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96" r:id="rId2"/>
  </p:sldMasterIdLst>
  <p:notesMasterIdLst>
    <p:notesMasterId r:id="rId115"/>
  </p:notesMasterIdLst>
  <p:sldIdLst>
    <p:sldId id="292" r:id="rId3"/>
    <p:sldId id="303" r:id="rId4"/>
    <p:sldId id="257" r:id="rId5"/>
    <p:sldId id="258" r:id="rId6"/>
    <p:sldId id="259" r:id="rId7"/>
    <p:sldId id="260" r:id="rId8"/>
    <p:sldId id="371" r:id="rId9"/>
    <p:sldId id="262" r:id="rId10"/>
    <p:sldId id="263" r:id="rId11"/>
    <p:sldId id="264" r:id="rId12"/>
    <p:sldId id="265" r:id="rId13"/>
    <p:sldId id="372" r:id="rId14"/>
    <p:sldId id="266" r:id="rId15"/>
    <p:sldId id="267" r:id="rId16"/>
    <p:sldId id="268" r:id="rId17"/>
    <p:sldId id="373" r:id="rId18"/>
    <p:sldId id="269" r:id="rId19"/>
    <p:sldId id="270" r:id="rId20"/>
    <p:sldId id="271" r:id="rId21"/>
    <p:sldId id="272" r:id="rId22"/>
    <p:sldId id="374" r:id="rId23"/>
    <p:sldId id="273" r:id="rId24"/>
    <p:sldId id="274" r:id="rId25"/>
    <p:sldId id="275" r:id="rId26"/>
    <p:sldId id="276" r:id="rId27"/>
    <p:sldId id="277" r:id="rId28"/>
    <p:sldId id="278" r:id="rId29"/>
    <p:sldId id="279" r:id="rId30"/>
    <p:sldId id="280" r:id="rId31"/>
    <p:sldId id="281" r:id="rId32"/>
    <p:sldId id="282" r:id="rId33"/>
    <p:sldId id="333" r:id="rId34"/>
    <p:sldId id="360" r:id="rId35"/>
    <p:sldId id="361" r:id="rId36"/>
    <p:sldId id="362" r:id="rId37"/>
    <p:sldId id="363" r:id="rId38"/>
    <p:sldId id="364" r:id="rId39"/>
    <p:sldId id="365" r:id="rId40"/>
    <p:sldId id="366" r:id="rId41"/>
    <p:sldId id="367" r:id="rId42"/>
    <p:sldId id="368" r:id="rId43"/>
    <p:sldId id="369" r:id="rId44"/>
    <p:sldId id="370" r:id="rId45"/>
    <p:sldId id="334"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294" r:id="rId99"/>
    <p:sldId id="297" r:id="rId100"/>
    <p:sldId id="283" r:id="rId101"/>
    <p:sldId id="284" r:id="rId102"/>
    <p:sldId id="285" r:id="rId103"/>
    <p:sldId id="286" r:id="rId104"/>
    <p:sldId id="287" r:id="rId105"/>
    <p:sldId id="288" r:id="rId106"/>
    <p:sldId id="289" r:id="rId107"/>
    <p:sldId id="298" r:id="rId108"/>
    <p:sldId id="299" r:id="rId109"/>
    <p:sldId id="300" r:id="rId110"/>
    <p:sldId id="302" r:id="rId111"/>
    <p:sldId id="304" r:id="rId112"/>
    <p:sldId id="301" r:id="rId113"/>
    <p:sldId id="290" r:id="rId114"/>
  </p:sldIdLst>
  <p:sldSz cx="12192000" cy="6858000"/>
  <p:notesSz cx="9144000" cy="6858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60"/>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97AC735-D845-478D-B8EC-3E1C3117020A}"/>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id="{99579C39-58E4-442F-975E-D6520A1C8C66}"/>
              </a:ext>
            </a:extLst>
          </p:cNvPr>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smtClean="0"/>
            </a:lvl1pPr>
          </a:lstStyle>
          <a:p>
            <a:pPr>
              <a:defRPr/>
            </a:pPr>
            <a:fld id="{A0C3BC0C-FDAF-41F1-BC08-A0AE79CF88CA}" type="datetimeFigureOut">
              <a:rPr lang="zh-CN" altLang="en-US"/>
              <a:pPr>
                <a:defRPr/>
              </a:pPr>
              <a:t>2018/9/18</a:t>
            </a:fld>
            <a:endParaRPr lang="zh-CN" altLang="en-US"/>
          </a:p>
        </p:txBody>
      </p:sp>
      <p:sp>
        <p:nvSpPr>
          <p:cNvPr id="4" name="幻灯片图像占位符 3">
            <a:extLst>
              <a:ext uri="{FF2B5EF4-FFF2-40B4-BE49-F238E27FC236}">
                <a16:creationId xmlns:a16="http://schemas.microsoft.com/office/drawing/2014/main" id="{76C00C9E-47E3-4BBA-858E-62B3C6C6DC52}"/>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B990069-6C65-4F3B-88E4-B71F587A3805}"/>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F629590-351D-4B1C-A0F5-832F48207A0D}"/>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a:extLst>
              <a:ext uri="{FF2B5EF4-FFF2-40B4-BE49-F238E27FC236}">
                <a16:creationId xmlns:a16="http://schemas.microsoft.com/office/drawing/2014/main" id="{B67ECC96-F75A-4F60-959B-2265835623D2}"/>
              </a:ext>
            </a:extLst>
          </p:cNvPr>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smtClean="0"/>
            </a:lvl1pPr>
          </a:lstStyle>
          <a:p>
            <a:pPr>
              <a:defRPr/>
            </a:pPr>
            <a:fld id="{5FBA27A2-D083-49D9-86EB-A7B6DD6503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ECA8112-25A4-45AF-A7E0-368ADA43C5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C4345761-4C65-475D-9303-493B8BF96E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71684" name="Slide Number Placeholder 3">
            <a:extLst>
              <a:ext uri="{FF2B5EF4-FFF2-40B4-BE49-F238E27FC236}">
                <a16:creationId xmlns:a16="http://schemas.microsoft.com/office/drawing/2014/main" id="{83BD2496-BEE6-4EC8-B817-9ECF514F5F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3B9DCB6-9095-435E-A07E-588CCD3999EF}" type="slidenum">
              <a:rPr lang="en-US" altLang="zh-CN"/>
              <a:pPr/>
              <a:t>7</a:t>
            </a:fld>
            <a:endParaRPr lang="en-US" altLang="zh-CN"/>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5B1CAD7D-B65B-47B8-AAE8-678F5A83EA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22A6F162-4E98-4240-9C2C-B981ADB35F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77828" name="Slide Number Placeholder 3">
            <a:extLst>
              <a:ext uri="{FF2B5EF4-FFF2-40B4-BE49-F238E27FC236}">
                <a16:creationId xmlns:a16="http://schemas.microsoft.com/office/drawing/2014/main" id="{A1CC9A7F-9AED-4072-956F-4019C2C278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F50AD22-657F-4241-9CB3-A4F57E7EE1E8}" type="slidenum">
              <a:rPr lang="en-US" altLang="zh-CN"/>
              <a:pPr/>
              <a:t>12</a:t>
            </a:fld>
            <a:endParaRPr lang="en-US" altLang="zh-CN"/>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A7C52C43-7422-4E23-AAD9-21DA5573AC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27F1BE48-D90C-4AAA-9E97-800DB9D855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82948" name="Slide Number Placeholder 3">
            <a:extLst>
              <a:ext uri="{FF2B5EF4-FFF2-40B4-BE49-F238E27FC236}">
                <a16:creationId xmlns:a16="http://schemas.microsoft.com/office/drawing/2014/main" id="{4F08A9F1-FEC5-4E35-B508-0F549D77B2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092C4CE-4C7B-4C75-B9BE-031BCB84CB95}" type="slidenum">
              <a:rPr lang="en-US" altLang="zh-CN"/>
              <a:pPr/>
              <a:t>16</a:t>
            </a:fld>
            <a:endParaRPr lang="en-US" altLang="zh-CN"/>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CADAD49C-EBF1-4ED4-80BA-A5F04AD6D8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01BAF51F-FC74-47E3-BE43-AA893E950C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a:p>
        </p:txBody>
      </p:sp>
      <p:sp>
        <p:nvSpPr>
          <p:cNvPr id="89092" name="Slide Number Placeholder 3">
            <a:extLst>
              <a:ext uri="{FF2B5EF4-FFF2-40B4-BE49-F238E27FC236}">
                <a16:creationId xmlns:a16="http://schemas.microsoft.com/office/drawing/2014/main" id="{2BC095D1-974E-43EB-A18D-96F7BB8627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987282D-5713-46D0-911F-A21E7DE70817}" type="slidenum">
              <a:rPr lang="en-US" altLang="zh-CN"/>
              <a:pPr/>
              <a:t>21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313C150-D272-4880-AB90-308645C50EB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2C61B9A-6187-458C-B50C-85EEDA4CD692}"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D3F5A240-DBD9-4F9C-BB28-B8BCDAA5406C}"/>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184BD869-A615-4247-80EB-3BA6E5A0940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1B7FDA9-CB20-49A3-AA8D-CB47FA14D2A9}" type="slidenum">
              <a:rPr lang="zh-CN" altLang="en-US"/>
              <a:pPr>
                <a:defRPr/>
              </a:pPr>
              <a:t>‹#›</a:t>
            </a:fld>
            <a:endParaRPr lang="zh-CN" altLang="en-US"/>
          </a:p>
        </p:txBody>
      </p:sp>
    </p:spTree>
    <p:extLst>
      <p:ext uri="{BB962C8B-B14F-4D97-AF65-F5344CB8AC3E}">
        <p14:creationId xmlns:p14="http://schemas.microsoft.com/office/powerpoint/2010/main" val="96199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C6CF4F-81B8-4E2F-9E0B-A37B85315091}"/>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14A2ABD-D748-44FC-85F7-70059ED98B37}"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9F8AC9FA-CDC9-4BFF-8810-7C712F11928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A7A1F5D2-9552-48DC-AF6E-62D8BDBA398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2633669-4DED-4A2F-AD91-5EF8A42820B0}" type="slidenum">
              <a:rPr lang="zh-CN" altLang="en-US"/>
              <a:pPr>
                <a:defRPr/>
              </a:pPr>
              <a:t>‹#›</a:t>
            </a:fld>
            <a:endParaRPr lang="zh-CN" altLang="en-US"/>
          </a:p>
        </p:txBody>
      </p:sp>
    </p:spTree>
    <p:extLst>
      <p:ext uri="{BB962C8B-B14F-4D97-AF65-F5344CB8AC3E}">
        <p14:creationId xmlns:p14="http://schemas.microsoft.com/office/powerpoint/2010/main" val="120624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6A0453-5FAB-44FB-A639-91E59F3316C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2565AFFB-680F-4508-933D-1744136B4A5C}"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84719D42-CF8B-4FB9-8925-BCC0FAE523A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C81B6F7-38E3-4FDB-A14D-410E6E021EDA}"/>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FE46895-D0F5-4D6F-90D2-273BD9A44AD4}" type="slidenum">
              <a:rPr lang="zh-CN" altLang="en-US"/>
              <a:pPr>
                <a:defRPr/>
              </a:pPr>
              <a:t>‹#›</a:t>
            </a:fld>
            <a:endParaRPr lang="zh-CN" altLang="en-US"/>
          </a:p>
        </p:txBody>
      </p:sp>
    </p:spTree>
    <p:extLst>
      <p:ext uri="{BB962C8B-B14F-4D97-AF65-F5344CB8AC3E}">
        <p14:creationId xmlns:p14="http://schemas.microsoft.com/office/powerpoint/2010/main" val="871772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D37073FF-7E01-4ED2-9F08-491D962EB189}"/>
              </a:ext>
            </a:extLst>
          </p:cNvPr>
          <p:cNvSpPr txBox="1">
            <a:spLocks noChangeArrowheads="1"/>
          </p:cNvSpPr>
          <p:nvPr userDrawn="1"/>
        </p:nvSpPr>
        <p:spPr bwMode="auto">
          <a:xfrm>
            <a:off x="3136900" y="6451600"/>
            <a:ext cx="5364163" cy="246063"/>
          </a:xfrm>
          <a:prstGeom prst="rect">
            <a:avLst/>
          </a:prstGeom>
          <a:noFill/>
          <a:ln>
            <a:noFill/>
          </a:ln>
          <a:effectLst/>
          <a:ex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Calibri"/>
                <a:ea typeface="宋体"/>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ea typeface="宋体"/>
              <a:cs typeface="Arial" pitchFamily="34" charset="0"/>
            </a:endParaRPr>
          </a:p>
        </p:txBody>
      </p:sp>
      <p:sp>
        <p:nvSpPr>
          <p:cNvPr id="3" name="Text Box 11">
            <a:extLst>
              <a:ext uri="{FF2B5EF4-FFF2-40B4-BE49-F238E27FC236}">
                <a16:creationId xmlns:a16="http://schemas.microsoft.com/office/drawing/2014/main" id="{8305DE62-9901-4BEA-AC3C-7850AE809AC9}"/>
              </a:ext>
            </a:extLst>
          </p:cNvPr>
          <p:cNvSpPr txBox="1">
            <a:spLocks noChangeArrowheads="1"/>
          </p:cNvSpPr>
          <p:nvPr userDrawn="1"/>
        </p:nvSpPr>
        <p:spPr bwMode="auto">
          <a:xfrm>
            <a:off x="11207750" y="6511925"/>
            <a:ext cx="984250" cy="246063"/>
          </a:xfrm>
          <a:prstGeom prst="rect">
            <a:avLst/>
          </a:prstGeom>
          <a:noFill/>
          <a:ln>
            <a:noFill/>
          </a:ln>
          <a:effectLst/>
          <a:extLst/>
        </p:spPr>
        <p:txBody>
          <a:bodyPr lIns="91407" tIns="45704" rIns="91407" bIns="4570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6DFDC4DC-103F-42D2-9854-A7BFF46FC533}" type="slidenum">
              <a:rPr lang="en-US" altLang="zh-CN" sz="100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fontAlgn="auto" hangingPunct="1">
                <a:spcBef>
                  <a:spcPct val="50000"/>
                </a:spcBef>
                <a:spcAft>
                  <a:spcPts val="0"/>
                </a:spcAft>
                <a:defRPr/>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22134189"/>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C2837E57-FB8B-44F9-B78C-4DD9298659AE}"/>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AA59B0E-9A06-4A5E-B199-80AF9BF74AB5}" type="datetime1">
              <a:rPr lang="zh-CN" altLang="en-US"/>
              <a:pPr>
                <a:defRPr/>
              </a:pPr>
              <a:t>2018/9/18</a:t>
            </a:fld>
            <a:endParaRPr lang="zh-CN" altLang="zh-CN"/>
          </a:p>
        </p:txBody>
      </p:sp>
      <p:sp>
        <p:nvSpPr>
          <p:cNvPr id="5" name="Footer Placeholder 1029">
            <a:extLst>
              <a:ext uri="{FF2B5EF4-FFF2-40B4-BE49-F238E27FC236}">
                <a16:creationId xmlns:a16="http://schemas.microsoft.com/office/drawing/2014/main" id="{5B1DBE64-CD7B-472E-88D4-1198A05FC4DB}"/>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968AB9EB-1BAC-4544-9C98-462B25304156}"/>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ED78DF47-BCC3-4BF7-8FE6-6A8F273539A6}"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F6C8384C-F421-4489-8153-E1D254AA9040}"/>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521AEE09-9292-4A62-BB67-A02A4D66C8C9}" type="slidenum">
              <a:rPr lang="en-US" altLang="zh-CN"/>
              <a:pPr>
                <a:defRPr/>
              </a:pPr>
              <a:t>‹#›</a:t>
            </a:fld>
            <a:endParaRPr lang="en-US" altLang="zh-CN"/>
          </a:p>
        </p:txBody>
      </p:sp>
    </p:spTree>
    <p:extLst>
      <p:ext uri="{BB962C8B-B14F-4D97-AF65-F5344CB8AC3E}">
        <p14:creationId xmlns:p14="http://schemas.microsoft.com/office/powerpoint/2010/main" val="4286928980"/>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945001222"/>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93277624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32F13FF9-22D9-4F8F-BC17-DBA0DB5B58C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829527"/>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4240226255"/>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1E87CCB7-6045-4E72-88C7-F77A4FC66656}"/>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3">
            <a:extLst>
              <a:ext uri="{FF2B5EF4-FFF2-40B4-BE49-F238E27FC236}">
                <a16:creationId xmlns:a16="http://schemas.microsoft.com/office/drawing/2014/main" id="{7C456780-7B83-4D8E-89B1-64ED036557C2}"/>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Rectangle 17">
            <a:extLst>
              <a:ext uri="{FF2B5EF4-FFF2-40B4-BE49-F238E27FC236}">
                <a16:creationId xmlns:a16="http://schemas.microsoft.com/office/drawing/2014/main" id="{0FE17BAC-6337-40F9-BE99-7A9865622B56}"/>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0D0E0DAC-984B-4E80-83A8-7DEA6412059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0" y="2738122"/>
            <a:ext cx="618264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2"/>
            <a:ext cx="618264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41285327"/>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AD14B9B5-DE85-4B69-B186-2B6721CAFD84}"/>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5" name="Rectangle 13">
            <a:extLst>
              <a:ext uri="{FF2B5EF4-FFF2-40B4-BE49-F238E27FC236}">
                <a16:creationId xmlns:a16="http://schemas.microsoft.com/office/drawing/2014/main" id="{7B63BD69-0624-457B-8CAA-623C7EDD73DF}"/>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6" name="Rectangle 17">
            <a:extLst>
              <a:ext uri="{FF2B5EF4-FFF2-40B4-BE49-F238E27FC236}">
                <a16:creationId xmlns:a16="http://schemas.microsoft.com/office/drawing/2014/main" id="{548E1A46-60C7-49E3-9E4B-B7EEAA2A4B72}"/>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9">
            <a:extLst>
              <a:ext uri="{FF2B5EF4-FFF2-40B4-BE49-F238E27FC236}">
                <a16:creationId xmlns:a16="http://schemas.microsoft.com/office/drawing/2014/main" id="{66F671F9-9D62-4336-82CA-7294FFB7A82D}"/>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8" name="Rectangle 20">
            <a:extLst>
              <a:ext uri="{FF2B5EF4-FFF2-40B4-BE49-F238E27FC236}">
                <a16:creationId xmlns:a16="http://schemas.microsoft.com/office/drawing/2014/main" id="{C5090E07-0FE2-4B2A-8BF2-1423A1C2B5D8}"/>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grpSp>
        <p:nvGrpSpPr>
          <p:cNvPr id="9" name="Group 27">
            <a:extLst>
              <a:ext uri="{FF2B5EF4-FFF2-40B4-BE49-F238E27FC236}">
                <a16:creationId xmlns:a16="http://schemas.microsoft.com/office/drawing/2014/main" id="{C7FF5F40-34CF-4DCC-9E56-72E492EF011B}"/>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5C675946-D592-426B-861C-7869ABE536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C34C4090-721D-4383-ACCC-D0B44C291478}"/>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89" y="1565197"/>
            <a:ext cx="6707716"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97998224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A38885-CF6B-48E0-8A72-4D00960605F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0E7ECE08-52A9-4D1E-A159-551E3F93BE07}"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4CA14BD9-8C2E-48C8-9188-BAA9271D5198}"/>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90D825B-CEA1-4A20-B268-2A710C5BD22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F22E3C5-72BF-4DB8-804C-2A91C6D07717}" type="slidenum">
              <a:rPr lang="zh-CN" altLang="en-US"/>
              <a:pPr>
                <a:defRPr/>
              </a:pPr>
              <a:t>‹#›</a:t>
            </a:fld>
            <a:endParaRPr lang="zh-CN" altLang="en-US"/>
          </a:p>
        </p:txBody>
      </p:sp>
    </p:spTree>
    <p:extLst>
      <p:ext uri="{BB962C8B-B14F-4D97-AF65-F5344CB8AC3E}">
        <p14:creationId xmlns:p14="http://schemas.microsoft.com/office/powerpoint/2010/main" val="1706933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C183E394-F0A1-4A5B-AEC5-D9040B7B4BA3}"/>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50057A52-33B3-4E84-BB04-BF47907B64E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4998"/>
            <a:ext cx="6430051"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57639720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ACBE699-E899-4B39-9519-7BFCD5F25B87}"/>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143176912"/>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FA879E48-3527-45E2-8754-515CA0DDCE70}"/>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7" name="Rectangle 13">
            <a:extLst>
              <a:ext uri="{FF2B5EF4-FFF2-40B4-BE49-F238E27FC236}">
                <a16:creationId xmlns:a16="http://schemas.microsoft.com/office/drawing/2014/main" id="{40FCF766-E546-4129-B7DE-5DFCF939481B}"/>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z="4000" b="1">
              <a:solidFill>
                <a:srgbClr val="FFFFFF"/>
              </a:solidFill>
              <a:latin typeface="Arial" panose="020B0604020202020204" pitchFamily="34" charset="0"/>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601" y="1551498"/>
            <a:ext cx="4549424"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599" y="640649"/>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322110505"/>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2D624D4-11E6-4932-B265-C45A715A9029}"/>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zh-CN" altLang="zh-CN">
              <a:solidFill>
                <a:srgbClr val="FFFFFF"/>
              </a:solidFill>
            </a:endParaRPr>
          </a:p>
        </p:txBody>
      </p:sp>
      <p:sp>
        <p:nvSpPr>
          <p:cNvPr id="11" name="Text Placeholder 9"/>
          <p:cNvSpPr>
            <a:spLocks noGrp="1"/>
          </p:cNvSpPr>
          <p:nvPr>
            <p:ph type="body" sz="quarter" idx="11"/>
          </p:nvPr>
        </p:nvSpPr>
        <p:spPr>
          <a:xfrm>
            <a:off x="601142" y="1896543"/>
            <a:ext cx="10157175"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09" y="3793073"/>
            <a:ext cx="5325532"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09" y="4458168"/>
            <a:ext cx="5325532"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8941099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66D814F0-65B3-44C6-B365-9696E225E43B}"/>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auto" hangingPunct="1">
              <a:spcBef>
                <a:spcPts val="0"/>
              </a:spcBef>
              <a:spcAft>
                <a:spcPts val="0"/>
              </a:spcAft>
              <a:defRPr/>
            </a:pPr>
            <a:endParaRPr lang="zh-CN" altLang="zh-CN">
              <a:solidFill>
                <a:prstClr val="black"/>
              </a:solidFill>
              <a:ea typeface="宋体"/>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43136494"/>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4"/>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737057470"/>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7"/>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349040324"/>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5"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5" y="2209804"/>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4"/>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547808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A0A515B5-03A2-49AF-9140-12E1412F3135}"/>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D2A4B417-BA4E-42F8-8F04-097F9DBB7DFA}"/>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4DFEDC56-ECFB-4CC4-A8DD-B9B810B7275D}" type="datetime1">
              <a:rPr lang="zh-CN" altLang="en-US"/>
              <a:pPr>
                <a:defRPr/>
              </a:pPr>
              <a:t>2018/9/18</a:t>
            </a:fld>
            <a:endParaRPr lang="en-US"/>
          </a:p>
        </p:txBody>
      </p:sp>
      <p:sp>
        <p:nvSpPr>
          <p:cNvPr id="4" name="Holder 6">
            <a:extLst>
              <a:ext uri="{FF2B5EF4-FFF2-40B4-BE49-F238E27FC236}">
                <a16:creationId xmlns:a16="http://schemas.microsoft.com/office/drawing/2014/main" id="{A34FA0A9-4E86-4E50-8FC1-E5F1648110DD}"/>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9BCB127-6541-49C8-8EDB-61043B4B75C6}" type="slidenum">
              <a:rPr lang="zh-CN" altLang="zh-CN"/>
              <a:pPr>
                <a:defRPr/>
              </a:pPr>
              <a:t>‹#›</a:t>
            </a:fld>
            <a:endParaRPr lang="zh-CN" altLang="zh-CN"/>
          </a:p>
        </p:txBody>
      </p:sp>
    </p:spTree>
    <p:extLst>
      <p:ext uri="{BB962C8B-B14F-4D97-AF65-F5344CB8AC3E}">
        <p14:creationId xmlns:p14="http://schemas.microsoft.com/office/powerpoint/2010/main" val="9232322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ahoma"/>
                <a:cs typeface="Tahoma"/>
              </a:defRPr>
            </a:lvl1pPr>
          </a:lstStyle>
          <a:p>
            <a:endParaRPr/>
          </a:p>
        </p:txBody>
      </p:sp>
      <p:sp>
        <p:nvSpPr>
          <p:cNvPr id="3" name="Holder 3"/>
          <p:cNvSpPr>
            <a:spLocks noGrp="1"/>
          </p:cNvSpPr>
          <p:nvPr>
            <p:ph sz="half" idx="2"/>
          </p:nvPr>
        </p:nvSpPr>
        <p:spPr>
          <a:xfrm>
            <a:off x="609600" y="1577340"/>
            <a:ext cx="5303520" cy="492443"/>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861D1282-4523-429C-AA95-2989A192EFEC}"/>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88DE8E5A-3E45-49D2-9FB6-8E6EA2251080}"/>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9/18/2018</a:t>
            </a:fld>
            <a:endParaRPr lang="en-US"/>
          </a:p>
        </p:txBody>
      </p:sp>
      <p:sp>
        <p:nvSpPr>
          <p:cNvPr id="7" name="Holder 7">
            <a:extLst>
              <a:ext uri="{FF2B5EF4-FFF2-40B4-BE49-F238E27FC236}">
                <a16:creationId xmlns:a16="http://schemas.microsoft.com/office/drawing/2014/main" id="{01C40071-3CB5-473A-9932-CEF1AD114549}"/>
              </a:ext>
            </a:extLst>
          </p:cNvPr>
          <p:cNvSpPr>
            <a:spLocks noGrp="1"/>
          </p:cNvSpPr>
          <p:nvPr>
            <p:ph type="sldNum" sz="quarter" idx="12"/>
          </p:nvPr>
        </p:nvSpPr>
        <p:spPr/>
        <p:txBody>
          <a:bodyPr lIns="0" tIns="0" rIns="0" bIns="0"/>
          <a:lstStyle>
            <a:lvl1pPr marL="88265">
              <a:lnSpc>
                <a:spcPts val="1540"/>
              </a:lnSpc>
              <a:defRPr sz="1400" b="1" i="0">
                <a:solidFill>
                  <a:schemeClr val="bg1"/>
                </a:solidFill>
                <a:latin typeface="Tahoma"/>
                <a:cs typeface="Tahoma"/>
              </a:defRPr>
            </a:lvl1pPr>
          </a:lstStyle>
          <a:p>
            <a:pPr>
              <a:defRPr/>
            </a:pPr>
            <a:fld id="{05002586-CE05-4FE3-9058-0DEA215DEADA}" type="slidenum">
              <a:rPr/>
              <a:pPr>
                <a:defRPr/>
              </a:pPr>
              <a:t>‹#›</a:t>
            </a:fld>
            <a:endParaRPr/>
          </a:p>
        </p:txBody>
      </p:sp>
    </p:spTree>
    <p:extLst>
      <p:ext uri="{BB962C8B-B14F-4D97-AF65-F5344CB8AC3E}">
        <p14:creationId xmlns:p14="http://schemas.microsoft.com/office/powerpoint/2010/main" val="253916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91E0DEF-EFA0-4A2E-BD65-9F24C31C8EA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CEFBDC1-0D41-4E3C-9A5C-2AB2AF2E7393}"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013FE943-8B17-4418-BC5D-13AA569399F9}"/>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07D8F9B0-B761-4F53-A585-C6BF4B637808}"/>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AE44595-56F0-4BE8-BB51-64ACE27163E1}" type="slidenum">
              <a:rPr lang="zh-CN" altLang="en-US"/>
              <a:pPr>
                <a:defRPr/>
              </a:pPr>
              <a:t>‹#›</a:t>
            </a:fld>
            <a:endParaRPr lang="zh-CN" altLang="en-US"/>
          </a:p>
        </p:txBody>
      </p:sp>
    </p:spTree>
    <p:extLst>
      <p:ext uri="{BB962C8B-B14F-4D97-AF65-F5344CB8AC3E}">
        <p14:creationId xmlns:p14="http://schemas.microsoft.com/office/powerpoint/2010/main" val="3187601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Header - Blu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3A956-5ABA-4E82-9E79-E37FA2DC766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9263" y="3762375"/>
            <a:ext cx="8755062"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2" y="2362203"/>
            <a:ext cx="10972800" cy="1362074"/>
          </a:xfrm>
        </p:spPr>
        <p:txBody>
          <a:bodyPr>
            <a:noAutofit/>
          </a:bodyPr>
          <a:lstStyle>
            <a:lvl1pPr algn="l">
              <a:defRPr sz="8797" b="1" cap="none"/>
            </a:lvl1pPr>
          </a:lstStyle>
          <a:p>
            <a:r>
              <a:rPr lang="zh-CN" altLang="en-US"/>
              <a:t>单击此处编辑母版标题样式</a:t>
            </a:r>
            <a:endParaRPr lang="en-US" dirty="0"/>
          </a:p>
        </p:txBody>
      </p:sp>
    </p:spTree>
    <p:extLst>
      <p:ext uri="{BB962C8B-B14F-4D97-AF65-F5344CB8AC3E}">
        <p14:creationId xmlns:p14="http://schemas.microsoft.com/office/powerpoint/2010/main" val="502900793"/>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97E95966-C10A-44B4-8E87-D279AFE1791F}"/>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92A9FA88-1B9A-4E47-9B68-D375006BA681}"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50929023-85C3-47C2-BB35-D7A4121CE812}"/>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DBE65C27-1787-41C7-A8A0-56955691057A}"/>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F3D2F7D5-606C-47B8-9C64-1436A039C55F}" type="slidenum">
              <a:rPr lang="zh-CN" altLang="en-US"/>
              <a:pPr>
                <a:defRPr/>
              </a:pPr>
              <a:t>‹#›</a:t>
            </a:fld>
            <a:endParaRPr lang="zh-CN" altLang="en-US"/>
          </a:p>
        </p:txBody>
      </p:sp>
    </p:spTree>
    <p:extLst>
      <p:ext uri="{BB962C8B-B14F-4D97-AF65-F5344CB8AC3E}">
        <p14:creationId xmlns:p14="http://schemas.microsoft.com/office/powerpoint/2010/main" val="2749195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385" y="-27384"/>
            <a:ext cx="10465163"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B5CAA53-E319-4108-9ADF-53F95AB94031}"/>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7956E627-7335-42FF-BE44-FE9EAF38FA01}"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24EE9644-61F3-4C07-944C-97B7EC0B4CDC}"/>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8130E0DC-8665-4255-9BF5-D40CCBE6E46C}"/>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6DAFBADE-633E-4538-A661-22B1D39EBC66}" type="slidenum">
              <a:rPr lang="zh-CN" altLang="en-US"/>
              <a:pPr>
                <a:defRPr/>
              </a:pPr>
              <a:t>‹#›</a:t>
            </a:fld>
            <a:endParaRPr lang="zh-CN" altLang="en-US"/>
          </a:p>
        </p:txBody>
      </p:sp>
    </p:spTree>
    <p:extLst>
      <p:ext uri="{BB962C8B-B14F-4D97-AF65-F5344CB8AC3E}">
        <p14:creationId xmlns:p14="http://schemas.microsoft.com/office/powerpoint/2010/main" val="28737685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B657504-5D6B-4CC8-81E5-860D8E70AB2D}"/>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CBB4B892-7300-4082-8C12-96735FE934E1}"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B41ABCAC-823C-47F7-9584-D516D885A16F}"/>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C305D601-4135-4891-8DC7-4E63D72A12CD}"/>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4E1ECE2F-C588-4F0C-ABDB-4003E3ADD181}" type="slidenum">
              <a:rPr lang="zh-CN" altLang="en-US"/>
              <a:pPr>
                <a:defRPr/>
              </a:pPr>
              <a:t>‹#›</a:t>
            </a:fld>
            <a:endParaRPr lang="zh-CN" altLang="en-US"/>
          </a:p>
        </p:txBody>
      </p:sp>
    </p:spTree>
    <p:extLst>
      <p:ext uri="{BB962C8B-B14F-4D97-AF65-F5344CB8AC3E}">
        <p14:creationId xmlns:p14="http://schemas.microsoft.com/office/powerpoint/2010/main" val="27141103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A4B624E8-2551-4950-B506-F59CFA6692CA}"/>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8A81BEDD-AF04-44B2-AA9A-1A00D9B9BECF}" type="datetime1">
              <a:rPr lang="zh-CN" altLang="en-US"/>
              <a:pPr>
                <a:defRPr/>
              </a:pPr>
              <a:t>2018/9/18</a:t>
            </a:fld>
            <a:endParaRPr lang="zh-CN" altLang="en-US"/>
          </a:p>
        </p:txBody>
      </p:sp>
      <p:sp>
        <p:nvSpPr>
          <p:cNvPr id="6" name="页脚占位符 4">
            <a:extLst>
              <a:ext uri="{FF2B5EF4-FFF2-40B4-BE49-F238E27FC236}">
                <a16:creationId xmlns:a16="http://schemas.microsoft.com/office/drawing/2014/main" id="{A3A54598-1FC1-4D94-B24B-A94A43DC7F47}"/>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6366CA8F-901B-435F-8996-14113639D8DB}"/>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16724E59-78C0-44A8-90CC-77E2E712060E}" type="slidenum">
              <a:rPr lang="zh-CN" altLang="en-US"/>
              <a:pPr>
                <a:defRPr/>
              </a:pPr>
              <a:t>‹#›</a:t>
            </a:fld>
            <a:endParaRPr lang="zh-CN" altLang="en-US"/>
          </a:p>
        </p:txBody>
      </p:sp>
    </p:spTree>
    <p:extLst>
      <p:ext uri="{BB962C8B-B14F-4D97-AF65-F5344CB8AC3E}">
        <p14:creationId xmlns:p14="http://schemas.microsoft.com/office/powerpoint/2010/main" val="3706973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4606F015-6468-4633-A73F-084EB4774129}"/>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414B3078-4E5A-4841-B407-4CFD6B61454B}" type="datetime1">
              <a:rPr lang="zh-CN" altLang="en-US"/>
              <a:pPr>
                <a:defRPr/>
              </a:pPr>
              <a:t>2018/9/18</a:t>
            </a:fld>
            <a:endParaRPr lang="zh-CN" altLang="en-US"/>
          </a:p>
        </p:txBody>
      </p:sp>
      <p:sp>
        <p:nvSpPr>
          <p:cNvPr id="8" name="页脚占位符 4">
            <a:extLst>
              <a:ext uri="{FF2B5EF4-FFF2-40B4-BE49-F238E27FC236}">
                <a16:creationId xmlns:a16="http://schemas.microsoft.com/office/drawing/2014/main" id="{98854116-4EC5-44C3-BD0E-9F5B23510133}"/>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F3FDE7D6-8116-4687-A900-179FE5C6A37B}"/>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DDD8E02F-D688-4B3E-95F8-F24E4F53D9DA}" type="slidenum">
              <a:rPr lang="zh-CN" altLang="en-US"/>
              <a:pPr>
                <a:defRPr/>
              </a:pPr>
              <a:t>‹#›</a:t>
            </a:fld>
            <a:endParaRPr lang="zh-CN" altLang="en-US"/>
          </a:p>
        </p:txBody>
      </p:sp>
    </p:spTree>
    <p:extLst>
      <p:ext uri="{BB962C8B-B14F-4D97-AF65-F5344CB8AC3E}">
        <p14:creationId xmlns:p14="http://schemas.microsoft.com/office/powerpoint/2010/main" val="39885757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AEA9AE4-1EC7-41F8-8D9D-28E3D0DE19E4}"/>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C5C574CE-7AB6-41C8-9E0B-92047FD60ED0}" type="datetime1">
              <a:rPr lang="zh-CN" altLang="en-US"/>
              <a:pPr>
                <a:defRPr/>
              </a:pPr>
              <a:t>2018/9/18</a:t>
            </a:fld>
            <a:endParaRPr lang="zh-CN" altLang="en-US"/>
          </a:p>
        </p:txBody>
      </p:sp>
      <p:sp>
        <p:nvSpPr>
          <p:cNvPr id="4" name="页脚占位符 4">
            <a:extLst>
              <a:ext uri="{FF2B5EF4-FFF2-40B4-BE49-F238E27FC236}">
                <a16:creationId xmlns:a16="http://schemas.microsoft.com/office/drawing/2014/main" id="{631150B1-B7FD-4948-A680-E70E19030951}"/>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73992201-FB73-415D-9736-5854516A47C3}"/>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0EAF100B-6407-41D0-8BD7-8C4B5A2F4002}" type="slidenum">
              <a:rPr lang="zh-CN" altLang="en-US"/>
              <a:pPr>
                <a:defRPr/>
              </a:pPr>
              <a:t>‹#›</a:t>
            </a:fld>
            <a:endParaRPr lang="zh-CN" altLang="en-US"/>
          </a:p>
        </p:txBody>
      </p:sp>
    </p:spTree>
    <p:extLst>
      <p:ext uri="{BB962C8B-B14F-4D97-AF65-F5344CB8AC3E}">
        <p14:creationId xmlns:p14="http://schemas.microsoft.com/office/powerpoint/2010/main" val="33975743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CB61999-DB74-4ED1-AC07-F4C4BA53076C}"/>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5D39D61B-CAB0-40CC-8EBD-06788649F5AD}" type="datetime1">
              <a:rPr lang="zh-CN" altLang="en-US"/>
              <a:pPr>
                <a:defRPr/>
              </a:pPr>
              <a:t>2018/9/18</a:t>
            </a:fld>
            <a:endParaRPr lang="zh-CN" altLang="en-US"/>
          </a:p>
        </p:txBody>
      </p:sp>
      <p:sp>
        <p:nvSpPr>
          <p:cNvPr id="3" name="页脚占位符 4">
            <a:extLst>
              <a:ext uri="{FF2B5EF4-FFF2-40B4-BE49-F238E27FC236}">
                <a16:creationId xmlns:a16="http://schemas.microsoft.com/office/drawing/2014/main" id="{15FF6106-735B-48AF-8E99-0D3C744D8964}"/>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A4826603-BFC1-4A95-8B3E-2018E340A8F3}"/>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B40D6B6E-A1AC-4DFB-BAD2-CA5E0A66BE83}" type="slidenum">
              <a:rPr lang="zh-CN" altLang="en-US"/>
              <a:pPr>
                <a:defRPr/>
              </a:pPr>
              <a:t>‹#›</a:t>
            </a:fld>
            <a:endParaRPr lang="zh-CN" altLang="en-US"/>
          </a:p>
        </p:txBody>
      </p:sp>
    </p:spTree>
    <p:extLst>
      <p:ext uri="{BB962C8B-B14F-4D97-AF65-F5344CB8AC3E}">
        <p14:creationId xmlns:p14="http://schemas.microsoft.com/office/powerpoint/2010/main" val="24870941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0795554-ECC8-4D28-8D46-CB15D2286C1A}"/>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337AE88F-3B4C-4DAA-B5C2-E941898E67B0}" type="datetime1">
              <a:rPr lang="zh-CN" altLang="en-US"/>
              <a:pPr>
                <a:defRPr/>
              </a:pPr>
              <a:t>2018/9/18</a:t>
            </a:fld>
            <a:endParaRPr lang="zh-CN" altLang="en-US"/>
          </a:p>
        </p:txBody>
      </p:sp>
      <p:sp>
        <p:nvSpPr>
          <p:cNvPr id="6" name="页脚占位符 4">
            <a:extLst>
              <a:ext uri="{FF2B5EF4-FFF2-40B4-BE49-F238E27FC236}">
                <a16:creationId xmlns:a16="http://schemas.microsoft.com/office/drawing/2014/main" id="{560C1343-0EC4-4D7A-B79D-C115761D2D92}"/>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FD754974-A76A-464A-A197-FD79A194DF03}"/>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27F2C356-F435-4F25-AD9D-68F13185C445}" type="slidenum">
              <a:rPr lang="zh-CN" altLang="en-US"/>
              <a:pPr>
                <a:defRPr/>
              </a:pPr>
              <a:t>‹#›</a:t>
            </a:fld>
            <a:endParaRPr lang="zh-CN" altLang="en-US"/>
          </a:p>
        </p:txBody>
      </p:sp>
    </p:spTree>
    <p:extLst>
      <p:ext uri="{BB962C8B-B14F-4D97-AF65-F5344CB8AC3E}">
        <p14:creationId xmlns:p14="http://schemas.microsoft.com/office/powerpoint/2010/main" val="18364263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6C7A8EF-9B61-4D45-BA99-F911B18D07AC}"/>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FCFA0AA4-6B78-4066-9CEA-6AAE3D7DA5BC}" type="datetime1">
              <a:rPr lang="zh-CN" altLang="en-US"/>
              <a:pPr>
                <a:defRPr/>
              </a:pPr>
              <a:t>2018/9/18</a:t>
            </a:fld>
            <a:endParaRPr lang="zh-CN" altLang="en-US"/>
          </a:p>
        </p:txBody>
      </p:sp>
      <p:sp>
        <p:nvSpPr>
          <p:cNvPr id="6" name="页脚占位符 4">
            <a:extLst>
              <a:ext uri="{FF2B5EF4-FFF2-40B4-BE49-F238E27FC236}">
                <a16:creationId xmlns:a16="http://schemas.microsoft.com/office/drawing/2014/main" id="{8321A83A-9D7E-4F67-BF55-359A417EBF4C}"/>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F23A5689-716A-4DE3-A375-A88ECB22E564}"/>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CCC3E051-269E-4481-A8DA-37E522C05499}" type="slidenum">
              <a:rPr lang="zh-CN" altLang="en-US"/>
              <a:pPr>
                <a:defRPr/>
              </a:pPr>
              <a:t>‹#›</a:t>
            </a:fld>
            <a:endParaRPr lang="zh-CN" altLang="en-US"/>
          </a:p>
        </p:txBody>
      </p:sp>
    </p:spTree>
    <p:extLst>
      <p:ext uri="{BB962C8B-B14F-4D97-AF65-F5344CB8AC3E}">
        <p14:creationId xmlns:p14="http://schemas.microsoft.com/office/powerpoint/2010/main" val="35682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9FDE8806-CE76-4F9F-B982-A39ABF84647E}"/>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A81C9C5D-5F9E-45F0-9E5B-78D0758AD2E7}" type="datetime1">
              <a:rPr lang="zh-CN" altLang="en-US"/>
              <a:pPr>
                <a:defRPr/>
              </a:pPr>
              <a:t>2018/9/18</a:t>
            </a:fld>
            <a:endParaRPr lang="zh-CN" altLang="en-US"/>
          </a:p>
        </p:txBody>
      </p:sp>
      <p:sp>
        <p:nvSpPr>
          <p:cNvPr id="6" name="页脚占位符 4">
            <a:extLst>
              <a:ext uri="{FF2B5EF4-FFF2-40B4-BE49-F238E27FC236}">
                <a16:creationId xmlns:a16="http://schemas.microsoft.com/office/drawing/2014/main" id="{772BD6FF-73DC-4D4E-97A5-8F9A92A0461B}"/>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43920FE6-1E75-450A-85C6-4A96528F1A42}"/>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6C2117E-D245-437F-8D49-4A831EDD547D}" type="slidenum">
              <a:rPr lang="zh-CN" altLang="en-US"/>
              <a:pPr>
                <a:defRPr/>
              </a:pPr>
              <a:t>‹#›</a:t>
            </a:fld>
            <a:endParaRPr lang="zh-CN" altLang="en-US"/>
          </a:p>
        </p:txBody>
      </p:sp>
    </p:spTree>
    <p:extLst>
      <p:ext uri="{BB962C8B-B14F-4D97-AF65-F5344CB8AC3E}">
        <p14:creationId xmlns:p14="http://schemas.microsoft.com/office/powerpoint/2010/main" val="20072633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DD19A05-A819-449D-86B7-239BCCACC952}"/>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BD355D5B-66FB-44B7-9EB3-1D30DF1CCFB2}"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7D2D1DD4-0CFE-403C-8159-32462A6C928F}"/>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89E0724E-6DE6-4B42-BC94-0165399C7A92}"/>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F70E4DA9-06DC-419D-B07F-ED49DBC6740F}" type="slidenum">
              <a:rPr lang="zh-CN" altLang="en-US"/>
              <a:pPr>
                <a:defRPr/>
              </a:pPr>
              <a:t>‹#›</a:t>
            </a:fld>
            <a:endParaRPr lang="zh-CN" altLang="en-US"/>
          </a:p>
        </p:txBody>
      </p:sp>
    </p:spTree>
    <p:extLst>
      <p:ext uri="{BB962C8B-B14F-4D97-AF65-F5344CB8AC3E}">
        <p14:creationId xmlns:p14="http://schemas.microsoft.com/office/powerpoint/2010/main" val="26682311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2C9551-EF95-4A9E-BD46-004560162470}"/>
              </a:ext>
            </a:extLst>
          </p:cNvPr>
          <p:cNvSpPr>
            <a:spLocks noGrp="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FD797CCB-D0FC-4862-9214-C52BDCBF2C87}"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48E6CB5F-8E60-4588-8C40-C46EDC3D34BF}"/>
              </a:ext>
            </a:extLst>
          </p:cNvPr>
          <p:cNvSpPr>
            <a:spLocks noGrp="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931F07C3-FF3E-4AA6-8404-0DB7CBCBA401}"/>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9C8D3AB5-9BB2-48A3-8111-8DD6CB954659}" type="slidenum">
              <a:rPr lang="zh-CN" altLang="en-US"/>
              <a:pPr>
                <a:defRPr/>
              </a:pPr>
              <a:t>‹#›</a:t>
            </a:fld>
            <a:endParaRPr lang="zh-CN" altLang="en-US"/>
          </a:p>
        </p:txBody>
      </p:sp>
    </p:spTree>
    <p:extLst>
      <p:ext uri="{BB962C8B-B14F-4D97-AF65-F5344CB8AC3E}">
        <p14:creationId xmlns:p14="http://schemas.microsoft.com/office/powerpoint/2010/main" val="2361515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33E6559B-D254-4DCC-99FF-4A6F7A9AD45F}"/>
              </a:ext>
            </a:extLst>
          </p:cNvPr>
          <p:cNvSpPr txBox="1">
            <a:spLocks noChangeArrowheads="1"/>
          </p:cNvSpPr>
          <p:nvPr userDrawn="1"/>
        </p:nvSpPr>
        <p:spPr bwMode="auto">
          <a:xfrm>
            <a:off x="3136900" y="6451600"/>
            <a:ext cx="5364163" cy="246063"/>
          </a:xfrm>
          <a:prstGeom prst="rect">
            <a:avLst/>
          </a:prstGeom>
          <a:noFill/>
          <a:ln>
            <a:noFill/>
          </a:ln>
          <a:effectLst/>
          <a:ex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mn-lt"/>
                <a:ea typeface="+mn-ea"/>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mn-lt"/>
              <a:ea typeface="+mn-ea"/>
              <a:cs typeface="Arial" pitchFamily="34" charset="0"/>
            </a:endParaRPr>
          </a:p>
        </p:txBody>
      </p:sp>
      <p:sp>
        <p:nvSpPr>
          <p:cNvPr id="3" name="Text Box 11">
            <a:extLst>
              <a:ext uri="{FF2B5EF4-FFF2-40B4-BE49-F238E27FC236}">
                <a16:creationId xmlns:a16="http://schemas.microsoft.com/office/drawing/2014/main" id="{A0B52498-AE25-4F10-B470-AA371E8DE945}"/>
              </a:ext>
            </a:extLst>
          </p:cNvPr>
          <p:cNvSpPr txBox="1">
            <a:spLocks noChangeArrowheads="1"/>
          </p:cNvSpPr>
          <p:nvPr userDrawn="1"/>
        </p:nvSpPr>
        <p:spPr bwMode="auto">
          <a:xfrm>
            <a:off x="11207750" y="6511925"/>
            <a:ext cx="984250" cy="246063"/>
          </a:xfrm>
          <a:prstGeom prst="rect">
            <a:avLst/>
          </a:prstGeom>
          <a:noFill/>
          <a:ln>
            <a:noFill/>
          </a:ln>
          <a:effectLst/>
          <a:extLst/>
        </p:spPr>
        <p:txBody>
          <a:bodyPr lIns="91407" tIns="45704" rIns="91407" bIns="4570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73520707-3A0A-4D65-B1BB-A3917E16810E}" type="slidenum">
              <a:rPr lang="en-US" altLang="zh-CN" sz="100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hangingPunct="1">
                <a:spcBef>
                  <a:spcPct val="50000"/>
                </a:spcBef>
                <a:defRPr/>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20585987"/>
      </p:ext>
    </p:extLst>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06F6F5B8-E0B8-4F81-9FD8-85C01768082B}"/>
              </a:ext>
            </a:extLst>
          </p:cNvPr>
          <p:cNvSpPr>
            <a:spLocks noGrp="1" noChangeArrowheads="1"/>
          </p:cNvSpPr>
          <p:nvPr>
            <p:ph type="dt" sz="half" idx="10"/>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fld id="{8F8047F6-DA6E-4895-A1F7-7D8F33D9DEEE}" type="datetime1">
              <a:rPr lang="zh-CN" altLang="en-US"/>
              <a:pPr>
                <a:defRPr/>
              </a:pPr>
              <a:t>2018/9/18</a:t>
            </a:fld>
            <a:endParaRPr lang="zh-CN" altLang="zh-CN"/>
          </a:p>
        </p:txBody>
      </p:sp>
      <p:sp>
        <p:nvSpPr>
          <p:cNvPr id="5" name="Footer Placeholder 1029">
            <a:extLst>
              <a:ext uri="{FF2B5EF4-FFF2-40B4-BE49-F238E27FC236}">
                <a16:creationId xmlns:a16="http://schemas.microsoft.com/office/drawing/2014/main" id="{EB4E2ED4-2D72-423D-B659-385278856392}"/>
              </a:ext>
            </a:extLst>
          </p:cNvPr>
          <p:cNvSpPr>
            <a:spLocks noGrp="1" noChangeArrowheads="1"/>
          </p:cNvSpPr>
          <p:nvPr>
            <p:ph type="ftr" sz="quarter" idx="11"/>
          </p:nvPr>
        </p:nvSpPr>
        <p:spPr/>
        <p:txBody>
          <a:bodyPr/>
          <a:lstStyle>
            <a:lvl1pPr eaLnBrk="0" fontAlgn="auto" hangingPunct="0">
              <a:spcBef>
                <a:spcPts val="0"/>
              </a:spcBef>
              <a:spcAft>
                <a:spcPts val="0"/>
              </a:spcAft>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E7DD2815-4282-4667-9C71-9EFB3F8481D2}"/>
              </a:ext>
            </a:extLst>
          </p:cNvPr>
          <p:cNvSpPr>
            <a:spLocks noGrp="1" noChangeArrowheads="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5EB2AE73-571F-4214-AF0E-99F3AC013F7B}"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826711EE-C6C6-4D5C-8E25-E96D0B082D1B}"/>
              </a:ext>
            </a:extLst>
          </p:cNvPr>
          <p:cNvSpPr>
            <a:spLocks noGrp="1" noChangeArrowheads="1"/>
          </p:cNvSpPr>
          <p:nvPr>
            <p:ph type="sldNum" sz="quarter" idx="13"/>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C22F8175-03F4-4EAB-86D3-F8E8CEE003B1}" type="slidenum">
              <a:rPr lang="en-US" altLang="zh-CN"/>
              <a:pPr>
                <a:defRPr/>
              </a:pPr>
              <a:t>‹#›</a:t>
            </a:fld>
            <a:endParaRPr lang="en-US" altLang="zh-CN"/>
          </a:p>
        </p:txBody>
      </p:sp>
    </p:spTree>
    <p:extLst>
      <p:ext uri="{BB962C8B-B14F-4D97-AF65-F5344CB8AC3E}">
        <p14:creationId xmlns:p14="http://schemas.microsoft.com/office/powerpoint/2010/main" val="2860158925"/>
      </p:ext>
    </p:extLst>
  </p:cSld>
  <p:clrMapOvr>
    <a:masterClrMapping/>
  </p:clrMapOvr>
  <p:transition spd="slow" advClick="0" advTm="7000">
    <p:fade thruBlk="1"/>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3094485406"/>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640649"/>
            <a:ext cx="10972800"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600" y="1882708"/>
            <a:ext cx="10972800"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322143937"/>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8AE887EB-B402-4D2C-A3F9-653398E7657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7475"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269736"/>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2481939890"/>
      </p:ext>
    </p:extLst>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C8FDB02F-3310-474E-9736-4369BF4C2F2A}"/>
              </a:ext>
            </a:extLst>
          </p:cNvPr>
          <p:cNvSpPr/>
          <p:nvPr userDrawn="1"/>
        </p:nvSpPr>
        <p:spPr>
          <a:xfrm>
            <a:off x="0" y="-33338"/>
            <a:ext cx="12192000"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0C165219-8C1D-4D13-9206-62036E0B32E7}"/>
              </a:ext>
            </a:extLst>
          </p:cNvPr>
          <p:cNvSpPr/>
          <p:nvPr userDrawn="1"/>
        </p:nvSpPr>
        <p:spPr>
          <a:xfrm>
            <a:off x="0" y="-33338"/>
            <a:ext cx="12192000"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D78957AC-BE89-40A9-85F3-703F9C9733CE}"/>
              </a:ext>
            </a:extLst>
          </p:cNvPr>
          <p:cNvSpPr/>
          <p:nvPr userDrawn="1"/>
        </p:nvSpPr>
        <p:spPr>
          <a:xfrm>
            <a:off x="7924800" y="-33338"/>
            <a:ext cx="4267200"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315D9C2B-F85B-4FEB-AC24-6CF9E1EE50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435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4800" y="-33863"/>
            <a:ext cx="4267200"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980" y="2738122"/>
            <a:ext cx="618264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1133" y="3885702"/>
            <a:ext cx="618264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38053131"/>
      </p:ext>
    </p:extLst>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922D84C6-CA23-465A-8B0E-720732749CDC}"/>
              </a:ext>
            </a:extLst>
          </p:cNvPr>
          <p:cNvSpPr/>
          <p:nvPr userDrawn="1"/>
        </p:nvSpPr>
        <p:spPr>
          <a:xfrm>
            <a:off x="11329988"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4D218E7F-222F-42E0-A250-94FCE2A53608}"/>
              </a:ext>
            </a:extLst>
          </p:cNvPr>
          <p:cNvSpPr/>
          <p:nvPr userDrawn="1"/>
        </p:nvSpPr>
        <p:spPr>
          <a:xfrm>
            <a:off x="7924800" y="-3175"/>
            <a:ext cx="427038"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930794F1-60FF-4E14-9E92-F20551E0FFEF}"/>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98915877-CC9B-4DE6-96C0-A2137577C342}"/>
              </a:ext>
            </a:extLst>
          </p:cNvPr>
          <p:cNvSpPr/>
          <p:nvPr userDrawn="1"/>
        </p:nvSpPr>
        <p:spPr>
          <a:xfrm>
            <a:off x="8351838" y="-3175"/>
            <a:ext cx="2978150"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6DF2564A-E7AB-43CB-A98C-E0161103132E}"/>
              </a:ext>
            </a:extLst>
          </p:cNvPr>
          <p:cNvSpPr/>
          <p:nvPr userDrawn="1"/>
        </p:nvSpPr>
        <p:spPr>
          <a:xfrm>
            <a:off x="6864350" y="6175375"/>
            <a:ext cx="5327650"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4449676C-702F-486F-A3D3-800133C4294A}"/>
              </a:ext>
            </a:extLst>
          </p:cNvPr>
          <p:cNvGrpSpPr>
            <a:grpSpLocks noChangeAspect="1"/>
          </p:cNvGrpSpPr>
          <p:nvPr userDrawn="1"/>
        </p:nvGrpSpPr>
        <p:grpSpPr bwMode="auto">
          <a:xfrm>
            <a:off x="9021763"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00AB2599-C302-4E8E-BCA3-9C94AEC102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0F82FE96-44B0-407A-8BB3-6EFD1750CAF2}"/>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489" y="1565197"/>
            <a:ext cx="6707716"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4184" y="0"/>
            <a:ext cx="2987040"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88503140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2" y="1535113"/>
            <a:ext cx="5386917"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ACD7E67-F2EC-4677-A664-01953F8BB3BD}"/>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31E848E4-4B0A-44D2-B7D4-560C646A65A2}" type="datetime1">
              <a:rPr lang="zh-CN" altLang="en-US"/>
              <a:pPr>
                <a:defRPr/>
              </a:pPr>
              <a:t>2018/9/18</a:t>
            </a:fld>
            <a:endParaRPr lang="zh-CN" altLang="en-US"/>
          </a:p>
        </p:txBody>
      </p:sp>
      <p:sp>
        <p:nvSpPr>
          <p:cNvPr id="8" name="页脚占位符 4">
            <a:extLst>
              <a:ext uri="{FF2B5EF4-FFF2-40B4-BE49-F238E27FC236}">
                <a16:creationId xmlns:a16="http://schemas.microsoft.com/office/drawing/2014/main" id="{E5D1E344-334D-43A8-BAA9-582F748361A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9CB5E150-870E-4B32-B027-C589533110D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EDF7C33E-AEE8-4254-A758-2B2362895E15}" type="slidenum">
              <a:rPr lang="zh-CN" altLang="en-US"/>
              <a:pPr>
                <a:defRPr/>
              </a:pPr>
              <a:t>‹#›</a:t>
            </a:fld>
            <a:endParaRPr lang="zh-CN" altLang="en-US"/>
          </a:p>
        </p:txBody>
      </p:sp>
    </p:spTree>
    <p:extLst>
      <p:ext uri="{BB962C8B-B14F-4D97-AF65-F5344CB8AC3E}">
        <p14:creationId xmlns:p14="http://schemas.microsoft.com/office/powerpoint/2010/main" val="15171350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3A96AF60-2A38-40DB-B2BA-B8961626F48E}"/>
              </a:ext>
            </a:extLst>
          </p:cNvPr>
          <p:cNvSpPr/>
          <p:nvPr userDrawn="1"/>
        </p:nvSpPr>
        <p:spPr>
          <a:xfrm>
            <a:off x="0" y="1546225"/>
            <a:ext cx="12192000"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E5C41109-3075-4A44-9052-571064D48B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6113" y="2700338"/>
            <a:ext cx="4764087"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600" y="2114998"/>
            <a:ext cx="6430051"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973828007"/>
      </p:ext>
    </p:extLst>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75EF447-4EF5-41C2-99F6-431353515A6E}"/>
              </a:ext>
            </a:extLst>
          </p:cNvPr>
          <p:cNvSpPr/>
          <p:nvPr userDrawn="1"/>
        </p:nvSpPr>
        <p:spPr>
          <a:xfrm>
            <a:off x="3994150" y="1546225"/>
            <a:ext cx="8197850"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4591767" y="1907042"/>
            <a:ext cx="7159972"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8" y="1546581"/>
            <a:ext cx="3925824"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129191432"/>
      </p:ext>
    </p:extLst>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43EE331-773F-4AA5-A29D-99F4CF1D24EA}"/>
              </a:ext>
            </a:extLst>
          </p:cNvPr>
          <p:cNvSpPr/>
          <p:nvPr userDrawn="1"/>
        </p:nvSpPr>
        <p:spPr>
          <a:xfrm>
            <a:off x="0" y="2278063"/>
            <a:ext cx="5334000"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C695B4B0-B739-44C4-A992-7703CE322BCA}"/>
              </a:ext>
            </a:extLst>
          </p:cNvPr>
          <p:cNvSpPr/>
          <p:nvPr userDrawn="1"/>
        </p:nvSpPr>
        <p:spPr bwMode="auto">
          <a:xfrm>
            <a:off x="1588" y="1541463"/>
            <a:ext cx="5332412"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zh-CN" sz="4000" b="1">
              <a:solidFill>
                <a:srgbClr val="FFFFFF"/>
              </a:solidFill>
              <a:latin typeface="Arial" panose="020B0604020202020204" pitchFamily="34" charset="0"/>
              <a:ea typeface="MS PGothic"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9159" y="1542197"/>
            <a:ext cx="6812843"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863" y="2479525"/>
            <a:ext cx="4175760"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601" y="1551498"/>
            <a:ext cx="4549424"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599" y="640649"/>
            <a:ext cx="11130845"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870338601"/>
      </p:ext>
    </p:extLst>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E676D950-8378-4694-8F04-B8C6537236AA}"/>
              </a:ext>
            </a:extLst>
          </p:cNvPr>
          <p:cNvSpPr/>
          <p:nvPr userDrawn="1"/>
        </p:nvSpPr>
        <p:spPr>
          <a:xfrm>
            <a:off x="0" y="1546225"/>
            <a:ext cx="12192000"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601142" y="1896543"/>
            <a:ext cx="10157175"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609" y="3793073"/>
            <a:ext cx="5325532"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609" y="4458168"/>
            <a:ext cx="5325532"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33742841"/>
      </p:ext>
    </p:extLst>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55314E23-6119-4272-9706-ADC11CC37C77}"/>
              </a:ext>
            </a:extLst>
          </p:cNvPr>
          <p:cNvSpPr>
            <a:spLocks noChangeArrowheads="1"/>
          </p:cNvSpPr>
          <p:nvPr userDrawn="1"/>
        </p:nvSpPr>
        <p:spPr bwMode="auto">
          <a:xfrm flipH="1">
            <a:off x="4229100" y="1490663"/>
            <a:ext cx="36513"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a typeface="+mn-ea"/>
            </a:endParaRPr>
          </a:p>
        </p:txBody>
      </p:sp>
      <p:sp>
        <p:nvSpPr>
          <p:cNvPr id="12" name="Text Placeholder 22"/>
          <p:cNvSpPr>
            <a:spLocks noGrp="1"/>
          </p:cNvSpPr>
          <p:nvPr>
            <p:ph type="body" sz="quarter" idx="16"/>
          </p:nvPr>
        </p:nvSpPr>
        <p:spPr>
          <a:xfrm>
            <a:off x="609603" y="2023876"/>
            <a:ext cx="3476541"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3968" y="1498600"/>
            <a:ext cx="6982080"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305414956"/>
      </p:ext>
    </p:extLst>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2454"/>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676056559"/>
      </p:ext>
    </p:extLst>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84687"/>
            <a:ext cx="10972800"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600" y="640649"/>
            <a:ext cx="10972800"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600" y="1225547"/>
            <a:ext cx="10972800"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404758123"/>
      </p:ext>
    </p:extLst>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6405" y="-334963"/>
            <a:ext cx="8938684"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9205" y="2209804"/>
            <a:ext cx="5230284"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2684" y="2209804"/>
            <a:ext cx="5232400"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387790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04C4F37E-61D5-4D18-95AD-2C8B22514818}"/>
              </a:ext>
            </a:extLst>
          </p:cNvPr>
          <p:cNvSpPr>
            <a:spLocks noGrp="1"/>
          </p:cNvSpPr>
          <p:nvPr>
            <p:ph type="ftr" sz="quarter" idx="10"/>
          </p:nvPr>
        </p:nvSpPr>
        <p:spPr/>
        <p:txBody>
          <a:bodyPr/>
          <a:lstStyle>
            <a:lvl1pPr eaLnBrk="0" fontAlgn="auto" hangingPunct="0">
              <a:spcBef>
                <a:spcPts val="0"/>
              </a:spcBef>
              <a:spcAft>
                <a:spcPts val="0"/>
              </a:spcAft>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25408EF6-44E5-421F-BE7F-CE20A0FF6AC0}"/>
              </a:ext>
            </a:extLst>
          </p:cNvPr>
          <p:cNvSpPr>
            <a:spLocks noGrp="1"/>
          </p:cNvSpPr>
          <p:nvPr>
            <p:ph type="dt" sz="half" idx="11"/>
          </p:nvPr>
        </p:nvSpPr>
        <p:spPr/>
        <p:txBody>
          <a:bodyPr/>
          <a:lstStyle>
            <a:lvl1pPr eaLnBrk="0" fontAlgn="auto" hangingPunct="0">
              <a:spcBef>
                <a:spcPts val="0"/>
              </a:spcBef>
              <a:spcAft>
                <a:spcPts val="0"/>
              </a:spcAft>
              <a:defRPr>
                <a:solidFill>
                  <a:prstClr val="black">
                    <a:tint val="75000"/>
                  </a:prstClr>
                </a:solidFill>
                <a:latin typeface="Calibri" pitchFamily="34" charset="0"/>
                <a:ea typeface="宋体" pitchFamily="2" charset="-122"/>
                <a:cs typeface="+mn-cs"/>
              </a:defRPr>
            </a:lvl1pPr>
          </a:lstStyle>
          <a:p>
            <a:pPr>
              <a:defRPr/>
            </a:pPr>
            <a:fld id="{3CA7AE28-59B7-435D-B4EE-2908DB20713D}" type="datetime1">
              <a:rPr lang="zh-CN" altLang="en-US"/>
              <a:pPr>
                <a:defRPr/>
              </a:pPr>
              <a:t>2018/9/18</a:t>
            </a:fld>
            <a:endParaRPr lang="en-US"/>
          </a:p>
        </p:txBody>
      </p:sp>
      <p:sp>
        <p:nvSpPr>
          <p:cNvPr id="4" name="Holder 6">
            <a:extLst>
              <a:ext uri="{FF2B5EF4-FFF2-40B4-BE49-F238E27FC236}">
                <a16:creationId xmlns:a16="http://schemas.microsoft.com/office/drawing/2014/main" id="{6701EE3A-F714-4185-A192-61CC2BDBB1B9}"/>
              </a:ext>
            </a:extLst>
          </p:cNvPr>
          <p:cNvSpPr>
            <a:spLocks noGrp="1"/>
          </p:cNvSpPr>
          <p:nvPr>
            <p:ph type="sldNum" sz="quarter" idx="12"/>
          </p:nvPr>
        </p:nvSpPr>
        <p:spPr/>
        <p:txBody>
          <a:bodyPr/>
          <a:lstStyle>
            <a:lvl1pPr eaLnBrk="0" fontAlgn="auto" hangingPunct="0">
              <a:spcBef>
                <a:spcPts val="0"/>
              </a:spcBef>
              <a:spcAft>
                <a:spcPts val="0"/>
              </a:spcAft>
              <a:defRPr>
                <a:latin typeface="Calibri" panose="020F0502020204030204" pitchFamily="34" charset="0"/>
              </a:defRPr>
            </a:lvl1pPr>
          </a:lstStyle>
          <a:p>
            <a:pPr>
              <a:defRPr/>
            </a:pPr>
            <a:fld id="{5F6E2D5A-67E0-4DFB-AD8C-0D01C67A8AEA}" type="slidenum">
              <a:rPr lang="zh-CN" altLang="zh-CN"/>
              <a:pPr>
                <a:defRPr/>
              </a:pPr>
              <a:t>‹#›</a:t>
            </a:fld>
            <a:endParaRPr lang="zh-CN" altLang="zh-CN"/>
          </a:p>
        </p:txBody>
      </p:sp>
    </p:spTree>
    <p:extLst>
      <p:ext uri="{BB962C8B-B14F-4D97-AF65-F5344CB8AC3E}">
        <p14:creationId xmlns:p14="http://schemas.microsoft.com/office/powerpoint/2010/main" val="30359347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bg1"/>
                </a:solidFill>
                <a:latin typeface="Tahoma"/>
                <a:cs typeface="Tahoma"/>
              </a:defRPr>
            </a:lvl1pPr>
          </a:lstStyle>
          <a:p>
            <a:endParaRPr/>
          </a:p>
        </p:txBody>
      </p:sp>
      <p:sp>
        <p:nvSpPr>
          <p:cNvPr id="3" name="Holder 3"/>
          <p:cNvSpPr>
            <a:spLocks noGrp="1"/>
          </p:cNvSpPr>
          <p:nvPr>
            <p:ph sz="half" idx="2"/>
          </p:nvPr>
        </p:nvSpPr>
        <p:spPr>
          <a:xfrm>
            <a:off x="609600" y="1577340"/>
            <a:ext cx="5303520" cy="492443"/>
          </a:xfrm>
          <a:prstGeom prst="rect">
            <a:avLst/>
          </a:prstGeom>
        </p:spPr>
        <p:txBody>
          <a:bodyPr lIns="0" tIns="0" rIns="0" bIns="0">
            <a:spAutoFit/>
          </a:bodyPr>
          <a:lstStyle>
            <a:lvl1pPr>
              <a:defRPr/>
            </a:lvl1pPr>
          </a:lstStyle>
          <a:p>
            <a:endParaRPr/>
          </a:p>
        </p:txBody>
      </p:sp>
      <p:sp>
        <p:nvSpPr>
          <p:cNvPr id="4" name="Holder 4"/>
          <p:cNvSpPr>
            <a:spLocks noGrp="1"/>
          </p:cNvSpPr>
          <p:nvPr>
            <p:ph sz="half" idx="3"/>
          </p:nvPr>
        </p:nvSpPr>
        <p:spPr>
          <a:xfrm>
            <a:off x="6278880" y="1577340"/>
            <a:ext cx="5303520" cy="492443"/>
          </a:xfrm>
          <a:prstGeom prst="rect">
            <a:avLst/>
          </a:prstGeom>
        </p:spPr>
        <p:txBody>
          <a:bodyPr lIns="0" tIns="0" rIns="0" bIns="0">
            <a:spAutoFit/>
          </a:bodyPr>
          <a:lstStyle>
            <a:lvl1pPr>
              <a:defRPr/>
            </a:lvl1pPr>
          </a:lstStyle>
          <a:p>
            <a:endParaRPr/>
          </a:p>
        </p:txBody>
      </p:sp>
      <p:sp>
        <p:nvSpPr>
          <p:cNvPr id="5" name="Holder 5">
            <a:extLst>
              <a:ext uri="{FF2B5EF4-FFF2-40B4-BE49-F238E27FC236}">
                <a16:creationId xmlns:a16="http://schemas.microsoft.com/office/drawing/2014/main" id="{B7079721-A06F-4151-940C-54320BDEF254}"/>
              </a:ext>
            </a:extLst>
          </p:cNvPr>
          <p:cNvSpPr>
            <a:spLocks noGrp="1"/>
          </p:cNvSpPr>
          <p:nvPr>
            <p:ph type="ftr" sz="quarter" idx="10"/>
          </p:nvPr>
        </p:nvSpPr>
        <p:spPr/>
        <p:txBody>
          <a:bodyPr lIns="0" tIns="0" rIns="0" bIns="0"/>
          <a:lstStyle>
            <a:lvl1pPr algn="ctr">
              <a:defRPr>
                <a:solidFill>
                  <a:schemeClr val="tx1">
                    <a:tint val="75000"/>
                  </a:schemeClr>
                </a:solidFill>
              </a:defRPr>
            </a:lvl1pPr>
          </a:lstStyle>
          <a:p>
            <a:pPr>
              <a:defRPr/>
            </a:pPr>
            <a:endParaRPr/>
          </a:p>
        </p:txBody>
      </p:sp>
      <p:sp>
        <p:nvSpPr>
          <p:cNvPr id="6" name="Holder 6">
            <a:extLst>
              <a:ext uri="{FF2B5EF4-FFF2-40B4-BE49-F238E27FC236}">
                <a16:creationId xmlns:a16="http://schemas.microsoft.com/office/drawing/2014/main" id="{E9213037-6716-4ABE-8644-D25CD473FA9E}"/>
              </a:ext>
            </a:extLst>
          </p:cNvPr>
          <p:cNvSpPr>
            <a:spLocks noGrp="1"/>
          </p:cNvSpPr>
          <p:nvPr>
            <p:ph type="dt" sz="half" idx="11"/>
          </p:nvPr>
        </p:nvSpPr>
        <p:spPr/>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9/18/2018</a:t>
            </a:fld>
            <a:endParaRPr lang="en-US"/>
          </a:p>
        </p:txBody>
      </p:sp>
      <p:sp>
        <p:nvSpPr>
          <p:cNvPr id="7" name="Holder 7">
            <a:extLst>
              <a:ext uri="{FF2B5EF4-FFF2-40B4-BE49-F238E27FC236}">
                <a16:creationId xmlns:a16="http://schemas.microsoft.com/office/drawing/2014/main" id="{349BAC79-AF53-42B5-BD9F-514151E8E0CD}"/>
              </a:ext>
            </a:extLst>
          </p:cNvPr>
          <p:cNvSpPr>
            <a:spLocks noGrp="1"/>
          </p:cNvSpPr>
          <p:nvPr>
            <p:ph type="sldNum" sz="quarter" idx="12"/>
          </p:nvPr>
        </p:nvSpPr>
        <p:spPr/>
        <p:txBody>
          <a:bodyPr lIns="0" tIns="0" rIns="0" bIns="0"/>
          <a:lstStyle>
            <a:lvl1pPr marL="88265">
              <a:lnSpc>
                <a:spcPts val="1540"/>
              </a:lnSpc>
              <a:defRPr sz="1400" b="1" i="0">
                <a:solidFill>
                  <a:schemeClr val="bg1"/>
                </a:solidFill>
                <a:latin typeface="Tahoma"/>
                <a:cs typeface="Tahoma"/>
              </a:defRPr>
            </a:lvl1pPr>
          </a:lstStyle>
          <a:p>
            <a:pPr>
              <a:defRPr/>
            </a:pPr>
            <a:fld id="{2A27632B-F8EA-4EC4-A116-258BDEEF3341}" type="slidenum">
              <a:rPr/>
              <a:pPr>
                <a:defRPr/>
              </a:pPr>
              <a:t>‹#›</a:t>
            </a:fld>
            <a:endParaRPr/>
          </a:p>
        </p:txBody>
      </p:sp>
    </p:spTree>
    <p:extLst>
      <p:ext uri="{BB962C8B-B14F-4D97-AF65-F5344CB8AC3E}">
        <p14:creationId xmlns:p14="http://schemas.microsoft.com/office/powerpoint/2010/main" val="329371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B0A71B7-0B8A-442D-97A1-5F2A0439FDA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9565135-CFA6-453E-87D7-EA066BF41AAF}" type="datetime1">
              <a:rPr lang="zh-CN" altLang="en-US"/>
              <a:pPr>
                <a:defRPr/>
              </a:pPr>
              <a:t>2018/9/18</a:t>
            </a:fld>
            <a:endParaRPr lang="zh-CN" altLang="en-US"/>
          </a:p>
        </p:txBody>
      </p:sp>
      <p:sp>
        <p:nvSpPr>
          <p:cNvPr id="4" name="页脚占位符 4">
            <a:extLst>
              <a:ext uri="{FF2B5EF4-FFF2-40B4-BE49-F238E27FC236}">
                <a16:creationId xmlns:a16="http://schemas.microsoft.com/office/drawing/2014/main" id="{1DDE9DF7-1C9E-4957-8AF5-0E9EBC37F1B1}"/>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AF2AA34F-B5C2-4F10-A42C-FEEA34C01D7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6634101-CD9E-4327-BE20-E683CCBA6DDD}" type="slidenum">
              <a:rPr lang="zh-CN" altLang="en-US"/>
              <a:pPr>
                <a:defRPr/>
              </a:pPr>
              <a:t>‹#›</a:t>
            </a:fld>
            <a:endParaRPr lang="zh-CN" altLang="en-US"/>
          </a:p>
        </p:txBody>
      </p:sp>
    </p:spTree>
    <p:extLst>
      <p:ext uri="{BB962C8B-B14F-4D97-AF65-F5344CB8AC3E}">
        <p14:creationId xmlns:p14="http://schemas.microsoft.com/office/powerpoint/2010/main" val="264674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3838ED1-FD4A-453C-9D7D-4CDBC143791C}"/>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811E07D8-9D28-4B67-8A41-509C723452FF}" type="datetime1">
              <a:rPr lang="zh-CN" altLang="en-US"/>
              <a:pPr>
                <a:defRPr/>
              </a:pPr>
              <a:t>2018/9/18</a:t>
            </a:fld>
            <a:endParaRPr lang="zh-CN" altLang="en-US"/>
          </a:p>
        </p:txBody>
      </p:sp>
      <p:sp>
        <p:nvSpPr>
          <p:cNvPr id="3" name="页脚占位符 4">
            <a:extLst>
              <a:ext uri="{FF2B5EF4-FFF2-40B4-BE49-F238E27FC236}">
                <a16:creationId xmlns:a16="http://schemas.microsoft.com/office/drawing/2014/main" id="{7A57A7B1-9CFC-4ADE-8F71-34FE77B976B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2BFA2A84-BD39-4D98-BEE8-6DB603120D7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79C99EF6-5572-4263-8EAF-7A63DD39F562}" type="slidenum">
              <a:rPr lang="zh-CN" altLang="en-US"/>
              <a:pPr>
                <a:defRPr/>
              </a:pPr>
              <a:t>‹#›</a:t>
            </a:fld>
            <a:endParaRPr lang="zh-CN" altLang="en-US"/>
          </a:p>
        </p:txBody>
      </p:sp>
    </p:spTree>
    <p:extLst>
      <p:ext uri="{BB962C8B-B14F-4D97-AF65-F5344CB8AC3E}">
        <p14:creationId xmlns:p14="http://schemas.microsoft.com/office/powerpoint/2010/main" val="312326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5" y="1435101"/>
            <a:ext cx="4011084"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13E7245-58CA-4C2B-BBCB-9B2181593F4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D5F68B56-2F4A-4875-9F28-2171C772FABE}" type="datetime1">
              <a:rPr lang="zh-CN" altLang="en-US"/>
              <a:pPr>
                <a:defRPr/>
              </a:pPr>
              <a:t>2018/9/18</a:t>
            </a:fld>
            <a:endParaRPr lang="zh-CN" altLang="en-US"/>
          </a:p>
        </p:txBody>
      </p:sp>
      <p:sp>
        <p:nvSpPr>
          <p:cNvPr id="6" name="页脚占位符 4">
            <a:extLst>
              <a:ext uri="{FF2B5EF4-FFF2-40B4-BE49-F238E27FC236}">
                <a16:creationId xmlns:a16="http://schemas.microsoft.com/office/drawing/2014/main" id="{FDD707E8-21C7-46A4-BEC1-2F047EACF2A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423C0172-BCB8-4445-A5C0-F508EC36E44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40EB4908-3D8B-45B8-BEA4-9067E65DDA22}" type="slidenum">
              <a:rPr lang="zh-CN" altLang="en-US"/>
              <a:pPr>
                <a:defRPr/>
              </a:pPr>
              <a:t>‹#›</a:t>
            </a:fld>
            <a:endParaRPr lang="zh-CN" altLang="en-US"/>
          </a:p>
        </p:txBody>
      </p:sp>
    </p:spTree>
    <p:extLst>
      <p:ext uri="{BB962C8B-B14F-4D97-AF65-F5344CB8AC3E}">
        <p14:creationId xmlns:p14="http://schemas.microsoft.com/office/powerpoint/2010/main" val="117776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570E4D57-9FEA-440F-9B7F-6F4E9109B67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5EE3F36-F8B8-43A3-A9E9-E780C86F4C70}" type="datetime1">
              <a:rPr lang="zh-CN" altLang="en-US"/>
              <a:pPr>
                <a:defRPr/>
              </a:pPr>
              <a:t>2018/9/18</a:t>
            </a:fld>
            <a:endParaRPr lang="zh-CN" altLang="en-US"/>
          </a:p>
        </p:txBody>
      </p:sp>
      <p:sp>
        <p:nvSpPr>
          <p:cNvPr id="6" name="页脚占位符 4">
            <a:extLst>
              <a:ext uri="{FF2B5EF4-FFF2-40B4-BE49-F238E27FC236}">
                <a16:creationId xmlns:a16="http://schemas.microsoft.com/office/drawing/2014/main" id="{118216FA-2C1C-46D8-B662-E189514175AD}"/>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B99C0606-3ABA-4BC6-9C68-A04922BF1ED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C86EDB2F-66BD-4EE2-B084-31ADBB7364B5}" type="slidenum">
              <a:rPr lang="zh-CN" altLang="en-US"/>
              <a:pPr>
                <a:defRPr/>
              </a:pPr>
              <a:t>‹#›</a:t>
            </a:fld>
            <a:endParaRPr lang="zh-CN" altLang="en-US"/>
          </a:p>
        </p:txBody>
      </p:sp>
    </p:spTree>
    <p:extLst>
      <p:ext uri="{BB962C8B-B14F-4D97-AF65-F5344CB8AC3E}">
        <p14:creationId xmlns:p14="http://schemas.microsoft.com/office/powerpoint/2010/main" val="89753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image" Target="../media/image1.jpeg"/><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6418C1D5-ED4F-4311-878C-A2EC56B694C1}"/>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B1697A4-0DE3-4035-9D2E-E968255F3289}"/>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883F68E-12F9-4DEB-B356-28D50F46308B}"/>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fontAlgn="auto" hangingPunct="1">
              <a:spcBef>
                <a:spcPts val="0"/>
              </a:spcBef>
              <a:spcAft>
                <a:spcPts val="0"/>
              </a:spcAft>
              <a:defRPr sz="1200">
                <a:solidFill>
                  <a:prstClr val="black">
                    <a:tint val="75000"/>
                  </a:prstClr>
                </a:solidFill>
                <a:latin typeface="Arial" pitchFamily="34" charset="0"/>
                <a:ea typeface="宋体"/>
                <a:cs typeface="Arial" pitchFamily="34" charset="0"/>
              </a:defRPr>
            </a:lvl1pPr>
          </a:lstStyle>
          <a:p>
            <a:pPr>
              <a:defRPr/>
            </a:pPr>
            <a:fld id="{24A5F1B4-A3AD-45F9-8285-95D34D1083EE}"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31D19558-9149-4D0D-8150-78AE5AD169DA}"/>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fontAlgn="auto" hangingPunct="1">
              <a:spcBef>
                <a:spcPts val="0"/>
              </a:spcBef>
              <a:spcAft>
                <a:spcPts val="0"/>
              </a:spcAft>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F973D139-6FA1-4CB9-9B31-B3B4549CF50C}"/>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fontAlgn="auto" hangingPunct="1">
              <a:spcBef>
                <a:spcPts val="0"/>
              </a:spcBef>
              <a:spcAft>
                <a:spcPts val="0"/>
              </a:spcAft>
              <a:defRPr sz="1200">
                <a:solidFill>
                  <a:srgbClr val="898989"/>
                </a:solidFill>
                <a:latin typeface="+mn-lt"/>
                <a:ea typeface="+mn-ea"/>
                <a:cs typeface="Arial" panose="020B0604020202020204" pitchFamily="34" charset="0"/>
              </a:defRPr>
            </a:lvl1pPr>
          </a:lstStyle>
          <a:p>
            <a:pPr>
              <a:defRPr/>
            </a:pPr>
            <a:fld id="{B445555C-AE24-416C-9AFB-FE655EC1F398}"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C75F1A3B-D38D-4F29-9D5A-F33DE2356018}"/>
              </a:ext>
            </a:extLst>
          </p:cNvPr>
          <p:cNvPicPr>
            <a:picLocks noChangeAspect="1" noChangeArrowheads="1"/>
          </p:cNvPicPr>
          <p:nvPr userDrawn="1"/>
        </p:nvPicPr>
        <p:blipFill>
          <a:blip r:embed="rId3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5" r:id="rId12"/>
    <p:sldLayoutId id="2147484606" r:id="rId13"/>
    <p:sldLayoutId id="2147484607" r:id="rId14"/>
    <p:sldLayoutId id="2147484608" r:id="rId15"/>
    <p:sldLayoutId id="2147484609" r:id="rId16"/>
    <p:sldLayoutId id="2147484610" r:id="rId17"/>
    <p:sldLayoutId id="2147484611" r:id="rId18"/>
    <p:sldLayoutId id="2147484612" r:id="rId19"/>
    <p:sldLayoutId id="2147484613" r:id="rId20"/>
    <p:sldLayoutId id="2147484614" r:id="rId21"/>
    <p:sldLayoutId id="2147484615" r:id="rId22"/>
    <p:sldLayoutId id="2147484616" r:id="rId23"/>
    <p:sldLayoutId id="2147484617" r:id="rId24"/>
    <p:sldLayoutId id="2147484618" r:id="rId25"/>
    <p:sldLayoutId id="2147484619" r:id="rId26"/>
    <p:sldLayoutId id="2147484620" r:id="rId27"/>
    <p:sldLayoutId id="2147484621" r:id="rId28"/>
    <p:sldLayoutId id="2147484622" r:id="rId29"/>
    <p:sldLayoutId id="2147484623" r:id="rId30"/>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0A6CF9D0-11B9-42CD-82B5-5F38EA6746A4}"/>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902209B8-8094-4888-8E12-AAA1057E9385}"/>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88643B-B357-4B99-8C39-A3B4C30ED952}"/>
              </a:ext>
            </a:extLst>
          </p:cNvPr>
          <p:cNvSpPr>
            <a:spLocks noGrp="1"/>
          </p:cNvSpPr>
          <p:nvPr>
            <p:ph type="dt" sz="half" idx="2"/>
          </p:nvPr>
        </p:nvSpPr>
        <p:spPr>
          <a:xfrm>
            <a:off x="609600" y="6356350"/>
            <a:ext cx="2844800" cy="365125"/>
          </a:xfrm>
          <a:prstGeom prst="rect">
            <a:avLst/>
          </a:prstGeom>
        </p:spPr>
        <p:txBody>
          <a:bodyPr vert="horz" lIns="91429" tIns="45714" rIns="91429" bIns="45714" rtlCol="0" anchor="ctr"/>
          <a:lstStyle>
            <a:lvl1pPr algn="l" eaLnBrk="1" hangingPunct="1">
              <a:defRPr sz="1200">
                <a:solidFill>
                  <a:prstClr val="black">
                    <a:tint val="75000"/>
                  </a:prstClr>
                </a:solidFill>
                <a:latin typeface="Arial" pitchFamily="34" charset="0"/>
                <a:ea typeface="宋体"/>
                <a:cs typeface="Arial" pitchFamily="34" charset="0"/>
              </a:defRPr>
            </a:lvl1pPr>
          </a:lstStyle>
          <a:p>
            <a:pPr>
              <a:defRPr/>
            </a:pPr>
            <a:fld id="{219518FE-D654-42A4-AC3C-66C6E943C40F}" type="datetime1">
              <a:rPr lang="zh-CN" altLang="en-US"/>
              <a:pPr>
                <a:defRPr/>
              </a:pPr>
              <a:t>2018/9/18</a:t>
            </a:fld>
            <a:endParaRPr lang="zh-CN" altLang="en-US"/>
          </a:p>
        </p:txBody>
      </p:sp>
      <p:sp>
        <p:nvSpPr>
          <p:cNvPr id="5" name="页脚占位符 4">
            <a:extLst>
              <a:ext uri="{FF2B5EF4-FFF2-40B4-BE49-F238E27FC236}">
                <a16:creationId xmlns:a16="http://schemas.microsoft.com/office/drawing/2014/main" id="{E2605EEE-804C-4ED7-B212-858987A460FE}"/>
              </a:ext>
            </a:extLst>
          </p:cNvPr>
          <p:cNvSpPr>
            <a:spLocks noGrp="1"/>
          </p:cNvSpPr>
          <p:nvPr>
            <p:ph type="ftr" sz="quarter" idx="3"/>
          </p:nvPr>
        </p:nvSpPr>
        <p:spPr>
          <a:xfrm>
            <a:off x="4165600" y="6356350"/>
            <a:ext cx="3860800" cy="365125"/>
          </a:xfrm>
          <a:prstGeom prst="rect">
            <a:avLst/>
          </a:prstGeom>
        </p:spPr>
        <p:txBody>
          <a:bodyPr vert="horz" lIns="91429" tIns="45714" rIns="91429" bIns="45714" rtlCol="0" anchor="ctr"/>
          <a:lstStyle>
            <a:lvl1pPr algn="ctr" eaLnBrk="1" hangingPunct="1">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82F597CF-4630-43AD-95A9-3DCB0E204361}"/>
              </a:ext>
            </a:extLst>
          </p:cNvPr>
          <p:cNvSpPr>
            <a:spLocks noGrp="1"/>
          </p:cNvSpPr>
          <p:nvPr>
            <p:ph type="sldNum" sz="quarter" idx="4"/>
          </p:nvPr>
        </p:nvSpPr>
        <p:spPr>
          <a:xfrm>
            <a:off x="8737600" y="6356350"/>
            <a:ext cx="2844800" cy="365125"/>
          </a:xfrm>
          <a:prstGeom prst="rect">
            <a:avLst/>
          </a:prstGeom>
        </p:spPr>
        <p:txBody>
          <a:bodyPr vert="horz" wrap="square" lIns="91429" tIns="45714" rIns="91429" bIns="45714" numCol="1" anchor="ctr" anchorCtr="0" compatLnSpc="1">
            <a:prstTxWarp prst="textNoShape">
              <a:avLst/>
            </a:prstTxWarp>
          </a:bodyPr>
          <a:lstStyle>
            <a:lvl1pPr algn="r" eaLnBrk="1" hangingPunct="1">
              <a:defRPr sz="1200">
                <a:solidFill>
                  <a:srgbClr val="898989"/>
                </a:solidFill>
                <a:latin typeface="Arial" panose="020B0604020202020204" pitchFamily="34" charset="0"/>
                <a:ea typeface="+mn-ea"/>
                <a:cs typeface="Arial" panose="020B0604020202020204" pitchFamily="34" charset="0"/>
              </a:defRPr>
            </a:lvl1pPr>
          </a:lstStyle>
          <a:p>
            <a:pPr>
              <a:defRPr/>
            </a:pPr>
            <a:fld id="{3B3DCDE8-907C-4400-88C8-3A76EB707CE0}" type="slidenum">
              <a:rPr lang="zh-CN" altLang="en-US"/>
              <a:pPr>
                <a:defRPr/>
              </a:pPr>
              <a:t>‹#›</a:t>
            </a:fld>
            <a:endParaRPr lang="zh-CN" altLang="en-US"/>
          </a:p>
        </p:txBody>
      </p:sp>
      <p:pic>
        <p:nvPicPr>
          <p:cNvPr id="2055" name="Picture 8" descr="PPT内页副本1">
            <a:extLst>
              <a:ext uri="{FF2B5EF4-FFF2-40B4-BE49-F238E27FC236}">
                <a16:creationId xmlns:a16="http://schemas.microsoft.com/office/drawing/2014/main" id="{8C3700D0-B191-43AD-8353-93B5340F5053}"/>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4" r:id="rId1"/>
    <p:sldLayoutId id="2147484625" r:id="rId2"/>
    <p:sldLayoutId id="2147484626" r:id="rId3"/>
    <p:sldLayoutId id="2147484627" r:id="rId4"/>
    <p:sldLayoutId id="2147484628" r:id="rId5"/>
    <p:sldLayoutId id="2147484629" r:id="rId6"/>
    <p:sldLayoutId id="2147484630" r:id="rId7"/>
    <p:sldLayoutId id="2147484631" r:id="rId8"/>
    <p:sldLayoutId id="2147484632" r:id="rId9"/>
    <p:sldLayoutId id="2147484633" r:id="rId10"/>
    <p:sldLayoutId id="2147484634" r:id="rId11"/>
    <p:sldLayoutId id="2147484635" r:id="rId12"/>
    <p:sldLayoutId id="2147484636" r:id="rId13"/>
    <p:sldLayoutId id="2147484637" r:id="rId14"/>
    <p:sldLayoutId id="2147484638" r:id="rId15"/>
    <p:sldLayoutId id="2147484639" r:id="rId16"/>
    <p:sldLayoutId id="2147484640" r:id="rId17"/>
    <p:sldLayoutId id="2147484641" r:id="rId18"/>
    <p:sldLayoutId id="2147484642" r:id="rId19"/>
    <p:sldLayoutId id="2147484643" r:id="rId20"/>
    <p:sldLayoutId id="2147484644" r:id="rId21"/>
    <p:sldLayoutId id="2147484645" r:id="rId22"/>
    <p:sldLayoutId id="2147484646" r:id="rId23"/>
    <p:sldLayoutId id="2147484647" r:id="rId24"/>
    <p:sldLayoutId id="2147484648" r:id="rId25"/>
    <p:sldLayoutId id="2147484649" r:id="rId26"/>
    <p:sldLayoutId id="2147484650" r:id="rId27"/>
    <p:sldLayoutId id="2147484651" r:id="rId28"/>
    <p:sldLayoutId id="2147484652" r:id="rId29"/>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7.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www.swebok.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0" descr="2">
            <a:extLst>
              <a:ext uri="{FF2B5EF4-FFF2-40B4-BE49-F238E27FC236}">
                <a16:creationId xmlns:a16="http://schemas.microsoft.com/office/drawing/2014/main" id="{52A4D74F-6BA6-475F-A387-F964F0DFD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11">
            <a:extLst>
              <a:ext uri="{FF2B5EF4-FFF2-40B4-BE49-F238E27FC236}">
                <a16:creationId xmlns:a16="http://schemas.microsoft.com/office/drawing/2014/main" id="{8460BEC7-2049-4756-B567-57169108E9C8}"/>
              </a:ext>
            </a:extLst>
          </p:cNvPr>
          <p:cNvSpPr>
            <a:spLocks noGrp="1" noChangeArrowheads="1"/>
          </p:cNvSpPr>
          <p:nvPr>
            <p:ph type="ctrTitle"/>
          </p:nvPr>
        </p:nvSpPr>
        <p:spPr>
          <a:xfrm>
            <a:off x="2286000" y="2362200"/>
            <a:ext cx="7772400" cy="1470025"/>
          </a:xfrm>
        </p:spPr>
        <p:txBody>
          <a:bodyPr/>
          <a:lstStyle/>
          <a:p>
            <a:pPr>
              <a:buFont typeface="Wingdings" panose="05000000000000000000" pitchFamily="2" charset="2"/>
              <a:buNone/>
            </a:pPr>
            <a:r>
              <a:rPr lang="en-US" altLang="zh-CN" sz="6000">
                <a:solidFill>
                  <a:schemeClr val="bg1"/>
                </a:solidFill>
              </a:rPr>
              <a:t>软件体系结构</a:t>
            </a:r>
          </a:p>
        </p:txBody>
      </p:sp>
      <p:sp>
        <p:nvSpPr>
          <p:cNvPr id="6156" name="Rectangle 12">
            <a:extLst>
              <a:ext uri="{FF2B5EF4-FFF2-40B4-BE49-F238E27FC236}">
                <a16:creationId xmlns:a16="http://schemas.microsoft.com/office/drawing/2014/main" id="{80F062B3-8173-49D2-A455-86E1FE62EED8}"/>
              </a:ext>
            </a:extLst>
          </p:cNvPr>
          <p:cNvSpPr>
            <a:spLocks noGrp="1" noChangeArrowheads="1"/>
          </p:cNvSpPr>
          <p:nvPr>
            <p:ph type="subTitle" idx="1"/>
          </p:nvPr>
        </p:nvSpPr>
        <p:spPr>
          <a:xfrm>
            <a:off x="2895600" y="5181600"/>
            <a:ext cx="6400800" cy="1295400"/>
          </a:xfrm>
        </p:spPr>
        <p:txBody>
          <a:bodyPr rtlCol="0">
            <a:normAutofit fontScale="92500" lnSpcReduction="10000"/>
          </a:bodyPr>
          <a:lstStyle/>
          <a:p>
            <a:pPr eaLnBrk="1" fontAlgn="auto" hangingPunct="1">
              <a:lnSpc>
                <a:spcPct val="80000"/>
              </a:lnSpc>
              <a:spcAft>
                <a:spcPts val="0"/>
              </a:spcAft>
              <a:defRPr/>
            </a:pPr>
            <a:r>
              <a:rPr lang="en-US" altLang="zh-CN" dirty="0"/>
              <a:t>SSE 科大</a:t>
            </a:r>
            <a:r>
              <a:rPr lang="zh-CN" altLang="en-US" dirty="0"/>
              <a:t>     </a:t>
            </a:r>
            <a:r>
              <a:rPr lang="en-US" altLang="zh-CN" dirty="0"/>
              <a:t>青鼎</a:t>
            </a:r>
          </a:p>
          <a:p>
            <a:pPr eaLnBrk="1" fontAlgn="auto" hangingPunct="1">
              <a:lnSpc>
                <a:spcPct val="80000"/>
              </a:lnSpc>
              <a:spcAft>
                <a:spcPts val="0"/>
              </a:spcAft>
              <a:defRPr/>
            </a:pPr>
            <a:r>
              <a:rPr lang="en-US" altLang="zh-CN" dirty="0"/>
              <a:t>dingqing@ustc.edu.cn dingqing@ustc</a:t>
            </a:r>
          </a:p>
          <a:p>
            <a:pPr eaLnBrk="1" fontAlgn="auto" hangingPunct="1">
              <a:lnSpc>
                <a:spcPct val="80000"/>
              </a:lnSpc>
              <a:spcAft>
                <a:spcPts val="0"/>
              </a:spcAft>
              <a:defRPr/>
            </a:pPr>
            <a:r>
              <a:rPr lang="en-US" altLang="zh-CN" dirty="0"/>
              <a:t>http://staff.ustc.edu.cn/~dingqing</a:t>
            </a:r>
          </a:p>
        </p:txBody>
      </p:sp>
    </p:spTree>
  </p:cSld>
  <p:clrMapOvr>
    <a:masterClrMapping/>
  </p:clrMapOvr>
</p:sld>
</file>

<file path=ppt/slides/slide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88C3992F-4A07-450D-98AB-F006FA9BF544}"/>
              </a:ext>
            </a:extLst>
          </p:cNvPr>
          <p:cNvSpPr txBox="1">
            <a:spLocks noGrp="1"/>
          </p:cNvSpPr>
          <p:nvPr>
            <p:ph type="title"/>
          </p:nvPr>
        </p:nvSpPr>
        <p:spPr>
          <a:xfrm>
            <a:off x="1716088" y="76200"/>
            <a:ext cx="8229600" cy="676275"/>
          </a:xfrm>
        </p:spPr>
        <p:txBody>
          <a:bodyPr rtlCol="0">
            <a:spAutoFit/>
          </a:bodyPr>
          <a:lstStyle/>
          <a:p>
            <a:pPr marL="12700" algn="l">
              <a:defRPr/>
            </a:pPr>
            <a:r>
              <a:rPr sz="4400" spc="15" dirty="0"/>
              <a:t>的</a:t>
            </a:r>
            <a:r>
              <a:rPr sz="4400" spc="-5" dirty="0"/>
              <a:t>逻辑</a:t>
            </a:r>
            <a:r>
              <a:rPr sz="4400" spc="-65" dirty="0"/>
              <a:t> </a:t>
            </a:r>
            <a:r>
              <a:rPr sz="4400" spc="10" dirty="0"/>
              <a:t>建筑</a:t>
            </a:r>
          </a:p>
        </p:txBody>
      </p:sp>
      <p:sp>
        <p:nvSpPr>
          <p:cNvPr id="74755" name="object 80">
            <a:extLst>
              <a:ext uri="{FF2B5EF4-FFF2-40B4-BE49-F238E27FC236}">
                <a16:creationId xmlns:a16="http://schemas.microsoft.com/office/drawing/2014/main" id="{0EA2EAD9-B417-404C-B96F-71B5EFEA604A}"/>
              </a:ext>
            </a:extLst>
          </p:cNvPr>
          <p:cNvSpPr>
            <a:spLocks noGrp="1"/>
          </p:cNvSpPr>
          <p:nvPr>
            <p:ph type="sldNum" sz="quarter" idx="12"/>
          </p:nvPr>
        </p:nvSpPr>
        <p:spPr bwMode="auto">
          <a:xfrm>
            <a:off x="10261600" y="6442075"/>
            <a:ext cx="2844800" cy="19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73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ts val="1538"/>
              </a:lnSpc>
              <a:spcBef>
                <a:spcPct val="0"/>
              </a:spcBef>
              <a:spcAft>
                <a:spcPct val="0"/>
              </a:spcAft>
            </a:pPr>
            <a:fld id="{3EBF5B36-F4C2-47D2-91EE-C656739118B1}" type="slidenum">
              <a:rPr lang="zh-CN" altLang="zh-CN" smtClean="0">
                <a:solidFill>
                  <a:schemeClr val="bg1"/>
                </a:solidFill>
                <a:latin typeface="Tahoma" panose="020B0604030504040204" pitchFamily="34" charset="0"/>
                <a:cs typeface="Tahoma" panose="020B0604030504040204" pitchFamily="34" charset="0"/>
              </a:rPr>
              <a:pPr fontAlgn="base">
                <a:lnSpc>
                  <a:spcPts val="1538"/>
                </a:lnSpc>
                <a:spcBef>
                  <a:spcPct val="0"/>
                </a:spcBef>
                <a:spcAft>
                  <a:spcPct val="0"/>
                </a:spcAft>
              </a:pPr>
              <a:t>10</a:t>
            </a:fld>
            <a:endParaRPr lang="zh-CN" altLang="zh-CN">
              <a:solidFill>
                <a:schemeClr val="bg1"/>
              </a:solidFill>
              <a:latin typeface="Tahoma" panose="020B0604030504040204" pitchFamily="34" charset="0"/>
              <a:cs typeface="Tahoma" panose="020B0604030504040204" pitchFamily="34" charset="0"/>
            </a:endParaRPr>
          </a:p>
        </p:txBody>
      </p:sp>
      <p:sp>
        <p:nvSpPr>
          <p:cNvPr id="74756" name="object 12">
            <a:extLst>
              <a:ext uri="{FF2B5EF4-FFF2-40B4-BE49-F238E27FC236}">
                <a16:creationId xmlns:a16="http://schemas.microsoft.com/office/drawing/2014/main" id="{210CB3C3-45D8-404D-BE36-B184CC0E8812}"/>
              </a:ext>
            </a:extLst>
          </p:cNvPr>
          <p:cNvSpPr>
            <a:spLocks/>
          </p:cNvSpPr>
          <p:nvPr/>
        </p:nvSpPr>
        <p:spPr bwMode="auto">
          <a:xfrm>
            <a:off x="3051175" y="2635250"/>
            <a:ext cx="280988" cy="168275"/>
          </a:xfrm>
          <a:custGeom>
            <a:avLst/>
            <a:gdLst>
              <a:gd name="T0" fmla="*/ 0 w 281305"/>
              <a:gd name="T1" fmla="*/ 167896 h 168275"/>
              <a:gd name="T2" fmla="*/ 278590 w 281305"/>
              <a:gd name="T3" fmla="*/ 167896 h 168275"/>
              <a:gd name="T4" fmla="*/ 278590 w 281305"/>
              <a:gd name="T5" fmla="*/ 0 h 168275"/>
              <a:gd name="T6" fmla="*/ 0 w 281305"/>
              <a:gd name="T7" fmla="*/ 0 h 168275"/>
              <a:gd name="T8" fmla="*/ 0 w 281305"/>
              <a:gd name="T9" fmla="*/ 167896 h 16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305" h="168275">
                <a:moveTo>
                  <a:pt x="0" y="167896"/>
                </a:moveTo>
                <a:lnTo>
                  <a:pt x="280797" y="167896"/>
                </a:lnTo>
                <a:lnTo>
                  <a:pt x="280797" y="0"/>
                </a:lnTo>
                <a:lnTo>
                  <a:pt x="0" y="0"/>
                </a:lnTo>
                <a:lnTo>
                  <a:pt x="0" y="167896"/>
                </a:lnTo>
                <a:close/>
              </a:path>
            </a:pathLst>
          </a:custGeom>
          <a:noFill/>
          <a:ln w="112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57" name="object 13">
            <a:extLst>
              <a:ext uri="{FF2B5EF4-FFF2-40B4-BE49-F238E27FC236}">
                <a16:creationId xmlns:a16="http://schemas.microsoft.com/office/drawing/2014/main" id="{EC459216-6D9A-45F5-9960-F150DDE493BF}"/>
              </a:ext>
            </a:extLst>
          </p:cNvPr>
          <p:cNvSpPr>
            <a:spLocks/>
          </p:cNvSpPr>
          <p:nvPr/>
        </p:nvSpPr>
        <p:spPr bwMode="auto">
          <a:xfrm>
            <a:off x="3051175" y="2803525"/>
            <a:ext cx="842963" cy="619125"/>
          </a:xfrm>
          <a:custGeom>
            <a:avLst/>
            <a:gdLst>
              <a:gd name="T0" fmla="*/ 0 w 842644"/>
              <a:gd name="T1" fmla="*/ 618544 h 619125"/>
              <a:gd name="T2" fmla="*/ 844612 w 842644"/>
              <a:gd name="T3" fmla="*/ 618544 h 619125"/>
              <a:gd name="T4" fmla="*/ 844612 w 842644"/>
              <a:gd name="T5" fmla="*/ 0 h 619125"/>
              <a:gd name="T6" fmla="*/ 0 w 842644"/>
              <a:gd name="T7" fmla="*/ 0 h 619125"/>
              <a:gd name="T8" fmla="*/ 0 w 842644"/>
              <a:gd name="T9" fmla="*/ 618544 h 619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644" h="619125">
                <a:moveTo>
                  <a:pt x="0" y="618544"/>
                </a:moveTo>
                <a:lnTo>
                  <a:pt x="842377" y="618544"/>
                </a:lnTo>
                <a:lnTo>
                  <a:pt x="842377" y="0"/>
                </a:lnTo>
                <a:lnTo>
                  <a:pt x="0" y="0"/>
                </a:lnTo>
                <a:lnTo>
                  <a:pt x="0" y="618544"/>
                </a:lnTo>
                <a:close/>
              </a:path>
            </a:pathLst>
          </a:custGeom>
          <a:noFill/>
          <a:ln w="112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72E8DC40-BEC3-46F1-95A5-AAFA7BA73217}"/>
              </a:ext>
            </a:extLst>
          </p:cNvPr>
          <p:cNvSpPr txBox="1"/>
          <p:nvPr/>
        </p:nvSpPr>
        <p:spPr>
          <a:xfrm>
            <a:off x="3116263" y="3028950"/>
            <a:ext cx="714375" cy="146050"/>
          </a:xfrm>
          <a:prstGeom prst="rect">
            <a:avLst/>
          </a:prstGeom>
        </p:spPr>
        <p:txBody>
          <a:bodyPr lIns="0" tIns="0" rIns="0" bIns="0">
            <a:spAutoFit/>
          </a:bodyPr>
          <a:lstStyle/>
          <a:p>
            <a:pPr marL="12700" eaLnBrk="1" fontAlgn="auto" hangingPunct="1">
              <a:spcBef>
                <a:spcPts val="0"/>
              </a:spcBef>
              <a:spcAft>
                <a:spcPts val="0"/>
              </a:spcAft>
              <a:defRPr/>
            </a:pPr>
            <a:r>
              <a:rPr sz="950" b="1" spc="25" dirty="0">
                <a:latin typeface="Arial"/>
                <a:ea typeface="+mn-ea"/>
                <a:cs typeface="Arial"/>
              </a:rPr>
              <a:t>Cmp</a:t>
            </a:r>
            <a:r>
              <a:rPr sz="950" b="1" spc="-90" dirty="0">
                <a:latin typeface="Arial"/>
                <a:ea typeface="+mn-ea"/>
                <a:cs typeface="Arial"/>
              </a:rPr>
              <a:t> </a:t>
            </a:r>
            <a:r>
              <a:rPr sz="950" b="1" spc="20" dirty="0">
                <a:latin typeface="Arial"/>
                <a:ea typeface="+mn-ea"/>
                <a:cs typeface="Arial"/>
              </a:rPr>
              <a:t>豆</a:t>
            </a:r>
            <a:endParaRPr sz="950">
              <a:latin typeface="Arial"/>
              <a:ea typeface="+mn-ea"/>
              <a:cs typeface="Arial"/>
            </a:endParaRPr>
          </a:p>
        </p:txBody>
      </p:sp>
      <p:sp>
        <p:nvSpPr>
          <p:cNvPr id="74759" name="object 15">
            <a:extLst>
              <a:ext uri="{FF2B5EF4-FFF2-40B4-BE49-F238E27FC236}">
                <a16:creationId xmlns:a16="http://schemas.microsoft.com/office/drawing/2014/main" id="{7C9DBA82-1DE2-4549-869A-58F5F9151CBC}"/>
              </a:ext>
            </a:extLst>
          </p:cNvPr>
          <p:cNvSpPr>
            <a:spLocks/>
          </p:cNvSpPr>
          <p:nvPr/>
        </p:nvSpPr>
        <p:spPr bwMode="auto">
          <a:xfrm>
            <a:off x="4381500" y="2635250"/>
            <a:ext cx="280988" cy="168275"/>
          </a:xfrm>
          <a:custGeom>
            <a:avLst/>
            <a:gdLst>
              <a:gd name="T0" fmla="*/ 0 w 281305"/>
              <a:gd name="T1" fmla="*/ 167896 h 168275"/>
              <a:gd name="T2" fmla="*/ 278590 w 281305"/>
              <a:gd name="T3" fmla="*/ 167896 h 168275"/>
              <a:gd name="T4" fmla="*/ 278590 w 281305"/>
              <a:gd name="T5" fmla="*/ 0 h 168275"/>
              <a:gd name="T6" fmla="*/ 0 w 281305"/>
              <a:gd name="T7" fmla="*/ 0 h 168275"/>
              <a:gd name="T8" fmla="*/ 0 w 281305"/>
              <a:gd name="T9" fmla="*/ 167896 h 16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305" h="168275">
                <a:moveTo>
                  <a:pt x="0" y="167896"/>
                </a:moveTo>
                <a:lnTo>
                  <a:pt x="280797" y="167896"/>
                </a:lnTo>
                <a:lnTo>
                  <a:pt x="280797" y="0"/>
                </a:lnTo>
                <a:lnTo>
                  <a:pt x="0" y="0"/>
                </a:lnTo>
                <a:lnTo>
                  <a:pt x="0" y="167896"/>
                </a:lnTo>
                <a:close/>
              </a:path>
            </a:pathLst>
          </a:custGeom>
          <a:noFill/>
          <a:ln w="112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60" name="object 16">
            <a:extLst>
              <a:ext uri="{FF2B5EF4-FFF2-40B4-BE49-F238E27FC236}">
                <a16:creationId xmlns:a16="http://schemas.microsoft.com/office/drawing/2014/main" id="{1659CF9F-6262-4367-8B1C-9B96FD04C535}"/>
              </a:ext>
            </a:extLst>
          </p:cNvPr>
          <p:cNvSpPr>
            <a:spLocks/>
          </p:cNvSpPr>
          <p:nvPr/>
        </p:nvSpPr>
        <p:spPr bwMode="auto">
          <a:xfrm>
            <a:off x="4381500" y="2803525"/>
            <a:ext cx="842963" cy="619125"/>
          </a:xfrm>
          <a:custGeom>
            <a:avLst/>
            <a:gdLst>
              <a:gd name="T0" fmla="*/ 0 w 842645"/>
              <a:gd name="T1" fmla="*/ 618544 h 619125"/>
              <a:gd name="T2" fmla="*/ 844604 w 842645"/>
              <a:gd name="T3" fmla="*/ 618544 h 619125"/>
              <a:gd name="T4" fmla="*/ 844604 w 842645"/>
              <a:gd name="T5" fmla="*/ 0 h 619125"/>
              <a:gd name="T6" fmla="*/ 0 w 842645"/>
              <a:gd name="T7" fmla="*/ 0 h 619125"/>
              <a:gd name="T8" fmla="*/ 0 w 842645"/>
              <a:gd name="T9" fmla="*/ 618544 h 619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645" h="619125">
                <a:moveTo>
                  <a:pt x="0" y="618544"/>
                </a:moveTo>
                <a:lnTo>
                  <a:pt x="842377" y="618544"/>
                </a:lnTo>
                <a:lnTo>
                  <a:pt x="842377" y="0"/>
                </a:lnTo>
                <a:lnTo>
                  <a:pt x="0" y="0"/>
                </a:lnTo>
                <a:lnTo>
                  <a:pt x="0" y="618544"/>
                </a:lnTo>
                <a:close/>
              </a:path>
            </a:pathLst>
          </a:custGeom>
          <a:noFill/>
          <a:ln w="112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61" name="object 17">
            <a:extLst>
              <a:ext uri="{FF2B5EF4-FFF2-40B4-BE49-F238E27FC236}">
                <a16:creationId xmlns:a16="http://schemas.microsoft.com/office/drawing/2014/main" id="{CFF9C6D0-6CD8-425C-9367-D293D5D73C7A}"/>
              </a:ext>
            </a:extLst>
          </p:cNvPr>
          <p:cNvSpPr txBox="1">
            <a:spLocks noChangeArrowheads="1"/>
          </p:cNvSpPr>
          <p:nvPr/>
        </p:nvSpPr>
        <p:spPr bwMode="auto">
          <a:xfrm>
            <a:off x="4549775" y="2949575"/>
            <a:ext cx="5064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6513" indent="-238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3000"/>
              </a:lnSpc>
            </a:pPr>
            <a:r>
              <a:rPr lang="zh-CN" altLang="zh-CN" sz="900" b="1">
                <a:latin typeface="Arial" panose="020B0604020202020204" pitchFamily="34" charset="0"/>
                <a:cs typeface="Arial" panose="020B0604020202020204" pitchFamily="34" charset="0"/>
              </a:rPr>
              <a:t>会话外观</a:t>
            </a:r>
            <a:endParaRPr lang="zh-CN" altLang="zh-CN" sz="900">
              <a:latin typeface="Arial" panose="020B0604020202020204" pitchFamily="34" charset="0"/>
              <a:cs typeface="Arial" panose="020B0604020202020204" pitchFamily="34" charset="0"/>
            </a:endParaRPr>
          </a:p>
        </p:txBody>
      </p:sp>
      <p:sp>
        <p:nvSpPr>
          <p:cNvPr id="74762" name="object 18">
            <a:extLst>
              <a:ext uri="{FF2B5EF4-FFF2-40B4-BE49-F238E27FC236}">
                <a16:creationId xmlns:a16="http://schemas.microsoft.com/office/drawing/2014/main" id="{BFA8E84A-50FF-47AE-98B6-94D61DB265F8}"/>
              </a:ext>
            </a:extLst>
          </p:cNvPr>
          <p:cNvSpPr>
            <a:spLocks/>
          </p:cNvSpPr>
          <p:nvPr/>
        </p:nvSpPr>
        <p:spPr bwMode="auto">
          <a:xfrm>
            <a:off x="3471863" y="2225675"/>
            <a:ext cx="1120775" cy="577850"/>
          </a:xfrm>
          <a:custGeom>
            <a:avLst/>
            <a:gdLst>
              <a:gd name="T0" fmla="*/ 0 w 1119505"/>
              <a:gd name="T1" fmla="*/ 569965 h 579119"/>
              <a:gd name="T2" fmla="*/ 0 w 1119505"/>
              <a:gd name="T3" fmla="*/ 241468 h 579119"/>
              <a:gd name="T4" fmla="*/ 1128419 w 1119505"/>
              <a:gd name="T5" fmla="*/ 241468 h 579119"/>
              <a:gd name="T6" fmla="*/ 1128419 w 1119505"/>
              <a:gd name="T7" fmla="*/ 0 h 5791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9505" h="579119">
                <a:moveTo>
                  <a:pt x="0" y="578784"/>
                </a:moveTo>
                <a:lnTo>
                  <a:pt x="0" y="245204"/>
                </a:lnTo>
                <a:lnTo>
                  <a:pt x="1119499" y="245204"/>
                </a:lnTo>
                <a:lnTo>
                  <a:pt x="1119499" y="0"/>
                </a:lnTo>
              </a:path>
            </a:pathLst>
          </a:custGeom>
          <a:noFill/>
          <a:ln w="7486">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63" name="object 19">
            <a:extLst>
              <a:ext uri="{FF2B5EF4-FFF2-40B4-BE49-F238E27FC236}">
                <a16:creationId xmlns:a16="http://schemas.microsoft.com/office/drawing/2014/main" id="{433644C8-F75D-4625-BADD-00C8B30F84B5}"/>
              </a:ext>
            </a:extLst>
          </p:cNvPr>
          <p:cNvSpPr>
            <a:spLocks/>
          </p:cNvSpPr>
          <p:nvPr/>
        </p:nvSpPr>
        <p:spPr bwMode="auto">
          <a:xfrm>
            <a:off x="4522788" y="2225675"/>
            <a:ext cx="139700" cy="68263"/>
          </a:xfrm>
          <a:custGeom>
            <a:avLst/>
            <a:gdLst>
              <a:gd name="T0" fmla="*/ 143412 w 139064"/>
              <a:gd name="T1" fmla="*/ 62815 h 69214"/>
              <a:gd name="T2" fmla="*/ 71715 w 139064"/>
              <a:gd name="T3" fmla="*/ 0 h 69214"/>
              <a:gd name="T4" fmla="*/ 0 w 139064"/>
              <a:gd name="T5" fmla="*/ 62815 h 69214"/>
              <a:gd name="T6" fmla="*/ 0 60000 65536"/>
              <a:gd name="T7" fmla="*/ 0 60000 65536"/>
              <a:gd name="T8" fmla="*/ 0 60000 65536"/>
            </a:gdLst>
            <a:ahLst/>
            <a:cxnLst>
              <a:cxn ang="T6">
                <a:pos x="T0" y="T1"/>
              </a:cxn>
              <a:cxn ang="T7">
                <a:pos x="T2" y="T3"/>
              </a:cxn>
              <a:cxn ang="T8">
                <a:pos x="T4" y="T5"/>
              </a:cxn>
            </a:cxnLst>
            <a:rect l="0" t="0" r="r" b="b"/>
            <a:pathLst>
              <a:path w="139064" h="69214">
                <a:moveTo>
                  <a:pt x="138904" y="69203"/>
                </a:moveTo>
                <a:lnTo>
                  <a:pt x="69460" y="0"/>
                </a:lnTo>
                <a:lnTo>
                  <a:pt x="0" y="69203"/>
                </a:lnTo>
              </a:path>
            </a:pathLst>
          </a:custGeom>
          <a:noFill/>
          <a:ln w="748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64" name="object 20">
            <a:extLst>
              <a:ext uri="{FF2B5EF4-FFF2-40B4-BE49-F238E27FC236}">
                <a16:creationId xmlns:a16="http://schemas.microsoft.com/office/drawing/2014/main" id="{4F224540-302A-4ACD-B839-57C9D7870D6F}"/>
              </a:ext>
            </a:extLst>
          </p:cNvPr>
          <p:cNvSpPr>
            <a:spLocks/>
          </p:cNvSpPr>
          <p:nvPr/>
        </p:nvSpPr>
        <p:spPr bwMode="auto">
          <a:xfrm>
            <a:off x="5689600" y="2627313"/>
            <a:ext cx="280988" cy="168275"/>
          </a:xfrm>
          <a:custGeom>
            <a:avLst/>
            <a:gdLst>
              <a:gd name="T0" fmla="*/ 0 w 281304"/>
              <a:gd name="T1" fmla="*/ 167896 h 168275"/>
              <a:gd name="T2" fmla="*/ 278597 w 281304"/>
              <a:gd name="T3" fmla="*/ 167896 h 168275"/>
              <a:gd name="T4" fmla="*/ 278597 w 281304"/>
              <a:gd name="T5" fmla="*/ 0 h 168275"/>
              <a:gd name="T6" fmla="*/ 0 w 281304"/>
              <a:gd name="T7" fmla="*/ 0 h 168275"/>
              <a:gd name="T8" fmla="*/ 0 w 281304"/>
              <a:gd name="T9" fmla="*/ 167896 h 16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304" h="168275">
                <a:moveTo>
                  <a:pt x="0" y="167896"/>
                </a:moveTo>
                <a:lnTo>
                  <a:pt x="280797" y="167896"/>
                </a:lnTo>
                <a:lnTo>
                  <a:pt x="280797" y="0"/>
                </a:lnTo>
                <a:lnTo>
                  <a:pt x="0" y="0"/>
                </a:lnTo>
                <a:lnTo>
                  <a:pt x="0" y="167896"/>
                </a:lnTo>
                <a:close/>
              </a:path>
            </a:pathLst>
          </a:custGeom>
          <a:noFill/>
          <a:ln w="112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65" name="object 21">
            <a:extLst>
              <a:ext uri="{FF2B5EF4-FFF2-40B4-BE49-F238E27FC236}">
                <a16:creationId xmlns:a16="http://schemas.microsoft.com/office/drawing/2014/main" id="{773148D5-D222-4808-B5DE-53A6231AF302}"/>
              </a:ext>
            </a:extLst>
          </p:cNvPr>
          <p:cNvSpPr>
            <a:spLocks/>
          </p:cNvSpPr>
          <p:nvPr/>
        </p:nvSpPr>
        <p:spPr bwMode="auto">
          <a:xfrm>
            <a:off x="5689600" y="2795588"/>
            <a:ext cx="842963" cy="619125"/>
          </a:xfrm>
          <a:custGeom>
            <a:avLst/>
            <a:gdLst>
              <a:gd name="T0" fmla="*/ 0 w 842645"/>
              <a:gd name="T1" fmla="*/ 618544 h 619125"/>
              <a:gd name="T2" fmla="*/ 844604 w 842645"/>
              <a:gd name="T3" fmla="*/ 618544 h 619125"/>
              <a:gd name="T4" fmla="*/ 844604 w 842645"/>
              <a:gd name="T5" fmla="*/ 0 h 619125"/>
              <a:gd name="T6" fmla="*/ 0 w 842645"/>
              <a:gd name="T7" fmla="*/ 0 h 619125"/>
              <a:gd name="T8" fmla="*/ 0 w 842645"/>
              <a:gd name="T9" fmla="*/ 618544 h 619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645" h="619125">
                <a:moveTo>
                  <a:pt x="0" y="618544"/>
                </a:moveTo>
                <a:lnTo>
                  <a:pt x="842377" y="618544"/>
                </a:lnTo>
                <a:lnTo>
                  <a:pt x="842377" y="0"/>
                </a:lnTo>
                <a:lnTo>
                  <a:pt x="0" y="0"/>
                </a:lnTo>
                <a:lnTo>
                  <a:pt x="0" y="618544"/>
                </a:lnTo>
                <a:close/>
              </a:path>
            </a:pathLst>
          </a:custGeom>
          <a:noFill/>
          <a:ln w="112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 name="object 22">
            <a:extLst>
              <a:ext uri="{FF2B5EF4-FFF2-40B4-BE49-F238E27FC236}">
                <a16:creationId xmlns:a16="http://schemas.microsoft.com/office/drawing/2014/main" id="{EABCA376-4BB9-4E4F-A2A4-6DF6A78F31DC}"/>
              </a:ext>
            </a:extLst>
          </p:cNvPr>
          <p:cNvSpPr txBox="1"/>
          <p:nvPr/>
        </p:nvSpPr>
        <p:spPr>
          <a:xfrm>
            <a:off x="5854700" y="3021013"/>
            <a:ext cx="512763" cy="146050"/>
          </a:xfrm>
          <a:prstGeom prst="rect">
            <a:avLst/>
          </a:prstGeom>
        </p:spPr>
        <p:txBody>
          <a:bodyPr lIns="0" tIns="0" rIns="0" bIns="0">
            <a:spAutoFit/>
          </a:bodyPr>
          <a:lstStyle/>
          <a:p>
            <a:pPr marL="12700" eaLnBrk="1" fontAlgn="auto" hangingPunct="1">
              <a:spcBef>
                <a:spcPts val="0"/>
              </a:spcBef>
              <a:spcAft>
                <a:spcPts val="0"/>
              </a:spcAft>
              <a:defRPr/>
            </a:pPr>
            <a:r>
              <a:rPr sz="950" b="1" spc="15" dirty="0">
                <a:latin typeface="Arial"/>
                <a:ea typeface="+mn-ea"/>
                <a:cs typeface="Arial"/>
              </a:rPr>
              <a:t>Servlet</a:t>
            </a:r>
            <a:endParaRPr sz="950">
              <a:latin typeface="Arial"/>
              <a:ea typeface="+mn-ea"/>
              <a:cs typeface="Arial"/>
            </a:endParaRPr>
          </a:p>
        </p:txBody>
      </p:sp>
      <p:sp>
        <p:nvSpPr>
          <p:cNvPr id="74767" name="object 23">
            <a:extLst>
              <a:ext uri="{FF2B5EF4-FFF2-40B4-BE49-F238E27FC236}">
                <a16:creationId xmlns:a16="http://schemas.microsoft.com/office/drawing/2014/main" id="{BDE38C58-87BD-4712-B8D9-8A24A125AC5A}"/>
              </a:ext>
            </a:extLst>
          </p:cNvPr>
          <p:cNvSpPr>
            <a:spLocks/>
          </p:cNvSpPr>
          <p:nvPr/>
        </p:nvSpPr>
        <p:spPr bwMode="auto">
          <a:xfrm>
            <a:off x="3894138" y="3028950"/>
            <a:ext cx="487362" cy="0"/>
          </a:xfrm>
          <a:custGeom>
            <a:avLst/>
            <a:gdLst>
              <a:gd name="T0" fmla="*/ 481076 w 488314"/>
              <a:gd name="T1" fmla="*/ 0 w 488314"/>
              <a:gd name="T2" fmla="*/ 0 60000 65536"/>
              <a:gd name="T3" fmla="*/ 0 60000 65536"/>
            </a:gdLst>
            <a:ahLst/>
            <a:cxnLst>
              <a:cxn ang="T2">
                <a:pos x="T0" y="0"/>
              </a:cxn>
              <a:cxn ang="T3">
                <a:pos x="T1" y="0"/>
              </a:cxn>
            </a:cxnLst>
            <a:rect l="0" t="0" r="r" b="b"/>
            <a:pathLst>
              <a:path w="488314">
                <a:moveTo>
                  <a:pt x="487693" y="0"/>
                </a:moveTo>
                <a:lnTo>
                  <a:pt x="0" y="0"/>
                </a:lnTo>
              </a:path>
            </a:pathLst>
          </a:custGeom>
          <a:noFill/>
          <a:ln w="7481">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68" name="object 24">
            <a:extLst>
              <a:ext uri="{FF2B5EF4-FFF2-40B4-BE49-F238E27FC236}">
                <a16:creationId xmlns:a16="http://schemas.microsoft.com/office/drawing/2014/main" id="{D20170C0-A994-4561-980D-7EE4D0DAEAED}"/>
              </a:ext>
            </a:extLst>
          </p:cNvPr>
          <p:cNvSpPr>
            <a:spLocks/>
          </p:cNvSpPr>
          <p:nvPr/>
        </p:nvSpPr>
        <p:spPr bwMode="auto">
          <a:xfrm>
            <a:off x="3894138" y="2959100"/>
            <a:ext cx="69850" cy="139700"/>
          </a:xfrm>
          <a:custGeom>
            <a:avLst/>
            <a:gdLst>
              <a:gd name="T0" fmla="*/ 69444 w 69850"/>
              <a:gd name="T1" fmla="*/ 0 h 138430"/>
              <a:gd name="T2" fmla="*/ 0 w 69850"/>
              <a:gd name="T3" fmla="*/ 73774 h 138430"/>
              <a:gd name="T4" fmla="*/ 69444 w 69850"/>
              <a:gd name="T5" fmla="*/ 147543 h 138430"/>
              <a:gd name="T6" fmla="*/ 0 60000 65536"/>
              <a:gd name="T7" fmla="*/ 0 60000 65536"/>
              <a:gd name="T8" fmla="*/ 0 60000 65536"/>
            </a:gdLst>
            <a:ahLst/>
            <a:cxnLst>
              <a:cxn ang="T6">
                <a:pos x="T0" y="T1"/>
              </a:cxn>
              <a:cxn ang="T7">
                <a:pos x="T2" y="T3"/>
              </a:cxn>
              <a:cxn ang="T8">
                <a:pos x="T4" y="T5"/>
              </a:cxn>
            </a:cxnLst>
            <a:rect l="0" t="0" r="r" b="b"/>
            <a:pathLst>
              <a:path w="69850" h="138430">
                <a:moveTo>
                  <a:pt x="69444" y="0"/>
                </a:moveTo>
                <a:lnTo>
                  <a:pt x="0" y="69203"/>
                </a:lnTo>
                <a:lnTo>
                  <a:pt x="69444" y="138407"/>
                </a:lnTo>
              </a:path>
            </a:pathLst>
          </a:custGeom>
          <a:noFill/>
          <a:ln w="75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69" name="object 25">
            <a:extLst>
              <a:ext uri="{FF2B5EF4-FFF2-40B4-BE49-F238E27FC236}">
                <a16:creationId xmlns:a16="http://schemas.microsoft.com/office/drawing/2014/main" id="{BF9CE9CC-F9E5-4E3F-9900-5EC5FB98E8EB}"/>
              </a:ext>
            </a:extLst>
          </p:cNvPr>
          <p:cNvSpPr>
            <a:spLocks/>
          </p:cNvSpPr>
          <p:nvPr/>
        </p:nvSpPr>
        <p:spPr bwMode="auto">
          <a:xfrm>
            <a:off x="5224463" y="3019425"/>
            <a:ext cx="465137" cy="9525"/>
          </a:xfrm>
          <a:custGeom>
            <a:avLst/>
            <a:gdLst>
              <a:gd name="T0" fmla="*/ 459008 w 466089"/>
              <a:gd name="T1" fmla="*/ 0 h 8889"/>
              <a:gd name="T2" fmla="*/ 295110 w 466089"/>
              <a:gd name="T3" fmla="*/ 0 h 8889"/>
              <a:gd name="T4" fmla="*/ 295110 w 466089"/>
              <a:gd name="T5" fmla="*/ 14334 h 8889"/>
              <a:gd name="T6" fmla="*/ 0 w 466089"/>
              <a:gd name="T7" fmla="*/ 14334 h 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089" h="8889">
                <a:moveTo>
                  <a:pt x="465623" y="0"/>
                </a:moveTo>
                <a:lnTo>
                  <a:pt x="299363" y="0"/>
                </a:lnTo>
                <a:lnTo>
                  <a:pt x="299363" y="8837"/>
                </a:lnTo>
                <a:lnTo>
                  <a:pt x="0" y="8837"/>
                </a:lnTo>
              </a:path>
            </a:pathLst>
          </a:custGeom>
          <a:noFill/>
          <a:ln w="7481">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70" name="object 26">
            <a:extLst>
              <a:ext uri="{FF2B5EF4-FFF2-40B4-BE49-F238E27FC236}">
                <a16:creationId xmlns:a16="http://schemas.microsoft.com/office/drawing/2014/main" id="{54A4C2E4-DA3C-4C0B-BEC0-CA8991D3E189}"/>
              </a:ext>
            </a:extLst>
          </p:cNvPr>
          <p:cNvSpPr>
            <a:spLocks/>
          </p:cNvSpPr>
          <p:nvPr/>
        </p:nvSpPr>
        <p:spPr bwMode="auto">
          <a:xfrm>
            <a:off x="5224463" y="2959100"/>
            <a:ext cx="69850" cy="139700"/>
          </a:xfrm>
          <a:custGeom>
            <a:avLst/>
            <a:gdLst>
              <a:gd name="T0" fmla="*/ 69444 w 69850"/>
              <a:gd name="T1" fmla="*/ 0 h 138430"/>
              <a:gd name="T2" fmla="*/ 0 w 69850"/>
              <a:gd name="T3" fmla="*/ 73774 h 138430"/>
              <a:gd name="T4" fmla="*/ 69444 w 69850"/>
              <a:gd name="T5" fmla="*/ 147543 h 138430"/>
              <a:gd name="T6" fmla="*/ 0 60000 65536"/>
              <a:gd name="T7" fmla="*/ 0 60000 65536"/>
              <a:gd name="T8" fmla="*/ 0 60000 65536"/>
            </a:gdLst>
            <a:ahLst/>
            <a:cxnLst>
              <a:cxn ang="T6">
                <a:pos x="T0" y="T1"/>
              </a:cxn>
              <a:cxn ang="T7">
                <a:pos x="T2" y="T3"/>
              </a:cxn>
              <a:cxn ang="T8">
                <a:pos x="T4" y="T5"/>
              </a:cxn>
            </a:cxnLst>
            <a:rect l="0" t="0" r="r" b="b"/>
            <a:pathLst>
              <a:path w="69850" h="138430">
                <a:moveTo>
                  <a:pt x="69444" y="0"/>
                </a:moveTo>
                <a:lnTo>
                  <a:pt x="0" y="69203"/>
                </a:lnTo>
                <a:lnTo>
                  <a:pt x="69444" y="138407"/>
                </a:lnTo>
              </a:path>
            </a:pathLst>
          </a:custGeom>
          <a:noFill/>
          <a:ln w="75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71" name="object 27">
            <a:extLst>
              <a:ext uri="{FF2B5EF4-FFF2-40B4-BE49-F238E27FC236}">
                <a16:creationId xmlns:a16="http://schemas.microsoft.com/office/drawing/2014/main" id="{5FB7918F-7C05-4B6C-BB1E-479A97D12912}"/>
              </a:ext>
            </a:extLst>
          </p:cNvPr>
          <p:cNvSpPr>
            <a:spLocks/>
          </p:cNvSpPr>
          <p:nvPr/>
        </p:nvSpPr>
        <p:spPr bwMode="auto">
          <a:xfrm>
            <a:off x="6997700" y="2635250"/>
            <a:ext cx="280988" cy="168275"/>
          </a:xfrm>
          <a:custGeom>
            <a:avLst/>
            <a:gdLst>
              <a:gd name="T0" fmla="*/ 0 w 281304"/>
              <a:gd name="T1" fmla="*/ 167896 h 168275"/>
              <a:gd name="T2" fmla="*/ 278597 w 281304"/>
              <a:gd name="T3" fmla="*/ 167896 h 168275"/>
              <a:gd name="T4" fmla="*/ 278597 w 281304"/>
              <a:gd name="T5" fmla="*/ 0 h 168275"/>
              <a:gd name="T6" fmla="*/ 0 w 281304"/>
              <a:gd name="T7" fmla="*/ 0 h 168275"/>
              <a:gd name="T8" fmla="*/ 0 w 281304"/>
              <a:gd name="T9" fmla="*/ 167896 h 16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304" h="168275">
                <a:moveTo>
                  <a:pt x="0" y="167896"/>
                </a:moveTo>
                <a:lnTo>
                  <a:pt x="280797" y="167896"/>
                </a:lnTo>
                <a:lnTo>
                  <a:pt x="280797" y="0"/>
                </a:lnTo>
                <a:lnTo>
                  <a:pt x="0" y="0"/>
                </a:lnTo>
                <a:lnTo>
                  <a:pt x="0" y="167896"/>
                </a:lnTo>
                <a:close/>
              </a:path>
            </a:pathLst>
          </a:custGeom>
          <a:noFill/>
          <a:ln w="112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72" name="object 28">
            <a:extLst>
              <a:ext uri="{FF2B5EF4-FFF2-40B4-BE49-F238E27FC236}">
                <a16:creationId xmlns:a16="http://schemas.microsoft.com/office/drawing/2014/main" id="{CB083407-EBB0-4291-AE03-51CB63B63A25}"/>
              </a:ext>
            </a:extLst>
          </p:cNvPr>
          <p:cNvSpPr>
            <a:spLocks/>
          </p:cNvSpPr>
          <p:nvPr/>
        </p:nvSpPr>
        <p:spPr bwMode="auto">
          <a:xfrm>
            <a:off x="6997700" y="2803525"/>
            <a:ext cx="842963" cy="619125"/>
          </a:xfrm>
          <a:custGeom>
            <a:avLst/>
            <a:gdLst>
              <a:gd name="T0" fmla="*/ 0 w 842645"/>
              <a:gd name="T1" fmla="*/ 618544 h 619125"/>
              <a:gd name="T2" fmla="*/ 844604 w 842645"/>
              <a:gd name="T3" fmla="*/ 618544 h 619125"/>
              <a:gd name="T4" fmla="*/ 844604 w 842645"/>
              <a:gd name="T5" fmla="*/ 0 h 619125"/>
              <a:gd name="T6" fmla="*/ 0 w 842645"/>
              <a:gd name="T7" fmla="*/ 0 h 619125"/>
              <a:gd name="T8" fmla="*/ 0 w 842645"/>
              <a:gd name="T9" fmla="*/ 618544 h 619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645" h="619125">
                <a:moveTo>
                  <a:pt x="0" y="618544"/>
                </a:moveTo>
                <a:lnTo>
                  <a:pt x="842377" y="618544"/>
                </a:lnTo>
                <a:lnTo>
                  <a:pt x="842377" y="0"/>
                </a:lnTo>
                <a:lnTo>
                  <a:pt x="0" y="0"/>
                </a:lnTo>
                <a:lnTo>
                  <a:pt x="0" y="618544"/>
                </a:lnTo>
                <a:close/>
              </a:path>
            </a:pathLst>
          </a:custGeom>
          <a:noFill/>
          <a:ln w="112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9" name="object 29">
            <a:extLst>
              <a:ext uri="{FF2B5EF4-FFF2-40B4-BE49-F238E27FC236}">
                <a16:creationId xmlns:a16="http://schemas.microsoft.com/office/drawing/2014/main" id="{E56549AD-15B2-40D4-A9B5-1F567AE8F11B}"/>
              </a:ext>
            </a:extLst>
          </p:cNvPr>
          <p:cNvSpPr txBox="1"/>
          <p:nvPr/>
        </p:nvSpPr>
        <p:spPr>
          <a:xfrm>
            <a:off x="7092950" y="3028950"/>
            <a:ext cx="650875" cy="146050"/>
          </a:xfrm>
          <a:prstGeom prst="rect">
            <a:avLst/>
          </a:prstGeom>
        </p:spPr>
        <p:txBody>
          <a:bodyPr lIns="0" tIns="0" rIns="0" bIns="0">
            <a:spAutoFit/>
          </a:bodyPr>
          <a:lstStyle/>
          <a:p>
            <a:pPr marL="12700" eaLnBrk="1" fontAlgn="auto" hangingPunct="1">
              <a:spcBef>
                <a:spcPts val="0"/>
              </a:spcBef>
              <a:spcAft>
                <a:spcPts val="0"/>
              </a:spcAft>
              <a:defRPr/>
            </a:pPr>
            <a:r>
              <a:rPr sz="950" b="1" spc="20" dirty="0">
                <a:latin typeface="Arial"/>
                <a:ea typeface="+mn-ea"/>
                <a:cs typeface="Arial"/>
              </a:rPr>
              <a:t>网页</a:t>
            </a:r>
            <a:endParaRPr sz="950">
              <a:latin typeface="Arial"/>
              <a:ea typeface="+mn-ea"/>
              <a:cs typeface="Arial"/>
            </a:endParaRPr>
          </a:p>
        </p:txBody>
      </p:sp>
      <p:sp>
        <p:nvSpPr>
          <p:cNvPr id="74774" name="object 30">
            <a:extLst>
              <a:ext uri="{FF2B5EF4-FFF2-40B4-BE49-F238E27FC236}">
                <a16:creationId xmlns:a16="http://schemas.microsoft.com/office/drawing/2014/main" id="{930558D5-92D0-4BE7-9B0B-F31F8075FF51}"/>
              </a:ext>
            </a:extLst>
          </p:cNvPr>
          <p:cNvSpPr>
            <a:spLocks/>
          </p:cNvSpPr>
          <p:nvPr/>
        </p:nvSpPr>
        <p:spPr bwMode="auto">
          <a:xfrm>
            <a:off x="8283575" y="2635250"/>
            <a:ext cx="280988" cy="168275"/>
          </a:xfrm>
          <a:custGeom>
            <a:avLst/>
            <a:gdLst>
              <a:gd name="T0" fmla="*/ 0 w 281304"/>
              <a:gd name="T1" fmla="*/ 167896 h 168275"/>
              <a:gd name="T2" fmla="*/ 278597 w 281304"/>
              <a:gd name="T3" fmla="*/ 167896 h 168275"/>
              <a:gd name="T4" fmla="*/ 278597 w 281304"/>
              <a:gd name="T5" fmla="*/ 0 h 168275"/>
              <a:gd name="T6" fmla="*/ 0 w 281304"/>
              <a:gd name="T7" fmla="*/ 0 h 168275"/>
              <a:gd name="T8" fmla="*/ 0 w 281304"/>
              <a:gd name="T9" fmla="*/ 167896 h 16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304" h="168275">
                <a:moveTo>
                  <a:pt x="0" y="167896"/>
                </a:moveTo>
                <a:lnTo>
                  <a:pt x="280797" y="167896"/>
                </a:lnTo>
                <a:lnTo>
                  <a:pt x="280797" y="0"/>
                </a:lnTo>
                <a:lnTo>
                  <a:pt x="0" y="0"/>
                </a:lnTo>
                <a:lnTo>
                  <a:pt x="0" y="167896"/>
                </a:lnTo>
                <a:close/>
              </a:path>
            </a:pathLst>
          </a:custGeom>
          <a:noFill/>
          <a:ln w="112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75" name="object 31">
            <a:extLst>
              <a:ext uri="{FF2B5EF4-FFF2-40B4-BE49-F238E27FC236}">
                <a16:creationId xmlns:a16="http://schemas.microsoft.com/office/drawing/2014/main" id="{155951A5-37D8-4BE6-8AFB-07C154C73813}"/>
              </a:ext>
            </a:extLst>
          </p:cNvPr>
          <p:cNvSpPr>
            <a:spLocks/>
          </p:cNvSpPr>
          <p:nvPr/>
        </p:nvSpPr>
        <p:spPr bwMode="auto">
          <a:xfrm>
            <a:off x="8283575" y="2803525"/>
            <a:ext cx="841375" cy="619125"/>
          </a:xfrm>
          <a:custGeom>
            <a:avLst/>
            <a:gdLst>
              <a:gd name="T0" fmla="*/ 0 w 842645"/>
              <a:gd name="T1" fmla="*/ 618544 h 619125"/>
              <a:gd name="T2" fmla="*/ 833529 w 842645"/>
              <a:gd name="T3" fmla="*/ 618544 h 619125"/>
              <a:gd name="T4" fmla="*/ 833529 w 842645"/>
              <a:gd name="T5" fmla="*/ 0 h 619125"/>
              <a:gd name="T6" fmla="*/ 0 w 842645"/>
              <a:gd name="T7" fmla="*/ 0 h 619125"/>
              <a:gd name="T8" fmla="*/ 0 w 842645"/>
              <a:gd name="T9" fmla="*/ 618544 h 619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645" h="619125">
                <a:moveTo>
                  <a:pt x="0" y="618544"/>
                </a:moveTo>
                <a:lnTo>
                  <a:pt x="842377" y="618544"/>
                </a:lnTo>
                <a:lnTo>
                  <a:pt x="842377" y="0"/>
                </a:lnTo>
                <a:lnTo>
                  <a:pt x="0" y="0"/>
                </a:lnTo>
                <a:lnTo>
                  <a:pt x="0" y="618544"/>
                </a:lnTo>
                <a:close/>
              </a:path>
            </a:pathLst>
          </a:custGeom>
          <a:noFill/>
          <a:ln w="112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 name="object 32">
            <a:extLst>
              <a:ext uri="{FF2B5EF4-FFF2-40B4-BE49-F238E27FC236}">
                <a16:creationId xmlns:a16="http://schemas.microsoft.com/office/drawing/2014/main" id="{4BD20986-1E65-4164-9C17-38B0F3BBE269}"/>
              </a:ext>
            </a:extLst>
          </p:cNvPr>
          <p:cNvSpPr txBox="1"/>
          <p:nvPr/>
        </p:nvSpPr>
        <p:spPr>
          <a:xfrm>
            <a:off x="8483600" y="3028950"/>
            <a:ext cx="441325" cy="146050"/>
          </a:xfrm>
          <a:prstGeom prst="rect">
            <a:avLst/>
          </a:prstGeom>
        </p:spPr>
        <p:txBody>
          <a:bodyPr lIns="0" tIns="0" rIns="0" bIns="0">
            <a:spAutoFit/>
          </a:bodyPr>
          <a:lstStyle/>
          <a:p>
            <a:pPr marL="12700" eaLnBrk="1" fontAlgn="auto" hangingPunct="1">
              <a:spcBef>
                <a:spcPts val="0"/>
              </a:spcBef>
              <a:spcAft>
                <a:spcPts val="0"/>
              </a:spcAft>
              <a:defRPr/>
            </a:pPr>
            <a:r>
              <a:rPr sz="950" b="1" spc="15" dirty="0">
                <a:latin typeface="Arial"/>
                <a:ea typeface="+mn-ea"/>
                <a:cs typeface="Arial"/>
              </a:rPr>
              <a:t>客户</a:t>
            </a:r>
            <a:endParaRPr sz="950">
              <a:latin typeface="Arial"/>
              <a:ea typeface="+mn-ea"/>
              <a:cs typeface="Arial"/>
            </a:endParaRPr>
          </a:p>
        </p:txBody>
      </p:sp>
      <p:sp>
        <p:nvSpPr>
          <p:cNvPr id="74777" name="object 33">
            <a:extLst>
              <a:ext uri="{FF2B5EF4-FFF2-40B4-BE49-F238E27FC236}">
                <a16:creationId xmlns:a16="http://schemas.microsoft.com/office/drawing/2014/main" id="{C8E02B40-F747-41CE-9780-5D70750B8C73}"/>
              </a:ext>
            </a:extLst>
          </p:cNvPr>
          <p:cNvSpPr>
            <a:spLocks/>
          </p:cNvSpPr>
          <p:nvPr/>
        </p:nvSpPr>
        <p:spPr bwMode="auto">
          <a:xfrm>
            <a:off x="6530975" y="3019425"/>
            <a:ext cx="466725" cy="9525"/>
          </a:xfrm>
          <a:custGeom>
            <a:avLst/>
            <a:gdLst>
              <a:gd name="T0" fmla="*/ 470089 w 466089"/>
              <a:gd name="T1" fmla="*/ 14334 h 8889"/>
              <a:gd name="T2" fmla="*/ 302234 w 466089"/>
              <a:gd name="T3" fmla="*/ 14334 h 8889"/>
              <a:gd name="T4" fmla="*/ 302234 w 466089"/>
              <a:gd name="T5" fmla="*/ 0 h 8889"/>
              <a:gd name="T6" fmla="*/ 0 w 466089"/>
              <a:gd name="T7" fmla="*/ 0 h 88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6089" h="8889">
                <a:moveTo>
                  <a:pt x="465623" y="8837"/>
                </a:moveTo>
                <a:lnTo>
                  <a:pt x="299363" y="8837"/>
                </a:lnTo>
                <a:lnTo>
                  <a:pt x="299363" y="0"/>
                </a:lnTo>
                <a:lnTo>
                  <a:pt x="0" y="0"/>
                </a:lnTo>
              </a:path>
            </a:pathLst>
          </a:custGeom>
          <a:noFill/>
          <a:ln w="7481">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78" name="object 34">
            <a:extLst>
              <a:ext uri="{FF2B5EF4-FFF2-40B4-BE49-F238E27FC236}">
                <a16:creationId xmlns:a16="http://schemas.microsoft.com/office/drawing/2014/main" id="{E4FA01D6-5E7C-40B6-902B-26F75B753ACF}"/>
              </a:ext>
            </a:extLst>
          </p:cNvPr>
          <p:cNvSpPr>
            <a:spLocks/>
          </p:cNvSpPr>
          <p:nvPr/>
        </p:nvSpPr>
        <p:spPr bwMode="auto">
          <a:xfrm>
            <a:off x="6530975" y="2951163"/>
            <a:ext cx="69850" cy="138112"/>
          </a:xfrm>
          <a:custGeom>
            <a:avLst/>
            <a:gdLst>
              <a:gd name="T0" fmla="*/ 69444 w 69850"/>
              <a:gd name="T1" fmla="*/ 0 h 138430"/>
              <a:gd name="T2" fmla="*/ 0 w 69850"/>
              <a:gd name="T3" fmla="*/ 68097 h 138430"/>
              <a:gd name="T4" fmla="*/ 69444 w 69850"/>
              <a:gd name="T5" fmla="*/ 136197 h 138430"/>
              <a:gd name="T6" fmla="*/ 0 60000 65536"/>
              <a:gd name="T7" fmla="*/ 0 60000 65536"/>
              <a:gd name="T8" fmla="*/ 0 60000 65536"/>
            </a:gdLst>
            <a:ahLst/>
            <a:cxnLst>
              <a:cxn ang="T6">
                <a:pos x="T0" y="T1"/>
              </a:cxn>
              <a:cxn ang="T7">
                <a:pos x="T2" y="T3"/>
              </a:cxn>
              <a:cxn ang="T8">
                <a:pos x="T4" y="T5"/>
              </a:cxn>
            </a:cxnLst>
            <a:rect l="0" t="0" r="r" b="b"/>
            <a:pathLst>
              <a:path w="69850" h="138430">
                <a:moveTo>
                  <a:pt x="69444" y="0"/>
                </a:moveTo>
                <a:lnTo>
                  <a:pt x="0" y="69203"/>
                </a:lnTo>
                <a:lnTo>
                  <a:pt x="69444" y="138407"/>
                </a:lnTo>
              </a:path>
            </a:pathLst>
          </a:custGeom>
          <a:noFill/>
          <a:ln w="75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79" name="object 35">
            <a:extLst>
              <a:ext uri="{FF2B5EF4-FFF2-40B4-BE49-F238E27FC236}">
                <a16:creationId xmlns:a16="http://schemas.microsoft.com/office/drawing/2014/main" id="{D2C8145C-7F82-45F5-BC4A-8F6275BE8E5C}"/>
              </a:ext>
            </a:extLst>
          </p:cNvPr>
          <p:cNvSpPr>
            <a:spLocks/>
          </p:cNvSpPr>
          <p:nvPr/>
        </p:nvSpPr>
        <p:spPr bwMode="auto">
          <a:xfrm>
            <a:off x="7839075" y="3028950"/>
            <a:ext cx="444500" cy="0"/>
          </a:xfrm>
          <a:custGeom>
            <a:avLst/>
            <a:gdLst>
              <a:gd name="T0" fmla="*/ 447716 w 443865"/>
              <a:gd name="T1" fmla="*/ 0 w 443865"/>
              <a:gd name="T2" fmla="*/ 0 60000 65536"/>
              <a:gd name="T3" fmla="*/ 0 60000 65536"/>
            </a:gdLst>
            <a:ahLst/>
            <a:cxnLst>
              <a:cxn ang="T2">
                <a:pos x="T0" y="0"/>
              </a:cxn>
              <a:cxn ang="T3">
                <a:pos x="T1" y="0"/>
              </a:cxn>
            </a:cxnLst>
            <a:rect l="0" t="0" r="r" b="b"/>
            <a:pathLst>
              <a:path w="443865">
                <a:moveTo>
                  <a:pt x="443257" y="0"/>
                </a:moveTo>
                <a:lnTo>
                  <a:pt x="0" y="0"/>
                </a:lnTo>
              </a:path>
            </a:pathLst>
          </a:custGeom>
          <a:noFill/>
          <a:ln w="7481">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0" name="object 36">
            <a:extLst>
              <a:ext uri="{FF2B5EF4-FFF2-40B4-BE49-F238E27FC236}">
                <a16:creationId xmlns:a16="http://schemas.microsoft.com/office/drawing/2014/main" id="{B53989A4-0CEF-426C-9178-A5FE978CE26F}"/>
              </a:ext>
            </a:extLst>
          </p:cNvPr>
          <p:cNvSpPr>
            <a:spLocks/>
          </p:cNvSpPr>
          <p:nvPr/>
        </p:nvSpPr>
        <p:spPr bwMode="auto">
          <a:xfrm>
            <a:off x="7839075" y="2959100"/>
            <a:ext cx="69850" cy="139700"/>
          </a:xfrm>
          <a:custGeom>
            <a:avLst/>
            <a:gdLst>
              <a:gd name="T0" fmla="*/ 69444 w 69850"/>
              <a:gd name="T1" fmla="*/ 0 h 138430"/>
              <a:gd name="T2" fmla="*/ 0 w 69850"/>
              <a:gd name="T3" fmla="*/ 73774 h 138430"/>
              <a:gd name="T4" fmla="*/ 69444 w 69850"/>
              <a:gd name="T5" fmla="*/ 147543 h 138430"/>
              <a:gd name="T6" fmla="*/ 0 60000 65536"/>
              <a:gd name="T7" fmla="*/ 0 60000 65536"/>
              <a:gd name="T8" fmla="*/ 0 60000 65536"/>
            </a:gdLst>
            <a:ahLst/>
            <a:cxnLst>
              <a:cxn ang="T6">
                <a:pos x="T0" y="T1"/>
              </a:cxn>
              <a:cxn ang="T7">
                <a:pos x="T2" y="T3"/>
              </a:cxn>
              <a:cxn ang="T8">
                <a:pos x="T4" y="T5"/>
              </a:cxn>
            </a:cxnLst>
            <a:rect l="0" t="0" r="r" b="b"/>
            <a:pathLst>
              <a:path w="69850" h="138430">
                <a:moveTo>
                  <a:pt x="69444" y="0"/>
                </a:moveTo>
                <a:lnTo>
                  <a:pt x="0" y="69203"/>
                </a:lnTo>
                <a:lnTo>
                  <a:pt x="69444" y="138407"/>
                </a:lnTo>
              </a:path>
            </a:pathLst>
          </a:custGeom>
          <a:noFill/>
          <a:ln w="75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1" name="object 37">
            <a:extLst>
              <a:ext uri="{FF2B5EF4-FFF2-40B4-BE49-F238E27FC236}">
                <a16:creationId xmlns:a16="http://schemas.microsoft.com/office/drawing/2014/main" id="{B27ADBE7-33AC-4570-A7FC-F66FE7ECAC72}"/>
              </a:ext>
            </a:extLst>
          </p:cNvPr>
          <p:cNvSpPr>
            <a:spLocks/>
          </p:cNvSpPr>
          <p:nvPr/>
        </p:nvSpPr>
        <p:spPr bwMode="auto">
          <a:xfrm>
            <a:off x="4802188" y="2225675"/>
            <a:ext cx="0" cy="577850"/>
          </a:xfrm>
          <a:custGeom>
            <a:avLst/>
            <a:gdLst>
              <a:gd name="T0" fmla="*/ 569965 h 579119"/>
              <a:gd name="T1" fmla="*/ 0 h 579119"/>
              <a:gd name="T2" fmla="*/ 0 60000 65536"/>
              <a:gd name="T3" fmla="*/ 0 60000 65536"/>
            </a:gdLst>
            <a:ahLst/>
            <a:cxnLst>
              <a:cxn ang="T2">
                <a:pos x="0" y="T0"/>
              </a:cxn>
              <a:cxn ang="T3">
                <a:pos x="0" y="T1"/>
              </a:cxn>
            </a:cxnLst>
            <a:rect l="0" t="0" r="r" b="b"/>
            <a:pathLst>
              <a:path h="579119">
                <a:moveTo>
                  <a:pt x="0" y="578784"/>
                </a:moveTo>
                <a:lnTo>
                  <a:pt x="0" y="0"/>
                </a:lnTo>
              </a:path>
            </a:pathLst>
          </a:custGeom>
          <a:noFill/>
          <a:ln w="7507">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2" name="object 38">
            <a:extLst>
              <a:ext uri="{FF2B5EF4-FFF2-40B4-BE49-F238E27FC236}">
                <a16:creationId xmlns:a16="http://schemas.microsoft.com/office/drawing/2014/main" id="{23AF85A0-108A-4732-BE44-D664DC1147BB}"/>
              </a:ext>
            </a:extLst>
          </p:cNvPr>
          <p:cNvSpPr>
            <a:spLocks/>
          </p:cNvSpPr>
          <p:nvPr/>
        </p:nvSpPr>
        <p:spPr bwMode="auto">
          <a:xfrm>
            <a:off x="4733925" y="2225675"/>
            <a:ext cx="138113" cy="68263"/>
          </a:xfrm>
          <a:custGeom>
            <a:avLst/>
            <a:gdLst>
              <a:gd name="T0" fmla="*/ 132376 w 139064"/>
              <a:gd name="T1" fmla="*/ 62815 h 69214"/>
              <a:gd name="T2" fmla="*/ 66187 w 139064"/>
              <a:gd name="T3" fmla="*/ 0 h 69214"/>
              <a:gd name="T4" fmla="*/ 0 w 139064"/>
              <a:gd name="T5" fmla="*/ 62815 h 69214"/>
              <a:gd name="T6" fmla="*/ 0 60000 65536"/>
              <a:gd name="T7" fmla="*/ 0 60000 65536"/>
              <a:gd name="T8" fmla="*/ 0 60000 65536"/>
            </a:gdLst>
            <a:ahLst/>
            <a:cxnLst>
              <a:cxn ang="T6">
                <a:pos x="T0" y="T1"/>
              </a:cxn>
              <a:cxn ang="T7">
                <a:pos x="T2" y="T3"/>
              </a:cxn>
              <a:cxn ang="T8">
                <a:pos x="T4" y="T5"/>
              </a:cxn>
            </a:cxnLst>
            <a:rect l="0" t="0" r="r" b="b"/>
            <a:pathLst>
              <a:path w="139064" h="69214">
                <a:moveTo>
                  <a:pt x="138889" y="69203"/>
                </a:moveTo>
                <a:lnTo>
                  <a:pt x="69444" y="0"/>
                </a:lnTo>
                <a:lnTo>
                  <a:pt x="0" y="69203"/>
                </a:lnTo>
              </a:path>
            </a:pathLst>
          </a:custGeom>
          <a:noFill/>
          <a:ln w="748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3" name="object 39">
            <a:extLst>
              <a:ext uri="{FF2B5EF4-FFF2-40B4-BE49-F238E27FC236}">
                <a16:creationId xmlns:a16="http://schemas.microsoft.com/office/drawing/2014/main" id="{1436DB96-9312-4851-9F7A-25E0078FF7E6}"/>
              </a:ext>
            </a:extLst>
          </p:cNvPr>
          <p:cNvSpPr>
            <a:spLocks/>
          </p:cNvSpPr>
          <p:nvPr/>
        </p:nvSpPr>
        <p:spPr bwMode="auto">
          <a:xfrm>
            <a:off x="4381500" y="1438275"/>
            <a:ext cx="280988" cy="168275"/>
          </a:xfrm>
          <a:custGeom>
            <a:avLst/>
            <a:gdLst>
              <a:gd name="T0" fmla="*/ 0 w 281305"/>
              <a:gd name="T1" fmla="*/ 167896 h 168275"/>
              <a:gd name="T2" fmla="*/ 278590 w 281305"/>
              <a:gd name="T3" fmla="*/ 167896 h 168275"/>
              <a:gd name="T4" fmla="*/ 278590 w 281305"/>
              <a:gd name="T5" fmla="*/ 0 h 168275"/>
              <a:gd name="T6" fmla="*/ 0 w 281305"/>
              <a:gd name="T7" fmla="*/ 0 h 168275"/>
              <a:gd name="T8" fmla="*/ 0 w 281305"/>
              <a:gd name="T9" fmla="*/ 167896 h 168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305" h="168275">
                <a:moveTo>
                  <a:pt x="0" y="167896"/>
                </a:moveTo>
                <a:lnTo>
                  <a:pt x="280797" y="167896"/>
                </a:lnTo>
                <a:lnTo>
                  <a:pt x="280797" y="0"/>
                </a:lnTo>
                <a:lnTo>
                  <a:pt x="0" y="0"/>
                </a:lnTo>
                <a:lnTo>
                  <a:pt x="0" y="167896"/>
                </a:lnTo>
                <a:close/>
              </a:path>
            </a:pathLst>
          </a:custGeom>
          <a:noFill/>
          <a:ln w="112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4" name="object 40">
            <a:extLst>
              <a:ext uri="{FF2B5EF4-FFF2-40B4-BE49-F238E27FC236}">
                <a16:creationId xmlns:a16="http://schemas.microsoft.com/office/drawing/2014/main" id="{9EC84613-0AB3-4D99-9991-465383796160}"/>
              </a:ext>
            </a:extLst>
          </p:cNvPr>
          <p:cNvSpPr>
            <a:spLocks/>
          </p:cNvSpPr>
          <p:nvPr/>
        </p:nvSpPr>
        <p:spPr bwMode="auto">
          <a:xfrm>
            <a:off x="4381500" y="1606550"/>
            <a:ext cx="842963" cy="619125"/>
          </a:xfrm>
          <a:custGeom>
            <a:avLst/>
            <a:gdLst>
              <a:gd name="T0" fmla="*/ 0 w 842645"/>
              <a:gd name="T1" fmla="*/ 618544 h 619125"/>
              <a:gd name="T2" fmla="*/ 844604 w 842645"/>
              <a:gd name="T3" fmla="*/ 618544 h 619125"/>
              <a:gd name="T4" fmla="*/ 844604 w 842645"/>
              <a:gd name="T5" fmla="*/ 0 h 619125"/>
              <a:gd name="T6" fmla="*/ 0 w 842645"/>
              <a:gd name="T7" fmla="*/ 0 h 619125"/>
              <a:gd name="T8" fmla="*/ 0 w 842645"/>
              <a:gd name="T9" fmla="*/ 618544 h 6191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2645" h="619125">
                <a:moveTo>
                  <a:pt x="0" y="618544"/>
                </a:moveTo>
                <a:lnTo>
                  <a:pt x="842377" y="618544"/>
                </a:lnTo>
                <a:lnTo>
                  <a:pt x="842377" y="0"/>
                </a:lnTo>
                <a:lnTo>
                  <a:pt x="0" y="0"/>
                </a:lnTo>
                <a:lnTo>
                  <a:pt x="0" y="618544"/>
                </a:lnTo>
                <a:close/>
              </a:path>
            </a:pathLst>
          </a:custGeom>
          <a:noFill/>
          <a:ln w="1123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1" name="object 41">
            <a:extLst>
              <a:ext uri="{FF2B5EF4-FFF2-40B4-BE49-F238E27FC236}">
                <a16:creationId xmlns:a16="http://schemas.microsoft.com/office/drawing/2014/main" id="{8235B164-EC46-4260-9DEB-AA560ED02C71}"/>
              </a:ext>
            </a:extLst>
          </p:cNvPr>
          <p:cNvSpPr txBox="1"/>
          <p:nvPr/>
        </p:nvSpPr>
        <p:spPr>
          <a:xfrm>
            <a:off x="4564063" y="1831975"/>
            <a:ext cx="477837" cy="146050"/>
          </a:xfrm>
          <a:prstGeom prst="rect">
            <a:avLst/>
          </a:prstGeom>
        </p:spPr>
        <p:txBody>
          <a:bodyPr lIns="0" tIns="0" rIns="0" bIns="0">
            <a:spAutoFit/>
          </a:bodyPr>
          <a:lstStyle/>
          <a:p>
            <a:pPr marL="12700" eaLnBrk="1" fontAlgn="auto" hangingPunct="1">
              <a:spcBef>
                <a:spcPts val="0"/>
              </a:spcBef>
              <a:spcAft>
                <a:spcPts val="0"/>
              </a:spcAft>
              <a:defRPr/>
            </a:pPr>
            <a:r>
              <a:rPr sz="950" b="1" spc="10" dirty="0">
                <a:latin typeface="Arial"/>
                <a:ea typeface="+mn-ea"/>
                <a:cs typeface="Arial"/>
              </a:rPr>
              <a:t>公用事业</a:t>
            </a:r>
            <a:endParaRPr sz="950">
              <a:latin typeface="Arial"/>
              <a:ea typeface="+mn-ea"/>
              <a:cs typeface="Arial"/>
            </a:endParaRPr>
          </a:p>
        </p:txBody>
      </p:sp>
      <p:sp>
        <p:nvSpPr>
          <p:cNvPr id="74786" name="object 42">
            <a:extLst>
              <a:ext uri="{FF2B5EF4-FFF2-40B4-BE49-F238E27FC236}">
                <a16:creationId xmlns:a16="http://schemas.microsoft.com/office/drawing/2014/main" id="{7F678EE8-45A1-4560-A43D-CA3479C0704B}"/>
              </a:ext>
            </a:extLst>
          </p:cNvPr>
          <p:cNvSpPr>
            <a:spLocks/>
          </p:cNvSpPr>
          <p:nvPr/>
        </p:nvSpPr>
        <p:spPr bwMode="auto">
          <a:xfrm>
            <a:off x="5013325" y="2225675"/>
            <a:ext cx="1098550" cy="569913"/>
          </a:xfrm>
          <a:custGeom>
            <a:avLst/>
            <a:gdLst>
              <a:gd name="T0" fmla="*/ 1101810 w 1097914"/>
              <a:gd name="T1" fmla="*/ 567732 h 570230"/>
              <a:gd name="T2" fmla="*/ 1101810 w 1097914"/>
              <a:gd name="T3" fmla="*/ 235450 h 570230"/>
              <a:gd name="T4" fmla="*/ 0 w 1097914"/>
              <a:gd name="T5" fmla="*/ 235450 h 570230"/>
              <a:gd name="T6" fmla="*/ 0 w 1097914"/>
              <a:gd name="T7" fmla="*/ 0 h 570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7914" h="570230">
                <a:moveTo>
                  <a:pt x="1097352" y="569946"/>
                </a:moveTo>
                <a:lnTo>
                  <a:pt x="1097352" y="236367"/>
                </a:lnTo>
                <a:lnTo>
                  <a:pt x="0" y="236367"/>
                </a:lnTo>
                <a:lnTo>
                  <a:pt x="0" y="0"/>
                </a:lnTo>
              </a:path>
            </a:pathLst>
          </a:custGeom>
          <a:noFill/>
          <a:ln w="7486">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7" name="object 43">
            <a:extLst>
              <a:ext uri="{FF2B5EF4-FFF2-40B4-BE49-F238E27FC236}">
                <a16:creationId xmlns:a16="http://schemas.microsoft.com/office/drawing/2014/main" id="{D9D3A720-18DC-4EA0-828B-2B686DF6B709}"/>
              </a:ext>
            </a:extLst>
          </p:cNvPr>
          <p:cNvSpPr>
            <a:spLocks/>
          </p:cNvSpPr>
          <p:nvPr/>
        </p:nvSpPr>
        <p:spPr bwMode="auto">
          <a:xfrm>
            <a:off x="4943475" y="2225675"/>
            <a:ext cx="139700" cy="68263"/>
          </a:xfrm>
          <a:custGeom>
            <a:avLst/>
            <a:gdLst>
              <a:gd name="T0" fmla="*/ 143397 w 139064"/>
              <a:gd name="T1" fmla="*/ 62815 h 69214"/>
              <a:gd name="T2" fmla="*/ 71698 w 139064"/>
              <a:gd name="T3" fmla="*/ 0 h 69214"/>
              <a:gd name="T4" fmla="*/ 0 w 139064"/>
              <a:gd name="T5" fmla="*/ 62815 h 69214"/>
              <a:gd name="T6" fmla="*/ 0 60000 65536"/>
              <a:gd name="T7" fmla="*/ 0 60000 65536"/>
              <a:gd name="T8" fmla="*/ 0 60000 65536"/>
            </a:gdLst>
            <a:ahLst/>
            <a:cxnLst>
              <a:cxn ang="T6">
                <a:pos x="T0" y="T1"/>
              </a:cxn>
              <a:cxn ang="T7">
                <a:pos x="T2" y="T3"/>
              </a:cxn>
              <a:cxn ang="T8">
                <a:pos x="T4" y="T5"/>
              </a:cxn>
            </a:cxnLst>
            <a:rect l="0" t="0" r="r" b="b"/>
            <a:pathLst>
              <a:path w="139064" h="69214">
                <a:moveTo>
                  <a:pt x="138889" y="69203"/>
                </a:moveTo>
                <a:lnTo>
                  <a:pt x="69444" y="0"/>
                </a:lnTo>
                <a:lnTo>
                  <a:pt x="0" y="69203"/>
                </a:lnTo>
              </a:path>
            </a:pathLst>
          </a:custGeom>
          <a:noFill/>
          <a:ln w="748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8" name="object 44">
            <a:extLst>
              <a:ext uri="{FF2B5EF4-FFF2-40B4-BE49-F238E27FC236}">
                <a16:creationId xmlns:a16="http://schemas.microsoft.com/office/drawing/2014/main" id="{88C4DC40-9034-4518-9451-D929AD12CC8E}"/>
              </a:ext>
            </a:extLst>
          </p:cNvPr>
          <p:cNvSpPr>
            <a:spLocks/>
          </p:cNvSpPr>
          <p:nvPr/>
        </p:nvSpPr>
        <p:spPr bwMode="auto">
          <a:xfrm>
            <a:off x="8039100" y="4772025"/>
            <a:ext cx="871538" cy="200025"/>
          </a:xfrm>
          <a:custGeom>
            <a:avLst/>
            <a:gdLst>
              <a:gd name="T0" fmla="*/ 0 w 871854"/>
              <a:gd name="T1" fmla="*/ 199727 h 200025"/>
              <a:gd name="T2" fmla="*/ 869221 w 871854"/>
              <a:gd name="T3" fmla="*/ 199727 h 200025"/>
              <a:gd name="T4" fmla="*/ 869221 w 871854"/>
              <a:gd name="T5" fmla="*/ 0 h 200025"/>
              <a:gd name="T6" fmla="*/ 0 w 871854"/>
              <a:gd name="T7" fmla="*/ 0 h 200025"/>
              <a:gd name="T8" fmla="*/ 0 w 871854"/>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1854" h="200025">
                <a:moveTo>
                  <a:pt x="0" y="199727"/>
                </a:moveTo>
                <a:lnTo>
                  <a:pt x="871430" y="199727"/>
                </a:lnTo>
                <a:lnTo>
                  <a:pt x="871430" y="0"/>
                </a:lnTo>
                <a:lnTo>
                  <a:pt x="0" y="0"/>
                </a:lnTo>
                <a:lnTo>
                  <a:pt x="0" y="199727"/>
                </a:lnTo>
                <a:close/>
              </a:path>
            </a:pathLst>
          </a:custGeom>
          <a:noFill/>
          <a:ln w="11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89" name="object 45">
            <a:extLst>
              <a:ext uri="{FF2B5EF4-FFF2-40B4-BE49-F238E27FC236}">
                <a16:creationId xmlns:a16="http://schemas.microsoft.com/office/drawing/2014/main" id="{0B624142-4F54-4B87-B9AA-C24E1C095CA3}"/>
              </a:ext>
            </a:extLst>
          </p:cNvPr>
          <p:cNvSpPr>
            <a:spLocks/>
          </p:cNvSpPr>
          <p:nvPr/>
        </p:nvSpPr>
        <p:spPr bwMode="auto">
          <a:xfrm>
            <a:off x="8039100" y="4572000"/>
            <a:ext cx="871538" cy="200025"/>
          </a:xfrm>
          <a:custGeom>
            <a:avLst/>
            <a:gdLst>
              <a:gd name="T0" fmla="*/ 0 w 871854"/>
              <a:gd name="T1" fmla="*/ 199727 h 200025"/>
              <a:gd name="T2" fmla="*/ 869221 w 871854"/>
              <a:gd name="T3" fmla="*/ 199727 h 200025"/>
              <a:gd name="T4" fmla="*/ 869221 w 871854"/>
              <a:gd name="T5" fmla="*/ 0 h 200025"/>
              <a:gd name="T6" fmla="*/ 0 w 871854"/>
              <a:gd name="T7" fmla="*/ 0 h 200025"/>
              <a:gd name="T8" fmla="*/ 0 w 871854"/>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1854" h="200025">
                <a:moveTo>
                  <a:pt x="0" y="199727"/>
                </a:moveTo>
                <a:lnTo>
                  <a:pt x="871430" y="199727"/>
                </a:lnTo>
                <a:lnTo>
                  <a:pt x="871430" y="0"/>
                </a:lnTo>
                <a:lnTo>
                  <a:pt x="0" y="0"/>
                </a:lnTo>
                <a:lnTo>
                  <a:pt x="0" y="199727"/>
                </a:lnTo>
                <a:close/>
              </a:path>
            </a:pathLst>
          </a:custGeom>
          <a:noFill/>
          <a:ln w="11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90" name="object 46">
            <a:extLst>
              <a:ext uri="{FF2B5EF4-FFF2-40B4-BE49-F238E27FC236}">
                <a16:creationId xmlns:a16="http://schemas.microsoft.com/office/drawing/2014/main" id="{EF7444EC-D788-482F-B8FE-4EE3AF4FC4E9}"/>
              </a:ext>
            </a:extLst>
          </p:cNvPr>
          <p:cNvSpPr>
            <a:spLocks/>
          </p:cNvSpPr>
          <p:nvPr/>
        </p:nvSpPr>
        <p:spPr bwMode="auto">
          <a:xfrm>
            <a:off x="8039100" y="4343400"/>
            <a:ext cx="871538" cy="228600"/>
          </a:xfrm>
          <a:custGeom>
            <a:avLst/>
            <a:gdLst>
              <a:gd name="T0" fmla="*/ 0 w 871854"/>
              <a:gd name="T1" fmla="*/ 224490 h 229235"/>
              <a:gd name="T2" fmla="*/ 869283 w 871854"/>
              <a:gd name="T3" fmla="*/ 224490 h 229235"/>
              <a:gd name="T4" fmla="*/ 869283 w 871854"/>
              <a:gd name="T5" fmla="*/ 0 h 229235"/>
              <a:gd name="T6" fmla="*/ 0 w 871854"/>
              <a:gd name="T7" fmla="*/ 0 h 229235"/>
              <a:gd name="T8" fmla="*/ 0 w 871854"/>
              <a:gd name="T9" fmla="*/ 224490 h 2292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1854" h="229235">
                <a:moveTo>
                  <a:pt x="0" y="228892"/>
                </a:moveTo>
                <a:lnTo>
                  <a:pt x="871492" y="228892"/>
                </a:lnTo>
                <a:lnTo>
                  <a:pt x="871492" y="0"/>
                </a:lnTo>
                <a:lnTo>
                  <a:pt x="0" y="0"/>
                </a:lnTo>
                <a:lnTo>
                  <a:pt x="0" y="228892"/>
                </a:lnTo>
              </a:path>
            </a:pathLst>
          </a:custGeom>
          <a:noFill/>
          <a:ln w="114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 name="object 47">
            <a:extLst>
              <a:ext uri="{FF2B5EF4-FFF2-40B4-BE49-F238E27FC236}">
                <a16:creationId xmlns:a16="http://schemas.microsoft.com/office/drawing/2014/main" id="{5414BB0B-98A2-4A1F-83B3-D524CF2FC7BD}"/>
              </a:ext>
            </a:extLst>
          </p:cNvPr>
          <p:cNvSpPr txBox="1"/>
          <p:nvPr/>
        </p:nvSpPr>
        <p:spPr>
          <a:xfrm>
            <a:off x="8059738" y="4368800"/>
            <a:ext cx="830262" cy="153988"/>
          </a:xfrm>
          <a:prstGeom prst="rect">
            <a:avLst/>
          </a:prstGeom>
        </p:spPr>
        <p:txBody>
          <a:bodyPr lIns="0" tIns="0" rIns="0" bIns="0">
            <a:spAutoFit/>
          </a:bodyPr>
          <a:lstStyle/>
          <a:p>
            <a:pPr marL="12700" eaLnBrk="1" fontAlgn="auto" hangingPunct="1">
              <a:spcBef>
                <a:spcPts val="0"/>
              </a:spcBef>
              <a:spcAft>
                <a:spcPts val="0"/>
              </a:spcAft>
              <a:defRPr/>
            </a:pPr>
            <a:r>
              <a:rPr sz="1000" b="1" spc="-5" dirty="0">
                <a:latin typeface="Arial"/>
                <a:ea typeface="+mn-ea"/>
                <a:cs typeface="Arial"/>
              </a:rPr>
              <a:t>ViewUserInfo</a:t>
            </a:r>
            <a:endParaRPr sz="1000">
              <a:latin typeface="Arial"/>
              <a:ea typeface="+mn-ea"/>
              <a:cs typeface="Arial"/>
            </a:endParaRPr>
          </a:p>
        </p:txBody>
      </p:sp>
      <p:sp>
        <p:nvSpPr>
          <p:cNvPr id="74792" name="object 48">
            <a:extLst>
              <a:ext uri="{FF2B5EF4-FFF2-40B4-BE49-F238E27FC236}">
                <a16:creationId xmlns:a16="http://schemas.microsoft.com/office/drawing/2014/main" id="{8256C602-15AB-40A7-B5B4-A5AB8F4F6562}"/>
              </a:ext>
            </a:extLst>
          </p:cNvPr>
          <p:cNvSpPr>
            <a:spLocks/>
          </p:cNvSpPr>
          <p:nvPr/>
        </p:nvSpPr>
        <p:spPr bwMode="auto">
          <a:xfrm>
            <a:off x="6170613" y="4772025"/>
            <a:ext cx="1430337" cy="200025"/>
          </a:xfrm>
          <a:custGeom>
            <a:avLst/>
            <a:gdLst>
              <a:gd name="T0" fmla="*/ 0 w 1429385"/>
              <a:gd name="T1" fmla="*/ 199727 h 200025"/>
              <a:gd name="T2" fmla="*/ 1435569 w 1429385"/>
              <a:gd name="T3" fmla="*/ 199727 h 200025"/>
              <a:gd name="T4" fmla="*/ 1435569 w 1429385"/>
              <a:gd name="T5" fmla="*/ 0 h 200025"/>
              <a:gd name="T6" fmla="*/ 0 w 1429385"/>
              <a:gd name="T7" fmla="*/ 0 h 200025"/>
              <a:gd name="T8" fmla="*/ 0 w 142938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9385" h="200025">
                <a:moveTo>
                  <a:pt x="0" y="199727"/>
                </a:moveTo>
                <a:lnTo>
                  <a:pt x="1428894" y="199727"/>
                </a:lnTo>
                <a:lnTo>
                  <a:pt x="1428894" y="0"/>
                </a:lnTo>
                <a:lnTo>
                  <a:pt x="0" y="0"/>
                </a:lnTo>
                <a:lnTo>
                  <a:pt x="0" y="199727"/>
                </a:lnTo>
                <a:close/>
              </a:path>
            </a:pathLst>
          </a:custGeom>
          <a:noFill/>
          <a:ln w="11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93" name="object 49">
            <a:extLst>
              <a:ext uri="{FF2B5EF4-FFF2-40B4-BE49-F238E27FC236}">
                <a16:creationId xmlns:a16="http://schemas.microsoft.com/office/drawing/2014/main" id="{EBC163F2-069C-4D19-952E-549B6733308E}"/>
              </a:ext>
            </a:extLst>
          </p:cNvPr>
          <p:cNvSpPr>
            <a:spLocks/>
          </p:cNvSpPr>
          <p:nvPr/>
        </p:nvSpPr>
        <p:spPr bwMode="auto">
          <a:xfrm>
            <a:off x="6170613" y="4572000"/>
            <a:ext cx="1430337" cy="200025"/>
          </a:xfrm>
          <a:custGeom>
            <a:avLst/>
            <a:gdLst>
              <a:gd name="T0" fmla="*/ 0 w 1429385"/>
              <a:gd name="T1" fmla="*/ 199727 h 200025"/>
              <a:gd name="T2" fmla="*/ 1435569 w 1429385"/>
              <a:gd name="T3" fmla="*/ 199727 h 200025"/>
              <a:gd name="T4" fmla="*/ 1435569 w 1429385"/>
              <a:gd name="T5" fmla="*/ 0 h 200025"/>
              <a:gd name="T6" fmla="*/ 0 w 1429385"/>
              <a:gd name="T7" fmla="*/ 0 h 200025"/>
              <a:gd name="T8" fmla="*/ 0 w 142938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9385" h="200025">
                <a:moveTo>
                  <a:pt x="0" y="199727"/>
                </a:moveTo>
                <a:lnTo>
                  <a:pt x="1428894" y="199727"/>
                </a:lnTo>
                <a:lnTo>
                  <a:pt x="1428894" y="0"/>
                </a:lnTo>
                <a:lnTo>
                  <a:pt x="0" y="0"/>
                </a:lnTo>
                <a:lnTo>
                  <a:pt x="0" y="199727"/>
                </a:lnTo>
                <a:close/>
              </a:path>
            </a:pathLst>
          </a:custGeom>
          <a:noFill/>
          <a:ln w="11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94" name="object 50">
            <a:extLst>
              <a:ext uri="{FF2B5EF4-FFF2-40B4-BE49-F238E27FC236}">
                <a16:creationId xmlns:a16="http://schemas.microsoft.com/office/drawing/2014/main" id="{5FD2DD25-7CD8-4722-8D63-CDD64DEB3918}"/>
              </a:ext>
            </a:extLst>
          </p:cNvPr>
          <p:cNvSpPr>
            <a:spLocks/>
          </p:cNvSpPr>
          <p:nvPr/>
        </p:nvSpPr>
        <p:spPr bwMode="auto">
          <a:xfrm>
            <a:off x="6170613" y="4343400"/>
            <a:ext cx="1430337" cy="228600"/>
          </a:xfrm>
          <a:custGeom>
            <a:avLst/>
            <a:gdLst>
              <a:gd name="T0" fmla="*/ 0 w 1429385"/>
              <a:gd name="T1" fmla="*/ 224490 h 229235"/>
              <a:gd name="T2" fmla="*/ 1435729 w 1429385"/>
              <a:gd name="T3" fmla="*/ 224490 h 229235"/>
              <a:gd name="T4" fmla="*/ 1435729 w 1429385"/>
              <a:gd name="T5" fmla="*/ 0 h 229235"/>
              <a:gd name="T6" fmla="*/ 0 w 1429385"/>
              <a:gd name="T7" fmla="*/ 0 h 229235"/>
              <a:gd name="T8" fmla="*/ 0 w 1429385"/>
              <a:gd name="T9" fmla="*/ 224490 h 2292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9385" h="229235">
                <a:moveTo>
                  <a:pt x="0" y="228892"/>
                </a:moveTo>
                <a:lnTo>
                  <a:pt x="1429053" y="228892"/>
                </a:lnTo>
                <a:lnTo>
                  <a:pt x="1429053" y="0"/>
                </a:lnTo>
                <a:lnTo>
                  <a:pt x="0" y="0"/>
                </a:lnTo>
                <a:lnTo>
                  <a:pt x="0" y="228892"/>
                </a:lnTo>
              </a:path>
            </a:pathLst>
          </a:custGeom>
          <a:noFill/>
          <a:ln w="11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1" name="object 51">
            <a:extLst>
              <a:ext uri="{FF2B5EF4-FFF2-40B4-BE49-F238E27FC236}">
                <a16:creationId xmlns:a16="http://schemas.microsoft.com/office/drawing/2014/main" id="{75B6492D-E23D-49EB-807D-A10056A37902}"/>
              </a:ext>
            </a:extLst>
          </p:cNvPr>
          <p:cNvSpPr txBox="1"/>
          <p:nvPr/>
        </p:nvSpPr>
        <p:spPr>
          <a:xfrm>
            <a:off x="6192838" y="4368800"/>
            <a:ext cx="1387475" cy="153988"/>
          </a:xfrm>
          <a:prstGeom prst="rect">
            <a:avLst/>
          </a:prstGeom>
        </p:spPr>
        <p:txBody>
          <a:bodyPr lIns="0" tIns="0" rIns="0" bIns="0">
            <a:spAutoFit/>
          </a:bodyPr>
          <a:lstStyle/>
          <a:p>
            <a:pPr marL="12700" eaLnBrk="1" fontAlgn="auto" hangingPunct="1">
              <a:spcBef>
                <a:spcPts val="0"/>
              </a:spcBef>
              <a:spcAft>
                <a:spcPts val="0"/>
              </a:spcAft>
              <a:defRPr/>
            </a:pPr>
            <a:r>
              <a:rPr sz="1000" b="1" spc="-5" dirty="0">
                <a:latin typeface="Arial"/>
                <a:ea typeface="+mn-ea"/>
                <a:cs typeface="Arial"/>
              </a:rPr>
              <a:t>SB_ViewUserInfoBean</a:t>
            </a:r>
            <a:endParaRPr sz="1000">
              <a:latin typeface="Arial"/>
              <a:ea typeface="+mn-ea"/>
              <a:cs typeface="Arial"/>
            </a:endParaRPr>
          </a:p>
        </p:txBody>
      </p:sp>
      <p:sp>
        <p:nvSpPr>
          <p:cNvPr id="74796" name="object 52">
            <a:extLst>
              <a:ext uri="{FF2B5EF4-FFF2-40B4-BE49-F238E27FC236}">
                <a16:creationId xmlns:a16="http://schemas.microsoft.com/office/drawing/2014/main" id="{9A17B816-5230-44FA-932A-10956B08318E}"/>
              </a:ext>
            </a:extLst>
          </p:cNvPr>
          <p:cNvSpPr>
            <a:spLocks/>
          </p:cNvSpPr>
          <p:nvPr/>
        </p:nvSpPr>
        <p:spPr bwMode="auto">
          <a:xfrm>
            <a:off x="4637088" y="4772025"/>
            <a:ext cx="854075" cy="200025"/>
          </a:xfrm>
          <a:custGeom>
            <a:avLst/>
            <a:gdLst>
              <a:gd name="T0" fmla="*/ 0 w 855345"/>
              <a:gd name="T1" fmla="*/ 199727 h 200025"/>
              <a:gd name="T2" fmla="*/ 845952 w 855345"/>
              <a:gd name="T3" fmla="*/ 199727 h 200025"/>
              <a:gd name="T4" fmla="*/ 845952 w 855345"/>
              <a:gd name="T5" fmla="*/ 0 h 200025"/>
              <a:gd name="T6" fmla="*/ 0 w 855345"/>
              <a:gd name="T7" fmla="*/ 0 h 200025"/>
              <a:gd name="T8" fmla="*/ 0 w 85534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5345" h="200025">
                <a:moveTo>
                  <a:pt x="0" y="199727"/>
                </a:moveTo>
                <a:lnTo>
                  <a:pt x="854797" y="199727"/>
                </a:lnTo>
                <a:lnTo>
                  <a:pt x="854797" y="0"/>
                </a:lnTo>
                <a:lnTo>
                  <a:pt x="0" y="0"/>
                </a:lnTo>
                <a:lnTo>
                  <a:pt x="0" y="199727"/>
                </a:lnTo>
                <a:close/>
              </a:path>
            </a:pathLst>
          </a:custGeom>
          <a:noFill/>
          <a:ln w="11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97" name="object 53">
            <a:extLst>
              <a:ext uri="{FF2B5EF4-FFF2-40B4-BE49-F238E27FC236}">
                <a16:creationId xmlns:a16="http://schemas.microsoft.com/office/drawing/2014/main" id="{73762A76-BA9C-4D33-A05B-D172C7FCD2DE}"/>
              </a:ext>
            </a:extLst>
          </p:cNvPr>
          <p:cNvSpPr>
            <a:spLocks/>
          </p:cNvSpPr>
          <p:nvPr/>
        </p:nvSpPr>
        <p:spPr bwMode="auto">
          <a:xfrm>
            <a:off x="4637088" y="4572000"/>
            <a:ext cx="854075" cy="200025"/>
          </a:xfrm>
          <a:custGeom>
            <a:avLst/>
            <a:gdLst>
              <a:gd name="T0" fmla="*/ 0 w 855345"/>
              <a:gd name="T1" fmla="*/ 199727 h 200025"/>
              <a:gd name="T2" fmla="*/ 845952 w 855345"/>
              <a:gd name="T3" fmla="*/ 199727 h 200025"/>
              <a:gd name="T4" fmla="*/ 845952 w 855345"/>
              <a:gd name="T5" fmla="*/ 0 h 200025"/>
              <a:gd name="T6" fmla="*/ 0 w 855345"/>
              <a:gd name="T7" fmla="*/ 0 h 200025"/>
              <a:gd name="T8" fmla="*/ 0 w 85534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5345" h="200025">
                <a:moveTo>
                  <a:pt x="0" y="199727"/>
                </a:moveTo>
                <a:lnTo>
                  <a:pt x="854797" y="199727"/>
                </a:lnTo>
                <a:lnTo>
                  <a:pt x="854797" y="0"/>
                </a:lnTo>
                <a:lnTo>
                  <a:pt x="0" y="0"/>
                </a:lnTo>
                <a:lnTo>
                  <a:pt x="0" y="199727"/>
                </a:lnTo>
                <a:close/>
              </a:path>
            </a:pathLst>
          </a:custGeom>
          <a:noFill/>
          <a:ln w="11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798" name="object 54">
            <a:extLst>
              <a:ext uri="{FF2B5EF4-FFF2-40B4-BE49-F238E27FC236}">
                <a16:creationId xmlns:a16="http://schemas.microsoft.com/office/drawing/2014/main" id="{1AA9C42A-7CDB-4319-B6C0-BE3CBC6F2CE7}"/>
              </a:ext>
            </a:extLst>
          </p:cNvPr>
          <p:cNvSpPr>
            <a:spLocks/>
          </p:cNvSpPr>
          <p:nvPr/>
        </p:nvSpPr>
        <p:spPr bwMode="auto">
          <a:xfrm>
            <a:off x="4637088" y="4343400"/>
            <a:ext cx="854075" cy="228600"/>
          </a:xfrm>
          <a:custGeom>
            <a:avLst/>
            <a:gdLst>
              <a:gd name="T0" fmla="*/ 0 w 855345"/>
              <a:gd name="T1" fmla="*/ 224490 h 229235"/>
              <a:gd name="T2" fmla="*/ 845984 w 855345"/>
              <a:gd name="T3" fmla="*/ 224490 h 229235"/>
              <a:gd name="T4" fmla="*/ 845984 w 855345"/>
              <a:gd name="T5" fmla="*/ 0 h 229235"/>
              <a:gd name="T6" fmla="*/ 0 w 855345"/>
              <a:gd name="T7" fmla="*/ 0 h 229235"/>
              <a:gd name="T8" fmla="*/ 0 w 855345"/>
              <a:gd name="T9" fmla="*/ 224490 h 2292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5345" h="229235">
                <a:moveTo>
                  <a:pt x="0" y="228892"/>
                </a:moveTo>
                <a:lnTo>
                  <a:pt x="854829" y="228892"/>
                </a:lnTo>
                <a:lnTo>
                  <a:pt x="854829" y="0"/>
                </a:lnTo>
                <a:lnTo>
                  <a:pt x="0" y="0"/>
                </a:lnTo>
                <a:lnTo>
                  <a:pt x="0" y="228892"/>
                </a:lnTo>
              </a:path>
            </a:pathLst>
          </a:custGeom>
          <a:noFill/>
          <a:ln w="114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5" name="object 55">
            <a:extLst>
              <a:ext uri="{FF2B5EF4-FFF2-40B4-BE49-F238E27FC236}">
                <a16:creationId xmlns:a16="http://schemas.microsoft.com/office/drawing/2014/main" id="{90E74A78-1153-4C3D-B5AF-54F2745CCB40}"/>
              </a:ext>
            </a:extLst>
          </p:cNvPr>
          <p:cNvSpPr txBox="1"/>
          <p:nvPr/>
        </p:nvSpPr>
        <p:spPr>
          <a:xfrm>
            <a:off x="4754563" y="4368800"/>
            <a:ext cx="619125" cy="153988"/>
          </a:xfrm>
          <a:prstGeom prst="rect">
            <a:avLst/>
          </a:prstGeom>
        </p:spPr>
        <p:txBody>
          <a:bodyPr lIns="0" tIns="0" rIns="0" bIns="0">
            <a:spAutoFit/>
          </a:bodyPr>
          <a:lstStyle/>
          <a:p>
            <a:pPr marL="12700" eaLnBrk="1" fontAlgn="auto" hangingPunct="1">
              <a:spcBef>
                <a:spcPts val="0"/>
              </a:spcBef>
              <a:spcAft>
                <a:spcPts val="0"/>
              </a:spcAft>
              <a:defRPr/>
            </a:pPr>
            <a:r>
              <a:rPr sz="1000" b="1" spc="-5" dirty="0">
                <a:latin typeface="Arial"/>
                <a:ea typeface="+mn-ea"/>
                <a:cs typeface="Arial"/>
              </a:rPr>
              <a:t>UserBean</a:t>
            </a:r>
            <a:endParaRPr sz="1000">
              <a:latin typeface="Arial"/>
              <a:ea typeface="+mn-ea"/>
              <a:cs typeface="Arial"/>
            </a:endParaRPr>
          </a:p>
        </p:txBody>
      </p:sp>
      <p:sp>
        <p:nvSpPr>
          <p:cNvPr id="74800" name="object 56">
            <a:extLst>
              <a:ext uri="{FF2B5EF4-FFF2-40B4-BE49-F238E27FC236}">
                <a16:creationId xmlns:a16="http://schemas.microsoft.com/office/drawing/2014/main" id="{4DE85C2E-4CAF-4800-8FF4-18065C34CA78}"/>
              </a:ext>
            </a:extLst>
          </p:cNvPr>
          <p:cNvSpPr>
            <a:spLocks/>
          </p:cNvSpPr>
          <p:nvPr/>
        </p:nvSpPr>
        <p:spPr bwMode="auto">
          <a:xfrm>
            <a:off x="4546600" y="5580063"/>
            <a:ext cx="989013" cy="200025"/>
          </a:xfrm>
          <a:custGeom>
            <a:avLst/>
            <a:gdLst>
              <a:gd name="T0" fmla="*/ 0 w 989964"/>
              <a:gd name="T1" fmla="*/ 199727 h 200025"/>
              <a:gd name="T2" fmla="*/ 983131 w 989964"/>
              <a:gd name="T3" fmla="*/ 199727 h 200025"/>
              <a:gd name="T4" fmla="*/ 983131 w 989964"/>
              <a:gd name="T5" fmla="*/ 0 h 200025"/>
              <a:gd name="T6" fmla="*/ 0 w 989964"/>
              <a:gd name="T7" fmla="*/ 0 h 200025"/>
              <a:gd name="T8" fmla="*/ 0 w 989964"/>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9964" h="200025">
                <a:moveTo>
                  <a:pt x="0" y="199727"/>
                </a:moveTo>
                <a:lnTo>
                  <a:pt x="989767" y="199727"/>
                </a:lnTo>
                <a:lnTo>
                  <a:pt x="989767" y="0"/>
                </a:lnTo>
                <a:lnTo>
                  <a:pt x="0" y="0"/>
                </a:lnTo>
                <a:lnTo>
                  <a:pt x="0" y="199727"/>
                </a:lnTo>
                <a:close/>
              </a:path>
            </a:pathLst>
          </a:custGeom>
          <a:noFill/>
          <a:ln w="11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01" name="object 57">
            <a:extLst>
              <a:ext uri="{FF2B5EF4-FFF2-40B4-BE49-F238E27FC236}">
                <a16:creationId xmlns:a16="http://schemas.microsoft.com/office/drawing/2014/main" id="{6CDDCAC6-C2FF-4F65-A3EF-4EA7E11A2D32}"/>
              </a:ext>
            </a:extLst>
          </p:cNvPr>
          <p:cNvSpPr>
            <a:spLocks/>
          </p:cNvSpPr>
          <p:nvPr/>
        </p:nvSpPr>
        <p:spPr bwMode="auto">
          <a:xfrm>
            <a:off x="4546600" y="5380038"/>
            <a:ext cx="989013" cy="200025"/>
          </a:xfrm>
          <a:custGeom>
            <a:avLst/>
            <a:gdLst>
              <a:gd name="T0" fmla="*/ 0 w 989964"/>
              <a:gd name="T1" fmla="*/ 199727 h 200025"/>
              <a:gd name="T2" fmla="*/ 983131 w 989964"/>
              <a:gd name="T3" fmla="*/ 199727 h 200025"/>
              <a:gd name="T4" fmla="*/ 983131 w 989964"/>
              <a:gd name="T5" fmla="*/ 0 h 200025"/>
              <a:gd name="T6" fmla="*/ 0 w 989964"/>
              <a:gd name="T7" fmla="*/ 0 h 200025"/>
              <a:gd name="T8" fmla="*/ 0 w 989964"/>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9964" h="200025">
                <a:moveTo>
                  <a:pt x="0" y="199727"/>
                </a:moveTo>
                <a:lnTo>
                  <a:pt x="989767" y="199727"/>
                </a:lnTo>
                <a:lnTo>
                  <a:pt x="989767" y="0"/>
                </a:lnTo>
                <a:lnTo>
                  <a:pt x="0" y="0"/>
                </a:lnTo>
                <a:lnTo>
                  <a:pt x="0" y="199727"/>
                </a:lnTo>
                <a:close/>
              </a:path>
            </a:pathLst>
          </a:custGeom>
          <a:noFill/>
          <a:ln w="11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02" name="object 58">
            <a:extLst>
              <a:ext uri="{FF2B5EF4-FFF2-40B4-BE49-F238E27FC236}">
                <a16:creationId xmlns:a16="http://schemas.microsoft.com/office/drawing/2014/main" id="{F275A23F-319A-45AC-B8B3-C8AC7CA8B272}"/>
              </a:ext>
            </a:extLst>
          </p:cNvPr>
          <p:cNvSpPr>
            <a:spLocks/>
          </p:cNvSpPr>
          <p:nvPr/>
        </p:nvSpPr>
        <p:spPr bwMode="auto">
          <a:xfrm>
            <a:off x="4546600" y="5151438"/>
            <a:ext cx="989013" cy="228600"/>
          </a:xfrm>
          <a:custGeom>
            <a:avLst/>
            <a:gdLst>
              <a:gd name="T0" fmla="*/ 0 w 989964"/>
              <a:gd name="T1" fmla="*/ 224506 h 229235"/>
              <a:gd name="T2" fmla="*/ 983099 w 989964"/>
              <a:gd name="T3" fmla="*/ 224506 h 229235"/>
              <a:gd name="T4" fmla="*/ 983099 w 989964"/>
              <a:gd name="T5" fmla="*/ 0 h 229235"/>
              <a:gd name="T6" fmla="*/ 0 w 989964"/>
              <a:gd name="T7" fmla="*/ 0 h 229235"/>
              <a:gd name="T8" fmla="*/ 0 w 989964"/>
              <a:gd name="T9" fmla="*/ 224506 h 2292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9964" h="229235">
                <a:moveTo>
                  <a:pt x="0" y="228908"/>
                </a:moveTo>
                <a:lnTo>
                  <a:pt x="989735" y="228908"/>
                </a:lnTo>
                <a:lnTo>
                  <a:pt x="989735" y="0"/>
                </a:lnTo>
                <a:lnTo>
                  <a:pt x="0" y="0"/>
                </a:lnTo>
                <a:lnTo>
                  <a:pt x="0" y="228908"/>
                </a:lnTo>
              </a:path>
            </a:pathLst>
          </a:custGeom>
          <a:noFill/>
          <a:ln w="1140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9" name="object 59">
            <a:extLst>
              <a:ext uri="{FF2B5EF4-FFF2-40B4-BE49-F238E27FC236}">
                <a16:creationId xmlns:a16="http://schemas.microsoft.com/office/drawing/2014/main" id="{3A866786-E0DE-4DD5-BC32-84A93F768DDC}"/>
              </a:ext>
            </a:extLst>
          </p:cNvPr>
          <p:cNvSpPr txBox="1"/>
          <p:nvPr/>
        </p:nvSpPr>
        <p:spPr>
          <a:xfrm>
            <a:off x="4579938" y="5176838"/>
            <a:ext cx="922337" cy="153987"/>
          </a:xfrm>
          <a:prstGeom prst="rect">
            <a:avLst/>
          </a:prstGeom>
        </p:spPr>
        <p:txBody>
          <a:bodyPr lIns="0" tIns="0" rIns="0" bIns="0">
            <a:spAutoFit/>
          </a:bodyPr>
          <a:lstStyle/>
          <a:p>
            <a:pPr marL="12700" eaLnBrk="1" fontAlgn="auto" hangingPunct="1">
              <a:spcBef>
                <a:spcPts val="0"/>
              </a:spcBef>
              <a:spcAft>
                <a:spcPts val="0"/>
              </a:spcAft>
              <a:defRPr/>
            </a:pPr>
            <a:r>
              <a:rPr sz="1000" b="1" spc="-5" dirty="0">
                <a:latin typeface="Arial"/>
                <a:ea typeface="+mn-ea"/>
                <a:cs typeface="Arial"/>
              </a:rPr>
              <a:t>CommentBean</a:t>
            </a:r>
            <a:endParaRPr sz="1000">
              <a:latin typeface="Arial"/>
              <a:ea typeface="+mn-ea"/>
              <a:cs typeface="Arial"/>
            </a:endParaRPr>
          </a:p>
        </p:txBody>
      </p:sp>
      <p:sp>
        <p:nvSpPr>
          <p:cNvPr id="74804" name="object 60">
            <a:extLst>
              <a:ext uri="{FF2B5EF4-FFF2-40B4-BE49-F238E27FC236}">
                <a16:creationId xmlns:a16="http://schemas.microsoft.com/office/drawing/2014/main" id="{9738AC79-9885-4A69-B572-2FB8E2107608}"/>
              </a:ext>
            </a:extLst>
          </p:cNvPr>
          <p:cNvSpPr>
            <a:spLocks/>
          </p:cNvSpPr>
          <p:nvPr/>
        </p:nvSpPr>
        <p:spPr bwMode="auto">
          <a:xfrm>
            <a:off x="7600950" y="4657725"/>
            <a:ext cx="438150" cy="0"/>
          </a:xfrm>
          <a:custGeom>
            <a:avLst/>
            <a:gdLst>
              <a:gd name="T0" fmla="*/ 434107 w 438784"/>
              <a:gd name="T1" fmla="*/ 0 w 438784"/>
              <a:gd name="T2" fmla="*/ 0 60000 65536"/>
              <a:gd name="T3" fmla="*/ 0 60000 65536"/>
            </a:gdLst>
            <a:ahLst/>
            <a:cxnLst>
              <a:cxn ang="T2">
                <a:pos x="T0" y="0"/>
              </a:cxn>
              <a:cxn ang="T3">
                <a:pos x="T1" y="0"/>
              </a:cxn>
            </a:cxnLst>
            <a:rect l="0" t="0" r="r" b="b"/>
            <a:pathLst>
              <a:path w="438784">
                <a:moveTo>
                  <a:pt x="438524" y="0"/>
                </a:moveTo>
                <a:lnTo>
                  <a:pt x="0" y="0"/>
                </a:lnTo>
              </a:path>
            </a:pathLst>
          </a:custGeom>
          <a:noFill/>
          <a:ln w="76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05" name="object 61">
            <a:extLst>
              <a:ext uri="{FF2B5EF4-FFF2-40B4-BE49-F238E27FC236}">
                <a16:creationId xmlns:a16="http://schemas.microsoft.com/office/drawing/2014/main" id="{BF211D14-BBD2-483E-97CD-28C2F72FE5D2}"/>
              </a:ext>
            </a:extLst>
          </p:cNvPr>
          <p:cNvSpPr>
            <a:spLocks/>
          </p:cNvSpPr>
          <p:nvPr/>
        </p:nvSpPr>
        <p:spPr bwMode="auto">
          <a:xfrm>
            <a:off x="7600950" y="4586288"/>
            <a:ext cx="69850" cy="141287"/>
          </a:xfrm>
          <a:custGeom>
            <a:avLst/>
            <a:gdLst>
              <a:gd name="T0" fmla="*/ 66143 w 70485"/>
              <a:gd name="T1" fmla="*/ 0 h 140970"/>
              <a:gd name="T2" fmla="*/ 0 w 70485"/>
              <a:gd name="T3" fmla="*/ 71415 h 140970"/>
              <a:gd name="T4" fmla="*/ 66143 w 70485"/>
              <a:gd name="T5" fmla="*/ 142831 h 140970"/>
              <a:gd name="T6" fmla="*/ 0 60000 65536"/>
              <a:gd name="T7" fmla="*/ 0 60000 65536"/>
              <a:gd name="T8" fmla="*/ 0 60000 65536"/>
            </a:gdLst>
            <a:ahLst/>
            <a:cxnLst>
              <a:cxn ang="T6">
                <a:pos x="T0" y="T1"/>
              </a:cxn>
              <a:cxn ang="T7">
                <a:pos x="T2" y="T3"/>
              </a:cxn>
              <a:cxn ang="T8">
                <a:pos x="T4" y="T5"/>
              </a:cxn>
            </a:cxnLst>
            <a:rect l="0" t="0" r="r" b="b"/>
            <a:pathLst>
              <a:path w="70485" h="140970">
                <a:moveTo>
                  <a:pt x="70468" y="0"/>
                </a:moveTo>
                <a:lnTo>
                  <a:pt x="0" y="70301"/>
                </a:lnTo>
                <a:lnTo>
                  <a:pt x="70468" y="140603"/>
                </a:lnTo>
              </a:path>
            </a:pathLst>
          </a:custGeom>
          <a:noFill/>
          <a:ln w="76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06" name="object 62">
            <a:extLst>
              <a:ext uri="{FF2B5EF4-FFF2-40B4-BE49-F238E27FC236}">
                <a16:creationId xmlns:a16="http://schemas.microsoft.com/office/drawing/2014/main" id="{01A2252C-5A77-4867-8E1E-7579B7283189}"/>
              </a:ext>
            </a:extLst>
          </p:cNvPr>
          <p:cNvSpPr>
            <a:spLocks/>
          </p:cNvSpPr>
          <p:nvPr/>
        </p:nvSpPr>
        <p:spPr bwMode="auto">
          <a:xfrm>
            <a:off x="5491163" y="4500563"/>
            <a:ext cx="679450" cy="0"/>
          </a:xfrm>
          <a:custGeom>
            <a:avLst/>
            <a:gdLst>
              <a:gd name="T0" fmla="*/ 675653 w 680085"/>
              <a:gd name="T1" fmla="*/ 0 w 680085"/>
              <a:gd name="T2" fmla="*/ 0 60000 65536"/>
              <a:gd name="T3" fmla="*/ 0 60000 65536"/>
            </a:gdLst>
            <a:ahLst/>
            <a:cxnLst>
              <a:cxn ang="T2">
                <a:pos x="T0" y="0"/>
              </a:cxn>
              <a:cxn ang="T3">
                <a:pos x="T1" y="0"/>
              </a:cxn>
            </a:cxnLst>
            <a:rect l="0" t="0" r="r" b="b"/>
            <a:pathLst>
              <a:path w="680085">
                <a:moveTo>
                  <a:pt x="680085" y="0"/>
                </a:moveTo>
                <a:lnTo>
                  <a:pt x="0" y="0"/>
                </a:lnTo>
              </a:path>
            </a:pathLst>
          </a:custGeom>
          <a:noFill/>
          <a:ln w="76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07" name="object 63">
            <a:extLst>
              <a:ext uri="{FF2B5EF4-FFF2-40B4-BE49-F238E27FC236}">
                <a16:creationId xmlns:a16="http://schemas.microsoft.com/office/drawing/2014/main" id="{8F03C0B5-45DB-4881-B46B-493A14F310AD}"/>
              </a:ext>
            </a:extLst>
          </p:cNvPr>
          <p:cNvSpPr>
            <a:spLocks/>
          </p:cNvSpPr>
          <p:nvPr/>
        </p:nvSpPr>
        <p:spPr bwMode="auto">
          <a:xfrm>
            <a:off x="5491163" y="4429125"/>
            <a:ext cx="69850" cy="141288"/>
          </a:xfrm>
          <a:custGeom>
            <a:avLst/>
            <a:gdLst>
              <a:gd name="T0" fmla="*/ 66143 w 70485"/>
              <a:gd name="T1" fmla="*/ 0 h 140970"/>
              <a:gd name="T2" fmla="*/ 0 w 70485"/>
              <a:gd name="T3" fmla="*/ 71420 h 140970"/>
              <a:gd name="T4" fmla="*/ 66143 w 70485"/>
              <a:gd name="T5" fmla="*/ 142838 h 140970"/>
              <a:gd name="T6" fmla="*/ 0 60000 65536"/>
              <a:gd name="T7" fmla="*/ 0 60000 65536"/>
              <a:gd name="T8" fmla="*/ 0 60000 65536"/>
            </a:gdLst>
            <a:ahLst/>
            <a:cxnLst>
              <a:cxn ang="T6">
                <a:pos x="T0" y="T1"/>
              </a:cxn>
              <a:cxn ang="T7">
                <a:pos x="T2" y="T3"/>
              </a:cxn>
              <a:cxn ang="T8">
                <a:pos x="T4" y="T5"/>
              </a:cxn>
            </a:cxnLst>
            <a:rect l="0" t="0" r="r" b="b"/>
            <a:pathLst>
              <a:path w="70485" h="140970">
                <a:moveTo>
                  <a:pt x="70468" y="0"/>
                </a:moveTo>
                <a:lnTo>
                  <a:pt x="0" y="70302"/>
                </a:lnTo>
                <a:lnTo>
                  <a:pt x="70468" y="140603"/>
                </a:lnTo>
              </a:path>
            </a:pathLst>
          </a:custGeom>
          <a:noFill/>
          <a:ln w="76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08" name="object 64">
            <a:extLst>
              <a:ext uri="{FF2B5EF4-FFF2-40B4-BE49-F238E27FC236}">
                <a16:creationId xmlns:a16="http://schemas.microsoft.com/office/drawing/2014/main" id="{953D0258-3FD3-44ED-BC81-55F1749DD83E}"/>
              </a:ext>
            </a:extLst>
          </p:cNvPr>
          <p:cNvSpPr>
            <a:spLocks/>
          </p:cNvSpPr>
          <p:nvPr/>
        </p:nvSpPr>
        <p:spPr bwMode="auto">
          <a:xfrm>
            <a:off x="5535613" y="4813300"/>
            <a:ext cx="636587" cy="650875"/>
          </a:xfrm>
          <a:custGeom>
            <a:avLst/>
            <a:gdLst>
              <a:gd name="T0" fmla="*/ 641859 w 635635"/>
              <a:gd name="T1" fmla="*/ 0 h 650875"/>
              <a:gd name="T2" fmla="*/ 471371 w 635635"/>
              <a:gd name="T3" fmla="*/ 0 h 650875"/>
              <a:gd name="T4" fmla="*/ 471371 w 635635"/>
              <a:gd name="T5" fmla="*/ 650799 h 650875"/>
              <a:gd name="T6" fmla="*/ 0 w 635635"/>
              <a:gd name="T7" fmla="*/ 650799 h 6508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5635" h="650875">
                <a:moveTo>
                  <a:pt x="635170" y="0"/>
                </a:moveTo>
                <a:lnTo>
                  <a:pt x="466457" y="0"/>
                </a:lnTo>
                <a:lnTo>
                  <a:pt x="466457" y="650799"/>
                </a:lnTo>
                <a:lnTo>
                  <a:pt x="0" y="650799"/>
                </a:lnTo>
              </a:path>
            </a:pathLst>
          </a:custGeom>
          <a:noFill/>
          <a:ln w="7609">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09" name="object 65">
            <a:extLst>
              <a:ext uri="{FF2B5EF4-FFF2-40B4-BE49-F238E27FC236}">
                <a16:creationId xmlns:a16="http://schemas.microsoft.com/office/drawing/2014/main" id="{6A7045B1-7552-4254-B87D-E7793DA6E051}"/>
              </a:ext>
            </a:extLst>
          </p:cNvPr>
          <p:cNvSpPr>
            <a:spLocks/>
          </p:cNvSpPr>
          <p:nvPr/>
        </p:nvSpPr>
        <p:spPr bwMode="auto">
          <a:xfrm>
            <a:off x="5535613" y="5394325"/>
            <a:ext cx="71437" cy="141288"/>
          </a:xfrm>
          <a:custGeom>
            <a:avLst/>
            <a:gdLst>
              <a:gd name="T0" fmla="*/ 77408 w 70485"/>
              <a:gd name="T1" fmla="*/ 0 h 140970"/>
              <a:gd name="T2" fmla="*/ 0 w 70485"/>
              <a:gd name="T3" fmla="*/ 71419 h 140970"/>
              <a:gd name="T4" fmla="*/ 77408 w 70485"/>
              <a:gd name="T5" fmla="*/ 142838 h 140970"/>
              <a:gd name="T6" fmla="*/ 0 60000 65536"/>
              <a:gd name="T7" fmla="*/ 0 60000 65536"/>
              <a:gd name="T8" fmla="*/ 0 60000 65536"/>
            </a:gdLst>
            <a:ahLst/>
            <a:cxnLst>
              <a:cxn ang="T6">
                <a:pos x="T0" y="T1"/>
              </a:cxn>
              <a:cxn ang="T7">
                <a:pos x="T2" y="T3"/>
              </a:cxn>
              <a:cxn ang="T8">
                <a:pos x="T4" y="T5"/>
              </a:cxn>
            </a:cxnLst>
            <a:rect l="0" t="0" r="r" b="b"/>
            <a:pathLst>
              <a:path w="70485" h="140970">
                <a:moveTo>
                  <a:pt x="70468" y="0"/>
                </a:moveTo>
                <a:lnTo>
                  <a:pt x="0" y="70301"/>
                </a:lnTo>
                <a:lnTo>
                  <a:pt x="70468" y="140603"/>
                </a:lnTo>
              </a:path>
            </a:pathLst>
          </a:custGeom>
          <a:noFill/>
          <a:ln w="76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10" name="object 66">
            <a:extLst>
              <a:ext uri="{FF2B5EF4-FFF2-40B4-BE49-F238E27FC236}">
                <a16:creationId xmlns:a16="http://schemas.microsoft.com/office/drawing/2014/main" id="{34561BFE-ABC8-4B58-8C61-B6F3E79BACC3}"/>
              </a:ext>
            </a:extLst>
          </p:cNvPr>
          <p:cNvSpPr>
            <a:spLocks/>
          </p:cNvSpPr>
          <p:nvPr/>
        </p:nvSpPr>
        <p:spPr bwMode="auto">
          <a:xfrm>
            <a:off x="6242050" y="5676900"/>
            <a:ext cx="1274763" cy="200025"/>
          </a:xfrm>
          <a:custGeom>
            <a:avLst/>
            <a:gdLst>
              <a:gd name="T0" fmla="*/ 0 w 1274445"/>
              <a:gd name="T1" fmla="*/ 199727 h 200025"/>
              <a:gd name="T2" fmla="*/ 1276073 w 1274445"/>
              <a:gd name="T3" fmla="*/ 199727 h 200025"/>
              <a:gd name="T4" fmla="*/ 1276073 w 1274445"/>
              <a:gd name="T5" fmla="*/ 0 h 200025"/>
              <a:gd name="T6" fmla="*/ 0 w 1274445"/>
              <a:gd name="T7" fmla="*/ 0 h 200025"/>
              <a:gd name="T8" fmla="*/ 0 w 127444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4445" h="200025">
                <a:moveTo>
                  <a:pt x="0" y="199727"/>
                </a:moveTo>
                <a:lnTo>
                  <a:pt x="1273847" y="199727"/>
                </a:lnTo>
                <a:lnTo>
                  <a:pt x="1273847" y="0"/>
                </a:lnTo>
                <a:lnTo>
                  <a:pt x="0" y="0"/>
                </a:lnTo>
                <a:lnTo>
                  <a:pt x="0" y="199727"/>
                </a:lnTo>
                <a:close/>
              </a:path>
            </a:pathLst>
          </a:custGeom>
          <a:noFill/>
          <a:ln w="11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11" name="object 67">
            <a:extLst>
              <a:ext uri="{FF2B5EF4-FFF2-40B4-BE49-F238E27FC236}">
                <a16:creationId xmlns:a16="http://schemas.microsoft.com/office/drawing/2014/main" id="{2859D2A3-41F2-4D96-BFC7-6A1875A5669B}"/>
              </a:ext>
            </a:extLst>
          </p:cNvPr>
          <p:cNvSpPr>
            <a:spLocks/>
          </p:cNvSpPr>
          <p:nvPr/>
        </p:nvSpPr>
        <p:spPr bwMode="auto">
          <a:xfrm>
            <a:off x="6242050" y="5478463"/>
            <a:ext cx="1274763" cy="200025"/>
          </a:xfrm>
          <a:custGeom>
            <a:avLst/>
            <a:gdLst>
              <a:gd name="T0" fmla="*/ 0 w 1274445"/>
              <a:gd name="T1" fmla="*/ 199727 h 200025"/>
              <a:gd name="T2" fmla="*/ 1276073 w 1274445"/>
              <a:gd name="T3" fmla="*/ 199727 h 200025"/>
              <a:gd name="T4" fmla="*/ 1276073 w 1274445"/>
              <a:gd name="T5" fmla="*/ 0 h 200025"/>
              <a:gd name="T6" fmla="*/ 0 w 1274445"/>
              <a:gd name="T7" fmla="*/ 0 h 200025"/>
              <a:gd name="T8" fmla="*/ 0 w 127444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4445" h="200025">
                <a:moveTo>
                  <a:pt x="0" y="199727"/>
                </a:moveTo>
                <a:lnTo>
                  <a:pt x="1273847" y="199727"/>
                </a:lnTo>
                <a:lnTo>
                  <a:pt x="1273847" y="0"/>
                </a:lnTo>
                <a:lnTo>
                  <a:pt x="0" y="0"/>
                </a:lnTo>
                <a:lnTo>
                  <a:pt x="0" y="199727"/>
                </a:lnTo>
                <a:close/>
              </a:path>
            </a:pathLst>
          </a:custGeom>
          <a:noFill/>
          <a:ln w="11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12" name="object 68">
            <a:extLst>
              <a:ext uri="{FF2B5EF4-FFF2-40B4-BE49-F238E27FC236}">
                <a16:creationId xmlns:a16="http://schemas.microsoft.com/office/drawing/2014/main" id="{48C5A2C7-5677-4AD2-9F9D-E70B2C416DE0}"/>
              </a:ext>
            </a:extLst>
          </p:cNvPr>
          <p:cNvSpPr>
            <a:spLocks/>
          </p:cNvSpPr>
          <p:nvPr/>
        </p:nvSpPr>
        <p:spPr bwMode="auto">
          <a:xfrm>
            <a:off x="6242050" y="5141913"/>
            <a:ext cx="1274763" cy="336550"/>
          </a:xfrm>
          <a:custGeom>
            <a:avLst/>
            <a:gdLst>
              <a:gd name="T0" fmla="*/ 0 w 1274445"/>
              <a:gd name="T1" fmla="*/ 340214 h 335914"/>
              <a:gd name="T2" fmla="*/ 1276073 w 1274445"/>
              <a:gd name="T3" fmla="*/ 340214 h 335914"/>
              <a:gd name="T4" fmla="*/ 1276073 w 1274445"/>
              <a:gd name="T5" fmla="*/ 0 h 335914"/>
              <a:gd name="T6" fmla="*/ 0 w 1274445"/>
              <a:gd name="T7" fmla="*/ 0 h 335914"/>
              <a:gd name="T8" fmla="*/ 0 w 1274445"/>
              <a:gd name="T9" fmla="*/ 340214 h 3359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4445" h="335914">
                <a:moveTo>
                  <a:pt x="0" y="335739"/>
                </a:moveTo>
                <a:lnTo>
                  <a:pt x="1273847" y="335739"/>
                </a:lnTo>
                <a:lnTo>
                  <a:pt x="1273847" y="0"/>
                </a:lnTo>
                <a:lnTo>
                  <a:pt x="0" y="0"/>
                </a:lnTo>
                <a:lnTo>
                  <a:pt x="0" y="335739"/>
                </a:lnTo>
                <a:close/>
              </a:path>
            </a:pathLst>
          </a:custGeom>
          <a:noFill/>
          <a:ln w="114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9" name="object 69">
            <a:extLst>
              <a:ext uri="{FF2B5EF4-FFF2-40B4-BE49-F238E27FC236}">
                <a16:creationId xmlns:a16="http://schemas.microsoft.com/office/drawing/2014/main" id="{773771AA-FA01-47A7-AE3B-BB85F0224460}"/>
              </a:ext>
            </a:extLst>
          </p:cNvPr>
          <p:cNvSpPr txBox="1"/>
          <p:nvPr/>
        </p:nvSpPr>
        <p:spPr>
          <a:xfrm>
            <a:off x="6262688" y="5145088"/>
            <a:ext cx="1231900" cy="315912"/>
          </a:xfrm>
          <a:prstGeom prst="rect">
            <a:avLst/>
          </a:prstGeom>
        </p:spPr>
        <p:txBody>
          <a:bodyPr lIns="0" tIns="0" rIns="0" bIns="0">
            <a:spAutoFit/>
          </a:bodyPr>
          <a:lstStyle/>
          <a:p>
            <a:pPr algn="ctr" eaLnBrk="1" fontAlgn="auto" hangingPunct="1">
              <a:lnSpc>
                <a:spcPts val="1200"/>
              </a:lnSpc>
              <a:spcBef>
                <a:spcPts val="0"/>
              </a:spcBef>
              <a:spcAft>
                <a:spcPts val="0"/>
              </a:spcAft>
              <a:defRPr/>
            </a:pPr>
            <a:r>
              <a:rPr sz="1000" spc="-5" dirty="0">
                <a:latin typeface="Arial"/>
                <a:ea typeface="+mn-ea"/>
                <a:cs typeface="Arial"/>
              </a:rPr>
              <a:t>&lt;utility&gt;</a:t>
            </a:r>
            <a:endParaRPr sz="1000">
              <a:latin typeface="Arial"/>
              <a:ea typeface="+mn-ea"/>
              <a:cs typeface="Arial"/>
            </a:endParaRPr>
          </a:p>
          <a:p>
            <a:pPr algn="ctr" eaLnBrk="1" fontAlgn="auto" hangingPunct="1">
              <a:lnSpc>
                <a:spcPts val="1200"/>
              </a:lnSpc>
              <a:spcBef>
                <a:spcPts val="0"/>
              </a:spcBef>
              <a:spcAft>
                <a:spcPts val="0"/>
              </a:spcAft>
              <a:defRPr/>
            </a:pPr>
            <a:r>
              <a:rPr sz="1000" b="1" spc="-5" dirty="0">
                <a:latin typeface="Arial"/>
                <a:ea typeface="+mn-ea"/>
                <a:cs typeface="Arial"/>
              </a:rPr>
              <a:t>交易</a:t>
            </a:r>
            <a:r>
              <a:rPr sz="1000" b="1" spc="-15" dirty="0">
                <a:latin typeface="Arial"/>
                <a:ea typeface="+mn-ea"/>
                <a:cs typeface="Arial"/>
              </a:rPr>
              <a:t> </a:t>
            </a:r>
            <a:r>
              <a:rPr sz="1000" b="1" spc="-5" dirty="0">
                <a:latin typeface="Arial"/>
                <a:ea typeface="+mn-ea"/>
                <a:cs typeface="Arial"/>
              </a:rPr>
              <a:t>服务</a:t>
            </a:r>
            <a:endParaRPr sz="1000">
              <a:latin typeface="Arial"/>
              <a:ea typeface="+mn-ea"/>
              <a:cs typeface="Arial"/>
            </a:endParaRPr>
          </a:p>
        </p:txBody>
      </p:sp>
      <p:sp>
        <p:nvSpPr>
          <p:cNvPr id="74814" name="object 70">
            <a:extLst>
              <a:ext uri="{FF2B5EF4-FFF2-40B4-BE49-F238E27FC236}">
                <a16:creationId xmlns:a16="http://schemas.microsoft.com/office/drawing/2014/main" id="{77CDBD3F-9C64-4B10-B293-57A51CFE411A}"/>
              </a:ext>
            </a:extLst>
          </p:cNvPr>
          <p:cNvSpPr>
            <a:spLocks/>
          </p:cNvSpPr>
          <p:nvPr/>
        </p:nvSpPr>
        <p:spPr bwMode="auto">
          <a:xfrm>
            <a:off x="2708275" y="5003800"/>
            <a:ext cx="1254125" cy="200025"/>
          </a:xfrm>
          <a:custGeom>
            <a:avLst/>
            <a:gdLst>
              <a:gd name="T0" fmla="*/ 0 w 1252855"/>
              <a:gd name="T1" fmla="*/ 199727 h 200025"/>
              <a:gd name="T2" fmla="*/ 1261367 w 1252855"/>
              <a:gd name="T3" fmla="*/ 199727 h 200025"/>
              <a:gd name="T4" fmla="*/ 1261367 w 1252855"/>
              <a:gd name="T5" fmla="*/ 0 h 200025"/>
              <a:gd name="T6" fmla="*/ 0 w 1252855"/>
              <a:gd name="T7" fmla="*/ 0 h 200025"/>
              <a:gd name="T8" fmla="*/ 0 w 125285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2855" h="200025">
                <a:moveTo>
                  <a:pt x="0" y="199727"/>
                </a:moveTo>
                <a:lnTo>
                  <a:pt x="1252453" y="199727"/>
                </a:lnTo>
                <a:lnTo>
                  <a:pt x="1252453" y="0"/>
                </a:lnTo>
                <a:lnTo>
                  <a:pt x="0" y="0"/>
                </a:lnTo>
                <a:lnTo>
                  <a:pt x="0" y="199727"/>
                </a:lnTo>
                <a:close/>
              </a:path>
            </a:pathLst>
          </a:custGeom>
          <a:noFill/>
          <a:ln w="11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15" name="object 71">
            <a:extLst>
              <a:ext uri="{FF2B5EF4-FFF2-40B4-BE49-F238E27FC236}">
                <a16:creationId xmlns:a16="http://schemas.microsoft.com/office/drawing/2014/main" id="{F7AECFC2-225F-4CE8-9EC1-AEC0D8A86E26}"/>
              </a:ext>
            </a:extLst>
          </p:cNvPr>
          <p:cNvSpPr>
            <a:spLocks/>
          </p:cNvSpPr>
          <p:nvPr/>
        </p:nvSpPr>
        <p:spPr bwMode="auto">
          <a:xfrm>
            <a:off x="2708275" y="4805363"/>
            <a:ext cx="1254125" cy="200025"/>
          </a:xfrm>
          <a:custGeom>
            <a:avLst/>
            <a:gdLst>
              <a:gd name="T0" fmla="*/ 0 w 1252855"/>
              <a:gd name="T1" fmla="*/ 199727 h 200025"/>
              <a:gd name="T2" fmla="*/ 1261367 w 1252855"/>
              <a:gd name="T3" fmla="*/ 199727 h 200025"/>
              <a:gd name="T4" fmla="*/ 1261367 w 1252855"/>
              <a:gd name="T5" fmla="*/ 0 h 200025"/>
              <a:gd name="T6" fmla="*/ 0 w 1252855"/>
              <a:gd name="T7" fmla="*/ 0 h 200025"/>
              <a:gd name="T8" fmla="*/ 0 w 1252855"/>
              <a:gd name="T9" fmla="*/ 199727 h 200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2855" h="200025">
                <a:moveTo>
                  <a:pt x="0" y="199727"/>
                </a:moveTo>
                <a:lnTo>
                  <a:pt x="1252453" y="199727"/>
                </a:lnTo>
                <a:lnTo>
                  <a:pt x="1252453" y="0"/>
                </a:lnTo>
                <a:lnTo>
                  <a:pt x="0" y="0"/>
                </a:lnTo>
                <a:lnTo>
                  <a:pt x="0" y="199727"/>
                </a:lnTo>
                <a:close/>
              </a:path>
            </a:pathLst>
          </a:custGeom>
          <a:noFill/>
          <a:ln w="11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16" name="object 72">
            <a:extLst>
              <a:ext uri="{FF2B5EF4-FFF2-40B4-BE49-F238E27FC236}">
                <a16:creationId xmlns:a16="http://schemas.microsoft.com/office/drawing/2014/main" id="{BAB48E5F-4EFE-4062-8902-6CFEF1813251}"/>
              </a:ext>
            </a:extLst>
          </p:cNvPr>
          <p:cNvSpPr>
            <a:spLocks/>
          </p:cNvSpPr>
          <p:nvPr/>
        </p:nvSpPr>
        <p:spPr bwMode="auto">
          <a:xfrm>
            <a:off x="2708275" y="4468813"/>
            <a:ext cx="1254125" cy="336550"/>
          </a:xfrm>
          <a:custGeom>
            <a:avLst/>
            <a:gdLst>
              <a:gd name="T0" fmla="*/ 0 w 1252855"/>
              <a:gd name="T1" fmla="*/ 340214 h 335914"/>
              <a:gd name="T2" fmla="*/ 1261367 w 1252855"/>
              <a:gd name="T3" fmla="*/ 340214 h 335914"/>
              <a:gd name="T4" fmla="*/ 1261367 w 1252855"/>
              <a:gd name="T5" fmla="*/ 0 h 335914"/>
              <a:gd name="T6" fmla="*/ 0 w 1252855"/>
              <a:gd name="T7" fmla="*/ 0 h 335914"/>
              <a:gd name="T8" fmla="*/ 0 w 1252855"/>
              <a:gd name="T9" fmla="*/ 340214 h 3359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2855" h="335914">
                <a:moveTo>
                  <a:pt x="0" y="335739"/>
                </a:moveTo>
                <a:lnTo>
                  <a:pt x="1252453" y="335739"/>
                </a:lnTo>
                <a:lnTo>
                  <a:pt x="1252453" y="0"/>
                </a:lnTo>
                <a:lnTo>
                  <a:pt x="0" y="0"/>
                </a:lnTo>
                <a:lnTo>
                  <a:pt x="0" y="335739"/>
                </a:lnTo>
                <a:close/>
              </a:path>
            </a:pathLst>
          </a:custGeom>
          <a:noFill/>
          <a:ln w="1140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3" name="object 73">
            <a:extLst>
              <a:ext uri="{FF2B5EF4-FFF2-40B4-BE49-F238E27FC236}">
                <a16:creationId xmlns:a16="http://schemas.microsoft.com/office/drawing/2014/main" id="{602A3D14-C9FE-4714-98E6-F630E0DDDF07}"/>
              </a:ext>
            </a:extLst>
          </p:cNvPr>
          <p:cNvSpPr txBox="1"/>
          <p:nvPr/>
        </p:nvSpPr>
        <p:spPr>
          <a:xfrm>
            <a:off x="2730500" y="4471988"/>
            <a:ext cx="1209675" cy="315912"/>
          </a:xfrm>
          <a:prstGeom prst="rect">
            <a:avLst/>
          </a:prstGeom>
        </p:spPr>
        <p:txBody>
          <a:bodyPr lIns="0" tIns="0" rIns="0" bIns="0">
            <a:spAutoFit/>
          </a:bodyPr>
          <a:lstStyle/>
          <a:p>
            <a:pPr algn="ctr" eaLnBrk="1" fontAlgn="auto" hangingPunct="1">
              <a:lnSpc>
                <a:spcPts val="1200"/>
              </a:lnSpc>
              <a:spcBef>
                <a:spcPts val="0"/>
              </a:spcBef>
              <a:spcAft>
                <a:spcPts val="0"/>
              </a:spcAft>
              <a:defRPr/>
            </a:pPr>
            <a:r>
              <a:rPr sz="1000" spc="-5" dirty="0">
                <a:latin typeface="Arial"/>
                <a:ea typeface="+mn-ea"/>
                <a:cs typeface="Arial"/>
              </a:rPr>
              <a:t>&lt;utility&gt;</a:t>
            </a:r>
            <a:endParaRPr sz="1000">
              <a:latin typeface="Arial"/>
              <a:ea typeface="+mn-ea"/>
              <a:cs typeface="Arial"/>
            </a:endParaRPr>
          </a:p>
          <a:p>
            <a:pPr algn="ctr" eaLnBrk="1" fontAlgn="auto" hangingPunct="1">
              <a:lnSpc>
                <a:spcPts val="1200"/>
              </a:lnSpc>
              <a:spcBef>
                <a:spcPts val="0"/>
              </a:spcBef>
              <a:spcAft>
                <a:spcPts val="0"/>
              </a:spcAft>
              <a:defRPr/>
            </a:pPr>
            <a:r>
              <a:rPr sz="1000" b="1" spc="-5" dirty="0">
                <a:latin typeface="Arial"/>
                <a:ea typeface="+mn-ea"/>
                <a:cs typeface="Arial"/>
              </a:rPr>
              <a:t>连接</a:t>
            </a:r>
            <a:r>
              <a:rPr sz="1000" b="1" spc="-20" dirty="0">
                <a:latin typeface="Arial"/>
                <a:ea typeface="+mn-ea"/>
                <a:cs typeface="Arial"/>
              </a:rPr>
              <a:t> </a:t>
            </a:r>
            <a:r>
              <a:rPr sz="1000" b="1" spc="-5" dirty="0">
                <a:latin typeface="Arial"/>
                <a:ea typeface="+mn-ea"/>
                <a:cs typeface="Arial"/>
              </a:rPr>
              <a:t>服务</a:t>
            </a:r>
            <a:endParaRPr sz="1000">
              <a:latin typeface="Arial"/>
              <a:ea typeface="+mn-ea"/>
              <a:cs typeface="Arial"/>
            </a:endParaRPr>
          </a:p>
        </p:txBody>
      </p:sp>
      <p:sp>
        <p:nvSpPr>
          <p:cNvPr id="74818" name="object 74">
            <a:extLst>
              <a:ext uri="{FF2B5EF4-FFF2-40B4-BE49-F238E27FC236}">
                <a16:creationId xmlns:a16="http://schemas.microsoft.com/office/drawing/2014/main" id="{4C151EAC-6633-4641-A391-0AB73462B7D1}"/>
              </a:ext>
            </a:extLst>
          </p:cNvPr>
          <p:cNvSpPr>
            <a:spLocks/>
          </p:cNvSpPr>
          <p:nvPr/>
        </p:nvSpPr>
        <p:spPr bwMode="auto">
          <a:xfrm>
            <a:off x="3960813" y="4654550"/>
            <a:ext cx="676275" cy="0"/>
          </a:xfrm>
          <a:custGeom>
            <a:avLst/>
            <a:gdLst>
              <a:gd name="T0" fmla="*/ 0 w 675005"/>
              <a:gd name="T1" fmla="*/ 683819 w 675005"/>
              <a:gd name="T2" fmla="*/ 0 60000 65536"/>
              <a:gd name="T3" fmla="*/ 0 60000 65536"/>
            </a:gdLst>
            <a:ahLst/>
            <a:cxnLst>
              <a:cxn ang="T2">
                <a:pos x="T0" y="0"/>
              </a:cxn>
              <a:cxn ang="T3">
                <a:pos x="T1" y="0"/>
              </a:cxn>
            </a:cxnLst>
            <a:rect l="0" t="0" r="r" b="b"/>
            <a:pathLst>
              <a:path w="675005">
                <a:moveTo>
                  <a:pt x="0" y="0"/>
                </a:moveTo>
                <a:lnTo>
                  <a:pt x="674880" y="0"/>
                </a:lnTo>
              </a:path>
            </a:pathLst>
          </a:custGeom>
          <a:noFill/>
          <a:ln w="4259">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19" name="object 75">
            <a:extLst>
              <a:ext uri="{FF2B5EF4-FFF2-40B4-BE49-F238E27FC236}">
                <a16:creationId xmlns:a16="http://schemas.microsoft.com/office/drawing/2014/main" id="{0B0B7843-A52D-4F94-96ED-506F1D37FC28}"/>
              </a:ext>
            </a:extLst>
          </p:cNvPr>
          <p:cNvSpPr>
            <a:spLocks/>
          </p:cNvSpPr>
          <p:nvPr/>
        </p:nvSpPr>
        <p:spPr bwMode="auto">
          <a:xfrm>
            <a:off x="3960813" y="4583113"/>
            <a:ext cx="71437" cy="139700"/>
          </a:xfrm>
          <a:custGeom>
            <a:avLst/>
            <a:gdLst>
              <a:gd name="T0" fmla="*/ 77408 w 70485"/>
              <a:gd name="T1" fmla="*/ 0 h 140970"/>
              <a:gd name="T2" fmla="*/ 0 w 70485"/>
              <a:gd name="T3" fmla="*/ 65986 h 140970"/>
              <a:gd name="T4" fmla="*/ 77408 w 70485"/>
              <a:gd name="T5" fmla="*/ 131971 h 140970"/>
              <a:gd name="T6" fmla="*/ 0 60000 65536"/>
              <a:gd name="T7" fmla="*/ 0 60000 65536"/>
              <a:gd name="T8" fmla="*/ 0 60000 65536"/>
            </a:gdLst>
            <a:ahLst/>
            <a:cxnLst>
              <a:cxn ang="T6">
                <a:pos x="T0" y="T1"/>
              </a:cxn>
              <a:cxn ang="T7">
                <a:pos x="T2" y="T3"/>
              </a:cxn>
              <a:cxn ang="T8">
                <a:pos x="T4" y="T5"/>
              </a:cxn>
            </a:cxnLst>
            <a:rect l="0" t="0" r="r" b="b"/>
            <a:pathLst>
              <a:path w="70485" h="140970">
                <a:moveTo>
                  <a:pt x="70468" y="0"/>
                </a:moveTo>
                <a:lnTo>
                  <a:pt x="0" y="70301"/>
                </a:lnTo>
                <a:lnTo>
                  <a:pt x="70468" y="140603"/>
                </a:lnTo>
              </a:path>
            </a:pathLst>
          </a:custGeom>
          <a:noFill/>
          <a:ln w="76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20" name="object 76">
            <a:extLst>
              <a:ext uri="{FF2B5EF4-FFF2-40B4-BE49-F238E27FC236}">
                <a16:creationId xmlns:a16="http://schemas.microsoft.com/office/drawing/2014/main" id="{211F2D22-8106-40FF-9EEC-F9479C102CC3}"/>
              </a:ext>
            </a:extLst>
          </p:cNvPr>
          <p:cNvSpPr>
            <a:spLocks/>
          </p:cNvSpPr>
          <p:nvPr/>
        </p:nvSpPr>
        <p:spPr bwMode="auto">
          <a:xfrm>
            <a:off x="3960813" y="4837113"/>
            <a:ext cx="585787" cy="628650"/>
          </a:xfrm>
          <a:custGeom>
            <a:avLst/>
            <a:gdLst>
              <a:gd name="T0" fmla="*/ 587117 w 585469"/>
              <a:gd name="T1" fmla="*/ 628362 h 628650"/>
              <a:gd name="T2" fmla="*/ 417762 w 585469"/>
              <a:gd name="T3" fmla="*/ 628362 h 628650"/>
              <a:gd name="T4" fmla="*/ 417762 w 585469"/>
              <a:gd name="T5" fmla="*/ 0 h 628650"/>
              <a:gd name="T6" fmla="*/ 0 w 585469"/>
              <a:gd name="T7" fmla="*/ 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5469" h="628650">
                <a:moveTo>
                  <a:pt x="584889" y="628362"/>
                </a:moveTo>
                <a:lnTo>
                  <a:pt x="416177" y="628362"/>
                </a:lnTo>
                <a:lnTo>
                  <a:pt x="416177" y="0"/>
                </a:lnTo>
                <a:lnTo>
                  <a:pt x="0" y="0"/>
                </a:lnTo>
              </a:path>
            </a:pathLst>
          </a:custGeom>
          <a:noFill/>
          <a:ln w="7609">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21" name="object 77">
            <a:extLst>
              <a:ext uri="{FF2B5EF4-FFF2-40B4-BE49-F238E27FC236}">
                <a16:creationId xmlns:a16="http://schemas.microsoft.com/office/drawing/2014/main" id="{E94F07F3-8D7E-407B-BCA8-BB17D0B607E5}"/>
              </a:ext>
            </a:extLst>
          </p:cNvPr>
          <p:cNvSpPr>
            <a:spLocks/>
          </p:cNvSpPr>
          <p:nvPr/>
        </p:nvSpPr>
        <p:spPr bwMode="auto">
          <a:xfrm>
            <a:off x="3960813" y="4765675"/>
            <a:ext cx="71437" cy="141288"/>
          </a:xfrm>
          <a:custGeom>
            <a:avLst/>
            <a:gdLst>
              <a:gd name="T0" fmla="*/ 77408 w 70485"/>
              <a:gd name="T1" fmla="*/ 0 h 140970"/>
              <a:gd name="T2" fmla="*/ 0 w 70485"/>
              <a:gd name="T3" fmla="*/ 71419 h 140970"/>
              <a:gd name="T4" fmla="*/ 77408 w 70485"/>
              <a:gd name="T5" fmla="*/ 142838 h 140970"/>
              <a:gd name="T6" fmla="*/ 0 60000 65536"/>
              <a:gd name="T7" fmla="*/ 0 60000 65536"/>
              <a:gd name="T8" fmla="*/ 0 60000 65536"/>
            </a:gdLst>
            <a:ahLst/>
            <a:cxnLst>
              <a:cxn ang="T6">
                <a:pos x="T0" y="T1"/>
              </a:cxn>
              <a:cxn ang="T7">
                <a:pos x="T2" y="T3"/>
              </a:cxn>
              <a:cxn ang="T8">
                <a:pos x="T4" y="T5"/>
              </a:cxn>
            </a:cxnLst>
            <a:rect l="0" t="0" r="r" b="b"/>
            <a:pathLst>
              <a:path w="70485" h="140970">
                <a:moveTo>
                  <a:pt x="70468" y="0"/>
                </a:moveTo>
                <a:lnTo>
                  <a:pt x="0" y="70301"/>
                </a:lnTo>
                <a:lnTo>
                  <a:pt x="70468" y="140603"/>
                </a:lnTo>
              </a:path>
            </a:pathLst>
          </a:custGeom>
          <a:noFill/>
          <a:ln w="761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22" name="object 78">
            <a:extLst>
              <a:ext uri="{FF2B5EF4-FFF2-40B4-BE49-F238E27FC236}">
                <a16:creationId xmlns:a16="http://schemas.microsoft.com/office/drawing/2014/main" id="{78121FF7-D2B2-44FE-AA57-4CFB4F73865F}"/>
              </a:ext>
            </a:extLst>
          </p:cNvPr>
          <p:cNvSpPr>
            <a:spLocks/>
          </p:cNvSpPr>
          <p:nvPr/>
        </p:nvSpPr>
        <p:spPr bwMode="auto">
          <a:xfrm>
            <a:off x="6878638" y="4970463"/>
            <a:ext cx="7937" cy="171450"/>
          </a:xfrm>
          <a:custGeom>
            <a:avLst/>
            <a:gdLst>
              <a:gd name="T0" fmla="*/ 9499 w 7620"/>
              <a:gd name="T1" fmla="*/ 0 h 171450"/>
              <a:gd name="T2" fmla="*/ 9499 w 7620"/>
              <a:gd name="T3" fmla="*/ 86167 h 171450"/>
              <a:gd name="T4" fmla="*/ 0 w 7620"/>
              <a:gd name="T5" fmla="*/ 86167 h 171450"/>
              <a:gd name="T6" fmla="*/ 0 w 7620"/>
              <a:gd name="T7" fmla="*/ 171004 h 171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0" h="171450">
                <a:moveTo>
                  <a:pt x="7142" y="0"/>
                </a:moveTo>
                <a:lnTo>
                  <a:pt x="7142" y="86167"/>
                </a:lnTo>
                <a:lnTo>
                  <a:pt x="0" y="86167"/>
                </a:lnTo>
                <a:lnTo>
                  <a:pt x="0" y="171004"/>
                </a:lnTo>
              </a:path>
            </a:pathLst>
          </a:custGeom>
          <a:noFill/>
          <a:ln w="7618">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4823" name="object 79">
            <a:extLst>
              <a:ext uri="{FF2B5EF4-FFF2-40B4-BE49-F238E27FC236}">
                <a16:creationId xmlns:a16="http://schemas.microsoft.com/office/drawing/2014/main" id="{61CE407B-BD9E-4497-9E52-08F4E612ABBF}"/>
              </a:ext>
            </a:extLst>
          </p:cNvPr>
          <p:cNvSpPr>
            <a:spLocks/>
          </p:cNvSpPr>
          <p:nvPr/>
        </p:nvSpPr>
        <p:spPr bwMode="auto">
          <a:xfrm>
            <a:off x="6808788" y="5072063"/>
            <a:ext cx="139700" cy="69850"/>
          </a:xfrm>
          <a:custGeom>
            <a:avLst/>
            <a:gdLst>
              <a:gd name="T0" fmla="*/ 0 w 140970"/>
              <a:gd name="T1" fmla="*/ 0 h 70485"/>
              <a:gd name="T2" fmla="*/ 66143 w 140970"/>
              <a:gd name="T3" fmla="*/ 65986 h 70485"/>
              <a:gd name="T4" fmla="*/ 132284 w 140970"/>
              <a:gd name="T5" fmla="*/ 0 h 70485"/>
              <a:gd name="T6" fmla="*/ 0 60000 65536"/>
              <a:gd name="T7" fmla="*/ 0 60000 65536"/>
              <a:gd name="T8" fmla="*/ 0 60000 65536"/>
            </a:gdLst>
            <a:ahLst/>
            <a:cxnLst>
              <a:cxn ang="T6">
                <a:pos x="T0" y="T1"/>
              </a:cxn>
              <a:cxn ang="T7">
                <a:pos x="T2" y="T3"/>
              </a:cxn>
              <a:cxn ang="T8">
                <a:pos x="T4" y="T5"/>
              </a:cxn>
            </a:cxnLst>
            <a:rect l="0" t="0" r="r" b="b"/>
            <a:pathLst>
              <a:path w="140970" h="70485">
                <a:moveTo>
                  <a:pt x="0" y="0"/>
                </a:moveTo>
                <a:lnTo>
                  <a:pt x="70468" y="70301"/>
                </a:lnTo>
                <a:lnTo>
                  <a:pt x="140937" y="0"/>
                </a:lnTo>
              </a:path>
            </a:pathLst>
          </a:custGeom>
          <a:noFill/>
          <a:ln w="760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10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3EED7A2F-2C46-467B-B9A8-C818905DFB36}"/>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例子：</a:t>
            </a:r>
            <a:r>
              <a:rPr spc="10" dirty="0"/>
              <a:t>公爵的</a:t>
            </a:r>
            <a:r>
              <a:rPr spc="-210" dirty="0"/>
              <a:t> </a:t>
            </a:r>
            <a:r>
              <a:rPr spc="-15" dirty="0"/>
              <a:t>森林</a:t>
            </a:r>
          </a:p>
        </p:txBody>
      </p:sp>
      <p:sp>
        <p:nvSpPr>
          <p:cNvPr id="13" name="object 13">
            <a:extLst>
              <a:ext uri="{FF2B5EF4-FFF2-40B4-BE49-F238E27FC236}">
                <a16:creationId xmlns:a16="http://schemas.microsoft.com/office/drawing/2014/main" id="{0D670F11-9789-4ECA-B51D-F818F67785CA}"/>
              </a:ext>
            </a:extLst>
          </p:cNvPr>
          <p:cNvSpPr txBox="1"/>
          <p:nvPr/>
        </p:nvSpPr>
        <p:spPr>
          <a:xfrm>
            <a:off x="1709738" y="1135063"/>
            <a:ext cx="8145462" cy="4999037"/>
          </a:xfrm>
          <a:prstGeom prst="rect">
            <a:avLst/>
          </a:prstGeom>
        </p:spPr>
        <p:txBody>
          <a:bodyPr lIns="0" tIns="0" rIns="0" bIns="0">
            <a:spAutoFit/>
          </a:bodyPr>
          <a:lstStyle/>
          <a:p>
            <a:pPr marL="355600" indent="-342900" eaLnBrk="1" fontAlgn="auto" hangingPunct="1">
              <a:spcBef>
                <a:spcPts val="0"/>
              </a:spcBef>
              <a:spcAft>
                <a:spcPts val="0"/>
              </a:spcAft>
              <a:buFont typeface="Arial"/>
              <a:buChar char="•"/>
              <a:tabLst>
                <a:tab pos="355600" algn="l"/>
              </a:tabLst>
              <a:defRPr/>
            </a:pPr>
            <a:r>
              <a:rPr sz="2200" spc="-5" dirty="0">
                <a:latin typeface="Cambria"/>
                <a:ea typeface="+mn-ea"/>
                <a:cs typeface="Cambria"/>
              </a:rPr>
              <a:t>公爵的</a:t>
            </a:r>
            <a:r>
              <a:rPr sz="2200" spc="-20" dirty="0">
                <a:latin typeface="Cambria"/>
                <a:ea typeface="+mn-ea"/>
                <a:cs typeface="Cambria"/>
              </a:rPr>
              <a:t>森林</a:t>
            </a:r>
            <a:r>
              <a:rPr sz="2200" spc="-10" dirty="0">
                <a:latin typeface="Cambria"/>
                <a:ea typeface="+mn-ea"/>
                <a:cs typeface="Cambria"/>
              </a:rPr>
              <a:t>使用</a:t>
            </a:r>
            <a:r>
              <a:rPr sz="2200" spc="-25" dirty="0">
                <a:latin typeface="Cambria"/>
                <a:ea typeface="+mn-ea"/>
                <a:cs typeface="Cambria"/>
              </a:rPr>
              <a:t>的</a:t>
            </a:r>
            <a:r>
              <a:rPr sz="2200" dirty="0">
                <a:latin typeface="Cambria"/>
                <a:ea typeface="+mn-ea"/>
                <a:cs typeface="Cambria"/>
              </a:rPr>
              <a:t>以下</a:t>
            </a:r>
            <a:r>
              <a:rPr sz="2200" spc="5" dirty="0">
                <a:latin typeface="Cambria"/>
                <a:ea typeface="+mn-ea"/>
                <a:cs typeface="Cambria"/>
              </a:rPr>
              <a:t>Java</a:t>
            </a:r>
            <a:r>
              <a:rPr sz="2200" spc="15" dirty="0">
                <a:latin typeface="Cambria"/>
                <a:ea typeface="+mn-ea"/>
                <a:cs typeface="Cambria"/>
              </a:rPr>
              <a:t>Ee</a:t>
            </a:r>
            <a:r>
              <a:rPr sz="2200" dirty="0">
                <a:latin typeface="Cambria"/>
                <a:ea typeface="+mn-ea"/>
                <a:cs typeface="Cambria"/>
              </a:rPr>
              <a:t>7</a:t>
            </a:r>
            <a:r>
              <a:rPr sz="2200" spc="-5" dirty="0">
                <a:latin typeface="Cambria"/>
                <a:ea typeface="+mn-ea"/>
                <a:cs typeface="Cambria"/>
              </a:rPr>
              <a:t>平台</a:t>
            </a:r>
            <a:r>
              <a:rPr sz="2200" spc="-285" dirty="0">
                <a:latin typeface="Cambria"/>
                <a:ea typeface="+mn-ea"/>
                <a:cs typeface="Cambria"/>
              </a:rPr>
              <a:t> </a:t>
            </a:r>
            <a:r>
              <a:rPr sz="2200" spc="-5" dirty="0">
                <a:latin typeface="Cambria"/>
                <a:ea typeface="+mn-ea"/>
                <a:cs typeface="Cambria"/>
              </a:rPr>
              <a:t>特征：</a:t>
            </a:r>
            <a:endParaRPr sz="2200">
              <a:latin typeface="Cambria"/>
              <a:ea typeface="+mn-ea"/>
              <a:cs typeface="Cambria"/>
            </a:endParaRPr>
          </a:p>
          <a:p>
            <a:pPr marL="355600" indent="-342900" eaLnBrk="1" fontAlgn="auto" hangingPunct="1">
              <a:spcBef>
                <a:spcPts val="260"/>
              </a:spcBef>
              <a:spcAft>
                <a:spcPts val="0"/>
              </a:spcAft>
              <a:buFont typeface="Arial"/>
              <a:buChar char="•"/>
              <a:tabLst>
                <a:tab pos="355600" algn="l"/>
              </a:tabLst>
              <a:defRPr/>
            </a:pPr>
            <a:r>
              <a:rPr sz="2200" spc="10" dirty="0">
                <a:latin typeface="Cambria"/>
                <a:ea typeface="+mn-ea"/>
                <a:cs typeface="Cambria"/>
              </a:rPr>
              <a:t>Java</a:t>
            </a:r>
            <a:r>
              <a:rPr sz="2200" spc="-15" dirty="0">
                <a:latin typeface="Cambria"/>
                <a:ea typeface="+mn-ea"/>
                <a:cs typeface="Cambria"/>
              </a:rPr>
              <a:t>坚持</a:t>
            </a:r>
            <a:r>
              <a:rPr sz="2200" spc="-10" dirty="0">
                <a:latin typeface="Cambria"/>
                <a:ea typeface="+mn-ea"/>
                <a:cs typeface="Cambria"/>
              </a:rPr>
              <a:t>Api</a:t>
            </a:r>
            <a:r>
              <a:rPr sz="2200" spc="-75" dirty="0">
                <a:latin typeface="Cambria"/>
                <a:ea typeface="+mn-ea"/>
                <a:cs typeface="Cambria"/>
              </a:rPr>
              <a:t> </a:t>
            </a:r>
            <a:r>
              <a:rPr sz="2200" spc="-20" dirty="0">
                <a:latin typeface="Cambria"/>
                <a:ea typeface="+mn-ea"/>
                <a:cs typeface="Cambria"/>
              </a:rPr>
              <a:t>实体：</a:t>
            </a:r>
            <a:endParaRPr sz="2200">
              <a:latin typeface="Cambria"/>
              <a:ea typeface="+mn-ea"/>
              <a:cs typeface="Cambria"/>
            </a:endParaRPr>
          </a:p>
          <a:p>
            <a:pPr marL="762000" lvl="1" indent="-292100" eaLnBrk="1" fontAlgn="auto" hangingPunct="1">
              <a:spcBef>
                <a:spcPts val="260"/>
              </a:spcBef>
              <a:spcAft>
                <a:spcPts val="0"/>
              </a:spcAft>
              <a:buFont typeface="Arial"/>
              <a:buChar char="–"/>
              <a:tabLst>
                <a:tab pos="761365" algn="l"/>
                <a:tab pos="762000" algn="l"/>
              </a:tabLst>
              <a:defRPr/>
            </a:pPr>
            <a:r>
              <a:rPr sz="1900" spc="-10" dirty="0">
                <a:latin typeface="Cambria"/>
                <a:ea typeface="+mn-ea"/>
                <a:cs typeface="Cambria"/>
              </a:rPr>
              <a:t>Bean</a:t>
            </a:r>
            <a:r>
              <a:rPr sz="1900" spc="-30" dirty="0">
                <a:latin typeface="Cambria"/>
                <a:ea typeface="+mn-ea"/>
                <a:cs typeface="Cambria"/>
              </a:rPr>
              <a:t>验证</a:t>
            </a:r>
            <a:r>
              <a:rPr sz="1900" spc="-10" dirty="0">
                <a:latin typeface="Cambria"/>
                <a:ea typeface="+mn-ea"/>
                <a:cs typeface="Cambria"/>
              </a:rPr>
              <a:t>注释</a:t>
            </a:r>
            <a:r>
              <a:rPr sz="1900" spc="-5" dirty="0">
                <a:latin typeface="Cambria"/>
                <a:ea typeface="+mn-ea"/>
                <a:cs typeface="Cambria"/>
              </a:rPr>
              <a:t>上</a:t>
            </a:r>
            <a:r>
              <a:rPr sz="1900" spc="-35" dirty="0">
                <a:latin typeface="Cambria"/>
                <a:ea typeface="+mn-ea"/>
                <a:cs typeface="Cambria"/>
              </a:rPr>
              <a:t>的</a:t>
            </a:r>
            <a:r>
              <a:rPr sz="1900" spc="-25" dirty="0">
                <a:latin typeface="Cambria"/>
                <a:ea typeface="+mn-ea"/>
                <a:cs typeface="Cambria"/>
              </a:rPr>
              <a:t>实体</a:t>
            </a:r>
            <a:r>
              <a:rPr sz="1900" dirty="0">
                <a:latin typeface="Cambria"/>
                <a:ea typeface="+mn-ea"/>
                <a:cs typeface="Cambria"/>
              </a:rPr>
              <a:t>为</a:t>
            </a:r>
            <a:r>
              <a:rPr sz="1900" spc="5" dirty="0">
                <a:latin typeface="Cambria"/>
                <a:ea typeface="+mn-ea"/>
                <a:cs typeface="Cambria"/>
              </a:rPr>
              <a:t>验证</a:t>
            </a:r>
            <a:r>
              <a:rPr sz="1900" spc="385" dirty="0">
                <a:latin typeface="Cambria"/>
                <a:ea typeface="+mn-ea"/>
                <a:cs typeface="Cambria"/>
              </a:rPr>
              <a:t> </a:t>
            </a:r>
            <a:r>
              <a:rPr sz="1900" spc="-10" dirty="0">
                <a:latin typeface="Cambria"/>
                <a:ea typeface="+mn-ea"/>
                <a:cs typeface="Cambria"/>
              </a:rPr>
              <a:t>数据</a:t>
            </a:r>
            <a:endParaRPr sz="1900">
              <a:latin typeface="Cambria"/>
              <a:ea typeface="+mn-ea"/>
              <a:cs typeface="Cambria"/>
            </a:endParaRPr>
          </a:p>
          <a:p>
            <a:pPr marL="762000" lvl="1" indent="-292100" eaLnBrk="1" fontAlgn="auto" hangingPunct="1">
              <a:spcBef>
                <a:spcPts val="219"/>
              </a:spcBef>
              <a:spcAft>
                <a:spcPts val="0"/>
              </a:spcAft>
              <a:buFont typeface="Arial"/>
              <a:buChar char="–"/>
              <a:tabLst>
                <a:tab pos="761365" algn="l"/>
                <a:tab pos="762000" algn="l"/>
              </a:tabLst>
              <a:defRPr/>
            </a:pPr>
            <a:r>
              <a:rPr sz="1900" spc="-15" dirty="0">
                <a:latin typeface="Cambria"/>
                <a:ea typeface="+mn-ea"/>
                <a:cs typeface="Cambria"/>
              </a:rPr>
              <a:t>Xml</a:t>
            </a:r>
            <a:r>
              <a:rPr sz="1900" spc="-10" dirty="0">
                <a:latin typeface="Cambria"/>
                <a:ea typeface="+mn-ea"/>
                <a:cs typeface="Cambria"/>
              </a:rPr>
              <a:t>注释</a:t>
            </a:r>
            <a:r>
              <a:rPr sz="1900" spc="5" dirty="0">
                <a:latin typeface="Cambria"/>
                <a:ea typeface="+mn-ea"/>
                <a:cs typeface="Cambria"/>
              </a:rPr>
              <a:t>为 Java</a:t>
            </a:r>
            <a:r>
              <a:rPr sz="1900" spc="10" dirty="0">
                <a:latin typeface="Cambria"/>
                <a:ea typeface="+mn-ea"/>
                <a:cs typeface="Cambria"/>
              </a:rPr>
              <a:t>Api</a:t>
            </a:r>
            <a:r>
              <a:rPr sz="1900" spc="5" dirty="0">
                <a:latin typeface="Cambria"/>
                <a:ea typeface="+mn-ea"/>
                <a:cs typeface="Cambria"/>
              </a:rPr>
              <a:t>为</a:t>
            </a:r>
            <a:r>
              <a:rPr sz="1900" spc="-15" dirty="0">
                <a:latin typeface="Cambria"/>
                <a:ea typeface="+mn-ea"/>
                <a:cs typeface="Cambria"/>
              </a:rPr>
              <a:t>Xml</a:t>
            </a:r>
            <a:r>
              <a:rPr sz="1900" dirty="0">
                <a:latin typeface="Cambria"/>
                <a:ea typeface="+mn-ea"/>
                <a:cs typeface="Cambria"/>
              </a:rPr>
              <a:t>绑定</a:t>
            </a:r>
            <a:r>
              <a:rPr sz="1900" spc="5" dirty="0">
                <a:latin typeface="Cambria"/>
                <a:ea typeface="+mn-ea"/>
                <a:cs typeface="Cambria"/>
              </a:rPr>
              <a:t>JAXB</a:t>
            </a:r>
            <a:r>
              <a:rPr sz="1900" spc="-210" dirty="0">
                <a:latin typeface="Cambria"/>
                <a:ea typeface="+mn-ea"/>
                <a:cs typeface="Cambria"/>
              </a:rPr>
              <a:t> </a:t>
            </a:r>
            <a:r>
              <a:rPr sz="1900" spc="-20" dirty="0">
                <a:latin typeface="Cambria"/>
                <a:ea typeface="+mn-ea"/>
                <a:cs typeface="Cambria"/>
              </a:rPr>
              <a:t>序列 化</a:t>
            </a:r>
            <a:endParaRPr sz="1900">
              <a:latin typeface="Cambria"/>
              <a:ea typeface="+mn-ea"/>
              <a:cs typeface="Cambria"/>
            </a:endParaRPr>
          </a:p>
          <a:p>
            <a:pPr marL="355600" indent="-342900" eaLnBrk="1" fontAlgn="auto" hangingPunct="1">
              <a:spcBef>
                <a:spcPts val="219"/>
              </a:spcBef>
              <a:spcAft>
                <a:spcPts val="0"/>
              </a:spcAft>
              <a:buFont typeface="Arial"/>
              <a:buChar char="•"/>
              <a:tabLst>
                <a:tab pos="355600" algn="l"/>
              </a:tabLst>
              <a:defRPr/>
            </a:pPr>
            <a:r>
              <a:rPr sz="2200" spc="-35" dirty="0">
                <a:latin typeface="Cambria"/>
                <a:ea typeface="+mn-ea"/>
                <a:cs typeface="Cambria"/>
              </a:rPr>
              <a:t>Web</a:t>
            </a:r>
            <a:r>
              <a:rPr sz="2200" spc="-90" dirty="0">
                <a:latin typeface="Cambria"/>
                <a:ea typeface="+mn-ea"/>
                <a:cs typeface="Cambria"/>
              </a:rPr>
              <a:t> </a:t>
            </a:r>
            <a:r>
              <a:rPr sz="2200" spc="-5" dirty="0">
                <a:latin typeface="Cambria"/>
                <a:ea typeface="+mn-ea"/>
                <a:cs typeface="Cambria"/>
              </a:rPr>
              <a:t>服务：</a:t>
            </a:r>
            <a:endParaRPr sz="2200">
              <a:latin typeface="Cambria"/>
              <a:ea typeface="+mn-ea"/>
              <a:cs typeface="Cambria"/>
            </a:endParaRPr>
          </a:p>
          <a:p>
            <a:pPr marL="762000" lvl="1" indent="-292100" eaLnBrk="1" fontAlgn="auto" hangingPunct="1">
              <a:spcBef>
                <a:spcPts val="260"/>
              </a:spcBef>
              <a:spcAft>
                <a:spcPts val="0"/>
              </a:spcAft>
              <a:buFont typeface="Arial"/>
              <a:buChar char="–"/>
              <a:tabLst>
                <a:tab pos="761365" algn="l"/>
                <a:tab pos="762000" algn="l"/>
              </a:tabLst>
              <a:defRPr/>
            </a:pPr>
            <a:r>
              <a:rPr sz="1900" dirty="0">
                <a:latin typeface="Cambria"/>
                <a:ea typeface="+mn-ea"/>
                <a:cs typeface="Cambria"/>
              </a:rPr>
              <a:t>一个</a:t>
            </a:r>
            <a:r>
              <a:rPr sz="1900" spc="-15" dirty="0">
                <a:latin typeface="Cambria"/>
                <a:ea typeface="+mn-ea"/>
                <a:cs typeface="Cambria"/>
              </a:rPr>
              <a:t>jax-rpc</a:t>
            </a:r>
            <a:r>
              <a:rPr sz="1900" spc="-5" dirty="0">
                <a:latin typeface="Cambria"/>
                <a:ea typeface="+mn-ea"/>
                <a:cs typeface="Cambria"/>
              </a:rPr>
              <a:t>Web</a:t>
            </a:r>
            <a:r>
              <a:rPr sz="1900" spc="-10" dirty="0">
                <a:latin typeface="Cambria"/>
                <a:ea typeface="+mn-ea"/>
                <a:cs typeface="Cambria"/>
              </a:rPr>
              <a:t>服务</a:t>
            </a:r>
            <a:r>
              <a:rPr sz="1900" dirty="0">
                <a:latin typeface="Cambria"/>
                <a:ea typeface="+mn-ea"/>
                <a:cs typeface="Cambria"/>
              </a:rPr>
              <a:t>付款,</a:t>
            </a:r>
            <a:r>
              <a:rPr sz="1900" spc="-15" dirty="0">
                <a:latin typeface="Cambria"/>
                <a:ea typeface="+mn-ea"/>
                <a:cs typeface="Cambria"/>
              </a:rPr>
              <a:t>与</a:t>
            </a:r>
            <a:r>
              <a:rPr sz="1900" spc="-30" dirty="0">
                <a:latin typeface="Cambria"/>
                <a:ea typeface="+mn-ea"/>
                <a:cs typeface="Cambria"/>
              </a:rPr>
              <a:t>安全</a:t>
            </a:r>
            <a:r>
              <a:rPr sz="1900" spc="35" dirty="0">
                <a:latin typeface="Cambria"/>
                <a:ea typeface="+mn-ea"/>
                <a:cs typeface="Cambria"/>
              </a:rPr>
              <a:t> </a:t>
            </a:r>
            <a:r>
              <a:rPr sz="1900" spc="-15" dirty="0">
                <a:latin typeface="Cambria"/>
                <a:ea typeface="+mn-ea"/>
                <a:cs typeface="Cambria"/>
              </a:rPr>
              <a:t>约束</a:t>
            </a:r>
            <a:endParaRPr sz="1900">
              <a:latin typeface="Cambria"/>
              <a:ea typeface="+mn-ea"/>
              <a:cs typeface="Cambria"/>
            </a:endParaRPr>
          </a:p>
          <a:p>
            <a:pPr marL="762000" lvl="1" indent="-292100" eaLnBrk="1" fontAlgn="auto" hangingPunct="1">
              <a:spcBef>
                <a:spcPts val="219"/>
              </a:spcBef>
              <a:spcAft>
                <a:spcPts val="0"/>
              </a:spcAft>
              <a:buFont typeface="Arial"/>
              <a:buChar char="–"/>
              <a:tabLst>
                <a:tab pos="761365" algn="l"/>
                <a:tab pos="762000" algn="l"/>
              </a:tabLst>
              <a:defRPr/>
            </a:pPr>
            <a:r>
              <a:rPr sz="1900" dirty="0">
                <a:latin typeface="Cambria"/>
                <a:ea typeface="+mn-ea"/>
                <a:cs typeface="Cambria"/>
              </a:rPr>
              <a:t>一个</a:t>
            </a:r>
            <a:r>
              <a:rPr sz="1900" spc="-15" dirty="0">
                <a:latin typeface="Cambria"/>
                <a:ea typeface="+mn-ea"/>
                <a:cs typeface="Cambria"/>
              </a:rPr>
              <a:t>jax-rpc</a:t>
            </a:r>
            <a:r>
              <a:rPr sz="1900" spc="-5" dirty="0">
                <a:latin typeface="Cambria"/>
                <a:ea typeface="+mn-ea"/>
                <a:cs typeface="Cambria"/>
              </a:rPr>
              <a:t>Web</a:t>
            </a:r>
            <a:r>
              <a:rPr sz="1900" spc="-10" dirty="0">
                <a:latin typeface="Cambria"/>
                <a:ea typeface="+mn-ea"/>
                <a:cs typeface="Cambria"/>
              </a:rPr>
              <a:t>服务</a:t>
            </a:r>
            <a:r>
              <a:rPr sz="1900" spc="-35" dirty="0">
                <a:latin typeface="Cambria"/>
                <a:ea typeface="+mn-ea"/>
                <a:cs typeface="Cambria"/>
              </a:rPr>
              <a:t>那</a:t>
            </a:r>
            <a:r>
              <a:rPr sz="1900" spc="-15" dirty="0">
                <a:latin typeface="Cambria"/>
                <a:ea typeface="+mn-ea"/>
                <a:cs typeface="Cambria"/>
              </a:rPr>
              <a:t>是</a:t>
            </a:r>
            <a:r>
              <a:rPr sz="1900" spc="5" dirty="0">
                <a:latin typeface="Cambria"/>
                <a:ea typeface="+mn-ea"/>
                <a:cs typeface="Cambria"/>
              </a:rPr>
              <a:t>Ejb</a:t>
            </a:r>
            <a:r>
              <a:rPr sz="1900" spc="-30" dirty="0">
                <a:latin typeface="Cambria"/>
                <a:ea typeface="+mn-ea"/>
                <a:cs typeface="Cambria"/>
              </a:rPr>
              <a:t> </a:t>
            </a:r>
            <a:r>
              <a:rPr sz="1900" spc="-25" dirty="0">
                <a:latin typeface="Cambria"/>
                <a:ea typeface="+mn-ea"/>
                <a:cs typeface="Cambria"/>
              </a:rPr>
              <a:t>基于</a:t>
            </a:r>
            <a:endParaRPr sz="1900">
              <a:latin typeface="Cambria"/>
              <a:ea typeface="+mn-ea"/>
              <a:cs typeface="Cambria"/>
            </a:endParaRPr>
          </a:p>
          <a:p>
            <a:pPr marL="355600" indent="-342900" eaLnBrk="1" fontAlgn="auto" hangingPunct="1">
              <a:spcBef>
                <a:spcPts val="219"/>
              </a:spcBef>
              <a:spcAft>
                <a:spcPts val="0"/>
              </a:spcAft>
              <a:buFont typeface="Arial"/>
              <a:buChar char="•"/>
              <a:tabLst>
                <a:tab pos="355600" algn="l"/>
              </a:tabLst>
              <a:defRPr/>
            </a:pPr>
            <a:r>
              <a:rPr sz="2200" spc="-15" dirty="0">
                <a:latin typeface="Cambria"/>
                <a:ea typeface="+mn-ea"/>
                <a:cs typeface="Cambria"/>
              </a:rPr>
              <a:t>企业</a:t>
            </a:r>
            <a:r>
              <a:rPr sz="2200" spc="75" dirty="0">
                <a:latin typeface="Cambria"/>
                <a:ea typeface="+mn-ea"/>
                <a:cs typeface="Cambria"/>
              </a:rPr>
              <a:t> </a:t>
            </a:r>
            <a:r>
              <a:rPr sz="2200" spc="-10" dirty="0">
                <a:latin typeface="Cambria"/>
                <a:ea typeface="+mn-ea"/>
                <a:cs typeface="Cambria"/>
              </a:rPr>
              <a:t>豆：</a:t>
            </a:r>
            <a:endParaRPr sz="2200">
              <a:latin typeface="Cambria"/>
              <a:ea typeface="+mn-ea"/>
              <a:cs typeface="Cambria"/>
            </a:endParaRPr>
          </a:p>
          <a:p>
            <a:pPr marL="762000" lvl="1" indent="-292100" eaLnBrk="1" fontAlgn="auto" hangingPunct="1">
              <a:spcBef>
                <a:spcPts val="259"/>
              </a:spcBef>
              <a:spcAft>
                <a:spcPts val="0"/>
              </a:spcAft>
              <a:buFont typeface="Arial"/>
              <a:buChar char="–"/>
              <a:tabLst>
                <a:tab pos="761365" algn="l"/>
                <a:tab pos="762000" algn="l"/>
              </a:tabLst>
              <a:defRPr/>
            </a:pPr>
            <a:r>
              <a:rPr sz="1900" spc="-20" dirty="0">
                <a:latin typeface="Cambria"/>
                <a:ea typeface="+mn-ea"/>
                <a:cs typeface="Cambria"/>
              </a:rPr>
              <a:t>本地会话</a:t>
            </a:r>
            <a:r>
              <a:rPr sz="1900" spc="130" dirty="0">
                <a:latin typeface="Cambria"/>
                <a:ea typeface="+mn-ea"/>
                <a:cs typeface="Cambria"/>
              </a:rPr>
              <a:t> </a:t>
            </a:r>
            <a:r>
              <a:rPr sz="1900" spc="-15" dirty="0">
                <a:latin typeface="Cambria"/>
                <a:ea typeface="+mn-ea"/>
                <a:cs typeface="Cambria"/>
              </a:rPr>
              <a:t>豆</a:t>
            </a:r>
            <a:endParaRPr sz="1900">
              <a:latin typeface="Cambria"/>
              <a:ea typeface="+mn-ea"/>
              <a:cs typeface="Cambria"/>
            </a:endParaRPr>
          </a:p>
          <a:p>
            <a:pPr marL="762000" lvl="1" indent="-292100" eaLnBrk="1" fontAlgn="auto" hangingPunct="1">
              <a:spcBef>
                <a:spcPts val="219"/>
              </a:spcBef>
              <a:spcAft>
                <a:spcPts val="0"/>
              </a:spcAft>
              <a:buFont typeface="Arial"/>
              <a:buChar char="–"/>
              <a:tabLst>
                <a:tab pos="761365" algn="l"/>
                <a:tab pos="762000" algn="l"/>
              </a:tabLst>
              <a:defRPr/>
            </a:pPr>
            <a:r>
              <a:rPr sz="1900" dirty="0">
                <a:latin typeface="Cambria"/>
                <a:ea typeface="+mn-ea"/>
                <a:cs typeface="Cambria"/>
              </a:rPr>
              <a:t>所有</a:t>
            </a:r>
            <a:r>
              <a:rPr sz="1900" spc="-10" dirty="0">
                <a:latin typeface="Cambria"/>
                <a:ea typeface="+mn-ea"/>
                <a:cs typeface="Cambria"/>
              </a:rPr>
              <a:t>企业</a:t>
            </a:r>
            <a:r>
              <a:rPr sz="1900" spc="-15" dirty="0">
                <a:latin typeface="Cambria"/>
                <a:ea typeface="+mn-ea"/>
                <a:cs typeface="Cambria"/>
              </a:rPr>
              <a:t>豆</a:t>
            </a:r>
            <a:r>
              <a:rPr sz="1900" spc="-20" dirty="0">
                <a:latin typeface="Cambria"/>
                <a:ea typeface="+mn-ea"/>
                <a:cs typeface="Cambria"/>
              </a:rPr>
              <a:t>包装</a:t>
            </a:r>
            <a:r>
              <a:rPr sz="1900" spc="-25" dirty="0">
                <a:latin typeface="Cambria"/>
                <a:ea typeface="+mn-ea"/>
                <a:cs typeface="Cambria"/>
              </a:rPr>
              <a:t>在</a:t>
            </a:r>
            <a:r>
              <a:rPr sz="1900" spc="-35" dirty="0">
                <a:latin typeface="Cambria"/>
                <a:ea typeface="+mn-ea"/>
                <a:cs typeface="Cambria"/>
              </a:rPr>
              <a:t>的</a:t>
            </a:r>
            <a:r>
              <a:rPr sz="1900" spc="-20" dirty="0">
                <a:latin typeface="Cambria"/>
                <a:ea typeface="+mn-ea"/>
                <a:cs typeface="Cambria"/>
              </a:rPr>
              <a:t> </a:t>
            </a:r>
            <a:r>
              <a:rPr sz="1900" spc="-10" dirty="0">
                <a:latin typeface="Cambria"/>
                <a:ea typeface="+mn-ea"/>
                <a:cs typeface="Cambria"/>
              </a:rPr>
              <a:t>战争</a:t>
            </a:r>
            <a:endParaRPr sz="1900">
              <a:latin typeface="Cambria"/>
              <a:ea typeface="+mn-ea"/>
              <a:cs typeface="Cambria"/>
            </a:endParaRPr>
          </a:p>
          <a:p>
            <a:pPr marL="355600" indent="-342900" eaLnBrk="1" fontAlgn="auto" hangingPunct="1">
              <a:spcBef>
                <a:spcPts val="219"/>
              </a:spcBef>
              <a:spcAft>
                <a:spcPts val="0"/>
              </a:spcAft>
              <a:buFont typeface="Arial"/>
              <a:buChar char="•"/>
              <a:tabLst>
                <a:tab pos="355600" algn="l"/>
              </a:tabLst>
              <a:defRPr/>
            </a:pPr>
            <a:r>
              <a:rPr sz="2200" spc="-10" dirty="0">
                <a:latin typeface="Cambria"/>
                <a:ea typeface="+mn-ea"/>
                <a:cs typeface="Cambria"/>
              </a:rPr>
              <a:t>上下文</a:t>
            </a:r>
            <a:r>
              <a:rPr sz="2200" spc="-5" dirty="0">
                <a:latin typeface="Cambria"/>
                <a:ea typeface="+mn-ea"/>
                <a:cs typeface="Cambria"/>
              </a:rPr>
              <a:t>和</a:t>
            </a:r>
            <a:r>
              <a:rPr sz="2200" dirty="0">
                <a:latin typeface="Cambria"/>
                <a:ea typeface="+mn-ea"/>
                <a:cs typeface="Cambria"/>
              </a:rPr>
              <a:t>依赖</a:t>
            </a:r>
            <a:r>
              <a:rPr sz="2200" spc="-5" dirty="0">
                <a:latin typeface="Cambria"/>
                <a:ea typeface="+mn-ea"/>
                <a:cs typeface="Cambria"/>
              </a:rPr>
              <a:t>注射</a:t>
            </a:r>
            <a:r>
              <a:rPr sz="2200" spc="-35" dirty="0">
                <a:latin typeface="Cambria"/>
                <a:ea typeface="+mn-ea"/>
                <a:cs typeface="Cambria"/>
              </a:rPr>
              <a:t> </a:t>
            </a:r>
            <a:r>
              <a:rPr sz="2200" spc="-20" dirty="0">
                <a:latin typeface="Cambria"/>
                <a:ea typeface="+mn-ea"/>
                <a:cs typeface="Cambria"/>
              </a:rPr>
              <a:t>(CDI):</a:t>
            </a:r>
            <a:endParaRPr sz="2200">
              <a:latin typeface="Cambria"/>
              <a:ea typeface="+mn-ea"/>
              <a:cs typeface="Cambria"/>
            </a:endParaRPr>
          </a:p>
          <a:p>
            <a:pPr marL="762000" lvl="1" indent="-292100" eaLnBrk="1" fontAlgn="auto" hangingPunct="1">
              <a:spcBef>
                <a:spcPts val="259"/>
              </a:spcBef>
              <a:spcAft>
                <a:spcPts val="0"/>
              </a:spcAft>
              <a:buFont typeface="Arial"/>
              <a:buChar char="–"/>
              <a:tabLst>
                <a:tab pos="761365" algn="l"/>
                <a:tab pos="762000" algn="l"/>
              </a:tabLst>
              <a:defRPr/>
            </a:pPr>
            <a:r>
              <a:rPr sz="1900" spc="20" dirty="0">
                <a:latin typeface="Cambria"/>
                <a:ea typeface="+mn-ea"/>
                <a:cs typeface="Cambria"/>
              </a:rPr>
              <a:t>Cdi</a:t>
            </a:r>
            <a:r>
              <a:rPr sz="1900" spc="-10" dirty="0">
                <a:latin typeface="Cambria"/>
                <a:ea typeface="+mn-ea"/>
                <a:cs typeface="Cambria"/>
              </a:rPr>
              <a:t>注释</a:t>
            </a:r>
            <a:r>
              <a:rPr sz="1900" spc="5" dirty="0">
                <a:latin typeface="Cambria"/>
                <a:ea typeface="+mn-ea"/>
                <a:cs typeface="Cambria"/>
              </a:rPr>
              <a:t>为</a:t>
            </a:r>
            <a:r>
              <a:rPr sz="1900" spc="-10" dirty="0">
                <a:latin typeface="Cambria"/>
                <a:ea typeface="+mn-ea"/>
                <a:cs typeface="Cambria"/>
              </a:rPr>
              <a:t>JavaServer</a:t>
            </a:r>
            <a:r>
              <a:rPr sz="1900" spc="-45" dirty="0">
                <a:latin typeface="Cambria"/>
                <a:ea typeface="+mn-ea"/>
                <a:cs typeface="Cambria"/>
              </a:rPr>
              <a:t>面临</a:t>
            </a:r>
            <a:r>
              <a:rPr sz="1900" spc="-20" dirty="0">
                <a:latin typeface="Cambria"/>
                <a:ea typeface="+mn-ea"/>
                <a:cs typeface="Cambria"/>
              </a:rPr>
              <a:t> </a:t>
            </a:r>
            <a:r>
              <a:rPr sz="1900" spc="-5" dirty="0">
                <a:latin typeface="Cambria"/>
                <a:ea typeface="+mn-ea"/>
                <a:cs typeface="Cambria"/>
              </a:rPr>
              <a:t>组件</a:t>
            </a:r>
            <a:endParaRPr sz="1900">
              <a:latin typeface="Cambria"/>
              <a:ea typeface="+mn-ea"/>
              <a:cs typeface="Cambria"/>
            </a:endParaRPr>
          </a:p>
          <a:p>
            <a:pPr marL="762000" lvl="1" indent="-292100" eaLnBrk="1" fontAlgn="auto" hangingPunct="1">
              <a:spcBef>
                <a:spcPts val="219"/>
              </a:spcBef>
              <a:spcAft>
                <a:spcPts val="0"/>
              </a:spcAft>
              <a:buFont typeface="Arial"/>
              <a:buChar char="–"/>
              <a:tabLst>
                <a:tab pos="761365" algn="l"/>
                <a:tab pos="762000" algn="l"/>
              </a:tabLst>
              <a:defRPr/>
            </a:pPr>
            <a:r>
              <a:rPr sz="1900" dirty="0">
                <a:latin typeface="Cambria"/>
                <a:ea typeface="+mn-ea"/>
                <a:cs typeface="Cambria"/>
              </a:rPr>
              <a:t>一个</a:t>
            </a:r>
            <a:r>
              <a:rPr sz="1900" spc="20" dirty="0">
                <a:latin typeface="Cambria"/>
                <a:ea typeface="+mn-ea"/>
                <a:cs typeface="Cambria"/>
              </a:rPr>
              <a:t>Cdi</a:t>
            </a:r>
            <a:r>
              <a:rPr sz="1900" spc="-15" dirty="0">
                <a:latin typeface="Cambria"/>
                <a:ea typeface="+mn-ea"/>
                <a:cs typeface="Cambria"/>
              </a:rPr>
              <a:t>管理</a:t>
            </a:r>
            <a:r>
              <a:rPr sz="1900" spc="-25" dirty="0">
                <a:latin typeface="Cambria"/>
                <a:ea typeface="+mn-ea"/>
                <a:cs typeface="Cambria"/>
              </a:rPr>
              <a:t>使用的 bean</a:t>
            </a:r>
            <a:r>
              <a:rPr sz="1900" spc="-15" dirty="0">
                <a:latin typeface="Cambria"/>
                <a:ea typeface="+mn-ea"/>
                <a:cs typeface="Cambria"/>
              </a:rPr>
              <a:t>作为</a:t>
            </a:r>
            <a:r>
              <a:rPr sz="1900" dirty="0">
                <a:latin typeface="Cambria"/>
                <a:ea typeface="+mn-ea"/>
                <a:cs typeface="Cambria"/>
              </a:rPr>
              <a:t>一个购物</a:t>
            </a:r>
            <a:r>
              <a:rPr sz="1900" spc="-25" dirty="0">
                <a:latin typeface="Cambria"/>
                <a:ea typeface="+mn-ea"/>
                <a:cs typeface="Cambria"/>
              </a:rPr>
              <a:t>车</a:t>
            </a:r>
            <a:r>
              <a:rPr sz="1900" spc="-15" dirty="0">
                <a:latin typeface="Cambria"/>
                <a:ea typeface="+mn-ea"/>
                <a:cs typeface="Cambria"/>
              </a:rPr>
              <a:t>与对话</a:t>
            </a:r>
            <a:r>
              <a:rPr sz="1900" spc="355" dirty="0">
                <a:latin typeface="Cambria"/>
                <a:ea typeface="+mn-ea"/>
                <a:cs typeface="Cambria"/>
              </a:rPr>
              <a:t> </a:t>
            </a:r>
            <a:r>
              <a:rPr sz="1900" spc="-5" dirty="0">
                <a:latin typeface="Cambria"/>
                <a:ea typeface="+mn-ea"/>
                <a:cs typeface="Cambria"/>
              </a:rPr>
              <a:t>范围</a:t>
            </a:r>
            <a:endParaRPr sz="1900">
              <a:latin typeface="Cambria"/>
              <a:ea typeface="+mn-ea"/>
              <a:cs typeface="Cambria"/>
            </a:endParaRPr>
          </a:p>
          <a:p>
            <a:pPr marL="762000" lvl="1" indent="-292100" eaLnBrk="1" fontAlgn="auto" hangingPunct="1">
              <a:spcBef>
                <a:spcPts val="220"/>
              </a:spcBef>
              <a:spcAft>
                <a:spcPts val="0"/>
              </a:spcAft>
              <a:buFont typeface="Arial"/>
              <a:buChar char="–"/>
              <a:tabLst>
                <a:tab pos="761365" algn="l"/>
                <a:tab pos="762000" algn="l"/>
              </a:tabLst>
              <a:defRPr/>
            </a:pPr>
            <a:r>
              <a:rPr sz="1900" spc="-20" dirty="0">
                <a:latin typeface="Cambria"/>
                <a:ea typeface="+mn-ea"/>
                <a:cs typeface="Cambria"/>
              </a:rPr>
              <a:t>限定 符</a:t>
            </a:r>
            <a:endParaRPr sz="1900">
              <a:latin typeface="Cambria"/>
              <a:ea typeface="+mn-ea"/>
              <a:cs typeface="Cambria"/>
            </a:endParaRPr>
          </a:p>
          <a:p>
            <a:pPr marL="762000" lvl="1" indent="-292100" eaLnBrk="1" fontAlgn="auto" hangingPunct="1">
              <a:spcBef>
                <a:spcPts val="219"/>
              </a:spcBef>
              <a:spcAft>
                <a:spcPts val="0"/>
              </a:spcAft>
              <a:buFont typeface="Arial"/>
              <a:buChar char="–"/>
              <a:tabLst>
                <a:tab pos="761365" algn="l"/>
                <a:tab pos="762000" algn="l"/>
              </a:tabLst>
              <a:defRPr/>
            </a:pPr>
            <a:r>
              <a:rPr sz="1900" dirty="0">
                <a:latin typeface="Cambria"/>
                <a:ea typeface="+mn-ea"/>
                <a:cs typeface="Cambria"/>
              </a:rPr>
              <a:t>事件和事件</a:t>
            </a:r>
            <a:r>
              <a:rPr sz="1900" spc="-245" dirty="0">
                <a:latin typeface="Cambria"/>
                <a:ea typeface="+mn-ea"/>
                <a:cs typeface="Cambria"/>
              </a:rPr>
              <a:t> </a:t>
            </a:r>
            <a:r>
              <a:rPr sz="1900" spc="-5" dirty="0">
                <a:latin typeface="Cambria"/>
                <a:ea typeface="+mn-ea"/>
                <a:cs typeface="Cambria"/>
              </a:rPr>
              <a:t>处理器</a:t>
            </a:r>
            <a:endParaRPr sz="1900">
              <a:latin typeface="Cambria"/>
              <a:ea typeface="+mn-ea"/>
              <a:cs typeface="Cambria"/>
            </a:endParaRPr>
          </a:p>
        </p:txBody>
      </p:sp>
    </p:spTree>
  </p:cSld>
  <p:clrMapOvr>
    <a:masterClrMapping/>
  </p:clrMapOvr>
</p:sld>
</file>

<file path=ppt/slides/slide10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FC26A410-7A93-4200-9EF7-A1C143E0A457}"/>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例子：</a:t>
            </a:r>
            <a:r>
              <a:rPr spc="10" dirty="0"/>
              <a:t>公爵的</a:t>
            </a:r>
            <a:r>
              <a:rPr spc="-210" dirty="0"/>
              <a:t> </a:t>
            </a:r>
            <a:r>
              <a:rPr spc="-15" dirty="0"/>
              <a:t>森林</a:t>
            </a:r>
          </a:p>
        </p:txBody>
      </p:sp>
      <p:sp>
        <p:nvSpPr>
          <p:cNvPr id="14" name="object 14">
            <a:extLst>
              <a:ext uri="{FF2B5EF4-FFF2-40B4-BE49-F238E27FC236}">
                <a16:creationId xmlns:a16="http://schemas.microsoft.com/office/drawing/2014/main" id="{F4C72C8D-5044-475C-87EC-FE5F73E07728}"/>
              </a:ext>
            </a:extLst>
          </p:cNvPr>
          <p:cNvSpPr txBox="1"/>
          <p:nvPr/>
        </p:nvSpPr>
        <p:spPr>
          <a:xfrm>
            <a:off x="5964238" y="6592888"/>
            <a:ext cx="254000" cy="192087"/>
          </a:xfrm>
          <a:prstGeom prst="rect">
            <a:avLst/>
          </a:prstGeom>
        </p:spPr>
        <p:txBody>
          <a:bodyPr lIns="0" tIns="0" rIns="0" bIns="0">
            <a:spAutoFit/>
          </a:bodyPr>
          <a:lstStyle/>
          <a:p>
            <a:pPr marL="12700" eaLnBrk="1" fontAlgn="auto" hangingPunct="1">
              <a:lnSpc>
                <a:spcPts val="1540"/>
              </a:lnSpc>
              <a:spcBef>
                <a:spcPts val="0"/>
              </a:spcBef>
              <a:spcAft>
                <a:spcPts val="0"/>
              </a:spcAft>
              <a:defRPr/>
            </a:pPr>
            <a:r>
              <a:rPr sz="1400" b="1" spc="5" dirty="0">
                <a:solidFill>
                  <a:srgbClr val="FFFFFF"/>
                </a:solidFill>
                <a:latin typeface="Tahoma"/>
                <a:ea typeface="+mn-ea"/>
                <a:cs typeface="Tahoma"/>
              </a:rPr>
              <a:t>30</a:t>
            </a:r>
            <a:endParaRPr sz="1400">
              <a:latin typeface="Tahoma"/>
              <a:ea typeface="+mn-ea"/>
              <a:cs typeface="Tahoma"/>
            </a:endParaRPr>
          </a:p>
        </p:txBody>
      </p:sp>
      <p:sp>
        <p:nvSpPr>
          <p:cNvPr id="171012" name="object 13">
            <a:extLst>
              <a:ext uri="{FF2B5EF4-FFF2-40B4-BE49-F238E27FC236}">
                <a16:creationId xmlns:a16="http://schemas.microsoft.com/office/drawing/2014/main" id="{180300B6-B44F-4F09-9374-EF1B4ED8BD0B}"/>
              </a:ext>
            </a:extLst>
          </p:cNvPr>
          <p:cNvSpPr txBox="1">
            <a:spLocks noChangeArrowheads="1"/>
          </p:cNvSpPr>
          <p:nvPr/>
        </p:nvSpPr>
        <p:spPr bwMode="auto">
          <a:xfrm>
            <a:off x="1709738" y="1122363"/>
            <a:ext cx="872172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mbria" panose="02040503050406030204" pitchFamily="18" charset="0"/>
              </a:rPr>
              <a:t>杜克森林使用以下 Java EE 7 平台功能:</a:t>
            </a:r>
          </a:p>
          <a:p>
            <a:pPr eaLnBrk="1" hangingPunct="1">
              <a:spcBef>
                <a:spcPts val="325"/>
              </a:spcBef>
              <a:buFont typeface="Arial" panose="020B0604020202020204" pitchFamily="34" charset="0"/>
              <a:buChar char="•"/>
            </a:pPr>
            <a:r>
              <a:rPr lang="zh-CN" altLang="zh-CN" sz="2400">
                <a:latin typeface="Cambria" panose="02040503050406030204" pitchFamily="18" charset="0"/>
              </a:rPr>
              <a:t>Servlet：</a:t>
            </a:r>
          </a:p>
          <a:p>
            <a:pPr lvl="1" eaLnBrk="1" hangingPunct="1">
              <a:spcBef>
                <a:spcPts val="225"/>
              </a:spcBef>
              <a:buFont typeface="Arial" panose="020B0604020202020204" pitchFamily="34" charset="0"/>
              <a:buChar char="–"/>
            </a:pPr>
            <a:r>
              <a:rPr lang="zh-CN" altLang="zh-CN" sz="2000">
                <a:latin typeface="Cambria" panose="02040503050406030204" pitchFamily="18" charset="0"/>
              </a:rPr>
              <a:t>动态图像表示的 servlet</a:t>
            </a:r>
          </a:p>
          <a:p>
            <a:pPr eaLnBrk="1" hangingPunct="1">
              <a:lnSpc>
                <a:spcPts val="2600"/>
              </a:lnSpc>
              <a:spcBef>
                <a:spcPts val="625"/>
              </a:spcBef>
              <a:buFont typeface="Arial" panose="020B0604020202020204" pitchFamily="34" charset="0"/>
              <a:buChar char="•"/>
            </a:pPr>
            <a:r>
              <a:rPr lang="zh-CN" altLang="zh-CN" sz="2400">
                <a:latin typeface="Cambria" panose="02040503050406030204" pitchFamily="18" charset="0"/>
              </a:rPr>
              <a:t>JavaServer 面对2.2 技术, 使用 Facelets 为 web 前端</a:t>
            </a:r>
          </a:p>
          <a:p>
            <a:pPr lvl="1" eaLnBrk="1" hangingPunct="1">
              <a:spcBef>
                <a:spcPts val="175"/>
              </a:spcBef>
              <a:buFont typeface="Arial" panose="020B0604020202020204" pitchFamily="34" charset="0"/>
              <a:buChar char="–"/>
            </a:pPr>
            <a:r>
              <a:rPr lang="zh-CN" altLang="zh-CN" sz="2000">
                <a:latin typeface="Cambria" panose="02040503050406030204" pitchFamily="18" charset="0"/>
              </a:rPr>
              <a:t>模板</a:t>
            </a:r>
          </a:p>
          <a:p>
            <a:pPr lvl="1" eaLnBrk="1" hangingPunct="1">
              <a:spcBef>
                <a:spcPts val="300"/>
              </a:spcBef>
              <a:buFont typeface="Arial" panose="020B0604020202020204" pitchFamily="34" charset="0"/>
              <a:buChar char="–"/>
            </a:pPr>
            <a:r>
              <a:rPr lang="zh-CN" altLang="zh-CN" sz="2000">
                <a:latin typeface="Cambria" panose="02040503050406030204" pitchFamily="18" charset="0"/>
              </a:rPr>
              <a:t>复合组件</a:t>
            </a:r>
          </a:p>
          <a:p>
            <a:pPr lvl="1" eaLnBrk="1" hangingPunct="1">
              <a:spcBef>
                <a:spcPts val="200"/>
              </a:spcBef>
              <a:buFont typeface="Arial" panose="020B0604020202020204" pitchFamily="34" charset="0"/>
              <a:buChar char="–"/>
            </a:pPr>
            <a:r>
              <a:rPr lang="zh-CN" altLang="zh-CN" sz="2000">
                <a:latin typeface="Cambria" panose="02040503050406030204" pitchFamily="18" charset="0"/>
              </a:rPr>
              <a:t>文件上载</a:t>
            </a:r>
          </a:p>
          <a:p>
            <a:pPr lvl="1" eaLnBrk="1" hangingPunct="1">
              <a:spcBef>
                <a:spcPts val="300"/>
              </a:spcBef>
              <a:buFont typeface="Arial" panose="020B0604020202020204" pitchFamily="34" charset="0"/>
              <a:buChar char="–"/>
            </a:pPr>
            <a:r>
              <a:rPr lang="zh-CN" altLang="zh-CN" sz="2000">
                <a:latin typeface="Cambria" panose="02040503050406030204" pitchFamily="18" charset="0"/>
              </a:rPr>
              <a:t>在 JAR 文件中打包的资源, 以便可以在类路径中找到它们</a:t>
            </a:r>
          </a:p>
          <a:p>
            <a:pPr eaLnBrk="1" hangingPunct="1">
              <a:spcBef>
                <a:spcPts val="200"/>
              </a:spcBef>
              <a:buFont typeface="Arial" panose="020B0604020202020204" pitchFamily="34" charset="0"/>
              <a:buChar char="•"/>
            </a:pPr>
            <a:r>
              <a:rPr lang="zh-CN" altLang="zh-CN" sz="2400">
                <a:latin typeface="Cambria" panose="02040503050406030204" pitchFamily="18" charset="0"/>
              </a:rPr>
              <a:t>安全：</a:t>
            </a:r>
          </a:p>
          <a:p>
            <a:pPr lvl="1" eaLnBrk="1" hangingPunct="1">
              <a:lnSpc>
                <a:spcPts val="2100"/>
              </a:lnSpc>
              <a:spcBef>
                <a:spcPts val="638"/>
              </a:spcBef>
              <a:buFont typeface="Arial" panose="020B0604020202020204" pitchFamily="34" charset="0"/>
              <a:buChar char="–"/>
            </a:pPr>
            <a:r>
              <a:rPr lang="zh-CN" altLang="zh-CN" sz="2000">
                <a:latin typeface="Cambria" panose="02040503050406030204" pitchFamily="18" charset="0"/>
              </a:rPr>
              <a:t>Java EE 管理接口业务方法的安全约束 (企业 bean)</a:t>
            </a:r>
          </a:p>
          <a:p>
            <a:pPr lvl="1" eaLnBrk="1" hangingPunct="1">
              <a:spcBef>
                <a:spcPts val="275"/>
              </a:spcBef>
              <a:buFont typeface="Arial" panose="020B0604020202020204" pitchFamily="34" charset="0"/>
              <a:buChar char="–"/>
            </a:pPr>
            <a:r>
              <a:rPr lang="zh-CN" altLang="zh-CN" sz="2000">
                <a:latin typeface="Cambria" panose="02040503050406030204" pitchFamily="18" charset="0"/>
              </a:rPr>
              <a:t>客户和管理员的安全约束 (web 组件)</a:t>
            </a:r>
          </a:p>
          <a:p>
            <a:pPr lvl="1" eaLnBrk="1" hangingPunct="1">
              <a:lnSpc>
                <a:spcPts val="2200"/>
              </a:lnSpc>
              <a:spcBef>
                <a:spcPts val="438"/>
              </a:spcBef>
              <a:buFont typeface="Arial" panose="020B0604020202020204" pitchFamily="34" charset="0"/>
              <a:buChar char="–"/>
            </a:pPr>
            <a:r>
              <a:rPr lang="zh-CN" altLang="zh-CN" sz="2000">
                <a:latin typeface="Cambria" panose="02040503050406030204" pitchFamily="18" charset="0"/>
              </a:rPr>
              <a:t>单一登录 (SSO) 将经过身份验证的用户身份从杜克的商店传播到杜克的装运</a:t>
            </a:r>
          </a:p>
        </p:txBody>
      </p:sp>
    </p:spTree>
  </p:cSld>
  <p:clrMapOvr>
    <a:masterClrMapping/>
  </p:clrMapOvr>
</p:sld>
</file>

<file path=ppt/slides/slide10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A2250047-1BD4-4AA5-BB18-824975D35EE8}"/>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例子：</a:t>
            </a:r>
            <a:r>
              <a:rPr spc="10" dirty="0"/>
              <a:t>公爵的</a:t>
            </a:r>
            <a:r>
              <a:rPr spc="-210" dirty="0"/>
              <a:t> </a:t>
            </a:r>
            <a:r>
              <a:rPr spc="-15" dirty="0"/>
              <a:t>森林</a:t>
            </a:r>
          </a:p>
        </p:txBody>
      </p:sp>
      <p:sp>
        <p:nvSpPr>
          <p:cNvPr id="172035" name="object 13">
            <a:extLst>
              <a:ext uri="{FF2B5EF4-FFF2-40B4-BE49-F238E27FC236}">
                <a16:creationId xmlns:a16="http://schemas.microsoft.com/office/drawing/2014/main" id="{28424AB8-79B0-4F2F-A50E-C083F464574A}"/>
              </a:ext>
            </a:extLst>
          </p:cNvPr>
          <p:cNvSpPr txBox="1">
            <a:spLocks noChangeArrowheads="1"/>
          </p:cNvSpPr>
          <p:nvPr/>
        </p:nvSpPr>
        <p:spPr bwMode="auto">
          <a:xfrm>
            <a:off x="1709738" y="1157288"/>
            <a:ext cx="8143875"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400">
                <a:latin typeface="Cambria" panose="02040503050406030204" pitchFamily="18" charset="0"/>
              </a:rPr>
              <a:t>公爵的森林应用程序有两个主要的用户界面, 都打包在公爵的存储战争文件:</a:t>
            </a:r>
          </a:p>
          <a:p>
            <a:pPr lvl="1" eaLnBrk="1" hangingPunct="1">
              <a:spcBef>
                <a:spcPts val="525"/>
              </a:spcBef>
              <a:buFont typeface="Arial" panose="020B0604020202020204" pitchFamily="34" charset="0"/>
              <a:buChar char="–"/>
            </a:pPr>
            <a:r>
              <a:rPr lang="zh-CN" altLang="zh-CN" sz="2000">
                <a:latin typeface="Cambria" panose="02040503050406030204" pitchFamily="18" charset="0"/>
              </a:rPr>
              <a:t>主界面, 为客户和客人</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用于执行后台操作 (如向编录中添加新项) 的管理接口</a:t>
            </a:r>
          </a:p>
          <a:p>
            <a:pPr lvl="1" eaLnBrk="1" hangingPunct="1">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lnSpc>
                <a:spcPct val="101000"/>
              </a:lnSpc>
              <a:spcBef>
                <a:spcPts val="1675"/>
              </a:spcBef>
              <a:buFont typeface="Arial" panose="020B0604020202020204" pitchFamily="34" charset="0"/>
              <a:buChar char="•"/>
            </a:pPr>
            <a:r>
              <a:rPr lang="zh-CN" altLang="zh-CN" sz="2400">
                <a:latin typeface="Cambria" panose="02040503050406030204" pitchFamily="18" charset="0"/>
              </a:rPr>
              <a:t>公爵的装运应用程序还有一个用户界面, 管理员可以访问它。</a:t>
            </a:r>
          </a:p>
        </p:txBody>
      </p:sp>
    </p:spTree>
  </p:cSld>
  <p:clrMapOvr>
    <a:masterClrMapping/>
  </p:clrMapOvr>
</p:sld>
</file>

<file path=ppt/slides/slide10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5B3249AC-1491-4C6E-889E-794AE864A7CD}"/>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例子：</a:t>
            </a:r>
            <a:r>
              <a:rPr spc="10" dirty="0"/>
              <a:t>公爵的</a:t>
            </a:r>
            <a:r>
              <a:rPr spc="-210" dirty="0"/>
              <a:t> </a:t>
            </a:r>
            <a:r>
              <a:rPr spc="-15" dirty="0"/>
              <a:t>森林</a:t>
            </a:r>
          </a:p>
        </p:txBody>
      </p:sp>
      <p:sp>
        <p:nvSpPr>
          <p:cNvPr id="173059" name="object 13">
            <a:extLst>
              <a:ext uri="{FF2B5EF4-FFF2-40B4-BE49-F238E27FC236}">
                <a16:creationId xmlns:a16="http://schemas.microsoft.com/office/drawing/2014/main" id="{D090F573-BC00-4106-81A9-BD092F2A745E}"/>
              </a:ext>
            </a:extLst>
          </p:cNvPr>
          <p:cNvSpPr>
            <a:spLocks noChangeArrowheads="1"/>
          </p:cNvSpPr>
          <p:nvPr/>
        </p:nvSpPr>
        <p:spPr bwMode="auto">
          <a:xfrm>
            <a:off x="3098800" y="1320800"/>
            <a:ext cx="5994400" cy="5232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0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234C5904-A845-4CC3-B5DB-1FEECA514484}"/>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例子：</a:t>
            </a:r>
            <a:r>
              <a:rPr spc="10" dirty="0"/>
              <a:t>公爵的</a:t>
            </a:r>
            <a:r>
              <a:rPr spc="-210" dirty="0"/>
              <a:t> </a:t>
            </a:r>
            <a:r>
              <a:rPr spc="-15" dirty="0"/>
              <a:t>森林</a:t>
            </a:r>
          </a:p>
        </p:txBody>
      </p:sp>
      <p:sp>
        <p:nvSpPr>
          <p:cNvPr id="174083" name="object 13">
            <a:extLst>
              <a:ext uri="{FF2B5EF4-FFF2-40B4-BE49-F238E27FC236}">
                <a16:creationId xmlns:a16="http://schemas.microsoft.com/office/drawing/2014/main" id="{6C05C48C-7979-4FC7-8C37-0760FE9F5E6A}"/>
              </a:ext>
            </a:extLst>
          </p:cNvPr>
          <p:cNvSpPr>
            <a:spLocks noChangeArrowheads="1"/>
          </p:cNvSpPr>
          <p:nvPr/>
        </p:nvSpPr>
        <p:spPr bwMode="auto">
          <a:xfrm>
            <a:off x="3111500" y="1117600"/>
            <a:ext cx="5969000" cy="5359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10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B3CE10F4-C17B-4969-BF5F-7E2FBB8099AC}"/>
              </a:ext>
            </a:extLst>
          </p:cNvPr>
          <p:cNvSpPr txBox="1">
            <a:spLocks noGrp="1"/>
          </p:cNvSpPr>
          <p:nvPr>
            <p:ph type="title"/>
          </p:nvPr>
        </p:nvSpPr>
        <p:spPr>
          <a:xfrm>
            <a:off x="1600200" y="76200"/>
            <a:ext cx="9282113" cy="677863"/>
          </a:xfrm>
        </p:spPr>
        <p:txBody>
          <a:bodyPr lIns="0" tIns="0" rIns="0" bIns="0" rtlCol="0">
            <a:spAutoFit/>
          </a:bodyPr>
          <a:lstStyle/>
          <a:p>
            <a:pPr marL="12700">
              <a:defRPr/>
            </a:pPr>
            <a:r>
              <a:rPr spc="5" dirty="0"/>
              <a:t>要求</a:t>
            </a:r>
            <a:r>
              <a:rPr spc="-20" dirty="0"/>
              <a:t>的</a:t>
            </a:r>
            <a:r>
              <a:rPr spc="-160" dirty="0"/>
              <a:t> </a:t>
            </a:r>
            <a:r>
              <a:rPr lang="en-US" altLang="zh-CN" spc="10" dirty="0"/>
              <a:t>公爵的</a:t>
            </a:r>
            <a:r>
              <a:rPr lang="en-US" altLang="zh-CN" spc="-210" dirty="0"/>
              <a:t> </a:t>
            </a:r>
            <a:r>
              <a:rPr lang="en-US" altLang="zh-CN" spc="-15" dirty="0"/>
              <a:t>森林</a:t>
            </a:r>
            <a:r>
              <a:rPr spc="10" dirty="0"/>
              <a:t>项目</a:t>
            </a:r>
          </a:p>
        </p:txBody>
      </p:sp>
      <p:sp>
        <p:nvSpPr>
          <p:cNvPr id="175107" name="object 12">
            <a:extLst>
              <a:ext uri="{FF2B5EF4-FFF2-40B4-BE49-F238E27FC236}">
                <a16:creationId xmlns:a16="http://schemas.microsoft.com/office/drawing/2014/main" id="{DA2E26A2-2DD0-485C-A4E8-781CB8DC53B5}"/>
              </a:ext>
            </a:extLst>
          </p:cNvPr>
          <p:cNvSpPr txBox="1">
            <a:spLocks noChangeArrowheads="1"/>
          </p:cNvSpPr>
          <p:nvPr/>
        </p:nvSpPr>
        <p:spPr bwMode="auto">
          <a:xfrm>
            <a:off x="1709738" y="1157288"/>
            <a:ext cx="838835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400">
                <a:latin typeface="Cambria" panose="02040503050406030204" pitchFamily="18" charset="0"/>
              </a:rPr>
              <a:t>在您的理解基础上构建 SNS 网站的体系结构视图:</a:t>
            </a:r>
          </a:p>
          <a:p>
            <a:pPr lvl="1" eaLnBrk="1" hangingPunct="1">
              <a:spcBef>
                <a:spcPts val="525"/>
              </a:spcBef>
              <a:buFont typeface="Arial" panose="020B0604020202020204" pitchFamily="34" charset="0"/>
              <a:buChar char="–"/>
            </a:pPr>
            <a:r>
              <a:rPr lang="zh-CN" altLang="zh-CN" sz="2000">
                <a:latin typeface="Cambria" panose="02040503050406030204" pitchFamily="18" charset="0"/>
              </a:rPr>
              <a:t>逻辑视图</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进程视图</a:t>
            </a:r>
          </a:p>
          <a:p>
            <a:pPr lvl="1" eaLnBrk="1" hangingPunct="1">
              <a:spcBef>
                <a:spcPts val="400"/>
              </a:spcBef>
              <a:buFont typeface="Arial" panose="020B0604020202020204" pitchFamily="34" charset="0"/>
              <a:buChar char="–"/>
            </a:pPr>
            <a:r>
              <a:rPr lang="zh-CN" altLang="zh-CN" sz="2000">
                <a:latin typeface="Cambria" panose="02040503050406030204" pitchFamily="18" charset="0"/>
              </a:rPr>
              <a:t>部署视图</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发展观</a:t>
            </a:r>
            <a:endParaRPr lang="en-US" altLang="zh-CN" sz="2000">
              <a:latin typeface="Cambria" panose="02040503050406030204" pitchFamily="18" charset="0"/>
            </a:endParaRPr>
          </a:p>
          <a:p>
            <a:pPr lvl="1" eaLnBrk="1" hangingPunct="1">
              <a:spcBef>
                <a:spcPts val="500"/>
              </a:spcBef>
              <a:buFont typeface="Arial" panose="020B0604020202020204" pitchFamily="34" charset="0"/>
              <a:buChar char="–"/>
            </a:pPr>
            <a:r>
              <a:rPr lang="zh-CN" altLang="zh-CN" sz="2000">
                <a:latin typeface="Cambria" panose="02040503050406030204" pitchFamily="18" charset="0"/>
              </a:rPr>
              <a:t>概念</a:t>
            </a:r>
            <a:r>
              <a:rPr lang="en-US" altLang="zh-CN" sz="2000">
                <a:latin typeface="Cambria" panose="02040503050406030204" pitchFamily="18" charset="0"/>
              </a:rPr>
              <a:t> </a:t>
            </a:r>
            <a:r>
              <a:rPr lang="zh-CN" altLang="zh-CN" sz="2000">
                <a:latin typeface="Cambria" panose="02040503050406030204" pitchFamily="18" charset="0"/>
              </a:rPr>
              <a:t>视图</a:t>
            </a:r>
            <a:endParaRPr lang="en-US" altLang="zh-CN" sz="2000">
              <a:latin typeface="Cambria" panose="02040503050406030204" pitchFamily="18" charset="0"/>
            </a:endParaRPr>
          </a:p>
          <a:p>
            <a:pPr lvl="1" eaLnBrk="1" hangingPunct="1">
              <a:spcBef>
                <a:spcPts val="500"/>
              </a:spcBef>
              <a:buFont typeface="Arial" panose="020B0604020202020204" pitchFamily="34" charset="0"/>
              <a:buChar char="–"/>
            </a:pPr>
            <a:r>
              <a:rPr lang="zh-CN" altLang="zh-CN" sz="2000">
                <a:latin typeface="Cambria" panose="02040503050406030204" pitchFamily="18" charset="0"/>
              </a:rPr>
              <a:t>执行视图</a:t>
            </a:r>
            <a:endParaRPr lang="en-US" altLang="zh-CN" sz="2000">
              <a:latin typeface="Cambria" panose="02040503050406030204" pitchFamily="18" charset="0"/>
            </a:endParaRPr>
          </a:p>
          <a:p>
            <a:pPr lvl="1" eaLnBrk="1" hangingPunct="1">
              <a:spcBef>
                <a:spcPts val="500"/>
              </a:spcBef>
              <a:buFont typeface="Arial" panose="020B0604020202020204" pitchFamily="34" charset="0"/>
              <a:buChar char="–"/>
            </a:pPr>
            <a:r>
              <a:rPr lang="zh-CN" altLang="zh-CN" sz="2000">
                <a:latin typeface="Cambria" panose="02040503050406030204" pitchFamily="18" charset="0"/>
              </a:rPr>
              <a:t>实现</a:t>
            </a:r>
            <a:r>
              <a:rPr lang="en-US" altLang="zh-CN" sz="2000">
                <a:latin typeface="Cambria" panose="02040503050406030204" pitchFamily="18" charset="0"/>
              </a:rPr>
              <a:t> </a:t>
            </a:r>
            <a:r>
              <a:rPr lang="zh-CN" altLang="zh-CN" sz="2000">
                <a:latin typeface="Cambria" panose="02040503050406030204" pitchFamily="18" charset="0"/>
              </a:rPr>
              <a:t>视图</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视图的必要说明</a:t>
            </a:r>
          </a:p>
        </p:txBody>
      </p:sp>
    </p:spTree>
  </p:cSld>
  <p:clrMapOvr>
    <a:masterClrMapping/>
  </p:clrMapOvr>
</p:sld>
</file>

<file path=ppt/slides/slide10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a:extLst>
              <a:ext uri="{FF2B5EF4-FFF2-40B4-BE49-F238E27FC236}">
                <a16:creationId xmlns:a16="http://schemas.microsoft.com/office/drawing/2014/main" id="{BFBC2F41-80A8-4285-BB9C-C2971E541D89}"/>
              </a:ext>
            </a:extLst>
          </p:cNvPr>
          <p:cNvSpPr>
            <a:spLocks noGrp="1"/>
          </p:cNvSpPr>
          <p:nvPr>
            <p:ph type="title"/>
          </p:nvPr>
        </p:nvSpPr>
        <p:spPr>
          <a:xfrm>
            <a:off x="1919288" y="-26988"/>
            <a:ext cx="8748712" cy="1143001"/>
          </a:xfrm>
        </p:spPr>
        <p:txBody>
          <a:bodyPr/>
          <a:lstStyle/>
          <a:p>
            <a:pPr/>
            <a:r>
              <a:rPr lang="en-US" altLang="zh-CN"/>
              <a:t>实验智能监控项目</a:t>
            </a:r>
            <a:endParaRPr lang="zh-CN" altLang="en-US"/>
          </a:p>
        </p:txBody>
      </p:sp>
      <p:sp>
        <p:nvSpPr>
          <p:cNvPr id="176131" name="内容占位符 2">
            <a:extLst>
              <a:ext uri="{FF2B5EF4-FFF2-40B4-BE49-F238E27FC236}">
                <a16:creationId xmlns:a16="http://schemas.microsoft.com/office/drawing/2014/main" id="{0CB076E9-790A-4520-A2AB-F98C90EC0AA2}"/>
              </a:ext>
            </a:extLst>
          </p:cNvPr>
          <p:cNvSpPr>
            <a:spLocks noGrp="1"/>
          </p:cNvSpPr>
          <p:nvPr>
            <p:ph idx="1"/>
          </p:nvPr>
        </p:nvSpPr>
        <p:spPr/>
        <p:txBody>
          <a:bodyPr/>
          <a:lstStyle/>
          <a:p>
            <a:pPr/>
            <a:r>
              <a:rPr lang="zh-CN" altLang="en-US" b="1"/>
              <a:t>简介</a:t>
            </a:r>
            <a:endParaRPr lang="en-US" altLang="zh-CN" b="1"/>
          </a:p>
          <a:p>
            <a:pPr lvl="1"/>
            <a:r>
              <a:rPr lang="zh-CN" altLang="zh-CN"/>
              <a:t>分布式</a:t>
            </a:r>
            <a:r>
              <a:rPr lang="zh-CN" altLang="en-US"/>
              <a:t>监控管理</a:t>
            </a:r>
            <a:r>
              <a:rPr lang="zh-CN" altLang="zh-CN"/>
              <a:t>系统, 方便用户随时了解</a:t>
            </a:r>
            <a:r>
              <a:rPr lang="zh-CN" altLang="en-US"/>
              <a:t>分布式集群</a:t>
            </a:r>
            <a:r>
              <a:rPr lang="zh-CN" altLang="zh-CN"/>
              <a:t>的情况</a:t>
            </a:r>
            <a:r>
              <a:rPr lang="zh-CN" altLang="en-US"/>
              <a:t>(机器的状态)</a:t>
            </a:r>
            <a:r>
              <a:rPr lang="zh-CN" altLang="zh-CN"/>
              <a:t>以及及时进行各种</a:t>
            </a:r>
            <a:r>
              <a:rPr lang="zh-CN" altLang="en-US"/>
              <a:t>机器的</a:t>
            </a:r>
            <a:r>
              <a:rPr lang="zh-CN" altLang="zh-CN"/>
              <a:t>操作。</a:t>
            </a:r>
            <a:endParaRPr lang="en-US" altLang="zh-CN"/>
          </a:p>
          <a:p>
            <a:pPr lvl="1"/>
            <a:r>
              <a:rPr lang="en-US" altLang="zh-CN"/>
              <a:t>谷歌</a:t>
            </a:r>
            <a:r>
              <a:rPr lang="zh-CN" altLang="en-US"/>
              <a:t>云计算、</a:t>
            </a:r>
            <a:r>
              <a:rPr lang="en-US" altLang="zh-CN"/>
              <a:t>Hardoop</a:t>
            </a:r>
            <a:r>
              <a:rPr lang="zh-CN" altLang="en-US"/>
              <a:t>等平台的重要组成部分。</a:t>
            </a:r>
          </a:p>
        </p:txBody>
      </p:sp>
      <p:sp>
        <p:nvSpPr>
          <p:cNvPr id="4" name="灯片编号占位符 3">
            <a:extLst>
              <a:ext uri="{FF2B5EF4-FFF2-40B4-BE49-F238E27FC236}">
                <a16:creationId xmlns:a16="http://schemas.microsoft.com/office/drawing/2014/main" id="{4CDA8117-62D5-44F6-A051-E23269E971BD}"/>
              </a:ext>
            </a:extLst>
          </p:cNvPr>
          <p:cNvSpPr>
            <a:spLocks noGrp="1"/>
          </p:cNvSpPr>
          <p:nvPr>
            <p:ph type="sldNum" sz="quarter" idx="12"/>
          </p:nvPr>
        </p:nvSpPr>
        <p:spPr/>
        <p:txBody>
          <a:bodyPr/>
          <a:lstStyle/>
          <a:p>
            <a:pPr>
              <a:defRPr/>
            </a:pPr>
            <a:fld id="{FE9737E4-8E94-4848-9E84-4918273F6AA3}" type="slidenum">
              <a:rPr lang="zh-CN" altLang="en-US" smtClean="0"/>
              <a:pPr>
                <a:defRPr/>
              </a:pPr>
              <a:t>106</a:t>
            </a:fld>
            <a:endParaRPr lang="zh-CN" altLang="en-US"/>
          </a:p>
        </p:txBody>
      </p:sp>
    </p:spTree>
  </p:cSld>
  <p:clrMapOvr>
    <a:masterClrMapping/>
  </p:clrMapOvr>
</p:sld>
</file>

<file path=ppt/slides/slide10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
            <a:extLst>
              <a:ext uri="{FF2B5EF4-FFF2-40B4-BE49-F238E27FC236}">
                <a16:creationId xmlns:a16="http://schemas.microsoft.com/office/drawing/2014/main" id="{32CB4C0C-4D78-4F15-A981-B1A6F0D0B214}"/>
              </a:ext>
            </a:extLst>
          </p:cNvPr>
          <p:cNvSpPr>
            <a:spLocks noGrp="1"/>
          </p:cNvSpPr>
          <p:nvPr>
            <p:ph type="title"/>
          </p:nvPr>
        </p:nvSpPr>
        <p:spPr>
          <a:xfrm>
            <a:off x="1919288" y="-26988"/>
            <a:ext cx="8291512" cy="1143001"/>
          </a:xfrm>
        </p:spPr>
        <p:txBody>
          <a:bodyPr/>
          <a:lstStyle/>
          <a:p>
            <a:pPr/>
            <a:r>
              <a:rPr lang="en-US" altLang="zh-CN"/>
              <a:t>实验智能监控项目</a:t>
            </a:r>
            <a:endParaRPr lang="zh-CN" altLang="en-US"/>
          </a:p>
        </p:txBody>
      </p:sp>
      <p:sp>
        <p:nvSpPr>
          <p:cNvPr id="177155" name="内容占位符 2">
            <a:extLst>
              <a:ext uri="{FF2B5EF4-FFF2-40B4-BE49-F238E27FC236}">
                <a16:creationId xmlns:a16="http://schemas.microsoft.com/office/drawing/2014/main" id="{190B243B-0AC0-4814-A47A-175BDEA86CA7}"/>
              </a:ext>
            </a:extLst>
          </p:cNvPr>
          <p:cNvSpPr>
            <a:spLocks noGrp="1"/>
          </p:cNvSpPr>
          <p:nvPr>
            <p:ph idx="1"/>
          </p:nvPr>
        </p:nvSpPr>
        <p:spPr/>
        <p:txBody>
          <a:bodyPr/>
          <a:lstStyle/>
          <a:p>
            <a:pPr/>
            <a:r>
              <a:rPr lang="zh-CN" altLang="zh-CN" b="1"/>
              <a:t>功能</a:t>
            </a:r>
          </a:p>
          <a:p>
            <a:pPr lvl="1"/>
            <a:r>
              <a:rPr lang="en-US" altLang="zh-CN" b="1"/>
              <a:t>Pc</a:t>
            </a:r>
            <a:r>
              <a:rPr lang="zh-CN" altLang="zh-CN" b="1"/>
              <a:t>端</a:t>
            </a:r>
          </a:p>
          <a:p>
            <a:pPr lvl="2"/>
            <a:r>
              <a:rPr lang="zh-CN" altLang="zh-CN"/>
              <a:t>实现用户登录, 实时监控各设备节点状态、配置设备、接收节点状态变更推送等功能</a:t>
            </a:r>
          </a:p>
          <a:p>
            <a:pPr lvl="1"/>
            <a:r>
              <a:rPr lang="zh-CN" altLang="en-US" b="1"/>
              <a:t>分布式机器</a:t>
            </a:r>
            <a:r>
              <a:rPr lang="zh-CN" altLang="zh-CN" b="1"/>
              <a:t>端</a:t>
            </a:r>
          </a:p>
          <a:p>
            <a:pPr lvl="2"/>
            <a:r>
              <a:rPr lang="zh-CN" altLang="zh-CN"/>
              <a:t>接收服务器端命令, 发送心跳包, 发送异常信号, 发送设备状态变化命令</a:t>
            </a:r>
            <a:r>
              <a:rPr lang="zh-CN" altLang="en-US"/>
              <a:t>等</a:t>
            </a:r>
            <a:endParaRPr lang="zh-CN" altLang="zh-CN"/>
          </a:p>
        </p:txBody>
      </p:sp>
      <p:sp>
        <p:nvSpPr>
          <p:cNvPr id="4" name="灯片编号占位符 3">
            <a:extLst>
              <a:ext uri="{FF2B5EF4-FFF2-40B4-BE49-F238E27FC236}">
                <a16:creationId xmlns:a16="http://schemas.microsoft.com/office/drawing/2014/main" id="{6BDBDD59-A0A7-499E-9522-F2E3D875EBF9}"/>
              </a:ext>
            </a:extLst>
          </p:cNvPr>
          <p:cNvSpPr>
            <a:spLocks noGrp="1"/>
          </p:cNvSpPr>
          <p:nvPr>
            <p:ph type="sldNum" sz="quarter" idx="12"/>
          </p:nvPr>
        </p:nvSpPr>
        <p:spPr/>
        <p:txBody>
          <a:bodyPr/>
          <a:lstStyle/>
          <a:p>
            <a:pPr>
              <a:defRPr/>
            </a:pPr>
            <a:fld id="{B1BB21DF-E9F7-43E3-B144-042483F1908C}" type="slidenum">
              <a:rPr lang="zh-CN" altLang="en-US" smtClean="0"/>
              <a:pPr>
                <a:defRPr/>
              </a:pPr>
              <a:t>107</a:t>
            </a:fld>
            <a:endParaRPr lang="zh-CN" altLang="en-US"/>
          </a:p>
        </p:txBody>
      </p:sp>
    </p:spTree>
  </p:cSld>
  <p:clrMapOvr>
    <a:masterClrMapping/>
  </p:clrMapOvr>
</p:sld>
</file>

<file path=ppt/slides/slide10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
            <a:extLst>
              <a:ext uri="{FF2B5EF4-FFF2-40B4-BE49-F238E27FC236}">
                <a16:creationId xmlns:a16="http://schemas.microsoft.com/office/drawing/2014/main" id="{97F6FB7F-68BA-40AC-9681-96F61451D907}"/>
              </a:ext>
            </a:extLst>
          </p:cNvPr>
          <p:cNvSpPr>
            <a:spLocks noGrp="1"/>
          </p:cNvSpPr>
          <p:nvPr>
            <p:ph type="title"/>
          </p:nvPr>
        </p:nvSpPr>
        <p:spPr>
          <a:xfrm>
            <a:off x="1919288" y="-26988"/>
            <a:ext cx="8291512" cy="1143001"/>
          </a:xfrm>
        </p:spPr>
        <p:txBody>
          <a:bodyPr/>
          <a:lstStyle/>
          <a:p>
            <a:pPr/>
            <a:r>
              <a:rPr lang="en-US" altLang="zh-CN"/>
              <a:t>实验智能监控项目</a:t>
            </a:r>
            <a:endParaRPr lang="zh-CN" altLang="en-US"/>
          </a:p>
        </p:txBody>
      </p:sp>
      <p:sp>
        <p:nvSpPr>
          <p:cNvPr id="178179" name="内容占位符 2">
            <a:extLst>
              <a:ext uri="{FF2B5EF4-FFF2-40B4-BE49-F238E27FC236}">
                <a16:creationId xmlns:a16="http://schemas.microsoft.com/office/drawing/2014/main" id="{F7DAF77C-7DE4-45E1-B68E-A4C3F534904E}"/>
              </a:ext>
            </a:extLst>
          </p:cNvPr>
          <p:cNvSpPr>
            <a:spLocks noGrp="1"/>
          </p:cNvSpPr>
          <p:nvPr>
            <p:ph idx="1"/>
          </p:nvPr>
        </p:nvSpPr>
        <p:spPr/>
        <p:txBody>
          <a:bodyPr/>
          <a:lstStyle/>
          <a:p>
            <a:pPr/>
            <a:r>
              <a:rPr lang="zh-CN" altLang="en-US" b="1"/>
              <a:t>非功能需求</a:t>
            </a:r>
            <a:endParaRPr lang="zh-CN" altLang="zh-CN" b="1"/>
          </a:p>
          <a:p>
            <a:pPr lvl="1"/>
            <a:r>
              <a:rPr lang="zh-CN" altLang="en-US" b="1"/>
              <a:t>性能需求</a:t>
            </a:r>
            <a:endParaRPr lang="en-US" altLang="zh-CN" b="1"/>
          </a:p>
          <a:p>
            <a:pPr lvl="2"/>
            <a:r>
              <a:rPr lang="zh-CN" altLang="zh-CN"/>
              <a:t>响应时间迅速</a:t>
            </a:r>
            <a:r>
              <a:rPr lang="en-US" altLang="zh-CN"/>
              <a:t>  </a:t>
            </a:r>
            <a:endParaRPr lang="zh-CN" altLang="zh-CN"/>
          </a:p>
          <a:p>
            <a:pPr lvl="2"/>
            <a:r>
              <a:rPr lang="zh-CN" altLang="zh-CN"/>
              <a:t>数据传输快速</a:t>
            </a:r>
          </a:p>
          <a:p>
            <a:pPr lvl="1"/>
            <a:r>
              <a:rPr lang="zh-CN" altLang="zh-CN" b="1"/>
              <a:t>可扩性需求</a:t>
            </a:r>
            <a:endParaRPr lang="en-US" altLang="zh-CN" b="1"/>
          </a:p>
          <a:p>
            <a:pPr lvl="2"/>
            <a:r>
              <a:rPr lang="zh-CN" altLang="zh-CN"/>
              <a:t>链接的站点能够扩展到几千个</a:t>
            </a:r>
            <a:endParaRPr lang="en-US" altLang="zh-CN"/>
          </a:p>
          <a:p>
            <a:pPr lvl="2"/>
            <a:r>
              <a:rPr lang="zh-CN" altLang="zh-CN"/>
              <a:t>能满足多用户并发访问</a:t>
            </a:r>
          </a:p>
          <a:p>
            <a:pPr lvl="1"/>
            <a:r>
              <a:rPr lang="zh-CN" altLang="zh-CN" b="1"/>
              <a:t>灵活性需求</a:t>
            </a:r>
          </a:p>
          <a:p>
            <a:pPr lvl="2"/>
            <a:r>
              <a:rPr lang="zh-CN" altLang="en-US"/>
              <a:t>提供外部访问接口, 能够实现后期如手机应用、外部应用的调用</a:t>
            </a:r>
            <a:r>
              <a:rPr lang="zh-CN" altLang="zh-CN"/>
              <a:t>。</a:t>
            </a:r>
            <a:endParaRPr lang="en-US" altLang="zh-CN"/>
          </a:p>
          <a:p>
            <a:pPr lvl="2"/>
            <a:r>
              <a:rPr lang="zh-CN" altLang="en-US"/>
              <a:t>程序升级简单</a:t>
            </a:r>
          </a:p>
        </p:txBody>
      </p:sp>
      <p:sp>
        <p:nvSpPr>
          <p:cNvPr id="4" name="灯片编号占位符 3">
            <a:extLst>
              <a:ext uri="{FF2B5EF4-FFF2-40B4-BE49-F238E27FC236}">
                <a16:creationId xmlns:a16="http://schemas.microsoft.com/office/drawing/2014/main" id="{6EEDE2DB-BF95-42FC-A80A-054F859E7849}"/>
              </a:ext>
            </a:extLst>
          </p:cNvPr>
          <p:cNvSpPr>
            <a:spLocks noGrp="1"/>
          </p:cNvSpPr>
          <p:nvPr>
            <p:ph type="sldNum" sz="quarter" idx="12"/>
          </p:nvPr>
        </p:nvSpPr>
        <p:spPr/>
        <p:txBody>
          <a:bodyPr/>
          <a:lstStyle/>
          <a:p>
            <a:pPr>
              <a:defRPr/>
            </a:pPr>
            <a:fld id="{627A22EA-A085-4623-B6AA-50AD62E120D4}" type="slidenum">
              <a:rPr lang="zh-CN" altLang="en-US" smtClean="0"/>
              <a:pPr>
                <a:defRPr/>
              </a:pPr>
              <a:t>108</a:t>
            </a:fld>
            <a:endParaRPr lang="zh-CN" altLang="en-US"/>
          </a:p>
        </p:txBody>
      </p:sp>
    </p:spTree>
  </p:cSld>
  <p:clrMapOvr>
    <a:masterClrMapping/>
  </p:clrMapOvr>
</p:sld>
</file>

<file path=ppt/slides/slide10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
            <a:extLst>
              <a:ext uri="{FF2B5EF4-FFF2-40B4-BE49-F238E27FC236}">
                <a16:creationId xmlns:a16="http://schemas.microsoft.com/office/drawing/2014/main" id="{7404EEB2-8F9A-4527-A95E-A38F22604F40}"/>
              </a:ext>
            </a:extLst>
          </p:cNvPr>
          <p:cNvSpPr>
            <a:spLocks noGrp="1"/>
          </p:cNvSpPr>
          <p:nvPr>
            <p:ph type="title"/>
          </p:nvPr>
        </p:nvSpPr>
        <p:spPr>
          <a:xfrm>
            <a:off x="1919288" y="-26988"/>
            <a:ext cx="8367712" cy="1143001"/>
          </a:xfrm>
        </p:spPr>
        <p:txBody>
          <a:bodyPr/>
          <a:lstStyle/>
          <a:p>
            <a:pPr/>
            <a:r>
              <a:rPr lang="en-US" altLang="zh-CN"/>
              <a:t>实验智能监控项目</a:t>
            </a:r>
            <a:endParaRPr lang="zh-CN" altLang="en-US"/>
          </a:p>
        </p:txBody>
      </p:sp>
      <p:sp>
        <p:nvSpPr>
          <p:cNvPr id="179203" name="内容占位符 2">
            <a:extLst>
              <a:ext uri="{FF2B5EF4-FFF2-40B4-BE49-F238E27FC236}">
                <a16:creationId xmlns:a16="http://schemas.microsoft.com/office/drawing/2014/main" id="{D02467C5-3DCF-45C5-AD12-C5A78698AE94}"/>
              </a:ext>
            </a:extLst>
          </p:cNvPr>
          <p:cNvSpPr>
            <a:spLocks noGrp="1"/>
          </p:cNvSpPr>
          <p:nvPr>
            <p:ph idx="1"/>
          </p:nvPr>
        </p:nvSpPr>
        <p:spPr/>
        <p:txBody>
          <a:bodyPr/>
          <a:lstStyle/>
          <a:p>
            <a:pPr/>
            <a:r>
              <a:rPr lang="zh-CN" altLang="en-US" b="1"/>
              <a:t>非功能需求</a:t>
            </a:r>
            <a:endParaRPr lang="zh-CN" altLang="zh-CN" b="1"/>
          </a:p>
          <a:p>
            <a:pPr lvl="1"/>
            <a:r>
              <a:rPr lang="zh-CN" altLang="en-US" b="1"/>
              <a:t>稳定性需求</a:t>
            </a:r>
            <a:endParaRPr lang="en-US" altLang="zh-CN" b="1"/>
          </a:p>
          <a:p>
            <a:pPr lvl="1"/>
            <a:r>
              <a:rPr lang="zh-CN" altLang="en-US" b="1"/>
              <a:t>可管理性</a:t>
            </a:r>
            <a:r>
              <a:rPr lang="zh-CN" altLang="zh-CN" b="1"/>
              <a:t>需求</a:t>
            </a:r>
            <a:endParaRPr lang="en-US" altLang="zh-CN" b="1"/>
          </a:p>
          <a:p>
            <a:pPr lvl="1"/>
            <a:r>
              <a:rPr lang="zh-CN" altLang="en-US" b="1"/>
              <a:t>安全性</a:t>
            </a:r>
            <a:r>
              <a:rPr lang="zh-CN" altLang="zh-CN" b="1"/>
              <a:t>需求</a:t>
            </a:r>
          </a:p>
        </p:txBody>
      </p:sp>
      <p:sp>
        <p:nvSpPr>
          <p:cNvPr id="4" name="灯片编号占位符 3">
            <a:extLst>
              <a:ext uri="{FF2B5EF4-FFF2-40B4-BE49-F238E27FC236}">
                <a16:creationId xmlns:a16="http://schemas.microsoft.com/office/drawing/2014/main" id="{E546D15D-0137-4150-B0FC-76E937E30666}"/>
              </a:ext>
            </a:extLst>
          </p:cNvPr>
          <p:cNvSpPr>
            <a:spLocks noGrp="1"/>
          </p:cNvSpPr>
          <p:nvPr>
            <p:ph type="sldNum" sz="quarter" idx="12"/>
          </p:nvPr>
        </p:nvSpPr>
        <p:spPr/>
        <p:txBody>
          <a:bodyPr/>
          <a:lstStyle/>
          <a:p>
            <a:pPr>
              <a:defRPr/>
            </a:pPr>
            <a:fld id="{60856389-A045-43E0-A7E4-00BC65A9D2B4}" type="slidenum">
              <a:rPr lang="zh-CN" altLang="en-US" smtClean="0"/>
              <a:pPr>
                <a:defRPr/>
              </a:pPr>
              <a:t>109</a:t>
            </a:fld>
            <a:endParaRPr lang="zh-CN" altLang="en-US"/>
          </a:p>
        </p:txBody>
      </p:sp>
    </p:spTree>
  </p:cSld>
  <p:clrMapOvr>
    <a:masterClrMapping/>
  </p:clrMapOvr>
</p:sld>
</file>

<file path=ppt/slides/slide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9564C4C-92CA-4DF1-8805-33F9B7E36297}"/>
              </a:ext>
            </a:extLst>
          </p:cNvPr>
          <p:cNvSpPr txBox="1">
            <a:spLocks noGrp="1"/>
          </p:cNvSpPr>
          <p:nvPr>
            <p:ph type="title"/>
          </p:nvPr>
        </p:nvSpPr>
        <p:spPr>
          <a:xfrm>
            <a:off x="1630363" y="23813"/>
            <a:ext cx="8229600" cy="677862"/>
          </a:xfrm>
        </p:spPr>
        <p:txBody>
          <a:bodyPr rtlCol="0">
            <a:spAutoFit/>
          </a:bodyPr>
          <a:lstStyle/>
          <a:p>
            <a:pPr marL="12700" algn="l">
              <a:defRPr/>
            </a:pPr>
            <a:r>
              <a:rPr sz="4400" spc="15" dirty="0"/>
              <a:t>的</a:t>
            </a:r>
            <a:r>
              <a:rPr sz="4400" spc="-5" dirty="0"/>
              <a:t>逻辑</a:t>
            </a:r>
            <a:r>
              <a:rPr sz="4400" spc="-65" dirty="0"/>
              <a:t> </a:t>
            </a:r>
            <a:r>
              <a:rPr sz="4400" spc="10" dirty="0"/>
              <a:t>建筑</a:t>
            </a:r>
          </a:p>
        </p:txBody>
      </p:sp>
      <p:graphicFrame>
        <p:nvGraphicFramePr>
          <p:cNvPr id="12" name="object 12">
            <a:extLst>
              <a:ext uri="{FF2B5EF4-FFF2-40B4-BE49-F238E27FC236}">
                <a16:creationId xmlns:a16="http://schemas.microsoft.com/office/drawing/2014/main" id="{042933F8-ECF4-4995-B99B-67F560F43567}"/>
              </a:ext>
            </a:extLst>
          </p:cNvPr>
          <p:cNvGraphicFramePr>
            <a:graphicFrameLocks noGrp="1"/>
          </p:cNvGraphicFramePr>
          <p:nvPr/>
        </p:nvGraphicFramePr>
        <p:xfrm>
          <a:off x="6994525" y="3284538"/>
          <a:ext cx="804863" cy="850900"/>
        </p:xfrm>
        <a:graphic>
          <a:graphicData uri="http://schemas.openxmlformats.org/drawingml/2006/table">
            <a:tbl>
              <a:tblPr firstRow="1" bandRow="1">
                <a:tableStyleId>{2D5ABB26-0587-4C30-8999-92F81FD0307C}</a:tableStyleId>
              </a:tblPr>
              <a:tblGrid>
                <a:gridCol w="329629">
                  <a:extLst>
                    <a:ext uri="{9D8B030D-6E8A-4147-A177-3AD203B41FA5}">
                      <a16:colId xmlns:a16="http://schemas.microsoft.com/office/drawing/2014/main" val="20000"/>
                    </a:ext>
                  </a:extLst>
                </a:gridCol>
                <a:gridCol w="475234">
                  <a:extLst>
                    <a:ext uri="{9D8B030D-6E8A-4147-A177-3AD203B41FA5}">
                      <a16:colId xmlns:a16="http://schemas.microsoft.com/office/drawing/2014/main" val="20001"/>
                    </a:ext>
                  </a:extLst>
                </a:gridCol>
              </a:tblGrid>
              <a:tr h="265941">
                <a:tc gridSpan="2">
                  <a:txBody>
                    <a:bodyPr/>
                    <a:lstStyle/>
                    <a:p>
                      <a:pPr marL="90805">
                        <a:lnSpc>
                          <a:spcPct val="100000"/>
                        </a:lnSpc>
                        <a:spcBef>
                          <a:spcPts val="270"/>
                        </a:spcBef>
                      </a:pPr>
                      <a:r>
                        <a:rPr sz="1100" spc="-5" dirty="0">
                          <a:latin typeface="Arial"/>
                          <a:cs typeface="Arial"/>
                        </a:rPr>
                        <a:t>类别</a:t>
                      </a:r>
                      <a:endParaRPr sz="1100">
                        <a:latin typeface="Arial"/>
                        <a:cs typeface="Arial"/>
                      </a:endParaRPr>
                    </a:p>
                  </a:txBody>
                  <a:tcPr marL="0" marR="0" marT="0" marB="0">
                    <a:lnL w="9567">
                      <a:solidFill>
                        <a:srgbClr val="000000"/>
                      </a:solidFill>
                      <a:prstDash val="solid"/>
                    </a:lnL>
                    <a:lnR w="9567">
                      <a:solidFill>
                        <a:srgbClr val="000000"/>
                      </a:solidFill>
                      <a:prstDash val="solid"/>
                    </a:lnR>
                    <a:lnT w="9567">
                      <a:solidFill>
                        <a:srgbClr val="000000"/>
                      </a:solidFill>
                      <a:prstDash val="solid"/>
                    </a:lnT>
                    <a:lnB w="9566">
                      <a:solidFill>
                        <a:srgbClr val="000000"/>
                      </a:solidFill>
                      <a:prstDash val="solid"/>
                    </a:lnB>
                    <a:solidFill>
                      <a:srgbClr val="CDCDCD"/>
                    </a:solidFill>
                  </a:tcPr>
                </a:tc>
                <a:tc hMerge="1">
                  <a:txBody>
                    <a:bodyPr/>
                    <a:lstStyle/>
                    <a:p>
                      <a:endParaRPr/>
                    </a:p>
                  </a:txBody>
                  <a:tcPr marL="0" marR="0" marT="0" marB="0"/>
                </a:tc>
                <a:extLst>
                  <a:ext uri="{0D108BD9-81ED-4DB2-BD59-A6C34878D82A}">
                    <a16:rowId xmlns:a16="http://schemas.microsoft.com/office/drawing/2014/main" val="10000"/>
                  </a:ext>
                </a:extLst>
              </a:tr>
              <a:tr h="292526">
                <a:tc>
                  <a:txBody>
                    <a:bodyPr/>
                    <a:lstStyle/>
                    <a:p>
                      <a:pPr marL="48260">
                        <a:lnSpc>
                          <a:spcPct val="100000"/>
                        </a:lnSpc>
                        <a:spcBef>
                          <a:spcPts val="270"/>
                        </a:spcBef>
                      </a:pPr>
                      <a:r>
                        <a:rPr sz="1100" b="1" spc="-5" dirty="0">
                          <a:latin typeface="Arial"/>
                          <a:cs typeface="Arial"/>
                        </a:rPr>
                        <a:t>Pk</a:t>
                      </a:r>
                      <a:endParaRPr sz="1100">
                        <a:latin typeface="Arial"/>
                        <a:cs typeface="Arial"/>
                      </a:endParaRPr>
                    </a:p>
                  </a:txBody>
                  <a:tcPr marL="0" marR="0" marT="0" marB="0">
                    <a:lnL w="9566">
                      <a:solidFill>
                        <a:srgbClr val="000000"/>
                      </a:solidFill>
                      <a:prstDash val="solid"/>
                    </a:lnL>
                    <a:lnR w="9565">
                      <a:solidFill>
                        <a:srgbClr val="000000"/>
                      </a:solidFill>
                      <a:prstDash val="solid"/>
                    </a:lnR>
                    <a:lnT w="9566">
                      <a:solidFill>
                        <a:srgbClr val="000000"/>
                      </a:solidFill>
                      <a:prstDash val="solid"/>
                    </a:lnT>
                    <a:lnB w="9567">
                      <a:solidFill>
                        <a:srgbClr val="000000"/>
                      </a:solidFill>
                      <a:prstDash val="solid"/>
                    </a:lnB>
                  </a:tcPr>
                </a:tc>
                <a:tc>
                  <a:txBody>
                    <a:bodyPr/>
                    <a:lstStyle/>
                    <a:p>
                      <a:pPr marL="48260">
                        <a:lnSpc>
                          <a:spcPct val="100000"/>
                        </a:lnSpc>
                        <a:spcBef>
                          <a:spcPts val="270"/>
                        </a:spcBef>
                      </a:pPr>
                      <a:r>
                        <a:rPr sz="1100" b="1" u="heavy" spc="-5" dirty="0">
                          <a:latin typeface="Arial"/>
                          <a:cs typeface="Arial"/>
                        </a:rPr>
                        <a:t>Id</a:t>
                      </a:r>
                      <a:endParaRPr sz="1100">
                        <a:latin typeface="Arial"/>
                        <a:cs typeface="Arial"/>
                      </a:endParaRPr>
                    </a:p>
                  </a:txBody>
                  <a:tcPr marL="0" marR="0" marT="0" marB="0">
                    <a:lnL w="9565">
                      <a:solidFill>
                        <a:srgbClr val="000000"/>
                      </a:solidFill>
                      <a:prstDash val="solid"/>
                    </a:lnL>
                    <a:lnR w="9566">
                      <a:solidFill>
                        <a:srgbClr val="000000"/>
                      </a:solidFill>
                      <a:prstDash val="solid"/>
                    </a:lnR>
                    <a:lnT w="9566">
                      <a:solidFill>
                        <a:srgbClr val="000000"/>
                      </a:solidFill>
                      <a:prstDash val="solid"/>
                    </a:lnT>
                    <a:lnB w="9567">
                      <a:solidFill>
                        <a:srgbClr val="000000"/>
                      </a:solidFill>
                      <a:prstDash val="solid"/>
                    </a:lnB>
                  </a:tcPr>
                </a:tc>
                <a:extLst>
                  <a:ext uri="{0D108BD9-81ED-4DB2-BD59-A6C34878D82A}">
                    <a16:rowId xmlns:a16="http://schemas.microsoft.com/office/drawing/2014/main" val="10001"/>
                  </a:ext>
                </a:extLst>
              </a:tr>
              <a:tr h="292433">
                <a:tc>
                  <a:txBody>
                    <a:bodyPr/>
                    <a:lstStyle/>
                    <a:p>
                      <a:endParaRPr sz="1100">
                        <a:latin typeface="Arial"/>
                        <a:cs typeface="Arial"/>
                      </a:endParaRPr>
                    </a:p>
                  </a:txBody>
                  <a:tcPr marL="0" marR="0" marT="0" marB="0">
                    <a:lnL w="9566">
                      <a:solidFill>
                        <a:srgbClr val="000000"/>
                      </a:solidFill>
                      <a:prstDash val="solid"/>
                    </a:lnL>
                    <a:lnR w="9565">
                      <a:solidFill>
                        <a:srgbClr val="000000"/>
                      </a:solidFill>
                      <a:prstDash val="solid"/>
                    </a:lnR>
                    <a:lnT w="9567">
                      <a:solidFill>
                        <a:srgbClr val="000000"/>
                      </a:solidFill>
                      <a:prstDash val="solid"/>
                    </a:lnT>
                    <a:lnB w="9566">
                      <a:solidFill>
                        <a:srgbClr val="000000"/>
                      </a:solidFill>
                      <a:prstDash val="solid"/>
                    </a:lnB>
                  </a:tcPr>
                </a:tc>
                <a:tc>
                  <a:txBody>
                    <a:bodyPr/>
                    <a:lstStyle/>
                    <a:p>
                      <a:pPr marL="48260">
                        <a:lnSpc>
                          <a:spcPct val="100000"/>
                        </a:lnSpc>
                        <a:spcBef>
                          <a:spcPts val="480"/>
                        </a:spcBef>
                      </a:pPr>
                      <a:r>
                        <a:rPr sz="1100" spc="-5" dirty="0">
                          <a:latin typeface="Arial"/>
                          <a:cs typeface="Arial"/>
                        </a:rPr>
                        <a:t>名字</a:t>
                      </a:r>
                      <a:endParaRPr sz="1100">
                        <a:latin typeface="Arial"/>
                        <a:cs typeface="Arial"/>
                      </a:endParaRPr>
                    </a:p>
                  </a:txBody>
                  <a:tcPr marL="0" marR="0" marT="0" marB="0">
                    <a:lnL w="9565">
                      <a:solidFill>
                        <a:srgbClr val="000000"/>
                      </a:solidFill>
                      <a:prstDash val="solid"/>
                    </a:lnL>
                    <a:lnR w="9566">
                      <a:solidFill>
                        <a:srgbClr val="000000"/>
                      </a:solidFill>
                      <a:prstDash val="solid"/>
                    </a:lnR>
                    <a:lnT w="9567">
                      <a:solidFill>
                        <a:srgbClr val="000000"/>
                      </a:solidFill>
                      <a:prstDash val="solid"/>
                    </a:lnT>
                    <a:lnB w="9566">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13" name="object 13">
            <a:extLst>
              <a:ext uri="{FF2B5EF4-FFF2-40B4-BE49-F238E27FC236}">
                <a16:creationId xmlns:a16="http://schemas.microsoft.com/office/drawing/2014/main" id="{3043C8D6-0A14-46B1-92E9-375144D9A3CF}"/>
              </a:ext>
            </a:extLst>
          </p:cNvPr>
          <p:cNvGraphicFramePr>
            <a:graphicFrameLocks noGrp="1"/>
          </p:cNvGraphicFramePr>
          <p:nvPr/>
        </p:nvGraphicFramePr>
        <p:xfrm>
          <a:off x="6994525" y="4414838"/>
          <a:ext cx="804863" cy="850900"/>
        </p:xfrm>
        <a:graphic>
          <a:graphicData uri="http://schemas.openxmlformats.org/drawingml/2006/table">
            <a:tbl>
              <a:tblPr firstRow="1" bandRow="1">
                <a:tableStyleId>{2D5ABB26-0587-4C30-8999-92F81FD0307C}</a:tableStyleId>
              </a:tblPr>
              <a:tblGrid>
                <a:gridCol w="329629">
                  <a:extLst>
                    <a:ext uri="{9D8B030D-6E8A-4147-A177-3AD203B41FA5}">
                      <a16:colId xmlns:a16="http://schemas.microsoft.com/office/drawing/2014/main" val="20000"/>
                    </a:ext>
                  </a:extLst>
                </a:gridCol>
                <a:gridCol w="475234">
                  <a:extLst>
                    <a:ext uri="{9D8B030D-6E8A-4147-A177-3AD203B41FA5}">
                      <a16:colId xmlns:a16="http://schemas.microsoft.com/office/drawing/2014/main" val="20001"/>
                    </a:ext>
                  </a:extLst>
                </a:gridCol>
              </a:tblGrid>
              <a:tr h="265934">
                <a:tc gridSpan="2">
                  <a:txBody>
                    <a:bodyPr/>
                    <a:lstStyle/>
                    <a:p>
                      <a:pPr marL="179705">
                        <a:lnSpc>
                          <a:spcPct val="100000"/>
                        </a:lnSpc>
                        <a:spcBef>
                          <a:spcPts val="270"/>
                        </a:spcBef>
                      </a:pPr>
                      <a:r>
                        <a:rPr sz="1100" spc="-5" dirty="0">
                          <a:latin typeface="Arial"/>
                          <a:cs typeface="Arial"/>
                        </a:rPr>
                        <a:t>地区</a:t>
                      </a:r>
                      <a:endParaRPr sz="1100">
                        <a:latin typeface="Arial"/>
                        <a:cs typeface="Arial"/>
                      </a:endParaRPr>
                    </a:p>
                  </a:txBody>
                  <a:tcPr marL="0" marR="0" marT="0" marB="0">
                    <a:lnL w="9567">
                      <a:solidFill>
                        <a:srgbClr val="000000"/>
                      </a:solidFill>
                      <a:prstDash val="solid"/>
                    </a:lnL>
                    <a:lnR w="9567">
                      <a:solidFill>
                        <a:srgbClr val="000000"/>
                      </a:solidFill>
                      <a:prstDash val="solid"/>
                    </a:lnR>
                    <a:lnT w="9567">
                      <a:solidFill>
                        <a:srgbClr val="000000"/>
                      </a:solidFill>
                      <a:prstDash val="solid"/>
                    </a:lnT>
                    <a:lnB w="9566">
                      <a:solidFill>
                        <a:srgbClr val="000000"/>
                      </a:solidFill>
                      <a:prstDash val="solid"/>
                    </a:lnB>
                    <a:solidFill>
                      <a:srgbClr val="CDCDCD"/>
                    </a:solidFill>
                  </a:tcPr>
                </a:tc>
                <a:tc hMerge="1">
                  <a:txBody>
                    <a:bodyPr/>
                    <a:lstStyle/>
                    <a:p>
                      <a:endParaRPr/>
                    </a:p>
                  </a:txBody>
                  <a:tcPr marL="0" marR="0" marT="0" marB="0"/>
                </a:tc>
                <a:extLst>
                  <a:ext uri="{0D108BD9-81ED-4DB2-BD59-A6C34878D82A}">
                    <a16:rowId xmlns:a16="http://schemas.microsoft.com/office/drawing/2014/main" val="10000"/>
                  </a:ext>
                </a:extLst>
              </a:tr>
              <a:tr h="292493">
                <a:tc>
                  <a:txBody>
                    <a:bodyPr/>
                    <a:lstStyle/>
                    <a:p>
                      <a:pPr marL="48260">
                        <a:lnSpc>
                          <a:spcPct val="100000"/>
                        </a:lnSpc>
                        <a:spcBef>
                          <a:spcPts val="270"/>
                        </a:spcBef>
                      </a:pPr>
                      <a:r>
                        <a:rPr sz="1100" b="1" spc="-5" dirty="0">
                          <a:latin typeface="Arial"/>
                          <a:cs typeface="Arial"/>
                        </a:rPr>
                        <a:t>Pk</a:t>
                      </a:r>
                      <a:endParaRPr sz="1100">
                        <a:latin typeface="Arial"/>
                        <a:cs typeface="Arial"/>
                      </a:endParaRPr>
                    </a:p>
                  </a:txBody>
                  <a:tcPr marL="0" marR="0" marT="0" marB="0">
                    <a:lnL w="9566">
                      <a:solidFill>
                        <a:srgbClr val="000000"/>
                      </a:solidFill>
                      <a:prstDash val="solid"/>
                    </a:lnL>
                    <a:lnR w="9565">
                      <a:solidFill>
                        <a:srgbClr val="000000"/>
                      </a:solidFill>
                      <a:prstDash val="solid"/>
                    </a:lnR>
                    <a:lnT w="9566">
                      <a:solidFill>
                        <a:srgbClr val="000000"/>
                      </a:solidFill>
                      <a:prstDash val="solid"/>
                    </a:lnT>
                    <a:lnB w="9567">
                      <a:solidFill>
                        <a:srgbClr val="000000"/>
                      </a:solidFill>
                      <a:prstDash val="solid"/>
                    </a:lnB>
                  </a:tcPr>
                </a:tc>
                <a:tc>
                  <a:txBody>
                    <a:bodyPr/>
                    <a:lstStyle/>
                    <a:p>
                      <a:pPr marL="48260">
                        <a:lnSpc>
                          <a:spcPct val="100000"/>
                        </a:lnSpc>
                        <a:spcBef>
                          <a:spcPts val="270"/>
                        </a:spcBef>
                      </a:pPr>
                      <a:r>
                        <a:rPr sz="1100" b="1" u="heavy" spc="-5" dirty="0">
                          <a:latin typeface="Arial"/>
                          <a:cs typeface="Arial"/>
                        </a:rPr>
                        <a:t>Id</a:t>
                      </a:r>
                      <a:endParaRPr sz="1100">
                        <a:latin typeface="Arial"/>
                        <a:cs typeface="Arial"/>
                      </a:endParaRPr>
                    </a:p>
                  </a:txBody>
                  <a:tcPr marL="0" marR="0" marT="0" marB="0">
                    <a:lnL w="9565">
                      <a:solidFill>
                        <a:srgbClr val="000000"/>
                      </a:solidFill>
                      <a:prstDash val="solid"/>
                    </a:lnL>
                    <a:lnR w="9566">
                      <a:solidFill>
                        <a:srgbClr val="000000"/>
                      </a:solidFill>
                      <a:prstDash val="solid"/>
                    </a:lnR>
                    <a:lnT w="9566">
                      <a:solidFill>
                        <a:srgbClr val="000000"/>
                      </a:solidFill>
                      <a:prstDash val="solid"/>
                    </a:lnT>
                    <a:lnB w="9567">
                      <a:solidFill>
                        <a:srgbClr val="000000"/>
                      </a:solidFill>
                      <a:prstDash val="solid"/>
                    </a:lnB>
                  </a:tcPr>
                </a:tc>
                <a:extLst>
                  <a:ext uri="{0D108BD9-81ED-4DB2-BD59-A6C34878D82A}">
                    <a16:rowId xmlns:a16="http://schemas.microsoft.com/office/drawing/2014/main" val="10001"/>
                  </a:ext>
                </a:extLst>
              </a:tr>
              <a:tr h="292473">
                <a:tc>
                  <a:txBody>
                    <a:bodyPr/>
                    <a:lstStyle/>
                    <a:p>
                      <a:endParaRPr sz="1100">
                        <a:latin typeface="Arial"/>
                        <a:cs typeface="Arial"/>
                      </a:endParaRPr>
                    </a:p>
                  </a:txBody>
                  <a:tcPr marL="0" marR="0" marT="0" marB="0">
                    <a:lnL w="9566">
                      <a:solidFill>
                        <a:srgbClr val="000000"/>
                      </a:solidFill>
                      <a:prstDash val="solid"/>
                    </a:lnL>
                    <a:lnR w="9565">
                      <a:solidFill>
                        <a:srgbClr val="000000"/>
                      </a:solidFill>
                      <a:prstDash val="solid"/>
                    </a:lnR>
                    <a:lnT w="9567">
                      <a:solidFill>
                        <a:srgbClr val="000000"/>
                      </a:solidFill>
                      <a:prstDash val="solid"/>
                    </a:lnT>
                    <a:lnB w="9566">
                      <a:solidFill>
                        <a:srgbClr val="000000"/>
                      </a:solidFill>
                      <a:prstDash val="solid"/>
                    </a:lnB>
                  </a:tcPr>
                </a:tc>
                <a:tc>
                  <a:txBody>
                    <a:bodyPr/>
                    <a:lstStyle/>
                    <a:p>
                      <a:pPr marL="48260">
                        <a:lnSpc>
                          <a:spcPct val="100000"/>
                        </a:lnSpc>
                        <a:spcBef>
                          <a:spcPts val="480"/>
                        </a:spcBef>
                      </a:pPr>
                      <a:r>
                        <a:rPr sz="1100" spc="-5" dirty="0">
                          <a:latin typeface="Arial"/>
                          <a:cs typeface="Arial"/>
                        </a:rPr>
                        <a:t>名字</a:t>
                      </a:r>
                      <a:endParaRPr sz="1100">
                        <a:latin typeface="Arial"/>
                        <a:cs typeface="Arial"/>
                      </a:endParaRPr>
                    </a:p>
                  </a:txBody>
                  <a:tcPr marL="0" marR="0" marT="0" marB="0">
                    <a:lnL w="9565">
                      <a:solidFill>
                        <a:srgbClr val="000000"/>
                      </a:solidFill>
                      <a:prstDash val="solid"/>
                    </a:lnL>
                    <a:lnR w="9566">
                      <a:solidFill>
                        <a:srgbClr val="000000"/>
                      </a:solidFill>
                      <a:prstDash val="solid"/>
                    </a:lnR>
                    <a:lnT w="9567">
                      <a:solidFill>
                        <a:srgbClr val="000000"/>
                      </a:solidFill>
                      <a:prstDash val="solid"/>
                    </a:lnT>
                    <a:lnB w="9566">
                      <a:solidFill>
                        <a:srgbClr val="000000"/>
                      </a:solidFill>
                      <a:prstDash val="solid"/>
                    </a:lnB>
                  </a:tcPr>
                </a:tc>
                <a:extLst>
                  <a:ext uri="{0D108BD9-81ED-4DB2-BD59-A6C34878D82A}">
                    <a16:rowId xmlns:a16="http://schemas.microsoft.com/office/drawing/2014/main" val="10002"/>
                  </a:ext>
                </a:extLst>
              </a:tr>
            </a:tbl>
          </a:graphicData>
        </a:graphic>
      </p:graphicFrame>
      <p:sp>
        <p:nvSpPr>
          <p:cNvPr id="75809" name="object 14">
            <a:extLst>
              <a:ext uri="{FF2B5EF4-FFF2-40B4-BE49-F238E27FC236}">
                <a16:creationId xmlns:a16="http://schemas.microsoft.com/office/drawing/2014/main" id="{41089F7E-84BF-41F7-9EC5-A08F7F80C94E}"/>
              </a:ext>
            </a:extLst>
          </p:cNvPr>
          <p:cNvSpPr>
            <a:spLocks/>
          </p:cNvSpPr>
          <p:nvPr/>
        </p:nvSpPr>
        <p:spPr bwMode="auto">
          <a:xfrm>
            <a:off x="4306888" y="4110038"/>
            <a:ext cx="1339850" cy="266700"/>
          </a:xfrm>
          <a:custGeom>
            <a:avLst/>
            <a:gdLst>
              <a:gd name="T0" fmla="*/ 0 w 1338579"/>
              <a:gd name="T1" fmla="*/ 270297 h 266064"/>
              <a:gd name="T2" fmla="*/ 1347064 w 1338579"/>
              <a:gd name="T3" fmla="*/ 270297 h 266064"/>
              <a:gd name="T4" fmla="*/ 1347064 w 1338579"/>
              <a:gd name="T5" fmla="*/ 0 h 266064"/>
              <a:gd name="T6" fmla="*/ 0 w 1338579"/>
              <a:gd name="T7" fmla="*/ 0 h 266064"/>
              <a:gd name="T8" fmla="*/ 0 w 1338579"/>
              <a:gd name="T9" fmla="*/ 270297 h 266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8579" h="266064">
                <a:moveTo>
                  <a:pt x="0" y="265817"/>
                </a:moveTo>
                <a:lnTo>
                  <a:pt x="1338144" y="265817"/>
                </a:lnTo>
                <a:lnTo>
                  <a:pt x="1338144" y="0"/>
                </a:lnTo>
                <a:lnTo>
                  <a:pt x="0" y="0"/>
                </a:lnTo>
                <a:lnTo>
                  <a:pt x="0" y="265817"/>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10" name="object 15">
            <a:extLst>
              <a:ext uri="{FF2B5EF4-FFF2-40B4-BE49-F238E27FC236}">
                <a16:creationId xmlns:a16="http://schemas.microsoft.com/office/drawing/2014/main" id="{D7ABDF9D-413D-49B9-B791-1D60B366DBC8}"/>
              </a:ext>
            </a:extLst>
          </p:cNvPr>
          <p:cNvSpPr>
            <a:spLocks/>
          </p:cNvSpPr>
          <p:nvPr/>
        </p:nvSpPr>
        <p:spPr bwMode="auto">
          <a:xfrm>
            <a:off x="4306888" y="4110038"/>
            <a:ext cx="1339850" cy="266700"/>
          </a:xfrm>
          <a:custGeom>
            <a:avLst/>
            <a:gdLst>
              <a:gd name="T0" fmla="*/ 0 w 1338579"/>
              <a:gd name="T1" fmla="*/ 270296 h 266064"/>
              <a:gd name="T2" fmla="*/ 1347064 w 1338579"/>
              <a:gd name="T3" fmla="*/ 270296 h 266064"/>
              <a:gd name="T4" fmla="*/ 1347064 w 1338579"/>
              <a:gd name="T5" fmla="*/ 0 h 266064"/>
              <a:gd name="T6" fmla="*/ 0 w 1338579"/>
              <a:gd name="T7" fmla="*/ 0 h 266064"/>
              <a:gd name="T8" fmla="*/ 0 w 1338579"/>
              <a:gd name="T9" fmla="*/ 270296 h 266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8579" h="266064">
                <a:moveTo>
                  <a:pt x="0" y="265816"/>
                </a:moveTo>
                <a:lnTo>
                  <a:pt x="1338144" y="265816"/>
                </a:lnTo>
                <a:lnTo>
                  <a:pt x="1338144" y="0"/>
                </a:lnTo>
                <a:lnTo>
                  <a:pt x="0" y="0"/>
                </a:lnTo>
                <a:lnTo>
                  <a:pt x="0" y="265816"/>
                </a:lnTo>
                <a:close/>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object 16">
            <a:extLst>
              <a:ext uri="{FF2B5EF4-FFF2-40B4-BE49-F238E27FC236}">
                <a16:creationId xmlns:a16="http://schemas.microsoft.com/office/drawing/2014/main" id="{717129C8-AB5A-4CDF-B4EA-8A1AE9B0F364}"/>
              </a:ext>
            </a:extLst>
          </p:cNvPr>
          <p:cNvSpPr txBox="1"/>
          <p:nvPr/>
        </p:nvSpPr>
        <p:spPr>
          <a:xfrm>
            <a:off x="4802188" y="4149725"/>
            <a:ext cx="349250" cy="161925"/>
          </a:xfrm>
          <a:prstGeom prst="rect">
            <a:avLst/>
          </a:prstGeom>
        </p:spPr>
        <p:txBody>
          <a:bodyPr lIns="0" tIns="0" rIns="0" bIns="0">
            <a:spAutoFit/>
          </a:bodyPr>
          <a:lstStyle/>
          <a:p>
            <a:pPr marL="12700" eaLnBrk="1" fontAlgn="auto" hangingPunct="1">
              <a:spcBef>
                <a:spcPts val="0"/>
              </a:spcBef>
              <a:spcAft>
                <a:spcPts val="0"/>
              </a:spcAft>
              <a:defRPr/>
            </a:pPr>
            <a:r>
              <a:rPr sz="1050" spc="-5" dirty="0">
                <a:latin typeface="Arial"/>
                <a:ea typeface="+mn-ea"/>
                <a:cs typeface="Arial"/>
              </a:rPr>
              <a:t>用户</a:t>
            </a:r>
            <a:endParaRPr sz="1050">
              <a:latin typeface="Arial"/>
              <a:ea typeface="+mn-ea"/>
              <a:cs typeface="Arial"/>
            </a:endParaRPr>
          </a:p>
        </p:txBody>
      </p:sp>
      <p:sp>
        <p:nvSpPr>
          <p:cNvPr id="75812" name="object 17">
            <a:extLst>
              <a:ext uri="{FF2B5EF4-FFF2-40B4-BE49-F238E27FC236}">
                <a16:creationId xmlns:a16="http://schemas.microsoft.com/office/drawing/2014/main" id="{6A128A43-0194-445D-AD6A-F0794D95F7B4}"/>
              </a:ext>
            </a:extLst>
          </p:cNvPr>
          <p:cNvSpPr>
            <a:spLocks/>
          </p:cNvSpPr>
          <p:nvPr/>
        </p:nvSpPr>
        <p:spPr bwMode="auto">
          <a:xfrm>
            <a:off x="4306888" y="4376738"/>
            <a:ext cx="1339850" cy="1860550"/>
          </a:xfrm>
          <a:custGeom>
            <a:avLst/>
            <a:gdLst>
              <a:gd name="T0" fmla="*/ 0 w 1338579"/>
              <a:gd name="T1" fmla="*/ 1860346 h 1860550"/>
              <a:gd name="T2" fmla="*/ 1347064 w 1338579"/>
              <a:gd name="T3" fmla="*/ 1860346 h 1860550"/>
              <a:gd name="T4" fmla="*/ 1347064 w 1338579"/>
              <a:gd name="T5" fmla="*/ 0 h 1860550"/>
              <a:gd name="T6" fmla="*/ 0 w 1338579"/>
              <a:gd name="T7" fmla="*/ 0 h 1860550"/>
              <a:gd name="T8" fmla="*/ 0 w 1338579"/>
              <a:gd name="T9" fmla="*/ 1860346 h 1860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8579" h="1860550">
                <a:moveTo>
                  <a:pt x="0" y="1860346"/>
                </a:moveTo>
                <a:lnTo>
                  <a:pt x="1338144" y="1860346"/>
                </a:lnTo>
                <a:lnTo>
                  <a:pt x="1338144" y="0"/>
                </a:lnTo>
                <a:lnTo>
                  <a:pt x="0" y="0"/>
                </a:lnTo>
                <a:lnTo>
                  <a:pt x="0" y="1860346"/>
                </a:lnTo>
                <a:close/>
              </a:path>
            </a:pathLst>
          </a:custGeom>
          <a:noFill/>
          <a:ln w="95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13" name="object 18">
            <a:extLst>
              <a:ext uri="{FF2B5EF4-FFF2-40B4-BE49-F238E27FC236}">
                <a16:creationId xmlns:a16="http://schemas.microsoft.com/office/drawing/2014/main" id="{0FD3F0D8-9BB5-4D30-89C4-FDC1ECD56CA0}"/>
              </a:ext>
            </a:extLst>
          </p:cNvPr>
          <p:cNvSpPr>
            <a:spLocks/>
          </p:cNvSpPr>
          <p:nvPr/>
        </p:nvSpPr>
        <p:spPr bwMode="auto">
          <a:xfrm>
            <a:off x="4697413" y="4376738"/>
            <a:ext cx="0" cy="1860550"/>
          </a:xfrm>
          <a:custGeom>
            <a:avLst/>
            <a:gdLst>
              <a:gd name="T0" fmla="*/ 1860433 h 1860550"/>
              <a:gd name="T1" fmla="*/ 0 h 1860550"/>
              <a:gd name="T2" fmla="*/ 0 60000 65536"/>
              <a:gd name="T3" fmla="*/ 0 60000 65536"/>
            </a:gdLst>
            <a:ahLst/>
            <a:cxnLst>
              <a:cxn ang="T2">
                <a:pos x="0" y="T0"/>
              </a:cxn>
              <a:cxn ang="T3">
                <a:pos x="0" y="T1"/>
              </a:cxn>
            </a:cxnLst>
            <a:rect l="0" t="0" r="r" b="b"/>
            <a:pathLst>
              <a:path h="1860550">
                <a:moveTo>
                  <a:pt x="0" y="1860433"/>
                </a:moveTo>
                <a:lnTo>
                  <a:pt x="0" y="0"/>
                </a:lnTo>
              </a:path>
            </a:pathLst>
          </a:custGeom>
          <a:noFill/>
          <a:ln w="95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14" name="object 19">
            <a:extLst>
              <a:ext uri="{FF2B5EF4-FFF2-40B4-BE49-F238E27FC236}">
                <a16:creationId xmlns:a16="http://schemas.microsoft.com/office/drawing/2014/main" id="{12FEC438-2B69-49DD-B812-FFE305D43B93}"/>
              </a:ext>
            </a:extLst>
          </p:cNvPr>
          <p:cNvSpPr>
            <a:spLocks/>
          </p:cNvSpPr>
          <p:nvPr/>
        </p:nvSpPr>
        <p:spPr bwMode="auto">
          <a:xfrm>
            <a:off x="4306888" y="4629150"/>
            <a:ext cx="1339850" cy="0"/>
          </a:xfrm>
          <a:custGeom>
            <a:avLst/>
            <a:gdLst>
              <a:gd name="T0" fmla="*/ 0 w 1338579"/>
              <a:gd name="T1" fmla="*/ 1347064 w 1338579"/>
              <a:gd name="T2" fmla="*/ 0 60000 65536"/>
              <a:gd name="T3" fmla="*/ 0 60000 65536"/>
            </a:gdLst>
            <a:ahLst/>
            <a:cxnLst>
              <a:cxn ang="T2">
                <a:pos x="T0" y="0"/>
              </a:cxn>
              <a:cxn ang="T3">
                <a:pos x="T1" y="0"/>
              </a:cxn>
            </a:cxnLst>
            <a:rect l="0" t="0" r="r" b="b"/>
            <a:pathLst>
              <a:path w="1338579">
                <a:moveTo>
                  <a:pt x="0" y="0"/>
                </a:moveTo>
                <a:lnTo>
                  <a:pt x="1338144" y="0"/>
                </a:lnTo>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0" name="object 20">
            <a:extLst>
              <a:ext uri="{FF2B5EF4-FFF2-40B4-BE49-F238E27FC236}">
                <a16:creationId xmlns:a16="http://schemas.microsoft.com/office/drawing/2014/main" id="{B27697A3-2E47-4A75-B915-5D481077E200}"/>
              </a:ext>
            </a:extLst>
          </p:cNvPr>
          <p:cNvSpPr txBox="1"/>
          <p:nvPr/>
        </p:nvSpPr>
        <p:spPr>
          <a:xfrm>
            <a:off x="4348163" y="4414838"/>
            <a:ext cx="533400" cy="161925"/>
          </a:xfrm>
          <a:prstGeom prst="rect">
            <a:avLst/>
          </a:prstGeom>
        </p:spPr>
        <p:txBody>
          <a:bodyPr lIns="0" tIns="0" rIns="0" bIns="0">
            <a:spAutoFit/>
          </a:bodyPr>
          <a:lstStyle/>
          <a:p>
            <a:pPr marL="12700" eaLnBrk="1" fontAlgn="auto" hangingPunct="1">
              <a:spcBef>
                <a:spcPts val="0"/>
              </a:spcBef>
              <a:spcAft>
                <a:spcPts val="0"/>
              </a:spcAft>
              <a:tabLst>
                <a:tab pos="401955" algn="l"/>
              </a:tabLst>
              <a:defRPr/>
            </a:pPr>
            <a:r>
              <a:rPr sz="1050" b="1" spc="-5" dirty="0">
                <a:latin typeface="Arial"/>
                <a:ea typeface="+mn-ea"/>
                <a:cs typeface="Arial"/>
              </a:rPr>
              <a:t>Pk</a:t>
            </a:r>
            <a:r>
              <a:rPr sz="1050" b="1" u="heavy" spc="-5" dirty="0">
                <a:latin typeface="Arial"/>
                <a:ea typeface="+mn-ea"/>
                <a:cs typeface="Arial"/>
              </a:rPr>
              <a:t>Id</a:t>
            </a:r>
            <a:endParaRPr sz="1050">
              <a:latin typeface="Arial"/>
              <a:ea typeface="+mn-ea"/>
              <a:cs typeface="Arial"/>
            </a:endParaRPr>
          </a:p>
        </p:txBody>
      </p:sp>
      <p:sp>
        <p:nvSpPr>
          <p:cNvPr id="75816" name="object 21">
            <a:extLst>
              <a:ext uri="{FF2B5EF4-FFF2-40B4-BE49-F238E27FC236}">
                <a16:creationId xmlns:a16="http://schemas.microsoft.com/office/drawing/2014/main" id="{12BD8CCF-21D3-456E-B2CA-14F02DF8DF2E}"/>
              </a:ext>
            </a:extLst>
          </p:cNvPr>
          <p:cNvSpPr txBox="1">
            <a:spLocks noChangeArrowheads="1"/>
          </p:cNvSpPr>
          <p:nvPr/>
        </p:nvSpPr>
        <p:spPr bwMode="auto">
          <a:xfrm>
            <a:off x="4348163" y="4733925"/>
            <a:ext cx="122078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01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000">
                <a:latin typeface="Arial" panose="020B0604020202020204" pitchFamily="34" charset="0"/>
                <a:cs typeface="Arial" panose="020B0604020202020204" pitchFamily="34" charset="0"/>
              </a:rPr>
              <a:t>名字姓氏</a:t>
            </a:r>
            <a:r>
              <a:rPr lang="zh-CN" altLang="zh-CN" sz="1000" b="1">
                <a:latin typeface="Arial" panose="020B0604020202020204" pitchFamily="34" charset="0"/>
                <a:cs typeface="Arial" panose="020B0604020202020204" pitchFamily="34" charset="0"/>
              </a:rPr>
              <a:t>昵称密码电子邮件</a:t>
            </a:r>
            <a:r>
              <a:rPr lang="zh-CN" altLang="zh-CN" sz="1000">
                <a:latin typeface="Arial" panose="020B0604020202020204" pitchFamily="34" charset="0"/>
                <a:cs typeface="Arial" panose="020B0604020202020204" pitchFamily="34" charset="0"/>
              </a:rPr>
              <a:t>额定余额</a:t>
            </a:r>
          </a:p>
          <a:p>
            <a:pPr eaLnBrk="1" hangingPunct="1">
              <a:lnSpc>
                <a:spcPts val="1250"/>
              </a:lnSpc>
            </a:pPr>
            <a:r>
              <a:rPr lang="zh-CN" altLang="zh-CN" sz="1000">
                <a:latin typeface="Arial" panose="020B0604020202020204" pitchFamily="34" charset="0"/>
                <a:cs typeface="Arial" panose="020B0604020202020204" pitchFamily="34" charset="0"/>
              </a:rPr>
              <a:t>creation_date</a:t>
            </a:r>
          </a:p>
          <a:p>
            <a:pPr eaLnBrk="1" hangingPunct="1">
              <a:lnSpc>
                <a:spcPts val="1263"/>
              </a:lnSpc>
            </a:pPr>
            <a:r>
              <a:rPr lang="zh-CN" altLang="zh-CN" sz="1000" b="1">
                <a:latin typeface="Arial" panose="020B0604020202020204" pitchFamily="34" charset="0"/>
                <a:cs typeface="Arial" panose="020B0604020202020204" pitchFamily="34" charset="0"/>
              </a:rPr>
              <a:t>FK1 地区</a:t>
            </a:r>
            <a:endParaRPr lang="zh-CN" altLang="zh-CN" sz="1000">
              <a:latin typeface="Arial" panose="020B0604020202020204" pitchFamily="34" charset="0"/>
              <a:cs typeface="Arial" panose="020B0604020202020204" pitchFamily="34" charset="0"/>
            </a:endParaRPr>
          </a:p>
        </p:txBody>
      </p:sp>
      <p:sp>
        <p:nvSpPr>
          <p:cNvPr id="75817" name="object 22">
            <a:extLst>
              <a:ext uri="{FF2B5EF4-FFF2-40B4-BE49-F238E27FC236}">
                <a16:creationId xmlns:a16="http://schemas.microsoft.com/office/drawing/2014/main" id="{0971D6CD-882B-4737-B373-20AC75E4C310}"/>
              </a:ext>
            </a:extLst>
          </p:cNvPr>
          <p:cNvSpPr>
            <a:spLocks/>
          </p:cNvSpPr>
          <p:nvPr/>
        </p:nvSpPr>
        <p:spPr bwMode="auto">
          <a:xfrm>
            <a:off x="5645150" y="4845050"/>
            <a:ext cx="1235075" cy="0"/>
          </a:xfrm>
          <a:custGeom>
            <a:avLst/>
            <a:gdLst>
              <a:gd name="T0" fmla="*/ 1242240 w 1233804"/>
              <a:gd name="T1" fmla="*/ 0 w 1233804"/>
              <a:gd name="T2" fmla="*/ 0 60000 65536"/>
              <a:gd name="T3" fmla="*/ 0 60000 65536"/>
            </a:gdLst>
            <a:ahLst/>
            <a:cxnLst>
              <a:cxn ang="T2">
                <a:pos x="T0" y="0"/>
              </a:cxn>
              <a:cxn ang="T3">
                <a:pos x="T1" y="0"/>
              </a:cxn>
            </a:cxnLst>
            <a:rect l="0" t="0" r="r" b="b"/>
            <a:pathLst>
              <a:path w="1233804">
                <a:moveTo>
                  <a:pt x="1233319" y="0"/>
                </a:moveTo>
                <a:lnTo>
                  <a:pt x="0" y="0"/>
                </a:lnTo>
              </a:path>
            </a:pathLst>
          </a:custGeom>
          <a:noFill/>
          <a:ln w="159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18" name="object 23">
            <a:extLst>
              <a:ext uri="{FF2B5EF4-FFF2-40B4-BE49-F238E27FC236}">
                <a16:creationId xmlns:a16="http://schemas.microsoft.com/office/drawing/2014/main" id="{418EE85F-EE31-403E-82DF-88A92B654B6E}"/>
              </a:ext>
            </a:extLst>
          </p:cNvPr>
          <p:cNvSpPr>
            <a:spLocks/>
          </p:cNvSpPr>
          <p:nvPr/>
        </p:nvSpPr>
        <p:spPr bwMode="auto">
          <a:xfrm>
            <a:off x="6862763" y="4776788"/>
            <a:ext cx="136525" cy="136525"/>
          </a:xfrm>
          <a:custGeom>
            <a:avLst/>
            <a:gdLst>
              <a:gd name="T0" fmla="*/ 0 w 137160"/>
              <a:gd name="T1" fmla="*/ 0 h 137160"/>
              <a:gd name="T2" fmla="*/ 0 w 137160"/>
              <a:gd name="T3" fmla="*/ 132751 h 137160"/>
              <a:gd name="T4" fmla="*/ 132727 w 137160"/>
              <a:gd name="T5" fmla="*/ 66375 h 137160"/>
              <a:gd name="T6" fmla="*/ 0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0" y="0"/>
                </a:moveTo>
                <a:lnTo>
                  <a:pt x="0" y="137133"/>
                </a:lnTo>
                <a:lnTo>
                  <a:pt x="137109" y="685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19" name="object 24">
            <a:extLst>
              <a:ext uri="{FF2B5EF4-FFF2-40B4-BE49-F238E27FC236}">
                <a16:creationId xmlns:a16="http://schemas.microsoft.com/office/drawing/2014/main" id="{A7D976B2-EC11-4057-9591-06C1F6950C1B}"/>
              </a:ext>
            </a:extLst>
          </p:cNvPr>
          <p:cNvSpPr>
            <a:spLocks/>
          </p:cNvSpPr>
          <p:nvPr/>
        </p:nvSpPr>
        <p:spPr bwMode="auto">
          <a:xfrm>
            <a:off x="4287838" y="1235075"/>
            <a:ext cx="1338262" cy="265113"/>
          </a:xfrm>
          <a:custGeom>
            <a:avLst/>
            <a:gdLst>
              <a:gd name="T0" fmla="*/ 0 w 1337945"/>
              <a:gd name="T1" fmla="*/ 259230 h 266065"/>
              <a:gd name="T2" fmla="*/ 1340096 w 1337945"/>
              <a:gd name="T3" fmla="*/ 259230 h 266065"/>
              <a:gd name="T4" fmla="*/ 1340096 w 1337945"/>
              <a:gd name="T5" fmla="*/ 0 h 266065"/>
              <a:gd name="T6" fmla="*/ 0 w 1337945"/>
              <a:gd name="T7" fmla="*/ 0 h 266065"/>
              <a:gd name="T8" fmla="*/ 0 w 1337945"/>
              <a:gd name="T9" fmla="*/ 259230 h 266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7945" h="266065">
                <a:moveTo>
                  <a:pt x="0" y="265817"/>
                </a:moveTo>
                <a:lnTo>
                  <a:pt x="1337877" y="265817"/>
                </a:lnTo>
                <a:lnTo>
                  <a:pt x="1337877" y="0"/>
                </a:lnTo>
                <a:lnTo>
                  <a:pt x="0" y="0"/>
                </a:lnTo>
                <a:lnTo>
                  <a:pt x="0" y="265817"/>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20" name="object 25">
            <a:extLst>
              <a:ext uri="{FF2B5EF4-FFF2-40B4-BE49-F238E27FC236}">
                <a16:creationId xmlns:a16="http://schemas.microsoft.com/office/drawing/2014/main" id="{19AA9AEA-7CA8-43C2-B6C9-B0F440290DCB}"/>
              </a:ext>
            </a:extLst>
          </p:cNvPr>
          <p:cNvSpPr>
            <a:spLocks/>
          </p:cNvSpPr>
          <p:nvPr/>
        </p:nvSpPr>
        <p:spPr bwMode="auto">
          <a:xfrm>
            <a:off x="4287838" y="1235075"/>
            <a:ext cx="1338262" cy="265113"/>
          </a:xfrm>
          <a:custGeom>
            <a:avLst/>
            <a:gdLst>
              <a:gd name="T0" fmla="*/ 0 w 1337945"/>
              <a:gd name="T1" fmla="*/ 259229 h 266065"/>
              <a:gd name="T2" fmla="*/ 1340097 w 1337945"/>
              <a:gd name="T3" fmla="*/ 259229 h 266065"/>
              <a:gd name="T4" fmla="*/ 1340097 w 1337945"/>
              <a:gd name="T5" fmla="*/ 0 h 266065"/>
              <a:gd name="T6" fmla="*/ 0 w 1337945"/>
              <a:gd name="T7" fmla="*/ 0 h 266065"/>
              <a:gd name="T8" fmla="*/ 0 w 1337945"/>
              <a:gd name="T9" fmla="*/ 259229 h 266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7945" h="266065">
                <a:moveTo>
                  <a:pt x="0" y="265816"/>
                </a:moveTo>
                <a:lnTo>
                  <a:pt x="1337878" y="265816"/>
                </a:lnTo>
                <a:lnTo>
                  <a:pt x="1337878" y="0"/>
                </a:lnTo>
                <a:lnTo>
                  <a:pt x="0" y="0"/>
                </a:lnTo>
                <a:lnTo>
                  <a:pt x="0" y="265816"/>
                </a:lnTo>
                <a:close/>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 name="object 26">
            <a:extLst>
              <a:ext uri="{FF2B5EF4-FFF2-40B4-BE49-F238E27FC236}">
                <a16:creationId xmlns:a16="http://schemas.microsoft.com/office/drawing/2014/main" id="{24C62204-A904-4421-BC39-317A4263D69A}"/>
              </a:ext>
            </a:extLst>
          </p:cNvPr>
          <p:cNvSpPr txBox="1"/>
          <p:nvPr/>
        </p:nvSpPr>
        <p:spPr>
          <a:xfrm>
            <a:off x="4784725" y="1273175"/>
            <a:ext cx="342900" cy="161925"/>
          </a:xfrm>
          <a:prstGeom prst="rect">
            <a:avLst/>
          </a:prstGeom>
        </p:spPr>
        <p:txBody>
          <a:bodyPr lIns="0" tIns="0" rIns="0" bIns="0">
            <a:spAutoFit/>
          </a:bodyPr>
          <a:lstStyle/>
          <a:p>
            <a:pPr marL="12700" eaLnBrk="1" fontAlgn="auto" hangingPunct="1">
              <a:spcBef>
                <a:spcPts val="0"/>
              </a:spcBef>
              <a:spcAft>
                <a:spcPts val="0"/>
              </a:spcAft>
              <a:defRPr/>
            </a:pPr>
            <a:r>
              <a:rPr sz="1050" spc="-5" dirty="0">
                <a:latin typeface="Arial"/>
                <a:ea typeface="+mn-ea"/>
                <a:cs typeface="Arial"/>
              </a:rPr>
              <a:t>项目</a:t>
            </a:r>
            <a:endParaRPr sz="1050">
              <a:latin typeface="Arial"/>
              <a:ea typeface="+mn-ea"/>
              <a:cs typeface="Arial"/>
            </a:endParaRPr>
          </a:p>
        </p:txBody>
      </p:sp>
      <p:sp>
        <p:nvSpPr>
          <p:cNvPr id="75822" name="object 27">
            <a:extLst>
              <a:ext uri="{FF2B5EF4-FFF2-40B4-BE49-F238E27FC236}">
                <a16:creationId xmlns:a16="http://schemas.microsoft.com/office/drawing/2014/main" id="{5EB28733-2BEC-4A0E-B8CA-8875CF4FAA00}"/>
              </a:ext>
            </a:extLst>
          </p:cNvPr>
          <p:cNvSpPr>
            <a:spLocks/>
          </p:cNvSpPr>
          <p:nvPr/>
        </p:nvSpPr>
        <p:spPr bwMode="auto">
          <a:xfrm>
            <a:off x="4287838" y="1500188"/>
            <a:ext cx="1338262" cy="2339975"/>
          </a:xfrm>
          <a:custGeom>
            <a:avLst/>
            <a:gdLst>
              <a:gd name="T0" fmla="*/ 0 w 1337945"/>
              <a:gd name="T1" fmla="*/ 2343169 h 2339340"/>
              <a:gd name="T2" fmla="*/ 1340097 w 1337945"/>
              <a:gd name="T3" fmla="*/ 2343169 h 2339340"/>
              <a:gd name="T4" fmla="*/ 1340097 w 1337945"/>
              <a:gd name="T5" fmla="*/ 0 h 2339340"/>
              <a:gd name="T6" fmla="*/ 0 w 1337945"/>
              <a:gd name="T7" fmla="*/ 0 h 2339340"/>
              <a:gd name="T8" fmla="*/ 0 w 1337945"/>
              <a:gd name="T9" fmla="*/ 2343169 h 2339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7945" h="2339340">
                <a:moveTo>
                  <a:pt x="0" y="2338721"/>
                </a:moveTo>
                <a:lnTo>
                  <a:pt x="1337878" y="2338721"/>
                </a:lnTo>
                <a:lnTo>
                  <a:pt x="1337878" y="0"/>
                </a:lnTo>
                <a:lnTo>
                  <a:pt x="0" y="0"/>
                </a:lnTo>
                <a:lnTo>
                  <a:pt x="0" y="2338721"/>
                </a:lnTo>
                <a:close/>
              </a:path>
            </a:pathLst>
          </a:custGeom>
          <a:noFill/>
          <a:ln w="95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23" name="object 28">
            <a:extLst>
              <a:ext uri="{FF2B5EF4-FFF2-40B4-BE49-F238E27FC236}">
                <a16:creationId xmlns:a16="http://schemas.microsoft.com/office/drawing/2014/main" id="{BBCC63EB-0670-4324-83D3-6F3EB6E59FD0}"/>
              </a:ext>
            </a:extLst>
          </p:cNvPr>
          <p:cNvSpPr>
            <a:spLocks/>
          </p:cNvSpPr>
          <p:nvPr/>
        </p:nvSpPr>
        <p:spPr bwMode="auto">
          <a:xfrm>
            <a:off x="4678363" y="1500188"/>
            <a:ext cx="0" cy="2339975"/>
          </a:xfrm>
          <a:custGeom>
            <a:avLst/>
            <a:gdLst>
              <a:gd name="T0" fmla="*/ 2343169 h 2339340"/>
              <a:gd name="T1" fmla="*/ 0 h 2339340"/>
              <a:gd name="T2" fmla="*/ 0 60000 65536"/>
              <a:gd name="T3" fmla="*/ 0 60000 65536"/>
            </a:gdLst>
            <a:ahLst/>
            <a:cxnLst>
              <a:cxn ang="T2">
                <a:pos x="0" y="T0"/>
              </a:cxn>
              <a:cxn ang="T3">
                <a:pos x="0" y="T1"/>
              </a:cxn>
            </a:cxnLst>
            <a:rect l="0" t="0" r="r" b="b"/>
            <a:pathLst>
              <a:path h="2339340">
                <a:moveTo>
                  <a:pt x="0" y="2338721"/>
                </a:moveTo>
                <a:lnTo>
                  <a:pt x="0" y="0"/>
                </a:lnTo>
              </a:path>
            </a:pathLst>
          </a:custGeom>
          <a:noFill/>
          <a:ln w="95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24" name="object 29">
            <a:extLst>
              <a:ext uri="{FF2B5EF4-FFF2-40B4-BE49-F238E27FC236}">
                <a16:creationId xmlns:a16="http://schemas.microsoft.com/office/drawing/2014/main" id="{FD87E72B-926D-42E8-94FC-A5802FB374A2}"/>
              </a:ext>
            </a:extLst>
          </p:cNvPr>
          <p:cNvSpPr>
            <a:spLocks/>
          </p:cNvSpPr>
          <p:nvPr/>
        </p:nvSpPr>
        <p:spPr bwMode="auto">
          <a:xfrm>
            <a:off x="4287838" y="1751013"/>
            <a:ext cx="1338262" cy="0"/>
          </a:xfrm>
          <a:custGeom>
            <a:avLst/>
            <a:gdLst>
              <a:gd name="T0" fmla="*/ 0 w 1338579"/>
              <a:gd name="T1" fmla="*/ 1335794 w 1338579"/>
              <a:gd name="T2" fmla="*/ 0 60000 65536"/>
              <a:gd name="T3" fmla="*/ 0 60000 65536"/>
            </a:gdLst>
            <a:ahLst/>
            <a:cxnLst>
              <a:cxn ang="T2">
                <a:pos x="T0" y="0"/>
              </a:cxn>
              <a:cxn ang="T3">
                <a:pos x="T1" y="0"/>
              </a:cxn>
            </a:cxnLst>
            <a:rect l="0" t="0" r="r" b="b"/>
            <a:pathLst>
              <a:path w="1338579">
                <a:moveTo>
                  <a:pt x="0" y="0"/>
                </a:moveTo>
                <a:lnTo>
                  <a:pt x="1338011" y="0"/>
                </a:lnTo>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 name="object 30">
            <a:extLst>
              <a:ext uri="{FF2B5EF4-FFF2-40B4-BE49-F238E27FC236}">
                <a16:creationId xmlns:a16="http://schemas.microsoft.com/office/drawing/2014/main" id="{0B27BAB0-7963-4E17-BD98-745EF7D5C02B}"/>
              </a:ext>
            </a:extLst>
          </p:cNvPr>
          <p:cNvSpPr txBox="1"/>
          <p:nvPr/>
        </p:nvSpPr>
        <p:spPr>
          <a:xfrm>
            <a:off x="4327525" y="1539875"/>
            <a:ext cx="533400" cy="161925"/>
          </a:xfrm>
          <a:prstGeom prst="rect">
            <a:avLst/>
          </a:prstGeom>
        </p:spPr>
        <p:txBody>
          <a:bodyPr lIns="0" tIns="0" rIns="0" bIns="0">
            <a:spAutoFit/>
          </a:bodyPr>
          <a:lstStyle/>
          <a:p>
            <a:pPr marL="12700" eaLnBrk="1" fontAlgn="auto" hangingPunct="1">
              <a:spcBef>
                <a:spcPts val="0"/>
              </a:spcBef>
              <a:spcAft>
                <a:spcPts val="0"/>
              </a:spcAft>
              <a:tabLst>
                <a:tab pos="401955" algn="l"/>
              </a:tabLst>
              <a:defRPr/>
            </a:pPr>
            <a:r>
              <a:rPr sz="1050" b="1" spc="-5" dirty="0">
                <a:latin typeface="Arial"/>
                <a:ea typeface="+mn-ea"/>
                <a:cs typeface="Arial"/>
              </a:rPr>
              <a:t>Pk</a:t>
            </a:r>
            <a:r>
              <a:rPr sz="1050" b="1" u="heavy" spc="-5" dirty="0">
                <a:latin typeface="Arial"/>
                <a:ea typeface="+mn-ea"/>
                <a:cs typeface="Arial"/>
              </a:rPr>
              <a:t>Id</a:t>
            </a:r>
            <a:endParaRPr sz="1050">
              <a:latin typeface="Arial"/>
              <a:ea typeface="+mn-ea"/>
              <a:cs typeface="Arial"/>
            </a:endParaRPr>
          </a:p>
        </p:txBody>
      </p:sp>
      <p:sp>
        <p:nvSpPr>
          <p:cNvPr id="75826" name="object 31">
            <a:extLst>
              <a:ext uri="{FF2B5EF4-FFF2-40B4-BE49-F238E27FC236}">
                <a16:creationId xmlns:a16="http://schemas.microsoft.com/office/drawing/2014/main" id="{7022E259-59C1-4A49-B008-9F5602AC222B}"/>
              </a:ext>
            </a:extLst>
          </p:cNvPr>
          <p:cNvSpPr txBox="1">
            <a:spLocks noChangeArrowheads="1"/>
          </p:cNvSpPr>
          <p:nvPr/>
        </p:nvSpPr>
        <p:spPr bwMode="auto">
          <a:xfrm>
            <a:off x="4327525" y="1858963"/>
            <a:ext cx="1220788"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01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000">
                <a:latin typeface="Arial" panose="020B0604020202020204" pitchFamily="34" charset="0"/>
                <a:cs typeface="Arial" panose="020B0604020202020204" pitchFamily="34" charset="0"/>
              </a:rPr>
              <a:t>名称说明</a:t>
            </a:r>
            <a:r>
              <a:rPr lang="zh-CN" altLang="zh-CN" sz="1000" b="1">
                <a:latin typeface="Arial" panose="020B0604020202020204" pitchFamily="34" charset="0"/>
                <a:cs typeface="Arial" panose="020B0604020202020204" pitchFamily="34" charset="0"/>
              </a:rPr>
              <a:t>initial_price 数量</a:t>
            </a:r>
            <a:r>
              <a:rPr lang="zh-CN" altLang="zh-CN" sz="1000">
                <a:latin typeface="Arial" panose="020B0604020202020204" pitchFamily="34" charset="0"/>
                <a:cs typeface="Arial" panose="020B0604020202020204" pitchFamily="34" charset="0"/>
              </a:rPr>
              <a:t>reserve_price buy_now nb_of_bids max_bid start_date end_data</a:t>
            </a:r>
          </a:p>
          <a:p>
            <a:pPr eaLnBrk="1" hangingPunct="1">
              <a:lnSpc>
                <a:spcPts val="1263"/>
              </a:lnSpc>
              <a:spcBef>
                <a:spcPts val="38"/>
              </a:spcBef>
            </a:pPr>
            <a:r>
              <a:rPr lang="zh-CN" altLang="zh-CN" sz="1000" b="1">
                <a:latin typeface="Arial" panose="020B0604020202020204" pitchFamily="34" charset="0"/>
                <a:cs typeface="Arial" panose="020B0604020202020204" pitchFamily="34" charset="0"/>
              </a:rPr>
              <a:t>FK1 卖家 FK2 社会关系</a:t>
            </a:r>
            <a:endParaRPr lang="zh-CN" altLang="zh-CN" sz="1000">
              <a:latin typeface="Arial" panose="020B0604020202020204" pitchFamily="34" charset="0"/>
              <a:cs typeface="Arial" panose="020B0604020202020204" pitchFamily="34" charset="0"/>
            </a:endParaRPr>
          </a:p>
        </p:txBody>
      </p:sp>
      <p:sp>
        <p:nvSpPr>
          <p:cNvPr id="75827" name="object 32">
            <a:extLst>
              <a:ext uri="{FF2B5EF4-FFF2-40B4-BE49-F238E27FC236}">
                <a16:creationId xmlns:a16="http://schemas.microsoft.com/office/drawing/2014/main" id="{C6E55B6E-60A4-4DDE-A341-AC3A1998518E}"/>
              </a:ext>
            </a:extLst>
          </p:cNvPr>
          <p:cNvSpPr>
            <a:spLocks/>
          </p:cNvSpPr>
          <p:nvPr/>
        </p:nvSpPr>
        <p:spPr bwMode="auto">
          <a:xfrm>
            <a:off x="4967288" y="3838575"/>
            <a:ext cx="0" cy="152400"/>
          </a:xfrm>
          <a:custGeom>
            <a:avLst/>
            <a:gdLst>
              <a:gd name="T0" fmla="*/ 155848 h 151764"/>
              <a:gd name="T1" fmla="*/ 0 h 151764"/>
              <a:gd name="T2" fmla="*/ 0 60000 65536"/>
              <a:gd name="T3" fmla="*/ 0 60000 65536"/>
            </a:gdLst>
            <a:ahLst/>
            <a:cxnLst>
              <a:cxn ang="T2">
                <a:pos x="0" y="T0"/>
              </a:cxn>
              <a:cxn ang="T3">
                <a:pos x="0" y="T1"/>
              </a:cxn>
            </a:cxnLst>
            <a:rect l="0" t="0" r="r" b="b"/>
            <a:pathLst>
              <a:path h="151764">
                <a:moveTo>
                  <a:pt x="0" y="151352"/>
                </a:moveTo>
                <a:lnTo>
                  <a:pt x="0" y="0"/>
                </a:lnTo>
              </a:path>
            </a:pathLst>
          </a:custGeom>
          <a:noFill/>
          <a:ln w="1594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28" name="object 33">
            <a:extLst>
              <a:ext uri="{FF2B5EF4-FFF2-40B4-BE49-F238E27FC236}">
                <a16:creationId xmlns:a16="http://schemas.microsoft.com/office/drawing/2014/main" id="{F37A28F5-504D-4C65-B856-22F00F6D8953}"/>
              </a:ext>
            </a:extLst>
          </p:cNvPr>
          <p:cNvSpPr>
            <a:spLocks/>
          </p:cNvSpPr>
          <p:nvPr/>
        </p:nvSpPr>
        <p:spPr bwMode="auto">
          <a:xfrm>
            <a:off x="4897438" y="3973513"/>
            <a:ext cx="138112" cy="136525"/>
          </a:xfrm>
          <a:custGeom>
            <a:avLst/>
            <a:gdLst>
              <a:gd name="T0" fmla="*/ 143911 w 137160"/>
              <a:gd name="T1" fmla="*/ 0 h 137160"/>
              <a:gd name="T2" fmla="*/ 0 w 137160"/>
              <a:gd name="T3" fmla="*/ 0 h 137160"/>
              <a:gd name="T4" fmla="*/ 71955 w 137160"/>
              <a:gd name="T5" fmla="*/ 132752 h 137160"/>
              <a:gd name="T6" fmla="*/ 143911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137109" y="0"/>
                </a:moveTo>
                <a:lnTo>
                  <a:pt x="0" y="0"/>
                </a:lnTo>
                <a:lnTo>
                  <a:pt x="68554" y="137134"/>
                </a:lnTo>
                <a:lnTo>
                  <a:pt x="137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29" name="object 34">
            <a:extLst>
              <a:ext uri="{FF2B5EF4-FFF2-40B4-BE49-F238E27FC236}">
                <a16:creationId xmlns:a16="http://schemas.microsoft.com/office/drawing/2014/main" id="{54ECE919-FBD8-4F3C-8908-592C3E37B5E1}"/>
              </a:ext>
            </a:extLst>
          </p:cNvPr>
          <p:cNvSpPr>
            <a:spLocks/>
          </p:cNvSpPr>
          <p:nvPr/>
        </p:nvSpPr>
        <p:spPr bwMode="auto">
          <a:xfrm>
            <a:off x="5626100" y="3563938"/>
            <a:ext cx="1252538" cy="0"/>
          </a:xfrm>
          <a:custGeom>
            <a:avLst/>
            <a:gdLst>
              <a:gd name="T0" fmla="*/ 1246608 w 1253489"/>
              <a:gd name="T1" fmla="*/ 0 w 1253489"/>
              <a:gd name="T2" fmla="*/ 0 60000 65536"/>
              <a:gd name="T3" fmla="*/ 0 60000 65536"/>
            </a:gdLst>
            <a:ahLst/>
            <a:cxnLst>
              <a:cxn ang="T2">
                <a:pos x="T0" y="0"/>
              </a:cxn>
              <a:cxn ang="T3">
                <a:pos x="T1" y="0"/>
              </a:cxn>
            </a:cxnLst>
            <a:rect l="0" t="0" r="r" b="b"/>
            <a:pathLst>
              <a:path w="1253489">
                <a:moveTo>
                  <a:pt x="1253248" y="0"/>
                </a:moveTo>
                <a:lnTo>
                  <a:pt x="0" y="0"/>
                </a:lnTo>
              </a:path>
            </a:pathLst>
          </a:custGeom>
          <a:noFill/>
          <a:ln w="159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30" name="object 35">
            <a:extLst>
              <a:ext uri="{FF2B5EF4-FFF2-40B4-BE49-F238E27FC236}">
                <a16:creationId xmlns:a16="http://schemas.microsoft.com/office/drawing/2014/main" id="{144FF687-F978-4374-A906-06FD4BBBED70}"/>
              </a:ext>
            </a:extLst>
          </p:cNvPr>
          <p:cNvSpPr>
            <a:spLocks/>
          </p:cNvSpPr>
          <p:nvPr/>
        </p:nvSpPr>
        <p:spPr bwMode="auto">
          <a:xfrm>
            <a:off x="6862763" y="3495675"/>
            <a:ext cx="136525" cy="138113"/>
          </a:xfrm>
          <a:custGeom>
            <a:avLst/>
            <a:gdLst>
              <a:gd name="T0" fmla="*/ 0 w 137160"/>
              <a:gd name="T1" fmla="*/ 0 h 137160"/>
              <a:gd name="T2" fmla="*/ 0 w 137160"/>
              <a:gd name="T3" fmla="*/ 143943 h 137160"/>
              <a:gd name="T4" fmla="*/ 132727 w 137160"/>
              <a:gd name="T5" fmla="*/ 71972 h 137160"/>
              <a:gd name="T6" fmla="*/ 0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0" y="0"/>
                </a:moveTo>
                <a:lnTo>
                  <a:pt x="0" y="137133"/>
                </a:lnTo>
                <a:lnTo>
                  <a:pt x="137109" y="685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31" name="object 36">
            <a:extLst>
              <a:ext uri="{FF2B5EF4-FFF2-40B4-BE49-F238E27FC236}">
                <a16:creationId xmlns:a16="http://schemas.microsoft.com/office/drawing/2014/main" id="{F8467167-269A-4D2C-B9C8-B0BE63CE8F18}"/>
              </a:ext>
            </a:extLst>
          </p:cNvPr>
          <p:cNvSpPr>
            <a:spLocks/>
          </p:cNvSpPr>
          <p:nvPr/>
        </p:nvSpPr>
        <p:spPr bwMode="auto">
          <a:xfrm>
            <a:off x="8213725" y="3289300"/>
            <a:ext cx="1336675" cy="266700"/>
          </a:xfrm>
          <a:custGeom>
            <a:avLst/>
            <a:gdLst>
              <a:gd name="T0" fmla="*/ 0 w 1337945"/>
              <a:gd name="T1" fmla="*/ 270297 h 266064"/>
              <a:gd name="T2" fmla="*/ 1329012 w 1337945"/>
              <a:gd name="T3" fmla="*/ 270297 h 266064"/>
              <a:gd name="T4" fmla="*/ 1329012 w 1337945"/>
              <a:gd name="T5" fmla="*/ 0 h 266064"/>
              <a:gd name="T6" fmla="*/ 0 w 1337945"/>
              <a:gd name="T7" fmla="*/ 0 h 266064"/>
              <a:gd name="T8" fmla="*/ 0 w 1337945"/>
              <a:gd name="T9" fmla="*/ 270297 h 266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7945" h="266064">
                <a:moveTo>
                  <a:pt x="0" y="265817"/>
                </a:moveTo>
                <a:lnTo>
                  <a:pt x="1337877" y="265817"/>
                </a:lnTo>
                <a:lnTo>
                  <a:pt x="1337877" y="0"/>
                </a:lnTo>
                <a:lnTo>
                  <a:pt x="0" y="0"/>
                </a:lnTo>
                <a:lnTo>
                  <a:pt x="0" y="265817"/>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32" name="object 37">
            <a:extLst>
              <a:ext uri="{FF2B5EF4-FFF2-40B4-BE49-F238E27FC236}">
                <a16:creationId xmlns:a16="http://schemas.microsoft.com/office/drawing/2014/main" id="{76ECAD09-10CB-4503-8657-6AF5AE8ADE1C}"/>
              </a:ext>
            </a:extLst>
          </p:cNvPr>
          <p:cNvSpPr>
            <a:spLocks/>
          </p:cNvSpPr>
          <p:nvPr/>
        </p:nvSpPr>
        <p:spPr bwMode="auto">
          <a:xfrm>
            <a:off x="8213725" y="3289300"/>
            <a:ext cx="1336675" cy="266700"/>
          </a:xfrm>
          <a:custGeom>
            <a:avLst/>
            <a:gdLst>
              <a:gd name="T0" fmla="*/ 0 w 1337945"/>
              <a:gd name="T1" fmla="*/ 270296 h 266064"/>
              <a:gd name="T2" fmla="*/ 1329013 w 1337945"/>
              <a:gd name="T3" fmla="*/ 270296 h 266064"/>
              <a:gd name="T4" fmla="*/ 1329013 w 1337945"/>
              <a:gd name="T5" fmla="*/ 0 h 266064"/>
              <a:gd name="T6" fmla="*/ 0 w 1337945"/>
              <a:gd name="T7" fmla="*/ 0 h 266064"/>
              <a:gd name="T8" fmla="*/ 0 w 1337945"/>
              <a:gd name="T9" fmla="*/ 270296 h 266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7945" h="266064">
                <a:moveTo>
                  <a:pt x="0" y="265816"/>
                </a:moveTo>
                <a:lnTo>
                  <a:pt x="1337878" y="265816"/>
                </a:lnTo>
                <a:lnTo>
                  <a:pt x="1337878" y="0"/>
                </a:lnTo>
                <a:lnTo>
                  <a:pt x="0" y="0"/>
                </a:lnTo>
                <a:lnTo>
                  <a:pt x="0" y="265816"/>
                </a:lnTo>
                <a:close/>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8" name="object 38">
            <a:extLst>
              <a:ext uri="{FF2B5EF4-FFF2-40B4-BE49-F238E27FC236}">
                <a16:creationId xmlns:a16="http://schemas.microsoft.com/office/drawing/2014/main" id="{31CAABB7-433A-4335-91F1-143A1EDA9D45}"/>
              </a:ext>
            </a:extLst>
          </p:cNvPr>
          <p:cNvSpPr txBox="1"/>
          <p:nvPr/>
        </p:nvSpPr>
        <p:spPr>
          <a:xfrm>
            <a:off x="8585200" y="3328988"/>
            <a:ext cx="593725" cy="161925"/>
          </a:xfrm>
          <a:prstGeom prst="rect">
            <a:avLst/>
          </a:prstGeom>
        </p:spPr>
        <p:txBody>
          <a:bodyPr lIns="0" tIns="0" rIns="0" bIns="0">
            <a:spAutoFit/>
          </a:bodyPr>
          <a:lstStyle/>
          <a:p>
            <a:pPr marL="12700" eaLnBrk="1" fontAlgn="auto" hangingPunct="1">
              <a:spcBef>
                <a:spcPts val="0"/>
              </a:spcBef>
              <a:spcAft>
                <a:spcPts val="0"/>
              </a:spcAft>
              <a:defRPr/>
            </a:pPr>
            <a:r>
              <a:rPr sz="1050" spc="-5" dirty="0">
                <a:latin typeface="Arial"/>
                <a:ea typeface="+mn-ea"/>
                <a:cs typeface="Arial"/>
              </a:rPr>
              <a:t>老</a:t>
            </a:r>
            <a:r>
              <a:rPr sz="1050" spc="-10" dirty="0">
                <a:latin typeface="Arial"/>
                <a:ea typeface="+mn-ea"/>
                <a:cs typeface="Arial"/>
              </a:rPr>
              <a:t>_</a:t>
            </a:r>
            <a:r>
              <a:rPr sz="1050" spc="-5" dirty="0">
                <a:latin typeface="Arial"/>
                <a:ea typeface="+mn-ea"/>
                <a:cs typeface="Arial"/>
              </a:rPr>
              <a:t>项目</a:t>
            </a:r>
            <a:endParaRPr sz="1050">
              <a:latin typeface="Arial"/>
              <a:ea typeface="+mn-ea"/>
              <a:cs typeface="Arial"/>
            </a:endParaRPr>
          </a:p>
        </p:txBody>
      </p:sp>
      <p:sp>
        <p:nvSpPr>
          <p:cNvPr id="75834" name="object 39">
            <a:extLst>
              <a:ext uri="{FF2B5EF4-FFF2-40B4-BE49-F238E27FC236}">
                <a16:creationId xmlns:a16="http://schemas.microsoft.com/office/drawing/2014/main" id="{B1233EA4-55FB-4BC4-931F-27D361224586}"/>
              </a:ext>
            </a:extLst>
          </p:cNvPr>
          <p:cNvSpPr>
            <a:spLocks/>
          </p:cNvSpPr>
          <p:nvPr/>
        </p:nvSpPr>
        <p:spPr bwMode="auto">
          <a:xfrm>
            <a:off x="8213725" y="3556000"/>
            <a:ext cx="1336675" cy="2339975"/>
          </a:xfrm>
          <a:custGeom>
            <a:avLst/>
            <a:gdLst>
              <a:gd name="T0" fmla="*/ 0 w 1337945"/>
              <a:gd name="T1" fmla="*/ 2343169 h 2339340"/>
              <a:gd name="T2" fmla="*/ 1329013 w 1337945"/>
              <a:gd name="T3" fmla="*/ 2343169 h 2339340"/>
              <a:gd name="T4" fmla="*/ 1329013 w 1337945"/>
              <a:gd name="T5" fmla="*/ 0 h 2339340"/>
              <a:gd name="T6" fmla="*/ 0 w 1337945"/>
              <a:gd name="T7" fmla="*/ 0 h 2339340"/>
              <a:gd name="T8" fmla="*/ 0 w 1337945"/>
              <a:gd name="T9" fmla="*/ 2343169 h 23393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7945" h="2339340">
                <a:moveTo>
                  <a:pt x="0" y="2338721"/>
                </a:moveTo>
                <a:lnTo>
                  <a:pt x="1337878" y="2338721"/>
                </a:lnTo>
                <a:lnTo>
                  <a:pt x="1337878" y="0"/>
                </a:lnTo>
                <a:lnTo>
                  <a:pt x="0" y="0"/>
                </a:lnTo>
                <a:lnTo>
                  <a:pt x="0" y="2338721"/>
                </a:lnTo>
                <a:close/>
              </a:path>
            </a:pathLst>
          </a:custGeom>
          <a:noFill/>
          <a:ln w="95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35" name="object 40">
            <a:extLst>
              <a:ext uri="{FF2B5EF4-FFF2-40B4-BE49-F238E27FC236}">
                <a16:creationId xmlns:a16="http://schemas.microsoft.com/office/drawing/2014/main" id="{6C837C36-112F-4EE3-B857-0024E9A7FFD9}"/>
              </a:ext>
            </a:extLst>
          </p:cNvPr>
          <p:cNvSpPr>
            <a:spLocks/>
          </p:cNvSpPr>
          <p:nvPr/>
        </p:nvSpPr>
        <p:spPr bwMode="auto">
          <a:xfrm>
            <a:off x="8602663" y="3556000"/>
            <a:ext cx="0" cy="2338388"/>
          </a:xfrm>
          <a:custGeom>
            <a:avLst/>
            <a:gdLst>
              <a:gd name="T0" fmla="*/ 2332173 h 2339340"/>
              <a:gd name="T1" fmla="*/ 0 h 2339340"/>
              <a:gd name="T2" fmla="*/ 0 60000 65536"/>
              <a:gd name="T3" fmla="*/ 0 60000 65536"/>
            </a:gdLst>
            <a:ahLst/>
            <a:cxnLst>
              <a:cxn ang="T2">
                <a:pos x="0" y="T0"/>
              </a:cxn>
              <a:cxn ang="T3">
                <a:pos x="0" y="T1"/>
              </a:cxn>
            </a:cxnLst>
            <a:rect l="0" t="0" r="r" b="b"/>
            <a:pathLst>
              <a:path h="2339340">
                <a:moveTo>
                  <a:pt x="0" y="2338827"/>
                </a:moveTo>
                <a:lnTo>
                  <a:pt x="0" y="0"/>
                </a:lnTo>
              </a:path>
            </a:pathLst>
          </a:custGeom>
          <a:noFill/>
          <a:ln w="95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36" name="object 41">
            <a:extLst>
              <a:ext uri="{FF2B5EF4-FFF2-40B4-BE49-F238E27FC236}">
                <a16:creationId xmlns:a16="http://schemas.microsoft.com/office/drawing/2014/main" id="{E3E13F28-0310-41B3-858D-D68AFD9DBB77}"/>
              </a:ext>
            </a:extLst>
          </p:cNvPr>
          <p:cNvSpPr>
            <a:spLocks/>
          </p:cNvSpPr>
          <p:nvPr/>
        </p:nvSpPr>
        <p:spPr bwMode="auto">
          <a:xfrm>
            <a:off x="8213725" y="3806825"/>
            <a:ext cx="1336675" cy="0"/>
          </a:xfrm>
          <a:custGeom>
            <a:avLst/>
            <a:gdLst>
              <a:gd name="T0" fmla="*/ 0 w 1337945"/>
              <a:gd name="T1" fmla="*/ 1329015 w 1337945"/>
              <a:gd name="T2" fmla="*/ 0 60000 65536"/>
              <a:gd name="T3" fmla="*/ 0 60000 65536"/>
            </a:gdLst>
            <a:ahLst/>
            <a:cxnLst>
              <a:cxn ang="T2">
                <a:pos x="T0" y="0"/>
              </a:cxn>
              <a:cxn ang="T3">
                <a:pos x="T1" y="0"/>
              </a:cxn>
            </a:cxnLst>
            <a:rect l="0" t="0" r="r" b="b"/>
            <a:pathLst>
              <a:path w="1337945">
                <a:moveTo>
                  <a:pt x="0" y="0"/>
                </a:moveTo>
                <a:lnTo>
                  <a:pt x="1337880" y="0"/>
                </a:lnTo>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2" name="object 42">
            <a:extLst>
              <a:ext uri="{FF2B5EF4-FFF2-40B4-BE49-F238E27FC236}">
                <a16:creationId xmlns:a16="http://schemas.microsoft.com/office/drawing/2014/main" id="{5B4CD3C4-B473-45B0-A8CF-FE975858EB48}"/>
              </a:ext>
            </a:extLst>
          </p:cNvPr>
          <p:cNvSpPr txBox="1"/>
          <p:nvPr/>
        </p:nvSpPr>
        <p:spPr>
          <a:xfrm>
            <a:off x="8253413" y="3595688"/>
            <a:ext cx="533400" cy="161925"/>
          </a:xfrm>
          <a:prstGeom prst="rect">
            <a:avLst/>
          </a:prstGeom>
        </p:spPr>
        <p:txBody>
          <a:bodyPr lIns="0" tIns="0" rIns="0" bIns="0">
            <a:spAutoFit/>
          </a:bodyPr>
          <a:lstStyle/>
          <a:p>
            <a:pPr marL="12700" eaLnBrk="1" fontAlgn="auto" hangingPunct="1">
              <a:spcBef>
                <a:spcPts val="0"/>
              </a:spcBef>
              <a:spcAft>
                <a:spcPts val="0"/>
              </a:spcAft>
              <a:tabLst>
                <a:tab pos="401955" algn="l"/>
              </a:tabLst>
              <a:defRPr/>
            </a:pPr>
            <a:r>
              <a:rPr sz="1050" b="1" spc="-5" dirty="0">
                <a:latin typeface="Arial"/>
                <a:ea typeface="+mn-ea"/>
                <a:cs typeface="Arial"/>
              </a:rPr>
              <a:t>Pk</a:t>
            </a:r>
            <a:r>
              <a:rPr sz="1050" b="1" u="heavy" spc="-5" dirty="0">
                <a:latin typeface="Arial"/>
                <a:ea typeface="+mn-ea"/>
                <a:cs typeface="Arial"/>
              </a:rPr>
              <a:t>Id</a:t>
            </a:r>
            <a:endParaRPr sz="1050">
              <a:latin typeface="Arial"/>
              <a:ea typeface="+mn-ea"/>
              <a:cs typeface="Arial"/>
            </a:endParaRPr>
          </a:p>
        </p:txBody>
      </p:sp>
      <p:sp>
        <p:nvSpPr>
          <p:cNvPr id="75838" name="object 43">
            <a:extLst>
              <a:ext uri="{FF2B5EF4-FFF2-40B4-BE49-F238E27FC236}">
                <a16:creationId xmlns:a16="http://schemas.microsoft.com/office/drawing/2014/main" id="{64BA7B8A-7B87-40E6-AD00-CD9DD7EAC260}"/>
              </a:ext>
            </a:extLst>
          </p:cNvPr>
          <p:cNvSpPr txBox="1">
            <a:spLocks noChangeArrowheads="1"/>
          </p:cNvSpPr>
          <p:nvPr/>
        </p:nvSpPr>
        <p:spPr bwMode="auto">
          <a:xfrm>
            <a:off x="8253413" y="3914775"/>
            <a:ext cx="1220787"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01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000">
                <a:latin typeface="Arial" panose="020B0604020202020204" pitchFamily="34" charset="0"/>
                <a:cs typeface="Arial" panose="020B0604020202020204" pitchFamily="34" charset="0"/>
              </a:rPr>
              <a:t>名称说明</a:t>
            </a:r>
            <a:r>
              <a:rPr lang="zh-CN" altLang="zh-CN" sz="1000" b="1">
                <a:latin typeface="Arial" panose="020B0604020202020204" pitchFamily="34" charset="0"/>
                <a:cs typeface="Arial" panose="020B0604020202020204" pitchFamily="34" charset="0"/>
              </a:rPr>
              <a:t>initial_price 数量</a:t>
            </a:r>
            <a:r>
              <a:rPr lang="zh-CN" altLang="zh-CN" sz="1000">
                <a:latin typeface="Arial" panose="020B0604020202020204" pitchFamily="34" charset="0"/>
                <a:cs typeface="Arial" panose="020B0604020202020204" pitchFamily="34" charset="0"/>
              </a:rPr>
              <a:t>reserve_price buy_now nb_of_bids max_bid start_date end_data</a:t>
            </a:r>
          </a:p>
          <a:p>
            <a:pPr eaLnBrk="1" hangingPunct="1">
              <a:lnSpc>
                <a:spcPts val="1263"/>
              </a:lnSpc>
              <a:spcBef>
                <a:spcPts val="38"/>
              </a:spcBef>
            </a:pPr>
            <a:r>
              <a:rPr lang="zh-CN" altLang="zh-CN" sz="1000" b="1">
                <a:latin typeface="Arial" panose="020B0604020202020204" pitchFamily="34" charset="0"/>
                <a:cs typeface="Arial" panose="020B0604020202020204" pitchFamily="34" charset="0"/>
              </a:rPr>
              <a:t>FK1 卖家 FK2 社会关系</a:t>
            </a:r>
            <a:endParaRPr lang="zh-CN" altLang="zh-CN" sz="1000">
              <a:latin typeface="Arial" panose="020B0604020202020204" pitchFamily="34" charset="0"/>
              <a:cs typeface="Arial" panose="020B0604020202020204" pitchFamily="34" charset="0"/>
            </a:endParaRPr>
          </a:p>
        </p:txBody>
      </p:sp>
      <p:sp>
        <p:nvSpPr>
          <p:cNvPr id="75839" name="object 44">
            <a:extLst>
              <a:ext uri="{FF2B5EF4-FFF2-40B4-BE49-F238E27FC236}">
                <a16:creationId xmlns:a16="http://schemas.microsoft.com/office/drawing/2014/main" id="{38FDC642-86ED-4D00-8647-A44C86EA2DD4}"/>
              </a:ext>
            </a:extLst>
          </p:cNvPr>
          <p:cNvSpPr>
            <a:spLocks/>
          </p:cNvSpPr>
          <p:nvPr/>
        </p:nvSpPr>
        <p:spPr bwMode="auto">
          <a:xfrm>
            <a:off x="5765800" y="5594350"/>
            <a:ext cx="2447925" cy="0"/>
          </a:xfrm>
          <a:custGeom>
            <a:avLst/>
            <a:gdLst>
              <a:gd name="T0" fmla="*/ 0 w 2447925"/>
              <a:gd name="T1" fmla="*/ 2447373 w 2447925"/>
              <a:gd name="T2" fmla="*/ 0 60000 65536"/>
              <a:gd name="T3" fmla="*/ 0 60000 65536"/>
            </a:gdLst>
            <a:ahLst/>
            <a:cxnLst>
              <a:cxn ang="T2">
                <a:pos x="T0" y="0"/>
              </a:cxn>
              <a:cxn ang="T3">
                <a:pos x="T1" y="0"/>
              </a:cxn>
            </a:cxnLst>
            <a:rect l="0" t="0" r="r" b="b"/>
            <a:pathLst>
              <a:path w="2447925">
                <a:moveTo>
                  <a:pt x="0" y="0"/>
                </a:moveTo>
                <a:lnTo>
                  <a:pt x="2447373" y="0"/>
                </a:lnTo>
              </a:path>
            </a:pathLst>
          </a:custGeom>
          <a:noFill/>
          <a:ln w="159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40" name="object 45">
            <a:extLst>
              <a:ext uri="{FF2B5EF4-FFF2-40B4-BE49-F238E27FC236}">
                <a16:creationId xmlns:a16="http://schemas.microsoft.com/office/drawing/2014/main" id="{DF99BF46-048F-4E87-A56A-F32144C0046F}"/>
              </a:ext>
            </a:extLst>
          </p:cNvPr>
          <p:cNvSpPr>
            <a:spLocks/>
          </p:cNvSpPr>
          <p:nvPr/>
        </p:nvSpPr>
        <p:spPr bwMode="auto">
          <a:xfrm>
            <a:off x="5645150" y="5526088"/>
            <a:ext cx="138113" cy="136525"/>
          </a:xfrm>
          <a:custGeom>
            <a:avLst/>
            <a:gdLst>
              <a:gd name="T0" fmla="*/ 143918 w 137160"/>
              <a:gd name="T1" fmla="*/ 0 h 137160"/>
              <a:gd name="T2" fmla="*/ 0 w 137160"/>
              <a:gd name="T3" fmla="*/ 66375 h 137160"/>
              <a:gd name="T4" fmla="*/ 143918 w 137160"/>
              <a:gd name="T5" fmla="*/ 132752 h 137160"/>
              <a:gd name="T6" fmla="*/ 143918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137109" y="0"/>
                </a:moveTo>
                <a:lnTo>
                  <a:pt x="0" y="68567"/>
                </a:lnTo>
                <a:lnTo>
                  <a:pt x="137109" y="137134"/>
                </a:lnTo>
                <a:lnTo>
                  <a:pt x="137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41" name="object 46">
            <a:extLst>
              <a:ext uri="{FF2B5EF4-FFF2-40B4-BE49-F238E27FC236}">
                <a16:creationId xmlns:a16="http://schemas.microsoft.com/office/drawing/2014/main" id="{E9A8C86C-3E4F-4FF1-A1B1-FB2F2996E28D}"/>
              </a:ext>
            </a:extLst>
          </p:cNvPr>
          <p:cNvSpPr>
            <a:spLocks/>
          </p:cNvSpPr>
          <p:nvPr/>
        </p:nvSpPr>
        <p:spPr bwMode="auto">
          <a:xfrm>
            <a:off x="7924800" y="3714750"/>
            <a:ext cx="288925" cy="0"/>
          </a:xfrm>
          <a:custGeom>
            <a:avLst/>
            <a:gdLst>
              <a:gd name="T0" fmla="*/ 0 w 288925"/>
              <a:gd name="T1" fmla="*/ 288565 w 288925"/>
              <a:gd name="T2" fmla="*/ 0 60000 65536"/>
              <a:gd name="T3" fmla="*/ 0 60000 65536"/>
            </a:gdLst>
            <a:ahLst/>
            <a:cxnLst>
              <a:cxn ang="T2">
                <a:pos x="T0" y="0"/>
              </a:cxn>
              <a:cxn ang="T3">
                <a:pos x="T1" y="0"/>
              </a:cxn>
            </a:cxnLst>
            <a:rect l="0" t="0" r="r" b="b"/>
            <a:pathLst>
              <a:path w="288925">
                <a:moveTo>
                  <a:pt x="0" y="0"/>
                </a:moveTo>
                <a:lnTo>
                  <a:pt x="288565" y="0"/>
                </a:lnTo>
              </a:path>
            </a:pathLst>
          </a:custGeom>
          <a:noFill/>
          <a:ln w="159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42" name="object 47">
            <a:extLst>
              <a:ext uri="{FF2B5EF4-FFF2-40B4-BE49-F238E27FC236}">
                <a16:creationId xmlns:a16="http://schemas.microsoft.com/office/drawing/2014/main" id="{0E404DAC-66B1-43A1-A8C8-E4923679185D}"/>
              </a:ext>
            </a:extLst>
          </p:cNvPr>
          <p:cNvSpPr>
            <a:spLocks/>
          </p:cNvSpPr>
          <p:nvPr/>
        </p:nvSpPr>
        <p:spPr bwMode="auto">
          <a:xfrm>
            <a:off x="7804150" y="3646488"/>
            <a:ext cx="138113" cy="138112"/>
          </a:xfrm>
          <a:custGeom>
            <a:avLst/>
            <a:gdLst>
              <a:gd name="T0" fmla="*/ 143919 w 137160"/>
              <a:gd name="T1" fmla="*/ 0 h 137160"/>
              <a:gd name="T2" fmla="*/ 0 w 137160"/>
              <a:gd name="T3" fmla="*/ 71969 h 137160"/>
              <a:gd name="T4" fmla="*/ 143919 w 137160"/>
              <a:gd name="T5" fmla="*/ 143936 h 137160"/>
              <a:gd name="T6" fmla="*/ 143919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137110" y="0"/>
                </a:moveTo>
                <a:lnTo>
                  <a:pt x="0" y="68567"/>
                </a:lnTo>
                <a:lnTo>
                  <a:pt x="137110" y="137133"/>
                </a:lnTo>
                <a:lnTo>
                  <a:pt x="1371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43" name="object 48">
            <a:extLst>
              <a:ext uri="{FF2B5EF4-FFF2-40B4-BE49-F238E27FC236}">
                <a16:creationId xmlns:a16="http://schemas.microsoft.com/office/drawing/2014/main" id="{11EBF211-45BA-4180-99BE-4578BE0B3B7E}"/>
              </a:ext>
            </a:extLst>
          </p:cNvPr>
          <p:cNvSpPr>
            <a:spLocks/>
          </p:cNvSpPr>
          <p:nvPr/>
        </p:nvSpPr>
        <p:spPr bwMode="auto">
          <a:xfrm>
            <a:off x="2697163" y="4608513"/>
            <a:ext cx="1073150" cy="266700"/>
          </a:xfrm>
          <a:custGeom>
            <a:avLst/>
            <a:gdLst>
              <a:gd name="T0" fmla="*/ 0 w 1072514"/>
              <a:gd name="T1" fmla="*/ 270297 h 266064"/>
              <a:gd name="T2" fmla="*/ 1076514 w 1072514"/>
              <a:gd name="T3" fmla="*/ 270297 h 266064"/>
              <a:gd name="T4" fmla="*/ 1076514 w 1072514"/>
              <a:gd name="T5" fmla="*/ 0 h 266064"/>
              <a:gd name="T6" fmla="*/ 0 w 1072514"/>
              <a:gd name="T7" fmla="*/ 0 h 266064"/>
              <a:gd name="T8" fmla="*/ 0 w 1072514"/>
              <a:gd name="T9" fmla="*/ 270297 h 266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2514" h="266064">
                <a:moveTo>
                  <a:pt x="0" y="265817"/>
                </a:moveTo>
                <a:lnTo>
                  <a:pt x="1072056" y="265817"/>
                </a:lnTo>
                <a:lnTo>
                  <a:pt x="1072056" y="0"/>
                </a:lnTo>
                <a:lnTo>
                  <a:pt x="0" y="0"/>
                </a:lnTo>
                <a:lnTo>
                  <a:pt x="0" y="265817"/>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44" name="object 49">
            <a:extLst>
              <a:ext uri="{FF2B5EF4-FFF2-40B4-BE49-F238E27FC236}">
                <a16:creationId xmlns:a16="http://schemas.microsoft.com/office/drawing/2014/main" id="{B5261DE6-3689-4F07-B833-94C7AF3B765E}"/>
              </a:ext>
            </a:extLst>
          </p:cNvPr>
          <p:cNvSpPr>
            <a:spLocks/>
          </p:cNvSpPr>
          <p:nvPr/>
        </p:nvSpPr>
        <p:spPr bwMode="auto">
          <a:xfrm>
            <a:off x="2697163" y="4608513"/>
            <a:ext cx="1073150" cy="266700"/>
          </a:xfrm>
          <a:custGeom>
            <a:avLst/>
            <a:gdLst>
              <a:gd name="T0" fmla="*/ 0 w 1072514"/>
              <a:gd name="T1" fmla="*/ 270296 h 266064"/>
              <a:gd name="T2" fmla="*/ 1076514 w 1072514"/>
              <a:gd name="T3" fmla="*/ 270296 h 266064"/>
              <a:gd name="T4" fmla="*/ 1076514 w 1072514"/>
              <a:gd name="T5" fmla="*/ 0 h 266064"/>
              <a:gd name="T6" fmla="*/ 0 w 1072514"/>
              <a:gd name="T7" fmla="*/ 0 h 266064"/>
              <a:gd name="T8" fmla="*/ 0 w 1072514"/>
              <a:gd name="T9" fmla="*/ 270296 h 2660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2514" h="266064">
                <a:moveTo>
                  <a:pt x="0" y="265816"/>
                </a:moveTo>
                <a:lnTo>
                  <a:pt x="1072056" y="265816"/>
                </a:lnTo>
                <a:lnTo>
                  <a:pt x="1072056" y="0"/>
                </a:lnTo>
                <a:lnTo>
                  <a:pt x="0" y="0"/>
                </a:lnTo>
                <a:lnTo>
                  <a:pt x="0" y="265816"/>
                </a:lnTo>
                <a:close/>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0" name="object 50">
            <a:extLst>
              <a:ext uri="{FF2B5EF4-FFF2-40B4-BE49-F238E27FC236}">
                <a16:creationId xmlns:a16="http://schemas.microsoft.com/office/drawing/2014/main" id="{757AE800-6BF0-4ECB-AA1C-9C3DBF9191D1}"/>
              </a:ext>
            </a:extLst>
          </p:cNvPr>
          <p:cNvSpPr txBox="1"/>
          <p:nvPr/>
        </p:nvSpPr>
        <p:spPr>
          <a:xfrm>
            <a:off x="3098800" y="4648200"/>
            <a:ext cx="268288" cy="161925"/>
          </a:xfrm>
          <a:prstGeom prst="rect">
            <a:avLst/>
          </a:prstGeom>
        </p:spPr>
        <p:txBody>
          <a:bodyPr lIns="0" tIns="0" rIns="0" bIns="0">
            <a:spAutoFit/>
          </a:bodyPr>
          <a:lstStyle/>
          <a:p>
            <a:pPr marL="12700" eaLnBrk="1" fontAlgn="auto" hangingPunct="1">
              <a:spcBef>
                <a:spcPts val="0"/>
              </a:spcBef>
              <a:spcAft>
                <a:spcPts val="0"/>
              </a:spcAft>
              <a:defRPr/>
            </a:pPr>
            <a:r>
              <a:rPr sz="1050" spc="-5" dirty="0">
                <a:latin typeface="Arial"/>
                <a:ea typeface="+mn-ea"/>
                <a:cs typeface="Arial"/>
              </a:rPr>
              <a:t>出价</a:t>
            </a:r>
            <a:endParaRPr sz="1050">
              <a:latin typeface="Arial"/>
              <a:ea typeface="+mn-ea"/>
              <a:cs typeface="Arial"/>
            </a:endParaRPr>
          </a:p>
        </p:txBody>
      </p:sp>
      <p:sp>
        <p:nvSpPr>
          <p:cNvPr id="75846" name="object 51">
            <a:extLst>
              <a:ext uri="{FF2B5EF4-FFF2-40B4-BE49-F238E27FC236}">
                <a16:creationId xmlns:a16="http://schemas.microsoft.com/office/drawing/2014/main" id="{24F7BA60-401F-43F7-8693-DB0634E28A81}"/>
              </a:ext>
            </a:extLst>
          </p:cNvPr>
          <p:cNvSpPr>
            <a:spLocks/>
          </p:cNvSpPr>
          <p:nvPr/>
        </p:nvSpPr>
        <p:spPr bwMode="auto">
          <a:xfrm>
            <a:off x="2697163" y="4873625"/>
            <a:ext cx="1073150" cy="1382713"/>
          </a:xfrm>
          <a:custGeom>
            <a:avLst/>
            <a:gdLst>
              <a:gd name="T0" fmla="*/ 0 w 1072514"/>
              <a:gd name="T1" fmla="*/ 1384197 h 1382395"/>
              <a:gd name="T2" fmla="*/ 1076514 w 1072514"/>
              <a:gd name="T3" fmla="*/ 1384197 h 1382395"/>
              <a:gd name="T4" fmla="*/ 1076514 w 1072514"/>
              <a:gd name="T5" fmla="*/ 0 h 1382395"/>
              <a:gd name="T6" fmla="*/ 0 w 1072514"/>
              <a:gd name="T7" fmla="*/ 0 h 1382395"/>
              <a:gd name="T8" fmla="*/ 0 w 1072514"/>
              <a:gd name="T9" fmla="*/ 1384197 h 1382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2514" h="1382395">
                <a:moveTo>
                  <a:pt x="0" y="1381971"/>
                </a:moveTo>
                <a:lnTo>
                  <a:pt x="1072056" y="1381971"/>
                </a:lnTo>
                <a:lnTo>
                  <a:pt x="1072056" y="0"/>
                </a:lnTo>
                <a:lnTo>
                  <a:pt x="0" y="0"/>
                </a:lnTo>
                <a:lnTo>
                  <a:pt x="0" y="1381971"/>
                </a:lnTo>
                <a:close/>
              </a:path>
            </a:pathLst>
          </a:custGeom>
          <a:noFill/>
          <a:ln w="95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47" name="object 52">
            <a:extLst>
              <a:ext uri="{FF2B5EF4-FFF2-40B4-BE49-F238E27FC236}">
                <a16:creationId xmlns:a16="http://schemas.microsoft.com/office/drawing/2014/main" id="{184D283C-9ED7-4DE5-B5AF-6C1F11134F99}"/>
              </a:ext>
            </a:extLst>
          </p:cNvPr>
          <p:cNvSpPr>
            <a:spLocks/>
          </p:cNvSpPr>
          <p:nvPr/>
        </p:nvSpPr>
        <p:spPr bwMode="auto">
          <a:xfrm>
            <a:off x="3086100" y="4873625"/>
            <a:ext cx="0" cy="1382713"/>
          </a:xfrm>
          <a:custGeom>
            <a:avLst/>
            <a:gdLst>
              <a:gd name="T0" fmla="*/ 1384205 h 1382395"/>
              <a:gd name="T1" fmla="*/ 0 h 1382395"/>
              <a:gd name="T2" fmla="*/ 0 60000 65536"/>
              <a:gd name="T3" fmla="*/ 0 60000 65536"/>
            </a:gdLst>
            <a:ahLst/>
            <a:cxnLst>
              <a:cxn ang="T2">
                <a:pos x="0" y="T0"/>
              </a:cxn>
              <a:cxn ang="T3">
                <a:pos x="0" y="T1"/>
              </a:cxn>
            </a:cxnLst>
            <a:rect l="0" t="0" r="r" b="b"/>
            <a:pathLst>
              <a:path h="1382395">
                <a:moveTo>
                  <a:pt x="0" y="1381979"/>
                </a:moveTo>
                <a:lnTo>
                  <a:pt x="0" y="0"/>
                </a:lnTo>
              </a:path>
            </a:pathLst>
          </a:custGeom>
          <a:noFill/>
          <a:ln w="95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48" name="object 53">
            <a:extLst>
              <a:ext uri="{FF2B5EF4-FFF2-40B4-BE49-F238E27FC236}">
                <a16:creationId xmlns:a16="http://schemas.microsoft.com/office/drawing/2014/main" id="{83F96138-1326-42CB-8A4F-789337098F2F}"/>
              </a:ext>
            </a:extLst>
          </p:cNvPr>
          <p:cNvSpPr>
            <a:spLocks/>
          </p:cNvSpPr>
          <p:nvPr/>
        </p:nvSpPr>
        <p:spPr bwMode="auto">
          <a:xfrm>
            <a:off x="2697163" y="5133975"/>
            <a:ext cx="1073150" cy="0"/>
          </a:xfrm>
          <a:custGeom>
            <a:avLst/>
            <a:gdLst>
              <a:gd name="T0" fmla="*/ 0 w 1072514"/>
              <a:gd name="T1" fmla="*/ 1076518 w 1072514"/>
              <a:gd name="T2" fmla="*/ 0 60000 65536"/>
              <a:gd name="T3" fmla="*/ 0 60000 65536"/>
            </a:gdLst>
            <a:ahLst/>
            <a:cxnLst>
              <a:cxn ang="T2">
                <a:pos x="T0" y="0"/>
              </a:cxn>
              <a:cxn ang="T3">
                <a:pos x="T1" y="0"/>
              </a:cxn>
            </a:cxnLst>
            <a:rect l="0" t="0" r="r" b="b"/>
            <a:pathLst>
              <a:path w="1072514">
                <a:moveTo>
                  <a:pt x="0" y="0"/>
                </a:moveTo>
                <a:lnTo>
                  <a:pt x="1072060" y="0"/>
                </a:lnTo>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4" name="object 54">
            <a:extLst>
              <a:ext uri="{FF2B5EF4-FFF2-40B4-BE49-F238E27FC236}">
                <a16:creationId xmlns:a16="http://schemas.microsoft.com/office/drawing/2014/main" id="{B44678B3-2952-4EBC-9BBA-BF727CC9ADF8}"/>
              </a:ext>
            </a:extLst>
          </p:cNvPr>
          <p:cNvSpPr txBox="1"/>
          <p:nvPr/>
        </p:nvSpPr>
        <p:spPr>
          <a:xfrm>
            <a:off x="2736850" y="4913313"/>
            <a:ext cx="533400" cy="161925"/>
          </a:xfrm>
          <a:prstGeom prst="rect">
            <a:avLst/>
          </a:prstGeom>
        </p:spPr>
        <p:txBody>
          <a:bodyPr lIns="0" tIns="0" rIns="0" bIns="0">
            <a:spAutoFit/>
          </a:bodyPr>
          <a:lstStyle/>
          <a:p>
            <a:pPr marL="12700" eaLnBrk="1" fontAlgn="auto" hangingPunct="1">
              <a:spcBef>
                <a:spcPts val="0"/>
              </a:spcBef>
              <a:spcAft>
                <a:spcPts val="0"/>
              </a:spcAft>
              <a:tabLst>
                <a:tab pos="401955" algn="l"/>
              </a:tabLst>
              <a:defRPr/>
            </a:pPr>
            <a:r>
              <a:rPr sz="1050" b="1" spc="-5" dirty="0">
                <a:latin typeface="Arial"/>
                <a:ea typeface="+mn-ea"/>
                <a:cs typeface="Arial"/>
              </a:rPr>
              <a:t>Pk</a:t>
            </a:r>
            <a:r>
              <a:rPr sz="1050" b="1" u="heavy" spc="-5" dirty="0">
                <a:latin typeface="Arial"/>
                <a:ea typeface="+mn-ea"/>
                <a:cs typeface="Arial"/>
              </a:rPr>
              <a:t>Id</a:t>
            </a:r>
            <a:endParaRPr sz="1050">
              <a:latin typeface="Arial"/>
              <a:ea typeface="+mn-ea"/>
              <a:cs typeface="Arial"/>
            </a:endParaRPr>
          </a:p>
        </p:txBody>
      </p:sp>
      <p:sp>
        <p:nvSpPr>
          <p:cNvPr id="75850" name="object 55">
            <a:extLst>
              <a:ext uri="{FF2B5EF4-FFF2-40B4-BE49-F238E27FC236}">
                <a16:creationId xmlns:a16="http://schemas.microsoft.com/office/drawing/2014/main" id="{337829D9-A2DC-484D-95D5-2F3EFF9C860F}"/>
              </a:ext>
            </a:extLst>
          </p:cNvPr>
          <p:cNvSpPr txBox="1">
            <a:spLocks noChangeArrowheads="1"/>
          </p:cNvSpPr>
          <p:nvPr/>
        </p:nvSpPr>
        <p:spPr bwMode="auto">
          <a:xfrm>
            <a:off x="2736850" y="5232400"/>
            <a:ext cx="95567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401638" algn="l"/>
              </a:tabLst>
              <a:defRPr>
                <a:solidFill>
                  <a:schemeClr val="tx1"/>
                </a:solidFill>
                <a:latin typeface="Calibri" panose="020F0502020204030204" pitchFamily="34" charset="0"/>
                <a:ea typeface="宋体" panose="02010600030101010101" pitchFamily="2" charset="-122"/>
              </a:defRPr>
            </a:lvl1pPr>
            <a:lvl2pPr marL="742950" indent="-285750">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zh-CN" sz="1000" b="1">
                <a:latin typeface="Arial" panose="020B0604020202020204" pitchFamily="34" charset="0"/>
                <a:cs typeface="Arial" panose="020B0604020202020204" pitchFamily="34" charset="0"/>
              </a:rPr>
              <a:t>FK2 user_id FK1 item_id</a:t>
            </a:r>
            <a:endParaRPr lang="zh-CN" altLang="zh-CN" sz="1000">
              <a:latin typeface="Arial" panose="020B0604020202020204" pitchFamily="34" charset="0"/>
              <a:cs typeface="Arial" panose="020B0604020202020204" pitchFamily="34" charset="0"/>
            </a:endParaRPr>
          </a:p>
          <a:p>
            <a:pPr algn="ctr" eaLnBrk="1" hangingPunct="1">
              <a:lnSpc>
                <a:spcPts val="1263"/>
              </a:lnSpc>
              <a:spcBef>
                <a:spcPts val="38"/>
              </a:spcBef>
            </a:pPr>
            <a:r>
              <a:rPr lang="zh-CN" altLang="zh-CN" sz="1000" b="1">
                <a:latin typeface="Arial" panose="020B0604020202020204" pitchFamily="34" charset="0"/>
                <a:cs typeface="Arial" panose="020B0604020202020204" pitchFamily="34" charset="0"/>
              </a:rPr>
              <a:t>数量出价</a:t>
            </a:r>
            <a:endParaRPr lang="zh-CN" altLang="zh-CN" sz="1000">
              <a:latin typeface="Arial" panose="020B0604020202020204" pitchFamily="34" charset="0"/>
              <a:cs typeface="Arial" panose="020B0604020202020204" pitchFamily="34" charset="0"/>
            </a:endParaRPr>
          </a:p>
          <a:p>
            <a:pPr eaLnBrk="1" hangingPunct="1">
              <a:lnSpc>
                <a:spcPts val="1213"/>
              </a:lnSpc>
            </a:pPr>
            <a:r>
              <a:rPr lang="zh-CN" altLang="zh-CN" sz="1000" b="1">
                <a:latin typeface="Arial" panose="020B0604020202020204" pitchFamily="34" charset="0"/>
                <a:cs typeface="Arial" panose="020B0604020202020204" pitchFamily="34" charset="0"/>
              </a:rPr>
              <a:t>max_bid</a:t>
            </a:r>
            <a:endParaRPr lang="zh-CN" altLang="zh-CN" sz="1000">
              <a:latin typeface="Arial" panose="020B0604020202020204" pitchFamily="34" charset="0"/>
              <a:cs typeface="Arial" panose="020B0604020202020204" pitchFamily="34" charset="0"/>
            </a:endParaRPr>
          </a:p>
          <a:p>
            <a:pPr eaLnBrk="1" hangingPunct="1">
              <a:lnSpc>
                <a:spcPts val="1263"/>
              </a:lnSpc>
            </a:pPr>
            <a:r>
              <a:rPr lang="zh-CN" altLang="zh-CN" sz="1000">
                <a:latin typeface="Arial" panose="020B0604020202020204" pitchFamily="34" charset="0"/>
                <a:cs typeface="Arial" panose="020B0604020202020204" pitchFamily="34" charset="0"/>
              </a:rPr>
              <a:t>日期</a:t>
            </a:r>
          </a:p>
        </p:txBody>
      </p:sp>
      <p:sp>
        <p:nvSpPr>
          <p:cNvPr id="75851" name="object 56">
            <a:extLst>
              <a:ext uri="{FF2B5EF4-FFF2-40B4-BE49-F238E27FC236}">
                <a16:creationId xmlns:a16="http://schemas.microsoft.com/office/drawing/2014/main" id="{A0728B63-209B-4BE7-9743-12260EDF2FA1}"/>
              </a:ext>
            </a:extLst>
          </p:cNvPr>
          <p:cNvSpPr>
            <a:spLocks/>
          </p:cNvSpPr>
          <p:nvPr/>
        </p:nvSpPr>
        <p:spPr bwMode="auto">
          <a:xfrm>
            <a:off x="3233738" y="2887663"/>
            <a:ext cx="935037" cy="1720850"/>
          </a:xfrm>
          <a:custGeom>
            <a:avLst/>
            <a:gdLst>
              <a:gd name="T0" fmla="*/ 932631 w 935355"/>
              <a:gd name="T1" fmla="*/ 0 h 1720214"/>
              <a:gd name="T2" fmla="*/ 0 w 935355"/>
              <a:gd name="T3" fmla="*/ 0 h 1720214"/>
              <a:gd name="T4" fmla="*/ 0 w 935355"/>
              <a:gd name="T5" fmla="*/ 1724346 h 1720214"/>
              <a:gd name="T6" fmla="*/ 0 60000 65536"/>
              <a:gd name="T7" fmla="*/ 0 60000 65536"/>
              <a:gd name="T8" fmla="*/ 0 60000 65536"/>
            </a:gdLst>
            <a:ahLst/>
            <a:cxnLst>
              <a:cxn ang="T6">
                <a:pos x="T0" y="T1"/>
              </a:cxn>
              <a:cxn ang="T7">
                <a:pos x="T2" y="T3"/>
              </a:cxn>
              <a:cxn ang="T8">
                <a:pos x="T4" y="T5"/>
              </a:cxn>
            </a:cxnLst>
            <a:rect l="0" t="0" r="r" b="b"/>
            <a:pathLst>
              <a:path w="935355" h="1720214">
                <a:moveTo>
                  <a:pt x="934854" y="0"/>
                </a:moveTo>
                <a:lnTo>
                  <a:pt x="0" y="0"/>
                </a:lnTo>
                <a:lnTo>
                  <a:pt x="0" y="1719890"/>
                </a:lnTo>
              </a:path>
            </a:pathLst>
          </a:custGeom>
          <a:noFill/>
          <a:ln w="159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52" name="object 57">
            <a:extLst>
              <a:ext uri="{FF2B5EF4-FFF2-40B4-BE49-F238E27FC236}">
                <a16:creationId xmlns:a16="http://schemas.microsoft.com/office/drawing/2014/main" id="{B4E8E66F-E82E-4D99-B459-AF71BA88B983}"/>
              </a:ext>
            </a:extLst>
          </p:cNvPr>
          <p:cNvSpPr>
            <a:spLocks/>
          </p:cNvSpPr>
          <p:nvPr/>
        </p:nvSpPr>
        <p:spPr bwMode="auto">
          <a:xfrm>
            <a:off x="4151313" y="2819400"/>
            <a:ext cx="136525" cy="138113"/>
          </a:xfrm>
          <a:custGeom>
            <a:avLst/>
            <a:gdLst>
              <a:gd name="T0" fmla="*/ 0 w 137160"/>
              <a:gd name="T1" fmla="*/ 0 h 137160"/>
              <a:gd name="T2" fmla="*/ 0 w 137160"/>
              <a:gd name="T3" fmla="*/ 143943 h 137160"/>
              <a:gd name="T4" fmla="*/ 132727 w 137160"/>
              <a:gd name="T5" fmla="*/ 71972 h 137160"/>
              <a:gd name="T6" fmla="*/ 0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0" y="0"/>
                </a:moveTo>
                <a:lnTo>
                  <a:pt x="0" y="137133"/>
                </a:lnTo>
                <a:lnTo>
                  <a:pt x="137109" y="685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53" name="object 58">
            <a:extLst>
              <a:ext uri="{FF2B5EF4-FFF2-40B4-BE49-F238E27FC236}">
                <a16:creationId xmlns:a16="http://schemas.microsoft.com/office/drawing/2014/main" id="{543DCA14-2986-4C2A-BC3C-65845A6BC473}"/>
              </a:ext>
            </a:extLst>
          </p:cNvPr>
          <p:cNvSpPr>
            <a:spLocks/>
          </p:cNvSpPr>
          <p:nvPr/>
        </p:nvSpPr>
        <p:spPr bwMode="auto">
          <a:xfrm>
            <a:off x="3768725" y="5422900"/>
            <a:ext cx="419100" cy="0"/>
          </a:xfrm>
          <a:custGeom>
            <a:avLst/>
            <a:gdLst>
              <a:gd name="T0" fmla="*/ 418621 w 419100"/>
              <a:gd name="T1" fmla="*/ 0 w 419100"/>
              <a:gd name="T2" fmla="*/ 0 60000 65536"/>
              <a:gd name="T3" fmla="*/ 0 60000 65536"/>
            </a:gdLst>
            <a:ahLst/>
            <a:cxnLst>
              <a:cxn ang="T2">
                <a:pos x="T0" y="0"/>
              </a:cxn>
              <a:cxn ang="T3">
                <a:pos x="T1" y="0"/>
              </a:cxn>
            </a:cxnLst>
            <a:rect l="0" t="0" r="r" b="b"/>
            <a:pathLst>
              <a:path w="419100">
                <a:moveTo>
                  <a:pt x="418621" y="0"/>
                </a:moveTo>
                <a:lnTo>
                  <a:pt x="0" y="0"/>
                </a:lnTo>
              </a:path>
            </a:pathLst>
          </a:custGeom>
          <a:noFill/>
          <a:ln w="159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54" name="object 59">
            <a:extLst>
              <a:ext uri="{FF2B5EF4-FFF2-40B4-BE49-F238E27FC236}">
                <a16:creationId xmlns:a16="http://schemas.microsoft.com/office/drawing/2014/main" id="{84DC1460-0CFC-477B-8CE8-E47DC70B134D}"/>
              </a:ext>
            </a:extLst>
          </p:cNvPr>
          <p:cNvSpPr>
            <a:spLocks/>
          </p:cNvSpPr>
          <p:nvPr/>
        </p:nvSpPr>
        <p:spPr bwMode="auto">
          <a:xfrm>
            <a:off x="4170363" y="5354638"/>
            <a:ext cx="138112" cy="136525"/>
          </a:xfrm>
          <a:custGeom>
            <a:avLst/>
            <a:gdLst>
              <a:gd name="T0" fmla="*/ 0 w 137160"/>
              <a:gd name="T1" fmla="*/ 0 h 137160"/>
              <a:gd name="T2" fmla="*/ 0 w 137160"/>
              <a:gd name="T3" fmla="*/ 132752 h 137160"/>
              <a:gd name="T4" fmla="*/ 143911 w 137160"/>
              <a:gd name="T5" fmla="*/ 66375 h 137160"/>
              <a:gd name="T6" fmla="*/ 0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0" y="0"/>
                </a:moveTo>
                <a:lnTo>
                  <a:pt x="0" y="137134"/>
                </a:lnTo>
                <a:lnTo>
                  <a:pt x="137109" y="685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55" name="object 60">
            <a:extLst>
              <a:ext uri="{FF2B5EF4-FFF2-40B4-BE49-F238E27FC236}">
                <a16:creationId xmlns:a16="http://schemas.microsoft.com/office/drawing/2014/main" id="{E62DFB0C-9C3D-48FB-97C7-4A03C16969F7}"/>
              </a:ext>
            </a:extLst>
          </p:cNvPr>
          <p:cNvSpPr>
            <a:spLocks/>
          </p:cNvSpPr>
          <p:nvPr/>
        </p:nvSpPr>
        <p:spPr bwMode="auto">
          <a:xfrm>
            <a:off x="6000750" y="1217613"/>
            <a:ext cx="1376363" cy="266700"/>
          </a:xfrm>
          <a:custGeom>
            <a:avLst/>
            <a:gdLst>
              <a:gd name="T0" fmla="*/ 0 w 1375410"/>
              <a:gd name="T1" fmla="*/ 270289 h 266065"/>
              <a:gd name="T2" fmla="*/ 1381496 w 1375410"/>
              <a:gd name="T3" fmla="*/ 270289 h 266065"/>
              <a:gd name="T4" fmla="*/ 1381496 w 1375410"/>
              <a:gd name="T5" fmla="*/ 0 h 266065"/>
              <a:gd name="T6" fmla="*/ 0 w 1375410"/>
              <a:gd name="T7" fmla="*/ 0 h 266065"/>
              <a:gd name="T8" fmla="*/ 0 w 1375410"/>
              <a:gd name="T9" fmla="*/ 270289 h 266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5410" h="266065">
                <a:moveTo>
                  <a:pt x="0" y="265817"/>
                </a:moveTo>
                <a:lnTo>
                  <a:pt x="1374813" y="265817"/>
                </a:lnTo>
                <a:lnTo>
                  <a:pt x="1374813" y="0"/>
                </a:lnTo>
                <a:lnTo>
                  <a:pt x="0" y="0"/>
                </a:lnTo>
                <a:lnTo>
                  <a:pt x="0" y="265817"/>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56" name="object 61">
            <a:extLst>
              <a:ext uri="{FF2B5EF4-FFF2-40B4-BE49-F238E27FC236}">
                <a16:creationId xmlns:a16="http://schemas.microsoft.com/office/drawing/2014/main" id="{35F9BC19-53AD-4A58-998C-4ED67ED00AF9}"/>
              </a:ext>
            </a:extLst>
          </p:cNvPr>
          <p:cNvSpPr>
            <a:spLocks/>
          </p:cNvSpPr>
          <p:nvPr/>
        </p:nvSpPr>
        <p:spPr bwMode="auto">
          <a:xfrm>
            <a:off x="6000750" y="1217613"/>
            <a:ext cx="1376363" cy="266700"/>
          </a:xfrm>
          <a:custGeom>
            <a:avLst/>
            <a:gdLst>
              <a:gd name="T0" fmla="*/ 0 w 1375410"/>
              <a:gd name="T1" fmla="*/ 270288 h 266065"/>
              <a:gd name="T2" fmla="*/ 1381496 w 1375410"/>
              <a:gd name="T3" fmla="*/ 270288 h 266065"/>
              <a:gd name="T4" fmla="*/ 1381496 w 1375410"/>
              <a:gd name="T5" fmla="*/ 0 h 266065"/>
              <a:gd name="T6" fmla="*/ 0 w 1375410"/>
              <a:gd name="T7" fmla="*/ 0 h 266065"/>
              <a:gd name="T8" fmla="*/ 0 w 1375410"/>
              <a:gd name="T9" fmla="*/ 270288 h 266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5410" h="266065">
                <a:moveTo>
                  <a:pt x="0" y="265816"/>
                </a:moveTo>
                <a:lnTo>
                  <a:pt x="1374813" y="265816"/>
                </a:lnTo>
                <a:lnTo>
                  <a:pt x="1374813" y="0"/>
                </a:lnTo>
                <a:lnTo>
                  <a:pt x="0" y="0"/>
                </a:lnTo>
                <a:lnTo>
                  <a:pt x="0" y="265816"/>
                </a:lnTo>
                <a:close/>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2" name="object 62">
            <a:extLst>
              <a:ext uri="{FF2B5EF4-FFF2-40B4-BE49-F238E27FC236}">
                <a16:creationId xmlns:a16="http://schemas.microsoft.com/office/drawing/2014/main" id="{336756D5-54F0-44A2-BBF9-A1FD5D811264}"/>
              </a:ext>
            </a:extLst>
          </p:cNvPr>
          <p:cNvSpPr txBox="1"/>
          <p:nvPr/>
        </p:nvSpPr>
        <p:spPr>
          <a:xfrm>
            <a:off x="6369050" y="1257300"/>
            <a:ext cx="639763" cy="161925"/>
          </a:xfrm>
          <a:prstGeom prst="rect">
            <a:avLst/>
          </a:prstGeom>
        </p:spPr>
        <p:txBody>
          <a:bodyPr lIns="0" tIns="0" rIns="0" bIns="0">
            <a:spAutoFit/>
          </a:bodyPr>
          <a:lstStyle/>
          <a:p>
            <a:pPr marL="12700" eaLnBrk="1" fontAlgn="auto" hangingPunct="1">
              <a:spcBef>
                <a:spcPts val="0"/>
              </a:spcBef>
              <a:spcAft>
                <a:spcPts val="0"/>
              </a:spcAft>
              <a:defRPr/>
            </a:pPr>
            <a:r>
              <a:rPr sz="1050" spc="-5" dirty="0">
                <a:latin typeface="Arial"/>
                <a:ea typeface="+mn-ea"/>
                <a:cs typeface="Arial"/>
              </a:rPr>
              <a:t>评论</a:t>
            </a:r>
            <a:endParaRPr sz="1050">
              <a:latin typeface="Arial"/>
              <a:ea typeface="+mn-ea"/>
              <a:cs typeface="Arial"/>
            </a:endParaRPr>
          </a:p>
        </p:txBody>
      </p:sp>
      <p:sp>
        <p:nvSpPr>
          <p:cNvPr id="75858" name="object 63">
            <a:extLst>
              <a:ext uri="{FF2B5EF4-FFF2-40B4-BE49-F238E27FC236}">
                <a16:creationId xmlns:a16="http://schemas.microsoft.com/office/drawing/2014/main" id="{772F88FF-A8A8-42E8-8CBA-38888F98F14D}"/>
              </a:ext>
            </a:extLst>
          </p:cNvPr>
          <p:cNvSpPr>
            <a:spLocks/>
          </p:cNvSpPr>
          <p:nvPr/>
        </p:nvSpPr>
        <p:spPr bwMode="auto">
          <a:xfrm>
            <a:off x="6000750" y="1484313"/>
            <a:ext cx="1376363" cy="1382712"/>
          </a:xfrm>
          <a:custGeom>
            <a:avLst/>
            <a:gdLst>
              <a:gd name="T0" fmla="*/ 0 w 1375410"/>
              <a:gd name="T1" fmla="*/ 1384190 h 1382395"/>
              <a:gd name="T2" fmla="*/ 1381496 w 1375410"/>
              <a:gd name="T3" fmla="*/ 1384190 h 1382395"/>
              <a:gd name="T4" fmla="*/ 1381496 w 1375410"/>
              <a:gd name="T5" fmla="*/ 0 h 1382395"/>
              <a:gd name="T6" fmla="*/ 0 w 1375410"/>
              <a:gd name="T7" fmla="*/ 0 h 1382395"/>
              <a:gd name="T8" fmla="*/ 0 w 1375410"/>
              <a:gd name="T9" fmla="*/ 1384190 h 1382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5410" h="1382395">
                <a:moveTo>
                  <a:pt x="0" y="1381971"/>
                </a:moveTo>
                <a:lnTo>
                  <a:pt x="1374813" y="1381971"/>
                </a:lnTo>
                <a:lnTo>
                  <a:pt x="1374813" y="0"/>
                </a:lnTo>
                <a:lnTo>
                  <a:pt x="0" y="0"/>
                </a:lnTo>
                <a:lnTo>
                  <a:pt x="0" y="1381971"/>
                </a:lnTo>
                <a:close/>
              </a:path>
            </a:pathLst>
          </a:custGeom>
          <a:noFill/>
          <a:ln w="95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59" name="object 64">
            <a:extLst>
              <a:ext uri="{FF2B5EF4-FFF2-40B4-BE49-F238E27FC236}">
                <a16:creationId xmlns:a16="http://schemas.microsoft.com/office/drawing/2014/main" id="{ECFE920F-6CEB-4659-8932-C36062DAD305}"/>
              </a:ext>
            </a:extLst>
          </p:cNvPr>
          <p:cNvSpPr>
            <a:spLocks/>
          </p:cNvSpPr>
          <p:nvPr/>
        </p:nvSpPr>
        <p:spPr bwMode="auto">
          <a:xfrm>
            <a:off x="6391275" y="1484313"/>
            <a:ext cx="0" cy="1382712"/>
          </a:xfrm>
          <a:custGeom>
            <a:avLst/>
            <a:gdLst>
              <a:gd name="T0" fmla="*/ 1384190 h 1382395"/>
              <a:gd name="T1" fmla="*/ 0 h 1382395"/>
              <a:gd name="T2" fmla="*/ 0 60000 65536"/>
              <a:gd name="T3" fmla="*/ 0 60000 65536"/>
            </a:gdLst>
            <a:ahLst/>
            <a:cxnLst>
              <a:cxn ang="T2">
                <a:pos x="0" y="T0"/>
              </a:cxn>
              <a:cxn ang="T3">
                <a:pos x="0" y="T1"/>
              </a:cxn>
            </a:cxnLst>
            <a:rect l="0" t="0" r="r" b="b"/>
            <a:pathLst>
              <a:path h="1382395">
                <a:moveTo>
                  <a:pt x="0" y="1381971"/>
                </a:moveTo>
                <a:lnTo>
                  <a:pt x="0" y="0"/>
                </a:lnTo>
              </a:path>
            </a:pathLst>
          </a:custGeom>
          <a:noFill/>
          <a:ln w="95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60" name="object 65">
            <a:extLst>
              <a:ext uri="{FF2B5EF4-FFF2-40B4-BE49-F238E27FC236}">
                <a16:creationId xmlns:a16="http://schemas.microsoft.com/office/drawing/2014/main" id="{06CE81DD-A76E-4FCB-BCE3-1CCFEEAB69BE}"/>
              </a:ext>
            </a:extLst>
          </p:cNvPr>
          <p:cNvSpPr>
            <a:spLocks/>
          </p:cNvSpPr>
          <p:nvPr/>
        </p:nvSpPr>
        <p:spPr bwMode="auto">
          <a:xfrm>
            <a:off x="6000750" y="1743075"/>
            <a:ext cx="1376363" cy="0"/>
          </a:xfrm>
          <a:custGeom>
            <a:avLst/>
            <a:gdLst>
              <a:gd name="T0" fmla="*/ 0 w 1375410"/>
              <a:gd name="T1" fmla="*/ 1381496 w 1375410"/>
              <a:gd name="T2" fmla="*/ 0 60000 65536"/>
              <a:gd name="T3" fmla="*/ 0 60000 65536"/>
            </a:gdLst>
            <a:ahLst/>
            <a:cxnLst>
              <a:cxn ang="T2">
                <a:pos x="T0" y="0"/>
              </a:cxn>
              <a:cxn ang="T3">
                <a:pos x="T1" y="0"/>
              </a:cxn>
            </a:cxnLst>
            <a:rect l="0" t="0" r="r" b="b"/>
            <a:pathLst>
              <a:path w="1375410">
                <a:moveTo>
                  <a:pt x="0" y="0"/>
                </a:moveTo>
                <a:lnTo>
                  <a:pt x="1374813" y="0"/>
                </a:lnTo>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6" name="object 66">
            <a:extLst>
              <a:ext uri="{FF2B5EF4-FFF2-40B4-BE49-F238E27FC236}">
                <a16:creationId xmlns:a16="http://schemas.microsoft.com/office/drawing/2014/main" id="{C4C07005-0DEC-42B6-923E-8B0439C68D81}"/>
              </a:ext>
            </a:extLst>
          </p:cNvPr>
          <p:cNvSpPr txBox="1"/>
          <p:nvPr/>
        </p:nvSpPr>
        <p:spPr>
          <a:xfrm>
            <a:off x="6042025" y="1524000"/>
            <a:ext cx="533400" cy="161925"/>
          </a:xfrm>
          <a:prstGeom prst="rect">
            <a:avLst/>
          </a:prstGeom>
        </p:spPr>
        <p:txBody>
          <a:bodyPr lIns="0" tIns="0" rIns="0" bIns="0">
            <a:spAutoFit/>
          </a:bodyPr>
          <a:lstStyle/>
          <a:p>
            <a:pPr marL="12700" eaLnBrk="1" fontAlgn="auto" hangingPunct="1">
              <a:spcBef>
                <a:spcPts val="0"/>
              </a:spcBef>
              <a:spcAft>
                <a:spcPts val="0"/>
              </a:spcAft>
              <a:tabLst>
                <a:tab pos="401955" algn="l"/>
              </a:tabLst>
              <a:defRPr/>
            </a:pPr>
            <a:r>
              <a:rPr sz="1050" b="1" spc="-5" dirty="0">
                <a:latin typeface="Arial"/>
                <a:ea typeface="+mn-ea"/>
                <a:cs typeface="Arial"/>
              </a:rPr>
              <a:t>Pk</a:t>
            </a:r>
            <a:r>
              <a:rPr sz="1050" b="1" u="heavy" spc="-5" dirty="0">
                <a:latin typeface="Arial"/>
                <a:ea typeface="+mn-ea"/>
                <a:cs typeface="Arial"/>
              </a:rPr>
              <a:t>Id</a:t>
            </a:r>
            <a:endParaRPr sz="1050">
              <a:latin typeface="Arial"/>
              <a:ea typeface="+mn-ea"/>
              <a:cs typeface="Arial"/>
            </a:endParaRPr>
          </a:p>
        </p:txBody>
      </p:sp>
      <p:sp>
        <p:nvSpPr>
          <p:cNvPr id="75862" name="object 67">
            <a:extLst>
              <a:ext uri="{FF2B5EF4-FFF2-40B4-BE49-F238E27FC236}">
                <a16:creationId xmlns:a16="http://schemas.microsoft.com/office/drawing/2014/main" id="{76ABA7D2-F748-4858-B027-1A7FD6297294}"/>
              </a:ext>
            </a:extLst>
          </p:cNvPr>
          <p:cNvSpPr txBox="1">
            <a:spLocks noChangeArrowheads="1"/>
          </p:cNvSpPr>
          <p:nvPr/>
        </p:nvSpPr>
        <p:spPr bwMode="auto">
          <a:xfrm>
            <a:off x="6042025" y="1843088"/>
            <a:ext cx="12573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401638" algn="l"/>
              </a:tabLst>
              <a:defRPr>
                <a:solidFill>
                  <a:schemeClr val="tx1"/>
                </a:solidFill>
                <a:latin typeface="Calibri" panose="020F0502020204030204" pitchFamily="34" charset="0"/>
                <a:ea typeface="宋体" panose="02010600030101010101" pitchFamily="2" charset="-122"/>
              </a:defRPr>
            </a:lvl1pPr>
            <a:lvl2pPr marL="742950" indent="-285750">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000" b="1">
                <a:latin typeface="Arial" panose="020B0604020202020204" pitchFamily="34" charset="0"/>
                <a:cs typeface="Arial" panose="020B0604020202020204" pitchFamily="34" charset="0"/>
              </a:rPr>
              <a:t>FK1 from_user_id FK2 to_user_id</a:t>
            </a:r>
            <a:r>
              <a:rPr lang="zh-CN" altLang="zh-CN" sz="1000">
                <a:latin typeface="Arial" panose="020B0604020202020204" pitchFamily="34" charset="0"/>
                <a:cs typeface="Arial" panose="020B0604020202020204" pitchFamily="34" charset="0"/>
              </a:rPr>
              <a:t>FK3 item_id</a:t>
            </a:r>
          </a:p>
          <a:p>
            <a:pPr eaLnBrk="1" hangingPunct="1">
              <a:lnSpc>
                <a:spcPts val="1263"/>
              </a:lnSpc>
              <a:spcBef>
                <a:spcPts val="38"/>
              </a:spcBef>
            </a:pPr>
            <a:r>
              <a:rPr lang="zh-CN" altLang="zh-CN" sz="1000">
                <a:latin typeface="Arial" panose="020B0604020202020204" pitchFamily="34" charset="0"/>
                <a:cs typeface="Arial" panose="020B0604020202020204" pitchFamily="34" charset="0"/>
              </a:rPr>
              <a:t>评级日期注释</a:t>
            </a:r>
          </a:p>
        </p:txBody>
      </p:sp>
      <p:sp>
        <p:nvSpPr>
          <p:cNvPr id="75863" name="object 68">
            <a:extLst>
              <a:ext uri="{FF2B5EF4-FFF2-40B4-BE49-F238E27FC236}">
                <a16:creationId xmlns:a16="http://schemas.microsoft.com/office/drawing/2014/main" id="{64C3B7E5-F0D7-4341-90C5-52B40E5214E0}"/>
              </a:ext>
            </a:extLst>
          </p:cNvPr>
          <p:cNvSpPr>
            <a:spLocks/>
          </p:cNvSpPr>
          <p:nvPr/>
        </p:nvSpPr>
        <p:spPr bwMode="auto">
          <a:xfrm>
            <a:off x="5765800" y="2865438"/>
            <a:ext cx="722313" cy="3062287"/>
          </a:xfrm>
          <a:custGeom>
            <a:avLst/>
            <a:gdLst>
              <a:gd name="T0" fmla="*/ 0 w 722629"/>
              <a:gd name="T1" fmla="*/ 3067750 h 3061335"/>
              <a:gd name="T2" fmla="*/ 720272 w 722629"/>
              <a:gd name="T3" fmla="*/ 3067750 h 3061335"/>
              <a:gd name="T4" fmla="*/ 720272 w 722629"/>
              <a:gd name="T5" fmla="*/ 0 h 3061335"/>
              <a:gd name="T6" fmla="*/ 0 60000 65536"/>
              <a:gd name="T7" fmla="*/ 0 60000 65536"/>
              <a:gd name="T8" fmla="*/ 0 60000 65536"/>
            </a:gdLst>
            <a:ahLst/>
            <a:cxnLst>
              <a:cxn ang="T6">
                <a:pos x="T0" y="T1"/>
              </a:cxn>
              <a:cxn ang="T7">
                <a:pos x="T2" y="T3"/>
              </a:cxn>
              <a:cxn ang="T8">
                <a:pos x="T4" y="T5"/>
              </a:cxn>
            </a:cxnLst>
            <a:rect l="0" t="0" r="r" b="b"/>
            <a:pathLst>
              <a:path w="722629" h="3061335">
                <a:moveTo>
                  <a:pt x="0" y="3061080"/>
                </a:moveTo>
                <a:lnTo>
                  <a:pt x="722481" y="3061080"/>
                </a:lnTo>
                <a:lnTo>
                  <a:pt x="722481" y="0"/>
                </a:lnTo>
              </a:path>
            </a:pathLst>
          </a:custGeom>
          <a:noFill/>
          <a:ln w="159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64" name="object 69">
            <a:extLst>
              <a:ext uri="{FF2B5EF4-FFF2-40B4-BE49-F238E27FC236}">
                <a16:creationId xmlns:a16="http://schemas.microsoft.com/office/drawing/2014/main" id="{85FBE317-06D8-4780-84D4-18B76501EB2B}"/>
              </a:ext>
            </a:extLst>
          </p:cNvPr>
          <p:cNvSpPr>
            <a:spLocks/>
          </p:cNvSpPr>
          <p:nvPr/>
        </p:nvSpPr>
        <p:spPr bwMode="auto">
          <a:xfrm>
            <a:off x="5645150" y="5857875"/>
            <a:ext cx="138113" cy="138113"/>
          </a:xfrm>
          <a:custGeom>
            <a:avLst/>
            <a:gdLst>
              <a:gd name="T0" fmla="*/ 143918 w 137160"/>
              <a:gd name="T1" fmla="*/ 0 h 137160"/>
              <a:gd name="T2" fmla="*/ 0 w 137160"/>
              <a:gd name="T3" fmla="*/ 71972 h 137160"/>
              <a:gd name="T4" fmla="*/ 143918 w 137160"/>
              <a:gd name="T5" fmla="*/ 143944 h 137160"/>
              <a:gd name="T6" fmla="*/ 143918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137109" y="0"/>
                </a:moveTo>
                <a:lnTo>
                  <a:pt x="0" y="68567"/>
                </a:lnTo>
                <a:lnTo>
                  <a:pt x="137109" y="137134"/>
                </a:lnTo>
                <a:lnTo>
                  <a:pt x="137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65" name="object 70">
            <a:extLst>
              <a:ext uri="{FF2B5EF4-FFF2-40B4-BE49-F238E27FC236}">
                <a16:creationId xmlns:a16="http://schemas.microsoft.com/office/drawing/2014/main" id="{4C454549-E807-4827-A567-3E04E52BCC42}"/>
              </a:ext>
            </a:extLst>
          </p:cNvPr>
          <p:cNvSpPr>
            <a:spLocks/>
          </p:cNvSpPr>
          <p:nvPr/>
        </p:nvSpPr>
        <p:spPr bwMode="auto">
          <a:xfrm>
            <a:off x="5765800" y="2865438"/>
            <a:ext cx="466725" cy="2895600"/>
          </a:xfrm>
          <a:custGeom>
            <a:avLst/>
            <a:gdLst>
              <a:gd name="T0" fmla="*/ 0 w 467360"/>
              <a:gd name="T1" fmla="*/ 2899105 h 2894965"/>
              <a:gd name="T2" fmla="*/ 462571 w 467360"/>
              <a:gd name="T3" fmla="*/ 2899105 h 2894965"/>
              <a:gd name="T4" fmla="*/ 462571 w 467360"/>
              <a:gd name="T5" fmla="*/ 0 h 2894965"/>
              <a:gd name="T6" fmla="*/ 0 60000 65536"/>
              <a:gd name="T7" fmla="*/ 0 60000 65536"/>
              <a:gd name="T8" fmla="*/ 0 60000 65536"/>
            </a:gdLst>
            <a:ahLst/>
            <a:cxnLst>
              <a:cxn ang="T6">
                <a:pos x="T0" y="T1"/>
              </a:cxn>
              <a:cxn ang="T7">
                <a:pos x="T2" y="T3"/>
              </a:cxn>
              <a:cxn ang="T8">
                <a:pos x="T4" y="T5"/>
              </a:cxn>
            </a:cxnLst>
            <a:rect l="0" t="0" r="r" b="b"/>
            <a:pathLst>
              <a:path w="467360" h="2894965">
                <a:moveTo>
                  <a:pt x="0" y="2894658"/>
                </a:moveTo>
                <a:lnTo>
                  <a:pt x="466995" y="2894658"/>
                </a:lnTo>
                <a:lnTo>
                  <a:pt x="466995" y="0"/>
                </a:lnTo>
              </a:path>
            </a:pathLst>
          </a:custGeom>
          <a:noFill/>
          <a:ln w="159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66" name="object 71">
            <a:extLst>
              <a:ext uri="{FF2B5EF4-FFF2-40B4-BE49-F238E27FC236}">
                <a16:creationId xmlns:a16="http://schemas.microsoft.com/office/drawing/2014/main" id="{A847973A-9EC5-44CD-A10E-1FB26F013173}"/>
              </a:ext>
            </a:extLst>
          </p:cNvPr>
          <p:cNvSpPr>
            <a:spLocks/>
          </p:cNvSpPr>
          <p:nvPr/>
        </p:nvSpPr>
        <p:spPr bwMode="auto">
          <a:xfrm>
            <a:off x="5645150" y="5692775"/>
            <a:ext cx="138113" cy="136525"/>
          </a:xfrm>
          <a:custGeom>
            <a:avLst/>
            <a:gdLst>
              <a:gd name="T0" fmla="*/ 143918 w 137160"/>
              <a:gd name="T1" fmla="*/ 0 h 137160"/>
              <a:gd name="T2" fmla="*/ 0 w 137160"/>
              <a:gd name="T3" fmla="*/ 66375 h 137160"/>
              <a:gd name="T4" fmla="*/ 143918 w 137160"/>
              <a:gd name="T5" fmla="*/ 132752 h 137160"/>
              <a:gd name="T6" fmla="*/ 143918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137109" y="0"/>
                </a:moveTo>
                <a:lnTo>
                  <a:pt x="0" y="68567"/>
                </a:lnTo>
                <a:lnTo>
                  <a:pt x="137109" y="137134"/>
                </a:lnTo>
                <a:lnTo>
                  <a:pt x="137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67" name="object 72">
            <a:extLst>
              <a:ext uri="{FF2B5EF4-FFF2-40B4-BE49-F238E27FC236}">
                <a16:creationId xmlns:a16="http://schemas.microsoft.com/office/drawing/2014/main" id="{6A770779-AF2E-4880-B8AC-EC6A695E3DC5}"/>
              </a:ext>
            </a:extLst>
          </p:cNvPr>
          <p:cNvSpPr>
            <a:spLocks/>
          </p:cNvSpPr>
          <p:nvPr/>
        </p:nvSpPr>
        <p:spPr bwMode="auto">
          <a:xfrm>
            <a:off x="5745163" y="2049463"/>
            <a:ext cx="255587" cy="0"/>
          </a:xfrm>
          <a:custGeom>
            <a:avLst/>
            <a:gdLst>
              <a:gd name="T0" fmla="*/ 0 w 255270"/>
              <a:gd name="T1" fmla="*/ 257313 w 255270"/>
              <a:gd name="T2" fmla="*/ 0 60000 65536"/>
              <a:gd name="T3" fmla="*/ 0 60000 65536"/>
            </a:gdLst>
            <a:ahLst/>
            <a:cxnLst>
              <a:cxn ang="T2">
                <a:pos x="T0" y="0"/>
              </a:cxn>
              <a:cxn ang="T3">
                <a:pos x="T1" y="0"/>
              </a:cxn>
            </a:cxnLst>
            <a:rect l="0" t="0" r="r" b="b"/>
            <a:pathLst>
              <a:path w="255270">
                <a:moveTo>
                  <a:pt x="0" y="0"/>
                </a:moveTo>
                <a:lnTo>
                  <a:pt x="255087" y="0"/>
                </a:lnTo>
              </a:path>
            </a:pathLst>
          </a:custGeom>
          <a:noFill/>
          <a:ln w="159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68" name="object 73">
            <a:extLst>
              <a:ext uri="{FF2B5EF4-FFF2-40B4-BE49-F238E27FC236}">
                <a16:creationId xmlns:a16="http://schemas.microsoft.com/office/drawing/2014/main" id="{8E3882D1-3EE9-4AA3-ADF6-400A954B2FEE}"/>
              </a:ext>
            </a:extLst>
          </p:cNvPr>
          <p:cNvSpPr>
            <a:spLocks/>
          </p:cNvSpPr>
          <p:nvPr/>
        </p:nvSpPr>
        <p:spPr bwMode="auto">
          <a:xfrm>
            <a:off x="5626100" y="1981200"/>
            <a:ext cx="136525" cy="138113"/>
          </a:xfrm>
          <a:custGeom>
            <a:avLst/>
            <a:gdLst>
              <a:gd name="T0" fmla="*/ 132727 w 137160"/>
              <a:gd name="T1" fmla="*/ 0 h 137160"/>
              <a:gd name="T2" fmla="*/ 0 w 137160"/>
              <a:gd name="T3" fmla="*/ 71971 h 137160"/>
              <a:gd name="T4" fmla="*/ 132727 w 137160"/>
              <a:gd name="T5" fmla="*/ 143944 h 137160"/>
              <a:gd name="T6" fmla="*/ 132727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137109" y="0"/>
                </a:moveTo>
                <a:lnTo>
                  <a:pt x="0" y="68566"/>
                </a:lnTo>
                <a:lnTo>
                  <a:pt x="137109" y="137134"/>
                </a:lnTo>
                <a:lnTo>
                  <a:pt x="137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69" name="object 74">
            <a:extLst>
              <a:ext uri="{FF2B5EF4-FFF2-40B4-BE49-F238E27FC236}">
                <a16:creationId xmlns:a16="http://schemas.microsoft.com/office/drawing/2014/main" id="{EA334921-84A6-47E2-96C0-56555203C63B}"/>
              </a:ext>
            </a:extLst>
          </p:cNvPr>
          <p:cNvSpPr>
            <a:spLocks/>
          </p:cNvSpPr>
          <p:nvPr/>
        </p:nvSpPr>
        <p:spPr bwMode="auto">
          <a:xfrm>
            <a:off x="2668588" y="1217613"/>
            <a:ext cx="1087437" cy="266700"/>
          </a:xfrm>
          <a:custGeom>
            <a:avLst/>
            <a:gdLst>
              <a:gd name="T0" fmla="*/ 0 w 1087120"/>
              <a:gd name="T1" fmla="*/ 270289 h 266065"/>
              <a:gd name="T2" fmla="*/ 1089009 w 1087120"/>
              <a:gd name="T3" fmla="*/ 270289 h 266065"/>
              <a:gd name="T4" fmla="*/ 1089009 w 1087120"/>
              <a:gd name="T5" fmla="*/ 0 h 266065"/>
              <a:gd name="T6" fmla="*/ 0 w 1087120"/>
              <a:gd name="T7" fmla="*/ 0 h 266065"/>
              <a:gd name="T8" fmla="*/ 0 w 1087120"/>
              <a:gd name="T9" fmla="*/ 270289 h 266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120" h="266065">
                <a:moveTo>
                  <a:pt x="0" y="265817"/>
                </a:moveTo>
                <a:lnTo>
                  <a:pt x="1086790" y="265817"/>
                </a:lnTo>
                <a:lnTo>
                  <a:pt x="1086790" y="0"/>
                </a:lnTo>
                <a:lnTo>
                  <a:pt x="0" y="0"/>
                </a:lnTo>
                <a:lnTo>
                  <a:pt x="0" y="265817"/>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70" name="object 75">
            <a:extLst>
              <a:ext uri="{FF2B5EF4-FFF2-40B4-BE49-F238E27FC236}">
                <a16:creationId xmlns:a16="http://schemas.microsoft.com/office/drawing/2014/main" id="{FB3FBB28-13F3-49F0-B1CC-7E8E80DEE5DC}"/>
              </a:ext>
            </a:extLst>
          </p:cNvPr>
          <p:cNvSpPr>
            <a:spLocks/>
          </p:cNvSpPr>
          <p:nvPr/>
        </p:nvSpPr>
        <p:spPr bwMode="auto">
          <a:xfrm>
            <a:off x="2668588" y="1217613"/>
            <a:ext cx="1087437" cy="266700"/>
          </a:xfrm>
          <a:custGeom>
            <a:avLst/>
            <a:gdLst>
              <a:gd name="T0" fmla="*/ 0 w 1087120"/>
              <a:gd name="T1" fmla="*/ 270288 h 266065"/>
              <a:gd name="T2" fmla="*/ 1089009 w 1087120"/>
              <a:gd name="T3" fmla="*/ 270288 h 266065"/>
              <a:gd name="T4" fmla="*/ 1089009 w 1087120"/>
              <a:gd name="T5" fmla="*/ 0 h 266065"/>
              <a:gd name="T6" fmla="*/ 0 w 1087120"/>
              <a:gd name="T7" fmla="*/ 0 h 266065"/>
              <a:gd name="T8" fmla="*/ 0 w 1087120"/>
              <a:gd name="T9" fmla="*/ 270288 h 2660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120" h="266065">
                <a:moveTo>
                  <a:pt x="0" y="265816"/>
                </a:moveTo>
                <a:lnTo>
                  <a:pt x="1086790" y="265816"/>
                </a:lnTo>
                <a:lnTo>
                  <a:pt x="1086790" y="0"/>
                </a:lnTo>
                <a:lnTo>
                  <a:pt x="0" y="0"/>
                </a:lnTo>
                <a:lnTo>
                  <a:pt x="0" y="265816"/>
                </a:lnTo>
                <a:close/>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6" name="object 76">
            <a:extLst>
              <a:ext uri="{FF2B5EF4-FFF2-40B4-BE49-F238E27FC236}">
                <a16:creationId xmlns:a16="http://schemas.microsoft.com/office/drawing/2014/main" id="{871CD524-75F2-4DBD-94CF-2AE4D7A2311A}"/>
              </a:ext>
            </a:extLst>
          </p:cNvPr>
          <p:cNvSpPr txBox="1"/>
          <p:nvPr/>
        </p:nvSpPr>
        <p:spPr>
          <a:xfrm>
            <a:off x="2951163" y="1257300"/>
            <a:ext cx="557212" cy="161925"/>
          </a:xfrm>
          <a:prstGeom prst="rect">
            <a:avLst/>
          </a:prstGeom>
        </p:spPr>
        <p:txBody>
          <a:bodyPr lIns="0" tIns="0" rIns="0" bIns="0">
            <a:spAutoFit/>
          </a:bodyPr>
          <a:lstStyle/>
          <a:p>
            <a:pPr marL="12700" eaLnBrk="1" fontAlgn="auto" hangingPunct="1">
              <a:spcBef>
                <a:spcPts val="0"/>
              </a:spcBef>
              <a:spcAft>
                <a:spcPts val="0"/>
              </a:spcAft>
              <a:defRPr/>
            </a:pPr>
            <a:r>
              <a:rPr sz="1050" spc="-5" dirty="0">
                <a:latin typeface="Arial"/>
                <a:ea typeface="+mn-ea"/>
                <a:cs typeface="Arial"/>
              </a:rPr>
              <a:t>buy_now</a:t>
            </a:r>
            <a:endParaRPr sz="1050">
              <a:latin typeface="Arial"/>
              <a:ea typeface="+mn-ea"/>
              <a:cs typeface="Arial"/>
            </a:endParaRPr>
          </a:p>
        </p:txBody>
      </p:sp>
      <p:sp>
        <p:nvSpPr>
          <p:cNvPr id="75872" name="object 77">
            <a:extLst>
              <a:ext uri="{FF2B5EF4-FFF2-40B4-BE49-F238E27FC236}">
                <a16:creationId xmlns:a16="http://schemas.microsoft.com/office/drawing/2014/main" id="{056AA83D-164B-45F7-A9F0-48FECB6D2FDC}"/>
              </a:ext>
            </a:extLst>
          </p:cNvPr>
          <p:cNvSpPr>
            <a:spLocks/>
          </p:cNvSpPr>
          <p:nvPr/>
        </p:nvSpPr>
        <p:spPr bwMode="auto">
          <a:xfrm>
            <a:off x="2668588" y="1484313"/>
            <a:ext cx="1087437" cy="1063625"/>
          </a:xfrm>
          <a:custGeom>
            <a:avLst/>
            <a:gdLst>
              <a:gd name="T0" fmla="*/ 0 w 1087120"/>
              <a:gd name="T1" fmla="*/ 1063108 h 1063625"/>
              <a:gd name="T2" fmla="*/ 1089009 w 1087120"/>
              <a:gd name="T3" fmla="*/ 1063108 h 1063625"/>
              <a:gd name="T4" fmla="*/ 1089009 w 1087120"/>
              <a:gd name="T5" fmla="*/ 0 h 1063625"/>
              <a:gd name="T6" fmla="*/ 0 w 1087120"/>
              <a:gd name="T7" fmla="*/ 0 h 1063625"/>
              <a:gd name="T8" fmla="*/ 0 w 1087120"/>
              <a:gd name="T9" fmla="*/ 1063108 h 1063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7120" h="1063625">
                <a:moveTo>
                  <a:pt x="0" y="1063108"/>
                </a:moveTo>
                <a:lnTo>
                  <a:pt x="1086790" y="1063108"/>
                </a:lnTo>
                <a:lnTo>
                  <a:pt x="1086790" y="0"/>
                </a:lnTo>
                <a:lnTo>
                  <a:pt x="0" y="0"/>
                </a:lnTo>
                <a:lnTo>
                  <a:pt x="0" y="1063108"/>
                </a:lnTo>
                <a:close/>
              </a:path>
            </a:pathLst>
          </a:custGeom>
          <a:noFill/>
          <a:ln w="95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73" name="object 78">
            <a:extLst>
              <a:ext uri="{FF2B5EF4-FFF2-40B4-BE49-F238E27FC236}">
                <a16:creationId xmlns:a16="http://schemas.microsoft.com/office/drawing/2014/main" id="{CBB939EE-94C9-49ED-9FE5-8EA4C0D33384}"/>
              </a:ext>
            </a:extLst>
          </p:cNvPr>
          <p:cNvSpPr>
            <a:spLocks/>
          </p:cNvSpPr>
          <p:nvPr/>
        </p:nvSpPr>
        <p:spPr bwMode="auto">
          <a:xfrm>
            <a:off x="3057525" y="1484313"/>
            <a:ext cx="0" cy="1063625"/>
          </a:xfrm>
          <a:custGeom>
            <a:avLst/>
            <a:gdLst>
              <a:gd name="T0" fmla="*/ 1063055 h 1063625"/>
              <a:gd name="T1" fmla="*/ 0 h 1063625"/>
              <a:gd name="T2" fmla="*/ 0 60000 65536"/>
              <a:gd name="T3" fmla="*/ 0 60000 65536"/>
            </a:gdLst>
            <a:ahLst/>
            <a:cxnLst>
              <a:cxn ang="T2">
                <a:pos x="0" y="T0"/>
              </a:cxn>
              <a:cxn ang="T3">
                <a:pos x="0" y="T1"/>
              </a:cxn>
            </a:cxnLst>
            <a:rect l="0" t="0" r="r" b="b"/>
            <a:pathLst>
              <a:path h="1063625">
                <a:moveTo>
                  <a:pt x="0" y="1063055"/>
                </a:moveTo>
                <a:lnTo>
                  <a:pt x="0" y="0"/>
                </a:lnTo>
              </a:path>
            </a:pathLst>
          </a:custGeom>
          <a:noFill/>
          <a:ln w="95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74" name="object 79">
            <a:extLst>
              <a:ext uri="{FF2B5EF4-FFF2-40B4-BE49-F238E27FC236}">
                <a16:creationId xmlns:a16="http://schemas.microsoft.com/office/drawing/2014/main" id="{29D9F76D-F70F-44DC-B515-A4E752005C41}"/>
              </a:ext>
            </a:extLst>
          </p:cNvPr>
          <p:cNvSpPr>
            <a:spLocks/>
          </p:cNvSpPr>
          <p:nvPr/>
        </p:nvSpPr>
        <p:spPr bwMode="auto">
          <a:xfrm>
            <a:off x="2668588" y="1749425"/>
            <a:ext cx="1087437" cy="0"/>
          </a:xfrm>
          <a:custGeom>
            <a:avLst/>
            <a:gdLst>
              <a:gd name="T0" fmla="*/ 0 w 1087120"/>
              <a:gd name="T1" fmla="*/ 1089008 w 1087120"/>
              <a:gd name="T2" fmla="*/ 0 60000 65536"/>
              <a:gd name="T3" fmla="*/ 0 60000 65536"/>
            </a:gdLst>
            <a:ahLst/>
            <a:cxnLst>
              <a:cxn ang="T2">
                <a:pos x="T0" y="0"/>
              </a:cxn>
              <a:cxn ang="T3">
                <a:pos x="T1" y="0"/>
              </a:cxn>
            </a:cxnLst>
            <a:rect l="0" t="0" r="r" b="b"/>
            <a:pathLst>
              <a:path w="1087120">
                <a:moveTo>
                  <a:pt x="0" y="0"/>
                </a:moveTo>
                <a:lnTo>
                  <a:pt x="1086789" y="0"/>
                </a:lnTo>
              </a:path>
            </a:pathLst>
          </a:custGeom>
          <a:noFill/>
          <a:ln w="95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 name="object 80">
            <a:extLst>
              <a:ext uri="{FF2B5EF4-FFF2-40B4-BE49-F238E27FC236}">
                <a16:creationId xmlns:a16="http://schemas.microsoft.com/office/drawing/2014/main" id="{98C320D9-C263-49D7-A80D-E0B8DB5103AA}"/>
              </a:ext>
            </a:extLst>
          </p:cNvPr>
          <p:cNvSpPr txBox="1"/>
          <p:nvPr/>
        </p:nvSpPr>
        <p:spPr>
          <a:xfrm>
            <a:off x="2708275" y="1524000"/>
            <a:ext cx="533400" cy="161925"/>
          </a:xfrm>
          <a:prstGeom prst="rect">
            <a:avLst/>
          </a:prstGeom>
        </p:spPr>
        <p:txBody>
          <a:bodyPr lIns="0" tIns="0" rIns="0" bIns="0">
            <a:spAutoFit/>
          </a:bodyPr>
          <a:lstStyle/>
          <a:p>
            <a:pPr marL="12700" eaLnBrk="1" fontAlgn="auto" hangingPunct="1">
              <a:spcBef>
                <a:spcPts val="0"/>
              </a:spcBef>
              <a:spcAft>
                <a:spcPts val="0"/>
              </a:spcAft>
              <a:tabLst>
                <a:tab pos="401955" algn="l"/>
              </a:tabLst>
              <a:defRPr/>
            </a:pPr>
            <a:r>
              <a:rPr sz="1050" b="1" spc="-5" dirty="0">
                <a:latin typeface="Arial"/>
                <a:ea typeface="+mn-ea"/>
                <a:cs typeface="Arial"/>
              </a:rPr>
              <a:t>Pk</a:t>
            </a:r>
            <a:r>
              <a:rPr sz="1050" b="1" u="heavy" spc="-5" dirty="0">
                <a:latin typeface="Arial"/>
                <a:ea typeface="+mn-ea"/>
                <a:cs typeface="Arial"/>
              </a:rPr>
              <a:t>Id</a:t>
            </a:r>
            <a:endParaRPr sz="1050">
              <a:latin typeface="Arial"/>
              <a:ea typeface="+mn-ea"/>
              <a:cs typeface="Arial"/>
            </a:endParaRPr>
          </a:p>
        </p:txBody>
      </p:sp>
      <p:sp>
        <p:nvSpPr>
          <p:cNvPr id="75876" name="object 81">
            <a:extLst>
              <a:ext uri="{FF2B5EF4-FFF2-40B4-BE49-F238E27FC236}">
                <a16:creationId xmlns:a16="http://schemas.microsoft.com/office/drawing/2014/main" id="{EDCBE330-9C8D-4080-8D2B-4657F0E62695}"/>
              </a:ext>
            </a:extLst>
          </p:cNvPr>
          <p:cNvSpPr txBox="1">
            <a:spLocks noChangeArrowheads="1"/>
          </p:cNvSpPr>
          <p:nvPr/>
        </p:nvSpPr>
        <p:spPr bwMode="auto">
          <a:xfrm>
            <a:off x="2708275" y="1843088"/>
            <a:ext cx="9699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401638" algn="l"/>
              </a:tabLst>
              <a:defRPr>
                <a:solidFill>
                  <a:schemeClr val="tx1"/>
                </a:solidFill>
                <a:latin typeface="Calibri" panose="020F0502020204030204" pitchFamily="34" charset="0"/>
                <a:ea typeface="宋体" panose="02010600030101010101" pitchFamily="2" charset="-122"/>
              </a:defRPr>
            </a:lvl1pPr>
            <a:lvl2pPr marL="742950" indent="-285750">
              <a:tabLst>
                <a:tab pos="401638" algn="l"/>
              </a:tabLst>
              <a:defRPr>
                <a:solidFill>
                  <a:schemeClr val="tx1"/>
                </a:solidFill>
                <a:latin typeface="Calibri" panose="020F0502020204030204" pitchFamily="34" charset="0"/>
                <a:ea typeface="宋体" panose="02010600030101010101" pitchFamily="2" charset="-122"/>
              </a:defRPr>
            </a:lvl2pPr>
            <a:lvl3pPr marL="1143000" indent="-228600">
              <a:tabLst>
                <a:tab pos="401638" algn="l"/>
              </a:tabLst>
              <a:defRPr>
                <a:solidFill>
                  <a:schemeClr val="tx1"/>
                </a:solidFill>
                <a:latin typeface="Calibri" panose="020F0502020204030204" pitchFamily="34" charset="0"/>
                <a:ea typeface="宋体" panose="02010600030101010101" pitchFamily="2" charset="-122"/>
              </a:defRPr>
            </a:lvl3pPr>
            <a:lvl4pPr marL="1600200" indent="-228600">
              <a:tabLst>
                <a:tab pos="401638" algn="l"/>
              </a:tabLst>
              <a:defRPr>
                <a:solidFill>
                  <a:schemeClr val="tx1"/>
                </a:solidFill>
                <a:latin typeface="Calibri" panose="020F0502020204030204" pitchFamily="34" charset="0"/>
                <a:ea typeface="宋体" panose="02010600030101010101" pitchFamily="2" charset="-122"/>
              </a:defRPr>
            </a:lvl4pPr>
            <a:lvl5pPr marL="2057400" indent="-228600">
              <a:tabLst>
                <a:tab pos="40163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01638" algn="l"/>
              </a:tabLs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000" b="1">
                <a:latin typeface="Arial" panose="020B0604020202020204" pitchFamily="34" charset="0"/>
                <a:cs typeface="Arial" panose="020B0604020202020204" pitchFamily="34" charset="0"/>
              </a:rPr>
              <a:t>FK1 buyer_id FK2 item_id</a:t>
            </a:r>
            <a:endParaRPr lang="zh-CN" altLang="zh-CN" sz="1000">
              <a:latin typeface="Arial" panose="020B0604020202020204" pitchFamily="34" charset="0"/>
              <a:cs typeface="Arial" panose="020B0604020202020204" pitchFamily="34" charset="0"/>
            </a:endParaRPr>
          </a:p>
          <a:p>
            <a:pPr algn="ctr" eaLnBrk="1" hangingPunct="1">
              <a:lnSpc>
                <a:spcPts val="1250"/>
              </a:lnSpc>
            </a:pPr>
            <a:r>
              <a:rPr lang="zh-CN" altLang="zh-CN" sz="1000" b="1">
                <a:latin typeface="Arial" panose="020B0604020202020204" pitchFamily="34" charset="0"/>
                <a:cs typeface="Arial" panose="020B0604020202020204" pitchFamily="34" charset="0"/>
              </a:rPr>
              <a:t>数量</a:t>
            </a:r>
            <a:endParaRPr lang="zh-CN" altLang="zh-CN" sz="1000">
              <a:latin typeface="Arial" panose="020B0604020202020204" pitchFamily="34" charset="0"/>
              <a:cs typeface="Arial" panose="020B0604020202020204" pitchFamily="34" charset="0"/>
            </a:endParaRPr>
          </a:p>
          <a:p>
            <a:pPr algn="ctr" eaLnBrk="1" hangingPunct="1">
              <a:lnSpc>
                <a:spcPts val="1263"/>
              </a:lnSpc>
            </a:pPr>
            <a:r>
              <a:rPr lang="zh-CN" altLang="zh-CN" sz="1000">
                <a:latin typeface="Arial" panose="020B0604020202020204" pitchFamily="34" charset="0"/>
                <a:cs typeface="Arial" panose="020B0604020202020204" pitchFamily="34" charset="0"/>
              </a:rPr>
              <a:t>日期</a:t>
            </a:r>
          </a:p>
        </p:txBody>
      </p:sp>
      <p:sp>
        <p:nvSpPr>
          <p:cNvPr id="75877" name="object 82">
            <a:extLst>
              <a:ext uri="{FF2B5EF4-FFF2-40B4-BE49-F238E27FC236}">
                <a16:creationId xmlns:a16="http://schemas.microsoft.com/office/drawing/2014/main" id="{CF34AE6D-ED76-4EDD-BD67-AD01E72978EF}"/>
              </a:ext>
            </a:extLst>
          </p:cNvPr>
          <p:cNvSpPr>
            <a:spLocks/>
          </p:cNvSpPr>
          <p:nvPr/>
        </p:nvSpPr>
        <p:spPr bwMode="auto">
          <a:xfrm>
            <a:off x="3754438" y="1882775"/>
            <a:ext cx="433387" cy="2871788"/>
          </a:xfrm>
          <a:custGeom>
            <a:avLst/>
            <a:gdLst>
              <a:gd name="T0" fmla="*/ 435000 w 433069"/>
              <a:gd name="T1" fmla="*/ 2869631 h 2872104"/>
              <a:gd name="T2" fmla="*/ 413634 w 433069"/>
              <a:gd name="T3" fmla="*/ 2869631 h 2872104"/>
              <a:gd name="T4" fmla="*/ 413634 w 433069"/>
              <a:gd name="T5" fmla="*/ 0 h 2872104"/>
              <a:gd name="T6" fmla="*/ 0 w 433069"/>
              <a:gd name="T7" fmla="*/ 0 h 2872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3069" h="2872104">
                <a:moveTo>
                  <a:pt x="432771" y="2871843"/>
                </a:moveTo>
                <a:lnTo>
                  <a:pt x="411514" y="2871843"/>
                </a:lnTo>
                <a:lnTo>
                  <a:pt x="411514" y="0"/>
                </a:lnTo>
                <a:lnTo>
                  <a:pt x="0" y="0"/>
                </a:lnTo>
              </a:path>
            </a:pathLst>
          </a:custGeom>
          <a:noFill/>
          <a:ln w="159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78" name="object 83">
            <a:extLst>
              <a:ext uri="{FF2B5EF4-FFF2-40B4-BE49-F238E27FC236}">
                <a16:creationId xmlns:a16="http://schemas.microsoft.com/office/drawing/2014/main" id="{DFB2DE89-C856-4BE9-862A-3455368028CE}"/>
              </a:ext>
            </a:extLst>
          </p:cNvPr>
          <p:cNvSpPr>
            <a:spLocks/>
          </p:cNvSpPr>
          <p:nvPr/>
        </p:nvSpPr>
        <p:spPr bwMode="auto">
          <a:xfrm>
            <a:off x="4170363" y="4686300"/>
            <a:ext cx="138112" cy="136525"/>
          </a:xfrm>
          <a:custGeom>
            <a:avLst/>
            <a:gdLst>
              <a:gd name="T0" fmla="*/ 0 w 137160"/>
              <a:gd name="T1" fmla="*/ 0 h 137160"/>
              <a:gd name="T2" fmla="*/ 0 w 137160"/>
              <a:gd name="T3" fmla="*/ 132752 h 137160"/>
              <a:gd name="T4" fmla="*/ 143911 w 137160"/>
              <a:gd name="T5" fmla="*/ 66375 h 137160"/>
              <a:gd name="T6" fmla="*/ 0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0" y="0"/>
                </a:moveTo>
                <a:lnTo>
                  <a:pt x="0" y="137134"/>
                </a:lnTo>
                <a:lnTo>
                  <a:pt x="137109" y="685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75879" name="object 84">
            <a:extLst>
              <a:ext uri="{FF2B5EF4-FFF2-40B4-BE49-F238E27FC236}">
                <a16:creationId xmlns:a16="http://schemas.microsoft.com/office/drawing/2014/main" id="{BC159D58-7980-45F0-A39F-8FFE1C45D32F}"/>
              </a:ext>
            </a:extLst>
          </p:cNvPr>
          <p:cNvSpPr>
            <a:spLocks/>
          </p:cNvSpPr>
          <p:nvPr/>
        </p:nvSpPr>
        <p:spPr bwMode="auto">
          <a:xfrm>
            <a:off x="3754438" y="2238375"/>
            <a:ext cx="414337" cy="0"/>
          </a:xfrm>
          <a:custGeom>
            <a:avLst/>
            <a:gdLst>
              <a:gd name="T0" fmla="*/ 419678 w 413385"/>
              <a:gd name="T1" fmla="*/ 0 w 413385"/>
              <a:gd name="T2" fmla="*/ 0 60000 65536"/>
              <a:gd name="T3" fmla="*/ 0 60000 65536"/>
            </a:gdLst>
            <a:ahLst/>
            <a:cxnLst>
              <a:cxn ang="T2">
                <a:pos x="T0" y="0"/>
              </a:cxn>
              <a:cxn ang="T3">
                <a:pos x="T1" y="0"/>
              </a:cxn>
            </a:cxnLst>
            <a:rect l="0" t="0" r="r" b="b"/>
            <a:pathLst>
              <a:path w="413385">
                <a:moveTo>
                  <a:pt x="412975" y="0"/>
                </a:moveTo>
                <a:lnTo>
                  <a:pt x="0" y="0"/>
                </a:lnTo>
              </a:path>
            </a:pathLst>
          </a:custGeom>
          <a:noFill/>
          <a:ln w="159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880" name="object 85">
            <a:extLst>
              <a:ext uri="{FF2B5EF4-FFF2-40B4-BE49-F238E27FC236}">
                <a16:creationId xmlns:a16="http://schemas.microsoft.com/office/drawing/2014/main" id="{C651876E-6A50-4FDE-9E09-A3C0B2A23078}"/>
              </a:ext>
            </a:extLst>
          </p:cNvPr>
          <p:cNvSpPr>
            <a:spLocks/>
          </p:cNvSpPr>
          <p:nvPr/>
        </p:nvSpPr>
        <p:spPr bwMode="auto">
          <a:xfrm>
            <a:off x="4151313" y="2170113"/>
            <a:ext cx="136525" cy="136525"/>
          </a:xfrm>
          <a:custGeom>
            <a:avLst/>
            <a:gdLst>
              <a:gd name="T0" fmla="*/ 0 w 137160"/>
              <a:gd name="T1" fmla="*/ 0 h 137160"/>
              <a:gd name="T2" fmla="*/ 0 w 137160"/>
              <a:gd name="T3" fmla="*/ 132751 h 137160"/>
              <a:gd name="T4" fmla="*/ 132727 w 137160"/>
              <a:gd name="T5" fmla="*/ 66374 h 137160"/>
              <a:gd name="T6" fmla="*/ 0 w 137160"/>
              <a:gd name="T7" fmla="*/ 0 h 137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7160" h="137160">
                <a:moveTo>
                  <a:pt x="0" y="0"/>
                </a:moveTo>
                <a:lnTo>
                  <a:pt x="0" y="137133"/>
                </a:lnTo>
                <a:lnTo>
                  <a:pt x="137109" y="6856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graphicFrame>
        <p:nvGraphicFramePr>
          <p:cNvPr id="86" name="object 86">
            <a:extLst>
              <a:ext uri="{FF2B5EF4-FFF2-40B4-BE49-F238E27FC236}">
                <a16:creationId xmlns:a16="http://schemas.microsoft.com/office/drawing/2014/main" id="{B13C15CD-C686-44D0-900C-A7285ABB2615}"/>
              </a:ext>
            </a:extLst>
          </p:cNvPr>
          <p:cNvGraphicFramePr>
            <a:graphicFrameLocks noGrp="1"/>
          </p:cNvGraphicFramePr>
          <p:nvPr/>
        </p:nvGraphicFramePr>
        <p:xfrm>
          <a:off x="7858125" y="1212850"/>
          <a:ext cx="1019175" cy="1806575"/>
        </p:xfrm>
        <a:graphic>
          <a:graphicData uri="http://schemas.openxmlformats.org/drawingml/2006/table">
            <a:tbl>
              <a:tblPr/>
              <a:tblGrid>
                <a:gridCol w="330200">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tblGrid>
              <a:tr h="265113">
                <a:tc gridSpan="2">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2813" rtl="0" eaLnBrk="1" fontAlgn="base" latinLnBrk="0" hangingPunct="1">
                        <a:lnSpc>
                          <a:spcPct val="100000"/>
                        </a:lnSpc>
                        <a:spcBef>
                          <a:spcPts val="275"/>
                        </a:spcBef>
                        <a:spcAft>
                          <a:spcPct val="0"/>
                        </a:spcAft>
                        <a:buClrTx/>
                        <a:buSzTx/>
                        <a:buFontTx/>
                        <a:buNone/>
                        <a:tabLst/>
                      </a:pPr>
                      <a:r>
                        <a:rPr kumimoji="0" lang="zh-CN"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Id</a:t>
                      </a:r>
                    </a:p>
                  </a:txBody>
                  <a:tcPr marL="0" marR="0" marT="0" marB="0" horzOverflow="overflow">
                    <a:lnL w="9567" cap="flat" cmpd="sng" algn="ctr">
                      <a:solidFill>
                        <a:srgbClr val="000000"/>
                      </a:solidFill>
                      <a:prstDash val="solid"/>
                      <a:round/>
                      <a:headEnd type="none" w="med" len="med"/>
                      <a:tailEnd type="none" w="med" len="med"/>
                    </a:lnL>
                    <a:lnR w="9567" cap="flat" cmpd="sng" algn="ctr">
                      <a:solidFill>
                        <a:srgbClr val="000000"/>
                      </a:solidFill>
                      <a:prstDash val="solid"/>
                      <a:round/>
                      <a:headEnd type="none" w="med" len="med"/>
                      <a:tailEnd type="none" w="med" len="med"/>
                    </a:lnR>
                    <a:lnT w="9567" cap="flat" cmpd="sng" algn="ctr">
                      <a:solidFill>
                        <a:srgbClr val="000000"/>
                      </a:solidFill>
                      <a:prstDash val="solid"/>
                      <a:round/>
                      <a:headEnd type="none" w="med" len="med"/>
                      <a:tailEnd type="none" w="med" len="med"/>
                    </a:lnT>
                    <a:lnB w="9566" cap="flat" cmpd="sng" algn="ctr">
                      <a:solidFill>
                        <a:srgbClr val="000000"/>
                      </a:solidFill>
                      <a:prstDash val="solid"/>
                      <a:round/>
                      <a:headEnd type="none" w="med" len="med"/>
                      <a:tailEnd type="none" w="med" len="med"/>
                    </a:lnB>
                    <a:lnTlToBr>
                      <a:noFill/>
                    </a:lnTlToBr>
                    <a:lnBlToTr>
                      <a:noFill/>
                    </a:lnBlToTr>
                    <a:solidFill>
                      <a:srgbClr val="CDCDCD"/>
                    </a:solidFill>
                  </a:tcPr>
                </a:tc>
                <a:tc hMerge="1">
                  <a:txBody>
                    <a:bodyPr/>
                    <a:lstStyle/>
                    <a:p>
                      <a:endParaRPr lang="zh-CN" altLang="en-US"/>
                    </a:p>
                  </a:txBody>
                  <a:tcPr/>
                </a:tc>
                <a:extLst>
                  <a:ext uri="{0D108BD9-81ED-4DB2-BD59-A6C34878D82A}">
                    <a16:rowId xmlns:a16="http://schemas.microsoft.com/office/drawing/2014/main" val="10000"/>
                  </a:ext>
                </a:extLst>
              </a:tr>
              <a:tr h="257175">
                <a:tc>
                  <a:txBody>
                    <a:bodyPr/>
                    <a:lstStyle>
                      <a:lvl1pPr marL="4762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47625" marR="0" lvl="0" indent="0" algn="l" defTabSz="912813" rtl="0" eaLnBrk="1" fontAlgn="base" latinLnBrk="0" hangingPunct="1">
                        <a:lnSpc>
                          <a:spcPct val="100000"/>
                        </a:lnSpc>
                        <a:spcBef>
                          <a:spcPts val="275"/>
                        </a:spcBef>
                        <a:spcAft>
                          <a:spcPct val="0"/>
                        </a:spcAft>
                        <a:buClrTx/>
                        <a:buSzTx/>
                        <a:buFontTx/>
                        <a:buNone/>
                        <a:tabLst/>
                      </a:pPr>
                      <a:r>
                        <a:rPr kumimoji="0" lang="zh-CN" altLang="zh-CN" sz="1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Pk</a:t>
                      </a:r>
                      <a:endParaRPr kumimoji="0" lang="zh-CN"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horzOverflow="overflow">
                    <a:lnL w="9566" cap="flat" cmpd="sng" algn="ctr">
                      <a:solidFill>
                        <a:srgbClr val="000000"/>
                      </a:solidFill>
                      <a:prstDash val="solid"/>
                      <a:round/>
                      <a:headEnd type="none" w="med" len="med"/>
                      <a:tailEnd type="none" w="med" len="med"/>
                    </a:lnL>
                    <a:lnR w="9565" cap="flat" cmpd="sng" algn="ctr">
                      <a:solidFill>
                        <a:srgbClr val="000000"/>
                      </a:solidFill>
                      <a:prstDash val="solid"/>
                      <a:round/>
                      <a:headEnd type="none" w="med" len="med"/>
                      <a:tailEnd type="none" w="med" len="med"/>
                    </a:lnR>
                    <a:lnT w="9566" cap="flat" cmpd="sng" algn="ctr">
                      <a:solidFill>
                        <a:srgbClr val="000000"/>
                      </a:solidFill>
                      <a:prstDash val="solid"/>
                      <a:round/>
                      <a:headEnd type="none" w="med" len="med"/>
                      <a:tailEnd type="none" w="med" len="med"/>
                    </a:lnT>
                    <a:lnB w="9567" cap="flat" cmpd="sng" algn="ctr">
                      <a:solidFill>
                        <a:srgbClr val="000000"/>
                      </a:solidFill>
                      <a:prstDash val="solid"/>
                      <a:round/>
                      <a:headEnd type="none" w="med" len="med"/>
                      <a:tailEnd type="none" w="med" len="med"/>
                    </a:lnB>
                    <a:lnTlToBr>
                      <a:noFill/>
                    </a:lnTlToBr>
                    <a:lnBlToTr>
                      <a:noFill/>
                    </a:lnBlToTr>
                    <a:noFill/>
                  </a:tcPr>
                </a:tc>
                <a:tc>
                  <a:txBody>
                    <a:bodyPr/>
                    <a:lstStyle>
                      <a:lvl1pPr marL="4762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47625" marR="0" lvl="0" indent="0" algn="l" defTabSz="912813" rtl="0" eaLnBrk="1" fontAlgn="base" latinLnBrk="0" hangingPunct="1">
                        <a:lnSpc>
                          <a:spcPct val="100000"/>
                        </a:lnSpc>
                        <a:spcBef>
                          <a:spcPts val="275"/>
                        </a:spcBef>
                        <a:spcAft>
                          <a:spcPct val="0"/>
                        </a:spcAft>
                        <a:buClrTx/>
                        <a:buSzTx/>
                        <a:buFontTx/>
                        <a:buNone/>
                        <a:tabLst/>
                      </a:pPr>
                      <a:r>
                        <a:rPr kumimoji="0" lang="zh-CN" altLang="zh-CN" sz="1000" b="1" i="0" u="sng"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Id</a:t>
                      </a:r>
                      <a:endParaRPr kumimoji="0" lang="zh-CN"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horzOverflow="overflow">
                    <a:lnL w="9565" cap="flat" cmpd="sng" algn="ctr">
                      <a:solidFill>
                        <a:srgbClr val="000000"/>
                      </a:solidFill>
                      <a:prstDash val="solid"/>
                      <a:round/>
                      <a:headEnd type="none" w="med" len="med"/>
                      <a:tailEnd type="none" w="med" len="med"/>
                    </a:lnL>
                    <a:lnR w="9566" cap="flat" cmpd="sng" algn="ctr">
                      <a:solidFill>
                        <a:srgbClr val="000000"/>
                      </a:solidFill>
                      <a:prstDash val="solid"/>
                      <a:round/>
                      <a:headEnd type="none" w="med" len="med"/>
                      <a:tailEnd type="none" w="med" len="med"/>
                    </a:lnR>
                    <a:lnT w="9566" cap="flat" cmpd="sng" algn="ctr">
                      <a:solidFill>
                        <a:srgbClr val="000000"/>
                      </a:solidFill>
                      <a:prstDash val="solid"/>
                      <a:round/>
                      <a:headEnd type="none" w="med" len="med"/>
                      <a:tailEnd type="none" w="med" len="med"/>
                    </a:lnT>
                    <a:lnB w="9567"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84287">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0" marR="0" marT="0" marB="0" horzOverflow="overflow">
                    <a:lnL w="9566" cap="flat" cmpd="sng" algn="ctr">
                      <a:solidFill>
                        <a:srgbClr val="000000"/>
                      </a:solidFill>
                      <a:prstDash val="solid"/>
                      <a:round/>
                      <a:headEnd type="none" w="med" len="med"/>
                      <a:tailEnd type="none" w="med" len="med"/>
                    </a:lnL>
                    <a:lnR w="9565" cap="flat" cmpd="sng" algn="ctr">
                      <a:solidFill>
                        <a:srgbClr val="000000"/>
                      </a:solidFill>
                      <a:prstDash val="solid"/>
                      <a:round/>
                      <a:headEnd type="none" w="med" len="med"/>
                      <a:tailEnd type="none" w="med" len="med"/>
                    </a:lnR>
                    <a:lnT w="9567" cap="flat" cmpd="sng" algn="ctr">
                      <a:solidFill>
                        <a:srgbClr val="000000"/>
                      </a:solidFill>
                      <a:prstDash val="solid"/>
                      <a:round/>
                      <a:headEnd type="none" w="med" len="med"/>
                      <a:tailEnd type="none" w="med" len="med"/>
                    </a:lnT>
                    <a:lnB w="9566" cap="flat" cmpd="sng" algn="ctr">
                      <a:solidFill>
                        <a:srgbClr val="000000"/>
                      </a:solidFill>
                      <a:prstDash val="solid"/>
                      <a:round/>
                      <a:headEnd type="none" w="med" len="med"/>
                      <a:tailEnd type="none" w="med" len="med"/>
                    </a:lnB>
                    <a:lnTlToBr>
                      <a:noFill/>
                    </a:lnTlToBr>
                    <a:lnBlToTr>
                      <a:noFill/>
                    </a:lnBlToTr>
                    <a:noFill/>
                  </a:tcPr>
                </a:tc>
                <a:tc>
                  <a:txBody>
                    <a:bodyPr/>
                    <a:lstStyle>
                      <a:lvl1pPr marL="4762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47625" marR="0" lvl="0" indent="0" algn="l" defTabSz="912813" rtl="0" eaLnBrk="1" fontAlgn="base" latinLnBrk="0" hangingPunct="1">
                        <a:lnSpc>
                          <a:spcPct val="100000"/>
                        </a:lnSpc>
                        <a:spcBef>
                          <a:spcPts val="763"/>
                        </a:spcBef>
                        <a:spcAft>
                          <a:spcPct val="0"/>
                        </a:spcAft>
                        <a:buClrTx/>
                        <a:buSzTx/>
                        <a:buFontTx/>
                        <a:buNone/>
                        <a:tabLst/>
                      </a:pPr>
                      <a:r>
                        <a:rPr kumimoji="0" lang="zh-CN" altLang="zh-CN" sz="1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类别区域用户项目注释出价百脑汇</a:t>
                      </a:r>
                    </a:p>
                  </a:txBody>
                  <a:tcPr marL="0" marR="0" marT="0" marB="0" horzOverflow="overflow">
                    <a:lnL w="9565" cap="flat" cmpd="sng" algn="ctr">
                      <a:solidFill>
                        <a:srgbClr val="000000"/>
                      </a:solidFill>
                      <a:prstDash val="solid"/>
                      <a:round/>
                      <a:headEnd type="none" w="med" len="med"/>
                      <a:tailEnd type="none" w="med" len="med"/>
                    </a:lnL>
                    <a:lnR w="9566" cap="flat" cmpd="sng" algn="ctr">
                      <a:solidFill>
                        <a:srgbClr val="000000"/>
                      </a:solidFill>
                      <a:prstDash val="solid"/>
                      <a:round/>
                      <a:headEnd type="none" w="med" len="med"/>
                      <a:tailEnd type="none" w="med" len="med"/>
                    </a:lnR>
                    <a:lnT w="9567" cap="flat" cmpd="sng" algn="ctr">
                      <a:solidFill>
                        <a:srgbClr val="000000"/>
                      </a:solidFill>
                      <a:prstDash val="solid"/>
                      <a:round/>
                      <a:headEnd type="none" w="med" len="med"/>
                      <a:tailEnd type="none" w="med" len="med"/>
                    </a:lnT>
                    <a:lnB w="9566"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7" name="object 87">
            <a:extLst>
              <a:ext uri="{FF2B5EF4-FFF2-40B4-BE49-F238E27FC236}">
                <a16:creationId xmlns:a16="http://schemas.microsoft.com/office/drawing/2014/main" id="{669260BE-B99D-4958-A12C-8163C81C682C}"/>
              </a:ext>
            </a:extLst>
          </p:cNvPr>
          <p:cNvSpPr txBox="1"/>
          <p:nvPr/>
        </p:nvSpPr>
        <p:spPr>
          <a:xfrm>
            <a:off x="5964238" y="6592888"/>
            <a:ext cx="254000" cy="192087"/>
          </a:xfrm>
          <a:prstGeom prst="rect">
            <a:avLst/>
          </a:prstGeom>
        </p:spPr>
        <p:txBody>
          <a:bodyPr lIns="0" tIns="0" rIns="0" bIns="0">
            <a:spAutoFit/>
          </a:bodyPr>
          <a:lstStyle/>
          <a:p>
            <a:pPr marL="12700" eaLnBrk="1" fontAlgn="auto" hangingPunct="1">
              <a:lnSpc>
                <a:spcPts val="1540"/>
              </a:lnSpc>
              <a:spcBef>
                <a:spcPts val="0"/>
              </a:spcBef>
              <a:spcAft>
                <a:spcPts val="0"/>
              </a:spcAft>
              <a:defRPr/>
            </a:pPr>
            <a:r>
              <a:rPr sz="1400" b="1" spc="5" dirty="0">
                <a:solidFill>
                  <a:srgbClr val="FFFFFF"/>
                </a:solidFill>
                <a:latin typeface="Tahoma"/>
                <a:ea typeface="+mn-ea"/>
                <a:cs typeface="Tahoma"/>
              </a:rPr>
              <a:t>10</a:t>
            </a:r>
            <a:endParaRPr sz="1400">
              <a:latin typeface="Tahoma"/>
              <a:ea typeface="+mn-ea"/>
              <a:cs typeface="Tahoma"/>
            </a:endParaRPr>
          </a:p>
        </p:txBody>
      </p:sp>
    </p:spTree>
  </p:cSld>
  <p:clrMapOvr>
    <a:masterClrMapping/>
  </p:clrMapOvr>
</p:sld>
</file>

<file path=ppt/slides/slide110.xml><?xml version="1.0" encoding="utf-8"?>
<p:sld xmlns:a16="http://schemas.microsoft.com/office/drawing/2014/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a:extLst>
              <a:ext uri="{FF2B5EF4-FFF2-40B4-BE49-F238E27FC236}">
                <a16:creationId xmlns:a16="http://schemas.microsoft.com/office/drawing/2014/main" id="{F98D6B4C-7662-4815-8D51-59AA3EDDE378}"/>
              </a:ext>
            </a:extLst>
          </p:cNvPr>
          <p:cNvSpPr>
            <a:spLocks noGrp="1"/>
          </p:cNvSpPr>
          <p:nvPr>
            <p:ph type="title"/>
          </p:nvPr>
        </p:nvSpPr>
        <p:spPr>
          <a:xfrm>
            <a:off x="1919288" y="-26988"/>
            <a:ext cx="8596312" cy="1143001"/>
          </a:xfrm>
        </p:spPr>
        <p:txBody>
          <a:bodyPr/>
          <a:lstStyle/>
          <a:p>
            <a:pPr/>
            <a:r>
              <a:rPr lang="en-US" altLang="zh-CN"/>
              <a:t>实验智能监控项目</a:t>
            </a:r>
            <a:endParaRPr lang="zh-CN" altLang="en-US"/>
          </a:p>
        </p:txBody>
      </p:sp>
      <p:sp>
        <p:nvSpPr>
          <p:cNvPr id="4" name="灯片编号占位符 3">
            <a:extLst>
              <a:ext uri="{FF2B5EF4-FFF2-40B4-BE49-F238E27FC236}">
                <a16:creationId xmlns:a16="http://schemas.microsoft.com/office/drawing/2014/main" id="{2EEB96B4-6E67-4C7F-8A39-F46976B2F8CB}"/>
              </a:ext>
            </a:extLst>
          </p:cNvPr>
          <p:cNvSpPr>
            <a:spLocks noGrp="1"/>
          </p:cNvSpPr>
          <p:nvPr>
            <p:ph type="sldNum" sz="quarter" idx="12"/>
          </p:nvPr>
        </p:nvSpPr>
        <p:spPr/>
        <p:txBody>
          <a:bodyPr/>
          <a:lstStyle/>
          <a:p>
            <a:pPr>
              <a:defRPr/>
            </a:pPr>
            <a:fld id="{21DCAB69-1564-4AB7-965B-F70B6FB597A5}" type="slidenum">
              <a:rPr lang="zh-CN" altLang="en-US" smtClean="0"/>
              <a:pPr>
                <a:defRPr/>
              </a:pPr>
              <a:t>110</a:t>
            </a:fld>
            <a:endParaRPr lang="zh-CN" altLang="en-US"/>
          </a:p>
        </p:txBody>
      </p:sp>
      <p:graphicFrame>
        <p:nvGraphicFramePr>
          <p:cNvPr id="180228" name="对象 7">
            <a:extLst>
              <a:ext uri="{FF2B5EF4-FFF2-40B4-BE49-F238E27FC236}">
                <a16:creationId xmlns:a16="http://schemas.microsoft.com/office/drawing/2014/main" id="{90795BC8-7CEE-42CE-892C-F5CA44148F8A}"/>
              </a:ext>
            </a:extLst>
          </p:cNvPr>
          <p:cNvGraphicFramePr>
            <a:graphicFrameLocks noChangeAspect="1"/>
          </p:cNvGraphicFramePr>
          <p:nvPr/>
        </p:nvGraphicFramePr>
        <p:xfrm>
          <a:off x="2514600" y="1447800"/>
          <a:ext cx="7661275" cy="5181600"/>
        </p:xfrm>
        <a:graphic>
          <a:graphicData uri="http://schemas.openxmlformats.org/presentationml/2006/ole">
            <mc:AlternateContent xmlns:mc="http://schemas.openxmlformats.org/markup-compatibility/2006">
              <mc:Choice xmlns:v="urn:schemas-microsoft-com:vml" Requires="v">
                <p:oleObj spid="_x0000_s180229" name="Visio" r:id="rId3" imgW="7943960" imgH="5372232" progId="Visio.Drawing.15">
                  <p:embed/>
                </p:oleObj>
              </mc:Choice>
              <mc:Fallback>
                <p:oleObj name="Visio" r:id="rId3" imgW="7943960" imgH="5372232" progId="Visio.Drawing.15">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76612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845335E-D636-4E18-936E-193D7BC8AEBB}"/>
              </a:ext>
            </a:extLst>
          </p:cNvPr>
          <p:cNvSpPr txBox="1">
            <a:spLocks noGrp="1"/>
          </p:cNvSpPr>
          <p:nvPr>
            <p:ph type="title"/>
          </p:nvPr>
        </p:nvSpPr>
        <p:spPr>
          <a:xfrm>
            <a:off x="1600200" y="76200"/>
            <a:ext cx="9282113" cy="677863"/>
          </a:xfrm>
        </p:spPr>
        <p:txBody>
          <a:bodyPr lIns="0" tIns="0" rIns="0" bIns="0" rtlCol="0">
            <a:spAutoFit/>
          </a:bodyPr>
          <a:lstStyle/>
          <a:p>
            <a:pPr marL="12700">
              <a:defRPr/>
            </a:pPr>
            <a:r>
              <a:rPr spc="5" dirty="0"/>
              <a:t>要求</a:t>
            </a:r>
            <a:r>
              <a:rPr spc="-20" dirty="0"/>
              <a:t>的</a:t>
            </a:r>
            <a:r>
              <a:rPr spc="-160" dirty="0"/>
              <a:t> </a:t>
            </a:r>
            <a:r>
              <a:rPr lang="en-US" altLang="zh-CN" dirty="0"/>
              <a:t>很多聪明</a:t>
            </a:r>
            <a:r>
              <a:rPr spc="10" dirty="0"/>
              <a:t>项目</a:t>
            </a:r>
          </a:p>
        </p:txBody>
      </p:sp>
      <p:sp>
        <p:nvSpPr>
          <p:cNvPr id="181251" name="object 12">
            <a:extLst>
              <a:ext uri="{FF2B5EF4-FFF2-40B4-BE49-F238E27FC236}">
                <a16:creationId xmlns:a16="http://schemas.microsoft.com/office/drawing/2014/main" id="{4A1B2DBA-8299-4E97-8684-80984A5C20F7}"/>
              </a:ext>
            </a:extLst>
          </p:cNvPr>
          <p:cNvSpPr txBox="1">
            <a:spLocks noChangeArrowheads="1"/>
          </p:cNvSpPr>
          <p:nvPr/>
        </p:nvSpPr>
        <p:spPr bwMode="auto">
          <a:xfrm>
            <a:off x="1709738" y="1157288"/>
            <a:ext cx="838835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400">
                <a:latin typeface="Cambria" panose="02040503050406030204" pitchFamily="18" charset="0"/>
              </a:rPr>
              <a:t>在您的理解基础上构建 SNS 网站的体系结构视图:</a:t>
            </a:r>
          </a:p>
          <a:p>
            <a:pPr lvl="1" eaLnBrk="1" hangingPunct="1">
              <a:spcBef>
                <a:spcPts val="525"/>
              </a:spcBef>
              <a:buFont typeface="Arial" panose="020B0604020202020204" pitchFamily="34" charset="0"/>
              <a:buChar char="–"/>
            </a:pPr>
            <a:r>
              <a:rPr lang="zh-CN" altLang="zh-CN" sz="2000">
                <a:latin typeface="Cambria" panose="02040503050406030204" pitchFamily="18" charset="0"/>
              </a:rPr>
              <a:t>逻辑视图</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进程视图</a:t>
            </a:r>
          </a:p>
          <a:p>
            <a:pPr lvl="1" eaLnBrk="1" hangingPunct="1">
              <a:spcBef>
                <a:spcPts val="400"/>
              </a:spcBef>
              <a:buFont typeface="Arial" panose="020B0604020202020204" pitchFamily="34" charset="0"/>
              <a:buChar char="–"/>
            </a:pPr>
            <a:r>
              <a:rPr lang="zh-CN" altLang="zh-CN" sz="2000">
                <a:latin typeface="Cambria" panose="02040503050406030204" pitchFamily="18" charset="0"/>
              </a:rPr>
              <a:t>部署视图</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发展观</a:t>
            </a:r>
            <a:endParaRPr lang="en-US" altLang="zh-CN" sz="2000">
              <a:latin typeface="Cambria" panose="02040503050406030204" pitchFamily="18" charset="0"/>
            </a:endParaRPr>
          </a:p>
          <a:p>
            <a:pPr lvl="1" eaLnBrk="1" hangingPunct="1">
              <a:spcBef>
                <a:spcPts val="500"/>
              </a:spcBef>
              <a:buFont typeface="Arial" panose="020B0604020202020204" pitchFamily="34" charset="0"/>
              <a:buChar char="–"/>
            </a:pPr>
            <a:r>
              <a:rPr lang="zh-CN" altLang="zh-CN" sz="2000">
                <a:latin typeface="Cambria" panose="02040503050406030204" pitchFamily="18" charset="0"/>
              </a:rPr>
              <a:t>概念</a:t>
            </a:r>
            <a:r>
              <a:rPr lang="en-US" altLang="zh-CN" sz="2000">
                <a:latin typeface="Cambria" panose="02040503050406030204" pitchFamily="18" charset="0"/>
              </a:rPr>
              <a:t> </a:t>
            </a:r>
            <a:r>
              <a:rPr lang="zh-CN" altLang="zh-CN" sz="2000">
                <a:latin typeface="Cambria" panose="02040503050406030204" pitchFamily="18" charset="0"/>
              </a:rPr>
              <a:t>视图</a:t>
            </a:r>
            <a:endParaRPr lang="en-US" altLang="zh-CN" sz="2000">
              <a:latin typeface="Cambria" panose="02040503050406030204" pitchFamily="18" charset="0"/>
            </a:endParaRPr>
          </a:p>
          <a:p>
            <a:pPr lvl="1" eaLnBrk="1" hangingPunct="1">
              <a:spcBef>
                <a:spcPts val="500"/>
              </a:spcBef>
              <a:buFont typeface="Arial" panose="020B0604020202020204" pitchFamily="34" charset="0"/>
              <a:buChar char="–"/>
            </a:pPr>
            <a:r>
              <a:rPr lang="zh-CN" altLang="zh-CN" sz="2000">
                <a:latin typeface="Cambria" panose="02040503050406030204" pitchFamily="18" charset="0"/>
              </a:rPr>
              <a:t>执行视图</a:t>
            </a:r>
            <a:endParaRPr lang="en-US" altLang="zh-CN" sz="2000">
              <a:latin typeface="Cambria" panose="02040503050406030204" pitchFamily="18" charset="0"/>
            </a:endParaRPr>
          </a:p>
          <a:p>
            <a:pPr lvl="1" eaLnBrk="1" hangingPunct="1">
              <a:spcBef>
                <a:spcPts val="500"/>
              </a:spcBef>
              <a:buFont typeface="Arial" panose="020B0604020202020204" pitchFamily="34" charset="0"/>
              <a:buChar char="–"/>
            </a:pPr>
            <a:r>
              <a:rPr lang="zh-CN" altLang="zh-CN" sz="2000">
                <a:latin typeface="Cambria" panose="02040503050406030204" pitchFamily="18" charset="0"/>
              </a:rPr>
              <a:t>实现</a:t>
            </a:r>
            <a:r>
              <a:rPr lang="en-US" altLang="zh-CN" sz="2000">
                <a:latin typeface="Cambria" panose="02040503050406030204" pitchFamily="18" charset="0"/>
              </a:rPr>
              <a:t> </a:t>
            </a:r>
            <a:r>
              <a:rPr lang="zh-CN" altLang="zh-CN" sz="2000">
                <a:latin typeface="Cambria" panose="02040503050406030204" pitchFamily="18" charset="0"/>
              </a:rPr>
              <a:t>视图</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视图的必要说明</a:t>
            </a:r>
          </a:p>
        </p:txBody>
      </p:sp>
    </p:spTree>
  </p:cSld>
  <p:clrMapOvr>
    <a:masterClrMapping/>
  </p:clrMapOvr>
</p:sld>
</file>

<file path=ppt/slides/slide1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object 11">
            <a:extLst>
              <a:ext uri="{FF2B5EF4-FFF2-40B4-BE49-F238E27FC236}">
                <a16:creationId xmlns:a16="http://schemas.microsoft.com/office/drawing/2014/main" id="{1772D7B3-D96F-4B2B-BA5E-8B213714E6A3}"/>
              </a:ext>
            </a:extLst>
          </p:cNvPr>
          <p:cNvSpPr>
            <a:spLocks noGrp="1"/>
          </p:cNvSpPr>
          <p:nvPr>
            <p:ph type="title"/>
          </p:nvPr>
        </p:nvSpPr>
        <p:spPr>
          <a:xfrm>
            <a:off x="1919288" y="206375"/>
            <a:ext cx="7848600" cy="676275"/>
          </a:xfrm>
        </p:spPr>
        <p:txBody>
          <a:bodyPr lIns="0" tIns="0" rIns="0" bIns="0">
            <a:spAutoFit/>
          </a:bodyPr>
          <a:lstStyle/>
          <a:p>
            <a:pPr marL="12700"/>
            <a:r>
              <a:rPr lang="zh-CN" altLang="zh-CN"/>
              <a:t>引用</a:t>
            </a:r>
          </a:p>
        </p:txBody>
      </p:sp>
      <p:sp>
        <p:nvSpPr>
          <p:cNvPr id="182275" name="object 12">
            <a:extLst>
              <a:ext uri="{FF2B5EF4-FFF2-40B4-BE49-F238E27FC236}">
                <a16:creationId xmlns:a16="http://schemas.microsoft.com/office/drawing/2014/main" id="{CB5D112A-7772-41B7-893C-0EF077A639FB}"/>
              </a:ext>
            </a:extLst>
          </p:cNvPr>
          <p:cNvSpPr txBox="1">
            <a:spLocks noChangeArrowheads="1"/>
          </p:cNvSpPr>
          <p:nvPr/>
        </p:nvSpPr>
        <p:spPr bwMode="auto">
          <a:xfrm>
            <a:off x="1709738" y="1160463"/>
            <a:ext cx="84026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69900" indent="-457200">
              <a:tabLst>
                <a:tab pos="469900" algn="l"/>
              </a:tabLst>
              <a:defRPr>
                <a:solidFill>
                  <a:schemeClr val="tx1"/>
                </a:solidFill>
                <a:latin typeface="Calibri" panose="020F0502020204030204" pitchFamily="34" charset="0"/>
                <a:ea typeface="宋体" panose="02010600030101010101" pitchFamily="2" charset="-122"/>
              </a:defRPr>
            </a:lvl1pPr>
            <a:lvl2pPr marL="876300" indent="-457200">
              <a:tabLst>
                <a:tab pos="469900" algn="l"/>
              </a:tabLst>
              <a:defRPr>
                <a:solidFill>
                  <a:schemeClr val="tx1"/>
                </a:solidFill>
                <a:latin typeface="Calibri" panose="020F0502020204030204" pitchFamily="34" charset="0"/>
                <a:ea typeface="宋体" panose="02010600030101010101" pitchFamily="2" charset="-122"/>
              </a:defRPr>
            </a:lvl2pPr>
            <a:lvl3pPr marL="1143000" indent="-228600">
              <a:tabLst>
                <a:tab pos="469900" algn="l"/>
              </a:tabLst>
              <a:defRPr>
                <a:solidFill>
                  <a:schemeClr val="tx1"/>
                </a:solidFill>
                <a:latin typeface="Calibri" panose="020F0502020204030204" pitchFamily="34" charset="0"/>
                <a:ea typeface="宋体" panose="02010600030101010101" pitchFamily="2" charset="-122"/>
              </a:defRPr>
            </a:lvl3pPr>
            <a:lvl4pPr marL="1600200" indent="-228600">
              <a:tabLst>
                <a:tab pos="469900" algn="l"/>
              </a:tabLst>
              <a:defRPr>
                <a:solidFill>
                  <a:schemeClr val="tx1"/>
                </a:solidFill>
                <a:latin typeface="Calibri" panose="020F0502020204030204" pitchFamily="34" charset="0"/>
                <a:ea typeface="宋体" panose="02010600030101010101" pitchFamily="2" charset="-122"/>
              </a:defRPr>
            </a:lvl4pPr>
            <a:lvl5pPr marL="2057400" indent="-228600">
              <a:tabLst>
                <a:tab pos="4699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469900" algn="l"/>
              </a:tabLst>
              <a:defRPr>
                <a:solidFill>
                  <a:schemeClr val="tx1"/>
                </a:solidFill>
                <a:latin typeface="Calibri" panose="020F0502020204030204" pitchFamily="34" charset="0"/>
                <a:ea typeface="宋体" panose="02010600030101010101" pitchFamily="2" charset="-122"/>
              </a:defRPr>
            </a:lvl9pPr>
          </a:lstStyle>
          <a:p>
            <a:pPr eaLnBrk="1" hangingPunct="1">
              <a:spcBef>
                <a:spcPts val="625"/>
              </a:spcBef>
              <a:buFontTx/>
              <a:buAutoNum type="arabicPeriod"/>
            </a:pPr>
            <a:r>
              <a:rPr lang="zh-CN" altLang="zh-CN" sz="2400">
                <a:latin typeface="Cambria" panose="02040503050406030204" pitchFamily="18" charset="0"/>
              </a:rPr>
              <a:t>SWEBOK,</a:t>
            </a:r>
          </a:p>
          <a:p>
            <a:pPr lvl="1" eaLnBrk="1" hangingPunct="1">
              <a:spcBef>
                <a:spcPts val="525"/>
              </a:spcBef>
              <a:buClr>
                <a:srgbClr val="000000"/>
              </a:buClr>
              <a:buFont typeface="Arial" panose="020B0604020202020204" pitchFamily="34" charset="0"/>
              <a:buChar char="–"/>
            </a:pPr>
            <a:r>
              <a:rPr lang="zh-CN" altLang="zh-CN" sz="2000" u="sng">
                <a:solidFill>
                  <a:srgbClr val="0080FF"/>
                </a:solidFill>
                <a:latin typeface="Cambria" panose="02040503050406030204" pitchFamily="18" charset="0"/>
                <a:hlinkClick r:id="rId2"/>
              </a:rPr>
              <a:t>http://www.swebok.org</a:t>
            </a:r>
            <a:endParaRPr lang="zh-CN" altLang="zh-CN" sz="2000">
              <a:latin typeface="Cambria" panose="02040503050406030204" pitchFamily="18" charset="0"/>
            </a:endParaRPr>
          </a:p>
          <a:p>
            <a:pPr eaLnBrk="1" hangingPunct="1">
              <a:lnSpc>
                <a:spcPct val="101000"/>
              </a:lnSpc>
              <a:spcBef>
                <a:spcPts val="475"/>
              </a:spcBef>
              <a:buFontTx/>
              <a:buAutoNum type="arabicPeriod"/>
            </a:pPr>
            <a:r>
              <a:rPr lang="zh-CN" altLang="zh-CN" sz="2400">
                <a:latin typeface="Cambria" panose="02040503050406030204" pitchFamily="18" charset="0"/>
              </a:rPr>
              <a:t>菲利普· Kruchten, 建筑蓝图-软件体系结构的 "4 + 1" 视图模型</a:t>
            </a:r>
          </a:p>
          <a:p>
            <a:pPr eaLnBrk="1" hangingPunct="1">
              <a:spcBef>
                <a:spcPts val="625"/>
              </a:spcBef>
              <a:buFontTx/>
              <a:buAutoNum type="arabicPeriod"/>
            </a:pPr>
            <a:r>
              <a:rPr lang="zh-CN" altLang="zh-CN" sz="2400">
                <a:latin typeface="Cambria" panose="02040503050406030204" pitchFamily="18" charset="0"/>
              </a:rPr>
              <a:t>Java EE 教程, 杜克</a:t>
            </a:r>
            <a:r>
              <a:rPr lang="en-US" altLang="zh-CN" sz="2400">
                <a:latin typeface="Cambria" panose="02040503050406030204" pitchFamily="18" charset="0"/>
              </a:rPr>
              <a:t>'</a:t>
            </a:r>
            <a:r>
              <a:rPr lang="zh-CN" altLang="zh-CN" sz="2400">
                <a:latin typeface="Cambria" panose="02040503050406030204" pitchFamily="18" charset="0"/>
              </a:rPr>
              <a:t>s 森林</a:t>
            </a:r>
          </a:p>
          <a:p>
            <a:pPr lvl="1" eaLnBrk="1" hangingPunct="1">
              <a:spcBef>
                <a:spcPts val="425"/>
              </a:spcBef>
              <a:buClr>
                <a:srgbClr val="000000"/>
              </a:buClr>
              <a:buFont typeface="Arial" panose="020B0604020202020204" pitchFamily="34" charset="0"/>
              <a:buChar char="–"/>
            </a:pPr>
            <a:r>
              <a:rPr lang="en-US" altLang="zh-CN" sz="2000" u="sng">
                <a:solidFill>
                  <a:srgbClr val="0080FF"/>
                </a:solidFill>
                <a:latin typeface="Cambria" panose="02040503050406030204" pitchFamily="18" charset="0"/>
              </a:rPr>
              <a:t>https://docs.oracle.com/javaee/7/tutorial/dukes-forest001.htm#GLNRJ</a:t>
            </a:r>
            <a:endParaRPr lang="zh-CN" altLang="zh-CN" sz="2000">
              <a:latin typeface="Cambria" panose="02040503050406030204" pitchFamily="18" charset="0"/>
            </a:endParaRPr>
          </a:p>
        </p:txBody>
      </p:sp>
    </p:spTree>
  </p:cSld>
  <p:clrMapOvr>
    <a:masterClrMapping/>
  </p:clrMapOvr>
</p:sld>
</file>

<file path=ppt/slides/slide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07ED8D43-89F9-4F36-BA3D-0F457C2B0E9C}"/>
              </a:ext>
            </a:extLst>
          </p:cNvPr>
          <p:cNvSpPr>
            <a:spLocks noGrp="1"/>
          </p:cNvSpPr>
          <p:nvPr>
            <p:ph type="title"/>
          </p:nvPr>
        </p:nvSpPr>
        <p:spPr>
          <a:xfrm>
            <a:off x="515938" y="2489200"/>
            <a:ext cx="10556875" cy="1362075"/>
          </a:xfrm>
        </p:spPr>
        <p:txBody>
          <a:bodyPr/>
          <a:lstStyle/>
          <a:p>
            <a:pPr marL="33585" eaLnBrk="1" fontAlgn="auto" hangingPunct="1">
              <a:spcBef>
                <a:spcPts val="252"/>
              </a:spcBef>
              <a:spcAft>
                <a:spcPts val="0"/>
              </a:spcAft>
              <a:defRPr/>
            </a:pPr>
            <a:r>
              <a:rPr lang="en-US" altLang="zh-CN" sz="9600" spc="15" dirty="0"/>
              <a:t>的</a:t>
            </a:r>
            <a:r>
              <a:rPr lang="en-US" altLang="zh-CN" sz="9600" spc="-5" dirty="0"/>
              <a:t>过程</a:t>
            </a:r>
            <a:r>
              <a:rPr lang="en-US" altLang="zh-CN" sz="9600" spc="-65" dirty="0"/>
              <a:t> </a:t>
            </a:r>
            <a:r>
              <a:rPr lang="en-US" altLang="zh-CN" sz="9600" spc="10" dirty="0"/>
              <a:t>视图</a:t>
            </a:r>
            <a:endParaRPr lang="en-US" altLang="zh-CN" sz="9511" dirty="0">
              <a:cs typeface="Calibri"/>
            </a:endParaRPr>
          </a:p>
        </p:txBody>
      </p:sp>
      <p:sp>
        <p:nvSpPr>
          <p:cNvPr id="76803" name="object 2">
            <a:extLst>
              <a:ext uri="{FF2B5EF4-FFF2-40B4-BE49-F238E27FC236}">
                <a16:creationId xmlns:a16="http://schemas.microsoft.com/office/drawing/2014/main" id="{B41E33AD-1A1A-4A11-BC7A-EFFCFC5A460B}"/>
              </a:ext>
            </a:extLst>
          </p:cNvPr>
          <p:cNvSpPr txBox="1">
            <a:spLocks/>
          </p:cNvSpPr>
          <p:nvPr/>
        </p:nvSpPr>
        <p:spPr bwMode="auto">
          <a:xfrm>
            <a:off x="3076575" y="3910013"/>
            <a:ext cx="71215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1363" indent="-284163">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1413" indent="-227013">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5986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58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30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02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74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46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1000"/>
              </a:lnSpc>
              <a:spcBef>
                <a:spcPct val="0"/>
              </a:spcBef>
              <a:buFontTx/>
              <a:buNone/>
            </a:pPr>
            <a:r>
              <a:rPr lang="en-US" altLang="zh-CN" sz="4000" b="1">
                <a:solidFill>
                  <a:srgbClr val="FF0000"/>
                </a:solidFill>
                <a:latin typeface="Cambria" panose="02040503050406030204" pitchFamily="18" charset="0"/>
              </a:rPr>
              <a:t>非</a:t>
            </a:r>
            <a:r>
              <a:rPr lang="zh-CN" altLang="zh-CN" sz="4000" b="1">
                <a:solidFill>
                  <a:srgbClr val="FF0000"/>
                </a:solidFill>
                <a:latin typeface="Cambria" panose="02040503050406030204" pitchFamily="18" charset="0"/>
              </a:rPr>
              <a:t>功能要求</a:t>
            </a:r>
            <a:endParaRPr lang="zh-CN" altLang="zh-CN" sz="4000" b="1">
              <a:latin typeface="Cambria" panose="02040503050406030204" pitchFamily="18" charset="0"/>
            </a:endParaRPr>
          </a:p>
        </p:txBody>
      </p:sp>
    </p:spTree>
  </p:cSld>
  <p:clrMapOvr>
    <a:masterClrMapping/>
  </p:clrMapOvr>
  <p:transition spd="slow">
    <p:fade/>
  </p:transition>
</p:sld>
</file>

<file path=ppt/slides/slide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8807D9B-91B9-4D33-A93E-4E233ECAAC8A}"/>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5" dirty="0"/>
              <a:t>的</a:t>
            </a:r>
            <a:r>
              <a:rPr spc="5" dirty="0"/>
              <a:t>过程</a:t>
            </a:r>
            <a:r>
              <a:rPr spc="-185" dirty="0"/>
              <a:t> </a:t>
            </a:r>
            <a:r>
              <a:rPr spc="10" dirty="0"/>
              <a:t>建筑</a:t>
            </a:r>
          </a:p>
        </p:txBody>
      </p:sp>
      <p:sp>
        <p:nvSpPr>
          <p:cNvPr id="73731" name="object 12">
            <a:extLst>
              <a:ext uri="{FF2B5EF4-FFF2-40B4-BE49-F238E27FC236}">
                <a16:creationId xmlns:a16="http://schemas.microsoft.com/office/drawing/2014/main" id="{8701F689-4FB3-4E8A-B014-FA6F8E5A52E6}"/>
              </a:ext>
            </a:extLst>
          </p:cNvPr>
          <p:cNvSpPr txBox="1">
            <a:spLocks noChangeArrowheads="1"/>
          </p:cNvSpPr>
          <p:nvPr/>
        </p:nvSpPr>
        <p:spPr bwMode="auto">
          <a:xfrm>
            <a:off x="1709738" y="990600"/>
            <a:ext cx="8564562" cy="588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defRPr/>
            </a:pPr>
            <a:r>
              <a:rPr lang="zh-CN" altLang="zh-CN" sz="2800" dirty="0">
                <a:latin typeface="Cambria" panose="02040503050406030204" pitchFamily="18" charset="0"/>
              </a:rPr>
              <a:t>过程体系结构考虑了一些</a:t>
            </a:r>
            <a:r>
              <a:rPr lang="zh-CN" altLang="zh-CN" sz="2800" dirty="0">
                <a:solidFill>
                  <a:srgbClr val="FF0000"/>
                </a:solidFill>
                <a:latin typeface="Cambria" panose="02040503050406030204" pitchFamily="18" charset="0"/>
              </a:rPr>
              <a:t>非功能性</a:t>
            </a:r>
            <a:r>
              <a:rPr lang="zh-CN" altLang="zh-CN" sz="2800" dirty="0">
                <a:latin typeface="Cambria" panose="02040503050406030204" pitchFamily="18" charset="0"/>
              </a:rPr>
              <a:t>要求</a:t>
            </a:r>
          </a:p>
          <a:p>
            <a:pPr lvl="1" eaLnBrk="1" hangingPunct="1">
              <a:spcBef>
                <a:spcPts val="425"/>
              </a:spcBef>
              <a:buFont typeface="Arial" panose="020B0604020202020204" pitchFamily="34" charset="0"/>
              <a:buChar char="–"/>
              <a:defRPr/>
            </a:pPr>
            <a:r>
              <a:rPr lang="zh-CN" altLang="zh-CN" sz="2000" dirty="0">
                <a:latin typeface="Cambria" panose="02040503050406030204" pitchFamily="18" charset="0"/>
              </a:rPr>
              <a:t>如</a:t>
            </a:r>
            <a:r>
              <a:rPr lang="zh-CN" altLang="zh-CN" sz="2000" dirty="0">
                <a:solidFill>
                  <a:srgbClr val="FF0000"/>
                </a:solidFill>
                <a:latin typeface="Cambria" panose="02040503050406030204" pitchFamily="18" charset="0"/>
              </a:rPr>
              <a:t>性能</a:t>
            </a:r>
            <a:r>
              <a:rPr lang="zh-CN" altLang="zh-CN" sz="2000" dirty="0">
                <a:latin typeface="Cambria" panose="02040503050406030204" pitchFamily="18" charset="0"/>
              </a:rPr>
              <a:t>和</a:t>
            </a:r>
            <a:r>
              <a:rPr lang="zh-CN" altLang="zh-CN" sz="2000" dirty="0">
                <a:solidFill>
                  <a:srgbClr val="FF0000"/>
                </a:solidFill>
                <a:latin typeface="Cambria" panose="02040503050406030204" pitchFamily="18" charset="0"/>
              </a:rPr>
              <a:t>可用 性</a:t>
            </a:r>
            <a:r>
              <a:rPr lang="zh-CN" altLang="zh-CN" sz="2000" dirty="0">
                <a:latin typeface="Cambria" panose="02040503050406030204" pitchFamily="18" charset="0"/>
              </a:rPr>
              <a:t>.</a:t>
            </a:r>
          </a:p>
          <a:p>
            <a:pPr lvl="1" eaLnBrk="1" hangingPunct="1">
              <a:buFont typeface="Arial" panose="020B0604020202020204" pitchFamily="34" charset="0"/>
              <a:buChar char="–"/>
              <a:defRPr/>
            </a:pPr>
            <a:endParaRPr lang="zh-CN" altLang="zh-CN" sz="2000" dirty="0">
              <a:latin typeface="Times New Roman" panose="02020603050405020304" pitchFamily="18" charset="0"/>
              <a:cs typeface="Times New Roman" panose="02020603050405020304" pitchFamily="18" charset="0"/>
            </a:endParaRPr>
          </a:p>
          <a:p>
            <a:pPr eaLnBrk="1" hangingPunct="1">
              <a:lnSpc>
                <a:spcPts val="2800"/>
              </a:lnSpc>
              <a:spcBef>
                <a:spcPts val="1325"/>
              </a:spcBef>
              <a:buFont typeface="Arial" panose="020B0604020202020204" pitchFamily="34" charset="0"/>
              <a:buChar char="•"/>
              <a:defRPr/>
            </a:pPr>
            <a:r>
              <a:rPr lang="zh-CN" altLang="zh-CN" sz="2800" dirty="0">
                <a:latin typeface="Cambria" panose="02040503050406030204" pitchFamily="18" charset="0"/>
              </a:rPr>
              <a:t>流程体系结构可以在抽象的几个层次上描述, 每个层次都解决不同的问题</a:t>
            </a:r>
            <a:r>
              <a:rPr lang="zh-CN" altLang="zh-CN" sz="2000" dirty="0">
                <a:latin typeface="Cambria" panose="02040503050406030204" pitchFamily="18" charset="0"/>
              </a:rPr>
              <a:t>.</a:t>
            </a:r>
          </a:p>
          <a:p>
            <a:pPr lvl="1" eaLnBrk="1" hangingPunct="1">
              <a:lnSpc>
                <a:spcPct val="99000"/>
              </a:lnSpc>
              <a:spcBef>
                <a:spcPts val="463"/>
              </a:spcBef>
              <a:buFont typeface="Arial" panose="020B0604020202020204" pitchFamily="34" charset="0"/>
              <a:buChar char="–"/>
              <a:defRPr/>
            </a:pPr>
            <a:r>
              <a:rPr lang="zh-CN" altLang="zh-CN" sz="2000" dirty="0">
                <a:latin typeface="Cambria" panose="02040503050406030204" pitchFamily="18" charset="0"/>
              </a:rPr>
              <a:t>在最高级别, 流程体系结构可以被看作是一组独立执行通信程序的逻辑网络 (称为 "</a:t>
            </a:r>
            <a:r>
              <a:rPr lang="zh-CN" altLang="zh-CN" sz="2000" dirty="0">
                <a:solidFill>
                  <a:srgbClr val="FF0000"/>
                </a:solidFill>
                <a:latin typeface="Cambria" panose="02040503050406030204" pitchFamily="18" charset="0"/>
              </a:rPr>
              <a:t>过程</a:t>
            </a:r>
            <a:r>
              <a:rPr lang="zh-CN" altLang="zh-CN" sz="2000" dirty="0">
                <a:latin typeface="Cambria" panose="02040503050406030204" pitchFamily="18" charset="0"/>
              </a:rPr>
              <a:t>"), 分布在由 LAN 或 WAN 连接的一组硬件资源中。</a:t>
            </a:r>
          </a:p>
          <a:p>
            <a:pPr lvl="1" eaLnBrk="1" hangingPunct="1">
              <a:lnSpc>
                <a:spcPct val="102000"/>
              </a:lnSpc>
              <a:spcBef>
                <a:spcPts val="400"/>
              </a:spcBef>
              <a:buFont typeface="Arial" panose="020B0604020202020204" pitchFamily="34" charset="0"/>
              <a:buChar char="–"/>
              <a:defRPr/>
            </a:pPr>
            <a:r>
              <a:rPr lang="zh-CN" altLang="zh-CN" sz="2000" dirty="0">
                <a:latin typeface="Cambria" panose="02040503050406030204" pitchFamily="18" charset="0"/>
              </a:rPr>
              <a:t>多个逻辑网络可能同时存在, 共享相同的物理资源。</a:t>
            </a:r>
          </a:p>
          <a:p>
            <a:pPr marL="469900" lvl="1" indent="0" eaLnBrk="1" hangingPunct="1">
              <a:spcBef>
                <a:spcPts val="13"/>
              </a:spcBef>
              <a:defRPr/>
            </a:pPr>
            <a:endParaRPr lang="zh-CN" altLang="zh-CN"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defRPr/>
            </a:pPr>
            <a:r>
              <a:rPr lang="zh-CN" altLang="zh-CN" sz="2800" dirty="0">
                <a:latin typeface="Cambria" panose="02040503050406030204" pitchFamily="18" charset="0"/>
              </a:rPr>
              <a:t>一个过程是</a:t>
            </a:r>
            <a:r>
              <a:rPr lang="zh-CN" altLang="zh-CN" sz="2800" dirty="0">
                <a:solidFill>
                  <a:srgbClr val="FF0000"/>
                </a:solidFill>
                <a:latin typeface="Cambria" panose="02040503050406030204" pitchFamily="18" charset="0"/>
              </a:rPr>
              <a:t>构成可执行单元的任务分组</a:t>
            </a:r>
            <a:r>
              <a:rPr lang="zh-CN" altLang="zh-CN" sz="2800" dirty="0">
                <a:latin typeface="Cambria" panose="02040503050406030204" pitchFamily="18" charset="0"/>
              </a:rPr>
              <a:t>.</a:t>
            </a:r>
          </a:p>
        </p:txBody>
      </p:sp>
    </p:spTree>
  </p:cSld>
  <p:clrMapOvr>
    <a:masterClrMapping/>
  </p:clrMapOvr>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9CA5125-1228-46B0-9C99-362BBD42CE8A}"/>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5" dirty="0"/>
              <a:t>的</a:t>
            </a:r>
            <a:r>
              <a:rPr spc="5" dirty="0"/>
              <a:t>过程</a:t>
            </a:r>
            <a:r>
              <a:rPr spc="-185" dirty="0"/>
              <a:t> </a:t>
            </a:r>
            <a:r>
              <a:rPr spc="10" dirty="0"/>
              <a:t>建筑</a:t>
            </a:r>
          </a:p>
        </p:txBody>
      </p:sp>
      <p:sp>
        <p:nvSpPr>
          <p:cNvPr id="79875" name="object 12">
            <a:extLst>
              <a:ext uri="{FF2B5EF4-FFF2-40B4-BE49-F238E27FC236}">
                <a16:creationId xmlns:a16="http://schemas.microsoft.com/office/drawing/2014/main" id="{AEFFDF16-D259-4582-813A-5C6C1D9B113F}"/>
              </a:ext>
            </a:extLst>
          </p:cNvPr>
          <p:cNvSpPr txBox="1">
            <a:spLocks noChangeArrowheads="1"/>
          </p:cNvSpPr>
          <p:nvPr/>
        </p:nvSpPr>
        <p:spPr bwMode="auto">
          <a:xfrm>
            <a:off x="1709738" y="1160463"/>
            <a:ext cx="8456612"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软件被分成一组独立的任务。</a:t>
            </a:r>
          </a:p>
          <a:p>
            <a:pPr lvl="1" eaLnBrk="1" hangingPunct="1">
              <a:lnSpc>
                <a:spcPts val="2100"/>
              </a:lnSpc>
              <a:spcBef>
                <a:spcPts val="638"/>
              </a:spcBef>
              <a:buFont typeface="Arial" panose="020B0604020202020204" pitchFamily="34" charset="0"/>
              <a:buChar char="–"/>
            </a:pPr>
            <a:r>
              <a:rPr lang="zh-CN" altLang="zh-CN" sz="2000">
                <a:latin typeface="Cambria" panose="02040503050406030204" pitchFamily="18" charset="0"/>
              </a:rPr>
              <a:t>任务是单独的控制线程, 可以在一个处理节点上单独安排。</a:t>
            </a:r>
          </a:p>
          <a:p>
            <a:pPr lvl="1" eaLnBrk="1" hangingPunct="1">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lvl="1" eaLnBrk="1" hangingPunct="1">
              <a:spcBef>
                <a:spcPts val="13"/>
              </a:spcBef>
              <a:buFont typeface="Arial" panose="020B0604020202020204" pitchFamily="34" charset="0"/>
              <a:buChar char="–"/>
            </a:pPr>
            <a:endParaRPr lang="zh-CN" altLang="zh-CN">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800">
                <a:latin typeface="Cambria" panose="02040503050406030204" pitchFamily="18" charset="0"/>
              </a:rPr>
              <a:t>我们可以区分:</a:t>
            </a:r>
          </a:p>
          <a:p>
            <a:pPr lvl="1" eaLnBrk="1" hangingPunct="1">
              <a:spcBef>
                <a:spcPts val="425"/>
              </a:spcBef>
              <a:buFont typeface="Arial" panose="020B0604020202020204" pitchFamily="34" charset="0"/>
              <a:buChar char="–"/>
            </a:pPr>
            <a:r>
              <a:rPr lang="zh-CN" altLang="zh-CN" sz="2000">
                <a:solidFill>
                  <a:srgbClr val="FF0000"/>
                </a:solidFill>
                <a:latin typeface="Cambria" panose="02040503050406030204" pitchFamily="18" charset="0"/>
              </a:rPr>
              <a:t>主要任务</a:t>
            </a:r>
            <a:r>
              <a:rPr lang="zh-CN" altLang="zh-CN" sz="2000">
                <a:latin typeface="Cambria" panose="02040503050406030204" pitchFamily="18" charset="0"/>
              </a:rPr>
              <a:t>通过一组定义良好的任务间通信机制进行通信: 同步和异步基于消息的通信服务、远程过程调用、事件广播等。</a:t>
            </a:r>
          </a:p>
          <a:p>
            <a:pPr lvl="1" eaLnBrk="1" hangingPunct="1">
              <a:lnSpc>
                <a:spcPct val="102000"/>
              </a:lnSpc>
              <a:spcBef>
                <a:spcPts val="400"/>
              </a:spcBef>
              <a:buFont typeface="Arial" panose="020B0604020202020204" pitchFamily="34" charset="0"/>
              <a:buChar char="–"/>
            </a:pPr>
            <a:r>
              <a:rPr lang="zh-CN" altLang="zh-CN" sz="2000">
                <a:solidFill>
                  <a:srgbClr val="FF0000"/>
                </a:solidFill>
                <a:latin typeface="Cambria" panose="02040503050406030204" pitchFamily="18" charset="0"/>
              </a:rPr>
              <a:t>次要任务</a:t>
            </a:r>
            <a:r>
              <a:rPr lang="zh-CN" altLang="zh-CN" sz="2000">
                <a:latin typeface="Cambria" panose="02040503050406030204" pitchFamily="18" charset="0"/>
              </a:rPr>
              <a:t>可以通过会合或共享内存进行通信。主要任务不应在同一进程或处理节点上对其配置进行假设。</a:t>
            </a:r>
          </a:p>
        </p:txBody>
      </p:sp>
    </p:spTree>
  </p:cSld>
  <p:clrMapOvr>
    <a:masterClrMapping/>
  </p:clrMapOvr>
</p:sld>
</file>

<file path=ppt/slides/slide1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84E9356D-7EFA-45A2-8227-40F812E8EFA1}"/>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5" dirty="0"/>
              <a:t>的</a:t>
            </a:r>
            <a:r>
              <a:rPr spc="5" dirty="0"/>
              <a:t>过程</a:t>
            </a:r>
            <a:r>
              <a:rPr spc="-185" dirty="0"/>
              <a:t> </a:t>
            </a:r>
            <a:r>
              <a:rPr spc="10" dirty="0"/>
              <a:t>建筑</a:t>
            </a:r>
          </a:p>
        </p:txBody>
      </p:sp>
      <p:sp>
        <p:nvSpPr>
          <p:cNvPr id="80899" name="object 12">
            <a:extLst>
              <a:ext uri="{FF2B5EF4-FFF2-40B4-BE49-F238E27FC236}">
                <a16:creationId xmlns:a16="http://schemas.microsoft.com/office/drawing/2014/main" id="{382D0E02-B1A3-4731-9FEC-11A12BEDA2F2}"/>
              </a:ext>
            </a:extLst>
          </p:cNvPr>
          <p:cNvSpPr>
            <a:spLocks/>
          </p:cNvSpPr>
          <p:nvPr/>
        </p:nvSpPr>
        <p:spPr bwMode="auto">
          <a:xfrm>
            <a:off x="9063038" y="2740025"/>
            <a:ext cx="1181100" cy="984250"/>
          </a:xfrm>
          <a:custGeom>
            <a:avLst/>
            <a:gdLst>
              <a:gd name="T0" fmla="*/ 0 w 1182370"/>
              <a:gd name="T1" fmla="*/ 976271 h 985520"/>
              <a:gd name="T2" fmla="*/ 782158 w 1182370"/>
              <a:gd name="T3" fmla="*/ 976271 h 985520"/>
              <a:gd name="T4" fmla="*/ 1173238 w 1182370"/>
              <a:gd name="T5" fmla="*/ 0 h 985520"/>
              <a:gd name="T6" fmla="*/ 391079 w 1182370"/>
              <a:gd name="T7" fmla="*/ 0 h 985520"/>
              <a:gd name="T8" fmla="*/ 0 w 1182370"/>
              <a:gd name="T9" fmla="*/ 976271 h 985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2370" h="985520">
                <a:moveTo>
                  <a:pt x="0" y="985123"/>
                </a:moveTo>
                <a:lnTo>
                  <a:pt x="788065" y="985123"/>
                </a:lnTo>
                <a:lnTo>
                  <a:pt x="1182098" y="0"/>
                </a:lnTo>
                <a:lnTo>
                  <a:pt x="394032" y="0"/>
                </a:lnTo>
                <a:lnTo>
                  <a:pt x="0" y="985123"/>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00" name="object 13">
            <a:extLst>
              <a:ext uri="{FF2B5EF4-FFF2-40B4-BE49-F238E27FC236}">
                <a16:creationId xmlns:a16="http://schemas.microsoft.com/office/drawing/2014/main" id="{7726EBAA-551C-41D3-BBD9-9D34A8F6F94C}"/>
              </a:ext>
            </a:extLst>
          </p:cNvPr>
          <p:cNvSpPr>
            <a:spLocks/>
          </p:cNvSpPr>
          <p:nvPr/>
        </p:nvSpPr>
        <p:spPr bwMode="auto">
          <a:xfrm>
            <a:off x="9153525" y="2884488"/>
            <a:ext cx="500063" cy="157162"/>
          </a:xfrm>
          <a:custGeom>
            <a:avLst/>
            <a:gdLst>
              <a:gd name="T0" fmla="*/ 0 w 499109"/>
              <a:gd name="T1" fmla="*/ 151096 h 158114"/>
              <a:gd name="T2" fmla="*/ 505818 w 499109"/>
              <a:gd name="T3" fmla="*/ 151096 h 158114"/>
              <a:gd name="T4" fmla="*/ 505818 w 499109"/>
              <a:gd name="T5" fmla="*/ 0 h 158114"/>
              <a:gd name="T6" fmla="*/ 0 w 499109"/>
              <a:gd name="T7" fmla="*/ 0 h 158114"/>
              <a:gd name="T8" fmla="*/ 0 w 499109"/>
              <a:gd name="T9" fmla="*/ 151096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01" name="object 14">
            <a:extLst>
              <a:ext uri="{FF2B5EF4-FFF2-40B4-BE49-F238E27FC236}">
                <a16:creationId xmlns:a16="http://schemas.microsoft.com/office/drawing/2014/main" id="{E94DDE54-F43C-42BC-B84A-A3B694F46298}"/>
              </a:ext>
            </a:extLst>
          </p:cNvPr>
          <p:cNvSpPr>
            <a:spLocks/>
          </p:cNvSpPr>
          <p:nvPr/>
        </p:nvSpPr>
        <p:spPr bwMode="auto">
          <a:xfrm>
            <a:off x="9048750" y="3146425"/>
            <a:ext cx="500063" cy="158750"/>
          </a:xfrm>
          <a:custGeom>
            <a:avLst/>
            <a:gdLst>
              <a:gd name="T0" fmla="*/ 0 w 499109"/>
              <a:gd name="T1" fmla="*/ 162112 h 158114"/>
              <a:gd name="T2" fmla="*/ 505817 w 499109"/>
              <a:gd name="T3" fmla="*/ 162112 h 158114"/>
              <a:gd name="T4" fmla="*/ 505817 w 499109"/>
              <a:gd name="T5" fmla="*/ 0 h 158114"/>
              <a:gd name="T6" fmla="*/ 0 w 499109"/>
              <a:gd name="T7" fmla="*/ 0 h 158114"/>
              <a:gd name="T8" fmla="*/ 0 w 499109"/>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02" name="object 15">
            <a:extLst>
              <a:ext uri="{FF2B5EF4-FFF2-40B4-BE49-F238E27FC236}">
                <a16:creationId xmlns:a16="http://schemas.microsoft.com/office/drawing/2014/main" id="{E7C096F5-2574-445A-BE90-38ED3EC18BA7}"/>
              </a:ext>
            </a:extLst>
          </p:cNvPr>
          <p:cNvSpPr>
            <a:spLocks/>
          </p:cNvSpPr>
          <p:nvPr/>
        </p:nvSpPr>
        <p:spPr bwMode="auto">
          <a:xfrm>
            <a:off x="9048750" y="3146425"/>
            <a:ext cx="500063" cy="158750"/>
          </a:xfrm>
          <a:custGeom>
            <a:avLst/>
            <a:gdLst>
              <a:gd name="T0" fmla="*/ 0 w 499109"/>
              <a:gd name="T1" fmla="*/ 162112 h 158114"/>
              <a:gd name="T2" fmla="*/ 505818 w 499109"/>
              <a:gd name="T3" fmla="*/ 162112 h 158114"/>
              <a:gd name="T4" fmla="*/ 505818 w 499109"/>
              <a:gd name="T5" fmla="*/ 0 h 158114"/>
              <a:gd name="T6" fmla="*/ 0 w 499109"/>
              <a:gd name="T7" fmla="*/ 0 h 158114"/>
              <a:gd name="T8" fmla="*/ 0 w 499109"/>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03" name="object 16">
            <a:extLst>
              <a:ext uri="{FF2B5EF4-FFF2-40B4-BE49-F238E27FC236}">
                <a16:creationId xmlns:a16="http://schemas.microsoft.com/office/drawing/2014/main" id="{62BBA616-9F67-4FB7-B151-51C55AB64F89}"/>
              </a:ext>
            </a:extLst>
          </p:cNvPr>
          <p:cNvSpPr>
            <a:spLocks/>
          </p:cNvSpPr>
          <p:nvPr/>
        </p:nvSpPr>
        <p:spPr bwMode="auto">
          <a:xfrm>
            <a:off x="8970963" y="3409950"/>
            <a:ext cx="498475" cy="157163"/>
          </a:xfrm>
          <a:custGeom>
            <a:avLst/>
            <a:gdLst>
              <a:gd name="T0" fmla="*/ 0 w 499109"/>
              <a:gd name="T1" fmla="*/ 151103 h 158114"/>
              <a:gd name="T2" fmla="*/ 494680 w 499109"/>
              <a:gd name="T3" fmla="*/ 151103 h 158114"/>
              <a:gd name="T4" fmla="*/ 494680 w 499109"/>
              <a:gd name="T5" fmla="*/ 0 h 158114"/>
              <a:gd name="T6" fmla="*/ 0 w 499109"/>
              <a:gd name="T7" fmla="*/ 0 h 158114"/>
              <a:gd name="T8" fmla="*/ 0 w 499109"/>
              <a:gd name="T9" fmla="*/ 151103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04" name="object 17">
            <a:extLst>
              <a:ext uri="{FF2B5EF4-FFF2-40B4-BE49-F238E27FC236}">
                <a16:creationId xmlns:a16="http://schemas.microsoft.com/office/drawing/2014/main" id="{51D4ACD7-A26B-4202-B169-1A7C7477D518}"/>
              </a:ext>
            </a:extLst>
          </p:cNvPr>
          <p:cNvSpPr>
            <a:spLocks/>
          </p:cNvSpPr>
          <p:nvPr/>
        </p:nvSpPr>
        <p:spPr bwMode="auto">
          <a:xfrm>
            <a:off x="8970963" y="3409950"/>
            <a:ext cx="498475" cy="157163"/>
          </a:xfrm>
          <a:custGeom>
            <a:avLst/>
            <a:gdLst>
              <a:gd name="T0" fmla="*/ 0 w 499109"/>
              <a:gd name="T1" fmla="*/ 151103 h 158114"/>
              <a:gd name="T2" fmla="*/ 494681 w 499109"/>
              <a:gd name="T3" fmla="*/ 151103 h 158114"/>
              <a:gd name="T4" fmla="*/ 494681 w 499109"/>
              <a:gd name="T5" fmla="*/ 0 h 158114"/>
              <a:gd name="T6" fmla="*/ 0 w 499109"/>
              <a:gd name="T7" fmla="*/ 0 h 158114"/>
              <a:gd name="T8" fmla="*/ 0 w 499109"/>
              <a:gd name="T9" fmla="*/ 151103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8" name="object 18">
            <a:extLst>
              <a:ext uri="{FF2B5EF4-FFF2-40B4-BE49-F238E27FC236}">
                <a16:creationId xmlns:a16="http://schemas.microsoft.com/office/drawing/2014/main" id="{80E2F34A-76AF-4B54-AD01-9E5CC1003415}"/>
              </a:ext>
            </a:extLst>
          </p:cNvPr>
          <p:cNvSpPr txBox="1"/>
          <p:nvPr/>
        </p:nvSpPr>
        <p:spPr>
          <a:xfrm>
            <a:off x="9228138" y="3849688"/>
            <a:ext cx="561975" cy="365125"/>
          </a:xfrm>
          <a:prstGeom prst="rect">
            <a:avLst/>
          </a:prstGeom>
        </p:spPr>
        <p:txBody>
          <a:bodyPr lIns="0" tIns="0" rIns="0" bIns="0">
            <a:spAutoFit/>
          </a:bodyPr>
          <a:lstStyle/>
          <a:p>
            <a:pPr marL="66040" eaLnBrk="1" fontAlgn="auto" hangingPunct="1">
              <a:spcBef>
                <a:spcPts val="0"/>
              </a:spcBef>
              <a:spcAft>
                <a:spcPts val="0"/>
              </a:spcAft>
              <a:defRPr/>
            </a:pPr>
            <a:r>
              <a:rPr sz="1150" spc="10" dirty="0">
                <a:latin typeface="Arial"/>
                <a:ea typeface="+mn-ea"/>
                <a:cs typeface="Arial"/>
              </a:rPr>
              <a:t>Dbms</a:t>
            </a:r>
            <a:endParaRPr sz="1150">
              <a:latin typeface="Arial"/>
              <a:ea typeface="+mn-ea"/>
              <a:cs typeface="Arial"/>
            </a:endParaRPr>
          </a:p>
          <a:p>
            <a:pPr marL="12700" eaLnBrk="1" fontAlgn="auto" hangingPunct="1">
              <a:spcBef>
                <a:spcPts val="20"/>
              </a:spcBef>
              <a:spcAft>
                <a:spcPts val="0"/>
              </a:spcAft>
              <a:defRPr/>
            </a:pPr>
            <a:r>
              <a:rPr sz="1150" spc="5" dirty="0">
                <a:latin typeface="Arial"/>
                <a:ea typeface="+mn-ea"/>
                <a:cs typeface="Arial"/>
              </a:rPr>
              <a:t>过程</a:t>
            </a:r>
            <a:endParaRPr sz="1150">
              <a:latin typeface="Arial"/>
              <a:ea typeface="+mn-ea"/>
              <a:cs typeface="Arial"/>
            </a:endParaRPr>
          </a:p>
        </p:txBody>
      </p:sp>
      <p:sp>
        <p:nvSpPr>
          <p:cNvPr id="80906" name="object 19">
            <a:extLst>
              <a:ext uri="{FF2B5EF4-FFF2-40B4-BE49-F238E27FC236}">
                <a16:creationId xmlns:a16="http://schemas.microsoft.com/office/drawing/2014/main" id="{855D27FA-CCB5-4CC7-94D9-4D30CCA3CEAE}"/>
              </a:ext>
            </a:extLst>
          </p:cNvPr>
          <p:cNvSpPr>
            <a:spLocks/>
          </p:cNvSpPr>
          <p:nvPr/>
        </p:nvSpPr>
        <p:spPr bwMode="auto">
          <a:xfrm>
            <a:off x="5338763" y="2740025"/>
            <a:ext cx="1182687" cy="984250"/>
          </a:xfrm>
          <a:custGeom>
            <a:avLst/>
            <a:gdLst>
              <a:gd name="T0" fmla="*/ 0 w 1182370"/>
              <a:gd name="T1" fmla="*/ 976271 h 985520"/>
              <a:gd name="T2" fmla="*/ 789545 w 1182370"/>
              <a:gd name="T3" fmla="*/ 976271 h 985520"/>
              <a:gd name="T4" fmla="*/ 1184317 w 1182370"/>
              <a:gd name="T5" fmla="*/ 0 h 985520"/>
              <a:gd name="T6" fmla="*/ 394774 w 1182370"/>
              <a:gd name="T7" fmla="*/ 0 h 985520"/>
              <a:gd name="T8" fmla="*/ 0 w 1182370"/>
              <a:gd name="T9" fmla="*/ 976271 h 985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2370" h="985520">
                <a:moveTo>
                  <a:pt x="0" y="985123"/>
                </a:moveTo>
                <a:lnTo>
                  <a:pt x="788065" y="985123"/>
                </a:lnTo>
                <a:lnTo>
                  <a:pt x="1182098" y="0"/>
                </a:lnTo>
                <a:lnTo>
                  <a:pt x="394032" y="0"/>
                </a:lnTo>
                <a:lnTo>
                  <a:pt x="0" y="985123"/>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07" name="object 20">
            <a:extLst>
              <a:ext uri="{FF2B5EF4-FFF2-40B4-BE49-F238E27FC236}">
                <a16:creationId xmlns:a16="http://schemas.microsoft.com/office/drawing/2014/main" id="{DE3945DB-FAEC-44E2-AF7A-96956BE745B2}"/>
              </a:ext>
            </a:extLst>
          </p:cNvPr>
          <p:cNvSpPr>
            <a:spLocks/>
          </p:cNvSpPr>
          <p:nvPr/>
        </p:nvSpPr>
        <p:spPr bwMode="auto">
          <a:xfrm>
            <a:off x="5430838" y="2884488"/>
            <a:ext cx="498475" cy="157162"/>
          </a:xfrm>
          <a:custGeom>
            <a:avLst/>
            <a:gdLst>
              <a:gd name="T0" fmla="*/ 0 w 499110"/>
              <a:gd name="T1" fmla="*/ 151096 h 158114"/>
              <a:gd name="T2" fmla="*/ 494674 w 499110"/>
              <a:gd name="T3" fmla="*/ 151096 h 158114"/>
              <a:gd name="T4" fmla="*/ 494674 w 499110"/>
              <a:gd name="T5" fmla="*/ 0 h 158114"/>
              <a:gd name="T6" fmla="*/ 0 w 499110"/>
              <a:gd name="T7" fmla="*/ 0 h 158114"/>
              <a:gd name="T8" fmla="*/ 0 w 499110"/>
              <a:gd name="T9" fmla="*/ 151096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08" name="object 21">
            <a:extLst>
              <a:ext uri="{FF2B5EF4-FFF2-40B4-BE49-F238E27FC236}">
                <a16:creationId xmlns:a16="http://schemas.microsoft.com/office/drawing/2014/main" id="{28E67B58-55BA-4CF0-8C8B-C9462BD334C0}"/>
              </a:ext>
            </a:extLst>
          </p:cNvPr>
          <p:cNvSpPr>
            <a:spLocks/>
          </p:cNvSpPr>
          <p:nvPr/>
        </p:nvSpPr>
        <p:spPr bwMode="auto">
          <a:xfrm>
            <a:off x="5326063" y="3146425"/>
            <a:ext cx="498475" cy="158750"/>
          </a:xfrm>
          <a:custGeom>
            <a:avLst/>
            <a:gdLst>
              <a:gd name="T0" fmla="*/ 0 w 499110"/>
              <a:gd name="T1" fmla="*/ 162112 h 158114"/>
              <a:gd name="T2" fmla="*/ 494673 w 499110"/>
              <a:gd name="T3" fmla="*/ 162112 h 158114"/>
              <a:gd name="T4" fmla="*/ 494673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09" name="object 22">
            <a:extLst>
              <a:ext uri="{FF2B5EF4-FFF2-40B4-BE49-F238E27FC236}">
                <a16:creationId xmlns:a16="http://schemas.microsoft.com/office/drawing/2014/main" id="{57A7F977-EBB8-4017-A656-8F6A122A6EA0}"/>
              </a:ext>
            </a:extLst>
          </p:cNvPr>
          <p:cNvSpPr>
            <a:spLocks/>
          </p:cNvSpPr>
          <p:nvPr/>
        </p:nvSpPr>
        <p:spPr bwMode="auto">
          <a:xfrm>
            <a:off x="5326063" y="3146425"/>
            <a:ext cx="498475" cy="158750"/>
          </a:xfrm>
          <a:custGeom>
            <a:avLst/>
            <a:gdLst>
              <a:gd name="T0" fmla="*/ 0 w 499110"/>
              <a:gd name="T1" fmla="*/ 162112 h 158114"/>
              <a:gd name="T2" fmla="*/ 494674 w 499110"/>
              <a:gd name="T3" fmla="*/ 162112 h 158114"/>
              <a:gd name="T4" fmla="*/ 494674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10" name="object 23">
            <a:extLst>
              <a:ext uri="{FF2B5EF4-FFF2-40B4-BE49-F238E27FC236}">
                <a16:creationId xmlns:a16="http://schemas.microsoft.com/office/drawing/2014/main" id="{068596FA-DE05-47DD-B2F5-3CBA4480181D}"/>
              </a:ext>
            </a:extLst>
          </p:cNvPr>
          <p:cNvSpPr>
            <a:spLocks/>
          </p:cNvSpPr>
          <p:nvPr/>
        </p:nvSpPr>
        <p:spPr bwMode="auto">
          <a:xfrm>
            <a:off x="5246688" y="3409950"/>
            <a:ext cx="498475" cy="157163"/>
          </a:xfrm>
          <a:custGeom>
            <a:avLst/>
            <a:gdLst>
              <a:gd name="T0" fmla="*/ 0 w 499110"/>
              <a:gd name="T1" fmla="*/ 151103 h 158114"/>
              <a:gd name="T2" fmla="*/ 494673 w 499110"/>
              <a:gd name="T3" fmla="*/ 151103 h 158114"/>
              <a:gd name="T4" fmla="*/ 494673 w 499110"/>
              <a:gd name="T5" fmla="*/ 0 h 158114"/>
              <a:gd name="T6" fmla="*/ 0 w 499110"/>
              <a:gd name="T7" fmla="*/ 0 h 158114"/>
              <a:gd name="T8" fmla="*/ 0 w 499110"/>
              <a:gd name="T9" fmla="*/ 151103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11" name="object 24">
            <a:extLst>
              <a:ext uri="{FF2B5EF4-FFF2-40B4-BE49-F238E27FC236}">
                <a16:creationId xmlns:a16="http://schemas.microsoft.com/office/drawing/2014/main" id="{FF937A51-0220-479F-8E83-896AFA8A3854}"/>
              </a:ext>
            </a:extLst>
          </p:cNvPr>
          <p:cNvSpPr>
            <a:spLocks/>
          </p:cNvSpPr>
          <p:nvPr/>
        </p:nvSpPr>
        <p:spPr bwMode="auto">
          <a:xfrm>
            <a:off x="5246688" y="3409950"/>
            <a:ext cx="498475" cy="157163"/>
          </a:xfrm>
          <a:custGeom>
            <a:avLst/>
            <a:gdLst>
              <a:gd name="T0" fmla="*/ 0 w 499110"/>
              <a:gd name="T1" fmla="*/ 151103 h 158114"/>
              <a:gd name="T2" fmla="*/ 494674 w 499110"/>
              <a:gd name="T3" fmla="*/ 151103 h 158114"/>
              <a:gd name="T4" fmla="*/ 494674 w 499110"/>
              <a:gd name="T5" fmla="*/ 0 h 158114"/>
              <a:gd name="T6" fmla="*/ 0 w 499110"/>
              <a:gd name="T7" fmla="*/ 0 h 158114"/>
              <a:gd name="T8" fmla="*/ 0 w 499110"/>
              <a:gd name="T9" fmla="*/ 151103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12" name="object 25">
            <a:extLst>
              <a:ext uri="{FF2B5EF4-FFF2-40B4-BE49-F238E27FC236}">
                <a16:creationId xmlns:a16="http://schemas.microsoft.com/office/drawing/2014/main" id="{A3E84031-773D-409F-A6D7-71FB5C3D7287}"/>
              </a:ext>
            </a:extLst>
          </p:cNvPr>
          <p:cNvSpPr txBox="1">
            <a:spLocks noChangeArrowheads="1"/>
          </p:cNvSpPr>
          <p:nvPr/>
        </p:nvSpPr>
        <p:spPr bwMode="auto">
          <a:xfrm>
            <a:off x="7197725" y="3757613"/>
            <a:ext cx="8001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1000"/>
              </a:lnSpc>
            </a:pPr>
            <a:r>
              <a:rPr lang="zh-CN" altLang="zh-CN" sz="1100">
                <a:latin typeface="Arial" panose="020B0604020202020204" pitchFamily="34" charset="0"/>
                <a:cs typeface="Arial" panose="020B0604020202020204" pitchFamily="34" charset="0"/>
              </a:rPr>
              <a:t>数据持久性任务</a:t>
            </a:r>
          </a:p>
        </p:txBody>
      </p:sp>
      <p:sp>
        <p:nvSpPr>
          <p:cNvPr id="80913" name="object 26">
            <a:extLst>
              <a:ext uri="{FF2B5EF4-FFF2-40B4-BE49-F238E27FC236}">
                <a16:creationId xmlns:a16="http://schemas.microsoft.com/office/drawing/2014/main" id="{EA46719D-966F-4BD2-B6BA-CA0E47959D5E}"/>
              </a:ext>
            </a:extLst>
          </p:cNvPr>
          <p:cNvSpPr>
            <a:spLocks/>
          </p:cNvSpPr>
          <p:nvPr/>
        </p:nvSpPr>
        <p:spPr bwMode="auto">
          <a:xfrm>
            <a:off x="7151688" y="2740025"/>
            <a:ext cx="1182687" cy="984250"/>
          </a:xfrm>
          <a:custGeom>
            <a:avLst/>
            <a:gdLst>
              <a:gd name="T0" fmla="*/ 0 w 1182370"/>
              <a:gd name="T1" fmla="*/ 976271 h 985520"/>
              <a:gd name="T2" fmla="*/ 789545 w 1182370"/>
              <a:gd name="T3" fmla="*/ 976271 h 985520"/>
              <a:gd name="T4" fmla="*/ 1184317 w 1182370"/>
              <a:gd name="T5" fmla="*/ 0 h 985520"/>
              <a:gd name="T6" fmla="*/ 394774 w 1182370"/>
              <a:gd name="T7" fmla="*/ 0 h 985520"/>
              <a:gd name="T8" fmla="*/ 0 w 1182370"/>
              <a:gd name="T9" fmla="*/ 976271 h 985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2370" h="985520">
                <a:moveTo>
                  <a:pt x="0" y="985123"/>
                </a:moveTo>
                <a:lnTo>
                  <a:pt x="788065" y="985123"/>
                </a:lnTo>
                <a:lnTo>
                  <a:pt x="1182098" y="0"/>
                </a:lnTo>
                <a:lnTo>
                  <a:pt x="394032" y="0"/>
                </a:lnTo>
                <a:lnTo>
                  <a:pt x="0" y="985123"/>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14" name="object 27">
            <a:extLst>
              <a:ext uri="{FF2B5EF4-FFF2-40B4-BE49-F238E27FC236}">
                <a16:creationId xmlns:a16="http://schemas.microsoft.com/office/drawing/2014/main" id="{2E36A038-3C47-4D1F-94E1-29C41A05F93C}"/>
              </a:ext>
            </a:extLst>
          </p:cNvPr>
          <p:cNvSpPr>
            <a:spLocks/>
          </p:cNvSpPr>
          <p:nvPr/>
        </p:nvSpPr>
        <p:spPr bwMode="auto">
          <a:xfrm>
            <a:off x="7243763" y="2884488"/>
            <a:ext cx="498475" cy="157162"/>
          </a:xfrm>
          <a:custGeom>
            <a:avLst/>
            <a:gdLst>
              <a:gd name="T0" fmla="*/ 0 w 499110"/>
              <a:gd name="T1" fmla="*/ 151096 h 158114"/>
              <a:gd name="T2" fmla="*/ 494674 w 499110"/>
              <a:gd name="T3" fmla="*/ 151096 h 158114"/>
              <a:gd name="T4" fmla="*/ 494674 w 499110"/>
              <a:gd name="T5" fmla="*/ 0 h 158114"/>
              <a:gd name="T6" fmla="*/ 0 w 499110"/>
              <a:gd name="T7" fmla="*/ 0 h 158114"/>
              <a:gd name="T8" fmla="*/ 0 w 499110"/>
              <a:gd name="T9" fmla="*/ 151096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15" name="object 28">
            <a:extLst>
              <a:ext uri="{FF2B5EF4-FFF2-40B4-BE49-F238E27FC236}">
                <a16:creationId xmlns:a16="http://schemas.microsoft.com/office/drawing/2014/main" id="{C63FDBD5-B15C-472C-9D57-EA82FF9457E8}"/>
              </a:ext>
            </a:extLst>
          </p:cNvPr>
          <p:cNvSpPr>
            <a:spLocks/>
          </p:cNvSpPr>
          <p:nvPr/>
        </p:nvSpPr>
        <p:spPr bwMode="auto">
          <a:xfrm>
            <a:off x="7137400" y="3146425"/>
            <a:ext cx="500063" cy="158750"/>
          </a:xfrm>
          <a:custGeom>
            <a:avLst/>
            <a:gdLst>
              <a:gd name="T0" fmla="*/ 0 w 499110"/>
              <a:gd name="T1" fmla="*/ 162112 h 158114"/>
              <a:gd name="T2" fmla="*/ 505810 w 499110"/>
              <a:gd name="T3" fmla="*/ 162112 h 158114"/>
              <a:gd name="T4" fmla="*/ 505810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16" name="object 29">
            <a:extLst>
              <a:ext uri="{FF2B5EF4-FFF2-40B4-BE49-F238E27FC236}">
                <a16:creationId xmlns:a16="http://schemas.microsoft.com/office/drawing/2014/main" id="{54E4A9DF-F2A3-4919-B975-C9D67059C234}"/>
              </a:ext>
            </a:extLst>
          </p:cNvPr>
          <p:cNvSpPr>
            <a:spLocks/>
          </p:cNvSpPr>
          <p:nvPr/>
        </p:nvSpPr>
        <p:spPr bwMode="auto">
          <a:xfrm>
            <a:off x="7137400" y="3146425"/>
            <a:ext cx="500063" cy="158750"/>
          </a:xfrm>
          <a:custGeom>
            <a:avLst/>
            <a:gdLst>
              <a:gd name="T0" fmla="*/ 0 w 499110"/>
              <a:gd name="T1" fmla="*/ 162112 h 158114"/>
              <a:gd name="T2" fmla="*/ 505811 w 499110"/>
              <a:gd name="T3" fmla="*/ 162112 h 158114"/>
              <a:gd name="T4" fmla="*/ 505811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17" name="object 30">
            <a:extLst>
              <a:ext uri="{FF2B5EF4-FFF2-40B4-BE49-F238E27FC236}">
                <a16:creationId xmlns:a16="http://schemas.microsoft.com/office/drawing/2014/main" id="{6EB41C9B-85F5-4027-A639-2EE485CB02E7}"/>
              </a:ext>
            </a:extLst>
          </p:cNvPr>
          <p:cNvSpPr>
            <a:spLocks/>
          </p:cNvSpPr>
          <p:nvPr/>
        </p:nvSpPr>
        <p:spPr bwMode="auto">
          <a:xfrm>
            <a:off x="7059613" y="3409950"/>
            <a:ext cx="498475" cy="157163"/>
          </a:xfrm>
          <a:custGeom>
            <a:avLst/>
            <a:gdLst>
              <a:gd name="T0" fmla="*/ 0 w 499110"/>
              <a:gd name="T1" fmla="*/ 151103 h 158114"/>
              <a:gd name="T2" fmla="*/ 494673 w 499110"/>
              <a:gd name="T3" fmla="*/ 151103 h 158114"/>
              <a:gd name="T4" fmla="*/ 494673 w 499110"/>
              <a:gd name="T5" fmla="*/ 0 h 158114"/>
              <a:gd name="T6" fmla="*/ 0 w 499110"/>
              <a:gd name="T7" fmla="*/ 0 h 158114"/>
              <a:gd name="T8" fmla="*/ 0 w 499110"/>
              <a:gd name="T9" fmla="*/ 151103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18" name="object 31">
            <a:extLst>
              <a:ext uri="{FF2B5EF4-FFF2-40B4-BE49-F238E27FC236}">
                <a16:creationId xmlns:a16="http://schemas.microsoft.com/office/drawing/2014/main" id="{7621B058-5C24-4D7D-A81E-C93B0017F3E1}"/>
              </a:ext>
            </a:extLst>
          </p:cNvPr>
          <p:cNvSpPr>
            <a:spLocks/>
          </p:cNvSpPr>
          <p:nvPr/>
        </p:nvSpPr>
        <p:spPr bwMode="auto">
          <a:xfrm>
            <a:off x="7059613" y="3409950"/>
            <a:ext cx="498475" cy="157163"/>
          </a:xfrm>
          <a:custGeom>
            <a:avLst/>
            <a:gdLst>
              <a:gd name="T0" fmla="*/ 0 w 499110"/>
              <a:gd name="T1" fmla="*/ 151103 h 158114"/>
              <a:gd name="T2" fmla="*/ 494674 w 499110"/>
              <a:gd name="T3" fmla="*/ 151103 h 158114"/>
              <a:gd name="T4" fmla="*/ 494674 w 499110"/>
              <a:gd name="T5" fmla="*/ 0 h 158114"/>
              <a:gd name="T6" fmla="*/ 0 w 499110"/>
              <a:gd name="T7" fmla="*/ 0 h 158114"/>
              <a:gd name="T8" fmla="*/ 0 w 499110"/>
              <a:gd name="T9" fmla="*/ 151103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19" name="object 32">
            <a:extLst>
              <a:ext uri="{FF2B5EF4-FFF2-40B4-BE49-F238E27FC236}">
                <a16:creationId xmlns:a16="http://schemas.microsoft.com/office/drawing/2014/main" id="{6E5ADBC3-8425-4C02-8B45-A361EA7F72B0}"/>
              </a:ext>
            </a:extLst>
          </p:cNvPr>
          <p:cNvSpPr txBox="1">
            <a:spLocks noChangeArrowheads="1"/>
          </p:cNvSpPr>
          <p:nvPr/>
        </p:nvSpPr>
        <p:spPr bwMode="auto">
          <a:xfrm>
            <a:off x="5405438" y="3757613"/>
            <a:ext cx="76041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1000"/>
              </a:lnSpc>
            </a:pPr>
            <a:r>
              <a:rPr lang="zh-CN" altLang="zh-CN" sz="1100">
                <a:latin typeface="Arial" panose="020B0604020202020204" pitchFamily="34" charset="0"/>
                <a:cs typeface="Arial" panose="020B0604020202020204" pitchFamily="34" charset="0"/>
              </a:rPr>
              <a:t>业务处理任务</a:t>
            </a:r>
          </a:p>
        </p:txBody>
      </p:sp>
      <p:sp>
        <p:nvSpPr>
          <p:cNvPr id="80920" name="object 33">
            <a:extLst>
              <a:ext uri="{FF2B5EF4-FFF2-40B4-BE49-F238E27FC236}">
                <a16:creationId xmlns:a16="http://schemas.microsoft.com/office/drawing/2014/main" id="{43A064F4-E160-4C46-8258-A94A57A767D1}"/>
              </a:ext>
            </a:extLst>
          </p:cNvPr>
          <p:cNvSpPr>
            <a:spLocks/>
          </p:cNvSpPr>
          <p:nvPr/>
        </p:nvSpPr>
        <p:spPr bwMode="auto">
          <a:xfrm>
            <a:off x="3624263" y="2725738"/>
            <a:ext cx="1182687" cy="985837"/>
          </a:xfrm>
          <a:custGeom>
            <a:avLst/>
            <a:gdLst>
              <a:gd name="T0" fmla="*/ 0 w 1182370"/>
              <a:gd name="T1" fmla="*/ 987361 h 985520"/>
              <a:gd name="T2" fmla="*/ 789508 w 1182370"/>
              <a:gd name="T3" fmla="*/ 987361 h 985520"/>
              <a:gd name="T4" fmla="*/ 1184280 w 1182370"/>
              <a:gd name="T5" fmla="*/ 0 h 985520"/>
              <a:gd name="T6" fmla="*/ 394737 w 1182370"/>
              <a:gd name="T7" fmla="*/ 0 h 985520"/>
              <a:gd name="T8" fmla="*/ 0 w 1182370"/>
              <a:gd name="T9" fmla="*/ 987361 h 985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2370" h="985520">
                <a:moveTo>
                  <a:pt x="0" y="985142"/>
                </a:moveTo>
                <a:lnTo>
                  <a:pt x="788028" y="985142"/>
                </a:lnTo>
                <a:lnTo>
                  <a:pt x="1182061" y="0"/>
                </a:lnTo>
                <a:lnTo>
                  <a:pt x="393995" y="0"/>
                </a:lnTo>
                <a:lnTo>
                  <a:pt x="0" y="985142"/>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21" name="object 34">
            <a:extLst>
              <a:ext uri="{FF2B5EF4-FFF2-40B4-BE49-F238E27FC236}">
                <a16:creationId xmlns:a16="http://schemas.microsoft.com/office/drawing/2014/main" id="{F564AA8D-CEC0-402B-8D5C-C4BE5436EFC6}"/>
              </a:ext>
            </a:extLst>
          </p:cNvPr>
          <p:cNvSpPr>
            <a:spLocks/>
          </p:cNvSpPr>
          <p:nvPr/>
        </p:nvSpPr>
        <p:spPr bwMode="auto">
          <a:xfrm>
            <a:off x="3716338" y="2870200"/>
            <a:ext cx="500062" cy="158750"/>
          </a:xfrm>
          <a:custGeom>
            <a:avLst/>
            <a:gdLst>
              <a:gd name="T0" fmla="*/ 0 w 499110"/>
              <a:gd name="T1" fmla="*/ 162112 h 158114"/>
              <a:gd name="T2" fmla="*/ 505804 w 499110"/>
              <a:gd name="T3" fmla="*/ 162112 h 158114"/>
              <a:gd name="T4" fmla="*/ 505804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22" name="object 35">
            <a:extLst>
              <a:ext uri="{FF2B5EF4-FFF2-40B4-BE49-F238E27FC236}">
                <a16:creationId xmlns:a16="http://schemas.microsoft.com/office/drawing/2014/main" id="{FEE8883C-8424-4D5C-B003-D2D5D589049C}"/>
              </a:ext>
            </a:extLst>
          </p:cNvPr>
          <p:cNvSpPr>
            <a:spLocks/>
          </p:cNvSpPr>
          <p:nvPr/>
        </p:nvSpPr>
        <p:spPr bwMode="auto">
          <a:xfrm>
            <a:off x="3611563" y="3133725"/>
            <a:ext cx="498475" cy="158750"/>
          </a:xfrm>
          <a:custGeom>
            <a:avLst/>
            <a:gdLst>
              <a:gd name="T0" fmla="*/ 0 w 499110"/>
              <a:gd name="T1" fmla="*/ 162112 h 158114"/>
              <a:gd name="T2" fmla="*/ 494673 w 499110"/>
              <a:gd name="T3" fmla="*/ 162112 h 158114"/>
              <a:gd name="T4" fmla="*/ 494673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23" name="object 36">
            <a:extLst>
              <a:ext uri="{FF2B5EF4-FFF2-40B4-BE49-F238E27FC236}">
                <a16:creationId xmlns:a16="http://schemas.microsoft.com/office/drawing/2014/main" id="{E4350575-2BB2-4479-AE70-843250F6C3AF}"/>
              </a:ext>
            </a:extLst>
          </p:cNvPr>
          <p:cNvSpPr>
            <a:spLocks/>
          </p:cNvSpPr>
          <p:nvPr/>
        </p:nvSpPr>
        <p:spPr bwMode="auto">
          <a:xfrm>
            <a:off x="3611563" y="3133725"/>
            <a:ext cx="498475" cy="158750"/>
          </a:xfrm>
          <a:custGeom>
            <a:avLst/>
            <a:gdLst>
              <a:gd name="T0" fmla="*/ 0 w 499110"/>
              <a:gd name="T1" fmla="*/ 162112 h 158114"/>
              <a:gd name="T2" fmla="*/ 494674 w 499110"/>
              <a:gd name="T3" fmla="*/ 162112 h 158114"/>
              <a:gd name="T4" fmla="*/ 494674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24" name="object 37">
            <a:extLst>
              <a:ext uri="{FF2B5EF4-FFF2-40B4-BE49-F238E27FC236}">
                <a16:creationId xmlns:a16="http://schemas.microsoft.com/office/drawing/2014/main" id="{95A753A4-9FB6-4C22-BE8E-462186670D6A}"/>
              </a:ext>
            </a:extLst>
          </p:cNvPr>
          <p:cNvSpPr>
            <a:spLocks/>
          </p:cNvSpPr>
          <p:nvPr/>
        </p:nvSpPr>
        <p:spPr bwMode="auto">
          <a:xfrm>
            <a:off x="3532188" y="3395663"/>
            <a:ext cx="500062" cy="158750"/>
          </a:xfrm>
          <a:custGeom>
            <a:avLst/>
            <a:gdLst>
              <a:gd name="T0" fmla="*/ 0 w 499110"/>
              <a:gd name="T1" fmla="*/ 162112 h 158114"/>
              <a:gd name="T2" fmla="*/ 505803 w 499110"/>
              <a:gd name="T3" fmla="*/ 162112 h 158114"/>
              <a:gd name="T4" fmla="*/ 505803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25" name="object 38">
            <a:extLst>
              <a:ext uri="{FF2B5EF4-FFF2-40B4-BE49-F238E27FC236}">
                <a16:creationId xmlns:a16="http://schemas.microsoft.com/office/drawing/2014/main" id="{93CC0F6A-96C2-44E0-B15D-AC67ADDB048C}"/>
              </a:ext>
            </a:extLst>
          </p:cNvPr>
          <p:cNvSpPr>
            <a:spLocks/>
          </p:cNvSpPr>
          <p:nvPr/>
        </p:nvSpPr>
        <p:spPr bwMode="auto">
          <a:xfrm>
            <a:off x="3532188" y="3395663"/>
            <a:ext cx="500062" cy="158750"/>
          </a:xfrm>
          <a:custGeom>
            <a:avLst/>
            <a:gdLst>
              <a:gd name="T0" fmla="*/ 0 w 499110"/>
              <a:gd name="T1" fmla="*/ 162112 h 158114"/>
              <a:gd name="T2" fmla="*/ 505804 w 499110"/>
              <a:gd name="T3" fmla="*/ 162112 h 158114"/>
              <a:gd name="T4" fmla="*/ 505804 w 499110"/>
              <a:gd name="T5" fmla="*/ 0 h 158114"/>
              <a:gd name="T6" fmla="*/ 0 w 499110"/>
              <a:gd name="T7" fmla="*/ 0 h 158114"/>
              <a:gd name="T8" fmla="*/ 0 w 499110"/>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10"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26" name="object 39">
            <a:extLst>
              <a:ext uri="{FF2B5EF4-FFF2-40B4-BE49-F238E27FC236}">
                <a16:creationId xmlns:a16="http://schemas.microsoft.com/office/drawing/2014/main" id="{6BCF1F81-8C2C-417F-B9B9-C14B7762BC55}"/>
              </a:ext>
            </a:extLst>
          </p:cNvPr>
          <p:cNvSpPr txBox="1">
            <a:spLocks noChangeArrowheads="1"/>
          </p:cNvSpPr>
          <p:nvPr/>
        </p:nvSpPr>
        <p:spPr bwMode="auto">
          <a:xfrm>
            <a:off x="3765550" y="3905250"/>
            <a:ext cx="6111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indent="15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01000"/>
              </a:lnSpc>
            </a:pPr>
            <a:r>
              <a:rPr lang="zh-CN" altLang="zh-CN" sz="1100">
                <a:latin typeface="Arial" panose="020B0604020202020204" pitchFamily="34" charset="0"/>
                <a:cs typeface="Arial" panose="020B0604020202020204" pitchFamily="34" charset="0"/>
              </a:rPr>
              <a:t>请求处理过程</a:t>
            </a:r>
          </a:p>
        </p:txBody>
      </p:sp>
      <p:sp>
        <p:nvSpPr>
          <p:cNvPr id="80927" name="object 40">
            <a:extLst>
              <a:ext uri="{FF2B5EF4-FFF2-40B4-BE49-F238E27FC236}">
                <a16:creationId xmlns:a16="http://schemas.microsoft.com/office/drawing/2014/main" id="{830D15C2-F106-4B30-97CC-4A785EC914AB}"/>
              </a:ext>
            </a:extLst>
          </p:cNvPr>
          <p:cNvSpPr>
            <a:spLocks/>
          </p:cNvSpPr>
          <p:nvPr/>
        </p:nvSpPr>
        <p:spPr bwMode="auto">
          <a:xfrm>
            <a:off x="2022475" y="2725738"/>
            <a:ext cx="1182688" cy="985837"/>
          </a:xfrm>
          <a:custGeom>
            <a:avLst/>
            <a:gdLst>
              <a:gd name="T0" fmla="*/ 0 w 1182370"/>
              <a:gd name="T1" fmla="*/ 987361 h 985520"/>
              <a:gd name="T2" fmla="*/ 789538 w 1182370"/>
              <a:gd name="T3" fmla="*/ 987361 h 985520"/>
              <a:gd name="T4" fmla="*/ 1184313 w 1182370"/>
              <a:gd name="T5" fmla="*/ 0 h 985520"/>
              <a:gd name="T6" fmla="*/ 394763 w 1182370"/>
              <a:gd name="T7" fmla="*/ 0 h 985520"/>
              <a:gd name="T8" fmla="*/ 0 w 1182370"/>
              <a:gd name="T9" fmla="*/ 987361 h 9855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2370" h="985520">
                <a:moveTo>
                  <a:pt x="0" y="985142"/>
                </a:moveTo>
                <a:lnTo>
                  <a:pt x="788054" y="985142"/>
                </a:lnTo>
                <a:lnTo>
                  <a:pt x="1182087" y="0"/>
                </a:lnTo>
                <a:lnTo>
                  <a:pt x="394021" y="0"/>
                </a:lnTo>
                <a:lnTo>
                  <a:pt x="0" y="985142"/>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28" name="object 41">
            <a:extLst>
              <a:ext uri="{FF2B5EF4-FFF2-40B4-BE49-F238E27FC236}">
                <a16:creationId xmlns:a16="http://schemas.microsoft.com/office/drawing/2014/main" id="{3D12F816-085A-48B0-8894-5E4A89B3DA23}"/>
              </a:ext>
            </a:extLst>
          </p:cNvPr>
          <p:cNvSpPr>
            <a:spLocks/>
          </p:cNvSpPr>
          <p:nvPr/>
        </p:nvSpPr>
        <p:spPr bwMode="auto">
          <a:xfrm>
            <a:off x="2114550" y="2870200"/>
            <a:ext cx="498475" cy="158750"/>
          </a:xfrm>
          <a:custGeom>
            <a:avLst/>
            <a:gdLst>
              <a:gd name="T0" fmla="*/ 0 w 499109"/>
              <a:gd name="T1" fmla="*/ 162112 h 158114"/>
              <a:gd name="T2" fmla="*/ 494681 w 499109"/>
              <a:gd name="T3" fmla="*/ 162112 h 158114"/>
              <a:gd name="T4" fmla="*/ 494681 w 499109"/>
              <a:gd name="T5" fmla="*/ 0 h 158114"/>
              <a:gd name="T6" fmla="*/ 0 w 499109"/>
              <a:gd name="T7" fmla="*/ 0 h 158114"/>
              <a:gd name="T8" fmla="*/ 0 w 499109"/>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29" name="object 42">
            <a:extLst>
              <a:ext uri="{FF2B5EF4-FFF2-40B4-BE49-F238E27FC236}">
                <a16:creationId xmlns:a16="http://schemas.microsoft.com/office/drawing/2014/main" id="{4EDEDC5C-042F-4153-A38D-63AF94DA8DB1}"/>
              </a:ext>
            </a:extLst>
          </p:cNvPr>
          <p:cNvSpPr>
            <a:spLocks/>
          </p:cNvSpPr>
          <p:nvPr/>
        </p:nvSpPr>
        <p:spPr bwMode="auto">
          <a:xfrm>
            <a:off x="2009775" y="3133725"/>
            <a:ext cx="498475" cy="158750"/>
          </a:xfrm>
          <a:custGeom>
            <a:avLst/>
            <a:gdLst>
              <a:gd name="T0" fmla="*/ 0 w 499109"/>
              <a:gd name="T1" fmla="*/ 162112 h 158114"/>
              <a:gd name="T2" fmla="*/ 494680 w 499109"/>
              <a:gd name="T3" fmla="*/ 162112 h 158114"/>
              <a:gd name="T4" fmla="*/ 494680 w 499109"/>
              <a:gd name="T5" fmla="*/ 0 h 158114"/>
              <a:gd name="T6" fmla="*/ 0 w 499109"/>
              <a:gd name="T7" fmla="*/ 0 h 158114"/>
              <a:gd name="T8" fmla="*/ 0 w 499109"/>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30" name="object 43">
            <a:extLst>
              <a:ext uri="{FF2B5EF4-FFF2-40B4-BE49-F238E27FC236}">
                <a16:creationId xmlns:a16="http://schemas.microsoft.com/office/drawing/2014/main" id="{84C43EDE-809A-4157-9596-D7C428CD9326}"/>
              </a:ext>
            </a:extLst>
          </p:cNvPr>
          <p:cNvSpPr>
            <a:spLocks/>
          </p:cNvSpPr>
          <p:nvPr/>
        </p:nvSpPr>
        <p:spPr bwMode="auto">
          <a:xfrm>
            <a:off x="2009775" y="3133725"/>
            <a:ext cx="498475" cy="158750"/>
          </a:xfrm>
          <a:custGeom>
            <a:avLst/>
            <a:gdLst>
              <a:gd name="T0" fmla="*/ 0 w 499109"/>
              <a:gd name="T1" fmla="*/ 162112 h 158114"/>
              <a:gd name="T2" fmla="*/ 494681 w 499109"/>
              <a:gd name="T3" fmla="*/ 162112 h 158114"/>
              <a:gd name="T4" fmla="*/ 494681 w 499109"/>
              <a:gd name="T5" fmla="*/ 0 h 158114"/>
              <a:gd name="T6" fmla="*/ 0 w 499109"/>
              <a:gd name="T7" fmla="*/ 0 h 158114"/>
              <a:gd name="T8" fmla="*/ 0 w 499109"/>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31" name="object 44">
            <a:extLst>
              <a:ext uri="{FF2B5EF4-FFF2-40B4-BE49-F238E27FC236}">
                <a16:creationId xmlns:a16="http://schemas.microsoft.com/office/drawing/2014/main" id="{57E5929E-07D5-4FA7-8E55-D18E988F8CCE}"/>
              </a:ext>
            </a:extLst>
          </p:cNvPr>
          <p:cNvSpPr>
            <a:spLocks/>
          </p:cNvSpPr>
          <p:nvPr/>
        </p:nvSpPr>
        <p:spPr bwMode="auto">
          <a:xfrm>
            <a:off x="1930400" y="3395663"/>
            <a:ext cx="498475" cy="158750"/>
          </a:xfrm>
          <a:custGeom>
            <a:avLst/>
            <a:gdLst>
              <a:gd name="T0" fmla="*/ 0 w 499109"/>
              <a:gd name="T1" fmla="*/ 162112 h 158114"/>
              <a:gd name="T2" fmla="*/ 494680 w 499109"/>
              <a:gd name="T3" fmla="*/ 162112 h 158114"/>
              <a:gd name="T4" fmla="*/ 494680 w 499109"/>
              <a:gd name="T5" fmla="*/ 0 h 158114"/>
              <a:gd name="T6" fmla="*/ 0 w 499109"/>
              <a:gd name="T7" fmla="*/ 0 h 158114"/>
              <a:gd name="T8" fmla="*/ 0 w 499109"/>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1" y="157620"/>
                </a:lnTo>
                <a:lnTo>
                  <a:pt x="499101" y="0"/>
                </a:lnTo>
                <a:lnTo>
                  <a:pt x="0" y="0"/>
                </a:lnTo>
                <a:lnTo>
                  <a:pt x="0" y="1576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32" name="object 45">
            <a:extLst>
              <a:ext uri="{FF2B5EF4-FFF2-40B4-BE49-F238E27FC236}">
                <a16:creationId xmlns:a16="http://schemas.microsoft.com/office/drawing/2014/main" id="{1D68D056-2B91-4F08-8089-984D2E1945F1}"/>
              </a:ext>
            </a:extLst>
          </p:cNvPr>
          <p:cNvSpPr>
            <a:spLocks/>
          </p:cNvSpPr>
          <p:nvPr/>
        </p:nvSpPr>
        <p:spPr bwMode="auto">
          <a:xfrm>
            <a:off x="1930400" y="3395663"/>
            <a:ext cx="498475" cy="158750"/>
          </a:xfrm>
          <a:custGeom>
            <a:avLst/>
            <a:gdLst>
              <a:gd name="T0" fmla="*/ 0 w 499109"/>
              <a:gd name="T1" fmla="*/ 162112 h 158114"/>
              <a:gd name="T2" fmla="*/ 494681 w 499109"/>
              <a:gd name="T3" fmla="*/ 162112 h 158114"/>
              <a:gd name="T4" fmla="*/ 494681 w 499109"/>
              <a:gd name="T5" fmla="*/ 0 h 158114"/>
              <a:gd name="T6" fmla="*/ 0 w 499109"/>
              <a:gd name="T7" fmla="*/ 0 h 158114"/>
              <a:gd name="T8" fmla="*/ 0 w 499109"/>
              <a:gd name="T9" fmla="*/ 162112 h 158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9109" h="158114">
                <a:moveTo>
                  <a:pt x="0" y="157620"/>
                </a:moveTo>
                <a:lnTo>
                  <a:pt x="499102" y="157620"/>
                </a:lnTo>
                <a:lnTo>
                  <a:pt x="499102" y="0"/>
                </a:lnTo>
                <a:lnTo>
                  <a:pt x="0" y="0"/>
                </a:lnTo>
                <a:lnTo>
                  <a:pt x="0" y="157620"/>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33" name="object 46">
            <a:extLst>
              <a:ext uri="{FF2B5EF4-FFF2-40B4-BE49-F238E27FC236}">
                <a16:creationId xmlns:a16="http://schemas.microsoft.com/office/drawing/2014/main" id="{894CD198-FCE3-417E-8D42-97B6A51F291D}"/>
              </a:ext>
            </a:extLst>
          </p:cNvPr>
          <p:cNvSpPr txBox="1">
            <a:spLocks noChangeArrowheads="1"/>
          </p:cNvSpPr>
          <p:nvPr/>
        </p:nvSpPr>
        <p:spPr bwMode="auto">
          <a:xfrm>
            <a:off x="2089150" y="3905250"/>
            <a:ext cx="7588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1000"/>
              </a:lnSpc>
            </a:pPr>
            <a:r>
              <a:rPr lang="zh-CN" altLang="zh-CN" sz="1100">
                <a:latin typeface="Arial" panose="020B0604020202020204" pitchFamily="34" charset="0"/>
                <a:cs typeface="Arial" panose="020B0604020202020204" pitchFamily="34" charset="0"/>
              </a:rPr>
              <a:t>请求生成过程</a:t>
            </a:r>
          </a:p>
        </p:txBody>
      </p:sp>
      <p:sp>
        <p:nvSpPr>
          <p:cNvPr id="80934" name="object 47">
            <a:extLst>
              <a:ext uri="{FF2B5EF4-FFF2-40B4-BE49-F238E27FC236}">
                <a16:creationId xmlns:a16="http://schemas.microsoft.com/office/drawing/2014/main" id="{462227ED-D1D3-42A2-8520-B5BE01E585C8}"/>
              </a:ext>
            </a:extLst>
          </p:cNvPr>
          <p:cNvSpPr>
            <a:spLocks/>
          </p:cNvSpPr>
          <p:nvPr/>
        </p:nvSpPr>
        <p:spPr bwMode="auto">
          <a:xfrm>
            <a:off x="5022850" y="2463800"/>
            <a:ext cx="3552825" cy="1892300"/>
          </a:xfrm>
          <a:custGeom>
            <a:avLst/>
            <a:gdLst>
              <a:gd name="T0" fmla="*/ 0 w 3552825"/>
              <a:gd name="T1" fmla="*/ 1895965 h 1891664"/>
              <a:gd name="T2" fmla="*/ 3552782 w 3552825"/>
              <a:gd name="T3" fmla="*/ 1895965 h 1891664"/>
              <a:gd name="T4" fmla="*/ 3552782 w 3552825"/>
              <a:gd name="T5" fmla="*/ 0 h 1891664"/>
              <a:gd name="T6" fmla="*/ 0 w 3552825"/>
              <a:gd name="T7" fmla="*/ 0 h 1891664"/>
              <a:gd name="T8" fmla="*/ 0 w 3552825"/>
              <a:gd name="T9" fmla="*/ 1895965 h 18916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52825" h="1891664">
                <a:moveTo>
                  <a:pt x="0" y="1891509"/>
                </a:moveTo>
                <a:lnTo>
                  <a:pt x="3552782" y="1891509"/>
                </a:lnTo>
                <a:lnTo>
                  <a:pt x="3552782" y="0"/>
                </a:lnTo>
                <a:lnTo>
                  <a:pt x="0" y="0"/>
                </a:lnTo>
                <a:lnTo>
                  <a:pt x="0" y="1891509"/>
                </a:lnTo>
                <a:close/>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 name="object 48">
            <a:extLst>
              <a:ext uri="{FF2B5EF4-FFF2-40B4-BE49-F238E27FC236}">
                <a16:creationId xmlns:a16="http://schemas.microsoft.com/office/drawing/2014/main" id="{B4AAE1C9-60AE-48CF-AB93-9FC721A23E52}"/>
              </a:ext>
            </a:extLst>
          </p:cNvPr>
          <p:cNvSpPr txBox="1"/>
          <p:nvPr/>
        </p:nvSpPr>
        <p:spPr>
          <a:xfrm>
            <a:off x="5048250" y="2487613"/>
            <a:ext cx="2282825" cy="176212"/>
          </a:xfrm>
          <a:prstGeom prst="rect">
            <a:avLst/>
          </a:prstGeom>
        </p:spPr>
        <p:txBody>
          <a:bodyPr lIns="0" tIns="0" rIns="0" bIns="0">
            <a:spAutoFit/>
          </a:bodyPr>
          <a:lstStyle/>
          <a:p>
            <a:pPr marL="12700" eaLnBrk="1" fontAlgn="auto" hangingPunct="1">
              <a:spcBef>
                <a:spcPts val="0"/>
              </a:spcBef>
              <a:spcAft>
                <a:spcPts val="0"/>
              </a:spcAft>
              <a:defRPr/>
            </a:pPr>
            <a:r>
              <a:rPr sz="1150" spc="5" dirty="0">
                <a:latin typeface="Arial"/>
                <a:ea typeface="+mn-ea"/>
                <a:cs typeface="Arial"/>
              </a:rPr>
              <a:t>业务逻辑控制器</a:t>
            </a:r>
            <a:r>
              <a:rPr sz="1150" spc="-10" dirty="0">
                <a:latin typeface="Arial"/>
                <a:ea typeface="+mn-ea"/>
                <a:cs typeface="Arial"/>
              </a:rPr>
              <a:t> </a:t>
            </a:r>
            <a:r>
              <a:rPr sz="1150" spc="5" dirty="0">
                <a:latin typeface="Arial"/>
                <a:ea typeface="+mn-ea"/>
                <a:cs typeface="Arial"/>
              </a:rPr>
              <a:t>过程</a:t>
            </a:r>
            <a:endParaRPr sz="1150">
              <a:latin typeface="Arial"/>
              <a:ea typeface="+mn-ea"/>
              <a:cs typeface="Arial"/>
            </a:endParaRPr>
          </a:p>
        </p:txBody>
      </p:sp>
      <p:sp>
        <p:nvSpPr>
          <p:cNvPr id="80936" name="object 49">
            <a:extLst>
              <a:ext uri="{FF2B5EF4-FFF2-40B4-BE49-F238E27FC236}">
                <a16:creationId xmlns:a16="http://schemas.microsoft.com/office/drawing/2014/main" id="{79BEC5D2-815D-4BF5-AA51-EBB0295F419C}"/>
              </a:ext>
            </a:extLst>
          </p:cNvPr>
          <p:cNvSpPr>
            <a:spLocks/>
          </p:cNvSpPr>
          <p:nvPr/>
        </p:nvSpPr>
        <p:spPr bwMode="auto">
          <a:xfrm>
            <a:off x="3148013" y="3213100"/>
            <a:ext cx="323850" cy="6350"/>
          </a:xfrm>
          <a:custGeom>
            <a:avLst/>
            <a:gdLst>
              <a:gd name="T0" fmla="*/ 0 w 323214"/>
              <a:gd name="T1" fmla="*/ 3368 h 6985"/>
              <a:gd name="T2" fmla="*/ 57124 w 323214"/>
              <a:gd name="T3" fmla="*/ 3368 h 6985"/>
              <a:gd name="T4" fmla="*/ 57124 w 323214"/>
              <a:gd name="T5" fmla="*/ 0 h 6985"/>
              <a:gd name="T6" fmla="*/ 327317 w 323214"/>
              <a:gd name="T7" fmla="*/ 0 h 69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214" h="6985">
                <a:moveTo>
                  <a:pt x="0" y="6561"/>
                </a:moveTo>
                <a:lnTo>
                  <a:pt x="56343" y="6561"/>
                </a:lnTo>
                <a:lnTo>
                  <a:pt x="56343" y="0"/>
                </a:lnTo>
                <a:lnTo>
                  <a:pt x="322843" y="0"/>
                </a:lnTo>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37" name="object 50">
            <a:extLst>
              <a:ext uri="{FF2B5EF4-FFF2-40B4-BE49-F238E27FC236}">
                <a16:creationId xmlns:a16="http://schemas.microsoft.com/office/drawing/2014/main" id="{5EB4C993-18ED-4ED3-8CDE-D15E007D8EAC}"/>
              </a:ext>
            </a:extLst>
          </p:cNvPr>
          <p:cNvSpPr>
            <a:spLocks/>
          </p:cNvSpPr>
          <p:nvPr/>
        </p:nvSpPr>
        <p:spPr bwMode="auto">
          <a:xfrm>
            <a:off x="3006725" y="3167063"/>
            <a:ext cx="153988" cy="103187"/>
          </a:xfrm>
          <a:custGeom>
            <a:avLst/>
            <a:gdLst>
              <a:gd name="T0" fmla="*/ 155706 w 153669"/>
              <a:gd name="T1" fmla="*/ 0 h 102870"/>
              <a:gd name="T2" fmla="*/ 0 w 153669"/>
              <a:gd name="T3" fmla="*/ 52271 h 102870"/>
              <a:gd name="T4" fmla="*/ 155706 w 153669"/>
              <a:gd name="T5" fmla="*/ 104539 h 102870"/>
              <a:gd name="T6" fmla="*/ 155706 w 153669"/>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69" h="102870">
                <a:moveTo>
                  <a:pt x="153461" y="0"/>
                </a:moveTo>
                <a:lnTo>
                  <a:pt x="0" y="51156"/>
                </a:lnTo>
                <a:lnTo>
                  <a:pt x="153461" y="102313"/>
                </a:lnTo>
                <a:lnTo>
                  <a:pt x="1534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38" name="object 51">
            <a:extLst>
              <a:ext uri="{FF2B5EF4-FFF2-40B4-BE49-F238E27FC236}">
                <a16:creationId xmlns:a16="http://schemas.microsoft.com/office/drawing/2014/main" id="{9C883A0C-59BC-4C36-AE8B-00E42244AE27}"/>
              </a:ext>
            </a:extLst>
          </p:cNvPr>
          <p:cNvSpPr>
            <a:spLocks/>
          </p:cNvSpPr>
          <p:nvPr/>
        </p:nvSpPr>
        <p:spPr bwMode="auto">
          <a:xfrm>
            <a:off x="3457575" y="3160713"/>
            <a:ext cx="153988" cy="103187"/>
          </a:xfrm>
          <a:custGeom>
            <a:avLst/>
            <a:gdLst>
              <a:gd name="T0" fmla="*/ 0 w 153669"/>
              <a:gd name="T1" fmla="*/ 0 h 102870"/>
              <a:gd name="T2" fmla="*/ 0 w 153669"/>
              <a:gd name="T3" fmla="*/ 104541 h 102870"/>
              <a:gd name="T4" fmla="*/ 155706 w 153669"/>
              <a:gd name="T5" fmla="*/ 52273 h 102870"/>
              <a:gd name="T6" fmla="*/ 0 w 153669"/>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69" h="102870">
                <a:moveTo>
                  <a:pt x="0" y="0"/>
                </a:moveTo>
                <a:lnTo>
                  <a:pt x="0" y="102315"/>
                </a:lnTo>
                <a:lnTo>
                  <a:pt x="153461" y="511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39" name="object 52">
            <a:extLst>
              <a:ext uri="{FF2B5EF4-FFF2-40B4-BE49-F238E27FC236}">
                <a16:creationId xmlns:a16="http://schemas.microsoft.com/office/drawing/2014/main" id="{222AE90F-88FA-4C90-A28D-65AE8E42BB24}"/>
              </a:ext>
            </a:extLst>
          </p:cNvPr>
          <p:cNvSpPr>
            <a:spLocks/>
          </p:cNvSpPr>
          <p:nvPr/>
        </p:nvSpPr>
        <p:spPr bwMode="auto">
          <a:xfrm>
            <a:off x="4749800" y="3219450"/>
            <a:ext cx="434975" cy="6350"/>
          </a:xfrm>
          <a:custGeom>
            <a:avLst/>
            <a:gdLst>
              <a:gd name="T0" fmla="*/ 0 w 434975"/>
              <a:gd name="T1" fmla="*/ 0 h 6985"/>
              <a:gd name="T2" fmla="*/ 56343 w 434975"/>
              <a:gd name="T3" fmla="*/ 0 h 6985"/>
              <a:gd name="T4" fmla="*/ 56343 w 434975"/>
              <a:gd name="T5" fmla="*/ 3368 h 6985"/>
              <a:gd name="T6" fmla="*/ 434436 w 434975"/>
              <a:gd name="T7" fmla="*/ 3368 h 69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4975" h="6985">
                <a:moveTo>
                  <a:pt x="0" y="0"/>
                </a:moveTo>
                <a:lnTo>
                  <a:pt x="56343" y="0"/>
                </a:lnTo>
                <a:lnTo>
                  <a:pt x="56343" y="6561"/>
                </a:lnTo>
                <a:lnTo>
                  <a:pt x="434436" y="6561"/>
                </a:lnTo>
              </a:path>
            </a:pathLst>
          </a:custGeom>
          <a:noFill/>
          <a:ln w="444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40" name="object 53">
            <a:extLst>
              <a:ext uri="{FF2B5EF4-FFF2-40B4-BE49-F238E27FC236}">
                <a16:creationId xmlns:a16="http://schemas.microsoft.com/office/drawing/2014/main" id="{0B6FBBE0-EBDB-4BFC-8AB4-B691D697573C}"/>
              </a:ext>
            </a:extLst>
          </p:cNvPr>
          <p:cNvSpPr>
            <a:spLocks/>
          </p:cNvSpPr>
          <p:nvPr/>
        </p:nvSpPr>
        <p:spPr bwMode="auto">
          <a:xfrm>
            <a:off x="4610100" y="3167063"/>
            <a:ext cx="153988" cy="103187"/>
          </a:xfrm>
          <a:custGeom>
            <a:avLst/>
            <a:gdLst>
              <a:gd name="T0" fmla="*/ 155706 w 153669"/>
              <a:gd name="T1" fmla="*/ 0 h 102870"/>
              <a:gd name="T2" fmla="*/ 0 w 153669"/>
              <a:gd name="T3" fmla="*/ 52271 h 102870"/>
              <a:gd name="T4" fmla="*/ 155706 w 153669"/>
              <a:gd name="T5" fmla="*/ 104539 h 102870"/>
              <a:gd name="T6" fmla="*/ 155706 w 153669"/>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69" h="102870">
                <a:moveTo>
                  <a:pt x="153461" y="0"/>
                </a:moveTo>
                <a:lnTo>
                  <a:pt x="0" y="51156"/>
                </a:lnTo>
                <a:lnTo>
                  <a:pt x="153461" y="102313"/>
                </a:lnTo>
                <a:lnTo>
                  <a:pt x="1534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41" name="object 54">
            <a:extLst>
              <a:ext uri="{FF2B5EF4-FFF2-40B4-BE49-F238E27FC236}">
                <a16:creationId xmlns:a16="http://schemas.microsoft.com/office/drawing/2014/main" id="{DCA5E3C7-D51E-4CFE-B2C5-2611C66DDC9A}"/>
              </a:ext>
            </a:extLst>
          </p:cNvPr>
          <p:cNvSpPr>
            <a:spLocks/>
          </p:cNvSpPr>
          <p:nvPr/>
        </p:nvSpPr>
        <p:spPr bwMode="auto">
          <a:xfrm>
            <a:off x="5172075" y="3175000"/>
            <a:ext cx="153988" cy="101600"/>
          </a:xfrm>
          <a:custGeom>
            <a:avLst/>
            <a:gdLst>
              <a:gd name="T0" fmla="*/ 0 w 153670"/>
              <a:gd name="T1" fmla="*/ 0 h 102870"/>
              <a:gd name="T2" fmla="*/ 0 w 153670"/>
              <a:gd name="T3" fmla="*/ 93794 h 102870"/>
              <a:gd name="T4" fmla="*/ 155699 w 153670"/>
              <a:gd name="T5" fmla="*/ 46897 h 102870"/>
              <a:gd name="T6" fmla="*/ 0 w 153670"/>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70" h="102870">
                <a:moveTo>
                  <a:pt x="0" y="0"/>
                </a:moveTo>
                <a:lnTo>
                  <a:pt x="0" y="102315"/>
                </a:lnTo>
                <a:lnTo>
                  <a:pt x="153461" y="511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42" name="object 55">
            <a:extLst>
              <a:ext uri="{FF2B5EF4-FFF2-40B4-BE49-F238E27FC236}">
                <a16:creationId xmlns:a16="http://schemas.microsoft.com/office/drawing/2014/main" id="{DB924D91-C748-410F-92A1-609E391A8ADA}"/>
              </a:ext>
            </a:extLst>
          </p:cNvPr>
          <p:cNvSpPr>
            <a:spLocks/>
          </p:cNvSpPr>
          <p:nvPr/>
        </p:nvSpPr>
        <p:spPr bwMode="auto">
          <a:xfrm>
            <a:off x="6464300" y="3228975"/>
            <a:ext cx="533400" cy="0"/>
          </a:xfrm>
          <a:custGeom>
            <a:avLst/>
            <a:gdLst>
              <a:gd name="T0" fmla="*/ 0 w 533400"/>
              <a:gd name="T1" fmla="*/ 533037 w 533400"/>
              <a:gd name="T2" fmla="*/ 0 60000 65536"/>
              <a:gd name="T3" fmla="*/ 0 60000 65536"/>
            </a:gdLst>
            <a:ahLst/>
            <a:cxnLst>
              <a:cxn ang="T2">
                <a:pos x="T0" y="0"/>
              </a:cxn>
              <a:cxn ang="T3">
                <a:pos x="T1" y="0"/>
              </a:cxn>
            </a:cxnLst>
            <a:rect l="0" t="0" r="r" b="b"/>
            <a:pathLst>
              <a:path w="533400">
                <a:moveTo>
                  <a:pt x="0" y="0"/>
                </a:moveTo>
                <a:lnTo>
                  <a:pt x="533037" y="0"/>
                </a:lnTo>
              </a:path>
            </a:pathLst>
          </a:custGeom>
          <a:noFill/>
          <a:ln w="658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43" name="object 56">
            <a:extLst>
              <a:ext uri="{FF2B5EF4-FFF2-40B4-BE49-F238E27FC236}">
                <a16:creationId xmlns:a16="http://schemas.microsoft.com/office/drawing/2014/main" id="{991DC949-9912-40D6-AED2-03E6482DC95C}"/>
              </a:ext>
            </a:extLst>
          </p:cNvPr>
          <p:cNvSpPr>
            <a:spLocks/>
          </p:cNvSpPr>
          <p:nvPr/>
        </p:nvSpPr>
        <p:spPr bwMode="auto">
          <a:xfrm>
            <a:off x="6323013" y="3181350"/>
            <a:ext cx="153987" cy="103188"/>
          </a:xfrm>
          <a:custGeom>
            <a:avLst/>
            <a:gdLst>
              <a:gd name="T0" fmla="*/ 155692 w 153670"/>
              <a:gd name="T1" fmla="*/ 0 h 102870"/>
              <a:gd name="T2" fmla="*/ 0 w 153670"/>
              <a:gd name="T3" fmla="*/ 52274 h 102870"/>
              <a:gd name="T4" fmla="*/ 155692 w 153670"/>
              <a:gd name="T5" fmla="*/ 104546 h 102870"/>
              <a:gd name="T6" fmla="*/ 155692 w 153670"/>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70" h="102870">
                <a:moveTo>
                  <a:pt x="153461" y="0"/>
                </a:moveTo>
                <a:lnTo>
                  <a:pt x="0" y="51156"/>
                </a:lnTo>
                <a:lnTo>
                  <a:pt x="153461" y="102313"/>
                </a:lnTo>
                <a:lnTo>
                  <a:pt x="1534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44" name="object 57">
            <a:extLst>
              <a:ext uri="{FF2B5EF4-FFF2-40B4-BE49-F238E27FC236}">
                <a16:creationId xmlns:a16="http://schemas.microsoft.com/office/drawing/2014/main" id="{2ACC8E10-E3E2-4B18-A4A2-FD0DF795869E}"/>
              </a:ext>
            </a:extLst>
          </p:cNvPr>
          <p:cNvSpPr>
            <a:spLocks/>
          </p:cNvSpPr>
          <p:nvPr/>
        </p:nvSpPr>
        <p:spPr bwMode="auto">
          <a:xfrm>
            <a:off x="6985000" y="3175000"/>
            <a:ext cx="153988" cy="101600"/>
          </a:xfrm>
          <a:custGeom>
            <a:avLst/>
            <a:gdLst>
              <a:gd name="T0" fmla="*/ 0 w 153670"/>
              <a:gd name="T1" fmla="*/ 0 h 102870"/>
              <a:gd name="T2" fmla="*/ 0 w 153670"/>
              <a:gd name="T3" fmla="*/ 93794 h 102870"/>
              <a:gd name="T4" fmla="*/ 155699 w 153670"/>
              <a:gd name="T5" fmla="*/ 46897 h 102870"/>
              <a:gd name="T6" fmla="*/ 0 w 153670"/>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70" h="102870">
                <a:moveTo>
                  <a:pt x="0" y="0"/>
                </a:moveTo>
                <a:lnTo>
                  <a:pt x="0" y="102315"/>
                </a:lnTo>
                <a:lnTo>
                  <a:pt x="153461" y="511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45" name="object 58">
            <a:extLst>
              <a:ext uri="{FF2B5EF4-FFF2-40B4-BE49-F238E27FC236}">
                <a16:creationId xmlns:a16="http://schemas.microsoft.com/office/drawing/2014/main" id="{CBA2F8CD-1381-4418-845E-E3F6DE5AD279}"/>
              </a:ext>
            </a:extLst>
          </p:cNvPr>
          <p:cNvSpPr>
            <a:spLocks/>
          </p:cNvSpPr>
          <p:nvPr/>
        </p:nvSpPr>
        <p:spPr bwMode="auto">
          <a:xfrm>
            <a:off x="8277225" y="3228975"/>
            <a:ext cx="631825" cy="0"/>
          </a:xfrm>
          <a:custGeom>
            <a:avLst/>
            <a:gdLst>
              <a:gd name="T0" fmla="*/ 0 w 631825"/>
              <a:gd name="T1" fmla="*/ 631453 w 631825"/>
              <a:gd name="T2" fmla="*/ 0 60000 65536"/>
              <a:gd name="T3" fmla="*/ 0 60000 65536"/>
            </a:gdLst>
            <a:ahLst/>
            <a:cxnLst>
              <a:cxn ang="T2">
                <a:pos x="T0" y="0"/>
              </a:cxn>
              <a:cxn ang="T3">
                <a:pos x="T1" y="0"/>
              </a:cxn>
            </a:cxnLst>
            <a:rect l="0" t="0" r="r" b="b"/>
            <a:pathLst>
              <a:path w="631825">
                <a:moveTo>
                  <a:pt x="0" y="0"/>
                </a:moveTo>
                <a:lnTo>
                  <a:pt x="631453" y="0"/>
                </a:lnTo>
              </a:path>
            </a:pathLst>
          </a:custGeom>
          <a:noFill/>
          <a:ln w="658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0946" name="object 59">
            <a:extLst>
              <a:ext uri="{FF2B5EF4-FFF2-40B4-BE49-F238E27FC236}">
                <a16:creationId xmlns:a16="http://schemas.microsoft.com/office/drawing/2014/main" id="{5A962B99-629C-4A1C-8849-D919E1B2AFEE}"/>
              </a:ext>
            </a:extLst>
          </p:cNvPr>
          <p:cNvSpPr>
            <a:spLocks/>
          </p:cNvSpPr>
          <p:nvPr/>
        </p:nvSpPr>
        <p:spPr bwMode="auto">
          <a:xfrm>
            <a:off x="8135938" y="3181350"/>
            <a:ext cx="153987" cy="103188"/>
          </a:xfrm>
          <a:custGeom>
            <a:avLst/>
            <a:gdLst>
              <a:gd name="T0" fmla="*/ 155692 w 153670"/>
              <a:gd name="T1" fmla="*/ 0 h 102870"/>
              <a:gd name="T2" fmla="*/ 0 w 153670"/>
              <a:gd name="T3" fmla="*/ 52274 h 102870"/>
              <a:gd name="T4" fmla="*/ 155692 w 153670"/>
              <a:gd name="T5" fmla="*/ 104546 h 102870"/>
              <a:gd name="T6" fmla="*/ 155692 w 153670"/>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70" h="102870">
                <a:moveTo>
                  <a:pt x="153461" y="0"/>
                </a:moveTo>
                <a:lnTo>
                  <a:pt x="0" y="51156"/>
                </a:lnTo>
                <a:lnTo>
                  <a:pt x="153461" y="102313"/>
                </a:lnTo>
                <a:lnTo>
                  <a:pt x="1534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80947" name="object 60">
            <a:extLst>
              <a:ext uri="{FF2B5EF4-FFF2-40B4-BE49-F238E27FC236}">
                <a16:creationId xmlns:a16="http://schemas.microsoft.com/office/drawing/2014/main" id="{99E0E95F-F191-49ED-9F0B-AE56CD390330}"/>
              </a:ext>
            </a:extLst>
          </p:cNvPr>
          <p:cNvSpPr>
            <a:spLocks/>
          </p:cNvSpPr>
          <p:nvPr/>
        </p:nvSpPr>
        <p:spPr bwMode="auto">
          <a:xfrm>
            <a:off x="8896350" y="3175000"/>
            <a:ext cx="152400" cy="101600"/>
          </a:xfrm>
          <a:custGeom>
            <a:avLst/>
            <a:gdLst>
              <a:gd name="T0" fmla="*/ 0 w 153670"/>
              <a:gd name="T1" fmla="*/ 0 h 102870"/>
              <a:gd name="T2" fmla="*/ 0 w 153670"/>
              <a:gd name="T3" fmla="*/ 93794 h 102870"/>
              <a:gd name="T4" fmla="*/ 144800 w 153670"/>
              <a:gd name="T5" fmla="*/ 46897 h 102870"/>
              <a:gd name="T6" fmla="*/ 0 w 153670"/>
              <a:gd name="T7" fmla="*/ 0 h 1028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70" h="102870">
                <a:moveTo>
                  <a:pt x="0" y="0"/>
                </a:moveTo>
                <a:lnTo>
                  <a:pt x="0" y="102315"/>
                </a:lnTo>
                <a:lnTo>
                  <a:pt x="153461" y="511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Tree>
  </p:cSld>
  <p:clrMapOvr>
    <a:masterClrMapping/>
  </p:clrMapOvr>
</p:sld>
</file>

<file path=ppt/slides/slide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A7FAE5AD-904B-45FF-BA5B-16DCAB6A4BAE}"/>
              </a:ext>
            </a:extLst>
          </p:cNvPr>
          <p:cNvSpPr>
            <a:spLocks noGrp="1"/>
          </p:cNvSpPr>
          <p:nvPr>
            <p:ph type="title"/>
          </p:nvPr>
        </p:nvSpPr>
        <p:spPr>
          <a:xfrm>
            <a:off x="515938" y="2489200"/>
            <a:ext cx="10556875" cy="1362075"/>
          </a:xfrm>
        </p:spPr>
        <p:txBody>
          <a:bodyPr/>
          <a:lstStyle/>
          <a:p>
            <a:pPr marL="33585" eaLnBrk="1" fontAlgn="auto" hangingPunct="1">
              <a:spcBef>
                <a:spcPts val="252"/>
              </a:spcBef>
              <a:spcAft>
                <a:spcPts val="0"/>
              </a:spcAft>
              <a:defRPr/>
            </a:pPr>
            <a:r>
              <a:rPr lang="en-US" altLang="zh-CN" sz="8000" spc="15" dirty="0"/>
              <a:t>的</a:t>
            </a:r>
            <a:r>
              <a:rPr lang="en-US" altLang="zh-CN" sz="8000" dirty="0"/>
              <a:t>发展</a:t>
            </a:r>
            <a:r>
              <a:rPr lang="en-US" altLang="zh-CN" sz="8000" spc="10" dirty="0"/>
              <a:t>视图</a:t>
            </a:r>
            <a:endParaRPr lang="en-US" altLang="zh-CN" sz="8000" dirty="0">
              <a:cs typeface="Calibri"/>
            </a:endParaRPr>
          </a:p>
        </p:txBody>
      </p:sp>
      <p:sp>
        <p:nvSpPr>
          <p:cNvPr id="81923" name="object 2">
            <a:extLst>
              <a:ext uri="{FF2B5EF4-FFF2-40B4-BE49-F238E27FC236}">
                <a16:creationId xmlns:a16="http://schemas.microsoft.com/office/drawing/2014/main" id="{AE2B5E13-EDC4-453C-B176-3F6075CBC393}"/>
              </a:ext>
            </a:extLst>
          </p:cNvPr>
          <p:cNvSpPr txBox="1">
            <a:spLocks/>
          </p:cNvSpPr>
          <p:nvPr/>
        </p:nvSpPr>
        <p:spPr bwMode="auto">
          <a:xfrm>
            <a:off x="3076575" y="3890963"/>
            <a:ext cx="8658225"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1363" indent="-284163">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1413" indent="-227013">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5986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58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30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02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74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46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1000"/>
              </a:lnSpc>
              <a:spcBef>
                <a:spcPct val="0"/>
              </a:spcBef>
              <a:buFontTx/>
              <a:buNone/>
            </a:pPr>
            <a:r>
              <a:rPr lang="zh-CN" altLang="zh-CN" sz="4000" b="1">
                <a:solidFill>
                  <a:srgbClr val="FF0000"/>
                </a:solidFill>
                <a:latin typeface="Cambria" panose="02040503050406030204" pitchFamily="18" charset="0"/>
              </a:rPr>
              <a:t>实际软件模块组织</a:t>
            </a:r>
            <a:endParaRPr lang="zh-CN" altLang="zh-CN" sz="4000" b="1">
              <a:latin typeface="Cambria" panose="02040503050406030204" pitchFamily="18" charset="0"/>
            </a:endParaRPr>
          </a:p>
        </p:txBody>
      </p:sp>
    </p:spTree>
  </p:cSld>
  <p:clrMapOvr>
    <a:masterClrMapping/>
  </p:clrMapOvr>
  <p:transition spd="slow">
    <p:fade/>
  </p:transition>
</p:sld>
</file>

<file path=ppt/slides/slide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AABE42AA-102E-4C02-A2E3-894A7CCABA4C}"/>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5" dirty="0"/>
              <a:t>的</a:t>
            </a:r>
            <a:r>
              <a:rPr dirty="0"/>
              <a:t>发展</a:t>
            </a:r>
            <a:r>
              <a:rPr spc="-90" dirty="0"/>
              <a:t> </a:t>
            </a:r>
            <a:r>
              <a:rPr spc="10" dirty="0"/>
              <a:t>建筑</a:t>
            </a:r>
          </a:p>
        </p:txBody>
      </p:sp>
      <p:sp>
        <p:nvSpPr>
          <p:cNvPr id="83971" name="object 12">
            <a:extLst>
              <a:ext uri="{FF2B5EF4-FFF2-40B4-BE49-F238E27FC236}">
                <a16:creationId xmlns:a16="http://schemas.microsoft.com/office/drawing/2014/main" id="{39228AF1-8EF0-413B-A0BD-C114D6BD1BCB}"/>
              </a:ext>
            </a:extLst>
          </p:cNvPr>
          <p:cNvSpPr txBox="1">
            <a:spLocks noChangeArrowheads="1"/>
          </p:cNvSpPr>
          <p:nvPr/>
        </p:nvSpPr>
        <p:spPr bwMode="auto">
          <a:xfrm>
            <a:off x="1709738" y="1160463"/>
            <a:ext cx="8729662"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开发体系结构侧重于</a:t>
            </a:r>
          </a:p>
          <a:p>
            <a:pPr lvl="1" eaLnBrk="1" hangingPunct="1">
              <a:spcBef>
                <a:spcPts val="525"/>
              </a:spcBef>
              <a:buFont typeface="Arial" panose="020B0604020202020204" pitchFamily="34" charset="0"/>
              <a:buChar char="–"/>
            </a:pPr>
            <a:r>
              <a:rPr lang="zh-CN" altLang="zh-CN" sz="2400">
                <a:solidFill>
                  <a:srgbClr val="FF0000"/>
                </a:solidFill>
                <a:latin typeface="Cambria" panose="02040503050406030204" pitchFamily="18" charset="0"/>
              </a:rPr>
              <a:t>软件开发环境下的实际软件模块组织。</a:t>
            </a:r>
            <a:endParaRPr lang="zh-CN" altLang="zh-CN" sz="2400">
              <a:latin typeface="Cambria" panose="02040503050406030204" pitchFamily="18" charset="0"/>
            </a:endParaRPr>
          </a:p>
          <a:p>
            <a:pPr lvl="1" eaLnBrk="1" hangingPunct="1">
              <a:spcBef>
                <a:spcPts val="400"/>
              </a:spcBef>
              <a:buFont typeface="Arial" panose="020B0604020202020204" pitchFamily="34" charset="0"/>
              <a:buChar char="–"/>
            </a:pPr>
            <a:r>
              <a:rPr lang="zh-CN" altLang="zh-CN" sz="2000">
                <a:latin typeface="Cambria" panose="02040503050406030204" pitchFamily="18" charset="0"/>
              </a:rPr>
              <a:t>该软件被打包成小块-</a:t>
            </a:r>
            <a:r>
              <a:rPr lang="zh-CN" altLang="zh-CN" sz="2000">
                <a:solidFill>
                  <a:srgbClr val="FF0000"/>
                </a:solidFill>
                <a:latin typeface="Cambria" panose="02040503050406030204" pitchFamily="18" charset="0"/>
              </a:rPr>
              <a:t>程序库</a:t>
            </a:r>
            <a:r>
              <a:rPr lang="zh-CN" altLang="zh-CN" sz="2000">
                <a:latin typeface="Cambria" panose="02040503050406030204" pitchFamily="18" charset="0"/>
              </a:rPr>
              <a:t>或</a:t>
            </a:r>
            <a:r>
              <a:rPr lang="zh-CN" altLang="zh-CN" sz="2000" i="1">
                <a:solidFill>
                  <a:srgbClr val="FF0000"/>
                </a:solidFill>
                <a:latin typeface="Cambria" panose="02040503050406030204" pitchFamily="18" charset="0"/>
              </a:rPr>
              <a:t>子系统</a:t>
            </a:r>
            <a:r>
              <a:rPr lang="zh-CN" altLang="zh-CN" sz="2000" i="1">
                <a:latin typeface="Cambria" panose="02040503050406030204" pitchFamily="18" charset="0"/>
              </a:rPr>
              <a:t>—</a:t>
            </a:r>
            <a:r>
              <a:rPr lang="zh-CN" altLang="zh-CN" sz="2000">
                <a:latin typeface="Cambria" panose="02040503050406030204" pitchFamily="18" charset="0"/>
              </a:rPr>
              <a:t>可以由一个或少数开发人员开发。</a:t>
            </a:r>
          </a:p>
          <a:p>
            <a:pPr eaLnBrk="1" hangingPunct="1">
              <a:lnSpc>
                <a:spcPct val="101000"/>
              </a:lnSpc>
              <a:spcBef>
                <a:spcPts val="1350"/>
              </a:spcBef>
              <a:buFont typeface="Arial" panose="020B0604020202020204" pitchFamily="34" charset="0"/>
              <a:buChar char="•"/>
            </a:pPr>
            <a:r>
              <a:rPr lang="zh-CN" altLang="zh-CN" sz="2800">
                <a:latin typeface="Cambria" panose="02040503050406030204" pitchFamily="18" charset="0"/>
              </a:rPr>
              <a:t>系统的开发体系结构由</a:t>
            </a:r>
            <a:r>
              <a:rPr lang="zh-CN" altLang="zh-CN" sz="2800">
                <a:solidFill>
                  <a:srgbClr val="FF0000"/>
                </a:solidFill>
                <a:latin typeface="Cambria" panose="02040503050406030204" pitchFamily="18" charset="0"/>
              </a:rPr>
              <a:t>模块</a:t>
            </a:r>
            <a:r>
              <a:rPr lang="zh-CN" altLang="zh-CN" sz="2800">
                <a:latin typeface="Cambria" panose="02040503050406030204" pitchFamily="18" charset="0"/>
              </a:rPr>
              <a:t>和</a:t>
            </a:r>
            <a:r>
              <a:rPr lang="zh-CN" altLang="zh-CN" sz="2800">
                <a:solidFill>
                  <a:srgbClr val="FF0000"/>
                </a:solidFill>
                <a:latin typeface="Cambria" panose="02040503050406030204" pitchFamily="18" charset="0"/>
              </a:rPr>
              <a:t>子系统</a:t>
            </a:r>
            <a:r>
              <a:rPr lang="zh-CN" altLang="zh-CN" sz="2800">
                <a:latin typeface="Cambria" panose="02040503050406030204" pitchFamily="18" charset="0"/>
              </a:rPr>
              <a:t>图, 显示 "</a:t>
            </a:r>
            <a:r>
              <a:rPr lang="zh-CN" altLang="zh-CN" sz="2800">
                <a:solidFill>
                  <a:srgbClr val="FF0000"/>
                </a:solidFill>
                <a:latin typeface="Cambria" panose="02040503050406030204" pitchFamily="18" charset="0"/>
              </a:rPr>
              <a:t>出口</a:t>
            </a:r>
            <a:r>
              <a:rPr lang="zh-CN" altLang="zh-CN" sz="2800">
                <a:latin typeface="Cambria" panose="02040503050406030204" pitchFamily="18" charset="0"/>
              </a:rPr>
              <a:t>和</a:t>
            </a:r>
            <a:r>
              <a:rPr lang="zh-CN" altLang="zh-CN" sz="2800">
                <a:solidFill>
                  <a:srgbClr val="FF0000"/>
                </a:solidFill>
                <a:latin typeface="Cambria" panose="02040503050406030204" pitchFamily="18" charset="0"/>
              </a:rPr>
              <a:t>进口</a:t>
            </a:r>
            <a:r>
              <a:rPr lang="zh-CN" altLang="zh-CN" sz="2800">
                <a:latin typeface="Cambria" panose="02040503050406030204" pitchFamily="18" charset="0"/>
              </a:rPr>
              <a:t>关系.</a:t>
            </a:r>
          </a:p>
          <a:p>
            <a:pPr lvl="1" eaLnBrk="1" hangingPunct="1">
              <a:spcBef>
                <a:spcPts val="425"/>
              </a:spcBef>
              <a:buFont typeface="Arial" panose="020B0604020202020204" pitchFamily="34" charset="0"/>
              <a:buChar char="–"/>
            </a:pPr>
            <a:r>
              <a:rPr lang="zh-CN" altLang="zh-CN" sz="2000">
                <a:latin typeface="Cambria" panose="02040503050406030204" pitchFamily="18" charset="0"/>
              </a:rPr>
              <a:t>完整的开发体系结构只能在确定了软件的所有元素后才能描述。但是, 可以列出管理开发体系结构的规则:</a:t>
            </a:r>
            <a:r>
              <a:rPr lang="zh-CN" altLang="zh-CN" sz="2000">
                <a:solidFill>
                  <a:srgbClr val="FF0000"/>
                </a:solidFill>
                <a:latin typeface="Cambria" panose="02040503050406030204" pitchFamily="18" charset="0"/>
              </a:rPr>
              <a:t>分区</a:t>
            </a:r>
            <a:r>
              <a:rPr lang="zh-CN" altLang="zh-CN" sz="2000">
                <a:latin typeface="Cambria" panose="02040503050406030204" pitchFamily="18" charset="0"/>
              </a:rPr>
              <a:t>,</a:t>
            </a:r>
            <a:r>
              <a:rPr lang="zh-CN" altLang="zh-CN" sz="2000">
                <a:solidFill>
                  <a:srgbClr val="FF0000"/>
                </a:solidFill>
                <a:latin typeface="Cambria" panose="02040503050406030204" pitchFamily="18" charset="0"/>
              </a:rPr>
              <a:t>分组</a:t>
            </a:r>
            <a:r>
              <a:rPr lang="zh-CN" altLang="zh-CN" sz="2000">
                <a:latin typeface="Cambria" panose="02040503050406030204" pitchFamily="18" charset="0"/>
              </a:rPr>
              <a:t>,</a:t>
            </a:r>
            <a:r>
              <a:rPr lang="zh-CN" altLang="zh-CN" sz="2000">
                <a:solidFill>
                  <a:srgbClr val="FF0000"/>
                </a:solidFill>
                <a:latin typeface="Cambria" panose="02040503050406030204" pitchFamily="18" charset="0"/>
              </a:rPr>
              <a:t>知名度</a:t>
            </a:r>
            <a:r>
              <a:rPr lang="zh-CN" altLang="zh-CN" sz="2000">
                <a:latin typeface="Cambria" panose="02040503050406030204" pitchFamily="18" charset="0"/>
              </a:rPr>
              <a:t>.</a:t>
            </a:r>
          </a:p>
        </p:txBody>
      </p:sp>
    </p:spTree>
  </p:cSld>
  <p:clrMapOvr>
    <a:masterClrMapping/>
  </p:clrMapOvr>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6C26BBB3-9674-410D-8682-991920135F41}"/>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5" dirty="0"/>
              <a:t>的</a:t>
            </a:r>
            <a:r>
              <a:rPr dirty="0"/>
              <a:t>发展</a:t>
            </a:r>
            <a:r>
              <a:rPr spc="-90" dirty="0"/>
              <a:t> </a:t>
            </a:r>
            <a:r>
              <a:rPr spc="10" dirty="0"/>
              <a:t>建筑</a:t>
            </a:r>
          </a:p>
        </p:txBody>
      </p:sp>
      <p:sp>
        <p:nvSpPr>
          <p:cNvPr id="84995" name="object 12">
            <a:extLst>
              <a:ext uri="{FF2B5EF4-FFF2-40B4-BE49-F238E27FC236}">
                <a16:creationId xmlns:a16="http://schemas.microsoft.com/office/drawing/2014/main" id="{E97A5354-71C5-417D-A6D9-8B37ED02F2C6}"/>
              </a:ext>
            </a:extLst>
          </p:cNvPr>
          <p:cNvSpPr txBox="1">
            <a:spLocks noChangeArrowheads="1"/>
          </p:cNvSpPr>
          <p:nvPr/>
        </p:nvSpPr>
        <p:spPr bwMode="auto">
          <a:xfrm>
            <a:off x="1709738" y="1157288"/>
            <a:ext cx="8618537" cy="564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800">
                <a:latin typeface="Cambria" panose="02040503050406030204" pitchFamily="18" charset="0"/>
              </a:rPr>
              <a:t>在很大程度上, 开发体系结构考虑到内部需求相关</a:t>
            </a:r>
            <a:r>
              <a:rPr lang="en-US" altLang="zh-CN" sz="2800">
                <a:latin typeface="Cambria" panose="02040503050406030204" pitchFamily="18" charset="0"/>
              </a:rPr>
              <a:t> </a:t>
            </a:r>
            <a:r>
              <a:rPr lang="zh-CN" altLang="zh-CN" sz="2800">
                <a:latin typeface="Cambria" panose="02040503050406030204" pitchFamily="18" charset="0"/>
              </a:rPr>
              <a:t>自</a:t>
            </a:r>
          </a:p>
          <a:p>
            <a:pPr lvl="1" eaLnBrk="1" hangingPunct="1">
              <a:spcBef>
                <a:spcPts val="525"/>
              </a:spcBef>
              <a:buFont typeface="Arial" panose="020B0604020202020204" pitchFamily="34" charset="0"/>
              <a:buChar char="–"/>
            </a:pPr>
            <a:r>
              <a:rPr lang="zh-CN" altLang="zh-CN" sz="2400">
                <a:solidFill>
                  <a:srgbClr val="FF0000"/>
                </a:solidFill>
                <a:latin typeface="Cambria" panose="02040503050406030204" pitchFamily="18" charset="0"/>
              </a:rPr>
              <a:t>易于开发</a:t>
            </a:r>
            <a:r>
              <a:rPr lang="zh-CN" altLang="zh-CN" sz="2400">
                <a:latin typeface="Cambria" panose="02040503050406030204" pitchFamily="18" charset="0"/>
              </a:rPr>
              <a:t>,</a:t>
            </a:r>
          </a:p>
          <a:p>
            <a:pPr lvl="1" eaLnBrk="1" hangingPunct="1">
              <a:spcBef>
                <a:spcPts val="500"/>
              </a:spcBef>
              <a:buFont typeface="Arial" panose="020B0604020202020204" pitchFamily="34" charset="0"/>
              <a:buChar char="–"/>
            </a:pPr>
            <a:r>
              <a:rPr lang="zh-CN" altLang="zh-CN" sz="2400">
                <a:solidFill>
                  <a:srgbClr val="FF0000"/>
                </a:solidFill>
                <a:latin typeface="Cambria" panose="02040503050406030204" pitchFamily="18" charset="0"/>
              </a:rPr>
              <a:t>软件管理</a:t>
            </a:r>
            <a:r>
              <a:rPr lang="zh-CN" altLang="zh-CN" sz="2400">
                <a:latin typeface="Cambria" panose="02040503050406030204" pitchFamily="18" charset="0"/>
              </a:rPr>
              <a:t>,</a:t>
            </a:r>
          </a:p>
          <a:p>
            <a:pPr lvl="1" eaLnBrk="1" hangingPunct="1">
              <a:spcBef>
                <a:spcPts val="400"/>
              </a:spcBef>
              <a:buFont typeface="Arial" panose="020B0604020202020204" pitchFamily="34" charset="0"/>
              <a:buChar char="–"/>
            </a:pPr>
            <a:r>
              <a:rPr lang="zh-CN" altLang="zh-CN" sz="2400">
                <a:solidFill>
                  <a:srgbClr val="FF0000"/>
                </a:solidFill>
                <a:latin typeface="Cambria" panose="02040503050406030204" pitchFamily="18" charset="0"/>
              </a:rPr>
              <a:t>重用</a:t>
            </a:r>
            <a:r>
              <a:rPr lang="zh-CN" altLang="zh-CN" sz="2400">
                <a:latin typeface="Cambria" panose="02040503050406030204" pitchFamily="18" charset="0"/>
              </a:rPr>
              <a:t>或</a:t>
            </a:r>
            <a:r>
              <a:rPr lang="zh-CN" altLang="zh-CN" sz="2400">
                <a:solidFill>
                  <a:srgbClr val="FF0000"/>
                </a:solidFill>
                <a:latin typeface="Cambria" panose="02040503050406030204" pitchFamily="18" charset="0"/>
              </a:rPr>
              <a:t>公共</a:t>
            </a:r>
            <a:r>
              <a:rPr lang="zh-CN" altLang="zh-CN" sz="2400">
                <a:latin typeface="Cambria" panose="02040503050406030204" pitchFamily="18" charset="0"/>
              </a:rPr>
              <a:t>,</a:t>
            </a:r>
          </a:p>
          <a:p>
            <a:pPr lvl="1" eaLnBrk="1" hangingPunct="1">
              <a:spcBef>
                <a:spcPts val="500"/>
              </a:spcBef>
              <a:buFont typeface="Arial" panose="020B0604020202020204" pitchFamily="34" charset="0"/>
              <a:buChar char="–"/>
            </a:pPr>
            <a:r>
              <a:rPr lang="zh-CN" altLang="zh-CN" sz="2400">
                <a:latin typeface="Cambria" panose="02040503050406030204" pitchFamily="18" charset="0"/>
              </a:rPr>
              <a:t>和</a:t>
            </a:r>
            <a:r>
              <a:rPr lang="zh-CN" altLang="zh-CN" sz="2400">
                <a:solidFill>
                  <a:srgbClr val="FF0000"/>
                </a:solidFill>
                <a:latin typeface="Cambria" panose="02040503050406030204" pitchFamily="18" charset="0"/>
              </a:rPr>
              <a:t>到工具集强加的约束,</a:t>
            </a:r>
            <a:r>
              <a:rPr lang="zh-CN" altLang="zh-CN" sz="2400">
                <a:latin typeface="Cambria" panose="02040503050406030204" pitchFamily="18" charset="0"/>
              </a:rPr>
              <a:t>或</a:t>
            </a:r>
            <a:r>
              <a:rPr lang="zh-CN" altLang="zh-CN" sz="2400">
                <a:solidFill>
                  <a:srgbClr val="FF0000"/>
                </a:solidFill>
                <a:latin typeface="Cambria" panose="02040503050406030204" pitchFamily="18" charset="0"/>
              </a:rPr>
              <a:t>的编程语言</a:t>
            </a:r>
            <a:r>
              <a:rPr lang="zh-CN" altLang="zh-CN" sz="2400">
                <a:latin typeface="Cambria" panose="02040503050406030204" pitchFamily="18" charset="0"/>
              </a:rPr>
              <a:t>.</a:t>
            </a:r>
          </a:p>
          <a:p>
            <a:pPr lvl="1" eaLnBrk="1" hangingPunct="1">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latin typeface="Cambria" panose="02040503050406030204" pitchFamily="18" charset="0"/>
              </a:rPr>
              <a:t>发展观作为基础</a:t>
            </a:r>
            <a:r>
              <a:rPr lang="zh-CN" altLang="zh-CN" sz="2400">
                <a:solidFill>
                  <a:srgbClr val="FF0000"/>
                </a:solidFill>
                <a:latin typeface="Cambria" panose="02040503050406030204" pitchFamily="18" charset="0"/>
              </a:rPr>
              <a:t>需求分配</a:t>
            </a:r>
            <a:r>
              <a:rPr lang="zh-CN" altLang="zh-CN" sz="2400">
                <a:latin typeface="Cambria" panose="02040503050406030204" pitchFamily="18" charset="0"/>
              </a:rPr>
              <a:t>,</a:t>
            </a:r>
          </a:p>
          <a:p>
            <a:pPr lvl="1" eaLnBrk="1" hangingPunct="1">
              <a:spcBef>
                <a:spcPts val="463"/>
              </a:spcBef>
              <a:buFont typeface="Arial" panose="020B0604020202020204" pitchFamily="34" charset="0"/>
              <a:buChar char="–"/>
            </a:pPr>
            <a:r>
              <a:rPr lang="zh-CN" altLang="zh-CN" sz="2000">
                <a:latin typeface="Cambria" panose="02040503050406030204" pitchFamily="18" charset="0"/>
              </a:rPr>
              <a:t>为</a:t>
            </a:r>
            <a:r>
              <a:rPr lang="zh-CN" altLang="zh-CN" sz="2000">
                <a:solidFill>
                  <a:srgbClr val="FF0000"/>
                </a:solidFill>
                <a:latin typeface="Cambria" panose="02040503050406030204" pitchFamily="18" charset="0"/>
              </a:rPr>
              <a:t>为团队分配工作</a:t>
            </a:r>
            <a:r>
              <a:rPr lang="zh-CN" altLang="zh-CN" sz="2000">
                <a:latin typeface="Cambria" panose="02040503050406030204" pitchFamily="18" charset="0"/>
              </a:rPr>
              <a:t>(甚至是团队组织),</a:t>
            </a:r>
          </a:p>
          <a:p>
            <a:pPr lvl="1" eaLnBrk="1" hangingPunct="1">
              <a:spcBef>
                <a:spcPts val="438"/>
              </a:spcBef>
              <a:buFont typeface="Arial" panose="020B0604020202020204" pitchFamily="34" charset="0"/>
              <a:buChar char="–"/>
            </a:pPr>
            <a:r>
              <a:rPr lang="zh-CN" altLang="zh-CN" sz="2000">
                <a:latin typeface="Cambria" panose="02040503050406030204" pitchFamily="18" charset="0"/>
              </a:rPr>
              <a:t>为</a:t>
            </a:r>
            <a:r>
              <a:rPr lang="zh-CN" altLang="zh-CN" sz="2000">
                <a:solidFill>
                  <a:srgbClr val="FF0000"/>
                </a:solidFill>
                <a:latin typeface="Cambria" panose="02040503050406030204" pitchFamily="18" charset="0"/>
              </a:rPr>
              <a:t>成本评估和计划</a:t>
            </a:r>
            <a:r>
              <a:rPr lang="zh-CN" altLang="zh-CN" sz="2000">
                <a:latin typeface="Cambria" panose="02040503050406030204" pitchFamily="18" charset="0"/>
              </a:rPr>
              <a:t>,</a:t>
            </a:r>
          </a:p>
          <a:p>
            <a:pPr lvl="1" eaLnBrk="1" hangingPunct="1">
              <a:spcBef>
                <a:spcPts val="438"/>
              </a:spcBef>
              <a:buFont typeface="Arial" panose="020B0604020202020204" pitchFamily="34" charset="0"/>
              <a:buChar char="–"/>
            </a:pPr>
            <a:r>
              <a:rPr lang="zh-CN" altLang="zh-CN" sz="2000">
                <a:latin typeface="Cambria" panose="02040503050406030204" pitchFamily="18" charset="0"/>
              </a:rPr>
              <a:t>为</a:t>
            </a:r>
            <a:r>
              <a:rPr lang="zh-CN" altLang="zh-CN" sz="2000">
                <a:solidFill>
                  <a:srgbClr val="FF0000"/>
                </a:solidFill>
                <a:latin typeface="Cambria" panose="02040503050406030204" pitchFamily="18" charset="0"/>
              </a:rPr>
              <a:t>监测项目进展情况</a:t>
            </a:r>
            <a:r>
              <a:rPr lang="zh-CN" altLang="zh-CN" sz="2000">
                <a:latin typeface="Cambria" panose="02040503050406030204" pitchFamily="18" charset="0"/>
              </a:rPr>
              <a:t>,</a:t>
            </a:r>
          </a:p>
          <a:p>
            <a:pPr lvl="1" eaLnBrk="1" hangingPunct="1">
              <a:spcBef>
                <a:spcPts val="438"/>
              </a:spcBef>
              <a:buFont typeface="Arial" panose="020B0604020202020204" pitchFamily="34" charset="0"/>
              <a:buChar char="–"/>
            </a:pPr>
            <a:r>
              <a:rPr lang="zh-CN" altLang="zh-CN" sz="2000">
                <a:latin typeface="Cambria" panose="02040503050406030204" pitchFamily="18" charset="0"/>
              </a:rPr>
              <a:t>为</a:t>
            </a:r>
            <a:r>
              <a:rPr lang="zh-CN" altLang="zh-CN" sz="2000">
                <a:solidFill>
                  <a:srgbClr val="FF0000"/>
                </a:solidFill>
                <a:latin typeface="Cambria" panose="02040503050406030204" pitchFamily="18" charset="0"/>
              </a:rPr>
              <a:t>软件重用的推理</a:t>
            </a:r>
            <a:r>
              <a:rPr lang="zh-CN" altLang="zh-CN" sz="2000">
                <a:latin typeface="Cambria" panose="02040503050406030204" pitchFamily="18" charset="0"/>
              </a:rPr>
              <a:t>,</a:t>
            </a:r>
            <a:r>
              <a:rPr lang="zh-CN" altLang="zh-CN" sz="2000">
                <a:solidFill>
                  <a:srgbClr val="FF0000"/>
                </a:solidFill>
                <a:latin typeface="Cambria" panose="02040503050406030204" pitchFamily="18" charset="0"/>
              </a:rPr>
              <a:t>可移植性</a:t>
            </a:r>
            <a:r>
              <a:rPr lang="zh-CN" altLang="zh-CN" sz="2000">
                <a:latin typeface="Cambria" panose="02040503050406030204" pitchFamily="18" charset="0"/>
              </a:rPr>
              <a:t>和</a:t>
            </a:r>
            <a:r>
              <a:rPr lang="zh-CN" altLang="zh-CN" sz="2000">
                <a:solidFill>
                  <a:srgbClr val="FF0000"/>
                </a:solidFill>
                <a:latin typeface="Cambria" panose="02040503050406030204" pitchFamily="18" charset="0"/>
              </a:rPr>
              <a:t>安全</a:t>
            </a:r>
            <a:r>
              <a:rPr lang="zh-CN" altLang="zh-CN" sz="2000">
                <a:latin typeface="Cambria" panose="02040503050406030204" pitchFamily="18" charset="0"/>
              </a:rPr>
              <a:t>.</a:t>
            </a:r>
          </a:p>
        </p:txBody>
      </p:sp>
    </p:spTree>
  </p:cSld>
  <p:clrMapOvr>
    <a:masterClrMapping/>
  </p:clrMapOvr>
</p:sld>
</file>

<file path=ppt/slides/slide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E5EABAB-BDEB-4619-9F50-FB16C76C463E}"/>
              </a:ext>
            </a:extLst>
          </p:cNvPr>
          <p:cNvSpPr txBox="1">
            <a:spLocks noGrp="1"/>
          </p:cNvSpPr>
          <p:nvPr>
            <p:ph type="title"/>
          </p:nvPr>
        </p:nvSpPr>
        <p:spPr>
          <a:xfrm>
            <a:off x="1690688" y="50800"/>
            <a:ext cx="8229600" cy="676275"/>
          </a:xfrm>
        </p:spPr>
        <p:txBody>
          <a:bodyPr rtlCol="0">
            <a:spAutoFit/>
          </a:bodyPr>
          <a:lstStyle/>
          <a:p>
            <a:pPr marL="12700" algn="l">
              <a:defRPr/>
            </a:pPr>
            <a:r>
              <a:rPr sz="4400" spc="15" dirty="0"/>
              <a:t>的</a:t>
            </a:r>
            <a:r>
              <a:rPr sz="4400" dirty="0"/>
              <a:t>发展</a:t>
            </a:r>
            <a:r>
              <a:rPr sz="4400" spc="-90" dirty="0"/>
              <a:t> </a:t>
            </a:r>
            <a:r>
              <a:rPr sz="4400" spc="10" dirty="0"/>
              <a:t>建筑</a:t>
            </a:r>
          </a:p>
        </p:txBody>
      </p:sp>
      <p:sp>
        <p:nvSpPr>
          <p:cNvPr id="86019" name="object 40">
            <a:extLst>
              <a:ext uri="{FF2B5EF4-FFF2-40B4-BE49-F238E27FC236}">
                <a16:creationId xmlns:a16="http://schemas.microsoft.com/office/drawing/2014/main" id="{BAEA0756-CFD6-4D99-B406-C17E6E5D6C35}"/>
              </a:ext>
            </a:extLst>
          </p:cNvPr>
          <p:cNvSpPr>
            <a:spLocks noGrp="1"/>
          </p:cNvSpPr>
          <p:nvPr>
            <p:ph type="sldNum" sz="quarter" idx="12"/>
          </p:nvPr>
        </p:nvSpPr>
        <p:spPr bwMode="auto">
          <a:xfrm>
            <a:off x="10261600" y="6442075"/>
            <a:ext cx="2844800" cy="19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4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ts val="1538"/>
              </a:lnSpc>
              <a:spcBef>
                <a:spcPct val="0"/>
              </a:spcBef>
              <a:spcAft>
                <a:spcPct val="0"/>
              </a:spcAft>
            </a:pPr>
            <a:fld id="{8184DC5E-B826-46F1-B3EF-ED7B475489E4}" type="slidenum">
              <a:rPr lang="zh-CN" altLang="zh-CN" smtClean="0">
                <a:solidFill>
                  <a:schemeClr val="bg1"/>
                </a:solidFill>
                <a:latin typeface="Tahoma" panose="020B0604030504040204" pitchFamily="34" charset="0"/>
                <a:cs typeface="Tahoma" panose="020B0604030504040204" pitchFamily="34" charset="0"/>
              </a:rPr>
              <a:pPr fontAlgn="base">
                <a:lnSpc>
                  <a:spcPts val="1538"/>
                </a:lnSpc>
                <a:spcBef>
                  <a:spcPct val="0"/>
                </a:spcBef>
                <a:spcAft>
                  <a:spcPct val="0"/>
                </a:spcAft>
              </a:pPr>
              <a:t>19</a:t>
            </a:fld>
            <a:endParaRPr lang="zh-CN" altLang="zh-CN">
              <a:solidFill>
                <a:schemeClr val="bg1"/>
              </a:solidFill>
              <a:latin typeface="Tahoma" panose="020B0604030504040204" pitchFamily="34" charset="0"/>
              <a:cs typeface="Tahoma" panose="020B0604030504040204" pitchFamily="34" charset="0"/>
            </a:endParaRPr>
          </a:p>
        </p:txBody>
      </p:sp>
      <p:sp>
        <p:nvSpPr>
          <p:cNvPr id="86020" name="object 12">
            <a:extLst>
              <a:ext uri="{FF2B5EF4-FFF2-40B4-BE49-F238E27FC236}">
                <a16:creationId xmlns:a16="http://schemas.microsoft.com/office/drawing/2014/main" id="{0D5312A7-8D30-4317-B8B0-57F35A9A4C69}"/>
              </a:ext>
            </a:extLst>
          </p:cNvPr>
          <p:cNvSpPr>
            <a:spLocks/>
          </p:cNvSpPr>
          <p:nvPr/>
        </p:nvSpPr>
        <p:spPr bwMode="auto">
          <a:xfrm>
            <a:off x="8459788" y="3836988"/>
            <a:ext cx="439737" cy="0"/>
          </a:xfrm>
          <a:custGeom>
            <a:avLst/>
            <a:gdLst>
              <a:gd name="T0" fmla="*/ 441046 w 439420"/>
              <a:gd name="T1" fmla="*/ 0 w 439420"/>
              <a:gd name="T2" fmla="*/ 0 60000 65536"/>
              <a:gd name="T3" fmla="*/ 0 60000 65536"/>
            </a:gdLst>
            <a:ahLst/>
            <a:cxnLst>
              <a:cxn ang="T2">
                <a:pos x="T0" y="0"/>
              </a:cxn>
              <a:cxn ang="T3">
                <a:pos x="T1" y="0"/>
              </a:cxn>
            </a:cxnLst>
            <a:rect l="0" t="0" r="r" b="b"/>
            <a:pathLst>
              <a:path w="439420">
                <a:moveTo>
                  <a:pt x="438825" y="0"/>
                </a:moveTo>
                <a:lnTo>
                  <a:pt x="0" y="0"/>
                </a:lnTo>
              </a:path>
            </a:pathLst>
          </a:custGeom>
          <a:noFill/>
          <a:ln w="8623">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21" name="object 13">
            <a:extLst>
              <a:ext uri="{FF2B5EF4-FFF2-40B4-BE49-F238E27FC236}">
                <a16:creationId xmlns:a16="http://schemas.microsoft.com/office/drawing/2014/main" id="{996FC202-37FE-459A-AB83-7CD48DF25F1E}"/>
              </a:ext>
            </a:extLst>
          </p:cNvPr>
          <p:cNvSpPr>
            <a:spLocks/>
          </p:cNvSpPr>
          <p:nvPr/>
        </p:nvSpPr>
        <p:spPr bwMode="auto">
          <a:xfrm>
            <a:off x="8459788" y="3757613"/>
            <a:ext cx="80962" cy="160337"/>
          </a:xfrm>
          <a:custGeom>
            <a:avLst/>
            <a:gdLst>
              <a:gd name="T0" fmla="*/ 78664 w 81279"/>
              <a:gd name="T1" fmla="*/ 0 h 160020"/>
              <a:gd name="T2" fmla="*/ 0 w 81279"/>
              <a:gd name="T3" fmla="*/ 80881 h 160020"/>
              <a:gd name="T4" fmla="*/ 78664 w 81279"/>
              <a:gd name="T5" fmla="*/ 161762 h 160020"/>
              <a:gd name="T6" fmla="*/ 0 60000 65536"/>
              <a:gd name="T7" fmla="*/ 0 60000 65536"/>
              <a:gd name="T8" fmla="*/ 0 60000 65536"/>
            </a:gdLst>
            <a:ahLst/>
            <a:cxnLst>
              <a:cxn ang="T6">
                <a:pos x="T0" y="T1"/>
              </a:cxn>
              <a:cxn ang="T7">
                <a:pos x="T2" y="T3"/>
              </a:cxn>
              <a:cxn ang="T8">
                <a:pos x="T4" y="T5"/>
              </a:cxn>
            </a:cxnLst>
            <a:rect l="0" t="0" r="r" b="b"/>
            <a:pathLst>
              <a:path w="81279" h="160020">
                <a:moveTo>
                  <a:pt x="80845" y="0"/>
                </a:moveTo>
                <a:lnTo>
                  <a:pt x="0" y="79768"/>
                </a:lnTo>
                <a:lnTo>
                  <a:pt x="80845" y="159536"/>
                </a:lnTo>
              </a:path>
            </a:pathLst>
          </a:custGeom>
          <a:noFill/>
          <a:ln w="87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22" name="object 14">
            <a:extLst>
              <a:ext uri="{FF2B5EF4-FFF2-40B4-BE49-F238E27FC236}">
                <a16:creationId xmlns:a16="http://schemas.microsoft.com/office/drawing/2014/main" id="{0C83B757-B979-4DF0-A9B8-0F0ECDA50BAF}"/>
              </a:ext>
            </a:extLst>
          </p:cNvPr>
          <p:cNvSpPr>
            <a:spLocks/>
          </p:cNvSpPr>
          <p:nvPr/>
        </p:nvSpPr>
        <p:spPr bwMode="auto">
          <a:xfrm>
            <a:off x="2166938" y="3384550"/>
            <a:ext cx="411162" cy="193675"/>
          </a:xfrm>
          <a:custGeom>
            <a:avLst/>
            <a:gdLst>
              <a:gd name="T0" fmla="*/ 0 w 410209"/>
              <a:gd name="T1" fmla="*/ 193528 h 193675"/>
              <a:gd name="T2" fmla="*/ 416864 w 410209"/>
              <a:gd name="T3" fmla="*/ 193528 h 193675"/>
              <a:gd name="T4" fmla="*/ 416864 w 410209"/>
              <a:gd name="T5" fmla="*/ 0 h 193675"/>
              <a:gd name="T6" fmla="*/ 0 w 410209"/>
              <a:gd name="T7" fmla="*/ 0 h 193675"/>
              <a:gd name="T8" fmla="*/ 0 w 410209"/>
              <a:gd name="T9" fmla="*/ 193528 h 193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0209" h="193675">
                <a:moveTo>
                  <a:pt x="0" y="193528"/>
                </a:moveTo>
                <a:lnTo>
                  <a:pt x="410147" y="193528"/>
                </a:lnTo>
                <a:lnTo>
                  <a:pt x="410147" y="0"/>
                </a:lnTo>
                <a:lnTo>
                  <a:pt x="0" y="0"/>
                </a:lnTo>
                <a:lnTo>
                  <a:pt x="0" y="193528"/>
                </a:lnTo>
                <a:close/>
              </a:path>
            </a:pathLst>
          </a:custGeom>
          <a:noFill/>
          <a:ln w="129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23" name="object 15">
            <a:extLst>
              <a:ext uri="{FF2B5EF4-FFF2-40B4-BE49-F238E27FC236}">
                <a16:creationId xmlns:a16="http://schemas.microsoft.com/office/drawing/2014/main" id="{9319A0BB-2C19-4263-B875-B595D5FC7440}"/>
              </a:ext>
            </a:extLst>
          </p:cNvPr>
          <p:cNvSpPr>
            <a:spLocks/>
          </p:cNvSpPr>
          <p:nvPr/>
        </p:nvSpPr>
        <p:spPr bwMode="auto">
          <a:xfrm>
            <a:off x="2166938" y="3576638"/>
            <a:ext cx="1230312" cy="714375"/>
          </a:xfrm>
          <a:custGeom>
            <a:avLst/>
            <a:gdLst>
              <a:gd name="T0" fmla="*/ 0 w 1230630"/>
              <a:gd name="T1" fmla="*/ 721917 h 713104"/>
              <a:gd name="T2" fmla="*/ 1228197 w 1230630"/>
              <a:gd name="T3" fmla="*/ 721917 h 713104"/>
              <a:gd name="T4" fmla="*/ 1228197 w 1230630"/>
              <a:gd name="T5" fmla="*/ 0 h 713104"/>
              <a:gd name="T6" fmla="*/ 0 w 1230630"/>
              <a:gd name="T7" fmla="*/ 0 h 713104"/>
              <a:gd name="T8" fmla="*/ 0 w 1230630"/>
              <a:gd name="T9" fmla="*/ 721917 h 713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0630" h="713104">
                <a:moveTo>
                  <a:pt x="0" y="712974"/>
                </a:moveTo>
                <a:lnTo>
                  <a:pt x="1230422" y="712974"/>
                </a:lnTo>
                <a:lnTo>
                  <a:pt x="1230422" y="0"/>
                </a:lnTo>
                <a:lnTo>
                  <a:pt x="0" y="0"/>
                </a:lnTo>
                <a:lnTo>
                  <a:pt x="0" y="712974"/>
                </a:lnTo>
                <a:close/>
              </a:path>
            </a:pathLst>
          </a:custGeom>
          <a:noFill/>
          <a:ln w="1297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object 16">
            <a:extLst>
              <a:ext uri="{FF2B5EF4-FFF2-40B4-BE49-F238E27FC236}">
                <a16:creationId xmlns:a16="http://schemas.microsoft.com/office/drawing/2014/main" id="{8188952B-4554-4560-8B1A-2764C4FA4878}"/>
              </a:ext>
            </a:extLst>
          </p:cNvPr>
          <p:cNvSpPr txBox="1"/>
          <p:nvPr/>
        </p:nvSpPr>
        <p:spPr>
          <a:xfrm>
            <a:off x="2247900" y="3751263"/>
            <a:ext cx="1069975" cy="338137"/>
          </a:xfrm>
          <a:prstGeom prst="rect">
            <a:avLst/>
          </a:prstGeom>
        </p:spPr>
        <p:txBody>
          <a:bodyPr lIns="0" tIns="0" rIns="0" bIns="0">
            <a:spAutoFit/>
          </a:bodyPr>
          <a:lstStyle/>
          <a:p>
            <a:pPr marL="16510" eaLnBrk="1" fontAlgn="auto" hangingPunct="1">
              <a:spcBef>
                <a:spcPts val="0"/>
              </a:spcBef>
              <a:spcAft>
                <a:spcPts val="0"/>
              </a:spcAft>
              <a:defRPr/>
            </a:pPr>
            <a:r>
              <a:rPr sz="1100" spc="25" dirty="0">
                <a:latin typeface="Arial"/>
                <a:ea typeface="+mn-ea"/>
                <a:cs typeface="Arial"/>
              </a:rPr>
              <a:t>&lt;subsystem&gt;</a:t>
            </a:r>
            <a:endParaRPr sz="1100">
              <a:latin typeface="Arial"/>
              <a:ea typeface="+mn-ea"/>
              <a:cs typeface="Arial"/>
            </a:endParaRPr>
          </a:p>
          <a:p>
            <a:pPr marL="12700" eaLnBrk="1" fontAlgn="auto" hangingPunct="1">
              <a:spcBef>
                <a:spcPts val="35"/>
              </a:spcBef>
              <a:spcAft>
                <a:spcPts val="0"/>
              </a:spcAft>
              <a:defRPr/>
            </a:pPr>
            <a:r>
              <a:rPr sz="1100" b="1" spc="30" dirty="0">
                <a:latin typeface="Arial"/>
                <a:ea typeface="+mn-ea"/>
                <a:cs typeface="Arial"/>
              </a:rPr>
              <a:t>机 管 局</a:t>
            </a:r>
            <a:r>
              <a:rPr sz="1100" b="1" spc="-55" dirty="0">
                <a:latin typeface="Arial"/>
                <a:ea typeface="+mn-ea"/>
                <a:cs typeface="Arial"/>
              </a:rPr>
              <a:t> </a:t>
            </a:r>
            <a:r>
              <a:rPr sz="1100" b="1" spc="25" dirty="0">
                <a:latin typeface="Arial"/>
                <a:ea typeface="+mn-ea"/>
                <a:cs typeface="Arial"/>
              </a:rPr>
              <a:t>子系统</a:t>
            </a:r>
            <a:endParaRPr sz="1100">
              <a:latin typeface="Arial"/>
              <a:ea typeface="+mn-ea"/>
              <a:cs typeface="Arial"/>
            </a:endParaRPr>
          </a:p>
        </p:txBody>
      </p:sp>
      <p:sp>
        <p:nvSpPr>
          <p:cNvPr id="86025" name="object 17">
            <a:extLst>
              <a:ext uri="{FF2B5EF4-FFF2-40B4-BE49-F238E27FC236}">
                <a16:creationId xmlns:a16="http://schemas.microsoft.com/office/drawing/2014/main" id="{90B52170-45DE-43D5-BE8E-439CD148AAE2}"/>
              </a:ext>
            </a:extLst>
          </p:cNvPr>
          <p:cNvSpPr>
            <a:spLocks/>
          </p:cNvSpPr>
          <p:nvPr/>
        </p:nvSpPr>
        <p:spPr bwMode="auto">
          <a:xfrm>
            <a:off x="5526088" y="3384550"/>
            <a:ext cx="407987" cy="193675"/>
          </a:xfrm>
          <a:custGeom>
            <a:avLst/>
            <a:gdLst>
              <a:gd name="T0" fmla="*/ 0 w 407670"/>
              <a:gd name="T1" fmla="*/ 193528 h 193675"/>
              <a:gd name="T2" fmla="*/ 409784 w 407670"/>
              <a:gd name="T3" fmla="*/ 193528 h 193675"/>
              <a:gd name="T4" fmla="*/ 409784 w 407670"/>
              <a:gd name="T5" fmla="*/ 0 h 193675"/>
              <a:gd name="T6" fmla="*/ 0 w 407670"/>
              <a:gd name="T7" fmla="*/ 0 h 193675"/>
              <a:gd name="T8" fmla="*/ 0 w 407670"/>
              <a:gd name="T9" fmla="*/ 193528 h 193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670" h="193675">
                <a:moveTo>
                  <a:pt x="0" y="193528"/>
                </a:moveTo>
                <a:lnTo>
                  <a:pt x="407561" y="193528"/>
                </a:lnTo>
                <a:lnTo>
                  <a:pt x="407561" y="0"/>
                </a:lnTo>
                <a:lnTo>
                  <a:pt x="0" y="0"/>
                </a:lnTo>
                <a:lnTo>
                  <a:pt x="0" y="193528"/>
                </a:lnTo>
                <a:close/>
              </a:path>
            </a:pathLst>
          </a:custGeom>
          <a:noFill/>
          <a:ln w="129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26" name="object 18">
            <a:extLst>
              <a:ext uri="{FF2B5EF4-FFF2-40B4-BE49-F238E27FC236}">
                <a16:creationId xmlns:a16="http://schemas.microsoft.com/office/drawing/2014/main" id="{D357E0A8-5BDC-4049-A930-15E360940B3F}"/>
              </a:ext>
            </a:extLst>
          </p:cNvPr>
          <p:cNvSpPr>
            <a:spLocks/>
          </p:cNvSpPr>
          <p:nvPr/>
        </p:nvSpPr>
        <p:spPr bwMode="auto">
          <a:xfrm>
            <a:off x="5526088" y="3576638"/>
            <a:ext cx="1222375" cy="714375"/>
          </a:xfrm>
          <a:custGeom>
            <a:avLst/>
            <a:gdLst>
              <a:gd name="T0" fmla="*/ 0 w 1223010"/>
              <a:gd name="T1" fmla="*/ 721917 h 713104"/>
              <a:gd name="T2" fmla="*/ 1218228 w 1223010"/>
              <a:gd name="T3" fmla="*/ 721917 h 713104"/>
              <a:gd name="T4" fmla="*/ 1218228 w 1223010"/>
              <a:gd name="T5" fmla="*/ 0 h 713104"/>
              <a:gd name="T6" fmla="*/ 0 w 1223010"/>
              <a:gd name="T7" fmla="*/ 0 h 713104"/>
              <a:gd name="T8" fmla="*/ 0 w 1223010"/>
              <a:gd name="T9" fmla="*/ 721917 h 713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010" h="713104">
                <a:moveTo>
                  <a:pt x="0" y="712974"/>
                </a:moveTo>
                <a:lnTo>
                  <a:pt x="1222665" y="712974"/>
                </a:lnTo>
                <a:lnTo>
                  <a:pt x="1222665" y="0"/>
                </a:lnTo>
                <a:lnTo>
                  <a:pt x="0" y="0"/>
                </a:lnTo>
                <a:lnTo>
                  <a:pt x="0" y="712974"/>
                </a:lnTo>
                <a:close/>
              </a:path>
            </a:pathLst>
          </a:custGeom>
          <a:noFill/>
          <a:ln w="1297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27" name="object 19">
            <a:extLst>
              <a:ext uri="{FF2B5EF4-FFF2-40B4-BE49-F238E27FC236}">
                <a16:creationId xmlns:a16="http://schemas.microsoft.com/office/drawing/2014/main" id="{4C8D2B75-6367-4E4E-92B9-B298AB7DD88D}"/>
              </a:ext>
            </a:extLst>
          </p:cNvPr>
          <p:cNvSpPr txBox="1">
            <a:spLocks noChangeArrowheads="1"/>
          </p:cNvSpPr>
          <p:nvPr/>
        </p:nvSpPr>
        <p:spPr bwMode="auto">
          <a:xfrm>
            <a:off x="5607050" y="3660775"/>
            <a:ext cx="10620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3000"/>
              </a:lnSpc>
            </a:pPr>
            <a:r>
              <a:rPr lang="zh-CN" altLang="zh-CN" sz="1100">
                <a:latin typeface="Arial" panose="020B0604020202020204" pitchFamily="34" charset="0"/>
                <a:cs typeface="Arial" panose="020B0604020202020204" pitchFamily="34" charset="0"/>
              </a:rPr>
              <a:t>&lt;subsystem&gt;</a:t>
            </a:r>
            <a:r>
              <a:rPr lang="zh-CN" altLang="zh-CN" sz="1100" b="1">
                <a:latin typeface="Arial" panose="020B0604020202020204" pitchFamily="34" charset="0"/>
                <a:cs typeface="Arial" panose="020B0604020202020204" pitchFamily="34" charset="0"/>
              </a:rPr>
              <a:t>竞价子系统</a:t>
            </a:r>
            <a:endParaRPr lang="zh-CN" altLang="zh-CN" sz="1100">
              <a:latin typeface="Arial" panose="020B0604020202020204" pitchFamily="34" charset="0"/>
              <a:cs typeface="Arial" panose="020B0604020202020204" pitchFamily="34" charset="0"/>
            </a:endParaRPr>
          </a:p>
        </p:txBody>
      </p:sp>
      <p:sp>
        <p:nvSpPr>
          <p:cNvPr id="86028" name="object 20">
            <a:extLst>
              <a:ext uri="{FF2B5EF4-FFF2-40B4-BE49-F238E27FC236}">
                <a16:creationId xmlns:a16="http://schemas.microsoft.com/office/drawing/2014/main" id="{94F20028-ED3B-44FA-BC4C-5CED42336293}"/>
              </a:ext>
            </a:extLst>
          </p:cNvPr>
          <p:cNvSpPr>
            <a:spLocks/>
          </p:cNvSpPr>
          <p:nvPr/>
        </p:nvSpPr>
        <p:spPr bwMode="auto">
          <a:xfrm>
            <a:off x="3883025" y="3384550"/>
            <a:ext cx="406400" cy="193675"/>
          </a:xfrm>
          <a:custGeom>
            <a:avLst/>
            <a:gdLst>
              <a:gd name="T0" fmla="*/ 0 w 407669"/>
              <a:gd name="T1" fmla="*/ 193528 h 193675"/>
              <a:gd name="T2" fmla="*/ 398762 w 407669"/>
              <a:gd name="T3" fmla="*/ 193528 h 193675"/>
              <a:gd name="T4" fmla="*/ 398762 w 407669"/>
              <a:gd name="T5" fmla="*/ 0 h 193675"/>
              <a:gd name="T6" fmla="*/ 0 w 407669"/>
              <a:gd name="T7" fmla="*/ 0 h 193675"/>
              <a:gd name="T8" fmla="*/ 0 w 407669"/>
              <a:gd name="T9" fmla="*/ 193528 h 193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669" h="193675">
                <a:moveTo>
                  <a:pt x="0" y="193528"/>
                </a:moveTo>
                <a:lnTo>
                  <a:pt x="407561" y="193528"/>
                </a:lnTo>
                <a:lnTo>
                  <a:pt x="407561" y="0"/>
                </a:lnTo>
                <a:lnTo>
                  <a:pt x="0" y="0"/>
                </a:lnTo>
                <a:lnTo>
                  <a:pt x="0" y="193528"/>
                </a:lnTo>
                <a:close/>
              </a:path>
            </a:pathLst>
          </a:custGeom>
          <a:noFill/>
          <a:ln w="129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29" name="object 21">
            <a:extLst>
              <a:ext uri="{FF2B5EF4-FFF2-40B4-BE49-F238E27FC236}">
                <a16:creationId xmlns:a16="http://schemas.microsoft.com/office/drawing/2014/main" id="{CCCA3878-BC3B-4DE2-97AD-1EB4F21665A3}"/>
              </a:ext>
            </a:extLst>
          </p:cNvPr>
          <p:cNvSpPr>
            <a:spLocks/>
          </p:cNvSpPr>
          <p:nvPr/>
        </p:nvSpPr>
        <p:spPr bwMode="auto">
          <a:xfrm>
            <a:off x="3883025" y="3576638"/>
            <a:ext cx="1222375" cy="714375"/>
          </a:xfrm>
          <a:custGeom>
            <a:avLst/>
            <a:gdLst>
              <a:gd name="T0" fmla="*/ 0 w 1223010"/>
              <a:gd name="T1" fmla="*/ 721917 h 713104"/>
              <a:gd name="T2" fmla="*/ 1218246 w 1223010"/>
              <a:gd name="T3" fmla="*/ 721917 h 713104"/>
              <a:gd name="T4" fmla="*/ 1218246 w 1223010"/>
              <a:gd name="T5" fmla="*/ 0 h 713104"/>
              <a:gd name="T6" fmla="*/ 0 w 1223010"/>
              <a:gd name="T7" fmla="*/ 0 h 713104"/>
              <a:gd name="T8" fmla="*/ 0 w 1223010"/>
              <a:gd name="T9" fmla="*/ 721917 h 713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010" h="713104">
                <a:moveTo>
                  <a:pt x="0" y="712974"/>
                </a:moveTo>
                <a:lnTo>
                  <a:pt x="1222684" y="712974"/>
                </a:lnTo>
                <a:lnTo>
                  <a:pt x="1222684" y="0"/>
                </a:lnTo>
                <a:lnTo>
                  <a:pt x="0" y="0"/>
                </a:lnTo>
                <a:lnTo>
                  <a:pt x="0" y="712974"/>
                </a:lnTo>
                <a:close/>
              </a:path>
            </a:pathLst>
          </a:custGeom>
          <a:noFill/>
          <a:ln w="1297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30" name="object 22">
            <a:extLst>
              <a:ext uri="{FF2B5EF4-FFF2-40B4-BE49-F238E27FC236}">
                <a16:creationId xmlns:a16="http://schemas.microsoft.com/office/drawing/2014/main" id="{6DDDD25A-F5F5-40B1-9952-BFAE72A3DD8A}"/>
              </a:ext>
            </a:extLst>
          </p:cNvPr>
          <p:cNvSpPr txBox="1">
            <a:spLocks noChangeArrowheads="1"/>
          </p:cNvSpPr>
          <p:nvPr/>
        </p:nvSpPr>
        <p:spPr bwMode="auto">
          <a:xfrm>
            <a:off x="3962400" y="3660775"/>
            <a:ext cx="10620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3000"/>
              </a:lnSpc>
            </a:pPr>
            <a:r>
              <a:rPr lang="zh-CN" altLang="zh-CN" sz="1100">
                <a:latin typeface="Arial" panose="020B0604020202020204" pitchFamily="34" charset="0"/>
                <a:cs typeface="Arial" panose="020B0604020202020204" pitchFamily="34" charset="0"/>
              </a:rPr>
              <a:t>&lt;subsystem&gt;</a:t>
            </a:r>
            <a:r>
              <a:rPr lang="zh-CN" altLang="zh-CN" sz="1100" b="1">
                <a:latin typeface="Arial" panose="020B0604020202020204" pitchFamily="34" charset="0"/>
                <a:cs typeface="Arial" panose="020B0604020202020204" pitchFamily="34" charset="0"/>
              </a:rPr>
              <a:t>浏览子系统</a:t>
            </a:r>
            <a:endParaRPr lang="zh-CN" altLang="zh-CN" sz="1100">
              <a:latin typeface="Arial" panose="020B0604020202020204" pitchFamily="34" charset="0"/>
              <a:cs typeface="Arial" panose="020B0604020202020204" pitchFamily="34" charset="0"/>
            </a:endParaRPr>
          </a:p>
        </p:txBody>
      </p:sp>
      <p:sp>
        <p:nvSpPr>
          <p:cNvPr id="86031" name="object 23">
            <a:extLst>
              <a:ext uri="{FF2B5EF4-FFF2-40B4-BE49-F238E27FC236}">
                <a16:creationId xmlns:a16="http://schemas.microsoft.com/office/drawing/2014/main" id="{C1BFB3B8-1EA2-4EBF-AFC9-3BD7C0EEB254}"/>
              </a:ext>
            </a:extLst>
          </p:cNvPr>
          <p:cNvSpPr>
            <a:spLocks/>
          </p:cNvSpPr>
          <p:nvPr/>
        </p:nvSpPr>
        <p:spPr bwMode="auto">
          <a:xfrm>
            <a:off x="7237413" y="3384550"/>
            <a:ext cx="407987" cy="193675"/>
          </a:xfrm>
          <a:custGeom>
            <a:avLst/>
            <a:gdLst>
              <a:gd name="T0" fmla="*/ 0 w 407670"/>
              <a:gd name="T1" fmla="*/ 193528 h 193675"/>
              <a:gd name="T2" fmla="*/ 409784 w 407670"/>
              <a:gd name="T3" fmla="*/ 193528 h 193675"/>
              <a:gd name="T4" fmla="*/ 409784 w 407670"/>
              <a:gd name="T5" fmla="*/ 0 h 193675"/>
              <a:gd name="T6" fmla="*/ 0 w 407670"/>
              <a:gd name="T7" fmla="*/ 0 h 193675"/>
              <a:gd name="T8" fmla="*/ 0 w 407670"/>
              <a:gd name="T9" fmla="*/ 193528 h 193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670" h="193675">
                <a:moveTo>
                  <a:pt x="0" y="193528"/>
                </a:moveTo>
                <a:lnTo>
                  <a:pt x="407561" y="193528"/>
                </a:lnTo>
                <a:lnTo>
                  <a:pt x="407561" y="0"/>
                </a:lnTo>
                <a:lnTo>
                  <a:pt x="0" y="0"/>
                </a:lnTo>
                <a:lnTo>
                  <a:pt x="0" y="193528"/>
                </a:lnTo>
                <a:close/>
              </a:path>
            </a:pathLst>
          </a:custGeom>
          <a:noFill/>
          <a:ln w="1296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32" name="object 24">
            <a:extLst>
              <a:ext uri="{FF2B5EF4-FFF2-40B4-BE49-F238E27FC236}">
                <a16:creationId xmlns:a16="http://schemas.microsoft.com/office/drawing/2014/main" id="{973FC00E-A3F8-4097-8829-648909AF57A6}"/>
              </a:ext>
            </a:extLst>
          </p:cNvPr>
          <p:cNvSpPr>
            <a:spLocks/>
          </p:cNvSpPr>
          <p:nvPr/>
        </p:nvSpPr>
        <p:spPr bwMode="auto">
          <a:xfrm>
            <a:off x="7237413" y="3576638"/>
            <a:ext cx="1222375" cy="714375"/>
          </a:xfrm>
          <a:custGeom>
            <a:avLst/>
            <a:gdLst>
              <a:gd name="T0" fmla="*/ 0 w 1223009"/>
              <a:gd name="T1" fmla="*/ 721917 h 713104"/>
              <a:gd name="T2" fmla="*/ 1218253 w 1223009"/>
              <a:gd name="T3" fmla="*/ 721917 h 713104"/>
              <a:gd name="T4" fmla="*/ 1218253 w 1223009"/>
              <a:gd name="T5" fmla="*/ 0 h 713104"/>
              <a:gd name="T6" fmla="*/ 0 w 1223009"/>
              <a:gd name="T7" fmla="*/ 0 h 713104"/>
              <a:gd name="T8" fmla="*/ 0 w 1223009"/>
              <a:gd name="T9" fmla="*/ 721917 h 713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3009" h="713104">
                <a:moveTo>
                  <a:pt x="0" y="712974"/>
                </a:moveTo>
                <a:lnTo>
                  <a:pt x="1222684" y="712974"/>
                </a:lnTo>
                <a:lnTo>
                  <a:pt x="1222684" y="0"/>
                </a:lnTo>
                <a:lnTo>
                  <a:pt x="0" y="0"/>
                </a:lnTo>
                <a:lnTo>
                  <a:pt x="0" y="712974"/>
                </a:lnTo>
                <a:close/>
              </a:path>
            </a:pathLst>
          </a:custGeom>
          <a:noFill/>
          <a:ln w="1297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33" name="object 25">
            <a:extLst>
              <a:ext uri="{FF2B5EF4-FFF2-40B4-BE49-F238E27FC236}">
                <a16:creationId xmlns:a16="http://schemas.microsoft.com/office/drawing/2014/main" id="{D4DC90F0-1493-441D-8808-1B82B74404B2}"/>
              </a:ext>
            </a:extLst>
          </p:cNvPr>
          <p:cNvSpPr txBox="1">
            <a:spLocks noChangeArrowheads="1"/>
          </p:cNvSpPr>
          <p:nvPr/>
        </p:nvSpPr>
        <p:spPr bwMode="auto">
          <a:xfrm>
            <a:off x="7318375" y="3660775"/>
            <a:ext cx="10620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3000"/>
              </a:lnSpc>
            </a:pPr>
            <a:r>
              <a:rPr lang="zh-CN" altLang="zh-CN" sz="1100">
                <a:latin typeface="Arial" panose="020B0604020202020204" pitchFamily="34" charset="0"/>
                <a:cs typeface="Arial" panose="020B0604020202020204" pitchFamily="34" charset="0"/>
              </a:rPr>
              <a:t>&lt;subsystem&gt;</a:t>
            </a:r>
            <a:r>
              <a:rPr lang="zh-CN" altLang="zh-CN" sz="1100" b="1">
                <a:latin typeface="Arial" panose="020B0604020202020204" pitchFamily="34" charset="0"/>
                <a:cs typeface="Arial" panose="020B0604020202020204" pitchFamily="34" charset="0"/>
              </a:rPr>
              <a:t>销售子系统</a:t>
            </a:r>
            <a:endParaRPr lang="zh-CN" altLang="zh-CN" sz="1100">
              <a:latin typeface="Arial" panose="020B0604020202020204" pitchFamily="34" charset="0"/>
              <a:cs typeface="Arial" panose="020B0604020202020204" pitchFamily="34" charset="0"/>
            </a:endParaRPr>
          </a:p>
        </p:txBody>
      </p:sp>
      <p:sp>
        <p:nvSpPr>
          <p:cNvPr id="86034" name="object 26">
            <a:extLst>
              <a:ext uri="{FF2B5EF4-FFF2-40B4-BE49-F238E27FC236}">
                <a16:creationId xmlns:a16="http://schemas.microsoft.com/office/drawing/2014/main" id="{A6372373-6F1D-4C7A-9037-A70B6271E28E}"/>
              </a:ext>
            </a:extLst>
          </p:cNvPr>
          <p:cNvSpPr>
            <a:spLocks/>
          </p:cNvSpPr>
          <p:nvPr/>
        </p:nvSpPr>
        <p:spPr bwMode="auto">
          <a:xfrm>
            <a:off x="4743450" y="2166938"/>
            <a:ext cx="327025" cy="193675"/>
          </a:xfrm>
          <a:custGeom>
            <a:avLst/>
            <a:gdLst>
              <a:gd name="T0" fmla="*/ 0 w 327025"/>
              <a:gd name="T1" fmla="*/ 193528 h 193675"/>
              <a:gd name="T2" fmla="*/ 326897 w 327025"/>
              <a:gd name="T3" fmla="*/ 193528 h 193675"/>
              <a:gd name="T4" fmla="*/ 326897 w 327025"/>
              <a:gd name="T5" fmla="*/ 0 h 193675"/>
              <a:gd name="T6" fmla="*/ 0 w 327025"/>
              <a:gd name="T7" fmla="*/ 0 h 193675"/>
              <a:gd name="T8" fmla="*/ 0 w 327025"/>
              <a:gd name="T9" fmla="*/ 193528 h 193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7025" h="193675">
                <a:moveTo>
                  <a:pt x="0" y="193528"/>
                </a:moveTo>
                <a:lnTo>
                  <a:pt x="326897" y="193528"/>
                </a:lnTo>
                <a:lnTo>
                  <a:pt x="326897" y="0"/>
                </a:lnTo>
                <a:lnTo>
                  <a:pt x="0" y="0"/>
                </a:lnTo>
                <a:lnTo>
                  <a:pt x="0" y="193528"/>
                </a:lnTo>
                <a:close/>
              </a:path>
            </a:pathLst>
          </a:custGeom>
          <a:noFill/>
          <a:ln w="1298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35" name="object 27">
            <a:extLst>
              <a:ext uri="{FF2B5EF4-FFF2-40B4-BE49-F238E27FC236}">
                <a16:creationId xmlns:a16="http://schemas.microsoft.com/office/drawing/2014/main" id="{21B1C048-BFDF-4C80-9EAE-43EA40469D08}"/>
              </a:ext>
            </a:extLst>
          </p:cNvPr>
          <p:cNvSpPr>
            <a:spLocks/>
          </p:cNvSpPr>
          <p:nvPr/>
        </p:nvSpPr>
        <p:spPr bwMode="auto">
          <a:xfrm>
            <a:off x="4743450" y="2360613"/>
            <a:ext cx="981075" cy="712787"/>
          </a:xfrm>
          <a:custGeom>
            <a:avLst/>
            <a:gdLst>
              <a:gd name="T0" fmla="*/ 0 w 981075"/>
              <a:gd name="T1" fmla="*/ 710751 h 713105"/>
              <a:gd name="T2" fmla="*/ 980674 w 981075"/>
              <a:gd name="T3" fmla="*/ 710751 h 713105"/>
              <a:gd name="T4" fmla="*/ 980674 w 981075"/>
              <a:gd name="T5" fmla="*/ 0 h 713105"/>
              <a:gd name="T6" fmla="*/ 0 w 981075"/>
              <a:gd name="T7" fmla="*/ 0 h 713105"/>
              <a:gd name="T8" fmla="*/ 0 w 981075"/>
              <a:gd name="T9" fmla="*/ 710751 h 713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1075" h="713105">
                <a:moveTo>
                  <a:pt x="0" y="712974"/>
                </a:moveTo>
                <a:lnTo>
                  <a:pt x="980674" y="712974"/>
                </a:lnTo>
                <a:lnTo>
                  <a:pt x="980674" y="0"/>
                </a:lnTo>
                <a:lnTo>
                  <a:pt x="0" y="0"/>
                </a:lnTo>
                <a:lnTo>
                  <a:pt x="0" y="712974"/>
                </a:lnTo>
                <a:close/>
              </a:path>
            </a:pathLst>
          </a:custGeom>
          <a:noFill/>
          <a:ln w="1299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8" name="object 28">
            <a:extLst>
              <a:ext uri="{FF2B5EF4-FFF2-40B4-BE49-F238E27FC236}">
                <a16:creationId xmlns:a16="http://schemas.microsoft.com/office/drawing/2014/main" id="{30E5C32F-9492-48DC-9988-1A9E9BA66573}"/>
              </a:ext>
            </a:extLst>
          </p:cNvPr>
          <p:cNvSpPr txBox="1"/>
          <p:nvPr/>
        </p:nvSpPr>
        <p:spPr>
          <a:xfrm>
            <a:off x="4957763" y="2620963"/>
            <a:ext cx="552450" cy="169862"/>
          </a:xfrm>
          <a:prstGeom prst="rect">
            <a:avLst/>
          </a:prstGeom>
        </p:spPr>
        <p:txBody>
          <a:bodyPr lIns="0" tIns="0" rIns="0" bIns="0">
            <a:spAutoFit/>
          </a:bodyPr>
          <a:lstStyle/>
          <a:p>
            <a:pPr marL="12700" eaLnBrk="1" fontAlgn="auto" hangingPunct="1">
              <a:spcBef>
                <a:spcPts val="0"/>
              </a:spcBef>
              <a:spcAft>
                <a:spcPts val="0"/>
              </a:spcAft>
              <a:defRPr/>
            </a:pPr>
            <a:r>
              <a:rPr sz="1100" b="1" spc="15" dirty="0">
                <a:latin typeface="Arial"/>
                <a:ea typeface="+mn-ea"/>
                <a:cs typeface="Arial"/>
              </a:rPr>
              <a:t>公用事业</a:t>
            </a:r>
            <a:endParaRPr sz="1100">
              <a:latin typeface="Arial"/>
              <a:ea typeface="+mn-ea"/>
              <a:cs typeface="Arial"/>
            </a:endParaRPr>
          </a:p>
        </p:txBody>
      </p:sp>
      <p:sp>
        <p:nvSpPr>
          <p:cNvPr id="86037" name="object 29">
            <a:extLst>
              <a:ext uri="{FF2B5EF4-FFF2-40B4-BE49-F238E27FC236}">
                <a16:creationId xmlns:a16="http://schemas.microsoft.com/office/drawing/2014/main" id="{C26ACEB4-4761-4959-9612-12EDC29ED608}"/>
              </a:ext>
            </a:extLst>
          </p:cNvPr>
          <p:cNvSpPr>
            <a:spLocks/>
          </p:cNvSpPr>
          <p:nvPr/>
        </p:nvSpPr>
        <p:spPr bwMode="auto">
          <a:xfrm>
            <a:off x="2782888" y="2846388"/>
            <a:ext cx="1960562" cy="731837"/>
          </a:xfrm>
          <a:custGeom>
            <a:avLst/>
            <a:gdLst>
              <a:gd name="T0" fmla="*/ 0 w 1961514"/>
              <a:gd name="T1" fmla="*/ 737485 h 730885"/>
              <a:gd name="T2" fmla="*/ 0 w 1961514"/>
              <a:gd name="T3" fmla="*/ 0 h 730885"/>
              <a:gd name="T4" fmla="*/ 1954731 w 1961514"/>
              <a:gd name="T5" fmla="*/ 0 h 730885"/>
              <a:gd name="T6" fmla="*/ 0 60000 65536"/>
              <a:gd name="T7" fmla="*/ 0 60000 65536"/>
              <a:gd name="T8" fmla="*/ 0 60000 65536"/>
            </a:gdLst>
            <a:ahLst/>
            <a:cxnLst>
              <a:cxn ang="T6">
                <a:pos x="T0" y="T1"/>
              </a:cxn>
              <a:cxn ang="T7">
                <a:pos x="T2" y="T3"/>
              </a:cxn>
              <a:cxn ang="T8">
                <a:pos x="T4" y="T5"/>
              </a:cxn>
            </a:cxnLst>
            <a:rect l="0" t="0" r="r" b="b"/>
            <a:pathLst>
              <a:path w="1961514" h="730885">
                <a:moveTo>
                  <a:pt x="0" y="730796"/>
                </a:moveTo>
                <a:lnTo>
                  <a:pt x="0" y="0"/>
                </a:lnTo>
                <a:lnTo>
                  <a:pt x="1961385" y="0"/>
                </a:lnTo>
              </a:path>
            </a:pathLst>
          </a:custGeom>
          <a:noFill/>
          <a:ln w="8637">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38" name="object 30">
            <a:extLst>
              <a:ext uri="{FF2B5EF4-FFF2-40B4-BE49-F238E27FC236}">
                <a16:creationId xmlns:a16="http://schemas.microsoft.com/office/drawing/2014/main" id="{50B237C9-7498-40D1-AC7D-7F1937F982E7}"/>
              </a:ext>
            </a:extLst>
          </p:cNvPr>
          <p:cNvSpPr>
            <a:spLocks/>
          </p:cNvSpPr>
          <p:nvPr/>
        </p:nvSpPr>
        <p:spPr bwMode="auto">
          <a:xfrm>
            <a:off x="4662488" y="2767013"/>
            <a:ext cx="80962" cy="160337"/>
          </a:xfrm>
          <a:custGeom>
            <a:avLst/>
            <a:gdLst>
              <a:gd name="T0" fmla="*/ 0 w 81280"/>
              <a:gd name="T1" fmla="*/ 161770 h 160019"/>
              <a:gd name="T2" fmla="*/ 78657 w 81280"/>
              <a:gd name="T3" fmla="*/ 80884 h 160019"/>
              <a:gd name="T4" fmla="*/ 0 w 81280"/>
              <a:gd name="T5" fmla="*/ 0 h 160019"/>
              <a:gd name="T6" fmla="*/ 0 60000 65536"/>
              <a:gd name="T7" fmla="*/ 0 60000 65536"/>
              <a:gd name="T8" fmla="*/ 0 60000 65536"/>
            </a:gdLst>
            <a:ahLst/>
            <a:cxnLst>
              <a:cxn ang="T6">
                <a:pos x="T0" y="T1"/>
              </a:cxn>
              <a:cxn ang="T7">
                <a:pos x="T2" y="T3"/>
              </a:cxn>
              <a:cxn ang="T8">
                <a:pos x="T4" y="T5"/>
              </a:cxn>
            </a:cxnLst>
            <a:rect l="0" t="0" r="r" b="b"/>
            <a:pathLst>
              <a:path w="81280" h="160019">
                <a:moveTo>
                  <a:pt x="0" y="159537"/>
                </a:moveTo>
                <a:lnTo>
                  <a:pt x="80845" y="79768"/>
                </a:lnTo>
                <a:lnTo>
                  <a:pt x="0" y="0"/>
                </a:lnTo>
              </a:path>
            </a:pathLst>
          </a:custGeom>
          <a:noFill/>
          <a:ln w="87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39" name="object 31">
            <a:extLst>
              <a:ext uri="{FF2B5EF4-FFF2-40B4-BE49-F238E27FC236}">
                <a16:creationId xmlns:a16="http://schemas.microsoft.com/office/drawing/2014/main" id="{72678E32-4EBB-47D1-B00D-0FBCF75BE647}"/>
              </a:ext>
            </a:extLst>
          </p:cNvPr>
          <p:cNvSpPr>
            <a:spLocks/>
          </p:cNvSpPr>
          <p:nvPr/>
        </p:nvSpPr>
        <p:spPr bwMode="auto">
          <a:xfrm>
            <a:off x="5724525" y="2846388"/>
            <a:ext cx="2124075" cy="731837"/>
          </a:xfrm>
          <a:custGeom>
            <a:avLst/>
            <a:gdLst>
              <a:gd name="T0" fmla="*/ 2119766 w 2124710"/>
              <a:gd name="T1" fmla="*/ 737485 h 730885"/>
              <a:gd name="T2" fmla="*/ 2119766 w 2124710"/>
              <a:gd name="T3" fmla="*/ 0 h 730885"/>
              <a:gd name="T4" fmla="*/ 0 w 2124710"/>
              <a:gd name="T5" fmla="*/ 0 h 730885"/>
              <a:gd name="T6" fmla="*/ 0 60000 65536"/>
              <a:gd name="T7" fmla="*/ 0 60000 65536"/>
              <a:gd name="T8" fmla="*/ 0 60000 65536"/>
            </a:gdLst>
            <a:ahLst/>
            <a:cxnLst>
              <a:cxn ang="T6">
                <a:pos x="T0" y="T1"/>
              </a:cxn>
              <a:cxn ang="T7">
                <a:pos x="T2" y="T3"/>
              </a:cxn>
              <a:cxn ang="T8">
                <a:pos x="T4" y="T5"/>
              </a:cxn>
            </a:cxnLst>
            <a:rect l="0" t="0" r="r" b="b"/>
            <a:pathLst>
              <a:path w="2124710" h="730885">
                <a:moveTo>
                  <a:pt x="2124206" y="730796"/>
                </a:moveTo>
                <a:lnTo>
                  <a:pt x="2124206" y="0"/>
                </a:lnTo>
                <a:lnTo>
                  <a:pt x="0" y="0"/>
                </a:lnTo>
              </a:path>
            </a:pathLst>
          </a:custGeom>
          <a:noFill/>
          <a:ln w="863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40" name="object 32">
            <a:extLst>
              <a:ext uri="{FF2B5EF4-FFF2-40B4-BE49-F238E27FC236}">
                <a16:creationId xmlns:a16="http://schemas.microsoft.com/office/drawing/2014/main" id="{BCAF2589-83B1-4DDD-A916-CBAA4DC53045}"/>
              </a:ext>
            </a:extLst>
          </p:cNvPr>
          <p:cNvSpPr>
            <a:spLocks/>
          </p:cNvSpPr>
          <p:nvPr/>
        </p:nvSpPr>
        <p:spPr bwMode="auto">
          <a:xfrm>
            <a:off x="5724525" y="2767013"/>
            <a:ext cx="80963" cy="160337"/>
          </a:xfrm>
          <a:custGeom>
            <a:avLst/>
            <a:gdLst>
              <a:gd name="T0" fmla="*/ 78671 w 81279"/>
              <a:gd name="T1" fmla="*/ 0 h 160019"/>
              <a:gd name="T2" fmla="*/ 0 w 81279"/>
              <a:gd name="T3" fmla="*/ 80884 h 160019"/>
              <a:gd name="T4" fmla="*/ 78671 w 81279"/>
              <a:gd name="T5" fmla="*/ 161770 h 160019"/>
              <a:gd name="T6" fmla="*/ 0 60000 65536"/>
              <a:gd name="T7" fmla="*/ 0 60000 65536"/>
              <a:gd name="T8" fmla="*/ 0 60000 65536"/>
            </a:gdLst>
            <a:ahLst/>
            <a:cxnLst>
              <a:cxn ang="T6">
                <a:pos x="T0" y="T1"/>
              </a:cxn>
              <a:cxn ang="T7">
                <a:pos x="T2" y="T3"/>
              </a:cxn>
              <a:cxn ang="T8">
                <a:pos x="T4" y="T5"/>
              </a:cxn>
            </a:cxnLst>
            <a:rect l="0" t="0" r="r" b="b"/>
            <a:pathLst>
              <a:path w="81279" h="160019">
                <a:moveTo>
                  <a:pt x="80845" y="0"/>
                </a:moveTo>
                <a:lnTo>
                  <a:pt x="0" y="79768"/>
                </a:lnTo>
                <a:lnTo>
                  <a:pt x="80845" y="159537"/>
                </a:lnTo>
              </a:path>
            </a:pathLst>
          </a:custGeom>
          <a:noFill/>
          <a:ln w="87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41" name="object 33">
            <a:extLst>
              <a:ext uri="{FF2B5EF4-FFF2-40B4-BE49-F238E27FC236}">
                <a16:creationId xmlns:a16="http://schemas.microsoft.com/office/drawing/2014/main" id="{27777404-E01D-47B3-99AE-5DDBBF2EC635}"/>
              </a:ext>
            </a:extLst>
          </p:cNvPr>
          <p:cNvSpPr>
            <a:spLocks/>
          </p:cNvSpPr>
          <p:nvPr/>
        </p:nvSpPr>
        <p:spPr bwMode="auto">
          <a:xfrm>
            <a:off x="4494213" y="3073400"/>
            <a:ext cx="495300" cy="504825"/>
          </a:xfrm>
          <a:custGeom>
            <a:avLst/>
            <a:gdLst>
              <a:gd name="T0" fmla="*/ 0 w 495300"/>
              <a:gd name="T1" fmla="*/ 508644 h 504189"/>
              <a:gd name="T2" fmla="*/ 0 w 495300"/>
              <a:gd name="T3" fmla="*/ 159265 h 504189"/>
              <a:gd name="T4" fmla="*/ 495089 w 495300"/>
              <a:gd name="T5" fmla="*/ 159265 h 504189"/>
              <a:gd name="T6" fmla="*/ 495089 w 495300"/>
              <a:gd name="T7" fmla="*/ 0 h 504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5300" h="504189">
                <a:moveTo>
                  <a:pt x="0" y="504175"/>
                </a:moveTo>
                <a:lnTo>
                  <a:pt x="0" y="157866"/>
                </a:lnTo>
                <a:lnTo>
                  <a:pt x="495089" y="157866"/>
                </a:lnTo>
                <a:lnTo>
                  <a:pt x="495089" y="0"/>
                </a:lnTo>
              </a:path>
            </a:pathLst>
          </a:custGeom>
          <a:noFill/>
          <a:ln w="8682">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42" name="object 34">
            <a:extLst>
              <a:ext uri="{FF2B5EF4-FFF2-40B4-BE49-F238E27FC236}">
                <a16:creationId xmlns:a16="http://schemas.microsoft.com/office/drawing/2014/main" id="{29406903-15A0-4CBF-9A45-A72A36FB0D54}"/>
              </a:ext>
            </a:extLst>
          </p:cNvPr>
          <p:cNvSpPr>
            <a:spLocks/>
          </p:cNvSpPr>
          <p:nvPr/>
        </p:nvSpPr>
        <p:spPr bwMode="auto">
          <a:xfrm>
            <a:off x="4908550" y="3073400"/>
            <a:ext cx="161925" cy="79375"/>
          </a:xfrm>
          <a:custGeom>
            <a:avLst/>
            <a:gdLst>
              <a:gd name="T0" fmla="*/ 161691 w 161925"/>
              <a:gd name="T1" fmla="*/ 75441 h 80010"/>
              <a:gd name="T2" fmla="*/ 80845 w 161925"/>
              <a:gd name="T3" fmla="*/ 0 h 80010"/>
              <a:gd name="T4" fmla="*/ 0 w 161925"/>
              <a:gd name="T5" fmla="*/ 75441 h 80010"/>
              <a:gd name="T6" fmla="*/ 0 60000 65536"/>
              <a:gd name="T7" fmla="*/ 0 60000 65536"/>
              <a:gd name="T8" fmla="*/ 0 60000 65536"/>
            </a:gdLst>
            <a:ahLst/>
            <a:cxnLst>
              <a:cxn ang="T6">
                <a:pos x="T0" y="T1"/>
              </a:cxn>
              <a:cxn ang="T7">
                <a:pos x="T2" y="T3"/>
              </a:cxn>
              <a:cxn ang="T8">
                <a:pos x="T4" y="T5"/>
              </a:cxn>
            </a:cxnLst>
            <a:rect l="0" t="0" r="r" b="b"/>
            <a:pathLst>
              <a:path w="161925" h="80010">
                <a:moveTo>
                  <a:pt x="161691" y="79768"/>
                </a:moveTo>
                <a:lnTo>
                  <a:pt x="80845" y="0"/>
                </a:lnTo>
                <a:lnTo>
                  <a:pt x="0" y="79768"/>
                </a:lnTo>
              </a:path>
            </a:pathLst>
          </a:custGeom>
          <a:noFill/>
          <a:ln w="86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43" name="object 35">
            <a:extLst>
              <a:ext uri="{FF2B5EF4-FFF2-40B4-BE49-F238E27FC236}">
                <a16:creationId xmlns:a16="http://schemas.microsoft.com/office/drawing/2014/main" id="{B13C3460-D8B9-4E8E-9242-FCB841DFBFCE}"/>
              </a:ext>
            </a:extLst>
          </p:cNvPr>
          <p:cNvSpPr>
            <a:spLocks/>
          </p:cNvSpPr>
          <p:nvPr/>
        </p:nvSpPr>
        <p:spPr bwMode="auto">
          <a:xfrm>
            <a:off x="5478463" y="3073400"/>
            <a:ext cx="658812" cy="504825"/>
          </a:xfrm>
          <a:custGeom>
            <a:avLst/>
            <a:gdLst>
              <a:gd name="T0" fmla="*/ 660277 w 658495"/>
              <a:gd name="T1" fmla="*/ 508644 h 504189"/>
              <a:gd name="T2" fmla="*/ 660277 w 658495"/>
              <a:gd name="T3" fmla="*/ 159265 h 504189"/>
              <a:gd name="T4" fmla="*/ 0 w 658495"/>
              <a:gd name="T5" fmla="*/ 159265 h 504189"/>
              <a:gd name="T6" fmla="*/ 0 w 658495"/>
              <a:gd name="T7" fmla="*/ 0 h 5041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58495" h="504189">
                <a:moveTo>
                  <a:pt x="658056" y="504175"/>
                </a:moveTo>
                <a:lnTo>
                  <a:pt x="658056" y="157866"/>
                </a:lnTo>
                <a:lnTo>
                  <a:pt x="0" y="157866"/>
                </a:lnTo>
                <a:lnTo>
                  <a:pt x="0" y="0"/>
                </a:lnTo>
              </a:path>
            </a:pathLst>
          </a:custGeom>
          <a:noFill/>
          <a:ln w="8666">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44" name="object 36">
            <a:extLst>
              <a:ext uri="{FF2B5EF4-FFF2-40B4-BE49-F238E27FC236}">
                <a16:creationId xmlns:a16="http://schemas.microsoft.com/office/drawing/2014/main" id="{143E9427-8869-469E-B489-40F69B0630BD}"/>
              </a:ext>
            </a:extLst>
          </p:cNvPr>
          <p:cNvSpPr>
            <a:spLocks/>
          </p:cNvSpPr>
          <p:nvPr/>
        </p:nvSpPr>
        <p:spPr bwMode="auto">
          <a:xfrm>
            <a:off x="5399088" y="3073400"/>
            <a:ext cx="161925" cy="79375"/>
          </a:xfrm>
          <a:custGeom>
            <a:avLst/>
            <a:gdLst>
              <a:gd name="T0" fmla="*/ 161691 w 161925"/>
              <a:gd name="T1" fmla="*/ 75441 h 80010"/>
              <a:gd name="T2" fmla="*/ 80845 w 161925"/>
              <a:gd name="T3" fmla="*/ 0 h 80010"/>
              <a:gd name="T4" fmla="*/ 0 w 161925"/>
              <a:gd name="T5" fmla="*/ 75441 h 80010"/>
              <a:gd name="T6" fmla="*/ 0 60000 65536"/>
              <a:gd name="T7" fmla="*/ 0 60000 65536"/>
              <a:gd name="T8" fmla="*/ 0 60000 65536"/>
            </a:gdLst>
            <a:ahLst/>
            <a:cxnLst>
              <a:cxn ang="T6">
                <a:pos x="T0" y="T1"/>
              </a:cxn>
              <a:cxn ang="T7">
                <a:pos x="T2" y="T3"/>
              </a:cxn>
              <a:cxn ang="T8">
                <a:pos x="T4" y="T5"/>
              </a:cxn>
            </a:cxnLst>
            <a:rect l="0" t="0" r="r" b="b"/>
            <a:pathLst>
              <a:path w="161925" h="80010">
                <a:moveTo>
                  <a:pt x="161691" y="79768"/>
                </a:moveTo>
                <a:lnTo>
                  <a:pt x="80845" y="0"/>
                </a:lnTo>
                <a:lnTo>
                  <a:pt x="0" y="79768"/>
                </a:lnTo>
              </a:path>
            </a:pathLst>
          </a:custGeom>
          <a:noFill/>
          <a:ln w="86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45" name="object 37">
            <a:extLst>
              <a:ext uri="{FF2B5EF4-FFF2-40B4-BE49-F238E27FC236}">
                <a16:creationId xmlns:a16="http://schemas.microsoft.com/office/drawing/2014/main" id="{CCAD4880-3444-49C5-AA05-42225ABEEF3C}"/>
              </a:ext>
            </a:extLst>
          </p:cNvPr>
          <p:cNvSpPr>
            <a:spLocks/>
          </p:cNvSpPr>
          <p:nvPr/>
        </p:nvSpPr>
        <p:spPr bwMode="auto">
          <a:xfrm>
            <a:off x="8899525" y="3384550"/>
            <a:ext cx="327025" cy="193675"/>
          </a:xfrm>
          <a:custGeom>
            <a:avLst/>
            <a:gdLst>
              <a:gd name="T0" fmla="*/ 0 w 327025"/>
              <a:gd name="T1" fmla="*/ 193528 h 193675"/>
              <a:gd name="T2" fmla="*/ 326897 w 327025"/>
              <a:gd name="T3" fmla="*/ 193528 h 193675"/>
              <a:gd name="T4" fmla="*/ 326897 w 327025"/>
              <a:gd name="T5" fmla="*/ 0 h 193675"/>
              <a:gd name="T6" fmla="*/ 0 w 327025"/>
              <a:gd name="T7" fmla="*/ 0 h 193675"/>
              <a:gd name="T8" fmla="*/ 0 w 327025"/>
              <a:gd name="T9" fmla="*/ 193528 h 1936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7025" h="193675">
                <a:moveTo>
                  <a:pt x="0" y="193528"/>
                </a:moveTo>
                <a:lnTo>
                  <a:pt x="326897" y="193528"/>
                </a:lnTo>
                <a:lnTo>
                  <a:pt x="326897" y="0"/>
                </a:lnTo>
                <a:lnTo>
                  <a:pt x="0" y="0"/>
                </a:lnTo>
                <a:lnTo>
                  <a:pt x="0" y="193528"/>
                </a:lnTo>
                <a:close/>
              </a:path>
            </a:pathLst>
          </a:custGeom>
          <a:noFill/>
          <a:ln w="1298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6046" name="object 38">
            <a:extLst>
              <a:ext uri="{FF2B5EF4-FFF2-40B4-BE49-F238E27FC236}">
                <a16:creationId xmlns:a16="http://schemas.microsoft.com/office/drawing/2014/main" id="{705B48C0-D59C-4BE5-8476-0E3C86544487}"/>
              </a:ext>
            </a:extLst>
          </p:cNvPr>
          <p:cNvSpPr>
            <a:spLocks/>
          </p:cNvSpPr>
          <p:nvPr/>
        </p:nvSpPr>
        <p:spPr bwMode="auto">
          <a:xfrm>
            <a:off x="8899525" y="3576638"/>
            <a:ext cx="981075" cy="714375"/>
          </a:xfrm>
          <a:custGeom>
            <a:avLst/>
            <a:gdLst>
              <a:gd name="T0" fmla="*/ 0 w 981075"/>
              <a:gd name="T1" fmla="*/ 721917 h 713104"/>
              <a:gd name="T2" fmla="*/ 980674 w 981075"/>
              <a:gd name="T3" fmla="*/ 721917 h 713104"/>
              <a:gd name="T4" fmla="*/ 980674 w 981075"/>
              <a:gd name="T5" fmla="*/ 0 h 713104"/>
              <a:gd name="T6" fmla="*/ 0 w 981075"/>
              <a:gd name="T7" fmla="*/ 0 h 713104"/>
              <a:gd name="T8" fmla="*/ 0 w 981075"/>
              <a:gd name="T9" fmla="*/ 721917 h 713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1075" h="713104">
                <a:moveTo>
                  <a:pt x="0" y="712974"/>
                </a:moveTo>
                <a:lnTo>
                  <a:pt x="980674" y="712974"/>
                </a:lnTo>
                <a:lnTo>
                  <a:pt x="980674" y="0"/>
                </a:lnTo>
                <a:lnTo>
                  <a:pt x="0" y="0"/>
                </a:lnTo>
                <a:lnTo>
                  <a:pt x="0" y="712974"/>
                </a:lnTo>
                <a:close/>
              </a:path>
            </a:pathLst>
          </a:custGeom>
          <a:noFill/>
          <a:ln w="1299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9" name="object 39">
            <a:extLst>
              <a:ext uri="{FF2B5EF4-FFF2-40B4-BE49-F238E27FC236}">
                <a16:creationId xmlns:a16="http://schemas.microsoft.com/office/drawing/2014/main" id="{51A19ACF-F7B2-49A3-994B-F9726D9BB410}"/>
              </a:ext>
            </a:extLst>
          </p:cNvPr>
          <p:cNvSpPr txBox="1"/>
          <p:nvPr/>
        </p:nvSpPr>
        <p:spPr>
          <a:xfrm>
            <a:off x="9174163" y="3836988"/>
            <a:ext cx="430212" cy="169862"/>
          </a:xfrm>
          <a:prstGeom prst="rect">
            <a:avLst/>
          </a:prstGeom>
        </p:spPr>
        <p:txBody>
          <a:bodyPr lIns="0" tIns="0" rIns="0" bIns="0">
            <a:spAutoFit/>
          </a:bodyPr>
          <a:lstStyle/>
          <a:p>
            <a:pPr marL="12700" eaLnBrk="1" fontAlgn="auto" hangingPunct="1">
              <a:spcBef>
                <a:spcPts val="0"/>
              </a:spcBef>
              <a:spcAft>
                <a:spcPts val="0"/>
              </a:spcAft>
              <a:defRPr/>
            </a:pPr>
            <a:r>
              <a:rPr sz="1100" b="1" spc="20" dirty="0">
                <a:latin typeface="Arial"/>
                <a:ea typeface="+mn-ea"/>
                <a:cs typeface="Arial"/>
              </a:rPr>
              <a:t>客户</a:t>
            </a:r>
            <a:endParaRPr sz="1100">
              <a:latin typeface="Arial"/>
              <a:ea typeface="+mn-ea"/>
              <a:cs typeface="Arial"/>
            </a:endParaRPr>
          </a:p>
        </p:txBody>
      </p:sp>
    </p:spTree>
  </p:cSld>
  <p:clrMapOvr>
    <a:masterClrMapping/>
  </p:clrMapOvr>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bject 13">
            <a:extLst>
              <a:ext uri="{FF2B5EF4-FFF2-40B4-BE49-F238E27FC236}">
                <a16:creationId xmlns:a16="http://schemas.microsoft.com/office/drawing/2014/main" id="{722404CA-B0AD-45F6-9637-3969B6DCC7FB}"/>
              </a:ext>
            </a:extLst>
          </p:cNvPr>
          <p:cNvSpPr>
            <a:spLocks noGrp="1"/>
          </p:cNvSpPr>
          <p:nvPr>
            <p:ph type="sldNum" sz="quarter" idx="12"/>
          </p:nvPr>
        </p:nvSpPr>
        <p:spPr bwMode="auto">
          <a:xfrm>
            <a:off x="10261600" y="6442075"/>
            <a:ext cx="2844800" cy="19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73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538"/>
              </a:lnSpc>
            </a:pPr>
            <a:fld id="{DCFAC6CF-F259-4A13-A1C0-4721C031EBB4}" type="slidenum">
              <a:rPr lang="zh-CN" altLang="zh-CN" smtClean="0">
                <a:solidFill>
                  <a:schemeClr val="bg1"/>
                </a:solidFill>
                <a:latin typeface="Tahoma" panose="020B0604030504040204" pitchFamily="34" charset="0"/>
                <a:cs typeface="Tahoma" panose="020B0604030504040204" pitchFamily="34" charset="0"/>
              </a:rPr>
              <a:pPr>
                <a:lnSpc>
                  <a:spcPts val="1538"/>
                </a:lnSpc>
              </a:pPr>
              <a:t>2</a:t>
            </a:fld>
            <a:endParaRPr lang="zh-CN" altLang="zh-CN">
              <a:solidFill>
                <a:schemeClr val="bg1"/>
              </a:solidFill>
              <a:latin typeface="Tahoma" panose="020B0604030504040204" pitchFamily="34" charset="0"/>
              <a:cs typeface="Tahoma" panose="020B0604030504040204" pitchFamily="34" charset="0"/>
            </a:endParaRPr>
          </a:p>
        </p:txBody>
      </p:sp>
      <p:sp>
        <p:nvSpPr>
          <p:cNvPr id="65539" name="object 3">
            <a:extLst>
              <a:ext uri="{FF2B5EF4-FFF2-40B4-BE49-F238E27FC236}">
                <a16:creationId xmlns:a16="http://schemas.microsoft.com/office/drawing/2014/main" id="{BE45C551-D0D2-41E8-881B-D273A22444D1}"/>
              </a:ext>
            </a:extLst>
          </p:cNvPr>
          <p:cNvSpPr>
            <a:spLocks noChangeArrowheads="1"/>
          </p:cNvSpPr>
          <p:nvPr/>
        </p:nvSpPr>
        <p:spPr bwMode="auto">
          <a:xfrm>
            <a:off x="2044700" y="2438400"/>
            <a:ext cx="8267700" cy="2768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65540" name="object 4">
            <a:extLst>
              <a:ext uri="{FF2B5EF4-FFF2-40B4-BE49-F238E27FC236}">
                <a16:creationId xmlns:a16="http://schemas.microsoft.com/office/drawing/2014/main" id="{A6B3300E-54AC-49F4-99AE-31637500F0CC}"/>
              </a:ext>
            </a:extLst>
          </p:cNvPr>
          <p:cNvSpPr>
            <a:spLocks/>
          </p:cNvSpPr>
          <p:nvPr/>
        </p:nvSpPr>
        <p:spPr bwMode="auto">
          <a:xfrm>
            <a:off x="2108200" y="2473325"/>
            <a:ext cx="8140700" cy="2641600"/>
          </a:xfrm>
          <a:custGeom>
            <a:avLst/>
            <a:gdLst>
              <a:gd name="T0" fmla="*/ 7976684 w 8140700"/>
              <a:gd name="T1" fmla="*/ 0 h 2641600"/>
              <a:gd name="T2" fmla="*/ 164015 w 8140700"/>
              <a:gd name="T3" fmla="*/ 0 h 2641600"/>
              <a:gd name="T4" fmla="*/ 120413 w 8140700"/>
              <a:gd name="T5" fmla="*/ 5858 h 2641600"/>
              <a:gd name="T6" fmla="*/ 81233 w 8140700"/>
              <a:gd name="T7" fmla="*/ 22393 h 2641600"/>
              <a:gd name="T8" fmla="*/ 48039 w 8140700"/>
              <a:gd name="T9" fmla="*/ 48039 h 2641600"/>
              <a:gd name="T10" fmla="*/ 22392 w 8140700"/>
              <a:gd name="T11" fmla="*/ 81233 h 2641600"/>
              <a:gd name="T12" fmla="*/ 5858 w 8140700"/>
              <a:gd name="T13" fmla="*/ 120413 h 2641600"/>
              <a:gd name="T14" fmla="*/ 0 w 8140700"/>
              <a:gd name="T15" fmla="*/ 164015 h 2641600"/>
              <a:gd name="T16" fmla="*/ 0 w 8140700"/>
              <a:gd name="T17" fmla="*/ 2477584 h 2641600"/>
              <a:gd name="T18" fmla="*/ 5858 w 8140700"/>
              <a:gd name="T19" fmla="*/ 2521186 h 2641600"/>
              <a:gd name="T20" fmla="*/ 22392 w 8140700"/>
              <a:gd name="T21" fmla="*/ 2560366 h 2641600"/>
              <a:gd name="T22" fmla="*/ 48039 w 8140700"/>
              <a:gd name="T23" fmla="*/ 2593560 h 2641600"/>
              <a:gd name="T24" fmla="*/ 81233 w 8140700"/>
              <a:gd name="T25" fmla="*/ 2619206 h 2641600"/>
              <a:gd name="T26" fmla="*/ 120413 w 8140700"/>
              <a:gd name="T27" fmla="*/ 2635741 h 2641600"/>
              <a:gd name="T28" fmla="*/ 164015 w 8140700"/>
              <a:gd name="T29" fmla="*/ 2641600 h 2641600"/>
              <a:gd name="T30" fmla="*/ 7976684 w 8140700"/>
              <a:gd name="T31" fmla="*/ 2641600 h 2641600"/>
              <a:gd name="T32" fmla="*/ 8020286 w 8140700"/>
              <a:gd name="T33" fmla="*/ 2635741 h 2641600"/>
              <a:gd name="T34" fmla="*/ 8059466 w 8140700"/>
              <a:gd name="T35" fmla="*/ 2619206 h 2641600"/>
              <a:gd name="T36" fmla="*/ 8092660 w 8140700"/>
              <a:gd name="T37" fmla="*/ 2593560 h 2641600"/>
              <a:gd name="T38" fmla="*/ 8118306 w 8140700"/>
              <a:gd name="T39" fmla="*/ 2560366 h 2641600"/>
              <a:gd name="T40" fmla="*/ 8134841 w 8140700"/>
              <a:gd name="T41" fmla="*/ 2521186 h 2641600"/>
              <a:gd name="T42" fmla="*/ 8140700 w 8140700"/>
              <a:gd name="T43" fmla="*/ 2477584 h 2641600"/>
              <a:gd name="T44" fmla="*/ 8140700 w 8140700"/>
              <a:gd name="T45" fmla="*/ 164015 h 2641600"/>
              <a:gd name="T46" fmla="*/ 8134841 w 8140700"/>
              <a:gd name="T47" fmla="*/ 120413 h 2641600"/>
              <a:gd name="T48" fmla="*/ 8118306 w 8140700"/>
              <a:gd name="T49" fmla="*/ 81233 h 2641600"/>
              <a:gd name="T50" fmla="*/ 8092660 w 8140700"/>
              <a:gd name="T51" fmla="*/ 48039 h 2641600"/>
              <a:gd name="T52" fmla="*/ 8059466 w 8140700"/>
              <a:gd name="T53" fmla="*/ 22393 h 2641600"/>
              <a:gd name="T54" fmla="*/ 8020286 w 8140700"/>
              <a:gd name="T55" fmla="*/ 5858 h 2641600"/>
              <a:gd name="T56" fmla="*/ 7976684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65541" name="object 5">
            <a:extLst>
              <a:ext uri="{FF2B5EF4-FFF2-40B4-BE49-F238E27FC236}">
                <a16:creationId xmlns:a16="http://schemas.microsoft.com/office/drawing/2014/main" id="{058E5F0C-944F-480F-ACD7-87B4B10A7DB9}"/>
              </a:ext>
            </a:extLst>
          </p:cNvPr>
          <p:cNvSpPr>
            <a:spLocks/>
          </p:cNvSpPr>
          <p:nvPr/>
        </p:nvSpPr>
        <p:spPr bwMode="auto">
          <a:xfrm>
            <a:off x="1524000" y="6591300"/>
            <a:ext cx="9144000" cy="266700"/>
          </a:xfrm>
          <a:custGeom>
            <a:avLst/>
            <a:gdLst>
              <a:gd name="T0" fmla="*/ 0 w 9144000"/>
              <a:gd name="T1" fmla="*/ 266700 h 266700"/>
              <a:gd name="T2" fmla="*/ 0 w 9144000"/>
              <a:gd name="T3" fmla="*/ 0 h 266700"/>
              <a:gd name="T4" fmla="*/ 9144000 w 9144000"/>
              <a:gd name="T5" fmla="*/ 0 h 266700"/>
              <a:gd name="T6" fmla="*/ 9144000 w 9144000"/>
              <a:gd name="T7" fmla="*/ 266700 h 266700"/>
              <a:gd name="T8" fmla="*/ 0 w 9144000"/>
              <a:gd name="T9" fmla="*/ 266700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 name="object 8">
            <a:extLst>
              <a:ext uri="{FF2B5EF4-FFF2-40B4-BE49-F238E27FC236}">
                <a16:creationId xmlns:a16="http://schemas.microsoft.com/office/drawing/2014/main" id="{844763D8-553B-4F14-9482-4D9BE90FC291}"/>
              </a:ext>
            </a:extLst>
          </p:cNvPr>
          <p:cNvSpPr>
            <a:spLocks noGrp="1"/>
          </p:cNvSpPr>
          <p:nvPr>
            <p:ph type="title"/>
          </p:nvPr>
        </p:nvSpPr>
        <p:spPr>
          <a:xfrm>
            <a:off x="2971800" y="3586163"/>
            <a:ext cx="6650038" cy="485775"/>
          </a:xfrm>
        </p:spPr>
        <p:txBody>
          <a:bodyPr>
            <a:spAutoFit/>
          </a:bodyPr>
          <a:lstStyle/>
          <a:p>
            <a:pPr marL="12700" indent="228600">
              <a:lnSpc>
                <a:spcPts val="3800"/>
              </a:lnSpc>
              <a:defRPr/>
            </a:pPr>
            <a:r>
              <a:rPr lang="en-US" altLang="zh-CN" sz="4800" spc="5" dirty="0"/>
              <a:t>建筑</a:t>
            </a:r>
            <a:r>
              <a:rPr lang="en-US" altLang="zh-CN" sz="4800" spc="-210" dirty="0"/>
              <a:t> </a:t>
            </a:r>
            <a:r>
              <a:rPr lang="en-US" altLang="zh-CN" sz="4800" dirty="0"/>
              <a:t>视图</a:t>
            </a:r>
            <a:endParaRPr lang="zh-CN" altLang="zh-CN" sz="4800" dirty="0"/>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CCCDD89A-4C3E-4347-B4CB-E013CC87744C}"/>
              </a:ext>
            </a:extLst>
          </p:cNvPr>
          <p:cNvSpPr txBox="1">
            <a:spLocks noGrp="1"/>
          </p:cNvSpPr>
          <p:nvPr>
            <p:ph type="title"/>
          </p:nvPr>
        </p:nvSpPr>
        <p:spPr>
          <a:xfrm>
            <a:off x="1797050" y="41275"/>
            <a:ext cx="7848600" cy="676275"/>
          </a:xfrm>
        </p:spPr>
        <p:txBody>
          <a:bodyPr lIns="0" tIns="0" rIns="0" bIns="0" rtlCol="0">
            <a:spAutoFit/>
          </a:bodyPr>
          <a:lstStyle/>
          <a:p>
            <a:pPr marL="12700">
              <a:defRPr/>
            </a:pPr>
            <a:r>
              <a:rPr spc="15" dirty="0"/>
              <a:t>的</a:t>
            </a:r>
            <a:r>
              <a:rPr dirty="0"/>
              <a:t>部署</a:t>
            </a:r>
            <a:r>
              <a:rPr spc="-95" dirty="0"/>
              <a:t> </a:t>
            </a:r>
            <a:r>
              <a:rPr spc="10" dirty="0"/>
              <a:t>建筑</a:t>
            </a:r>
          </a:p>
        </p:txBody>
      </p:sp>
      <p:sp>
        <p:nvSpPr>
          <p:cNvPr id="87043" name="object 14">
            <a:extLst>
              <a:ext uri="{FF2B5EF4-FFF2-40B4-BE49-F238E27FC236}">
                <a16:creationId xmlns:a16="http://schemas.microsoft.com/office/drawing/2014/main" id="{6115AE48-4222-4A81-BCFC-9074DE9738CC}"/>
              </a:ext>
            </a:extLst>
          </p:cNvPr>
          <p:cNvSpPr txBox="1">
            <a:spLocks noChangeArrowheads="1"/>
          </p:cNvSpPr>
          <p:nvPr/>
        </p:nvSpPr>
        <p:spPr bwMode="auto">
          <a:xfrm>
            <a:off x="1709738" y="1157288"/>
            <a:ext cx="8545512"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800">
                <a:latin typeface="Cambria" panose="02040503050406030204" pitchFamily="18" charset="0"/>
              </a:rPr>
              <a:t>物理体系结构考虑到了 primarilythe</a:t>
            </a:r>
            <a:r>
              <a:rPr lang="zh-CN" altLang="zh-CN" sz="2800">
                <a:solidFill>
                  <a:srgbClr val="FF0000"/>
                </a:solidFill>
                <a:latin typeface="Cambria" panose="02040503050406030204" pitchFamily="18" charset="0"/>
              </a:rPr>
              <a:t>非功能性要求</a:t>
            </a:r>
            <a:r>
              <a:rPr lang="zh-CN" altLang="zh-CN" sz="2800">
                <a:latin typeface="Cambria" panose="02040503050406030204" pitchFamily="18" charset="0"/>
              </a:rPr>
              <a:t>系统的</a:t>
            </a:r>
          </a:p>
          <a:p>
            <a:pPr lvl="1" eaLnBrk="1" hangingPunct="1">
              <a:spcBef>
                <a:spcPts val="525"/>
              </a:spcBef>
              <a:buFont typeface="Arial" panose="020B0604020202020204" pitchFamily="34" charset="0"/>
              <a:buChar char="–"/>
            </a:pPr>
            <a:r>
              <a:rPr lang="zh-CN" altLang="zh-CN" sz="2400">
                <a:solidFill>
                  <a:srgbClr val="FF0000"/>
                </a:solidFill>
                <a:latin typeface="Cambria" panose="02040503050406030204" pitchFamily="18" charset="0"/>
              </a:rPr>
              <a:t>可用 性</a:t>
            </a:r>
            <a:r>
              <a:rPr lang="zh-CN" altLang="zh-CN" sz="2400">
                <a:latin typeface="Cambria" panose="02040503050406030204" pitchFamily="18" charset="0"/>
              </a:rPr>
              <a:t>,</a:t>
            </a:r>
            <a:r>
              <a:rPr lang="zh-CN" altLang="zh-CN" sz="2400">
                <a:solidFill>
                  <a:srgbClr val="FF0000"/>
                </a:solidFill>
                <a:latin typeface="Cambria" panose="02040503050406030204" pitchFamily="18" charset="0"/>
              </a:rPr>
              <a:t>可靠性</a:t>
            </a:r>
            <a:r>
              <a:rPr lang="zh-CN" altLang="zh-CN" sz="2400">
                <a:latin typeface="Cambria" panose="02040503050406030204" pitchFamily="18" charset="0"/>
              </a:rPr>
              <a:t>(</a:t>
            </a:r>
            <a:r>
              <a:rPr lang="zh-CN" altLang="zh-CN" sz="2400">
                <a:solidFill>
                  <a:srgbClr val="FF0000"/>
                </a:solidFill>
                <a:latin typeface="Cambria" panose="02040503050406030204" pitchFamily="18" charset="0"/>
              </a:rPr>
              <a:t>容错</a:t>
            </a:r>
            <a:r>
              <a:rPr lang="zh-CN" altLang="zh-CN" sz="2400">
                <a:latin typeface="Cambria" panose="02040503050406030204" pitchFamily="18" charset="0"/>
              </a:rPr>
              <a:t>),</a:t>
            </a:r>
            <a:r>
              <a:rPr lang="zh-CN" altLang="zh-CN" sz="2400">
                <a:solidFill>
                  <a:srgbClr val="FF0000"/>
                </a:solidFill>
                <a:latin typeface="Cambria" panose="02040503050406030204" pitchFamily="18" charset="0"/>
              </a:rPr>
              <a:t>性能</a:t>
            </a:r>
            <a:r>
              <a:rPr lang="zh-CN" altLang="zh-CN" sz="2400">
                <a:latin typeface="Cambria" panose="02040503050406030204" pitchFamily="18" charset="0"/>
              </a:rPr>
              <a:t>(</a:t>
            </a:r>
            <a:r>
              <a:rPr lang="zh-CN" altLang="zh-CN" sz="2400">
                <a:solidFill>
                  <a:srgbClr val="FF0000"/>
                </a:solidFill>
                <a:latin typeface="Cambria" panose="02040503050406030204" pitchFamily="18" charset="0"/>
              </a:rPr>
              <a:t>吞吐量</a:t>
            </a:r>
            <a:r>
              <a:rPr lang="zh-CN" altLang="zh-CN" sz="2400">
                <a:latin typeface="Cambria" panose="02040503050406030204" pitchFamily="18" charset="0"/>
              </a:rPr>
              <a:t>), 并</a:t>
            </a:r>
            <a:r>
              <a:rPr lang="zh-CN" altLang="zh-CN" sz="2400">
                <a:solidFill>
                  <a:srgbClr val="FF0000"/>
                </a:solidFill>
                <a:latin typeface="Cambria" panose="02040503050406030204" pitchFamily="18" charset="0"/>
              </a:rPr>
              <a:t>可 伸缩 性</a:t>
            </a:r>
            <a:r>
              <a:rPr lang="zh-CN" altLang="zh-CN" sz="2400">
                <a:latin typeface="Cambria" panose="02040503050406030204" pitchFamily="18" charset="0"/>
              </a:rPr>
              <a:t>.</a:t>
            </a:r>
          </a:p>
          <a:p>
            <a:pPr lvl="1" eaLnBrk="1" hangingPunct="1">
              <a:buFont typeface="Arial" panose="020B0604020202020204" pitchFamily="34" charset="0"/>
              <a:buChar char="–"/>
            </a:pPr>
            <a:endParaRPr lang="zh-CN" altLang="zh-CN" sz="2400">
              <a:latin typeface="Times New Roman" panose="02020603050405020304" pitchFamily="18" charset="0"/>
              <a:cs typeface="Times New Roman" panose="02020603050405020304" pitchFamily="18" charset="0"/>
            </a:endParaRPr>
          </a:p>
          <a:p>
            <a:pPr eaLnBrk="1" hangingPunct="1">
              <a:lnSpc>
                <a:spcPct val="101000"/>
              </a:lnSpc>
              <a:spcBef>
                <a:spcPts val="1675"/>
              </a:spcBef>
              <a:buFont typeface="Arial" panose="020B0604020202020204" pitchFamily="34" charset="0"/>
              <a:buChar char="•"/>
            </a:pPr>
            <a:r>
              <a:rPr lang="zh-CN" altLang="zh-CN" sz="2800">
                <a:latin typeface="Cambria" panose="02040503050406030204" pitchFamily="18" charset="0"/>
              </a:rPr>
              <a:t>我们预计,</a:t>
            </a:r>
            <a:r>
              <a:rPr lang="zh-CN" altLang="zh-CN" sz="2800">
                <a:solidFill>
                  <a:srgbClr val="FF0000"/>
                </a:solidFill>
                <a:latin typeface="Cambria" panose="02040503050406030204" pitchFamily="18" charset="0"/>
              </a:rPr>
              <a:t>几种不同的物理配置</a:t>
            </a:r>
            <a:r>
              <a:rPr lang="zh-CN" altLang="zh-CN" sz="2800">
                <a:latin typeface="Cambria" panose="02040503050406030204" pitchFamily="18" charset="0"/>
              </a:rPr>
              <a:t>将使用:</a:t>
            </a:r>
          </a:p>
          <a:p>
            <a:pPr lvl="1" eaLnBrk="1" hangingPunct="1">
              <a:spcBef>
                <a:spcPts val="525"/>
              </a:spcBef>
              <a:buFont typeface="Arial" panose="020B0604020202020204" pitchFamily="34" charset="0"/>
              <a:buChar char="–"/>
            </a:pPr>
            <a:r>
              <a:rPr lang="zh-CN" altLang="zh-CN" sz="2400">
                <a:latin typeface="Cambria" panose="02040503050406030204" pitchFamily="18" charset="0"/>
              </a:rPr>
              <a:t>一些用于</a:t>
            </a:r>
            <a:r>
              <a:rPr lang="zh-CN" altLang="zh-CN" sz="2400">
                <a:solidFill>
                  <a:srgbClr val="FF0000"/>
                </a:solidFill>
                <a:latin typeface="Cambria" panose="02040503050406030204" pitchFamily="18" charset="0"/>
              </a:rPr>
              <a:t>发展</a:t>
            </a:r>
            <a:r>
              <a:rPr lang="zh-CN" altLang="zh-CN" sz="2400">
                <a:latin typeface="Cambria" panose="02040503050406030204" pitchFamily="18" charset="0"/>
              </a:rPr>
              <a:t>和</a:t>
            </a:r>
            <a:r>
              <a:rPr lang="zh-CN" altLang="zh-CN" sz="2400">
                <a:solidFill>
                  <a:srgbClr val="FF0000"/>
                </a:solidFill>
                <a:latin typeface="Cambria" panose="02040503050406030204" pitchFamily="18" charset="0"/>
              </a:rPr>
              <a:t>测试</a:t>
            </a:r>
            <a:r>
              <a:rPr lang="zh-CN" altLang="zh-CN" sz="2400">
                <a:latin typeface="Cambria" panose="02040503050406030204" pitchFamily="18" charset="0"/>
              </a:rPr>
              <a:t>,</a:t>
            </a:r>
          </a:p>
          <a:p>
            <a:pPr lvl="1" eaLnBrk="1" hangingPunct="1">
              <a:spcBef>
                <a:spcPts val="400"/>
              </a:spcBef>
              <a:buFont typeface="Arial" panose="020B0604020202020204" pitchFamily="34" charset="0"/>
              <a:buChar char="–"/>
            </a:pPr>
            <a:r>
              <a:rPr lang="zh-CN" altLang="zh-CN" sz="2400">
                <a:latin typeface="Cambria" panose="02040503050406030204" pitchFamily="18" charset="0"/>
              </a:rPr>
              <a:t>其他为系统的部署</a:t>
            </a:r>
            <a:r>
              <a:rPr lang="zh-CN" altLang="zh-CN" sz="2400">
                <a:solidFill>
                  <a:srgbClr val="FF0000"/>
                </a:solidFill>
                <a:latin typeface="Cambria" panose="02040503050406030204" pitchFamily="18" charset="0"/>
              </a:rPr>
              <a:t>各种网站</a:t>
            </a:r>
            <a:r>
              <a:rPr lang="zh-CN" altLang="zh-CN" sz="2400">
                <a:latin typeface="Cambria" panose="02040503050406030204" pitchFamily="18" charset="0"/>
              </a:rPr>
              <a:t>或为</a:t>
            </a:r>
            <a:r>
              <a:rPr lang="zh-CN" altLang="zh-CN" sz="2400">
                <a:solidFill>
                  <a:srgbClr val="FF0000"/>
                </a:solidFill>
                <a:latin typeface="Cambria" panose="02040503050406030204" pitchFamily="18" charset="0"/>
              </a:rPr>
              <a:t>不同的客户</a:t>
            </a:r>
            <a:r>
              <a:rPr lang="zh-CN" altLang="zh-CN" sz="2400">
                <a:latin typeface="Cambria" panose="02040503050406030204" pitchFamily="18" charset="0"/>
              </a:rPr>
              <a:t>.</a:t>
            </a:r>
          </a:p>
        </p:txBody>
      </p:sp>
    </p:spTree>
  </p:cSld>
  <p:clrMapOvr>
    <a:masterClrMapping/>
  </p:clrMapOvr>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307CA426-6FB8-403E-9444-8824F2D30F85}"/>
              </a:ext>
            </a:extLst>
          </p:cNvPr>
          <p:cNvSpPr>
            <a:spLocks noGrp="1"/>
          </p:cNvSpPr>
          <p:nvPr>
            <p:ph type="title"/>
          </p:nvPr>
        </p:nvSpPr>
        <p:spPr>
          <a:xfrm>
            <a:off x="515938" y="2489200"/>
            <a:ext cx="10556875" cy="1362075"/>
          </a:xfrm>
        </p:spPr>
        <p:txBody>
          <a:bodyPr/>
          <a:lstStyle/>
          <a:p>
            <a:pPr marL="33585" eaLnBrk="1" fontAlgn="auto" hangingPunct="1">
              <a:spcBef>
                <a:spcPts val="252"/>
              </a:spcBef>
              <a:spcAft>
                <a:spcPts val="0"/>
              </a:spcAft>
              <a:defRPr/>
            </a:pPr>
            <a:r>
              <a:rPr lang="en-US" altLang="zh-CN" sz="8000" spc="15" dirty="0"/>
              <a:t>的</a:t>
            </a:r>
            <a:r>
              <a:rPr lang="en-US" altLang="zh-CN" sz="8000" dirty="0"/>
              <a:t>部署</a:t>
            </a:r>
            <a:r>
              <a:rPr lang="en-US" altLang="zh-CN" sz="8000" spc="-95" dirty="0"/>
              <a:t> </a:t>
            </a:r>
            <a:r>
              <a:rPr lang="en-US" altLang="zh-CN" sz="8000" spc="10" dirty="0"/>
              <a:t>视图</a:t>
            </a:r>
            <a:endParaRPr lang="en-US" altLang="zh-CN" sz="8000" dirty="0">
              <a:cs typeface="Calibri"/>
            </a:endParaRPr>
          </a:p>
        </p:txBody>
      </p:sp>
      <p:sp>
        <p:nvSpPr>
          <p:cNvPr id="88067" name="object 2">
            <a:extLst>
              <a:ext uri="{FF2B5EF4-FFF2-40B4-BE49-F238E27FC236}">
                <a16:creationId xmlns:a16="http://schemas.microsoft.com/office/drawing/2014/main" id="{4CD6C131-3265-4642-82CE-1CC2BAE016BD}"/>
              </a:ext>
            </a:extLst>
          </p:cNvPr>
          <p:cNvSpPr txBox="1">
            <a:spLocks/>
          </p:cNvSpPr>
          <p:nvPr/>
        </p:nvSpPr>
        <p:spPr bwMode="auto">
          <a:xfrm>
            <a:off x="3076575" y="3910013"/>
            <a:ext cx="86582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1363" indent="-284163">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1413" indent="-227013">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5986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58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30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02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74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46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1000"/>
              </a:lnSpc>
              <a:spcBef>
                <a:spcPct val="0"/>
              </a:spcBef>
              <a:buFontTx/>
              <a:buNone/>
            </a:pPr>
            <a:r>
              <a:rPr lang="zh-CN" altLang="zh-CN" sz="4000" b="1">
                <a:solidFill>
                  <a:srgbClr val="FF0000"/>
                </a:solidFill>
                <a:latin typeface="Cambria" panose="02040503050406030204" pitchFamily="18" charset="0"/>
              </a:rPr>
              <a:t>实际</a:t>
            </a:r>
            <a:r>
              <a:rPr lang="en-US" altLang="zh-CN" sz="4000" b="1">
                <a:solidFill>
                  <a:srgbClr val="FF0000"/>
                </a:solidFill>
                <a:latin typeface="Cambria" panose="02040503050406030204" pitchFamily="18" charset="0"/>
              </a:rPr>
              <a:t>部署</a:t>
            </a:r>
            <a:endParaRPr lang="zh-CN" altLang="zh-CN" sz="4000" b="1">
              <a:solidFill>
                <a:srgbClr val="FF0000"/>
              </a:solidFill>
              <a:latin typeface="Cambria" panose="02040503050406030204" pitchFamily="18" charset="0"/>
            </a:endParaRPr>
          </a:p>
        </p:txBody>
      </p:sp>
    </p:spTree>
  </p:cSld>
  <p:clrMapOvr>
    <a:masterClrMapping/>
  </p:clrMapOvr>
  <p:transition spd="slow">
    <p:fade/>
  </p:transition>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a:extLst>
              <a:ext uri="{FF2B5EF4-FFF2-40B4-BE49-F238E27FC236}">
                <a16:creationId xmlns:a16="http://schemas.microsoft.com/office/drawing/2014/main" id="{547C3C93-3AFE-4DB8-9ACA-9757AC61120E}"/>
              </a:ext>
            </a:extLst>
          </p:cNvPr>
          <p:cNvSpPr txBox="1">
            <a:spLocks noGrp="1"/>
          </p:cNvSpPr>
          <p:nvPr>
            <p:ph type="title"/>
          </p:nvPr>
        </p:nvSpPr>
        <p:spPr>
          <a:xfrm>
            <a:off x="1616075" y="38100"/>
            <a:ext cx="8229600" cy="676275"/>
          </a:xfrm>
        </p:spPr>
        <p:txBody>
          <a:bodyPr rtlCol="0">
            <a:spAutoFit/>
          </a:bodyPr>
          <a:lstStyle/>
          <a:p>
            <a:pPr marL="12700" algn="l">
              <a:defRPr/>
            </a:pPr>
            <a:r>
              <a:rPr sz="4400" spc="15" dirty="0"/>
              <a:t>的</a:t>
            </a:r>
            <a:r>
              <a:rPr sz="4400" dirty="0"/>
              <a:t>部署</a:t>
            </a:r>
            <a:r>
              <a:rPr sz="4400" spc="-95" dirty="0"/>
              <a:t> </a:t>
            </a:r>
            <a:r>
              <a:rPr sz="4400" spc="10" dirty="0"/>
              <a:t>建筑</a:t>
            </a:r>
          </a:p>
        </p:txBody>
      </p:sp>
      <p:sp>
        <p:nvSpPr>
          <p:cNvPr id="90115" name="object 89">
            <a:extLst>
              <a:ext uri="{FF2B5EF4-FFF2-40B4-BE49-F238E27FC236}">
                <a16:creationId xmlns:a16="http://schemas.microsoft.com/office/drawing/2014/main" id="{1FC8FACC-B5D0-4973-A539-CD50870945A9}"/>
              </a:ext>
            </a:extLst>
          </p:cNvPr>
          <p:cNvSpPr>
            <a:spLocks noGrp="1"/>
          </p:cNvSpPr>
          <p:nvPr>
            <p:ph type="sldNum" sz="quarter" idx="12"/>
          </p:nvPr>
        </p:nvSpPr>
        <p:spPr bwMode="auto">
          <a:xfrm>
            <a:off x="10261600" y="6442075"/>
            <a:ext cx="2844800" cy="19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4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ts val="1538"/>
              </a:lnSpc>
              <a:spcBef>
                <a:spcPct val="0"/>
              </a:spcBef>
              <a:spcAft>
                <a:spcPct val="0"/>
              </a:spcAft>
            </a:pPr>
            <a:fld id="{A27A6F9A-2BF0-49BE-806B-9D372050CC7E}" type="slidenum">
              <a:rPr lang="zh-CN" altLang="zh-CN" smtClean="0">
                <a:solidFill>
                  <a:schemeClr val="bg1"/>
                </a:solidFill>
                <a:latin typeface="Tahoma" panose="020B0604030504040204" pitchFamily="34" charset="0"/>
                <a:cs typeface="Tahoma" panose="020B0604030504040204" pitchFamily="34" charset="0"/>
              </a:rPr>
              <a:pPr fontAlgn="base">
                <a:lnSpc>
                  <a:spcPts val="1538"/>
                </a:lnSpc>
                <a:spcBef>
                  <a:spcPct val="0"/>
                </a:spcBef>
                <a:spcAft>
                  <a:spcPct val="0"/>
                </a:spcAft>
              </a:pPr>
              <a:t>22</a:t>
            </a:fld>
            <a:endParaRPr lang="zh-CN" altLang="zh-CN">
              <a:solidFill>
                <a:schemeClr val="bg1"/>
              </a:solidFill>
              <a:latin typeface="Tahoma" panose="020B0604030504040204" pitchFamily="34" charset="0"/>
              <a:cs typeface="Tahoma" panose="020B0604030504040204" pitchFamily="34" charset="0"/>
            </a:endParaRPr>
          </a:p>
        </p:txBody>
      </p:sp>
      <p:sp>
        <p:nvSpPr>
          <p:cNvPr id="90116" name="object 14">
            <a:extLst>
              <a:ext uri="{FF2B5EF4-FFF2-40B4-BE49-F238E27FC236}">
                <a16:creationId xmlns:a16="http://schemas.microsoft.com/office/drawing/2014/main" id="{5ACAE94B-AC6E-461A-9BCF-B11715708EDD}"/>
              </a:ext>
            </a:extLst>
          </p:cNvPr>
          <p:cNvSpPr>
            <a:spLocks/>
          </p:cNvSpPr>
          <p:nvPr/>
        </p:nvSpPr>
        <p:spPr bwMode="auto">
          <a:xfrm>
            <a:off x="3794125" y="5049838"/>
            <a:ext cx="138113" cy="1087437"/>
          </a:xfrm>
          <a:custGeom>
            <a:avLst/>
            <a:gdLst>
              <a:gd name="T0" fmla="*/ 135690 w 138430"/>
              <a:gd name="T1" fmla="*/ 0 h 1087754"/>
              <a:gd name="T2" fmla="*/ 0 w 138430"/>
              <a:gd name="T3" fmla="*/ 136879 h 1087754"/>
              <a:gd name="T4" fmla="*/ 0 w 138430"/>
              <a:gd name="T5" fmla="*/ 1085342 h 1087754"/>
              <a:gd name="T6" fmla="*/ 135690 w 138430"/>
              <a:gd name="T7" fmla="*/ 948458 h 1087754"/>
              <a:gd name="T8" fmla="*/ 135690 w 138430"/>
              <a:gd name="T9" fmla="*/ 0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30" h="1087754">
                <a:moveTo>
                  <a:pt x="137885" y="0"/>
                </a:moveTo>
                <a:lnTo>
                  <a:pt x="0" y="137159"/>
                </a:lnTo>
                <a:lnTo>
                  <a:pt x="0" y="1087559"/>
                </a:lnTo>
                <a:lnTo>
                  <a:pt x="137885" y="950396"/>
                </a:lnTo>
                <a:lnTo>
                  <a:pt x="13788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17" name="object 15">
            <a:extLst>
              <a:ext uri="{FF2B5EF4-FFF2-40B4-BE49-F238E27FC236}">
                <a16:creationId xmlns:a16="http://schemas.microsoft.com/office/drawing/2014/main" id="{A181D612-1F5C-41DF-B96B-C0374273B653}"/>
              </a:ext>
            </a:extLst>
          </p:cNvPr>
          <p:cNvSpPr>
            <a:spLocks/>
          </p:cNvSpPr>
          <p:nvPr/>
        </p:nvSpPr>
        <p:spPr bwMode="auto">
          <a:xfrm>
            <a:off x="3794125" y="5049838"/>
            <a:ext cx="138113" cy="1087437"/>
          </a:xfrm>
          <a:custGeom>
            <a:avLst/>
            <a:gdLst>
              <a:gd name="T0" fmla="*/ 0 w 138430"/>
              <a:gd name="T1" fmla="*/ 1085342 h 1087754"/>
              <a:gd name="T2" fmla="*/ 135690 w 138430"/>
              <a:gd name="T3" fmla="*/ 948458 h 1087754"/>
              <a:gd name="T4" fmla="*/ 135690 w 138430"/>
              <a:gd name="T5" fmla="*/ 0 h 1087754"/>
              <a:gd name="T6" fmla="*/ 0 w 138430"/>
              <a:gd name="T7" fmla="*/ 136880 h 1087754"/>
              <a:gd name="T8" fmla="*/ 0 w 138430"/>
              <a:gd name="T9" fmla="*/ 1085342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30" h="1087754">
                <a:moveTo>
                  <a:pt x="0" y="1087559"/>
                </a:moveTo>
                <a:lnTo>
                  <a:pt x="137885" y="950396"/>
                </a:lnTo>
                <a:lnTo>
                  <a:pt x="137885" y="0"/>
                </a:lnTo>
                <a:lnTo>
                  <a:pt x="0" y="137160"/>
                </a:lnTo>
                <a:lnTo>
                  <a:pt x="0" y="1087559"/>
                </a:lnTo>
                <a:close/>
              </a:path>
            </a:pathLst>
          </a:custGeom>
          <a:noFill/>
          <a:ln w="367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18" name="object 16">
            <a:extLst>
              <a:ext uri="{FF2B5EF4-FFF2-40B4-BE49-F238E27FC236}">
                <a16:creationId xmlns:a16="http://schemas.microsoft.com/office/drawing/2014/main" id="{CFAF4503-9DBB-4C1D-ABB3-A369760E18EC}"/>
              </a:ext>
            </a:extLst>
          </p:cNvPr>
          <p:cNvSpPr>
            <a:spLocks/>
          </p:cNvSpPr>
          <p:nvPr/>
        </p:nvSpPr>
        <p:spPr bwMode="auto">
          <a:xfrm>
            <a:off x="2230438" y="5049838"/>
            <a:ext cx="1701800" cy="138112"/>
          </a:xfrm>
          <a:custGeom>
            <a:avLst/>
            <a:gdLst>
              <a:gd name="T0" fmla="*/ 1701279 w 1701800"/>
              <a:gd name="T1" fmla="*/ 0 h 137160"/>
              <a:gd name="T2" fmla="*/ 137885 w 1701800"/>
              <a:gd name="T3" fmla="*/ 0 h 137160"/>
              <a:gd name="T4" fmla="*/ 0 w 1701800"/>
              <a:gd name="T5" fmla="*/ 143963 h 137160"/>
              <a:gd name="T6" fmla="*/ 1563394 w 1701800"/>
              <a:gd name="T7" fmla="*/ 143963 h 137160"/>
              <a:gd name="T8" fmla="*/ 1701279 w 1701800"/>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1701279" y="0"/>
                </a:moveTo>
                <a:lnTo>
                  <a:pt x="137885" y="0"/>
                </a:lnTo>
                <a:lnTo>
                  <a:pt x="0" y="137159"/>
                </a:lnTo>
                <a:lnTo>
                  <a:pt x="1563394" y="137159"/>
                </a:lnTo>
                <a:lnTo>
                  <a:pt x="170127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19" name="object 17">
            <a:extLst>
              <a:ext uri="{FF2B5EF4-FFF2-40B4-BE49-F238E27FC236}">
                <a16:creationId xmlns:a16="http://schemas.microsoft.com/office/drawing/2014/main" id="{6799AAA2-B60C-4DCD-9055-DB76D97D093C}"/>
              </a:ext>
            </a:extLst>
          </p:cNvPr>
          <p:cNvSpPr>
            <a:spLocks/>
          </p:cNvSpPr>
          <p:nvPr/>
        </p:nvSpPr>
        <p:spPr bwMode="auto">
          <a:xfrm>
            <a:off x="2230438" y="5049838"/>
            <a:ext cx="1701800" cy="138112"/>
          </a:xfrm>
          <a:custGeom>
            <a:avLst/>
            <a:gdLst>
              <a:gd name="T0" fmla="*/ 0 w 1701800"/>
              <a:gd name="T1" fmla="*/ 143965 h 137160"/>
              <a:gd name="T2" fmla="*/ 1563393 w 1701800"/>
              <a:gd name="T3" fmla="*/ 143965 h 137160"/>
              <a:gd name="T4" fmla="*/ 1701279 w 1701800"/>
              <a:gd name="T5" fmla="*/ 0 h 137160"/>
              <a:gd name="T6" fmla="*/ 137885 w 1701800"/>
              <a:gd name="T7" fmla="*/ 0 h 137160"/>
              <a:gd name="T8" fmla="*/ 0 w 1701800"/>
              <a:gd name="T9" fmla="*/ 143965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0" y="137160"/>
                </a:moveTo>
                <a:lnTo>
                  <a:pt x="1563393" y="137160"/>
                </a:lnTo>
                <a:lnTo>
                  <a:pt x="1701279" y="0"/>
                </a:lnTo>
                <a:lnTo>
                  <a:pt x="137885" y="0"/>
                </a:lnTo>
                <a:lnTo>
                  <a:pt x="0" y="137160"/>
                </a:lnTo>
                <a:close/>
              </a:path>
            </a:pathLst>
          </a:custGeom>
          <a:noFill/>
          <a:ln w="36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20" name="object 18">
            <a:extLst>
              <a:ext uri="{FF2B5EF4-FFF2-40B4-BE49-F238E27FC236}">
                <a16:creationId xmlns:a16="http://schemas.microsoft.com/office/drawing/2014/main" id="{EC5633D1-6357-46B0-BAA0-BBB2B629350B}"/>
              </a:ext>
            </a:extLst>
          </p:cNvPr>
          <p:cNvSpPr>
            <a:spLocks/>
          </p:cNvSpPr>
          <p:nvPr/>
        </p:nvSpPr>
        <p:spPr bwMode="auto">
          <a:xfrm>
            <a:off x="2230438" y="5187950"/>
            <a:ext cx="1563687" cy="949325"/>
          </a:xfrm>
          <a:custGeom>
            <a:avLst/>
            <a:gdLst>
              <a:gd name="T0" fmla="*/ 0 w 1564005"/>
              <a:gd name="T1" fmla="*/ 941543 h 950595"/>
              <a:gd name="T2" fmla="*/ 1561244 w 1564005"/>
              <a:gd name="T3" fmla="*/ 941543 h 950595"/>
              <a:gd name="T4" fmla="*/ 1561244 w 1564005"/>
              <a:gd name="T5" fmla="*/ 0 h 950595"/>
              <a:gd name="T6" fmla="*/ 0 w 1564005"/>
              <a:gd name="T7" fmla="*/ 0 h 950595"/>
              <a:gd name="T8" fmla="*/ 0 w 1564005"/>
              <a:gd name="T9" fmla="*/ 941543 h 950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4005" h="950595">
                <a:moveTo>
                  <a:pt x="0" y="950396"/>
                </a:moveTo>
                <a:lnTo>
                  <a:pt x="1563470" y="950396"/>
                </a:lnTo>
                <a:lnTo>
                  <a:pt x="1563470" y="0"/>
                </a:lnTo>
                <a:lnTo>
                  <a:pt x="0" y="0"/>
                </a:lnTo>
                <a:lnTo>
                  <a:pt x="0" y="950396"/>
                </a:lnTo>
                <a:close/>
              </a:path>
            </a:pathLst>
          </a:custGeom>
          <a:noFill/>
          <a:ln w="36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object 19">
            <a:extLst>
              <a:ext uri="{FF2B5EF4-FFF2-40B4-BE49-F238E27FC236}">
                <a16:creationId xmlns:a16="http://schemas.microsoft.com/office/drawing/2014/main" id="{26319A14-79A2-40D2-8A62-C4F55A98E6B8}"/>
              </a:ext>
            </a:extLst>
          </p:cNvPr>
          <p:cNvSpPr txBox="1"/>
          <p:nvPr/>
        </p:nvSpPr>
        <p:spPr>
          <a:xfrm>
            <a:off x="2279650" y="5237163"/>
            <a:ext cx="569913" cy="146050"/>
          </a:xfrm>
          <a:prstGeom prst="rect">
            <a:avLst/>
          </a:prstGeom>
        </p:spPr>
        <p:txBody>
          <a:bodyPr lIns="0" tIns="0" rIns="0" bIns="0">
            <a:spAutoFit/>
          </a:bodyPr>
          <a:lstStyle/>
          <a:p>
            <a:pPr marL="12700" eaLnBrk="1" fontAlgn="auto" hangingPunct="1">
              <a:spcBef>
                <a:spcPts val="0"/>
              </a:spcBef>
              <a:spcAft>
                <a:spcPts val="0"/>
              </a:spcAft>
              <a:defRPr/>
            </a:pPr>
            <a:r>
              <a:rPr sz="950" b="1" spc="5" dirty="0">
                <a:latin typeface="Arial"/>
                <a:ea typeface="+mn-ea"/>
                <a:cs typeface="Arial"/>
              </a:rPr>
              <a:t>客户</a:t>
            </a:r>
            <a:r>
              <a:rPr sz="950" b="1" spc="-90" dirty="0">
                <a:latin typeface="Arial"/>
                <a:ea typeface="+mn-ea"/>
                <a:cs typeface="Arial"/>
              </a:rPr>
              <a:t> </a:t>
            </a:r>
            <a:r>
              <a:rPr sz="950" b="1" spc="10" dirty="0">
                <a:latin typeface="Arial"/>
                <a:ea typeface="+mn-ea"/>
                <a:cs typeface="Arial"/>
              </a:rPr>
              <a:t>Pc</a:t>
            </a:r>
            <a:endParaRPr sz="950">
              <a:latin typeface="Arial"/>
              <a:ea typeface="+mn-ea"/>
              <a:cs typeface="Arial"/>
            </a:endParaRPr>
          </a:p>
        </p:txBody>
      </p:sp>
      <p:sp>
        <p:nvSpPr>
          <p:cNvPr id="90122" name="object 20">
            <a:extLst>
              <a:ext uri="{FF2B5EF4-FFF2-40B4-BE49-F238E27FC236}">
                <a16:creationId xmlns:a16="http://schemas.microsoft.com/office/drawing/2014/main" id="{0C783C1F-5416-4B46-892D-78C67BDD48D9}"/>
              </a:ext>
            </a:extLst>
          </p:cNvPr>
          <p:cNvSpPr>
            <a:spLocks/>
          </p:cNvSpPr>
          <p:nvPr/>
        </p:nvSpPr>
        <p:spPr bwMode="auto">
          <a:xfrm>
            <a:off x="2306638" y="5403850"/>
            <a:ext cx="1390650" cy="647700"/>
          </a:xfrm>
          <a:custGeom>
            <a:avLst/>
            <a:gdLst>
              <a:gd name="T0" fmla="*/ 0 w 1390014"/>
              <a:gd name="T1" fmla="*/ 643573 h 648335"/>
              <a:gd name="T2" fmla="*/ 1067405 w 1390014"/>
              <a:gd name="T3" fmla="*/ 643573 h 648335"/>
              <a:gd name="T4" fmla="*/ 1394167 w 1390014"/>
              <a:gd name="T5" fmla="*/ 0 h 648335"/>
              <a:gd name="T6" fmla="*/ 326750 w 1390014"/>
              <a:gd name="T7" fmla="*/ 0 h 648335"/>
              <a:gd name="T8" fmla="*/ 0 w 1390014"/>
              <a:gd name="T9" fmla="*/ 643573 h 648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0014" h="648335">
                <a:moveTo>
                  <a:pt x="0" y="648003"/>
                </a:moveTo>
                <a:lnTo>
                  <a:pt x="1063993" y="648003"/>
                </a:lnTo>
                <a:lnTo>
                  <a:pt x="1389710" y="0"/>
                </a:lnTo>
                <a:lnTo>
                  <a:pt x="325707" y="0"/>
                </a:lnTo>
                <a:lnTo>
                  <a:pt x="0" y="648003"/>
                </a:lnTo>
                <a:close/>
              </a:path>
            </a:pathLst>
          </a:custGeom>
          <a:noFill/>
          <a:ln w="366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23" name="object 21">
            <a:extLst>
              <a:ext uri="{FF2B5EF4-FFF2-40B4-BE49-F238E27FC236}">
                <a16:creationId xmlns:a16="http://schemas.microsoft.com/office/drawing/2014/main" id="{CC7BAC0A-1D91-46D4-89F0-FB8A104AE468}"/>
              </a:ext>
            </a:extLst>
          </p:cNvPr>
          <p:cNvSpPr txBox="1">
            <a:spLocks noChangeArrowheads="1"/>
          </p:cNvSpPr>
          <p:nvPr/>
        </p:nvSpPr>
        <p:spPr bwMode="auto">
          <a:xfrm>
            <a:off x="2686050" y="5495925"/>
            <a:ext cx="6318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1000"/>
              </a:lnSpc>
            </a:pPr>
            <a:r>
              <a:rPr lang="zh-CN" altLang="zh-CN" sz="900">
                <a:latin typeface="Arial" panose="020B0604020202020204" pitchFamily="34" charset="0"/>
                <a:cs typeface="Arial" panose="020B0604020202020204" pitchFamily="34" charset="0"/>
              </a:rPr>
              <a:t>请求生成过程</a:t>
            </a:r>
          </a:p>
        </p:txBody>
      </p:sp>
      <p:sp>
        <p:nvSpPr>
          <p:cNvPr id="90124" name="object 22">
            <a:extLst>
              <a:ext uri="{FF2B5EF4-FFF2-40B4-BE49-F238E27FC236}">
                <a16:creationId xmlns:a16="http://schemas.microsoft.com/office/drawing/2014/main" id="{9470D4C0-C0D2-40D5-B54B-121A55D4DCB1}"/>
              </a:ext>
            </a:extLst>
          </p:cNvPr>
          <p:cNvSpPr>
            <a:spLocks/>
          </p:cNvSpPr>
          <p:nvPr/>
        </p:nvSpPr>
        <p:spPr bwMode="auto">
          <a:xfrm>
            <a:off x="5878513" y="5049838"/>
            <a:ext cx="138112" cy="1087437"/>
          </a:xfrm>
          <a:custGeom>
            <a:avLst/>
            <a:gdLst>
              <a:gd name="T0" fmla="*/ 135690 w 138429"/>
              <a:gd name="T1" fmla="*/ 0 h 1087754"/>
              <a:gd name="T2" fmla="*/ 0 w 138429"/>
              <a:gd name="T3" fmla="*/ 136879 h 1087754"/>
              <a:gd name="T4" fmla="*/ 0 w 138429"/>
              <a:gd name="T5" fmla="*/ 1085342 h 1087754"/>
              <a:gd name="T6" fmla="*/ 135690 w 138429"/>
              <a:gd name="T7" fmla="*/ 948458 h 1087754"/>
              <a:gd name="T8" fmla="*/ 135690 w 138429"/>
              <a:gd name="T9" fmla="*/ 0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29" h="1087754">
                <a:moveTo>
                  <a:pt x="137885" y="0"/>
                </a:moveTo>
                <a:lnTo>
                  <a:pt x="0" y="137159"/>
                </a:lnTo>
                <a:lnTo>
                  <a:pt x="0" y="1087559"/>
                </a:lnTo>
                <a:lnTo>
                  <a:pt x="137885" y="950396"/>
                </a:lnTo>
                <a:lnTo>
                  <a:pt x="13788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25" name="object 23">
            <a:extLst>
              <a:ext uri="{FF2B5EF4-FFF2-40B4-BE49-F238E27FC236}">
                <a16:creationId xmlns:a16="http://schemas.microsoft.com/office/drawing/2014/main" id="{A97C2C0D-6400-4104-B1D5-194CA10B0ED4}"/>
              </a:ext>
            </a:extLst>
          </p:cNvPr>
          <p:cNvSpPr>
            <a:spLocks/>
          </p:cNvSpPr>
          <p:nvPr/>
        </p:nvSpPr>
        <p:spPr bwMode="auto">
          <a:xfrm>
            <a:off x="5878513" y="5049838"/>
            <a:ext cx="138112" cy="1087437"/>
          </a:xfrm>
          <a:custGeom>
            <a:avLst/>
            <a:gdLst>
              <a:gd name="T0" fmla="*/ 0 w 138429"/>
              <a:gd name="T1" fmla="*/ 1085342 h 1087754"/>
              <a:gd name="T2" fmla="*/ 135690 w 138429"/>
              <a:gd name="T3" fmla="*/ 948458 h 1087754"/>
              <a:gd name="T4" fmla="*/ 135690 w 138429"/>
              <a:gd name="T5" fmla="*/ 0 h 1087754"/>
              <a:gd name="T6" fmla="*/ 0 w 138429"/>
              <a:gd name="T7" fmla="*/ 136880 h 1087754"/>
              <a:gd name="T8" fmla="*/ 0 w 138429"/>
              <a:gd name="T9" fmla="*/ 1085342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29" h="1087754">
                <a:moveTo>
                  <a:pt x="0" y="1087559"/>
                </a:moveTo>
                <a:lnTo>
                  <a:pt x="137885" y="950396"/>
                </a:lnTo>
                <a:lnTo>
                  <a:pt x="137885" y="0"/>
                </a:lnTo>
                <a:lnTo>
                  <a:pt x="0" y="137160"/>
                </a:lnTo>
                <a:lnTo>
                  <a:pt x="0" y="1087559"/>
                </a:lnTo>
                <a:close/>
              </a:path>
            </a:pathLst>
          </a:custGeom>
          <a:noFill/>
          <a:ln w="367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26" name="object 24">
            <a:extLst>
              <a:ext uri="{FF2B5EF4-FFF2-40B4-BE49-F238E27FC236}">
                <a16:creationId xmlns:a16="http://schemas.microsoft.com/office/drawing/2014/main" id="{A43BAF36-9F26-4369-BC7C-E36C4F27CC06}"/>
              </a:ext>
            </a:extLst>
          </p:cNvPr>
          <p:cNvSpPr>
            <a:spLocks/>
          </p:cNvSpPr>
          <p:nvPr/>
        </p:nvSpPr>
        <p:spPr bwMode="auto">
          <a:xfrm>
            <a:off x="4314825" y="5049838"/>
            <a:ext cx="1701800" cy="138112"/>
          </a:xfrm>
          <a:custGeom>
            <a:avLst/>
            <a:gdLst>
              <a:gd name="T0" fmla="*/ 1701355 w 1701800"/>
              <a:gd name="T1" fmla="*/ 0 h 137160"/>
              <a:gd name="T2" fmla="*/ 137885 w 1701800"/>
              <a:gd name="T3" fmla="*/ 0 h 137160"/>
              <a:gd name="T4" fmla="*/ 0 w 1701800"/>
              <a:gd name="T5" fmla="*/ 143963 h 137160"/>
              <a:gd name="T6" fmla="*/ 1563470 w 1701800"/>
              <a:gd name="T7" fmla="*/ 143963 h 137160"/>
              <a:gd name="T8" fmla="*/ 1701355 w 1701800"/>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1701355" y="0"/>
                </a:moveTo>
                <a:lnTo>
                  <a:pt x="137885" y="0"/>
                </a:lnTo>
                <a:lnTo>
                  <a:pt x="0" y="137159"/>
                </a:lnTo>
                <a:lnTo>
                  <a:pt x="1563470" y="137159"/>
                </a:lnTo>
                <a:lnTo>
                  <a:pt x="170135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27" name="object 25">
            <a:extLst>
              <a:ext uri="{FF2B5EF4-FFF2-40B4-BE49-F238E27FC236}">
                <a16:creationId xmlns:a16="http://schemas.microsoft.com/office/drawing/2014/main" id="{1B21DF0A-3E31-4DE3-A56E-0EA3AB4F76F3}"/>
              </a:ext>
            </a:extLst>
          </p:cNvPr>
          <p:cNvSpPr>
            <a:spLocks/>
          </p:cNvSpPr>
          <p:nvPr/>
        </p:nvSpPr>
        <p:spPr bwMode="auto">
          <a:xfrm>
            <a:off x="4314825" y="5049838"/>
            <a:ext cx="1701800" cy="138112"/>
          </a:xfrm>
          <a:custGeom>
            <a:avLst/>
            <a:gdLst>
              <a:gd name="T0" fmla="*/ 0 w 1701800"/>
              <a:gd name="T1" fmla="*/ 143965 h 137160"/>
              <a:gd name="T2" fmla="*/ 1563470 w 1701800"/>
              <a:gd name="T3" fmla="*/ 143965 h 137160"/>
              <a:gd name="T4" fmla="*/ 1701356 w 1701800"/>
              <a:gd name="T5" fmla="*/ 0 h 137160"/>
              <a:gd name="T6" fmla="*/ 137885 w 1701800"/>
              <a:gd name="T7" fmla="*/ 0 h 137160"/>
              <a:gd name="T8" fmla="*/ 0 w 1701800"/>
              <a:gd name="T9" fmla="*/ 143965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0" y="137160"/>
                </a:moveTo>
                <a:lnTo>
                  <a:pt x="1563470" y="137160"/>
                </a:lnTo>
                <a:lnTo>
                  <a:pt x="1701356" y="0"/>
                </a:lnTo>
                <a:lnTo>
                  <a:pt x="137885" y="0"/>
                </a:lnTo>
                <a:lnTo>
                  <a:pt x="0" y="137160"/>
                </a:lnTo>
                <a:close/>
              </a:path>
            </a:pathLst>
          </a:custGeom>
          <a:noFill/>
          <a:ln w="36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28" name="object 26">
            <a:extLst>
              <a:ext uri="{FF2B5EF4-FFF2-40B4-BE49-F238E27FC236}">
                <a16:creationId xmlns:a16="http://schemas.microsoft.com/office/drawing/2014/main" id="{C2184DAF-F5B6-41D7-8A9B-C7048F5568A8}"/>
              </a:ext>
            </a:extLst>
          </p:cNvPr>
          <p:cNvSpPr>
            <a:spLocks/>
          </p:cNvSpPr>
          <p:nvPr/>
        </p:nvSpPr>
        <p:spPr bwMode="auto">
          <a:xfrm>
            <a:off x="4314825" y="5187950"/>
            <a:ext cx="1565275" cy="949325"/>
          </a:xfrm>
          <a:custGeom>
            <a:avLst/>
            <a:gdLst>
              <a:gd name="T0" fmla="*/ 0 w 1564004"/>
              <a:gd name="T1" fmla="*/ 941543 h 950595"/>
              <a:gd name="T2" fmla="*/ 1572388 w 1564004"/>
              <a:gd name="T3" fmla="*/ 941543 h 950595"/>
              <a:gd name="T4" fmla="*/ 1572388 w 1564004"/>
              <a:gd name="T5" fmla="*/ 0 h 950595"/>
              <a:gd name="T6" fmla="*/ 0 w 1564004"/>
              <a:gd name="T7" fmla="*/ 0 h 950595"/>
              <a:gd name="T8" fmla="*/ 0 w 1564004"/>
              <a:gd name="T9" fmla="*/ 941543 h 950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4004" h="950595">
                <a:moveTo>
                  <a:pt x="0" y="950396"/>
                </a:moveTo>
                <a:lnTo>
                  <a:pt x="1563470" y="950396"/>
                </a:lnTo>
                <a:lnTo>
                  <a:pt x="1563470" y="0"/>
                </a:lnTo>
                <a:lnTo>
                  <a:pt x="0" y="0"/>
                </a:lnTo>
                <a:lnTo>
                  <a:pt x="0" y="950396"/>
                </a:lnTo>
                <a:close/>
              </a:path>
            </a:pathLst>
          </a:custGeom>
          <a:noFill/>
          <a:ln w="36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7" name="object 27">
            <a:extLst>
              <a:ext uri="{FF2B5EF4-FFF2-40B4-BE49-F238E27FC236}">
                <a16:creationId xmlns:a16="http://schemas.microsoft.com/office/drawing/2014/main" id="{281B9844-FBC4-4CDC-BD97-7488E647EACA}"/>
              </a:ext>
            </a:extLst>
          </p:cNvPr>
          <p:cNvSpPr txBox="1"/>
          <p:nvPr/>
        </p:nvSpPr>
        <p:spPr>
          <a:xfrm>
            <a:off x="4364038" y="5237163"/>
            <a:ext cx="700087" cy="146050"/>
          </a:xfrm>
          <a:prstGeom prst="rect">
            <a:avLst/>
          </a:prstGeom>
        </p:spPr>
        <p:txBody>
          <a:bodyPr lIns="0" tIns="0" rIns="0" bIns="0">
            <a:spAutoFit/>
          </a:bodyPr>
          <a:lstStyle/>
          <a:p>
            <a:pPr marL="12700" eaLnBrk="1" fontAlgn="auto" hangingPunct="1">
              <a:spcBef>
                <a:spcPts val="0"/>
              </a:spcBef>
              <a:spcAft>
                <a:spcPts val="0"/>
              </a:spcAft>
              <a:defRPr/>
            </a:pPr>
            <a:r>
              <a:rPr sz="950" b="1" spc="10" dirty="0">
                <a:latin typeface="Arial"/>
                <a:ea typeface="+mn-ea"/>
                <a:cs typeface="Arial"/>
              </a:rPr>
              <a:t>Web</a:t>
            </a:r>
            <a:r>
              <a:rPr sz="950" b="1" spc="-85" dirty="0">
                <a:latin typeface="Arial"/>
                <a:ea typeface="+mn-ea"/>
                <a:cs typeface="Arial"/>
              </a:rPr>
              <a:t> </a:t>
            </a:r>
            <a:r>
              <a:rPr sz="950" b="1" spc="5" dirty="0">
                <a:latin typeface="Arial"/>
                <a:ea typeface="+mn-ea"/>
                <a:cs typeface="Arial"/>
              </a:rPr>
              <a:t>服务器</a:t>
            </a:r>
            <a:endParaRPr sz="950">
              <a:latin typeface="Arial"/>
              <a:ea typeface="+mn-ea"/>
              <a:cs typeface="Arial"/>
            </a:endParaRPr>
          </a:p>
        </p:txBody>
      </p:sp>
      <p:sp>
        <p:nvSpPr>
          <p:cNvPr id="90130" name="object 28">
            <a:extLst>
              <a:ext uri="{FF2B5EF4-FFF2-40B4-BE49-F238E27FC236}">
                <a16:creationId xmlns:a16="http://schemas.microsoft.com/office/drawing/2014/main" id="{CB3192DB-881A-490A-8034-62BD35862030}"/>
              </a:ext>
            </a:extLst>
          </p:cNvPr>
          <p:cNvSpPr>
            <a:spLocks/>
          </p:cNvSpPr>
          <p:nvPr/>
        </p:nvSpPr>
        <p:spPr bwMode="auto">
          <a:xfrm>
            <a:off x="4391025" y="5403850"/>
            <a:ext cx="1390650" cy="647700"/>
          </a:xfrm>
          <a:custGeom>
            <a:avLst/>
            <a:gdLst>
              <a:gd name="T0" fmla="*/ 0 w 1390014"/>
              <a:gd name="T1" fmla="*/ 643573 h 648335"/>
              <a:gd name="T2" fmla="*/ 1067430 w 1390014"/>
              <a:gd name="T3" fmla="*/ 643573 h 648335"/>
              <a:gd name="T4" fmla="*/ 1394191 w 1390014"/>
              <a:gd name="T5" fmla="*/ 0 h 648335"/>
              <a:gd name="T6" fmla="*/ 326759 w 1390014"/>
              <a:gd name="T7" fmla="*/ 0 h 648335"/>
              <a:gd name="T8" fmla="*/ 0 w 1390014"/>
              <a:gd name="T9" fmla="*/ 643573 h 648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0014" h="648335">
                <a:moveTo>
                  <a:pt x="0" y="648003"/>
                </a:moveTo>
                <a:lnTo>
                  <a:pt x="1064017" y="648003"/>
                </a:lnTo>
                <a:lnTo>
                  <a:pt x="1389734" y="0"/>
                </a:lnTo>
                <a:lnTo>
                  <a:pt x="325716" y="0"/>
                </a:lnTo>
                <a:lnTo>
                  <a:pt x="0" y="648003"/>
                </a:lnTo>
                <a:close/>
              </a:path>
            </a:pathLst>
          </a:custGeom>
          <a:noFill/>
          <a:ln w="366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31" name="object 29">
            <a:extLst>
              <a:ext uri="{FF2B5EF4-FFF2-40B4-BE49-F238E27FC236}">
                <a16:creationId xmlns:a16="http://schemas.microsoft.com/office/drawing/2014/main" id="{7B7A19C8-B5BB-4CD8-99E4-C9ABD330AC5A}"/>
              </a:ext>
            </a:extLst>
          </p:cNvPr>
          <p:cNvSpPr txBox="1">
            <a:spLocks noChangeArrowheads="1"/>
          </p:cNvSpPr>
          <p:nvPr/>
        </p:nvSpPr>
        <p:spPr bwMode="auto">
          <a:xfrm>
            <a:off x="4830763" y="5495925"/>
            <a:ext cx="50958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indent="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pPr>
            <a:r>
              <a:rPr lang="zh-CN" altLang="zh-CN" sz="900">
                <a:latin typeface="Arial" panose="020B0604020202020204" pitchFamily="34" charset="0"/>
                <a:cs typeface="Arial" panose="020B0604020202020204" pitchFamily="34" charset="0"/>
              </a:rPr>
              <a:t>请求处理</a:t>
            </a:r>
          </a:p>
        </p:txBody>
      </p:sp>
      <p:sp>
        <p:nvSpPr>
          <p:cNvPr id="30" name="object 30">
            <a:extLst>
              <a:ext uri="{FF2B5EF4-FFF2-40B4-BE49-F238E27FC236}">
                <a16:creationId xmlns:a16="http://schemas.microsoft.com/office/drawing/2014/main" id="{0EE778BB-6883-4E4C-92AC-972CC9DCD582}"/>
              </a:ext>
            </a:extLst>
          </p:cNvPr>
          <p:cNvSpPr txBox="1"/>
          <p:nvPr/>
        </p:nvSpPr>
        <p:spPr>
          <a:xfrm>
            <a:off x="4851400" y="5789613"/>
            <a:ext cx="469900" cy="146050"/>
          </a:xfrm>
          <a:prstGeom prst="rect">
            <a:avLst/>
          </a:prstGeom>
        </p:spPr>
        <p:txBody>
          <a:bodyPr lIns="0" tIns="0" rIns="0" bIns="0">
            <a:spAutoFit/>
          </a:bodyPr>
          <a:lstStyle/>
          <a:p>
            <a:pPr marL="12700" eaLnBrk="1" fontAlgn="auto" hangingPunct="1">
              <a:spcBef>
                <a:spcPts val="0"/>
              </a:spcBef>
              <a:spcAft>
                <a:spcPts val="0"/>
              </a:spcAft>
              <a:defRPr/>
            </a:pPr>
            <a:r>
              <a:rPr sz="950" spc="5" dirty="0">
                <a:latin typeface="Arial"/>
                <a:ea typeface="+mn-ea"/>
                <a:cs typeface="Arial"/>
              </a:rPr>
              <a:t>过程</a:t>
            </a:r>
            <a:endParaRPr sz="950">
              <a:latin typeface="Arial"/>
              <a:ea typeface="+mn-ea"/>
              <a:cs typeface="Arial"/>
            </a:endParaRPr>
          </a:p>
        </p:txBody>
      </p:sp>
      <p:sp>
        <p:nvSpPr>
          <p:cNvPr id="90133" name="object 31">
            <a:extLst>
              <a:ext uri="{FF2B5EF4-FFF2-40B4-BE49-F238E27FC236}">
                <a16:creationId xmlns:a16="http://schemas.microsoft.com/office/drawing/2014/main" id="{7B2A7099-6A09-40F6-8EAF-0B13829BF7C5}"/>
              </a:ext>
            </a:extLst>
          </p:cNvPr>
          <p:cNvSpPr>
            <a:spLocks/>
          </p:cNvSpPr>
          <p:nvPr/>
        </p:nvSpPr>
        <p:spPr bwMode="auto">
          <a:xfrm>
            <a:off x="7920038" y="5049838"/>
            <a:ext cx="138112" cy="1087437"/>
          </a:xfrm>
          <a:custGeom>
            <a:avLst/>
            <a:gdLst>
              <a:gd name="T0" fmla="*/ 135691 w 138429"/>
              <a:gd name="T1" fmla="*/ 0 h 1087754"/>
              <a:gd name="T2" fmla="*/ 0 w 138429"/>
              <a:gd name="T3" fmla="*/ 136879 h 1087754"/>
              <a:gd name="T4" fmla="*/ 0 w 138429"/>
              <a:gd name="T5" fmla="*/ 1085342 h 1087754"/>
              <a:gd name="T6" fmla="*/ 135691 w 138429"/>
              <a:gd name="T7" fmla="*/ 948458 h 1087754"/>
              <a:gd name="T8" fmla="*/ 135691 w 138429"/>
              <a:gd name="T9" fmla="*/ 0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29" h="1087754">
                <a:moveTo>
                  <a:pt x="137886" y="0"/>
                </a:moveTo>
                <a:lnTo>
                  <a:pt x="0" y="137159"/>
                </a:lnTo>
                <a:lnTo>
                  <a:pt x="0" y="1087559"/>
                </a:lnTo>
                <a:lnTo>
                  <a:pt x="137886" y="950396"/>
                </a:lnTo>
                <a:lnTo>
                  <a:pt x="13788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34" name="object 32">
            <a:extLst>
              <a:ext uri="{FF2B5EF4-FFF2-40B4-BE49-F238E27FC236}">
                <a16:creationId xmlns:a16="http://schemas.microsoft.com/office/drawing/2014/main" id="{3F38A8AE-86FF-4E0D-A86D-2C9685111D46}"/>
              </a:ext>
            </a:extLst>
          </p:cNvPr>
          <p:cNvSpPr>
            <a:spLocks/>
          </p:cNvSpPr>
          <p:nvPr/>
        </p:nvSpPr>
        <p:spPr bwMode="auto">
          <a:xfrm>
            <a:off x="7920038" y="5049838"/>
            <a:ext cx="138112" cy="1087437"/>
          </a:xfrm>
          <a:custGeom>
            <a:avLst/>
            <a:gdLst>
              <a:gd name="T0" fmla="*/ 0 w 138429"/>
              <a:gd name="T1" fmla="*/ 1085342 h 1087754"/>
              <a:gd name="T2" fmla="*/ 135690 w 138429"/>
              <a:gd name="T3" fmla="*/ 948458 h 1087754"/>
              <a:gd name="T4" fmla="*/ 135690 w 138429"/>
              <a:gd name="T5" fmla="*/ 0 h 1087754"/>
              <a:gd name="T6" fmla="*/ 0 w 138429"/>
              <a:gd name="T7" fmla="*/ 136880 h 1087754"/>
              <a:gd name="T8" fmla="*/ 0 w 138429"/>
              <a:gd name="T9" fmla="*/ 1085342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29" h="1087754">
                <a:moveTo>
                  <a:pt x="0" y="1087559"/>
                </a:moveTo>
                <a:lnTo>
                  <a:pt x="137885" y="950396"/>
                </a:lnTo>
                <a:lnTo>
                  <a:pt x="137885" y="0"/>
                </a:lnTo>
                <a:lnTo>
                  <a:pt x="0" y="137160"/>
                </a:lnTo>
                <a:lnTo>
                  <a:pt x="0" y="1087559"/>
                </a:lnTo>
                <a:close/>
              </a:path>
            </a:pathLst>
          </a:custGeom>
          <a:noFill/>
          <a:ln w="367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35" name="object 33">
            <a:extLst>
              <a:ext uri="{FF2B5EF4-FFF2-40B4-BE49-F238E27FC236}">
                <a16:creationId xmlns:a16="http://schemas.microsoft.com/office/drawing/2014/main" id="{E52683A1-0C64-4B91-AA2A-3374DA4872E3}"/>
              </a:ext>
            </a:extLst>
          </p:cNvPr>
          <p:cNvSpPr>
            <a:spLocks/>
          </p:cNvSpPr>
          <p:nvPr/>
        </p:nvSpPr>
        <p:spPr bwMode="auto">
          <a:xfrm>
            <a:off x="6356350" y="5049838"/>
            <a:ext cx="1701800" cy="138112"/>
          </a:xfrm>
          <a:custGeom>
            <a:avLst/>
            <a:gdLst>
              <a:gd name="T0" fmla="*/ 1701203 w 1701800"/>
              <a:gd name="T1" fmla="*/ 0 h 137160"/>
              <a:gd name="T2" fmla="*/ 137885 w 1701800"/>
              <a:gd name="T3" fmla="*/ 0 h 137160"/>
              <a:gd name="T4" fmla="*/ 0 w 1701800"/>
              <a:gd name="T5" fmla="*/ 143963 h 137160"/>
              <a:gd name="T6" fmla="*/ 1563316 w 1701800"/>
              <a:gd name="T7" fmla="*/ 143963 h 137160"/>
              <a:gd name="T8" fmla="*/ 1701203 w 1701800"/>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1701203" y="0"/>
                </a:moveTo>
                <a:lnTo>
                  <a:pt x="137885" y="0"/>
                </a:lnTo>
                <a:lnTo>
                  <a:pt x="0" y="137159"/>
                </a:lnTo>
                <a:lnTo>
                  <a:pt x="1563316" y="137159"/>
                </a:lnTo>
                <a:lnTo>
                  <a:pt x="1701203"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36" name="object 34">
            <a:extLst>
              <a:ext uri="{FF2B5EF4-FFF2-40B4-BE49-F238E27FC236}">
                <a16:creationId xmlns:a16="http://schemas.microsoft.com/office/drawing/2014/main" id="{701AE954-A277-45A6-A114-9E52FFE36232}"/>
              </a:ext>
            </a:extLst>
          </p:cNvPr>
          <p:cNvSpPr>
            <a:spLocks/>
          </p:cNvSpPr>
          <p:nvPr/>
        </p:nvSpPr>
        <p:spPr bwMode="auto">
          <a:xfrm>
            <a:off x="6356350" y="5049838"/>
            <a:ext cx="1701800" cy="138112"/>
          </a:xfrm>
          <a:custGeom>
            <a:avLst/>
            <a:gdLst>
              <a:gd name="T0" fmla="*/ 0 w 1701800"/>
              <a:gd name="T1" fmla="*/ 143965 h 137160"/>
              <a:gd name="T2" fmla="*/ 1563317 w 1701800"/>
              <a:gd name="T3" fmla="*/ 143965 h 137160"/>
              <a:gd name="T4" fmla="*/ 1701203 w 1701800"/>
              <a:gd name="T5" fmla="*/ 0 h 137160"/>
              <a:gd name="T6" fmla="*/ 137885 w 1701800"/>
              <a:gd name="T7" fmla="*/ 0 h 137160"/>
              <a:gd name="T8" fmla="*/ 0 w 1701800"/>
              <a:gd name="T9" fmla="*/ 143965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0" y="137160"/>
                </a:moveTo>
                <a:lnTo>
                  <a:pt x="1563317" y="137160"/>
                </a:lnTo>
                <a:lnTo>
                  <a:pt x="1701203" y="0"/>
                </a:lnTo>
                <a:lnTo>
                  <a:pt x="137885" y="0"/>
                </a:lnTo>
                <a:lnTo>
                  <a:pt x="0" y="137160"/>
                </a:lnTo>
                <a:close/>
              </a:path>
            </a:pathLst>
          </a:custGeom>
          <a:noFill/>
          <a:ln w="36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37" name="object 35">
            <a:extLst>
              <a:ext uri="{FF2B5EF4-FFF2-40B4-BE49-F238E27FC236}">
                <a16:creationId xmlns:a16="http://schemas.microsoft.com/office/drawing/2014/main" id="{8138A6EA-C8C1-4600-A64F-E32890A43A6D}"/>
              </a:ext>
            </a:extLst>
          </p:cNvPr>
          <p:cNvSpPr>
            <a:spLocks/>
          </p:cNvSpPr>
          <p:nvPr/>
        </p:nvSpPr>
        <p:spPr bwMode="auto">
          <a:xfrm>
            <a:off x="6356350" y="5187950"/>
            <a:ext cx="1563688" cy="949325"/>
          </a:xfrm>
          <a:custGeom>
            <a:avLst/>
            <a:gdLst>
              <a:gd name="T0" fmla="*/ 0 w 1564004"/>
              <a:gd name="T1" fmla="*/ 941543 h 950595"/>
              <a:gd name="T2" fmla="*/ 1561258 w 1564004"/>
              <a:gd name="T3" fmla="*/ 941543 h 950595"/>
              <a:gd name="T4" fmla="*/ 1561258 w 1564004"/>
              <a:gd name="T5" fmla="*/ 0 h 950595"/>
              <a:gd name="T6" fmla="*/ 0 w 1564004"/>
              <a:gd name="T7" fmla="*/ 0 h 950595"/>
              <a:gd name="T8" fmla="*/ 0 w 1564004"/>
              <a:gd name="T9" fmla="*/ 941543 h 950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4004" h="950595">
                <a:moveTo>
                  <a:pt x="0" y="950396"/>
                </a:moveTo>
                <a:lnTo>
                  <a:pt x="1563470" y="950396"/>
                </a:lnTo>
                <a:lnTo>
                  <a:pt x="1563470" y="0"/>
                </a:lnTo>
                <a:lnTo>
                  <a:pt x="0" y="0"/>
                </a:lnTo>
                <a:lnTo>
                  <a:pt x="0" y="950396"/>
                </a:lnTo>
                <a:close/>
              </a:path>
            </a:pathLst>
          </a:custGeom>
          <a:noFill/>
          <a:ln w="36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38" name="object 36">
            <a:extLst>
              <a:ext uri="{FF2B5EF4-FFF2-40B4-BE49-F238E27FC236}">
                <a16:creationId xmlns:a16="http://schemas.microsoft.com/office/drawing/2014/main" id="{FB5733A5-19C2-4E8F-97CF-F125197D87DF}"/>
              </a:ext>
            </a:extLst>
          </p:cNvPr>
          <p:cNvSpPr>
            <a:spLocks/>
          </p:cNvSpPr>
          <p:nvPr/>
        </p:nvSpPr>
        <p:spPr bwMode="auto">
          <a:xfrm>
            <a:off x="6432550" y="5403850"/>
            <a:ext cx="1390650" cy="647700"/>
          </a:xfrm>
          <a:custGeom>
            <a:avLst/>
            <a:gdLst>
              <a:gd name="T0" fmla="*/ 0 w 1390014"/>
              <a:gd name="T1" fmla="*/ 643573 h 648335"/>
              <a:gd name="T2" fmla="*/ 1067430 w 1390014"/>
              <a:gd name="T3" fmla="*/ 643573 h 648335"/>
              <a:gd name="T4" fmla="*/ 1394191 w 1390014"/>
              <a:gd name="T5" fmla="*/ 0 h 648335"/>
              <a:gd name="T6" fmla="*/ 326759 w 1390014"/>
              <a:gd name="T7" fmla="*/ 0 h 648335"/>
              <a:gd name="T8" fmla="*/ 0 w 1390014"/>
              <a:gd name="T9" fmla="*/ 643573 h 648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0014" h="648335">
                <a:moveTo>
                  <a:pt x="0" y="648003"/>
                </a:moveTo>
                <a:lnTo>
                  <a:pt x="1064017" y="648003"/>
                </a:lnTo>
                <a:lnTo>
                  <a:pt x="1389734" y="0"/>
                </a:lnTo>
                <a:lnTo>
                  <a:pt x="325716" y="0"/>
                </a:lnTo>
                <a:lnTo>
                  <a:pt x="0" y="648003"/>
                </a:lnTo>
                <a:close/>
              </a:path>
            </a:pathLst>
          </a:custGeom>
          <a:noFill/>
          <a:ln w="366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39" name="object 37">
            <a:extLst>
              <a:ext uri="{FF2B5EF4-FFF2-40B4-BE49-F238E27FC236}">
                <a16:creationId xmlns:a16="http://schemas.microsoft.com/office/drawing/2014/main" id="{760442AC-29F0-49A9-ACD2-D01D8206F2B4}"/>
              </a:ext>
            </a:extLst>
          </p:cNvPr>
          <p:cNvSpPr txBox="1">
            <a:spLocks noChangeArrowheads="1"/>
          </p:cNvSpPr>
          <p:nvPr/>
        </p:nvSpPr>
        <p:spPr bwMode="auto">
          <a:xfrm>
            <a:off x="6405563" y="5237163"/>
            <a:ext cx="9826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900" b="1">
                <a:latin typeface="Arial" panose="020B0604020202020204" pitchFamily="34" charset="0"/>
                <a:cs typeface="Arial" panose="020B0604020202020204" pitchFamily="34" charset="0"/>
              </a:rPr>
              <a:t>应用程序服务器</a:t>
            </a:r>
            <a:endParaRPr lang="zh-CN" altLang="zh-CN" sz="900">
              <a:latin typeface="Arial" panose="020B0604020202020204" pitchFamily="34" charset="0"/>
              <a:cs typeface="Arial" panose="020B0604020202020204" pitchFamily="34" charset="0"/>
            </a:endParaRPr>
          </a:p>
          <a:p>
            <a:pPr eaLnBrk="1" hangingPunct="1">
              <a:lnSpc>
                <a:spcPct val="101000"/>
              </a:lnSpc>
              <a:spcBef>
                <a:spcPts val="313"/>
              </a:spcBef>
            </a:pPr>
            <a:r>
              <a:rPr lang="zh-CN" altLang="zh-CN" sz="900">
                <a:latin typeface="Arial" panose="020B0604020202020204" pitchFamily="34" charset="0"/>
                <a:cs typeface="Arial" panose="020B0604020202020204" pitchFamily="34" charset="0"/>
              </a:rPr>
              <a:t>业务逻辑</a:t>
            </a:r>
          </a:p>
        </p:txBody>
      </p:sp>
      <p:sp>
        <p:nvSpPr>
          <p:cNvPr id="90140" name="object 38">
            <a:extLst>
              <a:ext uri="{FF2B5EF4-FFF2-40B4-BE49-F238E27FC236}">
                <a16:creationId xmlns:a16="http://schemas.microsoft.com/office/drawing/2014/main" id="{77933904-ED77-4FF3-BF45-470F30684225}"/>
              </a:ext>
            </a:extLst>
          </p:cNvPr>
          <p:cNvSpPr txBox="1">
            <a:spLocks noChangeArrowheads="1"/>
          </p:cNvSpPr>
          <p:nvPr/>
        </p:nvSpPr>
        <p:spPr bwMode="auto">
          <a:xfrm>
            <a:off x="6848475" y="5715000"/>
            <a:ext cx="5572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5563" indent="-44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pPr>
            <a:r>
              <a:rPr lang="zh-CN" altLang="zh-CN" sz="900">
                <a:latin typeface="Arial" panose="020B0604020202020204" pitchFamily="34" charset="0"/>
                <a:cs typeface="Arial" panose="020B0604020202020204" pitchFamily="34" charset="0"/>
              </a:rPr>
              <a:t>控制器过程</a:t>
            </a:r>
          </a:p>
        </p:txBody>
      </p:sp>
      <p:sp>
        <p:nvSpPr>
          <p:cNvPr id="90141" name="object 39">
            <a:extLst>
              <a:ext uri="{FF2B5EF4-FFF2-40B4-BE49-F238E27FC236}">
                <a16:creationId xmlns:a16="http://schemas.microsoft.com/office/drawing/2014/main" id="{95609BE3-ED6B-4089-B75E-7E351C439435}"/>
              </a:ext>
            </a:extLst>
          </p:cNvPr>
          <p:cNvSpPr>
            <a:spLocks/>
          </p:cNvSpPr>
          <p:nvPr/>
        </p:nvSpPr>
        <p:spPr bwMode="auto">
          <a:xfrm>
            <a:off x="10004425" y="5049838"/>
            <a:ext cx="138113" cy="1087437"/>
          </a:xfrm>
          <a:custGeom>
            <a:avLst/>
            <a:gdLst>
              <a:gd name="T0" fmla="*/ 135697 w 138429"/>
              <a:gd name="T1" fmla="*/ 0 h 1087754"/>
              <a:gd name="T2" fmla="*/ 0 w 138429"/>
              <a:gd name="T3" fmla="*/ 136879 h 1087754"/>
              <a:gd name="T4" fmla="*/ 0 w 138429"/>
              <a:gd name="T5" fmla="*/ 1085342 h 1087754"/>
              <a:gd name="T6" fmla="*/ 135697 w 138429"/>
              <a:gd name="T7" fmla="*/ 948458 h 1087754"/>
              <a:gd name="T8" fmla="*/ 135697 w 138429"/>
              <a:gd name="T9" fmla="*/ 0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29" h="1087754">
                <a:moveTo>
                  <a:pt x="137885" y="0"/>
                </a:moveTo>
                <a:lnTo>
                  <a:pt x="0" y="137159"/>
                </a:lnTo>
                <a:lnTo>
                  <a:pt x="0" y="1087559"/>
                </a:lnTo>
                <a:lnTo>
                  <a:pt x="137885" y="950396"/>
                </a:lnTo>
                <a:lnTo>
                  <a:pt x="13788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42" name="object 40">
            <a:extLst>
              <a:ext uri="{FF2B5EF4-FFF2-40B4-BE49-F238E27FC236}">
                <a16:creationId xmlns:a16="http://schemas.microsoft.com/office/drawing/2014/main" id="{ACE26C36-4987-4511-9661-AAAC9AFA9E13}"/>
              </a:ext>
            </a:extLst>
          </p:cNvPr>
          <p:cNvSpPr>
            <a:spLocks/>
          </p:cNvSpPr>
          <p:nvPr/>
        </p:nvSpPr>
        <p:spPr bwMode="auto">
          <a:xfrm>
            <a:off x="10004425" y="5049838"/>
            <a:ext cx="138113" cy="1087437"/>
          </a:xfrm>
          <a:custGeom>
            <a:avLst/>
            <a:gdLst>
              <a:gd name="T0" fmla="*/ 0 w 138429"/>
              <a:gd name="T1" fmla="*/ 1085342 h 1087754"/>
              <a:gd name="T2" fmla="*/ 135697 w 138429"/>
              <a:gd name="T3" fmla="*/ 948458 h 1087754"/>
              <a:gd name="T4" fmla="*/ 135697 w 138429"/>
              <a:gd name="T5" fmla="*/ 0 h 1087754"/>
              <a:gd name="T6" fmla="*/ 0 w 138429"/>
              <a:gd name="T7" fmla="*/ 136880 h 1087754"/>
              <a:gd name="T8" fmla="*/ 0 w 138429"/>
              <a:gd name="T9" fmla="*/ 1085342 h 1087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429" h="1087754">
                <a:moveTo>
                  <a:pt x="0" y="1087559"/>
                </a:moveTo>
                <a:lnTo>
                  <a:pt x="137885" y="950396"/>
                </a:lnTo>
                <a:lnTo>
                  <a:pt x="137885" y="0"/>
                </a:lnTo>
                <a:lnTo>
                  <a:pt x="0" y="137160"/>
                </a:lnTo>
                <a:lnTo>
                  <a:pt x="0" y="1087559"/>
                </a:lnTo>
                <a:close/>
              </a:path>
            </a:pathLst>
          </a:custGeom>
          <a:noFill/>
          <a:ln w="367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43" name="object 41">
            <a:extLst>
              <a:ext uri="{FF2B5EF4-FFF2-40B4-BE49-F238E27FC236}">
                <a16:creationId xmlns:a16="http://schemas.microsoft.com/office/drawing/2014/main" id="{382B6729-7EAE-4378-A6AF-82ADDCAEA8F2}"/>
              </a:ext>
            </a:extLst>
          </p:cNvPr>
          <p:cNvSpPr>
            <a:spLocks/>
          </p:cNvSpPr>
          <p:nvPr/>
        </p:nvSpPr>
        <p:spPr bwMode="auto">
          <a:xfrm>
            <a:off x="8440738" y="5049838"/>
            <a:ext cx="1701800" cy="138112"/>
          </a:xfrm>
          <a:custGeom>
            <a:avLst/>
            <a:gdLst>
              <a:gd name="T0" fmla="*/ 1701355 w 1701800"/>
              <a:gd name="T1" fmla="*/ 0 h 137160"/>
              <a:gd name="T2" fmla="*/ 137886 w 1701800"/>
              <a:gd name="T3" fmla="*/ 0 h 137160"/>
              <a:gd name="T4" fmla="*/ 0 w 1701800"/>
              <a:gd name="T5" fmla="*/ 143963 h 137160"/>
              <a:gd name="T6" fmla="*/ 1563470 w 1701800"/>
              <a:gd name="T7" fmla="*/ 143963 h 137160"/>
              <a:gd name="T8" fmla="*/ 1701355 w 1701800"/>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1701355" y="0"/>
                </a:moveTo>
                <a:lnTo>
                  <a:pt x="137886" y="0"/>
                </a:lnTo>
                <a:lnTo>
                  <a:pt x="0" y="137159"/>
                </a:lnTo>
                <a:lnTo>
                  <a:pt x="1563470" y="137159"/>
                </a:lnTo>
                <a:lnTo>
                  <a:pt x="170135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44" name="object 42">
            <a:extLst>
              <a:ext uri="{FF2B5EF4-FFF2-40B4-BE49-F238E27FC236}">
                <a16:creationId xmlns:a16="http://schemas.microsoft.com/office/drawing/2014/main" id="{E359AEE0-F3A4-4505-BF2D-A6FD14E0EA5B}"/>
              </a:ext>
            </a:extLst>
          </p:cNvPr>
          <p:cNvSpPr>
            <a:spLocks/>
          </p:cNvSpPr>
          <p:nvPr/>
        </p:nvSpPr>
        <p:spPr bwMode="auto">
          <a:xfrm>
            <a:off x="8440738" y="5049838"/>
            <a:ext cx="1701800" cy="138112"/>
          </a:xfrm>
          <a:custGeom>
            <a:avLst/>
            <a:gdLst>
              <a:gd name="T0" fmla="*/ 0 w 1701800"/>
              <a:gd name="T1" fmla="*/ 143965 h 137160"/>
              <a:gd name="T2" fmla="*/ 1563470 w 1701800"/>
              <a:gd name="T3" fmla="*/ 143965 h 137160"/>
              <a:gd name="T4" fmla="*/ 1701356 w 1701800"/>
              <a:gd name="T5" fmla="*/ 0 h 137160"/>
              <a:gd name="T6" fmla="*/ 137885 w 1701800"/>
              <a:gd name="T7" fmla="*/ 0 h 137160"/>
              <a:gd name="T8" fmla="*/ 0 w 1701800"/>
              <a:gd name="T9" fmla="*/ 143965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1800" h="137160">
                <a:moveTo>
                  <a:pt x="0" y="137160"/>
                </a:moveTo>
                <a:lnTo>
                  <a:pt x="1563470" y="137160"/>
                </a:lnTo>
                <a:lnTo>
                  <a:pt x="1701356" y="0"/>
                </a:lnTo>
                <a:lnTo>
                  <a:pt x="137885" y="0"/>
                </a:lnTo>
                <a:lnTo>
                  <a:pt x="0" y="137160"/>
                </a:lnTo>
                <a:close/>
              </a:path>
            </a:pathLst>
          </a:custGeom>
          <a:noFill/>
          <a:ln w="365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45" name="object 43">
            <a:extLst>
              <a:ext uri="{FF2B5EF4-FFF2-40B4-BE49-F238E27FC236}">
                <a16:creationId xmlns:a16="http://schemas.microsoft.com/office/drawing/2014/main" id="{677562CE-2AA8-478A-A98A-A274C549A96A}"/>
              </a:ext>
            </a:extLst>
          </p:cNvPr>
          <p:cNvSpPr>
            <a:spLocks/>
          </p:cNvSpPr>
          <p:nvPr/>
        </p:nvSpPr>
        <p:spPr bwMode="auto">
          <a:xfrm>
            <a:off x="8440738" y="5187950"/>
            <a:ext cx="1563687" cy="949325"/>
          </a:xfrm>
          <a:custGeom>
            <a:avLst/>
            <a:gdLst>
              <a:gd name="T0" fmla="*/ 0 w 1564004"/>
              <a:gd name="T1" fmla="*/ 941543 h 950595"/>
              <a:gd name="T2" fmla="*/ 1561251 w 1564004"/>
              <a:gd name="T3" fmla="*/ 941543 h 950595"/>
              <a:gd name="T4" fmla="*/ 1561251 w 1564004"/>
              <a:gd name="T5" fmla="*/ 0 h 950595"/>
              <a:gd name="T6" fmla="*/ 0 w 1564004"/>
              <a:gd name="T7" fmla="*/ 0 h 950595"/>
              <a:gd name="T8" fmla="*/ 0 w 1564004"/>
              <a:gd name="T9" fmla="*/ 941543 h 950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4004" h="950595">
                <a:moveTo>
                  <a:pt x="0" y="950396"/>
                </a:moveTo>
                <a:lnTo>
                  <a:pt x="1563470" y="950396"/>
                </a:lnTo>
                <a:lnTo>
                  <a:pt x="1563470" y="0"/>
                </a:lnTo>
                <a:lnTo>
                  <a:pt x="0" y="0"/>
                </a:lnTo>
                <a:lnTo>
                  <a:pt x="0" y="950396"/>
                </a:lnTo>
                <a:close/>
              </a:path>
            </a:pathLst>
          </a:custGeom>
          <a:noFill/>
          <a:ln w="36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4" name="object 44">
            <a:extLst>
              <a:ext uri="{FF2B5EF4-FFF2-40B4-BE49-F238E27FC236}">
                <a16:creationId xmlns:a16="http://schemas.microsoft.com/office/drawing/2014/main" id="{8C9A7338-E5DE-418A-B6B6-857743F62E6D}"/>
              </a:ext>
            </a:extLst>
          </p:cNvPr>
          <p:cNvSpPr txBox="1"/>
          <p:nvPr/>
        </p:nvSpPr>
        <p:spPr>
          <a:xfrm>
            <a:off x="8489950" y="5237163"/>
            <a:ext cx="985838" cy="146050"/>
          </a:xfrm>
          <a:prstGeom prst="rect">
            <a:avLst/>
          </a:prstGeom>
        </p:spPr>
        <p:txBody>
          <a:bodyPr lIns="0" tIns="0" rIns="0" bIns="0">
            <a:spAutoFit/>
          </a:bodyPr>
          <a:lstStyle/>
          <a:p>
            <a:pPr marL="12700" eaLnBrk="1" fontAlgn="auto" hangingPunct="1">
              <a:spcBef>
                <a:spcPts val="0"/>
              </a:spcBef>
              <a:spcAft>
                <a:spcPts val="0"/>
              </a:spcAft>
              <a:defRPr/>
            </a:pPr>
            <a:r>
              <a:rPr sz="950" b="1" spc="5" dirty="0">
                <a:latin typeface="Arial"/>
                <a:ea typeface="+mn-ea"/>
                <a:cs typeface="Arial"/>
              </a:rPr>
              <a:t>数据库</a:t>
            </a:r>
            <a:r>
              <a:rPr sz="950" b="1" spc="-60" dirty="0">
                <a:latin typeface="Arial"/>
                <a:ea typeface="+mn-ea"/>
                <a:cs typeface="Arial"/>
              </a:rPr>
              <a:t> </a:t>
            </a:r>
            <a:r>
              <a:rPr sz="950" b="1" spc="5" dirty="0">
                <a:latin typeface="Arial"/>
                <a:ea typeface="+mn-ea"/>
                <a:cs typeface="Arial"/>
              </a:rPr>
              <a:t>服务器</a:t>
            </a:r>
            <a:endParaRPr sz="950">
              <a:latin typeface="Arial"/>
              <a:ea typeface="+mn-ea"/>
              <a:cs typeface="Arial"/>
            </a:endParaRPr>
          </a:p>
        </p:txBody>
      </p:sp>
      <p:sp>
        <p:nvSpPr>
          <p:cNvPr id="90147" name="object 45">
            <a:extLst>
              <a:ext uri="{FF2B5EF4-FFF2-40B4-BE49-F238E27FC236}">
                <a16:creationId xmlns:a16="http://schemas.microsoft.com/office/drawing/2014/main" id="{012D4E0F-F9FC-42F7-951A-89C63E02241D}"/>
              </a:ext>
            </a:extLst>
          </p:cNvPr>
          <p:cNvSpPr>
            <a:spLocks/>
          </p:cNvSpPr>
          <p:nvPr/>
        </p:nvSpPr>
        <p:spPr bwMode="auto">
          <a:xfrm>
            <a:off x="8516938" y="5403850"/>
            <a:ext cx="1390650" cy="647700"/>
          </a:xfrm>
          <a:custGeom>
            <a:avLst/>
            <a:gdLst>
              <a:gd name="T0" fmla="*/ 0 w 1390015"/>
              <a:gd name="T1" fmla="*/ 643573 h 648335"/>
              <a:gd name="T2" fmla="*/ 1067424 w 1390015"/>
              <a:gd name="T3" fmla="*/ 643573 h 648335"/>
              <a:gd name="T4" fmla="*/ 1394184 w 1390015"/>
              <a:gd name="T5" fmla="*/ 0 h 648335"/>
              <a:gd name="T6" fmla="*/ 326759 w 1390015"/>
              <a:gd name="T7" fmla="*/ 0 h 648335"/>
              <a:gd name="T8" fmla="*/ 0 w 1390015"/>
              <a:gd name="T9" fmla="*/ 643573 h 648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0015" h="648335">
                <a:moveTo>
                  <a:pt x="0" y="648003"/>
                </a:moveTo>
                <a:lnTo>
                  <a:pt x="1064017" y="648003"/>
                </a:lnTo>
                <a:lnTo>
                  <a:pt x="1389734" y="0"/>
                </a:lnTo>
                <a:lnTo>
                  <a:pt x="325716" y="0"/>
                </a:lnTo>
                <a:lnTo>
                  <a:pt x="0" y="648003"/>
                </a:lnTo>
                <a:close/>
              </a:path>
            </a:pathLst>
          </a:custGeom>
          <a:noFill/>
          <a:ln w="366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 name="object 46">
            <a:extLst>
              <a:ext uri="{FF2B5EF4-FFF2-40B4-BE49-F238E27FC236}">
                <a16:creationId xmlns:a16="http://schemas.microsoft.com/office/drawing/2014/main" id="{9C90C28D-D5EB-4464-AF50-20D05754548C}"/>
              </a:ext>
            </a:extLst>
          </p:cNvPr>
          <p:cNvSpPr txBox="1"/>
          <p:nvPr/>
        </p:nvSpPr>
        <p:spPr>
          <a:xfrm>
            <a:off x="9021763" y="5570538"/>
            <a:ext cx="379412" cy="146050"/>
          </a:xfrm>
          <a:prstGeom prst="rect">
            <a:avLst/>
          </a:prstGeom>
        </p:spPr>
        <p:txBody>
          <a:bodyPr lIns="0" tIns="0" rIns="0" bIns="0">
            <a:spAutoFit/>
          </a:bodyPr>
          <a:lstStyle/>
          <a:p>
            <a:pPr marL="12700" eaLnBrk="1" fontAlgn="auto" hangingPunct="1">
              <a:spcBef>
                <a:spcPts val="0"/>
              </a:spcBef>
              <a:spcAft>
                <a:spcPts val="0"/>
              </a:spcAft>
              <a:defRPr/>
            </a:pPr>
            <a:r>
              <a:rPr sz="950" spc="10" dirty="0">
                <a:latin typeface="Arial"/>
                <a:ea typeface="+mn-ea"/>
                <a:cs typeface="Arial"/>
              </a:rPr>
              <a:t>Dbms</a:t>
            </a:r>
            <a:endParaRPr sz="950">
              <a:latin typeface="Arial"/>
              <a:ea typeface="+mn-ea"/>
              <a:cs typeface="Arial"/>
            </a:endParaRPr>
          </a:p>
        </p:txBody>
      </p:sp>
      <p:sp>
        <p:nvSpPr>
          <p:cNvPr id="47" name="object 47">
            <a:extLst>
              <a:ext uri="{FF2B5EF4-FFF2-40B4-BE49-F238E27FC236}">
                <a16:creationId xmlns:a16="http://schemas.microsoft.com/office/drawing/2014/main" id="{AB8A36D9-314E-4D93-9205-64190609CADD}"/>
              </a:ext>
            </a:extLst>
          </p:cNvPr>
          <p:cNvSpPr txBox="1"/>
          <p:nvPr/>
        </p:nvSpPr>
        <p:spPr>
          <a:xfrm>
            <a:off x="8977313" y="5716588"/>
            <a:ext cx="469900" cy="146050"/>
          </a:xfrm>
          <a:prstGeom prst="rect">
            <a:avLst/>
          </a:prstGeom>
        </p:spPr>
        <p:txBody>
          <a:bodyPr lIns="0" tIns="0" rIns="0" bIns="0">
            <a:spAutoFit/>
          </a:bodyPr>
          <a:lstStyle/>
          <a:p>
            <a:pPr marL="12700" eaLnBrk="1" fontAlgn="auto" hangingPunct="1">
              <a:spcBef>
                <a:spcPts val="0"/>
              </a:spcBef>
              <a:spcAft>
                <a:spcPts val="0"/>
              </a:spcAft>
              <a:defRPr/>
            </a:pPr>
            <a:r>
              <a:rPr sz="950" spc="5" dirty="0">
                <a:latin typeface="Arial"/>
                <a:ea typeface="+mn-ea"/>
                <a:cs typeface="Arial"/>
              </a:rPr>
              <a:t>过程</a:t>
            </a:r>
            <a:endParaRPr sz="950">
              <a:latin typeface="Arial"/>
              <a:ea typeface="+mn-ea"/>
              <a:cs typeface="Arial"/>
            </a:endParaRPr>
          </a:p>
        </p:txBody>
      </p:sp>
      <p:sp>
        <p:nvSpPr>
          <p:cNvPr id="90150" name="object 48">
            <a:extLst>
              <a:ext uri="{FF2B5EF4-FFF2-40B4-BE49-F238E27FC236}">
                <a16:creationId xmlns:a16="http://schemas.microsoft.com/office/drawing/2014/main" id="{EB94D552-43E5-4495-ADBC-46A0435A6623}"/>
              </a:ext>
            </a:extLst>
          </p:cNvPr>
          <p:cNvSpPr>
            <a:spLocks/>
          </p:cNvSpPr>
          <p:nvPr/>
        </p:nvSpPr>
        <p:spPr bwMode="auto">
          <a:xfrm>
            <a:off x="3533775" y="5727700"/>
            <a:ext cx="1020763" cy="0"/>
          </a:xfrm>
          <a:custGeom>
            <a:avLst/>
            <a:gdLst>
              <a:gd name="T0" fmla="*/ 0 w 1021080"/>
              <a:gd name="T1" fmla="*/ 1018383 w 1021080"/>
              <a:gd name="T2" fmla="*/ 0 60000 65536"/>
              <a:gd name="T3" fmla="*/ 0 60000 65536"/>
            </a:gdLst>
            <a:ahLst/>
            <a:cxnLst>
              <a:cxn ang="T2">
                <a:pos x="T0" y="0"/>
              </a:cxn>
              <a:cxn ang="T3">
                <a:pos x="T1" y="0"/>
              </a:cxn>
            </a:cxnLst>
            <a:rect l="0" t="0" r="r" b="b"/>
            <a:pathLst>
              <a:path w="1021080">
                <a:moveTo>
                  <a:pt x="0" y="0"/>
                </a:moveTo>
                <a:lnTo>
                  <a:pt x="1020599" y="0"/>
                </a:lnTo>
              </a:path>
            </a:pathLst>
          </a:custGeom>
          <a:noFill/>
          <a:ln w="731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51" name="object 49">
            <a:extLst>
              <a:ext uri="{FF2B5EF4-FFF2-40B4-BE49-F238E27FC236}">
                <a16:creationId xmlns:a16="http://schemas.microsoft.com/office/drawing/2014/main" id="{B258BD6E-F41A-4342-89F5-4870529BE74F}"/>
              </a:ext>
            </a:extLst>
          </p:cNvPr>
          <p:cNvSpPr>
            <a:spLocks/>
          </p:cNvSpPr>
          <p:nvPr/>
        </p:nvSpPr>
        <p:spPr bwMode="auto">
          <a:xfrm>
            <a:off x="4486275" y="5659438"/>
            <a:ext cx="68263" cy="136525"/>
          </a:xfrm>
          <a:custGeom>
            <a:avLst/>
            <a:gdLst>
              <a:gd name="T0" fmla="*/ 0 w 68580"/>
              <a:gd name="T1" fmla="*/ 139825 h 135889"/>
              <a:gd name="T2" fmla="*/ 65852 w 68580"/>
              <a:gd name="T3" fmla="*/ 69914 h 135889"/>
              <a:gd name="T4" fmla="*/ 0 w 68580"/>
              <a:gd name="T5" fmla="*/ 0 h 135889"/>
              <a:gd name="T6" fmla="*/ 0 60000 65536"/>
              <a:gd name="T7" fmla="*/ 0 60000 65536"/>
              <a:gd name="T8" fmla="*/ 0 60000 65536"/>
            </a:gdLst>
            <a:ahLst/>
            <a:cxnLst>
              <a:cxn ang="T6">
                <a:pos x="T0" y="T1"/>
              </a:cxn>
              <a:cxn ang="T7">
                <a:pos x="T2" y="T3"/>
              </a:cxn>
              <a:cxn ang="T8">
                <a:pos x="T4" y="T5"/>
              </a:cxn>
            </a:cxnLst>
            <a:rect l="0" t="0" r="r" b="b"/>
            <a:pathLst>
              <a:path w="68580" h="135889">
                <a:moveTo>
                  <a:pt x="0" y="135331"/>
                </a:moveTo>
                <a:lnTo>
                  <a:pt x="68023" y="67665"/>
                </a:lnTo>
                <a:lnTo>
                  <a:pt x="0" y="0"/>
                </a:lnTo>
              </a:path>
            </a:pathLst>
          </a:custGeom>
          <a:noFill/>
          <a:ln w="73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52" name="object 50">
            <a:extLst>
              <a:ext uri="{FF2B5EF4-FFF2-40B4-BE49-F238E27FC236}">
                <a16:creationId xmlns:a16="http://schemas.microsoft.com/office/drawing/2014/main" id="{50296A81-E741-45FF-86C2-466CA4848211}"/>
              </a:ext>
            </a:extLst>
          </p:cNvPr>
          <p:cNvSpPr>
            <a:spLocks/>
          </p:cNvSpPr>
          <p:nvPr/>
        </p:nvSpPr>
        <p:spPr bwMode="auto">
          <a:xfrm>
            <a:off x="5618163" y="5727700"/>
            <a:ext cx="977900" cy="0"/>
          </a:xfrm>
          <a:custGeom>
            <a:avLst/>
            <a:gdLst>
              <a:gd name="T0" fmla="*/ 0 w 977264"/>
              <a:gd name="T1" fmla="*/ 981609 w 977264"/>
              <a:gd name="T2" fmla="*/ 0 60000 65536"/>
              <a:gd name="T3" fmla="*/ 0 60000 65536"/>
            </a:gdLst>
            <a:ahLst/>
            <a:cxnLst>
              <a:cxn ang="T2">
                <a:pos x="T0" y="0"/>
              </a:cxn>
              <a:cxn ang="T3">
                <a:pos x="T1" y="0"/>
              </a:cxn>
            </a:cxnLst>
            <a:rect l="0" t="0" r="r" b="b"/>
            <a:pathLst>
              <a:path w="977264">
                <a:moveTo>
                  <a:pt x="0" y="0"/>
                </a:moveTo>
                <a:lnTo>
                  <a:pt x="977149" y="0"/>
                </a:lnTo>
              </a:path>
            </a:pathLst>
          </a:custGeom>
          <a:noFill/>
          <a:ln w="731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53" name="object 51">
            <a:extLst>
              <a:ext uri="{FF2B5EF4-FFF2-40B4-BE49-F238E27FC236}">
                <a16:creationId xmlns:a16="http://schemas.microsoft.com/office/drawing/2014/main" id="{987CE402-B874-4CB7-A22B-9FCA556BC8C3}"/>
              </a:ext>
            </a:extLst>
          </p:cNvPr>
          <p:cNvSpPr>
            <a:spLocks/>
          </p:cNvSpPr>
          <p:nvPr/>
        </p:nvSpPr>
        <p:spPr bwMode="auto">
          <a:xfrm>
            <a:off x="6527800" y="5659438"/>
            <a:ext cx="68263" cy="136525"/>
          </a:xfrm>
          <a:custGeom>
            <a:avLst/>
            <a:gdLst>
              <a:gd name="T0" fmla="*/ 0 w 68579"/>
              <a:gd name="T1" fmla="*/ 139825 h 135889"/>
              <a:gd name="T2" fmla="*/ 65859 w 68579"/>
              <a:gd name="T3" fmla="*/ 69914 h 135889"/>
              <a:gd name="T4" fmla="*/ 0 w 68579"/>
              <a:gd name="T5" fmla="*/ 0 h 135889"/>
              <a:gd name="T6" fmla="*/ 0 60000 65536"/>
              <a:gd name="T7" fmla="*/ 0 60000 65536"/>
              <a:gd name="T8" fmla="*/ 0 60000 65536"/>
            </a:gdLst>
            <a:ahLst/>
            <a:cxnLst>
              <a:cxn ang="T6">
                <a:pos x="T0" y="T1"/>
              </a:cxn>
              <a:cxn ang="T7">
                <a:pos x="T2" y="T3"/>
              </a:cxn>
              <a:cxn ang="T8">
                <a:pos x="T4" y="T5"/>
              </a:cxn>
            </a:cxnLst>
            <a:rect l="0" t="0" r="r" b="b"/>
            <a:pathLst>
              <a:path w="68579" h="135889">
                <a:moveTo>
                  <a:pt x="0" y="135331"/>
                </a:moveTo>
                <a:lnTo>
                  <a:pt x="68023" y="67665"/>
                </a:lnTo>
                <a:lnTo>
                  <a:pt x="0" y="0"/>
                </a:lnTo>
              </a:path>
            </a:pathLst>
          </a:custGeom>
          <a:noFill/>
          <a:ln w="73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54" name="object 52">
            <a:extLst>
              <a:ext uri="{FF2B5EF4-FFF2-40B4-BE49-F238E27FC236}">
                <a16:creationId xmlns:a16="http://schemas.microsoft.com/office/drawing/2014/main" id="{CF844460-6FFE-46E5-8BA1-EF53223DAD53}"/>
              </a:ext>
            </a:extLst>
          </p:cNvPr>
          <p:cNvSpPr>
            <a:spLocks/>
          </p:cNvSpPr>
          <p:nvPr/>
        </p:nvSpPr>
        <p:spPr bwMode="auto">
          <a:xfrm>
            <a:off x="7659688" y="5727700"/>
            <a:ext cx="1020762" cy="0"/>
          </a:xfrm>
          <a:custGeom>
            <a:avLst/>
            <a:gdLst>
              <a:gd name="T0" fmla="*/ 0 w 1021079"/>
              <a:gd name="T1" fmla="*/ 1018291 w 1021079"/>
              <a:gd name="T2" fmla="*/ 0 60000 65536"/>
              <a:gd name="T3" fmla="*/ 0 60000 65536"/>
            </a:gdLst>
            <a:ahLst/>
            <a:cxnLst>
              <a:cxn ang="T2">
                <a:pos x="T0" y="0"/>
              </a:cxn>
              <a:cxn ang="T3">
                <a:pos x="T1" y="0"/>
              </a:cxn>
            </a:cxnLst>
            <a:rect l="0" t="0" r="r" b="b"/>
            <a:pathLst>
              <a:path w="1021079">
                <a:moveTo>
                  <a:pt x="0" y="0"/>
                </a:moveTo>
                <a:lnTo>
                  <a:pt x="1020507" y="0"/>
                </a:lnTo>
              </a:path>
            </a:pathLst>
          </a:custGeom>
          <a:noFill/>
          <a:ln w="731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55" name="object 53">
            <a:extLst>
              <a:ext uri="{FF2B5EF4-FFF2-40B4-BE49-F238E27FC236}">
                <a16:creationId xmlns:a16="http://schemas.microsoft.com/office/drawing/2014/main" id="{430B757A-2506-495D-BE1F-96B6E42C4B16}"/>
              </a:ext>
            </a:extLst>
          </p:cNvPr>
          <p:cNvSpPr>
            <a:spLocks/>
          </p:cNvSpPr>
          <p:nvPr/>
        </p:nvSpPr>
        <p:spPr bwMode="auto">
          <a:xfrm>
            <a:off x="8612188" y="5659438"/>
            <a:ext cx="68262" cy="136525"/>
          </a:xfrm>
          <a:custGeom>
            <a:avLst/>
            <a:gdLst>
              <a:gd name="T0" fmla="*/ 0 w 68579"/>
              <a:gd name="T1" fmla="*/ 139825 h 135889"/>
              <a:gd name="T2" fmla="*/ 65852 w 68579"/>
              <a:gd name="T3" fmla="*/ 69914 h 135889"/>
              <a:gd name="T4" fmla="*/ 0 w 68579"/>
              <a:gd name="T5" fmla="*/ 0 h 135889"/>
              <a:gd name="T6" fmla="*/ 0 60000 65536"/>
              <a:gd name="T7" fmla="*/ 0 60000 65536"/>
              <a:gd name="T8" fmla="*/ 0 60000 65536"/>
            </a:gdLst>
            <a:ahLst/>
            <a:cxnLst>
              <a:cxn ang="T6">
                <a:pos x="T0" y="T1"/>
              </a:cxn>
              <a:cxn ang="T7">
                <a:pos x="T2" y="T3"/>
              </a:cxn>
              <a:cxn ang="T8">
                <a:pos x="T4" y="T5"/>
              </a:cxn>
            </a:cxnLst>
            <a:rect l="0" t="0" r="r" b="b"/>
            <a:pathLst>
              <a:path w="68579" h="135889">
                <a:moveTo>
                  <a:pt x="0" y="135331"/>
                </a:moveTo>
                <a:lnTo>
                  <a:pt x="68023" y="67665"/>
                </a:lnTo>
                <a:lnTo>
                  <a:pt x="0" y="0"/>
                </a:lnTo>
              </a:path>
            </a:pathLst>
          </a:custGeom>
          <a:noFill/>
          <a:ln w="734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56" name="object 54">
            <a:extLst>
              <a:ext uri="{FF2B5EF4-FFF2-40B4-BE49-F238E27FC236}">
                <a16:creationId xmlns:a16="http://schemas.microsoft.com/office/drawing/2014/main" id="{F9D714A5-E945-46F3-96C2-9AC36DBF346D}"/>
              </a:ext>
            </a:extLst>
          </p:cNvPr>
          <p:cNvSpPr>
            <a:spLocks/>
          </p:cNvSpPr>
          <p:nvPr/>
        </p:nvSpPr>
        <p:spPr bwMode="auto">
          <a:xfrm>
            <a:off x="4670425" y="1622425"/>
            <a:ext cx="141288" cy="1117600"/>
          </a:xfrm>
          <a:custGeom>
            <a:avLst/>
            <a:gdLst>
              <a:gd name="T0" fmla="*/ 139007 w 141604"/>
              <a:gd name="T1" fmla="*/ 0 h 1118870"/>
              <a:gd name="T2" fmla="*/ 0 w 141604"/>
              <a:gd name="T3" fmla="*/ 139962 h 1118870"/>
              <a:gd name="T4" fmla="*/ 0 w 141604"/>
              <a:gd name="T5" fmla="*/ 1109694 h 1118870"/>
              <a:gd name="T6" fmla="*/ 139007 w 141604"/>
              <a:gd name="T7" fmla="*/ 969732 h 1118870"/>
              <a:gd name="T8" fmla="*/ 139007 w 141604"/>
              <a:gd name="T9" fmla="*/ 0 h 11188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604" h="1118870">
                <a:moveTo>
                  <a:pt x="141198" y="0"/>
                </a:moveTo>
                <a:lnTo>
                  <a:pt x="0" y="141079"/>
                </a:lnTo>
                <a:lnTo>
                  <a:pt x="0" y="1118551"/>
                </a:lnTo>
                <a:lnTo>
                  <a:pt x="141198" y="977472"/>
                </a:lnTo>
                <a:lnTo>
                  <a:pt x="1411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57" name="object 55">
            <a:extLst>
              <a:ext uri="{FF2B5EF4-FFF2-40B4-BE49-F238E27FC236}">
                <a16:creationId xmlns:a16="http://schemas.microsoft.com/office/drawing/2014/main" id="{0A92B16C-79BC-4950-B67E-7630F68F50C3}"/>
              </a:ext>
            </a:extLst>
          </p:cNvPr>
          <p:cNvSpPr>
            <a:spLocks/>
          </p:cNvSpPr>
          <p:nvPr/>
        </p:nvSpPr>
        <p:spPr bwMode="auto">
          <a:xfrm>
            <a:off x="4670425" y="1622425"/>
            <a:ext cx="141288" cy="1117600"/>
          </a:xfrm>
          <a:custGeom>
            <a:avLst/>
            <a:gdLst>
              <a:gd name="T0" fmla="*/ 0 w 141604"/>
              <a:gd name="T1" fmla="*/ 1109694 h 1118870"/>
              <a:gd name="T2" fmla="*/ 139007 w 141604"/>
              <a:gd name="T3" fmla="*/ 969732 h 1118870"/>
              <a:gd name="T4" fmla="*/ 139007 w 141604"/>
              <a:gd name="T5" fmla="*/ 0 h 1118870"/>
              <a:gd name="T6" fmla="*/ 0 w 141604"/>
              <a:gd name="T7" fmla="*/ 139961 h 1118870"/>
              <a:gd name="T8" fmla="*/ 0 w 141604"/>
              <a:gd name="T9" fmla="*/ 1109694 h 11188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604" h="1118870">
                <a:moveTo>
                  <a:pt x="0" y="1118551"/>
                </a:moveTo>
                <a:lnTo>
                  <a:pt x="141198" y="977472"/>
                </a:lnTo>
                <a:lnTo>
                  <a:pt x="141198" y="0"/>
                </a:lnTo>
                <a:lnTo>
                  <a:pt x="0" y="141078"/>
                </a:lnTo>
                <a:lnTo>
                  <a:pt x="0" y="1118551"/>
                </a:lnTo>
                <a:close/>
              </a:path>
            </a:pathLst>
          </a:custGeom>
          <a:noFill/>
          <a:ln w="37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58" name="object 56">
            <a:extLst>
              <a:ext uri="{FF2B5EF4-FFF2-40B4-BE49-F238E27FC236}">
                <a16:creationId xmlns:a16="http://schemas.microsoft.com/office/drawing/2014/main" id="{A03DCB95-2242-4A3E-BD6D-BC3E10D6A2DF}"/>
              </a:ext>
            </a:extLst>
          </p:cNvPr>
          <p:cNvSpPr>
            <a:spLocks/>
          </p:cNvSpPr>
          <p:nvPr/>
        </p:nvSpPr>
        <p:spPr bwMode="auto">
          <a:xfrm>
            <a:off x="3068638" y="1622425"/>
            <a:ext cx="1743075" cy="141288"/>
          </a:xfrm>
          <a:custGeom>
            <a:avLst/>
            <a:gdLst>
              <a:gd name="T0" fmla="*/ 1746610 w 1742439"/>
              <a:gd name="T1" fmla="*/ 0 h 141605"/>
              <a:gd name="T2" fmla="*/ 141562 w 1742439"/>
              <a:gd name="T3" fmla="*/ 0 h 141605"/>
              <a:gd name="T4" fmla="*/ 0 w 1742439"/>
              <a:gd name="T5" fmla="*/ 138883 h 141605"/>
              <a:gd name="T6" fmla="*/ 1605050 w 1742439"/>
              <a:gd name="T7" fmla="*/ 138883 h 141605"/>
              <a:gd name="T8" fmla="*/ 1746610 w 1742439"/>
              <a:gd name="T9" fmla="*/ 0 h 141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2439" h="141605">
                <a:moveTo>
                  <a:pt x="1742154" y="0"/>
                </a:moveTo>
                <a:lnTo>
                  <a:pt x="141198" y="0"/>
                </a:lnTo>
                <a:lnTo>
                  <a:pt x="0" y="141079"/>
                </a:lnTo>
                <a:lnTo>
                  <a:pt x="1600955" y="141079"/>
                </a:lnTo>
                <a:lnTo>
                  <a:pt x="1742154"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59" name="object 57">
            <a:extLst>
              <a:ext uri="{FF2B5EF4-FFF2-40B4-BE49-F238E27FC236}">
                <a16:creationId xmlns:a16="http://schemas.microsoft.com/office/drawing/2014/main" id="{8595F358-AD23-4760-ADF0-6FA60550A8AE}"/>
              </a:ext>
            </a:extLst>
          </p:cNvPr>
          <p:cNvSpPr>
            <a:spLocks/>
          </p:cNvSpPr>
          <p:nvPr/>
        </p:nvSpPr>
        <p:spPr bwMode="auto">
          <a:xfrm>
            <a:off x="3068638" y="1622425"/>
            <a:ext cx="1743075" cy="141288"/>
          </a:xfrm>
          <a:custGeom>
            <a:avLst/>
            <a:gdLst>
              <a:gd name="T0" fmla="*/ 0 w 1742439"/>
              <a:gd name="T1" fmla="*/ 138882 h 141605"/>
              <a:gd name="T2" fmla="*/ 1605050 w 1742439"/>
              <a:gd name="T3" fmla="*/ 138882 h 141605"/>
              <a:gd name="T4" fmla="*/ 1746609 w 1742439"/>
              <a:gd name="T5" fmla="*/ 0 h 141605"/>
              <a:gd name="T6" fmla="*/ 141562 w 1742439"/>
              <a:gd name="T7" fmla="*/ 0 h 141605"/>
              <a:gd name="T8" fmla="*/ 0 w 1742439"/>
              <a:gd name="T9" fmla="*/ 138882 h 141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2439" h="141605">
                <a:moveTo>
                  <a:pt x="0" y="141078"/>
                </a:moveTo>
                <a:lnTo>
                  <a:pt x="1600955" y="141078"/>
                </a:lnTo>
                <a:lnTo>
                  <a:pt x="1742153" y="0"/>
                </a:lnTo>
                <a:lnTo>
                  <a:pt x="141198" y="0"/>
                </a:lnTo>
                <a:lnTo>
                  <a:pt x="0" y="141078"/>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60" name="object 58">
            <a:extLst>
              <a:ext uri="{FF2B5EF4-FFF2-40B4-BE49-F238E27FC236}">
                <a16:creationId xmlns:a16="http://schemas.microsoft.com/office/drawing/2014/main" id="{3D2C9795-73C2-4668-9015-51B2D91D64AC}"/>
              </a:ext>
            </a:extLst>
          </p:cNvPr>
          <p:cNvSpPr>
            <a:spLocks/>
          </p:cNvSpPr>
          <p:nvPr/>
        </p:nvSpPr>
        <p:spPr bwMode="auto">
          <a:xfrm>
            <a:off x="3068638" y="1762125"/>
            <a:ext cx="1601787" cy="977900"/>
          </a:xfrm>
          <a:custGeom>
            <a:avLst/>
            <a:gdLst>
              <a:gd name="T0" fmla="*/ 0 w 1601470"/>
              <a:gd name="T1" fmla="*/ 977551 h 977900"/>
              <a:gd name="T2" fmla="*/ 1603252 w 1601470"/>
              <a:gd name="T3" fmla="*/ 977551 h 977900"/>
              <a:gd name="T4" fmla="*/ 1603252 w 1601470"/>
              <a:gd name="T5" fmla="*/ 0 h 977900"/>
              <a:gd name="T6" fmla="*/ 0 w 1601470"/>
              <a:gd name="T7" fmla="*/ 0 h 977900"/>
              <a:gd name="T8" fmla="*/ 0 w 1601470"/>
              <a:gd name="T9" fmla="*/ 977551 h 977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1470" h="977900">
                <a:moveTo>
                  <a:pt x="0" y="977551"/>
                </a:moveTo>
                <a:lnTo>
                  <a:pt x="1601033" y="977551"/>
                </a:lnTo>
                <a:lnTo>
                  <a:pt x="1601033" y="0"/>
                </a:lnTo>
                <a:lnTo>
                  <a:pt x="0" y="0"/>
                </a:lnTo>
                <a:lnTo>
                  <a:pt x="0" y="977551"/>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9" name="object 59">
            <a:extLst>
              <a:ext uri="{FF2B5EF4-FFF2-40B4-BE49-F238E27FC236}">
                <a16:creationId xmlns:a16="http://schemas.microsoft.com/office/drawing/2014/main" id="{7D378A1B-833A-4752-8DB5-5ACC1A7C6B95}"/>
              </a:ext>
            </a:extLst>
          </p:cNvPr>
          <p:cNvSpPr txBox="1"/>
          <p:nvPr/>
        </p:nvSpPr>
        <p:spPr>
          <a:xfrm>
            <a:off x="3119438" y="1817688"/>
            <a:ext cx="584200" cy="146050"/>
          </a:xfrm>
          <a:prstGeom prst="rect">
            <a:avLst/>
          </a:prstGeom>
        </p:spPr>
        <p:txBody>
          <a:bodyPr lIns="0" tIns="0" rIns="0" bIns="0">
            <a:spAutoFit/>
          </a:bodyPr>
          <a:lstStyle/>
          <a:p>
            <a:pPr marL="12700" eaLnBrk="1" fontAlgn="auto" hangingPunct="1">
              <a:spcBef>
                <a:spcPts val="0"/>
              </a:spcBef>
              <a:spcAft>
                <a:spcPts val="0"/>
              </a:spcAft>
              <a:defRPr/>
            </a:pPr>
            <a:r>
              <a:rPr sz="950" b="1" spc="15" dirty="0">
                <a:latin typeface="Arial"/>
                <a:ea typeface="+mn-ea"/>
                <a:cs typeface="Arial"/>
              </a:rPr>
              <a:t>客户</a:t>
            </a:r>
            <a:r>
              <a:rPr sz="950" b="1" spc="-75" dirty="0">
                <a:latin typeface="Arial"/>
                <a:ea typeface="+mn-ea"/>
                <a:cs typeface="Arial"/>
              </a:rPr>
              <a:t> </a:t>
            </a:r>
            <a:r>
              <a:rPr sz="950" b="1" spc="25" dirty="0">
                <a:latin typeface="Arial"/>
                <a:ea typeface="+mn-ea"/>
                <a:cs typeface="Arial"/>
              </a:rPr>
              <a:t>Pc</a:t>
            </a:r>
            <a:endParaRPr sz="950">
              <a:latin typeface="Arial"/>
              <a:ea typeface="+mn-ea"/>
              <a:cs typeface="Arial"/>
            </a:endParaRPr>
          </a:p>
        </p:txBody>
      </p:sp>
      <p:sp>
        <p:nvSpPr>
          <p:cNvPr id="90162" name="object 60">
            <a:extLst>
              <a:ext uri="{FF2B5EF4-FFF2-40B4-BE49-F238E27FC236}">
                <a16:creationId xmlns:a16="http://schemas.microsoft.com/office/drawing/2014/main" id="{1B3B7D05-1DA1-4D86-9AA9-A11F4965D463}"/>
              </a:ext>
            </a:extLst>
          </p:cNvPr>
          <p:cNvSpPr>
            <a:spLocks/>
          </p:cNvSpPr>
          <p:nvPr/>
        </p:nvSpPr>
        <p:spPr bwMode="auto">
          <a:xfrm>
            <a:off x="3148013" y="1984375"/>
            <a:ext cx="1422400" cy="666750"/>
          </a:xfrm>
          <a:custGeom>
            <a:avLst/>
            <a:gdLst>
              <a:gd name="T0" fmla="*/ 0 w 1423670"/>
              <a:gd name="T1" fmla="*/ 666488 h 666750"/>
              <a:gd name="T2" fmla="*/ 1082771 w 1423670"/>
              <a:gd name="T3" fmla="*/ 666488 h 666750"/>
              <a:gd name="T4" fmla="*/ 1414236 w 1423670"/>
              <a:gd name="T5" fmla="*/ 0 h 666750"/>
              <a:gd name="T6" fmla="*/ 331455 w 1423670"/>
              <a:gd name="T7" fmla="*/ 0 h 666750"/>
              <a:gd name="T8" fmla="*/ 0 w 1423670"/>
              <a:gd name="T9" fmla="*/ 666488 h 666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3670" h="666750">
                <a:moveTo>
                  <a:pt x="0" y="666488"/>
                </a:moveTo>
                <a:lnTo>
                  <a:pt x="1089556" y="666488"/>
                </a:lnTo>
                <a:lnTo>
                  <a:pt x="1423098" y="0"/>
                </a:lnTo>
                <a:lnTo>
                  <a:pt x="333532" y="0"/>
                </a:lnTo>
                <a:lnTo>
                  <a:pt x="0" y="666488"/>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63" name="object 61">
            <a:extLst>
              <a:ext uri="{FF2B5EF4-FFF2-40B4-BE49-F238E27FC236}">
                <a16:creationId xmlns:a16="http://schemas.microsoft.com/office/drawing/2014/main" id="{E7F8EE26-1248-4346-AD38-FC63B45C21E5}"/>
              </a:ext>
            </a:extLst>
          </p:cNvPr>
          <p:cNvSpPr txBox="1">
            <a:spLocks noChangeArrowheads="1"/>
          </p:cNvSpPr>
          <p:nvPr/>
        </p:nvSpPr>
        <p:spPr bwMode="auto">
          <a:xfrm>
            <a:off x="3535363" y="2079625"/>
            <a:ext cx="6461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4000"/>
              </a:lnSpc>
            </a:pPr>
            <a:r>
              <a:rPr lang="zh-CN" altLang="zh-CN" sz="900">
                <a:latin typeface="Arial" panose="020B0604020202020204" pitchFamily="34" charset="0"/>
                <a:cs typeface="Arial" panose="020B0604020202020204" pitchFamily="34" charset="0"/>
              </a:rPr>
              <a:t>请求生成过程</a:t>
            </a:r>
          </a:p>
        </p:txBody>
      </p:sp>
      <p:sp>
        <p:nvSpPr>
          <p:cNvPr id="90164" name="object 62">
            <a:extLst>
              <a:ext uri="{FF2B5EF4-FFF2-40B4-BE49-F238E27FC236}">
                <a16:creationId xmlns:a16="http://schemas.microsoft.com/office/drawing/2014/main" id="{C28005F7-E0D5-45AA-96C0-D63E6F78D3C2}"/>
              </a:ext>
            </a:extLst>
          </p:cNvPr>
          <p:cNvSpPr>
            <a:spLocks/>
          </p:cNvSpPr>
          <p:nvPr/>
        </p:nvSpPr>
        <p:spPr bwMode="auto">
          <a:xfrm>
            <a:off x="6827838" y="1622425"/>
            <a:ext cx="141287" cy="2006600"/>
          </a:xfrm>
          <a:custGeom>
            <a:avLst/>
            <a:gdLst>
              <a:gd name="T0" fmla="*/ 138999 w 141604"/>
              <a:gd name="T1" fmla="*/ 0 h 2007235"/>
              <a:gd name="T2" fmla="*/ 0 w 141604"/>
              <a:gd name="T3" fmla="*/ 140764 h 2007235"/>
              <a:gd name="T4" fmla="*/ 0 w 141604"/>
              <a:gd name="T5" fmla="*/ 2002799 h 2007235"/>
              <a:gd name="T6" fmla="*/ 138999 w 141604"/>
              <a:gd name="T7" fmla="*/ 1862031 h 2007235"/>
              <a:gd name="T8" fmla="*/ 138999 w 141604"/>
              <a:gd name="T9" fmla="*/ 0 h 20072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604" h="2007235">
                <a:moveTo>
                  <a:pt x="141197" y="0"/>
                </a:moveTo>
                <a:lnTo>
                  <a:pt x="0" y="141079"/>
                </a:lnTo>
                <a:lnTo>
                  <a:pt x="0" y="2007240"/>
                </a:lnTo>
                <a:lnTo>
                  <a:pt x="141197" y="1866159"/>
                </a:lnTo>
                <a:lnTo>
                  <a:pt x="141197"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65" name="object 63">
            <a:extLst>
              <a:ext uri="{FF2B5EF4-FFF2-40B4-BE49-F238E27FC236}">
                <a16:creationId xmlns:a16="http://schemas.microsoft.com/office/drawing/2014/main" id="{8FF054EB-9910-4B5E-B237-CAF1A1CD160F}"/>
              </a:ext>
            </a:extLst>
          </p:cNvPr>
          <p:cNvSpPr>
            <a:spLocks/>
          </p:cNvSpPr>
          <p:nvPr/>
        </p:nvSpPr>
        <p:spPr bwMode="auto">
          <a:xfrm>
            <a:off x="6827838" y="1622425"/>
            <a:ext cx="141287" cy="2006600"/>
          </a:xfrm>
          <a:custGeom>
            <a:avLst/>
            <a:gdLst>
              <a:gd name="T0" fmla="*/ 0 w 141604"/>
              <a:gd name="T1" fmla="*/ 2002799 h 2007235"/>
              <a:gd name="T2" fmla="*/ 139000 w 141604"/>
              <a:gd name="T3" fmla="*/ 1862032 h 2007235"/>
              <a:gd name="T4" fmla="*/ 139000 w 141604"/>
              <a:gd name="T5" fmla="*/ 0 h 2007235"/>
              <a:gd name="T6" fmla="*/ 0 w 141604"/>
              <a:gd name="T7" fmla="*/ 140763 h 2007235"/>
              <a:gd name="T8" fmla="*/ 0 w 141604"/>
              <a:gd name="T9" fmla="*/ 2002799 h 20072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604" h="2007235">
                <a:moveTo>
                  <a:pt x="0" y="2007240"/>
                </a:moveTo>
                <a:lnTo>
                  <a:pt x="141198" y="1866160"/>
                </a:lnTo>
                <a:lnTo>
                  <a:pt x="141198" y="0"/>
                </a:lnTo>
                <a:lnTo>
                  <a:pt x="0" y="141078"/>
                </a:lnTo>
                <a:lnTo>
                  <a:pt x="0" y="2007240"/>
                </a:lnTo>
                <a:close/>
              </a:path>
            </a:pathLst>
          </a:custGeom>
          <a:noFill/>
          <a:ln w="37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66" name="object 64">
            <a:extLst>
              <a:ext uri="{FF2B5EF4-FFF2-40B4-BE49-F238E27FC236}">
                <a16:creationId xmlns:a16="http://schemas.microsoft.com/office/drawing/2014/main" id="{D26E9A0D-B47C-4C7C-A530-CBE4E437A6A0}"/>
              </a:ext>
            </a:extLst>
          </p:cNvPr>
          <p:cNvSpPr>
            <a:spLocks/>
          </p:cNvSpPr>
          <p:nvPr/>
        </p:nvSpPr>
        <p:spPr bwMode="auto">
          <a:xfrm>
            <a:off x="5226050" y="1622425"/>
            <a:ext cx="1743075" cy="141288"/>
          </a:xfrm>
          <a:custGeom>
            <a:avLst/>
            <a:gdLst>
              <a:gd name="T0" fmla="*/ 1746531 w 1742439"/>
              <a:gd name="T1" fmla="*/ 0 h 141605"/>
              <a:gd name="T2" fmla="*/ 141562 w 1742439"/>
              <a:gd name="T3" fmla="*/ 0 h 141605"/>
              <a:gd name="T4" fmla="*/ 0 w 1742439"/>
              <a:gd name="T5" fmla="*/ 138883 h 141605"/>
              <a:gd name="T6" fmla="*/ 1604973 w 1742439"/>
              <a:gd name="T7" fmla="*/ 138883 h 141605"/>
              <a:gd name="T8" fmla="*/ 1746531 w 1742439"/>
              <a:gd name="T9" fmla="*/ 0 h 141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2439" h="141605">
                <a:moveTo>
                  <a:pt x="1742075" y="0"/>
                </a:moveTo>
                <a:lnTo>
                  <a:pt x="141198" y="0"/>
                </a:lnTo>
                <a:lnTo>
                  <a:pt x="0" y="141079"/>
                </a:lnTo>
                <a:lnTo>
                  <a:pt x="1600878" y="141079"/>
                </a:lnTo>
                <a:lnTo>
                  <a:pt x="1742075"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67" name="object 65">
            <a:extLst>
              <a:ext uri="{FF2B5EF4-FFF2-40B4-BE49-F238E27FC236}">
                <a16:creationId xmlns:a16="http://schemas.microsoft.com/office/drawing/2014/main" id="{2BD1BC19-55AD-4B72-9B8A-806242406830}"/>
              </a:ext>
            </a:extLst>
          </p:cNvPr>
          <p:cNvSpPr>
            <a:spLocks/>
          </p:cNvSpPr>
          <p:nvPr/>
        </p:nvSpPr>
        <p:spPr bwMode="auto">
          <a:xfrm>
            <a:off x="5226050" y="1622425"/>
            <a:ext cx="1743075" cy="141288"/>
          </a:xfrm>
          <a:custGeom>
            <a:avLst/>
            <a:gdLst>
              <a:gd name="T0" fmla="*/ 0 w 1742439"/>
              <a:gd name="T1" fmla="*/ 138882 h 141605"/>
              <a:gd name="T2" fmla="*/ 1604971 w 1742439"/>
              <a:gd name="T3" fmla="*/ 138882 h 141605"/>
              <a:gd name="T4" fmla="*/ 1746531 w 1742439"/>
              <a:gd name="T5" fmla="*/ 0 h 141605"/>
              <a:gd name="T6" fmla="*/ 141562 w 1742439"/>
              <a:gd name="T7" fmla="*/ 0 h 141605"/>
              <a:gd name="T8" fmla="*/ 0 w 1742439"/>
              <a:gd name="T9" fmla="*/ 138882 h 141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2439" h="141605">
                <a:moveTo>
                  <a:pt x="0" y="141078"/>
                </a:moveTo>
                <a:lnTo>
                  <a:pt x="1600876" y="141078"/>
                </a:lnTo>
                <a:lnTo>
                  <a:pt x="1742075" y="0"/>
                </a:lnTo>
                <a:lnTo>
                  <a:pt x="141198" y="0"/>
                </a:lnTo>
                <a:lnTo>
                  <a:pt x="0" y="141078"/>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68" name="object 66">
            <a:extLst>
              <a:ext uri="{FF2B5EF4-FFF2-40B4-BE49-F238E27FC236}">
                <a16:creationId xmlns:a16="http://schemas.microsoft.com/office/drawing/2014/main" id="{B44B6809-A67B-41A9-B5B1-D46308C09F75}"/>
              </a:ext>
            </a:extLst>
          </p:cNvPr>
          <p:cNvSpPr>
            <a:spLocks/>
          </p:cNvSpPr>
          <p:nvPr/>
        </p:nvSpPr>
        <p:spPr bwMode="auto">
          <a:xfrm>
            <a:off x="5226050" y="1762125"/>
            <a:ext cx="1601788" cy="1866900"/>
          </a:xfrm>
          <a:custGeom>
            <a:avLst/>
            <a:gdLst>
              <a:gd name="T0" fmla="*/ 0 w 1601470"/>
              <a:gd name="T1" fmla="*/ 1866316 h 1866900"/>
              <a:gd name="T2" fmla="*/ 1603259 w 1601470"/>
              <a:gd name="T3" fmla="*/ 1866316 h 1866900"/>
              <a:gd name="T4" fmla="*/ 1603259 w 1601470"/>
              <a:gd name="T5" fmla="*/ 0 h 1866900"/>
              <a:gd name="T6" fmla="*/ 0 w 1601470"/>
              <a:gd name="T7" fmla="*/ 0 h 1866900"/>
              <a:gd name="T8" fmla="*/ 0 w 1601470"/>
              <a:gd name="T9" fmla="*/ 1866316 h 1866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1470" h="1866900">
                <a:moveTo>
                  <a:pt x="0" y="1866316"/>
                </a:moveTo>
                <a:lnTo>
                  <a:pt x="1601033" y="1866316"/>
                </a:lnTo>
                <a:lnTo>
                  <a:pt x="1601033" y="0"/>
                </a:lnTo>
                <a:lnTo>
                  <a:pt x="0" y="0"/>
                </a:lnTo>
                <a:lnTo>
                  <a:pt x="0" y="1866316"/>
                </a:lnTo>
                <a:close/>
              </a:path>
            </a:pathLst>
          </a:custGeom>
          <a:noFill/>
          <a:ln w="3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 name="object 67">
            <a:extLst>
              <a:ext uri="{FF2B5EF4-FFF2-40B4-BE49-F238E27FC236}">
                <a16:creationId xmlns:a16="http://schemas.microsoft.com/office/drawing/2014/main" id="{9426247D-2116-4AB0-B40D-1DCD0B3A3172}"/>
              </a:ext>
            </a:extLst>
          </p:cNvPr>
          <p:cNvSpPr txBox="1"/>
          <p:nvPr/>
        </p:nvSpPr>
        <p:spPr>
          <a:xfrm>
            <a:off x="5276850" y="1817688"/>
            <a:ext cx="695325" cy="146050"/>
          </a:xfrm>
          <a:prstGeom prst="rect">
            <a:avLst/>
          </a:prstGeom>
        </p:spPr>
        <p:txBody>
          <a:bodyPr lIns="0" tIns="0" rIns="0" bIns="0">
            <a:spAutoFit/>
          </a:bodyPr>
          <a:lstStyle/>
          <a:p>
            <a:pPr marL="12700" eaLnBrk="1" fontAlgn="auto" hangingPunct="1">
              <a:spcBef>
                <a:spcPts val="0"/>
              </a:spcBef>
              <a:spcAft>
                <a:spcPts val="0"/>
              </a:spcAft>
              <a:defRPr/>
            </a:pPr>
            <a:r>
              <a:rPr sz="950" b="1" spc="20" dirty="0">
                <a:latin typeface="Arial"/>
                <a:ea typeface="+mn-ea"/>
                <a:cs typeface="Arial"/>
              </a:rPr>
              <a:t>应用程序</a:t>
            </a:r>
            <a:r>
              <a:rPr sz="950" b="1" spc="-50" dirty="0">
                <a:latin typeface="Arial"/>
                <a:ea typeface="+mn-ea"/>
                <a:cs typeface="Arial"/>
              </a:rPr>
              <a:t> </a:t>
            </a:r>
            <a:r>
              <a:rPr sz="950" b="1" spc="15" dirty="0">
                <a:latin typeface="Arial"/>
                <a:ea typeface="+mn-ea"/>
                <a:cs typeface="Arial"/>
              </a:rPr>
              <a:t>服务器</a:t>
            </a:r>
            <a:endParaRPr sz="950">
              <a:latin typeface="Arial"/>
              <a:ea typeface="+mn-ea"/>
              <a:cs typeface="Arial"/>
            </a:endParaRPr>
          </a:p>
        </p:txBody>
      </p:sp>
      <p:sp>
        <p:nvSpPr>
          <p:cNvPr id="90170" name="object 68">
            <a:extLst>
              <a:ext uri="{FF2B5EF4-FFF2-40B4-BE49-F238E27FC236}">
                <a16:creationId xmlns:a16="http://schemas.microsoft.com/office/drawing/2014/main" id="{F631BA3D-83D3-4F99-B148-8FA4FDE58650}"/>
              </a:ext>
            </a:extLst>
          </p:cNvPr>
          <p:cNvSpPr>
            <a:spLocks/>
          </p:cNvSpPr>
          <p:nvPr/>
        </p:nvSpPr>
        <p:spPr bwMode="auto">
          <a:xfrm>
            <a:off x="5303838" y="2873375"/>
            <a:ext cx="1423987" cy="666750"/>
          </a:xfrm>
          <a:custGeom>
            <a:avLst/>
            <a:gdLst>
              <a:gd name="T0" fmla="*/ 0 w 1423035"/>
              <a:gd name="T1" fmla="*/ 666516 h 666750"/>
              <a:gd name="T2" fmla="*/ 1094536 w 1423035"/>
              <a:gd name="T3" fmla="*/ 666516 h 666750"/>
              <a:gd name="T4" fmla="*/ 1429644 w 1423035"/>
              <a:gd name="T5" fmla="*/ 0 h 666750"/>
              <a:gd name="T6" fmla="*/ 335107 w 1423035"/>
              <a:gd name="T7" fmla="*/ 0 h 666750"/>
              <a:gd name="T8" fmla="*/ 0 w 1423035"/>
              <a:gd name="T9" fmla="*/ 666516 h 666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3035" h="666750">
                <a:moveTo>
                  <a:pt x="0" y="666516"/>
                </a:moveTo>
                <a:lnTo>
                  <a:pt x="1089424" y="666516"/>
                </a:lnTo>
                <a:lnTo>
                  <a:pt x="1422966" y="0"/>
                </a:lnTo>
                <a:lnTo>
                  <a:pt x="333542" y="0"/>
                </a:lnTo>
                <a:lnTo>
                  <a:pt x="0" y="666516"/>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71" name="object 69">
            <a:extLst>
              <a:ext uri="{FF2B5EF4-FFF2-40B4-BE49-F238E27FC236}">
                <a16:creationId xmlns:a16="http://schemas.microsoft.com/office/drawing/2014/main" id="{68AAE46F-CA0B-4A8E-9082-7F0ACE0123F1}"/>
              </a:ext>
            </a:extLst>
          </p:cNvPr>
          <p:cNvSpPr txBox="1">
            <a:spLocks noChangeArrowheads="1"/>
          </p:cNvSpPr>
          <p:nvPr/>
        </p:nvSpPr>
        <p:spPr bwMode="auto">
          <a:xfrm>
            <a:off x="5730875" y="2892425"/>
            <a:ext cx="5699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11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04000"/>
              </a:lnSpc>
            </a:pPr>
            <a:r>
              <a:rPr lang="zh-CN" altLang="zh-CN" sz="900">
                <a:latin typeface="Arial" panose="020B0604020202020204" pitchFamily="34" charset="0"/>
                <a:cs typeface="Arial" panose="020B0604020202020204" pitchFamily="34" charset="0"/>
              </a:rPr>
              <a:t>业务逻辑控制器过程</a:t>
            </a:r>
          </a:p>
        </p:txBody>
      </p:sp>
      <p:sp>
        <p:nvSpPr>
          <p:cNvPr id="90172" name="object 70">
            <a:extLst>
              <a:ext uri="{FF2B5EF4-FFF2-40B4-BE49-F238E27FC236}">
                <a16:creationId xmlns:a16="http://schemas.microsoft.com/office/drawing/2014/main" id="{53F1773C-9AD5-43F8-ABBB-42A8E7592918}"/>
              </a:ext>
            </a:extLst>
          </p:cNvPr>
          <p:cNvSpPr>
            <a:spLocks/>
          </p:cNvSpPr>
          <p:nvPr/>
        </p:nvSpPr>
        <p:spPr bwMode="auto">
          <a:xfrm>
            <a:off x="8961438" y="2509838"/>
            <a:ext cx="142875" cy="1119187"/>
          </a:xfrm>
          <a:custGeom>
            <a:avLst/>
            <a:gdLst>
              <a:gd name="T0" fmla="*/ 150311 w 141604"/>
              <a:gd name="T1" fmla="*/ 0 h 1118870"/>
              <a:gd name="T2" fmla="*/ 0 w 141604"/>
              <a:gd name="T3" fmla="*/ 141357 h 1118870"/>
              <a:gd name="T4" fmla="*/ 0 w 141604"/>
              <a:gd name="T5" fmla="*/ 1120850 h 1118870"/>
              <a:gd name="T6" fmla="*/ 150311 w 141604"/>
              <a:gd name="T7" fmla="*/ 979489 h 1118870"/>
              <a:gd name="T8" fmla="*/ 150311 w 141604"/>
              <a:gd name="T9" fmla="*/ 0 h 11188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604" h="1118870">
                <a:moveTo>
                  <a:pt x="141198" y="0"/>
                </a:moveTo>
                <a:lnTo>
                  <a:pt x="0" y="141077"/>
                </a:lnTo>
                <a:lnTo>
                  <a:pt x="0" y="1118631"/>
                </a:lnTo>
                <a:lnTo>
                  <a:pt x="141198" y="977550"/>
                </a:lnTo>
                <a:lnTo>
                  <a:pt x="141198"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73" name="object 71">
            <a:extLst>
              <a:ext uri="{FF2B5EF4-FFF2-40B4-BE49-F238E27FC236}">
                <a16:creationId xmlns:a16="http://schemas.microsoft.com/office/drawing/2014/main" id="{F14E3EBB-D5FD-46F7-8751-86EA845EE2C0}"/>
              </a:ext>
            </a:extLst>
          </p:cNvPr>
          <p:cNvSpPr>
            <a:spLocks/>
          </p:cNvSpPr>
          <p:nvPr/>
        </p:nvSpPr>
        <p:spPr bwMode="auto">
          <a:xfrm>
            <a:off x="8961438" y="2509838"/>
            <a:ext cx="142875" cy="1119187"/>
          </a:xfrm>
          <a:custGeom>
            <a:avLst/>
            <a:gdLst>
              <a:gd name="T0" fmla="*/ 0 w 141604"/>
              <a:gd name="T1" fmla="*/ 1120850 h 1118870"/>
              <a:gd name="T2" fmla="*/ 150311 w 141604"/>
              <a:gd name="T3" fmla="*/ 979490 h 1118870"/>
              <a:gd name="T4" fmla="*/ 150311 w 141604"/>
              <a:gd name="T5" fmla="*/ 0 h 1118870"/>
              <a:gd name="T6" fmla="*/ 0 w 141604"/>
              <a:gd name="T7" fmla="*/ 141359 h 1118870"/>
              <a:gd name="T8" fmla="*/ 0 w 141604"/>
              <a:gd name="T9" fmla="*/ 1120850 h 11188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604" h="1118870">
                <a:moveTo>
                  <a:pt x="0" y="1118631"/>
                </a:moveTo>
                <a:lnTo>
                  <a:pt x="141198" y="977551"/>
                </a:lnTo>
                <a:lnTo>
                  <a:pt x="141198" y="0"/>
                </a:lnTo>
                <a:lnTo>
                  <a:pt x="0" y="141079"/>
                </a:lnTo>
                <a:lnTo>
                  <a:pt x="0" y="1118631"/>
                </a:lnTo>
                <a:close/>
              </a:path>
            </a:pathLst>
          </a:custGeom>
          <a:noFill/>
          <a:ln w="376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74" name="object 72">
            <a:extLst>
              <a:ext uri="{FF2B5EF4-FFF2-40B4-BE49-F238E27FC236}">
                <a16:creationId xmlns:a16="http://schemas.microsoft.com/office/drawing/2014/main" id="{2362019B-430B-4F4E-9E2F-1A6D6E23D1EB}"/>
              </a:ext>
            </a:extLst>
          </p:cNvPr>
          <p:cNvSpPr>
            <a:spLocks/>
          </p:cNvSpPr>
          <p:nvPr/>
        </p:nvSpPr>
        <p:spPr bwMode="auto">
          <a:xfrm>
            <a:off x="7361238" y="2509838"/>
            <a:ext cx="1741487" cy="141287"/>
          </a:xfrm>
          <a:custGeom>
            <a:avLst/>
            <a:gdLst>
              <a:gd name="T0" fmla="*/ 1735572 w 1742440"/>
              <a:gd name="T1" fmla="*/ 0 h 141605"/>
              <a:gd name="T2" fmla="*/ 140658 w 1742440"/>
              <a:gd name="T3" fmla="*/ 0 h 141605"/>
              <a:gd name="T4" fmla="*/ 0 w 1742440"/>
              <a:gd name="T5" fmla="*/ 138874 h 141605"/>
              <a:gd name="T6" fmla="*/ 1594913 w 1742440"/>
              <a:gd name="T7" fmla="*/ 138874 h 141605"/>
              <a:gd name="T8" fmla="*/ 1735572 w 1742440"/>
              <a:gd name="T9" fmla="*/ 0 h 141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2440" h="141605">
                <a:moveTo>
                  <a:pt x="1742231" y="0"/>
                </a:moveTo>
                <a:lnTo>
                  <a:pt x="141197" y="0"/>
                </a:lnTo>
                <a:lnTo>
                  <a:pt x="0" y="141077"/>
                </a:lnTo>
                <a:lnTo>
                  <a:pt x="1601033" y="141077"/>
                </a:lnTo>
                <a:lnTo>
                  <a:pt x="174223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75" name="object 73">
            <a:extLst>
              <a:ext uri="{FF2B5EF4-FFF2-40B4-BE49-F238E27FC236}">
                <a16:creationId xmlns:a16="http://schemas.microsoft.com/office/drawing/2014/main" id="{A9555803-EFF8-4BDC-8D41-140CA17EF7D0}"/>
              </a:ext>
            </a:extLst>
          </p:cNvPr>
          <p:cNvSpPr>
            <a:spLocks/>
          </p:cNvSpPr>
          <p:nvPr/>
        </p:nvSpPr>
        <p:spPr bwMode="auto">
          <a:xfrm>
            <a:off x="7361238" y="2509838"/>
            <a:ext cx="1741487" cy="141287"/>
          </a:xfrm>
          <a:custGeom>
            <a:avLst/>
            <a:gdLst>
              <a:gd name="T0" fmla="*/ 0 w 1742440"/>
              <a:gd name="T1" fmla="*/ 138876 h 141605"/>
              <a:gd name="T2" fmla="*/ 1594913 w 1742440"/>
              <a:gd name="T3" fmla="*/ 138876 h 141605"/>
              <a:gd name="T4" fmla="*/ 1735572 w 1742440"/>
              <a:gd name="T5" fmla="*/ 0 h 141605"/>
              <a:gd name="T6" fmla="*/ 140659 w 1742440"/>
              <a:gd name="T7" fmla="*/ 0 h 141605"/>
              <a:gd name="T8" fmla="*/ 0 w 1742440"/>
              <a:gd name="T9" fmla="*/ 138876 h 1416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2440" h="141605">
                <a:moveTo>
                  <a:pt x="0" y="141079"/>
                </a:moveTo>
                <a:lnTo>
                  <a:pt x="1601033" y="141079"/>
                </a:lnTo>
                <a:lnTo>
                  <a:pt x="1742231" y="0"/>
                </a:lnTo>
                <a:lnTo>
                  <a:pt x="141198" y="0"/>
                </a:lnTo>
                <a:lnTo>
                  <a:pt x="0" y="141079"/>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76" name="object 74">
            <a:extLst>
              <a:ext uri="{FF2B5EF4-FFF2-40B4-BE49-F238E27FC236}">
                <a16:creationId xmlns:a16="http://schemas.microsoft.com/office/drawing/2014/main" id="{7E63668C-426E-40BD-BBA6-E64B4211A70C}"/>
              </a:ext>
            </a:extLst>
          </p:cNvPr>
          <p:cNvSpPr>
            <a:spLocks/>
          </p:cNvSpPr>
          <p:nvPr/>
        </p:nvSpPr>
        <p:spPr bwMode="auto">
          <a:xfrm>
            <a:off x="7361238" y="2651125"/>
            <a:ext cx="1601787" cy="977900"/>
          </a:xfrm>
          <a:custGeom>
            <a:avLst/>
            <a:gdLst>
              <a:gd name="T0" fmla="*/ 0 w 1601470"/>
              <a:gd name="T1" fmla="*/ 977551 h 977900"/>
              <a:gd name="T2" fmla="*/ 1603252 w 1601470"/>
              <a:gd name="T3" fmla="*/ 977551 h 977900"/>
              <a:gd name="T4" fmla="*/ 1603252 w 1601470"/>
              <a:gd name="T5" fmla="*/ 0 h 977900"/>
              <a:gd name="T6" fmla="*/ 0 w 1601470"/>
              <a:gd name="T7" fmla="*/ 0 h 977900"/>
              <a:gd name="T8" fmla="*/ 0 w 1601470"/>
              <a:gd name="T9" fmla="*/ 977551 h 977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1470" h="977900">
                <a:moveTo>
                  <a:pt x="0" y="977551"/>
                </a:moveTo>
                <a:lnTo>
                  <a:pt x="1601033" y="977551"/>
                </a:lnTo>
                <a:lnTo>
                  <a:pt x="1601033" y="0"/>
                </a:lnTo>
                <a:lnTo>
                  <a:pt x="0" y="0"/>
                </a:lnTo>
                <a:lnTo>
                  <a:pt x="0" y="977551"/>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5" name="object 75">
            <a:extLst>
              <a:ext uri="{FF2B5EF4-FFF2-40B4-BE49-F238E27FC236}">
                <a16:creationId xmlns:a16="http://schemas.microsoft.com/office/drawing/2014/main" id="{4B577528-9B71-4863-BC16-70B7782D7248}"/>
              </a:ext>
            </a:extLst>
          </p:cNvPr>
          <p:cNvSpPr txBox="1"/>
          <p:nvPr/>
        </p:nvSpPr>
        <p:spPr>
          <a:xfrm>
            <a:off x="7410450" y="2706688"/>
            <a:ext cx="409575" cy="146050"/>
          </a:xfrm>
          <a:prstGeom prst="rect">
            <a:avLst/>
          </a:prstGeom>
        </p:spPr>
        <p:txBody>
          <a:bodyPr lIns="0" tIns="0" rIns="0" bIns="0">
            <a:spAutoFit/>
          </a:bodyPr>
          <a:lstStyle/>
          <a:p>
            <a:pPr marL="12700" eaLnBrk="1" fontAlgn="auto" hangingPunct="1">
              <a:spcBef>
                <a:spcPts val="0"/>
              </a:spcBef>
              <a:spcAft>
                <a:spcPts val="0"/>
              </a:spcAft>
              <a:defRPr/>
            </a:pPr>
            <a:r>
              <a:rPr sz="950" b="1" spc="20" dirty="0">
                <a:latin typeface="Arial"/>
                <a:ea typeface="+mn-ea"/>
                <a:cs typeface="Arial"/>
              </a:rPr>
              <a:t>Node4</a:t>
            </a:r>
            <a:endParaRPr sz="950">
              <a:latin typeface="Arial"/>
              <a:ea typeface="+mn-ea"/>
              <a:cs typeface="Arial"/>
            </a:endParaRPr>
          </a:p>
        </p:txBody>
      </p:sp>
      <p:sp>
        <p:nvSpPr>
          <p:cNvPr id="90178" name="object 76">
            <a:extLst>
              <a:ext uri="{FF2B5EF4-FFF2-40B4-BE49-F238E27FC236}">
                <a16:creationId xmlns:a16="http://schemas.microsoft.com/office/drawing/2014/main" id="{CA2B9C22-7118-4800-B253-FE0569EF7C27}"/>
              </a:ext>
            </a:extLst>
          </p:cNvPr>
          <p:cNvSpPr>
            <a:spLocks/>
          </p:cNvSpPr>
          <p:nvPr/>
        </p:nvSpPr>
        <p:spPr bwMode="auto">
          <a:xfrm>
            <a:off x="7439025" y="2873375"/>
            <a:ext cx="1423988" cy="666750"/>
          </a:xfrm>
          <a:custGeom>
            <a:avLst/>
            <a:gdLst>
              <a:gd name="T0" fmla="*/ 0 w 1423670"/>
              <a:gd name="T1" fmla="*/ 666516 h 666750"/>
              <a:gd name="T2" fmla="*/ 1091286 w 1423670"/>
              <a:gd name="T3" fmla="*/ 666516 h 666750"/>
              <a:gd name="T4" fmla="*/ 1425349 w 1423670"/>
              <a:gd name="T5" fmla="*/ 0 h 666750"/>
              <a:gd name="T6" fmla="*/ 334067 w 1423670"/>
              <a:gd name="T7" fmla="*/ 0 h 666750"/>
              <a:gd name="T8" fmla="*/ 0 w 1423670"/>
              <a:gd name="T9" fmla="*/ 666516 h 666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3670" h="666750">
                <a:moveTo>
                  <a:pt x="0" y="666516"/>
                </a:moveTo>
                <a:lnTo>
                  <a:pt x="1089581" y="666516"/>
                </a:lnTo>
                <a:lnTo>
                  <a:pt x="1423123" y="0"/>
                </a:lnTo>
                <a:lnTo>
                  <a:pt x="333542" y="0"/>
                </a:lnTo>
                <a:lnTo>
                  <a:pt x="0" y="666516"/>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 name="object 77">
            <a:extLst>
              <a:ext uri="{FF2B5EF4-FFF2-40B4-BE49-F238E27FC236}">
                <a16:creationId xmlns:a16="http://schemas.microsoft.com/office/drawing/2014/main" id="{DC859A01-C3CD-4E19-8336-C649D16FDA82}"/>
              </a:ext>
            </a:extLst>
          </p:cNvPr>
          <p:cNvSpPr txBox="1"/>
          <p:nvPr/>
        </p:nvSpPr>
        <p:spPr>
          <a:xfrm>
            <a:off x="7956550" y="3048000"/>
            <a:ext cx="388938" cy="146050"/>
          </a:xfrm>
          <a:prstGeom prst="rect">
            <a:avLst/>
          </a:prstGeom>
        </p:spPr>
        <p:txBody>
          <a:bodyPr lIns="0" tIns="0" rIns="0" bIns="0">
            <a:spAutoFit/>
          </a:bodyPr>
          <a:lstStyle/>
          <a:p>
            <a:pPr marL="12700" eaLnBrk="1" fontAlgn="auto" hangingPunct="1">
              <a:spcBef>
                <a:spcPts val="0"/>
              </a:spcBef>
              <a:spcAft>
                <a:spcPts val="0"/>
              </a:spcAft>
              <a:defRPr/>
            </a:pPr>
            <a:r>
              <a:rPr sz="950" spc="25" dirty="0">
                <a:latin typeface="Arial"/>
                <a:ea typeface="+mn-ea"/>
                <a:cs typeface="Arial"/>
              </a:rPr>
              <a:t>Dbms</a:t>
            </a:r>
            <a:endParaRPr sz="950">
              <a:latin typeface="Arial"/>
              <a:ea typeface="+mn-ea"/>
              <a:cs typeface="Arial"/>
            </a:endParaRPr>
          </a:p>
        </p:txBody>
      </p:sp>
      <p:sp>
        <p:nvSpPr>
          <p:cNvPr id="78" name="object 78">
            <a:extLst>
              <a:ext uri="{FF2B5EF4-FFF2-40B4-BE49-F238E27FC236}">
                <a16:creationId xmlns:a16="http://schemas.microsoft.com/office/drawing/2014/main" id="{22BADBD3-2B13-4612-B05D-F278B2B6CAA2}"/>
              </a:ext>
            </a:extLst>
          </p:cNvPr>
          <p:cNvSpPr txBox="1"/>
          <p:nvPr/>
        </p:nvSpPr>
        <p:spPr>
          <a:xfrm>
            <a:off x="7910513" y="3198813"/>
            <a:ext cx="479425" cy="146050"/>
          </a:xfrm>
          <a:prstGeom prst="rect">
            <a:avLst/>
          </a:prstGeom>
        </p:spPr>
        <p:txBody>
          <a:bodyPr lIns="0" tIns="0" rIns="0" bIns="0">
            <a:spAutoFit/>
          </a:bodyPr>
          <a:lstStyle/>
          <a:p>
            <a:pPr marL="12700" eaLnBrk="1" fontAlgn="auto" hangingPunct="1">
              <a:spcBef>
                <a:spcPts val="0"/>
              </a:spcBef>
              <a:spcAft>
                <a:spcPts val="0"/>
              </a:spcAft>
              <a:defRPr/>
            </a:pPr>
            <a:r>
              <a:rPr sz="950" spc="15" dirty="0">
                <a:latin typeface="Arial"/>
                <a:ea typeface="+mn-ea"/>
                <a:cs typeface="Arial"/>
              </a:rPr>
              <a:t>过程</a:t>
            </a:r>
            <a:endParaRPr sz="950">
              <a:latin typeface="Arial"/>
              <a:ea typeface="+mn-ea"/>
              <a:cs typeface="Arial"/>
            </a:endParaRPr>
          </a:p>
        </p:txBody>
      </p:sp>
      <p:sp>
        <p:nvSpPr>
          <p:cNvPr id="90181" name="object 79">
            <a:extLst>
              <a:ext uri="{FF2B5EF4-FFF2-40B4-BE49-F238E27FC236}">
                <a16:creationId xmlns:a16="http://schemas.microsoft.com/office/drawing/2014/main" id="{3221B848-19D5-4777-AD68-1C11B2FD2A82}"/>
              </a:ext>
            </a:extLst>
          </p:cNvPr>
          <p:cNvSpPr>
            <a:spLocks/>
          </p:cNvSpPr>
          <p:nvPr/>
        </p:nvSpPr>
        <p:spPr bwMode="auto">
          <a:xfrm>
            <a:off x="4403725" y="2317750"/>
            <a:ext cx="1066800" cy="0"/>
          </a:xfrm>
          <a:custGeom>
            <a:avLst/>
            <a:gdLst>
              <a:gd name="T0" fmla="*/ 0 w 1067435"/>
              <a:gd name="T1" fmla="*/ 1062960 w 1067435"/>
              <a:gd name="T2" fmla="*/ 0 60000 65536"/>
              <a:gd name="T3" fmla="*/ 0 60000 65536"/>
            </a:gdLst>
            <a:ahLst/>
            <a:cxnLst>
              <a:cxn ang="T2">
                <a:pos x="T0" y="0"/>
              </a:cxn>
              <a:cxn ang="T3">
                <a:pos x="T1" y="0"/>
              </a:cxn>
            </a:cxnLst>
            <a:rect l="0" t="0" r="r" b="b"/>
            <a:pathLst>
              <a:path w="1067435">
                <a:moveTo>
                  <a:pt x="0" y="0"/>
                </a:moveTo>
                <a:lnTo>
                  <a:pt x="1067397" y="0"/>
                </a:lnTo>
              </a:path>
            </a:pathLst>
          </a:custGeom>
          <a:noFill/>
          <a:ln w="7524">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82" name="object 80">
            <a:extLst>
              <a:ext uri="{FF2B5EF4-FFF2-40B4-BE49-F238E27FC236}">
                <a16:creationId xmlns:a16="http://schemas.microsoft.com/office/drawing/2014/main" id="{6CEB2B04-4B45-4EFB-ABF9-7575E8C4B9A8}"/>
              </a:ext>
            </a:extLst>
          </p:cNvPr>
          <p:cNvSpPr>
            <a:spLocks/>
          </p:cNvSpPr>
          <p:nvPr/>
        </p:nvSpPr>
        <p:spPr bwMode="auto">
          <a:xfrm>
            <a:off x="5400675" y="2247900"/>
            <a:ext cx="69850" cy="139700"/>
          </a:xfrm>
          <a:custGeom>
            <a:avLst/>
            <a:gdLst>
              <a:gd name="T0" fmla="*/ 0 w 69850"/>
              <a:gd name="T1" fmla="*/ 139197 h 139700"/>
              <a:gd name="T2" fmla="*/ 69657 w 69850"/>
              <a:gd name="T3" fmla="*/ 69598 h 139700"/>
              <a:gd name="T4" fmla="*/ 0 w 69850"/>
              <a:gd name="T5" fmla="*/ 0 h 139700"/>
              <a:gd name="T6" fmla="*/ 0 60000 65536"/>
              <a:gd name="T7" fmla="*/ 0 60000 65536"/>
              <a:gd name="T8" fmla="*/ 0 60000 65536"/>
            </a:gdLst>
            <a:ahLst/>
            <a:cxnLst>
              <a:cxn ang="T6">
                <a:pos x="T0" y="T1"/>
              </a:cxn>
              <a:cxn ang="T7">
                <a:pos x="T2" y="T3"/>
              </a:cxn>
              <a:cxn ang="T8">
                <a:pos x="T4" y="T5"/>
              </a:cxn>
            </a:cxnLst>
            <a:rect l="0" t="0" r="r" b="b"/>
            <a:pathLst>
              <a:path w="69850" h="139700">
                <a:moveTo>
                  <a:pt x="0" y="139197"/>
                </a:moveTo>
                <a:lnTo>
                  <a:pt x="69657" y="69598"/>
                </a:lnTo>
                <a:lnTo>
                  <a:pt x="0" y="0"/>
                </a:lnTo>
              </a:path>
            </a:pathLst>
          </a:custGeom>
          <a:noFill/>
          <a:ln w="752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83" name="object 81">
            <a:extLst>
              <a:ext uri="{FF2B5EF4-FFF2-40B4-BE49-F238E27FC236}">
                <a16:creationId xmlns:a16="http://schemas.microsoft.com/office/drawing/2014/main" id="{6A1CC624-6756-4424-8654-6F7DBEAEB863}"/>
              </a:ext>
            </a:extLst>
          </p:cNvPr>
          <p:cNvSpPr>
            <a:spLocks/>
          </p:cNvSpPr>
          <p:nvPr/>
        </p:nvSpPr>
        <p:spPr bwMode="auto">
          <a:xfrm>
            <a:off x="6015038" y="2651125"/>
            <a:ext cx="0" cy="222250"/>
          </a:xfrm>
          <a:custGeom>
            <a:avLst/>
            <a:gdLst>
              <a:gd name="T0" fmla="*/ 0 h 222250"/>
              <a:gd name="T1" fmla="*/ 222167 h 222250"/>
              <a:gd name="T2" fmla="*/ 0 60000 65536"/>
              <a:gd name="T3" fmla="*/ 0 60000 65536"/>
            </a:gdLst>
            <a:ahLst/>
            <a:cxnLst>
              <a:cxn ang="T2">
                <a:pos x="0" y="T0"/>
              </a:cxn>
              <a:cxn ang="T3">
                <a:pos x="0" y="T1"/>
              </a:cxn>
            </a:cxnLst>
            <a:rect l="0" t="0" r="r" b="b"/>
            <a:pathLst>
              <a:path h="222250">
                <a:moveTo>
                  <a:pt x="0" y="0"/>
                </a:moveTo>
                <a:lnTo>
                  <a:pt x="0" y="222167"/>
                </a:lnTo>
              </a:path>
            </a:pathLst>
          </a:custGeom>
          <a:noFill/>
          <a:ln w="753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84" name="object 82">
            <a:extLst>
              <a:ext uri="{FF2B5EF4-FFF2-40B4-BE49-F238E27FC236}">
                <a16:creationId xmlns:a16="http://schemas.microsoft.com/office/drawing/2014/main" id="{8E0032E1-FF5F-4346-A61F-EB1CD997C7D7}"/>
              </a:ext>
            </a:extLst>
          </p:cNvPr>
          <p:cNvSpPr>
            <a:spLocks/>
          </p:cNvSpPr>
          <p:nvPr/>
        </p:nvSpPr>
        <p:spPr bwMode="auto">
          <a:xfrm>
            <a:off x="5946775" y="2803525"/>
            <a:ext cx="139700" cy="69850"/>
          </a:xfrm>
          <a:custGeom>
            <a:avLst/>
            <a:gdLst>
              <a:gd name="T0" fmla="*/ 0 w 139700"/>
              <a:gd name="T1" fmla="*/ 0 h 69850"/>
              <a:gd name="T2" fmla="*/ 69657 w 139700"/>
              <a:gd name="T3" fmla="*/ 69598 h 69850"/>
              <a:gd name="T4" fmla="*/ 139315 w 139700"/>
              <a:gd name="T5" fmla="*/ 0 h 69850"/>
              <a:gd name="T6" fmla="*/ 0 60000 65536"/>
              <a:gd name="T7" fmla="*/ 0 60000 65536"/>
              <a:gd name="T8" fmla="*/ 0 60000 65536"/>
            </a:gdLst>
            <a:ahLst/>
            <a:cxnLst>
              <a:cxn ang="T6">
                <a:pos x="T0" y="T1"/>
              </a:cxn>
              <a:cxn ang="T7">
                <a:pos x="T2" y="T3"/>
              </a:cxn>
              <a:cxn ang="T8">
                <a:pos x="T4" y="T5"/>
              </a:cxn>
            </a:cxnLst>
            <a:rect l="0" t="0" r="r" b="b"/>
            <a:pathLst>
              <a:path w="139700" h="69850">
                <a:moveTo>
                  <a:pt x="0" y="0"/>
                </a:moveTo>
                <a:lnTo>
                  <a:pt x="69657" y="69598"/>
                </a:lnTo>
                <a:lnTo>
                  <a:pt x="139315" y="0"/>
                </a:lnTo>
              </a:path>
            </a:pathLst>
          </a:custGeom>
          <a:noFill/>
          <a:ln w="7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85" name="object 83">
            <a:extLst>
              <a:ext uri="{FF2B5EF4-FFF2-40B4-BE49-F238E27FC236}">
                <a16:creationId xmlns:a16="http://schemas.microsoft.com/office/drawing/2014/main" id="{1BEA5C84-9F02-4D79-AECB-6E01A87A61DA}"/>
              </a:ext>
            </a:extLst>
          </p:cNvPr>
          <p:cNvSpPr>
            <a:spLocks/>
          </p:cNvSpPr>
          <p:nvPr/>
        </p:nvSpPr>
        <p:spPr bwMode="auto">
          <a:xfrm>
            <a:off x="6561138" y="3206750"/>
            <a:ext cx="1044575" cy="0"/>
          </a:xfrm>
          <a:custGeom>
            <a:avLst/>
            <a:gdLst>
              <a:gd name="T0" fmla="*/ 0 w 1045210"/>
              <a:gd name="T1" fmla="*/ 1040745 w 1045210"/>
              <a:gd name="T2" fmla="*/ 0 60000 65536"/>
              <a:gd name="T3" fmla="*/ 0 60000 65536"/>
            </a:gdLst>
            <a:ahLst/>
            <a:cxnLst>
              <a:cxn ang="T2">
                <a:pos x="T0" y="0"/>
              </a:cxn>
              <a:cxn ang="T3">
                <a:pos x="T1" y="0"/>
              </a:cxn>
            </a:cxnLst>
            <a:rect l="0" t="0" r="r" b="b"/>
            <a:pathLst>
              <a:path w="1045210">
                <a:moveTo>
                  <a:pt x="0" y="0"/>
                </a:moveTo>
                <a:lnTo>
                  <a:pt x="1045182" y="0"/>
                </a:lnTo>
              </a:path>
            </a:pathLst>
          </a:custGeom>
          <a:noFill/>
          <a:ln w="7524">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86" name="object 84">
            <a:extLst>
              <a:ext uri="{FF2B5EF4-FFF2-40B4-BE49-F238E27FC236}">
                <a16:creationId xmlns:a16="http://schemas.microsoft.com/office/drawing/2014/main" id="{A7288EEF-99BC-4DFE-A1F1-93A279C4B31B}"/>
              </a:ext>
            </a:extLst>
          </p:cNvPr>
          <p:cNvSpPr>
            <a:spLocks/>
          </p:cNvSpPr>
          <p:nvPr/>
        </p:nvSpPr>
        <p:spPr bwMode="auto">
          <a:xfrm>
            <a:off x="7535863" y="3136900"/>
            <a:ext cx="69850" cy="139700"/>
          </a:xfrm>
          <a:custGeom>
            <a:avLst/>
            <a:gdLst>
              <a:gd name="T0" fmla="*/ 0 w 69850"/>
              <a:gd name="T1" fmla="*/ 139197 h 139700"/>
              <a:gd name="T2" fmla="*/ 69657 w 69850"/>
              <a:gd name="T3" fmla="*/ 69598 h 139700"/>
              <a:gd name="T4" fmla="*/ 0 w 69850"/>
              <a:gd name="T5" fmla="*/ 0 h 139700"/>
              <a:gd name="T6" fmla="*/ 0 60000 65536"/>
              <a:gd name="T7" fmla="*/ 0 60000 65536"/>
              <a:gd name="T8" fmla="*/ 0 60000 65536"/>
            </a:gdLst>
            <a:ahLst/>
            <a:cxnLst>
              <a:cxn ang="T6">
                <a:pos x="T0" y="T1"/>
              </a:cxn>
              <a:cxn ang="T7">
                <a:pos x="T2" y="T3"/>
              </a:cxn>
              <a:cxn ang="T8">
                <a:pos x="T4" y="T5"/>
              </a:cxn>
            </a:cxnLst>
            <a:rect l="0" t="0" r="r" b="b"/>
            <a:pathLst>
              <a:path w="69850" h="139700">
                <a:moveTo>
                  <a:pt x="0" y="139197"/>
                </a:moveTo>
                <a:lnTo>
                  <a:pt x="69657" y="69598"/>
                </a:lnTo>
                <a:lnTo>
                  <a:pt x="0" y="0"/>
                </a:lnTo>
              </a:path>
            </a:pathLst>
          </a:custGeom>
          <a:noFill/>
          <a:ln w="752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87" name="object 85">
            <a:extLst>
              <a:ext uri="{FF2B5EF4-FFF2-40B4-BE49-F238E27FC236}">
                <a16:creationId xmlns:a16="http://schemas.microsoft.com/office/drawing/2014/main" id="{B6AADE33-7BEC-4E4E-BB6D-F231F6FC5271}"/>
              </a:ext>
            </a:extLst>
          </p:cNvPr>
          <p:cNvSpPr>
            <a:spLocks/>
          </p:cNvSpPr>
          <p:nvPr/>
        </p:nvSpPr>
        <p:spPr bwMode="auto">
          <a:xfrm>
            <a:off x="5303838" y="1984375"/>
            <a:ext cx="1423987" cy="666750"/>
          </a:xfrm>
          <a:custGeom>
            <a:avLst/>
            <a:gdLst>
              <a:gd name="T0" fmla="*/ 1429644 w 1423035"/>
              <a:gd name="T1" fmla="*/ 0 h 666750"/>
              <a:gd name="T2" fmla="*/ 335107 w 1423035"/>
              <a:gd name="T3" fmla="*/ 0 h 666750"/>
              <a:gd name="T4" fmla="*/ 0 w 1423035"/>
              <a:gd name="T5" fmla="*/ 666487 h 666750"/>
              <a:gd name="T6" fmla="*/ 1094537 w 1423035"/>
              <a:gd name="T7" fmla="*/ 666487 h 666750"/>
              <a:gd name="T8" fmla="*/ 1429644 w 1423035"/>
              <a:gd name="T9" fmla="*/ 0 h 666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3035" h="666750">
                <a:moveTo>
                  <a:pt x="1422966" y="0"/>
                </a:moveTo>
                <a:lnTo>
                  <a:pt x="333542" y="0"/>
                </a:lnTo>
                <a:lnTo>
                  <a:pt x="0" y="666487"/>
                </a:lnTo>
                <a:lnTo>
                  <a:pt x="1089425" y="666487"/>
                </a:lnTo>
                <a:lnTo>
                  <a:pt x="14229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0188" name="object 86">
            <a:extLst>
              <a:ext uri="{FF2B5EF4-FFF2-40B4-BE49-F238E27FC236}">
                <a16:creationId xmlns:a16="http://schemas.microsoft.com/office/drawing/2014/main" id="{0BE6964A-6959-4ABC-8710-D68C0F41A81F}"/>
              </a:ext>
            </a:extLst>
          </p:cNvPr>
          <p:cNvSpPr>
            <a:spLocks/>
          </p:cNvSpPr>
          <p:nvPr/>
        </p:nvSpPr>
        <p:spPr bwMode="auto">
          <a:xfrm>
            <a:off x="5303838" y="1984375"/>
            <a:ext cx="1423987" cy="666750"/>
          </a:xfrm>
          <a:custGeom>
            <a:avLst/>
            <a:gdLst>
              <a:gd name="T0" fmla="*/ 0 w 1423035"/>
              <a:gd name="T1" fmla="*/ 666488 h 666750"/>
              <a:gd name="T2" fmla="*/ 1094536 w 1423035"/>
              <a:gd name="T3" fmla="*/ 666488 h 666750"/>
              <a:gd name="T4" fmla="*/ 1429644 w 1423035"/>
              <a:gd name="T5" fmla="*/ 0 h 666750"/>
              <a:gd name="T6" fmla="*/ 335107 w 1423035"/>
              <a:gd name="T7" fmla="*/ 0 h 666750"/>
              <a:gd name="T8" fmla="*/ 0 w 1423035"/>
              <a:gd name="T9" fmla="*/ 666488 h 666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3035" h="666750">
                <a:moveTo>
                  <a:pt x="0" y="666488"/>
                </a:moveTo>
                <a:lnTo>
                  <a:pt x="1089424" y="666488"/>
                </a:lnTo>
                <a:lnTo>
                  <a:pt x="1422966" y="0"/>
                </a:lnTo>
                <a:lnTo>
                  <a:pt x="333542" y="0"/>
                </a:lnTo>
                <a:lnTo>
                  <a:pt x="0" y="666488"/>
                </a:lnTo>
                <a:close/>
              </a:path>
            </a:pathLst>
          </a:custGeom>
          <a:noFill/>
          <a:ln w="376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0189" name="object 87">
            <a:extLst>
              <a:ext uri="{FF2B5EF4-FFF2-40B4-BE49-F238E27FC236}">
                <a16:creationId xmlns:a16="http://schemas.microsoft.com/office/drawing/2014/main" id="{DB1A7615-E665-4017-9A21-75E0F2797068}"/>
              </a:ext>
            </a:extLst>
          </p:cNvPr>
          <p:cNvSpPr txBox="1">
            <a:spLocks noChangeArrowheads="1"/>
          </p:cNvSpPr>
          <p:nvPr/>
        </p:nvSpPr>
        <p:spPr bwMode="auto">
          <a:xfrm>
            <a:off x="5754688" y="2079625"/>
            <a:ext cx="52228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indent="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04000"/>
              </a:lnSpc>
            </a:pPr>
            <a:r>
              <a:rPr lang="zh-CN" altLang="zh-CN" sz="900">
                <a:latin typeface="Arial" panose="020B0604020202020204" pitchFamily="34" charset="0"/>
                <a:cs typeface="Arial" panose="020B0604020202020204" pitchFamily="34" charset="0"/>
              </a:rPr>
              <a:t>请求处理</a:t>
            </a:r>
          </a:p>
        </p:txBody>
      </p:sp>
      <p:sp>
        <p:nvSpPr>
          <p:cNvPr id="88" name="object 88">
            <a:extLst>
              <a:ext uri="{FF2B5EF4-FFF2-40B4-BE49-F238E27FC236}">
                <a16:creationId xmlns:a16="http://schemas.microsoft.com/office/drawing/2014/main" id="{999AAFA7-EB43-4F87-B141-1B0AD222AFA8}"/>
              </a:ext>
            </a:extLst>
          </p:cNvPr>
          <p:cNvSpPr txBox="1"/>
          <p:nvPr/>
        </p:nvSpPr>
        <p:spPr>
          <a:xfrm>
            <a:off x="5776913" y="2386013"/>
            <a:ext cx="477837" cy="146050"/>
          </a:xfrm>
          <a:prstGeom prst="rect">
            <a:avLst/>
          </a:prstGeom>
        </p:spPr>
        <p:txBody>
          <a:bodyPr lIns="0" tIns="0" rIns="0" bIns="0">
            <a:spAutoFit/>
          </a:bodyPr>
          <a:lstStyle/>
          <a:p>
            <a:pPr marL="12700" eaLnBrk="1" fontAlgn="auto" hangingPunct="1">
              <a:spcBef>
                <a:spcPts val="0"/>
              </a:spcBef>
              <a:spcAft>
                <a:spcPts val="0"/>
              </a:spcAft>
              <a:defRPr/>
            </a:pPr>
            <a:r>
              <a:rPr sz="950" spc="15" dirty="0">
                <a:latin typeface="Arial"/>
                <a:ea typeface="+mn-ea"/>
                <a:cs typeface="Arial"/>
              </a:rPr>
              <a:t>过程</a:t>
            </a:r>
            <a:endParaRPr sz="950">
              <a:latin typeface="Arial"/>
              <a:ea typeface="+mn-ea"/>
              <a:cs typeface="Arial"/>
            </a:endParaRPr>
          </a:p>
        </p:txBody>
      </p:sp>
    </p:spTree>
  </p:cSld>
  <p:clrMapOvr>
    <a:masterClrMapping/>
  </p:clrMapOvr>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EFE9F801-73C6-4FD8-ADE1-B1314217708B}"/>
              </a:ext>
            </a:extLst>
          </p:cNvPr>
          <p:cNvSpPr txBox="1">
            <a:spLocks noGrp="1"/>
          </p:cNvSpPr>
          <p:nvPr>
            <p:ph type="title"/>
          </p:nvPr>
        </p:nvSpPr>
        <p:spPr>
          <a:xfrm>
            <a:off x="727075" y="228600"/>
            <a:ext cx="7848600" cy="676275"/>
          </a:xfrm>
        </p:spPr>
        <p:txBody>
          <a:bodyPr lIns="0" tIns="0" rIns="0" bIns="0" rtlCol="0">
            <a:spAutoFit/>
          </a:bodyPr>
          <a:lstStyle/>
          <a:p>
            <a:pPr marL="12700">
              <a:defRPr/>
            </a:pPr>
            <a:r>
              <a:rPr spc="15" dirty="0"/>
              <a:t>S</a:t>
            </a:r>
            <a:r>
              <a:rPr spc="20" dirty="0"/>
              <a:t>C</a:t>
            </a:r>
            <a:r>
              <a:rPr spc="15" dirty="0"/>
              <a:t>en</a:t>
            </a:r>
            <a:r>
              <a:rPr spc="20" dirty="0"/>
              <a:t>一个</a:t>
            </a:r>
            <a:r>
              <a:rPr spc="45" dirty="0"/>
              <a:t>R</a:t>
            </a:r>
            <a:r>
              <a:rPr spc="-35" dirty="0"/>
              <a:t>我</a:t>
            </a:r>
            <a:r>
              <a:rPr spc="-40" dirty="0"/>
              <a:t>o</a:t>
            </a:r>
            <a:r>
              <a:rPr dirty="0"/>
              <a:t>s</a:t>
            </a:r>
          </a:p>
        </p:txBody>
      </p:sp>
      <p:sp>
        <p:nvSpPr>
          <p:cNvPr id="91139" name="object 12">
            <a:extLst>
              <a:ext uri="{FF2B5EF4-FFF2-40B4-BE49-F238E27FC236}">
                <a16:creationId xmlns:a16="http://schemas.microsoft.com/office/drawing/2014/main" id="{4807AEF1-4979-4249-A33A-A387AC1054C3}"/>
              </a:ext>
            </a:extLst>
          </p:cNvPr>
          <p:cNvSpPr txBox="1">
            <a:spLocks noChangeArrowheads="1"/>
          </p:cNvSpPr>
          <p:nvPr/>
        </p:nvSpPr>
        <p:spPr bwMode="auto">
          <a:xfrm>
            <a:off x="762000" y="1162050"/>
            <a:ext cx="104394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600"/>
              </a:lnSpc>
              <a:buFont typeface="Arial" panose="020B0604020202020204" pitchFamily="34" charset="0"/>
              <a:buChar char="•"/>
            </a:pPr>
            <a:r>
              <a:rPr lang="zh-CN" altLang="zh-CN" sz="2400">
                <a:latin typeface="Cambria" panose="02040503050406030204" pitchFamily="18" charset="0"/>
              </a:rPr>
              <a:t>显示四视图中的元素以协同工作</a:t>
            </a:r>
            <a:r>
              <a:rPr lang="zh-CN" altLang="zh-CN" sz="2400">
                <a:solidFill>
                  <a:srgbClr val="FF0000"/>
                </a:solidFill>
                <a:latin typeface="Cambria" panose="02040503050406030204" pitchFamily="18" charset="0"/>
              </a:rPr>
              <a:t>无缝</a:t>
            </a:r>
            <a:r>
              <a:rPr lang="zh-CN" altLang="zh-CN" sz="2400">
                <a:latin typeface="Cambria" panose="02040503050406030204" pitchFamily="18" charset="0"/>
              </a:rPr>
              <a:t>通过使用一小套重要</a:t>
            </a:r>
            <a:r>
              <a:rPr lang="zh-CN" altLang="zh-CN" sz="2400">
                <a:solidFill>
                  <a:srgbClr val="FF0000"/>
                </a:solidFill>
                <a:latin typeface="Cambria" panose="02040503050406030204" pitchFamily="18" charset="0"/>
              </a:rPr>
              <a:t>场景：</a:t>
            </a:r>
            <a:endParaRPr lang="zh-CN" altLang="zh-CN" sz="2400">
              <a:latin typeface="Cambria" panose="02040503050406030204" pitchFamily="18" charset="0"/>
            </a:endParaRPr>
          </a:p>
          <a:p>
            <a:pPr lvl="1" eaLnBrk="1" hangingPunct="1">
              <a:spcBef>
                <a:spcPts val="275"/>
              </a:spcBef>
              <a:buFont typeface="Arial" panose="020B0604020202020204" pitchFamily="34" charset="0"/>
              <a:buChar char="–"/>
            </a:pPr>
            <a:r>
              <a:rPr lang="zh-CN" altLang="zh-CN">
                <a:latin typeface="Cambria" panose="02040503050406030204" pitchFamily="18" charset="0"/>
              </a:rPr>
              <a:t>更多一般用例的实例</a:t>
            </a:r>
          </a:p>
          <a:p>
            <a:pPr lvl="1" eaLnBrk="1" hangingPunct="1">
              <a:lnSpc>
                <a:spcPts val="2000"/>
              </a:lnSpc>
              <a:spcBef>
                <a:spcPts val="338"/>
              </a:spcBef>
              <a:buFont typeface="Arial" panose="020B0604020202020204" pitchFamily="34" charset="0"/>
              <a:buChar char="–"/>
            </a:pPr>
            <a:r>
              <a:rPr lang="zh-CN" altLang="zh-CN">
                <a:latin typeface="Cambria" panose="02040503050406030204" pitchFamily="18" charset="0"/>
              </a:rPr>
              <a:t>我们描述的</a:t>
            </a:r>
            <a:r>
              <a:rPr lang="zh-CN" altLang="zh-CN">
                <a:solidFill>
                  <a:srgbClr val="FF0000"/>
                </a:solidFill>
                <a:latin typeface="Cambria" panose="02040503050406030204" pitchFamily="18" charset="0"/>
              </a:rPr>
              <a:t>相应的脚本</a:t>
            </a:r>
            <a:r>
              <a:rPr lang="zh-CN" altLang="zh-CN">
                <a:latin typeface="Cambria" panose="02040503050406030204" pitchFamily="18" charset="0"/>
              </a:rPr>
              <a:t>(对象之间和进程之间的交互序列)。</a:t>
            </a:r>
          </a:p>
          <a:p>
            <a:pPr lvl="1" eaLnBrk="1" hangingPunct="1">
              <a:buFont typeface="Arial" panose="020B0604020202020204" pitchFamily="34" charset="0"/>
              <a:buChar char="–"/>
            </a:pPr>
            <a:endParaRPr lang="zh-CN" altLang="zh-CN">
              <a:latin typeface="Times New Roman" panose="02020603050405020304" pitchFamily="18" charset="0"/>
              <a:cs typeface="Times New Roman" panose="02020603050405020304" pitchFamily="18" charset="0"/>
            </a:endParaRPr>
          </a:p>
          <a:p>
            <a:pPr lvl="1" eaLnBrk="1" hangingPunct="1">
              <a:spcBef>
                <a:spcPts val="38"/>
              </a:spcBef>
              <a:buFont typeface="Arial" panose="020B0604020202020204" pitchFamily="34" charset="0"/>
              <a:buChar char="–"/>
            </a:pPr>
            <a:endParaRPr lang="zh-CN" altLang="zh-CN" sz="1400">
              <a:latin typeface="Times New Roman" panose="02020603050405020304" pitchFamily="18" charset="0"/>
              <a:cs typeface="Times New Roman" panose="02020603050405020304" pitchFamily="18" charset="0"/>
            </a:endParaRPr>
          </a:p>
          <a:p>
            <a:pPr eaLnBrk="1" hangingPunct="1">
              <a:lnSpc>
                <a:spcPts val="2600"/>
              </a:lnSpc>
              <a:buFont typeface="Arial" panose="020B0604020202020204" pitchFamily="34" charset="0"/>
              <a:buChar char="•"/>
            </a:pPr>
            <a:r>
              <a:rPr lang="zh-CN" altLang="zh-CN" sz="2400">
                <a:latin typeface="Cambria" panose="02040503050406030204" pitchFamily="18" charset="0"/>
              </a:rPr>
              <a:t>场景在某种意义上</a:t>
            </a:r>
            <a:r>
              <a:rPr lang="zh-CN" altLang="zh-CN" sz="2400">
                <a:solidFill>
                  <a:srgbClr val="FF0000"/>
                </a:solidFill>
                <a:latin typeface="Cambria" panose="02040503050406030204" pitchFamily="18" charset="0"/>
              </a:rPr>
              <a:t>最重要的要求的抽象</a:t>
            </a:r>
            <a:r>
              <a:rPr lang="zh-CN" altLang="zh-CN" sz="2400">
                <a:latin typeface="Cambria" panose="02040503050406030204" pitchFamily="18" charset="0"/>
              </a:rPr>
              <a:t>.</a:t>
            </a:r>
          </a:p>
          <a:p>
            <a:pPr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lnSpc>
                <a:spcPts val="2600"/>
              </a:lnSpc>
              <a:buFont typeface="Arial" panose="020B0604020202020204" pitchFamily="34" charset="0"/>
              <a:buChar char="•"/>
            </a:pPr>
            <a:r>
              <a:rPr lang="zh-CN" altLang="zh-CN" sz="2400">
                <a:latin typeface="Cambria" panose="02040503050406030204" pitchFamily="18" charset="0"/>
              </a:rPr>
              <a:t>此视图是</a:t>
            </a:r>
            <a:r>
              <a:rPr lang="zh-CN" altLang="zh-CN" sz="2400">
                <a:solidFill>
                  <a:srgbClr val="FF0000"/>
                </a:solidFill>
                <a:latin typeface="Cambria" panose="02040503050406030204" pitchFamily="18" charset="0"/>
              </a:rPr>
              <a:t>冗余</a:t>
            </a:r>
            <a:r>
              <a:rPr lang="zh-CN" altLang="zh-CN" sz="2400">
                <a:latin typeface="Cambria" panose="02040503050406030204" pitchFamily="18" charset="0"/>
              </a:rPr>
              <a:t>与其他那些 (因此 "+1"), 但它服务两个主要目的:</a:t>
            </a:r>
          </a:p>
          <a:p>
            <a:pPr lvl="1" eaLnBrk="1" hangingPunct="1">
              <a:lnSpc>
                <a:spcPts val="1900"/>
              </a:lnSpc>
              <a:spcBef>
                <a:spcPts val="463"/>
              </a:spcBef>
              <a:buFont typeface="Arial" panose="020B0604020202020204" pitchFamily="34" charset="0"/>
              <a:buChar char="–"/>
            </a:pPr>
            <a:r>
              <a:rPr lang="zh-CN" altLang="zh-CN">
                <a:latin typeface="Cambria" panose="02040503050406030204" pitchFamily="18" charset="0"/>
              </a:rPr>
              <a:t>作为一个驱动程序, 以发现在架构设计中的架构元素, 我们将在后面描述</a:t>
            </a:r>
          </a:p>
          <a:p>
            <a:pPr lvl="1" eaLnBrk="1" hangingPunct="1">
              <a:lnSpc>
                <a:spcPts val="2000"/>
              </a:lnSpc>
              <a:spcBef>
                <a:spcPts val="425"/>
              </a:spcBef>
              <a:buFont typeface="Arial" panose="020B0604020202020204" pitchFamily="34" charset="0"/>
              <a:buChar char="–"/>
            </a:pPr>
            <a:r>
              <a:rPr lang="zh-CN" altLang="zh-CN">
                <a:latin typeface="Cambria" panose="02040503050406030204" pitchFamily="18" charset="0"/>
              </a:rPr>
              <a:t>作为一个验证和插图角色后, 这个体系结构设计是完整的, 无论是在纸面上, 作为一个架构原型测试的出发点。</a:t>
            </a:r>
          </a:p>
        </p:txBody>
      </p:sp>
    </p:spTree>
  </p:cSld>
  <p:clrMapOvr>
    <a:masterClrMapping/>
  </p:clrMapOvr>
</p:sld>
</file>

<file path=ppt/slides/slide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EDD39EA4-9734-452A-ABD5-1E84DD677A05}"/>
              </a:ext>
            </a:extLst>
          </p:cNvPr>
          <p:cNvSpPr txBox="1">
            <a:spLocks noGrp="1"/>
          </p:cNvSpPr>
          <p:nvPr>
            <p:ph type="title"/>
          </p:nvPr>
        </p:nvSpPr>
        <p:spPr>
          <a:xfrm>
            <a:off x="333375" y="144463"/>
            <a:ext cx="9394825" cy="679450"/>
          </a:xfrm>
        </p:spPr>
        <p:txBody>
          <a:bodyPr rtlCol="0">
            <a:spAutoFit/>
          </a:bodyPr>
          <a:lstStyle/>
          <a:p>
            <a:pPr marL="12700" algn="l">
              <a:defRPr/>
            </a:pPr>
            <a:r>
              <a:rPr sz="4400" spc="15" dirty="0"/>
              <a:t>S</a:t>
            </a:r>
            <a:r>
              <a:rPr sz="4400" spc="20" dirty="0"/>
              <a:t>C</a:t>
            </a:r>
            <a:r>
              <a:rPr sz="4400" spc="15" dirty="0"/>
              <a:t>en</a:t>
            </a:r>
            <a:r>
              <a:rPr sz="4400" spc="20" dirty="0"/>
              <a:t>一个</a:t>
            </a:r>
            <a:r>
              <a:rPr sz="4400" spc="45" dirty="0"/>
              <a:t>R</a:t>
            </a:r>
            <a:r>
              <a:rPr sz="4400" spc="-35" dirty="0"/>
              <a:t>我</a:t>
            </a:r>
            <a:r>
              <a:rPr sz="4400" spc="-40" dirty="0"/>
              <a:t>o</a:t>
            </a:r>
            <a:r>
              <a:rPr sz="4400" dirty="0"/>
              <a:t>s</a:t>
            </a:r>
          </a:p>
        </p:txBody>
      </p:sp>
      <p:sp>
        <p:nvSpPr>
          <p:cNvPr id="92163" name="object 12">
            <a:extLst>
              <a:ext uri="{FF2B5EF4-FFF2-40B4-BE49-F238E27FC236}">
                <a16:creationId xmlns:a16="http://schemas.microsoft.com/office/drawing/2014/main" id="{342DB831-925A-4F32-8ECB-2C29D5E3101A}"/>
              </a:ext>
            </a:extLst>
          </p:cNvPr>
          <p:cNvSpPr>
            <a:spLocks/>
          </p:cNvSpPr>
          <p:nvPr/>
        </p:nvSpPr>
        <p:spPr bwMode="auto">
          <a:xfrm>
            <a:off x="5949950" y="2184400"/>
            <a:ext cx="2039938" cy="1019175"/>
          </a:xfrm>
          <a:custGeom>
            <a:avLst/>
            <a:gdLst>
              <a:gd name="T0" fmla="*/ 7367 w 2040254"/>
              <a:gd name="T1" fmla="*/ 447875 h 1019175"/>
              <a:gd name="T2" fmla="*/ 63738 w 2040254"/>
              <a:gd name="T3" fmla="*/ 331690 h 1019175"/>
              <a:gd name="T4" fmla="*/ 169956 w 2040254"/>
              <a:gd name="T5" fmla="*/ 227635 h 1019175"/>
              <a:gd name="T6" fmla="*/ 239622 w 2040254"/>
              <a:gd name="T7" fmla="*/ 181221 h 1019175"/>
              <a:gd name="T8" fmla="*/ 319196 w 2040254"/>
              <a:gd name="T9" fmla="*/ 139120 h 1019175"/>
              <a:gd name="T10" fmla="*/ 407818 w 2040254"/>
              <a:gd name="T11" fmla="*/ 101756 h 1019175"/>
              <a:gd name="T12" fmla="*/ 504642 w 2040254"/>
              <a:gd name="T13" fmla="*/ 69557 h 1019175"/>
              <a:gd name="T14" fmla="*/ 608815 w 2040254"/>
              <a:gd name="T15" fmla="*/ 42948 h 1019175"/>
              <a:gd name="T16" fmla="*/ 719479 w 2040254"/>
              <a:gd name="T17" fmla="*/ 22356 h 1019175"/>
              <a:gd name="T18" fmla="*/ 835790 w 2040254"/>
              <a:gd name="T19" fmla="*/ 8208 h 1019175"/>
              <a:gd name="T20" fmla="*/ 956896 w 2040254"/>
              <a:gd name="T21" fmla="*/ 929 h 1019175"/>
              <a:gd name="T22" fmla="*/ 1081032 w 2040254"/>
              <a:gd name="T23" fmla="*/ 905 h 1019175"/>
              <a:gd name="T24" fmla="*/ 1202094 w 2040254"/>
              <a:gd name="T25" fmla="*/ 8146 h 1019175"/>
              <a:gd name="T26" fmla="*/ 1318367 w 2040254"/>
              <a:gd name="T27" fmla="*/ 22269 h 1019175"/>
              <a:gd name="T28" fmla="*/ 1429002 w 2040254"/>
              <a:gd name="T29" fmla="*/ 42847 h 1019175"/>
              <a:gd name="T30" fmla="*/ 1533144 w 2040254"/>
              <a:gd name="T31" fmla="*/ 69452 h 1019175"/>
              <a:gd name="T32" fmla="*/ 1629947 w 2040254"/>
              <a:gd name="T33" fmla="*/ 101655 h 1019175"/>
              <a:gd name="T34" fmla="*/ 1718559 w 2040254"/>
              <a:gd name="T35" fmla="*/ 139028 h 1019175"/>
              <a:gd name="T36" fmla="*/ 1798114 w 2040254"/>
              <a:gd name="T37" fmla="*/ 181144 h 1019175"/>
              <a:gd name="T38" fmla="*/ 1867775 w 2040254"/>
              <a:gd name="T39" fmla="*/ 227574 h 1019175"/>
              <a:gd name="T40" fmla="*/ 1951835 w 2040254"/>
              <a:gd name="T41" fmla="*/ 304371 h 1019175"/>
              <a:gd name="T42" fmla="*/ 2021305 w 2040254"/>
              <a:gd name="T43" fmla="*/ 417870 h 1019175"/>
              <a:gd name="T44" fmla="*/ 2037716 w 2040254"/>
              <a:gd name="T45" fmla="*/ 509450 h 1019175"/>
              <a:gd name="T46" fmla="*/ 2030349 w 2040254"/>
              <a:gd name="T47" fmla="*/ 571016 h 1019175"/>
              <a:gd name="T48" fmla="*/ 1973980 w 2040254"/>
              <a:gd name="T49" fmla="*/ 687188 h 1019175"/>
              <a:gd name="T50" fmla="*/ 1867775 w 2040254"/>
              <a:gd name="T51" fmla="*/ 791237 h 1019175"/>
              <a:gd name="T52" fmla="*/ 1798114 w 2040254"/>
              <a:gd name="T53" fmla="*/ 837649 h 1019175"/>
              <a:gd name="T54" fmla="*/ 1718559 w 2040254"/>
              <a:gd name="T55" fmla="*/ 879751 h 1019175"/>
              <a:gd name="T56" fmla="*/ 1629947 w 2040254"/>
              <a:gd name="T57" fmla="*/ 917115 h 1019175"/>
              <a:gd name="T58" fmla="*/ 1533144 w 2040254"/>
              <a:gd name="T59" fmla="*/ 949316 h 1019175"/>
              <a:gd name="T60" fmla="*/ 1429002 w 2040254"/>
              <a:gd name="T61" fmla="*/ 975926 h 1019175"/>
              <a:gd name="T62" fmla="*/ 1318367 w 2040254"/>
              <a:gd name="T63" fmla="*/ 996519 h 1019175"/>
              <a:gd name="T64" fmla="*/ 1202094 w 2040254"/>
              <a:gd name="T65" fmla="*/ 1010668 h 1019175"/>
              <a:gd name="T66" fmla="*/ 1081032 w 2040254"/>
              <a:gd name="T67" fmla="*/ 1017947 h 1019175"/>
              <a:gd name="T68" fmla="*/ 956921 w 2040254"/>
              <a:gd name="T69" fmla="*/ 1017947 h 1019175"/>
              <a:gd name="T70" fmla="*/ 835852 w 2040254"/>
              <a:gd name="T71" fmla="*/ 1010668 h 1019175"/>
              <a:gd name="T72" fmla="*/ 719566 w 2040254"/>
              <a:gd name="T73" fmla="*/ 996519 h 1019175"/>
              <a:gd name="T74" fmla="*/ 608915 w 2040254"/>
              <a:gd name="T75" fmla="*/ 975926 h 1019175"/>
              <a:gd name="T76" fmla="*/ 504747 w 2040254"/>
              <a:gd name="T77" fmla="*/ 949316 h 1019175"/>
              <a:gd name="T78" fmla="*/ 407920 w 2040254"/>
              <a:gd name="T79" fmla="*/ 917115 h 1019175"/>
              <a:gd name="T80" fmla="*/ 319287 w 2040254"/>
              <a:gd name="T81" fmla="*/ 879751 h 1019175"/>
              <a:gd name="T82" fmla="*/ 239700 w 2040254"/>
              <a:gd name="T83" fmla="*/ 837649 h 1019175"/>
              <a:gd name="T84" fmla="*/ 170017 w 2040254"/>
              <a:gd name="T85" fmla="*/ 791237 h 1019175"/>
              <a:gd name="T86" fmla="*/ 85924 w 2040254"/>
              <a:gd name="T87" fmla="*/ 714470 h 1019175"/>
              <a:gd name="T88" fmla="*/ 16418 w 2040254"/>
              <a:gd name="T89" fmla="*/ 601009 h 1019175"/>
              <a:gd name="T90" fmla="*/ 0 w 2040254"/>
              <a:gd name="T91" fmla="*/ 509450 h 10191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40254" h="1019175">
                <a:moveTo>
                  <a:pt x="0" y="509450"/>
                </a:moveTo>
                <a:lnTo>
                  <a:pt x="7374" y="447875"/>
                </a:lnTo>
                <a:lnTo>
                  <a:pt x="28928" y="388480"/>
                </a:lnTo>
                <a:lnTo>
                  <a:pt x="63808" y="331690"/>
                </a:lnTo>
                <a:lnTo>
                  <a:pt x="111163" y="277933"/>
                </a:lnTo>
                <a:lnTo>
                  <a:pt x="170138" y="227635"/>
                </a:lnTo>
                <a:lnTo>
                  <a:pt x="203717" y="203916"/>
                </a:lnTo>
                <a:lnTo>
                  <a:pt x="239881" y="181221"/>
                </a:lnTo>
                <a:lnTo>
                  <a:pt x="278524" y="159605"/>
                </a:lnTo>
                <a:lnTo>
                  <a:pt x="319539" y="139120"/>
                </a:lnTo>
                <a:lnTo>
                  <a:pt x="362820" y="119819"/>
                </a:lnTo>
                <a:lnTo>
                  <a:pt x="408259" y="101756"/>
                </a:lnTo>
                <a:lnTo>
                  <a:pt x="455751" y="84984"/>
                </a:lnTo>
                <a:lnTo>
                  <a:pt x="505188" y="69557"/>
                </a:lnTo>
                <a:lnTo>
                  <a:pt x="556464" y="55527"/>
                </a:lnTo>
                <a:lnTo>
                  <a:pt x="609473" y="42948"/>
                </a:lnTo>
                <a:lnTo>
                  <a:pt x="664107" y="31873"/>
                </a:lnTo>
                <a:lnTo>
                  <a:pt x="720260" y="22356"/>
                </a:lnTo>
                <a:lnTo>
                  <a:pt x="777826" y="14450"/>
                </a:lnTo>
                <a:lnTo>
                  <a:pt x="836698" y="8208"/>
                </a:lnTo>
                <a:lnTo>
                  <a:pt x="896769" y="3683"/>
                </a:lnTo>
                <a:lnTo>
                  <a:pt x="957932" y="929"/>
                </a:lnTo>
                <a:lnTo>
                  <a:pt x="1020082" y="0"/>
                </a:lnTo>
                <a:lnTo>
                  <a:pt x="1082206" y="905"/>
                </a:lnTo>
                <a:lnTo>
                  <a:pt x="1143346" y="3638"/>
                </a:lnTo>
                <a:lnTo>
                  <a:pt x="1203396" y="8146"/>
                </a:lnTo>
                <a:lnTo>
                  <a:pt x="1262247" y="14374"/>
                </a:lnTo>
                <a:lnTo>
                  <a:pt x="1319795" y="22269"/>
                </a:lnTo>
                <a:lnTo>
                  <a:pt x="1375932" y="31778"/>
                </a:lnTo>
                <a:lnTo>
                  <a:pt x="1430551" y="42847"/>
                </a:lnTo>
                <a:lnTo>
                  <a:pt x="1483546" y="55423"/>
                </a:lnTo>
                <a:lnTo>
                  <a:pt x="1534809" y="69452"/>
                </a:lnTo>
                <a:lnTo>
                  <a:pt x="1584236" y="84880"/>
                </a:lnTo>
                <a:lnTo>
                  <a:pt x="1631717" y="101655"/>
                </a:lnTo>
                <a:lnTo>
                  <a:pt x="1677148" y="119722"/>
                </a:lnTo>
                <a:lnTo>
                  <a:pt x="1720421" y="139028"/>
                </a:lnTo>
                <a:lnTo>
                  <a:pt x="1761430" y="159520"/>
                </a:lnTo>
                <a:lnTo>
                  <a:pt x="1800067" y="181144"/>
                </a:lnTo>
                <a:lnTo>
                  <a:pt x="1836226" y="203846"/>
                </a:lnTo>
                <a:lnTo>
                  <a:pt x="1869801" y="227574"/>
                </a:lnTo>
                <a:lnTo>
                  <a:pt x="1900685" y="252272"/>
                </a:lnTo>
                <a:lnTo>
                  <a:pt x="1953952" y="304371"/>
                </a:lnTo>
                <a:lnTo>
                  <a:pt x="1995174" y="359713"/>
                </a:lnTo>
                <a:lnTo>
                  <a:pt x="2023496" y="417870"/>
                </a:lnTo>
                <a:lnTo>
                  <a:pt x="2038067" y="478416"/>
                </a:lnTo>
                <a:lnTo>
                  <a:pt x="2039928" y="509450"/>
                </a:lnTo>
                <a:lnTo>
                  <a:pt x="2038067" y="540479"/>
                </a:lnTo>
                <a:lnTo>
                  <a:pt x="2032554" y="571016"/>
                </a:lnTo>
                <a:lnTo>
                  <a:pt x="2011001" y="630404"/>
                </a:lnTo>
                <a:lnTo>
                  <a:pt x="1976122" y="687188"/>
                </a:lnTo>
                <a:lnTo>
                  <a:pt x="1928771" y="740941"/>
                </a:lnTo>
                <a:lnTo>
                  <a:pt x="1869801" y="791237"/>
                </a:lnTo>
                <a:lnTo>
                  <a:pt x="1836226" y="814956"/>
                </a:lnTo>
                <a:lnTo>
                  <a:pt x="1800067" y="837649"/>
                </a:lnTo>
                <a:lnTo>
                  <a:pt x="1761430" y="859266"/>
                </a:lnTo>
                <a:lnTo>
                  <a:pt x="1720421" y="879751"/>
                </a:lnTo>
                <a:lnTo>
                  <a:pt x="1677148" y="899052"/>
                </a:lnTo>
                <a:lnTo>
                  <a:pt x="1631717" y="917115"/>
                </a:lnTo>
                <a:lnTo>
                  <a:pt x="1584236" y="933888"/>
                </a:lnTo>
                <a:lnTo>
                  <a:pt x="1534809" y="949316"/>
                </a:lnTo>
                <a:lnTo>
                  <a:pt x="1483546" y="963346"/>
                </a:lnTo>
                <a:lnTo>
                  <a:pt x="1430551" y="975926"/>
                </a:lnTo>
                <a:lnTo>
                  <a:pt x="1375932" y="987001"/>
                </a:lnTo>
                <a:lnTo>
                  <a:pt x="1319795" y="996519"/>
                </a:lnTo>
                <a:lnTo>
                  <a:pt x="1262247" y="1004425"/>
                </a:lnTo>
                <a:lnTo>
                  <a:pt x="1203396" y="1010668"/>
                </a:lnTo>
                <a:lnTo>
                  <a:pt x="1143346" y="1015193"/>
                </a:lnTo>
                <a:lnTo>
                  <a:pt x="1082206" y="1017947"/>
                </a:lnTo>
                <a:lnTo>
                  <a:pt x="1020082" y="1018877"/>
                </a:lnTo>
                <a:lnTo>
                  <a:pt x="957957" y="1017947"/>
                </a:lnTo>
                <a:lnTo>
                  <a:pt x="896814" y="1015193"/>
                </a:lnTo>
                <a:lnTo>
                  <a:pt x="836760" y="1010668"/>
                </a:lnTo>
                <a:lnTo>
                  <a:pt x="777902" y="1004425"/>
                </a:lnTo>
                <a:lnTo>
                  <a:pt x="720347" y="996519"/>
                </a:lnTo>
                <a:lnTo>
                  <a:pt x="664202" y="987001"/>
                </a:lnTo>
                <a:lnTo>
                  <a:pt x="609573" y="975926"/>
                </a:lnTo>
                <a:lnTo>
                  <a:pt x="556568" y="963346"/>
                </a:lnTo>
                <a:lnTo>
                  <a:pt x="505293" y="949316"/>
                </a:lnTo>
                <a:lnTo>
                  <a:pt x="455855" y="933888"/>
                </a:lnTo>
                <a:lnTo>
                  <a:pt x="408361" y="917115"/>
                </a:lnTo>
                <a:lnTo>
                  <a:pt x="362917" y="899052"/>
                </a:lnTo>
                <a:lnTo>
                  <a:pt x="319631" y="879751"/>
                </a:lnTo>
                <a:lnTo>
                  <a:pt x="278609" y="859266"/>
                </a:lnTo>
                <a:lnTo>
                  <a:pt x="239959" y="837649"/>
                </a:lnTo>
                <a:lnTo>
                  <a:pt x="203787" y="814956"/>
                </a:lnTo>
                <a:lnTo>
                  <a:pt x="170199" y="791237"/>
                </a:lnTo>
                <a:lnTo>
                  <a:pt x="139304" y="766548"/>
                </a:lnTo>
                <a:lnTo>
                  <a:pt x="86015" y="714470"/>
                </a:lnTo>
                <a:lnTo>
                  <a:pt x="44775" y="659148"/>
                </a:lnTo>
                <a:lnTo>
                  <a:pt x="16439" y="601009"/>
                </a:lnTo>
                <a:lnTo>
                  <a:pt x="1862" y="540479"/>
                </a:lnTo>
                <a:lnTo>
                  <a:pt x="0" y="509450"/>
                </a:lnTo>
                <a:close/>
              </a:path>
            </a:pathLst>
          </a:custGeom>
          <a:noFill/>
          <a:ln w="113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object 13">
            <a:extLst>
              <a:ext uri="{FF2B5EF4-FFF2-40B4-BE49-F238E27FC236}">
                <a16:creationId xmlns:a16="http://schemas.microsoft.com/office/drawing/2014/main" id="{E7294147-7E7B-4CA0-8EA8-7999511C5B55}"/>
              </a:ext>
            </a:extLst>
          </p:cNvPr>
          <p:cNvSpPr txBox="1"/>
          <p:nvPr/>
        </p:nvSpPr>
        <p:spPr>
          <a:xfrm>
            <a:off x="6384925" y="2565400"/>
            <a:ext cx="1168400" cy="223838"/>
          </a:xfrm>
          <a:prstGeom prst="rect">
            <a:avLst/>
          </a:prstGeom>
        </p:spPr>
        <p:txBody>
          <a:bodyPr lIns="0" tIns="0" rIns="0" bIns="0">
            <a:spAutoFit/>
          </a:bodyPr>
          <a:lstStyle/>
          <a:p>
            <a:pPr marL="12700" eaLnBrk="1" fontAlgn="auto" hangingPunct="1">
              <a:spcBef>
                <a:spcPts val="0"/>
              </a:spcBef>
              <a:spcAft>
                <a:spcPts val="0"/>
              </a:spcAft>
              <a:defRPr/>
            </a:pPr>
            <a:r>
              <a:rPr sz="1450" spc="15" dirty="0">
                <a:latin typeface="Arial"/>
                <a:ea typeface="+mn-ea"/>
                <a:cs typeface="Arial"/>
              </a:rPr>
              <a:t>浏览</a:t>
            </a:r>
            <a:r>
              <a:rPr sz="1450" spc="-55" dirty="0">
                <a:latin typeface="Arial"/>
                <a:ea typeface="+mn-ea"/>
                <a:cs typeface="Arial"/>
              </a:rPr>
              <a:t> </a:t>
            </a:r>
            <a:r>
              <a:rPr sz="1450" spc="15" dirty="0">
                <a:latin typeface="Arial"/>
                <a:ea typeface="+mn-ea"/>
                <a:cs typeface="Arial"/>
              </a:rPr>
              <a:t>项目</a:t>
            </a:r>
            <a:endParaRPr sz="1450">
              <a:latin typeface="Arial"/>
              <a:ea typeface="+mn-ea"/>
              <a:cs typeface="Arial"/>
            </a:endParaRPr>
          </a:p>
        </p:txBody>
      </p:sp>
      <p:sp>
        <p:nvSpPr>
          <p:cNvPr id="92165" name="object 14">
            <a:extLst>
              <a:ext uri="{FF2B5EF4-FFF2-40B4-BE49-F238E27FC236}">
                <a16:creationId xmlns:a16="http://schemas.microsoft.com/office/drawing/2014/main" id="{D873DC5E-6345-47A2-AAF7-9CCDA42534DF}"/>
              </a:ext>
            </a:extLst>
          </p:cNvPr>
          <p:cNvSpPr>
            <a:spLocks/>
          </p:cNvSpPr>
          <p:nvPr/>
        </p:nvSpPr>
        <p:spPr bwMode="auto">
          <a:xfrm>
            <a:off x="2840038" y="2289175"/>
            <a:ext cx="271462" cy="268288"/>
          </a:xfrm>
          <a:custGeom>
            <a:avLst/>
            <a:gdLst>
              <a:gd name="T0" fmla="*/ 0 w 271144"/>
              <a:gd name="T1" fmla="*/ 132975 h 268605"/>
              <a:gd name="T2" fmla="*/ 6957 w 271144"/>
              <a:gd name="T3" fmla="*/ 90966 h 268605"/>
              <a:gd name="T4" fmla="*/ 26336 w 271144"/>
              <a:gd name="T5" fmla="*/ 54465 h 268605"/>
              <a:gd name="T6" fmla="*/ 55882 w 271144"/>
              <a:gd name="T7" fmla="*/ 25674 h 268605"/>
              <a:gd name="T8" fmla="*/ 93358 w 271144"/>
              <a:gd name="T9" fmla="*/ 6785 h 268605"/>
              <a:gd name="T10" fmla="*/ 136512 w 271144"/>
              <a:gd name="T11" fmla="*/ 0 h 268605"/>
              <a:gd name="T12" fmla="*/ 179653 w 271144"/>
              <a:gd name="T13" fmla="*/ 6785 h 268605"/>
              <a:gd name="T14" fmla="*/ 217123 w 271144"/>
              <a:gd name="T15" fmla="*/ 25674 h 268605"/>
              <a:gd name="T16" fmla="*/ 246672 w 271144"/>
              <a:gd name="T17" fmla="*/ 54465 h 268605"/>
              <a:gd name="T18" fmla="*/ 266050 w 271144"/>
              <a:gd name="T19" fmla="*/ 90966 h 268605"/>
              <a:gd name="T20" fmla="*/ 273009 w 271144"/>
              <a:gd name="T21" fmla="*/ 132975 h 268605"/>
              <a:gd name="T22" fmla="*/ 266050 w 271144"/>
              <a:gd name="T23" fmla="*/ 175096 h 268605"/>
              <a:gd name="T24" fmla="*/ 246672 w 271144"/>
              <a:gd name="T25" fmla="*/ 211665 h 268605"/>
              <a:gd name="T26" fmla="*/ 217123 w 271144"/>
              <a:gd name="T27" fmla="*/ 240494 h 268605"/>
              <a:gd name="T28" fmla="*/ 179653 w 271144"/>
              <a:gd name="T29" fmla="*/ 259396 h 268605"/>
              <a:gd name="T30" fmla="*/ 136512 w 271144"/>
              <a:gd name="T31" fmla="*/ 266182 h 268605"/>
              <a:gd name="T32" fmla="*/ 93358 w 271144"/>
              <a:gd name="T33" fmla="*/ 259396 h 268605"/>
              <a:gd name="T34" fmla="*/ 55882 w 271144"/>
              <a:gd name="T35" fmla="*/ 240494 h 268605"/>
              <a:gd name="T36" fmla="*/ 26336 w 271144"/>
              <a:gd name="T37" fmla="*/ 211665 h 268605"/>
              <a:gd name="T38" fmla="*/ 6957 w 271144"/>
              <a:gd name="T39" fmla="*/ 175096 h 268605"/>
              <a:gd name="T40" fmla="*/ 0 w 271144"/>
              <a:gd name="T41" fmla="*/ 132975 h 2686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1144" h="268605">
                <a:moveTo>
                  <a:pt x="0" y="134078"/>
                </a:moveTo>
                <a:lnTo>
                  <a:pt x="6901" y="91721"/>
                </a:lnTo>
                <a:lnTo>
                  <a:pt x="26119" y="54918"/>
                </a:lnTo>
                <a:lnTo>
                  <a:pt x="55427" y="25886"/>
                </a:lnTo>
                <a:lnTo>
                  <a:pt x="92595" y="6841"/>
                </a:lnTo>
                <a:lnTo>
                  <a:pt x="135396" y="0"/>
                </a:lnTo>
                <a:lnTo>
                  <a:pt x="178186" y="6841"/>
                </a:lnTo>
                <a:lnTo>
                  <a:pt x="215349" y="25886"/>
                </a:lnTo>
                <a:lnTo>
                  <a:pt x="244656" y="54918"/>
                </a:lnTo>
                <a:lnTo>
                  <a:pt x="263876" y="91721"/>
                </a:lnTo>
                <a:lnTo>
                  <a:pt x="270778" y="134078"/>
                </a:lnTo>
                <a:lnTo>
                  <a:pt x="263876" y="176549"/>
                </a:lnTo>
                <a:lnTo>
                  <a:pt x="244656" y="213422"/>
                </a:lnTo>
                <a:lnTo>
                  <a:pt x="215349" y="242490"/>
                </a:lnTo>
                <a:lnTo>
                  <a:pt x="178186" y="261549"/>
                </a:lnTo>
                <a:lnTo>
                  <a:pt x="135396" y="268392"/>
                </a:lnTo>
                <a:lnTo>
                  <a:pt x="92595" y="261549"/>
                </a:lnTo>
                <a:lnTo>
                  <a:pt x="55427" y="242490"/>
                </a:lnTo>
                <a:lnTo>
                  <a:pt x="26119" y="213422"/>
                </a:lnTo>
                <a:lnTo>
                  <a:pt x="6901" y="176549"/>
                </a:lnTo>
                <a:lnTo>
                  <a:pt x="0" y="134078"/>
                </a:lnTo>
                <a:close/>
              </a:path>
            </a:pathLst>
          </a:custGeom>
          <a:noFill/>
          <a:ln w="1131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66" name="object 15">
            <a:extLst>
              <a:ext uri="{FF2B5EF4-FFF2-40B4-BE49-F238E27FC236}">
                <a16:creationId xmlns:a16="http://schemas.microsoft.com/office/drawing/2014/main" id="{A24ACC7C-67DA-4DEA-AEA1-50B5BEA4514C}"/>
              </a:ext>
            </a:extLst>
          </p:cNvPr>
          <p:cNvSpPr>
            <a:spLocks/>
          </p:cNvSpPr>
          <p:nvPr/>
        </p:nvSpPr>
        <p:spPr bwMode="auto">
          <a:xfrm>
            <a:off x="2705100" y="2692400"/>
            <a:ext cx="541338" cy="0"/>
          </a:xfrm>
          <a:custGeom>
            <a:avLst/>
            <a:gdLst>
              <a:gd name="T0" fmla="*/ 0 w 541655"/>
              <a:gd name="T1" fmla="*/ 539332 w 541655"/>
              <a:gd name="T2" fmla="*/ 0 60000 65536"/>
              <a:gd name="T3" fmla="*/ 0 60000 65536"/>
            </a:gdLst>
            <a:ahLst/>
            <a:cxnLst>
              <a:cxn ang="T2">
                <a:pos x="T0" y="0"/>
              </a:cxn>
              <a:cxn ang="T3">
                <a:pos x="T1" y="0"/>
              </a:cxn>
            </a:cxnLst>
            <a:rect l="0" t="0" r="r" b="b"/>
            <a:pathLst>
              <a:path w="541655">
                <a:moveTo>
                  <a:pt x="0" y="0"/>
                </a:moveTo>
                <a:lnTo>
                  <a:pt x="541547" y="0"/>
                </a:lnTo>
              </a:path>
            </a:pathLst>
          </a:custGeom>
          <a:noFill/>
          <a:ln w="113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67" name="object 16">
            <a:extLst>
              <a:ext uri="{FF2B5EF4-FFF2-40B4-BE49-F238E27FC236}">
                <a16:creationId xmlns:a16="http://schemas.microsoft.com/office/drawing/2014/main" id="{003D9349-795B-48F7-8F4D-EF4197C1AA4B}"/>
              </a:ext>
            </a:extLst>
          </p:cNvPr>
          <p:cNvSpPr>
            <a:spLocks/>
          </p:cNvSpPr>
          <p:nvPr/>
        </p:nvSpPr>
        <p:spPr bwMode="auto">
          <a:xfrm>
            <a:off x="2974975" y="3228975"/>
            <a:ext cx="271463" cy="536575"/>
          </a:xfrm>
          <a:custGeom>
            <a:avLst/>
            <a:gdLst>
              <a:gd name="T0" fmla="*/ 0 w 271144"/>
              <a:gd name="T1" fmla="*/ 0 h 537210"/>
              <a:gd name="T2" fmla="*/ 273002 w 271144"/>
              <a:gd name="T3" fmla="*/ 532358 h 537210"/>
              <a:gd name="T4" fmla="*/ 0 60000 65536"/>
              <a:gd name="T5" fmla="*/ 0 60000 65536"/>
            </a:gdLst>
            <a:ahLst/>
            <a:cxnLst>
              <a:cxn ang="T4">
                <a:pos x="T0" y="T1"/>
              </a:cxn>
              <a:cxn ang="T5">
                <a:pos x="T2" y="T3"/>
              </a:cxn>
            </a:cxnLst>
            <a:rect l="0" t="0" r="r" b="b"/>
            <a:pathLst>
              <a:path w="271144" h="537210">
                <a:moveTo>
                  <a:pt x="0" y="0"/>
                </a:moveTo>
                <a:lnTo>
                  <a:pt x="270764" y="536784"/>
                </a:lnTo>
              </a:path>
            </a:pathLst>
          </a:custGeom>
          <a:noFill/>
          <a:ln w="1131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68" name="object 17">
            <a:extLst>
              <a:ext uri="{FF2B5EF4-FFF2-40B4-BE49-F238E27FC236}">
                <a16:creationId xmlns:a16="http://schemas.microsoft.com/office/drawing/2014/main" id="{4C13F197-4909-4F19-87C5-093219773011}"/>
              </a:ext>
            </a:extLst>
          </p:cNvPr>
          <p:cNvSpPr>
            <a:spLocks/>
          </p:cNvSpPr>
          <p:nvPr/>
        </p:nvSpPr>
        <p:spPr bwMode="auto">
          <a:xfrm>
            <a:off x="2705100" y="2557463"/>
            <a:ext cx="269875" cy="1208087"/>
          </a:xfrm>
          <a:custGeom>
            <a:avLst/>
            <a:gdLst>
              <a:gd name="T0" fmla="*/ 262035 w 271144"/>
              <a:gd name="T1" fmla="*/ 0 h 1207770"/>
              <a:gd name="T2" fmla="*/ 262035 w 271144"/>
              <a:gd name="T3" fmla="*/ 672165 h 1207770"/>
              <a:gd name="T4" fmla="*/ 0 w 271144"/>
              <a:gd name="T5" fmla="*/ 1209937 h 1207770"/>
              <a:gd name="T6" fmla="*/ 0 60000 65536"/>
              <a:gd name="T7" fmla="*/ 0 60000 65536"/>
              <a:gd name="T8" fmla="*/ 0 60000 65536"/>
            </a:gdLst>
            <a:ahLst/>
            <a:cxnLst>
              <a:cxn ang="T6">
                <a:pos x="T0" y="T1"/>
              </a:cxn>
              <a:cxn ang="T7">
                <a:pos x="T2" y="T3"/>
              </a:cxn>
              <a:cxn ang="T8">
                <a:pos x="T4" y="T5"/>
              </a:cxn>
            </a:cxnLst>
            <a:rect l="0" t="0" r="r" b="b"/>
            <a:pathLst>
              <a:path w="271144" h="1207770">
                <a:moveTo>
                  <a:pt x="270782" y="0"/>
                </a:moveTo>
                <a:lnTo>
                  <a:pt x="270782" y="670933"/>
                </a:lnTo>
                <a:lnTo>
                  <a:pt x="0" y="1207718"/>
                </a:lnTo>
              </a:path>
            </a:pathLst>
          </a:custGeom>
          <a:noFill/>
          <a:ln w="1132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8" name="object 18">
            <a:extLst>
              <a:ext uri="{FF2B5EF4-FFF2-40B4-BE49-F238E27FC236}">
                <a16:creationId xmlns:a16="http://schemas.microsoft.com/office/drawing/2014/main" id="{EBC56D4A-595A-4A96-8C7E-BE7B6009F695}"/>
              </a:ext>
            </a:extLst>
          </p:cNvPr>
          <p:cNvSpPr txBox="1"/>
          <p:nvPr/>
        </p:nvSpPr>
        <p:spPr>
          <a:xfrm>
            <a:off x="2763838" y="3844925"/>
            <a:ext cx="423862" cy="223838"/>
          </a:xfrm>
          <a:prstGeom prst="rect">
            <a:avLst/>
          </a:prstGeom>
        </p:spPr>
        <p:txBody>
          <a:bodyPr lIns="0" tIns="0" rIns="0" bIns="0">
            <a:spAutoFit/>
          </a:bodyPr>
          <a:lstStyle/>
          <a:p>
            <a:pPr marL="12700" eaLnBrk="1" fontAlgn="auto" hangingPunct="1">
              <a:spcBef>
                <a:spcPts val="0"/>
              </a:spcBef>
              <a:spcAft>
                <a:spcPts val="0"/>
              </a:spcAft>
              <a:defRPr/>
            </a:pPr>
            <a:r>
              <a:rPr sz="1450" spc="15" dirty="0">
                <a:latin typeface="Arial"/>
                <a:ea typeface="+mn-ea"/>
                <a:cs typeface="Arial"/>
              </a:rPr>
              <a:t>用户</a:t>
            </a:r>
            <a:endParaRPr sz="1450">
              <a:latin typeface="Arial"/>
              <a:ea typeface="+mn-ea"/>
              <a:cs typeface="Arial"/>
            </a:endParaRPr>
          </a:p>
        </p:txBody>
      </p:sp>
      <p:sp>
        <p:nvSpPr>
          <p:cNvPr id="92170" name="object 19">
            <a:extLst>
              <a:ext uri="{FF2B5EF4-FFF2-40B4-BE49-F238E27FC236}">
                <a16:creationId xmlns:a16="http://schemas.microsoft.com/office/drawing/2014/main" id="{BF7F7043-E072-4C2C-B20E-EBC6D101CD68}"/>
              </a:ext>
            </a:extLst>
          </p:cNvPr>
          <p:cNvSpPr>
            <a:spLocks/>
          </p:cNvSpPr>
          <p:nvPr/>
        </p:nvSpPr>
        <p:spPr bwMode="auto">
          <a:xfrm>
            <a:off x="4478338" y="4013200"/>
            <a:ext cx="2039937" cy="1019175"/>
          </a:xfrm>
          <a:custGeom>
            <a:avLst/>
            <a:gdLst>
              <a:gd name="T0" fmla="*/ 7367 w 2040254"/>
              <a:gd name="T1" fmla="*/ 447913 h 1019175"/>
              <a:gd name="T2" fmla="*/ 63741 w 2040254"/>
              <a:gd name="T3" fmla="*/ 331712 h 1019175"/>
              <a:gd name="T4" fmla="*/ 169960 w 2040254"/>
              <a:gd name="T5" fmla="*/ 227646 h 1019175"/>
              <a:gd name="T6" fmla="*/ 239626 w 2040254"/>
              <a:gd name="T7" fmla="*/ 181230 h 1019175"/>
              <a:gd name="T8" fmla="*/ 319192 w 2040254"/>
              <a:gd name="T9" fmla="*/ 139125 h 1019175"/>
              <a:gd name="T10" fmla="*/ 407819 w 2040254"/>
              <a:gd name="T11" fmla="*/ 101759 h 1019175"/>
              <a:gd name="T12" fmla="*/ 504639 w 2040254"/>
              <a:gd name="T13" fmla="*/ 69558 h 1019175"/>
              <a:gd name="T14" fmla="*/ 608799 w 2040254"/>
              <a:gd name="T15" fmla="*/ 42949 h 1019175"/>
              <a:gd name="T16" fmla="*/ 719459 w 2040254"/>
              <a:gd name="T17" fmla="*/ 22356 h 1019175"/>
              <a:gd name="T18" fmla="*/ 835761 w 2040254"/>
              <a:gd name="T19" fmla="*/ 8208 h 1019175"/>
              <a:gd name="T20" fmla="*/ 956849 w 2040254"/>
              <a:gd name="T21" fmla="*/ 929 h 1019175"/>
              <a:gd name="T22" fmla="*/ 1080983 w 2040254"/>
              <a:gd name="T23" fmla="*/ 929 h 1019175"/>
              <a:gd name="T24" fmla="*/ 1202039 w 2040254"/>
              <a:gd name="T25" fmla="*/ 8208 h 1019175"/>
              <a:gd name="T26" fmla="*/ 1318313 w 2040254"/>
              <a:gd name="T27" fmla="*/ 22356 h 1019175"/>
              <a:gd name="T28" fmla="*/ 1428949 w 2040254"/>
              <a:gd name="T29" fmla="*/ 42949 h 1019175"/>
              <a:gd name="T30" fmla="*/ 1533096 w 2040254"/>
              <a:gd name="T31" fmla="*/ 69558 h 1019175"/>
              <a:gd name="T32" fmla="*/ 1629898 w 2040254"/>
              <a:gd name="T33" fmla="*/ 101759 h 1019175"/>
              <a:gd name="T34" fmla="*/ 1718505 w 2040254"/>
              <a:gd name="T35" fmla="*/ 139125 h 1019175"/>
              <a:gd name="T36" fmla="*/ 1798062 w 2040254"/>
              <a:gd name="T37" fmla="*/ 181230 h 1019175"/>
              <a:gd name="T38" fmla="*/ 1867723 w 2040254"/>
              <a:gd name="T39" fmla="*/ 227646 h 1019175"/>
              <a:gd name="T40" fmla="*/ 1951782 w 2040254"/>
              <a:gd name="T41" fmla="*/ 304425 h 1019175"/>
              <a:gd name="T42" fmla="*/ 2021251 w 2040254"/>
              <a:gd name="T43" fmla="*/ 417911 h 1019175"/>
              <a:gd name="T44" fmla="*/ 2037662 w 2040254"/>
              <a:gd name="T45" fmla="*/ 509498 h 1019175"/>
              <a:gd name="T46" fmla="*/ 2030295 w 2040254"/>
              <a:gd name="T47" fmla="*/ 571078 h 1019175"/>
              <a:gd name="T48" fmla="*/ 1973925 w 2040254"/>
              <a:gd name="T49" fmla="*/ 687272 h 1019175"/>
              <a:gd name="T50" fmla="*/ 1867723 w 2040254"/>
              <a:gd name="T51" fmla="*/ 791335 h 1019175"/>
              <a:gd name="T52" fmla="*/ 1798062 w 2040254"/>
              <a:gd name="T53" fmla="*/ 837752 h 1019175"/>
              <a:gd name="T54" fmla="*/ 1718505 w 2040254"/>
              <a:gd name="T55" fmla="*/ 879856 h 1019175"/>
              <a:gd name="T56" fmla="*/ 1629898 w 2040254"/>
              <a:gd name="T57" fmla="*/ 917223 h 1019175"/>
              <a:gd name="T58" fmla="*/ 1533096 w 2040254"/>
              <a:gd name="T59" fmla="*/ 949424 h 1019175"/>
              <a:gd name="T60" fmla="*/ 1428949 w 2040254"/>
              <a:gd name="T61" fmla="*/ 976035 h 1019175"/>
              <a:gd name="T62" fmla="*/ 1318313 w 2040254"/>
              <a:gd name="T63" fmla="*/ 996628 h 1019175"/>
              <a:gd name="T64" fmla="*/ 1202039 w 2040254"/>
              <a:gd name="T65" fmla="*/ 1010777 h 1019175"/>
              <a:gd name="T66" fmla="*/ 1080983 w 2040254"/>
              <a:gd name="T67" fmla="*/ 1018056 h 1019175"/>
              <a:gd name="T68" fmla="*/ 956849 w 2040254"/>
              <a:gd name="T69" fmla="*/ 1018056 h 1019175"/>
              <a:gd name="T70" fmla="*/ 835761 w 2040254"/>
              <a:gd name="T71" fmla="*/ 1010777 h 1019175"/>
              <a:gd name="T72" fmla="*/ 719459 w 2040254"/>
              <a:gd name="T73" fmla="*/ 996628 h 1019175"/>
              <a:gd name="T74" fmla="*/ 608799 w 2040254"/>
              <a:gd name="T75" fmla="*/ 976035 h 1019175"/>
              <a:gd name="T76" fmla="*/ 504639 w 2040254"/>
              <a:gd name="T77" fmla="*/ 949424 h 1019175"/>
              <a:gd name="T78" fmla="*/ 407819 w 2040254"/>
              <a:gd name="T79" fmla="*/ 917223 h 1019175"/>
              <a:gd name="T80" fmla="*/ 319192 w 2040254"/>
              <a:gd name="T81" fmla="*/ 879856 h 1019175"/>
              <a:gd name="T82" fmla="*/ 239626 w 2040254"/>
              <a:gd name="T83" fmla="*/ 837752 h 1019175"/>
              <a:gd name="T84" fmla="*/ 169960 w 2040254"/>
              <a:gd name="T85" fmla="*/ 791335 h 1019175"/>
              <a:gd name="T86" fmla="*/ 85891 w 2040254"/>
              <a:gd name="T87" fmla="*/ 714558 h 1019175"/>
              <a:gd name="T88" fmla="*/ 16411 w 2040254"/>
              <a:gd name="T89" fmla="*/ 601077 h 1019175"/>
              <a:gd name="T90" fmla="*/ 0 w 2040254"/>
              <a:gd name="T91" fmla="*/ 509498 h 10191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40254" h="1019175">
                <a:moveTo>
                  <a:pt x="0" y="509498"/>
                </a:moveTo>
                <a:lnTo>
                  <a:pt x="7374" y="447913"/>
                </a:lnTo>
                <a:lnTo>
                  <a:pt x="28929" y="388509"/>
                </a:lnTo>
                <a:lnTo>
                  <a:pt x="63811" y="331712"/>
                </a:lnTo>
                <a:lnTo>
                  <a:pt x="111166" y="277949"/>
                </a:lnTo>
                <a:lnTo>
                  <a:pt x="170142" y="227646"/>
                </a:lnTo>
                <a:lnTo>
                  <a:pt x="203721" y="203926"/>
                </a:lnTo>
                <a:lnTo>
                  <a:pt x="239885" y="181230"/>
                </a:lnTo>
                <a:lnTo>
                  <a:pt x="278528" y="159612"/>
                </a:lnTo>
                <a:lnTo>
                  <a:pt x="319542" y="139125"/>
                </a:lnTo>
                <a:lnTo>
                  <a:pt x="362822" y="119823"/>
                </a:lnTo>
                <a:lnTo>
                  <a:pt x="408260" y="101759"/>
                </a:lnTo>
                <a:lnTo>
                  <a:pt x="455749" y="84986"/>
                </a:lnTo>
                <a:lnTo>
                  <a:pt x="505185" y="69558"/>
                </a:lnTo>
                <a:lnTo>
                  <a:pt x="556458" y="55528"/>
                </a:lnTo>
                <a:lnTo>
                  <a:pt x="609464" y="42949"/>
                </a:lnTo>
                <a:lnTo>
                  <a:pt x="664094" y="31874"/>
                </a:lnTo>
                <a:lnTo>
                  <a:pt x="720243" y="22356"/>
                </a:lnTo>
                <a:lnTo>
                  <a:pt x="777804" y="14450"/>
                </a:lnTo>
                <a:lnTo>
                  <a:pt x="836671" y="8208"/>
                </a:lnTo>
                <a:lnTo>
                  <a:pt x="896736" y="3683"/>
                </a:lnTo>
                <a:lnTo>
                  <a:pt x="957892" y="929"/>
                </a:lnTo>
                <a:lnTo>
                  <a:pt x="1020034" y="0"/>
                </a:lnTo>
                <a:lnTo>
                  <a:pt x="1082159" y="929"/>
                </a:lnTo>
                <a:lnTo>
                  <a:pt x="1143299" y="3683"/>
                </a:lnTo>
                <a:lnTo>
                  <a:pt x="1203348" y="8208"/>
                </a:lnTo>
                <a:lnTo>
                  <a:pt x="1262200" y="14450"/>
                </a:lnTo>
                <a:lnTo>
                  <a:pt x="1319748" y="22356"/>
                </a:lnTo>
                <a:lnTo>
                  <a:pt x="1375884" y="31874"/>
                </a:lnTo>
                <a:lnTo>
                  <a:pt x="1430503" y="42949"/>
                </a:lnTo>
                <a:lnTo>
                  <a:pt x="1483498" y="55528"/>
                </a:lnTo>
                <a:lnTo>
                  <a:pt x="1534762" y="69558"/>
                </a:lnTo>
                <a:lnTo>
                  <a:pt x="1584188" y="84986"/>
                </a:lnTo>
                <a:lnTo>
                  <a:pt x="1631670" y="101759"/>
                </a:lnTo>
                <a:lnTo>
                  <a:pt x="1677101" y="119823"/>
                </a:lnTo>
                <a:lnTo>
                  <a:pt x="1720374" y="139125"/>
                </a:lnTo>
                <a:lnTo>
                  <a:pt x="1761382" y="159612"/>
                </a:lnTo>
                <a:lnTo>
                  <a:pt x="1800019" y="181230"/>
                </a:lnTo>
                <a:lnTo>
                  <a:pt x="1836179" y="203926"/>
                </a:lnTo>
                <a:lnTo>
                  <a:pt x="1869754" y="227646"/>
                </a:lnTo>
                <a:lnTo>
                  <a:pt x="1900638" y="252339"/>
                </a:lnTo>
                <a:lnTo>
                  <a:pt x="1953905" y="304425"/>
                </a:lnTo>
                <a:lnTo>
                  <a:pt x="1995126" y="359758"/>
                </a:lnTo>
                <a:lnTo>
                  <a:pt x="2023449" y="417911"/>
                </a:lnTo>
                <a:lnTo>
                  <a:pt x="2038019" y="478459"/>
                </a:lnTo>
                <a:lnTo>
                  <a:pt x="2039881" y="509498"/>
                </a:lnTo>
                <a:lnTo>
                  <a:pt x="2038019" y="540533"/>
                </a:lnTo>
                <a:lnTo>
                  <a:pt x="2032507" y="571078"/>
                </a:lnTo>
                <a:lnTo>
                  <a:pt x="2010953" y="630478"/>
                </a:lnTo>
                <a:lnTo>
                  <a:pt x="1976074" y="687272"/>
                </a:lnTo>
                <a:lnTo>
                  <a:pt x="1928723" y="741033"/>
                </a:lnTo>
                <a:lnTo>
                  <a:pt x="1869754" y="791335"/>
                </a:lnTo>
                <a:lnTo>
                  <a:pt x="1836179" y="815056"/>
                </a:lnTo>
                <a:lnTo>
                  <a:pt x="1800019" y="837752"/>
                </a:lnTo>
                <a:lnTo>
                  <a:pt x="1761382" y="859370"/>
                </a:lnTo>
                <a:lnTo>
                  <a:pt x="1720374" y="879856"/>
                </a:lnTo>
                <a:lnTo>
                  <a:pt x="1677101" y="899158"/>
                </a:lnTo>
                <a:lnTo>
                  <a:pt x="1631670" y="917223"/>
                </a:lnTo>
                <a:lnTo>
                  <a:pt x="1584188" y="933996"/>
                </a:lnTo>
                <a:lnTo>
                  <a:pt x="1534762" y="949424"/>
                </a:lnTo>
                <a:lnTo>
                  <a:pt x="1483498" y="963455"/>
                </a:lnTo>
                <a:lnTo>
                  <a:pt x="1430503" y="976035"/>
                </a:lnTo>
                <a:lnTo>
                  <a:pt x="1375884" y="987110"/>
                </a:lnTo>
                <a:lnTo>
                  <a:pt x="1319748" y="996628"/>
                </a:lnTo>
                <a:lnTo>
                  <a:pt x="1262200" y="1004535"/>
                </a:lnTo>
                <a:lnTo>
                  <a:pt x="1203348" y="1010777"/>
                </a:lnTo>
                <a:lnTo>
                  <a:pt x="1143299" y="1015302"/>
                </a:lnTo>
                <a:lnTo>
                  <a:pt x="1082159" y="1018056"/>
                </a:lnTo>
                <a:lnTo>
                  <a:pt x="1020034" y="1018986"/>
                </a:lnTo>
                <a:lnTo>
                  <a:pt x="957892" y="1018056"/>
                </a:lnTo>
                <a:lnTo>
                  <a:pt x="896736" y="1015302"/>
                </a:lnTo>
                <a:lnTo>
                  <a:pt x="836671" y="1010777"/>
                </a:lnTo>
                <a:lnTo>
                  <a:pt x="777804" y="1004535"/>
                </a:lnTo>
                <a:lnTo>
                  <a:pt x="720243" y="996628"/>
                </a:lnTo>
                <a:lnTo>
                  <a:pt x="664094" y="987110"/>
                </a:lnTo>
                <a:lnTo>
                  <a:pt x="609464" y="976035"/>
                </a:lnTo>
                <a:lnTo>
                  <a:pt x="556458" y="963455"/>
                </a:lnTo>
                <a:lnTo>
                  <a:pt x="505185" y="949424"/>
                </a:lnTo>
                <a:lnTo>
                  <a:pt x="455749" y="933996"/>
                </a:lnTo>
                <a:lnTo>
                  <a:pt x="408260" y="917223"/>
                </a:lnTo>
                <a:lnTo>
                  <a:pt x="362822" y="899158"/>
                </a:lnTo>
                <a:lnTo>
                  <a:pt x="319542" y="879856"/>
                </a:lnTo>
                <a:lnTo>
                  <a:pt x="278528" y="859370"/>
                </a:lnTo>
                <a:lnTo>
                  <a:pt x="239885" y="837752"/>
                </a:lnTo>
                <a:lnTo>
                  <a:pt x="203721" y="815056"/>
                </a:lnTo>
                <a:lnTo>
                  <a:pt x="170142" y="791335"/>
                </a:lnTo>
                <a:lnTo>
                  <a:pt x="139255" y="766643"/>
                </a:lnTo>
                <a:lnTo>
                  <a:pt x="85982" y="714558"/>
                </a:lnTo>
                <a:lnTo>
                  <a:pt x="44757" y="659227"/>
                </a:lnTo>
                <a:lnTo>
                  <a:pt x="16432" y="601077"/>
                </a:lnTo>
                <a:lnTo>
                  <a:pt x="1861" y="540533"/>
                </a:lnTo>
                <a:lnTo>
                  <a:pt x="0" y="509498"/>
                </a:lnTo>
                <a:close/>
              </a:path>
            </a:pathLst>
          </a:custGeom>
          <a:noFill/>
          <a:ln w="113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0" name="object 20">
            <a:extLst>
              <a:ext uri="{FF2B5EF4-FFF2-40B4-BE49-F238E27FC236}">
                <a16:creationId xmlns:a16="http://schemas.microsoft.com/office/drawing/2014/main" id="{B6137E35-3C95-47D5-9533-CD7C42C86985}"/>
              </a:ext>
            </a:extLst>
          </p:cNvPr>
          <p:cNvSpPr txBox="1"/>
          <p:nvPr/>
        </p:nvSpPr>
        <p:spPr>
          <a:xfrm>
            <a:off x="4441825" y="4394200"/>
            <a:ext cx="2112963" cy="223838"/>
          </a:xfrm>
          <a:prstGeom prst="rect">
            <a:avLst/>
          </a:prstGeom>
        </p:spPr>
        <p:txBody>
          <a:bodyPr lIns="0" tIns="0" rIns="0" bIns="0">
            <a:spAutoFit/>
          </a:bodyPr>
          <a:lstStyle/>
          <a:p>
            <a:pPr marL="12700" eaLnBrk="1" fontAlgn="auto" hangingPunct="1">
              <a:spcBef>
                <a:spcPts val="0"/>
              </a:spcBef>
              <a:spcAft>
                <a:spcPts val="0"/>
              </a:spcAft>
              <a:defRPr/>
            </a:pPr>
            <a:r>
              <a:rPr sz="1450" spc="15" dirty="0">
                <a:latin typeface="Arial"/>
                <a:ea typeface="+mn-ea"/>
                <a:cs typeface="Arial"/>
              </a:rPr>
              <a:t>获取</a:t>
            </a:r>
            <a:r>
              <a:rPr sz="1450" spc="10" dirty="0">
                <a:latin typeface="Arial"/>
                <a:ea typeface="+mn-ea"/>
                <a:cs typeface="Arial"/>
              </a:rPr>
              <a:t>配置文件信息</a:t>
            </a:r>
            <a:r>
              <a:rPr sz="1450" spc="-15" dirty="0">
                <a:latin typeface="Arial"/>
                <a:ea typeface="+mn-ea"/>
                <a:cs typeface="Arial"/>
              </a:rPr>
              <a:t> </a:t>
            </a:r>
            <a:r>
              <a:rPr sz="1450" spc="15" dirty="0">
                <a:latin typeface="Arial"/>
                <a:ea typeface="+mn-ea"/>
                <a:cs typeface="Arial"/>
              </a:rPr>
              <a:t>用户</a:t>
            </a:r>
            <a:endParaRPr sz="1450">
              <a:latin typeface="Arial"/>
              <a:ea typeface="+mn-ea"/>
              <a:cs typeface="Arial"/>
            </a:endParaRPr>
          </a:p>
        </p:txBody>
      </p:sp>
      <p:sp>
        <p:nvSpPr>
          <p:cNvPr id="92172" name="object 21">
            <a:extLst>
              <a:ext uri="{FF2B5EF4-FFF2-40B4-BE49-F238E27FC236}">
                <a16:creationId xmlns:a16="http://schemas.microsoft.com/office/drawing/2014/main" id="{E9264F27-8D6F-4518-AB3F-01707D7B65D8}"/>
              </a:ext>
            </a:extLst>
          </p:cNvPr>
          <p:cNvSpPr>
            <a:spLocks/>
          </p:cNvSpPr>
          <p:nvPr/>
        </p:nvSpPr>
        <p:spPr bwMode="auto">
          <a:xfrm>
            <a:off x="7321550" y="4013200"/>
            <a:ext cx="2039938" cy="1019175"/>
          </a:xfrm>
          <a:custGeom>
            <a:avLst/>
            <a:gdLst>
              <a:gd name="T0" fmla="*/ 7367 w 2040254"/>
              <a:gd name="T1" fmla="*/ 447913 h 1019175"/>
              <a:gd name="T2" fmla="*/ 63736 w 2040254"/>
              <a:gd name="T3" fmla="*/ 331712 h 1019175"/>
              <a:gd name="T4" fmla="*/ 169944 w 2040254"/>
              <a:gd name="T5" fmla="*/ 227646 h 1019175"/>
              <a:gd name="T6" fmla="*/ 239602 w 2040254"/>
              <a:gd name="T7" fmla="*/ 181230 h 1019175"/>
              <a:gd name="T8" fmla="*/ 319164 w 2040254"/>
              <a:gd name="T9" fmla="*/ 139125 h 1019175"/>
              <a:gd name="T10" fmla="*/ 407769 w 2040254"/>
              <a:gd name="T11" fmla="*/ 101759 h 1019175"/>
              <a:gd name="T12" fmla="*/ 504572 w 2040254"/>
              <a:gd name="T13" fmla="*/ 69558 h 1019175"/>
              <a:gd name="T14" fmla="*/ 608719 w 2040254"/>
              <a:gd name="T15" fmla="*/ 42949 h 1019175"/>
              <a:gd name="T16" fmla="*/ 719353 w 2040254"/>
              <a:gd name="T17" fmla="*/ 22356 h 1019175"/>
              <a:gd name="T18" fmla="*/ 835625 w 2040254"/>
              <a:gd name="T19" fmla="*/ 8208 h 1019175"/>
              <a:gd name="T20" fmla="*/ 956686 w 2040254"/>
              <a:gd name="T21" fmla="*/ 929 h 1019175"/>
              <a:gd name="T22" fmla="*/ 1080797 w 2040254"/>
              <a:gd name="T23" fmla="*/ 929 h 1019175"/>
              <a:gd name="T24" fmla="*/ 1201858 w 2040254"/>
              <a:gd name="T25" fmla="*/ 8208 h 1019175"/>
              <a:gd name="T26" fmla="*/ 1318131 w 2040254"/>
              <a:gd name="T27" fmla="*/ 22356 h 1019175"/>
              <a:gd name="T28" fmla="*/ 1428767 w 2040254"/>
              <a:gd name="T29" fmla="*/ 42949 h 1019175"/>
              <a:gd name="T30" fmla="*/ 1532910 w 2040254"/>
              <a:gd name="T31" fmla="*/ 69558 h 1019175"/>
              <a:gd name="T32" fmla="*/ 1629713 w 2040254"/>
              <a:gd name="T33" fmla="*/ 101759 h 1019175"/>
              <a:gd name="T34" fmla="*/ 1718323 w 2040254"/>
              <a:gd name="T35" fmla="*/ 139125 h 1019175"/>
              <a:gd name="T36" fmla="*/ 1797878 w 2040254"/>
              <a:gd name="T37" fmla="*/ 181230 h 1019175"/>
              <a:gd name="T38" fmla="*/ 1867540 w 2040254"/>
              <a:gd name="T39" fmla="*/ 227646 h 1019175"/>
              <a:gd name="T40" fmla="*/ 1951599 w 2040254"/>
              <a:gd name="T41" fmla="*/ 304425 h 1019175"/>
              <a:gd name="T42" fmla="*/ 2021070 w 2040254"/>
              <a:gd name="T43" fmla="*/ 417911 h 1019175"/>
              <a:gd name="T44" fmla="*/ 2037480 w 2040254"/>
              <a:gd name="T45" fmla="*/ 509498 h 1019175"/>
              <a:gd name="T46" fmla="*/ 2030114 w 2040254"/>
              <a:gd name="T47" fmla="*/ 571078 h 1019175"/>
              <a:gd name="T48" fmla="*/ 1973744 w 2040254"/>
              <a:gd name="T49" fmla="*/ 687272 h 1019175"/>
              <a:gd name="T50" fmla="*/ 1867540 w 2040254"/>
              <a:gd name="T51" fmla="*/ 791335 h 1019175"/>
              <a:gd name="T52" fmla="*/ 1797878 w 2040254"/>
              <a:gd name="T53" fmla="*/ 837752 h 1019175"/>
              <a:gd name="T54" fmla="*/ 1718323 w 2040254"/>
              <a:gd name="T55" fmla="*/ 879856 h 1019175"/>
              <a:gd name="T56" fmla="*/ 1629713 w 2040254"/>
              <a:gd name="T57" fmla="*/ 917223 h 1019175"/>
              <a:gd name="T58" fmla="*/ 1532910 w 2040254"/>
              <a:gd name="T59" fmla="*/ 949424 h 1019175"/>
              <a:gd name="T60" fmla="*/ 1428767 w 2040254"/>
              <a:gd name="T61" fmla="*/ 976035 h 1019175"/>
              <a:gd name="T62" fmla="*/ 1318131 w 2040254"/>
              <a:gd name="T63" fmla="*/ 996628 h 1019175"/>
              <a:gd name="T64" fmla="*/ 1201858 w 2040254"/>
              <a:gd name="T65" fmla="*/ 1010777 h 1019175"/>
              <a:gd name="T66" fmla="*/ 1080797 w 2040254"/>
              <a:gd name="T67" fmla="*/ 1018056 h 1019175"/>
              <a:gd name="T68" fmla="*/ 956686 w 2040254"/>
              <a:gd name="T69" fmla="*/ 1018056 h 1019175"/>
              <a:gd name="T70" fmla="*/ 835625 w 2040254"/>
              <a:gd name="T71" fmla="*/ 1010777 h 1019175"/>
              <a:gd name="T72" fmla="*/ 719353 w 2040254"/>
              <a:gd name="T73" fmla="*/ 996628 h 1019175"/>
              <a:gd name="T74" fmla="*/ 608719 w 2040254"/>
              <a:gd name="T75" fmla="*/ 976035 h 1019175"/>
              <a:gd name="T76" fmla="*/ 504572 w 2040254"/>
              <a:gd name="T77" fmla="*/ 949424 h 1019175"/>
              <a:gd name="T78" fmla="*/ 407769 w 2040254"/>
              <a:gd name="T79" fmla="*/ 917223 h 1019175"/>
              <a:gd name="T80" fmla="*/ 319164 w 2040254"/>
              <a:gd name="T81" fmla="*/ 879856 h 1019175"/>
              <a:gd name="T82" fmla="*/ 239602 w 2040254"/>
              <a:gd name="T83" fmla="*/ 837752 h 1019175"/>
              <a:gd name="T84" fmla="*/ 169944 w 2040254"/>
              <a:gd name="T85" fmla="*/ 791335 h 1019175"/>
              <a:gd name="T86" fmla="*/ 85885 w 2040254"/>
              <a:gd name="T87" fmla="*/ 714558 h 1019175"/>
              <a:gd name="T88" fmla="*/ 16410 w 2040254"/>
              <a:gd name="T89" fmla="*/ 601077 h 1019175"/>
              <a:gd name="T90" fmla="*/ 0 w 2040254"/>
              <a:gd name="T91" fmla="*/ 509498 h 10191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40254" h="1019175">
                <a:moveTo>
                  <a:pt x="0" y="509498"/>
                </a:moveTo>
                <a:lnTo>
                  <a:pt x="7374" y="447913"/>
                </a:lnTo>
                <a:lnTo>
                  <a:pt x="28927" y="388509"/>
                </a:lnTo>
                <a:lnTo>
                  <a:pt x="63806" y="331712"/>
                </a:lnTo>
                <a:lnTo>
                  <a:pt x="111157" y="277949"/>
                </a:lnTo>
                <a:lnTo>
                  <a:pt x="170126" y="227646"/>
                </a:lnTo>
                <a:lnTo>
                  <a:pt x="203701" y="203926"/>
                </a:lnTo>
                <a:lnTo>
                  <a:pt x="239861" y="181230"/>
                </a:lnTo>
                <a:lnTo>
                  <a:pt x="278498" y="159612"/>
                </a:lnTo>
                <a:lnTo>
                  <a:pt x="319507" y="139125"/>
                </a:lnTo>
                <a:lnTo>
                  <a:pt x="362780" y="119823"/>
                </a:lnTo>
                <a:lnTo>
                  <a:pt x="408210" y="101759"/>
                </a:lnTo>
                <a:lnTo>
                  <a:pt x="455692" y="84986"/>
                </a:lnTo>
                <a:lnTo>
                  <a:pt x="505118" y="69558"/>
                </a:lnTo>
                <a:lnTo>
                  <a:pt x="556382" y="55528"/>
                </a:lnTo>
                <a:lnTo>
                  <a:pt x="609377" y="42949"/>
                </a:lnTo>
                <a:lnTo>
                  <a:pt x="663996" y="31874"/>
                </a:lnTo>
                <a:lnTo>
                  <a:pt x="720133" y="22356"/>
                </a:lnTo>
                <a:lnTo>
                  <a:pt x="777680" y="14450"/>
                </a:lnTo>
                <a:lnTo>
                  <a:pt x="836532" y="8208"/>
                </a:lnTo>
                <a:lnTo>
                  <a:pt x="896581" y="3683"/>
                </a:lnTo>
                <a:lnTo>
                  <a:pt x="957722" y="929"/>
                </a:lnTo>
                <a:lnTo>
                  <a:pt x="1019846" y="0"/>
                </a:lnTo>
                <a:lnTo>
                  <a:pt x="1081970" y="929"/>
                </a:lnTo>
                <a:lnTo>
                  <a:pt x="1143110" y="3683"/>
                </a:lnTo>
                <a:lnTo>
                  <a:pt x="1203160" y="8208"/>
                </a:lnTo>
                <a:lnTo>
                  <a:pt x="1262011" y="14450"/>
                </a:lnTo>
                <a:lnTo>
                  <a:pt x="1319559" y="22356"/>
                </a:lnTo>
                <a:lnTo>
                  <a:pt x="1375696" y="31874"/>
                </a:lnTo>
                <a:lnTo>
                  <a:pt x="1430315" y="42949"/>
                </a:lnTo>
                <a:lnTo>
                  <a:pt x="1483310" y="55528"/>
                </a:lnTo>
                <a:lnTo>
                  <a:pt x="1534574" y="69558"/>
                </a:lnTo>
                <a:lnTo>
                  <a:pt x="1584000" y="84986"/>
                </a:lnTo>
                <a:lnTo>
                  <a:pt x="1631482" y="101759"/>
                </a:lnTo>
                <a:lnTo>
                  <a:pt x="1676912" y="119823"/>
                </a:lnTo>
                <a:lnTo>
                  <a:pt x="1720185" y="139125"/>
                </a:lnTo>
                <a:lnTo>
                  <a:pt x="1761194" y="159612"/>
                </a:lnTo>
                <a:lnTo>
                  <a:pt x="1799831" y="181230"/>
                </a:lnTo>
                <a:lnTo>
                  <a:pt x="1835991" y="203926"/>
                </a:lnTo>
                <a:lnTo>
                  <a:pt x="1869565" y="227646"/>
                </a:lnTo>
                <a:lnTo>
                  <a:pt x="1900449" y="252339"/>
                </a:lnTo>
                <a:lnTo>
                  <a:pt x="1953716" y="304425"/>
                </a:lnTo>
                <a:lnTo>
                  <a:pt x="1994938" y="359758"/>
                </a:lnTo>
                <a:lnTo>
                  <a:pt x="2023261" y="417911"/>
                </a:lnTo>
                <a:lnTo>
                  <a:pt x="2037831" y="478459"/>
                </a:lnTo>
                <a:lnTo>
                  <a:pt x="2039692" y="509498"/>
                </a:lnTo>
                <a:lnTo>
                  <a:pt x="2037831" y="540533"/>
                </a:lnTo>
                <a:lnTo>
                  <a:pt x="2032318" y="571078"/>
                </a:lnTo>
                <a:lnTo>
                  <a:pt x="2010765" y="630478"/>
                </a:lnTo>
                <a:lnTo>
                  <a:pt x="1975886" y="687272"/>
                </a:lnTo>
                <a:lnTo>
                  <a:pt x="1928535" y="741033"/>
                </a:lnTo>
                <a:lnTo>
                  <a:pt x="1869565" y="791335"/>
                </a:lnTo>
                <a:lnTo>
                  <a:pt x="1835991" y="815056"/>
                </a:lnTo>
                <a:lnTo>
                  <a:pt x="1799831" y="837752"/>
                </a:lnTo>
                <a:lnTo>
                  <a:pt x="1761194" y="859370"/>
                </a:lnTo>
                <a:lnTo>
                  <a:pt x="1720185" y="879856"/>
                </a:lnTo>
                <a:lnTo>
                  <a:pt x="1676912" y="899158"/>
                </a:lnTo>
                <a:lnTo>
                  <a:pt x="1631482" y="917223"/>
                </a:lnTo>
                <a:lnTo>
                  <a:pt x="1584000" y="933996"/>
                </a:lnTo>
                <a:lnTo>
                  <a:pt x="1534574" y="949424"/>
                </a:lnTo>
                <a:lnTo>
                  <a:pt x="1483310" y="963455"/>
                </a:lnTo>
                <a:lnTo>
                  <a:pt x="1430315" y="976035"/>
                </a:lnTo>
                <a:lnTo>
                  <a:pt x="1375696" y="987110"/>
                </a:lnTo>
                <a:lnTo>
                  <a:pt x="1319559" y="996628"/>
                </a:lnTo>
                <a:lnTo>
                  <a:pt x="1262011" y="1004535"/>
                </a:lnTo>
                <a:lnTo>
                  <a:pt x="1203160" y="1010777"/>
                </a:lnTo>
                <a:lnTo>
                  <a:pt x="1143110" y="1015302"/>
                </a:lnTo>
                <a:lnTo>
                  <a:pt x="1081970" y="1018056"/>
                </a:lnTo>
                <a:lnTo>
                  <a:pt x="1019846" y="1018986"/>
                </a:lnTo>
                <a:lnTo>
                  <a:pt x="957722" y="1018056"/>
                </a:lnTo>
                <a:lnTo>
                  <a:pt x="896581" y="1015302"/>
                </a:lnTo>
                <a:lnTo>
                  <a:pt x="836532" y="1010777"/>
                </a:lnTo>
                <a:lnTo>
                  <a:pt x="777680" y="1004535"/>
                </a:lnTo>
                <a:lnTo>
                  <a:pt x="720133" y="996628"/>
                </a:lnTo>
                <a:lnTo>
                  <a:pt x="663996" y="987110"/>
                </a:lnTo>
                <a:lnTo>
                  <a:pt x="609377" y="976035"/>
                </a:lnTo>
                <a:lnTo>
                  <a:pt x="556382" y="963455"/>
                </a:lnTo>
                <a:lnTo>
                  <a:pt x="505118" y="949424"/>
                </a:lnTo>
                <a:lnTo>
                  <a:pt x="455692" y="933996"/>
                </a:lnTo>
                <a:lnTo>
                  <a:pt x="408210" y="917223"/>
                </a:lnTo>
                <a:lnTo>
                  <a:pt x="362780" y="899158"/>
                </a:lnTo>
                <a:lnTo>
                  <a:pt x="319507" y="879856"/>
                </a:lnTo>
                <a:lnTo>
                  <a:pt x="278498" y="859370"/>
                </a:lnTo>
                <a:lnTo>
                  <a:pt x="239861" y="837752"/>
                </a:lnTo>
                <a:lnTo>
                  <a:pt x="203701" y="815056"/>
                </a:lnTo>
                <a:lnTo>
                  <a:pt x="170126" y="791335"/>
                </a:lnTo>
                <a:lnTo>
                  <a:pt x="139243" y="766643"/>
                </a:lnTo>
                <a:lnTo>
                  <a:pt x="85976" y="714558"/>
                </a:lnTo>
                <a:lnTo>
                  <a:pt x="44754" y="659227"/>
                </a:lnTo>
                <a:lnTo>
                  <a:pt x="16431" y="601077"/>
                </a:lnTo>
                <a:lnTo>
                  <a:pt x="1861" y="540533"/>
                </a:lnTo>
                <a:lnTo>
                  <a:pt x="0" y="509498"/>
                </a:lnTo>
                <a:close/>
              </a:path>
            </a:pathLst>
          </a:custGeom>
          <a:noFill/>
          <a:ln w="1131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 name="object 22">
            <a:extLst>
              <a:ext uri="{FF2B5EF4-FFF2-40B4-BE49-F238E27FC236}">
                <a16:creationId xmlns:a16="http://schemas.microsoft.com/office/drawing/2014/main" id="{42253CC4-97BF-4E53-A4D0-8DAEE69A8E6E}"/>
              </a:ext>
            </a:extLst>
          </p:cNvPr>
          <p:cNvSpPr txBox="1"/>
          <p:nvPr/>
        </p:nvSpPr>
        <p:spPr>
          <a:xfrm>
            <a:off x="7280275" y="4394200"/>
            <a:ext cx="2122488" cy="223838"/>
          </a:xfrm>
          <a:prstGeom prst="rect">
            <a:avLst/>
          </a:prstGeom>
        </p:spPr>
        <p:txBody>
          <a:bodyPr lIns="0" tIns="0" rIns="0" bIns="0">
            <a:spAutoFit/>
          </a:bodyPr>
          <a:lstStyle/>
          <a:p>
            <a:pPr marL="12700" eaLnBrk="1" fontAlgn="auto" hangingPunct="1">
              <a:spcBef>
                <a:spcPts val="0"/>
              </a:spcBef>
              <a:spcAft>
                <a:spcPts val="0"/>
              </a:spcAft>
              <a:defRPr/>
            </a:pPr>
            <a:r>
              <a:rPr sz="1450" spc="15" dirty="0">
                <a:latin typeface="Arial"/>
                <a:ea typeface="+mn-ea"/>
                <a:cs typeface="Arial"/>
              </a:rPr>
              <a:t>获取</a:t>
            </a:r>
            <a:r>
              <a:rPr sz="1450" spc="20" dirty="0">
                <a:latin typeface="Arial"/>
                <a:ea typeface="+mn-ea"/>
                <a:cs typeface="Arial"/>
              </a:rPr>
              <a:t>评论</a:t>
            </a:r>
            <a:r>
              <a:rPr sz="1450" spc="10" dirty="0">
                <a:latin typeface="Arial"/>
                <a:ea typeface="+mn-ea"/>
                <a:cs typeface="Arial"/>
              </a:rPr>
              <a:t>的</a:t>
            </a:r>
            <a:r>
              <a:rPr sz="1450" spc="-65" dirty="0">
                <a:latin typeface="Arial"/>
                <a:ea typeface="+mn-ea"/>
                <a:cs typeface="Arial"/>
              </a:rPr>
              <a:t> </a:t>
            </a:r>
            <a:r>
              <a:rPr sz="1450" spc="15" dirty="0">
                <a:latin typeface="Arial"/>
                <a:ea typeface="+mn-ea"/>
                <a:cs typeface="Arial"/>
              </a:rPr>
              <a:t>用户</a:t>
            </a:r>
            <a:endParaRPr sz="1450">
              <a:latin typeface="Arial"/>
              <a:ea typeface="+mn-ea"/>
              <a:cs typeface="Arial"/>
            </a:endParaRPr>
          </a:p>
        </p:txBody>
      </p:sp>
      <p:sp>
        <p:nvSpPr>
          <p:cNvPr id="92174" name="object 23">
            <a:extLst>
              <a:ext uri="{FF2B5EF4-FFF2-40B4-BE49-F238E27FC236}">
                <a16:creationId xmlns:a16="http://schemas.microsoft.com/office/drawing/2014/main" id="{FBAB27BB-B32E-4CFF-9EA8-9C7D9D61F82A}"/>
              </a:ext>
            </a:extLst>
          </p:cNvPr>
          <p:cNvSpPr>
            <a:spLocks/>
          </p:cNvSpPr>
          <p:nvPr/>
        </p:nvSpPr>
        <p:spPr bwMode="auto">
          <a:xfrm>
            <a:off x="5640388" y="3074988"/>
            <a:ext cx="692150" cy="779462"/>
          </a:xfrm>
          <a:custGeom>
            <a:avLst/>
            <a:gdLst>
              <a:gd name="T0" fmla="*/ 0 w 692785"/>
              <a:gd name="T1" fmla="*/ 784906 h 778510"/>
              <a:gd name="T2" fmla="*/ 687810 w 692785"/>
              <a:gd name="T3" fmla="*/ 0 h 778510"/>
              <a:gd name="T4" fmla="*/ 0 60000 65536"/>
              <a:gd name="T5" fmla="*/ 0 60000 65536"/>
            </a:gdLst>
            <a:ahLst/>
            <a:cxnLst>
              <a:cxn ang="T4">
                <a:pos x="T0" y="T1"/>
              </a:cxn>
              <a:cxn ang="T5">
                <a:pos x="T2" y="T3"/>
              </a:cxn>
            </a:cxnLst>
            <a:rect l="0" t="0" r="r" b="b"/>
            <a:pathLst>
              <a:path w="692785" h="778510">
                <a:moveTo>
                  <a:pt x="0" y="778220"/>
                </a:moveTo>
                <a:lnTo>
                  <a:pt x="692240" y="0"/>
                </a:lnTo>
              </a:path>
            </a:pathLst>
          </a:custGeom>
          <a:noFill/>
          <a:ln w="1131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75" name="object 24">
            <a:extLst>
              <a:ext uri="{FF2B5EF4-FFF2-40B4-BE49-F238E27FC236}">
                <a16:creationId xmlns:a16="http://schemas.microsoft.com/office/drawing/2014/main" id="{115064CA-6744-4611-B350-A9C73FDCE999}"/>
              </a:ext>
            </a:extLst>
          </p:cNvPr>
          <p:cNvSpPr>
            <a:spLocks/>
          </p:cNvSpPr>
          <p:nvPr/>
        </p:nvSpPr>
        <p:spPr bwMode="auto">
          <a:xfrm>
            <a:off x="5499100" y="3765550"/>
            <a:ext cx="239713" cy="247650"/>
          </a:xfrm>
          <a:custGeom>
            <a:avLst/>
            <a:gdLst>
              <a:gd name="T0" fmla="*/ 40606 w 240664"/>
              <a:gd name="T1" fmla="*/ 0 h 247014"/>
              <a:gd name="T2" fmla="*/ 0 w 240664"/>
              <a:gd name="T3" fmla="*/ 251051 h 247014"/>
              <a:gd name="T4" fmla="*/ 233538 w 240664"/>
              <a:gd name="T5" fmla="*/ 179316 h 247014"/>
              <a:gd name="T6" fmla="*/ 40606 w 240664"/>
              <a:gd name="T7" fmla="*/ 0 h 2470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664" h="247014">
                <a:moveTo>
                  <a:pt x="41747" y="0"/>
                </a:moveTo>
                <a:lnTo>
                  <a:pt x="0" y="246573"/>
                </a:lnTo>
                <a:lnTo>
                  <a:pt x="240102" y="176117"/>
                </a:lnTo>
                <a:lnTo>
                  <a:pt x="4174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76" name="object 25">
            <a:extLst>
              <a:ext uri="{FF2B5EF4-FFF2-40B4-BE49-F238E27FC236}">
                <a16:creationId xmlns:a16="http://schemas.microsoft.com/office/drawing/2014/main" id="{2CF4D28D-0669-4D32-A4CD-E9F5E2F5D4BD}"/>
              </a:ext>
            </a:extLst>
          </p:cNvPr>
          <p:cNvSpPr>
            <a:spLocks/>
          </p:cNvSpPr>
          <p:nvPr/>
        </p:nvSpPr>
        <p:spPr bwMode="auto">
          <a:xfrm>
            <a:off x="5499100" y="3765550"/>
            <a:ext cx="239713" cy="247650"/>
          </a:xfrm>
          <a:custGeom>
            <a:avLst/>
            <a:gdLst>
              <a:gd name="T0" fmla="*/ 233538 w 240664"/>
              <a:gd name="T1" fmla="*/ 179315 h 247014"/>
              <a:gd name="T2" fmla="*/ 40605 w 240664"/>
              <a:gd name="T3" fmla="*/ 0 h 247014"/>
              <a:gd name="T4" fmla="*/ 0 w 240664"/>
              <a:gd name="T5" fmla="*/ 251050 h 247014"/>
              <a:gd name="T6" fmla="*/ 233538 w 240664"/>
              <a:gd name="T7" fmla="*/ 179315 h 2470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664" h="247014">
                <a:moveTo>
                  <a:pt x="240102" y="176116"/>
                </a:moveTo>
                <a:lnTo>
                  <a:pt x="41746" y="0"/>
                </a:lnTo>
                <a:lnTo>
                  <a:pt x="0" y="246572"/>
                </a:lnTo>
                <a:lnTo>
                  <a:pt x="240102" y="176116"/>
                </a:lnTo>
                <a:close/>
              </a:path>
            </a:pathLst>
          </a:custGeom>
          <a:noFill/>
          <a:ln w="1697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 name="object 26">
            <a:extLst>
              <a:ext uri="{FF2B5EF4-FFF2-40B4-BE49-F238E27FC236}">
                <a16:creationId xmlns:a16="http://schemas.microsoft.com/office/drawing/2014/main" id="{FC284019-740D-46A4-A2CC-520E24E15D88}"/>
              </a:ext>
            </a:extLst>
          </p:cNvPr>
          <p:cNvSpPr txBox="1"/>
          <p:nvPr/>
        </p:nvSpPr>
        <p:spPr>
          <a:xfrm>
            <a:off x="5383213" y="3162300"/>
            <a:ext cx="1063625" cy="223838"/>
          </a:xfrm>
          <a:prstGeom prst="rect">
            <a:avLst/>
          </a:prstGeom>
        </p:spPr>
        <p:txBody>
          <a:bodyPr lIns="0" tIns="0" rIns="0" bIns="0">
            <a:spAutoFit/>
          </a:bodyPr>
          <a:lstStyle/>
          <a:p>
            <a:pPr marL="12700" eaLnBrk="1" fontAlgn="auto" hangingPunct="1">
              <a:spcBef>
                <a:spcPts val="0"/>
              </a:spcBef>
              <a:spcAft>
                <a:spcPts val="0"/>
              </a:spcAft>
              <a:defRPr/>
            </a:pPr>
            <a:r>
              <a:rPr sz="1450" spc="15" dirty="0">
                <a:latin typeface="Arial"/>
                <a:ea typeface="+mn-ea"/>
                <a:cs typeface="Arial"/>
              </a:rPr>
              <a:t>包括</a:t>
            </a:r>
            <a:r>
              <a:rPr sz="1450" spc="10" dirty="0">
                <a:latin typeface="Arial"/>
                <a:ea typeface="+mn-ea"/>
                <a:cs typeface="Arial"/>
              </a:rPr>
              <a:t>电子邮件</a:t>
            </a:r>
            <a:r>
              <a:rPr sz="1450" spc="20" dirty="0">
                <a:latin typeface="Arial"/>
                <a:ea typeface="+mn-ea"/>
                <a:cs typeface="Arial"/>
              </a:rPr>
              <a:t>&gt;&gt;</a:t>
            </a:r>
            <a:endParaRPr sz="1450">
              <a:latin typeface="Arial"/>
              <a:ea typeface="+mn-ea"/>
              <a:cs typeface="Arial"/>
            </a:endParaRPr>
          </a:p>
        </p:txBody>
      </p:sp>
      <p:sp>
        <p:nvSpPr>
          <p:cNvPr id="92178" name="object 27">
            <a:extLst>
              <a:ext uri="{FF2B5EF4-FFF2-40B4-BE49-F238E27FC236}">
                <a16:creationId xmlns:a16="http://schemas.microsoft.com/office/drawing/2014/main" id="{67D7F48E-926E-42C1-8C74-17B66D3918A9}"/>
              </a:ext>
            </a:extLst>
          </p:cNvPr>
          <p:cNvSpPr>
            <a:spLocks/>
          </p:cNvSpPr>
          <p:nvPr/>
        </p:nvSpPr>
        <p:spPr bwMode="auto">
          <a:xfrm>
            <a:off x="7607300" y="3074988"/>
            <a:ext cx="603250" cy="771525"/>
          </a:xfrm>
          <a:custGeom>
            <a:avLst/>
            <a:gdLst>
              <a:gd name="T0" fmla="*/ 602850 w 603250"/>
              <a:gd name="T1" fmla="*/ 778648 h 770254"/>
              <a:gd name="T2" fmla="*/ 0 w 603250"/>
              <a:gd name="T3" fmla="*/ 0 h 770254"/>
              <a:gd name="T4" fmla="*/ 0 60000 65536"/>
              <a:gd name="T5" fmla="*/ 0 60000 65536"/>
            </a:gdLst>
            <a:ahLst/>
            <a:cxnLst>
              <a:cxn ang="T4">
                <a:pos x="T0" y="T1"/>
              </a:cxn>
              <a:cxn ang="T5">
                <a:pos x="T2" y="T3"/>
              </a:cxn>
            </a:cxnLst>
            <a:rect l="0" t="0" r="r" b="b"/>
            <a:pathLst>
              <a:path w="603250" h="770254">
                <a:moveTo>
                  <a:pt x="602850" y="769713"/>
                </a:moveTo>
                <a:lnTo>
                  <a:pt x="0" y="0"/>
                </a:lnTo>
              </a:path>
            </a:pathLst>
          </a:custGeom>
          <a:noFill/>
          <a:ln w="1131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79" name="object 28">
            <a:extLst>
              <a:ext uri="{FF2B5EF4-FFF2-40B4-BE49-F238E27FC236}">
                <a16:creationId xmlns:a16="http://schemas.microsoft.com/office/drawing/2014/main" id="{742B35F2-BF1E-40E0-AFAF-52E66094025A}"/>
              </a:ext>
            </a:extLst>
          </p:cNvPr>
          <p:cNvSpPr>
            <a:spLocks/>
          </p:cNvSpPr>
          <p:nvPr/>
        </p:nvSpPr>
        <p:spPr bwMode="auto">
          <a:xfrm>
            <a:off x="8105775" y="3763963"/>
            <a:ext cx="234950" cy="249237"/>
          </a:xfrm>
          <a:custGeom>
            <a:avLst/>
            <a:gdLst>
              <a:gd name="T0" fmla="*/ 205065 w 235584"/>
              <a:gd name="T1" fmla="*/ 0 h 248920"/>
              <a:gd name="T2" fmla="*/ 0 w 235584"/>
              <a:gd name="T3" fmla="*/ 164853 h 248920"/>
              <a:gd name="T4" fmla="*/ 230986 w 235584"/>
              <a:gd name="T5" fmla="*/ 250942 h 248920"/>
              <a:gd name="T6" fmla="*/ 205065 w 235584"/>
              <a:gd name="T7" fmla="*/ 0 h 2489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584" h="248920">
                <a:moveTo>
                  <a:pt x="208969" y="0"/>
                </a:moveTo>
                <a:lnTo>
                  <a:pt x="0" y="163391"/>
                </a:lnTo>
                <a:lnTo>
                  <a:pt x="235384" y="248716"/>
                </a:lnTo>
                <a:lnTo>
                  <a:pt x="20896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92180" name="object 29">
            <a:extLst>
              <a:ext uri="{FF2B5EF4-FFF2-40B4-BE49-F238E27FC236}">
                <a16:creationId xmlns:a16="http://schemas.microsoft.com/office/drawing/2014/main" id="{40164218-9749-4145-BB4E-B1E36FE61519}"/>
              </a:ext>
            </a:extLst>
          </p:cNvPr>
          <p:cNvSpPr>
            <a:spLocks/>
          </p:cNvSpPr>
          <p:nvPr/>
        </p:nvSpPr>
        <p:spPr bwMode="auto">
          <a:xfrm>
            <a:off x="8105775" y="3763963"/>
            <a:ext cx="234950" cy="249237"/>
          </a:xfrm>
          <a:custGeom>
            <a:avLst/>
            <a:gdLst>
              <a:gd name="T0" fmla="*/ 205065 w 235584"/>
              <a:gd name="T1" fmla="*/ 0 h 248920"/>
              <a:gd name="T2" fmla="*/ 0 w 235584"/>
              <a:gd name="T3" fmla="*/ 164853 h 248920"/>
              <a:gd name="T4" fmla="*/ 230987 w 235584"/>
              <a:gd name="T5" fmla="*/ 250942 h 248920"/>
              <a:gd name="T6" fmla="*/ 205065 w 235584"/>
              <a:gd name="T7" fmla="*/ 0 h 2489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584" h="248920">
                <a:moveTo>
                  <a:pt x="208969" y="0"/>
                </a:moveTo>
                <a:lnTo>
                  <a:pt x="0" y="163391"/>
                </a:lnTo>
                <a:lnTo>
                  <a:pt x="235385" y="248716"/>
                </a:lnTo>
                <a:lnTo>
                  <a:pt x="208969" y="0"/>
                </a:lnTo>
                <a:close/>
              </a:path>
            </a:pathLst>
          </a:custGeom>
          <a:noFill/>
          <a:ln w="1697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 name="object 30">
            <a:extLst>
              <a:ext uri="{FF2B5EF4-FFF2-40B4-BE49-F238E27FC236}">
                <a16:creationId xmlns:a16="http://schemas.microsoft.com/office/drawing/2014/main" id="{B6860F0A-8B78-4810-824D-AF4ACC4BCA3C}"/>
              </a:ext>
            </a:extLst>
          </p:cNvPr>
          <p:cNvSpPr txBox="1"/>
          <p:nvPr/>
        </p:nvSpPr>
        <p:spPr>
          <a:xfrm>
            <a:off x="7442200" y="3162300"/>
            <a:ext cx="1063625" cy="223838"/>
          </a:xfrm>
          <a:prstGeom prst="rect">
            <a:avLst/>
          </a:prstGeom>
        </p:spPr>
        <p:txBody>
          <a:bodyPr lIns="0" tIns="0" rIns="0" bIns="0">
            <a:spAutoFit/>
          </a:bodyPr>
          <a:lstStyle/>
          <a:p>
            <a:pPr marL="12700" eaLnBrk="1" fontAlgn="auto" hangingPunct="1">
              <a:spcBef>
                <a:spcPts val="0"/>
              </a:spcBef>
              <a:spcAft>
                <a:spcPts val="0"/>
              </a:spcAft>
              <a:defRPr/>
            </a:pPr>
            <a:r>
              <a:rPr sz="1450" spc="15" dirty="0">
                <a:latin typeface="Arial"/>
                <a:ea typeface="+mn-ea"/>
                <a:cs typeface="Arial"/>
              </a:rPr>
              <a:t>包括</a:t>
            </a:r>
            <a:r>
              <a:rPr sz="1450" spc="10" dirty="0">
                <a:latin typeface="Arial"/>
                <a:ea typeface="+mn-ea"/>
                <a:cs typeface="Arial"/>
              </a:rPr>
              <a:t>电子邮件</a:t>
            </a:r>
            <a:r>
              <a:rPr sz="1450" spc="20" dirty="0">
                <a:latin typeface="Arial"/>
                <a:ea typeface="+mn-ea"/>
                <a:cs typeface="Arial"/>
              </a:rPr>
              <a:t>&gt;&gt;</a:t>
            </a:r>
            <a:endParaRPr sz="1450">
              <a:latin typeface="Arial"/>
              <a:ea typeface="+mn-ea"/>
              <a:cs typeface="Arial"/>
            </a:endParaRPr>
          </a:p>
        </p:txBody>
      </p:sp>
      <p:sp>
        <p:nvSpPr>
          <p:cNvPr id="92182" name="object 31">
            <a:extLst>
              <a:ext uri="{FF2B5EF4-FFF2-40B4-BE49-F238E27FC236}">
                <a16:creationId xmlns:a16="http://schemas.microsoft.com/office/drawing/2014/main" id="{D9A82320-B183-48D6-81DC-E105CFC8325B}"/>
              </a:ext>
            </a:extLst>
          </p:cNvPr>
          <p:cNvSpPr>
            <a:spLocks/>
          </p:cNvSpPr>
          <p:nvPr/>
        </p:nvSpPr>
        <p:spPr bwMode="auto">
          <a:xfrm>
            <a:off x="3246438" y="2692400"/>
            <a:ext cx="2490787" cy="1588"/>
          </a:xfrm>
          <a:custGeom>
            <a:avLst/>
            <a:gdLst>
              <a:gd name="T0" fmla="*/ 2484602 w 2491740"/>
              <a:gd name="T1" fmla="*/ 395 h 1905"/>
              <a:gd name="T2" fmla="*/ 0 w 2491740"/>
              <a:gd name="T3" fmla="*/ 0 h 1905"/>
              <a:gd name="T4" fmla="*/ 0 60000 65536"/>
              <a:gd name="T5" fmla="*/ 0 60000 65536"/>
            </a:gdLst>
            <a:ahLst/>
            <a:cxnLst>
              <a:cxn ang="T4">
                <a:pos x="T0" y="T1"/>
              </a:cxn>
              <a:cxn ang="T5">
                <a:pos x="T2" y="T3"/>
              </a:cxn>
            </a:cxnLst>
            <a:rect l="0" t="0" r="r" b="b"/>
            <a:pathLst>
              <a:path w="2491740" h="1905">
                <a:moveTo>
                  <a:pt x="2491264" y="1413"/>
                </a:moveTo>
                <a:lnTo>
                  <a:pt x="0" y="0"/>
                </a:lnTo>
              </a:path>
            </a:pathLst>
          </a:custGeom>
          <a:noFill/>
          <a:ln w="113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2183" name="object 32">
            <a:extLst>
              <a:ext uri="{FF2B5EF4-FFF2-40B4-BE49-F238E27FC236}">
                <a16:creationId xmlns:a16="http://schemas.microsoft.com/office/drawing/2014/main" id="{4919D954-8CBD-451C-A465-A8BEB53C9A8D}"/>
              </a:ext>
            </a:extLst>
          </p:cNvPr>
          <p:cNvSpPr>
            <a:spLocks/>
          </p:cNvSpPr>
          <p:nvPr/>
        </p:nvSpPr>
        <p:spPr bwMode="auto">
          <a:xfrm>
            <a:off x="5737225" y="2560638"/>
            <a:ext cx="212725" cy="265112"/>
          </a:xfrm>
          <a:custGeom>
            <a:avLst/>
            <a:gdLst>
              <a:gd name="T0" fmla="*/ 235 w 212725"/>
              <a:gd name="T1" fmla="*/ 0 h 265430"/>
              <a:gd name="T2" fmla="*/ 0 w 212725"/>
              <a:gd name="T3" fmla="*/ 262807 h 265430"/>
              <a:gd name="T4" fmla="*/ 212271 w 212725"/>
              <a:gd name="T5" fmla="*/ 131555 h 265430"/>
              <a:gd name="T6" fmla="*/ 235 w 212725"/>
              <a:gd name="T7" fmla="*/ 0 h 2654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725" h="265430">
                <a:moveTo>
                  <a:pt x="235" y="0"/>
                </a:moveTo>
                <a:lnTo>
                  <a:pt x="0" y="265022"/>
                </a:lnTo>
                <a:lnTo>
                  <a:pt x="212271" y="132664"/>
                </a:lnTo>
                <a:lnTo>
                  <a:pt x="235" y="0"/>
                </a:lnTo>
                <a:close/>
              </a:path>
            </a:pathLst>
          </a:custGeom>
          <a:noFill/>
          <a:ln w="169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3" name="object 33">
            <a:extLst>
              <a:ext uri="{FF2B5EF4-FFF2-40B4-BE49-F238E27FC236}">
                <a16:creationId xmlns:a16="http://schemas.microsoft.com/office/drawing/2014/main" id="{28DE8F86-AA07-421D-82BC-96EBD12E9144}"/>
              </a:ext>
            </a:extLst>
          </p:cNvPr>
          <p:cNvSpPr txBox="1"/>
          <p:nvPr/>
        </p:nvSpPr>
        <p:spPr>
          <a:xfrm>
            <a:off x="4165600" y="2311400"/>
            <a:ext cx="865188" cy="231775"/>
          </a:xfrm>
          <a:prstGeom prst="rect">
            <a:avLst/>
          </a:prstGeom>
        </p:spPr>
        <p:txBody>
          <a:bodyPr lIns="0" tIns="0" rIns="0" bIns="0">
            <a:spAutoFit/>
          </a:bodyPr>
          <a:lstStyle/>
          <a:p>
            <a:pPr marL="12700" eaLnBrk="1" fontAlgn="auto" hangingPunct="1">
              <a:spcBef>
                <a:spcPts val="0"/>
              </a:spcBef>
              <a:spcAft>
                <a:spcPts val="0"/>
              </a:spcAft>
              <a:defRPr/>
            </a:pPr>
            <a:r>
              <a:rPr sz="1450" spc="15" dirty="0">
                <a:latin typeface="Arial"/>
                <a:ea typeface="+mn-ea"/>
                <a:cs typeface="Arial"/>
              </a:rPr>
              <a:t>&lt;uses&gt;</a:t>
            </a:r>
            <a:endParaRPr sz="1450">
              <a:latin typeface="Arial"/>
              <a:ea typeface="+mn-ea"/>
              <a:cs typeface="Arial"/>
            </a:endParaRPr>
          </a:p>
        </p:txBody>
      </p:sp>
      <p:sp>
        <p:nvSpPr>
          <p:cNvPr id="34" name="object 34">
            <a:extLst>
              <a:ext uri="{FF2B5EF4-FFF2-40B4-BE49-F238E27FC236}">
                <a16:creationId xmlns:a16="http://schemas.microsoft.com/office/drawing/2014/main" id="{D7F1C690-B87F-4540-A4F3-6072753F7EEE}"/>
              </a:ext>
            </a:extLst>
          </p:cNvPr>
          <p:cNvSpPr txBox="1"/>
          <p:nvPr/>
        </p:nvSpPr>
        <p:spPr>
          <a:xfrm>
            <a:off x="5964238" y="6592888"/>
            <a:ext cx="254000" cy="192087"/>
          </a:xfrm>
          <a:prstGeom prst="rect">
            <a:avLst/>
          </a:prstGeom>
        </p:spPr>
        <p:txBody>
          <a:bodyPr lIns="0" tIns="0" rIns="0" bIns="0">
            <a:spAutoFit/>
          </a:bodyPr>
          <a:lstStyle/>
          <a:p>
            <a:pPr marL="12700" eaLnBrk="1" fontAlgn="auto" hangingPunct="1">
              <a:lnSpc>
                <a:spcPts val="1540"/>
              </a:lnSpc>
              <a:spcBef>
                <a:spcPts val="0"/>
              </a:spcBef>
              <a:spcAft>
                <a:spcPts val="0"/>
              </a:spcAft>
              <a:defRPr/>
            </a:pPr>
            <a:r>
              <a:rPr sz="1400" b="1" spc="5" dirty="0">
                <a:solidFill>
                  <a:srgbClr val="FFFFFF"/>
                </a:solidFill>
                <a:latin typeface="Tahoma"/>
                <a:ea typeface="+mn-ea"/>
                <a:cs typeface="Tahoma"/>
              </a:rPr>
              <a:t>20</a:t>
            </a:r>
            <a:endParaRPr sz="1400">
              <a:latin typeface="Tahoma"/>
              <a:ea typeface="+mn-ea"/>
              <a:cs typeface="Tahoma"/>
            </a:endParaRPr>
          </a:p>
        </p:txBody>
      </p:sp>
    </p:spTree>
  </p:cSld>
  <p:clrMapOvr>
    <a:masterClrMapping/>
  </p:clrMapOvr>
</p:sld>
</file>

<file path=ppt/slides/slide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4B60F83-E140-4518-AA01-CD8250E2B4C4}"/>
              </a:ext>
            </a:extLst>
          </p:cNvPr>
          <p:cNvSpPr txBox="1">
            <a:spLocks noGrp="1"/>
          </p:cNvSpPr>
          <p:nvPr>
            <p:ph type="title"/>
          </p:nvPr>
        </p:nvSpPr>
        <p:spPr>
          <a:xfrm>
            <a:off x="533400" y="76200"/>
            <a:ext cx="9967913" cy="677863"/>
          </a:xfrm>
        </p:spPr>
        <p:txBody>
          <a:bodyPr lIns="0" tIns="0" rIns="0" bIns="0" rtlCol="0">
            <a:spAutoFit/>
          </a:bodyPr>
          <a:lstStyle/>
          <a:p>
            <a:pPr marL="12700">
              <a:defRPr/>
            </a:pPr>
            <a:r>
              <a:rPr spc="5" dirty="0"/>
              <a:t>通信</a:t>
            </a:r>
            <a:r>
              <a:rPr spc="10" dirty="0"/>
              <a:t>之间的</a:t>
            </a:r>
            <a:r>
              <a:rPr spc="-300" dirty="0"/>
              <a:t> </a:t>
            </a:r>
            <a:r>
              <a:rPr spc="-5" dirty="0"/>
              <a:t>视图</a:t>
            </a:r>
          </a:p>
        </p:txBody>
      </p:sp>
      <p:sp>
        <p:nvSpPr>
          <p:cNvPr id="93187" name="object 12">
            <a:extLst>
              <a:ext uri="{FF2B5EF4-FFF2-40B4-BE49-F238E27FC236}">
                <a16:creationId xmlns:a16="http://schemas.microsoft.com/office/drawing/2014/main" id="{B101358B-D64C-4B8C-A899-DA62DC1B8E31}"/>
              </a:ext>
            </a:extLst>
          </p:cNvPr>
          <p:cNvSpPr txBox="1">
            <a:spLocks noChangeArrowheads="1"/>
          </p:cNvSpPr>
          <p:nvPr/>
        </p:nvSpPr>
        <p:spPr bwMode="auto">
          <a:xfrm>
            <a:off x="1709738" y="1160463"/>
            <a:ext cx="8620125" cy="567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不同的观点不是完全正交的或独立的。</a:t>
            </a:r>
          </a:p>
          <a:p>
            <a:pPr eaLnBrk="1" hangingPunct="1">
              <a:spcBef>
                <a:spcPts val="50"/>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solidFill>
                  <a:srgbClr val="FF0000"/>
                </a:solidFill>
                <a:latin typeface="Cambria" panose="02040503050406030204" pitchFamily="18" charset="0"/>
              </a:rPr>
              <a:t>从逻辑到进程视图</a:t>
            </a:r>
            <a:endParaRPr lang="zh-CN" altLang="zh-CN" sz="2400">
              <a:latin typeface="Cambria" panose="02040503050406030204" pitchFamily="18" charset="0"/>
            </a:endParaRPr>
          </a:p>
          <a:p>
            <a:pPr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latin typeface="Cambria" panose="02040503050406030204" pitchFamily="18" charset="0"/>
              </a:rPr>
              <a:t>我们确定了逻辑体系结构类的几个重要特性:</a:t>
            </a:r>
          </a:p>
          <a:p>
            <a:pPr lvl="1" eaLnBrk="1" hangingPunct="1">
              <a:spcBef>
                <a:spcPts val="500"/>
              </a:spcBef>
              <a:buFont typeface="Arial" panose="020B0604020202020204" pitchFamily="34" charset="0"/>
              <a:buChar char="–"/>
            </a:pPr>
            <a:r>
              <a:rPr lang="zh-CN" altLang="zh-CN" sz="2000">
                <a:solidFill>
                  <a:srgbClr val="FF0000"/>
                </a:solidFill>
                <a:latin typeface="Cambria" panose="02040503050406030204" pitchFamily="18" charset="0"/>
              </a:rPr>
              <a:t>自治</a:t>
            </a:r>
            <a:r>
              <a:rPr lang="zh-CN" altLang="zh-CN" sz="2000">
                <a:latin typeface="Cambria" panose="02040503050406030204" pitchFamily="18" charset="0"/>
              </a:rPr>
              <a:t>: 对象是主动的、被动的、受保护的吗？</a:t>
            </a:r>
          </a:p>
          <a:p>
            <a:pPr lvl="2" eaLnBrk="1" hangingPunct="1">
              <a:spcBef>
                <a:spcPts val="450"/>
              </a:spcBef>
              <a:buFont typeface="Arial" panose="020B0604020202020204" pitchFamily="34" charset="0"/>
              <a:buChar char="•"/>
            </a:pPr>
            <a:r>
              <a:rPr lang="zh-CN" altLang="zh-CN" sz="2000">
                <a:latin typeface="Cambria" panose="02040503050406030204" pitchFamily="18" charset="0"/>
              </a:rPr>
              <a:t>一个</a:t>
            </a:r>
            <a:r>
              <a:rPr lang="zh-CN" altLang="zh-CN" sz="2000">
                <a:solidFill>
                  <a:srgbClr val="FF0000"/>
                </a:solidFill>
                <a:latin typeface="Cambria" panose="02040503050406030204" pitchFamily="18" charset="0"/>
              </a:rPr>
              <a:t>活动对象</a:t>
            </a:r>
            <a:r>
              <a:rPr lang="zh-CN" altLang="zh-CN" sz="2000">
                <a:latin typeface="Cambria" panose="02040503050406030204" pitchFamily="18" charset="0"/>
              </a:rPr>
              <a:t>主动调用其他对象的操作或其自身的操作, 并完全控制其他对象对其自身操作的调用</a:t>
            </a:r>
          </a:p>
          <a:p>
            <a:pPr lvl="2" eaLnBrk="1" hangingPunct="1">
              <a:lnSpc>
                <a:spcPts val="2100"/>
              </a:lnSpc>
              <a:spcBef>
                <a:spcPts val="563"/>
              </a:spcBef>
              <a:buFont typeface="Arial" panose="020B0604020202020204" pitchFamily="34" charset="0"/>
              <a:buChar char="•"/>
            </a:pPr>
            <a:r>
              <a:rPr lang="zh-CN" altLang="zh-CN" sz="2000">
                <a:latin typeface="Cambria" panose="02040503050406030204" pitchFamily="18" charset="0"/>
              </a:rPr>
              <a:t>一个</a:t>
            </a:r>
            <a:r>
              <a:rPr lang="zh-CN" altLang="zh-CN" sz="2000">
                <a:solidFill>
                  <a:srgbClr val="FF0000"/>
                </a:solidFill>
                <a:latin typeface="Cambria" panose="02040503050406030204" pitchFamily="18" charset="0"/>
              </a:rPr>
              <a:t>被动对象</a:t>
            </a:r>
            <a:r>
              <a:rPr lang="zh-CN" altLang="zh-CN" sz="2000">
                <a:latin typeface="Cambria" panose="02040503050406030204" pitchFamily="18" charset="0"/>
              </a:rPr>
              <a:t>从不自发调用任何操作, 也无法控制其他对象对其自身操作的调用</a:t>
            </a:r>
          </a:p>
          <a:p>
            <a:pPr lvl="2" eaLnBrk="1" hangingPunct="1">
              <a:lnSpc>
                <a:spcPct val="102000"/>
              </a:lnSpc>
              <a:spcBef>
                <a:spcPts val="338"/>
              </a:spcBef>
              <a:buFont typeface="Arial" panose="020B0604020202020204" pitchFamily="34" charset="0"/>
              <a:buChar char="•"/>
            </a:pPr>
            <a:r>
              <a:rPr lang="zh-CN" altLang="zh-CN" sz="2000">
                <a:latin typeface="Cambria" panose="02040503050406030204" pitchFamily="18" charset="0"/>
              </a:rPr>
              <a:t>一个</a:t>
            </a:r>
            <a:r>
              <a:rPr lang="zh-CN" altLang="zh-CN" sz="2000">
                <a:solidFill>
                  <a:srgbClr val="FF0000"/>
                </a:solidFill>
                <a:latin typeface="Cambria" panose="02040503050406030204" pitchFamily="18" charset="0"/>
              </a:rPr>
              <a:t>受保护对象</a:t>
            </a:r>
            <a:r>
              <a:rPr lang="zh-CN" altLang="zh-CN" sz="2000">
                <a:latin typeface="Cambria" panose="02040503050406030204" pitchFamily="18" charset="0"/>
              </a:rPr>
              <a:t>不要自发地调用任何操作, 但对其操作的调用执行一些仲裁。</a:t>
            </a:r>
          </a:p>
        </p:txBody>
      </p:sp>
    </p:spTree>
  </p:cSld>
  <p:clrMapOvr>
    <a:masterClrMapping/>
  </p:clrMapOvr>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F8C3BE5-9AFD-43A9-A207-4E9AB63F7BFC}"/>
              </a:ext>
            </a:extLst>
          </p:cNvPr>
          <p:cNvSpPr txBox="1">
            <a:spLocks noGrp="1"/>
          </p:cNvSpPr>
          <p:nvPr>
            <p:ph type="title"/>
          </p:nvPr>
        </p:nvSpPr>
        <p:spPr>
          <a:xfrm>
            <a:off x="609600" y="76200"/>
            <a:ext cx="9815513" cy="677863"/>
          </a:xfrm>
        </p:spPr>
        <p:txBody>
          <a:bodyPr lIns="0" tIns="0" rIns="0" bIns="0" rtlCol="0">
            <a:spAutoFit/>
          </a:bodyPr>
          <a:lstStyle/>
          <a:p>
            <a:pPr marL="12700">
              <a:defRPr/>
            </a:pPr>
            <a:r>
              <a:rPr spc="5" dirty="0"/>
              <a:t>通信</a:t>
            </a:r>
            <a:r>
              <a:rPr spc="10" dirty="0"/>
              <a:t>之间的</a:t>
            </a:r>
            <a:r>
              <a:rPr spc="-300" dirty="0"/>
              <a:t> </a:t>
            </a:r>
            <a:r>
              <a:rPr spc="-5" dirty="0"/>
              <a:t>视图</a:t>
            </a:r>
          </a:p>
        </p:txBody>
      </p:sp>
      <p:sp>
        <p:nvSpPr>
          <p:cNvPr id="94211" name="object 12">
            <a:extLst>
              <a:ext uri="{FF2B5EF4-FFF2-40B4-BE49-F238E27FC236}">
                <a16:creationId xmlns:a16="http://schemas.microsoft.com/office/drawing/2014/main" id="{D10A4B2A-79F1-4734-A8BA-703C30C4F440}"/>
              </a:ext>
            </a:extLst>
          </p:cNvPr>
          <p:cNvSpPr txBox="1">
            <a:spLocks noChangeArrowheads="1"/>
          </p:cNvSpPr>
          <p:nvPr/>
        </p:nvSpPr>
        <p:spPr bwMode="auto">
          <a:xfrm>
            <a:off x="1295400" y="1160463"/>
            <a:ext cx="9753600"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不同的观点不是完全正交的或独立的。</a:t>
            </a:r>
          </a:p>
          <a:p>
            <a:pPr eaLnBrk="1" hangingPunct="1">
              <a:spcBef>
                <a:spcPts val="50"/>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solidFill>
                  <a:srgbClr val="FF0000"/>
                </a:solidFill>
                <a:latin typeface="Cambria" panose="02040503050406030204" pitchFamily="18" charset="0"/>
              </a:rPr>
              <a:t>从逻辑到进程视图</a:t>
            </a:r>
            <a:endParaRPr lang="zh-CN" altLang="zh-CN" sz="2400">
              <a:latin typeface="Cambria" panose="02040503050406030204" pitchFamily="18" charset="0"/>
            </a:endParaRPr>
          </a:p>
          <a:p>
            <a:pPr eaLnBrk="1" hangingPunct="1">
              <a:spcBef>
                <a:spcPts val="25"/>
              </a:spcBef>
              <a:buFont typeface="Arial" panose="020B0604020202020204" pitchFamily="34" charset="0"/>
              <a:buChar char="•"/>
            </a:pPr>
            <a:endParaRPr lang="zh-CN" altLang="zh-CN" sz="32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latin typeface="Cambria" panose="02040503050406030204" pitchFamily="18" charset="0"/>
              </a:rPr>
              <a:t>我们确定了逻辑体系结构类的几个重要特性:</a:t>
            </a:r>
          </a:p>
          <a:p>
            <a:pPr lvl="1" eaLnBrk="1" hangingPunct="1">
              <a:lnSpc>
                <a:spcPts val="2100"/>
              </a:lnSpc>
              <a:spcBef>
                <a:spcPts val="625"/>
              </a:spcBef>
              <a:buFont typeface="Arial" panose="020B0604020202020204" pitchFamily="34" charset="0"/>
              <a:buChar char="–"/>
            </a:pPr>
            <a:r>
              <a:rPr lang="zh-CN" altLang="zh-CN" sz="2000">
                <a:solidFill>
                  <a:srgbClr val="FF0000"/>
                </a:solidFill>
                <a:latin typeface="Cambria" panose="02040503050406030204" pitchFamily="18" charset="0"/>
              </a:rPr>
              <a:t>坚持</a:t>
            </a:r>
            <a:r>
              <a:rPr lang="zh-CN" altLang="zh-CN" sz="2000">
                <a:latin typeface="Cambria" panose="02040503050406030204" pitchFamily="18" charset="0"/>
              </a:rPr>
              <a:t>: 物体是瞬态的, 永久的吗？它们是进程还是处理器的失败？</a:t>
            </a:r>
          </a:p>
          <a:p>
            <a:pPr lvl="1" eaLnBrk="1" hangingPunct="1">
              <a:lnSpc>
                <a:spcPct val="102000"/>
              </a:lnSpc>
              <a:spcBef>
                <a:spcPts val="338"/>
              </a:spcBef>
              <a:buFont typeface="Arial" panose="020B0604020202020204" pitchFamily="34" charset="0"/>
              <a:buChar char="–"/>
            </a:pPr>
            <a:r>
              <a:rPr lang="zh-CN" altLang="zh-CN" sz="2000">
                <a:solidFill>
                  <a:srgbClr val="FF0000"/>
                </a:solidFill>
                <a:latin typeface="Cambria" panose="02040503050406030204" pitchFamily="18" charset="0"/>
              </a:rPr>
              <a:t>从属</a:t>
            </a:r>
            <a:r>
              <a:rPr lang="zh-CN" altLang="zh-CN" sz="2000">
                <a:latin typeface="Cambria" panose="02040503050406030204" pitchFamily="18" charset="0"/>
              </a:rPr>
              <a:t>: 对象的存在还是持久性取决于另一个对象？</a:t>
            </a:r>
          </a:p>
          <a:p>
            <a:pPr lvl="1" eaLnBrk="1" hangingPunct="1">
              <a:spcBef>
                <a:spcPts val="450"/>
              </a:spcBef>
              <a:buFont typeface="Arial" panose="020B0604020202020204" pitchFamily="34" charset="0"/>
              <a:buChar char="–"/>
            </a:pPr>
            <a:r>
              <a:rPr lang="zh-CN" altLang="zh-CN" sz="2000">
                <a:solidFill>
                  <a:srgbClr val="FF0000"/>
                </a:solidFill>
                <a:latin typeface="Cambria" panose="02040503050406030204" pitchFamily="18" charset="0"/>
              </a:rPr>
              <a:t>分布</a:t>
            </a:r>
            <a:r>
              <a:rPr lang="zh-CN" altLang="zh-CN" sz="2000">
                <a:latin typeface="Cambria" panose="02040503050406030204" pitchFamily="18" charset="0"/>
              </a:rPr>
              <a:t>: 对象的状态或操作是否可从物理体系结构中的多个节点访问, 从流程体系结构中的多个进程？</a:t>
            </a:r>
          </a:p>
        </p:txBody>
      </p:sp>
    </p:spTree>
  </p:cSld>
  <p:clrMapOvr>
    <a:masterClrMapping/>
  </p:clrMapOvr>
</p:sld>
</file>

<file path=ppt/slides/slide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55CBD29-EC9B-45E9-BAE1-CD085210F670}"/>
              </a:ext>
            </a:extLst>
          </p:cNvPr>
          <p:cNvSpPr txBox="1">
            <a:spLocks noGrp="1"/>
          </p:cNvSpPr>
          <p:nvPr>
            <p:ph type="title"/>
          </p:nvPr>
        </p:nvSpPr>
        <p:spPr>
          <a:xfrm>
            <a:off x="685800" y="76200"/>
            <a:ext cx="9434513" cy="677863"/>
          </a:xfrm>
        </p:spPr>
        <p:txBody>
          <a:bodyPr lIns="0" tIns="0" rIns="0" bIns="0" rtlCol="0">
            <a:spAutoFit/>
          </a:bodyPr>
          <a:lstStyle/>
          <a:p>
            <a:pPr marL="12700">
              <a:defRPr/>
            </a:pPr>
            <a:r>
              <a:rPr spc="5" dirty="0"/>
              <a:t>通信</a:t>
            </a:r>
            <a:r>
              <a:rPr spc="10" dirty="0"/>
              <a:t>之间的</a:t>
            </a:r>
            <a:r>
              <a:rPr spc="-300" dirty="0"/>
              <a:t> </a:t>
            </a:r>
            <a:r>
              <a:rPr spc="-5" dirty="0"/>
              <a:t>视图</a:t>
            </a:r>
          </a:p>
        </p:txBody>
      </p:sp>
      <p:sp>
        <p:nvSpPr>
          <p:cNvPr id="95235" name="object 12">
            <a:extLst>
              <a:ext uri="{FF2B5EF4-FFF2-40B4-BE49-F238E27FC236}">
                <a16:creationId xmlns:a16="http://schemas.microsoft.com/office/drawing/2014/main" id="{6BF83D51-7978-4FF9-8D55-1AA19C0EF7CB}"/>
              </a:ext>
            </a:extLst>
          </p:cNvPr>
          <p:cNvSpPr txBox="1">
            <a:spLocks noChangeArrowheads="1"/>
          </p:cNvSpPr>
          <p:nvPr/>
        </p:nvSpPr>
        <p:spPr bwMode="auto">
          <a:xfrm>
            <a:off x="838200" y="1157288"/>
            <a:ext cx="102108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800">
                <a:latin typeface="Cambria" panose="02040503050406030204" pitchFamily="18" charset="0"/>
              </a:rPr>
              <a:t>确定 "正确" 的并发量, 并定义所需的进程集:</a:t>
            </a:r>
          </a:p>
          <a:p>
            <a:pPr lvl="1" eaLnBrk="1" hangingPunct="1">
              <a:spcBef>
                <a:spcPts val="525"/>
              </a:spcBef>
              <a:buFont typeface="Arial" panose="020B0604020202020204" pitchFamily="34" charset="0"/>
              <a:buChar char="–"/>
            </a:pPr>
            <a:r>
              <a:rPr lang="zh-CN" altLang="zh-CN" sz="2400">
                <a:solidFill>
                  <a:srgbClr val="FF0000"/>
                </a:solidFill>
                <a:latin typeface="Cambria" panose="02040503050406030204" pitchFamily="18" charset="0"/>
              </a:rPr>
              <a:t>内出:</a:t>
            </a:r>
            <a:r>
              <a:rPr lang="zh-CN" altLang="zh-CN" sz="2400">
                <a:latin typeface="Cambria" panose="02040503050406030204" pitchFamily="18" charset="0"/>
              </a:rPr>
              <a:t>从逻辑体系结构开始:</a:t>
            </a:r>
          </a:p>
          <a:p>
            <a:pPr lvl="1" eaLnBrk="1" hangingPunct="1">
              <a:spcBef>
                <a:spcPts val="500"/>
              </a:spcBef>
              <a:buFont typeface="Arial" panose="020B0604020202020204" pitchFamily="34" charset="0"/>
              <a:buChar char="–"/>
            </a:pPr>
            <a:r>
              <a:rPr lang="zh-CN" altLang="zh-CN" sz="2400">
                <a:latin typeface="Cambria" panose="02040503050406030204" pitchFamily="18" charset="0"/>
              </a:rPr>
              <a:t>定义代理任务, 在同一代理上同时执行多路控制对象的单个线程;</a:t>
            </a:r>
          </a:p>
          <a:p>
            <a:pPr lvl="1" eaLnBrk="1" hangingPunct="1">
              <a:spcBef>
                <a:spcPts val="400"/>
              </a:spcBef>
              <a:buFont typeface="Arial" panose="020B0604020202020204" pitchFamily="34" charset="0"/>
              <a:buChar char="–"/>
            </a:pPr>
            <a:r>
              <a:rPr lang="zh-CN" altLang="zh-CN" sz="2400">
                <a:latin typeface="Cambria" panose="02040503050406030204" pitchFamily="18" charset="0"/>
              </a:rPr>
              <a:t>需要在相互排斥中执行的几个类, 或者只需要少量处理就可以共享单个代理。</a:t>
            </a:r>
          </a:p>
          <a:p>
            <a:pPr lvl="1" eaLnBrk="1" hangingPunct="1">
              <a:spcBef>
                <a:spcPts val="500"/>
              </a:spcBef>
              <a:buFont typeface="Arial" panose="020B0604020202020204" pitchFamily="34" charset="0"/>
              <a:buChar char="–"/>
            </a:pPr>
            <a:r>
              <a:rPr lang="zh-CN" altLang="zh-CN" sz="2400">
                <a:latin typeface="Cambria" panose="02040503050406030204" pitchFamily="18" charset="0"/>
              </a:rPr>
              <a:t>此群集将继续进行, 直到我们将进程减少到一个相当小的数目, 仍然允许分配和使用物理资源。</a:t>
            </a:r>
          </a:p>
        </p:txBody>
      </p:sp>
    </p:spTree>
  </p:cSld>
  <p:clrMapOvr>
    <a:masterClrMapping/>
  </p:clrMapOvr>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1DBE897-EE7D-4336-B758-EC991ED1B0DE}"/>
              </a:ext>
            </a:extLst>
          </p:cNvPr>
          <p:cNvSpPr txBox="1">
            <a:spLocks noGrp="1"/>
          </p:cNvSpPr>
          <p:nvPr>
            <p:ph type="title"/>
          </p:nvPr>
        </p:nvSpPr>
        <p:spPr>
          <a:xfrm>
            <a:off x="685800" y="76200"/>
            <a:ext cx="9815513" cy="677863"/>
          </a:xfrm>
        </p:spPr>
        <p:txBody>
          <a:bodyPr lIns="0" tIns="0" rIns="0" bIns="0" rtlCol="0">
            <a:spAutoFit/>
          </a:bodyPr>
          <a:lstStyle/>
          <a:p>
            <a:pPr marL="12700">
              <a:defRPr/>
            </a:pPr>
            <a:r>
              <a:rPr spc="5" dirty="0"/>
              <a:t>通信</a:t>
            </a:r>
            <a:r>
              <a:rPr spc="10" dirty="0"/>
              <a:t>之间的</a:t>
            </a:r>
            <a:r>
              <a:rPr spc="-300" dirty="0"/>
              <a:t> </a:t>
            </a:r>
            <a:r>
              <a:rPr spc="-5" dirty="0"/>
              <a:t>视图</a:t>
            </a:r>
          </a:p>
        </p:txBody>
      </p:sp>
      <p:sp>
        <p:nvSpPr>
          <p:cNvPr id="96259" name="object 12">
            <a:extLst>
              <a:ext uri="{FF2B5EF4-FFF2-40B4-BE49-F238E27FC236}">
                <a16:creationId xmlns:a16="http://schemas.microsoft.com/office/drawing/2014/main" id="{F0D83EF0-E03D-40F1-8B57-D114CA54F4A3}"/>
              </a:ext>
            </a:extLst>
          </p:cNvPr>
          <p:cNvSpPr txBox="1">
            <a:spLocks noChangeArrowheads="1"/>
          </p:cNvSpPr>
          <p:nvPr/>
        </p:nvSpPr>
        <p:spPr bwMode="auto">
          <a:xfrm>
            <a:off x="838200" y="1157288"/>
            <a:ext cx="105918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400">
                <a:latin typeface="Cambria" panose="02040503050406030204" pitchFamily="18" charset="0"/>
              </a:rPr>
              <a:t>确定 "正确" 的并发量, 并定义所需的进程集:</a:t>
            </a:r>
          </a:p>
          <a:p>
            <a:pPr lvl="1" eaLnBrk="1" hangingPunct="1">
              <a:spcBef>
                <a:spcPts val="525"/>
              </a:spcBef>
              <a:buFont typeface="Arial" panose="020B0604020202020204" pitchFamily="34" charset="0"/>
              <a:buChar char="–"/>
            </a:pPr>
            <a:r>
              <a:rPr lang="zh-CN" altLang="zh-CN" sz="2000">
                <a:solidFill>
                  <a:srgbClr val="FF0000"/>
                </a:solidFill>
                <a:latin typeface="Cambria" panose="02040503050406030204" pitchFamily="18" charset="0"/>
              </a:rPr>
              <a:t>外部:</a:t>
            </a:r>
            <a:r>
              <a:rPr lang="zh-CN" altLang="zh-CN" sz="2000">
                <a:latin typeface="Cambria" panose="02040503050406030204" pitchFamily="18" charset="0"/>
              </a:rPr>
              <a:t>从物理体系结构开始:</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识别外部刺激 (请求) 到系统,</a:t>
            </a:r>
          </a:p>
          <a:p>
            <a:pPr lvl="1" eaLnBrk="1" hangingPunct="1">
              <a:spcBef>
                <a:spcPts val="400"/>
              </a:spcBef>
              <a:buFont typeface="Arial" panose="020B0604020202020204" pitchFamily="34" charset="0"/>
              <a:buChar char="–"/>
            </a:pPr>
            <a:r>
              <a:rPr lang="zh-CN" altLang="zh-CN" sz="2000">
                <a:latin typeface="Cambria" panose="02040503050406030204" pitchFamily="18" charset="0"/>
              </a:rPr>
              <a:t>定义客户端进程以处理只提供服务且不启动它们的刺激和服务器进程;</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使用问题的数据完整性和序列化约束来定义正确的服务器集,</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并将对象分配给客户端和服务器代理;</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确定必须分发哪些对象。</a:t>
            </a:r>
          </a:p>
          <a:p>
            <a:pPr lvl="1" eaLnBrk="1" hangingPunct="1">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lnSpc>
                <a:spcPct val="101000"/>
              </a:lnSpc>
              <a:spcBef>
                <a:spcPts val="1675"/>
              </a:spcBef>
              <a:buFont typeface="Arial" panose="020B0604020202020204" pitchFamily="34" charset="0"/>
              <a:buChar char="•"/>
            </a:pPr>
            <a:r>
              <a:rPr lang="zh-CN" altLang="zh-CN" sz="2400">
                <a:latin typeface="Cambria" panose="02040503050406030204" pitchFamily="18" charset="0"/>
              </a:rPr>
              <a:t>结果是将类 (及其对象) 映射到流程体系结构的一组任务和进程中。</a:t>
            </a:r>
          </a:p>
        </p:txBody>
      </p:sp>
    </p:spTree>
  </p:cSld>
  <p:clrMapOvr>
    <a:masterClrMapping/>
  </p:clrMapOvr>
</p:sld>
</file>

<file path=ppt/slides/slide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7F585F8B-F4E7-4A80-BDD9-55A26742C18A}"/>
              </a:ext>
            </a:extLst>
          </p:cNvPr>
          <p:cNvSpPr txBox="1">
            <a:spLocks noGrp="1"/>
          </p:cNvSpPr>
          <p:nvPr>
            <p:ph type="title"/>
          </p:nvPr>
        </p:nvSpPr>
        <p:spPr>
          <a:xfrm>
            <a:off x="609600" y="76200"/>
            <a:ext cx="9815513" cy="677863"/>
          </a:xfrm>
        </p:spPr>
        <p:txBody>
          <a:bodyPr lIns="0" tIns="0" rIns="0" bIns="0" rtlCol="0">
            <a:spAutoFit/>
          </a:bodyPr>
          <a:lstStyle/>
          <a:p>
            <a:pPr marL="12700">
              <a:defRPr/>
            </a:pPr>
            <a:r>
              <a:rPr spc="5" dirty="0"/>
              <a:t>通信</a:t>
            </a:r>
            <a:r>
              <a:rPr spc="10" dirty="0"/>
              <a:t>之间的</a:t>
            </a:r>
            <a:r>
              <a:rPr spc="-300" dirty="0"/>
              <a:t> </a:t>
            </a:r>
            <a:r>
              <a:rPr spc="-5" dirty="0"/>
              <a:t>视图</a:t>
            </a:r>
          </a:p>
        </p:txBody>
      </p:sp>
      <p:sp>
        <p:nvSpPr>
          <p:cNvPr id="97283" name="object 12">
            <a:extLst>
              <a:ext uri="{FF2B5EF4-FFF2-40B4-BE49-F238E27FC236}">
                <a16:creationId xmlns:a16="http://schemas.microsoft.com/office/drawing/2014/main" id="{4A62C620-EF74-4833-9ED9-B46508520851}"/>
              </a:ext>
            </a:extLst>
          </p:cNvPr>
          <p:cNvSpPr txBox="1">
            <a:spLocks noChangeArrowheads="1"/>
          </p:cNvSpPr>
          <p:nvPr/>
        </p:nvSpPr>
        <p:spPr bwMode="auto">
          <a:xfrm>
            <a:off x="685800" y="1160463"/>
            <a:ext cx="1051560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solidFill>
                  <a:srgbClr val="FF0000"/>
                </a:solidFill>
                <a:latin typeface="Cambria" panose="02040503050406030204" pitchFamily="18" charset="0"/>
              </a:rPr>
              <a:t>从逻辑到发展</a:t>
            </a:r>
            <a:endParaRPr lang="zh-CN" altLang="zh-CN" sz="2400">
              <a:latin typeface="Cambria" panose="02040503050406030204" pitchFamily="18" charset="0"/>
            </a:endParaRPr>
          </a:p>
          <a:p>
            <a:pPr eaLnBrk="1" hangingPunct="1">
              <a:spcBef>
                <a:spcPts val="25"/>
              </a:spcBef>
              <a:buFont typeface="Arial" panose="020B0604020202020204" pitchFamily="34" charset="0"/>
              <a:buChar char="•"/>
            </a:pPr>
            <a:endParaRPr lang="zh-CN" altLang="zh-CN" sz="3400">
              <a:latin typeface="Times New Roman" panose="02020603050405020304" pitchFamily="18" charset="0"/>
              <a:cs typeface="Times New Roman" panose="02020603050405020304" pitchFamily="18" charset="0"/>
            </a:endParaRPr>
          </a:p>
          <a:p>
            <a:pPr eaLnBrk="1" hangingPunct="1">
              <a:lnSpc>
                <a:spcPct val="101000"/>
              </a:lnSpc>
              <a:buFont typeface="Arial" panose="020B0604020202020204" pitchFamily="34" charset="0"/>
              <a:buChar char="•"/>
            </a:pPr>
            <a:r>
              <a:rPr lang="zh-CN" altLang="zh-CN" sz="2400">
                <a:latin typeface="Cambria" panose="02040503050406030204" pitchFamily="18" charset="0"/>
              </a:rPr>
              <a:t>Collectionsof 紧密相关的类类类别-被分组到子系统中。</a:t>
            </a:r>
          </a:p>
          <a:p>
            <a:pPr eaLnBrk="1" hangingPunct="1">
              <a:lnSpc>
                <a:spcPct val="101000"/>
              </a:lnSpc>
              <a:spcBef>
                <a:spcPts val="600"/>
              </a:spcBef>
              <a:buFont typeface="Arial" panose="020B0604020202020204" pitchFamily="34" charset="0"/>
              <a:buChar char="•"/>
            </a:pPr>
            <a:r>
              <a:rPr lang="zh-CN" altLang="zh-CN" sz="2400">
                <a:latin typeface="Cambria" panose="02040503050406030204" pitchFamily="18" charset="0"/>
              </a:rPr>
              <a:t>对于子系统的定义, 必须考虑其他约束, 例如</a:t>
            </a:r>
          </a:p>
          <a:p>
            <a:pPr lvl="1" eaLnBrk="1" hangingPunct="1">
              <a:spcBef>
                <a:spcPts val="425"/>
              </a:spcBef>
              <a:buFont typeface="Arial" panose="020B0604020202020204" pitchFamily="34" charset="0"/>
              <a:buChar char="–"/>
            </a:pPr>
            <a:r>
              <a:rPr lang="zh-CN" altLang="zh-CN" sz="2000">
                <a:solidFill>
                  <a:srgbClr val="FF0000"/>
                </a:solidFill>
                <a:latin typeface="Cambria" panose="02040503050406030204" pitchFamily="18" charset="0"/>
              </a:rPr>
              <a:t>团队组织</a:t>
            </a:r>
            <a:r>
              <a:rPr lang="zh-CN" altLang="zh-CN" sz="2000">
                <a:latin typeface="Cambria" panose="02040503050406030204" pitchFamily="18" charset="0"/>
              </a:rPr>
              <a:t>,</a:t>
            </a:r>
          </a:p>
          <a:p>
            <a:pPr lvl="1" eaLnBrk="1" hangingPunct="1">
              <a:spcBef>
                <a:spcPts val="500"/>
              </a:spcBef>
              <a:buFont typeface="Arial" panose="020B0604020202020204" pitchFamily="34" charset="0"/>
              <a:buChar char="–"/>
            </a:pPr>
            <a:r>
              <a:rPr lang="zh-CN" altLang="zh-CN" sz="2000">
                <a:solidFill>
                  <a:srgbClr val="FF0000"/>
                </a:solidFill>
                <a:latin typeface="Cambria" panose="02040503050406030204" pitchFamily="18" charset="0"/>
              </a:rPr>
              <a:t>预期的代码大小</a:t>
            </a:r>
            <a:r>
              <a:rPr lang="zh-CN" altLang="zh-CN" sz="2000">
                <a:latin typeface="Cambria" panose="02040503050406030204" pitchFamily="18" charset="0"/>
              </a:rPr>
              <a:t>(通常为每子系统5K 到 20K SLOC),</a:t>
            </a:r>
          </a:p>
          <a:p>
            <a:pPr lvl="1" eaLnBrk="1" hangingPunct="1">
              <a:spcBef>
                <a:spcPts val="500"/>
              </a:spcBef>
              <a:buFont typeface="Arial" panose="020B0604020202020204" pitchFamily="34" charset="0"/>
              <a:buChar char="–"/>
            </a:pPr>
            <a:r>
              <a:rPr lang="zh-CN" altLang="zh-CN" sz="2000">
                <a:solidFill>
                  <a:srgbClr val="FF0000"/>
                </a:solidFill>
                <a:latin typeface="Cambria" panose="02040503050406030204" pitchFamily="18" charset="0"/>
              </a:rPr>
              <a:t>预期重用程度</a:t>
            </a:r>
            <a:r>
              <a:rPr lang="zh-CN" altLang="zh-CN" sz="2000">
                <a:latin typeface="Cambria" panose="02040503050406030204" pitchFamily="18" charset="0"/>
              </a:rPr>
              <a:t>和</a:t>
            </a:r>
            <a:r>
              <a:rPr lang="zh-CN" altLang="zh-CN" sz="2000">
                <a:solidFill>
                  <a:srgbClr val="FF0000"/>
                </a:solidFill>
                <a:latin typeface="Cambria" panose="02040503050406030204" pitchFamily="18" charset="0"/>
              </a:rPr>
              <a:t>公共</a:t>
            </a:r>
            <a:r>
              <a:rPr lang="zh-CN" altLang="zh-CN" sz="2000">
                <a:latin typeface="Cambria" panose="02040503050406030204" pitchFamily="18" charset="0"/>
              </a:rPr>
              <a:t>和</a:t>
            </a:r>
          </a:p>
          <a:p>
            <a:pPr lvl="1" eaLnBrk="1" hangingPunct="1">
              <a:spcBef>
                <a:spcPts val="500"/>
              </a:spcBef>
              <a:buFont typeface="Arial" panose="020B0604020202020204" pitchFamily="34" charset="0"/>
              <a:buChar char="–"/>
            </a:pPr>
            <a:r>
              <a:rPr lang="zh-CN" altLang="zh-CN" sz="2000">
                <a:solidFill>
                  <a:srgbClr val="FF0000"/>
                </a:solidFill>
                <a:latin typeface="Cambria" panose="02040503050406030204" pitchFamily="18" charset="0"/>
              </a:rPr>
              <a:t>严格的分层原则</a:t>
            </a:r>
            <a:r>
              <a:rPr lang="zh-CN" altLang="zh-CN" sz="2000">
                <a:latin typeface="Cambria" panose="02040503050406030204" pitchFamily="18" charset="0"/>
              </a:rPr>
              <a:t>(可见性问题),</a:t>
            </a:r>
          </a:p>
          <a:p>
            <a:pPr lvl="1" eaLnBrk="1" hangingPunct="1">
              <a:spcBef>
                <a:spcPts val="500"/>
              </a:spcBef>
              <a:buFont typeface="Arial" panose="020B0604020202020204" pitchFamily="34" charset="0"/>
              <a:buChar char="–"/>
            </a:pPr>
            <a:r>
              <a:rPr lang="zh-CN" altLang="zh-CN" sz="2000">
                <a:solidFill>
                  <a:srgbClr val="FF0000"/>
                </a:solidFill>
                <a:latin typeface="Cambria" panose="02040503050406030204" pitchFamily="18" charset="0"/>
              </a:rPr>
              <a:t>发布策略</a:t>
            </a:r>
            <a:r>
              <a:rPr lang="zh-CN" altLang="zh-CN" sz="2000">
                <a:latin typeface="Cambria" panose="02040503050406030204" pitchFamily="18" charset="0"/>
              </a:rPr>
              <a:t>和</a:t>
            </a:r>
            <a:r>
              <a:rPr lang="zh-CN" altLang="zh-CN" sz="2000">
                <a:solidFill>
                  <a:srgbClr val="FF0000"/>
                </a:solidFill>
                <a:latin typeface="Cambria" panose="02040503050406030204" pitchFamily="18" charset="0"/>
              </a:rPr>
              <a:t>配置管理</a:t>
            </a:r>
            <a:r>
              <a:rPr lang="zh-CN" altLang="zh-CN" sz="2000">
                <a:latin typeface="Cambria" panose="02040503050406030204" pitchFamily="18" charset="0"/>
              </a:rPr>
              <a:t>.</a:t>
            </a:r>
          </a:p>
          <a:p>
            <a:pPr eaLnBrk="1" hangingPunct="1">
              <a:lnSpc>
                <a:spcPct val="101000"/>
              </a:lnSpc>
              <a:spcBef>
                <a:spcPts val="475"/>
              </a:spcBef>
              <a:buFont typeface="Arial" panose="020B0604020202020204" pitchFamily="34" charset="0"/>
              <a:buChar char="•"/>
            </a:pPr>
            <a:r>
              <a:rPr lang="zh-CN" altLang="zh-CN" sz="2400">
                <a:latin typeface="Cambria" panose="02040503050406030204" pitchFamily="18" charset="0"/>
              </a:rPr>
              <a:t>因此, 我们通常结束了一个观点, 即</a:t>
            </a:r>
            <a:r>
              <a:rPr lang="zh-CN" altLang="zh-CN" sz="2400">
                <a:solidFill>
                  <a:srgbClr val="FF0000"/>
                </a:solidFill>
                <a:latin typeface="Cambria" panose="02040503050406030204" pitchFamily="18" charset="0"/>
              </a:rPr>
              <a:t>与逻辑视图没有一对一的对应关系</a:t>
            </a:r>
            <a:r>
              <a:rPr lang="zh-CN" altLang="zh-CN" sz="2400">
                <a:latin typeface="Cambria" panose="02040503050406030204" pitchFamily="18" charset="0"/>
              </a:rPr>
              <a:t>.</a:t>
            </a:r>
          </a:p>
        </p:txBody>
      </p:sp>
    </p:spTree>
  </p:cSld>
  <p:clrMapOvr>
    <a:masterClrMapping/>
  </p:clrMapOvr>
</p:sld>
</file>

<file path=ppt/slides/slide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2EA4184-3486-4D8E-8C16-E61BDBD65E3E}"/>
              </a:ext>
            </a:extLst>
          </p:cNvPr>
          <p:cNvSpPr txBox="1">
            <a:spLocks noGrp="1"/>
          </p:cNvSpPr>
          <p:nvPr>
            <p:ph type="title"/>
          </p:nvPr>
        </p:nvSpPr>
        <p:spPr>
          <a:xfrm>
            <a:off x="1549400" y="68263"/>
            <a:ext cx="8229600" cy="677862"/>
          </a:xfrm>
        </p:spPr>
        <p:txBody>
          <a:bodyPr rtlCol="0">
            <a:spAutoFit/>
          </a:bodyPr>
          <a:lstStyle/>
          <a:p>
            <a:pPr marL="12700" algn="l">
              <a:defRPr/>
            </a:pPr>
            <a:r>
              <a:rPr lang="en-US" altLang="zh-CN" sz="4400" spc="4" dirty="0">
                <a:latin typeface="+mj-lt"/>
              </a:rPr>
              <a:t>学习</a:t>
            </a:r>
            <a:r>
              <a:rPr lang="en-US" altLang="zh-CN" sz="4400" spc="-26" dirty="0">
                <a:latin typeface="+mj-lt"/>
              </a:rPr>
              <a:t> </a:t>
            </a:r>
            <a:r>
              <a:rPr lang="en-US" altLang="zh-CN" sz="4400" spc="4" dirty="0">
                <a:latin typeface="+mj-lt"/>
              </a:rPr>
              <a:t>目标</a:t>
            </a:r>
            <a:endParaRPr dirty="0">
              <a:latin typeface="+mj-lt"/>
            </a:endParaRPr>
          </a:p>
        </p:txBody>
      </p:sp>
      <p:sp>
        <p:nvSpPr>
          <p:cNvPr id="66563" name="object 13">
            <a:extLst>
              <a:ext uri="{FF2B5EF4-FFF2-40B4-BE49-F238E27FC236}">
                <a16:creationId xmlns:a16="http://schemas.microsoft.com/office/drawing/2014/main" id="{26929984-FAC8-4038-810F-14233466E9AC}"/>
              </a:ext>
            </a:extLst>
          </p:cNvPr>
          <p:cNvSpPr>
            <a:spLocks noGrp="1"/>
          </p:cNvSpPr>
          <p:nvPr>
            <p:ph type="sldNum" sz="quarter" idx="12"/>
          </p:nvPr>
        </p:nvSpPr>
        <p:spPr bwMode="auto">
          <a:xfrm>
            <a:off x="10261600" y="6442075"/>
            <a:ext cx="2844800" cy="193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73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lnSpc>
                <a:spcPts val="1538"/>
              </a:lnSpc>
              <a:spcBef>
                <a:spcPct val="0"/>
              </a:spcBef>
              <a:spcAft>
                <a:spcPct val="0"/>
              </a:spcAft>
            </a:pPr>
            <a:fld id="{89ECE333-5222-49D4-838B-E87F74981347}" type="slidenum">
              <a:rPr lang="zh-CN" altLang="zh-CN" smtClean="0">
                <a:solidFill>
                  <a:schemeClr val="bg1"/>
                </a:solidFill>
                <a:latin typeface="Tahoma" panose="020B0604030504040204" pitchFamily="34" charset="0"/>
                <a:cs typeface="Tahoma" panose="020B0604030504040204" pitchFamily="34" charset="0"/>
              </a:rPr>
              <a:pPr fontAlgn="base">
                <a:lnSpc>
                  <a:spcPts val="1538"/>
                </a:lnSpc>
                <a:spcBef>
                  <a:spcPct val="0"/>
                </a:spcBef>
                <a:spcAft>
                  <a:spcPct val="0"/>
                </a:spcAft>
              </a:pPr>
              <a:t>3</a:t>
            </a:fld>
            <a:endParaRPr lang="zh-CN" altLang="zh-CN">
              <a:solidFill>
                <a:schemeClr val="bg1"/>
              </a:solidFill>
              <a:latin typeface="Tahoma" panose="020B0604030504040204" pitchFamily="34" charset="0"/>
              <a:cs typeface="Tahoma" panose="020B0604030504040204" pitchFamily="34" charset="0"/>
            </a:endParaRPr>
          </a:p>
        </p:txBody>
      </p:sp>
      <p:sp>
        <p:nvSpPr>
          <p:cNvPr id="12" name="object 12">
            <a:extLst>
              <a:ext uri="{FF2B5EF4-FFF2-40B4-BE49-F238E27FC236}">
                <a16:creationId xmlns:a16="http://schemas.microsoft.com/office/drawing/2014/main" id="{3A9B24A1-A580-4E59-A544-BDFFCF3B9617}"/>
              </a:ext>
            </a:extLst>
          </p:cNvPr>
          <p:cNvSpPr txBox="1"/>
          <p:nvPr/>
        </p:nvSpPr>
        <p:spPr>
          <a:xfrm>
            <a:off x="1709738" y="1160463"/>
            <a:ext cx="6672262" cy="2225675"/>
          </a:xfrm>
          <a:prstGeom prst="rect">
            <a:avLst/>
          </a:prstGeom>
        </p:spPr>
        <p:txBody>
          <a:bodyPr lIns="0" tIns="0" rIns="0" bIns="0">
            <a:spAutoFit/>
          </a:bodyPr>
          <a:lstStyle/>
          <a:p>
            <a:pPr marL="355600" indent="-342900" eaLnBrk="1" fontAlgn="auto" hangingPunct="1">
              <a:spcBef>
                <a:spcPts val="0"/>
              </a:spcBef>
              <a:spcAft>
                <a:spcPts val="0"/>
              </a:spcAft>
              <a:buFont typeface="Arial"/>
              <a:buChar char="•"/>
              <a:tabLst>
                <a:tab pos="355600" algn="l"/>
              </a:tabLst>
              <a:defRPr/>
            </a:pPr>
            <a:r>
              <a:rPr sz="2800" spc="5" dirty="0">
                <a:latin typeface="Cambria"/>
                <a:ea typeface="+mn-ea"/>
                <a:cs typeface="Cambria"/>
              </a:rPr>
              <a:t>建筑</a:t>
            </a:r>
            <a:r>
              <a:rPr sz="2800" spc="-245" dirty="0">
                <a:latin typeface="Cambria"/>
                <a:ea typeface="+mn-ea"/>
                <a:cs typeface="Cambria"/>
              </a:rPr>
              <a:t> </a:t>
            </a:r>
            <a:r>
              <a:rPr sz="2800" spc="15" dirty="0">
                <a:latin typeface="Cambria"/>
                <a:ea typeface="+mn-ea"/>
                <a:cs typeface="Cambria"/>
              </a:rPr>
              <a:t>视图</a:t>
            </a:r>
            <a:endParaRPr sz="2800" dirty="0">
              <a:latin typeface="Cambria"/>
              <a:ea typeface="+mn-ea"/>
              <a:cs typeface="Cambria"/>
            </a:endParaRPr>
          </a:p>
          <a:p>
            <a:pPr marL="762000" lvl="1" indent="-292100" eaLnBrk="1" fontAlgn="auto" hangingPunct="1">
              <a:spcBef>
                <a:spcPts val="520"/>
              </a:spcBef>
              <a:spcAft>
                <a:spcPts val="0"/>
              </a:spcAft>
              <a:buFont typeface="Arial"/>
              <a:buChar char="–"/>
              <a:tabLst>
                <a:tab pos="761365" algn="l"/>
                <a:tab pos="762000" algn="l"/>
              </a:tabLst>
              <a:defRPr/>
            </a:pPr>
            <a:r>
              <a:rPr sz="2400" dirty="0">
                <a:latin typeface="Cambria"/>
                <a:ea typeface="+mn-ea"/>
                <a:cs typeface="Cambria"/>
              </a:rPr>
              <a:t>4 + 1</a:t>
            </a:r>
            <a:r>
              <a:rPr sz="2400" spc="-50" dirty="0">
                <a:latin typeface="Cambria"/>
                <a:ea typeface="+mn-ea"/>
                <a:cs typeface="Cambria"/>
              </a:rPr>
              <a:t> </a:t>
            </a:r>
            <a:r>
              <a:rPr sz="2400" dirty="0">
                <a:latin typeface="Cambria"/>
                <a:ea typeface="+mn-ea"/>
                <a:cs typeface="Cambria"/>
              </a:rPr>
              <a:t>视图</a:t>
            </a:r>
          </a:p>
          <a:p>
            <a:pPr marL="762000" lvl="1" indent="-292100" eaLnBrk="1" fontAlgn="auto" hangingPunct="1">
              <a:spcBef>
                <a:spcPts val="500"/>
              </a:spcBef>
              <a:spcAft>
                <a:spcPts val="0"/>
              </a:spcAft>
              <a:buFont typeface="Arial"/>
              <a:buChar char="–"/>
              <a:tabLst>
                <a:tab pos="761365" algn="l"/>
                <a:tab pos="762000" algn="l"/>
              </a:tabLst>
              <a:defRPr/>
            </a:pPr>
            <a:r>
              <a:rPr sz="2400" dirty="0">
                <a:latin typeface="Cambria"/>
                <a:ea typeface="+mn-ea"/>
                <a:cs typeface="Cambria"/>
              </a:rPr>
              <a:t>通信</a:t>
            </a:r>
            <a:r>
              <a:rPr sz="2400" spc="5" dirty="0">
                <a:latin typeface="Cambria"/>
                <a:ea typeface="+mn-ea"/>
                <a:cs typeface="Cambria"/>
              </a:rPr>
              <a:t>之间的</a:t>
            </a:r>
            <a:r>
              <a:rPr sz="2400" spc="-295" dirty="0">
                <a:latin typeface="Cambria"/>
                <a:ea typeface="+mn-ea"/>
                <a:cs typeface="Cambria"/>
              </a:rPr>
              <a:t> </a:t>
            </a:r>
            <a:r>
              <a:rPr sz="2400" dirty="0">
                <a:latin typeface="Cambria"/>
                <a:ea typeface="+mn-ea"/>
                <a:cs typeface="Cambria"/>
              </a:rPr>
              <a:t>视图</a:t>
            </a:r>
          </a:p>
          <a:p>
            <a:pPr marL="419100" indent="-342900" eaLnBrk="1" fontAlgn="auto" hangingPunct="1">
              <a:spcBef>
                <a:spcPts val="600"/>
              </a:spcBef>
              <a:spcAft>
                <a:spcPts val="0"/>
              </a:spcAft>
              <a:buFont typeface="Arial"/>
              <a:buChar char="•"/>
              <a:tabLst>
                <a:tab pos="419100" algn="l"/>
              </a:tabLst>
              <a:defRPr/>
            </a:pPr>
            <a:r>
              <a:rPr sz="2800" dirty="0">
                <a:latin typeface="Cambria"/>
                <a:ea typeface="+mn-ea"/>
                <a:cs typeface="Cambria"/>
              </a:rPr>
              <a:t>一个</a:t>
            </a:r>
            <a:r>
              <a:rPr sz="2800" spc="25" dirty="0">
                <a:latin typeface="Cambria"/>
                <a:ea typeface="+mn-ea"/>
                <a:cs typeface="Cambria"/>
              </a:rPr>
              <a:t> </a:t>
            </a:r>
            <a:r>
              <a:rPr sz="2800" spc="10" dirty="0">
                <a:latin typeface="Cambria"/>
                <a:ea typeface="+mn-ea"/>
                <a:cs typeface="Cambria"/>
              </a:rPr>
              <a:t>例子</a:t>
            </a:r>
            <a:r>
              <a:rPr sz="2800" spc="-204" dirty="0">
                <a:latin typeface="Cambria"/>
                <a:ea typeface="+mn-ea"/>
                <a:cs typeface="Cambria"/>
              </a:rPr>
              <a:t> </a:t>
            </a:r>
            <a:r>
              <a:rPr sz="2800" spc="10" dirty="0">
                <a:latin typeface="Cambria"/>
                <a:ea typeface="+mn-ea"/>
                <a:cs typeface="Cambria"/>
              </a:rPr>
              <a:t>的</a:t>
            </a:r>
            <a:r>
              <a:rPr sz="2800" spc="-60" dirty="0">
                <a:latin typeface="Cambria"/>
                <a:ea typeface="+mn-ea"/>
                <a:cs typeface="Cambria"/>
              </a:rPr>
              <a:t> </a:t>
            </a:r>
            <a:r>
              <a:rPr sz="2800" spc="5" dirty="0">
                <a:latin typeface="Cambria"/>
                <a:ea typeface="+mn-ea"/>
                <a:cs typeface="Cambria"/>
              </a:rPr>
              <a:t>建筑</a:t>
            </a:r>
            <a:r>
              <a:rPr sz="2800" spc="-204" dirty="0">
                <a:latin typeface="Cambria"/>
                <a:ea typeface="+mn-ea"/>
                <a:cs typeface="Cambria"/>
              </a:rPr>
              <a:t> </a:t>
            </a:r>
            <a:r>
              <a:rPr sz="2800" spc="-5" dirty="0">
                <a:latin typeface="Cambria"/>
                <a:ea typeface="+mn-ea"/>
                <a:cs typeface="Cambria"/>
              </a:rPr>
              <a:t>设计</a:t>
            </a:r>
            <a:endParaRPr sz="2800" dirty="0">
              <a:latin typeface="Cambria"/>
              <a:ea typeface="+mn-ea"/>
              <a:cs typeface="Cambria"/>
            </a:endParaRPr>
          </a:p>
          <a:p>
            <a:pPr marL="533400" eaLnBrk="1" fontAlgn="auto" hangingPunct="1">
              <a:spcBef>
                <a:spcPts val="420"/>
              </a:spcBef>
              <a:spcAft>
                <a:spcPts val="0"/>
              </a:spcAft>
              <a:tabLst>
                <a:tab pos="812165" algn="l"/>
              </a:tabLst>
              <a:defRPr/>
            </a:pPr>
            <a:r>
              <a:rPr sz="2400" dirty="0">
                <a:latin typeface="Arial"/>
                <a:ea typeface="+mn-ea"/>
                <a:cs typeface="Arial"/>
              </a:rPr>
              <a:t>–</a:t>
            </a:r>
            <a:r>
              <a:rPr sz="2400" spc="-20" dirty="0">
                <a:latin typeface="Cambria"/>
                <a:ea typeface="+mn-ea"/>
                <a:cs typeface="Cambria"/>
              </a:rPr>
              <a:t>公爵的</a:t>
            </a:r>
            <a:r>
              <a:rPr sz="2400" spc="30" dirty="0">
                <a:latin typeface="Cambria"/>
                <a:ea typeface="+mn-ea"/>
                <a:cs typeface="Cambria"/>
              </a:rPr>
              <a:t> </a:t>
            </a:r>
            <a:r>
              <a:rPr sz="2400" spc="-5" dirty="0">
                <a:latin typeface="Cambria"/>
                <a:ea typeface="+mn-ea"/>
                <a:cs typeface="Cambria"/>
              </a:rPr>
              <a:t>森林</a:t>
            </a:r>
            <a:endParaRPr sz="2400" dirty="0">
              <a:latin typeface="Cambria"/>
              <a:ea typeface="+mn-ea"/>
              <a:cs typeface="Cambria"/>
            </a:endParaRPr>
          </a:p>
        </p:txBody>
      </p:sp>
    </p:spTree>
  </p:cSld>
  <p:clrMapOvr>
    <a:masterClrMapping/>
  </p:clrMapOvr>
</p:sld>
</file>

<file path=ppt/slides/slide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40FABBB3-B2AE-43A0-815B-366103AFC5EE}"/>
              </a:ext>
            </a:extLst>
          </p:cNvPr>
          <p:cNvSpPr txBox="1">
            <a:spLocks noGrp="1"/>
          </p:cNvSpPr>
          <p:nvPr>
            <p:ph type="title"/>
          </p:nvPr>
        </p:nvSpPr>
        <p:spPr>
          <a:xfrm>
            <a:off x="609600" y="76200"/>
            <a:ext cx="10744200" cy="677863"/>
          </a:xfrm>
        </p:spPr>
        <p:txBody>
          <a:bodyPr lIns="0" tIns="0" rIns="0" bIns="0" rtlCol="0">
            <a:spAutoFit/>
          </a:bodyPr>
          <a:lstStyle/>
          <a:p>
            <a:pPr marL="12700">
              <a:defRPr/>
            </a:pPr>
            <a:r>
              <a:rPr spc="5" dirty="0"/>
              <a:t>通信</a:t>
            </a:r>
            <a:r>
              <a:rPr spc="10" dirty="0"/>
              <a:t>之间的</a:t>
            </a:r>
            <a:r>
              <a:rPr spc="-300" dirty="0"/>
              <a:t> </a:t>
            </a:r>
            <a:r>
              <a:rPr spc="-5" dirty="0"/>
              <a:t>视图</a:t>
            </a:r>
          </a:p>
        </p:txBody>
      </p:sp>
      <p:sp>
        <p:nvSpPr>
          <p:cNvPr id="98307" name="object 12">
            <a:extLst>
              <a:ext uri="{FF2B5EF4-FFF2-40B4-BE49-F238E27FC236}">
                <a16:creationId xmlns:a16="http://schemas.microsoft.com/office/drawing/2014/main" id="{D4F54ECE-3522-4122-8D86-33D93186FF9E}"/>
              </a:ext>
            </a:extLst>
          </p:cNvPr>
          <p:cNvSpPr txBox="1">
            <a:spLocks noChangeArrowheads="1"/>
          </p:cNvSpPr>
          <p:nvPr/>
        </p:nvSpPr>
        <p:spPr bwMode="auto">
          <a:xfrm>
            <a:off x="609600" y="1160463"/>
            <a:ext cx="10820400"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solidFill>
                  <a:srgbClr val="FF0000"/>
                </a:solidFill>
                <a:latin typeface="Cambria" panose="02040503050406030204" pitchFamily="18" charset="0"/>
              </a:rPr>
              <a:t>从过程到物理</a:t>
            </a:r>
            <a:endParaRPr lang="zh-CN" altLang="zh-CN" sz="2800">
              <a:latin typeface="Cambria" panose="02040503050406030204" pitchFamily="18" charset="0"/>
            </a:endParaRPr>
          </a:p>
          <a:p>
            <a:pPr eaLnBrk="1" hangingPunct="1">
              <a:spcBef>
                <a:spcPts val="25"/>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ct val="101000"/>
              </a:lnSpc>
              <a:buFont typeface="Arial" panose="020B0604020202020204" pitchFamily="34" charset="0"/>
              <a:buChar char="•"/>
            </a:pPr>
            <a:r>
              <a:rPr lang="zh-CN" altLang="zh-CN" sz="2800">
                <a:latin typeface="Cambria" panose="02040503050406030204" pitchFamily="18" charset="0"/>
              </a:rPr>
              <a:t>进程和进程组映射到可用的物理硬件上, 用于测试或部署的各种配置。</a:t>
            </a:r>
          </a:p>
          <a:p>
            <a:pPr eaLnBrk="1" hangingPunct="1">
              <a:spcBef>
                <a:spcPts val="25"/>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ct val="101000"/>
              </a:lnSpc>
              <a:buFont typeface="Arial" panose="020B0604020202020204" pitchFamily="34" charset="0"/>
              <a:buChar char="•"/>
            </a:pPr>
            <a:r>
              <a:rPr lang="zh-CN" altLang="zh-CN" sz="2800">
                <a:latin typeface="Cambria" panose="02040503050406030204" pitchFamily="18" charset="0"/>
              </a:rPr>
              <a:t>这些方案主要与逻辑视图有关, 在这方面</a:t>
            </a:r>
            <a:r>
              <a:rPr lang="zh-CN" altLang="zh-CN" sz="2800">
                <a:solidFill>
                  <a:srgbClr val="FF0000"/>
                </a:solidFill>
                <a:latin typeface="Cambria" panose="02040503050406030204" pitchFamily="18" charset="0"/>
              </a:rPr>
              <a:t>类</a:t>
            </a:r>
            <a:r>
              <a:rPr lang="zh-CN" altLang="zh-CN" sz="2800">
                <a:latin typeface="Cambria" panose="02040503050406030204" pitchFamily="18" charset="0"/>
              </a:rPr>
              <a:t>时使用, 并向进程视图中</a:t>
            </a:r>
            <a:r>
              <a:rPr lang="zh-CN" altLang="zh-CN" sz="2800">
                <a:solidFill>
                  <a:srgbClr val="FF0000"/>
                </a:solidFill>
                <a:latin typeface="Cambria" panose="02040503050406030204" pitchFamily="18" charset="0"/>
              </a:rPr>
              <a:t>对象之间的交互涉及多个控制线程。</a:t>
            </a:r>
            <a:endParaRPr lang="zh-CN" altLang="zh-CN" sz="2800">
              <a:latin typeface="Cambria" panose="02040503050406030204" pitchFamily="18" charset="0"/>
            </a:endParaRPr>
          </a:p>
        </p:txBody>
      </p:sp>
    </p:spTree>
  </p:cSld>
  <p:clrMapOvr>
    <a:masterClrMapping/>
  </p:clrMapOvr>
</p:sld>
</file>

<file path=ppt/slides/slide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FDBA400F-EB43-41F3-8F8A-F3F51D5CFF39}"/>
              </a:ext>
            </a:extLst>
          </p:cNvPr>
          <p:cNvSpPr txBox="1">
            <a:spLocks noGrp="1"/>
          </p:cNvSpPr>
          <p:nvPr>
            <p:ph type="title"/>
          </p:nvPr>
        </p:nvSpPr>
        <p:spPr>
          <a:xfrm>
            <a:off x="609600" y="82550"/>
            <a:ext cx="9023350" cy="676275"/>
          </a:xfrm>
        </p:spPr>
        <p:txBody>
          <a:bodyPr lIns="0" tIns="0" rIns="0" bIns="0" rtlCol="0">
            <a:spAutoFit/>
          </a:bodyPr>
          <a:lstStyle/>
          <a:p>
            <a:pPr marL="12700">
              <a:defRPr/>
            </a:pPr>
            <a:r>
              <a:rPr spc="-50" dirty="0"/>
              <a:t>剪裁</a:t>
            </a:r>
            <a:r>
              <a:rPr spc="10" dirty="0"/>
              <a:t>的</a:t>
            </a:r>
            <a:r>
              <a:rPr spc="35" dirty="0"/>
              <a:t> </a:t>
            </a:r>
            <a:r>
              <a:rPr spc="5" dirty="0"/>
              <a:t>模型</a:t>
            </a:r>
          </a:p>
        </p:txBody>
      </p:sp>
      <p:sp>
        <p:nvSpPr>
          <p:cNvPr id="99331" name="object 12">
            <a:extLst>
              <a:ext uri="{FF2B5EF4-FFF2-40B4-BE49-F238E27FC236}">
                <a16:creationId xmlns:a16="http://schemas.microsoft.com/office/drawing/2014/main" id="{D50EE5A9-E32F-4061-98E7-B59C9437FB2F}"/>
              </a:ext>
            </a:extLst>
          </p:cNvPr>
          <p:cNvSpPr txBox="1">
            <a:spLocks noChangeArrowheads="1"/>
          </p:cNvSpPr>
          <p:nvPr/>
        </p:nvSpPr>
        <p:spPr bwMode="auto">
          <a:xfrm>
            <a:off x="838200" y="1160463"/>
            <a:ext cx="105156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800">
                <a:latin typeface="Cambria" panose="02040503050406030204" pitchFamily="18" charset="0"/>
              </a:rPr>
              <a:t>并非所有软件体系结构都需要完整的 "4 + 1" 视图。</a:t>
            </a:r>
          </a:p>
          <a:p>
            <a:pPr eaLnBrk="1" hangingPunct="1">
              <a:spcBef>
                <a:spcPts val="25"/>
              </a:spcBef>
              <a:buFont typeface="Arial" panose="020B0604020202020204" pitchFamily="34" charset="0"/>
              <a:buChar char="•"/>
            </a:pPr>
            <a:endParaRPr lang="zh-CN" altLang="zh-CN" sz="3600">
              <a:latin typeface="Times New Roman" panose="02020603050405020304" pitchFamily="18" charset="0"/>
              <a:cs typeface="Times New Roman" panose="02020603050405020304" pitchFamily="18" charset="0"/>
            </a:endParaRPr>
          </a:p>
          <a:p>
            <a:pPr eaLnBrk="1" hangingPunct="1">
              <a:lnSpc>
                <a:spcPct val="101000"/>
              </a:lnSpc>
              <a:buFont typeface="Arial" panose="020B0604020202020204" pitchFamily="34" charset="0"/>
              <a:buChar char="•"/>
            </a:pPr>
            <a:r>
              <a:rPr lang="zh-CN" altLang="zh-CN" sz="2800">
                <a:latin typeface="Cambria" panose="02040503050406030204" pitchFamily="18" charset="0"/>
              </a:rPr>
              <a:t>没有用处的视图可以从体系结构描述中省略, 如</a:t>
            </a:r>
          </a:p>
          <a:p>
            <a:pPr lvl="1" eaLnBrk="1" hangingPunct="1">
              <a:spcBef>
                <a:spcPts val="525"/>
              </a:spcBef>
              <a:buFont typeface="Arial" panose="020B0604020202020204" pitchFamily="34" charset="0"/>
              <a:buChar char="–"/>
            </a:pPr>
            <a:r>
              <a:rPr lang="zh-CN" altLang="zh-CN" sz="2400">
                <a:latin typeface="Cambria" panose="02040503050406030204" pitchFamily="18" charset="0"/>
              </a:rPr>
              <a:t>物理视图 (如果只有一个处理器) 和进程视图 (如果只有</a:t>
            </a:r>
            <a:r>
              <a:rPr lang="en-US" altLang="zh-CN" sz="2400">
                <a:latin typeface="Cambria" panose="02040503050406030204" pitchFamily="18" charset="0"/>
              </a:rPr>
              <a:t>一个</a:t>
            </a:r>
            <a:r>
              <a:rPr lang="zh-CN" altLang="zh-CN" sz="2400">
                <a:latin typeface="Cambria" panose="02040503050406030204" pitchFamily="18" charset="0"/>
              </a:rPr>
              <a:t>过程或程序。</a:t>
            </a:r>
          </a:p>
          <a:p>
            <a:pPr lvl="1" eaLnBrk="1" hangingPunct="1">
              <a:spcBef>
                <a:spcPts val="500"/>
              </a:spcBef>
              <a:buFont typeface="Arial" panose="020B0604020202020204" pitchFamily="34" charset="0"/>
              <a:buChar char="–"/>
            </a:pPr>
            <a:r>
              <a:rPr lang="zh-CN" altLang="zh-CN" sz="2400">
                <a:latin typeface="Cambria" panose="02040503050406030204" pitchFamily="18" charset="0"/>
              </a:rPr>
              <a:t>对于非常小的系统, 即使逻辑视图和开发视图非常相似, 也可能不需要单独的描述。</a:t>
            </a:r>
          </a:p>
          <a:p>
            <a:pPr lvl="1" eaLnBrk="1" hangingPunct="1">
              <a:spcBef>
                <a:spcPts val="500"/>
              </a:spcBef>
              <a:buFont typeface="Arial" panose="020B0604020202020204" pitchFamily="34" charset="0"/>
              <a:buChar char="–"/>
            </a:pPr>
            <a:r>
              <a:rPr lang="zh-CN" altLang="zh-CN" sz="2400">
                <a:latin typeface="Cambria" panose="02040503050406030204" pitchFamily="18" charset="0"/>
              </a:rPr>
              <a:t>这些方案在所有情况下都很有用。</a:t>
            </a:r>
          </a:p>
        </p:txBody>
      </p:sp>
    </p:spTree>
  </p:cSld>
  <p:clrMapOvr>
    <a:masterClrMapping/>
  </p:clrMapOvr>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B4F29AE-107E-46FC-BDCE-D5ECAAE45CC5}"/>
              </a:ext>
            </a:extLst>
          </p:cNvPr>
          <p:cNvSpPr txBox="1"/>
          <p:nvPr/>
        </p:nvSpPr>
        <p:spPr>
          <a:xfrm>
            <a:off x="9559925" y="4760913"/>
            <a:ext cx="90488" cy="198437"/>
          </a:xfrm>
          <a:prstGeom prst="rect">
            <a:avLst/>
          </a:prstGeom>
        </p:spPr>
        <p:txBody>
          <a:bodyPr lIns="0" tIns="0" rIns="0" bIns="0">
            <a:spAutoFit/>
          </a:bodyPr>
          <a:lstStyle/>
          <a:p>
            <a:pPr>
              <a:lnSpc>
                <a:spcPts val="1539"/>
              </a:lnSpc>
              <a:defRPr/>
            </a:pPr>
            <a:r>
              <a:rPr sz="1408" dirty="0">
                <a:latin typeface="Times New Roman"/>
                <a:cs typeface="Times New Roman"/>
              </a:rPr>
              <a:t>1</a:t>
            </a:r>
            <a:endParaRPr sz="1408">
              <a:latin typeface="Times New Roman"/>
              <a:cs typeface="Times New Roman"/>
            </a:endParaRPr>
          </a:p>
        </p:txBody>
      </p:sp>
      <p:sp>
        <p:nvSpPr>
          <p:cNvPr id="3" name="object 3">
            <a:extLst>
              <a:ext uri="{FF2B5EF4-FFF2-40B4-BE49-F238E27FC236}">
                <a16:creationId xmlns:a16="http://schemas.microsoft.com/office/drawing/2014/main" id="{B94047B7-7FA4-49CE-A929-CBC58EDA5D98}"/>
              </a:ext>
            </a:extLst>
          </p:cNvPr>
          <p:cNvSpPr txBox="1">
            <a:spLocks noGrp="1"/>
          </p:cNvSpPr>
          <p:nvPr>
            <p:ph type="title"/>
          </p:nvPr>
        </p:nvSpPr>
        <p:spPr>
          <a:xfrm>
            <a:off x="685800" y="131763"/>
            <a:ext cx="7750175" cy="688975"/>
          </a:xfrm>
        </p:spPr>
        <p:txBody>
          <a:bodyPr lIns="0" tIns="12132" rIns="0" bIns="0" rtlCol="0">
            <a:spAutoFit/>
          </a:bodyPr>
          <a:lstStyle/>
          <a:p>
            <a:pPr marL="12771">
              <a:spcBef>
                <a:spcPts val="96"/>
              </a:spcBef>
              <a:defRPr/>
            </a:pPr>
            <a:r>
              <a:rPr b="1" spc="-5" dirty="0">
                <a:latin typeface="Times New Roman"/>
                <a:cs typeface="Times New Roman"/>
              </a:rPr>
              <a:t>建筑</a:t>
            </a:r>
            <a:r>
              <a:rPr b="1" spc="-25" dirty="0">
                <a:latin typeface="Times New Roman"/>
                <a:cs typeface="Times New Roman"/>
              </a:rPr>
              <a:t> </a:t>
            </a:r>
            <a:r>
              <a:rPr b="1" spc="-5" dirty="0">
                <a:latin typeface="Times New Roman"/>
                <a:cs typeface="Times New Roman"/>
              </a:rPr>
              <a:t>视图</a:t>
            </a:r>
            <a:endParaRPr dirty="0">
              <a:latin typeface="Times New Roman"/>
              <a:cs typeface="Times New Roman"/>
            </a:endParaRPr>
          </a:p>
        </p:txBody>
      </p:sp>
      <p:sp>
        <p:nvSpPr>
          <p:cNvPr id="100356" name="object 4">
            <a:extLst>
              <a:ext uri="{FF2B5EF4-FFF2-40B4-BE49-F238E27FC236}">
                <a16:creationId xmlns:a16="http://schemas.microsoft.com/office/drawing/2014/main" id="{4E50EEB6-3D16-4699-AF50-919E234483DE}"/>
              </a:ext>
            </a:extLst>
          </p:cNvPr>
          <p:cNvSpPr>
            <a:spLocks/>
          </p:cNvSpPr>
          <p:nvPr/>
        </p:nvSpPr>
        <p:spPr bwMode="auto">
          <a:xfrm>
            <a:off x="2362200" y="2133600"/>
            <a:ext cx="3597275" cy="1500188"/>
          </a:xfrm>
          <a:custGeom>
            <a:avLst/>
            <a:gdLst>
              <a:gd name="T0" fmla="*/ 0 w 3576954"/>
              <a:gd name="T1" fmla="*/ 0 h 1492250"/>
              <a:gd name="T2" fmla="*/ 0 w 3576954"/>
              <a:gd name="T3" fmla="*/ 1507912 h 1492250"/>
              <a:gd name="T4" fmla="*/ 3617584 w 3576954"/>
              <a:gd name="T5" fmla="*/ 1507912 h 1492250"/>
              <a:gd name="T6" fmla="*/ 3617584 w 3576954"/>
              <a:gd name="T7" fmla="*/ 0 h 1492250"/>
              <a:gd name="T8" fmla="*/ 0 w 3576954"/>
              <a:gd name="T9" fmla="*/ 0 h 14922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6954" h="1492250">
                <a:moveTo>
                  <a:pt x="0" y="0"/>
                </a:moveTo>
                <a:lnTo>
                  <a:pt x="0" y="1491996"/>
                </a:lnTo>
                <a:lnTo>
                  <a:pt x="3576828" y="1491996"/>
                </a:lnTo>
                <a:lnTo>
                  <a:pt x="3576828"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57" name="object 5">
            <a:extLst>
              <a:ext uri="{FF2B5EF4-FFF2-40B4-BE49-F238E27FC236}">
                <a16:creationId xmlns:a16="http://schemas.microsoft.com/office/drawing/2014/main" id="{E1A67296-43E2-437A-A5DA-5CE61B62DB01}"/>
              </a:ext>
            </a:extLst>
          </p:cNvPr>
          <p:cNvSpPr>
            <a:spLocks/>
          </p:cNvSpPr>
          <p:nvPr/>
        </p:nvSpPr>
        <p:spPr bwMode="auto">
          <a:xfrm>
            <a:off x="6040438" y="2133600"/>
            <a:ext cx="3665537" cy="1500188"/>
          </a:xfrm>
          <a:custGeom>
            <a:avLst/>
            <a:gdLst>
              <a:gd name="T0" fmla="*/ 0 w 3645534"/>
              <a:gd name="T1" fmla="*/ 0 h 1492250"/>
              <a:gd name="T2" fmla="*/ 0 w 3645534"/>
              <a:gd name="T3" fmla="*/ 1507912 h 1492250"/>
              <a:gd name="T4" fmla="*/ 3685522 w 3645534"/>
              <a:gd name="T5" fmla="*/ 1507912 h 1492250"/>
              <a:gd name="T6" fmla="*/ 3685522 w 3645534"/>
              <a:gd name="T7" fmla="*/ 0 h 1492250"/>
              <a:gd name="T8" fmla="*/ 0 w 3645534"/>
              <a:gd name="T9" fmla="*/ 0 h 14922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534" h="1492250">
                <a:moveTo>
                  <a:pt x="0" y="0"/>
                </a:moveTo>
                <a:lnTo>
                  <a:pt x="0" y="1491996"/>
                </a:lnTo>
                <a:lnTo>
                  <a:pt x="3645408" y="1491996"/>
                </a:lnTo>
                <a:lnTo>
                  <a:pt x="3645408"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58" name="object 6">
            <a:extLst>
              <a:ext uri="{FF2B5EF4-FFF2-40B4-BE49-F238E27FC236}">
                <a16:creationId xmlns:a16="http://schemas.microsoft.com/office/drawing/2014/main" id="{D7431634-CEEB-4AB5-ADCA-04806661FA9C}"/>
              </a:ext>
            </a:extLst>
          </p:cNvPr>
          <p:cNvSpPr>
            <a:spLocks/>
          </p:cNvSpPr>
          <p:nvPr/>
        </p:nvSpPr>
        <p:spPr bwMode="auto">
          <a:xfrm>
            <a:off x="2362200" y="3678238"/>
            <a:ext cx="3597275" cy="1471612"/>
          </a:xfrm>
          <a:custGeom>
            <a:avLst/>
            <a:gdLst>
              <a:gd name="T0" fmla="*/ 0 w 3576954"/>
              <a:gd name="T1" fmla="*/ 0 h 1463040"/>
              <a:gd name="T2" fmla="*/ 0 w 3576954"/>
              <a:gd name="T3" fmla="*/ 1480233 h 1463040"/>
              <a:gd name="T4" fmla="*/ 3617584 w 3576954"/>
              <a:gd name="T5" fmla="*/ 1480233 h 1463040"/>
              <a:gd name="T6" fmla="*/ 3617583 w 3576954"/>
              <a:gd name="T7" fmla="*/ 0 h 1463040"/>
              <a:gd name="T8" fmla="*/ 0 w 3576954"/>
              <a:gd name="T9" fmla="*/ 0 h 14630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6954" h="1463040">
                <a:moveTo>
                  <a:pt x="0" y="0"/>
                </a:moveTo>
                <a:lnTo>
                  <a:pt x="0" y="1463039"/>
                </a:lnTo>
                <a:lnTo>
                  <a:pt x="3576828" y="1463039"/>
                </a:lnTo>
                <a:lnTo>
                  <a:pt x="3576827"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59" name="object 7">
            <a:extLst>
              <a:ext uri="{FF2B5EF4-FFF2-40B4-BE49-F238E27FC236}">
                <a16:creationId xmlns:a16="http://schemas.microsoft.com/office/drawing/2014/main" id="{520704C6-FF19-41F5-95EB-374B6292F229}"/>
              </a:ext>
            </a:extLst>
          </p:cNvPr>
          <p:cNvSpPr>
            <a:spLocks/>
          </p:cNvSpPr>
          <p:nvPr/>
        </p:nvSpPr>
        <p:spPr bwMode="auto">
          <a:xfrm>
            <a:off x="6054725" y="3678238"/>
            <a:ext cx="3663950" cy="1471612"/>
          </a:xfrm>
          <a:custGeom>
            <a:avLst/>
            <a:gdLst>
              <a:gd name="T0" fmla="*/ 0 w 3644265"/>
              <a:gd name="T1" fmla="*/ 0 h 1463040"/>
              <a:gd name="T2" fmla="*/ 0 w 3644265"/>
              <a:gd name="T3" fmla="*/ 1480234 h 1463040"/>
              <a:gd name="T4" fmla="*/ 3683356 w 3644265"/>
              <a:gd name="T5" fmla="*/ 1480234 h 1463040"/>
              <a:gd name="T6" fmla="*/ 3683356 w 3644265"/>
              <a:gd name="T7" fmla="*/ 0 h 1463040"/>
              <a:gd name="T8" fmla="*/ 0 w 3644265"/>
              <a:gd name="T9" fmla="*/ 0 h 14630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4265" h="1463040">
                <a:moveTo>
                  <a:pt x="0" y="0"/>
                </a:moveTo>
                <a:lnTo>
                  <a:pt x="0" y="1463040"/>
                </a:lnTo>
                <a:lnTo>
                  <a:pt x="3643884" y="1463040"/>
                </a:lnTo>
                <a:lnTo>
                  <a:pt x="3643884" y="0"/>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60" name="object 8">
            <a:extLst>
              <a:ext uri="{FF2B5EF4-FFF2-40B4-BE49-F238E27FC236}">
                <a16:creationId xmlns:a16="http://schemas.microsoft.com/office/drawing/2014/main" id="{49D40477-B8DE-4D4C-AE41-5727664B1601}"/>
              </a:ext>
            </a:extLst>
          </p:cNvPr>
          <p:cNvSpPr>
            <a:spLocks/>
          </p:cNvSpPr>
          <p:nvPr/>
        </p:nvSpPr>
        <p:spPr bwMode="auto">
          <a:xfrm>
            <a:off x="2311400" y="2097088"/>
            <a:ext cx="3597275" cy="1498600"/>
          </a:xfrm>
          <a:custGeom>
            <a:avLst/>
            <a:gdLst>
              <a:gd name="T0" fmla="*/ 0 w 3576954"/>
              <a:gd name="T1" fmla="*/ 0 h 1490979"/>
              <a:gd name="T2" fmla="*/ 0 w 3576954"/>
              <a:gd name="T3" fmla="*/ 1505747 h 1490979"/>
              <a:gd name="T4" fmla="*/ 3617584 w 3576954"/>
              <a:gd name="T5" fmla="*/ 1505747 h 1490979"/>
              <a:gd name="T6" fmla="*/ 3617584 w 3576954"/>
              <a:gd name="T7" fmla="*/ 0 h 1490979"/>
              <a:gd name="T8" fmla="*/ 0 w 3576954"/>
              <a:gd name="T9" fmla="*/ 0 h 14909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6954" h="1490979">
                <a:moveTo>
                  <a:pt x="0" y="0"/>
                </a:moveTo>
                <a:lnTo>
                  <a:pt x="0" y="1490472"/>
                </a:lnTo>
                <a:lnTo>
                  <a:pt x="3576828" y="1490472"/>
                </a:lnTo>
                <a:lnTo>
                  <a:pt x="357682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61" name="object 9">
            <a:extLst>
              <a:ext uri="{FF2B5EF4-FFF2-40B4-BE49-F238E27FC236}">
                <a16:creationId xmlns:a16="http://schemas.microsoft.com/office/drawing/2014/main" id="{AFC0A9E8-2FDB-42C6-A685-D15867A28E44}"/>
              </a:ext>
            </a:extLst>
          </p:cNvPr>
          <p:cNvSpPr>
            <a:spLocks/>
          </p:cNvSpPr>
          <p:nvPr/>
        </p:nvSpPr>
        <p:spPr bwMode="auto">
          <a:xfrm>
            <a:off x="2311400" y="2097088"/>
            <a:ext cx="3597275" cy="1498600"/>
          </a:xfrm>
          <a:custGeom>
            <a:avLst/>
            <a:gdLst>
              <a:gd name="T0" fmla="*/ 0 w 3576954"/>
              <a:gd name="T1" fmla="*/ 0 h 1490979"/>
              <a:gd name="T2" fmla="*/ 0 w 3576954"/>
              <a:gd name="T3" fmla="*/ 1505747 h 1490979"/>
              <a:gd name="T4" fmla="*/ 3617584 w 3576954"/>
              <a:gd name="T5" fmla="*/ 1505747 h 1490979"/>
              <a:gd name="T6" fmla="*/ 3617584 w 3576954"/>
              <a:gd name="T7" fmla="*/ 0 h 1490979"/>
              <a:gd name="T8" fmla="*/ 0 w 3576954"/>
              <a:gd name="T9" fmla="*/ 0 h 14909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6954" h="1490979">
                <a:moveTo>
                  <a:pt x="0" y="0"/>
                </a:moveTo>
                <a:lnTo>
                  <a:pt x="0" y="1490472"/>
                </a:lnTo>
                <a:lnTo>
                  <a:pt x="3576828" y="1490472"/>
                </a:lnTo>
                <a:lnTo>
                  <a:pt x="3576828" y="0"/>
                </a:lnTo>
                <a:lnTo>
                  <a:pt x="0" y="0"/>
                </a:lnTo>
                <a:close/>
              </a:path>
            </a:pathLst>
          </a:custGeom>
          <a:noFill/>
          <a:ln w="12192">
            <a:solidFill>
              <a:srgbClr val="5F5F5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 name="object 10">
            <a:extLst>
              <a:ext uri="{FF2B5EF4-FFF2-40B4-BE49-F238E27FC236}">
                <a16:creationId xmlns:a16="http://schemas.microsoft.com/office/drawing/2014/main" id="{2335D2C5-9C45-4FEA-AE2E-3CAE6E8B275F}"/>
              </a:ext>
            </a:extLst>
          </p:cNvPr>
          <p:cNvSpPr txBox="1"/>
          <p:nvPr/>
        </p:nvSpPr>
        <p:spPr>
          <a:xfrm>
            <a:off x="3846513" y="2570163"/>
            <a:ext cx="1200150" cy="331787"/>
          </a:xfrm>
          <a:prstGeom prst="rect">
            <a:avLst/>
          </a:prstGeom>
        </p:spPr>
        <p:txBody>
          <a:bodyPr lIns="0" tIns="13409" rIns="0" bIns="0">
            <a:spAutoFit/>
          </a:bodyPr>
          <a:lstStyle/>
          <a:p>
            <a:pPr marL="12771">
              <a:spcBef>
                <a:spcPts val="106"/>
              </a:spcBef>
              <a:defRPr/>
            </a:pPr>
            <a:r>
              <a:rPr sz="2011" spc="-5" dirty="0">
                <a:solidFill>
                  <a:srgbClr val="808080"/>
                </a:solidFill>
                <a:latin typeface="Arial Narrow"/>
                <a:cs typeface="Arial Narrow"/>
              </a:rPr>
              <a:t>逻辑</a:t>
            </a:r>
            <a:r>
              <a:rPr sz="2011" spc="-70" dirty="0">
                <a:solidFill>
                  <a:srgbClr val="808080"/>
                </a:solidFill>
                <a:latin typeface="Arial Narrow"/>
                <a:cs typeface="Arial Narrow"/>
              </a:rPr>
              <a:t> </a:t>
            </a:r>
            <a:r>
              <a:rPr sz="2011" spc="-5" dirty="0">
                <a:solidFill>
                  <a:srgbClr val="808080"/>
                </a:solidFill>
                <a:latin typeface="Arial Narrow"/>
                <a:cs typeface="Arial Narrow"/>
              </a:rPr>
              <a:t>视图</a:t>
            </a:r>
            <a:endParaRPr sz="2011">
              <a:latin typeface="Arial Narrow"/>
              <a:cs typeface="Arial Narrow"/>
            </a:endParaRPr>
          </a:p>
        </p:txBody>
      </p:sp>
      <p:sp>
        <p:nvSpPr>
          <p:cNvPr id="100363" name="object 11">
            <a:extLst>
              <a:ext uri="{FF2B5EF4-FFF2-40B4-BE49-F238E27FC236}">
                <a16:creationId xmlns:a16="http://schemas.microsoft.com/office/drawing/2014/main" id="{7DA6EAB4-70A8-4CC4-9CE7-9DF24D7FE308}"/>
              </a:ext>
            </a:extLst>
          </p:cNvPr>
          <p:cNvSpPr>
            <a:spLocks/>
          </p:cNvSpPr>
          <p:nvPr/>
        </p:nvSpPr>
        <p:spPr bwMode="auto">
          <a:xfrm>
            <a:off x="5989638" y="2097088"/>
            <a:ext cx="3665537" cy="1498600"/>
          </a:xfrm>
          <a:custGeom>
            <a:avLst/>
            <a:gdLst>
              <a:gd name="T0" fmla="*/ 0 w 3645534"/>
              <a:gd name="T1" fmla="*/ 0 h 1490979"/>
              <a:gd name="T2" fmla="*/ 0 w 3645534"/>
              <a:gd name="T3" fmla="*/ 1505747 h 1490979"/>
              <a:gd name="T4" fmla="*/ 3685521 w 3645534"/>
              <a:gd name="T5" fmla="*/ 1505747 h 1490979"/>
              <a:gd name="T6" fmla="*/ 3685521 w 3645534"/>
              <a:gd name="T7" fmla="*/ 0 h 1490979"/>
              <a:gd name="T8" fmla="*/ 0 w 3645534"/>
              <a:gd name="T9" fmla="*/ 0 h 14909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534" h="1490979">
                <a:moveTo>
                  <a:pt x="0" y="0"/>
                </a:moveTo>
                <a:lnTo>
                  <a:pt x="0" y="1490472"/>
                </a:lnTo>
                <a:lnTo>
                  <a:pt x="3645407" y="1490472"/>
                </a:lnTo>
                <a:lnTo>
                  <a:pt x="364540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64" name="object 12">
            <a:extLst>
              <a:ext uri="{FF2B5EF4-FFF2-40B4-BE49-F238E27FC236}">
                <a16:creationId xmlns:a16="http://schemas.microsoft.com/office/drawing/2014/main" id="{9768D380-213D-4E4E-BD15-5C26B8E20BEC}"/>
              </a:ext>
            </a:extLst>
          </p:cNvPr>
          <p:cNvSpPr>
            <a:spLocks/>
          </p:cNvSpPr>
          <p:nvPr/>
        </p:nvSpPr>
        <p:spPr bwMode="auto">
          <a:xfrm>
            <a:off x="5989638" y="2097088"/>
            <a:ext cx="3665537" cy="1498600"/>
          </a:xfrm>
          <a:custGeom>
            <a:avLst/>
            <a:gdLst>
              <a:gd name="T0" fmla="*/ 0 w 3645534"/>
              <a:gd name="T1" fmla="*/ 0 h 1490979"/>
              <a:gd name="T2" fmla="*/ 0 w 3645534"/>
              <a:gd name="T3" fmla="*/ 1505747 h 1490979"/>
              <a:gd name="T4" fmla="*/ 3685521 w 3645534"/>
              <a:gd name="T5" fmla="*/ 1505747 h 1490979"/>
              <a:gd name="T6" fmla="*/ 3685521 w 3645534"/>
              <a:gd name="T7" fmla="*/ 0 h 1490979"/>
              <a:gd name="T8" fmla="*/ 0 w 3645534"/>
              <a:gd name="T9" fmla="*/ 0 h 14909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534" h="1490979">
                <a:moveTo>
                  <a:pt x="0" y="0"/>
                </a:moveTo>
                <a:lnTo>
                  <a:pt x="0" y="1490472"/>
                </a:lnTo>
                <a:lnTo>
                  <a:pt x="3645407" y="1490472"/>
                </a:lnTo>
                <a:lnTo>
                  <a:pt x="3645407" y="0"/>
                </a:lnTo>
                <a:lnTo>
                  <a:pt x="0" y="0"/>
                </a:lnTo>
                <a:close/>
              </a:path>
            </a:pathLst>
          </a:custGeom>
          <a:noFill/>
          <a:ln w="12192">
            <a:solidFill>
              <a:srgbClr val="5F5F5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object 13">
            <a:extLst>
              <a:ext uri="{FF2B5EF4-FFF2-40B4-BE49-F238E27FC236}">
                <a16:creationId xmlns:a16="http://schemas.microsoft.com/office/drawing/2014/main" id="{05B43BB2-D05B-4882-A40D-DC786885522E}"/>
              </a:ext>
            </a:extLst>
          </p:cNvPr>
          <p:cNvSpPr txBox="1"/>
          <p:nvPr/>
        </p:nvSpPr>
        <p:spPr>
          <a:xfrm>
            <a:off x="6388100" y="2570163"/>
            <a:ext cx="1282700" cy="331787"/>
          </a:xfrm>
          <a:prstGeom prst="rect">
            <a:avLst/>
          </a:prstGeom>
        </p:spPr>
        <p:txBody>
          <a:bodyPr lIns="0" tIns="13409" rIns="0" bIns="0">
            <a:spAutoFit/>
          </a:bodyPr>
          <a:lstStyle/>
          <a:p>
            <a:pPr>
              <a:spcBef>
                <a:spcPts val="106"/>
              </a:spcBef>
              <a:defRPr/>
            </a:pPr>
            <a:r>
              <a:rPr sz="2011" spc="-5" dirty="0">
                <a:solidFill>
                  <a:srgbClr val="808080"/>
                </a:solidFill>
                <a:latin typeface="Arial Narrow"/>
                <a:cs typeface="Arial Narrow"/>
              </a:rPr>
              <a:t>过程</a:t>
            </a:r>
            <a:r>
              <a:rPr sz="2011" spc="-50" dirty="0">
                <a:solidFill>
                  <a:srgbClr val="808080"/>
                </a:solidFill>
                <a:latin typeface="Arial Narrow"/>
                <a:cs typeface="Arial Narrow"/>
              </a:rPr>
              <a:t> </a:t>
            </a:r>
            <a:r>
              <a:rPr sz="2011" spc="-5" dirty="0">
                <a:solidFill>
                  <a:srgbClr val="808080"/>
                </a:solidFill>
                <a:latin typeface="Arial Narrow"/>
                <a:cs typeface="Arial Narrow"/>
              </a:rPr>
              <a:t>视图</a:t>
            </a:r>
            <a:endParaRPr sz="2011">
              <a:latin typeface="Arial Narrow"/>
              <a:cs typeface="Arial Narrow"/>
            </a:endParaRPr>
          </a:p>
        </p:txBody>
      </p:sp>
      <p:sp>
        <p:nvSpPr>
          <p:cNvPr id="100366" name="object 14">
            <a:extLst>
              <a:ext uri="{FF2B5EF4-FFF2-40B4-BE49-F238E27FC236}">
                <a16:creationId xmlns:a16="http://schemas.microsoft.com/office/drawing/2014/main" id="{602B3C78-8E49-4501-84FC-2F46FA0569E6}"/>
              </a:ext>
            </a:extLst>
          </p:cNvPr>
          <p:cNvSpPr>
            <a:spLocks/>
          </p:cNvSpPr>
          <p:nvPr/>
        </p:nvSpPr>
        <p:spPr bwMode="auto">
          <a:xfrm>
            <a:off x="2311400" y="3640138"/>
            <a:ext cx="3597275" cy="1473200"/>
          </a:xfrm>
          <a:custGeom>
            <a:avLst/>
            <a:gdLst>
              <a:gd name="T0" fmla="*/ 0 w 3576954"/>
              <a:gd name="T1" fmla="*/ 0 h 1464945"/>
              <a:gd name="T2" fmla="*/ 0 w 3576954"/>
              <a:gd name="T3" fmla="*/ 1481116 h 1464945"/>
              <a:gd name="T4" fmla="*/ 3617584 w 3576954"/>
              <a:gd name="T5" fmla="*/ 1481116 h 1464945"/>
              <a:gd name="T6" fmla="*/ 3617584 w 3576954"/>
              <a:gd name="T7" fmla="*/ 0 h 1464945"/>
              <a:gd name="T8" fmla="*/ 0 w 3576954"/>
              <a:gd name="T9" fmla="*/ 0 h 1464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6954" h="1464945">
                <a:moveTo>
                  <a:pt x="0" y="0"/>
                </a:moveTo>
                <a:lnTo>
                  <a:pt x="0" y="1464564"/>
                </a:lnTo>
                <a:lnTo>
                  <a:pt x="3576828" y="1464564"/>
                </a:lnTo>
                <a:lnTo>
                  <a:pt x="357682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67" name="object 15">
            <a:extLst>
              <a:ext uri="{FF2B5EF4-FFF2-40B4-BE49-F238E27FC236}">
                <a16:creationId xmlns:a16="http://schemas.microsoft.com/office/drawing/2014/main" id="{4329F777-11C6-4C54-A02D-21EA20A36C05}"/>
              </a:ext>
            </a:extLst>
          </p:cNvPr>
          <p:cNvSpPr>
            <a:spLocks/>
          </p:cNvSpPr>
          <p:nvPr/>
        </p:nvSpPr>
        <p:spPr bwMode="auto">
          <a:xfrm>
            <a:off x="2311400" y="3640138"/>
            <a:ext cx="3597275" cy="1473200"/>
          </a:xfrm>
          <a:custGeom>
            <a:avLst/>
            <a:gdLst>
              <a:gd name="T0" fmla="*/ 0 w 3576954"/>
              <a:gd name="T1" fmla="*/ 0 h 1464945"/>
              <a:gd name="T2" fmla="*/ 0 w 3576954"/>
              <a:gd name="T3" fmla="*/ 1481116 h 1464945"/>
              <a:gd name="T4" fmla="*/ 3617584 w 3576954"/>
              <a:gd name="T5" fmla="*/ 1481116 h 1464945"/>
              <a:gd name="T6" fmla="*/ 3617584 w 3576954"/>
              <a:gd name="T7" fmla="*/ 0 h 1464945"/>
              <a:gd name="T8" fmla="*/ 0 w 3576954"/>
              <a:gd name="T9" fmla="*/ 0 h 1464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6954" h="1464945">
                <a:moveTo>
                  <a:pt x="0" y="0"/>
                </a:moveTo>
                <a:lnTo>
                  <a:pt x="0" y="1464564"/>
                </a:lnTo>
                <a:lnTo>
                  <a:pt x="3576828" y="1464564"/>
                </a:lnTo>
                <a:lnTo>
                  <a:pt x="3576828" y="0"/>
                </a:lnTo>
                <a:lnTo>
                  <a:pt x="0" y="0"/>
                </a:lnTo>
                <a:close/>
              </a:path>
            </a:pathLst>
          </a:custGeom>
          <a:noFill/>
          <a:ln w="12192">
            <a:solidFill>
              <a:srgbClr val="5F5F5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68" name="object 16">
            <a:extLst>
              <a:ext uri="{FF2B5EF4-FFF2-40B4-BE49-F238E27FC236}">
                <a16:creationId xmlns:a16="http://schemas.microsoft.com/office/drawing/2014/main" id="{ACC96B85-6450-4432-A383-588A930057F6}"/>
              </a:ext>
            </a:extLst>
          </p:cNvPr>
          <p:cNvSpPr>
            <a:spLocks noChangeArrowheads="1"/>
          </p:cNvSpPr>
          <p:nvPr/>
        </p:nvSpPr>
        <p:spPr bwMode="auto">
          <a:xfrm>
            <a:off x="8534400" y="2166938"/>
            <a:ext cx="1014413" cy="571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7" name="object 17">
            <a:extLst>
              <a:ext uri="{FF2B5EF4-FFF2-40B4-BE49-F238E27FC236}">
                <a16:creationId xmlns:a16="http://schemas.microsoft.com/office/drawing/2014/main" id="{E360E3FC-B7CE-4E52-998D-C0483A7EBDDC}"/>
              </a:ext>
            </a:extLst>
          </p:cNvPr>
          <p:cNvSpPr txBox="1"/>
          <p:nvPr/>
        </p:nvSpPr>
        <p:spPr>
          <a:xfrm>
            <a:off x="8405813" y="3424238"/>
            <a:ext cx="1122362" cy="231775"/>
          </a:xfrm>
          <a:prstGeom prst="rect">
            <a:avLst/>
          </a:prstGeom>
        </p:spPr>
        <p:txBody>
          <a:bodyPr lIns="0" tIns="12771" rIns="0" bIns="0">
            <a:spAutoFit/>
          </a:bodyPr>
          <a:lstStyle/>
          <a:p>
            <a:pPr>
              <a:spcBef>
                <a:spcPts val="101"/>
              </a:spcBef>
              <a:defRPr/>
            </a:pPr>
            <a:r>
              <a:rPr sz="1408" spc="-5" dirty="0">
                <a:solidFill>
                  <a:srgbClr val="FF3700"/>
                </a:solidFill>
                <a:latin typeface="Arial Narrow"/>
                <a:cs typeface="Arial Narrow"/>
              </a:rPr>
              <a:t>进程、线程</a:t>
            </a:r>
            <a:endParaRPr sz="1408">
              <a:latin typeface="Arial Narrow"/>
              <a:cs typeface="Arial Narrow"/>
            </a:endParaRPr>
          </a:p>
        </p:txBody>
      </p:sp>
      <p:sp>
        <p:nvSpPr>
          <p:cNvPr id="100370" name="object 18">
            <a:extLst>
              <a:ext uri="{FF2B5EF4-FFF2-40B4-BE49-F238E27FC236}">
                <a16:creationId xmlns:a16="http://schemas.microsoft.com/office/drawing/2014/main" id="{CAFDB2DB-F26F-4C00-B618-8B0DAFB159C9}"/>
              </a:ext>
            </a:extLst>
          </p:cNvPr>
          <p:cNvSpPr>
            <a:spLocks/>
          </p:cNvSpPr>
          <p:nvPr/>
        </p:nvSpPr>
        <p:spPr bwMode="auto">
          <a:xfrm>
            <a:off x="2595563" y="2312988"/>
            <a:ext cx="249237" cy="79375"/>
          </a:xfrm>
          <a:custGeom>
            <a:avLst/>
            <a:gdLst>
              <a:gd name="T0" fmla="*/ 0 w 248919"/>
              <a:gd name="T1" fmla="*/ 79248 h 79375"/>
              <a:gd name="T2" fmla="*/ 249047 w 248919"/>
              <a:gd name="T3" fmla="*/ 0 h 79375"/>
              <a:gd name="T4" fmla="*/ 0 60000 65536"/>
              <a:gd name="T5" fmla="*/ 0 60000 65536"/>
            </a:gdLst>
            <a:ahLst/>
            <a:cxnLst>
              <a:cxn ang="T4">
                <a:pos x="T0" y="T1"/>
              </a:cxn>
              <a:cxn ang="T5">
                <a:pos x="T2" y="T3"/>
              </a:cxn>
            </a:cxnLst>
            <a:rect l="0" t="0" r="r" b="b"/>
            <a:pathLst>
              <a:path w="248919" h="79375">
                <a:moveTo>
                  <a:pt x="0" y="79248"/>
                </a:moveTo>
                <a:lnTo>
                  <a:pt x="248412"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71" name="object 19">
            <a:extLst>
              <a:ext uri="{FF2B5EF4-FFF2-40B4-BE49-F238E27FC236}">
                <a16:creationId xmlns:a16="http://schemas.microsoft.com/office/drawing/2014/main" id="{1E0BE556-7BEC-4F3A-82DE-AD53E758E915}"/>
              </a:ext>
            </a:extLst>
          </p:cNvPr>
          <p:cNvSpPr>
            <a:spLocks/>
          </p:cNvSpPr>
          <p:nvPr/>
        </p:nvSpPr>
        <p:spPr bwMode="auto">
          <a:xfrm>
            <a:off x="2879725" y="2411413"/>
            <a:ext cx="47625" cy="204787"/>
          </a:xfrm>
          <a:custGeom>
            <a:avLst/>
            <a:gdLst>
              <a:gd name="T0" fmla="*/ 47243 w 47625"/>
              <a:gd name="T1" fmla="*/ 0 h 204470"/>
              <a:gd name="T2" fmla="*/ 0 w 47625"/>
              <a:gd name="T3" fmla="*/ 204849 h 204470"/>
              <a:gd name="T4" fmla="*/ 0 60000 65536"/>
              <a:gd name="T5" fmla="*/ 0 60000 65536"/>
            </a:gdLst>
            <a:ahLst/>
            <a:cxnLst>
              <a:cxn ang="T4">
                <a:pos x="T0" y="T1"/>
              </a:cxn>
              <a:cxn ang="T5">
                <a:pos x="T2" y="T3"/>
              </a:cxn>
            </a:cxnLst>
            <a:rect l="0" t="0" r="r" b="b"/>
            <a:pathLst>
              <a:path w="47625" h="204470">
                <a:moveTo>
                  <a:pt x="47243" y="0"/>
                </a:moveTo>
                <a:lnTo>
                  <a:pt x="0" y="204215"/>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72" name="object 20">
            <a:extLst>
              <a:ext uri="{FF2B5EF4-FFF2-40B4-BE49-F238E27FC236}">
                <a16:creationId xmlns:a16="http://schemas.microsoft.com/office/drawing/2014/main" id="{7EF8B7CA-6F04-4516-BC99-01B57D75ED49}"/>
              </a:ext>
            </a:extLst>
          </p:cNvPr>
          <p:cNvSpPr>
            <a:spLocks/>
          </p:cNvSpPr>
          <p:nvPr/>
        </p:nvSpPr>
        <p:spPr bwMode="auto">
          <a:xfrm>
            <a:off x="2576513" y="2509838"/>
            <a:ext cx="168275" cy="106362"/>
          </a:xfrm>
          <a:custGeom>
            <a:avLst/>
            <a:gdLst>
              <a:gd name="T0" fmla="*/ 0 w 166369"/>
              <a:gd name="T1" fmla="*/ 0 h 105410"/>
              <a:gd name="T2" fmla="*/ 169944 w 166369"/>
              <a:gd name="T3" fmla="*/ 107064 h 105410"/>
              <a:gd name="T4" fmla="*/ 0 60000 65536"/>
              <a:gd name="T5" fmla="*/ 0 60000 65536"/>
            </a:gdLst>
            <a:ahLst/>
            <a:cxnLst>
              <a:cxn ang="T4">
                <a:pos x="T0" y="T1"/>
              </a:cxn>
              <a:cxn ang="T5">
                <a:pos x="T2" y="T3"/>
              </a:cxn>
            </a:cxnLst>
            <a:rect l="0" t="0" r="r" b="b"/>
            <a:pathLst>
              <a:path w="166369" h="105410">
                <a:moveTo>
                  <a:pt x="0" y="0"/>
                </a:moveTo>
                <a:lnTo>
                  <a:pt x="166116" y="105156"/>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73" name="object 21">
            <a:extLst>
              <a:ext uri="{FF2B5EF4-FFF2-40B4-BE49-F238E27FC236}">
                <a16:creationId xmlns:a16="http://schemas.microsoft.com/office/drawing/2014/main" id="{4BAB87EA-B781-47D7-9310-5D964ACA02ED}"/>
              </a:ext>
            </a:extLst>
          </p:cNvPr>
          <p:cNvSpPr>
            <a:spLocks/>
          </p:cNvSpPr>
          <p:nvPr/>
        </p:nvSpPr>
        <p:spPr bwMode="auto">
          <a:xfrm>
            <a:off x="2971800" y="2619375"/>
            <a:ext cx="188913" cy="76200"/>
          </a:xfrm>
          <a:custGeom>
            <a:avLst/>
            <a:gdLst>
              <a:gd name="T0" fmla="*/ 0 w 187960"/>
              <a:gd name="T1" fmla="*/ 76200 h 76200"/>
              <a:gd name="T2" fmla="*/ 189356 w 187960"/>
              <a:gd name="T3" fmla="*/ 0 h 76200"/>
              <a:gd name="T4" fmla="*/ 0 60000 65536"/>
              <a:gd name="T5" fmla="*/ 0 60000 65536"/>
            </a:gdLst>
            <a:ahLst/>
            <a:cxnLst>
              <a:cxn ang="T4">
                <a:pos x="T0" y="T1"/>
              </a:cxn>
              <a:cxn ang="T5">
                <a:pos x="T2" y="T3"/>
              </a:cxn>
            </a:cxnLst>
            <a:rect l="0" t="0" r="r" b="b"/>
            <a:pathLst>
              <a:path w="187960" h="76200">
                <a:moveTo>
                  <a:pt x="0" y="76200"/>
                </a:moveTo>
                <a:lnTo>
                  <a:pt x="187451"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74" name="object 22">
            <a:extLst>
              <a:ext uri="{FF2B5EF4-FFF2-40B4-BE49-F238E27FC236}">
                <a16:creationId xmlns:a16="http://schemas.microsoft.com/office/drawing/2014/main" id="{619D448E-151B-4A55-BD68-12D236B71BB8}"/>
              </a:ext>
            </a:extLst>
          </p:cNvPr>
          <p:cNvSpPr>
            <a:spLocks/>
          </p:cNvSpPr>
          <p:nvPr/>
        </p:nvSpPr>
        <p:spPr bwMode="auto">
          <a:xfrm>
            <a:off x="2409825" y="2344738"/>
            <a:ext cx="146050" cy="114300"/>
          </a:xfrm>
          <a:custGeom>
            <a:avLst/>
            <a:gdLst>
              <a:gd name="T0" fmla="*/ 147331 w 144780"/>
              <a:gd name="T1" fmla="*/ 0 h 113029"/>
              <a:gd name="T2" fmla="*/ 147331 w 144780"/>
              <a:gd name="T3" fmla="*/ 115325 h 113029"/>
              <a:gd name="T4" fmla="*/ 0 w 144780"/>
              <a:gd name="T5" fmla="*/ 115325 h 113029"/>
              <a:gd name="T6" fmla="*/ 0 w 144780"/>
              <a:gd name="T7" fmla="*/ 0 h 113029"/>
              <a:gd name="T8" fmla="*/ 147331 w 14478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780" h="113029">
                <a:moveTo>
                  <a:pt x="144780" y="0"/>
                </a:moveTo>
                <a:lnTo>
                  <a:pt x="144780" y="112775"/>
                </a:lnTo>
                <a:lnTo>
                  <a:pt x="0" y="112775"/>
                </a:lnTo>
                <a:lnTo>
                  <a:pt x="0" y="0"/>
                </a:lnTo>
                <a:lnTo>
                  <a:pt x="14478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75" name="object 23">
            <a:extLst>
              <a:ext uri="{FF2B5EF4-FFF2-40B4-BE49-F238E27FC236}">
                <a16:creationId xmlns:a16="http://schemas.microsoft.com/office/drawing/2014/main" id="{847785C6-3FD3-4131-92B2-875968569D63}"/>
              </a:ext>
            </a:extLst>
          </p:cNvPr>
          <p:cNvSpPr>
            <a:spLocks/>
          </p:cNvSpPr>
          <p:nvPr/>
        </p:nvSpPr>
        <p:spPr bwMode="auto">
          <a:xfrm>
            <a:off x="2409825" y="2344738"/>
            <a:ext cx="146050" cy="114300"/>
          </a:xfrm>
          <a:custGeom>
            <a:avLst/>
            <a:gdLst>
              <a:gd name="T0" fmla="*/ 0 w 144780"/>
              <a:gd name="T1" fmla="*/ 0 h 113029"/>
              <a:gd name="T2" fmla="*/ 147331 w 144780"/>
              <a:gd name="T3" fmla="*/ 0 h 113029"/>
              <a:gd name="T4" fmla="*/ 147331 w 144780"/>
              <a:gd name="T5" fmla="*/ 115325 h 113029"/>
              <a:gd name="T6" fmla="*/ 0 w 144780"/>
              <a:gd name="T7" fmla="*/ 115325 h 113029"/>
              <a:gd name="T8" fmla="*/ 0 w 14478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780" h="113029">
                <a:moveTo>
                  <a:pt x="0" y="0"/>
                </a:moveTo>
                <a:lnTo>
                  <a:pt x="144780" y="0"/>
                </a:lnTo>
                <a:lnTo>
                  <a:pt x="144780" y="112775"/>
                </a:lnTo>
                <a:lnTo>
                  <a:pt x="0" y="112775"/>
                </a:lnTo>
                <a:lnTo>
                  <a:pt x="0"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76" name="object 24">
            <a:extLst>
              <a:ext uri="{FF2B5EF4-FFF2-40B4-BE49-F238E27FC236}">
                <a16:creationId xmlns:a16="http://schemas.microsoft.com/office/drawing/2014/main" id="{42BBD5A1-736D-463F-8E22-295A8B4B67A7}"/>
              </a:ext>
            </a:extLst>
          </p:cNvPr>
          <p:cNvSpPr>
            <a:spLocks/>
          </p:cNvSpPr>
          <p:nvPr/>
        </p:nvSpPr>
        <p:spPr bwMode="auto">
          <a:xfrm>
            <a:off x="2528888" y="2386013"/>
            <a:ext cx="26987" cy="0"/>
          </a:xfrm>
          <a:custGeom>
            <a:avLst/>
            <a:gdLst>
              <a:gd name="T0" fmla="*/ 0 w 26034"/>
              <a:gd name="T1" fmla="*/ 27839 w 26034"/>
              <a:gd name="T2" fmla="*/ 0 60000 65536"/>
              <a:gd name="T3" fmla="*/ 0 60000 65536"/>
            </a:gdLst>
            <a:ahLst/>
            <a:cxnLst>
              <a:cxn ang="T2">
                <a:pos x="T0" y="0"/>
              </a:cxn>
              <a:cxn ang="T3">
                <a:pos x="T1" y="0"/>
              </a:cxn>
            </a:cxnLst>
            <a:rect l="0" t="0" r="r" b="b"/>
            <a:pathLst>
              <a:path w="26034">
                <a:moveTo>
                  <a:pt x="0" y="0"/>
                </a:moveTo>
                <a:lnTo>
                  <a:pt x="25908"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77" name="object 25">
            <a:extLst>
              <a:ext uri="{FF2B5EF4-FFF2-40B4-BE49-F238E27FC236}">
                <a16:creationId xmlns:a16="http://schemas.microsoft.com/office/drawing/2014/main" id="{DB3CB432-9B6B-43F0-9F5E-6DF12DCD8A99}"/>
              </a:ext>
            </a:extLst>
          </p:cNvPr>
          <p:cNvSpPr>
            <a:spLocks/>
          </p:cNvSpPr>
          <p:nvPr/>
        </p:nvSpPr>
        <p:spPr bwMode="auto">
          <a:xfrm>
            <a:off x="2528888" y="2411413"/>
            <a:ext cx="26987" cy="0"/>
          </a:xfrm>
          <a:custGeom>
            <a:avLst/>
            <a:gdLst>
              <a:gd name="T0" fmla="*/ 0 w 26034"/>
              <a:gd name="T1" fmla="*/ 27839 w 26034"/>
              <a:gd name="T2" fmla="*/ 0 60000 65536"/>
              <a:gd name="T3" fmla="*/ 0 60000 65536"/>
            </a:gdLst>
            <a:ahLst/>
            <a:cxnLst>
              <a:cxn ang="T2">
                <a:pos x="T0" y="0"/>
              </a:cxn>
              <a:cxn ang="T3">
                <a:pos x="T1" y="0"/>
              </a:cxn>
            </a:cxnLst>
            <a:rect l="0" t="0" r="r" b="b"/>
            <a:pathLst>
              <a:path w="26034">
                <a:moveTo>
                  <a:pt x="0" y="0"/>
                </a:moveTo>
                <a:lnTo>
                  <a:pt x="25908"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78" name="object 26">
            <a:extLst>
              <a:ext uri="{FF2B5EF4-FFF2-40B4-BE49-F238E27FC236}">
                <a16:creationId xmlns:a16="http://schemas.microsoft.com/office/drawing/2014/main" id="{8B0987F4-61D1-48C5-B1BD-2062008AF98B}"/>
              </a:ext>
            </a:extLst>
          </p:cNvPr>
          <p:cNvSpPr>
            <a:spLocks/>
          </p:cNvSpPr>
          <p:nvPr/>
        </p:nvSpPr>
        <p:spPr bwMode="auto">
          <a:xfrm>
            <a:off x="3181350" y="2555875"/>
            <a:ext cx="150813" cy="114300"/>
          </a:xfrm>
          <a:custGeom>
            <a:avLst/>
            <a:gdLst>
              <a:gd name="T0" fmla="*/ 151257 w 149860"/>
              <a:gd name="T1" fmla="*/ 0 h 113029"/>
              <a:gd name="T2" fmla="*/ 151257 w 149860"/>
              <a:gd name="T3" fmla="*/ 115325 h 113029"/>
              <a:gd name="T4" fmla="*/ 0 w 149860"/>
              <a:gd name="T5" fmla="*/ 115325 h 113029"/>
              <a:gd name="T6" fmla="*/ 0 w 149860"/>
              <a:gd name="T7" fmla="*/ 0 h 113029"/>
              <a:gd name="T8" fmla="*/ 151257 w 14986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860" h="113029">
                <a:moveTo>
                  <a:pt x="149351" y="0"/>
                </a:moveTo>
                <a:lnTo>
                  <a:pt x="149351" y="112775"/>
                </a:lnTo>
                <a:lnTo>
                  <a:pt x="0" y="112775"/>
                </a:lnTo>
                <a:lnTo>
                  <a:pt x="0" y="0"/>
                </a:lnTo>
                <a:lnTo>
                  <a:pt x="149351"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79" name="object 27">
            <a:extLst>
              <a:ext uri="{FF2B5EF4-FFF2-40B4-BE49-F238E27FC236}">
                <a16:creationId xmlns:a16="http://schemas.microsoft.com/office/drawing/2014/main" id="{8C99A75A-8431-42D2-A6E9-DE8F654F0D3C}"/>
              </a:ext>
            </a:extLst>
          </p:cNvPr>
          <p:cNvSpPr>
            <a:spLocks/>
          </p:cNvSpPr>
          <p:nvPr/>
        </p:nvSpPr>
        <p:spPr bwMode="auto">
          <a:xfrm>
            <a:off x="3181350" y="2555875"/>
            <a:ext cx="150813" cy="114300"/>
          </a:xfrm>
          <a:custGeom>
            <a:avLst/>
            <a:gdLst>
              <a:gd name="T0" fmla="*/ 0 w 149860"/>
              <a:gd name="T1" fmla="*/ 0 h 113029"/>
              <a:gd name="T2" fmla="*/ 151257 w 149860"/>
              <a:gd name="T3" fmla="*/ 0 h 113029"/>
              <a:gd name="T4" fmla="*/ 151257 w 149860"/>
              <a:gd name="T5" fmla="*/ 115325 h 113029"/>
              <a:gd name="T6" fmla="*/ 0 w 149860"/>
              <a:gd name="T7" fmla="*/ 115325 h 113029"/>
              <a:gd name="T8" fmla="*/ 0 w 14986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860" h="113029">
                <a:moveTo>
                  <a:pt x="0" y="0"/>
                </a:moveTo>
                <a:lnTo>
                  <a:pt x="149351" y="0"/>
                </a:lnTo>
                <a:lnTo>
                  <a:pt x="149351" y="112775"/>
                </a:lnTo>
                <a:lnTo>
                  <a:pt x="0" y="112775"/>
                </a:lnTo>
                <a:lnTo>
                  <a:pt x="0"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0" name="object 28">
            <a:extLst>
              <a:ext uri="{FF2B5EF4-FFF2-40B4-BE49-F238E27FC236}">
                <a16:creationId xmlns:a16="http://schemas.microsoft.com/office/drawing/2014/main" id="{D281EB29-040F-43E5-86FA-5FE704E425B7}"/>
              </a:ext>
            </a:extLst>
          </p:cNvPr>
          <p:cNvSpPr>
            <a:spLocks/>
          </p:cNvSpPr>
          <p:nvPr/>
        </p:nvSpPr>
        <p:spPr bwMode="auto">
          <a:xfrm>
            <a:off x="3306763" y="2598738"/>
            <a:ext cx="25400" cy="0"/>
          </a:xfrm>
          <a:custGeom>
            <a:avLst/>
            <a:gdLst>
              <a:gd name="T0" fmla="*/ 0 w 26035"/>
              <a:gd name="T1" fmla="*/ 24659 w 26035"/>
              <a:gd name="T2" fmla="*/ 0 60000 65536"/>
              <a:gd name="T3" fmla="*/ 0 60000 65536"/>
            </a:gdLst>
            <a:ahLst/>
            <a:cxnLst>
              <a:cxn ang="T2">
                <a:pos x="T0" y="0"/>
              </a:cxn>
              <a:cxn ang="T3">
                <a:pos x="T1" y="0"/>
              </a:cxn>
            </a:cxnLst>
            <a:rect l="0" t="0" r="r" b="b"/>
            <a:pathLst>
              <a:path w="26035">
                <a:moveTo>
                  <a:pt x="0" y="0"/>
                </a:moveTo>
                <a:lnTo>
                  <a:pt x="25907"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1" name="object 29">
            <a:extLst>
              <a:ext uri="{FF2B5EF4-FFF2-40B4-BE49-F238E27FC236}">
                <a16:creationId xmlns:a16="http://schemas.microsoft.com/office/drawing/2014/main" id="{2B98B16A-F604-4DAE-8401-5B9B51228807}"/>
              </a:ext>
            </a:extLst>
          </p:cNvPr>
          <p:cNvSpPr>
            <a:spLocks/>
          </p:cNvSpPr>
          <p:nvPr/>
        </p:nvSpPr>
        <p:spPr bwMode="auto">
          <a:xfrm>
            <a:off x="3306763" y="2622550"/>
            <a:ext cx="25400" cy="0"/>
          </a:xfrm>
          <a:custGeom>
            <a:avLst/>
            <a:gdLst>
              <a:gd name="T0" fmla="*/ 0 w 26035"/>
              <a:gd name="T1" fmla="*/ 24659 w 26035"/>
              <a:gd name="T2" fmla="*/ 0 60000 65536"/>
              <a:gd name="T3" fmla="*/ 0 60000 65536"/>
            </a:gdLst>
            <a:ahLst/>
            <a:cxnLst>
              <a:cxn ang="T2">
                <a:pos x="T0" y="0"/>
              </a:cxn>
              <a:cxn ang="T3">
                <a:pos x="T1" y="0"/>
              </a:cxn>
            </a:cxnLst>
            <a:rect l="0" t="0" r="r" b="b"/>
            <a:pathLst>
              <a:path w="26035">
                <a:moveTo>
                  <a:pt x="0" y="0"/>
                </a:moveTo>
                <a:lnTo>
                  <a:pt x="25907"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2" name="object 30">
            <a:extLst>
              <a:ext uri="{FF2B5EF4-FFF2-40B4-BE49-F238E27FC236}">
                <a16:creationId xmlns:a16="http://schemas.microsoft.com/office/drawing/2014/main" id="{932175C1-3251-4A4F-BFC8-F488002BC52F}"/>
              </a:ext>
            </a:extLst>
          </p:cNvPr>
          <p:cNvSpPr>
            <a:spLocks/>
          </p:cNvSpPr>
          <p:nvPr/>
        </p:nvSpPr>
        <p:spPr bwMode="auto">
          <a:xfrm>
            <a:off x="2770188" y="2633663"/>
            <a:ext cx="144462" cy="112712"/>
          </a:xfrm>
          <a:custGeom>
            <a:avLst/>
            <a:gdLst>
              <a:gd name="T0" fmla="*/ 144145 w 144780"/>
              <a:gd name="T1" fmla="*/ 0 h 113029"/>
              <a:gd name="T2" fmla="*/ 144145 w 144780"/>
              <a:gd name="T3" fmla="*/ 112144 h 113029"/>
              <a:gd name="T4" fmla="*/ 0 w 144780"/>
              <a:gd name="T5" fmla="*/ 112144 h 113029"/>
              <a:gd name="T6" fmla="*/ 0 w 144780"/>
              <a:gd name="T7" fmla="*/ 0 h 113029"/>
              <a:gd name="T8" fmla="*/ 144145 w 14478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780" h="113029">
                <a:moveTo>
                  <a:pt x="144780" y="0"/>
                </a:moveTo>
                <a:lnTo>
                  <a:pt x="144780" y="112775"/>
                </a:lnTo>
                <a:lnTo>
                  <a:pt x="0" y="112775"/>
                </a:lnTo>
                <a:lnTo>
                  <a:pt x="0" y="0"/>
                </a:lnTo>
                <a:lnTo>
                  <a:pt x="144780"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83" name="object 31">
            <a:extLst>
              <a:ext uri="{FF2B5EF4-FFF2-40B4-BE49-F238E27FC236}">
                <a16:creationId xmlns:a16="http://schemas.microsoft.com/office/drawing/2014/main" id="{9785E77E-4B3C-4D17-9CA7-882189D4D877}"/>
              </a:ext>
            </a:extLst>
          </p:cNvPr>
          <p:cNvSpPr>
            <a:spLocks/>
          </p:cNvSpPr>
          <p:nvPr/>
        </p:nvSpPr>
        <p:spPr bwMode="auto">
          <a:xfrm>
            <a:off x="2770188" y="2633663"/>
            <a:ext cx="144462" cy="112712"/>
          </a:xfrm>
          <a:custGeom>
            <a:avLst/>
            <a:gdLst>
              <a:gd name="T0" fmla="*/ 0 w 144780"/>
              <a:gd name="T1" fmla="*/ 0 h 113029"/>
              <a:gd name="T2" fmla="*/ 144145 w 144780"/>
              <a:gd name="T3" fmla="*/ 0 h 113029"/>
              <a:gd name="T4" fmla="*/ 144145 w 144780"/>
              <a:gd name="T5" fmla="*/ 112144 h 113029"/>
              <a:gd name="T6" fmla="*/ 0 w 144780"/>
              <a:gd name="T7" fmla="*/ 112144 h 113029"/>
              <a:gd name="T8" fmla="*/ 0 w 14478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780" h="113029">
                <a:moveTo>
                  <a:pt x="0" y="0"/>
                </a:moveTo>
                <a:lnTo>
                  <a:pt x="144780" y="0"/>
                </a:lnTo>
                <a:lnTo>
                  <a:pt x="144780" y="112775"/>
                </a:lnTo>
                <a:lnTo>
                  <a:pt x="0" y="112775"/>
                </a:lnTo>
                <a:lnTo>
                  <a:pt x="0"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4" name="object 32">
            <a:extLst>
              <a:ext uri="{FF2B5EF4-FFF2-40B4-BE49-F238E27FC236}">
                <a16:creationId xmlns:a16="http://schemas.microsoft.com/office/drawing/2014/main" id="{F8FEECC5-5D57-47CD-99D9-994284F2EF1B}"/>
              </a:ext>
            </a:extLst>
          </p:cNvPr>
          <p:cNvSpPr>
            <a:spLocks/>
          </p:cNvSpPr>
          <p:nvPr/>
        </p:nvSpPr>
        <p:spPr bwMode="auto">
          <a:xfrm>
            <a:off x="2889250" y="2674938"/>
            <a:ext cx="26988" cy="0"/>
          </a:xfrm>
          <a:custGeom>
            <a:avLst/>
            <a:gdLst>
              <a:gd name="T0" fmla="*/ 0 w 26035"/>
              <a:gd name="T1" fmla="*/ 27838 w 26035"/>
              <a:gd name="T2" fmla="*/ 0 60000 65536"/>
              <a:gd name="T3" fmla="*/ 0 60000 65536"/>
            </a:gdLst>
            <a:ahLst/>
            <a:cxnLst>
              <a:cxn ang="T2">
                <a:pos x="T0" y="0"/>
              </a:cxn>
              <a:cxn ang="T3">
                <a:pos x="T1" y="0"/>
              </a:cxn>
            </a:cxnLst>
            <a:rect l="0" t="0" r="r" b="b"/>
            <a:pathLst>
              <a:path w="26035">
                <a:moveTo>
                  <a:pt x="0" y="0"/>
                </a:moveTo>
                <a:lnTo>
                  <a:pt x="25907"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5" name="object 33">
            <a:extLst>
              <a:ext uri="{FF2B5EF4-FFF2-40B4-BE49-F238E27FC236}">
                <a16:creationId xmlns:a16="http://schemas.microsoft.com/office/drawing/2014/main" id="{E1BADF83-9814-49C6-A0C0-8E450E132872}"/>
              </a:ext>
            </a:extLst>
          </p:cNvPr>
          <p:cNvSpPr>
            <a:spLocks/>
          </p:cNvSpPr>
          <p:nvPr/>
        </p:nvSpPr>
        <p:spPr bwMode="auto">
          <a:xfrm>
            <a:off x="2889250" y="2698750"/>
            <a:ext cx="26988" cy="0"/>
          </a:xfrm>
          <a:custGeom>
            <a:avLst/>
            <a:gdLst>
              <a:gd name="T0" fmla="*/ 0 w 26035"/>
              <a:gd name="T1" fmla="*/ 27838 w 26035"/>
              <a:gd name="T2" fmla="*/ 0 60000 65536"/>
              <a:gd name="T3" fmla="*/ 0 60000 65536"/>
            </a:gdLst>
            <a:ahLst/>
            <a:cxnLst>
              <a:cxn ang="T2">
                <a:pos x="T0" y="0"/>
              </a:cxn>
              <a:cxn ang="T3">
                <a:pos x="T1" y="0"/>
              </a:cxn>
            </a:cxnLst>
            <a:rect l="0" t="0" r="r" b="b"/>
            <a:pathLst>
              <a:path w="26035">
                <a:moveTo>
                  <a:pt x="0" y="0"/>
                </a:moveTo>
                <a:lnTo>
                  <a:pt x="25907"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6" name="object 34">
            <a:extLst>
              <a:ext uri="{FF2B5EF4-FFF2-40B4-BE49-F238E27FC236}">
                <a16:creationId xmlns:a16="http://schemas.microsoft.com/office/drawing/2014/main" id="{AA1E508C-51BF-48EF-A8BF-408AB16B8895}"/>
              </a:ext>
            </a:extLst>
          </p:cNvPr>
          <p:cNvSpPr>
            <a:spLocks/>
          </p:cNvSpPr>
          <p:nvPr/>
        </p:nvSpPr>
        <p:spPr bwMode="auto">
          <a:xfrm>
            <a:off x="2874963" y="2257425"/>
            <a:ext cx="149225" cy="114300"/>
          </a:xfrm>
          <a:custGeom>
            <a:avLst/>
            <a:gdLst>
              <a:gd name="T0" fmla="*/ 150376 w 147955"/>
              <a:gd name="T1" fmla="*/ 0 h 113029"/>
              <a:gd name="T2" fmla="*/ 150376 w 147955"/>
              <a:gd name="T3" fmla="*/ 115325 h 113029"/>
              <a:gd name="T4" fmla="*/ 0 w 147955"/>
              <a:gd name="T5" fmla="*/ 115325 h 113029"/>
              <a:gd name="T6" fmla="*/ 0 w 147955"/>
              <a:gd name="T7" fmla="*/ 0 h 113029"/>
              <a:gd name="T8" fmla="*/ 150376 w 147955"/>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55" h="113029">
                <a:moveTo>
                  <a:pt x="147827" y="0"/>
                </a:moveTo>
                <a:lnTo>
                  <a:pt x="147827" y="112775"/>
                </a:lnTo>
                <a:lnTo>
                  <a:pt x="0" y="112775"/>
                </a:lnTo>
                <a:lnTo>
                  <a:pt x="0" y="0"/>
                </a:lnTo>
                <a:lnTo>
                  <a:pt x="147827"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87" name="object 35">
            <a:extLst>
              <a:ext uri="{FF2B5EF4-FFF2-40B4-BE49-F238E27FC236}">
                <a16:creationId xmlns:a16="http://schemas.microsoft.com/office/drawing/2014/main" id="{8E357014-6290-496B-A823-75E627DC800F}"/>
              </a:ext>
            </a:extLst>
          </p:cNvPr>
          <p:cNvSpPr>
            <a:spLocks/>
          </p:cNvSpPr>
          <p:nvPr/>
        </p:nvSpPr>
        <p:spPr bwMode="auto">
          <a:xfrm>
            <a:off x="2874963" y="2257425"/>
            <a:ext cx="149225" cy="114300"/>
          </a:xfrm>
          <a:custGeom>
            <a:avLst/>
            <a:gdLst>
              <a:gd name="T0" fmla="*/ 0 w 147955"/>
              <a:gd name="T1" fmla="*/ 0 h 113029"/>
              <a:gd name="T2" fmla="*/ 150377 w 147955"/>
              <a:gd name="T3" fmla="*/ 0 h 113029"/>
              <a:gd name="T4" fmla="*/ 150377 w 147955"/>
              <a:gd name="T5" fmla="*/ 115325 h 113029"/>
              <a:gd name="T6" fmla="*/ 0 w 147955"/>
              <a:gd name="T7" fmla="*/ 115325 h 113029"/>
              <a:gd name="T8" fmla="*/ 0 w 147955"/>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55" h="113029">
                <a:moveTo>
                  <a:pt x="0" y="0"/>
                </a:moveTo>
                <a:lnTo>
                  <a:pt x="147828" y="0"/>
                </a:lnTo>
                <a:lnTo>
                  <a:pt x="147828" y="112775"/>
                </a:lnTo>
                <a:lnTo>
                  <a:pt x="0" y="112775"/>
                </a:lnTo>
                <a:lnTo>
                  <a:pt x="0"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8" name="object 36">
            <a:extLst>
              <a:ext uri="{FF2B5EF4-FFF2-40B4-BE49-F238E27FC236}">
                <a16:creationId xmlns:a16="http://schemas.microsoft.com/office/drawing/2014/main" id="{EFE6AE5F-85F7-4C0A-9E42-34DCE92B7245}"/>
              </a:ext>
            </a:extLst>
          </p:cNvPr>
          <p:cNvSpPr>
            <a:spLocks/>
          </p:cNvSpPr>
          <p:nvPr/>
        </p:nvSpPr>
        <p:spPr bwMode="auto">
          <a:xfrm>
            <a:off x="2998788" y="2297113"/>
            <a:ext cx="25400" cy="0"/>
          </a:xfrm>
          <a:custGeom>
            <a:avLst/>
            <a:gdLst>
              <a:gd name="T0" fmla="*/ 0 w 26035"/>
              <a:gd name="T1" fmla="*/ 24660 w 26035"/>
              <a:gd name="T2" fmla="*/ 0 60000 65536"/>
              <a:gd name="T3" fmla="*/ 0 60000 65536"/>
            </a:gdLst>
            <a:ahLst/>
            <a:cxnLst>
              <a:cxn ang="T2">
                <a:pos x="T0" y="0"/>
              </a:cxn>
              <a:cxn ang="T3">
                <a:pos x="T1" y="0"/>
              </a:cxn>
            </a:cxnLst>
            <a:rect l="0" t="0" r="r" b="b"/>
            <a:pathLst>
              <a:path w="26035">
                <a:moveTo>
                  <a:pt x="0" y="0"/>
                </a:moveTo>
                <a:lnTo>
                  <a:pt x="25908"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89" name="object 37">
            <a:extLst>
              <a:ext uri="{FF2B5EF4-FFF2-40B4-BE49-F238E27FC236}">
                <a16:creationId xmlns:a16="http://schemas.microsoft.com/office/drawing/2014/main" id="{9E63228D-C7C7-4438-BC5C-0A810548C7C4}"/>
              </a:ext>
            </a:extLst>
          </p:cNvPr>
          <p:cNvSpPr>
            <a:spLocks/>
          </p:cNvSpPr>
          <p:nvPr/>
        </p:nvSpPr>
        <p:spPr bwMode="auto">
          <a:xfrm>
            <a:off x="2998788" y="2324100"/>
            <a:ext cx="25400" cy="0"/>
          </a:xfrm>
          <a:custGeom>
            <a:avLst/>
            <a:gdLst>
              <a:gd name="T0" fmla="*/ 0 w 26035"/>
              <a:gd name="T1" fmla="*/ 24660 w 26035"/>
              <a:gd name="T2" fmla="*/ 0 60000 65536"/>
              <a:gd name="T3" fmla="*/ 0 60000 65536"/>
            </a:gdLst>
            <a:ahLst/>
            <a:cxnLst>
              <a:cxn ang="T2">
                <a:pos x="T0" y="0"/>
              </a:cxn>
              <a:cxn ang="T3">
                <a:pos x="T1" y="0"/>
              </a:cxn>
            </a:cxnLst>
            <a:rect l="0" t="0" r="r" b="b"/>
            <a:pathLst>
              <a:path w="26035">
                <a:moveTo>
                  <a:pt x="0" y="0"/>
                </a:moveTo>
                <a:lnTo>
                  <a:pt x="25908" y="0"/>
                </a:lnTo>
              </a:path>
            </a:pathLst>
          </a:custGeom>
          <a:noFill/>
          <a:ln w="3175">
            <a:solidFill>
              <a:srgbClr val="CACAC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0" name="object 38">
            <a:extLst>
              <a:ext uri="{FF2B5EF4-FFF2-40B4-BE49-F238E27FC236}">
                <a16:creationId xmlns:a16="http://schemas.microsoft.com/office/drawing/2014/main" id="{1CBD6DB3-9464-42A4-A43C-0C43704CAF90}"/>
              </a:ext>
            </a:extLst>
          </p:cNvPr>
          <p:cNvSpPr>
            <a:spLocks/>
          </p:cNvSpPr>
          <p:nvPr/>
        </p:nvSpPr>
        <p:spPr bwMode="auto">
          <a:xfrm>
            <a:off x="2566988" y="2290763"/>
            <a:ext cx="252412" cy="80962"/>
          </a:xfrm>
          <a:custGeom>
            <a:avLst/>
            <a:gdLst>
              <a:gd name="T0" fmla="*/ 0 w 250190"/>
              <a:gd name="T1" fmla="*/ 82448 h 79375"/>
              <a:gd name="T2" fmla="*/ 254395 w 250190"/>
              <a:gd name="T3" fmla="*/ 0 h 79375"/>
              <a:gd name="T4" fmla="*/ 0 60000 65536"/>
              <a:gd name="T5" fmla="*/ 0 60000 65536"/>
            </a:gdLst>
            <a:ahLst/>
            <a:cxnLst>
              <a:cxn ang="T4">
                <a:pos x="T0" y="T1"/>
              </a:cxn>
              <a:cxn ang="T5">
                <a:pos x="T2" y="T3"/>
              </a:cxn>
            </a:cxnLst>
            <a:rect l="0" t="0" r="r" b="b"/>
            <a:pathLst>
              <a:path w="250190" h="79375">
                <a:moveTo>
                  <a:pt x="0" y="79248"/>
                </a:moveTo>
                <a:lnTo>
                  <a:pt x="249936"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1" name="object 39">
            <a:extLst>
              <a:ext uri="{FF2B5EF4-FFF2-40B4-BE49-F238E27FC236}">
                <a16:creationId xmlns:a16="http://schemas.microsoft.com/office/drawing/2014/main" id="{5257AEA3-C591-4A71-8D78-FFC13217905C}"/>
              </a:ext>
            </a:extLst>
          </p:cNvPr>
          <p:cNvSpPr>
            <a:spLocks/>
          </p:cNvSpPr>
          <p:nvPr/>
        </p:nvSpPr>
        <p:spPr bwMode="auto">
          <a:xfrm>
            <a:off x="2854325" y="2389188"/>
            <a:ext cx="47625" cy="204787"/>
          </a:xfrm>
          <a:custGeom>
            <a:avLst/>
            <a:gdLst>
              <a:gd name="T0" fmla="*/ 47243 w 47625"/>
              <a:gd name="T1" fmla="*/ 0 h 203200"/>
              <a:gd name="T2" fmla="*/ 0 w 47625"/>
              <a:gd name="T3" fmla="*/ 205869 h 203200"/>
              <a:gd name="T4" fmla="*/ 0 60000 65536"/>
              <a:gd name="T5" fmla="*/ 0 60000 65536"/>
            </a:gdLst>
            <a:ahLst/>
            <a:cxnLst>
              <a:cxn ang="T4">
                <a:pos x="T0" y="T1"/>
              </a:cxn>
              <a:cxn ang="T5">
                <a:pos x="T2" y="T3"/>
              </a:cxn>
            </a:cxnLst>
            <a:rect l="0" t="0" r="r" b="b"/>
            <a:pathLst>
              <a:path w="47625" h="203200">
                <a:moveTo>
                  <a:pt x="47243" y="0"/>
                </a:moveTo>
                <a:lnTo>
                  <a:pt x="0" y="20269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2" name="object 40">
            <a:extLst>
              <a:ext uri="{FF2B5EF4-FFF2-40B4-BE49-F238E27FC236}">
                <a16:creationId xmlns:a16="http://schemas.microsoft.com/office/drawing/2014/main" id="{6347037B-6BFA-4F3A-ABE7-E06A1C551295}"/>
              </a:ext>
            </a:extLst>
          </p:cNvPr>
          <p:cNvSpPr>
            <a:spLocks/>
          </p:cNvSpPr>
          <p:nvPr/>
        </p:nvSpPr>
        <p:spPr bwMode="auto">
          <a:xfrm>
            <a:off x="2551113" y="2487613"/>
            <a:ext cx="166687" cy="106362"/>
          </a:xfrm>
          <a:custGeom>
            <a:avLst/>
            <a:gdLst>
              <a:gd name="T0" fmla="*/ 0 w 166369"/>
              <a:gd name="T1" fmla="*/ 0 h 105410"/>
              <a:gd name="T2" fmla="*/ 166752 w 166369"/>
              <a:gd name="T3" fmla="*/ 107063 h 105410"/>
              <a:gd name="T4" fmla="*/ 0 60000 65536"/>
              <a:gd name="T5" fmla="*/ 0 60000 65536"/>
            </a:gdLst>
            <a:ahLst/>
            <a:cxnLst>
              <a:cxn ang="T4">
                <a:pos x="T0" y="T1"/>
              </a:cxn>
              <a:cxn ang="T5">
                <a:pos x="T2" y="T3"/>
              </a:cxn>
            </a:cxnLst>
            <a:rect l="0" t="0" r="r" b="b"/>
            <a:pathLst>
              <a:path w="166369" h="105410">
                <a:moveTo>
                  <a:pt x="0" y="0"/>
                </a:moveTo>
                <a:lnTo>
                  <a:pt x="166116" y="10515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3" name="object 41">
            <a:extLst>
              <a:ext uri="{FF2B5EF4-FFF2-40B4-BE49-F238E27FC236}">
                <a16:creationId xmlns:a16="http://schemas.microsoft.com/office/drawing/2014/main" id="{F37BB97B-62AC-4651-A92E-FC0AA56329E1}"/>
              </a:ext>
            </a:extLst>
          </p:cNvPr>
          <p:cNvSpPr>
            <a:spLocks/>
          </p:cNvSpPr>
          <p:nvPr/>
        </p:nvSpPr>
        <p:spPr bwMode="auto">
          <a:xfrm>
            <a:off x="2946400" y="2598738"/>
            <a:ext cx="188913" cy="71437"/>
          </a:xfrm>
          <a:custGeom>
            <a:avLst/>
            <a:gdLst>
              <a:gd name="T0" fmla="*/ 0 w 187960"/>
              <a:gd name="T1" fmla="*/ 70996 h 71754"/>
              <a:gd name="T2" fmla="*/ 189356 w 187960"/>
              <a:gd name="T3" fmla="*/ 0 h 71754"/>
              <a:gd name="T4" fmla="*/ 0 60000 65536"/>
              <a:gd name="T5" fmla="*/ 0 60000 65536"/>
            </a:gdLst>
            <a:ahLst/>
            <a:cxnLst>
              <a:cxn ang="T4">
                <a:pos x="T0" y="T1"/>
              </a:cxn>
              <a:cxn ang="T5">
                <a:pos x="T2" y="T3"/>
              </a:cxn>
            </a:cxnLst>
            <a:rect l="0" t="0" r="r" b="b"/>
            <a:pathLst>
              <a:path w="187960" h="71754">
                <a:moveTo>
                  <a:pt x="0" y="71627"/>
                </a:moveTo>
                <a:lnTo>
                  <a:pt x="18745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4" name="object 42">
            <a:extLst>
              <a:ext uri="{FF2B5EF4-FFF2-40B4-BE49-F238E27FC236}">
                <a16:creationId xmlns:a16="http://schemas.microsoft.com/office/drawing/2014/main" id="{BA152CC4-5EB4-4A1D-85B5-61A991AB7933}"/>
              </a:ext>
            </a:extLst>
          </p:cNvPr>
          <p:cNvSpPr>
            <a:spLocks/>
          </p:cNvSpPr>
          <p:nvPr/>
        </p:nvSpPr>
        <p:spPr bwMode="auto">
          <a:xfrm>
            <a:off x="2387600" y="2324100"/>
            <a:ext cx="141288" cy="112713"/>
          </a:xfrm>
          <a:custGeom>
            <a:avLst/>
            <a:gdLst>
              <a:gd name="T0" fmla="*/ 142120 w 140334"/>
              <a:gd name="T1" fmla="*/ 0 h 113029"/>
              <a:gd name="T2" fmla="*/ 142120 w 140334"/>
              <a:gd name="T3" fmla="*/ 112146 h 113029"/>
              <a:gd name="T4" fmla="*/ 0 w 140334"/>
              <a:gd name="T5" fmla="*/ 112146 h 113029"/>
              <a:gd name="T6" fmla="*/ 0 w 140334"/>
              <a:gd name="T7" fmla="*/ 0 h 113029"/>
              <a:gd name="T8" fmla="*/ 142120 w 140334"/>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334" h="113029">
                <a:moveTo>
                  <a:pt x="140207" y="0"/>
                </a:moveTo>
                <a:lnTo>
                  <a:pt x="140207" y="112775"/>
                </a:lnTo>
                <a:lnTo>
                  <a:pt x="0" y="112775"/>
                </a:lnTo>
                <a:lnTo>
                  <a:pt x="0" y="0"/>
                </a:lnTo>
                <a:lnTo>
                  <a:pt x="140207"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95" name="object 43">
            <a:extLst>
              <a:ext uri="{FF2B5EF4-FFF2-40B4-BE49-F238E27FC236}">
                <a16:creationId xmlns:a16="http://schemas.microsoft.com/office/drawing/2014/main" id="{70F0A834-FE29-431F-AD39-10AA19D32C4C}"/>
              </a:ext>
            </a:extLst>
          </p:cNvPr>
          <p:cNvSpPr>
            <a:spLocks/>
          </p:cNvSpPr>
          <p:nvPr/>
        </p:nvSpPr>
        <p:spPr bwMode="auto">
          <a:xfrm>
            <a:off x="2387600" y="2324100"/>
            <a:ext cx="141288" cy="112713"/>
          </a:xfrm>
          <a:custGeom>
            <a:avLst/>
            <a:gdLst>
              <a:gd name="T0" fmla="*/ 0 w 140334"/>
              <a:gd name="T1" fmla="*/ 0 h 113029"/>
              <a:gd name="T2" fmla="*/ 142120 w 140334"/>
              <a:gd name="T3" fmla="*/ 0 h 113029"/>
              <a:gd name="T4" fmla="*/ 142120 w 140334"/>
              <a:gd name="T5" fmla="*/ 112146 h 113029"/>
              <a:gd name="T6" fmla="*/ 0 w 140334"/>
              <a:gd name="T7" fmla="*/ 112146 h 1130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334" h="113029">
                <a:moveTo>
                  <a:pt x="0" y="0"/>
                </a:moveTo>
                <a:lnTo>
                  <a:pt x="140207" y="0"/>
                </a:lnTo>
                <a:lnTo>
                  <a:pt x="140207" y="112775"/>
                </a:lnTo>
                <a:lnTo>
                  <a:pt x="0" y="11277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6" name="object 44">
            <a:extLst>
              <a:ext uri="{FF2B5EF4-FFF2-40B4-BE49-F238E27FC236}">
                <a16:creationId xmlns:a16="http://schemas.microsoft.com/office/drawing/2014/main" id="{90D17FEF-2851-4A48-84BF-ABB74B678B6E}"/>
              </a:ext>
            </a:extLst>
          </p:cNvPr>
          <p:cNvSpPr>
            <a:spLocks/>
          </p:cNvSpPr>
          <p:nvPr/>
        </p:nvSpPr>
        <p:spPr bwMode="auto">
          <a:xfrm>
            <a:off x="2387600" y="2363788"/>
            <a:ext cx="141288" cy="0"/>
          </a:xfrm>
          <a:custGeom>
            <a:avLst/>
            <a:gdLst>
              <a:gd name="T0" fmla="*/ 0 w 140334"/>
              <a:gd name="T1" fmla="*/ 142120 w 140334"/>
              <a:gd name="T2" fmla="*/ 0 60000 65536"/>
              <a:gd name="T3" fmla="*/ 0 60000 65536"/>
            </a:gdLst>
            <a:ahLst/>
            <a:cxnLst>
              <a:cxn ang="T2">
                <a:pos x="T0" y="0"/>
              </a:cxn>
              <a:cxn ang="T3">
                <a:pos x="T1" y="0"/>
              </a:cxn>
            </a:cxnLst>
            <a:rect l="0" t="0" r="r" b="b"/>
            <a:pathLst>
              <a:path w="140334">
                <a:moveTo>
                  <a:pt x="0" y="0"/>
                </a:moveTo>
                <a:lnTo>
                  <a:pt x="140207"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7" name="object 45">
            <a:extLst>
              <a:ext uri="{FF2B5EF4-FFF2-40B4-BE49-F238E27FC236}">
                <a16:creationId xmlns:a16="http://schemas.microsoft.com/office/drawing/2014/main" id="{D14C6493-78C6-4C17-9E21-86E1F2FE02D1}"/>
              </a:ext>
            </a:extLst>
          </p:cNvPr>
          <p:cNvSpPr>
            <a:spLocks/>
          </p:cNvSpPr>
          <p:nvPr/>
        </p:nvSpPr>
        <p:spPr bwMode="auto">
          <a:xfrm>
            <a:off x="2387600" y="2389188"/>
            <a:ext cx="141288" cy="0"/>
          </a:xfrm>
          <a:custGeom>
            <a:avLst/>
            <a:gdLst>
              <a:gd name="T0" fmla="*/ 0 w 140334"/>
              <a:gd name="T1" fmla="*/ 142120 w 140334"/>
              <a:gd name="T2" fmla="*/ 0 60000 65536"/>
              <a:gd name="T3" fmla="*/ 0 60000 65536"/>
            </a:gdLst>
            <a:ahLst/>
            <a:cxnLst>
              <a:cxn ang="T2">
                <a:pos x="T0" y="0"/>
              </a:cxn>
              <a:cxn ang="T3">
                <a:pos x="T1" y="0"/>
              </a:cxn>
            </a:cxnLst>
            <a:rect l="0" t="0" r="r" b="b"/>
            <a:pathLst>
              <a:path w="140334">
                <a:moveTo>
                  <a:pt x="0" y="0"/>
                </a:moveTo>
                <a:lnTo>
                  <a:pt x="140207"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398" name="object 46">
            <a:extLst>
              <a:ext uri="{FF2B5EF4-FFF2-40B4-BE49-F238E27FC236}">
                <a16:creationId xmlns:a16="http://schemas.microsoft.com/office/drawing/2014/main" id="{E1D7F72A-F664-434B-A6E7-461D096D453A}"/>
              </a:ext>
            </a:extLst>
          </p:cNvPr>
          <p:cNvSpPr>
            <a:spLocks/>
          </p:cNvSpPr>
          <p:nvPr/>
        </p:nvSpPr>
        <p:spPr bwMode="auto">
          <a:xfrm>
            <a:off x="3155950" y="2532063"/>
            <a:ext cx="150813" cy="114300"/>
          </a:xfrm>
          <a:custGeom>
            <a:avLst/>
            <a:gdLst>
              <a:gd name="T0" fmla="*/ 151257 w 149860"/>
              <a:gd name="T1" fmla="*/ 0 h 113029"/>
              <a:gd name="T2" fmla="*/ 151257 w 149860"/>
              <a:gd name="T3" fmla="*/ 115325 h 113029"/>
              <a:gd name="T4" fmla="*/ 0 w 149860"/>
              <a:gd name="T5" fmla="*/ 115325 h 113029"/>
              <a:gd name="T6" fmla="*/ 0 w 149860"/>
              <a:gd name="T7" fmla="*/ 0 h 113029"/>
              <a:gd name="T8" fmla="*/ 151257 w 14986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860" h="113029">
                <a:moveTo>
                  <a:pt x="149351" y="0"/>
                </a:moveTo>
                <a:lnTo>
                  <a:pt x="149351" y="112775"/>
                </a:lnTo>
                <a:lnTo>
                  <a:pt x="0" y="112775"/>
                </a:lnTo>
                <a:lnTo>
                  <a:pt x="0" y="0"/>
                </a:lnTo>
                <a:lnTo>
                  <a:pt x="149351"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399" name="object 47">
            <a:extLst>
              <a:ext uri="{FF2B5EF4-FFF2-40B4-BE49-F238E27FC236}">
                <a16:creationId xmlns:a16="http://schemas.microsoft.com/office/drawing/2014/main" id="{755FF559-5935-4813-8393-D385336B194D}"/>
              </a:ext>
            </a:extLst>
          </p:cNvPr>
          <p:cNvSpPr>
            <a:spLocks/>
          </p:cNvSpPr>
          <p:nvPr/>
        </p:nvSpPr>
        <p:spPr bwMode="auto">
          <a:xfrm>
            <a:off x="3155950" y="2532063"/>
            <a:ext cx="150813" cy="114300"/>
          </a:xfrm>
          <a:custGeom>
            <a:avLst/>
            <a:gdLst>
              <a:gd name="T0" fmla="*/ 0 w 149860"/>
              <a:gd name="T1" fmla="*/ 0 h 113029"/>
              <a:gd name="T2" fmla="*/ 151257 w 149860"/>
              <a:gd name="T3" fmla="*/ 0 h 113029"/>
              <a:gd name="T4" fmla="*/ 151257 w 149860"/>
              <a:gd name="T5" fmla="*/ 115325 h 113029"/>
              <a:gd name="T6" fmla="*/ 0 w 149860"/>
              <a:gd name="T7" fmla="*/ 115325 h 113029"/>
              <a:gd name="T8" fmla="*/ 0 w 14986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860" h="113029">
                <a:moveTo>
                  <a:pt x="0" y="0"/>
                </a:moveTo>
                <a:lnTo>
                  <a:pt x="149351" y="0"/>
                </a:lnTo>
                <a:lnTo>
                  <a:pt x="149351" y="112775"/>
                </a:lnTo>
                <a:lnTo>
                  <a:pt x="0" y="112775"/>
                </a:ln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0" name="object 48">
            <a:extLst>
              <a:ext uri="{FF2B5EF4-FFF2-40B4-BE49-F238E27FC236}">
                <a16:creationId xmlns:a16="http://schemas.microsoft.com/office/drawing/2014/main" id="{DD4C2E51-EFD6-4591-8CDC-B7CC68F68D0C}"/>
              </a:ext>
            </a:extLst>
          </p:cNvPr>
          <p:cNvSpPr>
            <a:spLocks/>
          </p:cNvSpPr>
          <p:nvPr/>
        </p:nvSpPr>
        <p:spPr bwMode="auto">
          <a:xfrm>
            <a:off x="3155950" y="2574925"/>
            <a:ext cx="150813" cy="0"/>
          </a:xfrm>
          <a:custGeom>
            <a:avLst/>
            <a:gdLst>
              <a:gd name="T0" fmla="*/ 0 w 149860"/>
              <a:gd name="T1" fmla="*/ 151257 w 149860"/>
              <a:gd name="T2" fmla="*/ 0 60000 65536"/>
              <a:gd name="T3" fmla="*/ 0 60000 65536"/>
            </a:gdLst>
            <a:ahLst/>
            <a:cxnLst>
              <a:cxn ang="T2">
                <a:pos x="T0" y="0"/>
              </a:cxn>
              <a:cxn ang="T3">
                <a:pos x="T1" y="0"/>
              </a:cxn>
            </a:cxnLst>
            <a:rect l="0" t="0" r="r" b="b"/>
            <a:pathLst>
              <a:path w="149860">
                <a:moveTo>
                  <a:pt x="0" y="0"/>
                </a:moveTo>
                <a:lnTo>
                  <a:pt x="14935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1" name="object 49">
            <a:extLst>
              <a:ext uri="{FF2B5EF4-FFF2-40B4-BE49-F238E27FC236}">
                <a16:creationId xmlns:a16="http://schemas.microsoft.com/office/drawing/2014/main" id="{C2EAC70E-D4E7-4FB5-8A1D-4FE79A590C99}"/>
              </a:ext>
            </a:extLst>
          </p:cNvPr>
          <p:cNvSpPr>
            <a:spLocks/>
          </p:cNvSpPr>
          <p:nvPr/>
        </p:nvSpPr>
        <p:spPr bwMode="auto">
          <a:xfrm>
            <a:off x="3155950" y="2598738"/>
            <a:ext cx="150813" cy="0"/>
          </a:xfrm>
          <a:custGeom>
            <a:avLst/>
            <a:gdLst>
              <a:gd name="T0" fmla="*/ 0 w 149860"/>
              <a:gd name="T1" fmla="*/ 151257 w 149860"/>
              <a:gd name="T2" fmla="*/ 0 60000 65536"/>
              <a:gd name="T3" fmla="*/ 0 60000 65536"/>
            </a:gdLst>
            <a:ahLst/>
            <a:cxnLst>
              <a:cxn ang="T2">
                <a:pos x="T0" y="0"/>
              </a:cxn>
              <a:cxn ang="T3">
                <a:pos x="T1" y="0"/>
              </a:cxn>
            </a:cxnLst>
            <a:rect l="0" t="0" r="r" b="b"/>
            <a:pathLst>
              <a:path w="149860">
                <a:moveTo>
                  <a:pt x="0" y="0"/>
                </a:moveTo>
                <a:lnTo>
                  <a:pt x="14935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2" name="object 50">
            <a:extLst>
              <a:ext uri="{FF2B5EF4-FFF2-40B4-BE49-F238E27FC236}">
                <a16:creationId xmlns:a16="http://schemas.microsoft.com/office/drawing/2014/main" id="{AE636C86-2AFB-4799-9277-7013D43D4AD5}"/>
              </a:ext>
            </a:extLst>
          </p:cNvPr>
          <p:cNvSpPr>
            <a:spLocks/>
          </p:cNvSpPr>
          <p:nvPr/>
        </p:nvSpPr>
        <p:spPr bwMode="auto">
          <a:xfrm>
            <a:off x="2743200" y="2608263"/>
            <a:ext cx="146050" cy="114300"/>
          </a:xfrm>
          <a:custGeom>
            <a:avLst/>
            <a:gdLst>
              <a:gd name="T0" fmla="*/ 147331 w 144780"/>
              <a:gd name="T1" fmla="*/ 0 h 113029"/>
              <a:gd name="T2" fmla="*/ 147331 w 144780"/>
              <a:gd name="T3" fmla="*/ 115325 h 113029"/>
              <a:gd name="T4" fmla="*/ 0 w 144780"/>
              <a:gd name="T5" fmla="*/ 115325 h 113029"/>
              <a:gd name="T6" fmla="*/ 0 w 144780"/>
              <a:gd name="T7" fmla="*/ 0 h 113029"/>
              <a:gd name="T8" fmla="*/ 147331 w 14478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780" h="113029">
                <a:moveTo>
                  <a:pt x="144780" y="0"/>
                </a:moveTo>
                <a:lnTo>
                  <a:pt x="144780" y="112775"/>
                </a:lnTo>
                <a:lnTo>
                  <a:pt x="0" y="112775"/>
                </a:lnTo>
                <a:lnTo>
                  <a:pt x="0" y="0"/>
                </a:lnTo>
                <a:lnTo>
                  <a:pt x="144780"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403" name="object 51">
            <a:extLst>
              <a:ext uri="{FF2B5EF4-FFF2-40B4-BE49-F238E27FC236}">
                <a16:creationId xmlns:a16="http://schemas.microsoft.com/office/drawing/2014/main" id="{1AAA3525-1038-4241-B5D3-CC4C65227C7A}"/>
              </a:ext>
            </a:extLst>
          </p:cNvPr>
          <p:cNvSpPr>
            <a:spLocks/>
          </p:cNvSpPr>
          <p:nvPr/>
        </p:nvSpPr>
        <p:spPr bwMode="auto">
          <a:xfrm>
            <a:off x="2743200" y="2608263"/>
            <a:ext cx="146050" cy="114300"/>
          </a:xfrm>
          <a:custGeom>
            <a:avLst/>
            <a:gdLst>
              <a:gd name="T0" fmla="*/ 0 w 144780"/>
              <a:gd name="T1" fmla="*/ 0 h 113029"/>
              <a:gd name="T2" fmla="*/ 147331 w 144780"/>
              <a:gd name="T3" fmla="*/ 0 h 113029"/>
              <a:gd name="T4" fmla="*/ 147331 w 144780"/>
              <a:gd name="T5" fmla="*/ 115325 h 113029"/>
              <a:gd name="T6" fmla="*/ 0 w 144780"/>
              <a:gd name="T7" fmla="*/ 115325 h 113029"/>
              <a:gd name="T8" fmla="*/ 0 w 144780"/>
              <a:gd name="T9" fmla="*/ 0 h 1130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780" h="113029">
                <a:moveTo>
                  <a:pt x="0" y="0"/>
                </a:moveTo>
                <a:lnTo>
                  <a:pt x="144780" y="0"/>
                </a:lnTo>
                <a:lnTo>
                  <a:pt x="144780" y="112775"/>
                </a:lnTo>
                <a:lnTo>
                  <a:pt x="0" y="112775"/>
                </a:ln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4" name="object 52">
            <a:extLst>
              <a:ext uri="{FF2B5EF4-FFF2-40B4-BE49-F238E27FC236}">
                <a16:creationId xmlns:a16="http://schemas.microsoft.com/office/drawing/2014/main" id="{3E358D2F-F1F4-4FA3-A1DE-DCDFE757D44B}"/>
              </a:ext>
            </a:extLst>
          </p:cNvPr>
          <p:cNvSpPr>
            <a:spLocks/>
          </p:cNvSpPr>
          <p:nvPr/>
        </p:nvSpPr>
        <p:spPr bwMode="auto">
          <a:xfrm>
            <a:off x="2743200" y="2647950"/>
            <a:ext cx="146050" cy="0"/>
          </a:xfrm>
          <a:custGeom>
            <a:avLst/>
            <a:gdLst>
              <a:gd name="T0" fmla="*/ 0 w 144780"/>
              <a:gd name="T1" fmla="*/ 147331 w 144780"/>
              <a:gd name="T2" fmla="*/ 0 60000 65536"/>
              <a:gd name="T3" fmla="*/ 0 60000 65536"/>
            </a:gdLst>
            <a:ahLst/>
            <a:cxnLst>
              <a:cxn ang="T2">
                <a:pos x="T0" y="0"/>
              </a:cxn>
              <a:cxn ang="T3">
                <a:pos x="T1" y="0"/>
              </a:cxn>
            </a:cxnLst>
            <a:rect l="0" t="0" r="r" b="b"/>
            <a:pathLst>
              <a:path w="144780">
                <a:moveTo>
                  <a:pt x="0" y="0"/>
                </a:moveTo>
                <a:lnTo>
                  <a:pt x="14478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5" name="object 53">
            <a:extLst>
              <a:ext uri="{FF2B5EF4-FFF2-40B4-BE49-F238E27FC236}">
                <a16:creationId xmlns:a16="http://schemas.microsoft.com/office/drawing/2014/main" id="{335E22D8-3676-4EF4-9B99-7756C3D5EA4C}"/>
              </a:ext>
            </a:extLst>
          </p:cNvPr>
          <p:cNvSpPr>
            <a:spLocks/>
          </p:cNvSpPr>
          <p:nvPr/>
        </p:nvSpPr>
        <p:spPr bwMode="auto">
          <a:xfrm>
            <a:off x="2743200" y="2674938"/>
            <a:ext cx="146050" cy="0"/>
          </a:xfrm>
          <a:custGeom>
            <a:avLst/>
            <a:gdLst>
              <a:gd name="T0" fmla="*/ 0 w 144780"/>
              <a:gd name="T1" fmla="*/ 147331 w 144780"/>
              <a:gd name="T2" fmla="*/ 0 60000 65536"/>
              <a:gd name="T3" fmla="*/ 0 60000 65536"/>
            </a:gdLst>
            <a:ahLst/>
            <a:cxnLst>
              <a:cxn ang="T2">
                <a:pos x="T0" y="0"/>
              </a:cxn>
              <a:cxn ang="T3">
                <a:pos x="T1" y="0"/>
              </a:cxn>
            </a:cxnLst>
            <a:rect l="0" t="0" r="r" b="b"/>
            <a:pathLst>
              <a:path w="144780">
                <a:moveTo>
                  <a:pt x="0" y="0"/>
                </a:moveTo>
                <a:lnTo>
                  <a:pt x="14478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6" name="object 54">
            <a:extLst>
              <a:ext uri="{FF2B5EF4-FFF2-40B4-BE49-F238E27FC236}">
                <a16:creationId xmlns:a16="http://schemas.microsoft.com/office/drawing/2014/main" id="{E8E35991-FBF1-4506-B2C1-C43041262F3D}"/>
              </a:ext>
            </a:extLst>
          </p:cNvPr>
          <p:cNvSpPr>
            <a:spLocks/>
          </p:cNvSpPr>
          <p:nvPr/>
        </p:nvSpPr>
        <p:spPr bwMode="auto">
          <a:xfrm>
            <a:off x="2849563" y="2233613"/>
            <a:ext cx="149225" cy="112712"/>
          </a:xfrm>
          <a:custGeom>
            <a:avLst/>
            <a:gdLst>
              <a:gd name="T0" fmla="*/ 150376 w 147955"/>
              <a:gd name="T1" fmla="*/ 0 h 111760"/>
              <a:gd name="T2" fmla="*/ 150376 w 147955"/>
              <a:gd name="T3" fmla="*/ 113155 h 111760"/>
              <a:gd name="T4" fmla="*/ 0 w 147955"/>
              <a:gd name="T5" fmla="*/ 113155 h 111760"/>
              <a:gd name="T6" fmla="*/ 0 w 147955"/>
              <a:gd name="T7" fmla="*/ 0 h 111760"/>
              <a:gd name="T8" fmla="*/ 150376 w 147955"/>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55" h="111760">
                <a:moveTo>
                  <a:pt x="147827" y="0"/>
                </a:moveTo>
                <a:lnTo>
                  <a:pt x="147827" y="111251"/>
                </a:lnTo>
                <a:lnTo>
                  <a:pt x="0" y="111251"/>
                </a:lnTo>
                <a:lnTo>
                  <a:pt x="0" y="0"/>
                </a:lnTo>
                <a:lnTo>
                  <a:pt x="147827"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407" name="object 55">
            <a:extLst>
              <a:ext uri="{FF2B5EF4-FFF2-40B4-BE49-F238E27FC236}">
                <a16:creationId xmlns:a16="http://schemas.microsoft.com/office/drawing/2014/main" id="{835A2382-C301-4C79-A760-139F609F8753}"/>
              </a:ext>
            </a:extLst>
          </p:cNvPr>
          <p:cNvSpPr>
            <a:spLocks/>
          </p:cNvSpPr>
          <p:nvPr/>
        </p:nvSpPr>
        <p:spPr bwMode="auto">
          <a:xfrm>
            <a:off x="2849563" y="2233613"/>
            <a:ext cx="149225" cy="112712"/>
          </a:xfrm>
          <a:custGeom>
            <a:avLst/>
            <a:gdLst>
              <a:gd name="T0" fmla="*/ 0 w 147955"/>
              <a:gd name="T1" fmla="*/ 0 h 111760"/>
              <a:gd name="T2" fmla="*/ 150376 w 147955"/>
              <a:gd name="T3" fmla="*/ 0 h 111760"/>
              <a:gd name="T4" fmla="*/ 150376 w 147955"/>
              <a:gd name="T5" fmla="*/ 113155 h 111760"/>
              <a:gd name="T6" fmla="*/ 0 w 147955"/>
              <a:gd name="T7" fmla="*/ 113155 h 111760"/>
              <a:gd name="T8" fmla="*/ 0 w 147955"/>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55" h="111760">
                <a:moveTo>
                  <a:pt x="0" y="0"/>
                </a:moveTo>
                <a:lnTo>
                  <a:pt x="147827" y="0"/>
                </a:lnTo>
                <a:lnTo>
                  <a:pt x="147827" y="111251"/>
                </a:lnTo>
                <a:lnTo>
                  <a:pt x="0" y="111251"/>
                </a:lnTo>
                <a:lnTo>
                  <a:pt x="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8" name="object 56">
            <a:extLst>
              <a:ext uri="{FF2B5EF4-FFF2-40B4-BE49-F238E27FC236}">
                <a16:creationId xmlns:a16="http://schemas.microsoft.com/office/drawing/2014/main" id="{505C5D69-F422-4B82-BB7D-EAE4AF652A6F}"/>
              </a:ext>
            </a:extLst>
          </p:cNvPr>
          <p:cNvSpPr>
            <a:spLocks/>
          </p:cNvSpPr>
          <p:nvPr/>
        </p:nvSpPr>
        <p:spPr bwMode="auto">
          <a:xfrm>
            <a:off x="2849563" y="2276475"/>
            <a:ext cx="149225" cy="0"/>
          </a:xfrm>
          <a:custGeom>
            <a:avLst/>
            <a:gdLst>
              <a:gd name="T0" fmla="*/ 0 w 147955"/>
              <a:gd name="T1" fmla="*/ 150376 w 147955"/>
              <a:gd name="T2" fmla="*/ 0 60000 65536"/>
              <a:gd name="T3" fmla="*/ 0 60000 65536"/>
            </a:gdLst>
            <a:ahLst/>
            <a:cxnLst>
              <a:cxn ang="T2">
                <a:pos x="T0" y="0"/>
              </a:cxn>
              <a:cxn ang="T3">
                <a:pos x="T1" y="0"/>
              </a:cxn>
            </a:cxnLst>
            <a:rect l="0" t="0" r="r" b="b"/>
            <a:pathLst>
              <a:path w="147955">
                <a:moveTo>
                  <a:pt x="0" y="0"/>
                </a:moveTo>
                <a:lnTo>
                  <a:pt x="147827"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09" name="object 57">
            <a:extLst>
              <a:ext uri="{FF2B5EF4-FFF2-40B4-BE49-F238E27FC236}">
                <a16:creationId xmlns:a16="http://schemas.microsoft.com/office/drawing/2014/main" id="{97BC085F-AEFE-42D6-9E2C-8BD86CF16D8B}"/>
              </a:ext>
            </a:extLst>
          </p:cNvPr>
          <p:cNvSpPr>
            <a:spLocks/>
          </p:cNvSpPr>
          <p:nvPr/>
        </p:nvSpPr>
        <p:spPr bwMode="auto">
          <a:xfrm>
            <a:off x="2849563" y="2297113"/>
            <a:ext cx="149225" cy="0"/>
          </a:xfrm>
          <a:custGeom>
            <a:avLst/>
            <a:gdLst>
              <a:gd name="T0" fmla="*/ 0 w 147955"/>
              <a:gd name="T1" fmla="*/ 150376 w 147955"/>
              <a:gd name="T2" fmla="*/ 0 60000 65536"/>
              <a:gd name="T3" fmla="*/ 0 60000 65536"/>
            </a:gdLst>
            <a:ahLst/>
            <a:cxnLst>
              <a:cxn ang="T2">
                <a:pos x="T0" y="0"/>
              </a:cxn>
              <a:cxn ang="T3">
                <a:pos x="T1" y="0"/>
              </a:cxn>
            </a:cxnLst>
            <a:rect l="0" t="0" r="r" b="b"/>
            <a:pathLst>
              <a:path w="147955">
                <a:moveTo>
                  <a:pt x="0" y="0"/>
                </a:moveTo>
                <a:lnTo>
                  <a:pt x="147827"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10" name="object 58">
            <a:extLst>
              <a:ext uri="{FF2B5EF4-FFF2-40B4-BE49-F238E27FC236}">
                <a16:creationId xmlns:a16="http://schemas.microsoft.com/office/drawing/2014/main" id="{9E9CED18-CDB2-4DCE-878F-47E372BDC103}"/>
              </a:ext>
            </a:extLst>
          </p:cNvPr>
          <p:cNvSpPr txBox="1">
            <a:spLocks noChangeArrowheads="1"/>
          </p:cNvSpPr>
          <p:nvPr/>
        </p:nvSpPr>
        <p:spPr bwMode="auto">
          <a:xfrm>
            <a:off x="2414588" y="3235325"/>
            <a:ext cx="13081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072"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163"/>
              </a:spcBef>
            </a:pPr>
            <a:r>
              <a:rPr lang="zh-CN" altLang="zh-CN" sz="1400">
                <a:solidFill>
                  <a:srgbClr val="FF3700"/>
                </a:solidFill>
                <a:latin typeface="Arial Narrow" panose="020B0606020202030204" pitchFamily="34" charset="0"/>
              </a:rPr>
              <a:t>类、接口和协作</a:t>
            </a:r>
            <a:endParaRPr lang="zh-CN" altLang="zh-CN" sz="1400">
              <a:latin typeface="Arial Narrow" panose="020B0606020202030204" pitchFamily="34" charset="0"/>
            </a:endParaRPr>
          </a:p>
        </p:txBody>
      </p:sp>
      <p:sp>
        <p:nvSpPr>
          <p:cNvPr id="100411" name="object 59">
            <a:extLst>
              <a:ext uri="{FF2B5EF4-FFF2-40B4-BE49-F238E27FC236}">
                <a16:creationId xmlns:a16="http://schemas.microsoft.com/office/drawing/2014/main" id="{5D9CCEC8-7978-4AAA-A22F-ED330E602ACD}"/>
              </a:ext>
            </a:extLst>
          </p:cNvPr>
          <p:cNvSpPr txBox="1">
            <a:spLocks noChangeArrowheads="1"/>
          </p:cNvSpPr>
          <p:nvPr/>
        </p:nvSpPr>
        <p:spPr bwMode="auto">
          <a:xfrm>
            <a:off x="2414588" y="4132263"/>
            <a:ext cx="288766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409" rIns="0" bIns="0">
            <a:spAutoFit/>
          </a:bodyPr>
          <a:lstStyle>
            <a:lvl1pPr marL="14446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000">
                <a:solidFill>
                  <a:srgbClr val="808080"/>
                </a:solidFill>
                <a:latin typeface="Arial Narrow" panose="020B0606020202030204" pitchFamily="34" charset="0"/>
              </a:rPr>
              <a:t>实现视图</a:t>
            </a:r>
            <a:endParaRPr lang="zh-CN" altLang="zh-CN" sz="2000">
              <a:latin typeface="Arial Narrow" panose="020B0606020202030204" pitchFamily="34" charset="0"/>
            </a:endParaRPr>
          </a:p>
          <a:p>
            <a:pPr>
              <a:spcBef>
                <a:spcPts val="1188"/>
              </a:spcBef>
            </a:pPr>
            <a:r>
              <a:rPr lang="zh-CN" altLang="zh-CN" sz="1400">
                <a:solidFill>
                  <a:srgbClr val="FF3700"/>
                </a:solidFill>
                <a:latin typeface="Arial Narrow" panose="020B0606020202030204" pitchFamily="34" charset="0"/>
              </a:rPr>
              <a:t>源、二进制、可执行组件</a:t>
            </a:r>
            <a:endParaRPr lang="zh-CN" altLang="zh-CN" sz="1400">
              <a:latin typeface="Arial Narrow" panose="020B0606020202030204" pitchFamily="34" charset="0"/>
            </a:endParaRPr>
          </a:p>
        </p:txBody>
      </p:sp>
      <p:sp>
        <p:nvSpPr>
          <p:cNvPr id="100412" name="object 60">
            <a:extLst>
              <a:ext uri="{FF2B5EF4-FFF2-40B4-BE49-F238E27FC236}">
                <a16:creationId xmlns:a16="http://schemas.microsoft.com/office/drawing/2014/main" id="{D2143E4C-8D72-4C3F-8078-5A79FD748A23}"/>
              </a:ext>
            </a:extLst>
          </p:cNvPr>
          <p:cNvSpPr>
            <a:spLocks noChangeArrowheads="1"/>
          </p:cNvSpPr>
          <p:nvPr/>
        </p:nvSpPr>
        <p:spPr bwMode="auto">
          <a:xfrm>
            <a:off x="2405063" y="3729038"/>
            <a:ext cx="1014412" cy="5730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00413" name="object 61">
            <a:extLst>
              <a:ext uri="{FF2B5EF4-FFF2-40B4-BE49-F238E27FC236}">
                <a16:creationId xmlns:a16="http://schemas.microsoft.com/office/drawing/2014/main" id="{28864D6B-B8A1-4C0D-B62C-0C9AF7FEF62F}"/>
              </a:ext>
            </a:extLst>
          </p:cNvPr>
          <p:cNvSpPr>
            <a:spLocks/>
          </p:cNvSpPr>
          <p:nvPr/>
        </p:nvSpPr>
        <p:spPr bwMode="auto">
          <a:xfrm>
            <a:off x="6002338" y="3640138"/>
            <a:ext cx="3665537" cy="1473200"/>
          </a:xfrm>
          <a:custGeom>
            <a:avLst/>
            <a:gdLst>
              <a:gd name="T0" fmla="*/ 0 w 3645534"/>
              <a:gd name="T1" fmla="*/ 0 h 1464945"/>
              <a:gd name="T2" fmla="*/ 0 w 3645534"/>
              <a:gd name="T3" fmla="*/ 1481116 h 1464945"/>
              <a:gd name="T4" fmla="*/ 3685522 w 3645534"/>
              <a:gd name="T5" fmla="*/ 1481116 h 1464945"/>
              <a:gd name="T6" fmla="*/ 3685522 w 3645534"/>
              <a:gd name="T7" fmla="*/ 0 h 1464945"/>
              <a:gd name="T8" fmla="*/ 0 w 3645534"/>
              <a:gd name="T9" fmla="*/ 0 h 1464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534" h="1464945">
                <a:moveTo>
                  <a:pt x="0" y="0"/>
                </a:moveTo>
                <a:lnTo>
                  <a:pt x="0" y="1464564"/>
                </a:lnTo>
                <a:lnTo>
                  <a:pt x="3645408" y="1464564"/>
                </a:lnTo>
                <a:lnTo>
                  <a:pt x="364540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00414" name="object 62">
            <a:extLst>
              <a:ext uri="{FF2B5EF4-FFF2-40B4-BE49-F238E27FC236}">
                <a16:creationId xmlns:a16="http://schemas.microsoft.com/office/drawing/2014/main" id="{7A7BA1CE-CBF7-4154-929F-624B764576AF}"/>
              </a:ext>
            </a:extLst>
          </p:cNvPr>
          <p:cNvSpPr>
            <a:spLocks/>
          </p:cNvSpPr>
          <p:nvPr/>
        </p:nvSpPr>
        <p:spPr bwMode="auto">
          <a:xfrm>
            <a:off x="6002338" y="3640138"/>
            <a:ext cx="3665537" cy="1473200"/>
          </a:xfrm>
          <a:custGeom>
            <a:avLst/>
            <a:gdLst>
              <a:gd name="T0" fmla="*/ 0 w 3645534"/>
              <a:gd name="T1" fmla="*/ 0 h 1464945"/>
              <a:gd name="T2" fmla="*/ 0 w 3645534"/>
              <a:gd name="T3" fmla="*/ 1481116 h 1464945"/>
              <a:gd name="T4" fmla="*/ 3685522 w 3645534"/>
              <a:gd name="T5" fmla="*/ 1481116 h 1464945"/>
              <a:gd name="T6" fmla="*/ 3685522 w 3645534"/>
              <a:gd name="T7" fmla="*/ 0 h 1464945"/>
              <a:gd name="T8" fmla="*/ 0 w 3645534"/>
              <a:gd name="T9" fmla="*/ 0 h 14649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45534" h="1464945">
                <a:moveTo>
                  <a:pt x="0" y="0"/>
                </a:moveTo>
                <a:lnTo>
                  <a:pt x="0" y="1464564"/>
                </a:lnTo>
                <a:lnTo>
                  <a:pt x="3645408" y="1464564"/>
                </a:lnTo>
                <a:lnTo>
                  <a:pt x="3645408" y="0"/>
                </a:lnTo>
                <a:lnTo>
                  <a:pt x="0" y="0"/>
                </a:lnTo>
                <a:close/>
              </a:path>
            </a:pathLst>
          </a:custGeom>
          <a:noFill/>
          <a:ln w="12192">
            <a:solidFill>
              <a:srgbClr val="5F5F5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3" name="object 63">
            <a:extLst>
              <a:ext uri="{FF2B5EF4-FFF2-40B4-BE49-F238E27FC236}">
                <a16:creationId xmlns:a16="http://schemas.microsoft.com/office/drawing/2014/main" id="{183125A8-3109-4148-85AA-13B88F6BB5C5}"/>
              </a:ext>
            </a:extLst>
          </p:cNvPr>
          <p:cNvSpPr txBox="1"/>
          <p:nvPr/>
        </p:nvSpPr>
        <p:spPr>
          <a:xfrm>
            <a:off x="9131300" y="4911725"/>
            <a:ext cx="434975" cy="230188"/>
          </a:xfrm>
          <a:prstGeom prst="rect">
            <a:avLst/>
          </a:prstGeom>
        </p:spPr>
        <p:txBody>
          <a:bodyPr lIns="0" tIns="12771" rIns="0" bIns="0">
            <a:spAutoFit/>
          </a:bodyPr>
          <a:lstStyle/>
          <a:p>
            <a:pPr>
              <a:spcBef>
                <a:spcPts val="101"/>
              </a:spcBef>
              <a:defRPr/>
            </a:pPr>
            <a:r>
              <a:rPr sz="1408" spc="-5" dirty="0">
                <a:solidFill>
                  <a:srgbClr val="FF3700"/>
                </a:solidFill>
                <a:latin typeface="Arial Narrow"/>
                <a:cs typeface="Arial Narrow"/>
              </a:rPr>
              <a:t>节点</a:t>
            </a:r>
            <a:endParaRPr sz="1408">
              <a:latin typeface="Arial Narrow"/>
              <a:cs typeface="Arial Narrow"/>
            </a:endParaRPr>
          </a:p>
        </p:txBody>
      </p:sp>
      <p:sp>
        <p:nvSpPr>
          <p:cNvPr id="100416" name="object 64">
            <a:extLst>
              <a:ext uri="{FF2B5EF4-FFF2-40B4-BE49-F238E27FC236}">
                <a16:creationId xmlns:a16="http://schemas.microsoft.com/office/drawing/2014/main" id="{29A9062F-3219-4666-A20F-EFF608D55868}"/>
              </a:ext>
            </a:extLst>
          </p:cNvPr>
          <p:cNvSpPr>
            <a:spLocks noChangeArrowheads="1"/>
          </p:cNvSpPr>
          <p:nvPr/>
        </p:nvSpPr>
        <p:spPr bwMode="auto">
          <a:xfrm>
            <a:off x="8705850" y="3771900"/>
            <a:ext cx="228600" cy="15081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00417" name="object 65">
            <a:extLst>
              <a:ext uri="{FF2B5EF4-FFF2-40B4-BE49-F238E27FC236}">
                <a16:creationId xmlns:a16="http://schemas.microsoft.com/office/drawing/2014/main" id="{52AF2769-1690-40FC-8D65-A7280AE573DD}"/>
              </a:ext>
            </a:extLst>
          </p:cNvPr>
          <p:cNvSpPr>
            <a:spLocks noChangeArrowheads="1"/>
          </p:cNvSpPr>
          <p:nvPr/>
        </p:nvSpPr>
        <p:spPr bwMode="auto">
          <a:xfrm>
            <a:off x="9175750" y="3803650"/>
            <a:ext cx="228600" cy="14763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00418" name="object 66">
            <a:extLst>
              <a:ext uri="{FF2B5EF4-FFF2-40B4-BE49-F238E27FC236}">
                <a16:creationId xmlns:a16="http://schemas.microsoft.com/office/drawing/2014/main" id="{5B4AB1C6-F6FA-4ABE-80E2-BD8BD271057A}"/>
              </a:ext>
            </a:extLst>
          </p:cNvPr>
          <p:cNvSpPr>
            <a:spLocks/>
          </p:cNvSpPr>
          <p:nvPr/>
        </p:nvSpPr>
        <p:spPr bwMode="auto">
          <a:xfrm>
            <a:off x="8901113" y="3848100"/>
            <a:ext cx="276225" cy="30163"/>
          </a:xfrm>
          <a:custGeom>
            <a:avLst/>
            <a:gdLst>
              <a:gd name="T0" fmla="*/ 0 w 274320"/>
              <a:gd name="T1" fmla="*/ 0 h 29210"/>
              <a:gd name="T2" fmla="*/ 278143 w 274320"/>
              <a:gd name="T3" fmla="*/ 30876 h 29210"/>
              <a:gd name="T4" fmla="*/ 0 60000 65536"/>
              <a:gd name="T5" fmla="*/ 0 60000 65536"/>
            </a:gdLst>
            <a:ahLst/>
            <a:cxnLst>
              <a:cxn ang="T4">
                <a:pos x="T0" y="T1"/>
              </a:cxn>
              <a:cxn ang="T5">
                <a:pos x="T2" y="T3"/>
              </a:cxn>
            </a:cxnLst>
            <a:rect l="0" t="0" r="r" b="b"/>
            <a:pathLst>
              <a:path w="274320" h="29210">
                <a:moveTo>
                  <a:pt x="0" y="0"/>
                </a:moveTo>
                <a:lnTo>
                  <a:pt x="274320" y="2895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19" name="object 67">
            <a:extLst>
              <a:ext uri="{FF2B5EF4-FFF2-40B4-BE49-F238E27FC236}">
                <a16:creationId xmlns:a16="http://schemas.microsoft.com/office/drawing/2014/main" id="{BFAFAB1C-9FD7-4D97-8ABD-F80CE3D420C1}"/>
              </a:ext>
            </a:extLst>
          </p:cNvPr>
          <p:cNvSpPr>
            <a:spLocks noChangeArrowheads="1"/>
          </p:cNvSpPr>
          <p:nvPr/>
        </p:nvSpPr>
        <p:spPr bwMode="auto">
          <a:xfrm>
            <a:off x="8705850" y="4002088"/>
            <a:ext cx="228600" cy="15081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00420" name="object 68">
            <a:extLst>
              <a:ext uri="{FF2B5EF4-FFF2-40B4-BE49-F238E27FC236}">
                <a16:creationId xmlns:a16="http://schemas.microsoft.com/office/drawing/2014/main" id="{5ADAEFC9-8A00-49D0-A185-CCFCD02B5811}"/>
              </a:ext>
            </a:extLst>
          </p:cNvPr>
          <p:cNvSpPr>
            <a:spLocks/>
          </p:cNvSpPr>
          <p:nvPr/>
        </p:nvSpPr>
        <p:spPr bwMode="auto">
          <a:xfrm>
            <a:off x="8901113" y="3878263"/>
            <a:ext cx="276225" cy="200025"/>
          </a:xfrm>
          <a:custGeom>
            <a:avLst/>
            <a:gdLst>
              <a:gd name="T0" fmla="*/ 0 w 274320"/>
              <a:gd name="T1" fmla="*/ 199644 h 200025"/>
              <a:gd name="T2" fmla="*/ 278143 w 274320"/>
              <a:gd name="T3" fmla="*/ 0 h 200025"/>
              <a:gd name="T4" fmla="*/ 0 60000 65536"/>
              <a:gd name="T5" fmla="*/ 0 60000 65536"/>
            </a:gdLst>
            <a:ahLst/>
            <a:cxnLst>
              <a:cxn ang="T4">
                <a:pos x="T0" y="T1"/>
              </a:cxn>
              <a:cxn ang="T5">
                <a:pos x="T2" y="T3"/>
              </a:cxn>
            </a:cxnLst>
            <a:rect l="0" t="0" r="r" b="b"/>
            <a:pathLst>
              <a:path w="274320" h="200025">
                <a:moveTo>
                  <a:pt x="0" y="199644"/>
                </a:moveTo>
                <a:lnTo>
                  <a:pt x="27432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21" name="object 69">
            <a:extLst>
              <a:ext uri="{FF2B5EF4-FFF2-40B4-BE49-F238E27FC236}">
                <a16:creationId xmlns:a16="http://schemas.microsoft.com/office/drawing/2014/main" id="{4014A69D-542D-4E75-8688-AEE3AD9684D0}"/>
              </a:ext>
            </a:extLst>
          </p:cNvPr>
          <p:cNvSpPr>
            <a:spLocks noChangeArrowheads="1"/>
          </p:cNvSpPr>
          <p:nvPr/>
        </p:nvSpPr>
        <p:spPr bwMode="auto">
          <a:xfrm>
            <a:off x="9175750" y="4064000"/>
            <a:ext cx="228600" cy="1492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00422" name="object 70">
            <a:extLst>
              <a:ext uri="{FF2B5EF4-FFF2-40B4-BE49-F238E27FC236}">
                <a16:creationId xmlns:a16="http://schemas.microsoft.com/office/drawing/2014/main" id="{68002C60-5189-4656-9D6C-ABA733186D64}"/>
              </a:ext>
            </a:extLst>
          </p:cNvPr>
          <p:cNvSpPr>
            <a:spLocks noChangeArrowheads="1"/>
          </p:cNvSpPr>
          <p:nvPr/>
        </p:nvSpPr>
        <p:spPr bwMode="auto">
          <a:xfrm>
            <a:off x="8705850" y="4187825"/>
            <a:ext cx="228600" cy="149225"/>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00423" name="object 71">
            <a:extLst>
              <a:ext uri="{FF2B5EF4-FFF2-40B4-BE49-F238E27FC236}">
                <a16:creationId xmlns:a16="http://schemas.microsoft.com/office/drawing/2014/main" id="{5658AAC9-80EA-49B6-90C1-B48851A68249}"/>
              </a:ext>
            </a:extLst>
          </p:cNvPr>
          <p:cNvSpPr>
            <a:spLocks/>
          </p:cNvSpPr>
          <p:nvPr/>
        </p:nvSpPr>
        <p:spPr bwMode="auto">
          <a:xfrm>
            <a:off x="8901113" y="4138613"/>
            <a:ext cx="276225" cy="122237"/>
          </a:xfrm>
          <a:custGeom>
            <a:avLst/>
            <a:gdLst>
              <a:gd name="T0" fmla="*/ 0 w 274320"/>
              <a:gd name="T1" fmla="*/ 122555 h 121920"/>
              <a:gd name="T2" fmla="*/ 278143 w 274320"/>
              <a:gd name="T3" fmla="*/ 0 h 121920"/>
              <a:gd name="T4" fmla="*/ 0 60000 65536"/>
              <a:gd name="T5" fmla="*/ 0 60000 65536"/>
            </a:gdLst>
            <a:ahLst/>
            <a:cxnLst>
              <a:cxn ang="T4">
                <a:pos x="T0" y="T1"/>
              </a:cxn>
              <a:cxn ang="T5">
                <a:pos x="T2" y="T3"/>
              </a:cxn>
            </a:cxnLst>
            <a:rect l="0" t="0" r="r" b="b"/>
            <a:pathLst>
              <a:path w="274320" h="121920">
                <a:moveTo>
                  <a:pt x="0" y="121920"/>
                </a:moveTo>
                <a:lnTo>
                  <a:pt x="27432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0424" name="object 72">
            <a:extLst>
              <a:ext uri="{FF2B5EF4-FFF2-40B4-BE49-F238E27FC236}">
                <a16:creationId xmlns:a16="http://schemas.microsoft.com/office/drawing/2014/main" id="{16D35DEA-C03E-43C3-85C9-B8FDBD233F0C}"/>
              </a:ext>
            </a:extLst>
          </p:cNvPr>
          <p:cNvSpPr>
            <a:spLocks noChangeArrowheads="1"/>
          </p:cNvSpPr>
          <p:nvPr/>
        </p:nvSpPr>
        <p:spPr bwMode="auto">
          <a:xfrm>
            <a:off x="4516438" y="3001963"/>
            <a:ext cx="2859087" cy="112395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73" name="object 73">
            <a:extLst>
              <a:ext uri="{FF2B5EF4-FFF2-40B4-BE49-F238E27FC236}">
                <a16:creationId xmlns:a16="http://schemas.microsoft.com/office/drawing/2014/main" id="{ACE923FD-9D36-403F-8C25-3288BC594D33}"/>
              </a:ext>
            </a:extLst>
          </p:cNvPr>
          <p:cNvSpPr txBox="1"/>
          <p:nvPr/>
        </p:nvSpPr>
        <p:spPr>
          <a:xfrm>
            <a:off x="5316538" y="3705225"/>
            <a:ext cx="723900" cy="333375"/>
          </a:xfrm>
          <a:prstGeom prst="rect">
            <a:avLst/>
          </a:prstGeom>
        </p:spPr>
        <p:txBody>
          <a:bodyPr lIns="0" tIns="13409" rIns="0" bIns="0">
            <a:spAutoFit/>
          </a:bodyPr>
          <a:lstStyle/>
          <a:p>
            <a:pPr marL="12771">
              <a:spcBef>
                <a:spcPts val="106"/>
              </a:spcBef>
              <a:defRPr/>
            </a:pPr>
            <a:r>
              <a:rPr sz="2011" spc="-5" dirty="0">
                <a:solidFill>
                  <a:srgbClr val="808080"/>
                </a:solidFill>
                <a:latin typeface="Arial Narrow"/>
                <a:cs typeface="Arial Narrow"/>
              </a:rPr>
              <a:t>使用</a:t>
            </a:r>
            <a:r>
              <a:rPr sz="2011" spc="-75" dirty="0">
                <a:solidFill>
                  <a:srgbClr val="808080"/>
                </a:solidFill>
                <a:latin typeface="Arial Narrow"/>
                <a:cs typeface="Arial Narrow"/>
              </a:rPr>
              <a:t> </a:t>
            </a:r>
            <a:r>
              <a:rPr sz="2011" spc="-5" dirty="0">
                <a:solidFill>
                  <a:srgbClr val="808080"/>
                </a:solidFill>
                <a:latin typeface="Arial Narrow"/>
                <a:cs typeface="Arial Narrow"/>
              </a:rPr>
              <a:t>约</a:t>
            </a:r>
            <a:endParaRPr sz="2011">
              <a:latin typeface="Arial Narrow"/>
              <a:cs typeface="Arial Narrow"/>
            </a:endParaRPr>
          </a:p>
        </p:txBody>
      </p:sp>
      <p:sp>
        <p:nvSpPr>
          <p:cNvPr id="74" name="object 74">
            <a:extLst>
              <a:ext uri="{FF2B5EF4-FFF2-40B4-BE49-F238E27FC236}">
                <a16:creationId xmlns:a16="http://schemas.microsoft.com/office/drawing/2014/main" id="{79C7162E-B00C-4F00-B9AF-68E4C27B5545}"/>
              </a:ext>
            </a:extLst>
          </p:cNvPr>
          <p:cNvSpPr txBox="1"/>
          <p:nvPr/>
        </p:nvSpPr>
        <p:spPr>
          <a:xfrm>
            <a:off x="6027738" y="3586163"/>
            <a:ext cx="2003425" cy="877887"/>
          </a:xfrm>
          <a:prstGeom prst="rect">
            <a:avLst/>
          </a:prstGeom>
        </p:spPr>
        <p:txBody>
          <a:bodyPr lIns="0" tIns="132179" rIns="0" bIns="0">
            <a:spAutoFit/>
          </a:bodyPr>
          <a:lstStyle/>
          <a:p>
            <a:pPr>
              <a:spcBef>
                <a:spcPts val="1041"/>
              </a:spcBef>
              <a:defRPr/>
            </a:pPr>
            <a:r>
              <a:rPr sz="2011" spc="-5" dirty="0">
                <a:solidFill>
                  <a:srgbClr val="808080"/>
                </a:solidFill>
                <a:latin typeface="Arial Narrow"/>
                <a:cs typeface="Arial Narrow"/>
              </a:rPr>
              <a:t>硒</a:t>
            </a:r>
            <a:r>
              <a:rPr sz="2011" spc="-10" dirty="0">
                <a:solidFill>
                  <a:srgbClr val="808080"/>
                </a:solidFill>
                <a:latin typeface="Arial Narrow"/>
                <a:cs typeface="Arial Narrow"/>
              </a:rPr>
              <a:t> </a:t>
            </a:r>
            <a:r>
              <a:rPr sz="2011" spc="-5" dirty="0">
                <a:solidFill>
                  <a:srgbClr val="808080"/>
                </a:solidFill>
                <a:latin typeface="Arial Narrow"/>
                <a:cs typeface="Arial Narrow"/>
              </a:rPr>
              <a:t>视图</a:t>
            </a:r>
            <a:endParaRPr sz="2011">
              <a:latin typeface="Arial Narrow"/>
              <a:cs typeface="Arial Narrow"/>
            </a:endParaRPr>
          </a:p>
          <a:p>
            <a:pPr marL="360146">
              <a:spcBef>
                <a:spcPts val="940"/>
              </a:spcBef>
              <a:defRPr/>
            </a:pPr>
            <a:r>
              <a:rPr sz="2011" spc="-5" dirty="0">
                <a:solidFill>
                  <a:srgbClr val="808080"/>
                </a:solidFill>
                <a:latin typeface="Arial Narrow"/>
                <a:cs typeface="Arial Narrow"/>
              </a:rPr>
              <a:t>部署</a:t>
            </a:r>
            <a:r>
              <a:rPr sz="2011" spc="-60" dirty="0">
                <a:solidFill>
                  <a:srgbClr val="808080"/>
                </a:solidFill>
                <a:latin typeface="Arial Narrow"/>
                <a:cs typeface="Arial Narrow"/>
              </a:rPr>
              <a:t> </a:t>
            </a:r>
            <a:r>
              <a:rPr sz="2011" dirty="0">
                <a:solidFill>
                  <a:srgbClr val="808080"/>
                </a:solidFill>
                <a:latin typeface="Arial Narrow"/>
                <a:cs typeface="Arial Narrow"/>
              </a:rPr>
              <a:t>视图</a:t>
            </a:r>
            <a:endParaRPr sz="2011">
              <a:latin typeface="Arial Narrow"/>
              <a:cs typeface="Arial Narrow"/>
            </a:endParaRPr>
          </a:p>
        </p:txBody>
      </p:sp>
      <p:sp>
        <p:nvSpPr>
          <p:cNvPr id="75" name="object 75">
            <a:extLst>
              <a:ext uri="{FF2B5EF4-FFF2-40B4-BE49-F238E27FC236}">
                <a16:creationId xmlns:a16="http://schemas.microsoft.com/office/drawing/2014/main" id="{E65D2D35-C4AC-46CB-A0FE-9ED6304B9F3F}"/>
              </a:ext>
            </a:extLst>
          </p:cNvPr>
          <p:cNvSpPr txBox="1"/>
          <p:nvPr/>
        </p:nvSpPr>
        <p:spPr>
          <a:xfrm>
            <a:off x="4689475" y="3490913"/>
            <a:ext cx="709613" cy="230187"/>
          </a:xfrm>
          <a:prstGeom prst="rect">
            <a:avLst/>
          </a:prstGeom>
        </p:spPr>
        <p:txBody>
          <a:bodyPr lIns="0" tIns="12771" rIns="0" bIns="0">
            <a:spAutoFit/>
          </a:bodyPr>
          <a:lstStyle/>
          <a:p>
            <a:pPr marL="12771">
              <a:spcBef>
                <a:spcPts val="101"/>
              </a:spcBef>
              <a:defRPr/>
            </a:pPr>
            <a:r>
              <a:rPr sz="1408" spc="-5" dirty="0">
                <a:solidFill>
                  <a:srgbClr val="FF3700"/>
                </a:solidFill>
                <a:latin typeface="Arial Narrow"/>
                <a:cs typeface="Arial Narrow"/>
              </a:rPr>
              <a:t>使用</a:t>
            </a:r>
            <a:r>
              <a:rPr sz="1408" spc="-60" dirty="0">
                <a:solidFill>
                  <a:srgbClr val="FF3700"/>
                </a:solidFill>
                <a:latin typeface="Arial Narrow"/>
                <a:cs typeface="Arial Narrow"/>
              </a:rPr>
              <a:t> </a:t>
            </a:r>
            <a:r>
              <a:rPr sz="1408" spc="-5" dirty="0">
                <a:solidFill>
                  <a:srgbClr val="FF3700"/>
                </a:solidFill>
                <a:latin typeface="Arial Narrow"/>
                <a:cs typeface="Arial Narrow"/>
              </a:rPr>
              <a:t>例</a:t>
            </a:r>
            <a:endParaRPr sz="1408">
              <a:latin typeface="Arial Narrow"/>
              <a:cs typeface="Arial Narrow"/>
            </a:endParaRPr>
          </a:p>
        </p:txBody>
      </p:sp>
    </p:spTree>
  </p:cSld>
  <p:clrMapOvr>
    <a:masterClrMapping/>
  </p:clrMapOvr>
</p:sld>
</file>

<file path=ppt/slides/slide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8887363-BF6B-412C-98C6-E5396C30CCC8}"/>
              </a:ext>
            </a:extLst>
          </p:cNvPr>
          <p:cNvSpPr txBox="1">
            <a:spLocks noGrp="1"/>
          </p:cNvSpPr>
          <p:nvPr>
            <p:ph type="title"/>
          </p:nvPr>
        </p:nvSpPr>
        <p:spPr>
          <a:xfrm>
            <a:off x="457200" y="171450"/>
            <a:ext cx="4583113" cy="690563"/>
          </a:xfrm>
        </p:spPr>
        <p:txBody>
          <a:bodyPr lIns="0" tIns="12771" rIns="0" bIns="0" rtlCol="0">
            <a:spAutoFit/>
          </a:bodyPr>
          <a:lstStyle/>
          <a:p>
            <a:pPr marL="12771">
              <a:spcBef>
                <a:spcPts val="101"/>
              </a:spcBef>
              <a:defRPr/>
            </a:pPr>
            <a:r>
              <a:rPr spc="-5" dirty="0"/>
              <a:t>使用案例</a:t>
            </a:r>
            <a:r>
              <a:rPr dirty="0"/>
              <a:t> </a:t>
            </a:r>
            <a:r>
              <a:rPr spc="-5" dirty="0"/>
              <a:t>视图</a:t>
            </a:r>
            <a:endParaRPr dirty="0"/>
          </a:p>
        </p:txBody>
      </p:sp>
      <p:sp>
        <p:nvSpPr>
          <p:cNvPr id="4" name="object 4">
            <a:extLst>
              <a:ext uri="{FF2B5EF4-FFF2-40B4-BE49-F238E27FC236}">
                <a16:creationId xmlns:a16="http://schemas.microsoft.com/office/drawing/2014/main" id="{F968C075-0547-4DD5-9736-5B6929B79081}"/>
              </a:ext>
            </a:extLst>
          </p:cNvPr>
          <p:cNvSpPr txBox="1"/>
          <p:nvPr/>
        </p:nvSpPr>
        <p:spPr>
          <a:xfrm>
            <a:off x="609600" y="1768475"/>
            <a:ext cx="10012363" cy="2016125"/>
          </a:xfrm>
          <a:prstGeom prst="rect">
            <a:avLst/>
          </a:prstGeom>
        </p:spPr>
        <p:txBody>
          <a:bodyPr lIns="0" tIns="13409" rIns="0" bIns="0">
            <a:spAutoFit/>
          </a:bodyPr>
          <a:lstStyle/>
          <a:p>
            <a:pPr marL="471254" indent="-458483">
              <a:spcBef>
                <a:spcPts val="106"/>
              </a:spcBef>
              <a:buFontTx/>
              <a:buAutoNum type="arabicPeriod"/>
              <a:tabLst>
                <a:tab pos="471893" algn="l"/>
              </a:tabLst>
              <a:defRPr/>
            </a:pPr>
            <a:r>
              <a:rPr sz="3218" b="1" dirty="0">
                <a:latin typeface="Times New Roman"/>
                <a:cs typeface="Times New Roman"/>
              </a:rPr>
              <a:t>概述</a:t>
            </a:r>
            <a:endParaRPr sz="3218" dirty="0">
              <a:latin typeface="Times New Roman"/>
              <a:cs typeface="Times New Roman"/>
            </a:endParaRPr>
          </a:p>
          <a:p>
            <a:pPr marL="471254" indent="-458483">
              <a:buFontTx/>
              <a:buAutoNum type="arabicPeriod"/>
              <a:tabLst>
                <a:tab pos="471893" algn="l"/>
              </a:tabLst>
              <a:defRPr/>
            </a:pPr>
            <a:r>
              <a:rPr sz="3218" b="1" spc="-5" dirty="0">
                <a:latin typeface="Times New Roman"/>
                <a:cs typeface="Times New Roman"/>
              </a:rPr>
              <a:t>图形构造</a:t>
            </a:r>
            <a:endParaRPr sz="3218" dirty="0">
              <a:latin typeface="Times New Roman"/>
              <a:cs typeface="Times New Roman"/>
            </a:endParaRPr>
          </a:p>
          <a:p>
            <a:pPr marL="471254" indent="-458483">
              <a:lnSpc>
                <a:spcPts val="3856"/>
              </a:lnSpc>
              <a:buFontTx/>
              <a:buAutoNum type="arabicPeriod"/>
              <a:tabLst>
                <a:tab pos="471893" algn="l"/>
              </a:tabLst>
              <a:defRPr/>
            </a:pPr>
            <a:r>
              <a:rPr sz="3218" b="1" spc="-5" dirty="0">
                <a:latin typeface="Times New Roman"/>
                <a:cs typeface="Times New Roman"/>
              </a:rPr>
              <a:t>文本</a:t>
            </a:r>
            <a:r>
              <a:rPr sz="3218" b="1" spc="-15" dirty="0">
                <a:latin typeface="Times New Roman"/>
                <a:cs typeface="Times New Roman"/>
              </a:rPr>
              <a:t> </a:t>
            </a:r>
            <a:r>
              <a:rPr sz="3218" b="1" dirty="0">
                <a:latin typeface="Times New Roman"/>
                <a:cs typeface="Times New Roman"/>
              </a:rPr>
              <a:t>描述</a:t>
            </a:r>
            <a:endParaRPr sz="3218" dirty="0">
              <a:latin typeface="Times New Roman"/>
              <a:cs typeface="Times New Roman"/>
            </a:endParaRPr>
          </a:p>
          <a:p>
            <a:pPr marL="422085" indent="-409313">
              <a:lnSpc>
                <a:spcPts val="3856"/>
              </a:lnSpc>
              <a:buFontTx/>
              <a:buAutoNum type="arabicPeriod"/>
              <a:tabLst>
                <a:tab pos="422724" algn="l"/>
              </a:tabLst>
              <a:defRPr/>
            </a:pPr>
            <a:r>
              <a:rPr sz="3218" b="1" spc="-5" dirty="0">
                <a:latin typeface="Times New Roman"/>
                <a:cs typeface="Times New Roman"/>
              </a:rPr>
              <a:t>的</a:t>
            </a:r>
            <a:r>
              <a:rPr sz="3218" b="1" dirty="0">
                <a:latin typeface="Times New Roman"/>
                <a:cs typeface="Times New Roman"/>
              </a:rPr>
              <a:t>的架构视图</a:t>
            </a:r>
            <a:r>
              <a:rPr sz="3218" b="1" spc="-10" dirty="0">
                <a:latin typeface="Times New Roman"/>
                <a:cs typeface="Times New Roman"/>
              </a:rPr>
              <a:t>的</a:t>
            </a:r>
            <a:r>
              <a:rPr sz="3218" b="1" dirty="0">
                <a:latin typeface="Times New Roman"/>
                <a:cs typeface="Times New Roman"/>
              </a:rPr>
              <a:t>使用案例</a:t>
            </a:r>
            <a:r>
              <a:rPr sz="3218" b="1" spc="-50" dirty="0">
                <a:latin typeface="Times New Roman"/>
                <a:cs typeface="Times New Roman"/>
              </a:rPr>
              <a:t> </a:t>
            </a:r>
            <a:r>
              <a:rPr sz="3218" b="1" dirty="0">
                <a:latin typeface="Times New Roman"/>
                <a:cs typeface="Times New Roman"/>
              </a:rPr>
              <a:t>模型</a:t>
            </a:r>
            <a:endParaRPr sz="3218" dirty="0">
              <a:latin typeface="Times New Roman"/>
              <a:cs typeface="Times New Roman"/>
            </a:endParaRPr>
          </a:p>
        </p:txBody>
      </p:sp>
    </p:spTree>
  </p:cSld>
  <p:clrMapOvr>
    <a:masterClrMapping/>
  </p:clrMapOvr>
</p:sld>
</file>

<file path=ppt/slides/slide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C9FBB42-B73E-41D6-8414-AADB66CE3B9D}"/>
              </a:ext>
            </a:extLst>
          </p:cNvPr>
          <p:cNvSpPr txBox="1">
            <a:spLocks noGrp="1"/>
          </p:cNvSpPr>
          <p:nvPr>
            <p:ph type="title"/>
          </p:nvPr>
        </p:nvSpPr>
        <p:spPr>
          <a:xfrm>
            <a:off x="455613" y="192088"/>
            <a:ext cx="5578475" cy="690562"/>
          </a:xfrm>
        </p:spPr>
        <p:txBody>
          <a:bodyPr lIns="0" tIns="13409" rIns="0" bIns="0" rtlCol="0">
            <a:spAutoFit/>
          </a:bodyPr>
          <a:lstStyle/>
          <a:p>
            <a:pPr marL="12771">
              <a:spcBef>
                <a:spcPts val="106"/>
              </a:spcBef>
              <a:defRPr/>
            </a:pPr>
            <a:r>
              <a:rPr dirty="0"/>
              <a:t>1。</a:t>
            </a:r>
            <a:r>
              <a:rPr spc="-85" dirty="0"/>
              <a:t> </a:t>
            </a:r>
            <a:r>
              <a:rPr dirty="0"/>
              <a:t>概述</a:t>
            </a:r>
          </a:p>
        </p:txBody>
      </p:sp>
      <p:sp>
        <p:nvSpPr>
          <p:cNvPr id="102403" name="object 4">
            <a:extLst>
              <a:ext uri="{FF2B5EF4-FFF2-40B4-BE49-F238E27FC236}">
                <a16:creationId xmlns:a16="http://schemas.microsoft.com/office/drawing/2014/main" id="{D0AB5BB8-AC08-4732-9A3C-7D70C55CDCCD}"/>
              </a:ext>
            </a:extLst>
          </p:cNvPr>
          <p:cNvSpPr txBox="1">
            <a:spLocks noChangeArrowheads="1"/>
          </p:cNvSpPr>
          <p:nvPr/>
        </p:nvSpPr>
        <p:spPr bwMode="auto">
          <a:xfrm>
            <a:off x="533400" y="1295400"/>
            <a:ext cx="113538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32"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800" b="1" i="1">
                <a:latin typeface="Times New Roman" panose="02020603050405020304" pitchFamily="18" charset="0"/>
                <a:cs typeface="Times New Roman" panose="02020603050405020304" pitchFamily="18" charset="0"/>
              </a:rPr>
              <a:t>用例视图</a:t>
            </a:r>
            <a:endParaRPr lang="zh-CN" altLang="zh-CN" sz="2800">
              <a:latin typeface="Times New Roman" panose="02020603050405020304" pitchFamily="18" charset="0"/>
              <a:cs typeface="Times New Roman" panose="02020603050405020304" pitchFamily="18" charset="0"/>
            </a:endParaRPr>
          </a:p>
          <a:p>
            <a:pPr>
              <a:lnSpc>
                <a:spcPts val="2888"/>
              </a:lnSpc>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捕获用户看到的系统功能</a:t>
            </a:r>
          </a:p>
          <a:p>
            <a:pPr>
              <a:lnSpc>
                <a:spcPts val="2888"/>
              </a:lnSpc>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建立在发展的早期阶段</a:t>
            </a:r>
          </a:p>
          <a:p>
            <a:pPr>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开发的</a:t>
            </a:r>
            <a:r>
              <a:rPr lang="zh-CN" altLang="zh-CN" sz="2400" b="1" i="1">
                <a:latin typeface="Times New Roman" panose="02020603050405020304" pitchFamily="18" charset="0"/>
                <a:cs typeface="Times New Roman" panose="02020603050405020304" pitchFamily="18" charset="0"/>
              </a:rPr>
              <a:t>分析师和领域专家</a:t>
            </a:r>
            <a:endParaRPr lang="zh-CN" altLang="zh-CN" sz="2400">
              <a:latin typeface="Times New Roman" panose="02020603050405020304" pitchFamily="18" charset="0"/>
              <a:cs typeface="Times New Roman" panose="02020603050405020304" pitchFamily="18" charset="0"/>
            </a:endParaRPr>
          </a:p>
          <a:p>
            <a:pPr>
              <a:lnSpc>
                <a:spcPts val="2888"/>
              </a:lnSpc>
              <a:buFont typeface="Arial" panose="020B0604020202020204" pitchFamily="34" charset="0"/>
              <a:buChar char="•"/>
            </a:pPr>
            <a:r>
              <a:rPr lang="zh-CN" altLang="zh-CN" sz="2400" b="1">
                <a:latin typeface="Times New Roman" panose="02020603050405020304" pitchFamily="18" charset="0"/>
                <a:cs typeface="Times New Roman" panose="02020603050405020304" pitchFamily="18" charset="0"/>
              </a:rPr>
              <a:t>系统行为</a:t>
            </a:r>
            <a:r>
              <a:rPr lang="zh-CN" altLang="zh-CN" sz="2400">
                <a:latin typeface="Times New Roman" panose="02020603050405020304" pitchFamily="18" charset="0"/>
                <a:cs typeface="Times New Roman" panose="02020603050405020304" pitchFamily="18" charset="0"/>
              </a:rPr>
              <a:t>, 这是它必须提供的功能, 是</a:t>
            </a:r>
          </a:p>
          <a:p>
            <a:pPr>
              <a:lnSpc>
                <a:spcPts val="2888"/>
              </a:lnSpc>
            </a:pPr>
            <a:r>
              <a:rPr lang="zh-CN" altLang="zh-CN" sz="2400" b="1" i="1">
                <a:solidFill>
                  <a:srgbClr val="3737CA"/>
                </a:solidFill>
                <a:latin typeface="Times New Roman" panose="02020603050405020304" pitchFamily="18" charset="0"/>
                <a:cs typeface="Times New Roman" panose="02020603050405020304" pitchFamily="18" charset="0"/>
              </a:rPr>
              <a:t>记录</a:t>
            </a:r>
            <a:r>
              <a:rPr lang="zh-CN" altLang="zh-CN" sz="2400">
                <a:latin typeface="Times New Roman" panose="02020603050405020304" pitchFamily="18" charset="0"/>
                <a:cs typeface="Times New Roman" panose="02020603050405020304" pitchFamily="18" charset="0"/>
              </a:rPr>
              <a:t>在用例模型中。</a:t>
            </a:r>
          </a:p>
          <a:p>
            <a:pPr>
              <a:spcBef>
                <a:spcPts val="863"/>
              </a:spcBef>
            </a:pPr>
            <a:r>
              <a:rPr lang="zh-CN" altLang="zh-CN" sz="2800" b="1" i="1">
                <a:latin typeface="Times New Roman" panose="02020603050405020304" pitchFamily="18" charset="0"/>
                <a:cs typeface="Times New Roman" panose="02020603050405020304" pitchFamily="18" charset="0"/>
              </a:rPr>
              <a:t>用例模型</a:t>
            </a:r>
            <a:endParaRPr lang="zh-CN" altLang="zh-CN" sz="2800">
              <a:latin typeface="Times New Roman" panose="02020603050405020304" pitchFamily="18" charset="0"/>
              <a:cs typeface="Times New Roman" panose="02020603050405020304" pitchFamily="18" charset="0"/>
            </a:endParaRPr>
          </a:p>
          <a:p>
            <a:pPr>
              <a:spcBef>
                <a:spcPts val="13"/>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说明了系统的</a:t>
            </a:r>
            <a:r>
              <a:rPr lang="zh-CN" altLang="zh-CN" sz="2400" b="1" i="1">
                <a:solidFill>
                  <a:srgbClr val="3737CA"/>
                </a:solidFill>
                <a:latin typeface="Times New Roman" panose="02020603050405020304" pitchFamily="18" charset="0"/>
                <a:cs typeface="Times New Roman" panose="02020603050405020304" pitchFamily="18" charset="0"/>
              </a:rPr>
              <a:t>预期函数</a:t>
            </a:r>
            <a:r>
              <a:rPr lang="zh-CN" altLang="zh-CN" sz="2400">
                <a:latin typeface="Times New Roman" panose="02020603050405020304" pitchFamily="18" charset="0"/>
                <a:cs typeface="Times New Roman" panose="02020603050405020304" pitchFamily="18" charset="0"/>
              </a:rPr>
              <a:t>(用例), 其</a:t>
            </a:r>
            <a:r>
              <a:rPr lang="zh-CN" altLang="zh-CN" sz="2400" b="1" i="1">
                <a:solidFill>
                  <a:srgbClr val="3737CA"/>
                </a:solidFill>
                <a:latin typeface="Times New Roman" panose="02020603050405020304" pitchFamily="18" charset="0"/>
                <a:cs typeface="Times New Roman" panose="02020603050405020304" pitchFamily="18" charset="0"/>
              </a:rPr>
              <a:t>环境</a:t>
            </a:r>
            <a:r>
              <a:rPr lang="zh-CN" altLang="zh-CN" sz="2400">
                <a:latin typeface="Times New Roman" panose="02020603050405020304" pitchFamily="18" charset="0"/>
                <a:cs typeface="Times New Roman" panose="02020603050405020304" pitchFamily="18" charset="0"/>
              </a:rPr>
              <a:t>(演员) 和</a:t>
            </a:r>
            <a:r>
              <a:rPr lang="zh-CN" altLang="zh-CN" sz="2400" b="1" i="1">
                <a:solidFill>
                  <a:srgbClr val="3737CA"/>
                </a:solidFill>
                <a:latin typeface="Times New Roman" panose="02020603050405020304" pitchFamily="18" charset="0"/>
                <a:cs typeface="Times New Roman" panose="02020603050405020304" pitchFamily="18" charset="0"/>
              </a:rPr>
              <a:t>关系</a:t>
            </a:r>
            <a:r>
              <a:rPr lang="zh-CN" altLang="zh-CN" sz="2400">
                <a:latin typeface="Times New Roman" panose="02020603050405020304" pitchFamily="18" charset="0"/>
                <a:cs typeface="Times New Roman" panose="02020603050405020304" pitchFamily="18" charset="0"/>
              </a:rPr>
              <a:t>用例和参与者之间的关系 (用例图)。</a:t>
            </a:r>
          </a:p>
          <a:p>
            <a:pPr>
              <a:lnSpc>
                <a:spcPts val="2138"/>
              </a:lnSpc>
              <a:spcBef>
                <a:spcPts val="1363"/>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提供客户或最终用户和开发人员使用的车辆以</a:t>
            </a:r>
            <a:r>
              <a:rPr lang="zh-CN" altLang="zh-CN" b="1" i="1">
                <a:solidFill>
                  <a:srgbClr val="3737CA"/>
                </a:solidFill>
                <a:latin typeface="Times New Roman" panose="02020603050405020304" pitchFamily="18" charset="0"/>
                <a:cs typeface="Times New Roman" panose="02020603050405020304" pitchFamily="18" charset="0"/>
              </a:rPr>
              <a:t>讨论系统的功能和行为</a:t>
            </a:r>
            <a:r>
              <a:rPr lang="zh-CN" altLang="zh-CN">
                <a:latin typeface="Times New Roman" panose="02020603050405020304" pitchFamily="18" charset="0"/>
                <a:cs typeface="Times New Roman" panose="02020603050405020304" pitchFamily="18" charset="0"/>
              </a:rPr>
              <a:t>.</a:t>
            </a:r>
          </a:p>
          <a:p>
            <a:pPr>
              <a:lnSpc>
                <a:spcPts val="2150"/>
              </a:lnSpc>
              <a:spcBef>
                <a:spcPts val="1200"/>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起始阶段开始, 使用</a:t>
            </a:r>
            <a:r>
              <a:rPr lang="zh-CN" altLang="zh-CN" b="1" i="1">
                <a:solidFill>
                  <a:srgbClr val="3737CA"/>
                </a:solidFill>
                <a:latin typeface="Times New Roman" panose="02020603050405020304" pitchFamily="18" charset="0"/>
                <a:cs typeface="Times New Roman" panose="02020603050405020304" pitchFamily="18" charset="0"/>
              </a:rPr>
              <a:t>行为者的识别</a:t>
            </a:r>
            <a:r>
              <a:rPr lang="zh-CN" altLang="zh-CN">
                <a:latin typeface="Times New Roman" panose="02020603050405020304" pitchFamily="18" charset="0"/>
                <a:cs typeface="Times New Roman" panose="02020603050405020304" pitchFamily="18" charset="0"/>
              </a:rPr>
              <a:t>和</a:t>
            </a:r>
          </a:p>
          <a:p>
            <a:pPr>
              <a:lnSpc>
                <a:spcPts val="2150"/>
              </a:lnSpc>
            </a:pPr>
            <a:r>
              <a:rPr lang="zh-CN" altLang="zh-CN" b="1" i="1">
                <a:solidFill>
                  <a:srgbClr val="3737CA"/>
                </a:solidFill>
                <a:latin typeface="Times New Roman" panose="02020603050405020304" pitchFamily="18" charset="0"/>
                <a:cs typeface="Times New Roman" panose="02020603050405020304" pitchFamily="18" charset="0"/>
              </a:rPr>
              <a:t>主要用例</a:t>
            </a:r>
            <a:r>
              <a:rPr lang="zh-CN" altLang="zh-CN">
                <a:latin typeface="Times New Roman" panose="02020603050405020304" pitchFamily="18" charset="0"/>
                <a:cs typeface="Times New Roman" panose="02020603050405020304" pitchFamily="18" charset="0"/>
              </a:rPr>
              <a:t>为系统, 然后成熟在</a:t>
            </a:r>
            <a:r>
              <a:rPr lang="en-US" altLang="zh-CN">
                <a:latin typeface="Times New Roman" panose="02020603050405020304" pitchFamily="18" charset="0"/>
                <a:cs typeface="Times New Roman" panose="02020603050405020304" pitchFamily="18" charset="0"/>
              </a:rPr>
              <a:t>细化阶段, 添加更多详细信息和其他用例。</a:t>
            </a:r>
          </a:p>
        </p:txBody>
      </p:sp>
    </p:spTree>
  </p:cSld>
  <p:clrMapOvr>
    <a:masterClrMapping/>
  </p:clrMapOvr>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FB19F31E-1BAC-4878-A6FD-7482B54F9FAB}"/>
              </a:ext>
            </a:extLst>
          </p:cNvPr>
          <p:cNvSpPr txBox="1">
            <a:spLocks noGrp="1"/>
          </p:cNvSpPr>
          <p:nvPr>
            <p:ph type="title"/>
          </p:nvPr>
        </p:nvSpPr>
        <p:spPr>
          <a:xfrm>
            <a:off x="533400" y="128588"/>
            <a:ext cx="7650163" cy="690562"/>
          </a:xfrm>
        </p:spPr>
        <p:txBody>
          <a:bodyPr lIns="0" tIns="13409" rIns="0" bIns="0" rtlCol="0">
            <a:spAutoFit/>
          </a:bodyPr>
          <a:lstStyle/>
          <a:p>
            <a:pPr marL="12771">
              <a:spcBef>
                <a:spcPts val="106"/>
              </a:spcBef>
              <a:defRPr/>
            </a:pPr>
            <a:r>
              <a:rPr dirty="0"/>
              <a:t>2。</a:t>
            </a:r>
            <a:r>
              <a:rPr spc="-5" dirty="0"/>
              <a:t>图形</a:t>
            </a:r>
            <a:r>
              <a:rPr spc="-35" dirty="0"/>
              <a:t> </a:t>
            </a:r>
            <a:r>
              <a:rPr spc="-5" dirty="0"/>
              <a:t>构建</a:t>
            </a:r>
          </a:p>
        </p:txBody>
      </p:sp>
      <p:sp>
        <p:nvSpPr>
          <p:cNvPr id="103427" name="object 4">
            <a:extLst>
              <a:ext uri="{FF2B5EF4-FFF2-40B4-BE49-F238E27FC236}">
                <a16:creationId xmlns:a16="http://schemas.microsoft.com/office/drawing/2014/main" id="{116A6855-1538-432C-B73C-B7834734BA97}"/>
              </a:ext>
            </a:extLst>
          </p:cNvPr>
          <p:cNvSpPr txBox="1">
            <a:spLocks noChangeArrowheads="1"/>
          </p:cNvSpPr>
          <p:nvPr/>
        </p:nvSpPr>
        <p:spPr bwMode="auto">
          <a:xfrm>
            <a:off x="1143000" y="1087438"/>
            <a:ext cx="105156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32"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3375"/>
              </a:lnSpc>
              <a:spcBef>
                <a:spcPts val="100"/>
              </a:spcBef>
            </a:pPr>
            <a:r>
              <a:rPr lang="zh-CN" altLang="zh-CN" sz="2800" b="1" i="1">
                <a:latin typeface="Times New Roman" panose="02020603050405020304" pitchFamily="18" charset="0"/>
                <a:cs typeface="Times New Roman" panose="02020603050405020304" pitchFamily="18" charset="0"/>
              </a:rPr>
              <a:t>演员</a:t>
            </a:r>
            <a:endParaRPr lang="zh-CN" altLang="zh-CN" sz="2800">
              <a:latin typeface="Times New Roman" panose="02020603050405020304" pitchFamily="18" charset="0"/>
              <a:cs typeface="Times New Roman" panose="02020603050405020304" pitchFamily="18" charset="0"/>
            </a:endParaRPr>
          </a:p>
          <a:p>
            <a:pPr>
              <a:lnSpc>
                <a:spcPts val="2900"/>
              </a:lnSpc>
              <a:spcBef>
                <a:spcPts val="88"/>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代表必须与系统交互的任何人或任何内容: 它们不是系统的一部分。</a:t>
            </a:r>
          </a:p>
          <a:p>
            <a:pPr>
              <a:spcBef>
                <a:spcPts val="1100"/>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可能：</a:t>
            </a:r>
          </a:p>
          <a:p>
            <a:pPr>
              <a:spcBef>
                <a:spcPts val="25"/>
              </a:spcBef>
            </a:pPr>
            <a:r>
              <a:rPr lang="zh-CN" altLang="zh-CN">
                <a:latin typeface="Times New Roman" panose="02020603050405020304" pitchFamily="18" charset="0"/>
                <a:cs typeface="Times New Roman" panose="02020603050405020304" pitchFamily="18" charset="0"/>
              </a:rPr>
              <a:t>•only 向系统输入信息</a:t>
            </a:r>
          </a:p>
          <a:p>
            <a:pPr>
              <a:spcBef>
                <a:spcPts val="13"/>
              </a:spcBef>
            </a:pPr>
            <a:r>
              <a:rPr lang="zh-CN" altLang="zh-CN">
                <a:latin typeface="Times New Roman" panose="02020603050405020304" pitchFamily="18" charset="0"/>
                <a:cs typeface="Times New Roman" panose="02020603050405020304" pitchFamily="18" charset="0"/>
              </a:rPr>
              <a:t>•only 从系统接收信息</a:t>
            </a:r>
          </a:p>
          <a:p>
            <a:pPr/>
            <a:r>
              <a:rPr lang="zh-CN" altLang="zh-CN">
                <a:latin typeface="Times New Roman" panose="02020603050405020304" pitchFamily="18" charset="0"/>
                <a:cs typeface="Times New Roman" panose="02020603050405020304" pitchFamily="18" charset="0"/>
              </a:rPr>
              <a:t>•input 和从系统接收信息</a:t>
            </a:r>
          </a:p>
          <a:p>
            <a:pPr>
              <a:spcBef>
                <a:spcPts val="25"/>
              </a:spcBef>
            </a:pPr>
            <a:endParaRPr lang="zh-CN" altLang="zh-CN" sz="26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在 UML 中, 一个参与者表示为具有名称的 stickman:</a:t>
            </a:r>
          </a:p>
        </p:txBody>
      </p:sp>
      <p:sp>
        <p:nvSpPr>
          <p:cNvPr id="103428" name="object 5">
            <a:extLst>
              <a:ext uri="{FF2B5EF4-FFF2-40B4-BE49-F238E27FC236}">
                <a16:creationId xmlns:a16="http://schemas.microsoft.com/office/drawing/2014/main" id="{20E881AA-5960-4052-B86D-8ACF7A1A4CB1}"/>
              </a:ext>
            </a:extLst>
          </p:cNvPr>
          <p:cNvSpPr>
            <a:spLocks/>
          </p:cNvSpPr>
          <p:nvPr/>
        </p:nvSpPr>
        <p:spPr bwMode="auto">
          <a:xfrm>
            <a:off x="4876800" y="4891088"/>
            <a:ext cx="458788" cy="382587"/>
          </a:xfrm>
          <a:custGeom>
            <a:avLst/>
            <a:gdLst>
              <a:gd name="T0" fmla="*/ 460382 w 457200"/>
              <a:gd name="T1" fmla="*/ 192091 h 381000"/>
              <a:gd name="T2" fmla="*/ 454234 w 457200"/>
              <a:gd name="T3" fmla="*/ 148063 h 381000"/>
              <a:gd name="T4" fmla="*/ 436759 w 457200"/>
              <a:gd name="T5" fmla="*/ 107637 h 381000"/>
              <a:gd name="T6" fmla="*/ 409403 w 457200"/>
              <a:gd name="T7" fmla="*/ 71970 h 381000"/>
              <a:gd name="T8" fmla="*/ 373620 w 457200"/>
              <a:gd name="T9" fmla="*/ 42216 h 381000"/>
              <a:gd name="T10" fmla="*/ 330856 w 457200"/>
              <a:gd name="T11" fmla="*/ 19534 h 381000"/>
              <a:gd name="T12" fmla="*/ 282564 w 457200"/>
              <a:gd name="T13" fmla="*/ 5076 h 381000"/>
              <a:gd name="T14" fmla="*/ 230191 w 457200"/>
              <a:gd name="T15" fmla="*/ 0 h 381000"/>
              <a:gd name="T16" fmla="*/ 177334 w 457200"/>
              <a:gd name="T17" fmla="*/ 5076 h 381000"/>
              <a:gd name="T18" fmla="*/ 128852 w 457200"/>
              <a:gd name="T19" fmla="*/ 19534 h 381000"/>
              <a:gd name="T20" fmla="*/ 86116 w 457200"/>
              <a:gd name="T21" fmla="*/ 42216 h 381000"/>
              <a:gd name="T22" fmla="*/ 50494 w 457200"/>
              <a:gd name="T23" fmla="*/ 71970 h 381000"/>
              <a:gd name="T24" fmla="*/ 23355 w 457200"/>
              <a:gd name="T25" fmla="*/ 107637 h 381000"/>
              <a:gd name="T26" fmla="*/ 6066 w 457200"/>
              <a:gd name="T27" fmla="*/ 148063 h 381000"/>
              <a:gd name="T28" fmla="*/ 0 w 457200"/>
              <a:gd name="T29" fmla="*/ 192091 h 381000"/>
              <a:gd name="T30" fmla="*/ 6066 w 457200"/>
              <a:gd name="T31" fmla="*/ 236116 h 381000"/>
              <a:gd name="T32" fmla="*/ 23355 w 457200"/>
              <a:gd name="T33" fmla="*/ 276542 h 381000"/>
              <a:gd name="T34" fmla="*/ 50494 w 457200"/>
              <a:gd name="T35" fmla="*/ 312210 h 381000"/>
              <a:gd name="T36" fmla="*/ 86116 w 457200"/>
              <a:gd name="T37" fmla="*/ 341963 h 381000"/>
              <a:gd name="T38" fmla="*/ 128852 w 457200"/>
              <a:gd name="T39" fmla="*/ 364646 h 381000"/>
              <a:gd name="T40" fmla="*/ 177334 w 457200"/>
              <a:gd name="T41" fmla="*/ 379104 h 381000"/>
              <a:gd name="T42" fmla="*/ 230191 w 457200"/>
              <a:gd name="T43" fmla="*/ 384181 h 381000"/>
              <a:gd name="T44" fmla="*/ 282564 w 457200"/>
              <a:gd name="T45" fmla="*/ 379104 h 381000"/>
              <a:gd name="T46" fmla="*/ 330856 w 457200"/>
              <a:gd name="T47" fmla="*/ 364646 h 381000"/>
              <a:gd name="T48" fmla="*/ 373620 w 457200"/>
              <a:gd name="T49" fmla="*/ 341963 h 381000"/>
              <a:gd name="T50" fmla="*/ 409403 w 457200"/>
              <a:gd name="T51" fmla="*/ 312210 h 381000"/>
              <a:gd name="T52" fmla="*/ 436759 w 457200"/>
              <a:gd name="T53" fmla="*/ 276542 h 381000"/>
              <a:gd name="T54" fmla="*/ 454234 w 457200"/>
              <a:gd name="T55" fmla="*/ 236116 h 381000"/>
              <a:gd name="T56" fmla="*/ 460382 w 457200"/>
              <a:gd name="T57" fmla="*/ 192091 h 3810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7200" h="381000">
                <a:moveTo>
                  <a:pt x="457200" y="190500"/>
                </a:moveTo>
                <a:lnTo>
                  <a:pt x="451095" y="146837"/>
                </a:lnTo>
                <a:lnTo>
                  <a:pt x="433740" y="106746"/>
                </a:lnTo>
                <a:lnTo>
                  <a:pt x="406574" y="71374"/>
                </a:lnTo>
                <a:lnTo>
                  <a:pt x="371038" y="41867"/>
                </a:lnTo>
                <a:lnTo>
                  <a:pt x="328570" y="19372"/>
                </a:lnTo>
                <a:lnTo>
                  <a:pt x="280611" y="5034"/>
                </a:lnTo>
                <a:lnTo>
                  <a:pt x="228600" y="0"/>
                </a:lnTo>
                <a:lnTo>
                  <a:pt x="176108" y="5034"/>
                </a:lnTo>
                <a:lnTo>
                  <a:pt x="127962" y="19372"/>
                </a:lnTo>
                <a:lnTo>
                  <a:pt x="85521" y="41867"/>
                </a:lnTo>
                <a:lnTo>
                  <a:pt x="50145" y="71374"/>
                </a:lnTo>
                <a:lnTo>
                  <a:pt x="23193" y="106746"/>
                </a:lnTo>
                <a:lnTo>
                  <a:pt x="6024" y="146837"/>
                </a:lnTo>
                <a:lnTo>
                  <a:pt x="0" y="190500"/>
                </a:lnTo>
                <a:lnTo>
                  <a:pt x="6024" y="234162"/>
                </a:lnTo>
                <a:lnTo>
                  <a:pt x="23193" y="274253"/>
                </a:lnTo>
                <a:lnTo>
                  <a:pt x="50145" y="309625"/>
                </a:lnTo>
                <a:lnTo>
                  <a:pt x="85521" y="339132"/>
                </a:lnTo>
                <a:lnTo>
                  <a:pt x="127962" y="361627"/>
                </a:lnTo>
                <a:lnTo>
                  <a:pt x="176108" y="375965"/>
                </a:lnTo>
                <a:lnTo>
                  <a:pt x="228600" y="381000"/>
                </a:lnTo>
                <a:lnTo>
                  <a:pt x="280611" y="375965"/>
                </a:lnTo>
                <a:lnTo>
                  <a:pt x="328570" y="361627"/>
                </a:lnTo>
                <a:lnTo>
                  <a:pt x="371038" y="339132"/>
                </a:lnTo>
                <a:lnTo>
                  <a:pt x="406574" y="309625"/>
                </a:lnTo>
                <a:lnTo>
                  <a:pt x="433740" y="274253"/>
                </a:lnTo>
                <a:lnTo>
                  <a:pt x="451095" y="234162"/>
                </a:lnTo>
                <a:lnTo>
                  <a:pt x="457200" y="1905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3429" name="object 6">
            <a:extLst>
              <a:ext uri="{FF2B5EF4-FFF2-40B4-BE49-F238E27FC236}">
                <a16:creationId xmlns:a16="http://schemas.microsoft.com/office/drawing/2014/main" id="{69680E71-27D0-401B-BC15-A17471EC3087}"/>
              </a:ext>
            </a:extLst>
          </p:cNvPr>
          <p:cNvSpPr>
            <a:spLocks/>
          </p:cNvSpPr>
          <p:nvPr/>
        </p:nvSpPr>
        <p:spPr bwMode="auto">
          <a:xfrm>
            <a:off x="4722813" y="5273675"/>
            <a:ext cx="384175" cy="842963"/>
          </a:xfrm>
          <a:custGeom>
            <a:avLst/>
            <a:gdLst>
              <a:gd name="T0" fmla="*/ 387375 w 381000"/>
              <a:gd name="T1" fmla="*/ 0 h 838200"/>
              <a:gd name="T2" fmla="*/ 387376 w 381000"/>
              <a:gd name="T3" fmla="*/ 462411 h 838200"/>
              <a:gd name="T4" fmla="*/ 0 w 381000"/>
              <a:gd name="T5" fmla="*/ 847753 h 838200"/>
              <a:gd name="T6" fmla="*/ 0 60000 65536"/>
              <a:gd name="T7" fmla="*/ 0 60000 65536"/>
              <a:gd name="T8" fmla="*/ 0 60000 65536"/>
            </a:gdLst>
            <a:ahLst/>
            <a:cxnLst>
              <a:cxn ang="T6">
                <a:pos x="T0" y="T1"/>
              </a:cxn>
              <a:cxn ang="T7">
                <a:pos x="T2" y="T3"/>
              </a:cxn>
              <a:cxn ang="T8">
                <a:pos x="T4" y="T5"/>
              </a:cxn>
            </a:cxnLst>
            <a:rect l="0" t="0" r="r" b="b"/>
            <a:pathLst>
              <a:path w="381000" h="838200">
                <a:moveTo>
                  <a:pt x="380999" y="0"/>
                </a:moveTo>
                <a:lnTo>
                  <a:pt x="381000" y="457200"/>
                </a:lnTo>
                <a:lnTo>
                  <a:pt x="0" y="838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3430" name="object 7">
            <a:extLst>
              <a:ext uri="{FF2B5EF4-FFF2-40B4-BE49-F238E27FC236}">
                <a16:creationId xmlns:a16="http://schemas.microsoft.com/office/drawing/2014/main" id="{73CD8F05-6C47-4878-8325-00580BB4D3D3}"/>
              </a:ext>
            </a:extLst>
          </p:cNvPr>
          <p:cNvSpPr>
            <a:spLocks/>
          </p:cNvSpPr>
          <p:nvPr/>
        </p:nvSpPr>
        <p:spPr bwMode="auto">
          <a:xfrm>
            <a:off x="5106988" y="5734050"/>
            <a:ext cx="382587" cy="382588"/>
          </a:xfrm>
          <a:custGeom>
            <a:avLst/>
            <a:gdLst>
              <a:gd name="T0" fmla="*/ 0 w 381000"/>
              <a:gd name="T1" fmla="*/ 0 h 381000"/>
              <a:gd name="T2" fmla="*/ 384181 w 381000"/>
              <a:gd name="T3" fmla="*/ 384183 h 381000"/>
              <a:gd name="T4" fmla="*/ 0 60000 65536"/>
              <a:gd name="T5" fmla="*/ 0 60000 65536"/>
            </a:gdLst>
            <a:ahLst/>
            <a:cxnLst>
              <a:cxn ang="T4">
                <a:pos x="T0" y="T1"/>
              </a:cxn>
              <a:cxn ang="T5">
                <a:pos x="T2" y="T3"/>
              </a:cxn>
            </a:cxnLst>
            <a:rect l="0" t="0" r="r" b="b"/>
            <a:pathLst>
              <a:path w="381000" h="381000">
                <a:moveTo>
                  <a:pt x="0" y="0"/>
                </a:moveTo>
                <a:lnTo>
                  <a:pt x="381000" y="381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3431" name="object 8">
            <a:extLst>
              <a:ext uri="{FF2B5EF4-FFF2-40B4-BE49-F238E27FC236}">
                <a16:creationId xmlns:a16="http://schemas.microsoft.com/office/drawing/2014/main" id="{3741051F-1DA9-405D-9A44-F18495D06BBE}"/>
              </a:ext>
            </a:extLst>
          </p:cNvPr>
          <p:cNvSpPr>
            <a:spLocks/>
          </p:cNvSpPr>
          <p:nvPr/>
        </p:nvSpPr>
        <p:spPr bwMode="auto">
          <a:xfrm>
            <a:off x="4799013" y="5503863"/>
            <a:ext cx="614362" cy="0"/>
          </a:xfrm>
          <a:custGeom>
            <a:avLst/>
            <a:gdLst>
              <a:gd name="T0" fmla="*/ 0 w 609600"/>
              <a:gd name="T1" fmla="*/ 619161 w 609600"/>
              <a:gd name="T2" fmla="*/ 0 60000 65536"/>
              <a:gd name="T3" fmla="*/ 0 60000 65536"/>
            </a:gdLst>
            <a:ahLst/>
            <a:cxnLst>
              <a:cxn ang="T2">
                <a:pos x="T0" y="0"/>
              </a:cxn>
              <a:cxn ang="T3">
                <a:pos x="T1" y="0"/>
              </a:cxn>
            </a:cxnLst>
            <a:rect l="0" t="0" r="r" b="b"/>
            <a:pathLst>
              <a:path w="609600">
                <a:moveTo>
                  <a:pt x="0" y="0"/>
                </a:moveTo>
                <a:lnTo>
                  <a:pt x="609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463030E5-CA8F-4AC3-979D-C9F4FBD26F11}"/>
              </a:ext>
            </a:extLst>
          </p:cNvPr>
          <p:cNvSpPr txBox="1"/>
          <p:nvPr/>
        </p:nvSpPr>
        <p:spPr>
          <a:xfrm>
            <a:off x="4649788" y="6297613"/>
            <a:ext cx="1028700"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管理员</a:t>
            </a:r>
            <a:endParaRPr sz="1408">
              <a:latin typeface="Times New Roman"/>
              <a:cs typeface="Times New Roman"/>
            </a:endParaRPr>
          </a:p>
        </p:txBody>
      </p:sp>
    </p:spTree>
  </p:cSld>
  <p:clrMapOvr>
    <a:masterClrMapping/>
  </p:clrMapOvr>
</p:sld>
</file>

<file path=ppt/slides/slide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E3DAB34-C516-4F46-B195-0A47C6E97A47}"/>
              </a:ext>
            </a:extLst>
          </p:cNvPr>
          <p:cNvSpPr txBox="1">
            <a:spLocks noGrp="1"/>
          </p:cNvSpPr>
          <p:nvPr>
            <p:ph type="title"/>
          </p:nvPr>
        </p:nvSpPr>
        <p:spPr>
          <a:xfrm>
            <a:off x="609600" y="111125"/>
            <a:ext cx="3962400" cy="688975"/>
          </a:xfrm>
        </p:spPr>
        <p:txBody>
          <a:bodyPr lIns="0" tIns="12132" rIns="0" bIns="0" rtlCol="0">
            <a:spAutoFit/>
          </a:bodyPr>
          <a:lstStyle/>
          <a:p>
            <a:pPr marL="12771">
              <a:spcBef>
                <a:spcPts val="96"/>
              </a:spcBef>
              <a:defRPr/>
            </a:pPr>
            <a:r>
              <a:rPr i="1" spc="-10" dirty="0">
                <a:latin typeface="Times New Roman"/>
                <a:cs typeface="Times New Roman"/>
              </a:rPr>
              <a:t>使用</a:t>
            </a:r>
            <a:r>
              <a:rPr i="1" spc="-75" dirty="0">
                <a:latin typeface="Times New Roman"/>
                <a:cs typeface="Times New Roman"/>
              </a:rPr>
              <a:t> </a:t>
            </a:r>
            <a:r>
              <a:rPr i="1" spc="-10" dirty="0">
                <a:latin typeface="Times New Roman"/>
                <a:cs typeface="Times New Roman"/>
              </a:rPr>
              <a:t>例</a:t>
            </a:r>
            <a:endParaRPr dirty="0">
              <a:latin typeface="Times New Roman"/>
              <a:cs typeface="Times New Roman"/>
            </a:endParaRPr>
          </a:p>
        </p:txBody>
      </p:sp>
      <p:sp>
        <p:nvSpPr>
          <p:cNvPr id="104451" name="object 4">
            <a:extLst>
              <a:ext uri="{FF2B5EF4-FFF2-40B4-BE49-F238E27FC236}">
                <a16:creationId xmlns:a16="http://schemas.microsoft.com/office/drawing/2014/main" id="{07E2B592-3733-4624-9F89-9BB283C90127}"/>
              </a:ext>
            </a:extLst>
          </p:cNvPr>
          <p:cNvSpPr>
            <a:spLocks/>
          </p:cNvSpPr>
          <p:nvPr/>
        </p:nvSpPr>
        <p:spPr bwMode="auto">
          <a:xfrm>
            <a:off x="4953000" y="4891088"/>
            <a:ext cx="1762125" cy="612775"/>
          </a:xfrm>
          <a:custGeom>
            <a:avLst/>
            <a:gdLst>
              <a:gd name="T0" fmla="*/ 1761150 w 1752600"/>
              <a:gd name="T1" fmla="*/ 260156 h 609600"/>
              <a:gd name="T2" fmla="*/ 1681510 w 1752600"/>
              <a:gd name="T3" fmla="*/ 172173 h 609600"/>
              <a:gd name="T4" fmla="*/ 1576816 w 1752600"/>
              <a:gd name="T5" fmla="*/ 115004 h 609600"/>
              <a:gd name="T6" fmla="*/ 1488588 w 1752600"/>
              <a:gd name="T7" fmla="*/ 82091 h 609600"/>
              <a:gd name="T8" fmla="*/ 1387468 w 1752600"/>
              <a:gd name="T9" fmla="*/ 53965 h 609600"/>
              <a:gd name="T10" fmla="*/ 1275045 w 1752600"/>
              <a:gd name="T11" fmla="*/ 31157 h 609600"/>
              <a:gd name="T12" fmla="*/ 1152909 w 1752600"/>
              <a:gd name="T13" fmla="*/ 14204 h 609600"/>
              <a:gd name="T14" fmla="*/ 1022648 w 1752600"/>
              <a:gd name="T15" fmla="*/ 3640 h 609600"/>
              <a:gd name="T16" fmla="*/ 885850 w 1752600"/>
              <a:gd name="T17" fmla="*/ 0 h 609600"/>
              <a:gd name="T18" fmla="*/ 748693 w 1752600"/>
              <a:gd name="T19" fmla="*/ 3640 h 609600"/>
              <a:gd name="T20" fmla="*/ 618216 w 1752600"/>
              <a:gd name="T21" fmla="*/ 14204 h 609600"/>
              <a:gd name="T22" fmla="*/ 495981 w 1752600"/>
              <a:gd name="T23" fmla="*/ 31157 h 609600"/>
              <a:gd name="T24" fmla="*/ 383558 w 1752600"/>
              <a:gd name="T25" fmla="*/ 53965 h 609600"/>
              <a:gd name="T26" fmla="*/ 282509 w 1752600"/>
              <a:gd name="T27" fmla="*/ 82091 h 609600"/>
              <a:gd name="T28" fmla="*/ 194399 w 1752600"/>
              <a:gd name="T29" fmla="*/ 115004 h 609600"/>
              <a:gd name="T30" fmla="*/ 120794 w 1752600"/>
              <a:gd name="T31" fmla="*/ 152165 h 609600"/>
              <a:gd name="T32" fmla="*/ 23360 w 1752600"/>
              <a:gd name="T33" fmla="*/ 237102 h 609600"/>
              <a:gd name="T34" fmla="*/ 0 w 1752600"/>
              <a:gd name="T35" fmla="*/ 307984 h 609600"/>
              <a:gd name="T36" fmla="*/ 23360 w 1752600"/>
              <a:gd name="T37" fmla="*/ 378379 h 609600"/>
              <a:gd name="T38" fmla="*/ 120794 w 1752600"/>
              <a:gd name="T39" fmla="*/ 463115 h 609600"/>
              <a:gd name="T40" fmla="*/ 194399 w 1752600"/>
              <a:gd name="T41" fmla="*/ 500315 h 609600"/>
              <a:gd name="T42" fmla="*/ 282509 w 1752600"/>
              <a:gd name="T43" fmla="*/ 533325 h 609600"/>
              <a:gd name="T44" fmla="*/ 383558 w 1752600"/>
              <a:gd name="T45" fmla="*/ 561586 h 609600"/>
              <a:gd name="T46" fmla="*/ 495981 w 1752600"/>
              <a:gd name="T47" fmla="*/ 584539 h 609600"/>
              <a:gd name="T48" fmla="*/ 618216 w 1752600"/>
              <a:gd name="T49" fmla="*/ 601626 h 609600"/>
              <a:gd name="T50" fmla="*/ 748693 w 1752600"/>
              <a:gd name="T51" fmla="*/ 612287 h 609600"/>
              <a:gd name="T52" fmla="*/ 885850 w 1752600"/>
              <a:gd name="T53" fmla="*/ 615967 h 609600"/>
              <a:gd name="T54" fmla="*/ 1022648 w 1752600"/>
              <a:gd name="T55" fmla="*/ 612287 h 609600"/>
              <a:gd name="T56" fmla="*/ 1152909 w 1752600"/>
              <a:gd name="T57" fmla="*/ 601626 h 609600"/>
              <a:gd name="T58" fmla="*/ 1275045 w 1752600"/>
              <a:gd name="T59" fmla="*/ 584539 h 609600"/>
              <a:gd name="T60" fmla="*/ 1387468 w 1752600"/>
              <a:gd name="T61" fmla="*/ 561586 h 609600"/>
              <a:gd name="T62" fmla="*/ 1488588 w 1752600"/>
              <a:gd name="T63" fmla="*/ 533325 h 609600"/>
              <a:gd name="T64" fmla="*/ 1576816 w 1752600"/>
              <a:gd name="T65" fmla="*/ 500315 h 609600"/>
              <a:gd name="T66" fmla="*/ 1650564 w 1752600"/>
              <a:gd name="T67" fmla="*/ 463115 h 609600"/>
              <a:gd name="T68" fmla="*/ 1748260 w 1752600"/>
              <a:gd name="T69" fmla="*/ 378379 h 609600"/>
              <a:gd name="T70" fmla="*/ 1771702 w 1752600"/>
              <a:gd name="T71" fmla="*/ 307984 h 6096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09600">
                <a:moveTo>
                  <a:pt x="1752600" y="304800"/>
                </a:moveTo>
                <a:lnTo>
                  <a:pt x="1742162" y="257467"/>
                </a:lnTo>
                <a:lnTo>
                  <a:pt x="1711899" y="212489"/>
                </a:lnTo>
                <a:lnTo>
                  <a:pt x="1663381" y="170394"/>
                </a:lnTo>
                <a:lnTo>
                  <a:pt x="1598181" y="131712"/>
                </a:lnTo>
                <a:lnTo>
                  <a:pt x="1559816" y="113815"/>
                </a:lnTo>
                <a:lnTo>
                  <a:pt x="1517870" y="96970"/>
                </a:lnTo>
                <a:lnTo>
                  <a:pt x="1472539" y="81243"/>
                </a:lnTo>
                <a:lnTo>
                  <a:pt x="1424020" y="66700"/>
                </a:lnTo>
                <a:lnTo>
                  <a:pt x="1372509" y="53407"/>
                </a:lnTo>
                <a:lnTo>
                  <a:pt x="1318203" y="41430"/>
                </a:lnTo>
                <a:lnTo>
                  <a:pt x="1261298" y="30835"/>
                </a:lnTo>
                <a:lnTo>
                  <a:pt x="1201991" y="21689"/>
                </a:lnTo>
                <a:lnTo>
                  <a:pt x="1140479" y="14057"/>
                </a:lnTo>
                <a:lnTo>
                  <a:pt x="1076957" y="8006"/>
                </a:lnTo>
                <a:lnTo>
                  <a:pt x="1011622" y="3602"/>
                </a:lnTo>
                <a:lnTo>
                  <a:pt x="944671" y="911"/>
                </a:lnTo>
                <a:lnTo>
                  <a:pt x="876300" y="0"/>
                </a:lnTo>
                <a:lnTo>
                  <a:pt x="807731" y="911"/>
                </a:lnTo>
                <a:lnTo>
                  <a:pt x="740621" y="3602"/>
                </a:lnTo>
                <a:lnTo>
                  <a:pt x="675163" y="8006"/>
                </a:lnTo>
                <a:lnTo>
                  <a:pt x="611550" y="14057"/>
                </a:lnTo>
                <a:lnTo>
                  <a:pt x="549976" y="21689"/>
                </a:lnTo>
                <a:lnTo>
                  <a:pt x="490634" y="30835"/>
                </a:lnTo>
                <a:lnTo>
                  <a:pt x="433719" y="41430"/>
                </a:lnTo>
                <a:lnTo>
                  <a:pt x="379423" y="53407"/>
                </a:lnTo>
                <a:lnTo>
                  <a:pt x="327939" y="66700"/>
                </a:lnTo>
                <a:lnTo>
                  <a:pt x="279463" y="81243"/>
                </a:lnTo>
                <a:lnTo>
                  <a:pt x="234186" y="96970"/>
                </a:lnTo>
                <a:lnTo>
                  <a:pt x="192303" y="113815"/>
                </a:lnTo>
                <a:lnTo>
                  <a:pt x="154008" y="131712"/>
                </a:lnTo>
                <a:lnTo>
                  <a:pt x="119492" y="150593"/>
                </a:lnTo>
                <a:lnTo>
                  <a:pt x="62578" y="191048"/>
                </a:lnTo>
                <a:lnTo>
                  <a:pt x="23108" y="234651"/>
                </a:lnTo>
                <a:lnTo>
                  <a:pt x="2632" y="280872"/>
                </a:lnTo>
                <a:lnTo>
                  <a:pt x="0" y="304800"/>
                </a:lnTo>
                <a:lnTo>
                  <a:pt x="2632" y="328529"/>
                </a:lnTo>
                <a:lnTo>
                  <a:pt x="23108" y="374468"/>
                </a:lnTo>
                <a:lnTo>
                  <a:pt x="62578" y="417919"/>
                </a:lnTo>
                <a:lnTo>
                  <a:pt x="119492" y="458328"/>
                </a:lnTo>
                <a:lnTo>
                  <a:pt x="154008" y="477220"/>
                </a:lnTo>
                <a:lnTo>
                  <a:pt x="192303" y="495144"/>
                </a:lnTo>
                <a:lnTo>
                  <a:pt x="234186" y="512031"/>
                </a:lnTo>
                <a:lnTo>
                  <a:pt x="279463" y="527813"/>
                </a:lnTo>
                <a:lnTo>
                  <a:pt x="327939" y="542419"/>
                </a:lnTo>
                <a:lnTo>
                  <a:pt x="379423" y="555781"/>
                </a:lnTo>
                <a:lnTo>
                  <a:pt x="433719" y="567831"/>
                </a:lnTo>
                <a:lnTo>
                  <a:pt x="490634" y="578497"/>
                </a:lnTo>
                <a:lnTo>
                  <a:pt x="549976" y="587713"/>
                </a:lnTo>
                <a:lnTo>
                  <a:pt x="611550" y="595408"/>
                </a:lnTo>
                <a:lnTo>
                  <a:pt x="675163" y="601513"/>
                </a:lnTo>
                <a:lnTo>
                  <a:pt x="740621" y="605959"/>
                </a:lnTo>
                <a:lnTo>
                  <a:pt x="807731" y="608678"/>
                </a:lnTo>
                <a:lnTo>
                  <a:pt x="876300" y="609600"/>
                </a:lnTo>
                <a:lnTo>
                  <a:pt x="944671" y="608678"/>
                </a:lnTo>
                <a:lnTo>
                  <a:pt x="1011622" y="605959"/>
                </a:lnTo>
                <a:lnTo>
                  <a:pt x="1076957" y="601513"/>
                </a:lnTo>
                <a:lnTo>
                  <a:pt x="1140479" y="595408"/>
                </a:lnTo>
                <a:lnTo>
                  <a:pt x="1201991" y="587713"/>
                </a:lnTo>
                <a:lnTo>
                  <a:pt x="1261298" y="578497"/>
                </a:lnTo>
                <a:lnTo>
                  <a:pt x="1318203" y="567831"/>
                </a:lnTo>
                <a:lnTo>
                  <a:pt x="1372509" y="555781"/>
                </a:lnTo>
                <a:lnTo>
                  <a:pt x="1424020" y="542419"/>
                </a:lnTo>
                <a:lnTo>
                  <a:pt x="1472539" y="527813"/>
                </a:lnTo>
                <a:lnTo>
                  <a:pt x="1517870" y="512031"/>
                </a:lnTo>
                <a:lnTo>
                  <a:pt x="1559816" y="495144"/>
                </a:lnTo>
                <a:lnTo>
                  <a:pt x="1598181" y="477220"/>
                </a:lnTo>
                <a:lnTo>
                  <a:pt x="1632768" y="458328"/>
                </a:lnTo>
                <a:lnTo>
                  <a:pt x="1689824" y="417919"/>
                </a:lnTo>
                <a:lnTo>
                  <a:pt x="1729411" y="374468"/>
                </a:lnTo>
                <a:lnTo>
                  <a:pt x="1749957" y="328529"/>
                </a:lnTo>
                <a:lnTo>
                  <a:pt x="1752600" y="3048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 name="object 5">
            <a:extLst>
              <a:ext uri="{FF2B5EF4-FFF2-40B4-BE49-F238E27FC236}">
                <a16:creationId xmlns:a16="http://schemas.microsoft.com/office/drawing/2014/main" id="{A508279B-A449-406B-B6EB-9940BB04E3A0}"/>
              </a:ext>
            </a:extLst>
          </p:cNvPr>
          <p:cNvSpPr txBox="1"/>
          <p:nvPr/>
        </p:nvSpPr>
        <p:spPr>
          <a:xfrm>
            <a:off x="5094288" y="4991100"/>
            <a:ext cx="1482725" cy="392113"/>
          </a:xfrm>
          <a:prstGeom prst="rect">
            <a:avLst/>
          </a:prstGeom>
        </p:spPr>
        <p:txBody>
          <a:bodyPr lIns="0" tIns="12771" rIns="0" bIns="0">
            <a:spAutoFit/>
          </a:bodyPr>
          <a:lstStyle/>
          <a:p>
            <a:pPr marL="12771">
              <a:spcBef>
                <a:spcPts val="101"/>
              </a:spcBef>
              <a:defRPr/>
            </a:pPr>
            <a:r>
              <a:rPr sz="2413" spc="-5" dirty="0">
                <a:latin typeface="Times New Roman"/>
                <a:cs typeface="Times New Roman"/>
              </a:rPr>
              <a:t>地方</a:t>
            </a:r>
            <a:r>
              <a:rPr sz="2413" spc="-45" dirty="0">
                <a:latin typeface="Times New Roman"/>
                <a:cs typeface="Times New Roman"/>
              </a:rPr>
              <a:t> </a:t>
            </a:r>
            <a:r>
              <a:rPr sz="2413" spc="-5" dirty="0">
                <a:latin typeface="Times New Roman"/>
                <a:cs typeface="Times New Roman"/>
              </a:rPr>
              <a:t>以</a:t>
            </a:r>
            <a:endParaRPr sz="2413">
              <a:latin typeface="Times New Roman"/>
              <a:cs typeface="Times New Roman"/>
            </a:endParaRPr>
          </a:p>
        </p:txBody>
      </p:sp>
      <p:sp>
        <p:nvSpPr>
          <p:cNvPr id="104453" name="object 6">
            <a:extLst>
              <a:ext uri="{FF2B5EF4-FFF2-40B4-BE49-F238E27FC236}">
                <a16:creationId xmlns:a16="http://schemas.microsoft.com/office/drawing/2014/main" id="{54D2867B-77AF-46AB-9BD9-63FA3726D4DF}"/>
              </a:ext>
            </a:extLst>
          </p:cNvPr>
          <p:cNvSpPr txBox="1">
            <a:spLocks noChangeArrowheads="1"/>
          </p:cNvSpPr>
          <p:nvPr/>
        </p:nvSpPr>
        <p:spPr bwMode="auto">
          <a:xfrm>
            <a:off x="838200" y="1447800"/>
            <a:ext cx="902335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2384" rIns="0" bIns="0">
            <a:spAutoFit/>
          </a:bodyPr>
          <a:lstStyle>
            <a:lvl1pPr marL="3937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888"/>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代表系统提供的功能;那是：</a:t>
            </a:r>
          </a:p>
          <a:p>
            <a:pPr>
              <a:spcBef>
                <a:spcPts val="588"/>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系统将向参与者提供哪些功能或</a:t>
            </a:r>
          </a:p>
          <a:p>
            <a:pPr>
              <a:spcBef>
                <a:spcPts val="200"/>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每个参与者都执行哪些任务？</a:t>
            </a:r>
          </a:p>
          <a:p>
            <a:pPr>
              <a:spcBef>
                <a:spcPts val="13"/>
              </a:spcBef>
            </a:pPr>
            <a:endParaRPr lang="zh-CN" altLang="zh-CN">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由系统执行的事务序列, 它为特定的参与者生成值的可测量结果。</a:t>
            </a:r>
          </a:p>
          <a:p>
            <a:pPr>
              <a:spcBef>
                <a:spcPts val="25"/>
              </a:spcBef>
            </a:pPr>
            <a:endParaRPr lang="zh-CN" altLang="zh-CN" sz="2200">
              <a:latin typeface="Times New Roman" panose="02020603050405020304" pitchFamily="18" charset="0"/>
              <a:cs typeface="Times New Roman" panose="02020603050405020304" pitchFamily="18" charset="0"/>
            </a:endParaRPr>
          </a:p>
          <a:p>
            <a:pPr>
              <a:lnSpc>
                <a:spcPts val="2888"/>
              </a:lnSpc>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在 UML 中, 用例由一个椭圆表示, 里面有一个名称:</a:t>
            </a:r>
          </a:p>
        </p:txBody>
      </p:sp>
    </p:spTree>
  </p:cSld>
  <p:clrMapOvr>
    <a:masterClrMapping/>
  </p:clrMapOvr>
</p:sld>
</file>

<file path=ppt/slides/slide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5B0F296-7160-450A-86E8-57060B8C003E}"/>
              </a:ext>
            </a:extLst>
          </p:cNvPr>
          <p:cNvSpPr txBox="1">
            <a:spLocks noGrp="1"/>
          </p:cNvSpPr>
          <p:nvPr>
            <p:ph type="title"/>
          </p:nvPr>
        </p:nvSpPr>
        <p:spPr>
          <a:xfrm>
            <a:off x="762000" y="184150"/>
            <a:ext cx="6172200" cy="690563"/>
          </a:xfrm>
        </p:spPr>
        <p:txBody>
          <a:bodyPr lIns="0" tIns="12132" rIns="0" bIns="0" rtlCol="0">
            <a:spAutoFit/>
          </a:bodyPr>
          <a:lstStyle/>
          <a:p>
            <a:pPr marL="12771">
              <a:spcBef>
                <a:spcPts val="96"/>
              </a:spcBef>
              <a:defRPr/>
            </a:pPr>
            <a:r>
              <a:rPr i="1" spc="-5" dirty="0">
                <a:latin typeface="Times New Roman"/>
                <a:cs typeface="Times New Roman"/>
              </a:rPr>
              <a:t>使用案例</a:t>
            </a:r>
            <a:r>
              <a:rPr i="1" spc="-35" dirty="0">
                <a:latin typeface="Times New Roman"/>
                <a:cs typeface="Times New Roman"/>
              </a:rPr>
              <a:t> </a:t>
            </a:r>
            <a:r>
              <a:rPr i="1" spc="-5" dirty="0">
                <a:latin typeface="Times New Roman"/>
                <a:cs typeface="Times New Roman"/>
              </a:rPr>
              <a:t>关系</a:t>
            </a:r>
            <a:endParaRPr dirty="0">
              <a:latin typeface="Times New Roman"/>
              <a:cs typeface="Times New Roman"/>
            </a:endParaRPr>
          </a:p>
        </p:txBody>
      </p:sp>
      <p:sp>
        <p:nvSpPr>
          <p:cNvPr id="105475" name="object 4">
            <a:extLst>
              <a:ext uri="{FF2B5EF4-FFF2-40B4-BE49-F238E27FC236}">
                <a16:creationId xmlns:a16="http://schemas.microsoft.com/office/drawing/2014/main" id="{5A9A356D-42E2-47CD-A781-2C5D30E62070}"/>
              </a:ext>
            </a:extLst>
          </p:cNvPr>
          <p:cNvSpPr txBox="1">
            <a:spLocks noChangeArrowheads="1"/>
          </p:cNvSpPr>
          <p:nvPr/>
        </p:nvSpPr>
        <p:spPr bwMode="auto">
          <a:xfrm>
            <a:off x="741363" y="1219200"/>
            <a:ext cx="11049000"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2384" rIns="0" bIns="0">
            <a:spAutoFit/>
          </a:bodyPr>
          <a:lstStyle>
            <a:lvl1pPr marL="3556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888"/>
              </a:spcBef>
              <a:buFont typeface="Arial" panose="020B0604020202020204" pitchFamily="34" charset="0"/>
              <a:buChar char="•"/>
            </a:pPr>
            <a:r>
              <a:rPr lang="zh-CN" altLang="zh-CN" sz="2400" i="1">
                <a:latin typeface="Times New Roman" panose="02020603050405020304" pitchFamily="18" charset="0"/>
                <a:cs typeface="Times New Roman" panose="02020603050405020304" pitchFamily="18" charset="0"/>
              </a:rPr>
              <a:t>协会</a:t>
            </a:r>
            <a:r>
              <a:rPr lang="zh-CN" altLang="zh-CN" sz="2400">
                <a:latin typeface="Times New Roman" panose="02020603050405020304" pitchFamily="18" charset="0"/>
                <a:cs typeface="Times New Roman" panose="02020603050405020304" pitchFamily="18" charset="0"/>
              </a:rPr>
              <a:t>:</a:t>
            </a:r>
          </a:p>
          <a:p>
            <a:pPr>
              <a:spcBef>
                <a:spcPts val="588"/>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表示参与者与用例之间的通信的关系;</a:t>
            </a:r>
          </a:p>
          <a:p>
            <a:pPr>
              <a:spcBef>
                <a:spcPts val="200"/>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可以在两种方式或只有一种方式通航。</a:t>
            </a:r>
          </a:p>
          <a:p>
            <a:pPr>
              <a:spcBef>
                <a:spcPts val="1625"/>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继承：</a:t>
            </a:r>
          </a:p>
          <a:p>
            <a:pPr>
              <a:spcBef>
                <a:spcPts val="588"/>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参与者之间可能存在的泛化或专门化关系。</a:t>
            </a:r>
          </a:p>
          <a:p>
            <a:pPr>
              <a:spcBef>
                <a:spcPts val="13"/>
              </a:spcBef>
            </a:pPr>
            <a:endParaRPr lang="zh-CN" altLang="zh-CN" sz="2400">
              <a:latin typeface="Times New Roman" panose="02020603050405020304" pitchFamily="18" charset="0"/>
              <a:cs typeface="Times New Roman" panose="02020603050405020304" pitchFamily="18" charset="0"/>
            </a:endParaRPr>
          </a:p>
          <a:p>
            <a:pPr>
              <a:lnSpc>
                <a:spcPts val="2888"/>
              </a:lnSpc>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用例之间可能存在的两种类型的关系:</a:t>
            </a:r>
            <a:r>
              <a:rPr lang="zh-CN" altLang="zh-CN" sz="2400" i="1">
                <a:latin typeface="Times New Roman" panose="02020603050405020304" pitchFamily="18" charset="0"/>
                <a:cs typeface="Times New Roman" panose="02020603050405020304" pitchFamily="18" charset="0"/>
              </a:rPr>
              <a:t>使用</a:t>
            </a:r>
            <a:endParaRPr lang="zh-CN" altLang="zh-CN" sz="2400">
              <a:latin typeface="Times New Roman" panose="02020603050405020304" pitchFamily="18" charset="0"/>
              <a:cs typeface="Times New Roman" panose="02020603050405020304" pitchFamily="18" charset="0"/>
            </a:endParaRPr>
          </a:p>
          <a:p>
            <a:pPr>
              <a:lnSpc>
                <a:spcPts val="2888"/>
              </a:lnSpc>
            </a:pPr>
            <a:r>
              <a:rPr lang="zh-CN" altLang="zh-CN" sz="2400">
                <a:latin typeface="Times New Roman" panose="02020603050405020304" pitchFamily="18" charset="0"/>
                <a:cs typeface="Times New Roman" panose="02020603050405020304" pitchFamily="18" charset="0"/>
              </a:rPr>
              <a:t>和</a:t>
            </a:r>
            <a:r>
              <a:rPr lang="zh-CN" altLang="zh-CN" sz="2400" i="1">
                <a:latin typeface="Times New Roman" panose="02020603050405020304" pitchFamily="18" charset="0"/>
                <a:cs typeface="Times New Roman" panose="02020603050405020304" pitchFamily="18" charset="0"/>
              </a:rPr>
              <a:t>延伸</a:t>
            </a:r>
            <a:r>
              <a:rPr lang="zh-CN" altLang="zh-CN" sz="2400">
                <a:latin typeface="Times New Roman" panose="02020603050405020304" pitchFamily="18" charset="0"/>
                <a:cs typeface="Times New Roman" panose="02020603050405020304" pitchFamily="18" charset="0"/>
              </a:rPr>
              <a:t>:</a:t>
            </a:r>
          </a:p>
          <a:p>
            <a:pPr>
              <a:spcBef>
                <a:spcPts val="38"/>
              </a:spcBef>
            </a:pPr>
            <a:endParaRPr lang="zh-CN" altLang="zh-CN" sz="2400">
              <a:latin typeface="Times New Roman" panose="02020603050405020304" pitchFamily="18" charset="0"/>
              <a:cs typeface="Times New Roman" panose="02020603050405020304" pitchFamily="18" charset="0"/>
            </a:endParaRPr>
          </a:p>
          <a:p>
            <a:pPr>
              <a:lnSpc>
                <a:spcPts val="2150"/>
              </a:lnSpc>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由多个用例共享的功能可以放在单独的用例中, 这与这些用例的</a:t>
            </a:r>
            <a:r>
              <a:rPr lang="zh-CN" altLang="zh-CN" i="1">
                <a:latin typeface="Times New Roman" panose="02020603050405020304" pitchFamily="18" charset="0"/>
                <a:cs typeface="Times New Roman" panose="02020603050405020304" pitchFamily="18" charset="0"/>
              </a:rPr>
              <a:t>使用</a:t>
            </a:r>
            <a:r>
              <a:rPr lang="zh-CN" altLang="zh-CN">
                <a:latin typeface="Times New Roman" panose="02020603050405020304" pitchFamily="18" charset="0"/>
                <a:cs typeface="Times New Roman" panose="02020603050405020304" pitchFamily="18" charset="0"/>
              </a:rPr>
              <a:t>关系。</a:t>
            </a:r>
          </a:p>
          <a:p>
            <a:pPr>
              <a:lnSpc>
                <a:spcPts val="2163"/>
              </a:lnSpc>
              <a:spcBef>
                <a:spcPts val="1638"/>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一个</a:t>
            </a:r>
            <a:r>
              <a:rPr lang="zh-CN" altLang="zh-CN" i="1">
                <a:latin typeface="Times New Roman" panose="02020603050405020304" pitchFamily="18" charset="0"/>
                <a:cs typeface="Times New Roman" panose="02020603050405020304" pitchFamily="18" charset="0"/>
              </a:rPr>
              <a:t>延伸</a:t>
            </a:r>
            <a:r>
              <a:rPr lang="zh-CN" altLang="zh-CN">
                <a:latin typeface="Times New Roman" panose="02020603050405020304" pitchFamily="18" charset="0"/>
                <a:cs typeface="Times New Roman" panose="02020603050405020304" pitchFamily="18" charset="0"/>
              </a:rPr>
              <a:t>关系用于显示:</a:t>
            </a:r>
          </a:p>
          <a:p>
            <a:pPr>
              <a:lnSpc>
                <a:spcPts val="2163"/>
              </a:lnSpc>
            </a:pPr>
            <a:r>
              <a:rPr lang="zh-CN" altLang="zh-CN">
                <a:latin typeface="Times New Roman" panose="02020603050405020304" pitchFamily="18" charset="0"/>
                <a:cs typeface="Times New Roman" panose="02020603050405020304" pitchFamily="18" charset="0"/>
              </a:rPr>
              <a:t>-可选行为</a:t>
            </a:r>
          </a:p>
          <a:p>
            <a:pPr/>
            <a:r>
              <a:rPr lang="zh-CN" altLang="zh-CN">
                <a:latin typeface="Times New Roman" panose="02020603050405020304" pitchFamily="18" charset="0"/>
                <a:cs typeface="Times New Roman" panose="02020603050405020304" pitchFamily="18" charset="0"/>
              </a:rPr>
              <a:t>-仅在特定条件下运行的行为, 如触发警报</a:t>
            </a:r>
          </a:p>
          <a:p>
            <a:pPr/>
            <a:r>
              <a:rPr lang="zh-CN" altLang="zh-CN">
                <a:latin typeface="Times New Roman" panose="02020603050405020304" pitchFamily="18" charset="0"/>
                <a:cs typeface="Times New Roman" panose="02020603050405020304" pitchFamily="18" charset="0"/>
              </a:rPr>
              <a:t>-可根据参与者选择运行的不同流</a:t>
            </a:r>
          </a:p>
        </p:txBody>
      </p:sp>
    </p:spTree>
  </p:cSld>
  <p:clrMapOvr>
    <a:masterClrMapping/>
  </p:clrMapOvr>
</p:sld>
</file>

<file path=ppt/slides/slide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470ECD5-198C-4B48-8C0C-ECA68A80F822}"/>
              </a:ext>
            </a:extLst>
          </p:cNvPr>
          <p:cNvSpPr txBox="1">
            <a:spLocks noGrp="1"/>
          </p:cNvSpPr>
          <p:nvPr>
            <p:ph type="title"/>
          </p:nvPr>
        </p:nvSpPr>
        <p:spPr>
          <a:xfrm>
            <a:off x="609600" y="111125"/>
            <a:ext cx="5638800" cy="688975"/>
          </a:xfrm>
        </p:spPr>
        <p:txBody>
          <a:bodyPr lIns="0" tIns="12132" rIns="0" bIns="0" rtlCol="0">
            <a:spAutoFit/>
          </a:bodyPr>
          <a:lstStyle/>
          <a:p>
            <a:pPr marL="12771">
              <a:spcBef>
                <a:spcPts val="96"/>
              </a:spcBef>
              <a:defRPr/>
            </a:pPr>
            <a:r>
              <a:rPr i="1" spc="-5" dirty="0">
                <a:latin typeface="Times New Roman"/>
                <a:cs typeface="Times New Roman"/>
              </a:rPr>
              <a:t>使用案例</a:t>
            </a:r>
            <a:r>
              <a:rPr i="1" spc="-50" dirty="0">
                <a:latin typeface="Times New Roman"/>
                <a:cs typeface="Times New Roman"/>
              </a:rPr>
              <a:t> </a:t>
            </a:r>
            <a:r>
              <a:rPr i="1" spc="-5" dirty="0">
                <a:latin typeface="Times New Roman"/>
                <a:cs typeface="Times New Roman"/>
              </a:rPr>
              <a:t>图</a:t>
            </a:r>
            <a:endParaRPr dirty="0">
              <a:latin typeface="Times New Roman"/>
              <a:cs typeface="Times New Roman"/>
            </a:endParaRPr>
          </a:p>
        </p:txBody>
      </p:sp>
      <p:sp>
        <p:nvSpPr>
          <p:cNvPr id="106499" name="object 4">
            <a:extLst>
              <a:ext uri="{FF2B5EF4-FFF2-40B4-BE49-F238E27FC236}">
                <a16:creationId xmlns:a16="http://schemas.microsoft.com/office/drawing/2014/main" id="{F50710FD-10AE-4D4D-BC2C-5C17070D17B3}"/>
              </a:ext>
            </a:extLst>
          </p:cNvPr>
          <p:cNvSpPr>
            <a:spLocks noChangeArrowheads="1"/>
          </p:cNvSpPr>
          <p:nvPr/>
        </p:nvSpPr>
        <p:spPr bwMode="auto">
          <a:xfrm>
            <a:off x="2193925" y="3027363"/>
            <a:ext cx="6245225" cy="37544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06500" name="object 5">
            <a:extLst>
              <a:ext uri="{FF2B5EF4-FFF2-40B4-BE49-F238E27FC236}">
                <a16:creationId xmlns:a16="http://schemas.microsoft.com/office/drawing/2014/main" id="{19056074-15F5-4699-9E3F-C3BE61C992EF}"/>
              </a:ext>
            </a:extLst>
          </p:cNvPr>
          <p:cNvSpPr txBox="1">
            <a:spLocks noChangeArrowheads="1"/>
          </p:cNvSpPr>
          <p:nvPr/>
        </p:nvSpPr>
        <p:spPr bwMode="auto">
          <a:xfrm>
            <a:off x="533400" y="1114425"/>
            <a:ext cx="112776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179" rIns="0" bIns="0">
            <a:spAutoFit/>
          </a:bodyPr>
          <a:lstStyle>
            <a:lvl1pPr marL="3556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888"/>
              </a:lnSpc>
              <a:spcBef>
                <a:spcPts val="200"/>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为系统标识的参与者、用例及其交互的图形视图。</a:t>
            </a:r>
          </a:p>
          <a:p>
            <a:pPr>
              <a:lnSpc>
                <a:spcPts val="2138"/>
              </a:lnSpc>
              <a:spcBef>
                <a:spcPts val="75"/>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由系统边界和参与者、用例及其关系的图形描述组成。</a:t>
            </a:r>
          </a:p>
          <a:p>
            <a:pPr>
              <a:spcBef>
                <a:spcPts val="1563"/>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示例: (嵌入式) 蜂窝电话系统</a:t>
            </a:r>
          </a:p>
        </p:txBody>
      </p:sp>
    </p:spTree>
  </p:cSld>
  <p:clrMapOvr>
    <a:masterClrMapping/>
  </p:clrMapOvr>
</p:sld>
</file>

<file path=ppt/slides/slide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753DF28-4E40-44AB-B8B1-18386494A3EE}"/>
              </a:ext>
            </a:extLst>
          </p:cNvPr>
          <p:cNvSpPr txBox="1">
            <a:spLocks noGrp="1"/>
          </p:cNvSpPr>
          <p:nvPr>
            <p:ph type="title"/>
          </p:nvPr>
        </p:nvSpPr>
        <p:spPr>
          <a:xfrm>
            <a:off x="304800" y="152400"/>
            <a:ext cx="11644313" cy="690563"/>
          </a:xfrm>
        </p:spPr>
        <p:txBody>
          <a:bodyPr lIns="0" tIns="13409" rIns="0" bIns="0" rtlCol="0">
            <a:spAutoFit/>
          </a:bodyPr>
          <a:lstStyle/>
          <a:p>
            <a:pPr marL="12771">
              <a:spcBef>
                <a:spcPts val="106"/>
              </a:spcBef>
              <a:defRPr/>
            </a:pPr>
            <a:r>
              <a:rPr spc="-5" dirty="0"/>
              <a:t>3. 文本说明</a:t>
            </a:r>
            <a:r>
              <a:rPr dirty="0"/>
              <a:t>一个</a:t>
            </a:r>
            <a:r>
              <a:rPr spc="-5" dirty="0"/>
              <a:t>使用</a:t>
            </a:r>
            <a:r>
              <a:rPr spc="-35" dirty="0"/>
              <a:t> </a:t>
            </a:r>
            <a:r>
              <a:rPr spc="-5" dirty="0"/>
              <a:t>情况 下</a:t>
            </a:r>
          </a:p>
        </p:txBody>
      </p:sp>
      <p:sp>
        <p:nvSpPr>
          <p:cNvPr id="107523" name="object 4">
            <a:extLst>
              <a:ext uri="{FF2B5EF4-FFF2-40B4-BE49-F238E27FC236}">
                <a16:creationId xmlns:a16="http://schemas.microsoft.com/office/drawing/2014/main" id="{AB1C70EF-1061-4D7A-9293-3EAF9FC8A390}"/>
              </a:ext>
            </a:extLst>
          </p:cNvPr>
          <p:cNvSpPr txBox="1">
            <a:spLocks noChangeArrowheads="1"/>
          </p:cNvSpPr>
          <p:nvPr/>
        </p:nvSpPr>
        <p:spPr bwMode="auto">
          <a:xfrm>
            <a:off x="152400" y="990600"/>
            <a:ext cx="117348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3556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每个用例都记录了一个事件流, 这是对完成所需行为所需事件的描述。</a:t>
            </a:r>
          </a:p>
          <a:p>
            <a:pPr>
              <a:spcBef>
                <a:spcPts val="1188"/>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事件流是用域语言编写的, 描述了系统应该做什么, 而不是系统如何操作。</a:t>
            </a:r>
            <a:endParaRPr lang="en-US" altLang="zh-CN" sz="2400">
              <a:latin typeface="Times New Roman" panose="02020603050405020304" pitchFamily="18" charset="0"/>
              <a:cs typeface="Times New Roman" panose="02020603050405020304" pitchFamily="18" charset="0"/>
            </a:endParaRPr>
          </a:p>
          <a:p>
            <a:pPr>
              <a:spcBef>
                <a:spcPts val="1188"/>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事件的流程应包括:</a:t>
            </a:r>
          </a:p>
          <a:p>
            <a:pPr/>
            <a:r>
              <a:rPr lang="zh-CN" altLang="zh-CN" sz="2000">
                <a:latin typeface="Times New Roman" panose="02020603050405020304" pitchFamily="18" charset="0"/>
                <a:cs typeface="Times New Roman" panose="02020603050405020304" pitchFamily="18" charset="0"/>
              </a:rPr>
              <a:t>-用例的开始和结束时间和方式</a:t>
            </a:r>
          </a:p>
          <a:p>
            <a:pPr/>
            <a:r>
              <a:rPr lang="zh-CN" altLang="zh-CN" sz="2000">
                <a:latin typeface="Times New Roman" panose="02020603050405020304" pitchFamily="18" charset="0"/>
                <a:cs typeface="Times New Roman" panose="02020603050405020304" pitchFamily="18" charset="0"/>
              </a:rPr>
              <a:t>-用例与参与者的交互作用</a:t>
            </a:r>
          </a:p>
          <a:p>
            <a:pPr/>
            <a:r>
              <a:rPr lang="zh-CN" altLang="zh-CN" sz="2000">
                <a:latin typeface="Times New Roman" panose="02020603050405020304" pitchFamily="18" charset="0"/>
                <a:cs typeface="Times New Roman" panose="02020603050405020304" pitchFamily="18" charset="0"/>
              </a:rPr>
              <a:t>-用例需要哪些数据</a:t>
            </a:r>
          </a:p>
          <a:p>
            <a:pPr/>
            <a:r>
              <a:rPr lang="zh-CN" altLang="zh-CN" sz="2000">
                <a:latin typeface="Times New Roman" panose="02020603050405020304" pitchFamily="18" charset="0"/>
                <a:cs typeface="Times New Roman" panose="02020603050405020304" pitchFamily="18" charset="0"/>
              </a:rPr>
              <a:t>-用例的正常事件序列</a:t>
            </a:r>
          </a:p>
          <a:p>
            <a:pPr/>
            <a:r>
              <a:rPr lang="zh-CN" altLang="zh-CN" sz="2000">
                <a:latin typeface="Times New Roman" panose="02020603050405020304" pitchFamily="18" charset="0"/>
                <a:cs typeface="Times New Roman" panose="02020603050405020304" pitchFamily="18" charset="0"/>
              </a:rPr>
              <a:t>-对任何交替或异常流的描述</a:t>
            </a:r>
          </a:p>
          <a:p>
            <a:pPr>
              <a:spcBef>
                <a:spcPts val="1325"/>
              </a:spcBef>
              <a:buFont typeface="Arial" panose="020B0604020202020204" pitchFamily="34" charset="0"/>
              <a:buChar char="•"/>
            </a:pPr>
            <a:r>
              <a:rPr lang="zh-CN" altLang="zh-CN" sz="2400" b="1">
                <a:latin typeface="Times New Roman" panose="02020603050405020304" pitchFamily="18" charset="0"/>
                <a:cs typeface="Times New Roman" panose="02020603050405020304" pitchFamily="18" charset="0"/>
              </a:rPr>
              <a:t>模板：</a:t>
            </a:r>
            <a:endParaRPr lang="zh-CN" altLang="zh-CN" sz="240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1FEE2C23-AF6B-4CEB-B094-8A1203A9D4B5}"/>
              </a:ext>
            </a:extLst>
          </p:cNvPr>
          <p:cNvSpPr txBox="1"/>
          <p:nvPr/>
        </p:nvSpPr>
        <p:spPr>
          <a:xfrm>
            <a:off x="6477000" y="3581400"/>
            <a:ext cx="5319713" cy="2025650"/>
          </a:xfrm>
          <a:prstGeom prst="rect">
            <a:avLst/>
          </a:prstGeom>
          <a:solidFill>
            <a:srgbClr val="CACAFF"/>
          </a:solidFill>
        </p:spPr>
        <p:txBody>
          <a:bodyPr lIns="0" tIns="38313" rIns="0" bIns="0">
            <a:spAutoFit/>
          </a:bodyPr>
          <a:lstStyle/>
          <a:p>
            <a:pPr marL="290543" indent="-198591">
              <a:spcBef>
                <a:spcPts val="302"/>
              </a:spcBef>
              <a:buFontTx/>
              <a:buAutoNum type="romanUcPeriod" startAt="10"/>
              <a:tabLst>
                <a:tab pos="291182" algn="l"/>
              </a:tabLst>
              <a:defRPr/>
            </a:pPr>
            <a:r>
              <a:rPr sz="1810" i="1" spc="-5" dirty="0">
                <a:latin typeface="Times New Roman"/>
                <a:cs typeface="Times New Roman"/>
              </a:rPr>
              <a:t>事件流的</a:t>
            </a:r>
            <a:r>
              <a:rPr sz="1810" i="1" spc="-10" dirty="0">
                <a:latin typeface="Times New Roman"/>
                <a:cs typeface="Times New Roman"/>
              </a:rPr>
              <a:t>&lt;</a:t>
            </a:r>
            <a:r>
              <a:rPr sz="1810" b="1" i="1" spc="-10" dirty="0">
                <a:latin typeface="Times New Roman"/>
                <a:cs typeface="Times New Roman"/>
              </a:rPr>
              <a:t>名字</a:t>
            </a:r>
            <a:r>
              <a:rPr sz="1810" i="1" spc="-10" dirty="0">
                <a:latin typeface="Times New Roman"/>
                <a:cs typeface="Times New Roman"/>
              </a:rPr>
              <a:t>&gt;</a:t>
            </a:r>
            <a:r>
              <a:rPr sz="1810" i="1" spc="-5" dirty="0">
                <a:latin typeface="Times New Roman"/>
                <a:cs typeface="Times New Roman"/>
              </a:rPr>
              <a:t>使用</a:t>
            </a:r>
            <a:r>
              <a:rPr sz="1810" i="1" spc="50" dirty="0">
                <a:latin typeface="Times New Roman"/>
                <a:cs typeface="Times New Roman"/>
              </a:rPr>
              <a:t> </a:t>
            </a:r>
            <a:r>
              <a:rPr sz="1810" i="1" spc="-5" dirty="0">
                <a:latin typeface="Times New Roman"/>
                <a:cs typeface="Times New Roman"/>
              </a:rPr>
              <a:t>情况 下</a:t>
            </a:r>
            <a:endParaRPr sz="1810" dirty="0">
              <a:latin typeface="Times New Roman"/>
              <a:cs typeface="Times New Roman"/>
            </a:endParaRPr>
          </a:p>
          <a:p>
            <a:pPr marL="1897788" lvl="1" indent="-370362">
              <a:spcBef>
                <a:spcPts val="10"/>
              </a:spcBef>
              <a:buFontTx/>
              <a:buAutoNum type="arabicPeriod"/>
              <a:tabLst>
                <a:tab pos="1898427" algn="l"/>
              </a:tabLst>
              <a:defRPr/>
            </a:pPr>
            <a:r>
              <a:rPr sz="1810" i="1" spc="-5" dirty="0">
                <a:latin typeface="Times New Roman"/>
                <a:cs typeface="Times New Roman"/>
              </a:rPr>
              <a:t>前提 条件</a:t>
            </a:r>
            <a:endParaRPr sz="1810" dirty="0">
              <a:latin typeface="Times New Roman"/>
              <a:cs typeface="Times New Roman"/>
            </a:endParaRPr>
          </a:p>
          <a:p>
            <a:pPr marL="1899704" lvl="1" indent="-372278">
              <a:buFontTx/>
              <a:buAutoNum type="arabicPeriod"/>
              <a:tabLst>
                <a:tab pos="1900343" algn="l"/>
              </a:tabLst>
              <a:defRPr/>
            </a:pPr>
            <a:r>
              <a:rPr sz="1810" i="1" spc="-5" dirty="0">
                <a:latin typeface="Times New Roman"/>
                <a:cs typeface="Times New Roman"/>
              </a:rPr>
              <a:t>主要</a:t>
            </a:r>
            <a:r>
              <a:rPr sz="1810" i="1" spc="-10" dirty="0">
                <a:latin typeface="Times New Roman"/>
                <a:cs typeface="Times New Roman"/>
              </a:rPr>
              <a:t> </a:t>
            </a:r>
            <a:r>
              <a:rPr sz="1810" i="1" dirty="0">
                <a:latin typeface="Times New Roman"/>
                <a:cs typeface="Times New Roman"/>
              </a:rPr>
              <a:t>流</a:t>
            </a:r>
            <a:endParaRPr sz="1810" dirty="0">
              <a:latin typeface="Times New Roman"/>
              <a:cs typeface="Times New Roman"/>
            </a:endParaRPr>
          </a:p>
          <a:p>
            <a:pPr marL="1899704" lvl="1" indent="-372278">
              <a:buFontTx/>
              <a:buAutoNum type="arabicPeriod"/>
              <a:tabLst>
                <a:tab pos="1900343" algn="l"/>
              </a:tabLst>
              <a:defRPr/>
            </a:pPr>
            <a:r>
              <a:rPr sz="1810" i="1" spc="-5" dirty="0">
                <a:latin typeface="Times New Roman"/>
                <a:cs typeface="Times New Roman"/>
              </a:rPr>
              <a:t>子流 (如果</a:t>
            </a:r>
            <a:r>
              <a:rPr sz="1810" i="1" spc="-10" dirty="0">
                <a:latin typeface="Times New Roman"/>
                <a:cs typeface="Times New Roman"/>
              </a:rPr>
              <a:t> </a:t>
            </a:r>
            <a:r>
              <a:rPr sz="1810" i="1" dirty="0">
                <a:latin typeface="Times New Roman"/>
                <a:cs typeface="Times New Roman"/>
              </a:rPr>
              <a:t>适用</a:t>
            </a:r>
            <a:endParaRPr sz="1810" dirty="0">
              <a:latin typeface="Times New Roman"/>
              <a:cs typeface="Times New Roman"/>
            </a:endParaRPr>
          </a:p>
          <a:p>
            <a:pPr marL="1897788" lvl="1" indent="-370362">
              <a:buFontTx/>
              <a:buAutoNum type="arabicPeriod"/>
              <a:tabLst>
                <a:tab pos="1898427" algn="l"/>
              </a:tabLst>
              <a:defRPr/>
            </a:pPr>
            <a:r>
              <a:rPr sz="1810" i="1" dirty="0">
                <a:latin typeface="Times New Roman"/>
                <a:cs typeface="Times New Roman"/>
              </a:rPr>
              <a:t>替代</a:t>
            </a:r>
            <a:r>
              <a:rPr sz="1810" i="1" spc="-10" dirty="0">
                <a:latin typeface="Times New Roman"/>
                <a:cs typeface="Times New Roman"/>
              </a:rPr>
              <a:t> </a:t>
            </a:r>
            <a:r>
              <a:rPr sz="1810" i="1" dirty="0">
                <a:latin typeface="Times New Roman"/>
                <a:cs typeface="Times New Roman"/>
              </a:rPr>
              <a:t>流</a:t>
            </a:r>
            <a:endParaRPr sz="1810" dirty="0">
              <a:latin typeface="Times New Roman"/>
              <a:cs typeface="Times New Roman"/>
            </a:endParaRPr>
          </a:p>
          <a:p>
            <a:pPr>
              <a:spcBef>
                <a:spcPts val="45"/>
              </a:spcBef>
              <a:defRPr/>
            </a:pPr>
            <a:endParaRPr sz="1860" dirty="0">
              <a:latin typeface="Times New Roman"/>
              <a:cs typeface="Times New Roman"/>
            </a:endParaRPr>
          </a:p>
          <a:p>
            <a:pPr marL="91314">
              <a:defRPr/>
            </a:pPr>
            <a:r>
              <a:rPr sz="1810" dirty="0">
                <a:latin typeface="Times New Roman"/>
                <a:cs typeface="Times New Roman"/>
              </a:rPr>
              <a:t>地方</a:t>
            </a:r>
            <a:r>
              <a:rPr sz="1810" spc="-5" dirty="0">
                <a:latin typeface="Times New Roman"/>
                <a:cs typeface="Times New Roman"/>
              </a:rPr>
              <a:t>X 是</a:t>
            </a:r>
            <a:r>
              <a:rPr sz="1810" dirty="0">
                <a:latin typeface="Times New Roman"/>
                <a:cs typeface="Times New Roman"/>
              </a:rPr>
              <a:t>一个</a:t>
            </a:r>
            <a:r>
              <a:rPr sz="1810" spc="-5" dirty="0">
                <a:latin typeface="Times New Roman"/>
                <a:cs typeface="Times New Roman"/>
              </a:rPr>
              <a:t>数量</a:t>
            </a:r>
            <a:r>
              <a:rPr sz="1810" dirty="0">
                <a:latin typeface="Times New Roman"/>
                <a:cs typeface="Times New Roman"/>
              </a:rPr>
              <a:t>从1到数量</a:t>
            </a:r>
            <a:r>
              <a:rPr sz="1810" spc="-5" dirty="0">
                <a:latin typeface="Times New Roman"/>
                <a:cs typeface="Times New Roman"/>
              </a:rPr>
              <a:t>使用</a:t>
            </a:r>
            <a:r>
              <a:rPr sz="1810" dirty="0">
                <a:latin typeface="Times New Roman"/>
                <a:cs typeface="Times New Roman"/>
              </a:rPr>
              <a:t> </a:t>
            </a:r>
            <a:r>
              <a:rPr sz="1810" spc="-5" dirty="0">
                <a:latin typeface="Times New Roman"/>
                <a:cs typeface="Times New Roman"/>
              </a:rPr>
              <a:t>例</a:t>
            </a:r>
            <a:endParaRPr sz="1810" dirty="0">
              <a:latin typeface="Times New Roman"/>
              <a:cs typeface="Times New Roman"/>
            </a:endParaRPr>
          </a:p>
        </p:txBody>
      </p:sp>
    </p:spTree>
  </p:cSld>
  <p:clrMapOvr>
    <a:masterClrMapping/>
  </p:clrMapOvr>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0B6EBF12-8306-451C-B27E-08B3B733176A}"/>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V</a:t>
            </a:r>
            <a:r>
              <a:rPr spc="-35" dirty="0"/>
              <a:t>我</a:t>
            </a:r>
            <a:r>
              <a:rPr spc="15" dirty="0"/>
              <a:t>电子邮件</a:t>
            </a:r>
            <a:r>
              <a:rPr spc="20" dirty="0"/>
              <a:t>w</a:t>
            </a:r>
            <a:r>
              <a:rPr dirty="0"/>
              <a:t>s</a:t>
            </a:r>
          </a:p>
        </p:txBody>
      </p:sp>
      <p:sp>
        <p:nvSpPr>
          <p:cNvPr id="67587" name="object 12">
            <a:extLst>
              <a:ext uri="{FF2B5EF4-FFF2-40B4-BE49-F238E27FC236}">
                <a16:creationId xmlns:a16="http://schemas.microsoft.com/office/drawing/2014/main" id="{D19BF717-4F61-4565-996E-332620CCE116}"/>
              </a:ext>
            </a:extLst>
          </p:cNvPr>
          <p:cNvSpPr txBox="1">
            <a:spLocks noChangeArrowheads="1"/>
          </p:cNvSpPr>
          <p:nvPr/>
        </p:nvSpPr>
        <p:spPr bwMode="auto">
          <a:xfrm>
            <a:off x="1709738" y="1160463"/>
            <a:ext cx="8612187"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mbria" panose="02040503050406030204" pitchFamily="18" charset="0"/>
              </a:rPr>
              <a:t>视图：</a:t>
            </a:r>
          </a:p>
          <a:p>
            <a:pPr lvl="1" eaLnBrk="1" hangingPunct="1">
              <a:spcBef>
                <a:spcPts val="525"/>
              </a:spcBef>
              <a:buFont typeface="Arial" panose="020B0604020202020204" pitchFamily="34" charset="0"/>
              <a:buChar char="–"/>
            </a:pPr>
            <a:r>
              <a:rPr lang="zh-CN" altLang="zh-CN" sz="2000">
                <a:latin typeface="Cambria" panose="02040503050406030204" pitchFamily="18" charset="0"/>
              </a:rPr>
              <a:t>软件设计的不同高级方面可以而且应该被描述和记录在案。</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这些方面通常称为视图: "视图表示软件体系结构的部分方面, 显示软件系统的特定属性"。</a:t>
            </a:r>
          </a:p>
          <a:p>
            <a:pPr lvl="1" eaLnBrk="1" hangingPunct="1">
              <a:spcBef>
                <a:spcPts val="500"/>
              </a:spcBef>
              <a:buFont typeface="Arial" panose="020B0604020202020204" pitchFamily="34" charset="0"/>
              <a:buChar char="–"/>
            </a:pPr>
            <a:r>
              <a:rPr lang="zh-CN" altLang="zh-CN" sz="2000">
                <a:latin typeface="Cambria" panose="02040503050406030204" pitchFamily="18" charset="0"/>
              </a:rPr>
              <a:t>这些不同的视图涉及与软件相关的不同问题。</a:t>
            </a:r>
          </a:p>
          <a:p>
            <a:pPr lvl="1" eaLnBrk="1" hangingPunct="1">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spcBef>
                <a:spcPts val="1700"/>
              </a:spcBef>
              <a:buFont typeface="Arial" panose="020B0604020202020204" pitchFamily="34" charset="0"/>
              <a:buChar char="•"/>
            </a:pPr>
            <a:r>
              <a:rPr lang="zh-CN" altLang="zh-CN" sz="2400">
                <a:latin typeface="Cambria" panose="02040503050406030204" pitchFamily="18" charset="0"/>
              </a:rPr>
              <a:t>总而言之,</a:t>
            </a:r>
          </a:p>
          <a:p>
            <a:pPr lvl="1" eaLnBrk="1" hangingPunct="1">
              <a:spcBef>
                <a:spcPts val="525"/>
              </a:spcBef>
              <a:buFont typeface="Arial" panose="020B0604020202020204" pitchFamily="34" charset="0"/>
              <a:buChar char="–"/>
            </a:pPr>
            <a:r>
              <a:rPr lang="zh-CN" altLang="zh-CN" sz="2000">
                <a:latin typeface="Cambria" panose="02040503050406030204" pitchFamily="18" charset="0"/>
              </a:rPr>
              <a:t>软件设计是由设计过程产生的多面工件, 一般由相对独立和正交的观点组成。</a:t>
            </a:r>
          </a:p>
        </p:txBody>
      </p:sp>
    </p:spTree>
  </p:cSld>
  <p:clrMapOvr>
    <a:masterClrMapping/>
  </p:clrMapOvr>
</p:sld>
</file>

<file path=ppt/slides/slide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F0651C3-9F89-4811-964E-B2B408858419}"/>
              </a:ext>
            </a:extLst>
          </p:cNvPr>
          <p:cNvSpPr txBox="1">
            <a:spLocks noGrp="1"/>
          </p:cNvSpPr>
          <p:nvPr>
            <p:ph type="title"/>
          </p:nvPr>
        </p:nvSpPr>
        <p:spPr>
          <a:xfrm>
            <a:off x="228600" y="201613"/>
            <a:ext cx="11658600" cy="690562"/>
          </a:xfrm>
        </p:spPr>
        <p:txBody>
          <a:bodyPr lIns="0" tIns="13409" rIns="0" bIns="0" rtlCol="0">
            <a:spAutoFit/>
          </a:bodyPr>
          <a:lstStyle/>
          <a:p>
            <a:pPr marL="12771">
              <a:spcBef>
                <a:spcPts val="106"/>
              </a:spcBef>
              <a:defRPr/>
            </a:pPr>
            <a:r>
              <a:rPr dirty="0"/>
              <a:t>4。</a:t>
            </a:r>
            <a:r>
              <a:rPr spc="-5" dirty="0"/>
              <a:t>的</a:t>
            </a:r>
            <a:r>
              <a:rPr dirty="0"/>
              <a:t>的架构视图</a:t>
            </a:r>
            <a:r>
              <a:rPr spc="-10" dirty="0"/>
              <a:t>的</a:t>
            </a:r>
            <a:r>
              <a:rPr dirty="0"/>
              <a:t>使用案例</a:t>
            </a:r>
            <a:r>
              <a:rPr spc="-40" dirty="0"/>
              <a:t> </a:t>
            </a:r>
            <a:r>
              <a:rPr dirty="0"/>
              <a:t>模型</a:t>
            </a:r>
          </a:p>
        </p:txBody>
      </p:sp>
      <p:sp>
        <p:nvSpPr>
          <p:cNvPr id="108547" name="object 3">
            <a:extLst>
              <a:ext uri="{FF2B5EF4-FFF2-40B4-BE49-F238E27FC236}">
                <a16:creationId xmlns:a16="http://schemas.microsoft.com/office/drawing/2014/main" id="{98E88BAD-14B1-4397-A7F1-463B323CD381}"/>
              </a:ext>
            </a:extLst>
          </p:cNvPr>
          <p:cNvSpPr txBox="1">
            <a:spLocks noChangeArrowheads="1"/>
          </p:cNvSpPr>
          <p:nvPr/>
        </p:nvSpPr>
        <p:spPr bwMode="auto">
          <a:xfrm>
            <a:off x="533400" y="1219200"/>
            <a:ext cx="1143000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179" rIns="0" bIns="0">
            <a:spAutoFit/>
          </a:bodyPr>
          <a:lstStyle>
            <a:lvl1pPr marL="488950" indent="-3825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888"/>
              </a:lnSpc>
              <a:spcBef>
                <a:spcPts val="200"/>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仅包含建筑上的重要用例 (而最终的用例模型包含所有用例)。</a:t>
            </a:r>
          </a:p>
          <a:p>
            <a:pPr>
              <a:lnSpc>
                <a:spcPts val="2350"/>
              </a:lnSpc>
              <a:spcBef>
                <a:spcPts val="775"/>
              </a:spcBef>
            </a:pPr>
            <a:r>
              <a:rPr lang="zh-CN" altLang="zh-CN" sz="2000">
                <a:latin typeface="Symbol" panose="05050102010706020507" pitchFamily="18" charset="2"/>
              </a:rPr>
              <a:t></a:t>
            </a:r>
            <a:r>
              <a:rPr lang="zh-CN" altLang="zh-CN" sz="2000">
                <a:latin typeface="Times New Roman" panose="02020603050405020304" pitchFamily="18" charset="0"/>
                <a:cs typeface="Times New Roman" panose="02020603050405020304" pitchFamily="18" charset="0"/>
              </a:rPr>
              <a:t>是在开始和细化阶段定义的, 允许建立一个有弹性的体系结构。</a:t>
            </a:r>
          </a:p>
          <a:p>
            <a:pPr>
              <a:lnSpc>
                <a:spcPts val="2350"/>
              </a:lnSpc>
              <a:spcBef>
                <a:spcPts val="963"/>
              </a:spcBef>
            </a:pPr>
            <a:r>
              <a:rPr lang="zh-CN" altLang="zh-CN" sz="2000">
                <a:latin typeface="Symbol" panose="05050102010706020507" pitchFamily="18" charset="2"/>
              </a:rPr>
              <a:t></a:t>
            </a:r>
            <a:r>
              <a:rPr lang="zh-CN" altLang="zh-CN" sz="2000">
                <a:latin typeface="Times New Roman" panose="02020603050405020304" pitchFamily="18" charset="0"/>
                <a:cs typeface="Times New Roman" panose="02020603050405020304" pitchFamily="18" charset="0"/>
              </a:rPr>
              <a:t>的</a:t>
            </a:r>
            <a:r>
              <a:rPr lang="zh-CN" altLang="zh-CN" sz="2000" i="1">
                <a:latin typeface="Times New Roman" panose="02020603050405020304" pitchFamily="18" charset="0"/>
                <a:cs typeface="Times New Roman" panose="02020603050405020304" pitchFamily="18" charset="0"/>
              </a:rPr>
              <a:t>逻辑视图</a:t>
            </a:r>
            <a:r>
              <a:rPr lang="zh-CN" altLang="zh-CN" sz="2000">
                <a:latin typeface="Times New Roman" panose="02020603050405020304" pitchFamily="18" charset="0"/>
                <a:cs typeface="Times New Roman" panose="02020603050405020304" pitchFamily="18" charset="0"/>
              </a:rPr>
              <a:t>使用用例模型的体系结构视图中标识的用例派生。</a:t>
            </a:r>
          </a:p>
          <a:p>
            <a:pPr>
              <a:spcBef>
                <a:spcPts val="838"/>
              </a:spcBef>
              <a:buFont typeface="Arial" panose="020B0604020202020204" pitchFamily="34" charset="0"/>
              <a:buChar char="•"/>
            </a:pPr>
            <a:r>
              <a:rPr lang="zh-CN" altLang="zh-CN" sz="2400" b="1">
                <a:latin typeface="Times New Roman" panose="02020603050405020304" pitchFamily="18" charset="0"/>
                <a:cs typeface="Times New Roman" panose="02020603050405020304" pitchFamily="18" charset="0"/>
              </a:rPr>
              <a:t>建筑上的重要用例</a:t>
            </a:r>
            <a:r>
              <a:rPr lang="zh-CN" altLang="zh-CN" sz="2400">
                <a:latin typeface="Times New Roman" panose="02020603050405020304" pitchFamily="18" charset="0"/>
                <a:cs typeface="Times New Roman" panose="02020603050405020304" pitchFamily="18" charset="0"/>
              </a:rPr>
              <a:t>:</a:t>
            </a:r>
          </a:p>
          <a:p>
            <a:pPr>
              <a:lnSpc>
                <a:spcPct val="103000"/>
              </a:lnSpc>
              <a:spcBef>
                <a:spcPts val="300"/>
              </a:spcBef>
            </a:pPr>
            <a:r>
              <a:rPr lang="zh-CN" altLang="zh-CN" sz="2000">
                <a:latin typeface="Symbol" panose="05050102010706020507" pitchFamily="18" charset="2"/>
              </a:rPr>
              <a:t></a:t>
            </a:r>
            <a:r>
              <a:rPr lang="zh-CN" altLang="zh-CN" sz="2000">
                <a:latin typeface="Times New Roman" panose="02020603050405020304" pitchFamily="18" charset="0"/>
                <a:cs typeface="Times New Roman" panose="02020603050405020304" pitchFamily="18" charset="0"/>
              </a:rPr>
              <a:t>是包含系统要完成的主要任务或功能的那些。</a:t>
            </a:r>
          </a:p>
          <a:p>
            <a:pPr>
              <a:spcBef>
                <a:spcPts val="63"/>
              </a:spcBef>
            </a:pPr>
            <a:r>
              <a:rPr lang="zh-CN" altLang="zh-CN" sz="2000">
                <a:latin typeface="Symbol" panose="05050102010706020507" pitchFamily="18" charset="2"/>
              </a:rPr>
              <a:t></a:t>
            </a:r>
            <a:r>
              <a:rPr lang="zh-CN" altLang="zh-CN" sz="2000">
                <a:latin typeface="Times New Roman" panose="02020603050405020304" pitchFamily="18" charset="0"/>
                <a:cs typeface="Times New Roman" panose="02020603050405020304" pitchFamily="18" charset="0"/>
              </a:rPr>
              <a:t>可能会影响体系结构</a:t>
            </a:r>
          </a:p>
          <a:p>
            <a:pPr>
              <a:lnSpc>
                <a:spcPts val="2400"/>
              </a:lnSpc>
            </a:pPr>
            <a:r>
              <a:rPr lang="zh-CN" altLang="zh-CN" sz="2000">
                <a:latin typeface="Symbol" panose="05050102010706020507" pitchFamily="18" charset="2"/>
              </a:rPr>
              <a:t></a:t>
            </a:r>
            <a:r>
              <a:rPr lang="zh-CN" altLang="zh-CN" sz="2000">
                <a:latin typeface="Times New Roman" panose="02020603050405020304" pitchFamily="18" charset="0"/>
                <a:cs typeface="Times New Roman" panose="02020603050405020304" pitchFamily="18" charset="0"/>
              </a:rPr>
              <a:t>包括：</a:t>
            </a:r>
          </a:p>
          <a:p>
            <a:pPr>
              <a:lnSpc>
                <a:spcPts val="2175"/>
              </a:lnSpc>
              <a:spcBef>
                <a:spcPts val="63"/>
              </a:spcBef>
            </a:pPr>
            <a:r>
              <a:rPr lang="zh-CN" altLang="zh-CN">
                <a:latin typeface="Times New Roman" panose="02020603050405020304" pitchFamily="18" charset="0"/>
                <a:cs typeface="Times New Roman" panose="02020603050405020304" pitchFamily="18" charset="0"/>
              </a:rPr>
              <a:t>-关键用例, 那些对系统用户最重要的用例 (从功能角度来看)</a:t>
            </a:r>
          </a:p>
          <a:p>
            <a:pPr>
              <a:lnSpc>
                <a:spcPts val="2100"/>
              </a:lnSpc>
            </a:pPr>
            <a:r>
              <a:rPr lang="zh-CN" altLang="zh-CN">
                <a:latin typeface="Times New Roman" panose="02020603050405020304" pitchFamily="18" charset="0"/>
                <a:cs typeface="Times New Roman" panose="02020603050405020304" pitchFamily="18" charset="0"/>
              </a:rPr>
              <a:t>-使用带有重大风险的案例</a:t>
            </a:r>
          </a:p>
          <a:p>
            <a:pPr/>
            <a:r>
              <a:rPr lang="zh-CN" altLang="zh-CN">
                <a:latin typeface="Times New Roman" panose="02020603050405020304" pitchFamily="18" charset="0"/>
                <a:cs typeface="Times New Roman" panose="02020603050405020304" pitchFamily="18" charset="0"/>
              </a:rPr>
              <a:t>-使用具有最重要质量要求的用例, 如性能、安全性、可用性等。</a:t>
            </a:r>
          </a:p>
          <a:p>
            <a:pPr>
              <a:spcBef>
                <a:spcPts val="825"/>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辅助和可选用例不是体系结构的关键。</a:t>
            </a:r>
          </a:p>
          <a:p>
            <a:pPr algn="r">
              <a:spcBef>
                <a:spcPts val="163"/>
              </a:spcBef>
            </a:pPr>
            <a:endParaRPr lang="zh-CN" altLang="zh-CN"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FB57380-F005-4E7C-8B16-9E8D2A0BB78D}"/>
              </a:ext>
            </a:extLst>
          </p:cNvPr>
          <p:cNvSpPr txBox="1"/>
          <p:nvPr/>
        </p:nvSpPr>
        <p:spPr>
          <a:xfrm>
            <a:off x="9737725" y="6329363"/>
            <a:ext cx="180975" cy="198437"/>
          </a:xfrm>
          <a:prstGeom prst="rect">
            <a:avLst/>
          </a:prstGeom>
        </p:spPr>
        <p:txBody>
          <a:bodyPr lIns="0" tIns="0" rIns="0" bIns="0">
            <a:spAutoFit/>
          </a:bodyPr>
          <a:lstStyle/>
          <a:p>
            <a:pPr>
              <a:lnSpc>
                <a:spcPts val="1539"/>
              </a:lnSpc>
              <a:defRPr/>
            </a:pPr>
            <a:r>
              <a:rPr sz="1408" dirty="0">
                <a:latin typeface="Times New Roman"/>
                <a:cs typeface="Times New Roman"/>
              </a:rPr>
              <a:t>10</a:t>
            </a:r>
            <a:endParaRPr sz="1408">
              <a:latin typeface="Times New Roman"/>
              <a:cs typeface="Times New Roman"/>
            </a:endParaRPr>
          </a:p>
        </p:txBody>
      </p:sp>
      <p:sp>
        <p:nvSpPr>
          <p:cNvPr id="3" name="object 3">
            <a:extLst>
              <a:ext uri="{FF2B5EF4-FFF2-40B4-BE49-F238E27FC236}">
                <a16:creationId xmlns:a16="http://schemas.microsoft.com/office/drawing/2014/main" id="{35E8C4CE-F1BB-4C59-8B99-84E2F67848E8}"/>
              </a:ext>
            </a:extLst>
          </p:cNvPr>
          <p:cNvSpPr txBox="1">
            <a:spLocks noGrp="1"/>
          </p:cNvSpPr>
          <p:nvPr>
            <p:ph type="title"/>
          </p:nvPr>
        </p:nvSpPr>
        <p:spPr>
          <a:xfrm>
            <a:off x="381000" y="153988"/>
            <a:ext cx="9626600" cy="822325"/>
          </a:xfrm>
        </p:spPr>
        <p:txBody>
          <a:bodyPr lIns="0" tIns="12132" rIns="0" bIns="0" rtlCol="0">
            <a:spAutoFit/>
          </a:bodyPr>
          <a:lstStyle/>
          <a:p>
            <a:pPr marL="12771">
              <a:spcBef>
                <a:spcPts val="96"/>
              </a:spcBef>
              <a:defRPr/>
            </a:pPr>
            <a:r>
              <a:rPr sz="2816" i="1" spc="-5" dirty="0">
                <a:latin typeface="Times New Roman"/>
                <a:cs typeface="Times New Roman"/>
              </a:rPr>
              <a:t>例子</a:t>
            </a:r>
            <a:br>
              <a:rPr sz="2816" dirty="0">
                <a:latin typeface="Times New Roman"/>
                <a:cs typeface="Times New Roman"/>
              </a:rPr>
            </a:br>
            <a:r>
              <a:rPr sz="2413" spc="-5" dirty="0">
                <a:latin typeface="Times New Roman"/>
                <a:cs typeface="Times New Roman"/>
              </a:rPr>
              <a:t>-为 ATM 的体系结构提供用例视图</a:t>
            </a:r>
            <a:r>
              <a:rPr sz="2413" spc="-40" dirty="0">
                <a:latin typeface="Times New Roman"/>
                <a:cs typeface="Times New Roman"/>
              </a:rPr>
              <a:t> </a:t>
            </a:r>
            <a:r>
              <a:rPr sz="2413" spc="-5" dirty="0">
                <a:latin typeface="Times New Roman"/>
                <a:cs typeface="Times New Roman"/>
              </a:rPr>
              <a:t>系统。</a:t>
            </a:r>
            <a:endParaRPr sz="2413" dirty="0">
              <a:latin typeface="Times New Roman"/>
              <a:cs typeface="Times New Roman"/>
            </a:endParaRPr>
          </a:p>
        </p:txBody>
      </p:sp>
      <p:sp>
        <p:nvSpPr>
          <p:cNvPr id="4" name="object 4">
            <a:extLst>
              <a:ext uri="{FF2B5EF4-FFF2-40B4-BE49-F238E27FC236}">
                <a16:creationId xmlns:a16="http://schemas.microsoft.com/office/drawing/2014/main" id="{0B360DE6-2352-4A60-A38F-4B574991E830}"/>
              </a:ext>
            </a:extLst>
          </p:cNvPr>
          <p:cNvSpPr txBox="1"/>
          <p:nvPr/>
        </p:nvSpPr>
        <p:spPr>
          <a:xfrm>
            <a:off x="1798638" y="1317625"/>
            <a:ext cx="3829050" cy="392113"/>
          </a:xfrm>
          <a:prstGeom prst="rect">
            <a:avLst/>
          </a:prstGeom>
        </p:spPr>
        <p:txBody>
          <a:bodyPr lIns="0" tIns="12771" rIns="0" bIns="0">
            <a:spAutoFit/>
          </a:bodyPr>
          <a:lstStyle/>
          <a:p>
            <a:pPr marL="12771">
              <a:spcBef>
                <a:spcPts val="101"/>
              </a:spcBef>
              <a:defRPr/>
            </a:pPr>
            <a:r>
              <a:rPr sz="2413" b="1" i="1" spc="-5" dirty="0">
                <a:latin typeface="Times New Roman"/>
                <a:cs typeface="Times New Roman"/>
              </a:rPr>
              <a:t>概述了</a:t>
            </a:r>
            <a:r>
              <a:rPr sz="2413" b="1" i="1" dirty="0">
                <a:latin typeface="Times New Roman"/>
                <a:cs typeface="Times New Roman"/>
              </a:rPr>
              <a:t> </a:t>
            </a:r>
            <a:r>
              <a:rPr sz="2413" b="1" i="1" spc="-5" dirty="0">
                <a:latin typeface="Times New Roman"/>
                <a:cs typeface="Times New Roman"/>
              </a:rPr>
              <a:t>要求</a:t>
            </a:r>
            <a:endParaRPr sz="2413">
              <a:latin typeface="Times New Roman"/>
              <a:cs typeface="Times New Roman"/>
            </a:endParaRPr>
          </a:p>
        </p:txBody>
      </p:sp>
      <p:sp>
        <p:nvSpPr>
          <p:cNvPr id="109573" name="object 5">
            <a:extLst>
              <a:ext uri="{FF2B5EF4-FFF2-40B4-BE49-F238E27FC236}">
                <a16:creationId xmlns:a16="http://schemas.microsoft.com/office/drawing/2014/main" id="{71468B9A-6E78-45F6-9BD0-02256D5C2AD8}"/>
              </a:ext>
            </a:extLst>
          </p:cNvPr>
          <p:cNvSpPr txBox="1">
            <a:spLocks noChangeArrowheads="1"/>
          </p:cNvSpPr>
          <p:nvPr/>
        </p:nvSpPr>
        <p:spPr bwMode="auto">
          <a:xfrm>
            <a:off x="1887538" y="1903413"/>
            <a:ext cx="8281987" cy="877887"/>
          </a:xfrm>
          <a:prstGeom prst="rect">
            <a:avLst/>
          </a:prstGeom>
          <a:solidFill>
            <a:srgbClr val="C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7036" rIns="0" bIns="0">
            <a:spAutoFit/>
          </a:bodyPr>
          <a:lstStyle>
            <a:lvl1pPr marL="149225" indent="-587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288"/>
              </a:spcBef>
            </a:pPr>
            <a:r>
              <a:rPr lang="zh-CN" altLang="zh-CN" i="1">
                <a:latin typeface="Times New Roman" panose="02020603050405020304" pitchFamily="18" charset="0"/>
                <a:cs typeface="Times New Roman" panose="02020603050405020304" pitchFamily="18" charset="0"/>
              </a:rPr>
              <a:t>银行间财团, 一个假想的金融机构, 已经指示其软件开发子公司, 银行同业软件, 开发支持自动取款机网络的新服务。</a:t>
            </a:r>
            <a:endParaRPr lang="zh-CN" altLang="zh-CN">
              <a:latin typeface="Times New Roman" panose="02020603050405020304" pitchFamily="18" charset="0"/>
              <a:cs typeface="Times New Roman" panose="02020603050405020304" pitchFamily="18" charset="0"/>
            </a:endParaRPr>
          </a:p>
        </p:txBody>
      </p:sp>
      <p:sp>
        <p:nvSpPr>
          <p:cNvPr id="109574" name="object 6">
            <a:extLst>
              <a:ext uri="{FF2B5EF4-FFF2-40B4-BE49-F238E27FC236}">
                <a16:creationId xmlns:a16="http://schemas.microsoft.com/office/drawing/2014/main" id="{17905864-3F57-4A6C-A5EE-837818544A7D}"/>
              </a:ext>
            </a:extLst>
          </p:cNvPr>
          <p:cNvSpPr txBox="1">
            <a:spLocks noChangeArrowheads="1"/>
          </p:cNvSpPr>
          <p:nvPr/>
        </p:nvSpPr>
        <p:spPr bwMode="auto">
          <a:xfrm>
            <a:off x="1887538" y="3128963"/>
            <a:ext cx="8518525" cy="601662"/>
          </a:xfrm>
          <a:prstGeom prst="rect">
            <a:avLst/>
          </a:prstGeom>
          <a:solidFill>
            <a:srgbClr val="C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6397" rIns="0" bIns="0">
            <a:spAutoFit/>
          </a:bodyPr>
          <a:lstStyle>
            <a:lvl1pPr marL="149225" indent="-587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1000"/>
              </a:lnSpc>
              <a:spcBef>
                <a:spcPts val="288"/>
              </a:spcBef>
            </a:pPr>
            <a:r>
              <a:rPr lang="zh-CN" altLang="zh-CN" i="1">
                <a:latin typeface="Times New Roman" panose="02020603050405020304" pitchFamily="18" charset="0"/>
                <a:cs typeface="Times New Roman" panose="02020603050405020304" pitchFamily="18" charset="0"/>
              </a:rPr>
              <a:t>客户使用 atm 机进行查询、提款、存款和资金转账, 涉及他们的账户。必须防止小偷或骗子干涉这些行为。</a:t>
            </a:r>
            <a:endParaRPr lang="zh-CN" altLang="zh-CN">
              <a:latin typeface="Times New Roman" panose="02020603050405020304" pitchFamily="18" charset="0"/>
              <a:cs typeface="Times New Roman" panose="02020603050405020304" pitchFamily="18" charset="0"/>
            </a:endParaRPr>
          </a:p>
        </p:txBody>
      </p:sp>
      <p:sp>
        <p:nvSpPr>
          <p:cNvPr id="109575" name="object 7">
            <a:extLst>
              <a:ext uri="{FF2B5EF4-FFF2-40B4-BE49-F238E27FC236}">
                <a16:creationId xmlns:a16="http://schemas.microsoft.com/office/drawing/2014/main" id="{734D79FA-7E07-4900-A944-421CDD8EA01A}"/>
              </a:ext>
            </a:extLst>
          </p:cNvPr>
          <p:cNvSpPr txBox="1">
            <a:spLocks noChangeArrowheads="1"/>
          </p:cNvSpPr>
          <p:nvPr/>
        </p:nvSpPr>
        <p:spPr bwMode="auto">
          <a:xfrm>
            <a:off x="1887538" y="4048125"/>
            <a:ext cx="8181975" cy="1473200"/>
          </a:xfrm>
          <a:prstGeom prst="rect">
            <a:avLst/>
          </a:prstGeom>
          <a:solidFill>
            <a:srgbClr val="C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8313" rIns="0" bIns="0">
            <a:spAutoFit/>
          </a:bodyPr>
          <a:lstStyle>
            <a:lvl1pPr marL="904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300"/>
              </a:spcBef>
            </a:pPr>
            <a:r>
              <a:rPr lang="zh-CN" altLang="zh-CN" i="1">
                <a:latin typeface="Times New Roman" panose="02020603050405020304" pitchFamily="18" charset="0"/>
                <a:cs typeface="Times New Roman" panose="02020603050405020304" pitchFamily="18" charset="0"/>
              </a:rPr>
              <a:t>与 ATM 的交互将像这样工作:</a:t>
            </a:r>
            <a:endParaRPr lang="zh-CN" altLang="zh-CN">
              <a:latin typeface="Times New Roman" panose="02020603050405020304" pitchFamily="18" charset="0"/>
              <a:cs typeface="Times New Roman" panose="02020603050405020304" pitchFamily="18" charset="0"/>
            </a:endParaRPr>
          </a:p>
          <a:p>
            <a:pPr>
              <a:spcBef>
                <a:spcPts val="13"/>
              </a:spcBef>
              <a:buFontTx/>
              <a:buAutoNum type="arabicPeriod"/>
            </a:pPr>
            <a:r>
              <a:rPr lang="zh-CN" altLang="zh-CN" i="1">
                <a:latin typeface="Times New Roman" panose="02020603050405020304" pitchFamily="18" charset="0"/>
                <a:cs typeface="Times New Roman" panose="02020603050405020304" pitchFamily="18" charset="0"/>
              </a:rPr>
              <a:t>客户将他/她的银行卡插入 ATM 机中。</a:t>
            </a:r>
            <a:endParaRPr lang="zh-CN" altLang="zh-CN">
              <a:latin typeface="Times New Roman" panose="02020603050405020304" pitchFamily="18" charset="0"/>
              <a:cs typeface="Times New Roman" panose="02020603050405020304" pitchFamily="18" charset="0"/>
            </a:endParaRPr>
          </a:p>
          <a:p>
            <a:pPr>
              <a:buFontTx/>
              <a:buAutoNum type="arabicPeriod"/>
            </a:pPr>
            <a:r>
              <a:rPr lang="zh-CN" altLang="zh-CN" i="1">
                <a:latin typeface="Times New Roman" panose="02020603050405020304" pitchFamily="18" charset="0"/>
                <a:cs typeface="Times New Roman" panose="02020603050405020304" pitchFamily="18" charset="0"/>
              </a:rPr>
              <a:t>atm 提示客户输入在 atm 机上的 "密码"。</a:t>
            </a:r>
            <a:endParaRPr lang="zh-CN" altLang="zh-CN">
              <a:latin typeface="Times New Roman" panose="02020603050405020304" pitchFamily="18" charset="0"/>
              <a:cs typeface="Times New Roman" panose="02020603050405020304" pitchFamily="18" charset="0"/>
            </a:endParaRPr>
          </a:p>
          <a:p>
            <a:pPr>
              <a:buFontTx/>
              <a:buAutoNum type="arabicPeriod"/>
            </a:pPr>
            <a:r>
              <a:rPr lang="zh-CN" altLang="zh-CN" i="1">
                <a:latin typeface="Times New Roman" panose="02020603050405020304" pitchFamily="18" charset="0"/>
                <a:cs typeface="Times New Roman" panose="02020603050405020304" pitchFamily="18" charset="0"/>
              </a:rPr>
              <a:t>然后, 客户选择要执行的操作。选择的操作随后由分支执行 (可能导致在 ATM 机上的现金分散)。</a:t>
            </a:r>
            <a:endParaRPr lang="zh-CN" altLang="zh-CN">
              <a:latin typeface="Times New Roman" panose="02020603050405020304" pitchFamily="18" charset="0"/>
              <a:cs typeface="Times New Roman" panose="02020603050405020304" pitchFamily="18" charset="0"/>
            </a:endParaRPr>
          </a:p>
        </p:txBody>
      </p:sp>
      <p:sp>
        <p:nvSpPr>
          <p:cNvPr id="109576" name="object 8">
            <a:extLst>
              <a:ext uri="{FF2B5EF4-FFF2-40B4-BE49-F238E27FC236}">
                <a16:creationId xmlns:a16="http://schemas.microsoft.com/office/drawing/2014/main" id="{E8F9FB7A-FB7F-41B2-8FB9-D0ACDDCD9D3A}"/>
              </a:ext>
            </a:extLst>
          </p:cNvPr>
          <p:cNvSpPr txBox="1">
            <a:spLocks noChangeArrowheads="1"/>
          </p:cNvSpPr>
          <p:nvPr/>
        </p:nvSpPr>
        <p:spPr bwMode="auto">
          <a:xfrm>
            <a:off x="1887538" y="5734050"/>
            <a:ext cx="8416925" cy="877888"/>
          </a:xfrm>
          <a:prstGeom prst="rect">
            <a:avLst/>
          </a:prstGeom>
          <a:solidFill>
            <a:srgbClr val="C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7036" rIns="0" bIns="0">
            <a:spAutoFit/>
          </a:bodyPr>
          <a:lstStyle>
            <a:lvl1pPr marL="904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spcBef>
                <a:spcPts val="288"/>
              </a:spcBef>
            </a:pPr>
            <a:r>
              <a:rPr lang="zh-CN" altLang="zh-CN" i="1">
                <a:latin typeface="Times New Roman" panose="02020603050405020304" pitchFamily="18" charset="0"/>
                <a:cs typeface="Times New Roman" panose="02020603050405020304" pitchFamily="18" charset="0"/>
              </a:rPr>
              <a:t>此外, 世行希望能够利用该系统维持客户行为的统计数据, 以便使其服务适应其需求, 并在使用该系统时向他们发送一些广告。</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A684BAB-4D84-4138-B121-50FE0147ED17}"/>
              </a:ext>
            </a:extLst>
          </p:cNvPr>
          <p:cNvSpPr txBox="1"/>
          <p:nvPr/>
        </p:nvSpPr>
        <p:spPr>
          <a:xfrm>
            <a:off x="2043113" y="3692525"/>
            <a:ext cx="782637" cy="230188"/>
          </a:xfrm>
          <a:prstGeom prst="rect">
            <a:avLst/>
          </a:prstGeom>
        </p:spPr>
        <p:txBody>
          <a:bodyPr lIns="0" tIns="12771" rIns="0" bIns="0">
            <a:spAutoFit/>
          </a:bodyPr>
          <a:lstStyle/>
          <a:p>
            <a:pPr marL="12771">
              <a:spcBef>
                <a:spcPts val="101"/>
              </a:spcBef>
              <a:defRPr/>
            </a:pPr>
            <a:r>
              <a:rPr sz="1408" b="1" spc="-5" dirty="0">
                <a:latin typeface="Times New Roman"/>
                <a:cs typeface="Times New Roman"/>
              </a:rPr>
              <a:t>客户</a:t>
            </a:r>
            <a:endParaRPr sz="1408">
              <a:latin typeface="Times New Roman"/>
              <a:cs typeface="Times New Roman"/>
            </a:endParaRPr>
          </a:p>
        </p:txBody>
      </p:sp>
      <p:sp>
        <p:nvSpPr>
          <p:cNvPr id="110595" name="object 3">
            <a:extLst>
              <a:ext uri="{FF2B5EF4-FFF2-40B4-BE49-F238E27FC236}">
                <a16:creationId xmlns:a16="http://schemas.microsoft.com/office/drawing/2014/main" id="{95847309-7C1A-43F6-AA70-2BE79E42EAAA}"/>
              </a:ext>
            </a:extLst>
          </p:cNvPr>
          <p:cNvSpPr>
            <a:spLocks/>
          </p:cNvSpPr>
          <p:nvPr/>
        </p:nvSpPr>
        <p:spPr bwMode="auto">
          <a:xfrm>
            <a:off x="3679825" y="2822575"/>
            <a:ext cx="1762125" cy="688975"/>
          </a:xfrm>
          <a:custGeom>
            <a:avLst/>
            <a:gdLst>
              <a:gd name="T0" fmla="*/ 1762077 w 1752600"/>
              <a:gd name="T1" fmla="*/ 294685 h 685800"/>
              <a:gd name="T2" fmla="*/ 1689228 w 1752600"/>
              <a:gd name="T3" fmla="*/ 199692 h 685800"/>
              <a:gd name="T4" fmla="*/ 1593131 w 1752600"/>
              <a:gd name="T5" fmla="*/ 137321 h 685800"/>
              <a:gd name="T6" fmla="*/ 1511916 w 1752600"/>
              <a:gd name="T7" fmla="*/ 100940 h 685800"/>
              <a:gd name="T8" fmla="*/ 1418593 w 1752600"/>
              <a:gd name="T9" fmla="*/ 69326 h 685800"/>
              <a:gd name="T10" fmla="*/ 1314543 w 1752600"/>
              <a:gd name="T11" fmla="*/ 42999 h 685800"/>
              <a:gd name="T12" fmla="*/ 1201149 w 1752600"/>
              <a:gd name="T13" fmla="*/ 22480 h 685800"/>
              <a:gd name="T14" fmla="*/ 1079792 w 1752600"/>
              <a:gd name="T15" fmla="*/ 8287 h 685800"/>
              <a:gd name="T16" fmla="*/ 951854 w 1752600"/>
              <a:gd name="T17" fmla="*/ 941 h 685800"/>
              <a:gd name="T18" fmla="*/ 819656 w 1752600"/>
              <a:gd name="T19" fmla="*/ 941 h 685800"/>
              <a:gd name="T20" fmla="*/ 691439 w 1752600"/>
              <a:gd name="T21" fmla="*/ 8287 h 685800"/>
              <a:gd name="T22" fmla="*/ 569926 w 1752600"/>
              <a:gd name="T23" fmla="*/ 22480 h 685800"/>
              <a:gd name="T24" fmla="*/ 456474 w 1752600"/>
              <a:gd name="T25" fmla="*/ 42999 h 685800"/>
              <a:gd name="T26" fmla="*/ 352448 w 1752600"/>
              <a:gd name="T27" fmla="*/ 69326 h 685800"/>
              <a:gd name="T28" fmla="*/ 259208 w 1752600"/>
              <a:gd name="T29" fmla="*/ 100940 h 685800"/>
              <a:gd name="T30" fmla="*/ 178113 w 1752600"/>
              <a:gd name="T31" fmla="*/ 137321 h 685800"/>
              <a:gd name="T32" fmla="*/ 82223 w 1752600"/>
              <a:gd name="T33" fmla="*/ 199692 h 685800"/>
              <a:gd name="T34" fmla="*/ 9590 w 1752600"/>
              <a:gd name="T35" fmla="*/ 294685 h 685800"/>
              <a:gd name="T36" fmla="*/ 2425 w 1752600"/>
              <a:gd name="T37" fmla="*/ 371861 h 685800"/>
              <a:gd name="T38" fmla="*/ 57808 w 1752600"/>
              <a:gd name="T39" fmla="*/ 469234 h 685800"/>
              <a:gd name="T40" fmla="*/ 178113 w 1752600"/>
              <a:gd name="T41" fmla="*/ 554184 h 685800"/>
              <a:gd name="T42" fmla="*/ 259207 w 1752600"/>
              <a:gd name="T43" fmla="*/ 590647 h 685800"/>
              <a:gd name="T44" fmla="*/ 352448 w 1752600"/>
              <a:gd name="T45" fmla="*/ 622381 h 685800"/>
              <a:gd name="T46" fmla="*/ 456474 w 1752600"/>
              <a:gd name="T47" fmla="*/ 648845 h 685800"/>
              <a:gd name="T48" fmla="*/ 569926 w 1752600"/>
              <a:gd name="T49" fmla="*/ 669499 h 685800"/>
              <a:gd name="T50" fmla="*/ 691439 w 1752600"/>
              <a:gd name="T51" fmla="*/ 683802 h 685800"/>
              <a:gd name="T52" fmla="*/ 819656 w 1752600"/>
              <a:gd name="T53" fmla="*/ 691213 h 685800"/>
              <a:gd name="T54" fmla="*/ 951854 w 1752600"/>
              <a:gd name="T55" fmla="*/ 691213 h 685800"/>
              <a:gd name="T56" fmla="*/ 1079792 w 1752600"/>
              <a:gd name="T57" fmla="*/ 683802 h 685800"/>
              <a:gd name="T58" fmla="*/ 1201149 w 1752600"/>
              <a:gd name="T59" fmla="*/ 669499 h 685800"/>
              <a:gd name="T60" fmla="*/ 1314543 w 1752600"/>
              <a:gd name="T61" fmla="*/ 648845 h 685800"/>
              <a:gd name="T62" fmla="*/ 1418593 w 1752600"/>
              <a:gd name="T63" fmla="*/ 622381 h 685800"/>
              <a:gd name="T64" fmla="*/ 1511916 w 1752600"/>
              <a:gd name="T65" fmla="*/ 590647 h 685800"/>
              <a:gd name="T66" fmla="*/ 1593131 w 1752600"/>
              <a:gd name="T67" fmla="*/ 554184 h 685800"/>
              <a:gd name="T68" fmla="*/ 1689228 w 1752600"/>
              <a:gd name="T69" fmla="*/ 491805 h 685800"/>
              <a:gd name="T70" fmla="*/ 1762077 w 1752600"/>
              <a:gd name="T71" fmla="*/ 397132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599"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299"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3"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2"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299"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6"/>
                </a:lnTo>
                <a:lnTo>
                  <a:pt x="1537367" y="567704"/>
                </a:lnTo>
                <a:lnTo>
                  <a:pt x="1575954" y="549088"/>
                </a:lnTo>
                <a:lnTo>
                  <a:pt x="1611205" y="529434"/>
                </a:lnTo>
                <a:lnTo>
                  <a:pt x="1671015" y="487283"/>
                </a:lnTo>
                <a:lnTo>
                  <a:pt x="1715428" y="441787"/>
                </a:lnTo>
                <a:lnTo>
                  <a:pt x="1743079" y="393480"/>
                </a:lnTo>
                <a:lnTo>
                  <a:pt x="1752599" y="3429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 name="object 4">
            <a:extLst>
              <a:ext uri="{FF2B5EF4-FFF2-40B4-BE49-F238E27FC236}">
                <a16:creationId xmlns:a16="http://schemas.microsoft.com/office/drawing/2014/main" id="{4E3BCF0C-1230-4351-8A18-F6E29DC96A3F}"/>
              </a:ext>
            </a:extLst>
          </p:cNvPr>
          <p:cNvSpPr txBox="1"/>
          <p:nvPr/>
        </p:nvSpPr>
        <p:spPr>
          <a:xfrm>
            <a:off x="4302125" y="3041650"/>
            <a:ext cx="514350" cy="230188"/>
          </a:xfrm>
          <a:prstGeom prst="rect">
            <a:avLst/>
          </a:prstGeom>
        </p:spPr>
        <p:txBody>
          <a:bodyPr lIns="0" tIns="12771" rIns="0" bIns="0">
            <a:spAutoFit/>
          </a:bodyPr>
          <a:lstStyle/>
          <a:p>
            <a:pPr marL="12771">
              <a:spcBef>
                <a:spcPts val="101"/>
              </a:spcBef>
              <a:defRPr/>
            </a:pPr>
            <a:r>
              <a:rPr sz="1408" b="1" dirty="0">
                <a:latin typeface="Times New Roman"/>
                <a:cs typeface="Times New Roman"/>
              </a:rPr>
              <a:t>查询</a:t>
            </a:r>
            <a:endParaRPr sz="1408">
              <a:latin typeface="Times New Roman"/>
              <a:cs typeface="Times New Roman"/>
            </a:endParaRPr>
          </a:p>
        </p:txBody>
      </p:sp>
      <p:sp>
        <p:nvSpPr>
          <p:cNvPr id="110597" name="object 5">
            <a:extLst>
              <a:ext uri="{FF2B5EF4-FFF2-40B4-BE49-F238E27FC236}">
                <a16:creationId xmlns:a16="http://schemas.microsoft.com/office/drawing/2014/main" id="{5C2F48DE-D69D-473C-A0EA-C7FCCAA33364}"/>
              </a:ext>
            </a:extLst>
          </p:cNvPr>
          <p:cNvSpPr>
            <a:spLocks/>
          </p:cNvSpPr>
          <p:nvPr/>
        </p:nvSpPr>
        <p:spPr bwMode="auto">
          <a:xfrm>
            <a:off x="3679825" y="3817938"/>
            <a:ext cx="1762125" cy="690562"/>
          </a:xfrm>
          <a:custGeom>
            <a:avLst/>
            <a:gdLst>
              <a:gd name="T0" fmla="*/ 1762077 w 1752600"/>
              <a:gd name="T1" fmla="*/ 296043 h 685800"/>
              <a:gd name="T2" fmla="*/ 1689228 w 1752600"/>
              <a:gd name="T3" fmla="*/ 200613 h 685800"/>
              <a:gd name="T4" fmla="*/ 1593131 w 1752600"/>
              <a:gd name="T5" fmla="*/ 137954 h 685800"/>
              <a:gd name="T6" fmla="*/ 1511916 w 1752600"/>
              <a:gd name="T7" fmla="*/ 101405 h 685800"/>
              <a:gd name="T8" fmla="*/ 1418593 w 1752600"/>
              <a:gd name="T9" fmla="*/ 69646 h 685800"/>
              <a:gd name="T10" fmla="*/ 1314543 w 1752600"/>
              <a:gd name="T11" fmla="*/ 43198 h 685800"/>
              <a:gd name="T12" fmla="*/ 1201149 w 1752600"/>
              <a:gd name="T13" fmla="*/ 22584 h 685800"/>
              <a:gd name="T14" fmla="*/ 1079792 w 1752600"/>
              <a:gd name="T15" fmla="*/ 8325 h 685800"/>
              <a:gd name="T16" fmla="*/ 951854 w 1752600"/>
              <a:gd name="T17" fmla="*/ 946 h 685800"/>
              <a:gd name="T18" fmla="*/ 819656 w 1752600"/>
              <a:gd name="T19" fmla="*/ 946 h 685800"/>
              <a:gd name="T20" fmla="*/ 691439 w 1752600"/>
              <a:gd name="T21" fmla="*/ 8325 h 685800"/>
              <a:gd name="T22" fmla="*/ 569926 w 1752600"/>
              <a:gd name="T23" fmla="*/ 22584 h 685800"/>
              <a:gd name="T24" fmla="*/ 456474 w 1752600"/>
              <a:gd name="T25" fmla="*/ 43198 h 685800"/>
              <a:gd name="T26" fmla="*/ 352448 w 1752600"/>
              <a:gd name="T27" fmla="*/ 69646 h 685800"/>
              <a:gd name="T28" fmla="*/ 259208 w 1752600"/>
              <a:gd name="T29" fmla="*/ 101405 h 685800"/>
              <a:gd name="T30" fmla="*/ 178113 w 1752600"/>
              <a:gd name="T31" fmla="*/ 137954 h 685800"/>
              <a:gd name="T32" fmla="*/ 82223 w 1752600"/>
              <a:gd name="T33" fmla="*/ 200613 h 685800"/>
              <a:gd name="T34" fmla="*/ 9590 w 1752600"/>
              <a:gd name="T35" fmla="*/ 296043 h 685800"/>
              <a:gd name="T36" fmla="*/ 2425 w 1752600"/>
              <a:gd name="T37" fmla="*/ 373575 h 685800"/>
              <a:gd name="T38" fmla="*/ 57808 w 1752600"/>
              <a:gd name="T39" fmla="*/ 471399 h 685800"/>
              <a:gd name="T40" fmla="*/ 178113 w 1752600"/>
              <a:gd name="T41" fmla="*/ 556740 h 685800"/>
              <a:gd name="T42" fmla="*/ 259207 w 1752600"/>
              <a:gd name="T43" fmla="*/ 593372 h 685800"/>
              <a:gd name="T44" fmla="*/ 352448 w 1752600"/>
              <a:gd name="T45" fmla="*/ 625252 h 685800"/>
              <a:gd name="T46" fmla="*/ 456474 w 1752600"/>
              <a:gd name="T47" fmla="*/ 651838 h 685800"/>
              <a:gd name="T48" fmla="*/ 569926 w 1752600"/>
              <a:gd name="T49" fmla="*/ 672587 h 685800"/>
              <a:gd name="T50" fmla="*/ 691439 w 1752600"/>
              <a:gd name="T51" fmla="*/ 686955 h 685800"/>
              <a:gd name="T52" fmla="*/ 819656 w 1752600"/>
              <a:gd name="T53" fmla="*/ 694400 h 685800"/>
              <a:gd name="T54" fmla="*/ 951854 w 1752600"/>
              <a:gd name="T55" fmla="*/ 694400 h 685800"/>
              <a:gd name="T56" fmla="*/ 1079792 w 1752600"/>
              <a:gd name="T57" fmla="*/ 686955 h 685800"/>
              <a:gd name="T58" fmla="*/ 1201149 w 1752600"/>
              <a:gd name="T59" fmla="*/ 672587 h 685800"/>
              <a:gd name="T60" fmla="*/ 1314543 w 1752600"/>
              <a:gd name="T61" fmla="*/ 651838 h 685800"/>
              <a:gd name="T62" fmla="*/ 1418593 w 1752600"/>
              <a:gd name="T63" fmla="*/ 625252 h 685800"/>
              <a:gd name="T64" fmla="*/ 1511916 w 1752600"/>
              <a:gd name="T65" fmla="*/ 593372 h 685800"/>
              <a:gd name="T66" fmla="*/ 1593131 w 1752600"/>
              <a:gd name="T67" fmla="*/ 556740 h 685800"/>
              <a:gd name="T68" fmla="*/ 1689228 w 1752600"/>
              <a:gd name="T69" fmla="*/ 494074 h 685800"/>
              <a:gd name="T70" fmla="*/ 1762077 w 1752600"/>
              <a:gd name="T71" fmla="*/ 398963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599"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299"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3"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2"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299"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6"/>
                </a:lnTo>
                <a:lnTo>
                  <a:pt x="1537367" y="567704"/>
                </a:lnTo>
                <a:lnTo>
                  <a:pt x="1575954" y="549088"/>
                </a:lnTo>
                <a:lnTo>
                  <a:pt x="1611205" y="529434"/>
                </a:lnTo>
                <a:lnTo>
                  <a:pt x="1671015" y="487283"/>
                </a:lnTo>
                <a:lnTo>
                  <a:pt x="1715428" y="441787"/>
                </a:lnTo>
                <a:lnTo>
                  <a:pt x="1743079" y="393480"/>
                </a:lnTo>
                <a:lnTo>
                  <a:pt x="1752599" y="3429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 name="object 6">
            <a:extLst>
              <a:ext uri="{FF2B5EF4-FFF2-40B4-BE49-F238E27FC236}">
                <a16:creationId xmlns:a16="http://schemas.microsoft.com/office/drawing/2014/main" id="{6EFD4428-90A8-4E61-945F-02F9142F5EBE}"/>
              </a:ext>
            </a:extLst>
          </p:cNvPr>
          <p:cNvSpPr txBox="1"/>
          <p:nvPr/>
        </p:nvSpPr>
        <p:spPr>
          <a:xfrm>
            <a:off x="4086225" y="4037013"/>
            <a:ext cx="949325" cy="230187"/>
          </a:xfrm>
          <a:prstGeom prst="rect">
            <a:avLst/>
          </a:prstGeom>
        </p:spPr>
        <p:txBody>
          <a:bodyPr lIns="0" tIns="12771" rIns="0" bIns="0">
            <a:spAutoFit/>
          </a:bodyPr>
          <a:lstStyle/>
          <a:p>
            <a:pPr marL="12771">
              <a:spcBef>
                <a:spcPts val="101"/>
              </a:spcBef>
              <a:defRPr/>
            </a:pPr>
            <a:r>
              <a:rPr sz="1408" b="1" spc="-5" dirty="0">
                <a:latin typeface="Times New Roman"/>
                <a:cs typeface="Times New Roman"/>
              </a:rPr>
              <a:t>退出</a:t>
            </a:r>
            <a:endParaRPr sz="1408">
              <a:latin typeface="Times New Roman"/>
              <a:cs typeface="Times New Roman"/>
            </a:endParaRPr>
          </a:p>
        </p:txBody>
      </p:sp>
      <p:sp>
        <p:nvSpPr>
          <p:cNvPr id="110599" name="object 7">
            <a:extLst>
              <a:ext uri="{FF2B5EF4-FFF2-40B4-BE49-F238E27FC236}">
                <a16:creationId xmlns:a16="http://schemas.microsoft.com/office/drawing/2014/main" id="{177589F9-FD84-4330-AF3C-39F0E9D2ED7F}"/>
              </a:ext>
            </a:extLst>
          </p:cNvPr>
          <p:cNvSpPr>
            <a:spLocks/>
          </p:cNvSpPr>
          <p:nvPr/>
        </p:nvSpPr>
        <p:spPr bwMode="auto">
          <a:xfrm>
            <a:off x="3649663" y="369888"/>
            <a:ext cx="1763712" cy="690562"/>
          </a:xfrm>
          <a:custGeom>
            <a:avLst/>
            <a:gdLst>
              <a:gd name="T0" fmla="*/ 1765253 w 1752600"/>
              <a:gd name="T1" fmla="*/ 296043 h 685800"/>
              <a:gd name="T2" fmla="*/ 1692272 w 1752600"/>
              <a:gd name="T3" fmla="*/ 200613 h 685800"/>
              <a:gd name="T4" fmla="*/ 1596001 w 1752600"/>
              <a:gd name="T5" fmla="*/ 137954 h 685800"/>
              <a:gd name="T6" fmla="*/ 1514641 w 1752600"/>
              <a:gd name="T7" fmla="*/ 101405 h 685800"/>
              <a:gd name="T8" fmla="*/ 1421149 w 1752600"/>
              <a:gd name="T9" fmla="*/ 69646 h 685800"/>
              <a:gd name="T10" fmla="*/ 1316912 w 1752600"/>
              <a:gd name="T11" fmla="*/ 43198 h 685800"/>
              <a:gd name="T12" fmla="*/ 1203313 w 1752600"/>
              <a:gd name="T13" fmla="*/ 22584 h 685800"/>
              <a:gd name="T14" fmla="*/ 1081737 w 1752600"/>
              <a:gd name="T15" fmla="*/ 8325 h 685800"/>
              <a:gd name="T16" fmla="*/ 953570 w 1752600"/>
              <a:gd name="T17" fmla="*/ 946 h 685800"/>
              <a:gd name="T18" fmla="*/ 821132 w 1752600"/>
              <a:gd name="T19" fmla="*/ 946 h 685800"/>
              <a:gd name="T20" fmla="*/ 692685 w 1752600"/>
              <a:gd name="T21" fmla="*/ 8325 h 685800"/>
              <a:gd name="T22" fmla="*/ 570953 w 1752600"/>
              <a:gd name="T23" fmla="*/ 22584 h 685800"/>
              <a:gd name="T24" fmla="*/ 457297 w 1752600"/>
              <a:gd name="T25" fmla="*/ 43198 h 685800"/>
              <a:gd name="T26" fmla="*/ 353084 w 1752600"/>
              <a:gd name="T27" fmla="*/ 69646 h 685800"/>
              <a:gd name="T28" fmla="*/ 259674 w 1752600"/>
              <a:gd name="T29" fmla="*/ 101405 h 685800"/>
              <a:gd name="T30" fmla="*/ 178433 w 1752600"/>
              <a:gd name="T31" fmla="*/ 137954 h 685800"/>
              <a:gd name="T32" fmla="*/ 82372 w 1752600"/>
              <a:gd name="T33" fmla="*/ 200613 h 685800"/>
              <a:gd name="T34" fmla="*/ 9607 w 1752600"/>
              <a:gd name="T35" fmla="*/ 296043 h 685800"/>
              <a:gd name="T36" fmla="*/ 2429 w 1752600"/>
              <a:gd name="T37" fmla="*/ 373575 h 685800"/>
              <a:gd name="T38" fmla="*/ 57913 w 1752600"/>
              <a:gd name="T39" fmla="*/ 471399 h 685800"/>
              <a:gd name="T40" fmla="*/ 178433 w 1752600"/>
              <a:gd name="T41" fmla="*/ 556740 h 685800"/>
              <a:gd name="T42" fmla="*/ 259674 w 1752600"/>
              <a:gd name="T43" fmla="*/ 593371 h 685800"/>
              <a:gd name="T44" fmla="*/ 353084 w 1752600"/>
              <a:gd name="T45" fmla="*/ 625252 h 685800"/>
              <a:gd name="T46" fmla="*/ 457297 w 1752600"/>
              <a:gd name="T47" fmla="*/ 651838 h 685800"/>
              <a:gd name="T48" fmla="*/ 570953 w 1752600"/>
              <a:gd name="T49" fmla="*/ 672587 h 685800"/>
              <a:gd name="T50" fmla="*/ 692685 w 1752600"/>
              <a:gd name="T51" fmla="*/ 686955 h 685800"/>
              <a:gd name="T52" fmla="*/ 821132 w 1752600"/>
              <a:gd name="T53" fmla="*/ 694400 h 685800"/>
              <a:gd name="T54" fmla="*/ 953570 w 1752600"/>
              <a:gd name="T55" fmla="*/ 694400 h 685800"/>
              <a:gd name="T56" fmla="*/ 1081737 w 1752600"/>
              <a:gd name="T57" fmla="*/ 686955 h 685800"/>
              <a:gd name="T58" fmla="*/ 1203313 w 1752600"/>
              <a:gd name="T59" fmla="*/ 672587 h 685800"/>
              <a:gd name="T60" fmla="*/ 1316912 w 1752600"/>
              <a:gd name="T61" fmla="*/ 651838 h 685800"/>
              <a:gd name="T62" fmla="*/ 1421149 w 1752600"/>
              <a:gd name="T63" fmla="*/ 625252 h 685800"/>
              <a:gd name="T64" fmla="*/ 1514641 w 1752600"/>
              <a:gd name="T65" fmla="*/ 593372 h 685800"/>
              <a:gd name="T66" fmla="*/ 1596001 w 1752600"/>
              <a:gd name="T67" fmla="*/ 556740 h 685800"/>
              <a:gd name="T68" fmla="*/ 1692272 w 1752600"/>
              <a:gd name="T69" fmla="*/ 494074 h 685800"/>
              <a:gd name="T70" fmla="*/ 1765253 w 1752600"/>
              <a:gd name="T71" fmla="*/ 398963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600" y="342899"/>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300"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899"/>
                </a:lnTo>
                <a:lnTo>
                  <a:pt x="2399" y="368441"/>
                </a:lnTo>
                <a:lnTo>
                  <a:pt x="21091" y="417951"/>
                </a:lnTo>
                <a:lnTo>
                  <a:pt x="57185" y="464920"/>
                </a:lnTo>
                <a:lnTo>
                  <a:pt x="109334" y="508811"/>
                </a:lnTo>
                <a:lnTo>
                  <a:pt x="176192" y="549088"/>
                </a:lnTo>
                <a:lnTo>
                  <a:pt x="214716" y="567704"/>
                </a:lnTo>
                <a:lnTo>
                  <a:pt x="256412" y="585215"/>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300" y="685799"/>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6"/>
                </a:lnTo>
                <a:lnTo>
                  <a:pt x="1537367" y="567704"/>
                </a:lnTo>
                <a:lnTo>
                  <a:pt x="1575954" y="549088"/>
                </a:lnTo>
                <a:lnTo>
                  <a:pt x="1611205" y="529434"/>
                </a:lnTo>
                <a:lnTo>
                  <a:pt x="1671015" y="487283"/>
                </a:lnTo>
                <a:lnTo>
                  <a:pt x="1715428" y="441787"/>
                </a:lnTo>
                <a:lnTo>
                  <a:pt x="1743079" y="393480"/>
                </a:lnTo>
                <a:lnTo>
                  <a:pt x="1752600" y="342899"/>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 name="object 8">
            <a:extLst>
              <a:ext uri="{FF2B5EF4-FFF2-40B4-BE49-F238E27FC236}">
                <a16:creationId xmlns:a16="http://schemas.microsoft.com/office/drawing/2014/main" id="{BBE49220-6478-47CD-B33C-705B00A02695}"/>
              </a:ext>
            </a:extLst>
          </p:cNvPr>
          <p:cNvSpPr txBox="1"/>
          <p:nvPr/>
        </p:nvSpPr>
        <p:spPr>
          <a:xfrm>
            <a:off x="4229100" y="588963"/>
            <a:ext cx="603250" cy="230187"/>
          </a:xfrm>
          <a:prstGeom prst="rect">
            <a:avLst/>
          </a:prstGeom>
        </p:spPr>
        <p:txBody>
          <a:bodyPr lIns="0" tIns="12771" rIns="0" bIns="0">
            <a:spAutoFit/>
          </a:bodyPr>
          <a:lstStyle/>
          <a:p>
            <a:pPr marL="12771">
              <a:spcBef>
                <a:spcPts val="101"/>
              </a:spcBef>
              <a:defRPr/>
            </a:pPr>
            <a:r>
              <a:rPr sz="1408" b="1" spc="-5" dirty="0">
                <a:latin typeface="Times New Roman"/>
                <a:cs typeface="Times New Roman"/>
              </a:rPr>
              <a:t>存款</a:t>
            </a:r>
            <a:endParaRPr sz="1408">
              <a:latin typeface="Times New Roman"/>
              <a:cs typeface="Times New Roman"/>
            </a:endParaRPr>
          </a:p>
        </p:txBody>
      </p:sp>
      <p:sp>
        <p:nvSpPr>
          <p:cNvPr id="110601" name="object 9">
            <a:extLst>
              <a:ext uri="{FF2B5EF4-FFF2-40B4-BE49-F238E27FC236}">
                <a16:creationId xmlns:a16="http://schemas.microsoft.com/office/drawing/2014/main" id="{8FF3ADEA-24F3-4FF7-8A71-5DFF7FED3918}"/>
              </a:ext>
            </a:extLst>
          </p:cNvPr>
          <p:cNvSpPr>
            <a:spLocks/>
          </p:cNvSpPr>
          <p:nvPr/>
        </p:nvSpPr>
        <p:spPr bwMode="auto">
          <a:xfrm>
            <a:off x="3727450" y="1290638"/>
            <a:ext cx="1762125" cy="688975"/>
          </a:xfrm>
          <a:custGeom>
            <a:avLst/>
            <a:gdLst>
              <a:gd name="T0" fmla="*/ 1762077 w 1752600"/>
              <a:gd name="T1" fmla="*/ 294685 h 685800"/>
              <a:gd name="T2" fmla="*/ 1689228 w 1752600"/>
              <a:gd name="T3" fmla="*/ 199692 h 685800"/>
              <a:gd name="T4" fmla="*/ 1593131 w 1752600"/>
              <a:gd name="T5" fmla="*/ 137321 h 685800"/>
              <a:gd name="T6" fmla="*/ 1511916 w 1752600"/>
              <a:gd name="T7" fmla="*/ 100940 h 685800"/>
              <a:gd name="T8" fmla="*/ 1418593 w 1752600"/>
              <a:gd name="T9" fmla="*/ 69326 h 685800"/>
              <a:gd name="T10" fmla="*/ 1314543 w 1752600"/>
              <a:gd name="T11" fmla="*/ 42999 h 685800"/>
              <a:gd name="T12" fmla="*/ 1201149 w 1752600"/>
              <a:gd name="T13" fmla="*/ 22480 h 685800"/>
              <a:gd name="T14" fmla="*/ 1079792 w 1752600"/>
              <a:gd name="T15" fmla="*/ 8287 h 685800"/>
              <a:gd name="T16" fmla="*/ 951854 w 1752600"/>
              <a:gd name="T17" fmla="*/ 941 h 685800"/>
              <a:gd name="T18" fmla="*/ 819656 w 1752600"/>
              <a:gd name="T19" fmla="*/ 941 h 685800"/>
              <a:gd name="T20" fmla="*/ 691439 w 1752600"/>
              <a:gd name="T21" fmla="*/ 8287 h 685800"/>
              <a:gd name="T22" fmla="*/ 569926 w 1752600"/>
              <a:gd name="T23" fmla="*/ 22480 h 685800"/>
              <a:gd name="T24" fmla="*/ 456474 w 1752600"/>
              <a:gd name="T25" fmla="*/ 42999 h 685800"/>
              <a:gd name="T26" fmla="*/ 352448 w 1752600"/>
              <a:gd name="T27" fmla="*/ 69326 h 685800"/>
              <a:gd name="T28" fmla="*/ 259207 w 1752600"/>
              <a:gd name="T29" fmla="*/ 100940 h 685800"/>
              <a:gd name="T30" fmla="*/ 178113 w 1752600"/>
              <a:gd name="T31" fmla="*/ 137321 h 685800"/>
              <a:gd name="T32" fmla="*/ 82223 w 1752600"/>
              <a:gd name="T33" fmla="*/ 199692 h 685800"/>
              <a:gd name="T34" fmla="*/ 9590 w 1752600"/>
              <a:gd name="T35" fmla="*/ 294685 h 685800"/>
              <a:gd name="T36" fmla="*/ 2425 w 1752600"/>
              <a:gd name="T37" fmla="*/ 371861 h 685800"/>
              <a:gd name="T38" fmla="*/ 57808 w 1752600"/>
              <a:gd name="T39" fmla="*/ 469234 h 685800"/>
              <a:gd name="T40" fmla="*/ 178113 w 1752600"/>
              <a:gd name="T41" fmla="*/ 554184 h 685800"/>
              <a:gd name="T42" fmla="*/ 259207 w 1752600"/>
              <a:gd name="T43" fmla="*/ 590646 h 685800"/>
              <a:gd name="T44" fmla="*/ 352448 w 1752600"/>
              <a:gd name="T45" fmla="*/ 622381 h 685800"/>
              <a:gd name="T46" fmla="*/ 456474 w 1752600"/>
              <a:gd name="T47" fmla="*/ 648845 h 685800"/>
              <a:gd name="T48" fmla="*/ 569926 w 1752600"/>
              <a:gd name="T49" fmla="*/ 669499 h 685800"/>
              <a:gd name="T50" fmla="*/ 691439 w 1752600"/>
              <a:gd name="T51" fmla="*/ 683802 h 685800"/>
              <a:gd name="T52" fmla="*/ 819656 w 1752600"/>
              <a:gd name="T53" fmla="*/ 691213 h 685800"/>
              <a:gd name="T54" fmla="*/ 951854 w 1752600"/>
              <a:gd name="T55" fmla="*/ 691213 h 685800"/>
              <a:gd name="T56" fmla="*/ 1079792 w 1752600"/>
              <a:gd name="T57" fmla="*/ 683802 h 685800"/>
              <a:gd name="T58" fmla="*/ 1201149 w 1752600"/>
              <a:gd name="T59" fmla="*/ 669499 h 685800"/>
              <a:gd name="T60" fmla="*/ 1314543 w 1752600"/>
              <a:gd name="T61" fmla="*/ 648845 h 685800"/>
              <a:gd name="T62" fmla="*/ 1418593 w 1752600"/>
              <a:gd name="T63" fmla="*/ 622381 h 685800"/>
              <a:gd name="T64" fmla="*/ 1511916 w 1752600"/>
              <a:gd name="T65" fmla="*/ 590646 h 685800"/>
              <a:gd name="T66" fmla="*/ 1593131 w 1752600"/>
              <a:gd name="T67" fmla="*/ 554184 h 685800"/>
              <a:gd name="T68" fmla="*/ 1689228 w 1752600"/>
              <a:gd name="T69" fmla="*/ 491805 h 685800"/>
              <a:gd name="T70" fmla="*/ 1762077 w 1752600"/>
              <a:gd name="T71" fmla="*/ 397132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600" y="342899"/>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300"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2" y="585215"/>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300" y="685799"/>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5"/>
                </a:lnTo>
                <a:lnTo>
                  <a:pt x="1537367" y="567704"/>
                </a:lnTo>
                <a:lnTo>
                  <a:pt x="1575954" y="549088"/>
                </a:lnTo>
                <a:lnTo>
                  <a:pt x="1611205" y="529434"/>
                </a:lnTo>
                <a:lnTo>
                  <a:pt x="1671015" y="487283"/>
                </a:lnTo>
                <a:lnTo>
                  <a:pt x="1715428" y="441787"/>
                </a:lnTo>
                <a:lnTo>
                  <a:pt x="1743079" y="393480"/>
                </a:lnTo>
                <a:lnTo>
                  <a:pt x="1752600" y="342899"/>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0" name="object 10">
            <a:extLst>
              <a:ext uri="{FF2B5EF4-FFF2-40B4-BE49-F238E27FC236}">
                <a16:creationId xmlns:a16="http://schemas.microsoft.com/office/drawing/2014/main" id="{F2CD4FF2-04E6-4CA0-BD7D-B1B6AA72392B}"/>
              </a:ext>
            </a:extLst>
          </p:cNvPr>
          <p:cNvSpPr txBox="1"/>
          <p:nvPr/>
        </p:nvSpPr>
        <p:spPr>
          <a:xfrm>
            <a:off x="4256088" y="1508125"/>
            <a:ext cx="703262" cy="231775"/>
          </a:xfrm>
          <a:prstGeom prst="rect">
            <a:avLst/>
          </a:prstGeom>
        </p:spPr>
        <p:txBody>
          <a:bodyPr lIns="0" tIns="12771" rIns="0" bIns="0">
            <a:spAutoFit/>
          </a:bodyPr>
          <a:lstStyle/>
          <a:p>
            <a:pPr marL="12771">
              <a:spcBef>
                <a:spcPts val="101"/>
              </a:spcBef>
              <a:defRPr/>
            </a:pPr>
            <a:r>
              <a:rPr sz="1408" b="1" dirty="0">
                <a:latin typeface="Times New Roman"/>
                <a:cs typeface="Times New Roman"/>
              </a:rPr>
              <a:t>转移</a:t>
            </a:r>
            <a:endParaRPr sz="1408">
              <a:latin typeface="Times New Roman"/>
              <a:cs typeface="Times New Roman"/>
            </a:endParaRPr>
          </a:p>
        </p:txBody>
      </p:sp>
      <p:sp>
        <p:nvSpPr>
          <p:cNvPr id="110603" name="object 11">
            <a:extLst>
              <a:ext uri="{FF2B5EF4-FFF2-40B4-BE49-F238E27FC236}">
                <a16:creationId xmlns:a16="http://schemas.microsoft.com/office/drawing/2014/main" id="{FEF7526A-70C3-4C43-B140-ED91118DF38A}"/>
              </a:ext>
            </a:extLst>
          </p:cNvPr>
          <p:cNvSpPr>
            <a:spLocks/>
          </p:cNvSpPr>
          <p:nvPr/>
        </p:nvSpPr>
        <p:spPr bwMode="auto">
          <a:xfrm>
            <a:off x="2836863" y="3128963"/>
            <a:ext cx="842962" cy="0"/>
          </a:xfrm>
          <a:custGeom>
            <a:avLst/>
            <a:gdLst>
              <a:gd name="T0" fmla="*/ 0 w 838200"/>
              <a:gd name="T1" fmla="*/ 847751 w 838200"/>
              <a:gd name="T2" fmla="*/ 0 60000 65536"/>
              <a:gd name="T3" fmla="*/ 0 60000 65536"/>
            </a:gdLst>
            <a:ahLst/>
            <a:cxnLst>
              <a:cxn ang="T2">
                <a:pos x="T0" y="0"/>
              </a:cxn>
              <a:cxn ang="T3">
                <a:pos x="T1" y="0"/>
              </a:cxn>
            </a:cxnLst>
            <a:rect l="0" t="0" r="r" b="b"/>
            <a:pathLst>
              <a:path w="838200">
                <a:moveTo>
                  <a:pt x="0" y="0"/>
                </a:moveTo>
                <a:lnTo>
                  <a:pt x="83820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04" name="object 12">
            <a:extLst>
              <a:ext uri="{FF2B5EF4-FFF2-40B4-BE49-F238E27FC236}">
                <a16:creationId xmlns:a16="http://schemas.microsoft.com/office/drawing/2014/main" id="{03B77CCA-ECF5-4D89-8878-E81FF7555863}"/>
              </a:ext>
            </a:extLst>
          </p:cNvPr>
          <p:cNvSpPr>
            <a:spLocks/>
          </p:cNvSpPr>
          <p:nvPr/>
        </p:nvSpPr>
        <p:spPr bwMode="auto">
          <a:xfrm>
            <a:off x="2836863" y="3205163"/>
            <a:ext cx="842962" cy="996950"/>
          </a:xfrm>
          <a:custGeom>
            <a:avLst/>
            <a:gdLst>
              <a:gd name="T0" fmla="*/ 0 w 838200"/>
              <a:gd name="T1" fmla="*/ 0 h 990600"/>
              <a:gd name="T2" fmla="*/ 847751 w 838200"/>
              <a:gd name="T3" fmla="*/ 1003341 h 990600"/>
              <a:gd name="T4" fmla="*/ 0 60000 65536"/>
              <a:gd name="T5" fmla="*/ 0 60000 65536"/>
            </a:gdLst>
            <a:ahLst/>
            <a:cxnLst>
              <a:cxn ang="T4">
                <a:pos x="T0" y="T1"/>
              </a:cxn>
              <a:cxn ang="T5">
                <a:pos x="T2" y="T3"/>
              </a:cxn>
            </a:cxnLst>
            <a:rect l="0" t="0" r="r" b="b"/>
            <a:pathLst>
              <a:path w="838200" h="990600">
                <a:moveTo>
                  <a:pt x="0" y="0"/>
                </a:moveTo>
                <a:lnTo>
                  <a:pt x="838200" y="99060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05" name="object 13">
            <a:extLst>
              <a:ext uri="{FF2B5EF4-FFF2-40B4-BE49-F238E27FC236}">
                <a16:creationId xmlns:a16="http://schemas.microsoft.com/office/drawing/2014/main" id="{A649526A-827B-409C-95A6-AF9CF9F2F99B}"/>
              </a:ext>
            </a:extLst>
          </p:cNvPr>
          <p:cNvSpPr>
            <a:spLocks/>
          </p:cNvSpPr>
          <p:nvPr/>
        </p:nvSpPr>
        <p:spPr bwMode="auto">
          <a:xfrm>
            <a:off x="2884488" y="754063"/>
            <a:ext cx="765175" cy="0"/>
          </a:xfrm>
          <a:custGeom>
            <a:avLst/>
            <a:gdLst>
              <a:gd name="T0" fmla="*/ 0 w 762000"/>
              <a:gd name="T1" fmla="*/ 768363 w 762000"/>
              <a:gd name="T2" fmla="*/ 0 60000 65536"/>
              <a:gd name="T3" fmla="*/ 0 60000 65536"/>
            </a:gdLst>
            <a:ahLst/>
            <a:cxnLst>
              <a:cxn ang="T2">
                <a:pos x="T0" y="0"/>
              </a:cxn>
              <a:cxn ang="T3">
                <a:pos x="T1" y="0"/>
              </a:cxn>
            </a:cxnLst>
            <a:rect l="0" t="0" r="r" b="b"/>
            <a:pathLst>
              <a:path w="762000">
                <a:moveTo>
                  <a:pt x="0" y="0"/>
                </a:moveTo>
                <a:lnTo>
                  <a:pt x="76200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06" name="object 14">
            <a:extLst>
              <a:ext uri="{FF2B5EF4-FFF2-40B4-BE49-F238E27FC236}">
                <a16:creationId xmlns:a16="http://schemas.microsoft.com/office/drawing/2014/main" id="{F46097E9-CB69-4465-8420-4C9A1CB6573A}"/>
              </a:ext>
            </a:extLst>
          </p:cNvPr>
          <p:cNvSpPr>
            <a:spLocks/>
          </p:cNvSpPr>
          <p:nvPr/>
        </p:nvSpPr>
        <p:spPr bwMode="auto">
          <a:xfrm>
            <a:off x="2884488" y="830263"/>
            <a:ext cx="842962" cy="842962"/>
          </a:xfrm>
          <a:custGeom>
            <a:avLst/>
            <a:gdLst>
              <a:gd name="T0" fmla="*/ 0 w 838200"/>
              <a:gd name="T1" fmla="*/ 0 h 838200"/>
              <a:gd name="T2" fmla="*/ 847751 w 838200"/>
              <a:gd name="T3" fmla="*/ 847751 h 838200"/>
              <a:gd name="T4" fmla="*/ 0 60000 65536"/>
              <a:gd name="T5" fmla="*/ 0 60000 65536"/>
            </a:gdLst>
            <a:ahLst/>
            <a:cxnLst>
              <a:cxn ang="T4">
                <a:pos x="T0" y="T1"/>
              </a:cxn>
              <a:cxn ang="T5">
                <a:pos x="T2" y="T3"/>
              </a:cxn>
            </a:cxnLst>
            <a:rect l="0" t="0" r="r" b="b"/>
            <a:pathLst>
              <a:path w="838200" h="838200">
                <a:moveTo>
                  <a:pt x="0" y="0"/>
                </a:moveTo>
                <a:lnTo>
                  <a:pt x="838200" y="83820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07" name="object 15">
            <a:extLst>
              <a:ext uri="{FF2B5EF4-FFF2-40B4-BE49-F238E27FC236}">
                <a16:creationId xmlns:a16="http://schemas.microsoft.com/office/drawing/2014/main" id="{A04951CC-CF08-4580-94C1-DA9AE975BF24}"/>
              </a:ext>
            </a:extLst>
          </p:cNvPr>
          <p:cNvSpPr>
            <a:spLocks/>
          </p:cNvSpPr>
          <p:nvPr/>
        </p:nvSpPr>
        <p:spPr bwMode="auto">
          <a:xfrm>
            <a:off x="6973888" y="2822575"/>
            <a:ext cx="1762125" cy="688975"/>
          </a:xfrm>
          <a:custGeom>
            <a:avLst/>
            <a:gdLst>
              <a:gd name="T0" fmla="*/ 1762077 w 1752600"/>
              <a:gd name="T1" fmla="*/ 294685 h 685800"/>
              <a:gd name="T2" fmla="*/ 1689228 w 1752600"/>
              <a:gd name="T3" fmla="*/ 199692 h 685800"/>
              <a:gd name="T4" fmla="*/ 1593131 w 1752600"/>
              <a:gd name="T5" fmla="*/ 137321 h 685800"/>
              <a:gd name="T6" fmla="*/ 1511916 w 1752600"/>
              <a:gd name="T7" fmla="*/ 100940 h 685800"/>
              <a:gd name="T8" fmla="*/ 1418593 w 1752600"/>
              <a:gd name="T9" fmla="*/ 69326 h 685800"/>
              <a:gd name="T10" fmla="*/ 1314543 w 1752600"/>
              <a:gd name="T11" fmla="*/ 42999 h 685800"/>
              <a:gd name="T12" fmla="*/ 1201149 w 1752600"/>
              <a:gd name="T13" fmla="*/ 22480 h 685800"/>
              <a:gd name="T14" fmla="*/ 1079792 w 1752600"/>
              <a:gd name="T15" fmla="*/ 8287 h 685800"/>
              <a:gd name="T16" fmla="*/ 951854 w 1752600"/>
              <a:gd name="T17" fmla="*/ 941 h 685800"/>
              <a:gd name="T18" fmla="*/ 819656 w 1752600"/>
              <a:gd name="T19" fmla="*/ 941 h 685800"/>
              <a:gd name="T20" fmla="*/ 691439 w 1752600"/>
              <a:gd name="T21" fmla="*/ 8287 h 685800"/>
              <a:gd name="T22" fmla="*/ 569926 w 1752600"/>
              <a:gd name="T23" fmla="*/ 22480 h 685800"/>
              <a:gd name="T24" fmla="*/ 456474 w 1752600"/>
              <a:gd name="T25" fmla="*/ 42999 h 685800"/>
              <a:gd name="T26" fmla="*/ 352448 w 1752600"/>
              <a:gd name="T27" fmla="*/ 69326 h 685800"/>
              <a:gd name="T28" fmla="*/ 259207 w 1752600"/>
              <a:gd name="T29" fmla="*/ 100940 h 685800"/>
              <a:gd name="T30" fmla="*/ 178113 w 1752600"/>
              <a:gd name="T31" fmla="*/ 137321 h 685800"/>
              <a:gd name="T32" fmla="*/ 82223 w 1752600"/>
              <a:gd name="T33" fmla="*/ 199692 h 685800"/>
              <a:gd name="T34" fmla="*/ 9590 w 1752600"/>
              <a:gd name="T35" fmla="*/ 294685 h 685800"/>
              <a:gd name="T36" fmla="*/ 2425 w 1752600"/>
              <a:gd name="T37" fmla="*/ 371861 h 685800"/>
              <a:gd name="T38" fmla="*/ 57808 w 1752600"/>
              <a:gd name="T39" fmla="*/ 469234 h 685800"/>
              <a:gd name="T40" fmla="*/ 178113 w 1752600"/>
              <a:gd name="T41" fmla="*/ 554184 h 685800"/>
              <a:gd name="T42" fmla="*/ 259208 w 1752600"/>
              <a:gd name="T43" fmla="*/ 590647 h 685800"/>
              <a:gd name="T44" fmla="*/ 352448 w 1752600"/>
              <a:gd name="T45" fmla="*/ 622381 h 685800"/>
              <a:gd name="T46" fmla="*/ 456474 w 1752600"/>
              <a:gd name="T47" fmla="*/ 648845 h 685800"/>
              <a:gd name="T48" fmla="*/ 569926 w 1752600"/>
              <a:gd name="T49" fmla="*/ 669499 h 685800"/>
              <a:gd name="T50" fmla="*/ 691439 w 1752600"/>
              <a:gd name="T51" fmla="*/ 683802 h 685800"/>
              <a:gd name="T52" fmla="*/ 819656 w 1752600"/>
              <a:gd name="T53" fmla="*/ 691213 h 685800"/>
              <a:gd name="T54" fmla="*/ 951854 w 1752600"/>
              <a:gd name="T55" fmla="*/ 691213 h 685800"/>
              <a:gd name="T56" fmla="*/ 1079792 w 1752600"/>
              <a:gd name="T57" fmla="*/ 683802 h 685800"/>
              <a:gd name="T58" fmla="*/ 1201149 w 1752600"/>
              <a:gd name="T59" fmla="*/ 669499 h 685800"/>
              <a:gd name="T60" fmla="*/ 1314543 w 1752600"/>
              <a:gd name="T61" fmla="*/ 648845 h 685800"/>
              <a:gd name="T62" fmla="*/ 1418593 w 1752600"/>
              <a:gd name="T63" fmla="*/ 622381 h 685800"/>
              <a:gd name="T64" fmla="*/ 1511916 w 1752600"/>
              <a:gd name="T65" fmla="*/ 590647 h 685800"/>
              <a:gd name="T66" fmla="*/ 1593131 w 1752600"/>
              <a:gd name="T67" fmla="*/ 554184 h 685800"/>
              <a:gd name="T68" fmla="*/ 1689228 w 1752600"/>
              <a:gd name="T69" fmla="*/ 491805 h 685800"/>
              <a:gd name="T70" fmla="*/ 1762077 w 1752600"/>
              <a:gd name="T71" fmla="*/ 397132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600"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300"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3"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300"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6"/>
                </a:lnTo>
                <a:lnTo>
                  <a:pt x="1537367" y="567704"/>
                </a:lnTo>
                <a:lnTo>
                  <a:pt x="1575954" y="549088"/>
                </a:lnTo>
                <a:lnTo>
                  <a:pt x="1611205" y="529434"/>
                </a:lnTo>
                <a:lnTo>
                  <a:pt x="1671015" y="487283"/>
                </a:lnTo>
                <a:lnTo>
                  <a:pt x="1715428" y="441787"/>
                </a:lnTo>
                <a:lnTo>
                  <a:pt x="1743079" y="393480"/>
                </a:lnTo>
                <a:lnTo>
                  <a:pt x="1752600" y="3429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object 16">
            <a:extLst>
              <a:ext uri="{FF2B5EF4-FFF2-40B4-BE49-F238E27FC236}">
                <a16:creationId xmlns:a16="http://schemas.microsoft.com/office/drawing/2014/main" id="{60A78809-FBE2-4E86-9463-E39DDF84C48C}"/>
              </a:ext>
            </a:extLst>
          </p:cNvPr>
          <p:cNvSpPr txBox="1"/>
          <p:nvPr/>
        </p:nvSpPr>
        <p:spPr>
          <a:xfrm>
            <a:off x="7439025" y="3041650"/>
            <a:ext cx="831850" cy="230188"/>
          </a:xfrm>
          <a:prstGeom prst="rect">
            <a:avLst/>
          </a:prstGeom>
        </p:spPr>
        <p:txBody>
          <a:bodyPr lIns="0" tIns="12771" rIns="0" bIns="0">
            <a:spAutoFit/>
          </a:bodyPr>
          <a:lstStyle/>
          <a:p>
            <a:pPr marL="12771">
              <a:spcBef>
                <a:spcPts val="101"/>
              </a:spcBef>
              <a:defRPr/>
            </a:pPr>
            <a:r>
              <a:rPr sz="1408" b="1" spc="-5" dirty="0">
                <a:latin typeface="Times New Roman"/>
                <a:cs typeface="Times New Roman"/>
              </a:rPr>
              <a:t>验证</a:t>
            </a:r>
            <a:endParaRPr sz="1408">
              <a:latin typeface="Times New Roman"/>
              <a:cs typeface="Times New Roman"/>
            </a:endParaRPr>
          </a:p>
        </p:txBody>
      </p:sp>
      <p:sp>
        <p:nvSpPr>
          <p:cNvPr id="110609" name="object 17">
            <a:extLst>
              <a:ext uri="{FF2B5EF4-FFF2-40B4-BE49-F238E27FC236}">
                <a16:creationId xmlns:a16="http://schemas.microsoft.com/office/drawing/2014/main" id="{107D523B-7972-4A4F-855D-C90231D775F3}"/>
              </a:ext>
            </a:extLst>
          </p:cNvPr>
          <p:cNvSpPr>
            <a:spLocks/>
          </p:cNvSpPr>
          <p:nvPr/>
        </p:nvSpPr>
        <p:spPr bwMode="auto">
          <a:xfrm>
            <a:off x="5441950" y="3205163"/>
            <a:ext cx="1531938" cy="0"/>
          </a:xfrm>
          <a:custGeom>
            <a:avLst/>
            <a:gdLst>
              <a:gd name="T0" fmla="*/ 0 w 1524000"/>
              <a:gd name="T1" fmla="*/ 1539917 w 1524000"/>
              <a:gd name="T2" fmla="*/ 0 60000 65536"/>
              <a:gd name="T3" fmla="*/ 0 60000 65536"/>
            </a:gdLst>
            <a:ahLst/>
            <a:cxnLst>
              <a:cxn ang="T2">
                <a:pos x="T0" y="0"/>
              </a:cxn>
              <a:cxn ang="T3">
                <a:pos x="T1" y="0"/>
              </a:cxn>
            </a:cxnLst>
            <a:rect l="0" t="0" r="r" b="b"/>
            <a:pathLst>
              <a:path w="1524000">
                <a:moveTo>
                  <a:pt x="0" y="0"/>
                </a:moveTo>
                <a:lnTo>
                  <a:pt x="1524000" y="0"/>
                </a:lnTo>
              </a:path>
            </a:pathLst>
          </a:custGeom>
          <a:noFill/>
          <a:ln w="18288">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10" name="object 18">
            <a:extLst>
              <a:ext uri="{FF2B5EF4-FFF2-40B4-BE49-F238E27FC236}">
                <a16:creationId xmlns:a16="http://schemas.microsoft.com/office/drawing/2014/main" id="{0D0F14A0-F180-49E6-9B2F-250E2702A3B0}"/>
              </a:ext>
            </a:extLst>
          </p:cNvPr>
          <p:cNvSpPr>
            <a:spLocks/>
          </p:cNvSpPr>
          <p:nvPr/>
        </p:nvSpPr>
        <p:spPr bwMode="auto">
          <a:xfrm>
            <a:off x="6850063" y="3144838"/>
            <a:ext cx="125412" cy="123825"/>
          </a:xfrm>
          <a:custGeom>
            <a:avLst/>
            <a:gdLst>
              <a:gd name="T0" fmla="*/ 0 w 125095"/>
              <a:gd name="T1" fmla="*/ 123444 h 123825"/>
              <a:gd name="T2" fmla="*/ 125601 w 125095"/>
              <a:gd name="T3" fmla="*/ 60959 h 123825"/>
              <a:gd name="T4" fmla="*/ 0 w 125095"/>
              <a:gd name="T5" fmla="*/ 0 h 123825"/>
              <a:gd name="T6" fmla="*/ 0 60000 65536"/>
              <a:gd name="T7" fmla="*/ 0 60000 65536"/>
              <a:gd name="T8" fmla="*/ 0 60000 65536"/>
            </a:gdLst>
            <a:ahLst/>
            <a:cxnLst>
              <a:cxn ang="T6">
                <a:pos x="T0" y="T1"/>
              </a:cxn>
              <a:cxn ang="T7">
                <a:pos x="T2" y="T3"/>
              </a:cxn>
              <a:cxn ang="T8">
                <a:pos x="T4" y="T5"/>
              </a:cxn>
            </a:cxnLst>
            <a:rect l="0" t="0" r="r" b="b"/>
            <a:pathLst>
              <a:path w="125095" h="123825">
                <a:moveTo>
                  <a:pt x="0" y="123444"/>
                </a:moveTo>
                <a:lnTo>
                  <a:pt x="124967" y="60959"/>
                </a:lnTo>
                <a:lnTo>
                  <a:pt x="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11" name="object 19">
            <a:extLst>
              <a:ext uri="{FF2B5EF4-FFF2-40B4-BE49-F238E27FC236}">
                <a16:creationId xmlns:a16="http://schemas.microsoft.com/office/drawing/2014/main" id="{A3C63BF5-3D86-49AA-84D6-9040C467C599}"/>
              </a:ext>
            </a:extLst>
          </p:cNvPr>
          <p:cNvSpPr>
            <a:spLocks/>
          </p:cNvSpPr>
          <p:nvPr/>
        </p:nvSpPr>
        <p:spPr bwMode="auto">
          <a:xfrm>
            <a:off x="5441950" y="3359150"/>
            <a:ext cx="1531938" cy="765175"/>
          </a:xfrm>
          <a:custGeom>
            <a:avLst/>
            <a:gdLst>
              <a:gd name="T0" fmla="*/ 0 w 1524000"/>
              <a:gd name="T1" fmla="*/ 768363 h 762000"/>
              <a:gd name="T2" fmla="*/ 1539917 w 1524000"/>
              <a:gd name="T3" fmla="*/ 0 h 762000"/>
              <a:gd name="T4" fmla="*/ 0 60000 65536"/>
              <a:gd name="T5" fmla="*/ 0 60000 65536"/>
            </a:gdLst>
            <a:ahLst/>
            <a:cxnLst>
              <a:cxn ang="T4">
                <a:pos x="T0" y="T1"/>
              </a:cxn>
              <a:cxn ang="T5">
                <a:pos x="T2" y="T3"/>
              </a:cxn>
            </a:cxnLst>
            <a:rect l="0" t="0" r="r" b="b"/>
            <a:pathLst>
              <a:path w="1524000" h="762000">
                <a:moveTo>
                  <a:pt x="0" y="762000"/>
                </a:moveTo>
                <a:lnTo>
                  <a:pt x="1524000" y="0"/>
                </a:lnTo>
              </a:path>
            </a:pathLst>
          </a:custGeom>
          <a:noFill/>
          <a:ln w="18288">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12" name="object 20">
            <a:extLst>
              <a:ext uri="{FF2B5EF4-FFF2-40B4-BE49-F238E27FC236}">
                <a16:creationId xmlns:a16="http://schemas.microsoft.com/office/drawing/2014/main" id="{1A68958C-58B0-4774-B711-5108AA07B50A}"/>
              </a:ext>
            </a:extLst>
          </p:cNvPr>
          <p:cNvSpPr>
            <a:spLocks/>
          </p:cNvSpPr>
          <p:nvPr/>
        </p:nvSpPr>
        <p:spPr bwMode="auto">
          <a:xfrm>
            <a:off x="6835775" y="3359150"/>
            <a:ext cx="141288" cy="112713"/>
          </a:xfrm>
          <a:custGeom>
            <a:avLst/>
            <a:gdLst>
              <a:gd name="T0" fmla="*/ 56631 w 139064"/>
              <a:gd name="T1" fmla="*/ 113158 h 111760"/>
              <a:gd name="T2" fmla="*/ 143154 w 139064"/>
              <a:gd name="T3" fmla="*/ 0 h 111760"/>
              <a:gd name="T4" fmla="*/ 0 w 139064"/>
              <a:gd name="T5" fmla="*/ 0 h 111760"/>
              <a:gd name="T6" fmla="*/ 0 60000 65536"/>
              <a:gd name="T7" fmla="*/ 0 60000 65536"/>
              <a:gd name="T8" fmla="*/ 0 60000 65536"/>
            </a:gdLst>
            <a:ahLst/>
            <a:cxnLst>
              <a:cxn ang="T6">
                <a:pos x="T0" y="T1"/>
              </a:cxn>
              <a:cxn ang="T7">
                <a:pos x="T2" y="T3"/>
              </a:cxn>
              <a:cxn ang="T8">
                <a:pos x="T4" y="T5"/>
              </a:cxn>
            </a:cxnLst>
            <a:rect l="0" t="0" r="r" b="b"/>
            <a:pathLst>
              <a:path w="139064" h="111760">
                <a:moveTo>
                  <a:pt x="54863" y="111252"/>
                </a:moveTo>
                <a:lnTo>
                  <a:pt x="138683" y="0"/>
                </a:lnTo>
                <a:lnTo>
                  <a:pt x="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13" name="object 21">
            <a:extLst>
              <a:ext uri="{FF2B5EF4-FFF2-40B4-BE49-F238E27FC236}">
                <a16:creationId xmlns:a16="http://schemas.microsoft.com/office/drawing/2014/main" id="{3C36B71F-E428-4110-92AB-1EADF1E0458B}"/>
              </a:ext>
            </a:extLst>
          </p:cNvPr>
          <p:cNvSpPr>
            <a:spLocks/>
          </p:cNvSpPr>
          <p:nvPr/>
        </p:nvSpPr>
        <p:spPr bwMode="auto">
          <a:xfrm>
            <a:off x="5489575" y="1673225"/>
            <a:ext cx="1455738" cy="1301750"/>
          </a:xfrm>
          <a:custGeom>
            <a:avLst/>
            <a:gdLst>
              <a:gd name="T0" fmla="*/ 0 w 1447800"/>
              <a:gd name="T1" fmla="*/ 0 h 1295400"/>
              <a:gd name="T2" fmla="*/ 1463720 w 1447800"/>
              <a:gd name="T3" fmla="*/ 1308131 h 1295400"/>
              <a:gd name="T4" fmla="*/ 0 60000 65536"/>
              <a:gd name="T5" fmla="*/ 0 60000 65536"/>
            </a:gdLst>
            <a:ahLst/>
            <a:cxnLst>
              <a:cxn ang="T4">
                <a:pos x="T0" y="T1"/>
              </a:cxn>
              <a:cxn ang="T5">
                <a:pos x="T2" y="T3"/>
              </a:cxn>
            </a:cxnLst>
            <a:rect l="0" t="0" r="r" b="b"/>
            <a:pathLst>
              <a:path w="1447800" h="1295400">
                <a:moveTo>
                  <a:pt x="0" y="0"/>
                </a:moveTo>
                <a:lnTo>
                  <a:pt x="1447800" y="1295400"/>
                </a:lnTo>
              </a:path>
            </a:pathLst>
          </a:custGeom>
          <a:noFill/>
          <a:ln w="18288">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14" name="object 22">
            <a:extLst>
              <a:ext uri="{FF2B5EF4-FFF2-40B4-BE49-F238E27FC236}">
                <a16:creationId xmlns:a16="http://schemas.microsoft.com/office/drawing/2014/main" id="{49AFF525-E137-4604-AE89-34EC3823520A}"/>
              </a:ext>
            </a:extLst>
          </p:cNvPr>
          <p:cNvSpPr>
            <a:spLocks/>
          </p:cNvSpPr>
          <p:nvPr/>
        </p:nvSpPr>
        <p:spPr bwMode="auto">
          <a:xfrm>
            <a:off x="6811963" y="2846388"/>
            <a:ext cx="133350" cy="130175"/>
          </a:xfrm>
          <a:custGeom>
            <a:avLst/>
            <a:gdLst>
              <a:gd name="T0" fmla="*/ 0 w 132714"/>
              <a:gd name="T1" fmla="*/ 94177 h 128269"/>
              <a:gd name="T2" fmla="*/ 133860 w 132714"/>
              <a:gd name="T3" fmla="*/ 131847 h 128269"/>
              <a:gd name="T4" fmla="*/ 83086 w 132714"/>
              <a:gd name="T5" fmla="*/ 0 h 128269"/>
              <a:gd name="T6" fmla="*/ 0 60000 65536"/>
              <a:gd name="T7" fmla="*/ 0 60000 65536"/>
              <a:gd name="T8" fmla="*/ 0 60000 65536"/>
            </a:gdLst>
            <a:ahLst/>
            <a:cxnLst>
              <a:cxn ang="T6">
                <a:pos x="T0" y="T1"/>
              </a:cxn>
              <a:cxn ang="T7">
                <a:pos x="T2" y="T3"/>
              </a:cxn>
              <a:cxn ang="T8">
                <a:pos x="T4" y="T5"/>
              </a:cxn>
            </a:cxnLst>
            <a:rect l="0" t="0" r="r" b="b"/>
            <a:pathLst>
              <a:path w="132714" h="128269">
                <a:moveTo>
                  <a:pt x="0" y="91439"/>
                </a:moveTo>
                <a:lnTo>
                  <a:pt x="132587" y="128015"/>
                </a:lnTo>
                <a:lnTo>
                  <a:pt x="82296"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3" name="object 23">
            <a:extLst>
              <a:ext uri="{FF2B5EF4-FFF2-40B4-BE49-F238E27FC236}">
                <a16:creationId xmlns:a16="http://schemas.microsoft.com/office/drawing/2014/main" id="{D2941B39-8A79-4ECE-9B9B-51D8897CF3A4}"/>
              </a:ext>
            </a:extLst>
          </p:cNvPr>
          <p:cNvSpPr txBox="1"/>
          <p:nvPr/>
        </p:nvSpPr>
        <p:spPr>
          <a:xfrm>
            <a:off x="5673725" y="2925763"/>
            <a:ext cx="957263"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&lt;include&gt;</a:t>
            </a:r>
            <a:endParaRPr sz="1408">
              <a:latin typeface="Times New Roman"/>
              <a:cs typeface="Times New Roman"/>
            </a:endParaRPr>
          </a:p>
        </p:txBody>
      </p:sp>
      <p:sp>
        <p:nvSpPr>
          <p:cNvPr id="24" name="object 24">
            <a:extLst>
              <a:ext uri="{FF2B5EF4-FFF2-40B4-BE49-F238E27FC236}">
                <a16:creationId xmlns:a16="http://schemas.microsoft.com/office/drawing/2014/main" id="{76E98155-A4CB-4BDE-B443-AC0C71A4CA4F}"/>
              </a:ext>
            </a:extLst>
          </p:cNvPr>
          <p:cNvSpPr txBox="1"/>
          <p:nvPr/>
        </p:nvSpPr>
        <p:spPr>
          <a:xfrm>
            <a:off x="5673725" y="3386138"/>
            <a:ext cx="957263"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&lt;include&gt;</a:t>
            </a:r>
            <a:endParaRPr sz="1408">
              <a:latin typeface="Times New Roman"/>
              <a:cs typeface="Times New Roman"/>
            </a:endParaRPr>
          </a:p>
        </p:txBody>
      </p:sp>
      <p:sp>
        <p:nvSpPr>
          <p:cNvPr id="25" name="object 25">
            <a:extLst>
              <a:ext uri="{FF2B5EF4-FFF2-40B4-BE49-F238E27FC236}">
                <a16:creationId xmlns:a16="http://schemas.microsoft.com/office/drawing/2014/main" id="{C8C01C61-9ABB-45B7-BF34-6FCFC90AE8A3}"/>
              </a:ext>
            </a:extLst>
          </p:cNvPr>
          <p:cNvSpPr txBox="1"/>
          <p:nvPr/>
        </p:nvSpPr>
        <p:spPr>
          <a:xfrm>
            <a:off x="5680075" y="2236788"/>
            <a:ext cx="957263"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&lt;include&gt;</a:t>
            </a:r>
            <a:endParaRPr sz="1408">
              <a:latin typeface="Times New Roman"/>
              <a:cs typeface="Times New Roman"/>
            </a:endParaRPr>
          </a:p>
        </p:txBody>
      </p:sp>
      <p:sp>
        <p:nvSpPr>
          <p:cNvPr id="110618" name="object 26">
            <a:extLst>
              <a:ext uri="{FF2B5EF4-FFF2-40B4-BE49-F238E27FC236}">
                <a16:creationId xmlns:a16="http://schemas.microsoft.com/office/drawing/2014/main" id="{09586523-CC71-46BF-9F04-B4D375BF80B7}"/>
              </a:ext>
            </a:extLst>
          </p:cNvPr>
          <p:cNvSpPr>
            <a:spLocks/>
          </p:cNvSpPr>
          <p:nvPr/>
        </p:nvSpPr>
        <p:spPr bwMode="auto">
          <a:xfrm>
            <a:off x="2224088" y="4752975"/>
            <a:ext cx="458787" cy="384175"/>
          </a:xfrm>
          <a:custGeom>
            <a:avLst/>
            <a:gdLst>
              <a:gd name="T0" fmla="*/ 460380 w 457200"/>
              <a:gd name="T1" fmla="*/ 193689 h 381000"/>
              <a:gd name="T2" fmla="*/ 454232 w 457200"/>
              <a:gd name="T3" fmla="*/ 149295 h 381000"/>
              <a:gd name="T4" fmla="*/ 436757 w 457200"/>
              <a:gd name="T5" fmla="*/ 108533 h 381000"/>
              <a:gd name="T6" fmla="*/ 409401 w 457200"/>
              <a:gd name="T7" fmla="*/ 72569 h 381000"/>
              <a:gd name="T8" fmla="*/ 373618 w 457200"/>
              <a:gd name="T9" fmla="*/ 42568 h 381000"/>
              <a:gd name="T10" fmla="*/ 330855 w 457200"/>
              <a:gd name="T11" fmla="*/ 19696 h 381000"/>
              <a:gd name="T12" fmla="*/ 282562 w 457200"/>
              <a:gd name="T13" fmla="*/ 5118 h 381000"/>
              <a:gd name="T14" fmla="*/ 230190 w 457200"/>
              <a:gd name="T15" fmla="*/ 0 h 381000"/>
              <a:gd name="T16" fmla="*/ 177332 w 457200"/>
              <a:gd name="T17" fmla="*/ 5118 h 381000"/>
              <a:gd name="T18" fmla="*/ 128852 w 457200"/>
              <a:gd name="T19" fmla="*/ 19696 h 381000"/>
              <a:gd name="T20" fmla="*/ 86116 w 457200"/>
              <a:gd name="T21" fmla="*/ 42568 h 381000"/>
              <a:gd name="T22" fmla="*/ 50494 w 457200"/>
              <a:gd name="T23" fmla="*/ 72569 h 381000"/>
              <a:gd name="T24" fmla="*/ 23355 w 457200"/>
              <a:gd name="T25" fmla="*/ 108533 h 381000"/>
              <a:gd name="T26" fmla="*/ 6066 w 457200"/>
              <a:gd name="T27" fmla="*/ 149295 h 381000"/>
              <a:gd name="T28" fmla="*/ 0 w 457200"/>
              <a:gd name="T29" fmla="*/ 193689 h 381000"/>
              <a:gd name="T30" fmla="*/ 6066 w 457200"/>
              <a:gd name="T31" fmla="*/ 238081 h 381000"/>
              <a:gd name="T32" fmla="*/ 23355 w 457200"/>
              <a:gd name="T33" fmla="*/ 278842 h 381000"/>
              <a:gd name="T34" fmla="*/ 50494 w 457200"/>
              <a:gd name="T35" fmla="*/ 314807 h 381000"/>
              <a:gd name="T36" fmla="*/ 86116 w 457200"/>
              <a:gd name="T37" fmla="*/ 344808 h 381000"/>
              <a:gd name="T38" fmla="*/ 128852 w 457200"/>
              <a:gd name="T39" fmla="*/ 367680 h 381000"/>
              <a:gd name="T40" fmla="*/ 177332 w 457200"/>
              <a:gd name="T41" fmla="*/ 382257 h 381000"/>
              <a:gd name="T42" fmla="*/ 230190 w 457200"/>
              <a:gd name="T43" fmla="*/ 387376 h 381000"/>
              <a:gd name="T44" fmla="*/ 282562 w 457200"/>
              <a:gd name="T45" fmla="*/ 382257 h 381000"/>
              <a:gd name="T46" fmla="*/ 330855 w 457200"/>
              <a:gd name="T47" fmla="*/ 367680 h 381000"/>
              <a:gd name="T48" fmla="*/ 373618 w 457200"/>
              <a:gd name="T49" fmla="*/ 344808 h 381000"/>
              <a:gd name="T50" fmla="*/ 409401 w 457200"/>
              <a:gd name="T51" fmla="*/ 314807 h 381000"/>
              <a:gd name="T52" fmla="*/ 436757 w 457200"/>
              <a:gd name="T53" fmla="*/ 278842 h 381000"/>
              <a:gd name="T54" fmla="*/ 454232 w 457200"/>
              <a:gd name="T55" fmla="*/ 238081 h 381000"/>
              <a:gd name="T56" fmla="*/ 460380 w 457200"/>
              <a:gd name="T57" fmla="*/ 193689 h 3810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7200" h="381000">
                <a:moveTo>
                  <a:pt x="457200" y="190500"/>
                </a:moveTo>
                <a:lnTo>
                  <a:pt x="451095" y="146837"/>
                </a:lnTo>
                <a:lnTo>
                  <a:pt x="433740" y="106746"/>
                </a:lnTo>
                <a:lnTo>
                  <a:pt x="406574" y="71374"/>
                </a:lnTo>
                <a:lnTo>
                  <a:pt x="371038" y="41867"/>
                </a:lnTo>
                <a:lnTo>
                  <a:pt x="328570" y="19372"/>
                </a:lnTo>
                <a:lnTo>
                  <a:pt x="280611" y="5034"/>
                </a:lnTo>
                <a:lnTo>
                  <a:pt x="228600" y="0"/>
                </a:lnTo>
                <a:lnTo>
                  <a:pt x="176108" y="5034"/>
                </a:lnTo>
                <a:lnTo>
                  <a:pt x="127962" y="19372"/>
                </a:lnTo>
                <a:lnTo>
                  <a:pt x="85521" y="41867"/>
                </a:lnTo>
                <a:lnTo>
                  <a:pt x="50145" y="71374"/>
                </a:lnTo>
                <a:lnTo>
                  <a:pt x="23193" y="106746"/>
                </a:lnTo>
                <a:lnTo>
                  <a:pt x="6024" y="146837"/>
                </a:lnTo>
                <a:lnTo>
                  <a:pt x="0" y="190500"/>
                </a:lnTo>
                <a:lnTo>
                  <a:pt x="6024" y="234162"/>
                </a:lnTo>
                <a:lnTo>
                  <a:pt x="23193" y="274253"/>
                </a:lnTo>
                <a:lnTo>
                  <a:pt x="50145" y="309625"/>
                </a:lnTo>
                <a:lnTo>
                  <a:pt x="85521" y="339132"/>
                </a:lnTo>
                <a:lnTo>
                  <a:pt x="127962" y="361627"/>
                </a:lnTo>
                <a:lnTo>
                  <a:pt x="176108" y="375965"/>
                </a:lnTo>
                <a:lnTo>
                  <a:pt x="228600" y="381000"/>
                </a:lnTo>
                <a:lnTo>
                  <a:pt x="280611" y="375965"/>
                </a:lnTo>
                <a:lnTo>
                  <a:pt x="328570" y="361627"/>
                </a:lnTo>
                <a:lnTo>
                  <a:pt x="371038" y="339132"/>
                </a:lnTo>
                <a:lnTo>
                  <a:pt x="406574" y="309625"/>
                </a:lnTo>
                <a:lnTo>
                  <a:pt x="433740" y="274253"/>
                </a:lnTo>
                <a:lnTo>
                  <a:pt x="451095" y="234162"/>
                </a:lnTo>
                <a:lnTo>
                  <a:pt x="457200" y="1905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19" name="object 27">
            <a:extLst>
              <a:ext uri="{FF2B5EF4-FFF2-40B4-BE49-F238E27FC236}">
                <a16:creationId xmlns:a16="http://schemas.microsoft.com/office/drawing/2014/main" id="{64BC9579-B409-4DF3-B0A9-572FDAD65CFB}"/>
              </a:ext>
            </a:extLst>
          </p:cNvPr>
          <p:cNvSpPr>
            <a:spLocks/>
          </p:cNvSpPr>
          <p:nvPr/>
        </p:nvSpPr>
        <p:spPr bwMode="auto">
          <a:xfrm>
            <a:off x="2070100" y="5137150"/>
            <a:ext cx="382588" cy="842963"/>
          </a:xfrm>
          <a:custGeom>
            <a:avLst/>
            <a:gdLst>
              <a:gd name="T0" fmla="*/ 384183 w 381000"/>
              <a:gd name="T1" fmla="*/ 0 h 838200"/>
              <a:gd name="T2" fmla="*/ 384183 w 381000"/>
              <a:gd name="T3" fmla="*/ 462411 h 838200"/>
              <a:gd name="T4" fmla="*/ 0 w 381000"/>
              <a:gd name="T5" fmla="*/ 847753 h 838200"/>
              <a:gd name="T6" fmla="*/ 0 60000 65536"/>
              <a:gd name="T7" fmla="*/ 0 60000 65536"/>
              <a:gd name="T8" fmla="*/ 0 60000 65536"/>
            </a:gdLst>
            <a:ahLst/>
            <a:cxnLst>
              <a:cxn ang="T6">
                <a:pos x="T0" y="T1"/>
              </a:cxn>
              <a:cxn ang="T7">
                <a:pos x="T2" y="T3"/>
              </a:cxn>
              <a:cxn ang="T8">
                <a:pos x="T4" y="T5"/>
              </a:cxn>
            </a:cxnLst>
            <a:rect l="0" t="0" r="r" b="b"/>
            <a:pathLst>
              <a:path w="381000" h="838200">
                <a:moveTo>
                  <a:pt x="381000" y="0"/>
                </a:moveTo>
                <a:lnTo>
                  <a:pt x="381000" y="457200"/>
                </a:lnTo>
                <a:lnTo>
                  <a:pt x="0" y="838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20" name="object 28">
            <a:extLst>
              <a:ext uri="{FF2B5EF4-FFF2-40B4-BE49-F238E27FC236}">
                <a16:creationId xmlns:a16="http://schemas.microsoft.com/office/drawing/2014/main" id="{73065772-8126-43BD-AA48-3493827B6B3D}"/>
              </a:ext>
            </a:extLst>
          </p:cNvPr>
          <p:cNvSpPr>
            <a:spLocks/>
          </p:cNvSpPr>
          <p:nvPr/>
        </p:nvSpPr>
        <p:spPr bwMode="auto">
          <a:xfrm>
            <a:off x="2452688" y="5595938"/>
            <a:ext cx="384175" cy="384175"/>
          </a:xfrm>
          <a:custGeom>
            <a:avLst/>
            <a:gdLst>
              <a:gd name="T0" fmla="*/ 0 w 381000"/>
              <a:gd name="T1" fmla="*/ 0 h 381000"/>
              <a:gd name="T2" fmla="*/ 387376 w 381000"/>
              <a:gd name="T3" fmla="*/ 387376 h 381000"/>
              <a:gd name="T4" fmla="*/ 0 60000 65536"/>
              <a:gd name="T5" fmla="*/ 0 60000 65536"/>
            </a:gdLst>
            <a:ahLst/>
            <a:cxnLst>
              <a:cxn ang="T4">
                <a:pos x="T0" y="T1"/>
              </a:cxn>
              <a:cxn ang="T5">
                <a:pos x="T2" y="T3"/>
              </a:cxn>
            </a:cxnLst>
            <a:rect l="0" t="0" r="r" b="b"/>
            <a:pathLst>
              <a:path w="381000" h="381000">
                <a:moveTo>
                  <a:pt x="0" y="0"/>
                </a:moveTo>
                <a:lnTo>
                  <a:pt x="381000" y="381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21" name="object 29">
            <a:extLst>
              <a:ext uri="{FF2B5EF4-FFF2-40B4-BE49-F238E27FC236}">
                <a16:creationId xmlns:a16="http://schemas.microsoft.com/office/drawing/2014/main" id="{4E921B97-BFA1-49FE-B959-F0160432428D}"/>
              </a:ext>
            </a:extLst>
          </p:cNvPr>
          <p:cNvSpPr>
            <a:spLocks/>
          </p:cNvSpPr>
          <p:nvPr/>
        </p:nvSpPr>
        <p:spPr bwMode="auto">
          <a:xfrm>
            <a:off x="2146300" y="5365750"/>
            <a:ext cx="614363" cy="0"/>
          </a:xfrm>
          <a:custGeom>
            <a:avLst/>
            <a:gdLst>
              <a:gd name="T0" fmla="*/ 0 w 609600"/>
              <a:gd name="T1" fmla="*/ 619163 w 609600"/>
              <a:gd name="T2" fmla="*/ 0 60000 65536"/>
              <a:gd name="T3" fmla="*/ 0 60000 65536"/>
            </a:gdLst>
            <a:ahLst/>
            <a:cxnLst>
              <a:cxn ang="T2">
                <a:pos x="T0" y="0"/>
              </a:cxn>
              <a:cxn ang="T3">
                <a:pos x="T1" y="0"/>
              </a:cxn>
            </a:cxnLst>
            <a:rect l="0" t="0" r="r" b="b"/>
            <a:pathLst>
              <a:path w="609600">
                <a:moveTo>
                  <a:pt x="0" y="0"/>
                </a:moveTo>
                <a:lnTo>
                  <a:pt x="609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22" name="object 30">
            <a:extLst>
              <a:ext uri="{FF2B5EF4-FFF2-40B4-BE49-F238E27FC236}">
                <a16:creationId xmlns:a16="http://schemas.microsoft.com/office/drawing/2014/main" id="{E85AC7CE-166F-4A1A-B45C-C08E42952EBE}"/>
              </a:ext>
            </a:extLst>
          </p:cNvPr>
          <p:cNvSpPr txBox="1">
            <a:spLocks noChangeArrowheads="1"/>
          </p:cNvSpPr>
          <p:nvPr/>
        </p:nvSpPr>
        <p:spPr bwMode="auto">
          <a:xfrm>
            <a:off x="2043113" y="6083300"/>
            <a:ext cx="7826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700" indent="809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400" b="1">
                <a:latin typeface="Times New Roman" panose="02020603050405020304" pitchFamily="18" charset="0"/>
                <a:cs typeface="Times New Roman" panose="02020603050405020304" pitchFamily="18" charset="0"/>
              </a:rPr>
              <a:t>国外客户</a:t>
            </a:r>
            <a:endParaRPr lang="zh-CN" altLang="zh-CN" sz="1400">
              <a:latin typeface="Times New Roman" panose="02020603050405020304" pitchFamily="18" charset="0"/>
              <a:cs typeface="Times New Roman" panose="02020603050405020304" pitchFamily="18" charset="0"/>
            </a:endParaRPr>
          </a:p>
        </p:txBody>
      </p:sp>
      <p:sp>
        <p:nvSpPr>
          <p:cNvPr id="110623" name="object 31">
            <a:extLst>
              <a:ext uri="{FF2B5EF4-FFF2-40B4-BE49-F238E27FC236}">
                <a16:creationId xmlns:a16="http://schemas.microsoft.com/office/drawing/2014/main" id="{4E0BE488-8F3E-4BEF-B12C-08A6E6E65B45}"/>
              </a:ext>
            </a:extLst>
          </p:cNvPr>
          <p:cNvSpPr>
            <a:spLocks noChangeArrowheads="1"/>
          </p:cNvSpPr>
          <p:nvPr/>
        </p:nvSpPr>
        <p:spPr bwMode="auto">
          <a:xfrm>
            <a:off x="2395538" y="3997325"/>
            <a:ext cx="190500" cy="7016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10624" name="object 32">
            <a:extLst>
              <a:ext uri="{FF2B5EF4-FFF2-40B4-BE49-F238E27FC236}">
                <a16:creationId xmlns:a16="http://schemas.microsoft.com/office/drawing/2014/main" id="{B9DE98EF-3306-4DF7-8D49-AE8DBF0E0578}"/>
              </a:ext>
            </a:extLst>
          </p:cNvPr>
          <p:cNvSpPr>
            <a:spLocks/>
          </p:cNvSpPr>
          <p:nvPr/>
        </p:nvSpPr>
        <p:spPr bwMode="auto">
          <a:xfrm>
            <a:off x="2224088" y="139700"/>
            <a:ext cx="458787" cy="384175"/>
          </a:xfrm>
          <a:custGeom>
            <a:avLst/>
            <a:gdLst>
              <a:gd name="T0" fmla="*/ 460380 w 457200"/>
              <a:gd name="T1" fmla="*/ 193687 h 381000"/>
              <a:gd name="T2" fmla="*/ 454232 w 457200"/>
              <a:gd name="T3" fmla="*/ 149295 h 381000"/>
              <a:gd name="T4" fmla="*/ 436757 w 457200"/>
              <a:gd name="T5" fmla="*/ 108533 h 381000"/>
              <a:gd name="T6" fmla="*/ 409401 w 457200"/>
              <a:gd name="T7" fmla="*/ 72569 h 381000"/>
              <a:gd name="T8" fmla="*/ 373618 w 457200"/>
              <a:gd name="T9" fmla="*/ 42568 h 381000"/>
              <a:gd name="T10" fmla="*/ 330855 w 457200"/>
              <a:gd name="T11" fmla="*/ 19696 h 381000"/>
              <a:gd name="T12" fmla="*/ 282562 w 457200"/>
              <a:gd name="T13" fmla="*/ 5118 h 381000"/>
              <a:gd name="T14" fmla="*/ 230190 w 457200"/>
              <a:gd name="T15" fmla="*/ 0 h 381000"/>
              <a:gd name="T16" fmla="*/ 177332 w 457200"/>
              <a:gd name="T17" fmla="*/ 5118 h 381000"/>
              <a:gd name="T18" fmla="*/ 128852 w 457200"/>
              <a:gd name="T19" fmla="*/ 19696 h 381000"/>
              <a:gd name="T20" fmla="*/ 86116 w 457200"/>
              <a:gd name="T21" fmla="*/ 42568 h 381000"/>
              <a:gd name="T22" fmla="*/ 50494 w 457200"/>
              <a:gd name="T23" fmla="*/ 72569 h 381000"/>
              <a:gd name="T24" fmla="*/ 23355 w 457200"/>
              <a:gd name="T25" fmla="*/ 108533 h 381000"/>
              <a:gd name="T26" fmla="*/ 6066 w 457200"/>
              <a:gd name="T27" fmla="*/ 149295 h 381000"/>
              <a:gd name="T28" fmla="*/ 0 w 457200"/>
              <a:gd name="T29" fmla="*/ 193687 h 381000"/>
              <a:gd name="T30" fmla="*/ 6066 w 457200"/>
              <a:gd name="T31" fmla="*/ 238081 h 381000"/>
              <a:gd name="T32" fmla="*/ 23355 w 457200"/>
              <a:gd name="T33" fmla="*/ 278842 h 381000"/>
              <a:gd name="T34" fmla="*/ 50494 w 457200"/>
              <a:gd name="T35" fmla="*/ 314807 h 381000"/>
              <a:gd name="T36" fmla="*/ 86116 w 457200"/>
              <a:gd name="T37" fmla="*/ 344808 h 381000"/>
              <a:gd name="T38" fmla="*/ 128852 w 457200"/>
              <a:gd name="T39" fmla="*/ 367680 h 381000"/>
              <a:gd name="T40" fmla="*/ 177332 w 457200"/>
              <a:gd name="T41" fmla="*/ 382257 h 381000"/>
              <a:gd name="T42" fmla="*/ 230190 w 457200"/>
              <a:gd name="T43" fmla="*/ 387376 h 381000"/>
              <a:gd name="T44" fmla="*/ 282562 w 457200"/>
              <a:gd name="T45" fmla="*/ 382257 h 381000"/>
              <a:gd name="T46" fmla="*/ 330855 w 457200"/>
              <a:gd name="T47" fmla="*/ 367680 h 381000"/>
              <a:gd name="T48" fmla="*/ 373618 w 457200"/>
              <a:gd name="T49" fmla="*/ 344808 h 381000"/>
              <a:gd name="T50" fmla="*/ 409401 w 457200"/>
              <a:gd name="T51" fmla="*/ 314807 h 381000"/>
              <a:gd name="T52" fmla="*/ 436757 w 457200"/>
              <a:gd name="T53" fmla="*/ 278842 h 381000"/>
              <a:gd name="T54" fmla="*/ 454232 w 457200"/>
              <a:gd name="T55" fmla="*/ 238081 h 381000"/>
              <a:gd name="T56" fmla="*/ 460380 w 457200"/>
              <a:gd name="T57" fmla="*/ 193687 h 3810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7200" h="381000">
                <a:moveTo>
                  <a:pt x="457200" y="190499"/>
                </a:moveTo>
                <a:lnTo>
                  <a:pt x="451095" y="146837"/>
                </a:lnTo>
                <a:lnTo>
                  <a:pt x="433740" y="106746"/>
                </a:lnTo>
                <a:lnTo>
                  <a:pt x="406574" y="71374"/>
                </a:lnTo>
                <a:lnTo>
                  <a:pt x="371038" y="41867"/>
                </a:lnTo>
                <a:lnTo>
                  <a:pt x="328570" y="19372"/>
                </a:lnTo>
                <a:lnTo>
                  <a:pt x="280611" y="5034"/>
                </a:lnTo>
                <a:lnTo>
                  <a:pt x="228600" y="0"/>
                </a:lnTo>
                <a:lnTo>
                  <a:pt x="176108" y="5034"/>
                </a:lnTo>
                <a:lnTo>
                  <a:pt x="127962" y="19372"/>
                </a:lnTo>
                <a:lnTo>
                  <a:pt x="85521" y="41867"/>
                </a:lnTo>
                <a:lnTo>
                  <a:pt x="50145" y="71374"/>
                </a:lnTo>
                <a:lnTo>
                  <a:pt x="23193" y="106746"/>
                </a:lnTo>
                <a:lnTo>
                  <a:pt x="6024" y="146837"/>
                </a:lnTo>
                <a:lnTo>
                  <a:pt x="0" y="190499"/>
                </a:lnTo>
                <a:lnTo>
                  <a:pt x="6024" y="234162"/>
                </a:lnTo>
                <a:lnTo>
                  <a:pt x="23193" y="274253"/>
                </a:lnTo>
                <a:lnTo>
                  <a:pt x="50145" y="309625"/>
                </a:lnTo>
                <a:lnTo>
                  <a:pt x="85521" y="339132"/>
                </a:lnTo>
                <a:lnTo>
                  <a:pt x="127962" y="361627"/>
                </a:lnTo>
                <a:lnTo>
                  <a:pt x="176108" y="375965"/>
                </a:lnTo>
                <a:lnTo>
                  <a:pt x="228600" y="381000"/>
                </a:lnTo>
                <a:lnTo>
                  <a:pt x="280611" y="375965"/>
                </a:lnTo>
                <a:lnTo>
                  <a:pt x="328570" y="361627"/>
                </a:lnTo>
                <a:lnTo>
                  <a:pt x="371038" y="339132"/>
                </a:lnTo>
                <a:lnTo>
                  <a:pt x="406574" y="309625"/>
                </a:lnTo>
                <a:lnTo>
                  <a:pt x="433740" y="274253"/>
                </a:lnTo>
                <a:lnTo>
                  <a:pt x="451095" y="234162"/>
                </a:lnTo>
                <a:lnTo>
                  <a:pt x="457200" y="190499"/>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25" name="object 33">
            <a:extLst>
              <a:ext uri="{FF2B5EF4-FFF2-40B4-BE49-F238E27FC236}">
                <a16:creationId xmlns:a16="http://schemas.microsoft.com/office/drawing/2014/main" id="{1FE36C7C-53DB-4E7E-9E9E-07E40AB1E9B0}"/>
              </a:ext>
            </a:extLst>
          </p:cNvPr>
          <p:cNvSpPr>
            <a:spLocks/>
          </p:cNvSpPr>
          <p:nvPr/>
        </p:nvSpPr>
        <p:spPr bwMode="auto">
          <a:xfrm>
            <a:off x="2070100" y="523875"/>
            <a:ext cx="382588" cy="842963"/>
          </a:xfrm>
          <a:custGeom>
            <a:avLst/>
            <a:gdLst>
              <a:gd name="T0" fmla="*/ 384182 w 381000"/>
              <a:gd name="T1" fmla="*/ 0 h 838200"/>
              <a:gd name="T2" fmla="*/ 384182 w 381000"/>
              <a:gd name="T3" fmla="*/ 462411 h 838200"/>
              <a:gd name="T4" fmla="*/ 0 w 381000"/>
              <a:gd name="T5" fmla="*/ 847753 h 838200"/>
              <a:gd name="T6" fmla="*/ 0 60000 65536"/>
              <a:gd name="T7" fmla="*/ 0 60000 65536"/>
              <a:gd name="T8" fmla="*/ 0 60000 65536"/>
            </a:gdLst>
            <a:ahLst/>
            <a:cxnLst>
              <a:cxn ang="T6">
                <a:pos x="T0" y="T1"/>
              </a:cxn>
              <a:cxn ang="T7">
                <a:pos x="T2" y="T3"/>
              </a:cxn>
              <a:cxn ang="T8">
                <a:pos x="T4" y="T5"/>
              </a:cxn>
            </a:cxnLst>
            <a:rect l="0" t="0" r="r" b="b"/>
            <a:pathLst>
              <a:path w="381000" h="838200">
                <a:moveTo>
                  <a:pt x="380999" y="0"/>
                </a:moveTo>
                <a:lnTo>
                  <a:pt x="380999" y="457200"/>
                </a:lnTo>
                <a:lnTo>
                  <a:pt x="0" y="838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26" name="object 34">
            <a:extLst>
              <a:ext uri="{FF2B5EF4-FFF2-40B4-BE49-F238E27FC236}">
                <a16:creationId xmlns:a16="http://schemas.microsoft.com/office/drawing/2014/main" id="{796CD58B-7544-4C94-8A54-DD4859BBC124}"/>
              </a:ext>
            </a:extLst>
          </p:cNvPr>
          <p:cNvSpPr>
            <a:spLocks/>
          </p:cNvSpPr>
          <p:nvPr/>
        </p:nvSpPr>
        <p:spPr bwMode="auto">
          <a:xfrm>
            <a:off x="2452688" y="982663"/>
            <a:ext cx="384175" cy="384175"/>
          </a:xfrm>
          <a:custGeom>
            <a:avLst/>
            <a:gdLst>
              <a:gd name="T0" fmla="*/ 0 w 381000"/>
              <a:gd name="T1" fmla="*/ 0 h 381000"/>
              <a:gd name="T2" fmla="*/ 387376 w 381000"/>
              <a:gd name="T3" fmla="*/ 387376 h 381000"/>
              <a:gd name="T4" fmla="*/ 0 60000 65536"/>
              <a:gd name="T5" fmla="*/ 0 60000 65536"/>
            </a:gdLst>
            <a:ahLst/>
            <a:cxnLst>
              <a:cxn ang="T4">
                <a:pos x="T0" y="T1"/>
              </a:cxn>
              <a:cxn ang="T5">
                <a:pos x="T2" y="T3"/>
              </a:cxn>
            </a:cxnLst>
            <a:rect l="0" t="0" r="r" b="b"/>
            <a:pathLst>
              <a:path w="381000" h="381000">
                <a:moveTo>
                  <a:pt x="0" y="0"/>
                </a:moveTo>
                <a:lnTo>
                  <a:pt x="381000" y="381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27" name="object 35">
            <a:extLst>
              <a:ext uri="{FF2B5EF4-FFF2-40B4-BE49-F238E27FC236}">
                <a16:creationId xmlns:a16="http://schemas.microsoft.com/office/drawing/2014/main" id="{F7277E7B-079D-4F7B-B012-5C0120FADC84}"/>
              </a:ext>
            </a:extLst>
          </p:cNvPr>
          <p:cNvSpPr>
            <a:spLocks/>
          </p:cNvSpPr>
          <p:nvPr/>
        </p:nvSpPr>
        <p:spPr bwMode="auto">
          <a:xfrm>
            <a:off x="2146300" y="754063"/>
            <a:ext cx="614363" cy="0"/>
          </a:xfrm>
          <a:custGeom>
            <a:avLst/>
            <a:gdLst>
              <a:gd name="T0" fmla="*/ 0 w 609600"/>
              <a:gd name="T1" fmla="*/ 619163 w 609600"/>
              <a:gd name="T2" fmla="*/ 0 60000 65536"/>
              <a:gd name="T3" fmla="*/ 0 60000 65536"/>
            </a:gdLst>
            <a:ahLst/>
            <a:cxnLst>
              <a:cxn ang="T2">
                <a:pos x="T0" y="0"/>
              </a:cxn>
              <a:cxn ang="T3">
                <a:pos x="T1" y="0"/>
              </a:cxn>
            </a:cxnLst>
            <a:rect l="0" t="0" r="r" b="b"/>
            <a:pathLst>
              <a:path w="609600">
                <a:moveTo>
                  <a:pt x="0" y="0"/>
                </a:moveTo>
                <a:lnTo>
                  <a:pt x="609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6" name="object 36">
            <a:extLst>
              <a:ext uri="{FF2B5EF4-FFF2-40B4-BE49-F238E27FC236}">
                <a16:creationId xmlns:a16="http://schemas.microsoft.com/office/drawing/2014/main" id="{F379C8B8-9CD2-4572-AA36-B68BDCDA069A}"/>
              </a:ext>
            </a:extLst>
          </p:cNvPr>
          <p:cNvSpPr txBox="1"/>
          <p:nvPr/>
        </p:nvSpPr>
        <p:spPr>
          <a:xfrm>
            <a:off x="1820863" y="1470025"/>
            <a:ext cx="1231900" cy="230188"/>
          </a:xfrm>
          <a:prstGeom prst="rect">
            <a:avLst/>
          </a:prstGeom>
        </p:spPr>
        <p:txBody>
          <a:bodyPr lIns="0" tIns="12771" rIns="0" bIns="0">
            <a:spAutoFit/>
          </a:bodyPr>
          <a:lstStyle/>
          <a:p>
            <a:pPr marL="12771">
              <a:spcBef>
                <a:spcPts val="101"/>
              </a:spcBef>
              <a:defRPr/>
            </a:pPr>
            <a:r>
              <a:rPr sz="1408" b="1" dirty="0">
                <a:latin typeface="Times New Roman"/>
                <a:cs typeface="Times New Roman"/>
              </a:rPr>
              <a:t>银行</a:t>
            </a:r>
            <a:r>
              <a:rPr sz="1408" b="1" spc="-75" dirty="0">
                <a:latin typeface="Times New Roman"/>
                <a:cs typeface="Times New Roman"/>
              </a:rPr>
              <a:t> </a:t>
            </a:r>
            <a:r>
              <a:rPr sz="1408" b="1" spc="-5" dirty="0">
                <a:latin typeface="Times New Roman"/>
                <a:cs typeface="Times New Roman"/>
              </a:rPr>
              <a:t>客户</a:t>
            </a:r>
            <a:endParaRPr sz="1408">
              <a:latin typeface="Times New Roman"/>
              <a:cs typeface="Times New Roman"/>
            </a:endParaRPr>
          </a:p>
        </p:txBody>
      </p:sp>
      <p:sp>
        <p:nvSpPr>
          <p:cNvPr id="110629" name="object 37">
            <a:extLst>
              <a:ext uri="{FF2B5EF4-FFF2-40B4-BE49-F238E27FC236}">
                <a16:creationId xmlns:a16="http://schemas.microsoft.com/office/drawing/2014/main" id="{ECBE50C0-24CE-4997-87EC-AC4A6AE343CB}"/>
              </a:ext>
            </a:extLst>
          </p:cNvPr>
          <p:cNvSpPr>
            <a:spLocks noChangeArrowheads="1"/>
          </p:cNvSpPr>
          <p:nvPr/>
        </p:nvSpPr>
        <p:spPr bwMode="auto">
          <a:xfrm>
            <a:off x="2347913" y="1673225"/>
            <a:ext cx="255587" cy="6889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10630" name="object 38">
            <a:extLst>
              <a:ext uri="{FF2B5EF4-FFF2-40B4-BE49-F238E27FC236}">
                <a16:creationId xmlns:a16="http://schemas.microsoft.com/office/drawing/2014/main" id="{0769409D-51DF-475C-B677-0ED278D8C21E}"/>
              </a:ext>
            </a:extLst>
          </p:cNvPr>
          <p:cNvSpPr>
            <a:spLocks/>
          </p:cNvSpPr>
          <p:nvPr/>
        </p:nvSpPr>
        <p:spPr bwMode="auto">
          <a:xfrm>
            <a:off x="4799013" y="5045075"/>
            <a:ext cx="1763712" cy="688975"/>
          </a:xfrm>
          <a:custGeom>
            <a:avLst/>
            <a:gdLst>
              <a:gd name="T0" fmla="*/ 1765253 w 1752600"/>
              <a:gd name="T1" fmla="*/ 294685 h 685800"/>
              <a:gd name="T2" fmla="*/ 1692272 w 1752600"/>
              <a:gd name="T3" fmla="*/ 199692 h 685800"/>
              <a:gd name="T4" fmla="*/ 1596001 w 1752600"/>
              <a:gd name="T5" fmla="*/ 137321 h 685800"/>
              <a:gd name="T6" fmla="*/ 1514641 w 1752600"/>
              <a:gd name="T7" fmla="*/ 100940 h 685800"/>
              <a:gd name="T8" fmla="*/ 1421149 w 1752600"/>
              <a:gd name="T9" fmla="*/ 69326 h 685800"/>
              <a:gd name="T10" fmla="*/ 1316912 w 1752600"/>
              <a:gd name="T11" fmla="*/ 42999 h 685800"/>
              <a:gd name="T12" fmla="*/ 1203313 w 1752600"/>
              <a:gd name="T13" fmla="*/ 22480 h 685800"/>
              <a:gd name="T14" fmla="*/ 1081737 w 1752600"/>
              <a:gd name="T15" fmla="*/ 8287 h 685800"/>
              <a:gd name="T16" fmla="*/ 953570 w 1752600"/>
              <a:gd name="T17" fmla="*/ 941 h 685800"/>
              <a:gd name="T18" fmla="*/ 821132 w 1752600"/>
              <a:gd name="T19" fmla="*/ 941 h 685800"/>
              <a:gd name="T20" fmla="*/ 692685 w 1752600"/>
              <a:gd name="T21" fmla="*/ 8287 h 685800"/>
              <a:gd name="T22" fmla="*/ 570953 w 1752600"/>
              <a:gd name="T23" fmla="*/ 22480 h 685800"/>
              <a:gd name="T24" fmla="*/ 457297 w 1752600"/>
              <a:gd name="T25" fmla="*/ 42999 h 685800"/>
              <a:gd name="T26" fmla="*/ 353084 w 1752600"/>
              <a:gd name="T27" fmla="*/ 69326 h 685800"/>
              <a:gd name="T28" fmla="*/ 259674 w 1752600"/>
              <a:gd name="T29" fmla="*/ 100940 h 685800"/>
              <a:gd name="T30" fmla="*/ 178433 w 1752600"/>
              <a:gd name="T31" fmla="*/ 137321 h 685800"/>
              <a:gd name="T32" fmla="*/ 82372 w 1752600"/>
              <a:gd name="T33" fmla="*/ 199692 h 685800"/>
              <a:gd name="T34" fmla="*/ 9607 w 1752600"/>
              <a:gd name="T35" fmla="*/ 294685 h 685800"/>
              <a:gd name="T36" fmla="*/ 2429 w 1752600"/>
              <a:gd name="T37" fmla="*/ 371861 h 685800"/>
              <a:gd name="T38" fmla="*/ 57913 w 1752600"/>
              <a:gd name="T39" fmla="*/ 469234 h 685800"/>
              <a:gd name="T40" fmla="*/ 178433 w 1752600"/>
              <a:gd name="T41" fmla="*/ 554184 h 685800"/>
              <a:gd name="T42" fmla="*/ 259675 w 1752600"/>
              <a:gd name="T43" fmla="*/ 590647 h 685800"/>
              <a:gd name="T44" fmla="*/ 353084 w 1752600"/>
              <a:gd name="T45" fmla="*/ 622381 h 685800"/>
              <a:gd name="T46" fmla="*/ 457297 w 1752600"/>
              <a:gd name="T47" fmla="*/ 648845 h 685800"/>
              <a:gd name="T48" fmla="*/ 570953 w 1752600"/>
              <a:gd name="T49" fmla="*/ 669499 h 685800"/>
              <a:gd name="T50" fmla="*/ 692685 w 1752600"/>
              <a:gd name="T51" fmla="*/ 683802 h 685800"/>
              <a:gd name="T52" fmla="*/ 821132 w 1752600"/>
              <a:gd name="T53" fmla="*/ 691213 h 685800"/>
              <a:gd name="T54" fmla="*/ 953570 w 1752600"/>
              <a:gd name="T55" fmla="*/ 691213 h 685800"/>
              <a:gd name="T56" fmla="*/ 1081737 w 1752600"/>
              <a:gd name="T57" fmla="*/ 683802 h 685800"/>
              <a:gd name="T58" fmla="*/ 1203313 w 1752600"/>
              <a:gd name="T59" fmla="*/ 669499 h 685800"/>
              <a:gd name="T60" fmla="*/ 1316912 w 1752600"/>
              <a:gd name="T61" fmla="*/ 648845 h 685800"/>
              <a:gd name="T62" fmla="*/ 1421149 w 1752600"/>
              <a:gd name="T63" fmla="*/ 622381 h 685800"/>
              <a:gd name="T64" fmla="*/ 1514641 w 1752600"/>
              <a:gd name="T65" fmla="*/ 590647 h 685800"/>
              <a:gd name="T66" fmla="*/ 1596001 w 1752600"/>
              <a:gd name="T67" fmla="*/ 554184 h 685800"/>
              <a:gd name="T68" fmla="*/ 1692272 w 1752600"/>
              <a:gd name="T69" fmla="*/ 491805 h 685800"/>
              <a:gd name="T70" fmla="*/ 1765253 w 1752600"/>
              <a:gd name="T71" fmla="*/ 397132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600"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300"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3"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300"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6"/>
                </a:lnTo>
                <a:lnTo>
                  <a:pt x="1537367" y="567704"/>
                </a:lnTo>
                <a:lnTo>
                  <a:pt x="1575954" y="549088"/>
                </a:lnTo>
                <a:lnTo>
                  <a:pt x="1611205" y="529434"/>
                </a:lnTo>
                <a:lnTo>
                  <a:pt x="1671015" y="487283"/>
                </a:lnTo>
                <a:lnTo>
                  <a:pt x="1715428" y="441787"/>
                </a:lnTo>
                <a:lnTo>
                  <a:pt x="1743079" y="393480"/>
                </a:lnTo>
                <a:lnTo>
                  <a:pt x="1752600" y="3429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9" name="object 39">
            <a:extLst>
              <a:ext uri="{FF2B5EF4-FFF2-40B4-BE49-F238E27FC236}">
                <a16:creationId xmlns:a16="http://schemas.microsoft.com/office/drawing/2014/main" id="{4A18C8D1-E067-4CC9-83DB-4637249A7DE5}"/>
              </a:ext>
            </a:extLst>
          </p:cNvPr>
          <p:cNvSpPr txBox="1"/>
          <p:nvPr/>
        </p:nvSpPr>
        <p:spPr>
          <a:xfrm>
            <a:off x="5314950" y="5262563"/>
            <a:ext cx="730250" cy="231775"/>
          </a:xfrm>
          <a:prstGeom prst="rect">
            <a:avLst/>
          </a:prstGeom>
        </p:spPr>
        <p:txBody>
          <a:bodyPr lIns="0" tIns="12771" rIns="0" bIns="0">
            <a:spAutoFit/>
          </a:bodyPr>
          <a:lstStyle/>
          <a:p>
            <a:pPr marL="12771">
              <a:spcBef>
                <a:spcPts val="101"/>
              </a:spcBef>
              <a:defRPr/>
            </a:pPr>
            <a:r>
              <a:rPr sz="1408" b="1" spc="-10" dirty="0">
                <a:latin typeface="Times New Roman"/>
                <a:cs typeface="Times New Roman"/>
              </a:rPr>
              <a:t>M</a:t>
            </a:r>
            <a:r>
              <a:rPr sz="1408" b="1" dirty="0">
                <a:latin typeface="Times New Roman"/>
                <a:cs typeface="Times New Roman"/>
              </a:rPr>
              <a:t>艾</a:t>
            </a:r>
            <a:r>
              <a:rPr sz="1408" b="1" spc="-15" dirty="0">
                <a:latin typeface="Times New Roman"/>
                <a:cs typeface="Times New Roman"/>
              </a:rPr>
              <a:t>n</a:t>
            </a:r>
            <a:r>
              <a:rPr sz="1408" b="1" spc="-10" dirty="0">
                <a:latin typeface="Times New Roman"/>
                <a:cs typeface="Times New Roman"/>
              </a:rPr>
              <a:t>t</a:t>
            </a:r>
            <a:r>
              <a:rPr sz="1408" b="1" dirty="0">
                <a:latin typeface="Times New Roman"/>
                <a:cs typeface="Times New Roman"/>
              </a:rPr>
              <a:t>一个</a:t>
            </a:r>
            <a:r>
              <a:rPr sz="1408" b="1" spc="-10" dirty="0">
                <a:latin typeface="Times New Roman"/>
                <a:cs typeface="Times New Roman"/>
              </a:rPr>
              <a:t>在</a:t>
            </a:r>
            <a:endParaRPr sz="1408">
              <a:latin typeface="Times New Roman"/>
              <a:cs typeface="Times New Roman"/>
            </a:endParaRPr>
          </a:p>
        </p:txBody>
      </p:sp>
      <p:sp>
        <p:nvSpPr>
          <p:cNvPr id="110632" name="object 40">
            <a:extLst>
              <a:ext uri="{FF2B5EF4-FFF2-40B4-BE49-F238E27FC236}">
                <a16:creationId xmlns:a16="http://schemas.microsoft.com/office/drawing/2014/main" id="{3897F681-7B31-43C7-8050-160A130F797A}"/>
              </a:ext>
            </a:extLst>
          </p:cNvPr>
          <p:cNvSpPr>
            <a:spLocks/>
          </p:cNvSpPr>
          <p:nvPr/>
        </p:nvSpPr>
        <p:spPr bwMode="auto">
          <a:xfrm>
            <a:off x="9788525" y="4752975"/>
            <a:ext cx="458788" cy="384175"/>
          </a:xfrm>
          <a:custGeom>
            <a:avLst/>
            <a:gdLst>
              <a:gd name="T0" fmla="*/ 460382 w 457200"/>
              <a:gd name="T1" fmla="*/ 193689 h 381000"/>
              <a:gd name="T2" fmla="*/ 454234 w 457200"/>
              <a:gd name="T3" fmla="*/ 149295 h 381000"/>
              <a:gd name="T4" fmla="*/ 436759 w 457200"/>
              <a:gd name="T5" fmla="*/ 108533 h 381000"/>
              <a:gd name="T6" fmla="*/ 409403 w 457200"/>
              <a:gd name="T7" fmla="*/ 72569 h 381000"/>
              <a:gd name="T8" fmla="*/ 373620 w 457200"/>
              <a:gd name="T9" fmla="*/ 42568 h 381000"/>
              <a:gd name="T10" fmla="*/ 330856 w 457200"/>
              <a:gd name="T11" fmla="*/ 19696 h 381000"/>
              <a:gd name="T12" fmla="*/ 282564 w 457200"/>
              <a:gd name="T13" fmla="*/ 5118 h 381000"/>
              <a:gd name="T14" fmla="*/ 230191 w 457200"/>
              <a:gd name="T15" fmla="*/ 0 h 381000"/>
              <a:gd name="T16" fmla="*/ 177334 w 457200"/>
              <a:gd name="T17" fmla="*/ 5118 h 381000"/>
              <a:gd name="T18" fmla="*/ 128852 w 457200"/>
              <a:gd name="T19" fmla="*/ 19696 h 381000"/>
              <a:gd name="T20" fmla="*/ 86116 w 457200"/>
              <a:gd name="T21" fmla="*/ 42568 h 381000"/>
              <a:gd name="T22" fmla="*/ 50494 w 457200"/>
              <a:gd name="T23" fmla="*/ 72569 h 381000"/>
              <a:gd name="T24" fmla="*/ 23355 w 457200"/>
              <a:gd name="T25" fmla="*/ 108533 h 381000"/>
              <a:gd name="T26" fmla="*/ 6066 w 457200"/>
              <a:gd name="T27" fmla="*/ 149295 h 381000"/>
              <a:gd name="T28" fmla="*/ 0 w 457200"/>
              <a:gd name="T29" fmla="*/ 193689 h 381000"/>
              <a:gd name="T30" fmla="*/ 6066 w 457200"/>
              <a:gd name="T31" fmla="*/ 238081 h 381000"/>
              <a:gd name="T32" fmla="*/ 23355 w 457200"/>
              <a:gd name="T33" fmla="*/ 278842 h 381000"/>
              <a:gd name="T34" fmla="*/ 50494 w 457200"/>
              <a:gd name="T35" fmla="*/ 314807 h 381000"/>
              <a:gd name="T36" fmla="*/ 86116 w 457200"/>
              <a:gd name="T37" fmla="*/ 344808 h 381000"/>
              <a:gd name="T38" fmla="*/ 128852 w 457200"/>
              <a:gd name="T39" fmla="*/ 367680 h 381000"/>
              <a:gd name="T40" fmla="*/ 177334 w 457200"/>
              <a:gd name="T41" fmla="*/ 382257 h 381000"/>
              <a:gd name="T42" fmla="*/ 230191 w 457200"/>
              <a:gd name="T43" fmla="*/ 387376 h 381000"/>
              <a:gd name="T44" fmla="*/ 282564 w 457200"/>
              <a:gd name="T45" fmla="*/ 382257 h 381000"/>
              <a:gd name="T46" fmla="*/ 330856 w 457200"/>
              <a:gd name="T47" fmla="*/ 367680 h 381000"/>
              <a:gd name="T48" fmla="*/ 373620 w 457200"/>
              <a:gd name="T49" fmla="*/ 344808 h 381000"/>
              <a:gd name="T50" fmla="*/ 409403 w 457200"/>
              <a:gd name="T51" fmla="*/ 314807 h 381000"/>
              <a:gd name="T52" fmla="*/ 436759 w 457200"/>
              <a:gd name="T53" fmla="*/ 278842 h 381000"/>
              <a:gd name="T54" fmla="*/ 454234 w 457200"/>
              <a:gd name="T55" fmla="*/ 238081 h 381000"/>
              <a:gd name="T56" fmla="*/ 460382 w 457200"/>
              <a:gd name="T57" fmla="*/ 193689 h 3810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7200" h="381000">
                <a:moveTo>
                  <a:pt x="457200" y="190500"/>
                </a:moveTo>
                <a:lnTo>
                  <a:pt x="451095" y="146837"/>
                </a:lnTo>
                <a:lnTo>
                  <a:pt x="433740" y="106746"/>
                </a:lnTo>
                <a:lnTo>
                  <a:pt x="406574" y="71374"/>
                </a:lnTo>
                <a:lnTo>
                  <a:pt x="371038" y="41867"/>
                </a:lnTo>
                <a:lnTo>
                  <a:pt x="328570" y="19372"/>
                </a:lnTo>
                <a:lnTo>
                  <a:pt x="280611" y="5034"/>
                </a:lnTo>
                <a:lnTo>
                  <a:pt x="228600" y="0"/>
                </a:lnTo>
                <a:lnTo>
                  <a:pt x="176108" y="5034"/>
                </a:lnTo>
                <a:lnTo>
                  <a:pt x="127962" y="19372"/>
                </a:lnTo>
                <a:lnTo>
                  <a:pt x="85521" y="41867"/>
                </a:lnTo>
                <a:lnTo>
                  <a:pt x="50145" y="71374"/>
                </a:lnTo>
                <a:lnTo>
                  <a:pt x="23193" y="106746"/>
                </a:lnTo>
                <a:lnTo>
                  <a:pt x="6024" y="146837"/>
                </a:lnTo>
                <a:lnTo>
                  <a:pt x="0" y="190500"/>
                </a:lnTo>
                <a:lnTo>
                  <a:pt x="6024" y="234162"/>
                </a:lnTo>
                <a:lnTo>
                  <a:pt x="23193" y="274253"/>
                </a:lnTo>
                <a:lnTo>
                  <a:pt x="50145" y="309625"/>
                </a:lnTo>
                <a:lnTo>
                  <a:pt x="85521" y="339132"/>
                </a:lnTo>
                <a:lnTo>
                  <a:pt x="127962" y="361627"/>
                </a:lnTo>
                <a:lnTo>
                  <a:pt x="176108" y="375965"/>
                </a:lnTo>
                <a:lnTo>
                  <a:pt x="228600" y="381000"/>
                </a:lnTo>
                <a:lnTo>
                  <a:pt x="280611" y="375965"/>
                </a:lnTo>
                <a:lnTo>
                  <a:pt x="328570" y="361627"/>
                </a:lnTo>
                <a:lnTo>
                  <a:pt x="371038" y="339132"/>
                </a:lnTo>
                <a:lnTo>
                  <a:pt x="406574" y="309625"/>
                </a:lnTo>
                <a:lnTo>
                  <a:pt x="433740" y="274253"/>
                </a:lnTo>
                <a:lnTo>
                  <a:pt x="451095" y="234162"/>
                </a:lnTo>
                <a:lnTo>
                  <a:pt x="457200" y="1905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33" name="object 41">
            <a:extLst>
              <a:ext uri="{FF2B5EF4-FFF2-40B4-BE49-F238E27FC236}">
                <a16:creationId xmlns:a16="http://schemas.microsoft.com/office/drawing/2014/main" id="{83D4E05C-752C-4786-94BD-14714EABA993}"/>
              </a:ext>
            </a:extLst>
          </p:cNvPr>
          <p:cNvSpPr>
            <a:spLocks/>
          </p:cNvSpPr>
          <p:nvPr/>
        </p:nvSpPr>
        <p:spPr bwMode="auto">
          <a:xfrm>
            <a:off x="9634538" y="5137150"/>
            <a:ext cx="384175" cy="842963"/>
          </a:xfrm>
          <a:custGeom>
            <a:avLst/>
            <a:gdLst>
              <a:gd name="T0" fmla="*/ 387376 w 381000"/>
              <a:gd name="T1" fmla="*/ 0 h 838200"/>
              <a:gd name="T2" fmla="*/ 387376 w 381000"/>
              <a:gd name="T3" fmla="*/ 462411 h 838200"/>
              <a:gd name="T4" fmla="*/ 0 w 381000"/>
              <a:gd name="T5" fmla="*/ 847753 h 838200"/>
              <a:gd name="T6" fmla="*/ 0 60000 65536"/>
              <a:gd name="T7" fmla="*/ 0 60000 65536"/>
              <a:gd name="T8" fmla="*/ 0 60000 65536"/>
            </a:gdLst>
            <a:ahLst/>
            <a:cxnLst>
              <a:cxn ang="T6">
                <a:pos x="T0" y="T1"/>
              </a:cxn>
              <a:cxn ang="T7">
                <a:pos x="T2" y="T3"/>
              </a:cxn>
              <a:cxn ang="T8">
                <a:pos x="T4" y="T5"/>
              </a:cxn>
            </a:cxnLst>
            <a:rect l="0" t="0" r="r" b="b"/>
            <a:pathLst>
              <a:path w="381000" h="838200">
                <a:moveTo>
                  <a:pt x="381000" y="0"/>
                </a:moveTo>
                <a:lnTo>
                  <a:pt x="381000" y="457200"/>
                </a:lnTo>
                <a:lnTo>
                  <a:pt x="0" y="838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34" name="object 42">
            <a:extLst>
              <a:ext uri="{FF2B5EF4-FFF2-40B4-BE49-F238E27FC236}">
                <a16:creationId xmlns:a16="http://schemas.microsoft.com/office/drawing/2014/main" id="{552B47E7-CC05-4FCB-802C-AC7689E3905F}"/>
              </a:ext>
            </a:extLst>
          </p:cNvPr>
          <p:cNvSpPr>
            <a:spLocks/>
          </p:cNvSpPr>
          <p:nvPr/>
        </p:nvSpPr>
        <p:spPr bwMode="auto">
          <a:xfrm>
            <a:off x="10018713" y="5595938"/>
            <a:ext cx="382587" cy="384175"/>
          </a:xfrm>
          <a:custGeom>
            <a:avLst/>
            <a:gdLst>
              <a:gd name="T0" fmla="*/ 0 w 381000"/>
              <a:gd name="T1" fmla="*/ 0 h 381000"/>
              <a:gd name="T2" fmla="*/ 384181 w 381000"/>
              <a:gd name="T3" fmla="*/ 387376 h 381000"/>
              <a:gd name="T4" fmla="*/ 0 60000 65536"/>
              <a:gd name="T5" fmla="*/ 0 60000 65536"/>
            </a:gdLst>
            <a:ahLst/>
            <a:cxnLst>
              <a:cxn ang="T4">
                <a:pos x="T0" y="T1"/>
              </a:cxn>
              <a:cxn ang="T5">
                <a:pos x="T2" y="T3"/>
              </a:cxn>
            </a:cxnLst>
            <a:rect l="0" t="0" r="r" b="b"/>
            <a:pathLst>
              <a:path w="381000" h="381000">
                <a:moveTo>
                  <a:pt x="0" y="0"/>
                </a:moveTo>
                <a:lnTo>
                  <a:pt x="381000" y="381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35" name="object 43">
            <a:extLst>
              <a:ext uri="{FF2B5EF4-FFF2-40B4-BE49-F238E27FC236}">
                <a16:creationId xmlns:a16="http://schemas.microsoft.com/office/drawing/2014/main" id="{66DE2349-4437-48DB-BFD0-A4AE5E037611}"/>
              </a:ext>
            </a:extLst>
          </p:cNvPr>
          <p:cNvSpPr>
            <a:spLocks/>
          </p:cNvSpPr>
          <p:nvPr/>
        </p:nvSpPr>
        <p:spPr bwMode="auto">
          <a:xfrm>
            <a:off x="9710738" y="5365750"/>
            <a:ext cx="614362" cy="0"/>
          </a:xfrm>
          <a:custGeom>
            <a:avLst/>
            <a:gdLst>
              <a:gd name="T0" fmla="*/ 0 w 609600"/>
              <a:gd name="T1" fmla="*/ 619161 w 609600"/>
              <a:gd name="T2" fmla="*/ 0 60000 65536"/>
              <a:gd name="T3" fmla="*/ 0 60000 65536"/>
            </a:gdLst>
            <a:ahLst/>
            <a:cxnLst>
              <a:cxn ang="T2">
                <a:pos x="T0" y="0"/>
              </a:cxn>
              <a:cxn ang="T3">
                <a:pos x="T1" y="0"/>
              </a:cxn>
            </a:cxnLst>
            <a:rect l="0" t="0" r="r" b="b"/>
            <a:pathLst>
              <a:path w="609600">
                <a:moveTo>
                  <a:pt x="0" y="0"/>
                </a:moveTo>
                <a:lnTo>
                  <a:pt x="609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36" name="object 44">
            <a:extLst>
              <a:ext uri="{FF2B5EF4-FFF2-40B4-BE49-F238E27FC236}">
                <a16:creationId xmlns:a16="http://schemas.microsoft.com/office/drawing/2014/main" id="{F2C0C554-C2BF-42D4-A7E3-789D4B657422}"/>
              </a:ext>
            </a:extLst>
          </p:cNvPr>
          <p:cNvSpPr txBox="1">
            <a:spLocks noChangeArrowheads="1"/>
          </p:cNvSpPr>
          <p:nvPr/>
        </p:nvSpPr>
        <p:spPr bwMode="auto">
          <a:xfrm>
            <a:off x="9715500" y="6083300"/>
            <a:ext cx="9064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700" indent="666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400" b="1">
                <a:latin typeface="Times New Roman" panose="02020603050405020304" pitchFamily="18" charset="0"/>
                <a:cs typeface="Times New Roman" panose="02020603050405020304" pitchFamily="18" charset="0"/>
              </a:rPr>
              <a:t>银行官员</a:t>
            </a:r>
            <a:endParaRPr lang="zh-CN" altLang="zh-CN" sz="1400">
              <a:latin typeface="Times New Roman" panose="02020603050405020304" pitchFamily="18" charset="0"/>
              <a:cs typeface="Times New Roman" panose="02020603050405020304" pitchFamily="18" charset="0"/>
            </a:endParaRPr>
          </a:p>
        </p:txBody>
      </p:sp>
      <p:sp>
        <p:nvSpPr>
          <p:cNvPr id="110637" name="object 45">
            <a:extLst>
              <a:ext uri="{FF2B5EF4-FFF2-40B4-BE49-F238E27FC236}">
                <a16:creationId xmlns:a16="http://schemas.microsoft.com/office/drawing/2014/main" id="{DF1A367B-7A11-4149-937B-BA14B2902C51}"/>
              </a:ext>
            </a:extLst>
          </p:cNvPr>
          <p:cNvSpPr>
            <a:spLocks/>
          </p:cNvSpPr>
          <p:nvPr/>
        </p:nvSpPr>
        <p:spPr bwMode="auto">
          <a:xfrm>
            <a:off x="6562725" y="5351463"/>
            <a:ext cx="3063875" cy="76200"/>
          </a:xfrm>
          <a:custGeom>
            <a:avLst/>
            <a:gdLst>
              <a:gd name="T0" fmla="*/ 3079833 w 3048000"/>
              <a:gd name="T1" fmla="*/ 0 h 76200"/>
              <a:gd name="T2" fmla="*/ 0 w 3048000"/>
              <a:gd name="T3" fmla="*/ 76200 h 76200"/>
              <a:gd name="T4" fmla="*/ 0 60000 65536"/>
              <a:gd name="T5" fmla="*/ 0 60000 65536"/>
            </a:gdLst>
            <a:ahLst/>
            <a:cxnLst>
              <a:cxn ang="T4">
                <a:pos x="T0" y="T1"/>
              </a:cxn>
              <a:cxn ang="T5">
                <a:pos x="T2" y="T3"/>
              </a:cxn>
            </a:cxnLst>
            <a:rect l="0" t="0" r="r" b="b"/>
            <a:pathLst>
              <a:path w="3048000" h="76200">
                <a:moveTo>
                  <a:pt x="3048000" y="0"/>
                </a:moveTo>
                <a:lnTo>
                  <a:pt x="0" y="76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38" name="object 46">
            <a:extLst>
              <a:ext uri="{FF2B5EF4-FFF2-40B4-BE49-F238E27FC236}">
                <a16:creationId xmlns:a16="http://schemas.microsoft.com/office/drawing/2014/main" id="{F4409CFF-7E78-42CC-A767-A4B851D2F66F}"/>
              </a:ext>
            </a:extLst>
          </p:cNvPr>
          <p:cNvSpPr>
            <a:spLocks/>
          </p:cNvSpPr>
          <p:nvPr/>
        </p:nvSpPr>
        <p:spPr bwMode="auto">
          <a:xfrm>
            <a:off x="3343275" y="217488"/>
            <a:ext cx="5976938" cy="6435725"/>
          </a:xfrm>
          <a:custGeom>
            <a:avLst/>
            <a:gdLst>
              <a:gd name="T0" fmla="*/ 0 w 5943600"/>
              <a:gd name="T1" fmla="*/ 0 h 6400800"/>
              <a:gd name="T2" fmla="*/ 0 w 5943600"/>
              <a:gd name="T3" fmla="*/ 6470841 h 6400800"/>
              <a:gd name="T4" fmla="*/ 6010463 w 5943600"/>
              <a:gd name="T5" fmla="*/ 6470841 h 6400800"/>
              <a:gd name="T6" fmla="*/ 6010463 w 5943600"/>
              <a:gd name="T7" fmla="*/ 0 h 6400800"/>
              <a:gd name="T8" fmla="*/ 0 w 5943600"/>
              <a:gd name="T9" fmla="*/ 0 h 6400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43600" h="6400800">
                <a:moveTo>
                  <a:pt x="0" y="0"/>
                </a:moveTo>
                <a:lnTo>
                  <a:pt x="0" y="6400800"/>
                </a:lnTo>
                <a:lnTo>
                  <a:pt x="5943600" y="6400800"/>
                </a:lnTo>
                <a:lnTo>
                  <a:pt x="5943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 name="object 47">
            <a:extLst>
              <a:ext uri="{FF2B5EF4-FFF2-40B4-BE49-F238E27FC236}">
                <a16:creationId xmlns:a16="http://schemas.microsoft.com/office/drawing/2014/main" id="{64A0D82B-35A9-4B80-A34B-B0C8E78A277D}"/>
              </a:ext>
            </a:extLst>
          </p:cNvPr>
          <p:cNvSpPr txBox="1"/>
          <p:nvPr/>
        </p:nvSpPr>
        <p:spPr>
          <a:xfrm>
            <a:off x="8078788" y="396875"/>
            <a:ext cx="1036637" cy="231775"/>
          </a:xfrm>
          <a:prstGeom prst="rect">
            <a:avLst/>
          </a:prstGeom>
        </p:spPr>
        <p:txBody>
          <a:bodyPr lIns="0" tIns="12771" rIns="0" bIns="0">
            <a:spAutoFit/>
          </a:bodyPr>
          <a:lstStyle/>
          <a:p>
            <a:pPr marL="12771">
              <a:spcBef>
                <a:spcPts val="101"/>
              </a:spcBef>
              <a:defRPr/>
            </a:pPr>
            <a:r>
              <a:rPr sz="1408" b="1" spc="-5" dirty="0">
                <a:latin typeface="Times New Roman"/>
                <a:cs typeface="Times New Roman"/>
              </a:rPr>
              <a:t>Atm</a:t>
            </a:r>
            <a:r>
              <a:rPr sz="1408" b="1" spc="-45" dirty="0">
                <a:latin typeface="Times New Roman"/>
                <a:cs typeface="Times New Roman"/>
              </a:rPr>
              <a:t> </a:t>
            </a:r>
            <a:r>
              <a:rPr sz="1408" b="1" spc="-5" dirty="0">
                <a:latin typeface="Times New Roman"/>
                <a:cs typeface="Times New Roman"/>
              </a:rPr>
              <a:t>系统</a:t>
            </a:r>
            <a:endParaRPr sz="1408">
              <a:latin typeface="Times New Roman"/>
              <a:cs typeface="Times New Roman"/>
            </a:endParaRPr>
          </a:p>
        </p:txBody>
      </p:sp>
      <p:sp>
        <p:nvSpPr>
          <p:cNvPr id="110640" name="object 48">
            <a:extLst>
              <a:ext uri="{FF2B5EF4-FFF2-40B4-BE49-F238E27FC236}">
                <a16:creationId xmlns:a16="http://schemas.microsoft.com/office/drawing/2014/main" id="{021B3074-EBBF-4BE3-914D-6E91274219C9}"/>
              </a:ext>
            </a:extLst>
          </p:cNvPr>
          <p:cNvSpPr>
            <a:spLocks/>
          </p:cNvSpPr>
          <p:nvPr/>
        </p:nvSpPr>
        <p:spPr bwMode="auto">
          <a:xfrm>
            <a:off x="6945313" y="1366838"/>
            <a:ext cx="1762125" cy="688975"/>
          </a:xfrm>
          <a:custGeom>
            <a:avLst/>
            <a:gdLst>
              <a:gd name="T0" fmla="*/ 1762077 w 1752600"/>
              <a:gd name="T1" fmla="*/ 294685 h 685800"/>
              <a:gd name="T2" fmla="*/ 1689228 w 1752600"/>
              <a:gd name="T3" fmla="*/ 199692 h 685800"/>
              <a:gd name="T4" fmla="*/ 1593131 w 1752600"/>
              <a:gd name="T5" fmla="*/ 137321 h 685800"/>
              <a:gd name="T6" fmla="*/ 1511916 w 1752600"/>
              <a:gd name="T7" fmla="*/ 100940 h 685800"/>
              <a:gd name="T8" fmla="*/ 1418593 w 1752600"/>
              <a:gd name="T9" fmla="*/ 69326 h 685800"/>
              <a:gd name="T10" fmla="*/ 1314543 w 1752600"/>
              <a:gd name="T11" fmla="*/ 42999 h 685800"/>
              <a:gd name="T12" fmla="*/ 1201149 w 1752600"/>
              <a:gd name="T13" fmla="*/ 22480 h 685800"/>
              <a:gd name="T14" fmla="*/ 1079792 w 1752600"/>
              <a:gd name="T15" fmla="*/ 8287 h 685800"/>
              <a:gd name="T16" fmla="*/ 951854 w 1752600"/>
              <a:gd name="T17" fmla="*/ 941 h 685800"/>
              <a:gd name="T18" fmla="*/ 819656 w 1752600"/>
              <a:gd name="T19" fmla="*/ 941 h 685800"/>
              <a:gd name="T20" fmla="*/ 691439 w 1752600"/>
              <a:gd name="T21" fmla="*/ 8287 h 685800"/>
              <a:gd name="T22" fmla="*/ 569926 w 1752600"/>
              <a:gd name="T23" fmla="*/ 22480 h 685800"/>
              <a:gd name="T24" fmla="*/ 456474 w 1752600"/>
              <a:gd name="T25" fmla="*/ 42999 h 685800"/>
              <a:gd name="T26" fmla="*/ 352448 w 1752600"/>
              <a:gd name="T27" fmla="*/ 69326 h 685800"/>
              <a:gd name="T28" fmla="*/ 259207 w 1752600"/>
              <a:gd name="T29" fmla="*/ 100940 h 685800"/>
              <a:gd name="T30" fmla="*/ 178113 w 1752600"/>
              <a:gd name="T31" fmla="*/ 137321 h 685800"/>
              <a:gd name="T32" fmla="*/ 82223 w 1752600"/>
              <a:gd name="T33" fmla="*/ 199692 h 685800"/>
              <a:gd name="T34" fmla="*/ 9590 w 1752600"/>
              <a:gd name="T35" fmla="*/ 294685 h 685800"/>
              <a:gd name="T36" fmla="*/ 2425 w 1752600"/>
              <a:gd name="T37" fmla="*/ 371861 h 685800"/>
              <a:gd name="T38" fmla="*/ 57808 w 1752600"/>
              <a:gd name="T39" fmla="*/ 469234 h 685800"/>
              <a:gd name="T40" fmla="*/ 178113 w 1752600"/>
              <a:gd name="T41" fmla="*/ 554184 h 685800"/>
              <a:gd name="T42" fmla="*/ 259208 w 1752600"/>
              <a:gd name="T43" fmla="*/ 590646 h 685800"/>
              <a:gd name="T44" fmla="*/ 352448 w 1752600"/>
              <a:gd name="T45" fmla="*/ 622381 h 685800"/>
              <a:gd name="T46" fmla="*/ 456474 w 1752600"/>
              <a:gd name="T47" fmla="*/ 648845 h 685800"/>
              <a:gd name="T48" fmla="*/ 569926 w 1752600"/>
              <a:gd name="T49" fmla="*/ 669499 h 685800"/>
              <a:gd name="T50" fmla="*/ 691439 w 1752600"/>
              <a:gd name="T51" fmla="*/ 683802 h 685800"/>
              <a:gd name="T52" fmla="*/ 819656 w 1752600"/>
              <a:gd name="T53" fmla="*/ 691213 h 685800"/>
              <a:gd name="T54" fmla="*/ 951854 w 1752600"/>
              <a:gd name="T55" fmla="*/ 691213 h 685800"/>
              <a:gd name="T56" fmla="*/ 1079792 w 1752600"/>
              <a:gd name="T57" fmla="*/ 683802 h 685800"/>
              <a:gd name="T58" fmla="*/ 1201149 w 1752600"/>
              <a:gd name="T59" fmla="*/ 669499 h 685800"/>
              <a:gd name="T60" fmla="*/ 1314543 w 1752600"/>
              <a:gd name="T61" fmla="*/ 648845 h 685800"/>
              <a:gd name="T62" fmla="*/ 1418593 w 1752600"/>
              <a:gd name="T63" fmla="*/ 622381 h 685800"/>
              <a:gd name="T64" fmla="*/ 1511916 w 1752600"/>
              <a:gd name="T65" fmla="*/ 590646 h 685800"/>
              <a:gd name="T66" fmla="*/ 1593131 w 1752600"/>
              <a:gd name="T67" fmla="*/ 554184 h 685800"/>
              <a:gd name="T68" fmla="*/ 1689228 w 1752600"/>
              <a:gd name="T69" fmla="*/ 491805 h 685800"/>
              <a:gd name="T70" fmla="*/ 1762077 w 1752600"/>
              <a:gd name="T71" fmla="*/ 397132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600" y="342899"/>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300"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899"/>
                </a:lnTo>
                <a:lnTo>
                  <a:pt x="2399" y="368441"/>
                </a:lnTo>
                <a:lnTo>
                  <a:pt x="21091" y="417951"/>
                </a:lnTo>
                <a:lnTo>
                  <a:pt x="57185" y="464920"/>
                </a:lnTo>
                <a:lnTo>
                  <a:pt x="109334" y="508811"/>
                </a:lnTo>
                <a:lnTo>
                  <a:pt x="176192" y="549088"/>
                </a:lnTo>
                <a:lnTo>
                  <a:pt x="214716" y="567704"/>
                </a:lnTo>
                <a:lnTo>
                  <a:pt x="256413" y="585215"/>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300" y="685799"/>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5"/>
                </a:lnTo>
                <a:lnTo>
                  <a:pt x="1537367" y="567704"/>
                </a:lnTo>
                <a:lnTo>
                  <a:pt x="1575954" y="549088"/>
                </a:lnTo>
                <a:lnTo>
                  <a:pt x="1611205" y="529434"/>
                </a:lnTo>
                <a:lnTo>
                  <a:pt x="1671015" y="487283"/>
                </a:lnTo>
                <a:lnTo>
                  <a:pt x="1715428" y="441787"/>
                </a:lnTo>
                <a:lnTo>
                  <a:pt x="1743079" y="393480"/>
                </a:lnTo>
                <a:lnTo>
                  <a:pt x="1752600" y="342899"/>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 name="object 49">
            <a:extLst>
              <a:ext uri="{FF2B5EF4-FFF2-40B4-BE49-F238E27FC236}">
                <a16:creationId xmlns:a16="http://schemas.microsoft.com/office/drawing/2014/main" id="{1AA71B2D-7640-40B6-86E4-97F1C102DE2E}"/>
              </a:ext>
            </a:extLst>
          </p:cNvPr>
          <p:cNvSpPr txBox="1"/>
          <p:nvPr/>
        </p:nvSpPr>
        <p:spPr>
          <a:xfrm>
            <a:off x="7110413" y="1585913"/>
            <a:ext cx="1392237" cy="230187"/>
          </a:xfrm>
          <a:prstGeom prst="rect">
            <a:avLst/>
          </a:prstGeom>
        </p:spPr>
        <p:txBody>
          <a:bodyPr lIns="0" tIns="12771" rIns="0" bIns="0">
            <a:spAutoFit/>
          </a:bodyPr>
          <a:lstStyle/>
          <a:p>
            <a:pPr marL="12771">
              <a:spcBef>
                <a:spcPts val="101"/>
              </a:spcBef>
              <a:defRPr/>
            </a:pPr>
            <a:r>
              <a:rPr sz="1408" b="1" spc="-5" dirty="0">
                <a:latin typeface="Times New Roman"/>
                <a:cs typeface="Times New Roman"/>
              </a:rPr>
              <a:t>处理</a:t>
            </a:r>
            <a:r>
              <a:rPr sz="1408" b="1" spc="-65" dirty="0">
                <a:latin typeface="Times New Roman"/>
                <a:cs typeface="Times New Roman"/>
              </a:rPr>
              <a:t> </a:t>
            </a:r>
            <a:r>
              <a:rPr sz="1408" b="1" dirty="0">
                <a:latin typeface="Times New Roman"/>
                <a:cs typeface="Times New Roman"/>
              </a:rPr>
              <a:t>例外</a:t>
            </a:r>
            <a:endParaRPr sz="1408">
              <a:latin typeface="Times New Roman"/>
              <a:cs typeface="Times New Roman"/>
            </a:endParaRPr>
          </a:p>
        </p:txBody>
      </p:sp>
      <p:sp>
        <p:nvSpPr>
          <p:cNvPr id="50" name="object 50">
            <a:extLst>
              <a:ext uri="{FF2B5EF4-FFF2-40B4-BE49-F238E27FC236}">
                <a16:creationId xmlns:a16="http://schemas.microsoft.com/office/drawing/2014/main" id="{D4BE87DC-00CF-4DEA-A4AA-F195FA20847E}"/>
              </a:ext>
            </a:extLst>
          </p:cNvPr>
          <p:cNvSpPr txBox="1"/>
          <p:nvPr/>
        </p:nvSpPr>
        <p:spPr>
          <a:xfrm>
            <a:off x="8174038" y="2236788"/>
            <a:ext cx="904875"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&lt;extend&gt;</a:t>
            </a:r>
            <a:endParaRPr sz="1408">
              <a:latin typeface="Times New Roman"/>
              <a:cs typeface="Times New Roman"/>
            </a:endParaRPr>
          </a:p>
        </p:txBody>
      </p:sp>
      <p:sp>
        <p:nvSpPr>
          <p:cNvPr id="110643" name="object 51">
            <a:extLst>
              <a:ext uri="{FF2B5EF4-FFF2-40B4-BE49-F238E27FC236}">
                <a16:creationId xmlns:a16="http://schemas.microsoft.com/office/drawing/2014/main" id="{E5A0B1D9-B6DE-43FE-99D4-B19B74C02842}"/>
              </a:ext>
            </a:extLst>
          </p:cNvPr>
          <p:cNvSpPr>
            <a:spLocks/>
          </p:cNvSpPr>
          <p:nvPr/>
        </p:nvSpPr>
        <p:spPr bwMode="auto">
          <a:xfrm>
            <a:off x="7864475" y="2055813"/>
            <a:ext cx="0" cy="766762"/>
          </a:xfrm>
          <a:custGeom>
            <a:avLst/>
            <a:gdLst>
              <a:gd name="T0" fmla="*/ 0 h 762000"/>
              <a:gd name="T1" fmla="*/ 771553 h 762000"/>
              <a:gd name="T2" fmla="*/ 0 60000 65536"/>
              <a:gd name="T3" fmla="*/ 0 60000 65536"/>
            </a:gdLst>
            <a:ahLst/>
            <a:cxnLst>
              <a:cxn ang="T2">
                <a:pos x="0" y="T0"/>
              </a:cxn>
              <a:cxn ang="T3">
                <a:pos x="0" y="T1"/>
              </a:cxn>
            </a:cxnLst>
            <a:rect l="0" t="0" r="r" b="b"/>
            <a:pathLst>
              <a:path h="762000">
                <a:moveTo>
                  <a:pt x="0" y="0"/>
                </a:moveTo>
                <a:lnTo>
                  <a:pt x="0" y="761999"/>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44" name="object 52">
            <a:extLst>
              <a:ext uri="{FF2B5EF4-FFF2-40B4-BE49-F238E27FC236}">
                <a16:creationId xmlns:a16="http://schemas.microsoft.com/office/drawing/2014/main" id="{25050FDD-8B2D-4779-8DA9-EC02FB1DC2AF}"/>
              </a:ext>
            </a:extLst>
          </p:cNvPr>
          <p:cNvSpPr>
            <a:spLocks/>
          </p:cNvSpPr>
          <p:nvPr/>
        </p:nvSpPr>
        <p:spPr bwMode="auto">
          <a:xfrm>
            <a:off x="7815263" y="2722563"/>
            <a:ext cx="100012" cy="100012"/>
          </a:xfrm>
          <a:custGeom>
            <a:avLst/>
            <a:gdLst>
              <a:gd name="T0" fmla="*/ 0 w 99060"/>
              <a:gd name="T1" fmla="*/ 0 h 99060"/>
              <a:gd name="T2" fmla="*/ 49710 w 99060"/>
              <a:gd name="T3" fmla="*/ 100973 h 99060"/>
              <a:gd name="T4" fmla="*/ 100973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0"/>
                </a:moveTo>
                <a:lnTo>
                  <a:pt x="48768" y="99060"/>
                </a:lnTo>
                <a:lnTo>
                  <a:pt x="9906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45" name="object 53">
            <a:extLst>
              <a:ext uri="{FF2B5EF4-FFF2-40B4-BE49-F238E27FC236}">
                <a16:creationId xmlns:a16="http://schemas.microsoft.com/office/drawing/2014/main" id="{322D1405-3AFB-4D19-9DC9-7A8405FAFF78}"/>
              </a:ext>
            </a:extLst>
          </p:cNvPr>
          <p:cNvSpPr>
            <a:spLocks/>
          </p:cNvSpPr>
          <p:nvPr/>
        </p:nvSpPr>
        <p:spPr bwMode="auto">
          <a:xfrm>
            <a:off x="4033838" y="5810250"/>
            <a:ext cx="1762125" cy="690563"/>
          </a:xfrm>
          <a:custGeom>
            <a:avLst/>
            <a:gdLst>
              <a:gd name="T0" fmla="*/ 1762077 w 1752600"/>
              <a:gd name="T1" fmla="*/ 296045 h 685800"/>
              <a:gd name="T2" fmla="*/ 1689228 w 1752600"/>
              <a:gd name="T3" fmla="*/ 200614 h 685800"/>
              <a:gd name="T4" fmla="*/ 1593131 w 1752600"/>
              <a:gd name="T5" fmla="*/ 137955 h 685800"/>
              <a:gd name="T6" fmla="*/ 1511916 w 1752600"/>
              <a:gd name="T7" fmla="*/ 101406 h 685800"/>
              <a:gd name="T8" fmla="*/ 1418593 w 1752600"/>
              <a:gd name="T9" fmla="*/ 69646 h 685800"/>
              <a:gd name="T10" fmla="*/ 1314543 w 1752600"/>
              <a:gd name="T11" fmla="*/ 43198 h 685800"/>
              <a:gd name="T12" fmla="*/ 1201149 w 1752600"/>
              <a:gd name="T13" fmla="*/ 22584 h 685800"/>
              <a:gd name="T14" fmla="*/ 1079792 w 1752600"/>
              <a:gd name="T15" fmla="*/ 8325 h 685800"/>
              <a:gd name="T16" fmla="*/ 951854 w 1752600"/>
              <a:gd name="T17" fmla="*/ 946 h 685800"/>
              <a:gd name="T18" fmla="*/ 819656 w 1752600"/>
              <a:gd name="T19" fmla="*/ 946 h 685800"/>
              <a:gd name="T20" fmla="*/ 691439 w 1752600"/>
              <a:gd name="T21" fmla="*/ 8325 h 685800"/>
              <a:gd name="T22" fmla="*/ 569926 w 1752600"/>
              <a:gd name="T23" fmla="*/ 22584 h 685800"/>
              <a:gd name="T24" fmla="*/ 456474 w 1752600"/>
              <a:gd name="T25" fmla="*/ 43198 h 685800"/>
              <a:gd name="T26" fmla="*/ 352448 w 1752600"/>
              <a:gd name="T27" fmla="*/ 69646 h 685800"/>
              <a:gd name="T28" fmla="*/ 259207 w 1752600"/>
              <a:gd name="T29" fmla="*/ 101406 h 685800"/>
              <a:gd name="T30" fmla="*/ 178113 w 1752600"/>
              <a:gd name="T31" fmla="*/ 137955 h 685800"/>
              <a:gd name="T32" fmla="*/ 82223 w 1752600"/>
              <a:gd name="T33" fmla="*/ 200614 h 685800"/>
              <a:gd name="T34" fmla="*/ 9590 w 1752600"/>
              <a:gd name="T35" fmla="*/ 296045 h 685800"/>
              <a:gd name="T36" fmla="*/ 2425 w 1752600"/>
              <a:gd name="T37" fmla="*/ 373577 h 685800"/>
              <a:gd name="T38" fmla="*/ 57808 w 1752600"/>
              <a:gd name="T39" fmla="*/ 471400 h 685800"/>
              <a:gd name="T40" fmla="*/ 178113 w 1752600"/>
              <a:gd name="T41" fmla="*/ 556742 h 685800"/>
              <a:gd name="T42" fmla="*/ 259207 w 1752600"/>
              <a:gd name="T43" fmla="*/ 593373 h 685800"/>
              <a:gd name="T44" fmla="*/ 352448 w 1752600"/>
              <a:gd name="T45" fmla="*/ 625254 h 685800"/>
              <a:gd name="T46" fmla="*/ 456474 w 1752600"/>
              <a:gd name="T47" fmla="*/ 651840 h 685800"/>
              <a:gd name="T48" fmla="*/ 569926 w 1752600"/>
              <a:gd name="T49" fmla="*/ 672589 h 685800"/>
              <a:gd name="T50" fmla="*/ 691439 w 1752600"/>
              <a:gd name="T51" fmla="*/ 686957 h 685800"/>
              <a:gd name="T52" fmla="*/ 819656 w 1752600"/>
              <a:gd name="T53" fmla="*/ 694402 h 685800"/>
              <a:gd name="T54" fmla="*/ 951854 w 1752600"/>
              <a:gd name="T55" fmla="*/ 694402 h 685800"/>
              <a:gd name="T56" fmla="*/ 1079792 w 1752600"/>
              <a:gd name="T57" fmla="*/ 686957 h 685800"/>
              <a:gd name="T58" fmla="*/ 1201149 w 1752600"/>
              <a:gd name="T59" fmla="*/ 672589 h 685800"/>
              <a:gd name="T60" fmla="*/ 1314543 w 1752600"/>
              <a:gd name="T61" fmla="*/ 651840 h 685800"/>
              <a:gd name="T62" fmla="*/ 1418593 w 1752600"/>
              <a:gd name="T63" fmla="*/ 625254 h 685800"/>
              <a:gd name="T64" fmla="*/ 1511916 w 1752600"/>
              <a:gd name="T65" fmla="*/ 593372 h 685800"/>
              <a:gd name="T66" fmla="*/ 1593131 w 1752600"/>
              <a:gd name="T67" fmla="*/ 556742 h 685800"/>
              <a:gd name="T68" fmla="*/ 1689228 w 1752600"/>
              <a:gd name="T69" fmla="*/ 494075 h 685800"/>
              <a:gd name="T70" fmla="*/ 1762077 w 1752600"/>
              <a:gd name="T71" fmla="*/ 398965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600"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300"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2"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300"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5"/>
                </a:lnTo>
                <a:lnTo>
                  <a:pt x="1537367" y="567704"/>
                </a:lnTo>
                <a:lnTo>
                  <a:pt x="1575954" y="549088"/>
                </a:lnTo>
                <a:lnTo>
                  <a:pt x="1611205" y="529434"/>
                </a:lnTo>
                <a:lnTo>
                  <a:pt x="1671015" y="487283"/>
                </a:lnTo>
                <a:lnTo>
                  <a:pt x="1715428" y="441787"/>
                </a:lnTo>
                <a:lnTo>
                  <a:pt x="1743079" y="393480"/>
                </a:lnTo>
                <a:lnTo>
                  <a:pt x="1752600" y="342900"/>
                </a:lnTo>
                <a:close/>
              </a:path>
            </a:pathLst>
          </a:custGeom>
          <a:noFill/>
          <a:ln w="914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4" name="object 54">
            <a:extLst>
              <a:ext uri="{FF2B5EF4-FFF2-40B4-BE49-F238E27FC236}">
                <a16:creationId xmlns:a16="http://schemas.microsoft.com/office/drawing/2014/main" id="{0608FFA1-494F-4958-9F5E-1D4E6EA70BE4}"/>
              </a:ext>
            </a:extLst>
          </p:cNvPr>
          <p:cNvSpPr txBox="1"/>
          <p:nvPr/>
        </p:nvSpPr>
        <p:spPr>
          <a:xfrm>
            <a:off x="4284663" y="6029325"/>
            <a:ext cx="1263650" cy="230188"/>
          </a:xfrm>
          <a:prstGeom prst="rect">
            <a:avLst/>
          </a:prstGeom>
        </p:spPr>
        <p:txBody>
          <a:bodyPr lIns="0" tIns="12771" rIns="0" bIns="0">
            <a:spAutoFit/>
          </a:bodyPr>
          <a:lstStyle/>
          <a:p>
            <a:pPr marL="12771">
              <a:spcBef>
                <a:spcPts val="101"/>
              </a:spcBef>
              <a:defRPr/>
            </a:pPr>
            <a:r>
              <a:rPr sz="1408" b="1" dirty="0">
                <a:solidFill>
                  <a:srgbClr val="CA3700"/>
                </a:solidFill>
                <a:latin typeface="Times New Roman"/>
                <a:cs typeface="Times New Roman"/>
              </a:rPr>
              <a:t>收集</a:t>
            </a:r>
            <a:r>
              <a:rPr sz="1408" b="1" spc="-50" dirty="0">
                <a:solidFill>
                  <a:srgbClr val="CA3700"/>
                </a:solidFill>
                <a:latin typeface="Times New Roman"/>
                <a:cs typeface="Times New Roman"/>
              </a:rPr>
              <a:t> </a:t>
            </a:r>
            <a:r>
              <a:rPr sz="1408" b="1" spc="-5" dirty="0">
                <a:solidFill>
                  <a:srgbClr val="CA3700"/>
                </a:solidFill>
                <a:latin typeface="Times New Roman"/>
                <a:cs typeface="Times New Roman"/>
              </a:rPr>
              <a:t>统计</a:t>
            </a:r>
            <a:endParaRPr sz="1408">
              <a:latin typeface="Times New Roman"/>
              <a:cs typeface="Times New Roman"/>
            </a:endParaRPr>
          </a:p>
        </p:txBody>
      </p:sp>
      <p:sp>
        <p:nvSpPr>
          <p:cNvPr id="55" name="object 55">
            <a:extLst>
              <a:ext uri="{FF2B5EF4-FFF2-40B4-BE49-F238E27FC236}">
                <a16:creationId xmlns:a16="http://schemas.microsoft.com/office/drawing/2014/main" id="{5E1422CC-736C-4ADE-94B9-9C7E836A5FF4}"/>
              </a:ext>
            </a:extLst>
          </p:cNvPr>
          <p:cNvSpPr txBox="1"/>
          <p:nvPr/>
        </p:nvSpPr>
        <p:spPr>
          <a:xfrm>
            <a:off x="6181725" y="5837238"/>
            <a:ext cx="954088"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&lt;&lt;</a:t>
            </a:r>
            <a:r>
              <a:rPr sz="1408" spc="-5" dirty="0">
                <a:solidFill>
                  <a:srgbClr val="CA3700"/>
                </a:solidFill>
                <a:latin typeface="Times New Roman"/>
                <a:cs typeface="Times New Roman"/>
              </a:rPr>
              <a:t>包括</a:t>
            </a:r>
            <a:r>
              <a:rPr sz="1408" spc="-5" dirty="0">
                <a:latin typeface="Times New Roman"/>
                <a:cs typeface="Times New Roman"/>
              </a:rPr>
              <a:t>&gt;&gt;</a:t>
            </a:r>
            <a:endParaRPr sz="1408">
              <a:latin typeface="Times New Roman"/>
              <a:cs typeface="Times New Roman"/>
            </a:endParaRPr>
          </a:p>
        </p:txBody>
      </p:sp>
      <p:sp>
        <p:nvSpPr>
          <p:cNvPr id="110648" name="object 56">
            <a:extLst>
              <a:ext uri="{FF2B5EF4-FFF2-40B4-BE49-F238E27FC236}">
                <a16:creationId xmlns:a16="http://schemas.microsoft.com/office/drawing/2014/main" id="{8737F91D-92B0-48D6-AA3A-6F00BFE98FD7}"/>
              </a:ext>
            </a:extLst>
          </p:cNvPr>
          <p:cNvSpPr>
            <a:spLocks/>
          </p:cNvSpPr>
          <p:nvPr/>
        </p:nvSpPr>
        <p:spPr bwMode="auto">
          <a:xfrm>
            <a:off x="5795963" y="6194425"/>
            <a:ext cx="1609725" cy="0"/>
          </a:xfrm>
          <a:custGeom>
            <a:avLst/>
            <a:gdLst>
              <a:gd name="T0" fmla="*/ 0 w 1600200"/>
              <a:gd name="T1" fmla="*/ 1619307 w 1600200"/>
              <a:gd name="T2" fmla="*/ 0 60000 65536"/>
              <a:gd name="T3" fmla="*/ 0 60000 65536"/>
            </a:gdLst>
            <a:ahLst/>
            <a:cxnLst>
              <a:cxn ang="T2">
                <a:pos x="T0" y="0"/>
              </a:cxn>
              <a:cxn ang="T3">
                <a:pos x="T1" y="0"/>
              </a:cxn>
            </a:cxnLst>
            <a:rect l="0" t="0" r="r" b="b"/>
            <a:pathLst>
              <a:path w="1600200">
                <a:moveTo>
                  <a:pt x="0" y="0"/>
                </a:moveTo>
                <a:lnTo>
                  <a:pt x="1600200" y="0"/>
                </a:lnTo>
              </a:path>
            </a:pathLst>
          </a:custGeom>
          <a:noFill/>
          <a:ln w="9144">
            <a:solidFill>
              <a:srgbClr val="CA37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49" name="object 57">
            <a:extLst>
              <a:ext uri="{FF2B5EF4-FFF2-40B4-BE49-F238E27FC236}">
                <a16:creationId xmlns:a16="http://schemas.microsoft.com/office/drawing/2014/main" id="{C457DD03-D31E-4A8E-BB2E-7C31F4BC8743}"/>
              </a:ext>
            </a:extLst>
          </p:cNvPr>
          <p:cNvSpPr>
            <a:spLocks/>
          </p:cNvSpPr>
          <p:nvPr/>
        </p:nvSpPr>
        <p:spPr bwMode="auto">
          <a:xfrm>
            <a:off x="5795963" y="6145213"/>
            <a:ext cx="101600" cy="100012"/>
          </a:xfrm>
          <a:custGeom>
            <a:avLst/>
            <a:gdLst>
              <a:gd name="T0" fmla="*/ 101856 w 100964"/>
              <a:gd name="T1" fmla="*/ 0 h 99060"/>
              <a:gd name="T2" fmla="*/ 0 w 100964"/>
              <a:gd name="T3" fmla="*/ 49710 h 99060"/>
              <a:gd name="T4" fmla="*/ 101856 w 100964"/>
              <a:gd name="T5" fmla="*/ 100973 h 99060"/>
              <a:gd name="T6" fmla="*/ 0 60000 65536"/>
              <a:gd name="T7" fmla="*/ 0 60000 65536"/>
              <a:gd name="T8" fmla="*/ 0 60000 65536"/>
            </a:gdLst>
            <a:ahLst/>
            <a:cxnLst>
              <a:cxn ang="T6">
                <a:pos x="T0" y="T1"/>
              </a:cxn>
              <a:cxn ang="T7">
                <a:pos x="T2" y="T3"/>
              </a:cxn>
              <a:cxn ang="T8">
                <a:pos x="T4" y="T5"/>
              </a:cxn>
            </a:cxnLst>
            <a:rect l="0" t="0" r="r" b="b"/>
            <a:pathLst>
              <a:path w="100964" h="99060">
                <a:moveTo>
                  <a:pt x="100584" y="0"/>
                </a:moveTo>
                <a:lnTo>
                  <a:pt x="0" y="48768"/>
                </a:lnTo>
                <a:lnTo>
                  <a:pt x="100584" y="99060"/>
                </a:lnTo>
              </a:path>
            </a:pathLst>
          </a:custGeom>
          <a:noFill/>
          <a:ln w="914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50" name="object 58">
            <a:extLst>
              <a:ext uri="{FF2B5EF4-FFF2-40B4-BE49-F238E27FC236}">
                <a16:creationId xmlns:a16="http://schemas.microsoft.com/office/drawing/2014/main" id="{8B02502F-CC49-4ABC-B93F-C7C1CF7269E0}"/>
              </a:ext>
            </a:extLst>
          </p:cNvPr>
          <p:cNvSpPr>
            <a:spLocks/>
          </p:cNvSpPr>
          <p:nvPr/>
        </p:nvSpPr>
        <p:spPr bwMode="auto">
          <a:xfrm>
            <a:off x="7327900" y="5734050"/>
            <a:ext cx="1762125" cy="688975"/>
          </a:xfrm>
          <a:custGeom>
            <a:avLst/>
            <a:gdLst>
              <a:gd name="T0" fmla="*/ 1762077 w 1752600"/>
              <a:gd name="T1" fmla="*/ 294685 h 685800"/>
              <a:gd name="T2" fmla="*/ 1689228 w 1752600"/>
              <a:gd name="T3" fmla="*/ 199692 h 685800"/>
              <a:gd name="T4" fmla="*/ 1593131 w 1752600"/>
              <a:gd name="T5" fmla="*/ 137321 h 685800"/>
              <a:gd name="T6" fmla="*/ 1511916 w 1752600"/>
              <a:gd name="T7" fmla="*/ 100940 h 685800"/>
              <a:gd name="T8" fmla="*/ 1418593 w 1752600"/>
              <a:gd name="T9" fmla="*/ 69326 h 685800"/>
              <a:gd name="T10" fmla="*/ 1314543 w 1752600"/>
              <a:gd name="T11" fmla="*/ 42999 h 685800"/>
              <a:gd name="T12" fmla="*/ 1201149 w 1752600"/>
              <a:gd name="T13" fmla="*/ 22480 h 685800"/>
              <a:gd name="T14" fmla="*/ 1079792 w 1752600"/>
              <a:gd name="T15" fmla="*/ 8287 h 685800"/>
              <a:gd name="T16" fmla="*/ 951854 w 1752600"/>
              <a:gd name="T17" fmla="*/ 941 h 685800"/>
              <a:gd name="T18" fmla="*/ 819656 w 1752600"/>
              <a:gd name="T19" fmla="*/ 941 h 685800"/>
              <a:gd name="T20" fmla="*/ 691439 w 1752600"/>
              <a:gd name="T21" fmla="*/ 8287 h 685800"/>
              <a:gd name="T22" fmla="*/ 569926 w 1752600"/>
              <a:gd name="T23" fmla="*/ 22480 h 685800"/>
              <a:gd name="T24" fmla="*/ 456474 w 1752600"/>
              <a:gd name="T25" fmla="*/ 42999 h 685800"/>
              <a:gd name="T26" fmla="*/ 352448 w 1752600"/>
              <a:gd name="T27" fmla="*/ 69326 h 685800"/>
              <a:gd name="T28" fmla="*/ 259207 w 1752600"/>
              <a:gd name="T29" fmla="*/ 100940 h 685800"/>
              <a:gd name="T30" fmla="*/ 178113 w 1752600"/>
              <a:gd name="T31" fmla="*/ 137321 h 685800"/>
              <a:gd name="T32" fmla="*/ 82223 w 1752600"/>
              <a:gd name="T33" fmla="*/ 199692 h 685800"/>
              <a:gd name="T34" fmla="*/ 9590 w 1752600"/>
              <a:gd name="T35" fmla="*/ 294685 h 685800"/>
              <a:gd name="T36" fmla="*/ 2425 w 1752600"/>
              <a:gd name="T37" fmla="*/ 371861 h 685800"/>
              <a:gd name="T38" fmla="*/ 57808 w 1752600"/>
              <a:gd name="T39" fmla="*/ 469234 h 685800"/>
              <a:gd name="T40" fmla="*/ 178113 w 1752600"/>
              <a:gd name="T41" fmla="*/ 554184 h 685800"/>
              <a:gd name="T42" fmla="*/ 259207 w 1752600"/>
              <a:gd name="T43" fmla="*/ 590647 h 685800"/>
              <a:gd name="T44" fmla="*/ 352448 w 1752600"/>
              <a:gd name="T45" fmla="*/ 622381 h 685800"/>
              <a:gd name="T46" fmla="*/ 456474 w 1752600"/>
              <a:gd name="T47" fmla="*/ 648845 h 685800"/>
              <a:gd name="T48" fmla="*/ 569926 w 1752600"/>
              <a:gd name="T49" fmla="*/ 669499 h 685800"/>
              <a:gd name="T50" fmla="*/ 691439 w 1752600"/>
              <a:gd name="T51" fmla="*/ 683802 h 685800"/>
              <a:gd name="T52" fmla="*/ 819656 w 1752600"/>
              <a:gd name="T53" fmla="*/ 691213 h 685800"/>
              <a:gd name="T54" fmla="*/ 951854 w 1752600"/>
              <a:gd name="T55" fmla="*/ 691213 h 685800"/>
              <a:gd name="T56" fmla="*/ 1079792 w 1752600"/>
              <a:gd name="T57" fmla="*/ 683802 h 685800"/>
              <a:gd name="T58" fmla="*/ 1201149 w 1752600"/>
              <a:gd name="T59" fmla="*/ 669499 h 685800"/>
              <a:gd name="T60" fmla="*/ 1314543 w 1752600"/>
              <a:gd name="T61" fmla="*/ 648845 h 685800"/>
              <a:gd name="T62" fmla="*/ 1418593 w 1752600"/>
              <a:gd name="T63" fmla="*/ 622381 h 685800"/>
              <a:gd name="T64" fmla="*/ 1511916 w 1752600"/>
              <a:gd name="T65" fmla="*/ 590646 h 685800"/>
              <a:gd name="T66" fmla="*/ 1593131 w 1752600"/>
              <a:gd name="T67" fmla="*/ 554184 h 685800"/>
              <a:gd name="T68" fmla="*/ 1689228 w 1752600"/>
              <a:gd name="T69" fmla="*/ 491805 h 685800"/>
              <a:gd name="T70" fmla="*/ 1762077 w 1752600"/>
              <a:gd name="T71" fmla="*/ 397132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599"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299"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2"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299"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5"/>
                </a:lnTo>
                <a:lnTo>
                  <a:pt x="1537367" y="567704"/>
                </a:lnTo>
                <a:lnTo>
                  <a:pt x="1575954" y="549088"/>
                </a:lnTo>
                <a:lnTo>
                  <a:pt x="1611205" y="529434"/>
                </a:lnTo>
                <a:lnTo>
                  <a:pt x="1671015" y="487283"/>
                </a:lnTo>
                <a:lnTo>
                  <a:pt x="1715428" y="441787"/>
                </a:lnTo>
                <a:lnTo>
                  <a:pt x="1743079" y="393480"/>
                </a:lnTo>
                <a:lnTo>
                  <a:pt x="1752599" y="3429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0651" name="object 59">
            <a:extLst>
              <a:ext uri="{FF2B5EF4-FFF2-40B4-BE49-F238E27FC236}">
                <a16:creationId xmlns:a16="http://schemas.microsoft.com/office/drawing/2014/main" id="{0B48C56E-0D5C-40E6-B64C-321F0921F1DE}"/>
              </a:ext>
            </a:extLst>
          </p:cNvPr>
          <p:cNvSpPr>
            <a:spLocks/>
          </p:cNvSpPr>
          <p:nvPr/>
        </p:nvSpPr>
        <p:spPr bwMode="auto">
          <a:xfrm>
            <a:off x="7327900" y="5734050"/>
            <a:ext cx="1762125" cy="688975"/>
          </a:xfrm>
          <a:custGeom>
            <a:avLst/>
            <a:gdLst>
              <a:gd name="T0" fmla="*/ 1762077 w 1752600"/>
              <a:gd name="T1" fmla="*/ 294685 h 685800"/>
              <a:gd name="T2" fmla="*/ 1689228 w 1752600"/>
              <a:gd name="T3" fmla="*/ 199692 h 685800"/>
              <a:gd name="T4" fmla="*/ 1593131 w 1752600"/>
              <a:gd name="T5" fmla="*/ 137321 h 685800"/>
              <a:gd name="T6" fmla="*/ 1511916 w 1752600"/>
              <a:gd name="T7" fmla="*/ 100940 h 685800"/>
              <a:gd name="T8" fmla="*/ 1418593 w 1752600"/>
              <a:gd name="T9" fmla="*/ 69326 h 685800"/>
              <a:gd name="T10" fmla="*/ 1314543 w 1752600"/>
              <a:gd name="T11" fmla="*/ 42999 h 685800"/>
              <a:gd name="T12" fmla="*/ 1201149 w 1752600"/>
              <a:gd name="T13" fmla="*/ 22480 h 685800"/>
              <a:gd name="T14" fmla="*/ 1079792 w 1752600"/>
              <a:gd name="T15" fmla="*/ 8287 h 685800"/>
              <a:gd name="T16" fmla="*/ 951854 w 1752600"/>
              <a:gd name="T17" fmla="*/ 941 h 685800"/>
              <a:gd name="T18" fmla="*/ 819656 w 1752600"/>
              <a:gd name="T19" fmla="*/ 941 h 685800"/>
              <a:gd name="T20" fmla="*/ 691439 w 1752600"/>
              <a:gd name="T21" fmla="*/ 8287 h 685800"/>
              <a:gd name="T22" fmla="*/ 569926 w 1752600"/>
              <a:gd name="T23" fmla="*/ 22480 h 685800"/>
              <a:gd name="T24" fmla="*/ 456474 w 1752600"/>
              <a:gd name="T25" fmla="*/ 42999 h 685800"/>
              <a:gd name="T26" fmla="*/ 352448 w 1752600"/>
              <a:gd name="T27" fmla="*/ 69326 h 685800"/>
              <a:gd name="T28" fmla="*/ 259207 w 1752600"/>
              <a:gd name="T29" fmla="*/ 100940 h 685800"/>
              <a:gd name="T30" fmla="*/ 178113 w 1752600"/>
              <a:gd name="T31" fmla="*/ 137321 h 685800"/>
              <a:gd name="T32" fmla="*/ 82223 w 1752600"/>
              <a:gd name="T33" fmla="*/ 199692 h 685800"/>
              <a:gd name="T34" fmla="*/ 9590 w 1752600"/>
              <a:gd name="T35" fmla="*/ 294685 h 685800"/>
              <a:gd name="T36" fmla="*/ 2425 w 1752600"/>
              <a:gd name="T37" fmla="*/ 371861 h 685800"/>
              <a:gd name="T38" fmla="*/ 57808 w 1752600"/>
              <a:gd name="T39" fmla="*/ 469234 h 685800"/>
              <a:gd name="T40" fmla="*/ 178113 w 1752600"/>
              <a:gd name="T41" fmla="*/ 554184 h 685800"/>
              <a:gd name="T42" fmla="*/ 259207 w 1752600"/>
              <a:gd name="T43" fmla="*/ 590647 h 685800"/>
              <a:gd name="T44" fmla="*/ 352448 w 1752600"/>
              <a:gd name="T45" fmla="*/ 622381 h 685800"/>
              <a:gd name="T46" fmla="*/ 456474 w 1752600"/>
              <a:gd name="T47" fmla="*/ 648845 h 685800"/>
              <a:gd name="T48" fmla="*/ 569926 w 1752600"/>
              <a:gd name="T49" fmla="*/ 669499 h 685800"/>
              <a:gd name="T50" fmla="*/ 691439 w 1752600"/>
              <a:gd name="T51" fmla="*/ 683802 h 685800"/>
              <a:gd name="T52" fmla="*/ 819656 w 1752600"/>
              <a:gd name="T53" fmla="*/ 691213 h 685800"/>
              <a:gd name="T54" fmla="*/ 951854 w 1752600"/>
              <a:gd name="T55" fmla="*/ 691213 h 685800"/>
              <a:gd name="T56" fmla="*/ 1079792 w 1752600"/>
              <a:gd name="T57" fmla="*/ 683802 h 685800"/>
              <a:gd name="T58" fmla="*/ 1201149 w 1752600"/>
              <a:gd name="T59" fmla="*/ 669499 h 685800"/>
              <a:gd name="T60" fmla="*/ 1314543 w 1752600"/>
              <a:gd name="T61" fmla="*/ 648845 h 685800"/>
              <a:gd name="T62" fmla="*/ 1418593 w 1752600"/>
              <a:gd name="T63" fmla="*/ 622381 h 685800"/>
              <a:gd name="T64" fmla="*/ 1511916 w 1752600"/>
              <a:gd name="T65" fmla="*/ 590646 h 685800"/>
              <a:gd name="T66" fmla="*/ 1593131 w 1752600"/>
              <a:gd name="T67" fmla="*/ 554184 h 685800"/>
              <a:gd name="T68" fmla="*/ 1689228 w 1752600"/>
              <a:gd name="T69" fmla="*/ 491805 h 685800"/>
              <a:gd name="T70" fmla="*/ 1762077 w 1752600"/>
              <a:gd name="T71" fmla="*/ 397132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599"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299"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2"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299"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5"/>
                </a:lnTo>
                <a:lnTo>
                  <a:pt x="1537367" y="567704"/>
                </a:lnTo>
                <a:lnTo>
                  <a:pt x="1575954" y="549088"/>
                </a:lnTo>
                <a:lnTo>
                  <a:pt x="1611205" y="529434"/>
                </a:lnTo>
                <a:lnTo>
                  <a:pt x="1671015" y="487283"/>
                </a:lnTo>
                <a:lnTo>
                  <a:pt x="1715428" y="441787"/>
                </a:lnTo>
                <a:lnTo>
                  <a:pt x="1743079" y="393480"/>
                </a:lnTo>
                <a:lnTo>
                  <a:pt x="1752599" y="342900"/>
                </a:lnTo>
                <a:close/>
              </a:path>
            </a:pathLst>
          </a:custGeom>
          <a:noFill/>
          <a:ln w="914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0" name="object 60">
            <a:extLst>
              <a:ext uri="{FF2B5EF4-FFF2-40B4-BE49-F238E27FC236}">
                <a16:creationId xmlns:a16="http://schemas.microsoft.com/office/drawing/2014/main" id="{755ADC1B-AF8D-42D3-B1E6-072B788A5DB8}"/>
              </a:ext>
            </a:extLst>
          </p:cNvPr>
          <p:cNvSpPr txBox="1"/>
          <p:nvPr/>
        </p:nvSpPr>
        <p:spPr>
          <a:xfrm>
            <a:off x="7827963" y="5953125"/>
            <a:ext cx="762000" cy="230188"/>
          </a:xfrm>
          <a:prstGeom prst="rect">
            <a:avLst/>
          </a:prstGeom>
        </p:spPr>
        <p:txBody>
          <a:bodyPr lIns="0" tIns="12771" rIns="0" bIns="0">
            <a:spAutoFit/>
          </a:bodyPr>
          <a:lstStyle/>
          <a:p>
            <a:pPr marL="12771">
              <a:spcBef>
                <a:spcPts val="101"/>
              </a:spcBef>
              <a:defRPr/>
            </a:pPr>
            <a:r>
              <a:rPr sz="1408" b="1" dirty="0">
                <a:solidFill>
                  <a:srgbClr val="CA3700"/>
                </a:solidFill>
                <a:latin typeface="Times New Roman"/>
                <a:cs typeface="Times New Roman"/>
              </a:rPr>
              <a:t>广告</a:t>
            </a:r>
            <a:r>
              <a:rPr sz="1408" b="1" spc="-15" dirty="0">
                <a:solidFill>
                  <a:srgbClr val="CA3700"/>
                </a:solidFill>
                <a:latin typeface="Times New Roman"/>
                <a:cs typeface="Times New Roman"/>
              </a:rPr>
              <a:t>t</a:t>
            </a:r>
            <a:r>
              <a:rPr sz="1408" b="1" dirty="0">
                <a:solidFill>
                  <a:srgbClr val="CA3700"/>
                </a:solidFill>
                <a:latin typeface="Times New Roman"/>
                <a:cs typeface="Times New Roman"/>
              </a:rPr>
              <a:t>Ise</a:t>
            </a:r>
            <a:endParaRPr sz="1408">
              <a:latin typeface="Times New Roman"/>
              <a:cs typeface="Times New Roman"/>
            </a:endParaRPr>
          </a:p>
        </p:txBody>
      </p:sp>
      <p:sp>
        <p:nvSpPr>
          <p:cNvPr id="110653" name="object 61">
            <a:extLst>
              <a:ext uri="{FF2B5EF4-FFF2-40B4-BE49-F238E27FC236}">
                <a16:creationId xmlns:a16="http://schemas.microsoft.com/office/drawing/2014/main" id="{DC16FFB8-8DEA-4B5A-94EC-CF8768F8FA7D}"/>
              </a:ext>
            </a:extLst>
          </p:cNvPr>
          <p:cNvSpPr>
            <a:spLocks/>
          </p:cNvSpPr>
          <p:nvPr/>
        </p:nvSpPr>
        <p:spPr bwMode="auto">
          <a:xfrm>
            <a:off x="8937625" y="5351463"/>
            <a:ext cx="688975" cy="536575"/>
          </a:xfrm>
          <a:custGeom>
            <a:avLst/>
            <a:gdLst>
              <a:gd name="T0" fmla="*/ 0 w 685800"/>
              <a:gd name="T1" fmla="*/ 539769 h 533400"/>
              <a:gd name="T2" fmla="*/ 692165 w 685800"/>
              <a:gd name="T3" fmla="*/ 0 h 533400"/>
              <a:gd name="T4" fmla="*/ 0 60000 65536"/>
              <a:gd name="T5" fmla="*/ 0 60000 65536"/>
            </a:gdLst>
            <a:ahLst/>
            <a:cxnLst>
              <a:cxn ang="T4">
                <a:pos x="T0" y="T1"/>
              </a:cxn>
              <a:cxn ang="T5">
                <a:pos x="T2" y="T3"/>
              </a:cxn>
            </a:cxnLst>
            <a:rect l="0" t="0" r="r" b="b"/>
            <a:pathLst>
              <a:path w="685800" h="533400">
                <a:moveTo>
                  <a:pt x="0" y="533400"/>
                </a:moveTo>
                <a:lnTo>
                  <a:pt x="685800" y="0"/>
                </a:lnTo>
              </a:path>
            </a:pathLst>
          </a:custGeom>
          <a:noFill/>
          <a:ln w="9144">
            <a:solidFill>
              <a:srgbClr val="CA37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54" name="object 62">
            <a:extLst>
              <a:ext uri="{FF2B5EF4-FFF2-40B4-BE49-F238E27FC236}">
                <a16:creationId xmlns:a16="http://schemas.microsoft.com/office/drawing/2014/main" id="{8DDF9E75-C59A-40EF-BB95-10ADF331B082}"/>
              </a:ext>
            </a:extLst>
          </p:cNvPr>
          <p:cNvSpPr>
            <a:spLocks/>
          </p:cNvSpPr>
          <p:nvPr/>
        </p:nvSpPr>
        <p:spPr bwMode="auto">
          <a:xfrm>
            <a:off x="2806700" y="3205163"/>
            <a:ext cx="4214813" cy="1533525"/>
          </a:xfrm>
          <a:custGeom>
            <a:avLst/>
            <a:gdLst>
              <a:gd name="T0" fmla="*/ 4238761 w 4191000"/>
              <a:gd name="T1" fmla="*/ 1543109 h 1524000"/>
              <a:gd name="T2" fmla="*/ 847753 w 4191000"/>
              <a:gd name="T3" fmla="*/ 1543110 h 1524000"/>
              <a:gd name="T4" fmla="*/ 0 w 4191000"/>
              <a:gd name="T5" fmla="*/ 0 h 1524000"/>
              <a:gd name="T6" fmla="*/ 0 60000 65536"/>
              <a:gd name="T7" fmla="*/ 0 60000 65536"/>
              <a:gd name="T8" fmla="*/ 0 60000 65536"/>
            </a:gdLst>
            <a:ahLst/>
            <a:cxnLst>
              <a:cxn ang="T6">
                <a:pos x="T0" y="T1"/>
              </a:cxn>
              <a:cxn ang="T7">
                <a:pos x="T2" y="T3"/>
              </a:cxn>
              <a:cxn ang="T8">
                <a:pos x="T4" y="T5"/>
              </a:cxn>
            </a:cxnLst>
            <a:rect l="0" t="0" r="r" b="b"/>
            <a:pathLst>
              <a:path w="4191000" h="1524000">
                <a:moveTo>
                  <a:pt x="4191000" y="1523999"/>
                </a:moveTo>
                <a:lnTo>
                  <a:pt x="838200" y="1524000"/>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55" name="object 63">
            <a:extLst>
              <a:ext uri="{FF2B5EF4-FFF2-40B4-BE49-F238E27FC236}">
                <a16:creationId xmlns:a16="http://schemas.microsoft.com/office/drawing/2014/main" id="{8A374C8E-5022-4934-8040-CC3870115BAA}"/>
              </a:ext>
            </a:extLst>
          </p:cNvPr>
          <p:cNvSpPr>
            <a:spLocks/>
          </p:cNvSpPr>
          <p:nvPr/>
        </p:nvSpPr>
        <p:spPr bwMode="auto">
          <a:xfrm>
            <a:off x="7021513" y="4354513"/>
            <a:ext cx="1762125" cy="690562"/>
          </a:xfrm>
          <a:custGeom>
            <a:avLst/>
            <a:gdLst>
              <a:gd name="T0" fmla="*/ 1762077 w 1752600"/>
              <a:gd name="T1" fmla="*/ 296043 h 685800"/>
              <a:gd name="T2" fmla="*/ 1689228 w 1752600"/>
              <a:gd name="T3" fmla="*/ 200613 h 685800"/>
              <a:gd name="T4" fmla="*/ 1593131 w 1752600"/>
              <a:gd name="T5" fmla="*/ 137954 h 685800"/>
              <a:gd name="T6" fmla="*/ 1511916 w 1752600"/>
              <a:gd name="T7" fmla="*/ 101405 h 685800"/>
              <a:gd name="T8" fmla="*/ 1418593 w 1752600"/>
              <a:gd name="T9" fmla="*/ 69646 h 685800"/>
              <a:gd name="T10" fmla="*/ 1314543 w 1752600"/>
              <a:gd name="T11" fmla="*/ 43198 h 685800"/>
              <a:gd name="T12" fmla="*/ 1201149 w 1752600"/>
              <a:gd name="T13" fmla="*/ 22584 h 685800"/>
              <a:gd name="T14" fmla="*/ 1079792 w 1752600"/>
              <a:gd name="T15" fmla="*/ 8325 h 685800"/>
              <a:gd name="T16" fmla="*/ 951854 w 1752600"/>
              <a:gd name="T17" fmla="*/ 946 h 685800"/>
              <a:gd name="T18" fmla="*/ 819656 w 1752600"/>
              <a:gd name="T19" fmla="*/ 946 h 685800"/>
              <a:gd name="T20" fmla="*/ 691439 w 1752600"/>
              <a:gd name="T21" fmla="*/ 8325 h 685800"/>
              <a:gd name="T22" fmla="*/ 569926 w 1752600"/>
              <a:gd name="T23" fmla="*/ 22584 h 685800"/>
              <a:gd name="T24" fmla="*/ 456474 w 1752600"/>
              <a:gd name="T25" fmla="*/ 43198 h 685800"/>
              <a:gd name="T26" fmla="*/ 352448 w 1752600"/>
              <a:gd name="T27" fmla="*/ 69646 h 685800"/>
              <a:gd name="T28" fmla="*/ 259207 w 1752600"/>
              <a:gd name="T29" fmla="*/ 101405 h 685800"/>
              <a:gd name="T30" fmla="*/ 178113 w 1752600"/>
              <a:gd name="T31" fmla="*/ 137954 h 685800"/>
              <a:gd name="T32" fmla="*/ 82223 w 1752600"/>
              <a:gd name="T33" fmla="*/ 200613 h 685800"/>
              <a:gd name="T34" fmla="*/ 9590 w 1752600"/>
              <a:gd name="T35" fmla="*/ 296043 h 685800"/>
              <a:gd name="T36" fmla="*/ 2425 w 1752600"/>
              <a:gd name="T37" fmla="*/ 373575 h 685800"/>
              <a:gd name="T38" fmla="*/ 57808 w 1752600"/>
              <a:gd name="T39" fmla="*/ 471399 h 685800"/>
              <a:gd name="T40" fmla="*/ 178113 w 1752600"/>
              <a:gd name="T41" fmla="*/ 556740 h 685800"/>
              <a:gd name="T42" fmla="*/ 259208 w 1752600"/>
              <a:gd name="T43" fmla="*/ 593372 h 685800"/>
              <a:gd name="T44" fmla="*/ 352448 w 1752600"/>
              <a:gd name="T45" fmla="*/ 625252 h 685800"/>
              <a:gd name="T46" fmla="*/ 456474 w 1752600"/>
              <a:gd name="T47" fmla="*/ 651838 h 685800"/>
              <a:gd name="T48" fmla="*/ 569926 w 1752600"/>
              <a:gd name="T49" fmla="*/ 672587 h 685800"/>
              <a:gd name="T50" fmla="*/ 691439 w 1752600"/>
              <a:gd name="T51" fmla="*/ 686955 h 685800"/>
              <a:gd name="T52" fmla="*/ 819656 w 1752600"/>
              <a:gd name="T53" fmla="*/ 694400 h 685800"/>
              <a:gd name="T54" fmla="*/ 951854 w 1752600"/>
              <a:gd name="T55" fmla="*/ 694400 h 685800"/>
              <a:gd name="T56" fmla="*/ 1079792 w 1752600"/>
              <a:gd name="T57" fmla="*/ 686955 h 685800"/>
              <a:gd name="T58" fmla="*/ 1201149 w 1752600"/>
              <a:gd name="T59" fmla="*/ 672587 h 685800"/>
              <a:gd name="T60" fmla="*/ 1314543 w 1752600"/>
              <a:gd name="T61" fmla="*/ 651838 h 685800"/>
              <a:gd name="T62" fmla="*/ 1418593 w 1752600"/>
              <a:gd name="T63" fmla="*/ 625252 h 685800"/>
              <a:gd name="T64" fmla="*/ 1511916 w 1752600"/>
              <a:gd name="T65" fmla="*/ 593372 h 685800"/>
              <a:gd name="T66" fmla="*/ 1593131 w 1752600"/>
              <a:gd name="T67" fmla="*/ 556740 h 685800"/>
              <a:gd name="T68" fmla="*/ 1689228 w 1752600"/>
              <a:gd name="T69" fmla="*/ 494074 h 685800"/>
              <a:gd name="T70" fmla="*/ 1762077 w 1752600"/>
              <a:gd name="T71" fmla="*/ 398963 h 6858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85800">
                <a:moveTo>
                  <a:pt x="1752600" y="342900"/>
                </a:moveTo>
                <a:lnTo>
                  <a:pt x="1743079" y="291975"/>
                </a:lnTo>
                <a:lnTo>
                  <a:pt x="1715428" y="243456"/>
                </a:lnTo>
                <a:lnTo>
                  <a:pt x="1671015" y="197856"/>
                </a:lnTo>
                <a:lnTo>
                  <a:pt x="1611205" y="155691"/>
                </a:lnTo>
                <a:lnTo>
                  <a:pt x="1575954" y="136058"/>
                </a:lnTo>
                <a:lnTo>
                  <a:pt x="1537367" y="117477"/>
                </a:lnTo>
                <a:lnTo>
                  <a:pt x="1495615" y="100012"/>
                </a:lnTo>
                <a:lnTo>
                  <a:pt x="1450868" y="83728"/>
                </a:lnTo>
                <a:lnTo>
                  <a:pt x="1403298" y="68689"/>
                </a:lnTo>
                <a:lnTo>
                  <a:pt x="1353074" y="54960"/>
                </a:lnTo>
                <a:lnTo>
                  <a:pt x="1300370" y="42604"/>
                </a:lnTo>
                <a:lnTo>
                  <a:pt x="1245354" y="31687"/>
                </a:lnTo>
                <a:lnTo>
                  <a:pt x="1188198" y="22273"/>
                </a:lnTo>
                <a:lnTo>
                  <a:pt x="1129073" y="14427"/>
                </a:lnTo>
                <a:lnTo>
                  <a:pt x="1068150" y="8211"/>
                </a:lnTo>
                <a:lnTo>
                  <a:pt x="1005599" y="3692"/>
                </a:lnTo>
                <a:lnTo>
                  <a:pt x="941592" y="933"/>
                </a:lnTo>
                <a:lnTo>
                  <a:pt x="876300" y="0"/>
                </a:lnTo>
                <a:lnTo>
                  <a:pt x="810818" y="933"/>
                </a:lnTo>
                <a:lnTo>
                  <a:pt x="746656" y="3692"/>
                </a:lnTo>
                <a:lnTo>
                  <a:pt x="683984" y="8211"/>
                </a:lnTo>
                <a:lnTo>
                  <a:pt x="622970" y="14427"/>
                </a:lnTo>
                <a:lnTo>
                  <a:pt x="563781" y="22273"/>
                </a:lnTo>
                <a:lnTo>
                  <a:pt x="506586" y="31687"/>
                </a:lnTo>
                <a:lnTo>
                  <a:pt x="451553" y="42604"/>
                </a:lnTo>
                <a:lnTo>
                  <a:pt x="398851" y="54960"/>
                </a:lnTo>
                <a:lnTo>
                  <a:pt x="348648" y="68689"/>
                </a:lnTo>
                <a:lnTo>
                  <a:pt x="301113" y="83728"/>
                </a:lnTo>
                <a:lnTo>
                  <a:pt x="256412" y="100012"/>
                </a:lnTo>
                <a:lnTo>
                  <a:pt x="214716" y="117477"/>
                </a:lnTo>
                <a:lnTo>
                  <a:pt x="176192" y="136058"/>
                </a:lnTo>
                <a:lnTo>
                  <a:pt x="141009" y="155691"/>
                </a:lnTo>
                <a:lnTo>
                  <a:pt x="81337" y="197856"/>
                </a:lnTo>
                <a:lnTo>
                  <a:pt x="37047" y="243456"/>
                </a:lnTo>
                <a:lnTo>
                  <a:pt x="9486" y="291975"/>
                </a:lnTo>
                <a:lnTo>
                  <a:pt x="0" y="342900"/>
                </a:lnTo>
                <a:lnTo>
                  <a:pt x="2399" y="368441"/>
                </a:lnTo>
                <a:lnTo>
                  <a:pt x="21091" y="417951"/>
                </a:lnTo>
                <a:lnTo>
                  <a:pt x="57185" y="464920"/>
                </a:lnTo>
                <a:lnTo>
                  <a:pt x="109334" y="508811"/>
                </a:lnTo>
                <a:lnTo>
                  <a:pt x="176192" y="549088"/>
                </a:lnTo>
                <a:lnTo>
                  <a:pt x="214716" y="567704"/>
                </a:lnTo>
                <a:lnTo>
                  <a:pt x="256413" y="585216"/>
                </a:lnTo>
                <a:lnTo>
                  <a:pt x="301113" y="601556"/>
                </a:lnTo>
                <a:lnTo>
                  <a:pt x="348648" y="616658"/>
                </a:lnTo>
                <a:lnTo>
                  <a:pt x="398851" y="630455"/>
                </a:lnTo>
                <a:lnTo>
                  <a:pt x="451553" y="642879"/>
                </a:lnTo>
                <a:lnTo>
                  <a:pt x="506586" y="653864"/>
                </a:lnTo>
                <a:lnTo>
                  <a:pt x="563781" y="663343"/>
                </a:lnTo>
                <a:lnTo>
                  <a:pt x="622970" y="671249"/>
                </a:lnTo>
                <a:lnTo>
                  <a:pt x="683984" y="677514"/>
                </a:lnTo>
                <a:lnTo>
                  <a:pt x="746656" y="682073"/>
                </a:lnTo>
                <a:lnTo>
                  <a:pt x="810818" y="684857"/>
                </a:lnTo>
                <a:lnTo>
                  <a:pt x="876300" y="685800"/>
                </a:lnTo>
                <a:lnTo>
                  <a:pt x="941592" y="684857"/>
                </a:lnTo>
                <a:lnTo>
                  <a:pt x="1005599" y="682073"/>
                </a:lnTo>
                <a:lnTo>
                  <a:pt x="1068150" y="677514"/>
                </a:lnTo>
                <a:lnTo>
                  <a:pt x="1129073" y="671249"/>
                </a:lnTo>
                <a:lnTo>
                  <a:pt x="1188198" y="663343"/>
                </a:lnTo>
                <a:lnTo>
                  <a:pt x="1245354" y="653864"/>
                </a:lnTo>
                <a:lnTo>
                  <a:pt x="1300370" y="642879"/>
                </a:lnTo>
                <a:lnTo>
                  <a:pt x="1353074" y="630455"/>
                </a:lnTo>
                <a:lnTo>
                  <a:pt x="1403298" y="616658"/>
                </a:lnTo>
                <a:lnTo>
                  <a:pt x="1450868" y="601556"/>
                </a:lnTo>
                <a:lnTo>
                  <a:pt x="1495615" y="585216"/>
                </a:lnTo>
                <a:lnTo>
                  <a:pt x="1537367" y="567704"/>
                </a:lnTo>
                <a:lnTo>
                  <a:pt x="1575954" y="549088"/>
                </a:lnTo>
                <a:lnTo>
                  <a:pt x="1611205" y="529434"/>
                </a:lnTo>
                <a:lnTo>
                  <a:pt x="1671015" y="487283"/>
                </a:lnTo>
                <a:lnTo>
                  <a:pt x="1715428" y="441787"/>
                </a:lnTo>
                <a:lnTo>
                  <a:pt x="1743079" y="393480"/>
                </a:lnTo>
                <a:lnTo>
                  <a:pt x="1752600" y="3429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4" name="object 64">
            <a:extLst>
              <a:ext uri="{FF2B5EF4-FFF2-40B4-BE49-F238E27FC236}">
                <a16:creationId xmlns:a16="http://schemas.microsoft.com/office/drawing/2014/main" id="{37AB0F1F-0F84-4819-AD6D-F0A049AFEEBF}"/>
              </a:ext>
            </a:extLst>
          </p:cNvPr>
          <p:cNvSpPr txBox="1"/>
          <p:nvPr/>
        </p:nvSpPr>
        <p:spPr>
          <a:xfrm>
            <a:off x="7470775" y="4573588"/>
            <a:ext cx="863600" cy="230187"/>
          </a:xfrm>
          <a:prstGeom prst="rect">
            <a:avLst/>
          </a:prstGeom>
        </p:spPr>
        <p:txBody>
          <a:bodyPr lIns="0" tIns="12771" rIns="0" bIns="0">
            <a:spAutoFit/>
          </a:bodyPr>
          <a:lstStyle/>
          <a:p>
            <a:pPr marL="12771">
              <a:spcBef>
                <a:spcPts val="101"/>
              </a:spcBef>
              <a:defRPr/>
            </a:pPr>
            <a:r>
              <a:rPr sz="1408" b="1" dirty="0">
                <a:latin typeface="Times New Roman"/>
                <a:cs typeface="Times New Roman"/>
              </a:rPr>
              <a:t>检查</a:t>
            </a:r>
            <a:r>
              <a:rPr sz="1408" b="1" spc="-96" dirty="0">
                <a:latin typeface="Times New Roman"/>
                <a:cs typeface="Times New Roman"/>
              </a:rPr>
              <a:t> </a:t>
            </a:r>
            <a:r>
              <a:rPr sz="1408" b="1" dirty="0">
                <a:latin typeface="Times New Roman"/>
                <a:cs typeface="Times New Roman"/>
              </a:rPr>
              <a:t>针</a:t>
            </a:r>
            <a:endParaRPr sz="1408">
              <a:latin typeface="Times New Roman"/>
              <a:cs typeface="Times New Roman"/>
            </a:endParaRPr>
          </a:p>
        </p:txBody>
      </p:sp>
      <p:sp>
        <p:nvSpPr>
          <p:cNvPr id="110657" name="object 65">
            <a:extLst>
              <a:ext uri="{FF2B5EF4-FFF2-40B4-BE49-F238E27FC236}">
                <a16:creationId xmlns:a16="http://schemas.microsoft.com/office/drawing/2014/main" id="{48E1253C-4E6C-4F07-90A7-02D164BDD3DD}"/>
              </a:ext>
            </a:extLst>
          </p:cNvPr>
          <p:cNvSpPr>
            <a:spLocks/>
          </p:cNvSpPr>
          <p:nvPr/>
        </p:nvSpPr>
        <p:spPr bwMode="auto">
          <a:xfrm>
            <a:off x="7864475" y="3511550"/>
            <a:ext cx="0" cy="842963"/>
          </a:xfrm>
          <a:custGeom>
            <a:avLst/>
            <a:gdLst>
              <a:gd name="T0" fmla="*/ 847753 h 838200"/>
              <a:gd name="T1" fmla="*/ 0 h 838200"/>
              <a:gd name="T2" fmla="*/ 0 60000 65536"/>
              <a:gd name="T3" fmla="*/ 0 60000 65536"/>
            </a:gdLst>
            <a:ahLst/>
            <a:cxnLst>
              <a:cxn ang="T2">
                <a:pos x="0" y="T0"/>
              </a:cxn>
              <a:cxn ang="T3">
                <a:pos x="0" y="T1"/>
              </a:cxn>
            </a:cxnLst>
            <a:rect l="0" t="0" r="r" b="b"/>
            <a:pathLst>
              <a:path h="838200">
                <a:moveTo>
                  <a:pt x="0" y="838200"/>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0658" name="object 66">
            <a:extLst>
              <a:ext uri="{FF2B5EF4-FFF2-40B4-BE49-F238E27FC236}">
                <a16:creationId xmlns:a16="http://schemas.microsoft.com/office/drawing/2014/main" id="{856273E5-8B27-4BDD-9CEF-2749BAB7721A}"/>
              </a:ext>
            </a:extLst>
          </p:cNvPr>
          <p:cNvSpPr>
            <a:spLocks/>
          </p:cNvSpPr>
          <p:nvPr/>
        </p:nvSpPr>
        <p:spPr bwMode="auto">
          <a:xfrm>
            <a:off x="7815263" y="3511550"/>
            <a:ext cx="100012" cy="101600"/>
          </a:xfrm>
          <a:custGeom>
            <a:avLst/>
            <a:gdLst>
              <a:gd name="T0" fmla="*/ 100973 w 99060"/>
              <a:gd name="T1" fmla="*/ 101856 h 100964"/>
              <a:gd name="T2" fmla="*/ 49710 w 99060"/>
              <a:gd name="T3" fmla="*/ 0 h 100964"/>
              <a:gd name="T4" fmla="*/ 0 w 99060"/>
              <a:gd name="T5" fmla="*/ 101856 h 100964"/>
              <a:gd name="T6" fmla="*/ 0 60000 65536"/>
              <a:gd name="T7" fmla="*/ 0 60000 65536"/>
              <a:gd name="T8" fmla="*/ 0 60000 65536"/>
            </a:gdLst>
            <a:ahLst/>
            <a:cxnLst>
              <a:cxn ang="T6">
                <a:pos x="T0" y="T1"/>
              </a:cxn>
              <a:cxn ang="T7">
                <a:pos x="T2" y="T3"/>
              </a:cxn>
              <a:cxn ang="T8">
                <a:pos x="T4" y="T5"/>
              </a:cxn>
            </a:cxnLst>
            <a:rect l="0" t="0" r="r" b="b"/>
            <a:pathLst>
              <a:path w="99060" h="100964">
                <a:moveTo>
                  <a:pt x="99060" y="100584"/>
                </a:moveTo>
                <a:lnTo>
                  <a:pt x="48768" y="0"/>
                </a:lnTo>
                <a:lnTo>
                  <a:pt x="0" y="100584"/>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 name="object 67">
            <a:extLst>
              <a:ext uri="{FF2B5EF4-FFF2-40B4-BE49-F238E27FC236}">
                <a16:creationId xmlns:a16="http://schemas.microsoft.com/office/drawing/2014/main" id="{CBC8A01D-3C99-40D9-9014-53CB714BA50A}"/>
              </a:ext>
            </a:extLst>
          </p:cNvPr>
          <p:cNvSpPr txBox="1"/>
          <p:nvPr/>
        </p:nvSpPr>
        <p:spPr>
          <a:xfrm>
            <a:off x="8020050" y="3768725"/>
            <a:ext cx="957263"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&lt;include&gt;</a:t>
            </a:r>
            <a:endParaRPr sz="1408">
              <a:latin typeface="Times New Roman"/>
              <a:cs typeface="Times New Roman"/>
            </a:endParaRPr>
          </a:p>
        </p:txBody>
      </p:sp>
    </p:spTree>
  </p:cSld>
  <p:clrMapOvr>
    <a:masterClrMapping/>
  </p:clrMapOvr>
</p:sld>
</file>

<file path=ppt/slides/slide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object 2">
            <a:extLst>
              <a:ext uri="{FF2B5EF4-FFF2-40B4-BE49-F238E27FC236}">
                <a16:creationId xmlns:a16="http://schemas.microsoft.com/office/drawing/2014/main" id="{BBF134A1-19DC-4570-AF7F-7E756369E2C9}"/>
              </a:ext>
            </a:extLst>
          </p:cNvPr>
          <p:cNvSpPr>
            <a:spLocks noGrp="1"/>
          </p:cNvSpPr>
          <p:nvPr>
            <p:ph type="title"/>
          </p:nvPr>
        </p:nvSpPr>
        <p:spPr>
          <a:xfrm>
            <a:off x="228600" y="304800"/>
            <a:ext cx="10896600" cy="504825"/>
          </a:xfrm>
        </p:spPr>
        <p:txBody>
          <a:bodyPr lIns="0" tIns="12771" rIns="0" bIns="0">
            <a:spAutoFit/>
          </a:bodyPr>
          <a:lstStyle/>
          <a:p>
            <a:pPr marL="355600" indent="-342900">
              <a:spcBef>
                <a:spcPts val="100"/>
              </a:spcBef>
              <a:buFontTx/>
              <a:buChar char="•"/>
            </a:pPr>
            <a:r>
              <a:rPr lang="zh-CN" altLang="zh-CN" sz="3200"/>
              <a:t>示例: 检查 PIN 用例的文本说明</a:t>
            </a:r>
            <a:endParaRPr lang="zh-CN" altLang="zh-CN" sz="3200">
              <a:latin typeface="Arial Unicode MS" pitchFamily="34" charset="-122"/>
              <a:ea typeface="Arial Unicode MS" pitchFamily="34" charset="-122"/>
            </a:endParaRPr>
          </a:p>
        </p:txBody>
      </p:sp>
      <p:sp>
        <p:nvSpPr>
          <p:cNvPr id="111619" name="object 4">
            <a:extLst>
              <a:ext uri="{FF2B5EF4-FFF2-40B4-BE49-F238E27FC236}">
                <a16:creationId xmlns:a16="http://schemas.microsoft.com/office/drawing/2014/main" id="{D730347C-A658-48F4-AF5D-199BC06F6A90}"/>
              </a:ext>
            </a:extLst>
          </p:cNvPr>
          <p:cNvSpPr>
            <a:spLocks/>
          </p:cNvSpPr>
          <p:nvPr/>
        </p:nvSpPr>
        <p:spPr bwMode="auto">
          <a:xfrm>
            <a:off x="2433638" y="1244600"/>
            <a:ext cx="7748587" cy="5505450"/>
          </a:xfrm>
          <a:custGeom>
            <a:avLst/>
            <a:gdLst>
              <a:gd name="T0" fmla="*/ 0 w 7705725"/>
              <a:gd name="T1" fmla="*/ 0 h 5474335"/>
              <a:gd name="T2" fmla="*/ 0 w 7705725"/>
              <a:gd name="T3" fmla="*/ 5536613 h 5474335"/>
              <a:gd name="T4" fmla="*/ 7791302 w 7705725"/>
              <a:gd name="T5" fmla="*/ 5536613 h 5474335"/>
              <a:gd name="T6" fmla="*/ 7791302 w 7705725"/>
              <a:gd name="T7" fmla="*/ 0 h 5474335"/>
              <a:gd name="T8" fmla="*/ 0 w 7705725"/>
              <a:gd name="T9" fmla="*/ 0 h 5474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05725" h="5474335">
                <a:moveTo>
                  <a:pt x="0" y="0"/>
                </a:moveTo>
                <a:lnTo>
                  <a:pt x="0" y="5474208"/>
                </a:lnTo>
                <a:lnTo>
                  <a:pt x="7705344" y="5474208"/>
                </a:lnTo>
                <a:lnTo>
                  <a:pt x="7705344" y="0"/>
                </a:lnTo>
                <a:lnTo>
                  <a:pt x="0" y="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1620" name="object 6">
            <a:extLst>
              <a:ext uri="{FF2B5EF4-FFF2-40B4-BE49-F238E27FC236}">
                <a16:creationId xmlns:a16="http://schemas.microsoft.com/office/drawing/2014/main" id="{2C8FCCDD-4227-483B-BED1-6E47EDA212F0}"/>
              </a:ext>
            </a:extLst>
          </p:cNvPr>
          <p:cNvSpPr txBox="1">
            <a:spLocks noChangeArrowheads="1"/>
          </p:cNvSpPr>
          <p:nvPr/>
        </p:nvSpPr>
        <p:spPr bwMode="auto">
          <a:xfrm>
            <a:off x="2433638" y="1285875"/>
            <a:ext cx="7567612" cy="548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409"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000" b="1">
                <a:latin typeface="Times New Roman" panose="02020603050405020304" pitchFamily="18" charset="0"/>
                <a:cs typeface="Times New Roman" panose="02020603050405020304" pitchFamily="18" charset="0"/>
              </a:rPr>
              <a:t>事件流的</a:t>
            </a:r>
            <a:r>
              <a:rPr lang="zh-CN" altLang="zh-CN" sz="2000" b="1" i="1">
                <a:latin typeface="Times New Roman" panose="02020603050405020304" pitchFamily="18" charset="0"/>
                <a:cs typeface="Times New Roman" panose="02020603050405020304" pitchFamily="18" charset="0"/>
              </a:rPr>
              <a:t>检查 PIN</a:t>
            </a:r>
            <a:r>
              <a:rPr lang="zh-CN" altLang="zh-CN" sz="2000" b="1">
                <a:latin typeface="Times New Roman" panose="02020603050405020304" pitchFamily="18" charset="0"/>
                <a:cs typeface="Times New Roman" panose="02020603050405020304" pitchFamily="18" charset="0"/>
              </a:rPr>
              <a:t>使用案例</a:t>
            </a:r>
            <a:endParaRPr lang="zh-CN" altLang="zh-CN" sz="2000">
              <a:latin typeface="Times New Roman" panose="02020603050405020304" pitchFamily="18" charset="0"/>
              <a:cs typeface="Times New Roman" panose="02020603050405020304" pitchFamily="18" charset="0"/>
            </a:endParaRPr>
          </a:p>
          <a:p>
            <a:pPr>
              <a:spcBef>
                <a:spcPts val="25"/>
              </a:spcBef>
            </a:pPr>
            <a:endParaRPr lang="zh-CN" altLang="zh-CN">
              <a:latin typeface="Times New Roman" panose="02020603050405020304" pitchFamily="18" charset="0"/>
              <a:cs typeface="Times New Roman" panose="02020603050405020304" pitchFamily="18" charset="0"/>
            </a:endParaRPr>
          </a:p>
          <a:p>
            <a:pPr/>
            <a:r>
              <a:rPr lang="zh-CN" altLang="zh-CN" b="1">
                <a:latin typeface="Times New Roman" panose="02020603050405020304" pitchFamily="18" charset="0"/>
                <a:cs typeface="Times New Roman" panose="02020603050405020304" pitchFamily="18" charset="0"/>
              </a:rPr>
              <a:t>主要活动流程</a:t>
            </a:r>
            <a:r>
              <a:rPr lang="zh-CN" altLang="zh-CN" sz="2000" b="1">
                <a:latin typeface="Times New Roman" panose="02020603050405020304" pitchFamily="18" charset="0"/>
                <a:cs typeface="Times New Roman" panose="02020603050405020304" pitchFamily="18" charset="0"/>
              </a:rPr>
              <a:t>:</a:t>
            </a:r>
            <a:r>
              <a:rPr lang="zh-CN" altLang="zh-CN" sz="1600">
                <a:latin typeface="Times New Roman" panose="02020603050405020304" pitchFamily="18" charset="0"/>
                <a:cs typeface="Times New Roman" panose="02020603050405020304" pitchFamily="18" charset="0"/>
              </a:rPr>
              <a:t>该用例在系统提示</a:t>
            </a:r>
            <a:r>
              <a:rPr lang="zh-CN" altLang="zh-CN" sz="1600" i="1">
                <a:latin typeface="Times New Roman" panose="02020603050405020304" pitchFamily="18" charset="0"/>
                <a:cs typeface="Times New Roman" panose="02020603050405020304" pitchFamily="18" charset="0"/>
              </a:rPr>
              <a:t>用户</a:t>
            </a:r>
            <a:r>
              <a:rPr lang="zh-CN" altLang="zh-CN" sz="1600">
                <a:latin typeface="Times New Roman" panose="02020603050405020304" pitchFamily="18" charset="0"/>
                <a:cs typeface="Times New Roman" panose="02020603050405020304" pitchFamily="18" charset="0"/>
              </a:rPr>
              <a:t>为 PIN 号。的</a:t>
            </a:r>
            <a:r>
              <a:rPr lang="zh-CN" altLang="zh-CN" sz="1600" i="1">
                <a:latin typeface="Times New Roman" panose="02020603050405020304" pitchFamily="18" charset="0"/>
                <a:cs typeface="Times New Roman" panose="02020603050405020304" pitchFamily="18" charset="0"/>
              </a:rPr>
              <a:t>用户</a:t>
            </a:r>
            <a:r>
              <a:rPr lang="zh-CN" altLang="zh-CN" sz="1600">
                <a:latin typeface="Times New Roman" panose="02020603050405020304" pitchFamily="18" charset="0"/>
                <a:cs typeface="Times New Roman" panose="02020603050405020304" pitchFamily="18" charset="0"/>
              </a:rPr>
              <a:t>现在可以通过键盘输入 PIN 码</a:t>
            </a:r>
            <a:r>
              <a:rPr lang="zh-CN" altLang="zh-CN" sz="1600" b="1">
                <a:latin typeface="Times New Roman" panose="02020603050405020304" pitchFamily="18" charset="0"/>
                <a:cs typeface="Times New Roman" panose="02020603050405020304" pitchFamily="18" charset="0"/>
              </a:rPr>
              <a:t>(E1)</a:t>
            </a:r>
            <a:r>
              <a:rPr lang="zh-CN" altLang="zh-CN" sz="1600">
                <a:latin typeface="Times New Roman" panose="02020603050405020304" pitchFamily="18" charset="0"/>
                <a:cs typeface="Times New Roman" panose="02020603050405020304" pitchFamily="18" charset="0"/>
              </a:rPr>
              <a:t>.的</a:t>
            </a:r>
            <a:r>
              <a:rPr lang="zh-CN" altLang="zh-CN" sz="1600" i="1">
                <a:latin typeface="Times New Roman" panose="02020603050405020304" pitchFamily="18" charset="0"/>
                <a:cs typeface="Times New Roman" panose="02020603050405020304" pitchFamily="18" charset="0"/>
              </a:rPr>
              <a:t>用户</a:t>
            </a:r>
            <a:r>
              <a:rPr lang="zh-CN" altLang="zh-CN" sz="1600">
                <a:latin typeface="Times New Roman" panose="02020603050405020304" pitchFamily="18" charset="0"/>
                <a:cs typeface="Times New Roman" panose="02020603050405020304" pitchFamily="18" charset="0"/>
              </a:rPr>
              <a:t>按 enter 键提交项</a:t>
            </a:r>
            <a:r>
              <a:rPr lang="zh-CN" altLang="zh-CN" sz="1600" b="1">
                <a:latin typeface="Times New Roman" panose="02020603050405020304" pitchFamily="18" charset="0"/>
                <a:cs typeface="Times New Roman" panose="02020603050405020304" pitchFamily="18" charset="0"/>
              </a:rPr>
              <a:t>(E2)</a:t>
            </a:r>
            <a:r>
              <a:rPr lang="zh-CN" altLang="zh-CN" sz="1600">
                <a:latin typeface="Times New Roman" panose="02020603050405020304" pitchFamily="18" charset="0"/>
                <a:cs typeface="Times New Roman" panose="02020603050405020304" pitchFamily="18" charset="0"/>
              </a:rPr>
              <a:t>.然后系统检查此 PIN 号以查看它是否有效。</a:t>
            </a:r>
            <a:r>
              <a:rPr lang="zh-CN" altLang="zh-CN" sz="1600" b="1">
                <a:latin typeface="Times New Roman" panose="02020603050405020304" pitchFamily="18" charset="0"/>
                <a:cs typeface="Times New Roman" panose="02020603050405020304" pitchFamily="18" charset="0"/>
              </a:rPr>
              <a:t>(S1, E3)</a:t>
            </a:r>
            <a:r>
              <a:rPr lang="zh-CN" altLang="zh-CN" sz="1600">
                <a:latin typeface="Times New Roman" panose="02020603050405020304" pitchFamily="18" charset="0"/>
                <a:cs typeface="Times New Roman" panose="02020603050405020304" pitchFamily="18" charset="0"/>
              </a:rPr>
              <a:t>.如果 PIN 号有效, 系统将确认该条目, 从而结束用例。</a:t>
            </a:r>
          </a:p>
          <a:p>
            <a:pPr>
              <a:spcBef>
                <a:spcPts val="38"/>
              </a:spcBef>
            </a:pPr>
            <a:endParaRPr lang="zh-CN" altLang="zh-CN">
              <a:latin typeface="Times New Roman" panose="02020603050405020304" pitchFamily="18" charset="0"/>
              <a:cs typeface="Times New Roman" panose="02020603050405020304" pitchFamily="18" charset="0"/>
            </a:endParaRPr>
          </a:p>
          <a:p>
            <a:pPr/>
            <a:r>
              <a:rPr lang="zh-CN" altLang="zh-CN" b="1">
                <a:latin typeface="Times New Roman" panose="02020603050405020304" pitchFamily="18" charset="0"/>
                <a:cs typeface="Times New Roman" panose="02020603050405020304" pitchFamily="18" charset="0"/>
              </a:rPr>
              <a:t>子流</a:t>
            </a:r>
            <a:endParaRPr lang="zh-CN" altLang="zh-CN">
              <a:latin typeface="Times New Roman" panose="02020603050405020304" pitchFamily="18" charset="0"/>
              <a:cs typeface="Times New Roman" panose="02020603050405020304" pitchFamily="18" charset="0"/>
            </a:endParaRPr>
          </a:p>
          <a:p>
            <a:pPr/>
            <a:r>
              <a:rPr lang="zh-CN" altLang="zh-CN" b="1">
                <a:latin typeface="Times New Roman" panose="02020603050405020304" pitchFamily="18" charset="0"/>
                <a:cs typeface="Times New Roman" panose="02020603050405020304" pitchFamily="18" charset="0"/>
              </a:rPr>
              <a:t>S1:</a:t>
            </a:r>
            <a:r>
              <a:rPr lang="zh-CN" altLang="zh-CN" sz="1600">
                <a:latin typeface="Times New Roman" panose="02020603050405020304" pitchFamily="18" charset="0"/>
                <a:cs typeface="Times New Roman" panose="02020603050405020304" pitchFamily="18" charset="0"/>
              </a:rPr>
              <a:t>系统调用</a:t>
            </a:r>
            <a:r>
              <a:rPr lang="zh-CN" altLang="zh-CN" sz="1600" b="1" i="1">
                <a:latin typeface="Times New Roman" panose="02020603050405020304" pitchFamily="18" charset="0"/>
                <a:cs typeface="Times New Roman" panose="02020603050405020304" pitchFamily="18" charset="0"/>
              </a:rPr>
              <a:t>验证</a:t>
            </a:r>
            <a:r>
              <a:rPr lang="zh-CN" altLang="zh-CN" sz="1600">
                <a:latin typeface="Times New Roman" panose="02020603050405020304" pitchFamily="18" charset="0"/>
                <a:cs typeface="Times New Roman" panose="02020603050405020304" pitchFamily="18" charset="0"/>
              </a:rPr>
              <a:t>用例。</a:t>
            </a:r>
          </a:p>
          <a:p>
            <a:pPr>
              <a:spcBef>
                <a:spcPts val="25"/>
              </a:spcBef>
            </a:pPr>
            <a:endParaRPr lang="zh-CN" altLang="zh-CN">
              <a:latin typeface="Times New Roman" panose="02020603050405020304" pitchFamily="18" charset="0"/>
              <a:cs typeface="Times New Roman" panose="02020603050405020304" pitchFamily="18" charset="0"/>
            </a:endParaRPr>
          </a:p>
          <a:p>
            <a:pPr/>
            <a:r>
              <a:rPr lang="zh-CN" altLang="zh-CN" b="1">
                <a:latin typeface="Times New Roman" panose="02020603050405020304" pitchFamily="18" charset="0"/>
                <a:cs typeface="Times New Roman" panose="02020603050405020304" pitchFamily="18" charset="0"/>
              </a:rPr>
              <a:t>其他活动流程:</a:t>
            </a:r>
            <a:endParaRPr lang="zh-CN" altLang="zh-CN">
              <a:latin typeface="Times New Roman" panose="02020603050405020304" pitchFamily="18" charset="0"/>
              <a:cs typeface="Times New Roman" panose="02020603050405020304" pitchFamily="18" charset="0"/>
            </a:endParaRPr>
          </a:p>
          <a:p>
            <a:pPr>
              <a:lnSpc>
                <a:spcPct val="104000"/>
              </a:lnSpc>
              <a:spcBef>
                <a:spcPts val="100"/>
              </a:spcBef>
            </a:pPr>
            <a:r>
              <a:rPr lang="zh-CN" altLang="zh-CN" b="1">
                <a:latin typeface="Times New Roman" panose="02020603050405020304" pitchFamily="18" charset="0"/>
                <a:cs typeface="Times New Roman" panose="02020603050405020304" pitchFamily="18" charset="0"/>
              </a:rPr>
              <a:t>E1:</a:t>
            </a:r>
            <a:r>
              <a:rPr lang="zh-CN" altLang="zh-CN" sz="1600">
                <a:latin typeface="Times New Roman" panose="02020603050405020304" pitchFamily="18" charset="0"/>
                <a:cs typeface="Times New Roman" panose="02020603050405020304" pitchFamily="18" charset="0"/>
              </a:rPr>
              <a:t>的</a:t>
            </a:r>
            <a:r>
              <a:rPr lang="zh-CN" altLang="zh-CN" sz="1600" i="1">
                <a:latin typeface="Times New Roman" panose="02020603050405020304" pitchFamily="18" charset="0"/>
                <a:cs typeface="Times New Roman" panose="02020603050405020304" pitchFamily="18" charset="0"/>
              </a:rPr>
              <a:t>用户</a:t>
            </a:r>
            <a:r>
              <a:rPr lang="zh-CN" altLang="zh-CN" sz="1600">
                <a:latin typeface="Times New Roman" panose="02020603050405020304" pitchFamily="18" charset="0"/>
                <a:cs typeface="Times New Roman" panose="02020603050405020304" pitchFamily="18" charset="0"/>
              </a:rPr>
              <a:t>在提交并重新输入新 pin 号之前, 可以随时清除 pin 号。</a:t>
            </a:r>
          </a:p>
          <a:p>
            <a:pPr>
              <a:lnSpc>
                <a:spcPct val="103000"/>
              </a:lnSpc>
              <a:spcBef>
                <a:spcPts val="1075"/>
              </a:spcBef>
            </a:pPr>
            <a:r>
              <a:rPr lang="zh-CN" altLang="zh-CN" b="1">
                <a:latin typeface="Times New Roman" panose="02020603050405020304" pitchFamily="18" charset="0"/>
                <a:cs typeface="Times New Roman" panose="02020603050405020304" pitchFamily="18" charset="0"/>
              </a:rPr>
              <a:t>E2:</a:t>
            </a:r>
            <a:r>
              <a:rPr lang="zh-CN" altLang="zh-CN" sz="1600">
                <a:latin typeface="Times New Roman" panose="02020603050405020304" pitchFamily="18" charset="0"/>
                <a:cs typeface="Times New Roman" panose="02020603050405020304" pitchFamily="18" charset="0"/>
              </a:rPr>
              <a:t>的</a:t>
            </a:r>
            <a:r>
              <a:rPr lang="zh-CN" altLang="zh-CN" sz="1600" i="1">
                <a:latin typeface="Times New Roman" panose="02020603050405020304" pitchFamily="18" charset="0"/>
                <a:cs typeface="Times New Roman" panose="02020603050405020304" pitchFamily="18" charset="0"/>
              </a:rPr>
              <a:t>用户</a:t>
            </a:r>
            <a:r>
              <a:rPr lang="zh-CN" altLang="zh-CN" sz="1600">
                <a:latin typeface="Times New Roman" panose="02020603050405020304" pitchFamily="18" charset="0"/>
                <a:cs typeface="Times New Roman" panose="02020603050405020304" pitchFamily="18" charset="0"/>
              </a:rPr>
              <a:t>可以在任何时候通过按 "取消" 按钮来取消事务, 从而重新启动用例。不更改</a:t>
            </a:r>
            <a:r>
              <a:rPr lang="zh-CN" altLang="zh-CN" sz="1600" i="1">
                <a:latin typeface="Times New Roman" panose="02020603050405020304" pitchFamily="18" charset="0"/>
                <a:cs typeface="Times New Roman" panose="02020603050405020304" pitchFamily="18" charset="0"/>
              </a:rPr>
              <a:t>用户的</a:t>
            </a:r>
            <a:r>
              <a:rPr lang="zh-CN" altLang="zh-CN" sz="1600">
                <a:latin typeface="Times New Roman" panose="02020603050405020304" pitchFamily="18" charset="0"/>
                <a:cs typeface="Times New Roman" panose="02020603050405020304" pitchFamily="18" charset="0"/>
              </a:rPr>
              <a:t>帐户。</a:t>
            </a:r>
          </a:p>
          <a:p>
            <a:pPr>
              <a:lnSpc>
                <a:spcPct val="102000"/>
              </a:lnSpc>
              <a:spcBef>
                <a:spcPts val="1113"/>
              </a:spcBef>
            </a:pPr>
            <a:r>
              <a:rPr lang="zh-CN" altLang="zh-CN" b="1">
                <a:latin typeface="Times New Roman" panose="02020603050405020304" pitchFamily="18" charset="0"/>
                <a:cs typeface="Times New Roman" panose="02020603050405020304" pitchFamily="18" charset="0"/>
              </a:rPr>
              <a:t>E3:</a:t>
            </a:r>
            <a:r>
              <a:rPr lang="zh-CN" altLang="zh-CN" sz="1600">
                <a:latin typeface="Times New Roman" panose="02020603050405020304" pitchFamily="18" charset="0"/>
                <a:cs typeface="Times New Roman" panose="02020603050405020304" pitchFamily="18" charset="0"/>
              </a:rPr>
              <a:t>如果该</a:t>
            </a:r>
            <a:r>
              <a:rPr lang="zh-CN" altLang="zh-CN" sz="1600" i="1">
                <a:latin typeface="Times New Roman" panose="02020603050405020304" pitchFamily="18" charset="0"/>
                <a:cs typeface="Times New Roman" panose="02020603050405020304" pitchFamily="18" charset="0"/>
              </a:rPr>
              <a:t>用户</a:t>
            </a:r>
            <a:r>
              <a:rPr lang="zh-CN" altLang="zh-CN" sz="1600">
                <a:latin typeface="Times New Roman" panose="02020603050405020304" pitchFamily="18" charset="0"/>
                <a:cs typeface="Times New Roman" panose="02020603050405020304" pitchFamily="18" charset="0"/>
              </a:rPr>
              <a:t>输入无效的 PIN 号, 将重新启动用例。如果此情况在一行中发生三次, 系统将取消整个事务, 从而防止</a:t>
            </a:r>
            <a:r>
              <a:rPr lang="zh-CN" altLang="zh-CN" sz="1600" i="1">
                <a:latin typeface="Times New Roman" panose="02020603050405020304" pitchFamily="18" charset="0"/>
                <a:cs typeface="Times New Roman" panose="02020603050405020304" pitchFamily="18" charset="0"/>
              </a:rPr>
              <a:t>用户</a:t>
            </a:r>
            <a:r>
              <a:rPr lang="zh-CN" altLang="zh-CN" sz="1600">
                <a:latin typeface="Times New Roman" panose="02020603050405020304" pitchFamily="18" charset="0"/>
                <a:cs typeface="Times New Roman" panose="02020603050405020304" pitchFamily="18" charset="0"/>
              </a:rPr>
              <a:t>从与 ATM 的互动30分钟。</a:t>
            </a:r>
          </a:p>
        </p:txBody>
      </p:sp>
    </p:spTree>
  </p:cSld>
  <p:clrMapOvr>
    <a:masterClrMapping/>
  </p:clrMapOvr>
</p:sld>
</file>

<file path=ppt/slides/slide4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0999C-3201-4821-976F-AE618E349744}"/>
              </a:ext>
            </a:extLst>
          </p:cNvPr>
          <p:cNvSpPr>
            <a:spLocks noGrp="1"/>
          </p:cNvSpPr>
          <p:nvPr>
            <p:ph type="title"/>
          </p:nvPr>
        </p:nvSpPr>
        <p:spPr>
          <a:xfrm>
            <a:off x="527050" y="-26988"/>
            <a:ext cx="10464800" cy="1143001"/>
          </a:xfrm>
        </p:spPr>
        <p:txBody>
          <a:bodyPr/>
          <a:lstStyle/>
          <a:p>
            <a:pPr>
              <a:defRPr/>
            </a:pPr>
            <a:r>
              <a:rPr lang="en-US" altLang="zh-CN" b="1" spc="-5" dirty="0">
                <a:latin typeface="Times New Roman"/>
                <a:cs typeface="Times New Roman"/>
              </a:rPr>
              <a:t>逻辑</a:t>
            </a:r>
            <a:r>
              <a:rPr lang="en-US" altLang="zh-CN" b="1" dirty="0">
                <a:latin typeface="Times New Roman"/>
                <a:cs typeface="Times New Roman"/>
              </a:rPr>
              <a:t> </a:t>
            </a:r>
            <a:r>
              <a:rPr lang="en-US" altLang="zh-CN" b="1" spc="-5" dirty="0">
                <a:latin typeface="Times New Roman"/>
                <a:cs typeface="Times New Roman"/>
              </a:rPr>
              <a:t>视图</a:t>
            </a:r>
            <a:endParaRPr lang="zh-CN" altLang="en-US" dirty="0"/>
          </a:p>
        </p:txBody>
      </p:sp>
      <p:sp>
        <p:nvSpPr>
          <p:cNvPr id="5" name="object 76">
            <a:extLst>
              <a:ext uri="{FF2B5EF4-FFF2-40B4-BE49-F238E27FC236}">
                <a16:creationId xmlns:a16="http://schemas.microsoft.com/office/drawing/2014/main" id="{C51C2DEF-C9D9-4CEE-92B5-91A426F4AED0}"/>
              </a:ext>
            </a:extLst>
          </p:cNvPr>
          <p:cNvSpPr txBox="1">
            <a:spLocks noGrp="1"/>
          </p:cNvSpPr>
          <p:nvPr>
            <p:ph idx="1"/>
          </p:nvPr>
        </p:nvSpPr>
        <p:spPr>
          <a:xfrm>
            <a:off x="609600" y="1600200"/>
            <a:ext cx="10972800" cy="2584450"/>
          </a:xfrm>
        </p:spPr>
        <p:txBody>
          <a:bodyPr lIns="0" tIns="156444" rIns="0" bIns="0" rtlCol="0">
            <a:spAutoFit/>
          </a:bodyPr>
          <a:lstStyle/>
          <a:p>
            <a:pPr marL="471893" indent="-459122">
              <a:spcBef>
                <a:spcPts val="880"/>
              </a:spcBef>
              <a:buFont typeface="Arial" panose="020B0604020202020204" pitchFamily="34" charset="0"/>
              <a:buAutoNum type="arabicPeriod"/>
              <a:tabLst>
                <a:tab pos="471893" algn="l"/>
                <a:tab pos="472531" algn="l"/>
              </a:tabLst>
              <a:defRPr/>
            </a:pPr>
            <a:r>
              <a:rPr sz="2816" b="1" spc="-5" dirty="0">
                <a:latin typeface="Times New Roman"/>
                <a:cs typeface="Times New Roman"/>
              </a:rPr>
              <a:t>概述</a:t>
            </a:r>
            <a:endParaRPr sz="2816" dirty="0">
              <a:latin typeface="Times New Roman"/>
              <a:cs typeface="Times New Roman"/>
            </a:endParaRPr>
          </a:p>
          <a:p>
            <a:pPr marL="471893" indent="-459122">
              <a:buFont typeface="Arial" panose="020B0604020202020204" pitchFamily="34" charset="0"/>
              <a:buAutoNum type="arabicPeriod"/>
              <a:tabLst>
                <a:tab pos="471893" algn="l"/>
                <a:tab pos="472531" algn="l"/>
              </a:tabLst>
              <a:defRPr/>
            </a:pPr>
            <a:r>
              <a:rPr sz="2816" b="1" spc="-5" dirty="0">
                <a:latin typeface="Times New Roman"/>
                <a:cs typeface="Times New Roman"/>
              </a:rPr>
              <a:t>静态</a:t>
            </a:r>
            <a:r>
              <a:rPr sz="2816" b="1" spc="-10" dirty="0">
                <a:latin typeface="Times New Roman"/>
                <a:cs typeface="Times New Roman"/>
              </a:rPr>
              <a:t> </a:t>
            </a:r>
            <a:r>
              <a:rPr sz="2816" b="1" spc="-5" dirty="0">
                <a:latin typeface="Times New Roman"/>
                <a:cs typeface="Times New Roman"/>
              </a:rPr>
              <a:t>结构</a:t>
            </a:r>
            <a:endParaRPr sz="2816" dirty="0">
              <a:latin typeface="Times New Roman"/>
              <a:cs typeface="Times New Roman"/>
            </a:endParaRPr>
          </a:p>
          <a:p>
            <a:pPr marL="471893" indent="-459122">
              <a:buFont typeface="Arial" panose="020B0604020202020204" pitchFamily="34" charset="0"/>
              <a:buAutoNum type="arabicPeriod"/>
              <a:tabLst>
                <a:tab pos="471893" algn="l"/>
                <a:tab pos="472531" algn="l"/>
              </a:tabLst>
              <a:defRPr/>
            </a:pPr>
            <a:r>
              <a:rPr sz="2816" b="1" spc="-5" dirty="0">
                <a:latin typeface="Times New Roman"/>
                <a:cs typeface="Times New Roman"/>
              </a:rPr>
              <a:t>相互 作用</a:t>
            </a:r>
            <a:endParaRPr sz="2816" dirty="0">
              <a:latin typeface="Times New Roman"/>
              <a:cs typeface="Times New Roman"/>
            </a:endParaRPr>
          </a:p>
          <a:p>
            <a:pPr marL="471893" indent="-459122">
              <a:buFont typeface="Arial" panose="020B0604020202020204" pitchFamily="34" charset="0"/>
              <a:buAutoNum type="arabicPeriod"/>
              <a:tabLst>
                <a:tab pos="471893" algn="l"/>
                <a:tab pos="472531" algn="l"/>
              </a:tabLst>
              <a:defRPr/>
            </a:pPr>
            <a:r>
              <a:rPr sz="2816" b="1" spc="-5" dirty="0">
                <a:latin typeface="Times New Roman"/>
                <a:cs typeface="Times New Roman"/>
              </a:rPr>
              <a:t>动态</a:t>
            </a:r>
            <a:r>
              <a:rPr sz="2816" b="1" dirty="0">
                <a:latin typeface="Times New Roman"/>
                <a:cs typeface="Times New Roman"/>
              </a:rPr>
              <a:t> </a:t>
            </a:r>
            <a:r>
              <a:rPr sz="2816" b="1" spc="-5" dirty="0">
                <a:latin typeface="Times New Roman"/>
                <a:cs typeface="Times New Roman"/>
              </a:rPr>
              <a:t>行为</a:t>
            </a:r>
            <a:endParaRPr sz="2816" dirty="0">
              <a:latin typeface="Times New Roman"/>
              <a:cs typeface="Times New Roman"/>
            </a:endParaRPr>
          </a:p>
          <a:p>
            <a:pPr marL="471254" indent="-458483">
              <a:spcBef>
                <a:spcPts val="10"/>
              </a:spcBef>
              <a:buFont typeface="Arial" panose="020B0604020202020204" pitchFamily="34" charset="0"/>
              <a:buAutoNum type="arabicPeriod"/>
              <a:tabLst>
                <a:tab pos="471254" algn="l"/>
                <a:tab pos="471893" algn="l"/>
              </a:tabLst>
              <a:defRPr/>
            </a:pPr>
            <a:r>
              <a:rPr sz="2816" b="1" spc="-5" dirty="0">
                <a:latin typeface="Times New Roman"/>
                <a:cs typeface="Times New Roman"/>
              </a:rPr>
              <a:t>示例: 逻辑视图</a:t>
            </a:r>
            <a:r>
              <a:rPr sz="2816" b="1" dirty="0">
                <a:latin typeface="Times New Roman"/>
                <a:cs typeface="Times New Roman"/>
              </a:rPr>
              <a:t>的</a:t>
            </a:r>
            <a:r>
              <a:rPr sz="2816" b="1" spc="-25" dirty="0">
                <a:latin typeface="Times New Roman"/>
                <a:cs typeface="Times New Roman"/>
              </a:rPr>
              <a:t> </a:t>
            </a:r>
            <a:r>
              <a:rPr sz="2816" b="1" spc="-5" dirty="0">
                <a:latin typeface="Times New Roman"/>
                <a:cs typeface="Times New Roman"/>
              </a:rPr>
              <a:t>Atm</a:t>
            </a:r>
            <a:endParaRPr sz="2816" dirty="0">
              <a:latin typeface="Times New Roman"/>
              <a:cs typeface="Times New Roman"/>
            </a:endParaRPr>
          </a:p>
        </p:txBody>
      </p:sp>
    </p:spTree>
  </p:cSld>
  <p:clrMapOvr>
    <a:masterClrMapping/>
  </p:clrMapOvr>
</p:sld>
</file>

<file path=ppt/slides/slide4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0A483C0-3295-4AD7-B8B2-3EB623951A02}"/>
              </a:ext>
            </a:extLst>
          </p:cNvPr>
          <p:cNvSpPr txBox="1">
            <a:spLocks noGrp="1"/>
          </p:cNvSpPr>
          <p:nvPr>
            <p:ph type="title"/>
          </p:nvPr>
        </p:nvSpPr>
        <p:spPr>
          <a:xfrm>
            <a:off x="168275" y="107950"/>
            <a:ext cx="7299325" cy="690563"/>
          </a:xfrm>
        </p:spPr>
        <p:txBody>
          <a:bodyPr lIns="0" tIns="13391" rIns="0" bIns="0" rtlCol="0">
            <a:spAutoFit/>
          </a:bodyPr>
          <a:lstStyle/>
          <a:p>
            <a:pPr marL="12753">
              <a:spcBef>
                <a:spcPts val="105"/>
              </a:spcBef>
              <a:defRPr/>
            </a:pPr>
            <a:r>
              <a:rPr lang="en-US" altLang="zh-CN" spc="15" dirty="0"/>
              <a:t>1.The</a:t>
            </a:r>
            <a:r>
              <a:rPr lang="en-US" altLang="zh-CN" spc="-5" dirty="0"/>
              <a:t>逻辑</a:t>
            </a:r>
            <a:r>
              <a:rPr lang="en-US" altLang="zh-CN" spc="-65" dirty="0"/>
              <a:t> </a:t>
            </a:r>
            <a:r>
              <a:rPr lang="en-US" altLang="zh-CN" spc="10" dirty="0"/>
              <a:t>建筑</a:t>
            </a:r>
            <a:endParaRPr sz="4000" dirty="0">
              <a:latin typeface="Times New Roman"/>
              <a:cs typeface="Times New Roman"/>
            </a:endParaRPr>
          </a:p>
        </p:txBody>
      </p:sp>
      <p:sp>
        <p:nvSpPr>
          <p:cNvPr id="103427" name="object 4">
            <a:extLst>
              <a:ext uri="{FF2B5EF4-FFF2-40B4-BE49-F238E27FC236}">
                <a16:creationId xmlns:a16="http://schemas.microsoft.com/office/drawing/2014/main" id="{CF2511D9-3777-4143-BA97-15FEA6929FFE}"/>
              </a:ext>
            </a:extLst>
          </p:cNvPr>
          <p:cNvSpPr txBox="1">
            <a:spLocks noChangeArrowheads="1"/>
          </p:cNvSpPr>
          <p:nvPr/>
        </p:nvSpPr>
        <p:spPr bwMode="auto">
          <a:xfrm>
            <a:off x="914400" y="1114425"/>
            <a:ext cx="922020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91" rIns="0" bIns="0">
            <a:spAutoFit/>
          </a:bodyPr>
          <a:lstStyle>
            <a:lvl1pPr marL="165100" indent="-1524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defRPr/>
            </a:pPr>
            <a:r>
              <a:rPr lang="zh-CN" altLang="zh-CN" sz="2400" dirty="0">
                <a:latin typeface="Times New Roman" panose="02020603050405020304" pitchFamily="18" charset="0"/>
                <a:cs typeface="Times New Roman" panose="02020603050405020304" pitchFamily="18" charset="0"/>
              </a:rPr>
              <a:t>-逻辑视图的目的是</a:t>
            </a:r>
            <a:r>
              <a:rPr lang="zh-CN" altLang="zh-CN" sz="2400" b="1" i="1" dirty="0">
                <a:solidFill>
                  <a:srgbClr val="3737CA"/>
                </a:solidFill>
                <a:latin typeface="Times New Roman" panose="02020603050405020304" pitchFamily="18" charset="0"/>
                <a:cs typeface="Times New Roman" panose="02020603050405020304" pitchFamily="18" charset="0"/>
              </a:rPr>
              <a:t>指定系统的功能要求</a:t>
            </a:r>
            <a:r>
              <a:rPr lang="zh-CN" altLang="zh-CN" sz="2400" dirty="0">
                <a:latin typeface="Times New Roman" panose="02020603050405020304" pitchFamily="18" charset="0"/>
                <a:cs typeface="Times New Roman" panose="02020603050405020304" pitchFamily="18" charset="0"/>
              </a:rPr>
              <a:t>.逻辑视图的主要工件是设计模型:</a:t>
            </a:r>
          </a:p>
          <a:p>
            <a:pPr>
              <a:lnSpc>
                <a:spcPts val="2150"/>
              </a:lnSpc>
              <a:spcBef>
                <a:spcPts val="1613"/>
              </a:spcBef>
              <a:defRPr/>
            </a:pPr>
            <a:r>
              <a:rPr lang="zh-CN" altLang="zh-CN" dirty="0">
                <a:latin typeface="Symbol" panose="05050102010706020507" pitchFamily="18" charset="2"/>
              </a:rPr>
              <a:t></a:t>
            </a:r>
            <a:r>
              <a:rPr lang="zh-CN" altLang="zh-CN" dirty="0">
                <a:latin typeface="Times New Roman" panose="02020603050405020304" pitchFamily="18" charset="0"/>
                <a:cs typeface="Times New Roman" panose="02020603050405020304" pitchFamily="18" charset="0"/>
              </a:rPr>
              <a:t>的</a:t>
            </a:r>
            <a:r>
              <a:rPr lang="zh-CN" altLang="zh-CN" b="1" i="1" dirty="0">
                <a:solidFill>
                  <a:srgbClr val="3737CA"/>
                </a:solidFill>
                <a:latin typeface="Times New Roman" panose="02020603050405020304" pitchFamily="18" charset="0"/>
                <a:cs typeface="Times New Roman" panose="02020603050405020304" pitchFamily="18" charset="0"/>
              </a:rPr>
              <a:t>设计模型</a:t>
            </a:r>
            <a:r>
              <a:rPr lang="zh-CN" altLang="zh-CN" dirty="0">
                <a:latin typeface="Times New Roman" panose="02020603050405020304" pitchFamily="18" charset="0"/>
                <a:cs typeface="Times New Roman" panose="02020603050405020304" pitchFamily="18" charset="0"/>
              </a:rPr>
              <a:t>给出了一个</a:t>
            </a:r>
            <a:r>
              <a:rPr lang="zh-CN" altLang="zh-CN" b="1" dirty="0">
                <a:solidFill>
                  <a:srgbClr val="FF0000"/>
                </a:solidFill>
                <a:latin typeface="Times New Roman" panose="02020603050405020304" pitchFamily="18" charset="0"/>
                <a:cs typeface="Times New Roman" panose="02020603050405020304" pitchFamily="18" charset="0"/>
              </a:rPr>
              <a:t>混凝土</a:t>
            </a:r>
            <a:r>
              <a:rPr lang="zh-CN" altLang="zh-CN" dirty="0">
                <a:latin typeface="Times New Roman" panose="02020603050405020304" pitchFamily="18" charset="0"/>
                <a:cs typeface="Times New Roman" panose="02020603050405020304" pitchFamily="18" charset="0"/>
              </a:rPr>
              <a:t>系统功能行为的描述。它来源于分析模型。</a:t>
            </a:r>
          </a:p>
          <a:p>
            <a:pPr>
              <a:lnSpc>
                <a:spcPts val="2125"/>
              </a:lnSpc>
              <a:spcBef>
                <a:spcPts val="63"/>
              </a:spcBef>
              <a:defRPr/>
            </a:pPr>
            <a:r>
              <a:rPr lang="zh-CN" altLang="zh-CN" dirty="0">
                <a:latin typeface="Symbol" panose="05050102010706020507" pitchFamily="18" charset="2"/>
              </a:rPr>
              <a:t></a:t>
            </a:r>
            <a:r>
              <a:rPr lang="zh-CN" altLang="zh-CN" dirty="0">
                <a:latin typeface="Times New Roman" panose="02020603050405020304" pitchFamily="18" charset="0"/>
                <a:cs typeface="Times New Roman" panose="02020603050405020304" pitchFamily="18" charset="0"/>
              </a:rPr>
              <a:t>的</a:t>
            </a:r>
            <a:r>
              <a:rPr lang="zh-CN" altLang="zh-CN" b="1" i="1" dirty="0">
                <a:solidFill>
                  <a:srgbClr val="3737CA"/>
                </a:solidFill>
                <a:latin typeface="Times New Roman" panose="02020603050405020304" pitchFamily="18" charset="0"/>
                <a:cs typeface="Times New Roman" panose="02020603050405020304" pitchFamily="18" charset="0"/>
              </a:rPr>
              <a:t>分析模型</a:t>
            </a:r>
            <a:r>
              <a:rPr lang="zh-CN" altLang="zh-CN" dirty="0">
                <a:latin typeface="Times New Roman" panose="02020603050405020304" pitchFamily="18" charset="0"/>
                <a:cs typeface="Times New Roman" panose="02020603050405020304" pitchFamily="18" charset="0"/>
              </a:rPr>
              <a:t>给出了一个</a:t>
            </a:r>
            <a:r>
              <a:rPr lang="zh-CN" altLang="zh-CN" b="1" dirty="0">
                <a:solidFill>
                  <a:srgbClr val="FF0000"/>
                </a:solidFill>
                <a:latin typeface="Times New Roman" panose="02020603050405020304" pitchFamily="18" charset="0"/>
                <a:cs typeface="Times New Roman" panose="02020603050405020304" pitchFamily="18" charset="0"/>
              </a:rPr>
              <a:t>抽象</a:t>
            </a:r>
            <a:r>
              <a:rPr lang="zh-CN" altLang="zh-CN" dirty="0">
                <a:latin typeface="Times New Roman" panose="02020603050405020304" pitchFamily="18" charset="0"/>
                <a:cs typeface="Times New Roman" panose="02020603050405020304" pitchFamily="18" charset="0"/>
              </a:rPr>
              <a:t>基于用例模型的系统行为描述。</a:t>
            </a:r>
          </a:p>
          <a:p>
            <a:pPr>
              <a:spcBef>
                <a:spcPts val="25"/>
              </a:spcBef>
              <a:defRPr/>
            </a:pPr>
            <a:endParaRPr lang="zh-CN" altLang="zh-CN" dirty="0">
              <a:latin typeface="Times New Roman" panose="02020603050405020304" pitchFamily="18" charset="0"/>
              <a:cs typeface="Times New Roman" panose="02020603050405020304" pitchFamily="18" charset="0"/>
            </a:endParaRPr>
          </a:p>
          <a:p>
            <a:pPr>
              <a:lnSpc>
                <a:spcPct val="99000"/>
              </a:lnSpc>
              <a:defRPr/>
            </a:pPr>
            <a:r>
              <a:rPr lang="zh-CN" altLang="zh-CN" dirty="0">
                <a:latin typeface="Symbol" panose="05050102010706020507" pitchFamily="18" charset="2"/>
              </a:rPr>
              <a:t></a:t>
            </a:r>
            <a:r>
              <a:rPr lang="zh-CN" altLang="zh-CN" dirty="0">
                <a:latin typeface="Times New Roman" panose="02020603050405020304" pitchFamily="18" charset="0"/>
                <a:cs typeface="Times New Roman" panose="02020603050405020304" pitchFamily="18" charset="0"/>
              </a:rPr>
              <a:t>一般而言, 只有设计模型在逻辑视图中保持, 因为分析模型提供了粗略的草图, 随后将其细化为设计工件。</a:t>
            </a:r>
          </a:p>
          <a:p>
            <a:pPr>
              <a:spcBef>
                <a:spcPts val="38"/>
              </a:spcBef>
              <a:defRPr/>
            </a:pPr>
            <a:endParaRPr lang="zh-CN" altLang="zh-CN" sz="2400" dirty="0">
              <a:latin typeface="Times New Roman" panose="02020603050405020304" pitchFamily="18" charset="0"/>
              <a:cs typeface="Times New Roman" panose="02020603050405020304" pitchFamily="18" charset="0"/>
            </a:endParaRPr>
          </a:p>
          <a:p>
            <a:pPr>
              <a:defRPr/>
            </a:pPr>
            <a:r>
              <a:rPr lang="zh-CN" altLang="zh-CN" sz="2800" b="1" i="1" dirty="0">
                <a:solidFill>
                  <a:srgbClr val="3737CA"/>
                </a:solidFill>
                <a:latin typeface="Times New Roman" panose="02020603050405020304" pitchFamily="18" charset="0"/>
                <a:cs typeface="Times New Roman" panose="02020603050405020304" pitchFamily="18" charset="0"/>
              </a:rPr>
              <a:t>设计模型</a:t>
            </a:r>
            <a:endParaRPr lang="zh-CN" altLang="zh-CN" sz="2800" dirty="0">
              <a:latin typeface="Times New Roman" panose="02020603050405020304" pitchFamily="18" charset="0"/>
              <a:cs typeface="Times New Roman" panose="02020603050405020304" pitchFamily="18" charset="0"/>
            </a:endParaRPr>
          </a:p>
          <a:p>
            <a:pPr>
              <a:defRPr/>
            </a:pPr>
            <a:r>
              <a:rPr lang="zh-CN" altLang="zh-CN" sz="2400" dirty="0">
                <a:latin typeface="Times New Roman" panose="02020603050405020304" pitchFamily="18" charset="0"/>
                <a:cs typeface="Times New Roman" panose="02020603050405020304" pitchFamily="18" charset="0"/>
              </a:rPr>
              <a:t>-设计模型由协作类组成, 组织为子系统或包。</a:t>
            </a:r>
          </a:p>
          <a:p>
            <a:pPr>
              <a:lnSpc>
                <a:spcPts val="2888"/>
              </a:lnSpc>
              <a:defRPr/>
            </a:pPr>
            <a:r>
              <a:rPr lang="zh-CN" altLang="zh-CN" sz="2400" dirty="0">
                <a:latin typeface="Times New Roman" panose="02020603050405020304" pitchFamily="18" charset="0"/>
                <a:cs typeface="Times New Roman" panose="02020603050405020304" pitchFamily="18" charset="0"/>
              </a:rPr>
              <a:t>-设计模型中涉及的工件可能包括:</a:t>
            </a:r>
          </a:p>
          <a:p>
            <a:pPr>
              <a:spcBef>
                <a:spcPts val="63"/>
              </a:spcBef>
              <a:defRPr/>
            </a:pPr>
            <a:r>
              <a:rPr lang="zh-CN" altLang="zh-CN" dirty="0">
                <a:latin typeface="Symbol" panose="05050102010706020507" pitchFamily="18" charset="2"/>
              </a:rPr>
              <a:t></a:t>
            </a:r>
            <a:r>
              <a:rPr lang="zh-CN" altLang="zh-CN" b="1" i="1" dirty="0">
                <a:solidFill>
                  <a:srgbClr val="3737CA"/>
                </a:solidFill>
                <a:latin typeface="Times New Roman" panose="02020603050405020304" pitchFamily="18" charset="0"/>
                <a:cs typeface="Times New Roman" panose="02020603050405020304" pitchFamily="18" charset="0"/>
              </a:rPr>
              <a:t>类</a:t>
            </a:r>
            <a:r>
              <a:rPr lang="zh-CN" altLang="zh-CN" dirty="0">
                <a:latin typeface="Times New Roman" panose="02020603050405020304" pitchFamily="18" charset="0"/>
                <a:cs typeface="Times New Roman" panose="02020603050405020304" pitchFamily="18" charset="0"/>
              </a:rPr>
              <a:t>,</a:t>
            </a:r>
            <a:r>
              <a:rPr lang="zh-CN" altLang="zh-CN" b="1" i="1" dirty="0">
                <a:solidFill>
                  <a:srgbClr val="3737CA"/>
                </a:solidFill>
                <a:latin typeface="Times New Roman" panose="02020603050405020304" pitchFamily="18" charset="0"/>
                <a:cs typeface="Times New Roman" panose="02020603050405020304" pitchFamily="18" charset="0"/>
              </a:rPr>
              <a:t>互动</a:t>
            </a:r>
            <a:r>
              <a:rPr lang="zh-CN" altLang="zh-CN" dirty="0">
                <a:latin typeface="Times New Roman" panose="02020603050405020304" pitchFamily="18" charset="0"/>
                <a:cs typeface="Times New Roman" panose="02020603050405020304" pitchFamily="18" charset="0"/>
              </a:rPr>
              <a:t>和</a:t>
            </a:r>
            <a:r>
              <a:rPr lang="zh-CN" altLang="zh-CN" b="1" i="1" dirty="0">
                <a:solidFill>
                  <a:srgbClr val="3737CA"/>
                </a:solidFill>
                <a:latin typeface="Times New Roman" panose="02020603050405020304" pitchFamily="18" charset="0"/>
                <a:cs typeface="Times New Roman" panose="02020603050405020304" pitchFamily="18" charset="0"/>
              </a:rPr>
              <a:t>状态</a:t>
            </a:r>
            <a:r>
              <a:rPr lang="zh-CN" altLang="zh-CN" dirty="0">
                <a:latin typeface="Times New Roman" panose="02020603050405020304" pitchFamily="18" charset="0"/>
                <a:cs typeface="Times New Roman" panose="02020603050405020304" pitchFamily="18" charset="0"/>
              </a:rPr>
              <a:t>图</a:t>
            </a:r>
            <a:endParaRPr lang="en-US" altLang="zh-CN" dirty="0">
              <a:latin typeface="Times New Roman" panose="02020603050405020304" pitchFamily="18" charset="0"/>
              <a:cs typeface="Times New Roman" panose="02020603050405020304" pitchFamily="18" charset="0"/>
            </a:endParaRPr>
          </a:p>
          <a:p>
            <a:pPr>
              <a:spcBef>
                <a:spcPts val="63"/>
              </a:spcBef>
              <a:defRPr/>
            </a:pPr>
            <a:r>
              <a:rPr lang="en-US" altLang="zh-CN" spc="-40" dirty="0">
                <a:latin typeface="Symbol"/>
                <a:cs typeface="Symbol"/>
              </a:rPr>
              <a:t></a:t>
            </a:r>
            <a:r>
              <a:rPr lang="en-US" altLang="zh-CN" spc="-40" dirty="0">
                <a:latin typeface="Times New Roman"/>
                <a:cs typeface="Times New Roman"/>
              </a:rPr>
              <a:t>的</a:t>
            </a:r>
            <a:r>
              <a:rPr lang="en-US" altLang="zh-CN" b="1" i="1" spc="-5" dirty="0">
                <a:solidFill>
                  <a:srgbClr val="3737CA"/>
                </a:solidFill>
                <a:latin typeface="Times New Roman"/>
                <a:cs typeface="Times New Roman"/>
              </a:rPr>
              <a:t>子系统</a:t>
            </a:r>
            <a:r>
              <a:rPr lang="en-US" altLang="zh-CN" b="1" i="1" dirty="0">
                <a:solidFill>
                  <a:srgbClr val="3737CA"/>
                </a:solidFill>
                <a:latin typeface="Times New Roman"/>
                <a:cs typeface="Times New Roman"/>
              </a:rPr>
              <a:t>和</a:t>
            </a:r>
            <a:r>
              <a:rPr lang="en-US" altLang="zh-CN" b="1" i="1" spc="-5" dirty="0">
                <a:solidFill>
                  <a:srgbClr val="3737CA"/>
                </a:solidFill>
                <a:latin typeface="Times New Roman"/>
                <a:cs typeface="Times New Roman"/>
              </a:rPr>
              <a:t>它们的接口</a:t>
            </a:r>
            <a:r>
              <a:rPr lang="en-US" altLang="zh-CN" spc="-5" dirty="0">
                <a:latin typeface="Times New Roman"/>
                <a:cs typeface="Times New Roman"/>
              </a:rPr>
              <a:t>描述使用</a:t>
            </a:r>
            <a:r>
              <a:rPr lang="en-US" altLang="zh-CN" b="1" i="1" dirty="0">
                <a:solidFill>
                  <a:srgbClr val="3737CA"/>
                </a:solidFill>
                <a:latin typeface="Times New Roman"/>
                <a:cs typeface="Times New Roman"/>
              </a:rPr>
              <a:t>包</a:t>
            </a:r>
            <a:r>
              <a:rPr lang="en-US" altLang="zh-CN" b="1" i="1" spc="100" dirty="0">
                <a:solidFill>
                  <a:srgbClr val="3737CA"/>
                </a:solidFill>
                <a:latin typeface="Times New Roman"/>
                <a:cs typeface="Times New Roman"/>
              </a:rPr>
              <a:t> </a:t>
            </a:r>
            <a:r>
              <a:rPr lang="en-US" altLang="zh-CN" spc="-5" dirty="0">
                <a:latin typeface="Times New Roman"/>
                <a:cs typeface="Times New Roman"/>
              </a:rPr>
              <a:t>图</a:t>
            </a:r>
            <a:endParaRPr lang="en-US" altLang="zh-CN" dirty="0">
              <a:latin typeface="Times New Roman"/>
              <a:cs typeface="Times New Roman"/>
            </a:endParaRPr>
          </a:p>
        </p:txBody>
      </p:sp>
    </p:spTree>
  </p:cSld>
  <p:clrMapOvr>
    <a:masterClrMapping/>
  </p:clrMapOvr>
</p:sld>
</file>

<file path=ppt/slides/slide4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3FE7F4C-36EF-4A4D-AE94-F81D076CF913}"/>
              </a:ext>
            </a:extLst>
          </p:cNvPr>
          <p:cNvSpPr txBox="1"/>
          <p:nvPr/>
        </p:nvSpPr>
        <p:spPr>
          <a:xfrm>
            <a:off x="9821863" y="6326188"/>
            <a:ext cx="88900" cy="198437"/>
          </a:xfrm>
          <a:prstGeom prst="rect">
            <a:avLst/>
          </a:prstGeom>
        </p:spPr>
        <p:txBody>
          <a:bodyPr lIns="0" tIns="0" rIns="0" bIns="0">
            <a:spAutoFit/>
          </a:bodyPr>
          <a:lstStyle/>
          <a:p>
            <a:pPr>
              <a:lnSpc>
                <a:spcPts val="1536"/>
              </a:lnSpc>
              <a:defRPr/>
            </a:pPr>
            <a:r>
              <a:rPr sz="1406" dirty="0">
                <a:latin typeface="Times New Roman"/>
                <a:cs typeface="Times New Roman"/>
              </a:rPr>
              <a:t>3</a:t>
            </a:r>
            <a:endParaRPr sz="1406">
              <a:latin typeface="Times New Roman"/>
              <a:cs typeface="Times New Roman"/>
            </a:endParaRPr>
          </a:p>
        </p:txBody>
      </p:sp>
      <p:sp>
        <p:nvSpPr>
          <p:cNvPr id="3" name="object 3">
            <a:extLst>
              <a:ext uri="{FF2B5EF4-FFF2-40B4-BE49-F238E27FC236}">
                <a16:creationId xmlns:a16="http://schemas.microsoft.com/office/drawing/2014/main" id="{0395EE88-F74D-4EF4-9AEC-850579F20159}"/>
              </a:ext>
            </a:extLst>
          </p:cNvPr>
          <p:cNvSpPr txBox="1">
            <a:spLocks noGrp="1"/>
          </p:cNvSpPr>
          <p:nvPr>
            <p:ph type="title"/>
          </p:nvPr>
        </p:nvSpPr>
        <p:spPr>
          <a:xfrm>
            <a:off x="228600" y="139700"/>
            <a:ext cx="6019800" cy="690563"/>
          </a:xfrm>
        </p:spPr>
        <p:txBody>
          <a:bodyPr lIns="0" tIns="13391" rIns="0" bIns="0" rtlCol="0">
            <a:spAutoFit/>
          </a:bodyPr>
          <a:lstStyle/>
          <a:p>
            <a:pPr marL="12753">
              <a:spcBef>
                <a:spcPts val="105"/>
              </a:spcBef>
              <a:defRPr/>
            </a:pPr>
            <a:r>
              <a:rPr lang="en-US" b="1" spc="-10" dirty="0">
                <a:latin typeface="Times New Roman"/>
                <a:cs typeface="Times New Roman"/>
              </a:rPr>
              <a:t>2。</a:t>
            </a:r>
            <a:r>
              <a:rPr b="1" spc="-10" dirty="0">
                <a:latin typeface="Times New Roman"/>
                <a:cs typeface="Times New Roman"/>
              </a:rPr>
              <a:t>静态</a:t>
            </a:r>
            <a:r>
              <a:rPr b="1" spc="-60" dirty="0">
                <a:latin typeface="Times New Roman"/>
                <a:cs typeface="Times New Roman"/>
              </a:rPr>
              <a:t> </a:t>
            </a:r>
            <a:r>
              <a:rPr b="1" spc="-5" dirty="0">
                <a:latin typeface="Times New Roman"/>
                <a:cs typeface="Times New Roman"/>
              </a:rPr>
              <a:t>结构</a:t>
            </a:r>
            <a:endParaRPr dirty="0">
              <a:latin typeface="Times New Roman"/>
              <a:cs typeface="Times New Roman"/>
            </a:endParaRPr>
          </a:p>
        </p:txBody>
      </p:sp>
      <p:sp>
        <p:nvSpPr>
          <p:cNvPr id="114692" name="object 4">
            <a:extLst>
              <a:ext uri="{FF2B5EF4-FFF2-40B4-BE49-F238E27FC236}">
                <a16:creationId xmlns:a16="http://schemas.microsoft.com/office/drawing/2014/main" id="{A354DCF7-17FE-400B-958D-F957C937C363}"/>
              </a:ext>
            </a:extLst>
          </p:cNvPr>
          <p:cNvSpPr>
            <a:spLocks noChangeArrowheads="1"/>
          </p:cNvSpPr>
          <p:nvPr/>
        </p:nvSpPr>
        <p:spPr bwMode="auto">
          <a:xfrm>
            <a:off x="5184775" y="4071938"/>
            <a:ext cx="5324475" cy="26543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5" name="object 5">
            <a:extLst>
              <a:ext uri="{FF2B5EF4-FFF2-40B4-BE49-F238E27FC236}">
                <a16:creationId xmlns:a16="http://schemas.microsoft.com/office/drawing/2014/main" id="{80D0C8DD-0FD1-40D1-9318-8B2E4AB70C7F}"/>
              </a:ext>
            </a:extLst>
          </p:cNvPr>
          <p:cNvSpPr txBox="1"/>
          <p:nvPr/>
        </p:nvSpPr>
        <p:spPr>
          <a:xfrm>
            <a:off x="2125663" y="5070475"/>
            <a:ext cx="890587" cy="1006475"/>
          </a:xfrm>
          <a:prstGeom prst="rect">
            <a:avLst/>
          </a:prstGeom>
        </p:spPr>
        <p:txBody>
          <a:bodyPr lIns="0" tIns="12115" rIns="0" bIns="0">
            <a:spAutoFit/>
          </a:bodyPr>
          <a:lstStyle/>
          <a:p>
            <a:pPr marL="12753">
              <a:spcBef>
                <a:spcPts val="95"/>
              </a:spcBef>
              <a:defRPr/>
            </a:pPr>
            <a:r>
              <a:rPr sz="1607" b="1" u="heavy" spc="-5" dirty="0">
                <a:uFill>
                  <a:solidFill>
                    <a:srgbClr val="000000"/>
                  </a:solidFill>
                </a:uFill>
                <a:latin typeface="Times New Roman"/>
                <a:cs typeface="Times New Roman"/>
              </a:rPr>
              <a:t>知名度：</a:t>
            </a:r>
            <a:endParaRPr sz="1607">
              <a:latin typeface="Times New Roman"/>
              <a:cs typeface="Times New Roman"/>
            </a:endParaRPr>
          </a:p>
          <a:p>
            <a:pPr marL="12753">
              <a:defRPr/>
            </a:pPr>
            <a:r>
              <a:rPr sz="1607" spc="-5" dirty="0">
                <a:latin typeface="Times New Roman"/>
                <a:cs typeface="Times New Roman"/>
              </a:rPr>
              <a:t>+</a:t>
            </a:r>
            <a:endParaRPr sz="1607">
              <a:latin typeface="Times New Roman"/>
              <a:cs typeface="Times New Roman"/>
            </a:endParaRPr>
          </a:p>
          <a:p>
            <a:pPr marL="12753">
              <a:defRPr/>
            </a:pPr>
            <a:r>
              <a:rPr sz="1607" spc="-5" dirty="0">
                <a:latin typeface="Times New Roman"/>
                <a:cs typeface="Times New Roman"/>
              </a:rPr>
              <a:t>#</a:t>
            </a:r>
            <a:endParaRPr sz="1607">
              <a:latin typeface="Times New Roman"/>
              <a:cs typeface="Times New Roman"/>
            </a:endParaRPr>
          </a:p>
          <a:p>
            <a:pPr marL="12753">
              <a:spcBef>
                <a:spcPts val="10"/>
              </a:spcBef>
              <a:defRPr/>
            </a:pPr>
            <a:r>
              <a:rPr sz="1607" spc="-5" dirty="0">
                <a:latin typeface="Times New Roman"/>
                <a:cs typeface="Times New Roman"/>
              </a:rPr>
              <a:t>-</a:t>
            </a:r>
            <a:endParaRPr sz="1607">
              <a:latin typeface="Times New Roman"/>
              <a:cs typeface="Times New Roman"/>
            </a:endParaRPr>
          </a:p>
        </p:txBody>
      </p:sp>
      <p:sp>
        <p:nvSpPr>
          <p:cNvPr id="114694" name="object 6">
            <a:extLst>
              <a:ext uri="{FF2B5EF4-FFF2-40B4-BE49-F238E27FC236}">
                <a16:creationId xmlns:a16="http://schemas.microsoft.com/office/drawing/2014/main" id="{E3AAAEFA-14AF-4376-92B1-8BD8D2E495EA}"/>
              </a:ext>
            </a:extLst>
          </p:cNvPr>
          <p:cNvSpPr txBox="1">
            <a:spLocks noChangeArrowheads="1"/>
          </p:cNvSpPr>
          <p:nvPr/>
        </p:nvSpPr>
        <p:spPr bwMode="auto">
          <a:xfrm>
            <a:off x="3044825" y="5314950"/>
            <a:ext cx="796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78"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88"/>
              </a:spcBef>
            </a:pPr>
            <a:r>
              <a:rPr lang="zh-CN" altLang="zh-CN" sz="1600" i="1">
                <a:solidFill>
                  <a:srgbClr val="3737CA"/>
                </a:solidFill>
                <a:latin typeface="Times New Roman" panose="02020603050405020304" pitchFamily="18" charset="0"/>
                <a:cs typeface="Times New Roman" panose="02020603050405020304" pitchFamily="18" charset="0"/>
              </a:rPr>
              <a:t>公共保护私人</a:t>
            </a:r>
            <a:endParaRPr lang="zh-CN" altLang="zh-CN" sz="1600">
              <a:latin typeface="Times New Roman" panose="02020603050405020304" pitchFamily="18" charset="0"/>
              <a:cs typeface="Times New Roman" panose="02020603050405020304" pitchFamily="18" charset="0"/>
            </a:endParaRPr>
          </a:p>
        </p:txBody>
      </p:sp>
      <p:sp>
        <p:nvSpPr>
          <p:cNvPr id="7" name="object 7">
            <a:extLst>
              <a:ext uri="{FF2B5EF4-FFF2-40B4-BE49-F238E27FC236}">
                <a16:creationId xmlns:a16="http://schemas.microsoft.com/office/drawing/2014/main" id="{2A27C1E5-6433-402D-9D44-D543CE31161A}"/>
              </a:ext>
            </a:extLst>
          </p:cNvPr>
          <p:cNvSpPr txBox="1"/>
          <p:nvPr/>
        </p:nvSpPr>
        <p:spPr>
          <a:xfrm>
            <a:off x="1677988" y="950913"/>
            <a:ext cx="8847137" cy="3151187"/>
          </a:xfrm>
          <a:prstGeom prst="rect">
            <a:avLst/>
          </a:prstGeom>
        </p:spPr>
        <p:txBody>
          <a:bodyPr lIns="0" tIns="12115" rIns="0" bIns="0">
            <a:spAutoFit/>
          </a:bodyPr>
          <a:lstStyle/>
          <a:p>
            <a:pPr marL="64404">
              <a:spcBef>
                <a:spcPts val="95"/>
              </a:spcBef>
              <a:defRPr/>
            </a:pPr>
            <a:r>
              <a:rPr sz="2812" b="1" i="1" spc="-5" dirty="0">
                <a:latin typeface="Times New Roman"/>
                <a:cs typeface="Times New Roman"/>
              </a:rPr>
              <a:t>的概念</a:t>
            </a:r>
            <a:r>
              <a:rPr sz="2812" b="1" i="1" spc="-10" dirty="0">
                <a:latin typeface="Times New Roman"/>
                <a:cs typeface="Times New Roman"/>
              </a:rPr>
              <a:t> </a:t>
            </a:r>
            <a:r>
              <a:rPr sz="2812" b="1" i="1" spc="-5" dirty="0">
                <a:latin typeface="Times New Roman"/>
                <a:cs typeface="Times New Roman"/>
              </a:rPr>
              <a:t>类</a:t>
            </a:r>
            <a:endParaRPr sz="2812" dirty="0">
              <a:latin typeface="Times New Roman"/>
              <a:cs typeface="Times New Roman"/>
            </a:endParaRPr>
          </a:p>
          <a:p>
            <a:pPr marL="407304" indent="-342900">
              <a:spcBef>
                <a:spcPts val="5"/>
              </a:spcBef>
              <a:buFont typeface="Arial" panose="020B0604020202020204" pitchFamily="34" charset="0"/>
              <a:buChar char="•"/>
              <a:defRPr/>
            </a:pPr>
            <a:r>
              <a:rPr sz="2410" dirty="0">
                <a:latin typeface="Times New Roman"/>
                <a:cs typeface="Times New Roman"/>
              </a:rPr>
              <a:t>一个</a:t>
            </a:r>
            <a:r>
              <a:rPr sz="2410" spc="-5" dirty="0">
                <a:latin typeface="Times New Roman"/>
                <a:cs typeface="Times New Roman"/>
              </a:rPr>
              <a:t> </a:t>
            </a:r>
            <a:r>
              <a:rPr sz="2410" b="1" i="1" spc="-5" dirty="0">
                <a:solidFill>
                  <a:srgbClr val="3737CA"/>
                </a:solidFill>
                <a:latin typeface="Times New Roman"/>
                <a:cs typeface="Times New Roman"/>
              </a:rPr>
              <a:t>描述</a:t>
            </a:r>
            <a:r>
              <a:rPr sz="2410" b="1" i="1" spc="-10" dirty="0">
                <a:solidFill>
                  <a:srgbClr val="3737CA"/>
                </a:solidFill>
                <a:latin typeface="Times New Roman"/>
                <a:cs typeface="Times New Roman"/>
              </a:rPr>
              <a:t> </a:t>
            </a:r>
            <a:r>
              <a:rPr sz="2410" b="1" i="1" spc="-5" dirty="0">
                <a:solidFill>
                  <a:srgbClr val="3737CA"/>
                </a:solidFill>
                <a:latin typeface="Times New Roman"/>
                <a:cs typeface="Times New Roman"/>
              </a:rPr>
              <a:t>的</a:t>
            </a:r>
            <a:r>
              <a:rPr sz="2410" b="1" i="1" spc="-10" dirty="0">
                <a:solidFill>
                  <a:srgbClr val="3737CA"/>
                </a:solidFill>
                <a:latin typeface="Times New Roman"/>
                <a:cs typeface="Times New Roman"/>
              </a:rPr>
              <a:t> </a:t>
            </a:r>
            <a:r>
              <a:rPr sz="2410" b="1" i="1" dirty="0">
                <a:solidFill>
                  <a:srgbClr val="3737CA"/>
                </a:solidFill>
                <a:latin typeface="Times New Roman"/>
                <a:cs typeface="Times New Roman"/>
              </a:rPr>
              <a:t>一个</a:t>
            </a:r>
            <a:r>
              <a:rPr sz="2410" b="1" i="1" spc="-10" dirty="0">
                <a:solidFill>
                  <a:srgbClr val="3737CA"/>
                </a:solidFill>
                <a:latin typeface="Times New Roman"/>
                <a:cs typeface="Times New Roman"/>
              </a:rPr>
              <a:t> </a:t>
            </a:r>
            <a:r>
              <a:rPr sz="2410" b="1" i="1" spc="-5" dirty="0">
                <a:solidFill>
                  <a:srgbClr val="3737CA"/>
                </a:solidFill>
                <a:latin typeface="Times New Roman"/>
                <a:cs typeface="Times New Roman"/>
              </a:rPr>
              <a:t>组</a:t>
            </a:r>
            <a:r>
              <a:rPr sz="2410" b="1" i="1" spc="-10" dirty="0">
                <a:solidFill>
                  <a:srgbClr val="3737CA"/>
                </a:solidFill>
                <a:latin typeface="Times New Roman"/>
                <a:cs typeface="Times New Roman"/>
              </a:rPr>
              <a:t> </a:t>
            </a:r>
            <a:r>
              <a:rPr sz="2410" b="1" i="1" spc="-5" dirty="0">
                <a:solidFill>
                  <a:srgbClr val="3737CA"/>
                </a:solidFill>
                <a:latin typeface="Times New Roman"/>
                <a:cs typeface="Times New Roman"/>
              </a:rPr>
              <a:t>的</a:t>
            </a:r>
            <a:r>
              <a:rPr sz="2410" b="1" i="1" spc="-10" dirty="0">
                <a:solidFill>
                  <a:srgbClr val="3737CA"/>
                </a:solidFill>
                <a:latin typeface="Times New Roman"/>
                <a:cs typeface="Times New Roman"/>
              </a:rPr>
              <a:t> </a:t>
            </a:r>
            <a:r>
              <a:rPr sz="2410" b="1" i="1" spc="-5" dirty="0">
                <a:solidFill>
                  <a:srgbClr val="3737CA"/>
                </a:solidFill>
                <a:latin typeface="Times New Roman"/>
                <a:cs typeface="Times New Roman"/>
              </a:rPr>
              <a:t>对象</a:t>
            </a:r>
            <a:r>
              <a:rPr sz="2410" b="1" i="1" dirty="0">
                <a:solidFill>
                  <a:srgbClr val="3737CA"/>
                </a:solidFill>
                <a:latin typeface="Times New Roman"/>
                <a:cs typeface="Times New Roman"/>
              </a:rPr>
              <a:t> </a:t>
            </a:r>
            <a:r>
              <a:rPr sz="2410" dirty="0">
                <a:latin typeface="Times New Roman"/>
                <a:cs typeface="Times New Roman"/>
              </a:rPr>
              <a:t>与</a:t>
            </a:r>
          </a:p>
          <a:p>
            <a:pPr marL="140924">
              <a:spcBef>
                <a:spcPts val="603"/>
              </a:spcBef>
              <a:defRPr/>
            </a:pPr>
            <a:r>
              <a:rPr sz="1808" spc="-25" dirty="0">
                <a:latin typeface="Symbol"/>
                <a:cs typeface="Symbol"/>
              </a:rPr>
              <a:t></a:t>
            </a:r>
            <a:r>
              <a:rPr sz="1808" spc="-25" dirty="0">
                <a:latin typeface="Times New Roman"/>
                <a:cs typeface="Times New Roman"/>
              </a:rPr>
              <a:t>常见</a:t>
            </a:r>
            <a:r>
              <a:rPr sz="1808" dirty="0">
                <a:latin typeface="Times New Roman"/>
                <a:cs typeface="Times New Roman"/>
              </a:rPr>
              <a:t>性能</a:t>
            </a:r>
            <a:r>
              <a:rPr sz="1808" spc="25" dirty="0">
                <a:latin typeface="Times New Roman"/>
                <a:cs typeface="Times New Roman"/>
              </a:rPr>
              <a:t> </a:t>
            </a:r>
            <a:r>
              <a:rPr sz="1808" spc="-5" dirty="0">
                <a:latin typeface="Times New Roman"/>
                <a:cs typeface="Times New Roman"/>
              </a:rPr>
              <a:t>(</a:t>
            </a:r>
            <a:r>
              <a:rPr sz="1808" b="1" i="1" spc="-5" dirty="0">
                <a:solidFill>
                  <a:srgbClr val="3737CA"/>
                </a:solidFill>
                <a:latin typeface="Times New Roman"/>
                <a:cs typeface="Times New Roman"/>
              </a:rPr>
              <a:t>属性</a:t>
            </a:r>
            <a:r>
              <a:rPr sz="1808" spc="-5" dirty="0">
                <a:latin typeface="Times New Roman"/>
                <a:cs typeface="Times New Roman"/>
              </a:rPr>
              <a:t>)</a:t>
            </a:r>
            <a:endParaRPr sz="1808" dirty="0">
              <a:latin typeface="Times New Roman"/>
              <a:cs typeface="Times New Roman"/>
            </a:endParaRPr>
          </a:p>
          <a:p>
            <a:pPr marL="122432">
              <a:spcBef>
                <a:spcPts val="181"/>
              </a:spcBef>
              <a:defRPr/>
            </a:pPr>
            <a:r>
              <a:rPr sz="1808" spc="-25" dirty="0">
                <a:latin typeface="Symbol"/>
                <a:cs typeface="Symbol"/>
              </a:rPr>
              <a:t></a:t>
            </a:r>
            <a:r>
              <a:rPr sz="1808" spc="-25" dirty="0">
                <a:latin typeface="Times New Roman"/>
                <a:cs typeface="Times New Roman"/>
              </a:rPr>
              <a:t>常见</a:t>
            </a:r>
            <a:r>
              <a:rPr sz="1808" spc="-5" dirty="0">
                <a:latin typeface="Times New Roman"/>
                <a:cs typeface="Times New Roman"/>
              </a:rPr>
              <a:t>行为</a:t>
            </a:r>
            <a:r>
              <a:rPr sz="1808" spc="25" dirty="0">
                <a:latin typeface="Times New Roman"/>
                <a:cs typeface="Times New Roman"/>
              </a:rPr>
              <a:t> </a:t>
            </a:r>
            <a:r>
              <a:rPr sz="1808" spc="-10" dirty="0">
                <a:latin typeface="Times New Roman"/>
                <a:cs typeface="Times New Roman"/>
              </a:rPr>
              <a:t>(</a:t>
            </a:r>
            <a:r>
              <a:rPr sz="1808" b="1" i="1" spc="-10" dirty="0">
                <a:solidFill>
                  <a:srgbClr val="3737CA"/>
                </a:solidFill>
                <a:latin typeface="Times New Roman"/>
                <a:cs typeface="Times New Roman"/>
              </a:rPr>
              <a:t>操作</a:t>
            </a:r>
            <a:r>
              <a:rPr sz="1808" spc="-10" dirty="0">
                <a:latin typeface="Times New Roman"/>
                <a:cs typeface="Times New Roman"/>
              </a:rPr>
              <a:t>)</a:t>
            </a:r>
            <a:endParaRPr sz="1808" dirty="0">
              <a:latin typeface="Times New Roman"/>
              <a:cs typeface="Times New Roman"/>
            </a:endParaRPr>
          </a:p>
          <a:p>
            <a:pPr marL="122432">
              <a:defRPr/>
            </a:pPr>
            <a:r>
              <a:rPr sz="1808" spc="-30" dirty="0">
                <a:latin typeface="Symbol"/>
                <a:cs typeface="Symbol"/>
              </a:rPr>
              <a:t></a:t>
            </a:r>
            <a:r>
              <a:rPr sz="1808" spc="-30" dirty="0">
                <a:latin typeface="Times New Roman"/>
                <a:cs typeface="Times New Roman"/>
              </a:rPr>
              <a:t>常见</a:t>
            </a:r>
            <a:r>
              <a:rPr sz="1808" b="1" i="1" spc="-5" dirty="0">
                <a:solidFill>
                  <a:srgbClr val="3737CA"/>
                </a:solidFill>
                <a:latin typeface="Times New Roman"/>
                <a:cs typeface="Times New Roman"/>
              </a:rPr>
              <a:t>关系</a:t>
            </a:r>
            <a:r>
              <a:rPr sz="1808" dirty="0">
                <a:latin typeface="Times New Roman"/>
                <a:cs typeface="Times New Roman"/>
              </a:rPr>
              <a:t>向其他</a:t>
            </a:r>
            <a:r>
              <a:rPr sz="1808" spc="-5" dirty="0">
                <a:latin typeface="Times New Roman"/>
                <a:cs typeface="Times New Roman"/>
              </a:rPr>
              <a:t>对象</a:t>
            </a:r>
            <a:r>
              <a:rPr sz="1808" dirty="0">
                <a:latin typeface="Times New Roman"/>
                <a:cs typeface="Times New Roman"/>
              </a:rPr>
              <a:t>和</a:t>
            </a:r>
            <a:r>
              <a:rPr sz="1808" spc="-10" dirty="0">
                <a:latin typeface="Times New Roman"/>
                <a:cs typeface="Times New Roman"/>
              </a:rPr>
              <a:t>常见</a:t>
            </a:r>
            <a:r>
              <a:rPr sz="1808" spc="25" dirty="0">
                <a:latin typeface="Times New Roman"/>
                <a:cs typeface="Times New Roman"/>
              </a:rPr>
              <a:t> </a:t>
            </a:r>
            <a:r>
              <a:rPr sz="1808" dirty="0">
                <a:latin typeface="Times New Roman"/>
                <a:cs typeface="Times New Roman"/>
              </a:rPr>
              <a:t>语义。</a:t>
            </a:r>
          </a:p>
          <a:p>
            <a:pPr marL="355653" indent="-342900">
              <a:spcBef>
                <a:spcPts val="1506"/>
              </a:spcBef>
              <a:buFont typeface="Arial" panose="020B0604020202020204" pitchFamily="34" charset="0"/>
              <a:buChar char="•"/>
              <a:defRPr/>
            </a:pPr>
            <a:r>
              <a:rPr sz="2410" dirty="0">
                <a:latin typeface="Times New Roman"/>
                <a:cs typeface="Times New Roman"/>
              </a:rPr>
              <a:t>在</a:t>
            </a:r>
            <a:r>
              <a:rPr sz="2410" spc="-10" dirty="0">
                <a:latin typeface="Times New Roman"/>
                <a:cs typeface="Times New Roman"/>
              </a:rPr>
              <a:t>Uml</a:t>
            </a:r>
            <a:r>
              <a:rPr sz="2410" spc="-5" dirty="0">
                <a:latin typeface="Times New Roman"/>
                <a:cs typeface="Times New Roman"/>
              </a:rPr>
              <a:t>类</a:t>
            </a:r>
            <a:r>
              <a:rPr sz="2410" dirty="0">
                <a:latin typeface="Times New Roman"/>
                <a:cs typeface="Times New Roman"/>
              </a:rPr>
              <a:t>是</a:t>
            </a:r>
            <a:r>
              <a:rPr sz="2410" spc="-5" dirty="0">
                <a:latin typeface="Times New Roman"/>
                <a:cs typeface="Times New Roman"/>
              </a:rPr>
              <a:t>表示为分隔</a:t>
            </a:r>
            <a:r>
              <a:rPr sz="2410" spc="75" dirty="0">
                <a:latin typeface="Times New Roman"/>
                <a:cs typeface="Times New Roman"/>
              </a:rPr>
              <a:t> </a:t>
            </a:r>
            <a:r>
              <a:rPr sz="2410" dirty="0">
                <a:latin typeface="Times New Roman"/>
                <a:cs typeface="Times New Roman"/>
              </a:rPr>
              <a:t>矩形：</a:t>
            </a:r>
          </a:p>
          <a:p>
            <a:pPr marL="552857" indent="-80984">
              <a:spcBef>
                <a:spcPts val="20"/>
              </a:spcBef>
              <a:buSzPct val="94444"/>
              <a:buFontTx/>
              <a:buChar char="•"/>
              <a:tabLst>
                <a:tab pos="552857" algn="l"/>
              </a:tabLst>
              <a:defRPr/>
            </a:pPr>
            <a:r>
              <a:rPr sz="1808" dirty="0">
                <a:latin typeface="Times New Roman"/>
                <a:cs typeface="Times New Roman"/>
              </a:rPr>
              <a:t>返回页首</a:t>
            </a:r>
            <a:r>
              <a:rPr sz="1808" spc="-5" dirty="0">
                <a:latin typeface="Times New Roman"/>
                <a:cs typeface="Times New Roman"/>
              </a:rPr>
              <a:t>车厢包含</a:t>
            </a:r>
            <a:r>
              <a:rPr sz="1808" dirty="0">
                <a:latin typeface="Times New Roman"/>
                <a:cs typeface="Times New Roman"/>
              </a:rPr>
              <a:t>的</a:t>
            </a:r>
            <a:r>
              <a:rPr sz="1808" spc="-10" dirty="0">
                <a:solidFill>
                  <a:srgbClr val="3737CA"/>
                </a:solidFill>
                <a:latin typeface="Times New Roman"/>
                <a:cs typeface="Times New Roman"/>
              </a:rPr>
              <a:t>名字</a:t>
            </a:r>
            <a:r>
              <a:rPr sz="1808" dirty="0">
                <a:solidFill>
                  <a:srgbClr val="3737CA"/>
                </a:solidFill>
                <a:latin typeface="Times New Roman"/>
                <a:cs typeface="Times New Roman"/>
              </a:rPr>
              <a:t>的</a:t>
            </a:r>
            <a:r>
              <a:rPr sz="1808" spc="-5" dirty="0">
                <a:solidFill>
                  <a:srgbClr val="3737CA"/>
                </a:solidFill>
                <a:latin typeface="Times New Roman"/>
                <a:cs typeface="Times New Roman"/>
              </a:rPr>
              <a:t>的</a:t>
            </a:r>
            <a:r>
              <a:rPr sz="1808" spc="15" dirty="0">
                <a:solidFill>
                  <a:srgbClr val="3737CA"/>
                </a:solidFill>
                <a:latin typeface="Times New Roman"/>
                <a:cs typeface="Times New Roman"/>
              </a:rPr>
              <a:t> </a:t>
            </a:r>
            <a:r>
              <a:rPr sz="1808" spc="-5" dirty="0">
                <a:solidFill>
                  <a:srgbClr val="3737CA"/>
                </a:solidFill>
                <a:latin typeface="Times New Roman"/>
                <a:cs typeface="Times New Roman"/>
              </a:rPr>
              <a:t>类</a:t>
            </a:r>
            <a:endParaRPr sz="1808" dirty="0">
              <a:latin typeface="Times New Roman"/>
              <a:cs typeface="Times New Roman"/>
            </a:endParaRPr>
          </a:p>
          <a:p>
            <a:pPr marL="552857" indent="-80984">
              <a:buSzPct val="94444"/>
              <a:buFontTx/>
              <a:buChar char="•"/>
              <a:tabLst>
                <a:tab pos="552857" algn="l"/>
              </a:tabLst>
              <a:defRPr/>
            </a:pPr>
            <a:r>
              <a:rPr sz="1808" spc="-5" dirty="0">
                <a:latin typeface="Times New Roman"/>
                <a:cs typeface="Times New Roman"/>
              </a:rPr>
              <a:t>中间车厢包含结构</a:t>
            </a:r>
            <a:r>
              <a:rPr sz="1808" dirty="0">
                <a:latin typeface="Times New Roman"/>
                <a:cs typeface="Times New Roman"/>
              </a:rPr>
              <a:t>的</a:t>
            </a:r>
            <a:r>
              <a:rPr sz="1808" spc="-5" dirty="0">
                <a:latin typeface="Times New Roman"/>
                <a:cs typeface="Times New Roman"/>
              </a:rPr>
              <a:t>该类</a:t>
            </a:r>
            <a:r>
              <a:rPr sz="1808" spc="35" dirty="0">
                <a:latin typeface="Times New Roman"/>
                <a:cs typeface="Times New Roman"/>
              </a:rPr>
              <a:t> </a:t>
            </a:r>
            <a:r>
              <a:rPr sz="1808" spc="-5" dirty="0">
                <a:latin typeface="Times New Roman"/>
                <a:cs typeface="Times New Roman"/>
              </a:rPr>
              <a:t>(</a:t>
            </a:r>
            <a:r>
              <a:rPr sz="1808" spc="-5" dirty="0">
                <a:solidFill>
                  <a:srgbClr val="3737CA"/>
                </a:solidFill>
                <a:latin typeface="Times New Roman"/>
                <a:cs typeface="Times New Roman"/>
              </a:rPr>
              <a:t>属性</a:t>
            </a:r>
            <a:r>
              <a:rPr sz="1808" spc="-5" dirty="0">
                <a:latin typeface="Times New Roman"/>
                <a:cs typeface="Times New Roman"/>
              </a:rPr>
              <a:t>)</a:t>
            </a:r>
            <a:endParaRPr sz="1808" dirty="0">
              <a:latin typeface="Times New Roman"/>
              <a:cs typeface="Times New Roman"/>
            </a:endParaRPr>
          </a:p>
          <a:p>
            <a:pPr marL="471236">
              <a:defRPr/>
            </a:pPr>
            <a:r>
              <a:rPr sz="1808" spc="-5" dirty="0">
                <a:latin typeface="Times New Roman"/>
                <a:cs typeface="Times New Roman"/>
              </a:rPr>
              <a:t>•bottom 车厢包含</a:t>
            </a:r>
            <a:r>
              <a:rPr sz="1808" spc="-10" dirty="0">
                <a:latin typeface="Times New Roman"/>
                <a:cs typeface="Times New Roman"/>
              </a:rPr>
              <a:t>的</a:t>
            </a:r>
            <a:r>
              <a:rPr sz="1808" spc="-5" dirty="0">
                <a:latin typeface="Times New Roman"/>
                <a:cs typeface="Times New Roman"/>
              </a:rPr>
              <a:t>行为的</a:t>
            </a:r>
            <a:r>
              <a:rPr sz="1808" spc="-10" dirty="0">
                <a:latin typeface="Times New Roman"/>
                <a:cs typeface="Times New Roman"/>
              </a:rPr>
              <a:t>的</a:t>
            </a:r>
            <a:r>
              <a:rPr sz="1808" spc="-5" dirty="0">
                <a:latin typeface="Times New Roman"/>
                <a:cs typeface="Times New Roman"/>
              </a:rPr>
              <a:t>类</a:t>
            </a:r>
            <a:r>
              <a:rPr sz="1808" spc="85" dirty="0">
                <a:latin typeface="Times New Roman"/>
                <a:cs typeface="Times New Roman"/>
              </a:rPr>
              <a:t> </a:t>
            </a:r>
            <a:r>
              <a:rPr sz="1808" spc="-5" dirty="0">
                <a:latin typeface="Times New Roman"/>
                <a:cs typeface="Times New Roman"/>
              </a:rPr>
              <a:t>(</a:t>
            </a:r>
            <a:r>
              <a:rPr sz="1808" spc="-5" dirty="0">
                <a:solidFill>
                  <a:srgbClr val="3737CA"/>
                </a:solidFill>
                <a:latin typeface="Times New Roman"/>
                <a:cs typeface="Times New Roman"/>
              </a:rPr>
              <a:t>操作</a:t>
            </a:r>
            <a:r>
              <a:rPr sz="1808" spc="-5" dirty="0">
                <a:latin typeface="Times New Roman"/>
                <a:cs typeface="Times New Roman"/>
              </a:rPr>
              <a:t>)</a:t>
            </a:r>
            <a:endParaRPr sz="1808" dirty="0">
              <a:latin typeface="Times New Roman"/>
              <a:cs typeface="Times New Roman"/>
            </a:endParaRPr>
          </a:p>
        </p:txBody>
      </p:sp>
    </p:spTree>
  </p:cSld>
  <p:clrMapOvr>
    <a:masterClrMapping/>
  </p:clrMapOvr>
</p:sld>
</file>

<file path=ppt/slides/slide4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object 3">
            <a:extLst>
              <a:ext uri="{FF2B5EF4-FFF2-40B4-BE49-F238E27FC236}">
                <a16:creationId xmlns:a16="http://schemas.microsoft.com/office/drawing/2014/main" id="{25C39A4E-7807-4498-8AD0-DAF59E652631}"/>
              </a:ext>
            </a:extLst>
          </p:cNvPr>
          <p:cNvSpPr>
            <a:spLocks noChangeArrowheads="1"/>
          </p:cNvSpPr>
          <p:nvPr/>
        </p:nvSpPr>
        <p:spPr bwMode="auto">
          <a:xfrm>
            <a:off x="4802188" y="2009775"/>
            <a:ext cx="4246562" cy="17986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 name="object 4">
            <a:extLst>
              <a:ext uri="{FF2B5EF4-FFF2-40B4-BE49-F238E27FC236}">
                <a16:creationId xmlns:a16="http://schemas.microsoft.com/office/drawing/2014/main" id="{CD1BB9B2-1A4E-4564-A4E8-553DEEBFE68B}"/>
              </a:ext>
            </a:extLst>
          </p:cNvPr>
          <p:cNvSpPr txBox="1">
            <a:spLocks noGrp="1"/>
          </p:cNvSpPr>
          <p:nvPr>
            <p:ph type="title"/>
          </p:nvPr>
        </p:nvSpPr>
        <p:spPr>
          <a:xfrm>
            <a:off x="300038" y="168275"/>
            <a:ext cx="6862762" cy="688975"/>
          </a:xfrm>
        </p:spPr>
        <p:txBody>
          <a:bodyPr lIns="0" tIns="12115" rIns="0" bIns="0" rtlCol="0">
            <a:spAutoFit/>
          </a:bodyPr>
          <a:lstStyle/>
          <a:p>
            <a:pPr marL="12753">
              <a:spcBef>
                <a:spcPts val="95"/>
              </a:spcBef>
              <a:defRPr/>
            </a:pPr>
            <a:r>
              <a:rPr b="1" i="1" spc="-5" dirty="0">
                <a:latin typeface="Times New Roman"/>
                <a:cs typeface="Times New Roman"/>
              </a:rPr>
              <a:t>扩展</a:t>
            </a:r>
            <a:r>
              <a:rPr b="1" i="1" spc="-35" dirty="0">
                <a:latin typeface="Times New Roman"/>
                <a:cs typeface="Times New Roman"/>
              </a:rPr>
              <a:t> </a:t>
            </a:r>
            <a:r>
              <a:rPr b="1" i="1" spc="-5" dirty="0">
                <a:latin typeface="Times New Roman"/>
                <a:cs typeface="Times New Roman"/>
              </a:rPr>
              <a:t>机制</a:t>
            </a:r>
            <a:endParaRPr dirty="0">
              <a:latin typeface="Times New Roman"/>
              <a:cs typeface="Times New Roman"/>
            </a:endParaRPr>
          </a:p>
        </p:txBody>
      </p:sp>
      <p:sp>
        <p:nvSpPr>
          <p:cNvPr id="5" name="object 5">
            <a:extLst>
              <a:ext uri="{FF2B5EF4-FFF2-40B4-BE49-F238E27FC236}">
                <a16:creationId xmlns:a16="http://schemas.microsoft.com/office/drawing/2014/main" id="{839D2D3E-E948-4A05-9E17-3F8D0F551C86}"/>
              </a:ext>
            </a:extLst>
          </p:cNvPr>
          <p:cNvSpPr txBox="1"/>
          <p:nvPr/>
        </p:nvSpPr>
        <p:spPr>
          <a:xfrm>
            <a:off x="2209800" y="1524000"/>
            <a:ext cx="1789113" cy="1125538"/>
          </a:xfrm>
          <a:prstGeom prst="rect">
            <a:avLst/>
          </a:prstGeom>
        </p:spPr>
        <p:txBody>
          <a:bodyPr lIns="0" tIns="12753" rIns="0" bIns="0">
            <a:spAutoFit/>
          </a:bodyPr>
          <a:lstStyle/>
          <a:p>
            <a:pPr marL="12753">
              <a:spcBef>
                <a:spcPts val="100"/>
              </a:spcBef>
              <a:defRPr/>
            </a:pPr>
            <a:r>
              <a:rPr sz="2410" spc="-10" dirty="0">
                <a:latin typeface="Times New Roman"/>
                <a:cs typeface="Times New Roman"/>
              </a:rPr>
              <a:t>•Stereotype</a:t>
            </a:r>
            <a:endParaRPr sz="2410" dirty="0">
              <a:latin typeface="Times New Roman"/>
              <a:cs typeface="Times New Roman"/>
            </a:endParaRPr>
          </a:p>
          <a:p>
            <a:pPr marL="12753">
              <a:lnSpc>
                <a:spcPts val="2887"/>
              </a:lnSpc>
              <a:defRPr/>
            </a:pPr>
            <a:r>
              <a:rPr sz="2410" spc="-5" dirty="0">
                <a:latin typeface="Times New Roman"/>
                <a:cs typeface="Times New Roman"/>
              </a:rPr>
              <a:t>•Tagged</a:t>
            </a:r>
            <a:r>
              <a:rPr sz="2410" spc="-65" dirty="0">
                <a:latin typeface="Times New Roman"/>
                <a:cs typeface="Times New Roman"/>
              </a:rPr>
              <a:t> </a:t>
            </a:r>
            <a:r>
              <a:rPr sz="2410" spc="-10" dirty="0">
                <a:latin typeface="Times New Roman"/>
                <a:cs typeface="Times New Roman"/>
              </a:rPr>
              <a:t>价值</a:t>
            </a:r>
            <a:endParaRPr sz="2410" dirty="0">
              <a:latin typeface="Times New Roman"/>
              <a:cs typeface="Times New Roman"/>
            </a:endParaRPr>
          </a:p>
          <a:p>
            <a:pPr marL="12753">
              <a:lnSpc>
                <a:spcPts val="2887"/>
              </a:lnSpc>
              <a:defRPr/>
            </a:pPr>
            <a:r>
              <a:rPr sz="2410" spc="-10" dirty="0">
                <a:latin typeface="Times New Roman"/>
                <a:cs typeface="Times New Roman"/>
              </a:rPr>
              <a:t>•Constraint</a:t>
            </a:r>
            <a:endParaRPr sz="2410" dirty="0">
              <a:latin typeface="Times New Roman"/>
              <a:cs typeface="Times New Roman"/>
            </a:endParaRPr>
          </a:p>
        </p:txBody>
      </p:sp>
      <p:sp>
        <p:nvSpPr>
          <p:cNvPr id="115717" name="object 6">
            <a:extLst>
              <a:ext uri="{FF2B5EF4-FFF2-40B4-BE49-F238E27FC236}">
                <a16:creationId xmlns:a16="http://schemas.microsoft.com/office/drawing/2014/main" id="{5E506608-0127-4615-9A9D-8FBBACDF5E7E}"/>
              </a:ext>
            </a:extLst>
          </p:cNvPr>
          <p:cNvSpPr txBox="1">
            <a:spLocks noChangeArrowheads="1"/>
          </p:cNvSpPr>
          <p:nvPr/>
        </p:nvSpPr>
        <p:spPr bwMode="auto">
          <a:xfrm>
            <a:off x="1824038" y="3763963"/>
            <a:ext cx="8208962"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400" b="1" i="1">
                <a:latin typeface="Times New Roman" panose="02020603050405020304" pitchFamily="18" charset="0"/>
                <a:cs typeface="Times New Roman" panose="02020603050405020304" pitchFamily="18" charset="0"/>
              </a:rPr>
              <a:t>刻板印象的概念</a:t>
            </a:r>
            <a:endParaRPr lang="zh-CN" altLang="zh-CN" sz="2400">
              <a:latin typeface="Times New Roman" panose="02020603050405020304" pitchFamily="18" charset="0"/>
              <a:cs typeface="Times New Roman" panose="02020603050405020304" pitchFamily="18" charset="0"/>
            </a:endParaRPr>
          </a:p>
          <a:p>
            <a:pPr/>
            <a:r>
              <a:rPr lang="zh-CN" altLang="zh-CN" sz="2000">
                <a:latin typeface="Times New Roman" panose="02020603050405020304" pitchFamily="18" charset="0"/>
                <a:cs typeface="Times New Roman" panose="02020603050405020304" pitchFamily="18" charset="0"/>
              </a:rPr>
              <a:t>•provides 有能力</a:t>
            </a:r>
            <a:r>
              <a:rPr lang="zh-CN" altLang="zh-CN" sz="2000" b="1" i="1">
                <a:solidFill>
                  <a:srgbClr val="3737CA"/>
                </a:solidFill>
                <a:latin typeface="Times New Roman" panose="02020603050405020304" pitchFamily="18" charset="0"/>
                <a:cs typeface="Times New Roman" panose="02020603050405020304" pitchFamily="18" charset="0"/>
              </a:rPr>
              <a:t>创建一种新的建模元素</a:t>
            </a:r>
            <a:r>
              <a:rPr lang="zh-CN" altLang="zh-CN" sz="2000">
                <a:latin typeface="Times New Roman" panose="02020603050405020304" pitchFamily="18" charset="0"/>
                <a:cs typeface="Times New Roman" panose="02020603050405020304" pitchFamily="18" charset="0"/>
              </a:rPr>
              <a:t>.</a:t>
            </a:r>
          </a:p>
          <a:p>
            <a:pPr>
              <a:buSzPct val="95000"/>
              <a:buFontTx/>
              <a:buChar char="•"/>
            </a:pPr>
            <a:r>
              <a:rPr lang="zh-CN" altLang="zh-CN" sz="2000">
                <a:latin typeface="Times New Roman" panose="02020603050405020304" pitchFamily="18" charset="0"/>
                <a:cs typeface="Times New Roman" panose="02020603050405020304" pitchFamily="18" charset="0"/>
              </a:rPr>
              <a:t>我们可以通过定义类的构造型来创建新类型的类。</a:t>
            </a:r>
          </a:p>
          <a:p>
            <a:pPr/>
            <a:r>
              <a:rPr lang="zh-CN" altLang="zh-CN" sz="2000">
                <a:latin typeface="Times New Roman" panose="02020603050405020304" pitchFamily="18" charset="0"/>
                <a:cs typeface="Times New Roman" panose="02020603050405020304" pitchFamily="18" charset="0"/>
              </a:rPr>
              <a:t>·类的构造型显示在包含在 guillemets (&lt; &gt;) 中的类名下面。</a:t>
            </a:r>
          </a:p>
          <a:p>
            <a:pPr/>
            <a:r>
              <a:rPr lang="zh-CN" altLang="zh-CN" sz="2000">
                <a:latin typeface="Times New Roman" panose="02020603050405020304" pitchFamily="18" charset="0"/>
                <a:cs typeface="Times New Roman" panose="02020603050405020304" pitchFamily="18" charset="0"/>
              </a:rPr>
              <a:t>•examples 类刻板印象:</a:t>
            </a:r>
            <a:r>
              <a:rPr lang="zh-CN" altLang="zh-CN" sz="2000" b="1" i="1">
                <a:solidFill>
                  <a:srgbClr val="3737CA"/>
                </a:solidFill>
                <a:latin typeface="Times New Roman" panose="02020603050405020304" pitchFamily="18" charset="0"/>
                <a:cs typeface="Times New Roman" panose="02020603050405020304" pitchFamily="18" charset="0"/>
              </a:rPr>
              <a:t>例外、实用程序等。</a:t>
            </a:r>
            <a:endParaRPr lang="zh-CN"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9904CEC-EB42-4B91-AFED-EA8065749424}"/>
              </a:ext>
            </a:extLst>
          </p:cNvPr>
          <p:cNvSpPr txBox="1">
            <a:spLocks noGrp="1"/>
          </p:cNvSpPr>
          <p:nvPr>
            <p:ph type="title"/>
          </p:nvPr>
        </p:nvSpPr>
        <p:spPr>
          <a:xfrm>
            <a:off x="381000" y="187325"/>
            <a:ext cx="9448800" cy="688975"/>
          </a:xfrm>
        </p:spPr>
        <p:txBody>
          <a:bodyPr lIns="0" tIns="12115" rIns="0" bIns="0" rtlCol="0">
            <a:spAutoFit/>
          </a:bodyPr>
          <a:lstStyle/>
          <a:p>
            <a:pPr marL="12753">
              <a:spcBef>
                <a:spcPts val="95"/>
              </a:spcBef>
              <a:defRPr/>
            </a:pPr>
            <a:r>
              <a:rPr b="1" i="1" spc="-5" dirty="0">
                <a:latin typeface="Times New Roman"/>
                <a:cs typeface="Times New Roman"/>
              </a:rPr>
              <a:t>边界、实体和控件</a:t>
            </a:r>
            <a:r>
              <a:rPr b="1" i="1" spc="-25" dirty="0">
                <a:latin typeface="Times New Roman"/>
                <a:cs typeface="Times New Roman"/>
              </a:rPr>
              <a:t> </a:t>
            </a:r>
            <a:r>
              <a:rPr b="1" i="1" spc="-5" dirty="0">
                <a:latin typeface="Times New Roman"/>
                <a:cs typeface="Times New Roman"/>
              </a:rPr>
              <a:t>类</a:t>
            </a:r>
            <a:endParaRPr dirty="0">
              <a:latin typeface="Times New Roman"/>
              <a:cs typeface="Times New Roman"/>
            </a:endParaRPr>
          </a:p>
        </p:txBody>
      </p:sp>
      <p:sp>
        <p:nvSpPr>
          <p:cNvPr id="116739" name="object 3">
            <a:extLst>
              <a:ext uri="{FF2B5EF4-FFF2-40B4-BE49-F238E27FC236}">
                <a16:creationId xmlns:a16="http://schemas.microsoft.com/office/drawing/2014/main" id="{26FF7128-715E-4655-845F-3C7B38801E54}"/>
              </a:ext>
            </a:extLst>
          </p:cNvPr>
          <p:cNvSpPr txBox="1">
            <a:spLocks noChangeArrowheads="1"/>
          </p:cNvSpPr>
          <p:nvPr/>
        </p:nvSpPr>
        <p:spPr bwMode="auto">
          <a:xfrm>
            <a:off x="1066800" y="1219200"/>
            <a:ext cx="10439400"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3556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的</a:t>
            </a:r>
            <a:r>
              <a:rPr lang="zh-CN" altLang="zh-CN" sz="2400" b="1" i="1">
                <a:solidFill>
                  <a:srgbClr val="3737CA"/>
                </a:solidFill>
                <a:latin typeface="Times New Roman" panose="02020603050405020304" pitchFamily="18" charset="0"/>
                <a:cs typeface="Times New Roman" panose="02020603050405020304" pitchFamily="18" charset="0"/>
              </a:rPr>
              <a:t>合理的统一过程</a:t>
            </a:r>
            <a:r>
              <a:rPr lang="zh-CN" altLang="zh-CN" sz="2400">
                <a:latin typeface="Times New Roman" panose="02020603050405020304" pitchFamily="18" charset="0"/>
                <a:cs typeface="Times New Roman" panose="02020603050405020304" pitchFamily="18" charset="0"/>
              </a:rPr>
              <a:t>倡导者寻找一个系统的类</a:t>
            </a:r>
            <a:r>
              <a:rPr lang="zh-CN" altLang="zh-CN" sz="2400" i="1">
                <a:latin typeface="Times New Roman" panose="02020603050405020304" pitchFamily="18" charset="0"/>
                <a:cs typeface="Times New Roman" panose="02020603050405020304" pitchFamily="18" charset="0"/>
              </a:rPr>
              <a:t>边界、控制</a:t>
            </a:r>
            <a:r>
              <a:rPr lang="zh-CN" altLang="zh-CN" sz="2400">
                <a:latin typeface="Times New Roman" panose="02020603050405020304" pitchFamily="18" charset="0"/>
                <a:cs typeface="Times New Roman" panose="02020603050405020304" pitchFamily="18" charset="0"/>
              </a:rPr>
              <a:t>和</a:t>
            </a:r>
            <a:r>
              <a:rPr lang="zh-CN" altLang="zh-CN" sz="2400" i="1">
                <a:latin typeface="Times New Roman" panose="02020603050405020304" pitchFamily="18" charset="0"/>
                <a:cs typeface="Times New Roman" panose="02020603050405020304" pitchFamily="18" charset="0"/>
              </a:rPr>
              <a:t>实体</a:t>
            </a:r>
            <a:r>
              <a:rPr lang="zh-CN" altLang="zh-CN" sz="2400">
                <a:latin typeface="Times New Roman" panose="02020603050405020304" pitchFamily="18" charset="0"/>
                <a:cs typeface="Times New Roman" panose="02020603050405020304" pitchFamily="18" charset="0"/>
              </a:rPr>
              <a:t>类。</a:t>
            </a:r>
          </a:p>
          <a:p>
            <a:pPr>
              <a:spcBef>
                <a:spcPts val="2213"/>
              </a:spcBef>
            </a:pPr>
            <a:r>
              <a:rPr lang="zh-CN" altLang="zh-CN" sz="2400" b="1" i="1">
                <a:latin typeface="Times New Roman" panose="02020603050405020304" pitchFamily="18" charset="0"/>
                <a:cs typeface="Times New Roman" panose="02020603050405020304" pitchFamily="18" charset="0"/>
              </a:rPr>
              <a:t>实体类:</a:t>
            </a:r>
            <a:endParaRPr lang="zh-CN" altLang="zh-CN" sz="2400">
              <a:latin typeface="Times New Roman" panose="02020603050405020304" pitchFamily="18" charset="0"/>
              <a:cs typeface="Times New Roman" panose="02020603050405020304" pitchFamily="18" charset="0"/>
            </a:endParaRPr>
          </a:p>
          <a:p>
            <a:pPr>
              <a:buSzPct val="95000"/>
              <a:buFontTx/>
              <a:buChar char="•"/>
            </a:pPr>
            <a:r>
              <a:rPr lang="zh-CN" altLang="zh-CN" sz="2000">
                <a:latin typeface="Times New Roman" panose="02020603050405020304" pitchFamily="18" charset="0"/>
                <a:cs typeface="Times New Roman" panose="02020603050405020304" pitchFamily="18" charset="0"/>
              </a:rPr>
              <a:t>模型信息和相关行为</a:t>
            </a:r>
            <a:r>
              <a:rPr lang="zh-CN" altLang="zh-CN" sz="2000" b="1" i="1">
                <a:solidFill>
                  <a:srgbClr val="3737CA"/>
                </a:solidFill>
                <a:latin typeface="Times New Roman" panose="02020603050405020304" pitchFamily="18" charset="0"/>
                <a:cs typeface="Times New Roman" panose="02020603050405020304" pitchFamily="18" charset="0"/>
              </a:rPr>
              <a:t>一般长期居住</a:t>
            </a:r>
            <a:endParaRPr lang="zh-CN" altLang="zh-CN" sz="2000">
              <a:latin typeface="Times New Roman" panose="02020603050405020304" pitchFamily="18" charset="0"/>
              <a:cs typeface="Times New Roman" panose="02020603050405020304" pitchFamily="18" charset="0"/>
            </a:endParaRPr>
          </a:p>
          <a:p>
            <a:pPr/>
            <a:r>
              <a:rPr lang="zh-CN" altLang="zh-CN" sz="2000">
                <a:latin typeface="Times New Roman" panose="02020603050405020304" pitchFamily="18" charset="0"/>
                <a:cs typeface="Times New Roman" panose="02020603050405020304" pitchFamily="18" charset="0"/>
              </a:rPr>
              <a:t>•may</a:t>
            </a:r>
            <a:r>
              <a:rPr lang="zh-CN" altLang="zh-CN" sz="2000" b="1" i="1">
                <a:solidFill>
                  <a:srgbClr val="3737CA"/>
                </a:solidFill>
                <a:latin typeface="Times New Roman" panose="02020603050405020304" pitchFamily="18" charset="0"/>
                <a:cs typeface="Times New Roman" panose="02020603050405020304" pitchFamily="18" charset="0"/>
              </a:rPr>
              <a:t>反映真实世界实体</a:t>
            </a:r>
            <a:r>
              <a:rPr lang="zh-CN" altLang="zh-CN" sz="2000">
                <a:latin typeface="Times New Roman" panose="02020603050405020304" pitchFamily="18" charset="0"/>
                <a:cs typeface="Times New Roman" panose="02020603050405020304" pitchFamily="18" charset="0"/>
              </a:rPr>
              <a:t>, 或可能需要执行系统内部的任务</a:t>
            </a:r>
          </a:p>
          <a:p>
            <a:pPr/>
            <a:r>
              <a:rPr lang="zh-CN" altLang="zh-CN" sz="2000">
                <a:latin typeface="Times New Roman" panose="02020603050405020304" pitchFamily="18" charset="0"/>
                <a:cs typeface="Times New Roman" panose="02020603050405020304" pitchFamily="18" charset="0"/>
              </a:rPr>
              <a:t>•are</a:t>
            </a:r>
            <a:r>
              <a:rPr lang="zh-CN" altLang="zh-CN" sz="2000" b="1" i="1">
                <a:solidFill>
                  <a:srgbClr val="3737CA"/>
                </a:solidFill>
                <a:latin typeface="Times New Roman" panose="02020603050405020304" pitchFamily="18" charset="0"/>
                <a:cs typeface="Times New Roman" panose="02020603050405020304" pitchFamily="18" charset="0"/>
              </a:rPr>
              <a:t>应用程序独立</a:t>
            </a:r>
            <a:r>
              <a:rPr lang="zh-CN" altLang="zh-CN" sz="2000">
                <a:latin typeface="Times New Roman" panose="02020603050405020304" pitchFamily="18" charset="0"/>
                <a:cs typeface="Times New Roman" panose="02020603050405020304" pitchFamily="18" charset="0"/>
              </a:rPr>
              <a:t>: 可在多个应用程序中使用。</a:t>
            </a:r>
          </a:p>
          <a:p>
            <a:pPr>
              <a:spcBef>
                <a:spcPts val="1325"/>
              </a:spcBef>
            </a:pPr>
            <a:r>
              <a:rPr lang="zh-CN" altLang="zh-CN" sz="2400" b="1" i="1">
                <a:latin typeface="Times New Roman" panose="02020603050405020304" pitchFamily="18" charset="0"/>
                <a:cs typeface="Times New Roman" panose="02020603050405020304" pitchFamily="18" charset="0"/>
              </a:rPr>
              <a:t>边界类</a:t>
            </a:r>
            <a:r>
              <a:rPr lang="zh-CN" altLang="zh-CN" sz="2400" i="1">
                <a:latin typeface="Times New Roman" panose="02020603050405020304" pitchFamily="18" charset="0"/>
                <a:cs typeface="Times New Roman" panose="02020603050405020304" pitchFamily="18" charset="0"/>
              </a:rPr>
              <a:t>:</a:t>
            </a:r>
            <a:endParaRPr lang="zh-CN" altLang="zh-CN" sz="2400">
              <a:latin typeface="Times New Roman" panose="02020603050405020304" pitchFamily="18" charset="0"/>
              <a:cs typeface="Times New Roman" panose="02020603050405020304" pitchFamily="18" charset="0"/>
            </a:endParaRPr>
          </a:p>
          <a:p>
            <a:pPr/>
            <a:r>
              <a:rPr lang="zh-CN" altLang="zh-CN" sz="2000">
                <a:latin typeface="Times New Roman" panose="02020603050405020304" pitchFamily="18" charset="0"/>
                <a:cs typeface="Times New Roman" panose="02020603050405020304" pitchFamily="18" charset="0"/>
              </a:rPr>
              <a:t>•handle 的</a:t>
            </a:r>
            <a:r>
              <a:rPr lang="zh-CN" altLang="zh-CN" sz="2000" b="1" i="1">
                <a:solidFill>
                  <a:srgbClr val="3737CA"/>
                </a:solidFill>
                <a:latin typeface="Times New Roman" panose="02020603050405020304" pitchFamily="18" charset="0"/>
                <a:cs typeface="Times New Roman" panose="02020603050405020304" pitchFamily="18" charset="0"/>
              </a:rPr>
              <a:t>系统环境与内部的通信</a:t>
            </a:r>
            <a:r>
              <a:rPr lang="en-US" altLang="zh-CN" sz="2000" b="1" i="1">
                <a:solidFill>
                  <a:srgbClr val="3737CA"/>
                </a:solidFill>
                <a:latin typeface="Times New Roman" panose="02020603050405020304" pitchFamily="18" charset="0"/>
                <a:cs typeface="Times New Roman" panose="02020603050405020304" pitchFamily="18" charset="0"/>
              </a:rPr>
              <a:t> </a:t>
            </a:r>
            <a:r>
              <a:rPr lang="zh-CN" altLang="zh-CN" sz="2000">
                <a:latin typeface="Times New Roman" panose="02020603050405020304" pitchFamily="18" charset="0"/>
                <a:cs typeface="Times New Roman" panose="02020603050405020304" pitchFamily="18" charset="0"/>
              </a:rPr>
              <a:t>系统的</a:t>
            </a:r>
          </a:p>
          <a:p>
            <a:pPr/>
            <a:r>
              <a:rPr lang="zh-CN" altLang="zh-CN" sz="2000">
                <a:latin typeface="Times New Roman" panose="02020603050405020304" pitchFamily="18" charset="0"/>
                <a:cs typeface="Times New Roman" panose="02020603050405020304" pitchFamily="18" charset="0"/>
              </a:rPr>
              <a:t>•can 为用户或其他系统提供接口</a:t>
            </a:r>
          </a:p>
          <a:p>
            <a:endParaRPr lang="zh-CN" altLang="zh-CN" sz="1900">
              <a:latin typeface="Times New Roman" panose="02020603050405020304" pitchFamily="18" charset="0"/>
              <a:cs typeface="Times New Roman" panose="02020603050405020304" pitchFamily="18" charset="0"/>
            </a:endParaRPr>
          </a:p>
          <a:p>
            <a:pPr/>
            <a:r>
              <a:rPr lang="zh-CN" altLang="zh-CN" sz="2400" b="1" i="1">
                <a:latin typeface="Times New Roman" panose="02020603050405020304" pitchFamily="18" charset="0"/>
                <a:cs typeface="Times New Roman" panose="02020603050405020304" pitchFamily="18" charset="0"/>
              </a:rPr>
              <a:t>控件类</a:t>
            </a:r>
            <a:r>
              <a:rPr lang="zh-CN" altLang="zh-CN" sz="2400" i="1">
                <a:latin typeface="Times New Roman" panose="02020603050405020304" pitchFamily="18" charset="0"/>
                <a:cs typeface="Times New Roman" panose="02020603050405020304" pitchFamily="18" charset="0"/>
              </a:rPr>
              <a:t>:</a:t>
            </a:r>
            <a:endParaRPr lang="zh-CN" altLang="zh-CN" sz="2400">
              <a:latin typeface="Times New Roman" panose="02020603050405020304" pitchFamily="18" charset="0"/>
              <a:cs typeface="Times New Roman" panose="02020603050405020304" pitchFamily="18" charset="0"/>
            </a:endParaRPr>
          </a:p>
          <a:p>
            <a:pPr>
              <a:buSzPct val="95000"/>
              <a:buFontTx/>
              <a:buChar char="•"/>
            </a:pPr>
            <a:r>
              <a:rPr lang="zh-CN" altLang="zh-CN" sz="2000">
                <a:latin typeface="Times New Roman" panose="02020603050405020304" pitchFamily="18" charset="0"/>
                <a:cs typeface="Times New Roman" panose="02020603050405020304" pitchFamily="18" charset="0"/>
              </a:rPr>
              <a:t>模型</a:t>
            </a:r>
            <a:r>
              <a:rPr lang="zh-CN" altLang="zh-CN" sz="2000" b="1" i="1">
                <a:solidFill>
                  <a:srgbClr val="3737CA"/>
                </a:solidFill>
                <a:latin typeface="Times New Roman" panose="02020603050405020304" pitchFamily="18" charset="0"/>
                <a:cs typeface="Times New Roman" panose="02020603050405020304" pitchFamily="18" charset="0"/>
              </a:rPr>
              <a:t>排序行为</a:t>
            </a:r>
            <a:r>
              <a:rPr lang="zh-CN" altLang="zh-CN" sz="2000">
                <a:latin typeface="Times New Roman" panose="02020603050405020304" pitchFamily="18" charset="0"/>
                <a:cs typeface="Times New Roman" panose="02020603050405020304" pitchFamily="18" charset="0"/>
              </a:rPr>
              <a:t>特定于一个或多个用例。</a:t>
            </a:r>
          </a:p>
          <a:p>
            <a:pPr/>
            <a:r>
              <a:rPr lang="zh-CN" altLang="zh-CN" sz="2000">
                <a:latin typeface="Times New Roman" panose="02020603050405020304" pitchFamily="18" charset="0"/>
                <a:cs typeface="Times New Roman" panose="02020603050405020304" pitchFamily="18" charset="0"/>
              </a:rPr>
              <a:t>•typically 是</a:t>
            </a:r>
            <a:r>
              <a:rPr lang="zh-CN" altLang="zh-CN" sz="2000" b="1" i="1">
                <a:solidFill>
                  <a:srgbClr val="3737CA"/>
                </a:solidFill>
                <a:latin typeface="Times New Roman" panose="02020603050405020304" pitchFamily="18" charset="0"/>
                <a:cs typeface="Times New Roman" panose="02020603050405020304" pitchFamily="18" charset="0"/>
              </a:rPr>
              <a:t>依赖于应用程序的</a:t>
            </a:r>
            <a:r>
              <a:rPr lang="zh-CN" altLang="zh-CN" sz="2000">
                <a:latin typeface="Times New Roman" panose="02020603050405020304" pitchFamily="18" charset="0"/>
                <a:cs typeface="Times New Roman" panose="02020603050405020304" pitchFamily="18" charset="0"/>
              </a:rPr>
              <a:t>类。</a:t>
            </a:r>
          </a:p>
          <a:p>
            <a:pPr algn="r">
              <a:spcBef>
                <a:spcPts val="163"/>
              </a:spcBef>
            </a:pPr>
            <a:endParaRPr lang="zh-CN" altLang="zh-CN"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3B86927-6749-4ED6-868B-40C2B7A934F7}"/>
              </a:ext>
            </a:extLst>
          </p:cNvPr>
          <p:cNvSpPr txBox="1">
            <a:spLocks noGrp="1"/>
          </p:cNvSpPr>
          <p:nvPr>
            <p:ph type="title"/>
          </p:nvPr>
        </p:nvSpPr>
        <p:spPr>
          <a:xfrm>
            <a:off x="381000" y="152400"/>
            <a:ext cx="6791325" cy="688975"/>
          </a:xfrm>
        </p:spPr>
        <p:txBody>
          <a:bodyPr lIns="0" tIns="12115" rIns="0" bIns="0" rtlCol="0">
            <a:spAutoFit/>
          </a:bodyPr>
          <a:lstStyle/>
          <a:p>
            <a:pPr marL="12753">
              <a:spcBef>
                <a:spcPts val="95"/>
              </a:spcBef>
              <a:defRPr/>
            </a:pPr>
            <a:r>
              <a:rPr b="1" i="1" spc="-5" dirty="0">
                <a:latin typeface="Times New Roman"/>
                <a:cs typeface="Times New Roman"/>
              </a:rPr>
              <a:t>关系</a:t>
            </a:r>
            <a:endParaRPr dirty="0">
              <a:latin typeface="Times New Roman"/>
              <a:cs typeface="Times New Roman"/>
            </a:endParaRPr>
          </a:p>
        </p:txBody>
      </p:sp>
      <p:sp>
        <p:nvSpPr>
          <p:cNvPr id="4" name="object 4">
            <a:extLst>
              <a:ext uri="{FF2B5EF4-FFF2-40B4-BE49-F238E27FC236}">
                <a16:creationId xmlns:a16="http://schemas.microsoft.com/office/drawing/2014/main" id="{8F85F39F-7993-4721-9280-F7E94B136A59}"/>
              </a:ext>
            </a:extLst>
          </p:cNvPr>
          <p:cNvSpPr txBox="1"/>
          <p:nvPr/>
        </p:nvSpPr>
        <p:spPr>
          <a:xfrm>
            <a:off x="1819275" y="1101725"/>
            <a:ext cx="6257925" cy="754063"/>
          </a:xfrm>
          <a:prstGeom prst="rect">
            <a:avLst/>
          </a:prstGeom>
        </p:spPr>
        <p:txBody>
          <a:bodyPr lIns="0" tIns="12753" rIns="0" bIns="0">
            <a:spAutoFit/>
          </a:bodyPr>
          <a:lstStyle/>
          <a:p>
            <a:pPr marL="355653" indent="-342900">
              <a:spcBef>
                <a:spcPts val="100"/>
              </a:spcBef>
              <a:buFont typeface="Arial" panose="020B0604020202020204" pitchFamily="34" charset="0"/>
              <a:buChar char="•"/>
              <a:defRPr/>
            </a:pPr>
            <a:r>
              <a:rPr sz="2410" spc="-5" dirty="0">
                <a:latin typeface="Times New Roman"/>
                <a:cs typeface="Times New Roman"/>
              </a:rPr>
              <a:t>提供</a:t>
            </a:r>
            <a:r>
              <a:rPr sz="2410" spc="-10" dirty="0">
                <a:latin typeface="Times New Roman"/>
                <a:cs typeface="Times New Roman"/>
              </a:rPr>
              <a:t> </a:t>
            </a:r>
            <a:r>
              <a:rPr sz="2410" spc="-5" dirty="0">
                <a:latin typeface="Times New Roman"/>
                <a:cs typeface="Times New Roman"/>
              </a:rPr>
              <a:t>的</a:t>
            </a:r>
            <a:r>
              <a:rPr sz="2410" spc="-10" dirty="0">
                <a:latin typeface="Times New Roman"/>
                <a:cs typeface="Times New Roman"/>
              </a:rPr>
              <a:t> </a:t>
            </a:r>
            <a:r>
              <a:rPr sz="2410" spc="-5" dirty="0">
                <a:latin typeface="Times New Roman"/>
                <a:cs typeface="Times New Roman"/>
              </a:rPr>
              <a:t>管道</a:t>
            </a:r>
            <a:r>
              <a:rPr sz="2410" spc="-10" dirty="0">
                <a:latin typeface="Times New Roman"/>
                <a:cs typeface="Times New Roman"/>
              </a:rPr>
              <a:t> </a:t>
            </a:r>
            <a:r>
              <a:rPr sz="2410" spc="-5" dirty="0">
                <a:latin typeface="Times New Roman"/>
                <a:cs typeface="Times New Roman"/>
              </a:rPr>
              <a:t>为</a:t>
            </a:r>
            <a:r>
              <a:rPr sz="2410" spc="-10" dirty="0">
                <a:latin typeface="Times New Roman"/>
                <a:cs typeface="Times New Roman"/>
              </a:rPr>
              <a:t> </a:t>
            </a:r>
            <a:r>
              <a:rPr sz="2410" spc="-5" dirty="0">
                <a:latin typeface="Times New Roman"/>
                <a:cs typeface="Times New Roman"/>
              </a:rPr>
              <a:t>对象</a:t>
            </a:r>
            <a:r>
              <a:rPr sz="2410" spc="-10" dirty="0">
                <a:latin typeface="Times New Roman"/>
                <a:cs typeface="Times New Roman"/>
              </a:rPr>
              <a:t>互动</a:t>
            </a:r>
            <a:endParaRPr sz="2410" dirty="0">
              <a:latin typeface="Times New Roman"/>
              <a:cs typeface="Times New Roman"/>
            </a:endParaRPr>
          </a:p>
          <a:p>
            <a:pPr marL="355653" indent="-342900">
              <a:buFont typeface="Arial" panose="020B0604020202020204" pitchFamily="34" charset="0"/>
              <a:buChar char="•"/>
              <a:defRPr/>
            </a:pPr>
            <a:r>
              <a:rPr sz="2410" spc="-5" dirty="0">
                <a:latin typeface="Times New Roman"/>
                <a:cs typeface="Times New Roman"/>
              </a:rPr>
              <a:t>几个</a:t>
            </a:r>
            <a:r>
              <a:rPr sz="2410" dirty="0">
                <a:latin typeface="Times New Roman"/>
                <a:cs typeface="Times New Roman"/>
              </a:rPr>
              <a:t> </a:t>
            </a:r>
            <a:r>
              <a:rPr sz="2410" spc="-5" dirty="0">
                <a:latin typeface="Times New Roman"/>
                <a:cs typeface="Times New Roman"/>
              </a:rPr>
              <a:t>种</a:t>
            </a:r>
            <a:r>
              <a:rPr sz="2410" dirty="0">
                <a:latin typeface="Times New Roman"/>
                <a:cs typeface="Times New Roman"/>
              </a:rPr>
              <a:t> </a:t>
            </a:r>
            <a:r>
              <a:rPr sz="2410" spc="-5" dirty="0">
                <a:latin typeface="Times New Roman"/>
                <a:cs typeface="Times New Roman"/>
              </a:rPr>
              <a:t>的</a:t>
            </a:r>
            <a:r>
              <a:rPr sz="2410" dirty="0">
                <a:latin typeface="Times New Roman"/>
                <a:cs typeface="Times New Roman"/>
              </a:rPr>
              <a:t> </a:t>
            </a:r>
            <a:r>
              <a:rPr sz="2410" spc="-5" dirty="0">
                <a:latin typeface="Times New Roman"/>
                <a:cs typeface="Times New Roman"/>
              </a:rPr>
              <a:t>关系：</a:t>
            </a:r>
            <a:endParaRPr sz="2410" dirty="0">
              <a:latin typeface="Times New Roman"/>
              <a:cs typeface="Times New Roman"/>
            </a:endParaRPr>
          </a:p>
        </p:txBody>
      </p:sp>
      <p:sp>
        <p:nvSpPr>
          <p:cNvPr id="5" name="object 5">
            <a:extLst>
              <a:ext uri="{FF2B5EF4-FFF2-40B4-BE49-F238E27FC236}">
                <a16:creationId xmlns:a16="http://schemas.microsoft.com/office/drawing/2014/main" id="{896B06D6-86CC-44FC-9A4B-4F6E864D2929}"/>
              </a:ext>
            </a:extLst>
          </p:cNvPr>
          <p:cNvSpPr txBox="1"/>
          <p:nvPr/>
        </p:nvSpPr>
        <p:spPr>
          <a:xfrm>
            <a:off x="2279650" y="2208213"/>
            <a:ext cx="1417638" cy="1882775"/>
          </a:xfrm>
          <a:prstGeom prst="rect">
            <a:avLst/>
          </a:prstGeom>
        </p:spPr>
        <p:txBody>
          <a:bodyPr lIns="0" tIns="73968" rIns="0" bIns="0">
            <a:spAutoFit/>
          </a:bodyPr>
          <a:lstStyle/>
          <a:p>
            <a:pPr marL="102664" indent="-89911">
              <a:spcBef>
                <a:spcPts val="582"/>
              </a:spcBef>
              <a:buSzPct val="95000"/>
              <a:buFont typeface="Times New Roman"/>
              <a:buChar char="•"/>
              <a:tabLst>
                <a:tab pos="103302" algn="l"/>
              </a:tabLst>
              <a:defRPr/>
            </a:pPr>
            <a:r>
              <a:rPr sz="2008" b="1" i="1" spc="-5" dirty="0">
                <a:solidFill>
                  <a:srgbClr val="3737CA"/>
                </a:solidFill>
                <a:latin typeface="Times New Roman"/>
                <a:cs typeface="Times New Roman"/>
              </a:rPr>
              <a:t>协会</a:t>
            </a:r>
            <a:endParaRPr sz="2008">
              <a:latin typeface="Times New Roman"/>
              <a:cs typeface="Times New Roman"/>
            </a:endParaRPr>
          </a:p>
          <a:p>
            <a:pPr marL="102664" indent="-89911">
              <a:spcBef>
                <a:spcPts val="482"/>
              </a:spcBef>
              <a:buSzPct val="95000"/>
              <a:buFont typeface="Times New Roman"/>
              <a:buChar char="•"/>
              <a:tabLst>
                <a:tab pos="103302" algn="l"/>
              </a:tabLst>
              <a:defRPr/>
            </a:pPr>
            <a:r>
              <a:rPr sz="2008" b="1" i="1" dirty="0">
                <a:solidFill>
                  <a:srgbClr val="3737CA"/>
                </a:solidFill>
                <a:latin typeface="Times New Roman"/>
                <a:cs typeface="Times New Roman"/>
              </a:rPr>
              <a:t>依赖</a:t>
            </a:r>
            <a:endParaRPr sz="2008">
              <a:latin typeface="Times New Roman"/>
              <a:cs typeface="Times New Roman"/>
            </a:endParaRPr>
          </a:p>
          <a:p>
            <a:pPr marL="102664" indent="-89911">
              <a:spcBef>
                <a:spcPts val="482"/>
              </a:spcBef>
              <a:buSzPct val="95000"/>
              <a:buFont typeface="Times New Roman"/>
              <a:buChar char="•"/>
              <a:tabLst>
                <a:tab pos="103302" algn="l"/>
              </a:tabLst>
              <a:defRPr/>
            </a:pPr>
            <a:r>
              <a:rPr sz="2008" b="1" i="1" spc="-10" dirty="0">
                <a:solidFill>
                  <a:srgbClr val="3737CA"/>
                </a:solidFill>
                <a:latin typeface="Times New Roman"/>
                <a:cs typeface="Times New Roman"/>
              </a:rPr>
              <a:t>实现</a:t>
            </a:r>
            <a:endParaRPr sz="2008">
              <a:latin typeface="Times New Roman"/>
              <a:cs typeface="Times New Roman"/>
            </a:endParaRPr>
          </a:p>
          <a:p>
            <a:pPr marL="102664" indent="-89911">
              <a:spcBef>
                <a:spcPts val="467"/>
              </a:spcBef>
              <a:buSzPct val="95000"/>
              <a:buFont typeface="Times New Roman"/>
              <a:buChar char="•"/>
              <a:tabLst>
                <a:tab pos="103302" algn="l"/>
              </a:tabLst>
              <a:defRPr/>
            </a:pPr>
            <a:r>
              <a:rPr sz="2008" b="1" i="1" spc="-5" dirty="0">
                <a:solidFill>
                  <a:srgbClr val="3737CA"/>
                </a:solidFill>
                <a:latin typeface="Times New Roman"/>
                <a:cs typeface="Times New Roman"/>
              </a:rPr>
              <a:t>聚集</a:t>
            </a:r>
            <a:endParaRPr sz="2008">
              <a:latin typeface="Times New Roman"/>
              <a:cs typeface="Times New Roman"/>
            </a:endParaRPr>
          </a:p>
          <a:p>
            <a:pPr marL="102664" indent="-89911">
              <a:spcBef>
                <a:spcPts val="482"/>
              </a:spcBef>
              <a:buSzPct val="95000"/>
              <a:buFont typeface="Times New Roman"/>
              <a:buChar char="•"/>
              <a:tabLst>
                <a:tab pos="103302" algn="l"/>
              </a:tabLst>
              <a:defRPr/>
            </a:pPr>
            <a:r>
              <a:rPr sz="2008" b="1" i="1" spc="-5" dirty="0">
                <a:solidFill>
                  <a:srgbClr val="3737CA"/>
                </a:solidFill>
                <a:latin typeface="Times New Roman"/>
                <a:cs typeface="Times New Roman"/>
              </a:rPr>
              <a:t>继承</a:t>
            </a:r>
            <a:endParaRPr sz="2008">
              <a:latin typeface="Times New Roman"/>
              <a:cs typeface="Times New Roman"/>
            </a:endParaRPr>
          </a:p>
        </p:txBody>
      </p:sp>
      <p:sp>
        <p:nvSpPr>
          <p:cNvPr id="117765" name="object 6">
            <a:extLst>
              <a:ext uri="{FF2B5EF4-FFF2-40B4-BE49-F238E27FC236}">
                <a16:creationId xmlns:a16="http://schemas.microsoft.com/office/drawing/2014/main" id="{0C7FCEED-641F-4868-8ABB-34302A1579FA}"/>
              </a:ext>
            </a:extLst>
          </p:cNvPr>
          <p:cNvSpPr>
            <a:spLocks noChangeArrowheads="1"/>
          </p:cNvSpPr>
          <p:nvPr/>
        </p:nvSpPr>
        <p:spPr bwMode="auto">
          <a:xfrm>
            <a:off x="2516188" y="4611688"/>
            <a:ext cx="5356225" cy="17224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17766" name="object 7">
            <a:extLst>
              <a:ext uri="{FF2B5EF4-FFF2-40B4-BE49-F238E27FC236}">
                <a16:creationId xmlns:a16="http://schemas.microsoft.com/office/drawing/2014/main" id="{9181F3EE-9CBC-446F-908A-094E5D2F60A6}"/>
              </a:ext>
            </a:extLst>
          </p:cNvPr>
          <p:cNvSpPr>
            <a:spLocks/>
          </p:cNvSpPr>
          <p:nvPr/>
        </p:nvSpPr>
        <p:spPr bwMode="auto">
          <a:xfrm>
            <a:off x="6191250" y="3311525"/>
            <a:ext cx="722313" cy="811213"/>
          </a:xfrm>
          <a:custGeom>
            <a:avLst/>
            <a:gdLst>
              <a:gd name="T0" fmla="*/ 0 w 719454"/>
              <a:gd name="T1" fmla="*/ 0 h 807720"/>
              <a:gd name="T2" fmla="*/ 0 w 719454"/>
              <a:gd name="T3" fmla="*/ 814721 h 807720"/>
              <a:gd name="T4" fmla="*/ 725055 w 719454"/>
              <a:gd name="T5" fmla="*/ 814721 h 807720"/>
              <a:gd name="T6" fmla="*/ 725055 w 719454"/>
              <a:gd name="T7" fmla="*/ 0 h 807720"/>
              <a:gd name="T8" fmla="*/ 0 w 719454"/>
              <a:gd name="T9" fmla="*/ 0 h 807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454" h="807720">
                <a:moveTo>
                  <a:pt x="0" y="0"/>
                </a:moveTo>
                <a:lnTo>
                  <a:pt x="0" y="807720"/>
                </a:lnTo>
                <a:lnTo>
                  <a:pt x="719327" y="807720"/>
                </a:lnTo>
                <a:lnTo>
                  <a:pt x="71932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67" name="object 8">
            <a:extLst>
              <a:ext uri="{FF2B5EF4-FFF2-40B4-BE49-F238E27FC236}">
                <a16:creationId xmlns:a16="http://schemas.microsoft.com/office/drawing/2014/main" id="{5257F1D1-7BFA-4888-BFB8-C3D766F035F1}"/>
              </a:ext>
            </a:extLst>
          </p:cNvPr>
          <p:cNvSpPr>
            <a:spLocks/>
          </p:cNvSpPr>
          <p:nvPr/>
        </p:nvSpPr>
        <p:spPr bwMode="auto">
          <a:xfrm>
            <a:off x="9682163" y="3381375"/>
            <a:ext cx="720725" cy="809625"/>
          </a:xfrm>
          <a:custGeom>
            <a:avLst/>
            <a:gdLst>
              <a:gd name="T0" fmla="*/ 0 w 718184"/>
              <a:gd name="T1" fmla="*/ 0 h 806450"/>
              <a:gd name="T2" fmla="*/ 0 w 718184"/>
              <a:gd name="T3" fmla="*/ 812556 h 806450"/>
              <a:gd name="T4" fmla="*/ 722892 w 718184"/>
              <a:gd name="T5" fmla="*/ 812556 h 806450"/>
              <a:gd name="T6" fmla="*/ 722892 w 718184"/>
              <a:gd name="T7" fmla="*/ 0 h 806450"/>
              <a:gd name="T8" fmla="*/ 0 w 718184"/>
              <a:gd name="T9" fmla="*/ 0 h 806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8184" h="806450">
                <a:moveTo>
                  <a:pt x="0" y="0"/>
                </a:moveTo>
                <a:lnTo>
                  <a:pt x="0" y="806196"/>
                </a:lnTo>
                <a:lnTo>
                  <a:pt x="717803" y="806196"/>
                </a:lnTo>
                <a:lnTo>
                  <a:pt x="717803"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49DA08C6-51E9-4642-99B1-4D1004576021}"/>
              </a:ext>
            </a:extLst>
          </p:cNvPr>
          <p:cNvSpPr txBox="1"/>
          <p:nvPr/>
        </p:nvSpPr>
        <p:spPr>
          <a:xfrm>
            <a:off x="6191250" y="3311525"/>
            <a:ext cx="722313" cy="271463"/>
          </a:xfrm>
          <a:prstGeom prst="rect">
            <a:avLst/>
          </a:prstGeom>
          <a:ln w="9144">
            <a:solidFill>
              <a:srgbClr val="000000"/>
            </a:solidFill>
          </a:ln>
        </p:spPr>
        <p:txBody>
          <a:bodyPr lIns="0" tIns="26782" rIns="0" bIns="0">
            <a:spAutoFit/>
          </a:bodyPr>
          <a:lstStyle/>
          <a:p>
            <a:pPr marL="79071">
              <a:lnSpc>
                <a:spcPts val="1918"/>
              </a:lnSpc>
              <a:spcBef>
                <a:spcPts val="211"/>
              </a:spcBef>
              <a:defRPr/>
            </a:pPr>
            <a:r>
              <a:rPr sz="1607" spc="-5" dirty="0">
                <a:latin typeface="Times New Roman"/>
                <a:cs typeface="Times New Roman"/>
              </a:rPr>
              <a:t>卡车</a:t>
            </a:r>
            <a:endParaRPr sz="1607">
              <a:latin typeface="Times New Roman"/>
              <a:cs typeface="Times New Roman"/>
            </a:endParaRPr>
          </a:p>
        </p:txBody>
      </p:sp>
      <p:sp>
        <p:nvSpPr>
          <p:cNvPr id="10" name="object 10">
            <a:extLst>
              <a:ext uri="{FF2B5EF4-FFF2-40B4-BE49-F238E27FC236}">
                <a16:creationId xmlns:a16="http://schemas.microsoft.com/office/drawing/2014/main" id="{0BFA548C-864C-4EEC-8853-4C49FEDBBE86}"/>
              </a:ext>
            </a:extLst>
          </p:cNvPr>
          <p:cNvSpPr txBox="1"/>
          <p:nvPr/>
        </p:nvSpPr>
        <p:spPr>
          <a:xfrm>
            <a:off x="9682163" y="3381375"/>
            <a:ext cx="720725" cy="274638"/>
          </a:xfrm>
          <a:prstGeom prst="rect">
            <a:avLst/>
          </a:prstGeom>
          <a:ln w="9144">
            <a:solidFill>
              <a:srgbClr val="000000"/>
            </a:solidFill>
          </a:ln>
        </p:spPr>
        <p:txBody>
          <a:bodyPr lIns="0" tIns="42085" rIns="0" bIns="0">
            <a:spAutoFit/>
          </a:bodyPr>
          <a:lstStyle/>
          <a:p>
            <a:pPr marL="91186">
              <a:lnSpc>
                <a:spcPts val="1787"/>
              </a:lnSpc>
              <a:spcBef>
                <a:spcPts val="331"/>
              </a:spcBef>
              <a:defRPr/>
            </a:pPr>
            <a:r>
              <a:rPr sz="1607" spc="-5" dirty="0">
                <a:latin typeface="Times New Roman"/>
                <a:cs typeface="Times New Roman"/>
              </a:rPr>
              <a:t>车</a:t>
            </a:r>
            <a:endParaRPr sz="1607">
              <a:latin typeface="Times New Roman"/>
              <a:cs typeface="Times New Roman"/>
            </a:endParaRPr>
          </a:p>
        </p:txBody>
      </p:sp>
      <p:graphicFrame>
        <p:nvGraphicFramePr>
          <p:cNvPr id="11" name="object 11">
            <a:extLst>
              <a:ext uri="{FF2B5EF4-FFF2-40B4-BE49-F238E27FC236}">
                <a16:creationId xmlns:a16="http://schemas.microsoft.com/office/drawing/2014/main" id="{D50BF938-E3A4-4AC1-A7E1-3CE598175CC6}"/>
              </a:ext>
            </a:extLst>
          </p:cNvPr>
          <p:cNvGraphicFramePr>
            <a:graphicFrameLocks noGrp="1"/>
          </p:cNvGraphicFramePr>
          <p:nvPr/>
        </p:nvGraphicFramePr>
        <p:xfrm>
          <a:off x="7993063" y="1890713"/>
          <a:ext cx="719137" cy="808037"/>
        </p:xfrm>
        <a:graphic>
          <a:graphicData uri="http://schemas.openxmlformats.org/drawingml/2006/table">
            <a:tbl>
              <a:tblPr firstRow="1" bandRow="1">
                <a:tableStyleId>{2D5ABB26-0587-4C30-8999-92F81FD0307C}</a:tableStyleId>
              </a:tblPr>
              <a:tblGrid>
                <a:gridCol w="719137">
                  <a:extLst>
                    <a:ext uri="{9D8B030D-6E8A-4147-A177-3AD203B41FA5}">
                      <a16:colId xmlns:a16="http://schemas.microsoft.com/office/drawing/2014/main" val="20000"/>
                    </a:ext>
                  </a:extLst>
                </a:gridCol>
              </a:tblGrid>
              <a:tr h="337744">
                <a:tc>
                  <a:txBody>
                    <a:bodyPr/>
                    <a:lstStyle/>
                    <a:p>
                      <a:pPr marL="83820">
                        <a:lnSpc>
                          <a:spcPts val="1789"/>
                        </a:lnSpc>
                        <a:spcBef>
                          <a:spcPts val="765"/>
                        </a:spcBef>
                      </a:pPr>
                      <a:r>
                        <a:rPr sz="1600" dirty="0">
                          <a:latin typeface="Times New Roman"/>
                          <a:cs typeface="Times New Roman"/>
                        </a:rPr>
                        <a:t>取</a:t>
                      </a:r>
                      <a:r>
                        <a:rPr sz="1600" spc="5" dirty="0">
                          <a:latin typeface="Times New Roman"/>
                          <a:cs typeface="Times New Roman"/>
                        </a:rPr>
                        <a:t>我</a:t>
                      </a:r>
                      <a:r>
                        <a:rPr sz="1600" dirty="0">
                          <a:latin typeface="Times New Roman"/>
                          <a:cs typeface="Times New Roman"/>
                        </a:rPr>
                        <a:t>电子邮件</a:t>
                      </a:r>
                      <a:endParaRPr sz="1600">
                        <a:latin typeface="Times New Roman"/>
                        <a:cs typeface="Times New Roman"/>
                      </a:endParaRPr>
                    </a:p>
                  </a:txBody>
                  <a:tcPr marL="0" marR="0" marT="9750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01372">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268921">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117780" name="object 12">
            <a:extLst>
              <a:ext uri="{FF2B5EF4-FFF2-40B4-BE49-F238E27FC236}">
                <a16:creationId xmlns:a16="http://schemas.microsoft.com/office/drawing/2014/main" id="{A849E937-A12C-4C84-8552-2DD639C10BF1}"/>
              </a:ext>
            </a:extLst>
          </p:cNvPr>
          <p:cNvSpPr>
            <a:spLocks/>
          </p:cNvSpPr>
          <p:nvPr/>
        </p:nvSpPr>
        <p:spPr bwMode="auto">
          <a:xfrm>
            <a:off x="6191250" y="3582988"/>
            <a:ext cx="722313" cy="0"/>
          </a:xfrm>
          <a:custGeom>
            <a:avLst/>
            <a:gdLst>
              <a:gd name="T0" fmla="*/ 0 w 719454"/>
              <a:gd name="T1" fmla="*/ 725056 w 719454"/>
              <a:gd name="T2" fmla="*/ 0 60000 65536"/>
              <a:gd name="T3" fmla="*/ 0 60000 65536"/>
            </a:gdLst>
            <a:ahLst/>
            <a:cxnLst>
              <a:cxn ang="T2">
                <a:pos x="T0" y="0"/>
              </a:cxn>
              <a:cxn ang="T3">
                <a:pos x="T1" y="0"/>
              </a:cxn>
            </a:cxnLst>
            <a:rect l="0" t="0" r="r" b="b"/>
            <a:pathLst>
              <a:path w="719454">
                <a:moveTo>
                  <a:pt x="0" y="0"/>
                </a:moveTo>
                <a:lnTo>
                  <a:pt x="71932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1" name="object 13">
            <a:extLst>
              <a:ext uri="{FF2B5EF4-FFF2-40B4-BE49-F238E27FC236}">
                <a16:creationId xmlns:a16="http://schemas.microsoft.com/office/drawing/2014/main" id="{25583B42-39EB-4009-94E8-FE3C6E51BACC}"/>
              </a:ext>
            </a:extLst>
          </p:cNvPr>
          <p:cNvSpPr>
            <a:spLocks/>
          </p:cNvSpPr>
          <p:nvPr/>
        </p:nvSpPr>
        <p:spPr bwMode="auto">
          <a:xfrm>
            <a:off x="6191250" y="3852863"/>
            <a:ext cx="722313" cy="0"/>
          </a:xfrm>
          <a:custGeom>
            <a:avLst/>
            <a:gdLst>
              <a:gd name="T0" fmla="*/ 0 w 719454"/>
              <a:gd name="T1" fmla="*/ 725056 w 719454"/>
              <a:gd name="T2" fmla="*/ 0 60000 65536"/>
              <a:gd name="T3" fmla="*/ 0 60000 65536"/>
            </a:gdLst>
            <a:ahLst/>
            <a:cxnLst>
              <a:cxn ang="T2">
                <a:pos x="T0" y="0"/>
              </a:cxn>
              <a:cxn ang="T3">
                <a:pos x="T1" y="0"/>
              </a:cxn>
            </a:cxnLst>
            <a:rect l="0" t="0" r="r" b="b"/>
            <a:pathLst>
              <a:path w="719454">
                <a:moveTo>
                  <a:pt x="0" y="0"/>
                </a:moveTo>
                <a:lnTo>
                  <a:pt x="71932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2" name="object 14">
            <a:extLst>
              <a:ext uri="{FF2B5EF4-FFF2-40B4-BE49-F238E27FC236}">
                <a16:creationId xmlns:a16="http://schemas.microsoft.com/office/drawing/2014/main" id="{8884E7FE-E3B2-4075-91B5-C0CB6BFC30F7}"/>
              </a:ext>
            </a:extLst>
          </p:cNvPr>
          <p:cNvSpPr>
            <a:spLocks/>
          </p:cNvSpPr>
          <p:nvPr/>
        </p:nvSpPr>
        <p:spPr bwMode="auto">
          <a:xfrm>
            <a:off x="9682163" y="3651250"/>
            <a:ext cx="720725" cy="0"/>
          </a:xfrm>
          <a:custGeom>
            <a:avLst/>
            <a:gdLst>
              <a:gd name="T0" fmla="*/ 0 w 718184"/>
              <a:gd name="T1" fmla="*/ 722893 w 718184"/>
              <a:gd name="T2" fmla="*/ 0 60000 65536"/>
              <a:gd name="T3" fmla="*/ 0 60000 65536"/>
            </a:gdLst>
            <a:ahLst/>
            <a:cxnLst>
              <a:cxn ang="T2">
                <a:pos x="T0" y="0"/>
              </a:cxn>
              <a:cxn ang="T3">
                <a:pos x="T1" y="0"/>
              </a:cxn>
            </a:cxnLst>
            <a:rect l="0" t="0" r="r" b="b"/>
            <a:pathLst>
              <a:path w="718184">
                <a:moveTo>
                  <a:pt x="0" y="0"/>
                </a:moveTo>
                <a:lnTo>
                  <a:pt x="717804"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3" name="object 15">
            <a:extLst>
              <a:ext uri="{FF2B5EF4-FFF2-40B4-BE49-F238E27FC236}">
                <a16:creationId xmlns:a16="http://schemas.microsoft.com/office/drawing/2014/main" id="{90E235FE-86AF-4C94-871E-24F73A8CAE3C}"/>
              </a:ext>
            </a:extLst>
          </p:cNvPr>
          <p:cNvSpPr>
            <a:spLocks/>
          </p:cNvSpPr>
          <p:nvPr/>
        </p:nvSpPr>
        <p:spPr bwMode="auto">
          <a:xfrm>
            <a:off x="9682163" y="3921125"/>
            <a:ext cx="720725" cy="0"/>
          </a:xfrm>
          <a:custGeom>
            <a:avLst/>
            <a:gdLst>
              <a:gd name="T0" fmla="*/ 0 w 718184"/>
              <a:gd name="T1" fmla="*/ 722893 w 718184"/>
              <a:gd name="T2" fmla="*/ 0 60000 65536"/>
              <a:gd name="T3" fmla="*/ 0 60000 65536"/>
            </a:gdLst>
            <a:ahLst/>
            <a:cxnLst>
              <a:cxn ang="T2">
                <a:pos x="T0" y="0"/>
              </a:cxn>
              <a:cxn ang="T3">
                <a:pos x="T1" y="0"/>
              </a:cxn>
            </a:cxnLst>
            <a:rect l="0" t="0" r="r" b="b"/>
            <a:pathLst>
              <a:path w="718184">
                <a:moveTo>
                  <a:pt x="0" y="0"/>
                </a:moveTo>
                <a:lnTo>
                  <a:pt x="717804"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4" name="object 16">
            <a:extLst>
              <a:ext uri="{FF2B5EF4-FFF2-40B4-BE49-F238E27FC236}">
                <a16:creationId xmlns:a16="http://schemas.microsoft.com/office/drawing/2014/main" id="{7DD07EC0-F73E-48CD-85D0-A470295C8A93}"/>
              </a:ext>
            </a:extLst>
          </p:cNvPr>
          <p:cNvSpPr>
            <a:spLocks/>
          </p:cNvSpPr>
          <p:nvPr/>
        </p:nvSpPr>
        <p:spPr bwMode="auto">
          <a:xfrm>
            <a:off x="6372225" y="2974975"/>
            <a:ext cx="3549650" cy="406400"/>
          </a:xfrm>
          <a:custGeom>
            <a:avLst/>
            <a:gdLst>
              <a:gd name="T0" fmla="*/ 0 w 3535679"/>
              <a:gd name="T1" fmla="*/ 339511 h 403860"/>
              <a:gd name="T2" fmla="*/ 0 w 3535679"/>
              <a:gd name="T3" fmla="*/ 0 h 403860"/>
              <a:gd name="T4" fmla="*/ 3563676 w 3535679"/>
              <a:gd name="T5" fmla="*/ 0 h 403860"/>
              <a:gd name="T6" fmla="*/ 3563676 w 3535679"/>
              <a:gd name="T7" fmla="*/ 408955 h 403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35679" h="403860">
                <a:moveTo>
                  <a:pt x="0" y="335280"/>
                </a:moveTo>
                <a:lnTo>
                  <a:pt x="0" y="0"/>
                </a:lnTo>
                <a:lnTo>
                  <a:pt x="3535679" y="0"/>
                </a:lnTo>
                <a:lnTo>
                  <a:pt x="3535679" y="40385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5" name="object 17">
            <a:extLst>
              <a:ext uri="{FF2B5EF4-FFF2-40B4-BE49-F238E27FC236}">
                <a16:creationId xmlns:a16="http://schemas.microsoft.com/office/drawing/2014/main" id="{512D8F8A-2313-4DA3-8951-51B9373B7A2C}"/>
              </a:ext>
            </a:extLst>
          </p:cNvPr>
          <p:cNvSpPr>
            <a:spLocks/>
          </p:cNvSpPr>
          <p:nvPr/>
        </p:nvSpPr>
        <p:spPr bwMode="auto">
          <a:xfrm>
            <a:off x="8285163" y="2705100"/>
            <a:ext cx="60325" cy="92075"/>
          </a:xfrm>
          <a:custGeom>
            <a:avLst/>
            <a:gdLst>
              <a:gd name="T0" fmla="*/ 59698 w 60959"/>
              <a:gd name="T1" fmla="*/ 0 h 91439"/>
              <a:gd name="T2" fmla="*/ 0 w 60959"/>
              <a:gd name="T3" fmla="*/ 92716 h 91439"/>
              <a:gd name="T4" fmla="*/ 0 60000 65536"/>
              <a:gd name="T5" fmla="*/ 0 60000 65536"/>
            </a:gdLst>
            <a:ahLst/>
            <a:cxnLst>
              <a:cxn ang="T4">
                <a:pos x="T0" y="T1"/>
              </a:cxn>
              <a:cxn ang="T5">
                <a:pos x="T2" y="T3"/>
              </a:cxn>
            </a:cxnLst>
            <a:rect l="0" t="0" r="r" b="b"/>
            <a:pathLst>
              <a:path w="60959" h="91439">
                <a:moveTo>
                  <a:pt x="60959" y="0"/>
                </a:moveTo>
                <a:lnTo>
                  <a:pt x="0" y="9144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6" name="object 18">
            <a:extLst>
              <a:ext uri="{FF2B5EF4-FFF2-40B4-BE49-F238E27FC236}">
                <a16:creationId xmlns:a16="http://schemas.microsoft.com/office/drawing/2014/main" id="{86BD7C21-0FBA-4071-BFC5-6855A0E3B9F4}"/>
              </a:ext>
            </a:extLst>
          </p:cNvPr>
          <p:cNvSpPr>
            <a:spLocks/>
          </p:cNvSpPr>
          <p:nvPr/>
        </p:nvSpPr>
        <p:spPr bwMode="auto">
          <a:xfrm>
            <a:off x="8345488" y="2705100"/>
            <a:ext cx="60325" cy="92075"/>
          </a:xfrm>
          <a:custGeom>
            <a:avLst/>
            <a:gdLst>
              <a:gd name="T0" fmla="*/ 0 w 59690"/>
              <a:gd name="T1" fmla="*/ 0 h 91439"/>
              <a:gd name="T2" fmla="*/ 60707 w 59690"/>
              <a:gd name="T3" fmla="*/ 92716 h 91439"/>
              <a:gd name="T4" fmla="*/ 0 60000 65536"/>
              <a:gd name="T5" fmla="*/ 0 60000 65536"/>
            </a:gdLst>
            <a:ahLst/>
            <a:cxnLst>
              <a:cxn ang="T4">
                <a:pos x="T0" y="T1"/>
              </a:cxn>
              <a:cxn ang="T5">
                <a:pos x="T2" y="T3"/>
              </a:cxn>
            </a:cxnLst>
            <a:rect l="0" t="0" r="r" b="b"/>
            <a:pathLst>
              <a:path w="59690" h="91439">
                <a:moveTo>
                  <a:pt x="0" y="0"/>
                </a:moveTo>
                <a:lnTo>
                  <a:pt x="59436" y="9144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7" name="object 19">
            <a:extLst>
              <a:ext uri="{FF2B5EF4-FFF2-40B4-BE49-F238E27FC236}">
                <a16:creationId xmlns:a16="http://schemas.microsoft.com/office/drawing/2014/main" id="{FEE48FDE-C41E-4076-A7D3-40135DAD4E5A}"/>
              </a:ext>
            </a:extLst>
          </p:cNvPr>
          <p:cNvSpPr>
            <a:spLocks/>
          </p:cNvSpPr>
          <p:nvPr/>
        </p:nvSpPr>
        <p:spPr bwMode="auto">
          <a:xfrm>
            <a:off x="8285163" y="2797175"/>
            <a:ext cx="120650" cy="0"/>
          </a:xfrm>
          <a:custGeom>
            <a:avLst/>
            <a:gdLst>
              <a:gd name="T0" fmla="*/ 0 w 120650"/>
              <a:gd name="T1" fmla="*/ 120396 w 120650"/>
              <a:gd name="T2" fmla="*/ 0 60000 65536"/>
              <a:gd name="T3" fmla="*/ 0 60000 65536"/>
            </a:gdLst>
            <a:ahLst/>
            <a:cxnLst>
              <a:cxn ang="T2">
                <a:pos x="T0" y="0"/>
              </a:cxn>
              <a:cxn ang="T3">
                <a:pos x="T1" y="0"/>
              </a:cxn>
            </a:cxnLst>
            <a:rect l="0" t="0" r="r" b="b"/>
            <a:pathLst>
              <a:path w="120650">
                <a:moveTo>
                  <a:pt x="0" y="0"/>
                </a:moveTo>
                <a:lnTo>
                  <a:pt x="120396"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8" name="object 20">
            <a:extLst>
              <a:ext uri="{FF2B5EF4-FFF2-40B4-BE49-F238E27FC236}">
                <a16:creationId xmlns:a16="http://schemas.microsoft.com/office/drawing/2014/main" id="{3508A7E3-3007-41BB-9B4C-1855C50DC31E}"/>
              </a:ext>
            </a:extLst>
          </p:cNvPr>
          <p:cNvSpPr>
            <a:spLocks/>
          </p:cNvSpPr>
          <p:nvPr/>
        </p:nvSpPr>
        <p:spPr bwMode="auto">
          <a:xfrm>
            <a:off x="8345488" y="2797175"/>
            <a:ext cx="0" cy="177800"/>
          </a:xfrm>
          <a:custGeom>
            <a:avLst/>
            <a:gdLst>
              <a:gd name="T0" fmla="*/ 0 h 178435"/>
              <a:gd name="T1" fmla="*/ 177041 h 178435"/>
              <a:gd name="T2" fmla="*/ 0 60000 65536"/>
              <a:gd name="T3" fmla="*/ 0 60000 65536"/>
            </a:gdLst>
            <a:ahLst/>
            <a:cxnLst>
              <a:cxn ang="T2">
                <a:pos x="0" y="T0"/>
              </a:cxn>
              <a:cxn ang="T3">
                <a:pos x="0" y="T1"/>
              </a:cxn>
            </a:cxnLst>
            <a:rect l="0" t="0" r="r" b="b"/>
            <a:pathLst>
              <a:path h="178435">
                <a:moveTo>
                  <a:pt x="0" y="0"/>
                </a:moveTo>
                <a:lnTo>
                  <a:pt x="0" y="17830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89" name="object 21">
            <a:extLst>
              <a:ext uri="{FF2B5EF4-FFF2-40B4-BE49-F238E27FC236}">
                <a16:creationId xmlns:a16="http://schemas.microsoft.com/office/drawing/2014/main" id="{8A13C2F3-EC04-4B42-9DD4-ED7BCFD0D642}"/>
              </a:ext>
            </a:extLst>
          </p:cNvPr>
          <p:cNvSpPr>
            <a:spLocks/>
          </p:cNvSpPr>
          <p:nvPr/>
        </p:nvSpPr>
        <p:spPr bwMode="auto">
          <a:xfrm>
            <a:off x="3730625" y="3043238"/>
            <a:ext cx="2141538" cy="306387"/>
          </a:xfrm>
          <a:custGeom>
            <a:avLst/>
            <a:gdLst>
              <a:gd name="T0" fmla="*/ 0 w 2133600"/>
              <a:gd name="T1" fmla="*/ 0 h 304800"/>
              <a:gd name="T2" fmla="*/ 0 w 2133600"/>
              <a:gd name="T3" fmla="*/ 307982 h 304800"/>
              <a:gd name="T4" fmla="*/ 2149505 w 2133600"/>
              <a:gd name="T5" fmla="*/ 307982 h 304800"/>
              <a:gd name="T6" fmla="*/ 2149505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599" y="304800"/>
                </a:lnTo>
                <a:lnTo>
                  <a:pt x="2133599" y="0"/>
                </a:lnTo>
                <a:lnTo>
                  <a:pt x="0" y="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7790" name="object 22">
            <a:extLst>
              <a:ext uri="{FF2B5EF4-FFF2-40B4-BE49-F238E27FC236}">
                <a16:creationId xmlns:a16="http://schemas.microsoft.com/office/drawing/2014/main" id="{F4B39225-2AA8-4FC2-86CC-C5FD3B8721AA}"/>
              </a:ext>
            </a:extLst>
          </p:cNvPr>
          <p:cNvSpPr>
            <a:spLocks/>
          </p:cNvSpPr>
          <p:nvPr/>
        </p:nvSpPr>
        <p:spPr bwMode="auto">
          <a:xfrm>
            <a:off x="3730625" y="3043238"/>
            <a:ext cx="2141538" cy="306387"/>
          </a:xfrm>
          <a:custGeom>
            <a:avLst/>
            <a:gdLst>
              <a:gd name="T0" fmla="*/ 0 w 2133600"/>
              <a:gd name="T1" fmla="*/ 0 h 304800"/>
              <a:gd name="T2" fmla="*/ 0 w 2133600"/>
              <a:gd name="T3" fmla="*/ 307982 h 304800"/>
              <a:gd name="T4" fmla="*/ 2149505 w 2133600"/>
              <a:gd name="T5" fmla="*/ 307982 h 304800"/>
              <a:gd name="T6" fmla="*/ 2149505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599" y="304800"/>
                </a:lnTo>
                <a:lnTo>
                  <a:pt x="21335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91" name="object 23">
            <a:extLst>
              <a:ext uri="{FF2B5EF4-FFF2-40B4-BE49-F238E27FC236}">
                <a16:creationId xmlns:a16="http://schemas.microsoft.com/office/drawing/2014/main" id="{D94D7B81-7154-4FD0-8F43-E33E2373C8D2}"/>
              </a:ext>
            </a:extLst>
          </p:cNvPr>
          <p:cNvSpPr>
            <a:spLocks/>
          </p:cNvSpPr>
          <p:nvPr/>
        </p:nvSpPr>
        <p:spPr bwMode="auto">
          <a:xfrm>
            <a:off x="4113213" y="3195638"/>
            <a:ext cx="1376362" cy="0"/>
          </a:xfrm>
          <a:custGeom>
            <a:avLst/>
            <a:gdLst>
              <a:gd name="T0" fmla="*/ 0 w 1371600"/>
              <a:gd name="T1" fmla="*/ 1381140 w 1371600"/>
              <a:gd name="T2" fmla="*/ 0 60000 65536"/>
              <a:gd name="T3" fmla="*/ 0 60000 65536"/>
            </a:gdLst>
            <a:ahLst/>
            <a:cxnLst>
              <a:cxn ang="T2">
                <a:pos x="T0" y="0"/>
              </a:cxn>
              <a:cxn ang="T3">
                <a:pos x="T1" y="0"/>
              </a:cxn>
            </a:cxnLst>
            <a:rect l="0" t="0" r="r" b="b"/>
            <a:pathLst>
              <a:path w="1371600">
                <a:moveTo>
                  <a:pt x="0" y="0"/>
                </a:moveTo>
                <a:lnTo>
                  <a:pt x="1371599"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92" name="object 24">
            <a:extLst>
              <a:ext uri="{FF2B5EF4-FFF2-40B4-BE49-F238E27FC236}">
                <a16:creationId xmlns:a16="http://schemas.microsoft.com/office/drawing/2014/main" id="{3A6AFD28-77BE-469F-AB93-7453D1D4BC57}"/>
              </a:ext>
            </a:extLst>
          </p:cNvPr>
          <p:cNvSpPr>
            <a:spLocks/>
          </p:cNvSpPr>
          <p:nvPr/>
        </p:nvSpPr>
        <p:spPr bwMode="auto">
          <a:xfrm>
            <a:off x="3959225" y="3043238"/>
            <a:ext cx="153988" cy="306387"/>
          </a:xfrm>
          <a:custGeom>
            <a:avLst/>
            <a:gdLst>
              <a:gd name="T0" fmla="*/ 0 w 152400"/>
              <a:gd name="T1" fmla="*/ 153992 h 304800"/>
              <a:gd name="T2" fmla="*/ 155593 w 152400"/>
              <a:gd name="T3" fmla="*/ 307982 h 304800"/>
              <a:gd name="T4" fmla="*/ 155593 w 152400"/>
              <a:gd name="T5" fmla="*/ 0 h 304800"/>
              <a:gd name="T6" fmla="*/ 0 w 152400"/>
              <a:gd name="T7" fmla="*/ 153992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400" h="304800">
                <a:moveTo>
                  <a:pt x="0" y="152400"/>
                </a:moveTo>
                <a:lnTo>
                  <a:pt x="152400" y="304800"/>
                </a:lnTo>
                <a:lnTo>
                  <a:pt x="152400" y="0"/>
                </a:lnTo>
                <a:lnTo>
                  <a:pt x="0" y="1524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93" name="object 25">
            <a:extLst>
              <a:ext uri="{FF2B5EF4-FFF2-40B4-BE49-F238E27FC236}">
                <a16:creationId xmlns:a16="http://schemas.microsoft.com/office/drawing/2014/main" id="{7CC41E75-14DF-453A-81CC-EE6DA65DA7C9}"/>
              </a:ext>
            </a:extLst>
          </p:cNvPr>
          <p:cNvSpPr>
            <a:spLocks/>
          </p:cNvSpPr>
          <p:nvPr/>
        </p:nvSpPr>
        <p:spPr bwMode="auto">
          <a:xfrm>
            <a:off x="3730625" y="3808413"/>
            <a:ext cx="2141538" cy="306387"/>
          </a:xfrm>
          <a:custGeom>
            <a:avLst/>
            <a:gdLst>
              <a:gd name="T0" fmla="*/ 0 w 2133600"/>
              <a:gd name="T1" fmla="*/ 0 h 304800"/>
              <a:gd name="T2" fmla="*/ 0 w 2133600"/>
              <a:gd name="T3" fmla="*/ 307982 h 304800"/>
              <a:gd name="T4" fmla="*/ 2149505 w 2133600"/>
              <a:gd name="T5" fmla="*/ 307982 h 304800"/>
              <a:gd name="T6" fmla="*/ 2149505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599" y="304800"/>
                </a:lnTo>
                <a:lnTo>
                  <a:pt x="2133599" y="0"/>
                </a:lnTo>
                <a:lnTo>
                  <a:pt x="0" y="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7794" name="object 26">
            <a:extLst>
              <a:ext uri="{FF2B5EF4-FFF2-40B4-BE49-F238E27FC236}">
                <a16:creationId xmlns:a16="http://schemas.microsoft.com/office/drawing/2014/main" id="{06621C0C-7420-4E27-B3A3-DA8E8F054464}"/>
              </a:ext>
            </a:extLst>
          </p:cNvPr>
          <p:cNvSpPr>
            <a:spLocks/>
          </p:cNvSpPr>
          <p:nvPr/>
        </p:nvSpPr>
        <p:spPr bwMode="auto">
          <a:xfrm>
            <a:off x="3730625" y="3808413"/>
            <a:ext cx="2141538" cy="306387"/>
          </a:xfrm>
          <a:custGeom>
            <a:avLst/>
            <a:gdLst>
              <a:gd name="T0" fmla="*/ 0 w 2133600"/>
              <a:gd name="T1" fmla="*/ 0 h 304800"/>
              <a:gd name="T2" fmla="*/ 0 w 2133600"/>
              <a:gd name="T3" fmla="*/ 307982 h 304800"/>
              <a:gd name="T4" fmla="*/ 2149505 w 2133600"/>
              <a:gd name="T5" fmla="*/ 307982 h 304800"/>
              <a:gd name="T6" fmla="*/ 2149505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599" y="304800"/>
                </a:lnTo>
                <a:lnTo>
                  <a:pt x="21335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95" name="object 27">
            <a:extLst>
              <a:ext uri="{FF2B5EF4-FFF2-40B4-BE49-F238E27FC236}">
                <a16:creationId xmlns:a16="http://schemas.microsoft.com/office/drawing/2014/main" id="{5DB6F32E-2F46-4E85-BB6E-DE8F4563023F}"/>
              </a:ext>
            </a:extLst>
          </p:cNvPr>
          <p:cNvSpPr>
            <a:spLocks/>
          </p:cNvSpPr>
          <p:nvPr/>
        </p:nvSpPr>
        <p:spPr bwMode="auto">
          <a:xfrm>
            <a:off x="4113213" y="3960813"/>
            <a:ext cx="1376362" cy="0"/>
          </a:xfrm>
          <a:custGeom>
            <a:avLst/>
            <a:gdLst>
              <a:gd name="T0" fmla="*/ 0 w 1371600"/>
              <a:gd name="T1" fmla="*/ 1381140 w 1371600"/>
              <a:gd name="T2" fmla="*/ 0 60000 65536"/>
              <a:gd name="T3" fmla="*/ 0 60000 65536"/>
            </a:gdLst>
            <a:ahLst/>
            <a:cxnLst>
              <a:cxn ang="T2">
                <a:pos x="T0" y="0"/>
              </a:cxn>
              <a:cxn ang="T3">
                <a:pos x="T1" y="0"/>
              </a:cxn>
            </a:cxnLst>
            <a:rect l="0" t="0" r="r" b="b"/>
            <a:pathLst>
              <a:path w="1371600">
                <a:moveTo>
                  <a:pt x="0" y="0"/>
                </a:moveTo>
                <a:lnTo>
                  <a:pt x="13715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96" name="object 28">
            <a:extLst>
              <a:ext uri="{FF2B5EF4-FFF2-40B4-BE49-F238E27FC236}">
                <a16:creationId xmlns:a16="http://schemas.microsoft.com/office/drawing/2014/main" id="{2357C4EC-6A28-45FE-83A5-AABB29A86EC2}"/>
              </a:ext>
            </a:extLst>
          </p:cNvPr>
          <p:cNvSpPr>
            <a:spLocks/>
          </p:cNvSpPr>
          <p:nvPr/>
        </p:nvSpPr>
        <p:spPr bwMode="auto">
          <a:xfrm>
            <a:off x="3959225" y="3808413"/>
            <a:ext cx="153988" cy="306387"/>
          </a:xfrm>
          <a:custGeom>
            <a:avLst/>
            <a:gdLst>
              <a:gd name="T0" fmla="*/ 0 w 152400"/>
              <a:gd name="T1" fmla="*/ 153992 h 304800"/>
              <a:gd name="T2" fmla="*/ 155593 w 152400"/>
              <a:gd name="T3" fmla="*/ 307982 h 304800"/>
              <a:gd name="T4" fmla="*/ 155593 w 152400"/>
              <a:gd name="T5" fmla="*/ 0 h 304800"/>
              <a:gd name="T6" fmla="*/ 0 w 152400"/>
              <a:gd name="T7" fmla="*/ 153992 h 304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400" h="304800">
                <a:moveTo>
                  <a:pt x="0" y="152400"/>
                </a:moveTo>
                <a:lnTo>
                  <a:pt x="152400" y="304800"/>
                </a:lnTo>
                <a:lnTo>
                  <a:pt x="152400" y="0"/>
                </a:lnTo>
                <a:lnTo>
                  <a:pt x="0" y="1524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97" name="object 29">
            <a:extLst>
              <a:ext uri="{FF2B5EF4-FFF2-40B4-BE49-F238E27FC236}">
                <a16:creationId xmlns:a16="http://schemas.microsoft.com/office/drawing/2014/main" id="{45EC1822-4CB8-4D8A-81FC-A10046B18B71}"/>
              </a:ext>
            </a:extLst>
          </p:cNvPr>
          <p:cNvSpPr>
            <a:spLocks/>
          </p:cNvSpPr>
          <p:nvPr/>
        </p:nvSpPr>
        <p:spPr bwMode="auto">
          <a:xfrm>
            <a:off x="3730625" y="2660650"/>
            <a:ext cx="2141538" cy="306388"/>
          </a:xfrm>
          <a:custGeom>
            <a:avLst/>
            <a:gdLst>
              <a:gd name="T0" fmla="*/ 0 w 2133600"/>
              <a:gd name="T1" fmla="*/ 0 h 304800"/>
              <a:gd name="T2" fmla="*/ 0 w 2133600"/>
              <a:gd name="T3" fmla="*/ 307984 h 304800"/>
              <a:gd name="T4" fmla="*/ 2149506 w 2133600"/>
              <a:gd name="T5" fmla="*/ 307983 h 304800"/>
              <a:gd name="T6" fmla="*/ 2149506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600" y="304799"/>
                </a:lnTo>
                <a:lnTo>
                  <a:pt x="2133600" y="0"/>
                </a:lnTo>
                <a:lnTo>
                  <a:pt x="0" y="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7798" name="object 30">
            <a:extLst>
              <a:ext uri="{FF2B5EF4-FFF2-40B4-BE49-F238E27FC236}">
                <a16:creationId xmlns:a16="http://schemas.microsoft.com/office/drawing/2014/main" id="{A39C8EBE-DB6C-46AE-931B-4DA76F171A73}"/>
              </a:ext>
            </a:extLst>
          </p:cNvPr>
          <p:cNvSpPr>
            <a:spLocks/>
          </p:cNvSpPr>
          <p:nvPr/>
        </p:nvSpPr>
        <p:spPr bwMode="auto">
          <a:xfrm>
            <a:off x="3730625" y="2660650"/>
            <a:ext cx="2141538" cy="306388"/>
          </a:xfrm>
          <a:custGeom>
            <a:avLst/>
            <a:gdLst>
              <a:gd name="T0" fmla="*/ 0 w 2133600"/>
              <a:gd name="T1" fmla="*/ 0 h 304800"/>
              <a:gd name="T2" fmla="*/ 0 w 2133600"/>
              <a:gd name="T3" fmla="*/ 307984 h 304800"/>
              <a:gd name="T4" fmla="*/ 2149506 w 2133600"/>
              <a:gd name="T5" fmla="*/ 307983 h 304800"/>
              <a:gd name="T6" fmla="*/ 2149506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600" y="304799"/>
                </a:lnTo>
                <a:lnTo>
                  <a:pt x="2133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799" name="object 31">
            <a:extLst>
              <a:ext uri="{FF2B5EF4-FFF2-40B4-BE49-F238E27FC236}">
                <a16:creationId xmlns:a16="http://schemas.microsoft.com/office/drawing/2014/main" id="{7B635A52-D200-49F7-902F-C8542E3BDCEF}"/>
              </a:ext>
            </a:extLst>
          </p:cNvPr>
          <p:cNvSpPr>
            <a:spLocks/>
          </p:cNvSpPr>
          <p:nvPr/>
        </p:nvSpPr>
        <p:spPr bwMode="auto">
          <a:xfrm>
            <a:off x="4113213" y="2813050"/>
            <a:ext cx="1376362" cy="0"/>
          </a:xfrm>
          <a:custGeom>
            <a:avLst/>
            <a:gdLst>
              <a:gd name="T0" fmla="*/ 0 w 1371600"/>
              <a:gd name="T1" fmla="*/ 1381141 w 1371600"/>
              <a:gd name="T2" fmla="*/ 0 60000 65536"/>
              <a:gd name="T3" fmla="*/ 0 60000 65536"/>
            </a:gdLst>
            <a:ahLst/>
            <a:cxnLst>
              <a:cxn ang="T2">
                <a:pos x="T0" y="0"/>
              </a:cxn>
              <a:cxn ang="T3">
                <a:pos x="T1" y="0"/>
              </a:cxn>
            </a:cxnLst>
            <a:rect l="0" t="0" r="r" b="b"/>
            <a:pathLst>
              <a:path w="1371600">
                <a:moveTo>
                  <a:pt x="0" y="0"/>
                </a:moveTo>
                <a:lnTo>
                  <a:pt x="1371600" y="0"/>
                </a:lnTo>
              </a:path>
            </a:pathLst>
          </a:custGeom>
          <a:noFill/>
          <a:ln w="12192">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800" name="object 32">
            <a:extLst>
              <a:ext uri="{FF2B5EF4-FFF2-40B4-BE49-F238E27FC236}">
                <a16:creationId xmlns:a16="http://schemas.microsoft.com/office/drawing/2014/main" id="{1788709D-6C18-4A02-A0A1-E5D380146FED}"/>
              </a:ext>
            </a:extLst>
          </p:cNvPr>
          <p:cNvSpPr>
            <a:spLocks/>
          </p:cNvSpPr>
          <p:nvPr/>
        </p:nvSpPr>
        <p:spPr bwMode="auto">
          <a:xfrm>
            <a:off x="4113213" y="2733675"/>
            <a:ext cx="107950" cy="160338"/>
          </a:xfrm>
          <a:custGeom>
            <a:avLst/>
            <a:gdLst>
              <a:gd name="T0" fmla="*/ 106942 w 108585"/>
              <a:gd name="T1" fmla="*/ 0 h 160019"/>
              <a:gd name="T2" fmla="*/ 0 w 108585"/>
              <a:gd name="T3" fmla="*/ 79563 h 160019"/>
              <a:gd name="T4" fmla="*/ 106942 w 108585"/>
              <a:gd name="T5" fmla="*/ 160658 h 160019"/>
              <a:gd name="T6" fmla="*/ 0 60000 65536"/>
              <a:gd name="T7" fmla="*/ 0 60000 65536"/>
              <a:gd name="T8" fmla="*/ 0 60000 65536"/>
            </a:gdLst>
            <a:ahLst/>
            <a:cxnLst>
              <a:cxn ang="T6">
                <a:pos x="T0" y="T1"/>
              </a:cxn>
              <a:cxn ang="T7">
                <a:pos x="T2" y="T3"/>
              </a:cxn>
              <a:cxn ang="T8">
                <a:pos x="T4" y="T5"/>
              </a:cxn>
            </a:cxnLst>
            <a:rect l="0" t="0" r="r" b="b"/>
            <a:pathLst>
              <a:path w="108585" h="160019">
                <a:moveTo>
                  <a:pt x="108204" y="0"/>
                </a:moveTo>
                <a:lnTo>
                  <a:pt x="0" y="79247"/>
                </a:lnTo>
                <a:lnTo>
                  <a:pt x="108204" y="160019"/>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801" name="object 33">
            <a:extLst>
              <a:ext uri="{FF2B5EF4-FFF2-40B4-BE49-F238E27FC236}">
                <a16:creationId xmlns:a16="http://schemas.microsoft.com/office/drawing/2014/main" id="{7C09A138-460C-44D2-B5E5-1ACD85965004}"/>
              </a:ext>
            </a:extLst>
          </p:cNvPr>
          <p:cNvSpPr>
            <a:spLocks/>
          </p:cNvSpPr>
          <p:nvPr/>
        </p:nvSpPr>
        <p:spPr bwMode="auto">
          <a:xfrm>
            <a:off x="3730625" y="2278063"/>
            <a:ext cx="2141538" cy="306387"/>
          </a:xfrm>
          <a:custGeom>
            <a:avLst/>
            <a:gdLst>
              <a:gd name="T0" fmla="*/ 0 w 2133600"/>
              <a:gd name="T1" fmla="*/ 0 h 304800"/>
              <a:gd name="T2" fmla="*/ 0 w 2133600"/>
              <a:gd name="T3" fmla="*/ 307982 h 304800"/>
              <a:gd name="T4" fmla="*/ 2149506 w 2133600"/>
              <a:gd name="T5" fmla="*/ 307981 h 304800"/>
              <a:gd name="T6" fmla="*/ 2149506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600" y="304799"/>
                </a:lnTo>
                <a:lnTo>
                  <a:pt x="2133600" y="0"/>
                </a:lnTo>
                <a:lnTo>
                  <a:pt x="0" y="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7802" name="object 34">
            <a:extLst>
              <a:ext uri="{FF2B5EF4-FFF2-40B4-BE49-F238E27FC236}">
                <a16:creationId xmlns:a16="http://schemas.microsoft.com/office/drawing/2014/main" id="{7691F5AA-FD53-4EA1-9C5D-1424143E50F7}"/>
              </a:ext>
            </a:extLst>
          </p:cNvPr>
          <p:cNvSpPr>
            <a:spLocks/>
          </p:cNvSpPr>
          <p:nvPr/>
        </p:nvSpPr>
        <p:spPr bwMode="auto">
          <a:xfrm>
            <a:off x="3730625" y="2278063"/>
            <a:ext cx="2141538" cy="306387"/>
          </a:xfrm>
          <a:custGeom>
            <a:avLst/>
            <a:gdLst>
              <a:gd name="T0" fmla="*/ 0 w 2133600"/>
              <a:gd name="T1" fmla="*/ 0 h 304800"/>
              <a:gd name="T2" fmla="*/ 0 w 2133600"/>
              <a:gd name="T3" fmla="*/ 307982 h 304800"/>
              <a:gd name="T4" fmla="*/ 2149506 w 2133600"/>
              <a:gd name="T5" fmla="*/ 307981 h 304800"/>
              <a:gd name="T6" fmla="*/ 2149506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600" y="304799"/>
                </a:lnTo>
                <a:lnTo>
                  <a:pt x="2133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803" name="object 35">
            <a:extLst>
              <a:ext uri="{FF2B5EF4-FFF2-40B4-BE49-F238E27FC236}">
                <a16:creationId xmlns:a16="http://schemas.microsoft.com/office/drawing/2014/main" id="{BAE77868-AD08-4B02-A685-1EF373888E4D}"/>
              </a:ext>
            </a:extLst>
          </p:cNvPr>
          <p:cNvSpPr>
            <a:spLocks/>
          </p:cNvSpPr>
          <p:nvPr/>
        </p:nvSpPr>
        <p:spPr bwMode="auto">
          <a:xfrm>
            <a:off x="4113213" y="2430463"/>
            <a:ext cx="1376362" cy="0"/>
          </a:xfrm>
          <a:custGeom>
            <a:avLst/>
            <a:gdLst>
              <a:gd name="T0" fmla="*/ 0 w 1371600"/>
              <a:gd name="T1" fmla="*/ 1381141 w 1371600"/>
              <a:gd name="T2" fmla="*/ 0 60000 65536"/>
              <a:gd name="T3" fmla="*/ 0 60000 65536"/>
            </a:gdLst>
            <a:ahLst/>
            <a:cxnLst>
              <a:cxn ang="T2">
                <a:pos x="T0" y="0"/>
              </a:cxn>
              <a:cxn ang="T3">
                <a:pos x="T1" y="0"/>
              </a:cxn>
            </a:cxnLst>
            <a:rect l="0" t="0" r="r" b="b"/>
            <a:pathLst>
              <a:path w="1371600">
                <a:moveTo>
                  <a:pt x="0" y="0"/>
                </a:moveTo>
                <a:lnTo>
                  <a:pt x="1371600" y="0"/>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804" name="object 36">
            <a:extLst>
              <a:ext uri="{FF2B5EF4-FFF2-40B4-BE49-F238E27FC236}">
                <a16:creationId xmlns:a16="http://schemas.microsoft.com/office/drawing/2014/main" id="{85BC000F-EED0-468B-BD36-7760ADEDF03B}"/>
              </a:ext>
            </a:extLst>
          </p:cNvPr>
          <p:cNvSpPr>
            <a:spLocks/>
          </p:cNvSpPr>
          <p:nvPr/>
        </p:nvSpPr>
        <p:spPr bwMode="auto">
          <a:xfrm>
            <a:off x="4113213" y="2351088"/>
            <a:ext cx="107950" cy="160337"/>
          </a:xfrm>
          <a:custGeom>
            <a:avLst/>
            <a:gdLst>
              <a:gd name="T0" fmla="*/ 106942 w 108585"/>
              <a:gd name="T1" fmla="*/ 0 h 160019"/>
              <a:gd name="T2" fmla="*/ 0 w 108585"/>
              <a:gd name="T3" fmla="*/ 79562 h 160019"/>
              <a:gd name="T4" fmla="*/ 106942 w 108585"/>
              <a:gd name="T5" fmla="*/ 160656 h 160019"/>
              <a:gd name="T6" fmla="*/ 0 60000 65536"/>
              <a:gd name="T7" fmla="*/ 0 60000 65536"/>
              <a:gd name="T8" fmla="*/ 0 60000 65536"/>
            </a:gdLst>
            <a:ahLst/>
            <a:cxnLst>
              <a:cxn ang="T6">
                <a:pos x="T0" y="T1"/>
              </a:cxn>
              <a:cxn ang="T7">
                <a:pos x="T2" y="T3"/>
              </a:cxn>
              <a:cxn ang="T8">
                <a:pos x="T4" y="T5"/>
              </a:cxn>
            </a:cxnLst>
            <a:rect l="0" t="0" r="r" b="b"/>
            <a:pathLst>
              <a:path w="108585" h="160019">
                <a:moveTo>
                  <a:pt x="108204" y="0"/>
                </a:moveTo>
                <a:lnTo>
                  <a:pt x="0" y="79247"/>
                </a:lnTo>
                <a:lnTo>
                  <a:pt x="108204" y="160019"/>
                </a:lnTo>
              </a:path>
            </a:pathLst>
          </a:custGeom>
          <a:noFill/>
          <a:ln w="1219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805" name="object 37">
            <a:extLst>
              <a:ext uri="{FF2B5EF4-FFF2-40B4-BE49-F238E27FC236}">
                <a16:creationId xmlns:a16="http://schemas.microsoft.com/office/drawing/2014/main" id="{BF1BC509-7C80-4018-A4CE-F0815A2349BB}"/>
              </a:ext>
            </a:extLst>
          </p:cNvPr>
          <p:cNvSpPr>
            <a:spLocks/>
          </p:cNvSpPr>
          <p:nvPr/>
        </p:nvSpPr>
        <p:spPr bwMode="auto">
          <a:xfrm>
            <a:off x="3730625" y="3425825"/>
            <a:ext cx="2141538" cy="306388"/>
          </a:xfrm>
          <a:custGeom>
            <a:avLst/>
            <a:gdLst>
              <a:gd name="T0" fmla="*/ 0 w 2133600"/>
              <a:gd name="T1" fmla="*/ 0 h 304800"/>
              <a:gd name="T2" fmla="*/ 0 w 2133600"/>
              <a:gd name="T3" fmla="*/ 307984 h 304800"/>
              <a:gd name="T4" fmla="*/ 2149505 w 2133600"/>
              <a:gd name="T5" fmla="*/ 307984 h 304800"/>
              <a:gd name="T6" fmla="*/ 2149505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599" y="304800"/>
                </a:lnTo>
                <a:lnTo>
                  <a:pt x="2133599" y="0"/>
                </a:lnTo>
                <a:lnTo>
                  <a:pt x="0" y="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7806" name="object 38">
            <a:extLst>
              <a:ext uri="{FF2B5EF4-FFF2-40B4-BE49-F238E27FC236}">
                <a16:creationId xmlns:a16="http://schemas.microsoft.com/office/drawing/2014/main" id="{0809B006-9DB2-411E-A82C-F882F68C7E93}"/>
              </a:ext>
            </a:extLst>
          </p:cNvPr>
          <p:cNvSpPr>
            <a:spLocks/>
          </p:cNvSpPr>
          <p:nvPr/>
        </p:nvSpPr>
        <p:spPr bwMode="auto">
          <a:xfrm>
            <a:off x="3730625" y="3425825"/>
            <a:ext cx="2141538" cy="306388"/>
          </a:xfrm>
          <a:custGeom>
            <a:avLst/>
            <a:gdLst>
              <a:gd name="T0" fmla="*/ 0 w 2133600"/>
              <a:gd name="T1" fmla="*/ 0 h 304800"/>
              <a:gd name="T2" fmla="*/ 0 w 2133600"/>
              <a:gd name="T3" fmla="*/ 307984 h 304800"/>
              <a:gd name="T4" fmla="*/ 2149505 w 2133600"/>
              <a:gd name="T5" fmla="*/ 307984 h 304800"/>
              <a:gd name="T6" fmla="*/ 2149505 w 2133600"/>
              <a:gd name="T7" fmla="*/ 0 h 304800"/>
              <a:gd name="T8" fmla="*/ 0 w 21336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33600" h="304800">
                <a:moveTo>
                  <a:pt x="0" y="0"/>
                </a:moveTo>
                <a:lnTo>
                  <a:pt x="0" y="304800"/>
                </a:lnTo>
                <a:lnTo>
                  <a:pt x="2133599" y="304800"/>
                </a:lnTo>
                <a:lnTo>
                  <a:pt x="21335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807" name="object 39">
            <a:extLst>
              <a:ext uri="{FF2B5EF4-FFF2-40B4-BE49-F238E27FC236}">
                <a16:creationId xmlns:a16="http://schemas.microsoft.com/office/drawing/2014/main" id="{CBDE73C8-4E4F-4227-A524-C9FEB95399F1}"/>
              </a:ext>
            </a:extLst>
          </p:cNvPr>
          <p:cNvSpPr>
            <a:spLocks/>
          </p:cNvSpPr>
          <p:nvPr/>
        </p:nvSpPr>
        <p:spPr bwMode="auto">
          <a:xfrm>
            <a:off x="4113213" y="3578225"/>
            <a:ext cx="1376362" cy="0"/>
          </a:xfrm>
          <a:custGeom>
            <a:avLst/>
            <a:gdLst>
              <a:gd name="T0" fmla="*/ 0 w 1371600"/>
              <a:gd name="T1" fmla="*/ 1381140 w 1371600"/>
              <a:gd name="T2" fmla="*/ 0 60000 65536"/>
              <a:gd name="T3" fmla="*/ 0 60000 65536"/>
            </a:gdLst>
            <a:ahLst/>
            <a:cxnLst>
              <a:cxn ang="T2">
                <a:pos x="T0" y="0"/>
              </a:cxn>
              <a:cxn ang="T3">
                <a:pos x="T1" y="0"/>
              </a:cxn>
            </a:cxnLst>
            <a:rect l="0" t="0" r="r" b="b"/>
            <a:pathLst>
              <a:path w="1371600">
                <a:moveTo>
                  <a:pt x="0" y="0"/>
                </a:moveTo>
                <a:lnTo>
                  <a:pt x="13715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7808" name="object 40">
            <a:extLst>
              <a:ext uri="{FF2B5EF4-FFF2-40B4-BE49-F238E27FC236}">
                <a16:creationId xmlns:a16="http://schemas.microsoft.com/office/drawing/2014/main" id="{87144A3C-0E66-4464-961A-4D84CD4782BD}"/>
              </a:ext>
            </a:extLst>
          </p:cNvPr>
          <p:cNvSpPr>
            <a:spLocks/>
          </p:cNvSpPr>
          <p:nvPr/>
        </p:nvSpPr>
        <p:spPr bwMode="auto">
          <a:xfrm>
            <a:off x="3806825" y="3502025"/>
            <a:ext cx="306388" cy="152400"/>
          </a:xfrm>
          <a:custGeom>
            <a:avLst/>
            <a:gdLst>
              <a:gd name="T0" fmla="*/ 307984 w 304800"/>
              <a:gd name="T1" fmla="*/ 76200 h 152400"/>
              <a:gd name="T2" fmla="*/ 153992 w 304800"/>
              <a:gd name="T3" fmla="*/ 0 h 152400"/>
              <a:gd name="T4" fmla="*/ 0 w 304800"/>
              <a:gd name="T5" fmla="*/ 76200 h 152400"/>
              <a:gd name="T6" fmla="*/ 153992 w 304800"/>
              <a:gd name="T7" fmla="*/ 152400 h 152400"/>
              <a:gd name="T8" fmla="*/ 307984 w 304800"/>
              <a:gd name="T9" fmla="*/ 7620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800" h="152400">
                <a:moveTo>
                  <a:pt x="304800" y="76200"/>
                </a:moveTo>
                <a:lnTo>
                  <a:pt x="152400" y="0"/>
                </a:lnTo>
                <a:lnTo>
                  <a:pt x="0" y="76200"/>
                </a:lnTo>
                <a:lnTo>
                  <a:pt x="152400" y="152400"/>
                </a:lnTo>
                <a:lnTo>
                  <a:pt x="304800" y="7620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7809" name="object 41">
            <a:extLst>
              <a:ext uri="{FF2B5EF4-FFF2-40B4-BE49-F238E27FC236}">
                <a16:creationId xmlns:a16="http://schemas.microsoft.com/office/drawing/2014/main" id="{D7140207-9CDD-4219-ACEC-C6A52EC41811}"/>
              </a:ext>
            </a:extLst>
          </p:cNvPr>
          <p:cNvSpPr>
            <a:spLocks/>
          </p:cNvSpPr>
          <p:nvPr/>
        </p:nvSpPr>
        <p:spPr bwMode="auto">
          <a:xfrm>
            <a:off x="3806825" y="3502025"/>
            <a:ext cx="306388" cy="152400"/>
          </a:xfrm>
          <a:custGeom>
            <a:avLst/>
            <a:gdLst>
              <a:gd name="T0" fmla="*/ 153992 w 304800"/>
              <a:gd name="T1" fmla="*/ 0 h 152400"/>
              <a:gd name="T2" fmla="*/ 0 w 304800"/>
              <a:gd name="T3" fmla="*/ 76200 h 152400"/>
              <a:gd name="T4" fmla="*/ 153992 w 304800"/>
              <a:gd name="T5" fmla="*/ 152400 h 152400"/>
              <a:gd name="T6" fmla="*/ 307984 w 304800"/>
              <a:gd name="T7" fmla="*/ 76200 h 152400"/>
              <a:gd name="T8" fmla="*/ 153992 w 3048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800" h="152400">
                <a:moveTo>
                  <a:pt x="152400" y="0"/>
                </a:moveTo>
                <a:lnTo>
                  <a:pt x="0" y="76200"/>
                </a:lnTo>
                <a:lnTo>
                  <a:pt x="152400" y="152400"/>
                </a:lnTo>
                <a:lnTo>
                  <a:pt x="304800" y="76200"/>
                </a:lnTo>
                <a:lnTo>
                  <a:pt x="1524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173C455A-9549-4D96-A2CF-BD6D3BB72B05}"/>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建筑</a:t>
            </a:r>
            <a:r>
              <a:rPr spc="-175" dirty="0"/>
              <a:t> </a:t>
            </a:r>
            <a:r>
              <a:rPr spc="5" dirty="0"/>
              <a:t>模型</a:t>
            </a:r>
          </a:p>
        </p:txBody>
      </p:sp>
      <p:sp>
        <p:nvSpPr>
          <p:cNvPr id="68611" name="object 12">
            <a:extLst>
              <a:ext uri="{FF2B5EF4-FFF2-40B4-BE49-F238E27FC236}">
                <a16:creationId xmlns:a16="http://schemas.microsoft.com/office/drawing/2014/main" id="{812BDFB4-E8E6-4F2D-BE1A-00E4CB1FE67C}"/>
              </a:ext>
            </a:extLst>
          </p:cNvPr>
          <p:cNvSpPr txBox="1">
            <a:spLocks noChangeArrowheads="1"/>
          </p:cNvSpPr>
          <p:nvPr/>
        </p:nvSpPr>
        <p:spPr bwMode="auto">
          <a:xfrm>
            <a:off x="1709738" y="1165225"/>
            <a:ext cx="8472487"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557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ts val="2200"/>
              </a:lnSpc>
              <a:buFont typeface="Arial" panose="020B0604020202020204" pitchFamily="34" charset="0"/>
              <a:buChar char="•"/>
            </a:pPr>
            <a:r>
              <a:rPr lang="zh-CN" altLang="zh-CN" sz="2000">
                <a:latin typeface="Cambria" panose="02040503050406030204" pitchFamily="18" charset="0"/>
              </a:rPr>
              <a:t>为了最终解决大型和具有挑战性的体系结构, 我们提出的模型由五主要视图组成。</a:t>
            </a:r>
          </a:p>
          <a:p>
            <a:pPr lvl="1" eaLnBrk="1" hangingPunct="1">
              <a:spcBef>
                <a:spcPts val="163"/>
              </a:spcBef>
              <a:buFont typeface="Arial" panose="020B0604020202020204" pitchFamily="34" charset="0"/>
              <a:buChar char="–"/>
            </a:pPr>
            <a:r>
              <a:rPr lang="zh-CN" altLang="zh-CN" sz="2000">
                <a:latin typeface="Cambria" panose="02040503050406030204" pitchFamily="18" charset="0"/>
              </a:rPr>
              <a:t>的</a:t>
            </a:r>
            <a:r>
              <a:rPr lang="zh-CN" altLang="zh-CN" sz="2000">
                <a:solidFill>
                  <a:srgbClr val="FF0000"/>
                </a:solidFill>
                <a:latin typeface="Cambria" panose="02040503050406030204" pitchFamily="18" charset="0"/>
              </a:rPr>
              <a:t>逻辑视图</a:t>
            </a:r>
            <a:r>
              <a:rPr lang="zh-CN" altLang="zh-CN" sz="2000">
                <a:latin typeface="Cambria" panose="02040503050406030204" pitchFamily="18" charset="0"/>
              </a:rPr>
              <a:t>,</a:t>
            </a:r>
          </a:p>
          <a:p>
            <a:pPr lvl="2" eaLnBrk="1" hangingPunct="1">
              <a:lnSpc>
                <a:spcPts val="2000"/>
              </a:lnSpc>
              <a:spcBef>
                <a:spcPts val="400"/>
              </a:spcBef>
              <a:buFont typeface="Arial" panose="020B0604020202020204" pitchFamily="34" charset="0"/>
              <a:buChar char="•"/>
            </a:pPr>
            <a:r>
              <a:rPr lang="zh-CN" altLang="zh-CN">
                <a:latin typeface="Cambria" panose="02040503050406030204" pitchFamily="18" charset="0"/>
              </a:rPr>
              <a:t>这是设计的对象模型 (当使用面向对象的设计方法时),</a:t>
            </a:r>
          </a:p>
          <a:p>
            <a:pPr lvl="1" eaLnBrk="1" hangingPunct="1">
              <a:spcBef>
                <a:spcPts val="200"/>
              </a:spcBef>
              <a:buFont typeface="Arial" panose="020B0604020202020204" pitchFamily="34" charset="0"/>
              <a:buChar char="–"/>
            </a:pPr>
            <a:r>
              <a:rPr lang="zh-CN" altLang="zh-CN" sz="2000">
                <a:latin typeface="Cambria" panose="02040503050406030204" pitchFamily="18" charset="0"/>
              </a:rPr>
              <a:t>的</a:t>
            </a:r>
            <a:r>
              <a:rPr lang="zh-CN" altLang="zh-CN" sz="2000">
                <a:solidFill>
                  <a:srgbClr val="FF0000"/>
                </a:solidFill>
                <a:latin typeface="Cambria" panose="02040503050406030204" pitchFamily="18" charset="0"/>
              </a:rPr>
              <a:t>进程视图</a:t>
            </a:r>
            <a:r>
              <a:rPr lang="zh-CN" altLang="zh-CN" sz="2000">
                <a:latin typeface="Cambria" panose="02040503050406030204" pitchFamily="18" charset="0"/>
              </a:rPr>
              <a:t>,</a:t>
            </a:r>
          </a:p>
          <a:p>
            <a:pPr lvl="2" eaLnBrk="1" hangingPunct="1">
              <a:spcBef>
                <a:spcPts val="200"/>
              </a:spcBef>
              <a:buFont typeface="Arial" panose="020B0604020202020204" pitchFamily="34" charset="0"/>
              <a:buChar char="•"/>
            </a:pPr>
            <a:r>
              <a:rPr lang="zh-CN" altLang="zh-CN">
                <a:latin typeface="Cambria" panose="02040503050406030204" pitchFamily="18" charset="0"/>
              </a:rPr>
              <a:t>它捕获了设计的并发和同步方面,</a:t>
            </a:r>
          </a:p>
          <a:p>
            <a:pPr lvl="1" eaLnBrk="1" hangingPunct="1">
              <a:spcBef>
                <a:spcPts val="238"/>
              </a:spcBef>
              <a:buFont typeface="Arial" panose="020B0604020202020204" pitchFamily="34" charset="0"/>
              <a:buChar char="–"/>
            </a:pPr>
            <a:r>
              <a:rPr lang="zh-CN" altLang="zh-CN" sz="2000">
                <a:latin typeface="Cambria" panose="02040503050406030204" pitchFamily="18" charset="0"/>
              </a:rPr>
              <a:t>的</a:t>
            </a:r>
            <a:r>
              <a:rPr lang="zh-CN" altLang="zh-CN" sz="2000">
                <a:solidFill>
                  <a:srgbClr val="FF0000"/>
                </a:solidFill>
                <a:latin typeface="Cambria" panose="02040503050406030204" pitchFamily="18" charset="0"/>
              </a:rPr>
              <a:t>物理视图</a:t>
            </a:r>
            <a:r>
              <a:rPr lang="zh-CN" altLang="zh-CN" sz="2000">
                <a:latin typeface="Cambria" panose="02040503050406030204" pitchFamily="18" charset="0"/>
              </a:rPr>
              <a:t>,</a:t>
            </a:r>
          </a:p>
          <a:p>
            <a:pPr lvl="2" eaLnBrk="1" hangingPunct="1">
              <a:lnSpc>
                <a:spcPts val="1900"/>
              </a:lnSpc>
              <a:spcBef>
                <a:spcPts val="475"/>
              </a:spcBef>
              <a:buFont typeface="Arial" panose="020B0604020202020204" pitchFamily="34" charset="0"/>
              <a:buChar char="•"/>
            </a:pPr>
            <a:r>
              <a:rPr lang="zh-CN" altLang="zh-CN">
                <a:latin typeface="Cambria" panose="02040503050406030204" pitchFamily="18" charset="0"/>
              </a:rPr>
              <a:t>它描述了软件在硬件上的映射, 并反映了它的分布式方面,</a:t>
            </a:r>
          </a:p>
          <a:p>
            <a:pPr lvl="1" eaLnBrk="1" hangingPunct="1">
              <a:spcBef>
                <a:spcPts val="225"/>
              </a:spcBef>
              <a:buFont typeface="Arial" panose="020B0604020202020204" pitchFamily="34" charset="0"/>
              <a:buChar char="–"/>
            </a:pPr>
            <a:r>
              <a:rPr lang="zh-CN" altLang="zh-CN" sz="2000">
                <a:latin typeface="Cambria" panose="02040503050406030204" pitchFamily="18" charset="0"/>
              </a:rPr>
              <a:t>的</a:t>
            </a:r>
            <a:r>
              <a:rPr lang="zh-CN" altLang="zh-CN" sz="2000">
                <a:solidFill>
                  <a:srgbClr val="FF0000"/>
                </a:solidFill>
                <a:latin typeface="Cambria" panose="02040503050406030204" pitchFamily="18" charset="0"/>
              </a:rPr>
              <a:t>发展观</a:t>
            </a:r>
            <a:r>
              <a:rPr lang="zh-CN" altLang="zh-CN" sz="2000">
                <a:latin typeface="Cambria" panose="02040503050406030204" pitchFamily="18" charset="0"/>
              </a:rPr>
              <a:t>,</a:t>
            </a:r>
          </a:p>
          <a:p>
            <a:pPr lvl="2" eaLnBrk="1" hangingPunct="1">
              <a:lnSpc>
                <a:spcPts val="1900"/>
              </a:lnSpc>
              <a:spcBef>
                <a:spcPts val="575"/>
              </a:spcBef>
              <a:buFont typeface="Arial" panose="020B0604020202020204" pitchFamily="34" charset="0"/>
              <a:buChar char="•"/>
            </a:pPr>
            <a:r>
              <a:rPr lang="zh-CN" altLang="zh-CN">
                <a:latin typeface="Cambria" panose="02040503050406030204" pitchFamily="18" charset="0"/>
              </a:rPr>
              <a:t>描述了软件在开发环境中的静态组织。</a:t>
            </a:r>
          </a:p>
          <a:p>
            <a:pPr eaLnBrk="1" hangingPunct="1">
              <a:lnSpc>
                <a:spcPts val="2200"/>
              </a:lnSpc>
              <a:spcBef>
                <a:spcPts val="463"/>
              </a:spcBef>
              <a:buFont typeface="Arial" panose="020B0604020202020204" pitchFamily="34" charset="0"/>
              <a:buChar char="•"/>
            </a:pPr>
            <a:r>
              <a:rPr lang="zh-CN" altLang="zh-CN" sz="2000">
                <a:latin typeface="Cambria" panose="02040503050406030204" pitchFamily="18" charset="0"/>
              </a:rPr>
              <a:t>对体系结构的描述--做出的决定--可以围绕这四视图进行组织,</a:t>
            </a:r>
          </a:p>
          <a:p>
            <a:pPr lvl="1" eaLnBrk="1" hangingPunct="1">
              <a:lnSpc>
                <a:spcPts val="2200"/>
              </a:lnSpc>
              <a:spcBef>
                <a:spcPts val="400"/>
              </a:spcBef>
              <a:buFont typeface="Arial" panose="020B0604020202020204" pitchFamily="34" charset="0"/>
              <a:buChar char="–"/>
            </a:pPr>
            <a:r>
              <a:rPr lang="zh-CN" altLang="zh-CN" sz="2000">
                <a:latin typeface="Cambria" panose="02040503050406030204" pitchFamily="18" charset="0"/>
              </a:rPr>
              <a:t>然后由几个选定的</a:t>
            </a:r>
            <a:r>
              <a:rPr lang="zh-CN" altLang="zh-CN" sz="2000">
                <a:solidFill>
                  <a:srgbClr val="FF0000"/>
                </a:solidFill>
                <a:latin typeface="Cambria" panose="02040503050406030204" pitchFamily="18" charset="0"/>
              </a:rPr>
              <a:t>用例</a:t>
            </a:r>
            <a:r>
              <a:rPr lang="zh-CN" altLang="zh-CN" sz="2000">
                <a:latin typeface="Cambria" panose="02040503050406030204" pitchFamily="18" charset="0"/>
              </a:rPr>
              <a:t>或</a:t>
            </a:r>
            <a:r>
              <a:rPr lang="zh-CN" altLang="zh-CN" sz="2000">
                <a:solidFill>
                  <a:srgbClr val="FF0000"/>
                </a:solidFill>
                <a:latin typeface="Cambria" panose="02040503050406030204" pitchFamily="18" charset="0"/>
              </a:rPr>
              <a:t>场景</a:t>
            </a:r>
            <a:r>
              <a:rPr lang="zh-CN" altLang="zh-CN" sz="2000">
                <a:latin typeface="Cambria" panose="02040503050406030204" pitchFamily="18" charset="0"/>
              </a:rPr>
              <a:t>它成为第五视图。</a:t>
            </a:r>
          </a:p>
        </p:txBody>
      </p:sp>
    </p:spTree>
  </p:cSld>
  <p:clrMapOvr>
    <a:masterClrMapping/>
  </p:clrMapOvr>
</p:sld>
</file>

<file path=ppt/slides/slide5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949AD0E-9631-4E5C-8395-E2377F12D8EA}"/>
              </a:ext>
            </a:extLst>
          </p:cNvPr>
          <p:cNvSpPr txBox="1"/>
          <p:nvPr/>
        </p:nvSpPr>
        <p:spPr>
          <a:xfrm>
            <a:off x="9821863" y="6326188"/>
            <a:ext cx="88900" cy="198437"/>
          </a:xfrm>
          <a:prstGeom prst="rect">
            <a:avLst/>
          </a:prstGeom>
        </p:spPr>
        <p:txBody>
          <a:bodyPr lIns="0" tIns="0" rIns="0" bIns="0">
            <a:spAutoFit/>
          </a:bodyPr>
          <a:lstStyle/>
          <a:p>
            <a:pPr>
              <a:lnSpc>
                <a:spcPts val="1536"/>
              </a:lnSpc>
              <a:defRPr/>
            </a:pPr>
            <a:r>
              <a:rPr sz="1406" dirty="0">
                <a:latin typeface="Times New Roman"/>
                <a:cs typeface="Times New Roman"/>
              </a:rPr>
              <a:t>7</a:t>
            </a:r>
            <a:endParaRPr sz="1406">
              <a:latin typeface="Times New Roman"/>
              <a:cs typeface="Times New Roman"/>
            </a:endParaRPr>
          </a:p>
        </p:txBody>
      </p:sp>
      <p:sp>
        <p:nvSpPr>
          <p:cNvPr id="3" name="object 3">
            <a:extLst>
              <a:ext uri="{FF2B5EF4-FFF2-40B4-BE49-F238E27FC236}">
                <a16:creationId xmlns:a16="http://schemas.microsoft.com/office/drawing/2014/main" id="{9CC3CEBD-39FF-4FFD-8F12-F3D8ED67BB4A}"/>
              </a:ext>
            </a:extLst>
          </p:cNvPr>
          <p:cNvSpPr txBox="1">
            <a:spLocks noGrp="1"/>
          </p:cNvSpPr>
          <p:nvPr>
            <p:ph type="title"/>
          </p:nvPr>
        </p:nvSpPr>
        <p:spPr>
          <a:xfrm>
            <a:off x="306388" y="111125"/>
            <a:ext cx="6627812" cy="688975"/>
          </a:xfrm>
        </p:spPr>
        <p:txBody>
          <a:bodyPr lIns="0" tIns="12115" rIns="0" bIns="0" rtlCol="0">
            <a:spAutoFit/>
          </a:bodyPr>
          <a:lstStyle/>
          <a:p>
            <a:pPr marL="12753">
              <a:spcBef>
                <a:spcPts val="95"/>
              </a:spcBef>
              <a:defRPr/>
            </a:pPr>
            <a:r>
              <a:rPr b="1" i="1" spc="-5" dirty="0">
                <a:latin typeface="Times New Roman"/>
                <a:cs typeface="Times New Roman"/>
              </a:rPr>
              <a:t>类</a:t>
            </a:r>
            <a:r>
              <a:rPr b="1" i="1" spc="-65" dirty="0">
                <a:latin typeface="Times New Roman"/>
                <a:cs typeface="Times New Roman"/>
              </a:rPr>
              <a:t> </a:t>
            </a:r>
            <a:r>
              <a:rPr b="1" i="1" spc="-5" dirty="0">
                <a:latin typeface="Times New Roman"/>
                <a:cs typeface="Times New Roman"/>
              </a:rPr>
              <a:t>图</a:t>
            </a:r>
            <a:endParaRPr dirty="0">
              <a:latin typeface="Times New Roman"/>
              <a:cs typeface="Times New Roman"/>
            </a:endParaRPr>
          </a:p>
        </p:txBody>
      </p:sp>
      <p:sp>
        <p:nvSpPr>
          <p:cNvPr id="4" name="object 4">
            <a:extLst>
              <a:ext uri="{FF2B5EF4-FFF2-40B4-BE49-F238E27FC236}">
                <a16:creationId xmlns:a16="http://schemas.microsoft.com/office/drawing/2014/main" id="{30BA0C88-E780-403B-A2CD-70C7D92F268E}"/>
              </a:ext>
            </a:extLst>
          </p:cNvPr>
          <p:cNvSpPr txBox="1"/>
          <p:nvPr/>
        </p:nvSpPr>
        <p:spPr>
          <a:xfrm>
            <a:off x="685800" y="1219200"/>
            <a:ext cx="8245475" cy="1004888"/>
          </a:xfrm>
          <a:prstGeom prst="rect">
            <a:avLst/>
          </a:prstGeom>
        </p:spPr>
        <p:txBody>
          <a:bodyPr lIns="0" tIns="12753" rIns="0" bIns="0">
            <a:spAutoFit/>
          </a:bodyPr>
          <a:lstStyle/>
          <a:p>
            <a:pPr marL="355653" indent="-342900">
              <a:spcBef>
                <a:spcPts val="100"/>
              </a:spcBef>
              <a:buFont typeface="Arial" panose="020B0604020202020204" pitchFamily="34" charset="0"/>
              <a:buChar char="•"/>
              <a:defRPr/>
            </a:pPr>
            <a:r>
              <a:rPr sz="2410" spc="-5" dirty="0">
                <a:latin typeface="Times New Roman"/>
                <a:cs typeface="Times New Roman"/>
              </a:rPr>
              <a:t>目的</a:t>
            </a:r>
            <a:endParaRPr sz="2410" dirty="0">
              <a:latin typeface="Times New Roman"/>
              <a:cs typeface="Times New Roman"/>
            </a:endParaRPr>
          </a:p>
          <a:p>
            <a:pPr marL="561785" indent="-89911">
              <a:spcBef>
                <a:spcPts val="5"/>
              </a:spcBef>
              <a:buSzPct val="95000"/>
              <a:buFontTx/>
              <a:buChar char="•"/>
              <a:tabLst>
                <a:tab pos="562422" algn="l"/>
              </a:tabLst>
              <a:defRPr/>
            </a:pPr>
            <a:r>
              <a:rPr sz="2008" spc="-5" dirty="0">
                <a:latin typeface="Times New Roman"/>
                <a:cs typeface="Times New Roman"/>
              </a:rPr>
              <a:t>提供</a:t>
            </a:r>
            <a:r>
              <a:rPr sz="2008" dirty="0">
                <a:latin typeface="Times New Roman"/>
                <a:cs typeface="Times New Roman"/>
              </a:rPr>
              <a:t>一个</a:t>
            </a:r>
            <a:r>
              <a:rPr sz="2008" spc="-5" dirty="0">
                <a:latin typeface="Times New Roman"/>
                <a:cs typeface="Times New Roman"/>
              </a:rPr>
              <a:t>图片</a:t>
            </a:r>
            <a:r>
              <a:rPr sz="2008" dirty="0">
                <a:latin typeface="Times New Roman"/>
                <a:cs typeface="Times New Roman"/>
              </a:rPr>
              <a:t>或</a:t>
            </a:r>
            <a:r>
              <a:rPr sz="2008" spc="-5" dirty="0">
                <a:latin typeface="Times New Roman"/>
                <a:cs typeface="Times New Roman"/>
              </a:rPr>
              <a:t>视图</a:t>
            </a:r>
            <a:r>
              <a:rPr sz="2008" dirty="0">
                <a:latin typeface="Times New Roman"/>
                <a:cs typeface="Times New Roman"/>
              </a:rPr>
              <a:t>的</a:t>
            </a:r>
            <a:r>
              <a:rPr sz="2008" spc="-5" dirty="0">
                <a:latin typeface="Times New Roman"/>
                <a:cs typeface="Times New Roman"/>
              </a:rPr>
              <a:t>一些或全部</a:t>
            </a:r>
            <a:r>
              <a:rPr sz="2008" spc="-10" dirty="0">
                <a:latin typeface="Times New Roman"/>
                <a:cs typeface="Times New Roman"/>
              </a:rPr>
              <a:t>的</a:t>
            </a:r>
            <a:r>
              <a:rPr sz="2008" b="1" i="1" spc="-5" dirty="0">
                <a:solidFill>
                  <a:srgbClr val="3737CA"/>
                </a:solidFill>
                <a:latin typeface="Times New Roman"/>
                <a:cs typeface="Times New Roman"/>
              </a:rPr>
              <a:t>中的类/接口。</a:t>
            </a:r>
            <a:r>
              <a:rPr sz="2008" b="1" i="1" dirty="0">
                <a:solidFill>
                  <a:srgbClr val="3737CA"/>
                </a:solidFill>
                <a:latin typeface="Times New Roman"/>
                <a:cs typeface="Times New Roman"/>
              </a:rPr>
              <a:t> </a:t>
            </a:r>
            <a:r>
              <a:rPr sz="2008" b="1" i="1" spc="-5" dirty="0">
                <a:solidFill>
                  <a:srgbClr val="3737CA"/>
                </a:solidFill>
                <a:latin typeface="Times New Roman"/>
                <a:cs typeface="Times New Roman"/>
              </a:rPr>
              <a:t>模型</a:t>
            </a:r>
            <a:endParaRPr sz="2008" dirty="0">
              <a:latin typeface="Times New Roman"/>
              <a:cs typeface="Times New Roman"/>
            </a:endParaRPr>
          </a:p>
          <a:p>
            <a:pPr marL="471236">
              <a:defRPr/>
            </a:pPr>
            <a:r>
              <a:rPr sz="2008" spc="-5" dirty="0">
                <a:latin typeface="Times New Roman"/>
                <a:cs typeface="Times New Roman"/>
              </a:rPr>
              <a:t>•Static 的设计视图</a:t>
            </a:r>
            <a:r>
              <a:rPr sz="2008" spc="-10" dirty="0">
                <a:latin typeface="Times New Roman"/>
                <a:cs typeface="Times New Roman"/>
              </a:rPr>
              <a:t>系统</a:t>
            </a:r>
            <a:endParaRPr sz="2008" dirty="0">
              <a:latin typeface="Times New Roman"/>
              <a:cs typeface="Times New Roman"/>
            </a:endParaRPr>
          </a:p>
        </p:txBody>
      </p:sp>
      <p:sp>
        <p:nvSpPr>
          <p:cNvPr id="118789" name="object 5">
            <a:extLst>
              <a:ext uri="{FF2B5EF4-FFF2-40B4-BE49-F238E27FC236}">
                <a16:creationId xmlns:a16="http://schemas.microsoft.com/office/drawing/2014/main" id="{D6D72235-4060-4988-A575-CB61E7A9991C}"/>
              </a:ext>
            </a:extLst>
          </p:cNvPr>
          <p:cNvSpPr>
            <a:spLocks noChangeArrowheads="1"/>
          </p:cNvSpPr>
          <p:nvPr/>
        </p:nvSpPr>
        <p:spPr bwMode="auto">
          <a:xfrm>
            <a:off x="5868988" y="1936750"/>
            <a:ext cx="4600575" cy="49974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5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88FA4E5-3865-4494-B121-4B7EB8B41B3C}"/>
              </a:ext>
            </a:extLst>
          </p:cNvPr>
          <p:cNvSpPr txBox="1"/>
          <p:nvPr/>
        </p:nvSpPr>
        <p:spPr>
          <a:xfrm>
            <a:off x="9821863" y="6326188"/>
            <a:ext cx="88900" cy="198437"/>
          </a:xfrm>
          <a:prstGeom prst="rect">
            <a:avLst/>
          </a:prstGeom>
        </p:spPr>
        <p:txBody>
          <a:bodyPr lIns="0" tIns="0" rIns="0" bIns="0">
            <a:spAutoFit/>
          </a:bodyPr>
          <a:lstStyle/>
          <a:p>
            <a:pPr>
              <a:lnSpc>
                <a:spcPts val="1536"/>
              </a:lnSpc>
              <a:defRPr/>
            </a:pPr>
            <a:r>
              <a:rPr sz="1406" dirty="0">
                <a:latin typeface="Times New Roman"/>
                <a:cs typeface="Times New Roman"/>
              </a:rPr>
              <a:t>8</a:t>
            </a:r>
            <a:endParaRPr sz="1406">
              <a:latin typeface="Times New Roman"/>
              <a:cs typeface="Times New Roman"/>
            </a:endParaRPr>
          </a:p>
        </p:txBody>
      </p:sp>
      <p:sp>
        <p:nvSpPr>
          <p:cNvPr id="119811" name="object 3">
            <a:extLst>
              <a:ext uri="{FF2B5EF4-FFF2-40B4-BE49-F238E27FC236}">
                <a16:creationId xmlns:a16="http://schemas.microsoft.com/office/drawing/2014/main" id="{6CE4D5AC-00B2-4D03-B720-87940B77115A}"/>
              </a:ext>
            </a:extLst>
          </p:cNvPr>
          <p:cNvSpPr>
            <a:spLocks noChangeArrowheads="1"/>
          </p:cNvSpPr>
          <p:nvPr/>
        </p:nvSpPr>
        <p:spPr bwMode="auto">
          <a:xfrm>
            <a:off x="4438650" y="2268538"/>
            <a:ext cx="6102350" cy="447833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4" name="object 4">
            <a:extLst>
              <a:ext uri="{FF2B5EF4-FFF2-40B4-BE49-F238E27FC236}">
                <a16:creationId xmlns:a16="http://schemas.microsoft.com/office/drawing/2014/main" id="{64C476A6-C6A7-49E1-98B6-0D52D0B932DE}"/>
              </a:ext>
            </a:extLst>
          </p:cNvPr>
          <p:cNvSpPr txBox="1">
            <a:spLocks noGrp="1"/>
          </p:cNvSpPr>
          <p:nvPr>
            <p:ph type="title"/>
          </p:nvPr>
        </p:nvSpPr>
        <p:spPr>
          <a:xfrm>
            <a:off x="228600" y="141288"/>
            <a:ext cx="6858000" cy="628650"/>
          </a:xfrm>
        </p:spPr>
        <p:txBody>
          <a:bodyPr lIns="0" tIns="12115" rIns="0" bIns="0" rtlCol="0">
            <a:spAutoFit/>
          </a:bodyPr>
          <a:lstStyle/>
          <a:p>
            <a:pPr marL="12753">
              <a:spcBef>
                <a:spcPts val="95"/>
              </a:spcBef>
              <a:defRPr/>
            </a:pPr>
            <a:r>
              <a:rPr sz="4000" b="1" i="1" spc="-5" dirty="0">
                <a:latin typeface="Times New Roman"/>
                <a:cs typeface="Times New Roman"/>
              </a:rPr>
              <a:t>对象</a:t>
            </a:r>
            <a:r>
              <a:rPr sz="4000" b="1" i="1" spc="-60" dirty="0">
                <a:latin typeface="Times New Roman"/>
                <a:cs typeface="Times New Roman"/>
              </a:rPr>
              <a:t> </a:t>
            </a:r>
            <a:r>
              <a:rPr sz="4000" b="1" i="1" spc="-5" dirty="0">
                <a:latin typeface="Times New Roman"/>
                <a:cs typeface="Times New Roman"/>
              </a:rPr>
              <a:t>图</a:t>
            </a:r>
            <a:endParaRPr sz="4000" dirty="0">
              <a:latin typeface="Times New Roman"/>
              <a:cs typeface="Times New Roman"/>
            </a:endParaRPr>
          </a:p>
        </p:txBody>
      </p:sp>
      <p:sp>
        <p:nvSpPr>
          <p:cNvPr id="5" name="object 5">
            <a:extLst>
              <a:ext uri="{FF2B5EF4-FFF2-40B4-BE49-F238E27FC236}">
                <a16:creationId xmlns:a16="http://schemas.microsoft.com/office/drawing/2014/main" id="{708B5EB2-0D71-444D-981B-2CA207521C5C}"/>
              </a:ext>
            </a:extLst>
          </p:cNvPr>
          <p:cNvSpPr txBox="1"/>
          <p:nvPr/>
        </p:nvSpPr>
        <p:spPr>
          <a:xfrm>
            <a:off x="914400" y="1066800"/>
            <a:ext cx="8839200" cy="2244725"/>
          </a:xfrm>
          <a:prstGeom prst="rect">
            <a:avLst/>
          </a:prstGeom>
        </p:spPr>
        <p:txBody>
          <a:bodyPr lIns="0" tIns="12753" rIns="0" bIns="0">
            <a:spAutoFit/>
          </a:bodyPr>
          <a:lstStyle/>
          <a:p>
            <a:pPr marL="355653" indent="-342900">
              <a:spcBef>
                <a:spcPts val="100"/>
              </a:spcBef>
              <a:buFont typeface="Arial" panose="020B0604020202020204" pitchFamily="34" charset="0"/>
              <a:buChar char="•"/>
              <a:defRPr/>
            </a:pPr>
            <a:r>
              <a:rPr sz="2410" spc="-5" dirty="0">
                <a:latin typeface="Times New Roman"/>
                <a:cs typeface="Times New Roman"/>
              </a:rPr>
              <a:t>显示</a:t>
            </a:r>
            <a:r>
              <a:rPr sz="2410" dirty="0">
                <a:latin typeface="Times New Roman"/>
                <a:cs typeface="Times New Roman"/>
              </a:rPr>
              <a:t>一个</a:t>
            </a:r>
            <a:r>
              <a:rPr sz="2410" spc="-5" dirty="0">
                <a:latin typeface="Times New Roman"/>
                <a:cs typeface="Times New Roman"/>
              </a:rPr>
              <a:t> </a:t>
            </a:r>
            <a:r>
              <a:rPr sz="2410" b="1" i="1" dirty="0">
                <a:solidFill>
                  <a:srgbClr val="3737CA"/>
                </a:solidFill>
                <a:latin typeface="Times New Roman"/>
                <a:cs typeface="Times New Roman"/>
              </a:rPr>
              <a:t>对象集</a:t>
            </a:r>
            <a:r>
              <a:rPr sz="2410" b="1" i="1" spc="-20" dirty="0">
                <a:solidFill>
                  <a:srgbClr val="3737CA"/>
                </a:solidFill>
                <a:latin typeface="Times New Roman"/>
                <a:cs typeface="Times New Roman"/>
              </a:rPr>
              <a:t> </a:t>
            </a:r>
            <a:r>
              <a:rPr sz="2410" dirty="0">
                <a:latin typeface="Times New Roman"/>
                <a:cs typeface="Times New Roman"/>
              </a:rPr>
              <a:t>和</a:t>
            </a:r>
            <a:r>
              <a:rPr sz="2410" b="1" i="1" spc="-5" dirty="0">
                <a:solidFill>
                  <a:srgbClr val="3737CA"/>
                </a:solidFill>
                <a:latin typeface="Times New Roman"/>
                <a:cs typeface="Times New Roman"/>
              </a:rPr>
              <a:t>他们</a:t>
            </a:r>
            <a:r>
              <a:rPr sz="2410" b="1" i="1" dirty="0">
                <a:solidFill>
                  <a:srgbClr val="3737CA"/>
                </a:solidFill>
                <a:latin typeface="Times New Roman"/>
                <a:cs typeface="Times New Roman"/>
              </a:rPr>
              <a:t> </a:t>
            </a:r>
            <a:r>
              <a:rPr sz="2410" b="1" i="1" spc="-5" dirty="0">
                <a:solidFill>
                  <a:srgbClr val="3737CA"/>
                </a:solidFill>
                <a:latin typeface="Times New Roman"/>
                <a:cs typeface="Times New Roman"/>
              </a:rPr>
              <a:t>关系</a:t>
            </a:r>
            <a:r>
              <a:rPr sz="2410" b="1" i="1" spc="-15" dirty="0">
                <a:solidFill>
                  <a:srgbClr val="3737CA"/>
                </a:solidFill>
                <a:latin typeface="Times New Roman"/>
                <a:cs typeface="Times New Roman"/>
              </a:rPr>
              <a:t> </a:t>
            </a:r>
            <a:r>
              <a:rPr sz="2410" dirty="0">
                <a:latin typeface="Times New Roman"/>
                <a:cs typeface="Times New Roman"/>
              </a:rPr>
              <a:t>在</a:t>
            </a:r>
            <a:r>
              <a:rPr sz="2410" spc="-10" dirty="0">
                <a:latin typeface="Times New Roman"/>
                <a:cs typeface="Times New Roman"/>
              </a:rPr>
              <a:t> </a:t>
            </a:r>
            <a:r>
              <a:rPr sz="2410" dirty="0">
                <a:latin typeface="Times New Roman"/>
                <a:cs typeface="Times New Roman"/>
              </a:rPr>
              <a:t>一个</a:t>
            </a:r>
            <a:r>
              <a:rPr sz="2410" spc="-10" dirty="0">
                <a:latin typeface="Times New Roman"/>
                <a:cs typeface="Times New Roman"/>
              </a:rPr>
              <a:t> </a:t>
            </a:r>
            <a:r>
              <a:rPr sz="2410" spc="-5" dirty="0">
                <a:latin typeface="Times New Roman"/>
                <a:cs typeface="Times New Roman"/>
              </a:rPr>
              <a:t>点</a:t>
            </a:r>
            <a:r>
              <a:rPr sz="2410" spc="-10" dirty="0">
                <a:latin typeface="Times New Roman"/>
                <a:cs typeface="Times New Roman"/>
              </a:rPr>
              <a:t> </a:t>
            </a:r>
            <a:r>
              <a:rPr sz="2410" dirty="0">
                <a:latin typeface="Times New Roman"/>
                <a:cs typeface="Times New Roman"/>
              </a:rPr>
              <a:t>在</a:t>
            </a:r>
            <a:r>
              <a:rPr sz="2410" spc="-10" dirty="0">
                <a:latin typeface="Times New Roman"/>
                <a:cs typeface="Times New Roman"/>
              </a:rPr>
              <a:t> </a:t>
            </a:r>
            <a:r>
              <a:rPr sz="2410" spc="-5" dirty="0">
                <a:latin typeface="Times New Roman"/>
                <a:cs typeface="Times New Roman"/>
              </a:rPr>
              <a:t>时间</a:t>
            </a:r>
            <a:endParaRPr sz="2410" dirty="0">
              <a:latin typeface="Times New Roman"/>
              <a:cs typeface="Times New Roman"/>
            </a:endParaRPr>
          </a:p>
          <a:p>
            <a:pPr marL="355653" indent="-342900">
              <a:buFont typeface="Arial" panose="020B0604020202020204" pitchFamily="34" charset="0"/>
              <a:buChar char="•"/>
              <a:defRPr/>
            </a:pPr>
            <a:r>
              <a:rPr sz="2410" spc="-5" dirty="0">
                <a:latin typeface="Times New Roman"/>
                <a:cs typeface="Times New Roman"/>
              </a:rPr>
              <a:t>显示</a:t>
            </a:r>
            <a:r>
              <a:rPr sz="2410" b="1" i="1" spc="-5" dirty="0">
                <a:solidFill>
                  <a:srgbClr val="3737CA"/>
                </a:solidFill>
                <a:latin typeface="Times New Roman"/>
                <a:cs typeface="Times New Roman"/>
              </a:rPr>
              <a:t>实例</a:t>
            </a:r>
            <a:r>
              <a:rPr sz="2410" b="1" i="1" spc="-20" dirty="0">
                <a:solidFill>
                  <a:srgbClr val="3737CA"/>
                </a:solidFill>
                <a:latin typeface="Times New Roman"/>
                <a:cs typeface="Times New Roman"/>
              </a:rPr>
              <a:t> </a:t>
            </a:r>
            <a:r>
              <a:rPr sz="2410" dirty="0">
                <a:latin typeface="Times New Roman"/>
                <a:cs typeface="Times New Roman"/>
              </a:rPr>
              <a:t>和</a:t>
            </a:r>
            <a:r>
              <a:rPr sz="2410" spc="-5" dirty="0">
                <a:latin typeface="Times New Roman"/>
                <a:cs typeface="Times New Roman"/>
              </a:rPr>
              <a:t> </a:t>
            </a:r>
            <a:r>
              <a:rPr sz="2410" b="1" i="1" spc="-10" dirty="0">
                <a:solidFill>
                  <a:srgbClr val="3737CA"/>
                </a:solidFill>
                <a:latin typeface="Times New Roman"/>
                <a:cs typeface="Times New Roman"/>
              </a:rPr>
              <a:t>链接</a:t>
            </a:r>
            <a:endParaRPr sz="2410" dirty="0">
              <a:latin typeface="Times New Roman"/>
              <a:cs typeface="Times New Roman"/>
            </a:endParaRPr>
          </a:p>
          <a:p>
            <a:pPr marL="355653" indent="-342900">
              <a:lnSpc>
                <a:spcPts val="2887"/>
              </a:lnSpc>
              <a:buFont typeface="Arial" panose="020B0604020202020204" pitchFamily="34" charset="0"/>
              <a:buChar char="•"/>
              <a:defRPr/>
            </a:pPr>
            <a:r>
              <a:rPr sz="2410" dirty="0">
                <a:latin typeface="Times New Roman"/>
                <a:cs typeface="Times New Roman"/>
              </a:rPr>
              <a:t>建立</a:t>
            </a:r>
            <a:r>
              <a:rPr sz="2410" spc="-10" dirty="0">
                <a:latin typeface="Times New Roman"/>
                <a:cs typeface="Times New Roman"/>
              </a:rPr>
              <a:t>在</a:t>
            </a:r>
            <a:r>
              <a:rPr sz="2410" dirty="0">
                <a:latin typeface="Times New Roman"/>
                <a:cs typeface="Times New Roman"/>
              </a:rPr>
              <a:t> </a:t>
            </a:r>
            <a:r>
              <a:rPr sz="2410" spc="-5" dirty="0">
                <a:latin typeface="Times New Roman"/>
                <a:cs typeface="Times New Roman"/>
              </a:rPr>
              <a:t>分析</a:t>
            </a:r>
            <a:r>
              <a:rPr sz="2410" dirty="0">
                <a:latin typeface="Times New Roman"/>
                <a:cs typeface="Times New Roman"/>
              </a:rPr>
              <a:t>和</a:t>
            </a:r>
            <a:r>
              <a:rPr sz="2410" spc="-5" dirty="0">
                <a:latin typeface="Times New Roman"/>
                <a:cs typeface="Times New Roman"/>
              </a:rPr>
              <a:t>设计</a:t>
            </a:r>
            <a:r>
              <a:rPr sz="2410" dirty="0">
                <a:latin typeface="Times New Roman"/>
                <a:cs typeface="Times New Roman"/>
              </a:rPr>
              <a:t> </a:t>
            </a:r>
            <a:r>
              <a:rPr sz="2410" spc="-5" dirty="0">
                <a:latin typeface="Times New Roman"/>
                <a:cs typeface="Times New Roman"/>
              </a:rPr>
              <a:t>(地址</a:t>
            </a:r>
            <a:r>
              <a:rPr sz="2410" dirty="0">
                <a:latin typeface="Times New Roman"/>
                <a:cs typeface="Times New Roman"/>
              </a:rPr>
              <a:t>的</a:t>
            </a:r>
            <a:r>
              <a:rPr sz="2410" spc="-10" dirty="0">
                <a:latin typeface="Times New Roman"/>
                <a:cs typeface="Times New Roman"/>
              </a:rPr>
              <a:t>静态</a:t>
            </a:r>
            <a:r>
              <a:rPr sz="2410" dirty="0">
                <a:latin typeface="Times New Roman"/>
                <a:cs typeface="Times New Roman"/>
              </a:rPr>
              <a:t> </a:t>
            </a:r>
            <a:r>
              <a:rPr sz="2410" spc="-5" dirty="0">
                <a:latin typeface="Times New Roman"/>
                <a:cs typeface="Times New Roman"/>
              </a:rPr>
              <a:t>设计</a:t>
            </a:r>
            <a:r>
              <a:rPr sz="2410" dirty="0">
                <a:latin typeface="Times New Roman"/>
                <a:cs typeface="Times New Roman"/>
              </a:rPr>
              <a:t>视图</a:t>
            </a:r>
          </a:p>
          <a:p>
            <a:pPr marL="355653" indent="-342900">
              <a:lnSpc>
                <a:spcPts val="2887"/>
              </a:lnSpc>
              <a:buFont typeface="Arial" panose="020B0604020202020204" pitchFamily="34" charset="0"/>
              <a:buChar char="•"/>
              <a:defRPr/>
            </a:pPr>
            <a:r>
              <a:rPr sz="2410" spc="-5" dirty="0">
                <a:latin typeface="Times New Roman"/>
                <a:cs typeface="Times New Roman"/>
              </a:rPr>
              <a:t>目的</a:t>
            </a:r>
            <a:endParaRPr sz="2410" dirty="0">
              <a:latin typeface="Times New Roman"/>
              <a:cs typeface="Times New Roman"/>
            </a:endParaRPr>
          </a:p>
          <a:p>
            <a:pPr marL="471874">
              <a:spcBef>
                <a:spcPts val="482"/>
              </a:spcBef>
              <a:defRPr/>
            </a:pPr>
            <a:r>
              <a:rPr sz="2008" spc="-5" dirty="0">
                <a:latin typeface="Times New Roman"/>
                <a:cs typeface="Times New Roman"/>
              </a:rPr>
              <a:t>•Illustrate 数据/对象</a:t>
            </a:r>
            <a:r>
              <a:rPr sz="2008" spc="-30" dirty="0">
                <a:latin typeface="Times New Roman"/>
                <a:cs typeface="Times New Roman"/>
              </a:rPr>
              <a:t> </a:t>
            </a:r>
            <a:r>
              <a:rPr sz="2008" spc="-5" dirty="0">
                <a:latin typeface="Times New Roman"/>
                <a:cs typeface="Times New Roman"/>
              </a:rPr>
              <a:t>结构</a:t>
            </a:r>
            <a:endParaRPr sz="2008" dirty="0">
              <a:latin typeface="Times New Roman"/>
              <a:cs typeface="Times New Roman"/>
            </a:endParaRPr>
          </a:p>
          <a:p>
            <a:pPr marL="471874">
              <a:spcBef>
                <a:spcPts val="472"/>
              </a:spcBef>
              <a:defRPr/>
            </a:pPr>
            <a:r>
              <a:rPr sz="2008" spc="-5" dirty="0">
                <a:latin typeface="Times New Roman"/>
                <a:cs typeface="Times New Roman"/>
              </a:rPr>
              <a:t>•Specify 快照</a:t>
            </a:r>
            <a:endParaRPr sz="2008" dirty="0">
              <a:latin typeface="Times New Roman"/>
              <a:cs typeface="Times New Roman"/>
            </a:endParaRPr>
          </a:p>
        </p:txBody>
      </p:sp>
    </p:spTree>
  </p:cSld>
  <p:clrMapOvr>
    <a:masterClrMapping/>
  </p:clrMapOvr>
</p:sld>
</file>

<file path=ppt/slides/slide5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88E7741-C569-43C2-875A-5A41139EEC9D}"/>
              </a:ext>
            </a:extLst>
          </p:cNvPr>
          <p:cNvSpPr txBox="1">
            <a:spLocks noGrp="1"/>
          </p:cNvSpPr>
          <p:nvPr>
            <p:ph type="title"/>
          </p:nvPr>
        </p:nvSpPr>
        <p:spPr>
          <a:xfrm>
            <a:off x="192088" y="157163"/>
            <a:ext cx="5980112" cy="688975"/>
          </a:xfrm>
        </p:spPr>
        <p:txBody>
          <a:bodyPr lIns="0" tIns="12115" rIns="0" bIns="0" rtlCol="0">
            <a:spAutoFit/>
          </a:bodyPr>
          <a:lstStyle/>
          <a:p>
            <a:pPr marL="12753">
              <a:spcBef>
                <a:spcPts val="95"/>
              </a:spcBef>
              <a:defRPr/>
            </a:pPr>
            <a:r>
              <a:rPr b="1" i="1" spc="-5" dirty="0">
                <a:latin typeface="Times New Roman"/>
                <a:cs typeface="Times New Roman"/>
              </a:rPr>
              <a:t>包</a:t>
            </a:r>
            <a:r>
              <a:rPr b="1" i="1" spc="-55" dirty="0">
                <a:latin typeface="Times New Roman"/>
                <a:cs typeface="Times New Roman"/>
              </a:rPr>
              <a:t> </a:t>
            </a:r>
            <a:r>
              <a:rPr b="1" i="1" spc="-5" dirty="0">
                <a:latin typeface="Times New Roman"/>
                <a:cs typeface="Times New Roman"/>
              </a:rPr>
              <a:t>图</a:t>
            </a:r>
            <a:endParaRPr dirty="0">
              <a:latin typeface="Times New Roman"/>
              <a:cs typeface="Times New Roman"/>
            </a:endParaRPr>
          </a:p>
        </p:txBody>
      </p:sp>
      <p:sp>
        <p:nvSpPr>
          <p:cNvPr id="120835" name="object 4">
            <a:extLst>
              <a:ext uri="{FF2B5EF4-FFF2-40B4-BE49-F238E27FC236}">
                <a16:creationId xmlns:a16="http://schemas.microsoft.com/office/drawing/2014/main" id="{9DF23440-4B23-4DC2-A4FF-3D909C27F043}"/>
              </a:ext>
            </a:extLst>
          </p:cNvPr>
          <p:cNvSpPr txBox="1">
            <a:spLocks noChangeArrowheads="1"/>
          </p:cNvSpPr>
          <p:nvPr/>
        </p:nvSpPr>
        <p:spPr bwMode="auto">
          <a:xfrm>
            <a:off x="1912938" y="1038225"/>
            <a:ext cx="77184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3556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buFont typeface="Arial" panose="020B0604020202020204" pitchFamily="34" charset="0"/>
              <a:buChar char="•"/>
            </a:pPr>
            <a:r>
              <a:rPr lang="zh-CN" altLang="zh-CN" sz="2400" b="1" i="1">
                <a:latin typeface="Times New Roman" panose="02020603050405020304" pitchFamily="18" charset="0"/>
                <a:cs typeface="Times New Roman" panose="02020603050405020304" pitchFamily="18" charset="0"/>
              </a:rPr>
              <a:t>包：</a:t>
            </a:r>
            <a:r>
              <a:rPr lang="zh-CN" altLang="zh-CN" sz="2400">
                <a:latin typeface="Times New Roman" panose="02020603050405020304" pitchFamily="18" charset="0"/>
                <a:cs typeface="Times New Roman" panose="02020603050405020304" pitchFamily="18" charset="0"/>
              </a:rPr>
              <a:t>由相关类和/或其他子系统集合组成的独立功能单元。</a:t>
            </a:r>
          </a:p>
          <a:p>
            <a:pPr>
              <a:spcBef>
                <a:spcPts val="25"/>
              </a:spcBef>
              <a:buSzPct val="94000"/>
              <a:buFontTx/>
              <a:buChar char="•"/>
            </a:pPr>
            <a:r>
              <a:rPr lang="zh-CN" altLang="zh-CN">
                <a:latin typeface="Times New Roman" panose="02020603050405020304" pitchFamily="18" charset="0"/>
                <a:cs typeface="Times New Roman" panose="02020603050405020304" pitchFamily="18" charset="0"/>
              </a:rPr>
              <a:t>提供接口并使用其他子系统提供的接口。</a:t>
            </a:r>
          </a:p>
          <a:p>
            <a:pPr>
              <a:buSzPct val="94000"/>
              <a:buFontTx/>
              <a:buChar char="•"/>
            </a:pPr>
            <a:r>
              <a:rPr lang="zh-CN" altLang="zh-CN">
                <a:latin typeface="Times New Roman" panose="02020603050405020304" pitchFamily="18" charset="0"/>
                <a:cs typeface="Times New Roman" panose="02020603050405020304" pitchFamily="18" charset="0"/>
              </a:rPr>
              <a:t>在 UML 中, 包或子系统表示为文件夹:</a:t>
            </a:r>
          </a:p>
        </p:txBody>
      </p:sp>
      <p:sp>
        <p:nvSpPr>
          <p:cNvPr id="120836" name="object 5">
            <a:extLst>
              <a:ext uri="{FF2B5EF4-FFF2-40B4-BE49-F238E27FC236}">
                <a16:creationId xmlns:a16="http://schemas.microsoft.com/office/drawing/2014/main" id="{8CD6FDB5-1FF9-4AED-9EDB-F3B3A45A5A52}"/>
              </a:ext>
            </a:extLst>
          </p:cNvPr>
          <p:cNvSpPr>
            <a:spLocks/>
          </p:cNvSpPr>
          <p:nvPr/>
        </p:nvSpPr>
        <p:spPr bwMode="auto">
          <a:xfrm>
            <a:off x="8535988" y="1970088"/>
            <a:ext cx="688975" cy="249237"/>
          </a:xfrm>
          <a:custGeom>
            <a:avLst/>
            <a:gdLst>
              <a:gd name="T0" fmla="*/ 0 w 685800"/>
              <a:gd name="T1" fmla="*/ 0 h 248919"/>
              <a:gd name="T2" fmla="*/ 0 w 685800"/>
              <a:gd name="T3" fmla="*/ 249046 h 248919"/>
              <a:gd name="T4" fmla="*/ 692165 w 685800"/>
              <a:gd name="T5" fmla="*/ 249046 h 248919"/>
              <a:gd name="T6" fmla="*/ 692165 w 685800"/>
              <a:gd name="T7" fmla="*/ 0 h 248919"/>
              <a:gd name="T8" fmla="*/ 0 w 685800"/>
              <a:gd name="T9" fmla="*/ 0 h 248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248919">
                <a:moveTo>
                  <a:pt x="0" y="0"/>
                </a:moveTo>
                <a:lnTo>
                  <a:pt x="0" y="248411"/>
                </a:lnTo>
                <a:lnTo>
                  <a:pt x="685800" y="248411"/>
                </a:lnTo>
                <a:lnTo>
                  <a:pt x="6858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0837" name="object 6">
            <a:extLst>
              <a:ext uri="{FF2B5EF4-FFF2-40B4-BE49-F238E27FC236}">
                <a16:creationId xmlns:a16="http://schemas.microsoft.com/office/drawing/2014/main" id="{EFDEF19F-5F59-42A4-85D6-6B3088079690}"/>
              </a:ext>
            </a:extLst>
          </p:cNvPr>
          <p:cNvSpPr txBox="1">
            <a:spLocks noChangeArrowheads="1"/>
          </p:cNvSpPr>
          <p:nvPr/>
        </p:nvSpPr>
        <p:spPr bwMode="auto">
          <a:xfrm>
            <a:off x="8535988" y="2220913"/>
            <a:ext cx="1758950" cy="928687"/>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81620" rIns="0" bIns="0">
            <a:spAutoFit/>
          </a:bodyPr>
          <a:lstStyle>
            <a:lvl1pPr marL="1666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38"/>
              </a:spcBef>
            </a:pPr>
            <a:r>
              <a:rPr lang="zh-CN" altLang="zh-CN">
                <a:latin typeface="Times New Roman" panose="02020603050405020304" pitchFamily="18" charset="0"/>
                <a:cs typeface="Times New Roman" panose="02020603050405020304" pitchFamily="18" charset="0"/>
              </a:rPr>
              <a:t>&lt;package&gt; 人员信息</a:t>
            </a:r>
          </a:p>
        </p:txBody>
      </p:sp>
      <p:sp>
        <p:nvSpPr>
          <p:cNvPr id="120838" name="object 7">
            <a:extLst>
              <a:ext uri="{FF2B5EF4-FFF2-40B4-BE49-F238E27FC236}">
                <a16:creationId xmlns:a16="http://schemas.microsoft.com/office/drawing/2014/main" id="{368DD248-73D6-4DD4-A621-F97B974F4B56}"/>
              </a:ext>
            </a:extLst>
          </p:cNvPr>
          <p:cNvSpPr>
            <a:spLocks/>
          </p:cNvSpPr>
          <p:nvPr/>
        </p:nvSpPr>
        <p:spPr bwMode="auto">
          <a:xfrm>
            <a:off x="2659063" y="5873750"/>
            <a:ext cx="688975" cy="244475"/>
          </a:xfrm>
          <a:custGeom>
            <a:avLst/>
            <a:gdLst>
              <a:gd name="T0" fmla="*/ 0 w 685800"/>
              <a:gd name="T1" fmla="*/ 0 h 243839"/>
              <a:gd name="T2" fmla="*/ 0 w 685800"/>
              <a:gd name="T3" fmla="*/ 245113 h 243839"/>
              <a:gd name="T4" fmla="*/ 692165 w 685800"/>
              <a:gd name="T5" fmla="*/ 245113 h 243839"/>
              <a:gd name="T6" fmla="*/ 692165 w 685800"/>
              <a:gd name="T7" fmla="*/ 0 h 243839"/>
              <a:gd name="T8" fmla="*/ 0 w 685800"/>
              <a:gd name="T9" fmla="*/ 0 h 243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243839">
                <a:moveTo>
                  <a:pt x="0" y="0"/>
                </a:moveTo>
                <a:lnTo>
                  <a:pt x="0" y="243839"/>
                </a:lnTo>
                <a:lnTo>
                  <a:pt x="685800" y="243839"/>
                </a:lnTo>
                <a:lnTo>
                  <a:pt x="6858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0839" name="object 8">
            <a:extLst>
              <a:ext uri="{FF2B5EF4-FFF2-40B4-BE49-F238E27FC236}">
                <a16:creationId xmlns:a16="http://schemas.microsoft.com/office/drawing/2014/main" id="{9C19CDBA-EE78-4E70-8469-2E28108429D9}"/>
              </a:ext>
            </a:extLst>
          </p:cNvPr>
          <p:cNvSpPr txBox="1">
            <a:spLocks noChangeArrowheads="1"/>
          </p:cNvSpPr>
          <p:nvPr/>
        </p:nvSpPr>
        <p:spPr bwMode="auto">
          <a:xfrm>
            <a:off x="2659063" y="6118225"/>
            <a:ext cx="1760537" cy="649288"/>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51125" rIns="0" bIns="0">
            <a:spAutoFit/>
          </a:bodyPr>
          <a:lstStyle>
            <a:lvl1pPr marL="228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188"/>
              </a:spcBef>
            </a:pPr>
            <a:r>
              <a:rPr lang="zh-CN" altLang="zh-CN" sz="1600">
                <a:latin typeface="Times New Roman" panose="02020603050405020304" pitchFamily="18" charset="0"/>
                <a:cs typeface="Times New Roman" panose="02020603050405020304" pitchFamily="18" charset="0"/>
              </a:rPr>
              <a:t>&lt;package&gt; DirectBanking</a:t>
            </a:r>
          </a:p>
        </p:txBody>
      </p:sp>
      <p:sp>
        <p:nvSpPr>
          <p:cNvPr id="120840" name="object 9">
            <a:extLst>
              <a:ext uri="{FF2B5EF4-FFF2-40B4-BE49-F238E27FC236}">
                <a16:creationId xmlns:a16="http://schemas.microsoft.com/office/drawing/2014/main" id="{F6EC93D9-27DE-4958-BB5F-EB112D227377}"/>
              </a:ext>
            </a:extLst>
          </p:cNvPr>
          <p:cNvSpPr>
            <a:spLocks/>
          </p:cNvSpPr>
          <p:nvPr/>
        </p:nvSpPr>
        <p:spPr bwMode="auto">
          <a:xfrm>
            <a:off x="7402513" y="5813425"/>
            <a:ext cx="688975" cy="244475"/>
          </a:xfrm>
          <a:custGeom>
            <a:avLst/>
            <a:gdLst>
              <a:gd name="T0" fmla="*/ 0 w 685800"/>
              <a:gd name="T1" fmla="*/ 0 h 243839"/>
              <a:gd name="T2" fmla="*/ 0 w 685800"/>
              <a:gd name="T3" fmla="*/ 245113 h 243839"/>
              <a:gd name="T4" fmla="*/ 692165 w 685800"/>
              <a:gd name="T5" fmla="*/ 245113 h 243839"/>
              <a:gd name="T6" fmla="*/ 692165 w 685800"/>
              <a:gd name="T7" fmla="*/ 0 h 243839"/>
              <a:gd name="T8" fmla="*/ 0 w 685800"/>
              <a:gd name="T9" fmla="*/ 0 h 2438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5800" h="243839">
                <a:moveTo>
                  <a:pt x="0" y="0"/>
                </a:moveTo>
                <a:lnTo>
                  <a:pt x="0" y="243839"/>
                </a:lnTo>
                <a:lnTo>
                  <a:pt x="685800" y="243839"/>
                </a:lnTo>
                <a:lnTo>
                  <a:pt x="6858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0841" name="object 10">
            <a:extLst>
              <a:ext uri="{FF2B5EF4-FFF2-40B4-BE49-F238E27FC236}">
                <a16:creationId xmlns:a16="http://schemas.microsoft.com/office/drawing/2014/main" id="{5E1FE927-0D10-4BD7-9945-3143859AFC18}"/>
              </a:ext>
            </a:extLst>
          </p:cNvPr>
          <p:cNvSpPr txBox="1">
            <a:spLocks noChangeArrowheads="1"/>
          </p:cNvSpPr>
          <p:nvPr/>
        </p:nvSpPr>
        <p:spPr bwMode="auto">
          <a:xfrm>
            <a:off x="7402513" y="6057900"/>
            <a:ext cx="1760537" cy="72390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2551"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25"/>
              </a:spcBef>
            </a:pPr>
            <a:endParaRPr lang="zh-CN" altLang="zh-CN" sz="1400">
              <a:latin typeface="Times New Roman" panose="02020603050405020304" pitchFamily="18" charset="0"/>
              <a:cs typeface="Times New Roman" panose="02020603050405020304" pitchFamily="18" charset="0"/>
            </a:endParaRPr>
          </a:p>
          <a:p>
            <a:pPr/>
            <a:r>
              <a:rPr lang="zh-CN" altLang="zh-CN" sz="1600">
                <a:latin typeface="Times New Roman" panose="02020603050405020304" pitchFamily="18" charset="0"/>
                <a:cs typeface="Times New Roman" panose="02020603050405020304" pitchFamily="18" charset="0"/>
              </a:rPr>
              <a:t>&lt;package&gt; AccountService</a:t>
            </a:r>
          </a:p>
        </p:txBody>
      </p:sp>
      <p:sp>
        <p:nvSpPr>
          <p:cNvPr id="120842" name="object 11">
            <a:extLst>
              <a:ext uri="{FF2B5EF4-FFF2-40B4-BE49-F238E27FC236}">
                <a16:creationId xmlns:a16="http://schemas.microsoft.com/office/drawing/2014/main" id="{EF4552B0-36DB-4593-A2FF-48FAFA224B08}"/>
              </a:ext>
            </a:extLst>
          </p:cNvPr>
          <p:cNvSpPr>
            <a:spLocks/>
          </p:cNvSpPr>
          <p:nvPr/>
        </p:nvSpPr>
        <p:spPr bwMode="auto">
          <a:xfrm>
            <a:off x="4419600" y="6486525"/>
            <a:ext cx="1452563" cy="14288"/>
          </a:xfrm>
          <a:custGeom>
            <a:avLst/>
            <a:gdLst>
              <a:gd name="T0" fmla="*/ 0 w 1447800"/>
              <a:gd name="T1" fmla="*/ 0 h 15239"/>
              <a:gd name="T2" fmla="*/ 1457342 w 1447800"/>
              <a:gd name="T3" fmla="*/ 13397 h 15239"/>
              <a:gd name="T4" fmla="*/ 0 60000 65536"/>
              <a:gd name="T5" fmla="*/ 0 60000 65536"/>
            </a:gdLst>
            <a:ahLst/>
            <a:cxnLst>
              <a:cxn ang="T4">
                <a:pos x="T0" y="T1"/>
              </a:cxn>
              <a:cxn ang="T5">
                <a:pos x="T2" y="T3"/>
              </a:cxn>
            </a:cxnLst>
            <a:rect l="0" t="0" r="r" b="b"/>
            <a:pathLst>
              <a:path w="1447800" h="15239">
                <a:moveTo>
                  <a:pt x="0" y="0"/>
                </a:moveTo>
                <a:lnTo>
                  <a:pt x="1447800" y="1524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0843" name="object 12">
            <a:extLst>
              <a:ext uri="{FF2B5EF4-FFF2-40B4-BE49-F238E27FC236}">
                <a16:creationId xmlns:a16="http://schemas.microsoft.com/office/drawing/2014/main" id="{7E5C30E3-5D42-4530-AA0F-BBA6AA360857}"/>
              </a:ext>
            </a:extLst>
          </p:cNvPr>
          <p:cNvSpPr>
            <a:spLocks/>
          </p:cNvSpPr>
          <p:nvPr/>
        </p:nvSpPr>
        <p:spPr bwMode="auto">
          <a:xfrm>
            <a:off x="5772150" y="6451600"/>
            <a:ext cx="101600" cy="98425"/>
          </a:xfrm>
          <a:custGeom>
            <a:avLst/>
            <a:gdLst>
              <a:gd name="T0" fmla="*/ 0 w 100964"/>
              <a:gd name="T1" fmla="*/ 97794 h 99060"/>
              <a:gd name="T2" fmla="*/ 101856 w 100964"/>
              <a:gd name="T3" fmla="*/ 49650 h 99060"/>
              <a:gd name="T4" fmla="*/ 1544 w 100964"/>
              <a:gd name="T5" fmla="*/ 0 h 99060"/>
              <a:gd name="T6" fmla="*/ 0 60000 65536"/>
              <a:gd name="T7" fmla="*/ 0 60000 65536"/>
              <a:gd name="T8" fmla="*/ 0 60000 65536"/>
            </a:gdLst>
            <a:ahLst/>
            <a:cxnLst>
              <a:cxn ang="T6">
                <a:pos x="T0" y="T1"/>
              </a:cxn>
              <a:cxn ang="T7">
                <a:pos x="T2" y="T3"/>
              </a:cxn>
              <a:cxn ang="T8">
                <a:pos x="T4" y="T5"/>
              </a:cxn>
            </a:cxnLst>
            <a:rect l="0" t="0" r="r" b="b"/>
            <a:pathLst>
              <a:path w="100964" h="99060">
                <a:moveTo>
                  <a:pt x="0" y="99060"/>
                </a:moveTo>
                <a:lnTo>
                  <a:pt x="100584" y="50292"/>
                </a:lnTo>
                <a:lnTo>
                  <a:pt x="1524"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0844" name="object 13">
            <a:extLst>
              <a:ext uri="{FF2B5EF4-FFF2-40B4-BE49-F238E27FC236}">
                <a16:creationId xmlns:a16="http://schemas.microsoft.com/office/drawing/2014/main" id="{1F4E727C-FFF5-4A72-B4D1-5A92D0D5CB62}"/>
              </a:ext>
            </a:extLst>
          </p:cNvPr>
          <p:cNvSpPr>
            <a:spLocks/>
          </p:cNvSpPr>
          <p:nvPr/>
        </p:nvSpPr>
        <p:spPr bwMode="auto">
          <a:xfrm>
            <a:off x="5872163" y="6272213"/>
            <a:ext cx="460375" cy="458787"/>
          </a:xfrm>
          <a:custGeom>
            <a:avLst/>
            <a:gdLst>
              <a:gd name="T0" fmla="*/ 463572 w 457200"/>
              <a:gd name="T1" fmla="*/ 230190 h 457200"/>
              <a:gd name="T2" fmla="*/ 458808 w 457200"/>
              <a:gd name="T3" fmla="*/ 183729 h 457200"/>
              <a:gd name="T4" fmla="*/ 445173 w 457200"/>
              <a:gd name="T5" fmla="*/ 140487 h 457200"/>
              <a:gd name="T6" fmla="*/ 423644 w 457200"/>
              <a:gd name="T7" fmla="*/ 101382 h 457200"/>
              <a:gd name="T8" fmla="*/ 395195 w 457200"/>
              <a:gd name="T9" fmla="*/ 67330 h 457200"/>
              <a:gd name="T10" fmla="*/ 360807 w 457200"/>
              <a:gd name="T11" fmla="*/ 39249 h 457200"/>
              <a:gd name="T12" fmla="*/ 321458 w 457200"/>
              <a:gd name="T13" fmla="*/ 18054 h 457200"/>
              <a:gd name="T14" fmla="*/ 278125 w 457200"/>
              <a:gd name="T15" fmla="*/ 4666 h 457200"/>
              <a:gd name="T16" fmla="*/ 231787 w 457200"/>
              <a:gd name="T17" fmla="*/ 0 h 457200"/>
              <a:gd name="T18" fmla="*/ 185003 w 457200"/>
              <a:gd name="T19" fmla="*/ 4666 h 457200"/>
              <a:gd name="T20" fmla="*/ 141462 w 457200"/>
              <a:gd name="T21" fmla="*/ 18054 h 457200"/>
              <a:gd name="T22" fmla="*/ 102085 w 457200"/>
              <a:gd name="T23" fmla="*/ 39249 h 457200"/>
              <a:gd name="T24" fmla="*/ 67797 w 457200"/>
              <a:gd name="T25" fmla="*/ 67330 h 457200"/>
              <a:gd name="T26" fmla="*/ 39522 w 457200"/>
              <a:gd name="T27" fmla="*/ 101382 h 457200"/>
              <a:gd name="T28" fmla="*/ 18180 w 457200"/>
              <a:gd name="T29" fmla="*/ 140487 h 457200"/>
              <a:gd name="T30" fmla="*/ 4698 w 457200"/>
              <a:gd name="T31" fmla="*/ 183729 h 457200"/>
              <a:gd name="T32" fmla="*/ 0 w 457200"/>
              <a:gd name="T33" fmla="*/ 230190 h 457200"/>
              <a:gd name="T34" fmla="*/ 4698 w 457200"/>
              <a:gd name="T35" fmla="*/ 276209 h 457200"/>
              <a:gd name="T36" fmla="*/ 18180 w 457200"/>
              <a:gd name="T37" fmla="*/ 319243 h 457200"/>
              <a:gd name="T38" fmla="*/ 39522 w 457200"/>
              <a:gd name="T39" fmla="*/ 358322 h 457200"/>
              <a:gd name="T40" fmla="*/ 67797 w 457200"/>
              <a:gd name="T41" fmla="*/ 392474 h 457200"/>
              <a:gd name="T42" fmla="*/ 102085 w 457200"/>
              <a:gd name="T43" fmla="*/ 420725 h 457200"/>
              <a:gd name="T44" fmla="*/ 141462 w 457200"/>
              <a:gd name="T45" fmla="*/ 442107 h 457200"/>
              <a:gd name="T46" fmla="*/ 185003 w 457200"/>
              <a:gd name="T47" fmla="*/ 455649 h 457200"/>
              <a:gd name="T48" fmla="*/ 231787 w 457200"/>
              <a:gd name="T49" fmla="*/ 460380 h 457200"/>
              <a:gd name="T50" fmla="*/ 278125 w 457200"/>
              <a:gd name="T51" fmla="*/ 455649 h 457200"/>
              <a:gd name="T52" fmla="*/ 321458 w 457200"/>
              <a:gd name="T53" fmla="*/ 442107 h 457200"/>
              <a:gd name="T54" fmla="*/ 360807 w 457200"/>
              <a:gd name="T55" fmla="*/ 420725 h 457200"/>
              <a:gd name="T56" fmla="*/ 395195 w 457200"/>
              <a:gd name="T57" fmla="*/ 392474 h 457200"/>
              <a:gd name="T58" fmla="*/ 423644 w 457200"/>
              <a:gd name="T59" fmla="*/ 358322 h 457200"/>
              <a:gd name="T60" fmla="*/ 445173 w 457200"/>
              <a:gd name="T61" fmla="*/ 319243 h 457200"/>
              <a:gd name="T62" fmla="*/ 458808 w 457200"/>
              <a:gd name="T63" fmla="*/ 276209 h 457200"/>
              <a:gd name="T64" fmla="*/ 463572 w 457200"/>
              <a:gd name="T65" fmla="*/ 230190 h 4572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57200" h="457200">
                <a:moveTo>
                  <a:pt x="457200" y="228600"/>
                </a:moveTo>
                <a:lnTo>
                  <a:pt x="452502" y="182460"/>
                </a:lnTo>
                <a:lnTo>
                  <a:pt x="439054" y="139517"/>
                </a:lnTo>
                <a:lnTo>
                  <a:pt x="417820" y="100682"/>
                </a:lnTo>
                <a:lnTo>
                  <a:pt x="389763" y="66865"/>
                </a:lnTo>
                <a:lnTo>
                  <a:pt x="355848" y="38978"/>
                </a:lnTo>
                <a:lnTo>
                  <a:pt x="317039" y="17930"/>
                </a:lnTo>
                <a:lnTo>
                  <a:pt x="274302" y="4634"/>
                </a:lnTo>
                <a:lnTo>
                  <a:pt x="228600" y="0"/>
                </a:lnTo>
                <a:lnTo>
                  <a:pt x="182460" y="4634"/>
                </a:lnTo>
                <a:lnTo>
                  <a:pt x="139517" y="17930"/>
                </a:lnTo>
                <a:lnTo>
                  <a:pt x="100682" y="38978"/>
                </a:lnTo>
                <a:lnTo>
                  <a:pt x="66865" y="66865"/>
                </a:lnTo>
                <a:lnTo>
                  <a:pt x="38978" y="100682"/>
                </a:lnTo>
                <a:lnTo>
                  <a:pt x="17930" y="139517"/>
                </a:lnTo>
                <a:lnTo>
                  <a:pt x="4634" y="182460"/>
                </a:lnTo>
                <a:lnTo>
                  <a:pt x="0" y="228600"/>
                </a:lnTo>
                <a:lnTo>
                  <a:pt x="4634" y="274302"/>
                </a:lnTo>
                <a:lnTo>
                  <a:pt x="17930" y="317039"/>
                </a:lnTo>
                <a:lnTo>
                  <a:pt x="38978" y="355848"/>
                </a:lnTo>
                <a:lnTo>
                  <a:pt x="66865" y="389763"/>
                </a:lnTo>
                <a:lnTo>
                  <a:pt x="100682" y="417820"/>
                </a:lnTo>
                <a:lnTo>
                  <a:pt x="139517" y="439054"/>
                </a:lnTo>
                <a:lnTo>
                  <a:pt x="182460" y="452502"/>
                </a:lnTo>
                <a:lnTo>
                  <a:pt x="228600" y="457200"/>
                </a:lnTo>
                <a:lnTo>
                  <a:pt x="274302" y="452502"/>
                </a:lnTo>
                <a:lnTo>
                  <a:pt x="317039" y="439054"/>
                </a:lnTo>
                <a:lnTo>
                  <a:pt x="355848" y="417820"/>
                </a:lnTo>
                <a:lnTo>
                  <a:pt x="389763" y="389763"/>
                </a:lnTo>
                <a:lnTo>
                  <a:pt x="417820" y="355848"/>
                </a:lnTo>
                <a:lnTo>
                  <a:pt x="439054" y="317039"/>
                </a:lnTo>
                <a:lnTo>
                  <a:pt x="452502" y="274302"/>
                </a:lnTo>
                <a:lnTo>
                  <a:pt x="457200" y="2286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0845" name="object 14">
            <a:extLst>
              <a:ext uri="{FF2B5EF4-FFF2-40B4-BE49-F238E27FC236}">
                <a16:creationId xmlns:a16="http://schemas.microsoft.com/office/drawing/2014/main" id="{080A5B27-4E7E-4555-A94C-66C37328304D}"/>
              </a:ext>
            </a:extLst>
          </p:cNvPr>
          <p:cNvSpPr>
            <a:spLocks/>
          </p:cNvSpPr>
          <p:nvPr/>
        </p:nvSpPr>
        <p:spPr bwMode="auto">
          <a:xfrm>
            <a:off x="6332538" y="6500813"/>
            <a:ext cx="1069975" cy="0"/>
          </a:xfrm>
          <a:custGeom>
            <a:avLst/>
            <a:gdLst>
              <a:gd name="T0" fmla="*/ 0 w 1066800"/>
              <a:gd name="T1" fmla="*/ 1073159 w 1066800"/>
              <a:gd name="T2" fmla="*/ 0 60000 65536"/>
              <a:gd name="T3" fmla="*/ 0 60000 65536"/>
            </a:gdLst>
            <a:ahLst/>
            <a:cxnLst>
              <a:cxn ang="T2">
                <a:pos x="T0" y="0"/>
              </a:cxn>
              <a:cxn ang="T3">
                <a:pos x="T1" y="0"/>
              </a:cxn>
            </a:cxnLst>
            <a:rect l="0" t="0" r="r" b="b"/>
            <a:pathLst>
              <a:path w="1066800">
                <a:moveTo>
                  <a:pt x="0" y="0"/>
                </a:moveTo>
                <a:lnTo>
                  <a:pt x="1066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0846" name="object 15">
            <a:extLst>
              <a:ext uri="{FF2B5EF4-FFF2-40B4-BE49-F238E27FC236}">
                <a16:creationId xmlns:a16="http://schemas.microsoft.com/office/drawing/2014/main" id="{321C3C19-1AD5-4874-B172-F60CC65C845E}"/>
              </a:ext>
            </a:extLst>
          </p:cNvPr>
          <p:cNvSpPr>
            <a:spLocks noGrp="1"/>
          </p:cNvSpPr>
          <p:nvPr>
            <p:ph type="body" idx="1"/>
          </p:nvPr>
        </p:nvSpPr>
        <p:spPr>
          <a:xfrm>
            <a:off x="2039938" y="3398838"/>
            <a:ext cx="8264525" cy="2719387"/>
          </a:xfrm>
        </p:spPr>
        <p:txBody>
          <a:bodyPr lIns="0" tIns="12753" rIns="0" bIns="0">
            <a:spAutoFit/>
          </a:bodyPr>
          <a:lstStyle/>
          <a:p>
            <a:pPr marL="12700">
              <a:spcBef>
                <a:spcPts val="100"/>
              </a:spcBef>
            </a:pPr>
            <a:r>
              <a:rPr lang="zh-CN" altLang="zh-CN" sz="2400" b="1"/>
              <a:t>依赖关系</a:t>
            </a:r>
            <a:r>
              <a:rPr lang="zh-CN" altLang="zh-CN" sz="2400">
                <a:latin typeface="Times New Roman" panose="02020603050405020304" pitchFamily="18" charset="0"/>
                <a:cs typeface="Times New Roman" panose="02020603050405020304" pitchFamily="18" charset="0"/>
              </a:rPr>
              <a:t>: 提供和使用关系</a:t>
            </a:r>
          </a:p>
          <a:p>
            <a:pPr marL="12700">
              <a:spcBef>
                <a:spcPts val="25"/>
              </a:spcBef>
              <a:buClr>
                <a:srgbClr val="000000"/>
              </a:buClr>
              <a:buSzPct val="94000"/>
              <a:buFont typeface="Times New Roman" panose="02020603050405020304" pitchFamily="18" charset="0"/>
              <a:buChar char="•"/>
            </a:pPr>
            <a:r>
              <a:rPr lang="zh-CN" altLang="zh-CN" sz="1800" b="1">
                <a:solidFill>
                  <a:srgbClr val="3737CA"/>
                </a:solidFill>
              </a:rPr>
              <a:t>使用</a:t>
            </a:r>
            <a:r>
              <a:rPr lang="zh-CN" altLang="zh-CN" sz="1800">
                <a:latin typeface="Times New Roman" panose="02020603050405020304" pitchFamily="18" charset="0"/>
                <a:cs typeface="Times New Roman" panose="02020603050405020304" pitchFamily="18" charset="0"/>
              </a:rPr>
              <a:t>关系, 显示为使用的接口的虚线箭头。</a:t>
            </a:r>
          </a:p>
          <a:p>
            <a:pPr marL="12700">
              <a:spcBef>
                <a:spcPts val="963"/>
              </a:spcBef>
              <a:buClr>
                <a:srgbClr val="000000"/>
              </a:buClr>
              <a:buSzPct val="94000"/>
              <a:buFont typeface="Times New Roman" panose="02020603050405020304" pitchFamily="18" charset="0"/>
              <a:buChar char="•"/>
            </a:pPr>
            <a:r>
              <a:rPr lang="zh-CN" altLang="zh-CN" sz="1800" b="1">
                <a:solidFill>
                  <a:srgbClr val="3737CA"/>
                </a:solidFill>
              </a:rPr>
              <a:t>提供</a:t>
            </a:r>
            <a:r>
              <a:rPr lang="zh-CN" altLang="zh-CN" sz="1800">
                <a:latin typeface="Times New Roman" panose="02020603050405020304" pitchFamily="18" charset="0"/>
                <a:cs typeface="Times New Roman" panose="02020603050405020304" pitchFamily="18" charset="0"/>
              </a:rPr>
              <a:t>关系, 显示为提供的接口的直线。</a:t>
            </a:r>
          </a:p>
          <a:p>
            <a:pPr marL="12700">
              <a:spcBef>
                <a:spcPts val="50"/>
              </a:spcBef>
            </a:pPr>
            <a:endParaRPr lang="zh-CN" altLang="zh-CN" sz="1800">
              <a:latin typeface="Times New Roman" panose="02020603050405020304" pitchFamily="18" charset="0"/>
              <a:cs typeface="Times New Roman" panose="02020603050405020304" pitchFamily="18" charset="0"/>
            </a:endParaRPr>
          </a:p>
          <a:p>
            <a:pPr marL="12700"/>
            <a:r>
              <a:rPr lang="zh-CN" altLang="zh-CN" sz="1800">
                <a:latin typeface="Times New Roman" panose="02020603050405020304" pitchFamily="18" charset="0"/>
                <a:cs typeface="Times New Roman" panose="02020603050405020304" pitchFamily="18" charset="0"/>
              </a:rPr>
              <a:t>包 a 依赖于包 b 意味着启动程序中的一个或多个类与 B 中的一个或多个公共类通信: A 称为</a:t>
            </a:r>
            <a:r>
              <a:rPr lang="zh-CN" altLang="zh-CN" sz="1800" b="1">
                <a:solidFill>
                  <a:srgbClr val="3737CA"/>
                </a:solidFill>
              </a:rPr>
              <a:t>客户</a:t>
            </a:r>
            <a:r>
              <a:rPr lang="zh-CN" altLang="zh-CN" sz="1800">
                <a:latin typeface="Times New Roman" panose="02020603050405020304" pitchFamily="18" charset="0"/>
                <a:cs typeface="Times New Roman" panose="02020603050405020304" pitchFamily="18" charset="0"/>
              </a:rPr>
              <a:t>和 B 的</a:t>
            </a:r>
            <a:r>
              <a:rPr lang="zh-CN" altLang="zh-CN" sz="1800" b="1">
                <a:solidFill>
                  <a:srgbClr val="3737CA"/>
                </a:solidFill>
              </a:rPr>
              <a:t>供应商</a:t>
            </a:r>
            <a:r>
              <a:rPr lang="zh-CN" altLang="zh-CN" sz="1800">
                <a:latin typeface="Times New Roman" panose="02020603050405020304" pitchFamily="18" charset="0"/>
                <a:cs typeface="Times New Roman" panose="02020603050405020304" pitchFamily="18" charset="0"/>
              </a:rPr>
              <a:t>.</a:t>
            </a:r>
          </a:p>
          <a:p>
            <a:pPr marL="12700" algn="ctr">
              <a:spcBef>
                <a:spcPts val="1300"/>
              </a:spcBef>
              <a:buFont typeface="Arial" panose="020B0604020202020204" pitchFamily="34" charset="0"/>
              <a:buNone/>
            </a:pPr>
            <a:r>
              <a:rPr lang="zh-CN" altLang="zh-CN" sz="2000">
                <a:latin typeface="Times New Roman" panose="02020603050405020304" pitchFamily="18" charset="0"/>
                <a:cs typeface="Times New Roman" panose="02020603050405020304" pitchFamily="18" charset="0"/>
              </a:rPr>
              <a:t>转移</a:t>
            </a:r>
          </a:p>
        </p:txBody>
      </p:sp>
    </p:spTree>
  </p:cSld>
  <p:clrMapOvr>
    <a:masterClrMapping/>
  </p:clrMapOvr>
</p:sld>
</file>

<file path=ppt/slides/slide5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BF26198-402A-4744-B1DD-9C5AD4AD524B}"/>
              </a:ext>
            </a:extLst>
          </p:cNvPr>
          <p:cNvSpPr txBox="1">
            <a:spLocks noGrp="1"/>
          </p:cNvSpPr>
          <p:nvPr>
            <p:ph type="title"/>
          </p:nvPr>
        </p:nvSpPr>
        <p:spPr>
          <a:xfrm>
            <a:off x="381000" y="152400"/>
            <a:ext cx="5170488" cy="690563"/>
          </a:xfrm>
        </p:spPr>
        <p:txBody>
          <a:bodyPr lIns="0" tIns="13391" rIns="0" bIns="0" rtlCol="0">
            <a:spAutoFit/>
          </a:bodyPr>
          <a:lstStyle/>
          <a:p>
            <a:pPr marL="12753">
              <a:spcBef>
                <a:spcPts val="105"/>
              </a:spcBef>
              <a:defRPr/>
            </a:pPr>
            <a:r>
              <a:rPr lang="en-US" b="1" spc="-5" dirty="0">
                <a:latin typeface="Times New Roman"/>
                <a:cs typeface="Times New Roman"/>
              </a:rPr>
              <a:t>3。</a:t>
            </a:r>
            <a:r>
              <a:rPr b="1" spc="-5" dirty="0">
                <a:latin typeface="Times New Roman"/>
                <a:cs typeface="Times New Roman"/>
              </a:rPr>
              <a:t>相互 作用</a:t>
            </a:r>
            <a:endParaRPr dirty="0">
              <a:latin typeface="Times New Roman"/>
              <a:cs typeface="Times New Roman"/>
            </a:endParaRPr>
          </a:p>
        </p:txBody>
      </p:sp>
      <p:sp>
        <p:nvSpPr>
          <p:cNvPr id="121859" name="object 3">
            <a:extLst>
              <a:ext uri="{FF2B5EF4-FFF2-40B4-BE49-F238E27FC236}">
                <a16:creationId xmlns:a16="http://schemas.microsoft.com/office/drawing/2014/main" id="{15B217AD-31EB-475C-86B9-3377ED3D8584}"/>
              </a:ext>
            </a:extLst>
          </p:cNvPr>
          <p:cNvSpPr txBox="1">
            <a:spLocks noChangeArrowheads="1"/>
          </p:cNvSpPr>
          <p:nvPr/>
        </p:nvSpPr>
        <p:spPr bwMode="auto">
          <a:xfrm>
            <a:off x="1219200" y="1143000"/>
            <a:ext cx="102108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15"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800" b="1" i="1">
                <a:latin typeface="Times New Roman" panose="02020603050405020304" pitchFamily="18" charset="0"/>
                <a:cs typeface="Times New Roman" panose="02020603050405020304" pitchFamily="18" charset="0"/>
              </a:rPr>
              <a:t>用例实现</a:t>
            </a:r>
            <a:endParaRPr lang="zh-CN" altLang="zh-CN" sz="28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用例的功能是通过描述所涉及的方案来定义的。</a:t>
            </a:r>
          </a:p>
          <a:p>
            <a:pPr>
              <a:lnSpc>
                <a:spcPct val="107000"/>
              </a:lnSpc>
              <a:spcBef>
                <a:spcPts val="438"/>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方案是用例的实例: 它是一个通过用例的事件流的路径。</a:t>
            </a:r>
          </a:p>
          <a:p>
            <a:pPr>
              <a:lnSpc>
                <a:spcPts val="2125"/>
              </a:lnSpc>
              <a:spcBef>
                <a:spcPts val="1363"/>
              </a:spcBef>
            </a:pPr>
            <a:r>
              <a:rPr lang="zh-CN" altLang="zh-CN">
                <a:latin typeface="Symbol" panose="05050102010706020507" pitchFamily="18" charset="2"/>
              </a:rPr>
              <a:t></a:t>
            </a:r>
            <a:r>
              <a:rPr lang="zh-CN" altLang="zh-CN" b="1" i="1">
                <a:solidFill>
                  <a:srgbClr val="3737CA"/>
                </a:solidFill>
                <a:latin typeface="Times New Roman" panose="02020603050405020304" pitchFamily="18" charset="0"/>
                <a:cs typeface="Times New Roman" panose="02020603050405020304" pitchFamily="18" charset="0"/>
              </a:rPr>
              <a:t>每个用例都是一个场景的 web</a:t>
            </a:r>
            <a:r>
              <a:rPr lang="zh-CN" altLang="zh-CN">
                <a:latin typeface="Times New Roman" panose="02020603050405020304" pitchFamily="18" charset="0"/>
                <a:cs typeface="Times New Roman" panose="02020603050405020304" pitchFamily="18" charset="0"/>
              </a:rPr>
              <a:t>: 主要方案 (用例的正常流) 和辅助方案 (用例的逻辑)。</a:t>
            </a:r>
          </a:p>
          <a:p>
            <a:pPr>
              <a:lnSpc>
                <a:spcPts val="2125"/>
              </a:lnSpc>
              <a:spcBef>
                <a:spcPts val="1288"/>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方案帮助标识执行用例指定的部分功能所需的对象、类和对象交互。</a:t>
            </a:r>
          </a:p>
          <a:p>
            <a:endParaRPr lang="zh-CN" altLang="zh-CN" sz="2100">
              <a:latin typeface="Times New Roman" panose="02020603050405020304" pitchFamily="18" charset="0"/>
              <a:cs typeface="Times New Roman" panose="02020603050405020304" pitchFamily="18" charset="0"/>
            </a:endParaRPr>
          </a:p>
          <a:p>
            <a:pPr>
              <a:lnSpc>
                <a:spcPts val="2888"/>
              </a:lnSpc>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用例的事件流是在文本中捕获的, 而场景是在交互关系图中捕获的。</a:t>
            </a:r>
          </a:p>
          <a:p>
            <a:pPr>
              <a:lnSpc>
                <a:spcPts val="2800"/>
              </a:lnSpc>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交互关系图的主要类型:</a:t>
            </a:r>
          </a:p>
          <a:p>
            <a:pPr>
              <a:spcBef>
                <a:spcPts val="600"/>
              </a:spcBef>
            </a:pPr>
            <a:r>
              <a:rPr lang="zh-CN" altLang="zh-CN">
                <a:latin typeface="Symbol" panose="05050102010706020507" pitchFamily="18" charset="2"/>
              </a:rPr>
              <a:t></a:t>
            </a:r>
            <a:r>
              <a:rPr lang="zh-CN" altLang="zh-CN" b="1" i="1">
                <a:solidFill>
                  <a:srgbClr val="3737CA"/>
                </a:solidFill>
                <a:latin typeface="Times New Roman" panose="02020603050405020304" pitchFamily="18" charset="0"/>
                <a:cs typeface="Times New Roman" panose="02020603050405020304" pitchFamily="18" charset="0"/>
              </a:rPr>
              <a:t>序列图</a:t>
            </a:r>
            <a:endParaRPr lang="zh-CN" altLang="zh-CN">
              <a:latin typeface="Times New Roman" panose="02020603050405020304" pitchFamily="18" charset="0"/>
              <a:cs typeface="Times New Roman" panose="02020603050405020304" pitchFamily="18" charset="0"/>
            </a:endParaRPr>
          </a:p>
          <a:p>
            <a:pPr>
              <a:spcBef>
                <a:spcPts val="175"/>
              </a:spcBef>
            </a:pPr>
            <a:r>
              <a:rPr lang="zh-CN" altLang="zh-CN">
                <a:latin typeface="Symbol" panose="05050102010706020507" pitchFamily="18" charset="2"/>
              </a:rPr>
              <a:t></a:t>
            </a:r>
            <a:r>
              <a:rPr lang="zh-CN" altLang="zh-CN" b="1" i="1">
                <a:solidFill>
                  <a:srgbClr val="3737CA"/>
                </a:solidFill>
                <a:latin typeface="Times New Roman" panose="02020603050405020304" pitchFamily="18" charset="0"/>
                <a:cs typeface="Times New Roman" panose="02020603050405020304" pitchFamily="18" charset="0"/>
              </a:rPr>
              <a:t>通信图</a:t>
            </a:r>
            <a:endParaRPr lang="zh-CN" altLang="zh-CN">
              <a:latin typeface="Times New Roman" panose="02020603050405020304" pitchFamily="18" charset="0"/>
              <a:cs typeface="Times New Roman" panose="02020603050405020304" pitchFamily="18" charset="0"/>
            </a:endParaRPr>
          </a:p>
          <a:p>
            <a:pPr>
              <a:spcBef>
                <a:spcPts val="38"/>
              </a:spcBef>
            </a:pPr>
            <a:endParaRPr lang="zh-CN" altLang="zh-CN" sz="2100">
              <a:latin typeface="Times New Roman" panose="02020603050405020304" pitchFamily="18" charset="0"/>
              <a:cs typeface="Times New Roman" panose="02020603050405020304" pitchFamily="18" charset="0"/>
            </a:endParaRPr>
          </a:p>
          <a:p>
            <a:pPr algn="r"/>
            <a:endParaRPr lang="zh-CN" altLang="zh-CN"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0006B73-9B60-49B7-A578-CD676EDA7830}"/>
              </a:ext>
            </a:extLst>
          </p:cNvPr>
          <p:cNvSpPr txBox="1">
            <a:spLocks noGrp="1"/>
          </p:cNvSpPr>
          <p:nvPr>
            <p:ph type="title"/>
          </p:nvPr>
        </p:nvSpPr>
        <p:spPr>
          <a:xfrm>
            <a:off x="381000" y="111125"/>
            <a:ext cx="6781800" cy="688975"/>
          </a:xfrm>
        </p:spPr>
        <p:txBody>
          <a:bodyPr lIns="0" tIns="12115" rIns="0" bIns="0" rtlCol="0">
            <a:spAutoFit/>
          </a:bodyPr>
          <a:lstStyle/>
          <a:p>
            <a:pPr marL="12753">
              <a:spcBef>
                <a:spcPts val="95"/>
              </a:spcBef>
              <a:defRPr/>
            </a:pPr>
            <a:r>
              <a:rPr b="1" i="1" spc="-5" dirty="0">
                <a:latin typeface="Times New Roman"/>
                <a:cs typeface="Times New Roman"/>
              </a:rPr>
              <a:t>序列</a:t>
            </a:r>
            <a:r>
              <a:rPr b="1" i="1" spc="-45" dirty="0">
                <a:latin typeface="Times New Roman"/>
                <a:cs typeface="Times New Roman"/>
              </a:rPr>
              <a:t> </a:t>
            </a:r>
            <a:r>
              <a:rPr b="1" i="1" spc="-5" dirty="0">
                <a:latin typeface="Times New Roman"/>
                <a:cs typeface="Times New Roman"/>
              </a:rPr>
              <a:t>图</a:t>
            </a:r>
            <a:endParaRPr dirty="0">
              <a:latin typeface="Times New Roman"/>
              <a:cs typeface="Times New Roman"/>
            </a:endParaRPr>
          </a:p>
        </p:txBody>
      </p:sp>
      <p:sp>
        <p:nvSpPr>
          <p:cNvPr id="122883" name="object 4">
            <a:extLst>
              <a:ext uri="{FF2B5EF4-FFF2-40B4-BE49-F238E27FC236}">
                <a16:creationId xmlns:a16="http://schemas.microsoft.com/office/drawing/2014/main" id="{EF6FE0BC-A977-4389-8AC9-591FA0684FBD}"/>
              </a:ext>
            </a:extLst>
          </p:cNvPr>
          <p:cNvSpPr txBox="1">
            <a:spLocks noChangeArrowheads="1"/>
          </p:cNvSpPr>
          <p:nvPr/>
        </p:nvSpPr>
        <p:spPr bwMode="auto">
          <a:xfrm>
            <a:off x="914400" y="1066800"/>
            <a:ext cx="81041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55"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563"/>
              </a:spcBef>
            </a:pPr>
            <a:r>
              <a:rPr lang="zh-CN" altLang="zh-CN" sz="2000">
                <a:latin typeface="Times New Roman" panose="02020603050405020304" pitchFamily="18" charset="0"/>
                <a:cs typeface="Times New Roman" panose="02020603050405020304" pitchFamily="18" charset="0"/>
              </a:rPr>
              <a:t>•Shows 对象交互</a:t>
            </a:r>
            <a:r>
              <a:rPr lang="zh-CN" altLang="zh-CN" sz="2000" b="1" i="1">
                <a:solidFill>
                  <a:srgbClr val="3737CA"/>
                </a:solidFill>
                <a:latin typeface="Times New Roman" panose="02020603050405020304" pitchFamily="18" charset="0"/>
                <a:cs typeface="Times New Roman" panose="02020603050405020304" pitchFamily="18" charset="0"/>
              </a:rPr>
              <a:t>按时间顺序排列</a:t>
            </a:r>
            <a:endParaRPr lang="zh-CN" altLang="zh-CN" sz="2000">
              <a:latin typeface="Times New Roman" panose="02020603050405020304" pitchFamily="18" charset="0"/>
              <a:cs typeface="Times New Roman" panose="02020603050405020304" pitchFamily="18" charset="0"/>
            </a:endParaRPr>
          </a:p>
          <a:p>
            <a:pPr>
              <a:spcBef>
                <a:spcPts val="475"/>
              </a:spcBef>
            </a:pPr>
            <a:r>
              <a:rPr lang="zh-CN" altLang="zh-CN" sz="2000">
                <a:latin typeface="Times New Roman" panose="02020603050405020304" pitchFamily="18" charset="0"/>
                <a:cs typeface="Times New Roman" panose="02020603050405020304" pitchFamily="18" charset="0"/>
              </a:rPr>
              <a:t>•Purpose</a:t>
            </a:r>
          </a:p>
          <a:p>
            <a:pPr>
              <a:spcBef>
                <a:spcPts val="488"/>
              </a:spcBef>
            </a:pPr>
            <a:r>
              <a:rPr lang="zh-CN" altLang="zh-CN" sz="2000">
                <a:latin typeface="Times New Roman" panose="02020603050405020304" pitchFamily="18" charset="0"/>
                <a:cs typeface="Times New Roman" panose="02020603050405020304" pitchFamily="18" charset="0"/>
              </a:rPr>
              <a:t>–Model 控制流</a:t>
            </a:r>
          </a:p>
          <a:p>
            <a:pPr>
              <a:spcBef>
                <a:spcPts val="488"/>
              </a:spcBef>
            </a:pPr>
            <a:r>
              <a:rPr lang="zh-CN" altLang="zh-CN" sz="2000">
                <a:latin typeface="Times New Roman" panose="02020603050405020304" pitchFamily="18" charset="0"/>
                <a:cs typeface="Times New Roman" panose="02020603050405020304" pitchFamily="18" charset="0"/>
              </a:rPr>
              <a:t>–Illustrate 典型场景</a:t>
            </a:r>
          </a:p>
          <a:p>
            <a:pPr/>
            <a:r>
              <a:rPr lang="zh-CN" altLang="zh-CN" sz="2000">
                <a:latin typeface="Times New Roman" panose="02020603050405020304" pitchFamily="18" charset="0"/>
                <a:cs typeface="Times New Roman" panose="02020603050405020304" pitchFamily="18" charset="0"/>
              </a:rPr>
              <a:t>•Depicts 方案中涉及的对象和类以及执行方案功能所需的对象之间交换的消息序列。</a:t>
            </a:r>
          </a:p>
        </p:txBody>
      </p:sp>
      <p:sp>
        <p:nvSpPr>
          <p:cNvPr id="122884" name="object 5">
            <a:extLst>
              <a:ext uri="{FF2B5EF4-FFF2-40B4-BE49-F238E27FC236}">
                <a16:creationId xmlns:a16="http://schemas.microsoft.com/office/drawing/2014/main" id="{DE6BC3CB-627A-4053-AFB7-84CD2F0D83D6}"/>
              </a:ext>
            </a:extLst>
          </p:cNvPr>
          <p:cNvSpPr>
            <a:spLocks noChangeArrowheads="1"/>
          </p:cNvSpPr>
          <p:nvPr/>
        </p:nvSpPr>
        <p:spPr bwMode="auto">
          <a:xfrm>
            <a:off x="3117850" y="3101975"/>
            <a:ext cx="5729288" cy="36147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5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270FDC1-C970-4F7E-B374-A2D909E5F569}"/>
              </a:ext>
            </a:extLst>
          </p:cNvPr>
          <p:cNvSpPr txBox="1">
            <a:spLocks noGrp="1"/>
          </p:cNvSpPr>
          <p:nvPr>
            <p:ph type="title"/>
          </p:nvPr>
        </p:nvSpPr>
        <p:spPr>
          <a:xfrm>
            <a:off x="376238" y="142875"/>
            <a:ext cx="7319962" cy="688975"/>
          </a:xfrm>
        </p:spPr>
        <p:txBody>
          <a:bodyPr lIns="0" tIns="12115" rIns="0" bIns="0" rtlCol="0">
            <a:spAutoFit/>
          </a:bodyPr>
          <a:lstStyle/>
          <a:p>
            <a:pPr marL="12753">
              <a:spcBef>
                <a:spcPts val="95"/>
              </a:spcBef>
              <a:defRPr/>
            </a:pPr>
            <a:r>
              <a:rPr b="1" i="1" spc="-5" dirty="0">
                <a:latin typeface="Times New Roman"/>
                <a:cs typeface="Times New Roman"/>
              </a:rPr>
              <a:t>通信</a:t>
            </a:r>
            <a:r>
              <a:rPr b="1" i="1" spc="-35" dirty="0">
                <a:latin typeface="Times New Roman"/>
                <a:cs typeface="Times New Roman"/>
              </a:rPr>
              <a:t> </a:t>
            </a:r>
            <a:r>
              <a:rPr b="1" i="1" spc="-5" dirty="0">
                <a:latin typeface="Times New Roman"/>
                <a:cs typeface="Times New Roman"/>
              </a:rPr>
              <a:t>图</a:t>
            </a:r>
            <a:endParaRPr dirty="0">
              <a:latin typeface="Times New Roman"/>
              <a:cs typeface="Times New Roman"/>
            </a:endParaRPr>
          </a:p>
        </p:txBody>
      </p:sp>
      <p:sp>
        <p:nvSpPr>
          <p:cNvPr id="123907" name="object 4">
            <a:extLst>
              <a:ext uri="{FF2B5EF4-FFF2-40B4-BE49-F238E27FC236}">
                <a16:creationId xmlns:a16="http://schemas.microsoft.com/office/drawing/2014/main" id="{50A8C206-6910-404B-A8CC-540469BE7C7B}"/>
              </a:ext>
            </a:extLst>
          </p:cNvPr>
          <p:cNvSpPr txBox="1">
            <a:spLocks noChangeArrowheads="1"/>
          </p:cNvSpPr>
          <p:nvPr/>
        </p:nvSpPr>
        <p:spPr bwMode="auto">
          <a:xfrm>
            <a:off x="376238" y="1066800"/>
            <a:ext cx="7250112"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91" rIns="0" bIns="0">
            <a:spAutoFit/>
          </a:bodyPr>
          <a:lstStyle>
            <a:lvl1pPr marL="76200" indent="-635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000">
                <a:latin typeface="Times New Roman" panose="02020603050405020304" pitchFamily="18" charset="0"/>
                <a:cs typeface="Times New Roman" panose="02020603050405020304" pitchFamily="18" charset="0"/>
              </a:rPr>
              <a:t>•Shows 对象交互围绕对象及其链接进行组织 (安排到</a:t>
            </a:r>
            <a:r>
              <a:rPr lang="zh-CN" altLang="zh-CN" sz="2000" b="1" i="1">
                <a:solidFill>
                  <a:srgbClr val="3737CA"/>
                </a:solidFill>
                <a:latin typeface="Times New Roman" panose="02020603050405020304" pitchFamily="18" charset="0"/>
                <a:cs typeface="Times New Roman" panose="02020603050405020304" pitchFamily="18" charset="0"/>
              </a:rPr>
              <a:t>强调结构组织</a:t>
            </a:r>
            <a:r>
              <a:rPr lang="zh-CN" altLang="zh-CN" sz="2000">
                <a:latin typeface="Times New Roman" panose="02020603050405020304" pitchFamily="18" charset="0"/>
                <a:cs typeface="Times New Roman" panose="02020603050405020304" pitchFamily="18" charset="0"/>
              </a:rPr>
              <a:t>)</a:t>
            </a:r>
          </a:p>
          <a:p>
            <a:pPr>
              <a:spcBef>
                <a:spcPts val="475"/>
              </a:spcBef>
            </a:pPr>
            <a:r>
              <a:rPr lang="zh-CN" altLang="zh-CN" sz="2000">
                <a:latin typeface="Times New Roman" panose="02020603050405020304" pitchFamily="18" charset="0"/>
                <a:cs typeface="Times New Roman" panose="02020603050405020304" pitchFamily="18" charset="0"/>
              </a:rPr>
              <a:t>•Purpose</a:t>
            </a:r>
          </a:p>
          <a:p>
            <a:pPr>
              <a:spcBef>
                <a:spcPts val="475"/>
              </a:spcBef>
            </a:pPr>
            <a:r>
              <a:rPr lang="zh-CN" altLang="zh-CN" sz="2000">
                <a:latin typeface="Times New Roman" panose="02020603050405020304" pitchFamily="18" charset="0"/>
                <a:cs typeface="Times New Roman" panose="02020603050405020304" pitchFamily="18" charset="0"/>
              </a:rPr>
              <a:t>–Model 控制流</a:t>
            </a:r>
          </a:p>
          <a:p>
            <a:pPr>
              <a:spcBef>
                <a:spcPts val="488"/>
              </a:spcBef>
            </a:pPr>
            <a:r>
              <a:rPr lang="zh-CN" altLang="zh-CN" sz="2000">
                <a:latin typeface="Times New Roman" panose="02020603050405020304" pitchFamily="18" charset="0"/>
                <a:cs typeface="Times New Roman" panose="02020603050405020304" pitchFamily="18" charset="0"/>
              </a:rPr>
              <a:t>对象结构与控制的–Illustrate 协调</a:t>
            </a:r>
          </a:p>
          <a:p>
            <a:pPr/>
            <a:r>
              <a:rPr lang="zh-CN" altLang="zh-CN" sz="2000">
                <a:latin typeface="Times New Roman" panose="02020603050405020304" pitchFamily="18" charset="0"/>
                <a:cs typeface="Times New Roman" panose="02020603050405020304" pitchFamily="18" charset="0"/>
              </a:rPr>
              <a:t>•Represent 一种描述方案的替代方法</a:t>
            </a:r>
          </a:p>
        </p:txBody>
      </p:sp>
      <p:sp>
        <p:nvSpPr>
          <p:cNvPr id="123908" name="object 5">
            <a:extLst>
              <a:ext uri="{FF2B5EF4-FFF2-40B4-BE49-F238E27FC236}">
                <a16:creationId xmlns:a16="http://schemas.microsoft.com/office/drawing/2014/main" id="{1B3CF646-FDBB-4A85-BBE5-F81B55D2EBAA}"/>
              </a:ext>
            </a:extLst>
          </p:cNvPr>
          <p:cNvSpPr>
            <a:spLocks noChangeArrowheads="1"/>
          </p:cNvSpPr>
          <p:nvPr/>
        </p:nvSpPr>
        <p:spPr bwMode="auto">
          <a:xfrm>
            <a:off x="6230938" y="2905125"/>
            <a:ext cx="4722812" cy="2349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6" name="object 6">
            <a:extLst>
              <a:ext uri="{FF2B5EF4-FFF2-40B4-BE49-F238E27FC236}">
                <a16:creationId xmlns:a16="http://schemas.microsoft.com/office/drawing/2014/main" id="{07D80045-7B75-440C-9443-7545E2EE102B}"/>
              </a:ext>
            </a:extLst>
          </p:cNvPr>
          <p:cNvSpPr txBox="1"/>
          <p:nvPr/>
        </p:nvSpPr>
        <p:spPr>
          <a:xfrm>
            <a:off x="2376488" y="5024438"/>
            <a:ext cx="7708900" cy="1250950"/>
          </a:xfrm>
          <a:prstGeom prst="rect">
            <a:avLst/>
          </a:prstGeom>
        </p:spPr>
        <p:txBody>
          <a:bodyPr lIns="0" tIns="13391" rIns="0" bIns="0">
            <a:spAutoFit/>
          </a:bodyPr>
          <a:lstStyle/>
          <a:p>
            <a:pPr marL="102664" indent="-89911">
              <a:spcBef>
                <a:spcPts val="105"/>
              </a:spcBef>
              <a:buSzPct val="95000"/>
              <a:buFontTx/>
              <a:buChar char="•"/>
              <a:tabLst>
                <a:tab pos="103302" algn="l"/>
              </a:tabLst>
              <a:defRPr/>
            </a:pPr>
            <a:r>
              <a:rPr sz="2008" dirty="0">
                <a:latin typeface="Times New Roman"/>
                <a:cs typeface="Times New Roman"/>
              </a:rPr>
              <a:t>一个</a:t>
            </a:r>
            <a:r>
              <a:rPr sz="2008" spc="-5" dirty="0">
                <a:latin typeface="Times New Roman"/>
                <a:cs typeface="Times New Roman"/>
              </a:rPr>
              <a:t>通信图</a:t>
            </a:r>
            <a:r>
              <a:rPr sz="2008" spc="-25" dirty="0">
                <a:latin typeface="Times New Roman"/>
                <a:cs typeface="Times New Roman"/>
              </a:rPr>
              <a:t> </a:t>
            </a:r>
            <a:r>
              <a:rPr sz="2008" spc="-5" dirty="0">
                <a:latin typeface="Times New Roman"/>
                <a:cs typeface="Times New Roman"/>
              </a:rPr>
              <a:t>包含：</a:t>
            </a:r>
            <a:endParaRPr sz="2008" dirty="0">
              <a:latin typeface="Times New Roman"/>
              <a:cs typeface="Times New Roman"/>
            </a:endParaRPr>
          </a:p>
          <a:p>
            <a:pPr marL="471236">
              <a:defRPr/>
            </a:pPr>
            <a:r>
              <a:rPr sz="2008" spc="-5" dirty="0">
                <a:latin typeface="Times New Roman"/>
                <a:cs typeface="Times New Roman"/>
              </a:rPr>
              <a:t>-对象绘制为</a:t>
            </a:r>
            <a:r>
              <a:rPr sz="2008" spc="-15" dirty="0">
                <a:latin typeface="Times New Roman"/>
                <a:cs typeface="Times New Roman"/>
              </a:rPr>
              <a:t> </a:t>
            </a:r>
            <a:r>
              <a:rPr sz="2008" spc="-5" dirty="0">
                <a:latin typeface="Times New Roman"/>
                <a:cs typeface="Times New Roman"/>
              </a:rPr>
              <a:t>矩形</a:t>
            </a:r>
            <a:endParaRPr sz="2008" dirty="0">
              <a:latin typeface="Times New Roman"/>
              <a:cs typeface="Times New Roman"/>
            </a:endParaRPr>
          </a:p>
          <a:p>
            <a:pPr marL="471236">
              <a:defRPr/>
            </a:pPr>
            <a:r>
              <a:rPr sz="2008" spc="-5" dirty="0">
                <a:latin typeface="Times New Roman"/>
                <a:cs typeface="Times New Roman"/>
              </a:rPr>
              <a:t>-显示的对象之间的链接</a:t>
            </a:r>
            <a:r>
              <a:rPr sz="2008" dirty="0">
                <a:latin typeface="Times New Roman"/>
                <a:cs typeface="Times New Roman"/>
              </a:rPr>
              <a:t>作为</a:t>
            </a:r>
            <a:r>
              <a:rPr sz="2008" spc="-5" dirty="0">
                <a:latin typeface="Times New Roman"/>
                <a:cs typeface="Times New Roman"/>
              </a:rPr>
              <a:t>线路连接</a:t>
            </a:r>
            <a:r>
              <a:rPr sz="2008" spc="-10" dirty="0">
                <a:latin typeface="Times New Roman"/>
                <a:cs typeface="Times New Roman"/>
              </a:rPr>
              <a:t>的链接</a:t>
            </a:r>
            <a:r>
              <a:rPr sz="2008" spc="35" dirty="0">
                <a:latin typeface="Times New Roman"/>
                <a:cs typeface="Times New Roman"/>
              </a:rPr>
              <a:t> </a:t>
            </a:r>
            <a:r>
              <a:rPr sz="2008" spc="-5" dirty="0">
                <a:latin typeface="Times New Roman"/>
                <a:cs typeface="Times New Roman"/>
              </a:rPr>
              <a:t>对象</a:t>
            </a:r>
            <a:endParaRPr sz="2008" dirty="0">
              <a:latin typeface="Times New Roman"/>
              <a:cs typeface="Times New Roman"/>
            </a:endParaRPr>
          </a:p>
          <a:p>
            <a:pPr marL="471236">
              <a:defRPr/>
            </a:pPr>
            <a:r>
              <a:rPr sz="2008" spc="-10" dirty="0">
                <a:latin typeface="Times New Roman"/>
                <a:cs typeface="Times New Roman"/>
              </a:rPr>
              <a:t>-留言</a:t>
            </a:r>
            <a:r>
              <a:rPr sz="2008" spc="-5" dirty="0">
                <a:latin typeface="Times New Roman"/>
                <a:cs typeface="Times New Roman"/>
              </a:rPr>
              <a:t>显示为文本和箭头, 指向从客户端到</a:t>
            </a:r>
            <a:r>
              <a:rPr sz="2008" spc="126" dirty="0">
                <a:latin typeface="Times New Roman"/>
                <a:cs typeface="Times New Roman"/>
              </a:rPr>
              <a:t> </a:t>
            </a:r>
            <a:r>
              <a:rPr sz="2008" spc="-10" dirty="0">
                <a:latin typeface="Times New Roman"/>
                <a:cs typeface="Times New Roman"/>
              </a:rPr>
              <a:t>的</a:t>
            </a:r>
            <a:endParaRPr sz="2008" dirty="0">
              <a:latin typeface="Times New Roman"/>
              <a:cs typeface="Times New Roman"/>
            </a:endParaRPr>
          </a:p>
        </p:txBody>
      </p:sp>
      <p:sp>
        <p:nvSpPr>
          <p:cNvPr id="7" name="object 7">
            <a:extLst>
              <a:ext uri="{FF2B5EF4-FFF2-40B4-BE49-F238E27FC236}">
                <a16:creationId xmlns:a16="http://schemas.microsoft.com/office/drawing/2014/main" id="{452EE799-C3F8-4D06-8BEB-7349E6326216}"/>
              </a:ext>
            </a:extLst>
          </p:cNvPr>
          <p:cNvSpPr txBox="1"/>
          <p:nvPr/>
        </p:nvSpPr>
        <p:spPr>
          <a:xfrm>
            <a:off x="3090863" y="6249988"/>
            <a:ext cx="911225" cy="331787"/>
          </a:xfrm>
          <a:prstGeom prst="rect">
            <a:avLst/>
          </a:prstGeom>
        </p:spPr>
        <p:txBody>
          <a:bodyPr lIns="0" tIns="13391" rIns="0" bIns="0">
            <a:spAutoFit/>
          </a:bodyPr>
          <a:lstStyle/>
          <a:p>
            <a:pPr marL="12753">
              <a:spcBef>
                <a:spcPts val="105"/>
              </a:spcBef>
              <a:defRPr/>
            </a:pPr>
            <a:r>
              <a:rPr sz="2008" spc="-10" dirty="0">
                <a:latin typeface="Times New Roman"/>
                <a:cs typeface="Times New Roman"/>
              </a:rPr>
              <a:t>供应商。</a:t>
            </a:r>
            <a:endParaRPr sz="2008">
              <a:latin typeface="Times New Roman"/>
              <a:cs typeface="Times New Roman"/>
            </a:endParaRPr>
          </a:p>
        </p:txBody>
      </p:sp>
    </p:spTree>
  </p:cSld>
  <p:clrMapOvr>
    <a:masterClrMapping/>
  </p:clrMapOvr>
</p:sld>
</file>

<file path=ppt/slides/slide5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97936D4-554B-4F2C-94D8-620BC1891A21}"/>
              </a:ext>
            </a:extLst>
          </p:cNvPr>
          <p:cNvSpPr txBox="1">
            <a:spLocks noGrp="1"/>
          </p:cNvSpPr>
          <p:nvPr>
            <p:ph type="title"/>
          </p:nvPr>
        </p:nvSpPr>
        <p:spPr>
          <a:xfrm>
            <a:off x="304800" y="141288"/>
            <a:ext cx="7315200" cy="690562"/>
          </a:xfrm>
        </p:spPr>
        <p:txBody>
          <a:bodyPr lIns="0" tIns="13391" rIns="0" bIns="0" rtlCol="0">
            <a:spAutoFit/>
          </a:bodyPr>
          <a:lstStyle/>
          <a:p>
            <a:pPr marL="12753">
              <a:spcBef>
                <a:spcPts val="105"/>
              </a:spcBef>
              <a:defRPr/>
            </a:pPr>
            <a:r>
              <a:rPr lang="en-US" b="1" spc="-5" dirty="0">
                <a:latin typeface="Times New Roman"/>
                <a:cs typeface="Times New Roman"/>
              </a:rPr>
              <a:t>4。</a:t>
            </a:r>
            <a:r>
              <a:rPr b="1" spc="-5" dirty="0">
                <a:latin typeface="Times New Roman"/>
                <a:cs typeface="Times New Roman"/>
              </a:rPr>
              <a:t>动态</a:t>
            </a:r>
            <a:r>
              <a:rPr b="1" spc="-55" dirty="0">
                <a:latin typeface="Times New Roman"/>
                <a:cs typeface="Times New Roman"/>
              </a:rPr>
              <a:t> </a:t>
            </a:r>
            <a:r>
              <a:rPr b="1" spc="-5" dirty="0">
                <a:latin typeface="Times New Roman"/>
                <a:cs typeface="Times New Roman"/>
              </a:rPr>
              <a:t>行为</a:t>
            </a:r>
            <a:endParaRPr dirty="0">
              <a:latin typeface="Times New Roman"/>
              <a:cs typeface="Times New Roman"/>
            </a:endParaRPr>
          </a:p>
        </p:txBody>
      </p:sp>
      <p:sp>
        <p:nvSpPr>
          <p:cNvPr id="124931" name="object 4">
            <a:extLst>
              <a:ext uri="{FF2B5EF4-FFF2-40B4-BE49-F238E27FC236}">
                <a16:creationId xmlns:a16="http://schemas.microsoft.com/office/drawing/2014/main" id="{DD22D9D7-81DF-48A2-8CCB-FD1AC1C5C95E}"/>
              </a:ext>
            </a:extLst>
          </p:cNvPr>
          <p:cNvSpPr txBox="1">
            <a:spLocks noChangeArrowheads="1"/>
          </p:cNvSpPr>
          <p:nvPr/>
        </p:nvSpPr>
        <p:spPr bwMode="auto">
          <a:xfrm>
            <a:off x="1604963" y="1676400"/>
            <a:ext cx="835025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15"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800" b="1" i="1">
                <a:latin typeface="Times New Roman" panose="02020603050405020304" pitchFamily="18" charset="0"/>
                <a:cs typeface="Times New Roman" panose="02020603050405020304" pitchFamily="18" charset="0"/>
              </a:rPr>
              <a:t>状态转换图</a:t>
            </a:r>
            <a:endParaRPr lang="zh-CN" altLang="zh-CN" sz="2800">
              <a:latin typeface="Times New Roman" panose="02020603050405020304" pitchFamily="18" charset="0"/>
              <a:cs typeface="Times New Roman" panose="02020603050405020304" pitchFamily="18" charset="0"/>
            </a:endParaRPr>
          </a:p>
          <a:p>
            <a:pPr>
              <a:lnSpc>
                <a:spcPts val="2888"/>
              </a:lnSpc>
              <a:spcBef>
                <a:spcPts val="113"/>
              </a:spcBef>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用例和方案提供了一种描述系统行为的方法, 即系统中对象之间的交互。</a:t>
            </a:r>
          </a:p>
          <a:p>
            <a:pPr>
              <a:spcBef>
                <a:spcPts val="13"/>
              </a:spcBef>
            </a:pPr>
            <a:endParaRPr lang="zh-CN" altLang="zh-CN" sz="2500">
              <a:latin typeface="Times New Roman" panose="02020603050405020304" pitchFamily="18" charset="0"/>
              <a:cs typeface="Times New Roman" panose="02020603050405020304" pitchFamily="18" charset="0"/>
            </a:endParaRPr>
          </a:p>
          <a:p>
            <a:pPr>
              <a:lnSpc>
                <a:spcPts val="2888"/>
              </a:lnSpc>
              <a:buFont typeface="Arial" panose="020B0604020202020204" pitchFamily="34" charset="0"/>
              <a:buChar char="•"/>
            </a:pPr>
            <a:r>
              <a:rPr lang="zh-CN" altLang="zh-CN" sz="2400">
                <a:latin typeface="Times New Roman" panose="02020603050405020304" pitchFamily="18" charset="0"/>
                <a:cs typeface="Times New Roman" panose="02020603050405020304" pitchFamily="18" charset="0"/>
              </a:rPr>
              <a:t>状态转换图允许在单个对象内对行为进行建模。</a:t>
            </a:r>
          </a:p>
          <a:p>
            <a:pPr>
              <a:lnSpc>
                <a:spcPts val="2125"/>
              </a:lnSpc>
              <a:spcBef>
                <a:spcPts val="1650"/>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它</a:t>
            </a:r>
            <a:r>
              <a:rPr lang="zh-CN" altLang="zh-CN" b="1" i="1">
                <a:solidFill>
                  <a:srgbClr val="3737CA"/>
                </a:solidFill>
                <a:latin typeface="Times New Roman" panose="02020603050405020304" pitchFamily="18" charset="0"/>
                <a:cs typeface="Times New Roman" panose="02020603050405020304" pitchFamily="18" charset="0"/>
              </a:rPr>
              <a:t>显示事件或消息</a:t>
            </a:r>
            <a:r>
              <a:rPr lang="zh-CN" altLang="zh-CN">
                <a:latin typeface="Times New Roman" panose="02020603050405020304" pitchFamily="18" charset="0"/>
                <a:cs typeface="Times New Roman" panose="02020603050405020304" pitchFamily="18" charset="0"/>
              </a:rPr>
              <a:t>这导致一个</a:t>
            </a:r>
            <a:r>
              <a:rPr lang="zh-CN" altLang="zh-CN" b="1" i="1">
                <a:solidFill>
                  <a:srgbClr val="3737CA"/>
                </a:solidFill>
                <a:latin typeface="Times New Roman" panose="02020603050405020304" pitchFamily="18" charset="0"/>
                <a:cs typeface="Times New Roman" panose="02020603050405020304" pitchFamily="18" charset="0"/>
              </a:rPr>
              <a:t>过渡</a:t>
            </a:r>
            <a:r>
              <a:rPr lang="zh-CN" altLang="zh-CN">
                <a:latin typeface="Times New Roman" panose="02020603050405020304" pitchFamily="18" charset="0"/>
                <a:cs typeface="Times New Roman" panose="02020603050405020304" pitchFamily="18" charset="0"/>
              </a:rPr>
              <a:t>从</a:t>
            </a:r>
            <a:r>
              <a:rPr lang="zh-CN" altLang="zh-CN" b="1" i="1">
                <a:solidFill>
                  <a:srgbClr val="3737CA"/>
                </a:solidFill>
                <a:latin typeface="Times New Roman" panose="02020603050405020304" pitchFamily="18" charset="0"/>
                <a:cs typeface="Times New Roman" panose="02020603050405020304" pitchFamily="18" charset="0"/>
              </a:rPr>
              <a:t>一个状态到另一个</a:t>
            </a:r>
            <a:r>
              <a:rPr lang="zh-CN" altLang="zh-CN">
                <a:latin typeface="Times New Roman" panose="02020603050405020304" pitchFamily="18" charset="0"/>
                <a:cs typeface="Times New Roman" panose="02020603050405020304" pitchFamily="18" charset="0"/>
              </a:rPr>
              <a:t>, 以及由状态更改导致的操作。</a:t>
            </a:r>
          </a:p>
          <a:p>
            <a:pPr>
              <a:lnSpc>
                <a:spcPts val="2125"/>
              </a:lnSpc>
              <a:spcBef>
                <a:spcPts val="1288"/>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是的</a:t>
            </a:r>
            <a:r>
              <a:rPr lang="zh-CN" altLang="zh-CN" b="1" i="1">
                <a:solidFill>
                  <a:srgbClr val="3737CA"/>
                </a:solidFill>
                <a:latin typeface="Times New Roman" panose="02020603050405020304" pitchFamily="18" charset="0"/>
                <a:cs typeface="Times New Roman" panose="02020603050405020304" pitchFamily="18" charset="0"/>
              </a:rPr>
              <a:t>仅为具有显著动态行为的类创建</a:t>
            </a:r>
            <a:r>
              <a:rPr lang="zh-CN" altLang="zh-CN">
                <a:latin typeface="Times New Roman" panose="02020603050405020304" pitchFamily="18" charset="0"/>
                <a:cs typeface="Times New Roman" panose="02020603050405020304" pitchFamily="18" charset="0"/>
              </a:rPr>
              <a:t>, 比如控制类。</a:t>
            </a:r>
          </a:p>
        </p:txBody>
      </p:sp>
    </p:spTree>
  </p:cSld>
  <p:clrMapOvr>
    <a:masterClrMapping/>
  </p:clrMapOvr>
</p:sld>
</file>

<file path=ppt/slides/slide5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object 3">
            <a:extLst>
              <a:ext uri="{FF2B5EF4-FFF2-40B4-BE49-F238E27FC236}">
                <a16:creationId xmlns:a16="http://schemas.microsoft.com/office/drawing/2014/main" id="{0C60B1C2-5E29-4A99-9F57-0CE6E6B82E9E}"/>
              </a:ext>
            </a:extLst>
          </p:cNvPr>
          <p:cNvSpPr>
            <a:spLocks noGrp="1"/>
          </p:cNvSpPr>
          <p:nvPr>
            <p:ph type="title"/>
          </p:nvPr>
        </p:nvSpPr>
        <p:spPr>
          <a:xfrm>
            <a:off x="381000" y="158750"/>
            <a:ext cx="7431088" cy="690563"/>
          </a:xfrm>
        </p:spPr>
        <p:txBody>
          <a:bodyPr lIns="0" tIns="12753" rIns="0" bIns="0">
            <a:spAutoFit/>
          </a:bodyPr>
          <a:lstStyle/>
          <a:p>
            <a:pPr marL="12700">
              <a:spcBef>
                <a:spcPts val="100"/>
              </a:spcBef>
            </a:pPr>
            <a:r>
              <a:rPr lang="zh-CN" altLang="zh-CN" b="1">
                <a:latin typeface="Times New Roman" panose="02020603050405020304" pitchFamily="18" charset="0"/>
                <a:cs typeface="Times New Roman" panose="02020603050405020304" pitchFamily="18" charset="0"/>
              </a:rPr>
              <a:t>状态</a:t>
            </a:r>
            <a:r>
              <a:rPr lang="zh-CN" altLang="zh-CN"/>
              <a:t>:</a:t>
            </a:r>
          </a:p>
        </p:txBody>
      </p:sp>
      <p:sp>
        <p:nvSpPr>
          <p:cNvPr id="125955" name="object 4">
            <a:extLst>
              <a:ext uri="{FF2B5EF4-FFF2-40B4-BE49-F238E27FC236}">
                <a16:creationId xmlns:a16="http://schemas.microsoft.com/office/drawing/2014/main" id="{DB8F255C-2DB4-48C5-8B68-9115B939102F}"/>
              </a:ext>
            </a:extLst>
          </p:cNvPr>
          <p:cNvSpPr txBox="1">
            <a:spLocks noChangeArrowheads="1"/>
          </p:cNvSpPr>
          <p:nvPr/>
        </p:nvSpPr>
        <p:spPr bwMode="auto">
          <a:xfrm>
            <a:off x="1447800" y="1133475"/>
            <a:ext cx="7458075"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91" rIns="0" bIns="0">
            <a:spAutoFit/>
          </a:bodyPr>
          <a:lstStyle>
            <a:lvl1pPr marL="76200" indent="-635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000">
                <a:latin typeface="Times New Roman" panose="02020603050405020304" pitchFamily="18" charset="0"/>
                <a:cs typeface="Times New Roman" panose="02020603050405020304" pitchFamily="18" charset="0"/>
              </a:rPr>
              <a:t>•a 条件在对象的生命期内, 当它</a:t>
            </a:r>
            <a:r>
              <a:rPr lang="zh-CN" altLang="zh-CN" sz="2000" b="1" i="1">
                <a:solidFill>
                  <a:srgbClr val="3737CA"/>
                </a:solidFill>
                <a:latin typeface="Times New Roman" panose="02020603050405020304" pitchFamily="18" charset="0"/>
                <a:cs typeface="Times New Roman" panose="02020603050405020304" pitchFamily="18" charset="0"/>
              </a:rPr>
              <a:t>满足某种条件, 执行某些操作</a:t>
            </a:r>
            <a:r>
              <a:rPr lang="zh-CN" altLang="zh-CN" sz="2000">
                <a:latin typeface="Times New Roman" panose="02020603050405020304" pitchFamily="18" charset="0"/>
                <a:cs typeface="Times New Roman" panose="02020603050405020304" pitchFamily="18" charset="0"/>
              </a:rPr>
              <a:t>或</a:t>
            </a:r>
            <a:r>
              <a:rPr lang="zh-CN" altLang="zh-CN" sz="2000" b="1" i="1">
                <a:solidFill>
                  <a:srgbClr val="3737CA"/>
                </a:solidFill>
                <a:latin typeface="Times New Roman" panose="02020603050405020304" pitchFamily="18" charset="0"/>
                <a:cs typeface="Times New Roman" panose="02020603050405020304" pitchFamily="18" charset="0"/>
              </a:rPr>
              <a:t>等待事件</a:t>
            </a:r>
            <a:endParaRPr lang="zh-CN" altLang="zh-CN" sz="2000">
              <a:latin typeface="Times New Roman" panose="02020603050405020304" pitchFamily="18" charset="0"/>
              <a:cs typeface="Times New Roman" panose="02020603050405020304" pitchFamily="18" charset="0"/>
            </a:endParaRPr>
          </a:p>
          <a:p>
            <a:pPr>
              <a:buSzPct val="95000"/>
              <a:buFontTx/>
              <a:buChar char="•"/>
            </a:pPr>
            <a:r>
              <a:rPr lang="zh-CN" altLang="zh-CN" sz="2000">
                <a:latin typeface="Times New Roman" panose="02020603050405020304" pitchFamily="18" charset="0"/>
                <a:cs typeface="Times New Roman" panose="02020603050405020304" pitchFamily="18" charset="0"/>
              </a:rPr>
              <a:t>通过检查为对象定义的属性和链接找到的</a:t>
            </a:r>
          </a:p>
          <a:p>
            <a:pPr>
              <a:spcBef>
                <a:spcPts val="388"/>
              </a:spcBef>
            </a:pPr>
            <a:r>
              <a:rPr lang="zh-CN" altLang="zh-CN" sz="2000">
                <a:latin typeface="Times New Roman" panose="02020603050405020304" pitchFamily="18" charset="0"/>
                <a:cs typeface="Times New Roman" panose="02020603050405020304" pitchFamily="18" charset="0"/>
              </a:rPr>
              <a:t>•represented 为带圆角的矩形</a:t>
            </a:r>
          </a:p>
        </p:txBody>
      </p:sp>
      <p:sp>
        <p:nvSpPr>
          <p:cNvPr id="125956" name="object 5">
            <a:extLst>
              <a:ext uri="{FF2B5EF4-FFF2-40B4-BE49-F238E27FC236}">
                <a16:creationId xmlns:a16="http://schemas.microsoft.com/office/drawing/2014/main" id="{F6BFE806-422A-4B79-8C4E-3753E875CF42}"/>
              </a:ext>
            </a:extLst>
          </p:cNvPr>
          <p:cNvSpPr>
            <a:spLocks/>
          </p:cNvSpPr>
          <p:nvPr/>
        </p:nvSpPr>
        <p:spPr bwMode="auto">
          <a:xfrm>
            <a:off x="3886200" y="2395538"/>
            <a:ext cx="7192963" cy="3136900"/>
          </a:xfrm>
          <a:custGeom>
            <a:avLst/>
            <a:gdLst>
              <a:gd name="T0" fmla="*/ 477738 w 7162800"/>
              <a:gd name="T1" fmla="*/ 2146 h 3124200"/>
              <a:gd name="T2" fmla="*/ 385816 w 7162800"/>
              <a:gd name="T3" fmla="*/ 18757 h 3124200"/>
              <a:gd name="T4" fmla="*/ 300212 w 7162800"/>
              <a:gd name="T5" fmla="*/ 50562 h 3124200"/>
              <a:gd name="T6" fmla="*/ 222406 w 7162800"/>
              <a:gd name="T7" fmla="*/ 96080 h 3124200"/>
              <a:gd name="T8" fmla="*/ 153878 w 7162800"/>
              <a:gd name="T9" fmla="*/ 153833 h 3124200"/>
              <a:gd name="T10" fmla="*/ 96108 w 7162800"/>
              <a:gd name="T11" fmla="*/ 222341 h 3124200"/>
              <a:gd name="T12" fmla="*/ 50576 w 7162800"/>
              <a:gd name="T13" fmla="*/ 300124 h 3124200"/>
              <a:gd name="T14" fmla="*/ 18762 w 7162800"/>
              <a:gd name="T15" fmla="*/ 385704 h 3124200"/>
              <a:gd name="T16" fmla="*/ 2146 w 7162800"/>
              <a:gd name="T17" fmla="*/ 477600 h 3124200"/>
              <a:gd name="T18" fmla="*/ 0 w 7162800"/>
              <a:gd name="T19" fmla="*/ 2624196 h 3124200"/>
              <a:gd name="T20" fmla="*/ 8461 w 7162800"/>
              <a:gd name="T21" fmla="*/ 2718696 h 3124200"/>
              <a:gd name="T22" fmla="*/ 32862 w 7162800"/>
              <a:gd name="T23" fmla="*/ 2807619 h 3124200"/>
              <a:gd name="T24" fmla="*/ 71720 w 7162800"/>
              <a:gd name="T25" fmla="*/ 2889485 h 3124200"/>
              <a:gd name="T26" fmla="*/ 123556 w 7162800"/>
              <a:gd name="T27" fmla="*/ 2962816 h 3124200"/>
              <a:gd name="T28" fmla="*/ 186889 w 7162800"/>
              <a:gd name="T29" fmla="*/ 3026131 h 3124200"/>
              <a:gd name="T30" fmla="*/ 260242 w 7162800"/>
              <a:gd name="T31" fmla="*/ 3077952 h 3124200"/>
              <a:gd name="T32" fmla="*/ 342132 w 7162800"/>
              <a:gd name="T33" fmla="*/ 3116799 h 3124200"/>
              <a:gd name="T34" fmla="*/ 431080 w 7162800"/>
              <a:gd name="T35" fmla="*/ 3141191 h 3124200"/>
              <a:gd name="T36" fmla="*/ 525607 w 7162800"/>
              <a:gd name="T37" fmla="*/ 3149652 h 3124200"/>
              <a:gd name="T38" fmla="*/ 6745514 w 7162800"/>
              <a:gd name="T39" fmla="*/ 3147505 h 3124200"/>
              <a:gd name="T40" fmla="*/ 6837436 w 7162800"/>
              <a:gd name="T41" fmla="*/ 3130894 h 3124200"/>
              <a:gd name="T42" fmla="*/ 6923040 w 7162800"/>
              <a:gd name="T43" fmla="*/ 3099089 h 3124200"/>
              <a:gd name="T44" fmla="*/ 7000846 w 7162800"/>
              <a:gd name="T45" fmla="*/ 3053571 h 3124200"/>
              <a:gd name="T46" fmla="*/ 7069374 w 7162800"/>
              <a:gd name="T47" fmla="*/ 2995818 h 3124200"/>
              <a:gd name="T48" fmla="*/ 7127144 w 7162800"/>
              <a:gd name="T49" fmla="*/ 2927309 h 3124200"/>
              <a:gd name="T50" fmla="*/ 7172676 w 7162800"/>
              <a:gd name="T51" fmla="*/ 2849527 h 3124200"/>
              <a:gd name="T52" fmla="*/ 7204490 w 7162800"/>
              <a:gd name="T53" fmla="*/ 2763947 h 3124200"/>
              <a:gd name="T54" fmla="*/ 7221106 w 7162800"/>
              <a:gd name="T55" fmla="*/ 2672051 h 3124200"/>
              <a:gd name="T56" fmla="*/ 7223253 w 7162800"/>
              <a:gd name="T57" fmla="*/ 525453 h 3124200"/>
              <a:gd name="T58" fmla="*/ 7214791 w 7162800"/>
              <a:gd name="T59" fmla="*/ 430955 h 3124200"/>
              <a:gd name="T60" fmla="*/ 7190390 w 7162800"/>
              <a:gd name="T61" fmla="*/ 342032 h 3124200"/>
              <a:gd name="T62" fmla="*/ 7151533 w 7162800"/>
              <a:gd name="T63" fmla="*/ 260165 h 3124200"/>
              <a:gd name="T64" fmla="*/ 7099696 w 7162800"/>
              <a:gd name="T65" fmla="*/ 186834 h 3124200"/>
              <a:gd name="T66" fmla="*/ 7036363 w 7162800"/>
              <a:gd name="T67" fmla="*/ 123520 h 3124200"/>
              <a:gd name="T68" fmla="*/ 6963010 w 7162800"/>
              <a:gd name="T69" fmla="*/ 71698 h 3124200"/>
              <a:gd name="T70" fmla="*/ 6881120 w 7162800"/>
              <a:gd name="T71" fmla="*/ 32852 h 3124200"/>
              <a:gd name="T72" fmla="*/ 6792172 w 7162800"/>
              <a:gd name="T73" fmla="*/ 8459 h 3124200"/>
              <a:gd name="T74" fmla="*/ 6697646 w 7162800"/>
              <a:gd name="T75" fmla="*/ 0 h 31242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162800" h="3124200">
                <a:moveTo>
                  <a:pt x="521207" y="0"/>
                </a:moveTo>
                <a:lnTo>
                  <a:pt x="473740" y="2128"/>
                </a:lnTo>
                <a:lnTo>
                  <a:pt x="427472" y="8391"/>
                </a:lnTo>
                <a:lnTo>
                  <a:pt x="382587" y="18605"/>
                </a:lnTo>
                <a:lnTo>
                  <a:pt x="339268" y="32587"/>
                </a:lnTo>
                <a:lnTo>
                  <a:pt x="297699" y="50153"/>
                </a:lnTo>
                <a:lnTo>
                  <a:pt x="258063" y="71119"/>
                </a:lnTo>
                <a:lnTo>
                  <a:pt x="220544" y="95304"/>
                </a:lnTo>
                <a:lnTo>
                  <a:pt x="185325" y="122522"/>
                </a:lnTo>
                <a:lnTo>
                  <a:pt x="152590" y="152590"/>
                </a:lnTo>
                <a:lnTo>
                  <a:pt x="122522" y="185325"/>
                </a:lnTo>
                <a:lnTo>
                  <a:pt x="95304" y="220544"/>
                </a:lnTo>
                <a:lnTo>
                  <a:pt x="71119" y="258063"/>
                </a:lnTo>
                <a:lnTo>
                  <a:pt x="50153" y="297699"/>
                </a:lnTo>
                <a:lnTo>
                  <a:pt x="32587" y="339268"/>
                </a:lnTo>
                <a:lnTo>
                  <a:pt x="18605" y="382587"/>
                </a:lnTo>
                <a:lnTo>
                  <a:pt x="8391" y="427472"/>
                </a:lnTo>
                <a:lnTo>
                  <a:pt x="2128" y="473740"/>
                </a:lnTo>
                <a:lnTo>
                  <a:pt x="0" y="521207"/>
                </a:lnTo>
                <a:lnTo>
                  <a:pt x="0" y="2602991"/>
                </a:lnTo>
                <a:lnTo>
                  <a:pt x="2128" y="2650459"/>
                </a:lnTo>
                <a:lnTo>
                  <a:pt x="8391" y="2696727"/>
                </a:lnTo>
                <a:lnTo>
                  <a:pt x="18605" y="2741612"/>
                </a:lnTo>
                <a:lnTo>
                  <a:pt x="32587" y="2784931"/>
                </a:lnTo>
                <a:lnTo>
                  <a:pt x="50153" y="2826500"/>
                </a:lnTo>
                <a:lnTo>
                  <a:pt x="71120" y="2866136"/>
                </a:lnTo>
                <a:lnTo>
                  <a:pt x="95304" y="2903655"/>
                </a:lnTo>
                <a:lnTo>
                  <a:pt x="122522" y="2938874"/>
                </a:lnTo>
                <a:lnTo>
                  <a:pt x="152590" y="2971609"/>
                </a:lnTo>
                <a:lnTo>
                  <a:pt x="185325" y="3001677"/>
                </a:lnTo>
                <a:lnTo>
                  <a:pt x="220544" y="3028895"/>
                </a:lnTo>
                <a:lnTo>
                  <a:pt x="258064" y="3053080"/>
                </a:lnTo>
                <a:lnTo>
                  <a:pt x="297699" y="3074046"/>
                </a:lnTo>
                <a:lnTo>
                  <a:pt x="339268" y="3091612"/>
                </a:lnTo>
                <a:lnTo>
                  <a:pt x="382587" y="3105594"/>
                </a:lnTo>
                <a:lnTo>
                  <a:pt x="427472" y="3115808"/>
                </a:lnTo>
                <a:lnTo>
                  <a:pt x="473740" y="3122071"/>
                </a:lnTo>
                <a:lnTo>
                  <a:pt x="521208" y="3124200"/>
                </a:lnTo>
                <a:lnTo>
                  <a:pt x="6641592" y="3124199"/>
                </a:lnTo>
                <a:lnTo>
                  <a:pt x="6689059" y="3122071"/>
                </a:lnTo>
                <a:lnTo>
                  <a:pt x="6735327" y="3115808"/>
                </a:lnTo>
                <a:lnTo>
                  <a:pt x="6780212" y="3105594"/>
                </a:lnTo>
                <a:lnTo>
                  <a:pt x="6823531" y="3091612"/>
                </a:lnTo>
                <a:lnTo>
                  <a:pt x="6865100" y="3074046"/>
                </a:lnTo>
                <a:lnTo>
                  <a:pt x="6904735" y="3053079"/>
                </a:lnTo>
                <a:lnTo>
                  <a:pt x="6942255" y="3028895"/>
                </a:lnTo>
                <a:lnTo>
                  <a:pt x="6977474" y="3001677"/>
                </a:lnTo>
                <a:lnTo>
                  <a:pt x="7010209" y="2971609"/>
                </a:lnTo>
                <a:lnTo>
                  <a:pt x="7040277" y="2938874"/>
                </a:lnTo>
                <a:lnTo>
                  <a:pt x="7067495" y="2903655"/>
                </a:lnTo>
                <a:lnTo>
                  <a:pt x="7091680" y="2866135"/>
                </a:lnTo>
                <a:lnTo>
                  <a:pt x="7112646" y="2826500"/>
                </a:lnTo>
                <a:lnTo>
                  <a:pt x="7130212" y="2784931"/>
                </a:lnTo>
                <a:lnTo>
                  <a:pt x="7144194" y="2741612"/>
                </a:lnTo>
                <a:lnTo>
                  <a:pt x="7154408" y="2696727"/>
                </a:lnTo>
                <a:lnTo>
                  <a:pt x="7160671" y="2650459"/>
                </a:lnTo>
                <a:lnTo>
                  <a:pt x="7162800" y="2602991"/>
                </a:lnTo>
                <a:lnTo>
                  <a:pt x="7162800" y="521207"/>
                </a:lnTo>
                <a:lnTo>
                  <a:pt x="7160671" y="473740"/>
                </a:lnTo>
                <a:lnTo>
                  <a:pt x="7154408" y="427472"/>
                </a:lnTo>
                <a:lnTo>
                  <a:pt x="7144194" y="382587"/>
                </a:lnTo>
                <a:lnTo>
                  <a:pt x="7130212" y="339268"/>
                </a:lnTo>
                <a:lnTo>
                  <a:pt x="7112646" y="297699"/>
                </a:lnTo>
                <a:lnTo>
                  <a:pt x="7091680" y="258063"/>
                </a:lnTo>
                <a:lnTo>
                  <a:pt x="7067495" y="220544"/>
                </a:lnTo>
                <a:lnTo>
                  <a:pt x="7040277" y="185325"/>
                </a:lnTo>
                <a:lnTo>
                  <a:pt x="7010209" y="152590"/>
                </a:lnTo>
                <a:lnTo>
                  <a:pt x="6977474" y="122522"/>
                </a:lnTo>
                <a:lnTo>
                  <a:pt x="6942255" y="95304"/>
                </a:lnTo>
                <a:lnTo>
                  <a:pt x="6904735" y="71119"/>
                </a:lnTo>
                <a:lnTo>
                  <a:pt x="6865100" y="50153"/>
                </a:lnTo>
                <a:lnTo>
                  <a:pt x="6823531" y="32587"/>
                </a:lnTo>
                <a:lnTo>
                  <a:pt x="6780212" y="18605"/>
                </a:lnTo>
                <a:lnTo>
                  <a:pt x="6735327" y="8391"/>
                </a:lnTo>
                <a:lnTo>
                  <a:pt x="6689059" y="2128"/>
                </a:lnTo>
                <a:lnTo>
                  <a:pt x="6641592" y="0"/>
                </a:lnTo>
                <a:lnTo>
                  <a:pt x="521207"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5957" name="object 6">
            <a:extLst>
              <a:ext uri="{FF2B5EF4-FFF2-40B4-BE49-F238E27FC236}">
                <a16:creationId xmlns:a16="http://schemas.microsoft.com/office/drawing/2014/main" id="{E4C0672B-3157-43B4-B2B0-3FC54FC8AB51}"/>
              </a:ext>
            </a:extLst>
          </p:cNvPr>
          <p:cNvSpPr>
            <a:spLocks noChangeArrowheads="1"/>
          </p:cNvSpPr>
          <p:nvPr/>
        </p:nvSpPr>
        <p:spPr bwMode="auto">
          <a:xfrm>
            <a:off x="4508500" y="2500313"/>
            <a:ext cx="6102350" cy="29654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25958" name="object 7">
            <a:extLst>
              <a:ext uri="{FF2B5EF4-FFF2-40B4-BE49-F238E27FC236}">
                <a16:creationId xmlns:a16="http://schemas.microsoft.com/office/drawing/2014/main" id="{33F7CBE5-4029-477F-9131-67750A128FF9}"/>
              </a:ext>
            </a:extLst>
          </p:cNvPr>
          <p:cNvSpPr txBox="1">
            <a:spLocks noChangeArrowheads="1"/>
          </p:cNvSpPr>
          <p:nvPr/>
        </p:nvSpPr>
        <p:spPr bwMode="auto">
          <a:xfrm>
            <a:off x="1951038" y="5113338"/>
            <a:ext cx="7678737"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3556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buFont typeface="Arial" panose="020B0604020202020204" pitchFamily="34" charset="0"/>
              <a:buChar char="•"/>
            </a:pPr>
            <a:r>
              <a:rPr lang="zh-CN" altLang="zh-CN" sz="2400" b="1">
                <a:latin typeface="Times New Roman" panose="02020603050405020304" pitchFamily="18" charset="0"/>
                <a:cs typeface="Times New Roman" panose="02020603050405020304" pitchFamily="18" charset="0"/>
              </a:rPr>
              <a:t>转换</a:t>
            </a:r>
            <a:r>
              <a:rPr lang="zh-CN" altLang="zh-CN" sz="2400">
                <a:latin typeface="Times New Roman" panose="02020603050405020304" pitchFamily="18" charset="0"/>
                <a:cs typeface="Times New Roman" panose="02020603050405020304" pitchFamily="18" charset="0"/>
              </a:rPr>
              <a:t>:</a:t>
            </a:r>
          </a:p>
          <a:p>
            <a:pPr/>
            <a:r>
              <a:rPr lang="zh-CN" altLang="zh-CN" sz="2000">
                <a:latin typeface="Times New Roman" panose="02020603050405020304" pitchFamily="18" charset="0"/>
                <a:cs typeface="Times New Roman" panose="02020603050405020304" pitchFamily="18" charset="0"/>
              </a:rPr>
              <a:t>•represents 从原始状态到继承状态的更改 (可能与原始状态相同)。</a:t>
            </a:r>
          </a:p>
          <a:p>
            <a:pPr>
              <a:buSzPct val="95000"/>
              <a:buFontTx/>
              <a:buChar char="•"/>
            </a:pPr>
            <a:r>
              <a:rPr lang="zh-CN" altLang="zh-CN" sz="2000">
                <a:latin typeface="Times New Roman" panose="02020603050405020304" pitchFamily="18" charset="0"/>
                <a:cs typeface="Times New Roman" panose="02020603050405020304" pitchFamily="18" charset="0"/>
              </a:rPr>
              <a:t>可能具有与之关联的操作和/或保护条件, 也可能触发事件。</a:t>
            </a:r>
          </a:p>
        </p:txBody>
      </p:sp>
    </p:spTree>
  </p:cSld>
  <p:clrMapOvr>
    <a:masterClrMapping/>
  </p:clrMapOvr>
</p:sld>
</file>

<file path=ppt/slides/slide5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6F59BB9-16C3-4001-AF82-85396DFF39F7}"/>
              </a:ext>
            </a:extLst>
          </p:cNvPr>
          <p:cNvSpPr txBox="1"/>
          <p:nvPr/>
        </p:nvSpPr>
        <p:spPr>
          <a:xfrm>
            <a:off x="9732963" y="6326188"/>
            <a:ext cx="180975" cy="198437"/>
          </a:xfrm>
          <a:prstGeom prst="rect">
            <a:avLst/>
          </a:prstGeom>
        </p:spPr>
        <p:txBody>
          <a:bodyPr lIns="0" tIns="0" rIns="0" bIns="0">
            <a:spAutoFit/>
          </a:bodyPr>
          <a:lstStyle/>
          <a:p>
            <a:pPr>
              <a:lnSpc>
                <a:spcPts val="1536"/>
              </a:lnSpc>
              <a:defRPr/>
            </a:pPr>
            <a:r>
              <a:rPr sz="1406" dirty="0">
                <a:latin typeface="Times New Roman"/>
                <a:cs typeface="Times New Roman"/>
              </a:rPr>
              <a:t>15</a:t>
            </a:r>
            <a:endParaRPr sz="1406">
              <a:latin typeface="Times New Roman"/>
              <a:cs typeface="Times New Roman"/>
            </a:endParaRPr>
          </a:p>
        </p:txBody>
      </p:sp>
      <p:sp>
        <p:nvSpPr>
          <p:cNvPr id="3" name="object 3">
            <a:extLst>
              <a:ext uri="{FF2B5EF4-FFF2-40B4-BE49-F238E27FC236}">
                <a16:creationId xmlns:a16="http://schemas.microsoft.com/office/drawing/2014/main" id="{DD230136-B23B-40A1-8F95-A9C5EA468829}"/>
              </a:ext>
            </a:extLst>
          </p:cNvPr>
          <p:cNvSpPr txBox="1">
            <a:spLocks noGrp="1"/>
          </p:cNvSpPr>
          <p:nvPr>
            <p:ph type="title"/>
          </p:nvPr>
        </p:nvSpPr>
        <p:spPr>
          <a:xfrm>
            <a:off x="338138" y="111125"/>
            <a:ext cx="7358062" cy="688975"/>
          </a:xfrm>
        </p:spPr>
        <p:txBody>
          <a:bodyPr lIns="0" tIns="12115" rIns="0" bIns="0" rtlCol="0">
            <a:spAutoFit/>
          </a:bodyPr>
          <a:lstStyle/>
          <a:p>
            <a:pPr marL="12753">
              <a:spcBef>
                <a:spcPts val="95"/>
              </a:spcBef>
              <a:defRPr/>
            </a:pPr>
            <a:r>
              <a:rPr b="1" i="1" spc="-5" dirty="0">
                <a:latin typeface="Times New Roman"/>
                <a:cs typeface="Times New Roman"/>
              </a:rPr>
              <a:t>活动</a:t>
            </a:r>
            <a:r>
              <a:rPr b="1" i="1" spc="-55" dirty="0">
                <a:latin typeface="Times New Roman"/>
                <a:cs typeface="Times New Roman"/>
              </a:rPr>
              <a:t> </a:t>
            </a:r>
            <a:r>
              <a:rPr b="1" i="1" spc="-5" dirty="0">
                <a:latin typeface="Times New Roman"/>
                <a:cs typeface="Times New Roman"/>
              </a:rPr>
              <a:t>图</a:t>
            </a:r>
            <a:endParaRPr dirty="0">
              <a:latin typeface="Times New Roman"/>
              <a:cs typeface="Times New Roman"/>
            </a:endParaRPr>
          </a:p>
        </p:txBody>
      </p:sp>
      <p:sp>
        <p:nvSpPr>
          <p:cNvPr id="126980" name="object 4">
            <a:extLst>
              <a:ext uri="{FF2B5EF4-FFF2-40B4-BE49-F238E27FC236}">
                <a16:creationId xmlns:a16="http://schemas.microsoft.com/office/drawing/2014/main" id="{1E708037-4CB3-4ACF-9BC1-2F0866FC984A}"/>
              </a:ext>
            </a:extLst>
          </p:cNvPr>
          <p:cNvSpPr txBox="1">
            <a:spLocks noChangeArrowheads="1"/>
          </p:cNvSpPr>
          <p:nvPr/>
        </p:nvSpPr>
        <p:spPr bwMode="auto">
          <a:xfrm>
            <a:off x="304800" y="1066800"/>
            <a:ext cx="8110538"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391"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000">
                <a:latin typeface="Times New Roman" panose="02020603050405020304" pitchFamily="18" charset="0"/>
                <a:cs typeface="Times New Roman" panose="02020603050405020304" pitchFamily="18" charset="0"/>
              </a:rPr>
              <a:t>•Captures 动态行为 (面向活动)</a:t>
            </a:r>
          </a:p>
          <a:p>
            <a:pPr/>
            <a:r>
              <a:rPr lang="zh-CN" altLang="zh-CN" sz="2000">
                <a:latin typeface="Times New Roman" panose="02020603050405020304" pitchFamily="18" charset="0"/>
                <a:cs typeface="Times New Roman" panose="02020603050405020304" pitchFamily="18" charset="0"/>
              </a:rPr>
              <a:t>在状态中发生的•Behavior 称为</a:t>
            </a:r>
            <a:r>
              <a:rPr lang="zh-CN" altLang="zh-CN" sz="2000" b="1">
                <a:latin typeface="Times New Roman" panose="02020603050405020304" pitchFamily="18" charset="0"/>
                <a:cs typeface="Times New Roman" panose="02020603050405020304" pitchFamily="18" charset="0"/>
              </a:rPr>
              <a:t>活动</a:t>
            </a:r>
            <a:r>
              <a:rPr lang="zh-CN" altLang="zh-CN" sz="2000">
                <a:latin typeface="Times New Roman" panose="02020603050405020304" pitchFamily="18" charset="0"/>
                <a:cs typeface="Times New Roman" panose="02020603050405020304" pitchFamily="18" charset="0"/>
              </a:rPr>
              <a:t>: 在输入状态时启动, 或者完成或被传出转换中断。</a:t>
            </a:r>
          </a:p>
          <a:p>
            <a:pPr>
              <a:spcBef>
                <a:spcPts val="463"/>
              </a:spcBef>
            </a:pPr>
            <a:r>
              <a:rPr lang="zh-CN" altLang="zh-CN" sz="2000">
                <a:latin typeface="Times New Roman" panose="02020603050405020304" pitchFamily="18" charset="0"/>
                <a:cs typeface="Times New Roman" panose="02020603050405020304" pitchFamily="18" charset="0"/>
              </a:rPr>
              <a:t>•Purpose</a:t>
            </a:r>
          </a:p>
          <a:p>
            <a:pPr>
              <a:spcBef>
                <a:spcPts val="488"/>
              </a:spcBef>
            </a:pPr>
            <a:r>
              <a:rPr lang="zh-CN" altLang="zh-CN" sz="2000">
                <a:latin typeface="Times New Roman" panose="02020603050405020304" pitchFamily="18" charset="0"/>
                <a:cs typeface="Times New Roman" panose="02020603050405020304" pitchFamily="18" charset="0"/>
              </a:rPr>
              <a:t>-模型业务工作流</a:t>
            </a:r>
          </a:p>
          <a:p>
            <a:pPr>
              <a:spcBef>
                <a:spcPts val="488"/>
              </a:spcBef>
            </a:pPr>
            <a:r>
              <a:rPr lang="zh-CN" altLang="zh-CN" sz="2000">
                <a:latin typeface="Times New Roman" panose="02020603050405020304" pitchFamily="18" charset="0"/>
                <a:cs typeface="Times New Roman" panose="02020603050405020304" pitchFamily="18" charset="0"/>
              </a:rPr>
              <a:t>-模型操作</a:t>
            </a:r>
          </a:p>
        </p:txBody>
      </p:sp>
      <p:sp>
        <p:nvSpPr>
          <p:cNvPr id="126981" name="object 5">
            <a:extLst>
              <a:ext uri="{FF2B5EF4-FFF2-40B4-BE49-F238E27FC236}">
                <a16:creationId xmlns:a16="http://schemas.microsoft.com/office/drawing/2014/main" id="{1E6E22D4-F7BC-4440-9C79-9F436E60DC26}"/>
              </a:ext>
            </a:extLst>
          </p:cNvPr>
          <p:cNvSpPr>
            <a:spLocks noChangeArrowheads="1"/>
          </p:cNvSpPr>
          <p:nvPr/>
        </p:nvSpPr>
        <p:spPr bwMode="auto">
          <a:xfrm>
            <a:off x="6172200" y="1981200"/>
            <a:ext cx="5053013" cy="47228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Tree>
  </p:cSld>
  <p:clrMapOvr>
    <a:masterClrMapping/>
  </p:clrMapOvr>
</p:sld>
</file>

<file path=ppt/slides/slide5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object 2">
            <a:extLst>
              <a:ext uri="{FF2B5EF4-FFF2-40B4-BE49-F238E27FC236}">
                <a16:creationId xmlns:a16="http://schemas.microsoft.com/office/drawing/2014/main" id="{746CFD29-CD61-41B0-ABE8-B010A9FFEA72}"/>
              </a:ext>
            </a:extLst>
          </p:cNvPr>
          <p:cNvSpPr>
            <a:spLocks/>
          </p:cNvSpPr>
          <p:nvPr/>
        </p:nvSpPr>
        <p:spPr bwMode="auto">
          <a:xfrm>
            <a:off x="2535238" y="5345113"/>
            <a:ext cx="458787" cy="290512"/>
          </a:xfrm>
          <a:custGeom>
            <a:avLst/>
            <a:gdLst>
              <a:gd name="T0" fmla="*/ 460380 w 457200"/>
              <a:gd name="T1" fmla="*/ 145473 h 288289"/>
              <a:gd name="T2" fmla="*/ 452066 w 457200"/>
              <a:gd name="T3" fmla="*/ 106755 h 288289"/>
              <a:gd name="T4" fmla="*/ 428664 w 457200"/>
              <a:gd name="T5" fmla="*/ 71992 h 288289"/>
              <a:gd name="T6" fmla="*/ 392473 w 457200"/>
              <a:gd name="T7" fmla="*/ 42559 h 288289"/>
              <a:gd name="T8" fmla="*/ 345795 w 457200"/>
              <a:gd name="T9" fmla="*/ 19832 h 288289"/>
              <a:gd name="T10" fmla="*/ 290933 w 457200"/>
              <a:gd name="T11" fmla="*/ 5187 h 288289"/>
              <a:gd name="T12" fmla="*/ 230190 w 457200"/>
              <a:gd name="T13" fmla="*/ 0 h 288289"/>
              <a:gd name="T14" fmla="*/ 168911 w 457200"/>
              <a:gd name="T15" fmla="*/ 5187 h 288289"/>
              <a:gd name="T16" fmla="*/ 113901 w 457200"/>
              <a:gd name="T17" fmla="*/ 19832 h 288289"/>
              <a:gd name="T18" fmla="*/ 67330 w 457200"/>
              <a:gd name="T19" fmla="*/ 42558 h 288289"/>
              <a:gd name="T20" fmla="*/ 31374 w 457200"/>
              <a:gd name="T21" fmla="*/ 71992 h 288289"/>
              <a:gd name="T22" fmla="*/ 8205 w 457200"/>
              <a:gd name="T23" fmla="*/ 106755 h 288289"/>
              <a:gd name="T24" fmla="*/ 0 w 457200"/>
              <a:gd name="T25" fmla="*/ 145473 h 288289"/>
              <a:gd name="T26" fmla="*/ 8205 w 457200"/>
              <a:gd name="T27" fmla="*/ 184307 h 288289"/>
              <a:gd name="T28" fmla="*/ 31374 w 457200"/>
              <a:gd name="T29" fmla="*/ 219357 h 288289"/>
              <a:gd name="T30" fmla="*/ 67330 w 457200"/>
              <a:gd name="T31" fmla="*/ 249162 h 288289"/>
              <a:gd name="T32" fmla="*/ 113901 w 457200"/>
              <a:gd name="T33" fmla="*/ 272261 h 288289"/>
              <a:gd name="T34" fmla="*/ 168911 w 457200"/>
              <a:gd name="T35" fmla="*/ 287193 h 288289"/>
              <a:gd name="T36" fmla="*/ 230190 w 457200"/>
              <a:gd name="T37" fmla="*/ 292494 h 288289"/>
              <a:gd name="T38" fmla="*/ 290934 w 457200"/>
              <a:gd name="T39" fmla="*/ 287193 h 288289"/>
              <a:gd name="T40" fmla="*/ 345795 w 457200"/>
              <a:gd name="T41" fmla="*/ 272261 h 288289"/>
              <a:gd name="T42" fmla="*/ 392474 w 457200"/>
              <a:gd name="T43" fmla="*/ 249162 h 288289"/>
              <a:gd name="T44" fmla="*/ 428665 w 457200"/>
              <a:gd name="T45" fmla="*/ 219357 h 288289"/>
              <a:gd name="T46" fmla="*/ 452067 w 457200"/>
              <a:gd name="T47" fmla="*/ 184307 h 288289"/>
              <a:gd name="T48" fmla="*/ 460380 w 457200"/>
              <a:gd name="T49" fmla="*/ 145473 h 28828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57200" h="288289">
                <a:moveTo>
                  <a:pt x="457200" y="143255"/>
                </a:moveTo>
                <a:lnTo>
                  <a:pt x="448944" y="105127"/>
                </a:lnTo>
                <a:lnTo>
                  <a:pt x="425703" y="70894"/>
                </a:lnTo>
                <a:lnTo>
                  <a:pt x="389762" y="41910"/>
                </a:lnTo>
                <a:lnTo>
                  <a:pt x="343407" y="19529"/>
                </a:lnTo>
                <a:lnTo>
                  <a:pt x="288924" y="5108"/>
                </a:lnTo>
                <a:lnTo>
                  <a:pt x="228600" y="0"/>
                </a:lnTo>
                <a:lnTo>
                  <a:pt x="167745" y="5108"/>
                </a:lnTo>
                <a:lnTo>
                  <a:pt x="113114" y="19529"/>
                </a:lnTo>
                <a:lnTo>
                  <a:pt x="66865" y="41909"/>
                </a:lnTo>
                <a:lnTo>
                  <a:pt x="31157" y="70894"/>
                </a:lnTo>
                <a:lnTo>
                  <a:pt x="8149" y="105127"/>
                </a:lnTo>
                <a:lnTo>
                  <a:pt x="0" y="143255"/>
                </a:lnTo>
                <a:lnTo>
                  <a:pt x="8149" y="181497"/>
                </a:lnTo>
                <a:lnTo>
                  <a:pt x="31157" y="216012"/>
                </a:lnTo>
                <a:lnTo>
                  <a:pt x="66865" y="245363"/>
                </a:lnTo>
                <a:lnTo>
                  <a:pt x="113114" y="268111"/>
                </a:lnTo>
                <a:lnTo>
                  <a:pt x="167745" y="282814"/>
                </a:lnTo>
                <a:lnTo>
                  <a:pt x="228600" y="288035"/>
                </a:lnTo>
                <a:lnTo>
                  <a:pt x="288925" y="282814"/>
                </a:lnTo>
                <a:lnTo>
                  <a:pt x="343407" y="268111"/>
                </a:lnTo>
                <a:lnTo>
                  <a:pt x="389763" y="245363"/>
                </a:lnTo>
                <a:lnTo>
                  <a:pt x="425704" y="216012"/>
                </a:lnTo>
                <a:lnTo>
                  <a:pt x="448945" y="181497"/>
                </a:lnTo>
                <a:lnTo>
                  <a:pt x="457200" y="143255"/>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03" name="object 3">
            <a:extLst>
              <a:ext uri="{FF2B5EF4-FFF2-40B4-BE49-F238E27FC236}">
                <a16:creationId xmlns:a16="http://schemas.microsoft.com/office/drawing/2014/main" id="{7C3E6236-C6AB-4CC6-B152-5B3C7CF2CBA7}"/>
              </a:ext>
            </a:extLst>
          </p:cNvPr>
          <p:cNvSpPr>
            <a:spLocks/>
          </p:cNvSpPr>
          <p:nvPr/>
        </p:nvSpPr>
        <p:spPr bwMode="auto">
          <a:xfrm>
            <a:off x="2381250" y="5635625"/>
            <a:ext cx="382588" cy="635000"/>
          </a:xfrm>
          <a:custGeom>
            <a:avLst/>
            <a:gdLst>
              <a:gd name="T0" fmla="*/ 384183 w 381000"/>
              <a:gd name="T1" fmla="*/ 0 h 632460"/>
              <a:gd name="T2" fmla="*/ 384183 w 381000"/>
              <a:gd name="T3" fmla="*/ 348732 h 632460"/>
              <a:gd name="T4" fmla="*/ 0 w 381000"/>
              <a:gd name="T5" fmla="*/ 637550 h 632460"/>
              <a:gd name="T6" fmla="*/ 0 60000 65536"/>
              <a:gd name="T7" fmla="*/ 0 60000 65536"/>
              <a:gd name="T8" fmla="*/ 0 60000 65536"/>
            </a:gdLst>
            <a:ahLst/>
            <a:cxnLst>
              <a:cxn ang="T6">
                <a:pos x="T0" y="T1"/>
              </a:cxn>
              <a:cxn ang="T7">
                <a:pos x="T2" y="T3"/>
              </a:cxn>
              <a:cxn ang="T8">
                <a:pos x="T4" y="T5"/>
              </a:cxn>
            </a:cxnLst>
            <a:rect l="0" t="0" r="r" b="b"/>
            <a:pathLst>
              <a:path w="381000" h="632460">
                <a:moveTo>
                  <a:pt x="381000" y="0"/>
                </a:moveTo>
                <a:lnTo>
                  <a:pt x="381000" y="345948"/>
                </a:lnTo>
                <a:lnTo>
                  <a:pt x="0" y="63246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04" name="object 4">
            <a:extLst>
              <a:ext uri="{FF2B5EF4-FFF2-40B4-BE49-F238E27FC236}">
                <a16:creationId xmlns:a16="http://schemas.microsoft.com/office/drawing/2014/main" id="{471A000C-D246-4D9A-9A2E-3E999E841479}"/>
              </a:ext>
            </a:extLst>
          </p:cNvPr>
          <p:cNvSpPr>
            <a:spLocks/>
          </p:cNvSpPr>
          <p:nvPr/>
        </p:nvSpPr>
        <p:spPr bwMode="auto">
          <a:xfrm>
            <a:off x="2763838" y="5981700"/>
            <a:ext cx="382587" cy="288925"/>
          </a:xfrm>
          <a:custGeom>
            <a:avLst/>
            <a:gdLst>
              <a:gd name="T0" fmla="*/ 0 w 381000"/>
              <a:gd name="T1" fmla="*/ 0 h 287020"/>
              <a:gd name="T2" fmla="*/ 384181 w 381000"/>
              <a:gd name="T3" fmla="*/ 290328 h 287020"/>
              <a:gd name="T4" fmla="*/ 0 60000 65536"/>
              <a:gd name="T5" fmla="*/ 0 60000 65536"/>
            </a:gdLst>
            <a:ahLst/>
            <a:cxnLst>
              <a:cxn ang="T4">
                <a:pos x="T0" y="T1"/>
              </a:cxn>
              <a:cxn ang="T5">
                <a:pos x="T2" y="T3"/>
              </a:cxn>
            </a:cxnLst>
            <a:rect l="0" t="0" r="r" b="b"/>
            <a:pathLst>
              <a:path w="381000" h="287020">
                <a:moveTo>
                  <a:pt x="0" y="0"/>
                </a:moveTo>
                <a:lnTo>
                  <a:pt x="381000" y="2865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05" name="object 5">
            <a:extLst>
              <a:ext uri="{FF2B5EF4-FFF2-40B4-BE49-F238E27FC236}">
                <a16:creationId xmlns:a16="http://schemas.microsoft.com/office/drawing/2014/main" id="{8FA09A44-BF72-420E-A184-ED47B6B63A1F}"/>
              </a:ext>
            </a:extLst>
          </p:cNvPr>
          <p:cNvSpPr>
            <a:spLocks/>
          </p:cNvSpPr>
          <p:nvPr/>
        </p:nvSpPr>
        <p:spPr bwMode="auto">
          <a:xfrm>
            <a:off x="2459038" y="5808663"/>
            <a:ext cx="611187" cy="0"/>
          </a:xfrm>
          <a:custGeom>
            <a:avLst/>
            <a:gdLst>
              <a:gd name="T0" fmla="*/ 0 w 609600"/>
              <a:gd name="T1" fmla="*/ 612778 w 609600"/>
              <a:gd name="T2" fmla="*/ 0 60000 65536"/>
              <a:gd name="T3" fmla="*/ 0 60000 65536"/>
            </a:gdLst>
            <a:ahLst/>
            <a:cxnLst>
              <a:cxn ang="T2">
                <a:pos x="T0" y="0"/>
              </a:cxn>
              <a:cxn ang="T3">
                <a:pos x="T1" y="0"/>
              </a:cxn>
            </a:cxnLst>
            <a:rect l="0" t="0" r="r" b="b"/>
            <a:pathLst>
              <a:path w="609600">
                <a:moveTo>
                  <a:pt x="0" y="0"/>
                </a:moveTo>
                <a:lnTo>
                  <a:pt x="609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06" name="object 6">
            <a:extLst>
              <a:ext uri="{FF2B5EF4-FFF2-40B4-BE49-F238E27FC236}">
                <a16:creationId xmlns:a16="http://schemas.microsoft.com/office/drawing/2014/main" id="{FD1B71EA-1E20-483B-B995-A1B299A17929}"/>
              </a:ext>
            </a:extLst>
          </p:cNvPr>
          <p:cNvSpPr txBox="1">
            <a:spLocks noChangeArrowheads="1"/>
          </p:cNvSpPr>
          <p:nvPr/>
        </p:nvSpPr>
        <p:spPr bwMode="auto">
          <a:xfrm>
            <a:off x="2355850" y="6356350"/>
            <a:ext cx="7794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043" rIns="0" bIns="0">
            <a:spAutoFit/>
          </a:bodyPr>
          <a:lstStyle>
            <a:lvl1pPr marL="12700" indent="809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163"/>
              </a:spcBef>
            </a:pPr>
            <a:r>
              <a:rPr lang="zh-CN" altLang="zh-CN" sz="1400" b="1">
                <a:latin typeface="Times New Roman" panose="02020603050405020304" pitchFamily="18" charset="0"/>
                <a:cs typeface="Times New Roman" panose="02020603050405020304" pitchFamily="18" charset="0"/>
              </a:rPr>
              <a:t>国外客户</a:t>
            </a:r>
            <a:endParaRPr lang="zh-CN" altLang="zh-CN" sz="1400">
              <a:latin typeface="Times New Roman" panose="02020603050405020304" pitchFamily="18" charset="0"/>
              <a:cs typeface="Times New Roman" panose="02020603050405020304" pitchFamily="18" charset="0"/>
            </a:endParaRPr>
          </a:p>
        </p:txBody>
      </p:sp>
      <p:sp>
        <p:nvSpPr>
          <p:cNvPr id="128007" name="object 7">
            <a:extLst>
              <a:ext uri="{FF2B5EF4-FFF2-40B4-BE49-F238E27FC236}">
                <a16:creationId xmlns:a16="http://schemas.microsoft.com/office/drawing/2014/main" id="{5AA2E437-09A0-4B47-8F1E-EFC9DC9972B8}"/>
              </a:ext>
            </a:extLst>
          </p:cNvPr>
          <p:cNvSpPr>
            <a:spLocks noChangeArrowheads="1"/>
          </p:cNvSpPr>
          <p:nvPr/>
        </p:nvSpPr>
        <p:spPr bwMode="auto">
          <a:xfrm>
            <a:off x="2706688" y="4775200"/>
            <a:ext cx="152400" cy="5191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28008" name="object 8">
            <a:extLst>
              <a:ext uri="{FF2B5EF4-FFF2-40B4-BE49-F238E27FC236}">
                <a16:creationId xmlns:a16="http://schemas.microsoft.com/office/drawing/2014/main" id="{A7FFA4C2-A463-4523-8A6E-681F33D6E224}"/>
              </a:ext>
            </a:extLst>
          </p:cNvPr>
          <p:cNvSpPr>
            <a:spLocks/>
          </p:cNvSpPr>
          <p:nvPr/>
        </p:nvSpPr>
        <p:spPr bwMode="auto">
          <a:xfrm>
            <a:off x="9888538" y="5435600"/>
            <a:ext cx="431800" cy="333375"/>
          </a:xfrm>
          <a:custGeom>
            <a:avLst/>
            <a:gdLst>
              <a:gd name="T0" fmla="*/ 433585 w 429895"/>
              <a:gd name="T1" fmla="*/ 167128 h 330835"/>
              <a:gd name="T2" fmla="*/ 427789 w 429895"/>
              <a:gd name="T3" fmla="*/ 128636 h 330835"/>
              <a:gd name="T4" fmla="*/ 411316 w 429895"/>
              <a:gd name="T5" fmla="*/ 93391 h 330835"/>
              <a:gd name="T6" fmla="*/ 385535 w 429895"/>
              <a:gd name="T7" fmla="*/ 62369 h 330835"/>
              <a:gd name="T8" fmla="*/ 351821 w 429895"/>
              <a:gd name="T9" fmla="*/ 36543 h 330835"/>
              <a:gd name="T10" fmla="*/ 311545 w 429895"/>
              <a:gd name="T11" fmla="*/ 16892 h 330835"/>
              <a:gd name="T12" fmla="*/ 266079 w 429895"/>
              <a:gd name="T13" fmla="*/ 4384 h 330835"/>
              <a:gd name="T14" fmla="*/ 216791 w 429895"/>
              <a:gd name="T15" fmla="*/ 0 h 330835"/>
              <a:gd name="T16" fmla="*/ 167022 w 429895"/>
              <a:gd name="T17" fmla="*/ 4384 h 330835"/>
              <a:gd name="T18" fmla="*/ 121366 w 429895"/>
              <a:gd name="T19" fmla="*/ 16892 h 330835"/>
              <a:gd name="T20" fmla="*/ 81117 w 429895"/>
              <a:gd name="T21" fmla="*/ 36543 h 330835"/>
              <a:gd name="T22" fmla="*/ 47565 w 429895"/>
              <a:gd name="T23" fmla="*/ 62369 h 330835"/>
              <a:gd name="T24" fmla="*/ 22000 w 429895"/>
              <a:gd name="T25" fmla="*/ 93391 h 330835"/>
              <a:gd name="T26" fmla="*/ 5715 w 429895"/>
              <a:gd name="T27" fmla="*/ 128636 h 330835"/>
              <a:gd name="T28" fmla="*/ 0 w 429895"/>
              <a:gd name="T29" fmla="*/ 167128 h 330835"/>
              <a:gd name="T30" fmla="*/ 5715 w 429895"/>
              <a:gd name="T31" fmla="*/ 205707 h 330835"/>
              <a:gd name="T32" fmla="*/ 22000 w 429895"/>
              <a:gd name="T33" fmla="*/ 241174 h 330835"/>
              <a:gd name="T34" fmla="*/ 47565 w 429895"/>
              <a:gd name="T35" fmla="*/ 272497 h 330835"/>
              <a:gd name="T36" fmla="*/ 81117 w 429895"/>
              <a:gd name="T37" fmla="*/ 298651 h 330835"/>
              <a:gd name="T38" fmla="*/ 121366 w 429895"/>
              <a:gd name="T39" fmla="*/ 318606 h 330835"/>
              <a:gd name="T40" fmla="*/ 167022 w 429895"/>
              <a:gd name="T41" fmla="*/ 331333 h 330835"/>
              <a:gd name="T42" fmla="*/ 216791 w 429895"/>
              <a:gd name="T43" fmla="*/ 335806 h 330835"/>
              <a:gd name="T44" fmla="*/ 266079 w 429895"/>
              <a:gd name="T45" fmla="*/ 331333 h 330835"/>
              <a:gd name="T46" fmla="*/ 311545 w 429895"/>
              <a:gd name="T47" fmla="*/ 318606 h 330835"/>
              <a:gd name="T48" fmla="*/ 351821 w 429895"/>
              <a:gd name="T49" fmla="*/ 298651 h 330835"/>
              <a:gd name="T50" fmla="*/ 385535 w 429895"/>
              <a:gd name="T51" fmla="*/ 272497 h 330835"/>
              <a:gd name="T52" fmla="*/ 411316 w 429895"/>
              <a:gd name="T53" fmla="*/ 241174 h 330835"/>
              <a:gd name="T54" fmla="*/ 427789 w 429895"/>
              <a:gd name="T55" fmla="*/ 205707 h 330835"/>
              <a:gd name="T56" fmla="*/ 433585 w 429895"/>
              <a:gd name="T57" fmla="*/ 167128 h 3308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29895" h="330835">
                <a:moveTo>
                  <a:pt x="429768" y="164591"/>
                </a:moveTo>
                <a:lnTo>
                  <a:pt x="424023" y="126683"/>
                </a:lnTo>
                <a:lnTo>
                  <a:pt x="407694" y="91973"/>
                </a:lnTo>
                <a:lnTo>
                  <a:pt x="382141" y="61422"/>
                </a:lnTo>
                <a:lnTo>
                  <a:pt x="348724" y="35989"/>
                </a:lnTo>
                <a:lnTo>
                  <a:pt x="308803" y="16635"/>
                </a:lnTo>
                <a:lnTo>
                  <a:pt x="263736" y="4318"/>
                </a:lnTo>
                <a:lnTo>
                  <a:pt x="214883" y="0"/>
                </a:lnTo>
                <a:lnTo>
                  <a:pt x="165551" y="4318"/>
                </a:lnTo>
                <a:lnTo>
                  <a:pt x="120298" y="16635"/>
                </a:lnTo>
                <a:lnTo>
                  <a:pt x="80403" y="35989"/>
                </a:lnTo>
                <a:lnTo>
                  <a:pt x="47146" y="61422"/>
                </a:lnTo>
                <a:lnTo>
                  <a:pt x="21806" y="91973"/>
                </a:lnTo>
                <a:lnTo>
                  <a:pt x="5665" y="126683"/>
                </a:lnTo>
                <a:lnTo>
                  <a:pt x="0" y="164591"/>
                </a:lnTo>
                <a:lnTo>
                  <a:pt x="5665" y="202585"/>
                </a:lnTo>
                <a:lnTo>
                  <a:pt x="21806" y="237512"/>
                </a:lnTo>
                <a:lnTo>
                  <a:pt x="47146" y="268361"/>
                </a:lnTo>
                <a:lnTo>
                  <a:pt x="80403" y="294118"/>
                </a:lnTo>
                <a:lnTo>
                  <a:pt x="120298" y="313770"/>
                </a:lnTo>
                <a:lnTo>
                  <a:pt x="165551" y="326304"/>
                </a:lnTo>
                <a:lnTo>
                  <a:pt x="214883" y="330708"/>
                </a:lnTo>
                <a:lnTo>
                  <a:pt x="263736" y="326304"/>
                </a:lnTo>
                <a:lnTo>
                  <a:pt x="308803" y="313770"/>
                </a:lnTo>
                <a:lnTo>
                  <a:pt x="348724" y="294118"/>
                </a:lnTo>
                <a:lnTo>
                  <a:pt x="382141" y="268361"/>
                </a:lnTo>
                <a:lnTo>
                  <a:pt x="407694" y="237512"/>
                </a:lnTo>
                <a:lnTo>
                  <a:pt x="424023" y="202585"/>
                </a:lnTo>
                <a:lnTo>
                  <a:pt x="429768" y="164591"/>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09" name="object 9">
            <a:extLst>
              <a:ext uri="{FF2B5EF4-FFF2-40B4-BE49-F238E27FC236}">
                <a16:creationId xmlns:a16="http://schemas.microsoft.com/office/drawing/2014/main" id="{0282A4E2-86EC-47FF-928F-CA241FDA093A}"/>
              </a:ext>
            </a:extLst>
          </p:cNvPr>
          <p:cNvSpPr>
            <a:spLocks/>
          </p:cNvSpPr>
          <p:nvPr/>
        </p:nvSpPr>
        <p:spPr bwMode="auto">
          <a:xfrm>
            <a:off x="9744075" y="5767388"/>
            <a:ext cx="361950" cy="733425"/>
          </a:xfrm>
          <a:custGeom>
            <a:avLst/>
            <a:gdLst>
              <a:gd name="T0" fmla="*/ 363479 w 360045"/>
              <a:gd name="T1" fmla="*/ 0 h 730250"/>
              <a:gd name="T2" fmla="*/ 363479 w 360045"/>
              <a:gd name="T3" fmla="*/ 402768 h 730250"/>
              <a:gd name="T4" fmla="*/ 0 w 360045"/>
              <a:gd name="T5" fmla="*/ 736358 h 730250"/>
              <a:gd name="T6" fmla="*/ 0 60000 65536"/>
              <a:gd name="T7" fmla="*/ 0 60000 65536"/>
              <a:gd name="T8" fmla="*/ 0 60000 65536"/>
            </a:gdLst>
            <a:ahLst/>
            <a:cxnLst>
              <a:cxn ang="T6">
                <a:pos x="T0" y="T1"/>
              </a:cxn>
              <a:cxn ang="T7">
                <a:pos x="T2" y="T3"/>
              </a:cxn>
              <a:cxn ang="T8">
                <a:pos x="T4" y="T5"/>
              </a:cxn>
            </a:cxnLst>
            <a:rect l="0" t="0" r="r" b="b"/>
            <a:pathLst>
              <a:path w="360045" h="730250">
                <a:moveTo>
                  <a:pt x="359663" y="0"/>
                </a:moveTo>
                <a:lnTo>
                  <a:pt x="359663" y="399288"/>
                </a:lnTo>
                <a:lnTo>
                  <a:pt x="0" y="729996"/>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10" name="object 10">
            <a:extLst>
              <a:ext uri="{FF2B5EF4-FFF2-40B4-BE49-F238E27FC236}">
                <a16:creationId xmlns:a16="http://schemas.microsoft.com/office/drawing/2014/main" id="{BEA4EA11-BD22-44B3-A2B3-D3BE5D11C448}"/>
              </a:ext>
            </a:extLst>
          </p:cNvPr>
          <p:cNvSpPr>
            <a:spLocks/>
          </p:cNvSpPr>
          <p:nvPr/>
        </p:nvSpPr>
        <p:spPr bwMode="auto">
          <a:xfrm>
            <a:off x="10106025" y="6169025"/>
            <a:ext cx="358775" cy="331788"/>
          </a:xfrm>
          <a:custGeom>
            <a:avLst/>
            <a:gdLst>
              <a:gd name="T0" fmla="*/ 0 w 356870"/>
              <a:gd name="T1" fmla="*/ 0 h 330835"/>
              <a:gd name="T2" fmla="*/ 360434 w 356870"/>
              <a:gd name="T3" fmla="*/ 332616 h 330835"/>
              <a:gd name="T4" fmla="*/ 0 60000 65536"/>
              <a:gd name="T5" fmla="*/ 0 60000 65536"/>
            </a:gdLst>
            <a:ahLst/>
            <a:cxnLst>
              <a:cxn ang="T4">
                <a:pos x="T0" y="T1"/>
              </a:cxn>
              <a:cxn ang="T5">
                <a:pos x="T2" y="T3"/>
              </a:cxn>
            </a:cxnLst>
            <a:rect l="0" t="0" r="r" b="b"/>
            <a:pathLst>
              <a:path w="356870" h="330835">
                <a:moveTo>
                  <a:pt x="0" y="0"/>
                </a:moveTo>
                <a:lnTo>
                  <a:pt x="356616" y="33070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11" name="object 11">
            <a:extLst>
              <a:ext uri="{FF2B5EF4-FFF2-40B4-BE49-F238E27FC236}">
                <a16:creationId xmlns:a16="http://schemas.microsoft.com/office/drawing/2014/main" id="{F9CF065C-63BB-4491-B9D0-4D1AB482082E}"/>
              </a:ext>
            </a:extLst>
          </p:cNvPr>
          <p:cNvSpPr>
            <a:spLocks/>
          </p:cNvSpPr>
          <p:nvPr/>
        </p:nvSpPr>
        <p:spPr bwMode="auto">
          <a:xfrm>
            <a:off x="9817100" y="5969000"/>
            <a:ext cx="574675" cy="0"/>
          </a:xfrm>
          <a:custGeom>
            <a:avLst/>
            <a:gdLst>
              <a:gd name="T0" fmla="*/ 0 w 573404"/>
              <a:gd name="T1" fmla="*/ 575567 w 573404"/>
              <a:gd name="T2" fmla="*/ 0 60000 65536"/>
              <a:gd name="T3" fmla="*/ 0 60000 65536"/>
            </a:gdLst>
            <a:ahLst/>
            <a:cxnLst>
              <a:cxn ang="T2">
                <a:pos x="T0" y="0"/>
              </a:cxn>
              <a:cxn ang="T3">
                <a:pos x="T1" y="0"/>
              </a:cxn>
            </a:cxnLst>
            <a:rect l="0" t="0" r="r" b="b"/>
            <a:pathLst>
              <a:path w="573404">
                <a:moveTo>
                  <a:pt x="0" y="0"/>
                </a:moveTo>
                <a:lnTo>
                  <a:pt x="573024"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 name="object 12">
            <a:extLst>
              <a:ext uri="{FF2B5EF4-FFF2-40B4-BE49-F238E27FC236}">
                <a16:creationId xmlns:a16="http://schemas.microsoft.com/office/drawing/2014/main" id="{74419112-10C1-46A4-9B68-F21CEB6BC209}"/>
              </a:ext>
            </a:extLst>
          </p:cNvPr>
          <p:cNvSpPr txBox="1"/>
          <p:nvPr/>
        </p:nvSpPr>
        <p:spPr>
          <a:xfrm>
            <a:off x="9720263" y="6435725"/>
            <a:ext cx="654050" cy="422275"/>
          </a:xfrm>
          <a:prstGeom prst="rect">
            <a:avLst/>
          </a:prstGeom>
        </p:spPr>
        <p:txBody>
          <a:bodyPr lIns="0" tIns="12753" rIns="0" bIns="0">
            <a:spAutoFit/>
          </a:bodyPr>
          <a:lstStyle/>
          <a:p>
            <a:pPr marL="82259" algn="ctr">
              <a:lnSpc>
                <a:spcPts val="1471"/>
              </a:lnSpc>
              <a:defRPr/>
            </a:pPr>
            <a:r>
              <a:rPr sz="1406" b="1" dirty="0">
                <a:latin typeface="Times New Roman"/>
                <a:cs typeface="Times New Roman"/>
              </a:rPr>
              <a:t>银行</a:t>
            </a:r>
            <a:endParaRPr sz="1406" dirty="0">
              <a:latin typeface="Times New Roman"/>
              <a:cs typeface="Times New Roman"/>
            </a:endParaRPr>
          </a:p>
          <a:p>
            <a:pPr marL="82259" algn="ctr">
              <a:spcBef>
                <a:spcPts val="5"/>
              </a:spcBef>
              <a:defRPr/>
            </a:pPr>
            <a:r>
              <a:rPr sz="1406" b="1" spc="-5" dirty="0">
                <a:latin typeface="Times New Roman"/>
                <a:cs typeface="Times New Roman"/>
              </a:rPr>
              <a:t>人员</a:t>
            </a:r>
            <a:endParaRPr sz="1406" dirty="0">
              <a:latin typeface="Times New Roman"/>
              <a:cs typeface="Times New Roman"/>
            </a:endParaRPr>
          </a:p>
        </p:txBody>
      </p:sp>
      <p:sp>
        <p:nvSpPr>
          <p:cNvPr id="128013" name="object 13">
            <a:extLst>
              <a:ext uri="{FF2B5EF4-FFF2-40B4-BE49-F238E27FC236}">
                <a16:creationId xmlns:a16="http://schemas.microsoft.com/office/drawing/2014/main" id="{DF592AF5-C40A-4C83-839B-491FBF653817}"/>
              </a:ext>
            </a:extLst>
          </p:cNvPr>
          <p:cNvSpPr>
            <a:spLocks/>
          </p:cNvSpPr>
          <p:nvPr/>
        </p:nvSpPr>
        <p:spPr bwMode="auto">
          <a:xfrm>
            <a:off x="7272338" y="3697288"/>
            <a:ext cx="1758950" cy="681037"/>
          </a:xfrm>
          <a:custGeom>
            <a:avLst/>
            <a:gdLst>
              <a:gd name="T0" fmla="*/ 1754809 w 1752600"/>
              <a:gd name="T1" fmla="*/ 288279 h 678179"/>
              <a:gd name="T2" fmla="*/ 1675457 w 1752600"/>
              <a:gd name="T3" fmla="*/ 190877 h 678179"/>
              <a:gd name="T4" fmla="*/ 1571140 w 1752600"/>
              <a:gd name="T5" fmla="*/ 127537 h 678179"/>
              <a:gd name="T6" fmla="*/ 1483229 w 1752600"/>
              <a:gd name="T7" fmla="*/ 91057 h 678179"/>
              <a:gd name="T8" fmla="*/ 1382473 w 1752600"/>
              <a:gd name="T9" fmla="*/ 59869 h 678179"/>
              <a:gd name="T10" fmla="*/ 1270454 w 1752600"/>
              <a:gd name="T11" fmla="*/ 34572 h 678179"/>
              <a:gd name="T12" fmla="*/ 1148758 w 1752600"/>
              <a:gd name="T13" fmla="*/ 15763 h 678179"/>
              <a:gd name="T14" fmla="*/ 1018966 w 1752600"/>
              <a:gd name="T15" fmla="*/ 4040 h 678179"/>
              <a:gd name="T16" fmla="*/ 882661 w 1752600"/>
              <a:gd name="T17" fmla="*/ 0 h 678179"/>
              <a:gd name="T18" fmla="*/ 745997 w 1752600"/>
              <a:gd name="T19" fmla="*/ 4040 h 678179"/>
              <a:gd name="T20" fmla="*/ 615990 w 1752600"/>
              <a:gd name="T21" fmla="*/ 15763 h 678179"/>
              <a:gd name="T22" fmla="*/ 494196 w 1752600"/>
              <a:gd name="T23" fmla="*/ 34572 h 678179"/>
              <a:gd name="T24" fmla="*/ 382178 w 1752600"/>
              <a:gd name="T25" fmla="*/ 59869 h 678179"/>
              <a:gd name="T26" fmla="*/ 281492 w 1752600"/>
              <a:gd name="T27" fmla="*/ 91057 h 678179"/>
              <a:gd name="T28" fmla="*/ 193699 w 1752600"/>
              <a:gd name="T29" fmla="*/ 127537 h 678179"/>
              <a:gd name="T30" fmla="*/ 120360 w 1752600"/>
              <a:gd name="T31" fmla="*/ 168714 h 678179"/>
              <a:gd name="T32" fmla="*/ 23276 w 1752600"/>
              <a:gd name="T33" fmla="*/ 262765 h 678179"/>
              <a:gd name="T34" fmla="*/ 0 w 1752600"/>
              <a:gd name="T35" fmla="*/ 341185 h 678179"/>
              <a:gd name="T36" fmla="*/ 21244 w 1752600"/>
              <a:gd name="T37" fmla="*/ 416245 h 678179"/>
              <a:gd name="T38" fmla="*/ 110128 w 1752600"/>
              <a:gd name="T39" fmla="*/ 507080 h 678179"/>
              <a:gd name="T40" fmla="*/ 216275 w 1752600"/>
              <a:gd name="T41" fmla="*/ 565937 h 678179"/>
              <a:gd name="T42" fmla="*/ 303299 w 1752600"/>
              <a:gd name="T43" fmla="*/ 599760 h 678179"/>
              <a:gd name="T44" fmla="*/ 401746 w 1752600"/>
              <a:gd name="T45" fmla="*/ 628631 h 678179"/>
              <a:gd name="T46" fmla="*/ 510263 w 1752600"/>
              <a:gd name="T47" fmla="*/ 652014 h 678179"/>
              <a:gd name="T48" fmla="*/ 627492 w 1752600"/>
              <a:gd name="T49" fmla="*/ 669377 h 678179"/>
              <a:gd name="T50" fmla="*/ 752076 w 1752600"/>
              <a:gd name="T51" fmla="*/ 680185 h 678179"/>
              <a:gd name="T52" fmla="*/ 882661 w 1752600"/>
              <a:gd name="T53" fmla="*/ 683907 h 678179"/>
              <a:gd name="T54" fmla="*/ 1012899 w 1752600"/>
              <a:gd name="T55" fmla="*/ 680185 h 678179"/>
              <a:gd name="T56" fmla="*/ 1137270 w 1752600"/>
              <a:gd name="T57" fmla="*/ 669377 h 678179"/>
              <a:gd name="T58" fmla="*/ 1254395 w 1752600"/>
              <a:gd name="T59" fmla="*/ 652014 h 678179"/>
              <a:gd name="T60" fmla="*/ 1362896 w 1752600"/>
              <a:gd name="T61" fmla="*/ 628631 h 678179"/>
              <a:gd name="T62" fmla="*/ 1461401 w 1752600"/>
              <a:gd name="T63" fmla="*/ 599760 h 678179"/>
              <a:gd name="T64" fmla="*/ 1548527 w 1752600"/>
              <a:gd name="T65" fmla="*/ 565937 h 678179"/>
              <a:gd name="T66" fmla="*/ 1622902 w 1752600"/>
              <a:gd name="T67" fmla="*/ 527692 h 678179"/>
              <a:gd name="T68" fmla="*/ 1727881 w 1752600"/>
              <a:gd name="T69" fmla="*/ 440078 h 678179"/>
              <a:gd name="T70" fmla="*/ 1765322 w 1752600"/>
              <a:gd name="T71" fmla="*/ 341185 h 678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8179">
                <a:moveTo>
                  <a:pt x="1752599" y="338327"/>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299"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7"/>
                </a:lnTo>
                <a:lnTo>
                  <a:pt x="2399" y="363661"/>
                </a:lnTo>
                <a:lnTo>
                  <a:pt x="21091" y="412759"/>
                </a:lnTo>
                <a:lnTo>
                  <a:pt x="57185" y="459326"/>
                </a:lnTo>
                <a:lnTo>
                  <a:pt x="109334" y="502833"/>
                </a:lnTo>
                <a:lnTo>
                  <a:pt x="176192" y="542750"/>
                </a:lnTo>
                <a:lnTo>
                  <a:pt x="214716" y="561197"/>
                </a:lnTo>
                <a:lnTo>
                  <a:pt x="256412" y="578548"/>
                </a:lnTo>
                <a:lnTo>
                  <a:pt x="301113" y="594737"/>
                </a:lnTo>
                <a:lnTo>
                  <a:pt x="348648" y="609699"/>
                </a:lnTo>
                <a:lnTo>
                  <a:pt x="398851" y="623366"/>
                </a:lnTo>
                <a:lnTo>
                  <a:pt x="451553" y="635673"/>
                </a:lnTo>
                <a:lnTo>
                  <a:pt x="506586" y="646553"/>
                </a:lnTo>
                <a:lnTo>
                  <a:pt x="563781" y="655941"/>
                </a:lnTo>
                <a:lnTo>
                  <a:pt x="622970" y="663771"/>
                </a:lnTo>
                <a:lnTo>
                  <a:pt x="683984" y="669975"/>
                </a:lnTo>
                <a:lnTo>
                  <a:pt x="746656" y="674489"/>
                </a:lnTo>
                <a:lnTo>
                  <a:pt x="810818" y="677246"/>
                </a:lnTo>
                <a:lnTo>
                  <a:pt x="876299" y="678179"/>
                </a:lnTo>
                <a:lnTo>
                  <a:pt x="941592" y="677246"/>
                </a:lnTo>
                <a:lnTo>
                  <a:pt x="1005599" y="674489"/>
                </a:lnTo>
                <a:lnTo>
                  <a:pt x="1068150" y="669975"/>
                </a:lnTo>
                <a:lnTo>
                  <a:pt x="1129073" y="663771"/>
                </a:lnTo>
                <a:lnTo>
                  <a:pt x="1188198" y="655941"/>
                </a:lnTo>
                <a:lnTo>
                  <a:pt x="1245354" y="646553"/>
                </a:lnTo>
                <a:lnTo>
                  <a:pt x="1300370" y="635673"/>
                </a:lnTo>
                <a:lnTo>
                  <a:pt x="1353074" y="623366"/>
                </a:lnTo>
                <a:lnTo>
                  <a:pt x="1403298" y="609699"/>
                </a:lnTo>
                <a:lnTo>
                  <a:pt x="1450868" y="594737"/>
                </a:lnTo>
                <a:lnTo>
                  <a:pt x="1495615" y="578548"/>
                </a:lnTo>
                <a:lnTo>
                  <a:pt x="1537367" y="561197"/>
                </a:lnTo>
                <a:lnTo>
                  <a:pt x="1575954" y="542750"/>
                </a:lnTo>
                <a:lnTo>
                  <a:pt x="1611205" y="523273"/>
                </a:lnTo>
                <a:lnTo>
                  <a:pt x="1671015" y="481495"/>
                </a:lnTo>
                <a:lnTo>
                  <a:pt x="1715428" y="436392"/>
                </a:lnTo>
                <a:lnTo>
                  <a:pt x="1743079" y="388494"/>
                </a:lnTo>
                <a:lnTo>
                  <a:pt x="1752599" y="338327"/>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AA1ABC3E-E943-4A6E-AA47-6347B065FA72}"/>
              </a:ext>
            </a:extLst>
          </p:cNvPr>
          <p:cNvSpPr txBox="1"/>
          <p:nvPr/>
        </p:nvSpPr>
        <p:spPr>
          <a:xfrm>
            <a:off x="7735888" y="3911600"/>
            <a:ext cx="830262" cy="230188"/>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验证</a:t>
            </a:r>
            <a:endParaRPr sz="1406">
              <a:latin typeface="Times New Roman"/>
              <a:cs typeface="Times New Roman"/>
            </a:endParaRPr>
          </a:p>
        </p:txBody>
      </p:sp>
      <p:sp>
        <p:nvSpPr>
          <p:cNvPr id="128015" name="object 15">
            <a:extLst>
              <a:ext uri="{FF2B5EF4-FFF2-40B4-BE49-F238E27FC236}">
                <a16:creationId xmlns:a16="http://schemas.microsoft.com/office/drawing/2014/main" id="{C0BA2D69-E95F-4FA8-85E3-45D99B7DDF6B}"/>
              </a:ext>
            </a:extLst>
          </p:cNvPr>
          <p:cNvSpPr>
            <a:spLocks/>
          </p:cNvSpPr>
          <p:nvPr/>
        </p:nvSpPr>
        <p:spPr bwMode="auto">
          <a:xfrm>
            <a:off x="2511425" y="3244850"/>
            <a:ext cx="460375" cy="377825"/>
          </a:xfrm>
          <a:custGeom>
            <a:avLst/>
            <a:gdLst>
              <a:gd name="T0" fmla="*/ 463572 w 457200"/>
              <a:gd name="T1" fmla="*/ 188720 h 376554"/>
              <a:gd name="T2" fmla="*/ 457382 w 457200"/>
              <a:gd name="T3" fmla="*/ 145414 h 376554"/>
              <a:gd name="T4" fmla="*/ 439785 w 457200"/>
              <a:gd name="T5" fmla="*/ 105679 h 376554"/>
              <a:gd name="T6" fmla="*/ 412240 w 457200"/>
              <a:gd name="T7" fmla="*/ 70641 h 376554"/>
              <a:gd name="T8" fmla="*/ 376210 w 457200"/>
              <a:gd name="T9" fmla="*/ 41426 h 376554"/>
              <a:gd name="T10" fmla="*/ 333150 w 457200"/>
              <a:gd name="T11" fmla="*/ 19162 h 376554"/>
              <a:gd name="T12" fmla="*/ 284522 w 457200"/>
              <a:gd name="T13" fmla="*/ 4979 h 376554"/>
              <a:gd name="T14" fmla="*/ 231787 w 457200"/>
              <a:gd name="T15" fmla="*/ 0 h 376554"/>
              <a:gd name="T16" fmla="*/ 178562 w 457200"/>
              <a:gd name="T17" fmla="*/ 4979 h 376554"/>
              <a:gd name="T18" fmla="*/ 129746 w 457200"/>
              <a:gd name="T19" fmla="*/ 19162 h 376554"/>
              <a:gd name="T20" fmla="*/ 86713 w 457200"/>
              <a:gd name="T21" fmla="*/ 41426 h 376554"/>
              <a:gd name="T22" fmla="*/ 50844 w 457200"/>
              <a:gd name="T23" fmla="*/ 70641 h 376554"/>
              <a:gd name="T24" fmla="*/ 23516 w 457200"/>
              <a:gd name="T25" fmla="*/ 105679 h 376554"/>
              <a:gd name="T26" fmla="*/ 6108 w 457200"/>
              <a:gd name="T27" fmla="*/ 145414 h 376554"/>
              <a:gd name="T28" fmla="*/ 0 w 457200"/>
              <a:gd name="T29" fmla="*/ 188720 h 376554"/>
              <a:gd name="T30" fmla="*/ 6108 w 457200"/>
              <a:gd name="T31" fmla="*/ 232109 h 376554"/>
              <a:gd name="T32" fmla="*/ 23516 w 457200"/>
              <a:gd name="T33" fmla="*/ 272063 h 376554"/>
              <a:gd name="T34" fmla="*/ 50844 w 457200"/>
              <a:gd name="T35" fmla="*/ 307402 h 376554"/>
              <a:gd name="T36" fmla="*/ 86713 w 457200"/>
              <a:gd name="T37" fmla="*/ 336943 h 376554"/>
              <a:gd name="T38" fmla="*/ 129746 w 457200"/>
              <a:gd name="T39" fmla="*/ 359505 h 376554"/>
              <a:gd name="T40" fmla="*/ 178562 w 457200"/>
              <a:gd name="T41" fmla="*/ 373910 h 376554"/>
              <a:gd name="T42" fmla="*/ 231787 w 457200"/>
              <a:gd name="T43" fmla="*/ 378974 h 376554"/>
              <a:gd name="T44" fmla="*/ 284522 w 457200"/>
              <a:gd name="T45" fmla="*/ 373910 h 376554"/>
              <a:gd name="T46" fmla="*/ 333150 w 457200"/>
              <a:gd name="T47" fmla="*/ 359505 h 376554"/>
              <a:gd name="T48" fmla="*/ 376210 w 457200"/>
              <a:gd name="T49" fmla="*/ 336943 h 376554"/>
              <a:gd name="T50" fmla="*/ 412240 w 457200"/>
              <a:gd name="T51" fmla="*/ 307402 h 376554"/>
              <a:gd name="T52" fmla="*/ 439785 w 457200"/>
              <a:gd name="T53" fmla="*/ 272063 h 376554"/>
              <a:gd name="T54" fmla="*/ 457382 w 457200"/>
              <a:gd name="T55" fmla="*/ 232109 h 376554"/>
              <a:gd name="T56" fmla="*/ 463572 w 457200"/>
              <a:gd name="T57" fmla="*/ 188720 h 3765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7200" h="376554">
                <a:moveTo>
                  <a:pt x="457200" y="187452"/>
                </a:moveTo>
                <a:lnTo>
                  <a:pt x="451095" y="144437"/>
                </a:lnTo>
                <a:lnTo>
                  <a:pt x="433740" y="104969"/>
                </a:lnTo>
                <a:lnTo>
                  <a:pt x="406574" y="70166"/>
                </a:lnTo>
                <a:lnTo>
                  <a:pt x="371038" y="41148"/>
                </a:lnTo>
                <a:lnTo>
                  <a:pt x="328570" y="19034"/>
                </a:lnTo>
                <a:lnTo>
                  <a:pt x="280611" y="4945"/>
                </a:lnTo>
                <a:lnTo>
                  <a:pt x="228600" y="0"/>
                </a:lnTo>
                <a:lnTo>
                  <a:pt x="176108" y="4945"/>
                </a:lnTo>
                <a:lnTo>
                  <a:pt x="127962" y="19034"/>
                </a:lnTo>
                <a:lnTo>
                  <a:pt x="85521" y="41148"/>
                </a:lnTo>
                <a:lnTo>
                  <a:pt x="50145" y="70166"/>
                </a:lnTo>
                <a:lnTo>
                  <a:pt x="23193" y="104969"/>
                </a:lnTo>
                <a:lnTo>
                  <a:pt x="6024" y="144437"/>
                </a:lnTo>
                <a:lnTo>
                  <a:pt x="0" y="187452"/>
                </a:lnTo>
                <a:lnTo>
                  <a:pt x="6024" y="230550"/>
                </a:lnTo>
                <a:lnTo>
                  <a:pt x="23193" y="270236"/>
                </a:lnTo>
                <a:lnTo>
                  <a:pt x="50145" y="305337"/>
                </a:lnTo>
                <a:lnTo>
                  <a:pt x="85521" y="334680"/>
                </a:lnTo>
                <a:lnTo>
                  <a:pt x="127962" y="357091"/>
                </a:lnTo>
                <a:lnTo>
                  <a:pt x="176108" y="371398"/>
                </a:lnTo>
                <a:lnTo>
                  <a:pt x="228600" y="376428"/>
                </a:lnTo>
                <a:lnTo>
                  <a:pt x="280611" y="371398"/>
                </a:lnTo>
                <a:lnTo>
                  <a:pt x="328570" y="357091"/>
                </a:lnTo>
                <a:lnTo>
                  <a:pt x="371038" y="334680"/>
                </a:lnTo>
                <a:lnTo>
                  <a:pt x="406574" y="305337"/>
                </a:lnTo>
                <a:lnTo>
                  <a:pt x="433740" y="270236"/>
                </a:lnTo>
                <a:lnTo>
                  <a:pt x="451095" y="230550"/>
                </a:lnTo>
                <a:lnTo>
                  <a:pt x="457200" y="187452"/>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16" name="object 16">
            <a:extLst>
              <a:ext uri="{FF2B5EF4-FFF2-40B4-BE49-F238E27FC236}">
                <a16:creationId xmlns:a16="http://schemas.microsoft.com/office/drawing/2014/main" id="{37E75956-E6B9-4FC5-A1A8-94E205377F57}"/>
              </a:ext>
            </a:extLst>
          </p:cNvPr>
          <p:cNvSpPr>
            <a:spLocks/>
          </p:cNvSpPr>
          <p:nvPr/>
        </p:nvSpPr>
        <p:spPr bwMode="auto">
          <a:xfrm>
            <a:off x="2359025" y="3622675"/>
            <a:ext cx="382588" cy="831850"/>
          </a:xfrm>
          <a:custGeom>
            <a:avLst/>
            <a:gdLst>
              <a:gd name="T0" fmla="*/ 384182 w 381000"/>
              <a:gd name="T1" fmla="*/ 0 h 828039"/>
              <a:gd name="T2" fmla="*/ 384182 w 381000"/>
              <a:gd name="T3" fmla="*/ 455265 h 828039"/>
              <a:gd name="T4" fmla="*/ 0 w 381000"/>
              <a:gd name="T5" fmla="*/ 835166 h 828039"/>
              <a:gd name="T6" fmla="*/ 0 60000 65536"/>
              <a:gd name="T7" fmla="*/ 0 60000 65536"/>
              <a:gd name="T8" fmla="*/ 0 60000 65536"/>
            </a:gdLst>
            <a:ahLst/>
            <a:cxnLst>
              <a:cxn ang="T6">
                <a:pos x="T0" y="T1"/>
              </a:cxn>
              <a:cxn ang="T7">
                <a:pos x="T2" y="T3"/>
              </a:cxn>
              <a:cxn ang="T8">
                <a:pos x="T4" y="T5"/>
              </a:cxn>
            </a:cxnLst>
            <a:rect l="0" t="0" r="r" b="b"/>
            <a:pathLst>
              <a:path w="381000" h="828039">
                <a:moveTo>
                  <a:pt x="380999" y="0"/>
                </a:moveTo>
                <a:lnTo>
                  <a:pt x="380999" y="451103"/>
                </a:lnTo>
                <a:lnTo>
                  <a:pt x="0" y="827531"/>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17" name="object 17">
            <a:extLst>
              <a:ext uri="{FF2B5EF4-FFF2-40B4-BE49-F238E27FC236}">
                <a16:creationId xmlns:a16="http://schemas.microsoft.com/office/drawing/2014/main" id="{D4BC4517-4AC5-4EC6-9A3C-4E06987408AE}"/>
              </a:ext>
            </a:extLst>
          </p:cNvPr>
          <p:cNvSpPr>
            <a:spLocks/>
          </p:cNvSpPr>
          <p:nvPr/>
        </p:nvSpPr>
        <p:spPr bwMode="auto">
          <a:xfrm>
            <a:off x="2741613" y="4075113"/>
            <a:ext cx="382587" cy="377825"/>
          </a:xfrm>
          <a:custGeom>
            <a:avLst/>
            <a:gdLst>
              <a:gd name="T0" fmla="*/ 0 w 381000"/>
              <a:gd name="T1" fmla="*/ 0 h 376554"/>
              <a:gd name="T2" fmla="*/ 384181 w 381000"/>
              <a:gd name="T3" fmla="*/ 378973 h 376554"/>
              <a:gd name="T4" fmla="*/ 0 60000 65536"/>
              <a:gd name="T5" fmla="*/ 0 60000 65536"/>
            </a:gdLst>
            <a:ahLst/>
            <a:cxnLst>
              <a:cxn ang="T4">
                <a:pos x="T0" y="T1"/>
              </a:cxn>
              <a:cxn ang="T5">
                <a:pos x="T2" y="T3"/>
              </a:cxn>
            </a:cxnLst>
            <a:rect l="0" t="0" r="r" b="b"/>
            <a:pathLst>
              <a:path w="381000" h="376554">
                <a:moveTo>
                  <a:pt x="0" y="0"/>
                </a:moveTo>
                <a:lnTo>
                  <a:pt x="381000" y="37642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18" name="object 18">
            <a:extLst>
              <a:ext uri="{FF2B5EF4-FFF2-40B4-BE49-F238E27FC236}">
                <a16:creationId xmlns:a16="http://schemas.microsoft.com/office/drawing/2014/main" id="{D4736C2D-98A0-4957-B611-A73B61C33EEA}"/>
              </a:ext>
            </a:extLst>
          </p:cNvPr>
          <p:cNvSpPr>
            <a:spLocks/>
          </p:cNvSpPr>
          <p:nvPr/>
        </p:nvSpPr>
        <p:spPr bwMode="auto">
          <a:xfrm>
            <a:off x="2435225" y="3849688"/>
            <a:ext cx="612775" cy="0"/>
          </a:xfrm>
          <a:custGeom>
            <a:avLst/>
            <a:gdLst>
              <a:gd name="T0" fmla="*/ 0 w 609600"/>
              <a:gd name="T1" fmla="*/ 615967 w 609600"/>
              <a:gd name="T2" fmla="*/ 0 60000 65536"/>
              <a:gd name="T3" fmla="*/ 0 60000 65536"/>
            </a:gdLst>
            <a:ahLst/>
            <a:cxnLst>
              <a:cxn ang="T2">
                <a:pos x="T0" y="0"/>
              </a:cxn>
              <a:cxn ang="T3">
                <a:pos x="T1" y="0"/>
              </a:cxn>
            </a:cxnLst>
            <a:rect l="0" t="0" r="r" b="b"/>
            <a:pathLst>
              <a:path w="609600">
                <a:moveTo>
                  <a:pt x="0" y="0"/>
                </a:moveTo>
                <a:lnTo>
                  <a:pt x="609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object 19">
            <a:extLst>
              <a:ext uri="{FF2B5EF4-FFF2-40B4-BE49-F238E27FC236}">
                <a16:creationId xmlns:a16="http://schemas.microsoft.com/office/drawing/2014/main" id="{80572ECC-391C-4710-9818-3BA7EB014825}"/>
              </a:ext>
            </a:extLst>
          </p:cNvPr>
          <p:cNvSpPr txBox="1"/>
          <p:nvPr/>
        </p:nvSpPr>
        <p:spPr>
          <a:xfrm>
            <a:off x="2333625" y="4556125"/>
            <a:ext cx="781050" cy="230188"/>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客户</a:t>
            </a:r>
            <a:endParaRPr sz="1406">
              <a:latin typeface="Times New Roman"/>
              <a:cs typeface="Times New Roman"/>
            </a:endParaRPr>
          </a:p>
        </p:txBody>
      </p:sp>
      <p:sp>
        <p:nvSpPr>
          <p:cNvPr id="128020" name="object 20">
            <a:extLst>
              <a:ext uri="{FF2B5EF4-FFF2-40B4-BE49-F238E27FC236}">
                <a16:creationId xmlns:a16="http://schemas.microsoft.com/office/drawing/2014/main" id="{1E7BCCE0-EB4C-451F-AF50-6316CDD911FD}"/>
              </a:ext>
            </a:extLst>
          </p:cNvPr>
          <p:cNvSpPr>
            <a:spLocks/>
          </p:cNvSpPr>
          <p:nvPr/>
        </p:nvSpPr>
        <p:spPr bwMode="auto">
          <a:xfrm>
            <a:off x="3981450" y="3697288"/>
            <a:ext cx="1760538" cy="681037"/>
          </a:xfrm>
          <a:custGeom>
            <a:avLst/>
            <a:gdLst>
              <a:gd name="T0" fmla="*/ 1757979 w 1752600"/>
              <a:gd name="T1" fmla="*/ 288279 h 678179"/>
              <a:gd name="T2" fmla="*/ 1678483 w 1752600"/>
              <a:gd name="T3" fmla="*/ 190877 h 678179"/>
              <a:gd name="T4" fmla="*/ 1573978 w 1752600"/>
              <a:gd name="T5" fmla="*/ 127537 h 678179"/>
              <a:gd name="T6" fmla="*/ 1485909 w 1752600"/>
              <a:gd name="T7" fmla="*/ 91057 h 678179"/>
              <a:gd name="T8" fmla="*/ 1384970 w 1752600"/>
              <a:gd name="T9" fmla="*/ 59869 h 678179"/>
              <a:gd name="T10" fmla="*/ 1272750 w 1752600"/>
              <a:gd name="T11" fmla="*/ 34572 h 678179"/>
              <a:gd name="T12" fmla="*/ 1150834 w 1752600"/>
              <a:gd name="T13" fmla="*/ 15763 h 678179"/>
              <a:gd name="T14" fmla="*/ 1020807 w 1752600"/>
              <a:gd name="T15" fmla="*/ 4040 h 678179"/>
              <a:gd name="T16" fmla="*/ 884255 w 1752600"/>
              <a:gd name="T17" fmla="*/ 0 h 678179"/>
              <a:gd name="T18" fmla="*/ 747345 w 1752600"/>
              <a:gd name="T19" fmla="*/ 4040 h 678179"/>
              <a:gd name="T20" fmla="*/ 617102 w 1752600"/>
              <a:gd name="T21" fmla="*/ 15763 h 678179"/>
              <a:gd name="T22" fmla="*/ 495088 w 1752600"/>
              <a:gd name="T23" fmla="*/ 34572 h 678179"/>
              <a:gd name="T24" fmla="*/ 382868 w 1752600"/>
              <a:gd name="T25" fmla="*/ 59869 h 678179"/>
              <a:gd name="T26" fmla="*/ 282000 w 1752600"/>
              <a:gd name="T27" fmla="*/ 91057 h 678179"/>
              <a:gd name="T28" fmla="*/ 194049 w 1752600"/>
              <a:gd name="T29" fmla="*/ 127537 h 678179"/>
              <a:gd name="T30" fmla="*/ 120577 w 1752600"/>
              <a:gd name="T31" fmla="*/ 168714 h 678179"/>
              <a:gd name="T32" fmla="*/ 23318 w 1752600"/>
              <a:gd name="T33" fmla="*/ 262765 h 678179"/>
              <a:gd name="T34" fmla="*/ 0 w 1752600"/>
              <a:gd name="T35" fmla="*/ 341185 h 678179"/>
              <a:gd name="T36" fmla="*/ 21283 w 1752600"/>
              <a:gd name="T37" fmla="*/ 416245 h 678179"/>
              <a:gd name="T38" fmla="*/ 110326 w 1752600"/>
              <a:gd name="T39" fmla="*/ 507080 h 678179"/>
              <a:gd name="T40" fmla="*/ 216666 w 1752600"/>
              <a:gd name="T41" fmla="*/ 565937 h 678179"/>
              <a:gd name="T42" fmla="*/ 303847 w 1752600"/>
              <a:gd name="T43" fmla="*/ 599760 h 678179"/>
              <a:gd name="T44" fmla="*/ 402473 w 1752600"/>
              <a:gd name="T45" fmla="*/ 628631 h 678179"/>
              <a:gd name="T46" fmla="*/ 511185 w 1752600"/>
              <a:gd name="T47" fmla="*/ 652014 h 678179"/>
              <a:gd name="T48" fmla="*/ 628626 w 1752600"/>
              <a:gd name="T49" fmla="*/ 669377 h 678179"/>
              <a:gd name="T50" fmla="*/ 753435 w 1752600"/>
              <a:gd name="T51" fmla="*/ 680185 h 678179"/>
              <a:gd name="T52" fmla="*/ 884255 w 1752600"/>
              <a:gd name="T53" fmla="*/ 683907 h 678179"/>
              <a:gd name="T54" fmla="*/ 1014729 w 1752600"/>
              <a:gd name="T55" fmla="*/ 680185 h 678179"/>
              <a:gd name="T56" fmla="*/ 1139324 w 1752600"/>
              <a:gd name="T57" fmla="*/ 669377 h 678179"/>
              <a:gd name="T58" fmla="*/ 1256661 w 1752600"/>
              <a:gd name="T59" fmla="*/ 652014 h 678179"/>
              <a:gd name="T60" fmla="*/ 1365358 w 1752600"/>
              <a:gd name="T61" fmla="*/ 628631 h 678179"/>
              <a:gd name="T62" fmla="*/ 1464040 w 1752600"/>
              <a:gd name="T63" fmla="*/ 599760 h 678179"/>
              <a:gd name="T64" fmla="*/ 1551325 w 1752600"/>
              <a:gd name="T65" fmla="*/ 565937 h 678179"/>
              <a:gd name="T66" fmla="*/ 1625834 w 1752600"/>
              <a:gd name="T67" fmla="*/ 527692 h 678179"/>
              <a:gd name="T68" fmla="*/ 1731003 w 1752600"/>
              <a:gd name="T69" fmla="*/ 440078 h 678179"/>
              <a:gd name="T70" fmla="*/ 1768511 w 1752600"/>
              <a:gd name="T71" fmla="*/ 341185 h 678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8179">
                <a:moveTo>
                  <a:pt x="1752599" y="338327"/>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299"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7"/>
                </a:lnTo>
                <a:lnTo>
                  <a:pt x="2399" y="363661"/>
                </a:lnTo>
                <a:lnTo>
                  <a:pt x="21091" y="412759"/>
                </a:lnTo>
                <a:lnTo>
                  <a:pt x="57185" y="459326"/>
                </a:lnTo>
                <a:lnTo>
                  <a:pt x="109334" y="502833"/>
                </a:lnTo>
                <a:lnTo>
                  <a:pt x="176192" y="542750"/>
                </a:lnTo>
                <a:lnTo>
                  <a:pt x="214716" y="561197"/>
                </a:lnTo>
                <a:lnTo>
                  <a:pt x="256412" y="578548"/>
                </a:lnTo>
                <a:lnTo>
                  <a:pt x="301113" y="594737"/>
                </a:lnTo>
                <a:lnTo>
                  <a:pt x="348648" y="609699"/>
                </a:lnTo>
                <a:lnTo>
                  <a:pt x="398851" y="623366"/>
                </a:lnTo>
                <a:lnTo>
                  <a:pt x="451553" y="635673"/>
                </a:lnTo>
                <a:lnTo>
                  <a:pt x="506586" y="646553"/>
                </a:lnTo>
                <a:lnTo>
                  <a:pt x="563781" y="655941"/>
                </a:lnTo>
                <a:lnTo>
                  <a:pt x="622970" y="663771"/>
                </a:lnTo>
                <a:lnTo>
                  <a:pt x="683984" y="669975"/>
                </a:lnTo>
                <a:lnTo>
                  <a:pt x="746656" y="674489"/>
                </a:lnTo>
                <a:lnTo>
                  <a:pt x="810818" y="677246"/>
                </a:lnTo>
                <a:lnTo>
                  <a:pt x="876299" y="678179"/>
                </a:lnTo>
                <a:lnTo>
                  <a:pt x="941592" y="677246"/>
                </a:lnTo>
                <a:lnTo>
                  <a:pt x="1005599" y="674489"/>
                </a:lnTo>
                <a:lnTo>
                  <a:pt x="1068150" y="669975"/>
                </a:lnTo>
                <a:lnTo>
                  <a:pt x="1129073" y="663771"/>
                </a:lnTo>
                <a:lnTo>
                  <a:pt x="1188198" y="655941"/>
                </a:lnTo>
                <a:lnTo>
                  <a:pt x="1245354" y="646553"/>
                </a:lnTo>
                <a:lnTo>
                  <a:pt x="1300370" y="635673"/>
                </a:lnTo>
                <a:lnTo>
                  <a:pt x="1353074" y="623366"/>
                </a:lnTo>
                <a:lnTo>
                  <a:pt x="1403298" y="609699"/>
                </a:lnTo>
                <a:lnTo>
                  <a:pt x="1450868" y="594737"/>
                </a:lnTo>
                <a:lnTo>
                  <a:pt x="1495615" y="578548"/>
                </a:lnTo>
                <a:lnTo>
                  <a:pt x="1537367" y="561197"/>
                </a:lnTo>
                <a:lnTo>
                  <a:pt x="1575954" y="542750"/>
                </a:lnTo>
                <a:lnTo>
                  <a:pt x="1611205" y="523273"/>
                </a:lnTo>
                <a:lnTo>
                  <a:pt x="1671015" y="481495"/>
                </a:lnTo>
                <a:lnTo>
                  <a:pt x="1715428" y="436392"/>
                </a:lnTo>
                <a:lnTo>
                  <a:pt x="1743079" y="388494"/>
                </a:lnTo>
                <a:lnTo>
                  <a:pt x="1752599" y="338327"/>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 name="object 21">
            <a:extLst>
              <a:ext uri="{FF2B5EF4-FFF2-40B4-BE49-F238E27FC236}">
                <a16:creationId xmlns:a16="http://schemas.microsoft.com/office/drawing/2014/main" id="{8A73A81B-D404-4A85-83F8-1B59776055B3}"/>
              </a:ext>
            </a:extLst>
          </p:cNvPr>
          <p:cNvSpPr txBox="1"/>
          <p:nvPr/>
        </p:nvSpPr>
        <p:spPr>
          <a:xfrm>
            <a:off x="4603750" y="3911600"/>
            <a:ext cx="512763" cy="230188"/>
          </a:xfrm>
          <a:prstGeom prst="rect">
            <a:avLst/>
          </a:prstGeom>
        </p:spPr>
        <p:txBody>
          <a:bodyPr lIns="0" tIns="12753" rIns="0" bIns="0">
            <a:spAutoFit/>
          </a:bodyPr>
          <a:lstStyle/>
          <a:p>
            <a:pPr marL="12753">
              <a:spcBef>
                <a:spcPts val="100"/>
              </a:spcBef>
              <a:defRPr/>
            </a:pPr>
            <a:r>
              <a:rPr sz="1406" b="1" dirty="0">
                <a:latin typeface="Times New Roman"/>
                <a:cs typeface="Times New Roman"/>
              </a:rPr>
              <a:t>查询</a:t>
            </a:r>
            <a:endParaRPr sz="1406">
              <a:latin typeface="Times New Roman"/>
              <a:cs typeface="Times New Roman"/>
            </a:endParaRPr>
          </a:p>
        </p:txBody>
      </p:sp>
      <p:sp>
        <p:nvSpPr>
          <p:cNvPr id="128022" name="object 22">
            <a:extLst>
              <a:ext uri="{FF2B5EF4-FFF2-40B4-BE49-F238E27FC236}">
                <a16:creationId xmlns:a16="http://schemas.microsoft.com/office/drawing/2014/main" id="{F4EF6746-F95B-4594-B55A-E2C8C6A962CA}"/>
              </a:ext>
            </a:extLst>
          </p:cNvPr>
          <p:cNvSpPr>
            <a:spLocks/>
          </p:cNvSpPr>
          <p:nvPr/>
        </p:nvSpPr>
        <p:spPr bwMode="auto">
          <a:xfrm>
            <a:off x="3981450" y="4679950"/>
            <a:ext cx="1760538" cy="681038"/>
          </a:xfrm>
          <a:custGeom>
            <a:avLst/>
            <a:gdLst>
              <a:gd name="T0" fmla="*/ 1757979 w 1752600"/>
              <a:gd name="T1" fmla="*/ 288279 h 678179"/>
              <a:gd name="T2" fmla="*/ 1678483 w 1752600"/>
              <a:gd name="T3" fmla="*/ 190877 h 678179"/>
              <a:gd name="T4" fmla="*/ 1573978 w 1752600"/>
              <a:gd name="T5" fmla="*/ 127537 h 678179"/>
              <a:gd name="T6" fmla="*/ 1485909 w 1752600"/>
              <a:gd name="T7" fmla="*/ 91057 h 678179"/>
              <a:gd name="T8" fmla="*/ 1384970 w 1752600"/>
              <a:gd name="T9" fmla="*/ 59869 h 678179"/>
              <a:gd name="T10" fmla="*/ 1272750 w 1752600"/>
              <a:gd name="T11" fmla="*/ 34573 h 678179"/>
              <a:gd name="T12" fmla="*/ 1150834 w 1752600"/>
              <a:gd name="T13" fmla="*/ 15763 h 678179"/>
              <a:gd name="T14" fmla="*/ 1020807 w 1752600"/>
              <a:gd name="T15" fmla="*/ 4040 h 678179"/>
              <a:gd name="T16" fmla="*/ 884255 w 1752600"/>
              <a:gd name="T17" fmla="*/ 0 h 678179"/>
              <a:gd name="T18" fmla="*/ 747345 w 1752600"/>
              <a:gd name="T19" fmla="*/ 4040 h 678179"/>
              <a:gd name="T20" fmla="*/ 617102 w 1752600"/>
              <a:gd name="T21" fmla="*/ 15763 h 678179"/>
              <a:gd name="T22" fmla="*/ 495088 w 1752600"/>
              <a:gd name="T23" fmla="*/ 34573 h 678179"/>
              <a:gd name="T24" fmla="*/ 382868 w 1752600"/>
              <a:gd name="T25" fmla="*/ 59869 h 678179"/>
              <a:gd name="T26" fmla="*/ 282000 w 1752600"/>
              <a:gd name="T27" fmla="*/ 91057 h 678179"/>
              <a:gd name="T28" fmla="*/ 194049 w 1752600"/>
              <a:gd name="T29" fmla="*/ 127537 h 678179"/>
              <a:gd name="T30" fmla="*/ 120577 w 1752600"/>
              <a:gd name="T31" fmla="*/ 168714 h 678179"/>
              <a:gd name="T32" fmla="*/ 23318 w 1752600"/>
              <a:gd name="T33" fmla="*/ 262765 h 678179"/>
              <a:gd name="T34" fmla="*/ 0 w 1752600"/>
              <a:gd name="T35" fmla="*/ 341186 h 678179"/>
              <a:gd name="T36" fmla="*/ 21283 w 1752600"/>
              <a:gd name="T37" fmla="*/ 416246 h 678179"/>
              <a:gd name="T38" fmla="*/ 110326 w 1752600"/>
              <a:gd name="T39" fmla="*/ 507082 h 678179"/>
              <a:gd name="T40" fmla="*/ 216666 w 1752600"/>
              <a:gd name="T41" fmla="*/ 565939 h 678179"/>
              <a:gd name="T42" fmla="*/ 303847 w 1752600"/>
              <a:gd name="T43" fmla="*/ 599762 h 678179"/>
              <a:gd name="T44" fmla="*/ 402473 w 1752600"/>
              <a:gd name="T45" fmla="*/ 628633 h 678179"/>
              <a:gd name="T46" fmla="*/ 511185 w 1752600"/>
              <a:gd name="T47" fmla="*/ 652016 h 678179"/>
              <a:gd name="T48" fmla="*/ 628626 w 1752600"/>
              <a:gd name="T49" fmla="*/ 669379 h 678179"/>
              <a:gd name="T50" fmla="*/ 753435 w 1752600"/>
              <a:gd name="T51" fmla="*/ 680187 h 678179"/>
              <a:gd name="T52" fmla="*/ 884255 w 1752600"/>
              <a:gd name="T53" fmla="*/ 683910 h 678179"/>
              <a:gd name="T54" fmla="*/ 1014729 w 1752600"/>
              <a:gd name="T55" fmla="*/ 680187 h 678179"/>
              <a:gd name="T56" fmla="*/ 1139324 w 1752600"/>
              <a:gd name="T57" fmla="*/ 669379 h 678179"/>
              <a:gd name="T58" fmla="*/ 1256661 w 1752600"/>
              <a:gd name="T59" fmla="*/ 652016 h 678179"/>
              <a:gd name="T60" fmla="*/ 1365358 w 1752600"/>
              <a:gd name="T61" fmla="*/ 628633 h 678179"/>
              <a:gd name="T62" fmla="*/ 1464040 w 1752600"/>
              <a:gd name="T63" fmla="*/ 599762 h 678179"/>
              <a:gd name="T64" fmla="*/ 1551325 w 1752600"/>
              <a:gd name="T65" fmla="*/ 565939 h 678179"/>
              <a:gd name="T66" fmla="*/ 1625834 w 1752600"/>
              <a:gd name="T67" fmla="*/ 527694 h 678179"/>
              <a:gd name="T68" fmla="*/ 1731003 w 1752600"/>
              <a:gd name="T69" fmla="*/ 440079 h 678179"/>
              <a:gd name="T70" fmla="*/ 1768511 w 1752600"/>
              <a:gd name="T71" fmla="*/ 341186 h 678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8179">
                <a:moveTo>
                  <a:pt x="1752599" y="338328"/>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299"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8"/>
                </a:lnTo>
                <a:lnTo>
                  <a:pt x="2399" y="363661"/>
                </a:lnTo>
                <a:lnTo>
                  <a:pt x="21091" y="412759"/>
                </a:lnTo>
                <a:lnTo>
                  <a:pt x="57185" y="459326"/>
                </a:lnTo>
                <a:lnTo>
                  <a:pt x="109334" y="502833"/>
                </a:lnTo>
                <a:lnTo>
                  <a:pt x="176192" y="542750"/>
                </a:lnTo>
                <a:lnTo>
                  <a:pt x="214716" y="561197"/>
                </a:lnTo>
                <a:lnTo>
                  <a:pt x="256412" y="578548"/>
                </a:lnTo>
                <a:lnTo>
                  <a:pt x="301113" y="594737"/>
                </a:lnTo>
                <a:lnTo>
                  <a:pt x="348648" y="609699"/>
                </a:lnTo>
                <a:lnTo>
                  <a:pt x="398851" y="623366"/>
                </a:lnTo>
                <a:lnTo>
                  <a:pt x="451553" y="635673"/>
                </a:lnTo>
                <a:lnTo>
                  <a:pt x="506586" y="646553"/>
                </a:lnTo>
                <a:lnTo>
                  <a:pt x="563781" y="655941"/>
                </a:lnTo>
                <a:lnTo>
                  <a:pt x="622970" y="663771"/>
                </a:lnTo>
                <a:lnTo>
                  <a:pt x="683984" y="669975"/>
                </a:lnTo>
                <a:lnTo>
                  <a:pt x="746656" y="674489"/>
                </a:lnTo>
                <a:lnTo>
                  <a:pt x="810818" y="677246"/>
                </a:lnTo>
                <a:lnTo>
                  <a:pt x="876299" y="678180"/>
                </a:lnTo>
                <a:lnTo>
                  <a:pt x="941592" y="677246"/>
                </a:lnTo>
                <a:lnTo>
                  <a:pt x="1005599" y="674489"/>
                </a:lnTo>
                <a:lnTo>
                  <a:pt x="1068150" y="669975"/>
                </a:lnTo>
                <a:lnTo>
                  <a:pt x="1129073" y="663771"/>
                </a:lnTo>
                <a:lnTo>
                  <a:pt x="1188198" y="655941"/>
                </a:lnTo>
                <a:lnTo>
                  <a:pt x="1245354" y="646553"/>
                </a:lnTo>
                <a:lnTo>
                  <a:pt x="1300370" y="635673"/>
                </a:lnTo>
                <a:lnTo>
                  <a:pt x="1353074" y="623366"/>
                </a:lnTo>
                <a:lnTo>
                  <a:pt x="1403298" y="609699"/>
                </a:lnTo>
                <a:lnTo>
                  <a:pt x="1450868" y="594737"/>
                </a:lnTo>
                <a:lnTo>
                  <a:pt x="1495615" y="578548"/>
                </a:lnTo>
                <a:lnTo>
                  <a:pt x="1537367" y="561197"/>
                </a:lnTo>
                <a:lnTo>
                  <a:pt x="1575954" y="542750"/>
                </a:lnTo>
                <a:lnTo>
                  <a:pt x="1611205" y="523273"/>
                </a:lnTo>
                <a:lnTo>
                  <a:pt x="1671015" y="481495"/>
                </a:lnTo>
                <a:lnTo>
                  <a:pt x="1715428" y="436392"/>
                </a:lnTo>
                <a:lnTo>
                  <a:pt x="1743079" y="388494"/>
                </a:lnTo>
                <a:lnTo>
                  <a:pt x="1752599" y="338328"/>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3" name="object 23">
            <a:extLst>
              <a:ext uri="{FF2B5EF4-FFF2-40B4-BE49-F238E27FC236}">
                <a16:creationId xmlns:a16="http://schemas.microsoft.com/office/drawing/2014/main" id="{60413607-12B1-4AE4-B432-B32F3C829872}"/>
              </a:ext>
            </a:extLst>
          </p:cNvPr>
          <p:cNvSpPr txBox="1"/>
          <p:nvPr/>
        </p:nvSpPr>
        <p:spPr>
          <a:xfrm>
            <a:off x="4387850" y="4892675"/>
            <a:ext cx="946150" cy="230188"/>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退出</a:t>
            </a:r>
            <a:endParaRPr sz="1406">
              <a:latin typeface="Times New Roman"/>
              <a:cs typeface="Times New Roman"/>
            </a:endParaRPr>
          </a:p>
        </p:txBody>
      </p:sp>
      <p:sp>
        <p:nvSpPr>
          <p:cNvPr id="128024" name="object 24">
            <a:extLst>
              <a:ext uri="{FF2B5EF4-FFF2-40B4-BE49-F238E27FC236}">
                <a16:creationId xmlns:a16="http://schemas.microsoft.com/office/drawing/2014/main" id="{885BDA61-633A-45F9-B01B-88FEC47AF32C}"/>
              </a:ext>
            </a:extLst>
          </p:cNvPr>
          <p:cNvSpPr>
            <a:spLocks/>
          </p:cNvSpPr>
          <p:nvPr/>
        </p:nvSpPr>
        <p:spPr bwMode="auto">
          <a:xfrm>
            <a:off x="3937000" y="1279525"/>
            <a:ext cx="1760538" cy="681038"/>
          </a:xfrm>
          <a:custGeom>
            <a:avLst/>
            <a:gdLst>
              <a:gd name="T0" fmla="*/ 1757979 w 1752600"/>
              <a:gd name="T1" fmla="*/ 288279 h 678180"/>
              <a:gd name="T2" fmla="*/ 1678483 w 1752600"/>
              <a:gd name="T3" fmla="*/ 190877 h 678180"/>
              <a:gd name="T4" fmla="*/ 1573978 w 1752600"/>
              <a:gd name="T5" fmla="*/ 127537 h 678180"/>
              <a:gd name="T6" fmla="*/ 1485909 w 1752600"/>
              <a:gd name="T7" fmla="*/ 91057 h 678180"/>
              <a:gd name="T8" fmla="*/ 1384970 w 1752600"/>
              <a:gd name="T9" fmla="*/ 59869 h 678180"/>
              <a:gd name="T10" fmla="*/ 1272750 w 1752600"/>
              <a:gd name="T11" fmla="*/ 34572 h 678180"/>
              <a:gd name="T12" fmla="*/ 1150834 w 1752600"/>
              <a:gd name="T13" fmla="*/ 15763 h 678180"/>
              <a:gd name="T14" fmla="*/ 1020807 w 1752600"/>
              <a:gd name="T15" fmla="*/ 4040 h 678180"/>
              <a:gd name="T16" fmla="*/ 884256 w 1752600"/>
              <a:gd name="T17" fmla="*/ 0 h 678180"/>
              <a:gd name="T18" fmla="*/ 747345 w 1752600"/>
              <a:gd name="T19" fmla="*/ 4040 h 678180"/>
              <a:gd name="T20" fmla="*/ 617102 w 1752600"/>
              <a:gd name="T21" fmla="*/ 15763 h 678180"/>
              <a:gd name="T22" fmla="*/ 495088 w 1752600"/>
              <a:gd name="T23" fmla="*/ 34572 h 678180"/>
              <a:gd name="T24" fmla="*/ 382868 w 1752600"/>
              <a:gd name="T25" fmla="*/ 59869 h 678180"/>
              <a:gd name="T26" fmla="*/ 282000 w 1752600"/>
              <a:gd name="T27" fmla="*/ 91057 h 678180"/>
              <a:gd name="T28" fmla="*/ 194049 w 1752600"/>
              <a:gd name="T29" fmla="*/ 127537 h 678180"/>
              <a:gd name="T30" fmla="*/ 120577 w 1752600"/>
              <a:gd name="T31" fmla="*/ 168714 h 678180"/>
              <a:gd name="T32" fmla="*/ 23318 w 1752600"/>
              <a:gd name="T33" fmla="*/ 262765 h 678180"/>
              <a:gd name="T34" fmla="*/ 0 w 1752600"/>
              <a:gd name="T35" fmla="*/ 341186 h 678180"/>
              <a:gd name="T36" fmla="*/ 21283 w 1752600"/>
              <a:gd name="T37" fmla="*/ 416245 h 678180"/>
              <a:gd name="T38" fmla="*/ 110326 w 1752600"/>
              <a:gd name="T39" fmla="*/ 507080 h 678180"/>
              <a:gd name="T40" fmla="*/ 216666 w 1752600"/>
              <a:gd name="T41" fmla="*/ 565937 h 678180"/>
              <a:gd name="T42" fmla="*/ 303847 w 1752600"/>
              <a:gd name="T43" fmla="*/ 599760 h 678180"/>
              <a:gd name="T44" fmla="*/ 402473 w 1752600"/>
              <a:gd name="T45" fmla="*/ 628631 h 678180"/>
              <a:gd name="T46" fmla="*/ 511185 w 1752600"/>
              <a:gd name="T47" fmla="*/ 652014 h 678180"/>
              <a:gd name="T48" fmla="*/ 628626 w 1752600"/>
              <a:gd name="T49" fmla="*/ 669377 h 678180"/>
              <a:gd name="T50" fmla="*/ 753435 w 1752600"/>
              <a:gd name="T51" fmla="*/ 680185 h 678180"/>
              <a:gd name="T52" fmla="*/ 884256 w 1752600"/>
              <a:gd name="T53" fmla="*/ 683907 h 678180"/>
              <a:gd name="T54" fmla="*/ 1014729 w 1752600"/>
              <a:gd name="T55" fmla="*/ 680185 h 678180"/>
              <a:gd name="T56" fmla="*/ 1139324 w 1752600"/>
              <a:gd name="T57" fmla="*/ 669377 h 678180"/>
              <a:gd name="T58" fmla="*/ 1256661 w 1752600"/>
              <a:gd name="T59" fmla="*/ 652014 h 678180"/>
              <a:gd name="T60" fmla="*/ 1365358 w 1752600"/>
              <a:gd name="T61" fmla="*/ 628631 h 678180"/>
              <a:gd name="T62" fmla="*/ 1464040 w 1752600"/>
              <a:gd name="T63" fmla="*/ 599760 h 678180"/>
              <a:gd name="T64" fmla="*/ 1551325 w 1752600"/>
              <a:gd name="T65" fmla="*/ 565937 h 678180"/>
              <a:gd name="T66" fmla="*/ 1625834 w 1752600"/>
              <a:gd name="T67" fmla="*/ 527692 h 678180"/>
              <a:gd name="T68" fmla="*/ 1731003 w 1752600"/>
              <a:gd name="T69" fmla="*/ 440078 h 678180"/>
              <a:gd name="T70" fmla="*/ 1768512 w 1752600"/>
              <a:gd name="T71" fmla="*/ 341185 h 6781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8180">
                <a:moveTo>
                  <a:pt x="1752600" y="338327"/>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300"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8"/>
                </a:lnTo>
                <a:lnTo>
                  <a:pt x="2399" y="363661"/>
                </a:lnTo>
                <a:lnTo>
                  <a:pt x="21091" y="412759"/>
                </a:lnTo>
                <a:lnTo>
                  <a:pt x="57185" y="459326"/>
                </a:lnTo>
                <a:lnTo>
                  <a:pt x="109334" y="502833"/>
                </a:lnTo>
                <a:lnTo>
                  <a:pt x="176192" y="542750"/>
                </a:lnTo>
                <a:lnTo>
                  <a:pt x="214716" y="561197"/>
                </a:lnTo>
                <a:lnTo>
                  <a:pt x="256412" y="578548"/>
                </a:lnTo>
                <a:lnTo>
                  <a:pt x="301113" y="594737"/>
                </a:lnTo>
                <a:lnTo>
                  <a:pt x="348648" y="609699"/>
                </a:lnTo>
                <a:lnTo>
                  <a:pt x="398851" y="623366"/>
                </a:lnTo>
                <a:lnTo>
                  <a:pt x="451553" y="635673"/>
                </a:lnTo>
                <a:lnTo>
                  <a:pt x="506586" y="646553"/>
                </a:lnTo>
                <a:lnTo>
                  <a:pt x="563781" y="655941"/>
                </a:lnTo>
                <a:lnTo>
                  <a:pt x="622970" y="663771"/>
                </a:lnTo>
                <a:lnTo>
                  <a:pt x="683984" y="669975"/>
                </a:lnTo>
                <a:lnTo>
                  <a:pt x="746656" y="674489"/>
                </a:lnTo>
                <a:lnTo>
                  <a:pt x="810818" y="677246"/>
                </a:lnTo>
                <a:lnTo>
                  <a:pt x="876300" y="678179"/>
                </a:lnTo>
                <a:lnTo>
                  <a:pt x="941592" y="677246"/>
                </a:lnTo>
                <a:lnTo>
                  <a:pt x="1005599" y="674489"/>
                </a:lnTo>
                <a:lnTo>
                  <a:pt x="1068150" y="669975"/>
                </a:lnTo>
                <a:lnTo>
                  <a:pt x="1129073" y="663771"/>
                </a:lnTo>
                <a:lnTo>
                  <a:pt x="1188198" y="655941"/>
                </a:lnTo>
                <a:lnTo>
                  <a:pt x="1245354" y="646553"/>
                </a:lnTo>
                <a:lnTo>
                  <a:pt x="1300370" y="635673"/>
                </a:lnTo>
                <a:lnTo>
                  <a:pt x="1353074" y="623366"/>
                </a:lnTo>
                <a:lnTo>
                  <a:pt x="1403298" y="609699"/>
                </a:lnTo>
                <a:lnTo>
                  <a:pt x="1450868" y="594737"/>
                </a:lnTo>
                <a:lnTo>
                  <a:pt x="1495615" y="578548"/>
                </a:lnTo>
                <a:lnTo>
                  <a:pt x="1537367" y="561197"/>
                </a:lnTo>
                <a:lnTo>
                  <a:pt x="1575954" y="542750"/>
                </a:lnTo>
                <a:lnTo>
                  <a:pt x="1611205" y="523273"/>
                </a:lnTo>
                <a:lnTo>
                  <a:pt x="1671015" y="481495"/>
                </a:lnTo>
                <a:lnTo>
                  <a:pt x="1715428" y="436392"/>
                </a:lnTo>
                <a:lnTo>
                  <a:pt x="1743079" y="388494"/>
                </a:lnTo>
                <a:lnTo>
                  <a:pt x="1752600" y="338327"/>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 name="object 25">
            <a:extLst>
              <a:ext uri="{FF2B5EF4-FFF2-40B4-BE49-F238E27FC236}">
                <a16:creationId xmlns:a16="http://schemas.microsoft.com/office/drawing/2014/main" id="{421FB625-C9C0-45ED-985C-15AC0400824C}"/>
              </a:ext>
            </a:extLst>
          </p:cNvPr>
          <p:cNvSpPr txBox="1"/>
          <p:nvPr/>
        </p:nvSpPr>
        <p:spPr>
          <a:xfrm>
            <a:off x="4516438" y="1493838"/>
            <a:ext cx="603250" cy="230187"/>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存款</a:t>
            </a:r>
            <a:endParaRPr sz="1406">
              <a:latin typeface="Times New Roman"/>
              <a:cs typeface="Times New Roman"/>
            </a:endParaRPr>
          </a:p>
        </p:txBody>
      </p:sp>
      <p:sp>
        <p:nvSpPr>
          <p:cNvPr id="128026" name="object 26">
            <a:extLst>
              <a:ext uri="{FF2B5EF4-FFF2-40B4-BE49-F238E27FC236}">
                <a16:creationId xmlns:a16="http://schemas.microsoft.com/office/drawing/2014/main" id="{123A16C3-D16B-4FD3-A48F-5C0902BB6665}"/>
              </a:ext>
            </a:extLst>
          </p:cNvPr>
          <p:cNvSpPr>
            <a:spLocks/>
          </p:cNvSpPr>
          <p:nvPr/>
        </p:nvSpPr>
        <p:spPr bwMode="auto">
          <a:xfrm>
            <a:off x="4013200" y="2187575"/>
            <a:ext cx="1760538" cy="679450"/>
          </a:xfrm>
          <a:custGeom>
            <a:avLst/>
            <a:gdLst>
              <a:gd name="T0" fmla="*/ 1757979 w 1752600"/>
              <a:gd name="T1" fmla="*/ 288014 h 676910"/>
              <a:gd name="T2" fmla="*/ 1678483 w 1752600"/>
              <a:gd name="T3" fmla="*/ 190701 h 676910"/>
              <a:gd name="T4" fmla="*/ 1573978 w 1752600"/>
              <a:gd name="T5" fmla="*/ 127420 h 676910"/>
              <a:gd name="T6" fmla="*/ 1485909 w 1752600"/>
              <a:gd name="T7" fmla="*/ 90973 h 676910"/>
              <a:gd name="T8" fmla="*/ 1384970 w 1752600"/>
              <a:gd name="T9" fmla="*/ 59815 h 676910"/>
              <a:gd name="T10" fmla="*/ 1272750 w 1752600"/>
              <a:gd name="T11" fmla="*/ 34541 h 676910"/>
              <a:gd name="T12" fmla="*/ 1150834 w 1752600"/>
              <a:gd name="T13" fmla="*/ 15749 h 676910"/>
              <a:gd name="T14" fmla="*/ 1020807 w 1752600"/>
              <a:gd name="T15" fmla="*/ 4036 h 676910"/>
              <a:gd name="T16" fmla="*/ 884256 w 1752600"/>
              <a:gd name="T17" fmla="*/ 0 h 676910"/>
              <a:gd name="T18" fmla="*/ 747345 w 1752600"/>
              <a:gd name="T19" fmla="*/ 4036 h 676910"/>
              <a:gd name="T20" fmla="*/ 617102 w 1752600"/>
              <a:gd name="T21" fmla="*/ 15749 h 676910"/>
              <a:gd name="T22" fmla="*/ 495088 w 1752600"/>
              <a:gd name="T23" fmla="*/ 34541 h 676910"/>
              <a:gd name="T24" fmla="*/ 382868 w 1752600"/>
              <a:gd name="T25" fmla="*/ 59815 h 676910"/>
              <a:gd name="T26" fmla="*/ 282000 w 1752600"/>
              <a:gd name="T27" fmla="*/ 90973 h 676910"/>
              <a:gd name="T28" fmla="*/ 194049 w 1752600"/>
              <a:gd name="T29" fmla="*/ 127420 h 676910"/>
              <a:gd name="T30" fmla="*/ 120577 w 1752600"/>
              <a:gd name="T31" fmla="*/ 168559 h 676910"/>
              <a:gd name="T32" fmla="*/ 23318 w 1752600"/>
              <a:gd name="T33" fmla="*/ 262523 h 676910"/>
              <a:gd name="T34" fmla="*/ 0 w 1752600"/>
              <a:gd name="T35" fmla="*/ 340872 h 676910"/>
              <a:gd name="T36" fmla="*/ 23318 w 1752600"/>
              <a:gd name="T37" fmla="*/ 418737 h 676910"/>
              <a:gd name="T38" fmla="*/ 120577 w 1752600"/>
              <a:gd name="T39" fmla="*/ 512502 h 676910"/>
              <a:gd name="T40" fmla="*/ 194049 w 1752600"/>
              <a:gd name="T41" fmla="*/ 553678 h 676910"/>
              <a:gd name="T42" fmla="*/ 282000 w 1752600"/>
              <a:gd name="T43" fmla="*/ 590222 h 676910"/>
              <a:gd name="T44" fmla="*/ 382868 w 1752600"/>
              <a:gd name="T45" fmla="*/ 621514 h 676910"/>
              <a:gd name="T46" fmla="*/ 495088 w 1752600"/>
              <a:gd name="T47" fmla="*/ 646933 h 676910"/>
              <a:gd name="T48" fmla="*/ 617102 w 1752600"/>
              <a:gd name="T49" fmla="*/ 665858 h 676910"/>
              <a:gd name="T50" fmla="*/ 747345 w 1752600"/>
              <a:gd name="T51" fmla="*/ 677668 h 676910"/>
              <a:gd name="T52" fmla="*/ 884256 w 1752600"/>
              <a:gd name="T53" fmla="*/ 681744 h 676910"/>
              <a:gd name="T54" fmla="*/ 1020807 w 1752600"/>
              <a:gd name="T55" fmla="*/ 677668 h 676910"/>
              <a:gd name="T56" fmla="*/ 1150834 w 1752600"/>
              <a:gd name="T57" fmla="*/ 665858 h 676910"/>
              <a:gd name="T58" fmla="*/ 1272750 w 1752600"/>
              <a:gd name="T59" fmla="*/ 646933 h 676910"/>
              <a:gd name="T60" fmla="*/ 1384970 w 1752600"/>
              <a:gd name="T61" fmla="*/ 621514 h 676910"/>
              <a:gd name="T62" fmla="*/ 1485909 w 1752600"/>
              <a:gd name="T63" fmla="*/ 590222 h 676910"/>
              <a:gd name="T64" fmla="*/ 1573978 w 1752600"/>
              <a:gd name="T65" fmla="*/ 553678 h 676910"/>
              <a:gd name="T66" fmla="*/ 1647592 w 1752600"/>
              <a:gd name="T67" fmla="*/ 512502 h 676910"/>
              <a:gd name="T68" fmla="*/ 1745112 w 1752600"/>
              <a:gd name="T69" fmla="*/ 418737 h 676910"/>
              <a:gd name="T70" fmla="*/ 1768512 w 1752600"/>
              <a:gd name="T71" fmla="*/ 340872 h 6769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6910">
                <a:moveTo>
                  <a:pt x="1752600" y="338328"/>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300"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8"/>
                </a:lnTo>
                <a:lnTo>
                  <a:pt x="2632" y="364648"/>
                </a:lnTo>
                <a:lnTo>
                  <a:pt x="23108" y="415612"/>
                </a:lnTo>
                <a:lnTo>
                  <a:pt x="62578" y="463827"/>
                </a:lnTo>
                <a:lnTo>
                  <a:pt x="119492" y="508677"/>
                </a:lnTo>
                <a:lnTo>
                  <a:pt x="154008" y="529648"/>
                </a:lnTo>
                <a:lnTo>
                  <a:pt x="192303" y="549546"/>
                </a:lnTo>
                <a:lnTo>
                  <a:pt x="234186" y="568295"/>
                </a:lnTo>
                <a:lnTo>
                  <a:pt x="279463" y="585818"/>
                </a:lnTo>
                <a:lnTo>
                  <a:pt x="327939" y="602037"/>
                </a:lnTo>
                <a:lnTo>
                  <a:pt x="379423" y="616876"/>
                </a:lnTo>
                <a:lnTo>
                  <a:pt x="433719" y="630258"/>
                </a:lnTo>
                <a:lnTo>
                  <a:pt x="490634" y="642106"/>
                </a:lnTo>
                <a:lnTo>
                  <a:pt x="549976" y="652342"/>
                </a:lnTo>
                <a:lnTo>
                  <a:pt x="611550" y="660889"/>
                </a:lnTo>
                <a:lnTo>
                  <a:pt x="675163" y="667671"/>
                </a:lnTo>
                <a:lnTo>
                  <a:pt x="740621" y="672611"/>
                </a:lnTo>
                <a:lnTo>
                  <a:pt x="807731" y="675632"/>
                </a:lnTo>
                <a:lnTo>
                  <a:pt x="876300" y="676656"/>
                </a:lnTo>
                <a:lnTo>
                  <a:pt x="944671" y="675632"/>
                </a:lnTo>
                <a:lnTo>
                  <a:pt x="1011622" y="672611"/>
                </a:lnTo>
                <a:lnTo>
                  <a:pt x="1076957" y="667671"/>
                </a:lnTo>
                <a:lnTo>
                  <a:pt x="1140479" y="660889"/>
                </a:lnTo>
                <a:lnTo>
                  <a:pt x="1201991" y="652342"/>
                </a:lnTo>
                <a:lnTo>
                  <a:pt x="1261298" y="642106"/>
                </a:lnTo>
                <a:lnTo>
                  <a:pt x="1318203" y="630258"/>
                </a:lnTo>
                <a:lnTo>
                  <a:pt x="1372509" y="616876"/>
                </a:lnTo>
                <a:lnTo>
                  <a:pt x="1424020" y="602037"/>
                </a:lnTo>
                <a:lnTo>
                  <a:pt x="1472539" y="585818"/>
                </a:lnTo>
                <a:lnTo>
                  <a:pt x="1517870" y="568295"/>
                </a:lnTo>
                <a:lnTo>
                  <a:pt x="1559816" y="549546"/>
                </a:lnTo>
                <a:lnTo>
                  <a:pt x="1598181" y="529648"/>
                </a:lnTo>
                <a:lnTo>
                  <a:pt x="1632768" y="508677"/>
                </a:lnTo>
                <a:lnTo>
                  <a:pt x="1689824" y="463827"/>
                </a:lnTo>
                <a:lnTo>
                  <a:pt x="1729411" y="415612"/>
                </a:lnTo>
                <a:lnTo>
                  <a:pt x="1749957" y="364648"/>
                </a:lnTo>
                <a:lnTo>
                  <a:pt x="1752600" y="338328"/>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7" name="object 27">
            <a:extLst>
              <a:ext uri="{FF2B5EF4-FFF2-40B4-BE49-F238E27FC236}">
                <a16:creationId xmlns:a16="http://schemas.microsoft.com/office/drawing/2014/main" id="{4C073A17-3CD8-4782-804C-0136CEA51396}"/>
              </a:ext>
            </a:extLst>
          </p:cNvPr>
          <p:cNvSpPr txBox="1"/>
          <p:nvPr/>
        </p:nvSpPr>
        <p:spPr>
          <a:xfrm>
            <a:off x="4543425" y="2398713"/>
            <a:ext cx="703263" cy="230187"/>
          </a:xfrm>
          <a:prstGeom prst="rect">
            <a:avLst/>
          </a:prstGeom>
        </p:spPr>
        <p:txBody>
          <a:bodyPr lIns="0" tIns="12753" rIns="0" bIns="0">
            <a:spAutoFit/>
          </a:bodyPr>
          <a:lstStyle/>
          <a:p>
            <a:pPr marL="12753">
              <a:spcBef>
                <a:spcPts val="100"/>
              </a:spcBef>
              <a:defRPr/>
            </a:pPr>
            <a:r>
              <a:rPr sz="1406" b="1" dirty="0">
                <a:latin typeface="Times New Roman"/>
                <a:cs typeface="Times New Roman"/>
              </a:rPr>
              <a:t>转移</a:t>
            </a:r>
            <a:endParaRPr sz="1406">
              <a:latin typeface="Times New Roman"/>
              <a:cs typeface="Times New Roman"/>
            </a:endParaRPr>
          </a:p>
        </p:txBody>
      </p:sp>
      <p:sp>
        <p:nvSpPr>
          <p:cNvPr id="128028" name="object 28">
            <a:extLst>
              <a:ext uri="{FF2B5EF4-FFF2-40B4-BE49-F238E27FC236}">
                <a16:creationId xmlns:a16="http://schemas.microsoft.com/office/drawing/2014/main" id="{C836EEBB-605C-43DB-BE2D-5F28C7521B79}"/>
              </a:ext>
            </a:extLst>
          </p:cNvPr>
          <p:cNvSpPr>
            <a:spLocks/>
          </p:cNvSpPr>
          <p:nvPr/>
        </p:nvSpPr>
        <p:spPr bwMode="auto">
          <a:xfrm>
            <a:off x="3124200" y="3998913"/>
            <a:ext cx="841375" cy="0"/>
          </a:xfrm>
          <a:custGeom>
            <a:avLst/>
            <a:gdLst>
              <a:gd name="T0" fmla="*/ 0 w 838200"/>
              <a:gd name="T1" fmla="*/ 844562 w 838200"/>
              <a:gd name="T2" fmla="*/ 0 60000 65536"/>
              <a:gd name="T3" fmla="*/ 0 60000 65536"/>
            </a:gdLst>
            <a:ahLst/>
            <a:cxnLst>
              <a:cxn ang="T2">
                <a:pos x="T0" y="0"/>
              </a:cxn>
              <a:cxn ang="T3">
                <a:pos x="T1" y="0"/>
              </a:cxn>
            </a:cxnLst>
            <a:rect l="0" t="0" r="r" b="b"/>
            <a:pathLst>
              <a:path w="838200">
                <a:moveTo>
                  <a:pt x="0" y="0"/>
                </a:moveTo>
                <a:lnTo>
                  <a:pt x="83820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29" name="object 29">
            <a:extLst>
              <a:ext uri="{FF2B5EF4-FFF2-40B4-BE49-F238E27FC236}">
                <a16:creationId xmlns:a16="http://schemas.microsoft.com/office/drawing/2014/main" id="{AA606979-42AE-43EA-B397-15F2ACD3EAB5}"/>
              </a:ext>
            </a:extLst>
          </p:cNvPr>
          <p:cNvSpPr>
            <a:spLocks/>
          </p:cNvSpPr>
          <p:nvPr/>
        </p:nvSpPr>
        <p:spPr bwMode="auto">
          <a:xfrm>
            <a:off x="3124200" y="4075113"/>
            <a:ext cx="841375" cy="982662"/>
          </a:xfrm>
          <a:custGeom>
            <a:avLst/>
            <a:gdLst>
              <a:gd name="T0" fmla="*/ 0 w 838200"/>
              <a:gd name="T1" fmla="*/ 0 h 978535"/>
              <a:gd name="T2" fmla="*/ 844562 w 838200"/>
              <a:gd name="T3" fmla="*/ 986678 h 978535"/>
              <a:gd name="T4" fmla="*/ 0 60000 65536"/>
              <a:gd name="T5" fmla="*/ 0 60000 65536"/>
            </a:gdLst>
            <a:ahLst/>
            <a:cxnLst>
              <a:cxn ang="T4">
                <a:pos x="T0" y="T1"/>
              </a:cxn>
              <a:cxn ang="T5">
                <a:pos x="T2" y="T3"/>
              </a:cxn>
            </a:cxnLst>
            <a:rect l="0" t="0" r="r" b="b"/>
            <a:pathLst>
              <a:path w="838200" h="978535">
                <a:moveTo>
                  <a:pt x="0" y="0"/>
                </a:moveTo>
                <a:lnTo>
                  <a:pt x="838200" y="978408"/>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0" name="object 30">
            <a:extLst>
              <a:ext uri="{FF2B5EF4-FFF2-40B4-BE49-F238E27FC236}">
                <a16:creationId xmlns:a16="http://schemas.microsoft.com/office/drawing/2014/main" id="{98214016-4ABF-46B2-B7E7-07057E0D5035}"/>
              </a:ext>
            </a:extLst>
          </p:cNvPr>
          <p:cNvSpPr>
            <a:spLocks/>
          </p:cNvSpPr>
          <p:nvPr/>
        </p:nvSpPr>
        <p:spPr bwMode="auto">
          <a:xfrm>
            <a:off x="3171825" y="1657350"/>
            <a:ext cx="765175" cy="0"/>
          </a:xfrm>
          <a:custGeom>
            <a:avLst/>
            <a:gdLst>
              <a:gd name="T0" fmla="*/ 0 w 762000"/>
              <a:gd name="T1" fmla="*/ 768363 w 762000"/>
              <a:gd name="T2" fmla="*/ 0 60000 65536"/>
              <a:gd name="T3" fmla="*/ 0 60000 65536"/>
            </a:gdLst>
            <a:ahLst/>
            <a:cxnLst>
              <a:cxn ang="T2">
                <a:pos x="T0" y="0"/>
              </a:cxn>
              <a:cxn ang="T3">
                <a:pos x="T1" y="0"/>
              </a:cxn>
            </a:cxnLst>
            <a:rect l="0" t="0" r="r" b="b"/>
            <a:pathLst>
              <a:path w="762000">
                <a:moveTo>
                  <a:pt x="0" y="0"/>
                </a:moveTo>
                <a:lnTo>
                  <a:pt x="76200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1" name="object 31">
            <a:extLst>
              <a:ext uri="{FF2B5EF4-FFF2-40B4-BE49-F238E27FC236}">
                <a16:creationId xmlns:a16="http://schemas.microsoft.com/office/drawing/2014/main" id="{D89A994C-9434-4970-A6A9-2EB1106DB1A9}"/>
              </a:ext>
            </a:extLst>
          </p:cNvPr>
          <p:cNvSpPr>
            <a:spLocks/>
          </p:cNvSpPr>
          <p:nvPr/>
        </p:nvSpPr>
        <p:spPr bwMode="auto">
          <a:xfrm>
            <a:off x="3171825" y="1731963"/>
            <a:ext cx="841375" cy="831850"/>
          </a:xfrm>
          <a:custGeom>
            <a:avLst/>
            <a:gdLst>
              <a:gd name="T0" fmla="*/ 0 w 838200"/>
              <a:gd name="T1" fmla="*/ 0 h 828039"/>
              <a:gd name="T2" fmla="*/ 844562 w 838200"/>
              <a:gd name="T3" fmla="*/ 835167 h 828039"/>
              <a:gd name="T4" fmla="*/ 0 60000 65536"/>
              <a:gd name="T5" fmla="*/ 0 60000 65536"/>
            </a:gdLst>
            <a:ahLst/>
            <a:cxnLst>
              <a:cxn ang="T4">
                <a:pos x="T0" y="T1"/>
              </a:cxn>
              <a:cxn ang="T5">
                <a:pos x="T2" y="T3"/>
              </a:cxn>
            </a:cxnLst>
            <a:rect l="0" t="0" r="r" b="b"/>
            <a:pathLst>
              <a:path w="838200" h="828039">
                <a:moveTo>
                  <a:pt x="0" y="0"/>
                </a:moveTo>
                <a:lnTo>
                  <a:pt x="838200" y="827532"/>
                </a:lnTo>
              </a:path>
            </a:pathLst>
          </a:custGeom>
          <a:noFill/>
          <a:ln w="1828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2" name="object 32">
            <a:extLst>
              <a:ext uri="{FF2B5EF4-FFF2-40B4-BE49-F238E27FC236}">
                <a16:creationId xmlns:a16="http://schemas.microsoft.com/office/drawing/2014/main" id="{E2D6D75E-5A4A-4B0C-A31D-12EF3983B934}"/>
              </a:ext>
            </a:extLst>
          </p:cNvPr>
          <p:cNvSpPr>
            <a:spLocks/>
          </p:cNvSpPr>
          <p:nvPr/>
        </p:nvSpPr>
        <p:spPr bwMode="auto">
          <a:xfrm>
            <a:off x="5741988" y="4075113"/>
            <a:ext cx="1530350" cy="0"/>
          </a:xfrm>
          <a:custGeom>
            <a:avLst/>
            <a:gdLst>
              <a:gd name="T0" fmla="*/ 0 w 1524000"/>
              <a:gd name="T1" fmla="*/ 1536726 w 1524000"/>
              <a:gd name="T2" fmla="*/ 0 60000 65536"/>
              <a:gd name="T3" fmla="*/ 0 60000 65536"/>
            </a:gdLst>
            <a:ahLst/>
            <a:cxnLst>
              <a:cxn ang="T2">
                <a:pos x="T0" y="0"/>
              </a:cxn>
              <a:cxn ang="T3">
                <a:pos x="T1" y="0"/>
              </a:cxn>
            </a:cxnLst>
            <a:rect l="0" t="0" r="r" b="b"/>
            <a:pathLst>
              <a:path w="1524000">
                <a:moveTo>
                  <a:pt x="0" y="0"/>
                </a:moveTo>
                <a:lnTo>
                  <a:pt x="1524000" y="0"/>
                </a:lnTo>
              </a:path>
            </a:pathLst>
          </a:custGeom>
          <a:noFill/>
          <a:ln w="18288">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3" name="object 33">
            <a:extLst>
              <a:ext uri="{FF2B5EF4-FFF2-40B4-BE49-F238E27FC236}">
                <a16:creationId xmlns:a16="http://schemas.microsoft.com/office/drawing/2014/main" id="{0914463E-A61C-419C-B1AD-E612F62198AC}"/>
              </a:ext>
            </a:extLst>
          </p:cNvPr>
          <p:cNvSpPr>
            <a:spLocks/>
          </p:cNvSpPr>
          <p:nvPr/>
        </p:nvSpPr>
        <p:spPr bwMode="auto">
          <a:xfrm>
            <a:off x="7146925" y="4014788"/>
            <a:ext cx="125413" cy="123825"/>
          </a:xfrm>
          <a:custGeom>
            <a:avLst/>
            <a:gdLst>
              <a:gd name="T0" fmla="*/ 0 w 123825"/>
              <a:gd name="T1" fmla="*/ 123444 h 123825"/>
              <a:gd name="T2" fmla="*/ 126630 w 123825"/>
              <a:gd name="T3" fmla="*/ 62484 h 123825"/>
              <a:gd name="T4" fmla="*/ 0 w 123825"/>
              <a:gd name="T5" fmla="*/ 0 h 123825"/>
              <a:gd name="T6" fmla="*/ 0 60000 65536"/>
              <a:gd name="T7" fmla="*/ 0 60000 65536"/>
              <a:gd name="T8" fmla="*/ 0 60000 65536"/>
            </a:gdLst>
            <a:ahLst/>
            <a:cxnLst>
              <a:cxn ang="T6">
                <a:pos x="T0" y="T1"/>
              </a:cxn>
              <a:cxn ang="T7">
                <a:pos x="T2" y="T3"/>
              </a:cxn>
              <a:cxn ang="T8">
                <a:pos x="T4" y="T5"/>
              </a:cxn>
            </a:cxnLst>
            <a:rect l="0" t="0" r="r" b="b"/>
            <a:pathLst>
              <a:path w="123825" h="123825">
                <a:moveTo>
                  <a:pt x="0" y="123444"/>
                </a:moveTo>
                <a:lnTo>
                  <a:pt x="123444" y="62484"/>
                </a:lnTo>
                <a:lnTo>
                  <a:pt x="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4" name="object 34">
            <a:extLst>
              <a:ext uri="{FF2B5EF4-FFF2-40B4-BE49-F238E27FC236}">
                <a16:creationId xmlns:a16="http://schemas.microsoft.com/office/drawing/2014/main" id="{AC96A68D-4C0E-40D5-8FC8-4143539EF772}"/>
              </a:ext>
            </a:extLst>
          </p:cNvPr>
          <p:cNvSpPr>
            <a:spLocks/>
          </p:cNvSpPr>
          <p:nvPr/>
        </p:nvSpPr>
        <p:spPr bwMode="auto">
          <a:xfrm>
            <a:off x="5741988" y="4227513"/>
            <a:ext cx="1530350" cy="755650"/>
          </a:xfrm>
          <a:custGeom>
            <a:avLst/>
            <a:gdLst>
              <a:gd name="T0" fmla="*/ 0 w 1524000"/>
              <a:gd name="T1" fmla="*/ 757943 h 753110"/>
              <a:gd name="T2" fmla="*/ 1536726 w 1524000"/>
              <a:gd name="T3" fmla="*/ 0 h 753110"/>
              <a:gd name="T4" fmla="*/ 0 60000 65536"/>
              <a:gd name="T5" fmla="*/ 0 60000 65536"/>
            </a:gdLst>
            <a:ahLst/>
            <a:cxnLst>
              <a:cxn ang="T4">
                <a:pos x="T0" y="T1"/>
              </a:cxn>
              <a:cxn ang="T5">
                <a:pos x="T2" y="T3"/>
              </a:cxn>
            </a:cxnLst>
            <a:rect l="0" t="0" r="r" b="b"/>
            <a:pathLst>
              <a:path w="1524000" h="753110">
                <a:moveTo>
                  <a:pt x="0" y="752856"/>
                </a:moveTo>
                <a:lnTo>
                  <a:pt x="1524000" y="0"/>
                </a:lnTo>
              </a:path>
            </a:pathLst>
          </a:custGeom>
          <a:noFill/>
          <a:ln w="18288">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5" name="object 35">
            <a:extLst>
              <a:ext uri="{FF2B5EF4-FFF2-40B4-BE49-F238E27FC236}">
                <a16:creationId xmlns:a16="http://schemas.microsoft.com/office/drawing/2014/main" id="{64E03059-B9D9-4115-9A39-F62762588107}"/>
              </a:ext>
            </a:extLst>
          </p:cNvPr>
          <p:cNvSpPr>
            <a:spLocks/>
          </p:cNvSpPr>
          <p:nvPr/>
        </p:nvSpPr>
        <p:spPr bwMode="auto">
          <a:xfrm>
            <a:off x="7134225" y="4227513"/>
            <a:ext cx="138113" cy="111125"/>
          </a:xfrm>
          <a:custGeom>
            <a:avLst/>
            <a:gdLst>
              <a:gd name="T0" fmla="*/ 55628 w 137160"/>
              <a:gd name="T1" fmla="*/ 109990 h 111760"/>
              <a:gd name="T2" fmla="*/ 139073 w 137160"/>
              <a:gd name="T3" fmla="*/ 0 h 111760"/>
              <a:gd name="T4" fmla="*/ 0 w 137160"/>
              <a:gd name="T5" fmla="*/ 0 h 111760"/>
              <a:gd name="T6" fmla="*/ 0 60000 65536"/>
              <a:gd name="T7" fmla="*/ 0 60000 65536"/>
              <a:gd name="T8" fmla="*/ 0 60000 65536"/>
            </a:gdLst>
            <a:ahLst/>
            <a:cxnLst>
              <a:cxn ang="T6">
                <a:pos x="T0" y="T1"/>
              </a:cxn>
              <a:cxn ang="T7">
                <a:pos x="T2" y="T3"/>
              </a:cxn>
              <a:cxn ang="T8">
                <a:pos x="T4" y="T5"/>
              </a:cxn>
            </a:cxnLst>
            <a:rect l="0" t="0" r="r" b="b"/>
            <a:pathLst>
              <a:path w="137160" h="111760">
                <a:moveTo>
                  <a:pt x="54863" y="111251"/>
                </a:moveTo>
                <a:lnTo>
                  <a:pt x="137160" y="0"/>
                </a:lnTo>
                <a:lnTo>
                  <a:pt x="0"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6" name="object 36">
            <a:extLst>
              <a:ext uri="{FF2B5EF4-FFF2-40B4-BE49-F238E27FC236}">
                <a16:creationId xmlns:a16="http://schemas.microsoft.com/office/drawing/2014/main" id="{69716D39-43C9-43C6-A4EC-D4324D0920E7}"/>
              </a:ext>
            </a:extLst>
          </p:cNvPr>
          <p:cNvSpPr>
            <a:spLocks/>
          </p:cNvSpPr>
          <p:nvPr/>
        </p:nvSpPr>
        <p:spPr bwMode="auto">
          <a:xfrm>
            <a:off x="5788025" y="2563813"/>
            <a:ext cx="1454150" cy="1285875"/>
          </a:xfrm>
          <a:custGeom>
            <a:avLst/>
            <a:gdLst>
              <a:gd name="T0" fmla="*/ 0 w 1447800"/>
              <a:gd name="T1" fmla="*/ 0 h 1280160"/>
              <a:gd name="T2" fmla="*/ 1460528 w 1447800"/>
              <a:gd name="T3" fmla="*/ 1291616 h 1280160"/>
              <a:gd name="T4" fmla="*/ 0 60000 65536"/>
              <a:gd name="T5" fmla="*/ 0 60000 65536"/>
            </a:gdLst>
            <a:ahLst/>
            <a:cxnLst>
              <a:cxn ang="T4">
                <a:pos x="T0" y="T1"/>
              </a:cxn>
              <a:cxn ang="T5">
                <a:pos x="T2" y="T3"/>
              </a:cxn>
            </a:cxnLst>
            <a:rect l="0" t="0" r="r" b="b"/>
            <a:pathLst>
              <a:path w="1447800" h="1280160">
                <a:moveTo>
                  <a:pt x="0" y="0"/>
                </a:moveTo>
                <a:lnTo>
                  <a:pt x="1447800" y="1280160"/>
                </a:lnTo>
              </a:path>
            </a:pathLst>
          </a:custGeom>
          <a:noFill/>
          <a:ln w="18288">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37" name="object 37">
            <a:extLst>
              <a:ext uri="{FF2B5EF4-FFF2-40B4-BE49-F238E27FC236}">
                <a16:creationId xmlns:a16="http://schemas.microsoft.com/office/drawing/2014/main" id="{7C507680-C0FA-414A-87F4-5C891EF68E39}"/>
              </a:ext>
            </a:extLst>
          </p:cNvPr>
          <p:cNvSpPr>
            <a:spLocks/>
          </p:cNvSpPr>
          <p:nvPr/>
        </p:nvSpPr>
        <p:spPr bwMode="auto">
          <a:xfrm>
            <a:off x="7108825" y="3721100"/>
            <a:ext cx="134938" cy="130175"/>
          </a:xfrm>
          <a:custGeom>
            <a:avLst/>
            <a:gdLst>
              <a:gd name="T0" fmla="*/ 0 w 134620"/>
              <a:gd name="T1" fmla="*/ 93878 h 129539"/>
              <a:gd name="T2" fmla="*/ 134747 w 134620"/>
              <a:gd name="T3" fmla="*/ 130814 h 129539"/>
              <a:gd name="T4" fmla="*/ 82685 w 134620"/>
              <a:gd name="T5" fmla="*/ 0 h 129539"/>
              <a:gd name="T6" fmla="*/ 0 60000 65536"/>
              <a:gd name="T7" fmla="*/ 0 60000 65536"/>
              <a:gd name="T8" fmla="*/ 0 60000 65536"/>
            </a:gdLst>
            <a:ahLst/>
            <a:cxnLst>
              <a:cxn ang="T6">
                <a:pos x="T0" y="T1"/>
              </a:cxn>
              <a:cxn ang="T7">
                <a:pos x="T2" y="T3"/>
              </a:cxn>
              <a:cxn ang="T8">
                <a:pos x="T4" y="T5"/>
              </a:cxn>
            </a:cxnLst>
            <a:rect l="0" t="0" r="r" b="b"/>
            <a:pathLst>
              <a:path w="134620" h="129539">
                <a:moveTo>
                  <a:pt x="0" y="92963"/>
                </a:moveTo>
                <a:lnTo>
                  <a:pt x="134112" y="129539"/>
                </a:lnTo>
                <a:lnTo>
                  <a:pt x="82296" y="0"/>
                </a:lnTo>
              </a:path>
            </a:pathLst>
          </a:custGeom>
          <a:noFill/>
          <a:ln w="18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8" name="object 38">
            <a:extLst>
              <a:ext uri="{FF2B5EF4-FFF2-40B4-BE49-F238E27FC236}">
                <a16:creationId xmlns:a16="http://schemas.microsoft.com/office/drawing/2014/main" id="{5EF6AEAA-BC0F-45C6-B3B7-4A7C60D41CA7}"/>
              </a:ext>
            </a:extLst>
          </p:cNvPr>
          <p:cNvSpPr txBox="1"/>
          <p:nvPr/>
        </p:nvSpPr>
        <p:spPr>
          <a:xfrm>
            <a:off x="5973763" y="3802063"/>
            <a:ext cx="954087" cy="230187"/>
          </a:xfrm>
          <a:prstGeom prst="rect">
            <a:avLst/>
          </a:prstGeom>
        </p:spPr>
        <p:txBody>
          <a:bodyPr lIns="0" tIns="12753" rIns="0" bIns="0">
            <a:spAutoFit/>
          </a:bodyPr>
          <a:lstStyle/>
          <a:p>
            <a:pPr marL="12753">
              <a:spcBef>
                <a:spcPts val="100"/>
              </a:spcBef>
              <a:defRPr/>
            </a:pPr>
            <a:r>
              <a:rPr sz="1406" spc="-5" dirty="0">
                <a:latin typeface="Times New Roman"/>
                <a:cs typeface="Times New Roman"/>
              </a:rPr>
              <a:t>&lt;include&gt;</a:t>
            </a:r>
            <a:endParaRPr sz="1406">
              <a:latin typeface="Times New Roman"/>
              <a:cs typeface="Times New Roman"/>
            </a:endParaRPr>
          </a:p>
        </p:txBody>
      </p:sp>
      <p:sp>
        <p:nvSpPr>
          <p:cNvPr id="39" name="object 39">
            <a:extLst>
              <a:ext uri="{FF2B5EF4-FFF2-40B4-BE49-F238E27FC236}">
                <a16:creationId xmlns:a16="http://schemas.microsoft.com/office/drawing/2014/main" id="{3C7521A0-DEA2-45F6-9119-FE1EA04B5FD5}"/>
              </a:ext>
            </a:extLst>
          </p:cNvPr>
          <p:cNvSpPr txBox="1"/>
          <p:nvPr/>
        </p:nvSpPr>
        <p:spPr>
          <a:xfrm>
            <a:off x="5973763" y="4254500"/>
            <a:ext cx="954087" cy="230188"/>
          </a:xfrm>
          <a:prstGeom prst="rect">
            <a:avLst/>
          </a:prstGeom>
        </p:spPr>
        <p:txBody>
          <a:bodyPr lIns="0" tIns="12753" rIns="0" bIns="0">
            <a:spAutoFit/>
          </a:bodyPr>
          <a:lstStyle/>
          <a:p>
            <a:pPr marL="12753">
              <a:spcBef>
                <a:spcPts val="100"/>
              </a:spcBef>
              <a:defRPr/>
            </a:pPr>
            <a:r>
              <a:rPr sz="1406" spc="-5" dirty="0">
                <a:latin typeface="Times New Roman"/>
                <a:cs typeface="Times New Roman"/>
              </a:rPr>
              <a:t>&lt;include&gt;</a:t>
            </a:r>
            <a:endParaRPr sz="1406">
              <a:latin typeface="Times New Roman"/>
              <a:cs typeface="Times New Roman"/>
            </a:endParaRPr>
          </a:p>
        </p:txBody>
      </p:sp>
      <p:sp>
        <p:nvSpPr>
          <p:cNvPr id="40" name="object 40">
            <a:extLst>
              <a:ext uri="{FF2B5EF4-FFF2-40B4-BE49-F238E27FC236}">
                <a16:creationId xmlns:a16="http://schemas.microsoft.com/office/drawing/2014/main" id="{1F906BA8-B9EF-4AE7-80FA-F74CE525750F}"/>
              </a:ext>
            </a:extLst>
          </p:cNvPr>
          <p:cNvSpPr txBox="1"/>
          <p:nvPr/>
        </p:nvSpPr>
        <p:spPr>
          <a:xfrm>
            <a:off x="5980113" y="3119438"/>
            <a:ext cx="954087" cy="230187"/>
          </a:xfrm>
          <a:prstGeom prst="rect">
            <a:avLst/>
          </a:prstGeom>
        </p:spPr>
        <p:txBody>
          <a:bodyPr lIns="0" tIns="12753" rIns="0" bIns="0">
            <a:spAutoFit/>
          </a:bodyPr>
          <a:lstStyle/>
          <a:p>
            <a:pPr marL="12753">
              <a:spcBef>
                <a:spcPts val="100"/>
              </a:spcBef>
              <a:defRPr/>
            </a:pPr>
            <a:r>
              <a:rPr sz="1406" spc="-5" dirty="0">
                <a:latin typeface="Times New Roman"/>
                <a:cs typeface="Times New Roman"/>
              </a:rPr>
              <a:t>&lt;include&gt;</a:t>
            </a:r>
            <a:endParaRPr sz="1406">
              <a:latin typeface="Times New Roman"/>
              <a:cs typeface="Times New Roman"/>
            </a:endParaRPr>
          </a:p>
        </p:txBody>
      </p:sp>
      <p:sp>
        <p:nvSpPr>
          <p:cNvPr id="128041" name="object 41">
            <a:extLst>
              <a:ext uri="{FF2B5EF4-FFF2-40B4-BE49-F238E27FC236}">
                <a16:creationId xmlns:a16="http://schemas.microsoft.com/office/drawing/2014/main" id="{5A24866A-F151-4BC2-BFED-FD4FDF6E9A89}"/>
              </a:ext>
            </a:extLst>
          </p:cNvPr>
          <p:cNvSpPr>
            <a:spLocks/>
          </p:cNvSpPr>
          <p:nvPr/>
        </p:nvSpPr>
        <p:spPr bwMode="auto">
          <a:xfrm>
            <a:off x="2511425" y="1052513"/>
            <a:ext cx="460375" cy="379412"/>
          </a:xfrm>
          <a:custGeom>
            <a:avLst/>
            <a:gdLst>
              <a:gd name="T0" fmla="*/ 463571 w 457200"/>
              <a:gd name="T1" fmla="*/ 190306 h 376555"/>
              <a:gd name="T2" fmla="*/ 457382 w 457200"/>
              <a:gd name="T3" fmla="*/ 146637 h 376555"/>
              <a:gd name="T4" fmla="*/ 439785 w 457200"/>
              <a:gd name="T5" fmla="*/ 106567 h 376555"/>
              <a:gd name="T6" fmla="*/ 412240 w 457200"/>
              <a:gd name="T7" fmla="*/ 71234 h 376555"/>
              <a:gd name="T8" fmla="*/ 376210 w 457200"/>
              <a:gd name="T9" fmla="*/ 41775 h 376555"/>
              <a:gd name="T10" fmla="*/ 333150 w 457200"/>
              <a:gd name="T11" fmla="*/ 19324 h 376555"/>
              <a:gd name="T12" fmla="*/ 284522 w 457200"/>
              <a:gd name="T13" fmla="*/ 5021 h 376555"/>
              <a:gd name="T14" fmla="*/ 231785 w 457200"/>
              <a:gd name="T15" fmla="*/ 0 h 376555"/>
              <a:gd name="T16" fmla="*/ 178562 w 457200"/>
              <a:gd name="T17" fmla="*/ 5021 h 376555"/>
              <a:gd name="T18" fmla="*/ 129746 w 457200"/>
              <a:gd name="T19" fmla="*/ 19324 h 376555"/>
              <a:gd name="T20" fmla="*/ 86713 w 457200"/>
              <a:gd name="T21" fmla="*/ 41774 h 376555"/>
              <a:gd name="T22" fmla="*/ 50844 w 457200"/>
              <a:gd name="T23" fmla="*/ 71234 h 376555"/>
              <a:gd name="T24" fmla="*/ 23516 w 457200"/>
              <a:gd name="T25" fmla="*/ 106567 h 376555"/>
              <a:gd name="T26" fmla="*/ 6108 w 457200"/>
              <a:gd name="T27" fmla="*/ 146637 h 376555"/>
              <a:gd name="T28" fmla="*/ 0 w 457200"/>
              <a:gd name="T29" fmla="*/ 190307 h 376555"/>
              <a:gd name="T30" fmla="*/ 6108 w 457200"/>
              <a:gd name="T31" fmla="*/ 234062 h 376555"/>
              <a:gd name="T32" fmla="*/ 23516 w 457200"/>
              <a:gd name="T33" fmla="*/ 274352 h 376555"/>
              <a:gd name="T34" fmla="*/ 50844 w 457200"/>
              <a:gd name="T35" fmla="*/ 309988 h 376555"/>
              <a:gd name="T36" fmla="*/ 86713 w 457200"/>
              <a:gd name="T37" fmla="*/ 339778 h 376555"/>
              <a:gd name="T38" fmla="*/ 129746 w 457200"/>
              <a:gd name="T39" fmla="*/ 362530 h 376555"/>
              <a:gd name="T40" fmla="*/ 178562 w 457200"/>
              <a:gd name="T41" fmla="*/ 377055 h 376555"/>
              <a:gd name="T42" fmla="*/ 231785 w 457200"/>
              <a:gd name="T43" fmla="*/ 382161 h 376555"/>
              <a:gd name="T44" fmla="*/ 284522 w 457200"/>
              <a:gd name="T45" fmla="*/ 377055 h 376555"/>
              <a:gd name="T46" fmla="*/ 333150 w 457200"/>
              <a:gd name="T47" fmla="*/ 362530 h 376555"/>
              <a:gd name="T48" fmla="*/ 376210 w 457200"/>
              <a:gd name="T49" fmla="*/ 339778 h 376555"/>
              <a:gd name="T50" fmla="*/ 412240 w 457200"/>
              <a:gd name="T51" fmla="*/ 309988 h 376555"/>
              <a:gd name="T52" fmla="*/ 439785 w 457200"/>
              <a:gd name="T53" fmla="*/ 274352 h 376555"/>
              <a:gd name="T54" fmla="*/ 457382 w 457200"/>
              <a:gd name="T55" fmla="*/ 234062 h 376555"/>
              <a:gd name="T56" fmla="*/ 463571 w 457200"/>
              <a:gd name="T57" fmla="*/ 190306 h 3765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7200" h="376555">
                <a:moveTo>
                  <a:pt x="457199" y="187451"/>
                </a:moveTo>
                <a:lnTo>
                  <a:pt x="451095" y="144437"/>
                </a:lnTo>
                <a:lnTo>
                  <a:pt x="433740" y="104969"/>
                </a:lnTo>
                <a:lnTo>
                  <a:pt x="406574" y="70166"/>
                </a:lnTo>
                <a:lnTo>
                  <a:pt x="371038" y="41148"/>
                </a:lnTo>
                <a:lnTo>
                  <a:pt x="328570" y="19034"/>
                </a:lnTo>
                <a:lnTo>
                  <a:pt x="280611" y="4945"/>
                </a:lnTo>
                <a:lnTo>
                  <a:pt x="228599" y="0"/>
                </a:lnTo>
                <a:lnTo>
                  <a:pt x="176108" y="4945"/>
                </a:lnTo>
                <a:lnTo>
                  <a:pt x="127962" y="19034"/>
                </a:lnTo>
                <a:lnTo>
                  <a:pt x="85521" y="41147"/>
                </a:lnTo>
                <a:lnTo>
                  <a:pt x="50145" y="70166"/>
                </a:lnTo>
                <a:lnTo>
                  <a:pt x="23193" y="104969"/>
                </a:lnTo>
                <a:lnTo>
                  <a:pt x="6024" y="144437"/>
                </a:lnTo>
                <a:lnTo>
                  <a:pt x="0" y="187452"/>
                </a:lnTo>
                <a:lnTo>
                  <a:pt x="6024" y="230550"/>
                </a:lnTo>
                <a:lnTo>
                  <a:pt x="23193" y="270236"/>
                </a:lnTo>
                <a:lnTo>
                  <a:pt x="50145" y="305337"/>
                </a:lnTo>
                <a:lnTo>
                  <a:pt x="85521" y="334680"/>
                </a:lnTo>
                <a:lnTo>
                  <a:pt x="127962" y="357091"/>
                </a:lnTo>
                <a:lnTo>
                  <a:pt x="176108" y="371398"/>
                </a:lnTo>
                <a:lnTo>
                  <a:pt x="228599" y="376427"/>
                </a:lnTo>
                <a:lnTo>
                  <a:pt x="280611" y="371398"/>
                </a:lnTo>
                <a:lnTo>
                  <a:pt x="328570" y="357091"/>
                </a:lnTo>
                <a:lnTo>
                  <a:pt x="371038" y="334680"/>
                </a:lnTo>
                <a:lnTo>
                  <a:pt x="406574" y="305337"/>
                </a:lnTo>
                <a:lnTo>
                  <a:pt x="433740" y="270236"/>
                </a:lnTo>
                <a:lnTo>
                  <a:pt x="451095" y="230550"/>
                </a:lnTo>
                <a:lnTo>
                  <a:pt x="457199" y="187451"/>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42" name="object 42">
            <a:extLst>
              <a:ext uri="{FF2B5EF4-FFF2-40B4-BE49-F238E27FC236}">
                <a16:creationId xmlns:a16="http://schemas.microsoft.com/office/drawing/2014/main" id="{A0DDF37E-AFF9-452C-832F-A4C27290FDCF}"/>
              </a:ext>
            </a:extLst>
          </p:cNvPr>
          <p:cNvSpPr>
            <a:spLocks/>
          </p:cNvSpPr>
          <p:nvPr/>
        </p:nvSpPr>
        <p:spPr bwMode="auto">
          <a:xfrm>
            <a:off x="2359025" y="1430338"/>
            <a:ext cx="382588" cy="833437"/>
          </a:xfrm>
          <a:custGeom>
            <a:avLst/>
            <a:gdLst>
              <a:gd name="T0" fmla="*/ 384182 w 381000"/>
              <a:gd name="T1" fmla="*/ 0 h 829310"/>
              <a:gd name="T2" fmla="*/ 384182 w 381000"/>
              <a:gd name="T3" fmla="*/ 457144 h 829310"/>
              <a:gd name="T4" fmla="*/ 0 w 381000"/>
              <a:gd name="T5" fmla="*/ 837328 h 829310"/>
              <a:gd name="T6" fmla="*/ 0 60000 65536"/>
              <a:gd name="T7" fmla="*/ 0 60000 65536"/>
              <a:gd name="T8" fmla="*/ 0 60000 65536"/>
            </a:gdLst>
            <a:ahLst/>
            <a:cxnLst>
              <a:cxn ang="T6">
                <a:pos x="T0" y="T1"/>
              </a:cxn>
              <a:cxn ang="T7">
                <a:pos x="T2" y="T3"/>
              </a:cxn>
              <a:cxn ang="T8">
                <a:pos x="T4" y="T5"/>
              </a:cxn>
            </a:cxnLst>
            <a:rect l="0" t="0" r="r" b="b"/>
            <a:pathLst>
              <a:path w="381000" h="829310">
                <a:moveTo>
                  <a:pt x="380999" y="0"/>
                </a:moveTo>
                <a:lnTo>
                  <a:pt x="380999" y="452628"/>
                </a:lnTo>
                <a:lnTo>
                  <a:pt x="0" y="829056"/>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43" name="object 43">
            <a:extLst>
              <a:ext uri="{FF2B5EF4-FFF2-40B4-BE49-F238E27FC236}">
                <a16:creationId xmlns:a16="http://schemas.microsoft.com/office/drawing/2014/main" id="{123AFA2E-E8A1-41BC-8324-9ACCC4446A4B}"/>
              </a:ext>
            </a:extLst>
          </p:cNvPr>
          <p:cNvSpPr>
            <a:spLocks/>
          </p:cNvSpPr>
          <p:nvPr/>
        </p:nvSpPr>
        <p:spPr bwMode="auto">
          <a:xfrm>
            <a:off x="2741613" y="1885950"/>
            <a:ext cx="382587" cy="377825"/>
          </a:xfrm>
          <a:custGeom>
            <a:avLst/>
            <a:gdLst>
              <a:gd name="T0" fmla="*/ 0 w 381000"/>
              <a:gd name="T1" fmla="*/ 0 h 376555"/>
              <a:gd name="T2" fmla="*/ 384181 w 381000"/>
              <a:gd name="T3" fmla="*/ 378972 h 376555"/>
              <a:gd name="T4" fmla="*/ 0 60000 65536"/>
              <a:gd name="T5" fmla="*/ 0 60000 65536"/>
            </a:gdLst>
            <a:ahLst/>
            <a:cxnLst>
              <a:cxn ang="T4">
                <a:pos x="T0" y="T1"/>
              </a:cxn>
              <a:cxn ang="T5">
                <a:pos x="T2" y="T3"/>
              </a:cxn>
            </a:cxnLst>
            <a:rect l="0" t="0" r="r" b="b"/>
            <a:pathLst>
              <a:path w="381000" h="376555">
                <a:moveTo>
                  <a:pt x="0" y="0"/>
                </a:moveTo>
                <a:lnTo>
                  <a:pt x="381000" y="37642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44" name="object 44">
            <a:extLst>
              <a:ext uri="{FF2B5EF4-FFF2-40B4-BE49-F238E27FC236}">
                <a16:creationId xmlns:a16="http://schemas.microsoft.com/office/drawing/2014/main" id="{CD36BCC9-84EC-4B40-89BE-BC4C143DFD8B}"/>
              </a:ext>
            </a:extLst>
          </p:cNvPr>
          <p:cNvSpPr>
            <a:spLocks/>
          </p:cNvSpPr>
          <p:nvPr/>
        </p:nvSpPr>
        <p:spPr bwMode="auto">
          <a:xfrm>
            <a:off x="2435225" y="1658938"/>
            <a:ext cx="612775" cy="0"/>
          </a:xfrm>
          <a:custGeom>
            <a:avLst/>
            <a:gdLst>
              <a:gd name="T0" fmla="*/ 0 w 609600"/>
              <a:gd name="T1" fmla="*/ 615966 w 609600"/>
              <a:gd name="T2" fmla="*/ 0 60000 65536"/>
              <a:gd name="T3" fmla="*/ 0 60000 65536"/>
            </a:gdLst>
            <a:ahLst/>
            <a:cxnLst>
              <a:cxn ang="T2">
                <a:pos x="T0" y="0"/>
              </a:cxn>
              <a:cxn ang="T3">
                <a:pos x="T1" y="0"/>
              </a:cxn>
            </a:cxnLst>
            <a:rect l="0" t="0" r="r" b="b"/>
            <a:pathLst>
              <a:path w="609600">
                <a:moveTo>
                  <a:pt x="0" y="0"/>
                </a:moveTo>
                <a:lnTo>
                  <a:pt x="6095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5" name="object 45">
            <a:extLst>
              <a:ext uri="{FF2B5EF4-FFF2-40B4-BE49-F238E27FC236}">
                <a16:creationId xmlns:a16="http://schemas.microsoft.com/office/drawing/2014/main" id="{E072A2C2-F741-44CA-A4A5-E14CB327B6BE}"/>
              </a:ext>
            </a:extLst>
          </p:cNvPr>
          <p:cNvSpPr txBox="1"/>
          <p:nvPr/>
        </p:nvSpPr>
        <p:spPr>
          <a:xfrm>
            <a:off x="2111375" y="2363788"/>
            <a:ext cx="1228725" cy="230187"/>
          </a:xfrm>
          <a:prstGeom prst="rect">
            <a:avLst/>
          </a:prstGeom>
        </p:spPr>
        <p:txBody>
          <a:bodyPr lIns="0" tIns="12753" rIns="0" bIns="0">
            <a:spAutoFit/>
          </a:bodyPr>
          <a:lstStyle/>
          <a:p>
            <a:pPr marL="12753">
              <a:spcBef>
                <a:spcPts val="100"/>
              </a:spcBef>
              <a:defRPr/>
            </a:pPr>
            <a:r>
              <a:rPr sz="1406" b="1" dirty="0">
                <a:latin typeface="Times New Roman"/>
                <a:cs typeface="Times New Roman"/>
              </a:rPr>
              <a:t>银行</a:t>
            </a:r>
            <a:r>
              <a:rPr sz="1406" b="1" spc="-75" dirty="0">
                <a:latin typeface="Times New Roman"/>
                <a:cs typeface="Times New Roman"/>
              </a:rPr>
              <a:t> </a:t>
            </a:r>
            <a:r>
              <a:rPr sz="1406" b="1" spc="-5" dirty="0">
                <a:latin typeface="Times New Roman"/>
                <a:cs typeface="Times New Roman"/>
              </a:rPr>
              <a:t>客户</a:t>
            </a:r>
            <a:endParaRPr sz="1406">
              <a:latin typeface="Times New Roman"/>
              <a:cs typeface="Times New Roman"/>
            </a:endParaRPr>
          </a:p>
        </p:txBody>
      </p:sp>
      <p:sp>
        <p:nvSpPr>
          <p:cNvPr id="128046" name="object 46">
            <a:extLst>
              <a:ext uri="{FF2B5EF4-FFF2-40B4-BE49-F238E27FC236}">
                <a16:creationId xmlns:a16="http://schemas.microsoft.com/office/drawing/2014/main" id="{9ED6AC8D-4713-48CF-B93A-76A8FCA2C125}"/>
              </a:ext>
            </a:extLst>
          </p:cNvPr>
          <p:cNvSpPr>
            <a:spLocks noChangeArrowheads="1"/>
          </p:cNvSpPr>
          <p:nvPr/>
        </p:nvSpPr>
        <p:spPr bwMode="auto">
          <a:xfrm>
            <a:off x="2636838" y="2565400"/>
            <a:ext cx="258762" cy="6794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28047" name="object 47">
            <a:extLst>
              <a:ext uri="{FF2B5EF4-FFF2-40B4-BE49-F238E27FC236}">
                <a16:creationId xmlns:a16="http://schemas.microsoft.com/office/drawing/2014/main" id="{75104A4C-C19C-4CA8-8A89-D6DBCBFCC8F3}"/>
              </a:ext>
            </a:extLst>
          </p:cNvPr>
          <p:cNvSpPr>
            <a:spLocks/>
          </p:cNvSpPr>
          <p:nvPr/>
        </p:nvSpPr>
        <p:spPr bwMode="auto">
          <a:xfrm>
            <a:off x="5100638" y="5889625"/>
            <a:ext cx="1758950" cy="679450"/>
          </a:xfrm>
          <a:custGeom>
            <a:avLst/>
            <a:gdLst>
              <a:gd name="T0" fmla="*/ 1754809 w 1752600"/>
              <a:gd name="T1" fmla="*/ 288014 h 676910"/>
              <a:gd name="T2" fmla="*/ 1675457 w 1752600"/>
              <a:gd name="T3" fmla="*/ 190701 h 676910"/>
              <a:gd name="T4" fmla="*/ 1571140 w 1752600"/>
              <a:gd name="T5" fmla="*/ 127420 h 676910"/>
              <a:gd name="T6" fmla="*/ 1483229 w 1752600"/>
              <a:gd name="T7" fmla="*/ 90973 h 676910"/>
              <a:gd name="T8" fmla="*/ 1382473 w 1752600"/>
              <a:gd name="T9" fmla="*/ 59815 h 676910"/>
              <a:gd name="T10" fmla="*/ 1270454 w 1752600"/>
              <a:gd name="T11" fmla="*/ 34541 h 676910"/>
              <a:gd name="T12" fmla="*/ 1148758 w 1752600"/>
              <a:gd name="T13" fmla="*/ 15749 h 676910"/>
              <a:gd name="T14" fmla="*/ 1018966 w 1752600"/>
              <a:gd name="T15" fmla="*/ 4036 h 676910"/>
              <a:gd name="T16" fmla="*/ 882662 w 1752600"/>
              <a:gd name="T17" fmla="*/ 0 h 676910"/>
              <a:gd name="T18" fmla="*/ 745997 w 1752600"/>
              <a:gd name="T19" fmla="*/ 4036 h 676910"/>
              <a:gd name="T20" fmla="*/ 615990 w 1752600"/>
              <a:gd name="T21" fmla="*/ 15749 h 676910"/>
              <a:gd name="T22" fmla="*/ 494196 w 1752600"/>
              <a:gd name="T23" fmla="*/ 34541 h 676910"/>
              <a:gd name="T24" fmla="*/ 382178 w 1752600"/>
              <a:gd name="T25" fmla="*/ 59815 h 676910"/>
              <a:gd name="T26" fmla="*/ 281492 w 1752600"/>
              <a:gd name="T27" fmla="*/ 90973 h 676910"/>
              <a:gd name="T28" fmla="*/ 193699 w 1752600"/>
              <a:gd name="T29" fmla="*/ 127420 h 676910"/>
              <a:gd name="T30" fmla="*/ 120360 w 1752600"/>
              <a:gd name="T31" fmla="*/ 168559 h 676910"/>
              <a:gd name="T32" fmla="*/ 23276 w 1752600"/>
              <a:gd name="T33" fmla="*/ 262523 h 676910"/>
              <a:gd name="T34" fmla="*/ 0 w 1752600"/>
              <a:gd name="T35" fmla="*/ 340872 h 676910"/>
              <a:gd name="T36" fmla="*/ 23276 w 1752600"/>
              <a:gd name="T37" fmla="*/ 418737 h 676910"/>
              <a:gd name="T38" fmla="*/ 120360 w 1752600"/>
              <a:gd name="T39" fmla="*/ 512502 h 676910"/>
              <a:gd name="T40" fmla="*/ 193699 w 1752600"/>
              <a:gd name="T41" fmla="*/ 553678 h 676910"/>
              <a:gd name="T42" fmla="*/ 281492 w 1752600"/>
              <a:gd name="T43" fmla="*/ 590222 h 676910"/>
              <a:gd name="T44" fmla="*/ 382178 w 1752600"/>
              <a:gd name="T45" fmla="*/ 621514 h 676910"/>
              <a:gd name="T46" fmla="*/ 494196 w 1752600"/>
              <a:gd name="T47" fmla="*/ 646933 h 676910"/>
              <a:gd name="T48" fmla="*/ 615990 w 1752600"/>
              <a:gd name="T49" fmla="*/ 665858 h 676910"/>
              <a:gd name="T50" fmla="*/ 745997 w 1752600"/>
              <a:gd name="T51" fmla="*/ 677668 h 676910"/>
              <a:gd name="T52" fmla="*/ 882662 w 1752600"/>
              <a:gd name="T53" fmla="*/ 681744 h 676910"/>
              <a:gd name="T54" fmla="*/ 1018966 w 1752600"/>
              <a:gd name="T55" fmla="*/ 677668 h 676910"/>
              <a:gd name="T56" fmla="*/ 1148758 w 1752600"/>
              <a:gd name="T57" fmla="*/ 665858 h 676910"/>
              <a:gd name="T58" fmla="*/ 1270454 w 1752600"/>
              <a:gd name="T59" fmla="*/ 646933 h 676910"/>
              <a:gd name="T60" fmla="*/ 1382473 w 1752600"/>
              <a:gd name="T61" fmla="*/ 621514 h 676910"/>
              <a:gd name="T62" fmla="*/ 1483229 w 1752600"/>
              <a:gd name="T63" fmla="*/ 590222 h 676910"/>
              <a:gd name="T64" fmla="*/ 1571140 w 1752600"/>
              <a:gd name="T65" fmla="*/ 553678 h 676910"/>
              <a:gd name="T66" fmla="*/ 1644621 w 1752600"/>
              <a:gd name="T67" fmla="*/ 512502 h 676910"/>
              <a:gd name="T68" fmla="*/ 1741966 w 1752600"/>
              <a:gd name="T69" fmla="*/ 418737 h 676910"/>
              <a:gd name="T70" fmla="*/ 1765323 w 1752600"/>
              <a:gd name="T71" fmla="*/ 340872 h 6769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6910">
                <a:moveTo>
                  <a:pt x="1752600" y="338328"/>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300"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8"/>
                </a:lnTo>
                <a:lnTo>
                  <a:pt x="2632" y="364648"/>
                </a:lnTo>
                <a:lnTo>
                  <a:pt x="23108" y="415612"/>
                </a:lnTo>
                <a:lnTo>
                  <a:pt x="62578" y="463827"/>
                </a:lnTo>
                <a:lnTo>
                  <a:pt x="119492" y="508677"/>
                </a:lnTo>
                <a:lnTo>
                  <a:pt x="154008" y="529648"/>
                </a:lnTo>
                <a:lnTo>
                  <a:pt x="192303" y="549546"/>
                </a:lnTo>
                <a:lnTo>
                  <a:pt x="234186" y="568295"/>
                </a:lnTo>
                <a:lnTo>
                  <a:pt x="279463" y="585818"/>
                </a:lnTo>
                <a:lnTo>
                  <a:pt x="327939" y="602037"/>
                </a:lnTo>
                <a:lnTo>
                  <a:pt x="379423" y="616876"/>
                </a:lnTo>
                <a:lnTo>
                  <a:pt x="433719" y="630258"/>
                </a:lnTo>
                <a:lnTo>
                  <a:pt x="490634" y="642106"/>
                </a:lnTo>
                <a:lnTo>
                  <a:pt x="549976" y="652342"/>
                </a:lnTo>
                <a:lnTo>
                  <a:pt x="611550" y="660889"/>
                </a:lnTo>
                <a:lnTo>
                  <a:pt x="675163" y="667671"/>
                </a:lnTo>
                <a:lnTo>
                  <a:pt x="740621" y="672611"/>
                </a:lnTo>
                <a:lnTo>
                  <a:pt x="807731" y="675632"/>
                </a:lnTo>
                <a:lnTo>
                  <a:pt x="876300" y="676656"/>
                </a:lnTo>
                <a:lnTo>
                  <a:pt x="944671" y="675632"/>
                </a:lnTo>
                <a:lnTo>
                  <a:pt x="1011622" y="672611"/>
                </a:lnTo>
                <a:lnTo>
                  <a:pt x="1076957" y="667671"/>
                </a:lnTo>
                <a:lnTo>
                  <a:pt x="1140479" y="660889"/>
                </a:lnTo>
                <a:lnTo>
                  <a:pt x="1201991" y="652342"/>
                </a:lnTo>
                <a:lnTo>
                  <a:pt x="1261298" y="642106"/>
                </a:lnTo>
                <a:lnTo>
                  <a:pt x="1318203" y="630258"/>
                </a:lnTo>
                <a:lnTo>
                  <a:pt x="1372509" y="616876"/>
                </a:lnTo>
                <a:lnTo>
                  <a:pt x="1424020" y="602037"/>
                </a:lnTo>
                <a:lnTo>
                  <a:pt x="1472539" y="585818"/>
                </a:lnTo>
                <a:lnTo>
                  <a:pt x="1517870" y="568295"/>
                </a:lnTo>
                <a:lnTo>
                  <a:pt x="1559816" y="549546"/>
                </a:lnTo>
                <a:lnTo>
                  <a:pt x="1598181" y="529648"/>
                </a:lnTo>
                <a:lnTo>
                  <a:pt x="1632768" y="508677"/>
                </a:lnTo>
                <a:lnTo>
                  <a:pt x="1689824" y="463827"/>
                </a:lnTo>
                <a:lnTo>
                  <a:pt x="1729411" y="415612"/>
                </a:lnTo>
                <a:lnTo>
                  <a:pt x="1749957" y="364648"/>
                </a:lnTo>
                <a:lnTo>
                  <a:pt x="1752600" y="338328"/>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8" name="object 48">
            <a:extLst>
              <a:ext uri="{FF2B5EF4-FFF2-40B4-BE49-F238E27FC236}">
                <a16:creationId xmlns:a16="http://schemas.microsoft.com/office/drawing/2014/main" id="{F41FE092-9BBD-408D-8B6D-F0947E629EF0}"/>
              </a:ext>
            </a:extLst>
          </p:cNvPr>
          <p:cNvSpPr txBox="1"/>
          <p:nvPr/>
        </p:nvSpPr>
        <p:spPr>
          <a:xfrm>
            <a:off x="5614988" y="6102350"/>
            <a:ext cx="728662" cy="230188"/>
          </a:xfrm>
          <a:prstGeom prst="rect">
            <a:avLst/>
          </a:prstGeom>
        </p:spPr>
        <p:txBody>
          <a:bodyPr lIns="0" tIns="12753" rIns="0" bIns="0">
            <a:spAutoFit/>
          </a:bodyPr>
          <a:lstStyle/>
          <a:p>
            <a:pPr marL="12753">
              <a:spcBef>
                <a:spcPts val="100"/>
              </a:spcBef>
              <a:defRPr/>
            </a:pPr>
            <a:r>
              <a:rPr sz="1406" b="1" spc="-10" dirty="0">
                <a:latin typeface="Times New Roman"/>
                <a:cs typeface="Times New Roman"/>
              </a:rPr>
              <a:t>M</a:t>
            </a:r>
            <a:r>
              <a:rPr sz="1406" b="1" dirty="0">
                <a:latin typeface="Times New Roman"/>
                <a:cs typeface="Times New Roman"/>
              </a:rPr>
              <a:t>艾</a:t>
            </a:r>
            <a:r>
              <a:rPr sz="1406" b="1" spc="-15" dirty="0">
                <a:latin typeface="Times New Roman"/>
                <a:cs typeface="Times New Roman"/>
              </a:rPr>
              <a:t>n</a:t>
            </a:r>
            <a:r>
              <a:rPr sz="1406" b="1" spc="-10" dirty="0">
                <a:latin typeface="Times New Roman"/>
                <a:cs typeface="Times New Roman"/>
              </a:rPr>
              <a:t>t</a:t>
            </a:r>
            <a:r>
              <a:rPr sz="1406" b="1" dirty="0">
                <a:latin typeface="Times New Roman"/>
                <a:cs typeface="Times New Roman"/>
              </a:rPr>
              <a:t>一个</a:t>
            </a:r>
            <a:r>
              <a:rPr sz="1406" b="1" spc="-10" dirty="0">
                <a:latin typeface="Times New Roman"/>
                <a:cs typeface="Times New Roman"/>
              </a:rPr>
              <a:t>在</a:t>
            </a:r>
            <a:endParaRPr sz="1406">
              <a:latin typeface="Times New Roman"/>
              <a:cs typeface="Times New Roman"/>
            </a:endParaRPr>
          </a:p>
        </p:txBody>
      </p:sp>
      <p:sp>
        <p:nvSpPr>
          <p:cNvPr id="128049" name="object 49">
            <a:extLst>
              <a:ext uri="{FF2B5EF4-FFF2-40B4-BE49-F238E27FC236}">
                <a16:creationId xmlns:a16="http://schemas.microsoft.com/office/drawing/2014/main" id="{4ADB0436-1DE5-4F07-9F8D-DD6C2AD3369E}"/>
              </a:ext>
            </a:extLst>
          </p:cNvPr>
          <p:cNvSpPr>
            <a:spLocks/>
          </p:cNvSpPr>
          <p:nvPr/>
        </p:nvSpPr>
        <p:spPr bwMode="auto">
          <a:xfrm>
            <a:off x="3630613" y="1128713"/>
            <a:ext cx="5969000" cy="5591175"/>
          </a:xfrm>
          <a:custGeom>
            <a:avLst/>
            <a:gdLst>
              <a:gd name="T0" fmla="*/ 0 w 5943600"/>
              <a:gd name="T1" fmla="*/ 0 h 5568950"/>
              <a:gd name="T2" fmla="*/ 0 w 5943600"/>
              <a:gd name="T3" fmla="*/ 5613233 h 5568950"/>
              <a:gd name="T4" fmla="*/ 5994509 w 5943600"/>
              <a:gd name="T5" fmla="*/ 5613233 h 5568950"/>
              <a:gd name="T6" fmla="*/ 5994509 w 5943600"/>
              <a:gd name="T7" fmla="*/ 0 h 5568950"/>
              <a:gd name="T8" fmla="*/ 0 w 5943600"/>
              <a:gd name="T9" fmla="*/ 0 h 5568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43600" h="5568950">
                <a:moveTo>
                  <a:pt x="0" y="0"/>
                </a:moveTo>
                <a:lnTo>
                  <a:pt x="0" y="5568696"/>
                </a:lnTo>
                <a:lnTo>
                  <a:pt x="5943600" y="5568696"/>
                </a:lnTo>
                <a:lnTo>
                  <a:pt x="5943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0" name="object 50">
            <a:extLst>
              <a:ext uri="{FF2B5EF4-FFF2-40B4-BE49-F238E27FC236}">
                <a16:creationId xmlns:a16="http://schemas.microsoft.com/office/drawing/2014/main" id="{4ABEAAE9-2C40-4839-B32C-5AF0E684F647}"/>
              </a:ext>
            </a:extLst>
          </p:cNvPr>
          <p:cNvSpPr txBox="1"/>
          <p:nvPr/>
        </p:nvSpPr>
        <p:spPr>
          <a:xfrm>
            <a:off x="8359775" y="1287463"/>
            <a:ext cx="1035050" cy="230187"/>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Atm</a:t>
            </a:r>
            <a:r>
              <a:rPr sz="1406" b="1" spc="-45" dirty="0">
                <a:latin typeface="Times New Roman"/>
                <a:cs typeface="Times New Roman"/>
              </a:rPr>
              <a:t> </a:t>
            </a:r>
            <a:r>
              <a:rPr sz="1406" b="1" spc="-5" dirty="0">
                <a:latin typeface="Times New Roman"/>
                <a:cs typeface="Times New Roman"/>
              </a:rPr>
              <a:t>系统</a:t>
            </a:r>
            <a:endParaRPr sz="1406">
              <a:latin typeface="Times New Roman"/>
              <a:cs typeface="Times New Roman"/>
            </a:endParaRPr>
          </a:p>
        </p:txBody>
      </p:sp>
      <p:sp>
        <p:nvSpPr>
          <p:cNvPr id="128051" name="object 51">
            <a:extLst>
              <a:ext uri="{FF2B5EF4-FFF2-40B4-BE49-F238E27FC236}">
                <a16:creationId xmlns:a16="http://schemas.microsoft.com/office/drawing/2014/main" id="{52361EBD-E285-4936-8671-75E648759EAB}"/>
              </a:ext>
            </a:extLst>
          </p:cNvPr>
          <p:cNvSpPr>
            <a:spLocks/>
          </p:cNvSpPr>
          <p:nvPr/>
        </p:nvSpPr>
        <p:spPr bwMode="auto">
          <a:xfrm>
            <a:off x="7242175" y="2262188"/>
            <a:ext cx="1760538" cy="679450"/>
          </a:xfrm>
          <a:custGeom>
            <a:avLst/>
            <a:gdLst>
              <a:gd name="T0" fmla="*/ 1757979 w 1752600"/>
              <a:gd name="T1" fmla="*/ 288014 h 676910"/>
              <a:gd name="T2" fmla="*/ 1678483 w 1752600"/>
              <a:gd name="T3" fmla="*/ 190701 h 676910"/>
              <a:gd name="T4" fmla="*/ 1573978 w 1752600"/>
              <a:gd name="T5" fmla="*/ 127420 h 676910"/>
              <a:gd name="T6" fmla="*/ 1485909 w 1752600"/>
              <a:gd name="T7" fmla="*/ 90973 h 676910"/>
              <a:gd name="T8" fmla="*/ 1384970 w 1752600"/>
              <a:gd name="T9" fmla="*/ 59815 h 676910"/>
              <a:gd name="T10" fmla="*/ 1272750 w 1752600"/>
              <a:gd name="T11" fmla="*/ 34541 h 676910"/>
              <a:gd name="T12" fmla="*/ 1150834 w 1752600"/>
              <a:gd name="T13" fmla="*/ 15749 h 676910"/>
              <a:gd name="T14" fmla="*/ 1020807 w 1752600"/>
              <a:gd name="T15" fmla="*/ 4036 h 676910"/>
              <a:gd name="T16" fmla="*/ 884256 w 1752600"/>
              <a:gd name="T17" fmla="*/ 0 h 676910"/>
              <a:gd name="T18" fmla="*/ 747345 w 1752600"/>
              <a:gd name="T19" fmla="*/ 4036 h 676910"/>
              <a:gd name="T20" fmla="*/ 617102 w 1752600"/>
              <a:gd name="T21" fmla="*/ 15749 h 676910"/>
              <a:gd name="T22" fmla="*/ 495088 w 1752600"/>
              <a:gd name="T23" fmla="*/ 34541 h 676910"/>
              <a:gd name="T24" fmla="*/ 382868 w 1752600"/>
              <a:gd name="T25" fmla="*/ 59815 h 676910"/>
              <a:gd name="T26" fmla="*/ 282000 w 1752600"/>
              <a:gd name="T27" fmla="*/ 90973 h 676910"/>
              <a:gd name="T28" fmla="*/ 194049 w 1752600"/>
              <a:gd name="T29" fmla="*/ 127420 h 676910"/>
              <a:gd name="T30" fmla="*/ 120577 w 1752600"/>
              <a:gd name="T31" fmla="*/ 168559 h 676910"/>
              <a:gd name="T32" fmla="*/ 23318 w 1752600"/>
              <a:gd name="T33" fmla="*/ 262523 h 676910"/>
              <a:gd name="T34" fmla="*/ 0 w 1752600"/>
              <a:gd name="T35" fmla="*/ 340872 h 676910"/>
              <a:gd name="T36" fmla="*/ 23318 w 1752600"/>
              <a:gd name="T37" fmla="*/ 418737 h 676910"/>
              <a:gd name="T38" fmla="*/ 120577 w 1752600"/>
              <a:gd name="T39" fmla="*/ 512502 h 676910"/>
              <a:gd name="T40" fmla="*/ 194049 w 1752600"/>
              <a:gd name="T41" fmla="*/ 553678 h 676910"/>
              <a:gd name="T42" fmla="*/ 282000 w 1752600"/>
              <a:gd name="T43" fmla="*/ 590222 h 676910"/>
              <a:gd name="T44" fmla="*/ 382868 w 1752600"/>
              <a:gd name="T45" fmla="*/ 621514 h 676910"/>
              <a:gd name="T46" fmla="*/ 495088 w 1752600"/>
              <a:gd name="T47" fmla="*/ 646933 h 676910"/>
              <a:gd name="T48" fmla="*/ 617102 w 1752600"/>
              <a:gd name="T49" fmla="*/ 665858 h 676910"/>
              <a:gd name="T50" fmla="*/ 747345 w 1752600"/>
              <a:gd name="T51" fmla="*/ 677668 h 676910"/>
              <a:gd name="T52" fmla="*/ 884256 w 1752600"/>
              <a:gd name="T53" fmla="*/ 681743 h 676910"/>
              <a:gd name="T54" fmla="*/ 1020807 w 1752600"/>
              <a:gd name="T55" fmla="*/ 677668 h 676910"/>
              <a:gd name="T56" fmla="*/ 1150834 w 1752600"/>
              <a:gd name="T57" fmla="*/ 665858 h 676910"/>
              <a:gd name="T58" fmla="*/ 1272750 w 1752600"/>
              <a:gd name="T59" fmla="*/ 646933 h 676910"/>
              <a:gd name="T60" fmla="*/ 1384970 w 1752600"/>
              <a:gd name="T61" fmla="*/ 621514 h 676910"/>
              <a:gd name="T62" fmla="*/ 1485909 w 1752600"/>
              <a:gd name="T63" fmla="*/ 590222 h 676910"/>
              <a:gd name="T64" fmla="*/ 1573978 w 1752600"/>
              <a:gd name="T65" fmla="*/ 553678 h 676910"/>
              <a:gd name="T66" fmla="*/ 1647592 w 1752600"/>
              <a:gd name="T67" fmla="*/ 512502 h 676910"/>
              <a:gd name="T68" fmla="*/ 1745112 w 1752600"/>
              <a:gd name="T69" fmla="*/ 418737 h 676910"/>
              <a:gd name="T70" fmla="*/ 1768512 w 1752600"/>
              <a:gd name="T71" fmla="*/ 340872 h 6769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6910">
                <a:moveTo>
                  <a:pt x="1752600" y="338328"/>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300"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8"/>
                </a:lnTo>
                <a:lnTo>
                  <a:pt x="2632" y="364648"/>
                </a:lnTo>
                <a:lnTo>
                  <a:pt x="23108" y="415612"/>
                </a:lnTo>
                <a:lnTo>
                  <a:pt x="62578" y="463827"/>
                </a:lnTo>
                <a:lnTo>
                  <a:pt x="119492" y="508677"/>
                </a:lnTo>
                <a:lnTo>
                  <a:pt x="154008" y="529648"/>
                </a:lnTo>
                <a:lnTo>
                  <a:pt x="192303" y="549546"/>
                </a:lnTo>
                <a:lnTo>
                  <a:pt x="234186" y="568295"/>
                </a:lnTo>
                <a:lnTo>
                  <a:pt x="279463" y="585818"/>
                </a:lnTo>
                <a:lnTo>
                  <a:pt x="327939" y="602037"/>
                </a:lnTo>
                <a:lnTo>
                  <a:pt x="379423" y="616876"/>
                </a:lnTo>
                <a:lnTo>
                  <a:pt x="433719" y="630258"/>
                </a:lnTo>
                <a:lnTo>
                  <a:pt x="490634" y="642106"/>
                </a:lnTo>
                <a:lnTo>
                  <a:pt x="549976" y="652342"/>
                </a:lnTo>
                <a:lnTo>
                  <a:pt x="611550" y="660889"/>
                </a:lnTo>
                <a:lnTo>
                  <a:pt x="675163" y="667671"/>
                </a:lnTo>
                <a:lnTo>
                  <a:pt x="740621" y="672611"/>
                </a:lnTo>
                <a:lnTo>
                  <a:pt x="807731" y="675632"/>
                </a:lnTo>
                <a:lnTo>
                  <a:pt x="876300" y="676655"/>
                </a:lnTo>
                <a:lnTo>
                  <a:pt x="944671" y="675632"/>
                </a:lnTo>
                <a:lnTo>
                  <a:pt x="1011622" y="672611"/>
                </a:lnTo>
                <a:lnTo>
                  <a:pt x="1076957" y="667671"/>
                </a:lnTo>
                <a:lnTo>
                  <a:pt x="1140479" y="660889"/>
                </a:lnTo>
                <a:lnTo>
                  <a:pt x="1201991" y="652342"/>
                </a:lnTo>
                <a:lnTo>
                  <a:pt x="1261298" y="642106"/>
                </a:lnTo>
                <a:lnTo>
                  <a:pt x="1318203" y="630258"/>
                </a:lnTo>
                <a:lnTo>
                  <a:pt x="1372509" y="616876"/>
                </a:lnTo>
                <a:lnTo>
                  <a:pt x="1424020" y="602037"/>
                </a:lnTo>
                <a:lnTo>
                  <a:pt x="1472539" y="585818"/>
                </a:lnTo>
                <a:lnTo>
                  <a:pt x="1517870" y="568295"/>
                </a:lnTo>
                <a:lnTo>
                  <a:pt x="1559816" y="549546"/>
                </a:lnTo>
                <a:lnTo>
                  <a:pt x="1598181" y="529648"/>
                </a:lnTo>
                <a:lnTo>
                  <a:pt x="1632768" y="508677"/>
                </a:lnTo>
                <a:lnTo>
                  <a:pt x="1689824" y="463827"/>
                </a:lnTo>
                <a:lnTo>
                  <a:pt x="1729411" y="415612"/>
                </a:lnTo>
                <a:lnTo>
                  <a:pt x="1749957" y="364648"/>
                </a:lnTo>
                <a:lnTo>
                  <a:pt x="1752600" y="338328"/>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2" name="object 52">
            <a:extLst>
              <a:ext uri="{FF2B5EF4-FFF2-40B4-BE49-F238E27FC236}">
                <a16:creationId xmlns:a16="http://schemas.microsoft.com/office/drawing/2014/main" id="{7F2F5DD7-EDD3-4417-B3C9-C854B776A070}"/>
              </a:ext>
            </a:extLst>
          </p:cNvPr>
          <p:cNvSpPr txBox="1"/>
          <p:nvPr/>
        </p:nvSpPr>
        <p:spPr>
          <a:xfrm>
            <a:off x="7405688" y="2474913"/>
            <a:ext cx="1390650" cy="230187"/>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处理</a:t>
            </a:r>
            <a:r>
              <a:rPr sz="1406" b="1" spc="-65" dirty="0">
                <a:latin typeface="Times New Roman"/>
                <a:cs typeface="Times New Roman"/>
              </a:rPr>
              <a:t> </a:t>
            </a:r>
            <a:r>
              <a:rPr sz="1406" b="1" dirty="0">
                <a:latin typeface="Times New Roman"/>
                <a:cs typeface="Times New Roman"/>
              </a:rPr>
              <a:t>例外</a:t>
            </a:r>
            <a:endParaRPr sz="1406">
              <a:latin typeface="Times New Roman"/>
              <a:cs typeface="Times New Roman"/>
            </a:endParaRPr>
          </a:p>
        </p:txBody>
      </p:sp>
      <p:sp>
        <p:nvSpPr>
          <p:cNvPr id="53" name="object 53">
            <a:extLst>
              <a:ext uri="{FF2B5EF4-FFF2-40B4-BE49-F238E27FC236}">
                <a16:creationId xmlns:a16="http://schemas.microsoft.com/office/drawing/2014/main" id="{BDD51AF2-9C8A-486E-B7AE-363ADD0B79DA}"/>
              </a:ext>
            </a:extLst>
          </p:cNvPr>
          <p:cNvSpPr txBox="1"/>
          <p:nvPr/>
        </p:nvSpPr>
        <p:spPr>
          <a:xfrm>
            <a:off x="8469313" y="3119438"/>
            <a:ext cx="904875" cy="230187"/>
          </a:xfrm>
          <a:prstGeom prst="rect">
            <a:avLst/>
          </a:prstGeom>
        </p:spPr>
        <p:txBody>
          <a:bodyPr lIns="0" tIns="12753" rIns="0" bIns="0">
            <a:spAutoFit/>
          </a:bodyPr>
          <a:lstStyle/>
          <a:p>
            <a:pPr marL="12753">
              <a:spcBef>
                <a:spcPts val="100"/>
              </a:spcBef>
              <a:defRPr/>
            </a:pPr>
            <a:r>
              <a:rPr sz="1406" spc="-5" dirty="0">
                <a:latin typeface="Times New Roman"/>
                <a:cs typeface="Times New Roman"/>
              </a:rPr>
              <a:t>&lt;extend&gt;</a:t>
            </a:r>
            <a:endParaRPr sz="1406">
              <a:latin typeface="Times New Roman"/>
              <a:cs typeface="Times New Roman"/>
            </a:endParaRPr>
          </a:p>
        </p:txBody>
      </p:sp>
      <p:sp>
        <p:nvSpPr>
          <p:cNvPr id="128054" name="object 54">
            <a:extLst>
              <a:ext uri="{FF2B5EF4-FFF2-40B4-BE49-F238E27FC236}">
                <a16:creationId xmlns:a16="http://schemas.microsoft.com/office/drawing/2014/main" id="{D9D6BD50-F866-4A96-AD5E-FC4875E89C89}"/>
              </a:ext>
            </a:extLst>
          </p:cNvPr>
          <p:cNvSpPr>
            <a:spLocks/>
          </p:cNvSpPr>
          <p:nvPr/>
        </p:nvSpPr>
        <p:spPr bwMode="auto">
          <a:xfrm>
            <a:off x="8161338" y="2941638"/>
            <a:ext cx="0" cy="755650"/>
          </a:xfrm>
          <a:custGeom>
            <a:avLst/>
            <a:gdLst>
              <a:gd name="T0" fmla="*/ 0 h 753110"/>
              <a:gd name="T1" fmla="*/ 757943 h 753110"/>
              <a:gd name="T2" fmla="*/ 0 60000 65536"/>
              <a:gd name="T3" fmla="*/ 0 60000 65536"/>
            </a:gdLst>
            <a:ahLst/>
            <a:cxnLst>
              <a:cxn ang="T2">
                <a:pos x="0" y="T0"/>
              </a:cxn>
              <a:cxn ang="T3">
                <a:pos x="0" y="T1"/>
              </a:cxn>
            </a:cxnLst>
            <a:rect l="0" t="0" r="r" b="b"/>
            <a:pathLst>
              <a:path h="753110">
                <a:moveTo>
                  <a:pt x="0" y="0"/>
                </a:moveTo>
                <a:lnTo>
                  <a:pt x="0" y="752856"/>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55" name="object 55">
            <a:extLst>
              <a:ext uri="{FF2B5EF4-FFF2-40B4-BE49-F238E27FC236}">
                <a16:creationId xmlns:a16="http://schemas.microsoft.com/office/drawing/2014/main" id="{761A362D-7168-4089-B486-006D17E37650}"/>
              </a:ext>
            </a:extLst>
          </p:cNvPr>
          <p:cNvSpPr>
            <a:spLocks/>
          </p:cNvSpPr>
          <p:nvPr/>
        </p:nvSpPr>
        <p:spPr bwMode="auto">
          <a:xfrm>
            <a:off x="8112125" y="3598863"/>
            <a:ext cx="98425" cy="98425"/>
          </a:xfrm>
          <a:custGeom>
            <a:avLst/>
            <a:gdLst>
              <a:gd name="T0" fmla="*/ 0 w 99059"/>
              <a:gd name="T1" fmla="*/ 0 h 99060"/>
              <a:gd name="T2" fmla="*/ 49650 w 99059"/>
              <a:gd name="T3" fmla="*/ 97794 h 99060"/>
              <a:gd name="T4" fmla="*/ 97796 w 99059"/>
              <a:gd name="T5" fmla="*/ 0 h 99060"/>
              <a:gd name="T6" fmla="*/ 0 60000 65536"/>
              <a:gd name="T7" fmla="*/ 0 60000 65536"/>
              <a:gd name="T8" fmla="*/ 0 60000 65536"/>
            </a:gdLst>
            <a:ahLst/>
            <a:cxnLst>
              <a:cxn ang="T6">
                <a:pos x="T0" y="T1"/>
              </a:cxn>
              <a:cxn ang="T7">
                <a:pos x="T2" y="T3"/>
              </a:cxn>
              <a:cxn ang="T8">
                <a:pos x="T4" y="T5"/>
              </a:cxn>
            </a:cxnLst>
            <a:rect l="0" t="0" r="r" b="b"/>
            <a:pathLst>
              <a:path w="99059" h="99060">
                <a:moveTo>
                  <a:pt x="0" y="0"/>
                </a:moveTo>
                <a:lnTo>
                  <a:pt x="50292" y="99060"/>
                </a:lnTo>
                <a:lnTo>
                  <a:pt x="9906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56" name="object 56">
            <a:extLst>
              <a:ext uri="{FF2B5EF4-FFF2-40B4-BE49-F238E27FC236}">
                <a16:creationId xmlns:a16="http://schemas.microsoft.com/office/drawing/2014/main" id="{411300E0-5C3E-4833-B9BE-4C40BC70003B}"/>
              </a:ext>
            </a:extLst>
          </p:cNvPr>
          <p:cNvSpPr>
            <a:spLocks/>
          </p:cNvSpPr>
          <p:nvPr/>
        </p:nvSpPr>
        <p:spPr bwMode="auto">
          <a:xfrm>
            <a:off x="3109913" y="4075113"/>
            <a:ext cx="4208462" cy="1511300"/>
          </a:xfrm>
          <a:custGeom>
            <a:avLst/>
            <a:gdLst>
              <a:gd name="T0" fmla="*/ 4225996 w 4191000"/>
              <a:gd name="T1" fmla="*/ 1518190 h 1504314"/>
              <a:gd name="T2" fmla="*/ 845199 w 4191000"/>
              <a:gd name="T3" fmla="*/ 1518191 h 1504314"/>
              <a:gd name="T4" fmla="*/ 0 w 4191000"/>
              <a:gd name="T5" fmla="*/ 0 h 1504314"/>
              <a:gd name="T6" fmla="*/ 0 60000 65536"/>
              <a:gd name="T7" fmla="*/ 0 60000 65536"/>
              <a:gd name="T8" fmla="*/ 0 60000 65536"/>
            </a:gdLst>
            <a:ahLst/>
            <a:cxnLst>
              <a:cxn ang="T6">
                <a:pos x="T0" y="T1"/>
              </a:cxn>
              <a:cxn ang="T7">
                <a:pos x="T2" y="T3"/>
              </a:cxn>
              <a:cxn ang="T8">
                <a:pos x="T4" y="T5"/>
              </a:cxn>
            </a:cxnLst>
            <a:rect l="0" t="0" r="r" b="b"/>
            <a:pathLst>
              <a:path w="4191000" h="1504314">
                <a:moveTo>
                  <a:pt x="4190999" y="1504187"/>
                </a:moveTo>
                <a:lnTo>
                  <a:pt x="838200" y="1504188"/>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57" name="object 57">
            <a:extLst>
              <a:ext uri="{FF2B5EF4-FFF2-40B4-BE49-F238E27FC236}">
                <a16:creationId xmlns:a16="http://schemas.microsoft.com/office/drawing/2014/main" id="{244F6129-2BAD-434C-82D0-20A330B58EE2}"/>
              </a:ext>
            </a:extLst>
          </p:cNvPr>
          <p:cNvSpPr>
            <a:spLocks/>
          </p:cNvSpPr>
          <p:nvPr/>
        </p:nvSpPr>
        <p:spPr bwMode="auto">
          <a:xfrm>
            <a:off x="7318375" y="5210175"/>
            <a:ext cx="1760538" cy="679450"/>
          </a:xfrm>
          <a:custGeom>
            <a:avLst/>
            <a:gdLst>
              <a:gd name="T0" fmla="*/ 1757979 w 1752600"/>
              <a:gd name="T1" fmla="*/ 288014 h 676910"/>
              <a:gd name="T2" fmla="*/ 1678483 w 1752600"/>
              <a:gd name="T3" fmla="*/ 190701 h 676910"/>
              <a:gd name="T4" fmla="*/ 1573978 w 1752600"/>
              <a:gd name="T5" fmla="*/ 127420 h 676910"/>
              <a:gd name="T6" fmla="*/ 1485909 w 1752600"/>
              <a:gd name="T7" fmla="*/ 90973 h 676910"/>
              <a:gd name="T8" fmla="*/ 1384970 w 1752600"/>
              <a:gd name="T9" fmla="*/ 59815 h 676910"/>
              <a:gd name="T10" fmla="*/ 1272750 w 1752600"/>
              <a:gd name="T11" fmla="*/ 34541 h 676910"/>
              <a:gd name="T12" fmla="*/ 1150834 w 1752600"/>
              <a:gd name="T13" fmla="*/ 15749 h 676910"/>
              <a:gd name="T14" fmla="*/ 1020807 w 1752600"/>
              <a:gd name="T15" fmla="*/ 4036 h 676910"/>
              <a:gd name="T16" fmla="*/ 884256 w 1752600"/>
              <a:gd name="T17" fmla="*/ 0 h 676910"/>
              <a:gd name="T18" fmla="*/ 747345 w 1752600"/>
              <a:gd name="T19" fmla="*/ 4036 h 676910"/>
              <a:gd name="T20" fmla="*/ 617102 w 1752600"/>
              <a:gd name="T21" fmla="*/ 15749 h 676910"/>
              <a:gd name="T22" fmla="*/ 495088 w 1752600"/>
              <a:gd name="T23" fmla="*/ 34541 h 676910"/>
              <a:gd name="T24" fmla="*/ 382868 w 1752600"/>
              <a:gd name="T25" fmla="*/ 59815 h 676910"/>
              <a:gd name="T26" fmla="*/ 282000 w 1752600"/>
              <a:gd name="T27" fmla="*/ 90973 h 676910"/>
              <a:gd name="T28" fmla="*/ 194049 w 1752600"/>
              <a:gd name="T29" fmla="*/ 127420 h 676910"/>
              <a:gd name="T30" fmla="*/ 120577 w 1752600"/>
              <a:gd name="T31" fmla="*/ 168559 h 676910"/>
              <a:gd name="T32" fmla="*/ 23318 w 1752600"/>
              <a:gd name="T33" fmla="*/ 262523 h 676910"/>
              <a:gd name="T34" fmla="*/ 0 w 1752600"/>
              <a:gd name="T35" fmla="*/ 340871 h 676910"/>
              <a:gd name="T36" fmla="*/ 23318 w 1752600"/>
              <a:gd name="T37" fmla="*/ 418737 h 676910"/>
              <a:gd name="T38" fmla="*/ 120577 w 1752600"/>
              <a:gd name="T39" fmla="*/ 512502 h 676910"/>
              <a:gd name="T40" fmla="*/ 194049 w 1752600"/>
              <a:gd name="T41" fmla="*/ 553678 h 676910"/>
              <a:gd name="T42" fmla="*/ 282000 w 1752600"/>
              <a:gd name="T43" fmla="*/ 590222 h 676910"/>
              <a:gd name="T44" fmla="*/ 382868 w 1752600"/>
              <a:gd name="T45" fmla="*/ 621514 h 676910"/>
              <a:gd name="T46" fmla="*/ 495088 w 1752600"/>
              <a:gd name="T47" fmla="*/ 646933 h 676910"/>
              <a:gd name="T48" fmla="*/ 617102 w 1752600"/>
              <a:gd name="T49" fmla="*/ 665858 h 676910"/>
              <a:gd name="T50" fmla="*/ 747345 w 1752600"/>
              <a:gd name="T51" fmla="*/ 677668 h 676910"/>
              <a:gd name="T52" fmla="*/ 884256 w 1752600"/>
              <a:gd name="T53" fmla="*/ 681743 h 676910"/>
              <a:gd name="T54" fmla="*/ 1020807 w 1752600"/>
              <a:gd name="T55" fmla="*/ 677668 h 676910"/>
              <a:gd name="T56" fmla="*/ 1150834 w 1752600"/>
              <a:gd name="T57" fmla="*/ 665858 h 676910"/>
              <a:gd name="T58" fmla="*/ 1272750 w 1752600"/>
              <a:gd name="T59" fmla="*/ 646933 h 676910"/>
              <a:gd name="T60" fmla="*/ 1384970 w 1752600"/>
              <a:gd name="T61" fmla="*/ 621514 h 676910"/>
              <a:gd name="T62" fmla="*/ 1485909 w 1752600"/>
              <a:gd name="T63" fmla="*/ 590222 h 676910"/>
              <a:gd name="T64" fmla="*/ 1573978 w 1752600"/>
              <a:gd name="T65" fmla="*/ 553678 h 676910"/>
              <a:gd name="T66" fmla="*/ 1647592 w 1752600"/>
              <a:gd name="T67" fmla="*/ 512502 h 676910"/>
              <a:gd name="T68" fmla="*/ 1745112 w 1752600"/>
              <a:gd name="T69" fmla="*/ 418737 h 676910"/>
              <a:gd name="T70" fmla="*/ 1768512 w 1752600"/>
              <a:gd name="T71" fmla="*/ 340871 h 6769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752600" h="676910">
                <a:moveTo>
                  <a:pt x="1752600" y="338327"/>
                </a:moveTo>
                <a:lnTo>
                  <a:pt x="1742162" y="285864"/>
                </a:lnTo>
                <a:lnTo>
                  <a:pt x="1711899" y="235983"/>
                </a:lnTo>
                <a:lnTo>
                  <a:pt x="1663381" y="189278"/>
                </a:lnTo>
                <a:lnTo>
                  <a:pt x="1598181" y="146340"/>
                </a:lnTo>
                <a:lnTo>
                  <a:pt x="1559816" y="126469"/>
                </a:lnTo>
                <a:lnTo>
                  <a:pt x="1517870" y="107763"/>
                </a:lnTo>
                <a:lnTo>
                  <a:pt x="1472539" y="90294"/>
                </a:lnTo>
                <a:lnTo>
                  <a:pt x="1424020" y="74138"/>
                </a:lnTo>
                <a:lnTo>
                  <a:pt x="1372509" y="59368"/>
                </a:lnTo>
                <a:lnTo>
                  <a:pt x="1318203" y="46058"/>
                </a:lnTo>
                <a:lnTo>
                  <a:pt x="1261298" y="34283"/>
                </a:lnTo>
                <a:lnTo>
                  <a:pt x="1201991" y="24116"/>
                </a:lnTo>
                <a:lnTo>
                  <a:pt x="1140479" y="15631"/>
                </a:lnTo>
                <a:lnTo>
                  <a:pt x="1076957" y="8904"/>
                </a:lnTo>
                <a:lnTo>
                  <a:pt x="1011622" y="4006"/>
                </a:lnTo>
                <a:lnTo>
                  <a:pt x="944671" y="1014"/>
                </a:lnTo>
                <a:lnTo>
                  <a:pt x="876300" y="0"/>
                </a:lnTo>
                <a:lnTo>
                  <a:pt x="807731" y="1014"/>
                </a:lnTo>
                <a:lnTo>
                  <a:pt x="740621" y="4006"/>
                </a:lnTo>
                <a:lnTo>
                  <a:pt x="675163" y="8904"/>
                </a:lnTo>
                <a:lnTo>
                  <a:pt x="611550" y="15631"/>
                </a:lnTo>
                <a:lnTo>
                  <a:pt x="549976" y="24116"/>
                </a:lnTo>
                <a:lnTo>
                  <a:pt x="490634" y="34283"/>
                </a:lnTo>
                <a:lnTo>
                  <a:pt x="433719" y="46058"/>
                </a:lnTo>
                <a:lnTo>
                  <a:pt x="379423" y="59368"/>
                </a:lnTo>
                <a:lnTo>
                  <a:pt x="327939" y="74138"/>
                </a:lnTo>
                <a:lnTo>
                  <a:pt x="279463" y="90294"/>
                </a:lnTo>
                <a:lnTo>
                  <a:pt x="234186" y="107763"/>
                </a:lnTo>
                <a:lnTo>
                  <a:pt x="192303" y="126469"/>
                </a:lnTo>
                <a:lnTo>
                  <a:pt x="154008" y="146340"/>
                </a:lnTo>
                <a:lnTo>
                  <a:pt x="119492" y="167301"/>
                </a:lnTo>
                <a:lnTo>
                  <a:pt x="62578" y="212196"/>
                </a:lnTo>
                <a:lnTo>
                  <a:pt x="23108" y="260564"/>
                </a:lnTo>
                <a:lnTo>
                  <a:pt x="2632" y="311810"/>
                </a:lnTo>
                <a:lnTo>
                  <a:pt x="0" y="338327"/>
                </a:lnTo>
                <a:lnTo>
                  <a:pt x="2632" y="364648"/>
                </a:lnTo>
                <a:lnTo>
                  <a:pt x="23108" y="415612"/>
                </a:lnTo>
                <a:lnTo>
                  <a:pt x="62578" y="463827"/>
                </a:lnTo>
                <a:lnTo>
                  <a:pt x="119492" y="508677"/>
                </a:lnTo>
                <a:lnTo>
                  <a:pt x="154008" y="529648"/>
                </a:lnTo>
                <a:lnTo>
                  <a:pt x="192303" y="549546"/>
                </a:lnTo>
                <a:lnTo>
                  <a:pt x="234186" y="568295"/>
                </a:lnTo>
                <a:lnTo>
                  <a:pt x="279463" y="585818"/>
                </a:lnTo>
                <a:lnTo>
                  <a:pt x="327939" y="602037"/>
                </a:lnTo>
                <a:lnTo>
                  <a:pt x="379423" y="616876"/>
                </a:lnTo>
                <a:lnTo>
                  <a:pt x="433719" y="630258"/>
                </a:lnTo>
                <a:lnTo>
                  <a:pt x="490634" y="642106"/>
                </a:lnTo>
                <a:lnTo>
                  <a:pt x="549976" y="652342"/>
                </a:lnTo>
                <a:lnTo>
                  <a:pt x="611550" y="660889"/>
                </a:lnTo>
                <a:lnTo>
                  <a:pt x="675163" y="667671"/>
                </a:lnTo>
                <a:lnTo>
                  <a:pt x="740621" y="672611"/>
                </a:lnTo>
                <a:lnTo>
                  <a:pt x="807731" y="675632"/>
                </a:lnTo>
                <a:lnTo>
                  <a:pt x="876300" y="676655"/>
                </a:lnTo>
                <a:lnTo>
                  <a:pt x="944671" y="675632"/>
                </a:lnTo>
                <a:lnTo>
                  <a:pt x="1011622" y="672611"/>
                </a:lnTo>
                <a:lnTo>
                  <a:pt x="1076957" y="667671"/>
                </a:lnTo>
                <a:lnTo>
                  <a:pt x="1140479" y="660889"/>
                </a:lnTo>
                <a:lnTo>
                  <a:pt x="1201991" y="652342"/>
                </a:lnTo>
                <a:lnTo>
                  <a:pt x="1261298" y="642106"/>
                </a:lnTo>
                <a:lnTo>
                  <a:pt x="1318203" y="630258"/>
                </a:lnTo>
                <a:lnTo>
                  <a:pt x="1372509" y="616876"/>
                </a:lnTo>
                <a:lnTo>
                  <a:pt x="1424020" y="602037"/>
                </a:lnTo>
                <a:lnTo>
                  <a:pt x="1472539" y="585818"/>
                </a:lnTo>
                <a:lnTo>
                  <a:pt x="1517870" y="568295"/>
                </a:lnTo>
                <a:lnTo>
                  <a:pt x="1559816" y="549546"/>
                </a:lnTo>
                <a:lnTo>
                  <a:pt x="1598181" y="529648"/>
                </a:lnTo>
                <a:lnTo>
                  <a:pt x="1632768" y="508677"/>
                </a:lnTo>
                <a:lnTo>
                  <a:pt x="1689824" y="463827"/>
                </a:lnTo>
                <a:lnTo>
                  <a:pt x="1729411" y="415612"/>
                </a:lnTo>
                <a:lnTo>
                  <a:pt x="1749957" y="364648"/>
                </a:lnTo>
                <a:lnTo>
                  <a:pt x="1752600" y="338327"/>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8" name="object 58">
            <a:extLst>
              <a:ext uri="{FF2B5EF4-FFF2-40B4-BE49-F238E27FC236}">
                <a16:creationId xmlns:a16="http://schemas.microsoft.com/office/drawing/2014/main" id="{278557E2-6273-4A01-9341-CB9372C9E288}"/>
              </a:ext>
            </a:extLst>
          </p:cNvPr>
          <p:cNvSpPr txBox="1"/>
          <p:nvPr/>
        </p:nvSpPr>
        <p:spPr>
          <a:xfrm>
            <a:off x="7767638" y="5421313"/>
            <a:ext cx="862012" cy="230187"/>
          </a:xfrm>
          <a:prstGeom prst="rect">
            <a:avLst/>
          </a:prstGeom>
        </p:spPr>
        <p:txBody>
          <a:bodyPr lIns="0" tIns="12753" rIns="0" bIns="0">
            <a:spAutoFit/>
          </a:bodyPr>
          <a:lstStyle/>
          <a:p>
            <a:pPr marL="12753">
              <a:spcBef>
                <a:spcPts val="100"/>
              </a:spcBef>
              <a:defRPr/>
            </a:pPr>
            <a:r>
              <a:rPr sz="1406" b="1" dirty="0">
                <a:latin typeface="Times New Roman"/>
                <a:cs typeface="Times New Roman"/>
              </a:rPr>
              <a:t>检查</a:t>
            </a:r>
            <a:r>
              <a:rPr sz="1406" b="1" spc="-95" dirty="0">
                <a:latin typeface="Times New Roman"/>
                <a:cs typeface="Times New Roman"/>
              </a:rPr>
              <a:t> </a:t>
            </a:r>
            <a:r>
              <a:rPr sz="1406" b="1" dirty="0">
                <a:latin typeface="Times New Roman"/>
                <a:cs typeface="Times New Roman"/>
              </a:rPr>
              <a:t>针</a:t>
            </a:r>
            <a:endParaRPr sz="1406">
              <a:latin typeface="Times New Roman"/>
              <a:cs typeface="Times New Roman"/>
            </a:endParaRPr>
          </a:p>
        </p:txBody>
      </p:sp>
      <p:sp>
        <p:nvSpPr>
          <p:cNvPr id="128059" name="object 59">
            <a:extLst>
              <a:ext uri="{FF2B5EF4-FFF2-40B4-BE49-F238E27FC236}">
                <a16:creationId xmlns:a16="http://schemas.microsoft.com/office/drawing/2014/main" id="{6D4882F0-7EA5-4506-B7F7-21373F42DBE7}"/>
              </a:ext>
            </a:extLst>
          </p:cNvPr>
          <p:cNvSpPr>
            <a:spLocks/>
          </p:cNvSpPr>
          <p:nvPr/>
        </p:nvSpPr>
        <p:spPr bwMode="auto">
          <a:xfrm>
            <a:off x="8161338" y="4378325"/>
            <a:ext cx="0" cy="831850"/>
          </a:xfrm>
          <a:custGeom>
            <a:avLst/>
            <a:gdLst>
              <a:gd name="T0" fmla="*/ 835167 h 828039"/>
              <a:gd name="T1" fmla="*/ 0 h 828039"/>
              <a:gd name="T2" fmla="*/ 0 60000 65536"/>
              <a:gd name="T3" fmla="*/ 0 60000 65536"/>
            </a:gdLst>
            <a:ahLst/>
            <a:cxnLst>
              <a:cxn ang="T2">
                <a:pos x="0" y="T0"/>
              </a:cxn>
              <a:cxn ang="T3">
                <a:pos x="0" y="T1"/>
              </a:cxn>
            </a:cxnLst>
            <a:rect l="0" t="0" r="r" b="b"/>
            <a:pathLst>
              <a:path h="828039">
                <a:moveTo>
                  <a:pt x="0" y="827532"/>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8060" name="object 60">
            <a:extLst>
              <a:ext uri="{FF2B5EF4-FFF2-40B4-BE49-F238E27FC236}">
                <a16:creationId xmlns:a16="http://schemas.microsoft.com/office/drawing/2014/main" id="{8F092C95-2B75-4E89-B522-49FBA1895CFD}"/>
              </a:ext>
            </a:extLst>
          </p:cNvPr>
          <p:cNvSpPr>
            <a:spLocks/>
          </p:cNvSpPr>
          <p:nvPr/>
        </p:nvSpPr>
        <p:spPr bwMode="auto">
          <a:xfrm>
            <a:off x="8112125" y="4379913"/>
            <a:ext cx="98425" cy="100012"/>
          </a:xfrm>
          <a:custGeom>
            <a:avLst/>
            <a:gdLst>
              <a:gd name="T0" fmla="*/ 97796 w 99059"/>
              <a:gd name="T1" fmla="*/ 100973 h 99060"/>
              <a:gd name="T2" fmla="*/ 49650 w 99059"/>
              <a:gd name="T3" fmla="*/ 0 h 99060"/>
              <a:gd name="T4" fmla="*/ 0 w 99059"/>
              <a:gd name="T5" fmla="*/ 100973 h 99060"/>
              <a:gd name="T6" fmla="*/ 0 60000 65536"/>
              <a:gd name="T7" fmla="*/ 0 60000 65536"/>
              <a:gd name="T8" fmla="*/ 0 60000 65536"/>
            </a:gdLst>
            <a:ahLst/>
            <a:cxnLst>
              <a:cxn ang="T6">
                <a:pos x="T0" y="T1"/>
              </a:cxn>
              <a:cxn ang="T7">
                <a:pos x="T2" y="T3"/>
              </a:cxn>
              <a:cxn ang="T8">
                <a:pos x="T4" y="T5"/>
              </a:cxn>
            </a:cxnLst>
            <a:rect l="0" t="0" r="r" b="b"/>
            <a:pathLst>
              <a:path w="99059" h="99060">
                <a:moveTo>
                  <a:pt x="99060" y="99060"/>
                </a:moveTo>
                <a:lnTo>
                  <a:pt x="50292" y="0"/>
                </a:lnTo>
                <a:lnTo>
                  <a:pt x="0" y="9906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1" name="object 61">
            <a:extLst>
              <a:ext uri="{FF2B5EF4-FFF2-40B4-BE49-F238E27FC236}">
                <a16:creationId xmlns:a16="http://schemas.microsoft.com/office/drawing/2014/main" id="{0951EF68-3D44-4530-ACC6-860E7577880F}"/>
              </a:ext>
            </a:extLst>
          </p:cNvPr>
          <p:cNvSpPr txBox="1"/>
          <p:nvPr/>
        </p:nvSpPr>
        <p:spPr>
          <a:xfrm>
            <a:off x="8316913" y="4632325"/>
            <a:ext cx="954087" cy="230188"/>
          </a:xfrm>
          <a:prstGeom prst="rect">
            <a:avLst/>
          </a:prstGeom>
        </p:spPr>
        <p:txBody>
          <a:bodyPr lIns="0" tIns="12753" rIns="0" bIns="0">
            <a:spAutoFit/>
          </a:bodyPr>
          <a:lstStyle/>
          <a:p>
            <a:pPr marL="12753">
              <a:spcBef>
                <a:spcPts val="100"/>
              </a:spcBef>
              <a:defRPr/>
            </a:pPr>
            <a:r>
              <a:rPr sz="1406" spc="-5" dirty="0">
                <a:latin typeface="Times New Roman"/>
                <a:cs typeface="Times New Roman"/>
              </a:rPr>
              <a:t>&lt;include&gt;</a:t>
            </a:r>
            <a:endParaRPr sz="1406">
              <a:latin typeface="Times New Roman"/>
              <a:cs typeface="Times New Roman"/>
            </a:endParaRPr>
          </a:p>
        </p:txBody>
      </p:sp>
      <p:sp>
        <p:nvSpPr>
          <p:cNvPr id="128062" name="object 62">
            <a:extLst>
              <a:ext uri="{FF2B5EF4-FFF2-40B4-BE49-F238E27FC236}">
                <a16:creationId xmlns:a16="http://schemas.microsoft.com/office/drawing/2014/main" id="{012EA938-DB84-49C3-9022-DD7D74712CAE}"/>
              </a:ext>
            </a:extLst>
          </p:cNvPr>
          <p:cNvSpPr>
            <a:spLocks/>
          </p:cNvSpPr>
          <p:nvPr/>
        </p:nvSpPr>
        <p:spPr bwMode="auto">
          <a:xfrm>
            <a:off x="6867525" y="5964238"/>
            <a:ext cx="2984500" cy="227012"/>
          </a:xfrm>
          <a:custGeom>
            <a:avLst/>
            <a:gdLst>
              <a:gd name="T0" fmla="*/ 0 w 2971800"/>
              <a:gd name="T1" fmla="*/ 227456 h 226060"/>
              <a:gd name="T2" fmla="*/ 2997253 w 2971800"/>
              <a:gd name="T3" fmla="*/ 0 h 226060"/>
              <a:gd name="T4" fmla="*/ 0 60000 65536"/>
              <a:gd name="T5" fmla="*/ 0 60000 65536"/>
            </a:gdLst>
            <a:ahLst/>
            <a:cxnLst>
              <a:cxn ang="T4">
                <a:pos x="T0" y="T1"/>
              </a:cxn>
              <a:cxn ang="T5">
                <a:pos x="T2" y="T3"/>
              </a:cxn>
            </a:cxnLst>
            <a:rect l="0" t="0" r="r" b="b"/>
            <a:pathLst>
              <a:path w="2971800" h="226060">
                <a:moveTo>
                  <a:pt x="0" y="225552"/>
                </a:moveTo>
                <a:lnTo>
                  <a:pt x="29717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3" name="object 63">
            <a:extLst>
              <a:ext uri="{FF2B5EF4-FFF2-40B4-BE49-F238E27FC236}">
                <a16:creationId xmlns:a16="http://schemas.microsoft.com/office/drawing/2014/main" id="{5C0FCE5B-F44F-4A2A-93E6-CBA9E89D4EFF}"/>
              </a:ext>
            </a:extLst>
          </p:cNvPr>
          <p:cNvSpPr txBox="1">
            <a:spLocks noGrp="1"/>
          </p:cNvSpPr>
          <p:nvPr>
            <p:ph type="title"/>
          </p:nvPr>
        </p:nvSpPr>
        <p:spPr>
          <a:xfrm>
            <a:off x="239713" y="157163"/>
            <a:ext cx="7548562" cy="798512"/>
          </a:xfrm>
        </p:spPr>
        <p:txBody>
          <a:bodyPr tIns="13391" rtlCol="0">
            <a:spAutoFit/>
          </a:bodyPr>
          <a:lstStyle/>
          <a:p>
            <a:pPr marL="12753" algn="l">
              <a:spcBef>
                <a:spcPts val="105"/>
              </a:spcBef>
              <a:defRPr/>
            </a:pPr>
            <a:r>
              <a:rPr lang="en-US" sz="3213" b="1" spc="-5" dirty="0">
                <a:latin typeface="Times New Roman"/>
                <a:cs typeface="Times New Roman"/>
              </a:rPr>
              <a:t>5。</a:t>
            </a:r>
            <a:r>
              <a:rPr sz="3213" b="1" spc="-5" dirty="0">
                <a:latin typeface="Times New Roman"/>
                <a:cs typeface="Times New Roman"/>
              </a:rPr>
              <a:t>示例: 逻辑</a:t>
            </a:r>
            <a:r>
              <a:rPr sz="3213" b="1" dirty="0">
                <a:latin typeface="Times New Roman"/>
                <a:cs typeface="Times New Roman"/>
              </a:rPr>
              <a:t>视图的</a:t>
            </a:r>
            <a:r>
              <a:rPr sz="3213" b="1" spc="-10" dirty="0">
                <a:latin typeface="Times New Roman"/>
                <a:cs typeface="Times New Roman"/>
              </a:rPr>
              <a:t> </a:t>
            </a:r>
            <a:r>
              <a:rPr sz="3213" b="1" dirty="0">
                <a:latin typeface="Times New Roman"/>
                <a:cs typeface="Times New Roman"/>
              </a:rPr>
              <a:t>Atm</a:t>
            </a:r>
            <a:br>
              <a:rPr sz="3213" dirty="0">
                <a:latin typeface="Times New Roman"/>
                <a:cs typeface="Times New Roman"/>
              </a:rPr>
            </a:br>
            <a:r>
              <a:rPr sz="1808" i="1" spc="-5" dirty="0">
                <a:latin typeface="Times New Roman"/>
                <a:cs typeface="Times New Roman"/>
              </a:rPr>
              <a:t>-是从体系架构中定义的重要用例派生的</a:t>
            </a:r>
            <a:r>
              <a:rPr sz="1808" i="1" dirty="0">
                <a:latin typeface="Times New Roman"/>
                <a:cs typeface="Times New Roman"/>
              </a:rPr>
              <a:t>在</a:t>
            </a:r>
            <a:r>
              <a:rPr sz="1808" i="1" spc="-5" dirty="0">
                <a:latin typeface="Times New Roman"/>
                <a:cs typeface="Times New Roman"/>
              </a:rPr>
              <a:t>的使用</a:t>
            </a:r>
            <a:r>
              <a:rPr sz="1808" i="1" dirty="0">
                <a:latin typeface="Times New Roman"/>
                <a:cs typeface="Times New Roman"/>
              </a:rPr>
              <a:t>情况 下</a:t>
            </a:r>
            <a:r>
              <a:rPr sz="1808" i="1" spc="176" dirty="0">
                <a:latin typeface="Times New Roman"/>
                <a:cs typeface="Times New Roman"/>
              </a:rPr>
              <a:t> </a:t>
            </a:r>
            <a:r>
              <a:rPr sz="1808" i="1" dirty="0">
                <a:latin typeface="Times New Roman"/>
                <a:cs typeface="Times New Roman"/>
              </a:rPr>
              <a:t>视图</a:t>
            </a:r>
            <a:endParaRPr sz="1808" dirty="0">
              <a:latin typeface="Times New Roman"/>
              <a:cs typeface="Times New Roman"/>
            </a:endParaRPr>
          </a:p>
        </p:txBody>
      </p:sp>
    </p:spTree>
  </p:cSld>
  <p:clrMapOvr>
    <a:masterClrMapping/>
  </p:clrMapOvr>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21FAAE23-9102-4B93-BBD6-5EF8BBD68985}"/>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建筑</a:t>
            </a:r>
            <a:r>
              <a:rPr spc="-175" dirty="0"/>
              <a:t> </a:t>
            </a:r>
            <a:r>
              <a:rPr spc="5" dirty="0"/>
              <a:t>模型</a:t>
            </a:r>
          </a:p>
        </p:txBody>
      </p:sp>
      <p:sp>
        <p:nvSpPr>
          <p:cNvPr id="69635" name="object 12">
            <a:extLst>
              <a:ext uri="{FF2B5EF4-FFF2-40B4-BE49-F238E27FC236}">
                <a16:creationId xmlns:a16="http://schemas.microsoft.com/office/drawing/2014/main" id="{2AD599D1-3507-4CF8-8B28-0657EED04471}"/>
              </a:ext>
            </a:extLst>
          </p:cNvPr>
          <p:cNvSpPr>
            <a:spLocks noChangeArrowheads="1"/>
          </p:cNvSpPr>
          <p:nvPr/>
        </p:nvSpPr>
        <p:spPr bwMode="auto">
          <a:xfrm>
            <a:off x="3149600" y="1409700"/>
            <a:ext cx="5905500" cy="41783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slides/slide6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05C3B18-4589-48EA-85AA-CA9003E5C02D}"/>
              </a:ext>
            </a:extLst>
          </p:cNvPr>
          <p:cNvSpPr txBox="1">
            <a:spLocks noGrp="1"/>
          </p:cNvSpPr>
          <p:nvPr>
            <p:ph type="title"/>
          </p:nvPr>
        </p:nvSpPr>
        <p:spPr>
          <a:xfrm>
            <a:off x="152400" y="250825"/>
            <a:ext cx="11658600" cy="566738"/>
          </a:xfrm>
        </p:spPr>
        <p:txBody>
          <a:bodyPr tIns="12753" rtlCol="0">
            <a:spAutoFit/>
          </a:bodyPr>
          <a:lstStyle/>
          <a:p>
            <a:pPr marL="12753">
              <a:spcBef>
                <a:spcPts val="100"/>
              </a:spcBef>
              <a:defRPr/>
            </a:pPr>
            <a:r>
              <a:rPr sz="3600" b="1" spc="-5" dirty="0">
                <a:latin typeface="Times New Roman"/>
                <a:cs typeface="Times New Roman"/>
              </a:rPr>
              <a:t>通信图: 提款使用</a:t>
            </a:r>
            <a:r>
              <a:rPr sz="3600" b="1" spc="75" dirty="0">
                <a:latin typeface="Times New Roman"/>
                <a:cs typeface="Times New Roman"/>
              </a:rPr>
              <a:t> </a:t>
            </a:r>
            <a:r>
              <a:rPr sz="3600" b="1" dirty="0">
                <a:latin typeface="Times New Roman"/>
                <a:cs typeface="Times New Roman"/>
              </a:rPr>
              <a:t>情况 下</a:t>
            </a:r>
          </a:p>
        </p:txBody>
      </p:sp>
      <p:sp>
        <p:nvSpPr>
          <p:cNvPr id="129027" name="object 4">
            <a:extLst>
              <a:ext uri="{FF2B5EF4-FFF2-40B4-BE49-F238E27FC236}">
                <a16:creationId xmlns:a16="http://schemas.microsoft.com/office/drawing/2014/main" id="{57334113-7B91-4E48-8811-24CE1DD1BC16}"/>
              </a:ext>
            </a:extLst>
          </p:cNvPr>
          <p:cNvSpPr>
            <a:spLocks/>
          </p:cNvSpPr>
          <p:nvPr/>
        </p:nvSpPr>
        <p:spPr bwMode="auto">
          <a:xfrm>
            <a:off x="1462088" y="3724275"/>
            <a:ext cx="382587" cy="230188"/>
          </a:xfrm>
          <a:custGeom>
            <a:avLst/>
            <a:gdLst>
              <a:gd name="T0" fmla="*/ 384181 w 381000"/>
              <a:gd name="T1" fmla="*/ 115894 h 228600"/>
              <a:gd name="T2" fmla="*/ 347102 w 381000"/>
              <a:gd name="T3" fmla="*/ 47061 h 228600"/>
              <a:gd name="T4" fmla="*/ 305512 w 381000"/>
              <a:gd name="T5" fmla="*/ 22102 h 228600"/>
              <a:gd name="T6" fmla="*/ 252784 w 381000"/>
              <a:gd name="T7" fmla="*/ 5822 h 228600"/>
              <a:gd name="T8" fmla="*/ 192091 w 381000"/>
              <a:gd name="T9" fmla="*/ 0 h 228600"/>
              <a:gd name="T10" fmla="*/ 130805 w 381000"/>
              <a:gd name="T11" fmla="*/ 5822 h 228600"/>
              <a:gd name="T12" fmla="*/ 78004 w 381000"/>
              <a:gd name="T13" fmla="*/ 22102 h 228600"/>
              <a:gd name="T14" fmla="*/ 36635 w 381000"/>
              <a:gd name="T15" fmla="*/ 47061 h 228600"/>
              <a:gd name="T16" fmla="*/ 9650 w 381000"/>
              <a:gd name="T17" fmla="*/ 78918 h 228600"/>
              <a:gd name="T18" fmla="*/ 0 w 381000"/>
              <a:gd name="T19" fmla="*/ 115894 h 228600"/>
              <a:gd name="T20" fmla="*/ 9650 w 381000"/>
              <a:gd name="T21" fmla="*/ 152274 h 228600"/>
              <a:gd name="T22" fmla="*/ 36635 w 381000"/>
              <a:gd name="T23" fmla="*/ 184057 h 228600"/>
              <a:gd name="T24" fmla="*/ 78004 w 381000"/>
              <a:gd name="T25" fmla="*/ 209238 h 228600"/>
              <a:gd name="T26" fmla="*/ 130805 w 381000"/>
              <a:gd name="T27" fmla="*/ 225816 h 228600"/>
              <a:gd name="T28" fmla="*/ 192091 w 381000"/>
              <a:gd name="T29" fmla="*/ 231787 h 228600"/>
              <a:gd name="T30" fmla="*/ 252784 w 381000"/>
              <a:gd name="T31" fmla="*/ 225816 h 228600"/>
              <a:gd name="T32" fmla="*/ 305512 w 381000"/>
              <a:gd name="T33" fmla="*/ 209238 h 228600"/>
              <a:gd name="T34" fmla="*/ 347102 w 381000"/>
              <a:gd name="T35" fmla="*/ 184057 h 228600"/>
              <a:gd name="T36" fmla="*/ 374382 w 381000"/>
              <a:gd name="T37" fmla="*/ 152274 h 228600"/>
              <a:gd name="T38" fmla="*/ 384181 w 381000"/>
              <a:gd name="T39" fmla="*/ 115894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1000" y="114300"/>
                </a:moveTo>
                <a:lnTo>
                  <a:pt x="344228" y="46414"/>
                </a:lnTo>
                <a:lnTo>
                  <a:pt x="302983" y="21799"/>
                </a:lnTo>
                <a:lnTo>
                  <a:pt x="250691" y="5742"/>
                </a:lnTo>
                <a:lnTo>
                  <a:pt x="190500"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500" y="228600"/>
                </a:lnTo>
                <a:lnTo>
                  <a:pt x="250691" y="222711"/>
                </a:lnTo>
                <a:lnTo>
                  <a:pt x="302983" y="206361"/>
                </a:lnTo>
                <a:lnTo>
                  <a:pt x="344228" y="181526"/>
                </a:lnTo>
                <a:lnTo>
                  <a:pt x="371282" y="150181"/>
                </a:lnTo>
                <a:lnTo>
                  <a:pt x="381000"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28" name="object 5">
            <a:extLst>
              <a:ext uri="{FF2B5EF4-FFF2-40B4-BE49-F238E27FC236}">
                <a16:creationId xmlns:a16="http://schemas.microsoft.com/office/drawing/2014/main" id="{EEB91141-820A-42D1-85CD-71FBA11A8C01}"/>
              </a:ext>
            </a:extLst>
          </p:cNvPr>
          <p:cNvSpPr>
            <a:spLocks/>
          </p:cNvSpPr>
          <p:nvPr/>
        </p:nvSpPr>
        <p:spPr bwMode="auto">
          <a:xfrm>
            <a:off x="1614488" y="3954463"/>
            <a:ext cx="0" cy="306387"/>
          </a:xfrm>
          <a:custGeom>
            <a:avLst/>
            <a:gdLst>
              <a:gd name="T0" fmla="*/ 0 h 304800"/>
              <a:gd name="T1" fmla="*/ 307982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29" name="object 6">
            <a:extLst>
              <a:ext uri="{FF2B5EF4-FFF2-40B4-BE49-F238E27FC236}">
                <a16:creationId xmlns:a16="http://schemas.microsoft.com/office/drawing/2014/main" id="{E4BB0B64-95F6-4102-87A5-637CFB55AA1B}"/>
              </a:ext>
            </a:extLst>
          </p:cNvPr>
          <p:cNvSpPr>
            <a:spLocks/>
          </p:cNvSpPr>
          <p:nvPr/>
        </p:nvSpPr>
        <p:spPr bwMode="auto">
          <a:xfrm>
            <a:off x="1462088" y="4106863"/>
            <a:ext cx="382587" cy="0"/>
          </a:xfrm>
          <a:custGeom>
            <a:avLst/>
            <a:gdLst>
              <a:gd name="T0" fmla="*/ 0 w 381000"/>
              <a:gd name="T1" fmla="*/ 384181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30" name="object 7">
            <a:extLst>
              <a:ext uri="{FF2B5EF4-FFF2-40B4-BE49-F238E27FC236}">
                <a16:creationId xmlns:a16="http://schemas.microsoft.com/office/drawing/2014/main" id="{C8BE6CF0-8FE5-48D1-A045-EC2653FF282B}"/>
              </a:ext>
            </a:extLst>
          </p:cNvPr>
          <p:cNvSpPr>
            <a:spLocks/>
          </p:cNvSpPr>
          <p:nvPr/>
        </p:nvSpPr>
        <p:spPr bwMode="auto">
          <a:xfrm>
            <a:off x="1462088" y="4184650"/>
            <a:ext cx="152400" cy="228600"/>
          </a:xfrm>
          <a:custGeom>
            <a:avLst/>
            <a:gdLst>
              <a:gd name="T0" fmla="*/ 152400 w 152400"/>
              <a:gd name="T1" fmla="*/ 0 h 228600"/>
              <a:gd name="T2" fmla="*/ 0 w 152400"/>
              <a:gd name="T3" fmla="*/ 228600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31" name="object 8">
            <a:extLst>
              <a:ext uri="{FF2B5EF4-FFF2-40B4-BE49-F238E27FC236}">
                <a16:creationId xmlns:a16="http://schemas.microsoft.com/office/drawing/2014/main" id="{096DECE4-37EB-437B-BC39-1955ACDC04EC}"/>
              </a:ext>
            </a:extLst>
          </p:cNvPr>
          <p:cNvSpPr>
            <a:spLocks/>
          </p:cNvSpPr>
          <p:nvPr/>
        </p:nvSpPr>
        <p:spPr bwMode="auto">
          <a:xfrm>
            <a:off x="1614488" y="4184650"/>
            <a:ext cx="153987" cy="228600"/>
          </a:xfrm>
          <a:custGeom>
            <a:avLst/>
            <a:gdLst>
              <a:gd name="T0" fmla="*/ 0 w 152400"/>
              <a:gd name="T1" fmla="*/ 0 h 228600"/>
              <a:gd name="T2" fmla="*/ 155591 w 152400"/>
              <a:gd name="T3" fmla="*/ 228600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5EA263FF-537A-4FB9-929D-4AC5062B84E2}"/>
              </a:ext>
            </a:extLst>
          </p:cNvPr>
          <p:cNvSpPr txBox="1"/>
          <p:nvPr/>
        </p:nvSpPr>
        <p:spPr>
          <a:xfrm>
            <a:off x="1066800" y="4732338"/>
            <a:ext cx="820738" cy="260350"/>
          </a:xfrm>
          <a:prstGeom prst="rect">
            <a:avLst/>
          </a:prstGeom>
        </p:spPr>
        <p:txBody>
          <a:bodyPr lIns="0" tIns="12115" rIns="0" bIns="0">
            <a:spAutoFit/>
          </a:bodyPr>
          <a:lstStyle/>
          <a:p>
            <a:pPr marL="12753">
              <a:spcBef>
                <a:spcPts val="95"/>
              </a:spcBef>
              <a:defRPr/>
            </a:pPr>
            <a:r>
              <a:rPr sz="1607" spc="-5" dirty="0">
                <a:latin typeface="Times New Roman"/>
                <a:cs typeface="Times New Roman"/>
              </a:rPr>
              <a:t>客户</a:t>
            </a:r>
            <a:endParaRPr sz="1607">
              <a:latin typeface="Times New Roman"/>
              <a:cs typeface="Times New Roman"/>
            </a:endParaRPr>
          </a:p>
        </p:txBody>
      </p:sp>
      <p:sp>
        <p:nvSpPr>
          <p:cNvPr id="10" name="object 10">
            <a:extLst>
              <a:ext uri="{FF2B5EF4-FFF2-40B4-BE49-F238E27FC236}">
                <a16:creationId xmlns:a16="http://schemas.microsoft.com/office/drawing/2014/main" id="{39C1F6EE-C5C0-45BE-9595-27262A37FC86}"/>
              </a:ext>
            </a:extLst>
          </p:cNvPr>
          <p:cNvSpPr txBox="1"/>
          <p:nvPr/>
        </p:nvSpPr>
        <p:spPr>
          <a:xfrm>
            <a:off x="3375025" y="2654300"/>
            <a:ext cx="1682750" cy="231775"/>
          </a:xfrm>
          <a:prstGeom prst="rect">
            <a:avLst/>
          </a:prstGeom>
          <a:ln w="9144">
            <a:solidFill>
              <a:srgbClr val="000000"/>
            </a:solidFill>
          </a:ln>
        </p:spPr>
        <p:txBody>
          <a:bodyPr lIns="0" tIns="0" rIns="0" bIns="0">
            <a:spAutoFit/>
          </a:bodyPr>
          <a:lstStyle/>
          <a:p>
            <a:pPr marL="135823">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CashierInterface</a:t>
            </a:r>
            <a:endParaRPr sz="1607">
              <a:latin typeface="Times New Roman"/>
              <a:cs typeface="Times New Roman"/>
            </a:endParaRPr>
          </a:p>
        </p:txBody>
      </p:sp>
      <p:sp>
        <p:nvSpPr>
          <p:cNvPr id="11" name="object 11">
            <a:extLst>
              <a:ext uri="{FF2B5EF4-FFF2-40B4-BE49-F238E27FC236}">
                <a16:creationId xmlns:a16="http://schemas.microsoft.com/office/drawing/2014/main" id="{4E84B9F1-2483-45DB-BA89-8E2D99F97DA9}"/>
              </a:ext>
            </a:extLst>
          </p:cNvPr>
          <p:cNvSpPr txBox="1"/>
          <p:nvPr/>
        </p:nvSpPr>
        <p:spPr>
          <a:xfrm>
            <a:off x="3605213" y="4719638"/>
            <a:ext cx="1682750" cy="231775"/>
          </a:xfrm>
          <a:prstGeom prst="rect">
            <a:avLst/>
          </a:prstGeom>
          <a:ln w="9144">
            <a:solidFill>
              <a:srgbClr val="000000"/>
            </a:solidFill>
          </a:ln>
        </p:spPr>
        <p:txBody>
          <a:bodyPr lIns="0" tIns="0" rIns="0" bIns="0">
            <a:spAutoFit/>
          </a:bodyPr>
          <a:lstStyle/>
          <a:p>
            <a:pPr marL="403643">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分配器</a:t>
            </a:r>
            <a:endParaRPr sz="1607">
              <a:latin typeface="Times New Roman"/>
              <a:cs typeface="Times New Roman"/>
            </a:endParaRPr>
          </a:p>
        </p:txBody>
      </p:sp>
      <p:sp>
        <p:nvSpPr>
          <p:cNvPr id="12" name="object 12">
            <a:extLst>
              <a:ext uri="{FF2B5EF4-FFF2-40B4-BE49-F238E27FC236}">
                <a16:creationId xmlns:a16="http://schemas.microsoft.com/office/drawing/2014/main" id="{0AC9574C-A93F-4E82-B973-E49E9A63BDF6}"/>
              </a:ext>
            </a:extLst>
          </p:cNvPr>
          <p:cNvSpPr txBox="1"/>
          <p:nvPr/>
        </p:nvSpPr>
        <p:spPr>
          <a:xfrm>
            <a:off x="7431088" y="2654300"/>
            <a:ext cx="1682750" cy="231775"/>
          </a:xfrm>
          <a:prstGeom prst="rect">
            <a:avLst/>
          </a:prstGeom>
          <a:ln w="9144">
            <a:solidFill>
              <a:srgbClr val="000000"/>
            </a:solidFill>
          </a:ln>
        </p:spPr>
        <p:txBody>
          <a:bodyPr lIns="0" tIns="0" rIns="0" bIns="0">
            <a:spAutoFit/>
          </a:bodyPr>
          <a:lstStyle/>
          <a:p>
            <a:pPr marL="24231">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WithdrawalService</a:t>
            </a:r>
            <a:endParaRPr sz="1607">
              <a:latin typeface="Times New Roman"/>
              <a:cs typeface="Times New Roman"/>
            </a:endParaRPr>
          </a:p>
        </p:txBody>
      </p:sp>
      <p:sp>
        <p:nvSpPr>
          <p:cNvPr id="13" name="object 13">
            <a:extLst>
              <a:ext uri="{FF2B5EF4-FFF2-40B4-BE49-F238E27FC236}">
                <a16:creationId xmlns:a16="http://schemas.microsoft.com/office/drawing/2014/main" id="{937ED625-761A-484C-BBD6-322254F5C9D5}"/>
              </a:ext>
            </a:extLst>
          </p:cNvPr>
          <p:cNvSpPr txBox="1"/>
          <p:nvPr/>
        </p:nvSpPr>
        <p:spPr>
          <a:xfrm>
            <a:off x="7813675" y="5102225"/>
            <a:ext cx="1682750" cy="231775"/>
          </a:xfrm>
          <a:prstGeom prst="rect">
            <a:avLst/>
          </a:prstGeom>
          <a:ln w="9144">
            <a:solidFill>
              <a:srgbClr val="000000"/>
            </a:solidFill>
          </a:ln>
        </p:spPr>
        <p:txBody>
          <a:bodyPr lIns="0" tIns="0" rIns="0" bIns="0">
            <a:spAutoFit/>
          </a:bodyPr>
          <a:lstStyle/>
          <a:p>
            <a:pPr marL="466772">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帐户</a:t>
            </a:r>
            <a:endParaRPr sz="1607">
              <a:latin typeface="Times New Roman"/>
              <a:cs typeface="Times New Roman"/>
            </a:endParaRPr>
          </a:p>
        </p:txBody>
      </p:sp>
      <p:sp>
        <p:nvSpPr>
          <p:cNvPr id="129037" name="object 14">
            <a:extLst>
              <a:ext uri="{FF2B5EF4-FFF2-40B4-BE49-F238E27FC236}">
                <a16:creationId xmlns:a16="http://schemas.microsoft.com/office/drawing/2014/main" id="{DFE37AB7-DC27-47CC-AF44-0AF7682E2E4F}"/>
              </a:ext>
            </a:extLst>
          </p:cNvPr>
          <p:cNvSpPr>
            <a:spLocks/>
          </p:cNvSpPr>
          <p:nvPr/>
        </p:nvSpPr>
        <p:spPr bwMode="auto">
          <a:xfrm>
            <a:off x="1844675" y="2959100"/>
            <a:ext cx="1530350" cy="1071563"/>
          </a:xfrm>
          <a:custGeom>
            <a:avLst/>
            <a:gdLst>
              <a:gd name="T0" fmla="*/ 0 w 1524000"/>
              <a:gd name="T1" fmla="*/ 1076347 h 1066800"/>
              <a:gd name="T2" fmla="*/ 1536725 w 1524000"/>
              <a:gd name="T3" fmla="*/ 0 h 1066800"/>
              <a:gd name="T4" fmla="*/ 0 60000 65536"/>
              <a:gd name="T5" fmla="*/ 0 60000 65536"/>
            </a:gdLst>
            <a:ahLst/>
            <a:cxnLst>
              <a:cxn ang="T4">
                <a:pos x="T0" y="T1"/>
              </a:cxn>
              <a:cxn ang="T5">
                <a:pos x="T2" y="T3"/>
              </a:cxn>
            </a:cxnLst>
            <a:rect l="0" t="0" r="r" b="b"/>
            <a:pathLst>
              <a:path w="1524000" h="1066800">
                <a:moveTo>
                  <a:pt x="0" y="1066800"/>
                </a:moveTo>
                <a:lnTo>
                  <a:pt x="15239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38" name="object 15">
            <a:extLst>
              <a:ext uri="{FF2B5EF4-FFF2-40B4-BE49-F238E27FC236}">
                <a16:creationId xmlns:a16="http://schemas.microsoft.com/office/drawing/2014/main" id="{3AFFA9A1-8E79-4926-BA1F-976BB92D88D6}"/>
              </a:ext>
            </a:extLst>
          </p:cNvPr>
          <p:cNvSpPr>
            <a:spLocks/>
          </p:cNvSpPr>
          <p:nvPr/>
        </p:nvSpPr>
        <p:spPr bwMode="auto">
          <a:xfrm>
            <a:off x="1844675" y="4260850"/>
            <a:ext cx="1760538" cy="688975"/>
          </a:xfrm>
          <a:custGeom>
            <a:avLst/>
            <a:gdLst>
              <a:gd name="T0" fmla="*/ 0 w 1752600"/>
              <a:gd name="T1" fmla="*/ 0 h 685800"/>
              <a:gd name="T2" fmla="*/ 1768512 w 1752600"/>
              <a:gd name="T3" fmla="*/ 692165 h 685800"/>
              <a:gd name="T4" fmla="*/ 0 60000 65536"/>
              <a:gd name="T5" fmla="*/ 0 60000 65536"/>
            </a:gdLst>
            <a:ahLst/>
            <a:cxnLst>
              <a:cxn ang="T4">
                <a:pos x="T0" y="T1"/>
              </a:cxn>
              <a:cxn ang="T5">
                <a:pos x="T2" y="T3"/>
              </a:cxn>
            </a:cxnLst>
            <a:rect l="0" t="0" r="r" b="b"/>
            <a:pathLst>
              <a:path w="1752600" h="685800">
                <a:moveTo>
                  <a:pt x="0" y="0"/>
                </a:moveTo>
                <a:lnTo>
                  <a:pt x="1752600" y="685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39" name="object 16">
            <a:extLst>
              <a:ext uri="{FF2B5EF4-FFF2-40B4-BE49-F238E27FC236}">
                <a16:creationId xmlns:a16="http://schemas.microsoft.com/office/drawing/2014/main" id="{7B178406-B54D-44BF-875F-77F06468BF28}"/>
              </a:ext>
            </a:extLst>
          </p:cNvPr>
          <p:cNvSpPr>
            <a:spLocks/>
          </p:cNvSpPr>
          <p:nvPr/>
        </p:nvSpPr>
        <p:spPr bwMode="auto">
          <a:xfrm>
            <a:off x="5057775" y="2882900"/>
            <a:ext cx="2373313" cy="0"/>
          </a:xfrm>
          <a:custGeom>
            <a:avLst/>
            <a:gdLst>
              <a:gd name="T0" fmla="*/ 0 w 2362200"/>
              <a:gd name="T1" fmla="*/ 2384478 w 2362200"/>
              <a:gd name="T2" fmla="*/ 0 60000 65536"/>
              <a:gd name="T3" fmla="*/ 0 60000 65536"/>
            </a:gdLst>
            <a:ahLst/>
            <a:cxnLst>
              <a:cxn ang="T2">
                <a:pos x="T0" y="0"/>
              </a:cxn>
              <a:cxn ang="T3">
                <a:pos x="T1" y="0"/>
              </a:cxn>
            </a:cxnLst>
            <a:rect l="0" t="0" r="r" b="b"/>
            <a:pathLst>
              <a:path w="2362200">
                <a:moveTo>
                  <a:pt x="0" y="0"/>
                </a:moveTo>
                <a:lnTo>
                  <a:pt x="23622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40" name="object 17">
            <a:extLst>
              <a:ext uri="{FF2B5EF4-FFF2-40B4-BE49-F238E27FC236}">
                <a16:creationId xmlns:a16="http://schemas.microsoft.com/office/drawing/2014/main" id="{2CE36CAF-E319-4DC8-A6DD-FFDF00203732}"/>
              </a:ext>
            </a:extLst>
          </p:cNvPr>
          <p:cNvSpPr>
            <a:spLocks/>
          </p:cNvSpPr>
          <p:nvPr/>
        </p:nvSpPr>
        <p:spPr bwMode="auto">
          <a:xfrm>
            <a:off x="5287963" y="3113088"/>
            <a:ext cx="2295525" cy="1836737"/>
          </a:xfrm>
          <a:custGeom>
            <a:avLst/>
            <a:gdLst>
              <a:gd name="T0" fmla="*/ 0 w 2286000"/>
              <a:gd name="T1" fmla="*/ 1844708 h 1828800"/>
              <a:gd name="T2" fmla="*/ 2305090 w 2286000"/>
              <a:gd name="T3" fmla="*/ 0 h 1828800"/>
              <a:gd name="T4" fmla="*/ 0 60000 65536"/>
              <a:gd name="T5" fmla="*/ 0 60000 65536"/>
            </a:gdLst>
            <a:ahLst/>
            <a:cxnLst>
              <a:cxn ang="T4">
                <a:pos x="T0" y="T1"/>
              </a:cxn>
              <a:cxn ang="T5">
                <a:pos x="T2" y="T3"/>
              </a:cxn>
            </a:cxnLst>
            <a:rect l="0" t="0" r="r" b="b"/>
            <a:pathLst>
              <a:path w="2286000" h="1828800">
                <a:moveTo>
                  <a:pt x="0" y="1828800"/>
                </a:moveTo>
                <a:lnTo>
                  <a:pt x="2286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41" name="object 18">
            <a:extLst>
              <a:ext uri="{FF2B5EF4-FFF2-40B4-BE49-F238E27FC236}">
                <a16:creationId xmlns:a16="http://schemas.microsoft.com/office/drawing/2014/main" id="{C78CE995-7EA5-4204-8791-B4763EAD9A53}"/>
              </a:ext>
            </a:extLst>
          </p:cNvPr>
          <p:cNvSpPr>
            <a:spLocks/>
          </p:cNvSpPr>
          <p:nvPr/>
        </p:nvSpPr>
        <p:spPr bwMode="auto">
          <a:xfrm>
            <a:off x="7889875" y="3113088"/>
            <a:ext cx="0" cy="1989137"/>
          </a:xfrm>
          <a:custGeom>
            <a:avLst/>
            <a:gdLst>
              <a:gd name="T0" fmla="*/ 0 h 1981200"/>
              <a:gd name="T1" fmla="*/ 1997105 h 1981200"/>
              <a:gd name="T2" fmla="*/ 0 60000 65536"/>
              <a:gd name="T3" fmla="*/ 0 60000 65536"/>
            </a:gdLst>
            <a:ahLst/>
            <a:cxnLst>
              <a:cxn ang="T2">
                <a:pos x="0" y="T0"/>
              </a:cxn>
              <a:cxn ang="T3">
                <a:pos x="0" y="T1"/>
              </a:cxn>
            </a:cxnLst>
            <a:rect l="0" t="0" r="r" b="b"/>
            <a:pathLst>
              <a:path h="1981200">
                <a:moveTo>
                  <a:pt x="0" y="0"/>
                </a:moveTo>
                <a:lnTo>
                  <a:pt x="0" y="19811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object 19">
            <a:extLst>
              <a:ext uri="{FF2B5EF4-FFF2-40B4-BE49-F238E27FC236}">
                <a16:creationId xmlns:a16="http://schemas.microsoft.com/office/drawing/2014/main" id="{7DAED7E0-D967-466F-80DA-7E03F395061E}"/>
              </a:ext>
            </a:extLst>
          </p:cNvPr>
          <p:cNvSpPr txBox="1"/>
          <p:nvPr/>
        </p:nvSpPr>
        <p:spPr>
          <a:xfrm>
            <a:off x="1908175" y="2973388"/>
            <a:ext cx="822325" cy="258762"/>
          </a:xfrm>
          <a:prstGeom prst="rect">
            <a:avLst/>
          </a:prstGeom>
        </p:spPr>
        <p:txBody>
          <a:bodyPr lIns="0" tIns="12115" rIns="0" bIns="0">
            <a:spAutoFit/>
          </a:bodyPr>
          <a:lstStyle/>
          <a:p>
            <a:pPr marL="12753">
              <a:spcBef>
                <a:spcPts val="95"/>
              </a:spcBef>
              <a:defRPr/>
            </a:pPr>
            <a:r>
              <a:rPr sz="1607" spc="-5" dirty="0">
                <a:latin typeface="Times New Roman"/>
                <a:cs typeface="Times New Roman"/>
              </a:rPr>
              <a:t>1: 确定</a:t>
            </a:r>
            <a:endParaRPr sz="1607">
              <a:latin typeface="Times New Roman"/>
              <a:cs typeface="Times New Roman"/>
            </a:endParaRPr>
          </a:p>
        </p:txBody>
      </p:sp>
      <p:sp>
        <p:nvSpPr>
          <p:cNvPr id="20" name="object 20">
            <a:extLst>
              <a:ext uri="{FF2B5EF4-FFF2-40B4-BE49-F238E27FC236}">
                <a16:creationId xmlns:a16="http://schemas.microsoft.com/office/drawing/2014/main" id="{1EFE2B84-835F-45DB-9160-CCD7CDA88B5A}"/>
              </a:ext>
            </a:extLst>
          </p:cNvPr>
          <p:cNvSpPr txBox="1"/>
          <p:nvPr/>
        </p:nvSpPr>
        <p:spPr>
          <a:xfrm>
            <a:off x="5291138" y="2300288"/>
            <a:ext cx="1741487" cy="258762"/>
          </a:xfrm>
          <a:prstGeom prst="rect">
            <a:avLst/>
          </a:prstGeom>
        </p:spPr>
        <p:txBody>
          <a:bodyPr lIns="0" tIns="12115" rIns="0" bIns="0">
            <a:spAutoFit/>
          </a:bodyPr>
          <a:lstStyle/>
          <a:p>
            <a:pPr marL="12753">
              <a:spcBef>
                <a:spcPts val="95"/>
              </a:spcBef>
              <a:defRPr/>
            </a:pPr>
            <a:r>
              <a:rPr sz="1607" spc="-5" dirty="0">
                <a:latin typeface="Times New Roman"/>
                <a:cs typeface="Times New Roman"/>
              </a:rPr>
              <a:t>2: requestWithdrawal</a:t>
            </a:r>
            <a:endParaRPr sz="1607">
              <a:latin typeface="Times New Roman"/>
              <a:cs typeface="Times New Roman"/>
            </a:endParaRPr>
          </a:p>
        </p:txBody>
      </p:sp>
      <p:sp>
        <p:nvSpPr>
          <p:cNvPr id="21" name="object 21">
            <a:extLst>
              <a:ext uri="{FF2B5EF4-FFF2-40B4-BE49-F238E27FC236}">
                <a16:creationId xmlns:a16="http://schemas.microsoft.com/office/drawing/2014/main" id="{0A073CA2-4ED8-40E1-8CCE-34AC2A210706}"/>
              </a:ext>
            </a:extLst>
          </p:cNvPr>
          <p:cNvSpPr txBox="1"/>
          <p:nvPr/>
        </p:nvSpPr>
        <p:spPr>
          <a:xfrm>
            <a:off x="2673350" y="4044950"/>
            <a:ext cx="1497013" cy="258763"/>
          </a:xfrm>
          <a:prstGeom prst="rect">
            <a:avLst/>
          </a:prstGeom>
        </p:spPr>
        <p:txBody>
          <a:bodyPr lIns="0" tIns="12115" rIns="0" bIns="0">
            <a:spAutoFit/>
          </a:bodyPr>
          <a:lstStyle/>
          <a:p>
            <a:pPr marL="12753">
              <a:spcBef>
                <a:spcPts val="95"/>
              </a:spcBef>
              <a:defRPr/>
            </a:pPr>
            <a:r>
              <a:rPr sz="1607" spc="-5" dirty="0">
                <a:latin typeface="Times New Roman"/>
                <a:cs typeface="Times New Roman"/>
              </a:rPr>
              <a:t>5: 免除</a:t>
            </a:r>
            <a:r>
              <a:rPr sz="1607" spc="-20" dirty="0">
                <a:latin typeface="Times New Roman"/>
                <a:cs typeface="Times New Roman"/>
              </a:rPr>
              <a:t> </a:t>
            </a:r>
            <a:r>
              <a:rPr sz="1607" spc="-10" dirty="0">
                <a:latin typeface="Times New Roman"/>
                <a:cs typeface="Times New Roman"/>
              </a:rPr>
              <a:t>钱</a:t>
            </a:r>
            <a:endParaRPr sz="1607">
              <a:latin typeface="Times New Roman"/>
              <a:cs typeface="Times New Roman"/>
            </a:endParaRPr>
          </a:p>
        </p:txBody>
      </p:sp>
      <p:sp>
        <p:nvSpPr>
          <p:cNvPr id="129045" name="object 22">
            <a:extLst>
              <a:ext uri="{FF2B5EF4-FFF2-40B4-BE49-F238E27FC236}">
                <a16:creationId xmlns:a16="http://schemas.microsoft.com/office/drawing/2014/main" id="{1520AA3A-D981-46BD-A764-35BF7B40836F}"/>
              </a:ext>
            </a:extLst>
          </p:cNvPr>
          <p:cNvSpPr txBox="1">
            <a:spLocks noChangeArrowheads="1"/>
          </p:cNvSpPr>
          <p:nvPr/>
        </p:nvSpPr>
        <p:spPr bwMode="auto">
          <a:xfrm>
            <a:off x="8335963" y="3967163"/>
            <a:ext cx="11795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40"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1000"/>
              </a:lnSpc>
              <a:spcBef>
                <a:spcPts val="88"/>
              </a:spcBef>
            </a:pPr>
            <a:r>
              <a:rPr lang="zh-CN" altLang="zh-CN" sz="1600">
                <a:latin typeface="Times New Roman" panose="02020603050405020304" pitchFamily="18" charset="0"/>
                <a:cs typeface="Times New Roman" panose="02020603050405020304" pitchFamily="18" charset="0"/>
              </a:rPr>
              <a:t>3: 验证和撤回</a:t>
            </a:r>
          </a:p>
        </p:txBody>
      </p:sp>
      <p:sp>
        <p:nvSpPr>
          <p:cNvPr id="23" name="object 23">
            <a:extLst>
              <a:ext uri="{FF2B5EF4-FFF2-40B4-BE49-F238E27FC236}">
                <a16:creationId xmlns:a16="http://schemas.microsoft.com/office/drawing/2014/main" id="{7FD3A76A-2B8A-4EF3-8A53-DBACC8DB700E}"/>
              </a:ext>
            </a:extLst>
          </p:cNvPr>
          <p:cNvSpPr txBox="1"/>
          <p:nvPr/>
        </p:nvSpPr>
        <p:spPr>
          <a:xfrm>
            <a:off x="5964238" y="4579938"/>
            <a:ext cx="1697037" cy="258762"/>
          </a:xfrm>
          <a:prstGeom prst="rect">
            <a:avLst/>
          </a:prstGeom>
        </p:spPr>
        <p:txBody>
          <a:bodyPr lIns="0" tIns="12115" rIns="0" bIns="0">
            <a:spAutoFit/>
          </a:bodyPr>
          <a:lstStyle/>
          <a:p>
            <a:pPr marL="12753">
              <a:spcBef>
                <a:spcPts val="95"/>
              </a:spcBef>
              <a:defRPr/>
            </a:pPr>
            <a:r>
              <a:rPr sz="1607" spc="-5" dirty="0">
                <a:latin typeface="Times New Roman"/>
                <a:cs typeface="Times New Roman"/>
              </a:rPr>
              <a:t>4: authorizeDispense</a:t>
            </a:r>
            <a:endParaRPr sz="1607">
              <a:latin typeface="Times New Roman"/>
              <a:cs typeface="Times New Roman"/>
            </a:endParaRPr>
          </a:p>
        </p:txBody>
      </p:sp>
      <p:sp>
        <p:nvSpPr>
          <p:cNvPr id="129047" name="object 24">
            <a:extLst>
              <a:ext uri="{FF2B5EF4-FFF2-40B4-BE49-F238E27FC236}">
                <a16:creationId xmlns:a16="http://schemas.microsoft.com/office/drawing/2014/main" id="{1563A73E-930E-4454-817D-C0CE23A680D6}"/>
              </a:ext>
            </a:extLst>
          </p:cNvPr>
          <p:cNvSpPr>
            <a:spLocks/>
          </p:cNvSpPr>
          <p:nvPr/>
        </p:nvSpPr>
        <p:spPr bwMode="auto">
          <a:xfrm>
            <a:off x="2379663" y="3165475"/>
            <a:ext cx="609600" cy="406400"/>
          </a:xfrm>
          <a:custGeom>
            <a:avLst/>
            <a:gdLst>
              <a:gd name="T0" fmla="*/ 0 w 607060"/>
              <a:gd name="T1" fmla="*/ 406654 h 405764"/>
              <a:gd name="T2" fmla="*/ 611637 w 607060"/>
              <a:gd name="T3" fmla="*/ 0 h 405764"/>
              <a:gd name="T4" fmla="*/ 0 60000 65536"/>
              <a:gd name="T5" fmla="*/ 0 60000 65536"/>
            </a:gdLst>
            <a:ahLst/>
            <a:cxnLst>
              <a:cxn ang="T4">
                <a:pos x="T0" y="T1"/>
              </a:cxn>
              <a:cxn ang="T5">
                <a:pos x="T2" y="T3"/>
              </a:cxn>
            </a:cxnLst>
            <a:rect l="0" t="0" r="r" b="b"/>
            <a:pathLst>
              <a:path w="607060" h="405764">
                <a:moveTo>
                  <a:pt x="0" y="405383"/>
                </a:moveTo>
                <a:lnTo>
                  <a:pt x="606551"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48" name="object 25">
            <a:extLst>
              <a:ext uri="{FF2B5EF4-FFF2-40B4-BE49-F238E27FC236}">
                <a16:creationId xmlns:a16="http://schemas.microsoft.com/office/drawing/2014/main" id="{2BB0954D-35B2-4401-9293-FD855812AA53}"/>
              </a:ext>
            </a:extLst>
          </p:cNvPr>
          <p:cNvSpPr>
            <a:spLocks/>
          </p:cNvSpPr>
          <p:nvPr/>
        </p:nvSpPr>
        <p:spPr bwMode="auto">
          <a:xfrm>
            <a:off x="2959100" y="3113088"/>
            <a:ext cx="109538" cy="98425"/>
          </a:xfrm>
          <a:custGeom>
            <a:avLst/>
            <a:gdLst>
              <a:gd name="T0" fmla="*/ 109094 w 109855"/>
              <a:gd name="T1" fmla="*/ 0 h 97789"/>
              <a:gd name="T2" fmla="*/ 0 w 109855"/>
              <a:gd name="T3" fmla="*/ 15438 h 97789"/>
              <a:gd name="T4" fmla="*/ 54547 w 109855"/>
              <a:gd name="T5" fmla="*/ 98808 h 97789"/>
              <a:gd name="T6" fmla="*/ 109094 w 109855"/>
              <a:gd name="T7" fmla="*/ 0 h 977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855" h="97789">
                <a:moveTo>
                  <a:pt x="109727" y="0"/>
                </a:moveTo>
                <a:lnTo>
                  <a:pt x="0" y="15239"/>
                </a:lnTo>
                <a:lnTo>
                  <a:pt x="54863" y="97536"/>
                </a:lnTo>
                <a:lnTo>
                  <a:pt x="1097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29049" name="object 26">
            <a:extLst>
              <a:ext uri="{FF2B5EF4-FFF2-40B4-BE49-F238E27FC236}">
                <a16:creationId xmlns:a16="http://schemas.microsoft.com/office/drawing/2014/main" id="{7A193D80-C24C-4B3C-8F95-826174B0F7CC}"/>
              </a:ext>
            </a:extLst>
          </p:cNvPr>
          <p:cNvSpPr>
            <a:spLocks/>
          </p:cNvSpPr>
          <p:nvPr/>
        </p:nvSpPr>
        <p:spPr bwMode="auto">
          <a:xfrm>
            <a:off x="2544763" y="4300538"/>
            <a:ext cx="601662" cy="266700"/>
          </a:xfrm>
          <a:custGeom>
            <a:avLst/>
            <a:gdLst>
              <a:gd name="T0" fmla="*/ 603382 w 599439"/>
              <a:gd name="T1" fmla="*/ 267721 h 265429"/>
              <a:gd name="T2" fmla="*/ 0 w 599439"/>
              <a:gd name="T3" fmla="*/ 0 h 265429"/>
              <a:gd name="T4" fmla="*/ 0 60000 65536"/>
              <a:gd name="T5" fmla="*/ 0 60000 65536"/>
            </a:gdLst>
            <a:ahLst/>
            <a:cxnLst>
              <a:cxn ang="T4">
                <a:pos x="T0" y="T1"/>
              </a:cxn>
              <a:cxn ang="T5">
                <a:pos x="T2" y="T3"/>
              </a:cxn>
            </a:cxnLst>
            <a:rect l="0" t="0" r="r" b="b"/>
            <a:pathLst>
              <a:path w="599439" h="265429">
                <a:moveTo>
                  <a:pt x="598932" y="265175"/>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50" name="object 27">
            <a:extLst>
              <a:ext uri="{FF2B5EF4-FFF2-40B4-BE49-F238E27FC236}">
                <a16:creationId xmlns:a16="http://schemas.microsoft.com/office/drawing/2014/main" id="{3D6C7693-0EDD-4A50-9A82-09E0AE1FE347}"/>
              </a:ext>
            </a:extLst>
          </p:cNvPr>
          <p:cNvSpPr>
            <a:spLocks/>
          </p:cNvSpPr>
          <p:nvPr/>
        </p:nvSpPr>
        <p:spPr bwMode="auto">
          <a:xfrm>
            <a:off x="2457450" y="4256088"/>
            <a:ext cx="112713" cy="92075"/>
          </a:xfrm>
          <a:custGeom>
            <a:avLst/>
            <a:gdLst>
              <a:gd name="T0" fmla="*/ 112144 w 113030"/>
              <a:gd name="T1" fmla="*/ 0 h 91439"/>
              <a:gd name="T2" fmla="*/ 0 w 113030"/>
              <a:gd name="T3" fmla="*/ 4636 h 91439"/>
              <a:gd name="T4" fmla="*/ 71226 w 113030"/>
              <a:gd name="T5" fmla="*/ 92715 h 91439"/>
              <a:gd name="T6" fmla="*/ 112144 w 113030"/>
              <a:gd name="T7" fmla="*/ 0 h 91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30" h="91439">
                <a:moveTo>
                  <a:pt x="112775" y="0"/>
                </a:moveTo>
                <a:lnTo>
                  <a:pt x="0" y="4572"/>
                </a:lnTo>
                <a:lnTo>
                  <a:pt x="71627" y="91439"/>
                </a:lnTo>
                <a:lnTo>
                  <a:pt x="1127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29051" name="object 28">
            <a:extLst>
              <a:ext uri="{FF2B5EF4-FFF2-40B4-BE49-F238E27FC236}">
                <a16:creationId xmlns:a16="http://schemas.microsoft.com/office/drawing/2014/main" id="{43BABE8E-E514-4D1E-A0C2-E610C4305A9D}"/>
              </a:ext>
            </a:extLst>
          </p:cNvPr>
          <p:cNvSpPr>
            <a:spLocks/>
          </p:cNvSpPr>
          <p:nvPr/>
        </p:nvSpPr>
        <p:spPr bwMode="auto">
          <a:xfrm>
            <a:off x="5440363" y="2654300"/>
            <a:ext cx="1435100" cy="0"/>
          </a:xfrm>
          <a:custGeom>
            <a:avLst/>
            <a:gdLst>
              <a:gd name="T0" fmla="*/ 0 w 1428114"/>
              <a:gd name="T1" fmla="*/ 1441993 w 1428114"/>
              <a:gd name="T2" fmla="*/ 0 60000 65536"/>
              <a:gd name="T3" fmla="*/ 0 60000 65536"/>
            </a:gdLst>
            <a:ahLst/>
            <a:cxnLst>
              <a:cxn ang="T2">
                <a:pos x="T0" y="0"/>
              </a:cxn>
              <a:cxn ang="T3">
                <a:pos x="T1" y="0"/>
              </a:cxn>
            </a:cxnLst>
            <a:rect l="0" t="0" r="r" b="b"/>
            <a:pathLst>
              <a:path w="1428114">
                <a:moveTo>
                  <a:pt x="0" y="0"/>
                </a:moveTo>
                <a:lnTo>
                  <a:pt x="14279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52" name="object 29">
            <a:extLst>
              <a:ext uri="{FF2B5EF4-FFF2-40B4-BE49-F238E27FC236}">
                <a16:creationId xmlns:a16="http://schemas.microsoft.com/office/drawing/2014/main" id="{FFBE6B2F-6329-460F-AE93-ABD2D204A7E8}"/>
              </a:ext>
            </a:extLst>
          </p:cNvPr>
          <p:cNvSpPr>
            <a:spLocks/>
          </p:cNvSpPr>
          <p:nvPr/>
        </p:nvSpPr>
        <p:spPr bwMode="auto">
          <a:xfrm>
            <a:off x="6872288" y="2605088"/>
            <a:ext cx="98425" cy="98425"/>
          </a:xfrm>
          <a:custGeom>
            <a:avLst/>
            <a:gdLst>
              <a:gd name="T0" fmla="*/ 97794 w 99060"/>
              <a:gd name="T1" fmla="*/ 48144 h 99060"/>
              <a:gd name="T2" fmla="*/ 0 w 99060"/>
              <a:gd name="T3" fmla="*/ 0 h 99060"/>
              <a:gd name="T4" fmla="*/ 0 w 99060"/>
              <a:gd name="T5" fmla="*/ 97794 h 99060"/>
              <a:gd name="T6" fmla="*/ 97794 w 99060"/>
              <a:gd name="T7" fmla="*/ 48144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8"/>
                </a:moveTo>
                <a:lnTo>
                  <a:pt x="0" y="0"/>
                </a:lnTo>
                <a:lnTo>
                  <a:pt x="0" y="99060"/>
                </a:lnTo>
                <a:lnTo>
                  <a:pt x="99060" y="487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29053" name="object 30">
            <a:extLst>
              <a:ext uri="{FF2B5EF4-FFF2-40B4-BE49-F238E27FC236}">
                <a16:creationId xmlns:a16="http://schemas.microsoft.com/office/drawing/2014/main" id="{87120B90-B2FD-4F55-B262-9A69436F85AB}"/>
              </a:ext>
            </a:extLst>
          </p:cNvPr>
          <p:cNvSpPr>
            <a:spLocks/>
          </p:cNvSpPr>
          <p:nvPr/>
        </p:nvSpPr>
        <p:spPr bwMode="auto">
          <a:xfrm>
            <a:off x="5667375" y="4106863"/>
            <a:ext cx="844550" cy="704850"/>
          </a:xfrm>
          <a:custGeom>
            <a:avLst/>
            <a:gdLst>
              <a:gd name="T0" fmla="*/ 847610 w 841375"/>
              <a:gd name="T1" fmla="*/ 0 h 701039"/>
              <a:gd name="T2" fmla="*/ 0 w 841375"/>
              <a:gd name="T3" fmla="*/ 708683 h 701039"/>
              <a:gd name="T4" fmla="*/ 0 60000 65536"/>
              <a:gd name="T5" fmla="*/ 0 60000 65536"/>
            </a:gdLst>
            <a:ahLst/>
            <a:cxnLst>
              <a:cxn ang="T4">
                <a:pos x="T0" y="T1"/>
              </a:cxn>
              <a:cxn ang="T5">
                <a:pos x="T2" y="T3"/>
              </a:cxn>
            </a:cxnLst>
            <a:rect l="0" t="0" r="r" b="b"/>
            <a:pathLst>
              <a:path w="841375" h="701039">
                <a:moveTo>
                  <a:pt x="841248" y="0"/>
                </a:moveTo>
                <a:lnTo>
                  <a:pt x="0" y="70104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54" name="object 31">
            <a:extLst>
              <a:ext uri="{FF2B5EF4-FFF2-40B4-BE49-F238E27FC236}">
                <a16:creationId xmlns:a16="http://schemas.microsoft.com/office/drawing/2014/main" id="{744FA65F-6E08-4944-8D61-E63F98A4C91C}"/>
              </a:ext>
            </a:extLst>
          </p:cNvPr>
          <p:cNvSpPr>
            <a:spLocks/>
          </p:cNvSpPr>
          <p:nvPr/>
        </p:nvSpPr>
        <p:spPr bwMode="auto">
          <a:xfrm>
            <a:off x="5594350" y="4770438"/>
            <a:ext cx="109538" cy="101600"/>
          </a:xfrm>
          <a:custGeom>
            <a:avLst/>
            <a:gdLst>
              <a:gd name="T0" fmla="*/ 109096 w 109854"/>
              <a:gd name="T1" fmla="*/ 75257 h 102235"/>
              <a:gd name="T2" fmla="*/ 45457 w 109854"/>
              <a:gd name="T3" fmla="*/ 0 h 102235"/>
              <a:gd name="T4" fmla="*/ 0 w 109854"/>
              <a:gd name="T5" fmla="*/ 100844 h 102235"/>
              <a:gd name="T6" fmla="*/ 109096 w 109854"/>
              <a:gd name="T7" fmla="*/ 75257 h 102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854" h="102235">
                <a:moveTo>
                  <a:pt x="109727" y="76200"/>
                </a:moveTo>
                <a:lnTo>
                  <a:pt x="45720" y="0"/>
                </a:lnTo>
                <a:lnTo>
                  <a:pt x="0" y="102108"/>
                </a:lnTo>
                <a:lnTo>
                  <a:pt x="109727" y="762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29055" name="object 32">
            <a:extLst>
              <a:ext uri="{FF2B5EF4-FFF2-40B4-BE49-F238E27FC236}">
                <a16:creationId xmlns:a16="http://schemas.microsoft.com/office/drawing/2014/main" id="{8E5FB0A4-8CA4-401A-87C1-314F3BD3AC25}"/>
              </a:ext>
            </a:extLst>
          </p:cNvPr>
          <p:cNvSpPr>
            <a:spLocks/>
          </p:cNvSpPr>
          <p:nvPr/>
        </p:nvSpPr>
        <p:spPr bwMode="auto">
          <a:xfrm>
            <a:off x="8042275" y="3419475"/>
            <a:ext cx="0" cy="1281113"/>
          </a:xfrm>
          <a:custGeom>
            <a:avLst/>
            <a:gdLst>
              <a:gd name="T0" fmla="*/ 0 h 1275714"/>
              <a:gd name="T1" fmla="*/ 1286406 h 1275714"/>
              <a:gd name="T2" fmla="*/ 0 60000 65536"/>
              <a:gd name="T3" fmla="*/ 0 60000 65536"/>
            </a:gdLst>
            <a:ahLst/>
            <a:cxnLst>
              <a:cxn ang="T2">
                <a:pos x="0" y="T0"/>
              </a:cxn>
              <a:cxn ang="T3">
                <a:pos x="0" y="T1"/>
              </a:cxn>
            </a:cxnLst>
            <a:rect l="0" t="0" r="r" b="b"/>
            <a:pathLst>
              <a:path h="1275714">
                <a:moveTo>
                  <a:pt x="0" y="0"/>
                </a:moveTo>
                <a:lnTo>
                  <a:pt x="0" y="127558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29056" name="object 33">
            <a:extLst>
              <a:ext uri="{FF2B5EF4-FFF2-40B4-BE49-F238E27FC236}">
                <a16:creationId xmlns:a16="http://schemas.microsoft.com/office/drawing/2014/main" id="{0EE5BF1B-847A-46FD-B18F-5450B4A0AFEB}"/>
              </a:ext>
            </a:extLst>
          </p:cNvPr>
          <p:cNvSpPr>
            <a:spLocks/>
          </p:cNvSpPr>
          <p:nvPr/>
        </p:nvSpPr>
        <p:spPr bwMode="auto">
          <a:xfrm>
            <a:off x="7993063" y="4697413"/>
            <a:ext cx="100012" cy="98425"/>
          </a:xfrm>
          <a:custGeom>
            <a:avLst/>
            <a:gdLst>
              <a:gd name="T0" fmla="*/ 100975 w 99059"/>
              <a:gd name="T1" fmla="*/ 0 h 99060"/>
              <a:gd name="T2" fmla="*/ 0 w 99059"/>
              <a:gd name="T3" fmla="*/ 0 h 99060"/>
              <a:gd name="T4" fmla="*/ 49711 w 99059"/>
              <a:gd name="T5" fmla="*/ 97794 h 99060"/>
              <a:gd name="T6" fmla="*/ 100975 w 99059"/>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60" y="0"/>
                </a:moveTo>
                <a:lnTo>
                  <a:pt x="0" y="0"/>
                </a:lnTo>
                <a:lnTo>
                  <a:pt x="48768" y="99060"/>
                </a:lnTo>
                <a:lnTo>
                  <a:pt x="990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Tree>
  </p:cSld>
  <p:clrMapOvr>
    <a:masterClrMapping/>
  </p:clrMapOvr>
</p:sld>
</file>

<file path=ppt/slides/slide6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05E15B1-4898-43C0-A140-A77D77DE01B6}"/>
              </a:ext>
            </a:extLst>
          </p:cNvPr>
          <p:cNvSpPr txBox="1">
            <a:spLocks noGrp="1"/>
          </p:cNvSpPr>
          <p:nvPr>
            <p:ph type="title"/>
          </p:nvPr>
        </p:nvSpPr>
        <p:spPr>
          <a:xfrm>
            <a:off x="533400" y="206375"/>
            <a:ext cx="11506200" cy="628650"/>
          </a:xfrm>
        </p:spPr>
        <p:txBody>
          <a:bodyPr tIns="12753" rtlCol="0">
            <a:spAutoFit/>
          </a:bodyPr>
          <a:lstStyle/>
          <a:p>
            <a:pPr marL="12753" algn="l">
              <a:spcBef>
                <a:spcPts val="100"/>
              </a:spcBef>
              <a:defRPr/>
            </a:pPr>
            <a:r>
              <a:rPr sz="4000" b="1" spc="-5" dirty="0">
                <a:latin typeface="Times New Roman"/>
                <a:cs typeface="Times New Roman"/>
              </a:rPr>
              <a:t>通信图: 存款使用</a:t>
            </a:r>
            <a:r>
              <a:rPr sz="4000" b="1" spc="75" dirty="0">
                <a:latin typeface="Times New Roman"/>
                <a:cs typeface="Times New Roman"/>
              </a:rPr>
              <a:t> </a:t>
            </a:r>
            <a:r>
              <a:rPr sz="4000" b="1" spc="-5" dirty="0">
                <a:latin typeface="Times New Roman"/>
                <a:cs typeface="Times New Roman"/>
              </a:rPr>
              <a:t>情况 下</a:t>
            </a:r>
          </a:p>
        </p:txBody>
      </p:sp>
      <p:sp>
        <p:nvSpPr>
          <p:cNvPr id="4" name="object 4">
            <a:extLst>
              <a:ext uri="{FF2B5EF4-FFF2-40B4-BE49-F238E27FC236}">
                <a16:creationId xmlns:a16="http://schemas.microsoft.com/office/drawing/2014/main" id="{1566048E-C9B0-4B2F-9F3E-32BEA688BF91}"/>
              </a:ext>
            </a:extLst>
          </p:cNvPr>
          <p:cNvSpPr txBox="1"/>
          <p:nvPr/>
        </p:nvSpPr>
        <p:spPr>
          <a:xfrm>
            <a:off x="4037013" y="1674813"/>
            <a:ext cx="1682750" cy="231775"/>
          </a:xfrm>
          <a:prstGeom prst="rect">
            <a:avLst/>
          </a:prstGeom>
          <a:ln w="9144">
            <a:solidFill>
              <a:srgbClr val="000000"/>
            </a:solidFill>
          </a:ln>
        </p:spPr>
        <p:txBody>
          <a:bodyPr lIns="0" tIns="0" rIns="0" bIns="0">
            <a:spAutoFit/>
          </a:bodyPr>
          <a:lstStyle/>
          <a:p>
            <a:pPr marL="135823">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CashierInterface</a:t>
            </a:r>
            <a:endParaRPr sz="1607">
              <a:latin typeface="Times New Roman"/>
              <a:cs typeface="Times New Roman"/>
            </a:endParaRPr>
          </a:p>
        </p:txBody>
      </p:sp>
      <p:sp>
        <p:nvSpPr>
          <p:cNvPr id="5" name="object 5">
            <a:extLst>
              <a:ext uri="{FF2B5EF4-FFF2-40B4-BE49-F238E27FC236}">
                <a16:creationId xmlns:a16="http://schemas.microsoft.com/office/drawing/2014/main" id="{2C19F28D-4243-42D5-9828-F099A6B21841}"/>
              </a:ext>
            </a:extLst>
          </p:cNvPr>
          <p:cNvSpPr txBox="1"/>
          <p:nvPr/>
        </p:nvSpPr>
        <p:spPr>
          <a:xfrm>
            <a:off x="3806825" y="3970338"/>
            <a:ext cx="1682750" cy="231775"/>
          </a:xfrm>
          <a:prstGeom prst="rect">
            <a:avLst/>
          </a:prstGeom>
          <a:ln w="9144">
            <a:solidFill>
              <a:srgbClr val="000000"/>
            </a:solidFill>
          </a:ln>
        </p:spPr>
        <p:txBody>
          <a:bodyPr lIns="0" tIns="0" rIns="0" bIns="0">
            <a:spAutoFit/>
          </a:bodyPr>
          <a:lstStyle/>
          <a:p>
            <a:pPr marL="154315">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MoneyReceptor</a:t>
            </a:r>
            <a:endParaRPr sz="1607">
              <a:latin typeface="Times New Roman"/>
              <a:cs typeface="Times New Roman"/>
            </a:endParaRPr>
          </a:p>
        </p:txBody>
      </p:sp>
      <p:sp>
        <p:nvSpPr>
          <p:cNvPr id="6" name="object 6">
            <a:extLst>
              <a:ext uri="{FF2B5EF4-FFF2-40B4-BE49-F238E27FC236}">
                <a16:creationId xmlns:a16="http://schemas.microsoft.com/office/drawing/2014/main" id="{840529D1-2428-4B5B-8090-747ED733A766}"/>
              </a:ext>
            </a:extLst>
          </p:cNvPr>
          <p:cNvSpPr txBox="1"/>
          <p:nvPr/>
        </p:nvSpPr>
        <p:spPr>
          <a:xfrm>
            <a:off x="6561138" y="2746375"/>
            <a:ext cx="1684337" cy="231775"/>
          </a:xfrm>
          <a:prstGeom prst="rect">
            <a:avLst/>
          </a:prstGeom>
          <a:ln w="9144">
            <a:solidFill>
              <a:srgbClr val="000000"/>
            </a:solidFill>
          </a:ln>
        </p:spPr>
        <p:txBody>
          <a:bodyPr lIns="0" tIns="0" rIns="0" bIns="0">
            <a:spAutoFit/>
          </a:bodyPr>
          <a:lstStyle/>
          <a:p>
            <a:pPr marL="188112">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DepositService</a:t>
            </a:r>
            <a:endParaRPr sz="1607">
              <a:latin typeface="Times New Roman"/>
              <a:cs typeface="Times New Roman"/>
            </a:endParaRPr>
          </a:p>
        </p:txBody>
      </p:sp>
      <p:sp>
        <p:nvSpPr>
          <p:cNvPr id="7" name="object 7">
            <a:extLst>
              <a:ext uri="{FF2B5EF4-FFF2-40B4-BE49-F238E27FC236}">
                <a16:creationId xmlns:a16="http://schemas.microsoft.com/office/drawing/2014/main" id="{3840FF21-76F5-4117-858E-114EC2A66D73}"/>
              </a:ext>
            </a:extLst>
          </p:cNvPr>
          <p:cNvSpPr txBox="1"/>
          <p:nvPr/>
        </p:nvSpPr>
        <p:spPr>
          <a:xfrm>
            <a:off x="8628063" y="4048125"/>
            <a:ext cx="1682750" cy="231775"/>
          </a:xfrm>
          <a:prstGeom prst="rect">
            <a:avLst/>
          </a:prstGeom>
          <a:ln w="9144">
            <a:solidFill>
              <a:srgbClr val="000000"/>
            </a:solidFill>
          </a:ln>
        </p:spPr>
        <p:txBody>
          <a:bodyPr lIns="0" tIns="0" rIns="0" bIns="0">
            <a:spAutoFit/>
          </a:bodyPr>
          <a:lstStyle/>
          <a:p>
            <a:pPr marL="466772">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帐户</a:t>
            </a:r>
            <a:endParaRPr sz="1607">
              <a:latin typeface="Times New Roman"/>
              <a:cs typeface="Times New Roman"/>
            </a:endParaRPr>
          </a:p>
        </p:txBody>
      </p:sp>
      <p:sp>
        <p:nvSpPr>
          <p:cNvPr id="130055" name="object 8">
            <a:extLst>
              <a:ext uri="{FF2B5EF4-FFF2-40B4-BE49-F238E27FC236}">
                <a16:creationId xmlns:a16="http://schemas.microsoft.com/office/drawing/2014/main" id="{C8DEF289-E902-4609-9F8A-C54062C95FAF}"/>
              </a:ext>
            </a:extLst>
          </p:cNvPr>
          <p:cNvSpPr>
            <a:spLocks/>
          </p:cNvSpPr>
          <p:nvPr/>
        </p:nvSpPr>
        <p:spPr bwMode="auto">
          <a:xfrm>
            <a:off x="2124075" y="2670175"/>
            <a:ext cx="382588" cy="230188"/>
          </a:xfrm>
          <a:custGeom>
            <a:avLst/>
            <a:gdLst>
              <a:gd name="T0" fmla="*/ 384183 w 381000"/>
              <a:gd name="T1" fmla="*/ 115894 h 228600"/>
              <a:gd name="T2" fmla="*/ 347104 w 381000"/>
              <a:gd name="T3" fmla="*/ 47061 h 228600"/>
              <a:gd name="T4" fmla="*/ 305514 w 381000"/>
              <a:gd name="T5" fmla="*/ 22102 h 228600"/>
              <a:gd name="T6" fmla="*/ 252785 w 381000"/>
              <a:gd name="T7" fmla="*/ 5822 h 228600"/>
              <a:gd name="T8" fmla="*/ 192091 w 381000"/>
              <a:gd name="T9" fmla="*/ 0 h 228600"/>
              <a:gd name="T10" fmla="*/ 130806 w 381000"/>
              <a:gd name="T11" fmla="*/ 5822 h 228600"/>
              <a:gd name="T12" fmla="*/ 78004 w 381000"/>
              <a:gd name="T13" fmla="*/ 22102 h 228600"/>
              <a:gd name="T14" fmla="*/ 36635 w 381000"/>
              <a:gd name="T15" fmla="*/ 47061 h 228600"/>
              <a:gd name="T16" fmla="*/ 9650 w 381000"/>
              <a:gd name="T17" fmla="*/ 78918 h 228600"/>
              <a:gd name="T18" fmla="*/ 0 w 381000"/>
              <a:gd name="T19" fmla="*/ 115894 h 228600"/>
              <a:gd name="T20" fmla="*/ 9650 w 381000"/>
              <a:gd name="T21" fmla="*/ 152274 h 228600"/>
              <a:gd name="T22" fmla="*/ 36635 w 381000"/>
              <a:gd name="T23" fmla="*/ 184057 h 228600"/>
              <a:gd name="T24" fmla="*/ 78004 w 381000"/>
              <a:gd name="T25" fmla="*/ 209238 h 228600"/>
              <a:gd name="T26" fmla="*/ 130806 w 381000"/>
              <a:gd name="T27" fmla="*/ 225816 h 228600"/>
              <a:gd name="T28" fmla="*/ 192091 w 381000"/>
              <a:gd name="T29" fmla="*/ 231787 h 228600"/>
              <a:gd name="T30" fmla="*/ 252785 w 381000"/>
              <a:gd name="T31" fmla="*/ 225816 h 228600"/>
              <a:gd name="T32" fmla="*/ 305514 w 381000"/>
              <a:gd name="T33" fmla="*/ 209238 h 228600"/>
              <a:gd name="T34" fmla="*/ 347104 w 381000"/>
              <a:gd name="T35" fmla="*/ 184057 h 228600"/>
              <a:gd name="T36" fmla="*/ 374383 w 381000"/>
              <a:gd name="T37" fmla="*/ 152274 h 228600"/>
              <a:gd name="T38" fmla="*/ 384183 w 381000"/>
              <a:gd name="T39" fmla="*/ 115894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1000" y="114300"/>
                </a:moveTo>
                <a:lnTo>
                  <a:pt x="344228" y="46414"/>
                </a:lnTo>
                <a:lnTo>
                  <a:pt x="302983" y="21799"/>
                </a:lnTo>
                <a:lnTo>
                  <a:pt x="250691" y="5742"/>
                </a:lnTo>
                <a:lnTo>
                  <a:pt x="190500"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500" y="228600"/>
                </a:lnTo>
                <a:lnTo>
                  <a:pt x="250691" y="222711"/>
                </a:lnTo>
                <a:lnTo>
                  <a:pt x="302983" y="206361"/>
                </a:lnTo>
                <a:lnTo>
                  <a:pt x="344228" y="181526"/>
                </a:lnTo>
                <a:lnTo>
                  <a:pt x="371282" y="150181"/>
                </a:lnTo>
                <a:lnTo>
                  <a:pt x="381000"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56" name="object 9">
            <a:extLst>
              <a:ext uri="{FF2B5EF4-FFF2-40B4-BE49-F238E27FC236}">
                <a16:creationId xmlns:a16="http://schemas.microsoft.com/office/drawing/2014/main" id="{DD06B413-ABF3-49D9-9318-9576B333A845}"/>
              </a:ext>
            </a:extLst>
          </p:cNvPr>
          <p:cNvSpPr>
            <a:spLocks/>
          </p:cNvSpPr>
          <p:nvPr/>
        </p:nvSpPr>
        <p:spPr bwMode="auto">
          <a:xfrm>
            <a:off x="2276475" y="2900363"/>
            <a:ext cx="0" cy="304800"/>
          </a:xfrm>
          <a:custGeom>
            <a:avLst/>
            <a:gdLst>
              <a:gd name="T0" fmla="*/ 0 h 304800"/>
              <a:gd name="T1" fmla="*/ 304800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57" name="object 10">
            <a:extLst>
              <a:ext uri="{FF2B5EF4-FFF2-40B4-BE49-F238E27FC236}">
                <a16:creationId xmlns:a16="http://schemas.microsoft.com/office/drawing/2014/main" id="{210DC99C-0955-4078-958A-0EE42CB17824}"/>
              </a:ext>
            </a:extLst>
          </p:cNvPr>
          <p:cNvSpPr>
            <a:spLocks/>
          </p:cNvSpPr>
          <p:nvPr/>
        </p:nvSpPr>
        <p:spPr bwMode="auto">
          <a:xfrm>
            <a:off x="2124075" y="3052763"/>
            <a:ext cx="382588" cy="0"/>
          </a:xfrm>
          <a:custGeom>
            <a:avLst/>
            <a:gdLst>
              <a:gd name="T0" fmla="*/ 0 w 381000"/>
              <a:gd name="T1" fmla="*/ 384183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58" name="object 11">
            <a:extLst>
              <a:ext uri="{FF2B5EF4-FFF2-40B4-BE49-F238E27FC236}">
                <a16:creationId xmlns:a16="http://schemas.microsoft.com/office/drawing/2014/main" id="{0927E0B2-49CE-440D-80E0-23B0C660608D}"/>
              </a:ext>
            </a:extLst>
          </p:cNvPr>
          <p:cNvSpPr>
            <a:spLocks/>
          </p:cNvSpPr>
          <p:nvPr/>
        </p:nvSpPr>
        <p:spPr bwMode="auto">
          <a:xfrm>
            <a:off x="2124075" y="3128963"/>
            <a:ext cx="152400" cy="230187"/>
          </a:xfrm>
          <a:custGeom>
            <a:avLst/>
            <a:gdLst>
              <a:gd name="T0" fmla="*/ 152400 w 152400"/>
              <a:gd name="T1" fmla="*/ 0 h 228600"/>
              <a:gd name="T2" fmla="*/ 0 w 152400"/>
              <a:gd name="T3" fmla="*/ 231785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59" name="object 12">
            <a:extLst>
              <a:ext uri="{FF2B5EF4-FFF2-40B4-BE49-F238E27FC236}">
                <a16:creationId xmlns:a16="http://schemas.microsoft.com/office/drawing/2014/main" id="{B7042CF3-9D71-4169-BF96-FF1779E28095}"/>
              </a:ext>
            </a:extLst>
          </p:cNvPr>
          <p:cNvSpPr>
            <a:spLocks/>
          </p:cNvSpPr>
          <p:nvPr/>
        </p:nvSpPr>
        <p:spPr bwMode="auto">
          <a:xfrm>
            <a:off x="2276475" y="3128963"/>
            <a:ext cx="152400" cy="230187"/>
          </a:xfrm>
          <a:custGeom>
            <a:avLst/>
            <a:gdLst>
              <a:gd name="T0" fmla="*/ 0 w 152400"/>
              <a:gd name="T1" fmla="*/ 0 h 228600"/>
              <a:gd name="T2" fmla="*/ 152400 w 152400"/>
              <a:gd name="T3" fmla="*/ 231785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60" name="object 13">
            <a:extLst>
              <a:ext uri="{FF2B5EF4-FFF2-40B4-BE49-F238E27FC236}">
                <a16:creationId xmlns:a16="http://schemas.microsoft.com/office/drawing/2014/main" id="{1C675DBB-DA9C-4A66-AE33-B55BC6112D33}"/>
              </a:ext>
            </a:extLst>
          </p:cNvPr>
          <p:cNvSpPr>
            <a:spLocks/>
          </p:cNvSpPr>
          <p:nvPr/>
        </p:nvSpPr>
        <p:spPr bwMode="auto">
          <a:xfrm>
            <a:off x="2428875" y="1905000"/>
            <a:ext cx="1608138" cy="1223963"/>
          </a:xfrm>
          <a:custGeom>
            <a:avLst/>
            <a:gdLst>
              <a:gd name="T0" fmla="*/ 0 w 1600200"/>
              <a:gd name="T1" fmla="*/ 1228745 h 1219200"/>
              <a:gd name="T2" fmla="*/ 1616114 w 1600200"/>
              <a:gd name="T3" fmla="*/ 0 h 1219200"/>
              <a:gd name="T4" fmla="*/ 0 60000 65536"/>
              <a:gd name="T5" fmla="*/ 0 60000 65536"/>
            </a:gdLst>
            <a:ahLst/>
            <a:cxnLst>
              <a:cxn ang="T4">
                <a:pos x="T0" y="T1"/>
              </a:cxn>
              <a:cxn ang="T5">
                <a:pos x="T2" y="T3"/>
              </a:cxn>
            </a:cxnLst>
            <a:rect l="0" t="0" r="r" b="b"/>
            <a:pathLst>
              <a:path w="1600200" h="1219200">
                <a:moveTo>
                  <a:pt x="0" y="1219200"/>
                </a:moveTo>
                <a:lnTo>
                  <a:pt x="16001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866EA79A-8FBA-4B62-9C31-D63D4DB7EB10}"/>
              </a:ext>
            </a:extLst>
          </p:cNvPr>
          <p:cNvSpPr txBox="1"/>
          <p:nvPr/>
        </p:nvSpPr>
        <p:spPr>
          <a:xfrm>
            <a:off x="2339975" y="1917700"/>
            <a:ext cx="822325" cy="260350"/>
          </a:xfrm>
          <a:prstGeom prst="rect">
            <a:avLst/>
          </a:prstGeom>
        </p:spPr>
        <p:txBody>
          <a:bodyPr lIns="0" tIns="12115" rIns="0" bIns="0">
            <a:spAutoFit/>
          </a:bodyPr>
          <a:lstStyle/>
          <a:p>
            <a:pPr marL="12753">
              <a:spcBef>
                <a:spcPts val="95"/>
              </a:spcBef>
              <a:defRPr/>
            </a:pPr>
            <a:r>
              <a:rPr sz="1607" spc="-5" dirty="0">
                <a:latin typeface="Times New Roman"/>
                <a:cs typeface="Times New Roman"/>
              </a:rPr>
              <a:t>1: 确定</a:t>
            </a:r>
            <a:endParaRPr sz="1607">
              <a:latin typeface="Times New Roman"/>
              <a:cs typeface="Times New Roman"/>
            </a:endParaRPr>
          </a:p>
        </p:txBody>
      </p:sp>
      <p:sp>
        <p:nvSpPr>
          <p:cNvPr id="130062" name="object 15">
            <a:extLst>
              <a:ext uri="{FF2B5EF4-FFF2-40B4-BE49-F238E27FC236}">
                <a16:creationId xmlns:a16="http://schemas.microsoft.com/office/drawing/2014/main" id="{C46D6E68-7127-4932-844D-0B7EB817E6DE}"/>
              </a:ext>
            </a:extLst>
          </p:cNvPr>
          <p:cNvSpPr>
            <a:spLocks/>
          </p:cNvSpPr>
          <p:nvPr/>
        </p:nvSpPr>
        <p:spPr bwMode="auto">
          <a:xfrm>
            <a:off x="5719763" y="1905000"/>
            <a:ext cx="1682750" cy="841375"/>
          </a:xfrm>
          <a:custGeom>
            <a:avLst/>
            <a:gdLst>
              <a:gd name="T0" fmla="*/ 0 w 1676400"/>
              <a:gd name="T1" fmla="*/ 0 h 838200"/>
              <a:gd name="T2" fmla="*/ 1689124 w 1676400"/>
              <a:gd name="T3" fmla="*/ 844561 h 838200"/>
              <a:gd name="T4" fmla="*/ 0 60000 65536"/>
              <a:gd name="T5" fmla="*/ 0 60000 65536"/>
            </a:gdLst>
            <a:ahLst/>
            <a:cxnLst>
              <a:cxn ang="T4">
                <a:pos x="T0" y="T1"/>
              </a:cxn>
              <a:cxn ang="T5">
                <a:pos x="T2" y="T3"/>
              </a:cxn>
            </a:cxnLst>
            <a:rect l="0" t="0" r="r" b="b"/>
            <a:pathLst>
              <a:path w="1676400" h="838200">
                <a:moveTo>
                  <a:pt x="0" y="0"/>
                </a:moveTo>
                <a:lnTo>
                  <a:pt x="1676400" y="8381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object 16">
            <a:extLst>
              <a:ext uri="{FF2B5EF4-FFF2-40B4-BE49-F238E27FC236}">
                <a16:creationId xmlns:a16="http://schemas.microsoft.com/office/drawing/2014/main" id="{EC7414EB-1612-438C-9C6B-B2D3A7C6A6FB}"/>
              </a:ext>
            </a:extLst>
          </p:cNvPr>
          <p:cNvSpPr txBox="1"/>
          <p:nvPr/>
        </p:nvSpPr>
        <p:spPr>
          <a:xfrm>
            <a:off x="6472238" y="1612900"/>
            <a:ext cx="1411287" cy="258763"/>
          </a:xfrm>
          <a:prstGeom prst="rect">
            <a:avLst/>
          </a:prstGeom>
        </p:spPr>
        <p:txBody>
          <a:bodyPr lIns="0" tIns="12115" rIns="0" bIns="0">
            <a:spAutoFit/>
          </a:bodyPr>
          <a:lstStyle/>
          <a:p>
            <a:pPr marL="12753">
              <a:spcBef>
                <a:spcPts val="95"/>
              </a:spcBef>
              <a:defRPr/>
            </a:pPr>
            <a:r>
              <a:rPr sz="1607" spc="-5" dirty="0">
                <a:latin typeface="Times New Roman"/>
                <a:cs typeface="Times New Roman"/>
              </a:rPr>
              <a:t>2: requestDeposit</a:t>
            </a:r>
            <a:endParaRPr sz="1607">
              <a:latin typeface="Times New Roman"/>
              <a:cs typeface="Times New Roman"/>
            </a:endParaRPr>
          </a:p>
        </p:txBody>
      </p:sp>
      <p:sp>
        <p:nvSpPr>
          <p:cNvPr id="130064" name="object 17">
            <a:extLst>
              <a:ext uri="{FF2B5EF4-FFF2-40B4-BE49-F238E27FC236}">
                <a16:creationId xmlns:a16="http://schemas.microsoft.com/office/drawing/2014/main" id="{4C7CB529-4E39-412C-BF9A-B98C30F4887B}"/>
              </a:ext>
            </a:extLst>
          </p:cNvPr>
          <p:cNvSpPr>
            <a:spLocks/>
          </p:cNvSpPr>
          <p:nvPr/>
        </p:nvSpPr>
        <p:spPr bwMode="auto">
          <a:xfrm>
            <a:off x="2506663" y="3282950"/>
            <a:ext cx="1300162" cy="841375"/>
          </a:xfrm>
          <a:custGeom>
            <a:avLst/>
            <a:gdLst>
              <a:gd name="T0" fmla="*/ 0 w 1295400"/>
              <a:gd name="T1" fmla="*/ 0 h 838200"/>
              <a:gd name="T2" fmla="*/ 1304942 w 1295400"/>
              <a:gd name="T3" fmla="*/ 844562 h 838200"/>
              <a:gd name="T4" fmla="*/ 0 60000 65536"/>
              <a:gd name="T5" fmla="*/ 0 60000 65536"/>
            </a:gdLst>
            <a:ahLst/>
            <a:cxnLst>
              <a:cxn ang="T4">
                <a:pos x="T0" y="T1"/>
              </a:cxn>
              <a:cxn ang="T5">
                <a:pos x="T2" y="T3"/>
              </a:cxn>
            </a:cxnLst>
            <a:rect l="0" t="0" r="r" b="b"/>
            <a:pathLst>
              <a:path w="1295400" h="838200">
                <a:moveTo>
                  <a:pt x="0" y="0"/>
                </a:moveTo>
                <a:lnTo>
                  <a:pt x="1295400" y="838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8" name="object 18">
            <a:extLst>
              <a:ext uri="{FF2B5EF4-FFF2-40B4-BE49-F238E27FC236}">
                <a16:creationId xmlns:a16="http://schemas.microsoft.com/office/drawing/2014/main" id="{5E837579-CA68-4E0D-94FB-1BB8FC2BB92C}"/>
              </a:ext>
            </a:extLst>
          </p:cNvPr>
          <p:cNvSpPr txBox="1"/>
          <p:nvPr/>
        </p:nvSpPr>
        <p:spPr>
          <a:xfrm>
            <a:off x="1804988" y="3157538"/>
            <a:ext cx="2478087" cy="636587"/>
          </a:xfrm>
          <a:prstGeom prst="rect">
            <a:avLst/>
          </a:prstGeom>
        </p:spPr>
        <p:txBody>
          <a:bodyPr lIns="0" tIns="73968" rIns="0" bIns="0">
            <a:spAutoFit/>
          </a:bodyPr>
          <a:lstStyle/>
          <a:p>
            <a:pPr marL="1466634">
              <a:spcBef>
                <a:spcPts val="582"/>
              </a:spcBef>
              <a:defRPr/>
            </a:pPr>
            <a:r>
              <a:rPr sz="1607" spc="-5" dirty="0">
                <a:latin typeface="Times New Roman"/>
                <a:cs typeface="Times New Roman"/>
              </a:rPr>
              <a:t>3: putMoney</a:t>
            </a:r>
            <a:endParaRPr sz="1607">
              <a:latin typeface="Times New Roman"/>
              <a:cs typeface="Times New Roman"/>
            </a:endParaRPr>
          </a:p>
          <a:p>
            <a:pPr marL="12753">
              <a:spcBef>
                <a:spcPts val="482"/>
              </a:spcBef>
              <a:defRPr/>
            </a:pPr>
            <a:r>
              <a:rPr sz="1607" spc="-5" dirty="0">
                <a:latin typeface="Times New Roman"/>
                <a:cs typeface="Times New Roman"/>
              </a:rPr>
              <a:t>客户</a:t>
            </a:r>
            <a:endParaRPr sz="1607">
              <a:latin typeface="Times New Roman"/>
              <a:cs typeface="Times New Roman"/>
            </a:endParaRPr>
          </a:p>
        </p:txBody>
      </p:sp>
      <p:sp>
        <p:nvSpPr>
          <p:cNvPr id="130066" name="object 19">
            <a:extLst>
              <a:ext uri="{FF2B5EF4-FFF2-40B4-BE49-F238E27FC236}">
                <a16:creationId xmlns:a16="http://schemas.microsoft.com/office/drawing/2014/main" id="{021E2D5C-376C-44B1-AC94-00B116F1C3FE}"/>
              </a:ext>
            </a:extLst>
          </p:cNvPr>
          <p:cNvSpPr>
            <a:spLocks/>
          </p:cNvSpPr>
          <p:nvPr/>
        </p:nvSpPr>
        <p:spPr bwMode="auto">
          <a:xfrm>
            <a:off x="2965450" y="3359150"/>
            <a:ext cx="609600" cy="406400"/>
          </a:xfrm>
          <a:custGeom>
            <a:avLst/>
            <a:gdLst>
              <a:gd name="T0" fmla="*/ 0 w 607060"/>
              <a:gd name="T1" fmla="*/ 0 h 405764"/>
              <a:gd name="T2" fmla="*/ 611637 w 607060"/>
              <a:gd name="T3" fmla="*/ 406655 h 405764"/>
              <a:gd name="T4" fmla="*/ 0 60000 65536"/>
              <a:gd name="T5" fmla="*/ 0 60000 65536"/>
            </a:gdLst>
            <a:ahLst/>
            <a:cxnLst>
              <a:cxn ang="T4">
                <a:pos x="T0" y="T1"/>
              </a:cxn>
              <a:cxn ang="T5">
                <a:pos x="T2" y="T3"/>
              </a:cxn>
            </a:cxnLst>
            <a:rect l="0" t="0" r="r" b="b"/>
            <a:pathLst>
              <a:path w="607060" h="405764">
                <a:moveTo>
                  <a:pt x="0" y="0"/>
                </a:moveTo>
                <a:lnTo>
                  <a:pt x="606551" y="405384"/>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67" name="object 20">
            <a:extLst>
              <a:ext uri="{FF2B5EF4-FFF2-40B4-BE49-F238E27FC236}">
                <a16:creationId xmlns:a16="http://schemas.microsoft.com/office/drawing/2014/main" id="{1E0DB4D9-1FD6-474C-8A99-4C0E9B3440CB}"/>
              </a:ext>
            </a:extLst>
          </p:cNvPr>
          <p:cNvSpPr>
            <a:spLocks/>
          </p:cNvSpPr>
          <p:nvPr/>
        </p:nvSpPr>
        <p:spPr bwMode="auto">
          <a:xfrm>
            <a:off x="3543300" y="3721100"/>
            <a:ext cx="111125" cy="96838"/>
          </a:xfrm>
          <a:custGeom>
            <a:avLst/>
            <a:gdLst>
              <a:gd name="T0" fmla="*/ 112279 w 109855"/>
              <a:gd name="T1" fmla="*/ 96645 h 96520"/>
              <a:gd name="T2" fmla="*/ 56139 w 109855"/>
              <a:gd name="T3" fmla="*/ 0 h 96520"/>
              <a:gd name="T4" fmla="*/ 0 w 109855"/>
              <a:gd name="T5" fmla="*/ 82839 h 96520"/>
              <a:gd name="T6" fmla="*/ 112279 w 109855"/>
              <a:gd name="T7" fmla="*/ 96645 h 965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855" h="96520">
                <a:moveTo>
                  <a:pt x="109727" y="96012"/>
                </a:moveTo>
                <a:lnTo>
                  <a:pt x="54863" y="0"/>
                </a:lnTo>
                <a:lnTo>
                  <a:pt x="0" y="82296"/>
                </a:lnTo>
                <a:lnTo>
                  <a:pt x="109727" y="960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0068" name="object 21">
            <a:extLst>
              <a:ext uri="{FF2B5EF4-FFF2-40B4-BE49-F238E27FC236}">
                <a16:creationId xmlns:a16="http://schemas.microsoft.com/office/drawing/2014/main" id="{763BF5AB-0E77-4808-814D-25C60797396D}"/>
              </a:ext>
            </a:extLst>
          </p:cNvPr>
          <p:cNvSpPr>
            <a:spLocks/>
          </p:cNvSpPr>
          <p:nvPr/>
        </p:nvSpPr>
        <p:spPr bwMode="auto">
          <a:xfrm>
            <a:off x="2735263" y="1960563"/>
            <a:ext cx="763587" cy="557212"/>
          </a:xfrm>
          <a:custGeom>
            <a:avLst/>
            <a:gdLst>
              <a:gd name="T0" fmla="*/ 0 w 760730"/>
              <a:gd name="T1" fmla="*/ 559189 h 554989"/>
              <a:gd name="T2" fmla="*/ 766198 w 760730"/>
              <a:gd name="T3" fmla="*/ 0 h 554989"/>
              <a:gd name="T4" fmla="*/ 0 60000 65536"/>
              <a:gd name="T5" fmla="*/ 0 60000 65536"/>
            </a:gdLst>
            <a:ahLst/>
            <a:cxnLst>
              <a:cxn ang="T4">
                <a:pos x="T0" y="T1"/>
              </a:cxn>
              <a:cxn ang="T5">
                <a:pos x="T2" y="T3"/>
              </a:cxn>
            </a:cxnLst>
            <a:rect l="0" t="0" r="r" b="b"/>
            <a:pathLst>
              <a:path w="760730" h="554989">
                <a:moveTo>
                  <a:pt x="0" y="554736"/>
                </a:moveTo>
                <a:lnTo>
                  <a:pt x="760475"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69" name="object 22">
            <a:extLst>
              <a:ext uri="{FF2B5EF4-FFF2-40B4-BE49-F238E27FC236}">
                <a16:creationId xmlns:a16="http://schemas.microsoft.com/office/drawing/2014/main" id="{29E3F5AA-3DC8-42D8-8E4B-350D23BF681F}"/>
              </a:ext>
            </a:extLst>
          </p:cNvPr>
          <p:cNvSpPr>
            <a:spLocks/>
          </p:cNvSpPr>
          <p:nvPr/>
        </p:nvSpPr>
        <p:spPr bwMode="auto">
          <a:xfrm>
            <a:off x="3467100" y="1905000"/>
            <a:ext cx="109538" cy="100013"/>
          </a:xfrm>
          <a:custGeom>
            <a:avLst/>
            <a:gdLst>
              <a:gd name="T0" fmla="*/ 109094 w 109855"/>
              <a:gd name="T1" fmla="*/ 0 h 99060"/>
              <a:gd name="T2" fmla="*/ 0 w 109855"/>
              <a:gd name="T3" fmla="*/ 18641 h 99060"/>
              <a:gd name="T4" fmla="*/ 57577 w 109855"/>
              <a:gd name="T5" fmla="*/ 100975 h 99060"/>
              <a:gd name="T6" fmla="*/ 109094 w 109855"/>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855" h="99060">
                <a:moveTo>
                  <a:pt x="109727" y="0"/>
                </a:moveTo>
                <a:lnTo>
                  <a:pt x="0" y="18287"/>
                </a:lnTo>
                <a:lnTo>
                  <a:pt x="57911" y="99060"/>
                </a:lnTo>
                <a:lnTo>
                  <a:pt x="1097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0070" name="object 23">
            <a:extLst>
              <a:ext uri="{FF2B5EF4-FFF2-40B4-BE49-F238E27FC236}">
                <a16:creationId xmlns:a16="http://schemas.microsoft.com/office/drawing/2014/main" id="{3A2B43E5-E5CA-41F0-BE79-450A7B7DCB52}"/>
              </a:ext>
            </a:extLst>
          </p:cNvPr>
          <p:cNvSpPr>
            <a:spLocks/>
          </p:cNvSpPr>
          <p:nvPr/>
        </p:nvSpPr>
        <p:spPr bwMode="auto">
          <a:xfrm>
            <a:off x="6178550" y="1905000"/>
            <a:ext cx="1136650" cy="496888"/>
          </a:xfrm>
          <a:custGeom>
            <a:avLst/>
            <a:gdLst>
              <a:gd name="T0" fmla="*/ 0 w 1130935"/>
              <a:gd name="T1" fmla="*/ 0 h 494030"/>
              <a:gd name="T2" fmla="*/ 1142265 w 1130935"/>
              <a:gd name="T3" fmla="*/ 499505 h 494030"/>
              <a:gd name="T4" fmla="*/ 0 60000 65536"/>
              <a:gd name="T5" fmla="*/ 0 60000 65536"/>
            </a:gdLst>
            <a:ahLst/>
            <a:cxnLst>
              <a:cxn ang="T4">
                <a:pos x="T0" y="T1"/>
              </a:cxn>
              <a:cxn ang="T5">
                <a:pos x="T2" y="T3"/>
              </a:cxn>
            </a:cxnLst>
            <a:rect l="0" t="0" r="r" b="b"/>
            <a:pathLst>
              <a:path w="1130935" h="494030">
                <a:moveTo>
                  <a:pt x="0" y="0"/>
                </a:moveTo>
                <a:lnTo>
                  <a:pt x="1130808" y="493775"/>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71" name="object 24">
            <a:extLst>
              <a:ext uri="{FF2B5EF4-FFF2-40B4-BE49-F238E27FC236}">
                <a16:creationId xmlns:a16="http://schemas.microsoft.com/office/drawing/2014/main" id="{42A1402C-C409-4245-9FE6-0CA3BB8F4CFE}"/>
              </a:ext>
            </a:extLst>
          </p:cNvPr>
          <p:cNvSpPr>
            <a:spLocks/>
          </p:cNvSpPr>
          <p:nvPr/>
        </p:nvSpPr>
        <p:spPr bwMode="auto">
          <a:xfrm>
            <a:off x="7291388" y="2354263"/>
            <a:ext cx="112712" cy="93662"/>
          </a:xfrm>
          <a:custGeom>
            <a:avLst/>
            <a:gdLst>
              <a:gd name="T0" fmla="*/ 113155 w 111760"/>
              <a:gd name="T1" fmla="*/ 85926 h 93344"/>
              <a:gd name="T2" fmla="*/ 40302 w 111760"/>
              <a:gd name="T3" fmla="*/ 0 h 93344"/>
              <a:gd name="T4" fmla="*/ 0 w 111760"/>
              <a:gd name="T5" fmla="*/ 93598 h 93344"/>
              <a:gd name="T6" fmla="*/ 113155 w 111760"/>
              <a:gd name="T7" fmla="*/ 85926 h 93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3344">
                <a:moveTo>
                  <a:pt x="111251" y="85343"/>
                </a:moveTo>
                <a:lnTo>
                  <a:pt x="39624" y="0"/>
                </a:lnTo>
                <a:lnTo>
                  <a:pt x="0" y="92963"/>
                </a:lnTo>
                <a:lnTo>
                  <a:pt x="111251" y="853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0072" name="object 25">
            <a:extLst>
              <a:ext uri="{FF2B5EF4-FFF2-40B4-BE49-F238E27FC236}">
                <a16:creationId xmlns:a16="http://schemas.microsoft.com/office/drawing/2014/main" id="{CC2CDC45-803C-4B28-A1A8-9B391EEBB0CE}"/>
              </a:ext>
            </a:extLst>
          </p:cNvPr>
          <p:cNvSpPr>
            <a:spLocks/>
          </p:cNvSpPr>
          <p:nvPr/>
        </p:nvSpPr>
        <p:spPr bwMode="auto">
          <a:xfrm>
            <a:off x="5489575" y="3205163"/>
            <a:ext cx="1912938" cy="1071562"/>
          </a:xfrm>
          <a:custGeom>
            <a:avLst/>
            <a:gdLst>
              <a:gd name="T0" fmla="*/ 0 w 1905000"/>
              <a:gd name="T1" fmla="*/ 1076345 h 1066800"/>
              <a:gd name="T2" fmla="*/ 1920909 w 1905000"/>
              <a:gd name="T3" fmla="*/ 0 h 1066800"/>
              <a:gd name="T4" fmla="*/ 0 60000 65536"/>
              <a:gd name="T5" fmla="*/ 0 60000 65536"/>
            </a:gdLst>
            <a:ahLst/>
            <a:cxnLst>
              <a:cxn ang="T4">
                <a:pos x="T0" y="T1"/>
              </a:cxn>
              <a:cxn ang="T5">
                <a:pos x="T2" y="T3"/>
              </a:cxn>
            </a:cxnLst>
            <a:rect l="0" t="0" r="r" b="b"/>
            <a:pathLst>
              <a:path w="1905000" h="1066800">
                <a:moveTo>
                  <a:pt x="0" y="1066800"/>
                </a:moveTo>
                <a:lnTo>
                  <a:pt x="1905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73" name="object 26">
            <a:extLst>
              <a:ext uri="{FF2B5EF4-FFF2-40B4-BE49-F238E27FC236}">
                <a16:creationId xmlns:a16="http://schemas.microsoft.com/office/drawing/2014/main" id="{A324D15C-D3F8-49B6-9E8A-8E4D782F7AEA}"/>
              </a:ext>
            </a:extLst>
          </p:cNvPr>
          <p:cNvSpPr>
            <a:spLocks/>
          </p:cNvSpPr>
          <p:nvPr/>
        </p:nvSpPr>
        <p:spPr bwMode="auto">
          <a:xfrm>
            <a:off x="8245475" y="2900363"/>
            <a:ext cx="1758950" cy="1147762"/>
          </a:xfrm>
          <a:custGeom>
            <a:avLst/>
            <a:gdLst>
              <a:gd name="T0" fmla="*/ 0 w 1752600"/>
              <a:gd name="T1" fmla="*/ 0 h 1143000"/>
              <a:gd name="T2" fmla="*/ 1765323 w 1752600"/>
              <a:gd name="T3" fmla="*/ 1152544 h 1143000"/>
              <a:gd name="T4" fmla="*/ 0 60000 65536"/>
              <a:gd name="T5" fmla="*/ 0 60000 65536"/>
            </a:gdLst>
            <a:ahLst/>
            <a:cxnLst>
              <a:cxn ang="T4">
                <a:pos x="T0" y="T1"/>
              </a:cxn>
              <a:cxn ang="T5">
                <a:pos x="T2" y="T3"/>
              </a:cxn>
            </a:cxnLst>
            <a:rect l="0" t="0" r="r" b="b"/>
            <a:pathLst>
              <a:path w="1752600" h="1143000">
                <a:moveTo>
                  <a:pt x="0" y="0"/>
                </a:moveTo>
                <a:lnTo>
                  <a:pt x="1752600" y="1143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7" name="object 27">
            <a:extLst>
              <a:ext uri="{FF2B5EF4-FFF2-40B4-BE49-F238E27FC236}">
                <a16:creationId xmlns:a16="http://schemas.microsoft.com/office/drawing/2014/main" id="{53782BC5-9EF5-4B59-A206-24E4EF630A60}"/>
              </a:ext>
            </a:extLst>
          </p:cNvPr>
          <p:cNvSpPr txBox="1"/>
          <p:nvPr/>
        </p:nvSpPr>
        <p:spPr>
          <a:xfrm>
            <a:off x="6396038" y="4060825"/>
            <a:ext cx="1570037" cy="258763"/>
          </a:xfrm>
          <a:prstGeom prst="rect">
            <a:avLst/>
          </a:prstGeom>
        </p:spPr>
        <p:txBody>
          <a:bodyPr lIns="0" tIns="12115" rIns="0" bIns="0">
            <a:spAutoFit/>
          </a:bodyPr>
          <a:lstStyle/>
          <a:p>
            <a:pPr marL="12753">
              <a:spcBef>
                <a:spcPts val="95"/>
              </a:spcBef>
              <a:defRPr/>
            </a:pPr>
            <a:r>
              <a:rPr sz="1607" spc="-5" dirty="0">
                <a:latin typeface="Times New Roman"/>
                <a:cs typeface="Times New Roman"/>
              </a:rPr>
              <a:t>4: moneyReception</a:t>
            </a:r>
            <a:endParaRPr sz="1607">
              <a:latin typeface="Times New Roman"/>
              <a:cs typeface="Times New Roman"/>
            </a:endParaRPr>
          </a:p>
        </p:txBody>
      </p:sp>
      <p:sp>
        <p:nvSpPr>
          <p:cNvPr id="28" name="object 28">
            <a:extLst>
              <a:ext uri="{FF2B5EF4-FFF2-40B4-BE49-F238E27FC236}">
                <a16:creationId xmlns:a16="http://schemas.microsoft.com/office/drawing/2014/main" id="{766E7C5C-1119-4DBB-8E0F-70E685117537}"/>
              </a:ext>
            </a:extLst>
          </p:cNvPr>
          <p:cNvSpPr txBox="1"/>
          <p:nvPr/>
        </p:nvSpPr>
        <p:spPr>
          <a:xfrm>
            <a:off x="8997950" y="2682875"/>
            <a:ext cx="825500" cy="260350"/>
          </a:xfrm>
          <a:prstGeom prst="rect">
            <a:avLst/>
          </a:prstGeom>
        </p:spPr>
        <p:txBody>
          <a:bodyPr lIns="0" tIns="12115" rIns="0" bIns="0">
            <a:spAutoFit/>
          </a:bodyPr>
          <a:lstStyle/>
          <a:p>
            <a:pPr marL="12753">
              <a:spcBef>
                <a:spcPts val="95"/>
              </a:spcBef>
              <a:defRPr/>
            </a:pPr>
            <a:r>
              <a:rPr sz="1607" spc="-5" dirty="0">
                <a:latin typeface="Times New Roman"/>
                <a:cs typeface="Times New Roman"/>
              </a:rPr>
              <a:t>5:</a:t>
            </a:r>
            <a:r>
              <a:rPr sz="1607" spc="-60" dirty="0">
                <a:latin typeface="Times New Roman"/>
                <a:cs typeface="Times New Roman"/>
              </a:rPr>
              <a:t> </a:t>
            </a:r>
            <a:r>
              <a:rPr sz="1607" spc="-5" dirty="0">
                <a:latin typeface="Times New Roman"/>
                <a:cs typeface="Times New Roman"/>
              </a:rPr>
              <a:t>存款</a:t>
            </a:r>
            <a:endParaRPr sz="1607">
              <a:latin typeface="Times New Roman"/>
              <a:cs typeface="Times New Roman"/>
            </a:endParaRPr>
          </a:p>
        </p:txBody>
      </p:sp>
      <p:sp>
        <p:nvSpPr>
          <p:cNvPr id="130076" name="object 29">
            <a:extLst>
              <a:ext uri="{FF2B5EF4-FFF2-40B4-BE49-F238E27FC236}">
                <a16:creationId xmlns:a16="http://schemas.microsoft.com/office/drawing/2014/main" id="{79C3AE63-2AF4-48B9-A213-E3B3BBE7358B}"/>
              </a:ext>
            </a:extLst>
          </p:cNvPr>
          <p:cNvSpPr>
            <a:spLocks/>
          </p:cNvSpPr>
          <p:nvPr/>
        </p:nvSpPr>
        <p:spPr bwMode="auto">
          <a:xfrm>
            <a:off x="6102350" y="3557588"/>
            <a:ext cx="1139825" cy="642937"/>
          </a:xfrm>
          <a:custGeom>
            <a:avLst/>
            <a:gdLst>
              <a:gd name="T0" fmla="*/ 0 w 1135379"/>
              <a:gd name="T1" fmla="*/ 645809 h 640079"/>
              <a:gd name="T2" fmla="*/ 1144288 w 1135379"/>
              <a:gd name="T3" fmla="*/ 0 h 640079"/>
              <a:gd name="T4" fmla="*/ 0 60000 65536"/>
              <a:gd name="T5" fmla="*/ 0 60000 65536"/>
            </a:gdLst>
            <a:ahLst/>
            <a:cxnLst>
              <a:cxn ang="T4">
                <a:pos x="T0" y="T1"/>
              </a:cxn>
              <a:cxn ang="T5">
                <a:pos x="T2" y="T3"/>
              </a:cxn>
            </a:cxnLst>
            <a:rect l="0" t="0" r="r" b="b"/>
            <a:pathLst>
              <a:path w="1135379" h="640079">
                <a:moveTo>
                  <a:pt x="0" y="640080"/>
                </a:moveTo>
                <a:lnTo>
                  <a:pt x="1135379"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77" name="object 30">
            <a:extLst>
              <a:ext uri="{FF2B5EF4-FFF2-40B4-BE49-F238E27FC236}">
                <a16:creationId xmlns:a16="http://schemas.microsoft.com/office/drawing/2014/main" id="{A4F2E2CE-02BF-4441-A461-18777CEB0FB2}"/>
              </a:ext>
            </a:extLst>
          </p:cNvPr>
          <p:cNvSpPr>
            <a:spLocks/>
          </p:cNvSpPr>
          <p:nvPr/>
        </p:nvSpPr>
        <p:spPr bwMode="auto">
          <a:xfrm>
            <a:off x="7215188" y="3511550"/>
            <a:ext cx="112712" cy="93663"/>
          </a:xfrm>
          <a:custGeom>
            <a:avLst/>
            <a:gdLst>
              <a:gd name="T0" fmla="*/ 113155 w 111760"/>
              <a:gd name="T1" fmla="*/ 0 h 93345"/>
              <a:gd name="T2" fmla="*/ 0 w 111760"/>
              <a:gd name="T3" fmla="*/ 6138 h 93345"/>
              <a:gd name="T4" fmla="*/ 49601 w 111760"/>
              <a:gd name="T5" fmla="*/ 93598 h 93345"/>
              <a:gd name="T6" fmla="*/ 113155 w 111760"/>
              <a:gd name="T7" fmla="*/ 0 h 93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3345">
                <a:moveTo>
                  <a:pt x="111251" y="0"/>
                </a:moveTo>
                <a:lnTo>
                  <a:pt x="0" y="6096"/>
                </a:lnTo>
                <a:lnTo>
                  <a:pt x="48767" y="92963"/>
                </a:lnTo>
                <a:lnTo>
                  <a:pt x="1112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0078" name="object 31">
            <a:extLst>
              <a:ext uri="{FF2B5EF4-FFF2-40B4-BE49-F238E27FC236}">
                <a16:creationId xmlns:a16="http://schemas.microsoft.com/office/drawing/2014/main" id="{A80659EA-AC45-41D9-94AA-18EBC7C20B10}"/>
              </a:ext>
            </a:extLst>
          </p:cNvPr>
          <p:cNvSpPr>
            <a:spLocks/>
          </p:cNvSpPr>
          <p:nvPr/>
        </p:nvSpPr>
        <p:spPr bwMode="auto">
          <a:xfrm>
            <a:off x="8550275" y="2900363"/>
            <a:ext cx="990600" cy="638175"/>
          </a:xfrm>
          <a:custGeom>
            <a:avLst/>
            <a:gdLst>
              <a:gd name="T0" fmla="*/ 0 w 986154"/>
              <a:gd name="T1" fmla="*/ 0 h 635635"/>
              <a:gd name="T2" fmla="*/ 994937 w 986154"/>
              <a:gd name="T3" fmla="*/ 640597 h 635635"/>
              <a:gd name="T4" fmla="*/ 0 60000 65536"/>
              <a:gd name="T5" fmla="*/ 0 60000 65536"/>
            </a:gdLst>
            <a:ahLst/>
            <a:cxnLst>
              <a:cxn ang="T4">
                <a:pos x="T0" y="T1"/>
              </a:cxn>
              <a:cxn ang="T5">
                <a:pos x="T2" y="T3"/>
              </a:cxn>
            </a:cxnLst>
            <a:rect l="0" t="0" r="r" b="b"/>
            <a:pathLst>
              <a:path w="986154" h="635635">
                <a:moveTo>
                  <a:pt x="0" y="0"/>
                </a:moveTo>
                <a:lnTo>
                  <a:pt x="986027" y="63550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0079" name="object 32">
            <a:extLst>
              <a:ext uri="{FF2B5EF4-FFF2-40B4-BE49-F238E27FC236}">
                <a16:creationId xmlns:a16="http://schemas.microsoft.com/office/drawing/2014/main" id="{35ED6AE6-590E-4559-B5BE-39D0C9E38C27}"/>
              </a:ext>
            </a:extLst>
          </p:cNvPr>
          <p:cNvSpPr>
            <a:spLocks/>
          </p:cNvSpPr>
          <p:nvPr/>
        </p:nvSpPr>
        <p:spPr bwMode="auto">
          <a:xfrm>
            <a:off x="9512300" y="3494088"/>
            <a:ext cx="109538" cy="93662"/>
          </a:xfrm>
          <a:custGeom>
            <a:avLst/>
            <a:gdLst>
              <a:gd name="T0" fmla="*/ 109096 w 109854"/>
              <a:gd name="T1" fmla="*/ 92595 h 94614"/>
              <a:gd name="T2" fmla="*/ 53033 w 109854"/>
              <a:gd name="T3" fmla="*/ 0 h 94614"/>
              <a:gd name="T4" fmla="*/ 0 w 109854"/>
              <a:gd name="T5" fmla="*/ 82142 h 94614"/>
              <a:gd name="T6" fmla="*/ 109096 w 109854"/>
              <a:gd name="T7" fmla="*/ 92595 h 94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854" h="94614">
                <a:moveTo>
                  <a:pt x="109727" y="94487"/>
                </a:moveTo>
                <a:lnTo>
                  <a:pt x="53339" y="0"/>
                </a:lnTo>
                <a:lnTo>
                  <a:pt x="0" y="83820"/>
                </a:lnTo>
                <a:lnTo>
                  <a:pt x="109727" y="944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Tree>
  </p:cSld>
  <p:clrMapOvr>
    <a:masterClrMapping/>
  </p:clrMapOvr>
</p:sld>
</file>

<file path=ppt/slides/slide6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73DB6F5-47EF-48DC-9536-E2470817674F}"/>
              </a:ext>
            </a:extLst>
          </p:cNvPr>
          <p:cNvSpPr txBox="1">
            <a:spLocks noGrp="1"/>
          </p:cNvSpPr>
          <p:nvPr>
            <p:ph type="title"/>
          </p:nvPr>
        </p:nvSpPr>
        <p:spPr>
          <a:xfrm>
            <a:off x="533400" y="220663"/>
            <a:ext cx="10591800" cy="628650"/>
          </a:xfrm>
        </p:spPr>
        <p:txBody>
          <a:bodyPr tIns="12753" rtlCol="0">
            <a:spAutoFit/>
          </a:bodyPr>
          <a:lstStyle/>
          <a:p>
            <a:pPr marL="12753" algn="l">
              <a:spcBef>
                <a:spcPts val="100"/>
              </a:spcBef>
              <a:defRPr/>
            </a:pPr>
            <a:r>
              <a:rPr sz="4000" b="1" spc="-5" dirty="0">
                <a:latin typeface="Times New Roman"/>
                <a:cs typeface="Times New Roman"/>
              </a:rPr>
              <a:t>通信图: 传输使用</a:t>
            </a:r>
            <a:r>
              <a:rPr sz="4000" b="1" spc="80" dirty="0">
                <a:latin typeface="Times New Roman"/>
                <a:cs typeface="Times New Roman"/>
              </a:rPr>
              <a:t> </a:t>
            </a:r>
            <a:r>
              <a:rPr sz="4000" b="1" spc="-5" dirty="0">
                <a:latin typeface="Times New Roman"/>
                <a:cs typeface="Times New Roman"/>
              </a:rPr>
              <a:t>情况 下</a:t>
            </a:r>
          </a:p>
        </p:txBody>
      </p:sp>
      <p:sp>
        <p:nvSpPr>
          <p:cNvPr id="131075" name="object 4">
            <a:extLst>
              <a:ext uri="{FF2B5EF4-FFF2-40B4-BE49-F238E27FC236}">
                <a16:creationId xmlns:a16="http://schemas.microsoft.com/office/drawing/2014/main" id="{1333F16D-7449-47D3-9D51-A9DFBCBB0447}"/>
              </a:ext>
            </a:extLst>
          </p:cNvPr>
          <p:cNvSpPr>
            <a:spLocks/>
          </p:cNvSpPr>
          <p:nvPr/>
        </p:nvSpPr>
        <p:spPr bwMode="auto">
          <a:xfrm>
            <a:off x="2124075" y="3879850"/>
            <a:ext cx="382588" cy="230188"/>
          </a:xfrm>
          <a:custGeom>
            <a:avLst/>
            <a:gdLst>
              <a:gd name="T0" fmla="*/ 384183 w 381000"/>
              <a:gd name="T1" fmla="*/ 115894 h 228600"/>
              <a:gd name="T2" fmla="*/ 347104 w 381000"/>
              <a:gd name="T3" fmla="*/ 47061 h 228600"/>
              <a:gd name="T4" fmla="*/ 305514 w 381000"/>
              <a:gd name="T5" fmla="*/ 22102 h 228600"/>
              <a:gd name="T6" fmla="*/ 252785 w 381000"/>
              <a:gd name="T7" fmla="*/ 5822 h 228600"/>
              <a:gd name="T8" fmla="*/ 192091 w 381000"/>
              <a:gd name="T9" fmla="*/ 0 h 228600"/>
              <a:gd name="T10" fmla="*/ 130806 w 381000"/>
              <a:gd name="T11" fmla="*/ 5822 h 228600"/>
              <a:gd name="T12" fmla="*/ 78004 w 381000"/>
              <a:gd name="T13" fmla="*/ 22102 h 228600"/>
              <a:gd name="T14" fmla="*/ 36635 w 381000"/>
              <a:gd name="T15" fmla="*/ 47061 h 228600"/>
              <a:gd name="T16" fmla="*/ 9650 w 381000"/>
              <a:gd name="T17" fmla="*/ 78918 h 228600"/>
              <a:gd name="T18" fmla="*/ 0 w 381000"/>
              <a:gd name="T19" fmla="*/ 115894 h 228600"/>
              <a:gd name="T20" fmla="*/ 9650 w 381000"/>
              <a:gd name="T21" fmla="*/ 152274 h 228600"/>
              <a:gd name="T22" fmla="*/ 36635 w 381000"/>
              <a:gd name="T23" fmla="*/ 184057 h 228600"/>
              <a:gd name="T24" fmla="*/ 78004 w 381000"/>
              <a:gd name="T25" fmla="*/ 209238 h 228600"/>
              <a:gd name="T26" fmla="*/ 130806 w 381000"/>
              <a:gd name="T27" fmla="*/ 225816 h 228600"/>
              <a:gd name="T28" fmla="*/ 192091 w 381000"/>
              <a:gd name="T29" fmla="*/ 231787 h 228600"/>
              <a:gd name="T30" fmla="*/ 252785 w 381000"/>
              <a:gd name="T31" fmla="*/ 225816 h 228600"/>
              <a:gd name="T32" fmla="*/ 305514 w 381000"/>
              <a:gd name="T33" fmla="*/ 209238 h 228600"/>
              <a:gd name="T34" fmla="*/ 347104 w 381000"/>
              <a:gd name="T35" fmla="*/ 184057 h 228600"/>
              <a:gd name="T36" fmla="*/ 374383 w 381000"/>
              <a:gd name="T37" fmla="*/ 152274 h 228600"/>
              <a:gd name="T38" fmla="*/ 384183 w 381000"/>
              <a:gd name="T39" fmla="*/ 115894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1000" y="114300"/>
                </a:moveTo>
                <a:lnTo>
                  <a:pt x="344228" y="46414"/>
                </a:lnTo>
                <a:lnTo>
                  <a:pt x="302983" y="21799"/>
                </a:lnTo>
                <a:lnTo>
                  <a:pt x="250691" y="5742"/>
                </a:lnTo>
                <a:lnTo>
                  <a:pt x="190500"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500" y="228600"/>
                </a:lnTo>
                <a:lnTo>
                  <a:pt x="250691" y="222711"/>
                </a:lnTo>
                <a:lnTo>
                  <a:pt x="302983" y="206361"/>
                </a:lnTo>
                <a:lnTo>
                  <a:pt x="344228" y="181526"/>
                </a:lnTo>
                <a:lnTo>
                  <a:pt x="371282" y="150181"/>
                </a:lnTo>
                <a:lnTo>
                  <a:pt x="381000"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76" name="object 5">
            <a:extLst>
              <a:ext uri="{FF2B5EF4-FFF2-40B4-BE49-F238E27FC236}">
                <a16:creationId xmlns:a16="http://schemas.microsoft.com/office/drawing/2014/main" id="{23464871-BEBB-404F-A81C-76CC219BF366}"/>
              </a:ext>
            </a:extLst>
          </p:cNvPr>
          <p:cNvSpPr>
            <a:spLocks/>
          </p:cNvSpPr>
          <p:nvPr/>
        </p:nvSpPr>
        <p:spPr bwMode="auto">
          <a:xfrm>
            <a:off x="2276475" y="4110038"/>
            <a:ext cx="0" cy="306387"/>
          </a:xfrm>
          <a:custGeom>
            <a:avLst/>
            <a:gdLst>
              <a:gd name="T0" fmla="*/ 0 h 304800"/>
              <a:gd name="T1" fmla="*/ 307982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77" name="object 6">
            <a:extLst>
              <a:ext uri="{FF2B5EF4-FFF2-40B4-BE49-F238E27FC236}">
                <a16:creationId xmlns:a16="http://schemas.microsoft.com/office/drawing/2014/main" id="{9D9CC14E-3849-476E-86B6-EE6AAFE038DB}"/>
              </a:ext>
            </a:extLst>
          </p:cNvPr>
          <p:cNvSpPr>
            <a:spLocks/>
          </p:cNvSpPr>
          <p:nvPr/>
        </p:nvSpPr>
        <p:spPr bwMode="auto">
          <a:xfrm>
            <a:off x="2124075" y="4262438"/>
            <a:ext cx="382588" cy="0"/>
          </a:xfrm>
          <a:custGeom>
            <a:avLst/>
            <a:gdLst>
              <a:gd name="T0" fmla="*/ 0 w 381000"/>
              <a:gd name="T1" fmla="*/ 384183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78" name="object 7">
            <a:extLst>
              <a:ext uri="{FF2B5EF4-FFF2-40B4-BE49-F238E27FC236}">
                <a16:creationId xmlns:a16="http://schemas.microsoft.com/office/drawing/2014/main" id="{61E1A12E-EB3F-477B-8756-CAEE6BCF9201}"/>
              </a:ext>
            </a:extLst>
          </p:cNvPr>
          <p:cNvSpPr>
            <a:spLocks/>
          </p:cNvSpPr>
          <p:nvPr/>
        </p:nvSpPr>
        <p:spPr bwMode="auto">
          <a:xfrm>
            <a:off x="2124075" y="4340225"/>
            <a:ext cx="152400" cy="228600"/>
          </a:xfrm>
          <a:custGeom>
            <a:avLst/>
            <a:gdLst>
              <a:gd name="T0" fmla="*/ 152400 w 152400"/>
              <a:gd name="T1" fmla="*/ 0 h 228600"/>
              <a:gd name="T2" fmla="*/ 0 w 152400"/>
              <a:gd name="T3" fmla="*/ 228600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79" name="object 8">
            <a:extLst>
              <a:ext uri="{FF2B5EF4-FFF2-40B4-BE49-F238E27FC236}">
                <a16:creationId xmlns:a16="http://schemas.microsoft.com/office/drawing/2014/main" id="{7F360091-87DF-44C1-9D3D-F0074818D9C0}"/>
              </a:ext>
            </a:extLst>
          </p:cNvPr>
          <p:cNvSpPr>
            <a:spLocks/>
          </p:cNvSpPr>
          <p:nvPr/>
        </p:nvSpPr>
        <p:spPr bwMode="auto">
          <a:xfrm>
            <a:off x="2276475" y="4340225"/>
            <a:ext cx="152400" cy="228600"/>
          </a:xfrm>
          <a:custGeom>
            <a:avLst/>
            <a:gdLst>
              <a:gd name="T0" fmla="*/ 0 w 152400"/>
              <a:gd name="T1" fmla="*/ 0 h 228600"/>
              <a:gd name="T2" fmla="*/ 152400 w 152400"/>
              <a:gd name="T3" fmla="*/ 228600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1E8A0592-9360-4440-AAA3-CFAA89F45597}"/>
              </a:ext>
            </a:extLst>
          </p:cNvPr>
          <p:cNvSpPr txBox="1"/>
          <p:nvPr/>
        </p:nvSpPr>
        <p:spPr>
          <a:xfrm>
            <a:off x="3576638" y="2886075"/>
            <a:ext cx="1684337" cy="231775"/>
          </a:xfrm>
          <a:prstGeom prst="rect">
            <a:avLst/>
          </a:prstGeom>
          <a:ln w="9144">
            <a:solidFill>
              <a:srgbClr val="000000"/>
            </a:solidFill>
          </a:ln>
        </p:spPr>
        <p:txBody>
          <a:bodyPr lIns="0" tIns="0" rIns="0" bIns="0">
            <a:spAutoFit/>
          </a:bodyPr>
          <a:lstStyle/>
          <a:p>
            <a:pPr marL="135823">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CashierInterface</a:t>
            </a:r>
            <a:endParaRPr sz="1607">
              <a:latin typeface="Times New Roman"/>
              <a:cs typeface="Times New Roman"/>
            </a:endParaRPr>
          </a:p>
        </p:txBody>
      </p:sp>
      <p:sp>
        <p:nvSpPr>
          <p:cNvPr id="10" name="object 10">
            <a:extLst>
              <a:ext uri="{FF2B5EF4-FFF2-40B4-BE49-F238E27FC236}">
                <a16:creationId xmlns:a16="http://schemas.microsoft.com/office/drawing/2014/main" id="{4B68E4B9-972E-49B2-A553-35768166EA06}"/>
              </a:ext>
            </a:extLst>
          </p:cNvPr>
          <p:cNvSpPr txBox="1"/>
          <p:nvPr/>
        </p:nvSpPr>
        <p:spPr>
          <a:xfrm>
            <a:off x="4648200" y="4492625"/>
            <a:ext cx="1684338" cy="231775"/>
          </a:xfrm>
          <a:prstGeom prst="rect">
            <a:avLst/>
          </a:prstGeom>
          <a:ln w="9144">
            <a:solidFill>
              <a:srgbClr val="000000"/>
            </a:solidFill>
          </a:ln>
        </p:spPr>
        <p:txBody>
          <a:bodyPr lIns="0" tIns="0" rIns="0" bIns="0">
            <a:spAutoFit/>
          </a:bodyPr>
          <a:lstStyle/>
          <a:p>
            <a:pPr marL="158779">
              <a:lnSpc>
                <a:spcPts val="1757"/>
              </a:lnSpc>
              <a:defRPr/>
            </a:pPr>
            <a:r>
              <a:rPr sz="1607" spc="-5" dirty="0">
                <a:latin typeface="Times New Roman"/>
                <a:cs typeface="Times New Roman"/>
              </a:rPr>
              <a:t>:</a:t>
            </a:r>
            <a:r>
              <a:rPr sz="1607" u="sng" spc="-5" dirty="0">
                <a:uFill>
                  <a:solidFill>
                    <a:srgbClr val="000000"/>
                  </a:solidFill>
                </a:uFill>
                <a:latin typeface="Times New Roman"/>
                <a:cs typeface="Times New Roman"/>
              </a:rPr>
              <a:t>TransferService</a:t>
            </a:r>
            <a:endParaRPr sz="1607">
              <a:latin typeface="Times New Roman"/>
              <a:cs typeface="Times New Roman"/>
            </a:endParaRPr>
          </a:p>
        </p:txBody>
      </p:sp>
      <p:sp>
        <p:nvSpPr>
          <p:cNvPr id="11" name="object 11">
            <a:extLst>
              <a:ext uri="{FF2B5EF4-FFF2-40B4-BE49-F238E27FC236}">
                <a16:creationId xmlns:a16="http://schemas.microsoft.com/office/drawing/2014/main" id="{9BE61188-BA77-452F-A5B4-1D344E2DAD18}"/>
              </a:ext>
            </a:extLst>
          </p:cNvPr>
          <p:cNvSpPr txBox="1"/>
          <p:nvPr/>
        </p:nvSpPr>
        <p:spPr>
          <a:xfrm>
            <a:off x="7632700" y="2120900"/>
            <a:ext cx="1682750" cy="231775"/>
          </a:xfrm>
          <a:prstGeom prst="rect">
            <a:avLst/>
          </a:prstGeom>
          <a:ln w="9144">
            <a:solidFill>
              <a:srgbClr val="000000"/>
            </a:solidFill>
          </a:ln>
        </p:spPr>
        <p:txBody>
          <a:bodyPr lIns="0" tIns="0" rIns="0" bIns="0">
            <a:spAutoFit/>
          </a:bodyPr>
          <a:lstStyle/>
          <a:p>
            <a:pPr marL="342427">
              <a:lnSpc>
                <a:spcPts val="1757"/>
              </a:lnSpc>
              <a:defRPr/>
            </a:pPr>
            <a:r>
              <a:rPr sz="1607" u="sng" spc="-5" dirty="0">
                <a:uFill>
                  <a:solidFill>
                    <a:srgbClr val="000000"/>
                  </a:solidFill>
                </a:uFill>
                <a:latin typeface="Times New Roman"/>
                <a:cs typeface="Times New Roman"/>
              </a:rPr>
              <a:t>A1:Account</a:t>
            </a:r>
            <a:endParaRPr sz="1607">
              <a:latin typeface="Times New Roman"/>
              <a:cs typeface="Times New Roman"/>
            </a:endParaRPr>
          </a:p>
        </p:txBody>
      </p:sp>
      <p:sp>
        <p:nvSpPr>
          <p:cNvPr id="12" name="object 12">
            <a:extLst>
              <a:ext uri="{FF2B5EF4-FFF2-40B4-BE49-F238E27FC236}">
                <a16:creationId xmlns:a16="http://schemas.microsoft.com/office/drawing/2014/main" id="{A25DDBC4-6DC5-4A71-BF6F-1FD6E600ED4D}"/>
              </a:ext>
            </a:extLst>
          </p:cNvPr>
          <p:cNvSpPr txBox="1"/>
          <p:nvPr/>
        </p:nvSpPr>
        <p:spPr>
          <a:xfrm>
            <a:off x="8091488" y="3803650"/>
            <a:ext cx="1684337" cy="231775"/>
          </a:xfrm>
          <a:prstGeom prst="rect">
            <a:avLst/>
          </a:prstGeom>
          <a:ln w="9144">
            <a:solidFill>
              <a:srgbClr val="000000"/>
            </a:solidFill>
          </a:ln>
        </p:spPr>
        <p:txBody>
          <a:bodyPr lIns="0" tIns="0" rIns="0" bIns="0">
            <a:spAutoFit/>
          </a:bodyPr>
          <a:lstStyle/>
          <a:p>
            <a:pPr marL="342427">
              <a:lnSpc>
                <a:spcPts val="1757"/>
              </a:lnSpc>
              <a:defRPr/>
            </a:pPr>
            <a:r>
              <a:rPr sz="1607" u="sng" spc="-5" dirty="0">
                <a:uFill>
                  <a:solidFill>
                    <a:srgbClr val="000000"/>
                  </a:solidFill>
                </a:uFill>
                <a:latin typeface="Times New Roman"/>
                <a:cs typeface="Times New Roman"/>
              </a:rPr>
              <a:t>A2:Account</a:t>
            </a:r>
            <a:endParaRPr sz="1607">
              <a:latin typeface="Times New Roman"/>
              <a:cs typeface="Times New Roman"/>
            </a:endParaRPr>
          </a:p>
        </p:txBody>
      </p:sp>
      <p:sp>
        <p:nvSpPr>
          <p:cNvPr id="131084" name="object 13">
            <a:extLst>
              <a:ext uri="{FF2B5EF4-FFF2-40B4-BE49-F238E27FC236}">
                <a16:creationId xmlns:a16="http://schemas.microsoft.com/office/drawing/2014/main" id="{486AF1D9-8065-4A8F-B347-E534A8128F38}"/>
              </a:ext>
            </a:extLst>
          </p:cNvPr>
          <p:cNvSpPr>
            <a:spLocks/>
          </p:cNvSpPr>
          <p:nvPr/>
        </p:nvSpPr>
        <p:spPr bwMode="auto">
          <a:xfrm>
            <a:off x="2506663" y="3114675"/>
            <a:ext cx="1069975" cy="995363"/>
          </a:xfrm>
          <a:custGeom>
            <a:avLst/>
            <a:gdLst>
              <a:gd name="T0" fmla="*/ 0 w 1066800"/>
              <a:gd name="T1" fmla="*/ 1000149 h 990600"/>
              <a:gd name="T2" fmla="*/ 1073158 w 1066800"/>
              <a:gd name="T3" fmla="*/ 0 h 990600"/>
              <a:gd name="T4" fmla="*/ 0 60000 65536"/>
              <a:gd name="T5" fmla="*/ 0 60000 65536"/>
            </a:gdLst>
            <a:ahLst/>
            <a:cxnLst>
              <a:cxn ang="T4">
                <a:pos x="T0" y="T1"/>
              </a:cxn>
              <a:cxn ang="T5">
                <a:pos x="T2" y="T3"/>
              </a:cxn>
            </a:cxnLst>
            <a:rect l="0" t="0" r="r" b="b"/>
            <a:pathLst>
              <a:path w="1066800" h="990600">
                <a:moveTo>
                  <a:pt x="0" y="990600"/>
                </a:moveTo>
                <a:lnTo>
                  <a:pt x="10667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85" name="object 14">
            <a:extLst>
              <a:ext uri="{FF2B5EF4-FFF2-40B4-BE49-F238E27FC236}">
                <a16:creationId xmlns:a16="http://schemas.microsoft.com/office/drawing/2014/main" id="{1CCADDDA-EF6A-4B18-924C-589C3E330924}"/>
              </a:ext>
            </a:extLst>
          </p:cNvPr>
          <p:cNvSpPr>
            <a:spLocks/>
          </p:cNvSpPr>
          <p:nvPr/>
        </p:nvSpPr>
        <p:spPr bwMode="auto">
          <a:xfrm>
            <a:off x="4189413" y="3344863"/>
            <a:ext cx="1071562" cy="1147762"/>
          </a:xfrm>
          <a:custGeom>
            <a:avLst/>
            <a:gdLst>
              <a:gd name="T0" fmla="*/ 0 w 1066800"/>
              <a:gd name="T1" fmla="*/ 0 h 1143000"/>
              <a:gd name="T2" fmla="*/ 1076345 w 1066800"/>
              <a:gd name="T3" fmla="*/ 1152544 h 1143000"/>
              <a:gd name="T4" fmla="*/ 0 60000 65536"/>
              <a:gd name="T5" fmla="*/ 0 60000 65536"/>
            </a:gdLst>
            <a:ahLst/>
            <a:cxnLst>
              <a:cxn ang="T4">
                <a:pos x="T0" y="T1"/>
              </a:cxn>
              <a:cxn ang="T5">
                <a:pos x="T2" y="T3"/>
              </a:cxn>
            </a:cxnLst>
            <a:rect l="0" t="0" r="r" b="b"/>
            <a:pathLst>
              <a:path w="1066800" h="1143000">
                <a:moveTo>
                  <a:pt x="0" y="0"/>
                </a:moveTo>
                <a:lnTo>
                  <a:pt x="1066800" y="1143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86" name="object 15">
            <a:extLst>
              <a:ext uri="{FF2B5EF4-FFF2-40B4-BE49-F238E27FC236}">
                <a16:creationId xmlns:a16="http://schemas.microsoft.com/office/drawing/2014/main" id="{364F97CB-C7F8-406E-B2F3-66C1935784F4}"/>
              </a:ext>
            </a:extLst>
          </p:cNvPr>
          <p:cNvSpPr>
            <a:spLocks/>
          </p:cNvSpPr>
          <p:nvPr/>
        </p:nvSpPr>
        <p:spPr bwMode="auto">
          <a:xfrm>
            <a:off x="5719763" y="2427288"/>
            <a:ext cx="1912937" cy="2065337"/>
          </a:xfrm>
          <a:custGeom>
            <a:avLst/>
            <a:gdLst>
              <a:gd name="T0" fmla="*/ 0 w 1905000"/>
              <a:gd name="T1" fmla="*/ 2073305 h 2057400"/>
              <a:gd name="T2" fmla="*/ 1920907 w 1905000"/>
              <a:gd name="T3" fmla="*/ 0 h 2057400"/>
              <a:gd name="T4" fmla="*/ 0 60000 65536"/>
              <a:gd name="T5" fmla="*/ 0 60000 65536"/>
            </a:gdLst>
            <a:ahLst/>
            <a:cxnLst>
              <a:cxn ang="T4">
                <a:pos x="T0" y="T1"/>
              </a:cxn>
              <a:cxn ang="T5">
                <a:pos x="T2" y="T3"/>
              </a:cxn>
            </a:cxnLst>
            <a:rect l="0" t="0" r="r" b="b"/>
            <a:pathLst>
              <a:path w="1905000" h="2057400">
                <a:moveTo>
                  <a:pt x="0" y="2057400"/>
                </a:moveTo>
                <a:lnTo>
                  <a:pt x="1905000"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87" name="object 16">
            <a:extLst>
              <a:ext uri="{FF2B5EF4-FFF2-40B4-BE49-F238E27FC236}">
                <a16:creationId xmlns:a16="http://schemas.microsoft.com/office/drawing/2014/main" id="{0FD590C7-ED7B-4567-8A2D-38607588337C}"/>
              </a:ext>
            </a:extLst>
          </p:cNvPr>
          <p:cNvSpPr>
            <a:spLocks/>
          </p:cNvSpPr>
          <p:nvPr/>
        </p:nvSpPr>
        <p:spPr bwMode="auto">
          <a:xfrm>
            <a:off x="8474075" y="2579688"/>
            <a:ext cx="153988" cy="1223962"/>
          </a:xfrm>
          <a:custGeom>
            <a:avLst/>
            <a:gdLst>
              <a:gd name="T0" fmla="*/ 0 w 152400"/>
              <a:gd name="T1" fmla="*/ 0 h 1219200"/>
              <a:gd name="T2" fmla="*/ 155593 w 152400"/>
              <a:gd name="T3" fmla="*/ 1228742 h 1219200"/>
              <a:gd name="T4" fmla="*/ 0 60000 65536"/>
              <a:gd name="T5" fmla="*/ 0 60000 65536"/>
            </a:gdLst>
            <a:ahLst/>
            <a:cxnLst>
              <a:cxn ang="T4">
                <a:pos x="T0" y="T1"/>
              </a:cxn>
              <a:cxn ang="T5">
                <a:pos x="T2" y="T3"/>
              </a:cxn>
            </a:cxnLst>
            <a:rect l="0" t="0" r="r" b="b"/>
            <a:pathLst>
              <a:path w="152400" h="1219200">
                <a:moveTo>
                  <a:pt x="0" y="0"/>
                </a:moveTo>
                <a:lnTo>
                  <a:pt x="152400" y="12191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object 17">
            <a:extLst>
              <a:ext uri="{FF2B5EF4-FFF2-40B4-BE49-F238E27FC236}">
                <a16:creationId xmlns:a16="http://schemas.microsoft.com/office/drawing/2014/main" id="{529D8E05-FEEB-491D-BD02-4C69F349D1A0}"/>
              </a:ext>
            </a:extLst>
          </p:cNvPr>
          <p:cNvSpPr txBox="1"/>
          <p:nvPr/>
        </p:nvSpPr>
        <p:spPr>
          <a:xfrm>
            <a:off x="2201863" y="2914650"/>
            <a:ext cx="823912" cy="258763"/>
          </a:xfrm>
          <a:prstGeom prst="rect">
            <a:avLst/>
          </a:prstGeom>
        </p:spPr>
        <p:txBody>
          <a:bodyPr lIns="0" tIns="12115" rIns="0" bIns="0">
            <a:spAutoFit/>
          </a:bodyPr>
          <a:lstStyle/>
          <a:p>
            <a:pPr marL="12753">
              <a:spcBef>
                <a:spcPts val="95"/>
              </a:spcBef>
              <a:defRPr/>
            </a:pPr>
            <a:r>
              <a:rPr sz="1607" spc="-5" dirty="0">
                <a:latin typeface="Times New Roman"/>
                <a:cs typeface="Times New Roman"/>
              </a:rPr>
              <a:t>1: 确定</a:t>
            </a:r>
            <a:endParaRPr sz="1607">
              <a:latin typeface="Times New Roman"/>
              <a:cs typeface="Times New Roman"/>
            </a:endParaRPr>
          </a:p>
        </p:txBody>
      </p:sp>
      <p:sp>
        <p:nvSpPr>
          <p:cNvPr id="131089" name="object 18">
            <a:extLst>
              <a:ext uri="{FF2B5EF4-FFF2-40B4-BE49-F238E27FC236}">
                <a16:creationId xmlns:a16="http://schemas.microsoft.com/office/drawing/2014/main" id="{BDF378DB-344F-4A26-9D62-F04FEBCB9154}"/>
              </a:ext>
            </a:extLst>
          </p:cNvPr>
          <p:cNvSpPr>
            <a:spLocks/>
          </p:cNvSpPr>
          <p:nvPr/>
        </p:nvSpPr>
        <p:spPr bwMode="auto">
          <a:xfrm>
            <a:off x="2659063" y="3101975"/>
            <a:ext cx="617537" cy="549275"/>
          </a:xfrm>
          <a:custGeom>
            <a:avLst/>
            <a:gdLst>
              <a:gd name="T0" fmla="*/ 0 w 614680"/>
              <a:gd name="T1" fmla="*/ 550933 h 547369"/>
              <a:gd name="T2" fmla="*/ 619895 w 614680"/>
              <a:gd name="T3" fmla="*/ 0 h 547369"/>
              <a:gd name="T4" fmla="*/ 0 60000 65536"/>
              <a:gd name="T5" fmla="*/ 0 60000 65536"/>
            </a:gdLst>
            <a:ahLst/>
            <a:cxnLst>
              <a:cxn ang="T4">
                <a:pos x="T0" y="T1"/>
              </a:cxn>
              <a:cxn ang="T5">
                <a:pos x="T2" y="T3"/>
              </a:cxn>
            </a:cxnLst>
            <a:rect l="0" t="0" r="r" b="b"/>
            <a:pathLst>
              <a:path w="614680" h="547369">
                <a:moveTo>
                  <a:pt x="0" y="547116"/>
                </a:moveTo>
                <a:lnTo>
                  <a:pt x="614172"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90" name="object 19">
            <a:extLst>
              <a:ext uri="{FF2B5EF4-FFF2-40B4-BE49-F238E27FC236}">
                <a16:creationId xmlns:a16="http://schemas.microsoft.com/office/drawing/2014/main" id="{4D00446E-3C0B-48AC-BF51-013320CD6F6A}"/>
              </a:ext>
            </a:extLst>
          </p:cNvPr>
          <p:cNvSpPr>
            <a:spLocks/>
          </p:cNvSpPr>
          <p:nvPr/>
        </p:nvSpPr>
        <p:spPr bwMode="auto">
          <a:xfrm>
            <a:off x="3240088" y="3038475"/>
            <a:ext cx="107950" cy="104775"/>
          </a:xfrm>
          <a:custGeom>
            <a:avLst/>
            <a:gdLst>
              <a:gd name="T0" fmla="*/ 109235 w 106680"/>
              <a:gd name="T1" fmla="*/ 0 h 104139"/>
              <a:gd name="T2" fmla="*/ 0 w 106680"/>
              <a:gd name="T3" fmla="*/ 29311 h 104139"/>
              <a:gd name="T4" fmla="*/ 67100 w 106680"/>
              <a:gd name="T5" fmla="*/ 104901 h 104139"/>
              <a:gd name="T6" fmla="*/ 109235 w 106680"/>
              <a:gd name="T7" fmla="*/ 0 h 1041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80" h="104139">
                <a:moveTo>
                  <a:pt x="106680" y="0"/>
                </a:moveTo>
                <a:lnTo>
                  <a:pt x="0" y="28956"/>
                </a:lnTo>
                <a:lnTo>
                  <a:pt x="65531" y="103631"/>
                </a:lnTo>
                <a:lnTo>
                  <a:pt x="10668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0" name="object 20">
            <a:extLst>
              <a:ext uri="{FF2B5EF4-FFF2-40B4-BE49-F238E27FC236}">
                <a16:creationId xmlns:a16="http://schemas.microsoft.com/office/drawing/2014/main" id="{F7CEE7A0-805C-4B22-B03D-1F8C490C4160}"/>
              </a:ext>
            </a:extLst>
          </p:cNvPr>
          <p:cNvSpPr txBox="1"/>
          <p:nvPr/>
        </p:nvSpPr>
        <p:spPr>
          <a:xfrm>
            <a:off x="5172075" y="3511550"/>
            <a:ext cx="1471613" cy="258763"/>
          </a:xfrm>
          <a:prstGeom prst="rect">
            <a:avLst/>
          </a:prstGeom>
        </p:spPr>
        <p:txBody>
          <a:bodyPr lIns="0" tIns="12115" rIns="0" bIns="0">
            <a:spAutoFit/>
          </a:bodyPr>
          <a:lstStyle/>
          <a:p>
            <a:pPr marL="12753">
              <a:spcBef>
                <a:spcPts val="95"/>
              </a:spcBef>
              <a:defRPr/>
            </a:pPr>
            <a:r>
              <a:rPr sz="1607" spc="-5" dirty="0">
                <a:latin typeface="Times New Roman"/>
                <a:cs typeface="Times New Roman"/>
              </a:rPr>
              <a:t>2: requestTransfer</a:t>
            </a:r>
            <a:endParaRPr sz="1607">
              <a:latin typeface="Times New Roman"/>
              <a:cs typeface="Times New Roman"/>
            </a:endParaRPr>
          </a:p>
        </p:txBody>
      </p:sp>
      <p:sp>
        <p:nvSpPr>
          <p:cNvPr id="131092" name="object 21">
            <a:extLst>
              <a:ext uri="{FF2B5EF4-FFF2-40B4-BE49-F238E27FC236}">
                <a16:creationId xmlns:a16="http://schemas.microsoft.com/office/drawing/2014/main" id="{662F276B-0445-4FA3-9E89-B90C8ADF52DF}"/>
              </a:ext>
            </a:extLst>
          </p:cNvPr>
          <p:cNvSpPr>
            <a:spLocks/>
          </p:cNvSpPr>
          <p:nvPr/>
        </p:nvSpPr>
        <p:spPr bwMode="auto">
          <a:xfrm>
            <a:off x="4648200" y="3497263"/>
            <a:ext cx="549275" cy="617537"/>
          </a:xfrm>
          <a:custGeom>
            <a:avLst/>
            <a:gdLst>
              <a:gd name="T0" fmla="*/ 0 w 547370"/>
              <a:gd name="T1" fmla="*/ 0 h 614680"/>
              <a:gd name="T2" fmla="*/ 550930 w 547370"/>
              <a:gd name="T3" fmla="*/ 619895 h 614680"/>
              <a:gd name="T4" fmla="*/ 0 60000 65536"/>
              <a:gd name="T5" fmla="*/ 0 60000 65536"/>
            </a:gdLst>
            <a:ahLst/>
            <a:cxnLst>
              <a:cxn ang="T4">
                <a:pos x="T0" y="T1"/>
              </a:cxn>
              <a:cxn ang="T5">
                <a:pos x="T2" y="T3"/>
              </a:cxn>
            </a:cxnLst>
            <a:rect l="0" t="0" r="r" b="b"/>
            <a:pathLst>
              <a:path w="547370" h="614680">
                <a:moveTo>
                  <a:pt x="0" y="0"/>
                </a:moveTo>
                <a:lnTo>
                  <a:pt x="547115" y="61417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93" name="object 22">
            <a:extLst>
              <a:ext uri="{FF2B5EF4-FFF2-40B4-BE49-F238E27FC236}">
                <a16:creationId xmlns:a16="http://schemas.microsoft.com/office/drawing/2014/main" id="{CF8A6F8E-DE32-4172-9201-34C66D243CD8}"/>
              </a:ext>
            </a:extLst>
          </p:cNvPr>
          <p:cNvSpPr>
            <a:spLocks/>
          </p:cNvSpPr>
          <p:nvPr/>
        </p:nvSpPr>
        <p:spPr bwMode="auto">
          <a:xfrm>
            <a:off x="5157788" y="4079875"/>
            <a:ext cx="103187" cy="106363"/>
          </a:xfrm>
          <a:custGeom>
            <a:avLst/>
            <a:gdLst>
              <a:gd name="T0" fmla="*/ 104019 w 102235"/>
              <a:gd name="T1" fmla="*/ 106046 h 106680"/>
              <a:gd name="T2" fmla="*/ 76072 w 102235"/>
              <a:gd name="T3" fmla="*/ 0 h 106680"/>
              <a:gd name="T4" fmla="*/ 0 w 102235"/>
              <a:gd name="T5" fmla="*/ 65142 h 106680"/>
              <a:gd name="T6" fmla="*/ 104019 w 102235"/>
              <a:gd name="T7" fmla="*/ 106046 h 106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235" h="106680">
                <a:moveTo>
                  <a:pt x="102108" y="106679"/>
                </a:moveTo>
                <a:lnTo>
                  <a:pt x="74675" y="0"/>
                </a:lnTo>
                <a:lnTo>
                  <a:pt x="0" y="65531"/>
                </a:lnTo>
                <a:lnTo>
                  <a:pt x="102108" y="1066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3" name="object 23">
            <a:extLst>
              <a:ext uri="{FF2B5EF4-FFF2-40B4-BE49-F238E27FC236}">
                <a16:creationId xmlns:a16="http://schemas.microsoft.com/office/drawing/2014/main" id="{FC170763-075F-4CC7-87D9-CE5D4FD02BFB}"/>
              </a:ext>
            </a:extLst>
          </p:cNvPr>
          <p:cNvSpPr txBox="1"/>
          <p:nvPr/>
        </p:nvSpPr>
        <p:spPr>
          <a:xfrm>
            <a:off x="7085013" y="3435350"/>
            <a:ext cx="831850" cy="258763"/>
          </a:xfrm>
          <a:prstGeom prst="rect">
            <a:avLst/>
          </a:prstGeom>
        </p:spPr>
        <p:txBody>
          <a:bodyPr lIns="0" tIns="12115" rIns="0" bIns="0">
            <a:spAutoFit/>
          </a:bodyPr>
          <a:lstStyle/>
          <a:p>
            <a:pPr marL="12753">
              <a:spcBef>
                <a:spcPts val="95"/>
              </a:spcBef>
              <a:defRPr/>
            </a:pPr>
            <a:r>
              <a:rPr sz="1607" spc="-5" dirty="0">
                <a:latin typeface="Times New Roman"/>
                <a:cs typeface="Times New Roman"/>
              </a:rPr>
              <a:t>3: 验证</a:t>
            </a:r>
            <a:endParaRPr sz="1607">
              <a:latin typeface="Times New Roman"/>
              <a:cs typeface="Times New Roman"/>
            </a:endParaRPr>
          </a:p>
        </p:txBody>
      </p:sp>
      <p:sp>
        <p:nvSpPr>
          <p:cNvPr id="131095" name="object 24">
            <a:extLst>
              <a:ext uri="{FF2B5EF4-FFF2-40B4-BE49-F238E27FC236}">
                <a16:creationId xmlns:a16="http://schemas.microsoft.com/office/drawing/2014/main" id="{C492B9F3-4949-402E-A3C1-4266D8BA8BF4}"/>
              </a:ext>
            </a:extLst>
          </p:cNvPr>
          <p:cNvSpPr>
            <a:spLocks/>
          </p:cNvSpPr>
          <p:nvPr/>
        </p:nvSpPr>
        <p:spPr bwMode="auto">
          <a:xfrm>
            <a:off x="6637338" y="3106738"/>
            <a:ext cx="774700" cy="774700"/>
          </a:xfrm>
          <a:custGeom>
            <a:avLst/>
            <a:gdLst>
              <a:gd name="T0" fmla="*/ 0 w 771525"/>
              <a:gd name="T1" fmla="*/ 777503 h 771525"/>
              <a:gd name="T2" fmla="*/ 777503 w 771525"/>
              <a:gd name="T3" fmla="*/ 0 h 771525"/>
              <a:gd name="T4" fmla="*/ 0 60000 65536"/>
              <a:gd name="T5" fmla="*/ 0 60000 65536"/>
            </a:gdLst>
            <a:ahLst/>
            <a:cxnLst>
              <a:cxn ang="T4">
                <a:pos x="T0" y="T1"/>
              </a:cxn>
              <a:cxn ang="T5">
                <a:pos x="T2" y="T3"/>
              </a:cxn>
            </a:cxnLst>
            <a:rect l="0" t="0" r="r" b="b"/>
            <a:pathLst>
              <a:path w="771525" h="771525">
                <a:moveTo>
                  <a:pt x="0" y="771144"/>
                </a:moveTo>
                <a:lnTo>
                  <a:pt x="771144"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96" name="object 25">
            <a:extLst>
              <a:ext uri="{FF2B5EF4-FFF2-40B4-BE49-F238E27FC236}">
                <a16:creationId xmlns:a16="http://schemas.microsoft.com/office/drawing/2014/main" id="{CCDEA6BA-E7C7-4E09-8FF4-E878BBEA2006}"/>
              </a:ext>
            </a:extLst>
          </p:cNvPr>
          <p:cNvSpPr>
            <a:spLocks/>
          </p:cNvSpPr>
          <p:nvPr/>
        </p:nvSpPr>
        <p:spPr bwMode="auto">
          <a:xfrm>
            <a:off x="7373938" y="3038475"/>
            <a:ext cx="106362" cy="107950"/>
          </a:xfrm>
          <a:custGeom>
            <a:avLst/>
            <a:gdLst>
              <a:gd name="T0" fmla="*/ 107063 w 105410"/>
              <a:gd name="T1" fmla="*/ 0 h 106680"/>
              <a:gd name="T2" fmla="*/ 0 w 105410"/>
              <a:gd name="T3" fmla="*/ 37451 h 106680"/>
              <a:gd name="T4" fmla="*/ 71375 w 105410"/>
              <a:gd name="T5" fmla="*/ 109234 h 106680"/>
              <a:gd name="T6" fmla="*/ 107063 w 105410"/>
              <a:gd name="T7" fmla="*/ 0 h 106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410" h="106680">
                <a:moveTo>
                  <a:pt x="105155" y="0"/>
                </a:moveTo>
                <a:lnTo>
                  <a:pt x="0" y="36575"/>
                </a:lnTo>
                <a:lnTo>
                  <a:pt x="70103" y="106679"/>
                </a:lnTo>
                <a:lnTo>
                  <a:pt x="105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6" name="object 26">
            <a:extLst>
              <a:ext uri="{FF2B5EF4-FFF2-40B4-BE49-F238E27FC236}">
                <a16:creationId xmlns:a16="http://schemas.microsoft.com/office/drawing/2014/main" id="{364CCE5A-A79E-4967-B411-7FE8188537B5}"/>
              </a:ext>
            </a:extLst>
          </p:cNvPr>
          <p:cNvSpPr txBox="1"/>
          <p:nvPr/>
        </p:nvSpPr>
        <p:spPr>
          <a:xfrm>
            <a:off x="9074150" y="2974975"/>
            <a:ext cx="811213" cy="260350"/>
          </a:xfrm>
          <a:prstGeom prst="rect">
            <a:avLst/>
          </a:prstGeom>
        </p:spPr>
        <p:txBody>
          <a:bodyPr lIns="0" tIns="12115" rIns="0" bIns="0">
            <a:spAutoFit/>
          </a:bodyPr>
          <a:lstStyle/>
          <a:p>
            <a:pPr marL="12753">
              <a:spcBef>
                <a:spcPts val="95"/>
              </a:spcBef>
              <a:defRPr/>
            </a:pPr>
            <a:r>
              <a:rPr sz="1607" spc="-5" dirty="0">
                <a:latin typeface="Times New Roman"/>
                <a:cs typeface="Times New Roman"/>
              </a:rPr>
              <a:t>4: 转移</a:t>
            </a:r>
            <a:endParaRPr sz="1607">
              <a:latin typeface="Times New Roman"/>
              <a:cs typeface="Times New Roman"/>
            </a:endParaRPr>
          </a:p>
        </p:txBody>
      </p:sp>
      <p:sp>
        <p:nvSpPr>
          <p:cNvPr id="131098" name="object 27">
            <a:extLst>
              <a:ext uri="{FF2B5EF4-FFF2-40B4-BE49-F238E27FC236}">
                <a16:creationId xmlns:a16="http://schemas.microsoft.com/office/drawing/2014/main" id="{2875C88D-D09D-4C33-81AA-F0C810603F7B}"/>
              </a:ext>
            </a:extLst>
          </p:cNvPr>
          <p:cNvSpPr>
            <a:spLocks/>
          </p:cNvSpPr>
          <p:nvPr/>
        </p:nvSpPr>
        <p:spPr bwMode="auto">
          <a:xfrm>
            <a:off x="8628063" y="2732088"/>
            <a:ext cx="136525" cy="823912"/>
          </a:xfrm>
          <a:custGeom>
            <a:avLst/>
            <a:gdLst>
              <a:gd name="T0" fmla="*/ 0 w 135890"/>
              <a:gd name="T1" fmla="*/ 0 h 820419"/>
              <a:gd name="T2" fmla="*/ 136906 w 135890"/>
              <a:gd name="T3" fmla="*/ 826908 h 820419"/>
              <a:gd name="T4" fmla="*/ 0 60000 65536"/>
              <a:gd name="T5" fmla="*/ 0 60000 65536"/>
            </a:gdLst>
            <a:ahLst/>
            <a:cxnLst>
              <a:cxn ang="T4">
                <a:pos x="T0" y="T1"/>
              </a:cxn>
              <a:cxn ang="T5">
                <a:pos x="T2" y="T3"/>
              </a:cxn>
            </a:cxnLst>
            <a:rect l="0" t="0" r="r" b="b"/>
            <a:pathLst>
              <a:path w="135890" h="820419">
                <a:moveTo>
                  <a:pt x="0" y="0"/>
                </a:moveTo>
                <a:lnTo>
                  <a:pt x="135635" y="819911"/>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1099" name="object 28">
            <a:extLst>
              <a:ext uri="{FF2B5EF4-FFF2-40B4-BE49-F238E27FC236}">
                <a16:creationId xmlns:a16="http://schemas.microsoft.com/office/drawing/2014/main" id="{1B7FEB90-3944-4019-8579-8C30983B395E}"/>
              </a:ext>
            </a:extLst>
          </p:cNvPr>
          <p:cNvSpPr>
            <a:spLocks/>
          </p:cNvSpPr>
          <p:nvPr/>
        </p:nvSpPr>
        <p:spPr bwMode="auto">
          <a:xfrm>
            <a:off x="8715375" y="3543300"/>
            <a:ext cx="98425" cy="107950"/>
          </a:xfrm>
          <a:custGeom>
            <a:avLst/>
            <a:gdLst>
              <a:gd name="T0" fmla="*/ 97795 w 99059"/>
              <a:gd name="T1" fmla="*/ 0 h 106680"/>
              <a:gd name="T2" fmla="*/ 0 w 99059"/>
              <a:gd name="T3" fmla="*/ 17165 h 106680"/>
              <a:gd name="T4" fmla="*/ 64695 w 99059"/>
              <a:gd name="T5" fmla="*/ 109235 h 106680"/>
              <a:gd name="T6" fmla="*/ 97795 w 99059"/>
              <a:gd name="T7" fmla="*/ 0 h 106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106680">
                <a:moveTo>
                  <a:pt x="99059" y="0"/>
                </a:moveTo>
                <a:lnTo>
                  <a:pt x="0" y="16763"/>
                </a:lnTo>
                <a:lnTo>
                  <a:pt x="65531" y="106680"/>
                </a:lnTo>
                <a:lnTo>
                  <a:pt x="990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Tree>
  </p:cSld>
  <p:clrMapOvr>
    <a:masterClrMapping/>
  </p:clrMapOvr>
</p:sld>
</file>

<file path=ppt/slides/slide6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CEE6477-A5E6-4BB5-B392-8D7BE1BF0CAB}"/>
              </a:ext>
            </a:extLst>
          </p:cNvPr>
          <p:cNvSpPr txBox="1">
            <a:spLocks noGrp="1"/>
          </p:cNvSpPr>
          <p:nvPr>
            <p:ph type="title"/>
          </p:nvPr>
        </p:nvSpPr>
        <p:spPr>
          <a:xfrm>
            <a:off x="228600" y="60325"/>
            <a:ext cx="8001000" cy="690563"/>
          </a:xfrm>
        </p:spPr>
        <p:txBody>
          <a:bodyPr lIns="0" tIns="12753" rIns="0" bIns="0" rtlCol="0">
            <a:spAutoFit/>
          </a:bodyPr>
          <a:lstStyle/>
          <a:p>
            <a:pPr marL="12753">
              <a:spcBef>
                <a:spcPts val="100"/>
              </a:spcBef>
              <a:defRPr/>
            </a:pPr>
            <a:r>
              <a:rPr b="1" spc="-5" dirty="0">
                <a:latin typeface="Times New Roman"/>
                <a:cs typeface="Times New Roman"/>
              </a:rPr>
              <a:t>类</a:t>
            </a:r>
            <a:r>
              <a:rPr b="1" spc="-65" dirty="0">
                <a:latin typeface="Times New Roman"/>
                <a:cs typeface="Times New Roman"/>
              </a:rPr>
              <a:t> </a:t>
            </a:r>
            <a:r>
              <a:rPr b="1" dirty="0">
                <a:latin typeface="Times New Roman"/>
                <a:cs typeface="Times New Roman"/>
              </a:rPr>
              <a:t>图</a:t>
            </a:r>
          </a:p>
        </p:txBody>
      </p:sp>
      <p:sp>
        <p:nvSpPr>
          <p:cNvPr id="132099" name="object 4">
            <a:extLst>
              <a:ext uri="{FF2B5EF4-FFF2-40B4-BE49-F238E27FC236}">
                <a16:creationId xmlns:a16="http://schemas.microsoft.com/office/drawing/2014/main" id="{42F52D12-6BF3-4A8E-AF94-135FB5179D3E}"/>
              </a:ext>
            </a:extLst>
          </p:cNvPr>
          <p:cNvSpPr>
            <a:spLocks/>
          </p:cNvSpPr>
          <p:nvPr/>
        </p:nvSpPr>
        <p:spPr bwMode="auto">
          <a:xfrm>
            <a:off x="2046288" y="3290888"/>
            <a:ext cx="1684337" cy="1147762"/>
          </a:xfrm>
          <a:custGeom>
            <a:avLst/>
            <a:gdLst>
              <a:gd name="T0" fmla="*/ 0 w 1676400"/>
              <a:gd name="T1" fmla="*/ 0 h 1143000"/>
              <a:gd name="T2" fmla="*/ 0 w 1676400"/>
              <a:gd name="T3" fmla="*/ 1152544 h 1143000"/>
              <a:gd name="T4" fmla="*/ 1692312 w 1676400"/>
              <a:gd name="T5" fmla="*/ 1152544 h 1143000"/>
              <a:gd name="T6" fmla="*/ 1692312 w 1676400"/>
              <a:gd name="T7" fmla="*/ 0 h 1143000"/>
              <a:gd name="T8" fmla="*/ 0 w 1676400"/>
              <a:gd name="T9" fmla="*/ 0 h 114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6400" h="1143000">
                <a:moveTo>
                  <a:pt x="0" y="0"/>
                </a:moveTo>
                <a:lnTo>
                  <a:pt x="0" y="1143000"/>
                </a:lnTo>
                <a:lnTo>
                  <a:pt x="1676400" y="1143000"/>
                </a:lnTo>
                <a:lnTo>
                  <a:pt x="1676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 name="object 5">
            <a:extLst>
              <a:ext uri="{FF2B5EF4-FFF2-40B4-BE49-F238E27FC236}">
                <a16:creationId xmlns:a16="http://schemas.microsoft.com/office/drawing/2014/main" id="{E79BE287-F49F-4F17-88C2-3DAFA9FC066D}"/>
              </a:ext>
            </a:extLst>
          </p:cNvPr>
          <p:cNvSpPr txBox="1"/>
          <p:nvPr/>
        </p:nvSpPr>
        <p:spPr>
          <a:xfrm>
            <a:off x="2046288" y="3290888"/>
            <a:ext cx="1684337" cy="460375"/>
          </a:xfrm>
          <a:prstGeom prst="rect">
            <a:avLst/>
          </a:prstGeom>
          <a:ln w="9144">
            <a:solidFill>
              <a:srgbClr val="000000"/>
            </a:solidFill>
          </a:ln>
        </p:spPr>
        <p:txBody>
          <a:bodyPr lIns="0" tIns="0" rIns="0" bIns="0">
            <a:spAutoFit/>
          </a:bodyPr>
          <a:lstStyle/>
          <a:p>
            <a:pPr marL="97563">
              <a:lnSpc>
                <a:spcPts val="1562"/>
              </a:lnSpc>
              <a:defRPr/>
            </a:pPr>
            <a:r>
              <a:rPr sz="1607" spc="-5" dirty="0">
                <a:latin typeface="Times New Roman"/>
                <a:cs typeface="Times New Roman"/>
              </a:rPr>
              <a:t>&lt;boundary&gt;</a:t>
            </a:r>
            <a:endParaRPr sz="1607">
              <a:latin typeface="Times New Roman"/>
              <a:cs typeface="Times New Roman"/>
            </a:endParaRPr>
          </a:p>
          <a:p>
            <a:pPr marL="97563">
              <a:spcBef>
                <a:spcPts val="10"/>
              </a:spcBef>
              <a:defRPr/>
            </a:pPr>
            <a:r>
              <a:rPr sz="1607" spc="-5" dirty="0">
                <a:latin typeface="Times New Roman"/>
                <a:cs typeface="Times New Roman"/>
              </a:rPr>
              <a:t>CashierInterface</a:t>
            </a:r>
            <a:endParaRPr sz="1607">
              <a:latin typeface="Times New Roman"/>
              <a:cs typeface="Times New Roman"/>
            </a:endParaRPr>
          </a:p>
        </p:txBody>
      </p:sp>
      <p:sp>
        <p:nvSpPr>
          <p:cNvPr id="6" name="object 6">
            <a:extLst>
              <a:ext uri="{FF2B5EF4-FFF2-40B4-BE49-F238E27FC236}">
                <a16:creationId xmlns:a16="http://schemas.microsoft.com/office/drawing/2014/main" id="{4E47CB21-F772-4228-B259-13F6734C9AC0}"/>
              </a:ext>
            </a:extLst>
          </p:cNvPr>
          <p:cNvSpPr txBox="1"/>
          <p:nvPr/>
        </p:nvSpPr>
        <p:spPr>
          <a:xfrm>
            <a:off x="2046288" y="3979863"/>
            <a:ext cx="1684337" cy="250825"/>
          </a:xfrm>
          <a:prstGeom prst="rect">
            <a:avLst/>
          </a:prstGeom>
          <a:ln w="9144">
            <a:solidFill>
              <a:srgbClr val="000000"/>
            </a:solidFill>
          </a:ln>
        </p:spPr>
        <p:txBody>
          <a:bodyPr lIns="0" tIns="2551" rIns="0" bIns="0">
            <a:spAutoFit/>
          </a:bodyPr>
          <a:lstStyle/>
          <a:p>
            <a:pPr marL="97563">
              <a:spcBef>
                <a:spcPts val="20"/>
              </a:spcBef>
              <a:defRPr/>
            </a:pPr>
            <a:r>
              <a:rPr sz="1607" spc="-5" dirty="0">
                <a:latin typeface="Times New Roman"/>
                <a:cs typeface="Times New Roman"/>
              </a:rPr>
              <a:t>识别 ()</a:t>
            </a:r>
            <a:endParaRPr sz="1607">
              <a:latin typeface="Times New Roman"/>
              <a:cs typeface="Times New Roman"/>
            </a:endParaRPr>
          </a:p>
        </p:txBody>
      </p:sp>
      <p:sp>
        <p:nvSpPr>
          <p:cNvPr id="132102" name="object 7">
            <a:extLst>
              <a:ext uri="{FF2B5EF4-FFF2-40B4-BE49-F238E27FC236}">
                <a16:creationId xmlns:a16="http://schemas.microsoft.com/office/drawing/2014/main" id="{683741D7-3DBE-4202-905C-A09973B7286E}"/>
              </a:ext>
            </a:extLst>
          </p:cNvPr>
          <p:cNvSpPr>
            <a:spLocks/>
          </p:cNvSpPr>
          <p:nvPr/>
        </p:nvSpPr>
        <p:spPr bwMode="auto">
          <a:xfrm>
            <a:off x="2046288" y="3751263"/>
            <a:ext cx="1684337" cy="0"/>
          </a:xfrm>
          <a:custGeom>
            <a:avLst/>
            <a:gdLst>
              <a:gd name="T0" fmla="*/ 0 w 1676400"/>
              <a:gd name="T1" fmla="*/ 1692312 w 1676400"/>
              <a:gd name="T2" fmla="*/ 0 60000 65536"/>
              <a:gd name="T3" fmla="*/ 0 60000 65536"/>
            </a:gdLst>
            <a:ahLst/>
            <a:cxnLst>
              <a:cxn ang="T2">
                <a:pos x="T0" y="0"/>
              </a:cxn>
              <a:cxn ang="T3">
                <a:pos x="T1" y="0"/>
              </a:cxn>
            </a:cxnLst>
            <a:rect l="0" t="0" r="r" b="b"/>
            <a:pathLst>
              <a:path w="1676400">
                <a:moveTo>
                  <a:pt x="0" y="0"/>
                </a:move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03" name="object 8">
            <a:extLst>
              <a:ext uri="{FF2B5EF4-FFF2-40B4-BE49-F238E27FC236}">
                <a16:creationId xmlns:a16="http://schemas.microsoft.com/office/drawing/2014/main" id="{7C503886-06C9-452C-B7B0-EBC262AF933D}"/>
              </a:ext>
            </a:extLst>
          </p:cNvPr>
          <p:cNvSpPr>
            <a:spLocks/>
          </p:cNvSpPr>
          <p:nvPr/>
        </p:nvSpPr>
        <p:spPr bwMode="auto">
          <a:xfrm>
            <a:off x="1970088" y="5586413"/>
            <a:ext cx="1684337" cy="1301750"/>
          </a:xfrm>
          <a:custGeom>
            <a:avLst/>
            <a:gdLst>
              <a:gd name="T0" fmla="*/ 0 w 1676400"/>
              <a:gd name="T1" fmla="*/ 0 h 1295400"/>
              <a:gd name="T2" fmla="*/ 0 w 1676400"/>
              <a:gd name="T3" fmla="*/ 1308131 h 1295400"/>
              <a:gd name="T4" fmla="*/ 1692312 w 1676400"/>
              <a:gd name="T5" fmla="*/ 1308131 h 1295400"/>
              <a:gd name="T6" fmla="*/ 1692312 w 1676400"/>
              <a:gd name="T7" fmla="*/ 0 h 1295400"/>
              <a:gd name="T8" fmla="*/ 0 w 1676400"/>
              <a:gd name="T9" fmla="*/ 0 h 1295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6400" h="1295400">
                <a:moveTo>
                  <a:pt x="0" y="0"/>
                </a:moveTo>
                <a:lnTo>
                  <a:pt x="0" y="1295400"/>
                </a:lnTo>
                <a:lnTo>
                  <a:pt x="1676400" y="1295400"/>
                </a:lnTo>
                <a:lnTo>
                  <a:pt x="1676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04" name="object 9">
            <a:extLst>
              <a:ext uri="{FF2B5EF4-FFF2-40B4-BE49-F238E27FC236}">
                <a16:creationId xmlns:a16="http://schemas.microsoft.com/office/drawing/2014/main" id="{528B0F17-7B9D-4536-ABDF-20B9DB1DBD8D}"/>
              </a:ext>
            </a:extLst>
          </p:cNvPr>
          <p:cNvSpPr txBox="1">
            <a:spLocks noChangeArrowheads="1"/>
          </p:cNvSpPr>
          <p:nvPr/>
        </p:nvSpPr>
        <p:spPr bwMode="auto">
          <a:xfrm>
            <a:off x="1970088" y="5586413"/>
            <a:ext cx="1684337" cy="652462"/>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53675" rIns="0" bIns="0">
            <a:spAutoFit/>
          </a:bodyPr>
          <a:lstStyle>
            <a:lvl1pPr marL="968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213"/>
              </a:spcBef>
            </a:pPr>
            <a:r>
              <a:rPr lang="zh-CN" altLang="zh-CN" sz="1600">
                <a:latin typeface="Times New Roman" panose="02020603050405020304" pitchFamily="18" charset="0"/>
                <a:cs typeface="Times New Roman" panose="02020603050405020304" pitchFamily="18" charset="0"/>
              </a:rPr>
              <a:t>&lt;boundary&gt; MoneyReceptor</a:t>
            </a:r>
          </a:p>
        </p:txBody>
      </p:sp>
      <p:sp>
        <p:nvSpPr>
          <p:cNvPr id="10" name="object 10">
            <a:extLst>
              <a:ext uri="{FF2B5EF4-FFF2-40B4-BE49-F238E27FC236}">
                <a16:creationId xmlns:a16="http://schemas.microsoft.com/office/drawing/2014/main" id="{BE2A7C77-A354-4C8F-A71A-301A6EB1F5FC}"/>
              </a:ext>
            </a:extLst>
          </p:cNvPr>
          <p:cNvSpPr txBox="1"/>
          <p:nvPr/>
        </p:nvSpPr>
        <p:spPr>
          <a:xfrm>
            <a:off x="1970088" y="6505575"/>
            <a:ext cx="1684337" cy="219075"/>
          </a:xfrm>
          <a:prstGeom prst="rect">
            <a:avLst/>
          </a:prstGeom>
          <a:ln w="9144">
            <a:solidFill>
              <a:srgbClr val="000000"/>
            </a:solidFill>
          </a:ln>
        </p:spPr>
        <p:txBody>
          <a:bodyPr lIns="0" tIns="0" rIns="0" bIns="0">
            <a:spAutoFit/>
          </a:bodyPr>
          <a:lstStyle/>
          <a:p>
            <a:pPr marL="97563">
              <a:lnSpc>
                <a:spcPts val="1707"/>
              </a:lnSpc>
              <a:defRPr/>
            </a:pPr>
            <a:r>
              <a:rPr sz="1607" spc="-5" dirty="0">
                <a:latin typeface="Times New Roman"/>
                <a:cs typeface="Times New Roman"/>
              </a:rPr>
              <a:t>putMoney ()</a:t>
            </a:r>
            <a:endParaRPr sz="1607">
              <a:latin typeface="Times New Roman"/>
              <a:cs typeface="Times New Roman"/>
            </a:endParaRPr>
          </a:p>
        </p:txBody>
      </p:sp>
      <p:sp>
        <p:nvSpPr>
          <p:cNvPr id="132106" name="object 11">
            <a:extLst>
              <a:ext uri="{FF2B5EF4-FFF2-40B4-BE49-F238E27FC236}">
                <a16:creationId xmlns:a16="http://schemas.microsoft.com/office/drawing/2014/main" id="{CAD9C703-BD00-4A65-9F82-AC627058058D}"/>
              </a:ext>
            </a:extLst>
          </p:cNvPr>
          <p:cNvSpPr>
            <a:spLocks/>
          </p:cNvSpPr>
          <p:nvPr/>
        </p:nvSpPr>
        <p:spPr bwMode="auto">
          <a:xfrm>
            <a:off x="1970088" y="6275388"/>
            <a:ext cx="1684337" cy="0"/>
          </a:xfrm>
          <a:custGeom>
            <a:avLst/>
            <a:gdLst>
              <a:gd name="T0" fmla="*/ 0 w 1676400"/>
              <a:gd name="T1" fmla="*/ 1692312 w 1676400"/>
              <a:gd name="T2" fmla="*/ 0 60000 65536"/>
              <a:gd name="T3" fmla="*/ 0 60000 65536"/>
            </a:gdLst>
            <a:ahLst/>
            <a:cxnLst>
              <a:cxn ang="T2">
                <a:pos x="T0" y="0"/>
              </a:cxn>
              <a:cxn ang="T3">
                <a:pos x="T1" y="0"/>
              </a:cxn>
            </a:cxnLst>
            <a:rect l="0" t="0" r="r" b="b"/>
            <a:pathLst>
              <a:path w="1676400">
                <a:moveTo>
                  <a:pt x="0" y="0"/>
                </a:move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07" name="object 12">
            <a:extLst>
              <a:ext uri="{FF2B5EF4-FFF2-40B4-BE49-F238E27FC236}">
                <a16:creationId xmlns:a16="http://schemas.microsoft.com/office/drawing/2014/main" id="{099D4DBF-E1CA-48AA-A221-4595AA2A09C5}"/>
              </a:ext>
            </a:extLst>
          </p:cNvPr>
          <p:cNvSpPr>
            <a:spLocks/>
          </p:cNvSpPr>
          <p:nvPr/>
        </p:nvSpPr>
        <p:spPr bwMode="auto">
          <a:xfrm>
            <a:off x="5413375" y="3062288"/>
            <a:ext cx="1912938" cy="1147762"/>
          </a:xfrm>
          <a:custGeom>
            <a:avLst/>
            <a:gdLst>
              <a:gd name="T0" fmla="*/ 0 w 1905000"/>
              <a:gd name="T1" fmla="*/ 0 h 1143000"/>
              <a:gd name="T2" fmla="*/ 0 w 1905000"/>
              <a:gd name="T3" fmla="*/ 1152544 h 1143000"/>
              <a:gd name="T4" fmla="*/ 1920909 w 1905000"/>
              <a:gd name="T5" fmla="*/ 1152543 h 1143000"/>
              <a:gd name="T6" fmla="*/ 1920909 w 1905000"/>
              <a:gd name="T7" fmla="*/ 0 h 1143000"/>
              <a:gd name="T8" fmla="*/ 0 w 1905000"/>
              <a:gd name="T9" fmla="*/ 0 h 114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00" h="1143000">
                <a:moveTo>
                  <a:pt x="0" y="0"/>
                </a:moveTo>
                <a:lnTo>
                  <a:pt x="0" y="1143000"/>
                </a:lnTo>
                <a:lnTo>
                  <a:pt x="1905000" y="1142999"/>
                </a:lnTo>
                <a:lnTo>
                  <a:pt x="1905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object 13">
            <a:extLst>
              <a:ext uri="{FF2B5EF4-FFF2-40B4-BE49-F238E27FC236}">
                <a16:creationId xmlns:a16="http://schemas.microsoft.com/office/drawing/2014/main" id="{60B536AC-E4F8-4B58-9705-832AD9D08C26}"/>
              </a:ext>
            </a:extLst>
          </p:cNvPr>
          <p:cNvSpPr txBox="1"/>
          <p:nvPr/>
        </p:nvSpPr>
        <p:spPr>
          <a:xfrm>
            <a:off x="5413375" y="3062288"/>
            <a:ext cx="1912938" cy="458787"/>
          </a:xfrm>
          <a:prstGeom prst="rect">
            <a:avLst/>
          </a:prstGeom>
          <a:ln w="9144">
            <a:solidFill>
              <a:srgbClr val="000000"/>
            </a:solidFill>
          </a:ln>
        </p:spPr>
        <p:txBody>
          <a:bodyPr lIns="0" tIns="0" rIns="0" bIns="0">
            <a:spAutoFit/>
          </a:bodyPr>
          <a:lstStyle/>
          <a:p>
            <a:pPr marL="97563">
              <a:lnSpc>
                <a:spcPts val="1562"/>
              </a:lnSpc>
              <a:defRPr/>
            </a:pPr>
            <a:r>
              <a:rPr sz="1607" spc="-5" dirty="0">
                <a:latin typeface="Times New Roman"/>
                <a:cs typeface="Times New Roman"/>
              </a:rPr>
              <a:t>&lt;control&gt;</a:t>
            </a:r>
            <a:endParaRPr sz="1607">
              <a:latin typeface="Times New Roman"/>
              <a:cs typeface="Times New Roman"/>
            </a:endParaRPr>
          </a:p>
          <a:p>
            <a:pPr marL="97563">
              <a:spcBef>
                <a:spcPts val="10"/>
              </a:spcBef>
              <a:defRPr/>
            </a:pPr>
            <a:r>
              <a:rPr sz="1607" spc="-5" dirty="0">
                <a:latin typeface="Times New Roman"/>
                <a:cs typeface="Times New Roman"/>
              </a:rPr>
              <a:t>TransferService</a:t>
            </a:r>
            <a:endParaRPr sz="1607">
              <a:latin typeface="Times New Roman"/>
              <a:cs typeface="Times New Roman"/>
            </a:endParaRPr>
          </a:p>
        </p:txBody>
      </p:sp>
      <p:sp>
        <p:nvSpPr>
          <p:cNvPr id="14" name="object 14">
            <a:extLst>
              <a:ext uri="{FF2B5EF4-FFF2-40B4-BE49-F238E27FC236}">
                <a16:creationId xmlns:a16="http://schemas.microsoft.com/office/drawing/2014/main" id="{824002B3-F440-4624-A212-3A7F1E89340D}"/>
              </a:ext>
            </a:extLst>
          </p:cNvPr>
          <p:cNvSpPr txBox="1"/>
          <p:nvPr/>
        </p:nvSpPr>
        <p:spPr>
          <a:xfrm>
            <a:off x="5413375" y="3751263"/>
            <a:ext cx="1912938" cy="250825"/>
          </a:xfrm>
          <a:prstGeom prst="rect">
            <a:avLst/>
          </a:prstGeom>
          <a:ln w="9144">
            <a:solidFill>
              <a:srgbClr val="000000"/>
            </a:solidFill>
          </a:ln>
        </p:spPr>
        <p:txBody>
          <a:bodyPr lIns="0" tIns="2551" rIns="0" bIns="0">
            <a:spAutoFit/>
          </a:bodyPr>
          <a:lstStyle/>
          <a:p>
            <a:pPr marL="97563">
              <a:spcBef>
                <a:spcPts val="20"/>
              </a:spcBef>
              <a:defRPr/>
            </a:pPr>
            <a:r>
              <a:rPr sz="1607" spc="-5" dirty="0">
                <a:latin typeface="Times New Roman"/>
                <a:cs typeface="Times New Roman"/>
              </a:rPr>
              <a:t>requestTransfer ()</a:t>
            </a:r>
            <a:endParaRPr sz="1607">
              <a:latin typeface="Times New Roman"/>
              <a:cs typeface="Times New Roman"/>
            </a:endParaRPr>
          </a:p>
        </p:txBody>
      </p:sp>
      <p:sp>
        <p:nvSpPr>
          <p:cNvPr id="132110" name="object 15">
            <a:extLst>
              <a:ext uri="{FF2B5EF4-FFF2-40B4-BE49-F238E27FC236}">
                <a16:creationId xmlns:a16="http://schemas.microsoft.com/office/drawing/2014/main" id="{148D9181-47B6-4726-BD5A-707B0AD2D288}"/>
              </a:ext>
            </a:extLst>
          </p:cNvPr>
          <p:cNvSpPr>
            <a:spLocks/>
          </p:cNvSpPr>
          <p:nvPr/>
        </p:nvSpPr>
        <p:spPr bwMode="auto">
          <a:xfrm>
            <a:off x="5413375" y="3521075"/>
            <a:ext cx="1912938" cy="0"/>
          </a:xfrm>
          <a:custGeom>
            <a:avLst/>
            <a:gdLst>
              <a:gd name="T0" fmla="*/ 0 w 1905000"/>
              <a:gd name="T1" fmla="*/ 1920909 w 1905000"/>
              <a:gd name="T2" fmla="*/ 0 60000 65536"/>
              <a:gd name="T3" fmla="*/ 0 60000 65536"/>
            </a:gdLst>
            <a:ahLst/>
            <a:cxnLst>
              <a:cxn ang="T2">
                <a:pos x="T0" y="0"/>
              </a:cxn>
              <a:cxn ang="T3">
                <a:pos x="T1" y="0"/>
              </a:cxn>
            </a:cxnLst>
            <a:rect l="0" t="0" r="r" b="b"/>
            <a:pathLst>
              <a:path w="1905000">
                <a:moveTo>
                  <a:pt x="0" y="0"/>
                </a:moveTo>
                <a:lnTo>
                  <a:pt x="1905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11" name="object 16">
            <a:extLst>
              <a:ext uri="{FF2B5EF4-FFF2-40B4-BE49-F238E27FC236}">
                <a16:creationId xmlns:a16="http://schemas.microsoft.com/office/drawing/2014/main" id="{2C0260C9-9F1A-4697-9744-42ACC5D16820}"/>
              </a:ext>
            </a:extLst>
          </p:cNvPr>
          <p:cNvSpPr>
            <a:spLocks/>
          </p:cNvSpPr>
          <p:nvPr/>
        </p:nvSpPr>
        <p:spPr bwMode="auto">
          <a:xfrm>
            <a:off x="5795963" y="5281613"/>
            <a:ext cx="1912937" cy="1682750"/>
          </a:xfrm>
          <a:custGeom>
            <a:avLst/>
            <a:gdLst>
              <a:gd name="T0" fmla="*/ 0 w 1905000"/>
              <a:gd name="T1" fmla="*/ 0 h 1676400"/>
              <a:gd name="T2" fmla="*/ 0 w 1905000"/>
              <a:gd name="T3" fmla="*/ 1689124 h 1676400"/>
              <a:gd name="T4" fmla="*/ 1920907 w 1905000"/>
              <a:gd name="T5" fmla="*/ 1689124 h 1676400"/>
              <a:gd name="T6" fmla="*/ 1920907 w 1905000"/>
              <a:gd name="T7" fmla="*/ 0 h 1676400"/>
              <a:gd name="T8" fmla="*/ 0 w 1905000"/>
              <a:gd name="T9" fmla="*/ 0 h 1676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05000" h="1676400">
                <a:moveTo>
                  <a:pt x="0" y="0"/>
                </a:moveTo>
                <a:lnTo>
                  <a:pt x="0" y="1676400"/>
                </a:lnTo>
                <a:lnTo>
                  <a:pt x="1905000" y="1676400"/>
                </a:lnTo>
                <a:lnTo>
                  <a:pt x="1905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object 17">
            <a:extLst>
              <a:ext uri="{FF2B5EF4-FFF2-40B4-BE49-F238E27FC236}">
                <a16:creationId xmlns:a16="http://schemas.microsoft.com/office/drawing/2014/main" id="{9BF4C5F6-63C7-4536-991D-141F16407D8B}"/>
              </a:ext>
            </a:extLst>
          </p:cNvPr>
          <p:cNvSpPr txBox="1"/>
          <p:nvPr/>
        </p:nvSpPr>
        <p:spPr>
          <a:xfrm>
            <a:off x="5795963" y="5281613"/>
            <a:ext cx="1912937" cy="466725"/>
          </a:xfrm>
          <a:prstGeom prst="rect">
            <a:avLst/>
          </a:prstGeom>
          <a:ln w="9144">
            <a:solidFill>
              <a:srgbClr val="000000"/>
            </a:solidFill>
          </a:ln>
        </p:spPr>
        <p:txBody>
          <a:bodyPr lIns="0" tIns="0" rIns="0" bIns="0">
            <a:spAutoFit/>
          </a:bodyPr>
          <a:lstStyle/>
          <a:p>
            <a:pPr marL="97563">
              <a:lnSpc>
                <a:spcPts val="1742"/>
              </a:lnSpc>
              <a:defRPr/>
            </a:pPr>
            <a:r>
              <a:rPr sz="1607" spc="-5" dirty="0">
                <a:latin typeface="Times New Roman"/>
                <a:cs typeface="Times New Roman"/>
              </a:rPr>
              <a:t>&lt;control&gt;</a:t>
            </a:r>
            <a:endParaRPr sz="1607">
              <a:latin typeface="Times New Roman"/>
              <a:cs typeface="Times New Roman"/>
            </a:endParaRPr>
          </a:p>
          <a:p>
            <a:pPr marL="97563">
              <a:defRPr/>
            </a:pPr>
            <a:r>
              <a:rPr sz="1607" spc="-5" dirty="0">
                <a:latin typeface="Times New Roman"/>
                <a:cs typeface="Times New Roman"/>
              </a:rPr>
              <a:t>DepositService</a:t>
            </a:r>
            <a:endParaRPr sz="1607">
              <a:latin typeface="Times New Roman"/>
              <a:cs typeface="Times New Roman"/>
            </a:endParaRPr>
          </a:p>
        </p:txBody>
      </p:sp>
      <p:sp>
        <p:nvSpPr>
          <p:cNvPr id="18" name="object 18">
            <a:extLst>
              <a:ext uri="{FF2B5EF4-FFF2-40B4-BE49-F238E27FC236}">
                <a16:creationId xmlns:a16="http://schemas.microsoft.com/office/drawing/2014/main" id="{7A7D1525-051C-4F89-ABDC-3E191E384BFE}"/>
              </a:ext>
            </a:extLst>
          </p:cNvPr>
          <p:cNvSpPr txBox="1"/>
          <p:nvPr/>
        </p:nvSpPr>
        <p:spPr>
          <a:xfrm>
            <a:off x="5795963" y="6283325"/>
            <a:ext cx="1912937" cy="454025"/>
          </a:xfrm>
          <a:prstGeom prst="rect">
            <a:avLst/>
          </a:prstGeom>
          <a:ln w="9144">
            <a:solidFill>
              <a:srgbClr val="000000"/>
            </a:solidFill>
          </a:ln>
        </p:spPr>
        <p:txBody>
          <a:bodyPr lIns="0" tIns="0" rIns="0" bIns="0">
            <a:spAutoFit/>
          </a:bodyPr>
          <a:lstStyle/>
          <a:p>
            <a:pPr marL="97563">
              <a:lnSpc>
                <a:spcPts val="1587"/>
              </a:lnSpc>
              <a:defRPr/>
            </a:pPr>
            <a:r>
              <a:rPr sz="1607" spc="-5" dirty="0">
                <a:latin typeface="Times New Roman"/>
                <a:cs typeface="Times New Roman"/>
              </a:rPr>
              <a:t>requestDeposit ()</a:t>
            </a:r>
            <a:endParaRPr sz="1607">
              <a:latin typeface="Times New Roman"/>
              <a:cs typeface="Times New Roman"/>
            </a:endParaRPr>
          </a:p>
          <a:p>
            <a:pPr marL="97563">
              <a:defRPr/>
            </a:pPr>
            <a:r>
              <a:rPr sz="1607" spc="-5" dirty="0">
                <a:latin typeface="Times New Roman"/>
                <a:cs typeface="Times New Roman"/>
              </a:rPr>
              <a:t>moneyReception ()</a:t>
            </a:r>
            <a:endParaRPr sz="1607">
              <a:latin typeface="Times New Roman"/>
              <a:cs typeface="Times New Roman"/>
            </a:endParaRPr>
          </a:p>
        </p:txBody>
      </p:sp>
      <p:sp>
        <p:nvSpPr>
          <p:cNvPr id="132114" name="object 19">
            <a:extLst>
              <a:ext uri="{FF2B5EF4-FFF2-40B4-BE49-F238E27FC236}">
                <a16:creationId xmlns:a16="http://schemas.microsoft.com/office/drawing/2014/main" id="{7B4A29EE-73DF-4EB8-A6AD-7B52B937B0CB}"/>
              </a:ext>
            </a:extLst>
          </p:cNvPr>
          <p:cNvSpPr>
            <a:spLocks/>
          </p:cNvSpPr>
          <p:nvPr/>
        </p:nvSpPr>
        <p:spPr bwMode="auto">
          <a:xfrm>
            <a:off x="5795963" y="5954713"/>
            <a:ext cx="1912937" cy="0"/>
          </a:xfrm>
          <a:custGeom>
            <a:avLst/>
            <a:gdLst>
              <a:gd name="T0" fmla="*/ 0 w 1905000"/>
              <a:gd name="T1" fmla="*/ 1920906 w 1905000"/>
              <a:gd name="T2" fmla="*/ 0 60000 65536"/>
              <a:gd name="T3" fmla="*/ 0 60000 65536"/>
            </a:gdLst>
            <a:ahLst/>
            <a:cxnLst>
              <a:cxn ang="T2">
                <a:pos x="T0" y="0"/>
              </a:cxn>
              <a:cxn ang="T3">
                <a:pos x="T1" y="0"/>
              </a:cxn>
            </a:cxnLst>
            <a:rect l="0" t="0" r="r" b="b"/>
            <a:pathLst>
              <a:path w="1905000">
                <a:moveTo>
                  <a:pt x="0" y="0"/>
                </a:moveTo>
                <a:lnTo>
                  <a:pt x="19049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15" name="object 20">
            <a:extLst>
              <a:ext uri="{FF2B5EF4-FFF2-40B4-BE49-F238E27FC236}">
                <a16:creationId xmlns:a16="http://schemas.microsoft.com/office/drawing/2014/main" id="{89EA72BC-173E-4EE7-BAFB-E4787FB7601D}"/>
              </a:ext>
            </a:extLst>
          </p:cNvPr>
          <p:cNvSpPr>
            <a:spLocks/>
          </p:cNvSpPr>
          <p:nvPr/>
        </p:nvSpPr>
        <p:spPr bwMode="auto">
          <a:xfrm>
            <a:off x="8780463" y="2832100"/>
            <a:ext cx="1682750" cy="1912938"/>
          </a:xfrm>
          <a:custGeom>
            <a:avLst/>
            <a:gdLst>
              <a:gd name="T0" fmla="*/ 0 w 1676400"/>
              <a:gd name="T1" fmla="*/ 0 h 1905000"/>
              <a:gd name="T2" fmla="*/ 0 w 1676400"/>
              <a:gd name="T3" fmla="*/ 1920909 h 1905000"/>
              <a:gd name="T4" fmla="*/ 1689124 w 1676400"/>
              <a:gd name="T5" fmla="*/ 1920909 h 1905000"/>
              <a:gd name="T6" fmla="*/ 1689124 w 1676400"/>
              <a:gd name="T7" fmla="*/ 0 h 1905000"/>
              <a:gd name="T8" fmla="*/ 0 w 1676400"/>
              <a:gd name="T9" fmla="*/ 0 h 1905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6400" h="1905000">
                <a:moveTo>
                  <a:pt x="0" y="0"/>
                </a:moveTo>
                <a:lnTo>
                  <a:pt x="0" y="1905000"/>
                </a:lnTo>
                <a:lnTo>
                  <a:pt x="1676400" y="1905000"/>
                </a:lnTo>
                <a:lnTo>
                  <a:pt x="1676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16" name="object 21">
            <a:extLst>
              <a:ext uri="{FF2B5EF4-FFF2-40B4-BE49-F238E27FC236}">
                <a16:creationId xmlns:a16="http://schemas.microsoft.com/office/drawing/2014/main" id="{4CCD002E-9E9A-4B1A-9245-7CB3FF8E53D6}"/>
              </a:ext>
            </a:extLst>
          </p:cNvPr>
          <p:cNvSpPr txBox="1">
            <a:spLocks noChangeArrowheads="1"/>
          </p:cNvSpPr>
          <p:nvPr/>
        </p:nvSpPr>
        <p:spPr bwMode="auto">
          <a:xfrm>
            <a:off x="8780463" y="2832100"/>
            <a:ext cx="1682750" cy="587375"/>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91185" rIns="0" bIns="0">
            <a:spAutoFit/>
          </a:bodyPr>
          <a:lstStyle>
            <a:lvl1pPr marL="968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713"/>
              </a:spcBef>
            </a:pPr>
            <a:r>
              <a:rPr lang="zh-CN" altLang="zh-CN" sz="1600">
                <a:latin typeface="Times New Roman" panose="02020603050405020304" pitchFamily="18" charset="0"/>
                <a:cs typeface="Times New Roman" panose="02020603050405020304" pitchFamily="18" charset="0"/>
              </a:rPr>
              <a:t>&lt;entity&gt; 帐户</a:t>
            </a:r>
          </a:p>
        </p:txBody>
      </p:sp>
      <p:sp>
        <p:nvSpPr>
          <p:cNvPr id="132117" name="object 22">
            <a:extLst>
              <a:ext uri="{FF2B5EF4-FFF2-40B4-BE49-F238E27FC236}">
                <a16:creationId xmlns:a16="http://schemas.microsoft.com/office/drawing/2014/main" id="{EB41EA11-9552-4E20-8B36-0D2177E509B6}"/>
              </a:ext>
            </a:extLst>
          </p:cNvPr>
          <p:cNvSpPr txBox="1">
            <a:spLocks noChangeArrowheads="1"/>
          </p:cNvSpPr>
          <p:nvPr/>
        </p:nvSpPr>
        <p:spPr bwMode="auto">
          <a:xfrm>
            <a:off x="8780463" y="3673475"/>
            <a:ext cx="1682750" cy="97790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968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813"/>
              </a:lnSpc>
            </a:pPr>
            <a:r>
              <a:rPr lang="zh-CN" altLang="zh-CN" sz="1600">
                <a:latin typeface="Times New Roman" panose="02020603050405020304" pitchFamily="18" charset="0"/>
                <a:cs typeface="Times New Roman" panose="02020603050405020304" pitchFamily="18" charset="0"/>
              </a:rPr>
              <a:t>验证 ()</a:t>
            </a:r>
          </a:p>
          <a:p>
            <a:pPr>
              <a:spcBef>
                <a:spcPts val="13"/>
              </a:spcBef>
            </a:pPr>
            <a:r>
              <a:rPr lang="zh-CN" altLang="zh-CN" sz="1600">
                <a:latin typeface="Times New Roman" panose="02020603050405020304" pitchFamily="18" charset="0"/>
                <a:cs typeface="Times New Roman" panose="02020603050405020304" pitchFamily="18" charset="0"/>
              </a:rPr>
              <a:t>存款 () 转账 () 提款 ()</a:t>
            </a:r>
          </a:p>
        </p:txBody>
      </p:sp>
      <p:sp>
        <p:nvSpPr>
          <p:cNvPr id="132118" name="object 23">
            <a:extLst>
              <a:ext uri="{FF2B5EF4-FFF2-40B4-BE49-F238E27FC236}">
                <a16:creationId xmlns:a16="http://schemas.microsoft.com/office/drawing/2014/main" id="{59D5A766-A30C-48CB-89E7-39482E662E55}"/>
              </a:ext>
            </a:extLst>
          </p:cNvPr>
          <p:cNvSpPr>
            <a:spLocks/>
          </p:cNvSpPr>
          <p:nvPr/>
        </p:nvSpPr>
        <p:spPr bwMode="auto">
          <a:xfrm>
            <a:off x="8780463" y="3444875"/>
            <a:ext cx="1682750" cy="0"/>
          </a:xfrm>
          <a:custGeom>
            <a:avLst/>
            <a:gdLst>
              <a:gd name="T0" fmla="*/ 0 w 1676400"/>
              <a:gd name="T1" fmla="*/ 1689124 w 1676400"/>
              <a:gd name="T2" fmla="*/ 0 60000 65536"/>
              <a:gd name="T3" fmla="*/ 0 60000 65536"/>
            </a:gdLst>
            <a:ahLst/>
            <a:cxnLst>
              <a:cxn ang="T2">
                <a:pos x="T0" y="0"/>
              </a:cxn>
              <a:cxn ang="T3">
                <a:pos x="T1" y="0"/>
              </a:cxn>
            </a:cxnLst>
            <a:rect l="0" t="0" r="r" b="b"/>
            <a:pathLst>
              <a:path w="1676400">
                <a:moveTo>
                  <a:pt x="0" y="0"/>
                </a:move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24" name="object 24">
            <a:extLst>
              <a:ext uri="{FF2B5EF4-FFF2-40B4-BE49-F238E27FC236}">
                <a16:creationId xmlns:a16="http://schemas.microsoft.com/office/drawing/2014/main" id="{CF281D72-1E85-4C04-805E-ADAEF7F1A99F}"/>
              </a:ext>
            </a:extLst>
          </p:cNvPr>
          <p:cNvGraphicFramePr>
            <a:graphicFrameLocks noGrp="1"/>
          </p:cNvGraphicFramePr>
          <p:nvPr/>
        </p:nvGraphicFramePr>
        <p:xfrm>
          <a:off x="1812925" y="838200"/>
          <a:ext cx="5203825" cy="1377950"/>
        </p:xfrm>
        <a:graphic>
          <a:graphicData uri="http://schemas.openxmlformats.org/drawingml/2006/table">
            <a:tbl>
              <a:tblPr firstRow="1" bandRow="1">
                <a:tableStyleId>{2D5ABB26-0587-4C30-8999-92F81FD0307C}</a:tableStyleId>
              </a:tblPr>
              <a:tblGrid>
                <a:gridCol w="1913171">
                  <a:extLst>
                    <a:ext uri="{9D8B030D-6E8A-4147-A177-3AD203B41FA5}">
                      <a16:colId xmlns:a16="http://schemas.microsoft.com/office/drawing/2014/main" val="20000"/>
                    </a:ext>
                  </a:extLst>
                </a:gridCol>
                <a:gridCol w="1377483">
                  <a:extLst>
                    <a:ext uri="{9D8B030D-6E8A-4147-A177-3AD203B41FA5}">
                      <a16:colId xmlns:a16="http://schemas.microsoft.com/office/drawing/2014/main" val="20001"/>
                    </a:ext>
                  </a:extLst>
                </a:gridCol>
                <a:gridCol w="1913171">
                  <a:extLst>
                    <a:ext uri="{9D8B030D-6E8A-4147-A177-3AD203B41FA5}">
                      <a16:colId xmlns:a16="http://schemas.microsoft.com/office/drawing/2014/main" val="20002"/>
                    </a:ext>
                  </a:extLst>
                </a:gridCol>
              </a:tblGrid>
              <a:tr h="229658">
                <a:tc gridSpan="2">
                  <a:txBody>
                    <a:bodyPr/>
                    <a:lstStyle/>
                    <a:p>
                      <a:pPr>
                        <a:lnSpc>
                          <a:spcPct val="100000"/>
                        </a:lnSpc>
                      </a:pPr>
                      <a:endParaRPr sz="1300">
                        <a:latin typeface="Times New Roman"/>
                        <a:cs typeface="Times New Roman"/>
                      </a:endParaRPr>
                    </a:p>
                  </a:txBody>
                  <a:tcPr marL="0" marR="0" marT="0" marB="0">
                    <a:lnR w="9525">
                      <a:solidFill>
                        <a:srgbClr val="000000"/>
                      </a:solidFill>
                      <a:prstDash val="solid"/>
                    </a:lnR>
                  </a:tcPr>
                </a:tc>
                <a:tc hMerge="1">
                  <a:txBody>
                    <a:bodyPr/>
                    <a:lstStyle/>
                    <a:p>
                      <a:endParaRPr/>
                    </a:p>
                  </a:txBody>
                  <a:tcPr marL="0" marR="0" marT="0" marB="0"/>
                </a:tc>
                <a:tc rowSpan="2">
                  <a:txBody>
                    <a:bodyPr/>
                    <a:lstStyle/>
                    <a:p>
                      <a:pPr marL="101600">
                        <a:lnSpc>
                          <a:spcPts val="1555"/>
                        </a:lnSpc>
                      </a:pPr>
                      <a:r>
                        <a:rPr sz="1600" spc="-5" dirty="0">
                          <a:latin typeface="Times New Roman"/>
                          <a:cs typeface="Times New Roman"/>
                        </a:rPr>
                        <a:t>&lt;control&gt;</a:t>
                      </a:r>
                      <a:endParaRPr sz="1600">
                        <a:latin typeface="Times New Roman"/>
                        <a:cs typeface="Times New Roman"/>
                      </a:endParaRPr>
                    </a:p>
                    <a:p>
                      <a:pPr marL="101600">
                        <a:lnSpc>
                          <a:spcPct val="100000"/>
                        </a:lnSpc>
                        <a:spcBef>
                          <a:spcPts val="10"/>
                        </a:spcBef>
                      </a:pPr>
                      <a:r>
                        <a:rPr sz="1600" spc="-5" dirty="0">
                          <a:latin typeface="Times New Roman"/>
                          <a:cs typeface="Times New Roman"/>
                        </a:rPr>
                        <a:t>WithdrawalService</a:t>
                      </a: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29658">
                <a:tc rowSpan="3">
                  <a:txBody>
                    <a:bodyPr/>
                    <a:lstStyle/>
                    <a:p>
                      <a:pPr marL="101600">
                        <a:lnSpc>
                          <a:spcPts val="1555"/>
                        </a:lnSpc>
                      </a:pPr>
                      <a:r>
                        <a:rPr sz="1600" spc="-5" dirty="0">
                          <a:latin typeface="Times New Roman"/>
                          <a:cs typeface="Times New Roman"/>
                        </a:rPr>
                        <a:t>&lt;boundary&gt;</a:t>
                      </a:r>
                      <a:endParaRPr sz="1600">
                        <a:latin typeface="Times New Roman"/>
                        <a:cs typeface="Times New Roman"/>
                      </a:endParaRPr>
                    </a:p>
                    <a:p>
                      <a:pPr marL="101600">
                        <a:lnSpc>
                          <a:spcPct val="100000"/>
                        </a:lnSpc>
                        <a:spcBef>
                          <a:spcPts val="10"/>
                        </a:spcBef>
                      </a:pPr>
                      <a:r>
                        <a:rPr sz="1600" spc="-5" dirty="0">
                          <a:latin typeface="Times New Roman"/>
                          <a:cs typeface="Times New Roman"/>
                        </a:rPr>
                        <a:t>分配器</a:t>
                      </a: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rowSpan="2">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53106">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B w="9525">
                      <a:solidFill>
                        <a:srgbClr val="000000"/>
                      </a:solidFill>
                      <a:prstDash val="solid"/>
                    </a:lnB>
                  </a:tcPr>
                </a:tc>
                <a:tc rowSpan="2">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76553">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3">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229658">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rowSpan="2">
                  <a:txBody>
                    <a:bodyPr/>
                    <a:lstStyle/>
                    <a:p>
                      <a:pPr marL="101600">
                        <a:lnSpc>
                          <a:spcPct val="100000"/>
                        </a:lnSpc>
                        <a:spcBef>
                          <a:spcPts val="20"/>
                        </a:spcBef>
                      </a:pPr>
                      <a:r>
                        <a:rPr sz="1600" spc="-5" dirty="0">
                          <a:latin typeface="Times New Roman"/>
                          <a:cs typeface="Times New Roman"/>
                        </a:rPr>
                        <a:t>requestWithdrawal ()</a:t>
                      </a:r>
                      <a:endParaRPr sz="1600">
                        <a:latin typeface="Times New Roman"/>
                        <a:cs typeface="Times New Roman"/>
                      </a:endParaRPr>
                    </a:p>
                  </a:txBody>
                  <a:tcPr marL="0" marR="0" marT="255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229658">
                <a:tc rowSpan="2">
                  <a:txBody>
                    <a:bodyPr/>
                    <a:lstStyle/>
                    <a:p>
                      <a:pPr marL="101600">
                        <a:lnSpc>
                          <a:spcPct val="100000"/>
                        </a:lnSpc>
                        <a:spcBef>
                          <a:spcPts val="20"/>
                        </a:spcBef>
                      </a:pPr>
                      <a:r>
                        <a:rPr sz="1600" spc="-5" dirty="0">
                          <a:latin typeface="Times New Roman"/>
                          <a:cs typeface="Times New Roman"/>
                        </a:rPr>
                        <a:t>authorizeDispense ()</a:t>
                      </a:r>
                      <a:endParaRPr sz="1600">
                        <a:latin typeface="Times New Roman"/>
                        <a:cs typeface="Times New Roman"/>
                      </a:endParaRPr>
                    </a:p>
                  </a:txBody>
                  <a:tcPr marL="0" marR="0" marT="2552"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tcPr>
                </a:tc>
                <a:tc vMerge="1">
                  <a:txBody>
                    <a:bodyPr/>
                    <a:lstStyle/>
                    <a:p>
                      <a:endParaRPr/>
                    </a:p>
                  </a:txBody>
                  <a:tcPr marL="0" marR="0" marT="25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229658">
                <a:tc vMerge="1">
                  <a:txBody>
                    <a:bodyPr/>
                    <a:lstStyle/>
                    <a:p>
                      <a:endParaRPr/>
                    </a:p>
                  </a:txBody>
                  <a:tcPr marL="0" marR="0" marT="25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gridSpan="2">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132142" name="object 25">
            <a:extLst>
              <a:ext uri="{FF2B5EF4-FFF2-40B4-BE49-F238E27FC236}">
                <a16:creationId xmlns:a16="http://schemas.microsoft.com/office/drawing/2014/main" id="{9740902D-3A57-46D6-BBF6-1A03E654E129}"/>
              </a:ext>
            </a:extLst>
          </p:cNvPr>
          <p:cNvSpPr>
            <a:spLocks/>
          </p:cNvSpPr>
          <p:nvPr/>
        </p:nvSpPr>
        <p:spPr bwMode="auto">
          <a:xfrm>
            <a:off x="3730625" y="1760538"/>
            <a:ext cx="1376363" cy="1836737"/>
          </a:xfrm>
          <a:custGeom>
            <a:avLst/>
            <a:gdLst>
              <a:gd name="T0" fmla="*/ 0 w 1371600"/>
              <a:gd name="T1" fmla="*/ 1844708 h 1828800"/>
              <a:gd name="T2" fmla="*/ 1381142 w 1371600"/>
              <a:gd name="T3" fmla="*/ 0 h 1828800"/>
              <a:gd name="T4" fmla="*/ 0 60000 65536"/>
              <a:gd name="T5" fmla="*/ 0 60000 65536"/>
            </a:gdLst>
            <a:ahLst/>
            <a:cxnLst>
              <a:cxn ang="T4">
                <a:pos x="T0" y="T1"/>
              </a:cxn>
              <a:cxn ang="T5">
                <a:pos x="T2" y="T3"/>
              </a:cxn>
            </a:cxnLst>
            <a:rect l="0" t="0" r="r" b="b"/>
            <a:pathLst>
              <a:path w="1371600" h="1828800">
                <a:moveTo>
                  <a:pt x="0" y="1828800"/>
                </a:moveTo>
                <a:lnTo>
                  <a:pt x="13715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43" name="object 26">
            <a:extLst>
              <a:ext uri="{FF2B5EF4-FFF2-40B4-BE49-F238E27FC236}">
                <a16:creationId xmlns:a16="http://schemas.microsoft.com/office/drawing/2014/main" id="{6A743CB2-D687-4667-ABC7-B5267B73ED88}"/>
              </a:ext>
            </a:extLst>
          </p:cNvPr>
          <p:cNvSpPr>
            <a:spLocks/>
          </p:cNvSpPr>
          <p:nvPr/>
        </p:nvSpPr>
        <p:spPr bwMode="auto">
          <a:xfrm>
            <a:off x="3730625" y="3827463"/>
            <a:ext cx="1682750" cy="0"/>
          </a:xfrm>
          <a:custGeom>
            <a:avLst/>
            <a:gdLst>
              <a:gd name="T0" fmla="*/ 0 w 1676400"/>
              <a:gd name="T1" fmla="*/ 1689123 w 1676400"/>
              <a:gd name="T2" fmla="*/ 0 60000 65536"/>
              <a:gd name="T3" fmla="*/ 0 60000 65536"/>
            </a:gdLst>
            <a:ahLst/>
            <a:cxnLst>
              <a:cxn ang="T2">
                <a:pos x="T0" y="0"/>
              </a:cxn>
              <a:cxn ang="T3">
                <a:pos x="T1" y="0"/>
              </a:cxn>
            </a:cxnLst>
            <a:rect l="0" t="0" r="r" b="b"/>
            <a:pathLst>
              <a:path w="1676400">
                <a:moveTo>
                  <a:pt x="0" y="0"/>
                </a:moveTo>
                <a:lnTo>
                  <a:pt x="16763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44" name="object 27">
            <a:extLst>
              <a:ext uri="{FF2B5EF4-FFF2-40B4-BE49-F238E27FC236}">
                <a16:creationId xmlns:a16="http://schemas.microsoft.com/office/drawing/2014/main" id="{D8F00536-6539-4183-BE84-76ED4EBB193D}"/>
              </a:ext>
            </a:extLst>
          </p:cNvPr>
          <p:cNvSpPr>
            <a:spLocks/>
          </p:cNvSpPr>
          <p:nvPr/>
        </p:nvSpPr>
        <p:spPr bwMode="auto">
          <a:xfrm>
            <a:off x="3730625" y="4210050"/>
            <a:ext cx="2065338" cy="1606550"/>
          </a:xfrm>
          <a:custGeom>
            <a:avLst/>
            <a:gdLst>
              <a:gd name="T0" fmla="*/ 0 w 2057400"/>
              <a:gd name="T1" fmla="*/ 0 h 1600200"/>
              <a:gd name="T2" fmla="*/ 2073306 w 2057400"/>
              <a:gd name="T3" fmla="*/ 1612925 h 1600200"/>
              <a:gd name="T4" fmla="*/ 0 60000 65536"/>
              <a:gd name="T5" fmla="*/ 0 60000 65536"/>
            </a:gdLst>
            <a:ahLst/>
            <a:cxnLst>
              <a:cxn ang="T4">
                <a:pos x="T0" y="T1"/>
              </a:cxn>
              <a:cxn ang="T5">
                <a:pos x="T2" y="T3"/>
              </a:cxn>
            </a:cxnLst>
            <a:rect l="0" t="0" r="r" b="b"/>
            <a:pathLst>
              <a:path w="2057400" h="1600200">
                <a:moveTo>
                  <a:pt x="0" y="0"/>
                </a:moveTo>
                <a:lnTo>
                  <a:pt x="2057399" y="1600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45" name="object 28">
            <a:extLst>
              <a:ext uri="{FF2B5EF4-FFF2-40B4-BE49-F238E27FC236}">
                <a16:creationId xmlns:a16="http://schemas.microsoft.com/office/drawing/2014/main" id="{C36EBF97-8F97-47AE-BD6C-9E67C99EA570}"/>
              </a:ext>
            </a:extLst>
          </p:cNvPr>
          <p:cNvSpPr>
            <a:spLocks/>
          </p:cNvSpPr>
          <p:nvPr/>
        </p:nvSpPr>
        <p:spPr bwMode="auto">
          <a:xfrm>
            <a:off x="7019925" y="1225550"/>
            <a:ext cx="2601913" cy="1606550"/>
          </a:xfrm>
          <a:custGeom>
            <a:avLst/>
            <a:gdLst>
              <a:gd name="T0" fmla="*/ 0 w 2590800"/>
              <a:gd name="T1" fmla="*/ 0 h 1600200"/>
              <a:gd name="T2" fmla="*/ 2613074 w 2590800"/>
              <a:gd name="T3" fmla="*/ 1612924 h 1600200"/>
              <a:gd name="T4" fmla="*/ 0 60000 65536"/>
              <a:gd name="T5" fmla="*/ 0 60000 65536"/>
            </a:gdLst>
            <a:ahLst/>
            <a:cxnLst>
              <a:cxn ang="T4">
                <a:pos x="T0" y="T1"/>
              </a:cxn>
              <a:cxn ang="T5">
                <a:pos x="T2" y="T3"/>
              </a:cxn>
            </a:cxnLst>
            <a:rect l="0" t="0" r="r" b="b"/>
            <a:pathLst>
              <a:path w="2590800" h="1600200">
                <a:moveTo>
                  <a:pt x="0" y="0"/>
                </a:moveTo>
                <a:lnTo>
                  <a:pt x="2590800" y="16001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46" name="object 29">
            <a:extLst>
              <a:ext uri="{FF2B5EF4-FFF2-40B4-BE49-F238E27FC236}">
                <a16:creationId xmlns:a16="http://schemas.microsoft.com/office/drawing/2014/main" id="{2701BAC1-CD32-4896-A1CD-A0470F3CD1EB}"/>
              </a:ext>
            </a:extLst>
          </p:cNvPr>
          <p:cNvSpPr>
            <a:spLocks/>
          </p:cNvSpPr>
          <p:nvPr/>
        </p:nvSpPr>
        <p:spPr bwMode="auto">
          <a:xfrm>
            <a:off x="7326313" y="3673475"/>
            <a:ext cx="1454150" cy="0"/>
          </a:xfrm>
          <a:custGeom>
            <a:avLst/>
            <a:gdLst>
              <a:gd name="T0" fmla="*/ 0 w 1447800"/>
              <a:gd name="T1" fmla="*/ 1460528 w 1447800"/>
              <a:gd name="T2" fmla="*/ 0 60000 65536"/>
              <a:gd name="T3" fmla="*/ 0 60000 65536"/>
            </a:gdLst>
            <a:ahLst/>
            <a:cxnLst>
              <a:cxn ang="T2">
                <a:pos x="T0" y="0"/>
              </a:cxn>
              <a:cxn ang="T3">
                <a:pos x="T1" y="0"/>
              </a:cxn>
            </a:cxnLst>
            <a:rect l="0" t="0" r="r" b="b"/>
            <a:pathLst>
              <a:path w="1447800">
                <a:moveTo>
                  <a:pt x="0" y="0"/>
                </a:moveTo>
                <a:lnTo>
                  <a:pt x="1447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47" name="object 30">
            <a:extLst>
              <a:ext uri="{FF2B5EF4-FFF2-40B4-BE49-F238E27FC236}">
                <a16:creationId xmlns:a16="http://schemas.microsoft.com/office/drawing/2014/main" id="{F24E662E-5C6A-4166-956B-95822CC682B8}"/>
              </a:ext>
            </a:extLst>
          </p:cNvPr>
          <p:cNvSpPr>
            <a:spLocks/>
          </p:cNvSpPr>
          <p:nvPr/>
        </p:nvSpPr>
        <p:spPr bwMode="auto">
          <a:xfrm>
            <a:off x="7708900" y="4745038"/>
            <a:ext cx="1606550" cy="1071562"/>
          </a:xfrm>
          <a:custGeom>
            <a:avLst/>
            <a:gdLst>
              <a:gd name="T0" fmla="*/ 0 w 1600200"/>
              <a:gd name="T1" fmla="*/ 1076345 h 1066800"/>
              <a:gd name="T2" fmla="*/ 1612925 w 1600200"/>
              <a:gd name="T3" fmla="*/ 0 h 1066800"/>
              <a:gd name="T4" fmla="*/ 0 60000 65536"/>
              <a:gd name="T5" fmla="*/ 0 60000 65536"/>
            </a:gdLst>
            <a:ahLst/>
            <a:cxnLst>
              <a:cxn ang="T4">
                <a:pos x="T0" y="T1"/>
              </a:cxn>
              <a:cxn ang="T5">
                <a:pos x="T2" y="T3"/>
              </a:cxn>
            </a:cxnLst>
            <a:rect l="0" t="0" r="r" b="b"/>
            <a:pathLst>
              <a:path w="1600200" h="1066800">
                <a:moveTo>
                  <a:pt x="0" y="1066800"/>
                </a:moveTo>
                <a:lnTo>
                  <a:pt x="16002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2148" name="object 31">
            <a:extLst>
              <a:ext uri="{FF2B5EF4-FFF2-40B4-BE49-F238E27FC236}">
                <a16:creationId xmlns:a16="http://schemas.microsoft.com/office/drawing/2014/main" id="{240DD258-B8BD-408B-81DE-9E2E37FD1571}"/>
              </a:ext>
            </a:extLst>
          </p:cNvPr>
          <p:cNvSpPr>
            <a:spLocks/>
          </p:cNvSpPr>
          <p:nvPr/>
        </p:nvSpPr>
        <p:spPr bwMode="auto">
          <a:xfrm>
            <a:off x="3654425" y="6122988"/>
            <a:ext cx="2141538" cy="0"/>
          </a:xfrm>
          <a:custGeom>
            <a:avLst/>
            <a:gdLst>
              <a:gd name="T0" fmla="*/ 0 w 2133600"/>
              <a:gd name="T1" fmla="*/ 2149506 w 2133600"/>
              <a:gd name="T2" fmla="*/ 0 60000 65536"/>
              <a:gd name="T3" fmla="*/ 0 60000 65536"/>
            </a:gdLst>
            <a:ahLst/>
            <a:cxnLst>
              <a:cxn ang="T2">
                <a:pos x="T0" y="0"/>
              </a:cxn>
              <a:cxn ang="T3">
                <a:pos x="T1" y="0"/>
              </a:cxn>
            </a:cxnLst>
            <a:rect l="0" t="0" r="r" b="b"/>
            <a:pathLst>
              <a:path w="2133600">
                <a:moveTo>
                  <a:pt x="0" y="0"/>
                </a:moveTo>
                <a:lnTo>
                  <a:pt x="2133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6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object 3">
            <a:extLst>
              <a:ext uri="{FF2B5EF4-FFF2-40B4-BE49-F238E27FC236}">
                <a16:creationId xmlns:a16="http://schemas.microsoft.com/office/drawing/2014/main" id="{0DFCE2F5-1C88-48CD-B685-17336483BE36}"/>
              </a:ext>
            </a:extLst>
          </p:cNvPr>
          <p:cNvSpPr>
            <a:spLocks noGrp="1"/>
          </p:cNvSpPr>
          <p:nvPr>
            <p:ph type="title"/>
          </p:nvPr>
        </p:nvSpPr>
        <p:spPr>
          <a:xfrm>
            <a:off x="0" y="127000"/>
            <a:ext cx="11887200" cy="769938"/>
          </a:xfrm>
        </p:spPr>
        <p:txBody>
          <a:bodyPr tIns="25506">
            <a:spAutoFit/>
          </a:bodyPr>
          <a:lstStyle/>
          <a:p>
            <a:pPr marL="88900" indent="-76200" algn="l">
              <a:lnSpc>
                <a:spcPts val="2888"/>
              </a:lnSpc>
              <a:spcBef>
                <a:spcPts val="200"/>
              </a:spcBef>
            </a:pPr>
            <a:r>
              <a:rPr lang="zh-CN" altLang="zh-CN" b="1">
                <a:latin typeface="Times New Roman" panose="02020603050405020304" pitchFamily="18" charset="0"/>
                <a:cs typeface="Times New Roman" panose="02020603050405020304" pitchFamily="18" charset="0"/>
              </a:rPr>
              <a:t>精制提供在提款用例中涉及的类的视图 (设计模型) 的类图</a:t>
            </a:r>
          </a:p>
        </p:txBody>
      </p:sp>
      <p:sp>
        <p:nvSpPr>
          <p:cNvPr id="133123" name="object 4">
            <a:extLst>
              <a:ext uri="{FF2B5EF4-FFF2-40B4-BE49-F238E27FC236}">
                <a16:creationId xmlns:a16="http://schemas.microsoft.com/office/drawing/2014/main" id="{783D2931-F298-4491-A43D-7DC1EC4450E8}"/>
              </a:ext>
            </a:extLst>
          </p:cNvPr>
          <p:cNvSpPr txBox="1">
            <a:spLocks noChangeArrowheads="1"/>
          </p:cNvSpPr>
          <p:nvPr/>
        </p:nvSpPr>
        <p:spPr bwMode="auto">
          <a:xfrm>
            <a:off x="2965450" y="5056188"/>
            <a:ext cx="917575" cy="504825"/>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8290" rIns="0" bIns="0">
            <a:spAutoFit/>
          </a:bodyPr>
          <a:lstStyle>
            <a:lvl1pPr marL="179388" indent="-1285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3"/>
              </a:spcBef>
            </a:pPr>
            <a:r>
              <a:rPr lang="zh-CN" altLang="zh-CN" sz="1600">
                <a:latin typeface="Times New Roman" panose="02020603050405020304" pitchFamily="18" charset="0"/>
                <a:cs typeface="Times New Roman" panose="02020603050405020304" pitchFamily="18" charset="0"/>
              </a:rPr>
              <a:t>分配器传感器</a:t>
            </a:r>
          </a:p>
        </p:txBody>
      </p:sp>
      <p:sp>
        <p:nvSpPr>
          <p:cNvPr id="5" name="object 5">
            <a:extLst>
              <a:ext uri="{FF2B5EF4-FFF2-40B4-BE49-F238E27FC236}">
                <a16:creationId xmlns:a16="http://schemas.microsoft.com/office/drawing/2014/main" id="{47A0222F-E46F-492E-9A21-4C3C77A11D09}"/>
              </a:ext>
            </a:extLst>
          </p:cNvPr>
          <p:cNvSpPr txBox="1"/>
          <p:nvPr/>
        </p:nvSpPr>
        <p:spPr>
          <a:xfrm>
            <a:off x="2811463" y="3984625"/>
            <a:ext cx="1071562" cy="466725"/>
          </a:xfrm>
          <a:prstGeom prst="rect">
            <a:avLst/>
          </a:prstGeom>
          <a:ln w="9144">
            <a:solidFill>
              <a:srgbClr val="000000"/>
            </a:solidFill>
          </a:ln>
        </p:spPr>
        <p:txBody>
          <a:bodyPr lIns="0" tIns="0" rIns="0" bIns="0">
            <a:spAutoFit/>
          </a:bodyPr>
          <a:lstStyle/>
          <a:p>
            <a:pPr algn="ctr">
              <a:lnSpc>
                <a:spcPts val="1696"/>
              </a:lnSpc>
              <a:defRPr/>
            </a:pPr>
            <a:r>
              <a:rPr sz="1607" spc="-5" dirty="0">
                <a:latin typeface="Times New Roman"/>
                <a:cs typeface="Times New Roman"/>
              </a:rPr>
              <a:t>分配器</a:t>
            </a:r>
            <a:endParaRPr sz="1607">
              <a:latin typeface="Times New Roman"/>
              <a:cs typeface="Times New Roman"/>
            </a:endParaRPr>
          </a:p>
          <a:p>
            <a:pPr algn="ctr">
              <a:defRPr/>
            </a:pPr>
            <a:r>
              <a:rPr sz="1607" spc="-5" dirty="0">
                <a:latin typeface="Times New Roman"/>
                <a:cs typeface="Times New Roman"/>
              </a:rPr>
              <a:t>馈线</a:t>
            </a:r>
            <a:endParaRPr sz="1607">
              <a:latin typeface="Times New Roman"/>
              <a:cs typeface="Times New Roman"/>
            </a:endParaRPr>
          </a:p>
        </p:txBody>
      </p:sp>
      <p:sp>
        <p:nvSpPr>
          <p:cNvPr id="133125" name="object 6">
            <a:extLst>
              <a:ext uri="{FF2B5EF4-FFF2-40B4-BE49-F238E27FC236}">
                <a16:creationId xmlns:a16="http://schemas.microsoft.com/office/drawing/2014/main" id="{803C5C42-521B-4D50-AD12-E850D9B68362}"/>
              </a:ext>
            </a:extLst>
          </p:cNvPr>
          <p:cNvSpPr>
            <a:spLocks/>
          </p:cNvSpPr>
          <p:nvPr/>
        </p:nvSpPr>
        <p:spPr bwMode="auto">
          <a:xfrm>
            <a:off x="4878388" y="4902200"/>
            <a:ext cx="1071562" cy="688975"/>
          </a:xfrm>
          <a:custGeom>
            <a:avLst/>
            <a:gdLst>
              <a:gd name="T0" fmla="*/ 0 w 1066800"/>
              <a:gd name="T1" fmla="*/ 0 h 685800"/>
              <a:gd name="T2" fmla="*/ 0 w 1066800"/>
              <a:gd name="T3" fmla="*/ 692165 h 685800"/>
              <a:gd name="T4" fmla="*/ 1076345 w 1066800"/>
              <a:gd name="T5" fmla="*/ 692165 h 685800"/>
              <a:gd name="T6" fmla="*/ 1076345 w 1066800"/>
              <a:gd name="T7" fmla="*/ 0 h 685800"/>
              <a:gd name="T8" fmla="*/ 0 w 1066800"/>
              <a:gd name="T9" fmla="*/ 0 h 68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6800" h="685800">
                <a:moveTo>
                  <a:pt x="0" y="0"/>
                </a:moveTo>
                <a:lnTo>
                  <a:pt x="0" y="685800"/>
                </a:lnTo>
                <a:lnTo>
                  <a:pt x="1066800" y="685800"/>
                </a:lnTo>
                <a:lnTo>
                  <a:pt x="10668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26" name="object 7">
            <a:extLst>
              <a:ext uri="{FF2B5EF4-FFF2-40B4-BE49-F238E27FC236}">
                <a16:creationId xmlns:a16="http://schemas.microsoft.com/office/drawing/2014/main" id="{FFEBA423-B326-493C-8E9C-4145DF730DD0}"/>
              </a:ext>
            </a:extLst>
          </p:cNvPr>
          <p:cNvSpPr txBox="1">
            <a:spLocks noChangeArrowheads="1"/>
          </p:cNvSpPr>
          <p:nvPr/>
        </p:nvSpPr>
        <p:spPr bwMode="auto">
          <a:xfrm>
            <a:off x="5070475" y="4860925"/>
            <a:ext cx="6842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15" rIns="0" bIns="0">
            <a:spAutoFit/>
          </a:bodyPr>
          <a:lstStyle>
            <a:lvl1pPr marL="12700" indent="1254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现金柜台</a:t>
            </a:r>
          </a:p>
        </p:txBody>
      </p:sp>
      <p:sp>
        <p:nvSpPr>
          <p:cNvPr id="133127" name="object 8">
            <a:extLst>
              <a:ext uri="{FF2B5EF4-FFF2-40B4-BE49-F238E27FC236}">
                <a16:creationId xmlns:a16="http://schemas.microsoft.com/office/drawing/2014/main" id="{86E54198-8ABC-47B0-B820-51448CF2748F}"/>
              </a:ext>
            </a:extLst>
          </p:cNvPr>
          <p:cNvSpPr>
            <a:spLocks/>
          </p:cNvSpPr>
          <p:nvPr/>
        </p:nvSpPr>
        <p:spPr bwMode="auto">
          <a:xfrm>
            <a:off x="3965575" y="3602038"/>
            <a:ext cx="989013" cy="566737"/>
          </a:xfrm>
          <a:custGeom>
            <a:avLst/>
            <a:gdLst>
              <a:gd name="T0" fmla="*/ 992773 w 984885"/>
              <a:gd name="T1" fmla="*/ 0 h 563879"/>
              <a:gd name="T2" fmla="*/ 0 w 984885"/>
              <a:gd name="T3" fmla="*/ 569609 h 563879"/>
              <a:gd name="T4" fmla="*/ 0 60000 65536"/>
              <a:gd name="T5" fmla="*/ 0 60000 65536"/>
            </a:gdLst>
            <a:ahLst/>
            <a:cxnLst>
              <a:cxn ang="T4">
                <a:pos x="T0" y="T1"/>
              </a:cxn>
              <a:cxn ang="T5">
                <a:pos x="T2" y="T3"/>
              </a:cxn>
            </a:cxnLst>
            <a:rect l="0" t="0" r="r" b="b"/>
            <a:pathLst>
              <a:path w="984885" h="563879">
                <a:moveTo>
                  <a:pt x="984503" y="0"/>
                </a:moveTo>
                <a:lnTo>
                  <a:pt x="0" y="56387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28" name="object 9">
            <a:extLst>
              <a:ext uri="{FF2B5EF4-FFF2-40B4-BE49-F238E27FC236}">
                <a16:creationId xmlns:a16="http://schemas.microsoft.com/office/drawing/2014/main" id="{245D2EA4-7A72-44E4-AFCE-04D4F213C608}"/>
              </a:ext>
            </a:extLst>
          </p:cNvPr>
          <p:cNvSpPr>
            <a:spLocks/>
          </p:cNvSpPr>
          <p:nvPr/>
        </p:nvSpPr>
        <p:spPr bwMode="auto">
          <a:xfrm>
            <a:off x="3883025" y="4121150"/>
            <a:ext cx="114300" cy="93663"/>
          </a:xfrm>
          <a:custGeom>
            <a:avLst/>
            <a:gdLst>
              <a:gd name="T0" fmla="*/ 115323 w 113030"/>
              <a:gd name="T1" fmla="*/ 87460 h 93345"/>
              <a:gd name="T2" fmla="*/ 63895 w 113030"/>
              <a:gd name="T3" fmla="*/ 0 h 93345"/>
              <a:gd name="T4" fmla="*/ 0 w 113030"/>
              <a:gd name="T5" fmla="*/ 93598 h 93345"/>
              <a:gd name="T6" fmla="*/ 115323 w 113030"/>
              <a:gd name="T7" fmla="*/ 87460 h 93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30" h="93345">
                <a:moveTo>
                  <a:pt x="112775" y="86867"/>
                </a:moveTo>
                <a:lnTo>
                  <a:pt x="62483" y="0"/>
                </a:lnTo>
                <a:lnTo>
                  <a:pt x="0" y="92963"/>
                </a:lnTo>
                <a:lnTo>
                  <a:pt x="112775" y="868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29" name="object 10">
            <a:extLst>
              <a:ext uri="{FF2B5EF4-FFF2-40B4-BE49-F238E27FC236}">
                <a16:creationId xmlns:a16="http://schemas.microsoft.com/office/drawing/2014/main" id="{91E75F2B-B43A-4AFE-B3FF-7D54B2733141}"/>
              </a:ext>
            </a:extLst>
          </p:cNvPr>
          <p:cNvSpPr>
            <a:spLocks/>
          </p:cNvSpPr>
          <p:nvPr/>
        </p:nvSpPr>
        <p:spPr bwMode="auto">
          <a:xfrm>
            <a:off x="3938588" y="3678238"/>
            <a:ext cx="1169987" cy="1606550"/>
          </a:xfrm>
          <a:custGeom>
            <a:avLst/>
            <a:gdLst>
              <a:gd name="T0" fmla="*/ 1175154 w 1164589"/>
              <a:gd name="T1" fmla="*/ 0 h 1598929"/>
              <a:gd name="T2" fmla="*/ 0 w 1164589"/>
              <a:gd name="T3" fmla="*/ 1613952 h 1598929"/>
              <a:gd name="T4" fmla="*/ 0 60000 65536"/>
              <a:gd name="T5" fmla="*/ 0 60000 65536"/>
            </a:gdLst>
            <a:ahLst/>
            <a:cxnLst>
              <a:cxn ang="T4">
                <a:pos x="T0" y="T1"/>
              </a:cxn>
              <a:cxn ang="T5">
                <a:pos x="T2" y="T3"/>
              </a:cxn>
            </a:cxnLst>
            <a:rect l="0" t="0" r="r" b="b"/>
            <a:pathLst>
              <a:path w="1164589" h="1598929">
                <a:moveTo>
                  <a:pt x="1164335" y="0"/>
                </a:moveTo>
                <a:lnTo>
                  <a:pt x="0" y="1598676"/>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30" name="object 11">
            <a:extLst>
              <a:ext uri="{FF2B5EF4-FFF2-40B4-BE49-F238E27FC236}">
                <a16:creationId xmlns:a16="http://schemas.microsoft.com/office/drawing/2014/main" id="{68E4CC63-8879-4D9D-BF1A-0D5D4BC6D311}"/>
              </a:ext>
            </a:extLst>
          </p:cNvPr>
          <p:cNvSpPr>
            <a:spLocks/>
          </p:cNvSpPr>
          <p:nvPr/>
        </p:nvSpPr>
        <p:spPr bwMode="auto">
          <a:xfrm>
            <a:off x="3883025" y="5251450"/>
            <a:ext cx="100013" cy="111125"/>
          </a:xfrm>
          <a:custGeom>
            <a:avLst/>
            <a:gdLst>
              <a:gd name="T0" fmla="*/ 100975 w 99060"/>
              <a:gd name="T1" fmla="*/ 59260 h 109854"/>
              <a:gd name="T2" fmla="*/ 18641 w 99060"/>
              <a:gd name="T3" fmla="*/ 0 h 109854"/>
              <a:gd name="T4" fmla="*/ 0 w 99060"/>
              <a:gd name="T5" fmla="*/ 112281 h 109854"/>
              <a:gd name="T6" fmla="*/ 100975 w 99060"/>
              <a:gd name="T7" fmla="*/ 59260 h 1098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9854">
                <a:moveTo>
                  <a:pt x="99060" y="57912"/>
                </a:moveTo>
                <a:lnTo>
                  <a:pt x="18287" y="0"/>
                </a:lnTo>
                <a:lnTo>
                  <a:pt x="0" y="109727"/>
                </a:lnTo>
                <a:lnTo>
                  <a:pt x="99060" y="579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31" name="object 12">
            <a:extLst>
              <a:ext uri="{FF2B5EF4-FFF2-40B4-BE49-F238E27FC236}">
                <a16:creationId xmlns:a16="http://schemas.microsoft.com/office/drawing/2014/main" id="{F117C31E-7316-4B07-90C8-47524E55E1DC}"/>
              </a:ext>
            </a:extLst>
          </p:cNvPr>
          <p:cNvSpPr>
            <a:spLocks/>
          </p:cNvSpPr>
          <p:nvPr/>
        </p:nvSpPr>
        <p:spPr bwMode="auto">
          <a:xfrm>
            <a:off x="5202238" y="3678238"/>
            <a:ext cx="212725" cy="1130300"/>
          </a:xfrm>
          <a:custGeom>
            <a:avLst/>
            <a:gdLst>
              <a:gd name="T0" fmla="*/ 214130 w 210820"/>
              <a:gd name="T1" fmla="*/ 0 h 1125220"/>
              <a:gd name="T2" fmla="*/ 0 w 210820"/>
              <a:gd name="T3" fmla="*/ 1134891 h 1125220"/>
              <a:gd name="T4" fmla="*/ 0 60000 65536"/>
              <a:gd name="T5" fmla="*/ 0 60000 65536"/>
            </a:gdLst>
            <a:ahLst/>
            <a:cxnLst>
              <a:cxn ang="T4">
                <a:pos x="T0" y="T1"/>
              </a:cxn>
              <a:cxn ang="T5">
                <a:pos x="T2" y="T3"/>
              </a:cxn>
            </a:cxnLst>
            <a:rect l="0" t="0" r="r" b="b"/>
            <a:pathLst>
              <a:path w="210820" h="1125220">
                <a:moveTo>
                  <a:pt x="210312" y="0"/>
                </a:moveTo>
                <a:lnTo>
                  <a:pt x="0" y="1124712"/>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32" name="object 13">
            <a:extLst>
              <a:ext uri="{FF2B5EF4-FFF2-40B4-BE49-F238E27FC236}">
                <a16:creationId xmlns:a16="http://schemas.microsoft.com/office/drawing/2014/main" id="{3FC15F8D-3EC4-4213-AD8B-D4A5A5632792}"/>
              </a:ext>
            </a:extLst>
          </p:cNvPr>
          <p:cNvSpPr>
            <a:spLocks/>
          </p:cNvSpPr>
          <p:nvPr/>
        </p:nvSpPr>
        <p:spPr bwMode="auto">
          <a:xfrm>
            <a:off x="5153025" y="4795838"/>
            <a:ext cx="100013" cy="106362"/>
          </a:xfrm>
          <a:custGeom>
            <a:avLst/>
            <a:gdLst>
              <a:gd name="T0" fmla="*/ 100974 w 99060"/>
              <a:gd name="T1" fmla="*/ 18179 h 106679"/>
              <a:gd name="T2" fmla="*/ 0 w 99060"/>
              <a:gd name="T3" fmla="*/ 0 h 106679"/>
              <a:gd name="T4" fmla="*/ 31068 w 99060"/>
              <a:gd name="T5" fmla="*/ 106046 h 106679"/>
              <a:gd name="T6" fmla="*/ 100974 w 99060"/>
              <a:gd name="T7" fmla="*/ 18179 h 106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6679">
                <a:moveTo>
                  <a:pt x="99059" y="18287"/>
                </a:moveTo>
                <a:lnTo>
                  <a:pt x="0" y="0"/>
                </a:lnTo>
                <a:lnTo>
                  <a:pt x="30479" y="106679"/>
                </a:lnTo>
                <a:lnTo>
                  <a:pt x="99059" y="182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 name="object 14">
            <a:extLst>
              <a:ext uri="{FF2B5EF4-FFF2-40B4-BE49-F238E27FC236}">
                <a16:creationId xmlns:a16="http://schemas.microsoft.com/office/drawing/2014/main" id="{2EEFF079-E2ED-4FA9-9A56-F90DC380A371}"/>
              </a:ext>
            </a:extLst>
          </p:cNvPr>
          <p:cNvSpPr txBox="1"/>
          <p:nvPr/>
        </p:nvSpPr>
        <p:spPr>
          <a:xfrm>
            <a:off x="6254750" y="3754438"/>
            <a:ext cx="1684338" cy="231775"/>
          </a:xfrm>
          <a:prstGeom prst="rect">
            <a:avLst/>
          </a:prstGeom>
          <a:ln w="9144">
            <a:solidFill>
              <a:srgbClr val="000000"/>
            </a:solidFill>
          </a:ln>
        </p:spPr>
        <p:txBody>
          <a:bodyPr lIns="0" tIns="0" rIns="0" bIns="0">
            <a:spAutoFit/>
          </a:bodyPr>
          <a:lstStyle/>
          <a:p>
            <a:pPr marL="51651">
              <a:lnSpc>
                <a:spcPts val="1757"/>
              </a:lnSpc>
              <a:defRPr/>
            </a:pPr>
            <a:r>
              <a:rPr sz="1607" spc="-5" dirty="0">
                <a:latin typeface="Times New Roman"/>
                <a:cs typeface="Times New Roman"/>
              </a:rPr>
              <a:t>WithdrawalService</a:t>
            </a:r>
            <a:endParaRPr sz="1607">
              <a:latin typeface="Times New Roman"/>
              <a:cs typeface="Times New Roman"/>
            </a:endParaRPr>
          </a:p>
        </p:txBody>
      </p:sp>
      <p:sp>
        <p:nvSpPr>
          <p:cNvPr id="15" name="object 15">
            <a:extLst>
              <a:ext uri="{FF2B5EF4-FFF2-40B4-BE49-F238E27FC236}">
                <a16:creationId xmlns:a16="http://schemas.microsoft.com/office/drawing/2014/main" id="{CAC94FEA-FF46-4C27-9DDC-CCCB8AE57B1F}"/>
              </a:ext>
            </a:extLst>
          </p:cNvPr>
          <p:cNvSpPr txBox="1"/>
          <p:nvPr/>
        </p:nvSpPr>
        <p:spPr>
          <a:xfrm>
            <a:off x="7556500" y="2071688"/>
            <a:ext cx="1071563" cy="466725"/>
          </a:xfrm>
          <a:prstGeom prst="rect">
            <a:avLst/>
          </a:prstGeom>
          <a:ln w="28955">
            <a:solidFill>
              <a:srgbClr val="000000"/>
            </a:solidFill>
          </a:ln>
        </p:spPr>
        <p:txBody>
          <a:bodyPr lIns="0" tIns="0" rIns="0" bIns="0">
            <a:spAutoFit/>
          </a:bodyPr>
          <a:lstStyle/>
          <a:p>
            <a:pPr algn="ctr">
              <a:lnSpc>
                <a:spcPts val="1696"/>
              </a:lnSpc>
              <a:defRPr/>
            </a:pPr>
            <a:r>
              <a:rPr sz="1607" spc="-5" dirty="0">
                <a:latin typeface="Times New Roman"/>
                <a:cs typeface="Times New Roman"/>
              </a:rPr>
              <a:t>交易</a:t>
            </a:r>
            <a:endParaRPr sz="1607">
              <a:latin typeface="Times New Roman"/>
              <a:cs typeface="Times New Roman"/>
            </a:endParaRPr>
          </a:p>
          <a:p>
            <a:pPr marL="638" algn="ctr">
              <a:defRPr/>
            </a:pPr>
            <a:r>
              <a:rPr sz="1607" spc="-5" dirty="0">
                <a:latin typeface="Times New Roman"/>
                <a:cs typeface="Times New Roman"/>
              </a:rPr>
              <a:t>经理</a:t>
            </a:r>
            <a:endParaRPr sz="1607">
              <a:latin typeface="Times New Roman"/>
              <a:cs typeface="Times New Roman"/>
            </a:endParaRPr>
          </a:p>
        </p:txBody>
      </p:sp>
      <p:sp>
        <p:nvSpPr>
          <p:cNvPr id="133135" name="object 16">
            <a:extLst>
              <a:ext uri="{FF2B5EF4-FFF2-40B4-BE49-F238E27FC236}">
                <a16:creationId xmlns:a16="http://schemas.microsoft.com/office/drawing/2014/main" id="{657CBFF1-863A-4624-8AAF-9FACF4671B6C}"/>
              </a:ext>
            </a:extLst>
          </p:cNvPr>
          <p:cNvSpPr>
            <a:spLocks/>
          </p:cNvSpPr>
          <p:nvPr/>
        </p:nvSpPr>
        <p:spPr bwMode="auto">
          <a:xfrm>
            <a:off x="6026150" y="2378075"/>
            <a:ext cx="1530350" cy="765175"/>
          </a:xfrm>
          <a:custGeom>
            <a:avLst/>
            <a:gdLst>
              <a:gd name="T0" fmla="*/ 0 w 1524000"/>
              <a:gd name="T1" fmla="*/ 768363 h 762000"/>
              <a:gd name="T2" fmla="*/ 1536726 w 1524000"/>
              <a:gd name="T3" fmla="*/ 0 h 762000"/>
              <a:gd name="T4" fmla="*/ 0 60000 65536"/>
              <a:gd name="T5" fmla="*/ 0 60000 65536"/>
            </a:gdLst>
            <a:ahLst/>
            <a:cxnLst>
              <a:cxn ang="T4">
                <a:pos x="T0" y="T1"/>
              </a:cxn>
              <a:cxn ang="T5">
                <a:pos x="T2" y="T3"/>
              </a:cxn>
            </a:cxnLst>
            <a:rect l="0" t="0" r="r" b="b"/>
            <a:pathLst>
              <a:path w="1524000" h="762000">
                <a:moveTo>
                  <a:pt x="0" y="762000"/>
                </a:moveTo>
                <a:lnTo>
                  <a:pt x="1524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36" name="object 17">
            <a:extLst>
              <a:ext uri="{FF2B5EF4-FFF2-40B4-BE49-F238E27FC236}">
                <a16:creationId xmlns:a16="http://schemas.microsoft.com/office/drawing/2014/main" id="{2E615BEB-967D-4753-9B1B-71CA75ED6360}"/>
              </a:ext>
            </a:extLst>
          </p:cNvPr>
          <p:cNvSpPr>
            <a:spLocks/>
          </p:cNvSpPr>
          <p:nvPr/>
        </p:nvSpPr>
        <p:spPr bwMode="auto">
          <a:xfrm>
            <a:off x="7304088" y="2760663"/>
            <a:ext cx="635000" cy="915987"/>
          </a:xfrm>
          <a:custGeom>
            <a:avLst/>
            <a:gdLst>
              <a:gd name="T0" fmla="*/ 637550 w 632460"/>
              <a:gd name="T1" fmla="*/ 0 h 913129"/>
              <a:gd name="T2" fmla="*/ 0 w 632460"/>
              <a:gd name="T3" fmla="*/ 918598 h 913129"/>
              <a:gd name="T4" fmla="*/ 0 60000 65536"/>
              <a:gd name="T5" fmla="*/ 0 60000 65536"/>
            </a:gdLst>
            <a:ahLst/>
            <a:cxnLst>
              <a:cxn ang="T4">
                <a:pos x="T0" y="T1"/>
              </a:cxn>
              <a:cxn ang="T5">
                <a:pos x="T2" y="T3"/>
              </a:cxn>
            </a:cxnLst>
            <a:rect l="0" t="0" r="r" b="b"/>
            <a:pathLst>
              <a:path w="632460" h="913129">
                <a:moveTo>
                  <a:pt x="632460" y="0"/>
                </a:moveTo>
                <a:lnTo>
                  <a:pt x="0" y="912875"/>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37" name="object 18">
            <a:extLst>
              <a:ext uri="{FF2B5EF4-FFF2-40B4-BE49-F238E27FC236}">
                <a16:creationId xmlns:a16="http://schemas.microsoft.com/office/drawing/2014/main" id="{0D4972C3-2C08-41FE-BCFD-326AD164DC60}"/>
              </a:ext>
            </a:extLst>
          </p:cNvPr>
          <p:cNvSpPr>
            <a:spLocks/>
          </p:cNvSpPr>
          <p:nvPr/>
        </p:nvSpPr>
        <p:spPr bwMode="auto">
          <a:xfrm>
            <a:off x="7250113" y="3644900"/>
            <a:ext cx="100012" cy="111125"/>
          </a:xfrm>
          <a:custGeom>
            <a:avLst/>
            <a:gdLst>
              <a:gd name="T0" fmla="*/ 100973 w 99060"/>
              <a:gd name="T1" fmla="*/ 57699 h 109854"/>
              <a:gd name="T2" fmla="*/ 17087 w 99060"/>
              <a:gd name="T3" fmla="*/ 0 h 109854"/>
              <a:gd name="T4" fmla="*/ 0 w 99060"/>
              <a:gd name="T5" fmla="*/ 112281 h 109854"/>
              <a:gd name="T6" fmla="*/ 100973 w 99060"/>
              <a:gd name="T7" fmla="*/ 57699 h 1098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9854">
                <a:moveTo>
                  <a:pt x="99060" y="56387"/>
                </a:moveTo>
                <a:lnTo>
                  <a:pt x="16763" y="0"/>
                </a:lnTo>
                <a:lnTo>
                  <a:pt x="0" y="109727"/>
                </a:lnTo>
                <a:lnTo>
                  <a:pt x="99060" y="563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38" name="object 19">
            <a:extLst>
              <a:ext uri="{FF2B5EF4-FFF2-40B4-BE49-F238E27FC236}">
                <a16:creationId xmlns:a16="http://schemas.microsoft.com/office/drawing/2014/main" id="{57941EBE-7E04-49FF-8A26-C2F35AB1C958}"/>
              </a:ext>
            </a:extLst>
          </p:cNvPr>
          <p:cNvSpPr>
            <a:spLocks/>
          </p:cNvSpPr>
          <p:nvPr/>
        </p:nvSpPr>
        <p:spPr bwMode="auto">
          <a:xfrm>
            <a:off x="9775825" y="4137025"/>
            <a:ext cx="152400" cy="0"/>
          </a:xfrm>
          <a:custGeom>
            <a:avLst/>
            <a:gdLst>
              <a:gd name="T0" fmla="*/ 0 w 152400"/>
              <a:gd name="T1" fmla="*/ 152400 w 152400"/>
              <a:gd name="T2" fmla="*/ 0 60000 65536"/>
              <a:gd name="T3" fmla="*/ 0 60000 65536"/>
            </a:gdLst>
            <a:ahLst/>
            <a:cxnLst>
              <a:cxn ang="T2">
                <a:pos x="T0" y="0"/>
              </a:cxn>
              <a:cxn ang="T3">
                <a:pos x="T1" y="0"/>
              </a:cxn>
            </a:cxnLst>
            <a:rect l="0" t="0" r="r" b="b"/>
            <a:pathLst>
              <a:path w="152400">
                <a:moveTo>
                  <a:pt x="0" y="0"/>
                </a:moveTo>
                <a:lnTo>
                  <a:pt x="152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39" name="object 20">
            <a:extLst>
              <a:ext uri="{FF2B5EF4-FFF2-40B4-BE49-F238E27FC236}">
                <a16:creationId xmlns:a16="http://schemas.microsoft.com/office/drawing/2014/main" id="{10A20ECF-E2CF-4189-997C-AF8B7F88C97C}"/>
              </a:ext>
            </a:extLst>
          </p:cNvPr>
          <p:cNvSpPr>
            <a:spLocks/>
          </p:cNvSpPr>
          <p:nvPr/>
        </p:nvSpPr>
        <p:spPr bwMode="auto">
          <a:xfrm>
            <a:off x="9775825" y="3984625"/>
            <a:ext cx="76200" cy="152400"/>
          </a:xfrm>
          <a:custGeom>
            <a:avLst/>
            <a:gdLst>
              <a:gd name="T0" fmla="*/ 76200 w 76200"/>
              <a:gd name="T1" fmla="*/ 0 h 152400"/>
              <a:gd name="T2" fmla="*/ 0 w 76200"/>
              <a:gd name="T3" fmla="*/ 152400 h 152400"/>
              <a:gd name="T4" fmla="*/ 0 60000 65536"/>
              <a:gd name="T5" fmla="*/ 0 60000 65536"/>
            </a:gdLst>
            <a:ahLst/>
            <a:cxnLst>
              <a:cxn ang="T4">
                <a:pos x="T0" y="T1"/>
              </a:cxn>
              <a:cxn ang="T5">
                <a:pos x="T2" y="T3"/>
              </a:cxn>
            </a:cxnLst>
            <a:rect l="0" t="0" r="r" b="b"/>
            <a:pathLst>
              <a:path w="76200" h="152400">
                <a:moveTo>
                  <a:pt x="76200" y="0"/>
                </a:moveTo>
                <a:lnTo>
                  <a:pt x="0" y="152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 name="object 21">
            <a:extLst>
              <a:ext uri="{FF2B5EF4-FFF2-40B4-BE49-F238E27FC236}">
                <a16:creationId xmlns:a16="http://schemas.microsoft.com/office/drawing/2014/main" id="{5BA42EF2-0DE2-4905-9EE3-A1EC72F17A3C}"/>
              </a:ext>
            </a:extLst>
          </p:cNvPr>
          <p:cNvSpPr txBox="1"/>
          <p:nvPr/>
        </p:nvSpPr>
        <p:spPr>
          <a:xfrm>
            <a:off x="9393238" y="5132388"/>
            <a:ext cx="1069975" cy="231775"/>
          </a:xfrm>
          <a:prstGeom prst="rect">
            <a:avLst/>
          </a:prstGeom>
          <a:ln w="9144">
            <a:solidFill>
              <a:srgbClr val="000000"/>
            </a:solidFill>
          </a:ln>
        </p:spPr>
        <p:txBody>
          <a:bodyPr lIns="0" tIns="0" rIns="0" bIns="0">
            <a:spAutoFit/>
          </a:bodyPr>
          <a:lstStyle/>
          <a:p>
            <a:pPr marL="189387">
              <a:lnSpc>
                <a:spcPts val="1757"/>
              </a:lnSpc>
              <a:defRPr/>
            </a:pPr>
            <a:r>
              <a:rPr sz="1607" spc="-5" dirty="0">
                <a:latin typeface="Times New Roman"/>
                <a:cs typeface="Times New Roman"/>
              </a:rPr>
              <a:t>帐户</a:t>
            </a:r>
            <a:endParaRPr sz="1607">
              <a:latin typeface="Times New Roman"/>
              <a:cs typeface="Times New Roman"/>
            </a:endParaRPr>
          </a:p>
        </p:txBody>
      </p:sp>
      <p:sp>
        <p:nvSpPr>
          <p:cNvPr id="22" name="object 22">
            <a:extLst>
              <a:ext uri="{FF2B5EF4-FFF2-40B4-BE49-F238E27FC236}">
                <a16:creationId xmlns:a16="http://schemas.microsoft.com/office/drawing/2014/main" id="{BF621958-140A-42F1-8052-D0CB01C3A298}"/>
              </a:ext>
            </a:extLst>
          </p:cNvPr>
          <p:cNvSpPr txBox="1"/>
          <p:nvPr/>
        </p:nvSpPr>
        <p:spPr>
          <a:xfrm>
            <a:off x="9393238" y="3295650"/>
            <a:ext cx="1069975" cy="468313"/>
          </a:xfrm>
          <a:prstGeom prst="rect">
            <a:avLst/>
          </a:prstGeom>
          <a:ln w="9144">
            <a:solidFill>
              <a:srgbClr val="000000"/>
            </a:solidFill>
          </a:ln>
        </p:spPr>
        <p:txBody>
          <a:bodyPr lIns="0" tIns="0" rIns="0" bIns="0">
            <a:spAutoFit/>
          </a:bodyPr>
          <a:lstStyle/>
          <a:p>
            <a:pPr algn="ctr">
              <a:lnSpc>
                <a:spcPts val="1696"/>
              </a:lnSpc>
              <a:defRPr/>
            </a:pPr>
            <a:r>
              <a:rPr sz="1607" spc="-5" dirty="0">
                <a:latin typeface="Times New Roman"/>
                <a:cs typeface="Times New Roman"/>
              </a:rPr>
              <a:t>持续</a:t>
            </a:r>
            <a:endParaRPr sz="1607">
              <a:latin typeface="Times New Roman"/>
              <a:cs typeface="Times New Roman"/>
            </a:endParaRPr>
          </a:p>
          <a:p>
            <a:pPr algn="ctr">
              <a:defRPr/>
            </a:pPr>
            <a:r>
              <a:rPr sz="1607" spc="-5" dirty="0">
                <a:latin typeface="Times New Roman"/>
                <a:cs typeface="Times New Roman"/>
              </a:rPr>
              <a:t>类</a:t>
            </a:r>
            <a:endParaRPr sz="1607">
              <a:latin typeface="Times New Roman"/>
              <a:cs typeface="Times New Roman"/>
            </a:endParaRPr>
          </a:p>
        </p:txBody>
      </p:sp>
      <p:sp>
        <p:nvSpPr>
          <p:cNvPr id="23" name="object 23">
            <a:extLst>
              <a:ext uri="{FF2B5EF4-FFF2-40B4-BE49-F238E27FC236}">
                <a16:creationId xmlns:a16="http://schemas.microsoft.com/office/drawing/2014/main" id="{D529DAAD-33D0-4846-950F-2A429207115F}"/>
              </a:ext>
            </a:extLst>
          </p:cNvPr>
          <p:cNvSpPr txBox="1"/>
          <p:nvPr/>
        </p:nvSpPr>
        <p:spPr>
          <a:xfrm>
            <a:off x="7862888" y="4673600"/>
            <a:ext cx="1069975" cy="466725"/>
          </a:xfrm>
          <a:prstGeom prst="rect">
            <a:avLst/>
          </a:prstGeom>
          <a:ln w="38100">
            <a:solidFill>
              <a:srgbClr val="000000"/>
            </a:solidFill>
          </a:ln>
        </p:spPr>
        <p:txBody>
          <a:bodyPr lIns="0" tIns="0" rIns="0" bIns="0">
            <a:spAutoFit/>
          </a:bodyPr>
          <a:lstStyle/>
          <a:p>
            <a:pPr marL="189387">
              <a:lnSpc>
                <a:spcPts val="1696"/>
              </a:lnSpc>
              <a:defRPr/>
            </a:pPr>
            <a:r>
              <a:rPr sz="1607" spc="-5" dirty="0">
                <a:latin typeface="Times New Roman"/>
                <a:cs typeface="Times New Roman"/>
              </a:rPr>
              <a:t>帐户</a:t>
            </a:r>
            <a:endParaRPr sz="1607">
              <a:latin typeface="Times New Roman"/>
              <a:cs typeface="Times New Roman"/>
            </a:endParaRPr>
          </a:p>
          <a:p>
            <a:pPr marL="172808">
              <a:defRPr/>
            </a:pPr>
            <a:r>
              <a:rPr sz="1607" spc="-5" dirty="0">
                <a:latin typeface="Times New Roman"/>
                <a:cs typeface="Times New Roman"/>
              </a:rPr>
              <a:t>经理</a:t>
            </a:r>
            <a:endParaRPr sz="1607">
              <a:latin typeface="Times New Roman"/>
              <a:cs typeface="Times New Roman"/>
            </a:endParaRPr>
          </a:p>
        </p:txBody>
      </p:sp>
      <p:sp>
        <p:nvSpPr>
          <p:cNvPr id="133143" name="object 24">
            <a:extLst>
              <a:ext uri="{FF2B5EF4-FFF2-40B4-BE49-F238E27FC236}">
                <a16:creationId xmlns:a16="http://schemas.microsoft.com/office/drawing/2014/main" id="{A965ED7F-89C5-46C4-8819-F09FAC15BC2B}"/>
              </a:ext>
            </a:extLst>
          </p:cNvPr>
          <p:cNvSpPr>
            <a:spLocks/>
          </p:cNvSpPr>
          <p:nvPr/>
        </p:nvSpPr>
        <p:spPr bwMode="auto">
          <a:xfrm>
            <a:off x="8167688" y="2760663"/>
            <a:ext cx="0" cy="1816100"/>
          </a:xfrm>
          <a:custGeom>
            <a:avLst/>
            <a:gdLst>
              <a:gd name="T0" fmla="*/ 0 h 1809114"/>
              <a:gd name="T1" fmla="*/ 1822985 h 1809114"/>
              <a:gd name="T2" fmla="*/ 0 60000 65536"/>
              <a:gd name="T3" fmla="*/ 0 60000 65536"/>
            </a:gdLst>
            <a:ahLst/>
            <a:cxnLst>
              <a:cxn ang="T2">
                <a:pos x="0" y="T0"/>
              </a:cxn>
              <a:cxn ang="T3">
                <a:pos x="0" y="T1"/>
              </a:cxn>
            </a:cxnLst>
            <a:rect l="0" t="0" r="r" b="b"/>
            <a:pathLst>
              <a:path h="1809114">
                <a:moveTo>
                  <a:pt x="0" y="0"/>
                </a:moveTo>
                <a:lnTo>
                  <a:pt x="0" y="180898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44" name="object 25">
            <a:extLst>
              <a:ext uri="{FF2B5EF4-FFF2-40B4-BE49-F238E27FC236}">
                <a16:creationId xmlns:a16="http://schemas.microsoft.com/office/drawing/2014/main" id="{C95B31A1-4114-4DF5-A450-D7871262B16A}"/>
              </a:ext>
            </a:extLst>
          </p:cNvPr>
          <p:cNvSpPr>
            <a:spLocks/>
          </p:cNvSpPr>
          <p:nvPr/>
        </p:nvSpPr>
        <p:spPr bwMode="auto">
          <a:xfrm>
            <a:off x="8120063" y="4573588"/>
            <a:ext cx="98425" cy="100012"/>
          </a:xfrm>
          <a:custGeom>
            <a:avLst/>
            <a:gdLst>
              <a:gd name="T0" fmla="*/ 97796 w 99059"/>
              <a:gd name="T1" fmla="*/ 0 h 99060"/>
              <a:gd name="T2" fmla="*/ 0 w 99059"/>
              <a:gd name="T3" fmla="*/ 0 h 99060"/>
              <a:gd name="T4" fmla="*/ 48146 w 99059"/>
              <a:gd name="T5" fmla="*/ 100973 h 99060"/>
              <a:gd name="T6" fmla="*/ 97796 w 99059"/>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60" y="0"/>
                </a:moveTo>
                <a:lnTo>
                  <a:pt x="0" y="0"/>
                </a:lnTo>
                <a:lnTo>
                  <a:pt x="48768" y="99060"/>
                </a:lnTo>
                <a:lnTo>
                  <a:pt x="990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45" name="object 26">
            <a:extLst>
              <a:ext uri="{FF2B5EF4-FFF2-40B4-BE49-F238E27FC236}">
                <a16:creationId xmlns:a16="http://schemas.microsoft.com/office/drawing/2014/main" id="{6140028F-9B1E-40D3-A562-5153E2D33AD9}"/>
              </a:ext>
            </a:extLst>
          </p:cNvPr>
          <p:cNvSpPr>
            <a:spLocks/>
          </p:cNvSpPr>
          <p:nvPr/>
        </p:nvSpPr>
        <p:spPr bwMode="auto">
          <a:xfrm>
            <a:off x="8932863" y="5132388"/>
            <a:ext cx="374650" cy="185737"/>
          </a:xfrm>
          <a:custGeom>
            <a:avLst/>
            <a:gdLst>
              <a:gd name="T0" fmla="*/ 0 w 372109"/>
              <a:gd name="T1" fmla="*/ 0 h 184785"/>
              <a:gd name="T2" fmla="*/ 376951 w 372109"/>
              <a:gd name="T3" fmla="*/ 186308 h 184785"/>
              <a:gd name="T4" fmla="*/ 0 60000 65536"/>
              <a:gd name="T5" fmla="*/ 0 60000 65536"/>
            </a:gdLst>
            <a:ahLst/>
            <a:cxnLst>
              <a:cxn ang="T4">
                <a:pos x="T0" y="T1"/>
              </a:cxn>
              <a:cxn ang="T5">
                <a:pos x="T2" y="T3"/>
              </a:cxn>
            </a:cxnLst>
            <a:rect l="0" t="0" r="r" b="b"/>
            <a:pathLst>
              <a:path w="372109" h="184785">
                <a:moveTo>
                  <a:pt x="0" y="0"/>
                </a:moveTo>
                <a:lnTo>
                  <a:pt x="371855" y="18440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46" name="object 27">
            <a:extLst>
              <a:ext uri="{FF2B5EF4-FFF2-40B4-BE49-F238E27FC236}">
                <a16:creationId xmlns:a16="http://schemas.microsoft.com/office/drawing/2014/main" id="{1EE862A6-A219-4D85-8761-6D8E5608A8FE}"/>
              </a:ext>
            </a:extLst>
          </p:cNvPr>
          <p:cNvSpPr>
            <a:spLocks/>
          </p:cNvSpPr>
          <p:nvPr/>
        </p:nvSpPr>
        <p:spPr bwMode="auto">
          <a:xfrm>
            <a:off x="9280525" y="5273675"/>
            <a:ext cx="112713" cy="88900"/>
          </a:xfrm>
          <a:custGeom>
            <a:avLst/>
            <a:gdLst>
              <a:gd name="T0" fmla="*/ 113159 w 111759"/>
              <a:gd name="T1" fmla="*/ 88391 h 88900"/>
              <a:gd name="T2" fmla="*/ 44953 w 111759"/>
              <a:gd name="T3" fmla="*/ 0 h 88900"/>
              <a:gd name="T4" fmla="*/ 0 w 111759"/>
              <a:gd name="T5" fmla="*/ 88391 h 88900"/>
              <a:gd name="T6" fmla="*/ 113159 w 111759"/>
              <a:gd name="T7" fmla="*/ 88391 h 8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59" h="88900">
                <a:moveTo>
                  <a:pt x="111251" y="88391"/>
                </a:moveTo>
                <a:lnTo>
                  <a:pt x="44196" y="0"/>
                </a:lnTo>
                <a:lnTo>
                  <a:pt x="0" y="88391"/>
                </a:lnTo>
                <a:lnTo>
                  <a:pt x="111251" y="88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47" name="object 28">
            <a:extLst>
              <a:ext uri="{FF2B5EF4-FFF2-40B4-BE49-F238E27FC236}">
                <a16:creationId xmlns:a16="http://schemas.microsoft.com/office/drawing/2014/main" id="{D8E7AA3F-61AF-49E1-B4A0-F9BA33FDA0D8}"/>
              </a:ext>
            </a:extLst>
          </p:cNvPr>
          <p:cNvSpPr>
            <a:spLocks/>
          </p:cNvSpPr>
          <p:nvPr/>
        </p:nvSpPr>
        <p:spPr bwMode="auto">
          <a:xfrm>
            <a:off x="9852025" y="3984625"/>
            <a:ext cx="76200" cy="152400"/>
          </a:xfrm>
          <a:custGeom>
            <a:avLst/>
            <a:gdLst>
              <a:gd name="T0" fmla="*/ 0 w 76200"/>
              <a:gd name="T1" fmla="*/ 0 h 152400"/>
              <a:gd name="T2" fmla="*/ 76200 w 76200"/>
              <a:gd name="T3" fmla="*/ 152400 h 152400"/>
              <a:gd name="T4" fmla="*/ 0 60000 65536"/>
              <a:gd name="T5" fmla="*/ 0 60000 65536"/>
            </a:gdLst>
            <a:ahLst/>
            <a:cxnLst>
              <a:cxn ang="T4">
                <a:pos x="T0" y="T1"/>
              </a:cxn>
              <a:cxn ang="T5">
                <a:pos x="T2" y="T3"/>
              </a:cxn>
            </a:cxnLst>
            <a:rect l="0" t="0" r="r" b="b"/>
            <a:pathLst>
              <a:path w="76200" h="152400">
                <a:moveTo>
                  <a:pt x="0" y="0"/>
                </a:moveTo>
                <a:lnTo>
                  <a:pt x="76200" y="152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48" name="object 29">
            <a:extLst>
              <a:ext uri="{FF2B5EF4-FFF2-40B4-BE49-F238E27FC236}">
                <a16:creationId xmlns:a16="http://schemas.microsoft.com/office/drawing/2014/main" id="{33A9AA21-7B0D-4539-AFCD-94DD54FB459F}"/>
              </a:ext>
            </a:extLst>
          </p:cNvPr>
          <p:cNvSpPr>
            <a:spLocks/>
          </p:cNvSpPr>
          <p:nvPr/>
        </p:nvSpPr>
        <p:spPr bwMode="auto">
          <a:xfrm>
            <a:off x="9852025" y="4137025"/>
            <a:ext cx="0" cy="995363"/>
          </a:xfrm>
          <a:custGeom>
            <a:avLst/>
            <a:gdLst>
              <a:gd name="T0" fmla="*/ 0 h 990600"/>
              <a:gd name="T1" fmla="*/ 1000149 h 990600"/>
              <a:gd name="T2" fmla="*/ 0 60000 65536"/>
              <a:gd name="T3" fmla="*/ 0 60000 65536"/>
            </a:gdLst>
            <a:ahLst/>
            <a:cxnLst>
              <a:cxn ang="T2">
                <a:pos x="0" y="T0"/>
              </a:cxn>
              <a:cxn ang="T3">
                <a:pos x="0" y="T1"/>
              </a:cxn>
            </a:cxnLst>
            <a:rect l="0" t="0" r="r" b="b"/>
            <a:pathLst>
              <a:path h="990600">
                <a:moveTo>
                  <a:pt x="0" y="0"/>
                </a:moveTo>
                <a:lnTo>
                  <a:pt x="0" y="990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0" name="object 30">
            <a:extLst>
              <a:ext uri="{FF2B5EF4-FFF2-40B4-BE49-F238E27FC236}">
                <a16:creationId xmlns:a16="http://schemas.microsoft.com/office/drawing/2014/main" id="{6D0023DA-AA77-480C-B74F-0F9DD6CF5000}"/>
              </a:ext>
            </a:extLst>
          </p:cNvPr>
          <p:cNvSpPr txBox="1"/>
          <p:nvPr/>
        </p:nvSpPr>
        <p:spPr>
          <a:xfrm>
            <a:off x="2965450" y="2147888"/>
            <a:ext cx="841375" cy="231775"/>
          </a:xfrm>
          <a:prstGeom prst="rect">
            <a:avLst/>
          </a:prstGeom>
          <a:ln w="9144">
            <a:solidFill>
              <a:srgbClr val="000000"/>
            </a:solidFill>
          </a:ln>
        </p:spPr>
        <p:txBody>
          <a:bodyPr lIns="0" tIns="0" rIns="0" bIns="0">
            <a:spAutoFit/>
          </a:bodyPr>
          <a:lstStyle/>
          <a:p>
            <a:pPr marL="102027">
              <a:lnSpc>
                <a:spcPts val="1757"/>
              </a:lnSpc>
              <a:defRPr/>
            </a:pPr>
            <a:r>
              <a:rPr sz="1607" spc="-5" dirty="0">
                <a:latin typeface="Times New Roman"/>
                <a:cs typeface="Times New Roman"/>
              </a:rPr>
              <a:t>显示</a:t>
            </a:r>
            <a:endParaRPr sz="1607">
              <a:latin typeface="Times New Roman"/>
              <a:cs typeface="Times New Roman"/>
            </a:endParaRPr>
          </a:p>
        </p:txBody>
      </p:sp>
      <p:sp>
        <p:nvSpPr>
          <p:cNvPr id="31" name="object 31">
            <a:extLst>
              <a:ext uri="{FF2B5EF4-FFF2-40B4-BE49-F238E27FC236}">
                <a16:creationId xmlns:a16="http://schemas.microsoft.com/office/drawing/2014/main" id="{FD4677A6-319F-4ED0-8057-93CB990E4698}"/>
              </a:ext>
            </a:extLst>
          </p:cNvPr>
          <p:cNvSpPr txBox="1"/>
          <p:nvPr/>
        </p:nvSpPr>
        <p:spPr>
          <a:xfrm>
            <a:off x="2965450" y="2913063"/>
            <a:ext cx="765175" cy="231775"/>
          </a:xfrm>
          <a:prstGeom prst="rect">
            <a:avLst/>
          </a:prstGeom>
          <a:ln w="9144">
            <a:solidFill>
              <a:srgbClr val="000000"/>
            </a:solidFill>
          </a:ln>
        </p:spPr>
        <p:txBody>
          <a:bodyPr lIns="0" tIns="0" rIns="0" bIns="0">
            <a:spAutoFit/>
          </a:bodyPr>
          <a:lstStyle/>
          <a:p>
            <a:pPr marL="61216">
              <a:lnSpc>
                <a:spcPts val="1757"/>
              </a:lnSpc>
              <a:defRPr/>
            </a:pPr>
            <a:r>
              <a:rPr sz="1607" spc="-10" dirty="0">
                <a:latin typeface="Times New Roman"/>
                <a:cs typeface="Times New Roman"/>
              </a:rPr>
              <a:t>键盘</a:t>
            </a:r>
            <a:endParaRPr sz="1607">
              <a:latin typeface="Times New Roman"/>
              <a:cs typeface="Times New Roman"/>
            </a:endParaRPr>
          </a:p>
        </p:txBody>
      </p:sp>
      <p:sp>
        <p:nvSpPr>
          <p:cNvPr id="32" name="object 32">
            <a:extLst>
              <a:ext uri="{FF2B5EF4-FFF2-40B4-BE49-F238E27FC236}">
                <a16:creationId xmlns:a16="http://schemas.microsoft.com/office/drawing/2014/main" id="{B4D975E0-9562-4EAC-9AF9-916B3F2A4C99}"/>
              </a:ext>
            </a:extLst>
          </p:cNvPr>
          <p:cNvSpPr txBox="1"/>
          <p:nvPr/>
        </p:nvSpPr>
        <p:spPr>
          <a:xfrm>
            <a:off x="2889250" y="1382713"/>
            <a:ext cx="1223963" cy="231775"/>
          </a:xfrm>
          <a:prstGeom prst="rect">
            <a:avLst/>
          </a:prstGeom>
          <a:ln w="9144">
            <a:solidFill>
              <a:srgbClr val="000000"/>
            </a:solidFill>
          </a:ln>
        </p:spPr>
        <p:txBody>
          <a:bodyPr lIns="0" tIns="0" rIns="0" bIns="0">
            <a:spAutoFit/>
          </a:bodyPr>
          <a:lstStyle/>
          <a:p>
            <a:pPr marL="123706">
              <a:lnSpc>
                <a:spcPts val="1757"/>
              </a:lnSpc>
              <a:defRPr/>
            </a:pPr>
            <a:r>
              <a:rPr sz="1607" spc="-5" dirty="0">
                <a:latin typeface="Times New Roman"/>
                <a:cs typeface="Times New Roman"/>
              </a:rPr>
              <a:t>读卡器</a:t>
            </a:r>
            <a:endParaRPr sz="1607">
              <a:latin typeface="Times New Roman"/>
              <a:cs typeface="Times New Roman"/>
            </a:endParaRPr>
          </a:p>
        </p:txBody>
      </p:sp>
      <p:sp>
        <p:nvSpPr>
          <p:cNvPr id="33" name="object 33">
            <a:extLst>
              <a:ext uri="{FF2B5EF4-FFF2-40B4-BE49-F238E27FC236}">
                <a16:creationId xmlns:a16="http://schemas.microsoft.com/office/drawing/2014/main" id="{AE466787-E285-4409-BAC9-C0B254641C93}"/>
              </a:ext>
            </a:extLst>
          </p:cNvPr>
          <p:cNvSpPr txBox="1"/>
          <p:nvPr/>
        </p:nvSpPr>
        <p:spPr>
          <a:xfrm>
            <a:off x="4954588" y="2989263"/>
            <a:ext cx="1071562" cy="468312"/>
          </a:xfrm>
          <a:prstGeom prst="rect">
            <a:avLst/>
          </a:prstGeom>
          <a:ln w="28955">
            <a:solidFill>
              <a:srgbClr val="000000"/>
            </a:solidFill>
          </a:ln>
        </p:spPr>
        <p:txBody>
          <a:bodyPr lIns="0" tIns="0" rIns="0" bIns="0">
            <a:spAutoFit/>
          </a:bodyPr>
          <a:lstStyle/>
          <a:p>
            <a:pPr algn="ctr">
              <a:lnSpc>
                <a:spcPts val="1696"/>
              </a:lnSpc>
              <a:defRPr/>
            </a:pPr>
            <a:r>
              <a:rPr sz="1607" spc="-5" dirty="0">
                <a:latin typeface="Times New Roman"/>
                <a:cs typeface="Times New Roman"/>
              </a:rPr>
              <a:t>客户</a:t>
            </a:r>
            <a:endParaRPr sz="1607">
              <a:latin typeface="Times New Roman"/>
              <a:cs typeface="Times New Roman"/>
            </a:endParaRPr>
          </a:p>
          <a:p>
            <a:pPr marL="638" algn="ctr">
              <a:defRPr/>
            </a:pPr>
            <a:r>
              <a:rPr sz="1607" spc="-5" dirty="0">
                <a:latin typeface="Times New Roman"/>
                <a:cs typeface="Times New Roman"/>
              </a:rPr>
              <a:t>经理</a:t>
            </a:r>
            <a:endParaRPr sz="1607">
              <a:latin typeface="Times New Roman"/>
              <a:cs typeface="Times New Roman"/>
            </a:endParaRPr>
          </a:p>
        </p:txBody>
      </p:sp>
      <p:sp>
        <p:nvSpPr>
          <p:cNvPr id="133153" name="object 34">
            <a:extLst>
              <a:ext uri="{FF2B5EF4-FFF2-40B4-BE49-F238E27FC236}">
                <a16:creationId xmlns:a16="http://schemas.microsoft.com/office/drawing/2014/main" id="{5E15B2B4-3F46-4BCE-BC3E-D06EC3137141}"/>
              </a:ext>
            </a:extLst>
          </p:cNvPr>
          <p:cNvSpPr>
            <a:spLocks/>
          </p:cNvSpPr>
          <p:nvPr/>
        </p:nvSpPr>
        <p:spPr bwMode="auto">
          <a:xfrm>
            <a:off x="1741488" y="2224088"/>
            <a:ext cx="382587" cy="230187"/>
          </a:xfrm>
          <a:custGeom>
            <a:avLst/>
            <a:gdLst>
              <a:gd name="T0" fmla="*/ 384181 w 381000"/>
              <a:gd name="T1" fmla="*/ 115892 h 228600"/>
              <a:gd name="T2" fmla="*/ 347102 w 381000"/>
              <a:gd name="T3" fmla="*/ 47060 h 228600"/>
              <a:gd name="T4" fmla="*/ 305512 w 381000"/>
              <a:gd name="T5" fmla="*/ 22102 h 228600"/>
              <a:gd name="T6" fmla="*/ 252784 w 381000"/>
              <a:gd name="T7" fmla="*/ 5822 h 228600"/>
              <a:gd name="T8" fmla="*/ 192091 w 381000"/>
              <a:gd name="T9" fmla="*/ 0 h 228600"/>
              <a:gd name="T10" fmla="*/ 130805 w 381000"/>
              <a:gd name="T11" fmla="*/ 5822 h 228600"/>
              <a:gd name="T12" fmla="*/ 78004 w 381000"/>
              <a:gd name="T13" fmla="*/ 22102 h 228600"/>
              <a:gd name="T14" fmla="*/ 36635 w 381000"/>
              <a:gd name="T15" fmla="*/ 47060 h 228600"/>
              <a:gd name="T16" fmla="*/ 9650 w 381000"/>
              <a:gd name="T17" fmla="*/ 78917 h 228600"/>
              <a:gd name="T18" fmla="*/ 0 w 381000"/>
              <a:gd name="T19" fmla="*/ 115892 h 228600"/>
              <a:gd name="T20" fmla="*/ 9650 w 381000"/>
              <a:gd name="T21" fmla="*/ 152274 h 228600"/>
              <a:gd name="T22" fmla="*/ 36635 w 381000"/>
              <a:gd name="T23" fmla="*/ 184055 h 228600"/>
              <a:gd name="T24" fmla="*/ 78004 w 381000"/>
              <a:gd name="T25" fmla="*/ 209237 h 228600"/>
              <a:gd name="T26" fmla="*/ 130805 w 381000"/>
              <a:gd name="T27" fmla="*/ 225814 h 228600"/>
              <a:gd name="T28" fmla="*/ 192091 w 381000"/>
              <a:gd name="T29" fmla="*/ 231785 h 228600"/>
              <a:gd name="T30" fmla="*/ 252784 w 381000"/>
              <a:gd name="T31" fmla="*/ 225814 h 228600"/>
              <a:gd name="T32" fmla="*/ 305512 w 381000"/>
              <a:gd name="T33" fmla="*/ 209237 h 228600"/>
              <a:gd name="T34" fmla="*/ 347102 w 381000"/>
              <a:gd name="T35" fmla="*/ 184055 h 228600"/>
              <a:gd name="T36" fmla="*/ 374382 w 381000"/>
              <a:gd name="T37" fmla="*/ 152274 h 228600"/>
              <a:gd name="T38" fmla="*/ 384181 w 381000"/>
              <a:gd name="T39" fmla="*/ 115892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1000" y="114300"/>
                </a:moveTo>
                <a:lnTo>
                  <a:pt x="344228" y="46414"/>
                </a:lnTo>
                <a:lnTo>
                  <a:pt x="302983" y="21799"/>
                </a:lnTo>
                <a:lnTo>
                  <a:pt x="250691" y="5742"/>
                </a:lnTo>
                <a:lnTo>
                  <a:pt x="190500"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500" y="228600"/>
                </a:lnTo>
                <a:lnTo>
                  <a:pt x="250691" y="222711"/>
                </a:lnTo>
                <a:lnTo>
                  <a:pt x="302983" y="206361"/>
                </a:lnTo>
                <a:lnTo>
                  <a:pt x="344228" y="181526"/>
                </a:lnTo>
                <a:lnTo>
                  <a:pt x="371282" y="150181"/>
                </a:lnTo>
                <a:lnTo>
                  <a:pt x="381000"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54" name="object 35">
            <a:extLst>
              <a:ext uri="{FF2B5EF4-FFF2-40B4-BE49-F238E27FC236}">
                <a16:creationId xmlns:a16="http://schemas.microsoft.com/office/drawing/2014/main" id="{885027E7-8448-45F9-A3B8-61EF5E1F6935}"/>
              </a:ext>
            </a:extLst>
          </p:cNvPr>
          <p:cNvSpPr>
            <a:spLocks/>
          </p:cNvSpPr>
          <p:nvPr/>
        </p:nvSpPr>
        <p:spPr bwMode="auto">
          <a:xfrm>
            <a:off x="1893888" y="2454275"/>
            <a:ext cx="0" cy="306388"/>
          </a:xfrm>
          <a:custGeom>
            <a:avLst/>
            <a:gdLst>
              <a:gd name="T0" fmla="*/ 0 h 304800"/>
              <a:gd name="T1" fmla="*/ 307984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55" name="object 36">
            <a:extLst>
              <a:ext uri="{FF2B5EF4-FFF2-40B4-BE49-F238E27FC236}">
                <a16:creationId xmlns:a16="http://schemas.microsoft.com/office/drawing/2014/main" id="{389E35B4-340E-4BF0-A15F-117CE4105B64}"/>
              </a:ext>
            </a:extLst>
          </p:cNvPr>
          <p:cNvSpPr>
            <a:spLocks/>
          </p:cNvSpPr>
          <p:nvPr/>
        </p:nvSpPr>
        <p:spPr bwMode="auto">
          <a:xfrm>
            <a:off x="1741488" y="2606675"/>
            <a:ext cx="382587" cy="0"/>
          </a:xfrm>
          <a:custGeom>
            <a:avLst/>
            <a:gdLst>
              <a:gd name="T0" fmla="*/ 0 w 381000"/>
              <a:gd name="T1" fmla="*/ 384181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56" name="object 37">
            <a:extLst>
              <a:ext uri="{FF2B5EF4-FFF2-40B4-BE49-F238E27FC236}">
                <a16:creationId xmlns:a16="http://schemas.microsoft.com/office/drawing/2014/main" id="{054D9811-DFB7-4059-AA14-BEB635CF42F7}"/>
              </a:ext>
            </a:extLst>
          </p:cNvPr>
          <p:cNvSpPr>
            <a:spLocks/>
          </p:cNvSpPr>
          <p:nvPr/>
        </p:nvSpPr>
        <p:spPr bwMode="auto">
          <a:xfrm>
            <a:off x="1741488" y="2684463"/>
            <a:ext cx="152400" cy="228600"/>
          </a:xfrm>
          <a:custGeom>
            <a:avLst/>
            <a:gdLst>
              <a:gd name="T0" fmla="*/ 152400 w 152400"/>
              <a:gd name="T1" fmla="*/ 0 h 228600"/>
              <a:gd name="T2" fmla="*/ 0 w 152400"/>
              <a:gd name="T3" fmla="*/ 228600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57" name="object 38">
            <a:extLst>
              <a:ext uri="{FF2B5EF4-FFF2-40B4-BE49-F238E27FC236}">
                <a16:creationId xmlns:a16="http://schemas.microsoft.com/office/drawing/2014/main" id="{361DFD8A-7988-41C1-AAA6-1E478B9D5727}"/>
              </a:ext>
            </a:extLst>
          </p:cNvPr>
          <p:cNvSpPr>
            <a:spLocks/>
          </p:cNvSpPr>
          <p:nvPr/>
        </p:nvSpPr>
        <p:spPr bwMode="auto">
          <a:xfrm>
            <a:off x="1893888" y="2684463"/>
            <a:ext cx="152400" cy="228600"/>
          </a:xfrm>
          <a:custGeom>
            <a:avLst/>
            <a:gdLst>
              <a:gd name="T0" fmla="*/ 0 w 152400"/>
              <a:gd name="T1" fmla="*/ 0 h 228600"/>
              <a:gd name="T2" fmla="*/ 152400 w 152400"/>
              <a:gd name="T3" fmla="*/ 228600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58" name="object 39">
            <a:extLst>
              <a:ext uri="{FF2B5EF4-FFF2-40B4-BE49-F238E27FC236}">
                <a16:creationId xmlns:a16="http://schemas.microsoft.com/office/drawing/2014/main" id="{BD08CC4A-D895-414D-A4EF-B742997CCEF3}"/>
              </a:ext>
            </a:extLst>
          </p:cNvPr>
          <p:cNvSpPr>
            <a:spLocks/>
          </p:cNvSpPr>
          <p:nvPr/>
        </p:nvSpPr>
        <p:spPr bwMode="auto">
          <a:xfrm>
            <a:off x="2124075" y="1612900"/>
            <a:ext cx="706438" cy="917575"/>
          </a:xfrm>
          <a:custGeom>
            <a:avLst/>
            <a:gdLst>
              <a:gd name="T0" fmla="*/ 0 w 704215"/>
              <a:gd name="T1" fmla="*/ 920761 h 914400"/>
              <a:gd name="T2" fmla="*/ 708540 w 704215"/>
              <a:gd name="T3" fmla="*/ 0 h 914400"/>
              <a:gd name="T4" fmla="*/ 0 60000 65536"/>
              <a:gd name="T5" fmla="*/ 0 60000 65536"/>
            </a:gdLst>
            <a:ahLst/>
            <a:cxnLst>
              <a:cxn ang="T4">
                <a:pos x="T0" y="T1"/>
              </a:cxn>
              <a:cxn ang="T5">
                <a:pos x="T2" y="T3"/>
              </a:cxn>
            </a:cxnLst>
            <a:rect l="0" t="0" r="r" b="b"/>
            <a:pathLst>
              <a:path w="704215" h="914400">
                <a:moveTo>
                  <a:pt x="0" y="914400"/>
                </a:moveTo>
                <a:lnTo>
                  <a:pt x="7040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59" name="object 40">
            <a:extLst>
              <a:ext uri="{FF2B5EF4-FFF2-40B4-BE49-F238E27FC236}">
                <a16:creationId xmlns:a16="http://schemas.microsoft.com/office/drawing/2014/main" id="{A006F05E-1E6A-4388-A6BF-3483AB83D2D3}"/>
              </a:ext>
            </a:extLst>
          </p:cNvPr>
          <p:cNvSpPr>
            <a:spLocks/>
          </p:cNvSpPr>
          <p:nvPr/>
        </p:nvSpPr>
        <p:spPr bwMode="auto">
          <a:xfrm>
            <a:off x="2787650" y="1536700"/>
            <a:ext cx="101600" cy="111125"/>
          </a:xfrm>
          <a:custGeom>
            <a:avLst/>
            <a:gdLst>
              <a:gd name="T0" fmla="*/ 101853 w 100965"/>
              <a:gd name="T1" fmla="*/ 0 h 111759"/>
              <a:gd name="T2" fmla="*/ 0 w 100965"/>
              <a:gd name="T3" fmla="*/ 49723 h 111759"/>
              <a:gd name="T4" fmla="*/ 80247 w 100965"/>
              <a:gd name="T5" fmla="*/ 109992 h 111759"/>
              <a:gd name="T6" fmla="*/ 101853 w 100965"/>
              <a:gd name="T7" fmla="*/ 0 h 1117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65" h="111759">
                <a:moveTo>
                  <a:pt x="100583" y="0"/>
                </a:moveTo>
                <a:lnTo>
                  <a:pt x="0" y="50292"/>
                </a:lnTo>
                <a:lnTo>
                  <a:pt x="79247" y="111251"/>
                </a:lnTo>
                <a:lnTo>
                  <a:pt x="1005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60" name="object 41">
            <a:extLst>
              <a:ext uri="{FF2B5EF4-FFF2-40B4-BE49-F238E27FC236}">
                <a16:creationId xmlns:a16="http://schemas.microsoft.com/office/drawing/2014/main" id="{44865719-0D96-449B-92F6-0216506056B1}"/>
              </a:ext>
            </a:extLst>
          </p:cNvPr>
          <p:cNvSpPr>
            <a:spLocks/>
          </p:cNvSpPr>
          <p:nvPr/>
        </p:nvSpPr>
        <p:spPr bwMode="auto">
          <a:xfrm>
            <a:off x="2292350" y="2378075"/>
            <a:ext cx="673100" cy="200025"/>
          </a:xfrm>
          <a:custGeom>
            <a:avLst/>
            <a:gdLst>
              <a:gd name="T0" fmla="*/ 675649 w 670560"/>
              <a:gd name="T1" fmla="*/ 0 h 200025"/>
              <a:gd name="T2" fmla="*/ 0 w 670560"/>
              <a:gd name="T3" fmla="*/ 199644 h 200025"/>
              <a:gd name="T4" fmla="*/ 0 60000 65536"/>
              <a:gd name="T5" fmla="*/ 0 60000 65536"/>
            </a:gdLst>
            <a:ahLst/>
            <a:cxnLst>
              <a:cxn ang="T4">
                <a:pos x="T0" y="T1"/>
              </a:cxn>
              <a:cxn ang="T5">
                <a:pos x="T2" y="T3"/>
              </a:cxn>
            </a:cxnLst>
            <a:rect l="0" t="0" r="r" b="b"/>
            <a:pathLst>
              <a:path w="670560" h="200025">
                <a:moveTo>
                  <a:pt x="670559" y="0"/>
                </a:moveTo>
                <a:lnTo>
                  <a:pt x="0" y="199644"/>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61" name="object 42">
            <a:extLst>
              <a:ext uri="{FF2B5EF4-FFF2-40B4-BE49-F238E27FC236}">
                <a16:creationId xmlns:a16="http://schemas.microsoft.com/office/drawing/2014/main" id="{3A32036A-7E14-4856-8AC9-1D92BD56410D}"/>
              </a:ext>
            </a:extLst>
          </p:cNvPr>
          <p:cNvSpPr>
            <a:spLocks/>
          </p:cNvSpPr>
          <p:nvPr/>
        </p:nvSpPr>
        <p:spPr bwMode="auto">
          <a:xfrm>
            <a:off x="2200275" y="2530475"/>
            <a:ext cx="111125" cy="96838"/>
          </a:xfrm>
          <a:custGeom>
            <a:avLst/>
            <a:gdLst>
              <a:gd name="T0" fmla="*/ 109993 w 111759"/>
              <a:gd name="T1" fmla="*/ 96647 h 96519"/>
              <a:gd name="T2" fmla="*/ 81365 w 111759"/>
              <a:gd name="T3" fmla="*/ 0 h 96519"/>
              <a:gd name="T4" fmla="*/ 0 w 111759"/>
              <a:gd name="T5" fmla="*/ 76705 h 96519"/>
              <a:gd name="T6" fmla="*/ 109993 w 111759"/>
              <a:gd name="T7" fmla="*/ 96647 h 965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59" h="96519">
                <a:moveTo>
                  <a:pt x="111252" y="96012"/>
                </a:moveTo>
                <a:lnTo>
                  <a:pt x="82296" y="0"/>
                </a:lnTo>
                <a:lnTo>
                  <a:pt x="0" y="76200"/>
                </a:lnTo>
                <a:lnTo>
                  <a:pt x="111252" y="960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62" name="object 43">
            <a:extLst>
              <a:ext uri="{FF2B5EF4-FFF2-40B4-BE49-F238E27FC236}">
                <a16:creationId xmlns:a16="http://schemas.microsoft.com/office/drawing/2014/main" id="{529BAD41-D6AD-4D2F-AFA8-2DAF32513B13}"/>
              </a:ext>
            </a:extLst>
          </p:cNvPr>
          <p:cNvSpPr>
            <a:spLocks/>
          </p:cNvSpPr>
          <p:nvPr/>
        </p:nvSpPr>
        <p:spPr bwMode="auto">
          <a:xfrm>
            <a:off x="2200275" y="2760663"/>
            <a:ext cx="679450" cy="338137"/>
          </a:xfrm>
          <a:custGeom>
            <a:avLst/>
            <a:gdLst>
              <a:gd name="T0" fmla="*/ 0 w 676910"/>
              <a:gd name="T1" fmla="*/ 0 h 337185"/>
              <a:gd name="T2" fmla="*/ 681744 w 676910"/>
              <a:gd name="T3" fmla="*/ 338708 h 337185"/>
              <a:gd name="T4" fmla="*/ 0 60000 65536"/>
              <a:gd name="T5" fmla="*/ 0 60000 65536"/>
            </a:gdLst>
            <a:ahLst/>
            <a:cxnLst>
              <a:cxn ang="T4">
                <a:pos x="T0" y="T1"/>
              </a:cxn>
              <a:cxn ang="T5">
                <a:pos x="T2" y="T3"/>
              </a:cxn>
            </a:cxnLst>
            <a:rect l="0" t="0" r="r" b="b"/>
            <a:pathLst>
              <a:path w="676910" h="337185">
                <a:moveTo>
                  <a:pt x="0" y="0"/>
                </a:moveTo>
                <a:lnTo>
                  <a:pt x="676656" y="33680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63" name="object 44">
            <a:extLst>
              <a:ext uri="{FF2B5EF4-FFF2-40B4-BE49-F238E27FC236}">
                <a16:creationId xmlns:a16="http://schemas.microsoft.com/office/drawing/2014/main" id="{9E8021BD-445E-4DBB-A134-80288C964EAF}"/>
              </a:ext>
            </a:extLst>
          </p:cNvPr>
          <p:cNvSpPr>
            <a:spLocks/>
          </p:cNvSpPr>
          <p:nvPr/>
        </p:nvSpPr>
        <p:spPr bwMode="auto">
          <a:xfrm>
            <a:off x="2852738" y="3054350"/>
            <a:ext cx="112712" cy="88900"/>
          </a:xfrm>
          <a:custGeom>
            <a:avLst/>
            <a:gdLst>
              <a:gd name="T0" fmla="*/ 113157 w 111759"/>
              <a:gd name="T1" fmla="*/ 88391 h 88900"/>
              <a:gd name="T2" fmla="*/ 44952 w 111759"/>
              <a:gd name="T3" fmla="*/ 0 h 88900"/>
              <a:gd name="T4" fmla="*/ 0 w 111759"/>
              <a:gd name="T5" fmla="*/ 88391 h 88900"/>
              <a:gd name="T6" fmla="*/ 113157 w 111759"/>
              <a:gd name="T7" fmla="*/ 88391 h 8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59" h="88900">
                <a:moveTo>
                  <a:pt x="111251" y="88391"/>
                </a:moveTo>
                <a:lnTo>
                  <a:pt x="44195" y="0"/>
                </a:lnTo>
                <a:lnTo>
                  <a:pt x="0" y="88391"/>
                </a:lnTo>
                <a:lnTo>
                  <a:pt x="111251" y="88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64" name="object 45">
            <a:extLst>
              <a:ext uri="{FF2B5EF4-FFF2-40B4-BE49-F238E27FC236}">
                <a16:creationId xmlns:a16="http://schemas.microsoft.com/office/drawing/2014/main" id="{BBA87414-4770-4766-953F-B760BC85B075}"/>
              </a:ext>
            </a:extLst>
          </p:cNvPr>
          <p:cNvSpPr>
            <a:spLocks/>
          </p:cNvSpPr>
          <p:nvPr/>
        </p:nvSpPr>
        <p:spPr bwMode="auto">
          <a:xfrm>
            <a:off x="4113213" y="1612900"/>
            <a:ext cx="1085850" cy="1303338"/>
          </a:xfrm>
          <a:custGeom>
            <a:avLst/>
            <a:gdLst>
              <a:gd name="T0" fmla="*/ 0 w 1082039"/>
              <a:gd name="T1" fmla="*/ 0 h 1298575"/>
              <a:gd name="T2" fmla="*/ 1089674 w 1082039"/>
              <a:gd name="T3" fmla="*/ 1307990 h 1298575"/>
              <a:gd name="T4" fmla="*/ 0 60000 65536"/>
              <a:gd name="T5" fmla="*/ 0 60000 65536"/>
            </a:gdLst>
            <a:ahLst/>
            <a:cxnLst>
              <a:cxn ang="T4">
                <a:pos x="T0" y="T1"/>
              </a:cxn>
              <a:cxn ang="T5">
                <a:pos x="T2" y="T3"/>
              </a:cxn>
            </a:cxnLst>
            <a:rect l="0" t="0" r="r" b="b"/>
            <a:pathLst>
              <a:path w="1082039" h="1298575">
                <a:moveTo>
                  <a:pt x="0" y="0"/>
                </a:moveTo>
                <a:lnTo>
                  <a:pt x="1082039" y="129844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65" name="object 46">
            <a:extLst>
              <a:ext uri="{FF2B5EF4-FFF2-40B4-BE49-F238E27FC236}">
                <a16:creationId xmlns:a16="http://schemas.microsoft.com/office/drawing/2014/main" id="{DC3C4C92-0B38-40AA-9B6C-56BAFB48917B}"/>
              </a:ext>
            </a:extLst>
          </p:cNvPr>
          <p:cNvSpPr>
            <a:spLocks/>
          </p:cNvSpPr>
          <p:nvPr/>
        </p:nvSpPr>
        <p:spPr bwMode="auto">
          <a:xfrm>
            <a:off x="5157788" y="2881313"/>
            <a:ext cx="103187" cy="109537"/>
          </a:xfrm>
          <a:custGeom>
            <a:avLst/>
            <a:gdLst>
              <a:gd name="T0" fmla="*/ 104019 w 102235"/>
              <a:gd name="T1" fmla="*/ 110110 h 108585"/>
              <a:gd name="T2" fmla="*/ 77626 w 102235"/>
              <a:gd name="T3" fmla="*/ 0 h 108585"/>
              <a:gd name="T4" fmla="*/ 0 w 102235"/>
              <a:gd name="T5" fmla="*/ 65135 h 108585"/>
              <a:gd name="T6" fmla="*/ 104019 w 102235"/>
              <a:gd name="T7" fmla="*/ 110110 h 108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235" h="108585">
                <a:moveTo>
                  <a:pt x="102108" y="108204"/>
                </a:moveTo>
                <a:lnTo>
                  <a:pt x="76200" y="0"/>
                </a:lnTo>
                <a:lnTo>
                  <a:pt x="0" y="64008"/>
                </a:lnTo>
                <a:lnTo>
                  <a:pt x="102108" y="108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66" name="object 47">
            <a:extLst>
              <a:ext uri="{FF2B5EF4-FFF2-40B4-BE49-F238E27FC236}">
                <a16:creationId xmlns:a16="http://schemas.microsoft.com/office/drawing/2014/main" id="{1EE638D5-E698-471A-9669-7AB862B08440}"/>
              </a:ext>
            </a:extLst>
          </p:cNvPr>
          <p:cNvSpPr>
            <a:spLocks/>
          </p:cNvSpPr>
          <p:nvPr/>
        </p:nvSpPr>
        <p:spPr bwMode="auto">
          <a:xfrm>
            <a:off x="3886200" y="2430463"/>
            <a:ext cx="1068388" cy="712787"/>
          </a:xfrm>
          <a:custGeom>
            <a:avLst/>
            <a:gdLst>
              <a:gd name="T0" fmla="*/ 1072020 w 1064260"/>
              <a:gd name="T1" fmla="*/ 714634 h 710564"/>
              <a:gd name="T2" fmla="*/ 0 w 1064260"/>
              <a:gd name="T3" fmla="*/ 0 h 710564"/>
              <a:gd name="T4" fmla="*/ 0 60000 65536"/>
              <a:gd name="T5" fmla="*/ 0 60000 65536"/>
            </a:gdLst>
            <a:ahLst/>
            <a:cxnLst>
              <a:cxn ang="T4">
                <a:pos x="T0" y="T1"/>
              </a:cxn>
              <a:cxn ang="T5">
                <a:pos x="T2" y="T3"/>
              </a:cxn>
            </a:cxnLst>
            <a:rect l="0" t="0" r="r" b="b"/>
            <a:pathLst>
              <a:path w="1064260" h="710564">
                <a:moveTo>
                  <a:pt x="1063752" y="710183"/>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67" name="object 48">
            <a:extLst>
              <a:ext uri="{FF2B5EF4-FFF2-40B4-BE49-F238E27FC236}">
                <a16:creationId xmlns:a16="http://schemas.microsoft.com/office/drawing/2014/main" id="{9D487495-878A-4CB8-ACA9-C41470D82E18}"/>
              </a:ext>
            </a:extLst>
          </p:cNvPr>
          <p:cNvSpPr>
            <a:spLocks/>
          </p:cNvSpPr>
          <p:nvPr/>
        </p:nvSpPr>
        <p:spPr bwMode="auto">
          <a:xfrm>
            <a:off x="3806825" y="2378075"/>
            <a:ext cx="112713" cy="98425"/>
          </a:xfrm>
          <a:custGeom>
            <a:avLst/>
            <a:gdLst>
              <a:gd name="T0" fmla="*/ 113157 w 111760"/>
              <a:gd name="T1" fmla="*/ 15438 h 97789"/>
              <a:gd name="T2" fmla="*/ 0 w 111760"/>
              <a:gd name="T3" fmla="*/ 0 h 97789"/>
              <a:gd name="T4" fmla="*/ 57353 w 111760"/>
              <a:gd name="T5" fmla="*/ 98808 h 97789"/>
              <a:gd name="T6" fmla="*/ 113157 w 111760"/>
              <a:gd name="T7" fmla="*/ 15438 h 977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7789">
                <a:moveTo>
                  <a:pt x="111251" y="15239"/>
                </a:moveTo>
                <a:lnTo>
                  <a:pt x="0" y="0"/>
                </a:lnTo>
                <a:lnTo>
                  <a:pt x="56387" y="97536"/>
                </a:lnTo>
                <a:lnTo>
                  <a:pt x="111251" y="15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3168" name="object 49">
            <a:extLst>
              <a:ext uri="{FF2B5EF4-FFF2-40B4-BE49-F238E27FC236}">
                <a16:creationId xmlns:a16="http://schemas.microsoft.com/office/drawing/2014/main" id="{06BB08CE-2F76-4493-B4B2-CAC4CA715AB2}"/>
              </a:ext>
            </a:extLst>
          </p:cNvPr>
          <p:cNvSpPr>
            <a:spLocks/>
          </p:cNvSpPr>
          <p:nvPr/>
        </p:nvSpPr>
        <p:spPr bwMode="auto">
          <a:xfrm>
            <a:off x="3730625" y="3219450"/>
            <a:ext cx="1130300" cy="141288"/>
          </a:xfrm>
          <a:custGeom>
            <a:avLst/>
            <a:gdLst>
              <a:gd name="T0" fmla="*/ 0 w 1125220"/>
              <a:gd name="T1" fmla="*/ 0 h 140335"/>
              <a:gd name="T2" fmla="*/ 1134890 w 1125220"/>
              <a:gd name="T3" fmla="*/ 142119 h 140335"/>
              <a:gd name="T4" fmla="*/ 0 60000 65536"/>
              <a:gd name="T5" fmla="*/ 0 60000 65536"/>
            </a:gdLst>
            <a:ahLst/>
            <a:cxnLst>
              <a:cxn ang="T4">
                <a:pos x="T0" y="T1"/>
              </a:cxn>
              <a:cxn ang="T5">
                <a:pos x="T2" y="T3"/>
              </a:cxn>
            </a:cxnLst>
            <a:rect l="0" t="0" r="r" b="b"/>
            <a:pathLst>
              <a:path w="1125220" h="140335">
                <a:moveTo>
                  <a:pt x="0" y="0"/>
                </a:moveTo>
                <a:lnTo>
                  <a:pt x="1124711" y="14020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3169" name="object 50">
            <a:extLst>
              <a:ext uri="{FF2B5EF4-FFF2-40B4-BE49-F238E27FC236}">
                <a16:creationId xmlns:a16="http://schemas.microsoft.com/office/drawing/2014/main" id="{49C02E3D-EC4B-4C25-A0B3-05C6008382FB}"/>
              </a:ext>
            </a:extLst>
          </p:cNvPr>
          <p:cNvSpPr>
            <a:spLocks/>
          </p:cNvSpPr>
          <p:nvPr/>
        </p:nvSpPr>
        <p:spPr bwMode="auto">
          <a:xfrm>
            <a:off x="4848225" y="3311525"/>
            <a:ext cx="106363" cy="100013"/>
          </a:xfrm>
          <a:custGeom>
            <a:avLst/>
            <a:gdLst>
              <a:gd name="T0" fmla="*/ 107065 w 105410"/>
              <a:gd name="T1" fmla="*/ 62138 h 99060"/>
              <a:gd name="T2" fmla="*/ 12412 w 105410"/>
              <a:gd name="T3" fmla="*/ 0 h 99060"/>
              <a:gd name="T4" fmla="*/ 0 w 105410"/>
              <a:gd name="T5" fmla="*/ 100975 h 99060"/>
              <a:gd name="T6" fmla="*/ 107065 w 105410"/>
              <a:gd name="T7" fmla="*/ 62138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410" h="99060">
                <a:moveTo>
                  <a:pt x="105155" y="60960"/>
                </a:moveTo>
                <a:lnTo>
                  <a:pt x="12191" y="0"/>
                </a:lnTo>
                <a:lnTo>
                  <a:pt x="0" y="99060"/>
                </a:lnTo>
                <a:lnTo>
                  <a:pt x="105155" y="60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1" name="object 51">
            <a:extLst>
              <a:ext uri="{FF2B5EF4-FFF2-40B4-BE49-F238E27FC236}">
                <a16:creationId xmlns:a16="http://schemas.microsoft.com/office/drawing/2014/main" id="{8AC74F65-A875-4B91-8C89-2661D7885294}"/>
              </a:ext>
            </a:extLst>
          </p:cNvPr>
          <p:cNvSpPr txBox="1"/>
          <p:nvPr/>
        </p:nvSpPr>
        <p:spPr>
          <a:xfrm>
            <a:off x="1590675" y="3095625"/>
            <a:ext cx="820738" cy="258763"/>
          </a:xfrm>
          <a:prstGeom prst="rect">
            <a:avLst/>
          </a:prstGeom>
        </p:spPr>
        <p:txBody>
          <a:bodyPr lIns="0" tIns="12115" rIns="0" bIns="0">
            <a:spAutoFit/>
          </a:bodyPr>
          <a:lstStyle/>
          <a:p>
            <a:pPr marL="12753">
              <a:spcBef>
                <a:spcPts val="95"/>
              </a:spcBef>
              <a:defRPr/>
            </a:pPr>
            <a:r>
              <a:rPr sz="1607" spc="-5" dirty="0">
                <a:latin typeface="Times New Roman"/>
                <a:cs typeface="Times New Roman"/>
              </a:rPr>
              <a:t>客户</a:t>
            </a:r>
            <a:endParaRPr sz="1607">
              <a:latin typeface="Times New Roman"/>
              <a:cs typeface="Times New Roman"/>
            </a:endParaRPr>
          </a:p>
        </p:txBody>
      </p:sp>
      <p:sp>
        <p:nvSpPr>
          <p:cNvPr id="133171" name="object 52">
            <a:extLst>
              <a:ext uri="{FF2B5EF4-FFF2-40B4-BE49-F238E27FC236}">
                <a16:creationId xmlns:a16="http://schemas.microsoft.com/office/drawing/2014/main" id="{B7BF8279-EEA7-414D-9F60-9547D3B93082}"/>
              </a:ext>
            </a:extLst>
          </p:cNvPr>
          <p:cNvSpPr>
            <a:spLocks/>
          </p:cNvSpPr>
          <p:nvPr/>
        </p:nvSpPr>
        <p:spPr bwMode="auto">
          <a:xfrm>
            <a:off x="4648200" y="1230313"/>
            <a:ext cx="1454150" cy="458787"/>
          </a:xfrm>
          <a:custGeom>
            <a:avLst/>
            <a:gdLst>
              <a:gd name="T0" fmla="*/ 0 w 1447800"/>
              <a:gd name="T1" fmla="*/ 0 h 457200"/>
              <a:gd name="T2" fmla="*/ 0 w 1447800"/>
              <a:gd name="T3" fmla="*/ 460379 h 457200"/>
              <a:gd name="T4" fmla="*/ 1460528 w 1447800"/>
              <a:gd name="T5" fmla="*/ 460379 h 457200"/>
              <a:gd name="T6" fmla="*/ 1460528 w 1447800"/>
              <a:gd name="T7" fmla="*/ 0 h 457200"/>
              <a:gd name="T8" fmla="*/ 0 w 1447800"/>
              <a:gd name="T9" fmla="*/ 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7800" h="457200">
                <a:moveTo>
                  <a:pt x="0" y="0"/>
                </a:moveTo>
                <a:lnTo>
                  <a:pt x="0" y="457199"/>
                </a:lnTo>
                <a:lnTo>
                  <a:pt x="1447800" y="457199"/>
                </a:lnTo>
                <a:lnTo>
                  <a:pt x="14478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3" name="object 53">
            <a:extLst>
              <a:ext uri="{FF2B5EF4-FFF2-40B4-BE49-F238E27FC236}">
                <a16:creationId xmlns:a16="http://schemas.microsoft.com/office/drawing/2014/main" id="{D7BDEEC8-3B5F-4C06-BBFC-929C44F3FEB4}"/>
              </a:ext>
            </a:extLst>
          </p:cNvPr>
          <p:cNvSpPr txBox="1"/>
          <p:nvPr/>
        </p:nvSpPr>
        <p:spPr>
          <a:xfrm>
            <a:off x="4648200" y="1230313"/>
            <a:ext cx="1454150" cy="349250"/>
          </a:xfrm>
          <a:prstGeom prst="rect">
            <a:avLst/>
          </a:prstGeom>
          <a:ln w="9144">
            <a:solidFill>
              <a:srgbClr val="FF0000"/>
            </a:solidFill>
          </a:ln>
        </p:spPr>
        <p:txBody>
          <a:bodyPr lIns="0" tIns="100112" rIns="0" bIns="0">
            <a:spAutoFit/>
          </a:bodyPr>
          <a:lstStyle/>
          <a:p>
            <a:pPr marL="50376">
              <a:spcBef>
                <a:spcPts val="788"/>
              </a:spcBef>
              <a:defRPr/>
            </a:pPr>
            <a:r>
              <a:rPr sz="1607" spc="-5" dirty="0">
                <a:solidFill>
                  <a:srgbClr val="FF0000"/>
                </a:solidFill>
                <a:latin typeface="Times New Roman"/>
                <a:cs typeface="Times New Roman"/>
              </a:rPr>
              <a:t>CashierInterface</a:t>
            </a:r>
            <a:endParaRPr sz="1607">
              <a:latin typeface="Times New Roman"/>
              <a:cs typeface="Times New Roman"/>
            </a:endParaRPr>
          </a:p>
        </p:txBody>
      </p:sp>
      <p:sp>
        <p:nvSpPr>
          <p:cNvPr id="54" name="object 54">
            <a:extLst>
              <a:ext uri="{FF2B5EF4-FFF2-40B4-BE49-F238E27FC236}">
                <a16:creationId xmlns:a16="http://schemas.microsoft.com/office/drawing/2014/main" id="{487582F0-96E2-4D73-931A-EF3313BD6C1F}"/>
              </a:ext>
            </a:extLst>
          </p:cNvPr>
          <p:cNvSpPr txBox="1"/>
          <p:nvPr/>
        </p:nvSpPr>
        <p:spPr>
          <a:xfrm>
            <a:off x="2506663" y="6203950"/>
            <a:ext cx="1147762" cy="349250"/>
          </a:xfrm>
          <a:prstGeom prst="rect">
            <a:avLst/>
          </a:prstGeom>
          <a:ln w="9144">
            <a:solidFill>
              <a:srgbClr val="FF0000"/>
            </a:solidFill>
          </a:ln>
        </p:spPr>
        <p:txBody>
          <a:bodyPr lIns="0" tIns="100112" rIns="0" bIns="0">
            <a:spAutoFit/>
          </a:bodyPr>
          <a:lstStyle/>
          <a:p>
            <a:pPr marL="163243">
              <a:spcBef>
                <a:spcPts val="788"/>
              </a:spcBef>
              <a:defRPr/>
            </a:pPr>
            <a:r>
              <a:rPr sz="1607" spc="-5" dirty="0">
                <a:solidFill>
                  <a:srgbClr val="FF0000"/>
                </a:solidFill>
                <a:latin typeface="Times New Roman"/>
                <a:cs typeface="Times New Roman"/>
              </a:rPr>
              <a:t>分配器</a:t>
            </a:r>
            <a:endParaRPr sz="1607">
              <a:latin typeface="Times New Roman"/>
              <a:cs typeface="Times New Roman"/>
            </a:endParaRPr>
          </a:p>
        </p:txBody>
      </p:sp>
      <p:sp>
        <p:nvSpPr>
          <p:cNvPr id="55" name="object 55">
            <a:extLst>
              <a:ext uri="{FF2B5EF4-FFF2-40B4-BE49-F238E27FC236}">
                <a16:creationId xmlns:a16="http://schemas.microsoft.com/office/drawing/2014/main" id="{CA09AD07-C839-463F-862E-47A4346BD4E7}"/>
              </a:ext>
            </a:extLst>
          </p:cNvPr>
          <p:cNvSpPr txBox="1"/>
          <p:nvPr/>
        </p:nvSpPr>
        <p:spPr>
          <a:xfrm>
            <a:off x="7632700" y="1230313"/>
            <a:ext cx="1682750" cy="349250"/>
          </a:xfrm>
          <a:prstGeom prst="rect">
            <a:avLst/>
          </a:prstGeom>
          <a:ln w="9144">
            <a:solidFill>
              <a:srgbClr val="FF0000"/>
            </a:solidFill>
          </a:ln>
        </p:spPr>
        <p:txBody>
          <a:bodyPr lIns="0" tIns="100112" rIns="0" bIns="0">
            <a:spAutoFit/>
          </a:bodyPr>
          <a:lstStyle/>
          <a:p>
            <a:pPr marL="51651">
              <a:spcBef>
                <a:spcPts val="788"/>
              </a:spcBef>
              <a:defRPr/>
            </a:pPr>
            <a:r>
              <a:rPr sz="1607" spc="-5" dirty="0">
                <a:solidFill>
                  <a:srgbClr val="FF0000"/>
                </a:solidFill>
                <a:latin typeface="Times New Roman"/>
                <a:cs typeface="Times New Roman"/>
              </a:rPr>
              <a:t>WithdrawalService</a:t>
            </a:r>
            <a:endParaRPr sz="1607">
              <a:latin typeface="Times New Roman"/>
              <a:cs typeface="Times New Roman"/>
            </a:endParaRPr>
          </a:p>
        </p:txBody>
      </p:sp>
      <p:sp>
        <p:nvSpPr>
          <p:cNvPr id="56" name="object 56">
            <a:extLst>
              <a:ext uri="{FF2B5EF4-FFF2-40B4-BE49-F238E27FC236}">
                <a16:creationId xmlns:a16="http://schemas.microsoft.com/office/drawing/2014/main" id="{0E7EE362-9FF5-4A7F-B7D5-C78C81716CCA}"/>
              </a:ext>
            </a:extLst>
          </p:cNvPr>
          <p:cNvSpPr txBox="1"/>
          <p:nvPr/>
        </p:nvSpPr>
        <p:spPr>
          <a:xfrm>
            <a:off x="8245475" y="6127750"/>
            <a:ext cx="1147763" cy="349250"/>
          </a:xfrm>
          <a:prstGeom prst="rect">
            <a:avLst/>
          </a:prstGeom>
          <a:ln w="9144">
            <a:solidFill>
              <a:srgbClr val="FF0000"/>
            </a:solidFill>
          </a:ln>
        </p:spPr>
        <p:txBody>
          <a:bodyPr lIns="0" tIns="100112" rIns="0" bIns="0">
            <a:spAutoFit/>
          </a:bodyPr>
          <a:lstStyle/>
          <a:p>
            <a:pPr marL="227647">
              <a:spcBef>
                <a:spcPts val="788"/>
              </a:spcBef>
              <a:defRPr/>
            </a:pPr>
            <a:r>
              <a:rPr sz="1607" spc="-5" dirty="0">
                <a:solidFill>
                  <a:srgbClr val="FF0000"/>
                </a:solidFill>
                <a:latin typeface="Times New Roman"/>
                <a:cs typeface="Times New Roman"/>
              </a:rPr>
              <a:t>帐户</a:t>
            </a:r>
            <a:endParaRPr sz="1607">
              <a:latin typeface="Times New Roman"/>
              <a:cs typeface="Times New Roman"/>
            </a:endParaRPr>
          </a:p>
        </p:txBody>
      </p:sp>
    </p:spTree>
  </p:cSld>
  <p:clrMapOvr>
    <a:masterClrMapping/>
  </p:clrMapOvr>
</p:sld>
</file>

<file path=ppt/slides/slide6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42A491B0-0533-4490-B723-F3C0658655CE}"/>
              </a:ext>
            </a:extLst>
          </p:cNvPr>
          <p:cNvSpPr txBox="1"/>
          <p:nvPr/>
        </p:nvSpPr>
        <p:spPr>
          <a:xfrm>
            <a:off x="1817688" y="1625600"/>
            <a:ext cx="1682750" cy="231775"/>
          </a:xfrm>
          <a:prstGeom prst="rect">
            <a:avLst/>
          </a:prstGeom>
          <a:ln w="9144">
            <a:solidFill>
              <a:srgbClr val="000000"/>
            </a:solidFill>
          </a:ln>
        </p:spPr>
        <p:txBody>
          <a:bodyPr lIns="0" tIns="0" rIns="0" bIns="0">
            <a:spAutoFit/>
          </a:bodyPr>
          <a:lstStyle/>
          <a:p>
            <a:pPr marL="163243">
              <a:lnSpc>
                <a:spcPts val="1757"/>
              </a:lnSpc>
              <a:defRPr/>
            </a:pPr>
            <a:r>
              <a:rPr sz="1607" spc="-5" dirty="0">
                <a:latin typeface="Times New Roman"/>
                <a:cs typeface="Times New Roman"/>
              </a:rPr>
              <a:t>CashierInterface</a:t>
            </a:r>
            <a:endParaRPr sz="1607">
              <a:latin typeface="Times New Roman"/>
              <a:cs typeface="Times New Roman"/>
            </a:endParaRPr>
          </a:p>
        </p:txBody>
      </p:sp>
      <p:sp>
        <p:nvSpPr>
          <p:cNvPr id="4" name="object 4">
            <a:extLst>
              <a:ext uri="{FF2B5EF4-FFF2-40B4-BE49-F238E27FC236}">
                <a16:creationId xmlns:a16="http://schemas.microsoft.com/office/drawing/2014/main" id="{AA018353-B7F9-4F42-90D4-87CFBC29529F}"/>
              </a:ext>
            </a:extLst>
          </p:cNvPr>
          <p:cNvSpPr txBox="1">
            <a:spLocks noGrp="1"/>
          </p:cNvSpPr>
          <p:nvPr>
            <p:ph type="title"/>
          </p:nvPr>
        </p:nvSpPr>
        <p:spPr>
          <a:xfrm>
            <a:off x="115888" y="200025"/>
            <a:ext cx="9240837" cy="690563"/>
          </a:xfrm>
        </p:spPr>
        <p:txBody>
          <a:bodyPr tIns="12753" rtlCol="0">
            <a:spAutoFit/>
          </a:bodyPr>
          <a:lstStyle/>
          <a:p>
            <a:pPr marL="12753">
              <a:spcBef>
                <a:spcPts val="100"/>
              </a:spcBef>
              <a:defRPr/>
            </a:pPr>
            <a:r>
              <a:rPr sz="4400" b="1" spc="-5" dirty="0">
                <a:latin typeface="Times New Roman"/>
                <a:cs typeface="Times New Roman"/>
              </a:rPr>
              <a:t>可追溯性 (撤回使用</a:t>
            </a:r>
            <a:r>
              <a:rPr sz="4400" b="1" dirty="0">
                <a:latin typeface="Times New Roman"/>
                <a:cs typeface="Times New Roman"/>
              </a:rPr>
              <a:t>案件</a:t>
            </a:r>
          </a:p>
        </p:txBody>
      </p:sp>
      <p:sp>
        <p:nvSpPr>
          <p:cNvPr id="5" name="object 5">
            <a:extLst>
              <a:ext uri="{FF2B5EF4-FFF2-40B4-BE49-F238E27FC236}">
                <a16:creationId xmlns:a16="http://schemas.microsoft.com/office/drawing/2014/main" id="{2BC996B6-C26D-44DF-B295-E26C7E48C9A8}"/>
              </a:ext>
            </a:extLst>
          </p:cNvPr>
          <p:cNvSpPr txBox="1"/>
          <p:nvPr/>
        </p:nvSpPr>
        <p:spPr>
          <a:xfrm>
            <a:off x="4037013" y="1625600"/>
            <a:ext cx="1682750" cy="231775"/>
          </a:xfrm>
          <a:prstGeom prst="rect">
            <a:avLst/>
          </a:prstGeom>
          <a:ln w="9144">
            <a:solidFill>
              <a:srgbClr val="000000"/>
            </a:solidFill>
          </a:ln>
        </p:spPr>
        <p:txBody>
          <a:bodyPr lIns="0" tIns="0" rIns="0" bIns="0">
            <a:spAutoFit/>
          </a:bodyPr>
          <a:lstStyle/>
          <a:p>
            <a:pPr marL="431062">
              <a:lnSpc>
                <a:spcPts val="1757"/>
              </a:lnSpc>
              <a:defRPr/>
            </a:pPr>
            <a:r>
              <a:rPr sz="1607" spc="-5" dirty="0">
                <a:latin typeface="Times New Roman"/>
                <a:cs typeface="Times New Roman"/>
              </a:rPr>
              <a:t>分配器</a:t>
            </a:r>
            <a:endParaRPr sz="1607">
              <a:latin typeface="Times New Roman"/>
              <a:cs typeface="Times New Roman"/>
            </a:endParaRPr>
          </a:p>
        </p:txBody>
      </p:sp>
      <p:sp>
        <p:nvSpPr>
          <p:cNvPr id="6" name="object 6">
            <a:extLst>
              <a:ext uri="{FF2B5EF4-FFF2-40B4-BE49-F238E27FC236}">
                <a16:creationId xmlns:a16="http://schemas.microsoft.com/office/drawing/2014/main" id="{D5E82415-4759-47B4-832E-D7968A313667}"/>
              </a:ext>
            </a:extLst>
          </p:cNvPr>
          <p:cNvSpPr txBox="1"/>
          <p:nvPr/>
        </p:nvSpPr>
        <p:spPr>
          <a:xfrm>
            <a:off x="6484938" y="1625600"/>
            <a:ext cx="1682750" cy="231775"/>
          </a:xfrm>
          <a:prstGeom prst="rect">
            <a:avLst/>
          </a:prstGeom>
          <a:ln w="9144">
            <a:solidFill>
              <a:srgbClr val="000000"/>
            </a:solidFill>
          </a:ln>
        </p:spPr>
        <p:txBody>
          <a:bodyPr lIns="0" tIns="0" rIns="0" bIns="0">
            <a:spAutoFit/>
          </a:bodyPr>
          <a:lstStyle/>
          <a:p>
            <a:pPr marL="51651">
              <a:lnSpc>
                <a:spcPts val="1757"/>
              </a:lnSpc>
              <a:defRPr/>
            </a:pPr>
            <a:r>
              <a:rPr sz="1607" spc="-5" dirty="0">
                <a:latin typeface="Times New Roman"/>
                <a:cs typeface="Times New Roman"/>
              </a:rPr>
              <a:t>WithdrawalService</a:t>
            </a:r>
            <a:endParaRPr sz="1607">
              <a:latin typeface="Times New Roman"/>
              <a:cs typeface="Times New Roman"/>
            </a:endParaRPr>
          </a:p>
        </p:txBody>
      </p:sp>
      <p:sp>
        <p:nvSpPr>
          <p:cNvPr id="7" name="object 7">
            <a:extLst>
              <a:ext uri="{FF2B5EF4-FFF2-40B4-BE49-F238E27FC236}">
                <a16:creationId xmlns:a16="http://schemas.microsoft.com/office/drawing/2014/main" id="{59CCDC05-0A95-4743-A672-A6C2C98E6CCB}"/>
              </a:ext>
            </a:extLst>
          </p:cNvPr>
          <p:cNvSpPr txBox="1"/>
          <p:nvPr/>
        </p:nvSpPr>
        <p:spPr>
          <a:xfrm>
            <a:off x="8550275" y="1625600"/>
            <a:ext cx="1684338" cy="231775"/>
          </a:xfrm>
          <a:prstGeom prst="rect">
            <a:avLst/>
          </a:prstGeom>
          <a:ln w="9144">
            <a:solidFill>
              <a:srgbClr val="000000"/>
            </a:solidFill>
          </a:ln>
        </p:spPr>
        <p:txBody>
          <a:bodyPr lIns="0" tIns="0" rIns="0" bIns="0">
            <a:spAutoFit/>
          </a:bodyPr>
          <a:lstStyle/>
          <a:p>
            <a:pPr marL="495467">
              <a:lnSpc>
                <a:spcPts val="1757"/>
              </a:lnSpc>
              <a:defRPr/>
            </a:pPr>
            <a:r>
              <a:rPr sz="1607" spc="-5" dirty="0">
                <a:latin typeface="Times New Roman"/>
                <a:cs typeface="Times New Roman"/>
              </a:rPr>
              <a:t>帐户</a:t>
            </a:r>
            <a:endParaRPr sz="1607">
              <a:latin typeface="Times New Roman"/>
              <a:cs typeface="Times New Roman"/>
            </a:endParaRPr>
          </a:p>
        </p:txBody>
      </p:sp>
      <p:sp>
        <p:nvSpPr>
          <p:cNvPr id="134151" name="object 8">
            <a:extLst>
              <a:ext uri="{FF2B5EF4-FFF2-40B4-BE49-F238E27FC236}">
                <a16:creationId xmlns:a16="http://schemas.microsoft.com/office/drawing/2014/main" id="{6F7EB42E-09A8-4B27-9733-4AA7C37F339C}"/>
              </a:ext>
            </a:extLst>
          </p:cNvPr>
          <p:cNvSpPr>
            <a:spLocks/>
          </p:cNvSpPr>
          <p:nvPr/>
        </p:nvSpPr>
        <p:spPr bwMode="auto">
          <a:xfrm>
            <a:off x="1741488" y="2620963"/>
            <a:ext cx="8645525" cy="0"/>
          </a:xfrm>
          <a:custGeom>
            <a:avLst/>
            <a:gdLst>
              <a:gd name="T0" fmla="*/ 0 w 8610600"/>
              <a:gd name="T1" fmla="*/ 8680592 w 8610600"/>
              <a:gd name="T2" fmla="*/ 0 60000 65536"/>
              <a:gd name="T3" fmla="*/ 0 60000 65536"/>
            </a:gdLst>
            <a:ahLst/>
            <a:cxnLst>
              <a:cxn ang="T2">
                <a:pos x="T0" y="0"/>
              </a:cxn>
              <a:cxn ang="T3">
                <a:pos x="T1" y="0"/>
              </a:cxn>
            </a:cxnLst>
            <a:rect l="0" t="0" r="r" b="b"/>
            <a:pathLst>
              <a:path w="8610600">
                <a:moveTo>
                  <a:pt x="0" y="0"/>
                </a:moveTo>
                <a:lnTo>
                  <a:pt x="8610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FEADEAA4-005E-42A8-BF24-ADBB95E89EFA}"/>
              </a:ext>
            </a:extLst>
          </p:cNvPr>
          <p:cNvSpPr txBox="1"/>
          <p:nvPr/>
        </p:nvSpPr>
        <p:spPr>
          <a:xfrm>
            <a:off x="1498600" y="1077913"/>
            <a:ext cx="1063625" cy="392112"/>
          </a:xfrm>
          <a:prstGeom prst="rect">
            <a:avLst/>
          </a:prstGeom>
        </p:spPr>
        <p:txBody>
          <a:bodyPr lIns="0" tIns="12753" rIns="0" bIns="0">
            <a:spAutoFit/>
          </a:bodyPr>
          <a:lstStyle/>
          <a:p>
            <a:pPr marL="12753">
              <a:spcBef>
                <a:spcPts val="100"/>
              </a:spcBef>
              <a:defRPr/>
            </a:pPr>
            <a:r>
              <a:rPr sz="2410" i="1" spc="-5" dirty="0">
                <a:latin typeface="Times New Roman"/>
                <a:cs typeface="Times New Roman"/>
              </a:rPr>
              <a:t>分析</a:t>
            </a:r>
            <a:endParaRPr sz="2410">
              <a:latin typeface="Times New Roman"/>
              <a:cs typeface="Times New Roman"/>
            </a:endParaRPr>
          </a:p>
        </p:txBody>
      </p:sp>
      <p:sp>
        <p:nvSpPr>
          <p:cNvPr id="10" name="object 10">
            <a:extLst>
              <a:ext uri="{FF2B5EF4-FFF2-40B4-BE49-F238E27FC236}">
                <a16:creationId xmlns:a16="http://schemas.microsoft.com/office/drawing/2014/main" id="{B89D7172-1BBF-4023-95E7-F7A2C4A32A2C}"/>
              </a:ext>
            </a:extLst>
          </p:cNvPr>
          <p:cNvSpPr txBox="1"/>
          <p:nvPr/>
        </p:nvSpPr>
        <p:spPr>
          <a:xfrm>
            <a:off x="1498600" y="2838450"/>
            <a:ext cx="893763" cy="392113"/>
          </a:xfrm>
          <a:prstGeom prst="rect">
            <a:avLst/>
          </a:prstGeom>
        </p:spPr>
        <p:txBody>
          <a:bodyPr lIns="0" tIns="12753" rIns="0" bIns="0">
            <a:spAutoFit/>
          </a:bodyPr>
          <a:lstStyle/>
          <a:p>
            <a:pPr marL="12753">
              <a:spcBef>
                <a:spcPts val="100"/>
              </a:spcBef>
              <a:defRPr/>
            </a:pPr>
            <a:r>
              <a:rPr sz="2410" i="1" spc="-5" dirty="0">
                <a:latin typeface="Times New Roman"/>
                <a:cs typeface="Times New Roman"/>
              </a:rPr>
              <a:t>设计</a:t>
            </a:r>
            <a:endParaRPr sz="2410">
              <a:latin typeface="Times New Roman"/>
              <a:cs typeface="Times New Roman"/>
            </a:endParaRPr>
          </a:p>
        </p:txBody>
      </p:sp>
      <p:sp>
        <p:nvSpPr>
          <p:cNvPr id="11" name="object 11">
            <a:extLst>
              <a:ext uri="{FF2B5EF4-FFF2-40B4-BE49-F238E27FC236}">
                <a16:creationId xmlns:a16="http://schemas.microsoft.com/office/drawing/2014/main" id="{370B249A-A4AC-4EE1-AA81-2B39594357CB}"/>
              </a:ext>
            </a:extLst>
          </p:cNvPr>
          <p:cNvSpPr txBox="1"/>
          <p:nvPr/>
        </p:nvSpPr>
        <p:spPr>
          <a:xfrm>
            <a:off x="1741488" y="3692525"/>
            <a:ext cx="841375" cy="231775"/>
          </a:xfrm>
          <a:prstGeom prst="rect">
            <a:avLst/>
          </a:prstGeom>
          <a:ln w="9143">
            <a:solidFill>
              <a:srgbClr val="000000"/>
            </a:solidFill>
          </a:ln>
        </p:spPr>
        <p:txBody>
          <a:bodyPr lIns="0" tIns="0" rIns="0" bIns="0">
            <a:spAutoFit/>
          </a:bodyPr>
          <a:lstStyle/>
          <a:p>
            <a:pPr marL="102027">
              <a:lnSpc>
                <a:spcPts val="1757"/>
              </a:lnSpc>
              <a:defRPr/>
            </a:pPr>
            <a:r>
              <a:rPr sz="1607" spc="-5" dirty="0">
                <a:latin typeface="Times New Roman"/>
                <a:cs typeface="Times New Roman"/>
              </a:rPr>
              <a:t>显示</a:t>
            </a:r>
            <a:endParaRPr sz="1607">
              <a:latin typeface="Times New Roman"/>
              <a:cs typeface="Times New Roman"/>
            </a:endParaRPr>
          </a:p>
        </p:txBody>
      </p:sp>
      <p:sp>
        <p:nvSpPr>
          <p:cNvPr id="12" name="object 12">
            <a:extLst>
              <a:ext uri="{FF2B5EF4-FFF2-40B4-BE49-F238E27FC236}">
                <a16:creationId xmlns:a16="http://schemas.microsoft.com/office/drawing/2014/main" id="{4BAA54FC-7FEA-499A-A7FC-A8E0C22A042D}"/>
              </a:ext>
            </a:extLst>
          </p:cNvPr>
          <p:cNvSpPr txBox="1"/>
          <p:nvPr/>
        </p:nvSpPr>
        <p:spPr>
          <a:xfrm>
            <a:off x="2352675" y="4457700"/>
            <a:ext cx="765175" cy="231775"/>
          </a:xfrm>
          <a:prstGeom prst="rect">
            <a:avLst/>
          </a:prstGeom>
          <a:ln w="9143">
            <a:solidFill>
              <a:srgbClr val="000000"/>
            </a:solidFill>
          </a:ln>
        </p:spPr>
        <p:txBody>
          <a:bodyPr lIns="0" tIns="0" rIns="0" bIns="0">
            <a:spAutoFit/>
          </a:bodyPr>
          <a:lstStyle/>
          <a:p>
            <a:pPr marL="60578">
              <a:lnSpc>
                <a:spcPts val="1757"/>
              </a:lnSpc>
              <a:defRPr/>
            </a:pPr>
            <a:r>
              <a:rPr sz="1607" spc="-10" dirty="0">
                <a:latin typeface="Times New Roman"/>
                <a:cs typeface="Times New Roman"/>
              </a:rPr>
              <a:t>键盘</a:t>
            </a:r>
            <a:endParaRPr sz="1607">
              <a:latin typeface="Times New Roman"/>
              <a:cs typeface="Times New Roman"/>
            </a:endParaRPr>
          </a:p>
        </p:txBody>
      </p:sp>
      <p:sp>
        <p:nvSpPr>
          <p:cNvPr id="13" name="object 13">
            <a:extLst>
              <a:ext uri="{FF2B5EF4-FFF2-40B4-BE49-F238E27FC236}">
                <a16:creationId xmlns:a16="http://schemas.microsoft.com/office/drawing/2014/main" id="{16E1E361-379F-43D8-98F8-9DF4DD67D5F4}"/>
              </a:ext>
            </a:extLst>
          </p:cNvPr>
          <p:cNvSpPr txBox="1"/>
          <p:nvPr/>
        </p:nvSpPr>
        <p:spPr>
          <a:xfrm>
            <a:off x="2428875" y="5068888"/>
            <a:ext cx="1225550" cy="231775"/>
          </a:xfrm>
          <a:prstGeom prst="rect">
            <a:avLst/>
          </a:prstGeom>
          <a:ln w="9144">
            <a:solidFill>
              <a:srgbClr val="000000"/>
            </a:solidFill>
          </a:ln>
        </p:spPr>
        <p:txBody>
          <a:bodyPr lIns="0" tIns="0" rIns="0" bIns="0">
            <a:spAutoFit/>
          </a:bodyPr>
          <a:lstStyle/>
          <a:p>
            <a:pPr marL="123706">
              <a:lnSpc>
                <a:spcPts val="1757"/>
              </a:lnSpc>
              <a:defRPr/>
            </a:pPr>
            <a:r>
              <a:rPr sz="1607" spc="-5" dirty="0">
                <a:latin typeface="Times New Roman"/>
                <a:cs typeface="Times New Roman"/>
              </a:rPr>
              <a:t>读卡器</a:t>
            </a:r>
            <a:endParaRPr sz="1607">
              <a:latin typeface="Times New Roman"/>
              <a:cs typeface="Times New Roman"/>
            </a:endParaRPr>
          </a:p>
        </p:txBody>
      </p:sp>
      <p:sp>
        <p:nvSpPr>
          <p:cNvPr id="134157" name="object 14">
            <a:extLst>
              <a:ext uri="{FF2B5EF4-FFF2-40B4-BE49-F238E27FC236}">
                <a16:creationId xmlns:a16="http://schemas.microsoft.com/office/drawing/2014/main" id="{20C1A65D-C254-4C10-BB2C-951A5245CF8B}"/>
              </a:ext>
            </a:extLst>
          </p:cNvPr>
          <p:cNvSpPr txBox="1">
            <a:spLocks noChangeArrowheads="1"/>
          </p:cNvSpPr>
          <p:nvPr/>
        </p:nvSpPr>
        <p:spPr bwMode="auto">
          <a:xfrm>
            <a:off x="5489575" y="4840288"/>
            <a:ext cx="919163" cy="504825"/>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8290" rIns="0" bIns="0">
            <a:spAutoFit/>
          </a:bodyPr>
          <a:lstStyle>
            <a:lvl1pPr marL="179388" indent="-1285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3"/>
              </a:spcBef>
            </a:pPr>
            <a:r>
              <a:rPr lang="zh-CN" altLang="zh-CN" sz="1600">
                <a:latin typeface="Times New Roman" panose="02020603050405020304" pitchFamily="18" charset="0"/>
                <a:cs typeface="Times New Roman" panose="02020603050405020304" pitchFamily="18" charset="0"/>
              </a:rPr>
              <a:t>分配器传感器</a:t>
            </a:r>
          </a:p>
        </p:txBody>
      </p:sp>
      <p:sp>
        <p:nvSpPr>
          <p:cNvPr id="15" name="object 15">
            <a:extLst>
              <a:ext uri="{FF2B5EF4-FFF2-40B4-BE49-F238E27FC236}">
                <a16:creationId xmlns:a16="http://schemas.microsoft.com/office/drawing/2014/main" id="{EFF5E4CD-D30C-4641-B5A3-A43F23A03939}"/>
              </a:ext>
            </a:extLst>
          </p:cNvPr>
          <p:cNvSpPr txBox="1"/>
          <p:nvPr/>
        </p:nvSpPr>
        <p:spPr>
          <a:xfrm>
            <a:off x="4648200" y="5757863"/>
            <a:ext cx="1071563" cy="468312"/>
          </a:xfrm>
          <a:prstGeom prst="rect">
            <a:avLst/>
          </a:prstGeom>
          <a:ln w="9144">
            <a:solidFill>
              <a:srgbClr val="000000"/>
            </a:solidFill>
          </a:ln>
        </p:spPr>
        <p:txBody>
          <a:bodyPr lIns="0" tIns="0" rIns="0" bIns="0">
            <a:spAutoFit/>
          </a:bodyPr>
          <a:lstStyle/>
          <a:p>
            <a:pPr algn="ctr">
              <a:lnSpc>
                <a:spcPts val="1696"/>
              </a:lnSpc>
              <a:defRPr/>
            </a:pPr>
            <a:r>
              <a:rPr sz="1607" spc="-5" dirty="0">
                <a:latin typeface="Times New Roman"/>
                <a:cs typeface="Times New Roman"/>
              </a:rPr>
              <a:t>分配器</a:t>
            </a:r>
            <a:endParaRPr sz="1607">
              <a:latin typeface="Times New Roman"/>
              <a:cs typeface="Times New Roman"/>
            </a:endParaRPr>
          </a:p>
          <a:p>
            <a:pPr algn="ctr">
              <a:defRPr/>
            </a:pPr>
            <a:r>
              <a:rPr sz="1607" spc="-5" dirty="0">
                <a:latin typeface="Times New Roman"/>
                <a:cs typeface="Times New Roman"/>
              </a:rPr>
              <a:t>馈线</a:t>
            </a:r>
            <a:endParaRPr sz="1607">
              <a:latin typeface="Times New Roman"/>
              <a:cs typeface="Times New Roman"/>
            </a:endParaRPr>
          </a:p>
        </p:txBody>
      </p:sp>
      <p:sp>
        <p:nvSpPr>
          <p:cNvPr id="16" name="object 16">
            <a:extLst>
              <a:ext uri="{FF2B5EF4-FFF2-40B4-BE49-F238E27FC236}">
                <a16:creationId xmlns:a16="http://schemas.microsoft.com/office/drawing/2014/main" id="{5EC34F65-80EC-4CC9-B15F-B03984EE4EC8}"/>
              </a:ext>
            </a:extLst>
          </p:cNvPr>
          <p:cNvSpPr txBox="1"/>
          <p:nvPr/>
        </p:nvSpPr>
        <p:spPr>
          <a:xfrm>
            <a:off x="5795963" y="3692525"/>
            <a:ext cx="1071562" cy="466725"/>
          </a:xfrm>
          <a:prstGeom prst="rect">
            <a:avLst/>
          </a:prstGeom>
          <a:ln w="9144">
            <a:solidFill>
              <a:srgbClr val="000000"/>
            </a:solidFill>
          </a:ln>
        </p:spPr>
        <p:txBody>
          <a:bodyPr lIns="0" tIns="0" rIns="0" bIns="0">
            <a:spAutoFit/>
          </a:bodyPr>
          <a:lstStyle/>
          <a:p>
            <a:pPr marL="638" algn="ctr">
              <a:lnSpc>
                <a:spcPts val="1696"/>
              </a:lnSpc>
              <a:defRPr/>
            </a:pPr>
            <a:r>
              <a:rPr sz="1607" spc="-5" dirty="0">
                <a:latin typeface="Times New Roman"/>
                <a:cs typeface="Times New Roman"/>
              </a:rPr>
              <a:t>现金</a:t>
            </a:r>
            <a:endParaRPr sz="1607">
              <a:latin typeface="Times New Roman"/>
              <a:cs typeface="Times New Roman"/>
            </a:endParaRPr>
          </a:p>
          <a:p>
            <a:pPr algn="ctr">
              <a:defRPr/>
            </a:pPr>
            <a:r>
              <a:rPr sz="1607" spc="-5" dirty="0">
                <a:latin typeface="Times New Roman"/>
                <a:cs typeface="Times New Roman"/>
              </a:rPr>
              <a:t>计数器</a:t>
            </a:r>
            <a:endParaRPr sz="1607">
              <a:latin typeface="Times New Roman"/>
              <a:cs typeface="Times New Roman"/>
            </a:endParaRPr>
          </a:p>
        </p:txBody>
      </p:sp>
      <p:sp>
        <p:nvSpPr>
          <p:cNvPr id="134160" name="object 17">
            <a:extLst>
              <a:ext uri="{FF2B5EF4-FFF2-40B4-BE49-F238E27FC236}">
                <a16:creationId xmlns:a16="http://schemas.microsoft.com/office/drawing/2014/main" id="{D5C777CA-3BEC-4369-9445-3DBE6F0EF48C}"/>
              </a:ext>
            </a:extLst>
          </p:cNvPr>
          <p:cNvSpPr>
            <a:spLocks/>
          </p:cNvSpPr>
          <p:nvPr/>
        </p:nvSpPr>
        <p:spPr bwMode="auto">
          <a:xfrm>
            <a:off x="3959225" y="4916488"/>
            <a:ext cx="1071563" cy="688975"/>
          </a:xfrm>
          <a:custGeom>
            <a:avLst/>
            <a:gdLst>
              <a:gd name="T0" fmla="*/ 0 w 1066800"/>
              <a:gd name="T1" fmla="*/ 0 h 685800"/>
              <a:gd name="T2" fmla="*/ 0 w 1066800"/>
              <a:gd name="T3" fmla="*/ 692165 h 685800"/>
              <a:gd name="T4" fmla="*/ 1076346 w 1066800"/>
              <a:gd name="T5" fmla="*/ 692165 h 685800"/>
              <a:gd name="T6" fmla="*/ 1076346 w 1066800"/>
              <a:gd name="T7" fmla="*/ 0 h 685800"/>
              <a:gd name="T8" fmla="*/ 0 w 1066800"/>
              <a:gd name="T9" fmla="*/ 0 h 68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6800" h="685800">
                <a:moveTo>
                  <a:pt x="0" y="0"/>
                </a:moveTo>
                <a:lnTo>
                  <a:pt x="0" y="685800"/>
                </a:lnTo>
                <a:lnTo>
                  <a:pt x="1066799" y="685800"/>
                </a:lnTo>
                <a:lnTo>
                  <a:pt x="1066799" y="0"/>
                </a:lnTo>
                <a:lnTo>
                  <a:pt x="0" y="0"/>
                </a:lnTo>
                <a:close/>
              </a:path>
            </a:pathLst>
          </a:custGeom>
          <a:noFill/>
          <a:ln w="289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61" name="object 18">
            <a:extLst>
              <a:ext uri="{FF2B5EF4-FFF2-40B4-BE49-F238E27FC236}">
                <a16:creationId xmlns:a16="http://schemas.microsoft.com/office/drawing/2014/main" id="{E313D5E2-6C82-4EAF-8DC9-0D7E71EF17B4}"/>
              </a:ext>
            </a:extLst>
          </p:cNvPr>
          <p:cNvSpPr txBox="1">
            <a:spLocks noChangeArrowheads="1"/>
          </p:cNvSpPr>
          <p:nvPr/>
        </p:nvSpPr>
        <p:spPr bwMode="auto">
          <a:xfrm>
            <a:off x="4119563" y="4875213"/>
            <a:ext cx="752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15" rIns="0" bIns="0">
            <a:spAutoFit/>
          </a:bodyPr>
          <a:lstStyle>
            <a:lvl1pPr marL="12700" indent="1111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客户经理</a:t>
            </a:r>
          </a:p>
        </p:txBody>
      </p:sp>
      <p:sp>
        <p:nvSpPr>
          <p:cNvPr id="134162" name="object 19">
            <a:extLst>
              <a:ext uri="{FF2B5EF4-FFF2-40B4-BE49-F238E27FC236}">
                <a16:creationId xmlns:a16="http://schemas.microsoft.com/office/drawing/2014/main" id="{7BC3B884-CE29-4D78-9191-FC921960E7DD}"/>
              </a:ext>
            </a:extLst>
          </p:cNvPr>
          <p:cNvSpPr>
            <a:spLocks/>
          </p:cNvSpPr>
          <p:nvPr/>
        </p:nvSpPr>
        <p:spPr bwMode="auto">
          <a:xfrm>
            <a:off x="6561138" y="4610100"/>
            <a:ext cx="1071562" cy="688975"/>
          </a:xfrm>
          <a:custGeom>
            <a:avLst/>
            <a:gdLst>
              <a:gd name="T0" fmla="*/ 0 w 1066800"/>
              <a:gd name="T1" fmla="*/ 0 h 685800"/>
              <a:gd name="T2" fmla="*/ 0 w 1066800"/>
              <a:gd name="T3" fmla="*/ 692165 h 685800"/>
              <a:gd name="T4" fmla="*/ 1076345 w 1066800"/>
              <a:gd name="T5" fmla="*/ 692165 h 685800"/>
              <a:gd name="T6" fmla="*/ 1076345 w 1066800"/>
              <a:gd name="T7" fmla="*/ 0 h 685800"/>
              <a:gd name="T8" fmla="*/ 0 w 1066800"/>
              <a:gd name="T9" fmla="*/ 0 h 68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6800" h="685800">
                <a:moveTo>
                  <a:pt x="0" y="0"/>
                </a:moveTo>
                <a:lnTo>
                  <a:pt x="0" y="685800"/>
                </a:lnTo>
                <a:lnTo>
                  <a:pt x="1066800" y="685800"/>
                </a:lnTo>
                <a:lnTo>
                  <a:pt x="10668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63" name="object 20">
            <a:extLst>
              <a:ext uri="{FF2B5EF4-FFF2-40B4-BE49-F238E27FC236}">
                <a16:creationId xmlns:a16="http://schemas.microsoft.com/office/drawing/2014/main" id="{53625E42-112F-44A9-8BF4-33378F209D28}"/>
              </a:ext>
            </a:extLst>
          </p:cNvPr>
          <p:cNvSpPr txBox="1">
            <a:spLocks noChangeArrowheads="1"/>
          </p:cNvSpPr>
          <p:nvPr/>
        </p:nvSpPr>
        <p:spPr bwMode="auto">
          <a:xfrm>
            <a:off x="6600825" y="4568825"/>
            <a:ext cx="990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15" rIns="0" bIns="0">
            <a:spAutoFit/>
          </a:bodyPr>
          <a:lstStyle>
            <a:lvl1pPr marL="187325" indent="-1762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提款服务</a:t>
            </a:r>
          </a:p>
        </p:txBody>
      </p:sp>
      <p:sp>
        <p:nvSpPr>
          <p:cNvPr id="21" name="object 21">
            <a:extLst>
              <a:ext uri="{FF2B5EF4-FFF2-40B4-BE49-F238E27FC236}">
                <a16:creationId xmlns:a16="http://schemas.microsoft.com/office/drawing/2014/main" id="{85837F38-0CDB-4F4C-9A3A-D46ACF536300}"/>
              </a:ext>
            </a:extLst>
          </p:cNvPr>
          <p:cNvSpPr txBox="1"/>
          <p:nvPr/>
        </p:nvSpPr>
        <p:spPr>
          <a:xfrm>
            <a:off x="6867525" y="5451475"/>
            <a:ext cx="1071563" cy="468313"/>
          </a:xfrm>
          <a:prstGeom prst="rect">
            <a:avLst/>
          </a:prstGeom>
          <a:ln w="28955">
            <a:solidFill>
              <a:srgbClr val="000000"/>
            </a:solidFill>
          </a:ln>
        </p:spPr>
        <p:txBody>
          <a:bodyPr lIns="0" tIns="0" rIns="0" bIns="0">
            <a:spAutoFit/>
          </a:bodyPr>
          <a:lstStyle/>
          <a:p>
            <a:pPr algn="ctr">
              <a:lnSpc>
                <a:spcPts val="1696"/>
              </a:lnSpc>
              <a:defRPr/>
            </a:pPr>
            <a:r>
              <a:rPr sz="1607" spc="-5" dirty="0">
                <a:latin typeface="Times New Roman"/>
                <a:cs typeface="Times New Roman"/>
              </a:rPr>
              <a:t>交易</a:t>
            </a:r>
            <a:endParaRPr sz="1607">
              <a:latin typeface="Times New Roman"/>
              <a:cs typeface="Times New Roman"/>
            </a:endParaRPr>
          </a:p>
          <a:p>
            <a:pPr marL="638" algn="ctr">
              <a:defRPr/>
            </a:pPr>
            <a:r>
              <a:rPr sz="1607" spc="-5" dirty="0">
                <a:latin typeface="Times New Roman"/>
                <a:cs typeface="Times New Roman"/>
              </a:rPr>
              <a:t>经理</a:t>
            </a:r>
            <a:endParaRPr sz="1607">
              <a:latin typeface="Times New Roman"/>
              <a:cs typeface="Times New Roman"/>
            </a:endParaRPr>
          </a:p>
        </p:txBody>
      </p:sp>
      <p:sp>
        <p:nvSpPr>
          <p:cNvPr id="22" name="object 22">
            <a:extLst>
              <a:ext uri="{FF2B5EF4-FFF2-40B4-BE49-F238E27FC236}">
                <a16:creationId xmlns:a16="http://schemas.microsoft.com/office/drawing/2014/main" id="{3075DAAE-A9C8-4F43-BD6B-D1A0B3C5D3D3}"/>
              </a:ext>
            </a:extLst>
          </p:cNvPr>
          <p:cNvSpPr txBox="1"/>
          <p:nvPr/>
        </p:nvSpPr>
        <p:spPr>
          <a:xfrm>
            <a:off x="9393238" y="5451475"/>
            <a:ext cx="1069975" cy="231775"/>
          </a:xfrm>
          <a:prstGeom prst="rect">
            <a:avLst/>
          </a:prstGeom>
          <a:ln w="9144">
            <a:solidFill>
              <a:srgbClr val="000000"/>
            </a:solidFill>
          </a:ln>
        </p:spPr>
        <p:txBody>
          <a:bodyPr lIns="0" tIns="0" rIns="0" bIns="0">
            <a:spAutoFit/>
          </a:bodyPr>
          <a:lstStyle/>
          <a:p>
            <a:pPr marL="189387">
              <a:lnSpc>
                <a:spcPts val="1757"/>
              </a:lnSpc>
              <a:defRPr/>
            </a:pPr>
            <a:r>
              <a:rPr sz="1607" spc="-5" dirty="0">
                <a:latin typeface="Times New Roman"/>
                <a:cs typeface="Times New Roman"/>
              </a:rPr>
              <a:t>帐户</a:t>
            </a:r>
            <a:endParaRPr sz="1607">
              <a:latin typeface="Times New Roman"/>
              <a:cs typeface="Times New Roman"/>
            </a:endParaRPr>
          </a:p>
        </p:txBody>
      </p:sp>
      <p:sp>
        <p:nvSpPr>
          <p:cNvPr id="23" name="object 23">
            <a:extLst>
              <a:ext uri="{FF2B5EF4-FFF2-40B4-BE49-F238E27FC236}">
                <a16:creationId xmlns:a16="http://schemas.microsoft.com/office/drawing/2014/main" id="{09D1F97C-70A7-4105-9E78-765F5AA76D4F}"/>
              </a:ext>
            </a:extLst>
          </p:cNvPr>
          <p:cNvSpPr txBox="1"/>
          <p:nvPr/>
        </p:nvSpPr>
        <p:spPr>
          <a:xfrm>
            <a:off x="7250113" y="6370638"/>
            <a:ext cx="1071562" cy="466725"/>
          </a:xfrm>
          <a:prstGeom prst="rect">
            <a:avLst/>
          </a:prstGeom>
          <a:ln w="9144">
            <a:solidFill>
              <a:srgbClr val="000000"/>
            </a:solidFill>
          </a:ln>
        </p:spPr>
        <p:txBody>
          <a:bodyPr lIns="0" tIns="0" rIns="0" bIns="0">
            <a:spAutoFit/>
          </a:bodyPr>
          <a:lstStyle/>
          <a:p>
            <a:pPr algn="ctr">
              <a:lnSpc>
                <a:spcPts val="1696"/>
              </a:lnSpc>
              <a:defRPr/>
            </a:pPr>
            <a:r>
              <a:rPr sz="1607" spc="-5" dirty="0">
                <a:latin typeface="Times New Roman"/>
                <a:cs typeface="Times New Roman"/>
              </a:rPr>
              <a:t>持续</a:t>
            </a:r>
            <a:endParaRPr sz="1607">
              <a:latin typeface="Times New Roman"/>
              <a:cs typeface="Times New Roman"/>
            </a:endParaRPr>
          </a:p>
          <a:p>
            <a:pPr algn="ctr">
              <a:defRPr/>
            </a:pPr>
            <a:r>
              <a:rPr sz="1607" spc="-5" dirty="0">
                <a:latin typeface="Times New Roman"/>
                <a:cs typeface="Times New Roman"/>
              </a:rPr>
              <a:t>类</a:t>
            </a:r>
            <a:endParaRPr sz="1607">
              <a:latin typeface="Times New Roman"/>
              <a:cs typeface="Times New Roman"/>
            </a:endParaRPr>
          </a:p>
        </p:txBody>
      </p:sp>
      <p:sp>
        <p:nvSpPr>
          <p:cNvPr id="24" name="object 24">
            <a:extLst>
              <a:ext uri="{FF2B5EF4-FFF2-40B4-BE49-F238E27FC236}">
                <a16:creationId xmlns:a16="http://schemas.microsoft.com/office/drawing/2014/main" id="{BE138874-E38C-4FD7-8B65-80F0CCC3B934}"/>
              </a:ext>
            </a:extLst>
          </p:cNvPr>
          <p:cNvSpPr txBox="1"/>
          <p:nvPr/>
        </p:nvSpPr>
        <p:spPr>
          <a:xfrm>
            <a:off x="8550275" y="6370638"/>
            <a:ext cx="1071563" cy="466725"/>
          </a:xfrm>
          <a:prstGeom prst="rect">
            <a:avLst/>
          </a:prstGeom>
          <a:ln w="38100">
            <a:solidFill>
              <a:srgbClr val="000000"/>
            </a:solidFill>
          </a:ln>
        </p:spPr>
        <p:txBody>
          <a:bodyPr lIns="0" tIns="0" rIns="0" bIns="0">
            <a:spAutoFit/>
          </a:bodyPr>
          <a:lstStyle/>
          <a:p>
            <a:pPr marL="189387">
              <a:lnSpc>
                <a:spcPts val="1696"/>
              </a:lnSpc>
              <a:defRPr/>
            </a:pPr>
            <a:r>
              <a:rPr sz="1607" spc="-5" dirty="0">
                <a:latin typeface="Times New Roman"/>
                <a:cs typeface="Times New Roman"/>
              </a:rPr>
              <a:t>帐户</a:t>
            </a:r>
            <a:endParaRPr sz="1607">
              <a:latin typeface="Times New Roman"/>
              <a:cs typeface="Times New Roman"/>
            </a:endParaRPr>
          </a:p>
          <a:p>
            <a:pPr marL="172808">
              <a:defRPr/>
            </a:pPr>
            <a:r>
              <a:rPr sz="1607" spc="-5" dirty="0">
                <a:latin typeface="Times New Roman"/>
                <a:cs typeface="Times New Roman"/>
              </a:rPr>
              <a:t>经理</a:t>
            </a:r>
            <a:endParaRPr sz="1607">
              <a:latin typeface="Times New Roman"/>
              <a:cs typeface="Times New Roman"/>
            </a:endParaRPr>
          </a:p>
        </p:txBody>
      </p:sp>
      <p:sp>
        <p:nvSpPr>
          <p:cNvPr id="134168" name="object 25">
            <a:extLst>
              <a:ext uri="{FF2B5EF4-FFF2-40B4-BE49-F238E27FC236}">
                <a16:creationId xmlns:a16="http://schemas.microsoft.com/office/drawing/2014/main" id="{A844FE24-2F70-4285-9E0C-250C7056EC4F}"/>
              </a:ext>
            </a:extLst>
          </p:cNvPr>
          <p:cNvSpPr>
            <a:spLocks/>
          </p:cNvSpPr>
          <p:nvPr/>
        </p:nvSpPr>
        <p:spPr bwMode="auto">
          <a:xfrm>
            <a:off x="2200275" y="2176463"/>
            <a:ext cx="503238" cy="1516062"/>
          </a:xfrm>
          <a:custGeom>
            <a:avLst/>
            <a:gdLst>
              <a:gd name="T0" fmla="*/ 0 w 501650"/>
              <a:gd name="T1" fmla="*/ 1523399 h 1508760"/>
              <a:gd name="T2" fmla="*/ 504574 w 501650"/>
              <a:gd name="T3" fmla="*/ 0 h 1508760"/>
              <a:gd name="T4" fmla="*/ 0 60000 65536"/>
              <a:gd name="T5" fmla="*/ 0 60000 65536"/>
            </a:gdLst>
            <a:ahLst/>
            <a:cxnLst>
              <a:cxn ang="T4">
                <a:pos x="T0" y="T1"/>
              </a:cxn>
              <a:cxn ang="T5">
                <a:pos x="T2" y="T3"/>
              </a:cxn>
            </a:cxnLst>
            <a:rect l="0" t="0" r="r" b="b"/>
            <a:pathLst>
              <a:path w="501650" h="1508760">
                <a:moveTo>
                  <a:pt x="0" y="1508760"/>
                </a:moveTo>
                <a:lnTo>
                  <a:pt x="501395" y="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69" name="object 26">
            <a:extLst>
              <a:ext uri="{FF2B5EF4-FFF2-40B4-BE49-F238E27FC236}">
                <a16:creationId xmlns:a16="http://schemas.microsoft.com/office/drawing/2014/main" id="{EE1B991E-64B5-4758-B55B-9A3EB2FD9616}"/>
              </a:ext>
            </a:extLst>
          </p:cNvPr>
          <p:cNvSpPr>
            <a:spLocks/>
          </p:cNvSpPr>
          <p:nvPr/>
        </p:nvSpPr>
        <p:spPr bwMode="auto">
          <a:xfrm>
            <a:off x="2655888" y="2085975"/>
            <a:ext cx="96837" cy="111125"/>
          </a:xfrm>
          <a:custGeom>
            <a:avLst/>
            <a:gdLst>
              <a:gd name="T0" fmla="*/ 96644 w 96519"/>
              <a:gd name="T1" fmla="*/ 109992 h 111759"/>
              <a:gd name="T2" fmla="*/ 79770 w 96519"/>
              <a:gd name="T3" fmla="*/ 0 h 111759"/>
              <a:gd name="T4" fmla="*/ 0 w 96519"/>
              <a:gd name="T5" fmla="*/ 78351 h 111759"/>
              <a:gd name="T6" fmla="*/ 96644 w 96519"/>
              <a:gd name="T7" fmla="*/ 109992 h 1117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519" h="111759">
                <a:moveTo>
                  <a:pt x="96011" y="111251"/>
                </a:moveTo>
                <a:lnTo>
                  <a:pt x="79247" y="0"/>
                </a:lnTo>
                <a:lnTo>
                  <a:pt x="0" y="79248"/>
                </a:lnTo>
                <a:lnTo>
                  <a:pt x="96011" y="111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70" name="object 27">
            <a:extLst>
              <a:ext uri="{FF2B5EF4-FFF2-40B4-BE49-F238E27FC236}">
                <a16:creationId xmlns:a16="http://schemas.microsoft.com/office/drawing/2014/main" id="{171F3F6D-DA3D-4607-A56B-3D59AD1B1F78}"/>
              </a:ext>
            </a:extLst>
          </p:cNvPr>
          <p:cNvSpPr>
            <a:spLocks/>
          </p:cNvSpPr>
          <p:nvPr/>
        </p:nvSpPr>
        <p:spPr bwMode="auto">
          <a:xfrm>
            <a:off x="2811463" y="2181225"/>
            <a:ext cx="147637" cy="2276475"/>
          </a:xfrm>
          <a:custGeom>
            <a:avLst/>
            <a:gdLst>
              <a:gd name="T0" fmla="*/ 0 w 146684"/>
              <a:gd name="T1" fmla="*/ 2286552 h 2266315"/>
              <a:gd name="T2" fmla="*/ 148211 w 146684"/>
              <a:gd name="T3" fmla="*/ 0 h 2266315"/>
              <a:gd name="T4" fmla="*/ 0 60000 65536"/>
              <a:gd name="T5" fmla="*/ 0 60000 65536"/>
            </a:gdLst>
            <a:ahLst/>
            <a:cxnLst>
              <a:cxn ang="T4">
                <a:pos x="T0" y="T1"/>
              </a:cxn>
              <a:cxn ang="T5">
                <a:pos x="T2" y="T3"/>
              </a:cxn>
            </a:cxnLst>
            <a:rect l="0" t="0" r="r" b="b"/>
            <a:pathLst>
              <a:path w="146684" h="2266315">
                <a:moveTo>
                  <a:pt x="0" y="2266188"/>
                </a:moveTo>
                <a:lnTo>
                  <a:pt x="146303"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71" name="object 28">
            <a:extLst>
              <a:ext uri="{FF2B5EF4-FFF2-40B4-BE49-F238E27FC236}">
                <a16:creationId xmlns:a16="http://schemas.microsoft.com/office/drawing/2014/main" id="{0DAABBE5-3A18-4769-ACA9-A8F965A1CC9B}"/>
              </a:ext>
            </a:extLst>
          </p:cNvPr>
          <p:cNvSpPr>
            <a:spLocks/>
          </p:cNvSpPr>
          <p:nvPr/>
        </p:nvSpPr>
        <p:spPr bwMode="auto">
          <a:xfrm>
            <a:off x="2909888" y="2085975"/>
            <a:ext cx="100012" cy="103188"/>
          </a:xfrm>
          <a:custGeom>
            <a:avLst/>
            <a:gdLst>
              <a:gd name="T0" fmla="*/ 100974 w 99059"/>
              <a:gd name="T1" fmla="*/ 101745 h 104140"/>
              <a:gd name="T2" fmla="*/ 55924 w 99059"/>
              <a:gd name="T3" fmla="*/ 0 h 104140"/>
              <a:gd name="T4" fmla="*/ 0 w 99059"/>
              <a:gd name="T5" fmla="*/ 95761 h 104140"/>
              <a:gd name="T6" fmla="*/ 100974 w 99059"/>
              <a:gd name="T7" fmla="*/ 101745 h 1041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104140">
                <a:moveTo>
                  <a:pt x="99059" y="103631"/>
                </a:moveTo>
                <a:lnTo>
                  <a:pt x="54863" y="0"/>
                </a:lnTo>
                <a:lnTo>
                  <a:pt x="0" y="97536"/>
                </a:lnTo>
                <a:lnTo>
                  <a:pt x="99059" y="1036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72" name="object 29">
            <a:extLst>
              <a:ext uri="{FF2B5EF4-FFF2-40B4-BE49-F238E27FC236}">
                <a16:creationId xmlns:a16="http://schemas.microsoft.com/office/drawing/2014/main" id="{5709AAA0-3816-4B49-8367-1D07DF5C8058}"/>
              </a:ext>
            </a:extLst>
          </p:cNvPr>
          <p:cNvSpPr>
            <a:spLocks/>
          </p:cNvSpPr>
          <p:nvPr/>
        </p:nvSpPr>
        <p:spPr bwMode="auto">
          <a:xfrm>
            <a:off x="3201988" y="2181225"/>
            <a:ext cx="222250" cy="2887663"/>
          </a:xfrm>
          <a:custGeom>
            <a:avLst/>
            <a:gdLst>
              <a:gd name="T0" fmla="*/ 223527 w 220980"/>
              <a:gd name="T1" fmla="*/ 2899330 h 2875915"/>
              <a:gd name="T2" fmla="*/ 0 w 220980"/>
              <a:gd name="T3" fmla="*/ 0 h 2875915"/>
              <a:gd name="T4" fmla="*/ 0 60000 65536"/>
              <a:gd name="T5" fmla="*/ 0 60000 65536"/>
            </a:gdLst>
            <a:ahLst/>
            <a:cxnLst>
              <a:cxn ang="T4">
                <a:pos x="T0" y="T1"/>
              </a:cxn>
              <a:cxn ang="T5">
                <a:pos x="T2" y="T3"/>
              </a:cxn>
            </a:cxnLst>
            <a:rect l="0" t="0" r="r" b="b"/>
            <a:pathLst>
              <a:path w="220980" h="2875915">
                <a:moveTo>
                  <a:pt x="220980" y="2875788"/>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73" name="object 30">
            <a:extLst>
              <a:ext uri="{FF2B5EF4-FFF2-40B4-BE49-F238E27FC236}">
                <a16:creationId xmlns:a16="http://schemas.microsoft.com/office/drawing/2014/main" id="{D837A8CA-F569-4F36-98E9-2A37FF3BD5A3}"/>
              </a:ext>
            </a:extLst>
          </p:cNvPr>
          <p:cNvSpPr>
            <a:spLocks/>
          </p:cNvSpPr>
          <p:nvPr/>
        </p:nvSpPr>
        <p:spPr bwMode="auto">
          <a:xfrm>
            <a:off x="3152775" y="2085975"/>
            <a:ext cx="100013" cy="103188"/>
          </a:xfrm>
          <a:custGeom>
            <a:avLst/>
            <a:gdLst>
              <a:gd name="T0" fmla="*/ 100975 w 99060"/>
              <a:gd name="T1" fmla="*/ 94264 h 104140"/>
              <a:gd name="T2" fmla="*/ 41944 w 99060"/>
              <a:gd name="T3" fmla="*/ 0 h 104140"/>
              <a:gd name="T4" fmla="*/ 0 w 99060"/>
              <a:gd name="T5" fmla="*/ 101745 h 104140"/>
              <a:gd name="T6" fmla="*/ 100975 w 99060"/>
              <a:gd name="T7" fmla="*/ 94264 h 1041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4140">
                <a:moveTo>
                  <a:pt x="99060" y="96012"/>
                </a:moveTo>
                <a:lnTo>
                  <a:pt x="41148" y="0"/>
                </a:lnTo>
                <a:lnTo>
                  <a:pt x="0" y="103631"/>
                </a:lnTo>
                <a:lnTo>
                  <a:pt x="99060" y="960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74" name="object 31">
            <a:extLst>
              <a:ext uri="{FF2B5EF4-FFF2-40B4-BE49-F238E27FC236}">
                <a16:creationId xmlns:a16="http://schemas.microsoft.com/office/drawing/2014/main" id="{C3234634-7B39-42C0-8689-F6D7630F8FBE}"/>
              </a:ext>
            </a:extLst>
          </p:cNvPr>
          <p:cNvSpPr>
            <a:spLocks/>
          </p:cNvSpPr>
          <p:nvPr/>
        </p:nvSpPr>
        <p:spPr bwMode="auto">
          <a:xfrm>
            <a:off x="3376613" y="2176463"/>
            <a:ext cx="812800" cy="2740025"/>
          </a:xfrm>
          <a:custGeom>
            <a:avLst/>
            <a:gdLst>
              <a:gd name="T0" fmla="*/ 815604 w 809625"/>
              <a:gd name="T1" fmla="*/ 2752143 h 2727960"/>
              <a:gd name="T2" fmla="*/ 0 w 809625"/>
              <a:gd name="T3" fmla="*/ 0 h 2727960"/>
              <a:gd name="T4" fmla="*/ 0 60000 65536"/>
              <a:gd name="T5" fmla="*/ 0 60000 65536"/>
            </a:gdLst>
            <a:ahLst/>
            <a:cxnLst>
              <a:cxn ang="T4">
                <a:pos x="T0" y="T1"/>
              </a:cxn>
              <a:cxn ang="T5">
                <a:pos x="T2" y="T3"/>
              </a:cxn>
            </a:cxnLst>
            <a:rect l="0" t="0" r="r" b="b"/>
            <a:pathLst>
              <a:path w="809625" h="2727960">
                <a:moveTo>
                  <a:pt x="809244" y="2727960"/>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75" name="object 32">
            <a:extLst>
              <a:ext uri="{FF2B5EF4-FFF2-40B4-BE49-F238E27FC236}">
                <a16:creationId xmlns:a16="http://schemas.microsoft.com/office/drawing/2014/main" id="{F2BBA6BC-58C4-43A2-8B16-9F77162B3410}"/>
              </a:ext>
            </a:extLst>
          </p:cNvPr>
          <p:cNvSpPr>
            <a:spLocks/>
          </p:cNvSpPr>
          <p:nvPr/>
        </p:nvSpPr>
        <p:spPr bwMode="auto">
          <a:xfrm>
            <a:off x="3328988" y="2085975"/>
            <a:ext cx="96837" cy="111125"/>
          </a:xfrm>
          <a:custGeom>
            <a:avLst/>
            <a:gdLst>
              <a:gd name="T0" fmla="*/ 96645 w 96519"/>
              <a:gd name="T1" fmla="*/ 81364 h 111759"/>
              <a:gd name="T2" fmla="*/ 18407 w 96519"/>
              <a:gd name="T3" fmla="*/ 0 h 111759"/>
              <a:gd name="T4" fmla="*/ 0 w 96519"/>
              <a:gd name="T5" fmla="*/ 109992 h 111759"/>
              <a:gd name="T6" fmla="*/ 96645 w 96519"/>
              <a:gd name="T7" fmla="*/ 81364 h 1117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519" h="111759">
                <a:moveTo>
                  <a:pt x="96012" y="82295"/>
                </a:moveTo>
                <a:lnTo>
                  <a:pt x="18287" y="0"/>
                </a:lnTo>
                <a:lnTo>
                  <a:pt x="0" y="111251"/>
                </a:lnTo>
                <a:lnTo>
                  <a:pt x="96012" y="822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3" name="object 33">
            <a:extLst>
              <a:ext uri="{FF2B5EF4-FFF2-40B4-BE49-F238E27FC236}">
                <a16:creationId xmlns:a16="http://schemas.microsoft.com/office/drawing/2014/main" id="{C9896781-C7A1-4B47-B68A-5BC363A4689F}"/>
              </a:ext>
            </a:extLst>
          </p:cNvPr>
          <p:cNvSpPr txBox="1"/>
          <p:nvPr/>
        </p:nvSpPr>
        <p:spPr>
          <a:xfrm>
            <a:off x="2814638" y="3106738"/>
            <a:ext cx="823912" cy="230187"/>
          </a:xfrm>
          <a:prstGeom prst="rect">
            <a:avLst/>
          </a:prstGeom>
        </p:spPr>
        <p:txBody>
          <a:bodyPr lIns="0" tIns="12753" rIns="0" bIns="0">
            <a:spAutoFit/>
          </a:bodyPr>
          <a:lstStyle/>
          <a:p>
            <a:pPr marL="12753">
              <a:spcBef>
                <a:spcPts val="100"/>
              </a:spcBef>
              <a:defRPr/>
            </a:pPr>
            <a:r>
              <a:rPr sz="1406" b="1" dirty="0">
                <a:latin typeface="Times New Roman"/>
                <a:cs typeface="Times New Roman"/>
              </a:rPr>
              <a:t>t</a:t>
            </a:r>
            <a:r>
              <a:rPr sz="1406" b="1" spc="-15" dirty="0">
                <a:latin typeface="Times New Roman"/>
                <a:cs typeface="Times New Roman"/>
              </a:rPr>
              <a:t>R</a:t>
            </a:r>
            <a:r>
              <a:rPr sz="1406" b="1" dirty="0">
                <a:latin typeface="Times New Roman"/>
                <a:cs typeface="Times New Roman"/>
              </a:rPr>
              <a:t>王牌</a:t>
            </a:r>
            <a:endParaRPr sz="1406">
              <a:latin typeface="Times New Roman"/>
              <a:cs typeface="Times New Roman"/>
            </a:endParaRPr>
          </a:p>
        </p:txBody>
      </p:sp>
      <p:sp>
        <p:nvSpPr>
          <p:cNvPr id="134177" name="object 34">
            <a:extLst>
              <a:ext uri="{FF2B5EF4-FFF2-40B4-BE49-F238E27FC236}">
                <a16:creationId xmlns:a16="http://schemas.microsoft.com/office/drawing/2014/main" id="{7299A13D-64BE-4451-AF7A-79C1EC749387}"/>
              </a:ext>
            </a:extLst>
          </p:cNvPr>
          <p:cNvSpPr>
            <a:spLocks/>
          </p:cNvSpPr>
          <p:nvPr/>
        </p:nvSpPr>
        <p:spPr bwMode="auto">
          <a:xfrm>
            <a:off x="4495800" y="2181225"/>
            <a:ext cx="73025" cy="2735263"/>
          </a:xfrm>
          <a:custGeom>
            <a:avLst/>
            <a:gdLst>
              <a:gd name="T0" fmla="*/ 0 w 73660"/>
              <a:gd name="T1" fmla="*/ 2746933 h 2723515"/>
              <a:gd name="T2" fmla="*/ 71895 w 73660"/>
              <a:gd name="T3" fmla="*/ 0 h 2723515"/>
              <a:gd name="T4" fmla="*/ 0 60000 65536"/>
              <a:gd name="T5" fmla="*/ 0 60000 65536"/>
            </a:gdLst>
            <a:ahLst/>
            <a:cxnLst>
              <a:cxn ang="T4">
                <a:pos x="T0" y="T1"/>
              </a:cxn>
              <a:cxn ang="T5">
                <a:pos x="T2" y="T3"/>
              </a:cxn>
            </a:cxnLst>
            <a:rect l="0" t="0" r="r" b="b"/>
            <a:pathLst>
              <a:path w="73660" h="2723515">
                <a:moveTo>
                  <a:pt x="0" y="2723388"/>
                </a:moveTo>
                <a:lnTo>
                  <a:pt x="73151" y="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78" name="object 35">
            <a:extLst>
              <a:ext uri="{FF2B5EF4-FFF2-40B4-BE49-F238E27FC236}">
                <a16:creationId xmlns:a16="http://schemas.microsoft.com/office/drawing/2014/main" id="{AC2ABD0A-86B4-4EB1-B9DD-20902326D179}"/>
              </a:ext>
            </a:extLst>
          </p:cNvPr>
          <p:cNvSpPr>
            <a:spLocks/>
          </p:cNvSpPr>
          <p:nvPr/>
        </p:nvSpPr>
        <p:spPr bwMode="auto">
          <a:xfrm>
            <a:off x="4519613" y="2085975"/>
            <a:ext cx="100012" cy="101600"/>
          </a:xfrm>
          <a:custGeom>
            <a:avLst/>
            <a:gdLst>
              <a:gd name="T0" fmla="*/ 100973 w 99060"/>
              <a:gd name="T1" fmla="*/ 100845 h 102234"/>
              <a:gd name="T2" fmla="*/ 52816 w 99060"/>
              <a:gd name="T3" fmla="*/ 0 h 102234"/>
              <a:gd name="T4" fmla="*/ 0 w 99060"/>
              <a:gd name="T5" fmla="*/ 97834 h 102234"/>
              <a:gd name="T6" fmla="*/ 100973 w 99060"/>
              <a:gd name="T7" fmla="*/ 100845 h 1022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2234">
                <a:moveTo>
                  <a:pt x="99060" y="102107"/>
                </a:moveTo>
                <a:lnTo>
                  <a:pt x="51815" y="0"/>
                </a:lnTo>
                <a:lnTo>
                  <a:pt x="0" y="99059"/>
                </a:lnTo>
                <a:lnTo>
                  <a:pt x="99060" y="102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79" name="object 36">
            <a:extLst>
              <a:ext uri="{FF2B5EF4-FFF2-40B4-BE49-F238E27FC236}">
                <a16:creationId xmlns:a16="http://schemas.microsoft.com/office/drawing/2014/main" id="{CE8734F5-FD5F-46EB-89C9-4B1EEC28C57B}"/>
              </a:ext>
            </a:extLst>
          </p:cNvPr>
          <p:cNvSpPr>
            <a:spLocks/>
          </p:cNvSpPr>
          <p:nvPr/>
        </p:nvSpPr>
        <p:spPr bwMode="auto">
          <a:xfrm>
            <a:off x="4811713" y="2181225"/>
            <a:ext cx="373062" cy="3576638"/>
          </a:xfrm>
          <a:custGeom>
            <a:avLst/>
            <a:gdLst>
              <a:gd name="T0" fmla="*/ 374785 w 370839"/>
              <a:gd name="T1" fmla="*/ 3591495 h 3561715"/>
              <a:gd name="T2" fmla="*/ 0 w 370839"/>
              <a:gd name="T3" fmla="*/ 0 h 3561715"/>
              <a:gd name="T4" fmla="*/ 0 60000 65536"/>
              <a:gd name="T5" fmla="*/ 0 60000 65536"/>
            </a:gdLst>
            <a:ahLst/>
            <a:cxnLst>
              <a:cxn ang="T4">
                <a:pos x="T0" y="T1"/>
              </a:cxn>
              <a:cxn ang="T5">
                <a:pos x="T2" y="T3"/>
              </a:cxn>
            </a:cxnLst>
            <a:rect l="0" t="0" r="r" b="b"/>
            <a:pathLst>
              <a:path w="370839" h="3561715">
                <a:moveTo>
                  <a:pt x="370332" y="3561588"/>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80" name="object 37">
            <a:extLst>
              <a:ext uri="{FF2B5EF4-FFF2-40B4-BE49-F238E27FC236}">
                <a16:creationId xmlns:a16="http://schemas.microsoft.com/office/drawing/2014/main" id="{B974A4F2-B7C5-45F5-A125-D38788D8917A}"/>
              </a:ext>
            </a:extLst>
          </p:cNvPr>
          <p:cNvSpPr>
            <a:spLocks/>
          </p:cNvSpPr>
          <p:nvPr/>
        </p:nvSpPr>
        <p:spPr bwMode="auto">
          <a:xfrm>
            <a:off x="4764088" y="2085975"/>
            <a:ext cx="98425" cy="104775"/>
          </a:xfrm>
          <a:custGeom>
            <a:avLst/>
            <a:gdLst>
              <a:gd name="T0" fmla="*/ 97794 w 99060"/>
              <a:gd name="T1" fmla="*/ 93354 h 105409"/>
              <a:gd name="T2" fmla="*/ 37613 w 99060"/>
              <a:gd name="T3" fmla="*/ 0 h 105409"/>
              <a:gd name="T4" fmla="*/ 0 w 99060"/>
              <a:gd name="T5" fmla="*/ 103894 h 105409"/>
              <a:gd name="T6" fmla="*/ 97794 w 99060"/>
              <a:gd name="T7" fmla="*/ 93354 h 1054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5409">
                <a:moveTo>
                  <a:pt x="99060" y="94487"/>
                </a:moveTo>
                <a:lnTo>
                  <a:pt x="38100" y="0"/>
                </a:lnTo>
                <a:lnTo>
                  <a:pt x="0" y="105155"/>
                </a:lnTo>
                <a:lnTo>
                  <a:pt x="99060" y="944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81" name="object 38">
            <a:extLst>
              <a:ext uri="{FF2B5EF4-FFF2-40B4-BE49-F238E27FC236}">
                <a16:creationId xmlns:a16="http://schemas.microsoft.com/office/drawing/2014/main" id="{17A39C97-07B2-47BD-A0F3-D12874A04C1A}"/>
              </a:ext>
            </a:extLst>
          </p:cNvPr>
          <p:cNvSpPr>
            <a:spLocks/>
          </p:cNvSpPr>
          <p:nvPr/>
        </p:nvSpPr>
        <p:spPr bwMode="auto">
          <a:xfrm>
            <a:off x="5053013" y="2178050"/>
            <a:ext cx="590550" cy="2662238"/>
          </a:xfrm>
          <a:custGeom>
            <a:avLst/>
            <a:gdLst>
              <a:gd name="T0" fmla="*/ 592077 w 588645"/>
              <a:gd name="T1" fmla="*/ 2673782 h 2650490"/>
              <a:gd name="T2" fmla="*/ 0 w 588645"/>
              <a:gd name="T3" fmla="*/ 0 h 2650490"/>
              <a:gd name="T4" fmla="*/ 0 60000 65536"/>
              <a:gd name="T5" fmla="*/ 0 60000 65536"/>
            </a:gdLst>
            <a:ahLst/>
            <a:cxnLst>
              <a:cxn ang="T4">
                <a:pos x="T0" y="T1"/>
              </a:cxn>
              <a:cxn ang="T5">
                <a:pos x="T2" y="T3"/>
              </a:cxn>
            </a:cxnLst>
            <a:rect l="0" t="0" r="r" b="b"/>
            <a:pathLst>
              <a:path w="588645" h="2650490">
                <a:moveTo>
                  <a:pt x="588263" y="2650236"/>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82" name="object 39">
            <a:extLst>
              <a:ext uri="{FF2B5EF4-FFF2-40B4-BE49-F238E27FC236}">
                <a16:creationId xmlns:a16="http://schemas.microsoft.com/office/drawing/2014/main" id="{AAA2FB53-AC78-4167-98CE-800BB99813F1}"/>
              </a:ext>
            </a:extLst>
          </p:cNvPr>
          <p:cNvSpPr>
            <a:spLocks/>
          </p:cNvSpPr>
          <p:nvPr/>
        </p:nvSpPr>
        <p:spPr bwMode="auto">
          <a:xfrm>
            <a:off x="5005388" y="2085975"/>
            <a:ext cx="98425" cy="109538"/>
          </a:xfrm>
          <a:custGeom>
            <a:avLst/>
            <a:gdLst>
              <a:gd name="T0" fmla="*/ 98808 w 97789"/>
              <a:gd name="T1" fmla="*/ 86366 h 109855"/>
              <a:gd name="T2" fmla="*/ 26247 w 97789"/>
              <a:gd name="T3" fmla="*/ 0 h 109855"/>
              <a:gd name="T4" fmla="*/ 0 w 97789"/>
              <a:gd name="T5" fmla="*/ 109094 h 109855"/>
              <a:gd name="T6" fmla="*/ 98808 w 97789"/>
              <a:gd name="T7" fmla="*/ 86366 h 1098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789" h="109855">
                <a:moveTo>
                  <a:pt x="97536" y="86867"/>
                </a:moveTo>
                <a:lnTo>
                  <a:pt x="25908" y="0"/>
                </a:lnTo>
                <a:lnTo>
                  <a:pt x="0" y="109727"/>
                </a:lnTo>
                <a:lnTo>
                  <a:pt x="97536" y="868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83" name="object 40">
            <a:extLst>
              <a:ext uri="{FF2B5EF4-FFF2-40B4-BE49-F238E27FC236}">
                <a16:creationId xmlns:a16="http://schemas.microsoft.com/office/drawing/2014/main" id="{3BA3540C-B9BA-4713-BDDA-37D85D8A51D7}"/>
              </a:ext>
            </a:extLst>
          </p:cNvPr>
          <p:cNvSpPr>
            <a:spLocks/>
          </p:cNvSpPr>
          <p:nvPr/>
        </p:nvSpPr>
        <p:spPr bwMode="auto">
          <a:xfrm>
            <a:off x="5227638" y="2171700"/>
            <a:ext cx="798512" cy="1520825"/>
          </a:xfrm>
          <a:custGeom>
            <a:avLst/>
            <a:gdLst>
              <a:gd name="T0" fmla="*/ 801253 w 795654"/>
              <a:gd name="T1" fmla="*/ 1526306 h 1515110"/>
              <a:gd name="T2" fmla="*/ 0 w 795654"/>
              <a:gd name="T3" fmla="*/ 0 h 1515110"/>
              <a:gd name="T4" fmla="*/ 0 60000 65536"/>
              <a:gd name="T5" fmla="*/ 0 60000 65536"/>
            </a:gdLst>
            <a:ahLst/>
            <a:cxnLst>
              <a:cxn ang="T4">
                <a:pos x="T0" y="T1"/>
              </a:cxn>
              <a:cxn ang="T5">
                <a:pos x="T2" y="T3"/>
              </a:cxn>
            </a:cxnLst>
            <a:rect l="0" t="0" r="r" b="b"/>
            <a:pathLst>
              <a:path w="795654" h="1515110">
                <a:moveTo>
                  <a:pt x="795527" y="1514856"/>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84" name="object 41">
            <a:extLst>
              <a:ext uri="{FF2B5EF4-FFF2-40B4-BE49-F238E27FC236}">
                <a16:creationId xmlns:a16="http://schemas.microsoft.com/office/drawing/2014/main" id="{54013CC9-CEE5-48C1-B66C-0C47EBFD24A2}"/>
              </a:ext>
            </a:extLst>
          </p:cNvPr>
          <p:cNvSpPr>
            <a:spLocks/>
          </p:cNvSpPr>
          <p:nvPr/>
        </p:nvSpPr>
        <p:spPr bwMode="auto">
          <a:xfrm>
            <a:off x="5184775" y="2085975"/>
            <a:ext cx="90488" cy="112713"/>
          </a:xfrm>
          <a:custGeom>
            <a:avLst/>
            <a:gdLst>
              <a:gd name="T0" fmla="*/ 89547 w 91439"/>
              <a:gd name="T1" fmla="*/ 66679 h 113030"/>
              <a:gd name="T2" fmla="*/ 0 w 91439"/>
              <a:gd name="T3" fmla="*/ 0 h 113030"/>
              <a:gd name="T4" fmla="*/ 2985 w 91439"/>
              <a:gd name="T5" fmla="*/ 112144 h 113030"/>
              <a:gd name="T6" fmla="*/ 89547 w 91439"/>
              <a:gd name="T7" fmla="*/ 66679 h 1130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39" h="113030">
                <a:moveTo>
                  <a:pt x="91439" y="67055"/>
                </a:moveTo>
                <a:lnTo>
                  <a:pt x="0" y="0"/>
                </a:lnTo>
                <a:lnTo>
                  <a:pt x="3048" y="112775"/>
                </a:lnTo>
                <a:lnTo>
                  <a:pt x="91439" y="670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85" name="object 42">
            <a:extLst>
              <a:ext uri="{FF2B5EF4-FFF2-40B4-BE49-F238E27FC236}">
                <a16:creationId xmlns:a16="http://schemas.microsoft.com/office/drawing/2014/main" id="{68559298-527D-4947-B2E3-D2DD35AD6EC0}"/>
              </a:ext>
            </a:extLst>
          </p:cNvPr>
          <p:cNvSpPr>
            <a:spLocks/>
          </p:cNvSpPr>
          <p:nvPr/>
        </p:nvSpPr>
        <p:spPr bwMode="auto">
          <a:xfrm>
            <a:off x="6943725" y="2181225"/>
            <a:ext cx="74613" cy="2428875"/>
          </a:xfrm>
          <a:custGeom>
            <a:avLst/>
            <a:gdLst>
              <a:gd name="T0" fmla="*/ 0 w 73660"/>
              <a:gd name="T1" fmla="*/ 2438949 h 2418715"/>
              <a:gd name="T2" fmla="*/ 75056 w 73660"/>
              <a:gd name="T3" fmla="*/ 0 h 2418715"/>
              <a:gd name="T4" fmla="*/ 0 60000 65536"/>
              <a:gd name="T5" fmla="*/ 0 60000 65536"/>
            </a:gdLst>
            <a:ahLst/>
            <a:cxnLst>
              <a:cxn ang="T4">
                <a:pos x="T0" y="T1"/>
              </a:cxn>
              <a:cxn ang="T5">
                <a:pos x="T2" y="T3"/>
              </a:cxn>
            </a:cxnLst>
            <a:rect l="0" t="0" r="r" b="b"/>
            <a:pathLst>
              <a:path w="73660" h="2418715">
                <a:moveTo>
                  <a:pt x="0" y="2418588"/>
                </a:moveTo>
                <a:lnTo>
                  <a:pt x="73151" y="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86" name="object 43">
            <a:extLst>
              <a:ext uri="{FF2B5EF4-FFF2-40B4-BE49-F238E27FC236}">
                <a16:creationId xmlns:a16="http://schemas.microsoft.com/office/drawing/2014/main" id="{A2918612-E40A-4182-A49F-57B18CB8610F}"/>
              </a:ext>
            </a:extLst>
          </p:cNvPr>
          <p:cNvSpPr>
            <a:spLocks/>
          </p:cNvSpPr>
          <p:nvPr/>
        </p:nvSpPr>
        <p:spPr bwMode="auto">
          <a:xfrm>
            <a:off x="6969125" y="2085975"/>
            <a:ext cx="98425" cy="101600"/>
          </a:xfrm>
          <a:custGeom>
            <a:avLst/>
            <a:gdLst>
              <a:gd name="T0" fmla="*/ 97794 w 99060"/>
              <a:gd name="T1" fmla="*/ 100845 h 102234"/>
              <a:gd name="T2" fmla="*/ 51153 w 99060"/>
              <a:gd name="T3" fmla="*/ 0 h 102234"/>
              <a:gd name="T4" fmla="*/ 0 w 99060"/>
              <a:gd name="T5" fmla="*/ 97834 h 102234"/>
              <a:gd name="T6" fmla="*/ 97794 w 99060"/>
              <a:gd name="T7" fmla="*/ 100845 h 1022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2234">
                <a:moveTo>
                  <a:pt x="99060" y="102107"/>
                </a:moveTo>
                <a:lnTo>
                  <a:pt x="51815" y="0"/>
                </a:lnTo>
                <a:lnTo>
                  <a:pt x="0" y="99059"/>
                </a:lnTo>
                <a:lnTo>
                  <a:pt x="99060" y="102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87" name="object 44">
            <a:extLst>
              <a:ext uri="{FF2B5EF4-FFF2-40B4-BE49-F238E27FC236}">
                <a16:creationId xmlns:a16="http://schemas.microsoft.com/office/drawing/2014/main" id="{68045FF3-1D72-499C-9704-D60A6000F962}"/>
              </a:ext>
            </a:extLst>
          </p:cNvPr>
          <p:cNvSpPr>
            <a:spLocks/>
          </p:cNvSpPr>
          <p:nvPr/>
        </p:nvSpPr>
        <p:spPr bwMode="auto">
          <a:xfrm>
            <a:off x="7488238" y="2181225"/>
            <a:ext cx="298450" cy="3270250"/>
          </a:xfrm>
          <a:custGeom>
            <a:avLst/>
            <a:gdLst>
              <a:gd name="T0" fmla="*/ 300753 w 295910"/>
              <a:gd name="T1" fmla="*/ 3283511 h 3256915"/>
              <a:gd name="T2" fmla="*/ 0 w 295910"/>
              <a:gd name="T3" fmla="*/ 0 h 3256915"/>
              <a:gd name="T4" fmla="*/ 0 60000 65536"/>
              <a:gd name="T5" fmla="*/ 0 60000 65536"/>
            </a:gdLst>
            <a:ahLst/>
            <a:cxnLst>
              <a:cxn ang="T4">
                <a:pos x="T0" y="T1"/>
              </a:cxn>
              <a:cxn ang="T5">
                <a:pos x="T2" y="T3"/>
              </a:cxn>
            </a:cxnLst>
            <a:rect l="0" t="0" r="r" b="b"/>
            <a:pathLst>
              <a:path w="295910" h="3256915">
                <a:moveTo>
                  <a:pt x="295655" y="3256788"/>
                </a:moveTo>
                <a:lnTo>
                  <a:pt x="0" y="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88" name="object 45">
            <a:extLst>
              <a:ext uri="{FF2B5EF4-FFF2-40B4-BE49-F238E27FC236}">
                <a16:creationId xmlns:a16="http://schemas.microsoft.com/office/drawing/2014/main" id="{AE7B74E8-9734-43B2-A8B8-0F3AB8997C6D}"/>
              </a:ext>
            </a:extLst>
          </p:cNvPr>
          <p:cNvSpPr>
            <a:spLocks/>
          </p:cNvSpPr>
          <p:nvPr/>
        </p:nvSpPr>
        <p:spPr bwMode="auto">
          <a:xfrm>
            <a:off x="7440613" y="2085975"/>
            <a:ext cx="98425" cy="104775"/>
          </a:xfrm>
          <a:custGeom>
            <a:avLst/>
            <a:gdLst>
              <a:gd name="T0" fmla="*/ 97794 w 99060"/>
              <a:gd name="T1" fmla="*/ 94860 h 105409"/>
              <a:gd name="T2" fmla="*/ 39118 w 99060"/>
              <a:gd name="T3" fmla="*/ 0 h 105409"/>
              <a:gd name="T4" fmla="*/ 0 w 99060"/>
              <a:gd name="T5" fmla="*/ 103894 h 105409"/>
              <a:gd name="T6" fmla="*/ 97794 w 99060"/>
              <a:gd name="T7" fmla="*/ 94860 h 1054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5409">
                <a:moveTo>
                  <a:pt x="99060" y="96011"/>
                </a:moveTo>
                <a:lnTo>
                  <a:pt x="39624" y="0"/>
                </a:lnTo>
                <a:lnTo>
                  <a:pt x="0" y="105155"/>
                </a:lnTo>
                <a:lnTo>
                  <a:pt x="99060" y="960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89" name="object 46">
            <a:extLst>
              <a:ext uri="{FF2B5EF4-FFF2-40B4-BE49-F238E27FC236}">
                <a16:creationId xmlns:a16="http://schemas.microsoft.com/office/drawing/2014/main" id="{7FEFF09B-155E-4E12-A061-5CEFBAC3BC15}"/>
              </a:ext>
            </a:extLst>
          </p:cNvPr>
          <p:cNvSpPr>
            <a:spLocks/>
          </p:cNvSpPr>
          <p:nvPr/>
        </p:nvSpPr>
        <p:spPr bwMode="auto">
          <a:xfrm>
            <a:off x="8015288" y="2178050"/>
            <a:ext cx="971550" cy="4192588"/>
          </a:xfrm>
          <a:custGeom>
            <a:avLst/>
            <a:gdLst>
              <a:gd name="T0" fmla="*/ 0 w 967740"/>
              <a:gd name="T1" fmla="*/ 4210508 h 4174490"/>
              <a:gd name="T2" fmla="*/ 975375 w 967740"/>
              <a:gd name="T3" fmla="*/ 0 h 4174490"/>
              <a:gd name="T4" fmla="*/ 0 60000 65536"/>
              <a:gd name="T5" fmla="*/ 0 60000 65536"/>
            </a:gdLst>
            <a:ahLst/>
            <a:cxnLst>
              <a:cxn ang="T4">
                <a:pos x="T0" y="T1"/>
              </a:cxn>
              <a:cxn ang="T5">
                <a:pos x="T2" y="T3"/>
              </a:cxn>
            </a:cxnLst>
            <a:rect l="0" t="0" r="r" b="b"/>
            <a:pathLst>
              <a:path w="967740" h="4174490">
                <a:moveTo>
                  <a:pt x="0" y="4174236"/>
                </a:moveTo>
                <a:lnTo>
                  <a:pt x="96774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90" name="object 47">
            <a:extLst>
              <a:ext uri="{FF2B5EF4-FFF2-40B4-BE49-F238E27FC236}">
                <a16:creationId xmlns:a16="http://schemas.microsoft.com/office/drawing/2014/main" id="{B3293964-E07B-4248-9B5E-0C29DC6553F3}"/>
              </a:ext>
            </a:extLst>
          </p:cNvPr>
          <p:cNvSpPr>
            <a:spLocks/>
          </p:cNvSpPr>
          <p:nvPr/>
        </p:nvSpPr>
        <p:spPr bwMode="auto">
          <a:xfrm>
            <a:off x="8937625" y="2085975"/>
            <a:ext cx="98425" cy="109538"/>
          </a:xfrm>
          <a:custGeom>
            <a:avLst/>
            <a:gdLst>
              <a:gd name="T0" fmla="*/ 98805 w 97790"/>
              <a:gd name="T1" fmla="*/ 109094 h 109855"/>
              <a:gd name="T2" fmla="*/ 72560 w 97790"/>
              <a:gd name="T3" fmla="*/ 0 h 109855"/>
              <a:gd name="T4" fmla="*/ 0 w 97790"/>
              <a:gd name="T5" fmla="*/ 86366 h 109855"/>
              <a:gd name="T6" fmla="*/ 98805 w 97790"/>
              <a:gd name="T7" fmla="*/ 109094 h 1098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790" h="109855">
                <a:moveTo>
                  <a:pt x="97535" y="109727"/>
                </a:moveTo>
                <a:lnTo>
                  <a:pt x="71627" y="0"/>
                </a:lnTo>
                <a:lnTo>
                  <a:pt x="0" y="86867"/>
                </a:lnTo>
                <a:lnTo>
                  <a:pt x="97535" y="1097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91" name="object 48">
            <a:extLst>
              <a:ext uri="{FF2B5EF4-FFF2-40B4-BE49-F238E27FC236}">
                <a16:creationId xmlns:a16="http://schemas.microsoft.com/office/drawing/2014/main" id="{B7EAD08C-E786-42DB-A047-3404D7504C00}"/>
              </a:ext>
            </a:extLst>
          </p:cNvPr>
          <p:cNvSpPr>
            <a:spLocks/>
          </p:cNvSpPr>
          <p:nvPr/>
        </p:nvSpPr>
        <p:spPr bwMode="auto">
          <a:xfrm>
            <a:off x="8856663" y="2181225"/>
            <a:ext cx="449262" cy="4189413"/>
          </a:xfrm>
          <a:custGeom>
            <a:avLst/>
            <a:gdLst>
              <a:gd name="T0" fmla="*/ 0 w 447040"/>
              <a:gd name="T1" fmla="*/ 4207461 h 4171315"/>
              <a:gd name="T2" fmla="*/ 450980 w 447040"/>
              <a:gd name="T3" fmla="*/ 0 h 4171315"/>
              <a:gd name="T4" fmla="*/ 0 60000 65536"/>
              <a:gd name="T5" fmla="*/ 0 60000 65536"/>
            </a:gdLst>
            <a:ahLst/>
            <a:cxnLst>
              <a:cxn ang="T4">
                <a:pos x="T0" y="T1"/>
              </a:cxn>
              <a:cxn ang="T5">
                <a:pos x="T2" y="T3"/>
              </a:cxn>
            </a:cxnLst>
            <a:rect l="0" t="0" r="r" b="b"/>
            <a:pathLst>
              <a:path w="447040" h="4171315">
                <a:moveTo>
                  <a:pt x="0" y="4171188"/>
                </a:moveTo>
                <a:lnTo>
                  <a:pt x="446531"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92" name="object 49">
            <a:extLst>
              <a:ext uri="{FF2B5EF4-FFF2-40B4-BE49-F238E27FC236}">
                <a16:creationId xmlns:a16="http://schemas.microsoft.com/office/drawing/2014/main" id="{21A3F861-2E86-4B28-A9D2-1AB6F5BFEE7C}"/>
              </a:ext>
            </a:extLst>
          </p:cNvPr>
          <p:cNvSpPr>
            <a:spLocks/>
          </p:cNvSpPr>
          <p:nvPr/>
        </p:nvSpPr>
        <p:spPr bwMode="auto">
          <a:xfrm>
            <a:off x="9256713" y="2085975"/>
            <a:ext cx="100012" cy="104775"/>
          </a:xfrm>
          <a:custGeom>
            <a:avLst/>
            <a:gdLst>
              <a:gd name="T0" fmla="*/ 100974 w 99059"/>
              <a:gd name="T1" fmla="*/ 103894 h 105409"/>
              <a:gd name="T2" fmla="*/ 60584 w 99059"/>
              <a:gd name="T3" fmla="*/ 0 h 105409"/>
              <a:gd name="T4" fmla="*/ 0 w 99059"/>
              <a:gd name="T5" fmla="*/ 93354 h 105409"/>
              <a:gd name="T6" fmla="*/ 100974 w 99059"/>
              <a:gd name="T7" fmla="*/ 103894 h 1054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105409">
                <a:moveTo>
                  <a:pt x="99059" y="105155"/>
                </a:moveTo>
                <a:lnTo>
                  <a:pt x="59435" y="0"/>
                </a:lnTo>
                <a:lnTo>
                  <a:pt x="0" y="94487"/>
                </a:lnTo>
                <a:lnTo>
                  <a:pt x="99059" y="1051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4193" name="object 50">
            <a:extLst>
              <a:ext uri="{FF2B5EF4-FFF2-40B4-BE49-F238E27FC236}">
                <a16:creationId xmlns:a16="http://schemas.microsoft.com/office/drawing/2014/main" id="{175A5433-9901-498D-B516-42E5F5C356A4}"/>
              </a:ext>
            </a:extLst>
          </p:cNvPr>
          <p:cNvSpPr>
            <a:spLocks/>
          </p:cNvSpPr>
          <p:nvPr/>
        </p:nvSpPr>
        <p:spPr bwMode="auto">
          <a:xfrm>
            <a:off x="9555163" y="2181225"/>
            <a:ext cx="296862" cy="3270250"/>
          </a:xfrm>
          <a:custGeom>
            <a:avLst/>
            <a:gdLst>
              <a:gd name="T0" fmla="*/ 297562 w 295909"/>
              <a:gd name="T1" fmla="*/ 3283511 h 3256915"/>
              <a:gd name="T2" fmla="*/ 0 w 295909"/>
              <a:gd name="T3" fmla="*/ 0 h 3256915"/>
              <a:gd name="T4" fmla="*/ 0 60000 65536"/>
              <a:gd name="T5" fmla="*/ 0 60000 65536"/>
            </a:gdLst>
            <a:ahLst/>
            <a:cxnLst>
              <a:cxn ang="T4">
                <a:pos x="T0" y="T1"/>
              </a:cxn>
              <a:cxn ang="T5">
                <a:pos x="T2" y="T3"/>
              </a:cxn>
            </a:cxnLst>
            <a:rect l="0" t="0" r="r" b="b"/>
            <a:pathLst>
              <a:path w="295909" h="3256915">
                <a:moveTo>
                  <a:pt x="295655" y="3256788"/>
                </a:moveTo>
                <a:lnTo>
                  <a:pt x="0" y="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4194" name="object 51">
            <a:extLst>
              <a:ext uri="{FF2B5EF4-FFF2-40B4-BE49-F238E27FC236}">
                <a16:creationId xmlns:a16="http://schemas.microsoft.com/office/drawing/2014/main" id="{0EDE44DF-4129-40FD-8F08-DDC8F1B9475A}"/>
              </a:ext>
            </a:extLst>
          </p:cNvPr>
          <p:cNvSpPr>
            <a:spLocks/>
          </p:cNvSpPr>
          <p:nvPr/>
        </p:nvSpPr>
        <p:spPr bwMode="auto">
          <a:xfrm>
            <a:off x="9505950" y="2085975"/>
            <a:ext cx="100013" cy="104775"/>
          </a:xfrm>
          <a:custGeom>
            <a:avLst/>
            <a:gdLst>
              <a:gd name="T0" fmla="*/ 100976 w 99059"/>
              <a:gd name="T1" fmla="*/ 94860 h 105409"/>
              <a:gd name="T2" fmla="*/ 40391 w 99059"/>
              <a:gd name="T3" fmla="*/ 0 h 105409"/>
              <a:gd name="T4" fmla="*/ 0 w 99059"/>
              <a:gd name="T5" fmla="*/ 103894 h 105409"/>
              <a:gd name="T6" fmla="*/ 100976 w 99059"/>
              <a:gd name="T7" fmla="*/ 94860 h 1054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105409">
                <a:moveTo>
                  <a:pt x="99059" y="96011"/>
                </a:moveTo>
                <a:lnTo>
                  <a:pt x="39624" y="0"/>
                </a:lnTo>
                <a:lnTo>
                  <a:pt x="0" y="105155"/>
                </a:lnTo>
                <a:lnTo>
                  <a:pt x="99059" y="960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52" name="object 52">
            <a:extLst>
              <a:ext uri="{FF2B5EF4-FFF2-40B4-BE49-F238E27FC236}">
                <a16:creationId xmlns:a16="http://schemas.microsoft.com/office/drawing/2014/main" id="{EAEEC90E-F184-495F-B069-F4CA8C8F7E96}"/>
              </a:ext>
            </a:extLst>
          </p:cNvPr>
          <p:cNvSpPr txBox="1"/>
          <p:nvPr/>
        </p:nvSpPr>
        <p:spPr>
          <a:xfrm>
            <a:off x="9226550" y="3194050"/>
            <a:ext cx="823913" cy="230188"/>
          </a:xfrm>
          <a:prstGeom prst="rect">
            <a:avLst/>
          </a:prstGeom>
        </p:spPr>
        <p:txBody>
          <a:bodyPr lIns="0" tIns="12753" rIns="0" bIns="0">
            <a:spAutoFit/>
          </a:bodyPr>
          <a:lstStyle/>
          <a:p>
            <a:pPr marL="12753">
              <a:spcBef>
                <a:spcPts val="100"/>
              </a:spcBef>
              <a:defRPr/>
            </a:pPr>
            <a:r>
              <a:rPr sz="1406" b="1" dirty="0">
                <a:latin typeface="Times New Roman"/>
                <a:cs typeface="Times New Roman"/>
              </a:rPr>
              <a:t>t</a:t>
            </a:r>
            <a:r>
              <a:rPr sz="1406" b="1" spc="-15" dirty="0">
                <a:latin typeface="Times New Roman"/>
                <a:cs typeface="Times New Roman"/>
              </a:rPr>
              <a:t>R</a:t>
            </a:r>
            <a:r>
              <a:rPr sz="1406" b="1" dirty="0">
                <a:latin typeface="Times New Roman"/>
                <a:cs typeface="Times New Roman"/>
              </a:rPr>
              <a:t>王牌</a:t>
            </a:r>
            <a:endParaRPr sz="1406">
              <a:latin typeface="Times New Roman"/>
              <a:cs typeface="Times New Roman"/>
            </a:endParaRPr>
          </a:p>
        </p:txBody>
      </p:sp>
      <p:sp>
        <p:nvSpPr>
          <p:cNvPr id="53" name="object 53">
            <a:extLst>
              <a:ext uri="{FF2B5EF4-FFF2-40B4-BE49-F238E27FC236}">
                <a16:creationId xmlns:a16="http://schemas.microsoft.com/office/drawing/2014/main" id="{B2A73D9C-B847-4200-861A-3957E4810F6F}"/>
              </a:ext>
            </a:extLst>
          </p:cNvPr>
          <p:cNvSpPr txBox="1"/>
          <p:nvPr/>
        </p:nvSpPr>
        <p:spPr>
          <a:xfrm>
            <a:off x="4789488" y="2811463"/>
            <a:ext cx="719137" cy="230187"/>
          </a:xfrm>
          <a:prstGeom prst="rect">
            <a:avLst/>
          </a:prstGeom>
        </p:spPr>
        <p:txBody>
          <a:bodyPr lIns="0" tIns="12753" rIns="0" bIns="0">
            <a:spAutoFit/>
          </a:bodyPr>
          <a:lstStyle/>
          <a:p>
            <a:pPr marL="12753">
              <a:spcBef>
                <a:spcPts val="100"/>
              </a:spcBef>
              <a:defRPr/>
            </a:pPr>
            <a:r>
              <a:rPr sz="1406" b="1" dirty="0">
                <a:latin typeface="Times New Roman"/>
                <a:cs typeface="Times New Roman"/>
              </a:rPr>
              <a:t>t</a:t>
            </a:r>
            <a:r>
              <a:rPr sz="1406" b="1" spc="-15" dirty="0">
                <a:latin typeface="Times New Roman"/>
                <a:cs typeface="Times New Roman"/>
              </a:rPr>
              <a:t>R</a:t>
            </a:r>
            <a:r>
              <a:rPr sz="1406" b="1" dirty="0">
                <a:latin typeface="Times New Roman"/>
                <a:cs typeface="Times New Roman"/>
              </a:rPr>
              <a:t>王牌 &gt;</a:t>
            </a:r>
            <a:endParaRPr sz="1406">
              <a:latin typeface="Times New Roman"/>
              <a:cs typeface="Times New Roman"/>
            </a:endParaRPr>
          </a:p>
        </p:txBody>
      </p:sp>
      <p:sp>
        <p:nvSpPr>
          <p:cNvPr id="54" name="object 54">
            <a:extLst>
              <a:ext uri="{FF2B5EF4-FFF2-40B4-BE49-F238E27FC236}">
                <a16:creationId xmlns:a16="http://schemas.microsoft.com/office/drawing/2014/main" id="{E88C3A9E-39C2-463A-9AB4-EC74CE1E6D8F}"/>
              </a:ext>
            </a:extLst>
          </p:cNvPr>
          <p:cNvSpPr txBox="1"/>
          <p:nvPr/>
        </p:nvSpPr>
        <p:spPr>
          <a:xfrm>
            <a:off x="6931025" y="2811463"/>
            <a:ext cx="822325" cy="230187"/>
          </a:xfrm>
          <a:prstGeom prst="rect">
            <a:avLst/>
          </a:prstGeom>
        </p:spPr>
        <p:txBody>
          <a:bodyPr lIns="0" tIns="12753" rIns="0" bIns="0">
            <a:spAutoFit/>
          </a:bodyPr>
          <a:lstStyle/>
          <a:p>
            <a:pPr marL="12753">
              <a:spcBef>
                <a:spcPts val="100"/>
              </a:spcBef>
              <a:defRPr/>
            </a:pPr>
            <a:r>
              <a:rPr sz="1406" b="1" dirty="0">
                <a:latin typeface="Times New Roman"/>
                <a:cs typeface="Times New Roman"/>
              </a:rPr>
              <a:t>t</a:t>
            </a:r>
            <a:r>
              <a:rPr sz="1406" b="1" spc="-15" dirty="0">
                <a:latin typeface="Times New Roman"/>
                <a:cs typeface="Times New Roman"/>
              </a:rPr>
              <a:t>R</a:t>
            </a:r>
            <a:r>
              <a:rPr sz="1406" b="1" dirty="0">
                <a:latin typeface="Times New Roman"/>
                <a:cs typeface="Times New Roman"/>
              </a:rPr>
              <a:t>王牌</a:t>
            </a:r>
            <a:endParaRPr sz="1406">
              <a:latin typeface="Times New Roman"/>
              <a:cs typeface="Times New Roman"/>
            </a:endParaRPr>
          </a:p>
        </p:txBody>
      </p:sp>
    </p:spTree>
  </p:cSld>
  <p:clrMapOvr>
    <a:masterClrMapping/>
  </p:clrMapOvr>
</p:sld>
</file>

<file path=ppt/slides/slide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EFF5DB8B-9DC8-49B4-B349-3C85389C0563}"/>
              </a:ext>
            </a:extLst>
          </p:cNvPr>
          <p:cNvSpPr txBox="1"/>
          <p:nvPr/>
        </p:nvSpPr>
        <p:spPr>
          <a:xfrm>
            <a:off x="4265613" y="1196975"/>
            <a:ext cx="841375" cy="231775"/>
          </a:xfrm>
          <a:prstGeom prst="rect">
            <a:avLst/>
          </a:prstGeom>
          <a:ln w="9144">
            <a:solidFill>
              <a:srgbClr val="000000"/>
            </a:solidFill>
          </a:ln>
        </p:spPr>
        <p:txBody>
          <a:bodyPr lIns="0" tIns="0" rIns="0" bIns="0">
            <a:spAutoFit/>
          </a:bodyPr>
          <a:lstStyle/>
          <a:p>
            <a:pPr marL="74607">
              <a:lnSpc>
                <a:spcPts val="1757"/>
              </a:lnSpc>
              <a:defRPr/>
            </a:pPr>
            <a:r>
              <a:rPr sz="1607" u="sng" spc="-5" dirty="0">
                <a:uFill>
                  <a:solidFill>
                    <a:srgbClr val="000000"/>
                  </a:solidFill>
                </a:uFill>
                <a:latin typeface="Times New Roman"/>
                <a:cs typeface="Times New Roman"/>
              </a:rPr>
              <a:t>:D isplay</a:t>
            </a:r>
            <a:endParaRPr sz="1607">
              <a:latin typeface="Times New Roman"/>
              <a:cs typeface="Times New Roman"/>
            </a:endParaRPr>
          </a:p>
        </p:txBody>
      </p:sp>
      <p:sp>
        <p:nvSpPr>
          <p:cNvPr id="4" name="object 4">
            <a:extLst>
              <a:ext uri="{FF2B5EF4-FFF2-40B4-BE49-F238E27FC236}">
                <a16:creationId xmlns:a16="http://schemas.microsoft.com/office/drawing/2014/main" id="{C42B55BE-C00D-413F-9C1D-C37EA8D10C04}"/>
              </a:ext>
            </a:extLst>
          </p:cNvPr>
          <p:cNvSpPr txBox="1"/>
          <p:nvPr/>
        </p:nvSpPr>
        <p:spPr>
          <a:xfrm>
            <a:off x="5489575" y="1196975"/>
            <a:ext cx="765175" cy="231775"/>
          </a:xfrm>
          <a:prstGeom prst="rect">
            <a:avLst/>
          </a:prstGeom>
          <a:ln w="9144">
            <a:solidFill>
              <a:srgbClr val="000000"/>
            </a:solidFill>
          </a:ln>
        </p:spPr>
        <p:txBody>
          <a:bodyPr lIns="0" tIns="0" rIns="0" bIns="0">
            <a:spAutoFit/>
          </a:bodyPr>
          <a:lstStyle/>
          <a:p>
            <a:pPr marL="31883">
              <a:lnSpc>
                <a:spcPts val="1757"/>
              </a:lnSpc>
              <a:defRPr/>
            </a:pPr>
            <a:r>
              <a:rPr sz="1607" u="sng" spc="-5" dirty="0">
                <a:uFill>
                  <a:solidFill>
                    <a:srgbClr val="000000"/>
                  </a:solidFill>
                </a:uFill>
                <a:latin typeface="Times New Roman"/>
                <a:cs typeface="Times New Roman"/>
              </a:rPr>
              <a:t>: 键盘</a:t>
            </a:r>
            <a:endParaRPr sz="1607">
              <a:latin typeface="Times New Roman"/>
              <a:cs typeface="Times New Roman"/>
            </a:endParaRPr>
          </a:p>
        </p:txBody>
      </p:sp>
      <p:sp>
        <p:nvSpPr>
          <p:cNvPr id="5" name="object 5">
            <a:extLst>
              <a:ext uri="{FF2B5EF4-FFF2-40B4-BE49-F238E27FC236}">
                <a16:creationId xmlns:a16="http://schemas.microsoft.com/office/drawing/2014/main" id="{F6CE21AA-1985-4748-993C-6B423AC8257C}"/>
              </a:ext>
            </a:extLst>
          </p:cNvPr>
          <p:cNvSpPr txBox="1"/>
          <p:nvPr/>
        </p:nvSpPr>
        <p:spPr>
          <a:xfrm>
            <a:off x="2582863" y="1196975"/>
            <a:ext cx="1223962" cy="231775"/>
          </a:xfrm>
          <a:prstGeom prst="rect">
            <a:avLst/>
          </a:prstGeom>
          <a:ln w="9144">
            <a:solidFill>
              <a:srgbClr val="000000"/>
            </a:solidFill>
          </a:ln>
        </p:spPr>
        <p:txBody>
          <a:bodyPr lIns="0" tIns="0" rIns="0" bIns="0">
            <a:spAutoFit/>
          </a:bodyPr>
          <a:lstStyle/>
          <a:p>
            <a:pPr marL="96288">
              <a:lnSpc>
                <a:spcPts val="1757"/>
              </a:lnSpc>
              <a:defRPr/>
            </a:pPr>
            <a:r>
              <a:rPr sz="1607" u="sng" spc="-5" dirty="0">
                <a:uFill>
                  <a:solidFill>
                    <a:srgbClr val="000000"/>
                  </a:solidFill>
                </a:uFill>
                <a:latin typeface="Times New Roman"/>
                <a:cs typeface="Times New Roman"/>
              </a:rPr>
              <a:t>: 读卡器</a:t>
            </a:r>
            <a:endParaRPr sz="1607">
              <a:latin typeface="Times New Roman"/>
              <a:cs typeface="Times New Roman"/>
            </a:endParaRPr>
          </a:p>
        </p:txBody>
      </p:sp>
      <p:sp>
        <p:nvSpPr>
          <p:cNvPr id="6" name="object 6">
            <a:extLst>
              <a:ext uri="{FF2B5EF4-FFF2-40B4-BE49-F238E27FC236}">
                <a16:creationId xmlns:a16="http://schemas.microsoft.com/office/drawing/2014/main" id="{554FCF68-C7C6-4117-9676-9ACD7FDD0654}"/>
              </a:ext>
            </a:extLst>
          </p:cNvPr>
          <p:cNvSpPr txBox="1"/>
          <p:nvPr/>
        </p:nvSpPr>
        <p:spPr>
          <a:xfrm>
            <a:off x="7939088" y="1044575"/>
            <a:ext cx="1071562" cy="466725"/>
          </a:xfrm>
          <a:prstGeom prst="rect">
            <a:avLst/>
          </a:prstGeom>
          <a:ln w="9144">
            <a:solidFill>
              <a:srgbClr val="000000"/>
            </a:solidFill>
          </a:ln>
        </p:spPr>
        <p:txBody>
          <a:bodyPr lIns="0" tIns="0" rIns="0" bIns="0">
            <a:spAutoFit/>
          </a:bodyPr>
          <a:lstStyle/>
          <a:p>
            <a:pPr algn="ctr">
              <a:lnSpc>
                <a:spcPts val="1696"/>
              </a:lnSpc>
              <a:defRPr/>
            </a:pPr>
            <a:r>
              <a:rPr sz="1607" u="sng" spc="-5" dirty="0">
                <a:uFill>
                  <a:solidFill>
                    <a:srgbClr val="000000"/>
                  </a:solidFill>
                </a:uFill>
                <a:latin typeface="Times New Roman"/>
                <a:cs typeface="Times New Roman"/>
              </a:rPr>
              <a:t>: 现金</a:t>
            </a:r>
            <a:endParaRPr sz="1607">
              <a:latin typeface="Times New Roman"/>
              <a:cs typeface="Times New Roman"/>
            </a:endParaRPr>
          </a:p>
          <a:p>
            <a:pPr algn="ctr">
              <a:defRPr/>
            </a:pPr>
            <a:r>
              <a:rPr sz="1607" u="sng" spc="-5" dirty="0">
                <a:uFill>
                  <a:solidFill>
                    <a:srgbClr val="000000"/>
                  </a:solidFill>
                </a:uFill>
                <a:latin typeface="Times New Roman"/>
                <a:cs typeface="Times New Roman"/>
              </a:rPr>
              <a:t>计数器</a:t>
            </a:r>
            <a:endParaRPr sz="1607">
              <a:latin typeface="Times New Roman"/>
              <a:cs typeface="Times New Roman"/>
            </a:endParaRPr>
          </a:p>
        </p:txBody>
      </p:sp>
      <p:sp>
        <p:nvSpPr>
          <p:cNvPr id="7" name="object 7">
            <a:extLst>
              <a:ext uri="{FF2B5EF4-FFF2-40B4-BE49-F238E27FC236}">
                <a16:creationId xmlns:a16="http://schemas.microsoft.com/office/drawing/2014/main" id="{1EA7455F-3D29-4D77-B034-120F3B142506}"/>
              </a:ext>
            </a:extLst>
          </p:cNvPr>
          <p:cNvSpPr txBox="1"/>
          <p:nvPr/>
        </p:nvSpPr>
        <p:spPr>
          <a:xfrm>
            <a:off x="6561138" y="1044575"/>
            <a:ext cx="1071562" cy="466725"/>
          </a:xfrm>
          <a:prstGeom prst="rect">
            <a:avLst/>
          </a:prstGeom>
          <a:ln w="28955">
            <a:solidFill>
              <a:srgbClr val="000000"/>
            </a:solidFill>
          </a:ln>
        </p:spPr>
        <p:txBody>
          <a:bodyPr lIns="0" tIns="0" rIns="0" bIns="0">
            <a:spAutoFit/>
          </a:bodyPr>
          <a:lstStyle/>
          <a:p>
            <a:pPr algn="ctr">
              <a:lnSpc>
                <a:spcPts val="1696"/>
              </a:lnSpc>
              <a:defRPr/>
            </a:pPr>
            <a:r>
              <a:rPr sz="1607" u="sng" spc="-5" dirty="0">
                <a:uFill>
                  <a:solidFill>
                    <a:srgbClr val="000000"/>
                  </a:solidFill>
                </a:uFill>
                <a:latin typeface="Times New Roman"/>
                <a:cs typeface="Times New Roman"/>
              </a:rPr>
              <a:t>: 客户端</a:t>
            </a:r>
            <a:endParaRPr sz="1607">
              <a:latin typeface="Times New Roman"/>
              <a:cs typeface="Times New Roman"/>
            </a:endParaRPr>
          </a:p>
          <a:p>
            <a:pPr marL="638" algn="ctr">
              <a:defRPr/>
            </a:pPr>
            <a:r>
              <a:rPr sz="1607" u="sng" spc="-5" dirty="0">
                <a:uFill>
                  <a:solidFill>
                    <a:srgbClr val="000000"/>
                  </a:solidFill>
                </a:uFill>
                <a:latin typeface="Times New Roman"/>
                <a:cs typeface="Times New Roman"/>
              </a:rPr>
              <a:t>经理</a:t>
            </a:r>
            <a:endParaRPr sz="1607">
              <a:latin typeface="Times New Roman"/>
              <a:cs typeface="Times New Roman"/>
            </a:endParaRPr>
          </a:p>
        </p:txBody>
      </p:sp>
      <p:sp>
        <p:nvSpPr>
          <p:cNvPr id="8" name="object 8">
            <a:extLst>
              <a:ext uri="{FF2B5EF4-FFF2-40B4-BE49-F238E27FC236}">
                <a16:creationId xmlns:a16="http://schemas.microsoft.com/office/drawing/2014/main" id="{3B4AF97B-808A-406F-9227-5CD2CFF40AB2}"/>
              </a:ext>
            </a:extLst>
          </p:cNvPr>
          <p:cNvSpPr txBox="1"/>
          <p:nvPr/>
        </p:nvSpPr>
        <p:spPr>
          <a:xfrm>
            <a:off x="9393238" y="1044575"/>
            <a:ext cx="1069975" cy="466725"/>
          </a:xfrm>
          <a:prstGeom prst="rect">
            <a:avLst/>
          </a:prstGeom>
          <a:ln w="28955">
            <a:solidFill>
              <a:srgbClr val="000000"/>
            </a:solidFill>
          </a:ln>
        </p:spPr>
        <p:txBody>
          <a:bodyPr lIns="0" tIns="0" rIns="0" bIns="0">
            <a:spAutoFit/>
          </a:bodyPr>
          <a:lstStyle/>
          <a:p>
            <a:pPr algn="ctr">
              <a:lnSpc>
                <a:spcPts val="1696"/>
              </a:lnSpc>
              <a:defRPr/>
            </a:pPr>
            <a:r>
              <a:rPr sz="1607" u="sng" spc="-5" dirty="0">
                <a:uFill>
                  <a:solidFill>
                    <a:srgbClr val="000000"/>
                  </a:solidFill>
                </a:uFill>
                <a:latin typeface="Times New Roman"/>
                <a:cs typeface="Times New Roman"/>
              </a:rPr>
              <a:t>: 交易记录</a:t>
            </a:r>
            <a:endParaRPr sz="1607">
              <a:latin typeface="Times New Roman"/>
              <a:cs typeface="Times New Roman"/>
            </a:endParaRPr>
          </a:p>
          <a:p>
            <a:pPr marL="638" algn="ctr">
              <a:defRPr/>
            </a:pPr>
            <a:r>
              <a:rPr sz="1607" u="sng" spc="-5" dirty="0">
                <a:uFill>
                  <a:solidFill>
                    <a:srgbClr val="000000"/>
                  </a:solidFill>
                </a:uFill>
                <a:latin typeface="Times New Roman"/>
                <a:cs typeface="Times New Roman"/>
              </a:rPr>
              <a:t>经理</a:t>
            </a:r>
            <a:endParaRPr sz="1607">
              <a:latin typeface="Times New Roman"/>
              <a:cs typeface="Times New Roman"/>
            </a:endParaRPr>
          </a:p>
        </p:txBody>
      </p:sp>
      <p:sp>
        <p:nvSpPr>
          <p:cNvPr id="135176" name="object 9">
            <a:extLst>
              <a:ext uri="{FF2B5EF4-FFF2-40B4-BE49-F238E27FC236}">
                <a16:creationId xmlns:a16="http://schemas.microsoft.com/office/drawing/2014/main" id="{4C5B2264-79FE-476A-B59B-2FE805EE7571}"/>
              </a:ext>
            </a:extLst>
          </p:cNvPr>
          <p:cNvSpPr>
            <a:spLocks/>
          </p:cNvSpPr>
          <p:nvPr/>
        </p:nvSpPr>
        <p:spPr bwMode="auto">
          <a:xfrm>
            <a:off x="1741488" y="1044575"/>
            <a:ext cx="382587" cy="230188"/>
          </a:xfrm>
          <a:custGeom>
            <a:avLst/>
            <a:gdLst>
              <a:gd name="T0" fmla="*/ 384180 w 381000"/>
              <a:gd name="T1" fmla="*/ 115894 h 228600"/>
              <a:gd name="T2" fmla="*/ 347102 w 381000"/>
              <a:gd name="T3" fmla="*/ 47061 h 228600"/>
              <a:gd name="T4" fmla="*/ 305512 w 381000"/>
              <a:gd name="T5" fmla="*/ 22102 h 228600"/>
              <a:gd name="T6" fmla="*/ 252784 w 381000"/>
              <a:gd name="T7" fmla="*/ 5822 h 228600"/>
              <a:gd name="T8" fmla="*/ 192089 w 381000"/>
              <a:gd name="T9" fmla="*/ 0 h 228600"/>
              <a:gd name="T10" fmla="*/ 130805 w 381000"/>
              <a:gd name="T11" fmla="*/ 5822 h 228600"/>
              <a:gd name="T12" fmla="*/ 78004 w 381000"/>
              <a:gd name="T13" fmla="*/ 22102 h 228600"/>
              <a:gd name="T14" fmla="*/ 36635 w 381000"/>
              <a:gd name="T15" fmla="*/ 47061 h 228600"/>
              <a:gd name="T16" fmla="*/ 9650 w 381000"/>
              <a:gd name="T17" fmla="*/ 78918 h 228600"/>
              <a:gd name="T18" fmla="*/ 0 w 381000"/>
              <a:gd name="T19" fmla="*/ 115894 h 228600"/>
              <a:gd name="T20" fmla="*/ 9650 w 381000"/>
              <a:gd name="T21" fmla="*/ 152274 h 228600"/>
              <a:gd name="T22" fmla="*/ 36635 w 381000"/>
              <a:gd name="T23" fmla="*/ 184057 h 228600"/>
              <a:gd name="T24" fmla="*/ 78004 w 381000"/>
              <a:gd name="T25" fmla="*/ 209238 h 228600"/>
              <a:gd name="T26" fmla="*/ 130805 w 381000"/>
              <a:gd name="T27" fmla="*/ 225816 h 228600"/>
              <a:gd name="T28" fmla="*/ 192089 w 381000"/>
              <a:gd name="T29" fmla="*/ 231787 h 228600"/>
              <a:gd name="T30" fmla="*/ 252784 w 381000"/>
              <a:gd name="T31" fmla="*/ 225816 h 228600"/>
              <a:gd name="T32" fmla="*/ 305512 w 381000"/>
              <a:gd name="T33" fmla="*/ 209238 h 228600"/>
              <a:gd name="T34" fmla="*/ 347102 w 381000"/>
              <a:gd name="T35" fmla="*/ 184057 h 228600"/>
              <a:gd name="T36" fmla="*/ 374382 w 381000"/>
              <a:gd name="T37" fmla="*/ 152274 h 228600"/>
              <a:gd name="T38" fmla="*/ 384180 w 381000"/>
              <a:gd name="T39" fmla="*/ 115894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0999" y="114300"/>
                </a:moveTo>
                <a:lnTo>
                  <a:pt x="344228" y="46414"/>
                </a:lnTo>
                <a:lnTo>
                  <a:pt x="302983" y="21799"/>
                </a:lnTo>
                <a:lnTo>
                  <a:pt x="250691" y="5742"/>
                </a:lnTo>
                <a:lnTo>
                  <a:pt x="190499"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499" y="228600"/>
                </a:lnTo>
                <a:lnTo>
                  <a:pt x="250691" y="222711"/>
                </a:lnTo>
                <a:lnTo>
                  <a:pt x="302983" y="206361"/>
                </a:lnTo>
                <a:lnTo>
                  <a:pt x="344228" y="181526"/>
                </a:lnTo>
                <a:lnTo>
                  <a:pt x="371282" y="150181"/>
                </a:lnTo>
                <a:lnTo>
                  <a:pt x="380999"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77" name="object 10">
            <a:extLst>
              <a:ext uri="{FF2B5EF4-FFF2-40B4-BE49-F238E27FC236}">
                <a16:creationId xmlns:a16="http://schemas.microsoft.com/office/drawing/2014/main" id="{0416B7EC-12DE-432D-A41A-868C6E848478}"/>
              </a:ext>
            </a:extLst>
          </p:cNvPr>
          <p:cNvSpPr>
            <a:spLocks/>
          </p:cNvSpPr>
          <p:nvPr/>
        </p:nvSpPr>
        <p:spPr bwMode="auto">
          <a:xfrm>
            <a:off x="1893888" y="1274763"/>
            <a:ext cx="0" cy="304800"/>
          </a:xfrm>
          <a:custGeom>
            <a:avLst/>
            <a:gdLst>
              <a:gd name="T0" fmla="*/ 0 h 304800"/>
              <a:gd name="T1" fmla="*/ 304800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78" name="object 11">
            <a:extLst>
              <a:ext uri="{FF2B5EF4-FFF2-40B4-BE49-F238E27FC236}">
                <a16:creationId xmlns:a16="http://schemas.microsoft.com/office/drawing/2014/main" id="{F17090EF-ADFD-4EDD-89F6-50087D0CE076}"/>
              </a:ext>
            </a:extLst>
          </p:cNvPr>
          <p:cNvSpPr>
            <a:spLocks/>
          </p:cNvSpPr>
          <p:nvPr/>
        </p:nvSpPr>
        <p:spPr bwMode="auto">
          <a:xfrm>
            <a:off x="1741488" y="1427163"/>
            <a:ext cx="382587" cy="0"/>
          </a:xfrm>
          <a:custGeom>
            <a:avLst/>
            <a:gdLst>
              <a:gd name="T0" fmla="*/ 0 w 381000"/>
              <a:gd name="T1" fmla="*/ 384181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79" name="object 12">
            <a:extLst>
              <a:ext uri="{FF2B5EF4-FFF2-40B4-BE49-F238E27FC236}">
                <a16:creationId xmlns:a16="http://schemas.microsoft.com/office/drawing/2014/main" id="{0985BC76-7518-4FDF-880B-7CE9715E85C9}"/>
              </a:ext>
            </a:extLst>
          </p:cNvPr>
          <p:cNvSpPr>
            <a:spLocks/>
          </p:cNvSpPr>
          <p:nvPr/>
        </p:nvSpPr>
        <p:spPr bwMode="auto">
          <a:xfrm>
            <a:off x="1741488" y="1503363"/>
            <a:ext cx="152400" cy="230187"/>
          </a:xfrm>
          <a:custGeom>
            <a:avLst/>
            <a:gdLst>
              <a:gd name="T0" fmla="*/ 152400 w 152400"/>
              <a:gd name="T1" fmla="*/ 0 h 228600"/>
              <a:gd name="T2" fmla="*/ 0 w 152400"/>
              <a:gd name="T3" fmla="*/ 231785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0" name="object 13">
            <a:extLst>
              <a:ext uri="{FF2B5EF4-FFF2-40B4-BE49-F238E27FC236}">
                <a16:creationId xmlns:a16="http://schemas.microsoft.com/office/drawing/2014/main" id="{9B977949-E655-4775-9198-6EA25792A30C}"/>
              </a:ext>
            </a:extLst>
          </p:cNvPr>
          <p:cNvSpPr>
            <a:spLocks/>
          </p:cNvSpPr>
          <p:nvPr/>
        </p:nvSpPr>
        <p:spPr bwMode="auto">
          <a:xfrm>
            <a:off x="1893888" y="1503363"/>
            <a:ext cx="152400" cy="230187"/>
          </a:xfrm>
          <a:custGeom>
            <a:avLst/>
            <a:gdLst>
              <a:gd name="T0" fmla="*/ 0 w 152400"/>
              <a:gd name="T1" fmla="*/ 0 h 228600"/>
              <a:gd name="T2" fmla="*/ 152400 w 152400"/>
              <a:gd name="T3" fmla="*/ 231785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1F081815-25E2-419E-82DC-95AA55C6EF1A}"/>
              </a:ext>
            </a:extLst>
          </p:cNvPr>
          <p:cNvSpPr txBox="1">
            <a:spLocks noGrp="1"/>
          </p:cNvSpPr>
          <p:nvPr>
            <p:ph type="title"/>
          </p:nvPr>
        </p:nvSpPr>
        <p:spPr>
          <a:xfrm>
            <a:off x="76200" y="-31750"/>
            <a:ext cx="12039600" cy="566738"/>
          </a:xfrm>
        </p:spPr>
        <p:txBody>
          <a:bodyPr lIns="0" tIns="12753" rIns="0" bIns="0" rtlCol="0">
            <a:spAutoFit/>
          </a:bodyPr>
          <a:lstStyle/>
          <a:p>
            <a:pPr marL="12753">
              <a:spcBef>
                <a:spcPts val="100"/>
              </a:spcBef>
              <a:defRPr/>
            </a:pPr>
            <a:r>
              <a:rPr sz="3600" b="1" spc="-5" dirty="0">
                <a:latin typeface="Times New Roman"/>
                <a:cs typeface="Times New Roman"/>
              </a:rPr>
              <a:t>一个</a:t>
            </a:r>
            <a:r>
              <a:rPr sz="3600" b="1" dirty="0">
                <a:latin typeface="Times New Roman"/>
                <a:cs typeface="Times New Roman"/>
              </a:rPr>
              <a:t>方案的</a:t>
            </a:r>
            <a:r>
              <a:rPr sz="3600" b="1" spc="-5" dirty="0">
                <a:latin typeface="Times New Roman"/>
                <a:cs typeface="Times New Roman"/>
              </a:rPr>
              <a:t>的撤回</a:t>
            </a:r>
            <a:r>
              <a:rPr sz="3600" b="1" dirty="0">
                <a:latin typeface="Times New Roman"/>
                <a:cs typeface="Times New Roman"/>
              </a:rPr>
              <a:t>钱</a:t>
            </a:r>
            <a:r>
              <a:rPr sz="3600" b="1" spc="-5" dirty="0">
                <a:latin typeface="Times New Roman"/>
                <a:cs typeface="Times New Roman"/>
              </a:rPr>
              <a:t>用例 (设计</a:t>
            </a:r>
            <a:r>
              <a:rPr sz="3600" b="1" spc="35" dirty="0">
                <a:latin typeface="Times New Roman"/>
                <a:cs typeface="Times New Roman"/>
              </a:rPr>
              <a:t> </a:t>
            </a:r>
            <a:r>
              <a:rPr sz="3600" b="1" spc="-5" dirty="0">
                <a:latin typeface="Times New Roman"/>
                <a:cs typeface="Times New Roman"/>
              </a:rPr>
              <a:t>模型</a:t>
            </a:r>
          </a:p>
        </p:txBody>
      </p:sp>
      <p:sp>
        <p:nvSpPr>
          <p:cNvPr id="135182" name="object 15">
            <a:extLst>
              <a:ext uri="{FF2B5EF4-FFF2-40B4-BE49-F238E27FC236}">
                <a16:creationId xmlns:a16="http://schemas.microsoft.com/office/drawing/2014/main" id="{8E7269B5-4BC9-4B5E-8B2B-4B2985592AB6}"/>
              </a:ext>
            </a:extLst>
          </p:cNvPr>
          <p:cNvSpPr>
            <a:spLocks/>
          </p:cNvSpPr>
          <p:nvPr/>
        </p:nvSpPr>
        <p:spPr bwMode="auto">
          <a:xfrm>
            <a:off x="1893888" y="1809750"/>
            <a:ext cx="0" cy="4743450"/>
          </a:xfrm>
          <a:custGeom>
            <a:avLst/>
            <a:gdLst>
              <a:gd name="T0" fmla="*/ 0 h 4724400"/>
              <a:gd name="T1" fmla="*/ 4762577 h 4724400"/>
              <a:gd name="T2" fmla="*/ 0 60000 65536"/>
              <a:gd name="T3" fmla="*/ 0 60000 65536"/>
            </a:gdLst>
            <a:ahLst/>
            <a:cxnLst>
              <a:cxn ang="T2">
                <a:pos x="0" y="T0"/>
              </a:cxn>
              <a:cxn ang="T3">
                <a:pos x="0" y="T1"/>
              </a:cxn>
            </a:cxnLst>
            <a:rect l="0" t="0" r="r" b="b"/>
            <a:pathLst>
              <a:path h="4724400">
                <a:moveTo>
                  <a:pt x="0" y="0"/>
                </a:moveTo>
                <a:lnTo>
                  <a:pt x="0" y="4724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3" name="object 16">
            <a:extLst>
              <a:ext uri="{FF2B5EF4-FFF2-40B4-BE49-F238E27FC236}">
                <a16:creationId xmlns:a16="http://schemas.microsoft.com/office/drawing/2014/main" id="{FF855ED6-917E-41B2-8440-D1DFC67F018B}"/>
              </a:ext>
            </a:extLst>
          </p:cNvPr>
          <p:cNvSpPr>
            <a:spLocks/>
          </p:cNvSpPr>
          <p:nvPr/>
        </p:nvSpPr>
        <p:spPr bwMode="auto">
          <a:xfrm>
            <a:off x="3194050" y="1885950"/>
            <a:ext cx="0" cy="4745038"/>
          </a:xfrm>
          <a:custGeom>
            <a:avLst/>
            <a:gdLst>
              <a:gd name="T0" fmla="*/ 0 h 4724400"/>
              <a:gd name="T1" fmla="*/ 4765766 h 4724400"/>
              <a:gd name="T2" fmla="*/ 0 60000 65536"/>
              <a:gd name="T3" fmla="*/ 0 60000 65536"/>
            </a:gdLst>
            <a:ahLst/>
            <a:cxnLst>
              <a:cxn ang="T2">
                <a:pos x="0" y="T0"/>
              </a:cxn>
              <a:cxn ang="T3">
                <a:pos x="0" y="T1"/>
              </a:cxn>
            </a:cxnLst>
            <a:rect l="0" t="0" r="r" b="b"/>
            <a:pathLst>
              <a:path h="4724400">
                <a:moveTo>
                  <a:pt x="0" y="0"/>
                </a:moveTo>
                <a:lnTo>
                  <a:pt x="0" y="4724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4" name="object 17">
            <a:extLst>
              <a:ext uri="{FF2B5EF4-FFF2-40B4-BE49-F238E27FC236}">
                <a16:creationId xmlns:a16="http://schemas.microsoft.com/office/drawing/2014/main" id="{3FCE6AEC-01FA-447C-AFF7-F00EE5FFD3BC}"/>
              </a:ext>
            </a:extLst>
          </p:cNvPr>
          <p:cNvSpPr>
            <a:spLocks/>
          </p:cNvSpPr>
          <p:nvPr/>
        </p:nvSpPr>
        <p:spPr bwMode="auto">
          <a:xfrm>
            <a:off x="4724400" y="1885950"/>
            <a:ext cx="0" cy="4745038"/>
          </a:xfrm>
          <a:custGeom>
            <a:avLst/>
            <a:gdLst>
              <a:gd name="T0" fmla="*/ 0 h 4724400"/>
              <a:gd name="T1" fmla="*/ 4765766 h 4724400"/>
              <a:gd name="T2" fmla="*/ 0 60000 65536"/>
              <a:gd name="T3" fmla="*/ 0 60000 65536"/>
            </a:gdLst>
            <a:ahLst/>
            <a:cxnLst>
              <a:cxn ang="T2">
                <a:pos x="0" y="T0"/>
              </a:cxn>
              <a:cxn ang="T3">
                <a:pos x="0" y="T1"/>
              </a:cxn>
            </a:cxnLst>
            <a:rect l="0" t="0" r="r" b="b"/>
            <a:pathLst>
              <a:path h="4724400">
                <a:moveTo>
                  <a:pt x="0" y="0"/>
                </a:moveTo>
                <a:lnTo>
                  <a:pt x="0" y="4724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5" name="object 18">
            <a:extLst>
              <a:ext uri="{FF2B5EF4-FFF2-40B4-BE49-F238E27FC236}">
                <a16:creationId xmlns:a16="http://schemas.microsoft.com/office/drawing/2014/main" id="{47AE3802-1773-4BA9-A1D4-3D6FFC9FC268}"/>
              </a:ext>
            </a:extLst>
          </p:cNvPr>
          <p:cNvSpPr>
            <a:spLocks/>
          </p:cNvSpPr>
          <p:nvPr/>
        </p:nvSpPr>
        <p:spPr bwMode="auto">
          <a:xfrm>
            <a:off x="5949950" y="1809750"/>
            <a:ext cx="0" cy="4743450"/>
          </a:xfrm>
          <a:custGeom>
            <a:avLst/>
            <a:gdLst>
              <a:gd name="T0" fmla="*/ 0 h 4724400"/>
              <a:gd name="T1" fmla="*/ 4762577 h 4724400"/>
              <a:gd name="T2" fmla="*/ 0 60000 65536"/>
              <a:gd name="T3" fmla="*/ 0 60000 65536"/>
            </a:gdLst>
            <a:ahLst/>
            <a:cxnLst>
              <a:cxn ang="T2">
                <a:pos x="0" y="T0"/>
              </a:cxn>
              <a:cxn ang="T3">
                <a:pos x="0" y="T1"/>
              </a:cxn>
            </a:cxnLst>
            <a:rect l="0" t="0" r="r" b="b"/>
            <a:pathLst>
              <a:path h="4724400">
                <a:moveTo>
                  <a:pt x="0" y="0"/>
                </a:moveTo>
                <a:lnTo>
                  <a:pt x="0" y="4724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6" name="object 19">
            <a:extLst>
              <a:ext uri="{FF2B5EF4-FFF2-40B4-BE49-F238E27FC236}">
                <a16:creationId xmlns:a16="http://schemas.microsoft.com/office/drawing/2014/main" id="{0BACB89A-5A52-4263-A67E-811BD5572508}"/>
              </a:ext>
            </a:extLst>
          </p:cNvPr>
          <p:cNvSpPr>
            <a:spLocks/>
          </p:cNvSpPr>
          <p:nvPr/>
        </p:nvSpPr>
        <p:spPr bwMode="auto">
          <a:xfrm>
            <a:off x="7173913" y="1885950"/>
            <a:ext cx="0" cy="4745038"/>
          </a:xfrm>
          <a:custGeom>
            <a:avLst/>
            <a:gdLst>
              <a:gd name="T0" fmla="*/ 0 h 4724400"/>
              <a:gd name="T1" fmla="*/ 4765766 h 4724400"/>
              <a:gd name="T2" fmla="*/ 0 60000 65536"/>
              <a:gd name="T3" fmla="*/ 0 60000 65536"/>
            </a:gdLst>
            <a:ahLst/>
            <a:cxnLst>
              <a:cxn ang="T2">
                <a:pos x="0" y="T0"/>
              </a:cxn>
              <a:cxn ang="T3">
                <a:pos x="0" y="T1"/>
              </a:cxn>
            </a:cxnLst>
            <a:rect l="0" t="0" r="r" b="b"/>
            <a:pathLst>
              <a:path h="4724400">
                <a:moveTo>
                  <a:pt x="0" y="0"/>
                </a:moveTo>
                <a:lnTo>
                  <a:pt x="0" y="4724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7" name="object 20">
            <a:extLst>
              <a:ext uri="{FF2B5EF4-FFF2-40B4-BE49-F238E27FC236}">
                <a16:creationId xmlns:a16="http://schemas.microsoft.com/office/drawing/2014/main" id="{92A6B221-ACC7-42B3-B676-33143EE0B3E2}"/>
              </a:ext>
            </a:extLst>
          </p:cNvPr>
          <p:cNvSpPr>
            <a:spLocks/>
          </p:cNvSpPr>
          <p:nvPr/>
        </p:nvSpPr>
        <p:spPr bwMode="auto">
          <a:xfrm>
            <a:off x="8474075" y="1885950"/>
            <a:ext cx="0" cy="4745038"/>
          </a:xfrm>
          <a:custGeom>
            <a:avLst/>
            <a:gdLst>
              <a:gd name="T0" fmla="*/ 0 h 4724400"/>
              <a:gd name="T1" fmla="*/ 4765766 h 4724400"/>
              <a:gd name="T2" fmla="*/ 0 60000 65536"/>
              <a:gd name="T3" fmla="*/ 0 60000 65536"/>
            </a:gdLst>
            <a:ahLst/>
            <a:cxnLst>
              <a:cxn ang="T2">
                <a:pos x="0" y="T0"/>
              </a:cxn>
              <a:cxn ang="T3">
                <a:pos x="0" y="T1"/>
              </a:cxn>
            </a:cxnLst>
            <a:rect l="0" t="0" r="r" b="b"/>
            <a:pathLst>
              <a:path h="4724400">
                <a:moveTo>
                  <a:pt x="0" y="0"/>
                </a:moveTo>
                <a:lnTo>
                  <a:pt x="0" y="4724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8" name="object 21">
            <a:extLst>
              <a:ext uri="{FF2B5EF4-FFF2-40B4-BE49-F238E27FC236}">
                <a16:creationId xmlns:a16="http://schemas.microsoft.com/office/drawing/2014/main" id="{F7332969-D7C7-4E5D-A674-02D5646F3C9C}"/>
              </a:ext>
            </a:extLst>
          </p:cNvPr>
          <p:cNvSpPr>
            <a:spLocks/>
          </p:cNvSpPr>
          <p:nvPr/>
        </p:nvSpPr>
        <p:spPr bwMode="auto">
          <a:xfrm>
            <a:off x="10004425" y="1962150"/>
            <a:ext cx="0" cy="4745038"/>
          </a:xfrm>
          <a:custGeom>
            <a:avLst/>
            <a:gdLst>
              <a:gd name="T0" fmla="*/ 0 h 4724400"/>
              <a:gd name="T1" fmla="*/ 4765766 h 4724400"/>
              <a:gd name="T2" fmla="*/ 0 60000 65536"/>
              <a:gd name="T3" fmla="*/ 0 60000 65536"/>
            </a:gdLst>
            <a:ahLst/>
            <a:cxnLst>
              <a:cxn ang="T2">
                <a:pos x="0" y="T0"/>
              </a:cxn>
              <a:cxn ang="T3">
                <a:pos x="0" y="T1"/>
              </a:cxn>
            </a:cxnLst>
            <a:rect l="0" t="0" r="r" b="b"/>
            <a:pathLst>
              <a:path h="4724400">
                <a:moveTo>
                  <a:pt x="0" y="0"/>
                </a:moveTo>
                <a:lnTo>
                  <a:pt x="0" y="4724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89" name="object 22">
            <a:extLst>
              <a:ext uri="{FF2B5EF4-FFF2-40B4-BE49-F238E27FC236}">
                <a16:creationId xmlns:a16="http://schemas.microsoft.com/office/drawing/2014/main" id="{19C29340-BA88-4A55-8FFF-EF0F555FCCC5}"/>
              </a:ext>
            </a:extLst>
          </p:cNvPr>
          <p:cNvSpPr>
            <a:spLocks/>
          </p:cNvSpPr>
          <p:nvPr/>
        </p:nvSpPr>
        <p:spPr bwMode="auto">
          <a:xfrm>
            <a:off x="1893888" y="2116138"/>
            <a:ext cx="1204912" cy="0"/>
          </a:xfrm>
          <a:custGeom>
            <a:avLst/>
            <a:gdLst>
              <a:gd name="T0" fmla="*/ 0 w 1199515"/>
              <a:gd name="T1" fmla="*/ 1210204 w 1199515"/>
              <a:gd name="T2" fmla="*/ 0 60000 65536"/>
              <a:gd name="T3" fmla="*/ 0 60000 65536"/>
            </a:gdLst>
            <a:ahLst/>
            <a:cxnLst>
              <a:cxn ang="T2">
                <a:pos x="T0" y="0"/>
              </a:cxn>
              <a:cxn ang="T3">
                <a:pos x="T1" y="0"/>
              </a:cxn>
            </a:cxnLst>
            <a:rect l="0" t="0" r="r" b="b"/>
            <a:pathLst>
              <a:path w="1199515">
                <a:moveTo>
                  <a:pt x="0" y="0"/>
                </a:moveTo>
                <a:lnTo>
                  <a:pt x="11993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90" name="object 23">
            <a:extLst>
              <a:ext uri="{FF2B5EF4-FFF2-40B4-BE49-F238E27FC236}">
                <a16:creationId xmlns:a16="http://schemas.microsoft.com/office/drawing/2014/main" id="{ED2E57E0-B74E-4392-9092-891EA93ABA9A}"/>
              </a:ext>
            </a:extLst>
          </p:cNvPr>
          <p:cNvSpPr>
            <a:spLocks/>
          </p:cNvSpPr>
          <p:nvPr/>
        </p:nvSpPr>
        <p:spPr bwMode="auto">
          <a:xfrm>
            <a:off x="3095625" y="2066925"/>
            <a:ext cx="98425" cy="100013"/>
          </a:xfrm>
          <a:custGeom>
            <a:avLst/>
            <a:gdLst>
              <a:gd name="T0" fmla="*/ 97794 w 99060"/>
              <a:gd name="T1" fmla="*/ 49711 h 99060"/>
              <a:gd name="T2" fmla="*/ 0 w 99060"/>
              <a:gd name="T3" fmla="*/ 0 h 99060"/>
              <a:gd name="T4" fmla="*/ 0 w 99060"/>
              <a:gd name="T5" fmla="*/ 100975 h 99060"/>
              <a:gd name="T6" fmla="*/ 97794 w 99060"/>
              <a:gd name="T7" fmla="*/ 49711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8"/>
                </a:moveTo>
                <a:lnTo>
                  <a:pt x="0" y="0"/>
                </a:lnTo>
                <a:lnTo>
                  <a:pt x="0" y="99060"/>
                </a:lnTo>
                <a:lnTo>
                  <a:pt x="99060" y="487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191" name="object 24">
            <a:extLst>
              <a:ext uri="{FF2B5EF4-FFF2-40B4-BE49-F238E27FC236}">
                <a16:creationId xmlns:a16="http://schemas.microsoft.com/office/drawing/2014/main" id="{5BA824B6-339C-4654-94D5-A7BD8E0755B3}"/>
              </a:ext>
            </a:extLst>
          </p:cNvPr>
          <p:cNvSpPr>
            <a:spLocks/>
          </p:cNvSpPr>
          <p:nvPr/>
        </p:nvSpPr>
        <p:spPr bwMode="auto">
          <a:xfrm>
            <a:off x="3194050" y="2268538"/>
            <a:ext cx="3883025" cy="0"/>
          </a:xfrm>
          <a:custGeom>
            <a:avLst/>
            <a:gdLst>
              <a:gd name="T0" fmla="*/ 0 w 3866515"/>
              <a:gd name="T1" fmla="*/ 3899477 w 3866515"/>
              <a:gd name="T2" fmla="*/ 0 60000 65536"/>
              <a:gd name="T3" fmla="*/ 0 60000 65536"/>
            </a:gdLst>
            <a:ahLst/>
            <a:cxnLst>
              <a:cxn ang="T2">
                <a:pos x="T0" y="0"/>
              </a:cxn>
              <a:cxn ang="T3">
                <a:pos x="T1" y="0"/>
              </a:cxn>
            </a:cxnLst>
            <a:rect l="0" t="0" r="r" b="b"/>
            <a:pathLst>
              <a:path w="3866515">
                <a:moveTo>
                  <a:pt x="0" y="0"/>
                </a:moveTo>
                <a:lnTo>
                  <a:pt x="38663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92" name="object 25">
            <a:extLst>
              <a:ext uri="{FF2B5EF4-FFF2-40B4-BE49-F238E27FC236}">
                <a16:creationId xmlns:a16="http://schemas.microsoft.com/office/drawing/2014/main" id="{EAF7A508-D3E9-448D-99D9-50A83E28C972}"/>
              </a:ext>
            </a:extLst>
          </p:cNvPr>
          <p:cNvSpPr>
            <a:spLocks/>
          </p:cNvSpPr>
          <p:nvPr/>
        </p:nvSpPr>
        <p:spPr bwMode="auto">
          <a:xfrm>
            <a:off x="7073900" y="2219325"/>
            <a:ext cx="100013" cy="100013"/>
          </a:xfrm>
          <a:custGeom>
            <a:avLst/>
            <a:gdLst>
              <a:gd name="T0" fmla="*/ 100975 w 99060"/>
              <a:gd name="T1" fmla="*/ 49711 h 99060"/>
              <a:gd name="T2" fmla="*/ 0 w 99060"/>
              <a:gd name="T3" fmla="*/ 0 h 99060"/>
              <a:gd name="T4" fmla="*/ 0 w 99060"/>
              <a:gd name="T5" fmla="*/ 100975 h 99060"/>
              <a:gd name="T6" fmla="*/ 100975 w 99060"/>
              <a:gd name="T7" fmla="*/ 49711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8"/>
                </a:moveTo>
                <a:lnTo>
                  <a:pt x="0" y="0"/>
                </a:lnTo>
                <a:lnTo>
                  <a:pt x="0" y="99060"/>
                </a:lnTo>
                <a:lnTo>
                  <a:pt x="99060" y="487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193" name="object 26">
            <a:extLst>
              <a:ext uri="{FF2B5EF4-FFF2-40B4-BE49-F238E27FC236}">
                <a16:creationId xmlns:a16="http://schemas.microsoft.com/office/drawing/2014/main" id="{84D32FED-45A8-4B3A-BAAA-1D17DD83FD2E}"/>
              </a:ext>
            </a:extLst>
          </p:cNvPr>
          <p:cNvSpPr>
            <a:spLocks/>
          </p:cNvSpPr>
          <p:nvPr/>
        </p:nvSpPr>
        <p:spPr bwMode="auto">
          <a:xfrm>
            <a:off x="4821238" y="2805113"/>
            <a:ext cx="2352675" cy="0"/>
          </a:xfrm>
          <a:custGeom>
            <a:avLst/>
            <a:gdLst>
              <a:gd name="T0" fmla="*/ 2362751 w 2342515"/>
              <a:gd name="T1" fmla="*/ 0 w 2342515"/>
              <a:gd name="T2" fmla="*/ 0 60000 65536"/>
              <a:gd name="T3" fmla="*/ 0 60000 65536"/>
            </a:gdLst>
            <a:ahLst/>
            <a:cxnLst>
              <a:cxn ang="T2">
                <a:pos x="T0" y="0"/>
              </a:cxn>
              <a:cxn ang="T3">
                <a:pos x="T1" y="0"/>
              </a:cxn>
            </a:cxnLst>
            <a:rect l="0" t="0" r="r" b="b"/>
            <a:pathLst>
              <a:path w="2342515">
                <a:moveTo>
                  <a:pt x="2342388" y="0"/>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94" name="object 27">
            <a:extLst>
              <a:ext uri="{FF2B5EF4-FFF2-40B4-BE49-F238E27FC236}">
                <a16:creationId xmlns:a16="http://schemas.microsoft.com/office/drawing/2014/main" id="{3103299E-C12F-476C-BA17-3747BB958745}"/>
              </a:ext>
            </a:extLst>
          </p:cNvPr>
          <p:cNvSpPr>
            <a:spLocks/>
          </p:cNvSpPr>
          <p:nvPr/>
        </p:nvSpPr>
        <p:spPr bwMode="auto">
          <a:xfrm>
            <a:off x="4724400" y="2755900"/>
            <a:ext cx="101600" cy="98425"/>
          </a:xfrm>
          <a:custGeom>
            <a:avLst/>
            <a:gdLst>
              <a:gd name="T0" fmla="*/ 101856 w 100964"/>
              <a:gd name="T1" fmla="*/ 97794 h 99060"/>
              <a:gd name="T2" fmla="*/ 101856 w 100964"/>
              <a:gd name="T3" fmla="*/ 0 h 99060"/>
              <a:gd name="T4" fmla="*/ 0 w 100964"/>
              <a:gd name="T5" fmla="*/ 48144 h 99060"/>
              <a:gd name="T6" fmla="*/ 101856 w 100964"/>
              <a:gd name="T7" fmla="*/ 97794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64" h="99060">
                <a:moveTo>
                  <a:pt x="100584" y="99060"/>
                </a:moveTo>
                <a:lnTo>
                  <a:pt x="100584" y="0"/>
                </a:lnTo>
                <a:lnTo>
                  <a:pt x="0" y="48768"/>
                </a:lnTo>
                <a:lnTo>
                  <a:pt x="100584" y="990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195" name="object 28">
            <a:extLst>
              <a:ext uri="{FF2B5EF4-FFF2-40B4-BE49-F238E27FC236}">
                <a16:creationId xmlns:a16="http://schemas.microsoft.com/office/drawing/2014/main" id="{C3FB9285-A022-4849-A53C-1F1816AC3DAD}"/>
              </a:ext>
            </a:extLst>
          </p:cNvPr>
          <p:cNvSpPr>
            <a:spLocks/>
          </p:cNvSpPr>
          <p:nvPr/>
        </p:nvSpPr>
        <p:spPr bwMode="auto">
          <a:xfrm>
            <a:off x="1990725" y="3109913"/>
            <a:ext cx="2733675" cy="0"/>
          </a:xfrm>
          <a:custGeom>
            <a:avLst/>
            <a:gdLst>
              <a:gd name="T0" fmla="*/ 2743745 w 2723515"/>
              <a:gd name="T1" fmla="*/ 0 w 2723515"/>
              <a:gd name="T2" fmla="*/ 0 60000 65536"/>
              <a:gd name="T3" fmla="*/ 0 60000 65536"/>
            </a:gdLst>
            <a:ahLst/>
            <a:cxnLst>
              <a:cxn ang="T2">
                <a:pos x="T0" y="0"/>
              </a:cxn>
              <a:cxn ang="T3">
                <a:pos x="T1" y="0"/>
              </a:cxn>
            </a:cxnLst>
            <a:rect l="0" t="0" r="r" b="b"/>
            <a:pathLst>
              <a:path w="2723515">
                <a:moveTo>
                  <a:pt x="2723388" y="0"/>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96" name="object 29">
            <a:extLst>
              <a:ext uri="{FF2B5EF4-FFF2-40B4-BE49-F238E27FC236}">
                <a16:creationId xmlns:a16="http://schemas.microsoft.com/office/drawing/2014/main" id="{7820FD4D-59FA-4F79-93E5-04E42801960A}"/>
              </a:ext>
            </a:extLst>
          </p:cNvPr>
          <p:cNvSpPr>
            <a:spLocks/>
          </p:cNvSpPr>
          <p:nvPr/>
        </p:nvSpPr>
        <p:spPr bwMode="auto">
          <a:xfrm>
            <a:off x="1893888" y="3062288"/>
            <a:ext cx="101600" cy="98425"/>
          </a:xfrm>
          <a:custGeom>
            <a:avLst/>
            <a:gdLst>
              <a:gd name="T0" fmla="*/ 101854 w 100965"/>
              <a:gd name="T1" fmla="*/ 97794 h 99060"/>
              <a:gd name="T2" fmla="*/ 101854 w 100965"/>
              <a:gd name="T3" fmla="*/ 0 h 99060"/>
              <a:gd name="T4" fmla="*/ 0 w 100965"/>
              <a:gd name="T5" fmla="*/ 48144 h 99060"/>
              <a:gd name="T6" fmla="*/ 101854 w 100965"/>
              <a:gd name="T7" fmla="*/ 97794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65" h="99060">
                <a:moveTo>
                  <a:pt x="100584" y="99060"/>
                </a:moveTo>
                <a:lnTo>
                  <a:pt x="100584" y="0"/>
                </a:lnTo>
                <a:lnTo>
                  <a:pt x="0" y="48768"/>
                </a:lnTo>
                <a:lnTo>
                  <a:pt x="100584" y="990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197" name="object 30">
            <a:extLst>
              <a:ext uri="{FF2B5EF4-FFF2-40B4-BE49-F238E27FC236}">
                <a16:creationId xmlns:a16="http://schemas.microsoft.com/office/drawing/2014/main" id="{505292A2-5BF5-49DB-9080-C0DE2E633333}"/>
              </a:ext>
            </a:extLst>
          </p:cNvPr>
          <p:cNvSpPr>
            <a:spLocks/>
          </p:cNvSpPr>
          <p:nvPr/>
        </p:nvSpPr>
        <p:spPr bwMode="auto">
          <a:xfrm>
            <a:off x="1893888" y="3646488"/>
            <a:ext cx="3959225" cy="0"/>
          </a:xfrm>
          <a:custGeom>
            <a:avLst/>
            <a:gdLst>
              <a:gd name="T0" fmla="*/ 0 w 3942715"/>
              <a:gd name="T1" fmla="*/ 3975676 w 3942715"/>
              <a:gd name="T2" fmla="*/ 0 60000 65536"/>
              <a:gd name="T3" fmla="*/ 0 60000 65536"/>
            </a:gdLst>
            <a:ahLst/>
            <a:cxnLst>
              <a:cxn ang="T2">
                <a:pos x="T0" y="0"/>
              </a:cxn>
              <a:cxn ang="T3">
                <a:pos x="T1" y="0"/>
              </a:cxn>
            </a:cxnLst>
            <a:rect l="0" t="0" r="r" b="b"/>
            <a:pathLst>
              <a:path w="3942715">
                <a:moveTo>
                  <a:pt x="0" y="0"/>
                </a:moveTo>
                <a:lnTo>
                  <a:pt x="39425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198" name="object 31">
            <a:extLst>
              <a:ext uri="{FF2B5EF4-FFF2-40B4-BE49-F238E27FC236}">
                <a16:creationId xmlns:a16="http://schemas.microsoft.com/office/drawing/2014/main" id="{301F84B6-5EFD-4C7B-9929-71A16C76A9BD}"/>
              </a:ext>
            </a:extLst>
          </p:cNvPr>
          <p:cNvSpPr>
            <a:spLocks/>
          </p:cNvSpPr>
          <p:nvPr/>
        </p:nvSpPr>
        <p:spPr bwMode="auto">
          <a:xfrm>
            <a:off x="5849938" y="3597275"/>
            <a:ext cx="100012" cy="100013"/>
          </a:xfrm>
          <a:custGeom>
            <a:avLst/>
            <a:gdLst>
              <a:gd name="T0" fmla="*/ 100973 w 99060"/>
              <a:gd name="T1" fmla="*/ 49710 h 99060"/>
              <a:gd name="T2" fmla="*/ 0 w 99060"/>
              <a:gd name="T3" fmla="*/ 0 h 99060"/>
              <a:gd name="T4" fmla="*/ 0 w 99060"/>
              <a:gd name="T5" fmla="*/ 100974 h 99060"/>
              <a:gd name="T6" fmla="*/ 100973 w 99060"/>
              <a:gd name="T7" fmla="*/ 4971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7"/>
                </a:moveTo>
                <a:lnTo>
                  <a:pt x="0" y="0"/>
                </a:lnTo>
                <a:lnTo>
                  <a:pt x="0" y="99059"/>
                </a:lnTo>
                <a:lnTo>
                  <a:pt x="99060"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199" name="object 32">
            <a:extLst>
              <a:ext uri="{FF2B5EF4-FFF2-40B4-BE49-F238E27FC236}">
                <a16:creationId xmlns:a16="http://schemas.microsoft.com/office/drawing/2014/main" id="{4B4FF140-0B3C-4D5C-887B-26944D292ABA}"/>
              </a:ext>
            </a:extLst>
          </p:cNvPr>
          <p:cNvSpPr>
            <a:spLocks/>
          </p:cNvSpPr>
          <p:nvPr/>
        </p:nvSpPr>
        <p:spPr bwMode="auto">
          <a:xfrm>
            <a:off x="5949950" y="4029075"/>
            <a:ext cx="1127125" cy="0"/>
          </a:xfrm>
          <a:custGeom>
            <a:avLst/>
            <a:gdLst>
              <a:gd name="T0" fmla="*/ 0 w 1123314"/>
              <a:gd name="T1" fmla="*/ 1130823 w 1123314"/>
              <a:gd name="T2" fmla="*/ 0 60000 65536"/>
              <a:gd name="T3" fmla="*/ 0 60000 65536"/>
            </a:gdLst>
            <a:ahLst/>
            <a:cxnLst>
              <a:cxn ang="T2">
                <a:pos x="T0" y="0"/>
              </a:cxn>
              <a:cxn ang="T3">
                <a:pos x="T1" y="0"/>
              </a:cxn>
            </a:cxnLst>
            <a:rect l="0" t="0" r="r" b="b"/>
            <a:pathLst>
              <a:path w="1123314">
                <a:moveTo>
                  <a:pt x="0" y="0"/>
                </a:moveTo>
                <a:lnTo>
                  <a:pt x="11231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00" name="object 33">
            <a:extLst>
              <a:ext uri="{FF2B5EF4-FFF2-40B4-BE49-F238E27FC236}">
                <a16:creationId xmlns:a16="http://schemas.microsoft.com/office/drawing/2014/main" id="{1B61CAB0-D616-454D-AF88-A09358BD0743}"/>
              </a:ext>
            </a:extLst>
          </p:cNvPr>
          <p:cNvSpPr>
            <a:spLocks/>
          </p:cNvSpPr>
          <p:nvPr/>
        </p:nvSpPr>
        <p:spPr bwMode="auto">
          <a:xfrm>
            <a:off x="7073900" y="3979863"/>
            <a:ext cx="100013" cy="100012"/>
          </a:xfrm>
          <a:custGeom>
            <a:avLst/>
            <a:gdLst>
              <a:gd name="T0" fmla="*/ 100975 w 99060"/>
              <a:gd name="T1" fmla="*/ 49709 h 99060"/>
              <a:gd name="T2" fmla="*/ 0 w 99060"/>
              <a:gd name="T3" fmla="*/ 0 h 99060"/>
              <a:gd name="T4" fmla="*/ 0 w 99060"/>
              <a:gd name="T5" fmla="*/ 100972 h 99060"/>
              <a:gd name="T6" fmla="*/ 100975 w 99060"/>
              <a:gd name="T7" fmla="*/ 49709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7"/>
                </a:moveTo>
                <a:lnTo>
                  <a:pt x="0" y="0"/>
                </a:lnTo>
                <a:lnTo>
                  <a:pt x="0" y="99059"/>
                </a:lnTo>
                <a:lnTo>
                  <a:pt x="99060"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201" name="object 34">
            <a:extLst>
              <a:ext uri="{FF2B5EF4-FFF2-40B4-BE49-F238E27FC236}">
                <a16:creationId xmlns:a16="http://schemas.microsoft.com/office/drawing/2014/main" id="{DFA09E19-642E-4B82-85FE-411BAC7408A1}"/>
              </a:ext>
            </a:extLst>
          </p:cNvPr>
          <p:cNvSpPr>
            <a:spLocks/>
          </p:cNvSpPr>
          <p:nvPr/>
        </p:nvSpPr>
        <p:spPr bwMode="auto">
          <a:xfrm>
            <a:off x="7173913" y="4257675"/>
            <a:ext cx="2735262" cy="0"/>
          </a:xfrm>
          <a:custGeom>
            <a:avLst/>
            <a:gdLst>
              <a:gd name="T0" fmla="*/ 0 w 2723515"/>
              <a:gd name="T1" fmla="*/ 2746931 w 2723515"/>
              <a:gd name="T2" fmla="*/ 0 60000 65536"/>
              <a:gd name="T3" fmla="*/ 0 60000 65536"/>
            </a:gdLst>
            <a:ahLst/>
            <a:cxnLst>
              <a:cxn ang="T2">
                <a:pos x="T0" y="0"/>
              </a:cxn>
              <a:cxn ang="T3">
                <a:pos x="T1" y="0"/>
              </a:cxn>
            </a:cxnLst>
            <a:rect l="0" t="0" r="r" b="b"/>
            <a:pathLst>
              <a:path w="2723515">
                <a:moveTo>
                  <a:pt x="0" y="0"/>
                </a:moveTo>
                <a:lnTo>
                  <a:pt x="27233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02" name="object 35">
            <a:extLst>
              <a:ext uri="{FF2B5EF4-FFF2-40B4-BE49-F238E27FC236}">
                <a16:creationId xmlns:a16="http://schemas.microsoft.com/office/drawing/2014/main" id="{1B319D0F-CEF5-4A9E-A787-E87A0E65E419}"/>
              </a:ext>
            </a:extLst>
          </p:cNvPr>
          <p:cNvSpPr>
            <a:spLocks/>
          </p:cNvSpPr>
          <p:nvPr/>
        </p:nvSpPr>
        <p:spPr bwMode="auto">
          <a:xfrm>
            <a:off x="9906000" y="4210050"/>
            <a:ext cx="98425" cy="98425"/>
          </a:xfrm>
          <a:custGeom>
            <a:avLst/>
            <a:gdLst>
              <a:gd name="T0" fmla="*/ 97795 w 99059"/>
              <a:gd name="T1" fmla="*/ 48143 h 99060"/>
              <a:gd name="T2" fmla="*/ 0 w 99059"/>
              <a:gd name="T3" fmla="*/ 0 h 99060"/>
              <a:gd name="T4" fmla="*/ 0 w 99059"/>
              <a:gd name="T5" fmla="*/ 97793 h 99060"/>
              <a:gd name="T6" fmla="*/ 97795 w 99059"/>
              <a:gd name="T7" fmla="*/ 48143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59" y="48767"/>
                </a:moveTo>
                <a:lnTo>
                  <a:pt x="0" y="0"/>
                </a:lnTo>
                <a:lnTo>
                  <a:pt x="0" y="99059"/>
                </a:lnTo>
                <a:lnTo>
                  <a:pt x="99059"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203" name="object 36">
            <a:extLst>
              <a:ext uri="{FF2B5EF4-FFF2-40B4-BE49-F238E27FC236}">
                <a16:creationId xmlns:a16="http://schemas.microsoft.com/office/drawing/2014/main" id="{D3E71C79-DF20-442F-8FE7-A41B4A01DC4B}"/>
              </a:ext>
            </a:extLst>
          </p:cNvPr>
          <p:cNvSpPr>
            <a:spLocks/>
          </p:cNvSpPr>
          <p:nvPr/>
        </p:nvSpPr>
        <p:spPr bwMode="auto">
          <a:xfrm>
            <a:off x="4821238" y="4564063"/>
            <a:ext cx="2352675" cy="0"/>
          </a:xfrm>
          <a:custGeom>
            <a:avLst/>
            <a:gdLst>
              <a:gd name="T0" fmla="*/ 2362751 w 2342515"/>
              <a:gd name="T1" fmla="*/ 0 w 2342515"/>
              <a:gd name="T2" fmla="*/ 0 60000 65536"/>
              <a:gd name="T3" fmla="*/ 0 60000 65536"/>
            </a:gdLst>
            <a:ahLst/>
            <a:cxnLst>
              <a:cxn ang="T2">
                <a:pos x="T0" y="0"/>
              </a:cxn>
              <a:cxn ang="T3">
                <a:pos x="T1" y="0"/>
              </a:cxn>
            </a:cxnLst>
            <a:rect l="0" t="0" r="r" b="b"/>
            <a:pathLst>
              <a:path w="2342515">
                <a:moveTo>
                  <a:pt x="2342388" y="0"/>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04" name="object 37">
            <a:extLst>
              <a:ext uri="{FF2B5EF4-FFF2-40B4-BE49-F238E27FC236}">
                <a16:creationId xmlns:a16="http://schemas.microsoft.com/office/drawing/2014/main" id="{067A85BA-DE2B-4EF8-9C78-BA5BCE1B54B9}"/>
              </a:ext>
            </a:extLst>
          </p:cNvPr>
          <p:cNvSpPr>
            <a:spLocks/>
          </p:cNvSpPr>
          <p:nvPr/>
        </p:nvSpPr>
        <p:spPr bwMode="auto">
          <a:xfrm>
            <a:off x="4724400" y="4514850"/>
            <a:ext cx="101600" cy="100013"/>
          </a:xfrm>
          <a:custGeom>
            <a:avLst/>
            <a:gdLst>
              <a:gd name="T0" fmla="*/ 101856 w 100964"/>
              <a:gd name="T1" fmla="*/ 100974 h 99060"/>
              <a:gd name="T2" fmla="*/ 101856 w 100964"/>
              <a:gd name="T3" fmla="*/ 0 h 99060"/>
              <a:gd name="T4" fmla="*/ 0 w 100964"/>
              <a:gd name="T5" fmla="*/ 49710 h 99060"/>
              <a:gd name="T6" fmla="*/ 101856 w 100964"/>
              <a:gd name="T7" fmla="*/ 100974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64" h="99060">
                <a:moveTo>
                  <a:pt x="100584" y="99059"/>
                </a:moveTo>
                <a:lnTo>
                  <a:pt x="100584" y="0"/>
                </a:lnTo>
                <a:lnTo>
                  <a:pt x="0" y="48767"/>
                </a:lnTo>
                <a:lnTo>
                  <a:pt x="100584" y="990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205" name="object 38">
            <a:extLst>
              <a:ext uri="{FF2B5EF4-FFF2-40B4-BE49-F238E27FC236}">
                <a16:creationId xmlns:a16="http://schemas.microsoft.com/office/drawing/2014/main" id="{CA86DD05-1E0C-41B3-89B1-2A5AC9BFDCE8}"/>
              </a:ext>
            </a:extLst>
          </p:cNvPr>
          <p:cNvSpPr>
            <a:spLocks/>
          </p:cNvSpPr>
          <p:nvPr/>
        </p:nvSpPr>
        <p:spPr bwMode="auto">
          <a:xfrm>
            <a:off x="1990725" y="4870450"/>
            <a:ext cx="2733675" cy="0"/>
          </a:xfrm>
          <a:custGeom>
            <a:avLst/>
            <a:gdLst>
              <a:gd name="T0" fmla="*/ 2743744 w 2723515"/>
              <a:gd name="T1" fmla="*/ 0 w 2723515"/>
              <a:gd name="T2" fmla="*/ 0 60000 65536"/>
              <a:gd name="T3" fmla="*/ 0 60000 65536"/>
            </a:gdLst>
            <a:ahLst/>
            <a:cxnLst>
              <a:cxn ang="T2">
                <a:pos x="T0" y="0"/>
              </a:cxn>
              <a:cxn ang="T3">
                <a:pos x="T1" y="0"/>
              </a:cxn>
            </a:cxnLst>
            <a:rect l="0" t="0" r="r" b="b"/>
            <a:pathLst>
              <a:path w="2723515">
                <a:moveTo>
                  <a:pt x="2723387" y="0"/>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06" name="object 39">
            <a:extLst>
              <a:ext uri="{FF2B5EF4-FFF2-40B4-BE49-F238E27FC236}">
                <a16:creationId xmlns:a16="http://schemas.microsoft.com/office/drawing/2014/main" id="{5167E383-C3FC-4867-BCE6-C5E997BBEA5C}"/>
              </a:ext>
            </a:extLst>
          </p:cNvPr>
          <p:cNvSpPr>
            <a:spLocks/>
          </p:cNvSpPr>
          <p:nvPr/>
        </p:nvSpPr>
        <p:spPr bwMode="auto">
          <a:xfrm>
            <a:off x="1893888" y="4821238"/>
            <a:ext cx="101600" cy="100012"/>
          </a:xfrm>
          <a:custGeom>
            <a:avLst/>
            <a:gdLst>
              <a:gd name="T0" fmla="*/ 101854 w 100965"/>
              <a:gd name="T1" fmla="*/ 100972 h 99060"/>
              <a:gd name="T2" fmla="*/ 101854 w 100965"/>
              <a:gd name="T3" fmla="*/ 0 h 99060"/>
              <a:gd name="T4" fmla="*/ 0 w 100965"/>
              <a:gd name="T5" fmla="*/ 49709 h 99060"/>
              <a:gd name="T6" fmla="*/ 101854 w 100965"/>
              <a:gd name="T7" fmla="*/ 100972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65" h="99060">
                <a:moveTo>
                  <a:pt x="100584" y="99059"/>
                </a:moveTo>
                <a:lnTo>
                  <a:pt x="100584" y="0"/>
                </a:lnTo>
                <a:lnTo>
                  <a:pt x="0" y="48767"/>
                </a:lnTo>
                <a:lnTo>
                  <a:pt x="100584" y="990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207" name="object 40">
            <a:extLst>
              <a:ext uri="{FF2B5EF4-FFF2-40B4-BE49-F238E27FC236}">
                <a16:creationId xmlns:a16="http://schemas.microsoft.com/office/drawing/2014/main" id="{79640D91-B51F-48D6-AAFC-42D94FBDF27A}"/>
              </a:ext>
            </a:extLst>
          </p:cNvPr>
          <p:cNvSpPr>
            <a:spLocks/>
          </p:cNvSpPr>
          <p:nvPr/>
        </p:nvSpPr>
        <p:spPr bwMode="auto">
          <a:xfrm>
            <a:off x="1893888" y="5405438"/>
            <a:ext cx="3959225" cy="0"/>
          </a:xfrm>
          <a:custGeom>
            <a:avLst/>
            <a:gdLst>
              <a:gd name="T0" fmla="*/ 0 w 3942715"/>
              <a:gd name="T1" fmla="*/ 3975675 w 3942715"/>
              <a:gd name="T2" fmla="*/ 0 60000 65536"/>
              <a:gd name="T3" fmla="*/ 0 60000 65536"/>
            </a:gdLst>
            <a:ahLst/>
            <a:cxnLst>
              <a:cxn ang="T2">
                <a:pos x="T0" y="0"/>
              </a:cxn>
              <a:cxn ang="T3">
                <a:pos x="T1" y="0"/>
              </a:cxn>
            </a:cxnLst>
            <a:rect l="0" t="0" r="r" b="b"/>
            <a:pathLst>
              <a:path w="3942715">
                <a:moveTo>
                  <a:pt x="0" y="0"/>
                </a:moveTo>
                <a:lnTo>
                  <a:pt x="39425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08" name="object 41">
            <a:extLst>
              <a:ext uri="{FF2B5EF4-FFF2-40B4-BE49-F238E27FC236}">
                <a16:creationId xmlns:a16="http://schemas.microsoft.com/office/drawing/2014/main" id="{FC256982-460F-4F02-B479-111BB836B58A}"/>
              </a:ext>
            </a:extLst>
          </p:cNvPr>
          <p:cNvSpPr>
            <a:spLocks/>
          </p:cNvSpPr>
          <p:nvPr/>
        </p:nvSpPr>
        <p:spPr bwMode="auto">
          <a:xfrm>
            <a:off x="5849938" y="5357813"/>
            <a:ext cx="100012" cy="98425"/>
          </a:xfrm>
          <a:custGeom>
            <a:avLst/>
            <a:gdLst>
              <a:gd name="T0" fmla="*/ 100973 w 99060"/>
              <a:gd name="T1" fmla="*/ 48143 h 99060"/>
              <a:gd name="T2" fmla="*/ 0 w 99060"/>
              <a:gd name="T3" fmla="*/ 0 h 99060"/>
              <a:gd name="T4" fmla="*/ 0 w 99060"/>
              <a:gd name="T5" fmla="*/ 97793 h 99060"/>
              <a:gd name="T6" fmla="*/ 100973 w 99060"/>
              <a:gd name="T7" fmla="*/ 48143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7"/>
                </a:moveTo>
                <a:lnTo>
                  <a:pt x="0" y="0"/>
                </a:lnTo>
                <a:lnTo>
                  <a:pt x="0" y="99059"/>
                </a:lnTo>
                <a:lnTo>
                  <a:pt x="99060"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209" name="object 42">
            <a:extLst>
              <a:ext uri="{FF2B5EF4-FFF2-40B4-BE49-F238E27FC236}">
                <a16:creationId xmlns:a16="http://schemas.microsoft.com/office/drawing/2014/main" id="{03A71C58-F2BC-459B-BFE3-542D573722B9}"/>
              </a:ext>
            </a:extLst>
          </p:cNvPr>
          <p:cNvSpPr>
            <a:spLocks/>
          </p:cNvSpPr>
          <p:nvPr/>
        </p:nvSpPr>
        <p:spPr bwMode="auto">
          <a:xfrm>
            <a:off x="5949950" y="5711825"/>
            <a:ext cx="1127125" cy="0"/>
          </a:xfrm>
          <a:custGeom>
            <a:avLst/>
            <a:gdLst>
              <a:gd name="T0" fmla="*/ 0 w 1123314"/>
              <a:gd name="T1" fmla="*/ 1130823 w 1123314"/>
              <a:gd name="T2" fmla="*/ 0 60000 65536"/>
              <a:gd name="T3" fmla="*/ 0 60000 65536"/>
            </a:gdLst>
            <a:ahLst/>
            <a:cxnLst>
              <a:cxn ang="T2">
                <a:pos x="T0" y="0"/>
              </a:cxn>
              <a:cxn ang="T3">
                <a:pos x="T1" y="0"/>
              </a:cxn>
            </a:cxnLst>
            <a:rect l="0" t="0" r="r" b="b"/>
            <a:pathLst>
              <a:path w="1123314">
                <a:moveTo>
                  <a:pt x="0" y="0"/>
                </a:moveTo>
                <a:lnTo>
                  <a:pt x="11231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10" name="object 43">
            <a:extLst>
              <a:ext uri="{FF2B5EF4-FFF2-40B4-BE49-F238E27FC236}">
                <a16:creationId xmlns:a16="http://schemas.microsoft.com/office/drawing/2014/main" id="{2C3D533B-A785-4CCC-A9F5-E973416F8591}"/>
              </a:ext>
            </a:extLst>
          </p:cNvPr>
          <p:cNvSpPr>
            <a:spLocks/>
          </p:cNvSpPr>
          <p:nvPr/>
        </p:nvSpPr>
        <p:spPr bwMode="auto">
          <a:xfrm>
            <a:off x="7073900" y="5662613"/>
            <a:ext cx="100013" cy="100012"/>
          </a:xfrm>
          <a:custGeom>
            <a:avLst/>
            <a:gdLst>
              <a:gd name="T0" fmla="*/ 100975 w 99060"/>
              <a:gd name="T1" fmla="*/ 49709 h 99060"/>
              <a:gd name="T2" fmla="*/ 0 w 99060"/>
              <a:gd name="T3" fmla="*/ 0 h 99060"/>
              <a:gd name="T4" fmla="*/ 0 w 99060"/>
              <a:gd name="T5" fmla="*/ 100972 h 99060"/>
              <a:gd name="T6" fmla="*/ 100975 w 99060"/>
              <a:gd name="T7" fmla="*/ 49709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7"/>
                </a:moveTo>
                <a:lnTo>
                  <a:pt x="0" y="0"/>
                </a:lnTo>
                <a:lnTo>
                  <a:pt x="0" y="99059"/>
                </a:lnTo>
                <a:lnTo>
                  <a:pt x="99060"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211" name="object 44">
            <a:extLst>
              <a:ext uri="{FF2B5EF4-FFF2-40B4-BE49-F238E27FC236}">
                <a16:creationId xmlns:a16="http://schemas.microsoft.com/office/drawing/2014/main" id="{8BE76BC5-6686-4426-8BFB-146866D7C52F}"/>
              </a:ext>
            </a:extLst>
          </p:cNvPr>
          <p:cNvSpPr>
            <a:spLocks/>
          </p:cNvSpPr>
          <p:nvPr/>
        </p:nvSpPr>
        <p:spPr bwMode="auto">
          <a:xfrm>
            <a:off x="7173913" y="6018213"/>
            <a:ext cx="1204912" cy="0"/>
          </a:xfrm>
          <a:custGeom>
            <a:avLst/>
            <a:gdLst>
              <a:gd name="T0" fmla="*/ 0 w 1199515"/>
              <a:gd name="T1" fmla="*/ 1210205 w 1199515"/>
              <a:gd name="T2" fmla="*/ 0 60000 65536"/>
              <a:gd name="T3" fmla="*/ 0 60000 65536"/>
            </a:gdLst>
            <a:ahLst/>
            <a:cxnLst>
              <a:cxn ang="T2">
                <a:pos x="T0" y="0"/>
              </a:cxn>
              <a:cxn ang="T3">
                <a:pos x="T1" y="0"/>
              </a:cxn>
            </a:cxnLst>
            <a:rect l="0" t="0" r="r" b="b"/>
            <a:pathLst>
              <a:path w="1199515">
                <a:moveTo>
                  <a:pt x="0" y="0"/>
                </a:moveTo>
                <a:lnTo>
                  <a:pt x="11993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12" name="object 45">
            <a:extLst>
              <a:ext uri="{FF2B5EF4-FFF2-40B4-BE49-F238E27FC236}">
                <a16:creationId xmlns:a16="http://schemas.microsoft.com/office/drawing/2014/main" id="{AD82EE59-4986-4AD8-8C41-DA84FE36E1EC}"/>
              </a:ext>
            </a:extLst>
          </p:cNvPr>
          <p:cNvSpPr>
            <a:spLocks/>
          </p:cNvSpPr>
          <p:nvPr/>
        </p:nvSpPr>
        <p:spPr bwMode="auto">
          <a:xfrm>
            <a:off x="8375650" y="5969000"/>
            <a:ext cx="98425" cy="100013"/>
          </a:xfrm>
          <a:custGeom>
            <a:avLst/>
            <a:gdLst>
              <a:gd name="T0" fmla="*/ 97795 w 99059"/>
              <a:gd name="T1" fmla="*/ 49710 h 99060"/>
              <a:gd name="T2" fmla="*/ 0 w 99059"/>
              <a:gd name="T3" fmla="*/ 0 h 99060"/>
              <a:gd name="T4" fmla="*/ 0 w 99059"/>
              <a:gd name="T5" fmla="*/ 100974 h 99060"/>
              <a:gd name="T6" fmla="*/ 97795 w 99059"/>
              <a:gd name="T7" fmla="*/ 4971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59" y="48767"/>
                </a:moveTo>
                <a:lnTo>
                  <a:pt x="0" y="0"/>
                </a:lnTo>
                <a:lnTo>
                  <a:pt x="0" y="99059"/>
                </a:lnTo>
                <a:lnTo>
                  <a:pt x="99059"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35213" name="object 46">
            <a:extLst>
              <a:ext uri="{FF2B5EF4-FFF2-40B4-BE49-F238E27FC236}">
                <a16:creationId xmlns:a16="http://schemas.microsoft.com/office/drawing/2014/main" id="{7690087C-36DB-4077-8786-B38721C86A89}"/>
              </a:ext>
            </a:extLst>
          </p:cNvPr>
          <p:cNvSpPr>
            <a:spLocks/>
          </p:cNvSpPr>
          <p:nvPr/>
        </p:nvSpPr>
        <p:spPr bwMode="auto">
          <a:xfrm>
            <a:off x="7173913" y="6400800"/>
            <a:ext cx="2735262" cy="0"/>
          </a:xfrm>
          <a:custGeom>
            <a:avLst/>
            <a:gdLst>
              <a:gd name="T0" fmla="*/ 0 w 2723515"/>
              <a:gd name="T1" fmla="*/ 2746931 w 2723515"/>
              <a:gd name="T2" fmla="*/ 0 60000 65536"/>
              <a:gd name="T3" fmla="*/ 0 60000 65536"/>
            </a:gdLst>
            <a:ahLst/>
            <a:cxnLst>
              <a:cxn ang="T2">
                <a:pos x="T0" y="0"/>
              </a:cxn>
              <a:cxn ang="T3">
                <a:pos x="T1" y="0"/>
              </a:cxn>
            </a:cxnLst>
            <a:rect l="0" t="0" r="r" b="b"/>
            <a:pathLst>
              <a:path w="2723515">
                <a:moveTo>
                  <a:pt x="0" y="0"/>
                </a:moveTo>
                <a:lnTo>
                  <a:pt x="27233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5214" name="object 47">
            <a:extLst>
              <a:ext uri="{FF2B5EF4-FFF2-40B4-BE49-F238E27FC236}">
                <a16:creationId xmlns:a16="http://schemas.microsoft.com/office/drawing/2014/main" id="{3785EC8F-DB86-4B83-9DC4-5DBCDC8D9FDA}"/>
              </a:ext>
            </a:extLst>
          </p:cNvPr>
          <p:cNvSpPr>
            <a:spLocks/>
          </p:cNvSpPr>
          <p:nvPr/>
        </p:nvSpPr>
        <p:spPr bwMode="auto">
          <a:xfrm>
            <a:off x="9906000" y="6351588"/>
            <a:ext cx="98425" cy="100012"/>
          </a:xfrm>
          <a:custGeom>
            <a:avLst/>
            <a:gdLst>
              <a:gd name="T0" fmla="*/ 97795 w 99059"/>
              <a:gd name="T1" fmla="*/ 49710 h 99060"/>
              <a:gd name="T2" fmla="*/ 0 w 99059"/>
              <a:gd name="T3" fmla="*/ 0 h 99060"/>
              <a:gd name="T4" fmla="*/ 0 w 99059"/>
              <a:gd name="T5" fmla="*/ 100973 h 99060"/>
              <a:gd name="T6" fmla="*/ 97795 w 99059"/>
              <a:gd name="T7" fmla="*/ 4971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59" y="48768"/>
                </a:moveTo>
                <a:lnTo>
                  <a:pt x="0" y="0"/>
                </a:lnTo>
                <a:lnTo>
                  <a:pt x="0" y="99060"/>
                </a:lnTo>
                <a:lnTo>
                  <a:pt x="99059" y="487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48" name="object 48">
            <a:extLst>
              <a:ext uri="{FF2B5EF4-FFF2-40B4-BE49-F238E27FC236}">
                <a16:creationId xmlns:a16="http://schemas.microsoft.com/office/drawing/2014/main" id="{BAF37D99-EED3-478A-8B50-4A56BE4FAF55}"/>
              </a:ext>
            </a:extLst>
          </p:cNvPr>
          <p:cNvSpPr txBox="1"/>
          <p:nvPr/>
        </p:nvSpPr>
        <p:spPr>
          <a:xfrm>
            <a:off x="5707063" y="6618288"/>
            <a:ext cx="331787" cy="392112"/>
          </a:xfrm>
          <a:prstGeom prst="rect">
            <a:avLst/>
          </a:prstGeom>
        </p:spPr>
        <p:txBody>
          <a:bodyPr lIns="0" tIns="12753" rIns="0" bIns="0">
            <a:spAutoFit/>
          </a:bodyPr>
          <a:lstStyle/>
          <a:p>
            <a:pPr marL="12753">
              <a:spcBef>
                <a:spcPts val="100"/>
              </a:spcBef>
              <a:defRPr/>
            </a:pPr>
            <a:r>
              <a:rPr sz="2410" b="1" dirty="0">
                <a:latin typeface="Times New Roman"/>
                <a:cs typeface="Times New Roman"/>
              </a:rPr>
              <a:t>...</a:t>
            </a:r>
            <a:endParaRPr sz="2410">
              <a:latin typeface="Times New Roman"/>
              <a:cs typeface="Times New Roman"/>
            </a:endParaRPr>
          </a:p>
        </p:txBody>
      </p:sp>
      <p:sp>
        <p:nvSpPr>
          <p:cNvPr id="49" name="object 49">
            <a:extLst>
              <a:ext uri="{FF2B5EF4-FFF2-40B4-BE49-F238E27FC236}">
                <a16:creationId xmlns:a16="http://schemas.microsoft.com/office/drawing/2014/main" id="{CC39711E-2BD6-4EAB-BE33-79904079B0CC}"/>
              </a:ext>
            </a:extLst>
          </p:cNvPr>
          <p:cNvSpPr txBox="1"/>
          <p:nvPr/>
        </p:nvSpPr>
        <p:spPr>
          <a:xfrm>
            <a:off x="2111375" y="1847850"/>
            <a:ext cx="784225" cy="230188"/>
          </a:xfrm>
          <a:prstGeom prst="rect">
            <a:avLst/>
          </a:prstGeom>
        </p:spPr>
        <p:txBody>
          <a:bodyPr lIns="0" tIns="12753" rIns="0" bIns="0">
            <a:spAutoFit/>
          </a:bodyPr>
          <a:lstStyle/>
          <a:p>
            <a:pPr marL="12753">
              <a:spcBef>
                <a:spcPts val="100"/>
              </a:spcBef>
              <a:defRPr/>
            </a:pPr>
            <a:r>
              <a:rPr sz="1406" spc="-5" dirty="0">
                <a:latin typeface="Times New Roman"/>
                <a:cs typeface="Times New Roman"/>
              </a:rPr>
              <a:t>插入</a:t>
            </a:r>
            <a:r>
              <a:rPr sz="1406" spc="-55" dirty="0">
                <a:latin typeface="Times New Roman"/>
                <a:cs typeface="Times New Roman"/>
              </a:rPr>
              <a:t> </a:t>
            </a:r>
            <a:r>
              <a:rPr sz="1406" spc="-5" dirty="0">
                <a:latin typeface="Times New Roman"/>
                <a:cs typeface="Times New Roman"/>
              </a:rPr>
              <a:t>卡</a:t>
            </a:r>
            <a:endParaRPr sz="1406">
              <a:latin typeface="Times New Roman"/>
              <a:cs typeface="Times New Roman"/>
            </a:endParaRPr>
          </a:p>
        </p:txBody>
      </p:sp>
      <p:sp>
        <p:nvSpPr>
          <p:cNvPr id="50" name="object 50">
            <a:extLst>
              <a:ext uri="{FF2B5EF4-FFF2-40B4-BE49-F238E27FC236}">
                <a16:creationId xmlns:a16="http://schemas.microsoft.com/office/drawing/2014/main" id="{D5EC2E18-0A19-4F0E-93FA-F94BF1BBF20E}"/>
              </a:ext>
            </a:extLst>
          </p:cNvPr>
          <p:cNvSpPr txBox="1"/>
          <p:nvPr/>
        </p:nvSpPr>
        <p:spPr>
          <a:xfrm>
            <a:off x="3944938" y="1847850"/>
            <a:ext cx="1336675" cy="230188"/>
          </a:xfrm>
          <a:prstGeom prst="rect">
            <a:avLst/>
          </a:prstGeom>
        </p:spPr>
        <p:txBody>
          <a:bodyPr lIns="0" tIns="12753" rIns="0" bIns="0">
            <a:spAutoFit/>
          </a:bodyPr>
          <a:lstStyle/>
          <a:p>
            <a:pPr marL="12753">
              <a:spcBef>
                <a:spcPts val="100"/>
              </a:spcBef>
              <a:defRPr/>
            </a:pPr>
            <a:r>
              <a:rPr sz="1406" dirty="0">
                <a:latin typeface="Times New Roman"/>
                <a:cs typeface="Times New Roman"/>
              </a:rPr>
              <a:t>卡</a:t>
            </a:r>
            <a:r>
              <a:rPr sz="1406" spc="-5" dirty="0">
                <a:latin typeface="Times New Roman"/>
                <a:cs typeface="Times New Roman"/>
              </a:rPr>
              <a:t>插入</a:t>
            </a:r>
            <a:r>
              <a:rPr sz="1406" spc="-55" dirty="0">
                <a:latin typeface="Times New Roman"/>
                <a:cs typeface="Times New Roman"/>
              </a:rPr>
              <a:t> </a:t>
            </a:r>
            <a:r>
              <a:rPr sz="1406" spc="-5" dirty="0">
                <a:latin typeface="Times New Roman"/>
                <a:cs typeface="Times New Roman"/>
              </a:rPr>
              <a:t>ID</a:t>
            </a:r>
            <a:endParaRPr sz="1406">
              <a:latin typeface="Times New Roman"/>
              <a:cs typeface="Times New Roman"/>
            </a:endParaRPr>
          </a:p>
        </p:txBody>
      </p:sp>
      <p:sp>
        <p:nvSpPr>
          <p:cNvPr id="51" name="object 51">
            <a:extLst>
              <a:ext uri="{FF2B5EF4-FFF2-40B4-BE49-F238E27FC236}">
                <a16:creationId xmlns:a16="http://schemas.microsoft.com/office/drawing/2014/main" id="{BCC16BAC-2588-4FEC-A8FF-F4D76E228B5D}"/>
              </a:ext>
            </a:extLst>
          </p:cNvPr>
          <p:cNvSpPr txBox="1"/>
          <p:nvPr/>
        </p:nvSpPr>
        <p:spPr>
          <a:xfrm>
            <a:off x="5172075" y="2536825"/>
            <a:ext cx="1281113" cy="230188"/>
          </a:xfrm>
          <a:prstGeom prst="rect">
            <a:avLst/>
          </a:prstGeom>
        </p:spPr>
        <p:txBody>
          <a:bodyPr lIns="0" tIns="12753" rIns="0" bIns="0">
            <a:spAutoFit/>
          </a:bodyPr>
          <a:lstStyle/>
          <a:p>
            <a:pPr marL="12753">
              <a:spcBef>
                <a:spcPts val="100"/>
              </a:spcBef>
              <a:defRPr/>
            </a:pPr>
            <a:r>
              <a:rPr sz="1406" spc="-5" dirty="0">
                <a:latin typeface="Times New Roman"/>
                <a:cs typeface="Times New Roman"/>
              </a:rPr>
              <a:t>要求 PIN</a:t>
            </a:r>
            <a:r>
              <a:rPr sz="1406" spc="-55" dirty="0">
                <a:latin typeface="Times New Roman"/>
                <a:cs typeface="Times New Roman"/>
              </a:rPr>
              <a:t> </a:t>
            </a:r>
            <a:r>
              <a:rPr sz="1406" dirty="0">
                <a:latin typeface="Times New Roman"/>
                <a:cs typeface="Times New Roman"/>
              </a:rPr>
              <a:t>代码</a:t>
            </a:r>
            <a:endParaRPr sz="1406">
              <a:latin typeface="Times New Roman"/>
              <a:cs typeface="Times New Roman"/>
            </a:endParaRPr>
          </a:p>
        </p:txBody>
      </p:sp>
      <p:sp>
        <p:nvSpPr>
          <p:cNvPr id="52" name="object 52">
            <a:extLst>
              <a:ext uri="{FF2B5EF4-FFF2-40B4-BE49-F238E27FC236}">
                <a16:creationId xmlns:a16="http://schemas.microsoft.com/office/drawing/2014/main" id="{06C1F93D-31DA-4EB9-9952-DAFEE5F8C176}"/>
              </a:ext>
            </a:extLst>
          </p:cNvPr>
          <p:cNvSpPr txBox="1"/>
          <p:nvPr/>
        </p:nvSpPr>
        <p:spPr>
          <a:xfrm>
            <a:off x="2279650" y="2754313"/>
            <a:ext cx="1347788" cy="874712"/>
          </a:xfrm>
          <a:prstGeom prst="rect">
            <a:avLst/>
          </a:prstGeom>
        </p:spPr>
        <p:txBody>
          <a:bodyPr lIns="0" tIns="12753" rIns="0" bIns="0">
            <a:spAutoFit/>
          </a:bodyPr>
          <a:lstStyle/>
          <a:p>
            <a:pPr marL="12753">
              <a:spcBef>
                <a:spcPts val="100"/>
              </a:spcBef>
              <a:defRPr/>
            </a:pPr>
            <a:r>
              <a:rPr sz="1406" spc="-5" dirty="0">
                <a:latin typeface="Times New Roman"/>
                <a:cs typeface="Times New Roman"/>
              </a:rPr>
              <a:t>显示</a:t>
            </a:r>
            <a:r>
              <a:rPr sz="1406" spc="-15" dirty="0">
                <a:latin typeface="Times New Roman"/>
                <a:cs typeface="Times New Roman"/>
              </a:rPr>
              <a:t> </a:t>
            </a:r>
            <a:r>
              <a:rPr sz="1406" spc="-5" dirty="0">
                <a:latin typeface="Times New Roman"/>
                <a:cs typeface="Times New Roman"/>
              </a:rPr>
              <a:t>请求</a:t>
            </a:r>
            <a:endParaRPr sz="1406">
              <a:latin typeface="Times New Roman"/>
              <a:cs typeface="Times New Roman"/>
            </a:endParaRPr>
          </a:p>
          <a:p>
            <a:pPr>
              <a:defRPr/>
            </a:pPr>
            <a:endParaRPr sz="1506">
              <a:latin typeface="Times New Roman"/>
              <a:cs typeface="Times New Roman"/>
            </a:endParaRPr>
          </a:p>
          <a:p>
            <a:pPr>
              <a:spcBef>
                <a:spcPts val="45"/>
              </a:spcBef>
              <a:defRPr/>
            </a:pPr>
            <a:endParaRPr sz="1255">
              <a:latin typeface="Times New Roman"/>
              <a:cs typeface="Times New Roman"/>
            </a:endParaRPr>
          </a:p>
          <a:p>
            <a:pPr marL="73969">
              <a:defRPr/>
            </a:pPr>
            <a:r>
              <a:rPr sz="1406" spc="-5" dirty="0">
                <a:latin typeface="Times New Roman"/>
                <a:cs typeface="Times New Roman"/>
              </a:rPr>
              <a:t>指定</a:t>
            </a:r>
            <a:r>
              <a:rPr sz="1406" dirty="0">
                <a:latin typeface="Times New Roman"/>
                <a:cs typeface="Times New Roman"/>
              </a:rPr>
              <a:t>针</a:t>
            </a:r>
            <a:r>
              <a:rPr sz="1406" spc="-70" dirty="0">
                <a:latin typeface="Times New Roman"/>
                <a:cs typeface="Times New Roman"/>
              </a:rPr>
              <a:t> </a:t>
            </a:r>
            <a:r>
              <a:rPr sz="1406" dirty="0">
                <a:latin typeface="Times New Roman"/>
                <a:cs typeface="Times New Roman"/>
              </a:rPr>
              <a:t>代码</a:t>
            </a:r>
            <a:endParaRPr sz="1406">
              <a:latin typeface="Times New Roman"/>
              <a:cs typeface="Times New Roman"/>
            </a:endParaRPr>
          </a:p>
        </p:txBody>
      </p:sp>
      <p:sp>
        <p:nvSpPr>
          <p:cNvPr id="53" name="object 53">
            <a:extLst>
              <a:ext uri="{FF2B5EF4-FFF2-40B4-BE49-F238E27FC236}">
                <a16:creationId xmlns:a16="http://schemas.microsoft.com/office/drawing/2014/main" id="{3C1D2F9F-7F66-485D-BA42-180B2BFC62FC}"/>
              </a:ext>
            </a:extLst>
          </p:cNvPr>
          <p:cNvSpPr txBox="1"/>
          <p:nvPr/>
        </p:nvSpPr>
        <p:spPr>
          <a:xfrm>
            <a:off x="4941888" y="3744913"/>
            <a:ext cx="4592637" cy="792162"/>
          </a:xfrm>
          <a:prstGeom prst="rect">
            <a:avLst/>
          </a:prstGeom>
        </p:spPr>
        <p:txBody>
          <a:bodyPr lIns="0" tIns="28056" rIns="0" bIns="0">
            <a:spAutoFit/>
          </a:bodyPr>
          <a:lstStyle/>
          <a:p>
            <a:pPr marL="1159916">
              <a:spcBef>
                <a:spcPts val="220"/>
              </a:spcBef>
              <a:defRPr/>
            </a:pPr>
            <a:r>
              <a:rPr sz="1406" spc="-5" dirty="0">
                <a:latin typeface="Times New Roman"/>
                <a:cs typeface="Times New Roman"/>
              </a:rPr>
              <a:t>PIN 码</a:t>
            </a:r>
            <a:r>
              <a:rPr sz="1406" spc="-10" dirty="0">
                <a:latin typeface="Times New Roman"/>
                <a:cs typeface="Times New Roman"/>
              </a:rPr>
              <a:t>针</a:t>
            </a:r>
            <a:endParaRPr sz="1406">
              <a:latin typeface="Times New Roman"/>
              <a:cs typeface="Times New Roman"/>
            </a:endParaRPr>
          </a:p>
          <a:p>
            <a:pPr marL="2460757">
              <a:spcBef>
                <a:spcPts val="121"/>
              </a:spcBef>
              <a:defRPr/>
            </a:pPr>
            <a:r>
              <a:rPr sz="1406" dirty="0">
                <a:latin typeface="Times New Roman"/>
                <a:cs typeface="Times New Roman"/>
              </a:rPr>
              <a:t>请求</a:t>
            </a:r>
            <a:r>
              <a:rPr sz="1406" spc="-5" dirty="0">
                <a:latin typeface="Times New Roman"/>
                <a:cs typeface="Times New Roman"/>
              </a:rPr>
              <a:t>PIN 验证</a:t>
            </a:r>
            <a:r>
              <a:rPr sz="1406" spc="-65" dirty="0">
                <a:latin typeface="Times New Roman"/>
                <a:cs typeface="Times New Roman"/>
              </a:rPr>
              <a:t> </a:t>
            </a:r>
            <a:r>
              <a:rPr sz="1406" spc="-5" dirty="0">
                <a:latin typeface="Times New Roman"/>
                <a:cs typeface="Times New Roman"/>
              </a:rPr>
              <a:t>针</a:t>
            </a:r>
            <a:endParaRPr sz="1406">
              <a:latin typeface="Times New Roman"/>
              <a:cs typeface="Times New Roman"/>
            </a:endParaRPr>
          </a:p>
          <a:p>
            <a:pPr marL="12753">
              <a:spcBef>
                <a:spcPts val="723"/>
              </a:spcBef>
              <a:defRPr/>
            </a:pPr>
            <a:r>
              <a:rPr sz="1406" spc="-5" dirty="0">
                <a:latin typeface="Times New Roman"/>
                <a:cs typeface="Times New Roman"/>
              </a:rPr>
              <a:t>要求金额</a:t>
            </a:r>
            <a:r>
              <a:rPr sz="1406" spc="5" dirty="0">
                <a:latin typeface="Times New Roman"/>
                <a:cs typeface="Times New Roman"/>
              </a:rPr>
              <a:t> </a:t>
            </a:r>
            <a:r>
              <a:rPr sz="1406" spc="-5" dirty="0">
                <a:latin typeface="Times New Roman"/>
                <a:cs typeface="Times New Roman"/>
              </a:rPr>
              <a:t>撤回</a:t>
            </a:r>
            <a:endParaRPr sz="1406">
              <a:latin typeface="Times New Roman"/>
              <a:cs typeface="Times New Roman"/>
            </a:endParaRPr>
          </a:p>
        </p:txBody>
      </p:sp>
      <p:sp>
        <p:nvSpPr>
          <p:cNvPr id="54" name="object 54">
            <a:extLst>
              <a:ext uri="{FF2B5EF4-FFF2-40B4-BE49-F238E27FC236}">
                <a16:creationId xmlns:a16="http://schemas.microsoft.com/office/drawing/2014/main" id="{16513222-15E7-422B-939E-3319097C320C}"/>
              </a:ext>
            </a:extLst>
          </p:cNvPr>
          <p:cNvSpPr txBox="1"/>
          <p:nvPr/>
        </p:nvSpPr>
        <p:spPr>
          <a:xfrm>
            <a:off x="2187575" y="4602163"/>
            <a:ext cx="1304925" cy="793750"/>
          </a:xfrm>
          <a:prstGeom prst="rect">
            <a:avLst/>
          </a:prstGeom>
        </p:spPr>
        <p:txBody>
          <a:bodyPr lIns="0" tIns="12753" rIns="0" bIns="0">
            <a:spAutoFit/>
          </a:bodyPr>
          <a:lstStyle/>
          <a:p>
            <a:pPr marL="12753">
              <a:spcBef>
                <a:spcPts val="100"/>
              </a:spcBef>
              <a:defRPr/>
            </a:pPr>
            <a:r>
              <a:rPr sz="1406" spc="-5" dirty="0">
                <a:latin typeface="Times New Roman"/>
                <a:cs typeface="Times New Roman"/>
              </a:rPr>
              <a:t>显示</a:t>
            </a:r>
            <a:r>
              <a:rPr sz="1406" spc="-15" dirty="0">
                <a:latin typeface="Times New Roman"/>
                <a:cs typeface="Times New Roman"/>
              </a:rPr>
              <a:t> </a:t>
            </a:r>
            <a:r>
              <a:rPr sz="1406" spc="-5" dirty="0">
                <a:latin typeface="Times New Roman"/>
                <a:cs typeface="Times New Roman"/>
              </a:rPr>
              <a:t>请求</a:t>
            </a:r>
            <a:endParaRPr sz="1406">
              <a:latin typeface="Times New Roman"/>
              <a:cs typeface="Times New Roman"/>
            </a:endParaRPr>
          </a:p>
          <a:p>
            <a:pPr>
              <a:spcBef>
                <a:spcPts val="50"/>
              </a:spcBef>
              <a:defRPr/>
            </a:pPr>
            <a:endParaRPr sz="2159">
              <a:latin typeface="Times New Roman"/>
              <a:cs typeface="Times New Roman"/>
            </a:endParaRPr>
          </a:p>
          <a:p>
            <a:pPr marL="165156">
              <a:defRPr/>
            </a:pPr>
            <a:r>
              <a:rPr sz="1406" spc="-5" dirty="0">
                <a:latin typeface="Times New Roman"/>
                <a:cs typeface="Times New Roman"/>
              </a:rPr>
              <a:t>指定</a:t>
            </a:r>
            <a:r>
              <a:rPr sz="1406" spc="-40" dirty="0">
                <a:latin typeface="Times New Roman"/>
                <a:cs typeface="Times New Roman"/>
              </a:rPr>
              <a:t> </a:t>
            </a:r>
            <a:r>
              <a:rPr sz="1406" spc="-5" dirty="0">
                <a:latin typeface="Times New Roman"/>
                <a:cs typeface="Times New Roman"/>
              </a:rPr>
              <a:t>量</a:t>
            </a:r>
            <a:endParaRPr sz="1406">
              <a:latin typeface="Times New Roman"/>
              <a:cs typeface="Times New Roman"/>
            </a:endParaRPr>
          </a:p>
        </p:txBody>
      </p:sp>
      <p:sp>
        <p:nvSpPr>
          <p:cNvPr id="55" name="object 55">
            <a:extLst>
              <a:ext uri="{FF2B5EF4-FFF2-40B4-BE49-F238E27FC236}">
                <a16:creationId xmlns:a16="http://schemas.microsoft.com/office/drawing/2014/main" id="{428E1F45-1822-4484-8715-3E9349951AC6}"/>
              </a:ext>
            </a:extLst>
          </p:cNvPr>
          <p:cNvSpPr txBox="1"/>
          <p:nvPr/>
        </p:nvSpPr>
        <p:spPr>
          <a:xfrm>
            <a:off x="6089650" y="5353050"/>
            <a:ext cx="3625850" cy="1019175"/>
          </a:xfrm>
          <a:prstGeom prst="rect">
            <a:avLst/>
          </a:prstGeom>
        </p:spPr>
        <p:txBody>
          <a:bodyPr lIns="0" tIns="104576" rIns="0" bIns="0">
            <a:spAutoFit/>
          </a:bodyPr>
          <a:lstStyle/>
          <a:p>
            <a:pPr marL="12753">
              <a:spcBef>
                <a:spcPts val="823"/>
              </a:spcBef>
              <a:defRPr/>
            </a:pPr>
            <a:r>
              <a:rPr sz="1406" spc="-5" dirty="0">
                <a:latin typeface="Times New Roman"/>
                <a:cs typeface="Times New Roman"/>
              </a:rPr>
              <a:t>数额 (A)</a:t>
            </a:r>
            <a:endParaRPr sz="1406">
              <a:latin typeface="Times New Roman"/>
              <a:cs typeface="Times New Roman"/>
            </a:endParaRPr>
          </a:p>
          <a:p>
            <a:pPr marL="1236436">
              <a:spcBef>
                <a:spcPts val="723"/>
              </a:spcBef>
              <a:defRPr/>
            </a:pPr>
            <a:r>
              <a:rPr sz="1406" dirty="0">
                <a:latin typeface="Times New Roman"/>
                <a:cs typeface="Times New Roman"/>
              </a:rPr>
              <a:t>索取现金</a:t>
            </a:r>
            <a:r>
              <a:rPr sz="1406" spc="-5" dirty="0">
                <a:latin typeface="Times New Roman"/>
                <a:cs typeface="Times New Roman"/>
              </a:rPr>
              <a:t>可用 性</a:t>
            </a:r>
            <a:r>
              <a:rPr sz="1406" spc="-40" dirty="0">
                <a:latin typeface="Times New Roman"/>
                <a:cs typeface="Times New Roman"/>
              </a:rPr>
              <a:t> </a:t>
            </a:r>
            <a:r>
              <a:rPr sz="1406" spc="-5" dirty="0">
                <a:latin typeface="Times New Roman"/>
                <a:cs typeface="Times New Roman"/>
              </a:rPr>
              <a:t>一个</a:t>
            </a:r>
            <a:endParaRPr sz="1406">
              <a:latin typeface="Times New Roman"/>
              <a:cs typeface="Times New Roman"/>
            </a:endParaRPr>
          </a:p>
          <a:p>
            <a:pPr marL="1312956">
              <a:spcBef>
                <a:spcPts val="1326"/>
              </a:spcBef>
              <a:defRPr/>
            </a:pPr>
            <a:r>
              <a:rPr sz="1406" dirty="0">
                <a:latin typeface="Times New Roman"/>
                <a:cs typeface="Times New Roman"/>
              </a:rPr>
              <a:t>请求</a:t>
            </a:r>
            <a:r>
              <a:rPr sz="1406" spc="-5" dirty="0">
                <a:latin typeface="Times New Roman"/>
                <a:cs typeface="Times New Roman"/>
              </a:rPr>
              <a:t>提款金额</a:t>
            </a:r>
            <a:r>
              <a:rPr sz="1406" spc="-55" dirty="0">
                <a:latin typeface="Times New Roman"/>
                <a:cs typeface="Times New Roman"/>
              </a:rPr>
              <a:t> </a:t>
            </a:r>
            <a:r>
              <a:rPr sz="1406" spc="-5" dirty="0">
                <a:latin typeface="Times New Roman"/>
                <a:cs typeface="Times New Roman"/>
              </a:rPr>
              <a:t>一个</a:t>
            </a:r>
            <a:endParaRPr sz="1406">
              <a:latin typeface="Times New Roman"/>
              <a:cs typeface="Times New Roman"/>
            </a:endParaRPr>
          </a:p>
        </p:txBody>
      </p:sp>
    </p:spTree>
  </p:cSld>
  <p:clrMapOvr>
    <a:masterClrMapping/>
  </p:clrMapOvr>
</p:sld>
</file>

<file path=ppt/slides/slide6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object 3">
            <a:extLst>
              <a:ext uri="{FF2B5EF4-FFF2-40B4-BE49-F238E27FC236}">
                <a16:creationId xmlns:a16="http://schemas.microsoft.com/office/drawing/2014/main" id="{EA32008F-A7AB-477D-A6E2-CEDBA4B7649C}"/>
              </a:ext>
            </a:extLst>
          </p:cNvPr>
          <p:cNvSpPr>
            <a:spLocks/>
          </p:cNvSpPr>
          <p:nvPr/>
        </p:nvSpPr>
        <p:spPr bwMode="auto">
          <a:xfrm>
            <a:off x="2428875" y="976313"/>
            <a:ext cx="7958138" cy="3443287"/>
          </a:xfrm>
          <a:custGeom>
            <a:avLst/>
            <a:gdLst>
              <a:gd name="T0" fmla="*/ 529073 w 7924800"/>
              <a:gd name="T1" fmla="*/ 1911 h 3429000"/>
              <a:gd name="T2" fmla="*/ 437875 w 7924800"/>
              <a:gd name="T3" fmla="*/ 16757 h 3429000"/>
              <a:gd name="T4" fmla="*/ 352059 w 7924800"/>
              <a:gd name="T5" fmla="*/ 45309 h 3429000"/>
              <a:gd name="T6" fmla="*/ 272811 w 7924800"/>
              <a:gd name="T7" fmla="*/ 86377 h 3429000"/>
              <a:gd name="T8" fmla="*/ 201323 w 7924800"/>
              <a:gd name="T9" fmla="*/ 138773 h 3429000"/>
              <a:gd name="T10" fmla="*/ 138784 w 7924800"/>
              <a:gd name="T11" fmla="*/ 201307 h 3429000"/>
              <a:gd name="T12" fmla="*/ 86384 w 7924800"/>
              <a:gd name="T13" fmla="*/ 272789 h 3429000"/>
              <a:gd name="T14" fmla="*/ 45313 w 7924800"/>
              <a:gd name="T15" fmla="*/ 352031 h 3429000"/>
              <a:gd name="T16" fmla="*/ 16758 w 7924800"/>
              <a:gd name="T17" fmla="*/ 437840 h 3429000"/>
              <a:gd name="T18" fmla="*/ 1911 w 7924800"/>
              <a:gd name="T19" fmla="*/ 529031 h 3429000"/>
              <a:gd name="T20" fmla="*/ 0 w 7924800"/>
              <a:gd name="T21" fmla="*/ 2881361 h 3429000"/>
              <a:gd name="T22" fmla="*/ 7547 w 7924800"/>
              <a:gd name="T23" fmla="*/ 2974795 h 3429000"/>
              <a:gd name="T24" fmla="*/ 29397 w 7924800"/>
              <a:gd name="T25" fmla="*/ 3063444 h 3429000"/>
              <a:gd name="T26" fmla="*/ 64358 w 7924800"/>
              <a:gd name="T27" fmla="*/ 3146119 h 3429000"/>
              <a:gd name="T28" fmla="*/ 111243 w 7924800"/>
              <a:gd name="T29" fmla="*/ 3221629 h 3429000"/>
              <a:gd name="T30" fmla="*/ 168860 w 7924800"/>
              <a:gd name="T31" fmla="*/ 3288785 h 3429000"/>
              <a:gd name="T32" fmla="*/ 236023 w 7924800"/>
              <a:gd name="T33" fmla="*/ 3346398 h 3429000"/>
              <a:gd name="T34" fmla="*/ 311539 w 7924800"/>
              <a:gd name="T35" fmla="*/ 3393280 h 3429000"/>
              <a:gd name="T36" fmla="*/ 394220 w 7924800"/>
              <a:gd name="T37" fmla="*/ 3428239 h 3429000"/>
              <a:gd name="T38" fmla="*/ 482876 w 7924800"/>
              <a:gd name="T39" fmla="*/ 3450086 h 3429000"/>
              <a:gd name="T40" fmla="*/ 576318 w 7924800"/>
              <a:gd name="T41" fmla="*/ 3457634 h 3429000"/>
              <a:gd name="T42" fmla="*/ 7462542 w 7924800"/>
              <a:gd name="T43" fmla="*/ 3455722 h 3429000"/>
              <a:gd name="T44" fmla="*/ 7553740 w 7924800"/>
              <a:gd name="T45" fmla="*/ 3440876 h 3429000"/>
              <a:gd name="T46" fmla="*/ 7639556 w 7924800"/>
              <a:gd name="T47" fmla="*/ 3412324 h 3429000"/>
              <a:gd name="T48" fmla="*/ 7718804 w 7924800"/>
              <a:gd name="T49" fmla="*/ 3371255 h 3429000"/>
              <a:gd name="T50" fmla="*/ 7790292 w 7924800"/>
              <a:gd name="T51" fmla="*/ 3318860 h 3429000"/>
              <a:gd name="T52" fmla="*/ 7852831 w 7924800"/>
              <a:gd name="T53" fmla="*/ 3256325 h 3429000"/>
              <a:gd name="T54" fmla="*/ 7905231 w 7924800"/>
              <a:gd name="T55" fmla="*/ 3184844 h 3429000"/>
              <a:gd name="T56" fmla="*/ 7946302 w 7924800"/>
              <a:gd name="T57" fmla="*/ 3105602 h 3429000"/>
              <a:gd name="T58" fmla="*/ 7974857 w 7924800"/>
              <a:gd name="T59" fmla="*/ 3019793 h 3429000"/>
              <a:gd name="T60" fmla="*/ 7989704 w 7924800"/>
              <a:gd name="T61" fmla="*/ 2928601 h 3429000"/>
              <a:gd name="T62" fmla="*/ 7991616 w 7924800"/>
              <a:gd name="T63" fmla="*/ 576272 h 3429000"/>
              <a:gd name="T64" fmla="*/ 7984069 w 7924800"/>
              <a:gd name="T65" fmla="*/ 482837 h 3429000"/>
              <a:gd name="T66" fmla="*/ 7962218 w 7924800"/>
              <a:gd name="T67" fmla="*/ 394189 h 3429000"/>
              <a:gd name="T68" fmla="*/ 7927258 w 7924800"/>
              <a:gd name="T69" fmla="*/ 311514 h 3429000"/>
              <a:gd name="T70" fmla="*/ 7880372 w 7924800"/>
              <a:gd name="T71" fmla="*/ 236003 h 3429000"/>
              <a:gd name="T72" fmla="*/ 7822755 w 7924800"/>
              <a:gd name="T73" fmla="*/ 168848 h 3429000"/>
              <a:gd name="T74" fmla="*/ 7755593 w 7924800"/>
              <a:gd name="T75" fmla="*/ 111235 h 3429000"/>
              <a:gd name="T76" fmla="*/ 7680076 w 7924800"/>
              <a:gd name="T77" fmla="*/ 64353 h 3429000"/>
              <a:gd name="T78" fmla="*/ 7597395 w 7924800"/>
              <a:gd name="T79" fmla="*/ 29394 h 3429000"/>
              <a:gd name="T80" fmla="*/ 7508739 w 7924800"/>
              <a:gd name="T81" fmla="*/ 7546 h 3429000"/>
              <a:gd name="T82" fmla="*/ 7415298 w 7924800"/>
              <a:gd name="T83" fmla="*/ 0 h 34290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924800" h="3429000">
                <a:moveTo>
                  <a:pt x="571499" y="0"/>
                </a:moveTo>
                <a:lnTo>
                  <a:pt x="524650" y="1895"/>
                </a:lnTo>
                <a:lnTo>
                  <a:pt x="478839" y="7484"/>
                </a:lnTo>
                <a:lnTo>
                  <a:pt x="434214" y="16618"/>
                </a:lnTo>
                <a:lnTo>
                  <a:pt x="390924" y="29151"/>
                </a:lnTo>
                <a:lnTo>
                  <a:pt x="349115" y="44934"/>
                </a:lnTo>
                <a:lnTo>
                  <a:pt x="308934" y="63820"/>
                </a:lnTo>
                <a:lnTo>
                  <a:pt x="270530" y="85662"/>
                </a:lnTo>
                <a:lnTo>
                  <a:pt x="234049" y="110313"/>
                </a:lnTo>
                <a:lnTo>
                  <a:pt x="199640" y="137624"/>
                </a:lnTo>
                <a:lnTo>
                  <a:pt x="167449" y="167449"/>
                </a:lnTo>
                <a:lnTo>
                  <a:pt x="137624" y="199640"/>
                </a:lnTo>
                <a:lnTo>
                  <a:pt x="110313" y="234049"/>
                </a:lnTo>
                <a:lnTo>
                  <a:pt x="85662" y="270530"/>
                </a:lnTo>
                <a:lnTo>
                  <a:pt x="63820" y="308934"/>
                </a:lnTo>
                <a:lnTo>
                  <a:pt x="44934" y="349115"/>
                </a:lnTo>
                <a:lnTo>
                  <a:pt x="29151" y="390924"/>
                </a:lnTo>
                <a:lnTo>
                  <a:pt x="16618" y="434214"/>
                </a:lnTo>
                <a:lnTo>
                  <a:pt x="7484" y="478839"/>
                </a:lnTo>
                <a:lnTo>
                  <a:pt x="1895" y="524650"/>
                </a:lnTo>
                <a:lnTo>
                  <a:pt x="0" y="571500"/>
                </a:lnTo>
                <a:lnTo>
                  <a:pt x="0" y="2857500"/>
                </a:lnTo>
                <a:lnTo>
                  <a:pt x="1895" y="2904349"/>
                </a:lnTo>
                <a:lnTo>
                  <a:pt x="7484" y="2950160"/>
                </a:lnTo>
                <a:lnTo>
                  <a:pt x="16618" y="2994785"/>
                </a:lnTo>
                <a:lnTo>
                  <a:pt x="29151" y="3038075"/>
                </a:lnTo>
                <a:lnTo>
                  <a:pt x="44934" y="3079884"/>
                </a:lnTo>
                <a:lnTo>
                  <a:pt x="63820" y="3120065"/>
                </a:lnTo>
                <a:lnTo>
                  <a:pt x="85662" y="3158469"/>
                </a:lnTo>
                <a:lnTo>
                  <a:pt x="110313" y="3194950"/>
                </a:lnTo>
                <a:lnTo>
                  <a:pt x="137624" y="3229359"/>
                </a:lnTo>
                <a:lnTo>
                  <a:pt x="167449" y="3261550"/>
                </a:lnTo>
                <a:lnTo>
                  <a:pt x="199640" y="3291375"/>
                </a:lnTo>
                <a:lnTo>
                  <a:pt x="234049" y="3318686"/>
                </a:lnTo>
                <a:lnTo>
                  <a:pt x="270530" y="3343337"/>
                </a:lnTo>
                <a:lnTo>
                  <a:pt x="308934" y="3365179"/>
                </a:lnTo>
                <a:lnTo>
                  <a:pt x="349115" y="3384065"/>
                </a:lnTo>
                <a:lnTo>
                  <a:pt x="390924" y="3399848"/>
                </a:lnTo>
                <a:lnTo>
                  <a:pt x="434214" y="3412381"/>
                </a:lnTo>
                <a:lnTo>
                  <a:pt x="478839" y="3421515"/>
                </a:lnTo>
                <a:lnTo>
                  <a:pt x="524650" y="3427104"/>
                </a:lnTo>
                <a:lnTo>
                  <a:pt x="571500" y="3429000"/>
                </a:lnTo>
                <a:lnTo>
                  <a:pt x="7353300" y="3429000"/>
                </a:lnTo>
                <a:lnTo>
                  <a:pt x="7400149" y="3427104"/>
                </a:lnTo>
                <a:lnTo>
                  <a:pt x="7445960" y="3421515"/>
                </a:lnTo>
                <a:lnTo>
                  <a:pt x="7490585" y="3412381"/>
                </a:lnTo>
                <a:lnTo>
                  <a:pt x="7533875" y="3399848"/>
                </a:lnTo>
                <a:lnTo>
                  <a:pt x="7575684" y="3384065"/>
                </a:lnTo>
                <a:lnTo>
                  <a:pt x="7615865" y="3365179"/>
                </a:lnTo>
                <a:lnTo>
                  <a:pt x="7654269" y="3343337"/>
                </a:lnTo>
                <a:lnTo>
                  <a:pt x="7690750" y="3318686"/>
                </a:lnTo>
                <a:lnTo>
                  <a:pt x="7725159" y="3291375"/>
                </a:lnTo>
                <a:lnTo>
                  <a:pt x="7757350" y="3261550"/>
                </a:lnTo>
                <a:lnTo>
                  <a:pt x="7787175" y="3229359"/>
                </a:lnTo>
                <a:lnTo>
                  <a:pt x="7814486" y="3194950"/>
                </a:lnTo>
                <a:lnTo>
                  <a:pt x="7839137" y="3158469"/>
                </a:lnTo>
                <a:lnTo>
                  <a:pt x="7860979" y="3120065"/>
                </a:lnTo>
                <a:lnTo>
                  <a:pt x="7879865" y="3079884"/>
                </a:lnTo>
                <a:lnTo>
                  <a:pt x="7895648" y="3038075"/>
                </a:lnTo>
                <a:lnTo>
                  <a:pt x="7908181" y="2994785"/>
                </a:lnTo>
                <a:lnTo>
                  <a:pt x="7917315" y="2950160"/>
                </a:lnTo>
                <a:lnTo>
                  <a:pt x="7922904" y="2904349"/>
                </a:lnTo>
                <a:lnTo>
                  <a:pt x="7924800" y="2857500"/>
                </a:lnTo>
                <a:lnTo>
                  <a:pt x="7924800" y="571500"/>
                </a:lnTo>
                <a:lnTo>
                  <a:pt x="7922904" y="524650"/>
                </a:lnTo>
                <a:lnTo>
                  <a:pt x="7917315" y="478839"/>
                </a:lnTo>
                <a:lnTo>
                  <a:pt x="7908181" y="434214"/>
                </a:lnTo>
                <a:lnTo>
                  <a:pt x="7895648" y="390924"/>
                </a:lnTo>
                <a:lnTo>
                  <a:pt x="7879865" y="349115"/>
                </a:lnTo>
                <a:lnTo>
                  <a:pt x="7860979" y="308934"/>
                </a:lnTo>
                <a:lnTo>
                  <a:pt x="7839137" y="270530"/>
                </a:lnTo>
                <a:lnTo>
                  <a:pt x="7814486" y="234049"/>
                </a:lnTo>
                <a:lnTo>
                  <a:pt x="7787175" y="199640"/>
                </a:lnTo>
                <a:lnTo>
                  <a:pt x="7757350" y="167449"/>
                </a:lnTo>
                <a:lnTo>
                  <a:pt x="7725159" y="137624"/>
                </a:lnTo>
                <a:lnTo>
                  <a:pt x="7690750" y="110313"/>
                </a:lnTo>
                <a:lnTo>
                  <a:pt x="7654269" y="85662"/>
                </a:lnTo>
                <a:lnTo>
                  <a:pt x="7615865" y="63820"/>
                </a:lnTo>
                <a:lnTo>
                  <a:pt x="7575684" y="44934"/>
                </a:lnTo>
                <a:lnTo>
                  <a:pt x="7533875" y="29151"/>
                </a:lnTo>
                <a:lnTo>
                  <a:pt x="7490585" y="16618"/>
                </a:lnTo>
                <a:lnTo>
                  <a:pt x="7445960" y="7484"/>
                </a:lnTo>
                <a:lnTo>
                  <a:pt x="7400149" y="1895"/>
                </a:lnTo>
                <a:lnTo>
                  <a:pt x="7353300" y="0"/>
                </a:lnTo>
                <a:lnTo>
                  <a:pt x="571499"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 name="object 4">
            <a:extLst>
              <a:ext uri="{FF2B5EF4-FFF2-40B4-BE49-F238E27FC236}">
                <a16:creationId xmlns:a16="http://schemas.microsoft.com/office/drawing/2014/main" id="{80090F6B-B875-4900-A6B0-4859D8CB802F}"/>
              </a:ext>
            </a:extLst>
          </p:cNvPr>
          <p:cNvSpPr txBox="1">
            <a:spLocks noGrp="1"/>
          </p:cNvSpPr>
          <p:nvPr>
            <p:ph type="title"/>
          </p:nvPr>
        </p:nvSpPr>
        <p:spPr>
          <a:xfrm>
            <a:off x="0" y="-15875"/>
            <a:ext cx="12192000" cy="688975"/>
          </a:xfrm>
        </p:spPr>
        <p:txBody>
          <a:bodyPr lIns="0" tIns="12753" rIns="0" bIns="0" rtlCol="0">
            <a:spAutoFit/>
          </a:bodyPr>
          <a:lstStyle/>
          <a:p>
            <a:pPr marL="12753">
              <a:spcBef>
                <a:spcPts val="100"/>
              </a:spcBef>
              <a:defRPr/>
            </a:pPr>
            <a:r>
              <a:rPr b="1" spc="-5" dirty="0">
                <a:latin typeface="Times New Roman"/>
                <a:cs typeface="Times New Roman"/>
              </a:rPr>
              <a:t>类的状态转换图</a:t>
            </a:r>
            <a:r>
              <a:rPr b="1" spc="90" dirty="0">
                <a:latin typeface="Times New Roman"/>
                <a:cs typeface="Times New Roman"/>
              </a:rPr>
              <a:t> </a:t>
            </a:r>
            <a:r>
              <a:rPr b="1" spc="-5" dirty="0">
                <a:latin typeface="Times New Roman"/>
                <a:cs typeface="Times New Roman"/>
              </a:rPr>
              <a:t>帐户</a:t>
            </a:r>
          </a:p>
        </p:txBody>
      </p:sp>
      <p:sp>
        <p:nvSpPr>
          <p:cNvPr id="136196" name="object 5">
            <a:extLst>
              <a:ext uri="{FF2B5EF4-FFF2-40B4-BE49-F238E27FC236}">
                <a16:creationId xmlns:a16="http://schemas.microsoft.com/office/drawing/2014/main" id="{09B38FD4-BD91-4733-9ED3-94340CDCC3CD}"/>
              </a:ext>
            </a:extLst>
          </p:cNvPr>
          <p:cNvSpPr>
            <a:spLocks/>
          </p:cNvSpPr>
          <p:nvPr/>
        </p:nvSpPr>
        <p:spPr bwMode="auto">
          <a:xfrm>
            <a:off x="4037013" y="1435100"/>
            <a:ext cx="1530350" cy="458788"/>
          </a:xfrm>
          <a:custGeom>
            <a:avLst/>
            <a:gdLst>
              <a:gd name="T0" fmla="*/ 76837 w 1524000"/>
              <a:gd name="T1" fmla="*/ 0 h 457200"/>
              <a:gd name="T2" fmla="*/ 46678 w 1524000"/>
              <a:gd name="T3" fmla="*/ 5947 h 457200"/>
              <a:gd name="T4" fmla="*/ 22281 w 1524000"/>
              <a:gd name="T5" fmla="*/ 22251 h 457200"/>
              <a:gd name="T6" fmla="*/ 5955 w 1524000"/>
              <a:gd name="T7" fmla="*/ 46613 h 457200"/>
              <a:gd name="T8" fmla="*/ 0 w 1524000"/>
              <a:gd name="T9" fmla="*/ 76730 h 457200"/>
              <a:gd name="T10" fmla="*/ 0 w 1524000"/>
              <a:gd name="T11" fmla="*/ 383650 h 457200"/>
              <a:gd name="T12" fmla="*/ 5955 w 1524000"/>
              <a:gd name="T13" fmla="*/ 413767 h 457200"/>
              <a:gd name="T14" fmla="*/ 22282 w 1524000"/>
              <a:gd name="T15" fmla="*/ 438128 h 457200"/>
              <a:gd name="T16" fmla="*/ 46678 w 1524000"/>
              <a:gd name="T17" fmla="*/ 454434 h 457200"/>
              <a:gd name="T18" fmla="*/ 76837 w 1524000"/>
              <a:gd name="T19" fmla="*/ 460381 h 457200"/>
              <a:gd name="T20" fmla="*/ 1459891 w 1524000"/>
              <a:gd name="T21" fmla="*/ 460381 h 457200"/>
              <a:gd name="T22" fmla="*/ 1490048 w 1524000"/>
              <a:gd name="T23" fmla="*/ 454434 h 457200"/>
              <a:gd name="T24" fmla="*/ 1514444 w 1524000"/>
              <a:gd name="T25" fmla="*/ 438128 h 457200"/>
              <a:gd name="T26" fmla="*/ 1530771 w 1524000"/>
              <a:gd name="T27" fmla="*/ 413767 h 457200"/>
              <a:gd name="T28" fmla="*/ 1536726 w 1524000"/>
              <a:gd name="T29" fmla="*/ 383650 h 457200"/>
              <a:gd name="T30" fmla="*/ 1536726 w 1524000"/>
              <a:gd name="T31" fmla="*/ 76730 h 457200"/>
              <a:gd name="T32" fmla="*/ 1530771 w 1524000"/>
              <a:gd name="T33" fmla="*/ 46613 h 457200"/>
              <a:gd name="T34" fmla="*/ 1514444 w 1524000"/>
              <a:gd name="T35" fmla="*/ 22251 h 457200"/>
              <a:gd name="T36" fmla="*/ 1490048 w 1524000"/>
              <a:gd name="T37" fmla="*/ 5947 h 457200"/>
              <a:gd name="T38" fmla="*/ 1459891 w 1524000"/>
              <a:gd name="T39" fmla="*/ 0 h 457200"/>
              <a:gd name="T40" fmla="*/ 76837 w 1524000"/>
              <a:gd name="T41" fmla="*/ 0 h 457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4000" h="457200">
                <a:moveTo>
                  <a:pt x="76200" y="0"/>
                </a:moveTo>
                <a:lnTo>
                  <a:pt x="46291" y="5905"/>
                </a:lnTo>
                <a:lnTo>
                  <a:pt x="22097" y="22097"/>
                </a:lnTo>
                <a:lnTo>
                  <a:pt x="5905" y="46291"/>
                </a:lnTo>
                <a:lnTo>
                  <a:pt x="0" y="76199"/>
                </a:lnTo>
                <a:lnTo>
                  <a:pt x="0" y="380999"/>
                </a:lnTo>
                <a:lnTo>
                  <a:pt x="5905" y="410908"/>
                </a:lnTo>
                <a:lnTo>
                  <a:pt x="22098" y="435101"/>
                </a:lnTo>
                <a:lnTo>
                  <a:pt x="46291" y="451294"/>
                </a:lnTo>
                <a:lnTo>
                  <a:pt x="76200" y="457199"/>
                </a:lnTo>
                <a:lnTo>
                  <a:pt x="1447800" y="457199"/>
                </a:lnTo>
                <a:lnTo>
                  <a:pt x="1477708" y="451294"/>
                </a:lnTo>
                <a:lnTo>
                  <a:pt x="1501902" y="435101"/>
                </a:lnTo>
                <a:lnTo>
                  <a:pt x="1518094" y="410908"/>
                </a:lnTo>
                <a:lnTo>
                  <a:pt x="1524000" y="380999"/>
                </a:lnTo>
                <a:lnTo>
                  <a:pt x="1524000" y="76199"/>
                </a:lnTo>
                <a:lnTo>
                  <a:pt x="1518094" y="46291"/>
                </a:lnTo>
                <a:lnTo>
                  <a:pt x="1501902" y="22097"/>
                </a:lnTo>
                <a:lnTo>
                  <a:pt x="1477708" y="5905"/>
                </a:lnTo>
                <a:lnTo>
                  <a:pt x="1447800" y="0"/>
                </a:lnTo>
                <a:lnTo>
                  <a:pt x="762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197" name="object 6">
            <a:extLst>
              <a:ext uri="{FF2B5EF4-FFF2-40B4-BE49-F238E27FC236}">
                <a16:creationId xmlns:a16="http://schemas.microsoft.com/office/drawing/2014/main" id="{9DFFD913-B9EB-4DBD-A2A2-02965011D484}"/>
              </a:ext>
            </a:extLst>
          </p:cNvPr>
          <p:cNvSpPr>
            <a:spLocks/>
          </p:cNvSpPr>
          <p:nvPr/>
        </p:nvSpPr>
        <p:spPr bwMode="auto">
          <a:xfrm>
            <a:off x="5337175" y="3424238"/>
            <a:ext cx="1530350" cy="460375"/>
          </a:xfrm>
          <a:custGeom>
            <a:avLst/>
            <a:gdLst>
              <a:gd name="T0" fmla="*/ 76837 w 1524000"/>
              <a:gd name="T1" fmla="*/ 0 h 457200"/>
              <a:gd name="T2" fmla="*/ 46678 w 1524000"/>
              <a:gd name="T3" fmla="*/ 5987 h 457200"/>
              <a:gd name="T4" fmla="*/ 22282 w 1524000"/>
              <a:gd name="T5" fmla="*/ 22405 h 457200"/>
              <a:gd name="T6" fmla="*/ 5955 w 1524000"/>
              <a:gd name="T7" fmla="*/ 46936 h 457200"/>
              <a:gd name="T8" fmla="*/ 0 w 1524000"/>
              <a:gd name="T9" fmla="*/ 77262 h 457200"/>
              <a:gd name="T10" fmla="*/ 0 w 1524000"/>
              <a:gd name="T11" fmla="*/ 386310 h 457200"/>
              <a:gd name="T12" fmla="*/ 5955 w 1524000"/>
              <a:gd name="T13" fmla="*/ 416635 h 457200"/>
              <a:gd name="T14" fmla="*/ 22281 w 1524000"/>
              <a:gd name="T15" fmla="*/ 441166 h 457200"/>
              <a:gd name="T16" fmla="*/ 46678 w 1524000"/>
              <a:gd name="T17" fmla="*/ 457584 h 457200"/>
              <a:gd name="T18" fmla="*/ 76837 w 1524000"/>
              <a:gd name="T19" fmla="*/ 463572 h 457200"/>
              <a:gd name="T20" fmla="*/ 1459891 w 1524000"/>
              <a:gd name="T21" fmla="*/ 463572 h 457200"/>
              <a:gd name="T22" fmla="*/ 1490048 w 1524000"/>
              <a:gd name="T23" fmla="*/ 457584 h 457200"/>
              <a:gd name="T24" fmla="*/ 1514444 w 1524000"/>
              <a:gd name="T25" fmla="*/ 441167 h 457200"/>
              <a:gd name="T26" fmla="*/ 1530771 w 1524000"/>
              <a:gd name="T27" fmla="*/ 416635 h 457200"/>
              <a:gd name="T28" fmla="*/ 1536726 w 1524000"/>
              <a:gd name="T29" fmla="*/ 386310 h 457200"/>
              <a:gd name="T30" fmla="*/ 1536726 w 1524000"/>
              <a:gd name="T31" fmla="*/ 77262 h 457200"/>
              <a:gd name="T32" fmla="*/ 1530771 w 1524000"/>
              <a:gd name="T33" fmla="*/ 46936 h 457200"/>
              <a:gd name="T34" fmla="*/ 1514444 w 1524000"/>
              <a:gd name="T35" fmla="*/ 22406 h 457200"/>
              <a:gd name="T36" fmla="*/ 1490048 w 1524000"/>
              <a:gd name="T37" fmla="*/ 5987 h 457200"/>
              <a:gd name="T38" fmla="*/ 1459891 w 1524000"/>
              <a:gd name="T39" fmla="*/ 0 h 457200"/>
              <a:gd name="T40" fmla="*/ 76837 w 1524000"/>
              <a:gd name="T41" fmla="*/ 0 h 457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4000" h="457200">
                <a:moveTo>
                  <a:pt x="76200" y="0"/>
                </a:moveTo>
                <a:lnTo>
                  <a:pt x="46291" y="5905"/>
                </a:lnTo>
                <a:lnTo>
                  <a:pt x="22098" y="22097"/>
                </a:lnTo>
                <a:lnTo>
                  <a:pt x="5905" y="46291"/>
                </a:lnTo>
                <a:lnTo>
                  <a:pt x="0" y="76200"/>
                </a:lnTo>
                <a:lnTo>
                  <a:pt x="0" y="381000"/>
                </a:lnTo>
                <a:lnTo>
                  <a:pt x="5905" y="410908"/>
                </a:lnTo>
                <a:lnTo>
                  <a:pt x="22097" y="435101"/>
                </a:lnTo>
                <a:lnTo>
                  <a:pt x="46291" y="451294"/>
                </a:lnTo>
                <a:lnTo>
                  <a:pt x="76200" y="457200"/>
                </a:lnTo>
                <a:lnTo>
                  <a:pt x="1447800" y="457200"/>
                </a:lnTo>
                <a:lnTo>
                  <a:pt x="1477708" y="451294"/>
                </a:lnTo>
                <a:lnTo>
                  <a:pt x="1501902" y="435102"/>
                </a:lnTo>
                <a:lnTo>
                  <a:pt x="1518094" y="410908"/>
                </a:lnTo>
                <a:lnTo>
                  <a:pt x="1524000" y="381000"/>
                </a:lnTo>
                <a:lnTo>
                  <a:pt x="1524000" y="76200"/>
                </a:lnTo>
                <a:lnTo>
                  <a:pt x="1518094" y="46291"/>
                </a:lnTo>
                <a:lnTo>
                  <a:pt x="1501902" y="22098"/>
                </a:lnTo>
                <a:lnTo>
                  <a:pt x="1477708" y="5905"/>
                </a:lnTo>
                <a:lnTo>
                  <a:pt x="1447800" y="0"/>
                </a:lnTo>
                <a:lnTo>
                  <a:pt x="762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 name="object 7">
            <a:extLst>
              <a:ext uri="{FF2B5EF4-FFF2-40B4-BE49-F238E27FC236}">
                <a16:creationId xmlns:a16="http://schemas.microsoft.com/office/drawing/2014/main" id="{6FF2CDAB-1CE5-4E5E-B499-285CC5EE669E}"/>
              </a:ext>
            </a:extLst>
          </p:cNvPr>
          <p:cNvSpPr txBox="1"/>
          <p:nvPr/>
        </p:nvSpPr>
        <p:spPr>
          <a:xfrm>
            <a:off x="5854700" y="3513138"/>
            <a:ext cx="492125" cy="258762"/>
          </a:xfrm>
          <a:prstGeom prst="rect">
            <a:avLst/>
          </a:prstGeom>
        </p:spPr>
        <p:txBody>
          <a:bodyPr lIns="0" tIns="12115" rIns="0" bIns="0">
            <a:spAutoFit/>
          </a:bodyPr>
          <a:lstStyle/>
          <a:p>
            <a:pPr marL="12753">
              <a:spcBef>
                <a:spcPts val="95"/>
              </a:spcBef>
              <a:defRPr/>
            </a:pPr>
            <a:r>
              <a:rPr sz="1607" spc="-5" dirty="0">
                <a:latin typeface="Times New Roman"/>
                <a:cs typeface="Times New Roman"/>
              </a:rPr>
              <a:t>信用</a:t>
            </a:r>
            <a:endParaRPr sz="1607">
              <a:latin typeface="Times New Roman"/>
              <a:cs typeface="Times New Roman"/>
            </a:endParaRPr>
          </a:p>
        </p:txBody>
      </p:sp>
      <p:sp>
        <p:nvSpPr>
          <p:cNvPr id="136199" name="object 8">
            <a:extLst>
              <a:ext uri="{FF2B5EF4-FFF2-40B4-BE49-F238E27FC236}">
                <a16:creationId xmlns:a16="http://schemas.microsoft.com/office/drawing/2014/main" id="{C24C4727-9C7E-4927-A91D-8DD0C7BFB346}"/>
              </a:ext>
            </a:extLst>
          </p:cNvPr>
          <p:cNvSpPr>
            <a:spLocks/>
          </p:cNvSpPr>
          <p:nvPr/>
        </p:nvSpPr>
        <p:spPr bwMode="auto">
          <a:xfrm>
            <a:off x="3348038" y="2813050"/>
            <a:ext cx="382587" cy="306388"/>
          </a:xfrm>
          <a:custGeom>
            <a:avLst/>
            <a:gdLst>
              <a:gd name="T0" fmla="*/ 192089 w 381000"/>
              <a:gd name="T1" fmla="*/ 0 h 304800"/>
              <a:gd name="T2" fmla="*/ 0 w 381000"/>
              <a:gd name="T3" fmla="*/ 153992 h 304800"/>
              <a:gd name="T4" fmla="*/ 192091 w 381000"/>
              <a:gd name="T5" fmla="*/ 307984 h 304800"/>
              <a:gd name="T6" fmla="*/ 384181 w 381000"/>
              <a:gd name="T7" fmla="*/ 153992 h 304800"/>
              <a:gd name="T8" fmla="*/ 192089 w 3810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0" h="304800">
                <a:moveTo>
                  <a:pt x="190499" y="0"/>
                </a:moveTo>
                <a:lnTo>
                  <a:pt x="0" y="152400"/>
                </a:lnTo>
                <a:lnTo>
                  <a:pt x="190500" y="304800"/>
                </a:lnTo>
                <a:lnTo>
                  <a:pt x="381000" y="152400"/>
                </a:lnTo>
                <a:lnTo>
                  <a:pt x="190499"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0" name="object 9">
            <a:extLst>
              <a:ext uri="{FF2B5EF4-FFF2-40B4-BE49-F238E27FC236}">
                <a16:creationId xmlns:a16="http://schemas.microsoft.com/office/drawing/2014/main" id="{BBAE7F7E-6D7B-42AB-9817-946D550E4010}"/>
              </a:ext>
            </a:extLst>
          </p:cNvPr>
          <p:cNvSpPr>
            <a:spLocks/>
          </p:cNvSpPr>
          <p:nvPr/>
        </p:nvSpPr>
        <p:spPr bwMode="auto">
          <a:xfrm>
            <a:off x="2811463" y="1206500"/>
            <a:ext cx="1225550" cy="534988"/>
          </a:xfrm>
          <a:custGeom>
            <a:avLst/>
            <a:gdLst>
              <a:gd name="T0" fmla="*/ 0 w 1219200"/>
              <a:gd name="T1" fmla="*/ 0 h 533400"/>
              <a:gd name="T2" fmla="*/ 29555 w 1219200"/>
              <a:gd name="T3" fmla="*/ 42765 h 533400"/>
              <a:gd name="T4" fmla="*/ 59369 w 1219200"/>
              <a:gd name="T5" fmla="*/ 85264 h 533400"/>
              <a:gd name="T6" fmla="*/ 89639 w 1219200"/>
              <a:gd name="T7" fmla="*/ 127239 h 533400"/>
              <a:gd name="T8" fmla="*/ 120571 w 1219200"/>
              <a:gd name="T9" fmla="*/ 168420 h 533400"/>
              <a:gd name="T10" fmla="*/ 152364 w 1219200"/>
              <a:gd name="T11" fmla="*/ 208547 h 533400"/>
              <a:gd name="T12" fmla="*/ 185223 w 1219200"/>
              <a:gd name="T13" fmla="*/ 247355 h 533400"/>
              <a:gd name="T14" fmla="*/ 219347 w 1219200"/>
              <a:gd name="T15" fmla="*/ 284580 h 533400"/>
              <a:gd name="T16" fmla="*/ 254937 w 1219200"/>
              <a:gd name="T17" fmla="*/ 319960 h 533400"/>
              <a:gd name="T18" fmla="*/ 292198 w 1219200"/>
              <a:gd name="T19" fmla="*/ 353227 h 533400"/>
              <a:gd name="T20" fmla="*/ 331331 w 1219200"/>
              <a:gd name="T21" fmla="*/ 384123 h 533400"/>
              <a:gd name="T22" fmla="*/ 372535 w 1219200"/>
              <a:gd name="T23" fmla="*/ 412379 h 533400"/>
              <a:gd name="T24" fmla="*/ 416017 w 1219200"/>
              <a:gd name="T25" fmla="*/ 437735 h 533400"/>
              <a:gd name="T26" fmla="*/ 461975 w 1219200"/>
              <a:gd name="T27" fmla="*/ 459926 h 533400"/>
              <a:gd name="T28" fmla="*/ 505876 w 1219200"/>
              <a:gd name="T29" fmla="*/ 476241 h 533400"/>
              <a:gd name="T30" fmla="*/ 555015 w 1219200"/>
              <a:gd name="T31" fmla="*/ 489800 h 533400"/>
              <a:gd name="T32" fmla="*/ 608426 w 1219200"/>
              <a:gd name="T33" fmla="*/ 500865 h 533400"/>
              <a:gd name="T34" fmla="*/ 665149 w 1219200"/>
              <a:gd name="T35" fmla="*/ 509707 h 533400"/>
              <a:gd name="T36" fmla="*/ 724216 w 1219200"/>
              <a:gd name="T37" fmla="*/ 516593 h 533400"/>
              <a:gd name="T38" fmla="*/ 784668 w 1219200"/>
              <a:gd name="T39" fmla="*/ 521789 h 533400"/>
              <a:gd name="T40" fmla="*/ 845536 w 1219200"/>
              <a:gd name="T41" fmla="*/ 525562 h 533400"/>
              <a:gd name="T42" fmla="*/ 905861 w 1219200"/>
              <a:gd name="T43" fmla="*/ 528179 h 533400"/>
              <a:gd name="T44" fmla="*/ 964676 w 1219200"/>
              <a:gd name="T45" fmla="*/ 529908 h 533400"/>
              <a:gd name="T46" fmla="*/ 1021021 w 1219200"/>
              <a:gd name="T47" fmla="*/ 531016 h 533400"/>
              <a:gd name="T48" fmla="*/ 1073929 w 1219200"/>
              <a:gd name="T49" fmla="*/ 531769 h 533400"/>
              <a:gd name="T50" fmla="*/ 1122439 w 1219200"/>
              <a:gd name="T51" fmla="*/ 532435 h 533400"/>
              <a:gd name="T52" fmla="*/ 1165584 w 1219200"/>
              <a:gd name="T53" fmla="*/ 533280 h 533400"/>
              <a:gd name="T54" fmla="*/ 1202404 w 1219200"/>
              <a:gd name="T55" fmla="*/ 534574 h 533400"/>
              <a:gd name="T56" fmla="*/ 1231933 w 1219200"/>
              <a:gd name="T57" fmla="*/ 536580 h 5334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19200" h="533400">
                <a:moveTo>
                  <a:pt x="0" y="0"/>
                </a:moveTo>
                <a:lnTo>
                  <a:pt x="29250" y="42511"/>
                </a:lnTo>
                <a:lnTo>
                  <a:pt x="58755" y="84759"/>
                </a:lnTo>
                <a:lnTo>
                  <a:pt x="88713" y="126484"/>
                </a:lnTo>
                <a:lnTo>
                  <a:pt x="119325" y="167422"/>
                </a:lnTo>
                <a:lnTo>
                  <a:pt x="150790" y="207311"/>
                </a:lnTo>
                <a:lnTo>
                  <a:pt x="183308" y="245889"/>
                </a:lnTo>
                <a:lnTo>
                  <a:pt x="217079" y="282893"/>
                </a:lnTo>
                <a:lnTo>
                  <a:pt x="252302" y="318063"/>
                </a:lnTo>
                <a:lnTo>
                  <a:pt x="289178" y="351134"/>
                </a:lnTo>
                <a:lnTo>
                  <a:pt x="327906" y="381846"/>
                </a:lnTo>
                <a:lnTo>
                  <a:pt x="368685" y="409935"/>
                </a:lnTo>
                <a:lnTo>
                  <a:pt x="411717" y="435141"/>
                </a:lnTo>
                <a:lnTo>
                  <a:pt x="457200" y="457200"/>
                </a:lnTo>
                <a:lnTo>
                  <a:pt x="500647" y="473418"/>
                </a:lnTo>
                <a:lnTo>
                  <a:pt x="549278" y="486896"/>
                </a:lnTo>
                <a:lnTo>
                  <a:pt x="602138" y="497896"/>
                </a:lnTo>
                <a:lnTo>
                  <a:pt x="658274" y="506686"/>
                </a:lnTo>
                <a:lnTo>
                  <a:pt x="716731" y="513531"/>
                </a:lnTo>
                <a:lnTo>
                  <a:pt x="776557" y="518696"/>
                </a:lnTo>
                <a:lnTo>
                  <a:pt x="836797" y="522447"/>
                </a:lnTo>
                <a:lnTo>
                  <a:pt x="896498" y="525048"/>
                </a:lnTo>
                <a:lnTo>
                  <a:pt x="954706" y="526767"/>
                </a:lnTo>
                <a:lnTo>
                  <a:pt x="1010468" y="527868"/>
                </a:lnTo>
                <a:lnTo>
                  <a:pt x="1062829" y="528617"/>
                </a:lnTo>
                <a:lnTo>
                  <a:pt x="1110837" y="529279"/>
                </a:lnTo>
                <a:lnTo>
                  <a:pt x="1153537" y="530119"/>
                </a:lnTo>
                <a:lnTo>
                  <a:pt x="1189976" y="531405"/>
                </a:lnTo>
                <a:lnTo>
                  <a:pt x="1219200" y="5333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1" name="object 10">
            <a:extLst>
              <a:ext uri="{FF2B5EF4-FFF2-40B4-BE49-F238E27FC236}">
                <a16:creationId xmlns:a16="http://schemas.microsoft.com/office/drawing/2014/main" id="{F6EC3E8C-7CE8-460D-ADC1-61EBDF7B55A8}"/>
              </a:ext>
            </a:extLst>
          </p:cNvPr>
          <p:cNvSpPr>
            <a:spLocks/>
          </p:cNvSpPr>
          <p:nvPr/>
        </p:nvSpPr>
        <p:spPr bwMode="auto">
          <a:xfrm>
            <a:off x="3933825" y="1687513"/>
            <a:ext cx="103188" cy="100012"/>
          </a:xfrm>
          <a:custGeom>
            <a:avLst/>
            <a:gdLst>
              <a:gd name="T0" fmla="*/ 0 w 102235"/>
              <a:gd name="T1" fmla="*/ 100974 h 99059"/>
              <a:gd name="T2" fmla="*/ 104020 w 102235"/>
              <a:gd name="T3" fmla="*/ 54370 h 99059"/>
              <a:gd name="T4" fmla="*/ 4657 w 102235"/>
              <a:gd name="T5" fmla="*/ 0 h 99059"/>
              <a:gd name="T6" fmla="*/ 0 60000 65536"/>
              <a:gd name="T7" fmla="*/ 0 60000 65536"/>
              <a:gd name="T8" fmla="*/ 0 60000 65536"/>
            </a:gdLst>
            <a:ahLst/>
            <a:cxnLst>
              <a:cxn ang="T6">
                <a:pos x="T0" y="T1"/>
              </a:cxn>
              <a:cxn ang="T7">
                <a:pos x="T2" y="T3"/>
              </a:cxn>
              <a:cxn ang="T8">
                <a:pos x="T4" y="T5"/>
              </a:cxn>
            </a:cxnLst>
            <a:rect l="0" t="0" r="r" b="b"/>
            <a:pathLst>
              <a:path w="102235" h="99059">
                <a:moveTo>
                  <a:pt x="0" y="99059"/>
                </a:moveTo>
                <a:lnTo>
                  <a:pt x="102107" y="53339"/>
                </a:lnTo>
                <a:lnTo>
                  <a:pt x="4571"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2" name="object 11">
            <a:extLst>
              <a:ext uri="{FF2B5EF4-FFF2-40B4-BE49-F238E27FC236}">
                <a16:creationId xmlns:a16="http://schemas.microsoft.com/office/drawing/2014/main" id="{3EAB5C29-9E6B-4275-BBE4-66F99E07029D}"/>
              </a:ext>
            </a:extLst>
          </p:cNvPr>
          <p:cNvSpPr>
            <a:spLocks/>
          </p:cNvSpPr>
          <p:nvPr/>
        </p:nvSpPr>
        <p:spPr bwMode="auto">
          <a:xfrm>
            <a:off x="3500438" y="1893888"/>
            <a:ext cx="612775" cy="919162"/>
          </a:xfrm>
          <a:custGeom>
            <a:avLst/>
            <a:gdLst>
              <a:gd name="T0" fmla="*/ 615967 w 609600"/>
              <a:gd name="T1" fmla="*/ 0 h 914400"/>
              <a:gd name="T2" fmla="*/ 570999 w 609600"/>
              <a:gd name="T3" fmla="*/ 28896 h 914400"/>
              <a:gd name="T4" fmla="*/ 526351 w 609600"/>
              <a:gd name="T5" fmla="*/ 57925 h 914400"/>
              <a:gd name="T6" fmla="*/ 482282 w 609600"/>
              <a:gd name="T7" fmla="*/ 87222 h 914400"/>
              <a:gd name="T8" fmla="*/ 439047 w 609600"/>
              <a:gd name="T9" fmla="*/ 116920 h 914400"/>
              <a:gd name="T10" fmla="*/ 396902 w 609600"/>
              <a:gd name="T11" fmla="*/ 147151 h 914400"/>
              <a:gd name="T12" fmla="*/ 356106 w 609600"/>
              <a:gd name="T13" fmla="*/ 178052 h 914400"/>
              <a:gd name="T14" fmla="*/ 316913 w 609600"/>
              <a:gd name="T15" fmla="*/ 209755 h 914400"/>
              <a:gd name="T16" fmla="*/ 279580 w 609600"/>
              <a:gd name="T17" fmla="*/ 242393 h 914400"/>
              <a:gd name="T18" fmla="*/ 244365 w 609600"/>
              <a:gd name="T19" fmla="*/ 276101 h 914400"/>
              <a:gd name="T20" fmla="*/ 211524 w 609600"/>
              <a:gd name="T21" fmla="*/ 311012 h 914400"/>
              <a:gd name="T22" fmla="*/ 181314 w 609600"/>
              <a:gd name="T23" fmla="*/ 347260 h 914400"/>
              <a:gd name="T24" fmla="*/ 153992 w 609600"/>
              <a:gd name="T25" fmla="*/ 384978 h 914400"/>
              <a:gd name="T26" fmla="*/ 127739 w 609600"/>
              <a:gd name="T27" fmla="*/ 427901 h 914400"/>
              <a:gd name="T28" fmla="*/ 105021 w 609600"/>
              <a:gd name="T29" fmla="*/ 472560 h 914400"/>
              <a:gd name="T30" fmla="*/ 85476 w 609600"/>
              <a:gd name="T31" fmla="*/ 518781 h 914400"/>
              <a:gd name="T32" fmla="*/ 68741 w 609600"/>
              <a:gd name="T33" fmla="*/ 566389 h 914400"/>
              <a:gd name="T34" fmla="*/ 54458 w 609600"/>
              <a:gd name="T35" fmla="*/ 615213 h 914400"/>
              <a:gd name="T36" fmla="*/ 42263 w 609600"/>
              <a:gd name="T37" fmla="*/ 665079 h 914400"/>
              <a:gd name="T38" fmla="*/ 31798 w 609600"/>
              <a:gd name="T39" fmla="*/ 715810 h 914400"/>
              <a:gd name="T40" fmla="*/ 22699 w 609600"/>
              <a:gd name="T41" fmla="*/ 767238 h 914400"/>
              <a:gd name="T42" fmla="*/ 14607 w 609600"/>
              <a:gd name="T43" fmla="*/ 819185 h 914400"/>
              <a:gd name="T44" fmla="*/ 7161 w 609600"/>
              <a:gd name="T45" fmla="*/ 871481 h 914400"/>
              <a:gd name="T46" fmla="*/ 0 w 609600"/>
              <a:gd name="T47" fmla="*/ 923949 h 9144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9600" h="914400">
                <a:moveTo>
                  <a:pt x="609600" y="0"/>
                </a:moveTo>
                <a:lnTo>
                  <a:pt x="565097" y="28597"/>
                </a:lnTo>
                <a:lnTo>
                  <a:pt x="520911" y="57326"/>
                </a:lnTo>
                <a:lnTo>
                  <a:pt x="477297" y="86320"/>
                </a:lnTo>
                <a:lnTo>
                  <a:pt x="434509" y="115711"/>
                </a:lnTo>
                <a:lnTo>
                  <a:pt x="392800" y="145631"/>
                </a:lnTo>
                <a:lnTo>
                  <a:pt x="352425" y="176212"/>
                </a:lnTo>
                <a:lnTo>
                  <a:pt x="313637" y="207587"/>
                </a:lnTo>
                <a:lnTo>
                  <a:pt x="276690" y="239888"/>
                </a:lnTo>
                <a:lnTo>
                  <a:pt x="241839" y="273248"/>
                </a:lnTo>
                <a:lnTo>
                  <a:pt x="209338" y="307798"/>
                </a:lnTo>
                <a:lnTo>
                  <a:pt x="179440" y="343671"/>
                </a:lnTo>
                <a:lnTo>
                  <a:pt x="152400" y="381000"/>
                </a:lnTo>
                <a:lnTo>
                  <a:pt x="126419" y="423479"/>
                </a:lnTo>
                <a:lnTo>
                  <a:pt x="103936" y="467676"/>
                </a:lnTo>
                <a:lnTo>
                  <a:pt x="84592" y="513419"/>
                </a:lnTo>
                <a:lnTo>
                  <a:pt x="68031" y="560536"/>
                </a:lnTo>
                <a:lnTo>
                  <a:pt x="53895" y="608855"/>
                </a:lnTo>
                <a:lnTo>
                  <a:pt x="41826" y="658205"/>
                </a:lnTo>
                <a:lnTo>
                  <a:pt x="31469" y="708413"/>
                </a:lnTo>
                <a:lnTo>
                  <a:pt x="22464" y="759309"/>
                </a:lnTo>
                <a:lnTo>
                  <a:pt x="14456" y="810719"/>
                </a:lnTo>
                <a:lnTo>
                  <a:pt x="7087" y="862474"/>
                </a:lnTo>
                <a:lnTo>
                  <a:pt x="0" y="914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3" name="object 12">
            <a:extLst>
              <a:ext uri="{FF2B5EF4-FFF2-40B4-BE49-F238E27FC236}">
                <a16:creationId xmlns:a16="http://schemas.microsoft.com/office/drawing/2014/main" id="{0D386366-072F-4C1D-A74D-5E4726939193}"/>
              </a:ext>
            </a:extLst>
          </p:cNvPr>
          <p:cNvSpPr>
            <a:spLocks/>
          </p:cNvSpPr>
          <p:nvPr/>
        </p:nvSpPr>
        <p:spPr bwMode="auto">
          <a:xfrm>
            <a:off x="3717925" y="1893888"/>
            <a:ext cx="792163" cy="1071562"/>
          </a:xfrm>
          <a:custGeom>
            <a:avLst/>
            <a:gdLst>
              <a:gd name="T0" fmla="*/ 12636 w 788669"/>
              <a:gd name="T1" fmla="*/ 1076345 h 1066800"/>
              <a:gd name="T2" fmla="*/ 0 w 788669"/>
              <a:gd name="T3" fmla="*/ 1070820 h 1066800"/>
              <a:gd name="T4" fmla="*/ 335 w 788669"/>
              <a:gd name="T5" fmla="*/ 1059815 h 1066800"/>
              <a:gd name="T6" fmla="*/ 26041 w 788669"/>
              <a:gd name="T7" fmla="*/ 1037856 h 1066800"/>
              <a:gd name="T8" fmla="*/ 89513 w 788669"/>
              <a:gd name="T9" fmla="*/ 999464 h 1066800"/>
              <a:gd name="T10" fmla="*/ 153839 w 788669"/>
              <a:gd name="T11" fmla="*/ 970808 h 1066800"/>
              <a:gd name="T12" fmla="*/ 195414 w 788669"/>
              <a:gd name="T13" fmla="*/ 955495 h 1066800"/>
              <a:gd name="T14" fmla="*/ 241697 w 788669"/>
              <a:gd name="T15" fmla="*/ 939302 h 1066800"/>
              <a:gd name="T16" fmla="*/ 291510 w 788669"/>
              <a:gd name="T17" fmla="*/ 922060 h 1066800"/>
              <a:gd name="T18" fmla="*/ 343676 w 788669"/>
              <a:gd name="T19" fmla="*/ 903601 h 1066800"/>
              <a:gd name="T20" fmla="*/ 397019 w 788669"/>
              <a:gd name="T21" fmla="*/ 883756 h 1066800"/>
              <a:gd name="T22" fmla="*/ 450362 w 788669"/>
              <a:gd name="T23" fmla="*/ 862357 h 1066800"/>
              <a:gd name="T24" fmla="*/ 502529 w 788669"/>
              <a:gd name="T25" fmla="*/ 839239 h 1066800"/>
              <a:gd name="T26" fmla="*/ 552341 w 788669"/>
              <a:gd name="T27" fmla="*/ 814229 h 1066800"/>
              <a:gd name="T28" fmla="*/ 598624 w 788669"/>
              <a:gd name="T29" fmla="*/ 787163 h 1066800"/>
              <a:gd name="T30" fmla="*/ 640201 w 788669"/>
              <a:gd name="T31" fmla="*/ 757870 h 1066800"/>
              <a:gd name="T32" fmla="*/ 675893 w 788669"/>
              <a:gd name="T33" fmla="*/ 726184 h 1066800"/>
              <a:gd name="T34" fmla="*/ 704526 w 788669"/>
              <a:gd name="T35" fmla="*/ 691935 h 1066800"/>
              <a:gd name="T36" fmla="*/ 727215 w 788669"/>
              <a:gd name="T37" fmla="*/ 654902 h 1066800"/>
              <a:gd name="T38" fmla="*/ 746062 w 788669"/>
              <a:gd name="T39" fmla="*/ 615117 h 1066800"/>
              <a:gd name="T40" fmla="*/ 761364 w 788669"/>
              <a:gd name="T41" fmla="*/ 572788 h 1066800"/>
              <a:gd name="T42" fmla="*/ 773423 w 788669"/>
              <a:gd name="T43" fmla="*/ 528131 h 1066800"/>
              <a:gd name="T44" fmla="*/ 782538 w 788669"/>
              <a:gd name="T45" fmla="*/ 481354 h 1066800"/>
              <a:gd name="T46" fmla="*/ 789005 w 788669"/>
              <a:gd name="T47" fmla="*/ 432671 h 1066800"/>
              <a:gd name="T48" fmla="*/ 793126 w 788669"/>
              <a:gd name="T49" fmla="*/ 382294 h 1066800"/>
              <a:gd name="T50" fmla="*/ 795200 w 788669"/>
              <a:gd name="T51" fmla="*/ 330434 h 1066800"/>
              <a:gd name="T52" fmla="*/ 795526 w 788669"/>
              <a:gd name="T53" fmla="*/ 277303 h 1066800"/>
              <a:gd name="T54" fmla="*/ 794402 w 788669"/>
              <a:gd name="T55" fmla="*/ 223114 h 1066800"/>
              <a:gd name="T56" fmla="*/ 792129 w 788669"/>
              <a:gd name="T57" fmla="*/ 168077 h 1066800"/>
              <a:gd name="T58" fmla="*/ 789005 w 788669"/>
              <a:gd name="T59" fmla="*/ 112404 h 1066800"/>
              <a:gd name="T60" fmla="*/ 785331 w 788669"/>
              <a:gd name="T61" fmla="*/ 56307 h 1066800"/>
              <a:gd name="T62" fmla="*/ 781403 w 788669"/>
              <a:gd name="T63" fmla="*/ 0 h 10668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88669" h="1066800">
                <a:moveTo>
                  <a:pt x="12525" y="1066800"/>
                </a:moveTo>
                <a:lnTo>
                  <a:pt x="0" y="1061323"/>
                </a:lnTo>
                <a:lnTo>
                  <a:pt x="333" y="1050416"/>
                </a:lnTo>
                <a:lnTo>
                  <a:pt x="25812" y="1028652"/>
                </a:lnTo>
                <a:lnTo>
                  <a:pt x="88725" y="990600"/>
                </a:lnTo>
                <a:lnTo>
                  <a:pt x="152484" y="962199"/>
                </a:lnTo>
                <a:lnTo>
                  <a:pt x="193694" y="947022"/>
                </a:lnTo>
                <a:lnTo>
                  <a:pt x="239570" y="930972"/>
                </a:lnTo>
                <a:lnTo>
                  <a:pt x="288944" y="913883"/>
                </a:lnTo>
                <a:lnTo>
                  <a:pt x="340651" y="895587"/>
                </a:lnTo>
                <a:lnTo>
                  <a:pt x="393525" y="875919"/>
                </a:lnTo>
                <a:lnTo>
                  <a:pt x="446398" y="854710"/>
                </a:lnTo>
                <a:lnTo>
                  <a:pt x="498105" y="831796"/>
                </a:lnTo>
                <a:lnTo>
                  <a:pt x="547480" y="807009"/>
                </a:lnTo>
                <a:lnTo>
                  <a:pt x="593355" y="780182"/>
                </a:lnTo>
                <a:lnTo>
                  <a:pt x="634566" y="751149"/>
                </a:lnTo>
                <a:lnTo>
                  <a:pt x="669944" y="719744"/>
                </a:lnTo>
                <a:lnTo>
                  <a:pt x="698325" y="685799"/>
                </a:lnTo>
                <a:lnTo>
                  <a:pt x="720814" y="649095"/>
                </a:lnTo>
                <a:lnTo>
                  <a:pt x="739495" y="609662"/>
                </a:lnTo>
                <a:lnTo>
                  <a:pt x="754663" y="567709"/>
                </a:lnTo>
                <a:lnTo>
                  <a:pt x="766616" y="523447"/>
                </a:lnTo>
                <a:lnTo>
                  <a:pt x="775650" y="477085"/>
                </a:lnTo>
                <a:lnTo>
                  <a:pt x="782060" y="428834"/>
                </a:lnTo>
                <a:lnTo>
                  <a:pt x="786145" y="378904"/>
                </a:lnTo>
                <a:lnTo>
                  <a:pt x="788201" y="327504"/>
                </a:lnTo>
                <a:lnTo>
                  <a:pt x="788524" y="274844"/>
                </a:lnTo>
                <a:lnTo>
                  <a:pt x="787410" y="221135"/>
                </a:lnTo>
                <a:lnTo>
                  <a:pt x="785157" y="166586"/>
                </a:lnTo>
                <a:lnTo>
                  <a:pt x="782060" y="111407"/>
                </a:lnTo>
                <a:lnTo>
                  <a:pt x="778418" y="55808"/>
                </a:lnTo>
                <a:lnTo>
                  <a:pt x="774525"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4" name="object 13">
            <a:extLst>
              <a:ext uri="{FF2B5EF4-FFF2-40B4-BE49-F238E27FC236}">
                <a16:creationId xmlns:a16="http://schemas.microsoft.com/office/drawing/2014/main" id="{CD311C99-6E55-4E26-AA58-100D489F6157}"/>
              </a:ext>
            </a:extLst>
          </p:cNvPr>
          <p:cNvSpPr>
            <a:spLocks/>
          </p:cNvSpPr>
          <p:nvPr/>
        </p:nvSpPr>
        <p:spPr bwMode="auto">
          <a:xfrm>
            <a:off x="4452938" y="1893888"/>
            <a:ext cx="98425" cy="104775"/>
          </a:xfrm>
          <a:custGeom>
            <a:avLst/>
            <a:gdLst>
              <a:gd name="T0" fmla="*/ 97794 w 99060"/>
              <a:gd name="T1" fmla="*/ 98728 h 104140"/>
              <a:gd name="T2" fmla="*/ 42126 w 99060"/>
              <a:gd name="T3" fmla="*/ 0 h 104140"/>
              <a:gd name="T4" fmla="*/ 0 w 99060"/>
              <a:gd name="T5" fmla="*/ 104899 h 104140"/>
              <a:gd name="T6" fmla="*/ 0 60000 65536"/>
              <a:gd name="T7" fmla="*/ 0 60000 65536"/>
              <a:gd name="T8" fmla="*/ 0 60000 65536"/>
            </a:gdLst>
            <a:ahLst/>
            <a:cxnLst>
              <a:cxn ang="T6">
                <a:pos x="T0" y="T1"/>
              </a:cxn>
              <a:cxn ang="T7">
                <a:pos x="T2" y="T3"/>
              </a:cxn>
              <a:cxn ang="T8">
                <a:pos x="T4" y="T5"/>
              </a:cxn>
            </a:cxnLst>
            <a:rect l="0" t="0" r="r" b="b"/>
            <a:pathLst>
              <a:path w="99060" h="104140">
                <a:moveTo>
                  <a:pt x="99060" y="97535"/>
                </a:moveTo>
                <a:lnTo>
                  <a:pt x="42672" y="0"/>
                </a:lnTo>
                <a:lnTo>
                  <a:pt x="0" y="103631"/>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5" name="object 14">
            <a:extLst>
              <a:ext uri="{FF2B5EF4-FFF2-40B4-BE49-F238E27FC236}">
                <a16:creationId xmlns:a16="http://schemas.microsoft.com/office/drawing/2014/main" id="{7B259510-DE33-42BA-88E8-7A9EB1C352EA}"/>
              </a:ext>
            </a:extLst>
          </p:cNvPr>
          <p:cNvSpPr>
            <a:spLocks/>
          </p:cNvSpPr>
          <p:nvPr/>
        </p:nvSpPr>
        <p:spPr bwMode="auto">
          <a:xfrm>
            <a:off x="3576638" y="3119438"/>
            <a:ext cx="1760537" cy="671512"/>
          </a:xfrm>
          <a:custGeom>
            <a:avLst/>
            <a:gdLst>
              <a:gd name="T0" fmla="*/ 0 w 1752600"/>
              <a:gd name="T1" fmla="*/ 0 h 668654"/>
              <a:gd name="T2" fmla="*/ 42778 w 1752600"/>
              <a:gd name="T3" fmla="*/ 34979 h 668654"/>
              <a:gd name="T4" fmla="*/ 85546 w 1752600"/>
              <a:gd name="T5" fmla="*/ 69854 h 668654"/>
              <a:gd name="T6" fmla="*/ 128292 w 1752600"/>
              <a:gd name="T7" fmla="*/ 104541 h 668654"/>
              <a:gd name="T8" fmla="*/ 171007 w 1752600"/>
              <a:gd name="T9" fmla="*/ 138953 h 668654"/>
              <a:gd name="T10" fmla="*/ 213681 w 1752600"/>
              <a:gd name="T11" fmla="*/ 173007 h 668654"/>
              <a:gd name="T12" fmla="*/ 256303 w 1752600"/>
              <a:gd name="T13" fmla="*/ 206619 h 668654"/>
              <a:gd name="T14" fmla="*/ 298863 w 1752600"/>
              <a:gd name="T15" fmla="*/ 239701 h 668654"/>
              <a:gd name="T16" fmla="*/ 341350 w 1752600"/>
              <a:gd name="T17" fmla="*/ 272170 h 668654"/>
              <a:gd name="T18" fmla="*/ 383754 w 1752600"/>
              <a:gd name="T19" fmla="*/ 303942 h 668654"/>
              <a:gd name="T20" fmla="*/ 426064 w 1752600"/>
              <a:gd name="T21" fmla="*/ 334929 h 668654"/>
              <a:gd name="T22" fmla="*/ 468270 w 1752600"/>
              <a:gd name="T23" fmla="*/ 365051 h 668654"/>
              <a:gd name="T24" fmla="*/ 510362 w 1752600"/>
              <a:gd name="T25" fmla="*/ 394218 h 668654"/>
              <a:gd name="T26" fmla="*/ 552329 w 1752600"/>
              <a:gd name="T27" fmla="*/ 422349 h 668654"/>
              <a:gd name="T28" fmla="*/ 594161 w 1752600"/>
              <a:gd name="T29" fmla="*/ 449355 h 668654"/>
              <a:gd name="T30" fmla="*/ 635848 w 1752600"/>
              <a:gd name="T31" fmla="*/ 475156 h 668654"/>
              <a:gd name="T32" fmla="*/ 677377 w 1752600"/>
              <a:gd name="T33" fmla="*/ 499665 h 668654"/>
              <a:gd name="T34" fmla="*/ 718741 w 1752600"/>
              <a:gd name="T35" fmla="*/ 522795 h 668654"/>
              <a:gd name="T36" fmla="*/ 759928 w 1752600"/>
              <a:gd name="T37" fmla="*/ 544463 h 668654"/>
              <a:gd name="T38" fmla="*/ 800928 w 1752600"/>
              <a:gd name="T39" fmla="*/ 564586 h 668654"/>
              <a:gd name="T40" fmla="*/ 841731 w 1752600"/>
              <a:gd name="T41" fmla="*/ 583076 h 668654"/>
              <a:gd name="T42" fmla="*/ 882325 w 1752600"/>
              <a:gd name="T43" fmla="*/ 599850 h 668654"/>
              <a:gd name="T44" fmla="*/ 922700 w 1752600"/>
              <a:gd name="T45" fmla="*/ 614823 h 668654"/>
              <a:gd name="T46" fmla="*/ 974603 w 1752600"/>
              <a:gd name="T47" fmla="*/ 631415 h 668654"/>
              <a:gd name="T48" fmla="*/ 1026114 w 1752600"/>
              <a:gd name="T49" fmla="*/ 644977 h 668654"/>
              <a:gd name="T50" fmla="*/ 1077260 w 1752600"/>
              <a:gd name="T51" fmla="*/ 655701 h 668654"/>
              <a:gd name="T52" fmla="*/ 1128063 w 1752600"/>
              <a:gd name="T53" fmla="*/ 663773 h 668654"/>
              <a:gd name="T54" fmla="*/ 1178548 w 1752600"/>
              <a:gd name="T55" fmla="*/ 669390 h 668654"/>
              <a:gd name="T56" fmla="*/ 1228742 w 1752600"/>
              <a:gd name="T57" fmla="*/ 672740 h 668654"/>
              <a:gd name="T58" fmla="*/ 1278666 w 1752600"/>
              <a:gd name="T59" fmla="*/ 674017 h 668654"/>
              <a:gd name="T60" fmla="*/ 1328347 w 1752600"/>
              <a:gd name="T61" fmla="*/ 673411 h 668654"/>
              <a:gd name="T62" fmla="*/ 1377807 w 1752600"/>
              <a:gd name="T63" fmla="*/ 671113 h 668654"/>
              <a:gd name="T64" fmla="*/ 1427072 w 1752600"/>
              <a:gd name="T65" fmla="*/ 667316 h 668654"/>
              <a:gd name="T66" fmla="*/ 1476166 w 1752600"/>
              <a:gd name="T67" fmla="*/ 662209 h 668654"/>
              <a:gd name="T68" fmla="*/ 1525114 w 1752600"/>
              <a:gd name="T69" fmla="*/ 655987 h 668654"/>
              <a:gd name="T70" fmla="*/ 1573940 w 1752600"/>
              <a:gd name="T71" fmla="*/ 648840 h 668654"/>
              <a:gd name="T72" fmla="*/ 1622666 w 1752600"/>
              <a:gd name="T73" fmla="*/ 640957 h 668654"/>
              <a:gd name="T74" fmla="*/ 1671322 w 1752600"/>
              <a:gd name="T75" fmla="*/ 632533 h 668654"/>
              <a:gd name="T76" fmla="*/ 1719928 w 1752600"/>
              <a:gd name="T77" fmla="*/ 623757 h 668654"/>
              <a:gd name="T78" fmla="*/ 1768509 w 1752600"/>
              <a:gd name="T79" fmla="*/ 614823 h 6686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52600" h="668654">
                <a:moveTo>
                  <a:pt x="0" y="0"/>
                </a:moveTo>
                <a:lnTo>
                  <a:pt x="42393" y="34682"/>
                </a:lnTo>
                <a:lnTo>
                  <a:pt x="84776" y="69261"/>
                </a:lnTo>
                <a:lnTo>
                  <a:pt x="127138" y="103653"/>
                </a:lnTo>
                <a:lnTo>
                  <a:pt x="169469" y="137773"/>
                </a:lnTo>
                <a:lnTo>
                  <a:pt x="211759" y="171538"/>
                </a:lnTo>
                <a:lnTo>
                  <a:pt x="253998" y="204864"/>
                </a:lnTo>
                <a:lnTo>
                  <a:pt x="296175" y="237665"/>
                </a:lnTo>
                <a:lnTo>
                  <a:pt x="338279" y="269859"/>
                </a:lnTo>
                <a:lnTo>
                  <a:pt x="380302" y="301360"/>
                </a:lnTo>
                <a:lnTo>
                  <a:pt x="422231" y="332085"/>
                </a:lnTo>
                <a:lnTo>
                  <a:pt x="464057" y="361950"/>
                </a:lnTo>
                <a:lnTo>
                  <a:pt x="505771" y="390869"/>
                </a:lnTo>
                <a:lnTo>
                  <a:pt x="547360" y="418761"/>
                </a:lnTo>
                <a:lnTo>
                  <a:pt x="588815" y="445539"/>
                </a:lnTo>
                <a:lnTo>
                  <a:pt x="630127" y="471120"/>
                </a:lnTo>
                <a:lnTo>
                  <a:pt x="671283" y="495420"/>
                </a:lnTo>
                <a:lnTo>
                  <a:pt x="712275" y="518354"/>
                </a:lnTo>
                <a:lnTo>
                  <a:pt x="753091" y="539839"/>
                </a:lnTo>
                <a:lnTo>
                  <a:pt x="793722" y="559790"/>
                </a:lnTo>
                <a:lnTo>
                  <a:pt x="834158" y="578123"/>
                </a:lnTo>
                <a:lnTo>
                  <a:pt x="874387" y="594755"/>
                </a:lnTo>
                <a:lnTo>
                  <a:pt x="914399" y="609600"/>
                </a:lnTo>
                <a:lnTo>
                  <a:pt x="965835" y="626052"/>
                </a:lnTo>
                <a:lnTo>
                  <a:pt x="1016883" y="639499"/>
                </a:lnTo>
                <a:lnTo>
                  <a:pt x="1067568" y="650131"/>
                </a:lnTo>
                <a:lnTo>
                  <a:pt x="1117914" y="658135"/>
                </a:lnTo>
                <a:lnTo>
                  <a:pt x="1167946" y="663704"/>
                </a:lnTo>
                <a:lnTo>
                  <a:pt x="1217687" y="667026"/>
                </a:lnTo>
                <a:lnTo>
                  <a:pt x="1267162" y="668292"/>
                </a:lnTo>
                <a:lnTo>
                  <a:pt x="1316396" y="667691"/>
                </a:lnTo>
                <a:lnTo>
                  <a:pt x="1365411" y="665413"/>
                </a:lnTo>
                <a:lnTo>
                  <a:pt x="1414233" y="661648"/>
                </a:lnTo>
                <a:lnTo>
                  <a:pt x="1462886" y="656585"/>
                </a:lnTo>
                <a:lnTo>
                  <a:pt x="1511393" y="650415"/>
                </a:lnTo>
                <a:lnTo>
                  <a:pt x="1559780" y="643328"/>
                </a:lnTo>
                <a:lnTo>
                  <a:pt x="1608069" y="635513"/>
                </a:lnTo>
                <a:lnTo>
                  <a:pt x="1656286" y="627160"/>
                </a:lnTo>
                <a:lnTo>
                  <a:pt x="1704455" y="618459"/>
                </a:lnTo>
                <a:lnTo>
                  <a:pt x="1752599" y="60960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6" name="object 15">
            <a:extLst>
              <a:ext uri="{FF2B5EF4-FFF2-40B4-BE49-F238E27FC236}">
                <a16:creationId xmlns:a16="http://schemas.microsoft.com/office/drawing/2014/main" id="{E308DDC7-2272-4E42-8AFB-C9C3CC1BB4A3}"/>
              </a:ext>
            </a:extLst>
          </p:cNvPr>
          <p:cNvSpPr>
            <a:spLocks/>
          </p:cNvSpPr>
          <p:nvPr/>
        </p:nvSpPr>
        <p:spPr bwMode="auto">
          <a:xfrm>
            <a:off x="5230813" y="3698875"/>
            <a:ext cx="106362" cy="100013"/>
          </a:xfrm>
          <a:custGeom>
            <a:avLst/>
            <a:gdLst>
              <a:gd name="T0" fmla="*/ 16663 w 106679"/>
              <a:gd name="T1" fmla="*/ 100974 h 99060"/>
              <a:gd name="T2" fmla="*/ 106046 w 106679"/>
              <a:gd name="T3" fmla="*/ 32622 h 99060"/>
              <a:gd name="T4" fmla="*/ 0 w 106679"/>
              <a:gd name="T5" fmla="*/ 0 h 99060"/>
              <a:gd name="T6" fmla="*/ 0 60000 65536"/>
              <a:gd name="T7" fmla="*/ 0 60000 65536"/>
              <a:gd name="T8" fmla="*/ 0 60000 65536"/>
            </a:gdLst>
            <a:ahLst/>
            <a:cxnLst>
              <a:cxn ang="T6">
                <a:pos x="T0" y="T1"/>
              </a:cxn>
              <a:cxn ang="T7">
                <a:pos x="T2" y="T3"/>
              </a:cxn>
              <a:cxn ang="T8">
                <a:pos x="T4" y="T5"/>
              </a:cxn>
            </a:cxnLst>
            <a:rect l="0" t="0" r="r" b="b"/>
            <a:pathLst>
              <a:path w="106679" h="99060">
                <a:moveTo>
                  <a:pt x="16763" y="99059"/>
                </a:moveTo>
                <a:lnTo>
                  <a:pt x="106679" y="32003"/>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7" name="object 16">
            <a:extLst>
              <a:ext uri="{FF2B5EF4-FFF2-40B4-BE49-F238E27FC236}">
                <a16:creationId xmlns:a16="http://schemas.microsoft.com/office/drawing/2014/main" id="{A239CB10-4220-4744-9030-4EC381694CEF}"/>
              </a:ext>
            </a:extLst>
          </p:cNvPr>
          <p:cNvSpPr>
            <a:spLocks/>
          </p:cNvSpPr>
          <p:nvPr/>
        </p:nvSpPr>
        <p:spPr bwMode="auto">
          <a:xfrm>
            <a:off x="5416550" y="3884613"/>
            <a:ext cx="1222375" cy="371475"/>
          </a:xfrm>
          <a:custGeom>
            <a:avLst/>
            <a:gdLst>
              <a:gd name="T0" fmla="*/ 73766 w 1216660"/>
              <a:gd name="T1" fmla="*/ 0 h 370839"/>
              <a:gd name="T2" fmla="*/ 36699 w 1216660"/>
              <a:gd name="T3" fmla="*/ 2300 h 370839"/>
              <a:gd name="T4" fmla="*/ 9081 w 1216660"/>
              <a:gd name="T5" fmla="*/ 7389 h 370839"/>
              <a:gd name="T6" fmla="*/ 0 w 1216660"/>
              <a:gd name="T7" fmla="*/ 18057 h 370839"/>
              <a:gd name="T8" fmla="*/ 18534 w 1216660"/>
              <a:gd name="T9" fmla="*/ 37093 h 370839"/>
              <a:gd name="T10" fmla="*/ 73766 w 1216660"/>
              <a:gd name="T11" fmla="*/ 67285 h 370839"/>
              <a:gd name="T12" fmla="*/ 99518 w 1216660"/>
              <a:gd name="T13" fmla="*/ 80226 h 370839"/>
              <a:gd name="T14" fmla="*/ 131240 w 1216660"/>
              <a:gd name="T15" fmla="*/ 96551 h 370839"/>
              <a:gd name="T16" fmla="*/ 168222 w 1216660"/>
              <a:gd name="T17" fmla="*/ 115707 h 370839"/>
              <a:gd name="T18" fmla="*/ 209762 w 1216660"/>
              <a:gd name="T19" fmla="*/ 137141 h 370839"/>
              <a:gd name="T20" fmla="*/ 255150 w 1216660"/>
              <a:gd name="T21" fmla="*/ 160301 h 370839"/>
              <a:gd name="T22" fmla="*/ 303681 w 1216660"/>
              <a:gd name="T23" fmla="*/ 184635 h 370839"/>
              <a:gd name="T24" fmla="*/ 354649 w 1216660"/>
              <a:gd name="T25" fmla="*/ 209588 h 370839"/>
              <a:gd name="T26" fmla="*/ 407348 w 1216660"/>
              <a:gd name="T27" fmla="*/ 234608 h 370839"/>
              <a:gd name="T28" fmla="*/ 461071 w 1216660"/>
              <a:gd name="T29" fmla="*/ 259143 h 370839"/>
              <a:gd name="T30" fmla="*/ 515110 w 1216660"/>
              <a:gd name="T31" fmla="*/ 282639 h 370839"/>
              <a:gd name="T32" fmla="*/ 568761 w 1216660"/>
              <a:gd name="T33" fmla="*/ 304544 h 370839"/>
              <a:gd name="T34" fmla="*/ 621317 w 1216660"/>
              <a:gd name="T35" fmla="*/ 324304 h 370839"/>
              <a:gd name="T36" fmla="*/ 672070 w 1216660"/>
              <a:gd name="T37" fmla="*/ 341368 h 370839"/>
              <a:gd name="T38" fmla="*/ 720317 w 1216660"/>
              <a:gd name="T39" fmla="*/ 355184 h 370839"/>
              <a:gd name="T40" fmla="*/ 765348 w 1216660"/>
              <a:gd name="T41" fmla="*/ 365196 h 370839"/>
              <a:gd name="T42" fmla="*/ 806458 w 1216660"/>
              <a:gd name="T43" fmla="*/ 370854 h 370839"/>
              <a:gd name="T44" fmla="*/ 842942 w 1216660"/>
              <a:gd name="T45" fmla="*/ 371603 h 370839"/>
              <a:gd name="T46" fmla="*/ 889054 w 1216660"/>
              <a:gd name="T47" fmla="*/ 365167 h 370839"/>
              <a:gd name="T48" fmla="*/ 931469 w 1216660"/>
              <a:gd name="T49" fmla="*/ 352360 h 370839"/>
              <a:gd name="T50" fmla="*/ 970529 w 1216660"/>
              <a:gd name="T51" fmla="*/ 333754 h 370839"/>
              <a:gd name="T52" fmla="*/ 1006577 w 1216660"/>
              <a:gd name="T53" fmla="*/ 309925 h 370839"/>
              <a:gd name="T54" fmla="*/ 1039954 w 1216660"/>
              <a:gd name="T55" fmla="*/ 281442 h 370839"/>
              <a:gd name="T56" fmla="*/ 1071002 w 1216660"/>
              <a:gd name="T57" fmla="*/ 248882 h 370839"/>
              <a:gd name="T58" fmla="*/ 1100064 w 1216660"/>
              <a:gd name="T59" fmla="*/ 212818 h 370839"/>
              <a:gd name="T60" fmla="*/ 1127480 w 1216660"/>
              <a:gd name="T61" fmla="*/ 173823 h 370839"/>
              <a:gd name="T62" fmla="*/ 1153592 w 1216660"/>
              <a:gd name="T63" fmla="*/ 132469 h 370839"/>
              <a:gd name="T64" fmla="*/ 1178744 w 1216660"/>
              <a:gd name="T65" fmla="*/ 89333 h 370839"/>
              <a:gd name="T66" fmla="*/ 1203276 w 1216660"/>
              <a:gd name="T67" fmla="*/ 44985 h 370839"/>
              <a:gd name="T68" fmla="*/ 1227529 w 1216660"/>
              <a:gd name="T69" fmla="*/ 0 h 3708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216660" h="370839">
                <a:moveTo>
                  <a:pt x="73078" y="0"/>
                </a:moveTo>
                <a:lnTo>
                  <a:pt x="36356" y="2292"/>
                </a:lnTo>
                <a:lnTo>
                  <a:pt x="8997" y="7363"/>
                </a:lnTo>
                <a:lnTo>
                  <a:pt x="0" y="17995"/>
                </a:lnTo>
                <a:lnTo>
                  <a:pt x="18361" y="36966"/>
                </a:lnTo>
                <a:lnTo>
                  <a:pt x="73078" y="67055"/>
                </a:lnTo>
                <a:lnTo>
                  <a:pt x="98590" y="79952"/>
                </a:lnTo>
                <a:lnTo>
                  <a:pt x="130015" y="96221"/>
                </a:lnTo>
                <a:lnTo>
                  <a:pt x="166653" y="115311"/>
                </a:lnTo>
                <a:lnTo>
                  <a:pt x="207805" y="136672"/>
                </a:lnTo>
                <a:lnTo>
                  <a:pt x="252770" y="159753"/>
                </a:lnTo>
                <a:lnTo>
                  <a:pt x="300848" y="184003"/>
                </a:lnTo>
                <a:lnTo>
                  <a:pt x="351341" y="208871"/>
                </a:lnTo>
                <a:lnTo>
                  <a:pt x="403548" y="233805"/>
                </a:lnTo>
                <a:lnTo>
                  <a:pt x="456769" y="258256"/>
                </a:lnTo>
                <a:lnTo>
                  <a:pt x="510305" y="281672"/>
                </a:lnTo>
                <a:lnTo>
                  <a:pt x="563455" y="303502"/>
                </a:lnTo>
                <a:lnTo>
                  <a:pt x="615521" y="323195"/>
                </a:lnTo>
                <a:lnTo>
                  <a:pt x="665801" y="340201"/>
                </a:lnTo>
                <a:lnTo>
                  <a:pt x="713597" y="353969"/>
                </a:lnTo>
                <a:lnTo>
                  <a:pt x="758208" y="363947"/>
                </a:lnTo>
                <a:lnTo>
                  <a:pt x="798935" y="369585"/>
                </a:lnTo>
                <a:lnTo>
                  <a:pt x="835078" y="370332"/>
                </a:lnTo>
                <a:lnTo>
                  <a:pt x="880760" y="363918"/>
                </a:lnTo>
                <a:lnTo>
                  <a:pt x="922779" y="351155"/>
                </a:lnTo>
                <a:lnTo>
                  <a:pt x="961475" y="332613"/>
                </a:lnTo>
                <a:lnTo>
                  <a:pt x="997187" y="308864"/>
                </a:lnTo>
                <a:lnTo>
                  <a:pt x="1030253" y="280479"/>
                </a:lnTo>
                <a:lnTo>
                  <a:pt x="1061011" y="248031"/>
                </a:lnTo>
                <a:lnTo>
                  <a:pt x="1089802" y="212090"/>
                </a:lnTo>
                <a:lnTo>
                  <a:pt x="1116962" y="173228"/>
                </a:lnTo>
                <a:lnTo>
                  <a:pt x="1142831" y="132016"/>
                </a:lnTo>
                <a:lnTo>
                  <a:pt x="1167748" y="89027"/>
                </a:lnTo>
                <a:lnTo>
                  <a:pt x="1192051" y="44831"/>
                </a:lnTo>
                <a:lnTo>
                  <a:pt x="121607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8" name="object 17">
            <a:extLst>
              <a:ext uri="{FF2B5EF4-FFF2-40B4-BE49-F238E27FC236}">
                <a16:creationId xmlns:a16="http://schemas.microsoft.com/office/drawing/2014/main" id="{62EE3BB1-39A1-47EE-83AD-4F4741A44A9F}"/>
              </a:ext>
            </a:extLst>
          </p:cNvPr>
          <p:cNvSpPr>
            <a:spLocks/>
          </p:cNvSpPr>
          <p:nvPr/>
        </p:nvSpPr>
        <p:spPr bwMode="auto">
          <a:xfrm>
            <a:off x="6548438" y="3884613"/>
            <a:ext cx="90487" cy="112712"/>
          </a:xfrm>
          <a:custGeom>
            <a:avLst/>
            <a:gdLst>
              <a:gd name="T0" fmla="*/ 89014 w 90170"/>
              <a:gd name="T1" fmla="*/ 112144 h 113029"/>
              <a:gd name="T2" fmla="*/ 90548 w 90170"/>
              <a:gd name="T3" fmla="*/ 0 h 113029"/>
              <a:gd name="T4" fmla="*/ 0 w 90170"/>
              <a:gd name="T5" fmla="*/ 65165 h 113029"/>
              <a:gd name="T6" fmla="*/ 0 60000 65536"/>
              <a:gd name="T7" fmla="*/ 0 60000 65536"/>
              <a:gd name="T8" fmla="*/ 0 60000 65536"/>
            </a:gdLst>
            <a:ahLst/>
            <a:cxnLst>
              <a:cxn ang="T6">
                <a:pos x="T0" y="T1"/>
              </a:cxn>
              <a:cxn ang="T7">
                <a:pos x="T2" y="T3"/>
              </a:cxn>
              <a:cxn ang="T8">
                <a:pos x="T4" y="T5"/>
              </a:cxn>
            </a:cxnLst>
            <a:rect l="0" t="0" r="r" b="b"/>
            <a:pathLst>
              <a:path w="90170" h="113029">
                <a:moveTo>
                  <a:pt x="88391" y="112775"/>
                </a:moveTo>
                <a:lnTo>
                  <a:pt x="89915" y="0"/>
                </a:lnTo>
                <a:lnTo>
                  <a:pt x="0" y="65532"/>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09" name="object 18">
            <a:extLst>
              <a:ext uri="{FF2B5EF4-FFF2-40B4-BE49-F238E27FC236}">
                <a16:creationId xmlns:a16="http://schemas.microsoft.com/office/drawing/2014/main" id="{F25F43C0-1E82-4887-9B03-4548413D6DD6}"/>
              </a:ext>
            </a:extLst>
          </p:cNvPr>
          <p:cNvSpPr>
            <a:spLocks/>
          </p:cNvSpPr>
          <p:nvPr/>
        </p:nvSpPr>
        <p:spPr bwMode="auto">
          <a:xfrm>
            <a:off x="6254750" y="2354263"/>
            <a:ext cx="382588" cy="304800"/>
          </a:xfrm>
          <a:custGeom>
            <a:avLst/>
            <a:gdLst>
              <a:gd name="T0" fmla="*/ 192091 w 381000"/>
              <a:gd name="T1" fmla="*/ 0 h 304800"/>
              <a:gd name="T2" fmla="*/ 0 w 381000"/>
              <a:gd name="T3" fmla="*/ 152399 h 304800"/>
              <a:gd name="T4" fmla="*/ 192091 w 381000"/>
              <a:gd name="T5" fmla="*/ 304799 h 304800"/>
              <a:gd name="T6" fmla="*/ 384183 w 381000"/>
              <a:gd name="T7" fmla="*/ 152399 h 304800"/>
              <a:gd name="T8" fmla="*/ 192091 w 3810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0" h="304800">
                <a:moveTo>
                  <a:pt x="190500" y="0"/>
                </a:moveTo>
                <a:lnTo>
                  <a:pt x="0" y="152399"/>
                </a:lnTo>
                <a:lnTo>
                  <a:pt x="190500" y="304799"/>
                </a:lnTo>
                <a:lnTo>
                  <a:pt x="381000" y="152399"/>
                </a:lnTo>
                <a:lnTo>
                  <a:pt x="1905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10" name="object 19">
            <a:extLst>
              <a:ext uri="{FF2B5EF4-FFF2-40B4-BE49-F238E27FC236}">
                <a16:creationId xmlns:a16="http://schemas.microsoft.com/office/drawing/2014/main" id="{4950E370-CC6F-4271-A4E7-492784BE434E}"/>
              </a:ext>
            </a:extLst>
          </p:cNvPr>
          <p:cNvSpPr>
            <a:spLocks/>
          </p:cNvSpPr>
          <p:nvPr/>
        </p:nvSpPr>
        <p:spPr bwMode="auto">
          <a:xfrm>
            <a:off x="5567363" y="2473325"/>
            <a:ext cx="687387" cy="952500"/>
          </a:xfrm>
          <a:custGeom>
            <a:avLst/>
            <a:gdLst>
              <a:gd name="T0" fmla="*/ 0 w 685800"/>
              <a:gd name="T1" fmla="*/ 955878 h 948689"/>
              <a:gd name="T2" fmla="*/ 3278 w 685800"/>
              <a:gd name="T3" fmla="*/ 894918 h 948689"/>
              <a:gd name="T4" fmla="*/ 6699 w 685800"/>
              <a:gd name="T5" fmla="*/ 834193 h 948689"/>
              <a:gd name="T6" fmla="*/ 10383 w 685800"/>
              <a:gd name="T7" fmla="*/ 773937 h 948689"/>
              <a:gd name="T8" fmla="*/ 14439 w 685800"/>
              <a:gd name="T9" fmla="*/ 714384 h 948689"/>
              <a:gd name="T10" fmla="*/ 18985 w 685800"/>
              <a:gd name="T11" fmla="*/ 655769 h 948689"/>
              <a:gd name="T12" fmla="*/ 24132 w 685800"/>
              <a:gd name="T13" fmla="*/ 598327 h 948689"/>
              <a:gd name="T14" fmla="*/ 29994 w 685800"/>
              <a:gd name="T15" fmla="*/ 542292 h 948689"/>
              <a:gd name="T16" fmla="*/ 36688 w 685800"/>
              <a:gd name="T17" fmla="*/ 487899 h 948689"/>
              <a:gd name="T18" fmla="*/ 44325 w 685800"/>
              <a:gd name="T19" fmla="*/ 435382 h 948689"/>
              <a:gd name="T20" fmla="*/ 53020 w 685800"/>
              <a:gd name="T21" fmla="*/ 384975 h 948689"/>
              <a:gd name="T22" fmla="*/ 62889 w 685800"/>
              <a:gd name="T23" fmla="*/ 336915 h 948689"/>
              <a:gd name="T24" fmla="*/ 74044 w 685800"/>
              <a:gd name="T25" fmla="*/ 291433 h 948689"/>
              <a:gd name="T26" fmla="*/ 86599 w 685800"/>
              <a:gd name="T27" fmla="*/ 248765 h 948689"/>
              <a:gd name="T28" fmla="*/ 100668 w 685800"/>
              <a:gd name="T29" fmla="*/ 209147 h 948689"/>
              <a:gd name="T30" fmla="*/ 116367 w 685800"/>
              <a:gd name="T31" fmla="*/ 172812 h 948689"/>
              <a:gd name="T32" fmla="*/ 153106 w 685800"/>
              <a:gd name="T33" fmla="*/ 110930 h 948689"/>
              <a:gd name="T34" fmla="*/ 183736 w 685800"/>
              <a:gd name="T35" fmla="*/ 76414 h 948689"/>
              <a:gd name="T36" fmla="*/ 217998 w 685800"/>
              <a:gd name="T37" fmla="*/ 49230 h 948689"/>
              <a:gd name="T38" fmla="*/ 255567 w 685800"/>
              <a:gd name="T39" fmla="*/ 28715 h 948689"/>
              <a:gd name="T40" fmla="*/ 296118 w 685800"/>
              <a:gd name="T41" fmla="*/ 14203 h 948689"/>
              <a:gd name="T42" fmla="*/ 339327 w 685800"/>
              <a:gd name="T43" fmla="*/ 5022 h 948689"/>
              <a:gd name="T44" fmla="*/ 384871 w 685800"/>
              <a:gd name="T45" fmla="*/ 511 h 948689"/>
              <a:gd name="T46" fmla="*/ 432422 w 685800"/>
              <a:gd name="T47" fmla="*/ 0 h 948689"/>
              <a:gd name="T48" fmla="*/ 481660 w 685800"/>
              <a:gd name="T49" fmla="*/ 2822 h 948689"/>
              <a:gd name="T50" fmla="*/ 532259 w 685800"/>
              <a:gd name="T51" fmla="*/ 8312 h 948689"/>
              <a:gd name="T52" fmla="*/ 583894 w 685800"/>
              <a:gd name="T53" fmla="*/ 15802 h 948689"/>
              <a:gd name="T54" fmla="*/ 636242 w 685800"/>
              <a:gd name="T55" fmla="*/ 24626 h 948689"/>
              <a:gd name="T56" fmla="*/ 688978 w 685800"/>
              <a:gd name="T57" fmla="*/ 34117 h 9486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85800" h="948689">
                <a:moveTo>
                  <a:pt x="0" y="948244"/>
                </a:moveTo>
                <a:lnTo>
                  <a:pt x="3262" y="887771"/>
                </a:lnTo>
                <a:lnTo>
                  <a:pt x="6669" y="827531"/>
                </a:lnTo>
                <a:lnTo>
                  <a:pt x="10335" y="767756"/>
                </a:lnTo>
                <a:lnTo>
                  <a:pt x="14373" y="708679"/>
                </a:lnTo>
                <a:lnTo>
                  <a:pt x="18897" y="650532"/>
                </a:lnTo>
                <a:lnTo>
                  <a:pt x="24020" y="593549"/>
                </a:lnTo>
                <a:lnTo>
                  <a:pt x="29856" y="537961"/>
                </a:lnTo>
                <a:lnTo>
                  <a:pt x="36518" y="484003"/>
                </a:lnTo>
                <a:lnTo>
                  <a:pt x="44121" y="431905"/>
                </a:lnTo>
                <a:lnTo>
                  <a:pt x="52776" y="381901"/>
                </a:lnTo>
                <a:lnTo>
                  <a:pt x="62599" y="334224"/>
                </a:lnTo>
                <a:lnTo>
                  <a:pt x="73702" y="289106"/>
                </a:lnTo>
                <a:lnTo>
                  <a:pt x="86200" y="246779"/>
                </a:lnTo>
                <a:lnTo>
                  <a:pt x="100204" y="207477"/>
                </a:lnTo>
                <a:lnTo>
                  <a:pt x="115830" y="171432"/>
                </a:lnTo>
                <a:lnTo>
                  <a:pt x="152400" y="110044"/>
                </a:lnTo>
                <a:lnTo>
                  <a:pt x="182889" y="75803"/>
                </a:lnTo>
                <a:lnTo>
                  <a:pt x="216993" y="48837"/>
                </a:lnTo>
                <a:lnTo>
                  <a:pt x="254388" y="28486"/>
                </a:lnTo>
                <a:lnTo>
                  <a:pt x="294752" y="14089"/>
                </a:lnTo>
                <a:lnTo>
                  <a:pt x="337762" y="4982"/>
                </a:lnTo>
                <a:lnTo>
                  <a:pt x="383095" y="507"/>
                </a:lnTo>
                <a:lnTo>
                  <a:pt x="430428" y="0"/>
                </a:lnTo>
                <a:lnTo>
                  <a:pt x="479439" y="2800"/>
                </a:lnTo>
                <a:lnTo>
                  <a:pt x="529804" y="8246"/>
                </a:lnTo>
                <a:lnTo>
                  <a:pt x="581201" y="15676"/>
                </a:lnTo>
                <a:lnTo>
                  <a:pt x="633307" y="24429"/>
                </a:lnTo>
                <a:lnTo>
                  <a:pt x="685800" y="33844"/>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11" name="object 20">
            <a:extLst>
              <a:ext uri="{FF2B5EF4-FFF2-40B4-BE49-F238E27FC236}">
                <a16:creationId xmlns:a16="http://schemas.microsoft.com/office/drawing/2014/main" id="{9F77E7D6-C247-4421-BAA8-C8A3C6E10777}"/>
              </a:ext>
            </a:extLst>
          </p:cNvPr>
          <p:cNvSpPr>
            <a:spLocks/>
          </p:cNvSpPr>
          <p:nvPr/>
        </p:nvSpPr>
        <p:spPr bwMode="auto">
          <a:xfrm>
            <a:off x="6637338" y="2506663"/>
            <a:ext cx="155575" cy="917575"/>
          </a:xfrm>
          <a:custGeom>
            <a:avLst/>
            <a:gdLst>
              <a:gd name="T0" fmla="*/ 0 w 154939"/>
              <a:gd name="T1" fmla="*/ 0 h 914400"/>
              <a:gd name="T2" fmla="*/ 26390 w 154939"/>
              <a:gd name="T3" fmla="*/ 43235 h 914400"/>
              <a:gd name="T4" fmla="*/ 52098 w 154939"/>
              <a:gd name="T5" fmla="*/ 86921 h 914400"/>
              <a:gd name="T6" fmla="*/ 76436 w 154939"/>
              <a:gd name="T7" fmla="*/ 131504 h 914400"/>
              <a:gd name="T8" fmla="*/ 98723 w 154939"/>
              <a:gd name="T9" fmla="*/ 177438 h 914400"/>
              <a:gd name="T10" fmla="*/ 118272 w 154939"/>
              <a:gd name="T11" fmla="*/ 225169 h 914400"/>
              <a:gd name="T12" fmla="*/ 134398 w 154939"/>
              <a:gd name="T13" fmla="*/ 275149 h 914400"/>
              <a:gd name="T14" fmla="*/ 146421 w 154939"/>
              <a:gd name="T15" fmla="*/ 327825 h 914400"/>
              <a:gd name="T16" fmla="*/ 153654 w 154939"/>
              <a:gd name="T17" fmla="*/ 383650 h 914400"/>
              <a:gd name="T18" fmla="*/ 155639 w 154939"/>
              <a:gd name="T19" fmla="*/ 426425 h 914400"/>
              <a:gd name="T20" fmla="*/ 155061 w 154939"/>
              <a:gd name="T21" fmla="*/ 470930 h 914400"/>
              <a:gd name="T22" fmla="*/ 152178 w 154939"/>
              <a:gd name="T23" fmla="*/ 516991 h 914400"/>
              <a:gd name="T24" fmla="*/ 147243 w 154939"/>
              <a:gd name="T25" fmla="*/ 564435 h 914400"/>
              <a:gd name="T26" fmla="*/ 140515 w 154939"/>
              <a:gd name="T27" fmla="*/ 613090 h 914400"/>
              <a:gd name="T28" fmla="*/ 132250 w 154939"/>
              <a:gd name="T29" fmla="*/ 662783 h 914400"/>
              <a:gd name="T30" fmla="*/ 122704 w 154939"/>
              <a:gd name="T31" fmla="*/ 713341 h 914400"/>
              <a:gd name="T32" fmla="*/ 112131 w 154939"/>
              <a:gd name="T33" fmla="*/ 764591 h 914400"/>
              <a:gd name="T34" fmla="*/ 100789 w 154939"/>
              <a:gd name="T35" fmla="*/ 816359 h 914400"/>
              <a:gd name="T36" fmla="*/ 88937 w 154939"/>
              <a:gd name="T37" fmla="*/ 868474 h 914400"/>
              <a:gd name="T38" fmla="*/ 76827 w 154939"/>
              <a:gd name="T39" fmla="*/ 920761 h 9144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54939" h="914400">
                <a:moveTo>
                  <a:pt x="0" y="0"/>
                </a:moveTo>
                <a:lnTo>
                  <a:pt x="26175" y="42936"/>
                </a:lnTo>
                <a:lnTo>
                  <a:pt x="51673" y="86320"/>
                </a:lnTo>
                <a:lnTo>
                  <a:pt x="75813" y="130596"/>
                </a:lnTo>
                <a:lnTo>
                  <a:pt x="97917" y="176212"/>
                </a:lnTo>
                <a:lnTo>
                  <a:pt x="117306" y="223614"/>
                </a:lnTo>
                <a:lnTo>
                  <a:pt x="133302" y="273248"/>
                </a:lnTo>
                <a:lnTo>
                  <a:pt x="145226" y="325561"/>
                </a:lnTo>
                <a:lnTo>
                  <a:pt x="152400" y="380999"/>
                </a:lnTo>
                <a:lnTo>
                  <a:pt x="154369" y="423479"/>
                </a:lnTo>
                <a:lnTo>
                  <a:pt x="153796" y="467676"/>
                </a:lnTo>
                <a:lnTo>
                  <a:pt x="150936" y="513419"/>
                </a:lnTo>
                <a:lnTo>
                  <a:pt x="146042" y="560536"/>
                </a:lnTo>
                <a:lnTo>
                  <a:pt x="139369" y="608855"/>
                </a:lnTo>
                <a:lnTo>
                  <a:pt x="131171" y="658205"/>
                </a:lnTo>
                <a:lnTo>
                  <a:pt x="121702" y="708413"/>
                </a:lnTo>
                <a:lnTo>
                  <a:pt x="111216" y="759309"/>
                </a:lnTo>
                <a:lnTo>
                  <a:pt x="99967" y="810719"/>
                </a:lnTo>
                <a:lnTo>
                  <a:pt x="88211" y="862474"/>
                </a:lnTo>
                <a:lnTo>
                  <a:pt x="76200" y="914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12" name="object 21">
            <a:extLst>
              <a:ext uri="{FF2B5EF4-FFF2-40B4-BE49-F238E27FC236}">
                <a16:creationId xmlns:a16="http://schemas.microsoft.com/office/drawing/2014/main" id="{1579F98C-1E66-4BA6-8AA6-23DEE29C8DA8}"/>
              </a:ext>
            </a:extLst>
          </p:cNvPr>
          <p:cNvSpPr>
            <a:spLocks/>
          </p:cNvSpPr>
          <p:nvPr/>
        </p:nvSpPr>
        <p:spPr bwMode="auto">
          <a:xfrm>
            <a:off x="6689725" y="3316288"/>
            <a:ext cx="96838" cy="109537"/>
          </a:xfrm>
          <a:custGeom>
            <a:avLst/>
            <a:gdLst>
              <a:gd name="T0" fmla="*/ 0 w 96520"/>
              <a:gd name="T1" fmla="*/ 0 h 108585"/>
              <a:gd name="T2" fmla="*/ 24545 w 96520"/>
              <a:gd name="T3" fmla="*/ 110109 h 108585"/>
              <a:gd name="T4" fmla="*/ 96645 w 96520"/>
              <a:gd name="T5" fmla="*/ 23261 h 108585"/>
              <a:gd name="T6" fmla="*/ 0 60000 65536"/>
              <a:gd name="T7" fmla="*/ 0 60000 65536"/>
              <a:gd name="T8" fmla="*/ 0 60000 65536"/>
            </a:gdLst>
            <a:ahLst/>
            <a:cxnLst>
              <a:cxn ang="T6">
                <a:pos x="T0" y="T1"/>
              </a:cxn>
              <a:cxn ang="T7">
                <a:pos x="T2" y="T3"/>
              </a:cxn>
              <a:cxn ang="T8">
                <a:pos x="T4" y="T5"/>
              </a:cxn>
            </a:cxnLst>
            <a:rect l="0" t="0" r="r" b="b"/>
            <a:pathLst>
              <a:path w="96520" h="108585">
                <a:moveTo>
                  <a:pt x="0" y="0"/>
                </a:moveTo>
                <a:lnTo>
                  <a:pt x="24384" y="108203"/>
                </a:lnTo>
                <a:lnTo>
                  <a:pt x="96012" y="2285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13" name="object 22">
            <a:extLst>
              <a:ext uri="{FF2B5EF4-FFF2-40B4-BE49-F238E27FC236}">
                <a16:creationId xmlns:a16="http://schemas.microsoft.com/office/drawing/2014/main" id="{00B53650-72AF-43F7-9FE3-17F2452EF222}"/>
              </a:ext>
            </a:extLst>
          </p:cNvPr>
          <p:cNvSpPr>
            <a:spLocks/>
          </p:cNvSpPr>
          <p:nvPr/>
        </p:nvSpPr>
        <p:spPr bwMode="auto">
          <a:xfrm>
            <a:off x="5567363" y="1665288"/>
            <a:ext cx="841375" cy="688975"/>
          </a:xfrm>
          <a:custGeom>
            <a:avLst/>
            <a:gdLst>
              <a:gd name="T0" fmla="*/ 844562 w 838200"/>
              <a:gd name="T1" fmla="*/ 692164 h 685800"/>
              <a:gd name="T2" fmla="*/ 842948 w 838200"/>
              <a:gd name="T3" fmla="*/ 639185 h 685800"/>
              <a:gd name="T4" fmla="*/ 840865 w 838200"/>
              <a:gd name="T5" fmla="*/ 586595 h 685800"/>
              <a:gd name="T6" fmla="*/ 837844 w 838200"/>
              <a:gd name="T7" fmla="*/ 534721 h 685800"/>
              <a:gd name="T8" fmla="*/ 833414 w 838200"/>
              <a:gd name="T9" fmla="*/ 483889 h 685800"/>
              <a:gd name="T10" fmla="*/ 827108 w 838200"/>
              <a:gd name="T11" fmla="*/ 434423 h 685800"/>
              <a:gd name="T12" fmla="*/ 818458 w 838200"/>
              <a:gd name="T13" fmla="*/ 386651 h 685800"/>
              <a:gd name="T14" fmla="*/ 806990 w 838200"/>
              <a:gd name="T15" fmla="*/ 340897 h 685800"/>
              <a:gd name="T16" fmla="*/ 792239 w 838200"/>
              <a:gd name="T17" fmla="*/ 297488 h 685800"/>
              <a:gd name="T18" fmla="*/ 773734 w 838200"/>
              <a:gd name="T19" fmla="*/ 256749 h 685800"/>
              <a:gd name="T20" fmla="*/ 751005 w 838200"/>
              <a:gd name="T21" fmla="*/ 219007 h 685800"/>
              <a:gd name="T22" fmla="*/ 723586 w 838200"/>
              <a:gd name="T23" fmla="*/ 184587 h 685800"/>
              <a:gd name="T24" fmla="*/ 691006 w 838200"/>
              <a:gd name="T25" fmla="*/ 153814 h 685800"/>
              <a:gd name="T26" fmla="*/ 658736 w 838200"/>
              <a:gd name="T27" fmla="*/ 130519 h 685800"/>
              <a:gd name="T28" fmla="*/ 622670 w 838200"/>
              <a:gd name="T29" fmla="*/ 109939 h 685800"/>
              <a:gd name="T30" fmla="*/ 583098 w 838200"/>
              <a:gd name="T31" fmla="*/ 91866 h 685800"/>
              <a:gd name="T32" fmla="*/ 540313 w 838200"/>
              <a:gd name="T33" fmla="*/ 76100 h 685800"/>
              <a:gd name="T34" fmla="*/ 494606 w 838200"/>
              <a:gd name="T35" fmla="*/ 62430 h 685800"/>
              <a:gd name="T36" fmla="*/ 446272 w 838200"/>
              <a:gd name="T37" fmla="*/ 50654 h 685800"/>
              <a:gd name="T38" fmla="*/ 395600 w 838200"/>
              <a:gd name="T39" fmla="*/ 40568 h 685800"/>
              <a:gd name="T40" fmla="*/ 342883 w 838200"/>
              <a:gd name="T41" fmla="*/ 31964 h 685800"/>
              <a:gd name="T42" fmla="*/ 288413 w 838200"/>
              <a:gd name="T43" fmla="*/ 24639 h 685800"/>
              <a:gd name="T44" fmla="*/ 232483 w 838200"/>
              <a:gd name="T45" fmla="*/ 18385 h 685800"/>
              <a:gd name="T46" fmla="*/ 175385 w 838200"/>
              <a:gd name="T47" fmla="*/ 13001 h 685800"/>
              <a:gd name="T48" fmla="*/ 117410 w 838200"/>
              <a:gd name="T49" fmla="*/ 8278 h 685800"/>
              <a:gd name="T50" fmla="*/ 58850 w 838200"/>
              <a:gd name="T51" fmla="*/ 4012 h 685800"/>
              <a:gd name="T52" fmla="*/ 0 w 838200"/>
              <a:gd name="T53" fmla="*/ 0 h 6858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38200" h="685800">
                <a:moveTo>
                  <a:pt x="838200" y="685799"/>
                </a:moveTo>
                <a:lnTo>
                  <a:pt x="836598" y="633307"/>
                </a:lnTo>
                <a:lnTo>
                  <a:pt x="834531" y="581201"/>
                </a:lnTo>
                <a:lnTo>
                  <a:pt x="831532" y="529804"/>
                </a:lnTo>
                <a:lnTo>
                  <a:pt x="827136" y="479439"/>
                </a:lnTo>
                <a:lnTo>
                  <a:pt x="820878" y="430428"/>
                </a:lnTo>
                <a:lnTo>
                  <a:pt x="812292" y="383095"/>
                </a:lnTo>
                <a:lnTo>
                  <a:pt x="800911" y="337762"/>
                </a:lnTo>
                <a:lnTo>
                  <a:pt x="786271" y="294752"/>
                </a:lnTo>
                <a:lnTo>
                  <a:pt x="767905" y="254388"/>
                </a:lnTo>
                <a:lnTo>
                  <a:pt x="745348" y="216993"/>
                </a:lnTo>
                <a:lnTo>
                  <a:pt x="718135" y="182889"/>
                </a:lnTo>
                <a:lnTo>
                  <a:pt x="685800" y="152399"/>
                </a:lnTo>
                <a:lnTo>
                  <a:pt x="653774" y="129319"/>
                </a:lnTo>
                <a:lnTo>
                  <a:pt x="617979" y="108928"/>
                </a:lnTo>
                <a:lnTo>
                  <a:pt x="578706" y="91022"/>
                </a:lnTo>
                <a:lnTo>
                  <a:pt x="536243" y="75400"/>
                </a:lnTo>
                <a:lnTo>
                  <a:pt x="490881" y="61856"/>
                </a:lnTo>
                <a:lnTo>
                  <a:pt x="442910" y="50189"/>
                </a:lnTo>
                <a:lnTo>
                  <a:pt x="392620" y="40195"/>
                </a:lnTo>
                <a:lnTo>
                  <a:pt x="340300" y="31670"/>
                </a:lnTo>
                <a:lnTo>
                  <a:pt x="286241" y="24412"/>
                </a:lnTo>
                <a:lnTo>
                  <a:pt x="230732" y="18216"/>
                </a:lnTo>
                <a:lnTo>
                  <a:pt x="174064" y="12881"/>
                </a:lnTo>
                <a:lnTo>
                  <a:pt x="116526" y="8202"/>
                </a:lnTo>
                <a:lnTo>
                  <a:pt x="58407" y="3976"/>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6214" name="object 23">
            <a:extLst>
              <a:ext uri="{FF2B5EF4-FFF2-40B4-BE49-F238E27FC236}">
                <a16:creationId xmlns:a16="http://schemas.microsoft.com/office/drawing/2014/main" id="{918CAB44-0A4D-4F01-9A94-13BED53D89DC}"/>
              </a:ext>
            </a:extLst>
          </p:cNvPr>
          <p:cNvSpPr>
            <a:spLocks/>
          </p:cNvSpPr>
          <p:nvPr/>
        </p:nvSpPr>
        <p:spPr bwMode="auto">
          <a:xfrm>
            <a:off x="5567363" y="1624013"/>
            <a:ext cx="103187" cy="98425"/>
          </a:xfrm>
          <a:custGeom>
            <a:avLst/>
            <a:gdLst>
              <a:gd name="T0" fmla="*/ 101746 w 104139"/>
              <a:gd name="T1" fmla="*/ 0 h 99059"/>
              <a:gd name="T2" fmla="*/ 0 w 104139"/>
              <a:gd name="T3" fmla="*/ 40622 h 99059"/>
              <a:gd name="T4" fmla="*/ 94264 w 104139"/>
              <a:gd name="T5" fmla="*/ 97795 h 99059"/>
              <a:gd name="T6" fmla="*/ 0 60000 65536"/>
              <a:gd name="T7" fmla="*/ 0 60000 65536"/>
              <a:gd name="T8" fmla="*/ 0 60000 65536"/>
            </a:gdLst>
            <a:ahLst/>
            <a:cxnLst>
              <a:cxn ang="T6">
                <a:pos x="T0" y="T1"/>
              </a:cxn>
              <a:cxn ang="T7">
                <a:pos x="T2" y="T3"/>
              </a:cxn>
              <a:cxn ang="T8">
                <a:pos x="T4" y="T5"/>
              </a:cxn>
            </a:cxnLst>
            <a:rect l="0" t="0" r="r" b="b"/>
            <a:pathLst>
              <a:path w="104139" h="99059">
                <a:moveTo>
                  <a:pt x="103632" y="0"/>
                </a:moveTo>
                <a:lnTo>
                  <a:pt x="0" y="41147"/>
                </a:lnTo>
                <a:lnTo>
                  <a:pt x="96012" y="9905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4" name="object 24">
            <a:extLst>
              <a:ext uri="{FF2B5EF4-FFF2-40B4-BE49-F238E27FC236}">
                <a16:creationId xmlns:a16="http://schemas.microsoft.com/office/drawing/2014/main" id="{A03EB274-406C-4394-B1B9-F0D53C0B56DC}"/>
              </a:ext>
            </a:extLst>
          </p:cNvPr>
          <p:cNvSpPr txBox="1"/>
          <p:nvPr/>
        </p:nvSpPr>
        <p:spPr>
          <a:xfrm>
            <a:off x="3028950" y="2136775"/>
            <a:ext cx="615950" cy="260350"/>
          </a:xfrm>
          <a:prstGeom prst="rect">
            <a:avLst/>
          </a:prstGeom>
        </p:spPr>
        <p:txBody>
          <a:bodyPr lIns="0" tIns="12115" rIns="0" bIns="0">
            <a:spAutoFit/>
          </a:bodyPr>
          <a:lstStyle/>
          <a:p>
            <a:pPr marL="12753">
              <a:spcBef>
                <a:spcPts val="95"/>
              </a:spcBef>
              <a:defRPr/>
            </a:pPr>
            <a:r>
              <a:rPr sz="1607" spc="-5" dirty="0">
                <a:latin typeface="Times New Roman"/>
                <a:cs typeface="Times New Roman"/>
              </a:rPr>
              <a:t>存款</a:t>
            </a:r>
            <a:endParaRPr sz="1607">
              <a:latin typeface="Times New Roman"/>
              <a:cs typeface="Times New Roman"/>
            </a:endParaRPr>
          </a:p>
        </p:txBody>
      </p:sp>
      <p:sp>
        <p:nvSpPr>
          <p:cNvPr id="25" name="object 25">
            <a:extLst>
              <a:ext uri="{FF2B5EF4-FFF2-40B4-BE49-F238E27FC236}">
                <a16:creationId xmlns:a16="http://schemas.microsoft.com/office/drawing/2014/main" id="{65D2F21B-A7B1-4879-9AE8-331DBCDC9B25}"/>
              </a:ext>
            </a:extLst>
          </p:cNvPr>
          <p:cNvSpPr txBox="1"/>
          <p:nvPr/>
        </p:nvSpPr>
        <p:spPr>
          <a:xfrm>
            <a:off x="5400675" y="2901950"/>
            <a:ext cx="795338" cy="260350"/>
          </a:xfrm>
          <a:prstGeom prst="rect">
            <a:avLst/>
          </a:prstGeom>
        </p:spPr>
        <p:txBody>
          <a:bodyPr lIns="0" tIns="12115" rIns="0" bIns="0">
            <a:spAutoFit/>
          </a:bodyPr>
          <a:lstStyle/>
          <a:p>
            <a:pPr marL="12753">
              <a:spcBef>
                <a:spcPts val="95"/>
              </a:spcBef>
              <a:defRPr/>
            </a:pPr>
            <a:r>
              <a:rPr sz="1607" spc="-5" dirty="0">
                <a:latin typeface="Times New Roman"/>
                <a:cs typeface="Times New Roman"/>
              </a:rPr>
              <a:t>withd</a:t>
            </a:r>
            <a:r>
              <a:rPr sz="1607" spc="-10" dirty="0">
                <a:latin typeface="Times New Roman"/>
                <a:cs typeface="Times New Roman"/>
              </a:rPr>
              <a:t>R</a:t>
            </a:r>
            <a:r>
              <a:rPr sz="1607" spc="-5" dirty="0">
                <a:latin typeface="Times New Roman"/>
                <a:cs typeface="Times New Roman"/>
              </a:rPr>
              <a:t>啊</a:t>
            </a:r>
            <a:endParaRPr sz="1607">
              <a:latin typeface="Times New Roman"/>
              <a:cs typeface="Times New Roman"/>
            </a:endParaRPr>
          </a:p>
        </p:txBody>
      </p:sp>
      <p:sp>
        <p:nvSpPr>
          <p:cNvPr id="26" name="object 26">
            <a:extLst>
              <a:ext uri="{FF2B5EF4-FFF2-40B4-BE49-F238E27FC236}">
                <a16:creationId xmlns:a16="http://schemas.microsoft.com/office/drawing/2014/main" id="{CEC67AAF-0336-4BC0-B9D9-3C4004DB97AB}"/>
              </a:ext>
            </a:extLst>
          </p:cNvPr>
          <p:cNvSpPr txBox="1"/>
          <p:nvPr/>
        </p:nvSpPr>
        <p:spPr>
          <a:xfrm>
            <a:off x="6716713" y="3989388"/>
            <a:ext cx="2141537" cy="258762"/>
          </a:xfrm>
          <a:prstGeom prst="rect">
            <a:avLst/>
          </a:prstGeom>
        </p:spPr>
        <p:txBody>
          <a:bodyPr lIns="0" tIns="12115" rIns="0" bIns="0">
            <a:spAutoFit/>
          </a:bodyPr>
          <a:lstStyle/>
          <a:p>
            <a:pPr marL="12753">
              <a:spcBef>
                <a:spcPts val="95"/>
              </a:spcBef>
              <a:defRPr/>
            </a:pPr>
            <a:r>
              <a:rPr sz="1607" spc="-5" dirty="0">
                <a:latin typeface="Times New Roman"/>
                <a:cs typeface="Times New Roman"/>
              </a:rPr>
              <a:t>存款/余额 + = 金额</a:t>
            </a:r>
            <a:endParaRPr sz="1607">
              <a:latin typeface="Times New Roman"/>
              <a:cs typeface="Times New Roman"/>
            </a:endParaRPr>
          </a:p>
        </p:txBody>
      </p:sp>
      <p:sp>
        <p:nvSpPr>
          <p:cNvPr id="27" name="object 27">
            <a:extLst>
              <a:ext uri="{FF2B5EF4-FFF2-40B4-BE49-F238E27FC236}">
                <a16:creationId xmlns:a16="http://schemas.microsoft.com/office/drawing/2014/main" id="{46FCDDF1-EDC7-4341-B2FA-BBFE10AFFC56}"/>
              </a:ext>
            </a:extLst>
          </p:cNvPr>
          <p:cNvSpPr txBox="1"/>
          <p:nvPr/>
        </p:nvSpPr>
        <p:spPr>
          <a:xfrm>
            <a:off x="7007225" y="2443163"/>
            <a:ext cx="3097213" cy="260350"/>
          </a:xfrm>
          <a:prstGeom prst="rect">
            <a:avLst/>
          </a:prstGeom>
        </p:spPr>
        <p:txBody>
          <a:bodyPr lIns="0" tIns="12115" rIns="0" bIns="0">
            <a:spAutoFit/>
          </a:bodyPr>
          <a:lstStyle/>
          <a:p>
            <a:pPr marL="12753">
              <a:spcBef>
                <a:spcPts val="95"/>
              </a:spcBef>
              <a:tabLst>
                <a:tab pos="906125" algn="l"/>
              </a:tabLst>
              <a:defRPr/>
            </a:pPr>
            <a:r>
              <a:rPr sz="1607" spc="-5" dirty="0">
                <a:latin typeface="Times New Roman"/>
                <a:cs typeface="Times New Roman"/>
              </a:rPr>
              <a:t>[金额</a:t>
            </a:r>
            <a:r>
              <a:rPr sz="1607" dirty="0">
                <a:latin typeface="Times New Roman"/>
                <a:cs typeface="Times New Roman"/>
              </a:rPr>
              <a:t> </a:t>
            </a:r>
            <a:r>
              <a:rPr sz="1607" spc="-5" dirty="0">
                <a:latin typeface="Symbol"/>
                <a:cs typeface="Symbol"/>
              </a:rPr>
              <a:t></a:t>
            </a:r>
            <a:r>
              <a:rPr sz="1607" spc="-5" dirty="0">
                <a:latin typeface="Times New Roman"/>
                <a:cs typeface="Times New Roman"/>
              </a:rPr>
              <a:t>余额]/余额 = 金额</a:t>
            </a:r>
            <a:endParaRPr sz="1607">
              <a:latin typeface="Times New Roman"/>
              <a:cs typeface="Times New Roman"/>
            </a:endParaRPr>
          </a:p>
        </p:txBody>
      </p:sp>
      <p:sp>
        <p:nvSpPr>
          <p:cNvPr id="136219" name="object 28">
            <a:extLst>
              <a:ext uri="{FF2B5EF4-FFF2-40B4-BE49-F238E27FC236}">
                <a16:creationId xmlns:a16="http://schemas.microsoft.com/office/drawing/2014/main" id="{E0316AF7-7723-4D7C-BB69-307AFC97A054}"/>
              </a:ext>
            </a:extLst>
          </p:cNvPr>
          <p:cNvSpPr txBox="1">
            <a:spLocks noChangeArrowheads="1"/>
          </p:cNvSpPr>
          <p:nvPr/>
        </p:nvSpPr>
        <p:spPr bwMode="auto">
          <a:xfrm>
            <a:off x="2814638" y="3376613"/>
            <a:ext cx="17414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4231"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888"/>
              </a:lnSpc>
              <a:spcBef>
                <a:spcPts val="188"/>
              </a:spcBef>
            </a:pPr>
            <a:r>
              <a:rPr lang="zh-CN" altLang="zh-CN" sz="1600">
                <a:latin typeface="Times New Roman" panose="02020603050405020304" pitchFamily="18" charset="0"/>
                <a:cs typeface="Times New Roman" panose="02020603050405020304" pitchFamily="18" charset="0"/>
              </a:rPr>
              <a:t>[金额</a:t>
            </a:r>
            <a:r>
              <a:rPr lang="zh-CN" altLang="zh-CN" sz="1600">
                <a:latin typeface="Symbol" panose="05050102010706020507" pitchFamily="18" charset="2"/>
              </a:rPr>
              <a:t></a:t>
            </a:r>
            <a:r>
              <a:rPr lang="zh-CN" altLang="zh-CN" sz="1600">
                <a:latin typeface="Times New Roman" panose="02020603050405020304" pitchFamily="18" charset="0"/>
                <a:cs typeface="Times New Roman" panose="02020603050405020304" pitchFamily="18" charset="0"/>
              </a:rPr>
              <a:t>1-平衡]/balance+=amount-1</a:t>
            </a:r>
          </a:p>
        </p:txBody>
      </p:sp>
      <p:sp>
        <p:nvSpPr>
          <p:cNvPr id="136220" name="object 29">
            <a:extLst>
              <a:ext uri="{FF2B5EF4-FFF2-40B4-BE49-F238E27FC236}">
                <a16:creationId xmlns:a16="http://schemas.microsoft.com/office/drawing/2014/main" id="{6C0B2162-B1C5-42FE-86BA-D3A050D887BD}"/>
              </a:ext>
            </a:extLst>
          </p:cNvPr>
          <p:cNvSpPr txBox="1">
            <a:spLocks noChangeArrowheads="1"/>
          </p:cNvSpPr>
          <p:nvPr/>
        </p:nvSpPr>
        <p:spPr bwMode="auto">
          <a:xfrm>
            <a:off x="4038600" y="2076450"/>
            <a:ext cx="17446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15"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[金额 1-平衡]/balance+=amount-1</a:t>
            </a:r>
          </a:p>
        </p:txBody>
      </p:sp>
      <p:sp>
        <p:nvSpPr>
          <p:cNvPr id="30" name="object 30">
            <a:extLst>
              <a:ext uri="{FF2B5EF4-FFF2-40B4-BE49-F238E27FC236}">
                <a16:creationId xmlns:a16="http://schemas.microsoft.com/office/drawing/2014/main" id="{18E3B8E9-C6CB-4B3B-B4FD-7422368D899B}"/>
              </a:ext>
            </a:extLst>
          </p:cNvPr>
          <p:cNvSpPr txBox="1"/>
          <p:nvPr/>
        </p:nvSpPr>
        <p:spPr>
          <a:xfrm>
            <a:off x="3181350" y="1039813"/>
            <a:ext cx="6132513" cy="755650"/>
          </a:xfrm>
          <a:prstGeom prst="rect">
            <a:avLst/>
          </a:prstGeom>
        </p:spPr>
        <p:txBody>
          <a:bodyPr lIns="0" tIns="12753" rIns="0" bIns="0">
            <a:spAutoFit/>
          </a:bodyPr>
          <a:lstStyle/>
          <a:p>
            <a:pPr marL="12753">
              <a:spcBef>
                <a:spcPts val="100"/>
              </a:spcBef>
              <a:defRPr/>
            </a:pPr>
            <a:r>
              <a:rPr sz="1808" b="1" spc="-5" dirty="0">
                <a:latin typeface="Times New Roman"/>
                <a:cs typeface="Times New Roman"/>
              </a:rPr>
              <a:t>AccountState</a:t>
            </a:r>
            <a:endParaRPr sz="1808">
              <a:latin typeface="Times New Roman"/>
              <a:cs typeface="Times New Roman"/>
            </a:endParaRPr>
          </a:p>
          <a:p>
            <a:pPr marL="1414345">
              <a:spcBef>
                <a:spcPts val="1647"/>
              </a:spcBef>
              <a:tabLst>
                <a:tab pos="3149437" algn="l"/>
              </a:tabLst>
              <a:defRPr/>
            </a:pPr>
            <a:r>
              <a:rPr sz="1607" spc="-5" dirty="0">
                <a:latin typeface="Times New Roman"/>
                <a:cs typeface="Times New Roman"/>
              </a:rPr>
              <a:t>借方 [金额 &gt; 余额]/余额 = 金额</a:t>
            </a:r>
            <a:endParaRPr sz="1607">
              <a:latin typeface="Times New Roman"/>
              <a:cs typeface="Times New Roman"/>
            </a:endParaRPr>
          </a:p>
        </p:txBody>
      </p:sp>
      <p:sp>
        <p:nvSpPr>
          <p:cNvPr id="136222" name="object 31">
            <a:extLst>
              <a:ext uri="{FF2B5EF4-FFF2-40B4-BE49-F238E27FC236}">
                <a16:creationId xmlns:a16="http://schemas.microsoft.com/office/drawing/2014/main" id="{FF196A54-B52B-477F-A33C-D140C3C93EED}"/>
              </a:ext>
            </a:extLst>
          </p:cNvPr>
          <p:cNvSpPr txBox="1">
            <a:spLocks noChangeArrowheads="1"/>
          </p:cNvSpPr>
          <p:nvPr/>
        </p:nvSpPr>
        <p:spPr bwMode="auto">
          <a:xfrm>
            <a:off x="2201863" y="4330700"/>
            <a:ext cx="5497512" cy="250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128588" indent="-115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b="1" i="1">
                <a:latin typeface="Times New Roman" panose="02020603050405020304" pitchFamily="18" charset="0"/>
                <a:cs typeface="Times New Roman" panose="02020603050405020304" pitchFamily="18" charset="0"/>
              </a:rPr>
              <a:t>公共类帐户 {私有 int 平衡;</a:t>
            </a:r>
            <a:endParaRPr lang="zh-CN" altLang="zh-CN">
              <a:latin typeface="Times New Roman" panose="02020603050405020304" pitchFamily="18" charset="0"/>
              <a:cs typeface="Times New Roman" panose="02020603050405020304" pitchFamily="18" charset="0"/>
            </a:endParaRPr>
          </a:p>
          <a:p>
            <a:pPr>
              <a:lnSpc>
                <a:spcPts val="2163"/>
              </a:lnSpc>
              <a:spcBef>
                <a:spcPts val="13"/>
              </a:spcBef>
            </a:pPr>
            <a:r>
              <a:rPr lang="zh-CN" altLang="zh-CN" b="1" i="1">
                <a:latin typeface="Times New Roman" panose="02020603050405020304" pitchFamily="18" charset="0"/>
                <a:cs typeface="Times New Roman" panose="02020603050405020304" pitchFamily="18" charset="0"/>
              </a:rPr>
              <a:t>公共空隙存款 (int 金额) {</a:t>
            </a:r>
            <a:endParaRPr lang="zh-CN" altLang="zh-CN">
              <a:latin typeface="Times New Roman" panose="02020603050405020304" pitchFamily="18" charset="0"/>
              <a:cs typeface="Times New Roman" panose="02020603050405020304" pitchFamily="18" charset="0"/>
            </a:endParaRPr>
          </a:p>
          <a:p>
            <a:pPr>
              <a:lnSpc>
                <a:spcPts val="2200"/>
              </a:lnSpc>
            </a:pPr>
            <a:r>
              <a:rPr lang="zh-CN" altLang="zh-CN" b="1" i="1">
                <a:latin typeface="Times New Roman" panose="02020603050405020304" pitchFamily="18" charset="0"/>
                <a:cs typeface="Times New Roman" panose="02020603050405020304" pitchFamily="18" charset="0"/>
              </a:rPr>
              <a:t>如果 (平衡</a:t>
            </a: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 </a:t>
            </a:r>
            <a:r>
              <a:rPr lang="zh-CN" altLang="zh-CN" b="1" i="1">
                <a:latin typeface="Times New Roman" panose="02020603050405020304" pitchFamily="18" charset="0"/>
                <a:cs typeface="Times New Roman" panose="02020603050405020304" pitchFamily="18" charset="0"/>
              </a:rPr>
              <a:t>0) 余额 = 余额 + 金额;</a:t>
            </a:r>
            <a:endParaRPr lang="zh-CN" altLang="zh-CN">
              <a:latin typeface="Times New Roman" panose="02020603050405020304" pitchFamily="18" charset="0"/>
              <a:cs typeface="Times New Roman" panose="02020603050405020304" pitchFamily="18" charset="0"/>
            </a:endParaRPr>
          </a:p>
          <a:p>
            <a:pPr>
              <a:lnSpc>
                <a:spcPts val="2150"/>
              </a:lnSpc>
            </a:pPr>
            <a:r>
              <a:rPr lang="zh-CN" altLang="zh-CN" b="1" i="1">
                <a:latin typeface="Times New Roman" panose="02020603050405020304" pitchFamily="18" charset="0"/>
                <a:cs typeface="Times New Roman" panose="02020603050405020304" pitchFamily="18" charset="0"/>
              </a:rPr>
              <a:t>余额 = 余额 + 金额– 1;交易费用</a:t>
            </a:r>
            <a:endParaRPr lang="zh-CN" altLang="zh-CN">
              <a:latin typeface="Times New Roman" panose="02020603050405020304" pitchFamily="18" charset="0"/>
              <a:cs typeface="Times New Roman" panose="02020603050405020304" pitchFamily="18" charset="0"/>
            </a:endParaRPr>
          </a:p>
          <a:p>
            <a:pPr/>
            <a:r>
              <a:rPr lang="zh-CN" altLang="zh-CN" b="1" i="1">
                <a:latin typeface="Times New Roman" panose="02020603050405020304" pitchFamily="18" charset="0"/>
                <a:cs typeface="Times New Roman" panose="02020603050405020304" pitchFamily="18" charset="0"/>
              </a:rPr>
              <a:t>}</a:t>
            </a:r>
            <a:endParaRPr lang="zh-CN" altLang="zh-CN">
              <a:latin typeface="Times New Roman" panose="02020603050405020304" pitchFamily="18" charset="0"/>
              <a:cs typeface="Times New Roman" panose="02020603050405020304" pitchFamily="18" charset="0"/>
            </a:endParaRPr>
          </a:p>
          <a:p>
            <a:pPr>
              <a:lnSpc>
                <a:spcPts val="2175"/>
              </a:lnSpc>
            </a:pPr>
            <a:r>
              <a:rPr lang="zh-CN" altLang="zh-CN" b="1" i="1">
                <a:latin typeface="Times New Roman" panose="02020603050405020304" pitchFamily="18" charset="0"/>
                <a:cs typeface="Times New Roman" panose="02020603050405020304" pitchFamily="18" charset="0"/>
              </a:rPr>
              <a:t>公共空取 (金额) {</a:t>
            </a:r>
            <a:endParaRPr lang="zh-CN" altLang="zh-CN">
              <a:latin typeface="Times New Roman" panose="02020603050405020304" pitchFamily="18" charset="0"/>
              <a:cs typeface="Times New Roman" panose="02020603050405020304" pitchFamily="18" charset="0"/>
            </a:endParaRPr>
          </a:p>
          <a:p>
            <a:pPr>
              <a:lnSpc>
                <a:spcPts val="2200"/>
              </a:lnSpc>
            </a:pPr>
            <a:r>
              <a:rPr lang="zh-CN" altLang="zh-CN" b="1" i="1">
                <a:latin typeface="Times New Roman" panose="02020603050405020304" pitchFamily="18" charset="0"/>
                <a:cs typeface="Times New Roman" panose="02020603050405020304" pitchFamily="18" charset="0"/>
              </a:rPr>
              <a:t>如果 (平衡</a:t>
            </a: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 </a:t>
            </a:r>
            <a:r>
              <a:rPr lang="zh-CN" altLang="zh-CN" b="1" i="1">
                <a:latin typeface="Times New Roman" panose="02020603050405020304" pitchFamily="18" charset="0"/>
                <a:cs typeface="Times New Roman" panose="02020603050405020304" pitchFamily="18" charset="0"/>
              </a:rPr>
              <a:t>0) 余额 = 余额-金额;</a:t>
            </a:r>
            <a:endParaRPr lang="zh-CN" altLang="zh-CN">
              <a:latin typeface="Times New Roman" panose="02020603050405020304" pitchFamily="18" charset="0"/>
              <a:cs typeface="Times New Roman" panose="02020603050405020304" pitchFamily="18" charset="0"/>
            </a:endParaRPr>
          </a:p>
          <a:p>
            <a:pPr>
              <a:lnSpc>
                <a:spcPts val="2150"/>
              </a:lnSpc>
            </a:pPr>
            <a:r>
              <a:rPr lang="zh-CN" altLang="zh-CN" b="1" i="1">
                <a:latin typeface="Times New Roman" panose="02020603050405020304" pitchFamily="18" charset="0"/>
                <a:cs typeface="Times New Roman" panose="02020603050405020304" pitchFamily="18" charset="0"/>
              </a:rPr>
              <a:t>}}</a:t>
            </a:r>
            <a:endParaRPr lang="zh-CN"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BA3AB5D0-4220-46DA-80F1-9630B8249FB0}"/>
              </a:ext>
            </a:extLst>
          </p:cNvPr>
          <p:cNvSpPr txBox="1">
            <a:spLocks noGrp="1"/>
          </p:cNvSpPr>
          <p:nvPr>
            <p:ph type="title"/>
          </p:nvPr>
        </p:nvSpPr>
        <p:spPr>
          <a:xfrm>
            <a:off x="0" y="120650"/>
            <a:ext cx="6781800" cy="690563"/>
          </a:xfrm>
        </p:spPr>
        <p:txBody>
          <a:bodyPr tIns="12753" rtlCol="0">
            <a:spAutoFit/>
          </a:bodyPr>
          <a:lstStyle/>
          <a:p>
            <a:pPr marL="12753">
              <a:spcBef>
                <a:spcPts val="100"/>
              </a:spcBef>
              <a:defRPr/>
            </a:pPr>
            <a:r>
              <a:rPr sz="4400" b="1" spc="-5" dirty="0">
                <a:latin typeface="Times New Roman"/>
                <a:cs typeface="Times New Roman"/>
              </a:rPr>
              <a:t>包</a:t>
            </a:r>
            <a:r>
              <a:rPr sz="4400" b="1" spc="-30" dirty="0">
                <a:latin typeface="Times New Roman"/>
                <a:cs typeface="Times New Roman"/>
              </a:rPr>
              <a:t> </a:t>
            </a:r>
            <a:r>
              <a:rPr sz="4400" b="1" spc="-10" dirty="0">
                <a:latin typeface="Times New Roman"/>
                <a:cs typeface="Times New Roman"/>
              </a:rPr>
              <a:t>图</a:t>
            </a:r>
          </a:p>
        </p:txBody>
      </p:sp>
      <p:graphicFrame>
        <p:nvGraphicFramePr>
          <p:cNvPr id="4" name="object 4">
            <a:extLst>
              <a:ext uri="{FF2B5EF4-FFF2-40B4-BE49-F238E27FC236}">
                <a16:creationId xmlns:a16="http://schemas.microsoft.com/office/drawing/2014/main" id="{15529313-82EF-45D4-BD01-388F47DAD0B8}"/>
              </a:ext>
            </a:extLst>
          </p:cNvPr>
          <p:cNvGraphicFramePr>
            <a:graphicFrameLocks noGrp="1"/>
          </p:cNvGraphicFramePr>
          <p:nvPr/>
        </p:nvGraphicFramePr>
        <p:xfrm>
          <a:off x="4940300" y="3830638"/>
          <a:ext cx="5432425" cy="2832100"/>
        </p:xfrm>
        <a:graphic>
          <a:graphicData uri="http://schemas.openxmlformats.org/drawingml/2006/table">
            <a:tbl>
              <a:tblPr/>
              <a:tblGrid>
                <a:gridCol w="2865438">
                  <a:extLst>
                    <a:ext uri="{9D8B030D-6E8A-4147-A177-3AD203B41FA5}">
                      <a16:colId xmlns:a16="http://schemas.microsoft.com/office/drawing/2014/main" val="20000"/>
                    </a:ext>
                  </a:extLst>
                </a:gridCol>
                <a:gridCol w="2566987">
                  <a:extLst>
                    <a:ext uri="{9D8B030D-6E8A-4147-A177-3AD203B41FA5}">
                      <a16:colId xmlns:a16="http://schemas.microsoft.com/office/drawing/2014/main" val="20001"/>
                    </a:ext>
                  </a:extLst>
                </a:gridCol>
              </a:tblGrid>
              <a:tr h="361950">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1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82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ts val="2325"/>
                        </a:lnSpc>
                        <a:spcBef>
                          <a:spcPts val="63"/>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读卡器, 显示器, 小键盘, ClientMgr</a:t>
                      </a:r>
                    </a:p>
                  </a:txBody>
                  <a:tcPr marL="0" marR="0" marT="7652"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UDisplay/ATM 接口</a:t>
                      </a: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DispenserFeeder, DispenserSensor, CashCounter</a:t>
                      </a:r>
                    </a:p>
                  </a:txBody>
                  <a:tcPr marL="0" marR="0" marT="4081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分配器/ATM 接口</a:t>
                      </a: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063">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WithdrawalService, TransactionMgr</a:t>
                      </a:r>
                    </a:p>
                  </a:txBody>
                  <a:tcPr marL="0" marR="0" marT="4081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TransactionMgt</a:t>
                      </a: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0238">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ts val="2325"/>
                        </a:lnSpc>
                        <a:spcBef>
                          <a:spcPts val="5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帐户, PersistentClass, AccountMgr</a:t>
                      </a:r>
                    </a:p>
                  </a:txBody>
                  <a:tcPr marL="0" marR="0" marT="6377"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0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AccountMgt</a:t>
                      </a:r>
                    </a:p>
                  </a:txBody>
                  <a:tcPr marL="0" marR="0" marT="38897"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7239" name="object 5">
            <a:extLst>
              <a:ext uri="{FF2B5EF4-FFF2-40B4-BE49-F238E27FC236}">
                <a16:creationId xmlns:a16="http://schemas.microsoft.com/office/drawing/2014/main" id="{962DD541-6D1C-42F6-BBB8-D68C00CF3F15}"/>
              </a:ext>
            </a:extLst>
          </p:cNvPr>
          <p:cNvSpPr>
            <a:spLocks/>
          </p:cNvSpPr>
          <p:nvPr/>
        </p:nvSpPr>
        <p:spPr bwMode="auto">
          <a:xfrm>
            <a:off x="1893888" y="3616325"/>
            <a:ext cx="2678112" cy="2371725"/>
          </a:xfrm>
          <a:custGeom>
            <a:avLst/>
            <a:gdLst>
              <a:gd name="T0" fmla="*/ 0 w 2667000"/>
              <a:gd name="T1" fmla="*/ 0 h 2362200"/>
              <a:gd name="T2" fmla="*/ 0 w 2667000"/>
              <a:gd name="T3" fmla="*/ 2381288 h 2362200"/>
              <a:gd name="T4" fmla="*/ 2689270 w 2667000"/>
              <a:gd name="T5" fmla="*/ 2381288 h 2362200"/>
              <a:gd name="T6" fmla="*/ 2689270 w 2667000"/>
              <a:gd name="T7" fmla="*/ 0 h 2362200"/>
              <a:gd name="T8" fmla="*/ 0 w 2667000"/>
              <a:gd name="T9" fmla="*/ 0 h 2362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7000" h="2362200">
                <a:moveTo>
                  <a:pt x="0" y="0"/>
                </a:moveTo>
                <a:lnTo>
                  <a:pt x="0" y="2362200"/>
                </a:lnTo>
                <a:lnTo>
                  <a:pt x="2667000" y="2362200"/>
                </a:lnTo>
                <a:lnTo>
                  <a:pt x="2667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 name="object 6">
            <a:extLst>
              <a:ext uri="{FF2B5EF4-FFF2-40B4-BE49-F238E27FC236}">
                <a16:creationId xmlns:a16="http://schemas.microsoft.com/office/drawing/2014/main" id="{7A2958C1-7F28-49D8-9D7C-87946FDA7AE2}"/>
              </a:ext>
            </a:extLst>
          </p:cNvPr>
          <p:cNvSpPr txBox="1"/>
          <p:nvPr/>
        </p:nvSpPr>
        <p:spPr>
          <a:xfrm>
            <a:off x="1893888" y="3155950"/>
            <a:ext cx="1530350" cy="460375"/>
          </a:xfrm>
          <a:prstGeom prst="rect">
            <a:avLst/>
          </a:prstGeom>
          <a:ln w="9144">
            <a:solidFill>
              <a:srgbClr val="000000"/>
            </a:solidFill>
          </a:ln>
        </p:spPr>
        <p:txBody>
          <a:bodyPr lIns="0" tIns="0" rIns="0" bIns="0">
            <a:spAutoFit/>
          </a:bodyPr>
          <a:lstStyle/>
          <a:p>
            <a:pPr marL="1275" algn="ctr">
              <a:lnSpc>
                <a:spcPts val="1637"/>
              </a:lnSpc>
              <a:defRPr/>
            </a:pPr>
            <a:r>
              <a:rPr sz="1406" spc="-5" dirty="0">
                <a:latin typeface="Times New Roman"/>
                <a:cs typeface="Times New Roman"/>
              </a:rPr>
              <a:t>&lt;package&gt;</a:t>
            </a:r>
            <a:endParaRPr sz="1406">
              <a:latin typeface="Times New Roman"/>
              <a:cs typeface="Times New Roman"/>
            </a:endParaRPr>
          </a:p>
          <a:p>
            <a:pPr algn="ctr">
              <a:lnSpc>
                <a:spcPts val="1922"/>
              </a:lnSpc>
              <a:defRPr/>
            </a:pPr>
            <a:r>
              <a:rPr sz="1607" spc="-10" dirty="0">
                <a:latin typeface="Times New Roman"/>
                <a:cs typeface="Times New Roman"/>
              </a:rPr>
              <a:t>Atm</a:t>
            </a:r>
            <a:r>
              <a:rPr sz="1607" spc="-5" dirty="0">
                <a:latin typeface="Times New Roman"/>
                <a:cs typeface="Times New Roman"/>
              </a:rPr>
              <a:t>接口</a:t>
            </a:r>
            <a:endParaRPr sz="1607">
              <a:latin typeface="Times New Roman"/>
              <a:cs typeface="Times New Roman"/>
            </a:endParaRPr>
          </a:p>
        </p:txBody>
      </p:sp>
      <p:sp>
        <p:nvSpPr>
          <p:cNvPr id="7" name="object 7">
            <a:extLst>
              <a:ext uri="{FF2B5EF4-FFF2-40B4-BE49-F238E27FC236}">
                <a16:creationId xmlns:a16="http://schemas.microsoft.com/office/drawing/2014/main" id="{C1C5361F-F9E1-4380-852D-123175918DF3}"/>
              </a:ext>
            </a:extLst>
          </p:cNvPr>
          <p:cNvSpPr txBox="1"/>
          <p:nvPr/>
        </p:nvSpPr>
        <p:spPr>
          <a:xfrm>
            <a:off x="2276475" y="3998913"/>
            <a:ext cx="1454150" cy="595312"/>
          </a:xfrm>
          <a:prstGeom prst="rect">
            <a:avLst/>
          </a:prstGeom>
          <a:ln w="9144">
            <a:solidFill>
              <a:srgbClr val="000000"/>
            </a:solidFill>
          </a:ln>
        </p:spPr>
        <p:txBody>
          <a:bodyPr lIns="0" tIns="92460" rIns="0" bIns="0">
            <a:spAutoFit/>
          </a:bodyPr>
          <a:lstStyle/>
          <a:p>
            <a:pPr marL="232111">
              <a:lnSpc>
                <a:spcPts val="1677"/>
              </a:lnSpc>
              <a:spcBef>
                <a:spcPts val="728"/>
              </a:spcBef>
              <a:defRPr/>
            </a:pPr>
            <a:r>
              <a:rPr sz="1406" spc="-5" dirty="0">
                <a:latin typeface="Times New Roman"/>
                <a:cs typeface="Times New Roman"/>
              </a:rPr>
              <a:t>&lt;package&gt;</a:t>
            </a:r>
            <a:endParaRPr sz="1406">
              <a:latin typeface="Times New Roman"/>
              <a:cs typeface="Times New Roman"/>
            </a:endParaRPr>
          </a:p>
          <a:p>
            <a:pPr marL="287588">
              <a:lnSpc>
                <a:spcPts val="2159"/>
              </a:lnSpc>
              <a:defRPr/>
            </a:pPr>
            <a:r>
              <a:rPr sz="1808" spc="-10" dirty="0">
                <a:latin typeface="Times New Roman"/>
                <a:cs typeface="Times New Roman"/>
              </a:rPr>
              <a:t>UDisplay</a:t>
            </a:r>
            <a:endParaRPr sz="1808">
              <a:latin typeface="Times New Roman"/>
              <a:cs typeface="Times New Roman"/>
            </a:endParaRPr>
          </a:p>
        </p:txBody>
      </p:sp>
      <p:sp>
        <p:nvSpPr>
          <p:cNvPr id="137242" name="object 8">
            <a:extLst>
              <a:ext uri="{FF2B5EF4-FFF2-40B4-BE49-F238E27FC236}">
                <a16:creationId xmlns:a16="http://schemas.microsoft.com/office/drawing/2014/main" id="{394D8483-6089-4763-BFBF-F673DDDE7382}"/>
              </a:ext>
            </a:extLst>
          </p:cNvPr>
          <p:cNvSpPr>
            <a:spLocks/>
          </p:cNvSpPr>
          <p:nvPr/>
        </p:nvSpPr>
        <p:spPr bwMode="auto">
          <a:xfrm>
            <a:off x="2276475" y="3768725"/>
            <a:ext cx="534988" cy="230188"/>
          </a:xfrm>
          <a:custGeom>
            <a:avLst/>
            <a:gdLst>
              <a:gd name="T0" fmla="*/ 0 w 533400"/>
              <a:gd name="T1" fmla="*/ 0 h 228600"/>
              <a:gd name="T2" fmla="*/ 0 w 533400"/>
              <a:gd name="T3" fmla="*/ 231787 h 228600"/>
              <a:gd name="T4" fmla="*/ 536581 w 533400"/>
              <a:gd name="T5" fmla="*/ 231787 h 228600"/>
              <a:gd name="T6" fmla="*/ 536581 w 533400"/>
              <a:gd name="T7" fmla="*/ 0 h 228600"/>
              <a:gd name="T8" fmla="*/ 0 w 533400"/>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228600">
                <a:moveTo>
                  <a:pt x="0" y="0"/>
                </a:moveTo>
                <a:lnTo>
                  <a:pt x="0" y="228600"/>
                </a:lnTo>
                <a:lnTo>
                  <a:pt x="533400" y="228600"/>
                </a:lnTo>
                <a:lnTo>
                  <a:pt x="533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2C209163-5CD6-499D-970D-F95197E6E639}"/>
              </a:ext>
            </a:extLst>
          </p:cNvPr>
          <p:cNvSpPr txBox="1"/>
          <p:nvPr/>
        </p:nvSpPr>
        <p:spPr>
          <a:xfrm>
            <a:off x="2276475" y="4992688"/>
            <a:ext cx="1454150" cy="595312"/>
          </a:xfrm>
          <a:prstGeom prst="rect">
            <a:avLst/>
          </a:prstGeom>
          <a:ln w="9144">
            <a:solidFill>
              <a:srgbClr val="000000"/>
            </a:solidFill>
          </a:ln>
        </p:spPr>
        <p:txBody>
          <a:bodyPr lIns="0" tIns="92460" rIns="0" bIns="0">
            <a:spAutoFit/>
          </a:bodyPr>
          <a:lstStyle/>
          <a:p>
            <a:pPr marL="232111">
              <a:lnSpc>
                <a:spcPts val="1677"/>
              </a:lnSpc>
              <a:spcBef>
                <a:spcPts val="728"/>
              </a:spcBef>
              <a:defRPr/>
            </a:pPr>
            <a:r>
              <a:rPr sz="1406" spc="-5" dirty="0">
                <a:latin typeface="Times New Roman"/>
                <a:cs typeface="Times New Roman"/>
              </a:rPr>
              <a:t>&lt;package&gt;</a:t>
            </a:r>
            <a:endParaRPr sz="1406">
              <a:latin typeface="Times New Roman"/>
              <a:cs typeface="Times New Roman"/>
            </a:endParaRPr>
          </a:p>
          <a:p>
            <a:pPr marL="267820">
              <a:lnSpc>
                <a:spcPts val="2159"/>
              </a:lnSpc>
              <a:defRPr/>
            </a:pPr>
            <a:r>
              <a:rPr sz="1808" spc="-5" dirty="0">
                <a:latin typeface="Times New Roman"/>
                <a:cs typeface="Times New Roman"/>
              </a:rPr>
              <a:t>分配器</a:t>
            </a:r>
            <a:endParaRPr sz="1808">
              <a:latin typeface="Times New Roman"/>
              <a:cs typeface="Times New Roman"/>
            </a:endParaRPr>
          </a:p>
        </p:txBody>
      </p:sp>
      <p:sp>
        <p:nvSpPr>
          <p:cNvPr id="137244" name="object 10">
            <a:extLst>
              <a:ext uri="{FF2B5EF4-FFF2-40B4-BE49-F238E27FC236}">
                <a16:creationId xmlns:a16="http://schemas.microsoft.com/office/drawing/2014/main" id="{4294EFA1-95D5-49C6-8ADE-90CA31962D94}"/>
              </a:ext>
            </a:extLst>
          </p:cNvPr>
          <p:cNvSpPr>
            <a:spLocks/>
          </p:cNvSpPr>
          <p:nvPr/>
        </p:nvSpPr>
        <p:spPr bwMode="auto">
          <a:xfrm>
            <a:off x="2276475" y="4764088"/>
            <a:ext cx="534988" cy="228600"/>
          </a:xfrm>
          <a:custGeom>
            <a:avLst/>
            <a:gdLst>
              <a:gd name="T0" fmla="*/ 0 w 533400"/>
              <a:gd name="T1" fmla="*/ 0 h 228600"/>
              <a:gd name="T2" fmla="*/ 0 w 533400"/>
              <a:gd name="T3" fmla="*/ 228600 h 228600"/>
              <a:gd name="T4" fmla="*/ 536581 w 533400"/>
              <a:gd name="T5" fmla="*/ 228600 h 228600"/>
              <a:gd name="T6" fmla="*/ 536581 w 533400"/>
              <a:gd name="T7" fmla="*/ 0 h 228600"/>
              <a:gd name="T8" fmla="*/ 0 w 533400"/>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228600">
                <a:moveTo>
                  <a:pt x="0" y="0"/>
                </a:moveTo>
                <a:lnTo>
                  <a:pt x="0" y="228600"/>
                </a:lnTo>
                <a:lnTo>
                  <a:pt x="533400" y="228600"/>
                </a:lnTo>
                <a:lnTo>
                  <a:pt x="533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45" name="object 11">
            <a:extLst>
              <a:ext uri="{FF2B5EF4-FFF2-40B4-BE49-F238E27FC236}">
                <a16:creationId xmlns:a16="http://schemas.microsoft.com/office/drawing/2014/main" id="{F13AB3FA-AA2C-4385-B464-32BA2F12BFDD}"/>
              </a:ext>
            </a:extLst>
          </p:cNvPr>
          <p:cNvSpPr>
            <a:spLocks/>
          </p:cNvSpPr>
          <p:nvPr/>
        </p:nvSpPr>
        <p:spPr bwMode="auto">
          <a:xfrm>
            <a:off x="4189413" y="2468563"/>
            <a:ext cx="306387" cy="1069975"/>
          </a:xfrm>
          <a:custGeom>
            <a:avLst/>
            <a:gdLst>
              <a:gd name="T0" fmla="*/ 0 w 304800"/>
              <a:gd name="T1" fmla="*/ 0 h 1066800"/>
              <a:gd name="T2" fmla="*/ 307982 w 304800"/>
              <a:gd name="T3" fmla="*/ 1073159 h 1066800"/>
              <a:gd name="T4" fmla="*/ 0 60000 65536"/>
              <a:gd name="T5" fmla="*/ 0 60000 65536"/>
            </a:gdLst>
            <a:ahLst/>
            <a:cxnLst>
              <a:cxn ang="T4">
                <a:pos x="T0" y="T1"/>
              </a:cxn>
              <a:cxn ang="T5">
                <a:pos x="T2" y="T3"/>
              </a:cxn>
            </a:cxnLst>
            <a:rect l="0" t="0" r="r" b="b"/>
            <a:pathLst>
              <a:path w="304800" h="1066800">
                <a:moveTo>
                  <a:pt x="0" y="0"/>
                </a:moveTo>
                <a:lnTo>
                  <a:pt x="304800" y="1066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46" name="object 12">
            <a:extLst>
              <a:ext uri="{FF2B5EF4-FFF2-40B4-BE49-F238E27FC236}">
                <a16:creationId xmlns:a16="http://schemas.microsoft.com/office/drawing/2014/main" id="{B8383BB7-BE9C-49DE-9373-C118DF33423D}"/>
              </a:ext>
            </a:extLst>
          </p:cNvPr>
          <p:cNvSpPr>
            <a:spLocks/>
          </p:cNvSpPr>
          <p:nvPr/>
        </p:nvSpPr>
        <p:spPr bwMode="auto">
          <a:xfrm>
            <a:off x="1893888" y="2468563"/>
            <a:ext cx="1071562" cy="611187"/>
          </a:xfrm>
          <a:custGeom>
            <a:avLst/>
            <a:gdLst>
              <a:gd name="T0" fmla="*/ 1076344 w 1066800"/>
              <a:gd name="T1" fmla="*/ 0 h 609600"/>
              <a:gd name="T2" fmla="*/ 0 w 1066800"/>
              <a:gd name="T3" fmla="*/ 612778 h 609600"/>
              <a:gd name="T4" fmla="*/ 0 60000 65536"/>
              <a:gd name="T5" fmla="*/ 0 60000 65536"/>
            </a:gdLst>
            <a:ahLst/>
            <a:cxnLst>
              <a:cxn ang="T4">
                <a:pos x="T0" y="T1"/>
              </a:cxn>
              <a:cxn ang="T5">
                <a:pos x="T2" y="T3"/>
              </a:cxn>
            </a:cxnLst>
            <a:rect l="0" t="0" r="r" b="b"/>
            <a:pathLst>
              <a:path w="1066800" h="609600">
                <a:moveTo>
                  <a:pt x="1066799" y="0"/>
                </a:moveTo>
                <a:lnTo>
                  <a:pt x="0" y="6096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47" name="object 13">
            <a:extLst>
              <a:ext uri="{FF2B5EF4-FFF2-40B4-BE49-F238E27FC236}">
                <a16:creationId xmlns:a16="http://schemas.microsoft.com/office/drawing/2014/main" id="{97F64048-230D-4A08-BDCF-6B880A7C09E1}"/>
              </a:ext>
            </a:extLst>
          </p:cNvPr>
          <p:cNvSpPr>
            <a:spLocks/>
          </p:cNvSpPr>
          <p:nvPr/>
        </p:nvSpPr>
        <p:spPr bwMode="auto">
          <a:xfrm>
            <a:off x="8107363" y="1473200"/>
            <a:ext cx="306387" cy="306388"/>
          </a:xfrm>
          <a:custGeom>
            <a:avLst/>
            <a:gdLst>
              <a:gd name="T0" fmla="*/ 307982 w 304800"/>
              <a:gd name="T1" fmla="*/ 153991 h 304800"/>
              <a:gd name="T2" fmla="*/ 300097 w 304800"/>
              <a:gd name="T3" fmla="*/ 104862 h 304800"/>
              <a:gd name="T4" fmla="*/ 278169 w 304800"/>
              <a:gd name="T5" fmla="*/ 62532 h 304800"/>
              <a:gd name="T6" fmla="*/ 244784 w 304800"/>
              <a:gd name="T7" fmla="*/ 29368 h 304800"/>
              <a:gd name="T8" fmla="*/ 202529 w 304800"/>
              <a:gd name="T9" fmla="*/ 7736 h 304800"/>
              <a:gd name="T10" fmla="*/ 153992 w 304800"/>
              <a:gd name="T11" fmla="*/ 0 h 304800"/>
              <a:gd name="T12" fmla="*/ 104861 w 304800"/>
              <a:gd name="T13" fmla="*/ 7736 h 304800"/>
              <a:gd name="T14" fmla="*/ 62532 w 304800"/>
              <a:gd name="T15" fmla="*/ 29368 h 304800"/>
              <a:gd name="T16" fmla="*/ 29368 w 304800"/>
              <a:gd name="T17" fmla="*/ 62532 h 304800"/>
              <a:gd name="T18" fmla="*/ 7736 w 304800"/>
              <a:gd name="T19" fmla="*/ 104862 h 304800"/>
              <a:gd name="T20" fmla="*/ 0 w 304800"/>
              <a:gd name="T21" fmla="*/ 153991 h 304800"/>
              <a:gd name="T22" fmla="*/ 7736 w 304800"/>
              <a:gd name="T23" fmla="*/ 202530 h 304800"/>
              <a:gd name="T24" fmla="*/ 29368 w 304800"/>
              <a:gd name="T25" fmla="*/ 244786 h 304800"/>
              <a:gd name="T26" fmla="*/ 62532 w 304800"/>
              <a:gd name="T27" fmla="*/ 278171 h 304800"/>
              <a:gd name="T28" fmla="*/ 104861 w 304800"/>
              <a:gd name="T29" fmla="*/ 300099 h 304800"/>
              <a:gd name="T30" fmla="*/ 153992 w 304800"/>
              <a:gd name="T31" fmla="*/ 307983 h 304800"/>
              <a:gd name="T32" fmla="*/ 202529 w 304800"/>
              <a:gd name="T33" fmla="*/ 300099 h 304800"/>
              <a:gd name="T34" fmla="*/ 244784 w 304800"/>
              <a:gd name="T35" fmla="*/ 278171 h 304800"/>
              <a:gd name="T36" fmla="*/ 278169 w 304800"/>
              <a:gd name="T37" fmla="*/ 244786 h 304800"/>
              <a:gd name="T38" fmla="*/ 300097 w 304800"/>
              <a:gd name="T39" fmla="*/ 202530 h 304800"/>
              <a:gd name="T40" fmla="*/ 307982 w 304800"/>
              <a:gd name="T41" fmla="*/ 153991 h 304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4800" h="304800">
                <a:moveTo>
                  <a:pt x="304800" y="152399"/>
                </a:moveTo>
                <a:lnTo>
                  <a:pt x="296997" y="103778"/>
                </a:lnTo>
                <a:lnTo>
                  <a:pt x="275295" y="61886"/>
                </a:lnTo>
                <a:lnTo>
                  <a:pt x="242255" y="29065"/>
                </a:lnTo>
                <a:lnTo>
                  <a:pt x="200436" y="7656"/>
                </a:lnTo>
                <a:lnTo>
                  <a:pt x="152400" y="0"/>
                </a:lnTo>
                <a:lnTo>
                  <a:pt x="103778" y="7656"/>
                </a:lnTo>
                <a:lnTo>
                  <a:pt x="61886" y="29065"/>
                </a:lnTo>
                <a:lnTo>
                  <a:pt x="29065" y="61886"/>
                </a:lnTo>
                <a:lnTo>
                  <a:pt x="7656" y="103778"/>
                </a:lnTo>
                <a:lnTo>
                  <a:pt x="0" y="152399"/>
                </a:lnTo>
                <a:lnTo>
                  <a:pt x="7656" y="200436"/>
                </a:lnTo>
                <a:lnTo>
                  <a:pt x="29065" y="242255"/>
                </a:lnTo>
                <a:lnTo>
                  <a:pt x="61886" y="275295"/>
                </a:lnTo>
                <a:lnTo>
                  <a:pt x="103778" y="296997"/>
                </a:lnTo>
                <a:lnTo>
                  <a:pt x="152400" y="304799"/>
                </a:lnTo>
                <a:lnTo>
                  <a:pt x="200436" y="296997"/>
                </a:lnTo>
                <a:lnTo>
                  <a:pt x="242255" y="275295"/>
                </a:lnTo>
                <a:lnTo>
                  <a:pt x="275295" y="242255"/>
                </a:lnTo>
                <a:lnTo>
                  <a:pt x="296997" y="200436"/>
                </a:lnTo>
                <a:lnTo>
                  <a:pt x="304800" y="152399"/>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01448503-E0BD-4425-8642-C3DD168DFA1B}"/>
              </a:ext>
            </a:extLst>
          </p:cNvPr>
          <p:cNvSpPr txBox="1"/>
          <p:nvPr/>
        </p:nvSpPr>
        <p:spPr>
          <a:xfrm>
            <a:off x="7864475" y="1970088"/>
            <a:ext cx="542925" cy="230187"/>
          </a:xfrm>
          <a:prstGeom prst="rect">
            <a:avLst/>
          </a:prstGeom>
        </p:spPr>
        <p:txBody>
          <a:bodyPr lIns="0" tIns="12753" rIns="0" bIns="0">
            <a:spAutoFit/>
          </a:bodyPr>
          <a:lstStyle/>
          <a:p>
            <a:pPr marL="12753">
              <a:spcBef>
                <a:spcPts val="100"/>
              </a:spcBef>
              <a:defRPr/>
            </a:pPr>
            <a:r>
              <a:rPr sz="1406" b="1" dirty="0">
                <a:latin typeface="Times New Roman"/>
                <a:cs typeface="Times New Roman"/>
              </a:rPr>
              <a:t>Tran</a:t>
            </a:r>
            <a:r>
              <a:rPr sz="1406" b="1" spc="-10" dirty="0">
                <a:latin typeface="Times New Roman"/>
                <a:cs typeface="Times New Roman"/>
              </a:rPr>
              <a:t>s</a:t>
            </a:r>
            <a:r>
              <a:rPr sz="1406" b="1" dirty="0">
                <a:latin typeface="Times New Roman"/>
                <a:cs typeface="Times New Roman"/>
              </a:rPr>
              <a:t>F</a:t>
            </a:r>
            <a:endParaRPr sz="1406">
              <a:latin typeface="Times New Roman"/>
              <a:cs typeface="Times New Roman"/>
            </a:endParaRPr>
          </a:p>
        </p:txBody>
      </p:sp>
      <p:sp>
        <p:nvSpPr>
          <p:cNvPr id="137249" name="object 15">
            <a:extLst>
              <a:ext uri="{FF2B5EF4-FFF2-40B4-BE49-F238E27FC236}">
                <a16:creationId xmlns:a16="http://schemas.microsoft.com/office/drawing/2014/main" id="{FDDF3AB3-2735-4AC7-85F5-8CCF4ED76696}"/>
              </a:ext>
            </a:extLst>
          </p:cNvPr>
          <p:cNvSpPr>
            <a:spLocks/>
          </p:cNvSpPr>
          <p:nvPr/>
        </p:nvSpPr>
        <p:spPr bwMode="auto">
          <a:xfrm>
            <a:off x="4970463" y="1549400"/>
            <a:ext cx="304800" cy="306388"/>
          </a:xfrm>
          <a:custGeom>
            <a:avLst/>
            <a:gdLst>
              <a:gd name="T0" fmla="*/ 304800 w 304800"/>
              <a:gd name="T1" fmla="*/ 153991 h 304800"/>
              <a:gd name="T2" fmla="*/ 296997 w 304800"/>
              <a:gd name="T3" fmla="*/ 104862 h 304800"/>
              <a:gd name="T4" fmla="*/ 275295 w 304800"/>
              <a:gd name="T5" fmla="*/ 62532 h 304800"/>
              <a:gd name="T6" fmla="*/ 242255 w 304800"/>
              <a:gd name="T7" fmla="*/ 29368 h 304800"/>
              <a:gd name="T8" fmla="*/ 200436 w 304800"/>
              <a:gd name="T9" fmla="*/ 7736 h 304800"/>
              <a:gd name="T10" fmla="*/ 152400 w 304800"/>
              <a:gd name="T11" fmla="*/ 0 h 304800"/>
              <a:gd name="T12" fmla="*/ 103778 w 304800"/>
              <a:gd name="T13" fmla="*/ 7736 h 304800"/>
              <a:gd name="T14" fmla="*/ 61886 w 304800"/>
              <a:gd name="T15" fmla="*/ 29368 h 304800"/>
              <a:gd name="T16" fmla="*/ 29065 w 304800"/>
              <a:gd name="T17" fmla="*/ 62532 h 304800"/>
              <a:gd name="T18" fmla="*/ 7656 w 304800"/>
              <a:gd name="T19" fmla="*/ 104862 h 304800"/>
              <a:gd name="T20" fmla="*/ 0 w 304800"/>
              <a:gd name="T21" fmla="*/ 153991 h 304800"/>
              <a:gd name="T22" fmla="*/ 7656 w 304800"/>
              <a:gd name="T23" fmla="*/ 202530 h 304800"/>
              <a:gd name="T24" fmla="*/ 29065 w 304800"/>
              <a:gd name="T25" fmla="*/ 244786 h 304800"/>
              <a:gd name="T26" fmla="*/ 61886 w 304800"/>
              <a:gd name="T27" fmla="*/ 278171 h 304800"/>
              <a:gd name="T28" fmla="*/ 103778 w 304800"/>
              <a:gd name="T29" fmla="*/ 300099 h 304800"/>
              <a:gd name="T30" fmla="*/ 152400 w 304800"/>
              <a:gd name="T31" fmla="*/ 307983 h 304800"/>
              <a:gd name="T32" fmla="*/ 200436 w 304800"/>
              <a:gd name="T33" fmla="*/ 300099 h 304800"/>
              <a:gd name="T34" fmla="*/ 242255 w 304800"/>
              <a:gd name="T35" fmla="*/ 278171 h 304800"/>
              <a:gd name="T36" fmla="*/ 275295 w 304800"/>
              <a:gd name="T37" fmla="*/ 244786 h 304800"/>
              <a:gd name="T38" fmla="*/ 296997 w 304800"/>
              <a:gd name="T39" fmla="*/ 202530 h 304800"/>
              <a:gd name="T40" fmla="*/ 304800 w 304800"/>
              <a:gd name="T41" fmla="*/ 153991 h 304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4800" h="304800">
                <a:moveTo>
                  <a:pt x="304800" y="152399"/>
                </a:moveTo>
                <a:lnTo>
                  <a:pt x="296997" y="103778"/>
                </a:lnTo>
                <a:lnTo>
                  <a:pt x="275295" y="61886"/>
                </a:lnTo>
                <a:lnTo>
                  <a:pt x="242255" y="29065"/>
                </a:lnTo>
                <a:lnTo>
                  <a:pt x="200436" y="7656"/>
                </a:lnTo>
                <a:lnTo>
                  <a:pt x="152400" y="0"/>
                </a:lnTo>
                <a:lnTo>
                  <a:pt x="103778" y="7656"/>
                </a:lnTo>
                <a:lnTo>
                  <a:pt x="61886" y="29065"/>
                </a:lnTo>
                <a:lnTo>
                  <a:pt x="29065" y="61886"/>
                </a:lnTo>
                <a:lnTo>
                  <a:pt x="7656" y="103778"/>
                </a:lnTo>
                <a:lnTo>
                  <a:pt x="0" y="152399"/>
                </a:lnTo>
                <a:lnTo>
                  <a:pt x="7656" y="200436"/>
                </a:lnTo>
                <a:lnTo>
                  <a:pt x="29065" y="242255"/>
                </a:lnTo>
                <a:lnTo>
                  <a:pt x="61886" y="275295"/>
                </a:lnTo>
                <a:lnTo>
                  <a:pt x="103778" y="296997"/>
                </a:lnTo>
                <a:lnTo>
                  <a:pt x="152400" y="304799"/>
                </a:lnTo>
                <a:lnTo>
                  <a:pt x="200436" y="296997"/>
                </a:lnTo>
                <a:lnTo>
                  <a:pt x="242255" y="275295"/>
                </a:lnTo>
                <a:lnTo>
                  <a:pt x="275295" y="242255"/>
                </a:lnTo>
                <a:lnTo>
                  <a:pt x="296997" y="200436"/>
                </a:lnTo>
                <a:lnTo>
                  <a:pt x="304800" y="152399"/>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0" name="object 16">
            <a:extLst>
              <a:ext uri="{FF2B5EF4-FFF2-40B4-BE49-F238E27FC236}">
                <a16:creationId xmlns:a16="http://schemas.microsoft.com/office/drawing/2014/main" id="{6B8B0C87-25B3-42D1-A8A7-E88AD98D2AD5}"/>
              </a:ext>
            </a:extLst>
          </p:cNvPr>
          <p:cNvSpPr>
            <a:spLocks/>
          </p:cNvSpPr>
          <p:nvPr/>
        </p:nvSpPr>
        <p:spPr bwMode="auto">
          <a:xfrm>
            <a:off x="4664075" y="2008188"/>
            <a:ext cx="306388" cy="306387"/>
          </a:xfrm>
          <a:custGeom>
            <a:avLst/>
            <a:gdLst>
              <a:gd name="T0" fmla="*/ 307984 w 304800"/>
              <a:gd name="T1" fmla="*/ 153990 h 304800"/>
              <a:gd name="T2" fmla="*/ 300099 w 304800"/>
              <a:gd name="T3" fmla="*/ 104861 h 304800"/>
              <a:gd name="T4" fmla="*/ 278171 w 304800"/>
              <a:gd name="T5" fmla="*/ 62532 h 304800"/>
              <a:gd name="T6" fmla="*/ 244786 w 304800"/>
              <a:gd name="T7" fmla="*/ 29368 h 304800"/>
              <a:gd name="T8" fmla="*/ 202530 w 304800"/>
              <a:gd name="T9" fmla="*/ 7736 h 304800"/>
              <a:gd name="T10" fmla="*/ 153992 w 304800"/>
              <a:gd name="T11" fmla="*/ 0 h 304800"/>
              <a:gd name="T12" fmla="*/ 104862 w 304800"/>
              <a:gd name="T13" fmla="*/ 7736 h 304800"/>
              <a:gd name="T14" fmla="*/ 62532 w 304800"/>
              <a:gd name="T15" fmla="*/ 29368 h 304800"/>
              <a:gd name="T16" fmla="*/ 29368 w 304800"/>
              <a:gd name="T17" fmla="*/ 62532 h 304800"/>
              <a:gd name="T18" fmla="*/ 7736 w 304800"/>
              <a:gd name="T19" fmla="*/ 104861 h 304800"/>
              <a:gd name="T20" fmla="*/ 0 w 304800"/>
              <a:gd name="T21" fmla="*/ 153990 h 304800"/>
              <a:gd name="T22" fmla="*/ 7736 w 304800"/>
              <a:gd name="T23" fmla="*/ 202529 h 304800"/>
              <a:gd name="T24" fmla="*/ 29368 w 304800"/>
              <a:gd name="T25" fmla="*/ 244784 h 304800"/>
              <a:gd name="T26" fmla="*/ 62532 w 304800"/>
              <a:gd name="T27" fmla="*/ 278169 h 304800"/>
              <a:gd name="T28" fmla="*/ 104862 w 304800"/>
              <a:gd name="T29" fmla="*/ 300097 h 304800"/>
              <a:gd name="T30" fmla="*/ 153992 w 304800"/>
              <a:gd name="T31" fmla="*/ 307981 h 304800"/>
              <a:gd name="T32" fmla="*/ 202530 w 304800"/>
              <a:gd name="T33" fmla="*/ 300097 h 304800"/>
              <a:gd name="T34" fmla="*/ 244786 w 304800"/>
              <a:gd name="T35" fmla="*/ 278169 h 304800"/>
              <a:gd name="T36" fmla="*/ 278171 w 304800"/>
              <a:gd name="T37" fmla="*/ 244784 h 304800"/>
              <a:gd name="T38" fmla="*/ 300099 w 304800"/>
              <a:gd name="T39" fmla="*/ 202529 h 304800"/>
              <a:gd name="T40" fmla="*/ 307984 w 304800"/>
              <a:gd name="T41" fmla="*/ 153990 h 3048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04800" h="304800">
                <a:moveTo>
                  <a:pt x="304800" y="152399"/>
                </a:moveTo>
                <a:lnTo>
                  <a:pt x="296997" y="103778"/>
                </a:lnTo>
                <a:lnTo>
                  <a:pt x="275295" y="61886"/>
                </a:lnTo>
                <a:lnTo>
                  <a:pt x="242255" y="29065"/>
                </a:lnTo>
                <a:lnTo>
                  <a:pt x="200436" y="7656"/>
                </a:lnTo>
                <a:lnTo>
                  <a:pt x="152400" y="0"/>
                </a:lnTo>
                <a:lnTo>
                  <a:pt x="103778" y="7656"/>
                </a:lnTo>
                <a:lnTo>
                  <a:pt x="61886" y="29065"/>
                </a:lnTo>
                <a:lnTo>
                  <a:pt x="29065" y="61886"/>
                </a:lnTo>
                <a:lnTo>
                  <a:pt x="7656" y="103778"/>
                </a:lnTo>
                <a:lnTo>
                  <a:pt x="0" y="152399"/>
                </a:lnTo>
                <a:lnTo>
                  <a:pt x="7656" y="200436"/>
                </a:lnTo>
                <a:lnTo>
                  <a:pt x="29065" y="242255"/>
                </a:lnTo>
                <a:lnTo>
                  <a:pt x="61886" y="275295"/>
                </a:lnTo>
                <a:lnTo>
                  <a:pt x="103778" y="296997"/>
                </a:lnTo>
                <a:lnTo>
                  <a:pt x="152400" y="304799"/>
                </a:lnTo>
                <a:lnTo>
                  <a:pt x="200436" y="296997"/>
                </a:lnTo>
                <a:lnTo>
                  <a:pt x="242255" y="275295"/>
                </a:lnTo>
                <a:lnTo>
                  <a:pt x="275295" y="242255"/>
                </a:lnTo>
                <a:lnTo>
                  <a:pt x="296997" y="200436"/>
                </a:lnTo>
                <a:lnTo>
                  <a:pt x="304800" y="152399"/>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7" name="object 17">
            <a:extLst>
              <a:ext uri="{FF2B5EF4-FFF2-40B4-BE49-F238E27FC236}">
                <a16:creationId xmlns:a16="http://schemas.microsoft.com/office/drawing/2014/main" id="{3FCF6CC1-7B88-4D45-B9ED-DB9C3D02C14F}"/>
              </a:ext>
            </a:extLst>
          </p:cNvPr>
          <p:cNvSpPr txBox="1"/>
          <p:nvPr/>
        </p:nvSpPr>
        <p:spPr>
          <a:xfrm>
            <a:off x="4497388" y="1204913"/>
            <a:ext cx="947737" cy="230187"/>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退出</a:t>
            </a:r>
            <a:endParaRPr sz="1406">
              <a:latin typeface="Times New Roman"/>
              <a:cs typeface="Times New Roman"/>
            </a:endParaRPr>
          </a:p>
        </p:txBody>
      </p:sp>
      <p:sp>
        <p:nvSpPr>
          <p:cNvPr id="137252" name="object 18">
            <a:extLst>
              <a:ext uri="{FF2B5EF4-FFF2-40B4-BE49-F238E27FC236}">
                <a16:creationId xmlns:a16="http://schemas.microsoft.com/office/drawing/2014/main" id="{047F5523-6515-4991-B4E5-C42DFD322024}"/>
              </a:ext>
            </a:extLst>
          </p:cNvPr>
          <p:cNvSpPr>
            <a:spLocks/>
          </p:cNvSpPr>
          <p:nvPr/>
        </p:nvSpPr>
        <p:spPr bwMode="auto">
          <a:xfrm>
            <a:off x="4205288" y="1703388"/>
            <a:ext cx="765175" cy="0"/>
          </a:xfrm>
          <a:custGeom>
            <a:avLst/>
            <a:gdLst>
              <a:gd name="T0" fmla="*/ 0 w 762000"/>
              <a:gd name="T1" fmla="*/ 768363 w 762000"/>
              <a:gd name="T2" fmla="*/ 0 60000 65536"/>
              <a:gd name="T3" fmla="*/ 0 60000 65536"/>
            </a:gdLst>
            <a:ahLst/>
            <a:cxnLst>
              <a:cxn ang="T2">
                <a:pos x="T0" y="0"/>
              </a:cxn>
              <a:cxn ang="T3">
                <a:pos x="T1" y="0"/>
              </a:cxn>
            </a:cxnLst>
            <a:rect l="0" t="0" r="r" b="b"/>
            <a:pathLst>
              <a:path w="762000">
                <a:moveTo>
                  <a:pt x="0" y="0"/>
                </a:moveTo>
                <a:lnTo>
                  <a:pt x="76200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3" name="object 19">
            <a:extLst>
              <a:ext uri="{FF2B5EF4-FFF2-40B4-BE49-F238E27FC236}">
                <a16:creationId xmlns:a16="http://schemas.microsoft.com/office/drawing/2014/main" id="{D1C8AF50-6F58-4347-B5EE-2C1E67CDF81C}"/>
              </a:ext>
            </a:extLst>
          </p:cNvPr>
          <p:cNvSpPr>
            <a:spLocks/>
          </p:cNvSpPr>
          <p:nvPr/>
        </p:nvSpPr>
        <p:spPr bwMode="auto">
          <a:xfrm>
            <a:off x="4870450" y="1654175"/>
            <a:ext cx="100013" cy="98425"/>
          </a:xfrm>
          <a:custGeom>
            <a:avLst/>
            <a:gdLst>
              <a:gd name="T0" fmla="*/ 0 w 99060"/>
              <a:gd name="T1" fmla="*/ 97796 h 99059"/>
              <a:gd name="T2" fmla="*/ 100975 w 99060"/>
              <a:gd name="T3" fmla="*/ 48146 h 99059"/>
              <a:gd name="T4" fmla="*/ 0 w 99060"/>
              <a:gd name="T5" fmla="*/ 0 h 99059"/>
              <a:gd name="T6" fmla="*/ 0 60000 65536"/>
              <a:gd name="T7" fmla="*/ 0 60000 65536"/>
              <a:gd name="T8" fmla="*/ 0 60000 65536"/>
            </a:gdLst>
            <a:ahLst/>
            <a:cxnLst>
              <a:cxn ang="T6">
                <a:pos x="T0" y="T1"/>
              </a:cxn>
              <a:cxn ang="T7">
                <a:pos x="T2" y="T3"/>
              </a:cxn>
              <a:cxn ang="T8">
                <a:pos x="T4" y="T5"/>
              </a:cxn>
            </a:cxnLst>
            <a:rect l="0" t="0" r="r" b="b"/>
            <a:pathLst>
              <a:path w="99060" h="99059">
                <a:moveTo>
                  <a:pt x="0" y="99060"/>
                </a:moveTo>
                <a:lnTo>
                  <a:pt x="99060" y="48768"/>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4" name="object 20">
            <a:extLst>
              <a:ext uri="{FF2B5EF4-FFF2-40B4-BE49-F238E27FC236}">
                <a16:creationId xmlns:a16="http://schemas.microsoft.com/office/drawing/2014/main" id="{2B0A918C-2295-4F42-881C-898CA702F6A8}"/>
              </a:ext>
            </a:extLst>
          </p:cNvPr>
          <p:cNvSpPr>
            <a:spLocks/>
          </p:cNvSpPr>
          <p:nvPr/>
        </p:nvSpPr>
        <p:spPr bwMode="auto">
          <a:xfrm>
            <a:off x="5275263" y="1703388"/>
            <a:ext cx="536575" cy="0"/>
          </a:xfrm>
          <a:custGeom>
            <a:avLst/>
            <a:gdLst>
              <a:gd name="T0" fmla="*/ 0 w 533400"/>
              <a:gd name="T1" fmla="*/ 539769 w 533400"/>
              <a:gd name="T2" fmla="*/ 0 60000 65536"/>
              <a:gd name="T3" fmla="*/ 0 60000 65536"/>
            </a:gdLst>
            <a:ahLst/>
            <a:cxnLst>
              <a:cxn ang="T2">
                <a:pos x="T0" y="0"/>
              </a:cxn>
              <a:cxn ang="T3">
                <a:pos x="T1" y="0"/>
              </a:cxn>
            </a:cxnLst>
            <a:rect l="0" t="0" r="r" b="b"/>
            <a:pathLst>
              <a:path w="533400">
                <a:moveTo>
                  <a:pt x="0" y="0"/>
                </a:moveTo>
                <a:lnTo>
                  <a:pt x="533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5" name="object 21">
            <a:extLst>
              <a:ext uri="{FF2B5EF4-FFF2-40B4-BE49-F238E27FC236}">
                <a16:creationId xmlns:a16="http://schemas.microsoft.com/office/drawing/2014/main" id="{90F4286B-FF63-4CE2-9550-6A1EB750351F}"/>
              </a:ext>
            </a:extLst>
          </p:cNvPr>
          <p:cNvSpPr>
            <a:spLocks/>
          </p:cNvSpPr>
          <p:nvPr/>
        </p:nvSpPr>
        <p:spPr bwMode="auto">
          <a:xfrm>
            <a:off x="4205288" y="2238375"/>
            <a:ext cx="458787" cy="0"/>
          </a:xfrm>
          <a:custGeom>
            <a:avLst/>
            <a:gdLst>
              <a:gd name="T0" fmla="*/ 0 w 457200"/>
              <a:gd name="T1" fmla="*/ 460380 w 457200"/>
              <a:gd name="T2" fmla="*/ 0 60000 65536"/>
              <a:gd name="T3" fmla="*/ 0 60000 65536"/>
            </a:gdLst>
            <a:ahLst/>
            <a:cxnLst>
              <a:cxn ang="T2">
                <a:pos x="T0" y="0"/>
              </a:cxn>
              <a:cxn ang="T3">
                <a:pos x="T1" y="0"/>
              </a:cxn>
            </a:cxnLst>
            <a:rect l="0" t="0" r="r" b="b"/>
            <a:pathLst>
              <a:path w="457200">
                <a:moveTo>
                  <a:pt x="0" y="0"/>
                </a:moveTo>
                <a:lnTo>
                  <a:pt x="4572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6" name="object 22">
            <a:extLst>
              <a:ext uri="{FF2B5EF4-FFF2-40B4-BE49-F238E27FC236}">
                <a16:creationId xmlns:a16="http://schemas.microsoft.com/office/drawing/2014/main" id="{4019DFE7-6887-4D57-94CF-6A8481BCEC38}"/>
              </a:ext>
            </a:extLst>
          </p:cNvPr>
          <p:cNvSpPr>
            <a:spLocks/>
          </p:cNvSpPr>
          <p:nvPr/>
        </p:nvSpPr>
        <p:spPr bwMode="auto">
          <a:xfrm>
            <a:off x="4970463" y="2162175"/>
            <a:ext cx="841375" cy="0"/>
          </a:xfrm>
          <a:custGeom>
            <a:avLst/>
            <a:gdLst>
              <a:gd name="T0" fmla="*/ 0 w 838200"/>
              <a:gd name="T1" fmla="*/ 844562 w 838200"/>
              <a:gd name="T2" fmla="*/ 0 60000 65536"/>
              <a:gd name="T3" fmla="*/ 0 60000 65536"/>
            </a:gdLst>
            <a:ahLst/>
            <a:cxnLst>
              <a:cxn ang="T2">
                <a:pos x="T0" y="0"/>
              </a:cxn>
              <a:cxn ang="T3">
                <a:pos x="T1" y="0"/>
              </a:cxn>
            </a:cxnLst>
            <a:rect l="0" t="0" r="r" b="b"/>
            <a:pathLst>
              <a:path w="838200">
                <a:moveTo>
                  <a:pt x="0" y="0"/>
                </a:moveTo>
                <a:lnTo>
                  <a:pt x="83820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7" name="object 23">
            <a:extLst>
              <a:ext uri="{FF2B5EF4-FFF2-40B4-BE49-F238E27FC236}">
                <a16:creationId xmlns:a16="http://schemas.microsoft.com/office/drawing/2014/main" id="{D37FE1EB-8B5A-4083-8019-F200CCBBB938}"/>
              </a:ext>
            </a:extLst>
          </p:cNvPr>
          <p:cNvSpPr>
            <a:spLocks/>
          </p:cNvSpPr>
          <p:nvPr/>
        </p:nvSpPr>
        <p:spPr bwMode="auto">
          <a:xfrm>
            <a:off x="4970463" y="2112963"/>
            <a:ext cx="101600" cy="100012"/>
          </a:xfrm>
          <a:custGeom>
            <a:avLst/>
            <a:gdLst>
              <a:gd name="T0" fmla="*/ 101856 w 100964"/>
              <a:gd name="T1" fmla="*/ 0 h 99060"/>
              <a:gd name="T2" fmla="*/ 0 w 100964"/>
              <a:gd name="T3" fmla="*/ 49710 h 99060"/>
              <a:gd name="T4" fmla="*/ 101856 w 100964"/>
              <a:gd name="T5" fmla="*/ 100973 h 99060"/>
              <a:gd name="T6" fmla="*/ 0 60000 65536"/>
              <a:gd name="T7" fmla="*/ 0 60000 65536"/>
              <a:gd name="T8" fmla="*/ 0 60000 65536"/>
            </a:gdLst>
            <a:ahLst/>
            <a:cxnLst>
              <a:cxn ang="T6">
                <a:pos x="T0" y="T1"/>
              </a:cxn>
              <a:cxn ang="T7">
                <a:pos x="T2" y="T3"/>
              </a:cxn>
              <a:cxn ang="T8">
                <a:pos x="T4" y="T5"/>
              </a:cxn>
            </a:cxnLst>
            <a:rect l="0" t="0" r="r" b="b"/>
            <a:pathLst>
              <a:path w="100964" h="99060">
                <a:moveTo>
                  <a:pt x="100584" y="0"/>
                </a:moveTo>
                <a:lnTo>
                  <a:pt x="0" y="48768"/>
                </a:lnTo>
                <a:lnTo>
                  <a:pt x="100584" y="9906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8" name="object 24">
            <a:extLst>
              <a:ext uri="{FF2B5EF4-FFF2-40B4-BE49-F238E27FC236}">
                <a16:creationId xmlns:a16="http://schemas.microsoft.com/office/drawing/2014/main" id="{0CAB0526-6499-4B62-93C0-C6B6089B0084}"/>
              </a:ext>
            </a:extLst>
          </p:cNvPr>
          <p:cNvSpPr>
            <a:spLocks/>
          </p:cNvSpPr>
          <p:nvPr/>
        </p:nvSpPr>
        <p:spPr bwMode="auto">
          <a:xfrm>
            <a:off x="7188200" y="1703388"/>
            <a:ext cx="919163" cy="0"/>
          </a:xfrm>
          <a:custGeom>
            <a:avLst/>
            <a:gdLst>
              <a:gd name="T0" fmla="*/ 0 w 914400"/>
              <a:gd name="T1" fmla="*/ 923951 w 914400"/>
              <a:gd name="T2" fmla="*/ 0 60000 65536"/>
              <a:gd name="T3" fmla="*/ 0 60000 65536"/>
            </a:gdLst>
            <a:ahLst/>
            <a:cxnLst>
              <a:cxn ang="T2">
                <a:pos x="T0" y="0"/>
              </a:cxn>
              <a:cxn ang="T3">
                <a:pos x="T1" y="0"/>
              </a:cxn>
            </a:cxnLst>
            <a:rect l="0" t="0" r="r" b="b"/>
            <a:pathLst>
              <a:path w="914400">
                <a:moveTo>
                  <a:pt x="0" y="0"/>
                </a:moveTo>
                <a:lnTo>
                  <a:pt x="91440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59" name="object 25">
            <a:extLst>
              <a:ext uri="{FF2B5EF4-FFF2-40B4-BE49-F238E27FC236}">
                <a16:creationId xmlns:a16="http://schemas.microsoft.com/office/drawing/2014/main" id="{90EA3127-217F-4D7B-A5FC-8AB6AB9E1D2E}"/>
              </a:ext>
            </a:extLst>
          </p:cNvPr>
          <p:cNvSpPr>
            <a:spLocks/>
          </p:cNvSpPr>
          <p:nvPr/>
        </p:nvSpPr>
        <p:spPr bwMode="auto">
          <a:xfrm>
            <a:off x="8007350" y="1654175"/>
            <a:ext cx="100013" cy="98425"/>
          </a:xfrm>
          <a:custGeom>
            <a:avLst/>
            <a:gdLst>
              <a:gd name="T0" fmla="*/ 0 w 99059"/>
              <a:gd name="T1" fmla="*/ 97796 h 99059"/>
              <a:gd name="T2" fmla="*/ 100977 w 99059"/>
              <a:gd name="T3" fmla="*/ 48146 h 99059"/>
              <a:gd name="T4" fmla="*/ 0 w 99059"/>
              <a:gd name="T5" fmla="*/ 0 h 99059"/>
              <a:gd name="T6" fmla="*/ 0 60000 65536"/>
              <a:gd name="T7" fmla="*/ 0 60000 65536"/>
              <a:gd name="T8" fmla="*/ 0 60000 65536"/>
            </a:gdLst>
            <a:ahLst/>
            <a:cxnLst>
              <a:cxn ang="T6">
                <a:pos x="T0" y="T1"/>
              </a:cxn>
              <a:cxn ang="T7">
                <a:pos x="T2" y="T3"/>
              </a:cxn>
              <a:cxn ang="T8">
                <a:pos x="T4" y="T5"/>
              </a:cxn>
            </a:cxnLst>
            <a:rect l="0" t="0" r="r" b="b"/>
            <a:pathLst>
              <a:path w="99059" h="99059">
                <a:moveTo>
                  <a:pt x="0" y="99060"/>
                </a:moveTo>
                <a:lnTo>
                  <a:pt x="99060" y="48768"/>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 name="object 26">
            <a:extLst>
              <a:ext uri="{FF2B5EF4-FFF2-40B4-BE49-F238E27FC236}">
                <a16:creationId xmlns:a16="http://schemas.microsoft.com/office/drawing/2014/main" id="{9BE9C87B-4663-4D62-AA69-6934873904C5}"/>
              </a:ext>
            </a:extLst>
          </p:cNvPr>
          <p:cNvSpPr txBox="1"/>
          <p:nvPr/>
        </p:nvSpPr>
        <p:spPr>
          <a:xfrm>
            <a:off x="2827338" y="1473200"/>
            <a:ext cx="1377950" cy="700088"/>
          </a:xfrm>
          <a:prstGeom prst="rect">
            <a:avLst/>
          </a:prstGeom>
          <a:ln w="9144">
            <a:solidFill>
              <a:srgbClr val="000000"/>
            </a:solidFill>
          </a:ln>
        </p:spPr>
        <p:txBody>
          <a:bodyPr lIns="0" tIns="3826" rIns="0" bIns="0">
            <a:spAutoFit/>
          </a:bodyPr>
          <a:lstStyle/>
          <a:p>
            <a:pPr>
              <a:spcBef>
                <a:spcPts val="30"/>
              </a:spcBef>
              <a:defRPr/>
            </a:pPr>
            <a:endParaRPr sz="1506">
              <a:latin typeface="Times New Roman"/>
              <a:cs typeface="Times New Roman"/>
            </a:endParaRPr>
          </a:p>
          <a:p>
            <a:pPr marL="4464" algn="ctr">
              <a:lnSpc>
                <a:spcPts val="1682"/>
              </a:lnSpc>
              <a:defRPr/>
            </a:pPr>
            <a:r>
              <a:rPr sz="1406" spc="-5" dirty="0">
                <a:latin typeface="Times New Roman"/>
                <a:cs typeface="Times New Roman"/>
              </a:rPr>
              <a:t>&lt;package&gt;</a:t>
            </a:r>
            <a:endParaRPr sz="1406">
              <a:latin typeface="Times New Roman"/>
              <a:cs typeface="Times New Roman"/>
            </a:endParaRPr>
          </a:p>
          <a:p>
            <a:pPr algn="ctr">
              <a:lnSpc>
                <a:spcPts val="1922"/>
              </a:lnSpc>
              <a:defRPr/>
            </a:pPr>
            <a:r>
              <a:rPr sz="1607" spc="-10" dirty="0">
                <a:latin typeface="Times New Roman"/>
                <a:cs typeface="Times New Roman"/>
              </a:rPr>
              <a:t>Atm</a:t>
            </a:r>
            <a:r>
              <a:rPr sz="1607" spc="-15" dirty="0">
                <a:latin typeface="Times New Roman"/>
                <a:cs typeface="Times New Roman"/>
              </a:rPr>
              <a:t> </a:t>
            </a:r>
            <a:r>
              <a:rPr sz="1607" spc="-5" dirty="0">
                <a:latin typeface="Times New Roman"/>
                <a:cs typeface="Times New Roman"/>
              </a:rPr>
              <a:t>接口</a:t>
            </a:r>
            <a:endParaRPr sz="1607">
              <a:latin typeface="Times New Roman"/>
              <a:cs typeface="Times New Roman"/>
            </a:endParaRPr>
          </a:p>
        </p:txBody>
      </p:sp>
      <p:sp>
        <p:nvSpPr>
          <p:cNvPr id="137261" name="object 27">
            <a:extLst>
              <a:ext uri="{FF2B5EF4-FFF2-40B4-BE49-F238E27FC236}">
                <a16:creationId xmlns:a16="http://schemas.microsoft.com/office/drawing/2014/main" id="{5F2F8FAA-F608-4761-8B9F-0987F07D524A}"/>
              </a:ext>
            </a:extLst>
          </p:cNvPr>
          <p:cNvSpPr>
            <a:spLocks/>
          </p:cNvSpPr>
          <p:nvPr/>
        </p:nvSpPr>
        <p:spPr bwMode="auto">
          <a:xfrm>
            <a:off x="2827338" y="1243013"/>
            <a:ext cx="612775" cy="230187"/>
          </a:xfrm>
          <a:custGeom>
            <a:avLst/>
            <a:gdLst>
              <a:gd name="T0" fmla="*/ 0 w 609600"/>
              <a:gd name="T1" fmla="*/ 0 h 228600"/>
              <a:gd name="T2" fmla="*/ 0 w 609600"/>
              <a:gd name="T3" fmla="*/ 231784 h 228600"/>
              <a:gd name="T4" fmla="*/ 615967 w 609600"/>
              <a:gd name="T5" fmla="*/ 231784 h 228600"/>
              <a:gd name="T6" fmla="*/ 615967 w 609600"/>
              <a:gd name="T7" fmla="*/ 0 h 228600"/>
              <a:gd name="T8" fmla="*/ 0 w 609600"/>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 h="228600">
                <a:moveTo>
                  <a:pt x="0" y="0"/>
                </a:moveTo>
                <a:lnTo>
                  <a:pt x="0" y="228599"/>
                </a:lnTo>
                <a:lnTo>
                  <a:pt x="609600" y="228599"/>
                </a:lnTo>
                <a:lnTo>
                  <a:pt x="609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8" name="object 28">
            <a:extLst>
              <a:ext uri="{FF2B5EF4-FFF2-40B4-BE49-F238E27FC236}">
                <a16:creationId xmlns:a16="http://schemas.microsoft.com/office/drawing/2014/main" id="{A139CD65-ECBA-47F0-8466-C07DD850889C}"/>
              </a:ext>
            </a:extLst>
          </p:cNvPr>
          <p:cNvSpPr txBox="1"/>
          <p:nvPr/>
        </p:nvSpPr>
        <p:spPr>
          <a:xfrm>
            <a:off x="5811838" y="1473200"/>
            <a:ext cx="1376362" cy="700088"/>
          </a:xfrm>
          <a:prstGeom prst="rect">
            <a:avLst/>
          </a:prstGeom>
          <a:ln w="9144">
            <a:solidFill>
              <a:srgbClr val="000000"/>
            </a:solidFill>
          </a:ln>
        </p:spPr>
        <p:txBody>
          <a:bodyPr lIns="0" tIns="3826" rIns="0" bIns="0">
            <a:spAutoFit/>
          </a:bodyPr>
          <a:lstStyle/>
          <a:p>
            <a:pPr>
              <a:spcBef>
                <a:spcPts val="30"/>
              </a:spcBef>
              <a:defRPr/>
            </a:pPr>
            <a:endParaRPr sz="1506">
              <a:latin typeface="Times New Roman"/>
              <a:cs typeface="Times New Roman"/>
            </a:endParaRPr>
          </a:p>
          <a:p>
            <a:pPr marL="4464" algn="ctr">
              <a:lnSpc>
                <a:spcPts val="1682"/>
              </a:lnSpc>
              <a:defRPr/>
            </a:pPr>
            <a:r>
              <a:rPr sz="1406" spc="-5" dirty="0">
                <a:latin typeface="Times New Roman"/>
                <a:cs typeface="Times New Roman"/>
              </a:rPr>
              <a:t>&lt;package&gt;</a:t>
            </a:r>
            <a:endParaRPr sz="1406">
              <a:latin typeface="Times New Roman"/>
              <a:cs typeface="Times New Roman"/>
            </a:endParaRPr>
          </a:p>
          <a:p>
            <a:pPr marL="638" algn="ctr">
              <a:lnSpc>
                <a:spcPts val="1922"/>
              </a:lnSpc>
              <a:defRPr/>
            </a:pPr>
            <a:r>
              <a:rPr sz="1607" spc="-5" dirty="0">
                <a:latin typeface="Times New Roman"/>
                <a:cs typeface="Times New Roman"/>
              </a:rPr>
              <a:t>交易</a:t>
            </a:r>
            <a:r>
              <a:rPr sz="1607" spc="-35" dirty="0">
                <a:latin typeface="Times New Roman"/>
                <a:cs typeface="Times New Roman"/>
              </a:rPr>
              <a:t> </a:t>
            </a:r>
            <a:r>
              <a:rPr sz="1607" spc="-5" dirty="0">
                <a:latin typeface="Times New Roman"/>
                <a:cs typeface="Times New Roman"/>
              </a:rPr>
              <a:t>Mgt</a:t>
            </a:r>
            <a:endParaRPr sz="1607">
              <a:latin typeface="Times New Roman"/>
              <a:cs typeface="Times New Roman"/>
            </a:endParaRPr>
          </a:p>
        </p:txBody>
      </p:sp>
      <p:sp>
        <p:nvSpPr>
          <p:cNvPr id="137263" name="object 29">
            <a:extLst>
              <a:ext uri="{FF2B5EF4-FFF2-40B4-BE49-F238E27FC236}">
                <a16:creationId xmlns:a16="http://schemas.microsoft.com/office/drawing/2014/main" id="{886FA7CF-74FD-44F5-865F-90292BE51C6E}"/>
              </a:ext>
            </a:extLst>
          </p:cNvPr>
          <p:cNvSpPr>
            <a:spLocks/>
          </p:cNvSpPr>
          <p:nvPr/>
        </p:nvSpPr>
        <p:spPr bwMode="auto">
          <a:xfrm>
            <a:off x="5811838" y="1243013"/>
            <a:ext cx="611187" cy="230187"/>
          </a:xfrm>
          <a:custGeom>
            <a:avLst/>
            <a:gdLst>
              <a:gd name="T0" fmla="*/ 0 w 609600"/>
              <a:gd name="T1" fmla="*/ 0 h 228600"/>
              <a:gd name="T2" fmla="*/ 0 w 609600"/>
              <a:gd name="T3" fmla="*/ 231784 h 228600"/>
              <a:gd name="T4" fmla="*/ 612778 w 609600"/>
              <a:gd name="T5" fmla="*/ 231784 h 228600"/>
              <a:gd name="T6" fmla="*/ 612778 w 609600"/>
              <a:gd name="T7" fmla="*/ 0 h 228600"/>
              <a:gd name="T8" fmla="*/ 0 w 609600"/>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9600" h="228600">
                <a:moveTo>
                  <a:pt x="0" y="0"/>
                </a:moveTo>
                <a:lnTo>
                  <a:pt x="0" y="228599"/>
                </a:lnTo>
                <a:lnTo>
                  <a:pt x="609600" y="228599"/>
                </a:lnTo>
                <a:lnTo>
                  <a:pt x="609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30" name="object 30">
            <a:extLst>
              <a:ext uri="{FF2B5EF4-FFF2-40B4-BE49-F238E27FC236}">
                <a16:creationId xmlns:a16="http://schemas.microsoft.com/office/drawing/2014/main" id="{A0BEA36F-387A-45A2-9797-DFD7347FFD2F}"/>
              </a:ext>
            </a:extLst>
          </p:cNvPr>
          <p:cNvGraphicFramePr>
            <a:graphicFrameLocks noGrp="1"/>
          </p:cNvGraphicFramePr>
          <p:nvPr/>
        </p:nvGraphicFramePr>
        <p:xfrm>
          <a:off x="8408988" y="1162050"/>
          <a:ext cx="1912937" cy="1147763"/>
        </p:xfrm>
        <a:graphic>
          <a:graphicData uri="http://schemas.openxmlformats.org/drawingml/2006/table">
            <a:tbl>
              <a:tblPr firstRow="1" bandRow="1">
                <a:tableStyleId>{2D5ABB26-0587-4C30-8999-92F81FD0307C}</a:tableStyleId>
              </a:tblPr>
              <a:tblGrid>
                <a:gridCol w="535622">
                  <a:extLst>
                    <a:ext uri="{9D8B030D-6E8A-4147-A177-3AD203B41FA5}">
                      <a16:colId xmlns:a16="http://schemas.microsoft.com/office/drawing/2014/main" val="20000"/>
                    </a:ext>
                  </a:extLst>
                </a:gridCol>
                <a:gridCol w="612140">
                  <a:extLst>
                    <a:ext uri="{9D8B030D-6E8A-4147-A177-3AD203B41FA5}">
                      <a16:colId xmlns:a16="http://schemas.microsoft.com/office/drawing/2014/main" val="20001"/>
                    </a:ext>
                  </a:extLst>
                </a:gridCol>
                <a:gridCol w="765174">
                  <a:extLst>
                    <a:ext uri="{9D8B030D-6E8A-4147-A177-3AD203B41FA5}">
                      <a16:colId xmlns:a16="http://schemas.microsoft.com/office/drawing/2014/main" val="20002"/>
                    </a:ext>
                  </a:extLst>
                </a:gridCol>
              </a:tblGrid>
              <a:tr h="229552">
                <a:tc rowSpan="2">
                  <a:txBody>
                    <a:bodyPr/>
                    <a:lstStyle/>
                    <a:p>
                      <a:pPr>
                        <a:lnSpc>
                          <a:spcPct val="100000"/>
                        </a:lnSpc>
                      </a:pPr>
                      <a:endParaRPr sz="1500">
                        <a:latin typeface="Times New Roman"/>
                        <a:cs typeface="Times New Roman"/>
                      </a:endParaRPr>
                    </a:p>
                  </a:txBody>
                  <a:tcPr marL="0" marR="0" marT="0" marB="0">
                    <a:lnR w="9525">
                      <a:solidFill>
                        <a:srgbClr val="000000"/>
                      </a:solidFill>
                      <a:prstDash val="solid"/>
                    </a:lnR>
                    <a:lnB w="952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306070">
                <a:tc vMerge="1">
                  <a:txBody>
                    <a:bodyPr/>
                    <a:lstStyle/>
                    <a:p>
                      <a:endParaRPr/>
                    </a:p>
                  </a:txBody>
                  <a:tcPr marL="0" marR="0" marT="0" marB="0">
                    <a:lnR w="9525">
                      <a:solidFill>
                        <a:srgbClr val="000000"/>
                      </a:solidFill>
                      <a:prstDash val="solid"/>
                    </a:lnR>
                    <a:lnB w="9525">
                      <a:solidFill>
                        <a:srgbClr val="000000"/>
                      </a:solidFill>
                      <a:prstDash val="solid"/>
                    </a:lnB>
                  </a:tcPr>
                </a:tc>
                <a:tc rowSpan="2" gridSpan="2">
                  <a:txBody>
                    <a:bodyPr/>
                    <a:lstStyle/>
                    <a:p>
                      <a:pPr>
                        <a:lnSpc>
                          <a:spcPct val="100000"/>
                        </a:lnSpc>
                        <a:spcBef>
                          <a:spcPts val="30"/>
                        </a:spcBef>
                      </a:pPr>
                      <a:endParaRPr sz="1500">
                        <a:latin typeface="Times New Roman"/>
                        <a:cs typeface="Times New Roman"/>
                      </a:endParaRPr>
                    </a:p>
                    <a:p>
                      <a:pPr marL="199390">
                        <a:lnSpc>
                          <a:spcPts val="1675"/>
                        </a:lnSpc>
                      </a:pPr>
                      <a:r>
                        <a:rPr sz="1400" spc="-5" dirty="0">
                          <a:latin typeface="Times New Roman"/>
                          <a:cs typeface="Times New Roman"/>
                        </a:rPr>
                        <a:t>&lt;package&gt;</a:t>
                      </a:r>
                      <a:endParaRPr sz="1400">
                        <a:latin typeface="Times New Roman"/>
                        <a:cs typeface="Times New Roman"/>
                      </a:endParaRPr>
                    </a:p>
                    <a:p>
                      <a:pPr marL="150495">
                        <a:lnSpc>
                          <a:spcPts val="1914"/>
                        </a:lnSpc>
                      </a:pPr>
                      <a:r>
                        <a:rPr sz="1600" spc="-5" dirty="0">
                          <a:latin typeface="Times New Roman"/>
                          <a:cs typeface="Times New Roman"/>
                        </a:rPr>
                        <a:t>帐户</a:t>
                      </a:r>
                      <a:r>
                        <a:rPr sz="1600" spc="-25" dirty="0">
                          <a:latin typeface="Times New Roman"/>
                          <a:cs typeface="Times New Roman"/>
                        </a:rPr>
                        <a:t> </a:t>
                      </a:r>
                      <a:r>
                        <a:rPr sz="1600" spc="-5" dirty="0">
                          <a:latin typeface="Times New Roman"/>
                          <a:cs typeface="Times New Roman"/>
                        </a:rPr>
                        <a:t>Mgt</a:t>
                      </a:r>
                      <a:endParaRPr sz="1600">
                        <a:latin typeface="Times New Roman"/>
                        <a:cs typeface="Times New Roman"/>
                      </a:endParaRPr>
                    </a:p>
                  </a:txBody>
                  <a:tcPr marL="0" marR="0" marT="3826"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rowSpan="2" hMerge="1">
                  <a:txBody>
                    <a:bodyPr/>
                    <a:lstStyle/>
                    <a:p>
                      <a:endParaRPr/>
                    </a:p>
                  </a:txBody>
                  <a:tcPr marL="0" marR="0" marT="0" marB="0"/>
                </a:tc>
                <a:extLst>
                  <a:ext uri="{0D108BD9-81ED-4DB2-BD59-A6C34878D82A}">
                    <a16:rowId xmlns:a16="http://schemas.microsoft.com/office/drawing/2014/main" val="10001"/>
                  </a:ext>
                </a:extLst>
              </a:tr>
              <a:tr h="612141">
                <a:tc>
                  <a:txBody>
                    <a:bodyPr/>
                    <a:lstStyle/>
                    <a:p>
                      <a:pPr>
                        <a:lnSpc>
                          <a:spcPct val="100000"/>
                        </a:lnSpc>
                        <a:spcBef>
                          <a:spcPts val="15"/>
                        </a:spcBef>
                      </a:pPr>
                      <a:endParaRPr sz="1900">
                        <a:latin typeface="Times New Roman"/>
                        <a:cs typeface="Times New Roman"/>
                      </a:endParaRPr>
                    </a:p>
                    <a:p>
                      <a:pPr>
                        <a:lnSpc>
                          <a:spcPct val="100000"/>
                        </a:lnSpc>
                      </a:pPr>
                      <a:r>
                        <a:rPr sz="1400" b="1" dirty="0">
                          <a:latin typeface="Times New Roman"/>
                          <a:cs typeface="Times New Roman"/>
                        </a:rPr>
                        <a:t>ers</a:t>
                      </a:r>
                      <a:endParaRPr sz="1400">
                        <a:latin typeface="Times New Roman"/>
                        <a:cs typeface="Times New Roman"/>
                      </a:endParaRPr>
                    </a:p>
                  </a:txBody>
                  <a:tcPr marL="0" marR="0" marT="1913" marB="0">
                    <a:lnR w="9525">
                      <a:solidFill>
                        <a:srgbClr val="000000"/>
                      </a:solidFill>
                      <a:prstDash val="solid"/>
                    </a:lnR>
                    <a:lnT w="9525">
                      <a:solidFill>
                        <a:srgbClr val="000000"/>
                      </a:solidFill>
                      <a:prstDash val="solid"/>
                    </a:lnT>
                  </a:tcPr>
                </a:tc>
                <a:tc gridSpan="2" vMerge="1">
                  <a:txBody>
                    <a:bodyPr/>
                    <a:lstStyle/>
                    <a:p>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137277" name="object 31">
            <a:extLst>
              <a:ext uri="{FF2B5EF4-FFF2-40B4-BE49-F238E27FC236}">
                <a16:creationId xmlns:a16="http://schemas.microsoft.com/office/drawing/2014/main" id="{9247B3E9-D5A3-40C9-88E6-5ABE474DF3D3}"/>
              </a:ext>
            </a:extLst>
          </p:cNvPr>
          <p:cNvSpPr>
            <a:spLocks/>
          </p:cNvSpPr>
          <p:nvPr/>
        </p:nvSpPr>
        <p:spPr bwMode="auto">
          <a:xfrm>
            <a:off x="1603375" y="1473200"/>
            <a:ext cx="382588" cy="230188"/>
          </a:xfrm>
          <a:custGeom>
            <a:avLst/>
            <a:gdLst>
              <a:gd name="T0" fmla="*/ 384183 w 381000"/>
              <a:gd name="T1" fmla="*/ 115894 h 228600"/>
              <a:gd name="T2" fmla="*/ 347104 w 381000"/>
              <a:gd name="T3" fmla="*/ 47061 h 228600"/>
              <a:gd name="T4" fmla="*/ 305514 w 381000"/>
              <a:gd name="T5" fmla="*/ 22102 h 228600"/>
              <a:gd name="T6" fmla="*/ 252785 w 381000"/>
              <a:gd name="T7" fmla="*/ 5822 h 228600"/>
              <a:gd name="T8" fmla="*/ 192091 w 381000"/>
              <a:gd name="T9" fmla="*/ 0 h 228600"/>
              <a:gd name="T10" fmla="*/ 130806 w 381000"/>
              <a:gd name="T11" fmla="*/ 5822 h 228600"/>
              <a:gd name="T12" fmla="*/ 78004 w 381000"/>
              <a:gd name="T13" fmla="*/ 22102 h 228600"/>
              <a:gd name="T14" fmla="*/ 36635 w 381000"/>
              <a:gd name="T15" fmla="*/ 47061 h 228600"/>
              <a:gd name="T16" fmla="*/ 9650 w 381000"/>
              <a:gd name="T17" fmla="*/ 78918 h 228600"/>
              <a:gd name="T18" fmla="*/ 0 w 381000"/>
              <a:gd name="T19" fmla="*/ 115894 h 228600"/>
              <a:gd name="T20" fmla="*/ 9650 w 381000"/>
              <a:gd name="T21" fmla="*/ 152274 h 228600"/>
              <a:gd name="T22" fmla="*/ 36635 w 381000"/>
              <a:gd name="T23" fmla="*/ 184057 h 228600"/>
              <a:gd name="T24" fmla="*/ 78004 w 381000"/>
              <a:gd name="T25" fmla="*/ 209238 h 228600"/>
              <a:gd name="T26" fmla="*/ 130806 w 381000"/>
              <a:gd name="T27" fmla="*/ 225816 h 228600"/>
              <a:gd name="T28" fmla="*/ 192091 w 381000"/>
              <a:gd name="T29" fmla="*/ 231787 h 228600"/>
              <a:gd name="T30" fmla="*/ 252785 w 381000"/>
              <a:gd name="T31" fmla="*/ 225816 h 228600"/>
              <a:gd name="T32" fmla="*/ 305514 w 381000"/>
              <a:gd name="T33" fmla="*/ 209238 h 228600"/>
              <a:gd name="T34" fmla="*/ 347104 w 381000"/>
              <a:gd name="T35" fmla="*/ 184057 h 228600"/>
              <a:gd name="T36" fmla="*/ 374383 w 381000"/>
              <a:gd name="T37" fmla="*/ 152274 h 228600"/>
              <a:gd name="T38" fmla="*/ 384183 w 381000"/>
              <a:gd name="T39" fmla="*/ 115894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1000" y="114300"/>
                </a:moveTo>
                <a:lnTo>
                  <a:pt x="344228" y="46414"/>
                </a:lnTo>
                <a:lnTo>
                  <a:pt x="302983" y="21799"/>
                </a:lnTo>
                <a:lnTo>
                  <a:pt x="250691" y="5742"/>
                </a:lnTo>
                <a:lnTo>
                  <a:pt x="190500"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500" y="228600"/>
                </a:lnTo>
                <a:lnTo>
                  <a:pt x="250691" y="222711"/>
                </a:lnTo>
                <a:lnTo>
                  <a:pt x="302983" y="206361"/>
                </a:lnTo>
                <a:lnTo>
                  <a:pt x="344228" y="181526"/>
                </a:lnTo>
                <a:lnTo>
                  <a:pt x="371282" y="150181"/>
                </a:lnTo>
                <a:lnTo>
                  <a:pt x="381000"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78" name="object 32">
            <a:extLst>
              <a:ext uri="{FF2B5EF4-FFF2-40B4-BE49-F238E27FC236}">
                <a16:creationId xmlns:a16="http://schemas.microsoft.com/office/drawing/2014/main" id="{655C063E-71E5-40D1-82FB-F5734288ADAB}"/>
              </a:ext>
            </a:extLst>
          </p:cNvPr>
          <p:cNvSpPr>
            <a:spLocks/>
          </p:cNvSpPr>
          <p:nvPr/>
        </p:nvSpPr>
        <p:spPr bwMode="auto">
          <a:xfrm>
            <a:off x="1755775" y="1703388"/>
            <a:ext cx="0" cy="304800"/>
          </a:xfrm>
          <a:custGeom>
            <a:avLst/>
            <a:gdLst>
              <a:gd name="T0" fmla="*/ 0 h 304800"/>
              <a:gd name="T1" fmla="*/ 304800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79" name="object 33">
            <a:extLst>
              <a:ext uri="{FF2B5EF4-FFF2-40B4-BE49-F238E27FC236}">
                <a16:creationId xmlns:a16="http://schemas.microsoft.com/office/drawing/2014/main" id="{813252AC-815F-4A0E-8E04-63805AA64EA7}"/>
              </a:ext>
            </a:extLst>
          </p:cNvPr>
          <p:cNvSpPr>
            <a:spLocks/>
          </p:cNvSpPr>
          <p:nvPr/>
        </p:nvSpPr>
        <p:spPr bwMode="auto">
          <a:xfrm>
            <a:off x="1603375" y="1855788"/>
            <a:ext cx="382588" cy="0"/>
          </a:xfrm>
          <a:custGeom>
            <a:avLst/>
            <a:gdLst>
              <a:gd name="T0" fmla="*/ 0 w 381000"/>
              <a:gd name="T1" fmla="*/ 384183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80" name="object 34">
            <a:extLst>
              <a:ext uri="{FF2B5EF4-FFF2-40B4-BE49-F238E27FC236}">
                <a16:creationId xmlns:a16="http://schemas.microsoft.com/office/drawing/2014/main" id="{A7B768BF-F089-4F7A-9A25-FB9930FE14BC}"/>
              </a:ext>
            </a:extLst>
          </p:cNvPr>
          <p:cNvSpPr>
            <a:spLocks/>
          </p:cNvSpPr>
          <p:nvPr/>
        </p:nvSpPr>
        <p:spPr bwMode="auto">
          <a:xfrm>
            <a:off x="1603375" y="1931988"/>
            <a:ext cx="152400" cy="230187"/>
          </a:xfrm>
          <a:custGeom>
            <a:avLst/>
            <a:gdLst>
              <a:gd name="T0" fmla="*/ 152400 w 152400"/>
              <a:gd name="T1" fmla="*/ 0 h 228600"/>
              <a:gd name="T2" fmla="*/ 0 w 152400"/>
              <a:gd name="T3" fmla="*/ 231785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7281" name="object 35">
            <a:extLst>
              <a:ext uri="{FF2B5EF4-FFF2-40B4-BE49-F238E27FC236}">
                <a16:creationId xmlns:a16="http://schemas.microsoft.com/office/drawing/2014/main" id="{33C5F6F5-D00E-4C31-892F-1321EA4EA04C}"/>
              </a:ext>
            </a:extLst>
          </p:cNvPr>
          <p:cNvSpPr>
            <a:spLocks/>
          </p:cNvSpPr>
          <p:nvPr/>
        </p:nvSpPr>
        <p:spPr bwMode="auto">
          <a:xfrm>
            <a:off x="1755775" y="1931988"/>
            <a:ext cx="153988" cy="230187"/>
          </a:xfrm>
          <a:custGeom>
            <a:avLst/>
            <a:gdLst>
              <a:gd name="T0" fmla="*/ 0 w 152400"/>
              <a:gd name="T1" fmla="*/ 0 h 228600"/>
              <a:gd name="T2" fmla="*/ 155593 w 152400"/>
              <a:gd name="T3" fmla="*/ 231785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6" name="object 36">
            <a:extLst>
              <a:ext uri="{FF2B5EF4-FFF2-40B4-BE49-F238E27FC236}">
                <a16:creationId xmlns:a16="http://schemas.microsoft.com/office/drawing/2014/main" id="{3CF06414-CACC-46F4-AE3B-DEC830D8A851}"/>
              </a:ext>
            </a:extLst>
          </p:cNvPr>
          <p:cNvSpPr txBox="1"/>
          <p:nvPr/>
        </p:nvSpPr>
        <p:spPr>
          <a:xfrm>
            <a:off x="1590675" y="2174875"/>
            <a:ext cx="820738" cy="260350"/>
          </a:xfrm>
          <a:prstGeom prst="rect">
            <a:avLst/>
          </a:prstGeom>
        </p:spPr>
        <p:txBody>
          <a:bodyPr lIns="0" tIns="12115" rIns="0" bIns="0">
            <a:spAutoFit/>
          </a:bodyPr>
          <a:lstStyle/>
          <a:p>
            <a:pPr marL="12753">
              <a:spcBef>
                <a:spcPts val="95"/>
              </a:spcBef>
              <a:defRPr/>
            </a:pPr>
            <a:r>
              <a:rPr sz="1607" spc="-5" dirty="0">
                <a:latin typeface="Times New Roman"/>
                <a:cs typeface="Times New Roman"/>
              </a:rPr>
              <a:t>客户</a:t>
            </a:r>
            <a:endParaRPr sz="1607">
              <a:latin typeface="Times New Roman"/>
              <a:cs typeface="Times New Roman"/>
            </a:endParaRPr>
          </a:p>
        </p:txBody>
      </p:sp>
      <p:sp>
        <p:nvSpPr>
          <p:cNvPr id="137283" name="object 37">
            <a:extLst>
              <a:ext uri="{FF2B5EF4-FFF2-40B4-BE49-F238E27FC236}">
                <a16:creationId xmlns:a16="http://schemas.microsoft.com/office/drawing/2014/main" id="{E42C2EC1-5D00-48C7-9367-75A550EF7B3F}"/>
              </a:ext>
            </a:extLst>
          </p:cNvPr>
          <p:cNvSpPr>
            <a:spLocks/>
          </p:cNvSpPr>
          <p:nvPr/>
        </p:nvSpPr>
        <p:spPr bwMode="auto">
          <a:xfrm>
            <a:off x="1970088" y="1855788"/>
            <a:ext cx="841375" cy="0"/>
          </a:xfrm>
          <a:custGeom>
            <a:avLst/>
            <a:gdLst>
              <a:gd name="T0" fmla="*/ 0 w 838200"/>
              <a:gd name="T1" fmla="*/ 844561 w 838200"/>
              <a:gd name="T2" fmla="*/ 0 60000 65536"/>
              <a:gd name="T3" fmla="*/ 0 60000 65536"/>
            </a:gdLst>
            <a:ahLst/>
            <a:cxnLst>
              <a:cxn ang="T2">
                <a:pos x="T0" y="0"/>
              </a:cxn>
              <a:cxn ang="T3">
                <a:pos x="T1" y="0"/>
              </a:cxn>
            </a:cxnLst>
            <a:rect l="0" t="0" r="r" b="b"/>
            <a:pathLst>
              <a:path w="838200">
                <a:moveTo>
                  <a:pt x="0" y="0"/>
                </a:moveTo>
                <a:lnTo>
                  <a:pt x="8381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6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D715F699-56B6-45BB-B7B6-1DA59BD897C6}"/>
              </a:ext>
            </a:extLst>
          </p:cNvPr>
          <p:cNvSpPr txBox="1">
            <a:spLocks noGrp="1"/>
          </p:cNvSpPr>
          <p:nvPr>
            <p:ph type="title"/>
          </p:nvPr>
        </p:nvSpPr>
        <p:spPr>
          <a:xfrm>
            <a:off x="0" y="147638"/>
            <a:ext cx="12115800" cy="690562"/>
          </a:xfrm>
        </p:spPr>
        <p:txBody>
          <a:bodyPr lIns="0" tIns="12753" rIns="0" bIns="0" rtlCol="0">
            <a:spAutoFit/>
          </a:bodyPr>
          <a:lstStyle/>
          <a:p>
            <a:pPr marL="12753">
              <a:spcBef>
                <a:spcPts val="100"/>
              </a:spcBef>
              <a:defRPr/>
            </a:pPr>
            <a:r>
              <a:rPr b="1" spc="-5" dirty="0">
                <a:latin typeface="Times New Roman"/>
                <a:cs typeface="Times New Roman"/>
              </a:rPr>
              <a:t>构造使用</a:t>
            </a:r>
            <a:r>
              <a:rPr b="1" dirty="0">
                <a:latin typeface="Times New Roman"/>
                <a:cs typeface="Times New Roman"/>
              </a:rPr>
              <a:t>层架构</a:t>
            </a:r>
            <a:r>
              <a:rPr b="1" spc="-10" dirty="0">
                <a:latin typeface="Times New Roman"/>
                <a:cs typeface="Times New Roman"/>
              </a:rPr>
              <a:t> </a:t>
            </a:r>
            <a:r>
              <a:rPr b="1" spc="-5" dirty="0">
                <a:latin typeface="Times New Roman"/>
                <a:cs typeface="Times New Roman"/>
              </a:rPr>
              <a:t>模式</a:t>
            </a:r>
          </a:p>
        </p:txBody>
      </p:sp>
      <p:sp>
        <p:nvSpPr>
          <p:cNvPr id="138243" name="object 4">
            <a:extLst>
              <a:ext uri="{FF2B5EF4-FFF2-40B4-BE49-F238E27FC236}">
                <a16:creationId xmlns:a16="http://schemas.microsoft.com/office/drawing/2014/main" id="{888A83BB-E31D-4C9D-8C32-F13FB696C571}"/>
              </a:ext>
            </a:extLst>
          </p:cNvPr>
          <p:cNvSpPr txBox="1">
            <a:spLocks noChangeArrowheads="1"/>
          </p:cNvSpPr>
          <p:nvPr/>
        </p:nvSpPr>
        <p:spPr bwMode="auto">
          <a:xfrm>
            <a:off x="2352675" y="1349375"/>
            <a:ext cx="1606550" cy="687388"/>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4464"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38"/>
              </a:spcBef>
            </a:pPr>
            <a:endParaRPr lang="zh-CN" altLang="zh-CN" sz="1600">
              <a:latin typeface="Times New Roman" panose="02020603050405020304" pitchFamily="18" charset="0"/>
              <a:cs typeface="Times New Roman" panose="02020603050405020304" pitchFamily="18" charset="0"/>
            </a:endParaRPr>
          </a:p>
          <a:p>
            <a:pPr/>
            <a:r>
              <a:rPr lang="zh-CN" altLang="zh-CN" sz="1400">
                <a:latin typeface="Times New Roman" panose="02020603050405020304" pitchFamily="18" charset="0"/>
                <a:cs typeface="Times New Roman" panose="02020603050405020304" pitchFamily="18" charset="0"/>
              </a:rPr>
              <a:t>&lt;layer&gt; 特定于应用程序的</a:t>
            </a:r>
          </a:p>
        </p:txBody>
      </p:sp>
      <p:sp>
        <p:nvSpPr>
          <p:cNvPr id="138244" name="object 5">
            <a:extLst>
              <a:ext uri="{FF2B5EF4-FFF2-40B4-BE49-F238E27FC236}">
                <a16:creationId xmlns:a16="http://schemas.microsoft.com/office/drawing/2014/main" id="{F2DE8B5F-8A81-4A48-92AA-4AE353D5FB85}"/>
              </a:ext>
            </a:extLst>
          </p:cNvPr>
          <p:cNvSpPr>
            <a:spLocks/>
          </p:cNvSpPr>
          <p:nvPr/>
        </p:nvSpPr>
        <p:spPr bwMode="auto">
          <a:xfrm>
            <a:off x="2352675" y="1120775"/>
            <a:ext cx="714375" cy="228600"/>
          </a:xfrm>
          <a:custGeom>
            <a:avLst/>
            <a:gdLst>
              <a:gd name="T0" fmla="*/ 0 w 711835"/>
              <a:gd name="T1" fmla="*/ 0 h 228600"/>
              <a:gd name="T2" fmla="*/ 0 w 711835"/>
              <a:gd name="T3" fmla="*/ 228600 h 228600"/>
              <a:gd name="T4" fmla="*/ 716796 w 711835"/>
              <a:gd name="T5" fmla="*/ 228599 h 228600"/>
              <a:gd name="T6" fmla="*/ 716796 w 711835"/>
              <a:gd name="T7" fmla="*/ 0 h 228600"/>
              <a:gd name="T8" fmla="*/ 0 w 711835"/>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228600">
                <a:moveTo>
                  <a:pt x="0" y="0"/>
                </a:moveTo>
                <a:lnTo>
                  <a:pt x="0" y="228600"/>
                </a:lnTo>
                <a:lnTo>
                  <a:pt x="711707" y="228599"/>
                </a:lnTo>
                <a:lnTo>
                  <a:pt x="71170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45" name="object 6">
            <a:extLst>
              <a:ext uri="{FF2B5EF4-FFF2-40B4-BE49-F238E27FC236}">
                <a16:creationId xmlns:a16="http://schemas.microsoft.com/office/drawing/2014/main" id="{BA63177F-0AE8-4525-BEEC-0B57A9B25C14}"/>
              </a:ext>
            </a:extLst>
          </p:cNvPr>
          <p:cNvSpPr txBox="1">
            <a:spLocks noChangeArrowheads="1"/>
          </p:cNvSpPr>
          <p:nvPr/>
        </p:nvSpPr>
        <p:spPr bwMode="auto">
          <a:xfrm>
            <a:off x="2352675" y="3109913"/>
            <a:ext cx="1684338" cy="687387"/>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4464"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38"/>
              </a:spcBef>
            </a:pPr>
            <a:endParaRPr lang="zh-CN" altLang="zh-CN" sz="1600">
              <a:latin typeface="Times New Roman" panose="02020603050405020304" pitchFamily="18" charset="0"/>
              <a:cs typeface="Times New Roman" panose="02020603050405020304" pitchFamily="18" charset="0"/>
            </a:endParaRPr>
          </a:p>
          <a:p>
            <a:pPr/>
            <a:r>
              <a:rPr lang="zh-CN" altLang="zh-CN" sz="1400">
                <a:latin typeface="Times New Roman" panose="02020603050405020304" pitchFamily="18" charset="0"/>
                <a:cs typeface="Times New Roman" panose="02020603050405020304" pitchFamily="18" charset="0"/>
              </a:rPr>
              <a:t>&lt;layer&gt; 应用程序-常规</a:t>
            </a:r>
          </a:p>
        </p:txBody>
      </p:sp>
      <p:sp>
        <p:nvSpPr>
          <p:cNvPr id="138246" name="object 7">
            <a:extLst>
              <a:ext uri="{FF2B5EF4-FFF2-40B4-BE49-F238E27FC236}">
                <a16:creationId xmlns:a16="http://schemas.microsoft.com/office/drawing/2014/main" id="{888AC466-8A49-4B44-BFA0-5681353F6233}"/>
              </a:ext>
            </a:extLst>
          </p:cNvPr>
          <p:cNvSpPr>
            <a:spLocks/>
          </p:cNvSpPr>
          <p:nvPr/>
        </p:nvSpPr>
        <p:spPr bwMode="auto">
          <a:xfrm>
            <a:off x="2352675" y="2879725"/>
            <a:ext cx="749300" cy="230188"/>
          </a:xfrm>
          <a:custGeom>
            <a:avLst/>
            <a:gdLst>
              <a:gd name="T0" fmla="*/ 0 w 745490"/>
              <a:gd name="T1" fmla="*/ 0 h 228600"/>
              <a:gd name="T2" fmla="*/ 0 w 745490"/>
              <a:gd name="T3" fmla="*/ 231787 h 228600"/>
              <a:gd name="T4" fmla="*/ 752873 w 745490"/>
              <a:gd name="T5" fmla="*/ 231787 h 228600"/>
              <a:gd name="T6" fmla="*/ 752872 w 745490"/>
              <a:gd name="T7" fmla="*/ 0 h 228600"/>
              <a:gd name="T8" fmla="*/ 0 w 745490"/>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5490" h="228600">
                <a:moveTo>
                  <a:pt x="0" y="0"/>
                </a:moveTo>
                <a:lnTo>
                  <a:pt x="0" y="228600"/>
                </a:lnTo>
                <a:lnTo>
                  <a:pt x="745236" y="228600"/>
                </a:lnTo>
                <a:lnTo>
                  <a:pt x="745235"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47" name="object 8">
            <a:extLst>
              <a:ext uri="{FF2B5EF4-FFF2-40B4-BE49-F238E27FC236}">
                <a16:creationId xmlns:a16="http://schemas.microsoft.com/office/drawing/2014/main" id="{5BCB8011-1AC3-4E15-91F1-DBCF5E633A38}"/>
              </a:ext>
            </a:extLst>
          </p:cNvPr>
          <p:cNvSpPr txBox="1">
            <a:spLocks noChangeArrowheads="1"/>
          </p:cNvSpPr>
          <p:nvPr/>
        </p:nvSpPr>
        <p:spPr bwMode="auto">
          <a:xfrm>
            <a:off x="2428875" y="4640263"/>
            <a:ext cx="1608138" cy="687387"/>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4464"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38"/>
              </a:spcBef>
            </a:pPr>
            <a:endParaRPr lang="zh-CN" altLang="zh-CN" sz="1600">
              <a:latin typeface="Times New Roman" panose="02020603050405020304" pitchFamily="18" charset="0"/>
              <a:cs typeface="Times New Roman" panose="02020603050405020304" pitchFamily="18" charset="0"/>
            </a:endParaRPr>
          </a:p>
          <a:p>
            <a:pPr/>
            <a:r>
              <a:rPr lang="zh-CN" altLang="zh-CN" sz="1400">
                <a:latin typeface="Times New Roman" panose="02020603050405020304" pitchFamily="18" charset="0"/>
                <a:cs typeface="Times New Roman" panose="02020603050405020304" pitchFamily="18" charset="0"/>
              </a:rPr>
              <a:t>&lt;layer&gt; 中间件</a:t>
            </a:r>
          </a:p>
        </p:txBody>
      </p:sp>
      <p:sp>
        <p:nvSpPr>
          <p:cNvPr id="138248" name="object 9">
            <a:extLst>
              <a:ext uri="{FF2B5EF4-FFF2-40B4-BE49-F238E27FC236}">
                <a16:creationId xmlns:a16="http://schemas.microsoft.com/office/drawing/2014/main" id="{927FFAD6-FE88-44E2-9E5B-6BC47320B183}"/>
              </a:ext>
            </a:extLst>
          </p:cNvPr>
          <p:cNvSpPr>
            <a:spLocks/>
          </p:cNvSpPr>
          <p:nvPr/>
        </p:nvSpPr>
        <p:spPr bwMode="auto">
          <a:xfrm>
            <a:off x="2428875" y="4410075"/>
            <a:ext cx="715963" cy="230188"/>
          </a:xfrm>
          <a:custGeom>
            <a:avLst/>
            <a:gdLst>
              <a:gd name="T0" fmla="*/ 0 w 711835"/>
              <a:gd name="T1" fmla="*/ 0 h 228600"/>
              <a:gd name="T2" fmla="*/ 0 w 711835"/>
              <a:gd name="T3" fmla="*/ 231787 h 228600"/>
              <a:gd name="T4" fmla="*/ 719986 w 711835"/>
              <a:gd name="T5" fmla="*/ 231787 h 228600"/>
              <a:gd name="T6" fmla="*/ 719986 w 711835"/>
              <a:gd name="T7" fmla="*/ 0 h 228600"/>
              <a:gd name="T8" fmla="*/ 0 w 711835"/>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228600">
                <a:moveTo>
                  <a:pt x="0" y="0"/>
                </a:moveTo>
                <a:lnTo>
                  <a:pt x="0" y="228600"/>
                </a:lnTo>
                <a:lnTo>
                  <a:pt x="711708" y="228600"/>
                </a:lnTo>
                <a:lnTo>
                  <a:pt x="71170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10" name="object 10">
            <a:extLst>
              <a:ext uri="{FF2B5EF4-FFF2-40B4-BE49-F238E27FC236}">
                <a16:creationId xmlns:a16="http://schemas.microsoft.com/office/drawing/2014/main" id="{BDF39D86-26DC-4179-BE87-7135E00A9EE8}"/>
              </a:ext>
            </a:extLst>
          </p:cNvPr>
          <p:cNvGraphicFramePr>
            <a:graphicFrameLocks noGrp="1"/>
          </p:cNvGraphicFramePr>
          <p:nvPr/>
        </p:nvGraphicFramePr>
        <p:xfrm>
          <a:off x="6853238" y="2170113"/>
          <a:ext cx="3595687" cy="2781300"/>
        </p:xfrm>
        <a:graphic>
          <a:graphicData uri="http://schemas.openxmlformats.org/drawingml/2006/table">
            <a:tbl>
              <a:tblPr/>
              <a:tblGrid>
                <a:gridCol w="1798637">
                  <a:extLst>
                    <a:ext uri="{9D8B030D-6E8A-4147-A177-3AD203B41FA5}">
                      <a16:colId xmlns:a16="http://schemas.microsoft.com/office/drawing/2014/main" val="20000"/>
                    </a:ext>
                  </a:extLst>
                </a:gridCol>
                <a:gridCol w="1797050">
                  <a:extLst>
                    <a:ext uri="{9D8B030D-6E8A-4147-A177-3AD203B41FA5}">
                      <a16:colId xmlns:a16="http://schemas.microsoft.com/office/drawing/2014/main" val="20001"/>
                    </a:ext>
                  </a:extLst>
                </a:gridCol>
              </a:tblGrid>
              <a:tr h="534988">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包</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1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层</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ATM 接口</a:t>
                      </a:r>
                    </a:p>
                  </a:txBody>
                  <a:tcPr marL="0" marR="0" marT="4081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特定于应用程序的</a:t>
                      </a: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事务处理, 帐户的业务</a:t>
                      </a:r>
                    </a:p>
                  </a:txBody>
                  <a:tcPr marL="0" marR="0" marT="4081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应用程序-常规</a:t>
                      </a: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中间件</a:t>
                      </a:r>
                    </a:p>
                  </a:txBody>
                  <a:tcPr marL="0" marR="0" marT="40810"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338">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0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系统-软件</a:t>
                      </a:r>
                    </a:p>
                  </a:txBody>
                  <a:tcPr marL="0" marR="0" marT="38897"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8269" name="object 11">
            <a:extLst>
              <a:ext uri="{FF2B5EF4-FFF2-40B4-BE49-F238E27FC236}">
                <a16:creationId xmlns:a16="http://schemas.microsoft.com/office/drawing/2014/main" id="{7CA5E149-1E18-4398-A439-68C4D9F226F7}"/>
              </a:ext>
            </a:extLst>
          </p:cNvPr>
          <p:cNvSpPr txBox="1">
            <a:spLocks noChangeArrowheads="1"/>
          </p:cNvSpPr>
          <p:nvPr/>
        </p:nvSpPr>
        <p:spPr bwMode="auto">
          <a:xfrm>
            <a:off x="2428875" y="6246813"/>
            <a:ext cx="1760538" cy="687387"/>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4464"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38"/>
              </a:spcBef>
            </a:pPr>
            <a:endParaRPr lang="zh-CN" altLang="zh-CN" sz="1600">
              <a:latin typeface="Times New Roman" panose="02020603050405020304" pitchFamily="18" charset="0"/>
              <a:cs typeface="Times New Roman" panose="02020603050405020304" pitchFamily="18" charset="0"/>
            </a:endParaRPr>
          </a:p>
          <a:p>
            <a:pPr/>
            <a:r>
              <a:rPr lang="zh-CN" altLang="zh-CN" sz="1400">
                <a:latin typeface="Times New Roman" panose="02020603050405020304" pitchFamily="18" charset="0"/>
                <a:cs typeface="Times New Roman" panose="02020603050405020304" pitchFamily="18" charset="0"/>
              </a:rPr>
              <a:t>&lt;layer&gt; 系统-软件</a:t>
            </a:r>
          </a:p>
        </p:txBody>
      </p:sp>
      <p:sp>
        <p:nvSpPr>
          <p:cNvPr id="138270" name="object 12">
            <a:extLst>
              <a:ext uri="{FF2B5EF4-FFF2-40B4-BE49-F238E27FC236}">
                <a16:creationId xmlns:a16="http://schemas.microsoft.com/office/drawing/2014/main" id="{D9476338-AFD4-4000-BE3E-3D2DBCFCD6F3}"/>
              </a:ext>
            </a:extLst>
          </p:cNvPr>
          <p:cNvSpPr>
            <a:spLocks/>
          </p:cNvSpPr>
          <p:nvPr/>
        </p:nvSpPr>
        <p:spPr bwMode="auto">
          <a:xfrm>
            <a:off x="2428875" y="6016625"/>
            <a:ext cx="782638" cy="230188"/>
          </a:xfrm>
          <a:custGeom>
            <a:avLst/>
            <a:gdLst>
              <a:gd name="T0" fmla="*/ 0 w 779144"/>
              <a:gd name="T1" fmla="*/ 0 h 228600"/>
              <a:gd name="T2" fmla="*/ 0 w 779144"/>
              <a:gd name="T3" fmla="*/ 231787 h 228600"/>
              <a:gd name="T4" fmla="*/ 785763 w 779144"/>
              <a:gd name="T5" fmla="*/ 231787 h 228600"/>
              <a:gd name="T6" fmla="*/ 785763 w 779144"/>
              <a:gd name="T7" fmla="*/ 0 h 228600"/>
              <a:gd name="T8" fmla="*/ 0 w 779144"/>
              <a:gd name="T9" fmla="*/ 0 h 228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9144" h="228600">
                <a:moveTo>
                  <a:pt x="0" y="0"/>
                </a:moveTo>
                <a:lnTo>
                  <a:pt x="0" y="228600"/>
                </a:lnTo>
                <a:lnTo>
                  <a:pt x="778763" y="228600"/>
                </a:lnTo>
                <a:lnTo>
                  <a:pt x="778763"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71" name="object 13">
            <a:extLst>
              <a:ext uri="{FF2B5EF4-FFF2-40B4-BE49-F238E27FC236}">
                <a16:creationId xmlns:a16="http://schemas.microsoft.com/office/drawing/2014/main" id="{AE9DEAA9-7FAE-4970-8701-52ADE5392C0E}"/>
              </a:ext>
            </a:extLst>
          </p:cNvPr>
          <p:cNvSpPr>
            <a:spLocks/>
          </p:cNvSpPr>
          <p:nvPr/>
        </p:nvSpPr>
        <p:spPr bwMode="auto">
          <a:xfrm>
            <a:off x="3348038" y="2268538"/>
            <a:ext cx="0" cy="841375"/>
          </a:xfrm>
          <a:custGeom>
            <a:avLst/>
            <a:gdLst>
              <a:gd name="T0" fmla="*/ 0 h 838200"/>
              <a:gd name="T1" fmla="*/ 844562 h 838200"/>
              <a:gd name="T2" fmla="*/ 0 60000 65536"/>
              <a:gd name="T3" fmla="*/ 0 60000 65536"/>
            </a:gdLst>
            <a:ahLst/>
            <a:cxnLst>
              <a:cxn ang="T2">
                <a:pos x="0" y="T0"/>
              </a:cxn>
              <a:cxn ang="T3">
                <a:pos x="0" y="T1"/>
              </a:cxn>
            </a:cxnLst>
            <a:rect l="0" t="0" r="r" b="b"/>
            <a:pathLst>
              <a:path h="838200">
                <a:moveTo>
                  <a:pt x="0" y="0"/>
                </a:moveTo>
                <a:lnTo>
                  <a:pt x="0" y="838200"/>
                </a:lnTo>
              </a:path>
            </a:pathLst>
          </a:custGeom>
          <a:noFill/>
          <a:ln w="9144">
            <a:solidFill>
              <a:srgbClr val="000000"/>
            </a:solidFill>
            <a:prstDash val="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72" name="object 14">
            <a:extLst>
              <a:ext uri="{FF2B5EF4-FFF2-40B4-BE49-F238E27FC236}">
                <a16:creationId xmlns:a16="http://schemas.microsoft.com/office/drawing/2014/main" id="{4685C5AD-75EF-4A94-AE37-7AC399669387}"/>
              </a:ext>
            </a:extLst>
          </p:cNvPr>
          <p:cNvSpPr>
            <a:spLocks/>
          </p:cNvSpPr>
          <p:nvPr/>
        </p:nvSpPr>
        <p:spPr bwMode="auto">
          <a:xfrm>
            <a:off x="3298825" y="3009900"/>
            <a:ext cx="100013" cy="100013"/>
          </a:xfrm>
          <a:custGeom>
            <a:avLst/>
            <a:gdLst>
              <a:gd name="T0" fmla="*/ 0 w 99060"/>
              <a:gd name="T1" fmla="*/ 0 h 99060"/>
              <a:gd name="T2" fmla="*/ 49711 w 99060"/>
              <a:gd name="T3" fmla="*/ 100975 h 99060"/>
              <a:gd name="T4" fmla="*/ 100975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0"/>
                </a:moveTo>
                <a:lnTo>
                  <a:pt x="48768" y="99060"/>
                </a:lnTo>
                <a:lnTo>
                  <a:pt x="9906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73" name="object 15">
            <a:extLst>
              <a:ext uri="{FF2B5EF4-FFF2-40B4-BE49-F238E27FC236}">
                <a16:creationId xmlns:a16="http://schemas.microsoft.com/office/drawing/2014/main" id="{D542F3C5-BCB6-4301-8067-F8E7B87E4516}"/>
              </a:ext>
            </a:extLst>
          </p:cNvPr>
          <p:cNvSpPr>
            <a:spLocks/>
          </p:cNvSpPr>
          <p:nvPr/>
        </p:nvSpPr>
        <p:spPr bwMode="auto">
          <a:xfrm>
            <a:off x="3424238" y="4027488"/>
            <a:ext cx="0" cy="612775"/>
          </a:xfrm>
          <a:custGeom>
            <a:avLst/>
            <a:gdLst>
              <a:gd name="T0" fmla="*/ 0 h 609600"/>
              <a:gd name="T1" fmla="*/ 615967 h 609600"/>
              <a:gd name="T2" fmla="*/ 0 60000 65536"/>
              <a:gd name="T3" fmla="*/ 0 60000 65536"/>
            </a:gdLst>
            <a:ahLst/>
            <a:cxnLst>
              <a:cxn ang="T2">
                <a:pos x="0" y="T0"/>
              </a:cxn>
              <a:cxn ang="T3">
                <a:pos x="0" y="T1"/>
              </a:cxn>
            </a:cxnLst>
            <a:rect l="0" t="0" r="r" b="b"/>
            <a:pathLst>
              <a:path h="609600">
                <a:moveTo>
                  <a:pt x="0" y="0"/>
                </a:moveTo>
                <a:lnTo>
                  <a:pt x="0" y="6096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74" name="object 16">
            <a:extLst>
              <a:ext uri="{FF2B5EF4-FFF2-40B4-BE49-F238E27FC236}">
                <a16:creationId xmlns:a16="http://schemas.microsoft.com/office/drawing/2014/main" id="{22DB6B61-1AAD-44A9-9898-2ABAA610C0D7}"/>
              </a:ext>
            </a:extLst>
          </p:cNvPr>
          <p:cNvSpPr>
            <a:spLocks/>
          </p:cNvSpPr>
          <p:nvPr/>
        </p:nvSpPr>
        <p:spPr bwMode="auto">
          <a:xfrm>
            <a:off x="3375025" y="4540250"/>
            <a:ext cx="100013" cy="100013"/>
          </a:xfrm>
          <a:custGeom>
            <a:avLst/>
            <a:gdLst>
              <a:gd name="T0" fmla="*/ 0 w 99060"/>
              <a:gd name="T1" fmla="*/ 0 h 99060"/>
              <a:gd name="T2" fmla="*/ 49711 w 99060"/>
              <a:gd name="T3" fmla="*/ 100975 h 99060"/>
              <a:gd name="T4" fmla="*/ 100975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0"/>
                </a:moveTo>
                <a:lnTo>
                  <a:pt x="48768" y="99060"/>
                </a:lnTo>
                <a:lnTo>
                  <a:pt x="9906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75" name="object 17">
            <a:extLst>
              <a:ext uri="{FF2B5EF4-FFF2-40B4-BE49-F238E27FC236}">
                <a16:creationId xmlns:a16="http://schemas.microsoft.com/office/drawing/2014/main" id="{1911FE07-90AA-4F7F-A452-8D918DBB181A}"/>
              </a:ext>
            </a:extLst>
          </p:cNvPr>
          <p:cNvSpPr>
            <a:spLocks/>
          </p:cNvSpPr>
          <p:nvPr/>
        </p:nvSpPr>
        <p:spPr bwMode="auto">
          <a:xfrm>
            <a:off x="3500438" y="5557838"/>
            <a:ext cx="0" cy="688975"/>
          </a:xfrm>
          <a:custGeom>
            <a:avLst/>
            <a:gdLst>
              <a:gd name="T0" fmla="*/ 0 h 685800"/>
              <a:gd name="T1" fmla="*/ 692165 h 685800"/>
              <a:gd name="T2" fmla="*/ 0 60000 65536"/>
              <a:gd name="T3" fmla="*/ 0 60000 65536"/>
            </a:gdLst>
            <a:ahLst/>
            <a:cxnLst>
              <a:cxn ang="T2">
                <a:pos x="0" y="T0"/>
              </a:cxn>
              <a:cxn ang="T3">
                <a:pos x="0" y="T1"/>
              </a:cxn>
            </a:cxnLst>
            <a:rect l="0" t="0" r="r" b="b"/>
            <a:pathLst>
              <a:path h="685800">
                <a:moveTo>
                  <a:pt x="0" y="0"/>
                </a:moveTo>
                <a:lnTo>
                  <a:pt x="0" y="685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8276" name="object 18">
            <a:extLst>
              <a:ext uri="{FF2B5EF4-FFF2-40B4-BE49-F238E27FC236}">
                <a16:creationId xmlns:a16="http://schemas.microsoft.com/office/drawing/2014/main" id="{147526B9-4737-49BB-9804-3D3BA23BA459}"/>
              </a:ext>
            </a:extLst>
          </p:cNvPr>
          <p:cNvSpPr>
            <a:spLocks/>
          </p:cNvSpPr>
          <p:nvPr/>
        </p:nvSpPr>
        <p:spPr bwMode="auto">
          <a:xfrm>
            <a:off x="3451225" y="6146800"/>
            <a:ext cx="100013" cy="100013"/>
          </a:xfrm>
          <a:custGeom>
            <a:avLst/>
            <a:gdLst>
              <a:gd name="T0" fmla="*/ 0 w 99060"/>
              <a:gd name="T1" fmla="*/ 0 h 99060"/>
              <a:gd name="T2" fmla="*/ 49711 w 99060"/>
              <a:gd name="T3" fmla="*/ 100975 h 99060"/>
              <a:gd name="T4" fmla="*/ 100975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0"/>
                </a:moveTo>
                <a:lnTo>
                  <a:pt x="48768" y="99060"/>
                </a:lnTo>
                <a:lnTo>
                  <a:pt x="9906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0">
            <a:extLst>
              <a:ext uri="{FF2B5EF4-FFF2-40B4-BE49-F238E27FC236}">
                <a16:creationId xmlns:a16="http://schemas.microsoft.com/office/drawing/2014/main" id="{8EBE627E-3271-4B91-8432-F707BC2D1E2E}"/>
              </a:ext>
            </a:extLst>
          </p:cNvPr>
          <p:cNvSpPr>
            <a:spLocks noGrp="1"/>
          </p:cNvSpPr>
          <p:nvPr>
            <p:ph type="title"/>
          </p:nvPr>
        </p:nvSpPr>
        <p:spPr>
          <a:xfrm>
            <a:off x="515938" y="2489200"/>
            <a:ext cx="10556875" cy="1362075"/>
          </a:xfrm>
        </p:spPr>
        <p:txBody>
          <a:bodyPr/>
          <a:lstStyle/>
          <a:p>
            <a:pPr marL="33585" eaLnBrk="1" fontAlgn="auto" hangingPunct="1">
              <a:spcBef>
                <a:spcPts val="252"/>
              </a:spcBef>
              <a:spcAft>
                <a:spcPts val="0"/>
              </a:spcAft>
              <a:defRPr/>
            </a:pPr>
            <a:r>
              <a:rPr lang="en-US" altLang="zh-CN" sz="9600" spc="15" dirty="0"/>
              <a:t>的</a:t>
            </a:r>
            <a:r>
              <a:rPr lang="en-US" altLang="zh-CN" sz="9600" spc="-5" dirty="0"/>
              <a:t>逻辑</a:t>
            </a:r>
            <a:r>
              <a:rPr lang="en-US" altLang="zh-CN" sz="9600" spc="-65" dirty="0"/>
              <a:t> </a:t>
            </a:r>
            <a:r>
              <a:rPr lang="en-US" altLang="zh-CN" sz="9600" spc="10" dirty="0"/>
              <a:t>视图</a:t>
            </a:r>
            <a:endParaRPr lang="en-US" altLang="zh-CN" sz="9511" dirty="0">
              <a:cs typeface="Calibri"/>
            </a:endParaRPr>
          </a:p>
        </p:txBody>
      </p:sp>
      <p:sp>
        <p:nvSpPr>
          <p:cNvPr id="70659" name="object 2">
            <a:extLst>
              <a:ext uri="{FF2B5EF4-FFF2-40B4-BE49-F238E27FC236}">
                <a16:creationId xmlns:a16="http://schemas.microsoft.com/office/drawing/2014/main" id="{BA902A91-6AD6-42AD-9CCF-12553A89DC7E}"/>
              </a:ext>
            </a:extLst>
          </p:cNvPr>
          <p:cNvSpPr txBox="1">
            <a:spLocks/>
          </p:cNvSpPr>
          <p:nvPr/>
        </p:nvSpPr>
        <p:spPr bwMode="auto">
          <a:xfrm>
            <a:off x="3076575" y="3910013"/>
            <a:ext cx="71215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1363" indent="-284163">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1413" indent="-227013">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5986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5813" indent="-227013">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30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02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74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4613" indent="-2270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1000"/>
              </a:lnSpc>
              <a:spcBef>
                <a:spcPct val="0"/>
              </a:spcBef>
              <a:buFontTx/>
              <a:buNone/>
            </a:pPr>
            <a:r>
              <a:rPr lang="zh-CN" altLang="zh-CN" sz="4000" b="1">
                <a:solidFill>
                  <a:srgbClr val="FF0000"/>
                </a:solidFill>
                <a:latin typeface="Cambria" panose="02040503050406030204" pitchFamily="18" charset="0"/>
              </a:rPr>
              <a:t>功能要求</a:t>
            </a:r>
            <a:endParaRPr lang="zh-CN" altLang="zh-CN" sz="4000" b="1">
              <a:latin typeface="Cambria" panose="02040503050406030204" pitchFamily="18" charset="0"/>
            </a:endParaRPr>
          </a:p>
        </p:txBody>
      </p:sp>
    </p:spTree>
  </p:cSld>
  <p:clrMapOvr>
    <a:masterClrMapping/>
  </p:clrMapOvr>
  <p:transition spd="slow">
    <p:fade/>
  </p:transition>
</p:sld>
</file>

<file path=ppt/slides/slide7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object 2">
            <a:extLst>
              <a:ext uri="{FF2B5EF4-FFF2-40B4-BE49-F238E27FC236}">
                <a16:creationId xmlns:a16="http://schemas.microsoft.com/office/drawing/2014/main" id="{B3181D3E-E9B9-4958-8F76-9B20BB3DB9F8}"/>
              </a:ext>
            </a:extLst>
          </p:cNvPr>
          <p:cNvSpPr txBox="1">
            <a:spLocks noChangeArrowheads="1"/>
          </p:cNvSpPr>
          <p:nvPr/>
        </p:nvSpPr>
        <p:spPr bwMode="auto">
          <a:xfrm>
            <a:off x="2200275" y="1150938"/>
            <a:ext cx="1606550" cy="5016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63766" rIns="0" bIns="0">
            <a:spAutoFit/>
          </a:bodyPr>
          <a:lstStyle>
            <a:lvl1pPr marL="263525" indent="428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500"/>
              </a:spcBef>
            </a:pPr>
            <a:r>
              <a:rPr lang="zh-CN" altLang="zh-CN" sz="1400">
                <a:latin typeface="Times New Roman" panose="02020603050405020304" pitchFamily="18" charset="0"/>
                <a:cs typeface="Times New Roman" panose="02020603050405020304" pitchFamily="18" charset="0"/>
              </a:rPr>
              <a:t>&lt;package&gt; ATM 接口</a:t>
            </a:r>
          </a:p>
        </p:txBody>
      </p:sp>
      <p:sp>
        <p:nvSpPr>
          <p:cNvPr id="139267" name="object 3">
            <a:extLst>
              <a:ext uri="{FF2B5EF4-FFF2-40B4-BE49-F238E27FC236}">
                <a16:creationId xmlns:a16="http://schemas.microsoft.com/office/drawing/2014/main" id="{9D03DFE9-D7EF-4301-8454-1FC48A85745B}"/>
              </a:ext>
            </a:extLst>
          </p:cNvPr>
          <p:cNvSpPr>
            <a:spLocks/>
          </p:cNvSpPr>
          <p:nvPr/>
        </p:nvSpPr>
        <p:spPr bwMode="auto">
          <a:xfrm>
            <a:off x="2200275" y="1012825"/>
            <a:ext cx="714375" cy="138113"/>
          </a:xfrm>
          <a:custGeom>
            <a:avLst/>
            <a:gdLst>
              <a:gd name="T0" fmla="*/ 0 w 711835"/>
              <a:gd name="T1" fmla="*/ 0 h 137159"/>
              <a:gd name="T2" fmla="*/ 0 w 711835"/>
              <a:gd name="T3" fmla="*/ 139074 h 137159"/>
              <a:gd name="T4" fmla="*/ 716796 w 711835"/>
              <a:gd name="T5" fmla="*/ 139074 h 137159"/>
              <a:gd name="T6" fmla="*/ 716796 w 711835"/>
              <a:gd name="T7" fmla="*/ 0 h 137159"/>
              <a:gd name="T8" fmla="*/ 0 w 711835"/>
              <a:gd name="T9" fmla="*/ 0 h 137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59">
                <a:moveTo>
                  <a:pt x="0" y="0"/>
                </a:moveTo>
                <a:lnTo>
                  <a:pt x="0" y="137159"/>
                </a:lnTo>
                <a:lnTo>
                  <a:pt x="711707" y="137159"/>
                </a:lnTo>
                <a:lnTo>
                  <a:pt x="71170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68" name="object 4">
            <a:extLst>
              <a:ext uri="{FF2B5EF4-FFF2-40B4-BE49-F238E27FC236}">
                <a16:creationId xmlns:a16="http://schemas.microsoft.com/office/drawing/2014/main" id="{87F80765-86E7-4C04-8B1B-2C6C8298DA95}"/>
              </a:ext>
            </a:extLst>
          </p:cNvPr>
          <p:cNvSpPr txBox="1">
            <a:spLocks noChangeArrowheads="1"/>
          </p:cNvSpPr>
          <p:nvPr/>
        </p:nvSpPr>
        <p:spPr bwMode="auto">
          <a:xfrm>
            <a:off x="3041650" y="5053013"/>
            <a:ext cx="1682750" cy="503237"/>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63766" rIns="0" bIns="0">
            <a:spAutoFit/>
          </a:bodyPr>
          <a:lstStyle>
            <a:lvl1pPr marL="69850" indent="2746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500"/>
              </a:spcBef>
            </a:pPr>
            <a:r>
              <a:rPr lang="zh-CN" altLang="zh-CN" sz="1400">
                <a:latin typeface="Times New Roman" panose="02020603050405020304" pitchFamily="18" charset="0"/>
                <a:cs typeface="Times New Roman" panose="02020603050405020304" pitchFamily="18" charset="0"/>
              </a:rPr>
              <a:t>&lt;package&gt; Java 虚拟机</a:t>
            </a:r>
          </a:p>
        </p:txBody>
      </p:sp>
      <p:sp>
        <p:nvSpPr>
          <p:cNvPr id="139269" name="object 5">
            <a:extLst>
              <a:ext uri="{FF2B5EF4-FFF2-40B4-BE49-F238E27FC236}">
                <a16:creationId xmlns:a16="http://schemas.microsoft.com/office/drawing/2014/main" id="{E8DAB196-7603-402F-9B59-7070E2136E84}"/>
              </a:ext>
            </a:extLst>
          </p:cNvPr>
          <p:cNvSpPr>
            <a:spLocks/>
          </p:cNvSpPr>
          <p:nvPr/>
        </p:nvSpPr>
        <p:spPr bwMode="auto">
          <a:xfrm>
            <a:off x="3041650" y="4914900"/>
            <a:ext cx="749300" cy="138113"/>
          </a:xfrm>
          <a:custGeom>
            <a:avLst/>
            <a:gdLst>
              <a:gd name="T0" fmla="*/ 0 w 745489"/>
              <a:gd name="T1" fmla="*/ 0 h 137160"/>
              <a:gd name="T2" fmla="*/ 0 w 745489"/>
              <a:gd name="T3" fmla="*/ 139073 h 137160"/>
              <a:gd name="T4" fmla="*/ 752875 w 745489"/>
              <a:gd name="T5" fmla="*/ 139073 h 137160"/>
              <a:gd name="T6" fmla="*/ 752875 w 745489"/>
              <a:gd name="T7" fmla="*/ 0 h 137160"/>
              <a:gd name="T8" fmla="*/ 0 w 745489"/>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5489" h="137160">
                <a:moveTo>
                  <a:pt x="0" y="0"/>
                </a:moveTo>
                <a:lnTo>
                  <a:pt x="0" y="137160"/>
                </a:lnTo>
                <a:lnTo>
                  <a:pt x="745236" y="137160"/>
                </a:lnTo>
                <a:lnTo>
                  <a:pt x="745236"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70" name="object 6">
            <a:extLst>
              <a:ext uri="{FF2B5EF4-FFF2-40B4-BE49-F238E27FC236}">
                <a16:creationId xmlns:a16="http://schemas.microsoft.com/office/drawing/2014/main" id="{4E60FD7F-D469-4E24-9EE2-91DD236BBE35}"/>
              </a:ext>
            </a:extLst>
          </p:cNvPr>
          <p:cNvSpPr txBox="1">
            <a:spLocks noChangeArrowheads="1"/>
          </p:cNvSpPr>
          <p:nvPr/>
        </p:nvSpPr>
        <p:spPr bwMode="auto">
          <a:xfrm>
            <a:off x="4265613" y="3829050"/>
            <a:ext cx="1606550" cy="5016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63766" rIns="0" bIns="0">
            <a:spAutoFit/>
          </a:bodyPr>
          <a:lstStyle>
            <a:lvl1pPr marL="496888" indent="-1873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500"/>
              </a:spcBef>
            </a:pPr>
            <a:r>
              <a:rPr lang="zh-CN" altLang="zh-CN" sz="1400">
                <a:latin typeface="Times New Roman" panose="02020603050405020304" pitchFamily="18" charset="0"/>
                <a:cs typeface="Times New Roman" panose="02020603050405020304" pitchFamily="18" charset="0"/>
              </a:rPr>
              <a:t>&lt;package&gt; Java. rmi</a:t>
            </a:r>
          </a:p>
        </p:txBody>
      </p:sp>
      <p:sp>
        <p:nvSpPr>
          <p:cNvPr id="139271" name="object 7">
            <a:extLst>
              <a:ext uri="{FF2B5EF4-FFF2-40B4-BE49-F238E27FC236}">
                <a16:creationId xmlns:a16="http://schemas.microsoft.com/office/drawing/2014/main" id="{EF4DC95D-A257-4155-9306-28EEA4E0E0C7}"/>
              </a:ext>
            </a:extLst>
          </p:cNvPr>
          <p:cNvSpPr>
            <a:spLocks/>
          </p:cNvSpPr>
          <p:nvPr/>
        </p:nvSpPr>
        <p:spPr bwMode="auto">
          <a:xfrm>
            <a:off x="4265613" y="3690938"/>
            <a:ext cx="714375" cy="138112"/>
          </a:xfrm>
          <a:custGeom>
            <a:avLst/>
            <a:gdLst>
              <a:gd name="T0" fmla="*/ 0 w 711835"/>
              <a:gd name="T1" fmla="*/ 0 h 137160"/>
              <a:gd name="T2" fmla="*/ 0 w 711835"/>
              <a:gd name="T3" fmla="*/ 139071 h 137160"/>
              <a:gd name="T4" fmla="*/ 716796 w 711835"/>
              <a:gd name="T5" fmla="*/ 139071 h 137160"/>
              <a:gd name="T6" fmla="*/ 716796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60"/>
                </a:lnTo>
                <a:lnTo>
                  <a:pt x="711707" y="137160"/>
                </a:lnTo>
                <a:lnTo>
                  <a:pt x="71170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72" name="object 8">
            <a:extLst>
              <a:ext uri="{FF2B5EF4-FFF2-40B4-BE49-F238E27FC236}">
                <a16:creationId xmlns:a16="http://schemas.microsoft.com/office/drawing/2014/main" id="{5E063E03-EE6F-4720-A3D9-190495AD70E0}"/>
              </a:ext>
            </a:extLst>
          </p:cNvPr>
          <p:cNvSpPr txBox="1">
            <a:spLocks noChangeArrowheads="1"/>
          </p:cNvSpPr>
          <p:nvPr/>
        </p:nvSpPr>
        <p:spPr bwMode="auto">
          <a:xfrm>
            <a:off x="1970088" y="3829050"/>
            <a:ext cx="1606550" cy="5016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63766" rIns="0" bIns="0">
            <a:spAutoFit/>
          </a:bodyPr>
          <a:lstStyle>
            <a:lvl1pPr marL="492125" indent="-1825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500"/>
              </a:spcBef>
            </a:pPr>
            <a:r>
              <a:rPr lang="zh-CN" altLang="zh-CN" sz="1400">
                <a:latin typeface="Times New Roman" panose="02020603050405020304" pitchFamily="18" charset="0"/>
                <a:cs typeface="Times New Roman" panose="02020603050405020304" pitchFamily="18" charset="0"/>
              </a:rPr>
              <a:t>&lt;package&gt; Java. awt</a:t>
            </a:r>
          </a:p>
        </p:txBody>
      </p:sp>
      <p:sp>
        <p:nvSpPr>
          <p:cNvPr id="139273" name="object 9">
            <a:extLst>
              <a:ext uri="{FF2B5EF4-FFF2-40B4-BE49-F238E27FC236}">
                <a16:creationId xmlns:a16="http://schemas.microsoft.com/office/drawing/2014/main" id="{391016A0-E17A-43AB-8C4B-4B6EE65EE5ED}"/>
              </a:ext>
            </a:extLst>
          </p:cNvPr>
          <p:cNvSpPr>
            <a:spLocks/>
          </p:cNvSpPr>
          <p:nvPr/>
        </p:nvSpPr>
        <p:spPr bwMode="auto">
          <a:xfrm>
            <a:off x="1970088" y="3690938"/>
            <a:ext cx="714375" cy="138112"/>
          </a:xfrm>
          <a:custGeom>
            <a:avLst/>
            <a:gdLst>
              <a:gd name="T0" fmla="*/ 0 w 711835"/>
              <a:gd name="T1" fmla="*/ 0 h 137160"/>
              <a:gd name="T2" fmla="*/ 0 w 711835"/>
              <a:gd name="T3" fmla="*/ 139071 h 137160"/>
              <a:gd name="T4" fmla="*/ 716797 w 711835"/>
              <a:gd name="T5" fmla="*/ 139071 h 137160"/>
              <a:gd name="T6" fmla="*/ 716797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60"/>
                </a:lnTo>
                <a:lnTo>
                  <a:pt x="711708" y="137160"/>
                </a:lnTo>
                <a:lnTo>
                  <a:pt x="71170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74" name="object 10">
            <a:extLst>
              <a:ext uri="{FF2B5EF4-FFF2-40B4-BE49-F238E27FC236}">
                <a16:creationId xmlns:a16="http://schemas.microsoft.com/office/drawing/2014/main" id="{B0F57680-426A-4A4A-8C5F-5B6649B0BD09}"/>
              </a:ext>
            </a:extLst>
          </p:cNvPr>
          <p:cNvSpPr txBox="1">
            <a:spLocks noChangeArrowheads="1"/>
          </p:cNvSpPr>
          <p:nvPr/>
        </p:nvSpPr>
        <p:spPr bwMode="auto">
          <a:xfrm>
            <a:off x="4341813" y="6737350"/>
            <a:ext cx="1608137" cy="5016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63766" rIns="0" bIns="0">
            <a:spAutoFit/>
          </a:bodyPr>
          <a:lstStyle>
            <a:lvl1pPr marL="534988" indent="-2254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500"/>
              </a:spcBef>
            </a:pPr>
            <a:r>
              <a:rPr lang="zh-CN" altLang="zh-CN" sz="1400">
                <a:latin typeface="Times New Roman" panose="02020603050405020304" pitchFamily="18" charset="0"/>
                <a:cs typeface="Times New Roman" panose="02020603050405020304" pitchFamily="18" charset="0"/>
              </a:rPr>
              <a:t>&lt;package&gt; tcp/ip</a:t>
            </a:r>
          </a:p>
        </p:txBody>
      </p:sp>
      <p:sp>
        <p:nvSpPr>
          <p:cNvPr id="139275" name="object 11">
            <a:extLst>
              <a:ext uri="{FF2B5EF4-FFF2-40B4-BE49-F238E27FC236}">
                <a16:creationId xmlns:a16="http://schemas.microsoft.com/office/drawing/2014/main" id="{B2C5B98C-8A50-491D-9B8D-D6AF488D0D49}"/>
              </a:ext>
            </a:extLst>
          </p:cNvPr>
          <p:cNvSpPr>
            <a:spLocks/>
          </p:cNvSpPr>
          <p:nvPr/>
        </p:nvSpPr>
        <p:spPr bwMode="auto">
          <a:xfrm>
            <a:off x="4341813" y="6599238"/>
            <a:ext cx="715962" cy="138112"/>
          </a:xfrm>
          <a:custGeom>
            <a:avLst/>
            <a:gdLst>
              <a:gd name="T0" fmla="*/ 0 w 711835"/>
              <a:gd name="T1" fmla="*/ 0 h 137160"/>
              <a:gd name="T2" fmla="*/ 0 w 711835"/>
              <a:gd name="T3" fmla="*/ 139070 h 137160"/>
              <a:gd name="T4" fmla="*/ 719984 w 711835"/>
              <a:gd name="T5" fmla="*/ 139070 h 137160"/>
              <a:gd name="T6" fmla="*/ 719984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59"/>
                </a:lnTo>
                <a:lnTo>
                  <a:pt x="711708" y="137159"/>
                </a:lnTo>
                <a:lnTo>
                  <a:pt x="71170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76" name="object 12">
            <a:extLst>
              <a:ext uri="{FF2B5EF4-FFF2-40B4-BE49-F238E27FC236}">
                <a16:creationId xmlns:a16="http://schemas.microsoft.com/office/drawing/2014/main" id="{6933F115-8FD5-4CC5-BE8A-F67DACE0519D}"/>
              </a:ext>
            </a:extLst>
          </p:cNvPr>
          <p:cNvSpPr>
            <a:spLocks/>
          </p:cNvSpPr>
          <p:nvPr/>
        </p:nvSpPr>
        <p:spPr bwMode="auto">
          <a:xfrm>
            <a:off x="2276475" y="1701800"/>
            <a:ext cx="0" cy="1989138"/>
          </a:xfrm>
          <a:custGeom>
            <a:avLst/>
            <a:gdLst>
              <a:gd name="T0" fmla="*/ 0 h 1981200"/>
              <a:gd name="T1" fmla="*/ 1997108 h 1981200"/>
              <a:gd name="T2" fmla="*/ 0 60000 65536"/>
              <a:gd name="T3" fmla="*/ 0 60000 65536"/>
            </a:gdLst>
            <a:ahLst/>
            <a:cxnLst>
              <a:cxn ang="T2">
                <a:pos x="0" y="T0"/>
              </a:cxn>
              <a:cxn ang="T3">
                <a:pos x="0" y="T1"/>
              </a:cxn>
            </a:cxnLst>
            <a:rect l="0" t="0" r="r" b="b"/>
            <a:pathLst>
              <a:path h="1981200">
                <a:moveTo>
                  <a:pt x="0" y="0"/>
                </a:moveTo>
                <a:lnTo>
                  <a:pt x="0" y="19812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77" name="object 13">
            <a:extLst>
              <a:ext uri="{FF2B5EF4-FFF2-40B4-BE49-F238E27FC236}">
                <a16:creationId xmlns:a16="http://schemas.microsoft.com/office/drawing/2014/main" id="{4276E8E4-AB4E-4A32-8869-1867C12612DC}"/>
              </a:ext>
            </a:extLst>
          </p:cNvPr>
          <p:cNvSpPr>
            <a:spLocks/>
          </p:cNvSpPr>
          <p:nvPr/>
        </p:nvSpPr>
        <p:spPr bwMode="auto">
          <a:xfrm>
            <a:off x="2227263" y="3592513"/>
            <a:ext cx="100012" cy="98425"/>
          </a:xfrm>
          <a:custGeom>
            <a:avLst/>
            <a:gdLst>
              <a:gd name="T0" fmla="*/ 0 w 99059"/>
              <a:gd name="T1" fmla="*/ 0 h 99060"/>
              <a:gd name="T2" fmla="*/ 49711 w 99059"/>
              <a:gd name="T3" fmla="*/ 97794 h 99060"/>
              <a:gd name="T4" fmla="*/ 100974 w 99059"/>
              <a:gd name="T5" fmla="*/ 0 h 99060"/>
              <a:gd name="T6" fmla="*/ 0 60000 65536"/>
              <a:gd name="T7" fmla="*/ 0 60000 65536"/>
              <a:gd name="T8" fmla="*/ 0 60000 65536"/>
            </a:gdLst>
            <a:ahLst/>
            <a:cxnLst>
              <a:cxn ang="T6">
                <a:pos x="T0" y="T1"/>
              </a:cxn>
              <a:cxn ang="T7">
                <a:pos x="T2" y="T3"/>
              </a:cxn>
              <a:cxn ang="T8">
                <a:pos x="T4" y="T5"/>
              </a:cxn>
            </a:cxnLst>
            <a:rect l="0" t="0" r="r" b="b"/>
            <a:pathLst>
              <a:path w="99059" h="99060">
                <a:moveTo>
                  <a:pt x="0" y="0"/>
                </a:moveTo>
                <a:lnTo>
                  <a:pt x="48768" y="99060"/>
                </a:lnTo>
                <a:lnTo>
                  <a:pt x="9905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78" name="object 14">
            <a:extLst>
              <a:ext uri="{FF2B5EF4-FFF2-40B4-BE49-F238E27FC236}">
                <a16:creationId xmlns:a16="http://schemas.microsoft.com/office/drawing/2014/main" id="{FD4AFF59-BEDB-48E6-B3C3-F7843D258838}"/>
              </a:ext>
            </a:extLst>
          </p:cNvPr>
          <p:cNvSpPr>
            <a:spLocks/>
          </p:cNvSpPr>
          <p:nvPr/>
        </p:nvSpPr>
        <p:spPr bwMode="auto">
          <a:xfrm>
            <a:off x="2659063" y="1701800"/>
            <a:ext cx="458787" cy="612775"/>
          </a:xfrm>
          <a:custGeom>
            <a:avLst/>
            <a:gdLst>
              <a:gd name="T0" fmla="*/ 0 w 457200"/>
              <a:gd name="T1" fmla="*/ 0 h 609600"/>
              <a:gd name="T2" fmla="*/ 460379 w 457200"/>
              <a:gd name="T3" fmla="*/ 615967 h 609600"/>
              <a:gd name="T4" fmla="*/ 0 60000 65536"/>
              <a:gd name="T5" fmla="*/ 0 60000 65536"/>
            </a:gdLst>
            <a:ahLst/>
            <a:cxnLst>
              <a:cxn ang="T4">
                <a:pos x="T0" y="T1"/>
              </a:cxn>
              <a:cxn ang="T5">
                <a:pos x="T2" y="T3"/>
              </a:cxn>
            </a:cxnLst>
            <a:rect l="0" t="0" r="r" b="b"/>
            <a:pathLst>
              <a:path w="457200" h="609600">
                <a:moveTo>
                  <a:pt x="0" y="0"/>
                </a:moveTo>
                <a:lnTo>
                  <a:pt x="457199" y="6096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279" name="object 15">
            <a:extLst>
              <a:ext uri="{FF2B5EF4-FFF2-40B4-BE49-F238E27FC236}">
                <a16:creationId xmlns:a16="http://schemas.microsoft.com/office/drawing/2014/main" id="{D2C19A7D-5762-4CEC-B485-377D1C1AA5F5}"/>
              </a:ext>
            </a:extLst>
          </p:cNvPr>
          <p:cNvSpPr>
            <a:spLocks/>
          </p:cNvSpPr>
          <p:nvPr/>
        </p:nvSpPr>
        <p:spPr bwMode="auto">
          <a:xfrm>
            <a:off x="3019425" y="2203450"/>
            <a:ext cx="98425" cy="111125"/>
          </a:xfrm>
          <a:custGeom>
            <a:avLst/>
            <a:gdLst>
              <a:gd name="T0" fmla="*/ 0 w 99059"/>
              <a:gd name="T1" fmla="*/ 62377 h 109855"/>
              <a:gd name="T2" fmla="*/ 97796 w 99059"/>
              <a:gd name="T3" fmla="*/ 112279 h 109855"/>
              <a:gd name="T4" fmla="*/ 78237 w 99059"/>
              <a:gd name="T5" fmla="*/ 0 h 109855"/>
              <a:gd name="T6" fmla="*/ 0 60000 65536"/>
              <a:gd name="T7" fmla="*/ 0 60000 65536"/>
              <a:gd name="T8" fmla="*/ 0 60000 65536"/>
            </a:gdLst>
            <a:ahLst/>
            <a:cxnLst>
              <a:cxn ang="T6">
                <a:pos x="T0" y="T1"/>
              </a:cxn>
              <a:cxn ang="T7">
                <a:pos x="T2" y="T3"/>
              </a:cxn>
              <a:cxn ang="T8">
                <a:pos x="T4" y="T5"/>
              </a:cxn>
            </a:cxnLst>
            <a:rect l="0" t="0" r="r" b="b"/>
            <a:pathLst>
              <a:path w="99059" h="109855">
                <a:moveTo>
                  <a:pt x="0" y="60959"/>
                </a:moveTo>
                <a:lnTo>
                  <a:pt x="99060" y="109727"/>
                </a:lnTo>
                <a:lnTo>
                  <a:pt x="7924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16" name="object 16">
            <a:extLst>
              <a:ext uri="{FF2B5EF4-FFF2-40B4-BE49-F238E27FC236}">
                <a16:creationId xmlns:a16="http://schemas.microsoft.com/office/drawing/2014/main" id="{7A6BE116-1D03-4919-BDE8-0DE09FE2433A}"/>
              </a:ext>
            </a:extLst>
          </p:cNvPr>
          <p:cNvGraphicFramePr>
            <a:graphicFrameLocks noGrp="1"/>
          </p:cNvGraphicFramePr>
          <p:nvPr/>
        </p:nvGraphicFramePr>
        <p:xfrm>
          <a:off x="2730500" y="2309813"/>
          <a:ext cx="4668838" cy="687387"/>
        </p:xfrm>
        <a:graphic>
          <a:graphicData uri="http://schemas.openxmlformats.org/drawingml/2006/table">
            <a:tbl>
              <a:tblPr/>
              <a:tblGrid>
                <a:gridCol w="715963">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1452562">
                  <a:extLst>
                    <a:ext uri="{9D8B030D-6E8A-4147-A177-3AD203B41FA5}">
                      <a16:colId xmlns:a16="http://schemas.microsoft.com/office/drawing/2014/main" val="20002"/>
                    </a:ext>
                  </a:extLst>
                </a:gridCol>
                <a:gridCol w="715963">
                  <a:extLst>
                    <a:ext uri="{9D8B030D-6E8A-4147-A177-3AD203B41FA5}">
                      <a16:colId xmlns:a16="http://schemas.microsoft.com/office/drawing/2014/main" val="20003"/>
                    </a:ext>
                  </a:extLst>
                </a:gridCol>
                <a:gridCol w="892175">
                  <a:extLst>
                    <a:ext uri="{9D8B030D-6E8A-4147-A177-3AD203B41FA5}">
                      <a16:colId xmlns:a16="http://schemas.microsoft.com/office/drawing/2014/main" val="20004"/>
                    </a:ext>
                  </a:extLst>
                </a:gridCol>
              </a:tblGrid>
              <a:tr h="136525">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zh-CN" altLang="en-US"/>
                    </a:p>
                  </a:txBody>
                  <a:tcPr/>
                </a:tc>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7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9525" cap="flat" cmpd="sng" algn="ctr">
                      <a:solidFill>
                        <a:srgbClr val="000000"/>
                      </a:solidFill>
                      <a:prstDash val="solid"/>
                      <a:round/>
                      <a:headEnd type="none" w="med" len="med"/>
                      <a:tailEnd type="none" w="med" len="med"/>
                    </a:lnL>
                    <a:lnR>
                      <a:noFill/>
                    </a:lnR>
                    <a:lnT>
                      <a:noFill/>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rowSpan="2" gridSpan="2">
                  <a:txBody>
                    <a:bodyPr/>
                    <a:lstStyle>
                      <a:lvl1pPr marL="214313" indent="96838"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214313" marR="0" lvl="0" indent="96838" algn="l" defTabSz="912813" rtl="0" eaLnBrk="1" fontAlgn="base" latinLnBrk="0" hangingPunct="1">
                        <a:lnSpc>
                          <a:spcPts val="1675"/>
                        </a:lnSpc>
                        <a:spcBef>
                          <a:spcPts val="50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&lt;package&gt; 事务处理</a:t>
                      </a:r>
                    </a:p>
                  </a:txBody>
                  <a:tcPr marL="0" marR="0" marT="63766"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lnTlToBr>
                      <a:noFill/>
                    </a:lnTlToBr>
                    <a:lnBlToTr>
                      <a:noFill/>
                    </a:lnBlToTr>
                    <a:noFill/>
                  </a:tcPr>
                </a:tc>
                <a:tc rowSpan="2" gridSpan="2">
                  <a:txBody>
                    <a:bodyPr/>
                    <a:lstStyle>
                      <a:lvl1pPr marL="331788" indent="-19050"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331788" marR="0" lvl="0" indent="-19050" algn="l" defTabSz="912813" rtl="0" eaLnBrk="1" fontAlgn="base" latinLnBrk="0" hangingPunct="1">
                        <a:lnSpc>
                          <a:spcPts val="1675"/>
                        </a:lnSpc>
                        <a:spcBef>
                          <a:spcPts val="50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&lt;package&gt; 帐户的核算</a:t>
                      </a:r>
                    </a:p>
                  </a:txBody>
                  <a:tcPr marL="0" marR="0" marT="63766"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extLst>
                  <a:ext uri="{0D108BD9-81ED-4DB2-BD59-A6C34878D82A}">
                    <a16:rowId xmlns:a16="http://schemas.microsoft.com/office/drawing/2014/main" val="10001"/>
                  </a:ext>
                </a:extLst>
              </a:tr>
              <a:tr h="230188">
                <a:tc gridSpan="2" vMerge="1">
                  <a:txBody>
                    <a:bodyPr/>
                    <a:lstStyle/>
                    <a:p>
                      <a:endParaRPr lang="zh-CN" altLang="en-US"/>
                    </a:p>
                  </a:txBody>
                  <a:tcPr/>
                </a:tc>
                <a:tc hMerge="1" vMerge="1">
                  <a:txBody>
                    <a:bodyPr/>
                    <a:lstStyle/>
                    <a:p>
                      <a:endParaRPr lang="zh-CN" altLang="en-US"/>
                    </a:p>
                  </a:txBody>
                  <a:tcPr/>
                </a:tc>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13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lnTlToBr>
                      <a:noFill/>
                    </a:lnTlToBr>
                    <a:lnBlToTr>
                      <a:noFill/>
                    </a:lnBlToTr>
                    <a:noFill/>
                  </a:tcPr>
                </a:tc>
                <a:tc gridSpan="2" vMerge="1">
                  <a:txBody>
                    <a:bodyPr/>
                    <a:lstStyle/>
                    <a:p>
                      <a:endParaRPr lang="zh-CN" altLang="en-US"/>
                    </a:p>
                  </a:txBody>
                  <a:tcPr/>
                </a:tc>
                <a:tc hMerge="1" vMerge="1">
                  <a:txBody>
                    <a:bodyPr/>
                    <a:lstStyle/>
                    <a:p>
                      <a:endParaRPr lang="zh-CN" altLang="en-US"/>
                    </a:p>
                  </a:txBody>
                  <a:tcPr/>
                </a:tc>
                <a:extLst>
                  <a:ext uri="{0D108BD9-81ED-4DB2-BD59-A6C34878D82A}">
                    <a16:rowId xmlns:a16="http://schemas.microsoft.com/office/drawing/2014/main" val="10002"/>
                  </a:ext>
                </a:extLst>
              </a:tr>
            </a:tbl>
          </a:graphicData>
        </a:graphic>
      </p:graphicFrame>
      <p:sp>
        <p:nvSpPr>
          <p:cNvPr id="139302" name="object 17">
            <a:extLst>
              <a:ext uri="{FF2B5EF4-FFF2-40B4-BE49-F238E27FC236}">
                <a16:creationId xmlns:a16="http://schemas.microsoft.com/office/drawing/2014/main" id="{69DDDF58-A74A-474A-8CB2-7013826B7472}"/>
              </a:ext>
            </a:extLst>
          </p:cNvPr>
          <p:cNvSpPr>
            <a:spLocks/>
          </p:cNvSpPr>
          <p:nvPr/>
        </p:nvSpPr>
        <p:spPr bwMode="auto">
          <a:xfrm>
            <a:off x="5697538" y="2724150"/>
            <a:ext cx="98425" cy="100013"/>
          </a:xfrm>
          <a:custGeom>
            <a:avLst/>
            <a:gdLst>
              <a:gd name="T0" fmla="*/ 0 w 99060"/>
              <a:gd name="T1" fmla="*/ 100975 h 99060"/>
              <a:gd name="T2" fmla="*/ 97794 w 99060"/>
              <a:gd name="T3" fmla="*/ 49711 h 99060"/>
              <a:gd name="T4" fmla="*/ 0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99060"/>
                </a:moveTo>
                <a:lnTo>
                  <a:pt x="99060" y="48768"/>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03" name="object 18">
            <a:extLst>
              <a:ext uri="{FF2B5EF4-FFF2-40B4-BE49-F238E27FC236}">
                <a16:creationId xmlns:a16="http://schemas.microsoft.com/office/drawing/2014/main" id="{DAE819BF-922A-4CD0-BF5B-022018D0A3E1}"/>
              </a:ext>
            </a:extLst>
          </p:cNvPr>
          <p:cNvSpPr>
            <a:spLocks/>
          </p:cNvSpPr>
          <p:nvPr/>
        </p:nvSpPr>
        <p:spPr bwMode="auto">
          <a:xfrm>
            <a:off x="3576638" y="3001963"/>
            <a:ext cx="919162" cy="688975"/>
          </a:xfrm>
          <a:custGeom>
            <a:avLst/>
            <a:gdLst>
              <a:gd name="T0" fmla="*/ 0 w 914400"/>
              <a:gd name="T1" fmla="*/ 0 h 685800"/>
              <a:gd name="T2" fmla="*/ 923949 w 914400"/>
              <a:gd name="T3" fmla="*/ 692165 h 685800"/>
              <a:gd name="T4" fmla="*/ 0 60000 65536"/>
              <a:gd name="T5" fmla="*/ 0 60000 65536"/>
            </a:gdLst>
            <a:ahLst/>
            <a:cxnLst>
              <a:cxn ang="T4">
                <a:pos x="T0" y="T1"/>
              </a:cxn>
              <a:cxn ang="T5">
                <a:pos x="T2" y="T3"/>
              </a:cxn>
            </a:cxnLst>
            <a:rect l="0" t="0" r="r" b="b"/>
            <a:pathLst>
              <a:path w="914400" h="685800">
                <a:moveTo>
                  <a:pt x="0" y="0"/>
                </a:moveTo>
                <a:lnTo>
                  <a:pt x="914400" y="685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04" name="object 19">
            <a:extLst>
              <a:ext uri="{FF2B5EF4-FFF2-40B4-BE49-F238E27FC236}">
                <a16:creationId xmlns:a16="http://schemas.microsoft.com/office/drawing/2014/main" id="{3C04C688-21AC-4612-B831-2441C6701BDE}"/>
              </a:ext>
            </a:extLst>
          </p:cNvPr>
          <p:cNvSpPr>
            <a:spLocks/>
          </p:cNvSpPr>
          <p:nvPr/>
        </p:nvSpPr>
        <p:spPr bwMode="auto">
          <a:xfrm>
            <a:off x="4384675" y="3592513"/>
            <a:ext cx="111125" cy="98425"/>
          </a:xfrm>
          <a:custGeom>
            <a:avLst/>
            <a:gdLst>
              <a:gd name="T0" fmla="*/ 0 w 109855"/>
              <a:gd name="T1" fmla="*/ 78235 h 99060"/>
              <a:gd name="T2" fmla="*/ 112279 w 109855"/>
              <a:gd name="T3" fmla="*/ 97794 h 99060"/>
              <a:gd name="T4" fmla="*/ 62378 w 109855"/>
              <a:gd name="T5" fmla="*/ 0 h 99060"/>
              <a:gd name="T6" fmla="*/ 0 60000 65536"/>
              <a:gd name="T7" fmla="*/ 0 60000 65536"/>
              <a:gd name="T8" fmla="*/ 0 60000 65536"/>
            </a:gdLst>
            <a:ahLst/>
            <a:cxnLst>
              <a:cxn ang="T6">
                <a:pos x="T0" y="T1"/>
              </a:cxn>
              <a:cxn ang="T7">
                <a:pos x="T2" y="T3"/>
              </a:cxn>
              <a:cxn ang="T8">
                <a:pos x="T4" y="T5"/>
              </a:cxn>
            </a:cxnLst>
            <a:rect l="0" t="0" r="r" b="b"/>
            <a:pathLst>
              <a:path w="109855" h="99060">
                <a:moveTo>
                  <a:pt x="0" y="79248"/>
                </a:moveTo>
                <a:lnTo>
                  <a:pt x="109727" y="99060"/>
                </a:lnTo>
                <a:lnTo>
                  <a:pt x="6096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05" name="object 20">
            <a:extLst>
              <a:ext uri="{FF2B5EF4-FFF2-40B4-BE49-F238E27FC236}">
                <a16:creationId xmlns:a16="http://schemas.microsoft.com/office/drawing/2014/main" id="{135B2541-52EC-4201-8350-7DC1310931B9}"/>
              </a:ext>
            </a:extLst>
          </p:cNvPr>
          <p:cNvSpPr>
            <a:spLocks/>
          </p:cNvSpPr>
          <p:nvPr/>
        </p:nvSpPr>
        <p:spPr bwMode="auto">
          <a:xfrm>
            <a:off x="5413375" y="3001963"/>
            <a:ext cx="995363" cy="842962"/>
          </a:xfrm>
          <a:custGeom>
            <a:avLst/>
            <a:gdLst>
              <a:gd name="T0" fmla="*/ 1000149 w 990600"/>
              <a:gd name="T1" fmla="*/ 0 h 838200"/>
              <a:gd name="T2" fmla="*/ 0 w 990600"/>
              <a:gd name="T3" fmla="*/ 847751 h 838200"/>
              <a:gd name="T4" fmla="*/ 0 60000 65536"/>
              <a:gd name="T5" fmla="*/ 0 60000 65536"/>
            </a:gdLst>
            <a:ahLst/>
            <a:cxnLst>
              <a:cxn ang="T4">
                <a:pos x="T0" y="T1"/>
              </a:cxn>
              <a:cxn ang="T5">
                <a:pos x="T2" y="T3"/>
              </a:cxn>
            </a:cxnLst>
            <a:rect l="0" t="0" r="r" b="b"/>
            <a:pathLst>
              <a:path w="990600" h="838200">
                <a:moveTo>
                  <a:pt x="990600" y="0"/>
                </a:moveTo>
                <a:lnTo>
                  <a:pt x="0" y="8382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06" name="object 21">
            <a:extLst>
              <a:ext uri="{FF2B5EF4-FFF2-40B4-BE49-F238E27FC236}">
                <a16:creationId xmlns:a16="http://schemas.microsoft.com/office/drawing/2014/main" id="{81A60185-5121-4387-A17B-4AAF5BFDAAC9}"/>
              </a:ext>
            </a:extLst>
          </p:cNvPr>
          <p:cNvSpPr>
            <a:spLocks/>
          </p:cNvSpPr>
          <p:nvPr/>
        </p:nvSpPr>
        <p:spPr bwMode="auto">
          <a:xfrm>
            <a:off x="5413375" y="3741738"/>
            <a:ext cx="111125" cy="103187"/>
          </a:xfrm>
          <a:custGeom>
            <a:avLst/>
            <a:gdLst>
              <a:gd name="T0" fmla="*/ 46784 w 109854"/>
              <a:gd name="T1" fmla="*/ 0 h 102235"/>
              <a:gd name="T2" fmla="*/ 0 w 109854"/>
              <a:gd name="T3" fmla="*/ 104019 h 102235"/>
              <a:gd name="T4" fmla="*/ 112281 w 109854"/>
              <a:gd name="T5" fmla="*/ 77626 h 102235"/>
              <a:gd name="T6" fmla="*/ 0 60000 65536"/>
              <a:gd name="T7" fmla="*/ 0 60000 65536"/>
              <a:gd name="T8" fmla="*/ 0 60000 65536"/>
            </a:gdLst>
            <a:ahLst/>
            <a:cxnLst>
              <a:cxn ang="T6">
                <a:pos x="T0" y="T1"/>
              </a:cxn>
              <a:cxn ang="T7">
                <a:pos x="T2" y="T3"/>
              </a:cxn>
              <a:cxn ang="T8">
                <a:pos x="T4" y="T5"/>
              </a:cxn>
            </a:cxnLst>
            <a:rect l="0" t="0" r="r" b="b"/>
            <a:pathLst>
              <a:path w="109854" h="102235">
                <a:moveTo>
                  <a:pt x="45720" y="0"/>
                </a:moveTo>
                <a:lnTo>
                  <a:pt x="0" y="102108"/>
                </a:lnTo>
                <a:lnTo>
                  <a:pt x="109727" y="76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07" name="object 22">
            <a:extLst>
              <a:ext uri="{FF2B5EF4-FFF2-40B4-BE49-F238E27FC236}">
                <a16:creationId xmlns:a16="http://schemas.microsoft.com/office/drawing/2014/main" id="{27DEA9D1-0F4D-4370-8FA3-BAEC8D423D8E}"/>
              </a:ext>
            </a:extLst>
          </p:cNvPr>
          <p:cNvSpPr>
            <a:spLocks/>
          </p:cNvSpPr>
          <p:nvPr/>
        </p:nvSpPr>
        <p:spPr bwMode="auto">
          <a:xfrm>
            <a:off x="3576638" y="4073525"/>
            <a:ext cx="688975" cy="0"/>
          </a:xfrm>
          <a:custGeom>
            <a:avLst/>
            <a:gdLst>
              <a:gd name="T0" fmla="*/ 0 w 685800"/>
              <a:gd name="T1" fmla="*/ 692165 w 685800"/>
              <a:gd name="T2" fmla="*/ 0 60000 65536"/>
              <a:gd name="T3" fmla="*/ 0 60000 65536"/>
            </a:gdLst>
            <a:ahLst/>
            <a:cxnLst>
              <a:cxn ang="T2">
                <a:pos x="T0" y="0"/>
              </a:cxn>
              <a:cxn ang="T3">
                <a:pos x="T1" y="0"/>
              </a:cxn>
            </a:cxnLst>
            <a:rect l="0" t="0" r="r" b="b"/>
            <a:pathLst>
              <a:path w="685800">
                <a:moveTo>
                  <a:pt x="0" y="0"/>
                </a:moveTo>
                <a:lnTo>
                  <a:pt x="68580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08" name="object 23">
            <a:extLst>
              <a:ext uri="{FF2B5EF4-FFF2-40B4-BE49-F238E27FC236}">
                <a16:creationId xmlns:a16="http://schemas.microsoft.com/office/drawing/2014/main" id="{553EC028-1EFA-44D0-BF7E-D69C349F0DEE}"/>
              </a:ext>
            </a:extLst>
          </p:cNvPr>
          <p:cNvSpPr>
            <a:spLocks/>
          </p:cNvSpPr>
          <p:nvPr/>
        </p:nvSpPr>
        <p:spPr bwMode="auto">
          <a:xfrm>
            <a:off x="4167188" y="4024313"/>
            <a:ext cx="98425" cy="100012"/>
          </a:xfrm>
          <a:custGeom>
            <a:avLst/>
            <a:gdLst>
              <a:gd name="T0" fmla="*/ 0 w 99060"/>
              <a:gd name="T1" fmla="*/ 100972 h 99060"/>
              <a:gd name="T2" fmla="*/ 97794 w 99060"/>
              <a:gd name="T3" fmla="*/ 49709 h 99060"/>
              <a:gd name="T4" fmla="*/ 0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99059"/>
                </a:moveTo>
                <a:lnTo>
                  <a:pt x="99060" y="48767"/>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09" name="object 24">
            <a:extLst>
              <a:ext uri="{FF2B5EF4-FFF2-40B4-BE49-F238E27FC236}">
                <a16:creationId xmlns:a16="http://schemas.microsoft.com/office/drawing/2014/main" id="{62F36B67-9AAC-4C8D-8FA8-49DB74F64034}"/>
              </a:ext>
            </a:extLst>
          </p:cNvPr>
          <p:cNvSpPr>
            <a:spLocks/>
          </p:cNvSpPr>
          <p:nvPr/>
        </p:nvSpPr>
        <p:spPr bwMode="auto">
          <a:xfrm>
            <a:off x="2811463" y="4379913"/>
            <a:ext cx="765175" cy="534987"/>
          </a:xfrm>
          <a:custGeom>
            <a:avLst/>
            <a:gdLst>
              <a:gd name="T0" fmla="*/ 0 w 762000"/>
              <a:gd name="T1" fmla="*/ 0 h 533400"/>
              <a:gd name="T2" fmla="*/ 768363 w 762000"/>
              <a:gd name="T3" fmla="*/ 536579 h 533400"/>
              <a:gd name="T4" fmla="*/ 0 60000 65536"/>
              <a:gd name="T5" fmla="*/ 0 60000 65536"/>
            </a:gdLst>
            <a:ahLst/>
            <a:cxnLst>
              <a:cxn ang="T4">
                <a:pos x="T0" y="T1"/>
              </a:cxn>
              <a:cxn ang="T5">
                <a:pos x="T2" y="T3"/>
              </a:cxn>
            </a:cxnLst>
            <a:rect l="0" t="0" r="r" b="b"/>
            <a:pathLst>
              <a:path w="762000" h="533400">
                <a:moveTo>
                  <a:pt x="0" y="0"/>
                </a:moveTo>
                <a:lnTo>
                  <a:pt x="762000" y="533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0" name="object 25">
            <a:extLst>
              <a:ext uri="{FF2B5EF4-FFF2-40B4-BE49-F238E27FC236}">
                <a16:creationId xmlns:a16="http://schemas.microsoft.com/office/drawing/2014/main" id="{AC4019D8-A37E-4C80-9F95-CEC233E8008F}"/>
              </a:ext>
            </a:extLst>
          </p:cNvPr>
          <p:cNvSpPr>
            <a:spLocks/>
          </p:cNvSpPr>
          <p:nvPr/>
        </p:nvSpPr>
        <p:spPr bwMode="auto">
          <a:xfrm>
            <a:off x="3467100" y="4818063"/>
            <a:ext cx="109538" cy="98425"/>
          </a:xfrm>
          <a:custGeom>
            <a:avLst/>
            <a:gdLst>
              <a:gd name="T0" fmla="*/ 0 w 109855"/>
              <a:gd name="T1" fmla="*/ 83370 h 97789"/>
              <a:gd name="T2" fmla="*/ 109094 w 109855"/>
              <a:gd name="T3" fmla="*/ 98808 h 97789"/>
              <a:gd name="T4" fmla="*/ 56062 w 109855"/>
              <a:gd name="T5" fmla="*/ 0 h 97789"/>
              <a:gd name="T6" fmla="*/ 0 60000 65536"/>
              <a:gd name="T7" fmla="*/ 0 60000 65536"/>
              <a:gd name="T8" fmla="*/ 0 60000 65536"/>
            </a:gdLst>
            <a:ahLst/>
            <a:cxnLst>
              <a:cxn ang="T6">
                <a:pos x="T0" y="T1"/>
              </a:cxn>
              <a:cxn ang="T7">
                <a:pos x="T2" y="T3"/>
              </a:cxn>
              <a:cxn ang="T8">
                <a:pos x="T4" y="T5"/>
              </a:cxn>
            </a:cxnLst>
            <a:rect l="0" t="0" r="r" b="b"/>
            <a:pathLst>
              <a:path w="109855" h="97789">
                <a:moveTo>
                  <a:pt x="0" y="82296"/>
                </a:moveTo>
                <a:lnTo>
                  <a:pt x="109727" y="97536"/>
                </a:lnTo>
                <a:lnTo>
                  <a:pt x="563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1" name="object 26">
            <a:extLst>
              <a:ext uri="{FF2B5EF4-FFF2-40B4-BE49-F238E27FC236}">
                <a16:creationId xmlns:a16="http://schemas.microsoft.com/office/drawing/2014/main" id="{9ED8D7DB-3958-4CAB-83D9-512A9E7DDEB0}"/>
              </a:ext>
            </a:extLst>
          </p:cNvPr>
          <p:cNvSpPr>
            <a:spLocks/>
          </p:cNvSpPr>
          <p:nvPr/>
        </p:nvSpPr>
        <p:spPr bwMode="auto">
          <a:xfrm>
            <a:off x="5337175" y="4379913"/>
            <a:ext cx="0" cy="2295525"/>
          </a:xfrm>
          <a:custGeom>
            <a:avLst/>
            <a:gdLst>
              <a:gd name="T0" fmla="*/ 0 h 2286000"/>
              <a:gd name="T1" fmla="*/ 2305090 h 2286000"/>
              <a:gd name="T2" fmla="*/ 0 60000 65536"/>
              <a:gd name="T3" fmla="*/ 0 60000 65536"/>
            </a:gdLst>
            <a:ahLst/>
            <a:cxnLst>
              <a:cxn ang="T2">
                <a:pos x="0" y="T0"/>
              </a:cxn>
              <a:cxn ang="T3">
                <a:pos x="0" y="T1"/>
              </a:cxn>
            </a:cxnLst>
            <a:rect l="0" t="0" r="r" b="b"/>
            <a:pathLst>
              <a:path h="2286000">
                <a:moveTo>
                  <a:pt x="0" y="0"/>
                </a:moveTo>
                <a:lnTo>
                  <a:pt x="0" y="22860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2" name="object 27">
            <a:extLst>
              <a:ext uri="{FF2B5EF4-FFF2-40B4-BE49-F238E27FC236}">
                <a16:creationId xmlns:a16="http://schemas.microsoft.com/office/drawing/2014/main" id="{D5024AD0-9B11-496C-ACC9-50F0D706ECAA}"/>
              </a:ext>
            </a:extLst>
          </p:cNvPr>
          <p:cNvSpPr>
            <a:spLocks/>
          </p:cNvSpPr>
          <p:nvPr/>
        </p:nvSpPr>
        <p:spPr bwMode="auto">
          <a:xfrm>
            <a:off x="5287963" y="6575425"/>
            <a:ext cx="100012" cy="100013"/>
          </a:xfrm>
          <a:custGeom>
            <a:avLst/>
            <a:gdLst>
              <a:gd name="T0" fmla="*/ 0 w 99060"/>
              <a:gd name="T1" fmla="*/ 0 h 99060"/>
              <a:gd name="T2" fmla="*/ 49709 w 99060"/>
              <a:gd name="T3" fmla="*/ 100975 h 99060"/>
              <a:gd name="T4" fmla="*/ 100972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0"/>
                </a:moveTo>
                <a:lnTo>
                  <a:pt x="48767" y="99060"/>
                </a:lnTo>
                <a:lnTo>
                  <a:pt x="9905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3" name="object 28">
            <a:extLst>
              <a:ext uri="{FF2B5EF4-FFF2-40B4-BE49-F238E27FC236}">
                <a16:creationId xmlns:a16="http://schemas.microsoft.com/office/drawing/2014/main" id="{3E4CC9F2-FA0E-4D5D-8532-C5C8E3DAE4E4}"/>
              </a:ext>
            </a:extLst>
          </p:cNvPr>
          <p:cNvSpPr>
            <a:spLocks/>
          </p:cNvSpPr>
          <p:nvPr/>
        </p:nvSpPr>
        <p:spPr bwMode="auto">
          <a:xfrm>
            <a:off x="4189413" y="4379913"/>
            <a:ext cx="534987" cy="688975"/>
          </a:xfrm>
          <a:custGeom>
            <a:avLst/>
            <a:gdLst>
              <a:gd name="T0" fmla="*/ 536578 w 533400"/>
              <a:gd name="T1" fmla="*/ 0 h 685800"/>
              <a:gd name="T2" fmla="*/ 0 w 533400"/>
              <a:gd name="T3" fmla="*/ 692165 h 685800"/>
              <a:gd name="T4" fmla="*/ 0 60000 65536"/>
              <a:gd name="T5" fmla="*/ 0 60000 65536"/>
            </a:gdLst>
            <a:ahLst/>
            <a:cxnLst>
              <a:cxn ang="T4">
                <a:pos x="T0" y="T1"/>
              </a:cxn>
              <a:cxn ang="T5">
                <a:pos x="T2" y="T3"/>
              </a:cxn>
            </a:cxnLst>
            <a:rect l="0" t="0" r="r" b="b"/>
            <a:pathLst>
              <a:path w="533400" h="685800">
                <a:moveTo>
                  <a:pt x="533399" y="0"/>
                </a:moveTo>
                <a:lnTo>
                  <a:pt x="0" y="68580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4" name="object 29">
            <a:extLst>
              <a:ext uri="{FF2B5EF4-FFF2-40B4-BE49-F238E27FC236}">
                <a16:creationId xmlns:a16="http://schemas.microsoft.com/office/drawing/2014/main" id="{DE56EDCB-B370-405A-93DC-95EA739648EC}"/>
              </a:ext>
            </a:extLst>
          </p:cNvPr>
          <p:cNvSpPr>
            <a:spLocks/>
          </p:cNvSpPr>
          <p:nvPr/>
        </p:nvSpPr>
        <p:spPr bwMode="auto">
          <a:xfrm>
            <a:off x="4189413" y="4959350"/>
            <a:ext cx="103187" cy="109538"/>
          </a:xfrm>
          <a:custGeom>
            <a:avLst/>
            <a:gdLst>
              <a:gd name="T0" fmla="*/ 23288 w 102235"/>
              <a:gd name="T1" fmla="*/ 0 h 108585"/>
              <a:gd name="T2" fmla="*/ 0 w 102235"/>
              <a:gd name="T3" fmla="*/ 110111 h 108585"/>
              <a:gd name="T4" fmla="*/ 104018 w 102235"/>
              <a:gd name="T5" fmla="*/ 62034 h 108585"/>
              <a:gd name="T6" fmla="*/ 0 60000 65536"/>
              <a:gd name="T7" fmla="*/ 0 60000 65536"/>
              <a:gd name="T8" fmla="*/ 0 60000 65536"/>
            </a:gdLst>
            <a:ahLst/>
            <a:cxnLst>
              <a:cxn ang="T6">
                <a:pos x="T0" y="T1"/>
              </a:cxn>
              <a:cxn ang="T7">
                <a:pos x="T2" y="T3"/>
              </a:cxn>
              <a:cxn ang="T8">
                <a:pos x="T4" y="T5"/>
              </a:cxn>
            </a:cxnLst>
            <a:rect l="0" t="0" r="r" b="b"/>
            <a:pathLst>
              <a:path w="102235" h="108585">
                <a:moveTo>
                  <a:pt x="22860" y="0"/>
                </a:moveTo>
                <a:lnTo>
                  <a:pt x="0" y="108203"/>
                </a:lnTo>
                <a:lnTo>
                  <a:pt x="102107" y="60959"/>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5" name="object 30">
            <a:extLst>
              <a:ext uri="{FF2B5EF4-FFF2-40B4-BE49-F238E27FC236}">
                <a16:creationId xmlns:a16="http://schemas.microsoft.com/office/drawing/2014/main" id="{E296840C-E323-4CA6-A88B-4C7CCA016313}"/>
              </a:ext>
            </a:extLst>
          </p:cNvPr>
          <p:cNvSpPr>
            <a:spLocks/>
          </p:cNvSpPr>
          <p:nvPr/>
        </p:nvSpPr>
        <p:spPr bwMode="auto">
          <a:xfrm>
            <a:off x="3730625" y="5603875"/>
            <a:ext cx="993775" cy="995363"/>
          </a:xfrm>
          <a:custGeom>
            <a:avLst/>
            <a:gdLst>
              <a:gd name="T0" fmla="*/ 0 w 990600"/>
              <a:gd name="T1" fmla="*/ 0 h 990600"/>
              <a:gd name="T2" fmla="*/ 996960 w 990600"/>
              <a:gd name="T3" fmla="*/ 1000149 h 990600"/>
              <a:gd name="T4" fmla="*/ 0 60000 65536"/>
              <a:gd name="T5" fmla="*/ 0 60000 65536"/>
            </a:gdLst>
            <a:ahLst/>
            <a:cxnLst>
              <a:cxn ang="T4">
                <a:pos x="T0" y="T1"/>
              </a:cxn>
              <a:cxn ang="T5">
                <a:pos x="T2" y="T3"/>
              </a:cxn>
            </a:cxnLst>
            <a:rect l="0" t="0" r="r" b="b"/>
            <a:pathLst>
              <a:path w="990600" h="990600">
                <a:moveTo>
                  <a:pt x="0" y="0"/>
                </a:moveTo>
                <a:lnTo>
                  <a:pt x="990600" y="990600"/>
                </a:lnTo>
              </a:path>
            </a:pathLst>
          </a:custGeom>
          <a:noFill/>
          <a:ln w="9144">
            <a:solidFill>
              <a:srgbClr val="000000"/>
            </a:solidFill>
            <a:prstDash val="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6" name="object 31">
            <a:extLst>
              <a:ext uri="{FF2B5EF4-FFF2-40B4-BE49-F238E27FC236}">
                <a16:creationId xmlns:a16="http://schemas.microsoft.com/office/drawing/2014/main" id="{A39A8C48-B9CC-4FE7-942A-EEC998C1F3ED}"/>
              </a:ext>
            </a:extLst>
          </p:cNvPr>
          <p:cNvSpPr>
            <a:spLocks/>
          </p:cNvSpPr>
          <p:nvPr/>
        </p:nvSpPr>
        <p:spPr bwMode="auto">
          <a:xfrm>
            <a:off x="4619625" y="6492875"/>
            <a:ext cx="106363" cy="106363"/>
          </a:xfrm>
          <a:custGeom>
            <a:avLst/>
            <a:gdLst>
              <a:gd name="T0" fmla="*/ 0 w 105410"/>
              <a:gd name="T1" fmla="*/ 71377 h 105410"/>
              <a:gd name="T2" fmla="*/ 107065 w 105410"/>
              <a:gd name="T3" fmla="*/ 107065 h 105410"/>
              <a:gd name="T4" fmla="*/ 71377 w 105410"/>
              <a:gd name="T5" fmla="*/ 0 h 105410"/>
              <a:gd name="T6" fmla="*/ 0 60000 65536"/>
              <a:gd name="T7" fmla="*/ 0 60000 65536"/>
              <a:gd name="T8" fmla="*/ 0 60000 65536"/>
            </a:gdLst>
            <a:ahLst/>
            <a:cxnLst>
              <a:cxn ang="T6">
                <a:pos x="T0" y="T1"/>
              </a:cxn>
              <a:cxn ang="T7">
                <a:pos x="T2" y="T3"/>
              </a:cxn>
              <a:cxn ang="T8">
                <a:pos x="T4" y="T5"/>
              </a:cxn>
            </a:cxnLst>
            <a:rect l="0" t="0" r="r" b="b"/>
            <a:pathLst>
              <a:path w="105410" h="105410">
                <a:moveTo>
                  <a:pt x="0" y="70103"/>
                </a:moveTo>
                <a:lnTo>
                  <a:pt x="105155" y="105155"/>
                </a:lnTo>
                <a:lnTo>
                  <a:pt x="70103"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7" name="object 32">
            <a:extLst>
              <a:ext uri="{FF2B5EF4-FFF2-40B4-BE49-F238E27FC236}">
                <a16:creationId xmlns:a16="http://schemas.microsoft.com/office/drawing/2014/main" id="{6C1ACC9D-5D6D-4E09-80CD-DE74C8DA9CEC}"/>
              </a:ext>
            </a:extLst>
          </p:cNvPr>
          <p:cNvSpPr>
            <a:spLocks/>
          </p:cNvSpPr>
          <p:nvPr/>
        </p:nvSpPr>
        <p:spPr bwMode="auto">
          <a:xfrm>
            <a:off x="8550275" y="1854200"/>
            <a:ext cx="1377950" cy="0"/>
          </a:xfrm>
          <a:custGeom>
            <a:avLst/>
            <a:gdLst>
              <a:gd name="T0" fmla="*/ 0 w 1371600"/>
              <a:gd name="T1" fmla="*/ 1384329 w 1371600"/>
              <a:gd name="T2" fmla="*/ 0 60000 65536"/>
              <a:gd name="T3" fmla="*/ 0 60000 65536"/>
            </a:gdLst>
            <a:ahLst/>
            <a:cxnLst>
              <a:cxn ang="T2">
                <a:pos x="T0" y="0"/>
              </a:cxn>
              <a:cxn ang="T3">
                <a:pos x="T1" y="0"/>
              </a:cxn>
            </a:cxnLst>
            <a:rect l="0" t="0" r="r" b="b"/>
            <a:pathLst>
              <a:path w="1371600">
                <a:moveTo>
                  <a:pt x="0" y="0"/>
                </a:moveTo>
                <a:lnTo>
                  <a:pt x="1371600" y="0"/>
                </a:lnTo>
              </a:path>
            </a:pathLst>
          </a:custGeom>
          <a:noFill/>
          <a:ln w="289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8" name="object 33">
            <a:extLst>
              <a:ext uri="{FF2B5EF4-FFF2-40B4-BE49-F238E27FC236}">
                <a16:creationId xmlns:a16="http://schemas.microsoft.com/office/drawing/2014/main" id="{95C8FBE8-CD1F-4B3F-BE02-51D33EB1FD26}"/>
              </a:ext>
            </a:extLst>
          </p:cNvPr>
          <p:cNvSpPr>
            <a:spLocks/>
          </p:cNvSpPr>
          <p:nvPr/>
        </p:nvSpPr>
        <p:spPr bwMode="auto">
          <a:xfrm>
            <a:off x="8550275" y="3614738"/>
            <a:ext cx="1377950" cy="0"/>
          </a:xfrm>
          <a:custGeom>
            <a:avLst/>
            <a:gdLst>
              <a:gd name="T0" fmla="*/ 0 w 1371600"/>
              <a:gd name="T1" fmla="*/ 1384329 w 1371600"/>
              <a:gd name="T2" fmla="*/ 0 60000 65536"/>
              <a:gd name="T3" fmla="*/ 0 60000 65536"/>
            </a:gdLst>
            <a:ahLst/>
            <a:cxnLst>
              <a:cxn ang="T2">
                <a:pos x="T0" y="0"/>
              </a:cxn>
              <a:cxn ang="T3">
                <a:pos x="T1" y="0"/>
              </a:cxn>
            </a:cxnLst>
            <a:rect l="0" t="0" r="r" b="b"/>
            <a:pathLst>
              <a:path w="1371600">
                <a:moveTo>
                  <a:pt x="0" y="0"/>
                </a:moveTo>
                <a:lnTo>
                  <a:pt x="1371600" y="0"/>
                </a:lnTo>
              </a:path>
            </a:pathLst>
          </a:custGeom>
          <a:noFill/>
          <a:ln w="289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9319" name="object 34">
            <a:extLst>
              <a:ext uri="{FF2B5EF4-FFF2-40B4-BE49-F238E27FC236}">
                <a16:creationId xmlns:a16="http://schemas.microsoft.com/office/drawing/2014/main" id="{5BD551DF-DFEF-4F11-9CDC-C79CD813CA50}"/>
              </a:ext>
            </a:extLst>
          </p:cNvPr>
          <p:cNvSpPr>
            <a:spLocks/>
          </p:cNvSpPr>
          <p:nvPr/>
        </p:nvSpPr>
        <p:spPr bwMode="auto">
          <a:xfrm>
            <a:off x="8628063" y="6140450"/>
            <a:ext cx="1376362" cy="0"/>
          </a:xfrm>
          <a:custGeom>
            <a:avLst/>
            <a:gdLst>
              <a:gd name="T0" fmla="*/ 0 w 1371600"/>
              <a:gd name="T1" fmla="*/ 1381141 w 1371600"/>
              <a:gd name="T2" fmla="*/ 0 60000 65536"/>
              <a:gd name="T3" fmla="*/ 0 60000 65536"/>
            </a:gdLst>
            <a:ahLst/>
            <a:cxnLst>
              <a:cxn ang="T2">
                <a:pos x="T0" y="0"/>
              </a:cxn>
              <a:cxn ang="T3">
                <a:pos x="T1" y="0"/>
              </a:cxn>
            </a:cxnLst>
            <a:rect l="0" t="0" r="r" b="b"/>
            <a:pathLst>
              <a:path w="1371600">
                <a:moveTo>
                  <a:pt x="0" y="0"/>
                </a:moveTo>
                <a:lnTo>
                  <a:pt x="1371600" y="0"/>
                </a:lnTo>
              </a:path>
            </a:pathLst>
          </a:custGeom>
          <a:noFill/>
          <a:ln w="2895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5" name="object 35">
            <a:extLst>
              <a:ext uri="{FF2B5EF4-FFF2-40B4-BE49-F238E27FC236}">
                <a16:creationId xmlns:a16="http://schemas.microsoft.com/office/drawing/2014/main" id="{7AA8FB59-2F32-407F-8569-95FD5426F501}"/>
              </a:ext>
            </a:extLst>
          </p:cNvPr>
          <p:cNvSpPr txBox="1"/>
          <p:nvPr/>
        </p:nvSpPr>
        <p:spPr>
          <a:xfrm>
            <a:off x="8081963" y="1217613"/>
            <a:ext cx="2259012" cy="260350"/>
          </a:xfrm>
          <a:prstGeom prst="rect">
            <a:avLst/>
          </a:prstGeom>
        </p:spPr>
        <p:txBody>
          <a:bodyPr lIns="0" tIns="12115" rIns="0" bIns="0">
            <a:spAutoFit/>
          </a:bodyPr>
          <a:lstStyle/>
          <a:p>
            <a:pPr marL="12753">
              <a:spcBef>
                <a:spcPts val="95"/>
              </a:spcBef>
              <a:defRPr/>
            </a:pPr>
            <a:r>
              <a:rPr sz="1607" b="1" spc="-5" dirty="0">
                <a:latin typeface="Times New Roman"/>
                <a:cs typeface="Times New Roman"/>
              </a:rPr>
              <a:t>特定于应用程序的</a:t>
            </a:r>
            <a:r>
              <a:rPr sz="1607" b="1" spc="5" dirty="0">
                <a:latin typeface="Times New Roman"/>
                <a:cs typeface="Times New Roman"/>
              </a:rPr>
              <a:t> </a:t>
            </a:r>
            <a:r>
              <a:rPr sz="1607" b="1" spc="-5" dirty="0">
                <a:latin typeface="Times New Roman"/>
                <a:cs typeface="Times New Roman"/>
              </a:rPr>
              <a:t>层</a:t>
            </a:r>
            <a:endParaRPr sz="1607">
              <a:latin typeface="Times New Roman"/>
              <a:cs typeface="Times New Roman"/>
            </a:endParaRPr>
          </a:p>
        </p:txBody>
      </p:sp>
      <p:sp>
        <p:nvSpPr>
          <p:cNvPr id="36" name="object 36">
            <a:extLst>
              <a:ext uri="{FF2B5EF4-FFF2-40B4-BE49-F238E27FC236}">
                <a16:creationId xmlns:a16="http://schemas.microsoft.com/office/drawing/2014/main" id="{506D81AC-B14D-4853-BDC2-7C13A00B76C6}"/>
              </a:ext>
            </a:extLst>
          </p:cNvPr>
          <p:cNvSpPr txBox="1"/>
          <p:nvPr/>
        </p:nvSpPr>
        <p:spPr>
          <a:xfrm>
            <a:off x="8094663" y="2571750"/>
            <a:ext cx="2255837" cy="260350"/>
          </a:xfrm>
          <a:prstGeom prst="rect">
            <a:avLst/>
          </a:prstGeom>
        </p:spPr>
        <p:txBody>
          <a:bodyPr lIns="0" tIns="12115" rIns="0" bIns="0">
            <a:spAutoFit/>
          </a:bodyPr>
          <a:lstStyle/>
          <a:p>
            <a:pPr marL="12753">
              <a:spcBef>
                <a:spcPts val="95"/>
              </a:spcBef>
              <a:defRPr/>
            </a:pPr>
            <a:r>
              <a:rPr sz="1607" b="1" spc="-5" dirty="0">
                <a:latin typeface="Times New Roman"/>
                <a:cs typeface="Times New Roman"/>
              </a:rPr>
              <a:t>应用-一般层</a:t>
            </a:r>
            <a:endParaRPr sz="1607">
              <a:latin typeface="Times New Roman"/>
              <a:cs typeface="Times New Roman"/>
            </a:endParaRPr>
          </a:p>
        </p:txBody>
      </p:sp>
      <p:sp>
        <p:nvSpPr>
          <p:cNvPr id="37" name="object 37">
            <a:extLst>
              <a:ext uri="{FF2B5EF4-FFF2-40B4-BE49-F238E27FC236}">
                <a16:creationId xmlns:a16="http://schemas.microsoft.com/office/drawing/2014/main" id="{F4A929DE-ABEE-4BFB-B54E-1C34A01F87CE}"/>
              </a:ext>
            </a:extLst>
          </p:cNvPr>
          <p:cNvSpPr txBox="1"/>
          <p:nvPr/>
        </p:nvSpPr>
        <p:spPr>
          <a:xfrm>
            <a:off x="8170863" y="6704013"/>
            <a:ext cx="1963737" cy="255587"/>
          </a:xfrm>
          <a:prstGeom prst="rect">
            <a:avLst/>
          </a:prstGeom>
        </p:spPr>
        <p:txBody>
          <a:bodyPr lIns="0" tIns="12115" rIns="0" bIns="0">
            <a:spAutoFit/>
          </a:bodyPr>
          <a:lstStyle/>
          <a:p>
            <a:pPr marL="12753">
              <a:lnSpc>
                <a:spcPts val="1868"/>
              </a:lnSpc>
              <a:spcBef>
                <a:spcPts val="95"/>
              </a:spcBef>
              <a:defRPr/>
            </a:pPr>
            <a:r>
              <a:rPr sz="1607" b="1" spc="-5" dirty="0">
                <a:latin typeface="Times New Roman"/>
                <a:cs typeface="Times New Roman"/>
              </a:rPr>
              <a:t>系统-软件</a:t>
            </a:r>
            <a:r>
              <a:rPr sz="1607" b="1" spc="-20" dirty="0">
                <a:latin typeface="Times New Roman"/>
                <a:cs typeface="Times New Roman"/>
              </a:rPr>
              <a:t> </a:t>
            </a:r>
            <a:r>
              <a:rPr sz="1607" b="1" spc="-5" dirty="0">
                <a:latin typeface="Times New Roman"/>
                <a:cs typeface="Times New Roman"/>
              </a:rPr>
              <a:t>层</a:t>
            </a:r>
            <a:endParaRPr sz="1607" dirty="0">
              <a:latin typeface="Times New Roman"/>
              <a:cs typeface="Times New Roman"/>
            </a:endParaRPr>
          </a:p>
        </p:txBody>
      </p:sp>
      <p:sp>
        <p:nvSpPr>
          <p:cNvPr id="38" name="object 38">
            <a:extLst>
              <a:ext uri="{FF2B5EF4-FFF2-40B4-BE49-F238E27FC236}">
                <a16:creationId xmlns:a16="http://schemas.microsoft.com/office/drawing/2014/main" id="{5CFF3F53-9389-4800-97A2-4320B46C2F0D}"/>
              </a:ext>
            </a:extLst>
          </p:cNvPr>
          <p:cNvSpPr txBox="1"/>
          <p:nvPr/>
        </p:nvSpPr>
        <p:spPr>
          <a:xfrm>
            <a:off x="8094663" y="4332288"/>
            <a:ext cx="1574800" cy="258762"/>
          </a:xfrm>
          <a:prstGeom prst="rect">
            <a:avLst/>
          </a:prstGeom>
        </p:spPr>
        <p:txBody>
          <a:bodyPr lIns="0" tIns="12115" rIns="0" bIns="0">
            <a:spAutoFit/>
          </a:bodyPr>
          <a:lstStyle/>
          <a:p>
            <a:pPr marL="12753">
              <a:spcBef>
                <a:spcPts val="95"/>
              </a:spcBef>
              <a:defRPr/>
            </a:pPr>
            <a:r>
              <a:rPr sz="1607" b="1" spc="-5" dirty="0">
                <a:latin typeface="Times New Roman"/>
                <a:cs typeface="Times New Roman"/>
              </a:rPr>
              <a:t>中间件</a:t>
            </a:r>
            <a:r>
              <a:rPr sz="1607" b="1" spc="-35" dirty="0">
                <a:latin typeface="Times New Roman"/>
                <a:cs typeface="Times New Roman"/>
              </a:rPr>
              <a:t> </a:t>
            </a:r>
            <a:r>
              <a:rPr sz="1607" b="1" spc="-5" dirty="0">
                <a:latin typeface="Times New Roman"/>
                <a:cs typeface="Times New Roman"/>
              </a:rPr>
              <a:t>层</a:t>
            </a:r>
            <a:endParaRPr sz="1607">
              <a:latin typeface="Times New Roman"/>
              <a:cs typeface="Times New Roman"/>
            </a:endParaRPr>
          </a:p>
        </p:txBody>
      </p:sp>
    </p:spTree>
  </p:cSld>
  <p:clrMapOvr>
    <a:masterClrMapping/>
  </p:clrMapOvr>
</p:sld>
</file>

<file path=ppt/slides/slide7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object 2">
            <a:extLst>
              <a:ext uri="{FF2B5EF4-FFF2-40B4-BE49-F238E27FC236}">
                <a16:creationId xmlns:a16="http://schemas.microsoft.com/office/drawing/2014/main" id="{33699B85-6102-40FE-90DF-B03AC7F95677}"/>
              </a:ext>
            </a:extLst>
          </p:cNvPr>
          <p:cNvSpPr>
            <a:spLocks/>
          </p:cNvSpPr>
          <p:nvPr/>
        </p:nvSpPr>
        <p:spPr bwMode="auto">
          <a:xfrm>
            <a:off x="2200275" y="512763"/>
            <a:ext cx="1606550" cy="550862"/>
          </a:xfrm>
          <a:custGeom>
            <a:avLst/>
            <a:gdLst>
              <a:gd name="T0" fmla="*/ 0 w 1600200"/>
              <a:gd name="T1" fmla="*/ 0 h 548640"/>
              <a:gd name="T2" fmla="*/ 0 w 1600200"/>
              <a:gd name="T3" fmla="*/ 553093 h 548640"/>
              <a:gd name="T4" fmla="*/ 1612925 w 1600200"/>
              <a:gd name="T5" fmla="*/ 553093 h 548640"/>
              <a:gd name="T6" fmla="*/ 1612925 w 1600200"/>
              <a:gd name="T7" fmla="*/ 0 h 548640"/>
              <a:gd name="T8" fmla="*/ 0 w 1600200"/>
              <a:gd name="T9" fmla="*/ 0 h 548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0200" h="548640">
                <a:moveTo>
                  <a:pt x="0" y="0"/>
                </a:moveTo>
                <a:lnTo>
                  <a:pt x="0" y="548640"/>
                </a:lnTo>
                <a:lnTo>
                  <a:pt x="1600200" y="548640"/>
                </a:lnTo>
                <a:lnTo>
                  <a:pt x="1600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1" name="object 3">
            <a:extLst>
              <a:ext uri="{FF2B5EF4-FFF2-40B4-BE49-F238E27FC236}">
                <a16:creationId xmlns:a16="http://schemas.microsoft.com/office/drawing/2014/main" id="{37C60251-3521-4981-BE43-E170321C3C5B}"/>
              </a:ext>
            </a:extLst>
          </p:cNvPr>
          <p:cNvSpPr>
            <a:spLocks/>
          </p:cNvSpPr>
          <p:nvPr/>
        </p:nvSpPr>
        <p:spPr bwMode="auto">
          <a:xfrm>
            <a:off x="2200275" y="374650"/>
            <a:ext cx="714375" cy="138113"/>
          </a:xfrm>
          <a:custGeom>
            <a:avLst/>
            <a:gdLst>
              <a:gd name="T0" fmla="*/ 0 w 711835"/>
              <a:gd name="T1" fmla="*/ 0 h 137159"/>
              <a:gd name="T2" fmla="*/ 0 w 711835"/>
              <a:gd name="T3" fmla="*/ 139074 h 137159"/>
              <a:gd name="T4" fmla="*/ 716796 w 711835"/>
              <a:gd name="T5" fmla="*/ 139074 h 137159"/>
              <a:gd name="T6" fmla="*/ 716796 w 711835"/>
              <a:gd name="T7" fmla="*/ 0 h 137159"/>
              <a:gd name="T8" fmla="*/ 0 w 711835"/>
              <a:gd name="T9" fmla="*/ 0 h 1371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59">
                <a:moveTo>
                  <a:pt x="0" y="0"/>
                </a:moveTo>
                <a:lnTo>
                  <a:pt x="0" y="137159"/>
                </a:lnTo>
                <a:lnTo>
                  <a:pt x="711707" y="137159"/>
                </a:lnTo>
                <a:lnTo>
                  <a:pt x="71170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2" name="object 4">
            <a:extLst>
              <a:ext uri="{FF2B5EF4-FFF2-40B4-BE49-F238E27FC236}">
                <a16:creationId xmlns:a16="http://schemas.microsoft.com/office/drawing/2014/main" id="{956009CD-D92F-474F-99D7-87ED0F0295CA}"/>
              </a:ext>
            </a:extLst>
          </p:cNvPr>
          <p:cNvSpPr>
            <a:spLocks/>
          </p:cNvSpPr>
          <p:nvPr/>
        </p:nvSpPr>
        <p:spPr bwMode="auto">
          <a:xfrm>
            <a:off x="2735263" y="1812925"/>
            <a:ext cx="1606550" cy="550863"/>
          </a:xfrm>
          <a:custGeom>
            <a:avLst/>
            <a:gdLst>
              <a:gd name="T0" fmla="*/ 0 w 1600200"/>
              <a:gd name="T1" fmla="*/ 0 h 548639"/>
              <a:gd name="T2" fmla="*/ 0 w 1600200"/>
              <a:gd name="T3" fmla="*/ 553097 h 548639"/>
              <a:gd name="T4" fmla="*/ 1612925 w 1600200"/>
              <a:gd name="T5" fmla="*/ 553097 h 548639"/>
              <a:gd name="T6" fmla="*/ 1612925 w 1600200"/>
              <a:gd name="T7" fmla="*/ 0 h 548639"/>
              <a:gd name="T8" fmla="*/ 0 w 1600200"/>
              <a:gd name="T9" fmla="*/ 0 h 548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0200" h="548639">
                <a:moveTo>
                  <a:pt x="0" y="0"/>
                </a:moveTo>
                <a:lnTo>
                  <a:pt x="0" y="548640"/>
                </a:lnTo>
                <a:lnTo>
                  <a:pt x="1600200" y="548640"/>
                </a:lnTo>
                <a:lnTo>
                  <a:pt x="1600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3" name="object 5">
            <a:extLst>
              <a:ext uri="{FF2B5EF4-FFF2-40B4-BE49-F238E27FC236}">
                <a16:creationId xmlns:a16="http://schemas.microsoft.com/office/drawing/2014/main" id="{102946B4-6A02-4981-8FC3-839886999A94}"/>
              </a:ext>
            </a:extLst>
          </p:cNvPr>
          <p:cNvSpPr>
            <a:spLocks/>
          </p:cNvSpPr>
          <p:nvPr/>
        </p:nvSpPr>
        <p:spPr bwMode="auto">
          <a:xfrm>
            <a:off x="2735263" y="1674813"/>
            <a:ext cx="714375" cy="138112"/>
          </a:xfrm>
          <a:custGeom>
            <a:avLst/>
            <a:gdLst>
              <a:gd name="T0" fmla="*/ 0 w 711835"/>
              <a:gd name="T1" fmla="*/ 0 h 137160"/>
              <a:gd name="T2" fmla="*/ 0 w 711835"/>
              <a:gd name="T3" fmla="*/ 139071 h 137160"/>
              <a:gd name="T4" fmla="*/ 716796 w 711835"/>
              <a:gd name="T5" fmla="*/ 139071 h 137160"/>
              <a:gd name="T6" fmla="*/ 716796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60"/>
                </a:lnTo>
                <a:lnTo>
                  <a:pt x="711707" y="137160"/>
                </a:lnTo>
                <a:lnTo>
                  <a:pt x="71170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4" name="object 6">
            <a:extLst>
              <a:ext uri="{FF2B5EF4-FFF2-40B4-BE49-F238E27FC236}">
                <a16:creationId xmlns:a16="http://schemas.microsoft.com/office/drawing/2014/main" id="{A8CA4F1E-999B-4D1A-9116-9BC017625622}"/>
              </a:ext>
            </a:extLst>
          </p:cNvPr>
          <p:cNvSpPr>
            <a:spLocks/>
          </p:cNvSpPr>
          <p:nvPr/>
        </p:nvSpPr>
        <p:spPr bwMode="auto">
          <a:xfrm>
            <a:off x="5795963" y="1812925"/>
            <a:ext cx="1606550" cy="550863"/>
          </a:xfrm>
          <a:custGeom>
            <a:avLst/>
            <a:gdLst>
              <a:gd name="T0" fmla="*/ 0 w 1600200"/>
              <a:gd name="T1" fmla="*/ 0 h 548639"/>
              <a:gd name="T2" fmla="*/ 0 w 1600200"/>
              <a:gd name="T3" fmla="*/ 553097 h 548639"/>
              <a:gd name="T4" fmla="*/ 1612925 w 1600200"/>
              <a:gd name="T5" fmla="*/ 553097 h 548639"/>
              <a:gd name="T6" fmla="*/ 1612925 w 1600200"/>
              <a:gd name="T7" fmla="*/ 0 h 548639"/>
              <a:gd name="T8" fmla="*/ 0 w 1600200"/>
              <a:gd name="T9" fmla="*/ 0 h 548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0200" h="548639">
                <a:moveTo>
                  <a:pt x="0" y="0"/>
                </a:moveTo>
                <a:lnTo>
                  <a:pt x="0" y="548640"/>
                </a:lnTo>
                <a:lnTo>
                  <a:pt x="1600200" y="548640"/>
                </a:lnTo>
                <a:lnTo>
                  <a:pt x="1600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5" name="object 7">
            <a:extLst>
              <a:ext uri="{FF2B5EF4-FFF2-40B4-BE49-F238E27FC236}">
                <a16:creationId xmlns:a16="http://schemas.microsoft.com/office/drawing/2014/main" id="{D8CE76F2-D154-4418-B70C-1F7FA28F5D15}"/>
              </a:ext>
            </a:extLst>
          </p:cNvPr>
          <p:cNvSpPr>
            <a:spLocks/>
          </p:cNvSpPr>
          <p:nvPr/>
        </p:nvSpPr>
        <p:spPr bwMode="auto">
          <a:xfrm>
            <a:off x="5795963" y="1674813"/>
            <a:ext cx="714375" cy="138112"/>
          </a:xfrm>
          <a:custGeom>
            <a:avLst/>
            <a:gdLst>
              <a:gd name="T0" fmla="*/ 0 w 711835"/>
              <a:gd name="T1" fmla="*/ 0 h 137160"/>
              <a:gd name="T2" fmla="*/ 0 w 711835"/>
              <a:gd name="T3" fmla="*/ 139070 h 137160"/>
              <a:gd name="T4" fmla="*/ 716797 w 711835"/>
              <a:gd name="T5" fmla="*/ 139070 h 137160"/>
              <a:gd name="T6" fmla="*/ 716797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59"/>
                </a:lnTo>
                <a:lnTo>
                  <a:pt x="711708" y="137159"/>
                </a:lnTo>
                <a:lnTo>
                  <a:pt x="71170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6" name="object 8">
            <a:extLst>
              <a:ext uri="{FF2B5EF4-FFF2-40B4-BE49-F238E27FC236}">
                <a16:creationId xmlns:a16="http://schemas.microsoft.com/office/drawing/2014/main" id="{3DB847C5-2A82-47E2-9FB6-5DC64FCF9BBD}"/>
              </a:ext>
            </a:extLst>
          </p:cNvPr>
          <p:cNvSpPr>
            <a:spLocks/>
          </p:cNvSpPr>
          <p:nvPr/>
        </p:nvSpPr>
        <p:spPr bwMode="auto">
          <a:xfrm>
            <a:off x="3041650" y="4414838"/>
            <a:ext cx="1682750" cy="550862"/>
          </a:xfrm>
          <a:custGeom>
            <a:avLst/>
            <a:gdLst>
              <a:gd name="T0" fmla="*/ 0 w 1676400"/>
              <a:gd name="T1" fmla="*/ 0 h 548639"/>
              <a:gd name="T2" fmla="*/ 0 w 1676400"/>
              <a:gd name="T3" fmla="*/ 553094 h 548639"/>
              <a:gd name="T4" fmla="*/ 1689123 w 1676400"/>
              <a:gd name="T5" fmla="*/ 553094 h 548639"/>
              <a:gd name="T6" fmla="*/ 1689123 w 1676400"/>
              <a:gd name="T7" fmla="*/ 0 h 548639"/>
              <a:gd name="T8" fmla="*/ 0 w 1676400"/>
              <a:gd name="T9" fmla="*/ 0 h 548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6400" h="548639">
                <a:moveTo>
                  <a:pt x="0" y="0"/>
                </a:moveTo>
                <a:lnTo>
                  <a:pt x="0" y="548639"/>
                </a:lnTo>
                <a:lnTo>
                  <a:pt x="1676399" y="548639"/>
                </a:lnTo>
                <a:lnTo>
                  <a:pt x="16763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7" name="object 9">
            <a:extLst>
              <a:ext uri="{FF2B5EF4-FFF2-40B4-BE49-F238E27FC236}">
                <a16:creationId xmlns:a16="http://schemas.microsoft.com/office/drawing/2014/main" id="{1FB3ABF0-A737-4E73-B978-850F1D4E5A79}"/>
              </a:ext>
            </a:extLst>
          </p:cNvPr>
          <p:cNvSpPr>
            <a:spLocks/>
          </p:cNvSpPr>
          <p:nvPr/>
        </p:nvSpPr>
        <p:spPr bwMode="auto">
          <a:xfrm>
            <a:off x="3041650" y="4276725"/>
            <a:ext cx="749300" cy="138113"/>
          </a:xfrm>
          <a:custGeom>
            <a:avLst/>
            <a:gdLst>
              <a:gd name="T0" fmla="*/ 0 w 745489"/>
              <a:gd name="T1" fmla="*/ 0 h 137160"/>
              <a:gd name="T2" fmla="*/ 0 w 745489"/>
              <a:gd name="T3" fmla="*/ 139073 h 137160"/>
              <a:gd name="T4" fmla="*/ 752875 w 745489"/>
              <a:gd name="T5" fmla="*/ 139073 h 137160"/>
              <a:gd name="T6" fmla="*/ 752875 w 745489"/>
              <a:gd name="T7" fmla="*/ 0 h 137160"/>
              <a:gd name="T8" fmla="*/ 0 w 745489"/>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5489" h="137160">
                <a:moveTo>
                  <a:pt x="0" y="0"/>
                </a:moveTo>
                <a:lnTo>
                  <a:pt x="0" y="137160"/>
                </a:lnTo>
                <a:lnTo>
                  <a:pt x="745236" y="137160"/>
                </a:lnTo>
                <a:lnTo>
                  <a:pt x="745236"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8" name="object 10">
            <a:extLst>
              <a:ext uri="{FF2B5EF4-FFF2-40B4-BE49-F238E27FC236}">
                <a16:creationId xmlns:a16="http://schemas.microsoft.com/office/drawing/2014/main" id="{83DC06CB-FF02-486C-B392-2DBFD9618244}"/>
              </a:ext>
            </a:extLst>
          </p:cNvPr>
          <p:cNvSpPr>
            <a:spLocks/>
          </p:cNvSpPr>
          <p:nvPr/>
        </p:nvSpPr>
        <p:spPr bwMode="auto">
          <a:xfrm>
            <a:off x="4265613" y="3190875"/>
            <a:ext cx="1606550" cy="550863"/>
          </a:xfrm>
          <a:custGeom>
            <a:avLst/>
            <a:gdLst>
              <a:gd name="T0" fmla="*/ 0 w 1600200"/>
              <a:gd name="T1" fmla="*/ 0 h 548639"/>
              <a:gd name="T2" fmla="*/ 0 w 1600200"/>
              <a:gd name="T3" fmla="*/ 553096 h 548639"/>
              <a:gd name="T4" fmla="*/ 1612924 w 1600200"/>
              <a:gd name="T5" fmla="*/ 553096 h 548639"/>
              <a:gd name="T6" fmla="*/ 1612924 w 1600200"/>
              <a:gd name="T7" fmla="*/ 0 h 548639"/>
              <a:gd name="T8" fmla="*/ 0 w 1600200"/>
              <a:gd name="T9" fmla="*/ 0 h 548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0200" h="548639">
                <a:moveTo>
                  <a:pt x="0" y="0"/>
                </a:moveTo>
                <a:lnTo>
                  <a:pt x="0" y="548639"/>
                </a:lnTo>
                <a:lnTo>
                  <a:pt x="1600199" y="548639"/>
                </a:lnTo>
                <a:lnTo>
                  <a:pt x="16001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299" name="object 11">
            <a:extLst>
              <a:ext uri="{FF2B5EF4-FFF2-40B4-BE49-F238E27FC236}">
                <a16:creationId xmlns:a16="http://schemas.microsoft.com/office/drawing/2014/main" id="{2E4E3224-221E-4416-8C8F-DB9BC149393A}"/>
              </a:ext>
            </a:extLst>
          </p:cNvPr>
          <p:cNvSpPr>
            <a:spLocks/>
          </p:cNvSpPr>
          <p:nvPr/>
        </p:nvSpPr>
        <p:spPr bwMode="auto">
          <a:xfrm>
            <a:off x="4265613" y="3052763"/>
            <a:ext cx="714375" cy="138112"/>
          </a:xfrm>
          <a:custGeom>
            <a:avLst/>
            <a:gdLst>
              <a:gd name="T0" fmla="*/ 0 w 711835"/>
              <a:gd name="T1" fmla="*/ 0 h 137160"/>
              <a:gd name="T2" fmla="*/ 0 w 711835"/>
              <a:gd name="T3" fmla="*/ 139071 h 137160"/>
              <a:gd name="T4" fmla="*/ 716796 w 711835"/>
              <a:gd name="T5" fmla="*/ 139071 h 137160"/>
              <a:gd name="T6" fmla="*/ 716796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60"/>
                </a:lnTo>
                <a:lnTo>
                  <a:pt x="711707" y="137160"/>
                </a:lnTo>
                <a:lnTo>
                  <a:pt x="71170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0" name="object 12">
            <a:extLst>
              <a:ext uri="{FF2B5EF4-FFF2-40B4-BE49-F238E27FC236}">
                <a16:creationId xmlns:a16="http://schemas.microsoft.com/office/drawing/2014/main" id="{B34C5E27-2086-4744-B633-54E75DD4E838}"/>
              </a:ext>
            </a:extLst>
          </p:cNvPr>
          <p:cNvSpPr>
            <a:spLocks/>
          </p:cNvSpPr>
          <p:nvPr/>
        </p:nvSpPr>
        <p:spPr bwMode="auto">
          <a:xfrm>
            <a:off x="1970088" y="3190875"/>
            <a:ext cx="1606550" cy="550863"/>
          </a:xfrm>
          <a:custGeom>
            <a:avLst/>
            <a:gdLst>
              <a:gd name="T0" fmla="*/ 0 w 1600200"/>
              <a:gd name="T1" fmla="*/ 0 h 548639"/>
              <a:gd name="T2" fmla="*/ 0 w 1600200"/>
              <a:gd name="T3" fmla="*/ 553096 h 548639"/>
              <a:gd name="T4" fmla="*/ 1612925 w 1600200"/>
              <a:gd name="T5" fmla="*/ 553096 h 548639"/>
              <a:gd name="T6" fmla="*/ 1612925 w 1600200"/>
              <a:gd name="T7" fmla="*/ 0 h 548639"/>
              <a:gd name="T8" fmla="*/ 0 w 1600200"/>
              <a:gd name="T9" fmla="*/ 0 h 5486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0200" h="548639">
                <a:moveTo>
                  <a:pt x="0" y="0"/>
                </a:moveTo>
                <a:lnTo>
                  <a:pt x="0" y="548639"/>
                </a:lnTo>
                <a:lnTo>
                  <a:pt x="1600200" y="548639"/>
                </a:lnTo>
                <a:lnTo>
                  <a:pt x="1600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1" name="object 13">
            <a:extLst>
              <a:ext uri="{FF2B5EF4-FFF2-40B4-BE49-F238E27FC236}">
                <a16:creationId xmlns:a16="http://schemas.microsoft.com/office/drawing/2014/main" id="{C5E5C3C0-C6DB-4A56-BBA9-868B94E42C26}"/>
              </a:ext>
            </a:extLst>
          </p:cNvPr>
          <p:cNvSpPr>
            <a:spLocks/>
          </p:cNvSpPr>
          <p:nvPr/>
        </p:nvSpPr>
        <p:spPr bwMode="auto">
          <a:xfrm>
            <a:off x="1970088" y="3052763"/>
            <a:ext cx="714375" cy="138112"/>
          </a:xfrm>
          <a:custGeom>
            <a:avLst/>
            <a:gdLst>
              <a:gd name="T0" fmla="*/ 0 w 711835"/>
              <a:gd name="T1" fmla="*/ 0 h 137160"/>
              <a:gd name="T2" fmla="*/ 0 w 711835"/>
              <a:gd name="T3" fmla="*/ 139071 h 137160"/>
              <a:gd name="T4" fmla="*/ 716797 w 711835"/>
              <a:gd name="T5" fmla="*/ 139071 h 137160"/>
              <a:gd name="T6" fmla="*/ 716797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60"/>
                </a:lnTo>
                <a:lnTo>
                  <a:pt x="711708" y="137160"/>
                </a:lnTo>
                <a:lnTo>
                  <a:pt x="71170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2" name="object 14">
            <a:extLst>
              <a:ext uri="{FF2B5EF4-FFF2-40B4-BE49-F238E27FC236}">
                <a16:creationId xmlns:a16="http://schemas.microsoft.com/office/drawing/2014/main" id="{00209A2D-5981-4020-81D0-25AD262B7E1F}"/>
              </a:ext>
            </a:extLst>
          </p:cNvPr>
          <p:cNvSpPr>
            <a:spLocks/>
          </p:cNvSpPr>
          <p:nvPr/>
        </p:nvSpPr>
        <p:spPr bwMode="auto">
          <a:xfrm>
            <a:off x="4341813" y="6097588"/>
            <a:ext cx="1608137" cy="550862"/>
          </a:xfrm>
          <a:custGeom>
            <a:avLst/>
            <a:gdLst>
              <a:gd name="T0" fmla="*/ 0 w 1600200"/>
              <a:gd name="T1" fmla="*/ 0 h 548640"/>
              <a:gd name="T2" fmla="*/ 0 w 1600200"/>
              <a:gd name="T3" fmla="*/ 553093 h 548640"/>
              <a:gd name="T4" fmla="*/ 1616113 w 1600200"/>
              <a:gd name="T5" fmla="*/ 553093 h 548640"/>
              <a:gd name="T6" fmla="*/ 1616113 w 1600200"/>
              <a:gd name="T7" fmla="*/ 0 h 548640"/>
              <a:gd name="T8" fmla="*/ 0 w 1600200"/>
              <a:gd name="T9" fmla="*/ 0 h 5486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0200" h="548640">
                <a:moveTo>
                  <a:pt x="0" y="0"/>
                </a:moveTo>
                <a:lnTo>
                  <a:pt x="0" y="548640"/>
                </a:lnTo>
                <a:lnTo>
                  <a:pt x="1600200" y="548640"/>
                </a:lnTo>
                <a:lnTo>
                  <a:pt x="1600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3" name="object 15">
            <a:extLst>
              <a:ext uri="{FF2B5EF4-FFF2-40B4-BE49-F238E27FC236}">
                <a16:creationId xmlns:a16="http://schemas.microsoft.com/office/drawing/2014/main" id="{C337C2F3-856C-40AB-83DC-4F958329ACF2}"/>
              </a:ext>
            </a:extLst>
          </p:cNvPr>
          <p:cNvSpPr>
            <a:spLocks/>
          </p:cNvSpPr>
          <p:nvPr/>
        </p:nvSpPr>
        <p:spPr bwMode="auto">
          <a:xfrm>
            <a:off x="4341813" y="5961063"/>
            <a:ext cx="715962" cy="136525"/>
          </a:xfrm>
          <a:custGeom>
            <a:avLst/>
            <a:gdLst>
              <a:gd name="T0" fmla="*/ 0 w 711835"/>
              <a:gd name="T1" fmla="*/ 0 h 137160"/>
              <a:gd name="T2" fmla="*/ 0 w 711835"/>
              <a:gd name="T3" fmla="*/ 135892 h 137160"/>
              <a:gd name="T4" fmla="*/ 719984 w 711835"/>
              <a:gd name="T5" fmla="*/ 135892 h 137160"/>
              <a:gd name="T6" fmla="*/ 719984 w 711835"/>
              <a:gd name="T7" fmla="*/ 0 h 137160"/>
              <a:gd name="T8" fmla="*/ 0 w 711835"/>
              <a:gd name="T9" fmla="*/ 0 h 1371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1835" h="137160">
                <a:moveTo>
                  <a:pt x="0" y="0"/>
                </a:moveTo>
                <a:lnTo>
                  <a:pt x="0" y="137159"/>
                </a:lnTo>
                <a:lnTo>
                  <a:pt x="711708" y="137159"/>
                </a:lnTo>
                <a:lnTo>
                  <a:pt x="71170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4" name="object 16">
            <a:extLst>
              <a:ext uri="{FF2B5EF4-FFF2-40B4-BE49-F238E27FC236}">
                <a16:creationId xmlns:a16="http://schemas.microsoft.com/office/drawing/2014/main" id="{A99020B4-41E1-43A8-A17E-69E43933330D}"/>
              </a:ext>
            </a:extLst>
          </p:cNvPr>
          <p:cNvSpPr>
            <a:spLocks/>
          </p:cNvSpPr>
          <p:nvPr/>
        </p:nvSpPr>
        <p:spPr bwMode="auto">
          <a:xfrm>
            <a:off x="2227263" y="2952750"/>
            <a:ext cx="100012" cy="100013"/>
          </a:xfrm>
          <a:custGeom>
            <a:avLst/>
            <a:gdLst>
              <a:gd name="T0" fmla="*/ 0 w 99059"/>
              <a:gd name="T1" fmla="*/ 0 h 99060"/>
              <a:gd name="T2" fmla="*/ 49711 w 99059"/>
              <a:gd name="T3" fmla="*/ 100975 h 99060"/>
              <a:gd name="T4" fmla="*/ 100974 w 99059"/>
              <a:gd name="T5" fmla="*/ 0 h 99060"/>
              <a:gd name="T6" fmla="*/ 0 60000 65536"/>
              <a:gd name="T7" fmla="*/ 0 60000 65536"/>
              <a:gd name="T8" fmla="*/ 0 60000 65536"/>
            </a:gdLst>
            <a:ahLst/>
            <a:cxnLst>
              <a:cxn ang="T6">
                <a:pos x="T0" y="T1"/>
              </a:cxn>
              <a:cxn ang="T7">
                <a:pos x="T2" y="T3"/>
              </a:cxn>
              <a:cxn ang="T8">
                <a:pos x="T4" y="T5"/>
              </a:cxn>
            </a:cxnLst>
            <a:rect l="0" t="0" r="r" b="b"/>
            <a:pathLst>
              <a:path w="99059" h="99060">
                <a:moveTo>
                  <a:pt x="0" y="0"/>
                </a:moveTo>
                <a:lnTo>
                  <a:pt x="48768" y="99060"/>
                </a:lnTo>
                <a:lnTo>
                  <a:pt x="9905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5" name="object 17">
            <a:extLst>
              <a:ext uri="{FF2B5EF4-FFF2-40B4-BE49-F238E27FC236}">
                <a16:creationId xmlns:a16="http://schemas.microsoft.com/office/drawing/2014/main" id="{FC4AC45F-69E8-4C21-994B-611513142CC5}"/>
              </a:ext>
            </a:extLst>
          </p:cNvPr>
          <p:cNvSpPr>
            <a:spLocks/>
          </p:cNvSpPr>
          <p:nvPr/>
        </p:nvSpPr>
        <p:spPr bwMode="auto">
          <a:xfrm>
            <a:off x="2659063" y="1063625"/>
            <a:ext cx="458787" cy="611188"/>
          </a:xfrm>
          <a:custGeom>
            <a:avLst/>
            <a:gdLst>
              <a:gd name="T0" fmla="*/ 0 w 457200"/>
              <a:gd name="T1" fmla="*/ 0 h 609600"/>
              <a:gd name="T2" fmla="*/ 460379 w 457200"/>
              <a:gd name="T3" fmla="*/ 612780 h 609600"/>
              <a:gd name="T4" fmla="*/ 0 60000 65536"/>
              <a:gd name="T5" fmla="*/ 0 60000 65536"/>
            </a:gdLst>
            <a:ahLst/>
            <a:cxnLst>
              <a:cxn ang="T4">
                <a:pos x="T0" y="T1"/>
              </a:cxn>
              <a:cxn ang="T5">
                <a:pos x="T2" y="T3"/>
              </a:cxn>
            </a:cxnLst>
            <a:rect l="0" t="0" r="r" b="b"/>
            <a:pathLst>
              <a:path w="457200" h="609600">
                <a:moveTo>
                  <a:pt x="0" y="0"/>
                </a:moveTo>
                <a:lnTo>
                  <a:pt x="457199" y="6096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6" name="object 18">
            <a:extLst>
              <a:ext uri="{FF2B5EF4-FFF2-40B4-BE49-F238E27FC236}">
                <a16:creationId xmlns:a16="http://schemas.microsoft.com/office/drawing/2014/main" id="{B9173630-1CA9-4A2C-91FB-EBD142AEF341}"/>
              </a:ext>
            </a:extLst>
          </p:cNvPr>
          <p:cNvSpPr>
            <a:spLocks/>
          </p:cNvSpPr>
          <p:nvPr/>
        </p:nvSpPr>
        <p:spPr bwMode="auto">
          <a:xfrm>
            <a:off x="3019425" y="1565275"/>
            <a:ext cx="98425" cy="109538"/>
          </a:xfrm>
          <a:custGeom>
            <a:avLst/>
            <a:gdLst>
              <a:gd name="T0" fmla="*/ 0 w 99059"/>
              <a:gd name="T1" fmla="*/ 60608 h 109855"/>
              <a:gd name="T2" fmla="*/ 97796 w 99059"/>
              <a:gd name="T3" fmla="*/ 109094 h 109855"/>
              <a:gd name="T4" fmla="*/ 78237 w 99059"/>
              <a:gd name="T5" fmla="*/ 0 h 109855"/>
              <a:gd name="T6" fmla="*/ 0 60000 65536"/>
              <a:gd name="T7" fmla="*/ 0 60000 65536"/>
              <a:gd name="T8" fmla="*/ 0 60000 65536"/>
            </a:gdLst>
            <a:ahLst/>
            <a:cxnLst>
              <a:cxn ang="T6">
                <a:pos x="T0" y="T1"/>
              </a:cxn>
              <a:cxn ang="T7">
                <a:pos x="T2" y="T3"/>
              </a:cxn>
              <a:cxn ang="T8">
                <a:pos x="T4" y="T5"/>
              </a:cxn>
            </a:cxnLst>
            <a:rect l="0" t="0" r="r" b="b"/>
            <a:pathLst>
              <a:path w="99059" h="109855">
                <a:moveTo>
                  <a:pt x="0" y="60959"/>
                </a:moveTo>
                <a:lnTo>
                  <a:pt x="99060" y="109727"/>
                </a:lnTo>
                <a:lnTo>
                  <a:pt x="7924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7" name="object 19">
            <a:extLst>
              <a:ext uri="{FF2B5EF4-FFF2-40B4-BE49-F238E27FC236}">
                <a16:creationId xmlns:a16="http://schemas.microsoft.com/office/drawing/2014/main" id="{35089864-88B4-48BE-9000-DB168942BC9C}"/>
              </a:ext>
            </a:extLst>
          </p:cNvPr>
          <p:cNvSpPr>
            <a:spLocks/>
          </p:cNvSpPr>
          <p:nvPr/>
        </p:nvSpPr>
        <p:spPr bwMode="auto">
          <a:xfrm>
            <a:off x="5697538" y="2085975"/>
            <a:ext cx="98425" cy="98425"/>
          </a:xfrm>
          <a:custGeom>
            <a:avLst/>
            <a:gdLst>
              <a:gd name="T0" fmla="*/ 0 w 99060"/>
              <a:gd name="T1" fmla="*/ 97794 h 99060"/>
              <a:gd name="T2" fmla="*/ 97794 w 99060"/>
              <a:gd name="T3" fmla="*/ 48144 h 99060"/>
              <a:gd name="T4" fmla="*/ 0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99060"/>
                </a:moveTo>
                <a:lnTo>
                  <a:pt x="99060" y="48768"/>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8" name="object 20">
            <a:extLst>
              <a:ext uri="{FF2B5EF4-FFF2-40B4-BE49-F238E27FC236}">
                <a16:creationId xmlns:a16="http://schemas.microsoft.com/office/drawing/2014/main" id="{10940B3B-C3B8-48BC-98C3-851B05695250}"/>
              </a:ext>
            </a:extLst>
          </p:cNvPr>
          <p:cNvSpPr>
            <a:spLocks/>
          </p:cNvSpPr>
          <p:nvPr/>
        </p:nvSpPr>
        <p:spPr bwMode="auto">
          <a:xfrm>
            <a:off x="3576638" y="2363788"/>
            <a:ext cx="919162" cy="688975"/>
          </a:xfrm>
          <a:custGeom>
            <a:avLst/>
            <a:gdLst>
              <a:gd name="T0" fmla="*/ 0 w 914400"/>
              <a:gd name="T1" fmla="*/ 0 h 685800"/>
              <a:gd name="T2" fmla="*/ 923949 w 914400"/>
              <a:gd name="T3" fmla="*/ 692165 h 685800"/>
              <a:gd name="T4" fmla="*/ 0 60000 65536"/>
              <a:gd name="T5" fmla="*/ 0 60000 65536"/>
            </a:gdLst>
            <a:ahLst/>
            <a:cxnLst>
              <a:cxn ang="T4">
                <a:pos x="T0" y="T1"/>
              </a:cxn>
              <a:cxn ang="T5">
                <a:pos x="T2" y="T3"/>
              </a:cxn>
            </a:cxnLst>
            <a:rect l="0" t="0" r="r" b="b"/>
            <a:pathLst>
              <a:path w="914400" h="685800">
                <a:moveTo>
                  <a:pt x="0" y="0"/>
                </a:moveTo>
                <a:lnTo>
                  <a:pt x="914400" y="685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09" name="object 21">
            <a:extLst>
              <a:ext uri="{FF2B5EF4-FFF2-40B4-BE49-F238E27FC236}">
                <a16:creationId xmlns:a16="http://schemas.microsoft.com/office/drawing/2014/main" id="{D6E1C5C3-6CC7-4547-A9F9-D97E458A8F61}"/>
              </a:ext>
            </a:extLst>
          </p:cNvPr>
          <p:cNvSpPr>
            <a:spLocks/>
          </p:cNvSpPr>
          <p:nvPr/>
        </p:nvSpPr>
        <p:spPr bwMode="auto">
          <a:xfrm>
            <a:off x="4384675" y="2952750"/>
            <a:ext cx="111125" cy="100013"/>
          </a:xfrm>
          <a:custGeom>
            <a:avLst/>
            <a:gdLst>
              <a:gd name="T0" fmla="*/ 0 w 109855"/>
              <a:gd name="T1" fmla="*/ 80780 h 99060"/>
              <a:gd name="T2" fmla="*/ 112279 w 109855"/>
              <a:gd name="T3" fmla="*/ 100975 h 99060"/>
              <a:gd name="T4" fmla="*/ 62378 w 109855"/>
              <a:gd name="T5" fmla="*/ 0 h 99060"/>
              <a:gd name="T6" fmla="*/ 0 60000 65536"/>
              <a:gd name="T7" fmla="*/ 0 60000 65536"/>
              <a:gd name="T8" fmla="*/ 0 60000 65536"/>
            </a:gdLst>
            <a:ahLst/>
            <a:cxnLst>
              <a:cxn ang="T6">
                <a:pos x="T0" y="T1"/>
              </a:cxn>
              <a:cxn ang="T7">
                <a:pos x="T2" y="T3"/>
              </a:cxn>
              <a:cxn ang="T8">
                <a:pos x="T4" y="T5"/>
              </a:cxn>
            </a:cxnLst>
            <a:rect l="0" t="0" r="r" b="b"/>
            <a:pathLst>
              <a:path w="109855" h="99060">
                <a:moveTo>
                  <a:pt x="0" y="79248"/>
                </a:moveTo>
                <a:lnTo>
                  <a:pt x="109727" y="99060"/>
                </a:lnTo>
                <a:lnTo>
                  <a:pt x="6096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0" name="object 22">
            <a:extLst>
              <a:ext uri="{FF2B5EF4-FFF2-40B4-BE49-F238E27FC236}">
                <a16:creationId xmlns:a16="http://schemas.microsoft.com/office/drawing/2014/main" id="{23A1025F-757C-4E63-9D50-752993752CAA}"/>
              </a:ext>
            </a:extLst>
          </p:cNvPr>
          <p:cNvSpPr>
            <a:spLocks/>
          </p:cNvSpPr>
          <p:nvPr/>
        </p:nvSpPr>
        <p:spPr bwMode="auto">
          <a:xfrm>
            <a:off x="5413375" y="2363788"/>
            <a:ext cx="995363" cy="841375"/>
          </a:xfrm>
          <a:custGeom>
            <a:avLst/>
            <a:gdLst>
              <a:gd name="T0" fmla="*/ 1000149 w 990600"/>
              <a:gd name="T1" fmla="*/ 0 h 838200"/>
              <a:gd name="T2" fmla="*/ 0 w 990600"/>
              <a:gd name="T3" fmla="*/ 844562 h 838200"/>
              <a:gd name="T4" fmla="*/ 0 60000 65536"/>
              <a:gd name="T5" fmla="*/ 0 60000 65536"/>
            </a:gdLst>
            <a:ahLst/>
            <a:cxnLst>
              <a:cxn ang="T4">
                <a:pos x="T0" y="T1"/>
              </a:cxn>
              <a:cxn ang="T5">
                <a:pos x="T2" y="T3"/>
              </a:cxn>
            </a:cxnLst>
            <a:rect l="0" t="0" r="r" b="b"/>
            <a:pathLst>
              <a:path w="990600" h="838200">
                <a:moveTo>
                  <a:pt x="990600" y="0"/>
                </a:moveTo>
                <a:lnTo>
                  <a:pt x="0" y="8382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1" name="object 23">
            <a:extLst>
              <a:ext uri="{FF2B5EF4-FFF2-40B4-BE49-F238E27FC236}">
                <a16:creationId xmlns:a16="http://schemas.microsoft.com/office/drawing/2014/main" id="{B90F9CE5-D653-4D0E-B49D-9C7F7F8A47A0}"/>
              </a:ext>
            </a:extLst>
          </p:cNvPr>
          <p:cNvSpPr>
            <a:spLocks/>
          </p:cNvSpPr>
          <p:nvPr/>
        </p:nvSpPr>
        <p:spPr bwMode="auto">
          <a:xfrm>
            <a:off x="5413375" y="3103563"/>
            <a:ext cx="111125" cy="101600"/>
          </a:xfrm>
          <a:custGeom>
            <a:avLst/>
            <a:gdLst>
              <a:gd name="T0" fmla="*/ 46784 w 109854"/>
              <a:gd name="T1" fmla="*/ 0 h 102235"/>
              <a:gd name="T2" fmla="*/ 0 w 109854"/>
              <a:gd name="T3" fmla="*/ 100844 h 102235"/>
              <a:gd name="T4" fmla="*/ 112281 w 109854"/>
              <a:gd name="T5" fmla="*/ 75257 h 102235"/>
              <a:gd name="T6" fmla="*/ 0 60000 65536"/>
              <a:gd name="T7" fmla="*/ 0 60000 65536"/>
              <a:gd name="T8" fmla="*/ 0 60000 65536"/>
            </a:gdLst>
            <a:ahLst/>
            <a:cxnLst>
              <a:cxn ang="T6">
                <a:pos x="T0" y="T1"/>
              </a:cxn>
              <a:cxn ang="T7">
                <a:pos x="T2" y="T3"/>
              </a:cxn>
              <a:cxn ang="T8">
                <a:pos x="T4" y="T5"/>
              </a:cxn>
            </a:cxnLst>
            <a:rect l="0" t="0" r="r" b="b"/>
            <a:pathLst>
              <a:path w="109854" h="102235">
                <a:moveTo>
                  <a:pt x="45720" y="0"/>
                </a:moveTo>
                <a:lnTo>
                  <a:pt x="0" y="102108"/>
                </a:lnTo>
                <a:lnTo>
                  <a:pt x="109727" y="76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2" name="object 24">
            <a:extLst>
              <a:ext uri="{FF2B5EF4-FFF2-40B4-BE49-F238E27FC236}">
                <a16:creationId xmlns:a16="http://schemas.microsoft.com/office/drawing/2014/main" id="{1690AB51-7D56-4D3C-AD68-6B91EBB0D85C}"/>
              </a:ext>
            </a:extLst>
          </p:cNvPr>
          <p:cNvSpPr>
            <a:spLocks/>
          </p:cNvSpPr>
          <p:nvPr/>
        </p:nvSpPr>
        <p:spPr bwMode="auto">
          <a:xfrm>
            <a:off x="4167188" y="3386138"/>
            <a:ext cx="98425" cy="100012"/>
          </a:xfrm>
          <a:custGeom>
            <a:avLst/>
            <a:gdLst>
              <a:gd name="T0" fmla="*/ 0 w 99060"/>
              <a:gd name="T1" fmla="*/ 100972 h 99060"/>
              <a:gd name="T2" fmla="*/ 97794 w 99060"/>
              <a:gd name="T3" fmla="*/ 49709 h 99060"/>
              <a:gd name="T4" fmla="*/ 0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99059"/>
                </a:moveTo>
                <a:lnTo>
                  <a:pt x="99060" y="48767"/>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3" name="object 25">
            <a:extLst>
              <a:ext uri="{FF2B5EF4-FFF2-40B4-BE49-F238E27FC236}">
                <a16:creationId xmlns:a16="http://schemas.microsoft.com/office/drawing/2014/main" id="{0440AD83-C8D3-4E5E-AF90-7A64F40AD90F}"/>
              </a:ext>
            </a:extLst>
          </p:cNvPr>
          <p:cNvSpPr>
            <a:spLocks/>
          </p:cNvSpPr>
          <p:nvPr/>
        </p:nvSpPr>
        <p:spPr bwMode="auto">
          <a:xfrm>
            <a:off x="2811463" y="3741738"/>
            <a:ext cx="765175" cy="534987"/>
          </a:xfrm>
          <a:custGeom>
            <a:avLst/>
            <a:gdLst>
              <a:gd name="T0" fmla="*/ 0 w 762000"/>
              <a:gd name="T1" fmla="*/ 0 h 533400"/>
              <a:gd name="T2" fmla="*/ 768363 w 762000"/>
              <a:gd name="T3" fmla="*/ 536579 h 533400"/>
              <a:gd name="T4" fmla="*/ 0 60000 65536"/>
              <a:gd name="T5" fmla="*/ 0 60000 65536"/>
            </a:gdLst>
            <a:ahLst/>
            <a:cxnLst>
              <a:cxn ang="T4">
                <a:pos x="T0" y="T1"/>
              </a:cxn>
              <a:cxn ang="T5">
                <a:pos x="T2" y="T3"/>
              </a:cxn>
            </a:cxnLst>
            <a:rect l="0" t="0" r="r" b="b"/>
            <a:pathLst>
              <a:path w="762000" h="533400">
                <a:moveTo>
                  <a:pt x="0" y="0"/>
                </a:moveTo>
                <a:lnTo>
                  <a:pt x="762000" y="533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4" name="object 26">
            <a:extLst>
              <a:ext uri="{FF2B5EF4-FFF2-40B4-BE49-F238E27FC236}">
                <a16:creationId xmlns:a16="http://schemas.microsoft.com/office/drawing/2014/main" id="{2C3493A6-489F-4397-A581-0ACECF234FDB}"/>
              </a:ext>
            </a:extLst>
          </p:cNvPr>
          <p:cNvSpPr>
            <a:spLocks/>
          </p:cNvSpPr>
          <p:nvPr/>
        </p:nvSpPr>
        <p:spPr bwMode="auto">
          <a:xfrm>
            <a:off x="3467100" y="4179888"/>
            <a:ext cx="109538" cy="96837"/>
          </a:xfrm>
          <a:custGeom>
            <a:avLst/>
            <a:gdLst>
              <a:gd name="T0" fmla="*/ 0 w 109855"/>
              <a:gd name="T1" fmla="*/ 80702 h 97789"/>
              <a:gd name="T2" fmla="*/ 109094 w 109855"/>
              <a:gd name="T3" fmla="*/ 95646 h 97789"/>
              <a:gd name="T4" fmla="*/ 56062 w 109855"/>
              <a:gd name="T5" fmla="*/ 0 h 97789"/>
              <a:gd name="T6" fmla="*/ 0 60000 65536"/>
              <a:gd name="T7" fmla="*/ 0 60000 65536"/>
              <a:gd name="T8" fmla="*/ 0 60000 65536"/>
            </a:gdLst>
            <a:ahLst/>
            <a:cxnLst>
              <a:cxn ang="T6">
                <a:pos x="T0" y="T1"/>
              </a:cxn>
              <a:cxn ang="T7">
                <a:pos x="T2" y="T3"/>
              </a:cxn>
              <a:cxn ang="T8">
                <a:pos x="T4" y="T5"/>
              </a:cxn>
            </a:cxnLst>
            <a:rect l="0" t="0" r="r" b="b"/>
            <a:pathLst>
              <a:path w="109855" h="97789">
                <a:moveTo>
                  <a:pt x="0" y="82296"/>
                </a:moveTo>
                <a:lnTo>
                  <a:pt x="109727" y="97536"/>
                </a:lnTo>
                <a:lnTo>
                  <a:pt x="563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5" name="object 27">
            <a:extLst>
              <a:ext uri="{FF2B5EF4-FFF2-40B4-BE49-F238E27FC236}">
                <a16:creationId xmlns:a16="http://schemas.microsoft.com/office/drawing/2014/main" id="{2BD58EEC-408E-407F-91C0-5284978C1417}"/>
              </a:ext>
            </a:extLst>
          </p:cNvPr>
          <p:cNvSpPr>
            <a:spLocks/>
          </p:cNvSpPr>
          <p:nvPr/>
        </p:nvSpPr>
        <p:spPr bwMode="auto">
          <a:xfrm>
            <a:off x="5287963" y="5937250"/>
            <a:ext cx="100012" cy="100013"/>
          </a:xfrm>
          <a:custGeom>
            <a:avLst/>
            <a:gdLst>
              <a:gd name="T0" fmla="*/ 0 w 99060"/>
              <a:gd name="T1" fmla="*/ 0 h 99060"/>
              <a:gd name="T2" fmla="*/ 49709 w 99060"/>
              <a:gd name="T3" fmla="*/ 100975 h 99060"/>
              <a:gd name="T4" fmla="*/ 100972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0"/>
                </a:moveTo>
                <a:lnTo>
                  <a:pt x="48767" y="99060"/>
                </a:lnTo>
                <a:lnTo>
                  <a:pt x="9905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6" name="object 28">
            <a:extLst>
              <a:ext uri="{FF2B5EF4-FFF2-40B4-BE49-F238E27FC236}">
                <a16:creationId xmlns:a16="http://schemas.microsoft.com/office/drawing/2014/main" id="{15E67290-D63C-490D-A8AF-F0FF7F327308}"/>
              </a:ext>
            </a:extLst>
          </p:cNvPr>
          <p:cNvSpPr>
            <a:spLocks/>
          </p:cNvSpPr>
          <p:nvPr/>
        </p:nvSpPr>
        <p:spPr bwMode="auto">
          <a:xfrm>
            <a:off x="4189413" y="3741738"/>
            <a:ext cx="534987" cy="688975"/>
          </a:xfrm>
          <a:custGeom>
            <a:avLst/>
            <a:gdLst>
              <a:gd name="T0" fmla="*/ 536578 w 533400"/>
              <a:gd name="T1" fmla="*/ 0 h 685800"/>
              <a:gd name="T2" fmla="*/ 0 w 533400"/>
              <a:gd name="T3" fmla="*/ 692165 h 685800"/>
              <a:gd name="T4" fmla="*/ 0 60000 65536"/>
              <a:gd name="T5" fmla="*/ 0 60000 65536"/>
            </a:gdLst>
            <a:ahLst/>
            <a:cxnLst>
              <a:cxn ang="T4">
                <a:pos x="T0" y="T1"/>
              </a:cxn>
              <a:cxn ang="T5">
                <a:pos x="T2" y="T3"/>
              </a:cxn>
            </a:cxnLst>
            <a:rect l="0" t="0" r="r" b="b"/>
            <a:pathLst>
              <a:path w="533400" h="685800">
                <a:moveTo>
                  <a:pt x="533399" y="0"/>
                </a:moveTo>
                <a:lnTo>
                  <a:pt x="0" y="68580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7" name="object 29">
            <a:extLst>
              <a:ext uri="{FF2B5EF4-FFF2-40B4-BE49-F238E27FC236}">
                <a16:creationId xmlns:a16="http://schemas.microsoft.com/office/drawing/2014/main" id="{C6DD0CFC-B675-430C-9497-B679C297444F}"/>
              </a:ext>
            </a:extLst>
          </p:cNvPr>
          <p:cNvSpPr>
            <a:spLocks/>
          </p:cNvSpPr>
          <p:nvPr/>
        </p:nvSpPr>
        <p:spPr bwMode="auto">
          <a:xfrm>
            <a:off x="4189413" y="4321175"/>
            <a:ext cx="103187" cy="109538"/>
          </a:xfrm>
          <a:custGeom>
            <a:avLst/>
            <a:gdLst>
              <a:gd name="T0" fmla="*/ 23288 w 102235"/>
              <a:gd name="T1" fmla="*/ 0 h 108585"/>
              <a:gd name="T2" fmla="*/ 0 w 102235"/>
              <a:gd name="T3" fmla="*/ 110111 h 108585"/>
              <a:gd name="T4" fmla="*/ 104018 w 102235"/>
              <a:gd name="T5" fmla="*/ 62034 h 108585"/>
              <a:gd name="T6" fmla="*/ 0 60000 65536"/>
              <a:gd name="T7" fmla="*/ 0 60000 65536"/>
              <a:gd name="T8" fmla="*/ 0 60000 65536"/>
            </a:gdLst>
            <a:ahLst/>
            <a:cxnLst>
              <a:cxn ang="T6">
                <a:pos x="T0" y="T1"/>
              </a:cxn>
              <a:cxn ang="T7">
                <a:pos x="T2" y="T3"/>
              </a:cxn>
              <a:cxn ang="T8">
                <a:pos x="T4" y="T5"/>
              </a:cxn>
            </a:cxnLst>
            <a:rect l="0" t="0" r="r" b="b"/>
            <a:pathLst>
              <a:path w="102235" h="108585">
                <a:moveTo>
                  <a:pt x="22860" y="0"/>
                </a:moveTo>
                <a:lnTo>
                  <a:pt x="0" y="108203"/>
                </a:lnTo>
                <a:lnTo>
                  <a:pt x="102107" y="60959"/>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8" name="object 30">
            <a:extLst>
              <a:ext uri="{FF2B5EF4-FFF2-40B4-BE49-F238E27FC236}">
                <a16:creationId xmlns:a16="http://schemas.microsoft.com/office/drawing/2014/main" id="{CEEA590C-0E5F-43D1-AE76-A59827DDC777}"/>
              </a:ext>
            </a:extLst>
          </p:cNvPr>
          <p:cNvSpPr>
            <a:spLocks/>
          </p:cNvSpPr>
          <p:nvPr/>
        </p:nvSpPr>
        <p:spPr bwMode="auto">
          <a:xfrm>
            <a:off x="3730625" y="4965700"/>
            <a:ext cx="993775" cy="995363"/>
          </a:xfrm>
          <a:custGeom>
            <a:avLst/>
            <a:gdLst>
              <a:gd name="T0" fmla="*/ 0 w 990600"/>
              <a:gd name="T1" fmla="*/ 0 h 990600"/>
              <a:gd name="T2" fmla="*/ 996960 w 990600"/>
              <a:gd name="T3" fmla="*/ 1000149 h 990600"/>
              <a:gd name="T4" fmla="*/ 0 60000 65536"/>
              <a:gd name="T5" fmla="*/ 0 60000 65536"/>
            </a:gdLst>
            <a:ahLst/>
            <a:cxnLst>
              <a:cxn ang="T4">
                <a:pos x="T0" y="T1"/>
              </a:cxn>
              <a:cxn ang="T5">
                <a:pos x="T2" y="T3"/>
              </a:cxn>
            </a:cxnLst>
            <a:rect l="0" t="0" r="r" b="b"/>
            <a:pathLst>
              <a:path w="990600" h="990600">
                <a:moveTo>
                  <a:pt x="0" y="0"/>
                </a:moveTo>
                <a:lnTo>
                  <a:pt x="990600" y="990600"/>
                </a:lnTo>
              </a:path>
            </a:pathLst>
          </a:custGeom>
          <a:noFill/>
          <a:ln w="9144">
            <a:solidFill>
              <a:srgbClr val="000000"/>
            </a:solidFill>
            <a:prstDash val="dot"/>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19" name="object 31">
            <a:extLst>
              <a:ext uri="{FF2B5EF4-FFF2-40B4-BE49-F238E27FC236}">
                <a16:creationId xmlns:a16="http://schemas.microsoft.com/office/drawing/2014/main" id="{8EAA2421-ACBC-478D-A972-5387BF0BB65C}"/>
              </a:ext>
            </a:extLst>
          </p:cNvPr>
          <p:cNvSpPr>
            <a:spLocks/>
          </p:cNvSpPr>
          <p:nvPr/>
        </p:nvSpPr>
        <p:spPr bwMode="auto">
          <a:xfrm>
            <a:off x="4619625" y="5854700"/>
            <a:ext cx="106363" cy="106363"/>
          </a:xfrm>
          <a:custGeom>
            <a:avLst/>
            <a:gdLst>
              <a:gd name="T0" fmla="*/ 0 w 105410"/>
              <a:gd name="T1" fmla="*/ 71377 h 105410"/>
              <a:gd name="T2" fmla="*/ 107065 w 105410"/>
              <a:gd name="T3" fmla="*/ 107065 h 105410"/>
              <a:gd name="T4" fmla="*/ 71377 w 105410"/>
              <a:gd name="T5" fmla="*/ 0 h 105410"/>
              <a:gd name="T6" fmla="*/ 0 60000 65536"/>
              <a:gd name="T7" fmla="*/ 0 60000 65536"/>
              <a:gd name="T8" fmla="*/ 0 60000 65536"/>
            </a:gdLst>
            <a:ahLst/>
            <a:cxnLst>
              <a:cxn ang="T6">
                <a:pos x="T0" y="T1"/>
              </a:cxn>
              <a:cxn ang="T7">
                <a:pos x="T2" y="T3"/>
              </a:cxn>
              <a:cxn ang="T8">
                <a:pos x="T4" y="T5"/>
              </a:cxn>
            </a:cxnLst>
            <a:rect l="0" t="0" r="r" b="b"/>
            <a:pathLst>
              <a:path w="105410" h="105410">
                <a:moveTo>
                  <a:pt x="0" y="70103"/>
                </a:moveTo>
                <a:lnTo>
                  <a:pt x="105155" y="105155"/>
                </a:lnTo>
                <a:lnTo>
                  <a:pt x="70103"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20" name="object 32">
            <a:extLst>
              <a:ext uri="{FF2B5EF4-FFF2-40B4-BE49-F238E27FC236}">
                <a16:creationId xmlns:a16="http://schemas.microsoft.com/office/drawing/2014/main" id="{EC7598B4-7D3A-41EC-AA93-94B0EE3BA2AF}"/>
              </a:ext>
            </a:extLst>
          </p:cNvPr>
          <p:cNvSpPr txBox="1">
            <a:spLocks noChangeArrowheads="1"/>
          </p:cNvSpPr>
          <p:nvPr/>
        </p:nvSpPr>
        <p:spPr bwMode="auto">
          <a:xfrm>
            <a:off x="2200275" y="587375"/>
            <a:ext cx="8137525" cy="620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464" rIns="0" bIns="0">
            <a:spAutoFit/>
          </a:bodyPr>
          <a:lstStyle>
            <a:lvl1pPr marL="228600">
              <a:tabLst>
                <a:tab pos="5894388" algn="l"/>
              </a:tabLst>
              <a:defRPr>
                <a:solidFill>
                  <a:schemeClr val="tx1"/>
                </a:solidFill>
                <a:latin typeface="Calibri" panose="020F0502020204030204" pitchFamily="34" charset="0"/>
                <a:ea typeface="宋体" panose="02010600030101010101" pitchFamily="2" charset="-122"/>
              </a:defRPr>
            </a:lvl1pPr>
            <a:lvl2pPr marL="742950" indent="-285750">
              <a:tabLst>
                <a:tab pos="5894388" algn="l"/>
              </a:tabLst>
              <a:defRPr>
                <a:solidFill>
                  <a:schemeClr val="tx1"/>
                </a:solidFill>
                <a:latin typeface="Calibri" panose="020F0502020204030204" pitchFamily="34" charset="0"/>
                <a:ea typeface="宋体" panose="02010600030101010101" pitchFamily="2" charset="-122"/>
              </a:defRPr>
            </a:lvl2pPr>
            <a:lvl3pPr marL="1143000" indent="-228600">
              <a:tabLst>
                <a:tab pos="5894388" algn="l"/>
              </a:tabLst>
              <a:defRPr>
                <a:solidFill>
                  <a:schemeClr val="tx1"/>
                </a:solidFill>
                <a:latin typeface="Calibri" panose="020F0502020204030204" pitchFamily="34" charset="0"/>
                <a:ea typeface="宋体" panose="02010600030101010101" pitchFamily="2" charset="-122"/>
              </a:defRPr>
            </a:lvl3pPr>
            <a:lvl4pPr marL="1600200" indent="-228600">
              <a:tabLst>
                <a:tab pos="5894388" algn="l"/>
              </a:tabLst>
              <a:defRPr>
                <a:solidFill>
                  <a:schemeClr val="tx1"/>
                </a:solidFill>
                <a:latin typeface="Calibri" panose="020F0502020204030204" pitchFamily="34" charset="0"/>
                <a:ea typeface="宋体" panose="02010600030101010101" pitchFamily="2" charset="-122"/>
              </a:defRPr>
            </a:lvl4pPr>
            <a:lvl5pPr marL="2057400" indent="-228600">
              <a:tabLst>
                <a:tab pos="5894388"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5894388"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5894388"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5894388"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5894388" algn="l"/>
              </a:tabLst>
              <a:defRPr>
                <a:solidFill>
                  <a:schemeClr val="tx1"/>
                </a:solidFill>
                <a:latin typeface="Calibri" panose="020F0502020204030204" pitchFamily="34" charset="0"/>
                <a:ea typeface="宋体" panose="02010600030101010101" pitchFamily="2" charset="-122"/>
              </a:defRPr>
            </a:lvl9pPr>
          </a:lstStyle>
          <a:p>
            <a:pPr>
              <a:lnSpc>
                <a:spcPts val="1713"/>
              </a:lnSpc>
              <a:spcBef>
                <a:spcPts val="38"/>
              </a:spcBef>
            </a:pPr>
            <a:r>
              <a:rPr lang="zh-CN" altLang="zh-CN" sz="2100" baseline="16000">
                <a:latin typeface="Times New Roman" panose="02020603050405020304" pitchFamily="18" charset="0"/>
                <a:cs typeface="Times New Roman" panose="02020603050405020304" pitchFamily="18" charset="0"/>
              </a:rPr>
              <a:t>&lt;subsystem&gt;</a:t>
            </a:r>
            <a:r>
              <a:rPr lang="zh-CN" altLang="zh-CN" sz="1600" b="1">
                <a:latin typeface="Times New Roman" panose="02020603050405020304" pitchFamily="18" charset="0"/>
                <a:cs typeface="Times New Roman" panose="02020603050405020304" pitchFamily="18" charset="0"/>
              </a:rPr>
              <a:t>特定于应用程序的层</a:t>
            </a:r>
            <a:endParaRPr lang="zh-CN" altLang="zh-CN" sz="1600">
              <a:latin typeface="Times New Roman" panose="02020603050405020304" pitchFamily="18" charset="0"/>
              <a:cs typeface="Times New Roman" panose="02020603050405020304" pitchFamily="18" charset="0"/>
            </a:endParaRPr>
          </a:p>
          <a:p>
            <a:pPr>
              <a:lnSpc>
                <a:spcPts val="1463"/>
              </a:lnSpc>
            </a:pPr>
            <a:r>
              <a:rPr lang="zh-CN" altLang="zh-CN" sz="1400">
                <a:latin typeface="Times New Roman" panose="02020603050405020304" pitchFamily="18" charset="0"/>
                <a:cs typeface="Times New Roman" panose="02020603050405020304" pitchFamily="18" charset="0"/>
              </a:rPr>
              <a:t>ATM 接口</a:t>
            </a:r>
          </a:p>
          <a:p>
            <a:endParaRPr lang="zh-CN" altLang="zh-CN" sz="1500">
              <a:latin typeface="Times New Roman" panose="02020603050405020304" pitchFamily="18" charset="0"/>
              <a:cs typeface="Times New Roman" panose="02020603050405020304" pitchFamily="18" charset="0"/>
            </a:endParaRPr>
          </a:p>
          <a:p>
            <a:endParaRPr lang="zh-CN" altLang="zh-CN" sz="1500">
              <a:latin typeface="Times New Roman" panose="02020603050405020304" pitchFamily="18" charset="0"/>
              <a:cs typeface="Times New Roman" panose="02020603050405020304" pitchFamily="18" charset="0"/>
            </a:endParaRPr>
          </a:p>
          <a:p>
            <a:endParaRPr lang="zh-CN" altLang="zh-CN" sz="1500">
              <a:latin typeface="Times New Roman" panose="02020603050405020304" pitchFamily="18" charset="0"/>
              <a:cs typeface="Times New Roman" panose="02020603050405020304" pitchFamily="18" charset="0"/>
            </a:endParaRPr>
          </a:p>
          <a:p>
            <a:pPr>
              <a:spcBef>
                <a:spcPts val="38"/>
              </a:spcBef>
            </a:pPr>
            <a:endParaRPr lang="zh-CN" altLang="zh-CN" sz="1200">
              <a:latin typeface="Times New Roman" panose="02020603050405020304" pitchFamily="18" charset="0"/>
              <a:cs typeface="Times New Roman" panose="02020603050405020304" pitchFamily="18" charset="0"/>
            </a:endParaRPr>
          </a:p>
          <a:p>
            <a:pPr>
              <a:lnSpc>
                <a:spcPts val="1900"/>
              </a:lnSpc>
            </a:pPr>
            <a:r>
              <a:rPr lang="zh-CN" altLang="zh-CN" sz="1400">
                <a:latin typeface="Times New Roman" panose="02020603050405020304" pitchFamily="18" charset="0"/>
                <a:cs typeface="Times New Roman" panose="02020603050405020304" pitchFamily="18" charset="0"/>
              </a:rPr>
              <a:t>&lt;subsystem&gt; &lt; $xmltag$ &gt;</a:t>
            </a:r>
            <a:r>
              <a:rPr lang="zh-CN" altLang="zh-CN" sz="2400" b="1" baseline="-28000">
                <a:latin typeface="Times New Roman" panose="02020603050405020304" pitchFamily="18" charset="0"/>
                <a:cs typeface="Times New Roman" panose="02020603050405020304" pitchFamily="18" charset="0"/>
              </a:rPr>
              <a:t>应用-一般层</a:t>
            </a:r>
            <a:endParaRPr lang="zh-CN" altLang="zh-CN" sz="2400" baseline="-28000">
              <a:latin typeface="Times New Roman" panose="02020603050405020304" pitchFamily="18" charset="0"/>
              <a:cs typeface="Times New Roman" panose="02020603050405020304" pitchFamily="18" charset="0"/>
            </a:endParaRPr>
          </a:p>
          <a:p>
            <a:pPr>
              <a:lnSpc>
                <a:spcPts val="1663"/>
              </a:lnSpc>
            </a:pPr>
            <a:r>
              <a:rPr lang="zh-CN" altLang="zh-CN" sz="1400">
                <a:latin typeface="Times New Roman" panose="02020603050405020304" pitchFamily="18" charset="0"/>
                <a:cs typeface="Times New Roman" panose="02020603050405020304" pitchFamily="18" charset="0"/>
              </a:rPr>
              <a:t>事务处理帐户的业务</a:t>
            </a:r>
          </a:p>
          <a:p>
            <a:endParaRPr lang="zh-CN" altLang="zh-CN" sz="1500">
              <a:latin typeface="Times New Roman" panose="02020603050405020304" pitchFamily="18" charset="0"/>
              <a:cs typeface="Times New Roman" panose="02020603050405020304" pitchFamily="18" charset="0"/>
            </a:endParaRPr>
          </a:p>
          <a:p>
            <a:endParaRPr lang="zh-CN" altLang="zh-CN" sz="1500">
              <a:latin typeface="Times New Roman" panose="02020603050405020304" pitchFamily="18" charset="0"/>
              <a:cs typeface="Times New Roman" panose="02020603050405020304" pitchFamily="18" charset="0"/>
            </a:endParaRPr>
          </a:p>
          <a:p>
            <a:endParaRPr lang="zh-CN" altLang="zh-CN" sz="1500">
              <a:latin typeface="Times New Roman" panose="02020603050405020304" pitchFamily="18" charset="0"/>
              <a:cs typeface="Times New Roman" panose="02020603050405020304" pitchFamily="18" charset="0"/>
            </a:endParaRPr>
          </a:p>
          <a:p>
            <a:pPr>
              <a:spcBef>
                <a:spcPts val="38"/>
              </a:spcBef>
            </a:pPr>
            <a:endParaRPr lang="zh-CN" altLang="zh-CN" sz="2000">
              <a:latin typeface="Times New Roman" panose="02020603050405020304" pitchFamily="18" charset="0"/>
              <a:cs typeface="Times New Roman" panose="02020603050405020304" pitchFamily="18" charset="0"/>
            </a:endParaRPr>
          </a:p>
          <a:p>
            <a:pPr>
              <a:lnSpc>
                <a:spcPts val="1675"/>
              </a:lnSpc>
            </a:pPr>
            <a:r>
              <a:rPr lang="zh-CN" altLang="zh-CN" sz="1400">
                <a:latin typeface="Times New Roman" panose="02020603050405020304" pitchFamily="18" charset="0"/>
                <a:cs typeface="Times New Roman" panose="02020603050405020304" pitchFamily="18" charset="0"/>
              </a:rPr>
              <a:t>&lt;subsystem&gt; &lt; $xmltag$ &gt; java. awt</a:t>
            </a:r>
          </a:p>
          <a:p>
            <a:pPr algn="r">
              <a:spcBef>
                <a:spcPts val="200"/>
              </a:spcBef>
            </a:pPr>
            <a:r>
              <a:rPr lang="zh-CN" altLang="zh-CN" sz="1600" b="1">
                <a:latin typeface="Times New Roman" panose="02020603050405020304" pitchFamily="18" charset="0"/>
                <a:cs typeface="Times New Roman" panose="02020603050405020304" pitchFamily="18" charset="0"/>
              </a:rPr>
              <a:t>中间件层</a:t>
            </a:r>
            <a:endParaRPr lang="zh-CN" altLang="zh-CN" sz="1600">
              <a:latin typeface="Times New Roman" panose="02020603050405020304" pitchFamily="18" charset="0"/>
              <a:cs typeface="Times New Roman" panose="02020603050405020304" pitchFamily="18" charset="0"/>
            </a:endParaRPr>
          </a:p>
          <a:p>
            <a:endParaRPr lang="zh-CN" altLang="zh-CN" sz="1700">
              <a:latin typeface="Times New Roman" panose="02020603050405020304" pitchFamily="18" charset="0"/>
              <a:cs typeface="Times New Roman" panose="02020603050405020304" pitchFamily="18" charset="0"/>
            </a:endParaRPr>
          </a:p>
          <a:p>
            <a:endParaRPr lang="zh-CN" altLang="zh-CN" sz="1900">
              <a:latin typeface="Times New Roman" panose="02020603050405020304" pitchFamily="18" charset="0"/>
              <a:cs typeface="Times New Roman" panose="02020603050405020304" pitchFamily="18" charset="0"/>
            </a:endParaRPr>
          </a:p>
          <a:p>
            <a:pPr>
              <a:lnSpc>
                <a:spcPts val="1675"/>
              </a:lnSpc>
            </a:pPr>
            <a:r>
              <a:rPr lang="zh-CN" altLang="zh-CN" sz="1400">
                <a:latin typeface="Times New Roman" panose="02020603050405020304" pitchFamily="18" charset="0"/>
                <a:cs typeface="Times New Roman" panose="02020603050405020304" pitchFamily="18" charset="0"/>
              </a:rPr>
              <a:t>&lt;subsystem&gt; Java 虚拟机</a:t>
            </a:r>
          </a:p>
          <a:p>
            <a:endParaRPr lang="zh-CN" altLang="zh-CN" sz="1500">
              <a:latin typeface="Times New Roman" panose="02020603050405020304" pitchFamily="18" charset="0"/>
              <a:cs typeface="Times New Roman" panose="02020603050405020304" pitchFamily="18" charset="0"/>
            </a:endParaRPr>
          </a:p>
          <a:p>
            <a:endParaRPr lang="zh-CN" altLang="zh-CN" sz="1500">
              <a:latin typeface="Times New Roman" panose="02020603050405020304" pitchFamily="18" charset="0"/>
              <a:cs typeface="Times New Roman" panose="02020603050405020304" pitchFamily="18" charset="0"/>
            </a:endParaRPr>
          </a:p>
          <a:p>
            <a:endParaRPr lang="zh-CN" altLang="zh-CN" sz="1500">
              <a:latin typeface="Times New Roman" panose="02020603050405020304" pitchFamily="18" charset="0"/>
              <a:cs typeface="Times New Roman" panose="02020603050405020304" pitchFamily="18" charset="0"/>
            </a:endParaRPr>
          </a:p>
          <a:p>
            <a:endParaRPr lang="zh-CN" altLang="zh-CN" sz="1500">
              <a:latin typeface="Times New Roman" panose="02020603050405020304" pitchFamily="18" charset="0"/>
              <a:cs typeface="Times New Roman" panose="02020603050405020304" pitchFamily="18" charset="0"/>
            </a:endParaRPr>
          </a:p>
          <a:p>
            <a:endParaRPr lang="zh-CN" altLang="zh-CN" sz="2000">
              <a:latin typeface="Times New Roman" panose="02020603050405020304" pitchFamily="18" charset="0"/>
              <a:cs typeface="Times New Roman" panose="02020603050405020304" pitchFamily="18" charset="0"/>
            </a:endParaRPr>
          </a:p>
          <a:p>
            <a:pPr algn="ctr"/>
            <a:r>
              <a:rPr lang="zh-CN" altLang="zh-CN" sz="2100" baseline="-16000">
                <a:latin typeface="Times New Roman" panose="02020603050405020304" pitchFamily="18" charset="0"/>
                <a:cs typeface="Times New Roman" panose="02020603050405020304" pitchFamily="18" charset="0"/>
              </a:rPr>
              <a:t>&lt;subsystem&gt;</a:t>
            </a:r>
            <a:r>
              <a:rPr lang="zh-CN" altLang="zh-CN" sz="1600" b="1">
                <a:latin typeface="Times New Roman" panose="02020603050405020304" pitchFamily="18" charset="0"/>
                <a:cs typeface="Times New Roman" panose="02020603050405020304" pitchFamily="18" charset="0"/>
              </a:rPr>
              <a:t>系统软件层</a:t>
            </a:r>
            <a:endParaRPr lang="zh-CN" altLang="zh-CN" sz="1600">
              <a:latin typeface="Times New Roman" panose="02020603050405020304" pitchFamily="18" charset="0"/>
              <a:cs typeface="Times New Roman" panose="02020603050405020304" pitchFamily="18" charset="0"/>
            </a:endParaRPr>
          </a:p>
          <a:p>
            <a:pPr algn="ctr">
              <a:spcBef>
                <a:spcPts val="350"/>
              </a:spcBef>
            </a:pPr>
            <a:r>
              <a:rPr lang="zh-CN" altLang="zh-CN" sz="1400">
                <a:latin typeface="Times New Roman" panose="02020603050405020304" pitchFamily="18" charset="0"/>
                <a:cs typeface="Times New Roman" panose="02020603050405020304" pitchFamily="18" charset="0"/>
              </a:rPr>
              <a:t>tcp/ip</a:t>
            </a:r>
            <a:r>
              <a:rPr lang="zh-CN" altLang="zh-CN" sz="2100" baseline="18000">
                <a:latin typeface="Times New Roman" panose="02020603050405020304" pitchFamily="18" charset="0"/>
                <a:cs typeface="Times New Roman" panose="02020603050405020304" pitchFamily="18" charset="0"/>
              </a:rPr>
              <a:t>28</a:t>
            </a:r>
          </a:p>
        </p:txBody>
      </p:sp>
      <p:sp>
        <p:nvSpPr>
          <p:cNvPr id="140321" name="object 33">
            <a:extLst>
              <a:ext uri="{FF2B5EF4-FFF2-40B4-BE49-F238E27FC236}">
                <a16:creationId xmlns:a16="http://schemas.microsoft.com/office/drawing/2014/main" id="{0EEC3409-34B0-4791-81D3-F6C74A183861}"/>
              </a:ext>
            </a:extLst>
          </p:cNvPr>
          <p:cNvSpPr>
            <a:spLocks/>
          </p:cNvSpPr>
          <p:nvPr/>
        </p:nvSpPr>
        <p:spPr bwMode="auto">
          <a:xfrm>
            <a:off x="1741488" y="374650"/>
            <a:ext cx="8721725" cy="6351588"/>
          </a:xfrm>
          <a:custGeom>
            <a:avLst/>
            <a:gdLst>
              <a:gd name="T0" fmla="*/ 0 w 8686800"/>
              <a:gd name="T1" fmla="*/ 0 h 6324600"/>
              <a:gd name="T2" fmla="*/ 0 w 8686800"/>
              <a:gd name="T3" fmla="*/ 6378691 h 6324600"/>
              <a:gd name="T4" fmla="*/ 8756790 w 8686800"/>
              <a:gd name="T5" fmla="*/ 6378691 h 6324600"/>
              <a:gd name="T6" fmla="*/ 8756790 w 8686800"/>
              <a:gd name="T7" fmla="*/ 0 h 6324600"/>
              <a:gd name="T8" fmla="*/ 0 w 8686800"/>
              <a:gd name="T9" fmla="*/ 0 h 6324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86800" h="6324600">
                <a:moveTo>
                  <a:pt x="0" y="0"/>
                </a:moveTo>
                <a:lnTo>
                  <a:pt x="0" y="6324600"/>
                </a:lnTo>
                <a:lnTo>
                  <a:pt x="8686800" y="6324600"/>
                </a:lnTo>
                <a:lnTo>
                  <a:pt x="8686800" y="0"/>
                </a:lnTo>
                <a:lnTo>
                  <a:pt x="0" y="0"/>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22" name="object 34">
            <a:extLst>
              <a:ext uri="{FF2B5EF4-FFF2-40B4-BE49-F238E27FC236}">
                <a16:creationId xmlns:a16="http://schemas.microsoft.com/office/drawing/2014/main" id="{91F0ED29-7367-4539-9E10-93E67561BA18}"/>
              </a:ext>
            </a:extLst>
          </p:cNvPr>
          <p:cNvSpPr>
            <a:spLocks/>
          </p:cNvSpPr>
          <p:nvPr/>
        </p:nvSpPr>
        <p:spPr bwMode="auto">
          <a:xfrm>
            <a:off x="1741488" y="374650"/>
            <a:ext cx="8721725" cy="6351588"/>
          </a:xfrm>
          <a:custGeom>
            <a:avLst/>
            <a:gdLst>
              <a:gd name="T0" fmla="*/ 0 w 8686800"/>
              <a:gd name="T1" fmla="*/ 0 h 6324600"/>
              <a:gd name="T2" fmla="*/ 0 w 8686800"/>
              <a:gd name="T3" fmla="*/ 6378691 h 6324600"/>
              <a:gd name="T4" fmla="*/ 8756790 w 8686800"/>
              <a:gd name="T5" fmla="*/ 6378691 h 6324600"/>
              <a:gd name="T6" fmla="*/ 8756790 w 8686800"/>
              <a:gd name="T7" fmla="*/ 0 h 6324600"/>
              <a:gd name="T8" fmla="*/ 0 w 8686800"/>
              <a:gd name="T9" fmla="*/ 0 h 6324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86800" h="6324600">
                <a:moveTo>
                  <a:pt x="0" y="0"/>
                </a:moveTo>
                <a:lnTo>
                  <a:pt x="0" y="6324600"/>
                </a:lnTo>
                <a:lnTo>
                  <a:pt x="8686800" y="6324600"/>
                </a:lnTo>
                <a:lnTo>
                  <a:pt x="86868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23" name="object 35">
            <a:extLst>
              <a:ext uri="{FF2B5EF4-FFF2-40B4-BE49-F238E27FC236}">
                <a16:creationId xmlns:a16="http://schemas.microsoft.com/office/drawing/2014/main" id="{3A15A0C3-D155-4B5A-9BD5-59470BEF7884}"/>
              </a:ext>
            </a:extLst>
          </p:cNvPr>
          <p:cNvSpPr>
            <a:spLocks/>
          </p:cNvSpPr>
          <p:nvPr/>
        </p:nvSpPr>
        <p:spPr bwMode="auto">
          <a:xfrm>
            <a:off x="4341813" y="757238"/>
            <a:ext cx="0" cy="5508625"/>
          </a:xfrm>
          <a:custGeom>
            <a:avLst/>
            <a:gdLst>
              <a:gd name="T0" fmla="*/ 0 h 5486400"/>
              <a:gd name="T1" fmla="*/ 5530940 h 5486400"/>
              <a:gd name="T2" fmla="*/ 0 60000 65536"/>
              <a:gd name="T3" fmla="*/ 0 60000 65536"/>
            </a:gdLst>
            <a:ahLst/>
            <a:cxnLst>
              <a:cxn ang="T2">
                <a:pos x="0" y="T0"/>
              </a:cxn>
              <a:cxn ang="T3">
                <a:pos x="0" y="T1"/>
              </a:cxn>
            </a:cxnLst>
            <a:rect l="0" t="0" r="r" b="b"/>
            <a:pathLst>
              <a:path h="5486400">
                <a:moveTo>
                  <a:pt x="0" y="0"/>
                </a:moveTo>
                <a:lnTo>
                  <a:pt x="0" y="5486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24" name="object 36">
            <a:extLst>
              <a:ext uri="{FF2B5EF4-FFF2-40B4-BE49-F238E27FC236}">
                <a16:creationId xmlns:a16="http://schemas.microsoft.com/office/drawing/2014/main" id="{E9F8478E-803E-43B7-A934-C35BFBF795FF}"/>
              </a:ext>
            </a:extLst>
          </p:cNvPr>
          <p:cNvSpPr>
            <a:spLocks/>
          </p:cNvSpPr>
          <p:nvPr/>
        </p:nvSpPr>
        <p:spPr bwMode="auto">
          <a:xfrm>
            <a:off x="8704263" y="757238"/>
            <a:ext cx="0" cy="5508625"/>
          </a:xfrm>
          <a:custGeom>
            <a:avLst/>
            <a:gdLst>
              <a:gd name="T0" fmla="*/ 0 h 5486400"/>
              <a:gd name="T1" fmla="*/ 5530940 h 5486400"/>
              <a:gd name="T2" fmla="*/ 0 60000 65536"/>
              <a:gd name="T3" fmla="*/ 0 60000 65536"/>
            </a:gdLst>
            <a:ahLst/>
            <a:cxnLst>
              <a:cxn ang="T2">
                <a:pos x="0" y="T0"/>
              </a:cxn>
              <a:cxn ang="T3">
                <a:pos x="0" y="T1"/>
              </a:cxn>
            </a:cxnLst>
            <a:rect l="0" t="0" r="r" b="b"/>
            <a:pathLst>
              <a:path h="5486400">
                <a:moveTo>
                  <a:pt x="0" y="0"/>
                </a:moveTo>
                <a:lnTo>
                  <a:pt x="0" y="5486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7" name="object 37">
            <a:extLst>
              <a:ext uri="{FF2B5EF4-FFF2-40B4-BE49-F238E27FC236}">
                <a16:creationId xmlns:a16="http://schemas.microsoft.com/office/drawing/2014/main" id="{7446A048-4A9B-4579-9080-78333648CA23}"/>
              </a:ext>
            </a:extLst>
          </p:cNvPr>
          <p:cNvSpPr txBox="1">
            <a:spLocks noGrp="1"/>
          </p:cNvSpPr>
          <p:nvPr>
            <p:ph type="title"/>
          </p:nvPr>
        </p:nvSpPr>
        <p:spPr>
          <a:xfrm>
            <a:off x="1982788" y="600075"/>
            <a:ext cx="8264525" cy="508000"/>
          </a:xfrm>
        </p:spPr>
        <p:txBody>
          <a:bodyPr tIns="12753" rtlCol="0">
            <a:spAutoFit/>
          </a:bodyPr>
          <a:lstStyle/>
          <a:p>
            <a:pPr marL="12753">
              <a:spcBef>
                <a:spcPts val="100"/>
              </a:spcBef>
              <a:defRPr/>
            </a:pPr>
            <a:r>
              <a:rPr spc="-5" dirty="0"/>
              <a:t>要求</a:t>
            </a:r>
          </a:p>
        </p:txBody>
      </p:sp>
      <p:sp>
        <p:nvSpPr>
          <p:cNvPr id="38" name="object 38">
            <a:extLst>
              <a:ext uri="{FF2B5EF4-FFF2-40B4-BE49-F238E27FC236}">
                <a16:creationId xmlns:a16="http://schemas.microsoft.com/office/drawing/2014/main" id="{7699CD94-E348-44FF-8234-FFFFBF00A121}"/>
              </a:ext>
            </a:extLst>
          </p:cNvPr>
          <p:cNvSpPr txBox="1"/>
          <p:nvPr/>
        </p:nvSpPr>
        <p:spPr>
          <a:xfrm>
            <a:off x="5876925" y="550863"/>
            <a:ext cx="892175" cy="392112"/>
          </a:xfrm>
          <a:prstGeom prst="rect">
            <a:avLst/>
          </a:prstGeom>
        </p:spPr>
        <p:txBody>
          <a:bodyPr lIns="0" tIns="12753" rIns="0" bIns="0">
            <a:spAutoFit/>
          </a:bodyPr>
          <a:lstStyle/>
          <a:p>
            <a:pPr marL="12753">
              <a:spcBef>
                <a:spcPts val="100"/>
              </a:spcBef>
              <a:defRPr/>
            </a:pPr>
            <a:r>
              <a:rPr sz="2410" spc="-15" dirty="0">
                <a:latin typeface="Times New Roman"/>
                <a:cs typeface="Times New Roman"/>
              </a:rPr>
              <a:t>D</a:t>
            </a:r>
            <a:r>
              <a:rPr sz="2410" spc="-5" dirty="0">
                <a:latin typeface="Times New Roman"/>
                <a:cs typeface="Times New Roman"/>
              </a:rPr>
              <a:t>esign</a:t>
            </a:r>
            <a:endParaRPr sz="2410">
              <a:latin typeface="Times New Roman"/>
              <a:cs typeface="Times New Roman"/>
            </a:endParaRPr>
          </a:p>
        </p:txBody>
      </p:sp>
      <p:sp>
        <p:nvSpPr>
          <p:cNvPr id="39" name="object 39">
            <a:extLst>
              <a:ext uri="{FF2B5EF4-FFF2-40B4-BE49-F238E27FC236}">
                <a16:creationId xmlns:a16="http://schemas.microsoft.com/office/drawing/2014/main" id="{D3519A1D-AB74-4A1F-9582-9805BB9386CF}"/>
              </a:ext>
            </a:extLst>
          </p:cNvPr>
          <p:cNvSpPr txBox="1"/>
          <p:nvPr/>
        </p:nvSpPr>
        <p:spPr>
          <a:xfrm>
            <a:off x="9075738" y="550863"/>
            <a:ext cx="927100" cy="392112"/>
          </a:xfrm>
          <a:prstGeom prst="rect">
            <a:avLst/>
          </a:prstGeom>
        </p:spPr>
        <p:txBody>
          <a:bodyPr lIns="0" tIns="12753" rIns="0" bIns="0">
            <a:spAutoFit/>
          </a:bodyPr>
          <a:lstStyle/>
          <a:p>
            <a:pPr marL="12753">
              <a:spcBef>
                <a:spcPts val="100"/>
              </a:spcBef>
              <a:defRPr/>
            </a:pPr>
            <a:r>
              <a:rPr sz="2410" spc="-5" dirty="0">
                <a:latin typeface="Times New Roman"/>
                <a:cs typeface="Times New Roman"/>
              </a:rPr>
              <a:t>C</a:t>
            </a:r>
            <a:r>
              <a:rPr sz="2410" dirty="0">
                <a:latin typeface="Times New Roman"/>
                <a:cs typeface="Times New Roman"/>
              </a:rPr>
              <a:t>早间</a:t>
            </a:r>
            <a:endParaRPr sz="2410">
              <a:latin typeface="Times New Roman"/>
              <a:cs typeface="Times New Roman"/>
            </a:endParaRPr>
          </a:p>
        </p:txBody>
      </p:sp>
      <p:sp>
        <p:nvSpPr>
          <p:cNvPr id="140328" name="object 40">
            <a:extLst>
              <a:ext uri="{FF2B5EF4-FFF2-40B4-BE49-F238E27FC236}">
                <a16:creationId xmlns:a16="http://schemas.microsoft.com/office/drawing/2014/main" id="{5E4337D9-E8C9-44AC-80AC-008EA216D97E}"/>
              </a:ext>
            </a:extLst>
          </p:cNvPr>
          <p:cNvSpPr>
            <a:spLocks/>
          </p:cNvSpPr>
          <p:nvPr/>
        </p:nvSpPr>
        <p:spPr bwMode="auto">
          <a:xfrm>
            <a:off x="8932863" y="1292225"/>
            <a:ext cx="1184275" cy="857250"/>
          </a:xfrm>
          <a:custGeom>
            <a:avLst/>
            <a:gdLst>
              <a:gd name="T0" fmla="*/ 0 w 1178559"/>
              <a:gd name="T1" fmla="*/ 0 h 853439"/>
              <a:gd name="T2" fmla="*/ 0 w 1178559"/>
              <a:gd name="T3" fmla="*/ 861079 h 853439"/>
              <a:gd name="T4" fmla="*/ 1189507 w 1178559"/>
              <a:gd name="T5" fmla="*/ 861078 h 853439"/>
              <a:gd name="T6" fmla="*/ 1189507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40"/>
                </a:lnTo>
                <a:lnTo>
                  <a:pt x="1178052" y="853439"/>
                </a:lnTo>
                <a:lnTo>
                  <a:pt x="1178052"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29" name="object 41">
            <a:extLst>
              <a:ext uri="{FF2B5EF4-FFF2-40B4-BE49-F238E27FC236}">
                <a16:creationId xmlns:a16="http://schemas.microsoft.com/office/drawing/2014/main" id="{8C6C662D-2AB4-4657-8C8D-29AE14BF4343}"/>
              </a:ext>
            </a:extLst>
          </p:cNvPr>
          <p:cNvSpPr>
            <a:spLocks/>
          </p:cNvSpPr>
          <p:nvPr/>
        </p:nvSpPr>
        <p:spPr bwMode="auto">
          <a:xfrm>
            <a:off x="8932863" y="1292225"/>
            <a:ext cx="1184275" cy="857250"/>
          </a:xfrm>
          <a:custGeom>
            <a:avLst/>
            <a:gdLst>
              <a:gd name="T0" fmla="*/ 0 w 1178559"/>
              <a:gd name="T1" fmla="*/ 0 h 853439"/>
              <a:gd name="T2" fmla="*/ 0 w 1178559"/>
              <a:gd name="T3" fmla="*/ 861079 h 853439"/>
              <a:gd name="T4" fmla="*/ 1189507 w 1178559"/>
              <a:gd name="T5" fmla="*/ 861078 h 853439"/>
              <a:gd name="T6" fmla="*/ 1189507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40"/>
                </a:lnTo>
                <a:lnTo>
                  <a:pt x="1178052" y="853439"/>
                </a:lnTo>
                <a:lnTo>
                  <a:pt x="117805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30" name="object 42">
            <a:extLst>
              <a:ext uri="{FF2B5EF4-FFF2-40B4-BE49-F238E27FC236}">
                <a16:creationId xmlns:a16="http://schemas.microsoft.com/office/drawing/2014/main" id="{9EBFCA91-79E7-45CB-A758-7F672C4FBCB7}"/>
              </a:ext>
            </a:extLst>
          </p:cNvPr>
          <p:cNvSpPr>
            <a:spLocks/>
          </p:cNvSpPr>
          <p:nvPr/>
        </p:nvSpPr>
        <p:spPr bwMode="auto">
          <a:xfrm>
            <a:off x="8993188" y="1400175"/>
            <a:ext cx="1181100" cy="857250"/>
          </a:xfrm>
          <a:custGeom>
            <a:avLst/>
            <a:gdLst>
              <a:gd name="T0" fmla="*/ 0 w 1176654"/>
              <a:gd name="T1" fmla="*/ 0 h 853439"/>
              <a:gd name="T2" fmla="*/ 0 w 1176654"/>
              <a:gd name="T3" fmla="*/ 861079 h 853439"/>
              <a:gd name="T4" fmla="*/ 1185435 w 1176654"/>
              <a:gd name="T5" fmla="*/ 861078 h 853439"/>
              <a:gd name="T6" fmla="*/ 1185435 w 1176654"/>
              <a:gd name="T7" fmla="*/ 0 h 853439"/>
              <a:gd name="T8" fmla="*/ 0 w 1176654"/>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654" h="853439">
                <a:moveTo>
                  <a:pt x="0" y="0"/>
                </a:moveTo>
                <a:lnTo>
                  <a:pt x="0" y="853440"/>
                </a:lnTo>
                <a:lnTo>
                  <a:pt x="1176527" y="853439"/>
                </a:lnTo>
                <a:lnTo>
                  <a:pt x="1176527"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31" name="object 43">
            <a:extLst>
              <a:ext uri="{FF2B5EF4-FFF2-40B4-BE49-F238E27FC236}">
                <a16:creationId xmlns:a16="http://schemas.microsoft.com/office/drawing/2014/main" id="{7A48792B-F4B7-4AF7-8C0A-CFFD837BD197}"/>
              </a:ext>
            </a:extLst>
          </p:cNvPr>
          <p:cNvSpPr>
            <a:spLocks/>
          </p:cNvSpPr>
          <p:nvPr/>
        </p:nvSpPr>
        <p:spPr bwMode="auto">
          <a:xfrm>
            <a:off x="8993188" y="1400175"/>
            <a:ext cx="1181100" cy="857250"/>
          </a:xfrm>
          <a:custGeom>
            <a:avLst/>
            <a:gdLst>
              <a:gd name="T0" fmla="*/ 0 w 1176654"/>
              <a:gd name="T1" fmla="*/ 0 h 853439"/>
              <a:gd name="T2" fmla="*/ 0 w 1176654"/>
              <a:gd name="T3" fmla="*/ 861079 h 853439"/>
              <a:gd name="T4" fmla="*/ 1185435 w 1176654"/>
              <a:gd name="T5" fmla="*/ 861078 h 853439"/>
              <a:gd name="T6" fmla="*/ 1185435 w 1176654"/>
              <a:gd name="T7" fmla="*/ 0 h 853439"/>
              <a:gd name="T8" fmla="*/ 0 w 1176654"/>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654" h="853439">
                <a:moveTo>
                  <a:pt x="0" y="0"/>
                </a:moveTo>
                <a:lnTo>
                  <a:pt x="0" y="853440"/>
                </a:lnTo>
                <a:lnTo>
                  <a:pt x="1176527" y="853439"/>
                </a:lnTo>
                <a:lnTo>
                  <a:pt x="117652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32" name="object 44">
            <a:extLst>
              <a:ext uri="{FF2B5EF4-FFF2-40B4-BE49-F238E27FC236}">
                <a16:creationId xmlns:a16="http://schemas.microsoft.com/office/drawing/2014/main" id="{88238803-E477-4768-9DBE-CA07926B92B1}"/>
              </a:ext>
            </a:extLst>
          </p:cNvPr>
          <p:cNvSpPr>
            <a:spLocks/>
          </p:cNvSpPr>
          <p:nvPr/>
        </p:nvSpPr>
        <p:spPr bwMode="auto">
          <a:xfrm>
            <a:off x="9051925" y="1506538"/>
            <a:ext cx="1182688" cy="857250"/>
          </a:xfrm>
          <a:custGeom>
            <a:avLst/>
            <a:gdLst>
              <a:gd name="T0" fmla="*/ 0 w 1178559"/>
              <a:gd name="T1" fmla="*/ 0 h 853439"/>
              <a:gd name="T2" fmla="*/ 0 w 1178559"/>
              <a:gd name="T3" fmla="*/ 861079 h 853439"/>
              <a:gd name="T4" fmla="*/ 1186321 w 1178559"/>
              <a:gd name="T5" fmla="*/ 861078 h 853439"/>
              <a:gd name="T6" fmla="*/ 1186321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40"/>
                </a:lnTo>
                <a:lnTo>
                  <a:pt x="1178052" y="853439"/>
                </a:lnTo>
                <a:lnTo>
                  <a:pt x="1178052"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33" name="object 45">
            <a:extLst>
              <a:ext uri="{FF2B5EF4-FFF2-40B4-BE49-F238E27FC236}">
                <a16:creationId xmlns:a16="http://schemas.microsoft.com/office/drawing/2014/main" id="{C0699FBE-6239-4331-927D-C926838AC334}"/>
              </a:ext>
            </a:extLst>
          </p:cNvPr>
          <p:cNvSpPr>
            <a:spLocks/>
          </p:cNvSpPr>
          <p:nvPr/>
        </p:nvSpPr>
        <p:spPr bwMode="auto">
          <a:xfrm>
            <a:off x="9051925" y="1506538"/>
            <a:ext cx="1182688" cy="857250"/>
          </a:xfrm>
          <a:custGeom>
            <a:avLst/>
            <a:gdLst>
              <a:gd name="T0" fmla="*/ 0 w 1178559"/>
              <a:gd name="T1" fmla="*/ 0 h 853439"/>
              <a:gd name="T2" fmla="*/ 0 w 1178559"/>
              <a:gd name="T3" fmla="*/ 861079 h 853439"/>
              <a:gd name="T4" fmla="*/ 1186321 w 1178559"/>
              <a:gd name="T5" fmla="*/ 861078 h 853439"/>
              <a:gd name="T6" fmla="*/ 1186321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40"/>
                </a:lnTo>
                <a:lnTo>
                  <a:pt x="1178052" y="853439"/>
                </a:lnTo>
                <a:lnTo>
                  <a:pt x="117805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34" name="object 46">
            <a:extLst>
              <a:ext uri="{FF2B5EF4-FFF2-40B4-BE49-F238E27FC236}">
                <a16:creationId xmlns:a16="http://schemas.microsoft.com/office/drawing/2014/main" id="{AF8DF22A-DE4F-406C-9EE2-4100E7684CCD}"/>
              </a:ext>
            </a:extLst>
          </p:cNvPr>
          <p:cNvSpPr txBox="1">
            <a:spLocks noChangeArrowheads="1"/>
          </p:cNvSpPr>
          <p:nvPr/>
        </p:nvSpPr>
        <p:spPr bwMode="auto">
          <a:xfrm>
            <a:off x="9256713" y="1595438"/>
            <a:ext cx="77152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1539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400" b="1">
                <a:latin typeface="Times New Roman" panose="02020603050405020304" pitchFamily="18" charset="0"/>
                <a:cs typeface="Times New Roman" panose="02020603050405020304" pitchFamily="18" charset="0"/>
              </a:rPr>
              <a:t>Uml</a:t>
            </a:r>
            <a:endParaRPr lang="zh-CN" altLang="zh-CN" sz="1400">
              <a:latin typeface="Times New Roman" panose="02020603050405020304" pitchFamily="18" charset="0"/>
              <a:cs typeface="Times New Roman" panose="02020603050405020304" pitchFamily="18" charset="0"/>
            </a:endParaRPr>
          </a:p>
          <a:p>
            <a:pPr algn="ctr">
              <a:lnSpc>
                <a:spcPts val="1675"/>
              </a:lnSpc>
              <a:spcBef>
                <a:spcPts val="63"/>
              </a:spcBef>
            </a:pPr>
            <a:r>
              <a:rPr lang="zh-CN" altLang="zh-CN" sz="1400" b="1">
                <a:latin typeface="Times New Roman" panose="02020603050405020304" pitchFamily="18" charset="0"/>
                <a:cs typeface="Times New Roman" panose="02020603050405020304" pitchFamily="18" charset="0"/>
              </a:rPr>
              <a:t>包关系图</a:t>
            </a:r>
            <a:endParaRPr lang="zh-CN" altLang="zh-CN" sz="1400">
              <a:latin typeface="Times New Roman" panose="02020603050405020304" pitchFamily="18" charset="0"/>
              <a:cs typeface="Times New Roman" panose="02020603050405020304" pitchFamily="18" charset="0"/>
            </a:endParaRPr>
          </a:p>
        </p:txBody>
      </p:sp>
      <p:sp>
        <p:nvSpPr>
          <p:cNvPr id="140335" name="object 47">
            <a:extLst>
              <a:ext uri="{FF2B5EF4-FFF2-40B4-BE49-F238E27FC236}">
                <a16:creationId xmlns:a16="http://schemas.microsoft.com/office/drawing/2014/main" id="{C3D7DD53-83A0-443F-884F-39F67EC0D844}"/>
              </a:ext>
            </a:extLst>
          </p:cNvPr>
          <p:cNvSpPr>
            <a:spLocks/>
          </p:cNvSpPr>
          <p:nvPr/>
        </p:nvSpPr>
        <p:spPr bwMode="auto">
          <a:xfrm>
            <a:off x="8932863" y="3128963"/>
            <a:ext cx="1184275" cy="796925"/>
          </a:xfrm>
          <a:custGeom>
            <a:avLst/>
            <a:gdLst>
              <a:gd name="T0" fmla="*/ 0 w 1178559"/>
              <a:gd name="T1" fmla="*/ 0 h 792479"/>
              <a:gd name="T2" fmla="*/ 0 w 1178559"/>
              <a:gd name="T3" fmla="*/ 801396 h 792479"/>
              <a:gd name="T4" fmla="*/ 1189507 w 1178559"/>
              <a:gd name="T5" fmla="*/ 801396 h 792479"/>
              <a:gd name="T6" fmla="*/ 1189507 w 1178559"/>
              <a:gd name="T7" fmla="*/ 0 h 792479"/>
              <a:gd name="T8" fmla="*/ 0 w 1178559"/>
              <a:gd name="T9" fmla="*/ 0 h 792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792479">
                <a:moveTo>
                  <a:pt x="0" y="0"/>
                </a:moveTo>
                <a:lnTo>
                  <a:pt x="0" y="792479"/>
                </a:lnTo>
                <a:lnTo>
                  <a:pt x="1178052" y="792479"/>
                </a:lnTo>
                <a:lnTo>
                  <a:pt x="1178052"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36" name="object 48">
            <a:extLst>
              <a:ext uri="{FF2B5EF4-FFF2-40B4-BE49-F238E27FC236}">
                <a16:creationId xmlns:a16="http://schemas.microsoft.com/office/drawing/2014/main" id="{FFC5D446-0BA5-44F2-A1B4-E57DDC483310}"/>
              </a:ext>
            </a:extLst>
          </p:cNvPr>
          <p:cNvSpPr>
            <a:spLocks/>
          </p:cNvSpPr>
          <p:nvPr/>
        </p:nvSpPr>
        <p:spPr bwMode="auto">
          <a:xfrm>
            <a:off x="8932863" y="3128963"/>
            <a:ext cx="1184275" cy="796925"/>
          </a:xfrm>
          <a:custGeom>
            <a:avLst/>
            <a:gdLst>
              <a:gd name="T0" fmla="*/ 0 w 1178559"/>
              <a:gd name="T1" fmla="*/ 0 h 792479"/>
              <a:gd name="T2" fmla="*/ 0 w 1178559"/>
              <a:gd name="T3" fmla="*/ 801396 h 792479"/>
              <a:gd name="T4" fmla="*/ 1189507 w 1178559"/>
              <a:gd name="T5" fmla="*/ 801396 h 792479"/>
              <a:gd name="T6" fmla="*/ 1189507 w 1178559"/>
              <a:gd name="T7" fmla="*/ 0 h 792479"/>
              <a:gd name="T8" fmla="*/ 0 w 1178559"/>
              <a:gd name="T9" fmla="*/ 0 h 792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792479">
                <a:moveTo>
                  <a:pt x="0" y="0"/>
                </a:moveTo>
                <a:lnTo>
                  <a:pt x="0" y="792479"/>
                </a:lnTo>
                <a:lnTo>
                  <a:pt x="1178052" y="792479"/>
                </a:lnTo>
                <a:lnTo>
                  <a:pt x="117805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37" name="object 49">
            <a:extLst>
              <a:ext uri="{FF2B5EF4-FFF2-40B4-BE49-F238E27FC236}">
                <a16:creationId xmlns:a16="http://schemas.microsoft.com/office/drawing/2014/main" id="{CAA2AFB0-4A57-4853-975F-3766EDBE1CB0}"/>
              </a:ext>
            </a:extLst>
          </p:cNvPr>
          <p:cNvSpPr>
            <a:spLocks/>
          </p:cNvSpPr>
          <p:nvPr/>
        </p:nvSpPr>
        <p:spPr bwMode="auto">
          <a:xfrm>
            <a:off x="8993188" y="3228975"/>
            <a:ext cx="1181100" cy="795338"/>
          </a:xfrm>
          <a:custGeom>
            <a:avLst/>
            <a:gdLst>
              <a:gd name="T0" fmla="*/ 0 w 1176654"/>
              <a:gd name="T1" fmla="*/ 0 h 792479"/>
              <a:gd name="T2" fmla="*/ 0 w 1176654"/>
              <a:gd name="T3" fmla="*/ 798207 h 792479"/>
              <a:gd name="T4" fmla="*/ 1185435 w 1176654"/>
              <a:gd name="T5" fmla="*/ 798207 h 792479"/>
              <a:gd name="T6" fmla="*/ 1185435 w 1176654"/>
              <a:gd name="T7" fmla="*/ 0 h 792479"/>
              <a:gd name="T8" fmla="*/ 0 w 1176654"/>
              <a:gd name="T9" fmla="*/ 0 h 792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654" h="792479">
                <a:moveTo>
                  <a:pt x="0" y="0"/>
                </a:moveTo>
                <a:lnTo>
                  <a:pt x="0" y="792479"/>
                </a:lnTo>
                <a:lnTo>
                  <a:pt x="1176527" y="792479"/>
                </a:lnTo>
                <a:lnTo>
                  <a:pt x="1176527"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38" name="object 50">
            <a:extLst>
              <a:ext uri="{FF2B5EF4-FFF2-40B4-BE49-F238E27FC236}">
                <a16:creationId xmlns:a16="http://schemas.microsoft.com/office/drawing/2014/main" id="{BF4D10AE-AAF4-491E-AF40-039C94D0565C}"/>
              </a:ext>
            </a:extLst>
          </p:cNvPr>
          <p:cNvSpPr>
            <a:spLocks/>
          </p:cNvSpPr>
          <p:nvPr/>
        </p:nvSpPr>
        <p:spPr bwMode="auto">
          <a:xfrm>
            <a:off x="8993188" y="3228975"/>
            <a:ext cx="1181100" cy="795338"/>
          </a:xfrm>
          <a:custGeom>
            <a:avLst/>
            <a:gdLst>
              <a:gd name="T0" fmla="*/ 0 w 1176654"/>
              <a:gd name="T1" fmla="*/ 0 h 792479"/>
              <a:gd name="T2" fmla="*/ 0 w 1176654"/>
              <a:gd name="T3" fmla="*/ 798207 h 792479"/>
              <a:gd name="T4" fmla="*/ 1185435 w 1176654"/>
              <a:gd name="T5" fmla="*/ 798207 h 792479"/>
              <a:gd name="T6" fmla="*/ 1185435 w 1176654"/>
              <a:gd name="T7" fmla="*/ 0 h 792479"/>
              <a:gd name="T8" fmla="*/ 0 w 1176654"/>
              <a:gd name="T9" fmla="*/ 0 h 792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654" h="792479">
                <a:moveTo>
                  <a:pt x="0" y="0"/>
                </a:moveTo>
                <a:lnTo>
                  <a:pt x="0" y="792479"/>
                </a:lnTo>
                <a:lnTo>
                  <a:pt x="1176527" y="792479"/>
                </a:lnTo>
                <a:lnTo>
                  <a:pt x="117652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39" name="object 51">
            <a:extLst>
              <a:ext uri="{FF2B5EF4-FFF2-40B4-BE49-F238E27FC236}">
                <a16:creationId xmlns:a16="http://schemas.microsoft.com/office/drawing/2014/main" id="{9D87A56D-DA2A-4C52-8858-46324AA9A733}"/>
              </a:ext>
            </a:extLst>
          </p:cNvPr>
          <p:cNvSpPr>
            <a:spLocks/>
          </p:cNvSpPr>
          <p:nvPr/>
        </p:nvSpPr>
        <p:spPr bwMode="auto">
          <a:xfrm>
            <a:off x="9051925" y="3328988"/>
            <a:ext cx="1182688" cy="795337"/>
          </a:xfrm>
          <a:custGeom>
            <a:avLst/>
            <a:gdLst>
              <a:gd name="T0" fmla="*/ 0 w 1178559"/>
              <a:gd name="T1" fmla="*/ 0 h 792479"/>
              <a:gd name="T2" fmla="*/ 0 w 1178559"/>
              <a:gd name="T3" fmla="*/ 798205 h 792479"/>
              <a:gd name="T4" fmla="*/ 1186321 w 1178559"/>
              <a:gd name="T5" fmla="*/ 798205 h 792479"/>
              <a:gd name="T6" fmla="*/ 1186321 w 1178559"/>
              <a:gd name="T7" fmla="*/ 0 h 792479"/>
              <a:gd name="T8" fmla="*/ 0 w 1178559"/>
              <a:gd name="T9" fmla="*/ 0 h 792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792479">
                <a:moveTo>
                  <a:pt x="0" y="0"/>
                </a:moveTo>
                <a:lnTo>
                  <a:pt x="0" y="792479"/>
                </a:lnTo>
                <a:lnTo>
                  <a:pt x="1178052" y="792479"/>
                </a:lnTo>
                <a:lnTo>
                  <a:pt x="1178052"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40" name="object 52">
            <a:extLst>
              <a:ext uri="{FF2B5EF4-FFF2-40B4-BE49-F238E27FC236}">
                <a16:creationId xmlns:a16="http://schemas.microsoft.com/office/drawing/2014/main" id="{0B671FA5-A379-4F63-814B-AB073BBB9D08}"/>
              </a:ext>
            </a:extLst>
          </p:cNvPr>
          <p:cNvSpPr>
            <a:spLocks/>
          </p:cNvSpPr>
          <p:nvPr/>
        </p:nvSpPr>
        <p:spPr bwMode="auto">
          <a:xfrm>
            <a:off x="9051925" y="3328988"/>
            <a:ext cx="1182688" cy="795337"/>
          </a:xfrm>
          <a:custGeom>
            <a:avLst/>
            <a:gdLst>
              <a:gd name="T0" fmla="*/ 0 w 1178559"/>
              <a:gd name="T1" fmla="*/ 0 h 792479"/>
              <a:gd name="T2" fmla="*/ 0 w 1178559"/>
              <a:gd name="T3" fmla="*/ 798205 h 792479"/>
              <a:gd name="T4" fmla="*/ 1186321 w 1178559"/>
              <a:gd name="T5" fmla="*/ 798205 h 792479"/>
              <a:gd name="T6" fmla="*/ 1186321 w 1178559"/>
              <a:gd name="T7" fmla="*/ 0 h 792479"/>
              <a:gd name="T8" fmla="*/ 0 w 1178559"/>
              <a:gd name="T9" fmla="*/ 0 h 792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792479">
                <a:moveTo>
                  <a:pt x="0" y="0"/>
                </a:moveTo>
                <a:lnTo>
                  <a:pt x="0" y="792479"/>
                </a:lnTo>
                <a:lnTo>
                  <a:pt x="1178052" y="792479"/>
                </a:lnTo>
                <a:lnTo>
                  <a:pt x="117805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41" name="object 53">
            <a:extLst>
              <a:ext uri="{FF2B5EF4-FFF2-40B4-BE49-F238E27FC236}">
                <a16:creationId xmlns:a16="http://schemas.microsoft.com/office/drawing/2014/main" id="{C5CDBF8E-4122-4B05-B09F-01A3563D886B}"/>
              </a:ext>
            </a:extLst>
          </p:cNvPr>
          <p:cNvSpPr txBox="1">
            <a:spLocks noChangeArrowheads="1"/>
          </p:cNvSpPr>
          <p:nvPr/>
        </p:nvSpPr>
        <p:spPr bwMode="auto">
          <a:xfrm>
            <a:off x="9183688" y="3386138"/>
            <a:ext cx="9175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2270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88"/>
              </a:lnSpc>
              <a:spcBef>
                <a:spcPts val="100"/>
              </a:spcBef>
            </a:pPr>
            <a:r>
              <a:rPr lang="zh-CN" altLang="zh-CN" sz="1400" b="1">
                <a:latin typeface="Times New Roman" panose="02020603050405020304" pitchFamily="18" charset="0"/>
                <a:cs typeface="Times New Roman" panose="02020603050405020304" pitchFamily="18" charset="0"/>
              </a:rPr>
              <a:t>Uml</a:t>
            </a:r>
            <a:endParaRPr lang="zh-CN" altLang="zh-CN" sz="1400">
              <a:latin typeface="Times New Roman" panose="02020603050405020304" pitchFamily="18" charset="0"/>
              <a:cs typeface="Times New Roman" panose="02020603050405020304" pitchFamily="18" charset="0"/>
            </a:endParaRPr>
          </a:p>
          <a:p>
            <a:pPr algn="ctr">
              <a:lnSpc>
                <a:spcPts val="1688"/>
              </a:lnSpc>
              <a:spcBef>
                <a:spcPts val="50"/>
              </a:spcBef>
            </a:pPr>
            <a:r>
              <a:rPr lang="zh-CN" altLang="zh-CN" sz="1400" b="1">
                <a:latin typeface="Times New Roman" panose="02020603050405020304" pitchFamily="18" charset="0"/>
                <a:cs typeface="Times New Roman" panose="02020603050405020304" pitchFamily="18" charset="0"/>
              </a:rPr>
              <a:t>组件关系图</a:t>
            </a:r>
            <a:endParaRPr lang="zh-CN" altLang="zh-CN" sz="1400">
              <a:latin typeface="Times New Roman" panose="02020603050405020304" pitchFamily="18" charset="0"/>
              <a:cs typeface="Times New Roman" panose="02020603050405020304" pitchFamily="18" charset="0"/>
            </a:endParaRPr>
          </a:p>
        </p:txBody>
      </p:sp>
      <p:sp>
        <p:nvSpPr>
          <p:cNvPr id="140342" name="object 54">
            <a:extLst>
              <a:ext uri="{FF2B5EF4-FFF2-40B4-BE49-F238E27FC236}">
                <a16:creationId xmlns:a16="http://schemas.microsoft.com/office/drawing/2014/main" id="{13C31123-5FC7-4585-91B6-16F1A35506B1}"/>
              </a:ext>
            </a:extLst>
          </p:cNvPr>
          <p:cNvSpPr>
            <a:spLocks/>
          </p:cNvSpPr>
          <p:nvPr/>
        </p:nvSpPr>
        <p:spPr bwMode="auto">
          <a:xfrm>
            <a:off x="8932863" y="4965700"/>
            <a:ext cx="1184275" cy="857250"/>
          </a:xfrm>
          <a:custGeom>
            <a:avLst/>
            <a:gdLst>
              <a:gd name="T0" fmla="*/ 0 w 1178559"/>
              <a:gd name="T1" fmla="*/ 0 h 853439"/>
              <a:gd name="T2" fmla="*/ 0 w 1178559"/>
              <a:gd name="T3" fmla="*/ 861078 h 853439"/>
              <a:gd name="T4" fmla="*/ 1189507 w 1178559"/>
              <a:gd name="T5" fmla="*/ 861078 h 853439"/>
              <a:gd name="T6" fmla="*/ 1189507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39"/>
                </a:lnTo>
                <a:lnTo>
                  <a:pt x="1178052" y="853439"/>
                </a:lnTo>
                <a:lnTo>
                  <a:pt x="1178052"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43" name="object 55">
            <a:extLst>
              <a:ext uri="{FF2B5EF4-FFF2-40B4-BE49-F238E27FC236}">
                <a16:creationId xmlns:a16="http://schemas.microsoft.com/office/drawing/2014/main" id="{5B33D8FF-6987-4F09-965A-261E8A99A99C}"/>
              </a:ext>
            </a:extLst>
          </p:cNvPr>
          <p:cNvSpPr>
            <a:spLocks/>
          </p:cNvSpPr>
          <p:nvPr/>
        </p:nvSpPr>
        <p:spPr bwMode="auto">
          <a:xfrm>
            <a:off x="8932863" y="4965700"/>
            <a:ext cx="1184275" cy="857250"/>
          </a:xfrm>
          <a:custGeom>
            <a:avLst/>
            <a:gdLst>
              <a:gd name="T0" fmla="*/ 0 w 1178559"/>
              <a:gd name="T1" fmla="*/ 0 h 853439"/>
              <a:gd name="T2" fmla="*/ 0 w 1178559"/>
              <a:gd name="T3" fmla="*/ 861078 h 853439"/>
              <a:gd name="T4" fmla="*/ 1189507 w 1178559"/>
              <a:gd name="T5" fmla="*/ 861078 h 853439"/>
              <a:gd name="T6" fmla="*/ 1189507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39"/>
                </a:lnTo>
                <a:lnTo>
                  <a:pt x="1178052" y="853439"/>
                </a:lnTo>
                <a:lnTo>
                  <a:pt x="117805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44" name="object 56">
            <a:extLst>
              <a:ext uri="{FF2B5EF4-FFF2-40B4-BE49-F238E27FC236}">
                <a16:creationId xmlns:a16="http://schemas.microsoft.com/office/drawing/2014/main" id="{1ED5E88D-15D8-4658-A352-E01245AA18FE}"/>
              </a:ext>
            </a:extLst>
          </p:cNvPr>
          <p:cNvSpPr>
            <a:spLocks/>
          </p:cNvSpPr>
          <p:nvPr/>
        </p:nvSpPr>
        <p:spPr bwMode="auto">
          <a:xfrm>
            <a:off x="8993188" y="5073650"/>
            <a:ext cx="1181100" cy="855663"/>
          </a:xfrm>
          <a:custGeom>
            <a:avLst/>
            <a:gdLst>
              <a:gd name="T0" fmla="*/ 0 w 1176654"/>
              <a:gd name="T1" fmla="*/ 0 h 853439"/>
              <a:gd name="T2" fmla="*/ 0 w 1176654"/>
              <a:gd name="T3" fmla="*/ 857893 h 853439"/>
              <a:gd name="T4" fmla="*/ 1185435 w 1176654"/>
              <a:gd name="T5" fmla="*/ 857893 h 853439"/>
              <a:gd name="T6" fmla="*/ 1185435 w 1176654"/>
              <a:gd name="T7" fmla="*/ 0 h 853439"/>
              <a:gd name="T8" fmla="*/ 0 w 1176654"/>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654" h="853439">
                <a:moveTo>
                  <a:pt x="0" y="0"/>
                </a:moveTo>
                <a:lnTo>
                  <a:pt x="0" y="853439"/>
                </a:lnTo>
                <a:lnTo>
                  <a:pt x="1176527" y="853439"/>
                </a:lnTo>
                <a:lnTo>
                  <a:pt x="1176527"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45" name="object 57">
            <a:extLst>
              <a:ext uri="{FF2B5EF4-FFF2-40B4-BE49-F238E27FC236}">
                <a16:creationId xmlns:a16="http://schemas.microsoft.com/office/drawing/2014/main" id="{A8073038-FA2D-4457-9065-37785A298A3A}"/>
              </a:ext>
            </a:extLst>
          </p:cNvPr>
          <p:cNvSpPr>
            <a:spLocks/>
          </p:cNvSpPr>
          <p:nvPr/>
        </p:nvSpPr>
        <p:spPr bwMode="auto">
          <a:xfrm>
            <a:off x="8993188" y="5073650"/>
            <a:ext cx="1181100" cy="855663"/>
          </a:xfrm>
          <a:custGeom>
            <a:avLst/>
            <a:gdLst>
              <a:gd name="T0" fmla="*/ 0 w 1176654"/>
              <a:gd name="T1" fmla="*/ 0 h 853439"/>
              <a:gd name="T2" fmla="*/ 0 w 1176654"/>
              <a:gd name="T3" fmla="*/ 857893 h 853439"/>
              <a:gd name="T4" fmla="*/ 1185435 w 1176654"/>
              <a:gd name="T5" fmla="*/ 857893 h 853439"/>
              <a:gd name="T6" fmla="*/ 1185435 w 1176654"/>
              <a:gd name="T7" fmla="*/ 0 h 853439"/>
              <a:gd name="T8" fmla="*/ 0 w 1176654"/>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654" h="853439">
                <a:moveTo>
                  <a:pt x="0" y="0"/>
                </a:moveTo>
                <a:lnTo>
                  <a:pt x="0" y="853439"/>
                </a:lnTo>
                <a:lnTo>
                  <a:pt x="1176527" y="853439"/>
                </a:lnTo>
                <a:lnTo>
                  <a:pt x="117652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46" name="object 58">
            <a:extLst>
              <a:ext uri="{FF2B5EF4-FFF2-40B4-BE49-F238E27FC236}">
                <a16:creationId xmlns:a16="http://schemas.microsoft.com/office/drawing/2014/main" id="{6445775E-A057-4F6B-9BF7-6CBE8CCEFA7D}"/>
              </a:ext>
            </a:extLst>
          </p:cNvPr>
          <p:cNvSpPr>
            <a:spLocks/>
          </p:cNvSpPr>
          <p:nvPr/>
        </p:nvSpPr>
        <p:spPr bwMode="auto">
          <a:xfrm>
            <a:off x="9051925" y="5180013"/>
            <a:ext cx="1182688" cy="857250"/>
          </a:xfrm>
          <a:custGeom>
            <a:avLst/>
            <a:gdLst>
              <a:gd name="T0" fmla="*/ 0 w 1178559"/>
              <a:gd name="T1" fmla="*/ 0 h 853439"/>
              <a:gd name="T2" fmla="*/ 0 w 1178559"/>
              <a:gd name="T3" fmla="*/ 861078 h 853439"/>
              <a:gd name="T4" fmla="*/ 1186321 w 1178559"/>
              <a:gd name="T5" fmla="*/ 861078 h 853439"/>
              <a:gd name="T6" fmla="*/ 1186321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39"/>
                </a:lnTo>
                <a:lnTo>
                  <a:pt x="1178052" y="853439"/>
                </a:lnTo>
                <a:lnTo>
                  <a:pt x="1178052"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47" name="object 59">
            <a:extLst>
              <a:ext uri="{FF2B5EF4-FFF2-40B4-BE49-F238E27FC236}">
                <a16:creationId xmlns:a16="http://schemas.microsoft.com/office/drawing/2014/main" id="{B1EDF343-1956-423B-A6CB-9287FAEDC950}"/>
              </a:ext>
            </a:extLst>
          </p:cNvPr>
          <p:cNvSpPr>
            <a:spLocks/>
          </p:cNvSpPr>
          <p:nvPr/>
        </p:nvSpPr>
        <p:spPr bwMode="auto">
          <a:xfrm>
            <a:off x="9051925" y="5180013"/>
            <a:ext cx="1182688" cy="857250"/>
          </a:xfrm>
          <a:custGeom>
            <a:avLst/>
            <a:gdLst>
              <a:gd name="T0" fmla="*/ 0 w 1178559"/>
              <a:gd name="T1" fmla="*/ 0 h 853439"/>
              <a:gd name="T2" fmla="*/ 0 w 1178559"/>
              <a:gd name="T3" fmla="*/ 861078 h 853439"/>
              <a:gd name="T4" fmla="*/ 1186321 w 1178559"/>
              <a:gd name="T5" fmla="*/ 861078 h 853439"/>
              <a:gd name="T6" fmla="*/ 1186321 w 1178559"/>
              <a:gd name="T7" fmla="*/ 0 h 853439"/>
              <a:gd name="T8" fmla="*/ 0 w 1178559"/>
              <a:gd name="T9" fmla="*/ 0 h 853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8559" h="853439">
                <a:moveTo>
                  <a:pt x="0" y="0"/>
                </a:moveTo>
                <a:lnTo>
                  <a:pt x="0" y="853439"/>
                </a:lnTo>
                <a:lnTo>
                  <a:pt x="1178052" y="853439"/>
                </a:lnTo>
                <a:lnTo>
                  <a:pt x="117805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48" name="object 60">
            <a:extLst>
              <a:ext uri="{FF2B5EF4-FFF2-40B4-BE49-F238E27FC236}">
                <a16:creationId xmlns:a16="http://schemas.microsoft.com/office/drawing/2014/main" id="{A35D7057-5D75-4A94-B143-B17DE005DD71}"/>
              </a:ext>
            </a:extLst>
          </p:cNvPr>
          <p:cNvSpPr txBox="1">
            <a:spLocks noChangeArrowheads="1"/>
          </p:cNvSpPr>
          <p:nvPr/>
        </p:nvSpPr>
        <p:spPr bwMode="auto">
          <a:xfrm>
            <a:off x="9170988" y="5268913"/>
            <a:ext cx="94773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2413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400" b="1">
                <a:latin typeface="Times New Roman" panose="02020603050405020304" pitchFamily="18" charset="0"/>
                <a:cs typeface="Times New Roman" panose="02020603050405020304" pitchFamily="18" charset="0"/>
              </a:rPr>
              <a:t>Uml</a:t>
            </a:r>
            <a:endParaRPr lang="zh-CN" altLang="zh-CN" sz="1400">
              <a:latin typeface="Times New Roman" panose="02020603050405020304" pitchFamily="18" charset="0"/>
              <a:cs typeface="Times New Roman" panose="02020603050405020304" pitchFamily="18" charset="0"/>
            </a:endParaRPr>
          </a:p>
          <a:p>
            <a:pPr algn="ctr">
              <a:lnSpc>
                <a:spcPts val="1675"/>
              </a:lnSpc>
              <a:spcBef>
                <a:spcPts val="63"/>
              </a:spcBef>
            </a:pPr>
            <a:r>
              <a:rPr lang="zh-CN" altLang="zh-CN" sz="1400" b="1">
                <a:latin typeface="Times New Roman" panose="02020603050405020304" pitchFamily="18" charset="0"/>
                <a:cs typeface="Times New Roman" panose="02020603050405020304" pitchFamily="18" charset="0"/>
              </a:rPr>
              <a:t>部署关系图</a:t>
            </a:r>
            <a:endParaRPr lang="zh-CN" altLang="zh-CN" sz="1400">
              <a:latin typeface="Times New Roman" panose="02020603050405020304" pitchFamily="18" charset="0"/>
              <a:cs typeface="Times New Roman" panose="02020603050405020304" pitchFamily="18" charset="0"/>
            </a:endParaRPr>
          </a:p>
        </p:txBody>
      </p:sp>
      <p:sp>
        <p:nvSpPr>
          <p:cNvPr id="140349" name="object 61">
            <a:extLst>
              <a:ext uri="{FF2B5EF4-FFF2-40B4-BE49-F238E27FC236}">
                <a16:creationId xmlns:a16="http://schemas.microsoft.com/office/drawing/2014/main" id="{624A1A4C-9FA2-4535-A069-1653055F12C8}"/>
              </a:ext>
            </a:extLst>
          </p:cNvPr>
          <p:cNvSpPr>
            <a:spLocks/>
          </p:cNvSpPr>
          <p:nvPr/>
        </p:nvSpPr>
        <p:spPr bwMode="auto">
          <a:xfrm>
            <a:off x="1893888" y="3205163"/>
            <a:ext cx="1912937" cy="842962"/>
          </a:xfrm>
          <a:custGeom>
            <a:avLst/>
            <a:gdLst>
              <a:gd name="T0" fmla="*/ 1912134 w 1905000"/>
              <a:gd name="T1" fmla="*/ 366318 h 838200"/>
              <a:gd name="T2" fmla="*/ 1845391 w 1905000"/>
              <a:gd name="T3" fmla="*/ 258805 h 838200"/>
              <a:gd name="T4" fmla="*/ 1756804 w 1905000"/>
              <a:gd name="T5" fmla="*/ 186799 h 838200"/>
              <a:gd name="T6" fmla="*/ 1681550 w 1905000"/>
              <a:gd name="T7" fmla="*/ 143850 h 838200"/>
              <a:gd name="T8" fmla="*/ 1594676 w 1905000"/>
              <a:gd name="T9" fmla="*/ 105529 h 838200"/>
              <a:gd name="T10" fmla="*/ 1497332 w 1905000"/>
              <a:gd name="T11" fmla="*/ 72341 h 838200"/>
              <a:gd name="T12" fmla="*/ 1390662 w 1905000"/>
              <a:gd name="T13" fmla="*/ 44789 h 838200"/>
              <a:gd name="T14" fmla="*/ 1275817 w 1905000"/>
              <a:gd name="T15" fmla="*/ 23375 h 838200"/>
              <a:gd name="T16" fmla="*/ 1153940 w 1905000"/>
              <a:gd name="T17" fmla="*/ 8604 h 838200"/>
              <a:gd name="T18" fmla="*/ 1026180 w 1905000"/>
              <a:gd name="T19" fmla="*/ 976 h 838200"/>
              <a:gd name="T20" fmla="*/ 894550 w 1905000"/>
              <a:gd name="T21" fmla="*/ 976 h 838200"/>
              <a:gd name="T22" fmla="*/ 766525 w 1905000"/>
              <a:gd name="T23" fmla="*/ 8604 h 838200"/>
              <a:gd name="T24" fmla="*/ 644488 w 1905000"/>
              <a:gd name="T25" fmla="*/ 23375 h 838200"/>
              <a:gd name="T26" fmla="*/ 529569 w 1905000"/>
              <a:gd name="T27" fmla="*/ 44789 h 838200"/>
              <a:gd name="T28" fmla="*/ 422899 w 1905000"/>
              <a:gd name="T29" fmla="*/ 72341 h 838200"/>
              <a:gd name="T30" fmla="*/ 325609 w 1905000"/>
              <a:gd name="T31" fmla="*/ 105529 h 838200"/>
              <a:gd name="T32" fmla="*/ 238832 w 1905000"/>
              <a:gd name="T33" fmla="*/ 143850 h 838200"/>
              <a:gd name="T34" fmla="*/ 163696 w 1905000"/>
              <a:gd name="T35" fmla="*/ 186799 h 838200"/>
              <a:gd name="T36" fmla="*/ 75298 w 1905000"/>
              <a:gd name="T37" fmla="*/ 258805 h 838200"/>
              <a:gd name="T38" fmla="*/ 8743 w 1905000"/>
              <a:gd name="T39" fmla="*/ 366318 h 838200"/>
              <a:gd name="T40" fmla="*/ 2209 w 1905000"/>
              <a:gd name="T41" fmla="*/ 452741 h 838200"/>
              <a:gd name="T42" fmla="*/ 52879 w 1905000"/>
              <a:gd name="T43" fmla="*/ 562570 h 838200"/>
              <a:gd name="T44" fmla="*/ 163696 w 1905000"/>
              <a:gd name="T45" fmla="*/ 660273 h 838200"/>
              <a:gd name="T46" fmla="*/ 238832 w 1905000"/>
              <a:gd name="T47" fmla="*/ 703278 h 838200"/>
              <a:gd name="T48" fmla="*/ 325609 w 1905000"/>
              <a:gd name="T49" fmla="*/ 741694 h 838200"/>
              <a:gd name="T50" fmla="*/ 422899 w 1905000"/>
              <a:gd name="T51" fmla="*/ 775002 h 838200"/>
              <a:gd name="T52" fmla="*/ 529569 w 1905000"/>
              <a:gd name="T53" fmla="*/ 802682 h 838200"/>
              <a:gd name="T54" fmla="*/ 644488 w 1905000"/>
              <a:gd name="T55" fmla="*/ 824216 h 838200"/>
              <a:gd name="T56" fmla="*/ 766525 w 1905000"/>
              <a:gd name="T57" fmla="*/ 839083 h 838200"/>
              <a:gd name="T58" fmla="*/ 894550 w 1905000"/>
              <a:gd name="T59" fmla="*/ 846765 h 838200"/>
              <a:gd name="T60" fmla="*/ 1026180 w 1905000"/>
              <a:gd name="T61" fmla="*/ 846765 h 838200"/>
              <a:gd name="T62" fmla="*/ 1153940 w 1905000"/>
              <a:gd name="T63" fmla="*/ 839083 h 838200"/>
              <a:gd name="T64" fmla="*/ 1275817 w 1905000"/>
              <a:gd name="T65" fmla="*/ 824216 h 838200"/>
              <a:gd name="T66" fmla="*/ 1390662 w 1905000"/>
              <a:gd name="T67" fmla="*/ 802682 h 838200"/>
              <a:gd name="T68" fmla="*/ 1497332 w 1905000"/>
              <a:gd name="T69" fmla="*/ 775002 h 838200"/>
              <a:gd name="T70" fmla="*/ 1594676 w 1905000"/>
              <a:gd name="T71" fmla="*/ 741694 h 838200"/>
              <a:gd name="T72" fmla="*/ 1681550 w 1905000"/>
              <a:gd name="T73" fmla="*/ 703278 h 838200"/>
              <a:gd name="T74" fmla="*/ 1756804 w 1905000"/>
              <a:gd name="T75" fmla="*/ 660273 h 838200"/>
              <a:gd name="T76" fmla="*/ 1845391 w 1905000"/>
              <a:gd name="T77" fmla="*/ 588295 h 838200"/>
              <a:gd name="T78" fmla="*/ 1912134 w 1905000"/>
              <a:gd name="T79" fmla="*/ 481108 h 8382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05000" h="838200">
                <a:moveTo>
                  <a:pt x="1905000" y="419100"/>
                </a:moveTo>
                <a:lnTo>
                  <a:pt x="1896299" y="362191"/>
                </a:lnTo>
                <a:lnTo>
                  <a:pt x="1870956" y="307622"/>
                </a:lnTo>
                <a:lnTo>
                  <a:pt x="1830109" y="255889"/>
                </a:lnTo>
                <a:lnTo>
                  <a:pt x="1774895" y="207489"/>
                </a:lnTo>
                <a:lnTo>
                  <a:pt x="1742256" y="184695"/>
                </a:lnTo>
                <a:lnTo>
                  <a:pt x="1706452" y="162921"/>
                </a:lnTo>
                <a:lnTo>
                  <a:pt x="1667625" y="142229"/>
                </a:lnTo>
                <a:lnTo>
                  <a:pt x="1625917" y="122681"/>
                </a:lnTo>
                <a:lnTo>
                  <a:pt x="1581471" y="104340"/>
                </a:lnTo>
                <a:lnTo>
                  <a:pt x="1534428" y="87268"/>
                </a:lnTo>
                <a:lnTo>
                  <a:pt x="1484932" y="71526"/>
                </a:lnTo>
                <a:lnTo>
                  <a:pt x="1433124" y="57178"/>
                </a:lnTo>
                <a:lnTo>
                  <a:pt x="1379146" y="44284"/>
                </a:lnTo>
                <a:lnTo>
                  <a:pt x="1323141" y="32908"/>
                </a:lnTo>
                <a:lnTo>
                  <a:pt x="1265251" y="23112"/>
                </a:lnTo>
                <a:lnTo>
                  <a:pt x="1205618" y="14957"/>
                </a:lnTo>
                <a:lnTo>
                  <a:pt x="1144384" y="8507"/>
                </a:lnTo>
                <a:lnTo>
                  <a:pt x="1081691" y="3822"/>
                </a:lnTo>
                <a:lnTo>
                  <a:pt x="1017682" y="965"/>
                </a:lnTo>
                <a:lnTo>
                  <a:pt x="952500" y="0"/>
                </a:lnTo>
                <a:lnTo>
                  <a:pt x="887142" y="965"/>
                </a:lnTo>
                <a:lnTo>
                  <a:pt x="822988" y="3822"/>
                </a:lnTo>
                <a:lnTo>
                  <a:pt x="760178" y="8507"/>
                </a:lnTo>
                <a:lnTo>
                  <a:pt x="698852" y="14957"/>
                </a:lnTo>
                <a:lnTo>
                  <a:pt x="639151" y="23112"/>
                </a:lnTo>
                <a:lnTo>
                  <a:pt x="581215" y="32908"/>
                </a:lnTo>
                <a:lnTo>
                  <a:pt x="525184" y="44284"/>
                </a:lnTo>
                <a:lnTo>
                  <a:pt x="471198" y="57178"/>
                </a:lnTo>
                <a:lnTo>
                  <a:pt x="419397" y="71526"/>
                </a:lnTo>
                <a:lnTo>
                  <a:pt x="369922" y="87268"/>
                </a:lnTo>
                <a:lnTo>
                  <a:pt x="322913" y="104340"/>
                </a:lnTo>
                <a:lnTo>
                  <a:pt x="278510" y="122681"/>
                </a:lnTo>
                <a:lnTo>
                  <a:pt x="236854" y="142229"/>
                </a:lnTo>
                <a:lnTo>
                  <a:pt x="198084" y="162921"/>
                </a:lnTo>
                <a:lnTo>
                  <a:pt x="162341" y="184695"/>
                </a:lnTo>
                <a:lnTo>
                  <a:pt x="129765" y="207489"/>
                </a:lnTo>
                <a:lnTo>
                  <a:pt x="74675" y="255889"/>
                </a:lnTo>
                <a:lnTo>
                  <a:pt x="33937" y="307622"/>
                </a:lnTo>
                <a:lnTo>
                  <a:pt x="8671" y="362191"/>
                </a:lnTo>
                <a:lnTo>
                  <a:pt x="0" y="419100"/>
                </a:lnTo>
                <a:lnTo>
                  <a:pt x="2191" y="447640"/>
                </a:lnTo>
                <a:lnTo>
                  <a:pt x="19300" y="503178"/>
                </a:lnTo>
                <a:lnTo>
                  <a:pt x="52442" y="556232"/>
                </a:lnTo>
                <a:lnTo>
                  <a:pt x="100497" y="606289"/>
                </a:lnTo>
                <a:lnTo>
                  <a:pt x="162341" y="652834"/>
                </a:lnTo>
                <a:lnTo>
                  <a:pt x="198084" y="674630"/>
                </a:lnTo>
                <a:lnTo>
                  <a:pt x="236854" y="695355"/>
                </a:lnTo>
                <a:lnTo>
                  <a:pt x="278510" y="714946"/>
                </a:lnTo>
                <a:lnTo>
                  <a:pt x="322913" y="733338"/>
                </a:lnTo>
                <a:lnTo>
                  <a:pt x="369922" y="750468"/>
                </a:lnTo>
                <a:lnTo>
                  <a:pt x="419397" y="766271"/>
                </a:lnTo>
                <a:lnTo>
                  <a:pt x="471198" y="780683"/>
                </a:lnTo>
                <a:lnTo>
                  <a:pt x="525184" y="793639"/>
                </a:lnTo>
                <a:lnTo>
                  <a:pt x="581215" y="805076"/>
                </a:lnTo>
                <a:lnTo>
                  <a:pt x="639151" y="814930"/>
                </a:lnTo>
                <a:lnTo>
                  <a:pt x="698852" y="823136"/>
                </a:lnTo>
                <a:lnTo>
                  <a:pt x="760178" y="829630"/>
                </a:lnTo>
                <a:lnTo>
                  <a:pt x="822988" y="834348"/>
                </a:lnTo>
                <a:lnTo>
                  <a:pt x="887142" y="837226"/>
                </a:lnTo>
                <a:lnTo>
                  <a:pt x="952500" y="838200"/>
                </a:lnTo>
                <a:lnTo>
                  <a:pt x="1017682" y="837226"/>
                </a:lnTo>
                <a:lnTo>
                  <a:pt x="1081691" y="834348"/>
                </a:lnTo>
                <a:lnTo>
                  <a:pt x="1144384" y="829630"/>
                </a:lnTo>
                <a:lnTo>
                  <a:pt x="1205618" y="823136"/>
                </a:lnTo>
                <a:lnTo>
                  <a:pt x="1265251" y="814930"/>
                </a:lnTo>
                <a:lnTo>
                  <a:pt x="1323141" y="805076"/>
                </a:lnTo>
                <a:lnTo>
                  <a:pt x="1379146" y="793639"/>
                </a:lnTo>
                <a:lnTo>
                  <a:pt x="1433124" y="780683"/>
                </a:lnTo>
                <a:lnTo>
                  <a:pt x="1484932" y="766271"/>
                </a:lnTo>
                <a:lnTo>
                  <a:pt x="1534428" y="750468"/>
                </a:lnTo>
                <a:lnTo>
                  <a:pt x="1581471" y="733338"/>
                </a:lnTo>
                <a:lnTo>
                  <a:pt x="1625917" y="714946"/>
                </a:lnTo>
                <a:lnTo>
                  <a:pt x="1667625" y="695355"/>
                </a:lnTo>
                <a:lnTo>
                  <a:pt x="1706452" y="674630"/>
                </a:lnTo>
                <a:lnTo>
                  <a:pt x="1742256" y="652834"/>
                </a:lnTo>
                <a:lnTo>
                  <a:pt x="1774895" y="630032"/>
                </a:lnTo>
                <a:lnTo>
                  <a:pt x="1830109" y="581667"/>
                </a:lnTo>
                <a:lnTo>
                  <a:pt x="1870956" y="530048"/>
                </a:lnTo>
                <a:lnTo>
                  <a:pt x="1896299" y="475688"/>
                </a:lnTo>
                <a:lnTo>
                  <a:pt x="1905000" y="41910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50" name="object 62">
            <a:extLst>
              <a:ext uri="{FF2B5EF4-FFF2-40B4-BE49-F238E27FC236}">
                <a16:creationId xmlns:a16="http://schemas.microsoft.com/office/drawing/2014/main" id="{C9951E6E-6058-4CD8-92A2-7EC3A4C51121}"/>
              </a:ext>
            </a:extLst>
          </p:cNvPr>
          <p:cNvSpPr>
            <a:spLocks/>
          </p:cNvSpPr>
          <p:nvPr/>
        </p:nvSpPr>
        <p:spPr bwMode="auto">
          <a:xfrm>
            <a:off x="1893888" y="3205163"/>
            <a:ext cx="1912937" cy="842962"/>
          </a:xfrm>
          <a:custGeom>
            <a:avLst/>
            <a:gdLst>
              <a:gd name="T0" fmla="*/ 1912134 w 1905000"/>
              <a:gd name="T1" fmla="*/ 366318 h 838200"/>
              <a:gd name="T2" fmla="*/ 1845391 w 1905000"/>
              <a:gd name="T3" fmla="*/ 258805 h 838200"/>
              <a:gd name="T4" fmla="*/ 1756804 w 1905000"/>
              <a:gd name="T5" fmla="*/ 186799 h 838200"/>
              <a:gd name="T6" fmla="*/ 1681550 w 1905000"/>
              <a:gd name="T7" fmla="*/ 143850 h 838200"/>
              <a:gd name="T8" fmla="*/ 1594676 w 1905000"/>
              <a:gd name="T9" fmla="*/ 105529 h 838200"/>
              <a:gd name="T10" fmla="*/ 1497332 w 1905000"/>
              <a:gd name="T11" fmla="*/ 72341 h 838200"/>
              <a:gd name="T12" fmla="*/ 1390662 w 1905000"/>
              <a:gd name="T13" fmla="*/ 44789 h 838200"/>
              <a:gd name="T14" fmla="*/ 1275817 w 1905000"/>
              <a:gd name="T15" fmla="*/ 23375 h 838200"/>
              <a:gd name="T16" fmla="*/ 1153940 w 1905000"/>
              <a:gd name="T17" fmla="*/ 8604 h 838200"/>
              <a:gd name="T18" fmla="*/ 1026180 w 1905000"/>
              <a:gd name="T19" fmla="*/ 976 h 838200"/>
              <a:gd name="T20" fmla="*/ 894550 w 1905000"/>
              <a:gd name="T21" fmla="*/ 976 h 838200"/>
              <a:gd name="T22" fmla="*/ 766525 w 1905000"/>
              <a:gd name="T23" fmla="*/ 8604 h 838200"/>
              <a:gd name="T24" fmla="*/ 644488 w 1905000"/>
              <a:gd name="T25" fmla="*/ 23375 h 838200"/>
              <a:gd name="T26" fmla="*/ 529569 w 1905000"/>
              <a:gd name="T27" fmla="*/ 44789 h 838200"/>
              <a:gd name="T28" fmla="*/ 422899 w 1905000"/>
              <a:gd name="T29" fmla="*/ 72341 h 838200"/>
              <a:gd name="T30" fmla="*/ 325609 w 1905000"/>
              <a:gd name="T31" fmla="*/ 105529 h 838200"/>
              <a:gd name="T32" fmla="*/ 238832 w 1905000"/>
              <a:gd name="T33" fmla="*/ 143850 h 838200"/>
              <a:gd name="T34" fmla="*/ 163696 w 1905000"/>
              <a:gd name="T35" fmla="*/ 186799 h 838200"/>
              <a:gd name="T36" fmla="*/ 75298 w 1905000"/>
              <a:gd name="T37" fmla="*/ 258805 h 838200"/>
              <a:gd name="T38" fmla="*/ 8743 w 1905000"/>
              <a:gd name="T39" fmla="*/ 366318 h 838200"/>
              <a:gd name="T40" fmla="*/ 2209 w 1905000"/>
              <a:gd name="T41" fmla="*/ 452741 h 838200"/>
              <a:gd name="T42" fmla="*/ 52879 w 1905000"/>
              <a:gd name="T43" fmla="*/ 562570 h 838200"/>
              <a:gd name="T44" fmla="*/ 163696 w 1905000"/>
              <a:gd name="T45" fmla="*/ 660273 h 838200"/>
              <a:gd name="T46" fmla="*/ 238832 w 1905000"/>
              <a:gd name="T47" fmla="*/ 703278 h 838200"/>
              <a:gd name="T48" fmla="*/ 325609 w 1905000"/>
              <a:gd name="T49" fmla="*/ 741694 h 838200"/>
              <a:gd name="T50" fmla="*/ 422899 w 1905000"/>
              <a:gd name="T51" fmla="*/ 775002 h 838200"/>
              <a:gd name="T52" fmla="*/ 529569 w 1905000"/>
              <a:gd name="T53" fmla="*/ 802682 h 838200"/>
              <a:gd name="T54" fmla="*/ 644488 w 1905000"/>
              <a:gd name="T55" fmla="*/ 824216 h 838200"/>
              <a:gd name="T56" fmla="*/ 766525 w 1905000"/>
              <a:gd name="T57" fmla="*/ 839083 h 838200"/>
              <a:gd name="T58" fmla="*/ 894550 w 1905000"/>
              <a:gd name="T59" fmla="*/ 846765 h 838200"/>
              <a:gd name="T60" fmla="*/ 1026180 w 1905000"/>
              <a:gd name="T61" fmla="*/ 846765 h 838200"/>
              <a:gd name="T62" fmla="*/ 1153940 w 1905000"/>
              <a:gd name="T63" fmla="*/ 839083 h 838200"/>
              <a:gd name="T64" fmla="*/ 1275817 w 1905000"/>
              <a:gd name="T65" fmla="*/ 824216 h 838200"/>
              <a:gd name="T66" fmla="*/ 1390662 w 1905000"/>
              <a:gd name="T67" fmla="*/ 802682 h 838200"/>
              <a:gd name="T68" fmla="*/ 1497332 w 1905000"/>
              <a:gd name="T69" fmla="*/ 775002 h 838200"/>
              <a:gd name="T70" fmla="*/ 1594676 w 1905000"/>
              <a:gd name="T71" fmla="*/ 741694 h 838200"/>
              <a:gd name="T72" fmla="*/ 1681550 w 1905000"/>
              <a:gd name="T73" fmla="*/ 703278 h 838200"/>
              <a:gd name="T74" fmla="*/ 1756804 w 1905000"/>
              <a:gd name="T75" fmla="*/ 660273 h 838200"/>
              <a:gd name="T76" fmla="*/ 1845391 w 1905000"/>
              <a:gd name="T77" fmla="*/ 588295 h 838200"/>
              <a:gd name="T78" fmla="*/ 1912134 w 1905000"/>
              <a:gd name="T79" fmla="*/ 481108 h 8382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05000" h="838200">
                <a:moveTo>
                  <a:pt x="1905000" y="419100"/>
                </a:moveTo>
                <a:lnTo>
                  <a:pt x="1896299" y="362191"/>
                </a:lnTo>
                <a:lnTo>
                  <a:pt x="1870956" y="307622"/>
                </a:lnTo>
                <a:lnTo>
                  <a:pt x="1830109" y="255889"/>
                </a:lnTo>
                <a:lnTo>
                  <a:pt x="1774895" y="207489"/>
                </a:lnTo>
                <a:lnTo>
                  <a:pt x="1742256" y="184695"/>
                </a:lnTo>
                <a:lnTo>
                  <a:pt x="1706452" y="162921"/>
                </a:lnTo>
                <a:lnTo>
                  <a:pt x="1667625" y="142229"/>
                </a:lnTo>
                <a:lnTo>
                  <a:pt x="1625917" y="122681"/>
                </a:lnTo>
                <a:lnTo>
                  <a:pt x="1581471" y="104340"/>
                </a:lnTo>
                <a:lnTo>
                  <a:pt x="1534428" y="87268"/>
                </a:lnTo>
                <a:lnTo>
                  <a:pt x="1484932" y="71526"/>
                </a:lnTo>
                <a:lnTo>
                  <a:pt x="1433124" y="57178"/>
                </a:lnTo>
                <a:lnTo>
                  <a:pt x="1379146" y="44284"/>
                </a:lnTo>
                <a:lnTo>
                  <a:pt x="1323141" y="32908"/>
                </a:lnTo>
                <a:lnTo>
                  <a:pt x="1265251" y="23112"/>
                </a:lnTo>
                <a:lnTo>
                  <a:pt x="1205618" y="14957"/>
                </a:lnTo>
                <a:lnTo>
                  <a:pt x="1144384" y="8507"/>
                </a:lnTo>
                <a:lnTo>
                  <a:pt x="1081691" y="3822"/>
                </a:lnTo>
                <a:lnTo>
                  <a:pt x="1017682" y="965"/>
                </a:lnTo>
                <a:lnTo>
                  <a:pt x="952500" y="0"/>
                </a:lnTo>
                <a:lnTo>
                  <a:pt x="887142" y="965"/>
                </a:lnTo>
                <a:lnTo>
                  <a:pt x="822988" y="3822"/>
                </a:lnTo>
                <a:lnTo>
                  <a:pt x="760178" y="8507"/>
                </a:lnTo>
                <a:lnTo>
                  <a:pt x="698852" y="14957"/>
                </a:lnTo>
                <a:lnTo>
                  <a:pt x="639151" y="23112"/>
                </a:lnTo>
                <a:lnTo>
                  <a:pt x="581215" y="32908"/>
                </a:lnTo>
                <a:lnTo>
                  <a:pt x="525184" y="44284"/>
                </a:lnTo>
                <a:lnTo>
                  <a:pt x="471198" y="57178"/>
                </a:lnTo>
                <a:lnTo>
                  <a:pt x="419397" y="71526"/>
                </a:lnTo>
                <a:lnTo>
                  <a:pt x="369922" y="87268"/>
                </a:lnTo>
                <a:lnTo>
                  <a:pt x="322913" y="104340"/>
                </a:lnTo>
                <a:lnTo>
                  <a:pt x="278510" y="122681"/>
                </a:lnTo>
                <a:lnTo>
                  <a:pt x="236854" y="142229"/>
                </a:lnTo>
                <a:lnTo>
                  <a:pt x="198084" y="162921"/>
                </a:lnTo>
                <a:lnTo>
                  <a:pt x="162341" y="184695"/>
                </a:lnTo>
                <a:lnTo>
                  <a:pt x="129765" y="207489"/>
                </a:lnTo>
                <a:lnTo>
                  <a:pt x="74675" y="255889"/>
                </a:lnTo>
                <a:lnTo>
                  <a:pt x="33937" y="307622"/>
                </a:lnTo>
                <a:lnTo>
                  <a:pt x="8671" y="362191"/>
                </a:lnTo>
                <a:lnTo>
                  <a:pt x="0" y="419100"/>
                </a:lnTo>
                <a:lnTo>
                  <a:pt x="2191" y="447640"/>
                </a:lnTo>
                <a:lnTo>
                  <a:pt x="19300" y="503178"/>
                </a:lnTo>
                <a:lnTo>
                  <a:pt x="52442" y="556232"/>
                </a:lnTo>
                <a:lnTo>
                  <a:pt x="100497" y="606289"/>
                </a:lnTo>
                <a:lnTo>
                  <a:pt x="162341" y="652834"/>
                </a:lnTo>
                <a:lnTo>
                  <a:pt x="198084" y="674630"/>
                </a:lnTo>
                <a:lnTo>
                  <a:pt x="236854" y="695355"/>
                </a:lnTo>
                <a:lnTo>
                  <a:pt x="278510" y="714946"/>
                </a:lnTo>
                <a:lnTo>
                  <a:pt x="322913" y="733338"/>
                </a:lnTo>
                <a:lnTo>
                  <a:pt x="369922" y="750468"/>
                </a:lnTo>
                <a:lnTo>
                  <a:pt x="419397" y="766271"/>
                </a:lnTo>
                <a:lnTo>
                  <a:pt x="471198" y="780683"/>
                </a:lnTo>
                <a:lnTo>
                  <a:pt x="525184" y="793639"/>
                </a:lnTo>
                <a:lnTo>
                  <a:pt x="581215" y="805076"/>
                </a:lnTo>
                <a:lnTo>
                  <a:pt x="639151" y="814930"/>
                </a:lnTo>
                <a:lnTo>
                  <a:pt x="698852" y="823136"/>
                </a:lnTo>
                <a:lnTo>
                  <a:pt x="760178" y="829630"/>
                </a:lnTo>
                <a:lnTo>
                  <a:pt x="822988" y="834348"/>
                </a:lnTo>
                <a:lnTo>
                  <a:pt x="887142" y="837226"/>
                </a:lnTo>
                <a:lnTo>
                  <a:pt x="952500" y="838200"/>
                </a:lnTo>
                <a:lnTo>
                  <a:pt x="1017682" y="837226"/>
                </a:lnTo>
                <a:lnTo>
                  <a:pt x="1081691" y="834348"/>
                </a:lnTo>
                <a:lnTo>
                  <a:pt x="1144384" y="829630"/>
                </a:lnTo>
                <a:lnTo>
                  <a:pt x="1205618" y="823136"/>
                </a:lnTo>
                <a:lnTo>
                  <a:pt x="1265251" y="814930"/>
                </a:lnTo>
                <a:lnTo>
                  <a:pt x="1323141" y="805076"/>
                </a:lnTo>
                <a:lnTo>
                  <a:pt x="1379146" y="793639"/>
                </a:lnTo>
                <a:lnTo>
                  <a:pt x="1433124" y="780683"/>
                </a:lnTo>
                <a:lnTo>
                  <a:pt x="1484932" y="766271"/>
                </a:lnTo>
                <a:lnTo>
                  <a:pt x="1534428" y="750468"/>
                </a:lnTo>
                <a:lnTo>
                  <a:pt x="1581471" y="733338"/>
                </a:lnTo>
                <a:lnTo>
                  <a:pt x="1625917" y="714946"/>
                </a:lnTo>
                <a:lnTo>
                  <a:pt x="1667625" y="695355"/>
                </a:lnTo>
                <a:lnTo>
                  <a:pt x="1706452" y="674630"/>
                </a:lnTo>
                <a:lnTo>
                  <a:pt x="1742256" y="652834"/>
                </a:lnTo>
                <a:lnTo>
                  <a:pt x="1774895" y="630032"/>
                </a:lnTo>
                <a:lnTo>
                  <a:pt x="1830109" y="581667"/>
                </a:lnTo>
                <a:lnTo>
                  <a:pt x="1870956" y="530048"/>
                </a:lnTo>
                <a:lnTo>
                  <a:pt x="1896299" y="475688"/>
                </a:lnTo>
                <a:lnTo>
                  <a:pt x="1905000" y="4191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51" name="object 63">
            <a:extLst>
              <a:ext uri="{FF2B5EF4-FFF2-40B4-BE49-F238E27FC236}">
                <a16:creationId xmlns:a16="http://schemas.microsoft.com/office/drawing/2014/main" id="{6A61A310-9010-442B-9A95-B3702CF44069}"/>
              </a:ext>
            </a:extLst>
          </p:cNvPr>
          <p:cNvSpPr txBox="1">
            <a:spLocks noChangeArrowheads="1"/>
          </p:cNvSpPr>
          <p:nvPr/>
        </p:nvSpPr>
        <p:spPr bwMode="auto">
          <a:xfrm>
            <a:off x="2149475" y="3330575"/>
            <a:ext cx="1403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53" rIns="0" bIns="0">
            <a:spAutoFit/>
          </a:bodyPr>
          <a:lstStyle>
            <a:lvl1pPr marL="69850" indent="-571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b="1">
                <a:latin typeface="Times New Roman" panose="02020603050405020304" pitchFamily="18" charset="0"/>
                <a:cs typeface="Times New Roman" panose="02020603050405020304" pitchFamily="18" charset="0"/>
              </a:rPr>
              <a:t>要求规格</a:t>
            </a:r>
            <a:endParaRPr lang="zh-CN" altLang="zh-CN">
              <a:latin typeface="Times New Roman" panose="02020603050405020304" pitchFamily="18" charset="0"/>
              <a:cs typeface="Times New Roman" panose="02020603050405020304" pitchFamily="18" charset="0"/>
            </a:endParaRPr>
          </a:p>
        </p:txBody>
      </p:sp>
      <p:sp>
        <p:nvSpPr>
          <p:cNvPr id="140352" name="object 64">
            <a:extLst>
              <a:ext uri="{FF2B5EF4-FFF2-40B4-BE49-F238E27FC236}">
                <a16:creationId xmlns:a16="http://schemas.microsoft.com/office/drawing/2014/main" id="{57041439-3571-4271-8433-045E045DA387}"/>
              </a:ext>
            </a:extLst>
          </p:cNvPr>
          <p:cNvSpPr>
            <a:spLocks/>
          </p:cNvSpPr>
          <p:nvPr/>
        </p:nvSpPr>
        <p:spPr bwMode="auto">
          <a:xfrm>
            <a:off x="2582863" y="3970338"/>
            <a:ext cx="1300162" cy="306387"/>
          </a:xfrm>
          <a:custGeom>
            <a:avLst/>
            <a:gdLst>
              <a:gd name="T0" fmla="*/ 0 w 1295400"/>
              <a:gd name="T1" fmla="*/ 0 h 304800"/>
              <a:gd name="T2" fmla="*/ 0 w 1295400"/>
              <a:gd name="T3" fmla="*/ 307982 h 304800"/>
              <a:gd name="T4" fmla="*/ 1304942 w 1295400"/>
              <a:gd name="T5" fmla="*/ 307982 h 304800"/>
              <a:gd name="T6" fmla="*/ 1304942 w 1295400"/>
              <a:gd name="T7" fmla="*/ 0 h 304800"/>
              <a:gd name="T8" fmla="*/ 0 w 12954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5400" h="304800">
                <a:moveTo>
                  <a:pt x="0" y="0"/>
                </a:moveTo>
                <a:lnTo>
                  <a:pt x="0" y="304800"/>
                </a:lnTo>
                <a:lnTo>
                  <a:pt x="1295400" y="304800"/>
                </a:lnTo>
                <a:lnTo>
                  <a:pt x="12954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53" name="object 65">
            <a:extLst>
              <a:ext uri="{FF2B5EF4-FFF2-40B4-BE49-F238E27FC236}">
                <a16:creationId xmlns:a16="http://schemas.microsoft.com/office/drawing/2014/main" id="{E332B917-BD3A-4062-AE37-55F84A56B82B}"/>
              </a:ext>
            </a:extLst>
          </p:cNvPr>
          <p:cNvSpPr>
            <a:spLocks/>
          </p:cNvSpPr>
          <p:nvPr/>
        </p:nvSpPr>
        <p:spPr bwMode="auto">
          <a:xfrm>
            <a:off x="2582863" y="3970338"/>
            <a:ext cx="1300162" cy="306387"/>
          </a:xfrm>
          <a:custGeom>
            <a:avLst/>
            <a:gdLst>
              <a:gd name="T0" fmla="*/ 0 w 1295400"/>
              <a:gd name="T1" fmla="*/ 0 h 304800"/>
              <a:gd name="T2" fmla="*/ 0 w 1295400"/>
              <a:gd name="T3" fmla="*/ 307982 h 304800"/>
              <a:gd name="T4" fmla="*/ 1304942 w 1295400"/>
              <a:gd name="T5" fmla="*/ 307982 h 304800"/>
              <a:gd name="T6" fmla="*/ 1304942 w 1295400"/>
              <a:gd name="T7" fmla="*/ 0 h 304800"/>
              <a:gd name="T8" fmla="*/ 0 w 12954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5400" h="304800">
                <a:moveTo>
                  <a:pt x="0" y="0"/>
                </a:moveTo>
                <a:lnTo>
                  <a:pt x="0" y="304800"/>
                </a:lnTo>
                <a:lnTo>
                  <a:pt x="1295400" y="304800"/>
                </a:lnTo>
                <a:lnTo>
                  <a:pt x="1295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54" name="object 66">
            <a:extLst>
              <a:ext uri="{FF2B5EF4-FFF2-40B4-BE49-F238E27FC236}">
                <a16:creationId xmlns:a16="http://schemas.microsoft.com/office/drawing/2014/main" id="{5DB08594-D703-4207-B7A0-F36BA458131D}"/>
              </a:ext>
            </a:extLst>
          </p:cNvPr>
          <p:cNvSpPr>
            <a:spLocks/>
          </p:cNvSpPr>
          <p:nvPr/>
        </p:nvSpPr>
        <p:spPr bwMode="auto">
          <a:xfrm>
            <a:off x="2659063" y="4048125"/>
            <a:ext cx="1300162" cy="304800"/>
          </a:xfrm>
          <a:custGeom>
            <a:avLst/>
            <a:gdLst>
              <a:gd name="T0" fmla="*/ 0 w 1295400"/>
              <a:gd name="T1" fmla="*/ 0 h 304800"/>
              <a:gd name="T2" fmla="*/ 0 w 1295400"/>
              <a:gd name="T3" fmla="*/ 304800 h 304800"/>
              <a:gd name="T4" fmla="*/ 1304942 w 1295400"/>
              <a:gd name="T5" fmla="*/ 304800 h 304800"/>
              <a:gd name="T6" fmla="*/ 1304942 w 1295400"/>
              <a:gd name="T7" fmla="*/ 0 h 304800"/>
              <a:gd name="T8" fmla="*/ 0 w 12954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5400" h="304800">
                <a:moveTo>
                  <a:pt x="0" y="0"/>
                </a:moveTo>
                <a:lnTo>
                  <a:pt x="0" y="304800"/>
                </a:lnTo>
                <a:lnTo>
                  <a:pt x="1295400" y="304800"/>
                </a:lnTo>
                <a:lnTo>
                  <a:pt x="12954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55" name="object 67">
            <a:extLst>
              <a:ext uri="{FF2B5EF4-FFF2-40B4-BE49-F238E27FC236}">
                <a16:creationId xmlns:a16="http://schemas.microsoft.com/office/drawing/2014/main" id="{358BA201-96C7-4FC6-B682-62EF5C4A8069}"/>
              </a:ext>
            </a:extLst>
          </p:cNvPr>
          <p:cNvSpPr>
            <a:spLocks/>
          </p:cNvSpPr>
          <p:nvPr/>
        </p:nvSpPr>
        <p:spPr bwMode="auto">
          <a:xfrm>
            <a:off x="2659063" y="4048125"/>
            <a:ext cx="1300162" cy="304800"/>
          </a:xfrm>
          <a:custGeom>
            <a:avLst/>
            <a:gdLst>
              <a:gd name="T0" fmla="*/ 0 w 1295400"/>
              <a:gd name="T1" fmla="*/ 0 h 304800"/>
              <a:gd name="T2" fmla="*/ 0 w 1295400"/>
              <a:gd name="T3" fmla="*/ 304800 h 304800"/>
              <a:gd name="T4" fmla="*/ 1304942 w 1295400"/>
              <a:gd name="T5" fmla="*/ 304800 h 304800"/>
              <a:gd name="T6" fmla="*/ 1304942 w 1295400"/>
              <a:gd name="T7" fmla="*/ 0 h 304800"/>
              <a:gd name="T8" fmla="*/ 0 w 12954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5400" h="304800">
                <a:moveTo>
                  <a:pt x="0" y="0"/>
                </a:moveTo>
                <a:lnTo>
                  <a:pt x="0" y="304800"/>
                </a:lnTo>
                <a:lnTo>
                  <a:pt x="1295400" y="304800"/>
                </a:lnTo>
                <a:lnTo>
                  <a:pt x="1295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56" name="object 68">
            <a:extLst>
              <a:ext uri="{FF2B5EF4-FFF2-40B4-BE49-F238E27FC236}">
                <a16:creationId xmlns:a16="http://schemas.microsoft.com/office/drawing/2014/main" id="{C3AC6BAD-A0B9-449F-8002-374E98C21568}"/>
              </a:ext>
            </a:extLst>
          </p:cNvPr>
          <p:cNvSpPr>
            <a:spLocks/>
          </p:cNvSpPr>
          <p:nvPr/>
        </p:nvSpPr>
        <p:spPr bwMode="auto">
          <a:xfrm>
            <a:off x="2735263" y="4124325"/>
            <a:ext cx="1301750" cy="306388"/>
          </a:xfrm>
          <a:custGeom>
            <a:avLst/>
            <a:gdLst>
              <a:gd name="T0" fmla="*/ 0 w 1295400"/>
              <a:gd name="T1" fmla="*/ 0 h 304800"/>
              <a:gd name="T2" fmla="*/ 0 w 1295400"/>
              <a:gd name="T3" fmla="*/ 307984 h 304800"/>
              <a:gd name="T4" fmla="*/ 1308131 w 1295400"/>
              <a:gd name="T5" fmla="*/ 307984 h 304800"/>
              <a:gd name="T6" fmla="*/ 1308131 w 1295400"/>
              <a:gd name="T7" fmla="*/ 0 h 304800"/>
              <a:gd name="T8" fmla="*/ 0 w 12954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5400" h="304800">
                <a:moveTo>
                  <a:pt x="0" y="0"/>
                </a:moveTo>
                <a:lnTo>
                  <a:pt x="0" y="304800"/>
                </a:lnTo>
                <a:lnTo>
                  <a:pt x="1295400" y="304800"/>
                </a:lnTo>
                <a:lnTo>
                  <a:pt x="12954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57" name="object 69">
            <a:extLst>
              <a:ext uri="{FF2B5EF4-FFF2-40B4-BE49-F238E27FC236}">
                <a16:creationId xmlns:a16="http://schemas.microsoft.com/office/drawing/2014/main" id="{541007B4-F37F-49E0-87E9-0D221419AE9B}"/>
              </a:ext>
            </a:extLst>
          </p:cNvPr>
          <p:cNvSpPr>
            <a:spLocks/>
          </p:cNvSpPr>
          <p:nvPr/>
        </p:nvSpPr>
        <p:spPr bwMode="auto">
          <a:xfrm>
            <a:off x="2735263" y="4124325"/>
            <a:ext cx="1301750" cy="306388"/>
          </a:xfrm>
          <a:custGeom>
            <a:avLst/>
            <a:gdLst>
              <a:gd name="T0" fmla="*/ 0 w 1295400"/>
              <a:gd name="T1" fmla="*/ 0 h 304800"/>
              <a:gd name="T2" fmla="*/ 0 w 1295400"/>
              <a:gd name="T3" fmla="*/ 307984 h 304800"/>
              <a:gd name="T4" fmla="*/ 1308131 w 1295400"/>
              <a:gd name="T5" fmla="*/ 307984 h 304800"/>
              <a:gd name="T6" fmla="*/ 1308131 w 1295400"/>
              <a:gd name="T7" fmla="*/ 0 h 304800"/>
              <a:gd name="T8" fmla="*/ 0 w 1295400"/>
              <a:gd name="T9" fmla="*/ 0 h 304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5400" h="304800">
                <a:moveTo>
                  <a:pt x="0" y="0"/>
                </a:moveTo>
                <a:lnTo>
                  <a:pt x="0" y="304800"/>
                </a:lnTo>
                <a:lnTo>
                  <a:pt x="1295400" y="304800"/>
                </a:lnTo>
                <a:lnTo>
                  <a:pt x="12954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0" name="object 70">
            <a:extLst>
              <a:ext uri="{FF2B5EF4-FFF2-40B4-BE49-F238E27FC236}">
                <a16:creationId xmlns:a16="http://schemas.microsoft.com/office/drawing/2014/main" id="{DC4974FC-90CF-41A1-99E1-A2BF5133ACD5}"/>
              </a:ext>
            </a:extLst>
          </p:cNvPr>
          <p:cNvSpPr txBox="1"/>
          <p:nvPr/>
        </p:nvSpPr>
        <p:spPr>
          <a:xfrm>
            <a:off x="2901950" y="4121150"/>
            <a:ext cx="971550" cy="300038"/>
          </a:xfrm>
          <a:prstGeom prst="rect">
            <a:avLst/>
          </a:prstGeom>
        </p:spPr>
        <p:txBody>
          <a:bodyPr lIns="0" tIns="12753" rIns="0" bIns="0">
            <a:spAutoFit/>
          </a:bodyPr>
          <a:lstStyle/>
          <a:p>
            <a:pPr marL="12753">
              <a:spcBef>
                <a:spcPts val="100"/>
              </a:spcBef>
              <a:defRPr/>
            </a:pPr>
            <a:r>
              <a:rPr sz="1808" b="1" spc="-5" dirty="0">
                <a:latin typeface="Times New Roman"/>
                <a:cs typeface="Times New Roman"/>
              </a:rPr>
              <a:t>场景</a:t>
            </a:r>
            <a:endParaRPr sz="1808">
              <a:latin typeface="Times New Roman"/>
              <a:cs typeface="Times New Roman"/>
            </a:endParaRPr>
          </a:p>
        </p:txBody>
      </p:sp>
      <p:sp>
        <p:nvSpPr>
          <p:cNvPr id="140359" name="object 71">
            <a:extLst>
              <a:ext uri="{FF2B5EF4-FFF2-40B4-BE49-F238E27FC236}">
                <a16:creationId xmlns:a16="http://schemas.microsoft.com/office/drawing/2014/main" id="{549ED8B1-1C4E-478E-A3E3-1D4F4D238644}"/>
              </a:ext>
            </a:extLst>
          </p:cNvPr>
          <p:cNvSpPr>
            <a:spLocks/>
          </p:cNvSpPr>
          <p:nvPr/>
        </p:nvSpPr>
        <p:spPr bwMode="auto">
          <a:xfrm>
            <a:off x="2735263" y="2057400"/>
            <a:ext cx="0" cy="1052513"/>
          </a:xfrm>
          <a:custGeom>
            <a:avLst/>
            <a:gdLst>
              <a:gd name="T0" fmla="*/ 0 h 1047114"/>
              <a:gd name="T1" fmla="*/ 1057812 h 1047114"/>
              <a:gd name="T2" fmla="*/ 0 60000 65536"/>
              <a:gd name="T3" fmla="*/ 0 60000 65536"/>
            </a:gdLst>
            <a:ahLst/>
            <a:cxnLst>
              <a:cxn ang="T2">
                <a:pos x="0" y="T0"/>
              </a:cxn>
              <a:cxn ang="T3">
                <a:pos x="0" y="T1"/>
              </a:cxn>
            </a:cxnLst>
            <a:rect l="0" t="0" r="r" b="b"/>
            <a:pathLst>
              <a:path h="1047114">
                <a:moveTo>
                  <a:pt x="0" y="0"/>
                </a:moveTo>
                <a:lnTo>
                  <a:pt x="0" y="104698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60" name="object 72">
            <a:extLst>
              <a:ext uri="{FF2B5EF4-FFF2-40B4-BE49-F238E27FC236}">
                <a16:creationId xmlns:a16="http://schemas.microsoft.com/office/drawing/2014/main" id="{3A46A338-D6B4-41F6-9525-10250F69B2A1}"/>
              </a:ext>
            </a:extLst>
          </p:cNvPr>
          <p:cNvSpPr>
            <a:spLocks/>
          </p:cNvSpPr>
          <p:nvPr/>
        </p:nvSpPr>
        <p:spPr bwMode="auto">
          <a:xfrm>
            <a:off x="2686050" y="3106738"/>
            <a:ext cx="100013" cy="98425"/>
          </a:xfrm>
          <a:custGeom>
            <a:avLst/>
            <a:gdLst>
              <a:gd name="T0" fmla="*/ 100977 w 99059"/>
              <a:gd name="T1" fmla="*/ 0 h 99060"/>
              <a:gd name="T2" fmla="*/ 0 w 99059"/>
              <a:gd name="T3" fmla="*/ 0 h 99060"/>
              <a:gd name="T4" fmla="*/ 49712 w 99059"/>
              <a:gd name="T5" fmla="*/ 97794 h 99060"/>
              <a:gd name="T6" fmla="*/ 100977 w 99059"/>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60" y="0"/>
                </a:moveTo>
                <a:lnTo>
                  <a:pt x="0" y="0"/>
                </a:lnTo>
                <a:lnTo>
                  <a:pt x="48768" y="99060"/>
                </a:lnTo>
                <a:lnTo>
                  <a:pt x="990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61" name="object 73">
            <a:extLst>
              <a:ext uri="{FF2B5EF4-FFF2-40B4-BE49-F238E27FC236}">
                <a16:creationId xmlns:a16="http://schemas.microsoft.com/office/drawing/2014/main" id="{164209BF-04F3-42E8-93D0-C9C65BCF8E7C}"/>
              </a:ext>
            </a:extLst>
          </p:cNvPr>
          <p:cNvSpPr txBox="1">
            <a:spLocks noChangeArrowheads="1"/>
          </p:cNvSpPr>
          <p:nvPr/>
        </p:nvSpPr>
        <p:spPr bwMode="auto">
          <a:xfrm>
            <a:off x="2125663" y="1549400"/>
            <a:ext cx="20383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043"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163"/>
              </a:spcBef>
            </a:pPr>
            <a:r>
              <a:rPr lang="zh-CN" altLang="zh-CN" sz="1400" b="1">
                <a:latin typeface="Times New Roman" panose="02020603050405020304" pitchFamily="18" charset="0"/>
                <a:cs typeface="Times New Roman" panose="02020603050405020304" pitchFamily="18" charset="0"/>
              </a:rPr>
              <a:t>UML 用例描述和关系图</a:t>
            </a:r>
            <a:endParaRPr lang="zh-CN" altLang="zh-CN" sz="1400">
              <a:latin typeface="Times New Roman" panose="02020603050405020304" pitchFamily="18" charset="0"/>
              <a:cs typeface="Times New Roman" panose="02020603050405020304" pitchFamily="18" charset="0"/>
            </a:endParaRPr>
          </a:p>
        </p:txBody>
      </p:sp>
      <p:sp>
        <p:nvSpPr>
          <p:cNvPr id="140362" name="object 74">
            <a:extLst>
              <a:ext uri="{FF2B5EF4-FFF2-40B4-BE49-F238E27FC236}">
                <a16:creationId xmlns:a16="http://schemas.microsoft.com/office/drawing/2014/main" id="{BAC397D7-81A0-4992-87CC-53DEC24F2D99}"/>
              </a:ext>
            </a:extLst>
          </p:cNvPr>
          <p:cNvSpPr>
            <a:spLocks/>
          </p:cNvSpPr>
          <p:nvPr/>
        </p:nvSpPr>
        <p:spPr bwMode="auto">
          <a:xfrm>
            <a:off x="4495800" y="1292225"/>
            <a:ext cx="1530350" cy="612775"/>
          </a:xfrm>
          <a:custGeom>
            <a:avLst/>
            <a:gdLst>
              <a:gd name="T0" fmla="*/ 0 w 1524000"/>
              <a:gd name="T1" fmla="*/ 0 h 609600"/>
              <a:gd name="T2" fmla="*/ 0 w 1524000"/>
              <a:gd name="T3" fmla="*/ 615966 h 609600"/>
              <a:gd name="T4" fmla="*/ 1536726 w 1524000"/>
              <a:gd name="T5" fmla="*/ 615966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599"/>
                </a:lnTo>
                <a:lnTo>
                  <a:pt x="1524000" y="609599"/>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63" name="object 75">
            <a:extLst>
              <a:ext uri="{FF2B5EF4-FFF2-40B4-BE49-F238E27FC236}">
                <a16:creationId xmlns:a16="http://schemas.microsoft.com/office/drawing/2014/main" id="{09E41A47-CF01-41B3-8E35-A30AB78C7E84}"/>
              </a:ext>
            </a:extLst>
          </p:cNvPr>
          <p:cNvSpPr>
            <a:spLocks/>
          </p:cNvSpPr>
          <p:nvPr/>
        </p:nvSpPr>
        <p:spPr bwMode="auto">
          <a:xfrm>
            <a:off x="4495800" y="1292225"/>
            <a:ext cx="1530350" cy="612775"/>
          </a:xfrm>
          <a:custGeom>
            <a:avLst/>
            <a:gdLst>
              <a:gd name="T0" fmla="*/ 0 w 1524000"/>
              <a:gd name="T1" fmla="*/ 0 h 609600"/>
              <a:gd name="T2" fmla="*/ 0 w 1524000"/>
              <a:gd name="T3" fmla="*/ 615966 h 609600"/>
              <a:gd name="T4" fmla="*/ 1536726 w 1524000"/>
              <a:gd name="T5" fmla="*/ 615966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599"/>
                </a:lnTo>
                <a:lnTo>
                  <a:pt x="1524000" y="609599"/>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64" name="object 76">
            <a:extLst>
              <a:ext uri="{FF2B5EF4-FFF2-40B4-BE49-F238E27FC236}">
                <a16:creationId xmlns:a16="http://schemas.microsoft.com/office/drawing/2014/main" id="{9D3D834E-EC41-41BB-A840-4729E1E8A6DA}"/>
              </a:ext>
            </a:extLst>
          </p:cNvPr>
          <p:cNvSpPr>
            <a:spLocks/>
          </p:cNvSpPr>
          <p:nvPr/>
        </p:nvSpPr>
        <p:spPr bwMode="auto">
          <a:xfrm>
            <a:off x="4572000" y="1370013"/>
            <a:ext cx="1530350" cy="611187"/>
          </a:xfrm>
          <a:custGeom>
            <a:avLst/>
            <a:gdLst>
              <a:gd name="T0" fmla="*/ 0 w 1524000"/>
              <a:gd name="T1" fmla="*/ 0 h 609600"/>
              <a:gd name="T2" fmla="*/ 0 w 1524000"/>
              <a:gd name="T3" fmla="*/ 612777 h 609600"/>
              <a:gd name="T4" fmla="*/ 1536726 w 1524000"/>
              <a:gd name="T5" fmla="*/ 61277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599"/>
                </a:lnTo>
                <a:lnTo>
                  <a:pt x="1524000" y="609599"/>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65" name="object 77">
            <a:extLst>
              <a:ext uri="{FF2B5EF4-FFF2-40B4-BE49-F238E27FC236}">
                <a16:creationId xmlns:a16="http://schemas.microsoft.com/office/drawing/2014/main" id="{80CDF963-0B96-4AA6-AF45-A08A835130D9}"/>
              </a:ext>
            </a:extLst>
          </p:cNvPr>
          <p:cNvSpPr>
            <a:spLocks/>
          </p:cNvSpPr>
          <p:nvPr/>
        </p:nvSpPr>
        <p:spPr bwMode="auto">
          <a:xfrm>
            <a:off x="4572000" y="1370013"/>
            <a:ext cx="1530350" cy="611187"/>
          </a:xfrm>
          <a:custGeom>
            <a:avLst/>
            <a:gdLst>
              <a:gd name="T0" fmla="*/ 0 w 1524000"/>
              <a:gd name="T1" fmla="*/ 0 h 609600"/>
              <a:gd name="T2" fmla="*/ 0 w 1524000"/>
              <a:gd name="T3" fmla="*/ 612777 h 609600"/>
              <a:gd name="T4" fmla="*/ 1536726 w 1524000"/>
              <a:gd name="T5" fmla="*/ 61277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599"/>
                </a:lnTo>
                <a:lnTo>
                  <a:pt x="1524000" y="609599"/>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66" name="object 78">
            <a:extLst>
              <a:ext uri="{FF2B5EF4-FFF2-40B4-BE49-F238E27FC236}">
                <a16:creationId xmlns:a16="http://schemas.microsoft.com/office/drawing/2014/main" id="{1891008C-7485-41E8-B495-BC7D7CD40FAC}"/>
              </a:ext>
            </a:extLst>
          </p:cNvPr>
          <p:cNvSpPr>
            <a:spLocks/>
          </p:cNvSpPr>
          <p:nvPr/>
        </p:nvSpPr>
        <p:spPr bwMode="auto">
          <a:xfrm>
            <a:off x="4648200" y="1446213"/>
            <a:ext cx="1530350" cy="611187"/>
          </a:xfrm>
          <a:custGeom>
            <a:avLst/>
            <a:gdLst>
              <a:gd name="T0" fmla="*/ 0 w 1524000"/>
              <a:gd name="T1" fmla="*/ 0 h 609600"/>
              <a:gd name="T2" fmla="*/ 0 w 1524000"/>
              <a:gd name="T3" fmla="*/ 612777 h 609600"/>
              <a:gd name="T4" fmla="*/ 1536726 w 1524000"/>
              <a:gd name="T5" fmla="*/ 61277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599"/>
                </a:lnTo>
                <a:lnTo>
                  <a:pt x="1524000" y="609599"/>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67" name="object 79">
            <a:extLst>
              <a:ext uri="{FF2B5EF4-FFF2-40B4-BE49-F238E27FC236}">
                <a16:creationId xmlns:a16="http://schemas.microsoft.com/office/drawing/2014/main" id="{07D65E1F-C628-4A02-B607-802A4FD97068}"/>
              </a:ext>
            </a:extLst>
          </p:cNvPr>
          <p:cNvSpPr>
            <a:spLocks/>
          </p:cNvSpPr>
          <p:nvPr/>
        </p:nvSpPr>
        <p:spPr bwMode="auto">
          <a:xfrm>
            <a:off x="4648200" y="1446213"/>
            <a:ext cx="1530350" cy="611187"/>
          </a:xfrm>
          <a:custGeom>
            <a:avLst/>
            <a:gdLst>
              <a:gd name="T0" fmla="*/ 0 w 1524000"/>
              <a:gd name="T1" fmla="*/ 0 h 609600"/>
              <a:gd name="T2" fmla="*/ 0 w 1524000"/>
              <a:gd name="T3" fmla="*/ 612777 h 609600"/>
              <a:gd name="T4" fmla="*/ 1536726 w 1524000"/>
              <a:gd name="T5" fmla="*/ 61277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599"/>
                </a:lnTo>
                <a:lnTo>
                  <a:pt x="1524000" y="609599"/>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68" name="object 80">
            <a:extLst>
              <a:ext uri="{FF2B5EF4-FFF2-40B4-BE49-F238E27FC236}">
                <a16:creationId xmlns:a16="http://schemas.microsoft.com/office/drawing/2014/main" id="{C395474E-333F-4CE3-ABE5-DC3940D82EAA}"/>
              </a:ext>
            </a:extLst>
          </p:cNvPr>
          <p:cNvSpPr txBox="1">
            <a:spLocks noChangeArrowheads="1"/>
          </p:cNvSpPr>
          <p:nvPr/>
        </p:nvSpPr>
        <p:spPr bwMode="auto">
          <a:xfrm>
            <a:off x="4648200" y="1446213"/>
            <a:ext cx="1377950" cy="52070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86084" rIns="0" bIns="0">
            <a:spAutoFit/>
          </a:bodyPr>
          <a:lstStyle>
            <a:lvl1pPr marL="390525" indent="-1603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75"/>
              </a:spcBef>
            </a:pPr>
            <a:r>
              <a:rPr lang="zh-CN" altLang="zh-CN" sz="1400" b="1">
                <a:latin typeface="Times New Roman" panose="02020603050405020304" pitchFamily="18" charset="0"/>
                <a:cs typeface="Times New Roman" panose="02020603050405020304" pitchFamily="18" charset="0"/>
              </a:rPr>
              <a:t>UML 活动图</a:t>
            </a:r>
            <a:endParaRPr lang="zh-CN" altLang="zh-CN" sz="1400">
              <a:latin typeface="Times New Roman" panose="02020603050405020304" pitchFamily="18" charset="0"/>
              <a:cs typeface="Times New Roman" panose="02020603050405020304" pitchFamily="18" charset="0"/>
            </a:endParaRPr>
          </a:p>
        </p:txBody>
      </p:sp>
      <p:sp>
        <p:nvSpPr>
          <p:cNvPr id="140369" name="object 81">
            <a:extLst>
              <a:ext uri="{FF2B5EF4-FFF2-40B4-BE49-F238E27FC236}">
                <a16:creationId xmlns:a16="http://schemas.microsoft.com/office/drawing/2014/main" id="{77F004B6-27FB-4250-B9D1-674B53655EAA}"/>
              </a:ext>
            </a:extLst>
          </p:cNvPr>
          <p:cNvSpPr>
            <a:spLocks/>
          </p:cNvSpPr>
          <p:nvPr/>
        </p:nvSpPr>
        <p:spPr bwMode="auto">
          <a:xfrm>
            <a:off x="6332538" y="1292225"/>
            <a:ext cx="1808162" cy="612775"/>
          </a:xfrm>
          <a:custGeom>
            <a:avLst/>
            <a:gdLst>
              <a:gd name="T0" fmla="*/ 0 w 1801495"/>
              <a:gd name="T1" fmla="*/ 0 h 609600"/>
              <a:gd name="T2" fmla="*/ 0 w 1801495"/>
              <a:gd name="T3" fmla="*/ 615966 h 609600"/>
              <a:gd name="T4" fmla="*/ 1814726 w 1801495"/>
              <a:gd name="T5" fmla="*/ 615966 h 609600"/>
              <a:gd name="T6" fmla="*/ 1814726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599"/>
                </a:lnTo>
                <a:lnTo>
                  <a:pt x="1801368" y="609599"/>
                </a:lnTo>
                <a:lnTo>
                  <a:pt x="1801368"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70" name="object 82">
            <a:extLst>
              <a:ext uri="{FF2B5EF4-FFF2-40B4-BE49-F238E27FC236}">
                <a16:creationId xmlns:a16="http://schemas.microsoft.com/office/drawing/2014/main" id="{5AB64E00-64E1-4F07-9092-496181B985E5}"/>
              </a:ext>
            </a:extLst>
          </p:cNvPr>
          <p:cNvSpPr>
            <a:spLocks/>
          </p:cNvSpPr>
          <p:nvPr/>
        </p:nvSpPr>
        <p:spPr bwMode="auto">
          <a:xfrm>
            <a:off x="6332538" y="1292225"/>
            <a:ext cx="1808162" cy="612775"/>
          </a:xfrm>
          <a:custGeom>
            <a:avLst/>
            <a:gdLst>
              <a:gd name="T0" fmla="*/ 0 w 1801495"/>
              <a:gd name="T1" fmla="*/ 0 h 609600"/>
              <a:gd name="T2" fmla="*/ 0 w 1801495"/>
              <a:gd name="T3" fmla="*/ 615966 h 609600"/>
              <a:gd name="T4" fmla="*/ 1814726 w 1801495"/>
              <a:gd name="T5" fmla="*/ 615966 h 609600"/>
              <a:gd name="T6" fmla="*/ 1814726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599"/>
                </a:lnTo>
                <a:lnTo>
                  <a:pt x="1801368" y="609599"/>
                </a:lnTo>
                <a:lnTo>
                  <a:pt x="180136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71" name="object 83">
            <a:extLst>
              <a:ext uri="{FF2B5EF4-FFF2-40B4-BE49-F238E27FC236}">
                <a16:creationId xmlns:a16="http://schemas.microsoft.com/office/drawing/2014/main" id="{17E14460-E47D-498A-BA82-4C8FF8DB6C90}"/>
              </a:ext>
            </a:extLst>
          </p:cNvPr>
          <p:cNvSpPr>
            <a:spLocks/>
          </p:cNvSpPr>
          <p:nvPr/>
        </p:nvSpPr>
        <p:spPr bwMode="auto">
          <a:xfrm>
            <a:off x="6421438" y="1370013"/>
            <a:ext cx="1809750" cy="611187"/>
          </a:xfrm>
          <a:custGeom>
            <a:avLst/>
            <a:gdLst>
              <a:gd name="T0" fmla="*/ 0 w 1801495"/>
              <a:gd name="T1" fmla="*/ 0 h 609600"/>
              <a:gd name="T2" fmla="*/ 0 w 1801495"/>
              <a:gd name="T3" fmla="*/ 612777 h 609600"/>
              <a:gd name="T4" fmla="*/ 1817913 w 1801495"/>
              <a:gd name="T5" fmla="*/ 61277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599"/>
                </a:lnTo>
                <a:lnTo>
                  <a:pt x="1801367" y="609599"/>
                </a:lnTo>
                <a:lnTo>
                  <a:pt x="1801367"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72" name="object 84">
            <a:extLst>
              <a:ext uri="{FF2B5EF4-FFF2-40B4-BE49-F238E27FC236}">
                <a16:creationId xmlns:a16="http://schemas.microsoft.com/office/drawing/2014/main" id="{C9A7B165-BA4B-4A54-9C2A-2B53BDC089F3}"/>
              </a:ext>
            </a:extLst>
          </p:cNvPr>
          <p:cNvSpPr>
            <a:spLocks/>
          </p:cNvSpPr>
          <p:nvPr/>
        </p:nvSpPr>
        <p:spPr bwMode="auto">
          <a:xfrm>
            <a:off x="6421438" y="1370013"/>
            <a:ext cx="1809750" cy="611187"/>
          </a:xfrm>
          <a:custGeom>
            <a:avLst/>
            <a:gdLst>
              <a:gd name="T0" fmla="*/ 0 w 1801495"/>
              <a:gd name="T1" fmla="*/ 0 h 609600"/>
              <a:gd name="T2" fmla="*/ 0 w 1801495"/>
              <a:gd name="T3" fmla="*/ 612777 h 609600"/>
              <a:gd name="T4" fmla="*/ 1817913 w 1801495"/>
              <a:gd name="T5" fmla="*/ 61277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599"/>
                </a:lnTo>
                <a:lnTo>
                  <a:pt x="1801367" y="609599"/>
                </a:lnTo>
                <a:lnTo>
                  <a:pt x="180136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73" name="object 85">
            <a:extLst>
              <a:ext uri="{FF2B5EF4-FFF2-40B4-BE49-F238E27FC236}">
                <a16:creationId xmlns:a16="http://schemas.microsoft.com/office/drawing/2014/main" id="{73C8F7A7-E908-4F60-A37E-DCD768404C83}"/>
              </a:ext>
            </a:extLst>
          </p:cNvPr>
          <p:cNvSpPr>
            <a:spLocks/>
          </p:cNvSpPr>
          <p:nvPr/>
        </p:nvSpPr>
        <p:spPr bwMode="auto">
          <a:xfrm>
            <a:off x="6511925" y="1446213"/>
            <a:ext cx="1809750" cy="611187"/>
          </a:xfrm>
          <a:custGeom>
            <a:avLst/>
            <a:gdLst>
              <a:gd name="T0" fmla="*/ 0 w 1801495"/>
              <a:gd name="T1" fmla="*/ 0 h 609600"/>
              <a:gd name="T2" fmla="*/ 0 w 1801495"/>
              <a:gd name="T3" fmla="*/ 612777 h 609600"/>
              <a:gd name="T4" fmla="*/ 1817913 w 1801495"/>
              <a:gd name="T5" fmla="*/ 61277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599"/>
                </a:lnTo>
                <a:lnTo>
                  <a:pt x="1801367" y="609599"/>
                </a:lnTo>
                <a:lnTo>
                  <a:pt x="1801367"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74" name="object 86">
            <a:extLst>
              <a:ext uri="{FF2B5EF4-FFF2-40B4-BE49-F238E27FC236}">
                <a16:creationId xmlns:a16="http://schemas.microsoft.com/office/drawing/2014/main" id="{0AE3DDEE-876C-44E3-924D-CC8F4AE0DDB0}"/>
              </a:ext>
            </a:extLst>
          </p:cNvPr>
          <p:cNvSpPr>
            <a:spLocks/>
          </p:cNvSpPr>
          <p:nvPr/>
        </p:nvSpPr>
        <p:spPr bwMode="auto">
          <a:xfrm>
            <a:off x="6511925" y="1446213"/>
            <a:ext cx="1809750" cy="611187"/>
          </a:xfrm>
          <a:custGeom>
            <a:avLst/>
            <a:gdLst>
              <a:gd name="T0" fmla="*/ 0 w 1801495"/>
              <a:gd name="T1" fmla="*/ 0 h 609600"/>
              <a:gd name="T2" fmla="*/ 0 w 1801495"/>
              <a:gd name="T3" fmla="*/ 612777 h 609600"/>
              <a:gd name="T4" fmla="*/ 1817913 w 1801495"/>
              <a:gd name="T5" fmla="*/ 61277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599"/>
                </a:lnTo>
                <a:lnTo>
                  <a:pt x="1801367" y="609599"/>
                </a:lnTo>
                <a:lnTo>
                  <a:pt x="180136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75" name="object 87">
            <a:extLst>
              <a:ext uri="{FF2B5EF4-FFF2-40B4-BE49-F238E27FC236}">
                <a16:creationId xmlns:a16="http://schemas.microsoft.com/office/drawing/2014/main" id="{B811D2DF-E526-41CA-93E7-4D73959FFD49}"/>
              </a:ext>
            </a:extLst>
          </p:cNvPr>
          <p:cNvSpPr txBox="1">
            <a:spLocks noChangeArrowheads="1"/>
          </p:cNvSpPr>
          <p:nvPr/>
        </p:nvSpPr>
        <p:spPr bwMode="auto">
          <a:xfrm>
            <a:off x="6511925" y="1446213"/>
            <a:ext cx="1628775" cy="52070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86084" rIns="0" bIns="0">
            <a:spAutoFit/>
          </a:bodyPr>
          <a:lstStyle>
            <a:lvl1pPr marL="531813" indent="-523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75"/>
              </a:spcBef>
            </a:pPr>
            <a:r>
              <a:rPr lang="zh-CN" altLang="zh-CN" sz="1400" b="1">
                <a:latin typeface="Times New Roman" panose="02020603050405020304" pitchFamily="18" charset="0"/>
                <a:cs typeface="Times New Roman" panose="02020603050405020304" pitchFamily="18" charset="0"/>
              </a:rPr>
              <a:t>UML 状态图</a:t>
            </a:r>
            <a:endParaRPr lang="zh-CN" altLang="zh-CN" sz="1400">
              <a:latin typeface="Times New Roman" panose="02020603050405020304" pitchFamily="18" charset="0"/>
              <a:cs typeface="Times New Roman" panose="02020603050405020304" pitchFamily="18" charset="0"/>
            </a:endParaRPr>
          </a:p>
        </p:txBody>
      </p:sp>
      <p:sp>
        <p:nvSpPr>
          <p:cNvPr id="88" name="object 88">
            <a:extLst>
              <a:ext uri="{FF2B5EF4-FFF2-40B4-BE49-F238E27FC236}">
                <a16:creationId xmlns:a16="http://schemas.microsoft.com/office/drawing/2014/main" id="{78C3FA65-C4A5-4236-8EE4-06377E7ECAB1}"/>
              </a:ext>
            </a:extLst>
          </p:cNvPr>
          <p:cNvSpPr txBox="1"/>
          <p:nvPr/>
        </p:nvSpPr>
        <p:spPr>
          <a:xfrm>
            <a:off x="8373454" y="1149485"/>
            <a:ext cx="269304" cy="904835"/>
          </a:xfrm>
          <a:prstGeom prst="rect">
            <a:avLst/>
          </a:prstGeom>
        </p:spPr>
        <p:txBody>
          <a:bodyPr vert="vert270" lIns="0" tIns="0" rIns="0" bIns="0">
            <a:spAutoFit/>
          </a:bodyPr>
          <a:lstStyle/>
          <a:p>
            <a:pPr marL="12753">
              <a:lnSpc>
                <a:spcPts val="2074"/>
              </a:lnSpc>
              <a:defRPr/>
            </a:pPr>
            <a:r>
              <a:rPr sz="1808" b="1" u="heavy" spc="-10" dirty="0">
                <a:uFill>
                  <a:solidFill>
                    <a:srgbClr val="000000"/>
                  </a:solidFill>
                </a:uFill>
                <a:latin typeface="Times New Roman"/>
                <a:cs typeface="Times New Roman"/>
              </a:rPr>
              <a:t>国家</a:t>
            </a:r>
            <a:endParaRPr sz="1808">
              <a:latin typeface="Times New Roman"/>
              <a:cs typeface="Times New Roman"/>
            </a:endParaRPr>
          </a:p>
        </p:txBody>
      </p:sp>
      <p:sp>
        <p:nvSpPr>
          <p:cNvPr id="140377" name="object 89">
            <a:extLst>
              <a:ext uri="{FF2B5EF4-FFF2-40B4-BE49-F238E27FC236}">
                <a16:creationId xmlns:a16="http://schemas.microsoft.com/office/drawing/2014/main" id="{A437A46A-5F10-49C7-9F58-7E1EDAEFF0ED}"/>
              </a:ext>
            </a:extLst>
          </p:cNvPr>
          <p:cNvSpPr>
            <a:spLocks/>
          </p:cNvSpPr>
          <p:nvPr/>
        </p:nvSpPr>
        <p:spPr bwMode="auto">
          <a:xfrm>
            <a:off x="4495800" y="3359150"/>
            <a:ext cx="1530350" cy="611188"/>
          </a:xfrm>
          <a:custGeom>
            <a:avLst/>
            <a:gdLst>
              <a:gd name="T0" fmla="*/ 0 w 1524000"/>
              <a:gd name="T1" fmla="*/ 0 h 609600"/>
              <a:gd name="T2" fmla="*/ 0 w 1524000"/>
              <a:gd name="T3" fmla="*/ 612780 h 609600"/>
              <a:gd name="T4" fmla="*/ 1536726 w 1524000"/>
              <a:gd name="T5" fmla="*/ 612780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78" name="object 90">
            <a:extLst>
              <a:ext uri="{FF2B5EF4-FFF2-40B4-BE49-F238E27FC236}">
                <a16:creationId xmlns:a16="http://schemas.microsoft.com/office/drawing/2014/main" id="{CCDE5348-0E72-450B-8EC7-A490AE954EE1}"/>
              </a:ext>
            </a:extLst>
          </p:cNvPr>
          <p:cNvSpPr>
            <a:spLocks/>
          </p:cNvSpPr>
          <p:nvPr/>
        </p:nvSpPr>
        <p:spPr bwMode="auto">
          <a:xfrm>
            <a:off x="4495800" y="3359150"/>
            <a:ext cx="1530350" cy="611188"/>
          </a:xfrm>
          <a:custGeom>
            <a:avLst/>
            <a:gdLst>
              <a:gd name="T0" fmla="*/ 0 w 1524000"/>
              <a:gd name="T1" fmla="*/ 0 h 609600"/>
              <a:gd name="T2" fmla="*/ 0 w 1524000"/>
              <a:gd name="T3" fmla="*/ 612780 h 609600"/>
              <a:gd name="T4" fmla="*/ 1536726 w 1524000"/>
              <a:gd name="T5" fmla="*/ 612780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79" name="object 91">
            <a:extLst>
              <a:ext uri="{FF2B5EF4-FFF2-40B4-BE49-F238E27FC236}">
                <a16:creationId xmlns:a16="http://schemas.microsoft.com/office/drawing/2014/main" id="{8752DDF2-91E6-4420-A63D-E1216C5F7865}"/>
              </a:ext>
            </a:extLst>
          </p:cNvPr>
          <p:cNvSpPr>
            <a:spLocks/>
          </p:cNvSpPr>
          <p:nvPr/>
        </p:nvSpPr>
        <p:spPr bwMode="auto">
          <a:xfrm>
            <a:off x="4572000" y="343535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80" name="object 92">
            <a:extLst>
              <a:ext uri="{FF2B5EF4-FFF2-40B4-BE49-F238E27FC236}">
                <a16:creationId xmlns:a16="http://schemas.microsoft.com/office/drawing/2014/main" id="{8F0F4711-16F2-4BE9-BFA6-DB3D79E1EEA3}"/>
              </a:ext>
            </a:extLst>
          </p:cNvPr>
          <p:cNvSpPr>
            <a:spLocks/>
          </p:cNvSpPr>
          <p:nvPr/>
        </p:nvSpPr>
        <p:spPr bwMode="auto">
          <a:xfrm>
            <a:off x="4572000" y="343535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81" name="object 93">
            <a:extLst>
              <a:ext uri="{FF2B5EF4-FFF2-40B4-BE49-F238E27FC236}">
                <a16:creationId xmlns:a16="http://schemas.microsoft.com/office/drawing/2014/main" id="{B5820AFC-01EC-4E44-BC38-FFEE4F9BABFA}"/>
              </a:ext>
            </a:extLst>
          </p:cNvPr>
          <p:cNvSpPr>
            <a:spLocks/>
          </p:cNvSpPr>
          <p:nvPr/>
        </p:nvSpPr>
        <p:spPr bwMode="auto">
          <a:xfrm>
            <a:off x="4648200" y="351155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82" name="object 94">
            <a:extLst>
              <a:ext uri="{FF2B5EF4-FFF2-40B4-BE49-F238E27FC236}">
                <a16:creationId xmlns:a16="http://schemas.microsoft.com/office/drawing/2014/main" id="{BE324515-79A0-47A9-A02A-1B67174F91D3}"/>
              </a:ext>
            </a:extLst>
          </p:cNvPr>
          <p:cNvSpPr>
            <a:spLocks/>
          </p:cNvSpPr>
          <p:nvPr/>
        </p:nvSpPr>
        <p:spPr bwMode="auto">
          <a:xfrm>
            <a:off x="4648200" y="351155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83" name="object 95">
            <a:extLst>
              <a:ext uri="{FF2B5EF4-FFF2-40B4-BE49-F238E27FC236}">
                <a16:creationId xmlns:a16="http://schemas.microsoft.com/office/drawing/2014/main" id="{BDB976E4-C531-4667-81E7-9A75F8CB9FCB}"/>
              </a:ext>
            </a:extLst>
          </p:cNvPr>
          <p:cNvSpPr txBox="1">
            <a:spLocks noChangeArrowheads="1"/>
          </p:cNvSpPr>
          <p:nvPr/>
        </p:nvSpPr>
        <p:spPr bwMode="auto">
          <a:xfrm>
            <a:off x="4648200" y="3511550"/>
            <a:ext cx="1377950" cy="522288"/>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86084" rIns="0" bIns="0">
            <a:spAutoFit/>
          </a:bodyPr>
          <a:lstStyle>
            <a:lvl1pPr marL="390525" indent="-603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75"/>
              </a:spcBef>
            </a:pPr>
            <a:r>
              <a:rPr lang="zh-CN" altLang="zh-CN" sz="1400" b="1">
                <a:latin typeface="Times New Roman" panose="02020603050405020304" pitchFamily="18" charset="0"/>
                <a:cs typeface="Times New Roman" panose="02020603050405020304" pitchFamily="18" charset="0"/>
              </a:rPr>
              <a:t>UML 类图</a:t>
            </a:r>
            <a:endParaRPr lang="zh-CN" altLang="zh-CN" sz="1400">
              <a:latin typeface="Times New Roman" panose="02020603050405020304" pitchFamily="18" charset="0"/>
              <a:cs typeface="Times New Roman" panose="02020603050405020304" pitchFamily="18" charset="0"/>
            </a:endParaRPr>
          </a:p>
        </p:txBody>
      </p:sp>
      <p:sp>
        <p:nvSpPr>
          <p:cNvPr id="140384" name="object 96">
            <a:extLst>
              <a:ext uri="{FF2B5EF4-FFF2-40B4-BE49-F238E27FC236}">
                <a16:creationId xmlns:a16="http://schemas.microsoft.com/office/drawing/2014/main" id="{A296D7FB-988B-418E-AC4A-59EF7F15F0AD}"/>
              </a:ext>
            </a:extLst>
          </p:cNvPr>
          <p:cNvSpPr>
            <a:spLocks/>
          </p:cNvSpPr>
          <p:nvPr/>
        </p:nvSpPr>
        <p:spPr bwMode="auto">
          <a:xfrm>
            <a:off x="6332538" y="3359150"/>
            <a:ext cx="1808162" cy="611188"/>
          </a:xfrm>
          <a:custGeom>
            <a:avLst/>
            <a:gdLst>
              <a:gd name="T0" fmla="*/ 0 w 1801495"/>
              <a:gd name="T1" fmla="*/ 0 h 609600"/>
              <a:gd name="T2" fmla="*/ 0 w 1801495"/>
              <a:gd name="T3" fmla="*/ 612780 h 609600"/>
              <a:gd name="T4" fmla="*/ 1814726 w 1801495"/>
              <a:gd name="T5" fmla="*/ 612780 h 609600"/>
              <a:gd name="T6" fmla="*/ 1814726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600"/>
                </a:lnTo>
                <a:lnTo>
                  <a:pt x="1801368" y="609600"/>
                </a:lnTo>
                <a:lnTo>
                  <a:pt x="1801368"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85" name="object 97">
            <a:extLst>
              <a:ext uri="{FF2B5EF4-FFF2-40B4-BE49-F238E27FC236}">
                <a16:creationId xmlns:a16="http://schemas.microsoft.com/office/drawing/2014/main" id="{D29A27D5-CFCF-4211-8A4F-9446C9D0817C}"/>
              </a:ext>
            </a:extLst>
          </p:cNvPr>
          <p:cNvSpPr>
            <a:spLocks/>
          </p:cNvSpPr>
          <p:nvPr/>
        </p:nvSpPr>
        <p:spPr bwMode="auto">
          <a:xfrm>
            <a:off x="6332538" y="3359150"/>
            <a:ext cx="1808162" cy="611188"/>
          </a:xfrm>
          <a:custGeom>
            <a:avLst/>
            <a:gdLst>
              <a:gd name="T0" fmla="*/ 0 w 1801495"/>
              <a:gd name="T1" fmla="*/ 0 h 609600"/>
              <a:gd name="T2" fmla="*/ 0 w 1801495"/>
              <a:gd name="T3" fmla="*/ 612780 h 609600"/>
              <a:gd name="T4" fmla="*/ 1814726 w 1801495"/>
              <a:gd name="T5" fmla="*/ 612780 h 609600"/>
              <a:gd name="T6" fmla="*/ 1814726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600"/>
                </a:lnTo>
                <a:lnTo>
                  <a:pt x="1801368" y="609600"/>
                </a:lnTo>
                <a:lnTo>
                  <a:pt x="180136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86" name="object 98">
            <a:extLst>
              <a:ext uri="{FF2B5EF4-FFF2-40B4-BE49-F238E27FC236}">
                <a16:creationId xmlns:a16="http://schemas.microsoft.com/office/drawing/2014/main" id="{D3BAEC5A-E4C7-4D0A-ABC5-7C8E67C2DCF0}"/>
              </a:ext>
            </a:extLst>
          </p:cNvPr>
          <p:cNvSpPr>
            <a:spLocks/>
          </p:cNvSpPr>
          <p:nvPr/>
        </p:nvSpPr>
        <p:spPr bwMode="auto">
          <a:xfrm>
            <a:off x="6421438" y="3435350"/>
            <a:ext cx="1809750" cy="612775"/>
          </a:xfrm>
          <a:custGeom>
            <a:avLst/>
            <a:gdLst>
              <a:gd name="T0" fmla="*/ 0 w 1801495"/>
              <a:gd name="T1" fmla="*/ 0 h 609600"/>
              <a:gd name="T2" fmla="*/ 0 w 1801495"/>
              <a:gd name="T3" fmla="*/ 615967 h 609600"/>
              <a:gd name="T4" fmla="*/ 1817913 w 1801495"/>
              <a:gd name="T5" fmla="*/ 61596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600"/>
                </a:lnTo>
                <a:lnTo>
                  <a:pt x="1801367" y="609600"/>
                </a:lnTo>
                <a:lnTo>
                  <a:pt x="1801367"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87" name="object 99">
            <a:extLst>
              <a:ext uri="{FF2B5EF4-FFF2-40B4-BE49-F238E27FC236}">
                <a16:creationId xmlns:a16="http://schemas.microsoft.com/office/drawing/2014/main" id="{3ADF0216-95BE-45A5-8019-BC987A192907}"/>
              </a:ext>
            </a:extLst>
          </p:cNvPr>
          <p:cNvSpPr>
            <a:spLocks/>
          </p:cNvSpPr>
          <p:nvPr/>
        </p:nvSpPr>
        <p:spPr bwMode="auto">
          <a:xfrm>
            <a:off x="6421438" y="3435350"/>
            <a:ext cx="1809750" cy="612775"/>
          </a:xfrm>
          <a:custGeom>
            <a:avLst/>
            <a:gdLst>
              <a:gd name="T0" fmla="*/ 0 w 1801495"/>
              <a:gd name="T1" fmla="*/ 0 h 609600"/>
              <a:gd name="T2" fmla="*/ 0 w 1801495"/>
              <a:gd name="T3" fmla="*/ 615967 h 609600"/>
              <a:gd name="T4" fmla="*/ 1817913 w 1801495"/>
              <a:gd name="T5" fmla="*/ 61596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600"/>
                </a:lnTo>
                <a:lnTo>
                  <a:pt x="1801367" y="609600"/>
                </a:lnTo>
                <a:lnTo>
                  <a:pt x="180136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88" name="object 100">
            <a:extLst>
              <a:ext uri="{FF2B5EF4-FFF2-40B4-BE49-F238E27FC236}">
                <a16:creationId xmlns:a16="http://schemas.microsoft.com/office/drawing/2014/main" id="{365C0233-6BA6-49E4-AB3A-26A5C41A396D}"/>
              </a:ext>
            </a:extLst>
          </p:cNvPr>
          <p:cNvSpPr>
            <a:spLocks/>
          </p:cNvSpPr>
          <p:nvPr/>
        </p:nvSpPr>
        <p:spPr bwMode="auto">
          <a:xfrm>
            <a:off x="6511925" y="3511550"/>
            <a:ext cx="1809750" cy="612775"/>
          </a:xfrm>
          <a:custGeom>
            <a:avLst/>
            <a:gdLst>
              <a:gd name="T0" fmla="*/ 0 w 1801495"/>
              <a:gd name="T1" fmla="*/ 0 h 609600"/>
              <a:gd name="T2" fmla="*/ 0 w 1801495"/>
              <a:gd name="T3" fmla="*/ 615967 h 609600"/>
              <a:gd name="T4" fmla="*/ 1817913 w 1801495"/>
              <a:gd name="T5" fmla="*/ 61596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600"/>
                </a:lnTo>
                <a:lnTo>
                  <a:pt x="1801367" y="609600"/>
                </a:lnTo>
                <a:lnTo>
                  <a:pt x="1801367"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89" name="object 101">
            <a:extLst>
              <a:ext uri="{FF2B5EF4-FFF2-40B4-BE49-F238E27FC236}">
                <a16:creationId xmlns:a16="http://schemas.microsoft.com/office/drawing/2014/main" id="{F90E2172-4610-443D-9567-1DE7607AE97A}"/>
              </a:ext>
            </a:extLst>
          </p:cNvPr>
          <p:cNvSpPr>
            <a:spLocks/>
          </p:cNvSpPr>
          <p:nvPr/>
        </p:nvSpPr>
        <p:spPr bwMode="auto">
          <a:xfrm>
            <a:off x="6511925" y="3511550"/>
            <a:ext cx="1809750" cy="612775"/>
          </a:xfrm>
          <a:custGeom>
            <a:avLst/>
            <a:gdLst>
              <a:gd name="T0" fmla="*/ 0 w 1801495"/>
              <a:gd name="T1" fmla="*/ 0 h 609600"/>
              <a:gd name="T2" fmla="*/ 0 w 1801495"/>
              <a:gd name="T3" fmla="*/ 615967 h 609600"/>
              <a:gd name="T4" fmla="*/ 1817913 w 1801495"/>
              <a:gd name="T5" fmla="*/ 615967 h 609600"/>
              <a:gd name="T6" fmla="*/ 1817913 w 1801495"/>
              <a:gd name="T7" fmla="*/ 0 h 609600"/>
              <a:gd name="T8" fmla="*/ 0 w 180149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1495" h="609600">
                <a:moveTo>
                  <a:pt x="0" y="0"/>
                </a:moveTo>
                <a:lnTo>
                  <a:pt x="0" y="609600"/>
                </a:lnTo>
                <a:lnTo>
                  <a:pt x="1801367" y="609600"/>
                </a:lnTo>
                <a:lnTo>
                  <a:pt x="180136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90" name="object 102">
            <a:extLst>
              <a:ext uri="{FF2B5EF4-FFF2-40B4-BE49-F238E27FC236}">
                <a16:creationId xmlns:a16="http://schemas.microsoft.com/office/drawing/2014/main" id="{14F1E7C1-7A81-41B8-B8A0-27765C8A4ADB}"/>
              </a:ext>
            </a:extLst>
          </p:cNvPr>
          <p:cNvSpPr txBox="1">
            <a:spLocks noChangeArrowheads="1"/>
          </p:cNvSpPr>
          <p:nvPr/>
        </p:nvSpPr>
        <p:spPr bwMode="auto">
          <a:xfrm>
            <a:off x="6511925" y="3511550"/>
            <a:ext cx="1628775" cy="522288"/>
          </a:xfrm>
          <a:prstGeom prst="rect">
            <a:avLst/>
          </a:prstGeom>
          <a:solidFill>
            <a:srgbClr val="BEBEBE"/>
          </a:solidFill>
          <a:ln w="9144">
            <a:solidFill>
              <a:srgbClr val="000000"/>
            </a:solidFill>
            <a:miter lim="800000"/>
            <a:headEnd/>
            <a:tailEnd/>
          </a:ln>
        </p:spPr>
        <p:txBody>
          <a:bodyPr lIns="0" tIns="86084" rIns="0" bIns="0">
            <a:spAutoFit/>
          </a:bodyPr>
          <a:lstStyle>
            <a:lvl1pPr marL="531813" indent="-115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75"/>
              </a:spcBef>
            </a:pPr>
            <a:r>
              <a:rPr lang="zh-CN" altLang="zh-CN" sz="1400" b="1">
                <a:latin typeface="Times New Roman" panose="02020603050405020304" pitchFamily="18" charset="0"/>
                <a:cs typeface="Times New Roman" panose="02020603050405020304" pitchFamily="18" charset="0"/>
              </a:rPr>
              <a:t>UML 对象关系图</a:t>
            </a:r>
            <a:endParaRPr lang="zh-CN" altLang="zh-CN" sz="1400">
              <a:latin typeface="Times New Roman" panose="02020603050405020304" pitchFamily="18" charset="0"/>
              <a:cs typeface="Times New Roman" panose="02020603050405020304" pitchFamily="18" charset="0"/>
            </a:endParaRPr>
          </a:p>
        </p:txBody>
      </p:sp>
      <p:sp>
        <p:nvSpPr>
          <p:cNvPr id="103" name="object 103">
            <a:extLst>
              <a:ext uri="{FF2B5EF4-FFF2-40B4-BE49-F238E27FC236}">
                <a16:creationId xmlns:a16="http://schemas.microsoft.com/office/drawing/2014/main" id="{9A0244D2-1249-4338-B548-52BC7E647D28}"/>
              </a:ext>
            </a:extLst>
          </p:cNvPr>
          <p:cNvSpPr txBox="1"/>
          <p:nvPr/>
        </p:nvSpPr>
        <p:spPr>
          <a:xfrm>
            <a:off x="8387228" y="2291098"/>
            <a:ext cx="269304" cy="2236263"/>
          </a:xfrm>
          <a:prstGeom prst="rect">
            <a:avLst/>
          </a:prstGeom>
        </p:spPr>
        <p:txBody>
          <a:bodyPr vert="vert270" lIns="0" tIns="0" rIns="0" bIns="0">
            <a:spAutoFit/>
          </a:bodyPr>
          <a:lstStyle/>
          <a:p>
            <a:pPr marL="12753">
              <a:lnSpc>
                <a:spcPts val="2074"/>
              </a:lnSpc>
              <a:defRPr/>
            </a:pPr>
            <a:r>
              <a:rPr sz="1808" b="1" u="heavy" spc="-5" dirty="0">
                <a:uFill>
                  <a:solidFill>
                    <a:srgbClr val="000000"/>
                  </a:solidFill>
                </a:uFill>
                <a:latin typeface="Times New Roman"/>
                <a:cs typeface="Times New Roman"/>
              </a:rPr>
              <a:t>类</a:t>
            </a:r>
            <a:r>
              <a:rPr sz="1808" b="1" u="heavy" spc="-65" dirty="0">
                <a:uFill>
                  <a:solidFill>
                    <a:srgbClr val="000000"/>
                  </a:solidFill>
                </a:uFill>
                <a:latin typeface="Times New Roman"/>
                <a:cs typeface="Times New Roman"/>
              </a:rPr>
              <a:t> </a:t>
            </a:r>
            <a:r>
              <a:rPr sz="1808" b="1" u="heavy" spc="-5" dirty="0">
                <a:uFill>
                  <a:solidFill>
                    <a:srgbClr val="000000"/>
                  </a:solidFill>
                </a:uFill>
                <a:latin typeface="Times New Roman"/>
                <a:cs typeface="Times New Roman"/>
              </a:rPr>
              <a:t>结构</a:t>
            </a:r>
            <a:endParaRPr sz="1808">
              <a:latin typeface="Times New Roman"/>
              <a:cs typeface="Times New Roman"/>
            </a:endParaRPr>
          </a:p>
        </p:txBody>
      </p:sp>
      <p:sp>
        <p:nvSpPr>
          <p:cNvPr id="140392" name="object 104">
            <a:extLst>
              <a:ext uri="{FF2B5EF4-FFF2-40B4-BE49-F238E27FC236}">
                <a16:creationId xmlns:a16="http://schemas.microsoft.com/office/drawing/2014/main" id="{20E2DCA1-4ABF-48BA-9758-65349E1B5F10}"/>
              </a:ext>
            </a:extLst>
          </p:cNvPr>
          <p:cNvSpPr>
            <a:spLocks/>
          </p:cNvSpPr>
          <p:nvPr/>
        </p:nvSpPr>
        <p:spPr bwMode="auto">
          <a:xfrm>
            <a:off x="4495800" y="496570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93" name="object 105">
            <a:extLst>
              <a:ext uri="{FF2B5EF4-FFF2-40B4-BE49-F238E27FC236}">
                <a16:creationId xmlns:a16="http://schemas.microsoft.com/office/drawing/2014/main" id="{5DB7AE87-6020-4BE6-99D0-E7ADB7D5BE5F}"/>
              </a:ext>
            </a:extLst>
          </p:cNvPr>
          <p:cNvSpPr>
            <a:spLocks/>
          </p:cNvSpPr>
          <p:nvPr/>
        </p:nvSpPr>
        <p:spPr bwMode="auto">
          <a:xfrm>
            <a:off x="4495800" y="496570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94" name="object 106">
            <a:extLst>
              <a:ext uri="{FF2B5EF4-FFF2-40B4-BE49-F238E27FC236}">
                <a16:creationId xmlns:a16="http://schemas.microsoft.com/office/drawing/2014/main" id="{77141194-81A6-454E-A2AB-6C7FF9F14F2F}"/>
              </a:ext>
            </a:extLst>
          </p:cNvPr>
          <p:cNvSpPr>
            <a:spLocks/>
          </p:cNvSpPr>
          <p:nvPr/>
        </p:nvSpPr>
        <p:spPr bwMode="auto">
          <a:xfrm>
            <a:off x="4572000" y="504190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95" name="object 107">
            <a:extLst>
              <a:ext uri="{FF2B5EF4-FFF2-40B4-BE49-F238E27FC236}">
                <a16:creationId xmlns:a16="http://schemas.microsoft.com/office/drawing/2014/main" id="{7F5FDE85-548D-4BAB-86BD-5A2C2280B64A}"/>
              </a:ext>
            </a:extLst>
          </p:cNvPr>
          <p:cNvSpPr>
            <a:spLocks/>
          </p:cNvSpPr>
          <p:nvPr/>
        </p:nvSpPr>
        <p:spPr bwMode="auto">
          <a:xfrm>
            <a:off x="4572000" y="504190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96" name="object 108">
            <a:extLst>
              <a:ext uri="{FF2B5EF4-FFF2-40B4-BE49-F238E27FC236}">
                <a16:creationId xmlns:a16="http://schemas.microsoft.com/office/drawing/2014/main" id="{01952893-E51E-4447-8569-D5372439AC73}"/>
              </a:ext>
            </a:extLst>
          </p:cNvPr>
          <p:cNvSpPr>
            <a:spLocks/>
          </p:cNvSpPr>
          <p:nvPr/>
        </p:nvSpPr>
        <p:spPr bwMode="auto">
          <a:xfrm>
            <a:off x="4648200" y="511810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397" name="object 109">
            <a:extLst>
              <a:ext uri="{FF2B5EF4-FFF2-40B4-BE49-F238E27FC236}">
                <a16:creationId xmlns:a16="http://schemas.microsoft.com/office/drawing/2014/main" id="{05907B31-C4ED-4641-8FDD-9274DA6681B3}"/>
              </a:ext>
            </a:extLst>
          </p:cNvPr>
          <p:cNvSpPr>
            <a:spLocks/>
          </p:cNvSpPr>
          <p:nvPr/>
        </p:nvSpPr>
        <p:spPr bwMode="auto">
          <a:xfrm>
            <a:off x="4648200" y="5118100"/>
            <a:ext cx="1530350" cy="612775"/>
          </a:xfrm>
          <a:custGeom>
            <a:avLst/>
            <a:gdLst>
              <a:gd name="T0" fmla="*/ 0 w 1524000"/>
              <a:gd name="T1" fmla="*/ 0 h 609600"/>
              <a:gd name="T2" fmla="*/ 0 w 1524000"/>
              <a:gd name="T3" fmla="*/ 615967 h 609600"/>
              <a:gd name="T4" fmla="*/ 1536726 w 1524000"/>
              <a:gd name="T5" fmla="*/ 615967 h 609600"/>
              <a:gd name="T6" fmla="*/ 1536726 w 1524000"/>
              <a:gd name="T7" fmla="*/ 0 h 609600"/>
              <a:gd name="T8" fmla="*/ 0 w 152400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4000" h="609600">
                <a:moveTo>
                  <a:pt x="0" y="0"/>
                </a:moveTo>
                <a:lnTo>
                  <a:pt x="0" y="609600"/>
                </a:lnTo>
                <a:lnTo>
                  <a:pt x="1524000" y="609600"/>
                </a:lnTo>
                <a:lnTo>
                  <a:pt x="15240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398" name="object 110">
            <a:extLst>
              <a:ext uri="{FF2B5EF4-FFF2-40B4-BE49-F238E27FC236}">
                <a16:creationId xmlns:a16="http://schemas.microsoft.com/office/drawing/2014/main" id="{28EFAFA8-9DBD-4AEB-BD6D-FB2F3ABEEA75}"/>
              </a:ext>
            </a:extLst>
          </p:cNvPr>
          <p:cNvSpPr txBox="1">
            <a:spLocks noChangeArrowheads="1"/>
          </p:cNvSpPr>
          <p:nvPr/>
        </p:nvSpPr>
        <p:spPr bwMode="auto">
          <a:xfrm>
            <a:off x="4648200" y="5118100"/>
            <a:ext cx="1390650" cy="411163"/>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1063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ts val="1525"/>
              </a:lnSpc>
            </a:pPr>
            <a:r>
              <a:rPr lang="zh-CN" altLang="zh-CN" sz="1400" b="1">
                <a:latin typeface="Times New Roman" panose="02020603050405020304" pitchFamily="18" charset="0"/>
                <a:cs typeface="Times New Roman" panose="02020603050405020304" pitchFamily="18" charset="0"/>
              </a:rPr>
              <a:t>Uml</a:t>
            </a:r>
            <a:endParaRPr lang="zh-CN" altLang="zh-CN" sz="1400">
              <a:latin typeface="Times New Roman" panose="02020603050405020304" pitchFamily="18" charset="0"/>
              <a:cs typeface="Times New Roman" panose="02020603050405020304" pitchFamily="18" charset="0"/>
            </a:endParaRPr>
          </a:p>
          <a:p>
            <a:pPr algn="ctr"/>
            <a:r>
              <a:rPr lang="zh-CN" altLang="zh-CN" sz="1400" b="1">
                <a:latin typeface="Times New Roman" panose="02020603050405020304" pitchFamily="18" charset="0"/>
                <a:cs typeface="Times New Roman" panose="02020603050405020304" pitchFamily="18" charset="0"/>
              </a:rPr>
              <a:t>通信</a:t>
            </a:r>
            <a:endParaRPr lang="zh-CN" altLang="zh-CN" sz="1400">
              <a:latin typeface="Times New Roman" panose="02020603050405020304" pitchFamily="18" charset="0"/>
              <a:cs typeface="Times New Roman" panose="02020603050405020304" pitchFamily="18" charset="0"/>
            </a:endParaRPr>
          </a:p>
        </p:txBody>
      </p:sp>
      <p:sp>
        <p:nvSpPr>
          <p:cNvPr id="111" name="object 111">
            <a:extLst>
              <a:ext uri="{FF2B5EF4-FFF2-40B4-BE49-F238E27FC236}">
                <a16:creationId xmlns:a16="http://schemas.microsoft.com/office/drawing/2014/main" id="{DC5214F6-D711-4851-9C06-FF7F4F1BC0AB}"/>
              </a:ext>
            </a:extLst>
          </p:cNvPr>
          <p:cNvSpPr txBox="1"/>
          <p:nvPr/>
        </p:nvSpPr>
        <p:spPr>
          <a:xfrm>
            <a:off x="5027613" y="5511800"/>
            <a:ext cx="769937" cy="230188"/>
          </a:xfrm>
          <a:prstGeom prst="rect">
            <a:avLst/>
          </a:prstGeom>
        </p:spPr>
        <p:txBody>
          <a:bodyPr lIns="0" tIns="12753" rIns="0" bIns="0">
            <a:spAutoFit/>
          </a:bodyPr>
          <a:lstStyle/>
          <a:p>
            <a:pPr marL="12753">
              <a:spcBef>
                <a:spcPts val="100"/>
              </a:spcBef>
              <a:defRPr/>
            </a:pPr>
            <a:r>
              <a:rPr sz="1406" b="1" spc="-5" dirty="0">
                <a:latin typeface="Times New Roman"/>
                <a:cs typeface="Times New Roman"/>
              </a:rPr>
              <a:t>图</a:t>
            </a:r>
            <a:endParaRPr sz="1406">
              <a:latin typeface="Times New Roman"/>
              <a:cs typeface="Times New Roman"/>
            </a:endParaRPr>
          </a:p>
        </p:txBody>
      </p:sp>
      <p:sp>
        <p:nvSpPr>
          <p:cNvPr id="140400" name="object 112">
            <a:extLst>
              <a:ext uri="{FF2B5EF4-FFF2-40B4-BE49-F238E27FC236}">
                <a16:creationId xmlns:a16="http://schemas.microsoft.com/office/drawing/2014/main" id="{B847C578-018A-4BBD-9EC2-833D14C5DD4D}"/>
              </a:ext>
            </a:extLst>
          </p:cNvPr>
          <p:cNvSpPr>
            <a:spLocks/>
          </p:cNvSpPr>
          <p:nvPr/>
        </p:nvSpPr>
        <p:spPr bwMode="auto">
          <a:xfrm>
            <a:off x="6326188" y="4965700"/>
            <a:ext cx="1812925" cy="612775"/>
          </a:xfrm>
          <a:custGeom>
            <a:avLst/>
            <a:gdLst>
              <a:gd name="T0" fmla="*/ 0 w 1805940"/>
              <a:gd name="T1" fmla="*/ 0 h 609600"/>
              <a:gd name="T2" fmla="*/ 0 w 1805940"/>
              <a:gd name="T3" fmla="*/ 615967 h 609600"/>
              <a:gd name="T4" fmla="*/ 1819937 w 1805940"/>
              <a:gd name="T5" fmla="*/ 615967 h 609600"/>
              <a:gd name="T6" fmla="*/ 1819937 w 1805940"/>
              <a:gd name="T7" fmla="*/ 0 h 609600"/>
              <a:gd name="T8" fmla="*/ 0 w 180594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5940" h="609600">
                <a:moveTo>
                  <a:pt x="0" y="0"/>
                </a:moveTo>
                <a:lnTo>
                  <a:pt x="0" y="609600"/>
                </a:lnTo>
                <a:lnTo>
                  <a:pt x="1805940" y="609600"/>
                </a:lnTo>
                <a:lnTo>
                  <a:pt x="1805940"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01" name="object 113">
            <a:extLst>
              <a:ext uri="{FF2B5EF4-FFF2-40B4-BE49-F238E27FC236}">
                <a16:creationId xmlns:a16="http://schemas.microsoft.com/office/drawing/2014/main" id="{5F8F8EB5-7B2B-479D-9AD4-E07C6C7831EA}"/>
              </a:ext>
            </a:extLst>
          </p:cNvPr>
          <p:cNvSpPr>
            <a:spLocks/>
          </p:cNvSpPr>
          <p:nvPr/>
        </p:nvSpPr>
        <p:spPr bwMode="auto">
          <a:xfrm>
            <a:off x="6326188" y="4965700"/>
            <a:ext cx="1812925" cy="612775"/>
          </a:xfrm>
          <a:custGeom>
            <a:avLst/>
            <a:gdLst>
              <a:gd name="T0" fmla="*/ 0 w 1805940"/>
              <a:gd name="T1" fmla="*/ 0 h 609600"/>
              <a:gd name="T2" fmla="*/ 0 w 1805940"/>
              <a:gd name="T3" fmla="*/ 615967 h 609600"/>
              <a:gd name="T4" fmla="*/ 1819937 w 1805940"/>
              <a:gd name="T5" fmla="*/ 615967 h 609600"/>
              <a:gd name="T6" fmla="*/ 1819937 w 1805940"/>
              <a:gd name="T7" fmla="*/ 0 h 609600"/>
              <a:gd name="T8" fmla="*/ 0 w 180594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5940" h="609600">
                <a:moveTo>
                  <a:pt x="0" y="0"/>
                </a:moveTo>
                <a:lnTo>
                  <a:pt x="0" y="609600"/>
                </a:lnTo>
                <a:lnTo>
                  <a:pt x="1805940" y="609600"/>
                </a:lnTo>
                <a:lnTo>
                  <a:pt x="180594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02" name="object 114">
            <a:extLst>
              <a:ext uri="{FF2B5EF4-FFF2-40B4-BE49-F238E27FC236}">
                <a16:creationId xmlns:a16="http://schemas.microsoft.com/office/drawing/2014/main" id="{F002789A-E63D-4021-BC3A-98ED954A97C1}"/>
              </a:ext>
            </a:extLst>
          </p:cNvPr>
          <p:cNvSpPr>
            <a:spLocks/>
          </p:cNvSpPr>
          <p:nvPr/>
        </p:nvSpPr>
        <p:spPr bwMode="auto">
          <a:xfrm>
            <a:off x="6416675" y="5041900"/>
            <a:ext cx="1814513" cy="612775"/>
          </a:xfrm>
          <a:custGeom>
            <a:avLst/>
            <a:gdLst>
              <a:gd name="T0" fmla="*/ 0 w 1807845"/>
              <a:gd name="T1" fmla="*/ 0 h 609600"/>
              <a:gd name="T2" fmla="*/ 0 w 1807845"/>
              <a:gd name="T3" fmla="*/ 615967 h 609600"/>
              <a:gd name="T4" fmla="*/ 1820822 w 1807845"/>
              <a:gd name="T5" fmla="*/ 615967 h 609600"/>
              <a:gd name="T6" fmla="*/ 1820822 w 1807845"/>
              <a:gd name="T7" fmla="*/ 0 h 609600"/>
              <a:gd name="T8" fmla="*/ 0 w 180784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7845" h="609600">
                <a:moveTo>
                  <a:pt x="0" y="0"/>
                </a:moveTo>
                <a:lnTo>
                  <a:pt x="0" y="609600"/>
                </a:lnTo>
                <a:lnTo>
                  <a:pt x="1807464" y="609600"/>
                </a:lnTo>
                <a:lnTo>
                  <a:pt x="1807464"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03" name="object 115">
            <a:extLst>
              <a:ext uri="{FF2B5EF4-FFF2-40B4-BE49-F238E27FC236}">
                <a16:creationId xmlns:a16="http://schemas.microsoft.com/office/drawing/2014/main" id="{C6B4CEF4-E065-4DF5-BDB4-7CD80742C3A2}"/>
              </a:ext>
            </a:extLst>
          </p:cNvPr>
          <p:cNvSpPr>
            <a:spLocks/>
          </p:cNvSpPr>
          <p:nvPr/>
        </p:nvSpPr>
        <p:spPr bwMode="auto">
          <a:xfrm>
            <a:off x="6416675" y="5041900"/>
            <a:ext cx="1814513" cy="612775"/>
          </a:xfrm>
          <a:custGeom>
            <a:avLst/>
            <a:gdLst>
              <a:gd name="T0" fmla="*/ 0 w 1807845"/>
              <a:gd name="T1" fmla="*/ 0 h 609600"/>
              <a:gd name="T2" fmla="*/ 0 w 1807845"/>
              <a:gd name="T3" fmla="*/ 615967 h 609600"/>
              <a:gd name="T4" fmla="*/ 1820822 w 1807845"/>
              <a:gd name="T5" fmla="*/ 615967 h 609600"/>
              <a:gd name="T6" fmla="*/ 1820822 w 1807845"/>
              <a:gd name="T7" fmla="*/ 0 h 609600"/>
              <a:gd name="T8" fmla="*/ 0 w 1807845"/>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7845" h="609600">
                <a:moveTo>
                  <a:pt x="0" y="0"/>
                </a:moveTo>
                <a:lnTo>
                  <a:pt x="0" y="609600"/>
                </a:lnTo>
                <a:lnTo>
                  <a:pt x="1807464" y="609600"/>
                </a:lnTo>
                <a:lnTo>
                  <a:pt x="1807464"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04" name="object 116">
            <a:extLst>
              <a:ext uri="{FF2B5EF4-FFF2-40B4-BE49-F238E27FC236}">
                <a16:creationId xmlns:a16="http://schemas.microsoft.com/office/drawing/2014/main" id="{1A8A25F4-F700-4EC4-B4B4-6D254EFC303F}"/>
              </a:ext>
            </a:extLst>
          </p:cNvPr>
          <p:cNvSpPr>
            <a:spLocks/>
          </p:cNvSpPr>
          <p:nvPr/>
        </p:nvSpPr>
        <p:spPr bwMode="auto">
          <a:xfrm>
            <a:off x="6507163" y="5118100"/>
            <a:ext cx="1814512" cy="612775"/>
          </a:xfrm>
          <a:custGeom>
            <a:avLst/>
            <a:gdLst>
              <a:gd name="T0" fmla="*/ 0 w 1805940"/>
              <a:gd name="T1" fmla="*/ 0 h 609600"/>
              <a:gd name="T2" fmla="*/ 0 w 1805940"/>
              <a:gd name="T3" fmla="*/ 615967 h 609600"/>
              <a:gd name="T4" fmla="*/ 1823124 w 1805940"/>
              <a:gd name="T5" fmla="*/ 615967 h 609600"/>
              <a:gd name="T6" fmla="*/ 1823124 w 1805940"/>
              <a:gd name="T7" fmla="*/ 0 h 609600"/>
              <a:gd name="T8" fmla="*/ 0 w 180594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5940" h="609600">
                <a:moveTo>
                  <a:pt x="0" y="0"/>
                </a:moveTo>
                <a:lnTo>
                  <a:pt x="0" y="609600"/>
                </a:lnTo>
                <a:lnTo>
                  <a:pt x="1805939" y="609600"/>
                </a:lnTo>
                <a:lnTo>
                  <a:pt x="1805939" y="0"/>
                </a:lnTo>
                <a:lnTo>
                  <a:pt x="0" y="0"/>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05" name="object 117">
            <a:extLst>
              <a:ext uri="{FF2B5EF4-FFF2-40B4-BE49-F238E27FC236}">
                <a16:creationId xmlns:a16="http://schemas.microsoft.com/office/drawing/2014/main" id="{A7A01E84-BF95-41E1-8DBB-14E7C26EC402}"/>
              </a:ext>
            </a:extLst>
          </p:cNvPr>
          <p:cNvSpPr>
            <a:spLocks/>
          </p:cNvSpPr>
          <p:nvPr/>
        </p:nvSpPr>
        <p:spPr bwMode="auto">
          <a:xfrm>
            <a:off x="6507163" y="5118100"/>
            <a:ext cx="1814512" cy="612775"/>
          </a:xfrm>
          <a:custGeom>
            <a:avLst/>
            <a:gdLst>
              <a:gd name="T0" fmla="*/ 0 w 1805940"/>
              <a:gd name="T1" fmla="*/ 0 h 609600"/>
              <a:gd name="T2" fmla="*/ 0 w 1805940"/>
              <a:gd name="T3" fmla="*/ 615967 h 609600"/>
              <a:gd name="T4" fmla="*/ 1823124 w 1805940"/>
              <a:gd name="T5" fmla="*/ 615967 h 609600"/>
              <a:gd name="T6" fmla="*/ 1823124 w 1805940"/>
              <a:gd name="T7" fmla="*/ 0 h 609600"/>
              <a:gd name="T8" fmla="*/ 0 w 1805940"/>
              <a:gd name="T9" fmla="*/ 0 h 609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5940" h="609600">
                <a:moveTo>
                  <a:pt x="0" y="0"/>
                </a:moveTo>
                <a:lnTo>
                  <a:pt x="0" y="609600"/>
                </a:lnTo>
                <a:lnTo>
                  <a:pt x="1805939" y="609600"/>
                </a:lnTo>
                <a:lnTo>
                  <a:pt x="1805939"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06" name="object 118">
            <a:extLst>
              <a:ext uri="{FF2B5EF4-FFF2-40B4-BE49-F238E27FC236}">
                <a16:creationId xmlns:a16="http://schemas.microsoft.com/office/drawing/2014/main" id="{D204B50F-7EF5-4880-BC4B-9CD09D4B4612}"/>
              </a:ext>
            </a:extLst>
          </p:cNvPr>
          <p:cNvSpPr txBox="1">
            <a:spLocks noChangeArrowheads="1"/>
          </p:cNvSpPr>
          <p:nvPr/>
        </p:nvSpPr>
        <p:spPr bwMode="auto">
          <a:xfrm>
            <a:off x="6507163" y="5118100"/>
            <a:ext cx="1631950" cy="522288"/>
          </a:xfrm>
          <a:prstGeom prst="rect">
            <a:avLst/>
          </a:prstGeom>
          <a:solidFill>
            <a:srgbClr val="BEBEBE"/>
          </a:solidFill>
          <a:ln w="9144">
            <a:solidFill>
              <a:srgbClr val="000000"/>
            </a:solidFill>
            <a:miter lim="800000"/>
            <a:headEnd/>
            <a:tailEnd/>
          </a:ln>
        </p:spPr>
        <p:txBody>
          <a:bodyPr lIns="0" tIns="86084" rIns="0" bIns="0">
            <a:spAutoFit/>
          </a:bodyPr>
          <a:lstStyle>
            <a:lvl1pPr marL="533400" indent="-215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675"/>
              </a:spcBef>
            </a:pPr>
            <a:r>
              <a:rPr lang="zh-CN" altLang="zh-CN" sz="1400" b="1">
                <a:latin typeface="Times New Roman" panose="02020603050405020304" pitchFamily="18" charset="0"/>
                <a:cs typeface="Times New Roman" panose="02020603050405020304" pitchFamily="18" charset="0"/>
              </a:rPr>
              <a:t>UML 序列图</a:t>
            </a:r>
            <a:endParaRPr lang="zh-CN" altLang="zh-CN" sz="1400">
              <a:latin typeface="Times New Roman" panose="02020603050405020304" pitchFamily="18" charset="0"/>
              <a:cs typeface="Times New Roman" panose="02020603050405020304" pitchFamily="18" charset="0"/>
            </a:endParaRPr>
          </a:p>
        </p:txBody>
      </p:sp>
      <p:sp>
        <p:nvSpPr>
          <p:cNvPr id="119" name="object 119">
            <a:extLst>
              <a:ext uri="{FF2B5EF4-FFF2-40B4-BE49-F238E27FC236}">
                <a16:creationId xmlns:a16="http://schemas.microsoft.com/office/drawing/2014/main" id="{6ADC4FDA-AADA-400F-8A49-E440B0536CF7}"/>
              </a:ext>
            </a:extLst>
          </p:cNvPr>
          <p:cNvSpPr txBox="1"/>
          <p:nvPr/>
        </p:nvSpPr>
        <p:spPr>
          <a:xfrm>
            <a:off x="8387228" y="4769053"/>
            <a:ext cx="269304" cy="1798192"/>
          </a:xfrm>
          <a:prstGeom prst="rect">
            <a:avLst/>
          </a:prstGeom>
        </p:spPr>
        <p:txBody>
          <a:bodyPr vert="vert270" lIns="0" tIns="0" rIns="0" bIns="0">
            <a:spAutoFit/>
          </a:bodyPr>
          <a:lstStyle/>
          <a:p>
            <a:pPr marL="12753">
              <a:lnSpc>
                <a:spcPts val="2074"/>
              </a:lnSpc>
              <a:defRPr/>
            </a:pPr>
            <a:r>
              <a:rPr sz="1808" b="1" u="heavy" spc="-5" dirty="0">
                <a:uFill>
                  <a:solidFill>
                    <a:srgbClr val="000000"/>
                  </a:solidFill>
                </a:uFill>
                <a:latin typeface="Times New Roman"/>
                <a:cs typeface="Times New Roman"/>
              </a:rPr>
              <a:t>相互 作用</a:t>
            </a:r>
            <a:endParaRPr sz="1808">
              <a:latin typeface="Times New Roman"/>
              <a:cs typeface="Times New Roman"/>
            </a:endParaRPr>
          </a:p>
        </p:txBody>
      </p:sp>
      <p:sp>
        <p:nvSpPr>
          <p:cNvPr id="140408" name="object 120">
            <a:extLst>
              <a:ext uri="{FF2B5EF4-FFF2-40B4-BE49-F238E27FC236}">
                <a16:creationId xmlns:a16="http://schemas.microsoft.com/office/drawing/2014/main" id="{C0114CC4-43AE-4F9B-A8E8-AAC424C841F7}"/>
              </a:ext>
            </a:extLst>
          </p:cNvPr>
          <p:cNvSpPr>
            <a:spLocks/>
          </p:cNvSpPr>
          <p:nvPr/>
        </p:nvSpPr>
        <p:spPr bwMode="auto">
          <a:xfrm>
            <a:off x="7862888" y="2154238"/>
            <a:ext cx="0" cy="1357312"/>
          </a:xfrm>
          <a:custGeom>
            <a:avLst/>
            <a:gdLst>
              <a:gd name="T0" fmla="*/ 1362604 h 1351914"/>
              <a:gd name="T1" fmla="*/ 0 h 1351914"/>
              <a:gd name="T2" fmla="*/ 0 60000 65536"/>
              <a:gd name="T3" fmla="*/ 0 60000 65536"/>
            </a:gdLst>
            <a:ahLst/>
            <a:cxnLst>
              <a:cxn ang="T2">
                <a:pos x="0" y="T0"/>
              </a:cxn>
              <a:cxn ang="T3">
                <a:pos x="0" y="T1"/>
              </a:cxn>
            </a:cxnLst>
            <a:rect l="0" t="0" r="r" b="b"/>
            <a:pathLst>
              <a:path h="1351914">
                <a:moveTo>
                  <a:pt x="0" y="1351788"/>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09" name="object 121">
            <a:extLst>
              <a:ext uri="{FF2B5EF4-FFF2-40B4-BE49-F238E27FC236}">
                <a16:creationId xmlns:a16="http://schemas.microsoft.com/office/drawing/2014/main" id="{860A6A1B-5BEA-4E47-80FD-2BBEBD8ADE39}"/>
              </a:ext>
            </a:extLst>
          </p:cNvPr>
          <p:cNvSpPr>
            <a:spLocks/>
          </p:cNvSpPr>
          <p:nvPr/>
        </p:nvSpPr>
        <p:spPr bwMode="auto">
          <a:xfrm>
            <a:off x="7813675" y="2057400"/>
            <a:ext cx="98425" cy="101600"/>
          </a:xfrm>
          <a:custGeom>
            <a:avLst/>
            <a:gdLst>
              <a:gd name="T0" fmla="*/ 97794 w 99060"/>
              <a:gd name="T1" fmla="*/ 101855 h 100964"/>
              <a:gd name="T2" fmla="*/ 48144 w 99060"/>
              <a:gd name="T3" fmla="*/ 0 h 100964"/>
              <a:gd name="T4" fmla="*/ 0 w 99060"/>
              <a:gd name="T5" fmla="*/ 101855 h 100964"/>
              <a:gd name="T6" fmla="*/ 97794 w 99060"/>
              <a:gd name="T7" fmla="*/ 101855 h 1009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0964">
                <a:moveTo>
                  <a:pt x="99060" y="100583"/>
                </a:moveTo>
                <a:lnTo>
                  <a:pt x="48768" y="0"/>
                </a:lnTo>
                <a:lnTo>
                  <a:pt x="0" y="100583"/>
                </a:lnTo>
                <a:lnTo>
                  <a:pt x="99060" y="1005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10" name="object 122">
            <a:extLst>
              <a:ext uri="{FF2B5EF4-FFF2-40B4-BE49-F238E27FC236}">
                <a16:creationId xmlns:a16="http://schemas.microsoft.com/office/drawing/2014/main" id="{7E35826E-29FC-4072-BC08-BD130E62FE7C}"/>
              </a:ext>
            </a:extLst>
          </p:cNvPr>
          <p:cNvSpPr>
            <a:spLocks/>
          </p:cNvSpPr>
          <p:nvPr/>
        </p:nvSpPr>
        <p:spPr bwMode="auto">
          <a:xfrm>
            <a:off x="4802188" y="2109788"/>
            <a:ext cx="2139950" cy="1401762"/>
          </a:xfrm>
          <a:custGeom>
            <a:avLst/>
            <a:gdLst>
              <a:gd name="T0" fmla="*/ 0 w 2131060"/>
              <a:gd name="T1" fmla="*/ 1406798 h 1396364"/>
              <a:gd name="T2" fmla="*/ 2148365 w 2131060"/>
              <a:gd name="T3" fmla="*/ 0 h 1396364"/>
              <a:gd name="T4" fmla="*/ 0 60000 65536"/>
              <a:gd name="T5" fmla="*/ 0 60000 65536"/>
            </a:gdLst>
            <a:ahLst/>
            <a:cxnLst>
              <a:cxn ang="T4">
                <a:pos x="T0" y="T1"/>
              </a:cxn>
              <a:cxn ang="T5">
                <a:pos x="T2" y="T3"/>
              </a:cxn>
            </a:cxnLst>
            <a:rect l="0" t="0" r="r" b="b"/>
            <a:pathLst>
              <a:path w="2131060" h="1396364">
                <a:moveTo>
                  <a:pt x="0" y="1395984"/>
                </a:moveTo>
                <a:lnTo>
                  <a:pt x="2130552"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11" name="object 123">
            <a:extLst>
              <a:ext uri="{FF2B5EF4-FFF2-40B4-BE49-F238E27FC236}">
                <a16:creationId xmlns:a16="http://schemas.microsoft.com/office/drawing/2014/main" id="{767CBECF-2D7A-4E90-A576-F53F6284E8F2}"/>
              </a:ext>
            </a:extLst>
          </p:cNvPr>
          <p:cNvSpPr>
            <a:spLocks/>
          </p:cNvSpPr>
          <p:nvPr/>
        </p:nvSpPr>
        <p:spPr bwMode="auto">
          <a:xfrm>
            <a:off x="6910388" y="2057400"/>
            <a:ext cx="111125" cy="98425"/>
          </a:xfrm>
          <a:custGeom>
            <a:avLst/>
            <a:gdLst>
              <a:gd name="T0" fmla="*/ 112281 w 109854"/>
              <a:gd name="T1" fmla="*/ 0 h 97789"/>
              <a:gd name="T2" fmla="*/ 0 w 109854"/>
              <a:gd name="T3" fmla="*/ 15438 h 97789"/>
              <a:gd name="T4" fmla="*/ 56140 w 109854"/>
              <a:gd name="T5" fmla="*/ 98807 h 97789"/>
              <a:gd name="T6" fmla="*/ 112281 w 109854"/>
              <a:gd name="T7" fmla="*/ 0 h 977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9854" h="97789">
                <a:moveTo>
                  <a:pt x="109727" y="0"/>
                </a:moveTo>
                <a:lnTo>
                  <a:pt x="0" y="15239"/>
                </a:lnTo>
                <a:lnTo>
                  <a:pt x="54863" y="97535"/>
                </a:lnTo>
                <a:lnTo>
                  <a:pt x="1097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12" name="object 124">
            <a:extLst>
              <a:ext uri="{FF2B5EF4-FFF2-40B4-BE49-F238E27FC236}">
                <a16:creationId xmlns:a16="http://schemas.microsoft.com/office/drawing/2014/main" id="{0FC8D246-D075-408A-A3BA-D41CAA9E0353}"/>
              </a:ext>
            </a:extLst>
          </p:cNvPr>
          <p:cNvSpPr>
            <a:spLocks/>
          </p:cNvSpPr>
          <p:nvPr/>
        </p:nvSpPr>
        <p:spPr bwMode="auto">
          <a:xfrm>
            <a:off x="3730625" y="2133600"/>
            <a:ext cx="1089025" cy="1377950"/>
          </a:xfrm>
          <a:custGeom>
            <a:avLst/>
            <a:gdLst>
              <a:gd name="T0" fmla="*/ 0 w 1085214"/>
              <a:gd name="T1" fmla="*/ 1382028 h 1373504"/>
              <a:gd name="T2" fmla="*/ 1092722 w 1085214"/>
              <a:gd name="T3" fmla="*/ 0 h 1373504"/>
              <a:gd name="T4" fmla="*/ 0 60000 65536"/>
              <a:gd name="T5" fmla="*/ 0 60000 65536"/>
            </a:gdLst>
            <a:ahLst/>
            <a:cxnLst>
              <a:cxn ang="T4">
                <a:pos x="T0" y="T1"/>
              </a:cxn>
              <a:cxn ang="T5">
                <a:pos x="T2" y="T3"/>
              </a:cxn>
            </a:cxnLst>
            <a:rect l="0" t="0" r="r" b="b"/>
            <a:pathLst>
              <a:path w="1085214" h="1373504">
                <a:moveTo>
                  <a:pt x="0" y="1373124"/>
                </a:moveTo>
                <a:lnTo>
                  <a:pt x="10850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13" name="object 125">
            <a:extLst>
              <a:ext uri="{FF2B5EF4-FFF2-40B4-BE49-F238E27FC236}">
                <a16:creationId xmlns:a16="http://schemas.microsoft.com/office/drawing/2014/main" id="{A832F419-40F6-4826-A767-43F2B656A51D}"/>
              </a:ext>
            </a:extLst>
          </p:cNvPr>
          <p:cNvSpPr>
            <a:spLocks/>
          </p:cNvSpPr>
          <p:nvPr/>
        </p:nvSpPr>
        <p:spPr bwMode="auto">
          <a:xfrm>
            <a:off x="4776788" y="2057400"/>
            <a:ext cx="101600" cy="111125"/>
          </a:xfrm>
          <a:custGeom>
            <a:avLst/>
            <a:gdLst>
              <a:gd name="T0" fmla="*/ 101856 w 100964"/>
              <a:gd name="T1" fmla="*/ 0 h 109855"/>
              <a:gd name="T2" fmla="*/ 0 w 100964"/>
              <a:gd name="T3" fmla="*/ 49901 h 109855"/>
              <a:gd name="T4" fmla="*/ 80249 w 100964"/>
              <a:gd name="T5" fmla="*/ 112279 h 109855"/>
              <a:gd name="T6" fmla="*/ 101856 w 100964"/>
              <a:gd name="T7" fmla="*/ 0 h 1098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64" h="109855">
                <a:moveTo>
                  <a:pt x="100584" y="0"/>
                </a:moveTo>
                <a:lnTo>
                  <a:pt x="0" y="48767"/>
                </a:lnTo>
                <a:lnTo>
                  <a:pt x="79248" y="109727"/>
                </a:lnTo>
                <a:lnTo>
                  <a:pt x="10058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14" name="object 126">
            <a:extLst>
              <a:ext uri="{FF2B5EF4-FFF2-40B4-BE49-F238E27FC236}">
                <a16:creationId xmlns:a16="http://schemas.microsoft.com/office/drawing/2014/main" id="{7A856695-8FC4-47D2-BA28-588E6DA3EDB0}"/>
              </a:ext>
            </a:extLst>
          </p:cNvPr>
          <p:cNvSpPr>
            <a:spLocks/>
          </p:cNvSpPr>
          <p:nvPr/>
        </p:nvSpPr>
        <p:spPr bwMode="auto">
          <a:xfrm>
            <a:off x="4037013" y="4164013"/>
            <a:ext cx="446087" cy="190500"/>
          </a:xfrm>
          <a:custGeom>
            <a:avLst/>
            <a:gdLst>
              <a:gd name="T0" fmla="*/ 0 w 445135"/>
              <a:gd name="T1" fmla="*/ 191522 h 189229"/>
              <a:gd name="T2" fmla="*/ 446913 w 445135"/>
              <a:gd name="T3" fmla="*/ 0 h 189229"/>
              <a:gd name="T4" fmla="*/ 0 60000 65536"/>
              <a:gd name="T5" fmla="*/ 0 60000 65536"/>
            </a:gdLst>
            <a:ahLst/>
            <a:cxnLst>
              <a:cxn ang="T4">
                <a:pos x="T0" y="T1"/>
              </a:cxn>
              <a:cxn ang="T5">
                <a:pos x="T2" y="T3"/>
              </a:cxn>
            </a:cxnLst>
            <a:rect l="0" t="0" r="r" b="b"/>
            <a:pathLst>
              <a:path w="445135" h="189229">
                <a:moveTo>
                  <a:pt x="0" y="188975"/>
                </a:moveTo>
                <a:lnTo>
                  <a:pt x="44500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15" name="object 127">
            <a:extLst>
              <a:ext uri="{FF2B5EF4-FFF2-40B4-BE49-F238E27FC236}">
                <a16:creationId xmlns:a16="http://schemas.microsoft.com/office/drawing/2014/main" id="{CDACC757-B883-4190-BA11-59BC3DF1944B}"/>
              </a:ext>
            </a:extLst>
          </p:cNvPr>
          <p:cNvSpPr>
            <a:spLocks/>
          </p:cNvSpPr>
          <p:nvPr/>
        </p:nvSpPr>
        <p:spPr bwMode="auto">
          <a:xfrm>
            <a:off x="4460875" y="4117975"/>
            <a:ext cx="111125" cy="93663"/>
          </a:xfrm>
          <a:custGeom>
            <a:avLst/>
            <a:gdLst>
              <a:gd name="T0" fmla="*/ 109990 w 111760"/>
              <a:gd name="T1" fmla="*/ 6138 h 93345"/>
              <a:gd name="T2" fmla="*/ 0 w 111760"/>
              <a:gd name="T3" fmla="*/ 0 h 93345"/>
              <a:gd name="T4" fmla="*/ 39175 w 111760"/>
              <a:gd name="T5" fmla="*/ 93598 h 93345"/>
              <a:gd name="T6" fmla="*/ 109990 w 111760"/>
              <a:gd name="T7" fmla="*/ 6138 h 93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3345">
                <a:moveTo>
                  <a:pt x="111251" y="6096"/>
                </a:moveTo>
                <a:lnTo>
                  <a:pt x="0" y="0"/>
                </a:lnTo>
                <a:lnTo>
                  <a:pt x="39624" y="92963"/>
                </a:lnTo>
                <a:lnTo>
                  <a:pt x="111251" y="60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16" name="object 128">
            <a:extLst>
              <a:ext uri="{FF2B5EF4-FFF2-40B4-BE49-F238E27FC236}">
                <a16:creationId xmlns:a16="http://schemas.microsoft.com/office/drawing/2014/main" id="{A6F6F0EC-1CD4-41DE-9AA6-E90AE18FE51C}"/>
              </a:ext>
            </a:extLst>
          </p:cNvPr>
          <p:cNvSpPr>
            <a:spLocks/>
          </p:cNvSpPr>
          <p:nvPr/>
        </p:nvSpPr>
        <p:spPr bwMode="auto">
          <a:xfrm>
            <a:off x="4037013" y="4430713"/>
            <a:ext cx="539750" cy="473075"/>
          </a:xfrm>
          <a:custGeom>
            <a:avLst/>
            <a:gdLst>
              <a:gd name="T0" fmla="*/ 0 w 538480"/>
              <a:gd name="T1" fmla="*/ 0 h 471170"/>
              <a:gd name="T2" fmla="*/ 540512 w 538480"/>
              <a:gd name="T3" fmla="*/ 474731 h 471170"/>
              <a:gd name="T4" fmla="*/ 0 60000 65536"/>
              <a:gd name="T5" fmla="*/ 0 60000 65536"/>
            </a:gdLst>
            <a:ahLst/>
            <a:cxnLst>
              <a:cxn ang="T4">
                <a:pos x="T0" y="T1"/>
              </a:cxn>
              <a:cxn ang="T5">
                <a:pos x="T2" y="T3"/>
              </a:cxn>
            </a:cxnLst>
            <a:rect l="0" t="0" r="r" b="b"/>
            <a:pathLst>
              <a:path w="538480" h="471170">
                <a:moveTo>
                  <a:pt x="0" y="0"/>
                </a:moveTo>
                <a:lnTo>
                  <a:pt x="537971" y="470915"/>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17" name="object 129">
            <a:extLst>
              <a:ext uri="{FF2B5EF4-FFF2-40B4-BE49-F238E27FC236}">
                <a16:creationId xmlns:a16="http://schemas.microsoft.com/office/drawing/2014/main" id="{85D7BD80-37C8-4C55-8D6E-AE6F599CB01C}"/>
              </a:ext>
            </a:extLst>
          </p:cNvPr>
          <p:cNvSpPr>
            <a:spLocks/>
          </p:cNvSpPr>
          <p:nvPr/>
        </p:nvSpPr>
        <p:spPr bwMode="auto">
          <a:xfrm>
            <a:off x="4541838" y="4862513"/>
            <a:ext cx="106362" cy="103187"/>
          </a:xfrm>
          <a:custGeom>
            <a:avLst/>
            <a:gdLst>
              <a:gd name="T0" fmla="*/ 106044 w 106680"/>
              <a:gd name="T1" fmla="*/ 104019 h 102235"/>
              <a:gd name="T2" fmla="*/ 65141 w 106680"/>
              <a:gd name="T3" fmla="*/ 0 h 102235"/>
              <a:gd name="T4" fmla="*/ 0 w 106680"/>
              <a:gd name="T5" fmla="*/ 76072 h 102235"/>
              <a:gd name="T6" fmla="*/ 106044 w 106680"/>
              <a:gd name="T7" fmla="*/ 104019 h 1022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680" h="102235">
                <a:moveTo>
                  <a:pt x="106679" y="102108"/>
                </a:moveTo>
                <a:lnTo>
                  <a:pt x="65531" y="0"/>
                </a:lnTo>
                <a:lnTo>
                  <a:pt x="0" y="74675"/>
                </a:lnTo>
                <a:lnTo>
                  <a:pt x="106679" y="102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18" name="object 130">
            <a:extLst>
              <a:ext uri="{FF2B5EF4-FFF2-40B4-BE49-F238E27FC236}">
                <a16:creationId xmlns:a16="http://schemas.microsoft.com/office/drawing/2014/main" id="{94360187-4712-49CE-9080-77587C1CE466}"/>
              </a:ext>
            </a:extLst>
          </p:cNvPr>
          <p:cNvSpPr>
            <a:spLocks/>
          </p:cNvSpPr>
          <p:nvPr/>
        </p:nvSpPr>
        <p:spPr bwMode="auto">
          <a:xfrm>
            <a:off x="5337175" y="4297363"/>
            <a:ext cx="0" cy="571500"/>
          </a:xfrm>
          <a:custGeom>
            <a:avLst/>
            <a:gdLst>
              <a:gd name="T0" fmla="*/ 0 h 570229"/>
              <a:gd name="T1" fmla="*/ 572519 h 570229"/>
              <a:gd name="T2" fmla="*/ 0 60000 65536"/>
              <a:gd name="T3" fmla="*/ 0 60000 65536"/>
            </a:gdLst>
            <a:ahLst/>
            <a:cxnLst>
              <a:cxn ang="T2">
                <a:pos x="0" y="T0"/>
              </a:cxn>
              <a:cxn ang="T3">
                <a:pos x="0" y="T1"/>
              </a:cxn>
            </a:cxnLst>
            <a:rect l="0" t="0" r="r" b="b"/>
            <a:pathLst>
              <a:path h="570229">
                <a:moveTo>
                  <a:pt x="0" y="0"/>
                </a:moveTo>
                <a:lnTo>
                  <a:pt x="0" y="569976"/>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19" name="object 131">
            <a:extLst>
              <a:ext uri="{FF2B5EF4-FFF2-40B4-BE49-F238E27FC236}">
                <a16:creationId xmlns:a16="http://schemas.microsoft.com/office/drawing/2014/main" id="{6F650598-0378-4A1C-81AF-FFB2DD7E71F0}"/>
              </a:ext>
            </a:extLst>
          </p:cNvPr>
          <p:cNvSpPr>
            <a:spLocks/>
          </p:cNvSpPr>
          <p:nvPr/>
        </p:nvSpPr>
        <p:spPr bwMode="auto">
          <a:xfrm>
            <a:off x="5287963" y="4200525"/>
            <a:ext cx="100012" cy="101600"/>
          </a:xfrm>
          <a:custGeom>
            <a:avLst/>
            <a:gdLst>
              <a:gd name="T0" fmla="*/ 100972 w 99060"/>
              <a:gd name="T1" fmla="*/ 101856 h 100964"/>
              <a:gd name="T2" fmla="*/ 49709 w 99060"/>
              <a:gd name="T3" fmla="*/ 0 h 100964"/>
              <a:gd name="T4" fmla="*/ 0 w 99060"/>
              <a:gd name="T5" fmla="*/ 101856 h 100964"/>
              <a:gd name="T6" fmla="*/ 100972 w 99060"/>
              <a:gd name="T7" fmla="*/ 101856 h 1009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0964">
                <a:moveTo>
                  <a:pt x="99059" y="100584"/>
                </a:moveTo>
                <a:lnTo>
                  <a:pt x="48767" y="0"/>
                </a:lnTo>
                <a:lnTo>
                  <a:pt x="0" y="100584"/>
                </a:lnTo>
                <a:lnTo>
                  <a:pt x="99059" y="100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20" name="object 132">
            <a:extLst>
              <a:ext uri="{FF2B5EF4-FFF2-40B4-BE49-F238E27FC236}">
                <a16:creationId xmlns:a16="http://schemas.microsoft.com/office/drawing/2014/main" id="{C199A70F-C572-4821-886D-F60A855A5723}"/>
              </a:ext>
            </a:extLst>
          </p:cNvPr>
          <p:cNvSpPr>
            <a:spLocks/>
          </p:cNvSpPr>
          <p:nvPr/>
        </p:nvSpPr>
        <p:spPr bwMode="auto">
          <a:xfrm>
            <a:off x="5287963" y="4865688"/>
            <a:ext cx="100012" cy="100012"/>
          </a:xfrm>
          <a:custGeom>
            <a:avLst/>
            <a:gdLst>
              <a:gd name="T0" fmla="*/ 100972 w 99060"/>
              <a:gd name="T1" fmla="*/ 0 h 99060"/>
              <a:gd name="T2" fmla="*/ 0 w 99060"/>
              <a:gd name="T3" fmla="*/ 0 h 99060"/>
              <a:gd name="T4" fmla="*/ 49709 w 99060"/>
              <a:gd name="T5" fmla="*/ 100973 h 99060"/>
              <a:gd name="T6" fmla="*/ 100972 w 99060"/>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59" y="0"/>
                </a:moveTo>
                <a:lnTo>
                  <a:pt x="0" y="0"/>
                </a:lnTo>
                <a:lnTo>
                  <a:pt x="48767" y="99060"/>
                </a:lnTo>
                <a:lnTo>
                  <a:pt x="990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21" name="object 133">
            <a:extLst>
              <a:ext uri="{FF2B5EF4-FFF2-40B4-BE49-F238E27FC236}">
                <a16:creationId xmlns:a16="http://schemas.microsoft.com/office/drawing/2014/main" id="{086361E8-A68D-441A-BE2A-5A0C4C547009}"/>
              </a:ext>
            </a:extLst>
          </p:cNvPr>
          <p:cNvSpPr>
            <a:spLocks/>
          </p:cNvSpPr>
          <p:nvPr/>
        </p:nvSpPr>
        <p:spPr bwMode="auto">
          <a:xfrm>
            <a:off x="5480050" y="3282950"/>
            <a:ext cx="1870075" cy="155575"/>
          </a:xfrm>
          <a:custGeom>
            <a:avLst/>
            <a:gdLst>
              <a:gd name="T0" fmla="*/ 0 w 1862454"/>
              <a:gd name="T1" fmla="*/ 153924 h 155575"/>
              <a:gd name="T2" fmla="*/ 56163 w 1862454"/>
              <a:gd name="T3" fmla="*/ 127590 h 155575"/>
              <a:gd name="T4" fmla="*/ 126514 w 1862454"/>
              <a:gd name="T5" fmla="*/ 102735 h 155575"/>
              <a:gd name="T6" fmla="*/ 166497 w 1862454"/>
              <a:gd name="T7" fmla="*/ 90974 h 155575"/>
              <a:gd name="T8" fmla="*/ 209408 w 1862454"/>
              <a:gd name="T9" fmla="*/ 79718 h 155575"/>
              <a:gd name="T10" fmla="*/ 255045 w 1862454"/>
              <a:gd name="T11" fmla="*/ 69013 h 155575"/>
              <a:gd name="T12" fmla="*/ 303201 w 1862454"/>
              <a:gd name="T13" fmla="*/ 58904 h 155575"/>
              <a:gd name="T14" fmla="*/ 353668 w 1862454"/>
              <a:gd name="T15" fmla="*/ 49437 h 155575"/>
              <a:gd name="T16" fmla="*/ 406246 w 1862454"/>
              <a:gd name="T17" fmla="*/ 40656 h 155575"/>
              <a:gd name="T18" fmla="*/ 460724 w 1862454"/>
              <a:gd name="T19" fmla="*/ 32606 h 155575"/>
              <a:gd name="T20" fmla="*/ 516897 w 1862454"/>
              <a:gd name="T21" fmla="*/ 25334 h 155575"/>
              <a:gd name="T22" fmla="*/ 574561 w 1862454"/>
              <a:gd name="T23" fmla="*/ 18885 h 155575"/>
              <a:gd name="T24" fmla="*/ 633512 w 1862454"/>
              <a:gd name="T25" fmla="*/ 13303 h 155575"/>
              <a:gd name="T26" fmla="*/ 693540 w 1862454"/>
              <a:gd name="T27" fmla="*/ 8635 h 155575"/>
              <a:gd name="T28" fmla="*/ 754443 w 1862454"/>
              <a:gd name="T29" fmla="*/ 4925 h 155575"/>
              <a:gd name="T30" fmla="*/ 816013 w 1862454"/>
              <a:gd name="T31" fmla="*/ 2219 h 155575"/>
              <a:gd name="T32" fmla="*/ 878047 w 1862454"/>
              <a:gd name="T33" fmla="*/ 562 h 155575"/>
              <a:gd name="T34" fmla="*/ 940336 w 1862454"/>
              <a:gd name="T35" fmla="*/ 0 h 155575"/>
              <a:gd name="T36" fmla="*/ 1002165 w 1862454"/>
              <a:gd name="T37" fmla="*/ 574 h 155575"/>
              <a:gd name="T38" fmla="*/ 1063787 w 1862454"/>
              <a:gd name="T39" fmla="*/ 2266 h 155575"/>
              <a:gd name="T40" fmla="*/ 1124992 w 1862454"/>
              <a:gd name="T41" fmla="*/ 5027 h 155575"/>
              <a:gd name="T42" fmla="*/ 1185571 w 1862454"/>
              <a:gd name="T43" fmla="*/ 8809 h 155575"/>
              <a:gd name="T44" fmla="*/ 1245317 w 1862454"/>
              <a:gd name="T45" fmla="*/ 13564 h 155575"/>
              <a:gd name="T46" fmla="*/ 1304022 w 1862454"/>
              <a:gd name="T47" fmla="*/ 19245 h 155575"/>
              <a:gd name="T48" fmla="*/ 1361476 w 1862454"/>
              <a:gd name="T49" fmla="*/ 25802 h 155575"/>
              <a:gd name="T50" fmla="*/ 1417473 w 1862454"/>
              <a:gd name="T51" fmla="*/ 33189 h 155575"/>
              <a:gd name="T52" fmla="*/ 1471803 w 1862454"/>
              <a:gd name="T53" fmla="*/ 41357 h 155575"/>
              <a:gd name="T54" fmla="*/ 1524257 w 1862454"/>
              <a:gd name="T55" fmla="*/ 50259 h 155575"/>
              <a:gd name="T56" fmla="*/ 1574628 w 1862454"/>
              <a:gd name="T57" fmla="*/ 59845 h 155575"/>
              <a:gd name="T58" fmla="*/ 1622708 w 1862454"/>
              <a:gd name="T59" fmla="*/ 70069 h 155575"/>
              <a:gd name="T60" fmla="*/ 1668288 w 1862454"/>
              <a:gd name="T61" fmla="*/ 80882 h 155575"/>
              <a:gd name="T62" fmla="*/ 1711158 w 1862454"/>
              <a:gd name="T63" fmla="*/ 92237 h 155575"/>
              <a:gd name="T64" fmla="*/ 1751113 w 1862454"/>
              <a:gd name="T65" fmla="*/ 104084 h 155575"/>
              <a:gd name="T66" fmla="*/ 1787943 w 1862454"/>
              <a:gd name="T67" fmla="*/ 116377 h 155575"/>
              <a:gd name="T68" fmla="*/ 1851395 w 1862454"/>
              <a:gd name="T69" fmla="*/ 142107 h 155575"/>
              <a:gd name="T70" fmla="*/ 1877599 w 1862454"/>
              <a:gd name="T71" fmla="*/ 155447 h 1555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62454" h="155575">
                <a:moveTo>
                  <a:pt x="0" y="153924"/>
                </a:moveTo>
                <a:lnTo>
                  <a:pt x="55706" y="127590"/>
                </a:lnTo>
                <a:lnTo>
                  <a:pt x="125485" y="102735"/>
                </a:lnTo>
                <a:lnTo>
                  <a:pt x="165142" y="90974"/>
                </a:lnTo>
                <a:lnTo>
                  <a:pt x="207705" y="79718"/>
                </a:lnTo>
                <a:lnTo>
                  <a:pt x="252971" y="69013"/>
                </a:lnTo>
                <a:lnTo>
                  <a:pt x="300734" y="58904"/>
                </a:lnTo>
                <a:lnTo>
                  <a:pt x="350792" y="49437"/>
                </a:lnTo>
                <a:lnTo>
                  <a:pt x="402941" y="40656"/>
                </a:lnTo>
                <a:lnTo>
                  <a:pt x="456976" y="32606"/>
                </a:lnTo>
                <a:lnTo>
                  <a:pt x="512693" y="25334"/>
                </a:lnTo>
                <a:lnTo>
                  <a:pt x="569888" y="18885"/>
                </a:lnTo>
                <a:lnTo>
                  <a:pt x="628359" y="13303"/>
                </a:lnTo>
                <a:lnTo>
                  <a:pt x="687899" y="8635"/>
                </a:lnTo>
                <a:lnTo>
                  <a:pt x="748306" y="4925"/>
                </a:lnTo>
                <a:lnTo>
                  <a:pt x="809376" y="2219"/>
                </a:lnTo>
                <a:lnTo>
                  <a:pt x="870905" y="562"/>
                </a:lnTo>
                <a:lnTo>
                  <a:pt x="932688" y="0"/>
                </a:lnTo>
                <a:lnTo>
                  <a:pt x="994014" y="574"/>
                </a:lnTo>
                <a:lnTo>
                  <a:pt x="1055134" y="2266"/>
                </a:lnTo>
                <a:lnTo>
                  <a:pt x="1115841" y="5027"/>
                </a:lnTo>
                <a:lnTo>
                  <a:pt x="1175928" y="8809"/>
                </a:lnTo>
                <a:lnTo>
                  <a:pt x="1235188" y="13564"/>
                </a:lnTo>
                <a:lnTo>
                  <a:pt x="1293415" y="19245"/>
                </a:lnTo>
                <a:lnTo>
                  <a:pt x="1350402" y="25802"/>
                </a:lnTo>
                <a:lnTo>
                  <a:pt x="1405943" y="33189"/>
                </a:lnTo>
                <a:lnTo>
                  <a:pt x="1459831" y="41357"/>
                </a:lnTo>
                <a:lnTo>
                  <a:pt x="1511859" y="50259"/>
                </a:lnTo>
                <a:lnTo>
                  <a:pt x="1561820" y="59845"/>
                </a:lnTo>
                <a:lnTo>
                  <a:pt x="1609509" y="70069"/>
                </a:lnTo>
                <a:lnTo>
                  <a:pt x="1654718" y="80882"/>
                </a:lnTo>
                <a:lnTo>
                  <a:pt x="1697240" y="92237"/>
                </a:lnTo>
                <a:lnTo>
                  <a:pt x="1736870" y="104084"/>
                </a:lnTo>
                <a:lnTo>
                  <a:pt x="1773400" y="116377"/>
                </a:lnTo>
                <a:lnTo>
                  <a:pt x="1836336" y="142107"/>
                </a:lnTo>
                <a:lnTo>
                  <a:pt x="1862327" y="15544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22" name="object 134">
            <a:extLst>
              <a:ext uri="{FF2B5EF4-FFF2-40B4-BE49-F238E27FC236}">
                <a16:creationId xmlns:a16="http://schemas.microsoft.com/office/drawing/2014/main" id="{B1F01DF3-260D-4887-A972-5F9A0E334D09}"/>
              </a:ext>
            </a:extLst>
          </p:cNvPr>
          <p:cNvSpPr>
            <a:spLocks/>
          </p:cNvSpPr>
          <p:nvPr/>
        </p:nvSpPr>
        <p:spPr bwMode="auto">
          <a:xfrm>
            <a:off x="5413375" y="3405188"/>
            <a:ext cx="106363" cy="106362"/>
          </a:xfrm>
          <a:custGeom>
            <a:avLst/>
            <a:gdLst>
              <a:gd name="T0" fmla="*/ 107065 w 105410"/>
              <a:gd name="T1" fmla="*/ 66657 h 106679"/>
              <a:gd name="T2" fmla="*/ 32584 w 105410"/>
              <a:gd name="T3" fmla="*/ 0 h 106679"/>
              <a:gd name="T4" fmla="*/ 0 w 105410"/>
              <a:gd name="T5" fmla="*/ 106046 h 106679"/>
              <a:gd name="T6" fmla="*/ 107065 w 105410"/>
              <a:gd name="T7" fmla="*/ 66657 h 106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410" h="106679">
                <a:moveTo>
                  <a:pt x="105155" y="67055"/>
                </a:moveTo>
                <a:lnTo>
                  <a:pt x="32003" y="0"/>
                </a:lnTo>
                <a:lnTo>
                  <a:pt x="0" y="106679"/>
                </a:lnTo>
                <a:lnTo>
                  <a:pt x="105155" y="670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23" name="object 135">
            <a:extLst>
              <a:ext uri="{FF2B5EF4-FFF2-40B4-BE49-F238E27FC236}">
                <a16:creationId xmlns:a16="http://schemas.microsoft.com/office/drawing/2014/main" id="{2CD18505-7960-43DA-B4C0-0374FED27CDC}"/>
              </a:ext>
            </a:extLst>
          </p:cNvPr>
          <p:cNvSpPr>
            <a:spLocks/>
          </p:cNvSpPr>
          <p:nvPr/>
        </p:nvSpPr>
        <p:spPr bwMode="auto">
          <a:xfrm>
            <a:off x="7313613" y="3406775"/>
            <a:ext cx="104775" cy="107950"/>
          </a:xfrm>
          <a:custGeom>
            <a:avLst/>
            <a:gdLst>
              <a:gd name="T0" fmla="*/ 103892 w 105410"/>
              <a:gd name="T1" fmla="*/ 106941 h 108585"/>
              <a:gd name="T2" fmla="*/ 73778 w 105410"/>
              <a:gd name="T3" fmla="*/ 0 h 108585"/>
              <a:gd name="T4" fmla="*/ 0 w 105410"/>
              <a:gd name="T5" fmla="*/ 66273 h 108585"/>
              <a:gd name="T6" fmla="*/ 103892 w 105410"/>
              <a:gd name="T7" fmla="*/ 106941 h 108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410" h="108585">
                <a:moveTo>
                  <a:pt x="105155" y="108203"/>
                </a:moveTo>
                <a:lnTo>
                  <a:pt x="74675" y="0"/>
                </a:lnTo>
                <a:lnTo>
                  <a:pt x="0" y="67055"/>
                </a:lnTo>
                <a:lnTo>
                  <a:pt x="105155" y="108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24" name="object 136">
            <a:extLst>
              <a:ext uri="{FF2B5EF4-FFF2-40B4-BE49-F238E27FC236}">
                <a16:creationId xmlns:a16="http://schemas.microsoft.com/office/drawing/2014/main" id="{9A02944C-0741-43E4-869A-6CCE3DE6EF92}"/>
              </a:ext>
            </a:extLst>
          </p:cNvPr>
          <p:cNvSpPr>
            <a:spLocks/>
          </p:cNvSpPr>
          <p:nvPr/>
        </p:nvSpPr>
        <p:spPr bwMode="auto">
          <a:xfrm>
            <a:off x="5480050" y="4889500"/>
            <a:ext cx="1866900" cy="155575"/>
          </a:xfrm>
          <a:custGeom>
            <a:avLst/>
            <a:gdLst>
              <a:gd name="T0" fmla="*/ 0 w 1859279"/>
              <a:gd name="T1" fmla="*/ 153924 h 155575"/>
              <a:gd name="T2" fmla="*/ 56161 w 1859279"/>
              <a:gd name="T3" fmla="*/ 127590 h 155575"/>
              <a:gd name="T4" fmla="*/ 126501 w 1859279"/>
              <a:gd name="T5" fmla="*/ 102735 h 155575"/>
              <a:gd name="T6" fmla="*/ 166471 w 1859279"/>
              <a:gd name="T7" fmla="*/ 90974 h 155575"/>
              <a:gd name="T8" fmla="*/ 209363 w 1859279"/>
              <a:gd name="T9" fmla="*/ 79718 h 155575"/>
              <a:gd name="T10" fmla="*/ 254972 w 1859279"/>
              <a:gd name="T11" fmla="*/ 69013 h 155575"/>
              <a:gd name="T12" fmla="*/ 303090 w 1859279"/>
              <a:gd name="T13" fmla="*/ 58904 h 155575"/>
              <a:gd name="T14" fmla="*/ 353510 w 1859279"/>
              <a:gd name="T15" fmla="*/ 49437 h 155575"/>
              <a:gd name="T16" fmla="*/ 406027 w 1859279"/>
              <a:gd name="T17" fmla="*/ 40656 h 155575"/>
              <a:gd name="T18" fmla="*/ 460432 w 1859279"/>
              <a:gd name="T19" fmla="*/ 32606 h 155575"/>
              <a:gd name="T20" fmla="*/ 516518 w 1859279"/>
              <a:gd name="T21" fmla="*/ 25334 h 155575"/>
              <a:gd name="T22" fmla="*/ 574077 w 1859279"/>
              <a:gd name="T23" fmla="*/ 18885 h 155575"/>
              <a:gd name="T24" fmla="*/ 632906 w 1859279"/>
              <a:gd name="T25" fmla="*/ 13303 h 155575"/>
              <a:gd name="T26" fmla="*/ 692794 w 1859279"/>
              <a:gd name="T27" fmla="*/ 8635 h 155575"/>
              <a:gd name="T28" fmla="*/ 753536 w 1859279"/>
              <a:gd name="T29" fmla="*/ 4925 h 155575"/>
              <a:gd name="T30" fmla="*/ 814925 w 1859279"/>
              <a:gd name="T31" fmla="*/ 2219 h 155575"/>
              <a:gd name="T32" fmla="*/ 876752 w 1859279"/>
              <a:gd name="T33" fmla="*/ 562 h 155575"/>
              <a:gd name="T34" fmla="*/ 938812 w 1859279"/>
              <a:gd name="T35" fmla="*/ 0 h 155575"/>
              <a:gd name="T36" fmla="*/ 1000413 w 1859279"/>
              <a:gd name="T37" fmla="*/ 574 h 155575"/>
              <a:gd name="T38" fmla="*/ 1061830 w 1859279"/>
              <a:gd name="T39" fmla="*/ 2266 h 155575"/>
              <a:gd name="T40" fmla="*/ 1122852 w 1859279"/>
              <a:gd name="T41" fmla="*/ 5027 h 155575"/>
              <a:gd name="T42" fmla="*/ 1183270 w 1859279"/>
              <a:gd name="T43" fmla="*/ 8809 h 155575"/>
              <a:gd name="T44" fmla="*/ 1242877 w 1859279"/>
              <a:gd name="T45" fmla="*/ 13564 h 155575"/>
              <a:gd name="T46" fmla="*/ 1301459 w 1859279"/>
              <a:gd name="T47" fmla="*/ 19245 h 155575"/>
              <a:gd name="T48" fmla="*/ 1358809 w 1859279"/>
              <a:gd name="T49" fmla="*/ 25802 h 155575"/>
              <a:gd name="T50" fmla="*/ 1414718 w 1859279"/>
              <a:gd name="T51" fmla="*/ 33189 h 155575"/>
              <a:gd name="T52" fmla="*/ 1468974 w 1859279"/>
              <a:gd name="T53" fmla="*/ 41357 h 155575"/>
              <a:gd name="T54" fmla="*/ 1521368 w 1859279"/>
              <a:gd name="T55" fmla="*/ 50259 h 155575"/>
              <a:gd name="T56" fmla="*/ 1571692 w 1859279"/>
              <a:gd name="T57" fmla="*/ 59845 h 155575"/>
              <a:gd name="T58" fmla="*/ 1619734 w 1859279"/>
              <a:gd name="T59" fmla="*/ 70069 h 155575"/>
              <a:gd name="T60" fmla="*/ 1665286 w 1859279"/>
              <a:gd name="T61" fmla="*/ 80882 h 155575"/>
              <a:gd name="T62" fmla="*/ 1708137 w 1859279"/>
              <a:gd name="T63" fmla="*/ 92237 h 155575"/>
              <a:gd name="T64" fmla="*/ 1748079 w 1859279"/>
              <a:gd name="T65" fmla="*/ 104084 h 155575"/>
              <a:gd name="T66" fmla="*/ 1784901 w 1859279"/>
              <a:gd name="T67" fmla="*/ 116377 h 155575"/>
              <a:gd name="T68" fmla="*/ 1848347 w 1859279"/>
              <a:gd name="T69" fmla="*/ 142107 h 155575"/>
              <a:gd name="T70" fmla="*/ 1874552 w 1859279"/>
              <a:gd name="T71" fmla="*/ 155447 h 1555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59279" h="155575">
                <a:moveTo>
                  <a:pt x="0" y="153924"/>
                </a:moveTo>
                <a:lnTo>
                  <a:pt x="55704" y="127590"/>
                </a:lnTo>
                <a:lnTo>
                  <a:pt x="125471" y="102735"/>
                </a:lnTo>
                <a:lnTo>
                  <a:pt x="165114" y="90974"/>
                </a:lnTo>
                <a:lnTo>
                  <a:pt x="207657" y="79718"/>
                </a:lnTo>
                <a:lnTo>
                  <a:pt x="252894" y="69013"/>
                </a:lnTo>
                <a:lnTo>
                  <a:pt x="300621" y="58904"/>
                </a:lnTo>
                <a:lnTo>
                  <a:pt x="350630" y="49437"/>
                </a:lnTo>
                <a:lnTo>
                  <a:pt x="402719" y="40656"/>
                </a:lnTo>
                <a:lnTo>
                  <a:pt x="456680" y="32606"/>
                </a:lnTo>
                <a:lnTo>
                  <a:pt x="512309" y="25334"/>
                </a:lnTo>
                <a:lnTo>
                  <a:pt x="569400" y="18885"/>
                </a:lnTo>
                <a:lnTo>
                  <a:pt x="627749" y="13303"/>
                </a:lnTo>
                <a:lnTo>
                  <a:pt x="687149" y="8635"/>
                </a:lnTo>
                <a:lnTo>
                  <a:pt x="747396" y="4925"/>
                </a:lnTo>
                <a:lnTo>
                  <a:pt x="808285" y="2219"/>
                </a:lnTo>
                <a:lnTo>
                  <a:pt x="869609" y="562"/>
                </a:lnTo>
                <a:lnTo>
                  <a:pt x="931163" y="0"/>
                </a:lnTo>
                <a:lnTo>
                  <a:pt x="992262" y="574"/>
                </a:lnTo>
                <a:lnTo>
                  <a:pt x="1053178" y="2266"/>
                </a:lnTo>
                <a:lnTo>
                  <a:pt x="1113703" y="5027"/>
                </a:lnTo>
                <a:lnTo>
                  <a:pt x="1173629" y="8809"/>
                </a:lnTo>
                <a:lnTo>
                  <a:pt x="1232750" y="13564"/>
                </a:lnTo>
                <a:lnTo>
                  <a:pt x="1290855" y="19245"/>
                </a:lnTo>
                <a:lnTo>
                  <a:pt x="1347738" y="25802"/>
                </a:lnTo>
                <a:lnTo>
                  <a:pt x="1403191" y="33189"/>
                </a:lnTo>
                <a:lnTo>
                  <a:pt x="1457005" y="41357"/>
                </a:lnTo>
                <a:lnTo>
                  <a:pt x="1508973" y="50259"/>
                </a:lnTo>
                <a:lnTo>
                  <a:pt x="1558886" y="59845"/>
                </a:lnTo>
                <a:lnTo>
                  <a:pt x="1606537" y="70069"/>
                </a:lnTo>
                <a:lnTo>
                  <a:pt x="1651718" y="80882"/>
                </a:lnTo>
                <a:lnTo>
                  <a:pt x="1694220" y="92237"/>
                </a:lnTo>
                <a:lnTo>
                  <a:pt x="1733836" y="104084"/>
                </a:lnTo>
                <a:lnTo>
                  <a:pt x="1770358" y="116377"/>
                </a:lnTo>
                <a:lnTo>
                  <a:pt x="1833288" y="142107"/>
                </a:lnTo>
                <a:lnTo>
                  <a:pt x="1859279" y="15544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25" name="object 137">
            <a:extLst>
              <a:ext uri="{FF2B5EF4-FFF2-40B4-BE49-F238E27FC236}">
                <a16:creationId xmlns:a16="http://schemas.microsoft.com/office/drawing/2014/main" id="{8EA00B4A-723A-40C8-BB6C-F2CBE28319C5}"/>
              </a:ext>
            </a:extLst>
          </p:cNvPr>
          <p:cNvSpPr>
            <a:spLocks/>
          </p:cNvSpPr>
          <p:nvPr/>
        </p:nvSpPr>
        <p:spPr bwMode="auto">
          <a:xfrm>
            <a:off x="5413375" y="5011738"/>
            <a:ext cx="106363" cy="106362"/>
          </a:xfrm>
          <a:custGeom>
            <a:avLst/>
            <a:gdLst>
              <a:gd name="T0" fmla="*/ 107065 w 105410"/>
              <a:gd name="T1" fmla="*/ 66657 h 106679"/>
              <a:gd name="T2" fmla="*/ 32584 w 105410"/>
              <a:gd name="T3" fmla="*/ 0 h 106679"/>
              <a:gd name="T4" fmla="*/ 0 w 105410"/>
              <a:gd name="T5" fmla="*/ 106046 h 106679"/>
              <a:gd name="T6" fmla="*/ 107065 w 105410"/>
              <a:gd name="T7" fmla="*/ 66657 h 106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410" h="106679">
                <a:moveTo>
                  <a:pt x="105155" y="67055"/>
                </a:moveTo>
                <a:lnTo>
                  <a:pt x="32003" y="0"/>
                </a:lnTo>
                <a:lnTo>
                  <a:pt x="0" y="106679"/>
                </a:lnTo>
                <a:lnTo>
                  <a:pt x="105155" y="670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26" name="object 138">
            <a:extLst>
              <a:ext uri="{FF2B5EF4-FFF2-40B4-BE49-F238E27FC236}">
                <a16:creationId xmlns:a16="http://schemas.microsoft.com/office/drawing/2014/main" id="{80EC135F-C9AB-445C-BBC4-2742BF677125}"/>
              </a:ext>
            </a:extLst>
          </p:cNvPr>
          <p:cNvSpPr>
            <a:spLocks/>
          </p:cNvSpPr>
          <p:nvPr/>
        </p:nvSpPr>
        <p:spPr bwMode="auto">
          <a:xfrm>
            <a:off x="7310438" y="5013325"/>
            <a:ext cx="104775" cy="109538"/>
          </a:xfrm>
          <a:custGeom>
            <a:avLst/>
            <a:gdLst>
              <a:gd name="T0" fmla="*/ 103892 w 105410"/>
              <a:gd name="T1" fmla="*/ 110111 h 108585"/>
              <a:gd name="T2" fmla="*/ 73778 w 105410"/>
              <a:gd name="T3" fmla="*/ 0 h 108585"/>
              <a:gd name="T4" fmla="*/ 0 w 105410"/>
              <a:gd name="T5" fmla="*/ 68238 h 108585"/>
              <a:gd name="T6" fmla="*/ 103892 w 105410"/>
              <a:gd name="T7" fmla="*/ 110111 h 108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410" h="108585">
                <a:moveTo>
                  <a:pt x="105155" y="108203"/>
                </a:moveTo>
                <a:lnTo>
                  <a:pt x="74675" y="0"/>
                </a:lnTo>
                <a:lnTo>
                  <a:pt x="0" y="67055"/>
                </a:lnTo>
                <a:lnTo>
                  <a:pt x="105155" y="108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0427" name="object 139">
            <a:extLst>
              <a:ext uri="{FF2B5EF4-FFF2-40B4-BE49-F238E27FC236}">
                <a16:creationId xmlns:a16="http://schemas.microsoft.com/office/drawing/2014/main" id="{2C369F3E-7EC2-48E3-A340-3E4851AF8B68}"/>
              </a:ext>
            </a:extLst>
          </p:cNvPr>
          <p:cNvSpPr>
            <a:spLocks/>
          </p:cNvSpPr>
          <p:nvPr/>
        </p:nvSpPr>
        <p:spPr bwMode="auto">
          <a:xfrm>
            <a:off x="6178550" y="4124325"/>
            <a:ext cx="1446213" cy="796925"/>
          </a:xfrm>
          <a:custGeom>
            <a:avLst/>
            <a:gdLst>
              <a:gd name="T0" fmla="*/ 0 w 1440179"/>
              <a:gd name="T1" fmla="*/ 0 h 794385"/>
              <a:gd name="T2" fmla="*/ 1452272 w 1440179"/>
              <a:gd name="T3" fmla="*/ 799089 h 794385"/>
              <a:gd name="T4" fmla="*/ 0 60000 65536"/>
              <a:gd name="T5" fmla="*/ 0 60000 65536"/>
            </a:gdLst>
            <a:ahLst/>
            <a:cxnLst>
              <a:cxn ang="T4">
                <a:pos x="T0" y="T1"/>
              </a:cxn>
              <a:cxn ang="T5">
                <a:pos x="T2" y="T3"/>
              </a:cxn>
            </a:cxnLst>
            <a:rect l="0" t="0" r="r" b="b"/>
            <a:pathLst>
              <a:path w="1440179" h="794385">
                <a:moveTo>
                  <a:pt x="0" y="0"/>
                </a:moveTo>
                <a:lnTo>
                  <a:pt x="1440179" y="79400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0428" name="object 140">
            <a:extLst>
              <a:ext uri="{FF2B5EF4-FFF2-40B4-BE49-F238E27FC236}">
                <a16:creationId xmlns:a16="http://schemas.microsoft.com/office/drawing/2014/main" id="{B0C35BAF-16D5-47B7-AE7F-0576B87EED2D}"/>
              </a:ext>
            </a:extLst>
          </p:cNvPr>
          <p:cNvSpPr>
            <a:spLocks/>
          </p:cNvSpPr>
          <p:nvPr/>
        </p:nvSpPr>
        <p:spPr bwMode="auto">
          <a:xfrm>
            <a:off x="7597775" y="4873625"/>
            <a:ext cx="112713" cy="92075"/>
          </a:xfrm>
          <a:custGeom>
            <a:avLst/>
            <a:gdLst>
              <a:gd name="T0" fmla="*/ 113157 w 111760"/>
              <a:gd name="T1" fmla="*/ 92715 h 91439"/>
              <a:gd name="T2" fmla="*/ 49603 w 111760"/>
              <a:gd name="T3" fmla="*/ 0 h 91439"/>
              <a:gd name="T4" fmla="*/ 0 w 111760"/>
              <a:gd name="T5" fmla="*/ 89625 h 91439"/>
              <a:gd name="T6" fmla="*/ 113157 w 111760"/>
              <a:gd name="T7" fmla="*/ 92715 h 91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1439">
                <a:moveTo>
                  <a:pt x="111251" y="91439"/>
                </a:moveTo>
                <a:lnTo>
                  <a:pt x="48768" y="0"/>
                </a:lnTo>
                <a:lnTo>
                  <a:pt x="0" y="88391"/>
                </a:lnTo>
                <a:lnTo>
                  <a:pt x="111251" y="914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Tree>
  </p:cSld>
  <p:clrMapOvr>
    <a:masterClrMapping/>
  </p:clrMapOvr>
</p:sld>
</file>

<file path=ppt/slides/slide7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a:extLst>
              <a:ext uri="{FF2B5EF4-FFF2-40B4-BE49-F238E27FC236}">
                <a16:creationId xmlns:a16="http://schemas.microsoft.com/office/drawing/2014/main" id="{4D095167-627B-4ABB-AB8D-3DB8B1295BCB}"/>
              </a:ext>
            </a:extLst>
          </p:cNvPr>
          <p:cNvSpPr txBox="1"/>
          <p:nvPr/>
        </p:nvSpPr>
        <p:spPr>
          <a:xfrm>
            <a:off x="2209800" y="2057400"/>
            <a:ext cx="7523163" cy="2501900"/>
          </a:xfrm>
          <a:prstGeom prst="rect">
            <a:avLst/>
          </a:prstGeom>
        </p:spPr>
        <p:txBody>
          <a:bodyPr lIns="0" tIns="12771" rIns="0" bIns="0">
            <a:spAutoFit/>
          </a:bodyPr>
          <a:lstStyle/>
          <a:p>
            <a:pPr marL="471893" indent="-459122">
              <a:spcBef>
                <a:spcPts val="1815"/>
              </a:spcBef>
              <a:buFontTx/>
              <a:buAutoNum type="arabicPeriod"/>
              <a:tabLst>
                <a:tab pos="472531" algn="l"/>
              </a:tabLst>
              <a:defRPr/>
            </a:pPr>
            <a:r>
              <a:rPr sz="3218" b="1" spc="-5" dirty="0">
                <a:latin typeface="Times New Roman"/>
                <a:cs typeface="Times New Roman"/>
              </a:rPr>
              <a:t>动机</a:t>
            </a:r>
            <a:endParaRPr sz="3218" dirty="0">
              <a:latin typeface="Times New Roman"/>
              <a:cs typeface="Times New Roman"/>
            </a:endParaRPr>
          </a:p>
          <a:p>
            <a:pPr marL="471893" indent="-459122">
              <a:buFontTx/>
              <a:buAutoNum type="arabicPeriod"/>
              <a:tabLst>
                <a:tab pos="472531" algn="l"/>
              </a:tabLst>
              <a:defRPr/>
            </a:pPr>
            <a:r>
              <a:rPr sz="3218" b="1" dirty="0">
                <a:latin typeface="Times New Roman"/>
                <a:cs typeface="Times New Roman"/>
              </a:rPr>
              <a:t>过程</a:t>
            </a:r>
            <a:r>
              <a:rPr sz="3218" b="1" spc="-10" dirty="0">
                <a:latin typeface="Times New Roman"/>
                <a:cs typeface="Times New Roman"/>
              </a:rPr>
              <a:t> </a:t>
            </a:r>
            <a:r>
              <a:rPr sz="3218" b="1" dirty="0">
                <a:latin typeface="Times New Roman"/>
                <a:cs typeface="Times New Roman"/>
              </a:rPr>
              <a:t>视图</a:t>
            </a:r>
            <a:endParaRPr sz="3218" dirty="0">
              <a:latin typeface="Times New Roman"/>
              <a:cs typeface="Times New Roman"/>
            </a:endParaRPr>
          </a:p>
          <a:p>
            <a:pPr marL="471254" indent="-458483">
              <a:buFontTx/>
              <a:buAutoNum type="arabicPeriod"/>
              <a:tabLst>
                <a:tab pos="471893" algn="l"/>
              </a:tabLst>
              <a:defRPr/>
            </a:pPr>
            <a:r>
              <a:rPr sz="3218" b="1" dirty="0">
                <a:latin typeface="Times New Roman"/>
                <a:cs typeface="Times New Roman"/>
              </a:rPr>
              <a:t>实现</a:t>
            </a:r>
            <a:r>
              <a:rPr sz="3218" b="1" spc="-35" dirty="0">
                <a:latin typeface="Times New Roman"/>
                <a:cs typeface="Times New Roman"/>
              </a:rPr>
              <a:t> </a:t>
            </a:r>
            <a:r>
              <a:rPr sz="3218" b="1" dirty="0">
                <a:latin typeface="Times New Roman"/>
                <a:cs typeface="Times New Roman"/>
              </a:rPr>
              <a:t>视图</a:t>
            </a:r>
            <a:endParaRPr lang="en-US" sz="3218" b="1" dirty="0">
              <a:latin typeface="Times New Roman"/>
              <a:cs typeface="Times New Roman"/>
            </a:endParaRPr>
          </a:p>
          <a:p>
            <a:pPr marL="471254" indent="-458483">
              <a:spcBef>
                <a:spcPts val="106"/>
              </a:spcBef>
              <a:buFontTx/>
              <a:buAutoNum type="arabicPeriod" startAt="4"/>
              <a:tabLst>
                <a:tab pos="471893" algn="l"/>
              </a:tabLst>
              <a:defRPr/>
            </a:pPr>
            <a:r>
              <a:rPr lang="en-US" altLang="zh-CN" sz="3218" b="1" dirty="0">
                <a:latin typeface="Times New Roman"/>
                <a:cs typeface="Times New Roman"/>
              </a:rPr>
              <a:t>部署</a:t>
            </a:r>
            <a:r>
              <a:rPr lang="en-US" altLang="zh-CN" sz="3218" b="1" spc="-65" dirty="0">
                <a:latin typeface="Times New Roman"/>
                <a:cs typeface="Times New Roman"/>
              </a:rPr>
              <a:t> </a:t>
            </a:r>
            <a:r>
              <a:rPr lang="en-US" altLang="zh-CN" sz="3218" b="1" dirty="0">
                <a:latin typeface="Times New Roman"/>
                <a:cs typeface="Times New Roman"/>
              </a:rPr>
              <a:t>视图</a:t>
            </a:r>
            <a:endParaRPr lang="en-US" altLang="zh-CN" sz="3218" dirty="0">
              <a:latin typeface="Times New Roman"/>
              <a:cs typeface="Times New Roman"/>
            </a:endParaRPr>
          </a:p>
          <a:p>
            <a:pPr marL="471254" indent="-458483">
              <a:buFontTx/>
              <a:buAutoNum type="arabicPeriod" startAt="4"/>
              <a:tabLst>
                <a:tab pos="471893" algn="l"/>
              </a:tabLst>
              <a:defRPr/>
            </a:pPr>
            <a:r>
              <a:rPr lang="en-US" altLang="zh-CN" sz="3218" b="1" dirty="0">
                <a:latin typeface="Times New Roman"/>
                <a:cs typeface="Times New Roman"/>
              </a:rPr>
              <a:t>Atm</a:t>
            </a:r>
            <a:r>
              <a:rPr lang="en-US" altLang="zh-CN" sz="3218" b="1" spc="-15" dirty="0">
                <a:latin typeface="Times New Roman"/>
                <a:cs typeface="Times New Roman"/>
              </a:rPr>
              <a:t> </a:t>
            </a:r>
            <a:r>
              <a:rPr lang="en-US" altLang="zh-CN" sz="3218" b="1" dirty="0">
                <a:latin typeface="Times New Roman"/>
                <a:cs typeface="Times New Roman"/>
              </a:rPr>
              <a:t>例子</a:t>
            </a:r>
            <a:endParaRPr lang="en-US" altLang="zh-CN" sz="3218" dirty="0">
              <a:latin typeface="Times New Roman"/>
              <a:cs typeface="Times New Roman"/>
            </a:endParaRPr>
          </a:p>
        </p:txBody>
      </p:sp>
      <p:sp>
        <p:nvSpPr>
          <p:cNvPr id="26" name="标题 25">
            <a:extLst>
              <a:ext uri="{FF2B5EF4-FFF2-40B4-BE49-F238E27FC236}">
                <a16:creationId xmlns:a16="http://schemas.microsoft.com/office/drawing/2014/main" id="{51503C66-07B6-4C37-8656-92BCF5AEA5EB}"/>
              </a:ext>
            </a:extLst>
          </p:cNvPr>
          <p:cNvSpPr>
            <a:spLocks noGrp="1"/>
          </p:cNvSpPr>
          <p:nvPr>
            <p:ph type="title"/>
          </p:nvPr>
        </p:nvSpPr>
        <p:spPr>
          <a:xfrm>
            <a:off x="76200" y="-26988"/>
            <a:ext cx="12115800" cy="1143001"/>
          </a:xfrm>
        </p:spPr>
        <p:txBody>
          <a:bodyPr/>
          <a:lstStyle/>
          <a:p>
            <a:pPr>
              <a:defRPr/>
            </a:pPr>
            <a:r>
              <a:rPr lang="en-US" altLang="zh-CN" b="1" spc="-5" dirty="0">
                <a:latin typeface="Times New Roman"/>
                <a:cs typeface="Times New Roman"/>
              </a:rPr>
              <a:t>实现、过程和部署视图</a:t>
            </a:r>
            <a:endParaRPr lang="zh-CN" altLang="en-US" dirty="0"/>
          </a:p>
        </p:txBody>
      </p:sp>
    </p:spTree>
  </p:cSld>
  <p:clrMapOvr>
    <a:masterClrMapping/>
  </p:clrMapOvr>
</p:sld>
</file>

<file path=ppt/slides/slide7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AA7B8DB-1BE5-45D3-B80A-AF5198D1AFFE}"/>
              </a:ext>
            </a:extLst>
          </p:cNvPr>
          <p:cNvSpPr txBox="1">
            <a:spLocks noGrp="1"/>
          </p:cNvSpPr>
          <p:nvPr>
            <p:ph type="title"/>
          </p:nvPr>
        </p:nvSpPr>
        <p:spPr>
          <a:xfrm>
            <a:off x="457200" y="182563"/>
            <a:ext cx="6845300" cy="690562"/>
          </a:xfrm>
        </p:spPr>
        <p:txBody>
          <a:bodyPr lIns="0" tIns="13409" rIns="0" bIns="0" rtlCol="0">
            <a:spAutoFit/>
          </a:bodyPr>
          <a:lstStyle/>
          <a:p>
            <a:pPr marL="12771">
              <a:spcBef>
                <a:spcPts val="106"/>
              </a:spcBef>
              <a:defRPr/>
            </a:pPr>
            <a:r>
              <a:rPr lang="en-US" spc="-5" dirty="0">
                <a:latin typeface="Times New Roman"/>
                <a:cs typeface="Times New Roman"/>
              </a:rPr>
              <a:t>1。</a:t>
            </a:r>
            <a:r>
              <a:rPr spc="-5" dirty="0">
                <a:latin typeface="Times New Roman"/>
                <a:cs typeface="Times New Roman"/>
              </a:rPr>
              <a:t>动机</a:t>
            </a:r>
            <a:endParaRPr dirty="0">
              <a:latin typeface="Times New Roman"/>
              <a:cs typeface="Times New Roman"/>
            </a:endParaRPr>
          </a:p>
        </p:txBody>
      </p:sp>
      <p:sp>
        <p:nvSpPr>
          <p:cNvPr id="142339" name="object 4">
            <a:extLst>
              <a:ext uri="{FF2B5EF4-FFF2-40B4-BE49-F238E27FC236}">
                <a16:creationId xmlns:a16="http://schemas.microsoft.com/office/drawing/2014/main" id="{04A2CA79-4213-46EB-AB2C-C53DE3B2C277}"/>
              </a:ext>
            </a:extLst>
          </p:cNvPr>
          <p:cNvSpPr txBox="1">
            <a:spLocks noChangeArrowheads="1"/>
          </p:cNvSpPr>
          <p:nvPr/>
        </p:nvSpPr>
        <p:spPr bwMode="auto">
          <a:xfrm>
            <a:off x="728663" y="1292225"/>
            <a:ext cx="84201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602" rIns="0" bIns="0">
            <a:spAutoFit/>
          </a:bodyPr>
          <a:lstStyle>
            <a:lvl1pPr marL="204788" indent="-1920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99000"/>
              </a:lnSpc>
              <a:spcBef>
                <a:spcPts val="125"/>
              </a:spcBef>
            </a:pPr>
            <a:r>
              <a:rPr lang="zh-CN" altLang="zh-CN" sz="2000">
                <a:latin typeface="Symbol" panose="05050102010706020507" pitchFamily="18" charset="2"/>
              </a:rPr>
              <a:t></a:t>
            </a:r>
            <a:r>
              <a:rPr lang="zh-CN" altLang="zh-CN" sz="2000">
                <a:latin typeface="Times New Roman" panose="02020603050405020304" pitchFamily="18" charset="0"/>
                <a:cs typeface="Times New Roman" panose="02020603050405020304" pitchFamily="18" charset="0"/>
              </a:rPr>
              <a:t>复杂的软件系统涉及范围广泛的功能, 部署在独立的处理节点上, 涉及多种语言、平台和技术。</a:t>
            </a:r>
          </a:p>
          <a:p>
            <a:pPr>
              <a:lnSpc>
                <a:spcPts val="2075"/>
              </a:lnSpc>
            </a:pPr>
            <a:r>
              <a:rPr lang="zh-CN" altLang="zh-CN" sz="2000">
                <a:latin typeface="Symbol" panose="05050102010706020507" pitchFamily="18" charset="2"/>
              </a:rPr>
              <a:t></a:t>
            </a:r>
            <a:r>
              <a:rPr lang="zh-CN" altLang="zh-CN" sz="2000" b="1">
                <a:latin typeface="Times New Roman" panose="02020603050405020304" pitchFamily="18" charset="0"/>
                <a:cs typeface="Times New Roman" panose="02020603050405020304" pitchFamily="18" charset="0"/>
              </a:rPr>
              <a:t>示例: (一个复杂的基于 web 的系统)</a:t>
            </a:r>
            <a:endParaRPr lang="zh-CN" altLang="zh-CN" sz="2000">
              <a:latin typeface="Times New Roman" panose="02020603050405020304" pitchFamily="18" charset="0"/>
              <a:cs typeface="Times New Roman" panose="02020603050405020304" pitchFamily="18" charset="0"/>
            </a:endParaRPr>
          </a:p>
        </p:txBody>
      </p:sp>
      <p:sp>
        <p:nvSpPr>
          <p:cNvPr id="142340" name="object 5">
            <a:extLst>
              <a:ext uri="{FF2B5EF4-FFF2-40B4-BE49-F238E27FC236}">
                <a16:creationId xmlns:a16="http://schemas.microsoft.com/office/drawing/2014/main" id="{420BAAE9-AF5B-4CDE-A784-E25C423929A5}"/>
              </a:ext>
            </a:extLst>
          </p:cNvPr>
          <p:cNvSpPr>
            <a:spLocks/>
          </p:cNvSpPr>
          <p:nvPr/>
        </p:nvSpPr>
        <p:spPr bwMode="auto">
          <a:xfrm>
            <a:off x="10220325" y="3956050"/>
            <a:ext cx="163513" cy="779463"/>
          </a:xfrm>
          <a:custGeom>
            <a:avLst/>
            <a:gdLst>
              <a:gd name="T0" fmla="*/ 163703 w 163195"/>
              <a:gd name="T1" fmla="*/ 620205 h 774700"/>
              <a:gd name="T2" fmla="*/ 163703 w 163195"/>
              <a:gd name="T3" fmla="*/ 0 h 774700"/>
              <a:gd name="T4" fmla="*/ 0 w 163195"/>
              <a:gd name="T5" fmla="*/ 163535 h 774700"/>
              <a:gd name="T6" fmla="*/ 0 w 163195"/>
              <a:gd name="T7" fmla="*/ 783740 h 774700"/>
              <a:gd name="T8" fmla="*/ 163703 w 163195"/>
              <a:gd name="T9" fmla="*/ 620205 h 774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95" h="774700">
                <a:moveTo>
                  <a:pt x="163067" y="612648"/>
                </a:moveTo>
                <a:lnTo>
                  <a:pt x="163067" y="0"/>
                </a:lnTo>
                <a:lnTo>
                  <a:pt x="0" y="161543"/>
                </a:lnTo>
                <a:lnTo>
                  <a:pt x="0" y="774191"/>
                </a:lnTo>
                <a:lnTo>
                  <a:pt x="163067" y="612648"/>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41" name="object 6">
            <a:extLst>
              <a:ext uri="{FF2B5EF4-FFF2-40B4-BE49-F238E27FC236}">
                <a16:creationId xmlns:a16="http://schemas.microsoft.com/office/drawing/2014/main" id="{5E8789F4-4386-4376-9BDE-BD095DC58EC8}"/>
              </a:ext>
            </a:extLst>
          </p:cNvPr>
          <p:cNvSpPr>
            <a:spLocks/>
          </p:cNvSpPr>
          <p:nvPr/>
        </p:nvSpPr>
        <p:spPr bwMode="auto">
          <a:xfrm>
            <a:off x="9301163" y="3956050"/>
            <a:ext cx="1082675" cy="163513"/>
          </a:xfrm>
          <a:custGeom>
            <a:avLst/>
            <a:gdLst>
              <a:gd name="T0" fmla="*/ 1087649 w 1077595"/>
              <a:gd name="T1" fmla="*/ 0 h 161925"/>
              <a:gd name="T2" fmla="*/ 164608 w 1077595"/>
              <a:gd name="T3" fmla="*/ 0 h 161925"/>
              <a:gd name="T4" fmla="*/ 0 w 1077595"/>
              <a:gd name="T5" fmla="*/ 164727 h 161925"/>
              <a:gd name="T6" fmla="*/ 923042 w 1077595"/>
              <a:gd name="T7" fmla="*/ 164727 h 161925"/>
              <a:gd name="T8" fmla="*/ 1087649 w 1077595"/>
              <a:gd name="T9" fmla="*/ 0 h 161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7595" h="161925">
                <a:moveTo>
                  <a:pt x="1077467" y="0"/>
                </a:moveTo>
                <a:lnTo>
                  <a:pt x="163067" y="0"/>
                </a:lnTo>
                <a:lnTo>
                  <a:pt x="0" y="161543"/>
                </a:lnTo>
                <a:lnTo>
                  <a:pt x="914400" y="161543"/>
                </a:lnTo>
                <a:lnTo>
                  <a:pt x="1077467"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42" name="object 7">
            <a:extLst>
              <a:ext uri="{FF2B5EF4-FFF2-40B4-BE49-F238E27FC236}">
                <a16:creationId xmlns:a16="http://schemas.microsoft.com/office/drawing/2014/main" id="{1F8913DC-FE93-4D2E-B368-186AA758F395}"/>
              </a:ext>
            </a:extLst>
          </p:cNvPr>
          <p:cNvSpPr>
            <a:spLocks/>
          </p:cNvSpPr>
          <p:nvPr/>
        </p:nvSpPr>
        <p:spPr bwMode="auto">
          <a:xfrm>
            <a:off x="9301163" y="4117975"/>
            <a:ext cx="0" cy="617538"/>
          </a:xfrm>
          <a:custGeom>
            <a:avLst/>
            <a:gdLst>
              <a:gd name="T0" fmla="*/ 0 h 612775"/>
              <a:gd name="T1" fmla="*/ 622209 h 612775"/>
              <a:gd name="T2" fmla="*/ 0 60000 65536"/>
              <a:gd name="T3" fmla="*/ 0 60000 65536"/>
            </a:gdLst>
            <a:ahLst/>
            <a:cxnLst>
              <a:cxn ang="T2">
                <a:pos x="0" y="T0"/>
              </a:cxn>
              <a:cxn ang="T3">
                <a:pos x="0" y="T1"/>
              </a:cxn>
            </a:cxnLst>
            <a:rect l="0" t="0" r="r" b="b"/>
            <a:pathLst>
              <a:path h="612775">
                <a:moveTo>
                  <a:pt x="0" y="0"/>
                </a:moveTo>
                <a:lnTo>
                  <a:pt x="0" y="612648"/>
                </a:lnTo>
              </a:path>
            </a:pathLst>
          </a:custGeom>
          <a:noFill/>
          <a:ln w="12192">
            <a:solidFill>
              <a:srgbClr val="D4D4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43" name="object 8">
            <a:extLst>
              <a:ext uri="{FF2B5EF4-FFF2-40B4-BE49-F238E27FC236}">
                <a16:creationId xmlns:a16="http://schemas.microsoft.com/office/drawing/2014/main" id="{C0710251-1063-455D-8151-3D2726E6AA8D}"/>
              </a:ext>
            </a:extLst>
          </p:cNvPr>
          <p:cNvSpPr>
            <a:spLocks/>
          </p:cNvSpPr>
          <p:nvPr/>
        </p:nvSpPr>
        <p:spPr bwMode="auto">
          <a:xfrm>
            <a:off x="9301163" y="4729163"/>
            <a:ext cx="919162" cy="12700"/>
          </a:xfrm>
          <a:custGeom>
            <a:avLst/>
            <a:gdLst>
              <a:gd name="T0" fmla="*/ 0 w 914400"/>
              <a:gd name="T1" fmla="*/ 0 h 12700"/>
              <a:gd name="T2" fmla="*/ 0 w 914400"/>
              <a:gd name="T3" fmla="*/ 12192 h 12700"/>
              <a:gd name="T4" fmla="*/ 923949 w 914400"/>
              <a:gd name="T5" fmla="*/ 12192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44" name="object 9">
            <a:extLst>
              <a:ext uri="{FF2B5EF4-FFF2-40B4-BE49-F238E27FC236}">
                <a16:creationId xmlns:a16="http://schemas.microsoft.com/office/drawing/2014/main" id="{5EDF5ED7-A853-409F-97BF-B0B74B813A25}"/>
              </a:ext>
            </a:extLst>
          </p:cNvPr>
          <p:cNvSpPr>
            <a:spLocks/>
          </p:cNvSpPr>
          <p:nvPr/>
        </p:nvSpPr>
        <p:spPr bwMode="auto">
          <a:xfrm>
            <a:off x="10220325" y="4117975"/>
            <a:ext cx="0" cy="617538"/>
          </a:xfrm>
          <a:custGeom>
            <a:avLst/>
            <a:gdLst>
              <a:gd name="T0" fmla="*/ 622209 h 612775"/>
              <a:gd name="T1" fmla="*/ 0 h 612775"/>
              <a:gd name="T2" fmla="*/ 0 60000 65536"/>
              <a:gd name="T3" fmla="*/ 0 60000 65536"/>
            </a:gdLst>
            <a:ahLst/>
            <a:cxnLst>
              <a:cxn ang="T2">
                <a:pos x="0" y="T0"/>
              </a:cxn>
              <a:cxn ang="T3">
                <a:pos x="0" y="T1"/>
              </a:cxn>
            </a:cxnLst>
            <a:rect l="0" t="0" r="r" b="b"/>
            <a:pathLst>
              <a:path h="612775">
                <a:moveTo>
                  <a:pt x="0" y="612648"/>
                </a:moveTo>
                <a:lnTo>
                  <a:pt x="0" y="0"/>
                </a:lnTo>
              </a:path>
            </a:pathLst>
          </a:custGeom>
          <a:noFill/>
          <a:ln w="12192">
            <a:solidFill>
              <a:srgbClr val="EAEAE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45" name="object 10">
            <a:extLst>
              <a:ext uri="{FF2B5EF4-FFF2-40B4-BE49-F238E27FC236}">
                <a16:creationId xmlns:a16="http://schemas.microsoft.com/office/drawing/2014/main" id="{487B46AD-C242-45FA-A6CB-5E77EAFA2FAA}"/>
              </a:ext>
            </a:extLst>
          </p:cNvPr>
          <p:cNvSpPr>
            <a:spLocks/>
          </p:cNvSpPr>
          <p:nvPr/>
        </p:nvSpPr>
        <p:spPr bwMode="auto">
          <a:xfrm>
            <a:off x="9301163" y="4113213"/>
            <a:ext cx="919162" cy="12700"/>
          </a:xfrm>
          <a:custGeom>
            <a:avLst/>
            <a:gdLst>
              <a:gd name="T0" fmla="*/ 0 w 914400"/>
              <a:gd name="T1" fmla="*/ 0 h 12700"/>
              <a:gd name="T2" fmla="*/ 0 w 914400"/>
              <a:gd name="T3" fmla="*/ 12192 h 12700"/>
              <a:gd name="T4" fmla="*/ 923949 w 914400"/>
              <a:gd name="T5" fmla="*/ 12192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1" name="object 11">
            <a:extLst>
              <a:ext uri="{FF2B5EF4-FFF2-40B4-BE49-F238E27FC236}">
                <a16:creationId xmlns:a16="http://schemas.microsoft.com/office/drawing/2014/main" id="{B956EC6D-FC81-402B-9290-C9A13CD6B77E}"/>
              </a:ext>
            </a:extLst>
          </p:cNvPr>
          <p:cNvSpPr txBox="1"/>
          <p:nvPr/>
        </p:nvSpPr>
        <p:spPr>
          <a:xfrm>
            <a:off x="9307513" y="4124325"/>
            <a:ext cx="906462" cy="571500"/>
          </a:xfrm>
          <a:prstGeom prst="rect">
            <a:avLst/>
          </a:prstGeom>
          <a:solidFill>
            <a:srgbClr val="C3C3C3"/>
          </a:solidFill>
        </p:spPr>
        <p:txBody>
          <a:bodyPr lIns="0" tIns="639" rIns="0" bIns="0">
            <a:spAutoFit/>
          </a:bodyPr>
          <a:lstStyle/>
          <a:p>
            <a:pPr>
              <a:spcBef>
                <a:spcPts val="5"/>
              </a:spcBef>
              <a:defRPr/>
            </a:pPr>
            <a:endParaRPr sz="1358">
              <a:latin typeface="Times New Roman"/>
              <a:cs typeface="Times New Roman"/>
            </a:endParaRPr>
          </a:p>
          <a:p>
            <a:pPr marL="109832">
              <a:lnSpc>
                <a:spcPts val="1378"/>
              </a:lnSpc>
              <a:defRPr/>
            </a:pPr>
            <a:r>
              <a:rPr sz="1207" b="1" spc="-10" dirty="0">
                <a:latin typeface="Arial"/>
                <a:cs typeface="Arial"/>
              </a:rPr>
              <a:t>Rdbms</a:t>
            </a:r>
            <a:endParaRPr sz="1207">
              <a:latin typeface="Arial"/>
              <a:cs typeface="Arial"/>
            </a:endParaRPr>
          </a:p>
          <a:p>
            <a:pPr marL="152615">
              <a:lnSpc>
                <a:spcPts val="1378"/>
              </a:lnSpc>
              <a:defRPr/>
            </a:pPr>
            <a:r>
              <a:rPr sz="1207" b="1" spc="-10" dirty="0">
                <a:latin typeface="Arial"/>
                <a:cs typeface="Arial"/>
              </a:rPr>
              <a:t>服务器</a:t>
            </a:r>
            <a:endParaRPr sz="1207">
              <a:latin typeface="Arial"/>
              <a:cs typeface="Arial"/>
            </a:endParaRPr>
          </a:p>
        </p:txBody>
      </p:sp>
      <p:sp>
        <p:nvSpPr>
          <p:cNvPr id="142347" name="object 12">
            <a:extLst>
              <a:ext uri="{FF2B5EF4-FFF2-40B4-BE49-F238E27FC236}">
                <a16:creationId xmlns:a16="http://schemas.microsoft.com/office/drawing/2014/main" id="{18A04D68-EAC4-4891-8919-5EE58EE1FAAB}"/>
              </a:ext>
            </a:extLst>
          </p:cNvPr>
          <p:cNvSpPr>
            <a:spLocks/>
          </p:cNvSpPr>
          <p:nvPr/>
        </p:nvSpPr>
        <p:spPr bwMode="auto">
          <a:xfrm>
            <a:off x="7308850" y="1989138"/>
            <a:ext cx="163513" cy="635000"/>
          </a:xfrm>
          <a:custGeom>
            <a:avLst/>
            <a:gdLst>
              <a:gd name="T0" fmla="*/ 163703 w 163195"/>
              <a:gd name="T1" fmla="*/ 475446 h 629919"/>
              <a:gd name="T2" fmla="*/ 163703 w 163195"/>
              <a:gd name="T3" fmla="*/ 0 h 629919"/>
              <a:gd name="T4" fmla="*/ 0 w 163195"/>
              <a:gd name="T5" fmla="*/ 164161 h 629919"/>
              <a:gd name="T6" fmla="*/ 0 w 163195"/>
              <a:gd name="T7" fmla="*/ 639607 h 629919"/>
              <a:gd name="T8" fmla="*/ 163703 w 163195"/>
              <a:gd name="T9" fmla="*/ 475446 h 6299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95" h="629919">
                <a:moveTo>
                  <a:pt x="163067" y="467868"/>
                </a:moveTo>
                <a:lnTo>
                  <a:pt x="163067" y="0"/>
                </a:lnTo>
                <a:lnTo>
                  <a:pt x="0" y="161544"/>
                </a:lnTo>
                <a:lnTo>
                  <a:pt x="0" y="629412"/>
                </a:lnTo>
                <a:lnTo>
                  <a:pt x="163067" y="467868"/>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48" name="object 13">
            <a:extLst>
              <a:ext uri="{FF2B5EF4-FFF2-40B4-BE49-F238E27FC236}">
                <a16:creationId xmlns:a16="http://schemas.microsoft.com/office/drawing/2014/main" id="{46587B4A-5C37-4003-87E0-44FE0F74026D}"/>
              </a:ext>
            </a:extLst>
          </p:cNvPr>
          <p:cNvSpPr>
            <a:spLocks/>
          </p:cNvSpPr>
          <p:nvPr/>
        </p:nvSpPr>
        <p:spPr bwMode="auto">
          <a:xfrm>
            <a:off x="6389688" y="1989138"/>
            <a:ext cx="1082675" cy="163512"/>
          </a:xfrm>
          <a:custGeom>
            <a:avLst/>
            <a:gdLst>
              <a:gd name="T0" fmla="*/ 1087649 w 1077595"/>
              <a:gd name="T1" fmla="*/ 0 h 161925"/>
              <a:gd name="T2" fmla="*/ 164608 w 1077595"/>
              <a:gd name="T3" fmla="*/ 0 h 161925"/>
              <a:gd name="T4" fmla="*/ 0 w 1077595"/>
              <a:gd name="T5" fmla="*/ 164726 h 161925"/>
              <a:gd name="T6" fmla="*/ 923042 w 1077595"/>
              <a:gd name="T7" fmla="*/ 164726 h 161925"/>
              <a:gd name="T8" fmla="*/ 1087649 w 1077595"/>
              <a:gd name="T9" fmla="*/ 0 h 161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7595" h="161925">
                <a:moveTo>
                  <a:pt x="1077467" y="0"/>
                </a:moveTo>
                <a:lnTo>
                  <a:pt x="163067" y="0"/>
                </a:lnTo>
                <a:lnTo>
                  <a:pt x="0" y="161544"/>
                </a:lnTo>
                <a:lnTo>
                  <a:pt x="914400" y="161544"/>
                </a:lnTo>
                <a:lnTo>
                  <a:pt x="1077467"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49" name="object 14">
            <a:extLst>
              <a:ext uri="{FF2B5EF4-FFF2-40B4-BE49-F238E27FC236}">
                <a16:creationId xmlns:a16="http://schemas.microsoft.com/office/drawing/2014/main" id="{DE9843BF-7C7C-46CD-A67C-8C6F30F3F7C1}"/>
              </a:ext>
            </a:extLst>
          </p:cNvPr>
          <p:cNvSpPr>
            <a:spLocks/>
          </p:cNvSpPr>
          <p:nvPr/>
        </p:nvSpPr>
        <p:spPr bwMode="auto">
          <a:xfrm>
            <a:off x="6389688" y="2152650"/>
            <a:ext cx="0" cy="469900"/>
          </a:xfrm>
          <a:custGeom>
            <a:avLst/>
            <a:gdLst>
              <a:gd name="T0" fmla="*/ 0 h 467994"/>
              <a:gd name="T1" fmla="*/ 471685 h 467994"/>
              <a:gd name="T2" fmla="*/ 0 60000 65536"/>
              <a:gd name="T3" fmla="*/ 0 60000 65536"/>
            </a:gdLst>
            <a:ahLst/>
            <a:cxnLst>
              <a:cxn ang="T2">
                <a:pos x="0" y="T0"/>
              </a:cxn>
              <a:cxn ang="T3">
                <a:pos x="0" y="T1"/>
              </a:cxn>
            </a:cxnLst>
            <a:rect l="0" t="0" r="r" b="b"/>
            <a:pathLst>
              <a:path h="467994">
                <a:moveTo>
                  <a:pt x="0" y="0"/>
                </a:moveTo>
                <a:lnTo>
                  <a:pt x="0" y="467867"/>
                </a:lnTo>
              </a:path>
            </a:pathLst>
          </a:custGeom>
          <a:noFill/>
          <a:ln w="12192">
            <a:solidFill>
              <a:srgbClr val="D4D4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50" name="object 15">
            <a:extLst>
              <a:ext uri="{FF2B5EF4-FFF2-40B4-BE49-F238E27FC236}">
                <a16:creationId xmlns:a16="http://schemas.microsoft.com/office/drawing/2014/main" id="{C6D3BE0D-90C8-492D-B38D-5010EBC98839}"/>
              </a:ext>
            </a:extLst>
          </p:cNvPr>
          <p:cNvSpPr>
            <a:spLocks/>
          </p:cNvSpPr>
          <p:nvPr/>
        </p:nvSpPr>
        <p:spPr bwMode="auto">
          <a:xfrm>
            <a:off x="6389688" y="2616200"/>
            <a:ext cx="919162" cy="12700"/>
          </a:xfrm>
          <a:custGeom>
            <a:avLst/>
            <a:gdLst>
              <a:gd name="T0" fmla="*/ 0 w 914400"/>
              <a:gd name="T1" fmla="*/ 0 h 12700"/>
              <a:gd name="T2" fmla="*/ 0 w 914400"/>
              <a:gd name="T3" fmla="*/ 12191 h 12700"/>
              <a:gd name="T4" fmla="*/ 923949 w 914400"/>
              <a:gd name="T5" fmla="*/ 12191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1"/>
                </a:lnTo>
                <a:lnTo>
                  <a:pt x="914400" y="12191"/>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51" name="object 16">
            <a:extLst>
              <a:ext uri="{FF2B5EF4-FFF2-40B4-BE49-F238E27FC236}">
                <a16:creationId xmlns:a16="http://schemas.microsoft.com/office/drawing/2014/main" id="{28B96CCA-6F30-4B46-9FDE-DC6FE3D30564}"/>
              </a:ext>
            </a:extLst>
          </p:cNvPr>
          <p:cNvSpPr>
            <a:spLocks/>
          </p:cNvSpPr>
          <p:nvPr/>
        </p:nvSpPr>
        <p:spPr bwMode="auto">
          <a:xfrm>
            <a:off x="7308850" y="2152650"/>
            <a:ext cx="0" cy="469900"/>
          </a:xfrm>
          <a:custGeom>
            <a:avLst/>
            <a:gdLst>
              <a:gd name="T0" fmla="*/ 471685 h 467994"/>
              <a:gd name="T1" fmla="*/ 0 h 467994"/>
              <a:gd name="T2" fmla="*/ 0 60000 65536"/>
              <a:gd name="T3" fmla="*/ 0 60000 65536"/>
            </a:gdLst>
            <a:ahLst/>
            <a:cxnLst>
              <a:cxn ang="T2">
                <a:pos x="0" y="T0"/>
              </a:cxn>
              <a:cxn ang="T3">
                <a:pos x="0" y="T1"/>
              </a:cxn>
            </a:cxnLst>
            <a:rect l="0" t="0" r="r" b="b"/>
            <a:pathLst>
              <a:path h="467994">
                <a:moveTo>
                  <a:pt x="0" y="467867"/>
                </a:moveTo>
                <a:lnTo>
                  <a:pt x="0" y="0"/>
                </a:lnTo>
              </a:path>
            </a:pathLst>
          </a:custGeom>
          <a:noFill/>
          <a:ln w="12192">
            <a:solidFill>
              <a:srgbClr val="EAEAE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52" name="object 17">
            <a:extLst>
              <a:ext uri="{FF2B5EF4-FFF2-40B4-BE49-F238E27FC236}">
                <a16:creationId xmlns:a16="http://schemas.microsoft.com/office/drawing/2014/main" id="{D47AF570-F7D7-4077-98B0-994F847F4803}"/>
              </a:ext>
            </a:extLst>
          </p:cNvPr>
          <p:cNvSpPr>
            <a:spLocks/>
          </p:cNvSpPr>
          <p:nvPr/>
        </p:nvSpPr>
        <p:spPr bwMode="auto">
          <a:xfrm>
            <a:off x="6389688" y="2146300"/>
            <a:ext cx="919162" cy="12700"/>
          </a:xfrm>
          <a:custGeom>
            <a:avLst/>
            <a:gdLst>
              <a:gd name="T0" fmla="*/ 0 w 914400"/>
              <a:gd name="T1" fmla="*/ 0 h 12700"/>
              <a:gd name="T2" fmla="*/ 0 w 914400"/>
              <a:gd name="T3" fmla="*/ 12191 h 12700"/>
              <a:gd name="T4" fmla="*/ 923949 w 914400"/>
              <a:gd name="T5" fmla="*/ 12191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1"/>
                </a:lnTo>
                <a:lnTo>
                  <a:pt x="914400" y="12191"/>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8" name="object 18">
            <a:extLst>
              <a:ext uri="{FF2B5EF4-FFF2-40B4-BE49-F238E27FC236}">
                <a16:creationId xmlns:a16="http://schemas.microsoft.com/office/drawing/2014/main" id="{7A7199D8-07E4-4D45-8829-B9EA8C679659}"/>
              </a:ext>
            </a:extLst>
          </p:cNvPr>
          <p:cNvSpPr txBox="1"/>
          <p:nvPr/>
        </p:nvSpPr>
        <p:spPr>
          <a:xfrm>
            <a:off x="6394450" y="2159000"/>
            <a:ext cx="908050" cy="328613"/>
          </a:xfrm>
          <a:prstGeom prst="rect">
            <a:avLst/>
          </a:prstGeom>
          <a:solidFill>
            <a:srgbClr val="C3C3C3"/>
          </a:solidFill>
        </p:spPr>
        <p:txBody>
          <a:bodyPr lIns="0" tIns="141119" rIns="0" bIns="0">
            <a:spAutoFit/>
          </a:bodyPr>
          <a:lstStyle/>
          <a:p>
            <a:pPr marL="238820">
              <a:spcBef>
                <a:spcPts val="1111"/>
              </a:spcBef>
              <a:defRPr/>
            </a:pPr>
            <a:r>
              <a:rPr sz="1207" b="1" spc="-5" dirty="0">
                <a:latin typeface="Arial"/>
                <a:cs typeface="Arial"/>
              </a:rPr>
              <a:t>客户</a:t>
            </a:r>
            <a:endParaRPr sz="1207">
              <a:latin typeface="Arial"/>
              <a:cs typeface="Arial"/>
            </a:endParaRPr>
          </a:p>
        </p:txBody>
      </p:sp>
      <p:sp>
        <p:nvSpPr>
          <p:cNvPr id="142354" name="object 19">
            <a:extLst>
              <a:ext uri="{FF2B5EF4-FFF2-40B4-BE49-F238E27FC236}">
                <a16:creationId xmlns:a16="http://schemas.microsoft.com/office/drawing/2014/main" id="{2EACE8BC-6359-457C-9DCC-F081B917B4A2}"/>
              </a:ext>
            </a:extLst>
          </p:cNvPr>
          <p:cNvSpPr>
            <a:spLocks/>
          </p:cNvSpPr>
          <p:nvPr/>
        </p:nvSpPr>
        <p:spPr bwMode="auto">
          <a:xfrm>
            <a:off x="7308850" y="2755900"/>
            <a:ext cx="163513" cy="576263"/>
          </a:xfrm>
          <a:custGeom>
            <a:avLst/>
            <a:gdLst>
              <a:gd name="T0" fmla="*/ 163703 w 163195"/>
              <a:gd name="T1" fmla="*/ 415592 h 573405"/>
              <a:gd name="T2" fmla="*/ 163703 w 163195"/>
              <a:gd name="T3" fmla="*/ 0 h 573405"/>
              <a:gd name="T4" fmla="*/ 0 w 163195"/>
              <a:gd name="T5" fmla="*/ 163158 h 573405"/>
              <a:gd name="T6" fmla="*/ 0 w 163195"/>
              <a:gd name="T7" fmla="*/ 578750 h 573405"/>
              <a:gd name="T8" fmla="*/ 163703 w 163195"/>
              <a:gd name="T9" fmla="*/ 415592 h 573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95" h="573405">
                <a:moveTo>
                  <a:pt x="163067" y="411480"/>
                </a:moveTo>
                <a:lnTo>
                  <a:pt x="163067" y="0"/>
                </a:lnTo>
                <a:lnTo>
                  <a:pt x="0" y="161544"/>
                </a:lnTo>
                <a:lnTo>
                  <a:pt x="0" y="573024"/>
                </a:lnTo>
                <a:lnTo>
                  <a:pt x="163067" y="41148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55" name="object 20">
            <a:extLst>
              <a:ext uri="{FF2B5EF4-FFF2-40B4-BE49-F238E27FC236}">
                <a16:creationId xmlns:a16="http://schemas.microsoft.com/office/drawing/2014/main" id="{63726969-8FB8-491A-922F-E20F62154B02}"/>
              </a:ext>
            </a:extLst>
          </p:cNvPr>
          <p:cNvSpPr>
            <a:spLocks/>
          </p:cNvSpPr>
          <p:nvPr/>
        </p:nvSpPr>
        <p:spPr bwMode="auto">
          <a:xfrm>
            <a:off x="6389688" y="2755900"/>
            <a:ext cx="1082675" cy="163513"/>
          </a:xfrm>
          <a:custGeom>
            <a:avLst/>
            <a:gdLst>
              <a:gd name="T0" fmla="*/ 1087649 w 1077595"/>
              <a:gd name="T1" fmla="*/ 0 h 161925"/>
              <a:gd name="T2" fmla="*/ 164608 w 1077595"/>
              <a:gd name="T3" fmla="*/ 0 h 161925"/>
              <a:gd name="T4" fmla="*/ 0 w 1077595"/>
              <a:gd name="T5" fmla="*/ 164728 h 161925"/>
              <a:gd name="T6" fmla="*/ 923042 w 1077595"/>
              <a:gd name="T7" fmla="*/ 164728 h 161925"/>
              <a:gd name="T8" fmla="*/ 1087649 w 1077595"/>
              <a:gd name="T9" fmla="*/ 0 h 161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7595" h="161925">
                <a:moveTo>
                  <a:pt x="1077467" y="0"/>
                </a:moveTo>
                <a:lnTo>
                  <a:pt x="163067" y="0"/>
                </a:lnTo>
                <a:lnTo>
                  <a:pt x="0" y="161544"/>
                </a:lnTo>
                <a:lnTo>
                  <a:pt x="914400" y="161544"/>
                </a:lnTo>
                <a:lnTo>
                  <a:pt x="1077467"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56" name="object 21">
            <a:extLst>
              <a:ext uri="{FF2B5EF4-FFF2-40B4-BE49-F238E27FC236}">
                <a16:creationId xmlns:a16="http://schemas.microsoft.com/office/drawing/2014/main" id="{1E385C97-A2B1-4292-91FF-6781A3AD3B54}"/>
              </a:ext>
            </a:extLst>
          </p:cNvPr>
          <p:cNvSpPr>
            <a:spLocks/>
          </p:cNvSpPr>
          <p:nvPr/>
        </p:nvSpPr>
        <p:spPr bwMode="auto">
          <a:xfrm>
            <a:off x="6389688" y="2917825"/>
            <a:ext cx="0" cy="414338"/>
          </a:xfrm>
          <a:custGeom>
            <a:avLst/>
            <a:gdLst>
              <a:gd name="T0" fmla="*/ 0 h 411480"/>
              <a:gd name="T1" fmla="*/ 417215 h 411480"/>
              <a:gd name="T2" fmla="*/ 0 60000 65536"/>
              <a:gd name="T3" fmla="*/ 0 60000 65536"/>
            </a:gdLst>
            <a:ahLst/>
            <a:cxnLst>
              <a:cxn ang="T2">
                <a:pos x="0" y="T0"/>
              </a:cxn>
              <a:cxn ang="T3">
                <a:pos x="0" y="T1"/>
              </a:cxn>
            </a:cxnLst>
            <a:rect l="0" t="0" r="r" b="b"/>
            <a:pathLst>
              <a:path h="411480">
                <a:moveTo>
                  <a:pt x="0" y="0"/>
                </a:moveTo>
                <a:lnTo>
                  <a:pt x="0" y="411479"/>
                </a:lnTo>
              </a:path>
            </a:pathLst>
          </a:custGeom>
          <a:noFill/>
          <a:ln w="12192">
            <a:solidFill>
              <a:srgbClr val="D4D4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57" name="object 22">
            <a:extLst>
              <a:ext uri="{FF2B5EF4-FFF2-40B4-BE49-F238E27FC236}">
                <a16:creationId xmlns:a16="http://schemas.microsoft.com/office/drawing/2014/main" id="{C80F6745-D9A4-4F0C-B211-3A91651CBFE4}"/>
              </a:ext>
            </a:extLst>
          </p:cNvPr>
          <p:cNvSpPr>
            <a:spLocks/>
          </p:cNvSpPr>
          <p:nvPr/>
        </p:nvSpPr>
        <p:spPr bwMode="auto">
          <a:xfrm>
            <a:off x="6389688" y="3325813"/>
            <a:ext cx="919162" cy="12700"/>
          </a:xfrm>
          <a:custGeom>
            <a:avLst/>
            <a:gdLst>
              <a:gd name="T0" fmla="*/ 0 w 914400"/>
              <a:gd name="T1" fmla="*/ 0 h 12700"/>
              <a:gd name="T2" fmla="*/ 0 w 914400"/>
              <a:gd name="T3" fmla="*/ 12192 h 12700"/>
              <a:gd name="T4" fmla="*/ 923949 w 914400"/>
              <a:gd name="T5" fmla="*/ 12192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58" name="object 23">
            <a:extLst>
              <a:ext uri="{FF2B5EF4-FFF2-40B4-BE49-F238E27FC236}">
                <a16:creationId xmlns:a16="http://schemas.microsoft.com/office/drawing/2014/main" id="{2EBE2EDF-8967-4A94-AE5F-AE0D4A11E177}"/>
              </a:ext>
            </a:extLst>
          </p:cNvPr>
          <p:cNvSpPr>
            <a:spLocks/>
          </p:cNvSpPr>
          <p:nvPr/>
        </p:nvSpPr>
        <p:spPr bwMode="auto">
          <a:xfrm>
            <a:off x="7308850" y="2917825"/>
            <a:ext cx="0" cy="414338"/>
          </a:xfrm>
          <a:custGeom>
            <a:avLst/>
            <a:gdLst>
              <a:gd name="T0" fmla="*/ 417215 h 411480"/>
              <a:gd name="T1" fmla="*/ 0 h 411480"/>
              <a:gd name="T2" fmla="*/ 0 60000 65536"/>
              <a:gd name="T3" fmla="*/ 0 60000 65536"/>
            </a:gdLst>
            <a:ahLst/>
            <a:cxnLst>
              <a:cxn ang="T2">
                <a:pos x="0" y="T0"/>
              </a:cxn>
              <a:cxn ang="T3">
                <a:pos x="0" y="T1"/>
              </a:cxn>
            </a:cxnLst>
            <a:rect l="0" t="0" r="r" b="b"/>
            <a:pathLst>
              <a:path h="411480">
                <a:moveTo>
                  <a:pt x="0" y="411479"/>
                </a:moveTo>
                <a:lnTo>
                  <a:pt x="0" y="0"/>
                </a:lnTo>
              </a:path>
            </a:pathLst>
          </a:custGeom>
          <a:noFill/>
          <a:ln w="12192">
            <a:solidFill>
              <a:srgbClr val="EAEAE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59" name="object 24">
            <a:extLst>
              <a:ext uri="{FF2B5EF4-FFF2-40B4-BE49-F238E27FC236}">
                <a16:creationId xmlns:a16="http://schemas.microsoft.com/office/drawing/2014/main" id="{8A65243C-27CC-4A1A-AB7E-59BD30C9A1B5}"/>
              </a:ext>
            </a:extLst>
          </p:cNvPr>
          <p:cNvSpPr>
            <a:spLocks/>
          </p:cNvSpPr>
          <p:nvPr/>
        </p:nvSpPr>
        <p:spPr bwMode="auto">
          <a:xfrm>
            <a:off x="6389688" y="2913063"/>
            <a:ext cx="919162" cy="12700"/>
          </a:xfrm>
          <a:custGeom>
            <a:avLst/>
            <a:gdLst>
              <a:gd name="T0" fmla="*/ 0 w 914400"/>
              <a:gd name="T1" fmla="*/ 0 h 12700"/>
              <a:gd name="T2" fmla="*/ 0 w 914400"/>
              <a:gd name="T3" fmla="*/ 12191 h 12700"/>
              <a:gd name="T4" fmla="*/ 923949 w 914400"/>
              <a:gd name="T5" fmla="*/ 12191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1"/>
                </a:lnTo>
                <a:lnTo>
                  <a:pt x="914400" y="12191"/>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5" name="object 25">
            <a:extLst>
              <a:ext uri="{FF2B5EF4-FFF2-40B4-BE49-F238E27FC236}">
                <a16:creationId xmlns:a16="http://schemas.microsoft.com/office/drawing/2014/main" id="{16B323C6-9E08-4D8D-9F8A-80AD933BDBB7}"/>
              </a:ext>
            </a:extLst>
          </p:cNvPr>
          <p:cNvSpPr txBox="1"/>
          <p:nvPr/>
        </p:nvSpPr>
        <p:spPr>
          <a:xfrm>
            <a:off x="6394450" y="2924175"/>
            <a:ext cx="908050" cy="325438"/>
          </a:xfrm>
          <a:prstGeom prst="rect">
            <a:avLst/>
          </a:prstGeom>
          <a:solidFill>
            <a:srgbClr val="C3C3C3"/>
          </a:solidFill>
        </p:spPr>
        <p:txBody>
          <a:bodyPr lIns="0" tIns="136011" rIns="0" bIns="0">
            <a:spAutoFit/>
          </a:bodyPr>
          <a:lstStyle/>
          <a:p>
            <a:pPr marL="238820">
              <a:spcBef>
                <a:spcPts val="1071"/>
              </a:spcBef>
              <a:defRPr/>
            </a:pPr>
            <a:r>
              <a:rPr sz="1207" b="1" spc="-10" dirty="0">
                <a:latin typeface="Arial"/>
                <a:cs typeface="Arial"/>
              </a:rPr>
              <a:t>服务器</a:t>
            </a:r>
            <a:endParaRPr sz="1207">
              <a:latin typeface="Arial"/>
              <a:cs typeface="Arial"/>
            </a:endParaRPr>
          </a:p>
        </p:txBody>
      </p:sp>
      <p:sp>
        <p:nvSpPr>
          <p:cNvPr id="142361" name="object 26">
            <a:extLst>
              <a:ext uri="{FF2B5EF4-FFF2-40B4-BE49-F238E27FC236}">
                <a16:creationId xmlns:a16="http://schemas.microsoft.com/office/drawing/2014/main" id="{6B72EC04-5465-4DB0-8492-F22A4B3FE025}"/>
              </a:ext>
            </a:extLst>
          </p:cNvPr>
          <p:cNvSpPr>
            <a:spLocks/>
          </p:cNvSpPr>
          <p:nvPr/>
        </p:nvSpPr>
        <p:spPr bwMode="auto">
          <a:xfrm>
            <a:off x="7385050" y="3465513"/>
            <a:ext cx="163513" cy="633412"/>
          </a:xfrm>
          <a:custGeom>
            <a:avLst/>
            <a:gdLst>
              <a:gd name="T0" fmla="*/ 163703 w 163195"/>
              <a:gd name="T1" fmla="*/ 473070 h 629920"/>
              <a:gd name="T2" fmla="*/ 163703 w 163195"/>
              <a:gd name="T3" fmla="*/ 0 h 629920"/>
              <a:gd name="T4" fmla="*/ 0 w 163195"/>
              <a:gd name="T5" fmla="*/ 163340 h 629920"/>
              <a:gd name="T6" fmla="*/ 0 w 163195"/>
              <a:gd name="T7" fmla="*/ 636410 h 629920"/>
              <a:gd name="T8" fmla="*/ 163703 w 163195"/>
              <a:gd name="T9" fmla="*/ 473070 h 6299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3195" h="629920">
                <a:moveTo>
                  <a:pt x="163067" y="467868"/>
                </a:moveTo>
                <a:lnTo>
                  <a:pt x="163067" y="0"/>
                </a:lnTo>
                <a:lnTo>
                  <a:pt x="0" y="161544"/>
                </a:lnTo>
                <a:lnTo>
                  <a:pt x="0" y="629412"/>
                </a:lnTo>
                <a:lnTo>
                  <a:pt x="163067" y="467868"/>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62" name="object 27">
            <a:extLst>
              <a:ext uri="{FF2B5EF4-FFF2-40B4-BE49-F238E27FC236}">
                <a16:creationId xmlns:a16="http://schemas.microsoft.com/office/drawing/2014/main" id="{B2C710A8-B679-49E6-AB7D-12FFA67D11B5}"/>
              </a:ext>
            </a:extLst>
          </p:cNvPr>
          <p:cNvSpPr>
            <a:spLocks/>
          </p:cNvSpPr>
          <p:nvPr/>
        </p:nvSpPr>
        <p:spPr bwMode="auto">
          <a:xfrm>
            <a:off x="6465888" y="3465513"/>
            <a:ext cx="1082675" cy="163512"/>
          </a:xfrm>
          <a:custGeom>
            <a:avLst/>
            <a:gdLst>
              <a:gd name="T0" fmla="*/ 1087649 w 1077595"/>
              <a:gd name="T1" fmla="*/ 0 h 161925"/>
              <a:gd name="T2" fmla="*/ 164608 w 1077595"/>
              <a:gd name="T3" fmla="*/ 0 h 161925"/>
              <a:gd name="T4" fmla="*/ 0 w 1077595"/>
              <a:gd name="T5" fmla="*/ 164726 h 161925"/>
              <a:gd name="T6" fmla="*/ 923042 w 1077595"/>
              <a:gd name="T7" fmla="*/ 164726 h 161925"/>
              <a:gd name="T8" fmla="*/ 1087649 w 1077595"/>
              <a:gd name="T9" fmla="*/ 0 h 161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7595" h="161925">
                <a:moveTo>
                  <a:pt x="1077467" y="0"/>
                </a:moveTo>
                <a:lnTo>
                  <a:pt x="163067" y="0"/>
                </a:lnTo>
                <a:lnTo>
                  <a:pt x="0" y="161544"/>
                </a:lnTo>
                <a:lnTo>
                  <a:pt x="914400" y="161544"/>
                </a:lnTo>
                <a:lnTo>
                  <a:pt x="1077467"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63" name="object 28">
            <a:extLst>
              <a:ext uri="{FF2B5EF4-FFF2-40B4-BE49-F238E27FC236}">
                <a16:creationId xmlns:a16="http://schemas.microsoft.com/office/drawing/2014/main" id="{614BE7FC-22E8-4BBC-986E-003BA25DF14A}"/>
              </a:ext>
            </a:extLst>
          </p:cNvPr>
          <p:cNvSpPr>
            <a:spLocks/>
          </p:cNvSpPr>
          <p:nvPr/>
        </p:nvSpPr>
        <p:spPr bwMode="auto">
          <a:xfrm>
            <a:off x="6465888" y="3627438"/>
            <a:ext cx="0" cy="471487"/>
          </a:xfrm>
          <a:custGeom>
            <a:avLst/>
            <a:gdLst>
              <a:gd name="T0" fmla="*/ 0 h 467995"/>
              <a:gd name="T1" fmla="*/ 474875 h 467995"/>
              <a:gd name="T2" fmla="*/ 0 60000 65536"/>
              <a:gd name="T3" fmla="*/ 0 60000 65536"/>
            </a:gdLst>
            <a:ahLst/>
            <a:cxnLst>
              <a:cxn ang="T2">
                <a:pos x="0" y="T0"/>
              </a:cxn>
              <a:cxn ang="T3">
                <a:pos x="0" y="T1"/>
              </a:cxn>
            </a:cxnLst>
            <a:rect l="0" t="0" r="r" b="b"/>
            <a:pathLst>
              <a:path h="467995">
                <a:moveTo>
                  <a:pt x="0" y="0"/>
                </a:moveTo>
                <a:lnTo>
                  <a:pt x="0" y="467867"/>
                </a:lnTo>
              </a:path>
            </a:pathLst>
          </a:custGeom>
          <a:noFill/>
          <a:ln w="12192">
            <a:solidFill>
              <a:srgbClr val="D4D4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64" name="object 29">
            <a:extLst>
              <a:ext uri="{FF2B5EF4-FFF2-40B4-BE49-F238E27FC236}">
                <a16:creationId xmlns:a16="http://schemas.microsoft.com/office/drawing/2014/main" id="{B0C3E4B7-A857-4768-BA4F-3BD594F54649}"/>
              </a:ext>
            </a:extLst>
          </p:cNvPr>
          <p:cNvSpPr>
            <a:spLocks/>
          </p:cNvSpPr>
          <p:nvPr/>
        </p:nvSpPr>
        <p:spPr bwMode="auto">
          <a:xfrm>
            <a:off x="6465888" y="4092575"/>
            <a:ext cx="919162" cy="12700"/>
          </a:xfrm>
          <a:custGeom>
            <a:avLst/>
            <a:gdLst>
              <a:gd name="T0" fmla="*/ 0 w 914400"/>
              <a:gd name="T1" fmla="*/ 0 h 12700"/>
              <a:gd name="T2" fmla="*/ 0 w 914400"/>
              <a:gd name="T3" fmla="*/ 12192 h 12700"/>
              <a:gd name="T4" fmla="*/ 923949 w 914400"/>
              <a:gd name="T5" fmla="*/ 12192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65" name="object 30">
            <a:extLst>
              <a:ext uri="{FF2B5EF4-FFF2-40B4-BE49-F238E27FC236}">
                <a16:creationId xmlns:a16="http://schemas.microsoft.com/office/drawing/2014/main" id="{7144C5F9-D447-44B0-92B9-E9A4736B2B1D}"/>
              </a:ext>
            </a:extLst>
          </p:cNvPr>
          <p:cNvSpPr>
            <a:spLocks/>
          </p:cNvSpPr>
          <p:nvPr/>
        </p:nvSpPr>
        <p:spPr bwMode="auto">
          <a:xfrm>
            <a:off x="7385050" y="3627438"/>
            <a:ext cx="0" cy="471487"/>
          </a:xfrm>
          <a:custGeom>
            <a:avLst/>
            <a:gdLst>
              <a:gd name="T0" fmla="*/ 474875 h 467995"/>
              <a:gd name="T1" fmla="*/ 0 h 467995"/>
              <a:gd name="T2" fmla="*/ 0 60000 65536"/>
              <a:gd name="T3" fmla="*/ 0 60000 65536"/>
            </a:gdLst>
            <a:ahLst/>
            <a:cxnLst>
              <a:cxn ang="T2">
                <a:pos x="0" y="T0"/>
              </a:cxn>
              <a:cxn ang="T3">
                <a:pos x="0" y="T1"/>
              </a:cxn>
            </a:cxnLst>
            <a:rect l="0" t="0" r="r" b="b"/>
            <a:pathLst>
              <a:path h="467995">
                <a:moveTo>
                  <a:pt x="0" y="467867"/>
                </a:moveTo>
                <a:lnTo>
                  <a:pt x="0" y="0"/>
                </a:lnTo>
              </a:path>
            </a:pathLst>
          </a:custGeom>
          <a:noFill/>
          <a:ln w="12192">
            <a:solidFill>
              <a:srgbClr val="EAEAE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66" name="object 31">
            <a:extLst>
              <a:ext uri="{FF2B5EF4-FFF2-40B4-BE49-F238E27FC236}">
                <a16:creationId xmlns:a16="http://schemas.microsoft.com/office/drawing/2014/main" id="{F2B4C8F8-AF94-4C4D-9E16-6613F2E19B0E}"/>
              </a:ext>
            </a:extLst>
          </p:cNvPr>
          <p:cNvSpPr>
            <a:spLocks/>
          </p:cNvSpPr>
          <p:nvPr/>
        </p:nvSpPr>
        <p:spPr bwMode="auto">
          <a:xfrm>
            <a:off x="6465888" y="3622675"/>
            <a:ext cx="919162" cy="12700"/>
          </a:xfrm>
          <a:custGeom>
            <a:avLst/>
            <a:gdLst>
              <a:gd name="T0" fmla="*/ 0 w 914400"/>
              <a:gd name="T1" fmla="*/ 0 h 12700"/>
              <a:gd name="T2" fmla="*/ 0 w 914400"/>
              <a:gd name="T3" fmla="*/ 12192 h 12700"/>
              <a:gd name="T4" fmla="*/ 923949 w 914400"/>
              <a:gd name="T5" fmla="*/ 12192 h 12700"/>
              <a:gd name="T6" fmla="*/ 923949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67" name="object 32">
            <a:extLst>
              <a:ext uri="{FF2B5EF4-FFF2-40B4-BE49-F238E27FC236}">
                <a16:creationId xmlns:a16="http://schemas.microsoft.com/office/drawing/2014/main" id="{95544E31-6DB5-4067-B4AE-1EBD6772D2DF}"/>
              </a:ext>
            </a:extLst>
          </p:cNvPr>
          <p:cNvSpPr txBox="1">
            <a:spLocks noChangeArrowheads="1"/>
          </p:cNvSpPr>
          <p:nvPr/>
        </p:nvSpPr>
        <p:spPr bwMode="auto">
          <a:xfrm>
            <a:off x="6472238" y="3633788"/>
            <a:ext cx="906462" cy="503237"/>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47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38"/>
              </a:spcBef>
            </a:pPr>
            <a:endParaRPr lang="zh-CN" altLang="zh-CN" sz="1000">
              <a:latin typeface="Times New Roman" panose="02020603050405020304" pitchFamily="18" charset="0"/>
              <a:cs typeface="Times New Roman" panose="02020603050405020304" pitchFamily="18" charset="0"/>
            </a:endParaRPr>
          </a:p>
          <a:p>
            <a:pPr>
              <a:lnSpc>
                <a:spcPts val="1313"/>
              </a:lnSpc>
            </a:pPr>
            <a:r>
              <a:rPr lang="zh-CN" altLang="zh-CN" sz="1200" b="1">
                <a:latin typeface="Arial" panose="020B0604020202020204" pitchFamily="34" charset="0"/>
                <a:cs typeface="Arial" panose="020B0604020202020204" pitchFamily="34" charset="0"/>
              </a:rPr>
              <a:t>应用程序服务器</a:t>
            </a:r>
            <a:endParaRPr lang="zh-CN" altLang="zh-CN" sz="1200">
              <a:latin typeface="Arial" panose="020B0604020202020204" pitchFamily="34" charset="0"/>
              <a:cs typeface="Arial" panose="020B0604020202020204" pitchFamily="34" charset="0"/>
            </a:endParaRPr>
          </a:p>
        </p:txBody>
      </p:sp>
      <p:sp>
        <p:nvSpPr>
          <p:cNvPr id="142368" name="object 33">
            <a:extLst>
              <a:ext uri="{FF2B5EF4-FFF2-40B4-BE49-F238E27FC236}">
                <a16:creationId xmlns:a16="http://schemas.microsoft.com/office/drawing/2014/main" id="{B96398E0-9052-46BC-8965-F50BB0AB5548}"/>
              </a:ext>
            </a:extLst>
          </p:cNvPr>
          <p:cNvSpPr>
            <a:spLocks/>
          </p:cNvSpPr>
          <p:nvPr/>
        </p:nvSpPr>
        <p:spPr bwMode="auto">
          <a:xfrm>
            <a:off x="5681663" y="4035425"/>
            <a:ext cx="161925" cy="769938"/>
          </a:xfrm>
          <a:custGeom>
            <a:avLst/>
            <a:gdLst>
              <a:gd name="T0" fmla="*/ 161544 w 161925"/>
              <a:gd name="T1" fmla="*/ 611040 h 765175"/>
              <a:gd name="T2" fmla="*/ 161544 w 161925"/>
              <a:gd name="T3" fmla="*/ 0 h 765175"/>
              <a:gd name="T4" fmla="*/ 0 w 161925"/>
              <a:gd name="T5" fmla="*/ 163561 h 765175"/>
              <a:gd name="T6" fmla="*/ 0 w 161925"/>
              <a:gd name="T7" fmla="*/ 774601 h 765175"/>
              <a:gd name="T8" fmla="*/ 161544 w 161925"/>
              <a:gd name="T9" fmla="*/ 611040 h 765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1925" h="765175">
                <a:moveTo>
                  <a:pt x="161544" y="603503"/>
                </a:moveTo>
                <a:lnTo>
                  <a:pt x="161544" y="0"/>
                </a:lnTo>
                <a:lnTo>
                  <a:pt x="0" y="161543"/>
                </a:lnTo>
                <a:lnTo>
                  <a:pt x="0" y="765047"/>
                </a:lnTo>
                <a:lnTo>
                  <a:pt x="161544" y="603503"/>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69" name="object 34">
            <a:extLst>
              <a:ext uri="{FF2B5EF4-FFF2-40B4-BE49-F238E27FC236}">
                <a16:creationId xmlns:a16="http://schemas.microsoft.com/office/drawing/2014/main" id="{D53A57EB-5AF2-4754-9F03-FE11C7DB8D31}"/>
              </a:ext>
            </a:extLst>
          </p:cNvPr>
          <p:cNvSpPr>
            <a:spLocks/>
          </p:cNvSpPr>
          <p:nvPr/>
        </p:nvSpPr>
        <p:spPr bwMode="auto">
          <a:xfrm>
            <a:off x="4760913" y="4035425"/>
            <a:ext cx="1082675" cy="163513"/>
          </a:xfrm>
          <a:custGeom>
            <a:avLst/>
            <a:gdLst>
              <a:gd name="T0" fmla="*/ 1088677 w 1076325"/>
              <a:gd name="T1" fmla="*/ 0 h 161925"/>
              <a:gd name="T2" fmla="*/ 163456 w 1076325"/>
              <a:gd name="T3" fmla="*/ 0 h 161925"/>
              <a:gd name="T4" fmla="*/ 0 w 1076325"/>
              <a:gd name="T5" fmla="*/ 164727 h 161925"/>
              <a:gd name="T6" fmla="*/ 925222 w 1076325"/>
              <a:gd name="T7" fmla="*/ 164727 h 161925"/>
              <a:gd name="T8" fmla="*/ 1088677 w 1076325"/>
              <a:gd name="T9" fmla="*/ 0 h 161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6325" h="161925">
                <a:moveTo>
                  <a:pt x="1075944" y="0"/>
                </a:moveTo>
                <a:lnTo>
                  <a:pt x="161544" y="0"/>
                </a:lnTo>
                <a:lnTo>
                  <a:pt x="0" y="161543"/>
                </a:lnTo>
                <a:lnTo>
                  <a:pt x="914400" y="161543"/>
                </a:lnTo>
                <a:lnTo>
                  <a:pt x="1075944"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70" name="object 35">
            <a:extLst>
              <a:ext uri="{FF2B5EF4-FFF2-40B4-BE49-F238E27FC236}">
                <a16:creationId xmlns:a16="http://schemas.microsoft.com/office/drawing/2014/main" id="{FFE827F2-3C84-4B24-BCBE-923A3679092A}"/>
              </a:ext>
            </a:extLst>
          </p:cNvPr>
          <p:cNvSpPr>
            <a:spLocks/>
          </p:cNvSpPr>
          <p:nvPr/>
        </p:nvSpPr>
        <p:spPr bwMode="auto">
          <a:xfrm>
            <a:off x="4760913" y="4198938"/>
            <a:ext cx="0" cy="606425"/>
          </a:xfrm>
          <a:custGeom>
            <a:avLst/>
            <a:gdLst>
              <a:gd name="T0" fmla="*/ 0 h 603885"/>
              <a:gd name="T1" fmla="*/ 608590 h 603885"/>
              <a:gd name="T2" fmla="*/ 0 60000 65536"/>
              <a:gd name="T3" fmla="*/ 0 60000 65536"/>
            </a:gdLst>
            <a:ahLst/>
            <a:cxnLst>
              <a:cxn ang="T2">
                <a:pos x="0" y="T0"/>
              </a:cxn>
              <a:cxn ang="T3">
                <a:pos x="0" y="T1"/>
              </a:cxn>
            </a:cxnLst>
            <a:rect l="0" t="0" r="r" b="b"/>
            <a:pathLst>
              <a:path h="603885">
                <a:moveTo>
                  <a:pt x="0" y="0"/>
                </a:moveTo>
                <a:lnTo>
                  <a:pt x="0" y="603503"/>
                </a:lnTo>
              </a:path>
            </a:pathLst>
          </a:custGeom>
          <a:noFill/>
          <a:ln w="12192">
            <a:solidFill>
              <a:srgbClr val="D4D4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71" name="object 36">
            <a:extLst>
              <a:ext uri="{FF2B5EF4-FFF2-40B4-BE49-F238E27FC236}">
                <a16:creationId xmlns:a16="http://schemas.microsoft.com/office/drawing/2014/main" id="{D360719A-BDDF-4A4D-B346-D24D56FA4119}"/>
              </a:ext>
            </a:extLst>
          </p:cNvPr>
          <p:cNvSpPr>
            <a:spLocks/>
          </p:cNvSpPr>
          <p:nvPr/>
        </p:nvSpPr>
        <p:spPr bwMode="auto">
          <a:xfrm>
            <a:off x="4760913" y="4799013"/>
            <a:ext cx="920750" cy="12700"/>
          </a:xfrm>
          <a:custGeom>
            <a:avLst/>
            <a:gdLst>
              <a:gd name="T0" fmla="*/ 0 w 914400"/>
              <a:gd name="T1" fmla="*/ 0 h 12700"/>
              <a:gd name="T2" fmla="*/ 0 w 914400"/>
              <a:gd name="T3" fmla="*/ 12192 h 12700"/>
              <a:gd name="T4" fmla="*/ 927144 w 914400"/>
              <a:gd name="T5" fmla="*/ 12192 h 12700"/>
              <a:gd name="T6" fmla="*/ 927144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72" name="object 37">
            <a:extLst>
              <a:ext uri="{FF2B5EF4-FFF2-40B4-BE49-F238E27FC236}">
                <a16:creationId xmlns:a16="http://schemas.microsoft.com/office/drawing/2014/main" id="{DA902528-4CA6-44B6-A2A0-26604480CE14}"/>
              </a:ext>
            </a:extLst>
          </p:cNvPr>
          <p:cNvSpPr>
            <a:spLocks/>
          </p:cNvSpPr>
          <p:nvPr/>
        </p:nvSpPr>
        <p:spPr bwMode="auto">
          <a:xfrm>
            <a:off x="5681663" y="4198938"/>
            <a:ext cx="0" cy="606425"/>
          </a:xfrm>
          <a:custGeom>
            <a:avLst/>
            <a:gdLst>
              <a:gd name="T0" fmla="*/ 608590 h 603885"/>
              <a:gd name="T1" fmla="*/ 0 h 603885"/>
              <a:gd name="T2" fmla="*/ 0 60000 65536"/>
              <a:gd name="T3" fmla="*/ 0 60000 65536"/>
            </a:gdLst>
            <a:ahLst/>
            <a:cxnLst>
              <a:cxn ang="T2">
                <a:pos x="0" y="T0"/>
              </a:cxn>
              <a:cxn ang="T3">
                <a:pos x="0" y="T1"/>
              </a:cxn>
            </a:cxnLst>
            <a:rect l="0" t="0" r="r" b="b"/>
            <a:pathLst>
              <a:path h="603885">
                <a:moveTo>
                  <a:pt x="0" y="603503"/>
                </a:moveTo>
                <a:lnTo>
                  <a:pt x="0" y="0"/>
                </a:lnTo>
              </a:path>
            </a:pathLst>
          </a:custGeom>
          <a:noFill/>
          <a:ln w="12192">
            <a:solidFill>
              <a:srgbClr val="EAEAE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73" name="object 38">
            <a:extLst>
              <a:ext uri="{FF2B5EF4-FFF2-40B4-BE49-F238E27FC236}">
                <a16:creationId xmlns:a16="http://schemas.microsoft.com/office/drawing/2014/main" id="{93E87B0B-FC20-4BE5-A325-67AE71883E0B}"/>
              </a:ext>
            </a:extLst>
          </p:cNvPr>
          <p:cNvSpPr>
            <a:spLocks/>
          </p:cNvSpPr>
          <p:nvPr/>
        </p:nvSpPr>
        <p:spPr bwMode="auto">
          <a:xfrm>
            <a:off x="4760913" y="4192588"/>
            <a:ext cx="920750" cy="12700"/>
          </a:xfrm>
          <a:custGeom>
            <a:avLst/>
            <a:gdLst>
              <a:gd name="T0" fmla="*/ 0 w 914400"/>
              <a:gd name="T1" fmla="*/ 0 h 12700"/>
              <a:gd name="T2" fmla="*/ 0 w 914400"/>
              <a:gd name="T3" fmla="*/ 12192 h 12700"/>
              <a:gd name="T4" fmla="*/ 927144 w 914400"/>
              <a:gd name="T5" fmla="*/ 12192 h 12700"/>
              <a:gd name="T6" fmla="*/ 927144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74" name="object 39">
            <a:extLst>
              <a:ext uri="{FF2B5EF4-FFF2-40B4-BE49-F238E27FC236}">
                <a16:creationId xmlns:a16="http://schemas.microsoft.com/office/drawing/2014/main" id="{E058171E-A1B7-4027-8904-29904FE510BD}"/>
              </a:ext>
            </a:extLst>
          </p:cNvPr>
          <p:cNvSpPr txBox="1">
            <a:spLocks noChangeArrowheads="1"/>
          </p:cNvSpPr>
          <p:nvPr/>
        </p:nvSpPr>
        <p:spPr bwMode="auto">
          <a:xfrm>
            <a:off x="4767263" y="4203700"/>
            <a:ext cx="908050" cy="541338"/>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831"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25"/>
              </a:spcBef>
            </a:pPr>
            <a:endParaRPr lang="zh-CN" altLang="zh-CN" sz="1300">
              <a:latin typeface="Times New Roman" panose="02020603050405020304" pitchFamily="18" charset="0"/>
              <a:cs typeface="Times New Roman" panose="02020603050405020304" pitchFamily="18" charset="0"/>
            </a:endParaRPr>
          </a:p>
          <a:p>
            <a:pPr>
              <a:lnSpc>
                <a:spcPts val="1313"/>
              </a:lnSpc>
            </a:pPr>
            <a:r>
              <a:rPr lang="zh-CN" altLang="zh-CN" sz="1200" b="1">
                <a:latin typeface="Arial" panose="020B0604020202020204" pitchFamily="34" charset="0"/>
                <a:cs typeface="Arial" panose="020B0604020202020204" pitchFamily="34" charset="0"/>
              </a:rPr>
              <a:t>履行制度</a:t>
            </a:r>
            <a:endParaRPr lang="zh-CN" altLang="zh-CN" sz="1200">
              <a:latin typeface="Arial" panose="020B0604020202020204" pitchFamily="34" charset="0"/>
              <a:cs typeface="Arial" panose="020B0604020202020204" pitchFamily="34" charset="0"/>
            </a:endParaRPr>
          </a:p>
        </p:txBody>
      </p:sp>
      <p:sp>
        <p:nvSpPr>
          <p:cNvPr id="142375" name="object 40">
            <a:extLst>
              <a:ext uri="{FF2B5EF4-FFF2-40B4-BE49-F238E27FC236}">
                <a16:creationId xmlns:a16="http://schemas.microsoft.com/office/drawing/2014/main" id="{35CE305E-E91D-4B7C-8A73-81FD591A8088}"/>
              </a:ext>
            </a:extLst>
          </p:cNvPr>
          <p:cNvSpPr>
            <a:spLocks/>
          </p:cNvSpPr>
          <p:nvPr/>
        </p:nvSpPr>
        <p:spPr bwMode="auto">
          <a:xfrm>
            <a:off x="7085013" y="4232275"/>
            <a:ext cx="161925" cy="635000"/>
          </a:xfrm>
          <a:custGeom>
            <a:avLst/>
            <a:gdLst>
              <a:gd name="T0" fmla="*/ 161543 w 161925"/>
              <a:gd name="T1" fmla="*/ 475077 h 631189"/>
              <a:gd name="T2" fmla="*/ 161543 w 161925"/>
              <a:gd name="T3" fmla="*/ 0 h 631189"/>
              <a:gd name="T4" fmla="*/ 0 w 161925"/>
              <a:gd name="T5" fmla="*/ 163500 h 631189"/>
              <a:gd name="T6" fmla="*/ 0 w 161925"/>
              <a:gd name="T7" fmla="*/ 638577 h 631189"/>
              <a:gd name="T8" fmla="*/ 161543 w 161925"/>
              <a:gd name="T9" fmla="*/ 475077 h 631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1925" h="631189">
                <a:moveTo>
                  <a:pt x="161543" y="469392"/>
                </a:moveTo>
                <a:lnTo>
                  <a:pt x="161543" y="0"/>
                </a:lnTo>
                <a:lnTo>
                  <a:pt x="0" y="161544"/>
                </a:lnTo>
                <a:lnTo>
                  <a:pt x="0" y="630936"/>
                </a:lnTo>
                <a:lnTo>
                  <a:pt x="161543" y="469392"/>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76" name="object 41">
            <a:extLst>
              <a:ext uri="{FF2B5EF4-FFF2-40B4-BE49-F238E27FC236}">
                <a16:creationId xmlns:a16="http://schemas.microsoft.com/office/drawing/2014/main" id="{C5D40B4B-ABA3-453E-B28E-AD099050C2ED}"/>
              </a:ext>
            </a:extLst>
          </p:cNvPr>
          <p:cNvSpPr>
            <a:spLocks/>
          </p:cNvSpPr>
          <p:nvPr/>
        </p:nvSpPr>
        <p:spPr bwMode="auto">
          <a:xfrm>
            <a:off x="6165850" y="4232275"/>
            <a:ext cx="1081088" cy="161925"/>
          </a:xfrm>
          <a:custGeom>
            <a:avLst/>
            <a:gdLst>
              <a:gd name="T0" fmla="*/ 1085486 w 1076325"/>
              <a:gd name="T1" fmla="*/ 0 h 161925"/>
              <a:gd name="T2" fmla="*/ 162976 w 1076325"/>
              <a:gd name="T3" fmla="*/ 0 h 161925"/>
              <a:gd name="T4" fmla="*/ 0 w 1076325"/>
              <a:gd name="T5" fmla="*/ 161544 h 161925"/>
              <a:gd name="T6" fmla="*/ 922510 w 1076325"/>
              <a:gd name="T7" fmla="*/ 161544 h 161925"/>
              <a:gd name="T8" fmla="*/ 1085486 w 1076325"/>
              <a:gd name="T9" fmla="*/ 0 h 161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6325" h="161925">
                <a:moveTo>
                  <a:pt x="1075943" y="0"/>
                </a:moveTo>
                <a:lnTo>
                  <a:pt x="161543" y="0"/>
                </a:lnTo>
                <a:lnTo>
                  <a:pt x="0" y="161544"/>
                </a:lnTo>
                <a:lnTo>
                  <a:pt x="914400" y="161544"/>
                </a:lnTo>
                <a:lnTo>
                  <a:pt x="107594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77" name="object 42">
            <a:extLst>
              <a:ext uri="{FF2B5EF4-FFF2-40B4-BE49-F238E27FC236}">
                <a16:creationId xmlns:a16="http://schemas.microsoft.com/office/drawing/2014/main" id="{39D75D5B-12E5-45E1-A63A-86839191901C}"/>
              </a:ext>
            </a:extLst>
          </p:cNvPr>
          <p:cNvSpPr>
            <a:spLocks/>
          </p:cNvSpPr>
          <p:nvPr/>
        </p:nvSpPr>
        <p:spPr bwMode="auto">
          <a:xfrm>
            <a:off x="6165850" y="4394200"/>
            <a:ext cx="0" cy="473075"/>
          </a:xfrm>
          <a:custGeom>
            <a:avLst/>
            <a:gdLst>
              <a:gd name="T0" fmla="*/ 0 h 469900"/>
              <a:gd name="T1" fmla="*/ 475756 h 469900"/>
              <a:gd name="T2" fmla="*/ 0 60000 65536"/>
              <a:gd name="T3" fmla="*/ 0 60000 65536"/>
            </a:gdLst>
            <a:ahLst/>
            <a:cxnLst>
              <a:cxn ang="T2">
                <a:pos x="0" y="T0"/>
              </a:cxn>
              <a:cxn ang="T3">
                <a:pos x="0" y="T1"/>
              </a:cxn>
            </a:cxnLst>
            <a:rect l="0" t="0" r="r" b="b"/>
            <a:pathLst>
              <a:path h="469900">
                <a:moveTo>
                  <a:pt x="0" y="0"/>
                </a:moveTo>
                <a:lnTo>
                  <a:pt x="0" y="469391"/>
                </a:lnTo>
              </a:path>
            </a:pathLst>
          </a:custGeom>
          <a:noFill/>
          <a:ln w="12192">
            <a:solidFill>
              <a:srgbClr val="D4D4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78" name="object 43">
            <a:extLst>
              <a:ext uri="{FF2B5EF4-FFF2-40B4-BE49-F238E27FC236}">
                <a16:creationId xmlns:a16="http://schemas.microsoft.com/office/drawing/2014/main" id="{1DB7FBA1-1FF1-4FC1-93CA-33F2FE3C03F6}"/>
              </a:ext>
            </a:extLst>
          </p:cNvPr>
          <p:cNvSpPr>
            <a:spLocks/>
          </p:cNvSpPr>
          <p:nvPr/>
        </p:nvSpPr>
        <p:spPr bwMode="auto">
          <a:xfrm>
            <a:off x="6165850" y="4860925"/>
            <a:ext cx="919163" cy="12700"/>
          </a:xfrm>
          <a:custGeom>
            <a:avLst/>
            <a:gdLst>
              <a:gd name="T0" fmla="*/ 0 w 914400"/>
              <a:gd name="T1" fmla="*/ 0 h 12700"/>
              <a:gd name="T2" fmla="*/ 0 w 914400"/>
              <a:gd name="T3" fmla="*/ 12192 h 12700"/>
              <a:gd name="T4" fmla="*/ 923951 w 914400"/>
              <a:gd name="T5" fmla="*/ 12192 h 12700"/>
              <a:gd name="T6" fmla="*/ 923951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79" name="object 44">
            <a:extLst>
              <a:ext uri="{FF2B5EF4-FFF2-40B4-BE49-F238E27FC236}">
                <a16:creationId xmlns:a16="http://schemas.microsoft.com/office/drawing/2014/main" id="{3976758D-31D0-432B-B09F-761D9904B5E3}"/>
              </a:ext>
            </a:extLst>
          </p:cNvPr>
          <p:cNvSpPr>
            <a:spLocks/>
          </p:cNvSpPr>
          <p:nvPr/>
        </p:nvSpPr>
        <p:spPr bwMode="auto">
          <a:xfrm>
            <a:off x="7085013" y="4394200"/>
            <a:ext cx="0" cy="473075"/>
          </a:xfrm>
          <a:custGeom>
            <a:avLst/>
            <a:gdLst>
              <a:gd name="T0" fmla="*/ 475756 h 469900"/>
              <a:gd name="T1" fmla="*/ 0 h 469900"/>
              <a:gd name="T2" fmla="*/ 0 60000 65536"/>
              <a:gd name="T3" fmla="*/ 0 60000 65536"/>
            </a:gdLst>
            <a:ahLst/>
            <a:cxnLst>
              <a:cxn ang="T2">
                <a:pos x="0" y="T0"/>
              </a:cxn>
              <a:cxn ang="T3">
                <a:pos x="0" y="T1"/>
              </a:cxn>
            </a:cxnLst>
            <a:rect l="0" t="0" r="r" b="b"/>
            <a:pathLst>
              <a:path h="469900">
                <a:moveTo>
                  <a:pt x="0" y="469391"/>
                </a:moveTo>
                <a:lnTo>
                  <a:pt x="0" y="0"/>
                </a:lnTo>
              </a:path>
            </a:pathLst>
          </a:custGeom>
          <a:noFill/>
          <a:ln w="12192">
            <a:solidFill>
              <a:srgbClr val="EAEAE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80" name="object 45">
            <a:extLst>
              <a:ext uri="{FF2B5EF4-FFF2-40B4-BE49-F238E27FC236}">
                <a16:creationId xmlns:a16="http://schemas.microsoft.com/office/drawing/2014/main" id="{82067891-CB18-4F19-A191-D00F913222EB}"/>
              </a:ext>
            </a:extLst>
          </p:cNvPr>
          <p:cNvSpPr>
            <a:spLocks/>
          </p:cNvSpPr>
          <p:nvPr/>
        </p:nvSpPr>
        <p:spPr bwMode="auto">
          <a:xfrm>
            <a:off x="6165850" y="4387850"/>
            <a:ext cx="919163" cy="12700"/>
          </a:xfrm>
          <a:custGeom>
            <a:avLst/>
            <a:gdLst>
              <a:gd name="T0" fmla="*/ 0 w 914400"/>
              <a:gd name="T1" fmla="*/ 0 h 12700"/>
              <a:gd name="T2" fmla="*/ 0 w 914400"/>
              <a:gd name="T3" fmla="*/ 12192 h 12700"/>
              <a:gd name="T4" fmla="*/ 923951 w 914400"/>
              <a:gd name="T5" fmla="*/ 12192 h 12700"/>
              <a:gd name="T6" fmla="*/ 923951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81" name="object 46">
            <a:extLst>
              <a:ext uri="{FF2B5EF4-FFF2-40B4-BE49-F238E27FC236}">
                <a16:creationId xmlns:a16="http://schemas.microsoft.com/office/drawing/2014/main" id="{FDB4FA7A-77D8-4277-A704-CDFB50DDB57C}"/>
              </a:ext>
            </a:extLst>
          </p:cNvPr>
          <p:cNvSpPr txBox="1">
            <a:spLocks noChangeArrowheads="1"/>
          </p:cNvSpPr>
          <p:nvPr/>
        </p:nvSpPr>
        <p:spPr bwMode="auto">
          <a:xfrm>
            <a:off x="6170613" y="4400550"/>
            <a:ext cx="908050" cy="503238"/>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447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38"/>
              </a:spcBef>
            </a:pPr>
            <a:endParaRPr lang="zh-CN" altLang="zh-CN" sz="1000">
              <a:latin typeface="Times New Roman" panose="02020603050405020304" pitchFamily="18" charset="0"/>
              <a:cs typeface="Times New Roman" panose="02020603050405020304" pitchFamily="18" charset="0"/>
            </a:endParaRPr>
          </a:p>
          <a:p>
            <a:pPr>
              <a:lnSpc>
                <a:spcPts val="1313"/>
              </a:lnSpc>
            </a:pPr>
            <a:r>
              <a:rPr lang="zh-CN" altLang="zh-CN" sz="1200" b="1">
                <a:latin typeface="Arial" panose="020B0604020202020204" pitchFamily="34" charset="0"/>
                <a:cs typeface="Arial" panose="020B0604020202020204" pitchFamily="34" charset="0"/>
              </a:rPr>
              <a:t>金融体系</a:t>
            </a:r>
            <a:endParaRPr lang="zh-CN" altLang="zh-CN" sz="1200">
              <a:latin typeface="Arial" panose="020B0604020202020204" pitchFamily="34" charset="0"/>
              <a:cs typeface="Arial" panose="020B0604020202020204" pitchFamily="34" charset="0"/>
            </a:endParaRPr>
          </a:p>
        </p:txBody>
      </p:sp>
      <p:sp>
        <p:nvSpPr>
          <p:cNvPr id="142382" name="object 47">
            <a:extLst>
              <a:ext uri="{FF2B5EF4-FFF2-40B4-BE49-F238E27FC236}">
                <a16:creationId xmlns:a16="http://schemas.microsoft.com/office/drawing/2014/main" id="{B372FC1A-0AC9-4590-BD39-8C327B1EB456}"/>
              </a:ext>
            </a:extLst>
          </p:cNvPr>
          <p:cNvSpPr>
            <a:spLocks/>
          </p:cNvSpPr>
          <p:nvPr/>
        </p:nvSpPr>
        <p:spPr bwMode="auto">
          <a:xfrm>
            <a:off x="8640763" y="4035425"/>
            <a:ext cx="161925" cy="788988"/>
          </a:xfrm>
          <a:custGeom>
            <a:avLst/>
            <a:gdLst>
              <a:gd name="T0" fmla="*/ 161543 w 161925"/>
              <a:gd name="T1" fmla="*/ 630389 h 783589"/>
              <a:gd name="T2" fmla="*/ 161543 w 161925"/>
              <a:gd name="T3" fmla="*/ 0 h 783589"/>
              <a:gd name="T4" fmla="*/ 0 w 161925"/>
              <a:gd name="T5" fmla="*/ 163777 h 783589"/>
              <a:gd name="T6" fmla="*/ 0 w 161925"/>
              <a:gd name="T7" fmla="*/ 794166 h 783589"/>
              <a:gd name="T8" fmla="*/ 161543 w 161925"/>
              <a:gd name="T9" fmla="*/ 630389 h 7835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1925" h="783589">
                <a:moveTo>
                  <a:pt x="161543" y="621791"/>
                </a:moveTo>
                <a:lnTo>
                  <a:pt x="161543" y="0"/>
                </a:lnTo>
                <a:lnTo>
                  <a:pt x="0" y="161543"/>
                </a:lnTo>
                <a:lnTo>
                  <a:pt x="0" y="783335"/>
                </a:lnTo>
                <a:lnTo>
                  <a:pt x="161543" y="621791"/>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83" name="object 48">
            <a:extLst>
              <a:ext uri="{FF2B5EF4-FFF2-40B4-BE49-F238E27FC236}">
                <a16:creationId xmlns:a16="http://schemas.microsoft.com/office/drawing/2014/main" id="{70A9B717-92EA-45FE-8176-35A470D02761}"/>
              </a:ext>
            </a:extLst>
          </p:cNvPr>
          <p:cNvSpPr>
            <a:spLocks/>
          </p:cNvSpPr>
          <p:nvPr/>
        </p:nvSpPr>
        <p:spPr bwMode="auto">
          <a:xfrm>
            <a:off x="7720013" y="4035425"/>
            <a:ext cx="1082675" cy="163513"/>
          </a:xfrm>
          <a:custGeom>
            <a:avLst/>
            <a:gdLst>
              <a:gd name="T0" fmla="*/ 1088676 w 1076325"/>
              <a:gd name="T1" fmla="*/ 0 h 161925"/>
              <a:gd name="T2" fmla="*/ 163455 w 1076325"/>
              <a:gd name="T3" fmla="*/ 0 h 161925"/>
              <a:gd name="T4" fmla="*/ 0 w 1076325"/>
              <a:gd name="T5" fmla="*/ 164728 h 161925"/>
              <a:gd name="T6" fmla="*/ 925222 w 1076325"/>
              <a:gd name="T7" fmla="*/ 164727 h 161925"/>
              <a:gd name="T8" fmla="*/ 1088676 w 1076325"/>
              <a:gd name="T9" fmla="*/ 0 h 161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6325" h="161925">
                <a:moveTo>
                  <a:pt x="1075943" y="0"/>
                </a:moveTo>
                <a:lnTo>
                  <a:pt x="161543" y="0"/>
                </a:lnTo>
                <a:lnTo>
                  <a:pt x="0" y="161544"/>
                </a:lnTo>
                <a:lnTo>
                  <a:pt x="914400" y="161543"/>
                </a:lnTo>
                <a:lnTo>
                  <a:pt x="107594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84" name="object 49">
            <a:extLst>
              <a:ext uri="{FF2B5EF4-FFF2-40B4-BE49-F238E27FC236}">
                <a16:creationId xmlns:a16="http://schemas.microsoft.com/office/drawing/2014/main" id="{64E50201-BA5C-487E-BB16-114E4D50673A}"/>
              </a:ext>
            </a:extLst>
          </p:cNvPr>
          <p:cNvSpPr>
            <a:spLocks/>
          </p:cNvSpPr>
          <p:nvPr/>
        </p:nvSpPr>
        <p:spPr bwMode="auto">
          <a:xfrm>
            <a:off x="7720013" y="4198938"/>
            <a:ext cx="0" cy="625475"/>
          </a:xfrm>
          <a:custGeom>
            <a:avLst/>
            <a:gdLst>
              <a:gd name="T0" fmla="*/ 0 h 622300"/>
              <a:gd name="T1" fmla="*/ 628152 h 622300"/>
              <a:gd name="T2" fmla="*/ 0 60000 65536"/>
              <a:gd name="T3" fmla="*/ 0 60000 65536"/>
            </a:gdLst>
            <a:ahLst/>
            <a:cxnLst>
              <a:cxn ang="T2">
                <a:pos x="0" y="T0"/>
              </a:cxn>
              <a:cxn ang="T3">
                <a:pos x="0" y="T1"/>
              </a:cxn>
            </a:cxnLst>
            <a:rect l="0" t="0" r="r" b="b"/>
            <a:pathLst>
              <a:path h="622300">
                <a:moveTo>
                  <a:pt x="0" y="0"/>
                </a:moveTo>
                <a:lnTo>
                  <a:pt x="0" y="621791"/>
                </a:lnTo>
              </a:path>
            </a:pathLst>
          </a:custGeom>
          <a:noFill/>
          <a:ln w="12192">
            <a:solidFill>
              <a:srgbClr val="D4D4D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85" name="object 50">
            <a:extLst>
              <a:ext uri="{FF2B5EF4-FFF2-40B4-BE49-F238E27FC236}">
                <a16:creationId xmlns:a16="http://schemas.microsoft.com/office/drawing/2014/main" id="{29EA37B8-0BEE-4CE0-8118-408928D16B19}"/>
              </a:ext>
            </a:extLst>
          </p:cNvPr>
          <p:cNvSpPr>
            <a:spLocks/>
          </p:cNvSpPr>
          <p:nvPr/>
        </p:nvSpPr>
        <p:spPr bwMode="auto">
          <a:xfrm>
            <a:off x="7720013" y="4818063"/>
            <a:ext cx="920750" cy="12700"/>
          </a:xfrm>
          <a:custGeom>
            <a:avLst/>
            <a:gdLst>
              <a:gd name="T0" fmla="*/ 0 w 914400"/>
              <a:gd name="T1" fmla="*/ 0 h 12700"/>
              <a:gd name="T2" fmla="*/ 0 w 914400"/>
              <a:gd name="T3" fmla="*/ 12192 h 12700"/>
              <a:gd name="T4" fmla="*/ 927144 w 914400"/>
              <a:gd name="T5" fmla="*/ 12192 h 12700"/>
              <a:gd name="T6" fmla="*/ 927144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86" name="object 51">
            <a:extLst>
              <a:ext uri="{FF2B5EF4-FFF2-40B4-BE49-F238E27FC236}">
                <a16:creationId xmlns:a16="http://schemas.microsoft.com/office/drawing/2014/main" id="{BC524032-2DAA-4C1B-924D-01DE81F8B761}"/>
              </a:ext>
            </a:extLst>
          </p:cNvPr>
          <p:cNvSpPr>
            <a:spLocks/>
          </p:cNvSpPr>
          <p:nvPr/>
        </p:nvSpPr>
        <p:spPr bwMode="auto">
          <a:xfrm>
            <a:off x="8640763" y="4198938"/>
            <a:ext cx="0" cy="625475"/>
          </a:xfrm>
          <a:custGeom>
            <a:avLst/>
            <a:gdLst>
              <a:gd name="T0" fmla="*/ 628152 h 622300"/>
              <a:gd name="T1" fmla="*/ 0 h 622300"/>
              <a:gd name="T2" fmla="*/ 0 60000 65536"/>
              <a:gd name="T3" fmla="*/ 0 60000 65536"/>
            </a:gdLst>
            <a:ahLst/>
            <a:cxnLst>
              <a:cxn ang="T2">
                <a:pos x="0" y="T0"/>
              </a:cxn>
              <a:cxn ang="T3">
                <a:pos x="0" y="T1"/>
              </a:cxn>
            </a:cxnLst>
            <a:rect l="0" t="0" r="r" b="b"/>
            <a:pathLst>
              <a:path h="622300">
                <a:moveTo>
                  <a:pt x="0" y="621791"/>
                </a:moveTo>
                <a:lnTo>
                  <a:pt x="0" y="0"/>
                </a:lnTo>
              </a:path>
            </a:pathLst>
          </a:custGeom>
          <a:noFill/>
          <a:ln w="12192">
            <a:solidFill>
              <a:srgbClr val="EAEAE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2387" name="object 52">
            <a:extLst>
              <a:ext uri="{FF2B5EF4-FFF2-40B4-BE49-F238E27FC236}">
                <a16:creationId xmlns:a16="http://schemas.microsoft.com/office/drawing/2014/main" id="{303C9638-C841-4900-884A-1FF4BACF528F}"/>
              </a:ext>
            </a:extLst>
          </p:cNvPr>
          <p:cNvSpPr>
            <a:spLocks/>
          </p:cNvSpPr>
          <p:nvPr/>
        </p:nvSpPr>
        <p:spPr bwMode="auto">
          <a:xfrm>
            <a:off x="7720013" y="4192588"/>
            <a:ext cx="920750" cy="12700"/>
          </a:xfrm>
          <a:custGeom>
            <a:avLst/>
            <a:gdLst>
              <a:gd name="T0" fmla="*/ 0 w 914400"/>
              <a:gd name="T1" fmla="*/ 0 h 12700"/>
              <a:gd name="T2" fmla="*/ 0 w 914400"/>
              <a:gd name="T3" fmla="*/ 12192 h 12700"/>
              <a:gd name="T4" fmla="*/ 927144 w 914400"/>
              <a:gd name="T5" fmla="*/ 12192 h 12700"/>
              <a:gd name="T6" fmla="*/ 927144 w 914400"/>
              <a:gd name="T7" fmla="*/ 0 h 12700"/>
              <a:gd name="T8" fmla="*/ 0 w 914400"/>
              <a:gd name="T9" fmla="*/ 0 h 12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 h="12700">
                <a:moveTo>
                  <a:pt x="0" y="0"/>
                </a:moveTo>
                <a:lnTo>
                  <a:pt x="0" y="12192"/>
                </a:lnTo>
                <a:lnTo>
                  <a:pt x="914400" y="12192"/>
                </a:lnTo>
                <a:lnTo>
                  <a:pt x="914400" y="0"/>
                </a:lnTo>
                <a:lnTo>
                  <a:pt x="0" y="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2388" name="object 53">
            <a:extLst>
              <a:ext uri="{FF2B5EF4-FFF2-40B4-BE49-F238E27FC236}">
                <a16:creationId xmlns:a16="http://schemas.microsoft.com/office/drawing/2014/main" id="{6EF78CC8-AF13-48A7-9990-46AE21D099A2}"/>
              </a:ext>
            </a:extLst>
          </p:cNvPr>
          <p:cNvSpPr txBox="1">
            <a:spLocks noChangeArrowheads="1"/>
          </p:cNvSpPr>
          <p:nvPr/>
        </p:nvSpPr>
        <p:spPr bwMode="auto">
          <a:xfrm>
            <a:off x="7726363" y="4203700"/>
            <a:ext cx="908050" cy="547688"/>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1916"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3"/>
              </a:spcBef>
            </a:pPr>
            <a:endParaRPr lang="zh-CN" altLang="zh-CN" sz="1300">
              <a:latin typeface="Times New Roman" panose="02020603050405020304" pitchFamily="18" charset="0"/>
              <a:cs typeface="Times New Roman" panose="02020603050405020304" pitchFamily="18" charset="0"/>
            </a:endParaRPr>
          </a:p>
          <a:p>
            <a:pPr>
              <a:lnSpc>
                <a:spcPts val="1313"/>
              </a:lnSpc>
            </a:pPr>
            <a:r>
              <a:rPr lang="zh-CN" altLang="zh-CN" sz="1200" b="1">
                <a:latin typeface="Arial" panose="020B0604020202020204" pitchFamily="34" charset="0"/>
                <a:cs typeface="Arial" panose="020B0604020202020204" pitchFamily="34" charset="0"/>
              </a:rPr>
              <a:t>库存系统</a:t>
            </a:r>
            <a:endParaRPr lang="zh-CN" altLang="zh-CN" sz="1200">
              <a:latin typeface="Arial" panose="020B0604020202020204" pitchFamily="34" charset="0"/>
              <a:cs typeface="Arial" panose="020B0604020202020204" pitchFamily="34" charset="0"/>
            </a:endParaRPr>
          </a:p>
        </p:txBody>
      </p:sp>
      <p:sp>
        <p:nvSpPr>
          <p:cNvPr id="142389" name="object 54">
            <a:extLst>
              <a:ext uri="{FF2B5EF4-FFF2-40B4-BE49-F238E27FC236}">
                <a16:creationId xmlns:a16="http://schemas.microsoft.com/office/drawing/2014/main" id="{86EADDAB-5F7B-42DC-AFDD-BADE0201A620}"/>
              </a:ext>
            </a:extLst>
          </p:cNvPr>
          <p:cNvSpPr txBox="1">
            <a:spLocks noChangeArrowheads="1"/>
          </p:cNvSpPr>
          <p:nvPr/>
        </p:nvSpPr>
        <p:spPr bwMode="auto">
          <a:xfrm>
            <a:off x="7770813" y="2049463"/>
            <a:ext cx="25225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3204"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313"/>
              </a:lnSpc>
              <a:spcBef>
                <a:spcPts val="263"/>
              </a:spcBef>
            </a:pPr>
            <a:r>
              <a:rPr lang="zh-CN" altLang="zh-CN" sz="1200" i="1">
                <a:latin typeface="Arial" panose="020B0604020202020204" pitchFamily="34" charset="0"/>
                <a:cs typeface="Arial" panose="020B0604020202020204" pitchFamily="34" charset="0"/>
              </a:rPr>
              <a:t>动态 HTML、JavaScript、Java 插件、源代码增强功能</a:t>
            </a:r>
            <a:endParaRPr lang="zh-CN" altLang="zh-CN" sz="1200">
              <a:latin typeface="Arial" panose="020B0604020202020204" pitchFamily="34" charset="0"/>
              <a:cs typeface="Arial" panose="020B0604020202020204" pitchFamily="34" charset="0"/>
            </a:endParaRPr>
          </a:p>
        </p:txBody>
      </p:sp>
      <p:sp>
        <p:nvSpPr>
          <p:cNvPr id="55" name="object 55">
            <a:extLst>
              <a:ext uri="{FF2B5EF4-FFF2-40B4-BE49-F238E27FC236}">
                <a16:creationId xmlns:a16="http://schemas.microsoft.com/office/drawing/2014/main" id="{C0C09847-BA6D-4E23-87E5-53E9EDFFE7F9}"/>
              </a:ext>
            </a:extLst>
          </p:cNvPr>
          <p:cNvSpPr txBox="1"/>
          <p:nvPr/>
        </p:nvSpPr>
        <p:spPr>
          <a:xfrm>
            <a:off x="7750175" y="2849563"/>
            <a:ext cx="2081213" cy="200025"/>
          </a:xfrm>
          <a:prstGeom prst="rect">
            <a:avLst/>
          </a:prstGeom>
        </p:spPr>
        <p:txBody>
          <a:bodyPr lIns="0" tIns="12771" rIns="0" bIns="0">
            <a:spAutoFit/>
          </a:bodyPr>
          <a:lstStyle/>
          <a:p>
            <a:pPr marL="12771">
              <a:spcBef>
                <a:spcPts val="101"/>
              </a:spcBef>
              <a:defRPr/>
            </a:pPr>
            <a:r>
              <a:rPr sz="1207" i="1" spc="-5" dirty="0">
                <a:latin typeface="Arial"/>
                <a:cs typeface="Arial"/>
              </a:rPr>
              <a:t>Java、c、c++、JavaScript、</a:t>
            </a:r>
            <a:r>
              <a:rPr sz="1207" i="1" spc="-15" dirty="0">
                <a:latin typeface="Arial"/>
                <a:cs typeface="Arial"/>
              </a:rPr>
              <a:t> </a:t>
            </a:r>
            <a:r>
              <a:rPr sz="1207" i="1" dirty="0">
                <a:latin typeface="Arial"/>
                <a:cs typeface="Arial"/>
              </a:rPr>
              <a:t>Cgi</a:t>
            </a:r>
            <a:endParaRPr sz="1207">
              <a:latin typeface="Arial"/>
              <a:cs typeface="Arial"/>
            </a:endParaRPr>
          </a:p>
        </p:txBody>
      </p:sp>
      <p:sp>
        <p:nvSpPr>
          <p:cNvPr id="56" name="object 56">
            <a:extLst>
              <a:ext uri="{FF2B5EF4-FFF2-40B4-BE49-F238E27FC236}">
                <a16:creationId xmlns:a16="http://schemas.microsoft.com/office/drawing/2014/main" id="{4833B993-6D1B-4EE7-876E-DA4EF2E9F06B}"/>
              </a:ext>
            </a:extLst>
          </p:cNvPr>
          <p:cNvSpPr txBox="1"/>
          <p:nvPr/>
        </p:nvSpPr>
        <p:spPr>
          <a:xfrm>
            <a:off x="7673975" y="3490913"/>
            <a:ext cx="2949575" cy="200025"/>
          </a:xfrm>
          <a:prstGeom prst="rect">
            <a:avLst/>
          </a:prstGeom>
        </p:spPr>
        <p:txBody>
          <a:bodyPr lIns="0" tIns="12771" rIns="0" bIns="0">
            <a:spAutoFit/>
          </a:bodyPr>
          <a:lstStyle/>
          <a:p>
            <a:pPr marL="12771">
              <a:spcBef>
                <a:spcPts val="101"/>
              </a:spcBef>
              <a:defRPr/>
            </a:pPr>
            <a:r>
              <a:rPr sz="1207" i="1" spc="-5" dirty="0">
                <a:latin typeface="Arial"/>
                <a:cs typeface="Arial"/>
              </a:rPr>
              <a:t>Java、c、c++、JavaBeans、CORBA、</a:t>
            </a:r>
            <a:r>
              <a:rPr sz="1207" i="1" spc="-10" dirty="0">
                <a:latin typeface="Arial"/>
                <a:cs typeface="Arial"/>
              </a:rPr>
              <a:t>Dcom</a:t>
            </a:r>
            <a:endParaRPr sz="1207">
              <a:latin typeface="Arial"/>
              <a:cs typeface="Arial"/>
            </a:endParaRPr>
          </a:p>
        </p:txBody>
      </p:sp>
      <p:sp>
        <p:nvSpPr>
          <p:cNvPr id="57" name="object 57">
            <a:extLst>
              <a:ext uri="{FF2B5EF4-FFF2-40B4-BE49-F238E27FC236}">
                <a16:creationId xmlns:a16="http://schemas.microsoft.com/office/drawing/2014/main" id="{2CF6AE82-8DEC-4A2C-8729-EC70EC76BFBE}"/>
              </a:ext>
            </a:extLst>
          </p:cNvPr>
          <p:cNvSpPr txBox="1"/>
          <p:nvPr/>
        </p:nvSpPr>
        <p:spPr>
          <a:xfrm>
            <a:off x="3306763" y="4533900"/>
            <a:ext cx="1204912" cy="198438"/>
          </a:xfrm>
          <a:prstGeom prst="rect">
            <a:avLst/>
          </a:prstGeom>
        </p:spPr>
        <p:txBody>
          <a:bodyPr lIns="0" tIns="12771" rIns="0" bIns="0">
            <a:spAutoFit/>
          </a:bodyPr>
          <a:lstStyle/>
          <a:p>
            <a:pPr marL="12771">
              <a:spcBef>
                <a:spcPts val="101"/>
              </a:spcBef>
              <a:defRPr/>
            </a:pPr>
            <a:r>
              <a:rPr sz="1207" i="1" spc="-5" dirty="0">
                <a:latin typeface="Arial"/>
                <a:cs typeface="Arial"/>
              </a:rPr>
              <a:t>本地</a:t>
            </a:r>
            <a:r>
              <a:rPr sz="1207" i="1" spc="-40" dirty="0">
                <a:latin typeface="Arial"/>
                <a:cs typeface="Arial"/>
              </a:rPr>
              <a:t> </a:t>
            </a:r>
            <a:r>
              <a:rPr sz="1207" i="1" spc="-10" dirty="0">
                <a:latin typeface="Arial"/>
                <a:cs typeface="Arial"/>
              </a:rPr>
              <a:t>语言</a:t>
            </a:r>
            <a:endParaRPr sz="1207">
              <a:latin typeface="Arial"/>
              <a:cs typeface="Arial"/>
            </a:endParaRPr>
          </a:p>
        </p:txBody>
      </p:sp>
      <p:sp>
        <p:nvSpPr>
          <p:cNvPr id="142393" name="object 58">
            <a:extLst>
              <a:ext uri="{FF2B5EF4-FFF2-40B4-BE49-F238E27FC236}">
                <a16:creationId xmlns:a16="http://schemas.microsoft.com/office/drawing/2014/main" id="{8D2F9107-D50A-4867-8724-65B585BF545B}"/>
              </a:ext>
            </a:extLst>
          </p:cNvPr>
          <p:cNvSpPr txBox="1">
            <a:spLocks noChangeArrowheads="1"/>
          </p:cNvSpPr>
          <p:nvPr/>
        </p:nvSpPr>
        <p:spPr bwMode="auto">
          <a:xfrm>
            <a:off x="3382963" y="5099050"/>
            <a:ext cx="8428037" cy="1606550"/>
          </a:xfrm>
          <a:prstGeom prst="rect">
            <a:avLst/>
          </a:prstGeom>
          <a:solidFill>
            <a:srgbClr val="FFFF99"/>
          </a:solidFill>
          <a:ln w="9144">
            <a:solidFill>
              <a:srgbClr val="000000"/>
            </a:solidFill>
            <a:miter lim="800000"/>
            <a:headEnd/>
            <a:tailEnd/>
          </a:ln>
        </p:spPr>
        <p:txBody>
          <a:bodyPr lIns="0" tIns="98336" rIns="0" bIns="0">
            <a:spAutoFit/>
          </a:bodyPr>
          <a:lstStyle>
            <a:lvl1pPr marL="968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775"/>
              </a:spcBef>
            </a:pPr>
            <a:r>
              <a:rPr lang="zh-CN" altLang="zh-CN" sz="2000">
                <a:latin typeface="Times New Roman" panose="02020603050405020304" pitchFamily="18" charset="0"/>
                <a:cs typeface="Times New Roman" panose="02020603050405020304" pitchFamily="18" charset="0"/>
              </a:rPr>
              <a:t>过程、实现和部署视图通过以下方法捕获此复杂性:</a:t>
            </a:r>
          </a:p>
          <a:p>
            <a:pPr>
              <a:lnSpc>
                <a:spcPct val="109000"/>
              </a:lnSpc>
              <a:spcBef>
                <a:spcPts val="463"/>
              </a:spcBef>
            </a:pPr>
            <a:r>
              <a:rPr lang="zh-CN" altLang="zh-CN" sz="1400">
                <a:latin typeface="Times New Roman" panose="02020603050405020304" pitchFamily="18" charset="0"/>
                <a:cs typeface="Times New Roman" panose="02020603050405020304" pitchFamily="18" charset="0"/>
              </a:rPr>
              <a:t>-描述运行时实体: 构成系统的并发和同步的线程和进程。</a:t>
            </a:r>
          </a:p>
          <a:p>
            <a:pPr>
              <a:buFontTx/>
              <a:buChar char="-"/>
            </a:pPr>
            <a:r>
              <a:rPr lang="zh-CN" altLang="zh-CN" sz="1400">
                <a:latin typeface="Times New Roman" panose="02020603050405020304" pitchFamily="18" charset="0"/>
                <a:cs typeface="Times New Roman" panose="02020603050405020304" pitchFamily="18" charset="0"/>
              </a:rPr>
              <a:t>描述源和可执行组件及其组织及其依赖项。</a:t>
            </a:r>
          </a:p>
          <a:p>
            <a:pPr>
              <a:lnSpc>
                <a:spcPts val="1688"/>
              </a:lnSpc>
              <a:buFontTx/>
              <a:buChar char="-"/>
            </a:pPr>
            <a:r>
              <a:rPr lang="zh-CN" altLang="zh-CN" sz="1400">
                <a:latin typeface="Times New Roman" panose="02020603050405020304" pitchFamily="18" charset="0"/>
                <a:cs typeface="Times New Roman" panose="02020603050405020304" pitchFamily="18" charset="0"/>
              </a:rPr>
              <a:t>描述硬件拓扑和将软件组件映射到处理节点</a:t>
            </a:r>
          </a:p>
          <a:p>
            <a:pPr>
              <a:lnSpc>
                <a:spcPts val="1688"/>
              </a:lnSpc>
            </a:pPr>
            <a:r>
              <a:rPr lang="zh-CN" altLang="zh-CN" sz="1400">
                <a:latin typeface="Times New Roman" panose="02020603050405020304" pitchFamily="18" charset="0"/>
                <a:cs typeface="Times New Roman" panose="02020603050405020304" pitchFamily="18" charset="0"/>
              </a:rPr>
              <a:t>-描述生成过程</a:t>
            </a:r>
          </a:p>
        </p:txBody>
      </p:sp>
    </p:spTree>
  </p:cSld>
  <p:clrMapOvr>
    <a:masterClrMapping/>
  </p:clrMapOvr>
</p:sld>
</file>

<file path=ppt/slides/slide7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565F77C9-6977-419D-AE49-6FCA458651BC}"/>
              </a:ext>
            </a:extLst>
          </p:cNvPr>
          <p:cNvSpPr txBox="1">
            <a:spLocks noGrp="1"/>
          </p:cNvSpPr>
          <p:nvPr>
            <p:ph type="title"/>
          </p:nvPr>
        </p:nvSpPr>
        <p:spPr>
          <a:xfrm>
            <a:off x="533400" y="147638"/>
            <a:ext cx="4022725" cy="690562"/>
          </a:xfrm>
        </p:spPr>
        <p:txBody>
          <a:bodyPr lIns="0" tIns="13409" rIns="0" bIns="0" rtlCol="0">
            <a:spAutoFit/>
          </a:bodyPr>
          <a:lstStyle/>
          <a:p>
            <a:pPr marL="12771">
              <a:spcBef>
                <a:spcPts val="106"/>
              </a:spcBef>
              <a:defRPr/>
            </a:pPr>
            <a:r>
              <a:rPr lang="en-US" spc="-5" dirty="0">
                <a:latin typeface="Times New Roman"/>
                <a:cs typeface="Times New Roman"/>
              </a:rPr>
              <a:t>2。</a:t>
            </a:r>
            <a:r>
              <a:rPr spc="-5" dirty="0">
                <a:latin typeface="Times New Roman"/>
                <a:cs typeface="Times New Roman"/>
              </a:rPr>
              <a:t>过程</a:t>
            </a:r>
            <a:r>
              <a:rPr spc="-55" dirty="0">
                <a:latin typeface="Times New Roman"/>
                <a:cs typeface="Times New Roman"/>
              </a:rPr>
              <a:t> </a:t>
            </a:r>
            <a:r>
              <a:rPr dirty="0">
                <a:latin typeface="Times New Roman"/>
                <a:cs typeface="Times New Roman"/>
              </a:rPr>
              <a:t>视图</a:t>
            </a:r>
          </a:p>
        </p:txBody>
      </p:sp>
      <p:sp>
        <p:nvSpPr>
          <p:cNvPr id="143363" name="object 4">
            <a:extLst>
              <a:ext uri="{FF2B5EF4-FFF2-40B4-BE49-F238E27FC236}">
                <a16:creationId xmlns:a16="http://schemas.microsoft.com/office/drawing/2014/main" id="{01EDA2F8-3301-4216-9C2A-53B675CD04C7}"/>
              </a:ext>
            </a:extLst>
          </p:cNvPr>
          <p:cNvSpPr txBox="1">
            <a:spLocks noChangeArrowheads="1"/>
          </p:cNvSpPr>
          <p:nvPr/>
        </p:nvSpPr>
        <p:spPr bwMode="auto">
          <a:xfrm>
            <a:off x="1704975" y="1935163"/>
            <a:ext cx="8224838"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32"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800" b="1" i="1">
                <a:latin typeface="Times New Roman" panose="02020603050405020304" pitchFamily="18" charset="0"/>
                <a:cs typeface="Times New Roman" panose="02020603050405020304" pitchFamily="18" charset="0"/>
              </a:rPr>
              <a:t>概述</a:t>
            </a:r>
            <a:endParaRPr lang="zh-CN" altLang="zh-CN" sz="2800">
              <a:latin typeface="Times New Roman" panose="02020603050405020304" pitchFamily="18" charset="0"/>
              <a:cs typeface="Times New Roman" panose="02020603050405020304" pitchFamily="18" charset="0"/>
            </a:endParaRPr>
          </a:p>
          <a:p>
            <a:pPr>
              <a:spcBef>
                <a:spcPts val="13"/>
              </a:spcBef>
              <a:buSzPct val="96000"/>
              <a:buFontTx/>
              <a:buChar char="•"/>
            </a:pPr>
            <a:r>
              <a:rPr lang="zh-CN" altLang="zh-CN" sz="2400">
                <a:latin typeface="Times New Roman" panose="02020603050405020304" pitchFamily="18" charset="0"/>
                <a:cs typeface="Times New Roman" panose="02020603050405020304" pitchFamily="18" charset="0"/>
              </a:rPr>
              <a:t>由</a:t>
            </a:r>
            <a:r>
              <a:rPr lang="zh-CN" altLang="zh-CN" sz="2400" b="1" i="1">
                <a:solidFill>
                  <a:srgbClr val="3737CA"/>
                </a:solidFill>
                <a:latin typeface="Times New Roman" panose="02020603050405020304" pitchFamily="18" charset="0"/>
                <a:cs typeface="Times New Roman" panose="02020603050405020304" pitchFamily="18" charset="0"/>
              </a:rPr>
              <a:t>过程</a:t>
            </a:r>
            <a:r>
              <a:rPr lang="zh-CN" altLang="zh-CN" sz="2400">
                <a:latin typeface="Times New Roman" panose="02020603050405020304" pitchFamily="18" charset="0"/>
                <a:cs typeface="Times New Roman" panose="02020603050405020304" pitchFamily="18" charset="0"/>
              </a:rPr>
              <a:t>和</a:t>
            </a:r>
            <a:r>
              <a:rPr lang="zh-CN" altLang="zh-CN" sz="2400" b="1" i="1">
                <a:solidFill>
                  <a:srgbClr val="3737CA"/>
                </a:solidFill>
                <a:latin typeface="Times New Roman" panose="02020603050405020304" pitchFamily="18" charset="0"/>
                <a:cs typeface="Times New Roman" panose="02020603050405020304" pitchFamily="18" charset="0"/>
              </a:rPr>
              <a:t>线程</a:t>
            </a:r>
            <a:r>
              <a:rPr lang="zh-CN" altLang="zh-CN" sz="2400">
                <a:latin typeface="Times New Roman" panose="02020603050405020304" pitchFamily="18" charset="0"/>
                <a:cs typeface="Times New Roman" panose="02020603050405020304" pitchFamily="18" charset="0"/>
              </a:rPr>
              <a:t>形成系统的</a:t>
            </a:r>
            <a:r>
              <a:rPr lang="zh-CN" altLang="zh-CN" sz="2400">
                <a:solidFill>
                  <a:srgbClr val="3737CA"/>
                </a:solidFill>
                <a:latin typeface="Times New Roman" panose="02020603050405020304" pitchFamily="18" charset="0"/>
                <a:cs typeface="Times New Roman" panose="02020603050405020304" pitchFamily="18" charset="0"/>
              </a:rPr>
              <a:t> </a:t>
            </a:r>
            <a:r>
              <a:rPr lang="zh-CN" altLang="zh-CN" sz="2400" b="1" i="1">
                <a:solidFill>
                  <a:srgbClr val="3737CA"/>
                </a:solidFill>
                <a:latin typeface="Times New Roman" panose="02020603050405020304" pitchFamily="18" charset="0"/>
                <a:cs typeface="Times New Roman" panose="02020603050405020304" pitchFamily="18" charset="0"/>
              </a:rPr>
              <a:t>并发</a:t>
            </a:r>
            <a:r>
              <a:rPr lang="zh-CN" altLang="zh-CN" sz="2400">
                <a:latin typeface="Times New Roman" panose="02020603050405020304" pitchFamily="18" charset="0"/>
                <a:cs typeface="Times New Roman" panose="02020603050405020304" pitchFamily="18" charset="0"/>
              </a:rPr>
              <a:t>和</a:t>
            </a:r>
            <a:r>
              <a:rPr lang="zh-CN" altLang="zh-CN" sz="2400" b="1" i="1">
                <a:solidFill>
                  <a:srgbClr val="3737CA"/>
                </a:solidFill>
                <a:latin typeface="Times New Roman" panose="02020603050405020304" pitchFamily="18" charset="0"/>
                <a:cs typeface="Times New Roman" panose="02020603050405020304" pitchFamily="18" charset="0"/>
              </a:rPr>
              <a:t>同步</a:t>
            </a:r>
            <a:r>
              <a:rPr lang="zh-CN" altLang="zh-CN" sz="2400">
                <a:latin typeface="Times New Roman" panose="02020603050405020304" pitchFamily="18" charset="0"/>
                <a:cs typeface="Times New Roman" panose="02020603050405020304" pitchFamily="18" charset="0"/>
              </a:rPr>
              <a:t>机制, 以及其</a:t>
            </a:r>
            <a:r>
              <a:rPr lang="zh-CN" altLang="zh-CN" sz="2400">
                <a:solidFill>
                  <a:srgbClr val="3737CA"/>
                </a:solidFill>
                <a:latin typeface="Times New Roman" panose="02020603050405020304" pitchFamily="18" charset="0"/>
                <a:cs typeface="Times New Roman" panose="02020603050405020304" pitchFamily="18" charset="0"/>
              </a:rPr>
              <a:t> </a:t>
            </a:r>
            <a:r>
              <a:rPr lang="zh-CN" altLang="zh-CN" sz="2400" b="1" i="1">
                <a:solidFill>
                  <a:srgbClr val="3737CA"/>
                </a:solidFill>
                <a:latin typeface="Times New Roman" panose="02020603050405020304" pitchFamily="18" charset="0"/>
                <a:cs typeface="Times New Roman" panose="02020603050405020304" pitchFamily="18" charset="0"/>
              </a:rPr>
              <a:t>相互 作用</a:t>
            </a:r>
            <a:endParaRPr lang="zh-CN" altLang="zh-CN" sz="2400">
              <a:latin typeface="Times New Roman" panose="02020603050405020304" pitchFamily="18" charset="0"/>
              <a:cs typeface="Times New Roman" panose="02020603050405020304" pitchFamily="18" charset="0"/>
            </a:endParaRPr>
          </a:p>
          <a:p>
            <a:pPr>
              <a:spcBef>
                <a:spcPts val="1900"/>
              </a:spcBef>
              <a:buSzPct val="96000"/>
              <a:buFont typeface="Times New Roman" panose="02020603050405020304" pitchFamily="18" charset="0"/>
              <a:buChar char="•"/>
            </a:pPr>
            <a:r>
              <a:rPr lang="zh-CN" altLang="zh-CN" sz="2400" b="1">
                <a:latin typeface="Times New Roman" panose="02020603050405020304" pitchFamily="18" charset="0"/>
                <a:cs typeface="Times New Roman" panose="02020603050405020304" pitchFamily="18" charset="0"/>
              </a:rPr>
              <a:t>解决问题</a:t>
            </a:r>
            <a:r>
              <a:rPr lang="zh-CN" altLang="zh-CN" sz="2400">
                <a:latin typeface="Times New Roman" panose="02020603050405020304" pitchFamily="18" charset="0"/>
                <a:cs typeface="Times New Roman" panose="02020603050405020304" pitchFamily="18" charset="0"/>
              </a:rPr>
              <a:t>如：</a:t>
            </a:r>
          </a:p>
          <a:p>
            <a:pPr>
              <a:spcBef>
                <a:spcPts val="388"/>
              </a:spcBef>
            </a:pPr>
            <a:r>
              <a:rPr lang="zh-CN" altLang="zh-CN" sz="2000">
                <a:latin typeface="Times New Roman" panose="02020603050405020304" pitchFamily="18" charset="0"/>
                <a:cs typeface="Times New Roman" panose="02020603050405020304" pitchFamily="18" charset="0"/>
              </a:rPr>
              <a:t>-并发性和并行性 (例如, 同步、死锁等)</a:t>
            </a:r>
          </a:p>
          <a:p>
            <a:pPr>
              <a:spcBef>
                <a:spcPts val="88"/>
              </a:spcBef>
            </a:pPr>
            <a:r>
              <a:rPr lang="zh-CN" altLang="zh-CN" sz="2000">
                <a:latin typeface="Times New Roman" panose="02020603050405020304" pitchFamily="18" charset="0"/>
                <a:cs typeface="Times New Roman" panose="02020603050405020304" pitchFamily="18" charset="0"/>
              </a:rPr>
              <a:t>-系统启动和关机</a:t>
            </a:r>
          </a:p>
          <a:p>
            <a:pPr/>
            <a:r>
              <a:rPr lang="zh-CN" altLang="zh-CN" sz="2000">
                <a:latin typeface="Times New Roman" panose="02020603050405020304" pitchFamily="18" charset="0"/>
                <a:cs typeface="Times New Roman" panose="02020603050405020304" pitchFamily="18" charset="0"/>
              </a:rPr>
              <a:t>-系统的性能、可伸缩性和吞吐量。</a:t>
            </a:r>
          </a:p>
          <a:p>
            <a:pPr>
              <a:lnSpc>
                <a:spcPts val="2888"/>
              </a:lnSpc>
              <a:spcBef>
                <a:spcPts val="1463"/>
              </a:spcBef>
              <a:buSzPct val="96000"/>
              <a:buFontTx/>
              <a:buChar char="•"/>
            </a:pPr>
            <a:r>
              <a:rPr lang="zh-CN" altLang="zh-CN" sz="2400">
                <a:latin typeface="Times New Roman" panose="02020603050405020304" pitchFamily="18" charset="0"/>
                <a:cs typeface="Times New Roman" panose="02020603050405020304" pitchFamily="18" charset="0"/>
              </a:rPr>
              <a:t>被捕获使用</a:t>
            </a:r>
            <a:r>
              <a:rPr lang="zh-CN" altLang="zh-CN" sz="2400" b="1" i="1">
                <a:solidFill>
                  <a:srgbClr val="3737CA"/>
                </a:solidFill>
                <a:latin typeface="Times New Roman" panose="02020603050405020304" pitchFamily="18" charset="0"/>
                <a:cs typeface="Times New Roman" panose="02020603050405020304" pitchFamily="18" charset="0"/>
              </a:rPr>
              <a:t>类、交互和状态转换关系图</a:t>
            </a:r>
            <a:endParaRPr lang="zh-CN" altLang="zh-CN" sz="2400">
              <a:latin typeface="Times New Roman" panose="02020603050405020304" pitchFamily="18" charset="0"/>
              <a:cs typeface="Times New Roman" panose="02020603050405020304" pitchFamily="18" charset="0"/>
            </a:endParaRPr>
          </a:p>
          <a:p>
            <a:pPr>
              <a:lnSpc>
                <a:spcPts val="2888"/>
              </a:lnSpc>
            </a:pPr>
            <a:r>
              <a:rPr lang="zh-CN" altLang="zh-CN" sz="2400">
                <a:latin typeface="Times New Roman" panose="02020603050405020304" pitchFamily="18" charset="0"/>
                <a:cs typeface="Times New Roman" panose="02020603050405020304" pitchFamily="18" charset="0"/>
              </a:rPr>
              <a:t>用一个</a:t>
            </a:r>
            <a:r>
              <a:rPr lang="zh-CN" altLang="zh-CN" sz="2400" b="1" i="1">
                <a:solidFill>
                  <a:srgbClr val="3737CA"/>
                </a:solidFill>
                <a:latin typeface="Times New Roman" panose="02020603050405020304" pitchFamily="18" charset="0"/>
                <a:cs typeface="Times New Roman" panose="02020603050405020304" pitchFamily="18" charset="0"/>
              </a:rPr>
              <a:t>关注活动类和对象</a:t>
            </a:r>
            <a:r>
              <a:rPr lang="zh-CN" altLang="zh-CN" sz="2400">
                <a:latin typeface="Times New Roman" panose="02020603050405020304" pitchFamily="18" charset="0"/>
                <a:cs typeface="Times New Roman" panose="02020603050405020304" pitchFamily="18" charset="0"/>
              </a:rPr>
              <a:t>.</a:t>
            </a:r>
          </a:p>
        </p:txBody>
      </p:sp>
      <p:sp>
        <p:nvSpPr>
          <p:cNvPr id="143364" name="object 5">
            <a:extLst>
              <a:ext uri="{FF2B5EF4-FFF2-40B4-BE49-F238E27FC236}">
                <a16:creationId xmlns:a16="http://schemas.microsoft.com/office/drawing/2014/main" id="{6040D77C-D6FA-4998-A856-062AD250D881}"/>
              </a:ext>
            </a:extLst>
          </p:cNvPr>
          <p:cNvSpPr txBox="1">
            <a:spLocks noChangeArrowheads="1"/>
          </p:cNvSpPr>
          <p:nvPr/>
        </p:nvSpPr>
        <p:spPr bwMode="auto">
          <a:xfrm>
            <a:off x="6019800" y="1295400"/>
            <a:ext cx="3754438" cy="881063"/>
          </a:xfrm>
          <a:prstGeom prst="rect">
            <a:avLst/>
          </a:prstGeom>
          <a:solidFill>
            <a:srgbClr val="FFFF99"/>
          </a:solidFill>
          <a:ln w="9144">
            <a:solidFill>
              <a:srgbClr val="000000"/>
            </a:solidFill>
            <a:miter lim="800000"/>
            <a:headEnd/>
            <a:tailEnd/>
          </a:ln>
        </p:spPr>
        <p:txBody>
          <a:bodyPr lIns="0" tIns="3831" rIns="0" bIns="0">
            <a:spAutoFit/>
          </a:bodyPr>
          <a:lstStyle>
            <a:lvl1pPr marL="5572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75"/>
              </a:lnSpc>
              <a:spcBef>
                <a:spcPts val="25"/>
              </a:spcBef>
            </a:pPr>
            <a:r>
              <a:rPr lang="zh-CN" altLang="zh-CN" sz="1400">
                <a:latin typeface="Arial" panose="020B0604020202020204" pitchFamily="34" charset="0"/>
                <a:cs typeface="Arial" panose="020B0604020202020204" pitchFamily="34" charset="0"/>
              </a:rPr>
              <a:t>从逻辑视图派生并发和同步</a:t>
            </a:r>
          </a:p>
          <a:p>
            <a:pPr>
              <a:lnSpc>
                <a:spcPts val="1675"/>
              </a:lnSpc>
              <a:spcBef>
                <a:spcPts val="13"/>
              </a:spcBef>
            </a:pPr>
            <a:r>
              <a:rPr lang="zh-CN" altLang="zh-CN" sz="1400">
                <a:latin typeface="Arial" panose="020B0604020202020204" pitchFamily="34" charset="0"/>
                <a:cs typeface="Arial" panose="020B0604020202020204" pitchFamily="34" charset="0"/>
              </a:rPr>
              <a:t>软件产品的基础机制。</a:t>
            </a:r>
          </a:p>
        </p:txBody>
      </p:sp>
    </p:spTree>
  </p:cSld>
  <p:clrMapOvr>
    <a:masterClrMapping/>
  </p:clrMapOvr>
</p:sld>
</file>

<file path=ppt/slides/slide7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2486188C-EC23-46F0-B96A-80855BCC222A}"/>
              </a:ext>
            </a:extLst>
          </p:cNvPr>
          <p:cNvSpPr txBox="1">
            <a:spLocks noGrp="1"/>
          </p:cNvSpPr>
          <p:nvPr>
            <p:ph type="title"/>
          </p:nvPr>
        </p:nvSpPr>
        <p:spPr>
          <a:xfrm>
            <a:off x="304800" y="158750"/>
            <a:ext cx="7086600" cy="688975"/>
          </a:xfrm>
        </p:spPr>
        <p:txBody>
          <a:bodyPr lIns="0" tIns="12132" rIns="0" bIns="0" rtlCol="0">
            <a:spAutoFit/>
          </a:bodyPr>
          <a:lstStyle/>
          <a:p>
            <a:pPr marL="12771">
              <a:spcBef>
                <a:spcPts val="96"/>
              </a:spcBef>
              <a:defRPr/>
            </a:pPr>
            <a:r>
              <a:rPr spc="-5" dirty="0"/>
              <a:t>过程和</a:t>
            </a:r>
            <a:r>
              <a:rPr spc="-50" dirty="0"/>
              <a:t> </a:t>
            </a:r>
            <a:r>
              <a:rPr spc="-5" dirty="0"/>
              <a:t>线程</a:t>
            </a:r>
            <a:endParaRPr dirty="0"/>
          </a:p>
        </p:txBody>
      </p:sp>
      <p:graphicFrame>
        <p:nvGraphicFramePr>
          <p:cNvPr id="4" name="object 4">
            <a:extLst>
              <a:ext uri="{FF2B5EF4-FFF2-40B4-BE49-F238E27FC236}">
                <a16:creationId xmlns:a16="http://schemas.microsoft.com/office/drawing/2014/main" id="{CAF26F3D-CFB5-49F8-B8DC-D97BBCD99739}"/>
              </a:ext>
            </a:extLst>
          </p:cNvPr>
          <p:cNvGraphicFramePr>
            <a:graphicFrameLocks noGrp="1"/>
          </p:cNvGraphicFramePr>
          <p:nvPr/>
        </p:nvGraphicFramePr>
        <p:xfrm>
          <a:off x="2190750" y="4700588"/>
          <a:ext cx="2144713" cy="2005012"/>
        </p:xfrm>
        <a:graphic>
          <a:graphicData uri="http://schemas.openxmlformats.org/drawingml/2006/table">
            <a:tbl>
              <a:tblPr/>
              <a:tblGrid>
                <a:gridCol w="2144713">
                  <a:extLst>
                    <a:ext uri="{9D8B030D-6E8A-4147-A177-3AD203B41FA5}">
                      <a16:colId xmlns:a16="http://schemas.microsoft.com/office/drawing/2014/main" val="20000"/>
                    </a:ext>
                  </a:extLst>
                </a:gridCol>
              </a:tblGrid>
              <a:tr h="703263">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ctr" defTabSz="912813" rtl="0" eaLnBrk="1" fontAlgn="base" latinLnBrk="0" hangingPunct="1">
                        <a:lnSpc>
                          <a:spcPct val="100000"/>
                        </a:lnSpc>
                        <a:spcBef>
                          <a:spcPts val="110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&lt;process&gt;</a:t>
                      </a:r>
                    </a:p>
                    <a:p>
                      <a:pPr marL="0" marR="0" lvl="0" indent="0" algn="ctr" defTabSz="912813"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ReservationAgent</a:t>
                      </a:r>
                    </a:p>
                  </a:txBody>
                  <a:tcPr marL="0" marR="0" marT="141119" marB="0" horzOverflow="overflow">
                    <a:lnL w="38100" cap="flat" cmpd="sng" algn="ctr">
                      <a:solidFill>
                        <a:srgbClr val="000000"/>
                      </a:solidFill>
                      <a:prstDash val="solid"/>
                      <a:round/>
                      <a:headEnd type="none" w="med" len="med"/>
                      <a:tailEnd type="none" w="med" len="med"/>
                    </a:lnL>
                    <a:lnR w="53975"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8975">
                <a:tc>
                  <a:txBody>
                    <a:bodyPr/>
                    <a:lstStyle>
                      <a:lvl1pPr marL="95250"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95250" marR="0" lvl="0" indent="0" algn="l" defTabSz="912813" rtl="0" eaLnBrk="1" fontAlgn="base" latinLnBrk="0" hangingPunct="1">
                        <a:lnSpc>
                          <a:spcPct val="100000"/>
                        </a:lnSpc>
                        <a:spcBef>
                          <a:spcPts val="813"/>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位置</a:t>
                      </a:r>
                    </a:p>
                  </a:txBody>
                  <a:tcPr marL="0" marR="0" marT="103445" marB="0" horzOverflow="overflow">
                    <a:lnL w="38100" cap="flat" cmpd="sng" algn="ctr">
                      <a:solidFill>
                        <a:srgbClr val="000000"/>
                      </a:solidFill>
                      <a:prstDash val="solid"/>
                      <a:round/>
                      <a:headEnd type="none" w="med" len="med"/>
                      <a:tailEnd type="none" w="med" len="med"/>
                    </a:lnL>
                    <a:lnR w="539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75">
                <a:tc>
                  <a:txBody>
                    <a:bodyPr/>
                    <a:lstStyle>
                      <a:lvl1pPr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zh-CN" altLang="zh-CN" sz="21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horzOverflow="overflow">
                    <a:lnL w="38100" cap="flat" cmpd="sng" algn="ctr">
                      <a:solidFill>
                        <a:srgbClr val="000000"/>
                      </a:solidFill>
                      <a:prstDash val="solid"/>
                      <a:round/>
                      <a:headEnd type="none" w="med" len="med"/>
                      <a:tailEnd type="none" w="med" len="med"/>
                    </a:lnL>
                    <a:lnR w="5397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4397" name="object 5">
            <a:extLst>
              <a:ext uri="{FF2B5EF4-FFF2-40B4-BE49-F238E27FC236}">
                <a16:creationId xmlns:a16="http://schemas.microsoft.com/office/drawing/2014/main" id="{886E7206-CB53-475A-B939-CC94DB1AE5C8}"/>
              </a:ext>
            </a:extLst>
          </p:cNvPr>
          <p:cNvSpPr txBox="1">
            <a:spLocks noChangeArrowheads="1"/>
          </p:cNvSpPr>
          <p:nvPr/>
        </p:nvSpPr>
        <p:spPr bwMode="auto">
          <a:xfrm>
            <a:off x="5106988" y="4641850"/>
            <a:ext cx="5362575" cy="1970088"/>
          </a:xfrm>
          <a:prstGeom prst="rect">
            <a:avLst/>
          </a:prstGeom>
          <a:solidFill>
            <a:srgbClr val="FFFF99"/>
          </a:solidFill>
          <a:ln w="9144">
            <a:solidFill>
              <a:srgbClr val="000000"/>
            </a:solidFill>
            <a:miter lim="800000"/>
            <a:headEnd/>
            <a:tailEnd/>
          </a:ln>
        </p:spPr>
        <p:txBody>
          <a:bodyPr lIns="0" tIns="639"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sz="1400">
              <a:latin typeface="Times New Roman" panose="02020603050405020304" pitchFamily="18" charset="0"/>
              <a:cs typeface="Times New Roman" panose="02020603050405020304" pitchFamily="18" charset="0"/>
            </a:endParaRPr>
          </a:p>
          <a:p>
            <a:pPr/>
            <a:r>
              <a:rPr lang="zh-CN" altLang="zh-CN" sz="1600">
                <a:latin typeface="Times New Roman" panose="02020603050405020304" pitchFamily="18" charset="0"/>
                <a:cs typeface="Times New Roman" panose="02020603050405020304" pitchFamily="18" charset="0"/>
              </a:rPr>
              <a:t>一个</a:t>
            </a:r>
            <a:r>
              <a:rPr lang="zh-CN" altLang="zh-CN" sz="1600" b="1" i="1">
                <a:solidFill>
                  <a:srgbClr val="3737CA"/>
                </a:solidFill>
                <a:latin typeface="Times New Roman" panose="02020603050405020304" pitchFamily="18" charset="0"/>
                <a:cs typeface="Times New Roman" panose="02020603050405020304" pitchFamily="18" charset="0"/>
              </a:rPr>
              <a:t>活动对象</a:t>
            </a:r>
            <a:r>
              <a:rPr lang="zh-CN" altLang="zh-CN" sz="1600">
                <a:latin typeface="Times New Roman" panose="02020603050405020304" pitchFamily="18" charset="0"/>
                <a:cs typeface="Times New Roman" panose="02020603050405020304" pitchFamily="18" charset="0"/>
              </a:rPr>
              <a:t>是拥有进程或线程并可以启动控制活动的对象。</a:t>
            </a:r>
          </a:p>
          <a:p>
            <a:pPr>
              <a:spcBef>
                <a:spcPts val="13"/>
              </a:spcBef>
            </a:pPr>
            <a:r>
              <a:rPr lang="zh-CN" altLang="zh-CN" sz="1600">
                <a:latin typeface="Times New Roman" panose="02020603050405020304" pitchFamily="18" charset="0"/>
                <a:cs typeface="Times New Roman" panose="02020603050405020304" pitchFamily="18" charset="0"/>
              </a:rPr>
              <a:t>-图形化的活动类表示为具有粗线的类。</a:t>
            </a:r>
          </a:p>
          <a:p>
            <a:pPr>
              <a:spcBef>
                <a:spcPts val="38"/>
              </a:spcBef>
            </a:pPr>
            <a:endParaRPr lang="zh-CN" altLang="zh-CN" sz="1600">
              <a:latin typeface="Times New Roman" panose="02020603050405020304" pitchFamily="18" charset="0"/>
              <a:cs typeface="Times New Roman" panose="02020603050405020304" pitchFamily="18" charset="0"/>
            </a:endParaRPr>
          </a:p>
          <a:p>
            <a:pPr/>
            <a:r>
              <a:rPr lang="zh-CN" altLang="zh-CN" sz="1600">
                <a:latin typeface="Times New Roman" panose="02020603050405020304" pitchFamily="18" charset="0"/>
                <a:cs typeface="Times New Roman" panose="02020603050405020304" pitchFamily="18" charset="0"/>
              </a:rPr>
              <a:t>普通类称为</a:t>
            </a:r>
            <a:r>
              <a:rPr lang="zh-CN" altLang="zh-CN" sz="1600" b="1" i="1">
                <a:solidFill>
                  <a:srgbClr val="3737CA"/>
                </a:solidFill>
                <a:latin typeface="Times New Roman" panose="02020603050405020304" pitchFamily="18" charset="0"/>
                <a:cs typeface="Times New Roman" panose="02020603050405020304" pitchFamily="18" charset="0"/>
              </a:rPr>
              <a:t>被动</a:t>
            </a:r>
            <a:r>
              <a:rPr lang="zh-CN" altLang="zh-CN" sz="1600">
                <a:latin typeface="Times New Roman" panose="02020603050405020304" pitchFamily="18" charset="0"/>
                <a:cs typeface="Times New Roman" panose="02020603050405020304" pitchFamily="18" charset="0"/>
              </a:rPr>
              <a:t>因为他们不能独立启动控制。</a:t>
            </a:r>
          </a:p>
        </p:txBody>
      </p:sp>
      <p:sp>
        <p:nvSpPr>
          <p:cNvPr id="144398" name="object 6">
            <a:extLst>
              <a:ext uri="{FF2B5EF4-FFF2-40B4-BE49-F238E27FC236}">
                <a16:creationId xmlns:a16="http://schemas.microsoft.com/office/drawing/2014/main" id="{E309E045-1B0A-4F3A-8480-7DB2F1314C54}"/>
              </a:ext>
            </a:extLst>
          </p:cNvPr>
          <p:cNvSpPr txBox="1">
            <a:spLocks noChangeArrowheads="1"/>
          </p:cNvSpPr>
          <p:nvPr/>
        </p:nvSpPr>
        <p:spPr bwMode="auto">
          <a:xfrm>
            <a:off x="1784350" y="1027113"/>
            <a:ext cx="8694738"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179" rIns="0" bIns="0">
            <a:spAutoFit/>
          </a:bodyPr>
          <a:lstStyle>
            <a:lvl1pPr marL="88900" indent="-76200">
              <a:tabLst>
                <a:tab pos="120650" algn="l"/>
              </a:tabLst>
              <a:defRPr>
                <a:solidFill>
                  <a:schemeClr val="tx1"/>
                </a:solidFill>
                <a:latin typeface="Calibri" panose="020F0502020204030204" pitchFamily="34" charset="0"/>
                <a:ea typeface="宋体" panose="02010600030101010101" pitchFamily="2" charset="-122"/>
              </a:defRPr>
            </a:lvl1pPr>
            <a:lvl2pPr marL="157163" indent="-76200">
              <a:tabLst>
                <a:tab pos="120650" algn="l"/>
              </a:tabLst>
              <a:defRPr>
                <a:solidFill>
                  <a:schemeClr val="tx1"/>
                </a:solidFill>
                <a:latin typeface="Calibri" panose="020F0502020204030204" pitchFamily="34" charset="0"/>
                <a:ea typeface="宋体" panose="02010600030101010101" pitchFamily="2" charset="-122"/>
              </a:defRPr>
            </a:lvl2pPr>
            <a:lvl3pPr marL="1143000" indent="-228600">
              <a:tabLst>
                <a:tab pos="120650" algn="l"/>
              </a:tabLst>
              <a:defRPr>
                <a:solidFill>
                  <a:schemeClr val="tx1"/>
                </a:solidFill>
                <a:latin typeface="Calibri" panose="020F0502020204030204" pitchFamily="34" charset="0"/>
                <a:ea typeface="宋体" panose="02010600030101010101" pitchFamily="2" charset="-122"/>
              </a:defRPr>
            </a:lvl3pPr>
            <a:lvl4pPr marL="1600200" indent="-228600">
              <a:tabLst>
                <a:tab pos="120650" algn="l"/>
              </a:tabLst>
              <a:defRPr>
                <a:solidFill>
                  <a:schemeClr val="tx1"/>
                </a:solidFill>
                <a:latin typeface="Calibri" panose="020F0502020204030204" pitchFamily="34" charset="0"/>
                <a:ea typeface="宋体" panose="02010600030101010101" pitchFamily="2" charset="-122"/>
              </a:defRPr>
            </a:lvl4pPr>
            <a:lvl5pPr marL="2057400" indent="-228600">
              <a:tabLst>
                <a:tab pos="12065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9pPr>
          </a:lstStyle>
          <a:p>
            <a:pPr>
              <a:lnSpc>
                <a:spcPts val="2888"/>
              </a:lnSpc>
              <a:spcBef>
                <a:spcPts val="200"/>
              </a:spcBef>
              <a:buClr>
                <a:srgbClr val="000000"/>
              </a:buClr>
              <a:buSzPct val="96000"/>
              <a:buFont typeface="Times New Roman" panose="02020603050405020304" pitchFamily="18" charset="0"/>
              <a:buChar char="•"/>
            </a:pPr>
            <a:r>
              <a:rPr lang="zh-CN" altLang="zh-CN" sz="2400" b="1" i="1">
                <a:solidFill>
                  <a:srgbClr val="3737CA"/>
                </a:solidFill>
                <a:latin typeface="Times New Roman" panose="02020603050405020304" pitchFamily="18" charset="0"/>
                <a:cs typeface="Times New Roman" panose="02020603050405020304" pitchFamily="18" charset="0"/>
              </a:rPr>
              <a:t>过程</a:t>
            </a:r>
            <a:r>
              <a:rPr lang="zh-CN" altLang="zh-CN" sz="2400" b="1">
                <a:latin typeface="Times New Roman" panose="02020603050405020304" pitchFamily="18" charset="0"/>
                <a:cs typeface="Times New Roman" panose="02020603050405020304" pitchFamily="18" charset="0"/>
              </a:rPr>
              <a:t>:</a:t>
            </a:r>
            <a:r>
              <a:rPr lang="zh-CN" altLang="zh-CN" sz="2400">
                <a:latin typeface="Times New Roman" panose="02020603050405020304" pitchFamily="18" charset="0"/>
                <a:cs typeface="Times New Roman" panose="02020603050405020304" pitchFamily="18" charset="0"/>
              </a:rPr>
              <a:t>一个重量级的控制流, 可以独立地和其他进程同时执行。</a:t>
            </a:r>
          </a:p>
          <a:p>
            <a:pPr>
              <a:lnSpc>
                <a:spcPts val="2900"/>
              </a:lnSpc>
              <a:buClr>
                <a:srgbClr val="000000"/>
              </a:buClr>
              <a:buSzPct val="96000"/>
              <a:buFont typeface="Times New Roman" panose="02020603050405020304" pitchFamily="18" charset="0"/>
              <a:buChar char="•"/>
            </a:pPr>
            <a:r>
              <a:rPr lang="zh-CN" altLang="zh-CN" sz="2400" b="1" i="1">
                <a:solidFill>
                  <a:srgbClr val="3737CA"/>
                </a:solidFill>
                <a:latin typeface="Times New Roman" panose="02020603050405020304" pitchFamily="18" charset="0"/>
                <a:cs typeface="Times New Roman" panose="02020603050405020304" pitchFamily="18" charset="0"/>
              </a:rPr>
              <a:t>线程</a:t>
            </a:r>
            <a:r>
              <a:rPr lang="zh-CN" altLang="zh-CN" sz="2400" b="1">
                <a:latin typeface="Times New Roman" panose="02020603050405020304" pitchFamily="18" charset="0"/>
                <a:cs typeface="Times New Roman" panose="02020603050405020304" pitchFamily="18" charset="0"/>
              </a:rPr>
              <a:t>:</a:t>
            </a:r>
            <a:r>
              <a:rPr lang="zh-CN" altLang="zh-CN" sz="2400">
                <a:latin typeface="Times New Roman" panose="02020603050405020304" pitchFamily="18" charset="0"/>
                <a:cs typeface="Times New Roman" panose="02020603050405020304" pitchFamily="18" charset="0"/>
              </a:rPr>
              <a:t>一种轻量级流, 可以在同一进程中独立地和与其他线程并行执行。</a:t>
            </a:r>
          </a:p>
          <a:p>
            <a:pPr>
              <a:spcBef>
                <a:spcPts val="25"/>
              </a:spcBef>
              <a:buFont typeface="Times New Roman" panose="02020603050405020304" pitchFamily="18" charset="0"/>
              <a:buChar char="•"/>
            </a:pPr>
            <a:endParaRPr lang="zh-CN" altLang="zh-CN" sz="3400">
              <a:latin typeface="Times New Roman" panose="02020603050405020304" pitchFamily="18" charset="0"/>
              <a:cs typeface="Times New Roman" panose="02020603050405020304" pitchFamily="18" charset="0"/>
            </a:endParaRPr>
          </a:p>
          <a:p>
            <a:pPr lvl="1">
              <a:buSzPct val="96000"/>
              <a:buFontTx/>
              <a:buChar char="•"/>
            </a:pPr>
            <a:r>
              <a:rPr lang="zh-CN" altLang="zh-CN" sz="2400">
                <a:latin typeface="Times New Roman" panose="02020603050405020304" pitchFamily="18" charset="0"/>
                <a:cs typeface="Times New Roman" panose="02020603050405020304" pitchFamily="18" charset="0"/>
              </a:rPr>
              <a:t>独立的控制流, 如</a:t>
            </a:r>
            <a:r>
              <a:rPr lang="zh-CN" altLang="zh-CN" sz="2400" b="1" i="1">
                <a:solidFill>
                  <a:srgbClr val="3737CA"/>
                </a:solidFill>
                <a:latin typeface="Times New Roman" panose="02020603050405020304" pitchFamily="18" charset="0"/>
                <a:cs typeface="Times New Roman" panose="02020603050405020304" pitchFamily="18" charset="0"/>
              </a:rPr>
              <a:t>线程</a:t>
            </a:r>
            <a:r>
              <a:rPr lang="zh-CN" altLang="zh-CN" sz="2400">
                <a:latin typeface="Times New Roman" panose="02020603050405020304" pitchFamily="18" charset="0"/>
                <a:cs typeface="Times New Roman" panose="02020603050405020304" pitchFamily="18" charset="0"/>
              </a:rPr>
              <a:t>和</a:t>
            </a:r>
            <a:r>
              <a:rPr lang="zh-CN" altLang="zh-CN" sz="2400" b="1" i="1">
                <a:solidFill>
                  <a:srgbClr val="3737CA"/>
                </a:solidFill>
                <a:latin typeface="Times New Roman" panose="02020603050405020304" pitchFamily="18" charset="0"/>
                <a:cs typeface="Times New Roman" panose="02020603050405020304" pitchFamily="18" charset="0"/>
              </a:rPr>
              <a:t>过程</a:t>
            </a:r>
            <a:r>
              <a:rPr lang="zh-CN" altLang="zh-CN" sz="2400">
                <a:latin typeface="Times New Roman" panose="02020603050405020304" pitchFamily="18" charset="0"/>
                <a:cs typeface="Times New Roman" panose="02020603050405020304" pitchFamily="18" charset="0"/>
              </a:rPr>
              <a:t>被建模为</a:t>
            </a:r>
            <a:r>
              <a:rPr lang="zh-CN" altLang="zh-CN" sz="2400" i="1">
                <a:latin typeface="Times New Roman" panose="02020603050405020304" pitchFamily="18" charset="0"/>
                <a:cs typeface="Times New Roman" panose="02020603050405020304" pitchFamily="18" charset="0"/>
              </a:rPr>
              <a:t>活动对象</a:t>
            </a:r>
            <a:r>
              <a:rPr lang="zh-CN" altLang="zh-CN" sz="2400">
                <a:latin typeface="Times New Roman" panose="02020603050405020304" pitchFamily="18" charset="0"/>
                <a:cs typeface="Times New Roman" panose="02020603050405020304" pitchFamily="18" charset="0"/>
              </a:rPr>
              <a:t>.活动对象是</a:t>
            </a:r>
            <a:r>
              <a:rPr lang="zh-CN" altLang="zh-CN" sz="2400" i="1">
                <a:latin typeface="Times New Roman" panose="02020603050405020304" pitchFamily="18" charset="0"/>
                <a:cs typeface="Times New Roman" panose="02020603050405020304" pitchFamily="18" charset="0"/>
              </a:rPr>
              <a:t>活动类</a:t>
            </a:r>
            <a:r>
              <a:rPr lang="zh-CN" altLang="zh-CN" sz="2400">
                <a:latin typeface="Times New Roman" panose="02020603050405020304" pitchFamily="18" charset="0"/>
                <a:cs typeface="Times New Roman" panose="02020603050405020304" pitchFamily="18" charset="0"/>
              </a:rPr>
              <a:t>.您可以使用构造型来指定一个进程	</a:t>
            </a:r>
            <a:r>
              <a:rPr lang="zh-CN" altLang="zh-CN" sz="2400" i="1">
                <a:latin typeface="Times New Roman" panose="02020603050405020304" pitchFamily="18" charset="0"/>
                <a:cs typeface="Times New Roman" panose="02020603050405020304" pitchFamily="18" charset="0"/>
              </a:rPr>
              <a:t>过程</a:t>
            </a:r>
            <a:r>
              <a:rPr lang="zh-CN" altLang="zh-CN" sz="2400">
                <a:latin typeface="Times New Roman" panose="02020603050405020304" pitchFamily="18" charset="0"/>
                <a:cs typeface="Times New Roman" panose="02020603050405020304" pitchFamily="18" charset="0"/>
              </a:rPr>
              <a:t>和使用构造型的线程</a:t>
            </a:r>
            <a:r>
              <a:rPr lang="zh-CN" altLang="zh-CN" sz="2400" i="1">
                <a:latin typeface="Times New Roman" panose="02020603050405020304" pitchFamily="18" charset="0"/>
                <a:cs typeface="Times New Roman" panose="02020603050405020304" pitchFamily="18" charset="0"/>
              </a:rPr>
              <a:t>线程。</a:t>
            </a:r>
            <a:endParaRPr lang="zh-CN" altLang="zh-CN"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89E4EEBD-DC9A-499F-9415-47F68AD7CA52}"/>
              </a:ext>
            </a:extLst>
          </p:cNvPr>
          <p:cNvSpPr txBox="1">
            <a:spLocks noGrp="1"/>
          </p:cNvSpPr>
          <p:nvPr>
            <p:ph type="title"/>
          </p:nvPr>
        </p:nvSpPr>
        <p:spPr>
          <a:xfrm>
            <a:off x="381000" y="174625"/>
            <a:ext cx="5562600" cy="690563"/>
          </a:xfrm>
        </p:spPr>
        <p:txBody>
          <a:bodyPr lIns="0" tIns="12132" rIns="0" bIns="0" rtlCol="0">
            <a:spAutoFit/>
          </a:bodyPr>
          <a:lstStyle/>
          <a:p>
            <a:pPr marL="12771">
              <a:spcBef>
                <a:spcPts val="96"/>
              </a:spcBef>
              <a:defRPr/>
            </a:pPr>
            <a:r>
              <a:rPr spc="-5" dirty="0"/>
              <a:t>通信</a:t>
            </a:r>
            <a:endParaRPr dirty="0"/>
          </a:p>
        </p:txBody>
      </p:sp>
      <p:sp>
        <p:nvSpPr>
          <p:cNvPr id="145411" name="object 4">
            <a:extLst>
              <a:ext uri="{FF2B5EF4-FFF2-40B4-BE49-F238E27FC236}">
                <a16:creationId xmlns:a16="http://schemas.microsoft.com/office/drawing/2014/main" id="{A53F4F71-6424-4DE9-9D5A-E15FBDA89E00}"/>
              </a:ext>
            </a:extLst>
          </p:cNvPr>
          <p:cNvSpPr>
            <a:spLocks/>
          </p:cNvSpPr>
          <p:nvPr/>
        </p:nvSpPr>
        <p:spPr bwMode="auto">
          <a:xfrm>
            <a:off x="8572500" y="2166938"/>
            <a:ext cx="1128713" cy="0"/>
          </a:xfrm>
          <a:custGeom>
            <a:avLst/>
            <a:gdLst>
              <a:gd name="T0" fmla="*/ 0 w 1123315"/>
              <a:gd name="T1" fmla="*/ 1134008 w 1123315"/>
              <a:gd name="T2" fmla="*/ 0 60000 65536"/>
              <a:gd name="T3" fmla="*/ 0 60000 65536"/>
            </a:gdLst>
            <a:ahLst/>
            <a:cxnLst>
              <a:cxn ang="T2">
                <a:pos x="T0" y="0"/>
              </a:cxn>
              <a:cxn ang="T3">
                <a:pos x="T1" y="0"/>
              </a:cxn>
            </a:cxnLst>
            <a:rect l="0" t="0" r="r" b="b"/>
            <a:pathLst>
              <a:path w="1123315">
                <a:moveTo>
                  <a:pt x="0" y="0"/>
                </a:moveTo>
                <a:lnTo>
                  <a:pt x="11231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5412" name="object 5">
            <a:extLst>
              <a:ext uri="{FF2B5EF4-FFF2-40B4-BE49-F238E27FC236}">
                <a16:creationId xmlns:a16="http://schemas.microsoft.com/office/drawing/2014/main" id="{033D7ACD-D70A-4AE1-B165-331342307501}"/>
              </a:ext>
            </a:extLst>
          </p:cNvPr>
          <p:cNvSpPr>
            <a:spLocks/>
          </p:cNvSpPr>
          <p:nvPr/>
        </p:nvSpPr>
        <p:spPr bwMode="auto">
          <a:xfrm>
            <a:off x="9698038" y="2117725"/>
            <a:ext cx="100012" cy="100013"/>
          </a:xfrm>
          <a:custGeom>
            <a:avLst/>
            <a:gdLst>
              <a:gd name="T0" fmla="*/ 100974 w 99059"/>
              <a:gd name="T1" fmla="*/ 49711 h 99059"/>
              <a:gd name="T2" fmla="*/ 0 w 99059"/>
              <a:gd name="T3" fmla="*/ 0 h 99059"/>
              <a:gd name="T4" fmla="*/ 0 w 99059"/>
              <a:gd name="T5" fmla="*/ 100976 h 99059"/>
              <a:gd name="T6" fmla="*/ 100974 w 99059"/>
              <a:gd name="T7" fmla="*/ 49711 h 990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59">
                <a:moveTo>
                  <a:pt x="99059" y="48767"/>
                </a:moveTo>
                <a:lnTo>
                  <a:pt x="0" y="0"/>
                </a:lnTo>
                <a:lnTo>
                  <a:pt x="0" y="99059"/>
                </a:lnTo>
                <a:lnTo>
                  <a:pt x="99059"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5413" name="object 6">
            <a:extLst>
              <a:ext uri="{FF2B5EF4-FFF2-40B4-BE49-F238E27FC236}">
                <a16:creationId xmlns:a16="http://schemas.microsoft.com/office/drawing/2014/main" id="{A57A3766-A3A2-4E37-A7DC-32E7EA38B96D}"/>
              </a:ext>
            </a:extLst>
          </p:cNvPr>
          <p:cNvSpPr>
            <a:spLocks/>
          </p:cNvSpPr>
          <p:nvPr/>
        </p:nvSpPr>
        <p:spPr bwMode="auto">
          <a:xfrm>
            <a:off x="8724900" y="2625725"/>
            <a:ext cx="1073150" cy="153988"/>
          </a:xfrm>
          <a:custGeom>
            <a:avLst/>
            <a:gdLst>
              <a:gd name="T0" fmla="*/ 0 w 1066800"/>
              <a:gd name="T1" fmla="*/ 0 h 152400"/>
              <a:gd name="T2" fmla="*/ 1079538 w 1066800"/>
              <a:gd name="T3" fmla="*/ 0 h 152400"/>
              <a:gd name="T4" fmla="*/ 925318 w 1066800"/>
              <a:gd name="T5" fmla="*/ 155593 h 152400"/>
              <a:gd name="T6" fmla="*/ 0 60000 65536"/>
              <a:gd name="T7" fmla="*/ 0 60000 65536"/>
              <a:gd name="T8" fmla="*/ 0 60000 65536"/>
            </a:gdLst>
            <a:ahLst/>
            <a:cxnLst>
              <a:cxn ang="T6">
                <a:pos x="T0" y="T1"/>
              </a:cxn>
              <a:cxn ang="T7">
                <a:pos x="T2" y="T3"/>
              </a:cxn>
              <a:cxn ang="T8">
                <a:pos x="T4" y="T5"/>
              </a:cxn>
            </a:cxnLst>
            <a:rect l="0" t="0" r="r" b="b"/>
            <a:pathLst>
              <a:path w="1066800" h="152400">
                <a:moveTo>
                  <a:pt x="0" y="0"/>
                </a:moveTo>
                <a:lnTo>
                  <a:pt x="1066800" y="0"/>
                </a:lnTo>
                <a:lnTo>
                  <a:pt x="914400" y="152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aphicFrame>
        <p:nvGraphicFramePr>
          <p:cNvPr id="7" name="object 7">
            <a:extLst>
              <a:ext uri="{FF2B5EF4-FFF2-40B4-BE49-F238E27FC236}">
                <a16:creationId xmlns:a16="http://schemas.microsoft.com/office/drawing/2014/main" id="{67820C06-21B2-47EB-B047-18468729190A}"/>
              </a:ext>
            </a:extLst>
          </p:cNvPr>
          <p:cNvGraphicFramePr>
            <a:graphicFrameLocks noGrp="1"/>
          </p:cNvGraphicFramePr>
          <p:nvPr/>
        </p:nvGraphicFramePr>
        <p:xfrm>
          <a:off x="6634163" y="4719638"/>
          <a:ext cx="2146300" cy="1916112"/>
        </p:xfrm>
        <a:graphic>
          <a:graphicData uri="http://schemas.openxmlformats.org/drawingml/2006/table">
            <a:tbl>
              <a:tblPr/>
              <a:tblGrid>
                <a:gridCol w="2146300">
                  <a:extLst>
                    <a:ext uri="{9D8B030D-6E8A-4147-A177-3AD203B41FA5}">
                      <a16:colId xmlns:a16="http://schemas.microsoft.com/office/drawing/2014/main" val="20000"/>
                    </a:ext>
                  </a:extLst>
                </a:gridCol>
              </a:tblGrid>
              <a:tr h="688975">
                <a:tc>
                  <a:txBody>
                    <a:bodyPr/>
                    <a:lstStyle>
                      <a:lvl1pPr marL="3222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322263" marR="0" lvl="0" indent="0" algn="l" defTabSz="912813" rtl="0" eaLnBrk="1" fontAlgn="base" latinLnBrk="0" hangingPunct="1">
                        <a:lnSpc>
                          <a:spcPts val="1675"/>
                        </a:lnSpc>
                        <a:spcBef>
                          <a:spcPts val="9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&lt;thread&gt;</a:t>
                      </a:r>
                    </a:p>
                    <a:p>
                      <a:pPr marL="322263" marR="0" lvl="0" indent="0" algn="l" defTabSz="912813" rtl="0" eaLnBrk="1" fontAlgn="base" latinLnBrk="0" hangingPunct="1">
                        <a:lnSpc>
                          <a:spcPts val="1913"/>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缓冲区</a:t>
                      </a:r>
                    </a:p>
                  </a:txBody>
                  <a:tcPr marL="0" marR="0" marT="116854" marB="0" horzOverflow="overflow">
                    <a:lnL w="539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5397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lvl1pPr marL="95250"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95250" marR="0" lvl="0" indent="0" algn="l" defTabSz="912813" rtl="0" eaLnBrk="1" fontAlgn="base" latinLnBrk="0" hangingPunct="1">
                        <a:lnSpc>
                          <a:spcPct val="100000"/>
                        </a:lnSpc>
                        <a:spcBef>
                          <a:spcPts val="80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大小: 整数</a:t>
                      </a:r>
                    </a:p>
                  </a:txBody>
                  <a:tcPr marL="0" marR="0" marT="102168" marB="0" horzOverflow="overflow">
                    <a:lnL w="539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6763">
                <a:tc>
                  <a:txBody>
                    <a:bodyPr/>
                    <a:lstStyle>
                      <a:lvl1pPr marL="95250"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95250" marR="0" lvl="0" indent="0" algn="l" defTabSz="912813" rtl="0" eaLnBrk="1" fontAlgn="base" latinLnBrk="0" hangingPunct="1">
                        <a:lnSpc>
                          <a:spcPct val="101000"/>
                        </a:lnSpc>
                        <a:spcBef>
                          <a:spcPts val="788"/>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添加 () {并发} 移除 () {并发}</a:t>
                      </a:r>
                    </a:p>
                  </a:txBody>
                  <a:tcPr marL="0" marR="0" marT="100252" marB="0" horzOverflow="overflow">
                    <a:lnL w="53975"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5424" name="object 8">
            <a:extLst>
              <a:ext uri="{FF2B5EF4-FFF2-40B4-BE49-F238E27FC236}">
                <a16:creationId xmlns:a16="http://schemas.microsoft.com/office/drawing/2014/main" id="{53A6A2E7-B01A-4D4B-A9B3-DE9EC87EC018}"/>
              </a:ext>
            </a:extLst>
          </p:cNvPr>
          <p:cNvSpPr txBox="1">
            <a:spLocks noChangeArrowheads="1"/>
          </p:cNvSpPr>
          <p:nvPr/>
        </p:nvSpPr>
        <p:spPr bwMode="auto">
          <a:xfrm>
            <a:off x="1371600" y="1230313"/>
            <a:ext cx="7796213"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6179" rIns="0" bIns="0">
            <a:spAutoFit/>
          </a:bodyPr>
          <a:lstStyle>
            <a:lvl1pPr marL="457200" indent="-76200">
              <a:defRPr>
                <a:solidFill>
                  <a:schemeClr val="tx1"/>
                </a:solidFill>
                <a:latin typeface="Calibri" panose="020F0502020204030204" pitchFamily="34" charset="0"/>
                <a:ea typeface="宋体" panose="02010600030101010101" pitchFamily="2" charset="-122"/>
              </a:defRPr>
            </a:lvl1pPr>
            <a:lvl2pPr marL="625475" indent="-1524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888"/>
              </a:lnSpc>
              <a:spcBef>
                <a:spcPts val="200"/>
              </a:spcBef>
            </a:pPr>
            <a:r>
              <a:rPr lang="zh-CN" altLang="zh-CN" sz="2400">
                <a:latin typeface="Times New Roman" panose="02020603050405020304" pitchFamily="18" charset="0"/>
                <a:cs typeface="Times New Roman" panose="02020603050405020304" pitchFamily="18" charset="0"/>
              </a:rPr>
              <a:t>使用交互关系图•You 模型进程间通信:</a:t>
            </a:r>
          </a:p>
          <a:p>
            <a:pPr>
              <a:lnSpc>
                <a:spcPts val="2800"/>
              </a:lnSpc>
              <a:buClr>
                <a:srgbClr val="000000"/>
              </a:buClr>
              <a:buFont typeface="Times New Roman" panose="02020603050405020304" pitchFamily="18" charset="0"/>
              <a:buChar char="-"/>
            </a:pPr>
            <a:r>
              <a:rPr lang="zh-CN" altLang="zh-CN" sz="2400" b="1" i="1">
                <a:solidFill>
                  <a:srgbClr val="3737CA"/>
                </a:solidFill>
                <a:latin typeface="Times New Roman" panose="02020603050405020304" pitchFamily="18" charset="0"/>
                <a:cs typeface="Times New Roman" panose="02020603050405020304" pitchFamily="18" charset="0"/>
              </a:rPr>
              <a:t>同步通信</a:t>
            </a:r>
            <a:endParaRPr lang="zh-CN" altLang="zh-CN" sz="2400">
              <a:latin typeface="Times New Roman" panose="02020603050405020304" pitchFamily="18" charset="0"/>
              <a:cs typeface="Times New Roman" panose="02020603050405020304" pitchFamily="18" charset="0"/>
            </a:endParaRPr>
          </a:p>
          <a:p>
            <a:pPr>
              <a:lnSpc>
                <a:spcPts val="2888"/>
              </a:lnSpc>
              <a:buClr>
                <a:srgbClr val="000000"/>
              </a:buClr>
              <a:buFont typeface="Times New Roman" panose="02020603050405020304" pitchFamily="18" charset="0"/>
              <a:buChar char="-"/>
            </a:pPr>
            <a:r>
              <a:rPr lang="zh-CN" altLang="zh-CN" sz="2400" b="1" i="1">
                <a:solidFill>
                  <a:srgbClr val="3737CA"/>
                </a:solidFill>
                <a:latin typeface="Times New Roman" panose="02020603050405020304" pitchFamily="18" charset="0"/>
                <a:cs typeface="Times New Roman" panose="02020603050405020304" pitchFamily="18" charset="0"/>
              </a:rPr>
              <a:t>异步通信</a:t>
            </a:r>
            <a:endParaRPr lang="zh-CN" altLang="zh-CN" sz="2400">
              <a:latin typeface="Times New Roman" panose="02020603050405020304" pitchFamily="18" charset="0"/>
              <a:cs typeface="Times New Roman" panose="02020603050405020304" pitchFamily="18" charset="0"/>
            </a:endParaRPr>
          </a:p>
          <a:p>
            <a:pPr>
              <a:lnSpc>
                <a:spcPts val="2888"/>
              </a:lnSpc>
              <a:buSzPct val="96000"/>
              <a:buFontTx/>
              <a:buChar char="•"/>
            </a:pPr>
            <a:r>
              <a:rPr lang="zh-CN" altLang="zh-CN" sz="2400">
                <a:latin typeface="Times New Roman" panose="02020603050405020304" pitchFamily="18" charset="0"/>
                <a:cs typeface="Times New Roman" panose="02020603050405020304" pitchFamily="18" charset="0"/>
              </a:rPr>
              <a:t>两种方法:</a:t>
            </a:r>
            <a:r>
              <a:rPr lang="zh-CN" altLang="zh-CN" sz="2400" i="1">
                <a:latin typeface="Times New Roman" panose="02020603050405020304" pitchFamily="18" charset="0"/>
                <a:cs typeface="Times New Roman" panose="02020603050405020304" pitchFamily="18" charset="0"/>
              </a:rPr>
              <a:t>Rpc</a:t>
            </a:r>
            <a:r>
              <a:rPr lang="zh-CN" altLang="zh-CN" sz="2400">
                <a:latin typeface="Times New Roman" panose="02020603050405020304" pitchFamily="18" charset="0"/>
                <a:cs typeface="Times New Roman" panose="02020603050405020304" pitchFamily="18" charset="0"/>
              </a:rPr>
              <a:t>(同步) 和</a:t>
            </a:r>
            <a:r>
              <a:rPr lang="zh-CN" altLang="zh-CN" sz="2400" i="1">
                <a:latin typeface="Times New Roman" panose="02020603050405020304" pitchFamily="18" charset="0"/>
                <a:cs typeface="Times New Roman" panose="02020603050405020304" pitchFamily="18" charset="0"/>
              </a:rPr>
              <a:t>消息传递</a:t>
            </a:r>
            <a:endParaRPr lang="zh-CN" altLang="zh-CN" sz="2400">
              <a:latin typeface="Times New Roman" panose="02020603050405020304" pitchFamily="18" charset="0"/>
              <a:cs typeface="Times New Roman" panose="02020603050405020304" pitchFamily="18" charset="0"/>
            </a:endParaRPr>
          </a:p>
          <a:p>
            <a:pPr/>
            <a:r>
              <a:rPr lang="zh-CN" altLang="zh-CN" sz="2400">
                <a:latin typeface="Times New Roman" panose="02020603050405020304" pitchFamily="18" charset="0"/>
                <a:cs typeface="Times New Roman" panose="02020603050405020304" pitchFamily="18" charset="0"/>
              </a:rPr>
              <a:t>异步</a:t>
            </a:r>
          </a:p>
          <a:p>
            <a:pPr>
              <a:spcBef>
                <a:spcPts val="25"/>
              </a:spcBef>
            </a:pPr>
            <a:endParaRPr lang="zh-CN" altLang="zh-CN" sz="2400">
              <a:latin typeface="Times New Roman" panose="02020603050405020304" pitchFamily="18" charset="0"/>
              <a:cs typeface="Times New Roman" panose="02020603050405020304" pitchFamily="18" charset="0"/>
            </a:endParaRPr>
          </a:p>
          <a:p>
            <a:pPr/>
            <a:r>
              <a:rPr lang="zh-CN" altLang="zh-CN" sz="2800" b="1" i="1">
                <a:latin typeface="Times New Roman" panose="02020603050405020304" pitchFamily="18" charset="0"/>
                <a:cs typeface="Times New Roman" panose="02020603050405020304" pitchFamily="18" charset="0"/>
              </a:rPr>
              <a:t>同步</a:t>
            </a:r>
            <a:endParaRPr lang="zh-CN" altLang="zh-CN" sz="2800">
              <a:latin typeface="Times New Roman" panose="02020603050405020304" pitchFamily="18" charset="0"/>
              <a:cs typeface="Times New Roman" panose="02020603050405020304" pitchFamily="18" charset="0"/>
            </a:endParaRPr>
          </a:p>
          <a:p>
            <a:pPr lvl="1">
              <a:buFontTx/>
              <a:buChar char="•"/>
            </a:pPr>
            <a:r>
              <a:rPr lang="zh-CN" altLang="zh-CN" sz="2400">
                <a:latin typeface="Times New Roman" panose="02020603050405020304" pitchFamily="18" charset="0"/>
                <a:cs typeface="Times New Roman" panose="02020603050405020304" pitchFamily="18" charset="0"/>
              </a:rPr>
              <a:t>通过增加操作的约束来建模;有三种同步:</a:t>
            </a:r>
          </a:p>
          <a:p>
            <a:pPr>
              <a:lnSpc>
                <a:spcPts val="2888"/>
              </a:lnSpc>
            </a:pPr>
            <a:r>
              <a:rPr lang="zh-CN" altLang="zh-CN" sz="2400">
                <a:latin typeface="Times New Roman" panose="02020603050405020304" pitchFamily="18" charset="0"/>
                <a:cs typeface="Times New Roman" panose="02020603050405020304" pitchFamily="18" charset="0"/>
              </a:rPr>
              <a:t>顺序</a:t>
            </a:r>
          </a:p>
          <a:p>
            <a:pPr>
              <a:lnSpc>
                <a:spcPts val="2888"/>
              </a:lnSpc>
            </a:pPr>
            <a:r>
              <a:rPr lang="zh-CN" altLang="zh-CN" sz="2400">
                <a:latin typeface="Times New Roman" panose="02020603050405020304" pitchFamily="18" charset="0"/>
                <a:cs typeface="Times New Roman" panose="02020603050405020304" pitchFamily="18" charset="0"/>
              </a:rPr>
              <a:t>守卫</a:t>
            </a:r>
          </a:p>
          <a:p>
            <a:pPr>
              <a:lnSpc>
                <a:spcPts val="2888"/>
              </a:lnSpc>
            </a:pPr>
            <a:r>
              <a:rPr lang="zh-CN" altLang="zh-CN" sz="2400">
                <a:latin typeface="Times New Roman" panose="02020603050405020304" pitchFamily="18" charset="0"/>
                <a:cs typeface="Times New Roman" panose="02020603050405020304" pitchFamily="18" charset="0"/>
              </a:rPr>
              <a:t>-并发</a:t>
            </a:r>
          </a:p>
        </p:txBody>
      </p:sp>
    </p:spTree>
  </p:cSld>
  <p:clrMapOvr>
    <a:masterClrMapping/>
  </p:clrMapOvr>
</p:sld>
</file>

<file path=ppt/slides/slide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4342405-03DD-438A-BFE7-9BACDE7821A3}"/>
              </a:ext>
            </a:extLst>
          </p:cNvPr>
          <p:cNvSpPr txBox="1">
            <a:spLocks noGrp="1"/>
          </p:cNvSpPr>
          <p:nvPr>
            <p:ph type="title"/>
          </p:nvPr>
        </p:nvSpPr>
        <p:spPr>
          <a:xfrm>
            <a:off x="304800" y="455613"/>
            <a:ext cx="8305800" cy="690562"/>
          </a:xfrm>
        </p:spPr>
        <p:txBody>
          <a:bodyPr lIns="0" tIns="12771" rIns="0" bIns="0" rtlCol="0">
            <a:spAutoFit/>
          </a:bodyPr>
          <a:lstStyle/>
          <a:p>
            <a:pPr marL="12771">
              <a:spcBef>
                <a:spcPts val="101"/>
              </a:spcBef>
              <a:defRPr/>
            </a:pPr>
            <a:endParaRPr spc="-10" dirty="0">
              <a:latin typeface="Times New Roman"/>
              <a:cs typeface="Times New Roman"/>
            </a:endParaRPr>
          </a:p>
        </p:txBody>
      </p:sp>
      <p:sp>
        <p:nvSpPr>
          <p:cNvPr id="146435" name="object 4">
            <a:extLst>
              <a:ext uri="{FF2B5EF4-FFF2-40B4-BE49-F238E27FC236}">
                <a16:creationId xmlns:a16="http://schemas.microsoft.com/office/drawing/2014/main" id="{EEA107F4-55CD-4206-99AA-3FC561E3BFB7}"/>
              </a:ext>
            </a:extLst>
          </p:cNvPr>
          <p:cNvSpPr txBox="1">
            <a:spLocks noChangeArrowheads="1"/>
          </p:cNvSpPr>
          <p:nvPr/>
        </p:nvSpPr>
        <p:spPr bwMode="auto">
          <a:xfrm>
            <a:off x="762000" y="1447800"/>
            <a:ext cx="105918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730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en-US" altLang="zh-CN" sz="2800">
                <a:latin typeface="Times New Roman" panose="02020603050405020304" pitchFamily="18" charset="0"/>
                <a:cs typeface="Times New Roman" panose="02020603050405020304" pitchFamily="18" charset="0"/>
              </a:rPr>
              <a:t>顺序</a:t>
            </a:r>
            <a:endParaRPr lang="en-US" altLang="zh-CN" sz="2800">
              <a:latin typeface="Symbol" panose="05050102010706020507" pitchFamily="18" charset="2"/>
            </a:endParaRPr>
          </a:p>
          <a:p>
            <a:pPr>
              <a:spcBef>
                <a:spcPts val="100"/>
              </a:spcBef>
            </a:pPr>
            <a:r>
              <a:rPr lang="zh-CN" altLang="en-US">
                <a:latin typeface="Symbol" panose="05050102010706020507" pitchFamily="18" charset="2"/>
              </a:rPr>
              <a:t></a:t>
            </a:r>
            <a:r>
              <a:rPr lang="en-US" altLang="zh-CN">
                <a:latin typeface="Times New Roman" panose="02020603050405020304" pitchFamily="18" charset="0"/>
                <a:cs typeface="Times New Roman" panose="02020603050405020304" pitchFamily="18" charset="0"/>
              </a:rPr>
              <a:t>调用方必须在对象外部进行协调, 以便一次只在对象中有一个流。 如果发生并发调用, 则无法保证系统的语义和完整性。</a:t>
            </a:r>
          </a:p>
          <a:p>
            <a:pPr>
              <a:spcBef>
                <a:spcPts val="100"/>
              </a:spcBef>
            </a:pPr>
            <a:endParaRPr lang="en-US" altLang="zh-CN">
              <a:latin typeface="Times New Roman" panose="02020603050405020304" pitchFamily="18" charset="0"/>
              <a:cs typeface="Times New Roman" panose="02020603050405020304" pitchFamily="18" charset="0"/>
            </a:endParaRPr>
          </a:p>
          <a:p>
            <a:pPr>
              <a:spcBef>
                <a:spcPts val="100"/>
              </a:spcBef>
            </a:pPr>
            <a:r>
              <a:rPr lang="zh-CN" altLang="zh-CN" sz="2400">
                <a:latin typeface="Times New Roman" panose="02020603050405020304" pitchFamily="18" charset="0"/>
                <a:cs typeface="Times New Roman" panose="02020603050405020304" pitchFamily="18" charset="0"/>
              </a:rPr>
              <a:t>守卫</a:t>
            </a:r>
          </a:p>
          <a:p>
            <a:pPr>
              <a:lnSpc>
                <a:spcPct val="99000"/>
              </a:lnSpc>
              <a:spcBef>
                <a:spcPts val="75"/>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通过 sequentializing 对所有对象的保护操作的所有调用, 可以保证对象的语义和完整性。实际上, 一次只能对对象调用一个操作, 从而将其还原为顺序语义。</a:t>
            </a:r>
          </a:p>
          <a:p>
            <a:pPr>
              <a:spcBef>
                <a:spcPts val="1188"/>
              </a:spcBef>
            </a:pPr>
            <a:r>
              <a:rPr lang="zh-CN" altLang="zh-CN" sz="2400">
                <a:latin typeface="Times New Roman" panose="02020603050405020304" pitchFamily="18" charset="0"/>
                <a:cs typeface="Times New Roman" panose="02020603050405020304" pitchFamily="18" charset="0"/>
              </a:rPr>
              <a:t>并发</a:t>
            </a:r>
          </a:p>
          <a:p>
            <a:pPr>
              <a:lnSpc>
                <a:spcPts val="2138"/>
              </a:lnSpc>
              <a:spcBef>
                <a:spcPts val="163"/>
              </a:spcBef>
            </a:pPr>
            <a:r>
              <a:rPr lang="zh-CN" altLang="zh-CN">
                <a:latin typeface="Symbol" panose="05050102010706020507" pitchFamily="18" charset="2"/>
              </a:rPr>
              <a:t></a:t>
            </a:r>
            <a:r>
              <a:rPr lang="zh-CN" altLang="zh-CN">
                <a:latin typeface="Times New Roman" panose="02020603050405020304" pitchFamily="18" charset="0"/>
                <a:cs typeface="Times New Roman" panose="02020603050405020304" pitchFamily="18" charset="0"/>
              </a:rPr>
              <a:t>并发线程的多个调用可能同时发生在一个</a:t>
            </a:r>
            <a:r>
              <a:rPr lang="zh-CN" altLang="zh-CN" b="1" i="1">
                <a:latin typeface="Times New Roman" panose="02020603050405020304" pitchFamily="18" charset="0"/>
                <a:cs typeface="Times New Roman" panose="02020603050405020304" pitchFamily="18" charset="0"/>
              </a:rPr>
              <a:t>实例</a:t>
            </a:r>
            <a:r>
              <a:rPr lang="zh-CN" altLang="zh-CN">
                <a:latin typeface="Times New Roman" panose="02020603050405020304" pitchFamily="18" charset="0"/>
                <a:cs typeface="Times New Roman" panose="02020603050405020304" pitchFamily="18" charset="0"/>
              </a:rPr>
              <a:t>(在任何并发</a:t>
            </a:r>
            <a:r>
              <a:rPr lang="zh-CN" altLang="zh-CN" b="1" i="1">
                <a:latin typeface="Times New Roman" panose="02020603050405020304" pitchFamily="18" charset="0"/>
                <a:cs typeface="Times New Roman" panose="02020603050405020304" pitchFamily="18" charset="0"/>
              </a:rPr>
              <a:t>操作</a:t>
            </a:r>
            <a:r>
              <a:rPr lang="zh-CN" altLang="zh-CN">
                <a:latin typeface="Times New Roman" panose="02020603050405020304" pitchFamily="18" charset="0"/>
                <a:cs typeface="Times New Roman" panose="02020603050405020304" pitchFamily="18" charset="0"/>
              </a:rPr>
              <a:t>).所有这些都可以同时进行正确的语义。</a:t>
            </a:r>
          </a:p>
          <a:p>
            <a:pPr>
              <a:lnSpc>
                <a:spcPts val="2188"/>
              </a:lnSpc>
            </a:pPr>
            <a:r>
              <a:rPr lang="zh-CN" altLang="zh-CN">
                <a:latin typeface="Times New Roman" panose="02020603050405020304" pitchFamily="18" charset="0"/>
                <a:cs typeface="Times New Roman" panose="02020603050405020304" pitchFamily="18" charset="0"/>
              </a:rPr>
              <a:t>通过将操作作为原子处理, 保证了对象的语义和完整性。</a:t>
            </a:r>
          </a:p>
        </p:txBody>
      </p:sp>
      <p:sp>
        <p:nvSpPr>
          <p:cNvPr id="146436" name="object 5">
            <a:extLst>
              <a:ext uri="{FF2B5EF4-FFF2-40B4-BE49-F238E27FC236}">
                <a16:creationId xmlns:a16="http://schemas.microsoft.com/office/drawing/2014/main" id="{7D4F43AA-F92A-4244-A16B-8665D6B8D6C6}"/>
              </a:ext>
            </a:extLst>
          </p:cNvPr>
          <p:cNvSpPr txBox="1">
            <a:spLocks noChangeArrowheads="1"/>
          </p:cNvSpPr>
          <p:nvPr/>
        </p:nvSpPr>
        <p:spPr bwMode="auto">
          <a:xfrm>
            <a:off x="6026150" y="5503863"/>
            <a:ext cx="2374900" cy="1087437"/>
          </a:xfrm>
          <a:prstGeom prst="rect">
            <a:avLst/>
          </a:prstGeom>
          <a:solidFill>
            <a:srgbClr val="FFFF99"/>
          </a:solidFill>
          <a:ln w="9144">
            <a:solidFill>
              <a:srgbClr val="000000"/>
            </a:solidFill>
            <a:miter lim="800000"/>
            <a:headEnd/>
            <a:tailEnd/>
          </a:ln>
        </p:spPr>
        <p:txBody>
          <a:bodyPr lIns="0" tIns="58745" rIns="0" bIns="0">
            <a:spAutoFit/>
          </a:bodyPr>
          <a:lstStyle>
            <a:lvl1pPr marL="968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463"/>
              </a:spcBef>
            </a:pPr>
            <a:r>
              <a:rPr lang="zh-CN" altLang="zh-CN" b="1" i="1">
                <a:latin typeface="Times New Roman" panose="02020603050405020304" pitchFamily="18" charset="0"/>
                <a:cs typeface="Times New Roman" panose="02020603050405020304" pitchFamily="18" charset="0"/>
              </a:rPr>
              <a:t>注意：</a:t>
            </a:r>
            <a:r>
              <a:rPr lang="zh-CN" altLang="zh-CN" sz="1600" b="1" i="1">
                <a:latin typeface="Times New Roman" panose="02020603050405020304" pitchFamily="18" charset="0"/>
                <a:cs typeface="Times New Roman" panose="02020603050405020304" pitchFamily="18" charset="0"/>
              </a:rPr>
              <a:t>Java 使用</a:t>
            </a:r>
            <a:r>
              <a:rPr lang="zh-CN" altLang="zh-CN" sz="1600" b="1" i="1">
                <a:solidFill>
                  <a:srgbClr val="3737CA"/>
                </a:solidFill>
                <a:latin typeface="Times New Roman" panose="02020603050405020304" pitchFamily="18" charset="0"/>
                <a:cs typeface="Times New Roman" panose="02020603050405020304" pitchFamily="18" charset="0"/>
              </a:rPr>
              <a:t>同步</a:t>
            </a:r>
            <a:r>
              <a:rPr lang="zh-CN" altLang="zh-CN" sz="1600" b="1" i="1">
                <a:latin typeface="Times New Roman" panose="02020603050405020304" pitchFamily="18" charset="0"/>
                <a:cs typeface="Times New Roman" panose="02020603050405020304" pitchFamily="18" charset="0"/>
              </a:rPr>
              <a:t>修饰符, 映射到 UML</a:t>
            </a:r>
            <a:r>
              <a:rPr lang="zh-CN" altLang="zh-CN" sz="1600" b="1" i="1">
                <a:solidFill>
                  <a:srgbClr val="3737CA"/>
                </a:solidFill>
                <a:latin typeface="Times New Roman" panose="02020603050405020304" pitchFamily="18" charset="0"/>
                <a:cs typeface="Times New Roman" panose="02020603050405020304" pitchFamily="18" charset="0"/>
              </a:rPr>
              <a:t>并发</a:t>
            </a:r>
            <a:r>
              <a:rPr lang="zh-CN" altLang="zh-CN" sz="1600" b="1" i="1">
                <a:latin typeface="Times New Roman" panose="02020603050405020304" pitchFamily="18" charset="0"/>
                <a:cs typeface="Times New Roman" panose="02020603050405020304" pitchFamily="18" charset="0"/>
              </a:rPr>
              <a:t>财产。</a:t>
            </a:r>
            <a:endParaRPr lang="zh-CN" altLang="zh-CN"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object 3">
            <a:extLst>
              <a:ext uri="{FF2B5EF4-FFF2-40B4-BE49-F238E27FC236}">
                <a16:creationId xmlns:a16="http://schemas.microsoft.com/office/drawing/2014/main" id="{584F0503-E931-4DC4-B623-D53A4B298E8D}"/>
              </a:ext>
            </a:extLst>
          </p:cNvPr>
          <p:cNvSpPr txBox="1">
            <a:spLocks noChangeArrowheads="1"/>
          </p:cNvSpPr>
          <p:nvPr/>
        </p:nvSpPr>
        <p:spPr bwMode="auto">
          <a:xfrm>
            <a:off x="96838" y="98425"/>
            <a:ext cx="8696325" cy="1903413"/>
          </a:xfrm>
          <a:prstGeom prst="rect">
            <a:avLst/>
          </a:prstGeom>
          <a:solidFill>
            <a:srgbClr val="C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4482" rIns="0" bIns="0">
            <a:spAutoFit/>
          </a:bodyPr>
          <a:lstStyle>
            <a:lvl1pPr marL="904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275"/>
              </a:spcBef>
            </a:pPr>
            <a:r>
              <a:rPr lang="zh-CN" altLang="zh-CN" sz="2800" b="1" i="1">
                <a:latin typeface="Times New Roman" panose="02020603050405020304" pitchFamily="18" charset="0"/>
                <a:cs typeface="Times New Roman" panose="02020603050405020304" pitchFamily="18" charset="0"/>
              </a:rPr>
              <a:t>例子</a:t>
            </a:r>
            <a:endParaRPr lang="zh-CN" altLang="zh-CN" sz="2800">
              <a:latin typeface="Times New Roman" panose="02020603050405020304" pitchFamily="18" charset="0"/>
              <a:cs typeface="Times New Roman" panose="02020603050405020304" pitchFamily="18" charset="0"/>
            </a:endParaRPr>
          </a:p>
          <a:p>
            <a:pPr>
              <a:spcBef>
                <a:spcPts val="38"/>
              </a:spcBef>
            </a:pPr>
            <a:r>
              <a:rPr lang="zh-CN" altLang="zh-CN" i="1">
                <a:latin typeface="Times New Roman" panose="02020603050405020304" pitchFamily="18" charset="0"/>
                <a:cs typeface="Times New Roman" panose="02020603050405020304" pitchFamily="18" charset="0"/>
              </a:rPr>
              <a:t>考虑一个交易系统, 交易决策基于从三不同来源收集的信息: 股票行情、指数观察器和 CNNNewsFeed。首先分析股票行情和索引观察者的信息, 然后通过警报管理器将其转发给交易经理。CNNNewsFeed 直接与交易经理沟通。</a:t>
            </a:r>
            <a:endParaRPr lang="zh-CN" altLang="zh-CN">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8F6CE765-9604-4B37-B6F9-4B4C8C5FA244}"/>
              </a:ext>
            </a:extLst>
          </p:cNvPr>
          <p:cNvSpPr txBox="1"/>
          <p:nvPr/>
        </p:nvSpPr>
        <p:spPr>
          <a:xfrm>
            <a:off x="2041525" y="2746375"/>
            <a:ext cx="1455738" cy="296863"/>
          </a:xfrm>
          <a:prstGeom prst="rect">
            <a:avLst/>
          </a:prstGeom>
          <a:ln w="28955">
            <a:solidFill>
              <a:srgbClr val="000000"/>
            </a:solidFill>
          </a:ln>
        </p:spPr>
        <p:txBody>
          <a:bodyPr lIns="0" tIns="78541" rIns="0" bIns="0">
            <a:spAutoFit/>
          </a:bodyPr>
          <a:lstStyle/>
          <a:p>
            <a:pPr marL="208169">
              <a:spcBef>
                <a:spcPts val="618"/>
              </a:spcBef>
              <a:defRPr/>
            </a:pPr>
            <a:r>
              <a:rPr sz="1408" u="sng" dirty="0">
                <a:uFill>
                  <a:solidFill>
                    <a:srgbClr val="000000"/>
                  </a:solidFill>
                </a:uFill>
                <a:latin typeface="Times New Roman"/>
                <a:cs typeface="Times New Roman"/>
              </a:rPr>
              <a:t>s</a:t>
            </a:r>
            <a:r>
              <a:rPr sz="1408" u="sng" spc="-15" dirty="0">
                <a:uFill>
                  <a:solidFill>
                    <a:srgbClr val="000000"/>
                  </a:solidFill>
                </a:uFill>
                <a:latin typeface="Times New Roman"/>
                <a:cs typeface="Times New Roman"/>
              </a:rPr>
              <a:t> </a:t>
            </a:r>
            <a:r>
              <a:rPr sz="1408" u="sng" spc="-5" dirty="0">
                <a:uFill>
                  <a:solidFill>
                    <a:srgbClr val="000000"/>
                  </a:solidFill>
                </a:uFill>
                <a:latin typeface="Times New Roman"/>
                <a:cs typeface="Times New Roman"/>
              </a:rPr>
              <a:t>StockTicker</a:t>
            </a:r>
            <a:endParaRPr sz="1408">
              <a:latin typeface="Times New Roman"/>
              <a:cs typeface="Times New Roman"/>
            </a:endParaRPr>
          </a:p>
        </p:txBody>
      </p:sp>
      <p:sp>
        <p:nvSpPr>
          <p:cNvPr id="5" name="object 5">
            <a:extLst>
              <a:ext uri="{FF2B5EF4-FFF2-40B4-BE49-F238E27FC236}">
                <a16:creationId xmlns:a16="http://schemas.microsoft.com/office/drawing/2014/main" id="{D36AF682-43C2-422C-B553-2EB5FF2EF3B7}"/>
              </a:ext>
            </a:extLst>
          </p:cNvPr>
          <p:cNvSpPr txBox="1"/>
          <p:nvPr/>
        </p:nvSpPr>
        <p:spPr>
          <a:xfrm>
            <a:off x="8555038" y="3817938"/>
            <a:ext cx="1455737" cy="298450"/>
          </a:xfrm>
          <a:prstGeom prst="rect">
            <a:avLst/>
          </a:prstGeom>
          <a:ln w="28955">
            <a:solidFill>
              <a:srgbClr val="000000"/>
            </a:solidFill>
          </a:ln>
        </p:spPr>
        <p:txBody>
          <a:bodyPr lIns="0" tIns="78541" rIns="0" bIns="0">
            <a:spAutoFit/>
          </a:bodyPr>
          <a:lstStyle/>
          <a:p>
            <a:pPr marL="77904">
              <a:spcBef>
                <a:spcPts val="618"/>
              </a:spcBef>
              <a:defRPr/>
            </a:pPr>
            <a:r>
              <a:rPr sz="1408" u="sng" spc="-5" dirty="0">
                <a:uFill>
                  <a:solidFill>
                    <a:srgbClr val="000000"/>
                  </a:solidFill>
                </a:uFill>
                <a:latin typeface="Times New Roman"/>
                <a:cs typeface="Times New Roman"/>
              </a:rPr>
              <a:t>t: TradingManager</a:t>
            </a:r>
            <a:endParaRPr sz="1408">
              <a:latin typeface="Times New Roman"/>
              <a:cs typeface="Times New Roman"/>
            </a:endParaRPr>
          </a:p>
        </p:txBody>
      </p:sp>
      <p:sp>
        <p:nvSpPr>
          <p:cNvPr id="6" name="object 6">
            <a:extLst>
              <a:ext uri="{FF2B5EF4-FFF2-40B4-BE49-F238E27FC236}">
                <a16:creationId xmlns:a16="http://schemas.microsoft.com/office/drawing/2014/main" id="{80D74732-1BE5-4707-B434-E49FA2E57516}"/>
              </a:ext>
            </a:extLst>
          </p:cNvPr>
          <p:cNvSpPr txBox="1"/>
          <p:nvPr/>
        </p:nvSpPr>
        <p:spPr>
          <a:xfrm>
            <a:off x="8477250" y="2362200"/>
            <a:ext cx="1455738" cy="296863"/>
          </a:xfrm>
          <a:prstGeom prst="rect">
            <a:avLst/>
          </a:prstGeom>
          <a:ln w="28955">
            <a:solidFill>
              <a:srgbClr val="000000"/>
            </a:solidFill>
          </a:ln>
        </p:spPr>
        <p:txBody>
          <a:bodyPr lIns="0" tIns="78541" rIns="0" bIns="0">
            <a:spAutoFit/>
          </a:bodyPr>
          <a:lstStyle/>
          <a:p>
            <a:pPr marL="76627">
              <a:spcBef>
                <a:spcPts val="618"/>
              </a:spcBef>
              <a:defRPr/>
            </a:pPr>
            <a:r>
              <a:rPr sz="1408" u="sng" spc="-5" dirty="0">
                <a:uFill>
                  <a:solidFill>
                    <a:srgbClr val="000000"/>
                  </a:solidFill>
                </a:uFill>
                <a:latin typeface="Times New Roman"/>
                <a:cs typeface="Times New Roman"/>
              </a:rPr>
              <a:t>C: CNNNewsFeed</a:t>
            </a:r>
            <a:endParaRPr sz="1408">
              <a:latin typeface="Times New Roman"/>
              <a:cs typeface="Times New Roman"/>
            </a:endParaRPr>
          </a:p>
        </p:txBody>
      </p:sp>
      <p:sp>
        <p:nvSpPr>
          <p:cNvPr id="7" name="object 7">
            <a:extLst>
              <a:ext uri="{FF2B5EF4-FFF2-40B4-BE49-F238E27FC236}">
                <a16:creationId xmlns:a16="http://schemas.microsoft.com/office/drawing/2014/main" id="{724B5285-E4BF-40A6-B6DD-61D89BC62B6D}"/>
              </a:ext>
            </a:extLst>
          </p:cNvPr>
          <p:cNvSpPr txBox="1"/>
          <p:nvPr/>
        </p:nvSpPr>
        <p:spPr>
          <a:xfrm>
            <a:off x="5413375" y="3895725"/>
            <a:ext cx="1455738" cy="296863"/>
          </a:xfrm>
          <a:prstGeom prst="rect">
            <a:avLst/>
          </a:prstGeom>
          <a:ln w="28955">
            <a:solidFill>
              <a:srgbClr val="000000"/>
            </a:solidFill>
          </a:ln>
        </p:spPr>
        <p:txBody>
          <a:bodyPr lIns="0" tIns="78541" rIns="0" bIns="0">
            <a:spAutoFit/>
          </a:bodyPr>
          <a:lstStyle/>
          <a:p>
            <a:pPr marL="129627">
              <a:spcBef>
                <a:spcPts val="618"/>
              </a:spcBef>
              <a:defRPr/>
            </a:pPr>
            <a:r>
              <a:rPr sz="1408" u="sng" spc="-5" dirty="0">
                <a:uFill>
                  <a:solidFill>
                    <a:srgbClr val="000000"/>
                  </a:solidFill>
                </a:uFill>
                <a:latin typeface="Times New Roman"/>
                <a:cs typeface="Times New Roman"/>
              </a:rPr>
              <a:t>m: AlertManager</a:t>
            </a:r>
            <a:endParaRPr sz="1408">
              <a:latin typeface="Times New Roman"/>
              <a:cs typeface="Times New Roman"/>
            </a:endParaRPr>
          </a:p>
        </p:txBody>
      </p:sp>
      <p:sp>
        <p:nvSpPr>
          <p:cNvPr id="8" name="object 8">
            <a:extLst>
              <a:ext uri="{FF2B5EF4-FFF2-40B4-BE49-F238E27FC236}">
                <a16:creationId xmlns:a16="http://schemas.microsoft.com/office/drawing/2014/main" id="{E4BF3F81-9E98-407C-A8D5-7EA4A8033E45}"/>
              </a:ext>
            </a:extLst>
          </p:cNvPr>
          <p:cNvSpPr txBox="1"/>
          <p:nvPr/>
        </p:nvSpPr>
        <p:spPr>
          <a:xfrm>
            <a:off x="2041525" y="4891088"/>
            <a:ext cx="1455738" cy="296862"/>
          </a:xfrm>
          <a:prstGeom prst="rect">
            <a:avLst/>
          </a:prstGeom>
          <a:ln w="28955">
            <a:solidFill>
              <a:srgbClr val="000000"/>
            </a:solidFill>
          </a:ln>
        </p:spPr>
        <p:txBody>
          <a:bodyPr lIns="0" tIns="78541" rIns="0" bIns="0">
            <a:spAutoFit/>
          </a:bodyPr>
          <a:lstStyle/>
          <a:p>
            <a:pPr marL="169856">
              <a:spcBef>
                <a:spcPts val="618"/>
              </a:spcBef>
              <a:defRPr/>
            </a:pPr>
            <a:r>
              <a:rPr sz="1408" u="sng" spc="-5" dirty="0">
                <a:uFill>
                  <a:solidFill>
                    <a:srgbClr val="000000"/>
                  </a:solidFill>
                </a:uFill>
                <a:latin typeface="Times New Roman"/>
                <a:cs typeface="Times New Roman"/>
              </a:rPr>
              <a:t>i: IndexWatcher</a:t>
            </a:r>
            <a:endParaRPr sz="1408">
              <a:latin typeface="Times New Roman"/>
              <a:cs typeface="Times New Roman"/>
            </a:endParaRPr>
          </a:p>
        </p:txBody>
      </p:sp>
      <p:sp>
        <p:nvSpPr>
          <p:cNvPr id="9" name="object 9">
            <a:extLst>
              <a:ext uri="{FF2B5EF4-FFF2-40B4-BE49-F238E27FC236}">
                <a16:creationId xmlns:a16="http://schemas.microsoft.com/office/drawing/2014/main" id="{294B67E6-C9A8-42B6-B375-49C90F5B095D}"/>
              </a:ext>
            </a:extLst>
          </p:cNvPr>
          <p:cNvSpPr txBox="1"/>
          <p:nvPr/>
        </p:nvSpPr>
        <p:spPr>
          <a:xfrm>
            <a:off x="5489575" y="2746375"/>
            <a:ext cx="1073150" cy="296863"/>
          </a:xfrm>
          <a:prstGeom prst="rect">
            <a:avLst/>
          </a:prstGeom>
          <a:ln w="9144">
            <a:solidFill>
              <a:srgbClr val="000000"/>
            </a:solidFill>
          </a:ln>
        </p:spPr>
        <p:txBody>
          <a:bodyPr lIns="0" tIns="78541" rIns="0" bIns="0">
            <a:spAutoFit/>
          </a:bodyPr>
          <a:lstStyle/>
          <a:p>
            <a:pPr marL="148145">
              <a:spcBef>
                <a:spcPts val="618"/>
              </a:spcBef>
              <a:defRPr/>
            </a:pPr>
            <a:r>
              <a:rPr sz="1408" u="sng" spc="-5" dirty="0">
                <a:uFill>
                  <a:solidFill>
                    <a:srgbClr val="000000"/>
                  </a:solidFill>
                </a:uFill>
                <a:latin typeface="Times New Roman"/>
                <a:cs typeface="Times New Roman"/>
              </a:rPr>
              <a:t>a1:Analyst</a:t>
            </a:r>
            <a:endParaRPr sz="1408">
              <a:latin typeface="Times New Roman"/>
              <a:cs typeface="Times New Roman"/>
            </a:endParaRPr>
          </a:p>
        </p:txBody>
      </p:sp>
      <p:sp>
        <p:nvSpPr>
          <p:cNvPr id="10" name="object 10">
            <a:extLst>
              <a:ext uri="{FF2B5EF4-FFF2-40B4-BE49-F238E27FC236}">
                <a16:creationId xmlns:a16="http://schemas.microsoft.com/office/drawing/2014/main" id="{A93A1E20-18A1-468D-93C1-63B924234B8F}"/>
              </a:ext>
            </a:extLst>
          </p:cNvPr>
          <p:cNvSpPr txBox="1"/>
          <p:nvPr/>
        </p:nvSpPr>
        <p:spPr>
          <a:xfrm>
            <a:off x="5719763" y="4891088"/>
            <a:ext cx="1071562" cy="296862"/>
          </a:xfrm>
          <a:prstGeom prst="rect">
            <a:avLst/>
          </a:prstGeom>
          <a:ln w="9144">
            <a:solidFill>
              <a:srgbClr val="000000"/>
            </a:solidFill>
          </a:ln>
        </p:spPr>
        <p:txBody>
          <a:bodyPr lIns="0" tIns="78541" rIns="0" bIns="0">
            <a:spAutoFit/>
          </a:bodyPr>
          <a:lstStyle/>
          <a:p>
            <a:pPr marL="148145">
              <a:spcBef>
                <a:spcPts val="618"/>
              </a:spcBef>
              <a:defRPr/>
            </a:pPr>
            <a:r>
              <a:rPr sz="1408" u="sng" spc="-5" dirty="0">
                <a:uFill>
                  <a:solidFill>
                    <a:srgbClr val="000000"/>
                  </a:solidFill>
                </a:uFill>
                <a:latin typeface="Times New Roman"/>
                <a:cs typeface="Times New Roman"/>
              </a:rPr>
              <a:t>a1:Analyst</a:t>
            </a:r>
            <a:endParaRPr sz="1408">
              <a:latin typeface="Times New Roman"/>
              <a:cs typeface="Times New Roman"/>
            </a:endParaRPr>
          </a:p>
        </p:txBody>
      </p:sp>
      <p:sp>
        <p:nvSpPr>
          <p:cNvPr id="147466" name="object 11">
            <a:extLst>
              <a:ext uri="{FF2B5EF4-FFF2-40B4-BE49-F238E27FC236}">
                <a16:creationId xmlns:a16="http://schemas.microsoft.com/office/drawing/2014/main" id="{99C3A259-CD78-4409-89B9-68ABABF2D5A2}"/>
              </a:ext>
            </a:extLst>
          </p:cNvPr>
          <p:cNvSpPr>
            <a:spLocks/>
          </p:cNvSpPr>
          <p:nvPr/>
        </p:nvSpPr>
        <p:spPr bwMode="auto">
          <a:xfrm>
            <a:off x="3497263" y="2974975"/>
            <a:ext cx="1992312" cy="0"/>
          </a:xfrm>
          <a:custGeom>
            <a:avLst/>
            <a:gdLst>
              <a:gd name="T0" fmla="*/ 0 w 1981200"/>
              <a:gd name="T1" fmla="*/ 2003485 w 1981200"/>
              <a:gd name="T2" fmla="*/ 0 60000 65536"/>
              <a:gd name="T3" fmla="*/ 0 60000 65536"/>
            </a:gdLst>
            <a:ahLst/>
            <a:cxnLst>
              <a:cxn ang="T2">
                <a:pos x="T0" y="0"/>
              </a:cxn>
              <a:cxn ang="T3">
                <a:pos x="T1" y="0"/>
              </a:cxn>
            </a:cxnLst>
            <a:rect l="0" t="0" r="r" b="b"/>
            <a:pathLst>
              <a:path w="1981200">
                <a:moveTo>
                  <a:pt x="0" y="0"/>
                </a:moveTo>
                <a:lnTo>
                  <a:pt x="19811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67" name="object 12">
            <a:extLst>
              <a:ext uri="{FF2B5EF4-FFF2-40B4-BE49-F238E27FC236}">
                <a16:creationId xmlns:a16="http://schemas.microsoft.com/office/drawing/2014/main" id="{46EF4145-58FF-4A04-B475-094A10D0BE95}"/>
              </a:ext>
            </a:extLst>
          </p:cNvPr>
          <p:cNvSpPr>
            <a:spLocks/>
          </p:cNvSpPr>
          <p:nvPr/>
        </p:nvSpPr>
        <p:spPr bwMode="auto">
          <a:xfrm>
            <a:off x="4110038" y="2898775"/>
            <a:ext cx="669925" cy="0"/>
          </a:xfrm>
          <a:custGeom>
            <a:avLst/>
            <a:gdLst>
              <a:gd name="T0" fmla="*/ 0 w 666114"/>
              <a:gd name="T1" fmla="*/ 673629 w 666114"/>
              <a:gd name="T2" fmla="*/ 0 60000 65536"/>
              <a:gd name="T3" fmla="*/ 0 60000 65536"/>
            </a:gdLst>
            <a:ahLst/>
            <a:cxnLst>
              <a:cxn ang="T2">
                <a:pos x="T0" y="0"/>
              </a:cxn>
              <a:cxn ang="T3">
                <a:pos x="T1" y="0"/>
              </a:cxn>
            </a:cxnLst>
            <a:rect l="0" t="0" r="r" b="b"/>
            <a:pathLst>
              <a:path w="666114">
                <a:moveTo>
                  <a:pt x="0" y="0"/>
                </a:moveTo>
                <a:lnTo>
                  <a:pt x="6659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68" name="object 13">
            <a:extLst>
              <a:ext uri="{FF2B5EF4-FFF2-40B4-BE49-F238E27FC236}">
                <a16:creationId xmlns:a16="http://schemas.microsoft.com/office/drawing/2014/main" id="{2DF80358-566C-46A2-9F0A-A4ACEA3F166B}"/>
              </a:ext>
            </a:extLst>
          </p:cNvPr>
          <p:cNvSpPr>
            <a:spLocks/>
          </p:cNvSpPr>
          <p:nvPr/>
        </p:nvSpPr>
        <p:spPr bwMode="auto">
          <a:xfrm>
            <a:off x="4776788" y="2849563"/>
            <a:ext cx="100012" cy="100012"/>
          </a:xfrm>
          <a:custGeom>
            <a:avLst/>
            <a:gdLst>
              <a:gd name="T0" fmla="*/ 100973 w 99060"/>
              <a:gd name="T1" fmla="*/ 49709 h 99060"/>
              <a:gd name="T2" fmla="*/ 0 w 99060"/>
              <a:gd name="T3" fmla="*/ 0 h 99060"/>
              <a:gd name="T4" fmla="*/ 0 w 99060"/>
              <a:gd name="T5" fmla="*/ 100972 h 99060"/>
              <a:gd name="T6" fmla="*/ 100973 w 99060"/>
              <a:gd name="T7" fmla="*/ 49709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7"/>
                </a:moveTo>
                <a:lnTo>
                  <a:pt x="0" y="0"/>
                </a:lnTo>
                <a:lnTo>
                  <a:pt x="0" y="99059"/>
                </a:lnTo>
                <a:lnTo>
                  <a:pt x="99060"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7469" name="object 14">
            <a:extLst>
              <a:ext uri="{FF2B5EF4-FFF2-40B4-BE49-F238E27FC236}">
                <a16:creationId xmlns:a16="http://schemas.microsoft.com/office/drawing/2014/main" id="{7031D7BF-6500-4E8D-BB7B-179C1F7F1A62}"/>
              </a:ext>
            </a:extLst>
          </p:cNvPr>
          <p:cNvSpPr>
            <a:spLocks/>
          </p:cNvSpPr>
          <p:nvPr/>
        </p:nvSpPr>
        <p:spPr bwMode="auto">
          <a:xfrm>
            <a:off x="6026150" y="3128963"/>
            <a:ext cx="0" cy="766762"/>
          </a:xfrm>
          <a:custGeom>
            <a:avLst/>
            <a:gdLst>
              <a:gd name="T0" fmla="*/ 0 h 762000"/>
              <a:gd name="T1" fmla="*/ 771554 h 762000"/>
              <a:gd name="T2" fmla="*/ 0 60000 65536"/>
              <a:gd name="T3" fmla="*/ 0 60000 65536"/>
            </a:gdLst>
            <a:ahLst/>
            <a:cxnLst>
              <a:cxn ang="T2">
                <a:pos x="0" y="T0"/>
              </a:cxn>
              <a:cxn ang="T3">
                <a:pos x="0" y="T1"/>
              </a:cxn>
            </a:cxnLst>
            <a:rect l="0" t="0" r="r" b="b"/>
            <a:pathLst>
              <a:path h="762000">
                <a:moveTo>
                  <a:pt x="0" y="0"/>
                </a:moveTo>
                <a:lnTo>
                  <a:pt x="0" y="762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70" name="object 15">
            <a:extLst>
              <a:ext uri="{FF2B5EF4-FFF2-40B4-BE49-F238E27FC236}">
                <a16:creationId xmlns:a16="http://schemas.microsoft.com/office/drawing/2014/main" id="{8389A279-3B72-4A3C-A3BC-BB3A86A41F2F}"/>
              </a:ext>
            </a:extLst>
          </p:cNvPr>
          <p:cNvSpPr>
            <a:spLocks/>
          </p:cNvSpPr>
          <p:nvPr/>
        </p:nvSpPr>
        <p:spPr bwMode="auto">
          <a:xfrm>
            <a:off x="5795963" y="3281363"/>
            <a:ext cx="0" cy="287337"/>
          </a:xfrm>
          <a:custGeom>
            <a:avLst/>
            <a:gdLst>
              <a:gd name="T0" fmla="*/ 0 h 285114"/>
              <a:gd name="T1" fmla="*/ 289449 h 285114"/>
              <a:gd name="T2" fmla="*/ 0 60000 65536"/>
              <a:gd name="T3" fmla="*/ 0 60000 65536"/>
            </a:gdLst>
            <a:ahLst/>
            <a:cxnLst>
              <a:cxn ang="T2">
                <a:pos x="0" y="T0"/>
              </a:cxn>
              <a:cxn ang="T3">
                <a:pos x="0" y="T1"/>
              </a:cxn>
            </a:cxnLst>
            <a:rect l="0" t="0" r="r" b="b"/>
            <a:pathLst>
              <a:path h="285114">
                <a:moveTo>
                  <a:pt x="0" y="0"/>
                </a:moveTo>
                <a:lnTo>
                  <a:pt x="0" y="28498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71" name="object 16">
            <a:extLst>
              <a:ext uri="{FF2B5EF4-FFF2-40B4-BE49-F238E27FC236}">
                <a16:creationId xmlns:a16="http://schemas.microsoft.com/office/drawing/2014/main" id="{15A14763-1560-4DB2-95AB-8F8A2A025CE8}"/>
              </a:ext>
            </a:extLst>
          </p:cNvPr>
          <p:cNvSpPr>
            <a:spLocks/>
          </p:cNvSpPr>
          <p:nvPr/>
        </p:nvSpPr>
        <p:spPr bwMode="auto">
          <a:xfrm>
            <a:off x="5746750" y="3565525"/>
            <a:ext cx="100013" cy="100013"/>
          </a:xfrm>
          <a:custGeom>
            <a:avLst/>
            <a:gdLst>
              <a:gd name="T0" fmla="*/ 100974 w 99060"/>
              <a:gd name="T1" fmla="*/ 0 h 99060"/>
              <a:gd name="T2" fmla="*/ 0 w 99060"/>
              <a:gd name="T3" fmla="*/ 0 h 99060"/>
              <a:gd name="T4" fmla="*/ 49710 w 99060"/>
              <a:gd name="T5" fmla="*/ 100975 h 99060"/>
              <a:gd name="T6" fmla="*/ 100974 w 99060"/>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59" y="0"/>
                </a:moveTo>
                <a:lnTo>
                  <a:pt x="0" y="0"/>
                </a:lnTo>
                <a:lnTo>
                  <a:pt x="48767" y="99060"/>
                </a:lnTo>
                <a:lnTo>
                  <a:pt x="990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7472" name="object 17">
            <a:extLst>
              <a:ext uri="{FF2B5EF4-FFF2-40B4-BE49-F238E27FC236}">
                <a16:creationId xmlns:a16="http://schemas.microsoft.com/office/drawing/2014/main" id="{69906697-D27F-4928-8340-C7F2B1B220F0}"/>
              </a:ext>
            </a:extLst>
          </p:cNvPr>
          <p:cNvSpPr>
            <a:spLocks/>
          </p:cNvSpPr>
          <p:nvPr/>
        </p:nvSpPr>
        <p:spPr bwMode="auto">
          <a:xfrm>
            <a:off x="3497263" y="5121275"/>
            <a:ext cx="2222500" cy="0"/>
          </a:xfrm>
          <a:custGeom>
            <a:avLst/>
            <a:gdLst>
              <a:gd name="T0" fmla="*/ 0 w 2209800"/>
              <a:gd name="T1" fmla="*/ 2235272 w 2209800"/>
              <a:gd name="T2" fmla="*/ 0 60000 65536"/>
              <a:gd name="T3" fmla="*/ 0 60000 65536"/>
            </a:gdLst>
            <a:ahLst/>
            <a:cxnLst>
              <a:cxn ang="T2">
                <a:pos x="T0" y="0"/>
              </a:cxn>
              <a:cxn ang="T3">
                <a:pos x="T1" y="0"/>
              </a:cxn>
            </a:cxnLst>
            <a:rect l="0" t="0" r="r" b="b"/>
            <a:pathLst>
              <a:path w="2209800">
                <a:moveTo>
                  <a:pt x="0" y="0"/>
                </a:moveTo>
                <a:lnTo>
                  <a:pt x="22097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73" name="object 18">
            <a:extLst>
              <a:ext uri="{FF2B5EF4-FFF2-40B4-BE49-F238E27FC236}">
                <a16:creationId xmlns:a16="http://schemas.microsoft.com/office/drawing/2014/main" id="{D312E3AD-C068-44C4-A78F-6D73DD0EFC10}"/>
              </a:ext>
            </a:extLst>
          </p:cNvPr>
          <p:cNvSpPr>
            <a:spLocks/>
          </p:cNvSpPr>
          <p:nvPr/>
        </p:nvSpPr>
        <p:spPr bwMode="auto">
          <a:xfrm>
            <a:off x="4264025" y="4967288"/>
            <a:ext cx="669925" cy="0"/>
          </a:xfrm>
          <a:custGeom>
            <a:avLst/>
            <a:gdLst>
              <a:gd name="T0" fmla="*/ 0 w 666114"/>
              <a:gd name="T1" fmla="*/ 673629 w 666114"/>
              <a:gd name="T2" fmla="*/ 0 60000 65536"/>
              <a:gd name="T3" fmla="*/ 0 60000 65536"/>
            </a:gdLst>
            <a:ahLst/>
            <a:cxnLst>
              <a:cxn ang="T2">
                <a:pos x="T0" y="0"/>
              </a:cxn>
              <a:cxn ang="T3">
                <a:pos x="T1" y="0"/>
              </a:cxn>
            </a:cxnLst>
            <a:rect l="0" t="0" r="r" b="b"/>
            <a:pathLst>
              <a:path w="666114">
                <a:moveTo>
                  <a:pt x="0" y="0"/>
                </a:moveTo>
                <a:lnTo>
                  <a:pt x="6659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74" name="object 19">
            <a:extLst>
              <a:ext uri="{FF2B5EF4-FFF2-40B4-BE49-F238E27FC236}">
                <a16:creationId xmlns:a16="http://schemas.microsoft.com/office/drawing/2014/main" id="{5DC185CE-F997-423E-8A1C-4F1959A82FB8}"/>
              </a:ext>
            </a:extLst>
          </p:cNvPr>
          <p:cNvSpPr>
            <a:spLocks/>
          </p:cNvSpPr>
          <p:nvPr/>
        </p:nvSpPr>
        <p:spPr bwMode="auto">
          <a:xfrm>
            <a:off x="4930775" y="4918075"/>
            <a:ext cx="98425" cy="100013"/>
          </a:xfrm>
          <a:custGeom>
            <a:avLst/>
            <a:gdLst>
              <a:gd name="T0" fmla="*/ 97794 w 99060"/>
              <a:gd name="T1" fmla="*/ 49710 h 99060"/>
              <a:gd name="T2" fmla="*/ 0 w 99060"/>
              <a:gd name="T3" fmla="*/ 0 h 99060"/>
              <a:gd name="T4" fmla="*/ 0 w 99060"/>
              <a:gd name="T5" fmla="*/ 100974 h 99060"/>
              <a:gd name="T6" fmla="*/ 97794 w 99060"/>
              <a:gd name="T7" fmla="*/ 4971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60" y="48767"/>
                </a:moveTo>
                <a:lnTo>
                  <a:pt x="0" y="0"/>
                </a:lnTo>
                <a:lnTo>
                  <a:pt x="0" y="99059"/>
                </a:lnTo>
                <a:lnTo>
                  <a:pt x="99060"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7475" name="object 20">
            <a:extLst>
              <a:ext uri="{FF2B5EF4-FFF2-40B4-BE49-F238E27FC236}">
                <a16:creationId xmlns:a16="http://schemas.microsoft.com/office/drawing/2014/main" id="{24F109A9-DE3E-4EC5-A375-11550441B099}"/>
              </a:ext>
            </a:extLst>
          </p:cNvPr>
          <p:cNvSpPr>
            <a:spLocks/>
          </p:cNvSpPr>
          <p:nvPr/>
        </p:nvSpPr>
        <p:spPr bwMode="auto">
          <a:xfrm>
            <a:off x="6178550" y="4278313"/>
            <a:ext cx="0" cy="612775"/>
          </a:xfrm>
          <a:custGeom>
            <a:avLst/>
            <a:gdLst>
              <a:gd name="T0" fmla="*/ 615967 h 609600"/>
              <a:gd name="T1" fmla="*/ 0 h 609600"/>
              <a:gd name="T2" fmla="*/ 0 60000 65536"/>
              <a:gd name="T3" fmla="*/ 0 60000 65536"/>
            </a:gdLst>
            <a:ahLst/>
            <a:cxnLst>
              <a:cxn ang="T2">
                <a:pos x="0" y="T0"/>
              </a:cxn>
              <a:cxn ang="T3">
                <a:pos x="0" y="T1"/>
              </a:cxn>
            </a:cxnLst>
            <a:rect l="0" t="0" r="r" b="b"/>
            <a:pathLst>
              <a:path h="609600">
                <a:moveTo>
                  <a:pt x="0" y="609600"/>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76" name="object 21">
            <a:extLst>
              <a:ext uri="{FF2B5EF4-FFF2-40B4-BE49-F238E27FC236}">
                <a16:creationId xmlns:a16="http://schemas.microsoft.com/office/drawing/2014/main" id="{730F6828-6C5E-4858-B672-7C755AC7983E}"/>
              </a:ext>
            </a:extLst>
          </p:cNvPr>
          <p:cNvSpPr>
            <a:spLocks/>
          </p:cNvSpPr>
          <p:nvPr/>
        </p:nvSpPr>
        <p:spPr bwMode="auto">
          <a:xfrm>
            <a:off x="6332538" y="4451350"/>
            <a:ext cx="0" cy="287338"/>
          </a:xfrm>
          <a:custGeom>
            <a:avLst/>
            <a:gdLst>
              <a:gd name="T0" fmla="*/ 289451 h 285114"/>
              <a:gd name="T1" fmla="*/ 0 h 285114"/>
              <a:gd name="T2" fmla="*/ 0 60000 65536"/>
              <a:gd name="T3" fmla="*/ 0 60000 65536"/>
            </a:gdLst>
            <a:ahLst/>
            <a:cxnLst>
              <a:cxn ang="T2">
                <a:pos x="0" y="T0"/>
              </a:cxn>
              <a:cxn ang="T3">
                <a:pos x="0" y="T1"/>
              </a:cxn>
            </a:cxnLst>
            <a:rect l="0" t="0" r="r" b="b"/>
            <a:pathLst>
              <a:path h="285114">
                <a:moveTo>
                  <a:pt x="0" y="284988"/>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77" name="object 22">
            <a:extLst>
              <a:ext uri="{FF2B5EF4-FFF2-40B4-BE49-F238E27FC236}">
                <a16:creationId xmlns:a16="http://schemas.microsoft.com/office/drawing/2014/main" id="{67D8B6C4-EFBE-411F-8FA8-78EB214903E1}"/>
              </a:ext>
            </a:extLst>
          </p:cNvPr>
          <p:cNvSpPr>
            <a:spLocks/>
          </p:cNvSpPr>
          <p:nvPr/>
        </p:nvSpPr>
        <p:spPr bwMode="auto">
          <a:xfrm>
            <a:off x="6283325" y="4354513"/>
            <a:ext cx="100013" cy="101600"/>
          </a:xfrm>
          <a:custGeom>
            <a:avLst/>
            <a:gdLst>
              <a:gd name="T0" fmla="*/ 100974 w 99060"/>
              <a:gd name="T1" fmla="*/ 101856 h 100964"/>
              <a:gd name="T2" fmla="*/ 49710 w 99060"/>
              <a:gd name="T3" fmla="*/ 0 h 100964"/>
              <a:gd name="T4" fmla="*/ 0 w 99060"/>
              <a:gd name="T5" fmla="*/ 101856 h 100964"/>
              <a:gd name="T6" fmla="*/ 100974 w 99060"/>
              <a:gd name="T7" fmla="*/ 101856 h 1009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0964">
                <a:moveTo>
                  <a:pt x="99059" y="100584"/>
                </a:moveTo>
                <a:lnTo>
                  <a:pt x="48767" y="0"/>
                </a:lnTo>
                <a:lnTo>
                  <a:pt x="0" y="100584"/>
                </a:lnTo>
                <a:lnTo>
                  <a:pt x="99059" y="1005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7478" name="object 23">
            <a:extLst>
              <a:ext uri="{FF2B5EF4-FFF2-40B4-BE49-F238E27FC236}">
                <a16:creationId xmlns:a16="http://schemas.microsoft.com/office/drawing/2014/main" id="{8A3CA117-44B3-4CC7-BDBC-7515C9DF7103}"/>
              </a:ext>
            </a:extLst>
          </p:cNvPr>
          <p:cNvSpPr>
            <a:spLocks/>
          </p:cNvSpPr>
          <p:nvPr/>
        </p:nvSpPr>
        <p:spPr bwMode="auto">
          <a:xfrm>
            <a:off x="6869113" y="4048125"/>
            <a:ext cx="1685925" cy="0"/>
          </a:xfrm>
          <a:custGeom>
            <a:avLst/>
            <a:gdLst>
              <a:gd name="T0" fmla="*/ 0 w 1676400"/>
              <a:gd name="T1" fmla="*/ 1695504 w 1676400"/>
              <a:gd name="T2" fmla="*/ 0 60000 65536"/>
              <a:gd name="T3" fmla="*/ 0 60000 65536"/>
            </a:gdLst>
            <a:ahLst/>
            <a:cxnLst>
              <a:cxn ang="T2">
                <a:pos x="T0" y="0"/>
              </a:cxn>
              <a:cxn ang="T3">
                <a:pos x="T1" y="0"/>
              </a:cxn>
            </a:cxnLst>
            <a:rect l="0" t="0" r="r" b="b"/>
            <a:pathLst>
              <a:path w="1676400">
                <a:moveTo>
                  <a:pt x="0" y="0"/>
                </a:move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79" name="object 24">
            <a:extLst>
              <a:ext uri="{FF2B5EF4-FFF2-40B4-BE49-F238E27FC236}">
                <a16:creationId xmlns:a16="http://schemas.microsoft.com/office/drawing/2014/main" id="{F230DFA7-F53F-4A8B-97ED-B65DFE1AC2F7}"/>
              </a:ext>
            </a:extLst>
          </p:cNvPr>
          <p:cNvSpPr>
            <a:spLocks/>
          </p:cNvSpPr>
          <p:nvPr/>
        </p:nvSpPr>
        <p:spPr bwMode="auto">
          <a:xfrm>
            <a:off x="7405688" y="3895725"/>
            <a:ext cx="515937" cy="0"/>
          </a:xfrm>
          <a:custGeom>
            <a:avLst/>
            <a:gdLst>
              <a:gd name="T0" fmla="*/ 0 w 513714"/>
              <a:gd name="T1" fmla="*/ 518042 w 513714"/>
              <a:gd name="T2" fmla="*/ 0 60000 65536"/>
              <a:gd name="T3" fmla="*/ 0 60000 65536"/>
            </a:gdLst>
            <a:ahLst/>
            <a:cxnLst>
              <a:cxn ang="T2">
                <a:pos x="T0" y="0"/>
              </a:cxn>
              <a:cxn ang="T3">
                <a:pos x="T1" y="0"/>
              </a:cxn>
            </a:cxnLst>
            <a:rect l="0" t="0" r="r" b="b"/>
            <a:pathLst>
              <a:path w="513714">
                <a:moveTo>
                  <a:pt x="0" y="0"/>
                </a:moveTo>
                <a:lnTo>
                  <a:pt x="51358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80" name="object 25">
            <a:extLst>
              <a:ext uri="{FF2B5EF4-FFF2-40B4-BE49-F238E27FC236}">
                <a16:creationId xmlns:a16="http://schemas.microsoft.com/office/drawing/2014/main" id="{ACE49B24-822C-4802-B41D-BCDE7289B340}"/>
              </a:ext>
            </a:extLst>
          </p:cNvPr>
          <p:cNvSpPr>
            <a:spLocks/>
          </p:cNvSpPr>
          <p:nvPr/>
        </p:nvSpPr>
        <p:spPr bwMode="auto">
          <a:xfrm>
            <a:off x="7918450" y="3846513"/>
            <a:ext cx="100013" cy="98425"/>
          </a:xfrm>
          <a:custGeom>
            <a:avLst/>
            <a:gdLst>
              <a:gd name="T0" fmla="*/ 100974 w 99060"/>
              <a:gd name="T1" fmla="*/ 48143 h 99060"/>
              <a:gd name="T2" fmla="*/ 0 w 99060"/>
              <a:gd name="T3" fmla="*/ 0 h 99060"/>
              <a:gd name="T4" fmla="*/ 0 w 99060"/>
              <a:gd name="T5" fmla="*/ 97793 h 99060"/>
              <a:gd name="T6" fmla="*/ 100974 w 99060"/>
              <a:gd name="T7" fmla="*/ 48143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99060">
                <a:moveTo>
                  <a:pt x="99059" y="48767"/>
                </a:moveTo>
                <a:lnTo>
                  <a:pt x="0" y="0"/>
                </a:lnTo>
                <a:lnTo>
                  <a:pt x="0" y="99059"/>
                </a:lnTo>
                <a:lnTo>
                  <a:pt x="99059" y="487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7481" name="object 26">
            <a:extLst>
              <a:ext uri="{FF2B5EF4-FFF2-40B4-BE49-F238E27FC236}">
                <a16:creationId xmlns:a16="http://schemas.microsoft.com/office/drawing/2014/main" id="{255A5D65-965B-4DEF-A2FE-E0E9F5AA9560}"/>
              </a:ext>
            </a:extLst>
          </p:cNvPr>
          <p:cNvSpPr>
            <a:spLocks/>
          </p:cNvSpPr>
          <p:nvPr/>
        </p:nvSpPr>
        <p:spPr bwMode="auto">
          <a:xfrm>
            <a:off x="9704388" y="2746375"/>
            <a:ext cx="0" cy="1071563"/>
          </a:xfrm>
          <a:custGeom>
            <a:avLst/>
            <a:gdLst>
              <a:gd name="T0" fmla="*/ 0 h 1066800"/>
              <a:gd name="T1" fmla="*/ 1076346 h 1066800"/>
              <a:gd name="T2" fmla="*/ 0 60000 65536"/>
              <a:gd name="T3" fmla="*/ 0 60000 65536"/>
            </a:gdLst>
            <a:ahLst/>
            <a:cxnLst>
              <a:cxn ang="T2">
                <a:pos x="0" y="T0"/>
              </a:cxn>
              <a:cxn ang="T3">
                <a:pos x="0" y="T1"/>
              </a:cxn>
            </a:cxnLst>
            <a:rect l="0" t="0" r="r" b="b"/>
            <a:pathLst>
              <a:path h="1066800">
                <a:moveTo>
                  <a:pt x="0" y="0"/>
                </a:moveTo>
                <a:lnTo>
                  <a:pt x="0" y="10667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82" name="object 27">
            <a:extLst>
              <a:ext uri="{FF2B5EF4-FFF2-40B4-BE49-F238E27FC236}">
                <a16:creationId xmlns:a16="http://schemas.microsoft.com/office/drawing/2014/main" id="{334FA910-0EBF-4572-A2A2-23E3E222826A}"/>
              </a:ext>
            </a:extLst>
          </p:cNvPr>
          <p:cNvSpPr>
            <a:spLocks/>
          </p:cNvSpPr>
          <p:nvPr/>
        </p:nvSpPr>
        <p:spPr bwMode="auto">
          <a:xfrm>
            <a:off x="9550400" y="2822575"/>
            <a:ext cx="0" cy="363538"/>
          </a:xfrm>
          <a:custGeom>
            <a:avLst/>
            <a:gdLst>
              <a:gd name="T0" fmla="*/ 0 h 361314"/>
              <a:gd name="T1" fmla="*/ 365648 h 361314"/>
              <a:gd name="T2" fmla="*/ 0 60000 65536"/>
              <a:gd name="T3" fmla="*/ 0 60000 65536"/>
            </a:gdLst>
            <a:ahLst/>
            <a:cxnLst>
              <a:cxn ang="T2">
                <a:pos x="0" y="T0"/>
              </a:cxn>
              <a:cxn ang="T3">
                <a:pos x="0" y="T1"/>
              </a:cxn>
            </a:cxnLst>
            <a:rect l="0" t="0" r="r" b="b"/>
            <a:pathLst>
              <a:path h="361314">
                <a:moveTo>
                  <a:pt x="0" y="0"/>
                </a:moveTo>
                <a:lnTo>
                  <a:pt x="0" y="36118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7483" name="object 28">
            <a:extLst>
              <a:ext uri="{FF2B5EF4-FFF2-40B4-BE49-F238E27FC236}">
                <a16:creationId xmlns:a16="http://schemas.microsoft.com/office/drawing/2014/main" id="{490490EA-C993-453B-B47E-6CFAED4573F9}"/>
              </a:ext>
            </a:extLst>
          </p:cNvPr>
          <p:cNvSpPr>
            <a:spLocks/>
          </p:cNvSpPr>
          <p:nvPr/>
        </p:nvSpPr>
        <p:spPr bwMode="auto">
          <a:xfrm>
            <a:off x="9501188" y="3182938"/>
            <a:ext cx="100012" cy="98425"/>
          </a:xfrm>
          <a:custGeom>
            <a:avLst/>
            <a:gdLst>
              <a:gd name="T0" fmla="*/ 100975 w 99059"/>
              <a:gd name="T1" fmla="*/ 0 h 99060"/>
              <a:gd name="T2" fmla="*/ 0 w 99059"/>
              <a:gd name="T3" fmla="*/ 0 h 99060"/>
              <a:gd name="T4" fmla="*/ 49711 w 99059"/>
              <a:gd name="T5" fmla="*/ 97794 h 99060"/>
              <a:gd name="T6" fmla="*/ 100975 w 99059"/>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60" y="0"/>
                </a:moveTo>
                <a:lnTo>
                  <a:pt x="0" y="0"/>
                </a:lnTo>
                <a:lnTo>
                  <a:pt x="48768" y="99060"/>
                </a:lnTo>
                <a:lnTo>
                  <a:pt x="990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9" name="object 29">
            <a:extLst>
              <a:ext uri="{FF2B5EF4-FFF2-40B4-BE49-F238E27FC236}">
                <a16:creationId xmlns:a16="http://schemas.microsoft.com/office/drawing/2014/main" id="{AC54072F-97E8-4DF4-90F3-651DCF51876A}"/>
              </a:ext>
            </a:extLst>
          </p:cNvPr>
          <p:cNvSpPr txBox="1"/>
          <p:nvPr/>
        </p:nvSpPr>
        <p:spPr>
          <a:xfrm>
            <a:off x="7024688" y="3538538"/>
            <a:ext cx="1089025"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m1:postAlert ()</a:t>
            </a:r>
            <a:endParaRPr sz="1408">
              <a:latin typeface="Times New Roman"/>
              <a:cs typeface="Times New Roman"/>
            </a:endParaRPr>
          </a:p>
        </p:txBody>
      </p:sp>
      <p:sp>
        <p:nvSpPr>
          <p:cNvPr id="30" name="object 30">
            <a:extLst>
              <a:ext uri="{FF2B5EF4-FFF2-40B4-BE49-F238E27FC236}">
                <a16:creationId xmlns:a16="http://schemas.microsoft.com/office/drawing/2014/main" id="{1D4CB9C1-366E-49B2-8097-21D60A4D0957}"/>
              </a:ext>
            </a:extLst>
          </p:cNvPr>
          <p:cNvSpPr txBox="1"/>
          <p:nvPr/>
        </p:nvSpPr>
        <p:spPr>
          <a:xfrm>
            <a:off x="4113213" y="2466975"/>
            <a:ext cx="1079500"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s1:postValue ()</a:t>
            </a:r>
            <a:endParaRPr sz="1408">
              <a:latin typeface="Times New Roman"/>
              <a:cs typeface="Times New Roman"/>
            </a:endParaRPr>
          </a:p>
        </p:txBody>
      </p:sp>
      <p:sp>
        <p:nvSpPr>
          <p:cNvPr id="31" name="object 31">
            <a:extLst>
              <a:ext uri="{FF2B5EF4-FFF2-40B4-BE49-F238E27FC236}">
                <a16:creationId xmlns:a16="http://schemas.microsoft.com/office/drawing/2014/main" id="{F9B7670C-A1A7-4B13-BB8D-435478904AE9}"/>
              </a:ext>
            </a:extLst>
          </p:cNvPr>
          <p:cNvSpPr txBox="1"/>
          <p:nvPr/>
        </p:nvSpPr>
        <p:spPr>
          <a:xfrm>
            <a:off x="7637463" y="2925763"/>
            <a:ext cx="1704975"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c1:postBreakingStory ()</a:t>
            </a:r>
            <a:endParaRPr sz="1408">
              <a:latin typeface="Times New Roman"/>
              <a:cs typeface="Times New Roman"/>
            </a:endParaRPr>
          </a:p>
        </p:txBody>
      </p:sp>
      <p:sp>
        <p:nvSpPr>
          <p:cNvPr id="32" name="object 32">
            <a:extLst>
              <a:ext uri="{FF2B5EF4-FFF2-40B4-BE49-F238E27FC236}">
                <a16:creationId xmlns:a16="http://schemas.microsoft.com/office/drawing/2014/main" id="{E4362B78-0E66-43C4-BD14-641C0E65B1E2}"/>
              </a:ext>
            </a:extLst>
          </p:cNvPr>
          <p:cNvSpPr txBox="1"/>
          <p:nvPr/>
        </p:nvSpPr>
        <p:spPr>
          <a:xfrm>
            <a:off x="4419600" y="3309938"/>
            <a:ext cx="1020763"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s2:postAlert ()</a:t>
            </a:r>
            <a:endParaRPr sz="1408">
              <a:latin typeface="Times New Roman"/>
              <a:cs typeface="Times New Roman"/>
            </a:endParaRPr>
          </a:p>
        </p:txBody>
      </p:sp>
      <p:sp>
        <p:nvSpPr>
          <p:cNvPr id="33" name="object 33">
            <a:extLst>
              <a:ext uri="{FF2B5EF4-FFF2-40B4-BE49-F238E27FC236}">
                <a16:creationId xmlns:a16="http://schemas.microsoft.com/office/drawing/2014/main" id="{876CF8CF-8559-45C9-8F6C-5A81574D99E3}"/>
              </a:ext>
            </a:extLst>
          </p:cNvPr>
          <p:cNvSpPr txBox="1"/>
          <p:nvPr/>
        </p:nvSpPr>
        <p:spPr>
          <a:xfrm>
            <a:off x="6642100" y="4459288"/>
            <a:ext cx="996950"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i2:postAlert ()</a:t>
            </a:r>
            <a:endParaRPr sz="1408">
              <a:latin typeface="Times New Roman"/>
              <a:cs typeface="Times New Roman"/>
            </a:endParaRPr>
          </a:p>
        </p:txBody>
      </p:sp>
      <p:sp>
        <p:nvSpPr>
          <p:cNvPr id="34" name="object 34">
            <a:extLst>
              <a:ext uri="{FF2B5EF4-FFF2-40B4-BE49-F238E27FC236}">
                <a16:creationId xmlns:a16="http://schemas.microsoft.com/office/drawing/2014/main" id="{312A0562-70F3-4F18-BF5A-93913E03122F}"/>
              </a:ext>
            </a:extLst>
          </p:cNvPr>
          <p:cNvSpPr txBox="1"/>
          <p:nvPr/>
        </p:nvSpPr>
        <p:spPr>
          <a:xfrm>
            <a:off x="4035425" y="4535488"/>
            <a:ext cx="1060450"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i1:postValue ()</a:t>
            </a:r>
            <a:endParaRPr sz="1408">
              <a:latin typeface="Times New Roman"/>
              <a:cs typeface="Times New Roman"/>
            </a:endParaRPr>
          </a:p>
        </p:txBody>
      </p:sp>
      <p:sp>
        <p:nvSpPr>
          <p:cNvPr id="147490" name="object 35">
            <a:extLst>
              <a:ext uri="{FF2B5EF4-FFF2-40B4-BE49-F238E27FC236}">
                <a16:creationId xmlns:a16="http://schemas.microsoft.com/office/drawing/2014/main" id="{A4C89D88-5238-4CC5-8A33-E569DFAE735C}"/>
              </a:ext>
            </a:extLst>
          </p:cNvPr>
          <p:cNvSpPr txBox="1">
            <a:spLocks noChangeArrowheads="1"/>
          </p:cNvSpPr>
          <p:nvPr/>
        </p:nvSpPr>
        <p:spPr bwMode="auto">
          <a:xfrm>
            <a:off x="2181225" y="5875338"/>
            <a:ext cx="7442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0650" indent="-106363">
              <a:tabLst>
                <a:tab pos="120650" algn="l"/>
              </a:tabLst>
              <a:defRPr>
                <a:solidFill>
                  <a:schemeClr val="tx1"/>
                </a:solidFill>
                <a:latin typeface="Calibri" panose="020F0502020204030204" pitchFamily="34" charset="0"/>
                <a:ea typeface="宋体" panose="02010600030101010101" pitchFamily="2" charset="-122"/>
              </a:defRPr>
            </a:lvl1pPr>
            <a:lvl2pPr marL="742950" indent="-285750">
              <a:tabLst>
                <a:tab pos="120650" algn="l"/>
              </a:tabLst>
              <a:defRPr>
                <a:solidFill>
                  <a:schemeClr val="tx1"/>
                </a:solidFill>
                <a:latin typeface="Calibri" panose="020F0502020204030204" pitchFamily="34" charset="0"/>
                <a:ea typeface="宋体" panose="02010600030101010101" pitchFamily="2" charset="-122"/>
              </a:defRPr>
            </a:lvl2pPr>
            <a:lvl3pPr marL="1143000" indent="-228600">
              <a:tabLst>
                <a:tab pos="120650" algn="l"/>
              </a:tabLst>
              <a:defRPr>
                <a:solidFill>
                  <a:schemeClr val="tx1"/>
                </a:solidFill>
                <a:latin typeface="Calibri" panose="020F0502020204030204" pitchFamily="34" charset="0"/>
                <a:ea typeface="宋体" panose="02010600030101010101" pitchFamily="2" charset="-122"/>
              </a:defRPr>
            </a:lvl3pPr>
            <a:lvl4pPr marL="1600200" indent="-228600">
              <a:tabLst>
                <a:tab pos="120650" algn="l"/>
              </a:tabLst>
              <a:defRPr>
                <a:solidFill>
                  <a:schemeClr val="tx1"/>
                </a:solidFill>
                <a:latin typeface="Calibri" panose="020F0502020204030204" pitchFamily="34" charset="0"/>
                <a:ea typeface="宋体" panose="02010600030101010101" pitchFamily="2" charset="-122"/>
              </a:defRPr>
            </a:lvl4pPr>
            <a:lvl5pPr marL="2057400" indent="-228600">
              <a:tabLst>
                <a:tab pos="12065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9pPr>
          </a:lstStyle>
          <a:p>
            <a:pPr>
              <a:lnSpc>
                <a:spcPts val="2388"/>
              </a:lnSpc>
              <a:buClr>
                <a:srgbClr val="000000"/>
              </a:buClr>
              <a:buSzPct val="144000"/>
              <a:buFontTx/>
              <a:buChar char="•"/>
            </a:pPr>
            <a:r>
              <a:rPr lang="zh-CN" altLang="zh-CN" sz="1600">
                <a:solidFill>
                  <a:srgbClr val="FF3700"/>
                </a:solidFill>
                <a:latin typeface="Times New Roman" panose="02020603050405020304" pitchFamily="18" charset="0"/>
                <a:cs typeface="Times New Roman" panose="02020603050405020304" pitchFamily="18" charset="0"/>
              </a:rPr>
              <a:t>这些交互关系图在帮助您可视化两个流的位置时非常有用。</a:t>
            </a:r>
            <a:endParaRPr lang="zh-CN" altLang="zh-CN" sz="1600">
              <a:latin typeface="Times New Roman" panose="02020603050405020304" pitchFamily="18" charset="0"/>
              <a:cs typeface="Times New Roman" panose="02020603050405020304" pitchFamily="18" charset="0"/>
            </a:endParaRPr>
          </a:p>
          <a:p>
            <a:pPr>
              <a:lnSpc>
                <a:spcPct val="101000"/>
              </a:lnSpc>
              <a:spcBef>
                <a:spcPts val="25"/>
              </a:spcBef>
            </a:pPr>
            <a:r>
              <a:rPr lang="zh-CN" altLang="zh-CN" sz="1600">
                <a:solidFill>
                  <a:srgbClr val="FF3700"/>
                </a:solidFill>
                <a:latin typeface="Times New Roman" panose="02020603050405020304" pitchFamily="18" charset="0"/>
                <a:cs typeface="Times New Roman" panose="02020603050405020304" pitchFamily="18" charset="0"/>
              </a:rPr>
              <a:t>的控制可能跨越路径, 因此, 必须特别注意通信和同步问题。</a:t>
            </a:r>
            <a:endParaRPr lang="zh-CN" altLang="zh-CN"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object 3">
            <a:extLst>
              <a:ext uri="{FF2B5EF4-FFF2-40B4-BE49-F238E27FC236}">
                <a16:creationId xmlns:a16="http://schemas.microsoft.com/office/drawing/2014/main" id="{8F76B02D-5457-4DF6-BD45-F9B4B9742615}"/>
              </a:ext>
            </a:extLst>
          </p:cNvPr>
          <p:cNvSpPr txBox="1">
            <a:spLocks noChangeArrowheads="1"/>
          </p:cNvSpPr>
          <p:nvPr/>
        </p:nvSpPr>
        <p:spPr bwMode="auto">
          <a:xfrm>
            <a:off x="265113" y="146050"/>
            <a:ext cx="7658100" cy="1627188"/>
          </a:xfrm>
          <a:prstGeom prst="rect">
            <a:avLst/>
          </a:prstGeom>
          <a:solidFill>
            <a:srgbClr val="CACA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34482" rIns="0" bIns="0">
            <a:spAutoFit/>
          </a:bodyPr>
          <a:lstStyle>
            <a:lvl1pPr marL="904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275"/>
              </a:spcBef>
            </a:pPr>
            <a:r>
              <a:rPr lang="zh-CN" altLang="zh-CN" sz="2800" b="1" i="1">
                <a:latin typeface="Times New Roman" panose="02020603050405020304" pitchFamily="18" charset="0"/>
                <a:cs typeface="Times New Roman" panose="02020603050405020304" pitchFamily="18" charset="0"/>
              </a:rPr>
              <a:t>例子</a:t>
            </a:r>
            <a:endParaRPr lang="zh-CN" altLang="zh-CN" sz="2800">
              <a:latin typeface="Times New Roman" panose="02020603050405020304" pitchFamily="18" charset="0"/>
              <a:cs typeface="Times New Roman" panose="02020603050405020304" pitchFamily="18" charset="0"/>
            </a:endParaRPr>
          </a:p>
          <a:p>
            <a:pPr>
              <a:spcBef>
                <a:spcPts val="38"/>
              </a:spcBef>
            </a:pPr>
            <a:r>
              <a:rPr lang="zh-CN" altLang="zh-CN" i="1">
                <a:latin typeface="Times New Roman" panose="02020603050405020304" pitchFamily="18" charset="0"/>
                <a:cs typeface="Times New Roman" panose="02020603050405020304" pitchFamily="18" charset="0"/>
              </a:rPr>
              <a:t>请考虑旅行规划服务 (例如, expedia), 它被旅客用来识别和预订所有在航班, 酒店, 租车等方面的最佳交易。 为客户使用系统预订航班和酒店房间的基本场景建模, 突出显示所涉及的并发和同步。</a:t>
            </a:r>
            <a:endParaRPr lang="zh-CN" altLang="zh-CN">
              <a:latin typeface="Times New Roman" panose="02020603050405020304" pitchFamily="18" charset="0"/>
              <a:cs typeface="Times New Roman" panose="02020603050405020304" pitchFamily="18" charset="0"/>
            </a:endParaRPr>
          </a:p>
        </p:txBody>
      </p:sp>
      <p:sp>
        <p:nvSpPr>
          <p:cNvPr id="148483" name="object 4">
            <a:extLst>
              <a:ext uri="{FF2B5EF4-FFF2-40B4-BE49-F238E27FC236}">
                <a16:creationId xmlns:a16="http://schemas.microsoft.com/office/drawing/2014/main" id="{B78A34B2-B655-4ACB-844E-0C2ABBE05FC6}"/>
              </a:ext>
            </a:extLst>
          </p:cNvPr>
          <p:cNvSpPr>
            <a:spLocks/>
          </p:cNvSpPr>
          <p:nvPr/>
        </p:nvSpPr>
        <p:spPr bwMode="auto">
          <a:xfrm>
            <a:off x="6102350" y="5121275"/>
            <a:ext cx="153988" cy="230188"/>
          </a:xfrm>
          <a:custGeom>
            <a:avLst/>
            <a:gdLst>
              <a:gd name="T0" fmla="*/ 0 w 152400"/>
              <a:gd name="T1" fmla="*/ 231787 h 228600"/>
              <a:gd name="T2" fmla="*/ 155593 w 152400"/>
              <a:gd name="T3" fmla="*/ 0 h 228600"/>
              <a:gd name="T4" fmla="*/ 0 60000 65536"/>
              <a:gd name="T5" fmla="*/ 0 60000 65536"/>
            </a:gdLst>
            <a:ahLst/>
            <a:cxnLst>
              <a:cxn ang="T4">
                <a:pos x="T0" y="T1"/>
              </a:cxn>
              <a:cxn ang="T5">
                <a:pos x="T2" y="T3"/>
              </a:cxn>
            </a:cxnLst>
            <a:rect l="0" t="0" r="r" b="b"/>
            <a:pathLst>
              <a:path w="152400" h="228600">
                <a:moveTo>
                  <a:pt x="0" y="228600"/>
                </a:moveTo>
                <a:lnTo>
                  <a:pt x="152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484" name="object 5">
            <a:extLst>
              <a:ext uri="{FF2B5EF4-FFF2-40B4-BE49-F238E27FC236}">
                <a16:creationId xmlns:a16="http://schemas.microsoft.com/office/drawing/2014/main" id="{393DFE4C-6CCB-48CA-AD2F-8FA97A690642}"/>
              </a:ext>
            </a:extLst>
          </p:cNvPr>
          <p:cNvSpPr>
            <a:spLocks/>
          </p:cNvSpPr>
          <p:nvPr/>
        </p:nvSpPr>
        <p:spPr bwMode="auto">
          <a:xfrm>
            <a:off x="8783638" y="3359150"/>
            <a:ext cx="77787" cy="230188"/>
          </a:xfrm>
          <a:custGeom>
            <a:avLst/>
            <a:gdLst>
              <a:gd name="T0" fmla="*/ 79407 w 76200"/>
              <a:gd name="T1" fmla="*/ 231787 h 228600"/>
              <a:gd name="T2" fmla="*/ 0 w 76200"/>
              <a:gd name="T3" fmla="*/ 0 h 228600"/>
              <a:gd name="T4" fmla="*/ 0 60000 65536"/>
              <a:gd name="T5" fmla="*/ 0 60000 65536"/>
            </a:gdLst>
            <a:ahLst/>
            <a:cxnLst>
              <a:cxn ang="T4">
                <a:pos x="T0" y="T1"/>
              </a:cxn>
              <a:cxn ang="T5">
                <a:pos x="T2" y="T3"/>
              </a:cxn>
            </a:cxnLst>
            <a:rect l="0" t="0" r="r" b="b"/>
            <a:pathLst>
              <a:path w="76200" h="228600">
                <a:moveTo>
                  <a:pt x="76200" y="228600"/>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 name="object 6">
            <a:extLst>
              <a:ext uri="{FF2B5EF4-FFF2-40B4-BE49-F238E27FC236}">
                <a16:creationId xmlns:a16="http://schemas.microsoft.com/office/drawing/2014/main" id="{88244BD6-05BA-473B-A15C-02CEAEEAFE95}"/>
              </a:ext>
            </a:extLst>
          </p:cNvPr>
          <p:cNvSpPr txBox="1"/>
          <p:nvPr/>
        </p:nvSpPr>
        <p:spPr>
          <a:xfrm>
            <a:off x="2193925" y="3971925"/>
            <a:ext cx="1609725" cy="688975"/>
          </a:xfrm>
          <a:prstGeom prst="rect">
            <a:avLst/>
          </a:prstGeom>
          <a:ln w="38100">
            <a:solidFill>
              <a:srgbClr val="000000"/>
            </a:solidFill>
          </a:ln>
        </p:spPr>
        <p:txBody>
          <a:bodyPr lIns="0" tIns="1916" rIns="0" bIns="0">
            <a:spAutoFit/>
          </a:bodyPr>
          <a:lstStyle/>
          <a:p>
            <a:pPr marL="1277" algn="ctr">
              <a:lnSpc>
                <a:spcPts val="1684"/>
              </a:lnSpc>
              <a:spcBef>
                <a:spcPts val="15"/>
              </a:spcBef>
              <a:defRPr/>
            </a:pPr>
            <a:r>
              <a:rPr sz="1408" dirty="0">
                <a:latin typeface="Times New Roman"/>
                <a:cs typeface="Times New Roman"/>
              </a:rPr>
              <a:t>&lt;process&gt;</a:t>
            </a:r>
            <a:endParaRPr sz="1408">
              <a:latin typeface="Times New Roman"/>
              <a:cs typeface="Times New Roman"/>
            </a:endParaRPr>
          </a:p>
          <a:p>
            <a:pPr algn="ctr">
              <a:lnSpc>
                <a:spcPts val="1925"/>
              </a:lnSpc>
              <a:defRPr/>
            </a:pPr>
            <a:r>
              <a:rPr sz="1609" u="sng" spc="-5" dirty="0">
                <a:uFill>
                  <a:solidFill>
                    <a:srgbClr val="000000"/>
                  </a:solidFill>
                </a:uFill>
                <a:latin typeface="Times New Roman"/>
                <a:cs typeface="Times New Roman"/>
              </a:rPr>
              <a:t>t</a:t>
            </a:r>
            <a:r>
              <a:rPr sz="1609" u="sng" dirty="0">
                <a:uFill>
                  <a:solidFill>
                    <a:srgbClr val="000000"/>
                  </a:solidFill>
                </a:uFill>
                <a:latin typeface="Times New Roman"/>
                <a:cs typeface="Times New Roman"/>
              </a:rPr>
              <a:t> </a:t>
            </a:r>
            <a:r>
              <a:rPr sz="1609" u="sng" spc="-5" dirty="0">
                <a:uFill>
                  <a:solidFill>
                    <a:srgbClr val="000000"/>
                  </a:solidFill>
                </a:uFill>
                <a:latin typeface="Times New Roman"/>
                <a:cs typeface="Times New Roman"/>
              </a:rPr>
              <a:t>TripPlanner</a:t>
            </a:r>
            <a:endParaRPr sz="1609">
              <a:latin typeface="Times New Roman"/>
              <a:cs typeface="Times New Roman"/>
            </a:endParaRPr>
          </a:p>
          <a:p>
            <a:pPr algn="ctr">
              <a:spcBef>
                <a:spcPts val="10"/>
              </a:spcBef>
              <a:defRPr/>
            </a:pPr>
            <a:r>
              <a:rPr sz="1408" spc="-5" dirty="0">
                <a:latin typeface="Times New Roman"/>
                <a:cs typeface="Times New Roman"/>
              </a:rPr>
              <a:t>{位置 = 客户端}</a:t>
            </a:r>
            <a:endParaRPr sz="1408">
              <a:latin typeface="Times New Roman"/>
              <a:cs typeface="Times New Roman"/>
            </a:endParaRPr>
          </a:p>
        </p:txBody>
      </p:sp>
      <p:sp>
        <p:nvSpPr>
          <p:cNvPr id="7" name="object 7">
            <a:extLst>
              <a:ext uri="{FF2B5EF4-FFF2-40B4-BE49-F238E27FC236}">
                <a16:creationId xmlns:a16="http://schemas.microsoft.com/office/drawing/2014/main" id="{30076007-9BE7-4496-8CBA-CF837DD1AB5D}"/>
              </a:ext>
            </a:extLst>
          </p:cNvPr>
          <p:cNvSpPr txBox="1"/>
          <p:nvPr/>
        </p:nvSpPr>
        <p:spPr>
          <a:xfrm>
            <a:off x="4799013" y="5888038"/>
            <a:ext cx="1839912" cy="688975"/>
          </a:xfrm>
          <a:prstGeom prst="rect">
            <a:avLst/>
          </a:prstGeom>
          <a:ln w="38100">
            <a:solidFill>
              <a:srgbClr val="000000"/>
            </a:solidFill>
          </a:ln>
        </p:spPr>
        <p:txBody>
          <a:bodyPr lIns="0" tIns="1916" rIns="0" bIns="0">
            <a:spAutoFit/>
          </a:bodyPr>
          <a:lstStyle/>
          <a:p>
            <a:pPr marL="1277" algn="ctr">
              <a:lnSpc>
                <a:spcPts val="1684"/>
              </a:lnSpc>
              <a:spcBef>
                <a:spcPts val="15"/>
              </a:spcBef>
              <a:defRPr/>
            </a:pPr>
            <a:r>
              <a:rPr sz="1408" dirty="0">
                <a:latin typeface="Times New Roman"/>
                <a:cs typeface="Times New Roman"/>
              </a:rPr>
              <a:t>&lt;process&gt;</a:t>
            </a:r>
            <a:endParaRPr sz="1408">
              <a:latin typeface="Times New Roman"/>
              <a:cs typeface="Times New Roman"/>
            </a:endParaRPr>
          </a:p>
          <a:p>
            <a:pPr algn="ctr">
              <a:lnSpc>
                <a:spcPts val="1925"/>
              </a:lnSpc>
              <a:defRPr/>
            </a:pPr>
            <a:r>
              <a:rPr sz="1609" u="sng" spc="-5" dirty="0">
                <a:uFill>
                  <a:solidFill>
                    <a:srgbClr val="000000"/>
                  </a:solidFill>
                </a:uFill>
                <a:latin typeface="Times New Roman"/>
                <a:cs typeface="Times New Roman"/>
              </a:rPr>
              <a:t>h: HotelAgent</a:t>
            </a:r>
            <a:endParaRPr sz="1609">
              <a:latin typeface="Times New Roman"/>
              <a:cs typeface="Times New Roman"/>
            </a:endParaRPr>
          </a:p>
          <a:p>
            <a:pPr algn="ctr">
              <a:spcBef>
                <a:spcPts val="5"/>
              </a:spcBef>
              <a:defRPr/>
            </a:pPr>
            <a:r>
              <a:rPr sz="1408" spc="-5" dirty="0">
                <a:latin typeface="Times New Roman"/>
                <a:cs typeface="Times New Roman"/>
              </a:rPr>
              <a:t>{位置 = 酒店</a:t>
            </a:r>
            <a:r>
              <a:rPr sz="1408" spc="-10" dirty="0">
                <a:latin typeface="Times New Roman"/>
                <a:cs typeface="Times New Roman"/>
              </a:rPr>
              <a:t> </a:t>
            </a:r>
            <a:r>
              <a:rPr sz="1408" spc="-5" dirty="0">
                <a:latin typeface="Times New Roman"/>
                <a:cs typeface="Times New Roman"/>
              </a:rPr>
              <a:t>服务器</a:t>
            </a:r>
            <a:endParaRPr sz="1408">
              <a:latin typeface="Times New Roman"/>
              <a:cs typeface="Times New Roman"/>
            </a:endParaRPr>
          </a:p>
        </p:txBody>
      </p:sp>
      <p:sp>
        <p:nvSpPr>
          <p:cNvPr id="8" name="object 8">
            <a:extLst>
              <a:ext uri="{FF2B5EF4-FFF2-40B4-BE49-F238E27FC236}">
                <a16:creationId xmlns:a16="http://schemas.microsoft.com/office/drawing/2014/main" id="{978CED7A-4C38-4D12-8EB0-CC7502CCA2FA}"/>
              </a:ext>
            </a:extLst>
          </p:cNvPr>
          <p:cNvSpPr txBox="1"/>
          <p:nvPr/>
        </p:nvSpPr>
        <p:spPr>
          <a:xfrm>
            <a:off x="8401050" y="3971925"/>
            <a:ext cx="2068513" cy="688975"/>
          </a:xfrm>
          <a:prstGeom prst="rect">
            <a:avLst/>
          </a:prstGeom>
          <a:ln w="38100">
            <a:solidFill>
              <a:srgbClr val="000000"/>
            </a:solidFill>
          </a:ln>
        </p:spPr>
        <p:txBody>
          <a:bodyPr lIns="0" tIns="1916" rIns="0" bIns="0">
            <a:spAutoFit/>
          </a:bodyPr>
          <a:lstStyle/>
          <a:p>
            <a:pPr marL="1277" algn="ctr">
              <a:lnSpc>
                <a:spcPts val="1684"/>
              </a:lnSpc>
              <a:spcBef>
                <a:spcPts val="15"/>
              </a:spcBef>
              <a:defRPr/>
            </a:pPr>
            <a:r>
              <a:rPr sz="1408" dirty="0">
                <a:latin typeface="Times New Roman"/>
                <a:cs typeface="Times New Roman"/>
              </a:rPr>
              <a:t>&lt;process&gt;</a:t>
            </a:r>
            <a:endParaRPr sz="1408">
              <a:latin typeface="Times New Roman"/>
              <a:cs typeface="Times New Roman"/>
            </a:endParaRPr>
          </a:p>
          <a:p>
            <a:pPr algn="ctr">
              <a:lnSpc>
                <a:spcPts val="1925"/>
              </a:lnSpc>
              <a:defRPr/>
            </a:pPr>
            <a:r>
              <a:rPr sz="1609" u="sng" spc="-5" dirty="0">
                <a:uFill>
                  <a:solidFill>
                    <a:srgbClr val="000000"/>
                  </a:solidFill>
                </a:uFill>
                <a:latin typeface="Times New Roman"/>
                <a:cs typeface="Times New Roman"/>
              </a:rPr>
              <a:t>t</a:t>
            </a:r>
            <a:r>
              <a:rPr sz="1609" u="sng" dirty="0">
                <a:uFill>
                  <a:solidFill>
                    <a:srgbClr val="000000"/>
                  </a:solidFill>
                </a:uFill>
                <a:latin typeface="Times New Roman"/>
                <a:cs typeface="Times New Roman"/>
              </a:rPr>
              <a:t> </a:t>
            </a:r>
            <a:r>
              <a:rPr sz="1609" u="sng" spc="-5" dirty="0">
                <a:uFill>
                  <a:solidFill>
                    <a:srgbClr val="000000"/>
                  </a:solidFill>
                </a:uFill>
                <a:latin typeface="Times New Roman"/>
                <a:cs typeface="Times New Roman"/>
              </a:rPr>
              <a:t>TicketingManager</a:t>
            </a:r>
            <a:endParaRPr sz="1609">
              <a:latin typeface="Times New Roman"/>
              <a:cs typeface="Times New Roman"/>
            </a:endParaRPr>
          </a:p>
          <a:p>
            <a:pPr marL="639" algn="ctr">
              <a:spcBef>
                <a:spcPts val="10"/>
              </a:spcBef>
              <a:defRPr/>
            </a:pPr>
            <a:r>
              <a:rPr sz="1408" spc="-5" dirty="0">
                <a:latin typeface="Times New Roman"/>
                <a:cs typeface="Times New Roman"/>
              </a:rPr>
              <a:t>{位置 = 航空公司服务器}</a:t>
            </a:r>
            <a:endParaRPr sz="1408">
              <a:latin typeface="Times New Roman"/>
              <a:cs typeface="Times New Roman"/>
            </a:endParaRPr>
          </a:p>
        </p:txBody>
      </p:sp>
      <p:sp>
        <p:nvSpPr>
          <p:cNvPr id="9" name="object 9">
            <a:extLst>
              <a:ext uri="{FF2B5EF4-FFF2-40B4-BE49-F238E27FC236}">
                <a16:creationId xmlns:a16="http://schemas.microsoft.com/office/drawing/2014/main" id="{2941ADF7-A059-4945-9898-08E59B2B0A09}"/>
              </a:ext>
            </a:extLst>
          </p:cNvPr>
          <p:cNvSpPr txBox="1"/>
          <p:nvPr/>
        </p:nvSpPr>
        <p:spPr>
          <a:xfrm>
            <a:off x="5641975" y="2822575"/>
            <a:ext cx="2298700" cy="688975"/>
          </a:xfrm>
          <a:prstGeom prst="rect">
            <a:avLst/>
          </a:prstGeom>
          <a:ln w="38100">
            <a:solidFill>
              <a:srgbClr val="000000"/>
            </a:solidFill>
          </a:ln>
        </p:spPr>
        <p:txBody>
          <a:bodyPr lIns="0" tIns="1916" rIns="0" bIns="0">
            <a:spAutoFit/>
          </a:bodyPr>
          <a:lstStyle/>
          <a:p>
            <a:pPr marL="1277" algn="ctr">
              <a:lnSpc>
                <a:spcPts val="1684"/>
              </a:lnSpc>
              <a:spcBef>
                <a:spcPts val="15"/>
              </a:spcBef>
              <a:defRPr/>
            </a:pPr>
            <a:r>
              <a:rPr sz="1408" dirty="0">
                <a:latin typeface="Times New Roman"/>
                <a:cs typeface="Times New Roman"/>
              </a:rPr>
              <a:t>&lt;process&gt;</a:t>
            </a:r>
            <a:endParaRPr sz="1408">
              <a:latin typeface="Times New Roman"/>
              <a:cs typeface="Times New Roman"/>
            </a:endParaRPr>
          </a:p>
          <a:p>
            <a:pPr algn="ctr">
              <a:lnSpc>
                <a:spcPts val="1925"/>
              </a:lnSpc>
              <a:defRPr/>
            </a:pPr>
            <a:r>
              <a:rPr sz="1609" u="sng" spc="-5" dirty="0">
                <a:uFill>
                  <a:solidFill>
                    <a:srgbClr val="000000"/>
                  </a:solidFill>
                </a:uFill>
                <a:latin typeface="Times New Roman"/>
                <a:cs typeface="Times New Roman"/>
              </a:rPr>
              <a:t>r: ReservationAgent</a:t>
            </a:r>
            <a:endParaRPr sz="1609">
              <a:latin typeface="Times New Roman"/>
              <a:cs typeface="Times New Roman"/>
            </a:endParaRPr>
          </a:p>
          <a:p>
            <a:pPr marL="1277" algn="ctr">
              <a:spcBef>
                <a:spcPts val="10"/>
              </a:spcBef>
              <a:defRPr/>
            </a:pPr>
            <a:r>
              <a:rPr sz="1408" spc="-5" dirty="0">
                <a:latin typeface="Times New Roman"/>
                <a:cs typeface="Times New Roman"/>
              </a:rPr>
              <a:t>{位置 = 预留</a:t>
            </a:r>
            <a:r>
              <a:rPr sz="1408" dirty="0">
                <a:latin typeface="Times New Roman"/>
                <a:cs typeface="Times New Roman"/>
              </a:rPr>
              <a:t> </a:t>
            </a:r>
            <a:r>
              <a:rPr sz="1408" spc="-5" dirty="0">
                <a:latin typeface="Times New Roman"/>
                <a:cs typeface="Times New Roman"/>
              </a:rPr>
              <a:t>服务器</a:t>
            </a:r>
            <a:endParaRPr sz="1408">
              <a:latin typeface="Times New Roman"/>
              <a:cs typeface="Times New Roman"/>
            </a:endParaRPr>
          </a:p>
        </p:txBody>
      </p:sp>
      <p:sp>
        <p:nvSpPr>
          <p:cNvPr id="148489" name="object 10">
            <a:extLst>
              <a:ext uri="{FF2B5EF4-FFF2-40B4-BE49-F238E27FC236}">
                <a16:creationId xmlns:a16="http://schemas.microsoft.com/office/drawing/2014/main" id="{5C47B52A-2E6D-45DD-937F-4887FB06837A}"/>
              </a:ext>
            </a:extLst>
          </p:cNvPr>
          <p:cNvSpPr>
            <a:spLocks/>
          </p:cNvSpPr>
          <p:nvPr/>
        </p:nvSpPr>
        <p:spPr bwMode="auto">
          <a:xfrm>
            <a:off x="3803650" y="3205163"/>
            <a:ext cx="1838325" cy="1073150"/>
          </a:xfrm>
          <a:custGeom>
            <a:avLst/>
            <a:gdLst>
              <a:gd name="T0" fmla="*/ 0 w 1828800"/>
              <a:gd name="T1" fmla="*/ 1079538 h 1066800"/>
              <a:gd name="T2" fmla="*/ 1847899 w 1828800"/>
              <a:gd name="T3" fmla="*/ 0 h 1066800"/>
              <a:gd name="T4" fmla="*/ 0 60000 65536"/>
              <a:gd name="T5" fmla="*/ 0 60000 65536"/>
            </a:gdLst>
            <a:ahLst/>
            <a:cxnLst>
              <a:cxn ang="T4">
                <a:pos x="T0" y="T1"/>
              </a:cxn>
              <a:cxn ang="T5">
                <a:pos x="T2" y="T3"/>
              </a:cxn>
            </a:cxnLst>
            <a:rect l="0" t="0" r="r" b="b"/>
            <a:pathLst>
              <a:path w="1828800" h="1066800">
                <a:moveTo>
                  <a:pt x="0" y="1066800"/>
                </a:moveTo>
                <a:lnTo>
                  <a:pt x="18287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490" name="object 11">
            <a:extLst>
              <a:ext uri="{FF2B5EF4-FFF2-40B4-BE49-F238E27FC236}">
                <a16:creationId xmlns:a16="http://schemas.microsoft.com/office/drawing/2014/main" id="{E1D8E02E-F51F-4E94-83E7-C2E9D6A23BD0}"/>
              </a:ext>
            </a:extLst>
          </p:cNvPr>
          <p:cNvSpPr>
            <a:spLocks/>
          </p:cNvSpPr>
          <p:nvPr/>
        </p:nvSpPr>
        <p:spPr bwMode="auto">
          <a:xfrm>
            <a:off x="5872163" y="3511550"/>
            <a:ext cx="0" cy="2376488"/>
          </a:xfrm>
          <a:custGeom>
            <a:avLst/>
            <a:gdLst>
              <a:gd name="T0" fmla="*/ 0 h 2362200"/>
              <a:gd name="T1" fmla="*/ 2390862 h 2362200"/>
              <a:gd name="T2" fmla="*/ 0 60000 65536"/>
              <a:gd name="T3" fmla="*/ 0 60000 65536"/>
            </a:gdLst>
            <a:ahLst/>
            <a:cxnLst>
              <a:cxn ang="T2">
                <a:pos x="0" y="T0"/>
              </a:cxn>
              <a:cxn ang="T3">
                <a:pos x="0" y="T1"/>
              </a:cxn>
            </a:cxnLst>
            <a:rect l="0" t="0" r="r" b="b"/>
            <a:pathLst>
              <a:path h="2362200">
                <a:moveTo>
                  <a:pt x="0" y="0"/>
                </a:moveTo>
                <a:lnTo>
                  <a:pt x="0" y="2362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491" name="object 12">
            <a:extLst>
              <a:ext uri="{FF2B5EF4-FFF2-40B4-BE49-F238E27FC236}">
                <a16:creationId xmlns:a16="http://schemas.microsoft.com/office/drawing/2014/main" id="{75413AC0-FDC0-426F-908B-6D57146D2094}"/>
              </a:ext>
            </a:extLst>
          </p:cNvPr>
          <p:cNvSpPr>
            <a:spLocks/>
          </p:cNvSpPr>
          <p:nvPr/>
        </p:nvSpPr>
        <p:spPr bwMode="auto">
          <a:xfrm>
            <a:off x="7940675" y="3281363"/>
            <a:ext cx="996950" cy="690562"/>
          </a:xfrm>
          <a:custGeom>
            <a:avLst/>
            <a:gdLst>
              <a:gd name="T0" fmla="*/ 0 w 990600"/>
              <a:gd name="T1" fmla="*/ 0 h 685800"/>
              <a:gd name="T2" fmla="*/ 1003341 w 990600"/>
              <a:gd name="T3" fmla="*/ 695357 h 685800"/>
              <a:gd name="T4" fmla="*/ 0 60000 65536"/>
              <a:gd name="T5" fmla="*/ 0 60000 65536"/>
            </a:gdLst>
            <a:ahLst/>
            <a:cxnLst>
              <a:cxn ang="T4">
                <a:pos x="T0" y="T1"/>
              </a:cxn>
              <a:cxn ang="T5">
                <a:pos x="T2" y="T3"/>
              </a:cxn>
            </a:cxnLst>
            <a:rect l="0" t="0" r="r" b="b"/>
            <a:pathLst>
              <a:path w="990600" h="685800">
                <a:moveTo>
                  <a:pt x="0" y="0"/>
                </a:moveTo>
                <a:lnTo>
                  <a:pt x="990600" y="685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492" name="object 13">
            <a:extLst>
              <a:ext uri="{FF2B5EF4-FFF2-40B4-BE49-F238E27FC236}">
                <a16:creationId xmlns:a16="http://schemas.microsoft.com/office/drawing/2014/main" id="{BAC0796F-2906-46FA-ADEC-6FC846B0086B}"/>
              </a:ext>
            </a:extLst>
          </p:cNvPr>
          <p:cNvSpPr>
            <a:spLocks/>
          </p:cNvSpPr>
          <p:nvPr/>
        </p:nvSpPr>
        <p:spPr bwMode="auto">
          <a:xfrm>
            <a:off x="4340225" y="3484563"/>
            <a:ext cx="531813" cy="334962"/>
          </a:xfrm>
          <a:custGeom>
            <a:avLst/>
            <a:gdLst>
              <a:gd name="T0" fmla="*/ 0 w 528954"/>
              <a:gd name="T1" fmla="*/ 336686 h 332739"/>
              <a:gd name="T2" fmla="*/ 534559 w 528954"/>
              <a:gd name="T3" fmla="*/ 0 h 332739"/>
              <a:gd name="T4" fmla="*/ 0 60000 65536"/>
              <a:gd name="T5" fmla="*/ 0 60000 65536"/>
            </a:gdLst>
            <a:ahLst/>
            <a:cxnLst>
              <a:cxn ang="T4">
                <a:pos x="T0" y="T1"/>
              </a:cxn>
              <a:cxn ang="T5">
                <a:pos x="T2" y="T3"/>
              </a:cxn>
            </a:cxnLst>
            <a:rect l="0" t="0" r="r" b="b"/>
            <a:pathLst>
              <a:path w="528954" h="332739">
                <a:moveTo>
                  <a:pt x="0" y="332232"/>
                </a:moveTo>
                <a:lnTo>
                  <a:pt x="52882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493" name="object 14">
            <a:extLst>
              <a:ext uri="{FF2B5EF4-FFF2-40B4-BE49-F238E27FC236}">
                <a16:creationId xmlns:a16="http://schemas.microsoft.com/office/drawing/2014/main" id="{C8A2100E-0D51-4297-916E-E5DED2A55FB3}"/>
              </a:ext>
            </a:extLst>
          </p:cNvPr>
          <p:cNvSpPr>
            <a:spLocks/>
          </p:cNvSpPr>
          <p:nvPr/>
        </p:nvSpPr>
        <p:spPr bwMode="auto">
          <a:xfrm>
            <a:off x="4841875" y="3435350"/>
            <a:ext cx="111125" cy="96838"/>
          </a:xfrm>
          <a:custGeom>
            <a:avLst/>
            <a:gdLst>
              <a:gd name="T0" fmla="*/ 109990 w 111760"/>
              <a:gd name="T1" fmla="*/ 0 h 96520"/>
              <a:gd name="T2" fmla="*/ 0 w 111760"/>
              <a:gd name="T3" fmla="*/ 10737 h 96520"/>
              <a:gd name="T4" fmla="*/ 52735 w 111760"/>
              <a:gd name="T5" fmla="*/ 96645 h 96520"/>
              <a:gd name="T6" fmla="*/ 109990 w 111760"/>
              <a:gd name="T7" fmla="*/ 0 h 965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6520">
                <a:moveTo>
                  <a:pt x="111251" y="0"/>
                </a:moveTo>
                <a:lnTo>
                  <a:pt x="0" y="10667"/>
                </a:lnTo>
                <a:lnTo>
                  <a:pt x="53339" y="96012"/>
                </a:lnTo>
                <a:lnTo>
                  <a:pt x="1112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8494" name="object 15">
            <a:extLst>
              <a:ext uri="{FF2B5EF4-FFF2-40B4-BE49-F238E27FC236}">
                <a16:creationId xmlns:a16="http://schemas.microsoft.com/office/drawing/2014/main" id="{7FF1E0AC-85E8-4B92-BB8E-6D809C414D8F}"/>
              </a:ext>
            </a:extLst>
          </p:cNvPr>
          <p:cNvSpPr>
            <a:spLocks/>
          </p:cNvSpPr>
          <p:nvPr/>
        </p:nvSpPr>
        <p:spPr bwMode="auto">
          <a:xfrm>
            <a:off x="4495800" y="3971925"/>
            <a:ext cx="381000" cy="254000"/>
          </a:xfrm>
          <a:custGeom>
            <a:avLst/>
            <a:gdLst>
              <a:gd name="T0" fmla="*/ 383042 w 378460"/>
              <a:gd name="T1" fmla="*/ 0 h 253364"/>
              <a:gd name="T2" fmla="*/ 0 w 378460"/>
              <a:gd name="T3" fmla="*/ 254256 h 253364"/>
              <a:gd name="T4" fmla="*/ 0 60000 65536"/>
              <a:gd name="T5" fmla="*/ 0 60000 65536"/>
            </a:gdLst>
            <a:ahLst/>
            <a:cxnLst>
              <a:cxn ang="T4">
                <a:pos x="T0" y="T1"/>
              </a:cxn>
              <a:cxn ang="T5">
                <a:pos x="T2" y="T3"/>
              </a:cxn>
            </a:cxnLst>
            <a:rect l="0" t="0" r="r" b="b"/>
            <a:pathLst>
              <a:path w="378460" h="253364">
                <a:moveTo>
                  <a:pt x="377951" y="0"/>
                </a:moveTo>
                <a:lnTo>
                  <a:pt x="0" y="252984"/>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495" name="object 16">
            <a:extLst>
              <a:ext uri="{FF2B5EF4-FFF2-40B4-BE49-F238E27FC236}">
                <a16:creationId xmlns:a16="http://schemas.microsoft.com/office/drawing/2014/main" id="{2F4DA927-5E2E-4BAE-BC98-FA8619AE1428}"/>
              </a:ext>
            </a:extLst>
          </p:cNvPr>
          <p:cNvSpPr>
            <a:spLocks/>
          </p:cNvSpPr>
          <p:nvPr/>
        </p:nvSpPr>
        <p:spPr bwMode="auto">
          <a:xfrm>
            <a:off x="4416425" y="4181475"/>
            <a:ext cx="112713" cy="96838"/>
          </a:xfrm>
          <a:custGeom>
            <a:avLst/>
            <a:gdLst>
              <a:gd name="T0" fmla="*/ 113157 w 111760"/>
              <a:gd name="T1" fmla="*/ 82839 h 96520"/>
              <a:gd name="T2" fmla="*/ 57353 w 111760"/>
              <a:gd name="T3" fmla="*/ 0 h 96520"/>
              <a:gd name="T4" fmla="*/ 0 w 111760"/>
              <a:gd name="T5" fmla="*/ 96645 h 96520"/>
              <a:gd name="T6" fmla="*/ 113157 w 111760"/>
              <a:gd name="T7" fmla="*/ 82839 h 965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6520">
                <a:moveTo>
                  <a:pt x="111251" y="82296"/>
                </a:moveTo>
                <a:lnTo>
                  <a:pt x="56387" y="0"/>
                </a:lnTo>
                <a:lnTo>
                  <a:pt x="0" y="96012"/>
                </a:lnTo>
                <a:lnTo>
                  <a:pt x="111251" y="822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48496" name="object 17">
            <a:extLst>
              <a:ext uri="{FF2B5EF4-FFF2-40B4-BE49-F238E27FC236}">
                <a16:creationId xmlns:a16="http://schemas.microsoft.com/office/drawing/2014/main" id="{ACB28A0F-F450-4087-8B0F-A8C06E0311CC}"/>
              </a:ext>
            </a:extLst>
          </p:cNvPr>
          <p:cNvSpPr>
            <a:spLocks/>
          </p:cNvSpPr>
          <p:nvPr/>
        </p:nvSpPr>
        <p:spPr bwMode="auto">
          <a:xfrm>
            <a:off x="6102350" y="4508500"/>
            <a:ext cx="0" cy="842963"/>
          </a:xfrm>
          <a:custGeom>
            <a:avLst/>
            <a:gdLst>
              <a:gd name="T0" fmla="*/ 0 h 838200"/>
              <a:gd name="T1" fmla="*/ 847753 h 838200"/>
              <a:gd name="T2" fmla="*/ 0 60000 65536"/>
              <a:gd name="T3" fmla="*/ 0 60000 65536"/>
            </a:gdLst>
            <a:ahLst/>
            <a:cxnLst>
              <a:cxn ang="T2">
                <a:pos x="0" y="T0"/>
              </a:cxn>
              <a:cxn ang="T3">
                <a:pos x="0" y="T1"/>
              </a:cxn>
            </a:cxnLst>
            <a:rect l="0" t="0" r="r" b="b"/>
            <a:pathLst>
              <a:path h="838200">
                <a:moveTo>
                  <a:pt x="0" y="0"/>
                </a:moveTo>
                <a:lnTo>
                  <a:pt x="0" y="8382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497" name="object 18">
            <a:extLst>
              <a:ext uri="{FF2B5EF4-FFF2-40B4-BE49-F238E27FC236}">
                <a16:creationId xmlns:a16="http://schemas.microsoft.com/office/drawing/2014/main" id="{E24280DC-7493-4A78-8924-1131A68B3008}"/>
              </a:ext>
            </a:extLst>
          </p:cNvPr>
          <p:cNvSpPr>
            <a:spLocks/>
          </p:cNvSpPr>
          <p:nvPr/>
        </p:nvSpPr>
        <p:spPr bwMode="auto">
          <a:xfrm>
            <a:off x="8324850" y="3205163"/>
            <a:ext cx="536575" cy="384175"/>
          </a:xfrm>
          <a:custGeom>
            <a:avLst/>
            <a:gdLst>
              <a:gd name="T0" fmla="*/ 0 w 533400"/>
              <a:gd name="T1" fmla="*/ 0 h 381000"/>
              <a:gd name="T2" fmla="*/ 539769 w 533400"/>
              <a:gd name="T3" fmla="*/ 387376 h 381000"/>
              <a:gd name="T4" fmla="*/ 0 60000 65536"/>
              <a:gd name="T5" fmla="*/ 0 60000 65536"/>
            </a:gdLst>
            <a:ahLst/>
            <a:cxnLst>
              <a:cxn ang="T4">
                <a:pos x="T0" y="T1"/>
              </a:cxn>
              <a:cxn ang="T5">
                <a:pos x="T2" y="T3"/>
              </a:cxn>
            </a:cxnLst>
            <a:rect l="0" t="0" r="r" b="b"/>
            <a:pathLst>
              <a:path w="533400" h="381000">
                <a:moveTo>
                  <a:pt x="0" y="0"/>
                </a:moveTo>
                <a:lnTo>
                  <a:pt x="533400" y="3810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object 19">
            <a:extLst>
              <a:ext uri="{FF2B5EF4-FFF2-40B4-BE49-F238E27FC236}">
                <a16:creationId xmlns:a16="http://schemas.microsoft.com/office/drawing/2014/main" id="{F21CE1A0-C63A-4913-98D1-66BE9EA0A907}"/>
              </a:ext>
            </a:extLst>
          </p:cNvPr>
          <p:cNvSpPr txBox="1"/>
          <p:nvPr/>
        </p:nvSpPr>
        <p:spPr>
          <a:xfrm>
            <a:off x="3883025" y="3155950"/>
            <a:ext cx="947738"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t1:planTrip ()</a:t>
            </a:r>
            <a:endParaRPr sz="1408">
              <a:latin typeface="Times New Roman"/>
              <a:cs typeface="Times New Roman"/>
            </a:endParaRPr>
          </a:p>
        </p:txBody>
      </p:sp>
      <p:sp>
        <p:nvSpPr>
          <p:cNvPr id="20" name="object 20">
            <a:extLst>
              <a:ext uri="{FF2B5EF4-FFF2-40B4-BE49-F238E27FC236}">
                <a16:creationId xmlns:a16="http://schemas.microsoft.com/office/drawing/2014/main" id="{DCAE75A6-4376-45BC-BC52-3CB95450C46F}"/>
              </a:ext>
            </a:extLst>
          </p:cNvPr>
          <p:cNvSpPr txBox="1"/>
          <p:nvPr/>
        </p:nvSpPr>
        <p:spPr>
          <a:xfrm>
            <a:off x="8770938" y="3013075"/>
            <a:ext cx="731837"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r2:make ()</a:t>
            </a:r>
            <a:endParaRPr sz="1408">
              <a:latin typeface="Times New Roman"/>
              <a:cs typeface="Times New Roman"/>
            </a:endParaRPr>
          </a:p>
        </p:txBody>
      </p:sp>
      <p:sp>
        <p:nvSpPr>
          <p:cNvPr id="21" name="object 21">
            <a:extLst>
              <a:ext uri="{FF2B5EF4-FFF2-40B4-BE49-F238E27FC236}">
                <a16:creationId xmlns:a16="http://schemas.microsoft.com/office/drawing/2014/main" id="{4AFB7886-D59A-4BBF-9CA4-70B6BD0C0336}"/>
              </a:ext>
            </a:extLst>
          </p:cNvPr>
          <p:cNvSpPr txBox="1"/>
          <p:nvPr/>
        </p:nvSpPr>
        <p:spPr>
          <a:xfrm>
            <a:off x="6319838" y="4775200"/>
            <a:ext cx="731837"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r1:make ()</a:t>
            </a:r>
            <a:endParaRPr sz="1408">
              <a:latin typeface="Times New Roman"/>
              <a:cs typeface="Times New Roman"/>
            </a:endParaRPr>
          </a:p>
        </p:txBody>
      </p:sp>
      <p:sp>
        <p:nvSpPr>
          <p:cNvPr id="22" name="object 22">
            <a:extLst>
              <a:ext uri="{FF2B5EF4-FFF2-40B4-BE49-F238E27FC236}">
                <a16:creationId xmlns:a16="http://schemas.microsoft.com/office/drawing/2014/main" id="{F7A6D00A-251A-4F56-9479-784E55FC6731}"/>
              </a:ext>
            </a:extLst>
          </p:cNvPr>
          <p:cNvSpPr txBox="1"/>
          <p:nvPr/>
        </p:nvSpPr>
        <p:spPr>
          <a:xfrm>
            <a:off x="4557713" y="4316413"/>
            <a:ext cx="1169987"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r3:postResults ()</a:t>
            </a:r>
            <a:endParaRPr sz="1408">
              <a:latin typeface="Times New Roman"/>
              <a:cs typeface="Times New Roman"/>
            </a:endParaRPr>
          </a:p>
        </p:txBody>
      </p:sp>
      <p:sp>
        <p:nvSpPr>
          <p:cNvPr id="23" name="object 23">
            <a:extLst>
              <a:ext uri="{FF2B5EF4-FFF2-40B4-BE49-F238E27FC236}">
                <a16:creationId xmlns:a16="http://schemas.microsoft.com/office/drawing/2014/main" id="{706C30D3-6F92-4B11-83AD-B9262452D24A}"/>
              </a:ext>
            </a:extLst>
          </p:cNvPr>
          <p:cNvSpPr txBox="1"/>
          <p:nvPr/>
        </p:nvSpPr>
        <p:spPr>
          <a:xfrm>
            <a:off x="2565400" y="3625850"/>
            <a:ext cx="463550" cy="231775"/>
          </a:xfrm>
          <a:prstGeom prst="rect">
            <a:avLst/>
          </a:prstGeom>
        </p:spPr>
        <p:txBody>
          <a:bodyPr lIns="0" tIns="12771" rIns="0" bIns="0">
            <a:spAutoFit/>
          </a:bodyPr>
          <a:lstStyle/>
          <a:p>
            <a:pPr marL="12771">
              <a:spcBef>
                <a:spcPts val="101"/>
              </a:spcBef>
              <a:defRPr/>
            </a:pPr>
            <a:r>
              <a:rPr sz="1408" dirty="0">
                <a:latin typeface="Times New Roman"/>
                <a:cs typeface="Times New Roman"/>
              </a:rPr>
              <a:t>Cli</a:t>
            </a:r>
            <a:r>
              <a:rPr sz="1408" spc="-15" dirty="0">
                <a:latin typeface="Times New Roman"/>
                <a:cs typeface="Times New Roman"/>
              </a:rPr>
              <a:t>电子邮件</a:t>
            </a:r>
            <a:r>
              <a:rPr sz="1408" spc="-10" dirty="0">
                <a:latin typeface="Times New Roman"/>
                <a:cs typeface="Times New Roman"/>
              </a:rPr>
              <a:t>n</a:t>
            </a:r>
            <a:r>
              <a:rPr sz="1408" dirty="0">
                <a:latin typeface="Times New Roman"/>
                <a:cs typeface="Times New Roman"/>
              </a:rPr>
              <a:t>t</a:t>
            </a:r>
            <a:endParaRPr sz="1408">
              <a:latin typeface="Times New Roman"/>
              <a:cs typeface="Times New Roman"/>
            </a:endParaRPr>
          </a:p>
        </p:txBody>
      </p:sp>
      <p:sp>
        <p:nvSpPr>
          <p:cNvPr id="148503" name="object 24">
            <a:extLst>
              <a:ext uri="{FF2B5EF4-FFF2-40B4-BE49-F238E27FC236}">
                <a16:creationId xmlns:a16="http://schemas.microsoft.com/office/drawing/2014/main" id="{E10043BC-4DEC-4B6C-8B7D-DE9E1ECC2C7E}"/>
              </a:ext>
            </a:extLst>
          </p:cNvPr>
          <p:cNvSpPr>
            <a:spLocks/>
          </p:cNvSpPr>
          <p:nvPr/>
        </p:nvSpPr>
        <p:spPr bwMode="auto">
          <a:xfrm>
            <a:off x="1887538" y="2286000"/>
            <a:ext cx="1303337" cy="612775"/>
          </a:xfrm>
          <a:custGeom>
            <a:avLst/>
            <a:gdLst>
              <a:gd name="T0" fmla="*/ 1311323 w 1295400"/>
              <a:gd name="T1" fmla="*/ 307984 h 609600"/>
              <a:gd name="T2" fmla="*/ 1299458 w 1295400"/>
              <a:gd name="T3" fmla="*/ 249229 h 609600"/>
              <a:gd name="T4" fmla="*/ 1265357 w 1295400"/>
              <a:gd name="T5" fmla="*/ 194297 h 609600"/>
              <a:gd name="T6" fmla="*/ 1211244 w 1295400"/>
              <a:gd name="T7" fmla="*/ 144193 h 609600"/>
              <a:gd name="T8" fmla="*/ 1177382 w 1295400"/>
              <a:gd name="T9" fmla="*/ 121268 h 609600"/>
              <a:gd name="T10" fmla="*/ 1139354 w 1295400"/>
              <a:gd name="T11" fmla="*/ 99928 h 609600"/>
              <a:gd name="T12" fmla="*/ 1097440 w 1295400"/>
              <a:gd name="T13" fmla="*/ 80300 h 609600"/>
              <a:gd name="T14" fmla="*/ 1051918 w 1295400"/>
              <a:gd name="T15" fmla="*/ 62508 h 609600"/>
              <a:gd name="T16" fmla="*/ 1003066 w 1295400"/>
              <a:gd name="T17" fmla="*/ 46681 h 609600"/>
              <a:gd name="T18" fmla="*/ 951164 w 1295400"/>
              <a:gd name="T19" fmla="*/ 32942 h 609600"/>
              <a:gd name="T20" fmla="*/ 896491 w 1295400"/>
              <a:gd name="T21" fmla="*/ 21418 h 609600"/>
              <a:gd name="T22" fmla="*/ 839325 w 1295400"/>
              <a:gd name="T23" fmla="*/ 12236 h 609600"/>
              <a:gd name="T24" fmla="*/ 779947 w 1295400"/>
              <a:gd name="T25" fmla="*/ 5522 h 609600"/>
              <a:gd name="T26" fmla="*/ 718632 w 1295400"/>
              <a:gd name="T27" fmla="*/ 1401 h 609600"/>
              <a:gd name="T28" fmla="*/ 655662 w 1295400"/>
              <a:gd name="T29" fmla="*/ 0 h 609600"/>
              <a:gd name="T30" fmla="*/ 592449 w 1295400"/>
              <a:gd name="T31" fmla="*/ 1401 h 609600"/>
              <a:gd name="T32" fmla="*/ 530952 w 1295400"/>
              <a:gd name="T33" fmla="*/ 5522 h 609600"/>
              <a:gd name="T34" fmla="*/ 471442 w 1295400"/>
              <a:gd name="T35" fmla="*/ 12236 h 609600"/>
              <a:gd name="T36" fmla="*/ 414193 w 1295400"/>
              <a:gd name="T37" fmla="*/ 21418 h 609600"/>
              <a:gd name="T38" fmla="*/ 359479 w 1295400"/>
              <a:gd name="T39" fmla="*/ 32942 h 609600"/>
              <a:gd name="T40" fmla="*/ 307571 w 1295400"/>
              <a:gd name="T41" fmla="*/ 46681 h 609600"/>
              <a:gd name="T42" fmla="*/ 258744 w 1295400"/>
              <a:gd name="T43" fmla="*/ 62508 h 609600"/>
              <a:gd name="T44" fmla="*/ 213271 w 1295400"/>
              <a:gd name="T45" fmla="*/ 80300 h 609600"/>
              <a:gd name="T46" fmla="*/ 171424 w 1295400"/>
              <a:gd name="T47" fmla="*/ 99928 h 609600"/>
              <a:gd name="T48" fmla="*/ 133478 w 1295400"/>
              <a:gd name="T49" fmla="*/ 121268 h 609600"/>
              <a:gd name="T50" fmla="*/ 99703 w 1295400"/>
              <a:gd name="T51" fmla="*/ 144193 h 609600"/>
              <a:gd name="T52" fmla="*/ 45770 w 1295400"/>
              <a:gd name="T53" fmla="*/ 194297 h 609600"/>
              <a:gd name="T54" fmla="*/ 11806 w 1295400"/>
              <a:gd name="T55" fmla="*/ 249229 h 609600"/>
              <a:gd name="T56" fmla="*/ 0 w 1295400"/>
              <a:gd name="T57" fmla="*/ 307984 h 609600"/>
              <a:gd name="T58" fmla="*/ 2996 w 1295400"/>
              <a:gd name="T59" fmla="*/ 337534 h 609600"/>
              <a:gd name="T60" fmla="*/ 26154 w 1295400"/>
              <a:gd name="T61" fmla="*/ 394190 h 609600"/>
              <a:gd name="T62" fmla="*/ 70378 w 1295400"/>
              <a:gd name="T63" fmla="*/ 446711 h 609600"/>
              <a:gd name="T64" fmla="*/ 133478 w 1295400"/>
              <a:gd name="T65" fmla="*/ 494040 h 609600"/>
              <a:gd name="T66" fmla="*/ 171424 w 1295400"/>
              <a:gd name="T67" fmla="*/ 515429 h 609600"/>
              <a:gd name="T68" fmla="*/ 213271 w 1295400"/>
              <a:gd name="T69" fmla="*/ 535124 h 609600"/>
              <a:gd name="T70" fmla="*/ 258744 w 1295400"/>
              <a:gd name="T71" fmla="*/ 552996 h 609600"/>
              <a:gd name="T72" fmla="*/ 307571 w 1295400"/>
              <a:gd name="T73" fmla="*/ 568913 h 609600"/>
              <a:gd name="T74" fmla="*/ 359479 w 1295400"/>
              <a:gd name="T75" fmla="*/ 582742 h 609600"/>
              <a:gd name="T76" fmla="*/ 414193 w 1295400"/>
              <a:gd name="T77" fmla="*/ 594352 h 609600"/>
              <a:gd name="T78" fmla="*/ 471442 w 1295400"/>
              <a:gd name="T79" fmla="*/ 603611 h 609600"/>
              <a:gd name="T80" fmla="*/ 530952 w 1295400"/>
              <a:gd name="T81" fmla="*/ 610387 h 609600"/>
              <a:gd name="T82" fmla="*/ 592449 w 1295400"/>
              <a:gd name="T83" fmla="*/ 614549 h 609600"/>
              <a:gd name="T84" fmla="*/ 655662 w 1295400"/>
              <a:gd name="T85" fmla="*/ 615967 h 609600"/>
              <a:gd name="T86" fmla="*/ 718632 w 1295400"/>
              <a:gd name="T87" fmla="*/ 614549 h 609600"/>
              <a:gd name="T88" fmla="*/ 779947 w 1295400"/>
              <a:gd name="T89" fmla="*/ 610387 h 609600"/>
              <a:gd name="T90" fmla="*/ 839325 w 1295400"/>
              <a:gd name="T91" fmla="*/ 603611 h 609600"/>
              <a:gd name="T92" fmla="*/ 896491 w 1295400"/>
              <a:gd name="T93" fmla="*/ 594352 h 609600"/>
              <a:gd name="T94" fmla="*/ 951164 w 1295400"/>
              <a:gd name="T95" fmla="*/ 582742 h 609600"/>
              <a:gd name="T96" fmla="*/ 1003066 w 1295400"/>
              <a:gd name="T97" fmla="*/ 568913 h 609600"/>
              <a:gd name="T98" fmla="*/ 1051918 w 1295400"/>
              <a:gd name="T99" fmla="*/ 552996 h 609600"/>
              <a:gd name="T100" fmla="*/ 1097440 w 1295400"/>
              <a:gd name="T101" fmla="*/ 535124 h 609600"/>
              <a:gd name="T102" fmla="*/ 1139354 w 1295400"/>
              <a:gd name="T103" fmla="*/ 515429 h 609600"/>
              <a:gd name="T104" fmla="*/ 1177382 w 1295400"/>
              <a:gd name="T105" fmla="*/ 494040 h 609600"/>
              <a:gd name="T106" fmla="*/ 1211244 w 1295400"/>
              <a:gd name="T107" fmla="*/ 471089 h 609600"/>
              <a:gd name="T108" fmla="*/ 1265357 w 1295400"/>
              <a:gd name="T109" fmla="*/ 421034 h 609600"/>
              <a:gd name="T110" fmla="*/ 1299458 w 1295400"/>
              <a:gd name="T111" fmla="*/ 366313 h 609600"/>
              <a:gd name="T112" fmla="*/ 1311323 w 1295400"/>
              <a:gd name="T113" fmla="*/ 307984 h 609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295400" h="609600">
                <a:moveTo>
                  <a:pt x="1295400" y="304800"/>
                </a:moveTo>
                <a:lnTo>
                  <a:pt x="1283680" y="246653"/>
                </a:lnTo>
                <a:lnTo>
                  <a:pt x="1249992" y="192288"/>
                </a:lnTo>
                <a:lnTo>
                  <a:pt x="1196537" y="142703"/>
                </a:lnTo>
                <a:lnTo>
                  <a:pt x="1163086" y="120015"/>
                </a:lnTo>
                <a:lnTo>
                  <a:pt x="1125520" y="98895"/>
                </a:lnTo>
                <a:lnTo>
                  <a:pt x="1084115" y="79470"/>
                </a:lnTo>
                <a:lnTo>
                  <a:pt x="1039145" y="61862"/>
                </a:lnTo>
                <a:lnTo>
                  <a:pt x="990887" y="46198"/>
                </a:lnTo>
                <a:lnTo>
                  <a:pt x="939615" y="32601"/>
                </a:lnTo>
                <a:lnTo>
                  <a:pt x="885606" y="21197"/>
                </a:lnTo>
                <a:lnTo>
                  <a:pt x="829134" y="12110"/>
                </a:lnTo>
                <a:lnTo>
                  <a:pt x="770476" y="5465"/>
                </a:lnTo>
                <a:lnTo>
                  <a:pt x="709906" y="1387"/>
                </a:lnTo>
                <a:lnTo>
                  <a:pt x="647700" y="0"/>
                </a:lnTo>
                <a:lnTo>
                  <a:pt x="585255" y="1387"/>
                </a:lnTo>
                <a:lnTo>
                  <a:pt x="524505" y="5465"/>
                </a:lnTo>
                <a:lnTo>
                  <a:pt x="465718" y="12110"/>
                </a:lnTo>
                <a:lnTo>
                  <a:pt x="409164" y="21197"/>
                </a:lnTo>
                <a:lnTo>
                  <a:pt x="355114" y="32601"/>
                </a:lnTo>
                <a:lnTo>
                  <a:pt x="303836" y="46198"/>
                </a:lnTo>
                <a:lnTo>
                  <a:pt x="255602" y="61862"/>
                </a:lnTo>
                <a:lnTo>
                  <a:pt x="210681" y="79470"/>
                </a:lnTo>
                <a:lnTo>
                  <a:pt x="169342" y="98895"/>
                </a:lnTo>
                <a:lnTo>
                  <a:pt x="131857" y="120015"/>
                </a:lnTo>
                <a:lnTo>
                  <a:pt x="98493" y="142703"/>
                </a:lnTo>
                <a:lnTo>
                  <a:pt x="45214" y="192288"/>
                </a:lnTo>
                <a:lnTo>
                  <a:pt x="11663" y="246653"/>
                </a:lnTo>
                <a:lnTo>
                  <a:pt x="0" y="304800"/>
                </a:lnTo>
                <a:lnTo>
                  <a:pt x="2960" y="334045"/>
                </a:lnTo>
                <a:lnTo>
                  <a:pt x="25837" y="390116"/>
                </a:lnTo>
                <a:lnTo>
                  <a:pt x="69523" y="442093"/>
                </a:lnTo>
                <a:lnTo>
                  <a:pt x="131857" y="488933"/>
                </a:lnTo>
                <a:lnTo>
                  <a:pt x="169342" y="510101"/>
                </a:lnTo>
                <a:lnTo>
                  <a:pt x="210681" y="529593"/>
                </a:lnTo>
                <a:lnTo>
                  <a:pt x="255602" y="547281"/>
                </a:lnTo>
                <a:lnTo>
                  <a:pt x="303836" y="563033"/>
                </a:lnTo>
                <a:lnTo>
                  <a:pt x="355114" y="576719"/>
                </a:lnTo>
                <a:lnTo>
                  <a:pt x="409164" y="588208"/>
                </a:lnTo>
                <a:lnTo>
                  <a:pt x="465718" y="597372"/>
                </a:lnTo>
                <a:lnTo>
                  <a:pt x="524505" y="604078"/>
                </a:lnTo>
                <a:lnTo>
                  <a:pt x="585255" y="608197"/>
                </a:lnTo>
                <a:lnTo>
                  <a:pt x="647700" y="609600"/>
                </a:lnTo>
                <a:lnTo>
                  <a:pt x="709906" y="608197"/>
                </a:lnTo>
                <a:lnTo>
                  <a:pt x="770476" y="604078"/>
                </a:lnTo>
                <a:lnTo>
                  <a:pt x="829134" y="597372"/>
                </a:lnTo>
                <a:lnTo>
                  <a:pt x="885606" y="588208"/>
                </a:lnTo>
                <a:lnTo>
                  <a:pt x="939615" y="576719"/>
                </a:lnTo>
                <a:lnTo>
                  <a:pt x="990887" y="563033"/>
                </a:lnTo>
                <a:lnTo>
                  <a:pt x="1039145" y="547281"/>
                </a:lnTo>
                <a:lnTo>
                  <a:pt x="1084115" y="529593"/>
                </a:lnTo>
                <a:lnTo>
                  <a:pt x="1125520" y="510101"/>
                </a:lnTo>
                <a:lnTo>
                  <a:pt x="1163086" y="488933"/>
                </a:lnTo>
                <a:lnTo>
                  <a:pt x="1196537" y="466220"/>
                </a:lnTo>
                <a:lnTo>
                  <a:pt x="1249992" y="416682"/>
                </a:lnTo>
                <a:lnTo>
                  <a:pt x="1283680" y="362527"/>
                </a:lnTo>
                <a:lnTo>
                  <a:pt x="1295400" y="304800"/>
                </a:lnTo>
                <a:close/>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 name="object 25">
            <a:extLst>
              <a:ext uri="{FF2B5EF4-FFF2-40B4-BE49-F238E27FC236}">
                <a16:creationId xmlns:a16="http://schemas.microsoft.com/office/drawing/2014/main" id="{17C37083-7C4B-48A4-9FC3-4B2C21DD5D47}"/>
              </a:ext>
            </a:extLst>
          </p:cNvPr>
          <p:cNvSpPr txBox="1"/>
          <p:nvPr/>
        </p:nvSpPr>
        <p:spPr>
          <a:xfrm>
            <a:off x="1943100" y="2451100"/>
            <a:ext cx="119697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Corba</a:t>
            </a:r>
            <a:r>
              <a:rPr sz="1609" spc="-75" dirty="0">
                <a:latin typeface="Times New Roman"/>
                <a:cs typeface="Times New Roman"/>
              </a:rPr>
              <a:t> </a:t>
            </a:r>
            <a:r>
              <a:rPr sz="1609" spc="-5" dirty="0">
                <a:latin typeface="Times New Roman"/>
                <a:cs typeface="Times New Roman"/>
              </a:rPr>
              <a:t>球</a:t>
            </a:r>
            <a:endParaRPr sz="1609">
              <a:latin typeface="Times New Roman"/>
              <a:cs typeface="Times New Roman"/>
            </a:endParaRPr>
          </a:p>
        </p:txBody>
      </p:sp>
      <p:sp>
        <p:nvSpPr>
          <p:cNvPr id="148505" name="object 26">
            <a:extLst>
              <a:ext uri="{FF2B5EF4-FFF2-40B4-BE49-F238E27FC236}">
                <a16:creationId xmlns:a16="http://schemas.microsoft.com/office/drawing/2014/main" id="{64B103DD-DEAE-4FE6-A158-CDE9D14E3257}"/>
              </a:ext>
            </a:extLst>
          </p:cNvPr>
          <p:cNvSpPr>
            <a:spLocks/>
          </p:cNvSpPr>
          <p:nvPr/>
        </p:nvSpPr>
        <p:spPr bwMode="auto">
          <a:xfrm>
            <a:off x="2347913" y="2898775"/>
            <a:ext cx="152400" cy="1073150"/>
          </a:xfrm>
          <a:custGeom>
            <a:avLst/>
            <a:gdLst>
              <a:gd name="T0" fmla="*/ 152400 w 152400"/>
              <a:gd name="T1" fmla="*/ 0 h 1066800"/>
              <a:gd name="T2" fmla="*/ 0 w 152400"/>
              <a:gd name="T3" fmla="*/ 1079538 h 1066800"/>
              <a:gd name="T4" fmla="*/ 0 60000 65536"/>
              <a:gd name="T5" fmla="*/ 0 60000 65536"/>
            </a:gdLst>
            <a:ahLst/>
            <a:cxnLst>
              <a:cxn ang="T4">
                <a:pos x="T0" y="T1"/>
              </a:cxn>
              <a:cxn ang="T5">
                <a:pos x="T2" y="T3"/>
              </a:cxn>
            </a:cxnLst>
            <a:rect l="0" t="0" r="r" b="b"/>
            <a:pathLst>
              <a:path w="152400" h="1066800">
                <a:moveTo>
                  <a:pt x="152400" y="0"/>
                </a:moveTo>
                <a:lnTo>
                  <a:pt x="0" y="1066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506" name="object 27">
            <a:extLst>
              <a:ext uri="{FF2B5EF4-FFF2-40B4-BE49-F238E27FC236}">
                <a16:creationId xmlns:a16="http://schemas.microsoft.com/office/drawing/2014/main" id="{E865250D-FC19-4244-B0C6-92058A72FD0B}"/>
              </a:ext>
            </a:extLst>
          </p:cNvPr>
          <p:cNvSpPr>
            <a:spLocks/>
          </p:cNvSpPr>
          <p:nvPr/>
        </p:nvSpPr>
        <p:spPr bwMode="auto">
          <a:xfrm>
            <a:off x="3190875" y="2592388"/>
            <a:ext cx="2451100" cy="460375"/>
          </a:xfrm>
          <a:custGeom>
            <a:avLst/>
            <a:gdLst>
              <a:gd name="T0" fmla="*/ 0 w 2438400"/>
              <a:gd name="T1" fmla="*/ 0 h 457200"/>
              <a:gd name="T2" fmla="*/ 2463865 w 2438400"/>
              <a:gd name="T3" fmla="*/ 463572 h 457200"/>
              <a:gd name="T4" fmla="*/ 0 60000 65536"/>
              <a:gd name="T5" fmla="*/ 0 60000 65536"/>
            </a:gdLst>
            <a:ahLst/>
            <a:cxnLst>
              <a:cxn ang="T4">
                <a:pos x="T0" y="T1"/>
              </a:cxn>
              <a:cxn ang="T5">
                <a:pos x="T2" y="T3"/>
              </a:cxn>
            </a:cxnLst>
            <a:rect l="0" t="0" r="r" b="b"/>
            <a:pathLst>
              <a:path w="2438400" h="457200">
                <a:moveTo>
                  <a:pt x="0" y="0"/>
                </a:moveTo>
                <a:lnTo>
                  <a:pt x="2438399" y="4572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8" name="object 28">
            <a:extLst>
              <a:ext uri="{FF2B5EF4-FFF2-40B4-BE49-F238E27FC236}">
                <a16:creationId xmlns:a16="http://schemas.microsoft.com/office/drawing/2014/main" id="{DA5C9525-FE17-4798-83D2-4729A6D844B2}"/>
              </a:ext>
            </a:extLst>
          </p:cNvPr>
          <p:cNvSpPr txBox="1"/>
          <p:nvPr/>
        </p:nvSpPr>
        <p:spPr>
          <a:xfrm>
            <a:off x="4940300" y="2554288"/>
            <a:ext cx="492125" cy="230187"/>
          </a:xfrm>
          <a:prstGeom prst="rect">
            <a:avLst/>
          </a:prstGeom>
        </p:spPr>
        <p:txBody>
          <a:bodyPr lIns="0" tIns="12771" rIns="0" bIns="0">
            <a:spAutoFit/>
          </a:bodyPr>
          <a:lstStyle/>
          <a:p>
            <a:pPr marL="12771">
              <a:spcBef>
                <a:spcPts val="101"/>
              </a:spcBef>
              <a:defRPr/>
            </a:pPr>
            <a:r>
              <a:rPr sz="1408" dirty="0">
                <a:latin typeface="Times New Roman"/>
                <a:cs typeface="Times New Roman"/>
              </a:rPr>
              <a:t>的</a:t>
            </a:r>
            <a:r>
              <a:rPr sz="1408" spc="-15" dirty="0">
                <a:latin typeface="Times New Roman"/>
                <a:cs typeface="Times New Roman"/>
              </a:rPr>
              <a:t>电子邮件</a:t>
            </a:r>
            <a:r>
              <a:rPr sz="1408" dirty="0">
                <a:latin typeface="Times New Roman"/>
                <a:cs typeface="Times New Roman"/>
              </a:rPr>
              <a:t>R</a:t>
            </a:r>
            <a:endParaRPr sz="1408">
              <a:latin typeface="Times New Roman"/>
              <a:cs typeface="Times New Roman"/>
            </a:endParaRPr>
          </a:p>
        </p:txBody>
      </p:sp>
      <p:sp>
        <p:nvSpPr>
          <p:cNvPr id="148508" name="object 29">
            <a:extLst>
              <a:ext uri="{FF2B5EF4-FFF2-40B4-BE49-F238E27FC236}">
                <a16:creationId xmlns:a16="http://schemas.microsoft.com/office/drawing/2014/main" id="{596B313C-2C0E-45B2-B56C-F9BED5FE8B16}"/>
              </a:ext>
            </a:extLst>
          </p:cNvPr>
          <p:cNvSpPr>
            <a:spLocks/>
          </p:cNvSpPr>
          <p:nvPr/>
        </p:nvSpPr>
        <p:spPr bwMode="auto">
          <a:xfrm>
            <a:off x="8401050" y="5273675"/>
            <a:ext cx="1609725" cy="920750"/>
          </a:xfrm>
          <a:custGeom>
            <a:avLst/>
            <a:gdLst>
              <a:gd name="T0" fmla="*/ 323861 w 1600200"/>
              <a:gd name="T1" fmla="*/ 0 h 914400"/>
              <a:gd name="T2" fmla="*/ 1619307 w 1600200"/>
              <a:gd name="T3" fmla="*/ 0 h 914400"/>
              <a:gd name="T4" fmla="*/ 1619307 w 1600200"/>
              <a:gd name="T5" fmla="*/ 927144 h 914400"/>
              <a:gd name="T6" fmla="*/ 0 w 1600200"/>
              <a:gd name="T7" fmla="*/ 927144 h 914400"/>
              <a:gd name="T8" fmla="*/ 0 w 1600200"/>
              <a:gd name="T9" fmla="*/ 185428 h 914400"/>
              <a:gd name="T10" fmla="*/ 323861 w 1600200"/>
              <a:gd name="T11" fmla="*/ 0 h 914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0200" h="914400">
                <a:moveTo>
                  <a:pt x="320040" y="0"/>
                </a:moveTo>
                <a:lnTo>
                  <a:pt x="1600200" y="0"/>
                </a:lnTo>
                <a:lnTo>
                  <a:pt x="1600200" y="914400"/>
                </a:lnTo>
                <a:lnTo>
                  <a:pt x="0" y="914400"/>
                </a:lnTo>
                <a:lnTo>
                  <a:pt x="0" y="182879"/>
                </a:lnTo>
                <a:lnTo>
                  <a:pt x="32004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8509" name="object 30">
            <a:extLst>
              <a:ext uri="{FF2B5EF4-FFF2-40B4-BE49-F238E27FC236}">
                <a16:creationId xmlns:a16="http://schemas.microsoft.com/office/drawing/2014/main" id="{A4DC86F1-1385-4B49-8AB7-2933AB501586}"/>
              </a:ext>
            </a:extLst>
          </p:cNvPr>
          <p:cNvSpPr txBox="1">
            <a:spLocks noChangeArrowheads="1"/>
          </p:cNvSpPr>
          <p:nvPr/>
        </p:nvSpPr>
        <p:spPr bwMode="auto">
          <a:xfrm>
            <a:off x="8632825" y="5454650"/>
            <a:ext cx="12223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200">
                <a:latin typeface="Times New Roman" panose="02020603050405020304" pitchFamily="18" charset="0"/>
                <a:cs typeface="Times New Roman" panose="02020603050405020304" pitchFamily="18" charset="0"/>
              </a:rPr>
              <a:t>跨 bean 消息服务通信</a:t>
            </a:r>
          </a:p>
        </p:txBody>
      </p:sp>
    </p:spTree>
  </p:cSld>
  <p:clrMapOvr>
    <a:masterClrMapping/>
  </p:clrMapOvr>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D27FED2-54C3-4C60-BF97-AE65C123CF25}"/>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5" dirty="0"/>
              <a:t>的</a:t>
            </a:r>
            <a:r>
              <a:rPr spc="-5" dirty="0"/>
              <a:t>逻辑</a:t>
            </a:r>
            <a:r>
              <a:rPr spc="-65" dirty="0"/>
              <a:t> </a:t>
            </a:r>
            <a:r>
              <a:rPr spc="10" dirty="0"/>
              <a:t>建筑</a:t>
            </a:r>
          </a:p>
        </p:txBody>
      </p:sp>
      <p:sp>
        <p:nvSpPr>
          <p:cNvPr id="72707" name="object 12">
            <a:extLst>
              <a:ext uri="{FF2B5EF4-FFF2-40B4-BE49-F238E27FC236}">
                <a16:creationId xmlns:a16="http://schemas.microsoft.com/office/drawing/2014/main" id="{55F95932-0E56-4069-95EB-23C57977239C}"/>
              </a:ext>
            </a:extLst>
          </p:cNvPr>
          <p:cNvSpPr txBox="1">
            <a:spLocks noChangeArrowheads="1"/>
          </p:cNvSpPr>
          <p:nvPr/>
        </p:nvSpPr>
        <p:spPr bwMode="auto">
          <a:xfrm>
            <a:off x="1709738" y="1157288"/>
            <a:ext cx="862171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400">
                <a:latin typeface="Cambria" panose="02040503050406030204" pitchFamily="18" charset="0"/>
              </a:rPr>
              <a:t>逻辑体系结构主要</a:t>
            </a:r>
            <a:r>
              <a:rPr lang="en-US" altLang="zh-CN" sz="2400">
                <a:latin typeface="Cambria" panose="02040503050406030204" pitchFamily="18" charset="0"/>
              </a:rPr>
              <a:t> </a:t>
            </a:r>
            <a:r>
              <a:rPr lang="zh-CN" altLang="zh-CN" sz="2400">
                <a:latin typeface="Cambria" panose="02040503050406030204" pitchFamily="18" charset="0"/>
              </a:rPr>
              <a:t>支持该</a:t>
            </a:r>
            <a:r>
              <a:rPr lang="zh-CN" altLang="zh-CN" sz="2400">
                <a:solidFill>
                  <a:srgbClr val="FF0000"/>
                </a:solidFill>
                <a:latin typeface="Cambria" panose="02040503050406030204" pitchFamily="18" charset="0"/>
              </a:rPr>
              <a:t>功能要求</a:t>
            </a:r>
            <a:endParaRPr lang="zh-CN" altLang="zh-CN" sz="2400">
              <a:latin typeface="Cambria" panose="02040503050406030204" pitchFamily="18" charset="0"/>
            </a:endParaRPr>
          </a:p>
          <a:p>
            <a:pPr lvl="1" eaLnBrk="1" hangingPunct="1">
              <a:spcBef>
                <a:spcPts val="425"/>
              </a:spcBef>
              <a:buFont typeface="Arial" panose="020B0604020202020204" pitchFamily="34" charset="0"/>
              <a:buChar char="–"/>
            </a:pPr>
            <a:r>
              <a:rPr lang="zh-CN" altLang="zh-CN">
                <a:latin typeface="Cambria" panose="02040503050406030204" pitchFamily="18" charset="0"/>
              </a:rPr>
              <a:t>系统应为用户提供的服务。</a:t>
            </a:r>
          </a:p>
          <a:p>
            <a:pPr lvl="1" eaLnBrk="1" hangingPunct="1">
              <a:buFont typeface="Arial" panose="020B0604020202020204" pitchFamily="34" charset="0"/>
              <a:buChar char="–"/>
            </a:pPr>
            <a:endParaRPr lang="zh-CN" altLang="zh-CN">
              <a:latin typeface="Times New Roman" panose="02020603050405020304" pitchFamily="18" charset="0"/>
              <a:cs typeface="Times New Roman" panose="02020603050405020304" pitchFamily="18" charset="0"/>
            </a:endParaRPr>
          </a:p>
          <a:p>
            <a:pPr lvl="1" eaLnBrk="1" hangingPunct="1">
              <a:spcBef>
                <a:spcPts val="13"/>
              </a:spcBef>
              <a:buFont typeface="Arial" panose="020B0604020202020204" pitchFamily="34" charset="0"/>
              <a:buChar char="–"/>
            </a:pPr>
            <a:endParaRPr lang="zh-CN" altLang="zh-CN" sz="170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lang="zh-CN" altLang="zh-CN" sz="2400">
                <a:latin typeface="Cambria" panose="02040503050406030204" pitchFamily="18" charset="0"/>
              </a:rPr>
              <a:t>系统分解为一组关键抽象,</a:t>
            </a:r>
          </a:p>
          <a:p>
            <a:pPr lvl="1" algn="just" eaLnBrk="1" hangingPunct="1">
              <a:spcBef>
                <a:spcPts val="525"/>
              </a:spcBef>
              <a:buFont typeface="Arial" panose="020B0604020202020204" pitchFamily="34" charset="0"/>
              <a:buChar char="–"/>
            </a:pPr>
            <a:r>
              <a:rPr lang="zh-CN" altLang="zh-CN" sz="2000">
                <a:latin typeface="Cambria" panose="02040503050406030204" pitchFamily="18" charset="0"/>
              </a:rPr>
              <a:t>采取 (主要) 从问题领域, 在形式</a:t>
            </a:r>
            <a:r>
              <a:rPr lang="zh-CN" altLang="zh-CN" sz="2000">
                <a:solidFill>
                  <a:srgbClr val="FF0000"/>
                </a:solidFill>
                <a:latin typeface="Cambria" panose="02040503050406030204" pitchFamily="18" charset="0"/>
              </a:rPr>
              <a:t>对象或对象类的</a:t>
            </a:r>
            <a:r>
              <a:rPr lang="zh-CN" altLang="zh-CN" sz="2000">
                <a:latin typeface="Cambria" panose="02040503050406030204" pitchFamily="18" charset="0"/>
              </a:rPr>
              <a:t>.</a:t>
            </a:r>
          </a:p>
          <a:p>
            <a:pPr lvl="1" eaLnBrk="1" hangingPunct="1">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lnSpc>
                <a:spcPct val="101000"/>
              </a:lnSpc>
              <a:spcBef>
                <a:spcPts val="1675"/>
              </a:spcBef>
              <a:buFont typeface="Arial" panose="020B0604020202020204" pitchFamily="34" charset="0"/>
              <a:buChar char="•"/>
            </a:pPr>
            <a:r>
              <a:rPr lang="zh-CN" altLang="zh-CN" sz="2400">
                <a:latin typeface="Cambria" panose="02040503050406030204" pitchFamily="18" charset="0"/>
              </a:rPr>
              <a:t>他们利用</a:t>
            </a:r>
            <a:r>
              <a:rPr lang="zh-CN" altLang="zh-CN" sz="2400">
                <a:solidFill>
                  <a:srgbClr val="FF0000"/>
                </a:solidFill>
                <a:latin typeface="Cambria" panose="02040503050406030204" pitchFamily="18" charset="0"/>
              </a:rPr>
              <a:t>抽象、封装和继承原则</a:t>
            </a:r>
            <a:r>
              <a:rPr lang="zh-CN" altLang="zh-CN" sz="2400">
                <a:latin typeface="Cambria" panose="02040503050406030204" pitchFamily="18" charset="0"/>
              </a:rPr>
              <a:t>.</a:t>
            </a:r>
          </a:p>
          <a:p>
            <a:pPr lvl="1" algn="just" eaLnBrk="1" hangingPunct="1">
              <a:spcBef>
                <a:spcPts val="425"/>
              </a:spcBef>
              <a:buFont typeface="Arial" panose="020B0604020202020204" pitchFamily="34" charset="0"/>
              <a:buChar char="–"/>
            </a:pPr>
            <a:r>
              <a:rPr lang="zh-CN" altLang="zh-CN">
                <a:latin typeface="Cambria" panose="02040503050406030204" pitchFamily="18" charset="0"/>
              </a:rPr>
              <a:t>这种分解不仅是为了进行功能分析, 还有助于识别系统各个部分的常见机制和设计元素。</a:t>
            </a:r>
          </a:p>
        </p:txBody>
      </p:sp>
    </p:spTree>
  </p:cSld>
  <p:clrMapOvr>
    <a:masterClrMapping/>
  </p:clrMapOvr>
</p:sld>
</file>

<file path=ppt/slides/slide8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95B5F6E-0C46-4136-9699-C3B221C60E71}"/>
              </a:ext>
            </a:extLst>
          </p:cNvPr>
          <p:cNvSpPr txBox="1">
            <a:spLocks noGrp="1"/>
          </p:cNvSpPr>
          <p:nvPr>
            <p:ph type="title"/>
          </p:nvPr>
        </p:nvSpPr>
        <p:spPr>
          <a:xfrm>
            <a:off x="228600" y="130175"/>
            <a:ext cx="5638800" cy="690563"/>
          </a:xfrm>
        </p:spPr>
        <p:txBody>
          <a:bodyPr lIns="0" tIns="13409" rIns="0" bIns="0" rtlCol="0">
            <a:spAutoFit/>
          </a:bodyPr>
          <a:lstStyle/>
          <a:p>
            <a:pPr marL="12771">
              <a:spcBef>
                <a:spcPts val="106"/>
              </a:spcBef>
              <a:defRPr/>
            </a:pPr>
            <a:r>
              <a:rPr lang="en-US" spc="-5" dirty="0">
                <a:latin typeface="Times New Roman"/>
                <a:cs typeface="Times New Roman"/>
              </a:rPr>
              <a:t>3。</a:t>
            </a:r>
            <a:r>
              <a:rPr spc="-5" dirty="0">
                <a:latin typeface="Times New Roman"/>
                <a:cs typeface="Times New Roman"/>
              </a:rPr>
              <a:t>实现</a:t>
            </a:r>
            <a:r>
              <a:rPr spc="-45" dirty="0">
                <a:latin typeface="Times New Roman"/>
                <a:cs typeface="Times New Roman"/>
              </a:rPr>
              <a:t> </a:t>
            </a:r>
            <a:r>
              <a:rPr spc="-5" dirty="0">
                <a:latin typeface="Times New Roman"/>
                <a:cs typeface="Times New Roman"/>
              </a:rPr>
              <a:t>视图</a:t>
            </a:r>
            <a:endParaRPr dirty="0">
              <a:latin typeface="Times New Roman"/>
              <a:cs typeface="Times New Roman"/>
            </a:endParaRPr>
          </a:p>
        </p:txBody>
      </p:sp>
      <p:sp>
        <p:nvSpPr>
          <p:cNvPr id="149507" name="object 4">
            <a:extLst>
              <a:ext uri="{FF2B5EF4-FFF2-40B4-BE49-F238E27FC236}">
                <a16:creationId xmlns:a16="http://schemas.microsoft.com/office/drawing/2014/main" id="{E176CA73-70A1-49B0-81B6-9C39B2C62332}"/>
              </a:ext>
            </a:extLst>
          </p:cNvPr>
          <p:cNvSpPr txBox="1">
            <a:spLocks noChangeArrowheads="1"/>
          </p:cNvSpPr>
          <p:nvPr/>
        </p:nvSpPr>
        <p:spPr bwMode="auto">
          <a:xfrm>
            <a:off x="6178550" y="217488"/>
            <a:ext cx="4291013" cy="717550"/>
          </a:xfrm>
          <a:prstGeom prst="rect">
            <a:avLst/>
          </a:prstGeom>
          <a:solidFill>
            <a:srgbClr val="FFFF99"/>
          </a:solidFill>
          <a:ln w="9144">
            <a:solidFill>
              <a:srgbClr val="000000"/>
            </a:solidFill>
            <a:miter lim="800000"/>
            <a:headEnd/>
            <a:tailEnd/>
          </a:ln>
        </p:spPr>
        <p:txBody>
          <a:bodyPr lIns="0" tIns="63216" rIns="0" bIns="0">
            <a:spAutoFit/>
          </a:bodyPr>
          <a:lstStyle>
            <a:lvl1pPr marL="5572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500"/>
              </a:spcBef>
            </a:pPr>
            <a:r>
              <a:rPr lang="zh-CN" altLang="zh-CN" sz="1400">
                <a:latin typeface="Arial" panose="020B0604020202020204" pitchFamily="34" charset="0"/>
                <a:cs typeface="Arial" panose="020B0604020202020204" pitchFamily="34" charset="0"/>
              </a:rPr>
              <a:t>集中于将逻辑视图和逻辑实体划分为实际的软件组件。</a:t>
            </a:r>
          </a:p>
        </p:txBody>
      </p:sp>
      <p:sp>
        <p:nvSpPr>
          <p:cNvPr id="5" name="object 5">
            <a:extLst>
              <a:ext uri="{FF2B5EF4-FFF2-40B4-BE49-F238E27FC236}">
                <a16:creationId xmlns:a16="http://schemas.microsoft.com/office/drawing/2014/main" id="{DF7C0A11-58E2-4DF6-B02F-7B95D8B9253C}"/>
              </a:ext>
            </a:extLst>
          </p:cNvPr>
          <p:cNvSpPr txBox="1"/>
          <p:nvPr/>
        </p:nvSpPr>
        <p:spPr>
          <a:xfrm>
            <a:off x="2130425" y="1154113"/>
            <a:ext cx="1390650" cy="455612"/>
          </a:xfrm>
          <a:prstGeom prst="rect">
            <a:avLst/>
          </a:prstGeom>
        </p:spPr>
        <p:txBody>
          <a:bodyPr lIns="0" tIns="12132" rIns="0" bIns="0">
            <a:spAutoFit/>
          </a:bodyPr>
          <a:lstStyle/>
          <a:p>
            <a:pPr marL="12771">
              <a:spcBef>
                <a:spcPts val="96"/>
              </a:spcBef>
              <a:defRPr/>
            </a:pPr>
            <a:r>
              <a:rPr sz="2816" b="1" i="1" spc="-10" dirty="0">
                <a:latin typeface="Times New Roman"/>
                <a:cs typeface="Times New Roman"/>
              </a:rPr>
              <a:t>概述</a:t>
            </a:r>
            <a:endParaRPr sz="2816" dirty="0">
              <a:latin typeface="Times New Roman"/>
              <a:cs typeface="Times New Roman"/>
            </a:endParaRPr>
          </a:p>
        </p:txBody>
      </p:sp>
      <p:sp>
        <p:nvSpPr>
          <p:cNvPr id="149509" name="object 6">
            <a:extLst>
              <a:ext uri="{FF2B5EF4-FFF2-40B4-BE49-F238E27FC236}">
                <a16:creationId xmlns:a16="http://schemas.microsoft.com/office/drawing/2014/main" id="{A9F7D80A-46C2-43C2-84E9-2C272277BEA5}"/>
              </a:ext>
            </a:extLst>
          </p:cNvPr>
          <p:cNvSpPr>
            <a:spLocks noGrp="1"/>
          </p:cNvSpPr>
          <p:nvPr>
            <p:ph type="body" idx="1"/>
          </p:nvPr>
        </p:nvSpPr>
        <p:spPr>
          <a:xfrm>
            <a:off x="1905000" y="1543050"/>
            <a:ext cx="9448800" cy="1866900"/>
          </a:xfrm>
        </p:spPr>
        <p:txBody>
          <a:bodyPr lIns="0" tIns="13409" rIns="0" bIns="0">
            <a:spAutoFit/>
          </a:bodyPr>
          <a:lstStyle/>
          <a:p>
            <a:pPr marL="11113" indent="0">
              <a:spcBef>
                <a:spcPts val="100"/>
              </a:spcBef>
              <a:buFont typeface="Arial" panose="020B0604020202020204" pitchFamily="34" charset="0"/>
              <a:buNone/>
            </a:pPr>
            <a:r>
              <a:rPr lang="zh-CN" altLang="zh-CN" sz="2800"/>
              <a:t>-</a:t>
            </a:r>
            <a:r>
              <a:rPr lang="zh-CN" altLang="zh-CN" sz="2400"/>
              <a:t>描述了</a:t>
            </a:r>
            <a:r>
              <a:rPr lang="zh-CN" altLang="zh-CN" sz="2400" b="1" i="1">
                <a:solidFill>
                  <a:srgbClr val="3737CA"/>
                </a:solidFill>
                <a:latin typeface="Times New Roman" panose="02020603050405020304" pitchFamily="18" charset="0"/>
                <a:cs typeface="Times New Roman" panose="02020603050405020304" pitchFamily="18" charset="0"/>
              </a:rPr>
              <a:t>静态软件模块的组织</a:t>
            </a:r>
            <a:r>
              <a:rPr lang="zh-CN" altLang="zh-CN" sz="2400"/>
              <a:t>(源代码、数据文件、可执行文件、文档等)在开发环境中:</a:t>
            </a:r>
          </a:p>
          <a:p>
            <a:pPr marL="11113" indent="0">
              <a:spcBef>
                <a:spcPts val="400"/>
              </a:spcBef>
              <a:buClr>
                <a:srgbClr val="000000"/>
              </a:buClr>
              <a:buSzPct val="95000"/>
              <a:buFont typeface="Times New Roman" panose="02020603050405020304" pitchFamily="18" charset="0"/>
              <a:buChar char="•"/>
            </a:pPr>
            <a:r>
              <a:rPr lang="zh-CN" altLang="zh-CN" sz="2000" b="1" i="1">
                <a:solidFill>
                  <a:srgbClr val="3737CA"/>
                </a:solidFill>
                <a:latin typeface="Times New Roman" panose="02020603050405020304" pitchFamily="18" charset="0"/>
                <a:cs typeface="Times New Roman" panose="02020603050405020304" pitchFamily="18" charset="0"/>
              </a:rPr>
              <a:t>包装和分层</a:t>
            </a:r>
            <a:endParaRPr lang="zh-CN" altLang="zh-CN" sz="2000">
              <a:latin typeface="Times New Roman" panose="02020603050405020304" pitchFamily="18" charset="0"/>
              <a:cs typeface="Times New Roman" panose="02020603050405020304" pitchFamily="18" charset="0"/>
            </a:endParaRPr>
          </a:p>
          <a:p>
            <a:pPr marL="11113" indent="0">
              <a:spcBef>
                <a:spcPts val="88"/>
              </a:spcBef>
              <a:buClr>
                <a:srgbClr val="000000"/>
              </a:buClr>
              <a:buSzPct val="95000"/>
              <a:buFont typeface="Times New Roman" panose="02020603050405020304" pitchFamily="18" charset="0"/>
              <a:buChar char="•"/>
            </a:pPr>
            <a:r>
              <a:rPr lang="zh-CN" altLang="zh-CN" sz="2000" b="1" i="1">
                <a:solidFill>
                  <a:srgbClr val="3737CA"/>
                </a:solidFill>
                <a:latin typeface="Times New Roman" panose="02020603050405020304" pitchFamily="18" charset="0"/>
                <a:cs typeface="Times New Roman" panose="02020603050405020304" pitchFamily="18" charset="0"/>
              </a:rPr>
              <a:t>配置管理</a:t>
            </a:r>
            <a:r>
              <a:rPr lang="zh-CN" altLang="zh-CN" sz="2000"/>
              <a:t>(所有权、发布策略等)</a:t>
            </a:r>
            <a:endParaRPr lang="zh-CN" altLang="zh-CN" sz="2000">
              <a:latin typeface="Times New Roman" panose="02020603050405020304" pitchFamily="18" charset="0"/>
              <a:cs typeface="Times New Roman" panose="02020603050405020304" pitchFamily="18" charset="0"/>
            </a:endParaRPr>
          </a:p>
        </p:txBody>
      </p:sp>
      <p:sp>
        <p:nvSpPr>
          <p:cNvPr id="149510" name="object 7">
            <a:extLst>
              <a:ext uri="{FF2B5EF4-FFF2-40B4-BE49-F238E27FC236}">
                <a16:creationId xmlns:a16="http://schemas.microsoft.com/office/drawing/2014/main" id="{6821FD93-DEDD-4A78-A5D8-4F6C420FD4F6}"/>
              </a:ext>
            </a:extLst>
          </p:cNvPr>
          <p:cNvSpPr txBox="1">
            <a:spLocks noChangeArrowheads="1"/>
          </p:cNvSpPr>
          <p:nvPr/>
        </p:nvSpPr>
        <p:spPr bwMode="auto">
          <a:xfrm>
            <a:off x="1905000" y="3517900"/>
            <a:ext cx="97536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400">
                <a:latin typeface="Times New Roman" panose="02020603050405020304" pitchFamily="18" charset="0"/>
                <a:cs typeface="Times New Roman" panose="02020603050405020304" pitchFamily="18" charset="0"/>
              </a:rPr>
              <a:t>-被建模使用</a:t>
            </a:r>
            <a:r>
              <a:rPr lang="zh-CN" altLang="zh-CN" sz="2400" i="1">
                <a:latin typeface="Times New Roman" panose="02020603050405020304" pitchFamily="18" charset="0"/>
                <a:cs typeface="Times New Roman" panose="02020603050405020304" pitchFamily="18" charset="0"/>
              </a:rPr>
              <a:t>UML 组件图</a:t>
            </a:r>
            <a:r>
              <a:rPr lang="zh-CN" altLang="zh-CN" sz="2400">
                <a:latin typeface="Times New Roman" panose="02020603050405020304" pitchFamily="18" charset="0"/>
                <a:cs typeface="Times New Roman" panose="02020603050405020304" pitchFamily="18" charset="0"/>
              </a:rPr>
              <a:t>.</a:t>
            </a:r>
          </a:p>
          <a:p>
            <a:pPr/>
            <a:r>
              <a:rPr lang="zh-CN" altLang="zh-CN" sz="2000">
                <a:latin typeface="Times New Roman" panose="02020603050405020304" pitchFamily="18" charset="0"/>
                <a:cs typeface="Times New Roman" panose="02020603050405020304" pitchFamily="18" charset="0"/>
              </a:rPr>
              <a:t>•UML 组件是系统的物理和可替换部件, 它符合并提供了一组接口的实现。</a:t>
            </a:r>
          </a:p>
          <a:p>
            <a:pPr>
              <a:spcBef>
                <a:spcPts val="725"/>
              </a:spcBef>
            </a:pPr>
            <a:r>
              <a:rPr lang="zh-CN" altLang="zh-CN" sz="2400" b="1" i="1">
                <a:latin typeface="Times New Roman" panose="02020603050405020304" pitchFamily="18" charset="0"/>
                <a:cs typeface="Times New Roman" panose="02020603050405020304" pitchFamily="18" charset="0"/>
              </a:rPr>
              <a:t>三种类组分:</a:t>
            </a:r>
            <a:endParaRPr lang="zh-CN" altLang="zh-CN" sz="2400">
              <a:latin typeface="Times New Roman" panose="02020603050405020304" pitchFamily="18" charset="0"/>
              <a:cs typeface="Times New Roman" panose="02020603050405020304" pitchFamily="18" charset="0"/>
            </a:endParaRPr>
          </a:p>
          <a:p>
            <a:pPr/>
            <a:r>
              <a:rPr lang="zh-CN" altLang="zh-CN" sz="2000">
                <a:latin typeface="Times New Roman" panose="02020603050405020304" pitchFamily="18" charset="0"/>
                <a:cs typeface="Times New Roman" panose="02020603050405020304" pitchFamily="18" charset="0"/>
              </a:rPr>
              <a:t>-</a:t>
            </a:r>
            <a:r>
              <a:rPr lang="zh-CN" altLang="zh-CN" sz="2000" b="1" i="1">
                <a:solidFill>
                  <a:srgbClr val="3737CA"/>
                </a:solidFill>
                <a:latin typeface="Times New Roman" panose="02020603050405020304" pitchFamily="18" charset="0"/>
                <a:cs typeface="Times New Roman" panose="02020603050405020304" pitchFamily="18" charset="0"/>
              </a:rPr>
              <a:t>部署组件</a:t>
            </a:r>
            <a:r>
              <a:rPr lang="zh-CN" altLang="zh-CN" sz="2000">
                <a:latin typeface="Times New Roman" panose="02020603050405020304" pitchFamily="18" charset="0"/>
                <a:cs typeface="Times New Roman" panose="02020603050405020304" pitchFamily="18" charset="0"/>
              </a:rPr>
              <a:t>: 构成可执行系统的必要和足够的组件, 如 dll、可执行文件等。</a:t>
            </a:r>
          </a:p>
          <a:p>
            <a:pPr/>
            <a:r>
              <a:rPr lang="zh-CN" altLang="zh-CN" sz="2000">
                <a:latin typeface="Times New Roman" panose="02020603050405020304" pitchFamily="18" charset="0"/>
                <a:cs typeface="Times New Roman" panose="02020603050405020304" pitchFamily="18" charset="0"/>
              </a:rPr>
              <a:t>-</a:t>
            </a:r>
            <a:r>
              <a:rPr lang="zh-CN" altLang="zh-CN" sz="2000" b="1" i="1">
                <a:solidFill>
                  <a:srgbClr val="3737CA"/>
                </a:solidFill>
                <a:latin typeface="Times New Roman" panose="02020603050405020304" pitchFamily="18" charset="0"/>
                <a:cs typeface="Times New Roman" panose="02020603050405020304" pitchFamily="18" charset="0"/>
              </a:rPr>
              <a:t>工作产品组件</a:t>
            </a:r>
            <a:r>
              <a:rPr lang="zh-CN" altLang="zh-CN" sz="2000">
                <a:latin typeface="Times New Roman" panose="02020603050405020304" pitchFamily="18" charset="0"/>
                <a:cs typeface="Times New Roman" panose="02020603050405020304" pitchFamily="18" charset="0"/>
              </a:rPr>
              <a:t>: 开发过程的残渣, 如源代码文件、数据文件等。</a:t>
            </a:r>
          </a:p>
          <a:p>
            <a:pPr/>
            <a:r>
              <a:rPr lang="zh-CN" altLang="zh-CN" sz="2000">
                <a:latin typeface="Times New Roman" panose="02020603050405020304" pitchFamily="18" charset="0"/>
                <a:cs typeface="Times New Roman" panose="02020603050405020304" pitchFamily="18" charset="0"/>
              </a:rPr>
              <a:t>-</a:t>
            </a:r>
            <a:r>
              <a:rPr lang="zh-CN" altLang="zh-CN" sz="2000" b="1" i="1">
                <a:solidFill>
                  <a:srgbClr val="3737CA"/>
                </a:solidFill>
                <a:latin typeface="Times New Roman" panose="02020603050405020304" pitchFamily="18" charset="0"/>
                <a:cs typeface="Times New Roman" panose="02020603050405020304" pitchFamily="18" charset="0"/>
              </a:rPr>
              <a:t>执行组件</a:t>
            </a:r>
            <a:r>
              <a:rPr lang="zh-CN" altLang="zh-CN" sz="2000">
                <a:latin typeface="Times New Roman" panose="02020603050405020304" pitchFamily="18" charset="0"/>
                <a:cs typeface="Times New Roman" panose="02020603050405020304" pitchFamily="18" charset="0"/>
              </a:rPr>
              <a:t>: 由于执行从 DLL 实例化的系统 (如 com+) 而创建的结果。</a:t>
            </a:r>
          </a:p>
        </p:txBody>
      </p:sp>
    </p:spTree>
  </p:cSld>
  <p:clrMapOvr>
    <a:masterClrMapping/>
  </p:clrMapOvr>
</p:sld>
</file>

<file path=ppt/slides/slide8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DE60A53-E3B9-43A0-A0DB-148B2551A0E7}"/>
              </a:ext>
            </a:extLst>
          </p:cNvPr>
          <p:cNvSpPr txBox="1">
            <a:spLocks noGrp="1"/>
          </p:cNvSpPr>
          <p:nvPr>
            <p:ph type="title"/>
          </p:nvPr>
        </p:nvSpPr>
        <p:spPr>
          <a:xfrm>
            <a:off x="311150" y="190500"/>
            <a:ext cx="6318250" cy="688975"/>
          </a:xfrm>
        </p:spPr>
        <p:txBody>
          <a:bodyPr lIns="0" tIns="12132" rIns="0" bIns="0" rtlCol="0">
            <a:spAutoFit/>
          </a:bodyPr>
          <a:lstStyle/>
          <a:p>
            <a:pPr marL="12771">
              <a:spcBef>
                <a:spcPts val="96"/>
              </a:spcBef>
              <a:defRPr/>
            </a:pPr>
            <a:r>
              <a:rPr spc="-5" dirty="0"/>
              <a:t>Uml</a:t>
            </a:r>
            <a:r>
              <a:rPr spc="-45" dirty="0"/>
              <a:t> </a:t>
            </a:r>
            <a:r>
              <a:rPr spc="-10" dirty="0"/>
              <a:t>组件</a:t>
            </a:r>
            <a:endParaRPr dirty="0"/>
          </a:p>
        </p:txBody>
      </p:sp>
      <p:sp>
        <p:nvSpPr>
          <p:cNvPr id="150531" name="object 3">
            <a:extLst>
              <a:ext uri="{FF2B5EF4-FFF2-40B4-BE49-F238E27FC236}">
                <a16:creationId xmlns:a16="http://schemas.microsoft.com/office/drawing/2014/main" id="{855D4DFA-3411-451A-B041-24BA735377A5}"/>
              </a:ext>
            </a:extLst>
          </p:cNvPr>
          <p:cNvSpPr>
            <a:spLocks/>
          </p:cNvSpPr>
          <p:nvPr/>
        </p:nvSpPr>
        <p:spPr bwMode="auto">
          <a:xfrm>
            <a:off x="3190875" y="1597025"/>
            <a:ext cx="1762125" cy="1377950"/>
          </a:xfrm>
          <a:custGeom>
            <a:avLst/>
            <a:gdLst>
              <a:gd name="T0" fmla="*/ 0 w 1752600"/>
              <a:gd name="T1" fmla="*/ 0 h 1371600"/>
              <a:gd name="T2" fmla="*/ 0 w 1752600"/>
              <a:gd name="T3" fmla="*/ 1384329 h 1371600"/>
              <a:gd name="T4" fmla="*/ 1771702 w 1752600"/>
              <a:gd name="T5" fmla="*/ 1384329 h 1371600"/>
              <a:gd name="T6" fmla="*/ 1771702 w 1752600"/>
              <a:gd name="T7" fmla="*/ 0 h 1371600"/>
              <a:gd name="T8" fmla="*/ 0 w 1752600"/>
              <a:gd name="T9" fmla="*/ 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1371600">
                <a:moveTo>
                  <a:pt x="0" y="0"/>
                </a:moveTo>
                <a:lnTo>
                  <a:pt x="0" y="1371600"/>
                </a:lnTo>
                <a:lnTo>
                  <a:pt x="1752600" y="1371600"/>
                </a:lnTo>
                <a:lnTo>
                  <a:pt x="1752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0532" name="object 4">
            <a:extLst>
              <a:ext uri="{FF2B5EF4-FFF2-40B4-BE49-F238E27FC236}">
                <a16:creationId xmlns:a16="http://schemas.microsoft.com/office/drawing/2014/main" id="{EAE6CF7E-A113-47FC-83A7-9B9E4639B541}"/>
              </a:ext>
            </a:extLst>
          </p:cNvPr>
          <p:cNvSpPr>
            <a:spLocks/>
          </p:cNvSpPr>
          <p:nvPr/>
        </p:nvSpPr>
        <p:spPr bwMode="auto">
          <a:xfrm>
            <a:off x="2884488" y="2439988"/>
            <a:ext cx="458787" cy="152400"/>
          </a:xfrm>
          <a:custGeom>
            <a:avLst/>
            <a:gdLst>
              <a:gd name="T0" fmla="*/ 0 w 457200"/>
              <a:gd name="T1" fmla="*/ 0 h 152400"/>
              <a:gd name="T2" fmla="*/ 0 w 457200"/>
              <a:gd name="T3" fmla="*/ 152400 h 152400"/>
              <a:gd name="T4" fmla="*/ 460380 w 457200"/>
              <a:gd name="T5" fmla="*/ 152400 h 152400"/>
              <a:gd name="T6" fmla="*/ 460380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0533" name="object 5">
            <a:extLst>
              <a:ext uri="{FF2B5EF4-FFF2-40B4-BE49-F238E27FC236}">
                <a16:creationId xmlns:a16="http://schemas.microsoft.com/office/drawing/2014/main" id="{B8F88A0F-387D-44EE-8630-5EC57B77DFD5}"/>
              </a:ext>
            </a:extLst>
          </p:cNvPr>
          <p:cNvSpPr>
            <a:spLocks/>
          </p:cNvSpPr>
          <p:nvPr/>
        </p:nvSpPr>
        <p:spPr bwMode="auto">
          <a:xfrm>
            <a:off x="2884488" y="2439988"/>
            <a:ext cx="458787" cy="152400"/>
          </a:xfrm>
          <a:custGeom>
            <a:avLst/>
            <a:gdLst>
              <a:gd name="T0" fmla="*/ 0 w 457200"/>
              <a:gd name="T1" fmla="*/ 0 h 152400"/>
              <a:gd name="T2" fmla="*/ 0 w 457200"/>
              <a:gd name="T3" fmla="*/ 152400 h 152400"/>
              <a:gd name="T4" fmla="*/ 460380 w 457200"/>
              <a:gd name="T5" fmla="*/ 152400 h 152400"/>
              <a:gd name="T6" fmla="*/ 460380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0534" name="object 6">
            <a:extLst>
              <a:ext uri="{FF2B5EF4-FFF2-40B4-BE49-F238E27FC236}">
                <a16:creationId xmlns:a16="http://schemas.microsoft.com/office/drawing/2014/main" id="{4865A32B-CF0E-4D48-BA22-4E14A73A78FF}"/>
              </a:ext>
            </a:extLst>
          </p:cNvPr>
          <p:cNvSpPr>
            <a:spLocks/>
          </p:cNvSpPr>
          <p:nvPr/>
        </p:nvSpPr>
        <p:spPr bwMode="auto">
          <a:xfrm>
            <a:off x="2884488" y="1825625"/>
            <a:ext cx="458787" cy="153988"/>
          </a:xfrm>
          <a:custGeom>
            <a:avLst/>
            <a:gdLst>
              <a:gd name="T0" fmla="*/ 0 w 457200"/>
              <a:gd name="T1" fmla="*/ 0 h 152400"/>
              <a:gd name="T2" fmla="*/ 0 w 457200"/>
              <a:gd name="T3" fmla="*/ 155593 h 152400"/>
              <a:gd name="T4" fmla="*/ 460380 w 457200"/>
              <a:gd name="T5" fmla="*/ 155593 h 152400"/>
              <a:gd name="T6" fmla="*/ 460380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0535" name="object 7">
            <a:extLst>
              <a:ext uri="{FF2B5EF4-FFF2-40B4-BE49-F238E27FC236}">
                <a16:creationId xmlns:a16="http://schemas.microsoft.com/office/drawing/2014/main" id="{7CA9BD30-2DB5-4F62-BD6A-8C66499F30E8}"/>
              </a:ext>
            </a:extLst>
          </p:cNvPr>
          <p:cNvSpPr>
            <a:spLocks/>
          </p:cNvSpPr>
          <p:nvPr/>
        </p:nvSpPr>
        <p:spPr bwMode="auto">
          <a:xfrm>
            <a:off x="2884488" y="1825625"/>
            <a:ext cx="458787" cy="153988"/>
          </a:xfrm>
          <a:custGeom>
            <a:avLst/>
            <a:gdLst>
              <a:gd name="T0" fmla="*/ 0 w 457200"/>
              <a:gd name="T1" fmla="*/ 0 h 152400"/>
              <a:gd name="T2" fmla="*/ 0 w 457200"/>
              <a:gd name="T3" fmla="*/ 155593 h 152400"/>
              <a:gd name="T4" fmla="*/ 460380 w 457200"/>
              <a:gd name="T5" fmla="*/ 155593 h 152400"/>
              <a:gd name="T6" fmla="*/ 460380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 name="object 8">
            <a:extLst>
              <a:ext uri="{FF2B5EF4-FFF2-40B4-BE49-F238E27FC236}">
                <a16:creationId xmlns:a16="http://schemas.microsoft.com/office/drawing/2014/main" id="{7717BBD9-E317-4257-A9CF-5AB70F7E8889}"/>
              </a:ext>
            </a:extLst>
          </p:cNvPr>
          <p:cNvSpPr txBox="1"/>
          <p:nvPr/>
        </p:nvSpPr>
        <p:spPr>
          <a:xfrm>
            <a:off x="3576638" y="1878013"/>
            <a:ext cx="668337"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&lt;file&gt;</a:t>
            </a:r>
            <a:endParaRPr sz="1408">
              <a:latin typeface="Times New Roman"/>
              <a:cs typeface="Times New Roman"/>
            </a:endParaRPr>
          </a:p>
        </p:txBody>
      </p:sp>
      <p:sp>
        <p:nvSpPr>
          <p:cNvPr id="9" name="object 9">
            <a:extLst>
              <a:ext uri="{FF2B5EF4-FFF2-40B4-BE49-F238E27FC236}">
                <a16:creationId xmlns:a16="http://schemas.microsoft.com/office/drawing/2014/main" id="{C12330EF-A2A9-4414-AF64-3D7718F15C6B}"/>
              </a:ext>
            </a:extLst>
          </p:cNvPr>
          <p:cNvSpPr txBox="1"/>
          <p:nvPr/>
        </p:nvSpPr>
        <p:spPr>
          <a:xfrm>
            <a:off x="3576638" y="2093913"/>
            <a:ext cx="862012"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代理. java</a:t>
            </a:r>
            <a:endParaRPr sz="1609">
              <a:latin typeface="Times New Roman"/>
              <a:cs typeface="Times New Roman"/>
            </a:endParaRPr>
          </a:p>
        </p:txBody>
      </p:sp>
      <p:sp>
        <p:nvSpPr>
          <p:cNvPr id="150538" name="object 10">
            <a:extLst>
              <a:ext uri="{FF2B5EF4-FFF2-40B4-BE49-F238E27FC236}">
                <a16:creationId xmlns:a16="http://schemas.microsoft.com/office/drawing/2014/main" id="{55C6D45C-3EA2-441C-B916-EE54517B6336}"/>
              </a:ext>
            </a:extLst>
          </p:cNvPr>
          <p:cNvSpPr>
            <a:spLocks/>
          </p:cNvSpPr>
          <p:nvPr/>
        </p:nvSpPr>
        <p:spPr bwMode="auto">
          <a:xfrm>
            <a:off x="5930900" y="1597025"/>
            <a:ext cx="2087563" cy="1377950"/>
          </a:xfrm>
          <a:custGeom>
            <a:avLst/>
            <a:gdLst>
              <a:gd name="T0" fmla="*/ 0 w 2075814"/>
              <a:gd name="T1" fmla="*/ 0 h 1371600"/>
              <a:gd name="T2" fmla="*/ 0 w 2075814"/>
              <a:gd name="T3" fmla="*/ 1384329 h 1371600"/>
              <a:gd name="T4" fmla="*/ 2099251 w 2075814"/>
              <a:gd name="T5" fmla="*/ 1384328 h 1371600"/>
              <a:gd name="T6" fmla="*/ 2099251 w 2075814"/>
              <a:gd name="T7" fmla="*/ 0 h 1371600"/>
              <a:gd name="T8" fmla="*/ 0 w 2075814"/>
              <a:gd name="T9" fmla="*/ 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5814" h="1371600">
                <a:moveTo>
                  <a:pt x="0" y="0"/>
                </a:moveTo>
                <a:lnTo>
                  <a:pt x="0" y="1371600"/>
                </a:lnTo>
                <a:lnTo>
                  <a:pt x="2075688" y="1371599"/>
                </a:lnTo>
                <a:lnTo>
                  <a:pt x="207568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0539" name="object 11">
            <a:extLst>
              <a:ext uri="{FF2B5EF4-FFF2-40B4-BE49-F238E27FC236}">
                <a16:creationId xmlns:a16="http://schemas.microsoft.com/office/drawing/2014/main" id="{91CFE11A-8085-4FE0-94F8-4D2167C596CE}"/>
              </a:ext>
            </a:extLst>
          </p:cNvPr>
          <p:cNvSpPr>
            <a:spLocks/>
          </p:cNvSpPr>
          <p:nvPr/>
        </p:nvSpPr>
        <p:spPr bwMode="auto">
          <a:xfrm>
            <a:off x="5565775" y="2439988"/>
            <a:ext cx="544513" cy="152400"/>
          </a:xfrm>
          <a:custGeom>
            <a:avLst/>
            <a:gdLst>
              <a:gd name="T0" fmla="*/ 0 w 541020"/>
              <a:gd name="T1" fmla="*/ 0 h 152400"/>
              <a:gd name="T2" fmla="*/ 0 w 541020"/>
              <a:gd name="T3" fmla="*/ 152399 h 152400"/>
              <a:gd name="T4" fmla="*/ 548029 w 541020"/>
              <a:gd name="T5" fmla="*/ 152399 h 152400"/>
              <a:gd name="T6" fmla="*/ 548029 w 541020"/>
              <a:gd name="T7" fmla="*/ 0 h 152400"/>
              <a:gd name="T8" fmla="*/ 0 w 54102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1020" h="152400">
                <a:moveTo>
                  <a:pt x="0" y="0"/>
                </a:moveTo>
                <a:lnTo>
                  <a:pt x="0" y="152399"/>
                </a:lnTo>
                <a:lnTo>
                  <a:pt x="541020" y="152399"/>
                </a:lnTo>
                <a:lnTo>
                  <a:pt x="5410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0540" name="object 12">
            <a:extLst>
              <a:ext uri="{FF2B5EF4-FFF2-40B4-BE49-F238E27FC236}">
                <a16:creationId xmlns:a16="http://schemas.microsoft.com/office/drawing/2014/main" id="{F5A88F07-0000-42A5-8F4D-D9641039972B}"/>
              </a:ext>
            </a:extLst>
          </p:cNvPr>
          <p:cNvSpPr>
            <a:spLocks/>
          </p:cNvSpPr>
          <p:nvPr/>
        </p:nvSpPr>
        <p:spPr bwMode="auto">
          <a:xfrm>
            <a:off x="5565775" y="2439988"/>
            <a:ext cx="544513" cy="152400"/>
          </a:xfrm>
          <a:custGeom>
            <a:avLst/>
            <a:gdLst>
              <a:gd name="T0" fmla="*/ 0 w 541020"/>
              <a:gd name="T1" fmla="*/ 0 h 152400"/>
              <a:gd name="T2" fmla="*/ 0 w 541020"/>
              <a:gd name="T3" fmla="*/ 152399 h 152400"/>
              <a:gd name="T4" fmla="*/ 548029 w 541020"/>
              <a:gd name="T5" fmla="*/ 152399 h 152400"/>
              <a:gd name="T6" fmla="*/ 548029 w 541020"/>
              <a:gd name="T7" fmla="*/ 0 h 152400"/>
              <a:gd name="T8" fmla="*/ 0 w 54102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1020" h="152400">
                <a:moveTo>
                  <a:pt x="0" y="0"/>
                </a:moveTo>
                <a:lnTo>
                  <a:pt x="0" y="152399"/>
                </a:lnTo>
                <a:lnTo>
                  <a:pt x="541020" y="152399"/>
                </a:lnTo>
                <a:lnTo>
                  <a:pt x="54102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0541" name="object 13">
            <a:extLst>
              <a:ext uri="{FF2B5EF4-FFF2-40B4-BE49-F238E27FC236}">
                <a16:creationId xmlns:a16="http://schemas.microsoft.com/office/drawing/2014/main" id="{5E7F27E9-F24A-49FE-A890-1A3DB4B7E0BD}"/>
              </a:ext>
            </a:extLst>
          </p:cNvPr>
          <p:cNvSpPr>
            <a:spLocks/>
          </p:cNvSpPr>
          <p:nvPr/>
        </p:nvSpPr>
        <p:spPr bwMode="auto">
          <a:xfrm>
            <a:off x="5565775" y="1825625"/>
            <a:ext cx="544513" cy="153988"/>
          </a:xfrm>
          <a:custGeom>
            <a:avLst/>
            <a:gdLst>
              <a:gd name="T0" fmla="*/ 0 w 541020"/>
              <a:gd name="T1" fmla="*/ 0 h 152400"/>
              <a:gd name="T2" fmla="*/ 0 w 541020"/>
              <a:gd name="T3" fmla="*/ 155592 h 152400"/>
              <a:gd name="T4" fmla="*/ 548029 w 541020"/>
              <a:gd name="T5" fmla="*/ 155592 h 152400"/>
              <a:gd name="T6" fmla="*/ 548029 w 541020"/>
              <a:gd name="T7" fmla="*/ 0 h 152400"/>
              <a:gd name="T8" fmla="*/ 0 w 54102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1020" h="152400">
                <a:moveTo>
                  <a:pt x="0" y="0"/>
                </a:moveTo>
                <a:lnTo>
                  <a:pt x="0" y="152399"/>
                </a:lnTo>
                <a:lnTo>
                  <a:pt x="541020" y="152399"/>
                </a:lnTo>
                <a:lnTo>
                  <a:pt x="54102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0542" name="object 14">
            <a:extLst>
              <a:ext uri="{FF2B5EF4-FFF2-40B4-BE49-F238E27FC236}">
                <a16:creationId xmlns:a16="http://schemas.microsoft.com/office/drawing/2014/main" id="{48DA1981-287A-4B9C-8551-36CEAE43D751}"/>
              </a:ext>
            </a:extLst>
          </p:cNvPr>
          <p:cNvSpPr>
            <a:spLocks/>
          </p:cNvSpPr>
          <p:nvPr/>
        </p:nvSpPr>
        <p:spPr bwMode="auto">
          <a:xfrm>
            <a:off x="5565775" y="1825625"/>
            <a:ext cx="544513" cy="153988"/>
          </a:xfrm>
          <a:custGeom>
            <a:avLst/>
            <a:gdLst>
              <a:gd name="T0" fmla="*/ 0 w 541020"/>
              <a:gd name="T1" fmla="*/ 0 h 152400"/>
              <a:gd name="T2" fmla="*/ 0 w 541020"/>
              <a:gd name="T3" fmla="*/ 155592 h 152400"/>
              <a:gd name="T4" fmla="*/ 548029 w 541020"/>
              <a:gd name="T5" fmla="*/ 155592 h 152400"/>
              <a:gd name="T6" fmla="*/ 548029 w 541020"/>
              <a:gd name="T7" fmla="*/ 0 h 152400"/>
              <a:gd name="T8" fmla="*/ 0 w 54102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1020" h="152400">
                <a:moveTo>
                  <a:pt x="0" y="0"/>
                </a:moveTo>
                <a:lnTo>
                  <a:pt x="0" y="152399"/>
                </a:lnTo>
                <a:lnTo>
                  <a:pt x="541020" y="152399"/>
                </a:lnTo>
                <a:lnTo>
                  <a:pt x="54102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 name="object 15">
            <a:extLst>
              <a:ext uri="{FF2B5EF4-FFF2-40B4-BE49-F238E27FC236}">
                <a16:creationId xmlns:a16="http://schemas.microsoft.com/office/drawing/2014/main" id="{F33A8076-11F5-4CE2-87B4-1BC86CB75636}"/>
              </a:ext>
            </a:extLst>
          </p:cNvPr>
          <p:cNvSpPr txBox="1"/>
          <p:nvPr/>
        </p:nvSpPr>
        <p:spPr>
          <a:xfrm>
            <a:off x="6257925" y="1801813"/>
            <a:ext cx="904875" cy="230187"/>
          </a:xfrm>
          <a:prstGeom prst="rect">
            <a:avLst/>
          </a:prstGeom>
        </p:spPr>
        <p:txBody>
          <a:bodyPr lIns="0" tIns="12771" rIns="0" bIns="0">
            <a:spAutoFit/>
          </a:bodyPr>
          <a:lstStyle/>
          <a:p>
            <a:pPr marL="12771">
              <a:spcBef>
                <a:spcPts val="101"/>
              </a:spcBef>
              <a:defRPr/>
            </a:pPr>
            <a:r>
              <a:rPr sz="1408" spc="-10" dirty="0">
                <a:latin typeface="Times New Roman"/>
                <a:cs typeface="Times New Roman"/>
              </a:rPr>
              <a:t>&lt;library&gt;</a:t>
            </a:r>
            <a:endParaRPr sz="1408">
              <a:latin typeface="Times New Roman"/>
              <a:cs typeface="Times New Roman"/>
            </a:endParaRPr>
          </a:p>
        </p:txBody>
      </p:sp>
      <p:sp>
        <p:nvSpPr>
          <p:cNvPr id="16" name="object 16">
            <a:extLst>
              <a:ext uri="{FF2B5EF4-FFF2-40B4-BE49-F238E27FC236}">
                <a16:creationId xmlns:a16="http://schemas.microsoft.com/office/drawing/2014/main" id="{316CE774-2801-406B-835B-94E850B74C01}"/>
              </a:ext>
            </a:extLst>
          </p:cNvPr>
          <p:cNvSpPr txBox="1"/>
          <p:nvPr/>
        </p:nvSpPr>
        <p:spPr>
          <a:xfrm>
            <a:off x="6257925" y="2017713"/>
            <a:ext cx="1490663" cy="484187"/>
          </a:xfrm>
          <a:prstGeom prst="rect">
            <a:avLst/>
          </a:prstGeom>
        </p:spPr>
        <p:txBody>
          <a:bodyPr lIns="0" tIns="12132" rIns="0" bIns="0">
            <a:spAutoFit/>
          </a:bodyPr>
          <a:lstStyle/>
          <a:p>
            <a:pPr marL="12771">
              <a:lnSpc>
                <a:spcPts val="1931"/>
              </a:lnSpc>
              <a:spcBef>
                <a:spcPts val="96"/>
              </a:spcBef>
              <a:defRPr/>
            </a:pPr>
            <a:r>
              <a:rPr sz="1609" spc="-5" dirty="0">
                <a:latin typeface="Times New Roman"/>
                <a:cs typeface="Times New Roman"/>
              </a:rPr>
              <a:t>系统::d ialog.dll</a:t>
            </a:r>
            <a:endParaRPr sz="1609">
              <a:latin typeface="Times New Roman"/>
              <a:cs typeface="Times New Roman"/>
            </a:endParaRPr>
          </a:p>
          <a:p>
            <a:pPr marL="12771">
              <a:lnSpc>
                <a:spcPts val="1689"/>
              </a:lnSpc>
              <a:defRPr/>
            </a:pPr>
            <a:r>
              <a:rPr sz="1408" spc="-5" dirty="0">
                <a:latin typeface="Times New Roman"/>
                <a:cs typeface="Times New Roman"/>
              </a:rPr>
              <a:t>{版本 = 2.0. 1}</a:t>
            </a:r>
            <a:endParaRPr sz="1408">
              <a:latin typeface="Times New Roman"/>
              <a:cs typeface="Times New Roman"/>
            </a:endParaRPr>
          </a:p>
        </p:txBody>
      </p:sp>
      <p:sp>
        <p:nvSpPr>
          <p:cNvPr id="17" name="object 17">
            <a:extLst>
              <a:ext uri="{FF2B5EF4-FFF2-40B4-BE49-F238E27FC236}">
                <a16:creationId xmlns:a16="http://schemas.microsoft.com/office/drawing/2014/main" id="{43BB7230-55DE-4E89-991B-43A107D8EC68}"/>
              </a:ext>
            </a:extLst>
          </p:cNvPr>
          <p:cNvSpPr txBox="1"/>
          <p:nvPr/>
        </p:nvSpPr>
        <p:spPr>
          <a:xfrm>
            <a:off x="1570038" y="1243013"/>
            <a:ext cx="1131887" cy="393700"/>
          </a:xfrm>
          <a:prstGeom prst="rect">
            <a:avLst/>
          </a:prstGeom>
        </p:spPr>
        <p:txBody>
          <a:bodyPr lIns="0" tIns="12771" rIns="0" bIns="0">
            <a:spAutoFit/>
          </a:bodyPr>
          <a:lstStyle/>
          <a:p>
            <a:pPr marL="12771">
              <a:spcBef>
                <a:spcPts val="101"/>
              </a:spcBef>
              <a:defRPr/>
            </a:pPr>
            <a:r>
              <a:rPr sz="2413" b="1" i="1" spc="-10" dirty="0">
                <a:latin typeface="Times New Roman"/>
                <a:cs typeface="Times New Roman"/>
              </a:rPr>
              <a:t>符号</a:t>
            </a:r>
            <a:endParaRPr sz="2413" dirty="0">
              <a:latin typeface="Times New Roman"/>
              <a:cs typeface="Times New Roman"/>
            </a:endParaRPr>
          </a:p>
        </p:txBody>
      </p:sp>
      <p:sp>
        <p:nvSpPr>
          <p:cNvPr id="18" name="object 18">
            <a:extLst>
              <a:ext uri="{FF2B5EF4-FFF2-40B4-BE49-F238E27FC236}">
                <a16:creationId xmlns:a16="http://schemas.microsoft.com/office/drawing/2014/main" id="{29158229-8912-4399-8CF7-E6E4BDC7E643}"/>
              </a:ext>
            </a:extLst>
          </p:cNvPr>
          <p:cNvSpPr txBox="1"/>
          <p:nvPr/>
        </p:nvSpPr>
        <p:spPr>
          <a:xfrm>
            <a:off x="1890713" y="3763963"/>
            <a:ext cx="7183437" cy="1927225"/>
          </a:xfrm>
          <a:prstGeom prst="rect">
            <a:avLst/>
          </a:prstGeom>
        </p:spPr>
        <p:txBody>
          <a:bodyPr lIns="0" tIns="12771" rIns="0" bIns="0">
            <a:spAutoFit/>
          </a:bodyPr>
          <a:lstStyle/>
          <a:p>
            <a:pPr marL="12771">
              <a:spcBef>
                <a:spcPts val="101"/>
              </a:spcBef>
              <a:defRPr/>
            </a:pPr>
            <a:r>
              <a:rPr sz="2413" b="1" i="1" spc="-5" dirty="0">
                <a:latin typeface="Times New Roman"/>
                <a:cs typeface="Times New Roman"/>
              </a:rPr>
              <a:t>标准</a:t>
            </a:r>
            <a:r>
              <a:rPr sz="2413" b="1" i="1" dirty="0">
                <a:latin typeface="Times New Roman"/>
                <a:cs typeface="Times New Roman"/>
              </a:rPr>
              <a:t>组件</a:t>
            </a:r>
            <a:r>
              <a:rPr sz="2413" b="1" i="1" spc="-5" dirty="0">
                <a:latin typeface="Times New Roman"/>
                <a:cs typeface="Times New Roman"/>
              </a:rPr>
              <a:t>定型</a:t>
            </a:r>
            <a:endParaRPr sz="2413">
              <a:latin typeface="Times New Roman"/>
              <a:cs typeface="Times New Roman"/>
            </a:endParaRPr>
          </a:p>
          <a:p>
            <a:pPr marL="472531">
              <a:spcBef>
                <a:spcPts val="5"/>
              </a:spcBef>
              <a:defRPr/>
            </a:pPr>
            <a:r>
              <a:rPr sz="2011" spc="-5" dirty="0">
                <a:solidFill>
                  <a:srgbClr val="3737CA"/>
                </a:solidFill>
                <a:latin typeface="Times New Roman"/>
                <a:cs typeface="Times New Roman"/>
              </a:rPr>
              <a:t>-</a:t>
            </a:r>
            <a:r>
              <a:rPr sz="2011" b="1" i="1" spc="-5" dirty="0">
                <a:solidFill>
                  <a:srgbClr val="3737CA"/>
                </a:solidFill>
                <a:latin typeface="Times New Roman"/>
                <a:cs typeface="Times New Roman"/>
              </a:rPr>
              <a:t>可执行</a:t>
            </a:r>
            <a:r>
              <a:rPr sz="2011" spc="-5" dirty="0">
                <a:latin typeface="Times New Roman"/>
                <a:cs typeface="Times New Roman"/>
              </a:rPr>
              <a:t>:</a:t>
            </a:r>
            <a:r>
              <a:rPr sz="2011" dirty="0">
                <a:latin typeface="Times New Roman"/>
                <a:cs typeface="Times New Roman"/>
              </a:rPr>
              <a:t>一个</a:t>
            </a:r>
            <a:r>
              <a:rPr sz="2011" spc="-5" dirty="0">
                <a:latin typeface="Times New Roman"/>
                <a:cs typeface="Times New Roman"/>
              </a:rPr>
              <a:t>组件,</a:t>
            </a:r>
            <a:r>
              <a:rPr sz="2011" spc="-10" dirty="0">
                <a:latin typeface="Times New Roman"/>
                <a:cs typeface="Times New Roman"/>
              </a:rPr>
              <a:t>可能</a:t>
            </a:r>
            <a:r>
              <a:rPr sz="2011" spc="-5" dirty="0">
                <a:latin typeface="Times New Roman"/>
                <a:cs typeface="Times New Roman"/>
              </a:rPr>
              <a:t>被执行在</a:t>
            </a:r>
            <a:r>
              <a:rPr sz="2011" dirty="0">
                <a:latin typeface="Times New Roman"/>
                <a:cs typeface="Times New Roman"/>
              </a:rPr>
              <a:t>一个</a:t>
            </a:r>
            <a:r>
              <a:rPr sz="2011" spc="-20" dirty="0">
                <a:latin typeface="Times New Roman"/>
                <a:cs typeface="Times New Roman"/>
              </a:rPr>
              <a:t> </a:t>
            </a:r>
            <a:r>
              <a:rPr sz="2011" spc="-5" dirty="0">
                <a:latin typeface="Times New Roman"/>
                <a:cs typeface="Times New Roman"/>
              </a:rPr>
              <a:t>节点</a:t>
            </a:r>
            <a:endParaRPr sz="2011">
              <a:latin typeface="Times New Roman"/>
              <a:cs typeface="Times New Roman"/>
            </a:endParaRPr>
          </a:p>
          <a:p>
            <a:pPr marL="471893">
              <a:defRPr/>
            </a:pPr>
            <a:r>
              <a:rPr sz="2011" spc="-5" dirty="0">
                <a:solidFill>
                  <a:srgbClr val="3737CA"/>
                </a:solidFill>
                <a:latin typeface="Times New Roman"/>
                <a:cs typeface="Times New Roman"/>
              </a:rPr>
              <a:t>-</a:t>
            </a:r>
            <a:r>
              <a:rPr sz="2011" b="1" i="1" spc="-5" dirty="0">
                <a:solidFill>
                  <a:srgbClr val="3737CA"/>
                </a:solidFill>
                <a:latin typeface="Times New Roman"/>
                <a:cs typeface="Times New Roman"/>
              </a:rPr>
              <a:t>图书馆</a:t>
            </a:r>
            <a:r>
              <a:rPr sz="2011" spc="-5" dirty="0">
                <a:latin typeface="Times New Roman"/>
                <a:cs typeface="Times New Roman"/>
              </a:rPr>
              <a:t>:</a:t>
            </a:r>
            <a:r>
              <a:rPr sz="2011" dirty="0">
                <a:latin typeface="Times New Roman"/>
                <a:cs typeface="Times New Roman"/>
              </a:rPr>
              <a:t>一个</a:t>
            </a:r>
            <a:r>
              <a:rPr sz="2011" spc="-5" dirty="0">
                <a:latin typeface="Times New Roman"/>
                <a:cs typeface="Times New Roman"/>
              </a:rPr>
              <a:t>静态或</a:t>
            </a:r>
            <a:r>
              <a:rPr sz="2011" spc="-10" dirty="0">
                <a:latin typeface="Times New Roman"/>
                <a:cs typeface="Times New Roman"/>
              </a:rPr>
              <a:t>动态</a:t>
            </a:r>
            <a:r>
              <a:rPr sz="2011" spc="-5" dirty="0">
                <a:latin typeface="Times New Roman"/>
                <a:cs typeface="Times New Roman"/>
              </a:rPr>
              <a:t>对象</a:t>
            </a:r>
            <a:r>
              <a:rPr sz="2011" spc="-20" dirty="0">
                <a:latin typeface="Times New Roman"/>
                <a:cs typeface="Times New Roman"/>
              </a:rPr>
              <a:t> </a:t>
            </a:r>
            <a:r>
              <a:rPr sz="2011" spc="-10" dirty="0">
                <a:latin typeface="Times New Roman"/>
                <a:cs typeface="Times New Roman"/>
              </a:rPr>
              <a:t>图书馆</a:t>
            </a:r>
            <a:endParaRPr sz="2011">
              <a:latin typeface="Times New Roman"/>
              <a:cs typeface="Times New Roman"/>
            </a:endParaRPr>
          </a:p>
          <a:p>
            <a:pPr marL="471893">
              <a:defRPr/>
            </a:pPr>
            <a:r>
              <a:rPr sz="2011" spc="-5" dirty="0">
                <a:solidFill>
                  <a:srgbClr val="3737CA"/>
                </a:solidFill>
                <a:latin typeface="Times New Roman"/>
                <a:cs typeface="Times New Roman"/>
              </a:rPr>
              <a:t>-</a:t>
            </a:r>
            <a:r>
              <a:rPr sz="2011" b="1" i="1" spc="-5" dirty="0">
                <a:solidFill>
                  <a:srgbClr val="3737CA"/>
                </a:solidFill>
                <a:latin typeface="Times New Roman"/>
                <a:cs typeface="Times New Roman"/>
              </a:rPr>
              <a:t>表</a:t>
            </a:r>
            <a:r>
              <a:rPr sz="2011" spc="-5" dirty="0">
                <a:latin typeface="Times New Roman"/>
                <a:cs typeface="Times New Roman"/>
              </a:rPr>
              <a:t>:</a:t>
            </a:r>
            <a:r>
              <a:rPr sz="2011" dirty="0">
                <a:latin typeface="Times New Roman"/>
                <a:cs typeface="Times New Roman"/>
              </a:rPr>
              <a:t>一个</a:t>
            </a:r>
            <a:r>
              <a:rPr sz="2011" spc="-5" dirty="0">
                <a:latin typeface="Times New Roman"/>
                <a:cs typeface="Times New Roman"/>
              </a:rPr>
              <a:t>组件,</a:t>
            </a:r>
            <a:r>
              <a:rPr sz="2011" spc="-10" dirty="0">
                <a:latin typeface="Times New Roman"/>
                <a:cs typeface="Times New Roman"/>
              </a:rPr>
              <a:t>代表</a:t>
            </a:r>
            <a:r>
              <a:rPr sz="2011" dirty="0">
                <a:latin typeface="Times New Roman"/>
                <a:cs typeface="Times New Roman"/>
              </a:rPr>
              <a:t>一个</a:t>
            </a:r>
            <a:r>
              <a:rPr sz="2011" spc="-10" dirty="0">
                <a:latin typeface="Times New Roman"/>
                <a:cs typeface="Times New Roman"/>
              </a:rPr>
              <a:t>数据库</a:t>
            </a:r>
            <a:r>
              <a:rPr sz="2011" spc="-5" dirty="0">
                <a:latin typeface="Times New Roman"/>
                <a:cs typeface="Times New Roman"/>
              </a:rPr>
              <a:t>表</a:t>
            </a:r>
            <a:endParaRPr sz="2011">
              <a:latin typeface="Times New Roman"/>
              <a:cs typeface="Times New Roman"/>
            </a:endParaRPr>
          </a:p>
          <a:p>
            <a:pPr marL="471893">
              <a:defRPr/>
            </a:pPr>
            <a:r>
              <a:rPr sz="2011" spc="-5" dirty="0">
                <a:solidFill>
                  <a:srgbClr val="3737CA"/>
                </a:solidFill>
                <a:latin typeface="Times New Roman"/>
                <a:cs typeface="Times New Roman"/>
              </a:rPr>
              <a:t>-</a:t>
            </a:r>
            <a:r>
              <a:rPr sz="2011" b="1" i="1" spc="-5" dirty="0">
                <a:solidFill>
                  <a:srgbClr val="3737CA"/>
                </a:solidFill>
                <a:latin typeface="Times New Roman"/>
                <a:cs typeface="Times New Roman"/>
              </a:rPr>
              <a:t>文件</a:t>
            </a:r>
            <a:r>
              <a:rPr sz="2011" spc="-5" dirty="0">
                <a:latin typeface="Times New Roman"/>
                <a:cs typeface="Times New Roman"/>
              </a:rPr>
              <a:t>:</a:t>
            </a:r>
            <a:r>
              <a:rPr sz="2011" dirty="0">
                <a:latin typeface="Times New Roman"/>
                <a:cs typeface="Times New Roman"/>
              </a:rPr>
              <a:t>一个</a:t>
            </a:r>
            <a:r>
              <a:rPr sz="2011" spc="-5" dirty="0">
                <a:latin typeface="Times New Roman"/>
                <a:cs typeface="Times New Roman"/>
              </a:rPr>
              <a:t>组件, 表示</a:t>
            </a:r>
            <a:r>
              <a:rPr sz="2011" dirty="0">
                <a:latin typeface="Times New Roman"/>
                <a:cs typeface="Times New Roman"/>
              </a:rPr>
              <a:t>一个</a:t>
            </a:r>
            <a:r>
              <a:rPr sz="2011" spc="-10" dirty="0">
                <a:latin typeface="Times New Roman"/>
                <a:cs typeface="Times New Roman"/>
              </a:rPr>
              <a:t>文档</a:t>
            </a:r>
            <a:r>
              <a:rPr sz="2011" spc="-5" dirty="0">
                <a:latin typeface="Times New Roman"/>
                <a:cs typeface="Times New Roman"/>
              </a:rPr>
              <a:t>源</a:t>
            </a:r>
            <a:r>
              <a:rPr sz="2011" spc="-10" dirty="0">
                <a:latin typeface="Times New Roman"/>
                <a:cs typeface="Times New Roman"/>
              </a:rPr>
              <a:t>代码</a:t>
            </a:r>
            <a:r>
              <a:rPr sz="2011" spc="-5" dirty="0">
                <a:latin typeface="Times New Roman"/>
                <a:cs typeface="Times New Roman"/>
              </a:rPr>
              <a:t>或</a:t>
            </a:r>
            <a:r>
              <a:rPr sz="2011" spc="-10" dirty="0">
                <a:latin typeface="Times New Roman"/>
                <a:cs typeface="Times New Roman"/>
              </a:rPr>
              <a:t> </a:t>
            </a:r>
            <a:r>
              <a:rPr sz="2011" spc="-5" dirty="0">
                <a:latin typeface="Times New Roman"/>
                <a:cs typeface="Times New Roman"/>
              </a:rPr>
              <a:t>数据</a:t>
            </a:r>
            <a:endParaRPr sz="2011">
              <a:latin typeface="Times New Roman"/>
              <a:cs typeface="Times New Roman"/>
            </a:endParaRPr>
          </a:p>
          <a:p>
            <a:pPr marL="471893">
              <a:defRPr/>
            </a:pPr>
            <a:r>
              <a:rPr sz="2011" spc="-5" dirty="0">
                <a:solidFill>
                  <a:srgbClr val="3737CA"/>
                </a:solidFill>
                <a:latin typeface="Times New Roman"/>
                <a:cs typeface="Times New Roman"/>
              </a:rPr>
              <a:t>-</a:t>
            </a:r>
            <a:r>
              <a:rPr sz="2011" b="1" i="1" spc="-5" dirty="0">
                <a:solidFill>
                  <a:srgbClr val="3737CA"/>
                </a:solidFill>
                <a:latin typeface="Times New Roman"/>
                <a:cs typeface="Times New Roman"/>
              </a:rPr>
              <a:t>文档</a:t>
            </a:r>
            <a:r>
              <a:rPr sz="2011" spc="-5" dirty="0">
                <a:latin typeface="Times New Roman"/>
                <a:cs typeface="Times New Roman"/>
              </a:rPr>
              <a:t>:</a:t>
            </a:r>
            <a:r>
              <a:rPr sz="2011" dirty="0">
                <a:latin typeface="Times New Roman"/>
                <a:cs typeface="Times New Roman"/>
              </a:rPr>
              <a:t>一个</a:t>
            </a:r>
            <a:r>
              <a:rPr sz="2011" spc="-5" dirty="0">
                <a:latin typeface="Times New Roman"/>
                <a:cs typeface="Times New Roman"/>
              </a:rPr>
              <a:t>组件, 表示</a:t>
            </a:r>
            <a:r>
              <a:rPr sz="2011" dirty="0">
                <a:latin typeface="Times New Roman"/>
                <a:cs typeface="Times New Roman"/>
              </a:rPr>
              <a:t>一个</a:t>
            </a:r>
            <a:r>
              <a:rPr sz="2011" spc="-25" dirty="0">
                <a:latin typeface="Times New Roman"/>
                <a:cs typeface="Times New Roman"/>
              </a:rPr>
              <a:t> </a:t>
            </a:r>
            <a:r>
              <a:rPr sz="2011" spc="-5" dirty="0">
                <a:latin typeface="Times New Roman"/>
                <a:cs typeface="Times New Roman"/>
              </a:rPr>
              <a:t>文档</a:t>
            </a:r>
            <a:endParaRPr sz="2011">
              <a:latin typeface="Times New Roman"/>
              <a:cs typeface="Times New Roman"/>
            </a:endParaRPr>
          </a:p>
        </p:txBody>
      </p:sp>
    </p:spTree>
  </p:cSld>
  <p:clrMapOvr>
    <a:masterClrMapping/>
  </p:clrMapOvr>
</p:sld>
</file>

<file path=ppt/slides/slide8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C132FA4-97D6-4104-A76F-AB7F175699B6}"/>
              </a:ext>
            </a:extLst>
          </p:cNvPr>
          <p:cNvSpPr txBox="1">
            <a:spLocks noGrp="1"/>
          </p:cNvSpPr>
          <p:nvPr>
            <p:ph type="title"/>
          </p:nvPr>
        </p:nvSpPr>
        <p:spPr>
          <a:xfrm>
            <a:off x="450850" y="141288"/>
            <a:ext cx="6664325" cy="688975"/>
          </a:xfrm>
        </p:spPr>
        <p:txBody>
          <a:bodyPr lIns="0" tIns="12771" rIns="0" bIns="0" rtlCol="0">
            <a:spAutoFit/>
          </a:bodyPr>
          <a:lstStyle/>
          <a:p>
            <a:pPr marL="12771">
              <a:spcBef>
                <a:spcPts val="101"/>
              </a:spcBef>
              <a:defRPr/>
            </a:pPr>
            <a:r>
              <a:rPr spc="-5" dirty="0"/>
              <a:t>组件和</a:t>
            </a:r>
            <a:r>
              <a:rPr spc="-55" dirty="0"/>
              <a:t> </a:t>
            </a:r>
            <a:r>
              <a:rPr spc="-10" dirty="0"/>
              <a:t>类</a:t>
            </a:r>
          </a:p>
        </p:txBody>
      </p:sp>
      <p:sp>
        <p:nvSpPr>
          <p:cNvPr id="151555" name="object 3">
            <a:extLst>
              <a:ext uri="{FF2B5EF4-FFF2-40B4-BE49-F238E27FC236}">
                <a16:creationId xmlns:a16="http://schemas.microsoft.com/office/drawing/2014/main" id="{029C5AAE-0253-4714-BBA5-67BECBBC3396}"/>
              </a:ext>
            </a:extLst>
          </p:cNvPr>
          <p:cNvSpPr txBox="1">
            <a:spLocks noChangeArrowheads="1"/>
          </p:cNvSpPr>
          <p:nvPr/>
        </p:nvSpPr>
        <p:spPr bwMode="auto">
          <a:xfrm>
            <a:off x="1584325" y="1917700"/>
            <a:ext cx="887095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0650" indent="-106363">
              <a:tabLst>
                <a:tab pos="120650" algn="l"/>
              </a:tabLst>
              <a:defRPr>
                <a:solidFill>
                  <a:schemeClr val="tx1"/>
                </a:solidFill>
                <a:latin typeface="Calibri" panose="020F0502020204030204" pitchFamily="34" charset="0"/>
                <a:ea typeface="宋体" panose="02010600030101010101" pitchFamily="2" charset="-122"/>
              </a:defRPr>
            </a:lvl1pPr>
            <a:lvl2pPr marL="561975" indent="-88900">
              <a:tabLst>
                <a:tab pos="120650" algn="l"/>
              </a:tabLst>
              <a:defRPr>
                <a:solidFill>
                  <a:schemeClr val="tx1"/>
                </a:solidFill>
                <a:latin typeface="Calibri" panose="020F0502020204030204" pitchFamily="34" charset="0"/>
                <a:ea typeface="宋体" panose="02010600030101010101" pitchFamily="2" charset="-122"/>
              </a:defRPr>
            </a:lvl2pPr>
            <a:lvl3pPr marL="1143000" indent="-228600">
              <a:tabLst>
                <a:tab pos="120650" algn="l"/>
              </a:tabLst>
              <a:defRPr>
                <a:solidFill>
                  <a:schemeClr val="tx1"/>
                </a:solidFill>
                <a:latin typeface="Calibri" panose="020F0502020204030204" pitchFamily="34" charset="0"/>
                <a:ea typeface="宋体" panose="02010600030101010101" pitchFamily="2" charset="-122"/>
              </a:defRPr>
            </a:lvl3pPr>
            <a:lvl4pPr marL="1600200" indent="-228600">
              <a:tabLst>
                <a:tab pos="120650" algn="l"/>
              </a:tabLst>
              <a:defRPr>
                <a:solidFill>
                  <a:schemeClr val="tx1"/>
                </a:solidFill>
                <a:latin typeface="Calibri" panose="020F0502020204030204" pitchFamily="34" charset="0"/>
                <a:ea typeface="宋体" panose="02010600030101010101" pitchFamily="2" charset="-122"/>
              </a:defRPr>
            </a:lvl4pPr>
            <a:lvl5pPr marL="2057400" indent="-228600">
              <a:tabLst>
                <a:tab pos="12065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9pPr>
          </a:lstStyle>
          <a:p>
            <a:pPr>
              <a:spcBef>
                <a:spcPts val="100"/>
              </a:spcBef>
              <a:buSzPct val="96000"/>
              <a:buFontTx/>
              <a:buChar char="•"/>
            </a:pPr>
            <a:r>
              <a:rPr lang="zh-CN" altLang="zh-CN" sz="2400">
                <a:latin typeface="Times New Roman" panose="02020603050405020304" pitchFamily="18" charset="0"/>
                <a:cs typeface="Times New Roman" panose="02020603050405020304" pitchFamily="18" charset="0"/>
              </a:rPr>
              <a:t>组件和类之间存在显著差异:</a:t>
            </a:r>
          </a:p>
          <a:p>
            <a:pPr lvl="1">
              <a:buSzPct val="95000"/>
              <a:buFont typeface="Times New Roman" panose="02020603050405020304" pitchFamily="18" charset="0"/>
              <a:buChar char="•"/>
            </a:pPr>
            <a:r>
              <a:rPr lang="zh-CN" altLang="zh-CN" sz="2000" b="1" i="1">
                <a:solidFill>
                  <a:srgbClr val="3737CA"/>
                </a:solidFill>
                <a:latin typeface="Times New Roman" panose="02020603050405020304" pitchFamily="18" charset="0"/>
                <a:cs typeface="Times New Roman" panose="02020603050405020304" pitchFamily="18" charset="0"/>
              </a:rPr>
              <a:t>类表示逻辑抽象</a:t>
            </a:r>
            <a:endParaRPr lang="zh-CN" altLang="zh-CN" sz="2000">
              <a:latin typeface="Times New Roman" panose="02020603050405020304" pitchFamily="18" charset="0"/>
              <a:cs typeface="Times New Roman" panose="02020603050405020304" pitchFamily="18" charset="0"/>
            </a:endParaRPr>
          </a:p>
          <a:p>
            <a:pPr lvl="1">
              <a:lnSpc>
                <a:spcPts val="2413"/>
              </a:lnSpc>
              <a:buSzPct val="95000"/>
              <a:buFont typeface="Times New Roman" panose="02020603050405020304" pitchFamily="18" charset="0"/>
              <a:buChar char="•"/>
            </a:pPr>
            <a:r>
              <a:rPr lang="zh-CN" altLang="zh-CN" sz="2000" b="1" i="1">
                <a:solidFill>
                  <a:srgbClr val="3737CA"/>
                </a:solidFill>
                <a:latin typeface="Times New Roman" panose="02020603050405020304" pitchFamily="18" charset="0"/>
                <a:cs typeface="Times New Roman" panose="02020603050405020304" pitchFamily="18" charset="0"/>
              </a:rPr>
              <a:t>组件表示生活在节点上的物理实体</a:t>
            </a:r>
            <a:endParaRPr lang="zh-CN" altLang="zh-CN" sz="2000">
              <a:latin typeface="Times New Roman" panose="02020603050405020304" pitchFamily="18" charset="0"/>
              <a:cs typeface="Times New Roman" panose="02020603050405020304" pitchFamily="18" charset="0"/>
            </a:endParaRPr>
          </a:p>
          <a:p>
            <a:pPr/>
            <a:r>
              <a:rPr lang="zh-CN" altLang="zh-CN" sz="2400">
                <a:latin typeface="Times New Roman" panose="02020603050405020304" pitchFamily="18" charset="0"/>
                <a:cs typeface="Times New Roman" panose="02020603050405020304" pitchFamily="18" charset="0"/>
              </a:rPr>
              <a:t>•A 组件是一个物理元素, 它提供逻辑元素 (如类) 的实现 (使用依赖关系显示)</a:t>
            </a:r>
          </a:p>
        </p:txBody>
      </p:sp>
      <p:sp>
        <p:nvSpPr>
          <p:cNvPr id="4" name="object 4">
            <a:extLst>
              <a:ext uri="{FF2B5EF4-FFF2-40B4-BE49-F238E27FC236}">
                <a16:creationId xmlns:a16="http://schemas.microsoft.com/office/drawing/2014/main" id="{BEFB5BB9-8B83-46A4-9CB8-5A1D4FEF69ED}"/>
              </a:ext>
            </a:extLst>
          </p:cNvPr>
          <p:cNvSpPr txBox="1"/>
          <p:nvPr/>
        </p:nvSpPr>
        <p:spPr>
          <a:xfrm>
            <a:off x="3282950" y="5194300"/>
            <a:ext cx="1000125" cy="715963"/>
          </a:xfrm>
          <a:prstGeom prst="rect">
            <a:avLst/>
          </a:prstGeom>
        </p:spPr>
        <p:txBody>
          <a:bodyPr lIns="0" tIns="0" rIns="0" bIns="0">
            <a:spAutoFit/>
          </a:bodyPr>
          <a:lstStyle/>
          <a:p>
            <a:pPr marL="201784">
              <a:lnSpc>
                <a:spcPts val="1749"/>
              </a:lnSpc>
              <a:defRPr/>
            </a:pPr>
            <a:r>
              <a:rPr sz="1609" spc="-5" dirty="0">
                <a:latin typeface="Times New Roman"/>
                <a:cs typeface="Times New Roman"/>
              </a:rPr>
              <a:t>实现</a:t>
            </a:r>
            <a:endParaRPr sz="1609">
              <a:latin typeface="Times New Roman"/>
              <a:cs typeface="Times New Roman"/>
            </a:endParaRPr>
          </a:p>
          <a:p>
            <a:pPr indent="-23627" algn="ctr">
              <a:defRPr/>
            </a:pPr>
            <a:r>
              <a:rPr sz="1609" spc="-5" dirty="0">
                <a:latin typeface="Times New Roman"/>
                <a:cs typeface="Times New Roman"/>
              </a:rPr>
              <a:t>FraudAgent F</a:t>
            </a:r>
            <a:r>
              <a:rPr sz="1609" spc="-10" dirty="0">
                <a:latin typeface="Times New Roman"/>
                <a:cs typeface="Times New Roman"/>
              </a:rPr>
              <a:t>R</a:t>
            </a:r>
            <a:r>
              <a:rPr sz="1609" spc="-5" dirty="0">
                <a:latin typeface="Times New Roman"/>
                <a:cs typeface="Times New Roman"/>
              </a:rPr>
              <a:t>audPolicy</a:t>
            </a:r>
            <a:endParaRPr sz="1609">
              <a:latin typeface="Times New Roman"/>
              <a:cs typeface="Times New Roman"/>
            </a:endParaRPr>
          </a:p>
        </p:txBody>
      </p:sp>
      <p:sp>
        <p:nvSpPr>
          <p:cNvPr id="151557" name="object 5">
            <a:extLst>
              <a:ext uri="{FF2B5EF4-FFF2-40B4-BE49-F238E27FC236}">
                <a16:creationId xmlns:a16="http://schemas.microsoft.com/office/drawing/2014/main" id="{2D5FB199-3AD0-42FF-A36D-F839AD5C9017}"/>
              </a:ext>
            </a:extLst>
          </p:cNvPr>
          <p:cNvSpPr>
            <a:spLocks/>
          </p:cNvSpPr>
          <p:nvPr/>
        </p:nvSpPr>
        <p:spPr bwMode="auto">
          <a:xfrm>
            <a:off x="3036888" y="4287838"/>
            <a:ext cx="1762125" cy="1916112"/>
          </a:xfrm>
          <a:custGeom>
            <a:avLst/>
            <a:gdLst>
              <a:gd name="T0" fmla="*/ 0 w 1752600"/>
              <a:gd name="T1" fmla="*/ 0 h 1905000"/>
              <a:gd name="T2" fmla="*/ 0 w 1752600"/>
              <a:gd name="T3" fmla="*/ 1927289 h 1905000"/>
              <a:gd name="T4" fmla="*/ 1771701 w 1752600"/>
              <a:gd name="T5" fmla="*/ 1927289 h 1905000"/>
              <a:gd name="T6" fmla="*/ 1771701 w 1752600"/>
              <a:gd name="T7" fmla="*/ 0 h 1905000"/>
              <a:gd name="T8" fmla="*/ 0 w 1752600"/>
              <a:gd name="T9" fmla="*/ 0 h 1905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1905000">
                <a:moveTo>
                  <a:pt x="0" y="0"/>
                </a:moveTo>
                <a:lnTo>
                  <a:pt x="0" y="1905000"/>
                </a:lnTo>
                <a:lnTo>
                  <a:pt x="1752599" y="1905000"/>
                </a:lnTo>
                <a:lnTo>
                  <a:pt x="175259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1558" name="object 6">
            <a:extLst>
              <a:ext uri="{FF2B5EF4-FFF2-40B4-BE49-F238E27FC236}">
                <a16:creationId xmlns:a16="http://schemas.microsoft.com/office/drawing/2014/main" id="{53AF3908-C861-4B41-89B2-71AA9C43A4F3}"/>
              </a:ext>
            </a:extLst>
          </p:cNvPr>
          <p:cNvSpPr>
            <a:spLocks/>
          </p:cNvSpPr>
          <p:nvPr/>
        </p:nvSpPr>
        <p:spPr bwMode="auto">
          <a:xfrm>
            <a:off x="3036888" y="4287838"/>
            <a:ext cx="1762125" cy="1916112"/>
          </a:xfrm>
          <a:custGeom>
            <a:avLst/>
            <a:gdLst>
              <a:gd name="T0" fmla="*/ 0 w 1752600"/>
              <a:gd name="T1" fmla="*/ 0 h 1905000"/>
              <a:gd name="T2" fmla="*/ 0 w 1752600"/>
              <a:gd name="T3" fmla="*/ 1927289 h 1905000"/>
              <a:gd name="T4" fmla="*/ 1771701 w 1752600"/>
              <a:gd name="T5" fmla="*/ 1927289 h 1905000"/>
              <a:gd name="T6" fmla="*/ 1771701 w 1752600"/>
              <a:gd name="T7" fmla="*/ 0 h 1905000"/>
              <a:gd name="T8" fmla="*/ 0 w 1752600"/>
              <a:gd name="T9" fmla="*/ 0 h 1905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1905000">
                <a:moveTo>
                  <a:pt x="0" y="0"/>
                </a:moveTo>
                <a:lnTo>
                  <a:pt x="0" y="1905000"/>
                </a:lnTo>
                <a:lnTo>
                  <a:pt x="1752599" y="1905000"/>
                </a:lnTo>
                <a:lnTo>
                  <a:pt x="17525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1559" name="object 7">
            <a:extLst>
              <a:ext uri="{FF2B5EF4-FFF2-40B4-BE49-F238E27FC236}">
                <a16:creationId xmlns:a16="http://schemas.microsoft.com/office/drawing/2014/main" id="{14F29515-0BED-417A-AEF5-BBC7D4DF3946}"/>
              </a:ext>
            </a:extLst>
          </p:cNvPr>
          <p:cNvSpPr>
            <a:spLocks/>
          </p:cNvSpPr>
          <p:nvPr/>
        </p:nvSpPr>
        <p:spPr bwMode="auto">
          <a:xfrm>
            <a:off x="2730500" y="5457825"/>
            <a:ext cx="460375" cy="214313"/>
          </a:xfrm>
          <a:custGeom>
            <a:avLst/>
            <a:gdLst>
              <a:gd name="T0" fmla="*/ 0 w 457200"/>
              <a:gd name="T1" fmla="*/ 0 h 212089"/>
              <a:gd name="T2" fmla="*/ 0 w 457200"/>
              <a:gd name="T3" fmla="*/ 216302 h 212089"/>
              <a:gd name="T4" fmla="*/ 463572 w 457200"/>
              <a:gd name="T5" fmla="*/ 216302 h 212089"/>
              <a:gd name="T6" fmla="*/ 463572 w 457200"/>
              <a:gd name="T7" fmla="*/ 0 h 212089"/>
              <a:gd name="T8" fmla="*/ 0 w 457200"/>
              <a:gd name="T9" fmla="*/ 0 h 2120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212089">
                <a:moveTo>
                  <a:pt x="0" y="0"/>
                </a:moveTo>
                <a:lnTo>
                  <a:pt x="0" y="211836"/>
                </a:lnTo>
                <a:lnTo>
                  <a:pt x="457200" y="211836"/>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1560" name="object 8">
            <a:extLst>
              <a:ext uri="{FF2B5EF4-FFF2-40B4-BE49-F238E27FC236}">
                <a16:creationId xmlns:a16="http://schemas.microsoft.com/office/drawing/2014/main" id="{11A3CA27-B6E7-4A7B-A7F5-3180ACC44D3D}"/>
              </a:ext>
            </a:extLst>
          </p:cNvPr>
          <p:cNvSpPr>
            <a:spLocks/>
          </p:cNvSpPr>
          <p:nvPr/>
        </p:nvSpPr>
        <p:spPr bwMode="auto">
          <a:xfrm>
            <a:off x="2730500" y="5457825"/>
            <a:ext cx="460375" cy="214313"/>
          </a:xfrm>
          <a:custGeom>
            <a:avLst/>
            <a:gdLst>
              <a:gd name="T0" fmla="*/ 0 w 457200"/>
              <a:gd name="T1" fmla="*/ 0 h 212089"/>
              <a:gd name="T2" fmla="*/ 0 w 457200"/>
              <a:gd name="T3" fmla="*/ 216302 h 212089"/>
              <a:gd name="T4" fmla="*/ 463572 w 457200"/>
              <a:gd name="T5" fmla="*/ 216302 h 212089"/>
              <a:gd name="T6" fmla="*/ 463572 w 457200"/>
              <a:gd name="T7" fmla="*/ 0 h 212089"/>
              <a:gd name="T8" fmla="*/ 0 w 457200"/>
              <a:gd name="T9" fmla="*/ 0 h 2120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212089">
                <a:moveTo>
                  <a:pt x="0" y="0"/>
                </a:moveTo>
                <a:lnTo>
                  <a:pt x="0" y="211836"/>
                </a:lnTo>
                <a:lnTo>
                  <a:pt x="457200" y="211836"/>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1561" name="object 9">
            <a:extLst>
              <a:ext uri="{FF2B5EF4-FFF2-40B4-BE49-F238E27FC236}">
                <a16:creationId xmlns:a16="http://schemas.microsoft.com/office/drawing/2014/main" id="{F9840F6A-8AFD-4BE9-8D3A-CABEAE7ED894}"/>
              </a:ext>
            </a:extLst>
          </p:cNvPr>
          <p:cNvSpPr>
            <a:spLocks/>
          </p:cNvSpPr>
          <p:nvPr/>
        </p:nvSpPr>
        <p:spPr bwMode="auto">
          <a:xfrm>
            <a:off x="2730500" y="4606925"/>
            <a:ext cx="460375" cy="212725"/>
          </a:xfrm>
          <a:custGeom>
            <a:avLst/>
            <a:gdLst>
              <a:gd name="T0" fmla="*/ 0 w 457200"/>
              <a:gd name="T1" fmla="*/ 0 h 212089"/>
              <a:gd name="T2" fmla="*/ 0 w 457200"/>
              <a:gd name="T3" fmla="*/ 213108 h 212089"/>
              <a:gd name="T4" fmla="*/ 463572 w 457200"/>
              <a:gd name="T5" fmla="*/ 213108 h 212089"/>
              <a:gd name="T6" fmla="*/ 463572 w 457200"/>
              <a:gd name="T7" fmla="*/ 0 h 212089"/>
              <a:gd name="T8" fmla="*/ 0 w 457200"/>
              <a:gd name="T9" fmla="*/ 0 h 2120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212089">
                <a:moveTo>
                  <a:pt x="0" y="0"/>
                </a:moveTo>
                <a:lnTo>
                  <a:pt x="0" y="211836"/>
                </a:lnTo>
                <a:lnTo>
                  <a:pt x="457200" y="211836"/>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1562" name="object 10">
            <a:extLst>
              <a:ext uri="{FF2B5EF4-FFF2-40B4-BE49-F238E27FC236}">
                <a16:creationId xmlns:a16="http://schemas.microsoft.com/office/drawing/2014/main" id="{66223864-BC9F-40BA-8947-BE5D5FB6618B}"/>
              </a:ext>
            </a:extLst>
          </p:cNvPr>
          <p:cNvSpPr>
            <a:spLocks/>
          </p:cNvSpPr>
          <p:nvPr/>
        </p:nvSpPr>
        <p:spPr bwMode="auto">
          <a:xfrm>
            <a:off x="2730500" y="4606925"/>
            <a:ext cx="460375" cy="212725"/>
          </a:xfrm>
          <a:custGeom>
            <a:avLst/>
            <a:gdLst>
              <a:gd name="T0" fmla="*/ 0 w 457200"/>
              <a:gd name="T1" fmla="*/ 0 h 212089"/>
              <a:gd name="T2" fmla="*/ 0 w 457200"/>
              <a:gd name="T3" fmla="*/ 213108 h 212089"/>
              <a:gd name="T4" fmla="*/ 463572 w 457200"/>
              <a:gd name="T5" fmla="*/ 213108 h 212089"/>
              <a:gd name="T6" fmla="*/ 463572 w 457200"/>
              <a:gd name="T7" fmla="*/ 0 h 212089"/>
              <a:gd name="T8" fmla="*/ 0 w 457200"/>
              <a:gd name="T9" fmla="*/ 0 h 2120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212089">
                <a:moveTo>
                  <a:pt x="0" y="0"/>
                </a:moveTo>
                <a:lnTo>
                  <a:pt x="0" y="211836"/>
                </a:lnTo>
                <a:lnTo>
                  <a:pt x="457200" y="211836"/>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 name="object 11">
            <a:extLst>
              <a:ext uri="{FF2B5EF4-FFF2-40B4-BE49-F238E27FC236}">
                <a16:creationId xmlns:a16="http://schemas.microsoft.com/office/drawing/2014/main" id="{2235668D-E499-4DFF-BB1C-BB735C7795E1}"/>
              </a:ext>
            </a:extLst>
          </p:cNvPr>
          <p:cNvSpPr txBox="1"/>
          <p:nvPr/>
        </p:nvSpPr>
        <p:spPr>
          <a:xfrm>
            <a:off x="3270250" y="4492625"/>
            <a:ext cx="903288" cy="230188"/>
          </a:xfrm>
          <a:prstGeom prst="rect">
            <a:avLst/>
          </a:prstGeom>
        </p:spPr>
        <p:txBody>
          <a:bodyPr lIns="0" tIns="12771" rIns="0" bIns="0">
            <a:spAutoFit/>
          </a:bodyPr>
          <a:lstStyle/>
          <a:p>
            <a:pPr marL="12771">
              <a:spcBef>
                <a:spcPts val="101"/>
              </a:spcBef>
              <a:defRPr/>
            </a:pPr>
            <a:r>
              <a:rPr sz="1408" spc="-10" dirty="0">
                <a:latin typeface="Times New Roman"/>
                <a:cs typeface="Times New Roman"/>
              </a:rPr>
              <a:t>&lt;library&gt;</a:t>
            </a:r>
            <a:endParaRPr sz="1408">
              <a:latin typeface="Times New Roman"/>
              <a:cs typeface="Times New Roman"/>
            </a:endParaRPr>
          </a:p>
        </p:txBody>
      </p:sp>
      <p:sp>
        <p:nvSpPr>
          <p:cNvPr id="12" name="object 12">
            <a:extLst>
              <a:ext uri="{FF2B5EF4-FFF2-40B4-BE49-F238E27FC236}">
                <a16:creationId xmlns:a16="http://schemas.microsoft.com/office/drawing/2014/main" id="{9699ADCE-7B1B-41FB-8587-D3048368CB98}"/>
              </a:ext>
            </a:extLst>
          </p:cNvPr>
          <p:cNvSpPr txBox="1"/>
          <p:nvPr/>
        </p:nvSpPr>
        <p:spPr>
          <a:xfrm>
            <a:off x="3270250" y="4708525"/>
            <a:ext cx="1169988"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fraudagent.dll</a:t>
            </a:r>
            <a:endParaRPr sz="1609">
              <a:latin typeface="Times New Roman"/>
              <a:cs typeface="Times New Roman"/>
            </a:endParaRPr>
          </a:p>
        </p:txBody>
      </p:sp>
      <p:sp>
        <p:nvSpPr>
          <p:cNvPr id="151565" name="object 13">
            <a:extLst>
              <a:ext uri="{FF2B5EF4-FFF2-40B4-BE49-F238E27FC236}">
                <a16:creationId xmlns:a16="http://schemas.microsoft.com/office/drawing/2014/main" id="{50A4011C-F8F0-4ECC-939C-83ED952B03D0}"/>
              </a:ext>
            </a:extLst>
          </p:cNvPr>
          <p:cNvSpPr>
            <a:spLocks/>
          </p:cNvSpPr>
          <p:nvPr/>
        </p:nvSpPr>
        <p:spPr bwMode="auto">
          <a:xfrm>
            <a:off x="3036888" y="5130800"/>
            <a:ext cx="1762125" cy="0"/>
          </a:xfrm>
          <a:custGeom>
            <a:avLst/>
            <a:gdLst>
              <a:gd name="T0" fmla="*/ 0 w 1752600"/>
              <a:gd name="T1" fmla="*/ 1771701 w 1752600"/>
              <a:gd name="T2" fmla="*/ 0 60000 65536"/>
              <a:gd name="T3" fmla="*/ 0 60000 65536"/>
            </a:gdLst>
            <a:ahLst/>
            <a:cxnLst>
              <a:cxn ang="T2">
                <a:pos x="T0" y="0"/>
              </a:cxn>
              <a:cxn ang="T3">
                <a:pos x="T1" y="0"/>
              </a:cxn>
            </a:cxnLst>
            <a:rect l="0" t="0" r="r" b="b"/>
            <a:pathLst>
              <a:path w="1752600">
                <a:moveTo>
                  <a:pt x="0" y="0"/>
                </a:moveTo>
                <a:lnTo>
                  <a:pt x="17525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17139FDD-D146-4ADD-8CB2-A6B37D4D36E1}"/>
              </a:ext>
            </a:extLst>
          </p:cNvPr>
          <p:cNvSpPr txBox="1"/>
          <p:nvPr/>
        </p:nvSpPr>
        <p:spPr>
          <a:xfrm>
            <a:off x="8248650" y="6126163"/>
            <a:ext cx="1071563" cy="350837"/>
          </a:xfrm>
          <a:prstGeom prst="rect">
            <a:avLst/>
          </a:prstGeom>
          <a:ln w="9144">
            <a:solidFill>
              <a:srgbClr val="000000"/>
            </a:solidFill>
          </a:ln>
        </p:spPr>
        <p:txBody>
          <a:bodyPr lIns="0" tIns="100252" rIns="0" bIns="0">
            <a:spAutoFit/>
          </a:bodyPr>
          <a:lstStyle/>
          <a:p>
            <a:pPr marL="36398">
              <a:spcBef>
                <a:spcPts val="789"/>
              </a:spcBef>
              <a:defRPr/>
            </a:pPr>
            <a:r>
              <a:rPr sz="1609" spc="-5" dirty="0">
                <a:latin typeface="Times New Roman"/>
                <a:cs typeface="Times New Roman"/>
              </a:rPr>
              <a:t>FraudPolicy</a:t>
            </a:r>
            <a:endParaRPr sz="1609">
              <a:latin typeface="Times New Roman"/>
              <a:cs typeface="Times New Roman"/>
            </a:endParaRPr>
          </a:p>
        </p:txBody>
      </p:sp>
      <p:sp>
        <p:nvSpPr>
          <p:cNvPr id="151567" name="object 15">
            <a:extLst>
              <a:ext uri="{FF2B5EF4-FFF2-40B4-BE49-F238E27FC236}">
                <a16:creationId xmlns:a16="http://schemas.microsoft.com/office/drawing/2014/main" id="{C65C6F89-7BF5-42AD-A0EB-C96025DC6974}"/>
              </a:ext>
            </a:extLst>
          </p:cNvPr>
          <p:cNvSpPr>
            <a:spLocks/>
          </p:cNvSpPr>
          <p:nvPr/>
        </p:nvSpPr>
        <p:spPr bwMode="auto">
          <a:xfrm>
            <a:off x="7327900" y="4594225"/>
            <a:ext cx="1762125" cy="995363"/>
          </a:xfrm>
          <a:custGeom>
            <a:avLst/>
            <a:gdLst>
              <a:gd name="T0" fmla="*/ 0 w 1752600"/>
              <a:gd name="T1" fmla="*/ 0 h 990600"/>
              <a:gd name="T2" fmla="*/ 0 w 1752600"/>
              <a:gd name="T3" fmla="*/ 1000149 h 990600"/>
              <a:gd name="T4" fmla="*/ 1771702 w 1752600"/>
              <a:gd name="T5" fmla="*/ 1000149 h 990600"/>
              <a:gd name="T6" fmla="*/ 1771702 w 1752600"/>
              <a:gd name="T7" fmla="*/ 0 h 990600"/>
              <a:gd name="T8" fmla="*/ 0 w 1752600"/>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990600">
                <a:moveTo>
                  <a:pt x="0" y="0"/>
                </a:moveTo>
                <a:lnTo>
                  <a:pt x="0" y="990600"/>
                </a:lnTo>
                <a:lnTo>
                  <a:pt x="1752600" y="990600"/>
                </a:lnTo>
                <a:lnTo>
                  <a:pt x="1752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1568" name="object 16">
            <a:extLst>
              <a:ext uri="{FF2B5EF4-FFF2-40B4-BE49-F238E27FC236}">
                <a16:creationId xmlns:a16="http://schemas.microsoft.com/office/drawing/2014/main" id="{4748733B-BA12-46DC-9C18-821CAC06EAA6}"/>
              </a:ext>
            </a:extLst>
          </p:cNvPr>
          <p:cNvSpPr>
            <a:spLocks/>
          </p:cNvSpPr>
          <p:nvPr/>
        </p:nvSpPr>
        <p:spPr bwMode="auto">
          <a:xfrm>
            <a:off x="7021513" y="5202238"/>
            <a:ext cx="460375" cy="112712"/>
          </a:xfrm>
          <a:custGeom>
            <a:avLst/>
            <a:gdLst>
              <a:gd name="T0" fmla="*/ 0 w 457200"/>
              <a:gd name="T1" fmla="*/ 0 h 111760"/>
              <a:gd name="T2" fmla="*/ 0 w 457200"/>
              <a:gd name="T3" fmla="*/ 113155 h 111760"/>
              <a:gd name="T4" fmla="*/ 463572 w 457200"/>
              <a:gd name="T5" fmla="*/ 113155 h 111760"/>
              <a:gd name="T6" fmla="*/ 463572 w 457200"/>
              <a:gd name="T7" fmla="*/ 0 h 111760"/>
              <a:gd name="T8" fmla="*/ 0 w 457200"/>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11760">
                <a:moveTo>
                  <a:pt x="0" y="0"/>
                </a:moveTo>
                <a:lnTo>
                  <a:pt x="0" y="111251"/>
                </a:lnTo>
                <a:lnTo>
                  <a:pt x="457200" y="111251"/>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1569" name="object 17">
            <a:extLst>
              <a:ext uri="{FF2B5EF4-FFF2-40B4-BE49-F238E27FC236}">
                <a16:creationId xmlns:a16="http://schemas.microsoft.com/office/drawing/2014/main" id="{E12995C3-FCDC-4104-8F37-A640C96660B1}"/>
              </a:ext>
            </a:extLst>
          </p:cNvPr>
          <p:cNvSpPr>
            <a:spLocks/>
          </p:cNvSpPr>
          <p:nvPr/>
        </p:nvSpPr>
        <p:spPr bwMode="auto">
          <a:xfrm>
            <a:off x="7021513" y="5202238"/>
            <a:ext cx="460375" cy="112712"/>
          </a:xfrm>
          <a:custGeom>
            <a:avLst/>
            <a:gdLst>
              <a:gd name="T0" fmla="*/ 0 w 457200"/>
              <a:gd name="T1" fmla="*/ 0 h 111760"/>
              <a:gd name="T2" fmla="*/ 0 w 457200"/>
              <a:gd name="T3" fmla="*/ 113155 h 111760"/>
              <a:gd name="T4" fmla="*/ 463572 w 457200"/>
              <a:gd name="T5" fmla="*/ 113155 h 111760"/>
              <a:gd name="T6" fmla="*/ 463572 w 457200"/>
              <a:gd name="T7" fmla="*/ 0 h 111760"/>
              <a:gd name="T8" fmla="*/ 0 w 457200"/>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11760">
                <a:moveTo>
                  <a:pt x="0" y="0"/>
                </a:moveTo>
                <a:lnTo>
                  <a:pt x="0" y="111251"/>
                </a:lnTo>
                <a:lnTo>
                  <a:pt x="457200" y="111251"/>
                </a:lnTo>
                <a:lnTo>
                  <a:pt x="457200"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1570" name="object 18">
            <a:extLst>
              <a:ext uri="{FF2B5EF4-FFF2-40B4-BE49-F238E27FC236}">
                <a16:creationId xmlns:a16="http://schemas.microsoft.com/office/drawing/2014/main" id="{AE9D2F9B-16A3-4B5A-AFBA-EB991F4C4538}"/>
              </a:ext>
            </a:extLst>
          </p:cNvPr>
          <p:cNvSpPr>
            <a:spLocks/>
          </p:cNvSpPr>
          <p:nvPr/>
        </p:nvSpPr>
        <p:spPr bwMode="auto">
          <a:xfrm>
            <a:off x="7021513" y="4759325"/>
            <a:ext cx="460375" cy="111125"/>
          </a:xfrm>
          <a:custGeom>
            <a:avLst/>
            <a:gdLst>
              <a:gd name="T0" fmla="*/ 0 w 457200"/>
              <a:gd name="T1" fmla="*/ 0 h 109854"/>
              <a:gd name="T2" fmla="*/ 0 w 457200"/>
              <a:gd name="T3" fmla="*/ 112281 h 109854"/>
              <a:gd name="T4" fmla="*/ 463572 w 457200"/>
              <a:gd name="T5" fmla="*/ 112281 h 109854"/>
              <a:gd name="T6" fmla="*/ 463572 w 457200"/>
              <a:gd name="T7" fmla="*/ 0 h 109854"/>
              <a:gd name="T8" fmla="*/ 0 w 457200"/>
              <a:gd name="T9" fmla="*/ 0 h 109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09854">
                <a:moveTo>
                  <a:pt x="0" y="0"/>
                </a:moveTo>
                <a:lnTo>
                  <a:pt x="0" y="109727"/>
                </a:lnTo>
                <a:lnTo>
                  <a:pt x="457200" y="109727"/>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1571" name="object 19">
            <a:extLst>
              <a:ext uri="{FF2B5EF4-FFF2-40B4-BE49-F238E27FC236}">
                <a16:creationId xmlns:a16="http://schemas.microsoft.com/office/drawing/2014/main" id="{CB8211D9-1AEE-4444-856D-68183800ADD1}"/>
              </a:ext>
            </a:extLst>
          </p:cNvPr>
          <p:cNvSpPr>
            <a:spLocks/>
          </p:cNvSpPr>
          <p:nvPr/>
        </p:nvSpPr>
        <p:spPr bwMode="auto">
          <a:xfrm>
            <a:off x="7021513" y="4759325"/>
            <a:ext cx="460375" cy="111125"/>
          </a:xfrm>
          <a:custGeom>
            <a:avLst/>
            <a:gdLst>
              <a:gd name="T0" fmla="*/ 0 w 457200"/>
              <a:gd name="T1" fmla="*/ 0 h 109854"/>
              <a:gd name="T2" fmla="*/ 0 w 457200"/>
              <a:gd name="T3" fmla="*/ 112281 h 109854"/>
              <a:gd name="T4" fmla="*/ 463572 w 457200"/>
              <a:gd name="T5" fmla="*/ 112281 h 109854"/>
              <a:gd name="T6" fmla="*/ 463572 w 457200"/>
              <a:gd name="T7" fmla="*/ 0 h 109854"/>
              <a:gd name="T8" fmla="*/ 0 w 457200"/>
              <a:gd name="T9" fmla="*/ 0 h 109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09854">
                <a:moveTo>
                  <a:pt x="0" y="0"/>
                </a:moveTo>
                <a:lnTo>
                  <a:pt x="0" y="109727"/>
                </a:lnTo>
                <a:lnTo>
                  <a:pt x="457200" y="109727"/>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0" name="object 20">
            <a:extLst>
              <a:ext uri="{FF2B5EF4-FFF2-40B4-BE49-F238E27FC236}">
                <a16:creationId xmlns:a16="http://schemas.microsoft.com/office/drawing/2014/main" id="{54DADF85-39EA-40BB-B98B-CA23E4D496EA}"/>
              </a:ext>
            </a:extLst>
          </p:cNvPr>
          <p:cNvSpPr txBox="1"/>
          <p:nvPr/>
        </p:nvSpPr>
        <p:spPr>
          <a:xfrm>
            <a:off x="7621588" y="4746625"/>
            <a:ext cx="904875" cy="231775"/>
          </a:xfrm>
          <a:prstGeom prst="rect">
            <a:avLst/>
          </a:prstGeom>
        </p:spPr>
        <p:txBody>
          <a:bodyPr lIns="0" tIns="12771" rIns="0" bIns="0">
            <a:spAutoFit/>
          </a:bodyPr>
          <a:lstStyle/>
          <a:p>
            <a:pPr marL="12771">
              <a:spcBef>
                <a:spcPts val="101"/>
              </a:spcBef>
              <a:defRPr/>
            </a:pPr>
            <a:r>
              <a:rPr sz="1408" spc="-10" dirty="0">
                <a:latin typeface="Times New Roman"/>
                <a:cs typeface="Times New Roman"/>
              </a:rPr>
              <a:t>&lt;library&gt;</a:t>
            </a:r>
            <a:endParaRPr sz="1408">
              <a:latin typeface="Times New Roman"/>
              <a:cs typeface="Times New Roman"/>
            </a:endParaRPr>
          </a:p>
        </p:txBody>
      </p:sp>
      <p:sp>
        <p:nvSpPr>
          <p:cNvPr id="21" name="object 21">
            <a:extLst>
              <a:ext uri="{FF2B5EF4-FFF2-40B4-BE49-F238E27FC236}">
                <a16:creationId xmlns:a16="http://schemas.microsoft.com/office/drawing/2014/main" id="{5669CC92-6EAF-45E6-8E66-C6D1353A17A1}"/>
              </a:ext>
            </a:extLst>
          </p:cNvPr>
          <p:cNvSpPr txBox="1"/>
          <p:nvPr/>
        </p:nvSpPr>
        <p:spPr>
          <a:xfrm>
            <a:off x="7621588" y="4962525"/>
            <a:ext cx="117157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fraudagent.dll</a:t>
            </a:r>
            <a:endParaRPr sz="1609">
              <a:latin typeface="Times New Roman"/>
              <a:cs typeface="Times New Roman"/>
            </a:endParaRPr>
          </a:p>
        </p:txBody>
      </p:sp>
      <p:sp>
        <p:nvSpPr>
          <p:cNvPr id="22" name="object 22">
            <a:extLst>
              <a:ext uri="{FF2B5EF4-FFF2-40B4-BE49-F238E27FC236}">
                <a16:creationId xmlns:a16="http://schemas.microsoft.com/office/drawing/2014/main" id="{4747FC94-E63D-4259-97B9-D21CA2C3A4DE}"/>
              </a:ext>
            </a:extLst>
          </p:cNvPr>
          <p:cNvSpPr txBox="1"/>
          <p:nvPr/>
        </p:nvSpPr>
        <p:spPr>
          <a:xfrm>
            <a:off x="6715125" y="6049963"/>
            <a:ext cx="1073150" cy="350837"/>
          </a:xfrm>
          <a:prstGeom prst="rect">
            <a:avLst/>
          </a:prstGeom>
          <a:ln w="9144">
            <a:solidFill>
              <a:srgbClr val="000000"/>
            </a:solidFill>
          </a:ln>
        </p:spPr>
        <p:txBody>
          <a:bodyPr lIns="0" tIns="100252" rIns="0" bIns="0">
            <a:spAutoFit/>
          </a:bodyPr>
          <a:lstStyle/>
          <a:p>
            <a:pPr marL="47253">
              <a:spcBef>
                <a:spcPts val="789"/>
              </a:spcBef>
              <a:defRPr/>
            </a:pPr>
            <a:r>
              <a:rPr sz="1609" spc="-5" dirty="0">
                <a:latin typeface="Times New Roman"/>
                <a:cs typeface="Times New Roman"/>
              </a:rPr>
              <a:t>FraudAgent</a:t>
            </a:r>
            <a:endParaRPr sz="1609">
              <a:latin typeface="Times New Roman"/>
              <a:cs typeface="Times New Roman"/>
            </a:endParaRPr>
          </a:p>
        </p:txBody>
      </p:sp>
      <p:sp>
        <p:nvSpPr>
          <p:cNvPr id="151575" name="object 23">
            <a:extLst>
              <a:ext uri="{FF2B5EF4-FFF2-40B4-BE49-F238E27FC236}">
                <a16:creationId xmlns:a16="http://schemas.microsoft.com/office/drawing/2014/main" id="{C2DF6BB8-AF9B-455E-B3AC-1B2765911AFB}"/>
              </a:ext>
            </a:extLst>
          </p:cNvPr>
          <p:cNvSpPr>
            <a:spLocks/>
          </p:cNvSpPr>
          <p:nvPr/>
        </p:nvSpPr>
        <p:spPr bwMode="auto">
          <a:xfrm>
            <a:off x="7327900" y="5589588"/>
            <a:ext cx="766763" cy="460375"/>
          </a:xfrm>
          <a:custGeom>
            <a:avLst/>
            <a:gdLst>
              <a:gd name="T0" fmla="*/ 771556 w 762000"/>
              <a:gd name="T1" fmla="*/ 0 h 457200"/>
              <a:gd name="T2" fmla="*/ 0 w 762000"/>
              <a:gd name="T3" fmla="*/ 463572 h 457200"/>
              <a:gd name="T4" fmla="*/ 0 60000 65536"/>
              <a:gd name="T5" fmla="*/ 0 60000 65536"/>
            </a:gdLst>
            <a:ahLst/>
            <a:cxnLst>
              <a:cxn ang="T4">
                <a:pos x="T0" y="T1"/>
              </a:cxn>
              <a:cxn ang="T5">
                <a:pos x="T2" y="T3"/>
              </a:cxn>
            </a:cxnLst>
            <a:rect l="0" t="0" r="r" b="b"/>
            <a:pathLst>
              <a:path w="762000" h="457200">
                <a:moveTo>
                  <a:pt x="762000" y="0"/>
                </a:moveTo>
                <a:lnTo>
                  <a:pt x="0" y="4572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1576" name="object 24">
            <a:extLst>
              <a:ext uri="{FF2B5EF4-FFF2-40B4-BE49-F238E27FC236}">
                <a16:creationId xmlns:a16="http://schemas.microsoft.com/office/drawing/2014/main" id="{D8DF7CDB-BF43-46FC-B538-9FD92C6FF51B}"/>
              </a:ext>
            </a:extLst>
          </p:cNvPr>
          <p:cNvSpPr>
            <a:spLocks/>
          </p:cNvSpPr>
          <p:nvPr/>
        </p:nvSpPr>
        <p:spPr bwMode="auto">
          <a:xfrm>
            <a:off x="7327900" y="5956300"/>
            <a:ext cx="114300" cy="93663"/>
          </a:xfrm>
          <a:custGeom>
            <a:avLst/>
            <a:gdLst>
              <a:gd name="T0" fmla="*/ 62338 w 113029"/>
              <a:gd name="T1" fmla="*/ 0 h 93345"/>
              <a:gd name="T2" fmla="*/ 0 w 113029"/>
              <a:gd name="T3" fmla="*/ 93598 h 93345"/>
              <a:gd name="T4" fmla="*/ 115325 w 113029"/>
              <a:gd name="T5" fmla="*/ 85926 h 93345"/>
              <a:gd name="T6" fmla="*/ 0 60000 65536"/>
              <a:gd name="T7" fmla="*/ 0 60000 65536"/>
              <a:gd name="T8" fmla="*/ 0 60000 65536"/>
            </a:gdLst>
            <a:ahLst/>
            <a:cxnLst>
              <a:cxn ang="T6">
                <a:pos x="T0" y="T1"/>
              </a:cxn>
              <a:cxn ang="T7">
                <a:pos x="T2" y="T3"/>
              </a:cxn>
              <a:cxn ang="T8">
                <a:pos x="T4" y="T5"/>
              </a:cxn>
            </a:cxnLst>
            <a:rect l="0" t="0" r="r" b="b"/>
            <a:pathLst>
              <a:path w="113029" h="93345">
                <a:moveTo>
                  <a:pt x="60960" y="0"/>
                </a:moveTo>
                <a:lnTo>
                  <a:pt x="0" y="92963"/>
                </a:lnTo>
                <a:lnTo>
                  <a:pt x="112775" y="8534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1577" name="object 25">
            <a:extLst>
              <a:ext uri="{FF2B5EF4-FFF2-40B4-BE49-F238E27FC236}">
                <a16:creationId xmlns:a16="http://schemas.microsoft.com/office/drawing/2014/main" id="{F085C48B-4CCC-4935-92D5-9F2A2B48EBFD}"/>
              </a:ext>
            </a:extLst>
          </p:cNvPr>
          <p:cNvSpPr>
            <a:spLocks/>
          </p:cNvSpPr>
          <p:nvPr/>
        </p:nvSpPr>
        <p:spPr bwMode="auto">
          <a:xfrm>
            <a:off x="8324850" y="5589588"/>
            <a:ext cx="306388" cy="536575"/>
          </a:xfrm>
          <a:custGeom>
            <a:avLst/>
            <a:gdLst>
              <a:gd name="T0" fmla="*/ 0 w 304800"/>
              <a:gd name="T1" fmla="*/ 0 h 533400"/>
              <a:gd name="T2" fmla="*/ 307984 w 304800"/>
              <a:gd name="T3" fmla="*/ 539769 h 533400"/>
              <a:gd name="T4" fmla="*/ 0 60000 65536"/>
              <a:gd name="T5" fmla="*/ 0 60000 65536"/>
            </a:gdLst>
            <a:ahLst/>
            <a:cxnLst>
              <a:cxn ang="T4">
                <a:pos x="T0" y="T1"/>
              </a:cxn>
              <a:cxn ang="T5">
                <a:pos x="T2" y="T3"/>
              </a:cxn>
            </a:cxnLst>
            <a:rect l="0" t="0" r="r" b="b"/>
            <a:pathLst>
              <a:path w="304800" h="533400">
                <a:moveTo>
                  <a:pt x="0" y="0"/>
                </a:moveTo>
                <a:lnTo>
                  <a:pt x="304800" y="533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1578" name="object 26">
            <a:extLst>
              <a:ext uri="{FF2B5EF4-FFF2-40B4-BE49-F238E27FC236}">
                <a16:creationId xmlns:a16="http://schemas.microsoft.com/office/drawing/2014/main" id="{9766C534-DFCC-4C63-AC3C-6808F1E79BD1}"/>
              </a:ext>
            </a:extLst>
          </p:cNvPr>
          <p:cNvSpPr>
            <a:spLocks/>
          </p:cNvSpPr>
          <p:nvPr/>
        </p:nvSpPr>
        <p:spPr bwMode="auto">
          <a:xfrm>
            <a:off x="8537575" y="6015038"/>
            <a:ext cx="93663" cy="112712"/>
          </a:xfrm>
          <a:custGeom>
            <a:avLst/>
            <a:gdLst>
              <a:gd name="T0" fmla="*/ 0 w 93345"/>
              <a:gd name="T1" fmla="*/ 51151 h 111760"/>
              <a:gd name="T2" fmla="*/ 93599 w 93345"/>
              <a:gd name="T3" fmla="*/ 113155 h 111760"/>
              <a:gd name="T4" fmla="*/ 87461 w 93345"/>
              <a:gd name="T5" fmla="*/ 0 h 111760"/>
              <a:gd name="T6" fmla="*/ 0 60000 65536"/>
              <a:gd name="T7" fmla="*/ 0 60000 65536"/>
              <a:gd name="T8" fmla="*/ 0 60000 65536"/>
            </a:gdLst>
            <a:ahLst/>
            <a:cxnLst>
              <a:cxn ang="T6">
                <a:pos x="T0" y="T1"/>
              </a:cxn>
              <a:cxn ang="T7">
                <a:pos x="T2" y="T3"/>
              </a:cxn>
              <a:cxn ang="T8">
                <a:pos x="T4" y="T5"/>
              </a:cxn>
            </a:cxnLst>
            <a:rect l="0" t="0" r="r" b="b"/>
            <a:pathLst>
              <a:path w="93345" h="111760">
                <a:moveTo>
                  <a:pt x="0" y="50291"/>
                </a:moveTo>
                <a:lnTo>
                  <a:pt x="92964" y="111251"/>
                </a:lnTo>
                <a:lnTo>
                  <a:pt x="8686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8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1FAF02C-3054-4708-9A3C-D05EAF84B5CA}"/>
              </a:ext>
            </a:extLst>
          </p:cNvPr>
          <p:cNvSpPr txBox="1">
            <a:spLocks noGrp="1"/>
          </p:cNvSpPr>
          <p:nvPr>
            <p:ph type="title"/>
          </p:nvPr>
        </p:nvSpPr>
        <p:spPr>
          <a:xfrm>
            <a:off x="228600" y="433388"/>
            <a:ext cx="8402638" cy="384175"/>
          </a:xfrm>
        </p:spPr>
        <p:txBody>
          <a:bodyPr lIns="0" tIns="12771" rIns="0" bIns="0" rtlCol="0">
            <a:spAutoFit/>
          </a:bodyPr>
          <a:lstStyle/>
          <a:p>
            <a:pPr marL="12771">
              <a:lnSpc>
                <a:spcPts val="2891"/>
              </a:lnSpc>
              <a:spcBef>
                <a:spcPts val="101"/>
              </a:spcBef>
              <a:defRPr/>
            </a:pPr>
            <a:r>
              <a:rPr spc="-5" dirty="0"/>
              <a:t>组件</a:t>
            </a:r>
            <a:r>
              <a:rPr spc="-20" dirty="0"/>
              <a:t> </a:t>
            </a:r>
            <a:r>
              <a:rPr spc="-5" dirty="0"/>
              <a:t>接口</a:t>
            </a:r>
          </a:p>
        </p:txBody>
      </p:sp>
      <p:sp>
        <p:nvSpPr>
          <p:cNvPr id="152579" name="object 3">
            <a:extLst>
              <a:ext uri="{FF2B5EF4-FFF2-40B4-BE49-F238E27FC236}">
                <a16:creationId xmlns:a16="http://schemas.microsoft.com/office/drawing/2014/main" id="{69FC7918-BCBB-4BA3-A90F-A9488D73F668}"/>
              </a:ext>
            </a:extLst>
          </p:cNvPr>
          <p:cNvSpPr txBox="1">
            <a:spLocks noChangeArrowheads="1"/>
          </p:cNvSpPr>
          <p:nvPr/>
        </p:nvSpPr>
        <p:spPr bwMode="auto">
          <a:xfrm>
            <a:off x="1584325" y="2082800"/>
            <a:ext cx="7697788"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0650" indent="-106363">
              <a:tabLst>
                <a:tab pos="120650" algn="l"/>
              </a:tabLst>
              <a:defRPr>
                <a:solidFill>
                  <a:schemeClr val="tx1"/>
                </a:solidFill>
                <a:latin typeface="Calibri" panose="020F0502020204030204" pitchFamily="34" charset="0"/>
                <a:ea typeface="宋体" panose="02010600030101010101" pitchFamily="2" charset="-122"/>
              </a:defRPr>
            </a:lvl1pPr>
            <a:lvl2pPr marL="742950" indent="-285750">
              <a:tabLst>
                <a:tab pos="120650" algn="l"/>
              </a:tabLst>
              <a:defRPr>
                <a:solidFill>
                  <a:schemeClr val="tx1"/>
                </a:solidFill>
                <a:latin typeface="Calibri" panose="020F0502020204030204" pitchFamily="34" charset="0"/>
                <a:ea typeface="宋体" panose="02010600030101010101" pitchFamily="2" charset="-122"/>
              </a:defRPr>
            </a:lvl2pPr>
            <a:lvl3pPr marL="1143000" indent="-228600">
              <a:tabLst>
                <a:tab pos="120650" algn="l"/>
              </a:tabLst>
              <a:defRPr>
                <a:solidFill>
                  <a:schemeClr val="tx1"/>
                </a:solidFill>
                <a:latin typeface="Calibri" panose="020F0502020204030204" pitchFamily="34" charset="0"/>
                <a:ea typeface="宋体" panose="02010600030101010101" pitchFamily="2" charset="-122"/>
              </a:defRPr>
            </a:lvl3pPr>
            <a:lvl4pPr marL="1600200" indent="-228600">
              <a:tabLst>
                <a:tab pos="120650" algn="l"/>
              </a:tabLst>
              <a:defRPr>
                <a:solidFill>
                  <a:schemeClr val="tx1"/>
                </a:solidFill>
                <a:latin typeface="Calibri" panose="020F0502020204030204" pitchFamily="34" charset="0"/>
                <a:ea typeface="宋体" panose="02010600030101010101" pitchFamily="2" charset="-122"/>
              </a:defRPr>
            </a:lvl4pPr>
            <a:lvl5pPr marL="2057400" indent="-228600">
              <a:tabLst>
                <a:tab pos="12065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120650" algn="l"/>
              </a:tabLst>
              <a:defRPr>
                <a:solidFill>
                  <a:schemeClr val="tx1"/>
                </a:solidFill>
                <a:latin typeface="Calibri" panose="020F0502020204030204" pitchFamily="34" charset="0"/>
                <a:ea typeface="宋体" panose="02010600030101010101" pitchFamily="2" charset="-122"/>
              </a:defRPr>
            </a:lvl9pPr>
          </a:lstStyle>
          <a:p>
            <a:pPr>
              <a:lnSpc>
                <a:spcPts val="2888"/>
              </a:lnSpc>
              <a:spcBef>
                <a:spcPts val="100"/>
              </a:spcBef>
              <a:buSzPct val="96000"/>
              <a:buFont typeface="Times New Roman" panose="02020603050405020304" pitchFamily="18" charset="0"/>
              <a:buChar char="•"/>
            </a:pPr>
            <a:r>
              <a:rPr lang="zh-CN" altLang="zh-CN" sz="2400" i="1">
                <a:latin typeface="Times New Roman" panose="02020603050405020304" pitchFamily="18" charset="0"/>
                <a:cs typeface="Times New Roman" panose="02020603050405020304" pitchFamily="18" charset="0"/>
              </a:rPr>
              <a:t>接口</a:t>
            </a:r>
            <a:r>
              <a:rPr lang="zh-CN" altLang="zh-CN" sz="2400">
                <a:latin typeface="Times New Roman" panose="02020603050405020304" pitchFamily="18" charset="0"/>
                <a:cs typeface="Times New Roman" panose="02020603050405020304" pitchFamily="18" charset="0"/>
              </a:rPr>
              <a:t>提供将组件绑定在一起的胶水</a:t>
            </a:r>
          </a:p>
          <a:p>
            <a:pPr>
              <a:lnSpc>
                <a:spcPts val="2900"/>
              </a:lnSpc>
              <a:spcBef>
                <a:spcPts val="88"/>
              </a:spcBef>
            </a:pPr>
            <a:r>
              <a:rPr lang="zh-CN" altLang="zh-CN" sz="2400">
                <a:latin typeface="Times New Roman" panose="02020603050405020304" pitchFamily="18" charset="0"/>
                <a:cs typeface="Times New Roman" panose="02020603050405020304" pitchFamily="18" charset="0"/>
              </a:rPr>
              <a:t>•A 组件可以提供接口 (实现) 的实现, 也可以访问其服务 (依赖项)。</a:t>
            </a:r>
          </a:p>
        </p:txBody>
      </p:sp>
      <p:sp>
        <p:nvSpPr>
          <p:cNvPr id="152580" name="object 4">
            <a:extLst>
              <a:ext uri="{FF2B5EF4-FFF2-40B4-BE49-F238E27FC236}">
                <a16:creationId xmlns:a16="http://schemas.microsoft.com/office/drawing/2014/main" id="{4F27BDD8-4CF2-44F9-97D9-B537B03E272C}"/>
              </a:ext>
            </a:extLst>
          </p:cNvPr>
          <p:cNvSpPr>
            <a:spLocks/>
          </p:cNvSpPr>
          <p:nvPr/>
        </p:nvSpPr>
        <p:spPr bwMode="auto">
          <a:xfrm>
            <a:off x="8170863" y="3333750"/>
            <a:ext cx="1762125" cy="1379538"/>
          </a:xfrm>
          <a:custGeom>
            <a:avLst/>
            <a:gdLst>
              <a:gd name="T0" fmla="*/ 0 w 1752600"/>
              <a:gd name="T1" fmla="*/ 0 h 1371600"/>
              <a:gd name="T2" fmla="*/ 0 w 1752600"/>
              <a:gd name="T3" fmla="*/ 1387521 h 1371600"/>
              <a:gd name="T4" fmla="*/ 1771702 w 1752600"/>
              <a:gd name="T5" fmla="*/ 1387521 h 1371600"/>
              <a:gd name="T6" fmla="*/ 1771702 w 1752600"/>
              <a:gd name="T7" fmla="*/ 0 h 1371600"/>
              <a:gd name="T8" fmla="*/ 0 w 1752600"/>
              <a:gd name="T9" fmla="*/ 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1371600">
                <a:moveTo>
                  <a:pt x="0" y="0"/>
                </a:moveTo>
                <a:lnTo>
                  <a:pt x="0" y="1371599"/>
                </a:lnTo>
                <a:lnTo>
                  <a:pt x="1752600" y="1371599"/>
                </a:lnTo>
                <a:lnTo>
                  <a:pt x="1752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81" name="object 5">
            <a:extLst>
              <a:ext uri="{FF2B5EF4-FFF2-40B4-BE49-F238E27FC236}">
                <a16:creationId xmlns:a16="http://schemas.microsoft.com/office/drawing/2014/main" id="{19E3C801-EB1B-42A2-AD82-48003B8C0CC0}"/>
              </a:ext>
            </a:extLst>
          </p:cNvPr>
          <p:cNvSpPr>
            <a:spLocks/>
          </p:cNvSpPr>
          <p:nvPr/>
        </p:nvSpPr>
        <p:spPr bwMode="auto">
          <a:xfrm>
            <a:off x="7864475" y="4176713"/>
            <a:ext cx="460375" cy="153987"/>
          </a:xfrm>
          <a:custGeom>
            <a:avLst/>
            <a:gdLst>
              <a:gd name="T0" fmla="*/ 0 w 457200"/>
              <a:gd name="T1" fmla="*/ 0 h 152400"/>
              <a:gd name="T2" fmla="*/ 0 w 457200"/>
              <a:gd name="T3" fmla="*/ 155591 h 152400"/>
              <a:gd name="T4" fmla="*/ 463572 w 457200"/>
              <a:gd name="T5" fmla="*/ 155591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582" name="object 6">
            <a:extLst>
              <a:ext uri="{FF2B5EF4-FFF2-40B4-BE49-F238E27FC236}">
                <a16:creationId xmlns:a16="http://schemas.microsoft.com/office/drawing/2014/main" id="{45ED7C7A-E2F8-4FD4-BB75-4FA122F57E7A}"/>
              </a:ext>
            </a:extLst>
          </p:cNvPr>
          <p:cNvSpPr>
            <a:spLocks/>
          </p:cNvSpPr>
          <p:nvPr/>
        </p:nvSpPr>
        <p:spPr bwMode="auto">
          <a:xfrm>
            <a:off x="7864475" y="4176713"/>
            <a:ext cx="460375" cy="153987"/>
          </a:xfrm>
          <a:custGeom>
            <a:avLst/>
            <a:gdLst>
              <a:gd name="T0" fmla="*/ 0 w 457200"/>
              <a:gd name="T1" fmla="*/ 0 h 152400"/>
              <a:gd name="T2" fmla="*/ 0 w 457200"/>
              <a:gd name="T3" fmla="*/ 155591 h 152400"/>
              <a:gd name="T4" fmla="*/ 463572 w 457200"/>
              <a:gd name="T5" fmla="*/ 155591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83" name="object 7">
            <a:extLst>
              <a:ext uri="{FF2B5EF4-FFF2-40B4-BE49-F238E27FC236}">
                <a16:creationId xmlns:a16="http://schemas.microsoft.com/office/drawing/2014/main" id="{E0BBCD95-40DC-4AD3-88AC-A144ADE82043}"/>
              </a:ext>
            </a:extLst>
          </p:cNvPr>
          <p:cNvSpPr>
            <a:spLocks/>
          </p:cNvSpPr>
          <p:nvPr/>
        </p:nvSpPr>
        <p:spPr bwMode="auto">
          <a:xfrm>
            <a:off x="7864475" y="3563938"/>
            <a:ext cx="460375" cy="153987"/>
          </a:xfrm>
          <a:custGeom>
            <a:avLst/>
            <a:gdLst>
              <a:gd name="T0" fmla="*/ 0 w 457200"/>
              <a:gd name="T1" fmla="*/ 0 h 152400"/>
              <a:gd name="T2" fmla="*/ 0 w 457200"/>
              <a:gd name="T3" fmla="*/ 155590 h 152400"/>
              <a:gd name="T4" fmla="*/ 463572 w 457200"/>
              <a:gd name="T5" fmla="*/ 155590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399"/>
                </a:lnTo>
                <a:lnTo>
                  <a:pt x="457200" y="152399"/>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584" name="object 8">
            <a:extLst>
              <a:ext uri="{FF2B5EF4-FFF2-40B4-BE49-F238E27FC236}">
                <a16:creationId xmlns:a16="http://schemas.microsoft.com/office/drawing/2014/main" id="{C606D534-A47A-4881-A9A8-82663EB2894C}"/>
              </a:ext>
            </a:extLst>
          </p:cNvPr>
          <p:cNvSpPr>
            <a:spLocks/>
          </p:cNvSpPr>
          <p:nvPr/>
        </p:nvSpPr>
        <p:spPr bwMode="auto">
          <a:xfrm>
            <a:off x="7864475" y="3563938"/>
            <a:ext cx="460375" cy="153987"/>
          </a:xfrm>
          <a:custGeom>
            <a:avLst/>
            <a:gdLst>
              <a:gd name="T0" fmla="*/ 0 w 457200"/>
              <a:gd name="T1" fmla="*/ 0 h 152400"/>
              <a:gd name="T2" fmla="*/ 0 w 457200"/>
              <a:gd name="T3" fmla="*/ 155590 h 152400"/>
              <a:gd name="T4" fmla="*/ 463572 w 457200"/>
              <a:gd name="T5" fmla="*/ 155590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399"/>
                </a:lnTo>
                <a:lnTo>
                  <a:pt x="457200" y="152399"/>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85" name="object 9">
            <a:extLst>
              <a:ext uri="{FF2B5EF4-FFF2-40B4-BE49-F238E27FC236}">
                <a16:creationId xmlns:a16="http://schemas.microsoft.com/office/drawing/2014/main" id="{CE9BDEA1-6994-462A-A7B4-D3AB9148B025}"/>
              </a:ext>
            </a:extLst>
          </p:cNvPr>
          <p:cNvSpPr>
            <a:spLocks/>
          </p:cNvSpPr>
          <p:nvPr/>
        </p:nvSpPr>
        <p:spPr bwMode="auto">
          <a:xfrm>
            <a:off x="2063750" y="3411538"/>
            <a:ext cx="1887538" cy="1379537"/>
          </a:xfrm>
          <a:custGeom>
            <a:avLst/>
            <a:gdLst>
              <a:gd name="T0" fmla="*/ 0 w 1876425"/>
              <a:gd name="T1" fmla="*/ 0 h 1371600"/>
              <a:gd name="T2" fmla="*/ 0 w 1876425"/>
              <a:gd name="T3" fmla="*/ 1387520 h 1371600"/>
              <a:gd name="T4" fmla="*/ 1898332 w 1876425"/>
              <a:gd name="T5" fmla="*/ 1387520 h 1371600"/>
              <a:gd name="T6" fmla="*/ 1898331 w 1876425"/>
              <a:gd name="T7" fmla="*/ 0 h 1371600"/>
              <a:gd name="T8" fmla="*/ 0 w 1876425"/>
              <a:gd name="T9" fmla="*/ 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6425" h="1371600">
                <a:moveTo>
                  <a:pt x="0" y="0"/>
                </a:moveTo>
                <a:lnTo>
                  <a:pt x="0" y="1371600"/>
                </a:lnTo>
                <a:lnTo>
                  <a:pt x="1876044" y="1371600"/>
                </a:lnTo>
                <a:lnTo>
                  <a:pt x="1876043"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86" name="object 10">
            <a:extLst>
              <a:ext uri="{FF2B5EF4-FFF2-40B4-BE49-F238E27FC236}">
                <a16:creationId xmlns:a16="http://schemas.microsoft.com/office/drawing/2014/main" id="{5E647027-EF57-475A-AEBA-0F5BF9CF5D0E}"/>
              </a:ext>
            </a:extLst>
          </p:cNvPr>
          <p:cNvSpPr>
            <a:spLocks/>
          </p:cNvSpPr>
          <p:nvPr/>
        </p:nvSpPr>
        <p:spPr bwMode="auto">
          <a:xfrm>
            <a:off x="1735138" y="4254500"/>
            <a:ext cx="492125" cy="152400"/>
          </a:xfrm>
          <a:custGeom>
            <a:avLst/>
            <a:gdLst>
              <a:gd name="T0" fmla="*/ 0 w 489584"/>
              <a:gd name="T1" fmla="*/ 0 h 152400"/>
              <a:gd name="T2" fmla="*/ 0 w 489584"/>
              <a:gd name="T3" fmla="*/ 152400 h 152400"/>
              <a:gd name="T4" fmla="*/ 494295 w 489584"/>
              <a:gd name="T5" fmla="*/ 152400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587" name="object 11">
            <a:extLst>
              <a:ext uri="{FF2B5EF4-FFF2-40B4-BE49-F238E27FC236}">
                <a16:creationId xmlns:a16="http://schemas.microsoft.com/office/drawing/2014/main" id="{44EC9A1B-79D3-4AE0-8545-D349EA2F16F5}"/>
              </a:ext>
            </a:extLst>
          </p:cNvPr>
          <p:cNvSpPr>
            <a:spLocks/>
          </p:cNvSpPr>
          <p:nvPr/>
        </p:nvSpPr>
        <p:spPr bwMode="auto">
          <a:xfrm>
            <a:off x="1735138" y="4254500"/>
            <a:ext cx="492125" cy="152400"/>
          </a:xfrm>
          <a:custGeom>
            <a:avLst/>
            <a:gdLst>
              <a:gd name="T0" fmla="*/ 0 w 489584"/>
              <a:gd name="T1" fmla="*/ 0 h 152400"/>
              <a:gd name="T2" fmla="*/ 0 w 489584"/>
              <a:gd name="T3" fmla="*/ 152400 h 152400"/>
              <a:gd name="T4" fmla="*/ 494295 w 489584"/>
              <a:gd name="T5" fmla="*/ 152400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88" name="object 12">
            <a:extLst>
              <a:ext uri="{FF2B5EF4-FFF2-40B4-BE49-F238E27FC236}">
                <a16:creationId xmlns:a16="http://schemas.microsoft.com/office/drawing/2014/main" id="{60BEABAE-D8DE-4381-8CA5-1A0819455D82}"/>
              </a:ext>
            </a:extLst>
          </p:cNvPr>
          <p:cNvSpPr>
            <a:spLocks/>
          </p:cNvSpPr>
          <p:nvPr/>
        </p:nvSpPr>
        <p:spPr bwMode="auto">
          <a:xfrm>
            <a:off x="1735138" y="3641725"/>
            <a:ext cx="492125" cy="152400"/>
          </a:xfrm>
          <a:custGeom>
            <a:avLst/>
            <a:gdLst>
              <a:gd name="T0" fmla="*/ 0 w 489584"/>
              <a:gd name="T1" fmla="*/ 0 h 152400"/>
              <a:gd name="T2" fmla="*/ 0 w 489584"/>
              <a:gd name="T3" fmla="*/ 152400 h 152400"/>
              <a:gd name="T4" fmla="*/ 494295 w 489584"/>
              <a:gd name="T5" fmla="*/ 152400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589" name="object 13">
            <a:extLst>
              <a:ext uri="{FF2B5EF4-FFF2-40B4-BE49-F238E27FC236}">
                <a16:creationId xmlns:a16="http://schemas.microsoft.com/office/drawing/2014/main" id="{4D58466D-7ED2-4693-A25C-10185AC8C42E}"/>
              </a:ext>
            </a:extLst>
          </p:cNvPr>
          <p:cNvSpPr>
            <a:spLocks/>
          </p:cNvSpPr>
          <p:nvPr/>
        </p:nvSpPr>
        <p:spPr bwMode="auto">
          <a:xfrm>
            <a:off x="1735138" y="3641725"/>
            <a:ext cx="492125" cy="152400"/>
          </a:xfrm>
          <a:custGeom>
            <a:avLst/>
            <a:gdLst>
              <a:gd name="T0" fmla="*/ 0 w 489584"/>
              <a:gd name="T1" fmla="*/ 0 h 152400"/>
              <a:gd name="T2" fmla="*/ 0 w 489584"/>
              <a:gd name="T3" fmla="*/ 152400 h 152400"/>
              <a:gd name="T4" fmla="*/ 494295 w 489584"/>
              <a:gd name="T5" fmla="*/ 152400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object 14">
            <a:extLst>
              <a:ext uri="{FF2B5EF4-FFF2-40B4-BE49-F238E27FC236}">
                <a16:creationId xmlns:a16="http://schemas.microsoft.com/office/drawing/2014/main" id="{1A571DC2-C96E-4404-B00F-ADB23593C9F8}"/>
              </a:ext>
            </a:extLst>
          </p:cNvPr>
          <p:cNvSpPr txBox="1"/>
          <p:nvPr/>
        </p:nvSpPr>
        <p:spPr>
          <a:xfrm>
            <a:off x="2371725" y="3578225"/>
            <a:ext cx="1531938" cy="258763"/>
          </a:xfrm>
          <a:prstGeom prst="rect">
            <a:avLst/>
          </a:prstGeom>
        </p:spPr>
        <p:txBody>
          <a:bodyPr lIns="0" tIns="12132" rIns="0" bIns="0">
            <a:spAutoFit/>
          </a:bodyPr>
          <a:lstStyle/>
          <a:p>
            <a:pPr marL="12771">
              <a:spcBef>
                <a:spcPts val="96"/>
              </a:spcBef>
              <a:defRPr/>
            </a:pPr>
            <a:r>
              <a:rPr sz="1609" spc="-5" dirty="0">
                <a:latin typeface="Times New Roman"/>
                <a:cs typeface="Times New Roman"/>
              </a:rPr>
              <a:t>图像浏览器. java</a:t>
            </a:r>
            <a:endParaRPr sz="1609">
              <a:latin typeface="Times New Roman"/>
              <a:cs typeface="Times New Roman"/>
            </a:endParaRPr>
          </a:p>
        </p:txBody>
      </p:sp>
      <p:sp>
        <p:nvSpPr>
          <p:cNvPr id="152591" name="object 15">
            <a:extLst>
              <a:ext uri="{FF2B5EF4-FFF2-40B4-BE49-F238E27FC236}">
                <a16:creationId xmlns:a16="http://schemas.microsoft.com/office/drawing/2014/main" id="{62AA2A83-0FAB-4A32-8D27-A6005E7D3E56}"/>
              </a:ext>
            </a:extLst>
          </p:cNvPr>
          <p:cNvSpPr>
            <a:spLocks/>
          </p:cNvSpPr>
          <p:nvPr/>
        </p:nvSpPr>
        <p:spPr bwMode="auto">
          <a:xfrm>
            <a:off x="5719763" y="3948113"/>
            <a:ext cx="458787" cy="382587"/>
          </a:xfrm>
          <a:custGeom>
            <a:avLst/>
            <a:gdLst>
              <a:gd name="T0" fmla="*/ 460380 w 457200"/>
              <a:gd name="T1" fmla="*/ 192091 h 381000"/>
              <a:gd name="T2" fmla="*/ 454232 w 457200"/>
              <a:gd name="T3" fmla="*/ 148063 h 381000"/>
              <a:gd name="T4" fmla="*/ 436757 w 457200"/>
              <a:gd name="T5" fmla="*/ 107637 h 381000"/>
              <a:gd name="T6" fmla="*/ 409401 w 457200"/>
              <a:gd name="T7" fmla="*/ 71970 h 381000"/>
              <a:gd name="T8" fmla="*/ 373618 w 457200"/>
              <a:gd name="T9" fmla="*/ 42216 h 381000"/>
              <a:gd name="T10" fmla="*/ 330855 w 457200"/>
              <a:gd name="T11" fmla="*/ 19534 h 381000"/>
              <a:gd name="T12" fmla="*/ 282562 w 457200"/>
              <a:gd name="T13" fmla="*/ 5076 h 381000"/>
              <a:gd name="T14" fmla="*/ 230190 w 457200"/>
              <a:gd name="T15" fmla="*/ 0 h 381000"/>
              <a:gd name="T16" fmla="*/ 177332 w 457200"/>
              <a:gd name="T17" fmla="*/ 5076 h 381000"/>
              <a:gd name="T18" fmla="*/ 128852 w 457200"/>
              <a:gd name="T19" fmla="*/ 19534 h 381000"/>
              <a:gd name="T20" fmla="*/ 86116 w 457200"/>
              <a:gd name="T21" fmla="*/ 42216 h 381000"/>
              <a:gd name="T22" fmla="*/ 50494 w 457200"/>
              <a:gd name="T23" fmla="*/ 71970 h 381000"/>
              <a:gd name="T24" fmla="*/ 23355 w 457200"/>
              <a:gd name="T25" fmla="*/ 107637 h 381000"/>
              <a:gd name="T26" fmla="*/ 6066 w 457200"/>
              <a:gd name="T27" fmla="*/ 148063 h 381000"/>
              <a:gd name="T28" fmla="*/ 0 w 457200"/>
              <a:gd name="T29" fmla="*/ 192091 h 381000"/>
              <a:gd name="T30" fmla="*/ 6066 w 457200"/>
              <a:gd name="T31" fmla="*/ 236116 h 381000"/>
              <a:gd name="T32" fmla="*/ 23355 w 457200"/>
              <a:gd name="T33" fmla="*/ 276542 h 381000"/>
              <a:gd name="T34" fmla="*/ 50494 w 457200"/>
              <a:gd name="T35" fmla="*/ 312210 h 381000"/>
              <a:gd name="T36" fmla="*/ 86116 w 457200"/>
              <a:gd name="T37" fmla="*/ 341963 h 381000"/>
              <a:gd name="T38" fmla="*/ 128852 w 457200"/>
              <a:gd name="T39" fmla="*/ 364646 h 381000"/>
              <a:gd name="T40" fmla="*/ 177332 w 457200"/>
              <a:gd name="T41" fmla="*/ 379104 h 381000"/>
              <a:gd name="T42" fmla="*/ 230190 w 457200"/>
              <a:gd name="T43" fmla="*/ 384181 h 381000"/>
              <a:gd name="T44" fmla="*/ 282562 w 457200"/>
              <a:gd name="T45" fmla="*/ 379104 h 381000"/>
              <a:gd name="T46" fmla="*/ 330855 w 457200"/>
              <a:gd name="T47" fmla="*/ 364646 h 381000"/>
              <a:gd name="T48" fmla="*/ 373618 w 457200"/>
              <a:gd name="T49" fmla="*/ 341963 h 381000"/>
              <a:gd name="T50" fmla="*/ 409401 w 457200"/>
              <a:gd name="T51" fmla="*/ 312210 h 381000"/>
              <a:gd name="T52" fmla="*/ 436757 w 457200"/>
              <a:gd name="T53" fmla="*/ 276542 h 381000"/>
              <a:gd name="T54" fmla="*/ 454232 w 457200"/>
              <a:gd name="T55" fmla="*/ 236116 h 381000"/>
              <a:gd name="T56" fmla="*/ 460380 w 457200"/>
              <a:gd name="T57" fmla="*/ 192091 h 3810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57200" h="381000">
                <a:moveTo>
                  <a:pt x="457200" y="190500"/>
                </a:moveTo>
                <a:lnTo>
                  <a:pt x="451095" y="146837"/>
                </a:lnTo>
                <a:lnTo>
                  <a:pt x="433740" y="106746"/>
                </a:lnTo>
                <a:lnTo>
                  <a:pt x="406574" y="71374"/>
                </a:lnTo>
                <a:lnTo>
                  <a:pt x="371038" y="41867"/>
                </a:lnTo>
                <a:lnTo>
                  <a:pt x="328570" y="19372"/>
                </a:lnTo>
                <a:lnTo>
                  <a:pt x="280611" y="5034"/>
                </a:lnTo>
                <a:lnTo>
                  <a:pt x="228600" y="0"/>
                </a:lnTo>
                <a:lnTo>
                  <a:pt x="176108" y="5034"/>
                </a:lnTo>
                <a:lnTo>
                  <a:pt x="127962" y="19372"/>
                </a:lnTo>
                <a:lnTo>
                  <a:pt x="85521" y="41867"/>
                </a:lnTo>
                <a:lnTo>
                  <a:pt x="50145" y="71374"/>
                </a:lnTo>
                <a:lnTo>
                  <a:pt x="23193" y="106746"/>
                </a:lnTo>
                <a:lnTo>
                  <a:pt x="6024" y="146837"/>
                </a:lnTo>
                <a:lnTo>
                  <a:pt x="0" y="190500"/>
                </a:lnTo>
                <a:lnTo>
                  <a:pt x="6024" y="234162"/>
                </a:lnTo>
                <a:lnTo>
                  <a:pt x="23193" y="274253"/>
                </a:lnTo>
                <a:lnTo>
                  <a:pt x="50145" y="309625"/>
                </a:lnTo>
                <a:lnTo>
                  <a:pt x="85521" y="339132"/>
                </a:lnTo>
                <a:lnTo>
                  <a:pt x="127962" y="361627"/>
                </a:lnTo>
                <a:lnTo>
                  <a:pt x="176108" y="375965"/>
                </a:lnTo>
                <a:lnTo>
                  <a:pt x="228600" y="381000"/>
                </a:lnTo>
                <a:lnTo>
                  <a:pt x="280611" y="375965"/>
                </a:lnTo>
                <a:lnTo>
                  <a:pt x="328570" y="361627"/>
                </a:lnTo>
                <a:lnTo>
                  <a:pt x="371038" y="339132"/>
                </a:lnTo>
                <a:lnTo>
                  <a:pt x="406574" y="309625"/>
                </a:lnTo>
                <a:lnTo>
                  <a:pt x="433740" y="274253"/>
                </a:lnTo>
                <a:lnTo>
                  <a:pt x="451095" y="234162"/>
                </a:lnTo>
                <a:lnTo>
                  <a:pt x="457200" y="1905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object 16">
            <a:extLst>
              <a:ext uri="{FF2B5EF4-FFF2-40B4-BE49-F238E27FC236}">
                <a16:creationId xmlns:a16="http://schemas.microsoft.com/office/drawing/2014/main" id="{677D1A7B-7FEF-4ACA-80B7-FAB4F492CCBE}"/>
              </a:ext>
            </a:extLst>
          </p:cNvPr>
          <p:cNvSpPr txBox="1"/>
          <p:nvPr/>
        </p:nvSpPr>
        <p:spPr>
          <a:xfrm>
            <a:off x="5322888" y="4497388"/>
            <a:ext cx="1289050"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ImageObserver</a:t>
            </a:r>
            <a:endParaRPr sz="1609">
              <a:latin typeface="Times New Roman"/>
              <a:cs typeface="Times New Roman"/>
            </a:endParaRPr>
          </a:p>
        </p:txBody>
      </p:sp>
      <p:sp>
        <p:nvSpPr>
          <p:cNvPr id="152593" name="object 17">
            <a:extLst>
              <a:ext uri="{FF2B5EF4-FFF2-40B4-BE49-F238E27FC236}">
                <a16:creationId xmlns:a16="http://schemas.microsoft.com/office/drawing/2014/main" id="{92C7D0DB-92D9-43E1-94A1-221D1B2B21ED}"/>
              </a:ext>
            </a:extLst>
          </p:cNvPr>
          <p:cNvSpPr>
            <a:spLocks/>
          </p:cNvSpPr>
          <p:nvPr/>
        </p:nvSpPr>
        <p:spPr bwMode="auto">
          <a:xfrm>
            <a:off x="3957638" y="4100513"/>
            <a:ext cx="1762125" cy="0"/>
          </a:xfrm>
          <a:custGeom>
            <a:avLst/>
            <a:gdLst>
              <a:gd name="T0" fmla="*/ 0 w 1752600"/>
              <a:gd name="T1" fmla="*/ 1771701 w 1752600"/>
              <a:gd name="T2" fmla="*/ 0 60000 65536"/>
              <a:gd name="T3" fmla="*/ 0 60000 65536"/>
            </a:gdLst>
            <a:ahLst/>
            <a:cxnLst>
              <a:cxn ang="T2">
                <a:pos x="T0" y="0"/>
              </a:cxn>
              <a:cxn ang="T3">
                <a:pos x="T1" y="0"/>
              </a:cxn>
            </a:cxnLst>
            <a:rect l="0" t="0" r="r" b="b"/>
            <a:pathLst>
              <a:path w="1752600">
                <a:moveTo>
                  <a:pt x="0" y="0"/>
                </a:moveTo>
                <a:lnTo>
                  <a:pt x="1752599"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94" name="object 18">
            <a:extLst>
              <a:ext uri="{FF2B5EF4-FFF2-40B4-BE49-F238E27FC236}">
                <a16:creationId xmlns:a16="http://schemas.microsoft.com/office/drawing/2014/main" id="{F766CDFA-A1F7-4805-BC7D-C4D76A22B0B2}"/>
              </a:ext>
            </a:extLst>
          </p:cNvPr>
          <p:cNvSpPr>
            <a:spLocks/>
          </p:cNvSpPr>
          <p:nvPr/>
        </p:nvSpPr>
        <p:spPr bwMode="auto">
          <a:xfrm>
            <a:off x="5619750" y="4051300"/>
            <a:ext cx="100013" cy="100013"/>
          </a:xfrm>
          <a:custGeom>
            <a:avLst/>
            <a:gdLst>
              <a:gd name="T0" fmla="*/ 0 w 99060"/>
              <a:gd name="T1" fmla="*/ 100974 h 99060"/>
              <a:gd name="T2" fmla="*/ 100975 w 99060"/>
              <a:gd name="T3" fmla="*/ 49710 h 99060"/>
              <a:gd name="T4" fmla="*/ 0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99059"/>
                </a:moveTo>
                <a:lnTo>
                  <a:pt x="99060" y="48767"/>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95" name="object 19">
            <a:extLst>
              <a:ext uri="{FF2B5EF4-FFF2-40B4-BE49-F238E27FC236}">
                <a16:creationId xmlns:a16="http://schemas.microsoft.com/office/drawing/2014/main" id="{B7A699F3-1263-45A8-8FAD-7E9F9AE263BA}"/>
              </a:ext>
            </a:extLst>
          </p:cNvPr>
          <p:cNvSpPr>
            <a:spLocks/>
          </p:cNvSpPr>
          <p:nvPr/>
        </p:nvSpPr>
        <p:spPr bwMode="auto">
          <a:xfrm>
            <a:off x="6178550" y="4100513"/>
            <a:ext cx="1992313" cy="0"/>
          </a:xfrm>
          <a:custGeom>
            <a:avLst/>
            <a:gdLst>
              <a:gd name="T0" fmla="*/ 0 w 1981200"/>
              <a:gd name="T1" fmla="*/ 2003488 w 1981200"/>
              <a:gd name="T2" fmla="*/ 0 60000 65536"/>
              <a:gd name="T3" fmla="*/ 0 60000 65536"/>
            </a:gdLst>
            <a:ahLst/>
            <a:cxnLst>
              <a:cxn ang="T2">
                <a:pos x="T0" y="0"/>
              </a:cxn>
              <a:cxn ang="T3">
                <a:pos x="T1" y="0"/>
              </a:cxn>
            </a:cxnLst>
            <a:rect l="0" t="0" r="r" b="b"/>
            <a:pathLst>
              <a:path w="1981200">
                <a:moveTo>
                  <a:pt x="0" y="0"/>
                </a:moveTo>
                <a:lnTo>
                  <a:pt x="19812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0" name="object 20">
            <a:extLst>
              <a:ext uri="{FF2B5EF4-FFF2-40B4-BE49-F238E27FC236}">
                <a16:creationId xmlns:a16="http://schemas.microsoft.com/office/drawing/2014/main" id="{51683216-E9DB-4ECB-B3DA-C3F94404313B}"/>
              </a:ext>
            </a:extLst>
          </p:cNvPr>
          <p:cNvSpPr txBox="1"/>
          <p:nvPr/>
        </p:nvSpPr>
        <p:spPr>
          <a:xfrm>
            <a:off x="8388350" y="3424238"/>
            <a:ext cx="93027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图像. java</a:t>
            </a:r>
            <a:endParaRPr sz="1609">
              <a:latin typeface="Times New Roman"/>
              <a:cs typeface="Times New Roman"/>
            </a:endParaRPr>
          </a:p>
        </p:txBody>
      </p:sp>
      <p:sp>
        <p:nvSpPr>
          <p:cNvPr id="152597" name="object 21">
            <a:extLst>
              <a:ext uri="{FF2B5EF4-FFF2-40B4-BE49-F238E27FC236}">
                <a16:creationId xmlns:a16="http://schemas.microsoft.com/office/drawing/2014/main" id="{6BCF6A83-24E6-4952-8527-58C903FB85A4}"/>
              </a:ext>
            </a:extLst>
          </p:cNvPr>
          <p:cNvSpPr>
            <a:spLocks/>
          </p:cNvSpPr>
          <p:nvPr/>
        </p:nvSpPr>
        <p:spPr bwMode="auto">
          <a:xfrm>
            <a:off x="2139950" y="5249863"/>
            <a:ext cx="1882775" cy="1379537"/>
          </a:xfrm>
          <a:custGeom>
            <a:avLst/>
            <a:gdLst>
              <a:gd name="T0" fmla="*/ 0 w 1873250"/>
              <a:gd name="T1" fmla="*/ 0 h 1371600"/>
              <a:gd name="T2" fmla="*/ 0 w 1873250"/>
              <a:gd name="T3" fmla="*/ 1387520 h 1371600"/>
              <a:gd name="T4" fmla="*/ 1892091 w 1873250"/>
              <a:gd name="T5" fmla="*/ 1387520 h 1371600"/>
              <a:gd name="T6" fmla="*/ 1892091 w 1873250"/>
              <a:gd name="T7" fmla="*/ 0 h 1371600"/>
              <a:gd name="T8" fmla="*/ 0 w 1873250"/>
              <a:gd name="T9" fmla="*/ 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73250" h="1371600">
                <a:moveTo>
                  <a:pt x="0" y="0"/>
                </a:moveTo>
                <a:lnTo>
                  <a:pt x="0" y="1371600"/>
                </a:lnTo>
                <a:lnTo>
                  <a:pt x="1872995" y="1371600"/>
                </a:lnTo>
                <a:lnTo>
                  <a:pt x="1872995"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598" name="object 22">
            <a:extLst>
              <a:ext uri="{FF2B5EF4-FFF2-40B4-BE49-F238E27FC236}">
                <a16:creationId xmlns:a16="http://schemas.microsoft.com/office/drawing/2014/main" id="{4DC0D6FB-7853-43BB-8F01-0FAAFDBA17E5}"/>
              </a:ext>
            </a:extLst>
          </p:cNvPr>
          <p:cNvSpPr>
            <a:spLocks/>
          </p:cNvSpPr>
          <p:nvPr/>
        </p:nvSpPr>
        <p:spPr bwMode="auto">
          <a:xfrm>
            <a:off x="1811338" y="6092825"/>
            <a:ext cx="492125" cy="153988"/>
          </a:xfrm>
          <a:custGeom>
            <a:avLst/>
            <a:gdLst>
              <a:gd name="T0" fmla="*/ 0 w 489584"/>
              <a:gd name="T1" fmla="*/ 0 h 152400"/>
              <a:gd name="T2" fmla="*/ 0 w 489584"/>
              <a:gd name="T3" fmla="*/ 155593 h 152400"/>
              <a:gd name="T4" fmla="*/ 494295 w 489584"/>
              <a:gd name="T5" fmla="*/ 155593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599" name="object 23">
            <a:extLst>
              <a:ext uri="{FF2B5EF4-FFF2-40B4-BE49-F238E27FC236}">
                <a16:creationId xmlns:a16="http://schemas.microsoft.com/office/drawing/2014/main" id="{8316FECA-1DA4-44A1-89D5-68D8696B61C3}"/>
              </a:ext>
            </a:extLst>
          </p:cNvPr>
          <p:cNvSpPr>
            <a:spLocks/>
          </p:cNvSpPr>
          <p:nvPr/>
        </p:nvSpPr>
        <p:spPr bwMode="auto">
          <a:xfrm>
            <a:off x="1811338" y="6092825"/>
            <a:ext cx="492125" cy="153988"/>
          </a:xfrm>
          <a:custGeom>
            <a:avLst/>
            <a:gdLst>
              <a:gd name="T0" fmla="*/ 0 w 489584"/>
              <a:gd name="T1" fmla="*/ 0 h 152400"/>
              <a:gd name="T2" fmla="*/ 0 w 489584"/>
              <a:gd name="T3" fmla="*/ 155593 h 152400"/>
              <a:gd name="T4" fmla="*/ 494295 w 489584"/>
              <a:gd name="T5" fmla="*/ 155593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00" name="object 24">
            <a:extLst>
              <a:ext uri="{FF2B5EF4-FFF2-40B4-BE49-F238E27FC236}">
                <a16:creationId xmlns:a16="http://schemas.microsoft.com/office/drawing/2014/main" id="{9BC425D7-20CA-444E-B049-1968858596D9}"/>
              </a:ext>
            </a:extLst>
          </p:cNvPr>
          <p:cNvSpPr>
            <a:spLocks/>
          </p:cNvSpPr>
          <p:nvPr/>
        </p:nvSpPr>
        <p:spPr bwMode="auto">
          <a:xfrm>
            <a:off x="1811338" y="5480050"/>
            <a:ext cx="492125" cy="153988"/>
          </a:xfrm>
          <a:custGeom>
            <a:avLst/>
            <a:gdLst>
              <a:gd name="T0" fmla="*/ 0 w 489584"/>
              <a:gd name="T1" fmla="*/ 0 h 152400"/>
              <a:gd name="T2" fmla="*/ 0 w 489584"/>
              <a:gd name="T3" fmla="*/ 155593 h 152400"/>
              <a:gd name="T4" fmla="*/ 494295 w 489584"/>
              <a:gd name="T5" fmla="*/ 155593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601" name="object 25">
            <a:extLst>
              <a:ext uri="{FF2B5EF4-FFF2-40B4-BE49-F238E27FC236}">
                <a16:creationId xmlns:a16="http://schemas.microsoft.com/office/drawing/2014/main" id="{79A1F2E3-0BA6-45AC-AC5B-978D6367AA5E}"/>
              </a:ext>
            </a:extLst>
          </p:cNvPr>
          <p:cNvSpPr>
            <a:spLocks/>
          </p:cNvSpPr>
          <p:nvPr/>
        </p:nvSpPr>
        <p:spPr bwMode="auto">
          <a:xfrm>
            <a:off x="1811338" y="5480050"/>
            <a:ext cx="492125" cy="153988"/>
          </a:xfrm>
          <a:custGeom>
            <a:avLst/>
            <a:gdLst>
              <a:gd name="T0" fmla="*/ 0 w 489584"/>
              <a:gd name="T1" fmla="*/ 0 h 152400"/>
              <a:gd name="T2" fmla="*/ 0 w 489584"/>
              <a:gd name="T3" fmla="*/ 155593 h 152400"/>
              <a:gd name="T4" fmla="*/ 494295 w 489584"/>
              <a:gd name="T5" fmla="*/ 155593 h 152400"/>
              <a:gd name="T6" fmla="*/ 494295 w 489584"/>
              <a:gd name="T7" fmla="*/ 0 h 152400"/>
              <a:gd name="T8" fmla="*/ 0 w 489584"/>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9584" h="152400">
                <a:moveTo>
                  <a:pt x="0" y="0"/>
                </a:moveTo>
                <a:lnTo>
                  <a:pt x="0" y="152400"/>
                </a:lnTo>
                <a:lnTo>
                  <a:pt x="489204" y="152400"/>
                </a:lnTo>
                <a:lnTo>
                  <a:pt x="489204"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6" name="object 26">
            <a:extLst>
              <a:ext uri="{FF2B5EF4-FFF2-40B4-BE49-F238E27FC236}">
                <a16:creationId xmlns:a16="http://schemas.microsoft.com/office/drawing/2014/main" id="{5F5CC907-F2A6-4CAA-8A20-47F77186896D}"/>
              </a:ext>
            </a:extLst>
          </p:cNvPr>
          <p:cNvSpPr txBox="1"/>
          <p:nvPr/>
        </p:nvSpPr>
        <p:spPr>
          <a:xfrm>
            <a:off x="2447925" y="5416550"/>
            <a:ext cx="1531938"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图像浏览器. java</a:t>
            </a:r>
            <a:endParaRPr sz="1609">
              <a:latin typeface="Times New Roman"/>
              <a:cs typeface="Times New Roman"/>
            </a:endParaRPr>
          </a:p>
        </p:txBody>
      </p:sp>
      <p:sp>
        <p:nvSpPr>
          <p:cNvPr id="152603" name="object 27">
            <a:extLst>
              <a:ext uri="{FF2B5EF4-FFF2-40B4-BE49-F238E27FC236}">
                <a16:creationId xmlns:a16="http://schemas.microsoft.com/office/drawing/2014/main" id="{C0F402B6-8676-4939-B3A9-05AF0BF40A00}"/>
              </a:ext>
            </a:extLst>
          </p:cNvPr>
          <p:cNvSpPr>
            <a:spLocks/>
          </p:cNvSpPr>
          <p:nvPr/>
        </p:nvSpPr>
        <p:spPr bwMode="auto">
          <a:xfrm>
            <a:off x="8248650" y="5249863"/>
            <a:ext cx="1762125" cy="1379537"/>
          </a:xfrm>
          <a:custGeom>
            <a:avLst/>
            <a:gdLst>
              <a:gd name="T0" fmla="*/ 0 w 1752600"/>
              <a:gd name="T1" fmla="*/ 0 h 1371600"/>
              <a:gd name="T2" fmla="*/ 0 w 1752600"/>
              <a:gd name="T3" fmla="*/ 1387520 h 1371600"/>
              <a:gd name="T4" fmla="*/ 1771702 w 1752600"/>
              <a:gd name="T5" fmla="*/ 1387520 h 1371600"/>
              <a:gd name="T6" fmla="*/ 1771702 w 1752600"/>
              <a:gd name="T7" fmla="*/ 0 h 1371600"/>
              <a:gd name="T8" fmla="*/ 0 w 1752600"/>
              <a:gd name="T9" fmla="*/ 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1371600">
                <a:moveTo>
                  <a:pt x="0" y="0"/>
                </a:moveTo>
                <a:lnTo>
                  <a:pt x="0" y="1371600"/>
                </a:lnTo>
                <a:lnTo>
                  <a:pt x="1752600" y="1371600"/>
                </a:lnTo>
                <a:lnTo>
                  <a:pt x="1752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04" name="object 28">
            <a:extLst>
              <a:ext uri="{FF2B5EF4-FFF2-40B4-BE49-F238E27FC236}">
                <a16:creationId xmlns:a16="http://schemas.microsoft.com/office/drawing/2014/main" id="{84EDA892-B65B-4F98-B5C8-1A66894F90CB}"/>
              </a:ext>
            </a:extLst>
          </p:cNvPr>
          <p:cNvSpPr>
            <a:spLocks/>
          </p:cNvSpPr>
          <p:nvPr/>
        </p:nvSpPr>
        <p:spPr bwMode="auto">
          <a:xfrm>
            <a:off x="7940675" y="6092825"/>
            <a:ext cx="460375" cy="153988"/>
          </a:xfrm>
          <a:custGeom>
            <a:avLst/>
            <a:gdLst>
              <a:gd name="T0" fmla="*/ 0 w 457200"/>
              <a:gd name="T1" fmla="*/ 0 h 152400"/>
              <a:gd name="T2" fmla="*/ 0 w 457200"/>
              <a:gd name="T3" fmla="*/ 155593 h 152400"/>
              <a:gd name="T4" fmla="*/ 463572 w 457200"/>
              <a:gd name="T5" fmla="*/ 155593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605" name="object 29">
            <a:extLst>
              <a:ext uri="{FF2B5EF4-FFF2-40B4-BE49-F238E27FC236}">
                <a16:creationId xmlns:a16="http://schemas.microsoft.com/office/drawing/2014/main" id="{A29EFB7C-C9C6-4945-ADA1-772C5435DDE1}"/>
              </a:ext>
            </a:extLst>
          </p:cNvPr>
          <p:cNvSpPr>
            <a:spLocks/>
          </p:cNvSpPr>
          <p:nvPr/>
        </p:nvSpPr>
        <p:spPr bwMode="auto">
          <a:xfrm>
            <a:off x="7940675" y="6092825"/>
            <a:ext cx="460375" cy="153988"/>
          </a:xfrm>
          <a:custGeom>
            <a:avLst/>
            <a:gdLst>
              <a:gd name="T0" fmla="*/ 0 w 457200"/>
              <a:gd name="T1" fmla="*/ 0 h 152400"/>
              <a:gd name="T2" fmla="*/ 0 w 457200"/>
              <a:gd name="T3" fmla="*/ 155593 h 152400"/>
              <a:gd name="T4" fmla="*/ 463572 w 457200"/>
              <a:gd name="T5" fmla="*/ 155593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06" name="object 30">
            <a:extLst>
              <a:ext uri="{FF2B5EF4-FFF2-40B4-BE49-F238E27FC236}">
                <a16:creationId xmlns:a16="http://schemas.microsoft.com/office/drawing/2014/main" id="{77F41F26-9719-47BA-A57D-C4756343C8A6}"/>
              </a:ext>
            </a:extLst>
          </p:cNvPr>
          <p:cNvSpPr>
            <a:spLocks/>
          </p:cNvSpPr>
          <p:nvPr/>
        </p:nvSpPr>
        <p:spPr bwMode="auto">
          <a:xfrm>
            <a:off x="7940675" y="5480050"/>
            <a:ext cx="460375" cy="153988"/>
          </a:xfrm>
          <a:custGeom>
            <a:avLst/>
            <a:gdLst>
              <a:gd name="T0" fmla="*/ 0 w 457200"/>
              <a:gd name="T1" fmla="*/ 0 h 152400"/>
              <a:gd name="T2" fmla="*/ 0 w 457200"/>
              <a:gd name="T3" fmla="*/ 155593 h 152400"/>
              <a:gd name="T4" fmla="*/ 463572 w 457200"/>
              <a:gd name="T5" fmla="*/ 155593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2607" name="object 31">
            <a:extLst>
              <a:ext uri="{FF2B5EF4-FFF2-40B4-BE49-F238E27FC236}">
                <a16:creationId xmlns:a16="http://schemas.microsoft.com/office/drawing/2014/main" id="{90586909-7761-4672-A48D-6BCF6EF739DA}"/>
              </a:ext>
            </a:extLst>
          </p:cNvPr>
          <p:cNvSpPr>
            <a:spLocks/>
          </p:cNvSpPr>
          <p:nvPr/>
        </p:nvSpPr>
        <p:spPr bwMode="auto">
          <a:xfrm>
            <a:off x="7940675" y="5480050"/>
            <a:ext cx="460375" cy="153988"/>
          </a:xfrm>
          <a:custGeom>
            <a:avLst/>
            <a:gdLst>
              <a:gd name="T0" fmla="*/ 0 w 457200"/>
              <a:gd name="T1" fmla="*/ 0 h 152400"/>
              <a:gd name="T2" fmla="*/ 0 w 457200"/>
              <a:gd name="T3" fmla="*/ 155593 h 152400"/>
              <a:gd name="T4" fmla="*/ 463572 w 457200"/>
              <a:gd name="T5" fmla="*/ 155593 h 152400"/>
              <a:gd name="T6" fmla="*/ 463572 w 457200"/>
              <a:gd name="T7" fmla="*/ 0 h 152400"/>
              <a:gd name="T8" fmla="*/ 0 w 457200"/>
              <a:gd name="T9" fmla="*/ 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52400">
                <a:moveTo>
                  <a:pt x="0" y="0"/>
                </a:moveTo>
                <a:lnTo>
                  <a:pt x="0" y="152400"/>
                </a:lnTo>
                <a:lnTo>
                  <a:pt x="457200" y="1524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 name="object 32">
            <a:extLst>
              <a:ext uri="{FF2B5EF4-FFF2-40B4-BE49-F238E27FC236}">
                <a16:creationId xmlns:a16="http://schemas.microsoft.com/office/drawing/2014/main" id="{34F331D5-DBBC-4AC0-9B40-FE620D945064}"/>
              </a:ext>
            </a:extLst>
          </p:cNvPr>
          <p:cNvSpPr txBox="1"/>
          <p:nvPr/>
        </p:nvSpPr>
        <p:spPr>
          <a:xfrm>
            <a:off x="8542338" y="5416550"/>
            <a:ext cx="93027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图像. java</a:t>
            </a:r>
            <a:endParaRPr sz="1609">
              <a:latin typeface="Times New Roman"/>
              <a:cs typeface="Times New Roman"/>
            </a:endParaRPr>
          </a:p>
        </p:txBody>
      </p:sp>
      <p:sp>
        <p:nvSpPr>
          <p:cNvPr id="152609" name="object 33">
            <a:extLst>
              <a:ext uri="{FF2B5EF4-FFF2-40B4-BE49-F238E27FC236}">
                <a16:creationId xmlns:a16="http://schemas.microsoft.com/office/drawing/2014/main" id="{AE4A60E3-8847-4E57-9CD3-D2213DBE9A17}"/>
              </a:ext>
            </a:extLst>
          </p:cNvPr>
          <p:cNvSpPr>
            <a:spLocks/>
          </p:cNvSpPr>
          <p:nvPr/>
        </p:nvSpPr>
        <p:spPr bwMode="auto">
          <a:xfrm>
            <a:off x="5259388" y="5097463"/>
            <a:ext cx="1379537" cy="1377950"/>
          </a:xfrm>
          <a:custGeom>
            <a:avLst/>
            <a:gdLst>
              <a:gd name="T0" fmla="*/ 0 w 1371600"/>
              <a:gd name="T1" fmla="*/ 0 h 1371600"/>
              <a:gd name="T2" fmla="*/ 0 w 1371600"/>
              <a:gd name="T3" fmla="*/ 1384329 h 1371600"/>
              <a:gd name="T4" fmla="*/ 1387520 w 1371600"/>
              <a:gd name="T5" fmla="*/ 1384329 h 1371600"/>
              <a:gd name="T6" fmla="*/ 1387520 w 1371600"/>
              <a:gd name="T7" fmla="*/ 0 h 1371600"/>
              <a:gd name="T8" fmla="*/ 0 w 1371600"/>
              <a:gd name="T9" fmla="*/ 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1600" h="1371600">
                <a:moveTo>
                  <a:pt x="0" y="0"/>
                </a:moveTo>
                <a:lnTo>
                  <a:pt x="0" y="1371600"/>
                </a:lnTo>
                <a:lnTo>
                  <a:pt x="1371600" y="1371600"/>
                </a:lnTo>
                <a:lnTo>
                  <a:pt x="1371600"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10" name="object 34">
            <a:extLst>
              <a:ext uri="{FF2B5EF4-FFF2-40B4-BE49-F238E27FC236}">
                <a16:creationId xmlns:a16="http://schemas.microsoft.com/office/drawing/2014/main" id="{A3A3DC40-2430-417B-BB01-39A4D563EB57}"/>
              </a:ext>
            </a:extLst>
          </p:cNvPr>
          <p:cNvSpPr txBox="1">
            <a:spLocks noChangeArrowheads="1"/>
          </p:cNvSpPr>
          <p:nvPr/>
        </p:nvSpPr>
        <p:spPr bwMode="auto">
          <a:xfrm>
            <a:off x="5259388" y="5097463"/>
            <a:ext cx="1379537" cy="6032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00252" rIns="0" bIns="0">
            <a:spAutoFit/>
          </a:bodyPr>
          <a:lstStyle>
            <a:lvl1pPr marL="76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1000"/>
              </a:lnSpc>
              <a:spcBef>
                <a:spcPts val="788"/>
              </a:spcBef>
            </a:pPr>
            <a:r>
              <a:rPr lang="zh-CN" altLang="zh-CN" sz="1600">
                <a:latin typeface="Times New Roman" panose="02020603050405020304" pitchFamily="18" charset="0"/>
                <a:cs typeface="Times New Roman" panose="02020603050405020304" pitchFamily="18" charset="0"/>
              </a:rPr>
              <a:t>&lt;interface&gt; ImageObserver</a:t>
            </a:r>
          </a:p>
        </p:txBody>
      </p:sp>
      <p:sp>
        <p:nvSpPr>
          <p:cNvPr id="35" name="object 35">
            <a:extLst>
              <a:ext uri="{FF2B5EF4-FFF2-40B4-BE49-F238E27FC236}">
                <a16:creationId xmlns:a16="http://schemas.microsoft.com/office/drawing/2014/main" id="{46788187-0EE4-4DA0-B857-CB1C82510AF7}"/>
              </a:ext>
            </a:extLst>
          </p:cNvPr>
          <p:cNvSpPr txBox="1"/>
          <p:nvPr/>
        </p:nvSpPr>
        <p:spPr>
          <a:xfrm>
            <a:off x="5259388" y="6016625"/>
            <a:ext cx="1379537" cy="352425"/>
          </a:xfrm>
          <a:prstGeom prst="rect">
            <a:avLst/>
          </a:prstGeom>
          <a:ln w="9144">
            <a:solidFill>
              <a:srgbClr val="000000"/>
            </a:solidFill>
          </a:ln>
        </p:spPr>
        <p:txBody>
          <a:bodyPr lIns="0" tIns="102168" rIns="0" bIns="0">
            <a:spAutoFit/>
          </a:bodyPr>
          <a:lstStyle/>
          <a:p>
            <a:pPr marL="76627">
              <a:spcBef>
                <a:spcPts val="804"/>
              </a:spcBef>
              <a:defRPr/>
            </a:pPr>
            <a:r>
              <a:rPr sz="1609" spc="-5" dirty="0">
                <a:latin typeface="Times New Roman"/>
                <a:cs typeface="Times New Roman"/>
              </a:rPr>
              <a:t>imageUpdate ()</a:t>
            </a:r>
            <a:endParaRPr sz="1609">
              <a:latin typeface="Times New Roman"/>
              <a:cs typeface="Times New Roman"/>
            </a:endParaRPr>
          </a:p>
        </p:txBody>
      </p:sp>
      <p:sp>
        <p:nvSpPr>
          <p:cNvPr id="152612" name="object 36">
            <a:extLst>
              <a:ext uri="{FF2B5EF4-FFF2-40B4-BE49-F238E27FC236}">
                <a16:creationId xmlns:a16="http://schemas.microsoft.com/office/drawing/2014/main" id="{4B12B7B9-62C0-4341-A1D1-0A17E1049C80}"/>
              </a:ext>
            </a:extLst>
          </p:cNvPr>
          <p:cNvSpPr>
            <a:spLocks/>
          </p:cNvSpPr>
          <p:nvPr/>
        </p:nvSpPr>
        <p:spPr bwMode="auto">
          <a:xfrm>
            <a:off x="5259388" y="5786438"/>
            <a:ext cx="1379537" cy="0"/>
          </a:xfrm>
          <a:custGeom>
            <a:avLst/>
            <a:gdLst>
              <a:gd name="T0" fmla="*/ 0 w 1371600"/>
              <a:gd name="T1" fmla="*/ 1387520 w 1371600"/>
              <a:gd name="T2" fmla="*/ 0 60000 65536"/>
              <a:gd name="T3" fmla="*/ 0 60000 65536"/>
            </a:gdLst>
            <a:ahLst/>
            <a:cxnLst>
              <a:cxn ang="T2">
                <a:pos x="T0" y="0"/>
              </a:cxn>
              <a:cxn ang="T3">
                <a:pos x="T1" y="0"/>
              </a:cxn>
            </a:cxnLst>
            <a:rect l="0" t="0" r="r" b="b"/>
            <a:pathLst>
              <a:path w="1371600">
                <a:moveTo>
                  <a:pt x="0" y="0"/>
                </a:moveTo>
                <a:lnTo>
                  <a:pt x="1371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13" name="object 37">
            <a:extLst>
              <a:ext uri="{FF2B5EF4-FFF2-40B4-BE49-F238E27FC236}">
                <a16:creationId xmlns:a16="http://schemas.microsoft.com/office/drawing/2014/main" id="{769116C7-1C5F-432F-AE08-BC78C7DF4BA1}"/>
              </a:ext>
            </a:extLst>
          </p:cNvPr>
          <p:cNvSpPr>
            <a:spLocks/>
          </p:cNvSpPr>
          <p:nvPr/>
        </p:nvSpPr>
        <p:spPr bwMode="auto">
          <a:xfrm>
            <a:off x="4033838" y="5940425"/>
            <a:ext cx="1225550" cy="0"/>
          </a:xfrm>
          <a:custGeom>
            <a:avLst/>
            <a:gdLst>
              <a:gd name="T0" fmla="*/ 0 w 1219200"/>
              <a:gd name="T1" fmla="*/ 1231932 w 1219200"/>
              <a:gd name="T2" fmla="*/ 0 60000 65536"/>
              <a:gd name="T3" fmla="*/ 0 60000 65536"/>
            </a:gdLst>
            <a:ahLst/>
            <a:cxnLst>
              <a:cxn ang="T2">
                <a:pos x="T0" y="0"/>
              </a:cxn>
              <a:cxn ang="T3">
                <a:pos x="T1" y="0"/>
              </a:cxn>
            </a:cxnLst>
            <a:rect l="0" t="0" r="r" b="b"/>
            <a:pathLst>
              <a:path w="1219200">
                <a:moveTo>
                  <a:pt x="0" y="0"/>
                </a:moveTo>
                <a:lnTo>
                  <a:pt x="1219199"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14" name="object 38">
            <a:extLst>
              <a:ext uri="{FF2B5EF4-FFF2-40B4-BE49-F238E27FC236}">
                <a16:creationId xmlns:a16="http://schemas.microsoft.com/office/drawing/2014/main" id="{E2C9819C-9468-4060-BBFA-F2DEAAE3A2A3}"/>
              </a:ext>
            </a:extLst>
          </p:cNvPr>
          <p:cNvSpPr>
            <a:spLocks/>
          </p:cNvSpPr>
          <p:nvPr/>
        </p:nvSpPr>
        <p:spPr bwMode="auto">
          <a:xfrm>
            <a:off x="5159375" y="5891213"/>
            <a:ext cx="100013" cy="98425"/>
          </a:xfrm>
          <a:custGeom>
            <a:avLst/>
            <a:gdLst>
              <a:gd name="T0" fmla="*/ 0 w 99060"/>
              <a:gd name="T1" fmla="*/ 97793 h 99060"/>
              <a:gd name="T2" fmla="*/ 100975 w 99060"/>
              <a:gd name="T3" fmla="*/ 48143 h 99060"/>
              <a:gd name="T4" fmla="*/ 0 w 99060"/>
              <a:gd name="T5" fmla="*/ 0 h 99060"/>
              <a:gd name="T6" fmla="*/ 0 60000 65536"/>
              <a:gd name="T7" fmla="*/ 0 60000 65536"/>
              <a:gd name="T8" fmla="*/ 0 60000 65536"/>
            </a:gdLst>
            <a:ahLst/>
            <a:cxnLst>
              <a:cxn ang="T6">
                <a:pos x="T0" y="T1"/>
              </a:cxn>
              <a:cxn ang="T7">
                <a:pos x="T2" y="T3"/>
              </a:cxn>
              <a:cxn ang="T8">
                <a:pos x="T4" y="T5"/>
              </a:cxn>
            </a:cxnLst>
            <a:rect l="0" t="0" r="r" b="b"/>
            <a:pathLst>
              <a:path w="99060" h="99060">
                <a:moveTo>
                  <a:pt x="0" y="99059"/>
                </a:moveTo>
                <a:lnTo>
                  <a:pt x="99060" y="48767"/>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15" name="object 39">
            <a:extLst>
              <a:ext uri="{FF2B5EF4-FFF2-40B4-BE49-F238E27FC236}">
                <a16:creationId xmlns:a16="http://schemas.microsoft.com/office/drawing/2014/main" id="{9F336FFE-0C4F-4DA2-85B8-ED8972551981}"/>
              </a:ext>
            </a:extLst>
          </p:cNvPr>
          <p:cNvSpPr>
            <a:spLocks/>
          </p:cNvSpPr>
          <p:nvPr/>
        </p:nvSpPr>
        <p:spPr bwMode="auto">
          <a:xfrm>
            <a:off x="6638925" y="5634038"/>
            <a:ext cx="230188" cy="228600"/>
          </a:xfrm>
          <a:custGeom>
            <a:avLst/>
            <a:gdLst>
              <a:gd name="T0" fmla="*/ 0 w 228600"/>
              <a:gd name="T1" fmla="*/ 228600 h 228600"/>
              <a:gd name="T2" fmla="*/ 231787 w 228600"/>
              <a:gd name="T3" fmla="*/ 0 h 228600"/>
              <a:gd name="T4" fmla="*/ 0 60000 65536"/>
              <a:gd name="T5" fmla="*/ 0 60000 65536"/>
            </a:gdLst>
            <a:ahLst/>
            <a:cxnLst>
              <a:cxn ang="T4">
                <a:pos x="T0" y="T1"/>
              </a:cxn>
              <a:cxn ang="T5">
                <a:pos x="T2" y="T3"/>
              </a:cxn>
            </a:cxnLst>
            <a:rect l="0" t="0" r="r" b="b"/>
            <a:pathLst>
              <a:path w="228600" h="228600">
                <a:moveTo>
                  <a:pt x="0" y="228600"/>
                </a:moveTo>
                <a:lnTo>
                  <a:pt x="228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16" name="object 40">
            <a:extLst>
              <a:ext uri="{FF2B5EF4-FFF2-40B4-BE49-F238E27FC236}">
                <a16:creationId xmlns:a16="http://schemas.microsoft.com/office/drawing/2014/main" id="{33C49A7F-DDEF-4E79-BA5E-BF8135330D26}"/>
              </a:ext>
            </a:extLst>
          </p:cNvPr>
          <p:cNvSpPr>
            <a:spLocks/>
          </p:cNvSpPr>
          <p:nvPr/>
        </p:nvSpPr>
        <p:spPr bwMode="auto">
          <a:xfrm>
            <a:off x="6869113" y="5862638"/>
            <a:ext cx="1379537" cy="0"/>
          </a:xfrm>
          <a:custGeom>
            <a:avLst/>
            <a:gdLst>
              <a:gd name="T0" fmla="*/ 1387520 w 1371600"/>
              <a:gd name="T1" fmla="*/ 0 w 1371600"/>
              <a:gd name="T2" fmla="*/ 0 60000 65536"/>
              <a:gd name="T3" fmla="*/ 0 60000 65536"/>
            </a:gdLst>
            <a:ahLst/>
            <a:cxnLst>
              <a:cxn ang="T2">
                <a:pos x="T0" y="0"/>
              </a:cxn>
              <a:cxn ang="T3">
                <a:pos x="T1" y="0"/>
              </a:cxn>
            </a:cxnLst>
            <a:rect l="0" t="0" r="r" b="b"/>
            <a:pathLst>
              <a:path w="1371600">
                <a:moveTo>
                  <a:pt x="1371600" y="0"/>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2617" name="object 41">
            <a:extLst>
              <a:ext uri="{FF2B5EF4-FFF2-40B4-BE49-F238E27FC236}">
                <a16:creationId xmlns:a16="http://schemas.microsoft.com/office/drawing/2014/main" id="{A82F2CBD-E75B-4847-A774-821B0A1FE9BE}"/>
              </a:ext>
            </a:extLst>
          </p:cNvPr>
          <p:cNvSpPr>
            <a:spLocks/>
          </p:cNvSpPr>
          <p:nvPr/>
        </p:nvSpPr>
        <p:spPr bwMode="auto">
          <a:xfrm>
            <a:off x="6638925" y="5634038"/>
            <a:ext cx="230188" cy="382587"/>
          </a:xfrm>
          <a:custGeom>
            <a:avLst/>
            <a:gdLst>
              <a:gd name="T0" fmla="*/ 231787 w 228600"/>
              <a:gd name="T1" fmla="*/ 0 h 381000"/>
              <a:gd name="T2" fmla="*/ 231787 w 228600"/>
              <a:gd name="T3" fmla="*/ 384181 h 381000"/>
              <a:gd name="T4" fmla="*/ 0 w 228600"/>
              <a:gd name="T5" fmla="*/ 230508 h 381000"/>
              <a:gd name="T6" fmla="*/ 0 60000 65536"/>
              <a:gd name="T7" fmla="*/ 0 60000 65536"/>
              <a:gd name="T8" fmla="*/ 0 60000 65536"/>
            </a:gdLst>
            <a:ahLst/>
            <a:cxnLst>
              <a:cxn ang="T6">
                <a:pos x="T0" y="T1"/>
              </a:cxn>
              <a:cxn ang="T7">
                <a:pos x="T2" y="T3"/>
              </a:cxn>
              <a:cxn ang="T8">
                <a:pos x="T4" y="T5"/>
              </a:cxn>
            </a:cxnLst>
            <a:rect l="0" t="0" r="r" b="b"/>
            <a:pathLst>
              <a:path w="228600" h="381000">
                <a:moveTo>
                  <a:pt x="228600" y="0"/>
                </a:moveTo>
                <a:lnTo>
                  <a:pt x="228600" y="381000"/>
                </a:ln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3" name="矩形 42">
            <a:extLst>
              <a:ext uri="{FF2B5EF4-FFF2-40B4-BE49-F238E27FC236}">
                <a16:creationId xmlns:a16="http://schemas.microsoft.com/office/drawing/2014/main" id="{1B6AAF96-647C-4EC5-8193-B7BF51BD846E}"/>
              </a:ext>
            </a:extLst>
          </p:cNvPr>
          <p:cNvSpPr/>
          <p:nvPr/>
        </p:nvSpPr>
        <p:spPr>
          <a:xfrm>
            <a:off x="546100" y="1243013"/>
            <a:ext cx="10806113" cy="831850"/>
          </a:xfrm>
          <a:prstGeom prst="rect">
            <a:avLst/>
          </a:prstGeom>
        </p:spPr>
        <p:txBody>
          <a:bodyPr>
            <a:spAutoFit/>
          </a:bodyPr>
          <a:lstStyle/>
          <a:p>
            <a:pPr>
              <a:defRPr/>
            </a:pPr>
            <a:r>
              <a:rPr lang="en-US" altLang="zh-CN" sz="2400" spc="-5" dirty="0">
                <a:latin typeface="Times New Roman"/>
                <a:cs typeface="Times New Roman"/>
              </a:rPr>
              <a:t>接口是</a:t>
            </a:r>
            <a:r>
              <a:rPr lang="en-US" altLang="zh-CN" sz="2400" dirty="0">
                <a:latin typeface="Times New Roman"/>
                <a:cs typeface="Times New Roman"/>
              </a:rPr>
              <a:t>一个</a:t>
            </a:r>
            <a:r>
              <a:rPr lang="en-US" altLang="zh-CN" sz="2400" spc="-5" dirty="0">
                <a:solidFill>
                  <a:srgbClr val="3737CA"/>
                </a:solidFill>
              </a:rPr>
              <a:t>用于指定的操作的集合</a:t>
            </a:r>
            <a:r>
              <a:rPr lang="en-US" altLang="zh-CN" sz="2400" dirty="0">
                <a:solidFill>
                  <a:srgbClr val="3737CA"/>
                </a:solidFill>
              </a:rPr>
              <a:t>一个</a:t>
            </a:r>
            <a:r>
              <a:rPr lang="en-US" altLang="zh-CN" sz="2400" i="1" spc="-5" dirty="0">
                <a:solidFill>
                  <a:srgbClr val="3737CA"/>
                </a:solidFill>
              </a:rPr>
              <a:t>服务的</a:t>
            </a:r>
            <a:r>
              <a:rPr lang="en-US" altLang="zh-CN" sz="2400" i="1" dirty="0">
                <a:solidFill>
                  <a:srgbClr val="3737CA"/>
                </a:solidFill>
              </a:rPr>
              <a:t>一个</a:t>
            </a:r>
            <a:r>
              <a:rPr lang="en-US" altLang="zh-CN" sz="2400" i="1" spc="-5" dirty="0">
                <a:solidFill>
                  <a:srgbClr val="3737CA"/>
                </a:solidFill>
              </a:rPr>
              <a:t>类或</a:t>
            </a:r>
            <a:r>
              <a:rPr lang="en-US" altLang="zh-CN" sz="2400" i="1" dirty="0">
                <a:solidFill>
                  <a:srgbClr val="3737CA"/>
                </a:solidFill>
              </a:rPr>
              <a:t>一个</a:t>
            </a:r>
            <a:r>
              <a:rPr lang="en-US" altLang="zh-CN" sz="2400" i="1" spc="-10" dirty="0">
                <a:solidFill>
                  <a:srgbClr val="3737CA"/>
                </a:solidFill>
              </a:rPr>
              <a:t> </a:t>
            </a:r>
            <a:r>
              <a:rPr lang="en-US" altLang="zh-CN" sz="2400" i="1" spc="-5" dirty="0">
                <a:solidFill>
                  <a:srgbClr val="3737CA"/>
                </a:solidFill>
              </a:rPr>
              <a:t>组件</a:t>
            </a:r>
            <a:r>
              <a:rPr lang="en-US" altLang="zh-CN" sz="2400" spc="-5" dirty="0">
                <a:latin typeface="Times New Roman"/>
                <a:cs typeface="Times New Roman"/>
              </a:rPr>
              <a:t>.</a:t>
            </a:r>
            <a:endParaRPr lang="zh-CN" altLang="en-US" sz="2400" dirty="0"/>
          </a:p>
        </p:txBody>
      </p:sp>
    </p:spTree>
  </p:cSld>
  <p:clrMapOvr>
    <a:masterClrMapping/>
  </p:clrMapOvr>
</p:sld>
</file>

<file path=ppt/slides/slide8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9B846DC-EF16-4942-96F9-63F71ADEDE01}"/>
              </a:ext>
            </a:extLst>
          </p:cNvPr>
          <p:cNvSpPr txBox="1"/>
          <p:nvPr/>
        </p:nvSpPr>
        <p:spPr>
          <a:xfrm>
            <a:off x="533400" y="128588"/>
            <a:ext cx="6248400" cy="688975"/>
          </a:xfrm>
          <a:prstGeom prst="rect">
            <a:avLst/>
          </a:prstGeom>
        </p:spPr>
        <p:txBody>
          <a:bodyPr lIns="0" tIns="12132" rIns="0" bIns="0">
            <a:spAutoFit/>
          </a:bodyPr>
          <a:lstStyle/>
          <a:p>
            <a:pPr marL="12771">
              <a:spcBef>
                <a:spcPts val="96"/>
              </a:spcBef>
              <a:defRPr/>
            </a:pPr>
            <a:r>
              <a:rPr sz="4400" b="1" i="1" spc="-5" dirty="0">
                <a:solidFill>
                  <a:schemeClr val="bg1"/>
                </a:solidFill>
                <a:latin typeface="Times New Roman"/>
                <a:cs typeface="Times New Roman"/>
              </a:rPr>
              <a:t>例子</a:t>
            </a:r>
            <a:endParaRPr sz="4400" dirty="0">
              <a:solidFill>
                <a:schemeClr val="bg1"/>
              </a:solidFill>
              <a:latin typeface="Times New Roman"/>
              <a:cs typeface="Times New Roman"/>
            </a:endParaRPr>
          </a:p>
        </p:txBody>
      </p:sp>
      <p:sp>
        <p:nvSpPr>
          <p:cNvPr id="3" name="object 3">
            <a:extLst>
              <a:ext uri="{FF2B5EF4-FFF2-40B4-BE49-F238E27FC236}">
                <a16:creationId xmlns:a16="http://schemas.microsoft.com/office/drawing/2014/main" id="{6A79F106-64C3-4DDD-9488-62479B22151A}"/>
              </a:ext>
            </a:extLst>
          </p:cNvPr>
          <p:cNvSpPr txBox="1"/>
          <p:nvPr/>
        </p:nvSpPr>
        <p:spPr>
          <a:xfrm>
            <a:off x="457200" y="990600"/>
            <a:ext cx="6264275" cy="384175"/>
          </a:xfrm>
          <a:prstGeom prst="rect">
            <a:avLst/>
          </a:prstGeom>
        </p:spPr>
        <p:txBody>
          <a:bodyPr lIns="0" tIns="12771" rIns="0" bIns="0">
            <a:spAutoFit/>
          </a:bodyPr>
          <a:lstStyle/>
          <a:p>
            <a:pPr marL="120686" indent="-107915">
              <a:spcBef>
                <a:spcPts val="101"/>
              </a:spcBef>
              <a:buSzPct val="95833"/>
              <a:buFont typeface="Times New Roman"/>
              <a:buChar char="•"/>
              <a:tabLst>
                <a:tab pos="120686" algn="l"/>
              </a:tabLst>
              <a:defRPr/>
            </a:pPr>
            <a:r>
              <a:rPr sz="2413" b="1" i="1" spc="-5" dirty="0">
                <a:latin typeface="Times New Roman"/>
                <a:cs typeface="Times New Roman"/>
              </a:rPr>
              <a:t>可执行文件发布</a:t>
            </a:r>
            <a:r>
              <a:rPr sz="2413" spc="-5" dirty="0">
                <a:latin typeface="Times New Roman"/>
                <a:cs typeface="Times New Roman"/>
              </a:rPr>
              <a:t>(对于基于 web 的</a:t>
            </a:r>
            <a:r>
              <a:rPr sz="2413" spc="-10" dirty="0">
                <a:latin typeface="Times New Roman"/>
                <a:cs typeface="Times New Roman"/>
              </a:rPr>
              <a:t>应用</a:t>
            </a:r>
            <a:endParaRPr sz="2413" dirty="0">
              <a:latin typeface="Times New Roman"/>
              <a:cs typeface="Times New Roman"/>
            </a:endParaRPr>
          </a:p>
        </p:txBody>
      </p:sp>
      <p:pic>
        <p:nvPicPr>
          <p:cNvPr id="153604" name="图片 4">
            <a:extLst>
              <a:ext uri="{FF2B5EF4-FFF2-40B4-BE49-F238E27FC236}">
                <a16:creationId xmlns:a16="http://schemas.microsoft.com/office/drawing/2014/main" id="{50AFBF2D-87E6-45CA-9AA1-6F29C1B7EF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554163"/>
            <a:ext cx="7643813"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object 3">
            <a:extLst>
              <a:ext uri="{FF2B5EF4-FFF2-40B4-BE49-F238E27FC236}">
                <a16:creationId xmlns:a16="http://schemas.microsoft.com/office/drawing/2014/main" id="{CC553C09-DAD4-442D-BF69-A13D132D2CD2}"/>
              </a:ext>
            </a:extLst>
          </p:cNvPr>
          <p:cNvSpPr>
            <a:spLocks/>
          </p:cNvSpPr>
          <p:nvPr/>
        </p:nvSpPr>
        <p:spPr bwMode="auto">
          <a:xfrm>
            <a:off x="2189163" y="1497013"/>
            <a:ext cx="1436687" cy="996950"/>
          </a:xfrm>
          <a:custGeom>
            <a:avLst/>
            <a:gdLst>
              <a:gd name="T0" fmla="*/ 0 w 1428114"/>
              <a:gd name="T1" fmla="*/ 0 h 990600"/>
              <a:gd name="T2" fmla="*/ 0 w 1428114"/>
              <a:gd name="T3" fmla="*/ 1003341 h 990600"/>
              <a:gd name="T4" fmla="*/ 1445184 w 1428114"/>
              <a:gd name="T5" fmla="*/ 1003341 h 990600"/>
              <a:gd name="T6" fmla="*/ 1445184 w 1428114"/>
              <a:gd name="T7" fmla="*/ 0 h 990600"/>
              <a:gd name="T8" fmla="*/ 0 w 1428114"/>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8114" h="990600">
                <a:moveTo>
                  <a:pt x="0" y="0"/>
                </a:moveTo>
                <a:lnTo>
                  <a:pt x="0" y="990600"/>
                </a:lnTo>
                <a:lnTo>
                  <a:pt x="1427988" y="990600"/>
                </a:lnTo>
                <a:lnTo>
                  <a:pt x="1427988"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27" name="object 4">
            <a:extLst>
              <a:ext uri="{FF2B5EF4-FFF2-40B4-BE49-F238E27FC236}">
                <a16:creationId xmlns:a16="http://schemas.microsoft.com/office/drawing/2014/main" id="{2CFD655A-1E1C-4E1D-94D6-99484C531B1A}"/>
              </a:ext>
            </a:extLst>
          </p:cNvPr>
          <p:cNvSpPr>
            <a:spLocks/>
          </p:cNvSpPr>
          <p:nvPr/>
        </p:nvSpPr>
        <p:spPr bwMode="auto">
          <a:xfrm>
            <a:off x="1939925" y="2106613"/>
            <a:ext cx="374650" cy="111125"/>
          </a:xfrm>
          <a:custGeom>
            <a:avLst/>
            <a:gdLst>
              <a:gd name="T0" fmla="*/ 0 w 373380"/>
              <a:gd name="T1" fmla="*/ 0 h 111759"/>
              <a:gd name="T2" fmla="*/ 0 w 373380"/>
              <a:gd name="T3" fmla="*/ 109992 h 111759"/>
              <a:gd name="T4" fmla="*/ 375924 w 373380"/>
              <a:gd name="T5" fmla="*/ 109992 h 111759"/>
              <a:gd name="T6" fmla="*/ 375924 w 373380"/>
              <a:gd name="T7" fmla="*/ 0 h 111759"/>
              <a:gd name="T8" fmla="*/ 0 w 373380"/>
              <a:gd name="T9" fmla="*/ 0 h 111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11759">
                <a:moveTo>
                  <a:pt x="0" y="0"/>
                </a:moveTo>
                <a:lnTo>
                  <a:pt x="0" y="111251"/>
                </a:lnTo>
                <a:lnTo>
                  <a:pt x="373380" y="111251"/>
                </a:lnTo>
                <a:lnTo>
                  <a:pt x="37338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28" name="object 5">
            <a:extLst>
              <a:ext uri="{FF2B5EF4-FFF2-40B4-BE49-F238E27FC236}">
                <a16:creationId xmlns:a16="http://schemas.microsoft.com/office/drawing/2014/main" id="{82083976-25A8-4F45-88EC-777624DED8F3}"/>
              </a:ext>
            </a:extLst>
          </p:cNvPr>
          <p:cNvSpPr>
            <a:spLocks/>
          </p:cNvSpPr>
          <p:nvPr/>
        </p:nvSpPr>
        <p:spPr bwMode="auto">
          <a:xfrm>
            <a:off x="1939925" y="2106613"/>
            <a:ext cx="374650" cy="111125"/>
          </a:xfrm>
          <a:custGeom>
            <a:avLst/>
            <a:gdLst>
              <a:gd name="T0" fmla="*/ 0 w 373380"/>
              <a:gd name="T1" fmla="*/ 0 h 111759"/>
              <a:gd name="T2" fmla="*/ 0 w 373380"/>
              <a:gd name="T3" fmla="*/ 109992 h 111759"/>
              <a:gd name="T4" fmla="*/ 375924 w 373380"/>
              <a:gd name="T5" fmla="*/ 109992 h 111759"/>
              <a:gd name="T6" fmla="*/ 375924 w 373380"/>
              <a:gd name="T7" fmla="*/ 0 h 111759"/>
              <a:gd name="T8" fmla="*/ 0 w 373380"/>
              <a:gd name="T9" fmla="*/ 0 h 111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11759">
                <a:moveTo>
                  <a:pt x="0" y="0"/>
                </a:moveTo>
                <a:lnTo>
                  <a:pt x="0" y="111251"/>
                </a:lnTo>
                <a:lnTo>
                  <a:pt x="373380" y="111251"/>
                </a:lnTo>
                <a:lnTo>
                  <a:pt x="37338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29" name="object 6">
            <a:extLst>
              <a:ext uri="{FF2B5EF4-FFF2-40B4-BE49-F238E27FC236}">
                <a16:creationId xmlns:a16="http://schemas.microsoft.com/office/drawing/2014/main" id="{4A0EF26D-37AA-4692-BF48-965F4A442B6E}"/>
              </a:ext>
            </a:extLst>
          </p:cNvPr>
          <p:cNvSpPr>
            <a:spLocks/>
          </p:cNvSpPr>
          <p:nvPr/>
        </p:nvSpPr>
        <p:spPr bwMode="auto">
          <a:xfrm>
            <a:off x="1939925" y="1663700"/>
            <a:ext cx="374650" cy="109538"/>
          </a:xfrm>
          <a:custGeom>
            <a:avLst/>
            <a:gdLst>
              <a:gd name="T0" fmla="*/ 0 w 373380"/>
              <a:gd name="T1" fmla="*/ 0 h 109855"/>
              <a:gd name="T2" fmla="*/ 0 w 373380"/>
              <a:gd name="T3" fmla="*/ 109095 h 109855"/>
              <a:gd name="T4" fmla="*/ 375924 w 373380"/>
              <a:gd name="T5" fmla="*/ 109095 h 109855"/>
              <a:gd name="T6" fmla="*/ 375924 w 373380"/>
              <a:gd name="T7" fmla="*/ 0 h 109855"/>
              <a:gd name="T8" fmla="*/ 0 w 373380"/>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09855">
                <a:moveTo>
                  <a:pt x="0" y="0"/>
                </a:moveTo>
                <a:lnTo>
                  <a:pt x="0" y="109728"/>
                </a:lnTo>
                <a:lnTo>
                  <a:pt x="373380" y="109728"/>
                </a:lnTo>
                <a:lnTo>
                  <a:pt x="37338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30" name="object 7">
            <a:extLst>
              <a:ext uri="{FF2B5EF4-FFF2-40B4-BE49-F238E27FC236}">
                <a16:creationId xmlns:a16="http://schemas.microsoft.com/office/drawing/2014/main" id="{9A4ABC3F-B179-4C0D-998B-50AD883A8B10}"/>
              </a:ext>
            </a:extLst>
          </p:cNvPr>
          <p:cNvSpPr>
            <a:spLocks/>
          </p:cNvSpPr>
          <p:nvPr/>
        </p:nvSpPr>
        <p:spPr bwMode="auto">
          <a:xfrm>
            <a:off x="1939925" y="1663700"/>
            <a:ext cx="374650" cy="109538"/>
          </a:xfrm>
          <a:custGeom>
            <a:avLst/>
            <a:gdLst>
              <a:gd name="T0" fmla="*/ 0 w 373380"/>
              <a:gd name="T1" fmla="*/ 0 h 109855"/>
              <a:gd name="T2" fmla="*/ 0 w 373380"/>
              <a:gd name="T3" fmla="*/ 109095 h 109855"/>
              <a:gd name="T4" fmla="*/ 375924 w 373380"/>
              <a:gd name="T5" fmla="*/ 109095 h 109855"/>
              <a:gd name="T6" fmla="*/ 375924 w 373380"/>
              <a:gd name="T7" fmla="*/ 0 h 109855"/>
              <a:gd name="T8" fmla="*/ 0 w 373380"/>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09855">
                <a:moveTo>
                  <a:pt x="0" y="0"/>
                </a:moveTo>
                <a:lnTo>
                  <a:pt x="0" y="109728"/>
                </a:lnTo>
                <a:lnTo>
                  <a:pt x="373380" y="109728"/>
                </a:lnTo>
                <a:lnTo>
                  <a:pt x="37338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 name="object 8">
            <a:extLst>
              <a:ext uri="{FF2B5EF4-FFF2-40B4-BE49-F238E27FC236}">
                <a16:creationId xmlns:a16="http://schemas.microsoft.com/office/drawing/2014/main" id="{22C307F0-FC0D-49DE-94F4-98B3AEA2E8B9}"/>
              </a:ext>
            </a:extLst>
          </p:cNvPr>
          <p:cNvSpPr txBox="1"/>
          <p:nvPr/>
        </p:nvSpPr>
        <p:spPr>
          <a:xfrm>
            <a:off x="2441575" y="1625600"/>
            <a:ext cx="666750"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信号. h</a:t>
            </a:r>
            <a:endParaRPr sz="1609">
              <a:latin typeface="Times New Roman"/>
              <a:cs typeface="Times New Roman"/>
            </a:endParaRPr>
          </a:p>
        </p:txBody>
      </p:sp>
      <p:sp>
        <p:nvSpPr>
          <p:cNvPr id="9" name="object 9">
            <a:extLst>
              <a:ext uri="{FF2B5EF4-FFF2-40B4-BE49-F238E27FC236}">
                <a16:creationId xmlns:a16="http://schemas.microsoft.com/office/drawing/2014/main" id="{D99FC91B-59C4-4F38-89B6-0A369B444200}"/>
              </a:ext>
            </a:extLst>
          </p:cNvPr>
          <p:cNvSpPr txBox="1"/>
          <p:nvPr/>
        </p:nvSpPr>
        <p:spPr>
          <a:xfrm>
            <a:off x="2441575" y="1871663"/>
            <a:ext cx="1049338"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{版本 = 3.5}</a:t>
            </a:r>
            <a:endParaRPr sz="1408">
              <a:latin typeface="Times New Roman"/>
              <a:cs typeface="Times New Roman"/>
            </a:endParaRPr>
          </a:p>
        </p:txBody>
      </p:sp>
      <p:sp>
        <p:nvSpPr>
          <p:cNvPr id="154633" name="object 10">
            <a:extLst>
              <a:ext uri="{FF2B5EF4-FFF2-40B4-BE49-F238E27FC236}">
                <a16:creationId xmlns:a16="http://schemas.microsoft.com/office/drawing/2014/main" id="{EB671D5C-12CA-4589-A565-88BAC9AD62DB}"/>
              </a:ext>
            </a:extLst>
          </p:cNvPr>
          <p:cNvSpPr>
            <a:spLocks/>
          </p:cNvSpPr>
          <p:nvPr/>
        </p:nvSpPr>
        <p:spPr bwMode="auto">
          <a:xfrm>
            <a:off x="5100638" y="1497013"/>
            <a:ext cx="1436687" cy="996950"/>
          </a:xfrm>
          <a:custGeom>
            <a:avLst/>
            <a:gdLst>
              <a:gd name="T0" fmla="*/ 0 w 1428114"/>
              <a:gd name="T1" fmla="*/ 0 h 990600"/>
              <a:gd name="T2" fmla="*/ 0 w 1428114"/>
              <a:gd name="T3" fmla="*/ 1003340 h 990600"/>
              <a:gd name="T4" fmla="*/ 1445184 w 1428114"/>
              <a:gd name="T5" fmla="*/ 1003340 h 990600"/>
              <a:gd name="T6" fmla="*/ 1445184 w 1428114"/>
              <a:gd name="T7" fmla="*/ 0 h 990600"/>
              <a:gd name="T8" fmla="*/ 0 w 1428114"/>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8114" h="990600">
                <a:moveTo>
                  <a:pt x="0" y="0"/>
                </a:moveTo>
                <a:lnTo>
                  <a:pt x="0" y="990599"/>
                </a:lnTo>
                <a:lnTo>
                  <a:pt x="1427988" y="990599"/>
                </a:lnTo>
                <a:lnTo>
                  <a:pt x="142798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34" name="object 11">
            <a:extLst>
              <a:ext uri="{FF2B5EF4-FFF2-40B4-BE49-F238E27FC236}">
                <a16:creationId xmlns:a16="http://schemas.microsoft.com/office/drawing/2014/main" id="{2DCAF81A-A671-4147-9A22-C4BA3E09940F}"/>
              </a:ext>
            </a:extLst>
          </p:cNvPr>
          <p:cNvSpPr>
            <a:spLocks/>
          </p:cNvSpPr>
          <p:nvPr/>
        </p:nvSpPr>
        <p:spPr bwMode="auto">
          <a:xfrm>
            <a:off x="4851400" y="2106613"/>
            <a:ext cx="374650" cy="111125"/>
          </a:xfrm>
          <a:custGeom>
            <a:avLst/>
            <a:gdLst>
              <a:gd name="T0" fmla="*/ 0 w 373379"/>
              <a:gd name="T1" fmla="*/ 0 h 111759"/>
              <a:gd name="T2" fmla="*/ 0 w 373379"/>
              <a:gd name="T3" fmla="*/ 109992 h 111759"/>
              <a:gd name="T4" fmla="*/ 375925 w 373379"/>
              <a:gd name="T5" fmla="*/ 109992 h 111759"/>
              <a:gd name="T6" fmla="*/ 375925 w 373379"/>
              <a:gd name="T7" fmla="*/ 0 h 111759"/>
              <a:gd name="T8" fmla="*/ 0 w 373379"/>
              <a:gd name="T9" fmla="*/ 0 h 111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59">
                <a:moveTo>
                  <a:pt x="0" y="0"/>
                </a:moveTo>
                <a:lnTo>
                  <a:pt x="0" y="111251"/>
                </a:lnTo>
                <a:lnTo>
                  <a:pt x="373379" y="111251"/>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35" name="object 12">
            <a:extLst>
              <a:ext uri="{FF2B5EF4-FFF2-40B4-BE49-F238E27FC236}">
                <a16:creationId xmlns:a16="http://schemas.microsoft.com/office/drawing/2014/main" id="{B0F9534C-D97F-4DC1-955D-0B6BDD565A70}"/>
              </a:ext>
            </a:extLst>
          </p:cNvPr>
          <p:cNvSpPr>
            <a:spLocks/>
          </p:cNvSpPr>
          <p:nvPr/>
        </p:nvSpPr>
        <p:spPr bwMode="auto">
          <a:xfrm>
            <a:off x="4851400" y="2106613"/>
            <a:ext cx="374650" cy="111125"/>
          </a:xfrm>
          <a:custGeom>
            <a:avLst/>
            <a:gdLst>
              <a:gd name="T0" fmla="*/ 0 w 373379"/>
              <a:gd name="T1" fmla="*/ 0 h 111759"/>
              <a:gd name="T2" fmla="*/ 0 w 373379"/>
              <a:gd name="T3" fmla="*/ 109992 h 111759"/>
              <a:gd name="T4" fmla="*/ 375925 w 373379"/>
              <a:gd name="T5" fmla="*/ 109992 h 111759"/>
              <a:gd name="T6" fmla="*/ 375925 w 373379"/>
              <a:gd name="T7" fmla="*/ 0 h 111759"/>
              <a:gd name="T8" fmla="*/ 0 w 373379"/>
              <a:gd name="T9" fmla="*/ 0 h 111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59">
                <a:moveTo>
                  <a:pt x="0" y="0"/>
                </a:moveTo>
                <a:lnTo>
                  <a:pt x="0" y="111251"/>
                </a:lnTo>
                <a:lnTo>
                  <a:pt x="373379" y="111251"/>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36" name="object 13">
            <a:extLst>
              <a:ext uri="{FF2B5EF4-FFF2-40B4-BE49-F238E27FC236}">
                <a16:creationId xmlns:a16="http://schemas.microsoft.com/office/drawing/2014/main" id="{3CD63FE9-0369-448D-BAE1-726CBDDF057C}"/>
              </a:ext>
            </a:extLst>
          </p:cNvPr>
          <p:cNvSpPr>
            <a:spLocks/>
          </p:cNvSpPr>
          <p:nvPr/>
        </p:nvSpPr>
        <p:spPr bwMode="auto">
          <a:xfrm>
            <a:off x="4851400" y="1663700"/>
            <a:ext cx="374650" cy="109538"/>
          </a:xfrm>
          <a:custGeom>
            <a:avLst/>
            <a:gdLst>
              <a:gd name="T0" fmla="*/ 0 w 373379"/>
              <a:gd name="T1" fmla="*/ 0 h 109855"/>
              <a:gd name="T2" fmla="*/ 0 w 373379"/>
              <a:gd name="T3" fmla="*/ 109095 h 109855"/>
              <a:gd name="T4" fmla="*/ 375925 w 373379"/>
              <a:gd name="T5" fmla="*/ 109095 h 109855"/>
              <a:gd name="T6" fmla="*/ 375925 w 373379"/>
              <a:gd name="T7" fmla="*/ 0 h 109855"/>
              <a:gd name="T8" fmla="*/ 0 w 373379"/>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5">
                <a:moveTo>
                  <a:pt x="0" y="0"/>
                </a:moveTo>
                <a:lnTo>
                  <a:pt x="0" y="109728"/>
                </a:lnTo>
                <a:lnTo>
                  <a:pt x="373379" y="109728"/>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37" name="object 14">
            <a:extLst>
              <a:ext uri="{FF2B5EF4-FFF2-40B4-BE49-F238E27FC236}">
                <a16:creationId xmlns:a16="http://schemas.microsoft.com/office/drawing/2014/main" id="{CAB9C8BD-BC14-4630-AA5E-6B312F101AC0}"/>
              </a:ext>
            </a:extLst>
          </p:cNvPr>
          <p:cNvSpPr>
            <a:spLocks/>
          </p:cNvSpPr>
          <p:nvPr/>
        </p:nvSpPr>
        <p:spPr bwMode="auto">
          <a:xfrm>
            <a:off x="4851400" y="1663700"/>
            <a:ext cx="374650" cy="109538"/>
          </a:xfrm>
          <a:custGeom>
            <a:avLst/>
            <a:gdLst>
              <a:gd name="T0" fmla="*/ 0 w 373379"/>
              <a:gd name="T1" fmla="*/ 0 h 109855"/>
              <a:gd name="T2" fmla="*/ 0 w 373379"/>
              <a:gd name="T3" fmla="*/ 109095 h 109855"/>
              <a:gd name="T4" fmla="*/ 375925 w 373379"/>
              <a:gd name="T5" fmla="*/ 109095 h 109855"/>
              <a:gd name="T6" fmla="*/ 375925 w 373379"/>
              <a:gd name="T7" fmla="*/ 0 h 109855"/>
              <a:gd name="T8" fmla="*/ 0 w 373379"/>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5">
                <a:moveTo>
                  <a:pt x="0" y="0"/>
                </a:moveTo>
                <a:lnTo>
                  <a:pt x="0" y="109728"/>
                </a:lnTo>
                <a:lnTo>
                  <a:pt x="373379" y="109728"/>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 name="object 15">
            <a:extLst>
              <a:ext uri="{FF2B5EF4-FFF2-40B4-BE49-F238E27FC236}">
                <a16:creationId xmlns:a16="http://schemas.microsoft.com/office/drawing/2014/main" id="{3EC4D0B0-C86F-4D1C-A7B9-41478DEE17B7}"/>
              </a:ext>
            </a:extLst>
          </p:cNvPr>
          <p:cNvSpPr txBox="1"/>
          <p:nvPr/>
        </p:nvSpPr>
        <p:spPr>
          <a:xfrm>
            <a:off x="5353050" y="1625600"/>
            <a:ext cx="666750"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信号. h</a:t>
            </a:r>
            <a:endParaRPr sz="1609">
              <a:latin typeface="Times New Roman"/>
              <a:cs typeface="Times New Roman"/>
            </a:endParaRPr>
          </a:p>
        </p:txBody>
      </p:sp>
      <p:sp>
        <p:nvSpPr>
          <p:cNvPr id="16" name="object 16">
            <a:extLst>
              <a:ext uri="{FF2B5EF4-FFF2-40B4-BE49-F238E27FC236}">
                <a16:creationId xmlns:a16="http://schemas.microsoft.com/office/drawing/2014/main" id="{BE875BCD-3F76-42B0-BCFA-119833A1DCDC}"/>
              </a:ext>
            </a:extLst>
          </p:cNvPr>
          <p:cNvSpPr txBox="1"/>
          <p:nvPr/>
        </p:nvSpPr>
        <p:spPr>
          <a:xfrm>
            <a:off x="5353050" y="1871663"/>
            <a:ext cx="1049338"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{版本 = 4.0}</a:t>
            </a:r>
            <a:endParaRPr sz="1408">
              <a:latin typeface="Times New Roman"/>
              <a:cs typeface="Times New Roman"/>
            </a:endParaRPr>
          </a:p>
        </p:txBody>
      </p:sp>
      <p:sp>
        <p:nvSpPr>
          <p:cNvPr id="154640" name="object 17">
            <a:extLst>
              <a:ext uri="{FF2B5EF4-FFF2-40B4-BE49-F238E27FC236}">
                <a16:creationId xmlns:a16="http://schemas.microsoft.com/office/drawing/2014/main" id="{5EE32EA5-5D47-48DA-BAA9-7B88DDB23A94}"/>
              </a:ext>
            </a:extLst>
          </p:cNvPr>
          <p:cNvSpPr>
            <a:spLocks/>
          </p:cNvSpPr>
          <p:nvPr/>
        </p:nvSpPr>
        <p:spPr bwMode="auto">
          <a:xfrm>
            <a:off x="8012113" y="1497013"/>
            <a:ext cx="1436687" cy="996950"/>
          </a:xfrm>
          <a:custGeom>
            <a:avLst/>
            <a:gdLst>
              <a:gd name="T0" fmla="*/ 0 w 1428115"/>
              <a:gd name="T1" fmla="*/ 0 h 990600"/>
              <a:gd name="T2" fmla="*/ 0 w 1428115"/>
              <a:gd name="T3" fmla="*/ 1003341 h 990600"/>
              <a:gd name="T4" fmla="*/ 1445182 w 1428115"/>
              <a:gd name="T5" fmla="*/ 1003341 h 990600"/>
              <a:gd name="T6" fmla="*/ 1445182 w 1428115"/>
              <a:gd name="T7" fmla="*/ 0 h 990600"/>
              <a:gd name="T8" fmla="*/ 0 w 1428115"/>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8115" h="990600">
                <a:moveTo>
                  <a:pt x="0" y="0"/>
                </a:moveTo>
                <a:lnTo>
                  <a:pt x="0" y="990600"/>
                </a:lnTo>
                <a:lnTo>
                  <a:pt x="1427988" y="990600"/>
                </a:lnTo>
                <a:lnTo>
                  <a:pt x="142798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41" name="object 18">
            <a:extLst>
              <a:ext uri="{FF2B5EF4-FFF2-40B4-BE49-F238E27FC236}">
                <a16:creationId xmlns:a16="http://schemas.microsoft.com/office/drawing/2014/main" id="{B10B5D74-B583-4DA8-8072-94057FCAB5BE}"/>
              </a:ext>
            </a:extLst>
          </p:cNvPr>
          <p:cNvSpPr>
            <a:spLocks/>
          </p:cNvSpPr>
          <p:nvPr/>
        </p:nvSpPr>
        <p:spPr bwMode="auto">
          <a:xfrm>
            <a:off x="7762875" y="2106613"/>
            <a:ext cx="376238" cy="111125"/>
          </a:xfrm>
          <a:custGeom>
            <a:avLst/>
            <a:gdLst>
              <a:gd name="T0" fmla="*/ 0 w 373379"/>
              <a:gd name="T1" fmla="*/ 0 h 111759"/>
              <a:gd name="T2" fmla="*/ 0 w 373379"/>
              <a:gd name="T3" fmla="*/ 109992 h 111759"/>
              <a:gd name="T4" fmla="*/ 379119 w 373379"/>
              <a:gd name="T5" fmla="*/ 109992 h 111759"/>
              <a:gd name="T6" fmla="*/ 379119 w 373379"/>
              <a:gd name="T7" fmla="*/ 0 h 111759"/>
              <a:gd name="T8" fmla="*/ 0 w 373379"/>
              <a:gd name="T9" fmla="*/ 0 h 111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59">
                <a:moveTo>
                  <a:pt x="0" y="0"/>
                </a:moveTo>
                <a:lnTo>
                  <a:pt x="0" y="111251"/>
                </a:lnTo>
                <a:lnTo>
                  <a:pt x="373379" y="111251"/>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42" name="object 19">
            <a:extLst>
              <a:ext uri="{FF2B5EF4-FFF2-40B4-BE49-F238E27FC236}">
                <a16:creationId xmlns:a16="http://schemas.microsoft.com/office/drawing/2014/main" id="{A2045CB5-8C50-4DCB-A337-A1F3976A6FA6}"/>
              </a:ext>
            </a:extLst>
          </p:cNvPr>
          <p:cNvSpPr>
            <a:spLocks/>
          </p:cNvSpPr>
          <p:nvPr/>
        </p:nvSpPr>
        <p:spPr bwMode="auto">
          <a:xfrm>
            <a:off x="7762875" y="2106613"/>
            <a:ext cx="376238" cy="111125"/>
          </a:xfrm>
          <a:custGeom>
            <a:avLst/>
            <a:gdLst>
              <a:gd name="T0" fmla="*/ 0 w 373379"/>
              <a:gd name="T1" fmla="*/ 0 h 111759"/>
              <a:gd name="T2" fmla="*/ 0 w 373379"/>
              <a:gd name="T3" fmla="*/ 109992 h 111759"/>
              <a:gd name="T4" fmla="*/ 379119 w 373379"/>
              <a:gd name="T5" fmla="*/ 109992 h 111759"/>
              <a:gd name="T6" fmla="*/ 379119 w 373379"/>
              <a:gd name="T7" fmla="*/ 0 h 111759"/>
              <a:gd name="T8" fmla="*/ 0 w 373379"/>
              <a:gd name="T9" fmla="*/ 0 h 1117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59">
                <a:moveTo>
                  <a:pt x="0" y="0"/>
                </a:moveTo>
                <a:lnTo>
                  <a:pt x="0" y="111251"/>
                </a:lnTo>
                <a:lnTo>
                  <a:pt x="373379" y="111251"/>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43" name="object 20">
            <a:extLst>
              <a:ext uri="{FF2B5EF4-FFF2-40B4-BE49-F238E27FC236}">
                <a16:creationId xmlns:a16="http://schemas.microsoft.com/office/drawing/2014/main" id="{99FEA12A-FF82-4730-A480-012C04489379}"/>
              </a:ext>
            </a:extLst>
          </p:cNvPr>
          <p:cNvSpPr>
            <a:spLocks/>
          </p:cNvSpPr>
          <p:nvPr/>
        </p:nvSpPr>
        <p:spPr bwMode="auto">
          <a:xfrm>
            <a:off x="7762875" y="1663700"/>
            <a:ext cx="376238" cy="109538"/>
          </a:xfrm>
          <a:custGeom>
            <a:avLst/>
            <a:gdLst>
              <a:gd name="T0" fmla="*/ 0 w 373379"/>
              <a:gd name="T1" fmla="*/ 0 h 109855"/>
              <a:gd name="T2" fmla="*/ 0 w 373379"/>
              <a:gd name="T3" fmla="*/ 109094 h 109855"/>
              <a:gd name="T4" fmla="*/ 379119 w 373379"/>
              <a:gd name="T5" fmla="*/ 109094 h 109855"/>
              <a:gd name="T6" fmla="*/ 379119 w 373379"/>
              <a:gd name="T7" fmla="*/ 0 h 109855"/>
              <a:gd name="T8" fmla="*/ 0 w 373379"/>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5">
                <a:moveTo>
                  <a:pt x="0" y="0"/>
                </a:moveTo>
                <a:lnTo>
                  <a:pt x="0" y="109727"/>
                </a:lnTo>
                <a:lnTo>
                  <a:pt x="373379" y="109727"/>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44" name="object 21">
            <a:extLst>
              <a:ext uri="{FF2B5EF4-FFF2-40B4-BE49-F238E27FC236}">
                <a16:creationId xmlns:a16="http://schemas.microsoft.com/office/drawing/2014/main" id="{5FB99C4D-ED62-4B53-965A-32B9DCE34389}"/>
              </a:ext>
            </a:extLst>
          </p:cNvPr>
          <p:cNvSpPr>
            <a:spLocks/>
          </p:cNvSpPr>
          <p:nvPr/>
        </p:nvSpPr>
        <p:spPr bwMode="auto">
          <a:xfrm>
            <a:off x="7762875" y="1663700"/>
            <a:ext cx="376238" cy="109538"/>
          </a:xfrm>
          <a:custGeom>
            <a:avLst/>
            <a:gdLst>
              <a:gd name="T0" fmla="*/ 0 w 373379"/>
              <a:gd name="T1" fmla="*/ 0 h 109855"/>
              <a:gd name="T2" fmla="*/ 0 w 373379"/>
              <a:gd name="T3" fmla="*/ 109094 h 109855"/>
              <a:gd name="T4" fmla="*/ 379119 w 373379"/>
              <a:gd name="T5" fmla="*/ 109094 h 109855"/>
              <a:gd name="T6" fmla="*/ 379119 w 373379"/>
              <a:gd name="T7" fmla="*/ 0 h 109855"/>
              <a:gd name="T8" fmla="*/ 0 w 373379"/>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5">
                <a:moveTo>
                  <a:pt x="0" y="0"/>
                </a:moveTo>
                <a:lnTo>
                  <a:pt x="0" y="109727"/>
                </a:lnTo>
                <a:lnTo>
                  <a:pt x="373379" y="109727"/>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 name="object 22">
            <a:extLst>
              <a:ext uri="{FF2B5EF4-FFF2-40B4-BE49-F238E27FC236}">
                <a16:creationId xmlns:a16="http://schemas.microsoft.com/office/drawing/2014/main" id="{5CB53E79-7C3A-4BD5-85C9-94B20707D3BA}"/>
              </a:ext>
            </a:extLst>
          </p:cNvPr>
          <p:cNvSpPr txBox="1"/>
          <p:nvPr/>
        </p:nvSpPr>
        <p:spPr>
          <a:xfrm>
            <a:off x="8264525" y="1625600"/>
            <a:ext cx="668338"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信号. h</a:t>
            </a:r>
            <a:endParaRPr sz="1609">
              <a:latin typeface="Times New Roman"/>
              <a:cs typeface="Times New Roman"/>
            </a:endParaRPr>
          </a:p>
        </p:txBody>
      </p:sp>
      <p:sp>
        <p:nvSpPr>
          <p:cNvPr id="23" name="object 23">
            <a:extLst>
              <a:ext uri="{FF2B5EF4-FFF2-40B4-BE49-F238E27FC236}">
                <a16:creationId xmlns:a16="http://schemas.microsoft.com/office/drawing/2014/main" id="{FE55C6DF-7EA8-4F1E-857C-F2977ACAAB9A}"/>
              </a:ext>
            </a:extLst>
          </p:cNvPr>
          <p:cNvSpPr txBox="1"/>
          <p:nvPr/>
        </p:nvSpPr>
        <p:spPr>
          <a:xfrm>
            <a:off x="8264525" y="1871663"/>
            <a:ext cx="1049338"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{版本 = 4.1}</a:t>
            </a:r>
            <a:endParaRPr sz="1408">
              <a:latin typeface="Times New Roman"/>
              <a:cs typeface="Times New Roman"/>
            </a:endParaRPr>
          </a:p>
        </p:txBody>
      </p:sp>
      <p:sp>
        <p:nvSpPr>
          <p:cNvPr id="154647" name="object 24">
            <a:extLst>
              <a:ext uri="{FF2B5EF4-FFF2-40B4-BE49-F238E27FC236}">
                <a16:creationId xmlns:a16="http://schemas.microsoft.com/office/drawing/2014/main" id="{58050701-15E6-4ABF-AE2B-8D4808AD6F75}"/>
              </a:ext>
            </a:extLst>
          </p:cNvPr>
          <p:cNvSpPr>
            <a:spLocks/>
          </p:cNvSpPr>
          <p:nvPr/>
        </p:nvSpPr>
        <p:spPr bwMode="auto">
          <a:xfrm>
            <a:off x="4027488" y="3567113"/>
            <a:ext cx="1436687" cy="995362"/>
          </a:xfrm>
          <a:custGeom>
            <a:avLst/>
            <a:gdLst>
              <a:gd name="T0" fmla="*/ 0 w 1428114"/>
              <a:gd name="T1" fmla="*/ 0 h 990600"/>
              <a:gd name="T2" fmla="*/ 0 w 1428114"/>
              <a:gd name="T3" fmla="*/ 1000147 h 990600"/>
              <a:gd name="T4" fmla="*/ 1445183 w 1428114"/>
              <a:gd name="T5" fmla="*/ 1000147 h 990600"/>
              <a:gd name="T6" fmla="*/ 1445183 w 1428114"/>
              <a:gd name="T7" fmla="*/ 0 h 990600"/>
              <a:gd name="T8" fmla="*/ 0 w 1428114"/>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8114" h="990600">
                <a:moveTo>
                  <a:pt x="0" y="0"/>
                </a:moveTo>
                <a:lnTo>
                  <a:pt x="0" y="990600"/>
                </a:lnTo>
                <a:lnTo>
                  <a:pt x="1427987" y="990600"/>
                </a:lnTo>
                <a:lnTo>
                  <a:pt x="142798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48" name="object 25">
            <a:extLst>
              <a:ext uri="{FF2B5EF4-FFF2-40B4-BE49-F238E27FC236}">
                <a16:creationId xmlns:a16="http://schemas.microsoft.com/office/drawing/2014/main" id="{55414529-935C-4C63-863C-D60F22C96EE1}"/>
              </a:ext>
            </a:extLst>
          </p:cNvPr>
          <p:cNvSpPr>
            <a:spLocks/>
          </p:cNvSpPr>
          <p:nvPr/>
        </p:nvSpPr>
        <p:spPr bwMode="auto">
          <a:xfrm>
            <a:off x="3778250" y="4175125"/>
            <a:ext cx="376238" cy="112713"/>
          </a:xfrm>
          <a:custGeom>
            <a:avLst/>
            <a:gdLst>
              <a:gd name="T0" fmla="*/ 0 w 373380"/>
              <a:gd name="T1" fmla="*/ 0 h 111760"/>
              <a:gd name="T2" fmla="*/ 0 w 373380"/>
              <a:gd name="T3" fmla="*/ 113157 h 111760"/>
              <a:gd name="T4" fmla="*/ 379118 w 373380"/>
              <a:gd name="T5" fmla="*/ 113157 h 111760"/>
              <a:gd name="T6" fmla="*/ 379118 w 373380"/>
              <a:gd name="T7" fmla="*/ 0 h 111760"/>
              <a:gd name="T8" fmla="*/ 0 w 373380"/>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11760">
                <a:moveTo>
                  <a:pt x="0" y="0"/>
                </a:moveTo>
                <a:lnTo>
                  <a:pt x="0" y="111251"/>
                </a:lnTo>
                <a:lnTo>
                  <a:pt x="373380" y="111251"/>
                </a:lnTo>
                <a:lnTo>
                  <a:pt x="37338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49" name="object 26">
            <a:extLst>
              <a:ext uri="{FF2B5EF4-FFF2-40B4-BE49-F238E27FC236}">
                <a16:creationId xmlns:a16="http://schemas.microsoft.com/office/drawing/2014/main" id="{D4597FB4-25A5-41F0-9BA3-C8BADA45EDF0}"/>
              </a:ext>
            </a:extLst>
          </p:cNvPr>
          <p:cNvSpPr>
            <a:spLocks/>
          </p:cNvSpPr>
          <p:nvPr/>
        </p:nvSpPr>
        <p:spPr bwMode="auto">
          <a:xfrm>
            <a:off x="3778250" y="4175125"/>
            <a:ext cx="376238" cy="112713"/>
          </a:xfrm>
          <a:custGeom>
            <a:avLst/>
            <a:gdLst>
              <a:gd name="T0" fmla="*/ 0 w 373380"/>
              <a:gd name="T1" fmla="*/ 0 h 111760"/>
              <a:gd name="T2" fmla="*/ 0 w 373380"/>
              <a:gd name="T3" fmla="*/ 113157 h 111760"/>
              <a:gd name="T4" fmla="*/ 379118 w 373380"/>
              <a:gd name="T5" fmla="*/ 113157 h 111760"/>
              <a:gd name="T6" fmla="*/ 379118 w 373380"/>
              <a:gd name="T7" fmla="*/ 0 h 111760"/>
              <a:gd name="T8" fmla="*/ 0 w 373380"/>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11760">
                <a:moveTo>
                  <a:pt x="0" y="0"/>
                </a:moveTo>
                <a:lnTo>
                  <a:pt x="0" y="111251"/>
                </a:lnTo>
                <a:lnTo>
                  <a:pt x="373380" y="111251"/>
                </a:lnTo>
                <a:lnTo>
                  <a:pt x="37338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50" name="object 27">
            <a:extLst>
              <a:ext uri="{FF2B5EF4-FFF2-40B4-BE49-F238E27FC236}">
                <a16:creationId xmlns:a16="http://schemas.microsoft.com/office/drawing/2014/main" id="{35CDFCA8-3480-4F45-AD02-E38D8140359E}"/>
              </a:ext>
            </a:extLst>
          </p:cNvPr>
          <p:cNvSpPr>
            <a:spLocks/>
          </p:cNvSpPr>
          <p:nvPr/>
        </p:nvSpPr>
        <p:spPr bwMode="auto">
          <a:xfrm>
            <a:off x="3778250" y="3732213"/>
            <a:ext cx="376238" cy="109537"/>
          </a:xfrm>
          <a:custGeom>
            <a:avLst/>
            <a:gdLst>
              <a:gd name="T0" fmla="*/ 0 w 373380"/>
              <a:gd name="T1" fmla="*/ 0 h 109855"/>
              <a:gd name="T2" fmla="*/ 0 w 373380"/>
              <a:gd name="T3" fmla="*/ 109092 h 109855"/>
              <a:gd name="T4" fmla="*/ 379118 w 373380"/>
              <a:gd name="T5" fmla="*/ 109092 h 109855"/>
              <a:gd name="T6" fmla="*/ 379118 w 373380"/>
              <a:gd name="T7" fmla="*/ 0 h 109855"/>
              <a:gd name="T8" fmla="*/ 0 w 373380"/>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09855">
                <a:moveTo>
                  <a:pt x="0" y="0"/>
                </a:moveTo>
                <a:lnTo>
                  <a:pt x="0" y="109727"/>
                </a:lnTo>
                <a:lnTo>
                  <a:pt x="373380" y="109727"/>
                </a:lnTo>
                <a:lnTo>
                  <a:pt x="37338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51" name="object 28">
            <a:extLst>
              <a:ext uri="{FF2B5EF4-FFF2-40B4-BE49-F238E27FC236}">
                <a16:creationId xmlns:a16="http://schemas.microsoft.com/office/drawing/2014/main" id="{0C9E0E02-C764-4303-8D4B-18AF51F3FDFC}"/>
              </a:ext>
            </a:extLst>
          </p:cNvPr>
          <p:cNvSpPr>
            <a:spLocks/>
          </p:cNvSpPr>
          <p:nvPr/>
        </p:nvSpPr>
        <p:spPr bwMode="auto">
          <a:xfrm>
            <a:off x="3778250" y="3732213"/>
            <a:ext cx="376238" cy="109537"/>
          </a:xfrm>
          <a:custGeom>
            <a:avLst/>
            <a:gdLst>
              <a:gd name="T0" fmla="*/ 0 w 373380"/>
              <a:gd name="T1" fmla="*/ 0 h 109855"/>
              <a:gd name="T2" fmla="*/ 0 w 373380"/>
              <a:gd name="T3" fmla="*/ 109092 h 109855"/>
              <a:gd name="T4" fmla="*/ 379118 w 373380"/>
              <a:gd name="T5" fmla="*/ 109092 h 109855"/>
              <a:gd name="T6" fmla="*/ 379118 w 373380"/>
              <a:gd name="T7" fmla="*/ 0 h 109855"/>
              <a:gd name="T8" fmla="*/ 0 w 373380"/>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09855">
                <a:moveTo>
                  <a:pt x="0" y="0"/>
                </a:moveTo>
                <a:lnTo>
                  <a:pt x="0" y="109727"/>
                </a:lnTo>
                <a:lnTo>
                  <a:pt x="373380" y="109727"/>
                </a:lnTo>
                <a:lnTo>
                  <a:pt x="37338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9" name="object 29">
            <a:extLst>
              <a:ext uri="{FF2B5EF4-FFF2-40B4-BE49-F238E27FC236}">
                <a16:creationId xmlns:a16="http://schemas.microsoft.com/office/drawing/2014/main" id="{1D3C964A-8EBF-4C4F-B324-307A1868C319}"/>
              </a:ext>
            </a:extLst>
          </p:cNvPr>
          <p:cNvSpPr txBox="1"/>
          <p:nvPr/>
        </p:nvSpPr>
        <p:spPr>
          <a:xfrm>
            <a:off x="4279900" y="3694113"/>
            <a:ext cx="850900"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interp.cpp</a:t>
            </a:r>
            <a:endParaRPr sz="1609">
              <a:latin typeface="Times New Roman"/>
              <a:cs typeface="Times New Roman"/>
            </a:endParaRPr>
          </a:p>
        </p:txBody>
      </p:sp>
      <p:sp>
        <p:nvSpPr>
          <p:cNvPr id="30" name="object 30">
            <a:extLst>
              <a:ext uri="{FF2B5EF4-FFF2-40B4-BE49-F238E27FC236}">
                <a16:creationId xmlns:a16="http://schemas.microsoft.com/office/drawing/2014/main" id="{97A8358B-D2ED-4BDB-951C-41F87384C115}"/>
              </a:ext>
            </a:extLst>
          </p:cNvPr>
          <p:cNvSpPr txBox="1"/>
          <p:nvPr/>
        </p:nvSpPr>
        <p:spPr>
          <a:xfrm>
            <a:off x="4279900" y="3940175"/>
            <a:ext cx="1049338"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{版本 = 3.5}</a:t>
            </a:r>
            <a:endParaRPr sz="1408">
              <a:latin typeface="Times New Roman"/>
              <a:cs typeface="Times New Roman"/>
            </a:endParaRPr>
          </a:p>
        </p:txBody>
      </p:sp>
      <p:sp>
        <p:nvSpPr>
          <p:cNvPr id="154654" name="object 31">
            <a:extLst>
              <a:ext uri="{FF2B5EF4-FFF2-40B4-BE49-F238E27FC236}">
                <a16:creationId xmlns:a16="http://schemas.microsoft.com/office/drawing/2014/main" id="{C8620B57-8D11-498D-BDA5-309B8F535874}"/>
              </a:ext>
            </a:extLst>
          </p:cNvPr>
          <p:cNvSpPr>
            <a:spLocks/>
          </p:cNvSpPr>
          <p:nvPr/>
        </p:nvSpPr>
        <p:spPr bwMode="auto">
          <a:xfrm>
            <a:off x="7935913" y="3567113"/>
            <a:ext cx="1436687" cy="995362"/>
          </a:xfrm>
          <a:custGeom>
            <a:avLst/>
            <a:gdLst>
              <a:gd name="T0" fmla="*/ 0 w 1428115"/>
              <a:gd name="T1" fmla="*/ 0 h 990600"/>
              <a:gd name="T2" fmla="*/ 0 w 1428115"/>
              <a:gd name="T3" fmla="*/ 1000147 h 990600"/>
              <a:gd name="T4" fmla="*/ 1445182 w 1428115"/>
              <a:gd name="T5" fmla="*/ 1000147 h 990600"/>
              <a:gd name="T6" fmla="*/ 1445182 w 1428115"/>
              <a:gd name="T7" fmla="*/ 0 h 990600"/>
              <a:gd name="T8" fmla="*/ 0 w 1428115"/>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8115" h="990600">
                <a:moveTo>
                  <a:pt x="0" y="0"/>
                </a:moveTo>
                <a:lnTo>
                  <a:pt x="0" y="990600"/>
                </a:lnTo>
                <a:lnTo>
                  <a:pt x="1427988" y="990600"/>
                </a:lnTo>
                <a:lnTo>
                  <a:pt x="142798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55" name="object 32">
            <a:extLst>
              <a:ext uri="{FF2B5EF4-FFF2-40B4-BE49-F238E27FC236}">
                <a16:creationId xmlns:a16="http://schemas.microsoft.com/office/drawing/2014/main" id="{8C8365B1-53BE-457D-A1CD-FA7CF5F3014C}"/>
              </a:ext>
            </a:extLst>
          </p:cNvPr>
          <p:cNvSpPr>
            <a:spLocks/>
          </p:cNvSpPr>
          <p:nvPr/>
        </p:nvSpPr>
        <p:spPr bwMode="auto">
          <a:xfrm>
            <a:off x="7686675" y="4175125"/>
            <a:ext cx="374650" cy="112713"/>
          </a:xfrm>
          <a:custGeom>
            <a:avLst/>
            <a:gdLst>
              <a:gd name="T0" fmla="*/ 0 w 373379"/>
              <a:gd name="T1" fmla="*/ 0 h 111760"/>
              <a:gd name="T2" fmla="*/ 0 w 373379"/>
              <a:gd name="T3" fmla="*/ 113157 h 111760"/>
              <a:gd name="T4" fmla="*/ 375925 w 373379"/>
              <a:gd name="T5" fmla="*/ 113157 h 111760"/>
              <a:gd name="T6" fmla="*/ 375925 w 373379"/>
              <a:gd name="T7" fmla="*/ 0 h 111760"/>
              <a:gd name="T8" fmla="*/ 0 w 373379"/>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60">
                <a:moveTo>
                  <a:pt x="0" y="0"/>
                </a:moveTo>
                <a:lnTo>
                  <a:pt x="0" y="111251"/>
                </a:lnTo>
                <a:lnTo>
                  <a:pt x="373379" y="111251"/>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56" name="object 33">
            <a:extLst>
              <a:ext uri="{FF2B5EF4-FFF2-40B4-BE49-F238E27FC236}">
                <a16:creationId xmlns:a16="http://schemas.microsoft.com/office/drawing/2014/main" id="{1C17C398-B80A-4688-9EB8-3515E052B239}"/>
              </a:ext>
            </a:extLst>
          </p:cNvPr>
          <p:cNvSpPr>
            <a:spLocks/>
          </p:cNvSpPr>
          <p:nvPr/>
        </p:nvSpPr>
        <p:spPr bwMode="auto">
          <a:xfrm>
            <a:off x="7686675" y="4175125"/>
            <a:ext cx="374650" cy="112713"/>
          </a:xfrm>
          <a:custGeom>
            <a:avLst/>
            <a:gdLst>
              <a:gd name="T0" fmla="*/ 0 w 373379"/>
              <a:gd name="T1" fmla="*/ 0 h 111760"/>
              <a:gd name="T2" fmla="*/ 0 w 373379"/>
              <a:gd name="T3" fmla="*/ 113157 h 111760"/>
              <a:gd name="T4" fmla="*/ 375925 w 373379"/>
              <a:gd name="T5" fmla="*/ 113157 h 111760"/>
              <a:gd name="T6" fmla="*/ 375925 w 373379"/>
              <a:gd name="T7" fmla="*/ 0 h 111760"/>
              <a:gd name="T8" fmla="*/ 0 w 373379"/>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60">
                <a:moveTo>
                  <a:pt x="0" y="0"/>
                </a:moveTo>
                <a:lnTo>
                  <a:pt x="0" y="111251"/>
                </a:lnTo>
                <a:lnTo>
                  <a:pt x="373379" y="111251"/>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57" name="object 34">
            <a:extLst>
              <a:ext uri="{FF2B5EF4-FFF2-40B4-BE49-F238E27FC236}">
                <a16:creationId xmlns:a16="http://schemas.microsoft.com/office/drawing/2014/main" id="{C4CF0F1F-CA02-4925-9D0F-A8BF679592D5}"/>
              </a:ext>
            </a:extLst>
          </p:cNvPr>
          <p:cNvSpPr>
            <a:spLocks/>
          </p:cNvSpPr>
          <p:nvPr/>
        </p:nvSpPr>
        <p:spPr bwMode="auto">
          <a:xfrm>
            <a:off x="7686675" y="3732213"/>
            <a:ext cx="374650" cy="109537"/>
          </a:xfrm>
          <a:custGeom>
            <a:avLst/>
            <a:gdLst>
              <a:gd name="T0" fmla="*/ 0 w 373379"/>
              <a:gd name="T1" fmla="*/ 0 h 109855"/>
              <a:gd name="T2" fmla="*/ 0 w 373379"/>
              <a:gd name="T3" fmla="*/ 109092 h 109855"/>
              <a:gd name="T4" fmla="*/ 375925 w 373379"/>
              <a:gd name="T5" fmla="*/ 109092 h 109855"/>
              <a:gd name="T6" fmla="*/ 375925 w 373379"/>
              <a:gd name="T7" fmla="*/ 0 h 109855"/>
              <a:gd name="T8" fmla="*/ 0 w 373379"/>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5">
                <a:moveTo>
                  <a:pt x="0" y="0"/>
                </a:moveTo>
                <a:lnTo>
                  <a:pt x="0" y="109727"/>
                </a:lnTo>
                <a:lnTo>
                  <a:pt x="373379" y="109727"/>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58" name="object 35">
            <a:extLst>
              <a:ext uri="{FF2B5EF4-FFF2-40B4-BE49-F238E27FC236}">
                <a16:creationId xmlns:a16="http://schemas.microsoft.com/office/drawing/2014/main" id="{7AFC2F55-43DF-453E-82DC-610C059350E5}"/>
              </a:ext>
            </a:extLst>
          </p:cNvPr>
          <p:cNvSpPr>
            <a:spLocks/>
          </p:cNvSpPr>
          <p:nvPr/>
        </p:nvSpPr>
        <p:spPr bwMode="auto">
          <a:xfrm>
            <a:off x="7686675" y="3732213"/>
            <a:ext cx="374650" cy="109537"/>
          </a:xfrm>
          <a:custGeom>
            <a:avLst/>
            <a:gdLst>
              <a:gd name="T0" fmla="*/ 0 w 373379"/>
              <a:gd name="T1" fmla="*/ 0 h 109855"/>
              <a:gd name="T2" fmla="*/ 0 w 373379"/>
              <a:gd name="T3" fmla="*/ 109092 h 109855"/>
              <a:gd name="T4" fmla="*/ 375925 w 373379"/>
              <a:gd name="T5" fmla="*/ 109092 h 109855"/>
              <a:gd name="T6" fmla="*/ 375925 w 373379"/>
              <a:gd name="T7" fmla="*/ 0 h 109855"/>
              <a:gd name="T8" fmla="*/ 0 w 373379"/>
              <a:gd name="T9" fmla="*/ 0 h 1098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5">
                <a:moveTo>
                  <a:pt x="0" y="0"/>
                </a:moveTo>
                <a:lnTo>
                  <a:pt x="0" y="109727"/>
                </a:lnTo>
                <a:lnTo>
                  <a:pt x="373379" y="109727"/>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6" name="object 36">
            <a:extLst>
              <a:ext uri="{FF2B5EF4-FFF2-40B4-BE49-F238E27FC236}">
                <a16:creationId xmlns:a16="http://schemas.microsoft.com/office/drawing/2014/main" id="{8446B163-87AF-4748-B839-B253A61D1457}"/>
              </a:ext>
            </a:extLst>
          </p:cNvPr>
          <p:cNvSpPr txBox="1"/>
          <p:nvPr/>
        </p:nvSpPr>
        <p:spPr>
          <a:xfrm>
            <a:off x="8188325" y="3694113"/>
            <a:ext cx="86042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signal.cpp</a:t>
            </a:r>
            <a:endParaRPr sz="1609">
              <a:latin typeface="Times New Roman"/>
              <a:cs typeface="Times New Roman"/>
            </a:endParaRPr>
          </a:p>
        </p:txBody>
      </p:sp>
      <p:sp>
        <p:nvSpPr>
          <p:cNvPr id="37" name="object 37">
            <a:extLst>
              <a:ext uri="{FF2B5EF4-FFF2-40B4-BE49-F238E27FC236}">
                <a16:creationId xmlns:a16="http://schemas.microsoft.com/office/drawing/2014/main" id="{90745CB9-840D-453F-92C9-59701D436EBC}"/>
              </a:ext>
            </a:extLst>
          </p:cNvPr>
          <p:cNvSpPr txBox="1"/>
          <p:nvPr/>
        </p:nvSpPr>
        <p:spPr>
          <a:xfrm>
            <a:off x="8188325" y="3940175"/>
            <a:ext cx="1049338"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{版本 = 4.1}</a:t>
            </a:r>
            <a:endParaRPr sz="1408">
              <a:latin typeface="Times New Roman"/>
              <a:cs typeface="Times New Roman"/>
            </a:endParaRPr>
          </a:p>
        </p:txBody>
      </p:sp>
      <p:sp>
        <p:nvSpPr>
          <p:cNvPr id="154661" name="object 38">
            <a:extLst>
              <a:ext uri="{FF2B5EF4-FFF2-40B4-BE49-F238E27FC236}">
                <a16:creationId xmlns:a16="http://schemas.microsoft.com/office/drawing/2014/main" id="{D114DDAC-636E-47CC-BC6D-544A0C03CC61}"/>
              </a:ext>
            </a:extLst>
          </p:cNvPr>
          <p:cNvSpPr>
            <a:spLocks/>
          </p:cNvSpPr>
          <p:nvPr/>
        </p:nvSpPr>
        <p:spPr bwMode="auto">
          <a:xfrm>
            <a:off x="2419350" y="5253038"/>
            <a:ext cx="1435100" cy="995362"/>
          </a:xfrm>
          <a:custGeom>
            <a:avLst/>
            <a:gdLst>
              <a:gd name="T0" fmla="*/ 0 w 1428114"/>
              <a:gd name="T1" fmla="*/ 0 h 990600"/>
              <a:gd name="T2" fmla="*/ 0 w 1428114"/>
              <a:gd name="T3" fmla="*/ 1000147 h 990600"/>
              <a:gd name="T4" fmla="*/ 1441993 w 1428114"/>
              <a:gd name="T5" fmla="*/ 1000147 h 990600"/>
              <a:gd name="T6" fmla="*/ 1441993 w 1428114"/>
              <a:gd name="T7" fmla="*/ 0 h 990600"/>
              <a:gd name="T8" fmla="*/ 0 w 1428114"/>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8114" h="990600">
                <a:moveTo>
                  <a:pt x="0" y="0"/>
                </a:moveTo>
                <a:lnTo>
                  <a:pt x="0" y="990600"/>
                </a:lnTo>
                <a:lnTo>
                  <a:pt x="1427988" y="990600"/>
                </a:lnTo>
                <a:lnTo>
                  <a:pt x="142798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62" name="object 39">
            <a:extLst>
              <a:ext uri="{FF2B5EF4-FFF2-40B4-BE49-F238E27FC236}">
                <a16:creationId xmlns:a16="http://schemas.microsoft.com/office/drawing/2014/main" id="{516FF5BC-F67F-4F92-94BF-07D0C9BF9DF9}"/>
              </a:ext>
            </a:extLst>
          </p:cNvPr>
          <p:cNvSpPr>
            <a:spLocks/>
          </p:cNvSpPr>
          <p:nvPr/>
        </p:nvSpPr>
        <p:spPr bwMode="auto">
          <a:xfrm>
            <a:off x="2168525" y="5861050"/>
            <a:ext cx="376238" cy="112713"/>
          </a:xfrm>
          <a:custGeom>
            <a:avLst/>
            <a:gdLst>
              <a:gd name="T0" fmla="*/ 0 w 373380"/>
              <a:gd name="T1" fmla="*/ 0 h 111760"/>
              <a:gd name="T2" fmla="*/ 0 w 373380"/>
              <a:gd name="T3" fmla="*/ 113157 h 111760"/>
              <a:gd name="T4" fmla="*/ 379118 w 373380"/>
              <a:gd name="T5" fmla="*/ 113157 h 111760"/>
              <a:gd name="T6" fmla="*/ 379118 w 373380"/>
              <a:gd name="T7" fmla="*/ 0 h 111760"/>
              <a:gd name="T8" fmla="*/ 0 w 373380"/>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11760">
                <a:moveTo>
                  <a:pt x="0" y="0"/>
                </a:moveTo>
                <a:lnTo>
                  <a:pt x="0" y="111251"/>
                </a:lnTo>
                <a:lnTo>
                  <a:pt x="373380" y="111251"/>
                </a:lnTo>
                <a:lnTo>
                  <a:pt x="37338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63" name="object 40">
            <a:extLst>
              <a:ext uri="{FF2B5EF4-FFF2-40B4-BE49-F238E27FC236}">
                <a16:creationId xmlns:a16="http://schemas.microsoft.com/office/drawing/2014/main" id="{FFE7A1BF-C3E3-4808-B7BD-CEDB56918446}"/>
              </a:ext>
            </a:extLst>
          </p:cNvPr>
          <p:cNvSpPr>
            <a:spLocks/>
          </p:cNvSpPr>
          <p:nvPr/>
        </p:nvSpPr>
        <p:spPr bwMode="auto">
          <a:xfrm>
            <a:off x="2168525" y="5861050"/>
            <a:ext cx="376238" cy="112713"/>
          </a:xfrm>
          <a:custGeom>
            <a:avLst/>
            <a:gdLst>
              <a:gd name="T0" fmla="*/ 0 w 373380"/>
              <a:gd name="T1" fmla="*/ 0 h 111760"/>
              <a:gd name="T2" fmla="*/ 0 w 373380"/>
              <a:gd name="T3" fmla="*/ 113157 h 111760"/>
              <a:gd name="T4" fmla="*/ 379118 w 373380"/>
              <a:gd name="T5" fmla="*/ 113157 h 111760"/>
              <a:gd name="T6" fmla="*/ 379118 w 373380"/>
              <a:gd name="T7" fmla="*/ 0 h 111760"/>
              <a:gd name="T8" fmla="*/ 0 w 373380"/>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11760">
                <a:moveTo>
                  <a:pt x="0" y="0"/>
                </a:moveTo>
                <a:lnTo>
                  <a:pt x="0" y="111251"/>
                </a:lnTo>
                <a:lnTo>
                  <a:pt x="373380" y="111251"/>
                </a:lnTo>
                <a:lnTo>
                  <a:pt x="37338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64" name="object 41">
            <a:extLst>
              <a:ext uri="{FF2B5EF4-FFF2-40B4-BE49-F238E27FC236}">
                <a16:creationId xmlns:a16="http://schemas.microsoft.com/office/drawing/2014/main" id="{D342DCD8-D253-4D78-B346-B638093D73E8}"/>
              </a:ext>
            </a:extLst>
          </p:cNvPr>
          <p:cNvSpPr>
            <a:spLocks/>
          </p:cNvSpPr>
          <p:nvPr/>
        </p:nvSpPr>
        <p:spPr bwMode="auto">
          <a:xfrm>
            <a:off x="2168525" y="5418138"/>
            <a:ext cx="376238" cy="109537"/>
          </a:xfrm>
          <a:custGeom>
            <a:avLst/>
            <a:gdLst>
              <a:gd name="T0" fmla="*/ 0 w 373380"/>
              <a:gd name="T1" fmla="*/ 0 h 109854"/>
              <a:gd name="T2" fmla="*/ 0 w 373380"/>
              <a:gd name="T3" fmla="*/ 109094 h 109854"/>
              <a:gd name="T4" fmla="*/ 379118 w 373380"/>
              <a:gd name="T5" fmla="*/ 109094 h 109854"/>
              <a:gd name="T6" fmla="*/ 379118 w 373380"/>
              <a:gd name="T7" fmla="*/ 0 h 109854"/>
              <a:gd name="T8" fmla="*/ 0 w 373380"/>
              <a:gd name="T9" fmla="*/ 0 h 109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09854">
                <a:moveTo>
                  <a:pt x="0" y="0"/>
                </a:moveTo>
                <a:lnTo>
                  <a:pt x="0" y="109727"/>
                </a:lnTo>
                <a:lnTo>
                  <a:pt x="373380" y="109727"/>
                </a:lnTo>
                <a:lnTo>
                  <a:pt x="37338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65" name="object 42">
            <a:extLst>
              <a:ext uri="{FF2B5EF4-FFF2-40B4-BE49-F238E27FC236}">
                <a16:creationId xmlns:a16="http://schemas.microsoft.com/office/drawing/2014/main" id="{BC6E2E3B-30D8-4AA9-9698-717DB5B1375B}"/>
              </a:ext>
            </a:extLst>
          </p:cNvPr>
          <p:cNvSpPr>
            <a:spLocks/>
          </p:cNvSpPr>
          <p:nvPr/>
        </p:nvSpPr>
        <p:spPr bwMode="auto">
          <a:xfrm>
            <a:off x="2168525" y="5418138"/>
            <a:ext cx="376238" cy="109537"/>
          </a:xfrm>
          <a:custGeom>
            <a:avLst/>
            <a:gdLst>
              <a:gd name="T0" fmla="*/ 0 w 373380"/>
              <a:gd name="T1" fmla="*/ 0 h 109854"/>
              <a:gd name="T2" fmla="*/ 0 w 373380"/>
              <a:gd name="T3" fmla="*/ 109094 h 109854"/>
              <a:gd name="T4" fmla="*/ 379118 w 373380"/>
              <a:gd name="T5" fmla="*/ 109094 h 109854"/>
              <a:gd name="T6" fmla="*/ 379118 w 373380"/>
              <a:gd name="T7" fmla="*/ 0 h 109854"/>
              <a:gd name="T8" fmla="*/ 0 w 373380"/>
              <a:gd name="T9" fmla="*/ 0 h 109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80" h="109854">
                <a:moveTo>
                  <a:pt x="0" y="0"/>
                </a:moveTo>
                <a:lnTo>
                  <a:pt x="0" y="109727"/>
                </a:lnTo>
                <a:lnTo>
                  <a:pt x="373380" y="109727"/>
                </a:lnTo>
                <a:lnTo>
                  <a:pt x="37338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3" name="object 43">
            <a:extLst>
              <a:ext uri="{FF2B5EF4-FFF2-40B4-BE49-F238E27FC236}">
                <a16:creationId xmlns:a16="http://schemas.microsoft.com/office/drawing/2014/main" id="{48881D1D-8B2D-44BE-BD2D-3B305D381F55}"/>
              </a:ext>
            </a:extLst>
          </p:cNvPr>
          <p:cNvSpPr txBox="1"/>
          <p:nvPr/>
        </p:nvSpPr>
        <p:spPr>
          <a:xfrm>
            <a:off x="2671763" y="5380038"/>
            <a:ext cx="404812"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irq。</a:t>
            </a:r>
            <a:endParaRPr sz="1609">
              <a:latin typeface="Times New Roman"/>
              <a:cs typeface="Times New Roman"/>
            </a:endParaRPr>
          </a:p>
        </p:txBody>
      </p:sp>
      <p:sp>
        <p:nvSpPr>
          <p:cNvPr id="154667" name="object 44">
            <a:extLst>
              <a:ext uri="{FF2B5EF4-FFF2-40B4-BE49-F238E27FC236}">
                <a16:creationId xmlns:a16="http://schemas.microsoft.com/office/drawing/2014/main" id="{58AE7717-9CD7-4262-8DB1-118D68C9F273}"/>
              </a:ext>
            </a:extLst>
          </p:cNvPr>
          <p:cNvSpPr>
            <a:spLocks/>
          </p:cNvSpPr>
          <p:nvPr/>
        </p:nvSpPr>
        <p:spPr bwMode="auto">
          <a:xfrm>
            <a:off x="5484813" y="5175250"/>
            <a:ext cx="1435100" cy="996950"/>
          </a:xfrm>
          <a:custGeom>
            <a:avLst/>
            <a:gdLst>
              <a:gd name="T0" fmla="*/ 0 w 1428114"/>
              <a:gd name="T1" fmla="*/ 0 h 990600"/>
              <a:gd name="T2" fmla="*/ 0 w 1428114"/>
              <a:gd name="T3" fmla="*/ 1003341 h 990600"/>
              <a:gd name="T4" fmla="*/ 1441993 w 1428114"/>
              <a:gd name="T5" fmla="*/ 1003341 h 990600"/>
              <a:gd name="T6" fmla="*/ 1441993 w 1428114"/>
              <a:gd name="T7" fmla="*/ 0 h 990600"/>
              <a:gd name="T8" fmla="*/ 0 w 1428114"/>
              <a:gd name="T9" fmla="*/ 0 h 990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28114" h="990600">
                <a:moveTo>
                  <a:pt x="0" y="0"/>
                </a:moveTo>
                <a:lnTo>
                  <a:pt x="0" y="990600"/>
                </a:lnTo>
                <a:lnTo>
                  <a:pt x="1427988" y="990600"/>
                </a:lnTo>
                <a:lnTo>
                  <a:pt x="142798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68" name="object 45">
            <a:extLst>
              <a:ext uri="{FF2B5EF4-FFF2-40B4-BE49-F238E27FC236}">
                <a16:creationId xmlns:a16="http://schemas.microsoft.com/office/drawing/2014/main" id="{A70C8BFB-EE41-4F3C-8780-18407590DA45}"/>
              </a:ext>
            </a:extLst>
          </p:cNvPr>
          <p:cNvSpPr>
            <a:spLocks/>
          </p:cNvSpPr>
          <p:nvPr/>
        </p:nvSpPr>
        <p:spPr bwMode="auto">
          <a:xfrm>
            <a:off x="5233988" y="5783263"/>
            <a:ext cx="376237" cy="112712"/>
          </a:xfrm>
          <a:custGeom>
            <a:avLst/>
            <a:gdLst>
              <a:gd name="T0" fmla="*/ 0 w 373379"/>
              <a:gd name="T1" fmla="*/ 0 h 111760"/>
              <a:gd name="T2" fmla="*/ 0 w 373379"/>
              <a:gd name="T3" fmla="*/ 113155 h 111760"/>
              <a:gd name="T4" fmla="*/ 379117 w 373379"/>
              <a:gd name="T5" fmla="*/ 113155 h 111760"/>
              <a:gd name="T6" fmla="*/ 379117 w 373379"/>
              <a:gd name="T7" fmla="*/ 0 h 111760"/>
              <a:gd name="T8" fmla="*/ 0 w 373379"/>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60">
                <a:moveTo>
                  <a:pt x="0" y="0"/>
                </a:moveTo>
                <a:lnTo>
                  <a:pt x="0" y="111251"/>
                </a:lnTo>
                <a:lnTo>
                  <a:pt x="373379" y="111251"/>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69" name="object 46">
            <a:extLst>
              <a:ext uri="{FF2B5EF4-FFF2-40B4-BE49-F238E27FC236}">
                <a16:creationId xmlns:a16="http://schemas.microsoft.com/office/drawing/2014/main" id="{92066CA3-E21F-4679-9DA8-31578B7814D1}"/>
              </a:ext>
            </a:extLst>
          </p:cNvPr>
          <p:cNvSpPr>
            <a:spLocks/>
          </p:cNvSpPr>
          <p:nvPr/>
        </p:nvSpPr>
        <p:spPr bwMode="auto">
          <a:xfrm>
            <a:off x="5233988" y="5783263"/>
            <a:ext cx="376237" cy="112712"/>
          </a:xfrm>
          <a:custGeom>
            <a:avLst/>
            <a:gdLst>
              <a:gd name="T0" fmla="*/ 0 w 373379"/>
              <a:gd name="T1" fmla="*/ 0 h 111760"/>
              <a:gd name="T2" fmla="*/ 0 w 373379"/>
              <a:gd name="T3" fmla="*/ 113155 h 111760"/>
              <a:gd name="T4" fmla="*/ 379117 w 373379"/>
              <a:gd name="T5" fmla="*/ 113155 h 111760"/>
              <a:gd name="T6" fmla="*/ 379117 w 373379"/>
              <a:gd name="T7" fmla="*/ 0 h 111760"/>
              <a:gd name="T8" fmla="*/ 0 w 373379"/>
              <a:gd name="T9" fmla="*/ 0 h 111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11760">
                <a:moveTo>
                  <a:pt x="0" y="0"/>
                </a:moveTo>
                <a:lnTo>
                  <a:pt x="0" y="111251"/>
                </a:lnTo>
                <a:lnTo>
                  <a:pt x="373379" y="111251"/>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70" name="object 47">
            <a:extLst>
              <a:ext uri="{FF2B5EF4-FFF2-40B4-BE49-F238E27FC236}">
                <a16:creationId xmlns:a16="http://schemas.microsoft.com/office/drawing/2014/main" id="{FDCA7E75-639E-4F3F-BFD0-33E21A4AC5E3}"/>
              </a:ext>
            </a:extLst>
          </p:cNvPr>
          <p:cNvSpPr>
            <a:spLocks/>
          </p:cNvSpPr>
          <p:nvPr/>
        </p:nvSpPr>
        <p:spPr bwMode="auto">
          <a:xfrm>
            <a:off x="5233988" y="5341938"/>
            <a:ext cx="376237" cy="109537"/>
          </a:xfrm>
          <a:custGeom>
            <a:avLst/>
            <a:gdLst>
              <a:gd name="T0" fmla="*/ 0 w 373379"/>
              <a:gd name="T1" fmla="*/ 0 h 109854"/>
              <a:gd name="T2" fmla="*/ 0 w 373379"/>
              <a:gd name="T3" fmla="*/ 109094 h 109854"/>
              <a:gd name="T4" fmla="*/ 379117 w 373379"/>
              <a:gd name="T5" fmla="*/ 109094 h 109854"/>
              <a:gd name="T6" fmla="*/ 379117 w 373379"/>
              <a:gd name="T7" fmla="*/ 0 h 109854"/>
              <a:gd name="T8" fmla="*/ 0 w 373379"/>
              <a:gd name="T9" fmla="*/ 0 h 109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4">
                <a:moveTo>
                  <a:pt x="0" y="0"/>
                </a:moveTo>
                <a:lnTo>
                  <a:pt x="0" y="109727"/>
                </a:lnTo>
                <a:lnTo>
                  <a:pt x="373379" y="109727"/>
                </a:lnTo>
                <a:lnTo>
                  <a:pt x="37337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4671" name="object 48">
            <a:extLst>
              <a:ext uri="{FF2B5EF4-FFF2-40B4-BE49-F238E27FC236}">
                <a16:creationId xmlns:a16="http://schemas.microsoft.com/office/drawing/2014/main" id="{682A0EDB-45C0-41AA-8BC7-04B56D22C5A4}"/>
              </a:ext>
            </a:extLst>
          </p:cNvPr>
          <p:cNvSpPr>
            <a:spLocks/>
          </p:cNvSpPr>
          <p:nvPr/>
        </p:nvSpPr>
        <p:spPr bwMode="auto">
          <a:xfrm>
            <a:off x="5233988" y="5341938"/>
            <a:ext cx="376237" cy="109537"/>
          </a:xfrm>
          <a:custGeom>
            <a:avLst/>
            <a:gdLst>
              <a:gd name="T0" fmla="*/ 0 w 373379"/>
              <a:gd name="T1" fmla="*/ 0 h 109854"/>
              <a:gd name="T2" fmla="*/ 0 w 373379"/>
              <a:gd name="T3" fmla="*/ 109094 h 109854"/>
              <a:gd name="T4" fmla="*/ 379117 w 373379"/>
              <a:gd name="T5" fmla="*/ 109094 h 109854"/>
              <a:gd name="T6" fmla="*/ 379117 w 373379"/>
              <a:gd name="T7" fmla="*/ 0 h 109854"/>
              <a:gd name="T8" fmla="*/ 0 w 373379"/>
              <a:gd name="T9" fmla="*/ 0 h 1098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3379" h="109854">
                <a:moveTo>
                  <a:pt x="0" y="0"/>
                </a:moveTo>
                <a:lnTo>
                  <a:pt x="0" y="109727"/>
                </a:lnTo>
                <a:lnTo>
                  <a:pt x="373379" y="109727"/>
                </a:lnTo>
                <a:lnTo>
                  <a:pt x="37337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9" name="object 49">
            <a:extLst>
              <a:ext uri="{FF2B5EF4-FFF2-40B4-BE49-F238E27FC236}">
                <a16:creationId xmlns:a16="http://schemas.microsoft.com/office/drawing/2014/main" id="{056FCE7C-3439-4631-9376-03FA559756E7}"/>
              </a:ext>
            </a:extLst>
          </p:cNvPr>
          <p:cNvSpPr txBox="1"/>
          <p:nvPr/>
        </p:nvSpPr>
        <p:spPr>
          <a:xfrm>
            <a:off x="5735638" y="5303838"/>
            <a:ext cx="906462"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device.cpp</a:t>
            </a:r>
            <a:endParaRPr sz="1609">
              <a:latin typeface="Times New Roman"/>
              <a:cs typeface="Times New Roman"/>
            </a:endParaRPr>
          </a:p>
        </p:txBody>
      </p:sp>
      <p:sp>
        <p:nvSpPr>
          <p:cNvPr id="154673" name="object 50">
            <a:extLst>
              <a:ext uri="{FF2B5EF4-FFF2-40B4-BE49-F238E27FC236}">
                <a16:creationId xmlns:a16="http://schemas.microsoft.com/office/drawing/2014/main" id="{6B831163-D029-4F9C-9DBC-9695D579974A}"/>
              </a:ext>
            </a:extLst>
          </p:cNvPr>
          <p:cNvSpPr>
            <a:spLocks/>
          </p:cNvSpPr>
          <p:nvPr/>
        </p:nvSpPr>
        <p:spPr bwMode="auto">
          <a:xfrm>
            <a:off x="3625850" y="1957388"/>
            <a:ext cx="1455738" cy="0"/>
          </a:xfrm>
          <a:custGeom>
            <a:avLst/>
            <a:gdLst>
              <a:gd name="T0" fmla="*/ 1463720 w 1447800"/>
              <a:gd name="T1" fmla="*/ 0 w 1447800"/>
              <a:gd name="T2" fmla="*/ 0 60000 65536"/>
              <a:gd name="T3" fmla="*/ 0 60000 65536"/>
            </a:gdLst>
            <a:ahLst/>
            <a:cxnLst>
              <a:cxn ang="T2">
                <a:pos x="T0" y="0"/>
              </a:cxn>
              <a:cxn ang="T3">
                <a:pos x="T1" y="0"/>
              </a:cxn>
            </a:cxnLst>
            <a:rect l="0" t="0" r="r" b="b"/>
            <a:pathLst>
              <a:path w="1447800">
                <a:moveTo>
                  <a:pt x="1447800" y="0"/>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74" name="object 51">
            <a:extLst>
              <a:ext uri="{FF2B5EF4-FFF2-40B4-BE49-F238E27FC236}">
                <a16:creationId xmlns:a16="http://schemas.microsoft.com/office/drawing/2014/main" id="{13860EF7-B23E-4BA4-BE17-A264F9CB2B0C}"/>
              </a:ext>
            </a:extLst>
          </p:cNvPr>
          <p:cNvSpPr>
            <a:spLocks/>
          </p:cNvSpPr>
          <p:nvPr/>
        </p:nvSpPr>
        <p:spPr bwMode="auto">
          <a:xfrm>
            <a:off x="3625850" y="1908175"/>
            <a:ext cx="100013" cy="100013"/>
          </a:xfrm>
          <a:custGeom>
            <a:avLst/>
            <a:gdLst>
              <a:gd name="T0" fmla="*/ 98698 w 100964"/>
              <a:gd name="T1" fmla="*/ 0 h 99059"/>
              <a:gd name="T2" fmla="*/ 0 w 100964"/>
              <a:gd name="T3" fmla="*/ 49712 h 99059"/>
              <a:gd name="T4" fmla="*/ 98698 w 100964"/>
              <a:gd name="T5" fmla="*/ 100977 h 99059"/>
              <a:gd name="T6" fmla="*/ 0 60000 65536"/>
              <a:gd name="T7" fmla="*/ 0 60000 65536"/>
              <a:gd name="T8" fmla="*/ 0 60000 65536"/>
            </a:gdLst>
            <a:ahLst/>
            <a:cxnLst>
              <a:cxn ang="T6">
                <a:pos x="T0" y="T1"/>
              </a:cxn>
              <a:cxn ang="T7">
                <a:pos x="T2" y="T3"/>
              </a:cxn>
              <a:cxn ang="T8">
                <a:pos x="T4" y="T5"/>
              </a:cxn>
            </a:cxnLst>
            <a:rect l="0" t="0" r="r" b="b"/>
            <a:pathLst>
              <a:path w="100964" h="99059">
                <a:moveTo>
                  <a:pt x="100583" y="0"/>
                </a:moveTo>
                <a:lnTo>
                  <a:pt x="0" y="48768"/>
                </a:lnTo>
                <a:lnTo>
                  <a:pt x="100583" y="9906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75" name="object 52">
            <a:extLst>
              <a:ext uri="{FF2B5EF4-FFF2-40B4-BE49-F238E27FC236}">
                <a16:creationId xmlns:a16="http://schemas.microsoft.com/office/drawing/2014/main" id="{712EDD4F-2094-4FDB-9101-A05B128083F4}"/>
              </a:ext>
            </a:extLst>
          </p:cNvPr>
          <p:cNvSpPr>
            <a:spLocks/>
          </p:cNvSpPr>
          <p:nvPr/>
        </p:nvSpPr>
        <p:spPr bwMode="auto">
          <a:xfrm>
            <a:off x="6537325" y="1957388"/>
            <a:ext cx="1455738" cy="0"/>
          </a:xfrm>
          <a:custGeom>
            <a:avLst/>
            <a:gdLst>
              <a:gd name="T0" fmla="*/ 1463720 w 1447800"/>
              <a:gd name="T1" fmla="*/ 0 w 1447800"/>
              <a:gd name="T2" fmla="*/ 0 60000 65536"/>
              <a:gd name="T3" fmla="*/ 0 60000 65536"/>
            </a:gdLst>
            <a:ahLst/>
            <a:cxnLst>
              <a:cxn ang="T2">
                <a:pos x="T0" y="0"/>
              </a:cxn>
              <a:cxn ang="T3">
                <a:pos x="T1" y="0"/>
              </a:cxn>
            </a:cxnLst>
            <a:rect l="0" t="0" r="r" b="b"/>
            <a:pathLst>
              <a:path w="1447800">
                <a:moveTo>
                  <a:pt x="1447800" y="0"/>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76" name="object 53">
            <a:extLst>
              <a:ext uri="{FF2B5EF4-FFF2-40B4-BE49-F238E27FC236}">
                <a16:creationId xmlns:a16="http://schemas.microsoft.com/office/drawing/2014/main" id="{0EEFC33B-CD46-4209-9926-20488CECBE62}"/>
              </a:ext>
            </a:extLst>
          </p:cNvPr>
          <p:cNvSpPr>
            <a:spLocks/>
          </p:cNvSpPr>
          <p:nvPr/>
        </p:nvSpPr>
        <p:spPr bwMode="auto">
          <a:xfrm>
            <a:off x="6537325" y="1908175"/>
            <a:ext cx="101600" cy="100013"/>
          </a:xfrm>
          <a:custGeom>
            <a:avLst/>
            <a:gdLst>
              <a:gd name="T0" fmla="*/ 101856 w 100964"/>
              <a:gd name="T1" fmla="*/ 0 h 99059"/>
              <a:gd name="T2" fmla="*/ 0 w 100964"/>
              <a:gd name="T3" fmla="*/ 49712 h 99059"/>
              <a:gd name="T4" fmla="*/ 101856 w 100964"/>
              <a:gd name="T5" fmla="*/ 100977 h 99059"/>
              <a:gd name="T6" fmla="*/ 0 60000 65536"/>
              <a:gd name="T7" fmla="*/ 0 60000 65536"/>
              <a:gd name="T8" fmla="*/ 0 60000 65536"/>
            </a:gdLst>
            <a:ahLst/>
            <a:cxnLst>
              <a:cxn ang="T6">
                <a:pos x="T0" y="T1"/>
              </a:cxn>
              <a:cxn ang="T7">
                <a:pos x="T2" y="T3"/>
              </a:cxn>
              <a:cxn ang="T8">
                <a:pos x="T4" y="T5"/>
              </a:cxn>
            </a:cxnLst>
            <a:rect l="0" t="0" r="r" b="b"/>
            <a:pathLst>
              <a:path w="100964" h="99059">
                <a:moveTo>
                  <a:pt x="100584" y="0"/>
                </a:moveTo>
                <a:lnTo>
                  <a:pt x="0" y="48768"/>
                </a:lnTo>
                <a:lnTo>
                  <a:pt x="100584" y="9906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77" name="object 54">
            <a:extLst>
              <a:ext uri="{FF2B5EF4-FFF2-40B4-BE49-F238E27FC236}">
                <a16:creationId xmlns:a16="http://schemas.microsoft.com/office/drawing/2014/main" id="{83576302-B3F8-4C3C-9DAE-3227F0B6103F}"/>
              </a:ext>
            </a:extLst>
          </p:cNvPr>
          <p:cNvSpPr>
            <a:spLocks/>
          </p:cNvSpPr>
          <p:nvPr/>
        </p:nvSpPr>
        <p:spPr bwMode="auto">
          <a:xfrm>
            <a:off x="5464175" y="2493963"/>
            <a:ext cx="2681288" cy="1225550"/>
          </a:xfrm>
          <a:custGeom>
            <a:avLst/>
            <a:gdLst>
              <a:gd name="T0" fmla="*/ 0 w 2667000"/>
              <a:gd name="T1" fmla="*/ 1231933 h 1219200"/>
              <a:gd name="T2" fmla="*/ 2695653 w 2667000"/>
              <a:gd name="T3" fmla="*/ 0 h 1219200"/>
              <a:gd name="T4" fmla="*/ 0 60000 65536"/>
              <a:gd name="T5" fmla="*/ 0 60000 65536"/>
            </a:gdLst>
            <a:ahLst/>
            <a:cxnLst>
              <a:cxn ang="T4">
                <a:pos x="T0" y="T1"/>
              </a:cxn>
              <a:cxn ang="T5">
                <a:pos x="T2" y="T3"/>
              </a:cxn>
            </a:cxnLst>
            <a:rect l="0" t="0" r="r" b="b"/>
            <a:pathLst>
              <a:path w="2667000" h="1219200">
                <a:moveTo>
                  <a:pt x="0" y="1219200"/>
                </a:moveTo>
                <a:lnTo>
                  <a:pt x="2667000" y="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78" name="object 55">
            <a:extLst>
              <a:ext uri="{FF2B5EF4-FFF2-40B4-BE49-F238E27FC236}">
                <a16:creationId xmlns:a16="http://schemas.microsoft.com/office/drawing/2014/main" id="{CD004E62-4BD8-4C19-BB23-BD5215D1AE8F}"/>
              </a:ext>
            </a:extLst>
          </p:cNvPr>
          <p:cNvSpPr>
            <a:spLocks/>
          </p:cNvSpPr>
          <p:nvPr/>
        </p:nvSpPr>
        <p:spPr bwMode="auto">
          <a:xfrm>
            <a:off x="8034338" y="2490788"/>
            <a:ext cx="112712" cy="92075"/>
          </a:xfrm>
          <a:custGeom>
            <a:avLst/>
            <a:gdLst>
              <a:gd name="T0" fmla="*/ 41852 w 111760"/>
              <a:gd name="T1" fmla="*/ 92715 h 91439"/>
              <a:gd name="T2" fmla="*/ 113155 w 111760"/>
              <a:gd name="T3" fmla="*/ 3089 h 91439"/>
              <a:gd name="T4" fmla="*/ 0 w 111760"/>
              <a:gd name="T5" fmla="*/ 0 h 91439"/>
              <a:gd name="T6" fmla="*/ 0 60000 65536"/>
              <a:gd name="T7" fmla="*/ 0 60000 65536"/>
              <a:gd name="T8" fmla="*/ 0 60000 65536"/>
            </a:gdLst>
            <a:ahLst/>
            <a:cxnLst>
              <a:cxn ang="T6">
                <a:pos x="T0" y="T1"/>
              </a:cxn>
              <a:cxn ang="T7">
                <a:pos x="T2" y="T3"/>
              </a:cxn>
              <a:cxn ang="T8">
                <a:pos x="T4" y="T5"/>
              </a:cxn>
            </a:cxnLst>
            <a:rect l="0" t="0" r="r" b="b"/>
            <a:pathLst>
              <a:path w="111760" h="91439">
                <a:moveTo>
                  <a:pt x="41148" y="91439"/>
                </a:moveTo>
                <a:lnTo>
                  <a:pt x="111251" y="3047"/>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79" name="object 56">
            <a:extLst>
              <a:ext uri="{FF2B5EF4-FFF2-40B4-BE49-F238E27FC236}">
                <a16:creationId xmlns:a16="http://schemas.microsoft.com/office/drawing/2014/main" id="{66B09801-D797-4DF6-9B02-4FE9506D749E}"/>
              </a:ext>
            </a:extLst>
          </p:cNvPr>
          <p:cNvSpPr>
            <a:spLocks/>
          </p:cNvSpPr>
          <p:nvPr/>
        </p:nvSpPr>
        <p:spPr bwMode="auto">
          <a:xfrm>
            <a:off x="8682038" y="2493963"/>
            <a:ext cx="536575" cy="1073150"/>
          </a:xfrm>
          <a:custGeom>
            <a:avLst/>
            <a:gdLst>
              <a:gd name="T0" fmla="*/ 539769 w 533400"/>
              <a:gd name="T1" fmla="*/ 1079537 h 1066800"/>
              <a:gd name="T2" fmla="*/ 0 w 533400"/>
              <a:gd name="T3" fmla="*/ 0 h 1066800"/>
              <a:gd name="T4" fmla="*/ 0 60000 65536"/>
              <a:gd name="T5" fmla="*/ 0 60000 65536"/>
            </a:gdLst>
            <a:ahLst/>
            <a:cxnLst>
              <a:cxn ang="T4">
                <a:pos x="T0" y="T1"/>
              </a:cxn>
              <a:cxn ang="T5">
                <a:pos x="T2" y="T3"/>
              </a:cxn>
            </a:cxnLst>
            <a:rect l="0" t="0" r="r" b="b"/>
            <a:pathLst>
              <a:path w="533400" h="1066800">
                <a:moveTo>
                  <a:pt x="533400" y="1066799"/>
                </a:moveTo>
                <a:lnTo>
                  <a:pt x="0" y="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80" name="object 57">
            <a:extLst>
              <a:ext uri="{FF2B5EF4-FFF2-40B4-BE49-F238E27FC236}">
                <a16:creationId xmlns:a16="http://schemas.microsoft.com/office/drawing/2014/main" id="{DD69410D-5A38-45D9-9C07-C59D2F761A34}"/>
              </a:ext>
            </a:extLst>
          </p:cNvPr>
          <p:cNvSpPr>
            <a:spLocks/>
          </p:cNvSpPr>
          <p:nvPr/>
        </p:nvSpPr>
        <p:spPr bwMode="auto">
          <a:xfrm>
            <a:off x="8682038" y="2493963"/>
            <a:ext cx="90487" cy="112712"/>
          </a:xfrm>
          <a:custGeom>
            <a:avLst/>
            <a:gdLst>
              <a:gd name="T0" fmla="*/ 90549 w 90170"/>
              <a:gd name="T1" fmla="*/ 68194 h 113030"/>
              <a:gd name="T2" fmla="*/ 0 w 90170"/>
              <a:gd name="T3" fmla="*/ 0 h 113030"/>
              <a:gd name="T4" fmla="*/ 0 w 90170"/>
              <a:gd name="T5" fmla="*/ 112142 h 113030"/>
              <a:gd name="T6" fmla="*/ 0 60000 65536"/>
              <a:gd name="T7" fmla="*/ 0 60000 65536"/>
              <a:gd name="T8" fmla="*/ 0 60000 65536"/>
            </a:gdLst>
            <a:ahLst/>
            <a:cxnLst>
              <a:cxn ang="T6">
                <a:pos x="T0" y="T1"/>
              </a:cxn>
              <a:cxn ang="T7">
                <a:pos x="T2" y="T3"/>
              </a:cxn>
              <a:cxn ang="T8">
                <a:pos x="T4" y="T5"/>
              </a:cxn>
            </a:cxnLst>
            <a:rect l="0" t="0" r="r" b="b"/>
            <a:pathLst>
              <a:path w="90170" h="113030">
                <a:moveTo>
                  <a:pt x="89916" y="68579"/>
                </a:moveTo>
                <a:lnTo>
                  <a:pt x="0" y="0"/>
                </a:lnTo>
                <a:lnTo>
                  <a:pt x="0" y="112775"/>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81" name="object 58">
            <a:extLst>
              <a:ext uri="{FF2B5EF4-FFF2-40B4-BE49-F238E27FC236}">
                <a16:creationId xmlns:a16="http://schemas.microsoft.com/office/drawing/2014/main" id="{DC041343-8D2A-4518-8FCF-CE5BD73A05D8}"/>
              </a:ext>
            </a:extLst>
          </p:cNvPr>
          <p:cNvSpPr>
            <a:spLocks/>
          </p:cNvSpPr>
          <p:nvPr/>
        </p:nvSpPr>
        <p:spPr bwMode="auto">
          <a:xfrm>
            <a:off x="3548063" y="4562475"/>
            <a:ext cx="919162" cy="690563"/>
          </a:xfrm>
          <a:custGeom>
            <a:avLst/>
            <a:gdLst>
              <a:gd name="T0" fmla="*/ 923949 w 914400"/>
              <a:gd name="T1" fmla="*/ 0 h 685800"/>
              <a:gd name="T2" fmla="*/ 0 w 914400"/>
              <a:gd name="T3" fmla="*/ 695359 h 685800"/>
              <a:gd name="T4" fmla="*/ 0 60000 65536"/>
              <a:gd name="T5" fmla="*/ 0 60000 65536"/>
            </a:gdLst>
            <a:ahLst/>
            <a:cxnLst>
              <a:cxn ang="T4">
                <a:pos x="T0" y="T1"/>
              </a:cxn>
              <a:cxn ang="T5">
                <a:pos x="T2" y="T3"/>
              </a:cxn>
            </a:cxnLst>
            <a:rect l="0" t="0" r="r" b="b"/>
            <a:pathLst>
              <a:path w="914400" h="685800">
                <a:moveTo>
                  <a:pt x="914400" y="0"/>
                </a:moveTo>
                <a:lnTo>
                  <a:pt x="0" y="685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82" name="object 59">
            <a:extLst>
              <a:ext uri="{FF2B5EF4-FFF2-40B4-BE49-F238E27FC236}">
                <a16:creationId xmlns:a16="http://schemas.microsoft.com/office/drawing/2014/main" id="{D89B23A0-FE60-43B0-82FE-238C142D2AC6}"/>
              </a:ext>
            </a:extLst>
          </p:cNvPr>
          <p:cNvSpPr>
            <a:spLocks/>
          </p:cNvSpPr>
          <p:nvPr/>
        </p:nvSpPr>
        <p:spPr bwMode="auto">
          <a:xfrm>
            <a:off x="3548063" y="5153025"/>
            <a:ext cx="112712" cy="100013"/>
          </a:xfrm>
          <a:custGeom>
            <a:avLst/>
            <a:gdLst>
              <a:gd name="T0" fmla="*/ 51152 w 111760"/>
              <a:gd name="T1" fmla="*/ 0 h 99060"/>
              <a:gd name="T2" fmla="*/ 0 w 111760"/>
              <a:gd name="T3" fmla="*/ 100975 h 99060"/>
              <a:gd name="T4" fmla="*/ 113155 w 111760"/>
              <a:gd name="T5" fmla="*/ 80780 h 99060"/>
              <a:gd name="T6" fmla="*/ 0 60000 65536"/>
              <a:gd name="T7" fmla="*/ 0 60000 65536"/>
              <a:gd name="T8" fmla="*/ 0 60000 65536"/>
            </a:gdLst>
            <a:ahLst/>
            <a:cxnLst>
              <a:cxn ang="T6">
                <a:pos x="T0" y="T1"/>
              </a:cxn>
              <a:cxn ang="T7">
                <a:pos x="T2" y="T3"/>
              </a:cxn>
              <a:cxn ang="T8">
                <a:pos x="T4" y="T5"/>
              </a:cxn>
            </a:cxnLst>
            <a:rect l="0" t="0" r="r" b="b"/>
            <a:pathLst>
              <a:path w="111760" h="99060">
                <a:moveTo>
                  <a:pt x="50292" y="0"/>
                </a:moveTo>
                <a:lnTo>
                  <a:pt x="0" y="99060"/>
                </a:lnTo>
                <a:lnTo>
                  <a:pt x="111251" y="7924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83" name="object 60">
            <a:extLst>
              <a:ext uri="{FF2B5EF4-FFF2-40B4-BE49-F238E27FC236}">
                <a16:creationId xmlns:a16="http://schemas.microsoft.com/office/drawing/2014/main" id="{F0D961DD-2FF7-43D6-8C15-1D55DB86052B}"/>
              </a:ext>
            </a:extLst>
          </p:cNvPr>
          <p:cNvSpPr>
            <a:spLocks/>
          </p:cNvSpPr>
          <p:nvPr/>
        </p:nvSpPr>
        <p:spPr bwMode="auto">
          <a:xfrm>
            <a:off x="5233988" y="4562475"/>
            <a:ext cx="536575" cy="612775"/>
          </a:xfrm>
          <a:custGeom>
            <a:avLst/>
            <a:gdLst>
              <a:gd name="T0" fmla="*/ 539769 w 533400"/>
              <a:gd name="T1" fmla="*/ 615967 h 609600"/>
              <a:gd name="T2" fmla="*/ 0 w 533400"/>
              <a:gd name="T3" fmla="*/ 0 h 609600"/>
              <a:gd name="T4" fmla="*/ 0 60000 65536"/>
              <a:gd name="T5" fmla="*/ 0 60000 65536"/>
            </a:gdLst>
            <a:ahLst/>
            <a:cxnLst>
              <a:cxn ang="T4">
                <a:pos x="T0" y="T1"/>
              </a:cxn>
              <a:cxn ang="T5">
                <a:pos x="T2" y="T3"/>
              </a:cxn>
            </a:cxnLst>
            <a:rect l="0" t="0" r="r" b="b"/>
            <a:pathLst>
              <a:path w="533400" h="609600">
                <a:moveTo>
                  <a:pt x="533400" y="609600"/>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4684" name="object 61">
            <a:extLst>
              <a:ext uri="{FF2B5EF4-FFF2-40B4-BE49-F238E27FC236}">
                <a16:creationId xmlns:a16="http://schemas.microsoft.com/office/drawing/2014/main" id="{73F573B6-5246-4C9B-B815-F4A7FCA7C7A3}"/>
              </a:ext>
            </a:extLst>
          </p:cNvPr>
          <p:cNvSpPr>
            <a:spLocks/>
          </p:cNvSpPr>
          <p:nvPr/>
        </p:nvSpPr>
        <p:spPr bwMode="auto">
          <a:xfrm>
            <a:off x="5233988" y="4562475"/>
            <a:ext cx="104775" cy="109538"/>
          </a:xfrm>
          <a:custGeom>
            <a:avLst/>
            <a:gdLst>
              <a:gd name="T0" fmla="*/ 104902 w 104139"/>
              <a:gd name="T1" fmla="*/ 43425 h 108585"/>
              <a:gd name="T2" fmla="*/ 0 w 104139"/>
              <a:gd name="T3" fmla="*/ 0 h 108585"/>
              <a:gd name="T4" fmla="*/ 29310 w 104139"/>
              <a:gd name="T5" fmla="*/ 110111 h 108585"/>
              <a:gd name="T6" fmla="*/ 0 60000 65536"/>
              <a:gd name="T7" fmla="*/ 0 60000 65536"/>
              <a:gd name="T8" fmla="*/ 0 60000 65536"/>
            </a:gdLst>
            <a:ahLst/>
            <a:cxnLst>
              <a:cxn ang="T6">
                <a:pos x="T0" y="T1"/>
              </a:cxn>
              <a:cxn ang="T7">
                <a:pos x="T2" y="T3"/>
              </a:cxn>
              <a:cxn ang="T8">
                <a:pos x="T4" y="T5"/>
              </a:cxn>
            </a:cxnLst>
            <a:rect l="0" t="0" r="r" b="b"/>
            <a:pathLst>
              <a:path w="104139" h="108585">
                <a:moveTo>
                  <a:pt x="103632" y="42672"/>
                </a:moveTo>
                <a:lnTo>
                  <a:pt x="0" y="0"/>
                </a:lnTo>
                <a:lnTo>
                  <a:pt x="28955" y="10820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2" name="object 62">
            <a:extLst>
              <a:ext uri="{FF2B5EF4-FFF2-40B4-BE49-F238E27FC236}">
                <a16:creationId xmlns:a16="http://schemas.microsoft.com/office/drawing/2014/main" id="{EED1445B-28CD-45AC-9757-0776CE5074F7}"/>
              </a:ext>
            </a:extLst>
          </p:cNvPr>
          <p:cNvSpPr txBox="1"/>
          <p:nvPr/>
        </p:nvSpPr>
        <p:spPr>
          <a:xfrm>
            <a:off x="3919538" y="1689100"/>
            <a:ext cx="876300"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&lt;parent&gt;</a:t>
            </a:r>
            <a:endParaRPr sz="1408">
              <a:latin typeface="Times New Roman"/>
              <a:cs typeface="Times New Roman"/>
            </a:endParaRPr>
          </a:p>
        </p:txBody>
      </p:sp>
      <p:sp>
        <p:nvSpPr>
          <p:cNvPr id="63" name="object 63">
            <a:extLst>
              <a:ext uri="{FF2B5EF4-FFF2-40B4-BE49-F238E27FC236}">
                <a16:creationId xmlns:a16="http://schemas.microsoft.com/office/drawing/2014/main" id="{F76413EC-C99F-45B4-93C4-B0B354459C4C}"/>
              </a:ext>
            </a:extLst>
          </p:cNvPr>
          <p:cNvSpPr txBox="1"/>
          <p:nvPr/>
        </p:nvSpPr>
        <p:spPr>
          <a:xfrm>
            <a:off x="6831013" y="1689100"/>
            <a:ext cx="876300"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&lt;parent&gt;</a:t>
            </a:r>
            <a:endParaRPr sz="1408">
              <a:latin typeface="Times New Roman"/>
              <a:cs typeface="Times New Roman"/>
            </a:endParaRPr>
          </a:p>
        </p:txBody>
      </p:sp>
      <p:sp>
        <p:nvSpPr>
          <p:cNvPr id="64" name="object 64">
            <a:extLst>
              <a:ext uri="{FF2B5EF4-FFF2-40B4-BE49-F238E27FC236}">
                <a16:creationId xmlns:a16="http://schemas.microsoft.com/office/drawing/2014/main" id="{C438D4EE-8737-4E78-BE8F-6E5F1865C620}"/>
              </a:ext>
            </a:extLst>
          </p:cNvPr>
          <p:cNvSpPr txBox="1">
            <a:spLocks noGrp="1"/>
          </p:cNvSpPr>
          <p:nvPr>
            <p:ph type="title"/>
          </p:nvPr>
        </p:nvSpPr>
        <p:spPr>
          <a:xfrm>
            <a:off x="304800" y="1066800"/>
            <a:ext cx="9906000" cy="382588"/>
          </a:xfrm>
        </p:spPr>
        <p:txBody>
          <a:bodyPr lIns="0" tIns="12771" rIns="0" bIns="0" rtlCol="0">
            <a:spAutoFit/>
          </a:bodyPr>
          <a:lstStyle/>
          <a:p>
            <a:pPr marL="12771">
              <a:spcBef>
                <a:spcPts val="101"/>
              </a:spcBef>
              <a:defRPr/>
            </a:pPr>
            <a:r>
              <a:rPr sz="2400" spc="-5" dirty="0">
                <a:solidFill>
                  <a:schemeClr val="tx1"/>
                </a:solidFill>
              </a:rPr>
              <a:t>•Source</a:t>
            </a:r>
            <a:r>
              <a:rPr sz="2400" dirty="0">
                <a:solidFill>
                  <a:schemeClr val="tx1"/>
                </a:solidFill>
              </a:rPr>
              <a:t>代码</a:t>
            </a:r>
            <a:r>
              <a:rPr sz="2400" spc="-5" dirty="0">
                <a:solidFill>
                  <a:schemeClr val="tx1"/>
                </a:solidFill>
                <a:latin typeface="Times New Roman"/>
                <a:cs typeface="Times New Roman"/>
              </a:rPr>
              <a:t>(显示不同版本的</a:t>
            </a:r>
            <a:r>
              <a:rPr sz="2400" spc="-10" dirty="0">
                <a:solidFill>
                  <a:schemeClr val="tx1"/>
                </a:solidFill>
                <a:latin typeface="Times New Roman"/>
                <a:cs typeface="Times New Roman"/>
              </a:rPr>
              <a:t>相同</a:t>
            </a:r>
            <a:r>
              <a:rPr sz="2400" dirty="0">
                <a:solidFill>
                  <a:schemeClr val="tx1"/>
                </a:solidFill>
                <a:latin typeface="Times New Roman"/>
                <a:cs typeface="Times New Roman"/>
              </a:rPr>
              <a:t> </a:t>
            </a:r>
            <a:r>
              <a:rPr sz="2400" spc="-10" dirty="0">
                <a:solidFill>
                  <a:schemeClr val="tx1"/>
                </a:solidFill>
                <a:latin typeface="Times New Roman"/>
                <a:cs typeface="Times New Roman"/>
              </a:rPr>
              <a:t>程序</a:t>
            </a:r>
          </a:p>
        </p:txBody>
      </p:sp>
      <p:sp>
        <p:nvSpPr>
          <p:cNvPr id="65" name="object 65">
            <a:extLst>
              <a:ext uri="{FF2B5EF4-FFF2-40B4-BE49-F238E27FC236}">
                <a16:creationId xmlns:a16="http://schemas.microsoft.com/office/drawing/2014/main" id="{C2877598-0D4F-4096-9CC3-2E24DD298865}"/>
              </a:ext>
            </a:extLst>
          </p:cNvPr>
          <p:cNvSpPr txBox="1"/>
          <p:nvPr/>
        </p:nvSpPr>
        <p:spPr>
          <a:xfrm>
            <a:off x="554038" y="6167438"/>
            <a:ext cx="11271250" cy="587375"/>
          </a:xfrm>
          <a:prstGeom prst="rect">
            <a:avLst/>
          </a:prstGeom>
        </p:spPr>
        <p:txBody>
          <a:bodyPr lIns="0" tIns="0" rIns="0" bIns="0">
            <a:spAutoFit/>
          </a:bodyPr>
          <a:lstStyle/>
          <a:p>
            <a:pPr marL="120686" indent="-107915">
              <a:lnSpc>
                <a:spcPts val="2388"/>
              </a:lnSpc>
              <a:buClr>
                <a:srgbClr val="000000"/>
              </a:buClr>
              <a:buSzPct val="143750"/>
              <a:buFontTx/>
              <a:buChar char="•"/>
              <a:tabLst>
                <a:tab pos="120686" algn="l"/>
              </a:tabLst>
              <a:defRPr/>
            </a:pPr>
            <a:r>
              <a:rPr sz="1609" spc="-5" dirty="0">
                <a:solidFill>
                  <a:srgbClr val="FF3700"/>
                </a:solidFill>
                <a:latin typeface="Times New Roman"/>
                <a:cs typeface="Times New Roman"/>
              </a:rPr>
              <a:t>基于此组件图, 很容易跟踪</a:t>
            </a:r>
            <a:r>
              <a:rPr sz="1609" dirty="0">
                <a:solidFill>
                  <a:srgbClr val="FF3700"/>
                </a:solidFill>
                <a:latin typeface="Times New Roman"/>
                <a:cs typeface="Times New Roman"/>
              </a:rPr>
              <a:t>的</a:t>
            </a:r>
            <a:r>
              <a:rPr sz="1609" spc="-5" dirty="0">
                <a:solidFill>
                  <a:srgbClr val="FF3700"/>
                </a:solidFill>
                <a:latin typeface="Times New Roman"/>
                <a:cs typeface="Times New Roman"/>
              </a:rPr>
              <a:t>变化的影响。</a:t>
            </a:r>
            <a:r>
              <a:rPr sz="1609" dirty="0">
                <a:solidFill>
                  <a:srgbClr val="FF3700"/>
                </a:solidFill>
                <a:latin typeface="Times New Roman"/>
                <a:cs typeface="Times New Roman"/>
              </a:rPr>
              <a:t>为</a:t>
            </a:r>
            <a:r>
              <a:rPr sz="1609" spc="-5" dirty="0">
                <a:solidFill>
                  <a:srgbClr val="FF3700"/>
                </a:solidFill>
                <a:latin typeface="Times New Roman"/>
                <a:cs typeface="Times New Roman"/>
              </a:rPr>
              <a:t>示例中, 更改</a:t>
            </a:r>
            <a:r>
              <a:rPr sz="1609" spc="327" dirty="0">
                <a:solidFill>
                  <a:srgbClr val="FF3700"/>
                </a:solidFill>
                <a:latin typeface="Times New Roman"/>
                <a:cs typeface="Times New Roman"/>
              </a:rPr>
              <a:t> </a:t>
            </a:r>
            <a:r>
              <a:rPr sz="1609" spc="-5" dirty="0">
                <a:solidFill>
                  <a:srgbClr val="FF3700"/>
                </a:solidFill>
                <a:latin typeface="Times New Roman"/>
                <a:cs typeface="Times New Roman"/>
              </a:rPr>
              <a:t>的</a:t>
            </a:r>
            <a:r>
              <a:rPr lang="en-US" sz="1609" spc="-5" dirty="0">
                <a:solidFill>
                  <a:srgbClr val="FF3700"/>
                </a:solidFill>
                <a:latin typeface="Times New Roman"/>
                <a:cs typeface="Times New Roman"/>
              </a:rPr>
              <a:t> </a:t>
            </a:r>
            <a:r>
              <a:rPr sz="1609" spc="-5" dirty="0">
                <a:solidFill>
                  <a:srgbClr val="FF3700"/>
                </a:solidFill>
                <a:latin typeface="Times New Roman"/>
                <a:cs typeface="Times New Roman"/>
              </a:rPr>
              <a:t>源代码文件信号. h 将需要重新编译三个其他文件: signal.cpp, interp.cpp,</a:t>
            </a:r>
            <a:r>
              <a:rPr sz="1609" spc="337" dirty="0">
                <a:solidFill>
                  <a:srgbClr val="FF3700"/>
                </a:solidFill>
                <a:latin typeface="Times New Roman"/>
                <a:cs typeface="Times New Roman"/>
              </a:rPr>
              <a:t> </a:t>
            </a:r>
            <a:r>
              <a:rPr sz="1609" spc="-5" dirty="0">
                <a:solidFill>
                  <a:srgbClr val="FF3700"/>
                </a:solidFill>
                <a:latin typeface="Times New Roman"/>
                <a:cs typeface="Times New Roman"/>
              </a:rPr>
              <a:t>和</a:t>
            </a:r>
            <a:r>
              <a:rPr lang="en-US" sz="1609" spc="-5" dirty="0">
                <a:solidFill>
                  <a:srgbClr val="FF3700"/>
                </a:solidFill>
                <a:latin typeface="Times New Roman"/>
                <a:cs typeface="Times New Roman"/>
              </a:rPr>
              <a:t> </a:t>
            </a:r>
            <a:r>
              <a:rPr lang="en-US" altLang="zh-CN" sz="1609" spc="-5" dirty="0">
                <a:solidFill>
                  <a:srgbClr val="FF3700"/>
                </a:solidFill>
                <a:latin typeface="Times New Roman"/>
                <a:cs typeface="Times New Roman"/>
              </a:rPr>
              <a:t>间接 device.cpp。但是, 文件</a:t>
            </a:r>
            <a:r>
              <a:rPr lang="en-US" altLang="zh-CN" sz="1609" spc="-5" dirty="0" err="1">
                <a:solidFill>
                  <a:srgbClr val="FF3700"/>
                </a:solidFill>
                <a:latin typeface="Times New Roman"/>
                <a:cs typeface="Times New Roman"/>
              </a:rPr>
              <a:t>irq。</a:t>
            </a:r>
            <a:r>
              <a:rPr lang="en-US" altLang="zh-CN" sz="1609" spc="-5" dirty="0">
                <a:solidFill>
                  <a:srgbClr val="FF3700"/>
                </a:solidFill>
                <a:latin typeface="Times New Roman"/>
                <a:cs typeface="Times New Roman"/>
              </a:rPr>
              <a:t>并不</a:t>
            </a:r>
            <a:r>
              <a:rPr lang="en-US" altLang="zh-CN" sz="1609" spc="266" dirty="0">
                <a:solidFill>
                  <a:srgbClr val="FF3700"/>
                </a:solidFill>
                <a:latin typeface="Times New Roman"/>
                <a:cs typeface="Times New Roman"/>
              </a:rPr>
              <a:t> </a:t>
            </a:r>
            <a:r>
              <a:rPr lang="en-US" altLang="zh-CN" sz="1609" spc="-5" dirty="0">
                <a:solidFill>
                  <a:srgbClr val="FF3700"/>
                </a:solidFill>
                <a:latin typeface="Times New Roman"/>
                <a:cs typeface="Times New Roman"/>
              </a:rPr>
              <a:t>影响。</a:t>
            </a:r>
            <a:endParaRPr lang="en-US" altLang="zh-CN" sz="1609" dirty="0">
              <a:latin typeface="Times New Roman"/>
              <a:cs typeface="Times New Roman"/>
            </a:endParaRPr>
          </a:p>
        </p:txBody>
      </p:sp>
    </p:spTree>
  </p:cSld>
  <p:clrMapOvr>
    <a:masterClrMapping/>
  </p:clrMapOvr>
</p:sld>
</file>

<file path=ppt/slides/slide8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684413D-D987-41C1-9E38-6CADD13DC177}"/>
              </a:ext>
            </a:extLst>
          </p:cNvPr>
          <p:cNvSpPr txBox="1">
            <a:spLocks noGrp="1"/>
          </p:cNvSpPr>
          <p:nvPr>
            <p:ph type="title"/>
          </p:nvPr>
        </p:nvSpPr>
        <p:spPr>
          <a:xfrm>
            <a:off x="457200" y="150813"/>
            <a:ext cx="6096000" cy="690562"/>
          </a:xfrm>
        </p:spPr>
        <p:txBody>
          <a:bodyPr lIns="0" tIns="13409" rIns="0" bIns="0" rtlCol="0">
            <a:spAutoFit/>
          </a:bodyPr>
          <a:lstStyle/>
          <a:p>
            <a:pPr marL="12771">
              <a:spcBef>
                <a:spcPts val="106"/>
              </a:spcBef>
              <a:defRPr/>
            </a:pPr>
            <a:r>
              <a:rPr lang="en-US" spc="-5" dirty="0">
                <a:latin typeface="Times New Roman"/>
                <a:cs typeface="Times New Roman"/>
              </a:rPr>
              <a:t>4。</a:t>
            </a:r>
            <a:r>
              <a:rPr spc="-5" dirty="0">
                <a:latin typeface="Times New Roman"/>
                <a:cs typeface="Times New Roman"/>
              </a:rPr>
              <a:t>部署</a:t>
            </a:r>
            <a:r>
              <a:rPr spc="-65" dirty="0">
                <a:latin typeface="Times New Roman"/>
                <a:cs typeface="Times New Roman"/>
              </a:rPr>
              <a:t> </a:t>
            </a:r>
            <a:r>
              <a:rPr dirty="0">
                <a:latin typeface="Times New Roman"/>
                <a:cs typeface="Times New Roman"/>
              </a:rPr>
              <a:t>视图</a:t>
            </a:r>
          </a:p>
        </p:txBody>
      </p:sp>
      <p:sp>
        <p:nvSpPr>
          <p:cNvPr id="155651" name="object 3">
            <a:extLst>
              <a:ext uri="{FF2B5EF4-FFF2-40B4-BE49-F238E27FC236}">
                <a16:creationId xmlns:a16="http://schemas.microsoft.com/office/drawing/2014/main" id="{AA99C663-8D29-422B-A6AB-77EC9426A02A}"/>
              </a:ext>
            </a:extLst>
          </p:cNvPr>
          <p:cNvSpPr txBox="1">
            <a:spLocks noChangeArrowheads="1"/>
          </p:cNvSpPr>
          <p:nvPr/>
        </p:nvSpPr>
        <p:spPr bwMode="auto">
          <a:xfrm>
            <a:off x="7391400" y="1143000"/>
            <a:ext cx="2911475" cy="1182688"/>
          </a:xfrm>
          <a:prstGeom prst="rect">
            <a:avLst/>
          </a:prstGeom>
          <a:solidFill>
            <a:srgbClr val="FFFF99"/>
          </a:solidFill>
          <a:ln w="9144">
            <a:solidFill>
              <a:srgbClr val="000000"/>
            </a:solidFill>
            <a:miter lim="800000"/>
            <a:headEnd/>
            <a:tailEnd/>
          </a:ln>
        </p:spPr>
        <p:txBody>
          <a:bodyPr lIns="0" tIns="7024"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50"/>
              </a:spcBef>
            </a:pPr>
            <a:endParaRPr lang="zh-CN" altLang="zh-CN" sz="1900">
              <a:latin typeface="Times New Roman" panose="02020603050405020304" pitchFamily="18" charset="0"/>
              <a:cs typeface="Times New Roman" panose="02020603050405020304" pitchFamily="18" charset="0"/>
            </a:endParaRPr>
          </a:p>
          <a:p>
            <a:pPr algn="just"/>
            <a:r>
              <a:rPr lang="zh-CN" altLang="zh-CN" sz="1400">
                <a:latin typeface="Arial" panose="020B0604020202020204" pitchFamily="34" charset="0"/>
                <a:cs typeface="Arial" panose="020B0604020202020204" pitchFamily="34" charset="0"/>
              </a:rPr>
              <a:t>专注于软件是如何部署到这个有点重要的层, 我们称之为 ' 硬件 '。</a:t>
            </a:r>
          </a:p>
        </p:txBody>
      </p:sp>
      <p:sp>
        <p:nvSpPr>
          <p:cNvPr id="155652" name="object 4">
            <a:extLst>
              <a:ext uri="{FF2B5EF4-FFF2-40B4-BE49-F238E27FC236}">
                <a16:creationId xmlns:a16="http://schemas.microsoft.com/office/drawing/2014/main" id="{F2030AFB-DC9D-4AB7-A923-590FE2DB7500}"/>
              </a:ext>
            </a:extLst>
          </p:cNvPr>
          <p:cNvSpPr txBox="1">
            <a:spLocks noChangeArrowheads="1"/>
          </p:cNvSpPr>
          <p:nvPr/>
        </p:nvSpPr>
        <p:spPr bwMode="auto">
          <a:xfrm>
            <a:off x="6715125" y="3817938"/>
            <a:ext cx="2759075" cy="2184400"/>
          </a:xfrm>
          <a:prstGeom prst="rect">
            <a:avLst/>
          </a:prstGeom>
          <a:solidFill>
            <a:srgbClr val="FFFF99"/>
          </a:solidFill>
          <a:ln w="9144">
            <a:solidFill>
              <a:srgbClr val="000000"/>
            </a:solidFill>
            <a:miter lim="800000"/>
            <a:headEnd/>
            <a:tailEnd/>
          </a:ln>
        </p:spPr>
        <p:txBody>
          <a:bodyPr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sz="1500">
              <a:latin typeface="Times New Roman" panose="02020603050405020304" pitchFamily="18" charset="0"/>
              <a:cs typeface="Times New Roman" panose="02020603050405020304" pitchFamily="18" charset="0"/>
            </a:endParaRPr>
          </a:p>
          <a:p>
            <a:pPr>
              <a:spcBef>
                <a:spcPts val="38"/>
              </a:spcBef>
            </a:pPr>
            <a:endParaRPr lang="zh-CN" altLang="zh-CN" sz="1200">
              <a:latin typeface="Times New Roman" panose="02020603050405020304" pitchFamily="18" charset="0"/>
              <a:cs typeface="Times New Roman" panose="02020603050405020304" pitchFamily="18" charset="0"/>
            </a:endParaRPr>
          </a:p>
          <a:p>
            <a:pPr/>
            <a:r>
              <a:rPr lang="zh-CN" altLang="zh-CN" sz="1400">
                <a:latin typeface="Arial" panose="020B0604020202020204" pitchFamily="34" charset="0"/>
                <a:cs typeface="Arial" panose="020B0604020202020204" pitchFamily="34" charset="0"/>
              </a:rPr>
              <a:t>公开：</a:t>
            </a:r>
          </a:p>
          <a:p>
            <a:pPr>
              <a:lnSpc>
                <a:spcPts val="1688"/>
              </a:lnSpc>
            </a:pPr>
            <a:r>
              <a:rPr lang="zh-CN" altLang="zh-CN" sz="1400">
                <a:solidFill>
                  <a:srgbClr val="005B9B"/>
                </a:solidFill>
                <a:latin typeface="Times New Roman" panose="02020603050405020304" pitchFamily="18" charset="0"/>
                <a:cs typeface="Times New Roman" panose="02020603050405020304" pitchFamily="18" charset="0"/>
              </a:rPr>
              <a:t>·系统性能</a:t>
            </a:r>
            <a:endParaRPr lang="zh-CN" altLang="zh-CN" sz="1400">
              <a:latin typeface="Times New Roman" panose="02020603050405020304" pitchFamily="18" charset="0"/>
              <a:cs typeface="Times New Roman" panose="02020603050405020304" pitchFamily="18" charset="0"/>
            </a:endParaRPr>
          </a:p>
          <a:p>
            <a:pPr>
              <a:lnSpc>
                <a:spcPts val="1688"/>
              </a:lnSpc>
            </a:pPr>
            <a:r>
              <a:rPr lang="zh-CN" altLang="zh-CN" sz="1400">
                <a:solidFill>
                  <a:srgbClr val="005B9B"/>
                </a:solidFill>
                <a:latin typeface="Times New Roman" panose="02020603050405020304" pitchFamily="18" charset="0"/>
                <a:cs typeface="Times New Roman" panose="02020603050405020304" pitchFamily="18" charset="0"/>
              </a:rPr>
              <a:t>•Object/数据分发</a:t>
            </a:r>
            <a:endParaRPr lang="zh-CN" altLang="zh-CN" sz="1400">
              <a:latin typeface="Times New Roman" panose="02020603050405020304" pitchFamily="18" charset="0"/>
              <a:cs typeface="Times New Roman" panose="02020603050405020304" pitchFamily="18" charset="0"/>
            </a:endParaRPr>
          </a:p>
          <a:p>
            <a:pPr/>
            <a:r>
              <a:rPr lang="zh-CN" altLang="zh-CN" sz="1400">
                <a:solidFill>
                  <a:srgbClr val="005B9B"/>
                </a:solidFill>
                <a:latin typeface="Times New Roman" panose="02020603050405020304" pitchFamily="18" charset="0"/>
                <a:cs typeface="Times New Roman" panose="02020603050405020304" pitchFamily="18" charset="0"/>
              </a:rPr>
              <a:t>服务•Quality (QoS)</a:t>
            </a:r>
            <a:endParaRPr lang="zh-CN" altLang="zh-CN" sz="1400">
              <a:latin typeface="Times New Roman" panose="02020603050405020304" pitchFamily="18" charset="0"/>
              <a:cs typeface="Times New Roman" panose="02020603050405020304" pitchFamily="18" charset="0"/>
            </a:endParaRPr>
          </a:p>
          <a:p>
            <a:pPr>
              <a:lnSpc>
                <a:spcPts val="1675"/>
              </a:lnSpc>
              <a:spcBef>
                <a:spcPts val="63"/>
              </a:spcBef>
            </a:pPr>
            <a:r>
              <a:rPr lang="zh-CN" altLang="zh-CN" sz="1400">
                <a:solidFill>
                  <a:srgbClr val="005B9B"/>
                </a:solidFill>
                <a:latin typeface="Times New Roman" panose="02020603050405020304" pitchFamily="18" charset="0"/>
                <a:cs typeface="Times New Roman" panose="02020603050405020304" pitchFamily="18" charset="0"/>
              </a:rPr>
              <a:t>•Maintenance 频率和对正常运行时间的影响</a:t>
            </a:r>
            <a:endParaRPr lang="zh-CN" altLang="zh-CN" sz="1400">
              <a:latin typeface="Times New Roman" panose="02020603050405020304" pitchFamily="18" charset="0"/>
              <a:cs typeface="Times New Roman" panose="02020603050405020304" pitchFamily="18" charset="0"/>
            </a:endParaRPr>
          </a:p>
          <a:p>
            <a:pPr>
              <a:lnSpc>
                <a:spcPts val="1675"/>
              </a:lnSpc>
              <a:spcBef>
                <a:spcPts val="13"/>
              </a:spcBef>
            </a:pPr>
            <a:r>
              <a:rPr lang="zh-CN" altLang="zh-CN" sz="1400">
                <a:solidFill>
                  <a:srgbClr val="005B9B"/>
                </a:solidFill>
                <a:latin typeface="Times New Roman" panose="02020603050405020304" pitchFamily="18" charset="0"/>
                <a:cs typeface="Times New Roman" panose="02020603050405020304" pitchFamily="18" charset="0"/>
              </a:rPr>
              <a:t>系统中的•Computing 节点</a:t>
            </a:r>
            <a:endParaRPr lang="zh-CN" altLang="zh-CN" sz="140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E94C5EB5-1942-4469-8755-80469C181B74}"/>
              </a:ext>
            </a:extLst>
          </p:cNvPr>
          <p:cNvSpPr txBox="1"/>
          <p:nvPr/>
        </p:nvSpPr>
        <p:spPr>
          <a:xfrm>
            <a:off x="609600" y="2014538"/>
            <a:ext cx="1593850" cy="515937"/>
          </a:xfrm>
          <a:prstGeom prst="rect">
            <a:avLst/>
          </a:prstGeom>
        </p:spPr>
        <p:txBody>
          <a:bodyPr lIns="0" tIns="13409" rIns="0" bIns="0">
            <a:spAutoFit/>
          </a:bodyPr>
          <a:lstStyle/>
          <a:p>
            <a:pPr marL="12771">
              <a:spcBef>
                <a:spcPts val="106"/>
              </a:spcBef>
              <a:defRPr/>
            </a:pPr>
            <a:r>
              <a:rPr sz="3218" b="1" i="1" dirty="0">
                <a:latin typeface="Times New Roman"/>
                <a:cs typeface="Times New Roman"/>
              </a:rPr>
              <a:t>概述</a:t>
            </a:r>
            <a:endParaRPr sz="3218">
              <a:latin typeface="Times New Roman"/>
              <a:cs typeface="Times New Roman"/>
            </a:endParaRPr>
          </a:p>
        </p:txBody>
      </p:sp>
      <p:sp>
        <p:nvSpPr>
          <p:cNvPr id="6" name="object 6">
            <a:extLst>
              <a:ext uri="{FF2B5EF4-FFF2-40B4-BE49-F238E27FC236}">
                <a16:creationId xmlns:a16="http://schemas.microsoft.com/office/drawing/2014/main" id="{E9E9BEED-FA2A-4D5B-A5A2-E468DEB2EE63}"/>
              </a:ext>
            </a:extLst>
          </p:cNvPr>
          <p:cNvSpPr txBox="1"/>
          <p:nvPr/>
        </p:nvSpPr>
        <p:spPr>
          <a:xfrm>
            <a:off x="609600" y="2509838"/>
            <a:ext cx="8359775" cy="755650"/>
          </a:xfrm>
          <a:prstGeom prst="rect">
            <a:avLst/>
          </a:prstGeom>
        </p:spPr>
        <p:txBody>
          <a:bodyPr lIns="0" tIns="12771" rIns="0" bIns="0">
            <a:spAutoFit/>
          </a:bodyPr>
          <a:lstStyle/>
          <a:p>
            <a:pPr marL="12771">
              <a:lnSpc>
                <a:spcPts val="2891"/>
              </a:lnSpc>
              <a:spcBef>
                <a:spcPts val="101"/>
              </a:spcBef>
              <a:defRPr/>
            </a:pPr>
            <a:r>
              <a:rPr sz="2413" spc="-5" dirty="0">
                <a:latin typeface="Times New Roman"/>
                <a:cs typeface="Times New Roman"/>
              </a:rPr>
              <a:t>-显示</a:t>
            </a:r>
            <a:r>
              <a:rPr sz="2413" dirty="0">
                <a:latin typeface="Times New Roman"/>
                <a:cs typeface="Times New Roman"/>
              </a:rPr>
              <a:t>如何将</a:t>
            </a:r>
            <a:r>
              <a:rPr sz="2413" b="1" i="1" spc="-5" dirty="0">
                <a:solidFill>
                  <a:srgbClr val="3737CA"/>
                </a:solidFill>
                <a:latin typeface="Times New Roman"/>
                <a:cs typeface="Times New Roman"/>
              </a:rPr>
              <a:t>各种可执行文件</a:t>
            </a:r>
            <a:r>
              <a:rPr sz="2413" b="1" i="1" dirty="0">
                <a:solidFill>
                  <a:srgbClr val="3737CA"/>
                </a:solidFill>
                <a:latin typeface="Times New Roman"/>
                <a:cs typeface="Times New Roman"/>
              </a:rPr>
              <a:t>和</a:t>
            </a:r>
            <a:r>
              <a:rPr sz="2413" b="1" i="1" spc="-5" dirty="0">
                <a:solidFill>
                  <a:srgbClr val="3737CA"/>
                </a:solidFill>
                <a:latin typeface="Times New Roman"/>
                <a:cs typeface="Times New Roman"/>
              </a:rPr>
              <a:t>其他运行时实体</a:t>
            </a:r>
            <a:r>
              <a:rPr sz="2413" b="1" i="1" spc="50" dirty="0">
                <a:solidFill>
                  <a:srgbClr val="3737CA"/>
                </a:solidFill>
                <a:latin typeface="Times New Roman"/>
                <a:cs typeface="Times New Roman"/>
              </a:rPr>
              <a:t> </a:t>
            </a:r>
            <a:r>
              <a:rPr sz="2413" dirty="0">
                <a:latin typeface="Times New Roman"/>
                <a:cs typeface="Times New Roman"/>
              </a:rPr>
              <a:t>是</a:t>
            </a:r>
          </a:p>
          <a:p>
            <a:pPr marL="89398">
              <a:lnSpc>
                <a:spcPts val="2891"/>
              </a:lnSpc>
              <a:defRPr/>
            </a:pPr>
            <a:r>
              <a:rPr sz="2413" b="1" i="1" dirty="0">
                <a:solidFill>
                  <a:srgbClr val="3737CA"/>
                </a:solidFill>
                <a:latin typeface="Times New Roman"/>
                <a:cs typeface="Times New Roman"/>
              </a:rPr>
              <a:t>映射到</a:t>
            </a:r>
            <a:r>
              <a:rPr sz="2413" b="1" i="1" spc="-5" dirty="0">
                <a:solidFill>
                  <a:srgbClr val="3737CA"/>
                </a:solidFill>
                <a:latin typeface="Times New Roman"/>
                <a:cs typeface="Times New Roman"/>
              </a:rPr>
              <a:t>底层平台或</a:t>
            </a:r>
            <a:r>
              <a:rPr sz="2413" b="1" i="1" dirty="0">
                <a:solidFill>
                  <a:srgbClr val="3737CA"/>
                </a:solidFill>
                <a:latin typeface="Times New Roman"/>
                <a:cs typeface="Times New Roman"/>
              </a:rPr>
              <a:t>计算</a:t>
            </a:r>
            <a:r>
              <a:rPr sz="2413" b="1" i="1" spc="-30" dirty="0">
                <a:solidFill>
                  <a:srgbClr val="3737CA"/>
                </a:solidFill>
                <a:latin typeface="Times New Roman"/>
                <a:cs typeface="Times New Roman"/>
              </a:rPr>
              <a:t> </a:t>
            </a:r>
            <a:r>
              <a:rPr sz="2413" b="1" i="1" spc="-10" dirty="0">
                <a:solidFill>
                  <a:srgbClr val="3737CA"/>
                </a:solidFill>
                <a:latin typeface="Times New Roman"/>
                <a:cs typeface="Times New Roman"/>
              </a:rPr>
              <a:t>节点。</a:t>
            </a:r>
            <a:endParaRPr sz="2413" dirty="0">
              <a:latin typeface="Times New Roman"/>
              <a:cs typeface="Times New Roman"/>
            </a:endParaRPr>
          </a:p>
        </p:txBody>
      </p:sp>
      <p:sp>
        <p:nvSpPr>
          <p:cNvPr id="7" name="object 7">
            <a:extLst>
              <a:ext uri="{FF2B5EF4-FFF2-40B4-BE49-F238E27FC236}">
                <a16:creationId xmlns:a16="http://schemas.microsoft.com/office/drawing/2014/main" id="{4A254A93-90DB-4538-866A-F60390BA912A}"/>
              </a:ext>
            </a:extLst>
          </p:cNvPr>
          <p:cNvSpPr txBox="1"/>
          <p:nvPr/>
        </p:nvSpPr>
        <p:spPr>
          <a:xfrm>
            <a:off x="609600" y="3609975"/>
            <a:ext cx="3254375" cy="1495425"/>
          </a:xfrm>
          <a:prstGeom prst="rect">
            <a:avLst/>
          </a:prstGeom>
        </p:spPr>
        <p:txBody>
          <a:bodyPr lIns="0" tIns="12771" rIns="0" bIns="0">
            <a:spAutoFit/>
          </a:bodyPr>
          <a:lstStyle/>
          <a:p>
            <a:pPr marL="12771">
              <a:spcBef>
                <a:spcPts val="101"/>
              </a:spcBef>
              <a:defRPr/>
            </a:pPr>
            <a:r>
              <a:rPr sz="2413" spc="-5" dirty="0">
                <a:latin typeface="Times New Roman"/>
                <a:cs typeface="Times New Roman"/>
              </a:rPr>
              <a:t>-解决问题</a:t>
            </a:r>
            <a:r>
              <a:rPr sz="2413" dirty="0">
                <a:latin typeface="Times New Roman"/>
                <a:cs typeface="Times New Roman"/>
              </a:rPr>
              <a:t>这样</a:t>
            </a:r>
            <a:r>
              <a:rPr sz="2413" spc="-5" dirty="0">
                <a:latin typeface="Times New Roman"/>
                <a:cs typeface="Times New Roman"/>
              </a:rPr>
              <a:t>作为</a:t>
            </a:r>
            <a:endParaRPr sz="2413">
              <a:latin typeface="Times New Roman"/>
              <a:cs typeface="Times New Roman"/>
            </a:endParaRPr>
          </a:p>
          <a:p>
            <a:pPr marL="625785">
              <a:defRPr/>
            </a:pPr>
            <a:r>
              <a:rPr sz="2413" b="1" i="1" spc="-5" dirty="0">
                <a:solidFill>
                  <a:srgbClr val="3737CA"/>
                </a:solidFill>
                <a:latin typeface="Times New Roman"/>
                <a:cs typeface="Times New Roman"/>
              </a:rPr>
              <a:t>•Deployment</a:t>
            </a:r>
            <a:endParaRPr sz="2413">
              <a:latin typeface="Times New Roman"/>
              <a:cs typeface="Times New Roman"/>
            </a:endParaRPr>
          </a:p>
          <a:p>
            <a:pPr marL="625785">
              <a:lnSpc>
                <a:spcPts val="2891"/>
              </a:lnSpc>
              <a:defRPr/>
            </a:pPr>
            <a:r>
              <a:rPr sz="2413" b="1" i="1" spc="-5" dirty="0">
                <a:solidFill>
                  <a:srgbClr val="3737CA"/>
                </a:solidFill>
                <a:latin typeface="Times New Roman"/>
                <a:cs typeface="Times New Roman"/>
              </a:rPr>
              <a:t>•Installation</a:t>
            </a:r>
            <a:endParaRPr sz="2413">
              <a:latin typeface="Times New Roman"/>
              <a:cs typeface="Times New Roman"/>
            </a:endParaRPr>
          </a:p>
          <a:p>
            <a:pPr marL="625785">
              <a:lnSpc>
                <a:spcPts val="2891"/>
              </a:lnSpc>
              <a:defRPr/>
            </a:pPr>
            <a:r>
              <a:rPr sz="2413" b="1" i="1" spc="-5" dirty="0">
                <a:solidFill>
                  <a:srgbClr val="3737CA"/>
                </a:solidFill>
                <a:latin typeface="Times New Roman"/>
                <a:cs typeface="Times New Roman"/>
              </a:rPr>
              <a:t>•Maintenance</a:t>
            </a:r>
            <a:endParaRPr sz="2413">
              <a:latin typeface="Times New Roman"/>
              <a:cs typeface="Times New Roman"/>
            </a:endParaRPr>
          </a:p>
        </p:txBody>
      </p:sp>
    </p:spTree>
  </p:cSld>
  <p:clrMapOvr>
    <a:masterClrMapping/>
  </p:clrMapOvr>
</p:sld>
</file>

<file path=ppt/slides/slide8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2B049D-543E-4331-A6BA-76B35C41229A}"/>
              </a:ext>
            </a:extLst>
          </p:cNvPr>
          <p:cNvSpPr txBox="1">
            <a:spLocks noGrp="1"/>
          </p:cNvSpPr>
          <p:nvPr>
            <p:ph type="title"/>
          </p:nvPr>
        </p:nvSpPr>
        <p:spPr>
          <a:xfrm>
            <a:off x="460375" y="173038"/>
            <a:ext cx="4949825" cy="688975"/>
          </a:xfrm>
        </p:spPr>
        <p:txBody>
          <a:bodyPr lIns="0" tIns="12132" rIns="0" bIns="0" rtlCol="0">
            <a:spAutoFit/>
          </a:bodyPr>
          <a:lstStyle/>
          <a:p>
            <a:pPr marL="12771">
              <a:spcBef>
                <a:spcPts val="96"/>
              </a:spcBef>
              <a:defRPr/>
            </a:pPr>
            <a:r>
              <a:rPr spc="-5" dirty="0"/>
              <a:t>部署</a:t>
            </a:r>
            <a:r>
              <a:rPr spc="-50" dirty="0"/>
              <a:t> </a:t>
            </a:r>
            <a:r>
              <a:rPr spc="-5" dirty="0"/>
              <a:t>图</a:t>
            </a:r>
            <a:endParaRPr dirty="0"/>
          </a:p>
        </p:txBody>
      </p:sp>
      <p:sp>
        <p:nvSpPr>
          <p:cNvPr id="156675" name="object 3">
            <a:extLst>
              <a:ext uri="{FF2B5EF4-FFF2-40B4-BE49-F238E27FC236}">
                <a16:creationId xmlns:a16="http://schemas.microsoft.com/office/drawing/2014/main" id="{F339E48E-2740-4D33-B732-909CA873E9BF}"/>
              </a:ext>
            </a:extLst>
          </p:cNvPr>
          <p:cNvSpPr txBox="1">
            <a:spLocks noChangeArrowheads="1"/>
          </p:cNvSpPr>
          <p:nvPr/>
        </p:nvSpPr>
        <p:spPr bwMode="auto">
          <a:xfrm>
            <a:off x="1066800" y="1357313"/>
            <a:ext cx="8742363"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2400" b="1" i="1">
                <a:latin typeface="Times New Roman" panose="02020603050405020304" pitchFamily="18" charset="0"/>
                <a:cs typeface="Times New Roman" panose="02020603050405020304" pitchFamily="18" charset="0"/>
              </a:rPr>
              <a:t>符号</a:t>
            </a:r>
            <a:endParaRPr lang="zh-CN" altLang="zh-CN" sz="2400">
              <a:latin typeface="Times New Roman" panose="02020603050405020304" pitchFamily="18" charset="0"/>
              <a:cs typeface="Times New Roman" panose="02020603050405020304" pitchFamily="18" charset="0"/>
            </a:endParaRPr>
          </a:p>
          <a:p>
            <a:pPr/>
            <a:r>
              <a:rPr lang="zh-CN" altLang="zh-CN" sz="2400">
                <a:latin typeface="Times New Roman" panose="02020603050405020304" pitchFamily="18" charset="0"/>
                <a:cs typeface="Times New Roman" panose="02020603050405020304" pitchFamily="18" charset="0"/>
              </a:rPr>
              <a:t>•A</a:t>
            </a:r>
            <a:r>
              <a:rPr lang="zh-CN" altLang="zh-CN" sz="2400" b="1" i="1">
                <a:solidFill>
                  <a:srgbClr val="3737CA"/>
                </a:solidFill>
                <a:latin typeface="Times New Roman" panose="02020603050405020304" pitchFamily="18" charset="0"/>
                <a:cs typeface="Times New Roman" panose="02020603050405020304" pitchFamily="18" charset="0"/>
              </a:rPr>
              <a:t>节点</a:t>
            </a:r>
            <a:r>
              <a:rPr lang="zh-CN" altLang="zh-CN" sz="2400">
                <a:latin typeface="Times New Roman" panose="02020603050405020304" pitchFamily="18" charset="0"/>
                <a:cs typeface="Times New Roman" panose="02020603050405020304" pitchFamily="18" charset="0"/>
              </a:rPr>
              <a:t>是个</a:t>
            </a:r>
            <a:r>
              <a:rPr lang="zh-CN" altLang="zh-CN" sz="2400" b="1" i="1">
                <a:solidFill>
                  <a:srgbClr val="3737CA"/>
                </a:solidFill>
                <a:latin typeface="Times New Roman" panose="02020603050405020304" pitchFamily="18" charset="0"/>
                <a:cs typeface="Times New Roman" panose="02020603050405020304" pitchFamily="18" charset="0"/>
              </a:rPr>
              <a:t>表示计算资源的物理元素</a:t>
            </a:r>
            <a:r>
              <a:rPr lang="zh-CN" altLang="zh-CN" sz="2400">
                <a:latin typeface="Times New Roman" panose="02020603050405020304" pitchFamily="18" charset="0"/>
                <a:cs typeface="Times New Roman" panose="02020603050405020304" pitchFamily="18" charset="0"/>
              </a:rPr>
              <a:t>, 通常具有一定的内存和处理能力。</a:t>
            </a:r>
          </a:p>
          <a:p>
            <a:pPr>
              <a:spcBef>
                <a:spcPts val="50"/>
              </a:spcBef>
            </a:pPr>
            <a:endParaRPr lang="zh-CN" altLang="zh-CN" sz="2400">
              <a:latin typeface="Times New Roman" panose="02020603050405020304" pitchFamily="18" charset="0"/>
              <a:cs typeface="Times New Roman" panose="02020603050405020304" pitchFamily="18" charset="0"/>
            </a:endParaRPr>
          </a:p>
          <a:p>
            <a:pPr algn="just"/>
            <a:r>
              <a:rPr lang="zh-CN" altLang="zh-CN" sz="2400">
                <a:latin typeface="Times New Roman" panose="02020603050405020304" pitchFamily="18" charset="0"/>
                <a:cs typeface="Times New Roman" panose="02020603050405020304" pitchFamily="18" charset="0"/>
              </a:rPr>
              <a:t>•Nodes 用于对系统执行的硬件的拓扑进行建模: 可部署组件的处理器或设备。</a:t>
            </a:r>
          </a:p>
        </p:txBody>
      </p:sp>
      <p:sp>
        <p:nvSpPr>
          <p:cNvPr id="156676" name="object 4">
            <a:extLst>
              <a:ext uri="{FF2B5EF4-FFF2-40B4-BE49-F238E27FC236}">
                <a16:creationId xmlns:a16="http://schemas.microsoft.com/office/drawing/2014/main" id="{C9DCCF80-EE23-45D4-A4D7-F3BC152CC787}"/>
              </a:ext>
            </a:extLst>
          </p:cNvPr>
          <p:cNvSpPr>
            <a:spLocks/>
          </p:cNvSpPr>
          <p:nvPr/>
        </p:nvSpPr>
        <p:spPr bwMode="auto">
          <a:xfrm>
            <a:off x="4052888" y="3817938"/>
            <a:ext cx="363537" cy="1455737"/>
          </a:xfrm>
          <a:custGeom>
            <a:avLst/>
            <a:gdLst>
              <a:gd name="T0" fmla="*/ 365645 w 361314"/>
              <a:gd name="T1" fmla="*/ 1097018 h 1447800"/>
              <a:gd name="T2" fmla="*/ 365645 w 361314"/>
              <a:gd name="T3" fmla="*/ 0 h 1447800"/>
              <a:gd name="T4" fmla="*/ 0 w 361314"/>
              <a:gd name="T5" fmla="*/ 365159 h 1447800"/>
              <a:gd name="T6" fmla="*/ 0 w 361314"/>
              <a:gd name="T7" fmla="*/ 1463718 h 1447800"/>
              <a:gd name="T8" fmla="*/ 365645 w 361314"/>
              <a:gd name="T9" fmla="*/ 1097018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314" h="1447800">
                <a:moveTo>
                  <a:pt x="361187" y="1085088"/>
                </a:moveTo>
                <a:lnTo>
                  <a:pt x="361187" y="0"/>
                </a:lnTo>
                <a:lnTo>
                  <a:pt x="0" y="361188"/>
                </a:lnTo>
                <a:lnTo>
                  <a:pt x="0" y="1447800"/>
                </a:lnTo>
                <a:lnTo>
                  <a:pt x="361187" y="10850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6677" name="object 5">
            <a:extLst>
              <a:ext uri="{FF2B5EF4-FFF2-40B4-BE49-F238E27FC236}">
                <a16:creationId xmlns:a16="http://schemas.microsoft.com/office/drawing/2014/main" id="{C0EF9CF4-588B-41C1-B965-EA6A283C447C}"/>
              </a:ext>
            </a:extLst>
          </p:cNvPr>
          <p:cNvSpPr>
            <a:spLocks/>
          </p:cNvSpPr>
          <p:nvPr/>
        </p:nvSpPr>
        <p:spPr bwMode="auto">
          <a:xfrm>
            <a:off x="2884488" y="3817938"/>
            <a:ext cx="1531937" cy="1455737"/>
          </a:xfrm>
          <a:custGeom>
            <a:avLst/>
            <a:gdLst>
              <a:gd name="T0" fmla="*/ 364960 w 1524000"/>
              <a:gd name="T1" fmla="*/ 0 h 1447800"/>
              <a:gd name="T2" fmla="*/ 0 w 1524000"/>
              <a:gd name="T3" fmla="*/ 365159 h 1447800"/>
              <a:gd name="T4" fmla="*/ 0 w 1524000"/>
              <a:gd name="T5" fmla="*/ 1463718 h 1447800"/>
              <a:gd name="T6" fmla="*/ 1174955 w 1524000"/>
              <a:gd name="T7" fmla="*/ 1463718 h 1447800"/>
              <a:gd name="T8" fmla="*/ 1539914 w 1524000"/>
              <a:gd name="T9" fmla="*/ 1097018 h 1447800"/>
              <a:gd name="T10" fmla="*/ 1539914 w 1524000"/>
              <a:gd name="T11" fmla="*/ 0 h 1447800"/>
              <a:gd name="T12" fmla="*/ 364960 w 15240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4000" h="1447800">
                <a:moveTo>
                  <a:pt x="361188" y="0"/>
                </a:moveTo>
                <a:lnTo>
                  <a:pt x="0" y="361188"/>
                </a:lnTo>
                <a:lnTo>
                  <a:pt x="0" y="1447800"/>
                </a:lnTo>
                <a:lnTo>
                  <a:pt x="1162812" y="1447800"/>
                </a:lnTo>
                <a:lnTo>
                  <a:pt x="1523999" y="1085088"/>
                </a:lnTo>
                <a:lnTo>
                  <a:pt x="1523999" y="0"/>
                </a:lnTo>
                <a:lnTo>
                  <a:pt x="361188"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6678" name="object 6">
            <a:extLst>
              <a:ext uri="{FF2B5EF4-FFF2-40B4-BE49-F238E27FC236}">
                <a16:creationId xmlns:a16="http://schemas.microsoft.com/office/drawing/2014/main" id="{AF0F248E-B0C5-4740-978F-B0BE4758E47F}"/>
              </a:ext>
            </a:extLst>
          </p:cNvPr>
          <p:cNvSpPr>
            <a:spLocks/>
          </p:cNvSpPr>
          <p:nvPr/>
        </p:nvSpPr>
        <p:spPr bwMode="auto">
          <a:xfrm>
            <a:off x="2884488" y="3817938"/>
            <a:ext cx="1531937" cy="363537"/>
          </a:xfrm>
          <a:custGeom>
            <a:avLst/>
            <a:gdLst>
              <a:gd name="T0" fmla="*/ 0 w 1524000"/>
              <a:gd name="T1" fmla="*/ 365646 h 361314"/>
              <a:gd name="T2" fmla="*/ 1174955 w 1524000"/>
              <a:gd name="T3" fmla="*/ 365646 h 361314"/>
              <a:gd name="T4" fmla="*/ 1539914 w 1524000"/>
              <a:gd name="T5" fmla="*/ 0 h 361314"/>
              <a:gd name="T6" fmla="*/ 0 60000 65536"/>
              <a:gd name="T7" fmla="*/ 0 60000 65536"/>
              <a:gd name="T8" fmla="*/ 0 60000 65536"/>
            </a:gdLst>
            <a:ahLst/>
            <a:cxnLst>
              <a:cxn ang="T6">
                <a:pos x="T0" y="T1"/>
              </a:cxn>
              <a:cxn ang="T7">
                <a:pos x="T2" y="T3"/>
              </a:cxn>
              <a:cxn ang="T8">
                <a:pos x="T4" y="T5"/>
              </a:cxn>
            </a:cxnLst>
            <a:rect l="0" t="0" r="r" b="b"/>
            <a:pathLst>
              <a:path w="1524000" h="361314">
                <a:moveTo>
                  <a:pt x="0" y="361188"/>
                </a:moveTo>
                <a:lnTo>
                  <a:pt x="1162812" y="361188"/>
                </a:lnTo>
                <a:lnTo>
                  <a:pt x="15239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6679" name="object 7">
            <a:extLst>
              <a:ext uri="{FF2B5EF4-FFF2-40B4-BE49-F238E27FC236}">
                <a16:creationId xmlns:a16="http://schemas.microsoft.com/office/drawing/2014/main" id="{0A746E2B-3580-40C3-86DF-A58B95831AF4}"/>
              </a:ext>
            </a:extLst>
          </p:cNvPr>
          <p:cNvSpPr>
            <a:spLocks/>
          </p:cNvSpPr>
          <p:nvPr/>
        </p:nvSpPr>
        <p:spPr bwMode="auto">
          <a:xfrm>
            <a:off x="4052888" y="4181475"/>
            <a:ext cx="0" cy="1093788"/>
          </a:xfrm>
          <a:custGeom>
            <a:avLst/>
            <a:gdLst>
              <a:gd name="T0" fmla="*/ 0 h 1087120"/>
              <a:gd name="T1" fmla="*/ 1099983 h 1087120"/>
              <a:gd name="T2" fmla="*/ 0 60000 65536"/>
              <a:gd name="T3" fmla="*/ 0 60000 65536"/>
            </a:gdLst>
            <a:ahLst/>
            <a:cxnLst>
              <a:cxn ang="T2">
                <a:pos x="0" y="T0"/>
              </a:cxn>
              <a:cxn ang="T3">
                <a:pos x="0" y="T1"/>
              </a:cxn>
            </a:cxnLst>
            <a:rect l="0" t="0" r="r" b="b"/>
            <a:pathLst>
              <a:path h="1087120">
                <a:moveTo>
                  <a:pt x="0" y="0"/>
                </a:moveTo>
                <a:lnTo>
                  <a:pt x="0" y="10866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8" name="object 8">
            <a:extLst>
              <a:ext uri="{FF2B5EF4-FFF2-40B4-BE49-F238E27FC236}">
                <a16:creationId xmlns:a16="http://schemas.microsoft.com/office/drawing/2014/main" id="{0FC58774-3B2E-45A9-904B-5AE6BD970C3C}"/>
              </a:ext>
            </a:extLst>
          </p:cNvPr>
          <p:cNvSpPr txBox="1"/>
          <p:nvPr/>
        </p:nvSpPr>
        <p:spPr>
          <a:xfrm>
            <a:off x="3116263" y="4537075"/>
            <a:ext cx="639762"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kiosk-7</a:t>
            </a:r>
            <a:endParaRPr sz="1609">
              <a:latin typeface="Times New Roman"/>
              <a:cs typeface="Times New Roman"/>
            </a:endParaRPr>
          </a:p>
        </p:txBody>
      </p:sp>
      <p:sp>
        <p:nvSpPr>
          <p:cNvPr id="156681" name="object 9">
            <a:extLst>
              <a:ext uri="{FF2B5EF4-FFF2-40B4-BE49-F238E27FC236}">
                <a16:creationId xmlns:a16="http://schemas.microsoft.com/office/drawing/2014/main" id="{A3F89004-6D64-4C6A-8480-AC68E4AD7FA6}"/>
              </a:ext>
            </a:extLst>
          </p:cNvPr>
          <p:cNvSpPr>
            <a:spLocks/>
          </p:cNvSpPr>
          <p:nvPr/>
        </p:nvSpPr>
        <p:spPr bwMode="auto">
          <a:xfrm>
            <a:off x="8804275" y="3817938"/>
            <a:ext cx="363538" cy="1455737"/>
          </a:xfrm>
          <a:custGeom>
            <a:avLst/>
            <a:gdLst>
              <a:gd name="T0" fmla="*/ 365646 w 361315"/>
              <a:gd name="T1" fmla="*/ 1097018 h 1447800"/>
              <a:gd name="T2" fmla="*/ 365646 w 361315"/>
              <a:gd name="T3" fmla="*/ 0 h 1447800"/>
              <a:gd name="T4" fmla="*/ 0 w 361315"/>
              <a:gd name="T5" fmla="*/ 365159 h 1447800"/>
              <a:gd name="T6" fmla="*/ 0 w 361315"/>
              <a:gd name="T7" fmla="*/ 1463718 h 1447800"/>
              <a:gd name="T8" fmla="*/ 365646 w 361315"/>
              <a:gd name="T9" fmla="*/ 1097018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315" h="1447800">
                <a:moveTo>
                  <a:pt x="361188" y="1085088"/>
                </a:moveTo>
                <a:lnTo>
                  <a:pt x="361188" y="0"/>
                </a:lnTo>
                <a:lnTo>
                  <a:pt x="0" y="361188"/>
                </a:lnTo>
                <a:lnTo>
                  <a:pt x="0" y="1447800"/>
                </a:lnTo>
                <a:lnTo>
                  <a:pt x="361188" y="10850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6682" name="object 10">
            <a:extLst>
              <a:ext uri="{FF2B5EF4-FFF2-40B4-BE49-F238E27FC236}">
                <a16:creationId xmlns:a16="http://schemas.microsoft.com/office/drawing/2014/main" id="{52CF121E-C64C-4584-8811-5F8BA8C7CDDE}"/>
              </a:ext>
            </a:extLst>
          </p:cNvPr>
          <p:cNvSpPr>
            <a:spLocks/>
          </p:cNvSpPr>
          <p:nvPr/>
        </p:nvSpPr>
        <p:spPr bwMode="auto">
          <a:xfrm>
            <a:off x="5719763" y="3817938"/>
            <a:ext cx="3448050" cy="1455737"/>
          </a:xfrm>
          <a:custGeom>
            <a:avLst/>
            <a:gdLst>
              <a:gd name="T0" fmla="*/ 365213 w 3429000"/>
              <a:gd name="T1" fmla="*/ 0 h 1447800"/>
              <a:gd name="T2" fmla="*/ 0 w 3429000"/>
              <a:gd name="T3" fmla="*/ 365159 h 1447800"/>
              <a:gd name="T4" fmla="*/ 0 w 3429000"/>
              <a:gd name="T5" fmla="*/ 1463718 h 1447800"/>
              <a:gd name="T6" fmla="*/ 3101992 w 3429000"/>
              <a:gd name="T7" fmla="*/ 1463718 h 1447800"/>
              <a:gd name="T8" fmla="*/ 3467206 w 3429000"/>
              <a:gd name="T9" fmla="*/ 1097018 h 1447800"/>
              <a:gd name="T10" fmla="*/ 3467206 w 3429000"/>
              <a:gd name="T11" fmla="*/ 0 h 1447800"/>
              <a:gd name="T12" fmla="*/ 365213 w 34290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29000" h="1447800">
                <a:moveTo>
                  <a:pt x="361188" y="0"/>
                </a:moveTo>
                <a:lnTo>
                  <a:pt x="0" y="361188"/>
                </a:lnTo>
                <a:lnTo>
                  <a:pt x="0" y="1447800"/>
                </a:lnTo>
                <a:lnTo>
                  <a:pt x="3067811" y="1447800"/>
                </a:lnTo>
                <a:lnTo>
                  <a:pt x="3429000" y="1085088"/>
                </a:lnTo>
                <a:lnTo>
                  <a:pt x="3429000" y="0"/>
                </a:lnTo>
                <a:lnTo>
                  <a:pt x="361188"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6683" name="object 11">
            <a:extLst>
              <a:ext uri="{FF2B5EF4-FFF2-40B4-BE49-F238E27FC236}">
                <a16:creationId xmlns:a16="http://schemas.microsoft.com/office/drawing/2014/main" id="{EBE07D00-50D6-46A9-A790-450C618C2471}"/>
              </a:ext>
            </a:extLst>
          </p:cNvPr>
          <p:cNvSpPr>
            <a:spLocks/>
          </p:cNvSpPr>
          <p:nvPr/>
        </p:nvSpPr>
        <p:spPr bwMode="auto">
          <a:xfrm>
            <a:off x="5719763" y="3817938"/>
            <a:ext cx="3448050" cy="363537"/>
          </a:xfrm>
          <a:custGeom>
            <a:avLst/>
            <a:gdLst>
              <a:gd name="T0" fmla="*/ 0 w 3429000"/>
              <a:gd name="T1" fmla="*/ 365646 h 361314"/>
              <a:gd name="T2" fmla="*/ 3101992 w 3429000"/>
              <a:gd name="T3" fmla="*/ 365646 h 361314"/>
              <a:gd name="T4" fmla="*/ 3467206 w 3429000"/>
              <a:gd name="T5" fmla="*/ 0 h 361314"/>
              <a:gd name="T6" fmla="*/ 0 60000 65536"/>
              <a:gd name="T7" fmla="*/ 0 60000 65536"/>
              <a:gd name="T8" fmla="*/ 0 60000 65536"/>
            </a:gdLst>
            <a:ahLst/>
            <a:cxnLst>
              <a:cxn ang="T6">
                <a:pos x="T0" y="T1"/>
              </a:cxn>
              <a:cxn ang="T7">
                <a:pos x="T2" y="T3"/>
              </a:cxn>
              <a:cxn ang="T8">
                <a:pos x="T4" y="T5"/>
              </a:cxn>
            </a:cxnLst>
            <a:rect l="0" t="0" r="r" b="b"/>
            <a:pathLst>
              <a:path w="3429000" h="361314">
                <a:moveTo>
                  <a:pt x="0" y="361188"/>
                </a:moveTo>
                <a:lnTo>
                  <a:pt x="3067811" y="361188"/>
                </a:lnTo>
                <a:lnTo>
                  <a:pt x="3429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6684" name="object 12">
            <a:extLst>
              <a:ext uri="{FF2B5EF4-FFF2-40B4-BE49-F238E27FC236}">
                <a16:creationId xmlns:a16="http://schemas.microsoft.com/office/drawing/2014/main" id="{25AC5FF3-0D52-4F9C-B474-2F18BCDB1B48}"/>
              </a:ext>
            </a:extLst>
          </p:cNvPr>
          <p:cNvSpPr>
            <a:spLocks/>
          </p:cNvSpPr>
          <p:nvPr/>
        </p:nvSpPr>
        <p:spPr bwMode="auto">
          <a:xfrm>
            <a:off x="8804275" y="4181475"/>
            <a:ext cx="0" cy="1093788"/>
          </a:xfrm>
          <a:custGeom>
            <a:avLst/>
            <a:gdLst>
              <a:gd name="T0" fmla="*/ 0 h 1087120"/>
              <a:gd name="T1" fmla="*/ 1099983 h 1087120"/>
              <a:gd name="T2" fmla="*/ 0 60000 65536"/>
              <a:gd name="T3" fmla="*/ 0 60000 65536"/>
            </a:gdLst>
            <a:ahLst/>
            <a:cxnLst>
              <a:cxn ang="T2">
                <a:pos x="0" y="T0"/>
              </a:cxn>
              <a:cxn ang="T3">
                <a:pos x="0" y="T1"/>
              </a:cxn>
            </a:cxnLst>
            <a:rect l="0" t="0" r="r" b="b"/>
            <a:pathLst>
              <a:path h="1087120">
                <a:moveTo>
                  <a:pt x="0" y="0"/>
                </a:moveTo>
                <a:lnTo>
                  <a:pt x="0" y="10866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object 13">
            <a:extLst>
              <a:ext uri="{FF2B5EF4-FFF2-40B4-BE49-F238E27FC236}">
                <a16:creationId xmlns:a16="http://schemas.microsoft.com/office/drawing/2014/main" id="{A2A948B1-D928-4227-958E-1E9782633E47}"/>
              </a:ext>
            </a:extLst>
          </p:cNvPr>
          <p:cNvSpPr txBox="1"/>
          <p:nvPr/>
        </p:nvSpPr>
        <p:spPr>
          <a:xfrm>
            <a:off x="6319838" y="4214813"/>
            <a:ext cx="2438400" cy="517525"/>
          </a:xfrm>
          <a:prstGeom prst="rect">
            <a:avLst/>
          </a:prstGeom>
        </p:spPr>
        <p:txBody>
          <a:bodyPr lIns="0" tIns="12132" rIns="0" bIns="0">
            <a:spAutoFit/>
          </a:bodyPr>
          <a:lstStyle/>
          <a:p>
            <a:pPr marL="12771">
              <a:spcBef>
                <a:spcPts val="96"/>
              </a:spcBef>
              <a:defRPr/>
            </a:pPr>
            <a:r>
              <a:rPr sz="1609" spc="-5" dirty="0">
                <a:latin typeface="Times New Roman"/>
                <a:cs typeface="Times New Roman"/>
              </a:rPr>
              <a:t>服务器:: 备份</a:t>
            </a:r>
            <a:endParaRPr sz="1609">
              <a:latin typeface="Times New Roman"/>
              <a:cs typeface="Times New Roman"/>
            </a:endParaRPr>
          </a:p>
          <a:p>
            <a:pPr marL="12771">
              <a:spcBef>
                <a:spcPts val="10"/>
              </a:spcBef>
              <a:defRPr/>
            </a:pPr>
            <a:r>
              <a:rPr sz="1609" spc="-5" dirty="0">
                <a:latin typeface="Times New Roman"/>
                <a:cs typeface="Times New Roman"/>
              </a:rPr>
              <a:t>{remoteAdministrationOnly}</a:t>
            </a:r>
            <a:endParaRPr sz="1609">
              <a:latin typeface="Times New Roman"/>
              <a:cs typeface="Times New Roman"/>
            </a:endParaRPr>
          </a:p>
        </p:txBody>
      </p:sp>
      <p:sp>
        <p:nvSpPr>
          <p:cNvPr id="14" name="object 14">
            <a:extLst>
              <a:ext uri="{FF2B5EF4-FFF2-40B4-BE49-F238E27FC236}">
                <a16:creationId xmlns:a16="http://schemas.microsoft.com/office/drawing/2014/main" id="{07C785DF-D34C-48DE-A6C6-D8B5CA781018}"/>
              </a:ext>
            </a:extLst>
          </p:cNvPr>
          <p:cNvSpPr txBox="1"/>
          <p:nvPr/>
        </p:nvSpPr>
        <p:spPr>
          <a:xfrm>
            <a:off x="1798638" y="5645150"/>
            <a:ext cx="8343900" cy="393700"/>
          </a:xfrm>
          <a:prstGeom prst="rect">
            <a:avLst/>
          </a:prstGeom>
        </p:spPr>
        <p:txBody>
          <a:bodyPr lIns="0" tIns="12771" rIns="0" bIns="0">
            <a:spAutoFit/>
          </a:bodyPr>
          <a:lstStyle/>
          <a:p>
            <a:pPr marL="12771">
              <a:spcBef>
                <a:spcPts val="101"/>
              </a:spcBef>
              <a:defRPr/>
            </a:pPr>
            <a:r>
              <a:rPr sz="2413" spc="-5" dirty="0">
                <a:latin typeface="Times New Roman"/>
                <a:cs typeface="Times New Roman"/>
              </a:rPr>
              <a:t>•You</a:t>
            </a:r>
            <a:r>
              <a:rPr sz="2413" spc="-10" dirty="0">
                <a:latin typeface="Times New Roman"/>
                <a:cs typeface="Times New Roman"/>
              </a:rPr>
              <a:t>可能</a:t>
            </a:r>
            <a:r>
              <a:rPr sz="2413" b="1" i="1" spc="-5" dirty="0">
                <a:solidFill>
                  <a:srgbClr val="3737CA"/>
                </a:solidFill>
                <a:latin typeface="Times New Roman"/>
                <a:cs typeface="Times New Roman"/>
              </a:rPr>
              <a:t>组织节点</a:t>
            </a:r>
            <a:r>
              <a:rPr sz="2413" b="1" i="1" dirty="0">
                <a:solidFill>
                  <a:srgbClr val="3737CA"/>
                </a:solidFill>
                <a:latin typeface="Times New Roman"/>
                <a:cs typeface="Times New Roman"/>
              </a:rPr>
              <a:t>通过指定</a:t>
            </a:r>
            <a:r>
              <a:rPr sz="2413" b="1" i="1" spc="-5" dirty="0">
                <a:solidFill>
                  <a:srgbClr val="3737CA"/>
                </a:solidFill>
                <a:latin typeface="Times New Roman"/>
                <a:cs typeface="Times New Roman"/>
              </a:rPr>
              <a:t>关系</a:t>
            </a:r>
            <a:r>
              <a:rPr sz="2413" spc="-5" dirty="0">
                <a:latin typeface="Times New Roman"/>
                <a:cs typeface="Times New Roman"/>
              </a:rPr>
              <a:t>之间</a:t>
            </a:r>
            <a:r>
              <a:rPr sz="2413" spc="60" dirty="0">
                <a:latin typeface="Times New Roman"/>
                <a:cs typeface="Times New Roman"/>
              </a:rPr>
              <a:t> </a:t>
            </a:r>
            <a:r>
              <a:rPr sz="2413" spc="-5" dirty="0">
                <a:latin typeface="Times New Roman"/>
                <a:cs typeface="Times New Roman"/>
              </a:rPr>
              <a:t>他们。</a:t>
            </a:r>
            <a:endParaRPr sz="2413">
              <a:latin typeface="Times New Roman"/>
              <a:cs typeface="Times New Roman"/>
            </a:endParaRPr>
          </a:p>
        </p:txBody>
      </p:sp>
    </p:spTree>
  </p:cSld>
  <p:clrMapOvr>
    <a:masterClrMapping/>
  </p:clrMapOvr>
</p:sld>
</file>

<file path=ppt/slides/slide8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74A05B0-CC0C-479B-9831-5A5A4D8FC51E}"/>
              </a:ext>
            </a:extLst>
          </p:cNvPr>
          <p:cNvSpPr txBox="1">
            <a:spLocks noGrp="1"/>
          </p:cNvSpPr>
          <p:nvPr>
            <p:ph type="title"/>
          </p:nvPr>
        </p:nvSpPr>
        <p:spPr>
          <a:xfrm>
            <a:off x="527050" y="323850"/>
            <a:ext cx="10464800" cy="441325"/>
          </a:xfrm>
        </p:spPr>
        <p:txBody>
          <a:bodyPr lIns="0" tIns="12771" rIns="0" bIns="0" rtlCol="0">
            <a:spAutoFit/>
          </a:bodyPr>
          <a:lstStyle/>
          <a:p>
            <a:pPr marL="12771">
              <a:lnSpc>
                <a:spcPts val="2891"/>
              </a:lnSpc>
              <a:spcBef>
                <a:spcPts val="101"/>
              </a:spcBef>
              <a:defRPr/>
            </a:pPr>
            <a:r>
              <a:rPr spc="-5" dirty="0"/>
              <a:t>节点和</a:t>
            </a:r>
            <a:r>
              <a:rPr spc="5" dirty="0"/>
              <a:t> </a:t>
            </a:r>
            <a:r>
              <a:rPr spc="-5" dirty="0"/>
              <a:t>组件</a:t>
            </a:r>
          </a:p>
        </p:txBody>
      </p:sp>
      <p:sp>
        <p:nvSpPr>
          <p:cNvPr id="157699" name="object 3">
            <a:extLst>
              <a:ext uri="{FF2B5EF4-FFF2-40B4-BE49-F238E27FC236}">
                <a16:creationId xmlns:a16="http://schemas.microsoft.com/office/drawing/2014/main" id="{5D440570-944C-4604-A4C9-72F9D7BCCC04}"/>
              </a:ext>
            </a:extLst>
          </p:cNvPr>
          <p:cNvSpPr txBox="1">
            <a:spLocks noChangeArrowheads="1"/>
          </p:cNvSpPr>
          <p:nvPr/>
        </p:nvSpPr>
        <p:spPr bwMode="auto">
          <a:xfrm>
            <a:off x="442913" y="1233488"/>
            <a:ext cx="89154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88900" indent="-76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en-US" altLang="zh-CN" sz="2400">
                <a:latin typeface="Times New Roman" panose="02020603050405020304" pitchFamily="18" charset="0"/>
                <a:cs typeface="Times New Roman" panose="02020603050405020304" pitchFamily="18" charset="0"/>
              </a:rPr>
              <a:t>•Nodes 是部署组件的位置。</a:t>
            </a:r>
          </a:p>
          <a:p>
            <a:pPr>
              <a:spcBef>
                <a:spcPts val="100"/>
              </a:spcBef>
            </a:pPr>
            <a:r>
              <a:rPr lang="zh-CN" altLang="zh-CN" sz="2400">
                <a:latin typeface="Times New Roman" panose="02020603050405020304" pitchFamily="18" charset="0"/>
                <a:cs typeface="Times New Roman" panose="02020603050405020304" pitchFamily="18" charset="0"/>
              </a:rPr>
              <a:t>将作为组分配给节点的对象或组件的•A 集称为</a:t>
            </a:r>
            <a:r>
              <a:rPr lang="zh-CN" altLang="zh-CN" sz="2400" b="1" i="1">
                <a:solidFill>
                  <a:srgbClr val="3737CA"/>
                </a:solidFill>
                <a:latin typeface="Times New Roman" panose="02020603050405020304" pitchFamily="18" charset="0"/>
                <a:cs typeface="Times New Roman" panose="02020603050405020304" pitchFamily="18" charset="0"/>
              </a:rPr>
              <a:t>分销单位</a:t>
            </a:r>
            <a:r>
              <a:rPr lang="zh-CN" altLang="zh-CN" sz="2400">
                <a:latin typeface="Times New Roman" panose="02020603050405020304" pitchFamily="18" charset="0"/>
                <a:cs typeface="Times New Roman" panose="02020603050405020304" pitchFamily="18" charset="0"/>
              </a:rPr>
              <a:t>.</a:t>
            </a:r>
          </a:p>
        </p:txBody>
      </p:sp>
      <p:sp>
        <p:nvSpPr>
          <p:cNvPr id="157700" name="object 4">
            <a:extLst>
              <a:ext uri="{FF2B5EF4-FFF2-40B4-BE49-F238E27FC236}">
                <a16:creationId xmlns:a16="http://schemas.microsoft.com/office/drawing/2014/main" id="{D79C2FD5-4FF8-43DB-AA6A-173928727563}"/>
              </a:ext>
            </a:extLst>
          </p:cNvPr>
          <p:cNvSpPr>
            <a:spLocks/>
          </p:cNvSpPr>
          <p:nvPr/>
        </p:nvSpPr>
        <p:spPr bwMode="auto">
          <a:xfrm>
            <a:off x="3981450" y="2616200"/>
            <a:ext cx="304800" cy="1222375"/>
          </a:xfrm>
          <a:custGeom>
            <a:avLst/>
            <a:gdLst>
              <a:gd name="T0" fmla="*/ 305820 w 303529"/>
              <a:gd name="T1" fmla="*/ 922821 h 1214755"/>
              <a:gd name="T2" fmla="*/ 305820 w 303529"/>
              <a:gd name="T3" fmla="*/ 0 h 1214755"/>
              <a:gd name="T4" fmla="*/ 0 w 303529"/>
              <a:gd name="T5" fmla="*/ 307091 h 1214755"/>
              <a:gd name="T6" fmla="*/ 0 w 303529"/>
              <a:gd name="T7" fmla="*/ 1229913 h 1214755"/>
              <a:gd name="T8" fmla="*/ 305820 w 303529"/>
              <a:gd name="T9" fmla="*/ 922821 h 12147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529" h="1214755">
                <a:moveTo>
                  <a:pt x="303275" y="911351"/>
                </a:moveTo>
                <a:lnTo>
                  <a:pt x="303275" y="0"/>
                </a:lnTo>
                <a:lnTo>
                  <a:pt x="0" y="303275"/>
                </a:lnTo>
                <a:lnTo>
                  <a:pt x="0" y="1214627"/>
                </a:lnTo>
                <a:lnTo>
                  <a:pt x="303275" y="9113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01" name="object 5">
            <a:extLst>
              <a:ext uri="{FF2B5EF4-FFF2-40B4-BE49-F238E27FC236}">
                <a16:creationId xmlns:a16="http://schemas.microsoft.com/office/drawing/2014/main" id="{A4B92857-DD47-4DC0-95EF-EDBB31BE00B1}"/>
              </a:ext>
            </a:extLst>
          </p:cNvPr>
          <p:cNvSpPr>
            <a:spLocks/>
          </p:cNvSpPr>
          <p:nvPr/>
        </p:nvSpPr>
        <p:spPr bwMode="auto">
          <a:xfrm>
            <a:off x="2830513" y="2616200"/>
            <a:ext cx="1455737" cy="1222375"/>
          </a:xfrm>
          <a:custGeom>
            <a:avLst/>
            <a:gdLst>
              <a:gd name="T0" fmla="*/ 306610 w 1447800"/>
              <a:gd name="T1" fmla="*/ 0 h 1214755"/>
              <a:gd name="T2" fmla="*/ 0 w 1447800"/>
              <a:gd name="T3" fmla="*/ 307091 h 1214755"/>
              <a:gd name="T4" fmla="*/ 0 w 1447800"/>
              <a:gd name="T5" fmla="*/ 1229913 h 1214755"/>
              <a:gd name="T6" fmla="*/ 1157107 w 1447800"/>
              <a:gd name="T7" fmla="*/ 1229913 h 1214755"/>
              <a:gd name="T8" fmla="*/ 1463718 w 1447800"/>
              <a:gd name="T9" fmla="*/ 922821 h 1214755"/>
              <a:gd name="T10" fmla="*/ 1463718 w 1447800"/>
              <a:gd name="T11" fmla="*/ 0 h 1214755"/>
              <a:gd name="T12" fmla="*/ 306610 w 1447800"/>
              <a:gd name="T13" fmla="*/ 0 h 12147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7800" h="1214755">
                <a:moveTo>
                  <a:pt x="303275" y="0"/>
                </a:moveTo>
                <a:lnTo>
                  <a:pt x="0" y="303275"/>
                </a:lnTo>
                <a:lnTo>
                  <a:pt x="0" y="1214627"/>
                </a:lnTo>
                <a:lnTo>
                  <a:pt x="1144524" y="1214627"/>
                </a:lnTo>
                <a:lnTo>
                  <a:pt x="1447800" y="911351"/>
                </a:lnTo>
                <a:lnTo>
                  <a:pt x="1447800" y="0"/>
                </a:lnTo>
                <a:lnTo>
                  <a:pt x="303275"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02" name="object 6">
            <a:extLst>
              <a:ext uri="{FF2B5EF4-FFF2-40B4-BE49-F238E27FC236}">
                <a16:creationId xmlns:a16="http://schemas.microsoft.com/office/drawing/2014/main" id="{D05356E8-09A8-413F-AF66-3666CFB2D5B5}"/>
              </a:ext>
            </a:extLst>
          </p:cNvPr>
          <p:cNvSpPr>
            <a:spLocks/>
          </p:cNvSpPr>
          <p:nvPr/>
        </p:nvSpPr>
        <p:spPr bwMode="auto">
          <a:xfrm>
            <a:off x="2830513" y="2616200"/>
            <a:ext cx="1455737" cy="306388"/>
          </a:xfrm>
          <a:custGeom>
            <a:avLst/>
            <a:gdLst>
              <a:gd name="T0" fmla="*/ 0 w 1447800"/>
              <a:gd name="T1" fmla="*/ 309013 h 303530"/>
              <a:gd name="T2" fmla="*/ 1157107 w 1447800"/>
              <a:gd name="T3" fmla="*/ 309013 h 303530"/>
              <a:gd name="T4" fmla="*/ 1463718 w 1447800"/>
              <a:gd name="T5" fmla="*/ 0 h 303530"/>
              <a:gd name="T6" fmla="*/ 0 60000 65536"/>
              <a:gd name="T7" fmla="*/ 0 60000 65536"/>
              <a:gd name="T8" fmla="*/ 0 60000 65536"/>
            </a:gdLst>
            <a:ahLst/>
            <a:cxnLst>
              <a:cxn ang="T6">
                <a:pos x="T0" y="T1"/>
              </a:cxn>
              <a:cxn ang="T7">
                <a:pos x="T2" y="T3"/>
              </a:cxn>
              <a:cxn ang="T8">
                <a:pos x="T4" y="T5"/>
              </a:cxn>
            </a:cxnLst>
            <a:rect l="0" t="0" r="r" b="b"/>
            <a:pathLst>
              <a:path w="1447800" h="303530">
                <a:moveTo>
                  <a:pt x="0" y="303275"/>
                </a:moveTo>
                <a:lnTo>
                  <a:pt x="1144524" y="303275"/>
                </a:lnTo>
                <a:lnTo>
                  <a:pt x="1447800"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03" name="object 7">
            <a:extLst>
              <a:ext uri="{FF2B5EF4-FFF2-40B4-BE49-F238E27FC236}">
                <a16:creationId xmlns:a16="http://schemas.microsoft.com/office/drawing/2014/main" id="{626798D0-5C93-4632-9BCF-0CD98890B37E}"/>
              </a:ext>
            </a:extLst>
          </p:cNvPr>
          <p:cNvSpPr>
            <a:spLocks/>
          </p:cNvSpPr>
          <p:nvPr/>
        </p:nvSpPr>
        <p:spPr bwMode="auto">
          <a:xfrm>
            <a:off x="3981450" y="2921000"/>
            <a:ext cx="0" cy="917575"/>
          </a:xfrm>
          <a:custGeom>
            <a:avLst/>
            <a:gdLst>
              <a:gd name="T0" fmla="*/ 0 h 911860"/>
              <a:gd name="T1" fmla="*/ 922811 h 911860"/>
              <a:gd name="T2" fmla="*/ 0 60000 65536"/>
              <a:gd name="T3" fmla="*/ 0 60000 65536"/>
            </a:gdLst>
            <a:ahLst/>
            <a:cxnLst>
              <a:cxn ang="T2">
                <a:pos x="0" y="T0"/>
              </a:cxn>
              <a:cxn ang="T3">
                <a:pos x="0" y="T1"/>
              </a:cxn>
            </a:cxnLst>
            <a:rect l="0" t="0" r="r" b="b"/>
            <a:pathLst>
              <a:path h="911860">
                <a:moveTo>
                  <a:pt x="0" y="0"/>
                </a:moveTo>
                <a:lnTo>
                  <a:pt x="0" y="911351"/>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04" name="object 8">
            <a:extLst>
              <a:ext uri="{FF2B5EF4-FFF2-40B4-BE49-F238E27FC236}">
                <a16:creationId xmlns:a16="http://schemas.microsoft.com/office/drawing/2014/main" id="{F1A00108-56E8-4378-A579-5F4E8C1B0F32}"/>
              </a:ext>
            </a:extLst>
          </p:cNvPr>
          <p:cNvSpPr>
            <a:spLocks/>
          </p:cNvSpPr>
          <p:nvPr/>
        </p:nvSpPr>
        <p:spPr bwMode="auto">
          <a:xfrm>
            <a:off x="1187450" y="4225925"/>
            <a:ext cx="1566863" cy="1073150"/>
          </a:xfrm>
          <a:custGeom>
            <a:avLst/>
            <a:gdLst>
              <a:gd name="T0" fmla="*/ 0 w 1557655"/>
              <a:gd name="T1" fmla="*/ 0 h 1066800"/>
              <a:gd name="T2" fmla="*/ 0 w 1557655"/>
              <a:gd name="T3" fmla="*/ 1079538 h 1066800"/>
              <a:gd name="T4" fmla="*/ 1575997 w 1557655"/>
              <a:gd name="T5" fmla="*/ 1079538 h 1066800"/>
              <a:gd name="T6" fmla="*/ 1575997 w 1557655"/>
              <a:gd name="T7" fmla="*/ 0 h 1066800"/>
              <a:gd name="T8" fmla="*/ 0 w 1557655"/>
              <a:gd name="T9" fmla="*/ 0 h 1066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7655" h="1066800">
                <a:moveTo>
                  <a:pt x="0" y="0"/>
                </a:moveTo>
                <a:lnTo>
                  <a:pt x="0" y="1066800"/>
                </a:lnTo>
                <a:lnTo>
                  <a:pt x="1557528" y="1066800"/>
                </a:lnTo>
                <a:lnTo>
                  <a:pt x="155752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05" name="object 9">
            <a:extLst>
              <a:ext uri="{FF2B5EF4-FFF2-40B4-BE49-F238E27FC236}">
                <a16:creationId xmlns:a16="http://schemas.microsoft.com/office/drawing/2014/main" id="{4644C44D-7C15-40AE-865B-BAAD592156C1}"/>
              </a:ext>
            </a:extLst>
          </p:cNvPr>
          <p:cNvSpPr>
            <a:spLocks/>
          </p:cNvSpPr>
          <p:nvPr/>
        </p:nvSpPr>
        <p:spPr bwMode="auto">
          <a:xfrm>
            <a:off x="914400" y="4881563"/>
            <a:ext cx="409575" cy="117475"/>
          </a:xfrm>
          <a:custGeom>
            <a:avLst/>
            <a:gdLst>
              <a:gd name="T0" fmla="*/ 0 w 407034"/>
              <a:gd name="T1" fmla="*/ 0 h 117475"/>
              <a:gd name="T2" fmla="*/ 0 w 407034"/>
              <a:gd name="T3" fmla="*/ 117348 h 117475"/>
              <a:gd name="T4" fmla="*/ 412003 w 407034"/>
              <a:gd name="T5" fmla="*/ 117348 h 117475"/>
              <a:gd name="T6" fmla="*/ 412003 w 407034"/>
              <a:gd name="T7" fmla="*/ 0 h 117475"/>
              <a:gd name="T8" fmla="*/ 0 w 407034"/>
              <a:gd name="T9" fmla="*/ 0 h 117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4" h="117475">
                <a:moveTo>
                  <a:pt x="0" y="0"/>
                </a:moveTo>
                <a:lnTo>
                  <a:pt x="0" y="117348"/>
                </a:lnTo>
                <a:lnTo>
                  <a:pt x="406907" y="117348"/>
                </a:lnTo>
                <a:lnTo>
                  <a:pt x="40690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06" name="object 10">
            <a:extLst>
              <a:ext uri="{FF2B5EF4-FFF2-40B4-BE49-F238E27FC236}">
                <a16:creationId xmlns:a16="http://schemas.microsoft.com/office/drawing/2014/main" id="{AEB9171E-D7C4-4D75-B55E-B11D2EB32670}"/>
              </a:ext>
            </a:extLst>
          </p:cNvPr>
          <p:cNvSpPr>
            <a:spLocks/>
          </p:cNvSpPr>
          <p:nvPr/>
        </p:nvSpPr>
        <p:spPr bwMode="auto">
          <a:xfrm>
            <a:off x="914400" y="4881563"/>
            <a:ext cx="409575" cy="117475"/>
          </a:xfrm>
          <a:custGeom>
            <a:avLst/>
            <a:gdLst>
              <a:gd name="T0" fmla="*/ 0 w 407034"/>
              <a:gd name="T1" fmla="*/ 0 h 117475"/>
              <a:gd name="T2" fmla="*/ 0 w 407034"/>
              <a:gd name="T3" fmla="*/ 117348 h 117475"/>
              <a:gd name="T4" fmla="*/ 412003 w 407034"/>
              <a:gd name="T5" fmla="*/ 117348 h 117475"/>
              <a:gd name="T6" fmla="*/ 412003 w 407034"/>
              <a:gd name="T7" fmla="*/ 0 h 117475"/>
              <a:gd name="T8" fmla="*/ 0 w 407034"/>
              <a:gd name="T9" fmla="*/ 0 h 117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4" h="117475">
                <a:moveTo>
                  <a:pt x="0" y="0"/>
                </a:moveTo>
                <a:lnTo>
                  <a:pt x="0" y="117348"/>
                </a:lnTo>
                <a:lnTo>
                  <a:pt x="406907" y="117348"/>
                </a:lnTo>
                <a:lnTo>
                  <a:pt x="406907"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07" name="object 11">
            <a:extLst>
              <a:ext uri="{FF2B5EF4-FFF2-40B4-BE49-F238E27FC236}">
                <a16:creationId xmlns:a16="http://schemas.microsoft.com/office/drawing/2014/main" id="{E26C016D-98A0-4C69-96BB-934D6FB69BDC}"/>
              </a:ext>
            </a:extLst>
          </p:cNvPr>
          <p:cNvSpPr>
            <a:spLocks/>
          </p:cNvSpPr>
          <p:nvPr/>
        </p:nvSpPr>
        <p:spPr bwMode="auto">
          <a:xfrm>
            <a:off x="914400" y="4405313"/>
            <a:ext cx="409575" cy="119062"/>
          </a:xfrm>
          <a:custGeom>
            <a:avLst/>
            <a:gdLst>
              <a:gd name="T0" fmla="*/ 0 w 407034"/>
              <a:gd name="T1" fmla="*/ 0 h 119379"/>
              <a:gd name="T2" fmla="*/ 0 w 407034"/>
              <a:gd name="T3" fmla="*/ 118241 h 119379"/>
              <a:gd name="T4" fmla="*/ 412003 w 407034"/>
              <a:gd name="T5" fmla="*/ 118241 h 119379"/>
              <a:gd name="T6" fmla="*/ 412003 w 407034"/>
              <a:gd name="T7" fmla="*/ 0 h 119379"/>
              <a:gd name="T8" fmla="*/ 0 w 407034"/>
              <a:gd name="T9" fmla="*/ 0 h 119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4" h="119379">
                <a:moveTo>
                  <a:pt x="0" y="0"/>
                </a:moveTo>
                <a:lnTo>
                  <a:pt x="0" y="118872"/>
                </a:lnTo>
                <a:lnTo>
                  <a:pt x="406907" y="118872"/>
                </a:lnTo>
                <a:lnTo>
                  <a:pt x="40690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08" name="object 12">
            <a:extLst>
              <a:ext uri="{FF2B5EF4-FFF2-40B4-BE49-F238E27FC236}">
                <a16:creationId xmlns:a16="http://schemas.microsoft.com/office/drawing/2014/main" id="{055D2462-26ED-4554-8A45-52394C496628}"/>
              </a:ext>
            </a:extLst>
          </p:cNvPr>
          <p:cNvSpPr>
            <a:spLocks/>
          </p:cNvSpPr>
          <p:nvPr/>
        </p:nvSpPr>
        <p:spPr bwMode="auto">
          <a:xfrm>
            <a:off x="914400" y="4405313"/>
            <a:ext cx="409575" cy="119062"/>
          </a:xfrm>
          <a:custGeom>
            <a:avLst/>
            <a:gdLst>
              <a:gd name="T0" fmla="*/ 0 w 407034"/>
              <a:gd name="T1" fmla="*/ 0 h 119379"/>
              <a:gd name="T2" fmla="*/ 0 w 407034"/>
              <a:gd name="T3" fmla="*/ 118241 h 119379"/>
              <a:gd name="T4" fmla="*/ 412003 w 407034"/>
              <a:gd name="T5" fmla="*/ 118241 h 119379"/>
              <a:gd name="T6" fmla="*/ 412003 w 407034"/>
              <a:gd name="T7" fmla="*/ 0 h 119379"/>
              <a:gd name="T8" fmla="*/ 0 w 407034"/>
              <a:gd name="T9" fmla="*/ 0 h 119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4" h="119379">
                <a:moveTo>
                  <a:pt x="0" y="0"/>
                </a:moveTo>
                <a:lnTo>
                  <a:pt x="0" y="118872"/>
                </a:lnTo>
                <a:lnTo>
                  <a:pt x="406907" y="118872"/>
                </a:lnTo>
                <a:lnTo>
                  <a:pt x="40690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3" name="object 13">
            <a:extLst>
              <a:ext uri="{FF2B5EF4-FFF2-40B4-BE49-F238E27FC236}">
                <a16:creationId xmlns:a16="http://schemas.microsoft.com/office/drawing/2014/main" id="{B9C3A4E0-AE07-4591-8D01-D4252D4BC3F6}"/>
              </a:ext>
            </a:extLst>
          </p:cNvPr>
          <p:cNvSpPr txBox="1"/>
          <p:nvPr/>
        </p:nvSpPr>
        <p:spPr>
          <a:xfrm>
            <a:off x="1457325" y="4360863"/>
            <a:ext cx="646113"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pos.exe</a:t>
            </a:r>
            <a:endParaRPr sz="1609">
              <a:latin typeface="Times New Roman"/>
              <a:cs typeface="Times New Roman"/>
            </a:endParaRPr>
          </a:p>
        </p:txBody>
      </p:sp>
      <p:sp>
        <p:nvSpPr>
          <p:cNvPr id="157710" name="object 14">
            <a:extLst>
              <a:ext uri="{FF2B5EF4-FFF2-40B4-BE49-F238E27FC236}">
                <a16:creationId xmlns:a16="http://schemas.microsoft.com/office/drawing/2014/main" id="{5CDAE7CB-45BB-42BD-A826-9BA531FBBD66}"/>
              </a:ext>
            </a:extLst>
          </p:cNvPr>
          <p:cNvSpPr>
            <a:spLocks/>
          </p:cNvSpPr>
          <p:nvPr/>
        </p:nvSpPr>
        <p:spPr bwMode="auto">
          <a:xfrm>
            <a:off x="3638550" y="4225925"/>
            <a:ext cx="1566863" cy="1073150"/>
          </a:xfrm>
          <a:custGeom>
            <a:avLst/>
            <a:gdLst>
              <a:gd name="T0" fmla="*/ 0 w 1557654"/>
              <a:gd name="T1" fmla="*/ 0 h 1066800"/>
              <a:gd name="T2" fmla="*/ 0 w 1557654"/>
              <a:gd name="T3" fmla="*/ 1079538 h 1066800"/>
              <a:gd name="T4" fmla="*/ 1575998 w 1557654"/>
              <a:gd name="T5" fmla="*/ 1079538 h 1066800"/>
              <a:gd name="T6" fmla="*/ 1575998 w 1557654"/>
              <a:gd name="T7" fmla="*/ 0 h 1066800"/>
              <a:gd name="T8" fmla="*/ 0 w 1557654"/>
              <a:gd name="T9" fmla="*/ 0 h 1066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7654" h="1066800">
                <a:moveTo>
                  <a:pt x="0" y="0"/>
                </a:moveTo>
                <a:lnTo>
                  <a:pt x="0" y="1066800"/>
                </a:lnTo>
                <a:lnTo>
                  <a:pt x="1557527" y="1066800"/>
                </a:lnTo>
                <a:lnTo>
                  <a:pt x="155752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11" name="object 15">
            <a:extLst>
              <a:ext uri="{FF2B5EF4-FFF2-40B4-BE49-F238E27FC236}">
                <a16:creationId xmlns:a16="http://schemas.microsoft.com/office/drawing/2014/main" id="{E7CBDA11-6133-4A6D-914A-447BA1483F68}"/>
              </a:ext>
            </a:extLst>
          </p:cNvPr>
          <p:cNvSpPr>
            <a:spLocks/>
          </p:cNvSpPr>
          <p:nvPr/>
        </p:nvSpPr>
        <p:spPr bwMode="auto">
          <a:xfrm>
            <a:off x="3367088" y="4881563"/>
            <a:ext cx="407987" cy="117475"/>
          </a:xfrm>
          <a:custGeom>
            <a:avLst/>
            <a:gdLst>
              <a:gd name="T0" fmla="*/ 0 w 407035"/>
              <a:gd name="T1" fmla="*/ 0 h 117475"/>
              <a:gd name="T2" fmla="*/ 0 w 407035"/>
              <a:gd name="T3" fmla="*/ 117348 h 117475"/>
              <a:gd name="T4" fmla="*/ 408813 w 407035"/>
              <a:gd name="T5" fmla="*/ 117348 h 117475"/>
              <a:gd name="T6" fmla="*/ 408813 w 407035"/>
              <a:gd name="T7" fmla="*/ 0 h 117475"/>
              <a:gd name="T8" fmla="*/ 0 w 407035"/>
              <a:gd name="T9" fmla="*/ 0 h 117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5" h="117475">
                <a:moveTo>
                  <a:pt x="0" y="0"/>
                </a:moveTo>
                <a:lnTo>
                  <a:pt x="0" y="117348"/>
                </a:lnTo>
                <a:lnTo>
                  <a:pt x="406907" y="117348"/>
                </a:lnTo>
                <a:lnTo>
                  <a:pt x="40690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12" name="object 16">
            <a:extLst>
              <a:ext uri="{FF2B5EF4-FFF2-40B4-BE49-F238E27FC236}">
                <a16:creationId xmlns:a16="http://schemas.microsoft.com/office/drawing/2014/main" id="{070A2DE6-D91D-4FC7-8BD7-09D2D0B5FD4D}"/>
              </a:ext>
            </a:extLst>
          </p:cNvPr>
          <p:cNvSpPr>
            <a:spLocks/>
          </p:cNvSpPr>
          <p:nvPr/>
        </p:nvSpPr>
        <p:spPr bwMode="auto">
          <a:xfrm>
            <a:off x="3367088" y="4881563"/>
            <a:ext cx="407987" cy="117475"/>
          </a:xfrm>
          <a:custGeom>
            <a:avLst/>
            <a:gdLst>
              <a:gd name="T0" fmla="*/ 0 w 407035"/>
              <a:gd name="T1" fmla="*/ 0 h 117475"/>
              <a:gd name="T2" fmla="*/ 0 w 407035"/>
              <a:gd name="T3" fmla="*/ 117348 h 117475"/>
              <a:gd name="T4" fmla="*/ 408813 w 407035"/>
              <a:gd name="T5" fmla="*/ 117348 h 117475"/>
              <a:gd name="T6" fmla="*/ 408813 w 407035"/>
              <a:gd name="T7" fmla="*/ 0 h 117475"/>
              <a:gd name="T8" fmla="*/ 0 w 407035"/>
              <a:gd name="T9" fmla="*/ 0 h 117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5" h="117475">
                <a:moveTo>
                  <a:pt x="0" y="0"/>
                </a:moveTo>
                <a:lnTo>
                  <a:pt x="0" y="117348"/>
                </a:lnTo>
                <a:lnTo>
                  <a:pt x="406907" y="117348"/>
                </a:lnTo>
                <a:lnTo>
                  <a:pt x="40690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13" name="object 17">
            <a:extLst>
              <a:ext uri="{FF2B5EF4-FFF2-40B4-BE49-F238E27FC236}">
                <a16:creationId xmlns:a16="http://schemas.microsoft.com/office/drawing/2014/main" id="{74256769-F5FB-41E5-83B1-BB33A41265A6}"/>
              </a:ext>
            </a:extLst>
          </p:cNvPr>
          <p:cNvSpPr>
            <a:spLocks/>
          </p:cNvSpPr>
          <p:nvPr/>
        </p:nvSpPr>
        <p:spPr bwMode="auto">
          <a:xfrm>
            <a:off x="3367088" y="4405313"/>
            <a:ext cx="407987" cy="119062"/>
          </a:xfrm>
          <a:custGeom>
            <a:avLst/>
            <a:gdLst>
              <a:gd name="T0" fmla="*/ 0 w 407035"/>
              <a:gd name="T1" fmla="*/ 0 h 119379"/>
              <a:gd name="T2" fmla="*/ 0 w 407035"/>
              <a:gd name="T3" fmla="*/ 118241 h 119379"/>
              <a:gd name="T4" fmla="*/ 408813 w 407035"/>
              <a:gd name="T5" fmla="*/ 118241 h 119379"/>
              <a:gd name="T6" fmla="*/ 408813 w 407035"/>
              <a:gd name="T7" fmla="*/ 0 h 119379"/>
              <a:gd name="T8" fmla="*/ 0 w 407035"/>
              <a:gd name="T9" fmla="*/ 0 h 119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5" h="119379">
                <a:moveTo>
                  <a:pt x="0" y="0"/>
                </a:moveTo>
                <a:lnTo>
                  <a:pt x="0" y="118872"/>
                </a:lnTo>
                <a:lnTo>
                  <a:pt x="406907" y="118872"/>
                </a:lnTo>
                <a:lnTo>
                  <a:pt x="40690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14" name="object 18">
            <a:extLst>
              <a:ext uri="{FF2B5EF4-FFF2-40B4-BE49-F238E27FC236}">
                <a16:creationId xmlns:a16="http://schemas.microsoft.com/office/drawing/2014/main" id="{B8C80846-2959-42E6-A5A9-326FAA21AAD7}"/>
              </a:ext>
            </a:extLst>
          </p:cNvPr>
          <p:cNvSpPr>
            <a:spLocks/>
          </p:cNvSpPr>
          <p:nvPr/>
        </p:nvSpPr>
        <p:spPr bwMode="auto">
          <a:xfrm>
            <a:off x="3367088" y="4405313"/>
            <a:ext cx="407987" cy="119062"/>
          </a:xfrm>
          <a:custGeom>
            <a:avLst/>
            <a:gdLst>
              <a:gd name="T0" fmla="*/ 0 w 407035"/>
              <a:gd name="T1" fmla="*/ 0 h 119379"/>
              <a:gd name="T2" fmla="*/ 0 w 407035"/>
              <a:gd name="T3" fmla="*/ 118241 h 119379"/>
              <a:gd name="T4" fmla="*/ 408813 w 407035"/>
              <a:gd name="T5" fmla="*/ 118241 h 119379"/>
              <a:gd name="T6" fmla="*/ 408813 w 407035"/>
              <a:gd name="T7" fmla="*/ 0 h 119379"/>
              <a:gd name="T8" fmla="*/ 0 w 407035"/>
              <a:gd name="T9" fmla="*/ 0 h 1193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7035" h="119379">
                <a:moveTo>
                  <a:pt x="0" y="0"/>
                </a:moveTo>
                <a:lnTo>
                  <a:pt x="0" y="118872"/>
                </a:lnTo>
                <a:lnTo>
                  <a:pt x="406907" y="118872"/>
                </a:lnTo>
                <a:lnTo>
                  <a:pt x="406907"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9" name="object 19">
            <a:extLst>
              <a:ext uri="{FF2B5EF4-FFF2-40B4-BE49-F238E27FC236}">
                <a16:creationId xmlns:a16="http://schemas.microsoft.com/office/drawing/2014/main" id="{8757BE00-EF51-483E-8681-E15BB0C8DF7D}"/>
              </a:ext>
            </a:extLst>
          </p:cNvPr>
          <p:cNvSpPr txBox="1"/>
          <p:nvPr/>
        </p:nvSpPr>
        <p:spPr>
          <a:xfrm>
            <a:off x="3910013" y="4360863"/>
            <a:ext cx="103187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contacts.exe</a:t>
            </a:r>
            <a:endParaRPr sz="1609">
              <a:latin typeface="Times New Roman"/>
              <a:cs typeface="Times New Roman"/>
            </a:endParaRPr>
          </a:p>
        </p:txBody>
      </p:sp>
      <p:sp>
        <p:nvSpPr>
          <p:cNvPr id="157716" name="object 20">
            <a:extLst>
              <a:ext uri="{FF2B5EF4-FFF2-40B4-BE49-F238E27FC236}">
                <a16:creationId xmlns:a16="http://schemas.microsoft.com/office/drawing/2014/main" id="{8B2E1CAC-14D5-49C8-AFD8-4C26FEFB53DF}"/>
              </a:ext>
            </a:extLst>
          </p:cNvPr>
          <p:cNvSpPr>
            <a:spLocks/>
          </p:cNvSpPr>
          <p:nvPr/>
        </p:nvSpPr>
        <p:spPr bwMode="auto">
          <a:xfrm>
            <a:off x="2455863" y="3843338"/>
            <a:ext cx="681037" cy="338137"/>
          </a:xfrm>
          <a:custGeom>
            <a:avLst/>
            <a:gdLst>
              <a:gd name="T0" fmla="*/ 684932 w 676910"/>
              <a:gd name="T1" fmla="*/ 0 h 337185"/>
              <a:gd name="T2" fmla="*/ 0 w 676910"/>
              <a:gd name="T3" fmla="*/ 338708 h 337185"/>
              <a:gd name="T4" fmla="*/ 0 60000 65536"/>
              <a:gd name="T5" fmla="*/ 0 60000 65536"/>
            </a:gdLst>
            <a:ahLst/>
            <a:cxnLst>
              <a:cxn ang="T4">
                <a:pos x="T0" y="T1"/>
              </a:cxn>
              <a:cxn ang="T5">
                <a:pos x="T2" y="T3"/>
              </a:cxn>
            </a:cxnLst>
            <a:rect l="0" t="0" r="r" b="b"/>
            <a:pathLst>
              <a:path w="676910" h="337185">
                <a:moveTo>
                  <a:pt x="676656" y="0"/>
                </a:moveTo>
                <a:lnTo>
                  <a:pt x="0" y="336803"/>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17" name="object 21">
            <a:extLst>
              <a:ext uri="{FF2B5EF4-FFF2-40B4-BE49-F238E27FC236}">
                <a16:creationId xmlns:a16="http://schemas.microsoft.com/office/drawing/2014/main" id="{6C52B5CC-D840-494D-AC85-A0206526882C}"/>
              </a:ext>
            </a:extLst>
          </p:cNvPr>
          <p:cNvSpPr>
            <a:spLocks/>
          </p:cNvSpPr>
          <p:nvPr/>
        </p:nvSpPr>
        <p:spPr bwMode="auto">
          <a:xfrm>
            <a:off x="2370138" y="4137025"/>
            <a:ext cx="114300" cy="88900"/>
          </a:xfrm>
          <a:custGeom>
            <a:avLst/>
            <a:gdLst>
              <a:gd name="T0" fmla="*/ 115323 w 113030"/>
              <a:gd name="T1" fmla="*/ 88391 h 88900"/>
              <a:gd name="T2" fmla="*/ 70130 w 113030"/>
              <a:gd name="T3" fmla="*/ 0 h 88900"/>
              <a:gd name="T4" fmla="*/ 0 w 113030"/>
              <a:gd name="T5" fmla="*/ 88391 h 88900"/>
              <a:gd name="T6" fmla="*/ 115323 w 113030"/>
              <a:gd name="T7" fmla="*/ 88391 h 8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30" h="88900">
                <a:moveTo>
                  <a:pt x="112775" y="88391"/>
                </a:moveTo>
                <a:lnTo>
                  <a:pt x="68580" y="0"/>
                </a:lnTo>
                <a:lnTo>
                  <a:pt x="0" y="88391"/>
                </a:lnTo>
                <a:lnTo>
                  <a:pt x="112775" y="88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18" name="object 22">
            <a:extLst>
              <a:ext uri="{FF2B5EF4-FFF2-40B4-BE49-F238E27FC236}">
                <a16:creationId xmlns:a16="http://schemas.microsoft.com/office/drawing/2014/main" id="{E38D26B5-67EE-4F8E-9070-22776F94B1D4}"/>
              </a:ext>
            </a:extLst>
          </p:cNvPr>
          <p:cNvSpPr>
            <a:spLocks/>
          </p:cNvSpPr>
          <p:nvPr/>
        </p:nvSpPr>
        <p:spPr bwMode="auto">
          <a:xfrm>
            <a:off x="3673475" y="3843338"/>
            <a:ext cx="755650" cy="341312"/>
          </a:xfrm>
          <a:custGeom>
            <a:avLst/>
            <a:gdLst>
              <a:gd name="T0" fmla="*/ 0 w 751839"/>
              <a:gd name="T1" fmla="*/ 0 h 340360"/>
              <a:gd name="T2" fmla="*/ 758968 w 751839"/>
              <a:gd name="T3" fmla="*/ 341755 h 340360"/>
              <a:gd name="T4" fmla="*/ 0 60000 65536"/>
              <a:gd name="T5" fmla="*/ 0 60000 65536"/>
            </a:gdLst>
            <a:ahLst/>
            <a:cxnLst>
              <a:cxn ang="T4">
                <a:pos x="T0" y="T1"/>
              </a:cxn>
              <a:cxn ang="T5">
                <a:pos x="T2" y="T3"/>
              </a:cxn>
            </a:cxnLst>
            <a:rect l="0" t="0" r="r" b="b"/>
            <a:pathLst>
              <a:path w="751839" h="340360">
                <a:moveTo>
                  <a:pt x="0" y="0"/>
                </a:moveTo>
                <a:lnTo>
                  <a:pt x="751332" y="339851"/>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19" name="object 23">
            <a:extLst>
              <a:ext uri="{FF2B5EF4-FFF2-40B4-BE49-F238E27FC236}">
                <a16:creationId xmlns:a16="http://schemas.microsoft.com/office/drawing/2014/main" id="{D3AAC60A-3B34-4759-878A-8577DF0537B6}"/>
              </a:ext>
            </a:extLst>
          </p:cNvPr>
          <p:cNvSpPr>
            <a:spLocks/>
          </p:cNvSpPr>
          <p:nvPr/>
        </p:nvSpPr>
        <p:spPr bwMode="auto">
          <a:xfrm>
            <a:off x="4403725" y="4138613"/>
            <a:ext cx="112713" cy="92075"/>
          </a:xfrm>
          <a:custGeom>
            <a:avLst/>
            <a:gdLst>
              <a:gd name="T0" fmla="*/ 113157 w 111760"/>
              <a:gd name="T1" fmla="*/ 88079 h 91439"/>
              <a:gd name="T2" fmla="*/ 41853 w 111760"/>
              <a:gd name="T3" fmla="*/ 0 h 91439"/>
              <a:gd name="T4" fmla="*/ 0 w 111760"/>
              <a:gd name="T5" fmla="*/ 92715 h 91439"/>
              <a:gd name="T6" fmla="*/ 113157 w 111760"/>
              <a:gd name="T7" fmla="*/ 88079 h 914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1439">
                <a:moveTo>
                  <a:pt x="111251" y="86867"/>
                </a:moveTo>
                <a:lnTo>
                  <a:pt x="41148" y="0"/>
                </a:lnTo>
                <a:lnTo>
                  <a:pt x="0" y="91439"/>
                </a:lnTo>
                <a:lnTo>
                  <a:pt x="111251" y="868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24" name="object 24">
            <a:extLst>
              <a:ext uri="{FF2B5EF4-FFF2-40B4-BE49-F238E27FC236}">
                <a16:creationId xmlns:a16="http://schemas.microsoft.com/office/drawing/2014/main" id="{38273EF8-165F-4CE8-9257-BED725579D2A}"/>
              </a:ext>
            </a:extLst>
          </p:cNvPr>
          <p:cNvSpPr txBox="1"/>
          <p:nvPr/>
        </p:nvSpPr>
        <p:spPr>
          <a:xfrm>
            <a:off x="3216275" y="2951163"/>
            <a:ext cx="42227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销售</a:t>
            </a:r>
            <a:endParaRPr sz="1609">
              <a:latin typeface="Times New Roman"/>
              <a:cs typeface="Times New Roman"/>
            </a:endParaRPr>
          </a:p>
        </p:txBody>
      </p:sp>
      <p:sp>
        <p:nvSpPr>
          <p:cNvPr id="157721" name="object 25">
            <a:extLst>
              <a:ext uri="{FF2B5EF4-FFF2-40B4-BE49-F238E27FC236}">
                <a16:creationId xmlns:a16="http://schemas.microsoft.com/office/drawing/2014/main" id="{986B67EA-6304-4940-8762-E9B4FDCD8335}"/>
              </a:ext>
            </a:extLst>
          </p:cNvPr>
          <p:cNvSpPr txBox="1">
            <a:spLocks noChangeArrowheads="1"/>
          </p:cNvSpPr>
          <p:nvPr/>
        </p:nvSpPr>
        <p:spPr bwMode="auto">
          <a:xfrm>
            <a:off x="993775" y="5551488"/>
            <a:ext cx="46005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5542" rIns="0" bIns="0">
            <a:spAutoFit/>
          </a:bodyPr>
          <a:lstStyle>
            <a:lvl1pPr marL="87313" indent="-76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888"/>
              </a:lnSpc>
              <a:spcBef>
                <a:spcPts val="200"/>
              </a:spcBef>
            </a:pPr>
            <a:r>
              <a:rPr lang="zh-CN" altLang="zh-CN" sz="2400">
                <a:latin typeface="Times New Roman" panose="02020603050405020304" pitchFamily="18" charset="0"/>
                <a:cs typeface="Times New Roman" panose="02020603050405020304" pitchFamily="18" charset="0"/>
              </a:rPr>
              <a:t>•You 也可能</a:t>
            </a:r>
            <a:r>
              <a:rPr lang="zh-CN" altLang="zh-CN" sz="2400" b="1" i="1">
                <a:solidFill>
                  <a:srgbClr val="3737CA"/>
                </a:solidFill>
                <a:latin typeface="Times New Roman" panose="02020603050405020304" pitchFamily="18" charset="0"/>
                <a:cs typeface="Times New Roman" panose="02020603050405020304" pitchFamily="18" charset="0"/>
              </a:rPr>
              <a:t>指定属性和操作</a:t>
            </a:r>
            <a:r>
              <a:rPr lang="zh-CN" altLang="zh-CN" sz="2400">
                <a:latin typeface="Times New Roman" panose="02020603050405020304" pitchFamily="18" charset="0"/>
                <a:cs typeface="Times New Roman" panose="02020603050405020304" pitchFamily="18" charset="0"/>
              </a:rPr>
              <a:t>为他们:</a:t>
            </a:r>
            <a:r>
              <a:rPr lang="zh-CN" altLang="zh-CN" sz="2400" i="1">
                <a:latin typeface="Times New Roman" panose="02020603050405020304" pitchFamily="18" charset="0"/>
                <a:cs typeface="Times New Roman" panose="02020603050405020304" pitchFamily="18" charset="0"/>
              </a:rPr>
              <a:t>速度、内存</a:t>
            </a:r>
            <a:endParaRPr lang="zh-CN" altLang="zh-CN" sz="2400">
              <a:latin typeface="Times New Roman" panose="02020603050405020304" pitchFamily="18" charset="0"/>
              <a:cs typeface="Times New Roman" panose="02020603050405020304" pitchFamily="18" charset="0"/>
            </a:endParaRPr>
          </a:p>
        </p:txBody>
      </p:sp>
      <p:sp>
        <p:nvSpPr>
          <p:cNvPr id="157722" name="object 26">
            <a:extLst>
              <a:ext uri="{FF2B5EF4-FFF2-40B4-BE49-F238E27FC236}">
                <a16:creationId xmlns:a16="http://schemas.microsoft.com/office/drawing/2014/main" id="{3AF4F287-DAFB-4AAB-93B8-4EC668B8B317}"/>
              </a:ext>
            </a:extLst>
          </p:cNvPr>
          <p:cNvSpPr>
            <a:spLocks/>
          </p:cNvSpPr>
          <p:nvPr/>
        </p:nvSpPr>
        <p:spPr bwMode="auto">
          <a:xfrm>
            <a:off x="7099300" y="4048125"/>
            <a:ext cx="2911475" cy="2528888"/>
          </a:xfrm>
          <a:custGeom>
            <a:avLst/>
            <a:gdLst>
              <a:gd name="T0" fmla="*/ 2927437 w 2895600"/>
              <a:gd name="T1" fmla="*/ 1906673 h 2514600"/>
              <a:gd name="T2" fmla="*/ 2927437 w 2895600"/>
              <a:gd name="T3" fmla="*/ 0 h 2514600"/>
              <a:gd name="T4" fmla="*/ 634791 w 2895600"/>
              <a:gd name="T5" fmla="*/ 0 h 2514600"/>
              <a:gd name="T6" fmla="*/ 0 w 2895600"/>
              <a:gd name="T7" fmla="*/ 635044 h 2514600"/>
              <a:gd name="T8" fmla="*/ 0 w 2895600"/>
              <a:gd name="T9" fmla="*/ 2543257 h 2514600"/>
              <a:gd name="T10" fmla="*/ 2292645 w 2895600"/>
              <a:gd name="T11" fmla="*/ 2543257 h 2514600"/>
              <a:gd name="T12" fmla="*/ 2927437 w 2895600"/>
              <a:gd name="T13" fmla="*/ 1906673 h 2514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5600" h="2514600">
                <a:moveTo>
                  <a:pt x="2895600" y="1885188"/>
                </a:moveTo>
                <a:lnTo>
                  <a:pt x="2895600" y="0"/>
                </a:lnTo>
                <a:lnTo>
                  <a:pt x="627888" y="0"/>
                </a:lnTo>
                <a:lnTo>
                  <a:pt x="0" y="627888"/>
                </a:lnTo>
                <a:lnTo>
                  <a:pt x="0" y="2514600"/>
                </a:lnTo>
                <a:lnTo>
                  <a:pt x="2267711" y="2514600"/>
                </a:lnTo>
                <a:lnTo>
                  <a:pt x="2895600" y="1885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23" name="object 27">
            <a:extLst>
              <a:ext uri="{FF2B5EF4-FFF2-40B4-BE49-F238E27FC236}">
                <a16:creationId xmlns:a16="http://schemas.microsoft.com/office/drawing/2014/main" id="{62B81D2D-88C8-43A0-9A30-1B4671B928CE}"/>
              </a:ext>
            </a:extLst>
          </p:cNvPr>
          <p:cNvSpPr>
            <a:spLocks/>
          </p:cNvSpPr>
          <p:nvPr/>
        </p:nvSpPr>
        <p:spPr bwMode="auto">
          <a:xfrm>
            <a:off x="7099300" y="4048125"/>
            <a:ext cx="2911475" cy="631825"/>
          </a:xfrm>
          <a:custGeom>
            <a:avLst/>
            <a:gdLst>
              <a:gd name="T0" fmla="*/ 2927437 w 2895600"/>
              <a:gd name="T1" fmla="*/ 0 h 628014"/>
              <a:gd name="T2" fmla="*/ 634791 w 2895600"/>
              <a:gd name="T3" fmla="*/ 0 h 628014"/>
              <a:gd name="T4" fmla="*/ 0 w 2895600"/>
              <a:gd name="T5" fmla="*/ 635531 h 628014"/>
              <a:gd name="T6" fmla="*/ 2292645 w 2895600"/>
              <a:gd name="T7" fmla="*/ 635531 h 628014"/>
              <a:gd name="T8" fmla="*/ 2927437 w 2895600"/>
              <a:gd name="T9" fmla="*/ 0 h 6280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5600" h="628014">
                <a:moveTo>
                  <a:pt x="2895600" y="0"/>
                </a:moveTo>
                <a:lnTo>
                  <a:pt x="627888" y="0"/>
                </a:lnTo>
                <a:lnTo>
                  <a:pt x="0" y="627888"/>
                </a:lnTo>
                <a:lnTo>
                  <a:pt x="2267711" y="627888"/>
                </a:lnTo>
                <a:lnTo>
                  <a:pt x="28956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24" name="object 28">
            <a:extLst>
              <a:ext uri="{FF2B5EF4-FFF2-40B4-BE49-F238E27FC236}">
                <a16:creationId xmlns:a16="http://schemas.microsoft.com/office/drawing/2014/main" id="{499ED0F3-A23C-4FF3-9B3C-3AB1FCEE2D71}"/>
              </a:ext>
            </a:extLst>
          </p:cNvPr>
          <p:cNvSpPr>
            <a:spLocks/>
          </p:cNvSpPr>
          <p:nvPr/>
        </p:nvSpPr>
        <p:spPr bwMode="auto">
          <a:xfrm>
            <a:off x="9378950" y="4048125"/>
            <a:ext cx="631825" cy="2528888"/>
          </a:xfrm>
          <a:custGeom>
            <a:avLst/>
            <a:gdLst>
              <a:gd name="T0" fmla="*/ 635529 w 628015"/>
              <a:gd name="T1" fmla="*/ 1906673 h 2514600"/>
              <a:gd name="T2" fmla="*/ 635529 w 628015"/>
              <a:gd name="T3" fmla="*/ 0 h 2514600"/>
              <a:gd name="T4" fmla="*/ 0 w 628015"/>
              <a:gd name="T5" fmla="*/ 635044 h 2514600"/>
              <a:gd name="T6" fmla="*/ 0 w 628015"/>
              <a:gd name="T7" fmla="*/ 2543257 h 2514600"/>
              <a:gd name="T8" fmla="*/ 635529 w 628015"/>
              <a:gd name="T9" fmla="*/ 1906673 h 2514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8015" h="2514600">
                <a:moveTo>
                  <a:pt x="627888" y="1885188"/>
                </a:moveTo>
                <a:lnTo>
                  <a:pt x="627888" y="0"/>
                </a:lnTo>
                <a:lnTo>
                  <a:pt x="0" y="627888"/>
                </a:lnTo>
                <a:lnTo>
                  <a:pt x="0" y="2514600"/>
                </a:lnTo>
                <a:lnTo>
                  <a:pt x="627888" y="18851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25" name="object 29">
            <a:extLst>
              <a:ext uri="{FF2B5EF4-FFF2-40B4-BE49-F238E27FC236}">
                <a16:creationId xmlns:a16="http://schemas.microsoft.com/office/drawing/2014/main" id="{072A260E-B93D-400E-A97C-3CD6AAE16E00}"/>
              </a:ext>
            </a:extLst>
          </p:cNvPr>
          <p:cNvSpPr>
            <a:spLocks/>
          </p:cNvSpPr>
          <p:nvPr/>
        </p:nvSpPr>
        <p:spPr bwMode="auto">
          <a:xfrm>
            <a:off x="7099300" y="4048125"/>
            <a:ext cx="2911475" cy="2528888"/>
          </a:xfrm>
          <a:custGeom>
            <a:avLst/>
            <a:gdLst>
              <a:gd name="T0" fmla="*/ 634791 w 2895600"/>
              <a:gd name="T1" fmla="*/ 0 h 2514600"/>
              <a:gd name="T2" fmla="*/ 0 w 2895600"/>
              <a:gd name="T3" fmla="*/ 635044 h 2514600"/>
              <a:gd name="T4" fmla="*/ 0 w 2895600"/>
              <a:gd name="T5" fmla="*/ 2543257 h 2514600"/>
              <a:gd name="T6" fmla="*/ 2292645 w 2895600"/>
              <a:gd name="T7" fmla="*/ 2543257 h 2514600"/>
              <a:gd name="T8" fmla="*/ 2927437 w 2895600"/>
              <a:gd name="T9" fmla="*/ 1906673 h 2514600"/>
              <a:gd name="T10" fmla="*/ 2927437 w 2895600"/>
              <a:gd name="T11" fmla="*/ 0 h 2514600"/>
              <a:gd name="T12" fmla="*/ 634791 w 2895600"/>
              <a:gd name="T13" fmla="*/ 0 h 2514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5600" h="2514600">
                <a:moveTo>
                  <a:pt x="627888" y="0"/>
                </a:moveTo>
                <a:lnTo>
                  <a:pt x="0" y="627888"/>
                </a:lnTo>
                <a:lnTo>
                  <a:pt x="0" y="2514600"/>
                </a:lnTo>
                <a:lnTo>
                  <a:pt x="2267711" y="2514600"/>
                </a:lnTo>
                <a:lnTo>
                  <a:pt x="2895600" y="1885188"/>
                </a:lnTo>
                <a:lnTo>
                  <a:pt x="2895600" y="0"/>
                </a:lnTo>
                <a:lnTo>
                  <a:pt x="627888"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26" name="object 30">
            <a:extLst>
              <a:ext uri="{FF2B5EF4-FFF2-40B4-BE49-F238E27FC236}">
                <a16:creationId xmlns:a16="http://schemas.microsoft.com/office/drawing/2014/main" id="{50589939-9922-4456-9BAE-FA09264E70C7}"/>
              </a:ext>
            </a:extLst>
          </p:cNvPr>
          <p:cNvSpPr>
            <a:spLocks/>
          </p:cNvSpPr>
          <p:nvPr/>
        </p:nvSpPr>
        <p:spPr bwMode="auto">
          <a:xfrm>
            <a:off x="7099300" y="4048125"/>
            <a:ext cx="2911475" cy="631825"/>
          </a:xfrm>
          <a:custGeom>
            <a:avLst/>
            <a:gdLst>
              <a:gd name="T0" fmla="*/ 0 w 2895600"/>
              <a:gd name="T1" fmla="*/ 635531 h 628014"/>
              <a:gd name="T2" fmla="*/ 2292645 w 2895600"/>
              <a:gd name="T3" fmla="*/ 635531 h 628014"/>
              <a:gd name="T4" fmla="*/ 2927437 w 2895600"/>
              <a:gd name="T5" fmla="*/ 0 h 628014"/>
              <a:gd name="T6" fmla="*/ 0 60000 65536"/>
              <a:gd name="T7" fmla="*/ 0 60000 65536"/>
              <a:gd name="T8" fmla="*/ 0 60000 65536"/>
            </a:gdLst>
            <a:ahLst/>
            <a:cxnLst>
              <a:cxn ang="T6">
                <a:pos x="T0" y="T1"/>
              </a:cxn>
              <a:cxn ang="T7">
                <a:pos x="T2" y="T3"/>
              </a:cxn>
              <a:cxn ang="T8">
                <a:pos x="T4" y="T5"/>
              </a:cxn>
            </a:cxnLst>
            <a:rect l="0" t="0" r="r" b="b"/>
            <a:pathLst>
              <a:path w="2895600" h="628014">
                <a:moveTo>
                  <a:pt x="0" y="627888"/>
                </a:moveTo>
                <a:lnTo>
                  <a:pt x="2267711" y="627888"/>
                </a:lnTo>
                <a:lnTo>
                  <a:pt x="2895600"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27" name="object 31">
            <a:extLst>
              <a:ext uri="{FF2B5EF4-FFF2-40B4-BE49-F238E27FC236}">
                <a16:creationId xmlns:a16="http://schemas.microsoft.com/office/drawing/2014/main" id="{2B3E0E74-8E53-4315-88A6-8EE37AC43BDB}"/>
              </a:ext>
            </a:extLst>
          </p:cNvPr>
          <p:cNvSpPr>
            <a:spLocks/>
          </p:cNvSpPr>
          <p:nvPr/>
        </p:nvSpPr>
        <p:spPr bwMode="auto">
          <a:xfrm>
            <a:off x="9378950" y="4679950"/>
            <a:ext cx="0" cy="1897063"/>
          </a:xfrm>
          <a:custGeom>
            <a:avLst/>
            <a:gdLst>
              <a:gd name="T0" fmla="*/ 0 h 1887220"/>
              <a:gd name="T1" fmla="*/ 1906444 h 1887220"/>
              <a:gd name="T2" fmla="*/ 0 60000 65536"/>
              <a:gd name="T3" fmla="*/ 0 60000 65536"/>
            </a:gdLst>
            <a:ahLst/>
            <a:cxnLst>
              <a:cxn ang="T2">
                <a:pos x="0" y="T0"/>
              </a:cxn>
              <a:cxn ang="T3">
                <a:pos x="0" y="T1"/>
              </a:cxn>
            </a:cxnLst>
            <a:rect l="0" t="0" r="r" b="b"/>
            <a:pathLst>
              <a:path h="1887220">
                <a:moveTo>
                  <a:pt x="0" y="0"/>
                </a:moveTo>
                <a:lnTo>
                  <a:pt x="0" y="18867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 name="object 32">
            <a:extLst>
              <a:ext uri="{FF2B5EF4-FFF2-40B4-BE49-F238E27FC236}">
                <a16:creationId xmlns:a16="http://schemas.microsoft.com/office/drawing/2014/main" id="{3B16B1B3-EC15-4FEE-BB20-6B57C8E75343}"/>
              </a:ext>
            </a:extLst>
          </p:cNvPr>
          <p:cNvSpPr txBox="1"/>
          <p:nvPr/>
        </p:nvSpPr>
        <p:spPr>
          <a:xfrm>
            <a:off x="7331075" y="4689475"/>
            <a:ext cx="747713"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S</a:t>
            </a:r>
            <a:r>
              <a:rPr sz="1609" spc="-75" dirty="0">
                <a:latin typeface="Times New Roman"/>
                <a:cs typeface="Times New Roman"/>
              </a:rPr>
              <a:t> </a:t>
            </a:r>
            <a:r>
              <a:rPr sz="1609" dirty="0">
                <a:latin typeface="Times New Roman"/>
                <a:cs typeface="Times New Roman"/>
              </a:rPr>
              <a:t>服务器</a:t>
            </a:r>
            <a:endParaRPr sz="1609">
              <a:latin typeface="Times New Roman"/>
              <a:cs typeface="Times New Roman"/>
            </a:endParaRPr>
          </a:p>
        </p:txBody>
      </p:sp>
      <p:sp>
        <p:nvSpPr>
          <p:cNvPr id="157729" name="object 33">
            <a:extLst>
              <a:ext uri="{FF2B5EF4-FFF2-40B4-BE49-F238E27FC236}">
                <a16:creationId xmlns:a16="http://schemas.microsoft.com/office/drawing/2014/main" id="{F2C524B1-3D6F-4553-82B1-F17C49E31A62}"/>
              </a:ext>
            </a:extLst>
          </p:cNvPr>
          <p:cNvSpPr txBox="1">
            <a:spLocks noChangeArrowheads="1"/>
          </p:cNvSpPr>
          <p:nvPr/>
        </p:nvSpPr>
        <p:spPr bwMode="auto">
          <a:xfrm>
            <a:off x="7254875" y="4995863"/>
            <a:ext cx="212883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32"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processorSpeed=300mHz memory=1Gb</a:t>
            </a:r>
          </a:p>
        </p:txBody>
      </p:sp>
      <p:sp>
        <p:nvSpPr>
          <p:cNvPr id="157730" name="object 34">
            <a:extLst>
              <a:ext uri="{FF2B5EF4-FFF2-40B4-BE49-F238E27FC236}">
                <a16:creationId xmlns:a16="http://schemas.microsoft.com/office/drawing/2014/main" id="{8466D84D-61D0-4E06-BD27-E6717E3438E2}"/>
              </a:ext>
            </a:extLst>
          </p:cNvPr>
          <p:cNvSpPr txBox="1">
            <a:spLocks noChangeArrowheads="1"/>
          </p:cNvSpPr>
          <p:nvPr/>
        </p:nvSpPr>
        <p:spPr bwMode="auto">
          <a:xfrm>
            <a:off x="7239000" y="5594350"/>
            <a:ext cx="11652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94" rIns="0" bIns="0">
            <a:spAutoFit/>
          </a:bodyPr>
          <a:lstStyle>
            <a:lvl1pPr marL="127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88"/>
              </a:spcBef>
            </a:pPr>
            <a:r>
              <a:rPr lang="zh-CN" altLang="zh-CN" sz="1600">
                <a:latin typeface="Times New Roman" panose="02020603050405020304" pitchFamily="18" charset="0"/>
                <a:cs typeface="Times New Roman" panose="02020603050405020304" pitchFamily="18" charset="0"/>
              </a:rPr>
              <a:t>部署 dbadmin.exe tktmstr.exe</a:t>
            </a:r>
          </a:p>
        </p:txBody>
      </p:sp>
      <p:sp>
        <p:nvSpPr>
          <p:cNvPr id="157731" name="object 35">
            <a:extLst>
              <a:ext uri="{FF2B5EF4-FFF2-40B4-BE49-F238E27FC236}">
                <a16:creationId xmlns:a16="http://schemas.microsoft.com/office/drawing/2014/main" id="{5532A15E-4A86-444F-844D-6A03A42CBA56}"/>
              </a:ext>
            </a:extLst>
          </p:cNvPr>
          <p:cNvSpPr>
            <a:spLocks/>
          </p:cNvSpPr>
          <p:nvPr/>
        </p:nvSpPr>
        <p:spPr bwMode="auto">
          <a:xfrm>
            <a:off x="7099300" y="4967288"/>
            <a:ext cx="2298700" cy="0"/>
          </a:xfrm>
          <a:custGeom>
            <a:avLst/>
            <a:gdLst>
              <a:gd name="T0" fmla="*/ 0 w 2286000"/>
              <a:gd name="T1" fmla="*/ 2311471 w 2286000"/>
              <a:gd name="T2" fmla="*/ 0 60000 65536"/>
              <a:gd name="T3" fmla="*/ 0 60000 65536"/>
            </a:gdLst>
            <a:ahLst/>
            <a:cxnLst>
              <a:cxn ang="T2">
                <a:pos x="T0" y="0"/>
              </a:cxn>
              <a:cxn ang="T3">
                <a:pos x="T1" y="0"/>
              </a:cxn>
            </a:cxnLst>
            <a:rect l="0" t="0" r="r" b="b"/>
            <a:pathLst>
              <a:path w="2286000">
                <a:moveTo>
                  <a:pt x="0" y="0"/>
                </a:moveTo>
                <a:lnTo>
                  <a:pt x="2286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32" name="object 36">
            <a:extLst>
              <a:ext uri="{FF2B5EF4-FFF2-40B4-BE49-F238E27FC236}">
                <a16:creationId xmlns:a16="http://schemas.microsoft.com/office/drawing/2014/main" id="{6A0A637B-9366-4B00-B7C6-B214CA90E098}"/>
              </a:ext>
            </a:extLst>
          </p:cNvPr>
          <p:cNvSpPr>
            <a:spLocks/>
          </p:cNvSpPr>
          <p:nvPr/>
        </p:nvSpPr>
        <p:spPr bwMode="auto">
          <a:xfrm>
            <a:off x="7099300" y="5581650"/>
            <a:ext cx="2298700" cy="0"/>
          </a:xfrm>
          <a:custGeom>
            <a:avLst/>
            <a:gdLst>
              <a:gd name="T0" fmla="*/ 0 w 2286000"/>
              <a:gd name="T1" fmla="*/ 2311470 w 2286000"/>
              <a:gd name="T2" fmla="*/ 0 60000 65536"/>
              <a:gd name="T3" fmla="*/ 0 60000 65536"/>
            </a:gdLst>
            <a:ahLst/>
            <a:cxnLst>
              <a:cxn ang="T2">
                <a:pos x="T0" y="0"/>
              </a:cxn>
              <a:cxn ang="T3">
                <a:pos x="T1" y="0"/>
              </a:cxn>
            </a:cxnLst>
            <a:rect l="0" t="0" r="r" b="b"/>
            <a:pathLst>
              <a:path w="2286000">
                <a:moveTo>
                  <a:pt x="0" y="0"/>
                </a:moveTo>
                <a:lnTo>
                  <a:pt x="22859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33" name="object 37">
            <a:extLst>
              <a:ext uri="{FF2B5EF4-FFF2-40B4-BE49-F238E27FC236}">
                <a16:creationId xmlns:a16="http://schemas.microsoft.com/office/drawing/2014/main" id="{DC2DDB03-1620-41F4-82AE-30A1068E9408}"/>
              </a:ext>
            </a:extLst>
          </p:cNvPr>
          <p:cNvSpPr>
            <a:spLocks/>
          </p:cNvSpPr>
          <p:nvPr/>
        </p:nvSpPr>
        <p:spPr bwMode="auto">
          <a:xfrm>
            <a:off x="9342438" y="2060575"/>
            <a:ext cx="439737" cy="1762125"/>
          </a:xfrm>
          <a:custGeom>
            <a:avLst/>
            <a:gdLst>
              <a:gd name="T0" fmla="*/ 441842 w 437515"/>
              <a:gd name="T1" fmla="*/ 1328005 h 1752600"/>
              <a:gd name="T2" fmla="*/ 441842 w 437515"/>
              <a:gd name="T3" fmla="*/ 0 h 1752600"/>
              <a:gd name="T4" fmla="*/ 0 w 437515"/>
              <a:gd name="T5" fmla="*/ 442154 h 1752600"/>
              <a:gd name="T6" fmla="*/ 0 w 437515"/>
              <a:gd name="T7" fmla="*/ 1771701 h 1752600"/>
              <a:gd name="T8" fmla="*/ 441842 w 437515"/>
              <a:gd name="T9" fmla="*/ 1328005 h 175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515" h="1752600">
                <a:moveTo>
                  <a:pt x="437388" y="1313687"/>
                </a:moveTo>
                <a:lnTo>
                  <a:pt x="437388" y="0"/>
                </a:lnTo>
                <a:lnTo>
                  <a:pt x="0" y="437387"/>
                </a:lnTo>
                <a:lnTo>
                  <a:pt x="0" y="1752599"/>
                </a:lnTo>
                <a:lnTo>
                  <a:pt x="437388" y="1313687"/>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7734" name="object 38">
            <a:extLst>
              <a:ext uri="{FF2B5EF4-FFF2-40B4-BE49-F238E27FC236}">
                <a16:creationId xmlns:a16="http://schemas.microsoft.com/office/drawing/2014/main" id="{571BBF0C-0CC5-48CD-9A4F-17DFFCCCFC47}"/>
              </a:ext>
            </a:extLst>
          </p:cNvPr>
          <p:cNvSpPr>
            <a:spLocks/>
          </p:cNvSpPr>
          <p:nvPr/>
        </p:nvSpPr>
        <p:spPr bwMode="auto">
          <a:xfrm>
            <a:off x="7483475" y="2060575"/>
            <a:ext cx="2298700" cy="1762125"/>
          </a:xfrm>
          <a:custGeom>
            <a:avLst/>
            <a:gdLst>
              <a:gd name="T0" fmla="*/ 442261 w 2286000"/>
              <a:gd name="T1" fmla="*/ 0 h 1752600"/>
              <a:gd name="T2" fmla="*/ 0 w 2286000"/>
              <a:gd name="T3" fmla="*/ 442154 h 1752600"/>
              <a:gd name="T4" fmla="*/ 0 w 2286000"/>
              <a:gd name="T5" fmla="*/ 1771701 h 1752600"/>
              <a:gd name="T6" fmla="*/ 1869208 w 2286000"/>
              <a:gd name="T7" fmla="*/ 1771701 h 1752600"/>
              <a:gd name="T8" fmla="*/ 2311471 w 2286000"/>
              <a:gd name="T9" fmla="*/ 1328005 h 1752600"/>
              <a:gd name="T10" fmla="*/ 2311471 w 2286000"/>
              <a:gd name="T11" fmla="*/ 0 h 1752600"/>
              <a:gd name="T12" fmla="*/ 442261 w 2286000"/>
              <a:gd name="T13" fmla="*/ 0 h 1752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86000" h="1752600">
                <a:moveTo>
                  <a:pt x="437388" y="0"/>
                </a:moveTo>
                <a:lnTo>
                  <a:pt x="0" y="437387"/>
                </a:lnTo>
                <a:lnTo>
                  <a:pt x="0" y="1752599"/>
                </a:lnTo>
                <a:lnTo>
                  <a:pt x="1848611" y="1752599"/>
                </a:lnTo>
                <a:lnTo>
                  <a:pt x="2286000" y="1313687"/>
                </a:lnTo>
                <a:lnTo>
                  <a:pt x="2286000" y="0"/>
                </a:lnTo>
                <a:lnTo>
                  <a:pt x="437388"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35" name="object 39">
            <a:extLst>
              <a:ext uri="{FF2B5EF4-FFF2-40B4-BE49-F238E27FC236}">
                <a16:creationId xmlns:a16="http://schemas.microsoft.com/office/drawing/2014/main" id="{28D4B2A3-020F-4C94-9238-C917111E7B6D}"/>
              </a:ext>
            </a:extLst>
          </p:cNvPr>
          <p:cNvSpPr>
            <a:spLocks/>
          </p:cNvSpPr>
          <p:nvPr/>
        </p:nvSpPr>
        <p:spPr bwMode="auto">
          <a:xfrm>
            <a:off x="7483475" y="2060575"/>
            <a:ext cx="2298700" cy="439738"/>
          </a:xfrm>
          <a:custGeom>
            <a:avLst/>
            <a:gdLst>
              <a:gd name="T0" fmla="*/ 0 w 2286000"/>
              <a:gd name="T1" fmla="*/ 441845 h 437514"/>
              <a:gd name="T2" fmla="*/ 1869208 w 2286000"/>
              <a:gd name="T3" fmla="*/ 441845 h 437514"/>
              <a:gd name="T4" fmla="*/ 2311471 w 2286000"/>
              <a:gd name="T5" fmla="*/ 0 h 437514"/>
              <a:gd name="T6" fmla="*/ 0 60000 65536"/>
              <a:gd name="T7" fmla="*/ 0 60000 65536"/>
              <a:gd name="T8" fmla="*/ 0 60000 65536"/>
            </a:gdLst>
            <a:ahLst/>
            <a:cxnLst>
              <a:cxn ang="T6">
                <a:pos x="T0" y="T1"/>
              </a:cxn>
              <a:cxn ang="T7">
                <a:pos x="T2" y="T3"/>
              </a:cxn>
              <a:cxn ang="T8">
                <a:pos x="T4" y="T5"/>
              </a:cxn>
            </a:cxnLst>
            <a:rect l="0" t="0" r="r" b="b"/>
            <a:pathLst>
              <a:path w="2286000" h="437514">
                <a:moveTo>
                  <a:pt x="0" y="437387"/>
                </a:moveTo>
                <a:lnTo>
                  <a:pt x="1848611" y="437387"/>
                </a:lnTo>
                <a:lnTo>
                  <a:pt x="2286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36" name="object 40">
            <a:extLst>
              <a:ext uri="{FF2B5EF4-FFF2-40B4-BE49-F238E27FC236}">
                <a16:creationId xmlns:a16="http://schemas.microsoft.com/office/drawing/2014/main" id="{1CBDB089-7CF7-4A1C-B267-D6815C681999}"/>
              </a:ext>
            </a:extLst>
          </p:cNvPr>
          <p:cNvSpPr>
            <a:spLocks/>
          </p:cNvSpPr>
          <p:nvPr/>
        </p:nvSpPr>
        <p:spPr bwMode="auto">
          <a:xfrm>
            <a:off x="9342438" y="2500313"/>
            <a:ext cx="0" cy="1323975"/>
          </a:xfrm>
          <a:custGeom>
            <a:avLst/>
            <a:gdLst>
              <a:gd name="T0" fmla="*/ 0 h 1315720"/>
              <a:gd name="T1" fmla="*/ 1331768 h 1315720"/>
              <a:gd name="T2" fmla="*/ 0 60000 65536"/>
              <a:gd name="T3" fmla="*/ 0 60000 65536"/>
            </a:gdLst>
            <a:ahLst/>
            <a:cxnLst>
              <a:cxn ang="T2">
                <a:pos x="0" y="T0"/>
              </a:cxn>
              <a:cxn ang="T3">
                <a:pos x="0" y="T1"/>
              </a:cxn>
            </a:cxnLst>
            <a:rect l="0" t="0" r="r" b="b"/>
            <a:pathLst>
              <a:path h="1315720">
                <a:moveTo>
                  <a:pt x="0" y="0"/>
                </a:moveTo>
                <a:lnTo>
                  <a:pt x="0" y="13152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7737" name="object 41">
            <a:extLst>
              <a:ext uri="{FF2B5EF4-FFF2-40B4-BE49-F238E27FC236}">
                <a16:creationId xmlns:a16="http://schemas.microsoft.com/office/drawing/2014/main" id="{E8DACB09-92F0-4302-B858-184A053AC9FD}"/>
              </a:ext>
            </a:extLst>
          </p:cNvPr>
          <p:cNvSpPr txBox="1">
            <a:spLocks noChangeArrowheads="1"/>
          </p:cNvSpPr>
          <p:nvPr/>
        </p:nvSpPr>
        <p:spPr bwMode="auto">
          <a:xfrm>
            <a:off x="7639050" y="2411413"/>
            <a:ext cx="11144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419100" indent="1000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6000"/>
              </a:lnSpc>
              <a:spcBef>
                <a:spcPts val="100"/>
              </a:spcBef>
            </a:pPr>
            <a:r>
              <a:rPr lang="zh-CN" altLang="zh-CN" sz="1600">
                <a:latin typeface="Times New Roman" panose="02020603050405020304" pitchFamily="18" charset="0"/>
                <a:cs typeface="Times New Roman" panose="02020603050405020304" pitchFamily="18" charset="0"/>
              </a:rPr>
              <a:t>销售部署</a:t>
            </a:r>
          </a:p>
          <a:p>
            <a:pPr/>
            <a:r>
              <a:rPr lang="zh-CN" altLang="zh-CN" sz="1600">
                <a:latin typeface="Times New Roman" panose="02020603050405020304" pitchFamily="18" charset="0"/>
                <a:cs typeface="Times New Roman" panose="02020603050405020304" pitchFamily="18" charset="0"/>
              </a:rPr>
              <a:t>pos.exe contacts.exe</a:t>
            </a:r>
          </a:p>
        </p:txBody>
      </p:sp>
      <p:sp>
        <p:nvSpPr>
          <p:cNvPr id="157738" name="object 42">
            <a:extLst>
              <a:ext uri="{FF2B5EF4-FFF2-40B4-BE49-F238E27FC236}">
                <a16:creationId xmlns:a16="http://schemas.microsoft.com/office/drawing/2014/main" id="{A2F92D2C-9A3E-45E5-BC21-CD5C5A592D6D}"/>
              </a:ext>
            </a:extLst>
          </p:cNvPr>
          <p:cNvSpPr>
            <a:spLocks/>
          </p:cNvSpPr>
          <p:nvPr/>
        </p:nvSpPr>
        <p:spPr bwMode="auto">
          <a:xfrm>
            <a:off x="7483475" y="2903538"/>
            <a:ext cx="1838325" cy="0"/>
          </a:xfrm>
          <a:custGeom>
            <a:avLst/>
            <a:gdLst>
              <a:gd name="T0" fmla="*/ 0 w 1828800"/>
              <a:gd name="T1" fmla="*/ 1847900 w 1828800"/>
              <a:gd name="T2" fmla="*/ 0 60000 65536"/>
              <a:gd name="T3" fmla="*/ 0 60000 65536"/>
            </a:gdLst>
            <a:ahLst/>
            <a:cxnLst>
              <a:cxn ang="T2">
                <a:pos x="T0" y="0"/>
              </a:cxn>
              <a:cxn ang="T3">
                <a:pos x="T1" y="0"/>
              </a:cxn>
            </a:cxnLst>
            <a:rect l="0" t="0" r="r" b="b"/>
            <a:pathLst>
              <a:path w="1828800">
                <a:moveTo>
                  <a:pt x="0" y="0"/>
                </a:move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8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object 2">
            <a:extLst>
              <a:ext uri="{FF2B5EF4-FFF2-40B4-BE49-F238E27FC236}">
                <a16:creationId xmlns:a16="http://schemas.microsoft.com/office/drawing/2014/main" id="{8598EDD6-7BDB-4D91-B7D6-2416DDF46BE0}"/>
              </a:ext>
            </a:extLst>
          </p:cNvPr>
          <p:cNvSpPr>
            <a:spLocks noChangeArrowheads="1"/>
          </p:cNvSpPr>
          <p:nvPr/>
        </p:nvSpPr>
        <p:spPr bwMode="auto">
          <a:xfrm>
            <a:off x="3267075" y="1854200"/>
            <a:ext cx="6216650" cy="47418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p>
        </p:txBody>
      </p:sp>
      <p:sp>
        <p:nvSpPr>
          <p:cNvPr id="158723" name="object 3">
            <a:extLst>
              <a:ext uri="{FF2B5EF4-FFF2-40B4-BE49-F238E27FC236}">
                <a16:creationId xmlns:a16="http://schemas.microsoft.com/office/drawing/2014/main" id="{3DFE6811-2249-42F3-825C-025504A82EF1}"/>
              </a:ext>
            </a:extLst>
          </p:cNvPr>
          <p:cNvSpPr txBox="1">
            <a:spLocks noChangeArrowheads="1"/>
          </p:cNvSpPr>
          <p:nvPr/>
        </p:nvSpPr>
        <p:spPr bwMode="auto">
          <a:xfrm>
            <a:off x="685800" y="1371600"/>
            <a:ext cx="8486775"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88900" indent="-76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2900"/>
              </a:lnSpc>
              <a:spcBef>
                <a:spcPts val="88"/>
              </a:spcBef>
            </a:pPr>
            <a:r>
              <a:rPr lang="zh-CN" altLang="zh-CN" sz="2400">
                <a:latin typeface="Times New Roman" panose="02020603050405020304" pitchFamily="18" charset="0"/>
                <a:cs typeface="Times New Roman" panose="02020603050405020304" pitchFamily="18" charset="0"/>
              </a:rPr>
              <a:t>•You 使用部署关系图来模拟系统的静态部署视图。</a:t>
            </a:r>
          </a:p>
          <a:p>
            <a:pPr>
              <a:spcBef>
                <a:spcPts val="275"/>
              </a:spcBef>
            </a:pPr>
            <a:r>
              <a:rPr lang="zh-CN" altLang="zh-CN" sz="2400" i="1">
                <a:latin typeface="Times New Roman" panose="02020603050405020304" pitchFamily="18" charset="0"/>
                <a:cs typeface="Times New Roman" panose="02020603050405020304" pitchFamily="18" charset="0"/>
              </a:rPr>
              <a:t>-示例1</a:t>
            </a:r>
            <a:endParaRPr lang="zh-CN" altLang="zh-CN" sz="240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D285C91A-DC95-40AB-A213-7D2B50F92C9A}"/>
              </a:ext>
            </a:extLst>
          </p:cNvPr>
          <p:cNvSpPr/>
          <p:nvPr/>
        </p:nvSpPr>
        <p:spPr>
          <a:xfrm>
            <a:off x="152400" y="228600"/>
            <a:ext cx="5791200" cy="463550"/>
          </a:xfrm>
          <a:prstGeom prst="rect">
            <a:avLst/>
          </a:prstGeom>
        </p:spPr>
        <p:txBody>
          <a:bodyPr>
            <a:spAutoFit/>
          </a:bodyPr>
          <a:lstStyle/>
          <a:p>
            <a:pPr marL="12771">
              <a:lnSpc>
                <a:spcPts val="2891"/>
              </a:lnSpc>
              <a:spcBef>
                <a:spcPts val="101"/>
              </a:spcBef>
              <a:defRPr/>
            </a:pPr>
            <a:r>
              <a:rPr lang="en-US" altLang="zh-CN" sz="4400" b="1" i="1" spc="-5" dirty="0">
                <a:solidFill>
                  <a:schemeClr val="bg1"/>
                </a:solidFill>
                <a:latin typeface="Times New Roman"/>
                <a:cs typeface="Times New Roman"/>
              </a:rPr>
              <a:t>部署</a:t>
            </a:r>
            <a:r>
              <a:rPr lang="en-US" altLang="zh-CN" sz="4400" b="1" i="1" spc="-15" dirty="0">
                <a:solidFill>
                  <a:schemeClr val="bg1"/>
                </a:solidFill>
                <a:latin typeface="Times New Roman"/>
                <a:cs typeface="Times New Roman"/>
              </a:rPr>
              <a:t> </a:t>
            </a:r>
            <a:r>
              <a:rPr lang="en-US" altLang="zh-CN" sz="4400" b="1" i="1" spc="-5" dirty="0">
                <a:solidFill>
                  <a:schemeClr val="bg1"/>
                </a:solidFill>
                <a:latin typeface="Times New Roman"/>
                <a:cs typeface="Times New Roman"/>
              </a:rPr>
              <a:t>图</a:t>
            </a:r>
            <a:endParaRPr lang="en-US" altLang="zh-CN" sz="4400" dirty="0">
              <a:solidFill>
                <a:schemeClr val="bg1"/>
              </a:solidFill>
              <a:latin typeface="Times New Roman"/>
              <a:cs typeface="Times New Roman"/>
            </a:endParaRPr>
          </a:p>
        </p:txBody>
      </p:sp>
    </p:spTree>
  </p:cSld>
  <p:clrMapOvr>
    <a:masterClrMapping/>
  </p:clrMapOvr>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a:extLst>
              <a:ext uri="{FF2B5EF4-FFF2-40B4-BE49-F238E27FC236}">
                <a16:creationId xmlns:a16="http://schemas.microsoft.com/office/drawing/2014/main" id="{32860C86-6A0A-41DB-BF3F-B3044ED5BBE3}"/>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5" dirty="0"/>
              <a:t>的</a:t>
            </a:r>
            <a:r>
              <a:rPr spc="-5" dirty="0"/>
              <a:t>逻辑</a:t>
            </a:r>
            <a:r>
              <a:rPr spc="-65" dirty="0"/>
              <a:t> </a:t>
            </a:r>
            <a:r>
              <a:rPr spc="10" dirty="0"/>
              <a:t>建筑</a:t>
            </a:r>
          </a:p>
        </p:txBody>
      </p:sp>
      <p:sp>
        <p:nvSpPr>
          <p:cNvPr id="73731" name="object 12">
            <a:extLst>
              <a:ext uri="{FF2B5EF4-FFF2-40B4-BE49-F238E27FC236}">
                <a16:creationId xmlns:a16="http://schemas.microsoft.com/office/drawing/2014/main" id="{0B05F687-06D7-4D0D-9CEF-3035D44C69B8}"/>
              </a:ext>
            </a:extLst>
          </p:cNvPr>
          <p:cNvSpPr txBox="1">
            <a:spLocks noChangeArrowheads="1"/>
          </p:cNvSpPr>
          <p:nvPr/>
        </p:nvSpPr>
        <p:spPr bwMode="auto">
          <a:xfrm>
            <a:off x="1709738" y="1157288"/>
            <a:ext cx="8645525"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62000" indent="-29210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800">
                <a:latin typeface="Cambria" panose="02040503050406030204" pitchFamily="18" charset="0"/>
              </a:rPr>
              <a:t>我们可以使用 UML 方法来表示逻辑体系结构, 方法是通过</a:t>
            </a:r>
            <a:r>
              <a:rPr lang="zh-CN" altLang="zh-CN" sz="2800">
                <a:solidFill>
                  <a:srgbClr val="FF0000"/>
                </a:solidFill>
                <a:latin typeface="Cambria" panose="02040503050406030204" pitchFamily="18" charset="0"/>
              </a:rPr>
              <a:t>类图</a:t>
            </a:r>
            <a:r>
              <a:rPr lang="zh-CN" altLang="zh-CN" sz="2800">
                <a:latin typeface="Cambria" panose="02040503050406030204" pitchFamily="18" charset="0"/>
              </a:rPr>
              <a:t>和</a:t>
            </a:r>
            <a:r>
              <a:rPr lang="zh-CN" altLang="zh-CN" sz="2800">
                <a:solidFill>
                  <a:srgbClr val="FF0000"/>
                </a:solidFill>
                <a:latin typeface="Cambria" panose="02040503050406030204" pitchFamily="18" charset="0"/>
              </a:rPr>
              <a:t>类模板</a:t>
            </a:r>
            <a:r>
              <a:rPr lang="zh-CN" altLang="zh-CN" sz="2800">
                <a:latin typeface="Cambria" panose="02040503050406030204" pitchFamily="18" charset="0"/>
              </a:rPr>
              <a:t>.</a:t>
            </a:r>
          </a:p>
          <a:p>
            <a:pPr lvl="1" eaLnBrk="1" hangingPunct="1">
              <a:lnSpc>
                <a:spcPct val="102000"/>
              </a:lnSpc>
              <a:spcBef>
                <a:spcPts val="375"/>
              </a:spcBef>
              <a:buFont typeface="Arial" panose="020B0604020202020204" pitchFamily="34" charset="0"/>
              <a:buChar char="–"/>
            </a:pPr>
            <a:r>
              <a:rPr lang="zh-CN" altLang="zh-CN" sz="2000">
                <a:latin typeface="Cambria" panose="02040503050406030204" pitchFamily="18" charset="0"/>
              </a:rPr>
              <a:t>类关系图显示一组类及其逻辑关系:</a:t>
            </a:r>
            <a:r>
              <a:rPr lang="zh-CN" altLang="zh-CN" sz="2000">
                <a:solidFill>
                  <a:srgbClr val="FF0000"/>
                </a:solidFill>
                <a:latin typeface="Cambria" panose="02040503050406030204" pitchFamily="18" charset="0"/>
              </a:rPr>
              <a:t>关联、用法、组成、继承</a:t>
            </a:r>
            <a:r>
              <a:rPr lang="zh-CN" altLang="zh-CN" sz="2000">
                <a:latin typeface="Cambria" panose="02040503050406030204" pitchFamily="18" charset="0"/>
              </a:rPr>
              <a:t>等等。</a:t>
            </a:r>
          </a:p>
          <a:p>
            <a:pPr lvl="1" eaLnBrk="1" hangingPunct="1">
              <a:spcBef>
                <a:spcPts val="425"/>
              </a:spcBef>
              <a:buFont typeface="Arial" panose="020B0604020202020204" pitchFamily="34" charset="0"/>
              <a:buChar char="–"/>
            </a:pPr>
            <a:r>
              <a:rPr lang="zh-CN" altLang="zh-CN" sz="2000">
                <a:latin typeface="Cambria" panose="02040503050406030204" pitchFamily="18" charset="0"/>
              </a:rPr>
              <a:t>类模板侧重于每个单独的类;他们强调主要</a:t>
            </a:r>
            <a:r>
              <a:rPr lang="zh-CN" altLang="zh-CN" sz="2000">
                <a:solidFill>
                  <a:srgbClr val="FF0000"/>
                </a:solidFill>
                <a:latin typeface="Cambria" panose="02040503050406030204" pitchFamily="18" charset="0"/>
              </a:rPr>
              <a:t>类操作</a:t>
            </a:r>
            <a:r>
              <a:rPr lang="zh-CN" altLang="zh-CN" sz="2000">
                <a:latin typeface="Cambria" panose="02040503050406030204" pitchFamily="18" charset="0"/>
              </a:rPr>
              <a:t>, 并确定</a:t>
            </a:r>
            <a:r>
              <a:rPr lang="zh-CN" altLang="zh-CN" sz="2000">
                <a:solidFill>
                  <a:srgbClr val="FF0000"/>
                </a:solidFill>
                <a:latin typeface="Cambria" panose="02040503050406030204" pitchFamily="18" charset="0"/>
              </a:rPr>
              <a:t>关键对象特征</a:t>
            </a:r>
            <a:r>
              <a:rPr lang="zh-CN" altLang="zh-CN" sz="2000">
                <a:latin typeface="Cambria" panose="02040503050406030204" pitchFamily="18" charset="0"/>
              </a:rPr>
              <a:t>.如果定义对象的内部行为很重要, 则使用</a:t>
            </a:r>
            <a:r>
              <a:rPr lang="zh-CN" altLang="zh-CN" sz="2000">
                <a:solidFill>
                  <a:srgbClr val="FF0000"/>
                </a:solidFill>
                <a:latin typeface="Cambria" panose="02040503050406030204" pitchFamily="18" charset="0"/>
              </a:rPr>
              <a:t>状态转换图</a:t>
            </a:r>
            <a:r>
              <a:rPr lang="zh-CN" altLang="zh-CN" sz="2000">
                <a:latin typeface="Cambria" panose="02040503050406030204" pitchFamily="18" charset="0"/>
              </a:rPr>
              <a:t>或</a:t>
            </a:r>
            <a:r>
              <a:rPr lang="zh-CN" altLang="zh-CN" sz="2000">
                <a:solidFill>
                  <a:srgbClr val="FF0000"/>
                </a:solidFill>
                <a:latin typeface="Cambria" panose="02040503050406030204" pitchFamily="18" charset="0"/>
              </a:rPr>
              <a:t>状态图</a:t>
            </a:r>
            <a:r>
              <a:rPr lang="zh-CN" altLang="zh-CN" sz="2000">
                <a:latin typeface="Cambria" panose="02040503050406030204" pitchFamily="18" charset="0"/>
              </a:rPr>
              <a:t>..</a:t>
            </a:r>
          </a:p>
          <a:p>
            <a:pPr lvl="1" eaLnBrk="1" hangingPunct="1">
              <a:buFont typeface="Arial" panose="020B0604020202020204" pitchFamily="34" charset="0"/>
              <a:buChar char="–"/>
            </a:pPr>
            <a:endParaRPr lang="zh-CN" altLang="zh-CN" sz="2000">
              <a:latin typeface="Times New Roman" panose="02020603050405020304" pitchFamily="18" charset="0"/>
              <a:cs typeface="Times New Roman" panose="02020603050405020304" pitchFamily="18" charset="0"/>
            </a:endParaRPr>
          </a:p>
          <a:p>
            <a:pPr eaLnBrk="1" hangingPunct="1">
              <a:spcBef>
                <a:spcPts val="1075"/>
              </a:spcBef>
              <a:buFont typeface="Arial" panose="020B0604020202020204" pitchFamily="34" charset="0"/>
              <a:buChar char="•"/>
            </a:pPr>
            <a:r>
              <a:rPr lang="zh-CN" altLang="zh-CN" sz="2800">
                <a:latin typeface="Cambria" panose="02040503050406030204" pitchFamily="18" charset="0"/>
              </a:rPr>
              <a:t>或者</a:t>
            </a:r>
            <a:r>
              <a:rPr lang="en-US" altLang="zh-CN" sz="2800">
                <a:latin typeface="Cambria" panose="02040503050406030204" pitchFamily="18" charset="0"/>
              </a:rPr>
              <a:t> </a:t>
            </a:r>
            <a:r>
              <a:rPr lang="zh-CN" altLang="zh-CN" sz="2800">
                <a:latin typeface="Cambria" panose="02040503050406030204" pitchFamily="18" charset="0"/>
              </a:rPr>
              <a:t>到 OO 方法,</a:t>
            </a:r>
          </a:p>
          <a:p>
            <a:pPr lvl="1" eaLnBrk="1" hangingPunct="1">
              <a:lnSpc>
                <a:spcPct val="102000"/>
              </a:lnSpc>
              <a:spcBef>
                <a:spcPts val="375"/>
              </a:spcBef>
              <a:buFont typeface="Arial" panose="020B0604020202020204" pitchFamily="34" charset="0"/>
              <a:buChar char="–"/>
            </a:pPr>
            <a:r>
              <a:rPr lang="zh-CN" altLang="zh-CN" sz="2000">
                <a:latin typeface="Cambria" panose="02040503050406030204" pitchFamily="18" charset="0"/>
              </a:rPr>
              <a:t>一个应用程序是非常</a:t>
            </a:r>
            <a:r>
              <a:rPr lang="zh-CN" altLang="zh-CN" sz="2000">
                <a:solidFill>
                  <a:srgbClr val="FF0000"/>
                </a:solidFill>
                <a:latin typeface="Cambria" panose="02040503050406030204" pitchFamily="18" charset="0"/>
              </a:rPr>
              <a:t>数据驱动</a:t>
            </a:r>
            <a:r>
              <a:rPr lang="zh-CN" altLang="zh-CN" sz="2000">
                <a:latin typeface="Cambria" panose="02040503050406030204" pitchFamily="18" charset="0"/>
              </a:rPr>
              <a:t>可以使用其他形式的逻辑视图, 如</a:t>
            </a:r>
            <a:r>
              <a:rPr lang="zh-CN" altLang="zh-CN" sz="2000">
                <a:solidFill>
                  <a:srgbClr val="FF0000"/>
                </a:solidFill>
                <a:latin typeface="Cambria" panose="02040503050406030204" pitchFamily="18" charset="0"/>
              </a:rPr>
              <a:t>e-R 图</a:t>
            </a:r>
            <a:r>
              <a:rPr lang="zh-CN" altLang="zh-CN" sz="2000">
                <a:latin typeface="Cambria" panose="02040503050406030204" pitchFamily="18" charset="0"/>
              </a:rPr>
              <a:t>.</a:t>
            </a:r>
          </a:p>
        </p:txBody>
      </p:sp>
    </p:spTree>
  </p:cSld>
  <p:clrMapOvr>
    <a:masterClrMapping/>
  </p:clrMapOvr>
</p:sld>
</file>

<file path=ppt/slides/slide9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object 2">
            <a:extLst>
              <a:ext uri="{FF2B5EF4-FFF2-40B4-BE49-F238E27FC236}">
                <a16:creationId xmlns:a16="http://schemas.microsoft.com/office/drawing/2014/main" id="{BA6948C5-0046-4CEE-94D6-6F6FA0D34C99}"/>
              </a:ext>
            </a:extLst>
          </p:cNvPr>
          <p:cNvSpPr>
            <a:spLocks/>
          </p:cNvSpPr>
          <p:nvPr/>
        </p:nvSpPr>
        <p:spPr bwMode="auto">
          <a:xfrm>
            <a:off x="4711700" y="1606550"/>
            <a:ext cx="365125" cy="1455738"/>
          </a:xfrm>
          <a:custGeom>
            <a:avLst/>
            <a:gdLst>
              <a:gd name="T0" fmla="*/ 366528 w 363219"/>
              <a:gd name="T1" fmla="*/ 1097018 h 1447800"/>
              <a:gd name="T2" fmla="*/ 366528 w 363219"/>
              <a:gd name="T3" fmla="*/ 0 h 1447800"/>
              <a:gd name="T4" fmla="*/ 0 w 363219"/>
              <a:gd name="T5" fmla="*/ 365158 h 1447800"/>
              <a:gd name="T6" fmla="*/ 0 w 363219"/>
              <a:gd name="T7" fmla="*/ 1463719 h 1447800"/>
              <a:gd name="T8" fmla="*/ 366528 w 363219"/>
              <a:gd name="T9" fmla="*/ 1097018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219" h="1447800">
                <a:moveTo>
                  <a:pt x="362712" y="1085087"/>
                </a:moveTo>
                <a:lnTo>
                  <a:pt x="362712" y="0"/>
                </a:lnTo>
                <a:lnTo>
                  <a:pt x="0" y="361187"/>
                </a:lnTo>
                <a:lnTo>
                  <a:pt x="0" y="1447799"/>
                </a:lnTo>
                <a:lnTo>
                  <a:pt x="362712" y="1085087"/>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9747" name="object 3">
            <a:extLst>
              <a:ext uri="{FF2B5EF4-FFF2-40B4-BE49-F238E27FC236}">
                <a16:creationId xmlns:a16="http://schemas.microsoft.com/office/drawing/2014/main" id="{EA90FBB0-6C08-4E20-99BA-A93E7FF9574F}"/>
              </a:ext>
            </a:extLst>
          </p:cNvPr>
          <p:cNvSpPr>
            <a:spLocks/>
          </p:cNvSpPr>
          <p:nvPr/>
        </p:nvSpPr>
        <p:spPr bwMode="auto">
          <a:xfrm>
            <a:off x="3238500" y="1606550"/>
            <a:ext cx="1838325" cy="1455738"/>
          </a:xfrm>
          <a:custGeom>
            <a:avLst/>
            <a:gdLst>
              <a:gd name="T0" fmla="*/ 366500 w 1828800"/>
              <a:gd name="T1" fmla="*/ 0 h 1447800"/>
              <a:gd name="T2" fmla="*/ 0 w 1828800"/>
              <a:gd name="T3" fmla="*/ 365158 h 1447800"/>
              <a:gd name="T4" fmla="*/ 0 w 1828800"/>
              <a:gd name="T5" fmla="*/ 1463720 h 1447800"/>
              <a:gd name="T6" fmla="*/ 1481400 w 1828800"/>
              <a:gd name="T7" fmla="*/ 1463719 h 1447800"/>
              <a:gd name="T8" fmla="*/ 1847900 w 1828800"/>
              <a:gd name="T9" fmla="*/ 1097018 h 1447800"/>
              <a:gd name="T10" fmla="*/ 1847900 w 1828800"/>
              <a:gd name="T11" fmla="*/ 0 h 1447800"/>
              <a:gd name="T12" fmla="*/ 366500 w 18288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447800">
                <a:moveTo>
                  <a:pt x="362712" y="0"/>
                </a:moveTo>
                <a:lnTo>
                  <a:pt x="0" y="361187"/>
                </a:lnTo>
                <a:lnTo>
                  <a:pt x="0" y="1447800"/>
                </a:lnTo>
                <a:lnTo>
                  <a:pt x="1466088" y="1447799"/>
                </a:lnTo>
                <a:lnTo>
                  <a:pt x="1828800" y="1085087"/>
                </a:lnTo>
                <a:lnTo>
                  <a:pt x="1828800" y="0"/>
                </a:lnTo>
                <a:lnTo>
                  <a:pt x="362712"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48" name="object 4">
            <a:extLst>
              <a:ext uri="{FF2B5EF4-FFF2-40B4-BE49-F238E27FC236}">
                <a16:creationId xmlns:a16="http://schemas.microsoft.com/office/drawing/2014/main" id="{1D77219F-95D5-4C6B-872A-E63B886B3884}"/>
              </a:ext>
            </a:extLst>
          </p:cNvPr>
          <p:cNvSpPr>
            <a:spLocks/>
          </p:cNvSpPr>
          <p:nvPr/>
        </p:nvSpPr>
        <p:spPr bwMode="auto">
          <a:xfrm>
            <a:off x="3238500" y="1606550"/>
            <a:ext cx="1838325" cy="363538"/>
          </a:xfrm>
          <a:custGeom>
            <a:avLst/>
            <a:gdLst>
              <a:gd name="T0" fmla="*/ 0 w 1828800"/>
              <a:gd name="T1" fmla="*/ 365645 h 361315"/>
              <a:gd name="T2" fmla="*/ 1481400 w 1828800"/>
              <a:gd name="T3" fmla="*/ 365645 h 361315"/>
              <a:gd name="T4" fmla="*/ 1847900 w 1828800"/>
              <a:gd name="T5" fmla="*/ 0 h 361315"/>
              <a:gd name="T6" fmla="*/ 0 60000 65536"/>
              <a:gd name="T7" fmla="*/ 0 60000 65536"/>
              <a:gd name="T8" fmla="*/ 0 60000 65536"/>
            </a:gdLst>
            <a:ahLst/>
            <a:cxnLst>
              <a:cxn ang="T6">
                <a:pos x="T0" y="T1"/>
              </a:cxn>
              <a:cxn ang="T7">
                <a:pos x="T2" y="T3"/>
              </a:cxn>
              <a:cxn ang="T8">
                <a:pos x="T4" y="T5"/>
              </a:cxn>
            </a:cxnLst>
            <a:rect l="0" t="0" r="r" b="b"/>
            <a:pathLst>
              <a:path w="1828800" h="361315">
                <a:moveTo>
                  <a:pt x="0" y="361187"/>
                </a:moveTo>
                <a:lnTo>
                  <a:pt x="1466088" y="361187"/>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49" name="object 5">
            <a:extLst>
              <a:ext uri="{FF2B5EF4-FFF2-40B4-BE49-F238E27FC236}">
                <a16:creationId xmlns:a16="http://schemas.microsoft.com/office/drawing/2014/main" id="{8C320CB8-3BD9-4F29-9948-406D5E124C55}"/>
              </a:ext>
            </a:extLst>
          </p:cNvPr>
          <p:cNvSpPr>
            <a:spLocks/>
          </p:cNvSpPr>
          <p:nvPr/>
        </p:nvSpPr>
        <p:spPr bwMode="auto">
          <a:xfrm>
            <a:off x="4711700" y="1968500"/>
            <a:ext cx="0" cy="1093788"/>
          </a:xfrm>
          <a:custGeom>
            <a:avLst/>
            <a:gdLst>
              <a:gd name="T0" fmla="*/ 0 h 1087120"/>
              <a:gd name="T1" fmla="*/ 1099982 h 1087120"/>
              <a:gd name="T2" fmla="*/ 0 60000 65536"/>
              <a:gd name="T3" fmla="*/ 0 60000 65536"/>
            </a:gdLst>
            <a:ahLst/>
            <a:cxnLst>
              <a:cxn ang="T2">
                <a:pos x="0" y="T0"/>
              </a:cxn>
              <a:cxn ang="T3">
                <a:pos x="0" y="T1"/>
              </a:cxn>
            </a:cxnLst>
            <a:rect l="0" t="0" r="r" b="b"/>
            <a:pathLst>
              <a:path h="1087120">
                <a:moveTo>
                  <a:pt x="0" y="0"/>
                </a:moveTo>
                <a:lnTo>
                  <a:pt x="0" y="1086611"/>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 name="object 6">
            <a:extLst>
              <a:ext uri="{FF2B5EF4-FFF2-40B4-BE49-F238E27FC236}">
                <a16:creationId xmlns:a16="http://schemas.microsoft.com/office/drawing/2014/main" id="{1C31B3E8-88F4-4B01-B767-FC85180778C7}"/>
              </a:ext>
            </a:extLst>
          </p:cNvPr>
          <p:cNvSpPr txBox="1"/>
          <p:nvPr/>
        </p:nvSpPr>
        <p:spPr>
          <a:xfrm>
            <a:off x="3378200" y="2001838"/>
            <a:ext cx="469900"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亭</a:t>
            </a:r>
            <a:endParaRPr sz="1609">
              <a:latin typeface="Times New Roman"/>
              <a:cs typeface="Times New Roman"/>
            </a:endParaRPr>
          </a:p>
        </p:txBody>
      </p:sp>
      <p:sp>
        <p:nvSpPr>
          <p:cNvPr id="159751" name="object 7">
            <a:extLst>
              <a:ext uri="{FF2B5EF4-FFF2-40B4-BE49-F238E27FC236}">
                <a16:creationId xmlns:a16="http://schemas.microsoft.com/office/drawing/2014/main" id="{CF73F9BE-624D-4013-B870-4D7AFB178989}"/>
              </a:ext>
            </a:extLst>
          </p:cNvPr>
          <p:cNvSpPr>
            <a:spLocks/>
          </p:cNvSpPr>
          <p:nvPr/>
        </p:nvSpPr>
        <p:spPr bwMode="auto">
          <a:xfrm>
            <a:off x="6934200" y="3751263"/>
            <a:ext cx="365125" cy="1455737"/>
          </a:xfrm>
          <a:custGeom>
            <a:avLst/>
            <a:gdLst>
              <a:gd name="T0" fmla="*/ 366526 w 363220"/>
              <a:gd name="T1" fmla="*/ 1097018 h 1447800"/>
              <a:gd name="T2" fmla="*/ 366526 w 363220"/>
              <a:gd name="T3" fmla="*/ 0 h 1447800"/>
              <a:gd name="T4" fmla="*/ 0 w 363220"/>
              <a:gd name="T5" fmla="*/ 365159 h 1447800"/>
              <a:gd name="T6" fmla="*/ 0 w 363220"/>
              <a:gd name="T7" fmla="*/ 1463718 h 1447800"/>
              <a:gd name="T8" fmla="*/ 366526 w 363220"/>
              <a:gd name="T9" fmla="*/ 1097018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220" h="1447800">
                <a:moveTo>
                  <a:pt x="362712" y="1085088"/>
                </a:moveTo>
                <a:lnTo>
                  <a:pt x="362712" y="0"/>
                </a:lnTo>
                <a:lnTo>
                  <a:pt x="0" y="361188"/>
                </a:lnTo>
                <a:lnTo>
                  <a:pt x="0" y="1447800"/>
                </a:lnTo>
                <a:lnTo>
                  <a:pt x="362712" y="10850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9752" name="object 8">
            <a:extLst>
              <a:ext uri="{FF2B5EF4-FFF2-40B4-BE49-F238E27FC236}">
                <a16:creationId xmlns:a16="http://schemas.microsoft.com/office/drawing/2014/main" id="{947CFA69-371C-4122-B918-6F03F8959C7B}"/>
              </a:ext>
            </a:extLst>
          </p:cNvPr>
          <p:cNvSpPr>
            <a:spLocks/>
          </p:cNvSpPr>
          <p:nvPr/>
        </p:nvSpPr>
        <p:spPr bwMode="auto">
          <a:xfrm>
            <a:off x="5459413" y="3751263"/>
            <a:ext cx="1839912" cy="1455737"/>
          </a:xfrm>
          <a:custGeom>
            <a:avLst/>
            <a:gdLst>
              <a:gd name="T0" fmla="*/ 367133 w 1828800"/>
              <a:gd name="T1" fmla="*/ 0 h 1447800"/>
              <a:gd name="T2" fmla="*/ 0 w 1828800"/>
              <a:gd name="T3" fmla="*/ 365159 h 1447800"/>
              <a:gd name="T4" fmla="*/ 0 w 1828800"/>
              <a:gd name="T5" fmla="*/ 1463718 h 1447800"/>
              <a:gd name="T6" fmla="*/ 1483958 w 1828800"/>
              <a:gd name="T7" fmla="*/ 1463718 h 1447800"/>
              <a:gd name="T8" fmla="*/ 1851092 w 1828800"/>
              <a:gd name="T9" fmla="*/ 1097018 h 1447800"/>
              <a:gd name="T10" fmla="*/ 1851092 w 1828800"/>
              <a:gd name="T11" fmla="*/ 0 h 1447800"/>
              <a:gd name="T12" fmla="*/ 367133 w 18288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447800">
                <a:moveTo>
                  <a:pt x="362712" y="0"/>
                </a:moveTo>
                <a:lnTo>
                  <a:pt x="0" y="361188"/>
                </a:lnTo>
                <a:lnTo>
                  <a:pt x="0" y="1447800"/>
                </a:lnTo>
                <a:lnTo>
                  <a:pt x="1466088" y="1447800"/>
                </a:lnTo>
                <a:lnTo>
                  <a:pt x="1828800" y="1085088"/>
                </a:lnTo>
                <a:lnTo>
                  <a:pt x="1828800" y="0"/>
                </a:lnTo>
                <a:lnTo>
                  <a:pt x="362712"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53" name="object 9">
            <a:extLst>
              <a:ext uri="{FF2B5EF4-FFF2-40B4-BE49-F238E27FC236}">
                <a16:creationId xmlns:a16="http://schemas.microsoft.com/office/drawing/2014/main" id="{344DBB42-40E4-4D56-885B-8E63064BAF4E}"/>
              </a:ext>
            </a:extLst>
          </p:cNvPr>
          <p:cNvSpPr>
            <a:spLocks/>
          </p:cNvSpPr>
          <p:nvPr/>
        </p:nvSpPr>
        <p:spPr bwMode="auto">
          <a:xfrm>
            <a:off x="5459413" y="3751263"/>
            <a:ext cx="1839912" cy="363537"/>
          </a:xfrm>
          <a:custGeom>
            <a:avLst/>
            <a:gdLst>
              <a:gd name="T0" fmla="*/ 0 w 1828800"/>
              <a:gd name="T1" fmla="*/ 365646 h 361314"/>
              <a:gd name="T2" fmla="*/ 1483958 w 1828800"/>
              <a:gd name="T3" fmla="*/ 365646 h 361314"/>
              <a:gd name="T4" fmla="*/ 1851092 w 1828800"/>
              <a:gd name="T5" fmla="*/ 0 h 361314"/>
              <a:gd name="T6" fmla="*/ 0 60000 65536"/>
              <a:gd name="T7" fmla="*/ 0 60000 65536"/>
              <a:gd name="T8" fmla="*/ 0 60000 65536"/>
            </a:gdLst>
            <a:ahLst/>
            <a:cxnLst>
              <a:cxn ang="T6">
                <a:pos x="T0" y="T1"/>
              </a:cxn>
              <a:cxn ang="T7">
                <a:pos x="T2" y="T3"/>
              </a:cxn>
              <a:cxn ang="T8">
                <a:pos x="T4" y="T5"/>
              </a:cxn>
            </a:cxnLst>
            <a:rect l="0" t="0" r="r" b="b"/>
            <a:pathLst>
              <a:path w="1828800" h="361314">
                <a:moveTo>
                  <a:pt x="0" y="361188"/>
                </a:moveTo>
                <a:lnTo>
                  <a:pt x="1466088" y="361188"/>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54" name="object 10">
            <a:extLst>
              <a:ext uri="{FF2B5EF4-FFF2-40B4-BE49-F238E27FC236}">
                <a16:creationId xmlns:a16="http://schemas.microsoft.com/office/drawing/2014/main" id="{8E9A27AA-E0EA-4A76-8D35-15586175DFDF}"/>
              </a:ext>
            </a:extLst>
          </p:cNvPr>
          <p:cNvSpPr>
            <a:spLocks/>
          </p:cNvSpPr>
          <p:nvPr/>
        </p:nvSpPr>
        <p:spPr bwMode="auto">
          <a:xfrm>
            <a:off x="6934200" y="4114800"/>
            <a:ext cx="0" cy="1093788"/>
          </a:xfrm>
          <a:custGeom>
            <a:avLst/>
            <a:gdLst>
              <a:gd name="T0" fmla="*/ 0 h 1087120"/>
              <a:gd name="T1" fmla="*/ 1099983 h 1087120"/>
              <a:gd name="T2" fmla="*/ 0 60000 65536"/>
              <a:gd name="T3" fmla="*/ 0 60000 65536"/>
            </a:gdLst>
            <a:ahLst/>
            <a:cxnLst>
              <a:cxn ang="T2">
                <a:pos x="0" y="T0"/>
              </a:cxn>
              <a:cxn ang="T3">
                <a:pos x="0" y="T1"/>
              </a:cxn>
            </a:cxnLst>
            <a:rect l="0" t="0" r="r" b="b"/>
            <a:pathLst>
              <a:path h="1087120">
                <a:moveTo>
                  <a:pt x="0" y="0"/>
                </a:moveTo>
                <a:lnTo>
                  <a:pt x="0" y="10866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55" name="object 11">
            <a:extLst>
              <a:ext uri="{FF2B5EF4-FFF2-40B4-BE49-F238E27FC236}">
                <a16:creationId xmlns:a16="http://schemas.microsoft.com/office/drawing/2014/main" id="{3E341496-192A-4E3C-AC5F-4A54590F20AF}"/>
              </a:ext>
            </a:extLst>
          </p:cNvPr>
          <p:cNvSpPr>
            <a:spLocks/>
          </p:cNvSpPr>
          <p:nvPr/>
        </p:nvSpPr>
        <p:spPr bwMode="auto">
          <a:xfrm>
            <a:off x="9386888" y="1606550"/>
            <a:ext cx="365125" cy="1455738"/>
          </a:xfrm>
          <a:custGeom>
            <a:avLst/>
            <a:gdLst>
              <a:gd name="T0" fmla="*/ 366525 w 363220"/>
              <a:gd name="T1" fmla="*/ 1097019 h 1447800"/>
              <a:gd name="T2" fmla="*/ 366525 w 363220"/>
              <a:gd name="T3" fmla="*/ 0 h 1447800"/>
              <a:gd name="T4" fmla="*/ 0 w 363220"/>
              <a:gd name="T5" fmla="*/ 365159 h 1447800"/>
              <a:gd name="T6" fmla="*/ 0 w 363220"/>
              <a:gd name="T7" fmla="*/ 1463720 h 1447800"/>
              <a:gd name="T8" fmla="*/ 366525 w 363220"/>
              <a:gd name="T9" fmla="*/ 1097019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220" h="1447800">
                <a:moveTo>
                  <a:pt x="362711" y="1085088"/>
                </a:moveTo>
                <a:lnTo>
                  <a:pt x="362711" y="0"/>
                </a:lnTo>
                <a:lnTo>
                  <a:pt x="0" y="361188"/>
                </a:lnTo>
                <a:lnTo>
                  <a:pt x="0" y="1447800"/>
                </a:lnTo>
                <a:lnTo>
                  <a:pt x="362711" y="10850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9756" name="object 12">
            <a:extLst>
              <a:ext uri="{FF2B5EF4-FFF2-40B4-BE49-F238E27FC236}">
                <a16:creationId xmlns:a16="http://schemas.microsoft.com/office/drawing/2014/main" id="{17D9E6D2-F8CB-46AC-AB53-DAA2AA47E52D}"/>
              </a:ext>
            </a:extLst>
          </p:cNvPr>
          <p:cNvSpPr>
            <a:spLocks/>
          </p:cNvSpPr>
          <p:nvPr/>
        </p:nvSpPr>
        <p:spPr bwMode="auto">
          <a:xfrm>
            <a:off x="7912100" y="1606550"/>
            <a:ext cx="1838325" cy="1455738"/>
          </a:xfrm>
          <a:custGeom>
            <a:avLst/>
            <a:gdLst>
              <a:gd name="T0" fmla="*/ 366499 w 1828800"/>
              <a:gd name="T1" fmla="*/ 0 h 1447800"/>
              <a:gd name="T2" fmla="*/ 0 w 1828800"/>
              <a:gd name="T3" fmla="*/ 365159 h 1447800"/>
              <a:gd name="T4" fmla="*/ 0 w 1828800"/>
              <a:gd name="T5" fmla="*/ 1463720 h 1447800"/>
              <a:gd name="T6" fmla="*/ 1481400 w 1828800"/>
              <a:gd name="T7" fmla="*/ 1463720 h 1447800"/>
              <a:gd name="T8" fmla="*/ 1847900 w 1828800"/>
              <a:gd name="T9" fmla="*/ 1097019 h 1447800"/>
              <a:gd name="T10" fmla="*/ 1847900 w 1828800"/>
              <a:gd name="T11" fmla="*/ 0 h 1447800"/>
              <a:gd name="T12" fmla="*/ 366499 w 18288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447800">
                <a:moveTo>
                  <a:pt x="362711" y="0"/>
                </a:moveTo>
                <a:lnTo>
                  <a:pt x="0" y="361188"/>
                </a:lnTo>
                <a:lnTo>
                  <a:pt x="0" y="1447800"/>
                </a:lnTo>
                <a:lnTo>
                  <a:pt x="1466088" y="1447800"/>
                </a:lnTo>
                <a:lnTo>
                  <a:pt x="1828800" y="1085088"/>
                </a:lnTo>
                <a:lnTo>
                  <a:pt x="1828800" y="0"/>
                </a:lnTo>
                <a:lnTo>
                  <a:pt x="362711"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57" name="object 13">
            <a:extLst>
              <a:ext uri="{FF2B5EF4-FFF2-40B4-BE49-F238E27FC236}">
                <a16:creationId xmlns:a16="http://schemas.microsoft.com/office/drawing/2014/main" id="{45F40A92-0E9A-4F74-90C5-7679CF2FB3E2}"/>
              </a:ext>
            </a:extLst>
          </p:cNvPr>
          <p:cNvSpPr>
            <a:spLocks/>
          </p:cNvSpPr>
          <p:nvPr/>
        </p:nvSpPr>
        <p:spPr bwMode="auto">
          <a:xfrm>
            <a:off x="7912100" y="1606550"/>
            <a:ext cx="1838325" cy="363538"/>
          </a:xfrm>
          <a:custGeom>
            <a:avLst/>
            <a:gdLst>
              <a:gd name="T0" fmla="*/ 0 w 1828800"/>
              <a:gd name="T1" fmla="*/ 365646 h 361315"/>
              <a:gd name="T2" fmla="*/ 1481400 w 1828800"/>
              <a:gd name="T3" fmla="*/ 365646 h 361315"/>
              <a:gd name="T4" fmla="*/ 1847900 w 1828800"/>
              <a:gd name="T5" fmla="*/ 0 h 361315"/>
              <a:gd name="T6" fmla="*/ 0 60000 65536"/>
              <a:gd name="T7" fmla="*/ 0 60000 65536"/>
              <a:gd name="T8" fmla="*/ 0 60000 65536"/>
            </a:gdLst>
            <a:ahLst/>
            <a:cxnLst>
              <a:cxn ang="T6">
                <a:pos x="T0" y="T1"/>
              </a:cxn>
              <a:cxn ang="T7">
                <a:pos x="T2" y="T3"/>
              </a:cxn>
              <a:cxn ang="T8">
                <a:pos x="T4" y="T5"/>
              </a:cxn>
            </a:cxnLst>
            <a:rect l="0" t="0" r="r" b="b"/>
            <a:pathLst>
              <a:path w="1828800" h="361315">
                <a:moveTo>
                  <a:pt x="0" y="361188"/>
                </a:moveTo>
                <a:lnTo>
                  <a:pt x="1466088" y="361188"/>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58" name="object 14">
            <a:extLst>
              <a:ext uri="{FF2B5EF4-FFF2-40B4-BE49-F238E27FC236}">
                <a16:creationId xmlns:a16="http://schemas.microsoft.com/office/drawing/2014/main" id="{FA97671C-0C97-4ABF-BC84-FF6DB9B3A779}"/>
              </a:ext>
            </a:extLst>
          </p:cNvPr>
          <p:cNvSpPr>
            <a:spLocks/>
          </p:cNvSpPr>
          <p:nvPr/>
        </p:nvSpPr>
        <p:spPr bwMode="auto">
          <a:xfrm>
            <a:off x="9386888" y="1968500"/>
            <a:ext cx="0" cy="1093788"/>
          </a:xfrm>
          <a:custGeom>
            <a:avLst/>
            <a:gdLst>
              <a:gd name="T0" fmla="*/ 0 h 1087120"/>
              <a:gd name="T1" fmla="*/ 1099983 h 1087120"/>
              <a:gd name="T2" fmla="*/ 0 60000 65536"/>
              <a:gd name="T3" fmla="*/ 0 60000 65536"/>
            </a:gdLst>
            <a:ahLst/>
            <a:cxnLst>
              <a:cxn ang="T2">
                <a:pos x="0" y="T0"/>
              </a:cxn>
              <a:cxn ang="T3">
                <a:pos x="0" y="T1"/>
              </a:cxn>
            </a:cxnLst>
            <a:rect l="0" t="0" r="r" b="b"/>
            <a:pathLst>
              <a:path h="1087120">
                <a:moveTo>
                  <a:pt x="0" y="0"/>
                </a:moveTo>
                <a:lnTo>
                  <a:pt x="0" y="10866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59" name="object 15">
            <a:extLst>
              <a:ext uri="{FF2B5EF4-FFF2-40B4-BE49-F238E27FC236}">
                <a16:creationId xmlns:a16="http://schemas.microsoft.com/office/drawing/2014/main" id="{144C6A86-875B-4455-BE09-3214845AB5B6}"/>
              </a:ext>
            </a:extLst>
          </p:cNvPr>
          <p:cNvSpPr>
            <a:spLocks/>
          </p:cNvSpPr>
          <p:nvPr/>
        </p:nvSpPr>
        <p:spPr bwMode="auto">
          <a:xfrm>
            <a:off x="3792538" y="4976813"/>
            <a:ext cx="365125" cy="1457325"/>
          </a:xfrm>
          <a:custGeom>
            <a:avLst/>
            <a:gdLst>
              <a:gd name="T0" fmla="*/ 366528 w 363219"/>
              <a:gd name="T1" fmla="*/ 1099413 h 1447800"/>
              <a:gd name="T2" fmla="*/ 366528 w 363219"/>
              <a:gd name="T3" fmla="*/ 0 h 1447800"/>
              <a:gd name="T4" fmla="*/ 0 w 363219"/>
              <a:gd name="T5" fmla="*/ 365956 h 1447800"/>
              <a:gd name="T6" fmla="*/ 0 w 363219"/>
              <a:gd name="T7" fmla="*/ 1466913 h 1447800"/>
              <a:gd name="T8" fmla="*/ 366528 w 363219"/>
              <a:gd name="T9" fmla="*/ 1099413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219" h="1447800">
                <a:moveTo>
                  <a:pt x="362712" y="1085088"/>
                </a:moveTo>
                <a:lnTo>
                  <a:pt x="362712" y="0"/>
                </a:lnTo>
                <a:lnTo>
                  <a:pt x="0" y="361188"/>
                </a:lnTo>
                <a:lnTo>
                  <a:pt x="0" y="1447800"/>
                </a:lnTo>
                <a:lnTo>
                  <a:pt x="362712" y="10850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59760" name="object 16">
            <a:extLst>
              <a:ext uri="{FF2B5EF4-FFF2-40B4-BE49-F238E27FC236}">
                <a16:creationId xmlns:a16="http://schemas.microsoft.com/office/drawing/2014/main" id="{B1D28EA7-B4CF-4D08-91B0-0C93574B745C}"/>
              </a:ext>
            </a:extLst>
          </p:cNvPr>
          <p:cNvSpPr>
            <a:spLocks/>
          </p:cNvSpPr>
          <p:nvPr/>
        </p:nvSpPr>
        <p:spPr bwMode="auto">
          <a:xfrm>
            <a:off x="2317750" y="4976813"/>
            <a:ext cx="1839913" cy="1457325"/>
          </a:xfrm>
          <a:custGeom>
            <a:avLst/>
            <a:gdLst>
              <a:gd name="T0" fmla="*/ 367133 w 1828800"/>
              <a:gd name="T1" fmla="*/ 0 h 1447800"/>
              <a:gd name="T2" fmla="*/ 0 w 1828800"/>
              <a:gd name="T3" fmla="*/ 365956 h 1447800"/>
              <a:gd name="T4" fmla="*/ 0 w 1828800"/>
              <a:gd name="T5" fmla="*/ 1466913 h 1447800"/>
              <a:gd name="T6" fmla="*/ 1483960 w 1828800"/>
              <a:gd name="T7" fmla="*/ 1466913 h 1447800"/>
              <a:gd name="T8" fmla="*/ 1851094 w 1828800"/>
              <a:gd name="T9" fmla="*/ 1099413 h 1447800"/>
              <a:gd name="T10" fmla="*/ 1851094 w 1828800"/>
              <a:gd name="T11" fmla="*/ 0 h 1447800"/>
              <a:gd name="T12" fmla="*/ 367133 w 18288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447800">
                <a:moveTo>
                  <a:pt x="362712" y="0"/>
                </a:moveTo>
                <a:lnTo>
                  <a:pt x="0" y="361188"/>
                </a:lnTo>
                <a:lnTo>
                  <a:pt x="0" y="1447800"/>
                </a:lnTo>
                <a:lnTo>
                  <a:pt x="1466088" y="1447800"/>
                </a:lnTo>
                <a:lnTo>
                  <a:pt x="1828800" y="1085088"/>
                </a:lnTo>
                <a:lnTo>
                  <a:pt x="1828800" y="0"/>
                </a:lnTo>
                <a:lnTo>
                  <a:pt x="362712"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61" name="object 17">
            <a:extLst>
              <a:ext uri="{FF2B5EF4-FFF2-40B4-BE49-F238E27FC236}">
                <a16:creationId xmlns:a16="http://schemas.microsoft.com/office/drawing/2014/main" id="{951A56DF-C0A9-4AE8-AAA2-89F6B4609F1E}"/>
              </a:ext>
            </a:extLst>
          </p:cNvPr>
          <p:cNvSpPr>
            <a:spLocks/>
          </p:cNvSpPr>
          <p:nvPr/>
        </p:nvSpPr>
        <p:spPr bwMode="auto">
          <a:xfrm>
            <a:off x="2317750" y="4976813"/>
            <a:ext cx="1839913" cy="363537"/>
          </a:xfrm>
          <a:custGeom>
            <a:avLst/>
            <a:gdLst>
              <a:gd name="T0" fmla="*/ 0 w 1828800"/>
              <a:gd name="T1" fmla="*/ 365646 h 361314"/>
              <a:gd name="T2" fmla="*/ 1483960 w 1828800"/>
              <a:gd name="T3" fmla="*/ 365646 h 361314"/>
              <a:gd name="T4" fmla="*/ 1851094 w 1828800"/>
              <a:gd name="T5" fmla="*/ 0 h 361314"/>
              <a:gd name="T6" fmla="*/ 0 60000 65536"/>
              <a:gd name="T7" fmla="*/ 0 60000 65536"/>
              <a:gd name="T8" fmla="*/ 0 60000 65536"/>
            </a:gdLst>
            <a:ahLst/>
            <a:cxnLst>
              <a:cxn ang="T6">
                <a:pos x="T0" y="T1"/>
              </a:cxn>
              <a:cxn ang="T7">
                <a:pos x="T2" y="T3"/>
              </a:cxn>
              <a:cxn ang="T8">
                <a:pos x="T4" y="T5"/>
              </a:cxn>
            </a:cxnLst>
            <a:rect l="0" t="0" r="r" b="b"/>
            <a:pathLst>
              <a:path w="1828800" h="361314">
                <a:moveTo>
                  <a:pt x="0" y="361188"/>
                </a:moveTo>
                <a:lnTo>
                  <a:pt x="1466088" y="361188"/>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62" name="object 18">
            <a:extLst>
              <a:ext uri="{FF2B5EF4-FFF2-40B4-BE49-F238E27FC236}">
                <a16:creationId xmlns:a16="http://schemas.microsoft.com/office/drawing/2014/main" id="{9D2E7741-F148-4A53-A344-BE3EC36CD6FF}"/>
              </a:ext>
            </a:extLst>
          </p:cNvPr>
          <p:cNvSpPr>
            <a:spLocks/>
          </p:cNvSpPr>
          <p:nvPr/>
        </p:nvSpPr>
        <p:spPr bwMode="auto">
          <a:xfrm>
            <a:off x="3792538" y="5340350"/>
            <a:ext cx="0" cy="1093788"/>
          </a:xfrm>
          <a:custGeom>
            <a:avLst/>
            <a:gdLst>
              <a:gd name="T0" fmla="*/ 0 h 1087120"/>
              <a:gd name="T1" fmla="*/ 1099983 h 1087120"/>
              <a:gd name="T2" fmla="*/ 0 60000 65536"/>
              <a:gd name="T3" fmla="*/ 0 60000 65536"/>
            </a:gdLst>
            <a:ahLst/>
            <a:cxnLst>
              <a:cxn ang="T2">
                <a:pos x="0" y="T0"/>
              </a:cxn>
              <a:cxn ang="T3">
                <a:pos x="0" y="T1"/>
              </a:cxn>
            </a:cxnLst>
            <a:rect l="0" t="0" r="r" b="b"/>
            <a:pathLst>
              <a:path h="1087120">
                <a:moveTo>
                  <a:pt x="0" y="0"/>
                </a:moveTo>
                <a:lnTo>
                  <a:pt x="0" y="10866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63" name="object 19">
            <a:extLst>
              <a:ext uri="{FF2B5EF4-FFF2-40B4-BE49-F238E27FC236}">
                <a16:creationId xmlns:a16="http://schemas.microsoft.com/office/drawing/2014/main" id="{7EAD98C2-CDD7-4277-ACD1-43D316AA885B}"/>
              </a:ext>
            </a:extLst>
          </p:cNvPr>
          <p:cNvSpPr txBox="1">
            <a:spLocks noChangeArrowheads="1"/>
          </p:cNvSpPr>
          <p:nvPr/>
        </p:nvSpPr>
        <p:spPr bwMode="auto">
          <a:xfrm>
            <a:off x="5600700" y="4071938"/>
            <a:ext cx="12684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55"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1000"/>
              </a:lnSpc>
              <a:spcBef>
                <a:spcPts val="88"/>
              </a:spcBef>
            </a:pPr>
            <a:r>
              <a:rPr lang="zh-CN" altLang="zh-CN" sz="1600">
                <a:latin typeface="Times New Roman" panose="02020603050405020304" pitchFamily="18" charset="0"/>
                <a:cs typeface="Times New Roman" panose="02020603050405020304" pitchFamily="18" charset="0"/>
              </a:rPr>
              <a:t>&lt;processor&gt; 服务器</a:t>
            </a:r>
          </a:p>
        </p:txBody>
      </p:sp>
      <p:sp>
        <p:nvSpPr>
          <p:cNvPr id="20" name="object 20">
            <a:extLst>
              <a:ext uri="{FF2B5EF4-FFF2-40B4-BE49-F238E27FC236}">
                <a16:creationId xmlns:a16="http://schemas.microsoft.com/office/drawing/2014/main" id="{53FF013D-E667-4767-8820-7C545BC2A5FD}"/>
              </a:ext>
            </a:extLst>
          </p:cNvPr>
          <p:cNvSpPr txBox="1"/>
          <p:nvPr/>
        </p:nvSpPr>
        <p:spPr>
          <a:xfrm>
            <a:off x="8051800" y="2079625"/>
            <a:ext cx="963613" cy="258763"/>
          </a:xfrm>
          <a:prstGeom prst="rect">
            <a:avLst/>
          </a:prstGeom>
        </p:spPr>
        <p:txBody>
          <a:bodyPr lIns="0" tIns="12132" rIns="0" bIns="0">
            <a:spAutoFit/>
          </a:bodyPr>
          <a:lstStyle/>
          <a:p>
            <a:pPr marL="12771">
              <a:spcBef>
                <a:spcPts val="96"/>
              </a:spcBef>
              <a:defRPr/>
            </a:pPr>
            <a:r>
              <a:rPr sz="1609" spc="-5" dirty="0">
                <a:latin typeface="Times New Roman"/>
                <a:cs typeface="Times New Roman"/>
              </a:rPr>
              <a:t>Raid</a:t>
            </a:r>
            <a:r>
              <a:rPr sz="1609" spc="-70" dirty="0">
                <a:latin typeface="Times New Roman"/>
                <a:cs typeface="Times New Roman"/>
              </a:rPr>
              <a:t> </a:t>
            </a:r>
            <a:r>
              <a:rPr sz="1609" dirty="0">
                <a:latin typeface="Times New Roman"/>
                <a:cs typeface="Times New Roman"/>
              </a:rPr>
              <a:t>农场</a:t>
            </a:r>
            <a:endParaRPr sz="1609">
              <a:latin typeface="Times New Roman"/>
              <a:cs typeface="Times New Roman"/>
            </a:endParaRPr>
          </a:p>
        </p:txBody>
      </p:sp>
      <p:sp>
        <p:nvSpPr>
          <p:cNvPr id="21" name="object 21">
            <a:extLst>
              <a:ext uri="{FF2B5EF4-FFF2-40B4-BE49-F238E27FC236}">
                <a16:creationId xmlns:a16="http://schemas.microsoft.com/office/drawing/2014/main" id="{9BCAF2E2-623A-4603-AC17-615F3A4B7CDE}"/>
              </a:ext>
            </a:extLst>
          </p:cNvPr>
          <p:cNvSpPr txBox="1"/>
          <p:nvPr/>
        </p:nvSpPr>
        <p:spPr>
          <a:xfrm>
            <a:off x="2459038" y="5449888"/>
            <a:ext cx="652462"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安慰</a:t>
            </a:r>
            <a:endParaRPr sz="1609">
              <a:latin typeface="Times New Roman"/>
              <a:cs typeface="Times New Roman"/>
            </a:endParaRPr>
          </a:p>
        </p:txBody>
      </p:sp>
      <p:sp>
        <p:nvSpPr>
          <p:cNvPr id="159766" name="object 22">
            <a:extLst>
              <a:ext uri="{FF2B5EF4-FFF2-40B4-BE49-F238E27FC236}">
                <a16:creationId xmlns:a16="http://schemas.microsoft.com/office/drawing/2014/main" id="{A59476AB-B3A1-4FD8-8AE2-86E365CCF784}"/>
              </a:ext>
            </a:extLst>
          </p:cNvPr>
          <p:cNvSpPr>
            <a:spLocks/>
          </p:cNvSpPr>
          <p:nvPr/>
        </p:nvSpPr>
        <p:spPr bwMode="auto">
          <a:xfrm>
            <a:off x="4770438" y="2986088"/>
            <a:ext cx="919162" cy="919162"/>
          </a:xfrm>
          <a:custGeom>
            <a:avLst/>
            <a:gdLst>
              <a:gd name="T0" fmla="*/ 0 w 914400"/>
              <a:gd name="T1" fmla="*/ 0 h 914400"/>
              <a:gd name="T2" fmla="*/ 923949 w 914400"/>
              <a:gd name="T3" fmla="*/ 923949 h 914400"/>
              <a:gd name="T4" fmla="*/ 0 60000 65536"/>
              <a:gd name="T5" fmla="*/ 0 60000 65536"/>
            </a:gdLst>
            <a:ahLst/>
            <a:cxnLst>
              <a:cxn ang="T4">
                <a:pos x="T0" y="T1"/>
              </a:cxn>
              <a:cxn ang="T5">
                <a:pos x="T2" y="T3"/>
              </a:cxn>
            </a:cxnLst>
            <a:rect l="0" t="0" r="r" b="b"/>
            <a:pathLst>
              <a:path w="914400" h="914400">
                <a:moveTo>
                  <a:pt x="0" y="0"/>
                </a:moveTo>
                <a:lnTo>
                  <a:pt x="914400" y="914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67" name="object 23">
            <a:extLst>
              <a:ext uri="{FF2B5EF4-FFF2-40B4-BE49-F238E27FC236}">
                <a16:creationId xmlns:a16="http://schemas.microsoft.com/office/drawing/2014/main" id="{5975656A-124A-494A-B89E-4BA357EC1DC7}"/>
              </a:ext>
            </a:extLst>
          </p:cNvPr>
          <p:cNvSpPr>
            <a:spLocks/>
          </p:cNvSpPr>
          <p:nvPr/>
        </p:nvSpPr>
        <p:spPr bwMode="auto">
          <a:xfrm>
            <a:off x="7145338" y="3062288"/>
            <a:ext cx="1227137" cy="1379537"/>
          </a:xfrm>
          <a:custGeom>
            <a:avLst/>
            <a:gdLst>
              <a:gd name="T0" fmla="*/ 0 w 1219200"/>
              <a:gd name="T1" fmla="*/ 1387520 h 1371600"/>
              <a:gd name="T2" fmla="*/ 1235126 w 1219200"/>
              <a:gd name="T3" fmla="*/ 0 h 1371600"/>
              <a:gd name="T4" fmla="*/ 0 60000 65536"/>
              <a:gd name="T5" fmla="*/ 0 60000 65536"/>
            </a:gdLst>
            <a:ahLst/>
            <a:cxnLst>
              <a:cxn ang="T4">
                <a:pos x="T0" y="T1"/>
              </a:cxn>
              <a:cxn ang="T5">
                <a:pos x="T2" y="T3"/>
              </a:cxn>
            </a:cxnLst>
            <a:rect l="0" t="0" r="r" b="b"/>
            <a:pathLst>
              <a:path w="1219200" h="1371600">
                <a:moveTo>
                  <a:pt x="0" y="1371600"/>
                </a:moveTo>
                <a:lnTo>
                  <a:pt x="12192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59768" name="object 24">
            <a:extLst>
              <a:ext uri="{FF2B5EF4-FFF2-40B4-BE49-F238E27FC236}">
                <a16:creationId xmlns:a16="http://schemas.microsoft.com/office/drawing/2014/main" id="{57C4F0C3-BA84-400D-8F1E-B8356B1F3F3C}"/>
              </a:ext>
            </a:extLst>
          </p:cNvPr>
          <p:cNvSpPr>
            <a:spLocks/>
          </p:cNvSpPr>
          <p:nvPr/>
        </p:nvSpPr>
        <p:spPr bwMode="auto">
          <a:xfrm>
            <a:off x="3927475" y="4900613"/>
            <a:ext cx="1531938" cy="766762"/>
          </a:xfrm>
          <a:custGeom>
            <a:avLst/>
            <a:gdLst>
              <a:gd name="T0" fmla="*/ 0 w 1524000"/>
              <a:gd name="T1" fmla="*/ 771554 h 762000"/>
              <a:gd name="T2" fmla="*/ 1539916 w 1524000"/>
              <a:gd name="T3" fmla="*/ 0 h 762000"/>
              <a:gd name="T4" fmla="*/ 0 60000 65536"/>
              <a:gd name="T5" fmla="*/ 0 60000 65536"/>
            </a:gdLst>
            <a:ahLst/>
            <a:cxnLst>
              <a:cxn ang="T4">
                <a:pos x="T0" y="T1"/>
              </a:cxn>
              <a:cxn ang="T5">
                <a:pos x="T2" y="T3"/>
              </a:cxn>
            </a:cxnLst>
            <a:rect l="0" t="0" r="r" b="b"/>
            <a:pathLst>
              <a:path w="1524000" h="762000">
                <a:moveTo>
                  <a:pt x="0" y="762000"/>
                </a:moveTo>
                <a:lnTo>
                  <a:pt x="15239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 name="object 25">
            <a:extLst>
              <a:ext uri="{FF2B5EF4-FFF2-40B4-BE49-F238E27FC236}">
                <a16:creationId xmlns:a16="http://schemas.microsoft.com/office/drawing/2014/main" id="{D34204F4-8C0F-4408-B10D-181C92003FCF}"/>
              </a:ext>
            </a:extLst>
          </p:cNvPr>
          <p:cNvSpPr txBox="1"/>
          <p:nvPr/>
        </p:nvSpPr>
        <p:spPr>
          <a:xfrm>
            <a:off x="4527550" y="5551488"/>
            <a:ext cx="976313"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&lt;RS-232&gt;</a:t>
            </a:r>
            <a:endParaRPr sz="1408">
              <a:latin typeface="Times New Roman"/>
              <a:cs typeface="Times New Roman"/>
            </a:endParaRPr>
          </a:p>
        </p:txBody>
      </p:sp>
      <p:sp>
        <p:nvSpPr>
          <p:cNvPr id="26" name="object 26">
            <a:extLst>
              <a:ext uri="{FF2B5EF4-FFF2-40B4-BE49-F238E27FC236}">
                <a16:creationId xmlns:a16="http://schemas.microsoft.com/office/drawing/2014/main" id="{35EE41E0-B203-46D9-A036-CF0C12593A84}"/>
              </a:ext>
            </a:extLst>
          </p:cNvPr>
          <p:cNvSpPr txBox="1"/>
          <p:nvPr/>
        </p:nvSpPr>
        <p:spPr>
          <a:xfrm>
            <a:off x="5294313" y="3176588"/>
            <a:ext cx="1422400" cy="230187"/>
          </a:xfrm>
          <a:prstGeom prst="rect">
            <a:avLst/>
          </a:prstGeom>
        </p:spPr>
        <p:txBody>
          <a:bodyPr lIns="0" tIns="12771" rIns="0" bIns="0">
            <a:spAutoFit/>
          </a:bodyPr>
          <a:lstStyle/>
          <a:p>
            <a:pPr marL="12771">
              <a:spcBef>
                <a:spcPts val="101"/>
              </a:spcBef>
              <a:defRPr/>
            </a:pPr>
            <a:r>
              <a:rPr sz="1408" spc="-10" dirty="0">
                <a:latin typeface="Times New Roman"/>
                <a:cs typeface="Times New Roman"/>
              </a:rPr>
              <a:t>10吨</a:t>
            </a:r>
            <a:r>
              <a:rPr sz="1408" spc="-50" dirty="0">
                <a:latin typeface="Times New Roman"/>
                <a:cs typeface="Times New Roman"/>
              </a:rPr>
              <a:t> </a:t>
            </a:r>
            <a:r>
              <a:rPr sz="1408" spc="-5" dirty="0">
                <a:latin typeface="Times New Roman"/>
                <a:cs typeface="Times New Roman"/>
              </a:rPr>
              <a:t>以太网 &gt;&gt;</a:t>
            </a:r>
            <a:endParaRPr sz="1408">
              <a:latin typeface="Times New Roman"/>
              <a:cs typeface="Times New Roman"/>
            </a:endParaRPr>
          </a:p>
        </p:txBody>
      </p:sp>
      <p:sp>
        <p:nvSpPr>
          <p:cNvPr id="27" name="object 27">
            <a:extLst>
              <a:ext uri="{FF2B5EF4-FFF2-40B4-BE49-F238E27FC236}">
                <a16:creationId xmlns:a16="http://schemas.microsoft.com/office/drawing/2014/main" id="{0489A50B-1144-4A05-BF68-C9C3CC873B91}"/>
              </a:ext>
            </a:extLst>
          </p:cNvPr>
          <p:cNvSpPr txBox="1">
            <a:spLocks noGrp="1"/>
          </p:cNvSpPr>
          <p:nvPr>
            <p:ph type="title"/>
          </p:nvPr>
        </p:nvSpPr>
        <p:spPr>
          <a:xfrm>
            <a:off x="136525" y="1201738"/>
            <a:ext cx="3230563" cy="506412"/>
          </a:xfrm>
        </p:spPr>
        <p:txBody>
          <a:bodyPr tIns="12771" rtlCol="0">
            <a:spAutoFit/>
          </a:bodyPr>
          <a:lstStyle/>
          <a:p>
            <a:pPr marL="12771">
              <a:spcBef>
                <a:spcPts val="101"/>
              </a:spcBef>
              <a:defRPr/>
            </a:pPr>
            <a:r>
              <a:rPr spc="-5" dirty="0">
                <a:solidFill>
                  <a:schemeClr val="tx1"/>
                </a:solidFill>
                <a:latin typeface="Times New Roman"/>
                <a:cs typeface="Times New Roman"/>
              </a:rPr>
              <a:t>-示例</a:t>
            </a:r>
            <a:r>
              <a:rPr spc="-60" dirty="0">
                <a:solidFill>
                  <a:schemeClr val="tx1"/>
                </a:solidFill>
                <a:latin typeface="Times New Roman"/>
                <a:cs typeface="Times New Roman"/>
              </a:rPr>
              <a:t> </a:t>
            </a:r>
            <a:r>
              <a:rPr dirty="0">
                <a:solidFill>
                  <a:schemeClr val="tx1"/>
                </a:solidFill>
                <a:latin typeface="Times New Roman"/>
                <a:cs typeface="Times New Roman"/>
              </a:rPr>
              <a:t>2</a:t>
            </a:r>
          </a:p>
        </p:txBody>
      </p:sp>
    </p:spTree>
  </p:cSld>
  <p:clrMapOvr>
    <a:masterClrMapping/>
  </p:clrMapOvr>
</p:sld>
</file>

<file path=ppt/slides/slide9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object 2">
            <a:extLst>
              <a:ext uri="{FF2B5EF4-FFF2-40B4-BE49-F238E27FC236}">
                <a16:creationId xmlns:a16="http://schemas.microsoft.com/office/drawing/2014/main" id="{C8CC7E2F-A03B-4F56-BF7C-A1A4081C2571}"/>
              </a:ext>
            </a:extLst>
          </p:cNvPr>
          <p:cNvSpPr>
            <a:spLocks/>
          </p:cNvSpPr>
          <p:nvPr/>
        </p:nvSpPr>
        <p:spPr bwMode="auto">
          <a:xfrm>
            <a:off x="6338888" y="1741488"/>
            <a:ext cx="365125" cy="1455737"/>
          </a:xfrm>
          <a:custGeom>
            <a:avLst/>
            <a:gdLst>
              <a:gd name="T0" fmla="*/ 366528 w 363219"/>
              <a:gd name="T1" fmla="*/ 1097017 h 1447800"/>
              <a:gd name="T2" fmla="*/ 366528 w 363219"/>
              <a:gd name="T3" fmla="*/ 0 h 1447800"/>
              <a:gd name="T4" fmla="*/ 0 w 363219"/>
              <a:gd name="T5" fmla="*/ 365158 h 1447800"/>
              <a:gd name="T6" fmla="*/ 0 w 363219"/>
              <a:gd name="T7" fmla="*/ 1463717 h 1447800"/>
              <a:gd name="T8" fmla="*/ 366528 w 363219"/>
              <a:gd name="T9" fmla="*/ 1097017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219" h="1447800">
                <a:moveTo>
                  <a:pt x="362712" y="1085087"/>
                </a:moveTo>
                <a:lnTo>
                  <a:pt x="362712" y="0"/>
                </a:lnTo>
                <a:lnTo>
                  <a:pt x="0" y="361187"/>
                </a:lnTo>
                <a:lnTo>
                  <a:pt x="0" y="1447799"/>
                </a:lnTo>
                <a:lnTo>
                  <a:pt x="362712" y="1085087"/>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0771" name="object 3">
            <a:extLst>
              <a:ext uri="{FF2B5EF4-FFF2-40B4-BE49-F238E27FC236}">
                <a16:creationId xmlns:a16="http://schemas.microsoft.com/office/drawing/2014/main" id="{9BBF99D8-11B2-4764-A72C-B58D50FE0AF9}"/>
              </a:ext>
            </a:extLst>
          </p:cNvPr>
          <p:cNvSpPr>
            <a:spLocks/>
          </p:cNvSpPr>
          <p:nvPr/>
        </p:nvSpPr>
        <p:spPr bwMode="auto">
          <a:xfrm>
            <a:off x="4864100" y="1741488"/>
            <a:ext cx="1839913" cy="1455737"/>
          </a:xfrm>
          <a:custGeom>
            <a:avLst/>
            <a:gdLst>
              <a:gd name="T0" fmla="*/ 367133 w 1828800"/>
              <a:gd name="T1" fmla="*/ 0 h 1447800"/>
              <a:gd name="T2" fmla="*/ 0 w 1828800"/>
              <a:gd name="T3" fmla="*/ 365158 h 1447800"/>
              <a:gd name="T4" fmla="*/ 0 w 1828800"/>
              <a:gd name="T5" fmla="*/ 1463718 h 1447800"/>
              <a:gd name="T6" fmla="*/ 1483960 w 1828800"/>
              <a:gd name="T7" fmla="*/ 1463717 h 1447800"/>
              <a:gd name="T8" fmla="*/ 1851094 w 1828800"/>
              <a:gd name="T9" fmla="*/ 1097017 h 1447800"/>
              <a:gd name="T10" fmla="*/ 1851094 w 1828800"/>
              <a:gd name="T11" fmla="*/ 0 h 1447800"/>
              <a:gd name="T12" fmla="*/ 367133 w 18288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447800">
                <a:moveTo>
                  <a:pt x="362712" y="0"/>
                </a:moveTo>
                <a:lnTo>
                  <a:pt x="0" y="361187"/>
                </a:lnTo>
                <a:lnTo>
                  <a:pt x="0" y="1447800"/>
                </a:lnTo>
                <a:lnTo>
                  <a:pt x="1466088" y="1447799"/>
                </a:lnTo>
                <a:lnTo>
                  <a:pt x="1828800" y="1085087"/>
                </a:lnTo>
                <a:lnTo>
                  <a:pt x="1828800" y="0"/>
                </a:lnTo>
                <a:lnTo>
                  <a:pt x="362712"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72" name="object 4">
            <a:extLst>
              <a:ext uri="{FF2B5EF4-FFF2-40B4-BE49-F238E27FC236}">
                <a16:creationId xmlns:a16="http://schemas.microsoft.com/office/drawing/2014/main" id="{D59B6065-F7D9-443B-AEEE-59DA8A401110}"/>
              </a:ext>
            </a:extLst>
          </p:cNvPr>
          <p:cNvSpPr>
            <a:spLocks/>
          </p:cNvSpPr>
          <p:nvPr/>
        </p:nvSpPr>
        <p:spPr bwMode="auto">
          <a:xfrm>
            <a:off x="4864100" y="1741488"/>
            <a:ext cx="1839913" cy="363537"/>
          </a:xfrm>
          <a:custGeom>
            <a:avLst/>
            <a:gdLst>
              <a:gd name="T0" fmla="*/ 0 w 1828800"/>
              <a:gd name="T1" fmla="*/ 365643 h 361315"/>
              <a:gd name="T2" fmla="*/ 1483960 w 1828800"/>
              <a:gd name="T3" fmla="*/ 365643 h 361315"/>
              <a:gd name="T4" fmla="*/ 1851094 w 1828800"/>
              <a:gd name="T5" fmla="*/ 0 h 361315"/>
              <a:gd name="T6" fmla="*/ 0 60000 65536"/>
              <a:gd name="T7" fmla="*/ 0 60000 65536"/>
              <a:gd name="T8" fmla="*/ 0 60000 65536"/>
            </a:gdLst>
            <a:ahLst/>
            <a:cxnLst>
              <a:cxn ang="T6">
                <a:pos x="T0" y="T1"/>
              </a:cxn>
              <a:cxn ang="T7">
                <a:pos x="T2" y="T3"/>
              </a:cxn>
              <a:cxn ang="T8">
                <a:pos x="T4" y="T5"/>
              </a:cxn>
            </a:cxnLst>
            <a:rect l="0" t="0" r="r" b="b"/>
            <a:pathLst>
              <a:path w="1828800" h="361315">
                <a:moveTo>
                  <a:pt x="0" y="361187"/>
                </a:moveTo>
                <a:lnTo>
                  <a:pt x="1466088" y="361187"/>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73" name="object 5">
            <a:extLst>
              <a:ext uri="{FF2B5EF4-FFF2-40B4-BE49-F238E27FC236}">
                <a16:creationId xmlns:a16="http://schemas.microsoft.com/office/drawing/2014/main" id="{A6B7CFB5-C263-4120-AA1A-62A21B8FE94A}"/>
              </a:ext>
            </a:extLst>
          </p:cNvPr>
          <p:cNvSpPr>
            <a:spLocks/>
          </p:cNvSpPr>
          <p:nvPr/>
        </p:nvSpPr>
        <p:spPr bwMode="auto">
          <a:xfrm>
            <a:off x="6338888" y="2105025"/>
            <a:ext cx="0" cy="1092200"/>
          </a:xfrm>
          <a:custGeom>
            <a:avLst/>
            <a:gdLst>
              <a:gd name="T0" fmla="*/ 0 h 1087120"/>
              <a:gd name="T1" fmla="*/ 1096790 h 1087120"/>
              <a:gd name="T2" fmla="*/ 0 60000 65536"/>
              <a:gd name="T3" fmla="*/ 0 60000 65536"/>
            </a:gdLst>
            <a:ahLst/>
            <a:cxnLst>
              <a:cxn ang="T2">
                <a:pos x="0" y="T0"/>
              </a:cxn>
              <a:cxn ang="T3">
                <a:pos x="0" y="T1"/>
              </a:cxn>
            </a:cxnLst>
            <a:rect l="0" t="0" r="r" b="b"/>
            <a:pathLst>
              <a:path h="1087120">
                <a:moveTo>
                  <a:pt x="0" y="0"/>
                </a:moveTo>
                <a:lnTo>
                  <a:pt x="0" y="1086611"/>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 name="object 6">
            <a:extLst>
              <a:ext uri="{FF2B5EF4-FFF2-40B4-BE49-F238E27FC236}">
                <a16:creationId xmlns:a16="http://schemas.microsoft.com/office/drawing/2014/main" id="{68203803-71FA-44A5-9684-C4D1E3DD5E97}"/>
              </a:ext>
            </a:extLst>
          </p:cNvPr>
          <p:cNvSpPr txBox="1"/>
          <p:nvPr/>
        </p:nvSpPr>
        <p:spPr>
          <a:xfrm>
            <a:off x="5005388" y="2136775"/>
            <a:ext cx="525462" cy="260350"/>
          </a:xfrm>
          <a:prstGeom prst="rect">
            <a:avLst/>
          </a:prstGeom>
        </p:spPr>
        <p:txBody>
          <a:bodyPr lIns="0" tIns="12132" rIns="0" bIns="0">
            <a:spAutoFit/>
          </a:bodyPr>
          <a:lstStyle/>
          <a:p>
            <a:pPr marL="12771">
              <a:spcBef>
                <a:spcPts val="96"/>
              </a:spcBef>
              <a:defRPr/>
            </a:pPr>
            <a:r>
              <a:rPr sz="1609" spc="-10" dirty="0">
                <a:latin typeface="Times New Roman"/>
                <a:cs typeface="Times New Roman"/>
              </a:rPr>
              <a:t>:</a:t>
            </a:r>
            <a:r>
              <a:rPr sz="1609" dirty="0">
                <a:latin typeface="Times New Roman"/>
                <a:cs typeface="Times New Roman"/>
              </a:rPr>
              <a:t>K</a:t>
            </a:r>
            <a:r>
              <a:rPr sz="1609" spc="-10" dirty="0">
                <a:latin typeface="Times New Roman"/>
                <a:cs typeface="Times New Roman"/>
              </a:rPr>
              <a:t>我</a:t>
            </a:r>
            <a:r>
              <a:rPr sz="1609" dirty="0">
                <a:latin typeface="Times New Roman"/>
                <a:cs typeface="Times New Roman"/>
              </a:rPr>
              <a:t>o</a:t>
            </a:r>
            <a:r>
              <a:rPr sz="1609" spc="-10" dirty="0">
                <a:latin typeface="Times New Roman"/>
                <a:cs typeface="Times New Roman"/>
              </a:rPr>
              <a:t>Sk</a:t>
            </a:r>
            <a:endParaRPr sz="1609">
              <a:latin typeface="Times New Roman"/>
              <a:cs typeface="Times New Roman"/>
            </a:endParaRPr>
          </a:p>
        </p:txBody>
      </p:sp>
      <p:sp>
        <p:nvSpPr>
          <p:cNvPr id="7" name="object 7">
            <a:extLst>
              <a:ext uri="{FF2B5EF4-FFF2-40B4-BE49-F238E27FC236}">
                <a16:creationId xmlns:a16="http://schemas.microsoft.com/office/drawing/2014/main" id="{D8F407B9-AABC-4E5F-9150-1A31A4854CD3}"/>
              </a:ext>
            </a:extLst>
          </p:cNvPr>
          <p:cNvSpPr txBox="1"/>
          <p:nvPr/>
        </p:nvSpPr>
        <p:spPr>
          <a:xfrm>
            <a:off x="6015038" y="2136775"/>
            <a:ext cx="127000"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a:t>
            </a:r>
            <a:endParaRPr sz="1609">
              <a:latin typeface="Times New Roman"/>
              <a:cs typeface="Times New Roman"/>
            </a:endParaRPr>
          </a:p>
        </p:txBody>
      </p:sp>
      <p:sp>
        <p:nvSpPr>
          <p:cNvPr id="160776" name="object 8">
            <a:extLst>
              <a:ext uri="{FF2B5EF4-FFF2-40B4-BE49-F238E27FC236}">
                <a16:creationId xmlns:a16="http://schemas.microsoft.com/office/drawing/2014/main" id="{3BB5DAF8-4E49-4F8F-9988-DEDF2AEE2F6D}"/>
              </a:ext>
            </a:extLst>
          </p:cNvPr>
          <p:cNvSpPr>
            <a:spLocks/>
          </p:cNvSpPr>
          <p:nvPr/>
        </p:nvSpPr>
        <p:spPr bwMode="auto">
          <a:xfrm>
            <a:off x="11014075" y="1741488"/>
            <a:ext cx="365125" cy="1455737"/>
          </a:xfrm>
          <a:custGeom>
            <a:avLst/>
            <a:gdLst>
              <a:gd name="T0" fmla="*/ 366525 w 363220"/>
              <a:gd name="T1" fmla="*/ 1097018 h 1447800"/>
              <a:gd name="T2" fmla="*/ 366525 w 363220"/>
              <a:gd name="T3" fmla="*/ 0 h 1447800"/>
              <a:gd name="T4" fmla="*/ 0 w 363220"/>
              <a:gd name="T5" fmla="*/ 365159 h 1447800"/>
              <a:gd name="T6" fmla="*/ 0 w 363220"/>
              <a:gd name="T7" fmla="*/ 1463718 h 1447800"/>
              <a:gd name="T8" fmla="*/ 366525 w 363220"/>
              <a:gd name="T9" fmla="*/ 1097018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220" h="1447800">
                <a:moveTo>
                  <a:pt x="362711" y="1085088"/>
                </a:moveTo>
                <a:lnTo>
                  <a:pt x="362711" y="0"/>
                </a:lnTo>
                <a:lnTo>
                  <a:pt x="0" y="361188"/>
                </a:lnTo>
                <a:lnTo>
                  <a:pt x="0" y="1447800"/>
                </a:lnTo>
                <a:lnTo>
                  <a:pt x="362711" y="10850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0777" name="object 9">
            <a:extLst>
              <a:ext uri="{FF2B5EF4-FFF2-40B4-BE49-F238E27FC236}">
                <a16:creationId xmlns:a16="http://schemas.microsoft.com/office/drawing/2014/main" id="{2B6D97A8-4952-45B9-9631-AB9CDE0C4D0B}"/>
              </a:ext>
            </a:extLst>
          </p:cNvPr>
          <p:cNvSpPr>
            <a:spLocks/>
          </p:cNvSpPr>
          <p:nvPr/>
        </p:nvSpPr>
        <p:spPr bwMode="auto">
          <a:xfrm>
            <a:off x="9539288" y="1741488"/>
            <a:ext cx="1838325" cy="1455737"/>
          </a:xfrm>
          <a:custGeom>
            <a:avLst/>
            <a:gdLst>
              <a:gd name="T0" fmla="*/ 366499 w 1828800"/>
              <a:gd name="T1" fmla="*/ 0 h 1447800"/>
              <a:gd name="T2" fmla="*/ 0 w 1828800"/>
              <a:gd name="T3" fmla="*/ 365159 h 1447800"/>
              <a:gd name="T4" fmla="*/ 0 w 1828800"/>
              <a:gd name="T5" fmla="*/ 1463718 h 1447800"/>
              <a:gd name="T6" fmla="*/ 1481400 w 1828800"/>
              <a:gd name="T7" fmla="*/ 1463718 h 1447800"/>
              <a:gd name="T8" fmla="*/ 1847900 w 1828800"/>
              <a:gd name="T9" fmla="*/ 1097018 h 1447800"/>
              <a:gd name="T10" fmla="*/ 1847900 w 1828800"/>
              <a:gd name="T11" fmla="*/ 0 h 1447800"/>
              <a:gd name="T12" fmla="*/ 366499 w 18288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447800">
                <a:moveTo>
                  <a:pt x="362711" y="0"/>
                </a:moveTo>
                <a:lnTo>
                  <a:pt x="0" y="361188"/>
                </a:lnTo>
                <a:lnTo>
                  <a:pt x="0" y="1447800"/>
                </a:lnTo>
                <a:lnTo>
                  <a:pt x="1466088" y="1447800"/>
                </a:lnTo>
                <a:lnTo>
                  <a:pt x="1828800" y="1085088"/>
                </a:lnTo>
                <a:lnTo>
                  <a:pt x="1828800" y="0"/>
                </a:lnTo>
                <a:lnTo>
                  <a:pt x="362711"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78" name="object 10">
            <a:extLst>
              <a:ext uri="{FF2B5EF4-FFF2-40B4-BE49-F238E27FC236}">
                <a16:creationId xmlns:a16="http://schemas.microsoft.com/office/drawing/2014/main" id="{E6E54705-0BA5-46FA-AC0C-09BF55889B79}"/>
              </a:ext>
            </a:extLst>
          </p:cNvPr>
          <p:cNvSpPr>
            <a:spLocks/>
          </p:cNvSpPr>
          <p:nvPr/>
        </p:nvSpPr>
        <p:spPr bwMode="auto">
          <a:xfrm>
            <a:off x="9539288" y="1741488"/>
            <a:ext cx="1838325" cy="363537"/>
          </a:xfrm>
          <a:custGeom>
            <a:avLst/>
            <a:gdLst>
              <a:gd name="T0" fmla="*/ 0 w 1828800"/>
              <a:gd name="T1" fmla="*/ 365644 h 361315"/>
              <a:gd name="T2" fmla="*/ 1481400 w 1828800"/>
              <a:gd name="T3" fmla="*/ 365644 h 361315"/>
              <a:gd name="T4" fmla="*/ 1847900 w 1828800"/>
              <a:gd name="T5" fmla="*/ 0 h 361315"/>
              <a:gd name="T6" fmla="*/ 0 60000 65536"/>
              <a:gd name="T7" fmla="*/ 0 60000 65536"/>
              <a:gd name="T8" fmla="*/ 0 60000 65536"/>
            </a:gdLst>
            <a:ahLst/>
            <a:cxnLst>
              <a:cxn ang="T6">
                <a:pos x="T0" y="T1"/>
              </a:cxn>
              <a:cxn ang="T7">
                <a:pos x="T2" y="T3"/>
              </a:cxn>
              <a:cxn ang="T8">
                <a:pos x="T4" y="T5"/>
              </a:cxn>
            </a:cxnLst>
            <a:rect l="0" t="0" r="r" b="b"/>
            <a:pathLst>
              <a:path w="1828800" h="361315">
                <a:moveTo>
                  <a:pt x="0" y="361188"/>
                </a:moveTo>
                <a:lnTo>
                  <a:pt x="1466088" y="361188"/>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79" name="object 11">
            <a:extLst>
              <a:ext uri="{FF2B5EF4-FFF2-40B4-BE49-F238E27FC236}">
                <a16:creationId xmlns:a16="http://schemas.microsoft.com/office/drawing/2014/main" id="{AD25E357-F191-4551-8229-1BAF763EA01F}"/>
              </a:ext>
            </a:extLst>
          </p:cNvPr>
          <p:cNvSpPr>
            <a:spLocks/>
          </p:cNvSpPr>
          <p:nvPr/>
        </p:nvSpPr>
        <p:spPr bwMode="auto">
          <a:xfrm>
            <a:off x="11014075" y="2105025"/>
            <a:ext cx="0" cy="1092200"/>
          </a:xfrm>
          <a:custGeom>
            <a:avLst/>
            <a:gdLst>
              <a:gd name="T0" fmla="*/ 0 h 1087120"/>
              <a:gd name="T1" fmla="*/ 1096791 h 1087120"/>
              <a:gd name="T2" fmla="*/ 0 60000 65536"/>
              <a:gd name="T3" fmla="*/ 0 60000 65536"/>
            </a:gdLst>
            <a:ahLst/>
            <a:cxnLst>
              <a:cxn ang="T2">
                <a:pos x="0" y="T0"/>
              </a:cxn>
              <a:cxn ang="T3">
                <a:pos x="0" y="T1"/>
              </a:cxn>
            </a:cxnLst>
            <a:rect l="0" t="0" r="r" b="b"/>
            <a:pathLst>
              <a:path h="1087120">
                <a:moveTo>
                  <a:pt x="0" y="0"/>
                </a:moveTo>
                <a:lnTo>
                  <a:pt x="0" y="10866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80" name="object 12">
            <a:extLst>
              <a:ext uri="{FF2B5EF4-FFF2-40B4-BE49-F238E27FC236}">
                <a16:creationId xmlns:a16="http://schemas.microsoft.com/office/drawing/2014/main" id="{A80D1D2B-C0C5-4B53-A034-4E7A4925CE18}"/>
              </a:ext>
            </a:extLst>
          </p:cNvPr>
          <p:cNvSpPr>
            <a:spLocks/>
          </p:cNvSpPr>
          <p:nvPr/>
        </p:nvSpPr>
        <p:spPr bwMode="auto">
          <a:xfrm>
            <a:off x="5419725" y="5113338"/>
            <a:ext cx="365125" cy="1455737"/>
          </a:xfrm>
          <a:custGeom>
            <a:avLst/>
            <a:gdLst>
              <a:gd name="T0" fmla="*/ 366528 w 363219"/>
              <a:gd name="T1" fmla="*/ 1097018 h 1447800"/>
              <a:gd name="T2" fmla="*/ 366528 w 363219"/>
              <a:gd name="T3" fmla="*/ 0 h 1447800"/>
              <a:gd name="T4" fmla="*/ 0 w 363219"/>
              <a:gd name="T5" fmla="*/ 365159 h 1447800"/>
              <a:gd name="T6" fmla="*/ 0 w 363219"/>
              <a:gd name="T7" fmla="*/ 1463718 h 1447800"/>
              <a:gd name="T8" fmla="*/ 366528 w 363219"/>
              <a:gd name="T9" fmla="*/ 1097018 h 1447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3219" h="1447800">
                <a:moveTo>
                  <a:pt x="362712" y="1085088"/>
                </a:moveTo>
                <a:lnTo>
                  <a:pt x="362712" y="0"/>
                </a:lnTo>
                <a:lnTo>
                  <a:pt x="0" y="361188"/>
                </a:lnTo>
                <a:lnTo>
                  <a:pt x="0" y="1447800"/>
                </a:lnTo>
                <a:lnTo>
                  <a:pt x="362712" y="10850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0781" name="object 13">
            <a:extLst>
              <a:ext uri="{FF2B5EF4-FFF2-40B4-BE49-F238E27FC236}">
                <a16:creationId xmlns:a16="http://schemas.microsoft.com/office/drawing/2014/main" id="{8F9C69D3-5C57-455E-B510-159F33ACA88A}"/>
              </a:ext>
            </a:extLst>
          </p:cNvPr>
          <p:cNvSpPr>
            <a:spLocks/>
          </p:cNvSpPr>
          <p:nvPr/>
        </p:nvSpPr>
        <p:spPr bwMode="auto">
          <a:xfrm>
            <a:off x="3944938" y="5113338"/>
            <a:ext cx="1839912" cy="1455737"/>
          </a:xfrm>
          <a:custGeom>
            <a:avLst/>
            <a:gdLst>
              <a:gd name="T0" fmla="*/ 367133 w 1828800"/>
              <a:gd name="T1" fmla="*/ 0 h 1447800"/>
              <a:gd name="T2" fmla="*/ 0 w 1828800"/>
              <a:gd name="T3" fmla="*/ 365159 h 1447800"/>
              <a:gd name="T4" fmla="*/ 0 w 1828800"/>
              <a:gd name="T5" fmla="*/ 1463718 h 1447800"/>
              <a:gd name="T6" fmla="*/ 1483958 w 1828800"/>
              <a:gd name="T7" fmla="*/ 1463718 h 1447800"/>
              <a:gd name="T8" fmla="*/ 1851092 w 1828800"/>
              <a:gd name="T9" fmla="*/ 1097018 h 1447800"/>
              <a:gd name="T10" fmla="*/ 1851092 w 1828800"/>
              <a:gd name="T11" fmla="*/ 0 h 1447800"/>
              <a:gd name="T12" fmla="*/ 367133 w 1828800"/>
              <a:gd name="T13" fmla="*/ 0 h 1447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447800">
                <a:moveTo>
                  <a:pt x="362712" y="0"/>
                </a:moveTo>
                <a:lnTo>
                  <a:pt x="0" y="361188"/>
                </a:lnTo>
                <a:lnTo>
                  <a:pt x="0" y="1447800"/>
                </a:lnTo>
                <a:lnTo>
                  <a:pt x="1466088" y="1447800"/>
                </a:lnTo>
                <a:lnTo>
                  <a:pt x="1828800" y="1085088"/>
                </a:lnTo>
                <a:lnTo>
                  <a:pt x="1828800" y="0"/>
                </a:lnTo>
                <a:lnTo>
                  <a:pt x="362712"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82" name="object 14">
            <a:extLst>
              <a:ext uri="{FF2B5EF4-FFF2-40B4-BE49-F238E27FC236}">
                <a16:creationId xmlns:a16="http://schemas.microsoft.com/office/drawing/2014/main" id="{95380EBF-60A5-4A6F-8A58-20A1C9CE17A7}"/>
              </a:ext>
            </a:extLst>
          </p:cNvPr>
          <p:cNvSpPr>
            <a:spLocks/>
          </p:cNvSpPr>
          <p:nvPr/>
        </p:nvSpPr>
        <p:spPr bwMode="auto">
          <a:xfrm>
            <a:off x="3944938" y="5113338"/>
            <a:ext cx="1839912" cy="361950"/>
          </a:xfrm>
          <a:custGeom>
            <a:avLst/>
            <a:gdLst>
              <a:gd name="T0" fmla="*/ 0 w 1828800"/>
              <a:gd name="T1" fmla="*/ 362461 h 361314"/>
              <a:gd name="T2" fmla="*/ 1483958 w 1828800"/>
              <a:gd name="T3" fmla="*/ 362461 h 361314"/>
              <a:gd name="T4" fmla="*/ 1851092 w 1828800"/>
              <a:gd name="T5" fmla="*/ 0 h 361314"/>
              <a:gd name="T6" fmla="*/ 0 60000 65536"/>
              <a:gd name="T7" fmla="*/ 0 60000 65536"/>
              <a:gd name="T8" fmla="*/ 0 60000 65536"/>
            </a:gdLst>
            <a:ahLst/>
            <a:cxnLst>
              <a:cxn ang="T6">
                <a:pos x="T0" y="T1"/>
              </a:cxn>
              <a:cxn ang="T7">
                <a:pos x="T2" y="T3"/>
              </a:cxn>
              <a:cxn ang="T8">
                <a:pos x="T4" y="T5"/>
              </a:cxn>
            </a:cxnLst>
            <a:rect l="0" t="0" r="r" b="b"/>
            <a:pathLst>
              <a:path w="1828800" h="361314">
                <a:moveTo>
                  <a:pt x="0" y="361188"/>
                </a:moveTo>
                <a:lnTo>
                  <a:pt x="1466088" y="361188"/>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83" name="object 15">
            <a:extLst>
              <a:ext uri="{FF2B5EF4-FFF2-40B4-BE49-F238E27FC236}">
                <a16:creationId xmlns:a16="http://schemas.microsoft.com/office/drawing/2014/main" id="{1B582BAA-9C2D-4501-832B-86D93D5FE6F3}"/>
              </a:ext>
            </a:extLst>
          </p:cNvPr>
          <p:cNvSpPr>
            <a:spLocks/>
          </p:cNvSpPr>
          <p:nvPr/>
        </p:nvSpPr>
        <p:spPr bwMode="auto">
          <a:xfrm>
            <a:off x="5419725" y="5475288"/>
            <a:ext cx="0" cy="1093787"/>
          </a:xfrm>
          <a:custGeom>
            <a:avLst/>
            <a:gdLst>
              <a:gd name="T0" fmla="*/ 0 h 1087120"/>
              <a:gd name="T1" fmla="*/ 1099981 h 1087120"/>
              <a:gd name="T2" fmla="*/ 0 60000 65536"/>
              <a:gd name="T3" fmla="*/ 0 60000 65536"/>
            </a:gdLst>
            <a:ahLst/>
            <a:cxnLst>
              <a:cxn ang="T2">
                <a:pos x="0" y="T0"/>
              </a:cxn>
              <a:cxn ang="T3">
                <a:pos x="0" y="T1"/>
              </a:cxn>
            </a:cxnLst>
            <a:rect l="0" t="0" r="r" b="b"/>
            <a:pathLst>
              <a:path h="1087120">
                <a:moveTo>
                  <a:pt x="0" y="0"/>
                </a:moveTo>
                <a:lnTo>
                  <a:pt x="0" y="10866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object 16">
            <a:extLst>
              <a:ext uri="{FF2B5EF4-FFF2-40B4-BE49-F238E27FC236}">
                <a16:creationId xmlns:a16="http://schemas.microsoft.com/office/drawing/2014/main" id="{17B27BA0-27C2-46ED-88C0-639A9337AC73}"/>
              </a:ext>
            </a:extLst>
          </p:cNvPr>
          <p:cNvSpPr txBox="1"/>
          <p:nvPr/>
        </p:nvSpPr>
        <p:spPr>
          <a:xfrm>
            <a:off x="9678988" y="2214563"/>
            <a:ext cx="1022350" cy="258762"/>
          </a:xfrm>
          <a:prstGeom prst="rect">
            <a:avLst/>
          </a:prstGeom>
        </p:spPr>
        <p:txBody>
          <a:bodyPr lIns="0" tIns="12132" rIns="0" bIns="0">
            <a:spAutoFit/>
          </a:bodyPr>
          <a:lstStyle/>
          <a:p>
            <a:pPr marL="12771">
              <a:spcBef>
                <a:spcPts val="96"/>
              </a:spcBef>
              <a:defRPr/>
            </a:pPr>
            <a:r>
              <a:rPr sz="1609" spc="-5" dirty="0">
                <a:latin typeface="Times New Roman"/>
                <a:cs typeface="Times New Roman"/>
              </a:rPr>
              <a:t>: RAID</a:t>
            </a:r>
            <a:r>
              <a:rPr sz="1609" spc="-55" dirty="0">
                <a:latin typeface="Times New Roman"/>
                <a:cs typeface="Times New Roman"/>
              </a:rPr>
              <a:t> </a:t>
            </a:r>
            <a:r>
              <a:rPr sz="1609" dirty="0">
                <a:latin typeface="Times New Roman"/>
                <a:cs typeface="Times New Roman"/>
              </a:rPr>
              <a:t>农场</a:t>
            </a:r>
            <a:endParaRPr sz="1609">
              <a:latin typeface="Times New Roman"/>
              <a:cs typeface="Times New Roman"/>
            </a:endParaRPr>
          </a:p>
        </p:txBody>
      </p:sp>
      <p:sp>
        <p:nvSpPr>
          <p:cNvPr id="17" name="object 17">
            <a:extLst>
              <a:ext uri="{FF2B5EF4-FFF2-40B4-BE49-F238E27FC236}">
                <a16:creationId xmlns:a16="http://schemas.microsoft.com/office/drawing/2014/main" id="{5917E6B6-450D-4FCB-AAD4-3EDFCF766EAE}"/>
              </a:ext>
            </a:extLst>
          </p:cNvPr>
          <p:cNvSpPr txBox="1"/>
          <p:nvPr/>
        </p:nvSpPr>
        <p:spPr>
          <a:xfrm>
            <a:off x="4086225" y="5586413"/>
            <a:ext cx="798513" cy="258762"/>
          </a:xfrm>
          <a:prstGeom prst="rect">
            <a:avLst/>
          </a:prstGeom>
        </p:spPr>
        <p:txBody>
          <a:bodyPr lIns="0" tIns="12132" rIns="0" bIns="0">
            <a:spAutoFit/>
          </a:bodyPr>
          <a:lstStyle/>
          <a:p>
            <a:pPr marL="12771">
              <a:spcBef>
                <a:spcPts val="96"/>
              </a:spcBef>
              <a:defRPr/>
            </a:pPr>
            <a:r>
              <a:rPr sz="1609" spc="-5" dirty="0">
                <a:latin typeface="Times New Roman"/>
                <a:cs typeface="Times New Roman"/>
              </a:rPr>
              <a:t>c: 控制台</a:t>
            </a:r>
            <a:endParaRPr sz="1609">
              <a:latin typeface="Times New Roman"/>
              <a:cs typeface="Times New Roman"/>
            </a:endParaRPr>
          </a:p>
        </p:txBody>
      </p:sp>
      <p:sp>
        <p:nvSpPr>
          <p:cNvPr id="160786" name="object 18">
            <a:extLst>
              <a:ext uri="{FF2B5EF4-FFF2-40B4-BE49-F238E27FC236}">
                <a16:creationId xmlns:a16="http://schemas.microsoft.com/office/drawing/2014/main" id="{A4EBD7C0-7305-4950-BDF9-4C63EDC45997}"/>
              </a:ext>
            </a:extLst>
          </p:cNvPr>
          <p:cNvSpPr>
            <a:spLocks/>
          </p:cNvSpPr>
          <p:nvPr/>
        </p:nvSpPr>
        <p:spPr bwMode="auto">
          <a:xfrm>
            <a:off x="6397625" y="3121025"/>
            <a:ext cx="919163" cy="919163"/>
          </a:xfrm>
          <a:custGeom>
            <a:avLst/>
            <a:gdLst>
              <a:gd name="T0" fmla="*/ 0 w 914400"/>
              <a:gd name="T1" fmla="*/ 0 h 914400"/>
              <a:gd name="T2" fmla="*/ 923951 w 914400"/>
              <a:gd name="T3" fmla="*/ 923951 h 914400"/>
              <a:gd name="T4" fmla="*/ 0 60000 65536"/>
              <a:gd name="T5" fmla="*/ 0 60000 65536"/>
            </a:gdLst>
            <a:ahLst/>
            <a:cxnLst>
              <a:cxn ang="T4">
                <a:pos x="T0" y="T1"/>
              </a:cxn>
              <a:cxn ang="T5">
                <a:pos x="T2" y="T3"/>
              </a:cxn>
            </a:cxnLst>
            <a:rect l="0" t="0" r="r" b="b"/>
            <a:pathLst>
              <a:path w="914400" h="914400">
                <a:moveTo>
                  <a:pt x="0" y="0"/>
                </a:moveTo>
                <a:lnTo>
                  <a:pt x="914400" y="914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87" name="object 19">
            <a:extLst>
              <a:ext uri="{FF2B5EF4-FFF2-40B4-BE49-F238E27FC236}">
                <a16:creationId xmlns:a16="http://schemas.microsoft.com/office/drawing/2014/main" id="{FE1BCD01-4491-4F55-B536-1AF5D33F6279}"/>
              </a:ext>
            </a:extLst>
          </p:cNvPr>
          <p:cNvSpPr>
            <a:spLocks/>
          </p:cNvSpPr>
          <p:nvPr/>
        </p:nvSpPr>
        <p:spPr bwMode="auto">
          <a:xfrm>
            <a:off x="9385300" y="3197225"/>
            <a:ext cx="612775" cy="688975"/>
          </a:xfrm>
          <a:custGeom>
            <a:avLst/>
            <a:gdLst>
              <a:gd name="T0" fmla="*/ 0 w 609600"/>
              <a:gd name="T1" fmla="*/ 692164 h 685800"/>
              <a:gd name="T2" fmla="*/ 615967 w 609600"/>
              <a:gd name="T3" fmla="*/ 0 h 685800"/>
              <a:gd name="T4" fmla="*/ 0 60000 65536"/>
              <a:gd name="T5" fmla="*/ 0 60000 65536"/>
            </a:gdLst>
            <a:ahLst/>
            <a:cxnLst>
              <a:cxn ang="T4">
                <a:pos x="T0" y="T1"/>
              </a:cxn>
              <a:cxn ang="T5">
                <a:pos x="T2" y="T3"/>
              </a:cxn>
            </a:cxnLst>
            <a:rect l="0" t="0" r="r" b="b"/>
            <a:pathLst>
              <a:path w="609600" h="685800">
                <a:moveTo>
                  <a:pt x="0" y="685799"/>
                </a:moveTo>
                <a:lnTo>
                  <a:pt x="609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88" name="object 20">
            <a:extLst>
              <a:ext uri="{FF2B5EF4-FFF2-40B4-BE49-F238E27FC236}">
                <a16:creationId xmlns:a16="http://schemas.microsoft.com/office/drawing/2014/main" id="{64CBAFB9-3715-4D4B-8193-69C97B1FACDD}"/>
              </a:ext>
            </a:extLst>
          </p:cNvPr>
          <p:cNvSpPr>
            <a:spLocks/>
          </p:cNvSpPr>
          <p:nvPr/>
        </p:nvSpPr>
        <p:spPr bwMode="auto">
          <a:xfrm>
            <a:off x="5554663" y="5035550"/>
            <a:ext cx="1531937" cy="766763"/>
          </a:xfrm>
          <a:custGeom>
            <a:avLst/>
            <a:gdLst>
              <a:gd name="T0" fmla="*/ 0 w 1524000"/>
              <a:gd name="T1" fmla="*/ 771556 h 762000"/>
              <a:gd name="T2" fmla="*/ 1539914 w 1524000"/>
              <a:gd name="T3" fmla="*/ 0 h 762000"/>
              <a:gd name="T4" fmla="*/ 0 60000 65536"/>
              <a:gd name="T5" fmla="*/ 0 60000 65536"/>
            </a:gdLst>
            <a:ahLst/>
            <a:cxnLst>
              <a:cxn ang="T4">
                <a:pos x="T0" y="T1"/>
              </a:cxn>
              <a:cxn ang="T5">
                <a:pos x="T2" y="T3"/>
              </a:cxn>
            </a:cxnLst>
            <a:rect l="0" t="0" r="r" b="b"/>
            <a:pathLst>
              <a:path w="1524000" h="762000">
                <a:moveTo>
                  <a:pt x="0" y="762000"/>
                </a:moveTo>
                <a:lnTo>
                  <a:pt x="15239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1" name="object 21">
            <a:extLst>
              <a:ext uri="{FF2B5EF4-FFF2-40B4-BE49-F238E27FC236}">
                <a16:creationId xmlns:a16="http://schemas.microsoft.com/office/drawing/2014/main" id="{44F544D2-89D3-47EE-A073-82A7ABAA875C}"/>
              </a:ext>
            </a:extLst>
          </p:cNvPr>
          <p:cNvSpPr txBox="1"/>
          <p:nvPr/>
        </p:nvSpPr>
        <p:spPr>
          <a:xfrm>
            <a:off x="5786438" y="4679950"/>
            <a:ext cx="976312"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&lt;RS-232&gt;</a:t>
            </a:r>
            <a:endParaRPr sz="1408">
              <a:latin typeface="Times New Roman"/>
              <a:cs typeface="Times New Roman"/>
            </a:endParaRPr>
          </a:p>
        </p:txBody>
      </p:sp>
      <p:sp>
        <p:nvSpPr>
          <p:cNvPr id="22" name="object 22">
            <a:extLst>
              <a:ext uri="{FF2B5EF4-FFF2-40B4-BE49-F238E27FC236}">
                <a16:creationId xmlns:a16="http://schemas.microsoft.com/office/drawing/2014/main" id="{A5FBBAE5-5922-4D80-88A8-492229D3839A}"/>
              </a:ext>
            </a:extLst>
          </p:cNvPr>
          <p:cNvSpPr txBox="1"/>
          <p:nvPr/>
        </p:nvSpPr>
        <p:spPr>
          <a:xfrm>
            <a:off x="6921500" y="3311525"/>
            <a:ext cx="1422400" cy="230188"/>
          </a:xfrm>
          <a:prstGeom prst="rect">
            <a:avLst/>
          </a:prstGeom>
        </p:spPr>
        <p:txBody>
          <a:bodyPr lIns="0" tIns="12771" rIns="0" bIns="0">
            <a:spAutoFit/>
          </a:bodyPr>
          <a:lstStyle/>
          <a:p>
            <a:pPr marL="12771">
              <a:spcBef>
                <a:spcPts val="101"/>
              </a:spcBef>
              <a:defRPr/>
            </a:pPr>
            <a:r>
              <a:rPr sz="1408" spc="-10" dirty="0">
                <a:latin typeface="Times New Roman"/>
                <a:cs typeface="Times New Roman"/>
              </a:rPr>
              <a:t>10吨</a:t>
            </a:r>
            <a:r>
              <a:rPr sz="1408" spc="-50" dirty="0">
                <a:latin typeface="Times New Roman"/>
                <a:cs typeface="Times New Roman"/>
              </a:rPr>
              <a:t> </a:t>
            </a:r>
            <a:r>
              <a:rPr sz="1408" spc="-5" dirty="0">
                <a:latin typeface="Times New Roman"/>
                <a:cs typeface="Times New Roman"/>
              </a:rPr>
              <a:t>以太网 &gt;&gt;</a:t>
            </a:r>
            <a:endParaRPr sz="1408">
              <a:latin typeface="Times New Roman"/>
              <a:cs typeface="Times New Roman"/>
            </a:endParaRPr>
          </a:p>
        </p:txBody>
      </p:sp>
      <p:sp>
        <p:nvSpPr>
          <p:cNvPr id="160791" name="object 23">
            <a:extLst>
              <a:ext uri="{FF2B5EF4-FFF2-40B4-BE49-F238E27FC236}">
                <a16:creationId xmlns:a16="http://schemas.microsoft.com/office/drawing/2014/main" id="{5E2FCAF5-D5A3-4C1C-A048-1C6FE783D0B5}"/>
              </a:ext>
            </a:extLst>
          </p:cNvPr>
          <p:cNvSpPr>
            <a:spLocks/>
          </p:cNvSpPr>
          <p:nvPr/>
        </p:nvSpPr>
        <p:spPr bwMode="auto">
          <a:xfrm>
            <a:off x="7010400" y="3810000"/>
            <a:ext cx="2911475" cy="2528888"/>
          </a:xfrm>
          <a:custGeom>
            <a:avLst/>
            <a:gdLst>
              <a:gd name="T0" fmla="*/ 2927437 w 2895600"/>
              <a:gd name="T1" fmla="*/ 1906673 h 2514600"/>
              <a:gd name="T2" fmla="*/ 2927437 w 2895600"/>
              <a:gd name="T3" fmla="*/ 0 h 2514600"/>
              <a:gd name="T4" fmla="*/ 634791 w 2895600"/>
              <a:gd name="T5" fmla="*/ 0 h 2514600"/>
              <a:gd name="T6" fmla="*/ 0 w 2895600"/>
              <a:gd name="T7" fmla="*/ 635044 h 2514600"/>
              <a:gd name="T8" fmla="*/ 0 w 2895600"/>
              <a:gd name="T9" fmla="*/ 2543257 h 2514600"/>
              <a:gd name="T10" fmla="*/ 2292646 w 2895600"/>
              <a:gd name="T11" fmla="*/ 2543257 h 2514600"/>
              <a:gd name="T12" fmla="*/ 2927437 w 2895600"/>
              <a:gd name="T13" fmla="*/ 1906673 h 2514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5600" h="2514600">
                <a:moveTo>
                  <a:pt x="2895600" y="1885188"/>
                </a:moveTo>
                <a:lnTo>
                  <a:pt x="2895600" y="0"/>
                </a:lnTo>
                <a:lnTo>
                  <a:pt x="627888" y="0"/>
                </a:lnTo>
                <a:lnTo>
                  <a:pt x="0" y="627888"/>
                </a:lnTo>
                <a:lnTo>
                  <a:pt x="0" y="2514600"/>
                </a:lnTo>
                <a:lnTo>
                  <a:pt x="2267712" y="2514600"/>
                </a:lnTo>
                <a:lnTo>
                  <a:pt x="2895600" y="1885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0792" name="object 24">
            <a:extLst>
              <a:ext uri="{FF2B5EF4-FFF2-40B4-BE49-F238E27FC236}">
                <a16:creationId xmlns:a16="http://schemas.microsoft.com/office/drawing/2014/main" id="{51FA4ED7-8F22-408F-95B9-8F0606872540}"/>
              </a:ext>
            </a:extLst>
          </p:cNvPr>
          <p:cNvSpPr>
            <a:spLocks/>
          </p:cNvSpPr>
          <p:nvPr/>
        </p:nvSpPr>
        <p:spPr bwMode="auto">
          <a:xfrm>
            <a:off x="7010400" y="3810000"/>
            <a:ext cx="2911475" cy="631825"/>
          </a:xfrm>
          <a:custGeom>
            <a:avLst/>
            <a:gdLst>
              <a:gd name="T0" fmla="*/ 2927437 w 2895600"/>
              <a:gd name="T1" fmla="*/ 0 h 628014"/>
              <a:gd name="T2" fmla="*/ 634791 w 2895600"/>
              <a:gd name="T3" fmla="*/ 0 h 628014"/>
              <a:gd name="T4" fmla="*/ 0 w 2895600"/>
              <a:gd name="T5" fmla="*/ 635531 h 628014"/>
              <a:gd name="T6" fmla="*/ 2292646 w 2895600"/>
              <a:gd name="T7" fmla="*/ 635531 h 628014"/>
              <a:gd name="T8" fmla="*/ 2927437 w 2895600"/>
              <a:gd name="T9" fmla="*/ 0 h 6280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5600" h="628014">
                <a:moveTo>
                  <a:pt x="2895600" y="0"/>
                </a:moveTo>
                <a:lnTo>
                  <a:pt x="627888" y="0"/>
                </a:lnTo>
                <a:lnTo>
                  <a:pt x="0" y="627888"/>
                </a:lnTo>
                <a:lnTo>
                  <a:pt x="2267712" y="627888"/>
                </a:lnTo>
                <a:lnTo>
                  <a:pt x="28956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0793" name="object 25">
            <a:extLst>
              <a:ext uri="{FF2B5EF4-FFF2-40B4-BE49-F238E27FC236}">
                <a16:creationId xmlns:a16="http://schemas.microsoft.com/office/drawing/2014/main" id="{CB2FEBCE-EC62-4C4A-8BF3-481666DD097B}"/>
              </a:ext>
            </a:extLst>
          </p:cNvPr>
          <p:cNvSpPr>
            <a:spLocks/>
          </p:cNvSpPr>
          <p:nvPr/>
        </p:nvSpPr>
        <p:spPr bwMode="auto">
          <a:xfrm>
            <a:off x="9290050" y="3810000"/>
            <a:ext cx="631825" cy="2528888"/>
          </a:xfrm>
          <a:custGeom>
            <a:avLst/>
            <a:gdLst>
              <a:gd name="T0" fmla="*/ 635531 w 628014"/>
              <a:gd name="T1" fmla="*/ 1906673 h 2514600"/>
              <a:gd name="T2" fmla="*/ 635531 w 628014"/>
              <a:gd name="T3" fmla="*/ 0 h 2514600"/>
              <a:gd name="T4" fmla="*/ 0 w 628014"/>
              <a:gd name="T5" fmla="*/ 635044 h 2514600"/>
              <a:gd name="T6" fmla="*/ 0 w 628014"/>
              <a:gd name="T7" fmla="*/ 2543257 h 2514600"/>
              <a:gd name="T8" fmla="*/ 635531 w 628014"/>
              <a:gd name="T9" fmla="*/ 1906673 h 2514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8014" h="2514600">
                <a:moveTo>
                  <a:pt x="627888" y="1885188"/>
                </a:moveTo>
                <a:lnTo>
                  <a:pt x="627888" y="0"/>
                </a:lnTo>
                <a:lnTo>
                  <a:pt x="0" y="627888"/>
                </a:lnTo>
                <a:lnTo>
                  <a:pt x="0" y="2514600"/>
                </a:lnTo>
                <a:lnTo>
                  <a:pt x="627888" y="1885188"/>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0794" name="object 26">
            <a:extLst>
              <a:ext uri="{FF2B5EF4-FFF2-40B4-BE49-F238E27FC236}">
                <a16:creationId xmlns:a16="http://schemas.microsoft.com/office/drawing/2014/main" id="{22672202-72ED-42CC-A1DD-EE33A8A16294}"/>
              </a:ext>
            </a:extLst>
          </p:cNvPr>
          <p:cNvSpPr>
            <a:spLocks/>
          </p:cNvSpPr>
          <p:nvPr/>
        </p:nvSpPr>
        <p:spPr bwMode="auto">
          <a:xfrm>
            <a:off x="7010400" y="3810000"/>
            <a:ext cx="2911475" cy="2528888"/>
          </a:xfrm>
          <a:custGeom>
            <a:avLst/>
            <a:gdLst>
              <a:gd name="T0" fmla="*/ 634791 w 2895600"/>
              <a:gd name="T1" fmla="*/ 0 h 2514600"/>
              <a:gd name="T2" fmla="*/ 0 w 2895600"/>
              <a:gd name="T3" fmla="*/ 635044 h 2514600"/>
              <a:gd name="T4" fmla="*/ 0 w 2895600"/>
              <a:gd name="T5" fmla="*/ 2543257 h 2514600"/>
              <a:gd name="T6" fmla="*/ 2292646 w 2895600"/>
              <a:gd name="T7" fmla="*/ 2543257 h 2514600"/>
              <a:gd name="T8" fmla="*/ 2927437 w 2895600"/>
              <a:gd name="T9" fmla="*/ 1906673 h 2514600"/>
              <a:gd name="T10" fmla="*/ 2927437 w 2895600"/>
              <a:gd name="T11" fmla="*/ 0 h 2514600"/>
              <a:gd name="T12" fmla="*/ 634791 w 2895600"/>
              <a:gd name="T13" fmla="*/ 0 h 2514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95600" h="2514600">
                <a:moveTo>
                  <a:pt x="627888" y="0"/>
                </a:moveTo>
                <a:lnTo>
                  <a:pt x="0" y="627888"/>
                </a:lnTo>
                <a:lnTo>
                  <a:pt x="0" y="2514600"/>
                </a:lnTo>
                <a:lnTo>
                  <a:pt x="2267712" y="2514600"/>
                </a:lnTo>
                <a:lnTo>
                  <a:pt x="2895600" y="1885188"/>
                </a:lnTo>
                <a:lnTo>
                  <a:pt x="2895600" y="0"/>
                </a:lnTo>
                <a:lnTo>
                  <a:pt x="627888"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95" name="object 27">
            <a:extLst>
              <a:ext uri="{FF2B5EF4-FFF2-40B4-BE49-F238E27FC236}">
                <a16:creationId xmlns:a16="http://schemas.microsoft.com/office/drawing/2014/main" id="{DD21B9C1-5CE6-4637-9B30-91FE78DD967B}"/>
              </a:ext>
            </a:extLst>
          </p:cNvPr>
          <p:cNvSpPr>
            <a:spLocks/>
          </p:cNvSpPr>
          <p:nvPr/>
        </p:nvSpPr>
        <p:spPr bwMode="auto">
          <a:xfrm>
            <a:off x="7010400" y="3810000"/>
            <a:ext cx="2911475" cy="631825"/>
          </a:xfrm>
          <a:custGeom>
            <a:avLst/>
            <a:gdLst>
              <a:gd name="T0" fmla="*/ 0 w 2895600"/>
              <a:gd name="T1" fmla="*/ 635531 h 628014"/>
              <a:gd name="T2" fmla="*/ 2292646 w 2895600"/>
              <a:gd name="T3" fmla="*/ 635531 h 628014"/>
              <a:gd name="T4" fmla="*/ 2927437 w 2895600"/>
              <a:gd name="T5" fmla="*/ 0 h 628014"/>
              <a:gd name="T6" fmla="*/ 0 60000 65536"/>
              <a:gd name="T7" fmla="*/ 0 60000 65536"/>
              <a:gd name="T8" fmla="*/ 0 60000 65536"/>
            </a:gdLst>
            <a:ahLst/>
            <a:cxnLst>
              <a:cxn ang="T6">
                <a:pos x="T0" y="T1"/>
              </a:cxn>
              <a:cxn ang="T7">
                <a:pos x="T2" y="T3"/>
              </a:cxn>
              <a:cxn ang="T8">
                <a:pos x="T4" y="T5"/>
              </a:cxn>
            </a:cxnLst>
            <a:rect l="0" t="0" r="r" b="b"/>
            <a:pathLst>
              <a:path w="2895600" h="628014">
                <a:moveTo>
                  <a:pt x="0" y="627888"/>
                </a:moveTo>
                <a:lnTo>
                  <a:pt x="2267712" y="627888"/>
                </a:lnTo>
                <a:lnTo>
                  <a:pt x="2895600"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796" name="object 28">
            <a:extLst>
              <a:ext uri="{FF2B5EF4-FFF2-40B4-BE49-F238E27FC236}">
                <a16:creationId xmlns:a16="http://schemas.microsoft.com/office/drawing/2014/main" id="{7654FB41-1418-4369-AF8F-BAF47C23A575}"/>
              </a:ext>
            </a:extLst>
          </p:cNvPr>
          <p:cNvSpPr>
            <a:spLocks/>
          </p:cNvSpPr>
          <p:nvPr/>
        </p:nvSpPr>
        <p:spPr bwMode="auto">
          <a:xfrm>
            <a:off x="9290050" y="4441825"/>
            <a:ext cx="0" cy="1897063"/>
          </a:xfrm>
          <a:custGeom>
            <a:avLst/>
            <a:gdLst>
              <a:gd name="T0" fmla="*/ 0 h 1887220"/>
              <a:gd name="T1" fmla="*/ 1906444 h 1887220"/>
              <a:gd name="T2" fmla="*/ 0 60000 65536"/>
              <a:gd name="T3" fmla="*/ 0 60000 65536"/>
            </a:gdLst>
            <a:ahLst/>
            <a:cxnLst>
              <a:cxn ang="T2">
                <a:pos x="0" y="T0"/>
              </a:cxn>
              <a:cxn ang="T3">
                <a:pos x="0" y="T1"/>
              </a:cxn>
            </a:cxnLst>
            <a:rect l="0" t="0" r="r" b="b"/>
            <a:pathLst>
              <a:path h="1887220">
                <a:moveTo>
                  <a:pt x="0" y="0"/>
                </a:moveTo>
                <a:lnTo>
                  <a:pt x="0" y="18867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9" name="object 29">
            <a:extLst>
              <a:ext uri="{FF2B5EF4-FFF2-40B4-BE49-F238E27FC236}">
                <a16:creationId xmlns:a16="http://schemas.microsoft.com/office/drawing/2014/main" id="{B1712654-B6C3-488C-822B-E9081F665D33}"/>
              </a:ext>
            </a:extLst>
          </p:cNvPr>
          <p:cNvSpPr txBox="1"/>
          <p:nvPr/>
        </p:nvSpPr>
        <p:spPr>
          <a:xfrm>
            <a:off x="7242175" y="4451350"/>
            <a:ext cx="747713"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S</a:t>
            </a:r>
            <a:r>
              <a:rPr sz="1609" spc="-75" dirty="0">
                <a:latin typeface="Times New Roman"/>
                <a:cs typeface="Times New Roman"/>
              </a:rPr>
              <a:t> </a:t>
            </a:r>
            <a:r>
              <a:rPr sz="1609" dirty="0">
                <a:latin typeface="Times New Roman"/>
                <a:cs typeface="Times New Roman"/>
              </a:rPr>
              <a:t>服务器</a:t>
            </a:r>
            <a:endParaRPr sz="1609">
              <a:latin typeface="Times New Roman"/>
              <a:cs typeface="Times New Roman"/>
            </a:endParaRPr>
          </a:p>
        </p:txBody>
      </p:sp>
      <p:sp>
        <p:nvSpPr>
          <p:cNvPr id="160798" name="object 30">
            <a:extLst>
              <a:ext uri="{FF2B5EF4-FFF2-40B4-BE49-F238E27FC236}">
                <a16:creationId xmlns:a16="http://schemas.microsoft.com/office/drawing/2014/main" id="{3D2A25FE-A15B-4DCE-86F5-1C5DB90BEBEA}"/>
              </a:ext>
            </a:extLst>
          </p:cNvPr>
          <p:cNvSpPr txBox="1">
            <a:spLocks noChangeArrowheads="1"/>
          </p:cNvSpPr>
          <p:nvPr/>
        </p:nvSpPr>
        <p:spPr bwMode="auto">
          <a:xfrm>
            <a:off x="7165975" y="4757738"/>
            <a:ext cx="212883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32" rIns="0" bIns="0">
            <a:spAutoFit/>
          </a:bodyPr>
          <a:lstStyle>
            <a:lvl1pPr marL="12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processorSpeed=300mHz memory=1Gb</a:t>
            </a:r>
          </a:p>
        </p:txBody>
      </p:sp>
      <p:sp>
        <p:nvSpPr>
          <p:cNvPr id="160799" name="object 31">
            <a:extLst>
              <a:ext uri="{FF2B5EF4-FFF2-40B4-BE49-F238E27FC236}">
                <a16:creationId xmlns:a16="http://schemas.microsoft.com/office/drawing/2014/main" id="{38A908EB-C335-4737-8E29-A33955973156}"/>
              </a:ext>
            </a:extLst>
          </p:cNvPr>
          <p:cNvSpPr txBox="1">
            <a:spLocks noChangeArrowheads="1"/>
          </p:cNvSpPr>
          <p:nvPr/>
        </p:nvSpPr>
        <p:spPr bwMode="auto">
          <a:xfrm>
            <a:off x="7150100" y="5356225"/>
            <a:ext cx="11668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94" rIns="0" bIns="0">
            <a:spAutoFit/>
          </a:bodyPr>
          <a:lstStyle>
            <a:lvl1pPr marL="127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88"/>
              </a:spcBef>
            </a:pPr>
            <a:r>
              <a:rPr lang="zh-CN" altLang="zh-CN" sz="1600">
                <a:latin typeface="Times New Roman" panose="02020603050405020304" pitchFamily="18" charset="0"/>
                <a:cs typeface="Times New Roman" panose="02020603050405020304" pitchFamily="18" charset="0"/>
              </a:rPr>
              <a:t>部署 dbadmin.exe tktmstr.exe</a:t>
            </a:r>
          </a:p>
        </p:txBody>
      </p:sp>
      <p:sp>
        <p:nvSpPr>
          <p:cNvPr id="160800" name="object 32">
            <a:extLst>
              <a:ext uri="{FF2B5EF4-FFF2-40B4-BE49-F238E27FC236}">
                <a16:creationId xmlns:a16="http://schemas.microsoft.com/office/drawing/2014/main" id="{91681C5C-DE08-46B9-82F2-8DE9755E4140}"/>
              </a:ext>
            </a:extLst>
          </p:cNvPr>
          <p:cNvSpPr>
            <a:spLocks/>
          </p:cNvSpPr>
          <p:nvPr/>
        </p:nvSpPr>
        <p:spPr bwMode="auto">
          <a:xfrm>
            <a:off x="7010400" y="4729163"/>
            <a:ext cx="2298700" cy="0"/>
          </a:xfrm>
          <a:custGeom>
            <a:avLst/>
            <a:gdLst>
              <a:gd name="T0" fmla="*/ 0 w 2286000"/>
              <a:gd name="T1" fmla="*/ 2311471 w 2286000"/>
              <a:gd name="T2" fmla="*/ 0 60000 65536"/>
              <a:gd name="T3" fmla="*/ 0 60000 65536"/>
            </a:gdLst>
            <a:ahLst/>
            <a:cxnLst>
              <a:cxn ang="T2">
                <a:pos x="T0" y="0"/>
              </a:cxn>
              <a:cxn ang="T3">
                <a:pos x="T1" y="0"/>
              </a:cxn>
            </a:cxnLst>
            <a:rect l="0" t="0" r="r" b="b"/>
            <a:pathLst>
              <a:path w="2286000">
                <a:moveTo>
                  <a:pt x="0" y="0"/>
                </a:moveTo>
                <a:lnTo>
                  <a:pt x="2286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0801" name="object 33">
            <a:extLst>
              <a:ext uri="{FF2B5EF4-FFF2-40B4-BE49-F238E27FC236}">
                <a16:creationId xmlns:a16="http://schemas.microsoft.com/office/drawing/2014/main" id="{C569C057-FCAF-4F3C-957D-27F292DB34D8}"/>
              </a:ext>
            </a:extLst>
          </p:cNvPr>
          <p:cNvSpPr>
            <a:spLocks/>
          </p:cNvSpPr>
          <p:nvPr/>
        </p:nvSpPr>
        <p:spPr bwMode="auto">
          <a:xfrm>
            <a:off x="7010400" y="5341938"/>
            <a:ext cx="2298700" cy="0"/>
          </a:xfrm>
          <a:custGeom>
            <a:avLst/>
            <a:gdLst>
              <a:gd name="T0" fmla="*/ 0 w 2286000"/>
              <a:gd name="T1" fmla="*/ 2311471 w 2286000"/>
              <a:gd name="T2" fmla="*/ 0 60000 65536"/>
              <a:gd name="T3" fmla="*/ 0 60000 65536"/>
            </a:gdLst>
            <a:ahLst/>
            <a:cxnLst>
              <a:cxn ang="T2">
                <a:pos x="T0" y="0"/>
              </a:cxn>
              <a:cxn ang="T3">
                <a:pos x="T1" y="0"/>
              </a:cxn>
            </a:cxnLst>
            <a:rect l="0" t="0" r="r" b="b"/>
            <a:pathLst>
              <a:path w="2286000">
                <a:moveTo>
                  <a:pt x="0" y="0"/>
                </a:moveTo>
                <a:lnTo>
                  <a:pt x="2286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4" name="object 34">
            <a:extLst>
              <a:ext uri="{FF2B5EF4-FFF2-40B4-BE49-F238E27FC236}">
                <a16:creationId xmlns:a16="http://schemas.microsoft.com/office/drawing/2014/main" id="{9ADE79FC-C1B6-4647-A944-C348BE3A8C43}"/>
              </a:ext>
            </a:extLst>
          </p:cNvPr>
          <p:cNvSpPr txBox="1"/>
          <p:nvPr/>
        </p:nvSpPr>
        <p:spPr>
          <a:xfrm>
            <a:off x="317500" y="1219200"/>
            <a:ext cx="3632200" cy="393700"/>
          </a:xfrm>
          <a:prstGeom prst="rect">
            <a:avLst/>
          </a:prstGeom>
        </p:spPr>
        <p:txBody>
          <a:bodyPr lIns="0" tIns="12771" rIns="0" bIns="0">
            <a:spAutoFit/>
          </a:bodyPr>
          <a:lstStyle/>
          <a:p>
            <a:pPr marL="196675" indent="-183904">
              <a:spcBef>
                <a:spcPts val="101"/>
              </a:spcBef>
              <a:buFont typeface="Times New Roman"/>
              <a:buChar char="•"/>
              <a:tabLst>
                <a:tab pos="196675" algn="l"/>
              </a:tabLst>
              <a:defRPr/>
            </a:pPr>
            <a:r>
              <a:rPr sz="2413" i="1" spc="-5" dirty="0">
                <a:latin typeface="Times New Roman"/>
                <a:cs typeface="Times New Roman"/>
              </a:rPr>
              <a:t>分布的</a:t>
            </a:r>
            <a:r>
              <a:rPr sz="2413" i="1" spc="-85" dirty="0">
                <a:latin typeface="Times New Roman"/>
                <a:cs typeface="Times New Roman"/>
              </a:rPr>
              <a:t> </a:t>
            </a:r>
            <a:r>
              <a:rPr sz="2413" i="1" spc="-5" dirty="0">
                <a:latin typeface="Times New Roman"/>
                <a:cs typeface="Times New Roman"/>
              </a:rPr>
              <a:t>组件</a:t>
            </a:r>
            <a:endParaRPr sz="2413" dirty="0">
              <a:latin typeface="Times New Roman"/>
              <a:cs typeface="Times New Roman"/>
            </a:endParaRPr>
          </a:p>
        </p:txBody>
      </p:sp>
    </p:spTree>
  </p:cSld>
  <p:clrMapOvr>
    <a:masterClrMapping/>
  </p:clrMapOvr>
</p:sld>
</file>

<file path=ppt/slides/slide9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B8015FA-8C58-4E22-808B-709EC9205F54}"/>
              </a:ext>
            </a:extLst>
          </p:cNvPr>
          <p:cNvSpPr txBox="1"/>
          <p:nvPr/>
        </p:nvSpPr>
        <p:spPr>
          <a:xfrm>
            <a:off x="2921000" y="2493963"/>
            <a:ext cx="842963" cy="349250"/>
          </a:xfrm>
          <a:prstGeom prst="rect">
            <a:avLst/>
          </a:prstGeom>
          <a:ln w="9144">
            <a:solidFill>
              <a:srgbClr val="000000"/>
            </a:solidFill>
          </a:ln>
        </p:spPr>
        <p:txBody>
          <a:bodyPr lIns="0" tIns="100252" rIns="0" bIns="0">
            <a:spAutoFit/>
          </a:bodyPr>
          <a:lstStyle/>
          <a:p>
            <a:pPr marL="102169">
              <a:spcBef>
                <a:spcPts val="789"/>
              </a:spcBef>
              <a:defRPr/>
            </a:pPr>
            <a:r>
              <a:rPr sz="1609" spc="-5" dirty="0">
                <a:latin typeface="Times New Roman"/>
                <a:cs typeface="Times New Roman"/>
              </a:rPr>
              <a:t>显示</a:t>
            </a:r>
            <a:endParaRPr sz="1609">
              <a:latin typeface="Times New Roman"/>
              <a:cs typeface="Times New Roman"/>
            </a:endParaRPr>
          </a:p>
        </p:txBody>
      </p:sp>
      <p:sp>
        <p:nvSpPr>
          <p:cNvPr id="3" name="object 3">
            <a:extLst>
              <a:ext uri="{FF2B5EF4-FFF2-40B4-BE49-F238E27FC236}">
                <a16:creationId xmlns:a16="http://schemas.microsoft.com/office/drawing/2014/main" id="{2B7A4038-BBA5-4E57-A7D6-8954099CA8BF}"/>
              </a:ext>
            </a:extLst>
          </p:cNvPr>
          <p:cNvSpPr txBox="1"/>
          <p:nvPr/>
        </p:nvSpPr>
        <p:spPr>
          <a:xfrm>
            <a:off x="2921000" y="3259138"/>
            <a:ext cx="766763" cy="350837"/>
          </a:xfrm>
          <a:prstGeom prst="rect">
            <a:avLst/>
          </a:prstGeom>
          <a:ln w="9144">
            <a:solidFill>
              <a:srgbClr val="000000"/>
            </a:solidFill>
          </a:ln>
        </p:spPr>
        <p:txBody>
          <a:bodyPr lIns="0" tIns="100252" rIns="0" bIns="0">
            <a:spAutoFit/>
          </a:bodyPr>
          <a:lstStyle/>
          <a:p>
            <a:pPr marL="61301">
              <a:spcBef>
                <a:spcPts val="789"/>
              </a:spcBef>
              <a:defRPr/>
            </a:pPr>
            <a:r>
              <a:rPr sz="1609" spc="-10" dirty="0">
                <a:latin typeface="Times New Roman"/>
                <a:cs typeface="Times New Roman"/>
              </a:rPr>
              <a:t>键盘</a:t>
            </a:r>
            <a:endParaRPr sz="1609">
              <a:latin typeface="Times New Roman"/>
              <a:cs typeface="Times New Roman"/>
            </a:endParaRPr>
          </a:p>
        </p:txBody>
      </p:sp>
      <p:sp>
        <p:nvSpPr>
          <p:cNvPr id="4" name="object 4">
            <a:extLst>
              <a:ext uri="{FF2B5EF4-FFF2-40B4-BE49-F238E27FC236}">
                <a16:creationId xmlns:a16="http://schemas.microsoft.com/office/drawing/2014/main" id="{70704282-76FE-4945-A929-6C238F39A627}"/>
              </a:ext>
            </a:extLst>
          </p:cNvPr>
          <p:cNvSpPr txBox="1"/>
          <p:nvPr/>
        </p:nvSpPr>
        <p:spPr>
          <a:xfrm>
            <a:off x="2844800" y="1727200"/>
            <a:ext cx="1225550" cy="350838"/>
          </a:xfrm>
          <a:prstGeom prst="rect">
            <a:avLst/>
          </a:prstGeom>
          <a:ln w="9144">
            <a:solidFill>
              <a:srgbClr val="000000"/>
            </a:solidFill>
          </a:ln>
        </p:spPr>
        <p:txBody>
          <a:bodyPr lIns="0" tIns="100252" rIns="0" bIns="0">
            <a:spAutoFit/>
          </a:bodyPr>
          <a:lstStyle/>
          <a:p>
            <a:pPr marL="123879">
              <a:spcBef>
                <a:spcPts val="789"/>
              </a:spcBef>
              <a:defRPr/>
            </a:pPr>
            <a:r>
              <a:rPr sz="1609" spc="-5" dirty="0">
                <a:latin typeface="Times New Roman"/>
                <a:cs typeface="Times New Roman"/>
              </a:rPr>
              <a:t>读卡器</a:t>
            </a:r>
            <a:endParaRPr sz="1609">
              <a:latin typeface="Times New Roman"/>
              <a:cs typeface="Times New Roman"/>
            </a:endParaRPr>
          </a:p>
        </p:txBody>
      </p:sp>
      <p:sp>
        <p:nvSpPr>
          <p:cNvPr id="161797" name="object 5">
            <a:extLst>
              <a:ext uri="{FF2B5EF4-FFF2-40B4-BE49-F238E27FC236}">
                <a16:creationId xmlns:a16="http://schemas.microsoft.com/office/drawing/2014/main" id="{DE26A835-18AD-422C-8D9A-2C959D0CBDD9}"/>
              </a:ext>
            </a:extLst>
          </p:cNvPr>
          <p:cNvSpPr txBox="1">
            <a:spLocks noChangeArrowheads="1"/>
          </p:cNvSpPr>
          <p:nvPr/>
        </p:nvSpPr>
        <p:spPr bwMode="auto">
          <a:xfrm>
            <a:off x="2767013" y="5405438"/>
            <a:ext cx="1073150" cy="5143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5964" rIns="0" bIns="0">
            <a:spAutoFit/>
          </a:bodyPr>
          <a:lstStyle>
            <a:lvl1pPr marL="257175" indent="-1317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25"/>
              </a:spcBef>
            </a:pPr>
            <a:r>
              <a:rPr lang="zh-CN" altLang="zh-CN" sz="1600">
                <a:latin typeface="Times New Roman" panose="02020603050405020304" pitchFamily="18" charset="0"/>
                <a:cs typeface="Times New Roman" panose="02020603050405020304" pitchFamily="18" charset="0"/>
              </a:rPr>
              <a:t>分配器传感器</a:t>
            </a:r>
          </a:p>
        </p:txBody>
      </p:sp>
      <p:sp>
        <p:nvSpPr>
          <p:cNvPr id="161798" name="object 6">
            <a:extLst>
              <a:ext uri="{FF2B5EF4-FFF2-40B4-BE49-F238E27FC236}">
                <a16:creationId xmlns:a16="http://schemas.microsoft.com/office/drawing/2014/main" id="{97C4AB40-92A3-468B-A8C2-96D853328356}"/>
              </a:ext>
            </a:extLst>
          </p:cNvPr>
          <p:cNvSpPr txBox="1">
            <a:spLocks noChangeArrowheads="1"/>
          </p:cNvSpPr>
          <p:nvPr/>
        </p:nvSpPr>
        <p:spPr bwMode="auto">
          <a:xfrm>
            <a:off x="2767013" y="4332288"/>
            <a:ext cx="1073150" cy="5143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15964" rIns="0" bIns="0">
            <a:spAutoFit/>
          </a:bodyPr>
          <a:lstStyle>
            <a:lvl1pPr marL="257175" indent="-13176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25"/>
              </a:spcBef>
            </a:pPr>
            <a:r>
              <a:rPr lang="zh-CN" altLang="zh-CN" sz="1600">
                <a:latin typeface="Times New Roman" panose="02020603050405020304" pitchFamily="18" charset="0"/>
                <a:cs typeface="Times New Roman" panose="02020603050405020304" pitchFamily="18" charset="0"/>
              </a:rPr>
              <a:t>分配器送纸器</a:t>
            </a:r>
          </a:p>
        </p:txBody>
      </p:sp>
      <p:sp>
        <p:nvSpPr>
          <p:cNvPr id="161799" name="object 7">
            <a:extLst>
              <a:ext uri="{FF2B5EF4-FFF2-40B4-BE49-F238E27FC236}">
                <a16:creationId xmlns:a16="http://schemas.microsoft.com/office/drawing/2014/main" id="{CE7D6174-5D8A-4ECD-A53C-1B533992F252}"/>
              </a:ext>
            </a:extLst>
          </p:cNvPr>
          <p:cNvSpPr>
            <a:spLocks/>
          </p:cNvSpPr>
          <p:nvPr/>
        </p:nvSpPr>
        <p:spPr bwMode="auto">
          <a:xfrm>
            <a:off x="4837113" y="5481638"/>
            <a:ext cx="1071562" cy="690562"/>
          </a:xfrm>
          <a:custGeom>
            <a:avLst/>
            <a:gdLst>
              <a:gd name="T0" fmla="*/ 0 w 1066800"/>
              <a:gd name="T1" fmla="*/ 0 h 685800"/>
              <a:gd name="T2" fmla="*/ 0 w 1066800"/>
              <a:gd name="T3" fmla="*/ 695357 h 685800"/>
              <a:gd name="T4" fmla="*/ 1076345 w 1066800"/>
              <a:gd name="T5" fmla="*/ 695357 h 685800"/>
              <a:gd name="T6" fmla="*/ 1076345 w 1066800"/>
              <a:gd name="T7" fmla="*/ 0 h 685800"/>
              <a:gd name="T8" fmla="*/ 0 w 1066800"/>
              <a:gd name="T9" fmla="*/ 0 h 685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6800" h="685800">
                <a:moveTo>
                  <a:pt x="0" y="0"/>
                </a:moveTo>
                <a:lnTo>
                  <a:pt x="0" y="685800"/>
                </a:lnTo>
                <a:lnTo>
                  <a:pt x="1066800" y="685800"/>
                </a:lnTo>
                <a:lnTo>
                  <a:pt x="1066800" y="0"/>
                </a:lnTo>
                <a:lnTo>
                  <a:pt x="0" y="0"/>
                </a:lnTo>
                <a:close/>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00" name="object 8">
            <a:extLst>
              <a:ext uri="{FF2B5EF4-FFF2-40B4-BE49-F238E27FC236}">
                <a16:creationId xmlns:a16="http://schemas.microsoft.com/office/drawing/2014/main" id="{DC3EF35D-7532-4827-B003-EFDB107C5190}"/>
              </a:ext>
            </a:extLst>
          </p:cNvPr>
          <p:cNvSpPr txBox="1">
            <a:spLocks noChangeArrowheads="1"/>
          </p:cNvSpPr>
          <p:nvPr/>
        </p:nvSpPr>
        <p:spPr bwMode="auto">
          <a:xfrm>
            <a:off x="5029200" y="5562600"/>
            <a:ext cx="6858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32" rIns="0" bIns="0">
            <a:spAutoFit/>
          </a:bodyPr>
          <a:lstStyle>
            <a:lvl1pPr marL="12700" indent="1270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现金柜台</a:t>
            </a:r>
          </a:p>
        </p:txBody>
      </p:sp>
      <p:sp>
        <p:nvSpPr>
          <p:cNvPr id="161801" name="object 9">
            <a:extLst>
              <a:ext uri="{FF2B5EF4-FFF2-40B4-BE49-F238E27FC236}">
                <a16:creationId xmlns:a16="http://schemas.microsoft.com/office/drawing/2014/main" id="{C701A452-537A-40B4-B284-4163726C13B2}"/>
              </a:ext>
            </a:extLst>
          </p:cNvPr>
          <p:cNvSpPr txBox="1">
            <a:spLocks noChangeArrowheads="1"/>
          </p:cNvSpPr>
          <p:nvPr/>
        </p:nvSpPr>
        <p:spPr bwMode="auto">
          <a:xfrm>
            <a:off x="4913313" y="3336925"/>
            <a:ext cx="1073150" cy="5905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92589" rIns="0" bIns="0">
            <a:spAutoFit/>
          </a:bodyPr>
          <a:lstStyle>
            <a:lvl1pPr marL="173038" indent="11112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725"/>
              </a:spcBef>
            </a:pPr>
            <a:r>
              <a:rPr lang="zh-CN" altLang="zh-CN" sz="1600">
                <a:latin typeface="Times New Roman" panose="02020603050405020304" pitchFamily="18" charset="0"/>
                <a:cs typeface="Times New Roman" panose="02020603050405020304" pitchFamily="18" charset="0"/>
              </a:rPr>
              <a:t>客户经理</a:t>
            </a:r>
          </a:p>
        </p:txBody>
      </p:sp>
      <p:sp>
        <p:nvSpPr>
          <p:cNvPr id="10" name="object 10">
            <a:extLst>
              <a:ext uri="{FF2B5EF4-FFF2-40B4-BE49-F238E27FC236}">
                <a16:creationId xmlns:a16="http://schemas.microsoft.com/office/drawing/2014/main" id="{7FD07649-6706-4ECE-9D60-3D2BD49771C2}"/>
              </a:ext>
            </a:extLst>
          </p:cNvPr>
          <p:cNvSpPr txBox="1"/>
          <p:nvPr/>
        </p:nvSpPr>
        <p:spPr>
          <a:xfrm>
            <a:off x="6829425" y="4102100"/>
            <a:ext cx="1071563" cy="477838"/>
          </a:xfrm>
          <a:prstGeom prst="rect">
            <a:avLst/>
          </a:prstGeom>
          <a:ln w="9144">
            <a:solidFill>
              <a:srgbClr val="000000"/>
            </a:solidFill>
          </a:ln>
        </p:spPr>
        <p:txBody>
          <a:bodyPr lIns="0" tIns="0" rIns="0" bIns="0">
            <a:spAutoFit/>
          </a:bodyPr>
          <a:lstStyle/>
          <a:p>
            <a:pPr algn="ctr">
              <a:lnSpc>
                <a:spcPts val="1760"/>
              </a:lnSpc>
              <a:defRPr/>
            </a:pPr>
            <a:r>
              <a:rPr sz="1609" spc="-5" dirty="0">
                <a:latin typeface="Times New Roman"/>
                <a:cs typeface="Times New Roman"/>
              </a:rPr>
              <a:t>退出</a:t>
            </a:r>
            <a:endParaRPr sz="1609">
              <a:latin typeface="Times New Roman"/>
              <a:cs typeface="Times New Roman"/>
            </a:endParaRPr>
          </a:p>
          <a:p>
            <a:pPr algn="ctr">
              <a:lnSpc>
                <a:spcPts val="1860"/>
              </a:lnSpc>
              <a:defRPr/>
            </a:pPr>
            <a:r>
              <a:rPr sz="1609" spc="-5" dirty="0">
                <a:latin typeface="Times New Roman"/>
                <a:cs typeface="Times New Roman"/>
              </a:rPr>
              <a:t>服务</a:t>
            </a:r>
            <a:endParaRPr sz="1609">
              <a:latin typeface="Times New Roman"/>
              <a:cs typeface="Times New Roman"/>
            </a:endParaRPr>
          </a:p>
        </p:txBody>
      </p:sp>
      <p:sp>
        <p:nvSpPr>
          <p:cNvPr id="161803" name="object 11">
            <a:extLst>
              <a:ext uri="{FF2B5EF4-FFF2-40B4-BE49-F238E27FC236}">
                <a16:creationId xmlns:a16="http://schemas.microsoft.com/office/drawing/2014/main" id="{598677EC-3283-4B1E-8FC8-355901DB1929}"/>
              </a:ext>
            </a:extLst>
          </p:cNvPr>
          <p:cNvSpPr txBox="1">
            <a:spLocks noChangeArrowheads="1"/>
          </p:cNvSpPr>
          <p:nvPr/>
        </p:nvSpPr>
        <p:spPr bwMode="auto">
          <a:xfrm>
            <a:off x="7518400" y="2416175"/>
            <a:ext cx="1073150" cy="59213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92589" rIns="0" bIns="0">
            <a:spAutoFit/>
          </a:bodyPr>
          <a:lstStyle>
            <a:lvl1pPr marL="173038" indent="-1206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725"/>
              </a:spcBef>
            </a:pPr>
            <a:r>
              <a:rPr lang="zh-CN" altLang="zh-CN" sz="1600">
                <a:latin typeface="Times New Roman" panose="02020603050405020304" pitchFamily="18" charset="0"/>
                <a:cs typeface="Times New Roman" panose="02020603050405020304" pitchFamily="18" charset="0"/>
              </a:rPr>
              <a:t>事务管理器</a:t>
            </a:r>
          </a:p>
        </p:txBody>
      </p:sp>
      <p:sp>
        <p:nvSpPr>
          <p:cNvPr id="12" name="object 12">
            <a:extLst>
              <a:ext uri="{FF2B5EF4-FFF2-40B4-BE49-F238E27FC236}">
                <a16:creationId xmlns:a16="http://schemas.microsoft.com/office/drawing/2014/main" id="{A56119A2-A0EC-495F-A039-22E5A52635FC}"/>
              </a:ext>
            </a:extLst>
          </p:cNvPr>
          <p:cNvSpPr txBox="1"/>
          <p:nvPr/>
        </p:nvSpPr>
        <p:spPr>
          <a:xfrm>
            <a:off x="9358313" y="5481638"/>
            <a:ext cx="1071562" cy="350837"/>
          </a:xfrm>
          <a:prstGeom prst="rect">
            <a:avLst/>
          </a:prstGeom>
          <a:ln w="9144">
            <a:solidFill>
              <a:srgbClr val="000000"/>
            </a:solidFill>
          </a:ln>
        </p:spPr>
        <p:txBody>
          <a:bodyPr lIns="0" tIns="100252" rIns="0" bIns="0">
            <a:spAutoFit/>
          </a:bodyPr>
          <a:lstStyle/>
          <a:p>
            <a:pPr marL="189651">
              <a:spcBef>
                <a:spcPts val="789"/>
              </a:spcBef>
              <a:defRPr/>
            </a:pPr>
            <a:r>
              <a:rPr sz="1609" spc="-5" dirty="0">
                <a:latin typeface="Times New Roman"/>
                <a:cs typeface="Times New Roman"/>
              </a:rPr>
              <a:t>帐户</a:t>
            </a:r>
            <a:endParaRPr sz="1609">
              <a:latin typeface="Times New Roman"/>
              <a:cs typeface="Times New Roman"/>
            </a:endParaRPr>
          </a:p>
        </p:txBody>
      </p:sp>
      <p:sp>
        <p:nvSpPr>
          <p:cNvPr id="161805" name="object 13">
            <a:extLst>
              <a:ext uri="{FF2B5EF4-FFF2-40B4-BE49-F238E27FC236}">
                <a16:creationId xmlns:a16="http://schemas.microsoft.com/office/drawing/2014/main" id="{6DA7F002-0334-4DBC-9D32-850DBA9EAF7B}"/>
              </a:ext>
            </a:extLst>
          </p:cNvPr>
          <p:cNvSpPr txBox="1">
            <a:spLocks noChangeArrowheads="1"/>
          </p:cNvSpPr>
          <p:nvPr/>
        </p:nvSpPr>
        <p:spPr bwMode="auto">
          <a:xfrm>
            <a:off x="9358313" y="3643313"/>
            <a:ext cx="1071562" cy="59055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92589" rIns="0" bIns="0">
            <a:spAutoFit/>
          </a:bodyPr>
          <a:lstStyle>
            <a:lvl1pPr marL="312738" indent="-176213">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725"/>
              </a:spcBef>
            </a:pPr>
            <a:r>
              <a:rPr lang="zh-CN" altLang="zh-CN" sz="1600">
                <a:latin typeface="Times New Roman" panose="02020603050405020304" pitchFamily="18" charset="0"/>
                <a:cs typeface="Times New Roman" panose="02020603050405020304" pitchFamily="18" charset="0"/>
              </a:rPr>
              <a:t>持久类</a:t>
            </a:r>
          </a:p>
        </p:txBody>
      </p:sp>
      <p:sp>
        <p:nvSpPr>
          <p:cNvPr id="161806" name="object 14">
            <a:extLst>
              <a:ext uri="{FF2B5EF4-FFF2-40B4-BE49-F238E27FC236}">
                <a16:creationId xmlns:a16="http://schemas.microsoft.com/office/drawing/2014/main" id="{B81D70DE-9BB4-409C-AE50-1552A05CD8F4}"/>
              </a:ext>
            </a:extLst>
          </p:cNvPr>
          <p:cNvSpPr txBox="1">
            <a:spLocks noChangeArrowheads="1"/>
          </p:cNvSpPr>
          <p:nvPr/>
        </p:nvSpPr>
        <p:spPr bwMode="auto">
          <a:xfrm>
            <a:off x="7824788" y="5022850"/>
            <a:ext cx="1073150" cy="5905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92589" rIns="0" bIns="0">
            <a:spAutoFit/>
          </a:bodyPr>
          <a:lstStyle>
            <a:lvl1pPr marL="173038" indent="15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725"/>
              </a:spcBef>
            </a:pPr>
            <a:r>
              <a:rPr lang="zh-CN" altLang="zh-CN" sz="1600">
                <a:latin typeface="Times New Roman" panose="02020603050405020304" pitchFamily="18" charset="0"/>
                <a:cs typeface="Times New Roman" panose="02020603050405020304" pitchFamily="18" charset="0"/>
              </a:rPr>
              <a:t>客户经理</a:t>
            </a:r>
          </a:p>
        </p:txBody>
      </p:sp>
      <p:sp>
        <p:nvSpPr>
          <p:cNvPr id="161807" name="object 15">
            <a:extLst>
              <a:ext uri="{FF2B5EF4-FFF2-40B4-BE49-F238E27FC236}">
                <a16:creationId xmlns:a16="http://schemas.microsoft.com/office/drawing/2014/main" id="{E4D17210-2967-4E7E-8D8A-626FF04398FB}"/>
              </a:ext>
            </a:extLst>
          </p:cNvPr>
          <p:cNvSpPr>
            <a:spLocks/>
          </p:cNvSpPr>
          <p:nvPr/>
        </p:nvSpPr>
        <p:spPr bwMode="auto">
          <a:xfrm>
            <a:off x="1695450" y="2570163"/>
            <a:ext cx="382588" cy="230187"/>
          </a:xfrm>
          <a:custGeom>
            <a:avLst/>
            <a:gdLst>
              <a:gd name="T0" fmla="*/ 384183 w 381000"/>
              <a:gd name="T1" fmla="*/ 115892 h 228600"/>
              <a:gd name="T2" fmla="*/ 347104 w 381000"/>
              <a:gd name="T3" fmla="*/ 47060 h 228600"/>
              <a:gd name="T4" fmla="*/ 305514 w 381000"/>
              <a:gd name="T5" fmla="*/ 22102 h 228600"/>
              <a:gd name="T6" fmla="*/ 252785 w 381000"/>
              <a:gd name="T7" fmla="*/ 5822 h 228600"/>
              <a:gd name="T8" fmla="*/ 192091 w 381000"/>
              <a:gd name="T9" fmla="*/ 0 h 228600"/>
              <a:gd name="T10" fmla="*/ 130806 w 381000"/>
              <a:gd name="T11" fmla="*/ 5822 h 228600"/>
              <a:gd name="T12" fmla="*/ 78004 w 381000"/>
              <a:gd name="T13" fmla="*/ 22102 h 228600"/>
              <a:gd name="T14" fmla="*/ 36635 w 381000"/>
              <a:gd name="T15" fmla="*/ 47060 h 228600"/>
              <a:gd name="T16" fmla="*/ 9650 w 381000"/>
              <a:gd name="T17" fmla="*/ 78917 h 228600"/>
              <a:gd name="T18" fmla="*/ 0 w 381000"/>
              <a:gd name="T19" fmla="*/ 115892 h 228600"/>
              <a:gd name="T20" fmla="*/ 9650 w 381000"/>
              <a:gd name="T21" fmla="*/ 152274 h 228600"/>
              <a:gd name="T22" fmla="*/ 36635 w 381000"/>
              <a:gd name="T23" fmla="*/ 184055 h 228600"/>
              <a:gd name="T24" fmla="*/ 78004 w 381000"/>
              <a:gd name="T25" fmla="*/ 209237 h 228600"/>
              <a:gd name="T26" fmla="*/ 130806 w 381000"/>
              <a:gd name="T27" fmla="*/ 225814 h 228600"/>
              <a:gd name="T28" fmla="*/ 192091 w 381000"/>
              <a:gd name="T29" fmla="*/ 231785 h 228600"/>
              <a:gd name="T30" fmla="*/ 252785 w 381000"/>
              <a:gd name="T31" fmla="*/ 225814 h 228600"/>
              <a:gd name="T32" fmla="*/ 305514 w 381000"/>
              <a:gd name="T33" fmla="*/ 209237 h 228600"/>
              <a:gd name="T34" fmla="*/ 347104 w 381000"/>
              <a:gd name="T35" fmla="*/ 184055 h 228600"/>
              <a:gd name="T36" fmla="*/ 374383 w 381000"/>
              <a:gd name="T37" fmla="*/ 152274 h 228600"/>
              <a:gd name="T38" fmla="*/ 384183 w 381000"/>
              <a:gd name="T39" fmla="*/ 115892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1000" y="114300"/>
                </a:moveTo>
                <a:lnTo>
                  <a:pt x="344228" y="46414"/>
                </a:lnTo>
                <a:lnTo>
                  <a:pt x="302983" y="21799"/>
                </a:lnTo>
                <a:lnTo>
                  <a:pt x="250691" y="5742"/>
                </a:lnTo>
                <a:lnTo>
                  <a:pt x="190500"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500" y="228600"/>
                </a:lnTo>
                <a:lnTo>
                  <a:pt x="250691" y="222711"/>
                </a:lnTo>
                <a:lnTo>
                  <a:pt x="302983" y="206361"/>
                </a:lnTo>
                <a:lnTo>
                  <a:pt x="344228" y="181526"/>
                </a:lnTo>
                <a:lnTo>
                  <a:pt x="371282" y="150181"/>
                </a:lnTo>
                <a:lnTo>
                  <a:pt x="381000"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08" name="object 16">
            <a:extLst>
              <a:ext uri="{FF2B5EF4-FFF2-40B4-BE49-F238E27FC236}">
                <a16:creationId xmlns:a16="http://schemas.microsoft.com/office/drawing/2014/main" id="{6D0A9CA1-D7EE-4048-9C48-593ED38EB8E0}"/>
              </a:ext>
            </a:extLst>
          </p:cNvPr>
          <p:cNvSpPr>
            <a:spLocks/>
          </p:cNvSpPr>
          <p:nvPr/>
        </p:nvSpPr>
        <p:spPr bwMode="auto">
          <a:xfrm>
            <a:off x="1847850" y="2800350"/>
            <a:ext cx="0" cy="306388"/>
          </a:xfrm>
          <a:custGeom>
            <a:avLst/>
            <a:gdLst>
              <a:gd name="T0" fmla="*/ 0 h 304800"/>
              <a:gd name="T1" fmla="*/ 307984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09" name="object 17">
            <a:extLst>
              <a:ext uri="{FF2B5EF4-FFF2-40B4-BE49-F238E27FC236}">
                <a16:creationId xmlns:a16="http://schemas.microsoft.com/office/drawing/2014/main" id="{BB1C89E9-62D4-4AD2-BF4B-55C81FBB43B6}"/>
              </a:ext>
            </a:extLst>
          </p:cNvPr>
          <p:cNvSpPr>
            <a:spLocks/>
          </p:cNvSpPr>
          <p:nvPr/>
        </p:nvSpPr>
        <p:spPr bwMode="auto">
          <a:xfrm>
            <a:off x="1695450" y="2952750"/>
            <a:ext cx="382588" cy="0"/>
          </a:xfrm>
          <a:custGeom>
            <a:avLst/>
            <a:gdLst>
              <a:gd name="T0" fmla="*/ 0 w 381000"/>
              <a:gd name="T1" fmla="*/ 384183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10" name="object 18">
            <a:extLst>
              <a:ext uri="{FF2B5EF4-FFF2-40B4-BE49-F238E27FC236}">
                <a16:creationId xmlns:a16="http://schemas.microsoft.com/office/drawing/2014/main" id="{78AF5531-3A4B-4C5C-967B-9A5B8DE70B90}"/>
              </a:ext>
            </a:extLst>
          </p:cNvPr>
          <p:cNvSpPr>
            <a:spLocks/>
          </p:cNvSpPr>
          <p:nvPr/>
        </p:nvSpPr>
        <p:spPr bwMode="auto">
          <a:xfrm>
            <a:off x="1695450" y="3030538"/>
            <a:ext cx="152400" cy="228600"/>
          </a:xfrm>
          <a:custGeom>
            <a:avLst/>
            <a:gdLst>
              <a:gd name="T0" fmla="*/ 152400 w 152400"/>
              <a:gd name="T1" fmla="*/ 0 h 228600"/>
              <a:gd name="T2" fmla="*/ 0 w 152400"/>
              <a:gd name="T3" fmla="*/ 228600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11" name="object 19">
            <a:extLst>
              <a:ext uri="{FF2B5EF4-FFF2-40B4-BE49-F238E27FC236}">
                <a16:creationId xmlns:a16="http://schemas.microsoft.com/office/drawing/2014/main" id="{E410C85E-147D-48AB-9743-0635A0BF0C62}"/>
              </a:ext>
            </a:extLst>
          </p:cNvPr>
          <p:cNvSpPr>
            <a:spLocks/>
          </p:cNvSpPr>
          <p:nvPr/>
        </p:nvSpPr>
        <p:spPr bwMode="auto">
          <a:xfrm>
            <a:off x="1847850" y="3030538"/>
            <a:ext cx="153988" cy="228600"/>
          </a:xfrm>
          <a:custGeom>
            <a:avLst/>
            <a:gdLst>
              <a:gd name="T0" fmla="*/ 0 w 152400"/>
              <a:gd name="T1" fmla="*/ 0 h 228600"/>
              <a:gd name="T2" fmla="*/ 155593 w 152400"/>
              <a:gd name="T3" fmla="*/ 228600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12" name="object 20">
            <a:extLst>
              <a:ext uri="{FF2B5EF4-FFF2-40B4-BE49-F238E27FC236}">
                <a16:creationId xmlns:a16="http://schemas.microsoft.com/office/drawing/2014/main" id="{937BFD87-70CE-4ABF-92CB-C584E4DEB7EA}"/>
              </a:ext>
            </a:extLst>
          </p:cNvPr>
          <p:cNvSpPr>
            <a:spLocks/>
          </p:cNvSpPr>
          <p:nvPr/>
        </p:nvSpPr>
        <p:spPr bwMode="auto">
          <a:xfrm>
            <a:off x="2078038" y="1957388"/>
            <a:ext cx="708025" cy="919162"/>
          </a:xfrm>
          <a:custGeom>
            <a:avLst/>
            <a:gdLst>
              <a:gd name="T0" fmla="*/ 0 w 704215"/>
              <a:gd name="T1" fmla="*/ 923949 h 914400"/>
              <a:gd name="T2" fmla="*/ 711726 w 704215"/>
              <a:gd name="T3" fmla="*/ 0 h 914400"/>
              <a:gd name="T4" fmla="*/ 0 60000 65536"/>
              <a:gd name="T5" fmla="*/ 0 60000 65536"/>
            </a:gdLst>
            <a:ahLst/>
            <a:cxnLst>
              <a:cxn ang="T4">
                <a:pos x="T0" y="T1"/>
              </a:cxn>
              <a:cxn ang="T5">
                <a:pos x="T2" y="T3"/>
              </a:cxn>
            </a:cxnLst>
            <a:rect l="0" t="0" r="r" b="b"/>
            <a:pathLst>
              <a:path w="704215" h="914400">
                <a:moveTo>
                  <a:pt x="0" y="914400"/>
                </a:moveTo>
                <a:lnTo>
                  <a:pt x="704087"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13" name="object 21">
            <a:extLst>
              <a:ext uri="{FF2B5EF4-FFF2-40B4-BE49-F238E27FC236}">
                <a16:creationId xmlns:a16="http://schemas.microsoft.com/office/drawing/2014/main" id="{909CA311-2DD0-4923-9812-1C8A96CECAAF}"/>
              </a:ext>
            </a:extLst>
          </p:cNvPr>
          <p:cNvSpPr>
            <a:spLocks/>
          </p:cNvSpPr>
          <p:nvPr/>
        </p:nvSpPr>
        <p:spPr bwMode="auto">
          <a:xfrm>
            <a:off x="2743200" y="1881188"/>
            <a:ext cx="101600" cy="111125"/>
          </a:xfrm>
          <a:custGeom>
            <a:avLst/>
            <a:gdLst>
              <a:gd name="T0" fmla="*/ 101853 w 100965"/>
              <a:gd name="T1" fmla="*/ 0 h 111759"/>
              <a:gd name="T2" fmla="*/ 0 w 100965"/>
              <a:gd name="T3" fmla="*/ 49723 h 111759"/>
              <a:gd name="T4" fmla="*/ 80247 w 100965"/>
              <a:gd name="T5" fmla="*/ 109992 h 111759"/>
              <a:gd name="T6" fmla="*/ 101853 w 100965"/>
              <a:gd name="T7" fmla="*/ 0 h 1117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65" h="111759">
                <a:moveTo>
                  <a:pt x="100583" y="0"/>
                </a:moveTo>
                <a:lnTo>
                  <a:pt x="0" y="50292"/>
                </a:lnTo>
                <a:lnTo>
                  <a:pt x="79247" y="111251"/>
                </a:lnTo>
                <a:lnTo>
                  <a:pt x="1005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14" name="object 22">
            <a:extLst>
              <a:ext uri="{FF2B5EF4-FFF2-40B4-BE49-F238E27FC236}">
                <a16:creationId xmlns:a16="http://schemas.microsoft.com/office/drawing/2014/main" id="{C162D3A8-7D4B-4BDB-A33A-2C8D17D8E972}"/>
              </a:ext>
            </a:extLst>
          </p:cNvPr>
          <p:cNvSpPr>
            <a:spLocks/>
          </p:cNvSpPr>
          <p:nvPr/>
        </p:nvSpPr>
        <p:spPr bwMode="auto">
          <a:xfrm>
            <a:off x="2246313" y="2724150"/>
            <a:ext cx="674687" cy="200025"/>
          </a:xfrm>
          <a:custGeom>
            <a:avLst/>
            <a:gdLst>
              <a:gd name="T0" fmla="*/ 678838 w 670560"/>
              <a:gd name="T1" fmla="*/ 0 h 200025"/>
              <a:gd name="T2" fmla="*/ 0 w 670560"/>
              <a:gd name="T3" fmla="*/ 199644 h 200025"/>
              <a:gd name="T4" fmla="*/ 0 60000 65536"/>
              <a:gd name="T5" fmla="*/ 0 60000 65536"/>
            </a:gdLst>
            <a:ahLst/>
            <a:cxnLst>
              <a:cxn ang="T4">
                <a:pos x="T0" y="T1"/>
              </a:cxn>
              <a:cxn ang="T5">
                <a:pos x="T2" y="T3"/>
              </a:cxn>
            </a:cxnLst>
            <a:rect l="0" t="0" r="r" b="b"/>
            <a:pathLst>
              <a:path w="670560" h="200025">
                <a:moveTo>
                  <a:pt x="670559" y="0"/>
                </a:moveTo>
                <a:lnTo>
                  <a:pt x="0" y="199644"/>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15" name="object 23">
            <a:extLst>
              <a:ext uri="{FF2B5EF4-FFF2-40B4-BE49-F238E27FC236}">
                <a16:creationId xmlns:a16="http://schemas.microsoft.com/office/drawing/2014/main" id="{5F52A6C8-3468-4861-ABBD-83B33E74A365}"/>
              </a:ext>
            </a:extLst>
          </p:cNvPr>
          <p:cNvSpPr>
            <a:spLocks/>
          </p:cNvSpPr>
          <p:nvPr/>
        </p:nvSpPr>
        <p:spPr bwMode="auto">
          <a:xfrm>
            <a:off x="2154238" y="2876550"/>
            <a:ext cx="112712" cy="96838"/>
          </a:xfrm>
          <a:custGeom>
            <a:avLst/>
            <a:gdLst>
              <a:gd name="T0" fmla="*/ 113158 w 111759"/>
              <a:gd name="T1" fmla="*/ 96647 h 96519"/>
              <a:gd name="T2" fmla="*/ 83706 w 111759"/>
              <a:gd name="T3" fmla="*/ 0 h 96519"/>
              <a:gd name="T4" fmla="*/ 0 w 111759"/>
              <a:gd name="T5" fmla="*/ 76705 h 96519"/>
              <a:gd name="T6" fmla="*/ 113158 w 111759"/>
              <a:gd name="T7" fmla="*/ 96647 h 965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59" h="96519">
                <a:moveTo>
                  <a:pt x="111252" y="96012"/>
                </a:moveTo>
                <a:lnTo>
                  <a:pt x="82296" y="0"/>
                </a:lnTo>
                <a:lnTo>
                  <a:pt x="0" y="76200"/>
                </a:lnTo>
                <a:lnTo>
                  <a:pt x="111252" y="960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16" name="object 24">
            <a:extLst>
              <a:ext uri="{FF2B5EF4-FFF2-40B4-BE49-F238E27FC236}">
                <a16:creationId xmlns:a16="http://schemas.microsoft.com/office/drawing/2014/main" id="{DBABD93E-2D08-4030-A848-920EA9B21091}"/>
              </a:ext>
            </a:extLst>
          </p:cNvPr>
          <p:cNvSpPr>
            <a:spLocks/>
          </p:cNvSpPr>
          <p:nvPr/>
        </p:nvSpPr>
        <p:spPr bwMode="auto">
          <a:xfrm>
            <a:off x="2154238" y="3106738"/>
            <a:ext cx="681037" cy="338137"/>
          </a:xfrm>
          <a:custGeom>
            <a:avLst/>
            <a:gdLst>
              <a:gd name="T0" fmla="*/ 0 w 676910"/>
              <a:gd name="T1" fmla="*/ 0 h 337185"/>
              <a:gd name="T2" fmla="*/ 684932 w 676910"/>
              <a:gd name="T3" fmla="*/ 338708 h 337185"/>
              <a:gd name="T4" fmla="*/ 0 60000 65536"/>
              <a:gd name="T5" fmla="*/ 0 60000 65536"/>
            </a:gdLst>
            <a:ahLst/>
            <a:cxnLst>
              <a:cxn ang="T4">
                <a:pos x="T0" y="T1"/>
              </a:cxn>
              <a:cxn ang="T5">
                <a:pos x="T2" y="T3"/>
              </a:cxn>
            </a:cxnLst>
            <a:rect l="0" t="0" r="r" b="b"/>
            <a:pathLst>
              <a:path w="676910" h="337185">
                <a:moveTo>
                  <a:pt x="0" y="0"/>
                </a:moveTo>
                <a:lnTo>
                  <a:pt x="676656" y="33680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17" name="object 25">
            <a:extLst>
              <a:ext uri="{FF2B5EF4-FFF2-40B4-BE49-F238E27FC236}">
                <a16:creationId xmlns:a16="http://schemas.microsoft.com/office/drawing/2014/main" id="{E25E8802-69B2-4025-8767-081EDCE5B90C}"/>
              </a:ext>
            </a:extLst>
          </p:cNvPr>
          <p:cNvSpPr>
            <a:spLocks/>
          </p:cNvSpPr>
          <p:nvPr/>
        </p:nvSpPr>
        <p:spPr bwMode="auto">
          <a:xfrm>
            <a:off x="2809875" y="3400425"/>
            <a:ext cx="111125" cy="90488"/>
          </a:xfrm>
          <a:custGeom>
            <a:avLst/>
            <a:gdLst>
              <a:gd name="T0" fmla="*/ 109992 w 111759"/>
              <a:gd name="T1" fmla="*/ 91577 h 88900"/>
              <a:gd name="T2" fmla="*/ 43695 w 111759"/>
              <a:gd name="T3" fmla="*/ 0 h 88900"/>
              <a:gd name="T4" fmla="*/ 0 w 111759"/>
              <a:gd name="T5" fmla="*/ 91577 h 88900"/>
              <a:gd name="T6" fmla="*/ 109992 w 111759"/>
              <a:gd name="T7" fmla="*/ 91577 h 8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59" h="88900">
                <a:moveTo>
                  <a:pt x="111251" y="88391"/>
                </a:moveTo>
                <a:lnTo>
                  <a:pt x="44195" y="0"/>
                </a:lnTo>
                <a:lnTo>
                  <a:pt x="0" y="88391"/>
                </a:lnTo>
                <a:lnTo>
                  <a:pt x="111251" y="88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18" name="object 26">
            <a:extLst>
              <a:ext uri="{FF2B5EF4-FFF2-40B4-BE49-F238E27FC236}">
                <a16:creationId xmlns:a16="http://schemas.microsoft.com/office/drawing/2014/main" id="{03818CEE-9A8A-48A3-9818-37D8A0FE39E0}"/>
              </a:ext>
            </a:extLst>
          </p:cNvPr>
          <p:cNvSpPr>
            <a:spLocks/>
          </p:cNvSpPr>
          <p:nvPr/>
        </p:nvSpPr>
        <p:spPr bwMode="auto">
          <a:xfrm>
            <a:off x="4070350" y="1957388"/>
            <a:ext cx="1087438" cy="1304925"/>
          </a:xfrm>
          <a:custGeom>
            <a:avLst/>
            <a:gdLst>
              <a:gd name="T0" fmla="*/ 0 w 1082039"/>
              <a:gd name="T1" fmla="*/ 0 h 1298575"/>
              <a:gd name="T2" fmla="*/ 1092864 w 1082039"/>
              <a:gd name="T3" fmla="*/ 1311176 h 1298575"/>
              <a:gd name="T4" fmla="*/ 0 60000 65536"/>
              <a:gd name="T5" fmla="*/ 0 60000 65536"/>
            </a:gdLst>
            <a:ahLst/>
            <a:cxnLst>
              <a:cxn ang="T4">
                <a:pos x="T0" y="T1"/>
              </a:cxn>
              <a:cxn ang="T5">
                <a:pos x="T2" y="T3"/>
              </a:cxn>
            </a:cxnLst>
            <a:rect l="0" t="0" r="r" b="b"/>
            <a:pathLst>
              <a:path w="1082039" h="1298575">
                <a:moveTo>
                  <a:pt x="0" y="0"/>
                </a:moveTo>
                <a:lnTo>
                  <a:pt x="1082039" y="129844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19" name="object 27">
            <a:extLst>
              <a:ext uri="{FF2B5EF4-FFF2-40B4-BE49-F238E27FC236}">
                <a16:creationId xmlns:a16="http://schemas.microsoft.com/office/drawing/2014/main" id="{C0A3E330-7570-4287-8009-734B9654B3F2}"/>
              </a:ext>
            </a:extLst>
          </p:cNvPr>
          <p:cNvSpPr>
            <a:spLocks/>
          </p:cNvSpPr>
          <p:nvPr/>
        </p:nvSpPr>
        <p:spPr bwMode="auto">
          <a:xfrm>
            <a:off x="5116513" y="3227388"/>
            <a:ext cx="103187" cy="109537"/>
          </a:xfrm>
          <a:custGeom>
            <a:avLst/>
            <a:gdLst>
              <a:gd name="T0" fmla="*/ 104019 w 102235"/>
              <a:gd name="T1" fmla="*/ 110110 h 108585"/>
              <a:gd name="T2" fmla="*/ 77626 w 102235"/>
              <a:gd name="T3" fmla="*/ 0 h 108585"/>
              <a:gd name="T4" fmla="*/ 0 w 102235"/>
              <a:gd name="T5" fmla="*/ 65135 h 108585"/>
              <a:gd name="T6" fmla="*/ 104019 w 102235"/>
              <a:gd name="T7" fmla="*/ 110110 h 1085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235" h="108585">
                <a:moveTo>
                  <a:pt x="102108" y="108204"/>
                </a:moveTo>
                <a:lnTo>
                  <a:pt x="76200" y="0"/>
                </a:lnTo>
                <a:lnTo>
                  <a:pt x="0" y="64008"/>
                </a:lnTo>
                <a:lnTo>
                  <a:pt x="102108" y="1082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20" name="object 28">
            <a:extLst>
              <a:ext uri="{FF2B5EF4-FFF2-40B4-BE49-F238E27FC236}">
                <a16:creationId xmlns:a16="http://schemas.microsoft.com/office/drawing/2014/main" id="{55B199CD-62F4-43E7-8671-DF019ABC5FCC}"/>
              </a:ext>
            </a:extLst>
          </p:cNvPr>
          <p:cNvSpPr>
            <a:spLocks/>
          </p:cNvSpPr>
          <p:nvPr/>
        </p:nvSpPr>
        <p:spPr bwMode="auto">
          <a:xfrm>
            <a:off x="3843338" y="2774950"/>
            <a:ext cx="1069975" cy="714375"/>
          </a:xfrm>
          <a:custGeom>
            <a:avLst/>
            <a:gdLst>
              <a:gd name="T0" fmla="*/ 1075207 w 1064260"/>
              <a:gd name="T1" fmla="*/ 717821 h 710564"/>
              <a:gd name="T2" fmla="*/ 0 w 1064260"/>
              <a:gd name="T3" fmla="*/ 0 h 710564"/>
              <a:gd name="T4" fmla="*/ 0 60000 65536"/>
              <a:gd name="T5" fmla="*/ 0 60000 65536"/>
            </a:gdLst>
            <a:ahLst/>
            <a:cxnLst>
              <a:cxn ang="T4">
                <a:pos x="T0" y="T1"/>
              </a:cxn>
              <a:cxn ang="T5">
                <a:pos x="T2" y="T3"/>
              </a:cxn>
            </a:cxnLst>
            <a:rect l="0" t="0" r="r" b="b"/>
            <a:pathLst>
              <a:path w="1064260" h="710564">
                <a:moveTo>
                  <a:pt x="1063752" y="710183"/>
                </a:move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21" name="object 29">
            <a:extLst>
              <a:ext uri="{FF2B5EF4-FFF2-40B4-BE49-F238E27FC236}">
                <a16:creationId xmlns:a16="http://schemas.microsoft.com/office/drawing/2014/main" id="{DE2E631E-C234-4375-A7CF-A82C94D6D68A}"/>
              </a:ext>
            </a:extLst>
          </p:cNvPr>
          <p:cNvSpPr>
            <a:spLocks/>
          </p:cNvSpPr>
          <p:nvPr/>
        </p:nvSpPr>
        <p:spPr bwMode="auto">
          <a:xfrm>
            <a:off x="3763963" y="2724150"/>
            <a:ext cx="112712" cy="96838"/>
          </a:xfrm>
          <a:custGeom>
            <a:avLst/>
            <a:gdLst>
              <a:gd name="T0" fmla="*/ 113155 w 111760"/>
              <a:gd name="T1" fmla="*/ 14944 h 97789"/>
              <a:gd name="T2" fmla="*/ 0 w 111760"/>
              <a:gd name="T3" fmla="*/ 0 h 97789"/>
              <a:gd name="T4" fmla="*/ 57351 w 111760"/>
              <a:gd name="T5" fmla="*/ 95648 h 97789"/>
              <a:gd name="T6" fmla="*/ 113155 w 111760"/>
              <a:gd name="T7" fmla="*/ 14944 h 977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7789">
                <a:moveTo>
                  <a:pt x="111251" y="15239"/>
                </a:moveTo>
                <a:lnTo>
                  <a:pt x="0" y="0"/>
                </a:lnTo>
                <a:lnTo>
                  <a:pt x="56387" y="97536"/>
                </a:lnTo>
                <a:lnTo>
                  <a:pt x="111251" y="15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22" name="object 30">
            <a:extLst>
              <a:ext uri="{FF2B5EF4-FFF2-40B4-BE49-F238E27FC236}">
                <a16:creationId xmlns:a16="http://schemas.microsoft.com/office/drawing/2014/main" id="{9FE0C0F6-B7EC-4116-AD17-FD2A3B2FEB37}"/>
              </a:ext>
            </a:extLst>
          </p:cNvPr>
          <p:cNvSpPr>
            <a:spLocks/>
          </p:cNvSpPr>
          <p:nvPr/>
        </p:nvSpPr>
        <p:spPr bwMode="auto">
          <a:xfrm>
            <a:off x="3687763" y="3565525"/>
            <a:ext cx="1130300" cy="141288"/>
          </a:xfrm>
          <a:custGeom>
            <a:avLst/>
            <a:gdLst>
              <a:gd name="T0" fmla="*/ 0 w 1125220"/>
              <a:gd name="T1" fmla="*/ 0 h 140335"/>
              <a:gd name="T2" fmla="*/ 1134890 w 1125220"/>
              <a:gd name="T3" fmla="*/ 142119 h 140335"/>
              <a:gd name="T4" fmla="*/ 0 60000 65536"/>
              <a:gd name="T5" fmla="*/ 0 60000 65536"/>
            </a:gdLst>
            <a:ahLst/>
            <a:cxnLst>
              <a:cxn ang="T4">
                <a:pos x="T0" y="T1"/>
              </a:cxn>
              <a:cxn ang="T5">
                <a:pos x="T2" y="T3"/>
              </a:cxn>
            </a:cxnLst>
            <a:rect l="0" t="0" r="r" b="b"/>
            <a:pathLst>
              <a:path w="1125220" h="140335">
                <a:moveTo>
                  <a:pt x="0" y="0"/>
                </a:moveTo>
                <a:lnTo>
                  <a:pt x="1124711" y="140208"/>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23" name="object 31">
            <a:extLst>
              <a:ext uri="{FF2B5EF4-FFF2-40B4-BE49-F238E27FC236}">
                <a16:creationId xmlns:a16="http://schemas.microsoft.com/office/drawing/2014/main" id="{5B826A65-165B-4C8E-9816-BB6DF8786843}"/>
              </a:ext>
            </a:extLst>
          </p:cNvPr>
          <p:cNvSpPr>
            <a:spLocks/>
          </p:cNvSpPr>
          <p:nvPr/>
        </p:nvSpPr>
        <p:spPr bwMode="auto">
          <a:xfrm>
            <a:off x="4806950" y="3657600"/>
            <a:ext cx="106363" cy="100013"/>
          </a:xfrm>
          <a:custGeom>
            <a:avLst/>
            <a:gdLst>
              <a:gd name="T0" fmla="*/ 107065 w 105410"/>
              <a:gd name="T1" fmla="*/ 62138 h 99060"/>
              <a:gd name="T2" fmla="*/ 12412 w 105410"/>
              <a:gd name="T3" fmla="*/ 0 h 99060"/>
              <a:gd name="T4" fmla="*/ 0 w 105410"/>
              <a:gd name="T5" fmla="*/ 100975 h 99060"/>
              <a:gd name="T6" fmla="*/ 107065 w 105410"/>
              <a:gd name="T7" fmla="*/ 62138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410" h="99060">
                <a:moveTo>
                  <a:pt x="105155" y="60960"/>
                </a:moveTo>
                <a:lnTo>
                  <a:pt x="12191" y="0"/>
                </a:lnTo>
                <a:lnTo>
                  <a:pt x="0" y="99060"/>
                </a:lnTo>
                <a:lnTo>
                  <a:pt x="105155" y="609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24" name="object 32">
            <a:extLst>
              <a:ext uri="{FF2B5EF4-FFF2-40B4-BE49-F238E27FC236}">
                <a16:creationId xmlns:a16="http://schemas.microsoft.com/office/drawing/2014/main" id="{FA04E813-55EB-49FF-A324-1E4071337A1E}"/>
              </a:ext>
            </a:extLst>
          </p:cNvPr>
          <p:cNvSpPr>
            <a:spLocks/>
          </p:cNvSpPr>
          <p:nvPr/>
        </p:nvSpPr>
        <p:spPr bwMode="auto">
          <a:xfrm>
            <a:off x="3922713" y="3949700"/>
            <a:ext cx="990600" cy="566738"/>
          </a:xfrm>
          <a:custGeom>
            <a:avLst/>
            <a:gdLst>
              <a:gd name="T0" fmla="*/ 995962 w 984885"/>
              <a:gd name="T1" fmla="*/ 0 h 563879"/>
              <a:gd name="T2" fmla="*/ 0 w 984885"/>
              <a:gd name="T3" fmla="*/ 569611 h 563879"/>
              <a:gd name="T4" fmla="*/ 0 60000 65536"/>
              <a:gd name="T5" fmla="*/ 0 60000 65536"/>
            </a:gdLst>
            <a:ahLst/>
            <a:cxnLst>
              <a:cxn ang="T4">
                <a:pos x="T0" y="T1"/>
              </a:cxn>
              <a:cxn ang="T5">
                <a:pos x="T2" y="T3"/>
              </a:cxn>
            </a:cxnLst>
            <a:rect l="0" t="0" r="r" b="b"/>
            <a:pathLst>
              <a:path w="984885" h="563879">
                <a:moveTo>
                  <a:pt x="984503" y="0"/>
                </a:moveTo>
                <a:lnTo>
                  <a:pt x="0" y="56387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25" name="object 33">
            <a:extLst>
              <a:ext uri="{FF2B5EF4-FFF2-40B4-BE49-F238E27FC236}">
                <a16:creationId xmlns:a16="http://schemas.microsoft.com/office/drawing/2014/main" id="{C17126EA-66B9-4B2F-9859-1136E749B0F7}"/>
              </a:ext>
            </a:extLst>
          </p:cNvPr>
          <p:cNvSpPr>
            <a:spLocks/>
          </p:cNvSpPr>
          <p:nvPr/>
        </p:nvSpPr>
        <p:spPr bwMode="auto">
          <a:xfrm>
            <a:off x="3840163" y="4468813"/>
            <a:ext cx="114300" cy="93662"/>
          </a:xfrm>
          <a:custGeom>
            <a:avLst/>
            <a:gdLst>
              <a:gd name="T0" fmla="*/ 115323 w 113030"/>
              <a:gd name="T1" fmla="*/ 87458 h 93345"/>
              <a:gd name="T2" fmla="*/ 63895 w 113030"/>
              <a:gd name="T3" fmla="*/ 0 h 93345"/>
              <a:gd name="T4" fmla="*/ 0 w 113030"/>
              <a:gd name="T5" fmla="*/ 93596 h 93345"/>
              <a:gd name="T6" fmla="*/ 115323 w 113030"/>
              <a:gd name="T7" fmla="*/ 87458 h 93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30" h="93345">
                <a:moveTo>
                  <a:pt x="112775" y="86867"/>
                </a:moveTo>
                <a:lnTo>
                  <a:pt x="62483" y="0"/>
                </a:lnTo>
                <a:lnTo>
                  <a:pt x="0" y="92963"/>
                </a:lnTo>
                <a:lnTo>
                  <a:pt x="112775" y="868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26" name="object 34">
            <a:extLst>
              <a:ext uri="{FF2B5EF4-FFF2-40B4-BE49-F238E27FC236}">
                <a16:creationId xmlns:a16="http://schemas.microsoft.com/office/drawing/2014/main" id="{C91A70EA-B2C3-4340-AEED-AE9C297ACB21}"/>
              </a:ext>
            </a:extLst>
          </p:cNvPr>
          <p:cNvSpPr>
            <a:spLocks/>
          </p:cNvSpPr>
          <p:nvPr/>
        </p:nvSpPr>
        <p:spPr bwMode="auto">
          <a:xfrm>
            <a:off x="3895725" y="4025900"/>
            <a:ext cx="1171575" cy="1608138"/>
          </a:xfrm>
          <a:custGeom>
            <a:avLst/>
            <a:gdLst>
              <a:gd name="T0" fmla="*/ 1178345 w 1164589"/>
              <a:gd name="T1" fmla="*/ 0 h 1598929"/>
              <a:gd name="T2" fmla="*/ 0 w 1164589"/>
              <a:gd name="T3" fmla="*/ 1617145 h 1598929"/>
              <a:gd name="T4" fmla="*/ 0 60000 65536"/>
              <a:gd name="T5" fmla="*/ 0 60000 65536"/>
            </a:gdLst>
            <a:ahLst/>
            <a:cxnLst>
              <a:cxn ang="T4">
                <a:pos x="T0" y="T1"/>
              </a:cxn>
              <a:cxn ang="T5">
                <a:pos x="T2" y="T3"/>
              </a:cxn>
            </a:cxnLst>
            <a:rect l="0" t="0" r="r" b="b"/>
            <a:pathLst>
              <a:path w="1164589" h="1598929">
                <a:moveTo>
                  <a:pt x="1164335" y="0"/>
                </a:moveTo>
                <a:lnTo>
                  <a:pt x="0" y="1598676"/>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27" name="object 35">
            <a:extLst>
              <a:ext uri="{FF2B5EF4-FFF2-40B4-BE49-F238E27FC236}">
                <a16:creationId xmlns:a16="http://schemas.microsoft.com/office/drawing/2014/main" id="{8F2F18CC-946A-4C08-BF7D-00636E4510EF}"/>
              </a:ext>
            </a:extLst>
          </p:cNvPr>
          <p:cNvSpPr>
            <a:spLocks/>
          </p:cNvSpPr>
          <p:nvPr/>
        </p:nvSpPr>
        <p:spPr bwMode="auto">
          <a:xfrm>
            <a:off x="3840163" y="5600700"/>
            <a:ext cx="100012" cy="111125"/>
          </a:xfrm>
          <a:custGeom>
            <a:avLst/>
            <a:gdLst>
              <a:gd name="T0" fmla="*/ 100973 w 99060"/>
              <a:gd name="T1" fmla="*/ 59260 h 109854"/>
              <a:gd name="T2" fmla="*/ 18640 w 99060"/>
              <a:gd name="T3" fmla="*/ 0 h 109854"/>
              <a:gd name="T4" fmla="*/ 0 w 99060"/>
              <a:gd name="T5" fmla="*/ 112281 h 109854"/>
              <a:gd name="T6" fmla="*/ 100973 w 99060"/>
              <a:gd name="T7" fmla="*/ 59260 h 1098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9854">
                <a:moveTo>
                  <a:pt x="99060" y="57912"/>
                </a:moveTo>
                <a:lnTo>
                  <a:pt x="18287" y="0"/>
                </a:lnTo>
                <a:lnTo>
                  <a:pt x="0" y="109727"/>
                </a:lnTo>
                <a:lnTo>
                  <a:pt x="99060" y="579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28" name="object 36">
            <a:extLst>
              <a:ext uri="{FF2B5EF4-FFF2-40B4-BE49-F238E27FC236}">
                <a16:creationId xmlns:a16="http://schemas.microsoft.com/office/drawing/2014/main" id="{A86780CC-0EC2-4ECF-9664-3DB1278E5017}"/>
              </a:ext>
            </a:extLst>
          </p:cNvPr>
          <p:cNvSpPr>
            <a:spLocks/>
          </p:cNvSpPr>
          <p:nvPr/>
        </p:nvSpPr>
        <p:spPr bwMode="auto">
          <a:xfrm>
            <a:off x="5086350" y="4025900"/>
            <a:ext cx="287338" cy="1362075"/>
          </a:xfrm>
          <a:custGeom>
            <a:avLst/>
            <a:gdLst>
              <a:gd name="T0" fmla="*/ 289451 w 285114"/>
              <a:gd name="T1" fmla="*/ 0 h 1353820"/>
              <a:gd name="T2" fmla="*/ 0 w 285114"/>
              <a:gd name="T3" fmla="*/ 1369866 h 1353820"/>
              <a:gd name="T4" fmla="*/ 0 60000 65536"/>
              <a:gd name="T5" fmla="*/ 0 60000 65536"/>
            </a:gdLst>
            <a:ahLst/>
            <a:cxnLst>
              <a:cxn ang="T4">
                <a:pos x="T0" y="T1"/>
              </a:cxn>
              <a:cxn ang="T5">
                <a:pos x="T2" y="T3"/>
              </a:cxn>
            </a:cxnLst>
            <a:rect l="0" t="0" r="r" b="b"/>
            <a:pathLst>
              <a:path w="285114" h="1353820">
                <a:moveTo>
                  <a:pt x="284988" y="0"/>
                </a:moveTo>
                <a:lnTo>
                  <a:pt x="0" y="1353312"/>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29" name="object 37">
            <a:extLst>
              <a:ext uri="{FF2B5EF4-FFF2-40B4-BE49-F238E27FC236}">
                <a16:creationId xmlns:a16="http://schemas.microsoft.com/office/drawing/2014/main" id="{CFB77D8B-E653-42CA-82A3-3AF61E5A0378}"/>
              </a:ext>
            </a:extLst>
          </p:cNvPr>
          <p:cNvSpPr>
            <a:spLocks/>
          </p:cNvSpPr>
          <p:nvPr/>
        </p:nvSpPr>
        <p:spPr bwMode="auto">
          <a:xfrm>
            <a:off x="5037138" y="5375275"/>
            <a:ext cx="100012" cy="106363"/>
          </a:xfrm>
          <a:custGeom>
            <a:avLst/>
            <a:gdLst>
              <a:gd name="T0" fmla="*/ 100972 w 99060"/>
              <a:gd name="T1" fmla="*/ 19694 h 106679"/>
              <a:gd name="T2" fmla="*/ 0 w 99060"/>
              <a:gd name="T3" fmla="*/ 0 h 106679"/>
              <a:gd name="T4" fmla="*/ 29514 w 99060"/>
              <a:gd name="T5" fmla="*/ 106048 h 106679"/>
              <a:gd name="T6" fmla="*/ 100972 w 99060"/>
              <a:gd name="T7" fmla="*/ 19694 h 106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6679">
                <a:moveTo>
                  <a:pt x="99059" y="19812"/>
                </a:moveTo>
                <a:lnTo>
                  <a:pt x="0" y="0"/>
                </a:lnTo>
                <a:lnTo>
                  <a:pt x="28955" y="106679"/>
                </a:lnTo>
                <a:lnTo>
                  <a:pt x="99059" y="198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30" name="object 38">
            <a:extLst>
              <a:ext uri="{FF2B5EF4-FFF2-40B4-BE49-F238E27FC236}">
                <a16:creationId xmlns:a16="http://schemas.microsoft.com/office/drawing/2014/main" id="{D48E6BBA-3F6E-44F3-A7C5-B398FC463085}"/>
              </a:ext>
            </a:extLst>
          </p:cNvPr>
          <p:cNvSpPr>
            <a:spLocks/>
          </p:cNvSpPr>
          <p:nvPr/>
        </p:nvSpPr>
        <p:spPr bwMode="auto">
          <a:xfrm>
            <a:off x="6072188" y="2767013"/>
            <a:ext cx="1360487" cy="677862"/>
          </a:xfrm>
          <a:custGeom>
            <a:avLst/>
            <a:gdLst>
              <a:gd name="T0" fmla="*/ 0 w 1353820"/>
              <a:gd name="T1" fmla="*/ 681885 h 673735"/>
              <a:gd name="T2" fmla="*/ 1366672 w 1353820"/>
              <a:gd name="T3" fmla="*/ 0 h 673735"/>
              <a:gd name="T4" fmla="*/ 0 60000 65536"/>
              <a:gd name="T5" fmla="*/ 0 60000 65536"/>
            </a:gdLst>
            <a:ahLst/>
            <a:cxnLst>
              <a:cxn ang="T4">
                <a:pos x="T0" y="T1"/>
              </a:cxn>
              <a:cxn ang="T5">
                <a:pos x="T2" y="T3"/>
              </a:cxn>
            </a:cxnLst>
            <a:rect l="0" t="0" r="r" b="b"/>
            <a:pathLst>
              <a:path w="1353820" h="673735">
                <a:moveTo>
                  <a:pt x="0" y="673608"/>
                </a:moveTo>
                <a:lnTo>
                  <a:pt x="1353311"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31" name="object 39">
            <a:extLst>
              <a:ext uri="{FF2B5EF4-FFF2-40B4-BE49-F238E27FC236}">
                <a16:creationId xmlns:a16="http://schemas.microsoft.com/office/drawing/2014/main" id="{C529374A-8796-4943-B60B-771475F6B072}"/>
              </a:ext>
            </a:extLst>
          </p:cNvPr>
          <p:cNvSpPr>
            <a:spLocks/>
          </p:cNvSpPr>
          <p:nvPr/>
        </p:nvSpPr>
        <p:spPr bwMode="auto">
          <a:xfrm>
            <a:off x="5986463" y="3400425"/>
            <a:ext cx="112712" cy="90488"/>
          </a:xfrm>
          <a:custGeom>
            <a:avLst/>
            <a:gdLst>
              <a:gd name="T0" fmla="*/ 112144 w 113029"/>
              <a:gd name="T1" fmla="*/ 91577 h 88900"/>
              <a:gd name="T2" fmla="*/ 68195 w 113029"/>
              <a:gd name="T3" fmla="*/ 0 h 88900"/>
              <a:gd name="T4" fmla="*/ 0 w 113029"/>
              <a:gd name="T5" fmla="*/ 91577 h 88900"/>
              <a:gd name="T6" fmla="*/ 112144 w 113029"/>
              <a:gd name="T7" fmla="*/ 91577 h 8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3029" h="88900">
                <a:moveTo>
                  <a:pt x="112775" y="88391"/>
                </a:moveTo>
                <a:lnTo>
                  <a:pt x="68579" y="0"/>
                </a:lnTo>
                <a:lnTo>
                  <a:pt x="0" y="88391"/>
                </a:lnTo>
                <a:lnTo>
                  <a:pt x="112775" y="88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32" name="object 40">
            <a:extLst>
              <a:ext uri="{FF2B5EF4-FFF2-40B4-BE49-F238E27FC236}">
                <a16:creationId xmlns:a16="http://schemas.microsoft.com/office/drawing/2014/main" id="{76C4958A-D480-46CC-A92C-1D264D31D534}"/>
              </a:ext>
            </a:extLst>
          </p:cNvPr>
          <p:cNvSpPr>
            <a:spLocks/>
          </p:cNvSpPr>
          <p:nvPr/>
        </p:nvSpPr>
        <p:spPr bwMode="auto">
          <a:xfrm>
            <a:off x="7407275" y="2724150"/>
            <a:ext cx="111125" cy="90488"/>
          </a:xfrm>
          <a:custGeom>
            <a:avLst/>
            <a:gdLst>
              <a:gd name="T0" fmla="*/ 109990 w 111760"/>
              <a:gd name="T1" fmla="*/ 0 h 90169"/>
              <a:gd name="T2" fmla="*/ 0 w 111760"/>
              <a:gd name="T3" fmla="*/ 0 h 90169"/>
              <a:gd name="T4" fmla="*/ 43695 w 111760"/>
              <a:gd name="T5" fmla="*/ 90552 h 90169"/>
              <a:gd name="T6" fmla="*/ 109990 w 111760"/>
              <a:gd name="T7" fmla="*/ 0 h 901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60" h="90169">
                <a:moveTo>
                  <a:pt x="111251" y="0"/>
                </a:moveTo>
                <a:lnTo>
                  <a:pt x="0" y="0"/>
                </a:lnTo>
                <a:lnTo>
                  <a:pt x="44196" y="89915"/>
                </a:lnTo>
                <a:lnTo>
                  <a:pt x="1112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33" name="object 41">
            <a:extLst>
              <a:ext uri="{FF2B5EF4-FFF2-40B4-BE49-F238E27FC236}">
                <a16:creationId xmlns:a16="http://schemas.microsoft.com/office/drawing/2014/main" id="{7EB15E30-CF22-4523-B475-5584E4B8404F}"/>
              </a:ext>
            </a:extLst>
          </p:cNvPr>
          <p:cNvSpPr>
            <a:spLocks/>
          </p:cNvSpPr>
          <p:nvPr/>
        </p:nvSpPr>
        <p:spPr bwMode="auto">
          <a:xfrm>
            <a:off x="7265988" y="3106738"/>
            <a:ext cx="635000" cy="917575"/>
          </a:xfrm>
          <a:custGeom>
            <a:avLst/>
            <a:gdLst>
              <a:gd name="T0" fmla="*/ 637550 w 632460"/>
              <a:gd name="T1" fmla="*/ 0 h 913129"/>
              <a:gd name="T2" fmla="*/ 0 w 632460"/>
              <a:gd name="T3" fmla="*/ 921786 h 913129"/>
              <a:gd name="T4" fmla="*/ 0 60000 65536"/>
              <a:gd name="T5" fmla="*/ 0 60000 65536"/>
            </a:gdLst>
            <a:ahLst/>
            <a:cxnLst>
              <a:cxn ang="T4">
                <a:pos x="T0" y="T1"/>
              </a:cxn>
              <a:cxn ang="T5">
                <a:pos x="T2" y="T3"/>
              </a:cxn>
            </a:cxnLst>
            <a:rect l="0" t="0" r="r" b="b"/>
            <a:pathLst>
              <a:path w="632460" h="913129">
                <a:moveTo>
                  <a:pt x="632460" y="0"/>
                </a:moveTo>
                <a:lnTo>
                  <a:pt x="0" y="912875"/>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34" name="object 42">
            <a:extLst>
              <a:ext uri="{FF2B5EF4-FFF2-40B4-BE49-F238E27FC236}">
                <a16:creationId xmlns:a16="http://schemas.microsoft.com/office/drawing/2014/main" id="{70754261-FC74-4FCB-8FFA-D3C7B47ED667}"/>
              </a:ext>
            </a:extLst>
          </p:cNvPr>
          <p:cNvSpPr>
            <a:spLocks/>
          </p:cNvSpPr>
          <p:nvPr/>
        </p:nvSpPr>
        <p:spPr bwMode="auto">
          <a:xfrm>
            <a:off x="7212013" y="3992563"/>
            <a:ext cx="100012" cy="109537"/>
          </a:xfrm>
          <a:custGeom>
            <a:avLst/>
            <a:gdLst>
              <a:gd name="T0" fmla="*/ 100973 w 99060"/>
              <a:gd name="T1" fmla="*/ 56062 h 109854"/>
              <a:gd name="T2" fmla="*/ 17087 w 99060"/>
              <a:gd name="T3" fmla="*/ 0 h 109854"/>
              <a:gd name="T4" fmla="*/ 0 w 99060"/>
              <a:gd name="T5" fmla="*/ 109094 h 109854"/>
              <a:gd name="T6" fmla="*/ 100973 w 99060"/>
              <a:gd name="T7" fmla="*/ 56062 h 1098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60" h="109854">
                <a:moveTo>
                  <a:pt x="99060" y="56387"/>
                </a:moveTo>
                <a:lnTo>
                  <a:pt x="16763" y="0"/>
                </a:lnTo>
                <a:lnTo>
                  <a:pt x="0" y="109727"/>
                </a:lnTo>
                <a:lnTo>
                  <a:pt x="99060" y="563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35" name="object 43">
            <a:extLst>
              <a:ext uri="{FF2B5EF4-FFF2-40B4-BE49-F238E27FC236}">
                <a16:creationId xmlns:a16="http://schemas.microsoft.com/office/drawing/2014/main" id="{CDC8F729-1959-4C23-9DBD-EE5ECB69E140}"/>
              </a:ext>
            </a:extLst>
          </p:cNvPr>
          <p:cNvSpPr>
            <a:spLocks/>
          </p:cNvSpPr>
          <p:nvPr/>
        </p:nvSpPr>
        <p:spPr bwMode="auto">
          <a:xfrm>
            <a:off x="8131175" y="3106738"/>
            <a:ext cx="0" cy="1819275"/>
          </a:xfrm>
          <a:custGeom>
            <a:avLst/>
            <a:gdLst>
              <a:gd name="T0" fmla="*/ 0 h 1809114"/>
              <a:gd name="T1" fmla="*/ 1829364 h 1809114"/>
              <a:gd name="T2" fmla="*/ 0 60000 65536"/>
              <a:gd name="T3" fmla="*/ 0 60000 65536"/>
            </a:gdLst>
            <a:ahLst/>
            <a:cxnLst>
              <a:cxn ang="T2">
                <a:pos x="0" y="T0"/>
              </a:cxn>
              <a:cxn ang="T3">
                <a:pos x="0" y="T1"/>
              </a:cxn>
            </a:cxnLst>
            <a:rect l="0" t="0" r="r" b="b"/>
            <a:pathLst>
              <a:path h="1809114">
                <a:moveTo>
                  <a:pt x="0" y="0"/>
                </a:moveTo>
                <a:lnTo>
                  <a:pt x="0" y="180898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36" name="object 44">
            <a:extLst>
              <a:ext uri="{FF2B5EF4-FFF2-40B4-BE49-F238E27FC236}">
                <a16:creationId xmlns:a16="http://schemas.microsoft.com/office/drawing/2014/main" id="{BED17421-23C0-4B77-B5AA-8D8E500CAC5C}"/>
              </a:ext>
            </a:extLst>
          </p:cNvPr>
          <p:cNvSpPr>
            <a:spLocks/>
          </p:cNvSpPr>
          <p:nvPr/>
        </p:nvSpPr>
        <p:spPr bwMode="auto">
          <a:xfrm>
            <a:off x="8081963" y="4922838"/>
            <a:ext cx="100012" cy="100012"/>
          </a:xfrm>
          <a:custGeom>
            <a:avLst/>
            <a:gdLst>
              <a:gd name="T0" fmla="*/ 100975 w 99059"/>
              <a:gd name="T1" fmla="*/ 0 h 99060"/>
              <a:gd name="T2" fmla="*/ 0 w 99059"/>
              <a:gd name="T3" fmla="*/ 0 h 99060"/>
              <a:gd name="T4" fmla="*/ 49711 w 99059"/>
              <a:gd name="T5" fmla="*/ 100973 h 99060"/>
              <a:gd name="T6" fmla="*/ 100975 w 99059"/>
              <a:gd name="T7" fmla="*/ 0 h 990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059" h="99060">
                <a:moveTo>
                  <a:pt x="99060" y="0"/>
                </a:moveTo>
                <a:lnTo>
                  <a:pt x="0" y="0"/>
                </a:lnTo>
                <a:lnTo>
                  <a:pt x="48768" y="99060"/>
                </a:lnTo>
                <a:lnTo>
                  <a:pt x="990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37" name="object 45">
            <a:extLst>
              <a:ext uri="{FF2B5EF4-FFF2-40B4-BE49-F238E27FC236}">
                <a16:creationId xmlns:a16="http://schemas.microsoft.com/office/drawing/2014/main" id="{6FD7F460-48DB-4115-B4AE-870D6E0B4991}"/>
              </a:ext>
            </a:extLst>
          </p:cNvPr>
          <p:cNvSpPr>
            <a:spLocks/>
          </p:cNvSpPr>
          <p:nvPr/>
        </p:nvSpPr>
        <p:spPr bwMode="auto">
          <a:xfrm>
            <a:off x="8897938" y="5481638"/>
            <a:ext cx="374650" cy="185737"/>
          </a:xfrm>
          <a:custGeom>
            <a:avLst/>
            <a:gdLst>
              <a:gd name="T0" fmla="*/ 0 w 372109"/>
              <a:gd name="T1" fmla="*/ 0 h 184785"/>
              <a:gd name="T2" fmla="*/ 376951 w 372109"/>
              <a:gd name="T3" fmla="*/ 186308 h 184785"/>
              <a:gd name="T4" fmla="*/ 0 60000 65536"/>
              <a:gd name="T5" fmla="*/ 0 60000 65536"/>
            </a:gdLst>
            <a:ahLst/>
            <a:cxnLst>
              <a:cxn ang="T4">
                <a:pos x="T0" y="T1"/>
              </a:cxn>
              <a:cxn ang="T5">
                <a:pos x="T2" y="T3"/>
              </a:cxn>
            </a:cxnLst>
            <a:rect l="0" t="0" r="r" b="b"/>
            <a:pathLst>
              <a:path w="372109" h="184785">
                <a:moveTo>
                  <a:pt x="0" y="0"/>
                </a:moveTo>
                <a:lnTo>
                  <a:pt x="371855" y="18440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38" name="object 46">
            <a:extLst>
              <a:ext uri="{FF2B5EF4-FFF2-40B4-BE49-F238E27FC236}">
                <a16:creationId xmlns:a16="http://schemas.microsoft.com/office/drawing/2014/main" id="{B85141AB-329A-492D-A3CD-54E0CCC8A19B}"/>
              </a:ext>
            </a:extLst>
          </p:cNvPr>
          <p:cNvSpPr>
            <a:spLocks/>
          </p:cNvSpPr>
          <p:nvPr/>
        </p:nvSpPr>
        <p:spPr bwMode="auto">
          <a:xfrm>
            <a:off x="9245600" y="5622925"/>
            <a:ext cx="112713" cy="88900"/>
          </a:xfrm>
          <a:custGeom>
            <a:avLst/>
            <a:gdLst>
              <a:gd name="T0" fmla="*/ 113159 w 111759"/>
              <a:gd name="T1" fmla="*/ 88391 h 88900"/>
              <a:gd name="T2" fmla="*/ 44953 w 111759"/>
              <a:gd name="T3" fmla="*/ 0 h 88900"/>
              <a:gd name="T4" fmla="*/ 0 w 111759"/>
              <a:gd name="T5" fmla="*/ 88391 h 88900"/>
              <a:gd name="T6" fmla="*/ 113159 w 111759"/>
              <a:gd name="T7" fmla="*/ 88391 h 889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759" h="88900">
                <a:moveTo>
                  <a:pt x="111251" y="88391"/>
                </a:moveTo>
                <a:lnTo>
                  <a:pt x="44196" y="0"/>
                </a:lnTo>
                <a:lnTo>
                  <a:pt x="0" y="88391"/>
                </a:lnTo>
                <a:lnTo>
                  <a:pt x="111251" y="883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1839" name="object 47">
            <a:extLst>
              <a:ext uri="{FF2B5EF4-FFF2-40B4-BE49-F238E27FC236}">
                <a16:creationId xmlns:a16="http://schemas.microsoft.com/office/drawing/2014/main" id="{7690E00F-33A1-49AE-99F1-B39D06D8DC0B}"/>
              </a:ext>
            </a:extLst>
          </p:cNvPr>
          <p:cNvSpPr>
            <a:spLocks/>
          </p:cNvSpPr>
          <p:nvPr/>
        </p:nvSpPr>
        <p:spPr bwMode="auto">
          <a:xfrm>
            <a:off x="9740900" y="4332288"/>
            <a:ext cx="76200" cy="153987"/>
          </a:xfrm>
          <a:custGeom>
            <a:avLst/>
            <a:gdLst>
              <a:gd name="T0" fmla="*/ 76200 w 76200"/>
              <a:gd name="T1" fmla="*/ 0 h 152400"/>
              <a:gd name="T2" fmla="*/ 0 w 76200"/>
              <a:gd name="T3" fmla="*/ 155591 h 152400"/>
              <a:gd name="T4" fmla="*/ 0 60000 65536"/>
              <a:gd name="T5" fmla="*/ 0 60000 65536"/>
            </a:gdLst>
            <a:ahLst/>
            <a:cxnLst>
              <a:cxn ang="T4">
                <a:pos x="T0" y="T1"/>
              </a:cxn>
              <a:cxn ang="T5">
                <a:pos x="T2" y="T3"/>
              </a:cxn>
            </a:cxnLst>
            <a:rect l="0" t="0" r="r" b="b"/>
            <a:pathLst>
              <a:path w="76200" h="152400">
                <a:moveTo>
                  <a:pt x="76200" y="0"/>
                </a:moveTo>
                <a:lnTo>
                  <a:pt x="0" y="152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40" name="object 48">
            <a:extLst>
              <a:ext uri="{FF2B5EF4-FFF2-40B4-BE49-F238E27FC236}">
                <a16:creationId xmlns:a16="http://schemas.microsoft.com/office/drawing/2014/main" id="{7E3D054F-B3DB-44BA-B225-6CEAD3BFCF0E}"/>
              </a:ext>
            </a:extLst>
          </p:cNvPr>
          <p:cNvSpPr>
            <a:spLocks/>
          </p:cNvSpPr>
          <p:nvPr/>
        </p:nvSpPr>
        <p:spPr bwMode="auto">
          <a:xfrm>
            <a:off x="9817100" y="4332288"/>
            <a:ext cx="76200" cy="153987"/>
          </a:xfrm>
          <a:custGeom>
            <a:avLst/>
            <a:gdLst>
              <a:gd name="T0" fmla="*/ 0 w 76200"/>
              <a:gd name="T1" fmla="*/ 0 h 152400"/>
              <a:gd name="T2" fmla="*/ 76200 w 76200"/>
              <a:gd name="T3" fmla="*/ 155591 h 152400"/>
              <a:gd name="T4" fmla="*/ 0 60000 65536"/>
              <a:gd name="T5" fmla="*/ 0 60000 65536"/>
            </a:gdLst>
            <a:ahLst/>
            <a:cxnLst>
              <a:cxn ang="T4">
                <a:pos x="T0" y="T1"/>
              </a:cxn>
              <a:cxn ang="T5">
                <a:pos x="T2" y="T3"/>
              </a:cxn>
            </a:cxnLst>
            <a:rect l="0" t="0" r="r" b="b"/>
            <a:pathLst>
              <a:path w="76200" h="152400">
                <a:moveTo>
                  <a:pt x="0" y="0"/>
                </a:moveTo>
                <a:lnTo>
                  <a:pt x="76200" y="1524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41" name="object 49">
            <a:extLst>
              <a:ext uri="{FF2B5EF4-FFF2-40B4-BE49-F238E27FC236}">
                <a16:creationId xmlns:a16="http://schemas.microsoft.com/office/drawing/2014/main" id="{20FA919B-4B22-43B0-A548-A005761B1238}"/>
              </a:ext>
            </a:extLst>
          </p:cNvPr>
          <p:cNvSpPr>
            <a:spLocks/>
          </p:cNvSpPr>
          <p:nvPr/>
        </p:nvSpPr>
        <p:spPr bwMode="auto">
          <a:xfrm>
            <a:off x="9740900" y="4486275"/>
            <a:ext cx="152400" cy="0"/>
          </a:xfrm>
          <a:custGeom>
            <a:avLst/>
            <a:gdLst>
              <a:gd name="T0" fmla="*/ 0 w 152400"/>
              <a:gd name="T1" fmla="*/ 152400 w 152400"/>
              <a:gd name="T2" fmla="*/ 0 60000 65536"/>
              <a:gd name="T3" fmla="*/ 0 60000 65536"/>
            </a:gdLst>
            <a:ahLst/>
            <a:cxnLst>
              <a:cxn ang="T2">
                <a:pos x="T0" y="0"/>
              </a:cxn>
              <a:cxn ang="T3">
                <a:pos x="T1" y="0"/>
              </a:cxn>
            </a:cxnLst>
            <a:rect l="0" t="0" r="r" b="b"/>
            <a:pathLst>
              <a:path w="152400">
                <a:moveTo>
                  <a:pt x="0" y="0"/>
                </a:moveTo>
                <a:lnTo>
                  <a:pt x="152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1842" name="object 50">
            <a:extLst>
              <a:ext uri="{FF2B5EF4-FFF2-40B4-BE49-F238E27FC236}">
                <a16:creationId xmlns:a16="http://schemas.microsoft.com/office/drawing/2014/main" id="{1907739F-2ABF-4404-B95D-375E3F71CB7F}"/>
              </a:ext>
            </a:extLst>
          </p:cNvPr>
          <p:cNvSpPr>
            <a:spLocks/>
          </p:cNvSpPr>
          <p:nvPr/>
        </p:nvSpPr>
        <p:spPr bwMode="auto">
          <a:xfrm>
            <a:off x="9817100" y="4486275"/>
            <a:ext cx="0" cy="995363"/>
          </a:xfrm>
          <a:custGeom>
            <a:avLst/>
            <a:gdLst>
              <a:gd name="T0" fmla="*/ 0 h 990600"/>
              <a:gd name="T1" fmla="*/ 1000149 h 990600"/>
              <a:gd name="T2" fmla="*/ 0 60000 65536"/>
              <a:gd name="T3" fmla="*/ 0 60000 65536"/>
            </a:gdLst>
            <a:ahLst/>
            <a:cxnLst>
              <a:cxn ang="T2">
                <a:pos x="0" y="T0"/>
              </a:cxn>
              <a:cxn ang="T3">
                <a:pos x="0" y="T1"/>
              </a:cxn>
            </a:cxnLst>
            <a:rect l="0" t="0" r="r" b="b"/>
            <a:pathLst>
              <a:path h="990600">
                <a:moveTo>
                  <a:pt x="0" y="0"/>
                </a:moveTo>
                <a:lnTo>
                  <a:pt x="0" y="990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1" name="object 51">
            <a:extLst>
              <a:ext uri="{FF2B5EF4-FFF2-40B4-BE49-F238E27FC236}">
                <a16:creationId xmlns:a16="http://schemas.microsoft.com/office/drawing/2014/main" id="{D9FFA780-54CC-4625-8042-D5EF69A7A17F}"/>
              </a:ext>
            </a:extLst>
          </p:cNvPr>
          <p:cNvSpPr txBox="1"/>
          <p:nvPr/>
        </p:nvSpPr>
        <p:spPr>
          <a:xfrm>
            <a:off x="1544638" y="3441700"/>
            <a:ext cx="820737"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客户</a:t>
            </a:r>
            <a:endParaRPr sz="1609">
              <a:latin typeface="Times New Roman"/>
              <a:cs typeface="Times New Roman"/>
            </a:endParaRPr>
          </a:p>
        </p:txBody>
      </p:sp>
      <p:sp>
        <p:nvSpPr>
          <p:cNvPr id="52" name="object 52">
            <a:extLst>
              <a:ext uri="{FF2B5EF4-FFF2-40B4-BE49-F238E27FC236}">
                <a16:creationId xmlns:a16="http://schemas.microsoft.com/office/drawing/2014/main" id="{CB8AE4DF-D663-430F-AAAA-2288F8C06DAB}"/>
              </a:ext>
            </a:extLst>
          </p:cNvPr>
          <p:cNvSpPr txBox="1">
            <a:spLocks noGrp="1"/>
          </p:cNvSpPr>
          <p:nvPr>
            <p:ph type="title"/>
          </p:nvPr>
        </p:nvSpPr>
        <p:spPr>
          <a:xfrm>
            <a:off x="217488" y="149225"/>
            <a:ext cx="5345112" cy="690563"/>
          </a:xfrm>
        </p:spPr>
        <p:txBody>
          <a:bodyPr tIns="13409" rtlCol="0">
            <a:spAutoFit/>
          </a:bodyPr>
          <a:lstStyle/>
          <a:p>
            <a:pPr marL="12771" algn="l">
              <a:spcBef>
                <a:spcPts val="106"/>
              </a:spcBef>
              <a:defRPr/>
            </a:pPr>
            <a:r>
              <a:rPr lang="en-US" sz="4400" spc="-5" dirty="0">
                <a:latin typeface="Times New Roman"/>
                <a:cs typeface="Times New Roman"/>
              </a:rPr>
              <a:t>5。</a:t>
            </a:r>
            <a:r>
              <a:rPr sz="4400" spc="-5" dirty="0">
                <a:latin typeface="Times New Roman"/>
                <a:cs typeface="Times New Roman"/>
              </a:rPr>
              <a:t>Atm</a:t>
            </a:r>
            <a:r>
              <a:rPr sz="4400" spc="-80" dirty="0">
                <a:latin typeface="Times New Roman"/>
                <a:cs typeface="Times New Roman"/>
              </a:rPr>
              <a:t> </a:t>
            </a:r>
            <a:r>
              <a:rPr sz="4400" spc="-5" dirty="0">
                <a:latin typeface="Times New Roman"/>
                <a:cs typeface="Times New Roman"/>
              </a:rPr>
              <a:t>例子</a:t>
            </a:r>
            <a:endParaRPr sz="4400" dirty="0">
              <a:latin typeface="Times New Roman"/>
              <a:cs typeface="Times New Roman"/>
            </a:endParaRPr>
          </a:p>
        </p:txBody>
      </p:sp>
    </p:spTree>
  </p:cSld>
  <p:clrMapOvr>
    <a:masterClrMapping/>
  </p:clrMapOvr>
</p:sld>
</file>

<file path=ppt/slides/slide9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230936B-2067-43A4-9443-38FFD21AA5DB}"/>
              </a:ext>
            </a:extLst>
          </p:cNvPr>
          <p:cNvSpPr txBox="1">
            <a:spLocks noGrp="1"/>
          </p:cNvSpPr>
          <p:nvPr>
            <p:ph type="title"/>
          </p:nvPr>
        </p:nvSpPr>
        <p:spPr>
          <a:xfrm>
            <a:off x="457200" y="149225"/>
            <a:ext cx="4572000" cy="690563"/>
          </a:xfrm>
        </p:spPr>
        <p:txBody>
          <a:bodyPr lIns="0" tIns="12132" rIns="0" bIns="0" rtlCol="0">
            <a:spAutoFit/>
          </a:bodyPr>
          <a:lstStyle/>
          <a:p>
            <a:pPr marL="12771">
              <a:spcBef>
                <a:spcPts val="96"/>
              </a:spcBef>
              <a:defRPr/>
            </a:pPr>
            <a:r>
              <a:rPr spc="-5" dirty="0"/>
              <a:t>过程</a:t>
            </a:r>
            <a:r>
              <a:rPr spc="-65" dirty="0"/>
              <a:t> </a:t>
            </a:r>
            <a:r>
              <a:rPr spc="-10" dirty="0"/>
              <a:t>视图</a:t>
            </a:r>
            <a:endParaRPr dirty="0"/>
          </a:p>
        </p:txBody>
      </p:sp>
      <p:sp>
        <p:nvSpPr>
          <p:cNvPr id="3" name="object 3">
            <a:extLst>
              <a:ext uri="{FF2B5EF4-FFF2-40B4-BE49-F238E27FC236}">
                <a16:creationId xmlns:a16="http://schemas.microsoft.com/office/drawing/2014/main" id="{B19CC77F-FE77-4730-92B7-FA4CBF79412D}"/>
              </a:ext>
            </a:extLst>
          </p:cNvPr>
          <p:cNvSpPr txBox="1"/>
          <p:nvPr/>
        </p:nvSpPr>
        <p:spPr>
          <a:xfrm>
            <a:off x="1722438" y="1303338"/>
            <a:ext cx="1839912" cy="393700"/>
          </a:xfrm>
          <a:prstGeom prst="rect">
            <a:avLst/>
          </a:prstGeom>
        </p:spPr>
        <p:txBody>
          <a:bodyPr lIns="0" tIns="12771" rIns="0" bIns="0">
            <a:spAutoFit/>
          </a:bodyPr>
          <a:lstStyle/>
          <a:p>
            <a:pPr marL="12771">
              <a:spcBef>
                <a:spcPts val="101"/>
              </a:spcBef>
              <a:defRPr/>
            </a:pPr>
            <a:r>
              <a:rPr sz="2413" b="1" i="1" spc="-5" dirty="0">
                <a:latin typeface="Times New Roman"/>
                <a:cs typeface="Times New Roman"/>
              </a:rPr>
              <a:t>类</a:t>
            </a:r>
            <a:r>
              <a:rPr sz="2413" b="1" i="1" spc="-65" dirty="0">
                <a:latin typeface="Times New Roman"/>
                <a:cs typeface="Times New Roman"/>
              </a:rPr>
              <a:t> </a:t>
            </a:r>
            <a:r>
              <a:rPr sz="2413" b="1" i="1" dirty="0">
                <a:latin typeface="Times New Roman"/>
                <a:cs typeface="Times New Roman"/>
              </a:rPr>
              <a:t>图</a:t>
            </a:r>
            <a:endParaRPr sz="2413">
              <a:latin typeface="Times New Roman"/>
              <a:cs typeface="Times New Roman"/>
            </a:endParaRPr>
          </a:p>
        </p:txBody>
      </p:sp>
      <p:graphicFrame>
        <p:nvGraphicFramePr>
          <p:cNvPr id="4" name="object 4">
            <a:extLst>
              <a:ext uri="{FF2B5EF4-FFF2-40B4-BE49-F238E27FC236}">
                <a16:creationId xmlns:a16="http://schemas.microsoft.com/office/drawing/2014/main" id="{869A204F-6861-4F99-BE81-CC679AC66A01}"/>
              </a:ext>
            </a:extLst>
          </p:cNvPr>
          <p:cNvGraphicFramePr>
            <a:graphicFrameLocks noGrp="1"/>
          </p:cNvGraphicFramePr>
          <p:nvPr/>
        </p:nvGraphicFramePr>
        <p:xfrm>
          <a:off x="2103438" y="2730500"/>
          <a:ext cx="3602037" cy="3560763"/>
        </p:xfrm>
        <a:graphic>
          <a:graphicData uri="http://schemas.openxmlformats.org/drawingml/2006/table">
            <a:tbl>
              <a:tblPr/>
              <a:tblGrid>
                <a:gridCol w="1800225">
                  <a:extLst>
                    <a:ext uri="{9D8B030D-6E8A-4147-A177-3AD203B41FA5}">
                      <a16:colId xmlns:a16="http://schemas.microsoft.com/office/drawing/2014/main" val="20000"/>
                    </a:ext>
                  </a:extLst>
                </a:gridCol>
                <a:gridCol w="1801812">
                  <a:extLst>
                    <a:ext uri="{9D8B030D-6E8A-4147-A177-3AD203B41FA5}">
                      <a16:colId xmlns:a16="http://schemas.microsoft.com/office/drawing/2014/main" val="20001"/>
                    </a:ext>
                  </a:extLst>
                </a:gridCol>
              </a:tblGrid>
              <a:tr h="53657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67"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过程</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67"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14488">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10000"/>
                        </a:lnSpc>
                        <a:spcBef>
                          <a:spcPts val="1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显示器, 小键盘, 读卡器, ClientMgr,</a:t>
                      </a:r>
                    </a:p>
                    <a:p>
                      <a:pPr marL="104775" marR="0" lvl="0" indent="0" algn="l" defTabSz="912813"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DispenserFeeder,</a:t>
                      </a:r>
                    </a:p>
                    <a:p>
                      <a:pPr marL="104775" marR="0" lvl="0" indent="0" algn="l" defTabSz="912813" rtl="0" eaLnBrk="1" fontAlgn="base" latinLnBrk="0" hangingPunct="1">
                        <a:lnSpc>
                          <a:spcPct val="100000"/>
                        </a:lnSpc>
                        <a:spcBef>
                          <a:spcPts val="13"/>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DispenserSensor, CashCounter</a:t>
                      </a:r>
                    </a:p>
                  </a:txBody>
                  <a:tcPr marL="0" marR="0" marT="15325"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ClientMgr</a:t>
                      </a:r>
                    </a:p>
                  </a:txBody>
                  <a:tcPr marL="0" marR="0" marT="40867"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事务经理, WithdrawalService</a:t>
                      </a:r>
                    </a:p>
                  </a:txBody>
                  <a:tcPr marL="0" marR="0" marT="40867"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TransactionMgr</a:t>
                      </a:r>
                    </a:p>
                  </a:txBody>
                  <a:tcPr marL="0" marR="0" marT="40867"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867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13"/>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AccountMgr, 帐户, 持续类</a:t>
                      </a:r>
                    </a:p>
                  </a:txBody>
                  <a:tcPr marL="0" marR="0" marT="40228"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AccountMgr</a:t>
                      </a:r>
                    </a:p>
                  </a:txBody>
                  <a:tcPr marL="0" marR="0" marT="40867"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object 5">
            <a:extLst>
              <a:ext uri="{FF2B5EF4-FFF2-40B4-BE49-F238E27FC236}">
                <a16:creationId xmlns:a16="http://schemas.microsoft.com/office/drawing/2014/main" id="{2C06C4A9-8F99-440D-A53A-18B30D9ECA8F}"/>
              </a:ext>
            </a:extLst>
          </p:cNvPr>
          <p:cNvSpPr txBox="1"/>
          <p:nvPr/>
        </p:nvSpPr>
        <p:spPr>
          <a:xfrm>
            <a:off x="3114675" y="1749425"/>
            <a:ext cx="1377950" cy="660400"/>
          </a:xfrm>
          <a:prstGeom prst="rect">
            <a:avLst/>
          </a:prstGeom>
          <a:ln w="38100">
            <a:solidFill>
              <a:srgbClr val="000000"/>
            </a:solidFill>
          </a:ln>
        </p:spPr>
        <p:txBody>
          <a:bodyPr lIns="0" tIns="1916" rIns="0" bIns="0">
            <a:spAutoFit/>
          </a:bodyPr>
          <a:lstStyle/>
          <a:p>
            <a:pPr>
              <a:spcBef>
                <a:spcPts val="15"/>
              </a:spcBef>
              <a:defRPr/>
            </a:pPr>
            <a:endParaRPr sz="1257">
              <a:latin typeface="Times New Roman"/>
              <a:cs typeface="Times New Roman"/>
            </a:endParaRPr>
          </a:p>
          <a:p>
            <a:pPr marL="219024">
              <a:lnSpc>
                <a:spcPts val="1684"/>
              </a:lnSpc>
              <a:defRPr/>
            </a:pPr>
            <a:r>
              <a:rPr sz="1408" dirty="0">
                <a:latin typeface="Times New Roman"/>
                <a:cs typeface="Times New Roman"/>
              </a:rPr>
              <a:t>&lt;process&gt;</a:t>
            </a:r>
            <a:endParaRPr sz="1408">
              <a:latin typeface="Times New Roman"/>
              <a:cs typeface="Times New Roman"/>
            </a:endParaRPr>
          </a:p>
          <a:p>
            <a:pPr marL="261808">
              <a:lnSpc>
                <a:spcPts val="1925"/>
              </a:lnSpc>
              <a:defRPr/>
            </a:pPr>
            <a:r>
              <a:rPr sz="1609" spc="-5" dirty="0">
                <a:latin typeface="Times New Roman"/>
                <a:cs typeface="Times New Roman"/>
              </a:rPr>
              <a:t>ClientMgr</a:t>
            </a:r>
            <a:endParaRPr sz="1609">
              <a:latin typeface="Times New Roman"/>
              <a:cs typeface="Times New Roman"/>
            </a:endParaRPr>
          </a:p>
        </p:txBody>
      </p:sp>
      <p:sp>
        <p:nvSpPr>
          <p:cNvPr id="6" name="object 6">
            <a:extLst>
              <a:ext uri="{FF2B5EF4-FFF2-40B4-BE49-F238E27FC236}">
                <a16:creationId xmlns:a16="http://schemas.microsoft.com/office/drawing/2014/main" id="{85EEA3FD-1D63-451A-9C53-85483EC857C4}"/>
              </a:ext>
            </a:extLst>
          </p:cNvPr>
          <p:cNvSpPr txBox="1"/>
          <p:nvPr/>
        </p:nvSpPr>
        <p:spPr>
          <a:xfrm>
            <a:off x="5795963" y="1749425"/>
            <a:ext cx="1762125" cy="701675"/>
          </a:xfrm>
          <a:prstGeom prst="rect">
            <a:avLst/>
          </a:prstGeom>
          <a:ln w="38100">
            <a:solidFill>
              <a:srgbClr val="000000"/>
            </a:solidFill>
          </a:ln>
        </p:spPr>
        <p:txBody>
          <a:bodyPr lIns="0" tIns="3831" rIns="0" bIns="0">
            <a:spAutoFit/>
          </a:bodyPr>
          <a:lstStyle/>
          <a:p>
            <a:pPr>
              <a:spcBef>
                <a:spcPts val="30"/>
              </a:spcBef>
              <a:defRPr/>
            </a:pPr>
            <a:endParaRPr sz="1508">
              <a:latin typeface="Times New Roman"/>
              <a:cs typeface="Times New Roman"/>
            </a:endParaRPr>
          </a:p>
          <a:p>
            <a:pPr marL="1277" algn="ctr">
              <a:lnSpc>
                <a:spcPts val="1684"/>
              </a:lnSpc>
              <a:defRPr/>
            </a:pPr>
            <a:r>
              <a:rPr sz="1408" dirty="0">
                <a:latin typeface="Times New Roman"/>
                <a:cs typeface="Times New Roman"/>
              </a:rPr>
              <a:t>&lt;process&gt;</a:t>
            </a:r>
            <a:endParaRPr sz="1408">
              <a:latin typeface="Times New Roman"/>
              <a:cs typeface="Times New Roman"/>
            </a:endParaRPr>
          </a:p>
          <a:p>
            <a:pPr algn="ctr">
              <a:lnSpc>
                <a:spcPts val="1925"/>
              </a:lnSpc>
              <a:defRPr/>
            </a:pPr>
            <a:r>
              <a:rPr sz="1609" spc="-5" dirty="0">
                <a:latin typeface="Times New Roman"/>
                <a:cs typeface="Times New Roman"/>
              </a:rPr>
              <a:t>TransactionMgr</a:t>
            </a:r>
            <a:endParaRPr sz="1609">
              <a:latin typeface="Times New Roman"/>
              <a:cs typeface="Times New Roman"/>
            </a:endParaRPr>
          </a:p>
        </p:txBody>
      </p:sp>
      <p:sp>
        <p:nvSpPr>
          <p:cNvPr id="7" name="object 7">
            <a:extLst>
              <a:ext uri="{FF2B5EF4-FFF2-40B4-BE49-F238E27FC236}">
                <a16:creationId xmlns:a16="http://schemas.microsoft.com/office/drawing/2014/main" id="{17C74BB7-3AF3-46C4-9913-B8F772C715CC}"/>
              </a:ext>
            </a:extLst>
          </p:cNvPr>
          <p:cNvSpPr txBox="1"/>
          <p:nvPr/>
        </p:nvSpPr>
        <p:spPr>
          <a:xfrm>
            <a:off x="8555038" y="1749425"/>
            <a:ext cx="1531937" cy="701675"/>
          </a:xfrm>
          <a:prstGeom prst="rect">
            <a:avLst/>
          </a:prstGeom>
          <a:ln w="38100">
            <a:solidFill>
              <a:srgbClr val="000000"/>
            </a:solidFill>
          </a:ln>
        </p:spPr>
        <p:txBody>
          <a:bodyPr lIns="0" tIns="3831" rIns="0" bIns="0">
            <a:spAutoFit/>
          </a:bodyPr>
          <a:lstStyle/>
          <a:p>
            <a:pPr>
              <a:spcBef>
                <a:spcPts val="30"/>
              </a:spcBef>
              <a:defRPr/>
            </a:pPr>
            <a:endParaRPr sz="1508">
              <a:latin typeface="Times New Roman"/>
              <a:cs typeface="Times New Roman"/>
            </a:endParaRPr>
          </a:p>
          <a:p>
            <a:pPr marL="295651">
              <a:lnSpc>
                <a:spcPts val="1684"/>
              </a:lnSpc>
              <a:defRPr/>
            </a:pPr>
            <a:r>
              <a:rPr sz="1408" dirty="0">
                <a:latin typeface="Times New Roman"/>
                <a:cs typeface="Times New Roman"/>
              </a:rPr>
              <a:t>&lt;process&gt;</a:t>
            </a:r>
            <a:endParaRPr sz="1408">
              <a:latin typeface="Times New Roman"/>
              <a:cs typeface="Times New Roman"/>
            </a:endParaRPr>
          </a:p>
          <a:p>
            <a:pPr marL="242013">
              <a:lnSpc>
                <a:spcPts val="1925"/>
              </a:lnSpc>
              <a:defRPr/>
            </a:pPr>
            <a:r>
              <a:rPr sz="1609" spc="-5" dirty="0">
                <a:latin typeface="Times New Roman"/>
                <a:cs typeface="Times New Roman"/>
              </a:rPr>
              <a:t>AccountMgr</a:t>
            </a:r>
            <a:endParaRPr sz="1609">
              <a:latin typeface="Times New Roman"/>
              <a:cs typeface="Times New Roman"/>
            </a:endParaRPr>
          </a:p>
        </p:txBody>
      </p:sp>
      <p:sp>
        <p:nvSpPr>
          <p:cNvPr id="162840" name="object 8">
            <a:extLst>
              <a:ext uri="{FF2B5EF4-FFF2-40B4-BE49-F238E27FC236}">
                <a16:creationId xmlns:a16="http://schemas.microsoft.com/office/drawing/2014/main" id="{7013823C-8C0C-4940-9860-2E64290EC22E}"/>
              </a:ext>
            </a:extLst>
          </p:cNvPr>
          <p:cNvSpPr>
            <a:spLocks/>
          </p:cNvSpPr>
          <p:nvPr/>
        </p:nvSpPr>
        <p:spPr bwMode="auto">
          <a:xfrm>
            <a:off x="4492625" y="2055813"/>
            <a:ext cx="1303338" cy="0"/>
          </a:xfrm>
          <a:custGeom>
            <a:avLst/>
            <a:gdLst>
              <a:gd name="T0" fmla="*/ 0 w 1295400"/>
              <a:gd name="T1" fmla="*/ 1311325 w 1295400"/>
              <a:gd name="T2" fmla="*/ 0 60000 65536"/>
              <a:gd name="T3" fmla="*/ 0 60000 65536"/>
            </a:gdLst>
            <a:ahLst/>
            <a:cxnLst>
              <a:cxn ang="T2">
                <a:pos x="T0" y="0"/>
              </a:cxn>
              <a:cxn ang="T3">
                <a:pos x="T1" y="0"/>
              </a:cxn>
            </a:cxnLst>
            <a:rect l="0" t="0" r="r" b="b"/>
            <a:pathLst>
              <a:path w="1295400">
                <a:moveTo>
                  <a:pt x="0" y="0"/>
                </a:moveTo>
                <a:lnTo>
                  <a:pt x="1295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2841" name="object 9">
            <a:extLst>
              <a:ext uri="{FF2B5EF4-FFF2-40B4-BE49-F238E27FC236}">
                <a16:creationId xmlns:a16="http://schemas.microsoft.com/office/drawing/2014/main" id="{761452D6-0B9A-47F5-A30D-C0D9E22A8275}"/>
              </a:ext>
            </a:extLst>
          </p:cNvPr>
          <p:cNvSpPr>
            <a:spLocks/>
          </p:cNvSpPr>
          <p:nvPr/>
        </p:nvSpPr>
        <p:spPr bwMode="auto">
          <a:xfrm>
            <a:off x="7558088" y="1979613"/>
            <a:ext cx="996950" cy="0"/>
          </a:xfrm>
          <a:custGeom>
            <a:avLst/>
            <a:gdLst>
              <a:gd name="T0" fmla="*/ 0 w 990600"/>
              <a:gd name="T1" fmla="*/ 1003341 w 990600"/>
              <a:gd name="T2" fmla="*/ 0 60000 65536"/>
              <a:gd name="T3" fmla="*/ 0 60000 65536"/>
            </a:gdLst>
            <a:ahLst/>
            <a:cxnLst>
              <a:cxn ang="T2">
                <a:pos x="T0" y="0"/>
              </a:cxn>
              <a:cxn ang="T3">
                <a:pos x="T1" y="0"/>
              </a:cxn>
            </a:cxnLst>
            <a:rect l="0" t="0" r="r" b="b"/>
            <a:pathLst>
              <a:path w="990600">
                <a:moveTo>
                  <a:pt x="0" y="0"/>
                </a:moveTo>
                <a:lnTo>
                  <a:pt x="990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2842" name="object 10">
            <a:extLst>
              <a:ext uri="{FF2B5EF4-FFF2-40B4-BE49-F238E27FC236}">
                <a16:creationId xmlns:a16="http://schemas.microsoft.com/office/drawing/2014/main" id="{16BBBC80-F0A3-4456-91DC-4E8DD1181E81}"/>
              </a:ext>
            </a:extLst>
          </p:cNvPr>
          <p:cNvSpPr>
            <a:spLocks/>
          </p:cNvSpPr>
          <p:nvPr/>
        </p:nvSpPr>
        <p:spPr bwMode="auto">
          <a:xfrm>
            <a:off x="8455025" y="1930400"/>
            <a:ext cx="100013" cy="100013"/>
          </a:xfrm>
          <a:custGeom>
            <a:avLst/>
            <a:gdLst>
              <a:gd name="T0" fmla="*/ 0 w 99059"/>
              <a:gd name="T1" fmla="*/ 100975 h 99060"/>
              <a:gd name="T2" fmla="*/ 100976 w 99059"/>
              <a:gd name="T3" fmla="*/ 49711 h 99060"/>
              <a:gd name="T4" fmla="*/ 0 w 99059"/>
              <a:gd name="T5" fmla="*/ 0 h 99060"/>
              <a:gd name="T6" fmla="*/ 0 60000 65536"/>
              <a:gd name="T7" fmla="*/ 0 60000 65536"/>
              <a:gd name="T8" fmla="*/ 0 60000 65536"/>
            </a:gdLst>
            <a:ahLst/>
            <a:cxnLst>
              <a:cxn ang="T6">
                <a:pos x="T0" y="T1"/>
              </a:cxn>
              <a:cxn ang="T7">
                <a:pos x="T2" y="T3"/>
              </a:cxn>
              <a:cxn ang="T8">
                <a:pos x="T4" y="T5"/>
              </a:cxn>
            </a:cxnLst>
            <a:rect l="0" t="0" r="r" b="b"/>
            <a:pathLst>
              <a:path w="99059" h="99060">
                <a:moveTo>
                  <a:pt x="0" y="99060"/>
                </a:moveTo>
                <a:lnTo>
                  <a:pt x="99059" y="48768"/>
                </a:lnTo>
                <a:lnTo>
                  <a:pt x="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 name="object 11">
            <a:extLst>
              <a:ext uri="{FF2B5EF4-FFF2-40B4-BE49-F238E27FC236}">
                <a16:creationId xmlns:a16="http://schemas.microsoft.com/office/drawing/2014/main" id="{22E50C48-AD3F-4D81-9207-A1AC1937B136}"/>
              </a:ext>
            </a:extLst>
          </p:cNvPr>
          <p:cNvSpPr txBox="1"/>
          <p:nvPr/>
        </p:nvSpPr>
        <p:spPr>
          <a:xfrm>
            <a:off x="4710113" y="1736725"/>
            <a:ext cx="584200"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r</a:t>
            </a:r>
            <a:r>
              <a:rPr sz="1207" dirty="0">
                <a:latin typeface="Times New Roman"/>
                <a:cs typeface="Times New Roman"/>
              </a:rPr>
              <a:t>mi</a:t>
            </a:r>
            <a:endParaRPr sz="1207">
              <a:latin typeface="Times New Roman"/>
              <a:cs typeface="Times New Roman"/>
            </a:endParaRPr>
          </a:p>
        </p:txBody>
      </p:sp>
      <p:sp>
        <p:nvSpPr>
          <p:cNvPr id="12" name="object 12">
            <a:extLst>
              <a:ext uri="{FF2B5EF4-FFF2-40B4-BE49-F238E27FC236}">
                <a16:creationId xmlns:a16="http://schemas.microsoft.com/office/drawing/2014/main" id="{FECA0D23-0428-4438-BD5A-3A16229BC471}"/>
              </a:ext>
            </a:extLst>
          </p:cNvPr>
          <p:cNvSpPr txBox="1"/>
          <p:nvPr/>
        </p:nvSpPr>
        <p:spPr>
          <a:xfrm>
            <a:off x="7713663" y="1624013"/>
            <a:ext cx="584200" cy="198437"/>
          </a:xfrm>
          <a:prstGeom prst="rect">
            <a:avLst/>
          </a:prstGeom>
        </p:spPr>
        <p:txBody>
          <a:bodyPr lIns="0" tIns="12771" rIns="0" bIns="0">
            <a:spAutoFit/>
          </a:bodyPr>
          <a:lstStyle/>
          <a:p>
            <a:pPr marL="12771">
              <a:spcBef>
                <a:spcPts val="101"/>
              </a:spcBef>
              <a:defRPr/>
            </a:pPr>
            <a:r>
              <a:rPr sz="1207" spc="-5" dirty="0">
                <a:latin typeface="Times New Roman"/>
                <a:cs typeface="Times New Roman"/>
              </a:rPr>
              <a:t>r</a:t>
            </a:r>
            <a:r>
              <a:rPr sz="1207" dirty="0">
                <a:latin typeface="Times New Roman"/>
                <a:cs typeface="Times New Roman"/>
              </a:rPr>
              <a:t>mi</a:t>
            </a:r>
            <a:endParaRPr sz="1207">
              <a:latin typeface="Times New Roman"/>
              <a:cs typeface="Times New Roman"/>
            </a:endParaRPr>
          </a:p>
        </p:txBody>
      </p:sp>
    </p:spTree>
  </p:cSld>
  <p:clrMapOvr>
    <a:masterClrMapping/>
  </p:clrMapOvr>
</p:sld>
</file>

<file path=ppt/slides/slide9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2F185DE-0D97-48C7-9B8F-4E7998AA5B8A}"/>
              </a:ext>
            </a:extLst>
          </p:cNvPr>
          <p:cNvSpPr txBox="1"/>
          <p:nvPr/>
        </p:nvSpPr>
        <p:spPr>
          <a:xfrm>
            <a:off x="10163175" y="6534150"/>
            <a:ext cx="182563" cy="198438"/>
          </a:xfrm>
          <a:prstGeom prst="rect">
            <a:avLst/>
          </a:prstGeom>
        </p:spPr>
        <p:txBody>
          <a:bodyPr lIns="0" tIns="0" rIns="0" bIns="0">
            <a:spAutoFit/>
          </a:bodyPr>
          <a:lstStyle/>
          <a:p>
            <a:pPr>
              <a:lnSpc>
                <a:spcPts val="1539"/>
              </a:lnSpc>
              <a:defRPr/>
            </a:pPr>
            <a:r>
              <a:rPr sz="1408" dirty="0">
                <a:latin typeface="Times New Roman"/>
                <a:cs typeface="Times New Roman"/>
              </a:rPr>
              <a:t>23</a:t>
            </a:r>
            <a:endParaRPr sz="1408">
              <a:latin typeface="Times New Roman"/>
              <a:cs typeface="Times New Roman"/>
            </a:endParaRPr>
          </a:p>
        </p:txBody>
      </p:sp>
      <p:graphicFrame>
        <p:nvGraphicFramePr>
          <p:cNvPr id="3" name="object 3">
            <a:extLst>
              <a:ext uri="{FF2B5EF4-FFF2-40B4-BE49-F238E27FC236}">
                <a16:creationId xmlns:a16="http://schemas.microsoft.com/office/drawing/2014/main" id="{613D64AE-60C0-4EA3-AAB5-BD38EAB9470C}"/>
              </a:ext>
            </a:extLst>
          </p:cNvPr>
          <p:cNvGraphicFramePr>
            <a:graphicFrameLocks noGrp="1"/>
          </p:cNvGraphicFramePr>
          <p:nvPr/>
        </p:nvGraphicFramePr>
        <p:xfrm>
          <a:off x="1720850" y="1735138"/>
          <a:ext cx="3600450" cy="4327525"/>
        </p:xfrm>
        <a:graphic>
          <a:graphicData uri="http://schemas.openxmlformats.org/drawingml/2006/table">
            <a:tbl>
              <a:tblPr/>
              <a:tblGrid>
                <a:gridCol w="1511300">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tblGrid>
              <a:tr h="509588">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67"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25"/>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源组件</a:t>
                      </a:r>
                      <a:endPar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0867"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读卡器, 显示器, 小键盘</a:t>
                      </a:r>
                    </a:p>
                  </a:txBody>
                  <a:tcPr marL="0" marR="0" marT="40228"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显示. java</a:t>
                      </a:r>
                    </a:p>
                  </a:txBody>
                  <a:tcPr marL="0" marR="0" marT="40228"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7">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just" defTabSz="912813" rtl="0" eaLnBrk="1" fontAlgn="base" latinLnBrk="0" hangingPunct="1">
                        <a:lnSpc>
                          <a:spcPct val="100000"/>
                        </a:lnSpc>
                        <a:spcBef>
                          <a:spcPts val="325"/>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DispenserFeeder, DispenserSensor, CashCounter</a:t>
                      </a:r>
                    </a:p>
                  </a:txBody>
                  <a:tcPr marL="0" marR="0" marT="40867"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DispenserFeeder. java</a:t>
                      </a:r>
                    </a:p>
                  </a:txBody>
                  <a:tcPr marL="0" marR="0" marT="40228"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588">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ClientMgr</a:t>
                      </a:r>
                    </a:p>
                  </a:txBody>
                  <a:tcPr marL="0" marR="0" marT="40228"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ClientMgr. java</a:t>
                      </a:r>
                    </a:p>
                  </a:txBody>
                  <a:tcPr marL="0" marR="0" marT="40228"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117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TransactionMgr</a:t>
                      </a:r>
                    </a:p>
                  </a:txBody>
                  <a:tcPr marL="0" marR="0" marT="40228"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TransactionMgr. java</a:t>
                      </a:r>
                    </a:p>
                  </a:txBody>
                  <a:tcPr marL="0" marR="0" marT="40228"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9588">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0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AccountMgr</a:t>
                      </a:r>
                    </a:p>
                  </a:txBody>
                  <a:tcPr marL="0" marR="0" marT="38951"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0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AccountMgr. java</a:t>
                      </a:r>
                    </a:p>
                  </a:txBody>
                  <a:tcPr marL="0" marR="0" marT="38951"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113">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ts val="1675"/>
                        </a:lnSpc>
                        <a:spcBef>
                          <a:spcPts val="375"/>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WithdrawalServic e</a:t>
                      </a:r>
                    </a:p>
                  </a:txBody>
                  <a:tcPr marL="0" marR="0" marT="48530"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13"/>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WithdrawalService. java</a:t>
                      </a:r>
                    </a:p>
                  </a:txBody>
                  <a:tcPr marL="0" marR="0" marT="40228"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lvl1pPr marL="104775"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4775" marR="0" lvl="0" indent="0" algn="l" defTabSz="912813" rtl="0" eaLnBrk="1" fontAlgn="base" latinLnBrk="0" hangingPunct="1">
                        <a:lnSpc>
                          <a:spcPct val="100000"/>
                        </a:lnSpc>
                        <a:spcBef>
                          <a:spcPts val="30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帐户, 持久类</a:t>
                      </a:r>
                    </a:p>
                  </a:txBody>
                  <a:tcPr marL="0" marR="0" marT="38951" marB="0" horzOverflow="overflow">
                    <a:lnL w="381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tc>
                  <a:txBody>
                    <a:bodyPr/>
                    <a:lstStyle>
                      <a:lvl1pPr marL="106363" defTabSz="912813">
                        <a:spcBef>
                          <a:spcPct val="20000"/>
                        </a:spcBef>
                        <a:buFont typeface="Arial" panose="020B0604020202020204" pitchFamily="34" charset="0"/>
                        <a:defRPr sz="2800">
                          <a:solidFill>
                            <a:schemeClr val="tx1"/>
                          </a:solidFill>
                          <a:latin typeface="Calibri" panose="020F0502020204030204" pitchFamily="34" charset="0"/>
                          <a:ea typeface="宋体" panose="02010600030101010101" pitchFamily="2" charset="-122"/>
                        </a:defRPr>
                      </a:lvl1pPr>
                      <a:lvl2pPr marL="742950" indent="-285750" defTabSz="912813">
                        <a:spcBef>
                          <a:spcPct val="20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defTabSz="912813">
                        <a:spcBef>
                          <a:spcPct val="200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3pPr>
                      <a:lvl4pPr marL="16002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defTabSz="912813">
                        <a:spcBef>
                          <a:spcPct val="200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912813"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106363" marR="0" lvl="0" indent="0" algn="l" defTabSz="912813" rtl="0" eaLnBrk="1" fontAlgn="base" latinLnBrk="0" hangingPunct="1">
                        <a:lnSpc>
                          <a:spcPct val="100000"/>
                        </a:lnSpc>
                        <a:spcBef>
                          <a:spcPts val="300"/>
                        </a:spcBef>
                        <a:spcAft>
                          <a:spcPct val="0"/>
                        </a:spcAft>
                        <a:buClrTx/>
                        <a:buSzTx/>
                        <a:buFontTx/>
                        <a:buNone/>
                        <a:tabLst/>
                      </a:pPr>
                      <a:r>
                        <a:rPr kumimoji="0"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帐户. java</a:t>
                      </a:r>
                    </a:p>
                  </a:txBody>
                  <a:tcPr marL="0" marR="0" marT="38951" marB="0" horzOverflow="overflow">
                    <a:lnL w="127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63872" name="object 4">
            <a:extLst>
              <a:ext uri="{FF2B5EF4-FFF2-40B4-BE49-F238E27FC236}">
                <a16:creationId xmlns:a16="http://schemas.microsoft.com/office/drawing/2014/main" id="{DAAE88C3-F374-40CF-80A6-CC20C43F32B0}"/>
              </a:ext>
            </a:extLst>
          </p:cNvPr>
          <p:cNvSpPr>
            <a:spLocks/>
          </p:cNvSpPr>
          <p:nvPr/>
        </p:nvSpPr>
        <p:spPr bwMode="auto">
          <a:xfrm>
            <a:off x="6757988" y="1954213"/>
            <a:ext cx="1073150" cy="382587"/>
          </a:xfrm>
          <a:custGeom>
            <a:avLst/>
            <a:gdLst>
              <a:gd name="T0" fmla="*/ 0 w 1066800"/>
              <a:gd name="T1" fmla="*/ 0 h 381000"/>
              <a:gd name="T2" fmla="*/ 1079538 w 1066800"/>
              <a:gd name="T3" fmla="*/ 384180 h 381000"/>
              <a:gd name="T4" fmla="*/ 0 60000 65536"/>
              <a:gd name="T5" fmla="*/ 0 60000 65536"/>
            </a:gdLst>
            <a:ahLst/>
            <a:cxnLst>
              <a:cxn ang="T4">
                <a:pos x="T0" y="T1"/>
              </a:cxn>
              <a:cxn ang="T5">
                <a:pos x="T2" y="T3"/>
              </a:cxn>
            </a:cxnLst>
            <a:rect l="0" t="0" r="r" b="b"/>
            <a:pathLst>
              <a:path w="1066800" h="381000">
                <a:moveTo>
                  <a:pt x="0" y="0"/>
                </a:moveTo>
                <a:lnTo>
                  <a:pt x="1066800" y="380999"/>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73" name="object 5">
            <a:extLst>
              <a:ext uri="{FF2B5EF4-FFF2-40B4-BE49-F238E27FC236}">
                <a16:creationId xmlns:a16="http://schemas.microsoft.com/office/drawing/2014/main" id="{75BBDF89-49F2-41E4-995C-9F6B70CCBF03}"/>
              </a:ext>
            </a:extLst>
          </p:cNvPr>
          <p:cNvSpPr>
            <a:spLocks/>
          </p:cNvSpPr>
          <p:nvPr/>
        </p:nvSpPr>
        <p:spPr bwMode="auto">
          <a:xfrm>
            <a:off x="6757988" y="1941513"/>
            <a:ext cx="112712" cy="95250"/>
          </a:xfrm>
          <a:custGeom>
            <a:avLst/>
            <a:gdLst>
              <a:gd name="T0" fmla="*/ 113155 w 111760"/>
              <a:gd name="T1" fmla="*/ 0 h 94614"/>
              <a:gd name="T2" fmla="*/ 0 w 111760"/>
              <a:gd name="T3" fmla="*/ 12357 h 94614"/>
              <a:gd name="T4" fmla="*/ 79054 w 111760"/>
              <a:gd name="T5" fmla="*/ 95761 h 94614"/>
              <a:gd name="T6" fmla="*/ 0 60000 65536"/>
              <a:gd name="T7" fmla="*/ 0 60000 65536"/>
              <a:gd name="T8" fmla="*/ 0 60000 65536"/>
            </a:gdLst>
            <a:ahLst/>
            <a:cxnLst>
              <a:cxn ang="T6">
                <a:pos x="T0" y="T1"/>
              </a:cxn>
              <a:cxn ang="T7">
                <a:pos x="T2" y="T3"/>
              </a:cxn>
              <a:cxn ang="T8">
                <a:pos x="T4" y="T5"/>
              </a:cxn>
            </a:cxnLst>
            <a:rect l="0" t="0" r="r" b="b"/>
            <a:pathLst>
              <a:path w="111760" h="94614">
                <a:moveTo>
                  <a:pt x="111251" y="0"/>
                </a:moveTo>
                <a:lnTo>
                  <a:pt x="0" y="12192"/>
                </a:lnTo>
                <a:lnTo>
                  <a:pt x="77724" y="9448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 name="object 6">
            <a:extLst>
              <a:ext uri="{FF2B5EF4-FFF2-40B4-BE49-F238E27FC236}">
                <a16:creationId xmlns:a16="http://schemas.microsoft.com/office/drawing/2014/main" id="{38674B7A-DE1C-4289-9654-D492C7B76B5C}"/>
              </a:ext>
            </a:extLst>
          </p:cNvPr>
          <p:cNvSpPr txBox="1"/>
          <p:nvPr/>
        </p:nvSpPr>
        <p:spPr>
          <a:xfrm>
            <a:off x="6915150" y="4510088"/>
            <a:ext cx="779463"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&lt;import&gt;</a:t>
            </a:r>
            <a:endParaRPr sz="1207">
              <a:latin typeface="Times New Roman"/>
              <a:cs typeface="Times New Roman"/>
            </a:endParaRPr>
          </a:p>
        </p:txBody>
      </p:sp>
      <p:sp>
        <p:nvSpPr>
          <p:cNvPr id="163875" name="object 7">
            <a:extLst>
              <a:ext uri="{FF2B5EF4-FFF2-40B4-BE49-F238E27FC236}">
                <a16:creationId xmlns:a16="http://schemas.microsoft.com/office/drawing/2014/main" id="{774C11D4-B867-4BF1-BA74-AF155D45A548}"/>
              </a:ext>
            </a:extLst>
          </p:cNvPr>
          <p:cNvSpPr>
            <a:spLocks/>
          </p:cNvSpPr>
          <p:nvPr/>
        </p:nvSpPr>
        <p:spPr bwMode="auto">
          <a:xfrm>
            <a:off x="6238875" y="1187450"/>
            <a:ext cx="1849438" cy="766763"/>
          </a:xfrm>
          <a:custGeom>
            <a:avLst/>
            <a:gdLst>
              <a:gd name="T0" fmla="*/ 0 w 1838325"/>
              <a:gd name="T1" fmla="*/ 0 h 762000"/>
              <a:gd name="T2" fmla="*/ 0 w 1838325"/>
              <a:gd name="T3" fmla="*/ 771555 h 762000"/>
              <a:gd name="T4" fmla="*/ 1860232 w 1838325"/>
              <a:gd name="T5" fmla="*/ 771555 h 762000"/>
              <a:gd name="T6" fmla="*/ 1860232 w 1838325"/>
              <a:gd name="T7" fmla="*/ 0 h 762000"/>
              <a:gd name="T8" fmla="*/ 0 w 183832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8325" h="762000">
                <a:moveTo>
                  <a:pt x="0" y="0"/>
                </a:moveTo>
                <a:lnTo>
                  <a:pt x="0" y="761999"/>
                </a:lnTo>
                <a:lnTo>
                  <a:pt x="1837943" y="761999"/>
                </a:lnTo>
                <a:lnTo>
                  <a:pt x="183794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76" name="object 8">
            <a:extLst>
              <a:ext uri="{FF2B5EF4-FFF2-40B4-BE49-F238E27FC236}">
                <a16:creationId xmlns:a16="http://schemas.microsoft.com/office/drawing/2014/main" id="{8E9F108F-6982-4DB4-81DD-0D35CF8E4F00}"/>
              </a:ext>
            </a:extLst>
          </p:cNvPr>
          <p:cNvSpPr>
            <a:spLocks/>
          </p:cNvSpPr>
          <p:nvPr/>
        </p:nvSpPr>
        <p:spPr bwMode="auto">
          <a:xfrm>
            <a:off x="6238875" y="1187450"/>
            <a:ext cx="1849438" cy="766763"/>
          </a:xfrm>
          <a:custGeom>
            <a:avLst/>
            <a:gdLst>
              <a:gd name="T0" fmla="*/ 0 w 1838325"/>
              <a:gd name="T1" fmla="*/ 0 h 762000"/>
              <a:gd name="T2" fmla="*/ 0 w 1838325"/>
              <a:gd name="T3" fmla="*/ 771555 h 762000"/>
              <a:gd name="T4" fmla="*/ 1860232 w 1838325"/>
              <a:gd name="T5" fmla="*/ 771555 h 762000"/>
              <a:gd name="T6" fmla="*/ 1860232 w 1838325"/>
              <a:gd name="T7" fmla="*/ 0 h 762000"/>
              <a:gd name="T8" fmla="*/ 0 w 183832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8325" h="762000">
                <a:moveTo>
                  <a:pt x="0" y="0"/>
                </a:moveTo>
                <a:lnTo>
                  <a:pt x="0" y="761999"/>
                </a:lnTo>
                <a:lnTo>
                  <a:pt x="1837943" y="761999"/>
                </a:lnTo>
                <a:lnTo>
                  <a:pt x="1837943"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EB9E171D-C9F5-4C8D-8F9E-CDFFC5025CA1}"/>
              </a:ext>
            </a:extLst>
          </p:cNvPr>
          <p:cNvSpPr txBox="1"/>
          <p:nvPr/>
        </p:nvSpPr>
        <p:spPr>
          <a:xfrm>
            <a:off x="6715125" y="1336675"/>
            <a:ext cx="898525"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&lt;source&gt;</a:t>
            </a:r>
            <a:endParaRPr sz="1408">
              <a:latin typeface="Times New Roman"/>
              <a:cs typeface="Times New Roman"/>
            </a:endParaRPr>
          </a:p>
        </p:txBody>
      </p:sp>
      <p:sp>
        <p:nvSpPr>
          <p:cNvPr id="10" name="object 10">
            <a:extLst>
              <a:ext uri="{FF2B5EF4-FFF2-40B4-BE49-F238E27FC236}">
                <a16:creationId xmlns:a16="http://schemas.microsoft.com/office/drawing/2014/main" id="{A0821BA5-8AEA-48F6-A3D5-D6FE2B0152B0}"/>
              </a:ext>
            </a:extLst>
          </p:cNvPr>
          <p:cNvSpPr txBox="1"/>
          <p:nvPr/>
        </p:nvSpPr>
        <p:spPr>
          <a:xfrm>
            <a:off x="6699250" y="1552575"/>
            <a:ext cx="925513"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显示. java</a:t>
            </a:r>
            <a:endParaRPr sz="1408">
              <a:latin typeface="Times New Roman"/>
              <a:cs typeface="Times New Roman"/>
            </a:endParaRPr>
          </a:p>
        </p:txBody>
      </p:sp>
      <p:sp>
        <p:nvSpPr>
          <p:cNvPr id="163879" name="object 11">
            <a:extLst>
              <a:ext uri="{FF2B5EF4-FFF2-40B4-BE49-F238E27FC236}">
                <a16:creationId xmlns:a16="http://schemas.microsoft.com/office/drawing/2014/main" id="{1ACC535F-1512-48BC-86C2-CB12DB0C7E82}"/>
              </a:ext>
            </a:extLst>
          </p:cNvPr>
          <p:cNvSpPr>
            <a:spLocks/>
          </p:cNvSpPr>
          <p:nvPr/>
        </p:nvSpPr>
        <p:spPr bwMode="auto">
          <a:xfrm>
            <a:off x="5838825" y="1698625"/>
            <a:ext cx="482600" cy="190500"/>
          </a:xfrm>
          <a:custGeom>
            <a:avLst/>
            <a:gdLst>
              <a:gd name="T0" fmla="*/ 0 w 480060"/>
              <a:gd name="T1" fmla="*/ 0 h 190500"/>
              <a:gd name="T2" fmla="*/ 0 w 480060"/>
              <a:gd name="T3" fmla="*/ 190500 h 190500"/>
              <a:gd name="T4" fmla="*/ 485153 w 480060"/>
              <a:gd name="T5" fmla="*/ 190500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80" name="object 12">
            <a:extLst>
              <a:ext uri="{FF2B5EF4-FFF2-40B4-BE49-F238E27FC236}">
                <a16:creationId xmlns:a16="http://schemas.microsoft.com/office/drawing/2014/main" id="{72B98916-42BD-4BCF-BACA-235C74063C39}"/>
              </a:ext>
            </a:extLst>
          </p:cNvPr>
          <p:cNvSpPr>
            <a:spLocks/>
          </p:cNvSpPr>
          <p:nvPr/>
        </p:nvSpPr>
        <p:spPr bwMode="auto">
          <a:xfrm>
            <a:off x="5838825" y="1698625"/>
            <a:ext cx="482600" cy="190500"/>
          </a:xfrm>
          <a:custGeom>
            <a:avLst/>
            <a:gdLst>
              <a:gd name="T0" fmla="*/ 0 w 480060"/>
              <a:gd name="T1" fmla="*/ 0 h 190500"/>
              <a:gd name="T2" fmla="*/ 0 w 480060"/>
              <a:gd name="T3" fmla="*/ 190500 h 190500"/>
              <a:gd name="T4" fmla="*/ 485153 w 480060"/>
              <a:gd name="T5" fmla="*/ 190500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81" name="object 13">
            <a:extLst>
              <a:ext uri="{FF2B5EF4-FFF2-40B4-BE49-F238E27FC236}">
                <a16:creationId xmlns:a16="http://schemas.microsoft.com/office/drawing/2014/main" id="{6C6D89CB-8317-4E4A-AF8B-9BDCBE86747F}"/>
              </a:ext>
            </a:extLst>
          </p:cNvPr>
          <p:cNvSpPr>
            <a:spLocks/>
          </p:cNvSpPr>
          <p:nvPr/>
        </p:nvSpPr>
        <p:spPr bwMode="auto">
          <a:xfrm>
            <a:off x="5838825" y="1379538"/>
            <a:ext cx="482600" cy="190500"/>
          </a:xfrm>
          <a:custGeom>
            <a:avLst/>
            <a:gdLst>
              <a:gd name="T0" fmla="*/ 0 w 480060"/>
              <a:gd name="T1" fmla="*/ 0 h 190500"/>
              <a:gd name="T2" fmla="*/ 0 w 480060"/>
              <a:gd name="T3" fmla="*/ 190499 h 190500"/>
              <a:gd name="T4" fmla="*/ 485153 w 480060"/>
              <a:gd name="T5" fmla="*/ 190499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499"/>
                </a:lnTo>
                <a:lnTo>
                  <a:pt x="480060" y="190499"/>
                </a:lnTo>
                <a:lnTo>
                  <a:pt x="4800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82" name="object 14">
            <a:extLst>
              <a:ext uri="{FF2B5EF4-FFF2-40B4-BE49-F238E27FC236}">
                <a16:creationId xmlns:a16="http://schemas.microsoft.com/office/drawing/2014/main" id="{FBE01FF4-D14C-4571-B2D4-2BC62033BB56}"/>
              </a:ext>
            </a:extLst>
          </p:cNvPr>
          <p:cNvSpPr>
            <a:spLocks/>
          </p:cNvSpPr>
          <p:nvPr/>
        </p:nvSpPr>
        <p:spPr bwMode="auto">
          <a:xfrm>
            <a:off x="5838825" y="1379538"/>
            <a:ext cx="482600" cy="190500"/>
          </a:xfrm>
          <a:custGeom>
            <a:avLst/>
            <a:gdLst>
              <a:gd name="T0" fmla="*/ 0 w 480060"/>
              <a:gd name="T1" fmla="*/ 0 h 190500"/>
              <a:gd name="T2" fmla="*/ 0 w 480060"/>
              <a:gd name="T3" fmla="*/ 190499 h 190500"/>
              <a:gd name="T4" fmla="*/ 485153 w 480060"/>
              <a:gd name="T5" fmla="*/ 190499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499"/>
                </a:lnTo>
                <a:lnTo>
                  <a:pt x="480060" y="190499"/>
                </a:lnTo>
                <a:lnTo>
                  <a:pt x="4800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83" name="object 15">
            <a:extLst>
              <a:ext uri="{FF2B5EF4-FFF2-40B4-BE49-F238E27FC236}">
                <a16:creationId xmlns:a16="http://schemas.microsoft.com/office/drawing/2014/main" id="{51BAB938-2706-4979-AF20-F24FE768736C}"/>
              </a:ext>
            </a:extLst>
          </p:cNvPr>
          <p:cNvSpPr>
            <a:spLocks/>
          </p:cNvSpPr>
          <p:nvPr/>
        </p:nvSpPr>
        <p:spPr bwMode="auto">
          <a:xfrm>
            <a:off x="8786813" y="1111250"/>
            <a:ext cx="2109787" cy="766763"/>
          </a:xfrm>
          <a:custGeom>
            <a:avLst/>
            <a:gdLst>
              <a:gd name="T0" fmla="*/ 0 w 2098675"/>
              <a:gd name="T1" fmla="*/ 0 h 762000"/>
              <a:gd name="T2" fmla="*/ 0 w 2098675"/>
              <a:gd name="T3" fmla="*/ 771556 h 762000"/>
              <a:gd name="T4" fmla="*/ 2120829 w 2098675"/>
              <a:gd name="T5" fmla="*/ 771556 h 762000"/>
              <a:gd name="T6" fmla="*/ 2120829 w 2098675"/>
              <a:gd name="T7" fmla="*/ 0 h 762000"/>
              <a:gd name="T8" fmla="*/ 0 w 209867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8675" h="762000">
                <a:moveTo>
                  <a:pt x="0" y="0"/>
                </a:moveTo>
                <a:lnTo>
                  <a:pt x="0" y="762000"/>
                </a:lnTo>
                <a:lnTo>
                  <a:pt x="2098548" y="762000"/>
                </a:lnTo>
                <a:lnTo>
                  <a:pt x="209854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 name="object 16">
            <a:extLst>
              <a:ext uri="{FF2B5EF4-FFF2-40B4-BE49-F238E27FC236}">
                <a16:creationId xmlns:a16="http://schemas.microsoft.com/office/drawing/2014/main" id="{9C2C7FDB-26F0-4F52-92AB-F9F2D8F13F6F}"/>
              </a:ext>
            </a:extLst>
          </p:cNvPr>
          <p:cNvSpPr txBox="1"/>
          <p:nvPr/>
        </p:nvSpPr>
        <p:spPr>
          <a:xfrm>
            <a:off x="9393238" y="1260475"/>
            <a:ext cx="896937"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&lt;source&gt;</a:t>
            </a:r>
            <a:endParaRPr sz="1408">
              <a:latin typeface="Times New Roman"/>
              <a:cs typeface="Times New Roman"/>
            </a:endParaRPr>
          </a:p>
        </p:txBody>
      </p:sp>
      <p:sp>
        <p:nvSpPr>
          <p:cNvPr id="17" name="object 17">
            <a:extLst>
              <a:ext uri="{FF2B5EF4-FFF2-40B4-BE49-F238E27FC236}">
                <a16:creationId xmlns:a16="http://schemas.microsoft.com/office/drawing/2014/main" id="{9F48A14B-3BC9-4F42-8123-0C7475B4AEF2}"/>
              </a:ext>
            </a:extLst>
          </p:cNvPr>
          <p:cNvSpPr txBox="1"/>
          <p:nvPr/>
        </p:nvSpPr>
        <p:spPr>
          <a:xfrm>
            <a:off x="9053513" y="1474788"/>
            <a:ext cx="1574800"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DispenserFeeder. java</a:t>
            </a:r>
            <a:endParaRPr sz="1408">
              <a:latin typeface="Times New Roman"/>
              <a:cs typeface="Times New Roman"/>
            </a:endParaRPr>
          </a:p>
        </p:txBody>
      </p:sp>
      <p:sp>
        <p:nvSpPr>
          <p:cNvPr id="163886" name="object 18">
            <a:extLst>
              <a:ext uri="{FF2B5EF4-FFF2-40B4-BE49-F238E27FC236}">
                <a16:creationId xmlns:a16="http://schemas.microsoft.com/office/drawing/2014/main" id="{C7AF9F1A-C9CF-4377-8C93-3FB0077E9BF0}"/>
              </a:ext>
            </a:extLst>
          </p:cNvPr>
          <p:cNvSpPr>
            <a:spLocks/>
          </p:cNvSpPr>
          <p:nvPr/>
        </p:nvSpPr>
        <p:spPr bwMode="auto">
          <a:xfrm>
            <a:off x="8328025" y="1620838"/>
            <a:ext cx="550863" cy="192087"/>
          </a:xfrm>
          <a:custGeom>
            <a:avLst/>
            <a:gdLst>
              <a:gd name="T0" fmla="*/ 0 w 547370"/>
              <a:gd name="T1" fmla="*/ 0 h 190500"/>
              <a:gd name="T2" fmla="*/ 0 w 547370"/>
              <a:gd name="T3" fmla="*/ 193687 h 190500"/>
              <a:gd name="T4" fmla="*/ 554121 w 547370"/>
              <a:gd name="T5" fmla="*/ 193687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500"/>
                </a:lnTo>
                <a:lnTo>
                  <a:pt x="547116" y="190500"/>
                </a:lnTo>
                <a:lnTo>
                  <a:pt x="5471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87" name="object 19">
            <a:extLst>
              <a:ext uri="{FF2B5EF4-FFF2-40B4-BE49-F238E27FC236}">
                <a16:creationId xmlns:a16="http://schemas.microsoft.com/office/drawing/2014/main" id="{C07D7E3E-D2E0-41CD-8854-5995A1BC1D93}"/>
              </a:ext>
            </a:extLst>
          </p:cNvPr>
          <p:cNvSpPr>
            <a:spLocks/>
          </p:cNvSpPr>
          <p:nvPr/>
        </p:nvSpPr>
        <p:spPr bwMode="auto">
          <a:xfrm>
            <a:off x="8328025" y="1620838"/>
            <a:ext cx="550863" cy="192087"/>
          </a:xfrm>
          <a:custGeom>
            <a:avLst/>
            <a:gdLst>
              <a:gd name="T0" fmla="*/ 0 w 547370"/>
              <a:gd name="T1" fmla="*/ 0 h 190500"/>
              <a:gd name="T2" fmla="*/ 0 w 547370"/>
              <a:gd name="T3" fmla="*/ 193687 h 190500"/>
              <a:gd name="T4" fmla="*/ 554121 w 547370"/>
              <a:gd name="T5" fmla="*/ 193687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500"/>
                </a:lnTo>
                <a:lnTo>
                  <a:pt x="547116" y="190500"/>
                </a:lnTo>
                <a:lnTo>
                  <a:pt x="547116"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88" name="object 20">
            <a:extLst>
              <a:ext uri="{FF2B5EF4-FFF2-40B4-BE49-F238E27FC236}">
                <a16:creationId xmlns:a16="http://schemas.microsoft.com/office/drawing/2014/main" id="{3A4D2ADE-1EF7-46DC-80AE-76A1D84BDF7F}"/>
              </a:ext>
            </a:extLst>
          </p:cNvPr>
          <p:cNvSpPr>
            <a:spLocks/>
          </p:cNvSpPr>
          <p:nvPr/>
        </p:nvSpPr>
        <p:spPr bwMode="auto">
          <a:xfrm>
            <a:off x="8328025" y="1303338"/>
            <a:ext cx="550863" cy="190500"/>
          </a:xfrm>
          <a:custGeom>
            <a:avLst/>
            <a:gdLst>
              <a:gd name="T0" fmla="*/ 0 w 547370"/>
              <a:gd name="T1" fmla="*/ 0 h 190500"/>
              <a:gd name="T2" fmla="*/ 0 w 547370"/>
              <a:gd name="T3" fmla="*/ 190499 h 190500"/>
              <a:gd name="T4" fmla="*/ 554121 w 547370"/>
              <a:gd name="T5" fmla="*/ 190499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499"/>
                </a:lnTo>
                <a:lnTo>
                  <a:pt x="547116" y="190499"/>
                </a:lnTo>
                <a:lnTo>
                  <a:pt x="5471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89" name="object 21">
            <a:extLst>
              <a:ext uri="{FF2B5EF4-FFF2-40B4-BE49-F238E27FC236}">
                <a16:creationId xmlns:a16="http://schemas.microsoft.com/office/drawing/2014/main" id="{112E3794-E803-4A2C-8BE4-50C0B1DA35F1}"/>
              </a:ext>
            </a:extLst>
          </p:cNvPr>
          <p:cNvSpPr>
            <a:spLocks/>
          </p:cNvSpPr>
          <p:nvPr/>
        </p:nvSpPr>
        <p:spPr bwMode="auto">
          <a:xfrm>
            <a:off x="8328025" y="1303338"/>
            <a:ext cx="550863" cy="190500"/>
          </a:xfrm>
          <a:custGeom>
            <a:avLst/>
            <a:gdLst>
              <a:gd name="T0" fmla="*/ 0 w 547370"/>
              <a:gd name="T1" fmla="*/ 0 h 190500"/>
              <a:gd name="T2" fmla="*/ 0 w 547370"/>
              <a:gd name="T3" fmla="*/ 190499 h 190500"/>
              <a:gd name="T4" fmla="*/ 554121 w 547370"/>
              <a:gd name="T5" fmla="*/ 190499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499"/>
                </a:lnTo>
                <a:lnTo>
                  <a:pt x="547116" y="190499"/>
                </a:lnTo>
                <a:lnTo>
                  <a:pt x="547116"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90" name="object 22">
            <a:extLst>
              <a:ext uri="{FF2B5EF4-FFF2-40B4-BE49-F238E27FC236}">
                <a16:creationId xmlns:a16="http://schemas.microsoft.com/office/drawing/2014/main" id="{6282AE05-00EC-4DB7-B3D0-B0CCC5FD5BEA}"/>
              </a:ext>
            </a:extLst>
          </p:cNvPr>
          <p:cNvSpPr>
            <a:spLocks/>
          </p:cNvSpPr>
          <p:nvPr/>
        </p:nvSpPr>
        <p:spPr bwMode="auto">
          <a:xfrm>
            <a:off x="7364413" y="2336800"/>
            <a:ext cx="1846262" cy="766763"/>
          </a:xfrm>
          <a:custGeom>
            <a:avLst/>
            <a:gdLst>
              <a:gd name="T0" fmla="*/ 0 w 1836420"/>
              <a:gd name="T1" fmla="*/ 0 h 762000"/>
              <a:gd name="T2" fmla="*/ 0 w 1836420"/>
              <a:gd name="T3" fmla="*/ 771556 h 762000"/>
              <a:gd name="T4" fmla="*/ 1856157 w 1836420"/>
              <a:gd name="T5" fmla="*/ 771555 h 762000"/>
              <a:gd name="T6" fmla="*/ 1856157 w 1836420"/>
              <a:gd name="T7" fmla="*/ 0 h 762000"/>
              <a:gd name="T8" fmla="*/ 0 w 183642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6420" h="762000">
                <a:moveTo>
                  <a:pt x="0" y="0"/>
                </a:moveTo>
                <a:lnTo>
                  <a:pt x="0" y="762000"/>
                </a:lnTo>
                <a:lnTo>
                  <a:pt x="1836420" y="761999"/>
                </a:lnTo>
                <a:lnTo>
                  <a:pt x="183642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91" name="object 23">
            <a:extLst>
              <a:ext uri="{FF2B5EF4-FFF2-40B4-BE49-F238E27FC236}">
                <a16:creationId xmlns:a16="http://schemas.microsoft.com/office/drawing/2014/main" id="{974C9E12-E733-4AD6-B75B-6693D1D5D25F}"/>
              </a:ext>
            </a:extLst>
          </p:cNvPr>
          <p:cNvSpPr>
            <a:spLocks/>
          </p:cNvSpPr>
          <p:nvPr/>
        </p:nvSpPr>
        <p:spPr bwMode="auto">
          <a:xfrm>
            <a:off x="6962775" y="2847975"/>
            <a:ext cx="482600" cy="190500"/>
          </a:xfrm>
          <a:custGeom>
            <a:avLst/>
            <a:gdLst>
              <a:gd name="T0" fmla="*/ 0 w 480060"/>
              <a:gd name="T1" fmla="*/ 0 h 190500"/>
              <a:gd name="T2" fmla="*/ 0 w 480060"/>
              <a:gd name="T3" fmla="*/ 190500 h 190500"/>
              <a:gd name="T4" fmla="*/ 485153 w 480060"/>
              <a:gd name="T5" fmla="*/ 190500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92" name="object 24">
            <a:extLst>
              <a:ext uri="{FF2B5EF4-FFF2-40B4-BE49-F238E27FC236}">
                <a16:creationId xmlns:a16="http://schemas.microsoft.com/office/drawing/2014/main" id="{B62A5282-C218-4B25-A334-42C64BD229AE}"/>
              </a:ext>
            </a:extLst>
          </p:cNvPr>
          <p:cNvSpPr>
            <a:spLocks/>
          </p:cNvSpPr>
          <p:nvPr/>
        </p:nvSpPr>
        <p:spPr bwMode="auto">
          <a:xfrm>
            <a:off x="6962775" y="2847975"/>
            <a:ext cx="482600" cy="190500"/>
          </a:xfrm>
          <a:custGeom>
            <a:avLst/>
            <a:gdLst>
              <a:gd name="T0" fmla="*/ 0 w 480060"/>
              <a:gd name="T1" fmla="*/ 0 h 190500"/>
              <a:gd name="T2" fmla="*/ 0 w 480060"/>
              <a:gd name="T3" fmla="*/ 190500 h 190500"/>
              <a:gd name="T4" fmla="*/ 485153 w 480060"/>
              <a:gd name="T5" fmla="*/ 190500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93" name="object 25">
            <a:extLst>
              <a:ext uri="{FF2B5EF4-FFF2-40B4-BE49-F238E27FC236}">
                <a16:creationId xmlns:a16="http://schemas.microsoft.com/office/drawing/2014/main" id="{F27042F3-22CA-4A50-BD85-BBC8326751C9}"/>
              </a:ext>
            </a:extLst>
          </p:cNvPr>
          <p:cNvSpPr>
            <a:spLocks/>
          </p:cNvSpPr>
          <p:nvPr/>
        </p:nvSpPr>
        <p:spPr bwMode="auto">
          <a:xfrm>
            <a:off x="6962775" y="2528888"/>
            <a:ext cx="482600" cy="192087"/>
          </a:xfrm>
          <a:custGeom>
            <a:avLst/>
            <a:gdLst>
              <a:gd name="T0" fmla="*/ 0 w 480060"/>
              <a:gd name="T1" fmla="*/ 0 h 190500"/>
              <a:gd name="T2" fmla="*/ 0 w 480060"/>
              <a:gd name="T3" fmla="*/ 193686 h 190500"/>
              <a:gd name="T4" fmla="*/ 485153 w 480060"/>
              <a:gd name="T5" fmla="*/ 193686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499"/>
                </a:lnTo>
                <a:lnTo>
                  <a:pt x="480060" y="190499"/>
                </a:lnTo>
                <a:lnTo>
                  <a:pt x="4800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94" name="object 26">
            <a:extLst>
              <a:ext uri="{FF2B5EF4-FFF2-40B4-BE49-F238E27FC236}">
                <a16:creationId xmlns:a16="http://schemas.microsoft.com/office/drawing/2014/main" id="{FDEAEB04-DEDD-4260-BD8B-F8465F69EF65}"/>
              </a:ext>
            </a:extLst>
          </p:cNvPr>
          <p:cNvSpPr>
            <a:spLocks/>
          </p:cNvSpPr>
          <p:nvPr/>
        </p:nvSpPr>
        <p:spPr bwMode="auto">
          <a:xfrm>
            <a:off x="6962775" y="2528888"/>
            <a:ext cx="482600" cy="192087"/>
          </a:xfrm>
          <a:custGeom>
            <a:avLst/>
            <a:gdLst>
              <a:gd name="T0" fmla="*/ 0 w 480060"/>
              <a:gd name="T1" fmla="*/ 0 h 190500"/>
              <a:gd name="T2" fmla="*/ 0 w 480060"/>
              <a:gd name="T3" fmla="*/ 193686 h 190500"/>
              <a:gd name="T4" fmla="*/ 485153 w 480060"/>
              <a:gd name="T5" fmla="*/ 193686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499"/>
                </a:lnTo>
                <a:lnTo>
                  <a:pt x="480060" y="190499"/>
                </a:lnTo>
                <a:lnTo>
                  <a:pt x="4800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95" name="object 27">
            <a:extLst>
              <a:ext uri="{FF2B5EF4-FFF2-40B4-BE49-F238E27FC236}">
                <a16:creationId xmlns:a16="http://schemas.microsoft.com/office/drawing/2014/main" id="{F2037DAB-5A4C-48B4-A10C-467A018E2FDE}"/>
              </a:ext>
            </a:extLst>
          </p:cNvPr>
          <p:cNvSpPr>
            <a:spLocks/>
          </p:cNvSpPr>
          <p:nvPr/>
        </p:nvSpPr>
        <p:spPr bwMode="auto">
          <a:xfrm>
            <a:off x="8062913" y="3640138"/>
            <a:ext cx="2109787" cy="765175"/>
          </a:xfrm>
          <a:custGeom>
            <a:avLst/>
            <a:gdLst>
              <a:gd name="T0" fmla="*/ 0 w 2098675"/>
              <a:gd name="T1" fmla="*/ 0 h 762000"/>
              <a:gd name="T2" fmla="*/ 0 w 2098675"/>
              <a:gd name="T3" fmla="*/ 768363 h 762000"/>
              <a:gd name="T4" fmla="*/ 2120829 w 2098675"/>
              <a:gd name="T5" fmla="*/ 768363 h 762000"/>
              <a:gd name="T6" fmla="*/ 2120829 w 2098675"/>
              <a:gd name="T7" fmla="*/ 0 h 762000"/>
              <a:gd name="T8" fmla="*/ 0 w 209867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98675" h="762000">
                <a:moveTo>
                  <a:pt x="0" y="0"/>
                </a:moveTo>
                <a:lnTo>
                  <a:pt x="0" y="762000"/>
                </a:lnTo>
                <a:lnTo>
                  <a:pt x="2098548" y="762000"/>
                </a:lnTo>
                <a:lnTo>
                  <a:pt x="209854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96" name="object 28">
            <a:extLst>
              <a:ext uri="{FF2B5EF4-FFF2-40B4-BE49-F238E27FC236}">
                <a16:creationId xmlns:a16="http://schemas.microsoft.com/office/drawing/2014/main" id="{1069F658-550F-4A97-942F-4BC60EFE7D93}"/>
              </a:ext>
            </a:extLst>
          </p:cNvPr>
          <p:cNvSpPr>
            <a:spLocks/>
          </p:cNvSpPr>
          <p:nvPr/>
        </p:nvSpPr>
        <p:spPr bwMode="auto">
          <a:xfrm>
            <a:off x="7604125" y="4149725"/>
            <a:ext cx="550863" cy="192088"/>
          </a:xfrm>
          <a:custGeom>
            <a:avLst/>
            <a:gdLst>
              <a:gd name="T0" fmla="*/ 0 w 547370"/>
              <a:gd name="T1" fmla="*/ 0 h 190500"/>
              <a:gd name="T2" fmla="*/ 0 w 547370"/>
              <a:gd name="T3" fmla="*/ 193689 h 190500"/>
              <a:gd name="T4" fmla="*/ 554121 w 547370"/>
              <a:gd name="T5" fmla="*/ 193689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500"/>
                </a:lnTo>
                <a:lnTo>
                  <a:pt x="547116" y="190500"/>
                </a:lnTo>
                <a:lnTo>
                  <a:pt x="5471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97" name="object 29">
            <a:extLst>
              <a:ext uri="{FF2B5EF4-FFF2-40B4-BE49-F238E27FC236}">
                <a16:creationId xmlns:a16="http://schemas.microsoft.com/office/drawing/2014/main" id="{662C998F-0A42-4EC9-9C37-E568F9B6444E}"/>
              </a:ext>
            </a:extLst>
          </p:cNvPr>
          <p:cNvSpPr>
            <a:spLocks/>
          </p:cNvSpPr>
          <p:nvPr/>
        </p:nvSpPr>
        <p:spPr bwMode="auto">
          <a:xfrm>
            <a:off x="7604125" y="4149725"/>
            <a:ext cx="550863" cy="192088"/>
          </a:xfrm>
          <a:custGeom>
            <a:avLst/>
            <a:gdLst>
              <a:gd name="T0" fmla="*/ 0 w 547370"/>
              <a:gd name="T1" fmla="*/ 0 h 190500"/>
              <a:gd name="T2" fmla="*/ 0 w 547370"/>
              <a:gd name="T3" fmla="*/ 193689 h 190500"/>
              <a:gd name="T4" fmla="*/ 554121 w 547370"/>
              <a:gd name="T5" fmla="*/ 193689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500"/>
                </a:lnTo>
                <a:lnTo>
                  <a:pt x="547116" y="190500"/>
                </a:lnTo>
                <a:lnTo>
                  <a:pt x="547116"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898" name="object 30">
            <a:extLst>
              <a:ext uri="{FF2B5EF4-FFF2-40B4-BE49-F238E27FC236}">
                <a16:creationId xmlns:a16="http://schemas.microsoft.com/office/drawing/2014/main" id="{A1F62FCC-6640-4401-894A-2F3B0B6FE943}"/>
              </a:ext>
            </a:extLst>
          </p:cNvPr>
          <p:cNvSpPr>
            <a:spLocks/>
          </p:cNvSpPr>
          <p:nvPr/>
        </p:nvSpPr>
        <p:spPr bwMode="auto">
          <a:xfrm>
            <a:off x="7604125" y="3830638"/>
            <a:ext cx="550863" cy="192087"/>
          </a:xfrm>
          <a:custGeom>
            <a:avLst/>
            <a:gdLst>
              <a:gd name="T0" fmla="*/ 0 w 547370"/>
              <a:gd name="T1" fmla="*/ 0 h 190500"/>
              <a:gd name="T2" fmla="*/ 0 w 547370"/>
              <a:gd name="T3" fmla="*/ 193687 h 190500"/>
              <a:gd name="T4" fmla="*/ 554121 w 547370"/>
              <a:gd name="T5" fmla="*/ 193687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500"/>
                </a:lnTo>
                <a:lnTo>
                  <a:pt x="547116" y="190500"/>
                </a:lnTo>
                <a:lnTo>
                  <a:pt x="54711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899" name="object 31">
            <a:extLst>
              <a:ext uri="{FF2B5EF4-FFF2-40B4-BE49-F238E27FC236}">
                <a16:creationId xmlns:a16="http://schemas.microsoft.com/office/drawing/2014/main" id="{099CF798-13B0-48E4-B237-F1B2E8B71033}"/>
              </a:ext>
            </a:extLst>
          </p:cNvPr>
          <p:cNvSpPr>
            <a:spLocks/>
          </p:cNvSpPr>
          <p:nvPr/>
        </p:nvSpPr>
        <p:spPr bwMode="auto">
          <a:xfrm>
            <a:off x="7604125" y="3830638"/>
            <a:ext cx="550863" cy="192087"/>
          </a:xfrm>
          <a:custGeom>
            <a:avLst/>
            <a:gdLst>
              <a:gd name="T0" fmla="*/ 0 w 547370"/>
              <a:gd name="T1" fmla="*/ 0 h 190500"/>
              <a:gd name="T2" fmla="*/ 0 w 547370"/>
              <a:gd name="T3" fmla="*/ 193687 h 190500"/>
              <a:gd name="T4" fmla="*/ 554121 w 547370"/>
              <a:gd name="T5" fmla="*/ 193687 h 190500"/>
              <a:gd name="T6" fmla="*/ 554121 w 547370"/>
              <a:gd name="T7" fmla="*/ 0 h 190500"/>
              <a:gd name="T8" fmla="*/ 0 w 54737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7370" h="190500">
                <a:moveTo>
                  <a:pt x="0" y="0"/>
                </a:moveTo>
                <a:lnTo>
                  <a:pt x="0" y="190500"/>
                </a:lnTo>
                <a:lnTo>
                  <a:pt x="547116" y="190500"/>
                </a:lnTo>
                <a:lnTo>
                  <a:pt x="547116"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00" name="object 32">
            <a:extLst>
              <a:ext uri="{FF2B5EF4-FFF2-40B4-BE49-F238E27FC236}">
                <a16:creationId xmlns:a16="http://schemas.microsoft.com/office/drawing/2014/main" id="{82DE62F3-BA34-4753-AB0B-F235D2AA7193}"/>
              </a:ext>
            </a:extLst>
          </p:cNvPr>
          <p:cNvSpPr>
            <a:spLocks/>
          </p:cNvSpPr>
          <p:nvPr/>
        </p:nvSpPr>
        <p:spPr bwMode="auto">
          <a:xfrm>
            <a:off x="8648700" y="6091238"/>
            <a:ext cx="1847850" cy="766762"/>
          </a:xfrm>
          <a:custGeom>
            <a:avLst/>
            <a:gdLst>
              <a:gd name="T0" fmla="*/ 0 w 1838325"/>
              <a:gd name="T1" fmla="*/ 0 h 762000"/>
              <a:gd name="T2" fmla="*/ 0 w 1838325"/>
              <a:gd name="T3" fmla="*/ 771554 h 762000"/>
              <a:gd name="T4" fmla="*/ 1857039 w 1838325"/>
              <a:gd name="T5" fmla="*/ 771554 h 762000"/>
              <a:gd name="T6" fmla="*/ 1857039 w 1838325"/>
              <a:gd name="T7" fmla="*/ 0 h 762000"/>
              <a:gd name="T8" fmla="*/ 0 w 183832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8325" h="762000">
                <a:moveTo>
                  <a:pt x="0" y="0"/>
                </a:moveTo>
                <a:lnTo>
                  <a:pt x="0" y="762000"/>
                </a:lnTo>
                <a:lnTo>
                  <a:pt x="1837944" y="762000"/>
                </a:lnTo>
                <a:lnTo>
                  <a:pt x="183794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01" name="object 33">
            <a:extLst>
              <a:ext uri="{FF2B5EF4-FFF2-40B4-BE49-F238E27FC236}">
                <a16:creationId xmlns:a16="http://schemas.microsoft.com/office/drawing/2014/main" id="{A9A6DEBE-4B5F-46B7-BFC2-85801C9DE123}"/>
              </a:ext>
            </a:extLst>
          </p:cNvPr>
          <p:cNvSpPr>
            <a:spLocks/>
          </p:cNvSpPr>
          <p:nvPr/>
        </p:nvSpPr>
        <p:spPr bwMode="auto">
          <a:xfrm>
            <a:off x="8648700" y="6091238"/>
            <a:ext cx="1847850" cy="766762"/>
          </a:xfrm>
          <a:custGeom>
            <a:avLst/>
            <a:gdLst>
              <a:gd name="T0" fmla="*/ 0 w 1838325"/>
              <a:gd name="T1" fmla="*/ 0 h 762000"/>
              <a:gd name="T2" fmla="*/ 0 w 1838325"/>
              <a:gd name="T3" fmla="*/ 771554 h 762000"/>
              <a:gd name="T4" fmla="*/ 1857039 w 1838325"/>
              <a:gd name="T5" fmla="*/ 771554 h 762000"/>
              <a:gd name="T6" fmla="*/ 1857039 w 1838325"/>
              <a:gd name="T7" fmla="*/ 0 h 762000"/>
              <a:gd name="T8" fmla="*/ 0 w 183832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8325" h="762000">
                <a:moveTo>
                  <a:pt x="0" y="0"/>
                </a:moveTo>
                <a:lnTo>
                  <a:pt x="0" y="762000"/>
                </a:lnTo>
                <a:lnTo>
                  <a:pt x="1837944" y="762000"/>
                </a:lnTo>
                <a:lnTo>
                  <a:pt x="1837944"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02" name="object 34">
            <a:extLst>
              <a:ext uri="{FF2B5EF4-FFF2-40B4-BE49-F238E27FC236}">
                <a16:creationId xmlns:a16="http://schemas.microsoft.com/office/drawing/2014/main" id="{450AD2D7-AA87-41C4-984B-5B21DB606A3E}"/>
              </a:ext>
            </a:extLst>
          </p:cNvPr>
          <p:cNvSpPr txBox="1">
            <a:spLocks noChangeArrowheads="1"/>
          </p:cNvSpPr>
          <p:nvPr/>
        </p:nvSpPr>
        <p:spPr bwMode="auto">
          <a:xfrm>
            <a:off x="9085263" y="6242050"/>
            <a:ext cx="9779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700" indent="381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400">
                <a:latin typeface="Times New Roman" panose="02020603050405020304" pitchFamily="18" charset="0"/>
                <a:cs typeface="Times New Roman" panose="02020603050405020304" pitchFamily="18" charset="0"/>
              </a:rPr>
              <a:t>&lt;source&gt; 帐户. java</a:t>
            </a:r>
          </a:p>
        </p:txBody>
      </p:sp>
      <p:sp>
        <p:nvSpPr>
          <p:cNvPr id="163903" name="object 35">
            <a:extLst>
              <a:ext uri="{FF2B5EF4-FFF2-40B4-BE49-F238E27FC236}">
                <a16:creationId xmlns:a16="http://schemas.microsoft.com/office/drawing/2014/main" id="{4BFBA83F-01F4-47EA-AABF-E71E22F44BCB}"/>
              </a:ext>
            </a:extLst>
          </p:cNvPr>
          <p:cNvSpPr>
            <a:spLocks/>
          </p:cNvSpPr>
          <p:nvPr/>
        </p:nvSpPr>
        <p:spPr bwMode="auto">
          <a:xfrm>
            <a:off x="8248650" y="6602413"/>
            <a:ext cx="481013" cy="190500"/>
          </a:xfrm>
          <a:custGeom>
            <a:avLst/>
            <a:gdLst>
              <a:gd name="T0" fmla="*/ 0 w 478790"/>
              <a:gd name="T1" fmla="*/ 0 h 190500"/>
              <a:gd name="T2" fmla="*/ 0 w 478790"/>
              <a:gd name="T3" fmla="*/ 190500 h 190500"/>
              <a:gd name="T4" fmla="*/ 482989 w 478790"/>
              <a:gd name="T5" fmla="*/ 190500 h 190500"/>
              <a:gd name="T6" fmla="*/ 482989 w 478790"/>
              <a:gd name="T7" fmla="*/ 0 h 190500"/>
              <a:gd name="T8" fmla="*/ 0 w 47879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790" h="190500">
                <a:moveTo>
                  <a:pt x="0" y="0"/>
                </a:moveTo>
                <a:lnTo>
                  <a:pt x="0" y="190500"/>
                </a:lnTo>
                <a:lnTo>
                  <a:pt x="478535" y="190500"/>
                </a:lnTo>
                <a:lnTo>
                  <a:pt x="4785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04" name="object 36">
            <a:extLst>
              <a:ext uri="{FF2B5EF4-FFF2-40B4-BE49-F238E27FC236}">
                <a16:creationId xmlns:a16="http://schemas.microsoft.com/office/drawing/2014/main" id="{260DB8A2-E2B0-4D20-9000-8C8B36DE5291}"/>
              </a:ext>
            </a:extLst>
          </p:cNvPr>
          <p:cNvSpPr>
            <a:spLocks/>
          </p:cNvSpPr>
          <p:nvPr/>
        </p:nvSpPr>
        <p:spPr bwMode="auto">
          <a:xfrm>
            <a:off x="8248650" y="6602413"/>
            <a:ext cx="481013" cy="190500"/>
          </a:xfrm>
          <a:custGeom>
            <a:avLst/>
            <a:gdLst>
              <a:gd name="T0" fmla="*/ 0 w 478790"/>
              <a:gd name="T1" fmla="*/ 0 h 190500"/>
              <a:gd name="T2" fmla="*/ 0 w 478790"/>
              <a:gd name="T3" fmla="*/ 190500 h 190500"/>
              <a:gd name="T4" fmla="*/ 482989 w 478790"/>
              <a:gd name="T5" fmla="*/ 190500 h 190500"/>
              <a:gd name="T6" fmla="*/ 482989 w 478790"/>
              <a:gd name="T7" fmla="*/ 0 h 190500"/>
              <a:gd name="T8" fmla="*/ 0 w 47879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790" h="190500">
                <a:moveTo>
                  <a:pt x="0" y="0"/>
                </a:moveTo>
                <a:lnTo>
                  <a:pt x="0" y="190500"/>
                </a:lnTo>
                <a:lnTo>
                  <a:pt x="478535" y="190500"/>
                </a:lnTo>
                <a:lnTo>
                  <a:pt x="478535"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05" name="object 37">
            <a:extLst>
              <a:ext uri="{FF2B5EF4-FFF2-40B4-BE49-F238E27FC236}">
                <a16:creationId xmlns:a16="http://schemas.microsoft.com/office/drawing/2014/main" id="{B30FDFDE-9CC9-49D4-BB5C-56F3D6BDEA44}"/>
              </a:ext>
            </a:extLst>
          </p:cNvPr>
          <p:cNvSpPr>
            <a:spLocks/>
          </p:cNvSpPr>
          <p:nvPr/>
        </p:nvSpPr>
        <p:spPr bwMode="auto">
          <a:xfrm>
            <a:off x="8248650" y="6283325"/>
            <a:ext cx="481013" cy="192088"/>
          </a:xfrm>
          <a:custGeom>
            <a:avLst/>
            <a:gdLst>
              <a:gd name="T0" fmla="*/ 0 w 478790"/>
              <a:gd name="T1" fmla="*/ 0 h 190500"/>
              <a:gd name="T2" fmla="*/ 0 w 478790"/>
              <a:gd name="T3" fmla="*/ 193689 h 190500"/>
              <a:gd name="T4" fmla="*/ 482989 w 478790"/>
              <a:gd name="T5" fmla="*/ 193689 h 190500"/>
              <a:gd name="T6" fmla="*/ 482989 w 478790"/>
              <a:gd name="T7" fmla="*/ 0 h 190500"/>
              <a:gd name="T8" fmla="*/ 0 w 47879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790" h="190500">
                <a:moveTo>
                  <a:pt x="0" y="0"/>
                </a:moveTo>
                <a:lnTo>
                  <a:pt x="0" y="190500"/>
                </a:lnTo>
                <a:lnTo>
                  <a:pt x="478535" y="190500"/>
                </a:lnTo>
                <a:lnTo>
                  <a:pt x="4785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06" name="object 38">
            <a:extLst>
              <a:ext uri="{FF2B5EF4-FFF2-40B4-BE49-F238E27FC236}">
                <a16:creationId xmlns:a16="http://schemas.microsoft.com/office/drawing/2014/main" id="{E0AC2D66-67DA-4ED6-A04B-8B4C5B257F6A}"/>
              </a:ext>
            </a:extLst>
          </p:cNvPr>
          <p:cNvSpPr>
            <a:spLocks/>
          </p:cNvSpPr>
          <p:nvPr/>
        </p:nvSpPr>
        <p:spPr bwMode="auto">
          <a:xfrm>
            <a:off x="8248650" y="6283325"/>
            <a:ext cx="481013" cy="192088"/>
          </a:xfrm>
          <a:custGeom>
            <a:avLst/>
            <a:gdLst>
              <a:gd name="T0" fmla="*/ 0 w 478790"/>
              <a:gd name="T1" fmla="*/ 0 h 190500"/>
              <a:gd name="T2" fmla="*/ 0 w 478790"/>
              <a:gd name="T3" fmla="*/ 193689 h 190500"/>
              <a:gd name="T4" fmla="*/ 482989 w 478790"/>
              <a:gd name="T5" fmla="*/ 193689 h 190500"/>
              <a:gd name="T6" fmla="*/ 482989 w 478790"/>
              <a:gd name="T7" fmla="*/ 0 h 190500"/>
              <a:gd name="T8" fmla="*/ 0 w 47879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790" h="190500">
                <a:moveTo>
                  <a:pt x="0" y="0"/>
                </a:moveTo>
                <a:lnTo>
                  <a:pt x="0" y="190500"/>
                </a:lnTo>
                <a:lnTo>
                  <a:pt x="478535" y="190500"/>
                </a:lnTo>
                <a:lnTo>
                  <a:pt x="478535"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07" name="object 39">
            <a:extLst>
              <a:ext uri="{FF2B5EF4-FFF2-40B4-BE49-F238E27FC236}">
                <a16:creationId xmlns:a16="http://schemas.microsoft.com/office/drawing/2014/main" id="{7C373823-CBE0-4795-9AD6-99E76D3A1AF2}"/>
              </a:ext>
            </a:extLst>
          </p:cNvPr>
          <p:cNvSpPr>
            <a:spLocks/>
          </p:cNvSpPr>
          <p:nvPr/>
        </p:nvSpPr>
        <p:spPr bwMode="auto">
          <a:xfrm>
            <a:off x="9050338" y="5019675"/>
            <a:ext cx="1846262" cy="765175"/>
          </a:xfrm>
          <a:custGeom>
            <a:avLst/>
            <a:gdLst>
              <a:gd name="T0" fmla="*/ 0 w 1836420"/>
              <a:gd name="T1" fmla="*/ 0 h 762000"/>
              <a:gd name="T2" fmla="*/ 0 w 1836420"/>
              <a:gd name="T3" fmla="*/ 768363 h 762000"/>
              <a:gd name="T4" fmla="*/ 1856157 w 1836420"/>
              <a:gd name="T5" fmla="*/ 768363 h 762000"/>
              <a:gd name="T6" fmla="*/ 1856157 w 1836420"/>
              <a:gd name="T7" fmla="*/ 0 h 762000"/>
              <a:gd name="T8" fmla="*/ 0 w 183642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6420" h="762000">
                <a:moveTo>
                  <a:pt x="0" y="0"/>
                </a:moveTo>
                <a:lnTo>
                  <a:pt x="0" y="762000"/>
                </a:lnTo>
                <a:lnTo>
                  <a:pt x="1836420" y="762000"/>
                </a:lnTo>
                <a:lnTo>
                  <a:pt x="183642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0" name="object 40">
            <a:extLst>
              <a:ext uri="{FF2B5EF4-FFF2-40B4-BE49-F238E27FC236}">
                <a16:creationId xmlns:a16="http://schemas.microsoft.com/office/drawing/2014/main" id="{22F0010C-599A-4AB7-AE21-5912660AC118}"/>
              </a:ext>
            </a:extLst>
          </p:cNvPr>
          <p:cNvSpPr txBox="1"/>
          <p:nvPr/>
        </p:nvSpPr>
        <p:spPr>
          <a:xfrm>
            <a:off x="9526588" y="5168900"/>
            <a:ext cx="896937"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&lt;source&gt;</a:t>
            </a:r>
            <a:endParaRPr sz="1408">
              <a:latin typeface="Times New Roman"/>
              <a:cs typeface="Times New Roman"/>
            </a:endParaRPr>
          </a:p>
        </p:txBody>
      </p:sp>
      <p:sp>
        <p:nvSpPr>
          <p:cNvPr id="41" name="object 41">
            <a:extLst>
              <a:ext uri="{FF2B5EF4-FFF2-40B4-BE49-F238E27FC236}">
                <a16:creationId xmlns:a16="http://schemas.microsoft.com/office/drawing/2014/main" id="{8789CD44-C711-493C-A880-BB91F8CAC08D}"/>
              </a:ext>
            </a:extLst>
          </p:cNvPr>
          <p:cNvSpPr txBox="1"/>
          <p:nvPr/>
        </p:nvSpPr>
        <p:spPr>
          <a:xfrm>
            <a:off x="9097963" y="5383213"/>
            <a:ext cx="1752600" cy="230187"/>
          </a:xfrm>
          <a:prstGeom prst="rect">
            <a:avLst/>
          </a:prstGeom>
        </p:spPr>
        <p:txBody>
          <a:bodyPr lIns="0" tIns="12771" rIns="0" bIns="0">
            <a:spAutoFit/>
          </a:bodyPr>
          <a:lstStyle/>
          <a:p>
            <a:pPr marL="12771">
              <a:spcBef>
                <a:spcPts val="101"/>
              </a:spcBef>
              <a:defRPr/>
            </a:pPr>
            <a:r>
              <a:rPr sz="1408" spc="-20" dirty="0">
                <a:latin typeface="Times New Roman"/>
                <a:cs typeface="Times New Roman"/>
              </a:rPr>
              <a:t>W</a:t>
            </a:r>
            <a:r>
              <a:rPr sz="1408" dirty="0">
                <a:latin typeface="Times New Roman"/>
                <a:cs typeface="Times New Roman"/>
              </a:rPr>
              <a:t>ithdrawalS</a:t>
            </a:r>
            <a:r>
              <a:rPr sz="1408" spc="-15" dirty="0">
                <a:latin typeface="Times New Roman"/>
                <a:cs typeface="Times New Roman"/>
              </a:rPr>
              <a:t>电子邮件</a:t>
            </a:r>
            <a:r>
              <a:rPr sz="1408" dirty="0">
                <a:latin typeface="Times New Roman"/>
                <a:cs typeface="Times New Roman"/>
              </a:rPr>
              <a:t>rvice. java</a:t>
            </a:r>
            <a:endParaRPr sz="1408">
              <a:latin typeface="Times New Roman"/>
              <a:cs typeface="Times New Roman"/>
            </a:endParaRPr>
          </a:p>
        </p:txBody>
      </p:sp>
      <p:sp>
        <p:nvSpPr>
          <p:cNvPr id="163910" name="object 42">
            <a:extLst>
              <a:ext uri="{FF2B5EF4-FFF2-40B4-BE49-F238E27FC236}">
                <a16:creationId xmlns:a16="http://schemas.microsoft.com/office/drawing/2014/main" id="{E189F106-4C45-4D78-A69F-3120F06F8F00}"/>
              </a:ext>
            </a:extLst>
          </p:cNvPr>
          <p:cNvSpPr>
            <a:spLocks/>
          </p:cNvSpPr>
          <p:nvPr/>
        </p:nvSpPr>
        <p:spPr bwMode="auto">
          <a:xfrm>
            <a:off x="8648700" y="5529263"/>
            <a:ext cx="482600" cy="192087"/>
          </a:xfrm>
          <a:custGeom>
            <a:avLst/>
            <a:gdLst>
              <a:gd name="T0" fmla="*/ 0 w 480059"/>
              <a:gd name="T1" fmla="*/ 0 h 190500"/>
              <a:gd name="T2" fmla="*/ 0 w 480059"/>
              <a:gd name="T3" fmla="*/ 193687 h 190500"/>
              <a:gd name="T4" fmla="*/ 485154 w 480059"/>
              <a:gd name="T5" fmla="*/ 193687 h 190500"/>
              <a:gd name="T6" fmla="*/ 485154 w 480059"/>
              <a:gd name="T7" fmla="*/ 0 h 190500"/>
              <a:gd name="T8" fmla="*/ 0 w 48005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59" h="190500">
                <a:moveTo>
                  <a:pt x="0" y="0"/>
                </a:moveTo>
                <a:lnTo>
                  <a:pt x="0" y="190500"/>
                </a:lnTo>
                <a:lnTo>
                  <a:pt x="480059" y="190500"/>
                </a:lnTo>
                <a:lnTo>
                  <a:pt x="48005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11" name="object 43">
            <a:extLst>
              <a:ext uri="{FF2B5EF4-FFF2-40B4-BE49-F238E27FC236}">
                <a16:creationId xmlns:a16="http://schemas.microsoft.com/office/drawing/2014/main" id="{38FB5513-DC28-48C0-B902-F045F38E1109}"/>
              </a:ext>
            </a:extLst>
          </p:cNvPr>
          <p:cNvSpPr>
            <a:spLocks/>
          </p:cNvSpPr>
          <p:nvPr/>
        </p:nvSpPr>
        <p:spPr bwMode="auto">
          <a:xfrm>
            <a:off x="8648700" y="5529263"/>
            <a:ext cx="482600" cy="192087"/>
          </a:xfrm>
          <a:custGeom>
            <a:avLst/>
            <a:gdLst>
              <a:gd name="T0" fmla="*/ 0 w 480059"/>
              <a:gd name="T1" fmla="*/ 0 h 190500"/>
              <a:gd name="T2" fmla="*/ 0 w 480059"/>
              <a:gd name="T3" fmla="*/ 193687 h 190500"/>
              <a:gd name="T4" fmla="*/ 485154 w 480059"/>
              <a:gd name="T5" fmla="*/ 193687 h 190500"/>
              <a:gd name="T6" fmla="*/ 485154 w 480059"/>
              <a:gd name="T7" fmla="*/ 0 h 190500"/>
              <a:gd name="T8" fmla="*/ 0 w 48005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59" h="190500">
                <a:moveTo>
                  <a:pt x="0" y="0"/>
                </a:moveTo>
                <a:lnTo>
                  <a:pt x="0" y="190500"/>
                </a:lnTo>
                <a:lnTo>
                  <a:pt x="480059" y="190500"/>
                </a:lnTo>
                <a:lnTo>
                  <a:pt x="48005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2" name="object 44">
            <a:extLst>
              <a:ext uri="{FF2B5EF4-FFF2-40B4-BE49-F238E27FC236}">
                <a16:creationId xmlns:a16="http://schemas.microsoft.com/office/drawing/2014/main" id="{57715C14-4C8A-40D2-A62C-88C82527FF55}"/>
              </a:ext>
            </a:extLst>
          </p:cNvPr>
          <p:cNvSpPr>
            <a:spLocks/>
          </p:cNvSpPr>
          <p:nvPr/>
        </p:nvSpPr>
        <p:spPr bwMode="auto">
          <a:xfrm>
            <a:off x="8648700" y="5210175"/>
            <a:ext cx="482600" cy="192088"/>
          </a:xfrm>
          <a:custGeom>
            <a:avLst/>
            <a:gdLst>
              <a:gd name="T0" fmla="*/ 0 w 480059"/>
              <a:gd name="T1" fmla="*/ 0 h 190500"/>
              <a:gd name="T2" fmla="*/ 0 w 480059"/>
              <a:gd name="T3" fmla="*/ 193689 h 190500"/>
              <a:gd name="T4" fmla="*/ 485154 w 480059"/>
              <a:gd name="T5" fmla="*/ 193689 h 190500"/>
              <a:gd name="T6" fmla="*/ 485154 w 480059"/>
              <a:gd name="T7" fmla="*/ 0 h 190500"/>
              <a:gd name="T8" fmla="*/ 0 w 48005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59" h="190500">
                <a:moveTo>
                  <a:pt x="0" y="0"/>
                </a:moveTo>
                <a:lnTo>
                  <a:pt x="0" y="190500"/>
                </a:lnTo>
                <a:lnTo>
                  <a:pt x="480059" y="190500"/>
                </a:lnTo>
                <a:lnTo>
                  <a:pt x="48005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13" name="object 45">
            <a:extLst>
              <a:ext uri="{FF2B5EF4-FFF2-40B4-BE49-F238E27FC236}">
                <a16:creationId xmlns:a16="http://schemas.microsoft.com/office/drawing/2014/main" id="{4B3B2EF7-6462-4FC3-BB0D-7A9D5A7253FC}"/>
              </a:ext>
            </a:extLst>
          </p:cNvPr>
          <p:cNvSpPr>
            <a:spLocks/>
          </p:cNvSpPr>
          <p:nvPr/>
        </p:nvSpPr>
        <p:spPr bwMode="auto">
          <a:xfrm>
            <a:off x="8648700" y="5210175"/>
            <a:ext cx="482600" cy="192088"/>
          </a:xfrm>
          <a:custGeom>
            <a:avLst/>
            <a:gdLst>
              <a:gd name="T0" fmla="*/ 0 w 480059"/>
              <a:gd name="T1" fmla="*/ 0 h 190500"/>
              <a:gd name="T2" fmla="*/ 0 w 480059"/>
              <a:gd name="T3" fmla="*/ 193689 h 190500"/>
              <a:gd name="T4" fmla="*/ 485154 w 480059"/>
              <a:gd name="T5" fmla="*/ 193689 h 190500"/>
              <a:gd name="T6" fmla="*/ 485154 w 480059"/>
              <a:gd name="T7" fmla="*/ 0 h 190500"/>
              <a:gd name="T8" fmla="*/ 0 w 48005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59" h="190500">
                <a:moveTo>
                  <a:pt x="0" y="0"/>
                </a:moveTo>
                <a:lnTo>
                  <a:pt x="0" y="190500"/>
                </a:lnTo>
                <a:lnTo>
                  <a:pt x="480059" y="190500"/>
                </a:lnTo>
                <a:lnTo>
                  <a:pt x="48005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4" name="object 46">
            <a:extLst>
              <a:ext uri="{FF2B5EF4-FFF2-40B4-BE49-F238E27FC236}">
                <a16:creationId xmlns:a16="http://schemas.microsoft.com/office/drawing/2014/main" id="{EF610B97-1A1E-4067-AD54-A9A7287F9EA7}"/>
              </a:ext>
            </a:extLst>
          </p:cNvPr>
          <p:cNvSpPr>
            <a:spLocks/>
          </p:cNvSpPr>
          <p:nvPr/>
        </p:nvSpPr>
        <p:spPr bwMode="auto">
          <a:xfrm>
            <a:off x="8407400" y="1878013"/>
            <a:ext cx="882650" cy="458787"/>
          </a:xfrm>
          <a:custGeom>
            <a:avLst/>
            <a:gdLst>
              <a:gd name="T0" fmla="*/ 886735 w 878204"/>
              <a:gd name="T1" fmla="*/ 0 h 457200"/>
              <a:gd name="T2" fmla="*/ 0 w 878204"/>
              <a:gd name="T3" fmla="*/ 460379 h 457200"/>
              <a:gd name="T4" fmla="*/ 0 60000 65536"/>
              <a:gd name="T5" fmla="*/ 0 60000 65536"/>
            </a:gdLst>
            <a:ahLst/>
            <a:cxnLst>
              <a:cxn ang="T4">
                <a:pos x="T0" y="T1"/>
              </a:cxn>
              <a:cxn ang="T5">
                <a:pos x="T2" y="T3"/>
              </a:cxn>
            </a:cxnLst>
            <a:rect l="0" t="0" r="r" b="b"/>
            <a:pathLst>
              <a:path w="878204" h="457200">
                <a:moveTo>
                  <a:pt x="877824" y="0"/>
                </a:moveTo>
                <a:lnTo>
                  <a:pt x="0" y="457199"/>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5" name="object 47">
            <a:extLst>
              <a:ext uri="{FF2B5EF4-FFF2-40B4-BE49-F238E27FC236}">
                <a16:creationId xmlns:a16="http://schemas.microsoft.com/office/drawing/2014/main" id="{8A6E2189-620B-40B9-AF22-EB2F9F9E8B5B}"/>
              </a:ext>
            </a:extLst>
          </p:cNvPr>
          <p:cNvSpPr>
            <a:spLocks/>
          </p:cNvSpPr>
          <p:nvPr/>
        </p:nvSpPr>
        <p:spPr bwMode="auto">
          <a:xfrm>
            <a:off x="9178925" y="1878013"/>
            <a:ext cx="112713" cy="90487"/>
          </a:xfrm>
          <a:custGeom>
            <a:avLst/>
            <a:gdLst>
              <a:gd name="T0" fmla="*/ 46504 w 111759"/>
              <a:gd name="T1" fmla="*/ 89545 h 91439"/>
              <a:gd name="T2" fmla="*/ 113159 w 111759"/>
              <a:gd name="T3" fmla="*/ 0 h 91439"/>
              <a:gd name="T4" fmla="*/ 0 w 111759"/>
              <a:gd name="T5" fmla="*/ 2984 h 91439"/>
              <a:gd name="T6" fmla="*/ 0 60000 65536"/>
              <a:gd name="T7" fmla="*/ 0 60000 65536"/>
              <a:gd name="T8" fmla="*/ 0 60000 65536"/>
            </a:gdLst>
            <a:ahLst/>
            <a:cxnLst>
              <a:cxn ang="T6">
                <a:pos x="T0" y="T1"/>
              </a:cxn>
              <a:cxn ang="T7">
                <a:pos x="T2" y="T3"/>
              </a:cxn>
              <a:cxn ang="T8">
                <a:pos x="T4" y="T5"/>
              </a:cxn>
            </a:cxnLst>
            <a:rect l="0" t="0" r="r" b="b"/>
            <a:pathLst>
              <a:path w="111759" h="91439">
                <a:moveTo>
                  <a:pt x="45720" y="91439"/>
                </a:moveTo>
                <a:lnTo>
                  <a:pt x="111251" y="0"/>
                </a:lnTo>
                <a:lnTo>
                  <a:pt x="0" y="304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6" name="object 48">
            <a:extLst>
              <a:ext uri="{FF2B5EF4-FFF2-40B4-BE49-F238E27FC236}">
                <a16:creationId xmlns:a16="http://schemas.microsoft.com/office/drawing/2014/main" id="{BBBDB499-233F-4A30-B3CB-79F381051116}"/>
              </a:ext>
            </a:extLst>
          </p:cNvPr>
          <p:cNvSpPr>
            <a:spLocks/>
          </p:cNvSpPr>
          <p:nvPr/>
        </p:nvSpPr>
        <p:spPr bwMode="auto">
          <a:xfrm>
            <a:off x="7845425" y="3103563"/>
            <a:ext cx="965200" cy="536575"/>
          </a:xfrm>
          <a:custGeom>
            <a:avLst/>
            <a:gdLst>
              <a:gd name="T0" fmla="*/ 0 w 960120"/>
              <a:gd name="T1" fmla="*/ 0 h 533400"/>
              <a:gd name="T2" fmla="*/ 970306 w 960120"/>
              <a:gd name="T3" fmla="*/ 539769 h 533400"/>
              <a:gd name="T4" fmla="*/ 0 60000 65536"/>
              <a:gd name="T5" fmla="*/ 0 60000 65536"/>
            </a:gdLst>
            <a:ahLst/>
            <a:cxnLst>
              <a:cxn ang="T4">
                <a:pos x="T0" y="T1"/>
              </a:cxn>
              <a:cxn ang="T5">
                <a:pos x="T2" y="T3"/>
              </a:cxn>
            </a:cxnLst>
            <a:rect l="0" t="0" r="r" b="b"/>
            <a:pathLst>
              <a:path w="960120" h="533400">
                <a:moveTo>
                  <a:pt x="0" y="0"/>
                </a:moveTo>
                <a:lnTo>
                  <a:pt x="960119" y="5334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7" name="object 49">
            <a:extLst>
              <a:ext uri="{FF2B5EF4-FFF2-40B4-BE49-F238E27FC236}">
                <a16:creationId xmlns:a16="http://schemas.microsoft.com/office/drawing/2014/main" id="{23B91017-1C67-4D34-AAED-ACAF605E992E}"/>
              </a:ext>
            </a:extLst>
          </p:cNvPr>
          <p:cNvSpPr>
            <a:spLocks/>
          </p:cNvSpPr>
          <p:nvPr/>
        </p:nvSpPr>
        <p:spPr bwMode="auto">
          <a:xfrm>
            <a:off x="8699500" y="3548063"/>
            <a:ext cx="112713" cy="92075"/>
          </a:xfrm>
          <a:custGeom>
            <a:avLst/>
            <a:gdLst>
              <a:gd name="T0" fmla="*/ 0 w 113029"/>
              <a:gd name="T1" fmla="*/ 88079 h 91439"/>
              <a:gd name="T2" fmla="*/ 112146 w 113029"/>
              <a:gd name="T3" fmla="*/ 92715 h 91439"/>
              <a:gd name="T4" fmla="*/ 48496 w 113029"/>
              <a:gd name="T5" fmla="*/ 0 h 91439"/>
              <a:gd name="T6" fmla="*/ 0 60000 65536"/>
              <a:gd name="T7" fmla="*/ 0 60000 65536"/>
              <a:gd name="T8" fmla="*/ 0 60000 65536"/>
            </a:gdLst>
            <a:ahLst/>
            <a:cxnLst>
              <a:cxn ang="T6">
                <a:pos x="T0" y="T1"/>
              </a:cxn>
              <a:cxn ang="T7">
                <a:pos x="T2" y="T3"/>
              </a:cxn>
              <a:cxn ang="T8">
                <a:pos x="T4" y="T5"/>
              </a:cxn>
            </a:cxnLst>
            <a:rect l="0" t="0" r="r" b="b"/>
            <a:pathLst>
              <a:path w="113029" h="91439">
                <a:moveTo>
                  <a:pt x="0" y="86867"/>
                </a:moveTo>
                <a:lnTo>
                  <a:pt x="112775" y="91439"/>
                </a:lnTo>
                <a:lnTo>
                  <a:pt x="4876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8" name="object 50">
            <a:extLst>
              <a:ext uri="{FF2B5EF4-FFF2-40B4-BE49-F238E27FC236}">
                <a16:creationId xmlns:a16="http://schemas.microsoft.com/office/drawing/2014/main" id="{1EB00E28-9995-4E6B-A1F6-04984DE2B2E5}"/>
              </a:ext>
            </a:extLst>
          </p:cNvPr>
          <p:cNvSpPr>
            <a:spLocks/>
          </p:cNvSpPr>
          <p:nvPr/>
        </p:nvSpPr>
        <p:spPr bwMode="auto">
          <a:xfrm>
            <a:off x="6721475" y="4405313"/>
            <a:ext cx="2006600" cy="690562"/>
          </a:xfrm>
          <a:custGeom>
            <a:avLst/>
            <a:gdLst>
              <a:gd name="T0" fmla="*/ 2017839 w 1995170"/>
              <a:gd name="T1" fmla="*/ 0 h 685800"/>
              <a:gd name="T2" fmla="*/ 0 w 1995170"/>
              <a:gd name="T3" fmla="*/ 695357 h 685800"/>
              <a:gd name="T4" fmla="*/ 0 60000 65536"/>
              <a:gd name="T5" fmla="*/ 0 60000 65536"/>
            </a:gdLst>
            <a:ahLst/>
            <a:cxnLst>
              <a:cxn ang="T4">
                <a:pos x="T0" y="T1"/>
              </a:cxn>
              <a:cxn ang="T5">
                <a:pos x="T2" y="T3"/>
              </a:cxn>
            </a:cxnLst>
            <a:rect l="0" t="0" r="r" b="b"/>
            <a:pathLst>
              <a:path w="1995170" h="685800">
                <a:moveTo>
                  <a:pt x="1994916" y="0"/>
                </a:moveTo>
                <a:lnTo>
                  <a:pt x="0" y="685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19" name="object 51">
            <a:extLst>
              <a:ext uri="{FF2B5EF4-FFF2-40B4-BE49-F238E27FC236}">
                <a16:creationId xmlns:a16="http://schemas.microsoft.com/office/drawing/2014/main" id="{6353BE8B-0385-4DCD-8539-0B8959EDD0D8}"/>
              </a:ext>
            </a:extLst>
          </p:cNvPr>
          <p:cNvSpPr>
            <a:spLocks/>
          </p:cNvSpPr>
          <p:nvPr/>
        </p:nvSpPr>
        <p:spPr bwMode="auto">
          <a:xfrm>
            <a:off x="6721475" y="5016500"/>
            <a:ext cx="112713" cy="95250"/>
          </a:xfrm>
          <a:custGeom>
            <a:avLst/>
            <a:gdLst>
              <a:gd name="T0" fmla="*/ 80606 w 111760"/>
              <a:gd name="T1" fmla="*/ 0 h 94614"/>
              <a:gd name="T2" fmla="*/ 0 w 111760"/>
              <a:gd name="T3" fmla="*/ 80317 h 94614"/>
              <a:gd name="T4" fmla="*/ 113157 w 111760"/>
              <a:gd name="T5" fmla="*/ 95761 h 94614"/>
              <a:gd name="T6" fmla="*/ 0 60000 65536"/>
              <a:gd name="T7" fmla="*/ 0 60000 65536"/>
              <a:gd name="T8" fmla="*/ 0 60000 65536"/>
            </a:gdLst>
            <a:ahLst/>
            <a:cxnLst>
              <a:cxn ang="T6">
                <a:pos x="T0" y="T1"/>
              </a:cxn>
              <a:cxn ang="T7">
                <a:pos x="T2" y="T3"/>
              </a:cxn>
              <a:cxn ang="T8">
                <a:pos x="T4" y="T5"/>
              </a:cxn>
            </a:cxnLst>
            <a:rect l="0" t="0" r="r" b="b"/>
            <a:pathLst>
              <a:path w="111760" h="94614">
                <a:moveTo>
                  <a:pt x="79248" y="0"/>
                </a:moveTo>
                <a:lnTo>
                  <a:pt x="0" y="79248"/>
                </a:lnTo>
                <a:lnTo>
                  <a:pt x="111251" y="9448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20" name="object 52">
            <a:extLst>
              <a:ext uri="{FF2B5EF4-FFF2-40B4-BE49-F238E27FC236}">
                <a16:creationId xmlns:a16="http://schemas.microsoft.com/office/drawing/2014/main" id="{228DF4D5-4821-405E-917C-EA08913CF84D}"/>
              </a:ext>
            </a:extLst>
          </p:cNvPr>
          <p:cNvSpPr txBox="1">
            <a:spLocks noChangeArrowheads="1"/>
          </p:cNvSpPr>
          <p:nvPr/>
        </p:nvSpPr>
        <p:spPr bwMode="auto">
          <a:xfrm>
            <a:off x="7729538" y="2486025"/>
            <a:ext cx="2149475"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71" rIns="0" bIns="0">
            <a:spAutoFit/>
          </a:bodyPr>
          <a:lstStyle>
            <a:lvl1pPr marL="12700" indent="10953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400">
                <a:latin typeface="Times New Roman" panose="02020603050405020304" pitchFamily="18" charset="0"/>
                <a:cs typeface="Times New Roman" panose="02020603050405020304" pitchFamily="18" charset="0"/>
              </a:rPr>
              <a:t>&lt;source&gt; ClientMgr. java</a:t>
            </a:r>
          </a:p>
          <a:p>
            <a:pPr>
              <a:spcBef>
                <a:spcPts val="38"/>
              </a:spcBef>
            </a:pPr>
            <a:endParaRPr lang="zh-CN" altLang="zh-CN" sz="1900">
              <a:latin typeface="Times New Roman" panose="02020603050405020304" pitchFamily="18" charset="0"/>
              <a:cs typeface="Times New Roman" panose="02020603050405020304" pitchFamily="18" charset="0"/>
            </a:endParaRPr>
          </a:p>
          <a:p>
            <a:pPr/>
            <a:r>
              <a:rPr lang="zh-CN" altLang="zh-CN" sz="1200">
                <a:latin typeface="Times New Roman" panose="02020603050405020304" pitchFamily="18" charset="0"/>
                <a:cs typeface="Times New Roman" panose="02020603050405020304" pitchFamily="18" charset="0"/>
              </a:rPr>
              <a:t>&lt;import&gt;</a:t>
            </a:r>
          </a:p>
          <a:p>
            <a:endParaRPr lang="zh-CN" altLang="zh-CN" sz="1300">
              <a:latin typeface="Times New Roman" panose="02020603050405020304" pitchFamily="18" charset="0"/>
              <a:cs typeface="Times New Roman" panose="02020603050405020304" pitchFamily="18" charset="0"/>
            </a:endParaRPr>
          </a:p>
          <a:p>
            <a:pPr>
              <a:spcBef>
                <a:spcPts val="25"/>
              </a:spcBef>
            </a:pPr>
            <a:endParaRPr lang="zh-CN" altLang="zh-CN" sz="1400">
              <a:latin typeface="Times New Roman" panose="02020603050405020304" pitchFamily="18" charset="0"/>
              <a:cs typeface="Times New Roman" panose="02020603050405020304" pitchFamily="18" charset="0"/>
            </a:endParaRPr>
          </a:p>
          <a:p>
            <a:pPr/>
            <a:r>
              <a:rPr lang="zh-CN" altLang="zh-CN" sz="1400">
                <a:latin typeface="Times New Roman" panose="02020603050405020304" pitchFamily="18" charset="0"/>
                <a:cs typeface="Times New Roman" panose="02020603050405020304" pitchFamily="18" charset="0"/>
              </a:rPr>
              <a:t>&lt;source&gt; TransactionMgr. java</a:t>
            </a:r>
          </a:p>
        </p:txBody>
      </p:sp>
      <p:sp>
        <p:nvSpPr>
          <p:cNvPr id="53" name="object 53">
            <a:extLst>
              <a:ext uri="{FF2B5EF4-FFF2-40B4-BE49-F238E27FC236}">
                <a16:creationId xmlns:a16="http://schemas.microsoft.com/office/drawing/2014/main" id="{F24DDC37-2BA8-4911-A436-8693F30C2802}"/>
              </a:ext>
            </a:extLst>
          </p:cNvPr>
          <p:cNvSpPr txBox="1"/>
          <p:nvPr/>
        </p:nvSpPr>
        <p:spPr>
          <a:xfrm>
            <a:off x="9931400" y="4510088"/>
            <a:ext cx="781050"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&lt;import&gt;</a:t>
            </a:r>
            <a:endParaRPr sz="1207">
              <a:latin typeface="Times New Roman"/>
              <a:cs typeface="Times New Roman"/>
            </a:endParaRPr>
          </a:p>
        </p:txBody>
      </p:sp>
      <p:sp>
        <p:nvSpPr>
          <p:cNvPr id="163922" name="object 54">
            <a:extLst>
              <a:ext uri="{FF2B5EF4-FFF2-40B4-BE49-F238E27FC236}">
                <a16:creationId xmlns:a16="http://schemas.microsoft.com/office/drawing/2014/main" id="{34FF6739-F375-4A9C-8934-7096FEAF784A}"/>
              </a:ext>
            </a:extLst>
          </p:cNvPr>
          <p:cNvSpPr>
            <a:spLocks/>
          </p:cNvSpPr>
          <p:nvPr/>
        </p:nvSpPr>
        <p:spPr bwMode="auto">
          <a:xfrm>
            <a:off x="6238875" y="5095875"/>
            <a:ext cx="1849438" cy="766763"/>
          </a:xfrm>
          <a:custGeom>
            <a:avLst/>
            <a:gdLst>
              <a:gd name="T0" fmla="*/ 0 w 1838325"/>
              <a:gd name="T1" fmla="*/ 0 h 762000"/>
              <a:gd name="T2" fmla="*/ 0 w 1838325"/>
              <a:gd name="T3" fmla="*/ 771556 h 762000"/>
              <a:gd name="T4" fmla="*/ 1860232 w 1838325"/>
              <a:gd name="T5" fmla="*/ 771556 h 762000"/>
              <a:gd name="T6" fmla="*/ 1860232 w 1838325"/>
              <a:gd name="T7" fmla="*/ 0 h 762000"/>
              <a:gd name="T8" fmla="*/ 0 w 183832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8325" h="762000">
                <a:moveTo>
                  <a:pt x="0" y="0"/>
                </a:moveTo>
                <a:lnTo>
                  <a:pt x="0" y="762000"/>
                </a:lnTo>
                <a:lnTo>
                  <a:pt x="1837943" y="762000"/>
                </a:lnTo>
                <a:lnTo>
                  <a:pt x="183794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23" name="object 55">
            <a:extLst>
              <a:ext uri="{FF2B5EF4-FFF2-40B4-BE49-F238E27FC236}">
                <a16:creationId xmlns:a16="http://schemas.microsoft.com/office/drawing/2014/main" id="{B1B350E6-8728-4347-A541-7A77928566C3}"/>
              </a:ext>
            </a:extLst>
          </p:cNvPr>
          <p:cNvSpPr>
            <a:spLocks/>
          </p:cNvSpPr>
          <p:nvPr/>
        </p:nvSpPr>
        <p:spPr bwMode="auto">
          <a:xfrm>
            <a:off x="6238875" y="5095875"/>
            <a:ext cx="1849438" cy="766763"/>
          </a:xfrm>
          <a:custGeom>
            <a:avLst/>
            <a:gdLst>
              <a:gd name="T0" fmla="*/ 0 w 1838325"/>
              <a:gd name="T1" fmla="*/ 0 h 762000"/>
              <a:gd name="T2" fmla="*/ 0 w 1838325"/>
              <a:gd name="T3" fmla="*/ 771556 h 762000"/>
              <a:gd name="T4" fmla="*/ 1860232 w 1838325"/>
              <a:gd name="T5" fmla="*/ 771556 h 762000"/>
              <a:gd name="T6" fmla="*/ 1860232 w 1838325"/>
              <a:gd name="T7" fmla="*/ 0 h 762000"/>
              <a:gd name="T8" fmla="*/ 0 w 1838325"/>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8325" h="762000">
                <a:moveTo>
                  <a:pt x="0" y="0"/>
                </a:moveTo>
                <a:lnTo>
                  <a:pt x="0" y="762000"/>
                </a:lnTo>
                <a:lnTo>
                  <a:pt x="1837943" y="762000"/>
                </a:lnTo>
                <a:lnTo>
                  <a:pt x="1837943"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56" name="object 56">
            <a:extLst>
              <a:ext uri="{FF2B5EF4-FFF2-40B4-BE49-F238E27FC236}">
                <a16:creationId xmlns:a16="http://schemas.microsoft.com/office/drawing/2014/main" id="{ADC91010-1B6C-4CE8-A214-B0328AC7C19F}"/>
              </a:ext>
            </a:extLst>
          </p:cNvPr>
          <p:cNvSpPr txBox="1"/>
          <p:nvPr/>
        </p:nvSpPr>
        <p:spPr>
          <a:xfrm>
            <a:off x="6715125" y="5245100"/>
            <a:ext cx="898525"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&lt;source&gt;</a:t>
            </a:r>
            <a:endParaRPr sz="1408">
              <a:latin typeface="Times New Roman"/>
              <a:cs typeface="Times New Roman"/>
            </a:endParaRPr>
          </a:p>
        </p:txBody>
      </p:sp>
      <p:sp>
        <p:nvSpPr>
          <p:cNvPr id="57" name="object 57">
            <a:extLst>
              <a:ext uri="{FF2B5EF4-FFF2-40B4-BE49-F238E27FC236}">
                <a16:creationId xmlns:a16="http://schemas.microsoft.com/office/drawing/2014/main" id="{434A30F3-9518-4411-AE0F-6853A9C7307B}"/>
              </a:ext>
            </a:extLst>
          </p:cNvPr>
          <p:cNvSpPr txBox="1"/>
          <p:nvPr/>
        </p:nvSpPr>
        <p:spPr>
          <a:xfrm>
            <a:off x="6519863" y="5459413"/>
            <a:ext cx="1287462"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AccountMgr. java</a:t>
            </a:r>
            <a:endParaRPr sz="1408">
              <a:latin typeface="Times New Roman"/>
              <a:cs typeface="Times New Roman"/>
            </a:endParaRPr>
          </a:p>
        </p:txBody>
      </p:sp>
      <p:sp>
        <p:nvSpPr>
          <p:cNvPr id="163926" name="object 58">
            <a:extLst>
              <a:ext uri="{FF2B5EF4-FFF2-40B4-BE49-F238E27FC236}">
                <a16:creationId xmlns:a16="http://schemas.microsoft.com/office/drawing/2014/main" id="{4FA37C7F-4397-43CE-9501-DEADF4CA25D4}"/>
              </a:ext>
            </a:extLst>
          </p:cNvPr>
          <p:cNvSpPr>
            <a:spLocks/>
          </p:cNvSpPr>
          <p:nvPr/>
        </p:nvSpPr>
        <p:spPr bwMode="auto">
          <a:xfrm>
            <a:off x="5838825" y="5605463"/>
            <a:ext cx="482600" cy="192087"/>
          </a:xfrm>
          <a:custGeom>
            <a:avLst/>
            <a:gdLst>
              <a:gd name="T0" fmla="*/ 0 w 480060"/>
              <a:gd name="T1" fmla="*/ 0 h 190500"/>
              <a:gd name="T2" fmla="*/ 0 w 480060"/>
              <a:gd name="T3" fmla="*/ 193687 h 190500"/>
              <a:gd name="T4" fmla="*/ 485153 w 480060"/>
              <a:gd name="T5" fmla="*/ 193687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27" name="object 59">
            <a:extLst>
              <a:ext uri="{FF2B5EF4-FFF2-40B4-BE49-F238E27FC236}">
                <a16:creationId xmlns:a16="http://schemas.microsoft.com/office/drawing/2014/main" id="{5753C2AD-EE10-48AA-B913-F3BE16034A25}"/>
              </a:ext>
            </a:extLst>
          </p:cNvPr>
          <p:cNvSpPr>
            <a:spLocks/>
          </p:cNvSpPr>
          <p:nvPr/>
        </p:nvSpPr>
        <p:spPr bwMode="auto">
          <a:xfrm>
            <a:off x="5838825" y="5605463"/>
            <a:ext cx="482600" cy="192087"/>
          </a:xfrm>
          <a:custGeom>
            <a:avLst/>
            <a:gdLst>
              <a:gd name="T0" fmla="*/ 0 w 480060"/>
              <a:gd name="T1" fmla="*/ 0 h 190500"/>
              <a:gd name="T2" fmla="*/ 0 w 480060"/>
              <a:gd name="T3" fmla="*/ 193687 h 190500"/>
              <a:gd name="T4" fmla="*/ 485153 w 480060"/>
              <a:gd name="T5" fmla="*/ 193687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28" name="object 60">
            <a:extLst>
              <a:ext uri="{FF2B5EF4-FFF2-40B4-BE49-F238E27FC236}">
                <a16:creationId xmlns:a16="http://schemas.microsoft.com/office/drawing/2014/main" id="{B5BAF6CA-3A1B-41C2-85B4-CE6866FEFFCB}"/>
              </a:ext>
            </a:extLst>
          </p:cNvPr>
          <p:cNvSpPr>
            <a:spLocks/>
          </p:cNvSpPr>
          <p:nvPr/>
        </p:nvSpPr>
        <p:spPr bwMode="auto">
          <a:xfrm>
            <a:off x="5838825" y="5287963"/>
            <a:ext cx="482600" cy="190500"/>
          </a:xfrm>
          <a:custGeom>
            <a:avLst/>
            <a:gdLst>
              <a:gd name="T0" fmla="*/ 0 w 480060"/>
              <a:gd name="T1" fmla="*/ 0 h 190500"/>
              <a:gd name="T2" fmla="*/ 0 w 480060"/>
              <a:gd name="T3" fmla="*/ 190500 h 190500"/>
              <a:gd name="T4" fmla="*/ 485153 w 480060"/>
              <a:gd name="T5" fmla="*/ 190500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3929" name="object 61">
            <a:extLst>
              <a:ext uri="{FF2B5EF4-FFF2-40B4-BE49-F238E27FC236}">
                <a16:creationId xmlns:a16="http://schemas.microsoft.com/office/drawing/2014/main" id="{D55457CC-EC01-48BB-AAD6-4BDB11B445B8}"/>
              </a:ext>
            </a:extLst>
          </p:cNvPr>
          <p:cNvSpPr>
            <a:spLocks/>
          </p:cNvSpPr>
          <p:nvPr/>
        </p:nvSpPr>
        <p:spPr bwMode="auto">
          <a:xfrm>
            <a:off x="5838825" y="5287963"/>
            <a:ext cx="482600" cy="190500"/>
          </a:xfrm>
          <a:custGeom>
            <a:avLst/>
            <a:gdLst>
              <a:gd name="T0" fmla="*/ 0 w 480060"/>
              <a:gd name="T1" fmla="*/ 0 h 190500"/>
              <a:gd name="T2" fmla="*/ 0 w 480060"/>
              <a:gd name="T3" fmla="*/ 190500 h 190500"/>
              <a:gd name="T4" fmla="*/ 485153 w 480060"/>
              <a:gd name="T5" fmla="*/ 190500 h 190500"/>
              <a:gd name="T6" fmla="*/ 485153 w 480060"/>
              <a:gd name="T7" fmla="*/ 0 h 190500"/>
              <a:gd name="T8" fmla="*/ 0 w 4800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060" h="190500">
                <a:moveTo>
                  <a:pt x="0" y="0"/>
                </a:moveTo>
                <a:lnTo>
                  <a:pt x="0" y="190500"/>
                </a:lnTo>
                <a:lnTo>
                  <a:pt x="480060" y="190500"/>
                </a:lnTo>
                <a:lnTo>
                  <a:pt x="4800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30" name="object 62">
            <a:extLst>
              <a:ext uri="{FF2B5EF4-FFF2-40B4-BE49-F238E27FC236}">
                <a16:creationId xmlns:a16="http://schemas.microsoft.com/office/drawing/2014/main" id="{A0CE74BA-CC51-4C2C-96E0-F698D84E5E64}"/>
              </a:ext>
            </a:extLst>
          </p:cNvPr>
          <p:cNvSpPr>
            <a:spLocks/>
          </p:cNvSpPr>
          <p:nvPr/>
        </p:nvSpPr>
        <p:spPr bwMode="auto">
          <a:xfrm>
            <a:off x="6962775" y="5862638"/>
            <a:ext cx="1847850" cy="228600"/>
          </a:xfrm>
          <a:custGeom>
            <a:avLst/>
            <a:gdLst>
              <a:gd name="T0" fmla="*/ 0 w 1838325"/>
              <a:gd name="T1" fmla="*/ 0 h 228600"/>
              <a:gd name="T2" fmla="*/ 1857038 w 1838325"/>
              <a:gd name="T3" fmla="*/ 228599 h 228600"/>
              <a:gd name="T4" fmla="*/ 0 60000 65536"/>
              <a:gd name="T5" fmla="*/ 0 60000 65536"/>
            </a:gdLst>
            <a:ahLst/>
            <a:cxnLst>
              <a:cxn ang="T4">
                <a:pos x="T0" y="T1"/>
              </a:cxn>
              <a:cxn ang="T5">
                <a:pos x="T2" y="T3"/>
              </a:cxn>
            </a:cxnLst>
            <a:rect l="0" t="0" r="r" b="b"/>
            <a:pathLst>
              <a:path w="1838325" h="228600">
                <a:moveTo>
                  <a:pt x="0" y="0"/>
                </a:moveTo>
                <a:lnTo>
                  <a:pt x="1837943" y="228599"/>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31" name="object 63">
            <a:extLst>
              <a:ext uri="{FF2B5EF4-FFF2-40B4-BE49-F238E27FC236}">
                <a16:creationId xmlns:a16="http://schemas.microsoft.com/office/drawing/2014/main" id="{6AAF1A5D-E5DD-4BBE-947F-7A41F39E5608}"/>
              </a:ext>
            </a:extLst>
          </p:cNvPr>
          <p:cNvSpPr>
            <a:spLocks/>
          </p:cNvSpPr>
          <p:nvPr/>
        </p:nvSpPr>
        <p:spPr bwMode="auto">
          <a:xfrm>
            <a:off x="8704263" y="6030913"/>
            <a:ext cx="107950" cy="98425"/>
          </a:xfrm>
          <a:custGeom>
            <a:avLst/>
            <a:gdLst>
              <a:gd name="T0" fmla="*/ 0 w 106679"/>
              <a:gd name="T1" fmla="*/ 97794 h 99060"/>
              <a:gd name="T2" fmla="*/ 109236 w 106679"/>
              <a:gd name="T3" fmla="*/ 60181 h 99060"/>
              <a:gd name="T4" fmla="*/ 12484 w 106679"/>
              <a:gd name="T5" fmla="*/ 0 h 99060"/>
              <a:gd name="T6" fmla="*/ 0 60000 65536"/>
              <a:gd name="T7" fmla="*/ 0 60000 65536"/>
              <a:gd name="T8" fmla="*/ 0 60000 65536"/>
            </a:gdLst>
            <a:ahLst/>
            <a:cxnLst>
              <a:cxn ang="T6">
                <a:pos x="T0" y="T1"/>
              </a:cxn>
              <a:cxn ang="T7">
                <a:pos x="T2" y="T3"/>
              </a:cxn>
              <a:cxn ang="T8">
                <a:pos x="T4" y="T5"/>
              </a:cxn>
            </a:cxnLst>
            <a:rect l="0" t="0" r="r" b="b"/>
            <a:pathLst>
              <a:path w="106679" h="99060">
                <a:moveTo>
                  <a:pt x="0" y="99060"/>
                </a:moveTo>
                <a:lnTo>
                  <a:pt x="106679" y="60960"/>
                </a:lnTo>
                <a:lnTo>
                  <a:pt x="12192"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32" name="object 64">
            <a:extLst>
              <a:ext uri="{FF2B5EF4-FFF2-40B4-BE49-F238E27FC236}">
                <a16:creationId xmlns:a16="http://schemas.microsoft.com/office/drawing/2014/main" id="{3C3FCF7A-3893-450E-B412-664B865435CE}"/>
              </a:ext>
            </a:extLst>
          </p:cNvPr>
          <p:cNvSpPr>
            <a:spLocks/>
          </p:cNvSpPr>
          <p:nvPr/>
        </p:nvSpPr>
        <p:spPr bwMode="auto">
          <a:xfrm>
            <a:off x="9371013" y="4405313"/>
            <a:ext cx="482600" cy="614362"/>
          </a:xfrm>
          <a:custGeom>
            <a:avLst/>
            <a:gdLst>
              <a:gd name="T0" fmla="*/ 0 w 478790"/>
              <a:gd name="T1" fmla="*/ 0 h 609600"/>
              <a:gd name="T2" fmla="*/ 486181 w 478790"/>
              <a:gd name="T3" fmla="*/ 619161 h 609600"/>
              <a:gd name="T4" fmla="*/ 0 60000 65536"/>
              <a:gd name="T5" fmla="*/ 0 60000 65536"/>
            </a:gdLst>
            <a:ahLst/>
            <a:cxnLst>
              <a:cxn ang="T4">
                <a:pos x="T0" y="T1"/>
              </a:cxn>
              <a:cxn ang="T5">
                <a:pos x="T2" y="T3"/>
              </a:cxn>
            </a:cxnLst>
            <a:rect l="0" t="0" r="r" b="b"/>
            <a:pathLst>
              <a:path w="478790" h="609600">
                <a:moveTo>
                  <a:pt x="0" y="0"/>
                </a:moveTo>
                <a:lnTo>
                  <a:pt x="478535" y="6096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3933" name="object 65">
            <a:extLst>
              <a:ext uri="{FF2B5EF4-FFF2-40B4-BE49-F238E27FC236}">
                <a16:creationId xmlns:a16="http://schemas.microsoft.com/office/drawing/2014/main" id="{C675903B-00B5-4D21-9361-175C2484F9BE}"/>
              </a:ext>
            </a:extLst>
          </p:cNvPr>
          <p:cNvSpPr>
            <a:spLocks/>
          </p:cNvSpPr>
          <p:nvPr/>
        </p:nvSpPr>
        <p:spPr bwMode="auto">
          <a:xfrm>
            <a:off x="9752013" y="4910138"/>
            <a:ext cx="103187" cy="109537"/>
          </a:xfrm>
          <a:custGeom>
            <a:avLst/>
            <a:gdLst>
              <a:gd name="T0" fmla="*/ 0 w 102234"/>
              <a:gd name="T1" fmla="*/ 62032 h 108585"/>
              <a:gd name="T2" fmla="*/ 104020 w 102234"/>
              <a:gd name="T3" fmla="*/ 110109 h 108585"/>
              <a:gd name="T4" fmla="*/ 80733 w 102234"/>
              <a:gd name="T5" fmla="*/ 0 h 108585"/>
              <a:gd name="T6" fmla="*/ 0 60000 65536"/>
              <a:gd name="T7" fmla="*/ 0 60000 65536"/>
              <a:gd name="T8" fmla="*/ 0 60000 65536"/>
            </a:gdLst>
            <a:ahLst/>
            <a:cxnLst>
              <a:cxn ang="T6">
                <a:pos x="T0" y="T1"/>
              </a:cxn>
              <a:cxn ang="T7">
                <a:pos x="T2" y="T3"/>
              </a:cxn>
              <a:cxn ang="T8">
                <a:pos x="T4" y="T5"/>
              </a:cxn>
            </a:cxnLst>
            <a:rect l="0" t="0" r="r" b="b"/>
            <a:pathLst>
              <a:path w="102234" h="108585">
                <a:moveTo>
                  <a:pt x="0" y="60959"/>
                </a:moveTo>
                <a:lnTo>
                  <a:pt x="102107" y="108203"/>
                </a:lnTo>
                <a:lnTo>
                  <a:pt x="79248" y="0"/>
                </a:lnTo>
              </a:path>
            </a:pathLst>
          </a:custGeom>
          <a:noFill/>
          <a:ln w="914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6" name="object 66">
            <a:extLst>
              <a:ext uri="{FF2B5EF4-FFF2-40B4-BE49-F238E27FC236}">
                <a16:creationId xmlns:a16="http://schemas.microsoft.com/office/drawing/2014/main" id="{CB56F3FB-9E0C-4D1F-9A7A-3EF43C59DAEE}"/>
              </a:ext>
            </a:extLst>
          </p:cNvPr>
          <p:cNvSpPr txBox="1"/>
          <p:nvPr/>
        </p:nvSpPr>
        <p:spPr>
          <a:xfrm>
            <a:off x="9210675" y="2057400"/>
            <a:ext cx="779463"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&lt;import&gt;</a:t>
            </a:r>
            <a:endParaRPr sz="1207">
              <a:latin typeface="Times New Roman"/>
              <a:cs typeface="Times New Roman"/>
            </a:endParaRPr>
          </a:p>
        </p:txBody>
      </p:sp>
      <p:sp>
        <p:nvSpPr>
          <p:cNvPr id="67" name="object 67">
            <a:extLst>
              <a:ext uri="{FF2B5EF4-FFF2-40B4-BE49-F238E27FC236}">
                <a16:creationId xmlns:a16="http://schemas.microsoft.com/office/drawing/2014/main" id="{7A0ED5F3-2458-4B9F-A86A-D0C88D2A0304}"/>
              </a:ext>
            </a:extLst>
          </p:cNvPr>
          <p:cNvSpPr txBox="1"/>
          <p:nvPr/>
        </p:nvSpPr>
        <p:spPr>
          <a:xfrm>
            <a:off x="7362825" y="2133600"/>
            <a:ext cx="781050"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&lt;import&gt;</a:t>
            </a:r>
            <a:endParaRPr sz="1207">
              <a:latin typeface="Times New Roman"/>
              <a:cs typeface="Times New Roman"/>
            </a:endParaRPr>
          </a:p>
        </p:txBody>
      </p:sp>
      <p:sp>
        <p:nvSpPr>
          <p:cNvPr id="68" name="object 68">
            <a:extLst>
              <a:ext uri="{FF2B5EF4-FFF2-40B4-BE49-F238E27FC236}">
                <a16:creationId xmlns:a16="http://schemas.microsoft.com/office/drawing/2014/main" id="{B8407397-551F-4821-82C8-A915565D0CF4}"/>
              </a:ext>
            </a:extLst>
          </p:cNvPr>
          <p:cNvSpPr txBox="1"/>
          <p:nvPr/>
        </p:nvSpPr>
        <p:spPr>
          <a:xfrm>
            <a:off x="7123113" y="6118225"/>
            <a:ext cx="779462"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&lt;import&gt;</a:t>
            </a:r>
            <a:endParaRPr sz="1207">
              <a:latin typeface="Times New Roman"/>
              <a:cs typeface="Times New Roman"/>
            </a:endParaRPr>
          </a:p>
        </p:txBody>
      </p:sp>
      <p:sp>
        <p:nvSpPr>
          <p:cNvPr id="69" name="object 69">
            <a:extLst>
              <a:ext uri="{FF2B5EF4-FFF2-40B4-BE49-F238E27FC236}">
                <a16:creationId xmlns:a16="http://schemas.microsoft.com/office/drawing/2014/main" id="{635E7B6E-7E8F-4226-83AC-B9D5C10785EE}"/>
              </a:ext>
            </a:extLst>
          </p:cNvPr>
          <p:cNvSpPr txBox="1">
            <a:spLocks noGrp="1"/>
          </p:cNvSpPr>
          <p:nvPr>
            <p:ph type="title"/>
          </p:nvPr>
        </p:nvSpPr>
        <p:spPr>
          <a:xfrm>
            <a:off x="152400" y="176213"/>
            <a:ext cx="6784975" cy="688975"/>
          </a:xfrm>
        </p:spPr>
        <p:txBody>
          <a:bodyPr lIns="0" tIns="12132" rIns="0" bIns="0" rtlCol="0">
            <a:spAutoFit/>
          </a:bodyPr>
          <a:lstStyle/>
          <a:p>
            <a:pPr marL="12771">
              <a:spcBef>
                <a:spcPts val="96"/>
              </a:spcBef>
              <a:defRPr/>
            </a:pPr>
            <a:r>
              <a:rPr spc="-5" dirty="0"/>
              <a:t>实现</a:t>
            </a:r>
            <a:r>
              <a:rPr spc="-45" dirty="0"/>
              <a:t> </a:t>
            </a:r>
            <a:r>
              <a:rPr spc="-5" dirty="0"/>
              <a:t>视图</a:t>
            </a:r>
            <a:endParaRPr dirty="0"/>
          </a:p>
        </p:txBody>
      </p:sp>
      <p:sp>
        <p:nvSpPr>
          <p:cNvPr id="70" name="矩形 69">
            <a:extLst>
              <a:ext uri="{FF2B5EF4-FFF2-40B4-BE49-F238E27FC236}">
                <a16:creationId xmlns:a16="http://schemas.microsoft.com/office/drawing/2014/main" id="{7E4DC1EC-B484-4407-B287-78723E4DB8F7}"/>
              </a:ext>
            </a:extLst>
          </p:cNvPr>
          <p:cNvSpPr/>
          <p:nvPr/>
        </p:nvSpPr>
        <p:spPr>
          <a:xfrm>
            <a:off x="228600" y="1150938"/>
            <a:ext cx="2786063" cy="461962"/>
          </a:xfrm>
          <a:prstGeom prst="rect">
            <a:avLst/>
          </a:prstGeom>
        </p:spPr>
        <p:txBody>
          <a:bodyPr wrap="none">
            <a:spAutoFit/>
          </a:bodyPr>
          <a:lstStyle/>
          <a:p>
            <a:pPr>
              <a:defRPr/>
            </a:pPr>
            <a:r>
              <a:rPr lang="en-US" altLang="zh-CN" sz="2400" spc="-5" dirty="0"/>
              <a:t>源</a:t>
            </a:r>
            <a:r>
              <a:rPr lang="en-US" altLang="zh-CN" sz="2400" spc="-10" dirty="0"/>
              <a:t> </a:t>
            </a:r>
            <a:r>
              <a:rPr lang="en-US" altLang="zh-CN" sz="2400" dirty="0"/>
              <a:t>组件</a:t>
            </a:r>
            <a:endParaRPr lang="zh-CN" altLang="en-US" sz="2400" dirty="0"/>
          </a:p>
        </p:txBody>
      </p:sp>
    </p:spTree>
  </p:cSld>
  <p:clrMapOvr>
    <a:masterClrMapping/>
  </p:clrMapOvr>
</p:sld>
</file>

<file path=ppt/slides/slide9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B554C1C-E290-482C-95EB-FACF8C1076A3}"/>
              </a:ext>
            </a:extLst>
          </p:cNvPr>
          <p:cNvSpPr txBox="1">
            <a:spLocks noGrp="1"/>
          </p:cNvSpPr>
          <p:nvPr>
            <p:ph type="title"/>
          </p:nvPr>
        </p:nvSpPr>
        <p:spPr>
          <a:xfrm>
            <a:off x="173038" y="1122363"/>
            <a:ext cx="3344862" cy="1003300"/>
          </a:xfrm>
        </p:spPr>
        <p:txBody>
          <a:bodyPr tIns="12771" rtlCol="0">
            <a:spAutoFit/>
          </a:bodyPr>
          <a:lstStyle/>
          <a:p>
            <a:pPr marL="12771">
              <a:spcBef>
                <a:spcPts val="101"/>
              </a:spcBef>
              <a:defRPr/>
            </a:pPr>
            <a:r>
              <a:rPr spc="-5" dirty="0">
                <a:solidFill>
                  <a:schemeClr val="tx1"/>
                </a:solidFill>
              </a:rPr>
              <a:t>-可执行文件</a:t>
            </a:r>
            <a:r>
              <a:rPr spc="-55" dirty="0">
                <a:solidFill>
                  <a:schemeClr val="tx1"/>
                </a:solidFill>
              </a:rPr>
              <a:t> </a:t>
            </a:r>
            <a:r>
              <a:rPr spc="-5" dirty="0">
                <a:solidFill>
                  <a:schemeClr val="tx1"/>
                </a:solidFill>
              </a:rPr>
              <a:t>释放</a:t>
            </a:r>
          </a:p>
        </p:txBody>
      </p:sp>
      <p:sp>
        <p:nvSpPr>
          <p:cNvPr id="164867" name="object 3">
            <a:extLst>
              <a:ext uri="{FF2B5EF4-FFF2-40B4-BE49-F238E27FC236}">
                <a16:creationId xmlns:a16="http://schemas.microsoft.com/office/drawing/2014/main" id="{B5A78BBA-A617-454B-87F6-690F765B84C7}"/>
              </a:ext>
            </a:extLst>
          </p:cNvPr>
          <p:cNvSpPr>
            <a:spLocks/>
          </p:cNvSpPr>
          <p:nvPr/>
        </p:nvSpPr>
        <p:spPr bwMode="auto">
          <a:xfrm>
            <a:off x="4264025" y="5095875"/>
            <a:ext cx="1762125" cy="766763"/>
          </a:xfrm>
          <a:custGeom>
            <a:avLst/>
            <a:gdLst>
              <a:gd name="T0" fmla="*/ 0 w 1752600"/>
              <a:gd name="T1" fmla="*/ 0 h 762000"/>
              <a:gd name="T2" fmla="*/ 0 w 1752600"/>
              <a:gd name="T3" fmla="*/ 771556 h 762000"/>
              <a:gd name="T4" fmla="*/ 1771701 w 1752600"/>
              <a:gd name="T5" fmla="*/ 771556 h 762000"/>
              <a:gd name="T6" fmla="*/ 1771701 w 1752600"/>
              <a:gd name="T7" fmla="*/ 0 h 762000"/>
              <a:gd name="T8" fmla="*/ 0 w 175260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762000">
                <a:moveTo>
                  <a:pt x="0" y="0"/>
                </a:moveTo>
                <a:lnTo>
                  <a:pt x="0" y="762000"/>
                </a:lnTo>
                <a:lnTo>
                  <a:pt x="1752599" y="762000"/>
                </a:lnTo>
                <a:lnTo>
                  <a:pt x="17525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 name="object 4">
            <a:extLst>
              <a:ext uri="{FF2B5EF4-FFF2-40B4-BE49-F238E27FC236}">
                <a16:creationId xmlns:a16="http://schemas.microsoft.com/office/drawing/2014/main" id="{4DE7864A-8BAF-4FF2-AEFE-917FB323FE3D}"/>
              </a:ext>
            </a:extLst>
          </p:cNvPr>
          <p:cNvSpPr txBox="1"/>
          <p:nvPr/>
        </p:nvSpPr>
        <p:spPr>
          <a:xfrm>
            <a:off x="4548188" y="5245100"/>
            <a:ext cx="1195387"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&lt;executable&gt;</a:t>
            </a:r>
            <a:endParaRPr sz="1408">
              <a:latin typeface="Times New Roman"/>
              <a:cs typeface="Times New Roman"/>
            </a:endParaRPr>
          </a:p>
        </p:txBody>
      </p:sp>
      <p:sp>
        <p:nvSpPr>
          <p:cNvPr id="5" name="object 5">
            <a:extLst>
              <a:ext uri="{FF2B5EF4-FFF2-40B4-BE49-F238E27FC236}">
                <a16:creationId xmlns:a16="http://schemas.microsoft.com/office/drawing/2014/main" id="{E45AF8DB-99DA-4C0E-9F29-BEFE735A8301}"/>
              </a:ext>
            </a:extLst>
          </p:cNvPr>
          <p:cNvSpPr txBox="1"/>
          <p:nvPr/>
        </p:nvSpPr>
        <p:spPr>
          <a:xfrm>
            <a:off x="4476750" y="5459413"/>
            <a:ext cx="1336675"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AccountMgr 类</a:t>
            </a:r>
            <a:endParaRPr sz="1408">
              <a:latin typeface="Times New Roman"/>
              <a:cs typeface="Times New Roman"/>
            </a:endParaRPr>
          </a:p>
        </p:txBody>
      </p:sp>
      <p:sp>
        <p:nvSpPr>
          <p:cNvPr id="164870" name="object 6">
            <a:extLst>
              <a:ext uri="{FF2B5EF4-FFF2-40B4-BE49-F238E27FC236}">
                <a16:creationId xmlns:a16="http://schemas.microsoft.com/office/drawing/2014/main" id="{2B347456-312E-4678-A224-8CA7B93AEFD4}"/>
              </a:ext>
            </a:extLst>
          </p:cNvPr>
          <p:cNvSpPr>
            <a:spLocks/>
          </p:cNvSpPr>
          <p:nvPr/>
        </p:nvSpPr>
        <p:spPr bwMode="auto">
          <a:xfrm>
            <a:off x="3879850" y="5605463"/>
            <a:ext cx="460375" cy="192087"/>
          </a:xfrm>
          <a:custGeom>
            <a:avLst/>
            <a:gdLst>
              <a:gd name="T0" fmla="*/ 0 w 457200"/>
              <a:gd name="T1" fmla="*/ 0 h 190500"/>
              <a:gd name="T2" fmla="*/ 0 w 457200"/>
              <a:gd name="T3" fmla="*/ 193687 h 190500"/>
              <a:gd name="T4" fmla="*/ 463571 w 457200"/>
              <a:gd name="T5" fmla="*/ 193687 h 190500"/>
              <a:gd name="T6" fmla="*/ 463571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199" y="190500"/>
                </a:lnTo>
                <a:lnTo>
                  <a:pt x="45719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71" name="object 7">
            <a:extLst>
              <a:ext uri="{FF2B5EF4-FFF2-40B4-BE49-F238E27FC236}">
                <a16:creationId xmlns:a16="http://schemas.microsoft.com/office/drawing/2014/main" id="{7CB7D3B4-A416-446E-8367-BC545FEB9C5E}"/>
              </a:ext>
            </a:extLst>
          </p:cNvPr>
          <p:cNvSpPr>
            <a:spLocks/>
          </p:cNvSpPr>
          <p:nvPr/>
        </p:nvSpPr>
        <p:spPr bwMode="auto">
          <a:xfrm>
            <a:off x="3879850" y="5605463"/>
            <a:ext cx="460375" cy="192087"/>
          </a:xfrm>
          <a:custGeom>
            <a:avLst/>
            <a:gdLst>
              <a:gd name="T0" fmla="*/ 0 w 457200"/>
              <a:gd name="T1" fmla="*/ 0 h 190500"/>
              <a:gd name="T2" fmla="*/ 0 w 457200"/>
              <a:gd name="T3" fmla="*/ 193687 h 190500"/>
              <a:gd name="T4" fmla="*/ 463571 w 457200"/>
              <a:gd name="T5" fmla="*/ 193687 h 190500"/>
              <a:gd name="T6" fmla="*/ 463571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199" y="190500"/>
                </a:lnTo>
                <a:lnTo>
                  <a:pt x="4571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72" name="object 8">
            <a:extLst>
              <a:ext uri="{FF2B5EF4-FFF2-40B4-BE49-F238E27FC236}">
                <a16:creationId xmlns:a16="http://schemas.microsoft.com/office/drawing/2014/main" id="{0E266298-7A79-4989-9FBC-BEFA56D406BC}"/>
              </a:ext>
            </a:extLst>
          </p:cNvPr>
          <p:cNvSpPr>
            <a:spLocks/>
          </p:cNvSpPr>
          <p:nvPr/>
        </p:nvSpPr>
        <p:spPr bwMode="auto">
          <a:xfrm>
            <a:off x="3879850" y="5287963"/>
            <a:ext cx="460375" cy="190500"/>
          </a:xfrm>
          <a:custGeom>
            <a:avLst/>
            <a:gdLst>
              <a:gd name="T0" fmla="*/ 0 w 457200"/>
              <a:gd name="T1" fmla="*/ 0 h 190500"/>
              <a:gd name="T2" fmla="*/ 0 w 457200"/>
              <a:gd name="T3" fmla="*/ 190500 h 190500"/>
              <a:gd name="T4" fmla="*/ 463571 w 457200"/>
              <a:gd name="T5" fmla="*/ 190500 h 190500"/>
              <a:gd name="T6" fmla="*/ 463571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199" y="190500"/>
                </a:lnTo>
                <a:lnTo>
                  <a:pt x="45719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73" name="object 9">
            <a:extLst>
              <a:ext uri="{FF2B5EF4-FFF2-40B4-BE49-F238E27FC236}">
                <a16:creationId xmlns:a16="http://schemas.microsoft.com/office/drawing/2014/main" id="{2D82DEE7-5F21-42B8-9E80-5D6E11C75C74}"/>
              </a:ext>
            </a:extLst>
          </p:cNvPr>
          <p:cNvSpPr>
            <a:spLocks/>
          </p:cNvSpPr>
          <p:nvPr/>
        </p:nvSpPr>
        <p:spPr bwMode="auto">
          <a:xfrm>
            <a:off x="3879850" y="5287963"/>
            <a:ext cx="460375" cy="190500"/>
          </a:xfrm>
          <a:custGeom>
            <a:avLst/>
            <a:gdLst>
              <a:gd name="T0" fmla="*/ 0 w 457200"/>
              <a:gd name="T1" fmla="*/ 0 h 190500"/>
              <a:gd name="T2" fmla="*/ 0 w 457200"/>
              <a:gd name="T3" fmla="*/ 190500 h 190500"/>
              <a:gd name="T4" fmla="*/ 463571 w 457200"/>
              <a:gd name="T5" fmla="*/ 190500 h 190500"/>
              <a:gd name="T6" fmla="*/ 463571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199" y="190500"/>
                </a:lnTo>
                <a:lnTo>
                  <a:pt x="4571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74" name="object 10">
            <a:extLst>
              <a:ext uri="{FF2B5EF4-FFF2-40B4-BE49-F238E27FC236}">
                <a16:creationId xmlns:a16="http://schemas.microsoft.com/office/drawing/2014/main" id="{7611A131-D14B-4551-990C-2E0074B5D290}"/>
              </a:ext>
            </a:extLst>
          </p:cNvPr>
          <p:cNvSpPr>
            <a:spLocks/>
          </p:cNvSpPr>
          <p:nvPr/>
        </p:nvSpPr>
        <p:spPr bwMode="auto">
          <a:xfrm>
            <a:off x="4264025" y="1187450"/>
            <a:ext cx="1762125" cy="766763"/>
          </a:xfrm>
          <a:custGeom>
            <a:avLst/>
            <a:gdLst>
              <a:gd name="T0" fmla="*/ 0 w 1752600"/>
              <a:gd name="T1" fmla="*/ 0 h 762000"/>
              <a:gd name="T2" fmla="*/ 0 w 1752600"/>
              <a:gd name="T3" fmla="*/ 771555 h 762000"/>
              <a:gd name="T4" fmla="*/ 1771702 w 1752600"/>
              <a:gd name="T5" fmla="*/ 771555 h 762000"/>
              <a:gd name="T6" fmla="*/ 1771702 w 1752600"/>
              <a:gd name="T7" fmla="*/ 0 h 762000"/>
              <a:gd name="T8" fmla="*/ 0 w 175260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762000">
                <a:moveTo>
                  <a:pt x="0" y="0"/>
                </a:moveTo>
                <a:lnTo>
                  <a:pt x="0" y="761999"/>
                </a:lnTo>
                <a:lnTo>
                  <a:pt x="1752600" y="761999"/>
                </a:lnTo>
                <a:lnTo>
                  <a:pt x="1752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1" name="object 11">
            <a:extLst>
              <a:ext uri="{FF2B5EF4-FFF2-40B4-BE49-F238E27FC236}">
                <a16:creationId xmlns:a16="http://schemas.microsoft.com/office/drawing/2014/main" id="{575C52B3-AD37-4950-9F67-6A16D357F7E2}"/>
              </a:ext>
            </a:extLst>
          </p:cNvPr>
          <p:cNvSpPr txBox="1"/>
          <p:nvPr/>
        </p:nvSpPr>
        <p:spPr>
          <a:xfrm>
            <a:off x="4702175" y="1336675"/>
            <a:ext cx="885825"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&lt;binary&gt;</a:t>
            </a:r>
            <a:endParaRPr sz="1408">
              <a:latin typeface="Times New Roman"/>
              <a:cs typeface="Times New Roman"/>
            </a:endParaRPr>
          </a:p>
        </p:txBody>
      </p:sp>
      <p:sp>
        <p:nvSpPr>
          <p:cNvPr id="12" name="object 12">
            <a:extLst>
              <a:ext uri="{FF2B5EF4-FFF2-40B4-BE49-F238E27FC236}">
                <a16:creationId xmlns:a16="http://schemas.microsoft.com/office/drawing/2014/main" id="{1B99E91F-10DB-49D3-9690-C8F554A62211}"/>
              </a:ext>
            </a:extLst>
          </p:cNvPr>
          <p:cNvSpPr txBox="1"/>
          <p:nvPr/>
        </p:nvSpPr>
        <p:spPr>
          <a:xfrm>
            <a:off x="4656138" y="1552575"/>
            <a:ext cx="977900"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显示. 类</a:t>
            </a:r>
            <a:endParaRPr sz="1408">
              <a:latin typeface="Times New Roman"/>
              <a:cs typeface="Times New Roman"/>
            </a:endParaRPr>
          </a:p>
        </p:txBody>
      </p:sp>
      <p:sp>
        <p:nvSpPr>
          <p:cNvPr id="164877" name="object 13">
            <a:extLst>
              <a:ext uri="{FF2B5EF4-FFF2-40B4-BE49-F238E27FC236}">
                <a16:creationId xmlns:a16="http://schemas.microsoft.com/office/drawing/2014/main" id="{2EDA25A9-3AB9-4844-9EA1-40E0A750796C}"/>
              </a:ext>
            </a:extLst>
          </p:cNvPr>
          <p:cNvSpPr>
            <a:spLocks/>
          </p:cNvSpPr>
          <p:nvPr/>
        </p:nvSpPr>
        <p:spPr bwMode="auto">
          <a:xfrm>
            <a:off x="3879850" y="1698625"/>
            <a:ext cx="460375" cy="190500"/>
          </a:xfrm>
          <a:custGeom>
            <a:avLst/>
            <a:gdLst>
              <a:gd name="T0" fmla="*/ 0 w 457200"/>
              <a:gd name="T1" fmla="*/ 0 h 190500"/>
              <a:gd name="T2" fmla="*/ 0 w 457200"/>
              <a:gd name="T3" fmla="*/ 190500 h 190500"/>
              <a:gd name="T4" fmla="*/ 463572 w 457200"/>
              <a:gd name="T5" fmla="*/ 190500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78" name="object 14">
            <a:extLst>
              <a:ext uri="{FF2B5EF4-FFF2-40B4-BE49-F238E27FC236}">
                <a16:creationId xmlns:a16="http://schemas.microsoft.com/office/drawing/2014/main" id="{EC3E7BF9-AAD3-4156-BB55-9D50A07385E6}"/>
              </a:ext>
            </a:extLst>
          </p:cNvPr>
          <p:cNvSpPr>
            <a:spLocks/>
          </p:cNvSpPr>
          <p:nvPr/>
        </p:nvSpPr>
        <p:spPr bwMode="auto">
          <a:xfrm>
            <a:off x="3879850" y="1698625"/>
            <a:ext cx="460375" cy="190500"/>
          </a:xfrm>
          <a:custGeom>
            <a:avLst/>
            <a:gdLst>
              <a:gd name="T0" fmla="*/ 0 w 457200"/>
              <a:gd name="T1" fmla="*/ 0 h 190500"/>
              <a:gd name="T2" fmla="*/ 0 w 457200"/>
              <a:gd name="T3" fmla="*/ 190500 h 190500"/>
              <a:gd name="T4" fmla="*/ 463572 w 457200"/>
              <a:gd name="T5" fmla="*/ 190500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79" name="object 15">
            <a:extLst>
              <a:ext uri="{FF2B5EF4-FFF2-40B4-BE49-F238E27FC236}">
                <a16:creationId xmlns:a16="http://schemas.microsoft.com/office/drawing/2014/main" id="{9FCE149F-D6CA-482F-87BD-D2FCAA7C6248}"/>
              </a:ext>
            </a:extLst>
          </p:cNvPr>
          <p:cNvSpPr>
            <a:spLocks/>
          </p:cNvSpPr>
          <p:nvPr/>
        </p:nvSpPr>
        <p:spPr bwMode="auto">
          <a:xfrm>
            <a:off x="3879850" y="1379538"/>
            <a:ext cx="460375" cy="190500"/>
          </a:xfrm>
          <a:custGeom>
            <a:avLst/>
            <a:gdLst>
              <a:gd name="T0" fmla="*/ 0 w 457200"/>
              <a:gd name="T1" fmla="*/ 0 h 190500"/>
              <a:gd name="T2" fmla="*/ 0 w 457200"/>
              <a:gd name="T3" fmla="*/ 190499 h 190500"/>
              <a:gd name="T4" fmla="*/ 463572 w 457200"/>
              <a:gd name="T5" fmla="*/ 190499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499"/>
                </a:lnTo>
                <a:lnTo>
                  <a:pt x="457200" y="190499"/>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80" name="object 16">
            <a:extLst>
              <a:ext uri="{FF2B5EF4-FFF2-40B4-BE49-F238E27FC236}">
                <a16:creationId xmlns:a16="http://schemas.microsoft.com/office/drawing/2014/main" id="{DB1A1A69-0ECF-43D3-B3FF-FD2F30E2C97D}"/>
              </a:ext>
            </a:extLst>
          </p:cNvPr>
          <p:cNvSpPr>
            <a:spLocks/>
          </p:cNvSpPr>
          <p:nvPr/>
        </p:nvSpPr>
        <p:spPr bwMode="auto">
          <a:xfrm>
            <a:off x="3879850" y="1379538"/>
            <a:ext cx="460375" cy="190500"/>
          </a:xfrm>
          <a:custGeom>
            <a:avLst/>
            <a:gdLst>
              <a:gd name="T0" fmla="*/ 0 w 457200"/>
              <a:gd name="T1" fmla="*/ 0 h 190500"/>
              <a:gd name="T2" fmla="*/ 0 w 457200"/>
              <a:gd name="T3" fmla="*/ 190499 h 190500"/>
              <a:gd name="T4" fmla="*/ 463572 w 457200"/>
              <a:gd name="T5" fmla="*/ 190499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499"/>
                </a:lnTo>
                <a:lnTo>
                  <a:pt x="457200" y="190499"/>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81" name="object 17">
            <a:extLst>
              <a:ext uri="{FF2B5EF4-FFF2-40B4-BE49-F238E27FC236}">
                <a16:creationId xmlns:a16="http://schemas.microsoft.com/office/drawing/2014/main" id="{9E3E28FA-08A6-4810-ACB7-94F0C211AA2B}"/>
              </a:ext>
            </a:extLst>
          </p:cNvPr>
          <p:cNvSpPr>
            <a:spLocks/>
          </p:cNvSpPr>
          <p:nvPr/>
        </p:nvSpPr>
        <p:spPr bwMode="auto">
          <a:xfrm>
            <a:off x="6950075" y="1111250"/>
            <a:ext cx="2141538" cy="766763"/>
          </a:xfrm>
          <a:custGeom>
            <a:avLst/>
            <a:gdLst>
              <a:gd name="T0" fmla="*/ 0 w 2129154"/>
              <a:gd name="T1" fmla="*/ 0 h 762000"/>
              <a:gd name="T2" fmla="*/ 0 w 2129154"/>
              <a:gd name="T3" fmla="*/ 771556 h 762000"/>
              <a:gd name="T4" fmla="*/ 2153866 w 2129154"/>
              <a:gd name="T5" fmla="*/ 771556 h 762000"/>
              <a:gd name="T6" fmla="*/ 2153866 w 2129154"/>
              <a:gd name="T7" fmla="*/ 0 h 762000"/>
              <a:gd name="T8" fmla="*/ 0 w 2129154"/>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9154" h="762000">
                <a:moveTo>
                  <a:pt x="0" y="0"/>
                </a:moveTo>
                <a:lnTo>
                  <a:pt x="0" y="762000"/>
                </a:lnTo>
                <a:lnTo>
                  <a:pt x="2129028" y="762000"/>
                </a:lnTo>
                <a:lnTo>
                  <a:pt x="2129028"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8" name="object 18">
            <a:extLst>
              <a:ext uri="{FF2B5EF4-FFF2-40B4-BE49-F238E27FC236}">
                <a16:creationId xmlns:a16="http://schemas.microsoft.com/office/drawing/2014/main" id="{4122463C-AE59-4370-8A17-B22F59AF2126}"/>
              </a:ext>
            </a:extLst>
          </p:cNvPr>
          <p:cNvSpPr txBox="1"/>
          <p:nvPr/>
        </p:nvSpPr>
        <p:spPr>
          <a:xfrm>
            <a:off x="7577138" y="1260475"/>
            <a:ext cx="885825"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&lt;binary&gt;</a:t>
            </a:r>
            <a:endParaRPr sz="1408">
              <a:latin typeface="Times New Roman"/>
              <a:cs typeface="Times New Roman"/>
            </a:endParaRPr>
          </a:p>
        </p:txBody>
      </p:sp>
      <p:sp>
        <p:nvSpPr>
          <p:cNvPr id="19" name="object 19">
            <a:extLst>
              <a:ext uri="{FF2B5EF4-FFF2-40B4-BE49-F238E27FC236}">
                <a16:creationId xmlns:a16="http://schemas.microsoft.com/office/drawing/2014/main" id="{B339C344-F916-43A7-8D94-CE8C7717C1EB}"/>
              </a:ext>
            </a:extLst>
          </p:cNvPr>
          <p:cNvSpPr txBox="1"/>
          <p:nvPr/>
        </p:nvSpPr>
        <p:spPr>
          <a:xfrm>
            <a:off x="7208838" y="1474788"/>
            <a:ext cx="1624012"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DispenserFeeder 类</a:t>
            </a:r>
            <a:endParaRPr sz="1408">
              <a:latin typeface="Times New Roman"/>
              <a:cs typeface="Times New Roman"/>
            </a:endParaRPr>
          </a:p>
        </p:txBody>
      </p:sp>
      <p:sp>
        <p:nvSpPr>
          <p:cNvPr id="164884" name="object 20">
            <a:extLst>
              <a:ext uri="{FF2B5EF4-FFF2-40B4-BE49-F238E27FC236}">
                <a16:creationId xmlns:a16="http://schemas.microsoft.com/office/drawing/2014/main" id="{60DE9857-CDDF-447C-BE4D-36A83ACEAA9F}"/>
              </a:ext>
            </a:extLst>
          </p:cNvPr>
          <p:cNvSpPr>
            <a:spLocks/>
          </p:cNvSpPr>
          <p:nvPr/>
        </p:nvSpPr>
        <p:spPr bwMode="auto">
          <a:xfrm>
            <a:off x="6484938" y="1620838"/>
            <a:ext cx="560387" cy="192087"/>
          </a:xfrm>
          <a:custGeom>
            <a:avLst/>
            <a:gdLst>
              <a:gd name="T0" fmla="*/ 0 w 556260"/>
              <a:gd name="T1" fmla="*/ 0 h 190500"/>
              <a:gd name="T2" fmla="*/ 0 w 556260"/>
              <a:gd name="T3" fmla="*/ 193687 h 190500"/>
              <a:gd name="T4" fmla="*/ 564545 w 556260"/>
              <a:gd name="T5" fmla="*/ 193687 h 190500"/>
              <a:gd name="T6" fmla="*/ 564545 w 556260"/>
              <a:gd name="T7" fmla="*/ 0 h 190500"/>
              <a:gd name="T8" fmla="*/ 0 w 5562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260" h="190500">
                <a:moveTo>
                  <a:pt x="0" y="0"/>
                </a:moveTo>
                <a:lnTo>
                  <a:pt x="0" y="190500"/>
                </a:lnTo>
                <a:lnTo>
                  <a:pt x="556260" y="190500"/>
                </a:lnTo>
                <a:lnTo>
                  <a:pt x="5562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85" name="object 21">
            <a:extLst>
              <a:ext uri="{FF2B5EF4-FFF2-40B4-BE49-F238E27FC236}">
                <a16:creationId xmlns:a16="http://schemas.microsoft.com/office/drawing/2014/main" id="{02E74367-15DE-40A4-91D9-3240129F6B4E}"/>
              </a:ext>
            </a:extLst>
          </p:cNvPr>
          <p:cNvSpPr>
            <a:spLocks/>
          </p:cNvSpPr>
          <p:nvPr/>
        </p:nvSpPr>
        <p:spPr bwMode="auto">
          <a:xfrm>
            <a:off x="6484938" y="1620838"/>
            <a:ext cx="560387" cy="192087"/>
          </a:xfrm>
          <a:custGeom>
            <a:avLst/>
            <a:gdLst>
              <a:gd name="T0" fmla="*/ 0 w 556260"/>
              <a:gd name="T1" fmla="*/ 0 h 190500"/>
              <a:gd name="T2" fmla="*/ 0 w 556260"/>
              <a:gd name="T3" fmla="*/ 193687 h 190500"/>
              <a:gd name="T4" fmla="*/ 564545 w 556260"/>
              <a:gd name="T5" fmla="*/ 193687 h 190500"/>
              <a:gd name="T6" fmla="*/ 564545 w 556260"/>
              <a:gd name="T7" fmla="*/ 0 h 190500"/>
              <a:gd name="T8" fmla="*/ 0 w 5562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260" h="190500">
                <a:moveTo>
                  <a:pt x="0" y="0"/>
                </a:moveTo>
                <a:lnTo>
                  <a:pt x="0" y="190500"/>
                </a:lnTo>
                <a:lnTo>
                  <a:pt x="556260" y="190500"/>
                </a:lnTo>
                <a:lnTo>
                  <a:pt x="5562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86" name="object 22">
            <a:extLst>
              <a:ext uri="{FF2B5EF4-FFF2-40B4-BE49-F238E27FC236}">
                <a16:creationId xmlns:a16="http://schemas.microsoft.com/office/drawing/2014/main" id="{E0B26074-63F1-4F3C-963B-556B7DBF382F}"/>
              </a:ext>
            </a:extLst>
          </p:cNvPr>
          <p:cNvSpPr>
            <a:spLocks/>
          </p:cNvSpPr>
          <p:nvPr/>
        </p:nvSpPr>
        <p:spPr bwMode="auto">
          <a:xfrm>
            <a:off x="6484938" y="1303338"/>
            <a:ext cx="560387" cy="190500"/>
          </a:xfrm>
          <a:custGeom>
            <a:avLst/>
            <a:gdLst>
              <a:gd name="T0" fmla="*/ 0 w 556260"/>
              <a:gd name="T1" fmla="*/ 0 h 190500"/>
              <a:gd name="T2" fmla="*/ 0 w 556260"/>
              <a:gd name="T3" fmla="*/ 190499 h 190500"/>
              <a:gd name="T4" fmla="*/ 564545 w 556260"/>
              <a:gd name="T5" fmla="*/ 190499 h 190500"/>
              <a:gd name="T6" fmla="*/ 564545 w 556260"/>
              <a:gd name="T7" fmla="*/ 0 h 190500"/>
              <a:gd name="T8" fmla="*/ 0 w 5562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260" h="190500">
                <a:moveTo>
                  <a:pt x="0" y="0"/>
                </a:moveTo>
                <a:lnTo>
                  <a:pt x="0" y="190499"/>
                </a:lnTo>
                <a:lnTo>
                  <a:pt x="556260" y="190499"/>
                </a:lnTo>
                <a:lnTo>
                  <a:pt x="55626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87" name="object 23">
            <a:extLst>
              <a:ext uri="{FF2B5EF4-FFF2-40B4-BE49-F238E27FC236}">
                <a16:creationId xmlns:a16="http://schemas.microsoft.com/office/drawing/2014/main" id="{290D50BB-3AD5-4AA0-B8AC-D06DA4CE1A7C}"/>
              </a:ext>
            </a:extLst>
          </p:cNvPr>
          <p:cNvSpPr>
            <a:spLocks/>
          </p:cNvSpPr>
          <p:nvPr/>
        </p:nvSpPr>
        <p:spPr bwMode="auto">
          <a:xfrm>
            <a:off x="6484938" y="1303338"/>
            <a:ext cx="560387" cy="190500"/>
          </a:xfrm>
          <a:custGeom>
            <a:avLst/>
            <a:gdLst>
              <a:gd name="T0" fmla="*/ 0 w 556260"/>
              <a:gd name="T1" fmla="*/ 0 h 190500"/>
              <a:gd name="T2" fmla="*/ 0 w 556260"/>
              <a:gd name="T3" fmla="*/ 190499 h 190500"/>
              <a:gd name="T4" fmla="*/ 564545 w 556260"/>
              <a:gd name="T5" fmla="*/ 190499 h 190500"/>
              <a:gd name="T6" fmla="*/ 564545 w 556260"/>
              <a:gd name="T7" fmla="*/ 0 h 190500"/>
              <a:gd name="T8" fmla="*/ 0 w 55626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260" h="190500">
                <a:moveTo>
                  <a:pt x="0" y="0"/>
                </a:moveTo>
                <a:lnTo>
                  <a:pt x="0" y="190499"/>
                </a:lnTo>
                <a:lnTo>
                  <a:pt x="556260" y="190499"/>
                </a:lnTo>
                <a:lnTo>
                  <a:pt x="55626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88" name="object 24">
            <a:extLst>
              <a:ext uri="{FF2B5EF4-FFF2-40B4-BE49-F238E27FC236}">
                <a16:creationId xmlns:a16="http://schemas.microsoft.com/office/drawing/2014/main" id="{99D88F9D-59A2-4E77-ACA0-2748BCDB4E0E}"/>
              </a:ext>
            </a:extLst>
          </p:cNvPr>
          <p:cNvSpPr>
            <a:spLocks/>
          </p:cNvSpPr>
          <p:nvPr/>
        </p:nvSpPr>
        <p:spPr bwMode="auto">
          <a:xfrm>
            <a:off x="5335588" y="2336800"/>
            <a:ext cx="1763712" cy="766763"/>
          </a:xfrm>
          <a:custGeom>
            <a:avLst/>
            <a:gdLst>
              <a:gd name="T0" fmla="*/ 0 w 1752600"/>
              <a:gd name="T1" fmla="*/ 0 h 762000"/>
              <a:gd name="T2" fmla="*/ 0 w 1752600"/>
              <a:gd name="T3" fmla="*/ 771555 h 762000"/>
              <a:gd name="T4" fmla="*/ 1774894 w 1752600"/>
              <a:gd name="T5" fmla="*/ 771555 h 762000"/>
              <a:gd name="T6" fmla="*/ 1774894 w 1752600"/>
              <a:gd name="T7" fmla="*/ 0 h 762000"/>
              <a:gd name="T8" fmla="*/ 0 w 175260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762000">
                <a:moveTo>
                  <a:pt x="0" y="0"/>
                </a:moveTo>
                <a:lnTo>
                  <a:pt x="0" y="761999"/>
                </a:lnTo>
                <a:lnTo>
                  <a:pt x="1752600" y="761999"/>
                </a:lnTo>
                <a:lnTo>
                  <a:pt x="17526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 name="object 25">
            <a:extLst>
              <a:ext uri="{FF2B5EF4-FFF2-40B4-BE49-F238E27FC236}">
                <a16:creationId xmlns:a16="http://schemas.microsoft.com/office/drawing/2014/main" id="{CD46E62A-CD8A-4FA1-B155-0513BFCCF7DB}"/>
              </a:ext>
            </a:extLst>
          </p:cNvPr>
          <p:cNvSpPr txBox="1"/>
          <p:nvPr/>
        </p:nvSpPr>
        <p:spPr>
          <a:xfrm>
            <a:off x="5621338" y="2486025"/>
            <a:ext cx="1195387"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&lt;executable&gt;</a:t>
            </a:r>
            <a:endParaRPr sz="1408">
              <a:latin typeface="Times New Roman"/>
              <a:cs typeface="Times New Roman"/>
            </a:endParaRPr>
          </a:p>
        </p:txBody>
      </p:sp>
      <p:sp>
        <p:nvSpPr>
          <p:cNvPr id="26" name="object 26">
            <a:extLst>
              <a:ext uri="{FF2B5EF4-FFF2-40B4-BE49-F238E27FC236}">
                <a16:creationId xmlns:a16="http://schemas.microsoft.com/office/drawing/2014/main" id="{1CA77F51-9A5F-46BE-ABA6-ED42926064E0}"/>
              </a:ext>
            </a:extLst>
          </p:cNvPr>
          <p:cNvSpPr txBox="1"/>
          <p:nvPr/>
        </p:nvSpPr>
        <p:spPr>
          <a:xfrm>
            <a:off x="5683250" y="2701925"/>
            <a:ext cx="1066800"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ClientMgr.exe</a:t>
            </a:r>
            <a:endParaRPr sz="1408">
              <a:latin typeface="Times New Roman"/>
              <a:cs typeface="Times New Roman"/>
            </a:endParaRPr>
          </a:p>
        </p:txBody>
      </p:sp>
      <p:sp>
        <p:nvSpPr>
          <p:cNvPr id="164891" name="object 27">
            <a:extLst>
              <a:ext uri="{FF2B5EF4-FFF2-40B4-BE49-F238E27FC236}">
                <a16:creationId xmlns:a16="http://schemas.microsoft.com/office/drawing/2014/main" id="{63CE3C84-CF0D-42BE-8E60-BCD3E7179844}"/>
              </a:ext>
            </a:extLst>
          </p:cNvPr>
          <p:cNvSpPr>
            <a:spLocks/>
          </p:cNvSpPr>
          <p:nvPr/>
        </p:nvSpPr>
        <p:spPr bwMode="auto">
          <a:xfrm>
            <a:off x="4953000" y="2847975"/>
            <a:ext cx="460375" cy="190500"/>
          </a:xfrm>
          <a:custGeom>
            <a:avLst/>
            <a:gdLst>
              <a:gd name="T0" fmla="*/ 0 w 457200"/>
              <a:gd name="T1" fmla="*/ 0 h 190500"/>
              <a:gd name="T2" fmla="*/ 0 w 457200"/>
              <a:gd name="T3" fmla="*/ 190500 h 190500"/>
              <a:gd name="T4" fmla="*/ 463572 w 457200"/>
              <a:gd name="T5" fmla="*/ 190500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92" name="object 28">
            <a:extLst>
              <a:ext uri="{FF2B5EF4-FFF2-40B4-BE49-F238E27FC236}">
                <a16:creationId xmlns:a16="http://schemas.microsoft.com/office/drawing/2014/main" id="{FA8BEC74-7800-4A61-85E0-146055C7430D}"/>
              </a:ext>
            </a:extLst>
          </p:cNvPr>
          <p:cNvSpPr>
            <a:spLocks/>
          </p:cNvSpPr>
          <p:nvPr/>
        </p:nvSpPr>
        <p:spPr bwMode="auto">
          <a:xfrm>
            <a:off x="4953000" y="2847975"/>
            <a:ext cx="460375" cy="190500"/>
          </a:xfrm>
          <a:custGeom>
            <a:avLst/>
            <a:gdLst>
              <a:gd name="T0" fmla="*/ 0 w 457200"/>
              <a:gd name="T1" fmla="*/ 0 h 190500"/>
              <a:gd name="T2" fmla="*/ 0 w 457200"/>
              <a:gd name="T3" fmla="*/ 190500 h 190500"/>
              <a:gd name="T4" fmla="*/ 463572 w 457200"/>
              <a:gd name="T5" fmla="*/ 190500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93" name="object 29">
            <a:extLst>
              <a:ext uri="{FF2B5EF4-FFF2-40B4-BE49-F238E27FC236}">
                <a16:creationId xmlns:a16="http://schemas.microsoft.com/office/drawing/2014/main" id="{40F4C150-2C8E-4F87-817E-E846B14C3FE8}"/>
              </a:ext>
            </a:extLst>
          </p:cNvPr>
          <p:cNvSpPr>
            <a:spLocks/>
          </p:cNvSpPr>
          <p:nvPr/>
        </p:nvSpPr>
        <p:spPr bwMode="auto">
          <a:xfrm>
            <a:off x="4953000" y="2528888"/>
            <a:ext cx="460375" cy="192087"/>
          </a:xfrm>
          <a:custGeom>
            <a:avLst/>
            <a:gdLst>
              <a:gd name="T0" fmla="*/ 0 w 457200"/>
              <a:gd name="T1" fmla="*/ 0 h 190500"/>
              <a:gd name="T2" fmla="*/ 0 w 457200"/>
              <a:gd name="T3" fmla="*/ 193686 h 190500"/>
              <a:gd name="T4" fmla="*/ 463572 w 457200"/>
              <a:gd name="T5" fmla="*/ 193686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499"/>
                </a:lnTo>
                <a:lnTo>
                  <a:pt x="457200" y="190499"/>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94" name="object 30">
            <a:extLst>
              <a:ext uri="{FF2B5EF4-FFF2-40B4-BE49-F238E27FC236}">
                <a16:creationId xmlns:a16="http://schemas.microsoft.com/office/drawing/2014/main" id="{F561B093-23BD-45A8-8ECC-658BE11CBE6E}"/>
              </a:ext>
            </a:extLst>
          </p:cNvPr>
          <p:cNvSpPr>
            <a:spLocks/>
          </p:cNvSpPr>
          <p:nvPr/>
        </p:nvSpPr>
        <p:spPr bwMode="auto">
          <a:xfrm>
            <a:off x="4953000" y="2528888"/>
            <a:ext cx="460375" cy="192087"/>
          </a:xfrm>
          <a:custGeom>
            <a:avLst/>
            <a:gdLst>
              <a:gd name="T0" fmla="*/ 0 w 457200"/>
              <a:gd name="T1" fmla="*/ 0 h 190500"/>
              <a:gd name="T2" fmla="*/ 0 w 457200"/>
              <a:gd name="T3" fmla="*/ 193686 h 190500"/>
              <a:gd name="T4" fmla="*/ 463572 w 457200"/>
              <a:gd name="T5" fmla="*/ 193686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499"/>
                </a:lnTo>
                <a:lnTo>
                  <a:pt x="457200" y="190499"/>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895" name="object 31">
            <a:extLst>
              <a:ext uri="{FF2B5EF4-FFF2-40B4-BE49-F238E27FC236}">
                <a16:creationId xmlns:a16="http://schemas.microsoft.com/office/drawing/2014/main" id="{B99FEC6F-1D7C-4271-979A-AB87288C77F8}"/>
              </a:ext>
            </a:extLst>
          </p:cNvPr>
          <p:cNvSpPr>
            <a:spLocks/>
          </p:cNvSpPr>
          <p:nvPr/>
        </p:nvSpPr>
        <p:spPr bwMode="auto">
          <a:xfrm>
            <a:off x="6018213" y="3640138"/>
            <a:ext cx="2076450" cy="765175"/>
          </a:xfrm>
          <a:custGeom>
            <a:avLst/>
            <a:gdLst>
              <a:gd name="T0" fmla="*/ 0 w 2065020"/>
              <a:gd name="T1" fmla="*/ 0 h 762000"/>
              <a:gd name="T2" fmla="*/ 0 w 2065020"/>
              <a:gd name="T3" fmla="*/ 768363 h 762000"/>
              <a:gd name="T4" fmla="*/ 2087943 w 2065020"/>
              <a:gd name="T5" fmla="*/ 768363 h 762000"/>
              <a:gd name="T6" fmla="*/ 2087943 w 2065020"/>
              <a:gd name="T7" fmla="*/ 0 h 762000"/>
              <a:gd name="T8" fmla="*/ 0 w 206502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020" h="762000">
                <a:moveTo>
                  <a:pt x="0" y="0"/>
                </a:moveTo>
                <a:lnTo>
                  <a:pt x="0" y="762000"/>
                </a:lnTo>
                <a:lnTo>
                  <a:pt x="2065020" y="762000"/>
                </a:lnTo>
                <a:lnTo>
                  <a:pt x="206502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2" name="object 32">
            <a:extLst>
              <a:ext uri="{FF2B5EF4-FFF2-40B4-BE49-F238E27FC236}">
                <a16:creationId xmlns:a16="http://schemas.microsoft.com/office/drawing/2014/main" id="{532203FE-8145-4D45-BBB5-6DCC2710785B}"/>
              </a:ext>
            </a:extLst>
          </p:cNvPr>
          <p:cNvSpPr txBox="1"/>
          <p:nvPr/>
        </p:nvSpPr>
        <p:spPr>
          <a:xfrm>
            <a:off x="6459538" y="3789363"/>
            <a:ext cx="1195387" cy="230187"/>
          </a:xfrm>
          <a:prstGeom prst="rect">
            <a:avLst/>
          </a:prstGeom>
        </p:spPr>
        <p:txBody>
          <a:bodyPr lIns="0" tIns="12771" rIns="0" bIns="0">
            <a:spAutoFit/>
          </a:bodyPr>
          <a:lstStyle/>
          <a:p>
            <a:pPr marL="12771">
              <a:spcBef>
                <a:spcPts val="101"/>
              </a:spcBef>
              <a:defRPr/>
            </a:pPr>
            <a:r>
              <a:rPr sz="1408" spc="-5" dirty="0">
                <a:latin typeface="Times New Roman"/>
                <a:cs typeface="Times New Roman"/>
              </a:rPr>
              <a:t>&lt;executable&gt;</a:t>
            </a:r>
            <a:endParaRPr sz="1408">
              <a:latin typeface="Times New Roman"/>
              <a:cs typeface="Times New Roman"/>
            </a:endParaRPr>
          </a:p>
        </p:txBody>
      </p:sp>
      <p:sp>
        <p:nvSpPr>
          <p:cNvPr id="33" name="object 33">
            <a:extLst>
              <a:ext uri="{FF2B5EF4-FFF2-40B4-BE49-F238E27FC236}">
                <a16:creationId xmlns:a16="http://schemas.microsoft.com/office/drawing/2014/main" id="{A427411B-659A-499B-AE8A-6AC801FA5F7A}"/>
              </a:ext>
            </a:extLst>
          </p:cNvPr>
          <p:cNvSpPr txBox="1"/>
          <p:nvPr/>
        </p:nvSpPr>
        <p:spPr>
          <a:xfrm>
            <a:off x="6270625" y="4003675"/>
            <a:ext cx="1573213" cy="231775"/>
          </a:xfrm>
          <a:prstGeom prst="rect">
            <a:avLst/>
          </a:prstGeom>
        </p:spPr>
        <p:txBody>
          <a:bodyPr lIns="0" tIns="12771" rIns="0" bIns="0">
            <a:spAutoFit/>
          </a:bodyPr>
          <a:lstStyle/>
          <a:p>
            <a:pPr marL="12771">
              <a:spcBef>
                <a:spcPts val="101"/>
              </a:spcBef>
              <a:defRPr/>
            </a:pPr>
            <a:r>
              <a:rPr sz="1408" spc="-5" dirty="0">
                <a:latin typeface="Times New Roman"/>
                <a:cs typeface="Times New Roman"/>
              </a:rPr>
              <a:t>TransactionMgr 类</a:t>
            </a:r>
            <a:endParaRPr sz="1408">
              <a:latin typeface="Times New Roman"/>
              <a:cs typeface="Times New Roman"/>
            </a:endParaRPr>
          </a:p>
        </p:txBody>
      </p:sp>
      <p:sp>
        <p:nvSpPr>
          <p:cNvPr id="164898" name="object 34">
            <a:extLst>
              <a:ext uri="{FF2B5EF4-FFF2-40B4-BE49-F238E27FC236}">
                <a16:creationId xmlns:a16="http://schemas.microsoft.com/office/drawing/2014/main" id="{7966B511-7080-4D4E-BFC8-9D65F4C1AE32}"/>
              </a:ext>
            </a:extLst>
          </p:cNvPr>
          <p:cNvSpPr>
            <a:spLocks/>
          </p:cNvSpPr>
          <p:nvPr/>
        </p:nvSpPr>
        <p:spPr bwMode="auto">
          <a:xfrm>
            <a:off x="5565775" y="4149725"/>
            <a:ext cx="541338" cy="192088"/>
          </a:xfrm>
          <a:custGeom>
            <a:avLst/>
            <a:gdLst>
              <a:gd name="T0" fmla="*/ 0 w 538479"/>
              <a:gd name="T1" fmla="*/ 0 h 190500"/>
              <a:gd name="T2" fmla="*/ 0 w 538479"/>
              <a:gd name="T3" fmla="*/ 193689 h 190500"/>
              <a:gd name="T4" fmla="*/ 543699 w 538479"/>
              <a:gd name="T5" fmla="*/ 193689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899" name="object 35">
            <a:extLst>
              <a:ext uri="{FF2B5EF4-FFF2-40B4-BE49-F238E27FC236}">
                <a16:creationId xmlns:a16="http://schemas.microsoft.com/office/drawing/2014/main" id="{88E092D6-CCDE-43C7-AC2E-752101439453}"/>
              </a:ext>
            </a:extLst>
          </p:cNvPr>
          <p:cNvSpPr>
            <a:spLocks/>
          </p:cNvSpPr>
          <p:nvPr/>
        </p:nvSpPr>
        <p:spPr bwMode="auto">
          <a:xfrm>
            <a:off x="5565775" y="4149725"/>
            <a:ext cx="541338" cy="192088"/>
          </a:xfrm>
          <a:custGeom>
            <a:avLst/>
            <a:gdLst>
              <a:gd name="T0" fmla="*/ 0 w 538479"/>
              <a:gd name="T1" fmla="*/ 0 h 190500"/>
              <a:gd name="T2" fmla="*/ 0 w 538479"/>
              <a:gd name="T3" fmla="*/ 193689 h 190500"/>
              <a:gd name="T4" fmla="*/ 543699 w 538479"/>
              <a:gd name="T5" fmla="*/ 193689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00" name="object 36">
            <a:extLst>
              <a:ext uri="{FF2B5EF4-FFF2-40B4-BE49-F238E27FC236}">
                <a16:creationId xmlns:a16="http://schemas.microsoft.com/office/drawing/2014/main" id="{9AB32BC5-0B35-4A7F-B767-B47FB61BD651}"/>
              </a:ext>
            </a:extLst>
          </p:cNvPr>
          <p:cNvSpPr>
            <a:spLocks/>
          </p:cNvSpPr>
          <p:nvPr/>
        </p:nvSpPr>
        <p:spPr bwMode="auto">
          <a:xfrm>
            <a:off x="5565775" y="3830638"/>
            <a:ext cx="541338" cy="192087"/>
          </a:xfrm>
          <a:custGeom>
            <a:avLst/>
            <a:gdLst>
              <a:gd name="T0" fmla="*/ 0 w 538479"/>
              <a:gd name="T1" fmla="*/ 0 h 190500"/>
              <a:gd name="T2" fmla="*/ 0 w 538479"/>
              <a:gd name="T3" fmla="*/ 193687 h 190500"/>
              <a:gd name="T4" fmla="*/ 543699 w 538479"/>
              <a:gd name="T5" fmla="*/ 193687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901" name="object 37">
            <a:extLst>
              <a:ext uri="{FF2B5EF4-FFF2-40B4-BE49-F238E27FC236}">
                <a16:creationId xmlns:a16="http://schemas.microsoft.com/office/drawing/2014/main" id="{52E0ACC1-259C-42BD-AEF6-C76924F98B3E}"/>
              </a:ext>
            </a:extLst>
          </p:cNvPr>
          <p:cNvSpPr>
            <a:spLocks/>
          </p:cNvSpPr>
          <p:nvPr/>
        </p:nvSpPr>
        <p:spPr bwMode="auto">
          <a:xfrm>
            <a:off x="5565775" y="3830638"/>
            <a:ext cx="541338" cy="192087"/>
          </a:xfrm>
          <a:custGeom>
            <a:avLst/>
            <a:gdLst>
              <a:gd name="T0" fmla="*/ 0 w 538479"/>
              <a:gd name="T1" fmla="*/ 0 h 190500"/>
              <a:gd name="T2" fmla="*/ 0 w 538479"/>
              <a:gd name="T3" fmla="*/ 193687 h 190500"/>
              <a:gd name="T4" fmla="*/ 543699 w 538479"/>
              <a:gd name="T5" fmla="*/ 193687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02" name="object 38">
            <a:extLst>
              <a:ext uri="{FF2B5EF4-FFF2-40B4-BE49-F238E27FC236}">
                <a16:creationId xmlns:a16="http://schemas.microsoft.com/office/drawing/2014/main" id="{36FBF15C-E6E8-424A-B877-FD6DE7AD85D2}"/>
              </a:ext>
            </a:extLst>
          </p:cNvPr>
          <p:cNvSpPr>
            <a:spLocks/>
          </p:cNvSpPr>
          <p:nvPr/>
        </p:nvSpPr>
        <p:spPr bwMode="auto">
          <a:xfrm>
            <a:off x="6562725" y="6091238"/>
            <a:ext cx="1762125" cy="766762"/>
          </a:xfrm>
          <a:custGeom>
            <a:avLst/>
            <a:gdLst>
              <a:gd name="T0" fmla="*/ 0 w 1752600"/>
              <a:gd name="T1" fmla="*/ 0 h 762000"/>
              <a:gd name="T2" fmla="*/ 0 w 1752600"/>
              <a:gd name="T3" fmla="*/ 771554 h 762000"/>
              <a:gd name="T4" fmla="*/ 1771701 w 1752600"/>
              <a:gd name="T5" fmla="*/ 771554 h 762000"/>
              <a:gd name="T6" fmla="*/ 1771701 w 1752600"/>
              <a:gd name="T7" fmla="*/ 0 h 762000"/>
              <a:gd name="T8" fmla="*/ 0 w 175260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2600" h="762000">
                <a:moveTo>
                  <a:pt x="0" y="0"/>
                </a:moveTo>
                <a:lnTo>
                  <a:pt x="0" y="762000"/>
                </a:lnTo>
                <a:lnTo>
                  <a:pt x="1752599" y="762000"/>
                </a:lnTo>
                <a:lnTo>
                  <a:pt x="1752599"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9" name="object 39">
            <a:extLst>
              <a:ext uri="{FF2B5EF4-FFF2-40B4-BE49-F238E27FC236}">
                <a16:creationId xmlns:a16="http://schemas.microsoft.com/office/drawing/2014/main" id="{66D1E3EB-FDD0-4418-9AC8-29D62CC7260B}"/>
              </a:ext>
            </a:extLst>
          </p:cNvPr>
          <p:cNvSpPr txBox="1"/>
          <p:nvPr/>
        </p:nvSpPr>
        <p:spPr>
          <a:xfrm>
            <a:off x="7000875" y="6242050"/>
            <a:ext cx="885825"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&lt;binary&gt;</a:t>
            </a:r>
            <a:endParaRPr sz="1408">
              <a:latin typeface="Times New Roman"/>
              <a:cs typeface="Times New Roman"/>
            </a:endParaRPr>
          </a:p>
        </p:txBody>
      </p:sp>
      <p:sp>
        <p:nvSpPr>
          <p:cNvPr id="40" name="object 40">
            <a:extLst>
              <a:ext uri="{FF2B5EF4-FFF2-40B4-BE49-F238E27FC236}">
                <a16:creationId xmlns:a16="http://schemas.microsoft.com/office/drawing/2014/main" id="{3FFD08EB-51D2-4032-B85A-2EA3B7A8D7E5}"/>
              </a:ext>
            </a:extLst>
          </p:cNvPr>
          <p:cNvSpPr txBox="1"/>
          <p:nvPr/>
        </p:nvSpPr>
        <p:spPr>
          <a:xfrm>
            <a:off x="6929438" y="6456363"/>
            <a:ext cx="1027112" cy="230187"/>
          </a:xfrm>
          <a:prstGeom prst="rect">
            <a:avLst/>
          </a:prstGeom>
        </p:spPr>
        <p:txBody>
          <a:bodyPr lIns="0" tIns="12771" rIns="0" bIns="0">
            <a:spAutoFit/>
          </a:bodyPr>
          <a:lstStyle/>
          <a:p>
            <a:pPr marL="12771">
              <a:spcBef>
                <a:spcPts val="101"/>
              </a:spcBef>
              <a:defRPr/>
            </a:pPr>
            <a:r>
              <a:rPr sz="1408" dirty="0">
                <a:latin typeface="Times New Roman"/>
                <a:cs typeface="Times New Roman"/>
              </a:rPr>
              <a:t>帐户。</a:t>
            </a:r>
            <a:r>
              <a:rPr sz="1408" spc="-15" dirty="0">
                <a:latin typeface="Times New Roman"/>
                <a:cs typeface="Times New Roman"/>
              </a:rPr>
              <a:t>C</a:t>
            </a:r>
            <a:r>
              <a:rPr sz="1408" dirty="0">
                <a:latin typeface="Times New Roman"/>
                <a:cs typeface="Times New Roman"/>
              </a:rPr>
              <a:t>姑娘</a:t>
            </a:r>
            <a:endParaRPr sz="1408">
              <a:latin typeface="Times New Roman"/>
              <a:cs typeface="Times New Roman"/>
            </a:endParaRPr>
          </a:p>
        </p:txBody>
      </p:sp>
      <p:sp>
        <p:nvSpPr>
          <p:cNvPr id="164905" name="object 41">
            <a:extLst>
              <a:ext uri="{FF2B5EF4-FFF2-40B4-BE49-F238E27FC236}">
                <a16:creationId xmlns:a16="http://schemas.microsoft.com/office/drawing/2014/main" id="{840A327E-EFD7-46C7-9770-AC220F499FDF}"/>
              </a:ext>
            </a:extLst>
          </p:cNvPr>
          <p:cNvSpPr>
            <a:spLocks/>
          </p:cNvSpPr>
          <p:nvPr/>
        </p:nvSpPr>
        <p:spPr bwMode="auto">
          <a:xfrm>
            <a:off x="6178550" y="6602413"/>
            <a:ext cx="460375" cy="190500"/>
          </a:xfrm>
          <a:custGeom>
            <a:avLst/>
            <a:gdLst>
              <a:gd name="T0" fmla="*/ 0 w 457200"/>
              <a:gd name="T1" fmla="*/ 0 h 190500"/>
              <a:gd name="T2" fmla="*/ 0 w 457200"/>
              <a:gd name="T3" fmla="*/ 190500 h 190500"/>
              <a:gd name="T4" fmla="*/ 463572 w 457200"/>
              <a:gd name="T5" fmla="*/ 190500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906" name="object 42">
            <a:extLst>
              <a:ext uri="{FF2B5EF4-FFF2-40B4-BE49-F238E27FC236}">
                <a16:creationId xmlns:a16="http://schemas.microsoft.com/office/drawing/2014/main" id="{70A1A1D9-285B-428D-BC7C-742B6FAFE118}"/>
              </a:ext>
            </a:extLst>
          </p:cNvPr>
          <p:cNvSpPr>
            <a:spLocks/>
          </p:cNvSpPr>
          <p:nvPr/>
        </p:nvSpPr>
        <p:spPr bwMode="auto">
          <a:xfrm>
            <a:off x="6178550" y="6602413"/>
            <a:ext cx="460375" cy="190500"/>
          </a:xfrm>
          <a:custGeom>
            <a:avLst/>
            <a:gdLst>
              <a:gd name="T0" fmla="*/ 0 w 457200"/>
              <a:gd name="T1" fmla="*/ 0 h 190500"/>
              <a:gd name="T2" fmla="*/ 0 w 457200"/>
              <a:gd name="T3" fmla="*/ 190500 h 190500"/>
              <a:gd name="T4" fmla="*/ 463572 w 457200"/>
              <a:gd name="T5" fmla="*/ 190500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07" name="object 43">
            <a:extLst>
              <a:ext uri="{FF2B5EF4-FFF2-40B4-BE49-F238E27FC236}">
                <a16:creationId xmlns:a16="http://schemas.microsoft.com/office/drawing/2014/main" id="{0F250C18-6725-4DF6-A4FD-BDA9C2A7AC7F}"/>
              </a:ext>
            </a:extLst>
          </p:cNvPr>
          <p:cNvSpPr>
            <a:spLocks/>
          </p:cNvSpPr>
          <p:nvPr/>
        </p:nvSpPr>
        <p:spPr bwMode="auto">
          <a:xfrm>
            <a:off x="6178550" y="6283325"/>
            <a:ext cx="460375" cy="192088"/>
          </a:xfrm>
          <a:custGeom>
            <a:avLst/>
            <a:gdLst>
              <a:gd name="T0" fmla="*/ 0 w 457200"/>
              <a:gd name="T1" fmla="*/ 0 h 190500"/>
              <a:gd name="T2" fmla="*/ 0 w 457200"/>
              <a:gd name="T3" fmla="*/ 193689 h 190500"/>
              <a:gd name="T4" fmla="*/ 463572 w 457200"/>
              <a:gd name="T5" fmla="*/ 193689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908" name="object 44">
            <a:extLst>
              <a:ext uri="{FF2B5EF4-FFF2-40B4-BE49-F238E27FC236}">
                <a16:creationId xmlns:a16="http://schemas.microsoft.com/office/drawing/2014/main" id="{43C9BE10-B3AD-4662-BDE3-6953DE97A4DF}"/>
              </a:ext>
            </a:extLst>
          </p:cNvPr>
          <p:cNvSpPr>
            <a:spLocks/>
          </p:cNvSpPr>
          <p:nvPr/>
        </p:nvSpPr>
        <p:spPr bwMode="auto">
          <a:xfrm>
            <a:off x="6178550" y="6283325"/>
            <a:ext cx="460375" cy="192088"/>
          </a:xfrm>
          <a:custGeom>
            <a:avLst/>
            <a:gdLst>
              <a:gd name="T0" fmla="*/ 0 w 457200"/>
              <a:gd name="T1" fmla="*/ 0 h 190500"/>
              <a:gd name="T2" fmla="*/ 0 w 457200"/>
              <a:gd name="T3" fmla="*/ 193689 h 190500"/>
              <a:gd name="T4" fmla="*/ 463572 w 457200"/>
              <a:gd name="T5" fmla="*/ 193689 h 190500"/>
              <a:gd name="T6" fmla="*/ 463572 w 457200"/>
              <a:gd name="T7" fmla="*/ 0 h 190500"/>
              <a:gd name="T8" fmla="*/ 0 w 457200"/>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190500">
                <a:moveTo>
                  <a:pt x="0" y="0"/>
                </a:moveTo>
                <a:lnTo>
                  <a:pt x="0" y="190500"/>
                </a:lnTo>
                <a:lnTo>
                  <a:pt x="457200" y="190500"/>
                </a:lnTo>
                <a:lnTo>
                  <a:pt x="45720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09" name="object 45">
            <a:extLst>
              <a:ext uri="{FF2B5EF4-FFF2-40B4-BE49-F238E27FC236}">
                <a16:creationId xmlns:a16="http://schemas.microsoft.com/office/drawing/2014/main" id="{D834F6E7-8242-4700-BA7C-3D88B786AE29}"/>
              </a:ext>
            </a:extLst>
          </p:cNvPr>
          <p:cNvSpPr>
            <a:spLocks/>
          </p:cNvSpPr>
          <p:nvPr/>
        </p:nvSpPr>
        <p:spPr bwMode="auto">
          <a:xfrm>
            <a:off x="7013575" y="5019675"/>
            <a:ext cx="2076450" cy="765175"/>
          </a:xfrm>
          <a:custGeom>
            <a:avLst/>
            <a:gdLst>
              <a:gd name="T0" fmla="*/ 0 w 2065020"/>
              <a:gd name="T1" fmla="*/ 0 h 762000"/>
              <a:gd name="T2" fmla="*/ 0 w 2065020"/>
              <a:gd name="T3" fmla="*/ 768363 h 762000"/>
              <a:gd name="T4" fmla="*/ 2087943 w 2065020"/>
              <a:gd name="T5" fmla="*/ 768363 h 762000"/>
              <a:gd name="T6" fmla="*/ 2087943 w 2065020"/>
              <a:gd name="T7" fmla="*/ 0 h 762000"/>
              <a:gd name="T8" fmla="*/ 0 w 2065020"/>
              <a:gd name="T9" fmla="*/ 0 h 762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5020" h="762000">
                <a:moveTo>
                  <a:pt x="0" y="0"/>
                </a:moveTo>
                <a:lnTo>
                  <a:pt x="0" y="762000"/>
                </a:lnTo>
                <a:lnTo>
                  <a:pt x="2065020" y="762000"/>
                </a:lnTo>
                <a:lnTo>
                  <a:pt x="2065020"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6" name="object 46">
            <a:extLst>
              <a:ext uri="{FF2B5EF4-FFF2-40B4-BE49-F238E27FC236}">
                <a16:creationId xmlns:a16="http://schemas.microsoft.com/office/drawing/2014/main" id="{6709FC6E-DBC3-4C4D-B1C4-68F0BE0D1C3B}"/>
              </a:ext>
            </a:extLst>
          </p:cNvPr>
          <p:cNvSpPr txBox="1"/>
          <p:nvPr/>
        </p:nvSpPr>
        <p:spPr>
          <a:xfrm>
            <a:off x="7610475" y="5168900"/>
            <a:ext cx="884238" cy="230188"/>
          </a:xfrm>
          <a:prstGeom prst="rect">
            <a:avLst/>
          </a:prstGeom>
        </p:spPr>
        <p:txBody>
          <a:bodyPr lIns="0" tIns="12771" rIns="0" bIns="0">
            <a:spAutoFit/>
          </a:bodyPr>
          <a:lstStyle/>
          <a:p>
            <a:pPr marL="12771">
              <a:spcBef>
                <a:spcPts val="101"/>
              </a:spcBef>
              <a:defRPr/>
            </a:pPr>
            <a:r>
              <a:rPr sz="1408" spc="-5" dirty="0">
                <a:latin typeface="Times New Roman"/>
                <a:cs typeface="Times New Roman"/>
              </a:rPr>
              <a:t>&lt;binary&gt;</a:t>
            </a:r>
            <a:endParaRPr sz="1408">
              <a:latin typeface="Times New Roman"/>
              <a:cs typeface="Times New Roman"/>
            </a:endParaRPr>
          </a:p>
        </p:txBody>
      </p:sp>
      <p:sp>
        <p:nvSpPr>
          <p:cNvPr id="47" name="object 47">
            <a:extLst>
              <a:ext uri="{FF2B5EF4-FFF2-40B4-BE49-F238E27FC236}">
                <a16:creationId xmlns:a16="http://schemas.microsoft.com/office/drawing/2014/main" id="{70045F2F-C0DD-4A85-90F4-AB531A3E1C32}"/>
              </a:ext>
            </a:extLst>
          </p:cNvPr>
          <p:cNvSpPr txBox="1"/>
          <p:nvPr/>
        </p:nvSpPr>
        <p:spPr>
          <a:xfrm>
            <a:off x="7151688" y="5383213"/>
            <a:ext cx="1801812" cy="230187"/>
          </a:xfrm>
          <a:prstGeom prst="rect">
            <a:avLst/>
          </a:prstGeom>
        </p:spPr>
        <p:txBody>
          <a:bodyPr lIns="0" tIns="12771" rIns="0" bIns="0">
            <a:spAutoFit/>
          </a:bodyPr>
          <a:lstStyle/>
          <a:p>
            <a:pPr marL="12771">
              <a:spcBef>
                <a:spcPts val="101"/>
              </a:spcBef>
              <a:defRPr/>
            </a:pPr>
            <a:r>
              <a:rPr sz="1408" spc="-20" dirty="0">
                <a:latin typeface="Times New Roman"/>
                <a:cs typeface="Times New Roman"/>
              </a:rPr>
              <a:t>W</a:t>
            </a:r>
            <a:r>
              <a:rPr sz="1408" dirty="0">
                <a:latin typeface="Times New Roman"/>
                <a:cs typeface="Times New Roman"/>
              </a:rPr>
              <a:t>ithdrawalS</a:t>
            </a:r>
            <a:r>
              <a:rPr sz="1408" spc="-15" dirty="0">
                <a:latin typeface="Times New Roman"/>
                <a:cs typeface="Times New Roman"/>
              </a:rPr>
              <a:t>电子邮件</a:t>
            </a:r>
            <a:r>
              <a:rPr sz="1408" dirty="0">
                <a:latin typeface="Times New Roman"/>
                <a:cs typeface="Times New Roman"/>
              </a:rPr>
              <a:t>rvice 类</a:t>
            </a:r>
            <a:endParaRPr sz="1408">
              <a:latin typeface="Times New Roman"/>
              <a:cs typeface="Times New Roman"/>
            </a:endParaRPr>
          </a:p>
        </p:txBody>
      </p:sp>
      <p:sp>
        <p:nvSpPr>
          <p:cNvPr id="164912" name="object 48">
            <a:extLst>
              <a:ext uri="{FF2B5EF4-FFF2-40B4-BE49-F238E27FC236}">
                <a16:creationId xmlns:a16="http://schemas.microsoft.com/office/drawing/2014/main" id="{609513A7-55F5-4A5D-AC67-C2A3E7D25F0F}"/>
              </a:ext>
            </a:extLst>
          </p:cNvPr>
          <p:cNvSpPr>
            <a:spLocks/>
          </p:cNvSpPr>
          <p:nvPr/>
        </p:nvSpPr>
        <p:spPr bwMode="auto">
          <a:xfrm>
            <a:off x="6562725" y="5529263"/>
            <a:ext cx="541338" cy="192087"/>
          </a:xfrm>
          <a:custGeom>
            <a:avLst/>
            <a:gdLst>
              <a:gd name="T0" fmla="*/ 0 w 538479"/>
              <a:gd name="T1" fmla="*/ 0 h 190500"/>
              <a:gd name="T2" fmla="*/ 0 w 538479"/>
              <a:gd name="T3" fmla="*/ 193687 h 190500"/>
              <a:gd name="T4" fmla="*/ 543699 w 538479"/>
              <a:gd name="T5" fmla="*/ 193687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913" name="object 49">
            <a:extLst>
              <a:ext uri="{FF2B5EF4-FFF2-40B4-BE49-F238E27FC236}">
                <a16:creationId xmlns:a16="http://schemas.microsoft.com/office/drawing/2014/main" id="{A3187DD9-4DCC-442E-BA3E-8259B70E2C4B}"/>
              </a:ext>
            </a:extLst>
          </p:cNvPr>
          <p:cNvSpPr>
            <a:spLocks/>
          </p:cNvSpPr>
          <p:nvPr/>
        </p:nvSpPr>
        <p:spPr bwMode="auto">
          <a:xfrm>
            <a:off x="6562725" y="5529263"/>
            <a:ext cx="541338" cy="192087"/>
          </a:xfrm>
          <a:custGeom>
            <a:avLst/>
            <a:gdLst>
              <a:gd name="T0" fmla="*/ 0 w 538479"/>
              <a:gd name="T1" fmla="*/ 0 h 190500"/>
              <a:gd name="T2" fmla="*/ 0 w 538479"/>
              <a:gd name="T3" fmla="*/ 193687 h 190500"/>
              <a:gd name="T4" fmla="*/ 543699 w 538479"/>
              <a:gd name="T5" fmla="*/ 193687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14" name="object 50">
            <a:extLst>
              <a:ext uri="{FF2B5EF4-FFF2-40B4-BE49-F238E27FC236}">
                <a16:creationId xmlns:a16="http://schemas.microsoft.com/office/drawing/2014/main" id="{E2B5E8EC-FBE7-4034-8C20-D0C118C405AC}"/>
              </a:ext>
            </a:extLst>
          </p:cNvPr>
          <p:cNvSpPr>
            <a:spLocks/>
          </p:cNvSpPr>
          <p:nvPr/>
        </p:nvSpPr>
        <p:spPr bwMode="auto">
          <a:xfrm>
            <a:off x="6562725" y="5210175"/>
            <a:ext cx="541338" cy="192088"/>
          </a:xfrm>
          <a:custGeom>
            <a:avLst/>
            <a:gdLst>
              <a:gd name="T0" fmla="*/ 0 w 538479"/>
              <a:gd name="T1" fmla="*/ 0 h 190500"/>
              <a:gd name="T2" fmla="*/ 0 w 538479"/>
              <a:gd name="T3" fmla="*/ 193689 h 190500"/>
              <a:gd name="T4" fmla="*/ 543699 w 538479"/>
              <a:gd name="T5" fmla="*/ 193689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4915" name="object 51">
            <a:extLst>
              <a:ext uri="{FF2B5EF4-FFF2-40B4-BE49-F238E27FC236}">
                <a16:creationId xmlns:a16="http://schemas.microsoft.com/office/drawing/2014/main" id="{846A6BB2-B240-4272-9E67-97792B0DAF38}"/>
              </a:ext>
            </a:extLst>
          </p:cNvPr>
          <p:cNvSpPr>
            <a:spLocks/>
          </p:cNvSpPr>
          <p:nvPr/>
        </p:nvSpPr>
        <p:spPr bwMode="auto">
          <a:xfrm>
            <a:off x="6562725" y="5210175"/>
            <a:ext cx="541338" cy="192088"/>
          </a:xfrm>
          <a:custGeom>
            <a:avLst/>
            <a:gdLst>
              <a:gd name="T0" fmla="*/ 0 w 538479"/>
              <a:gd name="T1" fmla="*/ 0 h 190500"/>
              <a:gd name="T2" fmla="*/ 0 w 538479"/>
              <a:gd name="T3" fmla="*/ 193689 h 190500"/>
              <a:gd name="T4" fmla="*/ 543699 w 538479"/>
              <a:gd name="T5" fmla="*/ 193689 h 190500"/>
              <a:gd name="T6" fmla="*/ 543699 w 538479"/>
              <a:gd name="T7" fmla="*/ 0 h 190500"/>
              <a:gd name="T8" fmla="*/ 0 w 538479"/>
              <a:gd name="T9" fmla="*/ 0 h 190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479" h="190500">
                <a:moveTo>
                  <a:pt x="0" y="0"/>
                </a:moveTo>
                <a:lnTo>
                  <a:pt x="0" y="190500"/>
                </a:lnTo>
                <a:lnTo>
                  <a:pt x="537972" y="190500"/>
                </a:lnTo>
                <a:lnTo>
                  <a:pt x="537972" y="0"/>
                </a:lnTo>
                <a:lnTo>
                  <a:pt x="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16" name="object 52">
            <a:extLst>
              <a:ext uri="{FF2B5EF4-FFF2-40B4-BE49-F238E27FC236}">
                <a16:creationId xmlns:a16="http://schemas.microsoft.com/office/drawing/2014/main" id="{BCB86D90-CCC3-4400-843B-ED387304DE6D}"/>
              </a:ext>
            </a:extLst>
          </p:cNvPr>
          <p:cNvSpPr>
            <a:spLocks/>
          </p:cNvSpPr>
          <p:nvPr/>
        </p:nvSpPr>
        <p:spPr bwMode="auto">
          <a:xfrm>
            <a:off x="6332538" y="1878013"/>
            <a:ext cx="842962" cy="458787"/>
          </a:xfrm>
          <a:custGeom>
            <a:avLst/>
            <a:gdLst>
              <a:gd name="T0" fmla="*/ 847751 w 838200"/>
              <a:gd name="T1" fmla="*/ 0 h 457200"/>
              <a:gd name="T2" fmla="*/ 0 w 838200"/>
              <a:gd name="T3" fmla="*/ 460379 h 457200"/>
              <a:gd name="T4" fmla="*/ 0 60000 65536"/>
              <a:gd name="T5" fmla="*/ 0 60000 65536"/>
            </a:gdLst>
            <a:ahLst/>
            <a:cxnLst>
              <a:cxn ang="T4">
                <a:pos x="T0" y="T1"/>
              </a:cxn>
              <a:cxn ang="T5">
                <a:pos x="T2" y="T3"/>
              </a:cxn>
            </a:cxnLst>
            <a:rect l="0" t="0" r="r" b="b"/>
            <a:pathLst>
              <a:path w="838200" h="457200">
                <a:moveTo>
                  <a:pt x="838200" y="0"/>
                </a:moveTo>
                <a:lnTo>
                  <a:pt x="0" y="457199"/>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17" name="object 53">
            <a:extLst>
              <a:ext uri="{FF2B5EF4-FFF2-40B4-BE49-F238E27FC236}">
                <a16:creationId xmlns:a16="http://schemas.microsoft.com/office/drawing/2014/main" id="{EBCD65BE-BD1A-46D0-9345-E0AAB70493FF}"/>
              </a:ext>
            </a:extLst>
          </p:cNvPr>
          <p:cNvSpPr>
            <a:spLocks/>
          </p:cNvSpPr>
          <p:nvPr/>
        </p:nvSpPr>
        <p:spPr bwMode="auto">
          <a:xfrm>
            <a:off x="7062788" y="1878013"/>
            <a:ext cx="112712" cy="93662"/>
          </a:xfrm>
          <a:custGeom>
            <a:avLst/>
            <a:gdLst>
              <a:gd name="T0" fmla="*/ 49601 w 111760"/>
              <a:gd name="T1" fmla="*/ 93598 h 93344"/>
              <a:gd name="T2" fmla="*/ 113155 w 111760"/>
              <a:gd name="T3" fmla="*/ 0 h 93344"/>
              <a:gd name="T4" fmla="*/ 0 w 111760"/>
              <a:gd name="T5" fmla="*/ 4603 h 93344"/>
              <a:gd name="T6" fmla="*/ 0 60000 65536"/>
              <a:gd name="T7" fmla="*/ 0 60000 65536"/>
              <a:gd name="T8" fmla="*/ 0 60000 65536"/>
            </a:gdLst>
            <a:ahLst/>
            <a:cxnLst>
              <a:cxn ang="T6">
                <a:pos x="T0" y="T1"/>
              </a:cxn>
              <a:cxn ang="T7">
                <a:pos x="T2" y="T3"/>
              </a:cxn>
              <a:cxn ang="T8">
                <a:pos x="T4" y="T5"/>
              </a:cxn>
            </a:cxnLst>
            <a:rect l="0" t="0" r="r" b="b"/>
            <a:pathLst>
              <a:path w="111760" h="93344">
                <a:moveTo>
                  <a:pt x="48767" y="92963"/>
                </a:moveTo>
                <a:lnTo>
                  <a:pt x="111251" y="0"/>
                </a:lnTo>
                <a:lnTo>
                  <a:pt x="0" y="4571"/>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18" name="object 54">
            <a:extLst>
              <a:ext uri="{FF2B5EF4-FFF2-40B4-BE49-F238E27FC236}">
                <a16:creationId xmlns:a16="http://schemas.microsoft.com/office/drawing/2014/main" id="{94D1F11F-D00E-4E23-A867-203F7B14FD0E}"/>
              </a:ext>
            </a:extLst>
          </p:cNvPr>
          <p:cNvSpPr>
            <a:spLocks/>
          </p:cNvSpPr>
          <p:nvPr/>
        </p:nvSpPr>
        <p:spPr bwMode="auto">
          <a:xfrm>
            <a:off x="5795963" y="3103563"/>
            <a:ext cx="919162" cy="536575"/>
          </a:xfrm>
          <a:custGeom>
            <a:avLst/>
            <a:gdLst>
              <a:gd name="T0" fmla="*/ 0 w 914400"/>
              <a:gd name="T1" fmla="*/ 0 h 533400"/>
              <a:gd name="T2" fmla="*/ 923949 w 914400"/>
              <a:gd name="T3" fmla="*/ 539769 h 533400"/>
              <a:gd name="T4" fmla="*/ 0 60000 65536"/>
              <a:gd name="T5" fmla="*/ 0 60000 65536"/>
            </a:gdLst>
            <a:ahLst/>
            <a:cxnLst>
              <a:cxn ang="T4">
                <a:pos x="T0" y="T1"/>
              </a:cxn>
              <a:cxn ang="T5">
                <a:pos x="T2" y="T3"/>
              </a:cxn>
            </a:cxnLst>
            <a:rect l="0" t="0" r="r" b="b"/>
            <a:pathLst>
              <a:path w="914400" h="533400">
                <a:moveTo>
                  <a:pt x="0" y="0"/>
                </a:moveTo>
                <a:lnTo>
                  <a:pt x="914400" y="533400"/>
                </a:lnTo>
              </a:path>
            </a:pathLst>
          </a:custGeom>
          <a:noFill/>
          <a:ln w="9143">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19" name="object 55">
            <a:extLst>
              <a:ext uri="{FF2B5EF4-FFF2-40B4-BE49-F238E27FC236}">
                <a16:creationId xmlns:a16="http://schemas.microsoft.com/office/drawing/2014/main" id="{1D5EC1A2-9CA1-4AB5-9667-6F408D5406E6}"/>
              </a:ext>
            </a:extLst>
          </p:cNvPr>
          <p:cNvSpPr>
            <a:spLocks/>
          </p:cNvSpPr>
          <p:nvPr/>
        </p:nvSpPr>
        <p:spPr bwMode="auto">
          <a:xfrm>
            <a:off x="6604000" y="3546475"/>
            <a:ext cx="111125" cy="93663"/>
          </a:xfrm>
          <a:custGeom>
            <a:avLst/>
            <a:gdLst>
              <a:gd name="T0" fmla="*/ 0 w 111760"/>
              <a:gd name="T1" fmla="*/ 85928 h 93344"/>
              <a:gd name="T2" fmla="*/ 109990 w 111760"/>
              <a:gd name="T3" fmla="*/ 93600 h 93344"/>
              <a:gd name="T4" fmla="*/ 51228 w 111760"/>
              <a:gd name="T5" fmla="*/ 0 h 93344"/>
              <a:gd name="T6" fmla="*/ 0 60000 65536"/>
              <a:gd name="T7" fmla="*/ 0 60000 65536"/>
              <a:gd name="T8" fmla="*/ 0 60000 65536"/>
            </a:gdLst>
            <a:ahLst/>
            <a:cxnLst>
              <a:cxn ang="T6">
                <a:pos x="T0" y="T1"/>
              </a:cxn>
              <a:cxn ang="T7">
                <a:pos x="T2" y="T3"/>
              </a:cxn>
              <a:cxn ang="T8">
                <a:pos x="T4" y="T5"/>
              </a:cxn>
            </a:cxnLst>
            <a:rect l="0" t="0" r="r" b="b"/>
            <a:pathLst>
              <a:path w="111760" h="93344">
                <a:moveTo>
                  <a:pt x="0" y="85343"/>
                </a:moveTo>
                <a:lnTo>
                  <a:pt x="111251" y="92963"/>
                </a:lnTo>
                <a:lnTo>
                  <a:pt x="51815"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20" name="object 56">
            <a:extLst>
              <a:ext uri="{FF2B5EF4-FFF2-40B4-BE49-F238E27FC236}">
                <a16:creationId xmlns:a16="http://schemas.microsoft.com/office/drawing/2014/main" id="{5E21FAE3-CF3C-43B2-A36A-787C44D496C6}"/>
              </a:ext>
            </a:extLst>
          </p:cNvPr>
          <p:cNvSpPr>
            <a:spLocks/>
          </p:cNvSpPr>
          <p:nvPr/>
        </p:nvSpPr>
        <p:spPr bwMode="auto">
          <a:xfrm>
            <a:off x="4722813" y="4405313"/>
            <a:ext cx="1916112" cy="690562"/>
          </a:xfrm>
          <a:custGeom>
            <a:avLst/>
            <a:gdLst>
              <a:gd name="T0" fmla="*/ 1927289 w 1905000"/>
              <a:gd name="T1" fmla="*/ 0 h 685800"/>
              <a:gd name="T2" fmla="*/ 0 w 1905000"/>
              <a:gd name="T3" fmla="*/ 695357 h 685800"/>
              <a:gd name="T4" fmla="*/ 0 60000 65536"/>
              <a:gd name="T5" fmla="*/ 0 60000 65536"/>
            </a:gdLst>
            <a:ahLst/>
            <a:cxnLst>
              <a:cxn ang="T4">
                <a:pos x="T0" y="T1"/>
              </a:cxn>
              <a:cxn ang="T5">
                <a:pos x="T2" y="T3"/>
              </a:cxn>
            </a:cxnLst>
            <a:rect l="0" t="0" r="r" b="b"/>
            <a:pathLst>
              <a:path w="1905000" h="685800">
                <a:moveTo>
                  <a:pt x="1905000" y="0"/>
                </a:moveTo>
                <a:lnTo>
                  <a:pt x="0" y="6858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21" name="object 57">
            <a:extLst>
              <a:ext uri="{FF2B5EF4-FFF2-40B4-BE49-F238E27FC236}">
                <a16:creationId xmlns:a16="http://schemas.microsoft.com/office/drawing/2014/main" id="{8C8BDA0B-A4E4-4335-B3D9-452177BCCA8F}"/>
              </a:ext>
            </a:extLst>
          </p:cNvPr>
          <p:cNvSpPr>
            <a:spLocks/>
          </p:cNvSpPr>
          <p:nvPr/>
        </p:nvSpPr>
        <p:spPr bwMode="auto">
          <a:xfrm>
            <a:off x="4722813" y="5014913"/>
            <a:ext cx="112712" cy="95250"/>
          </a:xfrm>
          <a:custGeom>
            <a:avLst/>
            <a:gdLst>
              <a:gd name="T0" fmla="*/ 79054 w 111760"/>
              <a:gd name="T1" fmla="*/ 0 h 94614"/>
              <a:gd name="T2" fmla="*/ 0 w 111760"/>
              <a:gd name="T3" fmla="*/ 81862 h 94614"/>
              <a:gd name="T4" fmla="*/ 113155 w 111760"/>
              <a:gd name="T5" fmla="*/ 95761 h 94614"/>
              <a:gd name="T6" fmla="*/ 0 60000 65536"/>
              <a:gd name="T7" fmla="*/ 0 60000 65536"/>
              <a:gd name="T8" fmla="*/ 0 60000 65536"/>
            </a:gdLst>
            <a:ahLst/>
            <a:cxnLst>
              <a:cxn ang="T6">
                <a:pos x="T0" y="T1"/>
              </a:cxn>
              <a:cxn ang="T7">
                <a:pos x="T2" y="T3"/>
              </a:cxn>
              <a:cxn ang="T8">
                <a:pos x="T4" y="T5"/>
              </a:cxn>
            </a:cxnLst>
            <a:rect l="0" t="0" r="r" b="b"/>
            <a:pathLst>
              <a:path w="111760" h="94614">
                <a:moveTo>
                  <a:pt x="77724" y="0"/>
                </a:moveTo>
                <a:lnTo>
                  <a:pt x="0" y="80772"/>
                </a:lnTo>
                <a:lnTo>
                  <a:pt x="111251" y="94487"/>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22" name="object 58">
            <a:extLst>
              <a:ext uri="{FF2B5EF4-FFF2-40B4-BE49-F238E27FC236}">
                <a16:creationId xmlns:a16="http://schemas.microsoft.com/office/drawing/2014/main" id="{1D58F55D-15E0-457C-96EF-EAFDABAFEFDE}"/>
              </a:ext>
            </a:extLst>
          </p:cNvPr>
          <p:cNvSpPr>
            <a:spLocks/>
          </p:cNvSpPr>
          <p:nvPr/>
        </p:nvSpPr>
        <p:spPr bwMode="auto">
          <a:xfrm>
            <a:off x="7251700" y="4405313"/>
            <a:ext cx="460375" cy="614362"/>
          </a:xfrm>
          <a:custGeom>
            <a:avLst/>
            <a:gdLst>
              <a:gd name="T0" fmla="*/ 0 w 457200"/>
              <a:gd name="T1" fmla="*/ 0 h 609600"/>
              <a:gd name="T2" fmla="*/ 463572 w 457200"/>
              <a:gd name="T3" fmla="*/ 619161 h 609600"/>
              <a:gd name="T4" fmla="*/ 0 60000 65536"/>
              <a:gd name="T5" fmla="*/ 0 60000 65536"/>
            </a:gdLst>
            <a:ahLst/>
            <a:cxnLst>
              <a:cxn ang="T4">
                <a:pos x="T0" y="T1"/>
              </a:cxn>
              <a:cxn ang="T5">
                <a:pos x="T2" y="T3"/>
              </a:cxn>
            </a:cxnLst>
            <a:rect l="0" t="0" r="r" b="b"/>
            <a:pathLst>
              <a:path w="457200" h="609600">
                <a:moveTo>
                  <a:pt x="0" y="0"/>
                </a:moveTo>
                <a:lnTo>
                  <a:pt x="457200" y="6096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23" name="object 59">
            <a:extLst>
              <a:ext uri="{FF2B5EF4-FFF2-40B4-BE49-F238E27FC236}">
                <a16:creationId xmlns:a16="http://schemas.microsoft.com/office/drawing/2014/main" id="{0B25BCF8-558A-4464-9F90-2C5DF8FC96A6}"/>
              </a:ext>
            </a:extLst>
          </p:cNvPr>
          <p:cNvSpPr>
            <a:spLocks/>
          </p:cNvSpPr>
          <p:nvPr/>
        </p:nvSpPr>
        <p:spPr bwMode="auto">
          <a:xfrm>
            <a:off x="7612063" y="4908550"/>
            <a:ext cx="100012" cy="111125"/>
          </a:xfrm>
          <a:custGeom>
            <a:avLst/>
            <a:gdLst>
              <a:gd name="T0" fmla="*/ 0 w 99060"/>
              <a:gd name="T1" fmla="*/ 62378 h 109854"/>
              <a:gd name="T2" fmla="*/ 100972 w 99060"/>
              <a:gd name="T3" fmla="*/ 112281 h 109854"/>
              <a:gd name="T4" fmla="*/ 80779 w 99060"/>
              <a:gd name="T5" fmla="*/ 0 h 109854"/>
              <a:gd name="T6" fmla="*/ 0 60000 65536"/>
              <a:gd name="T7" fmla="*/ 0 60000 65536"/>
              <a:gd name="T8" fmla="*/ 0 60000 65536"/>
            </a:gdLst>
            <a:ahLst/>
            <a:cxnLst>
              <a:cxn ang="T6">
                <a:pos x="T0" y="T1"/>
              </a:cxn>
              <a:cxn ang="T7">
                <a:pos x="T2" y="T3"/>
              </a:cxn>
              <a:cxn ang="T8">
                <a:pos x="T4" y="T5"/>
              </a:cxn>
            </a:cxnLst>
            <a:rect l="0" t="0" r="r" b="b"/>
            <a:pathLst>
              <a:path w="99060" h="109854">
                <a:moveTo>
                  <a:pt x="0" y="60960"/>
                </a:moveTo>
                <a:lnTo>
                  <a:pt x="99059" y="109727"/>
                </a:lnTo>
                <a:lnTo>
                  <a:pt x="79248"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24" name="object 60">
            <a:extLst>
              <a:ext uri="{FF2B5EF4-FFF2-40B4-BE49-F238E27FC236}">
                <a16:creationId xmlns:a16="http://schemas.microsoft.com/office/drawing/2014/main" id="{6EEBD8E2-4029-43EC-B431-4AC93485D914}"/>
              </a:ext>
            </a:extLst>
          </p:cNvPr>
          <p:cNvSpPr>
            <a:spLocks/>
          </p:cNvSpPr>
          <p:nvPr/>
        </p:nvSpPr>
        <p:spPr bwMode="auto">
          <a:xfrm>
            <a:off x="4953000" y="5862638"/>
            <a:ext cx="1609725" cy="228600"/>
          </a:xfrm>
          <a:custGeom>
            <a:avLst/>
            <a:gdLst>
              <a:gd name="T0" fmla="*/ 0 w 1600200"/>
              <a:gd name="T1" fmla="*/ 0 h 228600"/>
              <a:gd name="T2" fmla="*/ 1619307 w 1600200"/>
              <a:gd name="T3" fmla="*/ 228600 h 228600"/>
              <a:gd name="T4" fmla="*/ 0 60000 65536"/>
              <a:gd name="T5" fmla="*/ 0 60000 65536"/>
            </a:gdLst>
            <a:ahLst/>
            <a:cxnLst>
              <a:cxn ang="T4">
                <a:pos x="T0" y="T1"/>
              </a:cxn>
              <a:cxn ang="T5">
                <a:pos x="T2" y="T3"/>
              </a:cxn>
            </a:cxnLst>
            <a:rect l="0" t="0" r="r" b="b"/>
            <a:pathLst>
              <a:path w="1600200" h="228600">
                <a:moveTo>
                  <a:pt x="0" y="0"/>
                </a:moveTo>
                <a:lnTo>
                  <a:pt x="1600200" y="22860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25" name="object 61">
            <a:extLst>
              <a:ext uri="{FF2B5EF4-FFF2-40B4-BE49-F238E27FC236}">
                <a16:creationId xmlns:a16="http://schemas.microsoft.com/office/drawing/2014/main" id="{432A81B5-2F48-4A93-BFF8-F3E008D47CE5}"/>
              </a:ext>
            </a:extLst>
          </p:cNvPr>
          <p:cNvSpPr>
            <a:spLocks/>
          </p:cNvSpPr>
          <p:nvPr/>
        </p:nvSpPr>
        <p:spPr bwMode="auto">
          <a:xfrm>
            <a:off x="6456363" y="6029325"/>
            <a:ext cx="106362" cy="98425"/>
          </a:xfrm>
          <a:custGeom>
            <a:avLst/>
            <a:gdLst>
              <a:gd name="T0" fmla="*/ 0 w 105410"/>
              <a:gd name="T1" fmla="*/ 97794 h 99060"/>
              <a:gd name="T2" fmla="*/ 107063 w 105410"/>
              <a:gd name="T3" fmla="*/ 61685 h 99060"/>
              <a:gd name="T4" fmla="*/ 13964 w 105410"/>
              <a:gd name="T5" fmla="*/ 0 h 99060"/>
              <a:gd name="T6" fmla="*/ 0 60000 65536"/>
              <a:gd name="T7" fmla="*/ 0 60000 65536"/>
              <a:gd name="T8" fmla="*/ 0 60000 65536"/>
            </a:gdLst>
            <a:ahLst/>
            <a:cxnLst>
              <a:cxn ang="T6">
                <a:pos x="T0" y="T1"/>
              </a:cxn>
              <a:cxn ang="T7">
                <a:pos x="T2" y="T3"/>
              </a:cxn>
              <a:cxn ang="T8">
                <a:pos x="T4" y="T5"/>
              </a:cxn>
            </a:cxnLst>
            <a:rect l="0" t="0" r="r" b="b"/>
            <a:pathLst>
              <a:path w="105410" h="99060">
                <a:moveTo>
                  <a:pt x="0" y="99060"/>
                </a:moveTo>
                <a:lnTo>
                  <a:pt x="105155" y="62484"/>
                </a:lnTo>
                <a:lnTo>
                  <a:pt x="13715"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2" name="object 62">
            <a:extLst>
              <a:ext uri="{FF2B5EF4-FFF2-40B4-BE49-F238E27FC236}">
                <a16:creationId xmlns:a16="http://schemas.microsoft.com/office/drawing/2014/main" id="{7F29F2C5-8F71-4863-8B30-CBA7F1AB3E46}"/>
              </a:ext>
            </a:extLst>
          </p:cNvPr>
          <p:cNvSpPr txBox="1"/>
          <p:nvPr/>
        </p:nvSpPr>
        <p:spPr>
          <a:xfrm>
            <a:off x="5184775" y="1981200"/>
            <a:ext cx="609600"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&lt;link&gt;</a:t>
            </a:r>
            <a:endParaRPr sz="1207">
              <a:latin typeface="Times New Roman"/>
              <a:cs typeface="Times New Roman"/>
            </a:endParaRPr>
          </a:p>
        </p:txBody>
      </p:sp>
      <p:sp>
        <p:nvSpPr>
          <p:cNvPr id="63" name="object 63">
            <a:extLst>
              <a:ext uri="{FF2B5EF4-FFF2-40B4-BE49-F238E27FC236}">
                <a16:creationId xmlns:a16="http://schemas.microsoft.com/office/drawing/2014/main" id="{E4ED9AC4-1E7C-45DF-BE58-CF581E60635F}"/>
              </a:ext>
            </a:extLst>
          </p:cNvPr>
          <p:cNvSpPr txBox="1"/>
          <p:nvPr/>
        </p:nvSpPr>
        <p:spPr>
          <a:xfrm>
            <a:off x="7100888" y="2057400"/>
            <a:ext cx="608012"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&lt;link&gt;</a:t>
            </a:r>
            <a:endParaRPr sz="1207">
              <a:latin typeface="Times New Roman"/>
              <a:cs typeface="Times New Roman"/>
            </a:endParaRPr>
          </a:p>
        </p:txBody>
      </p:sp>
      <p:sp>
        <p:nvSpPr>
          <p:cNvPr id="64" name="object 64">
            <a:extLst>
              <a:ext uri="{FF2B5EF4-FFF2-40B4-BE49-F238E27FC236}">
                <a16:creationId xmlns:a16="http://schemas.microsoft.com/office/drawing/2014/main" id="{1B9A2DBD-A4FB-4A4E-9CD7-8825DBDEC8CE}"/>
              </a:ext>
            </a:extLst>
          </p:cNvPr>
          <p:cNvSpPr txBox="1"/>
          <p:nvPr/>
        </p:nvSpPr>
        <p:spPr>
          <a:xfrm>
            <a:off x="6642100" y="3130550"/>
            <a:ext cx="608013"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&lt;link&gt;</a:t>
            </a:r>
            <a:endParaRPr sz="1207">
              <a:latin typeface="Times New Roman"/>
              <a:cs typeface="Times New Roman"/>
            </a:endParaRPr>
          </a:p>
        </p:txBody>
      </p:sp>
      <p:sp>
        <p:nvSpPr>
          <p:cNvPr id="65" name="object 65">
            <a:extLst>
              <a:ext uri="{FF2B5EF4-FFF2-40B4-BE49-F238E27FC236}">
                <a16:creationId xmlns:a16="http://schemas.microsoft.com/office/drawing/2014/main" id="{7BDA41D3-049E-46A9-827B-4426D2911424}"/>
              </a:ext>
            </a:extLst>
          </p:cNvPr>
          <p:cNvSpPr txBox="1"/>
          <p:nvPr/>
        </p:nvSpPr>
        <p:spPr>
          <a:xfrm>
            <a:off x="5262563" y="6118225"/>
            <a:ext cx="608012"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&lt;link&gt;</a:t>
            </a:r>
            <a:endParaRPr sz="1207">
              <a:latin typeface="Times New Roman"/>
              <a:cs typeface="Times New Roman"/>
            </a:endParaRPr>
          </a:p>
        </p:txBody>
      </p:sp>
      <p:sp>
        <p:nvSpPr>
          <p:cNvPr id="164930" name="object 66">
            <a:extLst>
              <a:ext uri="{FF2B5EF4-FFF2-40B4-BE49-F238E27FC236}">
                <a16:creationId xmlns:a16="http://schemas.microsoft.com/office/drawing/2014/main" id="{3C7F57A1-21CD-41E6-BFF5-73A34418B452}"/>
              </a:ext>
            </a:extLst>
          </p:cNvPr>
          <p:cNvSpPr>
            <a:spLocks/>
          </p:cNvSpPr>
          <p:nvPr/>
        </p:nvSpPr>
        <p:spPr bwMode="auto">
          <a:xfrm>
            <a:off x="4953000" y="1954213"/>
            <a:ext cx="688975" cy="382587"/>
          </a:xfrm>
          <a:custGeom>
            <a:avLst/>
            <a:gdLst>
              <a:gd name="T0" fmla="*/ 692165 w 685800"/>
              <a:gd name="T1" fmla="*/ 384180 h 381000"/>
              <a:gd name="T2" fmla="*/ 0 w 685800"/>
              <a:gd name="T3" fmla="*/ 0 h 381000"/>
              <a:gd name="T4" fmla="*/ 0 60000 65536"/>
              <a:gd name="T5" fmla="*/ 0 60000 65536"/>
            </a:gdLst>
            <a:ahLst/>
            <a:cxnLst>
              <a:cxn ang="T4">
                <a:pos x="T0" y="T1"/>
              </a:cxn>
              <a:cxn ang="T5">
                <a:pos x="T2" y="T3"/>
              </a:cxn>
            </a:cxnLst>
            <a:rect l="0" t="0" r="r" b="b"/>
            <a:pathLst>
              <a:path w="685800" h="381000">
                <a:moveTo>
                  <a:pt x="685800" y="380999"/>
                </a:moveTo>
                <a:lnTo>
                  <a:pt x="0" y="0"/>
                </a:lnTo>
              </a:path>
            </a:pathLst>
          </a:custGeom>
          <a:noFill/>
          <a:ln w="9144">
            <a:solidFill>
              <a:srgbClr val="000000"/>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4931" name="object 67">
            <a:extLst>
              <a:ext uri="{FF2B5EF4-FFF2-40B4-BE49-F238E27FC236}">
                <a16:creationId xmlns:a16="http://schemas.microsoft.com/office/drawing/2014/main" id="{0D542F01-7B7A-460E-A181-756BF7AB2C27}"/>
              </a:ext>
            </a:extLst>
          </p:cNvPr>
          <p:cNvSpPr>
            <a:spLocks/>
          </p:cNvSpPr>
          <p:nvPr/>
        </p:nvSpPr>
        <p:spPr bwMode="auto">
          <a:xfrm>
            <a:off x="4953000" y="1954213"/>
            <a:ext cx="114300" cy="93662"/>
          </a:xfrm>
          <a:custGeom>
            <a:avLst/>
            <a:gdLst>
              <a:gd name="T0" fmla="*/ 115325 w 113029"/>
              <a:gd name="T1" fmla="*/ 6137 h 93344"/>
              <a:gd name="T2" fmla="*/ 0 w 113029"/>
              <a:gd name="T3" fmla="*/ 0 h 93344"/>
              <a:gd name="T4" fmla="*/ 65456 w 113029"/>
              <a:gd name="T5" fmla="*/ 93598 h 93344"/>
              <a:gd name="T6" fmla="*/ 0 60000 65536"/>
              <a:gd name="T7" fmla="*/ 0 60000 65536"/>
              <a:gd name="T8" fmla="*/ 0 60000 65536"/>
            </a:gdLst>
            <a:ahLst/>
            <a:cxnLst>
              <a:cxn ang="T6">
                <a:pos x="T0" y="T1"/>
              </a:cxn>
              <a:cxn ang="T7">
                <a:pos x="T2" y="T3"/>
              </a:cxn>
              <a:cxn ang="T8">
                <a:pos x="T4" y="T5"/>
              </a:cxn>
            </a:cxnLst>
            <a:rect l="0" t="0" r="r" b="b"/>
            <a:pathLst>
              <a:path w="113029" h="93344">
                <a:moveTo>
                  <a:pt x="112775" y="6095"/>
                </a:moveTo>
                <a:lnTo>
                  <a:pt x="0" y="0"/>
                </a:lnTo>
                <a:lnTo>
                  <a:pt x="64008" y="92963"/>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8" name="object 68">
            <a:extLst>
              <a:ext uri="{FF2B5EF4-FFF2-40B4-BE49-F238E27FC236}">
                <a16:creationId xmlns:a16="http://schemas.microsoft.com/office/drawing/2014/main" id="{A0F0BFDE-7015-4E63-859E-E27166F0333F}"/>
              </a:ext>
            </a:extLst>
          </p:cNvPr>
          <p:cNvSpPr txBox="1"/>
          <p:nvPr/>
        </p:nvSpPr>
        <p:spPr>
          <a:xfrm>
            <a:off x="4802188" y="4432300"/>
            <a:ext cx="608012"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&lt;link&gt;</a:t>
            </a:r>
            <a:endParaRPr sz="1207">
              <a:latin typeface="Times New Roman"/>
              <a:cs typeface="Times New Roman"/>
            </a:endParaRPr>
          </a:p>
        </p:txBody>
      </p:sp>
      <p:sp>
        <p:nvSpPr>
          <p:cNvPr id="69" name="object 69">
            <a:extLst>
              <a:ext uri="{FF2B5EF4-FFF2-40B4-BE49-F238E27FC236}">
                <a16:creationId xmlns:a16="http://schemas.microsoft.com/office/drawing/2014/main" id="{648F9E2E-2D25-4F27-BE17-EAC2FF98D8E4}"/>
              </a:ext>
            </a:extLst>
          </p:cNvPr>
          <p:cNvSpPr txBox="1"/>
          <p:nvPr/>
        </p:nvSpPr>
        <p:spPr>
          <a:xfrm>
            <a:off x="7943850" y="4510088"/>
            <a:ext cx="608013" cy="200025"/>
          </a:xfrm>
          <a:prstGeom prst="rect">
            <a:avLst/>
          </a:prstGeom>
        </p:spPr>
        <p:txBody>
          <a:bodyPr lIns="0" tIns="12771" rIns="0" bIns="0">
            <a:spAutoFit/>
          </a:bodyPr>
          <a:lstStyle/>
          <a:p>
            <a:pPr marL="12771">
              <a:spcBef>
                <a:spcPts val="101"/>
              </a:spcBef>
              <a:defRPr/>
            </a:pPr>
            <a:r>
              <a:rPr sz="1207" spc="-5" dirty="0">
                <a:latin typeface="Times New Roman"/>
                <a:cs typeface="Times New Roman"/>
              </a:rPr>
              <a:t>&lt;link&gt;</a:t>
            </a:r>
            <a:endParaRPr sz="1207">
              <a:latin typeface="Times New Roman"/>
              <a:cs typeface="Times New Roman"/>
            </a:endParaRPr>
          </a:p>
        </p:txBody>
      </p:sp>
    </p:spTree>
  </p:cSld>
  <p:clrMapOvr>
    <a:masterClrMapping/>
  </p:clrMapOvr>
</p:sld>
</file>

<file path=ppt/slides/slide9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8ED6FD0-7393-43FE-BEB6-2914C77EF265}"/>
              </a:ext>
            </a:extLst>
          </p:cNvPr>
          <p:cNvSpPr txBox="1">
            <a:spLocks noGrp="1"/>
          </p:cNvSpPr>
          <p:nvPr>
            <p:ph type="title"/>
          </p:nvPr>
        </p:nvSpPr>
        <p:spPr>
          <a:xfrm>
            <a:off x="352425" y="106363"/>
            <a:ext cx="5926138" cy="690562"/>
          </a:xfrm>
        </p:spPr>
        <p:txBody>
          <a:bodyPr lIns="0" tIns="12132" rIns="0" bIns="0" rtlCol="0">
            <a:spAutoFit/>
          </a:bodyPr>
          <a:lstStyle/>
          <a:p>
            <a:pPr marL="12771">
              <a:spcBef>
                <a:spcPts val="96"/>
              </a:spcBef>
              <a:defRPr/>
            </a:pPr>
            <a:r>
              <a:rPr spc="-10" dirty="0"/>
              <a:t>部署</a:t>
            </a:r>
            <a:r>
              <a:rPr spc="-50" dirty="0"/>
              <a:t> </a:t>
            </a:r>
            <a:r>
              <a:rPr spc="-10" dirty="0"/>
              <a:t>视图</a:t>
            </a:r>
            <a:endParaRPr dirty="0"/>
          </a:p>
        </p:txBody>
      </p:sp>
      <p:sp>
        <p:nvSpPr>
          <p:cNvPr id="3" name="object 3">
            <a:extLst>
              <a:ext uri="{FF2B5EF4-FFF2-40B4-BE49-F238E27FC236}">
                <a16:creationId xmlns:a16="http://schemas.microsoft.com/office/drawing/2014/main" id="{1466D462-989D-44BC-9F12-050E3C752B12}"/>
              </a:ext>
            </a:extLst>
          </p:cNvPr>
          <p:cNvSpPr txBox="1"/>
          <p:nvPr/>
        </p:nvSpPr>
        <p:spPr>
          <a:xfrm>
            <a:off x="1722438" y="1157288"/>
            <a:ext cx="2919412" cy="393700"/>
          </a:xfrm>
          <a:prstGeom prst="rect">
            <a:avLst/>
          </a:prstGeom>
        </p:spPr>
        <p:txBody>
          <a:bodyPr lIns="0" tIns="12771" rIns="0" bIns="0">
            <a:spAutoFit/>
          </a:bodyPr>
          <a:lstStyle/>
          <a:p>
            <a:pPr marL="12771">
              <a:spcBef>
                <a:spcPts val="101"/>
              </a:spcBef>
              <a:defRPr/>
            </a:pPr>
            <a:r>
              <a:rPr sz="2413" b="1" i="1" spc="-5" dirty="0">
                <a:latin typeface="Times New Roman"/>
                <a:cs typeface="Times New Roman"/>
              </a:rPr>
              <a:t>-</a:t>
            </a:r>
            <a:r>
              <a:rPr sz="2413" b="1" i="1" spc="-10" dirty="0">
                <a:latin typeface="Times New Roman"/>
                <a:cs typeface="Times New Roman"/>
              </a:rPr>
              <a:t>部署关系图</a:t>
            </a:r>
            <a:endParaRPr sz="2413">
              <a:latin typeface="Times New Roman"/>
              <a:cs typeface="Times New Roman"/>
            </a:endParaRPr>
          </a:p>
        </p:txBody>
      </p:sp>
      <p:sp>
        <p:nvSpPr>
          <p:cNvPr id="4" name="object 4">
            <a:extLst>
              <a:ext uri="{FF2B5EF4-FFF2-40B4-BE49-F238E27FC236}">
                <a16:creationId xmlns:a16="http://schemas.microsoft.com/office/drawing/2014/main" id="{AA4D3A04-F32C-409B-A315-5C6BA55B4848}"/>
              </a:ext>
            </a:extLst>
          </p:cNvPr>
          <p:cNvSpPr txBox="1"/>
          <p:nvPr/>
        </p:nvSpPr>
        <p:spPr>
          <a:xfrm>
            <a:off x="1798638" y="3554413"/>
            <a:ext cx="3919537" cy="393700"/>
          </a:xfrm>
          <a:prstGeom prst="rect">
            <a:avLst/>
          </a:prstGeom>
        </p:spPr>
        <p:txBody>
          <a:bodyPr lIns="0" tIns="12771" rIns="0" bIns="0">
            <a:spAutoFit/>
          </a:bodyPr>
          <a:lstStyle/>
          <a:p>
            <a:pPr marL="12771">
              <a:spcBef>
                <a:spcPts val="101"/>
              </a:spcBef>
              <a:defRPr/>
            </a:pPr>
            <a:r>
              <a:rPr sz="2413" b="1" i="1" spc="-5" dirty="0">
                <a:latin typeface="Times New Roman"/>
                <a:cs typeface="Times New Roman"/>
              </a:rPr>
              <a:t>-部署</a:t>
            </a:r>
            <a:r>
              <a:rPr sz="2413" b="1" i="1" dirty="0">
                <a:latin typeface="Times New Roman"/>
                <a:cs typeface="Times New Roman"/>
              </a:rPr>
              <a:t>的</a:t>
            </a:r>
            <a:r>
              <a:rPr sz="2413" b="1" i="1" spc="-5" dirty="0">
                <a:latin typeface="Times New Roman"/>
                <a:cs typeface="Times New Roman"/>
              </a:rPr>
              <a:t>积极</a:t>
            </a:r>
            <a:r>
              <a:rPr sz="2413" b="1" i="1" spc="-45" dirty="0">
                <a:latin typeface="Times New Roman"/>
                <a:cs typeface="Times New Roman"/>
              </a:rPr>
              <a:t> </a:t>
            </a:r>
            <a:r>
              <a:rPr sz="2413" b="1" i="1" spc="-5" dirty="0">
                <a:latin typeface="Times New Roman"/>
                <a:cs typeface="Times New Roman"/>
              </a:rPr>
              <a:t>对象</a:t>
            </a:r>
            <a:endParaRPr sz="2413">
              <a:latin typeface="Times New Roman"/>
              <a:cs typeface="Times New Roman"/>
            </a:endParaRPr>
          </a:p>
        </p:txBody>
      </p:sp>
      <p:sp>
        <p:nvSpPr>
          <p:cNvPr id="165893" name="object 5">
            <a:extLst>
              <a:ext uri="{FF2B5EF4-FFF2-40B4-BE49-F238E27FC236}">
                <a16:creationId xmlns:a16="http://schemas.microsoft.com/office/drawing/2014/main" id="{506C337C-8D19-4675-9DAA-219F5A9E40EC}"/>
              </a:ext>
            </a:extLst>
          </p:cNvPr>
          <p:cNvSpPr>
            <a:spLocks/>
          </p:cNvSpPr>
          <p:nvPr/>
        </p:nvSpPr>
        <p:spPr bwMode="auto">
          <a:xfrm>
            <a:off x="4224338" y="1728788"/>
            <a:ext cx="268287" cy="1071562"/>
          </a:xfrm>
          <a:custGeom>
            <a:avLst/>
            <a:gdLst>
              <a:gd name="T0" fmla="*/ 269883 w 266700"/>
              <a:gd name="T1" fmla="*/ 807257 h 1066800"/>
              <a:gd name="T2" fmla="*/ 269883 w 266700"/>
              <a:gd name="T3" fmla="*/ 0 h 1066800"/>
              <a:gd name="T4" fmla="*/ 0 w 266700"/>
              <a:gd name="T5" fmla="*/ 269085 h 1066800"/>
              <a:gd name="T6" fmla="*/ 0 w 266700"/>
              <a:gd name="T7" fmla="*/ 1076344 h 1066800"/>
              <a:gd name="T8" fmla="*/ 269883 w 266700"/>
              <a:gd name="T9" fmla="*/ 807257 h 1066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700" h="1066800">
                <a:moveTo>
                  <a:pt x="266700" y="800099"/>
                </a:moveTo>
                <a:lnTo>
                  <a:pt x="266700" y="0"/>
                </a:lnTo>
                <a:lnTo>
                  <a:pt x="0" y="266699"/>
                </a:lnTo>
                <a:lnTo>
                  <a:pt x="0" y="1066799"/>
                </a:lnTo>
                <a:lnTo>
                  <a:pt x="266700" y="8000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894" name="object 6">
            <a:extLst>
              <a:ext uri="{FF2B5EF4-FFF2-40B4-BE49-F238E27FC236}">
                <a16:creationId xmlns:a16="http://schemas.microsoft.com/office/drawing/2014/main" id="{1CD5B5B2-0D1D-4175-B87C-15D17E96A158}"/>
              </a:ext>
            </a:extLst>
          </p:cNvPr>
          <p:cNvSpPr>
            <a:spLocks/>
          </p:cNvSpPr>
          <p:nvPr/>
        </p:nvSpPr>
        <p:spPr bwMode="auto">
          <a:xfrm>
            <a:off x="2806700" y="1728788"/>
            <a:ext cx="1685925" cy="1071562"/>
          </a:xfrm>
          <a:custGeom>
            <a:avLst/>
            <a:gdLst>
              <a:gd name="T0" fmla="*/ 269739 w 1676400"/>
              <a:gd name="T1" fmla="*/ 0 h 1066800"/>
              <a:gd name="T2" fmla="*/ 0 w 1676400"/>
              <a:gd name="T3" fmla="*/ 269087 h 1066800"/>
              <a:gd name="T4" fmla="*/ 0 w 1676400"/>
              <a:gd name="T5" fmla="*/ 1076345 h 1066800"/>
              <a:gd name="T6" fmla="*/ 1425765 w 1676400"/>
              <a:gd name="T7" fmla="*/ 1076344 h 1066800"/>
              <a:gd name="T8" fmla="*/ 1695504 w 1676400"/>
              <a:gd name="T9" fmla="*/ 807257 h 1066800"/>
              <a:gd name="T10" fmla="*/ 1695504 w 1676400"/>
              <a:gd name="T11" fmla="*/ 0 h 1066800"/>
              <a:gd name="T12" fmla="*/ 269739 w 1676400"/>
              <a:gd name="T13" fmla="*/ 0 h 1066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76400" h="1066800">
                <a:moveTo>
                  <a:pt x="266700" y="0"/>
                </a:moveTo>
                <a:lnTo>
                  <a:pt x="0" y="266700"/>
                </a:lnTo>
                <a:lnTo>
                  <a:pt x="0" y="1066800"/>
                </a:lnTo>
                <a:lnTo>
                  <a:pt x="1409700" y="1066799"/>
                </a:lnTo>
                <a:lnTo>
                  <a:pt x="1676400" y="800099"/>
                </a:lnTo>
                <a:lnTo>
                  <a:pt x="1676400" y="0"/>
                </a:lnTo>
                <a:lnTo>
                  <a:pt x="2667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895" name="object 7">
            <a:extLst>
              <a:ext uri="{FF2B5EF4-FFF2-40B4-BE49-F238E27FC236}">
                <a16:creationId xmlns:a16="http://schemas.microsoft.com/office/drawing/2014/main" id="{B25DC9B6-27B2-4F13-9516-F50E0E48858A}"/>
              </a:ext>
            </a:extLst>
          </p:cNvPr>
          <p:cNvSpPr>
            <a:spLocks/>
          </p:cNvSpPr>
          <p:nvPr/>
        </p:nvSpPr>
        <p:spPr bwMode="auto">
          <a:xfrm>
            <a:off x="2806700" y="1728788"/>
            <a:ext cx="1685925" cy="268287"/>
          </a:xfrm>
          <a:custGeom>
            <a:avLst/>
            <a:gdLst>
              <a:gd name="T0" fmla="*/ 0 w 1676400"/>
              <a:gd name="T1" fmla="*/ 269883 h 266700"/>
              <a:gd name="T2" fmla="*/ 1425765 w 1676400"/>
              <a:gd name="T3" fmla="*/ 269882 h 266700"/>
              <a:gd name="T4" fmla="*/ 1695504 w 1676400"/>
              <a:gd name="T5" fmla="*/ 0 h 266700"/>
              <a:gd name="T6" fmla="*/ 0 60000 65536"/>
              <a:gd name="T7" fmla="*/ 0 60000 65536"/>
              <a:gd name="T8" fmla="*/ 0 60000 65536"/>
            </a:gdLst>
            <a:ahLst/>
            <a:cxnLst>
              <a:cxn ang="T6">
                <a:pos x="T0" y="T1"/>
              </a:cxn>
              <a:cxn ang="T7">
                <a:pos x="T2" y="T3"/>
              </a:cxn>
              <a:cxn ang="T8">
                <a:pos x="T4" y="T5"/>
              </a:cxn>
            </a:cxnLst>
            <a:rect l="0" t="0" r="r" b="b"/>
            <a:pathLst>
              <a:path w="1676400" h="266700">
                <a:moveTo>
                  <a:pt x="0" y="266700"/>
                </a:moveTo>
                <a:lnTo>
                  <a:pt x="1409700" y="266699"/>
                </a:ln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896" name="object 8">
            <a:extLst>
              <a:ext uri="{FF2B5EF4-FFF2-40B4-BE49-F238E27FC236}">
                <a16:creationId xmlns:a16="http://schemas.microsoft.com/office/drawing/2014/main" id="{910DE8BB-039D-4B71-A030-8BB7DF69C54D}"/>
              </a:ext>
            </a:extLst>
          </p:cNvPr>
          <p:cNvSpPr>
            <a:spLocks/>
          </p:cNvSpPr>
          <p:nvPr/>
        </p:nvSpPr>
        <p:spPr bwMode="auto">
          <a:xfrm>
            <a:off x="4224338" y="1997075"/>
            <a:ext cx="0" cy="803275"/>
          </a:xfrm>
          <a:custGeom>
            <a:avLst/>
            <a:gdLst>
              <a:gd name="T0" fmla="*/ 0 h 800100"/>
              <a:gd name="T1" fmla="*/ 806462 h 800100"/>
              <a:gd name="T2" fmla="*/ 0 60000 65536"/>
              <a:gd name="T3" fmla="*/ 0 60000 65536"/>
            </a:gdLst>
            <a:ahLst/>
            <a:cxnLst>
              <a:cxn ang="T2">
                <a:pos x="0" y="T0"/>
              </a:cxn>
              <a:cxn ang="T3">
                <a:pos x="0" y="T1"/>
              </a:cxn>
            </a:cxnLst>
            <a:rect l="0" t="0" r="r" b="b"/>
            <a:pathLst>
              <a:path h="800100">
                <a:moveTo>
                  <a:pt x="0" y="0"/>
                </a:moveTo>
                <a:lnTo>
                  <a:pt x="0" y="8000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9" name="object 9">
            <a:extLst>
              <a:ext uri="{FF2B5EF4-FFF2-40B4-BE49-F238E27FC236}">
                <a16:creationId xmlns:a16="http://schemas.microsoft.com/office/drawing/2014/main" id="{D602EBB3-25E0-4C0D-AE7D-F522BED82562}"/>
              </a:ext>
            </a:extLst>
          </p:cNvPr>
          <p:cNvSpPr txBox="1"/>
          <p:nvPr/>
        </p:nvSpPr>
        <p:spPr>
          <a:xfrm>
            <a:off x="1951038" y="2244725"/>
            <a:ext cx="2093912" cy="258763"/>
          </a:xfrm>
          <a:prstGeom prst="rect">
            <a:avLst/>
          </a:prstGeom>
        </p:spPr>
        <p:txBody>
          <a:bodyPr lIns="0" tIns="12132" rIns="0" bIns="0">
            <a:spAutoFit/>
          </a:bodyPr>
          <a:lstStyle/>
          <a:p>
            <a:pPr marL="12771">
              <a:spcBef>
                <a:spcPts val="96"/>
              </a:spcBef>
              <a:tabLst>
                <a:tab pos="855026" algn="l"/>
                <a:tab pos="1075967" algn="l"/>
              </a:tabLst>
              <a:defRPr/>
            </a:pPr>
            <a:r>
              <a:rPr sz="1609" u="sng" spc="-5" dirty="0">
                <a:uFill>
                  <a:solidFill>
                    <a:srgbClr val="000000"/>
                  </a:solidFill>
                </a:uFill>
                <a:latin typeface="Times New Roman"/>
                <a:cs typeface="Times New Roman"/>
              </a:rPr>
              <a:t> 	</a:t>
            </a:r>
            <a:r>
              <a:rPr sz="1609" spc="-5" dirty="0">
                <a:latin typeface="Times New Roman"/>
                <a:cs typeface="Times New Roman"/>
              </a:rPr>
              <a:t>Atm</a:t>
            </a:r>
            <a:r>
              <a:rPr sz="1609" spc="-55" dirty="0">
                <a:latin typeface="Times New Roman"/>
                <a:cs typeface="Times New Roman"/>
              </a:rPr>
              <a:t> </a:t>
            </a:r>
            <a:r>
              <a:rPr sz="1609" spc="-5" dirty="0">
                <a:latin typeface="Times New Roman"/>
                <a:cs typeface="Times New Roman"/>
              </a:rPr>
              <a:t>客户</a:t>
            </a:r>
            <a:endParaRPr sz="1609">
              <a:latin typeface="Times New Roman"/>
              <a:cs typeface="Times New Roman"/>
            </a:endParaRPr>
          </a:p>
        </p:txBody>
      </p:sp>
      <p:sp>
        <p:nvSpPr>
          <p:cNvPr id="165898" name="object 10">
            <a:extLst>
              <a:ext uri="{FF2B5EF4-FFF2-40B4-BE49-F238E27FC236}">
                <a16:creationId xmlns:a16="http://schemas.microsoft.com/office/drawing/2014/main" id="{18F3AF49-F0B7-4C10-9831-A1E9EC66B40F}"/>
              </a:ext>
            </a:extLst>
          </p:cNvPr>
          <p:cNvSpPr>
            <a:spLocks/>
          </p:cNvSpPr>
          <p:nvPr/>
        </p:nvSpPr>
        <p:spPr bwMode="auto">
          <a:xfrm>
            <a:off x="7443788" y="1804988"/>
            <a:ext cx="268287" cy="1073150"/>
          </a:xfrm>
          <a:custGeom>
            <a:avLst/>
            <a:gdLst>
              <a:gd name="T0" fmla="*/ 269883 w 266700"/>
              <a:gd name="T1" fmla="*/ 809652 h 1066800"/>
              <a:gd name="T2" fmla="*/ 269883 w 266700"/>
              <a:gd name="T3" fmla="*/ 0 h 1066800"/>
              <a:gd name="T4" fmla="*/ 0 w 266700"/>
              <a:gd name="T5" fmla="*/ 269883 h 1066800"/>
              <a:gd name="T6" fmla="*/ 0 w 266700"/>
              <a:gd name="T7" fmla="*/ 1079537 h 1066800"/>
              <a:gd name="T8" fmla="*/ 269883 w 266700"/>
              <a:gd name="T9" fmla="*/ 809652 h 1066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700" h="1066800">
                <a:moveTo>
                  <a:pt x="266700" y="800099"/>
                </a:moveTo>
                <a:lnTo>
                  <a:pt x="266700" y="0"/>
                </a:lnTo>
                <a:lnTo>
                  <a:pt x="0" y="266699"/>
                </a:lnTo>
                <a:lnTo>
                  <a:pt x="0" y="1066799"/>
                </a:lnTo>
                <a:lnTo>
                  <a:pt x="266700" y="800099"/>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899" name="object 11">
            <a:extLst>
              <a:ext uri="{FF2B5EF4-FFF2-40B4-BE49-F238E27FC236}">
                <a16:creationId xmlns:a16="http://schemas.microsoft.com/office/drawing/2014/main" id="{35B2059B-E034-4EDD-9780-740DDF320623}"/>
              </a:ext>
            </a:extLst>
          </p:cNvPr>
          <p:cNvSpPr>
            <a:spLocks/>
          </p:cNvSpPr>
          <p:nvPr/>
        </p:nvSpPr>
        <p:spPr bwMode="auto">
          <a:xfrm>
            <a:off x="6026150" y="1804988"/>
            <a:ext cx="1685925" cy="1073150"/>
          </a:xfrm>
          <a:custGeom>
            <a:avLst/>
            <a:gdLst>
              <a:gd name="T0" fmla="*/ 269739 w 1676400"/>
              <a:gd name="T1" fmla="*/ 0 h 1066800"/>
              <a:gd name="T2" fmla="*/ 0 w 1676400"/>
              <a:gd name="T3" fmla="*/ 269883 h 1066800"/>
              <a:gd name="T4" fmla="*/ 0 w 1676400"/>
              <a:gd name="T5" fmla="*/ 1079537 h 1066800"/>
              <a:gd name="T6" fmla="*/ 1425765 w 1676400"/>
              <a:gd name="T7" fmla="*/ 1079537 h 1066800"/>
              <a:gd name="T8" fmla="*/ 1695504 w 1676400"/>
              <a:gd name="T9" fmla="*/ 809652 h 1066800"/>
              <a:gd name="T10" fmla="*/ 1695504 w 1676400"/>
              <a:gd name="T11" fmla="*/ 0 h 1066800"/>
              <a:gd name="T12" fmla="*/ 269739 w 1676400"/>
              <a:gd name="T13" fmla="*/ 0 h 1066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76400" h="1066800">
                <a:moveTo>
                  <a:pt x="266700" y="0"/>
                </a:moveTo>
                <a:lnTo>
                  <a:pt x="0" y="266699"/>
                </a:lnTo>
                <a:lnTo>
                  <a:pt x="0" y="1066799"/>
                </a:lnTo>
                <a:lnTo>
                  <a:pt x="1409700" y="1066799"/>
                </a:lnTo>
                <a:lnTo>
                  <a:pt x="1676400" y="800099"/>
                </a:lnTo>
                <a:lnTo>
                  <a:pt x="1676400" y="0"/>
                </a:lnTo>
                <a:lnTo>
                  <a:pt x="2667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00" name="object 12">
            <a:extLst>
              <a:ext uri="{FF2B5EF4-FFF2-40B4-BE49-F238E27FC236}">
                <a16:creationId xmlns:a16="http://schemas.microsoft.com/office/drawing/2014/main" id="{2D883D5E-1365-40A8-B83B-5401EEBB05D4}"/>
              </a:ext>
            </a:extLst>
          </p:cNvPr>
          <p:cNvSpPr>
            <a:spLocks/>
          </p:cNvSpPr>
          <p:nvPr/>
        </p:nvSpPr>
        <p:spPr bwMode="auto">
          <a:xfrm>
            <a:off x="6026150" y="1804988"/>
            <a:ext cx="1685925" cy="268287"/>
          </a:xfrm>
          <a:custGeom>
            <a:avLst/>
            <a:gdLst>
              <a:gd name="T0" fmla="*/ 0 w 1676400"/>
              <a:gd name="T1" fmla="*/ 269882 h 266700"/>
              <a:gd name="T2" fmla="*/ 1425765 w 1676400"/>
              <a:gd name="T3" fmla="*/ 269882 h 266700"/>
              <a:gd name="T4" fmla="*/ 1695504 w 1676400"/>
              <a:gd name="T5" fmla="*/ 0 h 266700"/>
              <a:gd name="T6" fmla="*/ 0 60000 65536"/>
              <a:gd name="T7" fmla="*/ 0 60000 65536"/>
              <a:gd name="T8" fmla="*/ 0 60000 65536"/>
            </a:gdLst>
            <a:ahLst/>
            <a:cxnLst>
              <a:cxn ang="T6">
                <a:pos x="T0" y="T1"/>
              </a:cxn>
              <a:cxn ang="T7">
                <a:pos x="T2" y="T3"/>
              </a:cxn>
              <a:cxn ang="T8">
                <a:pos x="T4" y="T5"/>
              </a:cxn>
            </a:cxnLst>
            <a:rect l="0" t="0" r="r" b="b"/>
            <a:pathLst>
              <a:path w="1676400" h="266700">
                <a:moveTo>
                  <a:pt x="0" y="266699"/>
                </a:moveTo>
                <a:lnTo>
                  <a:pt x="1409700" y="266699"/>
                </a:ln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01" name="object 13">
            <a:extLst>
              <a:ext uri="{FF2B5EF4-FFF2-40B4-BE49-F238E27FC236}">
                <a16:creationId xmlns:a16="http://schemas.microsoft.com/office/drawing/2014/main" id="{1BD75D46-B62D-45DB-9352-BB54710279BC}"/>
              </a:ext>
            </a:extLst>
          </p:cNvPr>
          <p:cNvSpPr>
            <a:spLocks/>
          </p:cNvSpPr>
          <p:nvPr/>
        </p:nvSpPr>
        <p:spPr bwMode="auto">
          <a:xfrm>
            <a:off x="7443788" y="2073275"/>
            <a:ext cx="0" cy="804863"/>
          </a:xfrm>
          <a:custGeom>
            <a:avLst/>
            <a:gdLst>
              <a:gd name="T0" fmla="*/ 0 h 800100"/>
              <a:gd name="T1" fmla="*/ 809653 h 800100"/>
              <a:gd name="T2" fmla="*/ 0 60000 65536"/>
              <a:gd name="T3" fmla="*/ 0 60000 65536"/>
            </a:gdLst>
            <a:ahLst/>
            <a:cxnLst>
              <a:cxn ang="T2">
                <a:pos x="0" y="T0"/>
              </a:cxn>
              <a:cxn ang="T3">
                <a:pos x="0" y="T1"/>
              </a:cxn>
            </a:cxnLst>
            <a:rect l="0" t="0" r="r" b="b"/>
            <a:pathLst>
              <a:path h="800100">
                <a:moveTo>
                  <a:pt x="0" y="0"/>
                </a:moveTo>
                <a:lnTo>
                  <a:pt x="0" y="800099"/>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02" name="object 14">
            <a:extLst>
              <a:ext uri="{FF2B5EF4-FFF2-40B4-BE49-F238E27FC236}">
                <a16:creationId xmlns:a16="http://schemas.microsoft.com/office/drawing/2014/main" id="{7A1007C6-765B-4200-AFD5-551D7C6DF56F}"/>
              </a:ext>
            </a:extLst>
          </p:cNvPr>
          <p:cNvSpPr txBox="1">
            <a:spLocks noChangeArrowheads="1"/>
          </p:cNvSpPr>
          <p:nvPr/>
        </p:nvSpPr>
        <p:spPr bwMode="auto">
          <a:xfrm>
            <a:off x="6278563" y="2076450"/>
            <a:ext cx="992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132" rIns="0" bIns="0">
            <a:spAutoFit/>
          </a:bodyPr>
          <a:lstStyle>
            <a:lvl1pPr marL="242888">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ts val="100"/>
              </a:spcBef>
            </a:pPr>
            <a:r>
              <a:rPr lang="zh-CN" altLang="zh-CN" sz="1600">
                <a:latin typeface="Times New Roman" panose="02020603050405020304" pitchFamily="18" charset="0"/>
                <a:cs typeface="Times New Roman" panose="02020603050405020304" pitchFamily="18" charset="0"/>
              </a:rPr>
              <a:t>Atm</a:t>
            </a:r>
          </a:p>
          <a:p>
            <a:pPr algn="ctr">
              <a:lnSpc>
                <a:spcPts val="1938"/>
              </a:lnSpc>
              <a:spcBef>
                <a:spcPts val="50"/>
              </a:spcBef>
            </a:pPr>
            <a:r>
              <a:rPr lang="zh-CN" altLang="zh-CN" sz="1600">
                <a:latin typeface="Times New Roman" panose="02020603050405020304" pitchFamily="18" charset="0"/>
                <a:cs typeface="Times New Roman" panose="02020603050405020304" pitchFamily="18" charset="0"/>
              </a:rPr>
              <a:t>应用程序服务器</a:t>
            </a:r>
          </a:p>
        </p:txBody>
      </p:sp>
      <p:sp>
        <p:nvSpPr>
          <p:cNvPr id="165903" name="object 15">
            <a:extLst>
              <a:ext uri="{FF2B5EF4-FFF2-40B4-BE49-F238E27FC236}">
                <a16:creationId xmlns:a16="http://schemas.microsoft.com/office/drawing/2014/main" id="{9FC35CD8-3D2E-42D6-A4AA-658432EEFABF}"/>
              </a:ext>
            </a:extLst>
          </p:cNvPr>
          <p:cNvSpPr>
            <a:spLocks/>
          </p:cNvSpPr>
          <p:nvPr/>
        </p:nvSpPr>
        <p:spPr bwMode="auto">
          <a:xfrm>
            <a:off x="10201275" y="1651000"/>
            <a:ext cx="268288" cy="1073150"/>
          </a:xfrm>
          <a:custGeom>
            <a:avLst/>
            <a:gdLst>
              <a:gd name="T0" fmla="*/ 269885 w 266700"/>
              <a:gd name="T1" fmla="*/ 809654 h 1066800"/>
              <a:gd name="T2" fmla="*/ 269885 w 266700"/>
              <a:gd name="T3" fmla="*/ 0 h 1066800"/>
              <a:gd name="T4" fmla="*/ 0 w 266700"/>
              <a:gd name="T5" fmla="*/ 269885 h 1066800"/>
              <a:gd name="T6" fmla="*/ 0 w 266700"/>
              <a:gd name="T7" fmla="*/ 1079538 h 1066800"/>
              <a:gd name="T8" fmla="*/ 269885 w 266700"/>
              <a:gd name="T9" fmla="*/ 809654 h 1066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700" h="1066800">
                <a:moveTo>
                  <a:pt x="266700" y="800100"/>
                </a:moveTo>
                <a:lnTo>
                  <a:pt x="266700" y="0"/>
                </a:lnTo>
                <a:lnTo>
                  <a:pt x="0" y="266700"/>
                </a:lnTo>
                <a:lnTo>
                  <a:pt x="0" y="1066800"/>
                </a:lnTo>
                <a:lnTo>
                  <a:pt x="266700" y="8001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904" name="object 16">
            <a:extLst>
              <a:ext uri="{FF2B5EF4-FFF2-40B4-BE49-F238E27FC236}">
                <a16:creationId xmlns:a16="http://schemas.microsoft.com/office/drawing/2014/main" id="{EF517806-0E19-4F7D-975B-0220B0E3A830}"/>
              </a:ext>
            </a:extLst>
          </p:cNvPr>
          <p:cNvSpPr>
            <a:spLocks/>
          </p:cNvSpPr>
          <p:nvPr/>
        </p:nvSpPr>
        <p:spPr bwMode="auto">
          <a:xfrm>
            <a:off x="8783638" y="1651000"/>
            <a:ext cx="1685925" cy="1073150"/>
          </a:xfrm>
          <a:custGeom>
            <a:avLst/>
            <a:gdLst>
              <a:gd name="T0" fmla="*/ 269739 w 1676400"/>
              <a:gd name="T1" fmla="*/ 0 h 1066800"/>
              <a:gd name="T2" fmla="*/ 0 w 1676400"/>
              <a:gd name="T3" fmla="*/ 269885 h 1066800"/>
              <a:gd name="T4" fmla="*/ 0 w 1676400"/>
              <a:gd name="T5" fmla="*/ 1079538 h 1066800"/>
              <a:gd name="T6" fmla="*/ 1425765 w 1676400"/>
              <a:gd name="T7" fmla="*/ 1079538 h 1066800"/>
              <a:gd name="T8" fmla="*/ 1695504 w 1676400"/>
              <a:gd name="T9" fmla="*/ 809654 h 1066800"/>
              <a:gd name="T10" fmla="*/ 1695504 w 1676400"/>
              <a:gd name="T11" fmla="*/ 0 h 1066800"/>
              <a:gd name="T12" fmla="*/ 269739 w 1676400"/>
              <a:gd name="T13" fmla="*/ 0 h 10668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76400" h="1066800">
                <a:moveTo>
                  <a:pt x="266700" y="0"/>
                </a:moveTo>
                <a:lnTo>
                  <a:pt x="0" y="266700"/>
                </a:lnTo>
                <a:lnTo>
                  <a:pt x="0" y="1066800"/>
                </a:lnTo>
                <a:lnTo>
                  <a:pt x="1409700" y="1066800"/>
                </a:lnTo>
                <a:lnTo>
                  <a:pt x="1676400" y="800100"/>
                </a:lnTo>
                <a:lnTo>
                  <a:pt x="1676400" y="0"/>
                </a:lnTo>
                <a:lnTo>
                  <a:pt x="2667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05" name="object 17">
            <a:extLst>
              <a:ext uri="{FF2B5EF4-FFF2-40B4-BE49-F238E27FC236}">
                <a16:creationId xmlns:a16="http://schemas.microsoft.com/office/drawing/2014/main" id="{5B461A11-3BA0-47D9-A924-2A569AD486ED}"/>
              </a:ext>
            </a:extLst>
          </p:cNvPr>
          <p:cNvSpPr>
            <a:spLocks/>
          </p:cNvSpPr>
          <p:nvPr/>
        </p:nvSpPr>
        <p:spPr bwMode="auto">
          <a:xfrm>
            <a:off x="8783638" y="1651000"/>
            <a:ext cx="1685925" cy="268288"/>
          </a:xfrm>
          <a:custGeom>
            <a:avLst/>
            <a:gdLst>
              <a:gd name="T0" fmla="*/ 0 w 1676400"/>
              <a:gd name="T1" fmla="*/ 269885 h 266700"/>
              <a:gd name="T2" fmla="*/ 1425765 w 1676400"/>
              <a:gd name="T3" fmla="*/ 269885 h 266700"/>
              <a:gd name="T4" fmla="*/ 1695504 w 1676400"/>
              <a:gd name="T5" fmla="*/ 0 h 266700"/>
              <a:gd name="T6" fmla="*/ 0 60000 65536"/>
              <a:gd name="T7" fmla="*/ 0 60000 65536"/>
              <a:gd name="T8" fmla="*/ 0 60000 65536"/>
            </a:gdLst>
            <a:ahLst/>
            <a:cxnLst>
              <a:cxn ang="T6">
                <a:pos x="T0" y="T1"/>
              </a:cxn>
              <a:cxn ang="T7">
                <a:pos x="T2" y="T3"/>
              </a:cxn>
              <a:cxn ang="T8">
                <a:pos x="T4" y="T5"/>
              </a:cxn>
            </a:cxnLst>
            <a:rect l="0" t="0" r="r" b="b"/>
            <a:pathLst>
              <a:path w="1676400" h="266700">
                <a:moveTo>
                  <a:pt x="0" y="266700"/>
                </a:moveTo>
                <a:lnTo>
                  <a:pt x="1409700" y="266700"/>
                </a:ln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06" name="object 18">
            <a:extLst>
              <a:ext uri="{FF2B5EF4-FFF2-40B4-BE49-F238E27FC236}">
                <a16:creationId xmlns:a16="http://schemas.microsoft.com/office/drawing/2014/main" id="{F7F32D1C-36B5-4D17-8209-4B98438B4E66}"/>
              </a:ext>
            </a:extLst>
          </p:cNvPr>
          <p:cNvSpPr>
            <a:spLocks/>
          </p:cNvSpPr>
          <p:nvPr/>
        </p:nvSpPr>
        <p:spPr bwMode="auto">
          <a:xfrm>
            <a:off x="10201275" y="1919288"/>
            <a:ext cx="0" cy="804862"/>
          </a:xfrm>
          <a:custGeom>
            <a:avLst/>
            <a:gdLst>
              <a:gd name="T0" fmla="*/ 0 h 800100"/>
              <a:gd name="T1" fmla="*/ 809652 h 800100"/>
              <a:gd name="T2" fmla="*/ 0 60000 65536"/>
              <a:gd name="T3" fmla="*/ 0 60000 65536"/>
            </a:gdLst>
            <a:ahLst/>
            <a:cxnLst>
              <a:cxn ang="T2">
                <a:pos x="0" y="T0"/>
              </a:cxn>
              <a:cxn ang="T3">
                <a:pos x="0" y="T1"/>
              </a:cxn>
            </a:cxnLst>
            <a:rect l="0" t="0" r="r" b="b"/>
            <a:pathLst>
              <a:path h="800100">
                <a:moveTo>
                  <a:pt x="0" y="0"/>
                </a:moveTo>
                <a:lnTo>
                  <a:pt x="0" y="8001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07" name="object 19">
            <a:extLst>
              <a:ext uri="{FF2B5EF4-FFF2-40B4-BE49-F238E27FC236}">
                <a16:creationId xmlns:a16="http://schemas.microsoft.com/office/drawing/2014/main" id="{DB961465-221C-4F59-87BD-8B65AB0658E2}"/>
              </a:ext>
            </a:extLst>
          </p:cNvPr>
          <p:cNvSpPr txBox="1">
            <a:spLocks noChangeArrowheads="1"/>
          </p:cNvSpPr>
          <p:nvPr/>
        </p:nvSpPr>
        <p:spPr bwMode="auto">
          <a:xfrm>
            <a:off x="9024938" y="2044700"/>
            <a:ext cx="914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855" rIns="0" bIns="0">
            <a:spAutoFit/>
          </a:bodyPr>
          <a:lstStyle>
            <a:lvl1pPr marL="215900" indent="-203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1000"/>
              </a:lnSpc>
              <a:spcBef>
                <a:spcPts val="88"/>
              </a:spcBef>
            </a:pPr>
            <a:r>
              <a:rPr lang="zh-CN" altLang="zh-CN" sz="1600">
                <a:latin typeface="Times New Roman" panose="02020603050405020304" pitchFamily="18" charset="0"/>
                <a:cs typeface="Times New Roman" panose="02020603050405020304" pitchFamily="18" charset="0"/>
              </a:rPr>
              <a:t>ATM 数据服务器</a:t>
            </a:r>
          </a:p>
        </p:txBody>
      </p:sp>
      <p:sp>
        <p:nvSpPr>
          <p:cNvPr id="165908" name="object 20">
            <a:extLst>
              <a:ext uri="{FF2B5EF4-FFF2-40B4-BE49-F238E27FC236}">
                <a16:creationId xmlns:a16="http://schemas.microsoft.com/office/drawing/2014/main" id="{91B53DC0-71DF-4BCD-9A26-C96A53FC8819}"/>
              </a:ext>
            </a:extLst>
          </p:cNvPr>
          <p:cNvSpPr>
            <a:spLocks/>
          </p:cNvSpPr>
          <p:nvPr/>
        </p:nvSpPr>
        <p:spPr bwMode="auto">
          <a:xfrm>
            <a:off x="1657350" y="2035175"/>
            <a:ext cx="384175" cy="230188"/>
          </a:xfrm>
          <a:custGeom>
            <a:avLst/>
            <a:gdLst>
              <a:gd name="T0" fmla="*/ 387376 w 381000"/>
              <a:gd name="T1" fmla="*/ 115894 h 228600"/>
              <a:gd name="T2" fmla="*/ 349989 w 381000"/>
              <a:gd name="T3" fmla="*/ 47061 h 228600"/>
              <a:gd name="T4" fmla="*/ 308054 w 381000"/>
              <a:gd name="T5" fmla="*/ 22102 h 228600"/>
              <a:gd name="T6" fmla="*/ 254887 w 381000"/>
              <a:gd name="T7" fmla="*/ 5822 h 228600"/>
              <a:gd name="T8" fmla="*/ 193687 w 381000"/>
              <a:gd name="T9" fmla="*/ 0 h 228600"/>
              <a:gd name="T10" fmla="*/ 131893 w 381000"/>
              <a:gd name="T11" fmla="*/ 5822 h 228600"/>
              <a:gd name="T12" fmla="*/ 78653 w 381000"/>
              <a:gd name="T13" fmla="*/ 22102 h 228600"/>
              <a:gd name="T14" fmla="*/ 36940 w 381000"/>
              <a:gd name="T15" fmla="*/ 47061 h 228600"/>
              <a:gd name="T16" fmla="*/ 9730 w 381000"/>
              <a:gd name="T17" fmla="*/ 78918 h 228600"/>
              <a:gd name="T18" fmla="*/ 0 w 381000"/>
              <a:gd name="T19" fmla="*/ 115894 h 228600"/>
              <a:gd name="T20" fmla="*/ 9730 w 381000"/>
              <a:gd name="T21" fmla="*/ 152274 h 228600"/>
              <a:gd name="T22" fmla="*/ 36940 w 381000"/>
              <a:gd name="T23" fmla="*/ 184057 h 228600"/>
              <a:gd name="T24" fmla="*/ 78653 w 381000"/>
              <a:gd name="T25" fmla="*/ 209238 h 228600"/>
              <a:gd name="T26" fmla="*/ 131893 w 381000"/>
              <a:gd name="T27" fmla="*/ 225816 h 228600"/>
              <a:gd name="T28" fmla="*/ 193689 w 381000"/>
              <a:gd name="T29" fmla="*/ 231787 h 228600"/>
              <a:gd name="T30" fmla="*/ 254887 w 381000"/>
              <a:gd name="T31" fmla="*/ 225816 h 228600"/>
              <a:gd name="T32" fmla="*/ 308054 w 381000"/>
              <a:gd name="T33" fmla="*/ 209238 h 228600"/>
              <a:gd name="T34" fmla="*/ 349989 w 381000"/>
              <a:gd name="T35" fmla="*/ 184057 h 228600"/>
              <a:gd name="T36" fmla="*/ 377496 w 381000"/>
              <a:gd name="T37" fmla="*/ 152274 h 228600"/>
              <a:gd name="T38" fmla="*/ 387376 w 381000"/>
              <a:gd name="T39" fmla="*/ 115894 h 228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1000" h="228600">
                <a:moveTo>
                  <a:pt x="381000" y="114300"/>
                </a:moveTo>
                <a:lnTo>
                  <a:pt x="344228" y="46414"/>
                </a:lnTo>
                <a:lnTo>
                  <a:pt x="302983" y="21799"/>
                </a:lnTo>
                <a:lnTo>
                  <a:pt x="250691" y="5742"/>
                </a:lnTo>
                <a:lnTo>
                  <a:pt x="190499" y="0"/>
                </a:lnTo>
                <a:lnTo>
                  <a:pt x="129722" y="5742"/>
                </a:lnTo>
                <a:lnTo>
                  <a:pt x="77358" y="21799"/>
                </a:lnTo>
                <a:lnTo>
                  <a:pt x="36332" y="46414"/>
                </a:lnTo>
                <a:lnTo>
                  <a:pt x="9570" y="77833"/>
                </a:lnTo>
                <a:lnTo>
                  <a:pt x="0" y="114300"/>
                </a:lnTo>
                <a:lnTo>
                  <a:pt x="9570" y="150181"/>
                </a:lnTo>
                <a:lnTo>
                  <a:pt x="36332" y="181526"/>
                </a:lnTo>
                <a:lnTo>
                  <a:pt x="77358" y="206361"/>
                </a:lnTo>
                <a:lnTo>
                  <a:pt x="129722" y="222711"/>
                </a:lnTo>
                <a:lnTo>
                  <a:pt x="190500" y="228600"/>
                </a:lnTo>
                <a:lnTo>
                  <a:pt x="250691" y="222711"/>
                </a:lnTo>
                <a:lnTo>
                  <a:pt x="302983" y="206361"/>
                </a:lnTo>
                <a:lnTo>
                  <a:pt x="344228" y="181526"/>
                </a:lnTo>
                <a:lnTo>
                  <a:pt x="371282" y="150181"/>
                </a:lnTo>
                <a:lnTo>
                  <a:pt x="381000" y="11430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09" name="object 21">
            <a:extLst>
              <a:ext uri="{FF2B5EF4-FFF2-40B4-BE49-F238E27FC236}">
                <a16:creationId xmlns:a16="http://schemas.microsoft.com/office/drawing/2014/main" id="{33901024-8640-4C16-86DF-94E3A7D1E88E}"/>
              </a:ext>
            </a:extLst>
          </p:cNvPr>
          <p:cNvSpPr>
            <a:spLocks/>
          </p:cNvSpPr>
          <p:nvPr/>
        </p:nvSpPr>
        <p:spPr bwMode="auto">
          <a:xfrm>
            <a:off x="1811338" y="2265363"/>
            <a:ext cx="0" cy="306387"/>
          </a:xfrm>
          <a:custGeom>
            <a:avLst/>
            <a:gdLst>
              <a:gd name="T0" fmla="*/ 0 h 304800"/>
              <a:gd name="T1" fmla="*/ 307982 h 304800"/>
              <a:gd name="T2" fmla="*/ 0 60000 65536"/>
              <a:gd name="T3" fmla="*/ 0 60000 65536"/>
            </a:gdLst>
            <a:ahLst/>
            <a:cxnLst>
              <a:cxn ang="T2">
                <a:pos x="0" y="T0"/>
              </a:cxn>
              <a:cxn ang="T3">
                <a:pos x="0" y="T1"/>
              </a:cxn>
            </a:cxnLst>
            <a:rect l="0" t="0" r="r" b="b"/>
            <a:pathLst>
              <a:path h="304800">
                <a:moveTo>
                  <a:pt x="0" y="0"/>
                </a:moveTo>
                <a:lnTo>
                  <a:pt x="0" y="3048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10" name="object 22">
            <a:extLst>
              <a:ext uri="{FF2B5EF4-FFF2-40B4-BE49-F238E27FC236}">
                <a16:creationId xmlns:a16="http://schemas.microsoft.com/office/drawing/2014/main" id="{B02D5D90-7B50-49AF-80D9-B8B616C84C18}"/>
              </a:ext>
            </a:extLst>
          </p:cNvPr>
          <p:cNvSpPr>
            <a:spLocks/>
          </p:cNvSpPr>
          <p:nvPr/>
        </p:nvSpPr>
        <p:spPr bwMode="auto">
          <a:xfrm>
            <a:off x="1657350" y="2417763"/>
            <a:ext cx="384175" cy="0"/>
          </a:xfrm>
          <a:custGeom>
            <a:avLst/>
            <a:gdLst>
              <a:gd name="T0" fmla="*/ 0 w 381000"/>
              <a:gd name="T1" fmla="*/ 387376 w 381000"/>
              <a:gd name="T2" fmla="*/ 0 60000 65536"/>
              <a:gd name="T3" fmla="*/ 0 60000 65536"/>
            </a:gdLst>
            <a:ahLst/>
            <a:cxnLst>
              <a:cxn ang="T2">
                <a:pos x="T0" y="0"/>
              </a:cxn>
              <a:cxn ang="T3">
                <a:pos x="T1" y="0"/>
              </a:cxn>
            </a:cxnLst>
            <a:rect l="0" t="0" r="r" b="b"/>
            <a:pathLst>
              <a:path w="381000">
                <a:moveTo>
                  <a:pt x="0" y="0"/>
                </a:moveTo>
                <a:lnTo>
                  <a:pt x="3810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11" name="object 23">
            <a:extLst>
              <a:ext uri="{FF2B5EF4-FFF2-40B4-BE49-F238E27FC236}">
                <a16:creationId xmlns:a16="http://schemas.microsoft.com/office/drawing/2014/main" id="{ED3CB9CB-06FB-47B7-AC8C-A5A5ABDA7719}"/>
              </a:ext>
            </a:extLst>
          </p:cNvPr>
          <p:cNvSpPr>
            <a:spLocks/>
          </p:cNvSpPr>
          <p:nvPr/>
        </p:nvSpPr>
        <p:spPr bwMode="auto">
          <a:xfrm>
            <a:off x="1657350" y="2493963"/>
            <a:ext cx="153988" cy="230187"/>
          </a:xfrm>
          <a:custGeom>
            <a:avLst/>
            <a:gdLst>
              <a:gd name="T0" fmla="*/ 155593 w 152400"/>
              <a:gd name="T1" fmla="*/ 0 h 228600"/>
              <a:gd name="T2" fmla="*/ 0 w 152400"/>
              <a:gd name="T3" fmla="*/ 231785 h 228600"/>
              <a:gd name="T4" fmla="*/ 0 60000 65536"/>
              <a:gd name="T5" fmla="*/ 0 60000 65536"/>
            </a:gdLst>
            <a:ahLst/>
            <a:cxnLst>
              <a:cxn ang="T4">
                <a:pos x="T0" y="T1"/>
              </a:cxn>
              <a:cxn ang="T5">
                <a:pos x="T2" y="T3"/>
              </a:cxn>
            </a:cxnLst>
            <a:rect l="0" t="0" r="r" b="b"/>
            <a:pathLst>
              <a:path w="152400" h="228600">
                <a:moveTo>
                  <a:pt x="152400" y="0"/>
                </a:moveTo>
                <a:lnTo>
                  <a:pt x="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12" name="object 24">
            <a:extLst>
              <a:ext uri="{FF2B5EF4-FFF2-40B4-BE49-F238E27FC236}">
                <a16:creationId xmlns:a16="http://schemas.microsoft.com/office/drawing/2014/main" id="{173B5108-328B-40AF-B6BD-F385818FC5CF}"/>
              </a:ext>
            </a:extLst>
          </p:cNvPr>
          <p:cNvSpPr>
            <a:spLocks/>
          </p:cNvSpPr>
          <p:nvPr/>
        </p:nvSpPr>
        <p:spPr bwMode="auto">
          <a:xfrm>
            <a:off x="1811338" y="2493963"/>
            <a:ext cx="153987" cy="230187"/>
          </a:xfrm>
          <a:custGeom>
            <a:avLst/>
            <a:gdLst>
              <a:gd name="T0" fmla="*/ 0 w 152400"/>
              <a:gd name="T1" fmla="*/ 0 h 228600"/>
              <a:gd name="T2" fmla="*/ 155591 w 152400"/>
              <a:gd name="T3" fmla="*/ 231785 h 228600"/>
              <a:gd name="T4" fmla="*/ 0 60000 65536"/>
              <a:gd name="T5" fmla="*/ 0 60000 65536"/>
            </a:gdLst>
            <a:ahLst/>
            <a:cxnLst>
              <a:cxn ang="T4">
                <a:pos x="T0" y="T1"/>
              </a:cxn>
              <a:cxn ang="T5">
                <a:pos x="T2" y="T3"/>
              </a:cxn>
            </a:cxnLst>
            <a:rect l="0" t="0" r="r" b="b"/>
            <a:pathLst>
              <a:path w="152400" h="228600">
                <a:moveTo>
                  <a:pt x="0" y="0"/>
                </a:moveTo>
                <a:lnTo>
                  <a:pt x="152400" y="2286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5" name="object 25">
            <a:extLst>
              <a:ext uri="{FF2B5EF4-FFF2-40B4-BE49-F238E27FC236}">
                <a16:creationId xmlns:a16="http://schemas.microsoft.com/office/drawing/2014/main" id="{83A92065-3740-4330-A747-9CB607AA5B95}"/>
              </a:ext>
            </a:extLst>
          </p:cNvPr>
          <p:cNvSpPr txBox="1"/>
          <p:nvPr/>
        </p:nvSpPr>
        <p:spPr>
          <a:xfrm>
            <a:off x="1492250" y="2890838"/>
            <a:ext cx="822325" cy="260350"/>
          </a:xfrm>
          <a:prstGeom prst="rect">
            <a:avLst/>
          </a:prstGeom>
        </p:spPr>
        <p:txBody>
          <a:bodyPr lIns="0" tIns="12132" rIns="0" bIns="0">
            <a:spAutoFit/>
          </a:bodyPr>
          <a:lstStyle/>
          <a:p>
            <a:pPr marL="12771">
              <a:spcBef>
                <a:spcPts val="96"/>
              </a:spcBef>
              <a:defRPr/>
            </a:pPr>
            <a:r>
              <a:rPr sz="1609" spc="-5" dirty="0">
                <a:latin typeface="Times New Roman"/>
                <a:cs typeface="Times New Roman"/>
              </a:rPr>
              <a:t>客户</a:t>
            </a:r>
            <a:endParaRPr sz="1609">
              <a:latin typeface="Times New Roman"/>
              <a:cs typeface="Times New Roman"/>
            </a:endParaRPr>
          </a:p>
        </p:txBody>
      </p:sp>
      <p:sp>
        <p:nvSpPr>
          <p:cNvPr id="165914" name="object 26">
            <a:extLst>
              <a:ext uri="{FF2B5EF4-FFF2-40B4-BE49-F238E27FC236}">
                <a16:creationId xmlns:a16="http://schemas.microsoft.com/office/drawing/2014/main" id="{8C7F5D38-2F37-4E5A-A376-1895A0E134DC}"/>
              </a:ext>
            </a:extLst>
          </p:cNvPr>
          <p:cNvSpPr>
            <a:spLocks/>
          </p:cNvSpPr>
          <p:nvPr/>
        </p:nvSpPr>
        <p:spPr bwMode="auto">
          <a:xfrm>
            <a:off x="4340225" y="2341563"/>
            <a:ext cx="1685925" cy="0"/>
          </a:xfrm>
          <a:custGeom>
            <a:avLst/>
            <a:gdLst>
              <a:gd name="T0" fmla="*/ 0 w 1676400"/>
              <a:gd name="T1" fmla="*/ 1695504 w 1676400"/>
              <a:gd name="T2" fmla="*/ 0 60000 65536"/>
              <a:gd name="T3" fmla="*/ 0 60000 65536"/>
            </a:gdLst>
            <a:ahLst/>
            <a:cxnLst>
              <a:cxn ang="T2">
                <a:pos x="T0" y="0"/>
              </a:cxn>
              <a:cxn ang="T3">
                <a:pos x="T1" y="0"/>
              </a:cxn>
            </a:cxnLst>
            <a:rect l="0" t="0" r="r" b="b"/>
            <a:pathLst>
              <a:path w="1676400">
                <a:moveTo>
                  <a:pt x="0" y="0"/>
                </a:moveTo>
                <a:lnTo>
                  <a:pt x="1676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7" name="object 27">
            <a:extLst>
              <a:ext uri="{FF2B5EF4-FFF2-40B4-BE49-F238E27FC236}">
                <a16:creationId xmlns:a16="http://schemas.microsoft.com/office/drawing/2014/main" id="{F285C7DC-838E-43FD-9CC8-4F5C255683B4}"/>
              </a:ext>
            </a:extLst>
          </p:cNvPr>
          <p:cNvSpPr txBox="1"/>
          <p:nvPr/>
        </p:nvSpPr>
        <p:spPr>
          <a:xfrm>
            <a:off x="4786313" y="1843088"/>
            <a:ext cx="384175" cy="230187"/>
          </a:xfrm>
          <a:prstGeom prst="rect">
            <a:avLst/>
          </a:prstGeom>
        </p:spPr>
        <p:txBody>
          <a:bodyPr lIns="0" tIns="12771" rIns="0" bIns="0">
            <a:spAutoFit/>
          </a:bodyPr>
          <a:lstStyle/>
          <a:p>
            <a:pPr marL="12771">
              <a:spcBef>
                <a:spcPts val="101"/>
              </a:spcBef>
              <a:defRPr/>
            </a:pPr>
            <a:r>
              <a:rPr sz="1408" b="1" spc="-5" dirty="0">
                <a:latin typeface="Times New Roman"/>
                <a:cs typeface="Times New Roman"/>
              </a:rPr>
              <a:t>Sna</a:t>
            </a:r>
            <a:endParaRPr sz="1408">
              <a:latin typeface="Times New Roman"/>
              <a:cs typeface="Times New Roman"/>
            </a:endParaRPr>
          </a:p>
        </p:txBody>
      </p:sp>
      <p:sp>
        <p:nvSpPr>
          <p:cNvPr id="28" name="object 28">
            <a:extLst>
              <a:ext uri="{FF2B5EF4-FFF2-40B4-BE49-F238E27FC236}">
                <a16:creationId xmlns:a16="http://schemas.microsoft.com/office/drawing/2014/main" id="{B591C010-5AF4-4DEF-8E75-0182B2897B3E}"/>
              </a:ext>
            </a:extLst>
          </p:cNvPr>
          <p:cNvSpPr txBox="1"/>
          <p:nvPr/>
        </p:nvSpPr>
        <p:spPr>
          <a:xfrm>
            <a:off x="7545388" y="1919288"/>
            <a:ext cx="1250950" cy="427037"/>
          </a:xfrm>
          <a:prstGeom prst="rect">
            <a:avLst/>
          </a:prstGeom>
        </p:spPr>
        <p:txBody>
          <a:bodyPr lIns="0" tIns="12771" rIns="0" bIns="0">
            <a:spAutoFit/>
          </a:bodyPr>
          <a:lstStyle/>
          <a:p>
            <a:pPr marL="549158">
              <a:lnSpc>
                <a:spcPts val="1458"/>
              </a:lnSpc>
              <a:spcBef>
                <a:spcPts val="101"/>
              </a:spcBef>
              <a:defRPr/>
            </a:pPr>
            <a:r>
              <a:rPr sz="1408" b="1" spc="-5" dirty="0">
                <a:latin typeface="Times New Roman"/>
                <a:cs typeface="Times New Roman"/>
              </a:rPr>
              <a:t>网</a:t>
            </a:r>
            <a:endParaRPr sz="1408">
              <a:latin typeface="Times New Roman"/>
              <a:cs typeface="Times New Roman"/>
            </a:endParaRPr>
          </a:p>
          <a:p>
            <a:pPr marL="12771">
              <a:lnSpc>
                <a:spcPts val="1698"/>
              </a:lnSpc>
              <a:tabLst>
                <a:tab pos="1238160" algn="l"/>
              </a:tabLst>
              <a:defRPr/>
            </a:pPr>
            <a:r>
              <a:rPr sz="1609" u="sng" spc="-5" dirty="0">
                <a:uFill>
                  <a:solidFill>
                    <a:srgbClr val="000000"/>
                  </a:solidFill>
                </a:uFill>
                <a:latin typeface="Times New Roman"/>
                <a:cs typeface="Times New Roman"/>
              </a:rPr>
              <a:t> 	</a:t>
            </a:r>
            <a:endParaRPr sz="1609">
              <a:latin typeface="Times New Roman"/>
              <a:cs typeface="Times New Roman"/>
            </a:endParaRPr>
          </a:p>
        </p:txBody>
      </p:sp>
      <p:sp>
        <p:nvSpPr>
          <p:cNvPr id="29" name="object 29">
            <a:extLst>
              <a:ext uri="{FF2B5EF4-FFF2-40B4-BE49-F238E27FC236}">
                <a16:creationId xmlns:a16="http://schemas.microsoft.com/office/drawing/2014/main" id="{32BA2FCF-68D9-4453-B9B2-D886FCD566D0}"/>
              </a:ext>
            </a:extLst>
          </p:cNvPr>
          <p:cNvSpPr txBox="1"/>
          <p:nvPr/>
        </p:nvSpPr>
        <p:spPr>
          <a:xfrm>
            <a:off x="4572000" y="2444750"/>
            <a:ext cx="103188" cy="200025"/>
          </a:xfrm>
          <a:prstGeom prst="rect">
            <a:avLst/>
          </a:prstGeom>
        </p:spPr>
        <p:txBody>
          <a:bodyPr lIns="0" tIns="12771" rIns="0" bIns="0">
            <a:spAutoFit/>
          </a:bodyPr>
          <a:lstStyle/>
          <a:p>
            <a:pPr marL="12771">
              <a:spcBef>
                <a:spcPts val="101"/>
              </a:spcBef>
              <a:defRPr/>
            </a:pPr>
            <a:r>
              <a:rPr sz="1207" dirty="0">
                <a:latin typeface="Times New Roman"/>
                <a:cs typeface="Times New Roman"/>
              </a:rPr>
              <a:t>*</a:t>
            </a:r>
            <a:endParaRPr sz="1207">
              <a:latin typeface="Times New Roman"/>
              <a:cs typeface="Times New Roman"/>
            </a:endParaRPr>
          </a:p>
        </p:txBody>
      </p:sp>
      <p:sp>
        <p:nvSpPr>
          <p:cNvPr id="165918" name="object 30">
            <a:extLst>
              <a:ext uri="{FF2B5EF4-FFF2-40B4-BE49-F238E27FC236}">
                <a16:creationId xmlns:a16="http://schemas.microsoft.com/office/drawing/2014/main" id="{3FAE8C9F-A9F8-4D4C-A150-6CEDD8162ED2}"/>
              </a:ext>
            </a:extLst>
          </p:cNvPr>
          <p:cNvSpPr>
            <a:spLocks/>
          </p:cNvSpPr>
          <p:nvPr/>
        </p:nvSpPr>
        <p:spPr bwMode="auto">
          <a:xfrm>
            <a:off x="3765550" y="4640263"/>
            <a:ext cx="344488" cy="1379537"/>
          </a:xfrm>
          <a:custGeom>
            <a:avLst/>
            <a:gdLst>
              <a:gd name="T0" fmla="*/ 346083 w 342900"/>
              <a:gd name="T1" fmla="*/ 1040640 h 1371600"/>
              <a:gd name="T2" fmla="*/ 346083 w 342900"/>
              <a:gd name="T3" fmla="*/ 0 h 1371600"/>
              <a:gd name="T4" fmla="*/ 0 w 342900"/>
              <a:gd name="T5" fmla="*/ 346880 h 1371600"/>
              <a:gd name="T6" fmla="*/ 0 w 342900"/>
              <a:gd name="T7" fmla="*/ 1387520 h 1371600"/>
              <a:gd name="T8" fmla="*/ 346083 w 342900"/>
              <a:gd name="T9" fmla="*/ 104064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2900" h="1371600">
                <a:moveTo>
                  <a:pt x="342900" y="1028700"/>
                </a:moveTo>
                <a:lnTo>
                  <a:pt x="342900" y="0"/>
                </a:lnTo>
                <a:lnTo>
                  <a:pt x="0" y="342900"/>
                </a:lnTo>
                <a:lnTo>
                  <a:pt x="0" y="1371600"/>
                </a:lnTo>
                <a:lnTo>
                  <a:pt x="342900" y="10287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919" name="object 31">
            <a:extLst>
              <a:ext uri="{FF2B5EF4-FFF2-40B4-BE49-F238E27FC236}">
                <a16:creationId xmlns:a16="http://schemas.microsoft.com/office/drawing/2014/main" id="{6BCBF324-F041-4DAA-AA27-B642815E2CFC}"/>
              </a:ext>
            </a:extLst>
          </p:cNvPr>
          <p:cNvSpPr>
            <a:spLocks/>
          </p:cNvSpPr>
          <p:nvPr/>
        </p:nvSpPr>
        <p:spPr bwMode="auto">
          <a:xfrm>
            <a:off x="2271713" y="4640263"/>
            <a:ext cx="1838325" cy="1379537"/>
          </a:xfrm>
          <a:custGeom>
            <a:avLst/>
            <a:gdLst>
              <a:gd name="T0" fmla="*/ 346481 w 1828800"/>
              <a:gd name="T1" fmla="*/ 0 h 1371600"/>
              <a:gd name="T2" fmla="*/ 0 w 1828800"/>
              <a:gd name="T3" fmla="*/ 346880 h 1371600"/>
              <a:gd name="T4" fmla="*/ 0 w 1828800"/>
              <a:gd name="T5" fmla="*/ 1387520 h 1371600"/>
              <a:gd name="T6" fmla="*/ 1501418 w 1828800"/>
              <a:gd name="T7" fmla="*/ 1387520 h 1371600"/>
              <a:gd name="T8" fmla="*/ 1847900 w 1828800"/>
              <a:gd name="T9" fmla="*/ 1040640 h 1371600"/>
              <a:gd name="T10" fmla="*/ 1847900 w 1828800"/>
              <a:gd name="T11" fmla="*/ 0 h 1371600"/>
              <a:gd name="T12" fmla="*/ 346481 w 1828800"/>
              <a:gd name="T13" fmla="*/ 0 h 137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28800" h="1371600">
                <a:moveTo>
                  <a:pt x="342900" y="0"/>
                </a:moveTo>
                <a:lnTo>
                  <a:pt x="0" y="342900"/>
                </a:lnTo>
                <a:lnTo>
                  <a:pt x="0" y="1371600"/>
                </a:lnTo>
                <a:lnTo>
                  <a:pt x="1485900" y="1371600"/>
                </a:lnTo>
                <a:lnTo>
                  <a:pt x="1828800" y="1028700"/>
                </a:lnTo>
                <a:lnTo>
                  <a:pt x="1828800" y="0"/>
                </a:lnTo>
                <a:lnTo>
                  <a:pt x="3429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20" name="object 32">
            <a:extLst>
              <a:ext uri="{FF2B5EF4-FFF2-40B4-BE49-F238E27FC236}">
                <a16:creationId xmlns:a16="http://schemas.microsoft.com/office/drawing/2014/main" id="{78553149-1071-4A59-8376-0D56F4134C89}"/>
              </a:ext>
            </a:extLst>
          </p:cNvPr>
          <p:cNvSpPr>
            <a:spLocks/>
          </p:cNvSpPr>
          <p:nvPr/>
        </p:nvSpPr>
        <p:spPr bwMode="auto">
          <a:xfrm>
            <a:off x="2271713" y="4640263"/>
            <a:ext cx="1838325" cy="344487"/>
          </a:xfrm>
          <a:custGeom>
            <a:avLst/>
            <a:gdLst>
              <a:gd name="T0" fmla="*/ 0 w 1828800"/>
              <a:gd name="T1" fmla="*/ 346081 h 342900"/>
              <a:gd name="T2" fmla="*/ 1501418 w 1828800"/>
              <a:gd name="T3" fmla="*/ 346081 h 342900"/>
              <a:gd name="T4" fmla="*/ 1847900 w 1828800"/>
              <a:gd name="T5" fmla="*/ 0 h 342900"/>
              <a:gd name="T6" fmla="*/ 0 60000 65536"/>
              <a:gd name="T7" fmla="*/ 0 60000 65536"/>
              <a:gd name="T8" fmla="*/ 0 60000 65536"/>
            </a:gdLst>
            <a:ahLst/>
            <a:cxnLst>
              <a:cxn ang="T6">
                <a:pos x="T0" y="T1"/>
              </a:cxn>
              <a:cxn ang="T7">
                <a:pos x="T2" y="T3"/>
              </a:cxn>
              <a:cxn ang="T8">
                <a:pos x="T4" y="T5"/>
              </a:cxn>
            </a:cxnLst>
            <a:rect l="0" t="0" r="r" b="b"/>
            <a:pathLst>
              <a:path w="1828800" h="342900">
                <a:moveTo>
                  <a:pt x="0" y="342900"/>
                </a:moveTo>
                <a:lnTo>
                  <a:pt x="1485900" y="342900"/>
                </a:lnTo>
                <a:lnTo>
                  <a:pt x="18288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21" name="object 33">
            <a:extLst>
              <a:ext uri="{FF2B5EF4-FFF2-40B4-BE49-F238E27FC236}">
                <a16:creationId xmlns:a16="http://schemas.microsoft.com/office/drawing/2014/main" id="{F43D9D5E-9DC1-4B49-BEF7-BDDAF477645E}"/>
              </a:ext>
            </a:extLst>
          </p:cNvPr>
          <p:cNvSpPr>
            <a:spLocks/>
          </p:cNvSpPr>
          <p:nvPr/>
        </p:nvSpPr>
        <p:spPr bwMode="auto">
          <a:xfrm>
            <a:off x="3765550" y="4984750"/>
            <a:ext cx="0" cy="1035050"/>
          </a:xfrm>
          <a:custGeom>
            <a:avLst/>
            <a:gdLst>
              <a:gd name="T0" fmla="*/ 0 h 1028700"/>
              <a:gd name="T1" fmla="*/ 1041439 h 1028700"/>
              <a:gd name="T2" fmla="*/ 0 60000 65536"/>
              <a:gd name="T3" fmla="*/ 0 60000 65536"/>
            </a:gdLst>
            <a:ahLst/>
            <a:cxnLst>
              <a:cxn ang="T2">
                <a:pos x="0" y="T0"/>
              </a:cxn>
              <a:cxn ang="T3">
                <a:pos x="0" y="T1"/>
              </a:cxn>
            </a:cxnLst>
            <a:rect l="0" t="0" r="r" b="b"/>
            <a:pathLst>
              <a:path h="1028700">
                <a:moveTo>
                  <a:pt x="0" y="0"/>
                </a:moveTo>
                <a:lnTo>
                  <a:pt x="0" y="10287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34" name="object 34">
            <a:extLst>
              <a:ext uri="{FF2B5EF4-FFF2-40B4-BE49-F238E27FC236}">
                <a16:creationId xmlns:a16="http://schemas.microsoft.com/office/drawing/2014/main" id="{26D2A269-60A7-4DCE-B98E-C3829BD95EA3}"/>
              </a:ext>
            </a:extLst>
          </p:cNvPr>
          <p:cNvSpPr txBox="1"/>
          <p:nvPr/>
        </p:nvSpPr>
        <p:spPr>
          <a:xfrm>
            <a:off x="2490788" y="5102225"/>
            <a:ext cx="1087437" cy="260350"/>
          </a:xfrm>
          <a:prstGeom prst="rect">
            <a:avLst/>
          </a:prstGeom>
        </p:spPr>
        <p:txBody>
          <a:bodyPr lIns="0" tIns="12132" rIns="0" bIns="0">
            <a:spAutoFit/>
          </a:bodyPr>
          <a:lstStyle/>
          <a:p>
            <a:pPr marL="12771">
              <a:spcBef>
                <a:spcPts val="96"/>
              </a:spcBef>
              <a:defRPr/>
            </a:pPr>
            <a:r>
              <a:rPr sz="1609" u="sng" spc="-5" dirty="0">
                <a:uFill>
                  <a:solidFill>
                    <a:srgbClr val="000000"/>
                  </a:solidFill>
                </a:uFill>
                <a:latin typeface="Times New Roman"/>
                <a:cs typeface="Times New Roman"/>
              </a:rPr>
              <a:t>: ATM</a:t>
            </a:r>
            <a:r>
              <a:rPr sz="1609" u="sng" spc="-50" dirty="0">
                <a:uFill>
                  <a:solidFill>
                    <a:srgbClr val="000000"/>
                  </a:solidFill>
                </a:uFill>
                <a:latin typeface="Times New Roman"/>
                <a:cs typeface="Times New Roman"/>
              </a:rPr>
              <a:t> </a:t>
            </a:r>
            <a:r>
              <a:rPr sz="1609" u="sng" spc="-5" dirty="0">
                <a:uFill>
                  <a:solidFill>
                    <a:srgbClr val="000000"/>
                  </a:solidFill>
                </a:uFill>
                <a:latin typeface="Times New Roman"/>
                <a:cs typeface="Times New Roman"/>
              </a:rPr>
              <a:t>客户</a:t>
            </a:r>
            <a:endParaRPr sz="1609">
              <a:latin typeface="Times New Roman"/>
              <a:cs typeface="Times New Roman"/>
            </a:endParaRPr>
          </a:p>
        </p:txBody>
      </p:sp>
      <p:sp>
        <p:nvSpPr>
          <p:cNvPr id="35" name="object 35">
            <a:extLst>
              <a:ext uri="{FF2B5EF4-FFF2-40B4-BE49-F238E27FC236}">
                <a16:creationId xmlns:a16="http://schemas.microsoft.com/office/drawing/2014/main" id="{BECFDBF4-BC7C-472E-978F-FAFDAEF0FFA3}"/>
              </a:ext>
            </a:extLst>
          </p:cNvPr>
          <p:cNvSpPr txBox="1"/>
          <p:nvPr/>
        </p:nvSpPr>
        <p:spPr>
          <a:xfrm>
            <a:off x="2347913" y="5483225"/>
            <a:ext cx="1301750" cy="334963"/>
          </a:xfrm>
          <a:prstGeom prst="rect">
            <a:avLst/>
          </a:prstGeom>
          <a:ln w="38100">
            <a:solidFill>
              <a:srgbClr val="000000"/>
            </a:solidFill>
          </a:ln>
        </p:spPr>
        <p:txBody>
          <a:bodyPr lIns="0" tIns="116854" rIns="0" bIns="0">
            <a:spAutoFit/>
          </a:bodyPr>
          <a:lstStyle/>
          <a:p>
            <a:pPr marL="88759">
              <a:spcBef>
                <a:spcPts val="920"/>
              </a:spcBef>
              <a:defRPr/>
            </a:pPr>
            <a:r>
              <a:rPr sz="1408" u="sng" spc="-5" dirty="0">
                <a:uFill>
                  <a:solidFill>
                    <a:srgbClr val="000000"/>
                  </a:solidFill>
                </a:uFill>
                <a:latin typeface="Times New Roman"/>
                <a:cs typeface="Times New Roman"/>
              </a:rPr>
              <a:t>: ClientManager</a:t>
            </a:r>
            <a:endParaRPr sz="1408">
              <a:latin typeface="Times New Roman"/>
              <a:cs typeface="Times New Roman"/>
            </a:endParaRPr>
          </a:p>
        </p:txBody>
      </p:sp>
      <p:sp>
        <p:nvSpPr>
          <p:cNvPr id="165924" name="object 36">
            <a:extLst>
              <a:ext uri="{FF2B5EF4-FFF2-40B4-BE49-F238E27FC236}">
                <a16:creationId xmlns:a16="http://schemas.microsoft.com/office/drawing/2014/main" id="{619E47B2-1151-4ABB-82BB-D387A08E2442}"/>
              </a:ext>
            </a:extLst>
          </p:cNvPr>
          <p:cNvSpPr>
            <a:spLocks/>
          </p:cNvSpPr>
          <p:nvPr/>
        </p:nvSpPr>
        <p:spPr bwMode="auto">
          <a:xfrm>
            <a:off x="7213600" y="4716463"/>
            <a:ext cx="344488" cy="1379537"/>
          </a:xfrm>
          <a:custGeom>
            <a:avLst/>
            <a:gdLst>
              <a:gd name="T0" fmla="*/ 346083 w 342900"/>
              <a:gd name="T1" fmla="*/ 1040640 h 1371600"/>
              <a:gd name="T2" fmla="*/ 346083 w 342900"/>
              <a:gd name="T3" fmla="*/ 0 h 1371600"/>
              <a:gd name="T4" fmla="*/ 0 w 342900"/>
              <a:gd name="T5" fmla="*/ 346880 h 1371600"/>
              <a:gd name="T6" fmla="*/ 0 w 342900"/>
              <a:gd name="T7" fmla="*/ 1387520 h 1371600"/>
              <a:gd name="T8" fmla="*/ 346083 w 342900"/>
              <a:gd name="T9" fmla="*/ 104064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2900" h="1371600">
                <a:moveTo>
                  <a:pt x="342900" y="1028700"/>
                </a:moveTo>
                <a:lnTo>
                  <a:pt x="342900" y="0"/>
                </a:lnTo>
                <a:lnTo>
                  <a:pt x="0" y="342900"/>
                </a:lnTo>
                <a:lnTo>
                  <a:pt x="0" y="1371600"/>
                </a:lnTo>
                <a:lnTo>
                  <a:pt x="342900" y="10287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925" name="object 37">
            <a:extLst>
              <a:ext uri="{FF2B5EF4-FFF2-40B4-BE49-F238E27FC236}">
                <a16:creationId xmlns:a16="http://schemas.microsoft.com/office/drawing/2014/main" id="{C6F46AC3-5D7A-417B-9B05-D94C25289449}"/>
              </a:ext>
            </a:extLst>
          </p:cNvPr>
          <p:cNvSpPr>
            <a:spLocks/>
          </p:cNvSpPr>
          <p:nvPr/>
        </p:nvSpPr>
        <p:spPr bwMode="auto">
          <a:xfrm>
            <a:off x="5106988" y="4716463"/>
            <a:ext cx="2451100" cy="1379537"/>
          </a:xfrm>
          <a:custGeom>
            <a:avLst/>
            <a:gdLst>
              <a:gd name="T0" fmla="*/ 346481 w 2438400"/>
              <a:gd name="T1" fmla="*/ 0 h 1371600"/>
              <a:gd name="T2" fmla="*/ 0 w 2438400"/>
              <a:gd name="T3" fmla="*/ 346880 h 1371600"/>
              <a:gd name="T4" fmla="*/ 0 w 2438400"/>
              <a:gd name="T5" fmla="*/ 1387520 h 1371600"/>
              <a:gd name="T6" fmla="*/ 2117385 w 2438400"/>
              <a:gd name="T7" fmla="*/ 1387520 h 1371600"/>
              <a:gd name="T8" fmla="*/ 2463866 w 2438400"/>
              <a:gd name="T9" fmla="*/ 1040640 h 1371600"/>
              <a:gd name="T10" fmla="*/ 2463866 w 2438400"/>
              <a:gd name="T11" fmla="*/ 0 h 1371600"/>
              <a:gd name="T12" fmla="*/ 346481 w 2438400"/>
              <a:gd name="T13" fmla="*/ 0 h 137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8400" h="1371600">
                <a:moveTo>
                  <a:pt x="342900" y="0"/>
                </a:moveTo>
                <a:lnTo>
                  <a:pt x="0" y="342900"/>
                </a:lnTo>
                <a:lnTo>
                  <a:pt x="0" y="1371600"/>
                </a:lnTo>
                <a:lnTo>
                  <a:pt x="2095500" y="1371600"/>
                </a:lnTo>
                <a:lnTo>
                  <a:pt x="2438400" y="1028700"/>
                </a:lnTo>
                <a:lnTo>
                  <a:pt x="2438400" y="0"/>
                </a:lnTo>
                <a:lnTo>
                  <a:pt x="3429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26" name="object 38">
            <a:extLst>
              <a:ext uri="{FF2B5EF4-FFF2-40B4-BE49-F238E27FC236}">
                <a16:creationId xmlns:a16="http://schemas.microsoft.com/office/drawing/2014/main" id="{6784C5BB-EDDC-48F7-850F-927F8BF48CB6}"/>
              </a:ext>
            </a:extLst>
          </p:cNvPr>
          <p:cNvSpPr>
            <a:spLocks/>
          </p:cNvSpPr>
          <p:nvPr/>
        </p:nvSpPr>
        <p:spPr bwMode="auto">
          <a:xfrm>
            <a:off x="5106988" y="4716463"/>
            <a:ext cx="2451100" cy="344487"/>
          </a:xfrm>
          <a:custGeom>
            <a:avLst/>
            <a:gdLst>
              <a:gd name="T0" fmla="*/ 0 w 2438400"/>
              <a:gd name="T1" fmla="*/ 346081 h 342900"/>
              <a:gd name="T2" fmla="*/ 2117385 w 2438400"/>
              <a:gd name="T3" fmla="*/ 346081 h 342900"/>
              <a:gd name="T4" fmla="*/ 2463866 w 2438400"/>
              <a:gd name="T5" fmla="*/ 0 h 342900"/>
              <a:gd name="T6" fmla="*/ 0 60000 65536"/>
              <a:gd name="T7" fmla="*/ 0 60000 65536"/>
              <a:gd name="T8" fmla="*/ 0 60000 65536"/>
            </a:gdLst>
            <a:ahLst/>
            <a:cxnLst>
              <a:cxn ang="T6">
                <a:pos x="T0" y="T1"/>
              </a:cxn>
              <a:cxn ang="T7">
                <a:pos x="T2" y="T3"/>
              </a:cxn>
              <a:cxn ang="T8">
                <a:pos x="T4" y="T5"/>
              </a:cxn>
            </a:cxnLst>
            <a:rect l="0" t="0" r="r" b="b"/>
            <a:pathLst>
              <a:path w="2438400" h="342900">
                <a:moveTo>
                  <a:pt x="0" y="342900"/>
                </a:moveTo>
                <a:lnTo>
                  <a:pt x="2095500" y="342900"/>
                </a:lnTo>
                <a:lnTo>
                  <a:pt x="24384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27" name="object 39">
            <a:extLst>
              <a:ext uri="{FF2B5EF4-FFF2-40B4-BE49-F238E27FC236}">
                <a16:creationId xmlns:a16="http://schemas.microsoft.com/office/drawing/2014/main" id="{94938539-3099-463C-BAAE-D82B95EA546F}"/>
              </a:ext>
            </a:extLst>
          </p:cNvPr>
          <p:cNvSpPr>
            <a:spLocks/>
          </p:cNvSpPr>
          <p:nvPr/>
        </p:nvSpPr>
        <p:spPr bwMode="auto">
          <a:xfrm>
            <a:off x="7213600" y="5060950"/>
            <a:ext cx="0" cy="1035050"/>
          </a:xfrm>
          <a:custGeom>
            <a:avLst/>
            <a:gdLst>
              <a:gd name="T0" fmla="*/ 0 h 1028700"/>
              <a:gd name="T1" fmla="*/ 1041439 h 1028700"/>
              <a:gd name="T2" fmla="*/ 0 60000 65536"/>
              <a:gd name="T3" fmla="*/ 0 60000 65536"/>
            </a:gdLst>
            <a:ahLst/>
            <a:cxnLst>
              <a:cxn ang="T2">
                <a:pos x="0" y="T0"/>
              </a:cxn>
              <a:cxn ang="T3">
                <a:pos x="0" y="T1"/>
              </a:cxn>
            </a:cxnLst>
            <a:rect l="0" t="0" r="r" b="b"/>
            <a:pathLst>
              <a:path h="1028700">
                <a:moveTo>
                  <a:pt x="0" y="0"/>
                </a:moveTo>
                <a:lnTo>
                  <a:pt x="0" y="10287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28" name="object 40">
            <a:extLst>
              <a:ext uri="{FF2B5EF4-FFF2-40B4-BE49-F238E27FC236}">
                <a16:creationId xmlns:a16="http://schemas.microsoft.com/office/drawing/2014/main" id="{13B2B384-FCCD-4D62-97B1-BAEF8B561A06}"/>
              </a:ext>
            </a:extLst>
          </p:cNvPr>
          <p:cNvSpPr>
            <a:spLocks/>
          </p:cNvSpPr>
          <p:nvPr/>
        </p:nvSpPr>
        <p:spPr bwMode="auto">
          <a:xfrm>
            <a:off x="5114925" y="5421313"/>
            <a:ext cx="2114550" cy="0"/>
          </a:xfrm>
          <a:custGeom>
            <a:avLst/>
            <a:gdLst>
              <a:gd name="T0" fmla="*/ 0 w 2101850"/>
              <a:gd name="T1" fmla="*/ 2127068 w 2101850"/>
              <a:gd name="T2" fmla="*/ 0 60000 65536"/>
              <a:gd name="T3" fmla="*/ 0 60000 65536"/>
            </a:gdLst>
            <a:ahLst/>
            <a:cxnLst>
              <a:cxn ang="T2">
                <a:pos x="T0" y="0"/>
              </a:cxn>
              <a:cxn ang="T3">
                <a:pos x="T1" y="0"/>
              </a:cxn>
            </a:cxnLst>
            <a:rect l="0" t="0" r="r" b="b"/>
            <a:pathLst>
              <a:path w="2101850">
                <a:moveTo>
                  <a:pt x="0" y="0"/>
                </a:moveTo>
                <a:lnTo>
                  <a:pt x="2101595"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1" name="object 41">
            <a:extLst>
              <a:ext uri="{FF2B5EF4-FFF2-40B4-BE49-F238E27FC236}">
                <a16:creationId xmlns:a16="http://schemas.microsoft.com/office/drawing/2014/main" id="{E14F51B7-4980-4B8C-A9C9-08137E0BF1D2}"/>
              </a:ext>
            </a:extLst>
          </p:cNvPr>
          <p:cNvSpPr txBox="1"/>
          <p:nvPr/>
        </p:nvSpPr>
        <p:spPr>
          <a:xfrm>
            <a:off x="5102225" y="5178425"/>
            <a:ext cx="2852738" cy="260350"/>
          </a:xfrm>
          <a:prstGeom prst="rect">
            <a:avLst/>
          </a:prstGeom>
        </p:spPr>
        <p:txBody>
          <a:bodyPr lIns="0" tIns="12132" rIns="0" bIns="0">
            <a:spAutoFit/>
          </a:bodyPr>
          <a:lstStyle/>
          <a:p>
            <a:pPr marL="12771">
              <a:spcBef>
                <a:spcPts val="96"/>
              </a:spcBef>
              <a:tabLst>
                <a:tab pos="2838381" algn="l"/>
              </a:tabLst>
              <a:defRPr/>
            </a:pPr>
            <a:r>
              <a:rPr sz="1609" spc="-5" dirty="0">
                <a:latin typeface="Times New Roman"/>
                <a:cs typeface="Times New Roman"/>
              </a:rPr>
              <a:t>: ATM 应用服务器</a:t>
            </a:r>
            <a:r>
              <a:rPr sz="1609" spc="-25" dirty="0">
                <a:latin typeface="Times New Roman"/>
                <a:cs typeface="Times New Roman"/>
              </a:rPr>
              <a:t> </a:t>
            </a:r>
            <a:r>
              <a:rPr sz="1609" u="sng" spc="-5" dirty="0">
                <a:uFill>
                  <a:solidFill>
                    <a:srgbClr val="000000"/>
                  </a:solidFill>
                </a:uFill>
                <a:latin typeface="Times New Roman"/>
                <a:cs typeface="Times New Roman"/>
              </a:rPr>
              <a:t> </a:t>
            </a:r>
            <a:r>
              <a:rPr sz="1609" u="sng" dirty="0">
                <a:uFill>
                  <a:solidFill>
                    <a:srgbClr val="000000"/>
                  </a:solidFill>
                </a:uFill>
                <a:latin typeface="Times New Roman"/>
                <a:cs typeface="Times New Roman"/>
              </a:rPr>
              <a:t>	</a:t>
            </a:r>
            <a:endParaRPr sz="1609">
              <a:latin typeface="Times New Roman"/>
              <a:cs typeface="Times New Roman"/>
            </a:endParaRPr>
          </a:p>
        </p:txBody>
      </p:sp>
      <p:sp>
        <p:nvSpPr>
          <p:cNvPr id="42" name="object 42">
            <a:extLst>
              <a:ext uri="{FF2B5EF4-FFF2-40B4-BE49-F238E27FC236}">
                <a16:creationId xmlns:a16="http://schemas.microsoft.com/office/drawing/2014/main" id="{DB866699-FB1A-4D43-9007-099630991188}"/>
              </a:ext>
            </a:extLst>
          </p:cNvPr>
          <p:cNvSpPr txBox="1"/>
          <p:nvPr/>
        </p:nvSpPr>
        <p:spPr>
          <a:xfrm>
            <a:off x="5413375" y="5559425"/>
            <a:ext cx="1608138" cy="336550"/>
          </a:xfrm>
          <a:prstGeom prst="rect">
            <a:avLst/>
          </a:prstGeom>
          <a:ln w="38100">
            <a:solidFill>
              <a:srgbClr val="000000"/>
            </a:solidFill>
          </a:ln>
        </p:spPr>
        <p:txBody>
          <a:bodyPr lIns="0" tIns="116854" rIns="0" bIns="0">
            <a:spAutoFit/>
          </a:bodyPr>
          <a:lstStyle/>
          <a:p>
            <a:pPr marL="39590">
              <a:spcBef>
                <a:spcPts val="920"/>
              </a:spcBef>
              <a:defRPr/>
            </a:pPr>
            <a:r>
              <a:rPr sz="1408" u="sng" spc="-5" dirty="0">
                <a:uFill>
                  <a:solidFill>
                    <a:srgbClr val="000000"/>
                  </a:solidFill>
                </a:uFill>
                <a:latin typeface="Times New Roman"/>
                <a:cs typeface="Times New Roman"/>
              </a:rPr>
              <a:t>: TransactionManager</a:t>
            </a:r>
            <a:endParaRPr sz="1408">
              <a:latin typeface="Times New Roman"/>
              <a:cs typeface="Times New Roman"/>
            </a:endParaRPr>
          </a:p>
        </p:txBody>
      </p:sp>
      <p:sp>
        <p:nvSpPr>
          <p:cNvPr id="165931" name="object 43">
            <a:extLst>
              <a:ext uri="{FF2B5EF4-FFF2-40B4-BE49-F238E27FC236}">
                <a16:creationId xmlns:a16="http://schemas.microsoft.com/office/drawing/2014/main" id="{DA0F3568-1925-48C3-A27F-D5949500B3D0}"/>
              </a:ext>
            </a:extLst>
          </p:cNvPr>
          <p:cNvSpPr>
            <a:spLocks/>
          </p:cNvSpPr>
          <p:nvPr/>
        </p:nvSpPr>
        <p:spPr bwMode="auto">
          <a:xfrm>
            <a:off x="10125075" y="4640263"/>
            <a:ext cx="344488" cy="1379537"/>
          </a:xfrm>
          <a:custGeom>
            <a:avLst/>
            <a:gdLst>
              <a:gd name="T0" fmla="*/ 346083 w 342900"/>
              <a:gd name="T1" fmla="*/ 1040640 h 1371600"/>
              <a:gd name="T2" fmla="*/ 346083 w 342900"/>
              <a:gd name="T3" fmla="*/ 0 h 1371600"/>
              <a:gd name="T4" fmla="*/ 0 w 342900"/>
              <a:gd name="T5" fmla="*/ 346880 h 1371600"/>
              <a:gd name="T6" fmla="*/ 0 w 342900"/>
              <a:gd name="T7" fmla="*/ 1387520 h 1371600"/>
              <a:gd name="T8" fmla="*/ 346083 w 342900"/>
              <a:gd name="T9" fmla="*/ 1040640 h 137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2900" h="1371600">
                <a:moveTo>
                  <a:pt x="342900" y="1028700"/>
                </a:moveTo>
                <a:lnTo>
                  <a:pt x="342900" y="0"/>
                </a:lnTo>
                <a:lnTo>
                  <a:pt x="0" y="342900"/>
                </a:lnTo>
                <a:lnTo>
                  <a:pt x="0" y="1371600"/>
                </a:lnTo>
                <a:lnTo>
                  <a:pt x="342900" y="102870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165932" name="object 44">
            <a:extLst>
              <a:ext uri="{FF2B5EF4-FFF2-40B4-BE49-F238E27FC236}">
                <a16:creationId xmlns:a16="http://schemas.microsoft.com/office/drawing/2014/main" id="{1C36350C-BD6D-4999-BDB7-AE7D61CE0B54}"/>
              </a:ext>
            </a:extLst>
          </p:cNvPr>
          <p:cNvSpPr>
            <a:spLocks/>
          </p:cNvSpPr>
          <p:nvPr/>
        </p:nvSpPr>
        <p:spPr bwMode="auto">
          <a:xfrm>
            <a:off x="7940675" y="4640263"/>
            <a:ext cx="2528888" cy="1379537"/>
          </a:xfrm>
          <a:custGeom>
            <a:avLst/>
            <a:gdLst>
              <a:gd name="T0" fmla="*/ 346807 w 2514600"/>
              <a:gd name="T1" fmla="*/ 0 h 1371600"/>
              <a:gd name="T2" fmla="*/ 0 w 2514600"/>
              <a:gd name="T3" fmla="*/ 346880 h 1371600"/>
              <a:gd name="T4" fmla="*/ 0 w 2514600"/>
              <a:gd name="T5" fmla="*/ 1387520 h 1371600"/>
              <a:gd name="T6" fmla="*/ 2196450 w 2514600"/>
              <a:gd name="T7" fmla="*/ 1387520 h 1371600"/>
              <a:gd name="T8" fmla="*/ 2543257 w 2514600"/>
              <a:gd name="T9" fmla="*/ 1040640 h 1371600"/>
              <a:gd name="T10" fmla="*/ 2543257 w 2514600"/>
              <a:gd name="T11" fmla="*/ 0 h 1371600"/>
              <a:gd name="T12" fmla="*/ 346807 w 2514600"/>
              <a:gd name="T13" fmla="*/ 0 h 137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4600" h="1371600">
                <a:moveTo>
                  <a:pt x="342900" y="0"/>
                </a:moveTo>
                <a:lnTo>
                  <a:pt x="0" y="342900"/>
                </a:lnTo>
                <a:lnTo>
                  <a:pt x="0" y="1371600"/>
                </a:lnTo>
                <a:lnTo>
                  <a:pt x="2171700" y="1371600"/>
                </a:lnTo>
                <a:lnTo>
                  <a:pt x="2514600" y="1028700"/>
                </a:lnTo>
                <a:lnTo>
                  <a:pt x="2514600" y="0"/>
                </a:lnTo>
                <a:lnTo>
                  <a:pt x="342900" y="0"/>
                </a:lnTo>
                <a:close/>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33" name="object 45">
            <a:extLst>
              <a:ext uri="{FF2B5EF4-FFF2-40B4-BE49-F238E27FC236}">
                <a16:creationId xmlns:a16="http://schemas.microsoft.com/office/drawing/2014/main" id="{60616615-15FA-4C91-94AA-4DC520BE2AFA}"/>
              </a:ext>
            </a:extLst>
          </p:cNvPr>
          <p:cNvSpPr>
            <a:spLocks/>
          </p:cNvSpPr>
          <p:nvPr/>
        </p:nvSpPr>
        <p:spPr bwMode="auto">
          <a:xfrm>
            <a:off x="7940675" y="4640263"/>
            <a:ext cx="2528888" cy="344487"/>
          </a:xfrm>
          <a:custGeom>
            <a:avLst/>
            <a:gdLst>
              <a:gd name="T0" fmla="*/ 0 w 2514600"/>
              <a:gd name="T1" fmla="*/ 346081 h 342900"/>
              <a:gd name="T2" fmla="*/ 2196450 w 2514600"/>
              <a:gd name="T3" fmla="*/ 346081 h 342900"/>
              <a:gd name="T4" fmla="*/ 2543257 w 2514600"/>
              <a:gd name="T5" fmla="*/ 0 h 342900"/>
              <a:gd name="T6" fmla="*/ 0 60000 65536"/>
              <a:gd name="T7" fmla="*/ 0 60000 65536"/>
              <a:gd name="T8" fmla="*/ 0 60000 65536"/>
            </a:gdLst>
            <a:ahLst/>
            <a:cxnLst>
              <a:cxn ang="T6">
                <a:pos x="T0" y="T1"/>
              </a:cxn>
              <a:cxn ang="T7">
                <a:pos x="T2" y="T3"/>
              </a:cxn>
              <a:cxn ang="T8">
                <a:pos x="T4" y="T5"/>
              </a:cxn>
            </a:cxnLst>
            <a:rect l="0" t="0" r="r" b="b"/>
            <a:pathLst>
              <a:path w="2514600" h="342900">
                <a:moveTo>
                  <a:pt x="0" y="342900"/>
                </a:moveTo>
                <a:lnTo>
                  <a:pt x="2171700" y="342900"/>
                </a:lnTo>
                <a:lnTo>
                  <a:pt x="2514600"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65934" name="object 46">
            <a:extLst>
              <a:ext uri="{FF2B5EF4-FFF2-40B4-BE49-F238E27FC236}">
                <a16:creationId xmlns:a16="http://schemas.microsoft.com/office/drawing/2014/main" id="{0CBBC68A-BA82-4098-AEFC-95DA9A89DF45}"/>
              </a:ext>
            </a:extLst>
          </p:cNvPr>
          <p:cNvSpPr>
            <a:spLocks/>
          </p:cNvSpPr>
          <p:nvPr/>
        </p:nvSpPr>
        <p:spPr bwMode="auto">
          <a:xfrm>
            <a:off x="10125075" y="4984750"/>
            <a:ext cx="0" cy="1035050"/>
          </a:xfrm>
          <a:custGeom>
            <a:avLst/>
            <a:gdLst>
              <a:gd name="T0" fmla="*/ 0 h 1028700"/>
              <a:gd name="T1" fmla="*/ 1041439 h 1028700"/>
              <a:gd name="T2" fmla="*/ 0 60000 65536"/>
              <a:gd name="T3" fmla="*/ 0 60000 65536"/>
            </a:gdLst>
            <a:ahLst/>
            <a:cxnLst>
              <a:cxn ang="T2">
                <a:pos x="0" y="T0"/>
              </a:cxn>
              <a:cxn ang="T3">
                <a:pos x="0" y="T1"/>
              </a:cxn>
            </a:cxnLst>
            <a:rect l="0" t="0" r="r" b="b"/>
            <a:pathLst>
              <a:path h="1028700">
                <a:moveTo>
                  <a:pt x="0" y="0"/>
                </a:moveTo>
                <a:lnTo>
                  <a:pt x="0" y="102870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47" name="object 47">
            <a:extLst>
              <a:ext uri="{FF2B5EF4-FFF2-40B4-BE49-F238E27FC236}">
                <a16:creationId xmlns:a16="http://schemas.microsoft.com/office/drawing/2014/main" id="{1EC4D3A2-089E-47AF-9F32-E001CC6B8115}"/>
              </a:ext>
            </a:extLst>
          </p:cNvPr>
          <p:cNvSpPr txBox="1"/>
          <p:nvPr/>
        </p:nvSpPr>
        <p:spPr>
          <a:xfrm>
            <a:off x="8266113" y="5102225"/>
            <a:ext cx="1557337" cy="260350"/>
          </a:xfrm>
          <a:prstGeom prst="rect">
            <a:avLst/>
          </a:prstGeom>
        </p:spPr>
        <p:txBody>
          <a:bodyPr lIns="0" tIns="12132" rIns="0" bIns="0">
            <a:spAutoFit/>
          </a:bodyPr>
          <a:lstStyle/>
          <a:p>
            <a:pPr marL="12771">
              <a:spcBef>
                <a:spcPts val="96"/>
              </a:spcBef>
              <a:defRPr/>
            </a:pPr>
            <a:r>
              <a:rPr sz="1609" u="sng" spc="-10" dirty="0">
                <a:uFill>
                  <a:solidFill>
                    <a:srgbClr val="000000"/>
                  </a:solidFill>
                </a:uFill>
                <a:latin typeface="Times New Roman"/>
                <a:cs typeface="Times New Roman"/>
              </a:rPr>
              <a:t>: ATM</a:t>
            </a:r>
            <a:r>
              <a:rPr sz="1609" u="sng" spc="-5" dirty="0">
                <a:uFill>
                  <a:solidFill>
                    <a:srgbClr val="000000"/>
                  </a:solidFill>
                </a:uFill>
                <a:latin typeface="Times New Roman"/>
                <a:cs typeface="Times New Roman"/>
              </a:rPr>
              <a:t>数据</a:t>
            </a:r>
            <a:r>
              <a:rPr sz="1609" u="sng" spc="-35" dirty="0">
                <a:uFill>
                  <a:solidFill>
                    <a:srgbClr val="000000"/>
                  </a:solidFill>
                </a:uFill>
                <a:latin typeface="Times New Roman"/>
                <a:cs typeface="Times New Roman"/>
              </a:rPr>
              <a:t> </a:t>
            </a:r>
            <a:r>
              <a:rPr sz="1609" u="sng" spc="-5" dirty="0">
                <a:uFill>
                  <a:solidFill>
                    <a:srgbClr val="000000"/>
                  </a:solidFill>
                </a:uFill>
                <a:latin typeface="Times New Roman"/>
                <a:cs typeface="Times New Roman"/>
              </a:rPr>
              <a:t>服务器</a:t>
            </a:r>
            <a:endParaRPr sz="1609">
              <a:latin typeface="Times New Roman"/>
              <a:cs typeface="Times New Roman"/>
            </a:endParaRPr>
          </a:p>
        </p:txBody>
      </p:sp>
      <p:sp>
        <p:nvSpPr>
          <p:cNvPr id="48" name="object 48">
            <a:extLst>
              <a:ext uri="{FF2B5EF4-FFF2-40B4-BE49-F238E27FC236}">
                <a16:creationId xmlns:a16="http://schemas.microsoft.com/office/drawing/2014/main" id="{6A2D08D4-F1B6-479E-A740-707A1981490B}"/>
              </a:ext>
            </a:extLst>
          </p:cNvPr>
          <p:cNvSpPr txBox="1"/>
          <p:nvPr/>
        </p:nvSpPr>
        <p:spPr>
          <a:xfrm>
            <a:off x="8170863" y="5483225"/>
            <a:ext cx="1609725" cy="334963"/>
          </a:xfrm>
          <a:prstGeom prst="rect">
            <a:avLst/>
          </a:prstGeom>
          <a:ln w="38100">
            <a:solidFill>
              <a:srgbClr val="000000"/>
            </a:solidFill>
          </a:ln>
        </p:spPr>
        <p:txBody>
          <a:bodyPr lIns="0" tIns="116854" rIns="0" bIns="0">
            <a:spAutoFit/>
          </a:bodyPr>
          <a:lstStyle/>
          <a:p>
            <a:pPr marL="157723">
              <a:spcBef>
                <a:spcPts val="920"/>
              </a:spcBef>
              <a:defRPr/>
            </a:pPr>
            <a:r>
              <a:rPr sz="1408" u="sng" dirty="0">
                <a:uFill>
                  <a:solidFill>
                    <a:srgbClr val="000000"/>
                  </a:solidFill>
                </a:uFill>
                <a:latin typeface="Times New Roman"/>
                <a:cs typeface="Times New Roman"/>
              </a:rPr>
              <a:t>: AccountManager</a:t>
            </a:r>
            <a:endParaRPr sz="1408">
              <a:latin typeface="Times New Roman"/>
              <a:cs typeface="Times New Roman"/>
            </a:endParaRPr>
          </a:p>
        </p:txBody>
      </p:sp>
      <p:sp>
        <p:nvSpPr>
          <p:cNvPr id="165937" name="object 49">
            <a:extLst>
              <a:ext uri="{FF2B5EF4-FFF2-40B4-BE49-F238E27FC236}">
                <a16:creationId xmlns:a16="http://schemas.microsoft.com/office/drawing/2014/main" id="{A610905D-5036-4D2C-8693-5DEE357CDB5A}"/>
              </a:ext>
            </a:extLst>
          </p:cNvPr>
          <p:cNvSpPr>
            <a:spLocks/>
          </p:cNvSpPr>
          <p:nvPr/>
        </p:nvSpPr>
        <p:spPr bwMode="auto">
          <a:xfrm>
            <a:off x="3957638" y="5483225"/>
            <a:ext cx="1149350" cy="0"/>
          </a:xfrm>
          <a:custGeom>
            <a:avLst/>
            <a:gdLst>
              <a:gd name="T0" fmla="*/ 0 w 1143000"/>
              <a:gd name="T1" fmla="*/ 1155734 w 1143000"/>
              <a:gd name="T2" fmla="*/ 0 60000 65536"/>
              <a:gd name="T3" fmla="*/ 0 60000 65536"/>
            </a:gdLst>
            <a:ahLst/>
            <a:cxnLst>
              <a:cxn ang="T2">
                <a:pos x="T0" y="0"/>
              </a:cxn>
              <a:cxn ang="T3">
                <a:pos x="T1" y="0"/>
              </a:cxn>
            </a:cxnLst>
            <a:rect l="0" t="0" r="r" b="b"/>
            <a:pathLst>
              <a:path w="1143000">
                <a:moveTo>
                  <a:pt x="0" y="0"/>
                </a:moveTo>
                <a:lnTo>
                  <a:pt x="1142999" y="0"/>
                </a:lnTo>
              </a:path>
            </a:pathLst>
          </a:custGeom>
          <a:noFill/>
          <a:ln w="9144">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Tree>
  </p:cSld>
  <p:clrMapOvr>
    <a:masterClrMapping/>
  </p:clrMapOvr>
</p:sld>
</file>

<file path=ppt/slides/slide9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C73F343-8B93-436E-AF7F-2C67E5182759}"/>
              </a:ext>
            </a:extLst>
          </p:cNvPr>
          <p:cNvSpPr txBox="1">
            <a:spLocks noGrp="1"/>
          </p:cNvSpPr>
          <p:nvPr>
            <p:ph type="title"/>
          </p:nvPr>
        </p:nvSpPr>
        <p:spPr>
          <a:xfrm>
            <a:off x="762000" y="152400"/>
            <a:ext cx="8686800" cy="677863"/>
          </a:xfrm>
        </p:spPr>
        <p:txBody>
          <a:bodyPr lIns="0" tIns="0" rIns="0" bIns="0" rtlCol="0">
            <a:spAutoFit/>
          </a:bodyPr>
          <a:lstStyle/>
          <a:p>
            <a:pPr marL="25168">
              <a:defRPr/>
            </a:pPr>
            <a:r>
              <a:rPr lang="en-US" altLang="zh-CN" spc="40" dirty="0"/>
              <a:t>另一个</a:t>
            </a:r>
            <a:r>
              <a:rPr spc="40" dirty="0"/>
              <a:t>建筑</a:t>
            </a:r>
            <a:r>
              <a:rPr spc="-159" dirty="0"/>
              <a:t> </a:t>
            </a:r>
            <a:r>
              <a:rPr spc="59" dirty="0"/>
              <a:t>视图</a:t>
            </a:r>
          </a:p>
        </p:txBody>
      </p:sp>
      <p:sp>
        <p:nvSpPr>
          <p:cNvPr id="166915" name="object 9">
            <a:extLst>
              <a:ext uri="{FF2B5EF4-FFF2-40B4-BE49-F238E27FC236}">
                <a16:creationId xmlns:a16="http://schemas.microsoft.com/office/drawing/2014/main" id="{5823D48F-4A1A-4E75-BBA8-BEC9C3127BAE}"/>
              </a:ext>
            </a:extLst>
          </p:cNvPr>
          <p:cNvSpPr>
            <a:spLocks noGrp="1"/>
          </p:cNvSpPr>
          <p:nvPr>
            <p:ph type="body" idx="1"/>
          </p:nvPr>
        </p:nvSpPr>
        <p:spPr>
          <a:xfrm>
            <a:off x="1752600" y="1143000"/>
            <a:ext cx="8382000" cy="3995738"/>
          </a:xfrm>
        </p:spPr>
        <p:txBody>
          <a:bodyPr lIns="0" tIns="554187" rIns="0" bIns="0">
            <a:spAutoFit/>
          </a:bodyPr>
          <a:lstStyle/>
          <a:p>
            <a:pPr marL="573088">
              <a:lnSpc>
                <a:spcPct val="125000"/>
              </a:lnSpc>
            </a:pPr>
            <a:r>
              <a:rPr lang="zh-CN" altLang="zh-CN" sz="2400"/>
              <a:t>我们可以从不同的角度来检视一个系统不同的观点</a:t>
            </a:r>
          </a:p>
          <a:p>
            <a:pPr marL="573088">
              <a:lnSpc>
                <a:spcPct val="103000"/>
              </a:lnSpc>
              <a:spcBef>
                <a:spcPts val="588"/>
              </a:spcBef>
            </a:pPr>
            <a:r>
              <a:rPr lang="zh-CN" altLang="zh-CN" sz="2400" b="1">
                <a:latin typeface="Trebuchet MS" panose="020B0603020202020204" pitchFamily="34" charset="0"/>
              </a:rPr>
              <a:t>概念</a:t>
            </a:r>
            <a:r>
              <a:rPr lang="zh-CN" altLang="zh-CN" sz="2400"/>
              <a:t>: 组件是职责的集合, 连接器是信息的流动</a:t>
            </a:r>
          </a:p>
          <a:p>
            <a:pPr marL="573088">
              <a:lnSpc>
                <a:spcPct val="103000"/>
              </a:lnSpc>
              <a:spcBef>
                <a:spcPts val="600"/>
              </a:spcBef>
            </a:pPr>
            <a:r>
              <a:rPr lang="zh-CN" altLang="zh-CN" sz="2400" b="1">
                <a:latin typeface="Trebuchet MS" panose="020B0603020202020204" pitchFamily="34" charset="0"/>
              </a:rPr>
              <a:t>执行</a:t>
            </a:r>
            <a:r>
              <a:rPr lang="zh-CN" altLang="zh-CN" sz="2400"/>
              <a:t>: 组件是执行单元 (进程), 连接器是进程之间的消息</a:t>
            </a:r>
          </a:p>
          <a:p>
            <a:pPr marL="573088">
              <a:lnSpc>
                <a:spcPct val="103000"/>
              </a:lnSpc>
              <a:spcBef>
                <a:spcPts val="588"/>
              </a:spcBef>
            </a:pPr>
            <a:r>
              <a:rPr lang="zh-CN" altLang="zh-CN" sz="2400" b="1">
                <a:latin typeface="Trebuchet MS" panose="020B0603020202020204" pitchFamily="34" charset="0"/>
              </a:rPr>
              <a:t>实现</a:t>
            </a:r>
            <a:r>
              <a:rPr lang="zh-CN" altLang="zh-CN" sz="2400"/>
              <a:t>: 组件是库、源代码、文件等, 连接器是协议、api 调用等。</a:t>
            </a:r>
          </a:p>
        </p:txBody>
      </p:sp>
    </p:spTree>
  </p:cSld>
  <p:clrMapOvr>
    <a:masterClrMapping/>
  </p:clrMapOvr>
  <p:transition>
    <p:cut/>
  </p:transition>
</p:sld>
</file>

<file path=ppt/slides/slide9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object 7">
            <a:extLst>
              <a:ext uri="{FF2B5EF4-FFF2-40B4-BE49-F238E27FC236}">
                <a16:creationId xmlns:a16="http://schemas.microsoft.com/office/drawing/2014/main" id="{EBD8EB12-96CC-47B7-AFE0-11DB29B9EA8F}"/>
              </a:ext>
            </a:extLst>
          </p:cNvPr>
          <p:cNvSpPr>
            <a:spLocks noGrp="1"/>
          </p:cNvSpPr>
          <p:nvPr>
            <p:ph type="body" idx="1"/>
          </p:nvPr>
        </p:nvSpPr>
        <p:spPr>
          <a:xfrm>
            <a:off x="1676400" y="1295400"/>
            <a:ext cx="8763000" cy="4664075"/>
          </a:xfrm>
        </p:spPr>
        <p:txBody>
          <a:bodyPr lIns="0" tIns="983947" rIns="0" bIns="0">
            <a:spAutoFit/>
          </a:bodyPr>
          <a:lstStyle/>
          <a:p>
            <a:pPr marL="573088">
              <a:lnSpc>
                <a:spcPct val="103000"/>
              </a:lnSpc>
            </a:pPr>
            <a:r>
              <a:rPr lang="zh-CN" altLang="zh-CN"/>
              <a:t>的</a:t>
            </a:r>
            <a:r>
              <a:rPr lang="zh-CN" altLang="zh-CN" b="1">
                <a:latin typeface="Trebuchet MS" panose="020B0603020202020204" pitchFamily="34" charset="0"/>
              </a:rPr>
              <a:t>概念体系结构</a:t>
            </a:r>
            <a:r>
              <a:rPr lang="zh-CN" altLang="zh-CN"/>
              <a:t>考虑系统的结构, 从其</a:t>
            </a:r>
            <a:r>
              <a:rPr lang="zh-CN" altLang="zh-CN" b="1">
                <a:latin typeface="Trebuchet MS" panose="020B0603020202020204" pitchFamily="34" charset="0"/>
              </a:rPr>
              <a:t>域级功能</a:t>
            </a:r>
          </a:p>
          <a:p>
            <a:pPr marL="573088">
              <a:spcBef>
                <a:spcPts val="663"/>
              </a:spcBef>
            </a:pPr>
            <a:r>
              <a:rPr lang="zh-CN" altLang="zh-CN"/>
              <a:t>的</a:t>
            </a:r>
            <a:r>
              <a:rPr lang="zh-CN" altLang="zh-CN" b="1">
                <a:latin typeface="Trebuchet MS" panose="020B0603020202020204" pitchFamily="34" charset="0"/>
              </a:rPr>
              <a:t>执行体系结构</a:t>
            </a:r>
            <a:r>
              <a:rPr lang="zh-CN" altLang="zh-CN"/>
              <a:t>认为该制度的</a:t>
            </a:r>
            <a:r>
              <a:rPr lang="en-US" altLang="zh-CN"/>
              <a:t> </a:t>
            </a:r>
            <a:r>
              <a:rPr lang="zh-CN" altLang="zh-CN" b="1">
                <a:latin typeface="Trebuchet MS" panose="020B0603020202020204" pitchFamily="34" charset="0"/>
              </a:rPr>
              <a:t>运行时结构</a:t>
            </a:r>
          </a:p>
          <a:p>
            <a:pPr marL="573088">
              <a:spcBef>
                <a:spcPts val="663"/>
              </a:spcBef>
            </a:pPr>
            <a:r>
              <a:rPr lang="zh-CN" altLang="zh-CN"/>
              <a:t>的</a:t>
            </a:r>
            <a:r>
              <a:rPr lang="zh-CN" altLang="zh-CN" b="1">
                <a:latin typeface="Trebuchet MS" panose="020B0603020202020204" pitchFamily="34" charset="0"/>
              </a:rPr>
              <a:t>实现体系结构</a:t>
            </a:r>
            <a:r>
              <a:rPr lang="zh-CN" altLang="zh-CN"/>
              <a:t>认为该制度的</a:t>
            </a:r>
            <a:r>
              <a:rPr lang="en-US" altLang="zh-CN"/>
              <a:t> </a:t>
            </a:r>
            <a:r>
              <a:rPr lang="zh-CN" altLang="zh-CN" b="1">
                <a:latin typeface="Trebuchet MS" panose="020B0603020202020204" pitchFamily="34" charset="0"/>
              </a:rPr>
              <a:t>构建时结构</a:t>
            </a:r>
          </a:p>
        </p:txBody>
      </p:sp>
      <p:sp>
        <p:nvSpPr>
          <p:cNvPr id="16" name="标题 15">
            <a:extLst>
              <a:ext uri="{FF2B5EF4-FFF2-40B4-BE49-F238E27FC236}">
                <a16:creationId xmlns:a16="http://schemas.microsoft.com/office/drawing/2014/main" id="{3B8D57DF-B22D-4C8D-BA12-506FAC4E7FFF}"/>
              </a:ext>
            </a:extLst>
          </p:cNvPr>
          <p:cNvSpPr>
            <a:spLocks noGrp="1"/>
          </p:cNvSpPr>
          <p:nvPr>
            <p:ph type="title"/>
          </p:nvPr>
        </p:nvSpPr>
        <p:spPr>
          <a:xfrm>
            <a:off x="1919288" y="-26988"/>
            <a:ext cx="7848600" cy="1143001"/>
          </a:xfrm>
        </p:spPr>
        <p:txBody>
          <a:bodyPr/>
          <a:lstStyle/>
          <a:p>
            <a:pPr>
              <a:defRPr/>
            </a:pPr>
            <a:r>
              <a:rPr lang="en-US" altLang="zh-CN" spc="40" dirty="0"/>
              <a:t>另一个体系结构</a:t>
            </a:r>
            <a:r>
              <a:rPr lang="en-US" altLang="zh-CN" spc="-159" dirty="0"/>
              <a:t> </a:t>
            </a:r>
            <a:r>
              <a:rPr lang="en-US" altLang="zh-CN" spc="59" dirty="0"/>
              <a:t>视图</a:t>
            </a:r>
            <a:endParaRPr lang="zh-CN" altLang="en-US" dirty="0"/>
          </a:p>
        </p:txBody>
      </p:sp>
    </p:spTree>
  </p:cSld>
  <p:clrMapOvr>
    <a:masterClrMapping/>
  </p:clrMapOvr>
  <p:transition>
    <p:cut/>
  </p:transition>
</p:sld>
</file>

<file path=ppt/slides/slide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a:extLst>
              <a:ext uri="{FF2B5EF4-FFF2-40B4-BE49-F238E27FC236}">
                <a16:creationId xmlns:a16="http://schemas.microsoft.com/office/drawing/2014/main" id="{0B4D7C12-D909-4455-9284-70EEEF62BAB8}"/>
              </a:ext>
            </a:extLst>
          </p:cNvPr>
          <p:cNvSpPr txBox="1">
            <a:spLocks noGrp="1"/>
          </p:cNvSpPr>
          <p:nvPr>
            <p:ph type="title"/>
          </p:nvPr>
        </p:nvSpPr>
        <p:spPr>
          <a:xfrm>
            <a:off x="1919288" y="206375"/>
            <a:ext cx="7848600" cy="676275"/>
          </a:xfrm>
        </p:spPr>
        <p:txBody>
          <a:bodyPr lIns="0" tIns="0" rIns="0" bIns="0" rtlCol="0">
            <a:spAutoFit/>
          </a:bodyPr>
          <a:lstStyle/>
          <a:p>
            <a:pPr marL="12700">
              <a:defRPr/>
            </a:pPr>
            <a:r>
              <a:rPr spc="-10" dirty="0"/>
              <a:t>一个</a:t>
            </a:r>
            <a:r>
              <a:rPr spc="5" dirty="0"/>
              <a:t>例子：</a:t>
            </a:r>
            <a:r>
              <a:rPr spc="10" dirty="0"/>
              <a:t>公爵的</a:t>
            </a:r>
            <a:r>
              <a:rPr spc="-210" dirty="0"/>
              <a:t> </a:t>
            </a:r>
            <a:r>
              <a:rPr spc="-15" dirty="0"/>
              <a:t>森林</a:t>
            </a:r>
          </a:p>
        </p:txBody>
      </p:sp>
      <p:sp>
        <p:nvSpPr>
          <p:cNvPr id="168963" name="object 13">
            <a:extLst>
              <a:ext uri="{FF2B5EF4-FFF2-40B4-BE49-F238E27FC236}">
                <a16:creationId xmlns:a16="http://schemas.microsoft.com/office/drawing/2014/main" id="{9C49044C-23FF-416D-BA49-20CCDD33EB9C}"/>
              </a:ext>
            </a:extLst>
          </p:cNvPr>
          <p:cNvSpPr txBox="1">
            <a:spLocks noChangeArrowheads="1"/>
          </p:cNvSpPr>
          <p:nvPr/>
        </p:nvSpPr>
        <p:spPr bwMode="auto">
          <a:xfrm>
            <a:off x="1709738" y="1157288"/>
            <a:ext cx="8474075"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tx1"/>
                </a:solidFill>
                <a:latin typeface="Calibri" panose="020F0502020204030204" pitchFamily="34" charset="0"/>
                <a:ea typeface="宋体" panose="02010600030101010101" pitchFamily="2" charset="-122"/>
              </a:defRPr>
            </a:lvl1pPr>
            <a:lvl2pPr marL="742950" indent="-285750">
              <a:tabLst>
                <a:tab pos="355600" algn="l"/>
              </a:tabLst>
              <a:defRPr>
                <a:solidFill>
                  <a:schemeClr val="tx1"/>
                </a:solidFill>
                <a:latin typeface="Calibri" panose="020F0502020204030204" pitchFamily="34" charset="0"/>
                <a:ea typeface="宋体" panose="02010600030101010101" pitchFamily="2" charset="-122"/>
              </a:defRPr>
            </a:lvl2pPr>
            <a:lvl3pPr marL="1143000" indent="-228600">
              <a:tabLst>
                <a:tab pos="355600" algn="l"/>
              </a:tabLst>
              <a:defRPr>
                <a:solidFill>
                  <a:schemeClr val="tx1"/>
                </a:solidFill>
                <a:latin typeface="Calibri" panose="020F0502020204030204" pitchFamily="34" charset="0"/>
                <a:ea typeface="宋体" panose="02010600030101010101" pitchFamily="2" charset="-122"/>
              </a:defRPr>
            </a:lvl3pPr>
            <a:lvl4pPr marL="1600200" indent="-228600">
              <a:tabLst>
                <a:tab pos="355600" algn="l"/>
              </a:tabLst>
              <a:defRPr>
                <a:solidFill>
                  <a:schemeClr val="tx1"/>
                </a:solidFill>
                <a:latin typeface="Calibri" panose="020F0502020204030204" pitchFamily="34" charset="0"/>
                <a:ea typeface="宋体" panose="02010600030101010101" pitchFamily="2" charset="-122"/>
              </a:defRPr>
            </a:lvl4pPr>
            <a:lvl5pPr marL="2057400" indent="-228600">
              <a:tabLst>
                <a:tab pos="355600" algn="l"/>
              </a:tabLst>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tabLst>
                <a:tab pos="355600" algn="l"/>
              </a:tabLst>
              <a:defRPr>
                <a:solidFill>
                  <a:schemeClr val="tx1"/>
                </a:solidFill>
                <a:latin typeface="Calibri" panose="020F0502020204030204" pitchFamily="34" charset="0"/>
                <a:ea typeface="宋体" panose="02010600030101010101" pitchFamily="2" charset="-122"/>
              </a:defRPr>
            </a:lvl9pPr>
          </a:lstStyle>
          <a:p>
            <a:pPr eaLnBrk="1" hangingPunct="1">
              <a:lnSpc>
                <a:spcPct val="101000"/>
              </a:lnSpc>
              <a:buFont typeface="Arial" panose="020B0604020202020204" pitchFamily="34" charset="0"/>
              <a:buChar char="•"/>
            </a:pPr>
            <a:r>
              <a:rPr lang="zh-CN" altLang="zh-CN" sz="2400">
                <a:latin typeface="Cambria" panose="02040503050406030204" pitchFamily="18" charset="0"/>
              </a:rPr>
              <a:t>杜克森林是一个电子商务应用程序, 包括三个主要项目和三个子项</a:t>
            </a:r>
          </a:p>
        </p:txBody>
      </p:sp>
      <p:sp>
        <p:nvSpPr>
          <p:cNvPr id="168964" name="object 14">
            <a:extLst>
              <a:ext uri="{FF2B5EF4-FFF2-40B4-BE49-F238E27FC236}">
                <a16:creationId xmlns:a16="http://schemas.microsoft.com/office/drawing/2014/main" id="{059680B8-F39A-4B83-B897-14E767CFE0C7}"/>
              </a:ext>
            </a:extLst>
          </p:cNvPr>
          <p:cNvSpPr>
            <a:spLocks noChangeArrowheads="1"/>
          </p:cNvSpPr>
          <p:nvPr/>
        </p:nvSpPr>
        <p:spPr bwMode="auto">
          <a:xfrm>
            <a:off x="3416300" y="1905000"/>
            <a:ext cx="5219700" cy="4546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1244</TotalTime>
  <Words>7781</Words>
  <Application>Microsoft Office PowerPoint</Application>
  <PresentationFormat>宽屏</PresentationFormat>
  <Paragraphs>1307</Paragraphs>
  <Slides>112</Slides>
  <Notes>4</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112</vt:i4>
      </vt:variant>
    </vt:vector>
  </HeadingPairs>
  <TitlesOfParts>
    <vt:vector size="127" baseType="lpstr">
      <vt:lpstr>Calibri</vt:lpstr>
      <vt:lpstr>宋体</vt:lpstr>
      <vt:lpstr>Arial</vt:lpstr>
      <vt:lpstr>MS PGothic</vt:lpstr>
      <vt:lpstr>Tahoma</vt:lpstr>
      <vt:lpstr>Wingdings</vt:lpstr>
      <vt:lpstr>Cambria</vt:lpstr>
      <vt:lpstr>Times New Roman</vt:lpstr>
      <vt:lpstr>Arial Narrow</vt:lpstr>
      <vt:lpstr>Symbol</vt:lpstr>
      <vt:lpstr>Arial Unicode MS</vt:lpstr>
      <vt:lpstr>Trebuchet MS</vt:lpstr>
      <vt:lpstr>自定义设计方案</vt:lpstr>
      <vt:lpstr>1_自定义设计方案</vt:lpstr>
      <vt:lpstr>Microsoft Visio 绘图</vt:lpstr>
      <vt:lpstr>Software Architecture</vt:lpstr>
      <vt:lpstr>Architectural views</vt:lpstr>
      <vt:lpstr>Learning Objectives</vt:lpstr>
      <vt:lpstr>Views</vt:lpstr>
      <vt:lpstr>An Architectural Model</vt:lpstr>
      <vt:lpstr>An Architectural Model</vt:lpstr>
      <vt:lpstr>The Logical View</vt:lpstr>
      <vt:lpstr>The Logical Architecture</vt:lpstr>
      <vt:lpstr>The Logical Architecture</vt:lpstr>
      <vt:lpstr>The Logical Architecture</vt:lpstr>
      <vt:lpstr>The Logical Architecture</vt:lpstr>
      <vt:lpstr>The Process View</vt:lpstr>
      <vt:lpstr>The Process Architecture</vt:lpstr>
      <vt:lpstr>The Process Architecture</vt:lpstr>
      <vt:lpstr>The Process Architecture</vt:lpstr>
      <vt:lpstr>The Development View</vt:lpstr>
      <vt:lpstr>The Development Architecture</vt:lpstr>
      <vt:lpstr>The Development Architecture</vt:lpstr>
      <vt:lpstr>The Development Architecture</vt:lpstr>
      <vt:lpstr>The Deployment Architecture</vt:lpstr>
      <vt:lpstr>The Deployment View</vt:lpstr>
      <vt:lpstr>The Deployment Architecture</vt:lpstr>
      <vt:lpstr>Scenarios</vt:lpstr>
      <vt:lpstr>Scenarios</vt:lpstr>
      <vt:lpstr>Correspondence Between the Views</vt:lpstr>
      <vt:lpstr>Correspondence Between the Views</vt:lpstr>
      <vt:lpstr>Correspondence Between the Views</vt:lpstr>
      <vt:lpstr>Correspondence Between the Views</vt:lpstr>
      <vt:lpstr>Correspondence Between the Views</vt:lpstr>
      <vt:lpstr>Correspondence Between the Views</vt:lpstr>
      <vt:lpstr>Tailoring the Model</vt:lpstr>
      <vt:lpstr>Architectural Views</vt:lpstr>
      <vt:lpstr>Use Case View</vt:lpstr>
      <vt:lpstr>1. Overview</vt:lpstr>
      <vt:lpstr>2. Graphical Constructs</vt:lpstr>
      <vt:lpstr>Use Cases</vt:lpstr>
      <vt:lpstr>Use Case Relationships</vt:lpstr>
      <vt:lpstr>Use Case Diagrams</vt:lpstr>
      <vt:lpstr>3. Textual Description of a Use Case</vt:lpstr>
      <vt:lpstr>4. The Architectural View of the Use Case Model</vt:lpstr>
      <vt:lpstr>Example -Provide the use case view for the architecture of an ATM System.</vt:lpstr>
      <vt:lpstr>PowerPoint 演示文稿</vt:lpstr>
      <vt:lpstr>Example: Textual Description for Check PIN Use Case</vt:lpstr>
      <vt:lpstr>Logical View</vt:lpstr>
      <vt:lpstr>1.The Logical Architecture</vt:lpstr>
      <vt:lpstr>2.Static Structures</vt:lpstr>
      <vt:lpstr>Extensibility Mechanisms</vt:lpstr>
      <vt:lpstr>Boundary, Entity, and Control Classes</vt:lpstr>
      <vt:lpstr>Relationships</vt:lpstr>
      <vt:lpstr>Class Diagram</vt:lpstr>
      <vt:lpstr>Object Diagram</vt:lpstr>
      <vt:lpstr>Package Diagrams</vt:lpstr>
      <vt:lpstr>3.Interactions</vt:lpstr>
      <vt:lpstr>Sequence Diagram</vt:lpstr>
      <vt:lpstr>Communication Diagram</vt:lpstr>
      <vt:lpstr>4.Dynamic Behavior</vt:lpstr>
      <vt:lpstr>State:</vt:lpstr>
      <vt:lpstr>Activity Diagram</vt:lpstr>
      <vt:lpstr>5.Example: Logical View for the ATM - Is derived from architecturally significant use cases defined in the use case view</vt:lpstr>
      <vt:lpstr>Communication Diagram: Withdraw Money Use case</vt:lpstr>
      <vt:lpstr>Communication Diagram: Deposit Use Case</vt:lpstr>
      <vt:lpstr>Communication Diagram: Transfer Use Case</vt:lpstr>
      <vt:lpstr>Class Diagram</vt:lpstr>
      <vt:lpstr>(Refined) Class diagram providing a view of the classes involved  in withdraw Money use case (design model)</vt:lpstr>
      <vt:lpstr>Traceability (Withdraw use case)</vt:lpstr>
      <vt:lpstr>A Scenario of the Withdraw Money Use Case (Design Model)</vt:lpstr>
      <vt:lpstr>State Transition Diagram for Class Account</vt:lpstr>
      <vt:lpstr>Package Diagram</vt:lpstr>
      <vt:lpstr>Structuring Using Layer Architectural Pattern</vt:lpstr>
      <vt:lpstr>PowerPoint 演示文稿</vt:lpstr>
      <vt:lpstr>Requirements</vt:lpstr>
      <vt:lpstr>Implementation, Process, and  Deployment Views</vt:lpstr>
      <vt:lpstr>1.Motivation</vt:lpstr>
      <vt:lpstr>2.Process View</vt:lpstr>
      <vt:lpstr>Processes and Threads</vt:lpstr>
      <vt:lpstr>Communication</vt:lpstr>
      <vt:lpstr>PowerPoint 演示文稿</vt:lpstr>
      <vt:lpstr>PowerPoint 演示文稿</vt:lpstr>
      <vt:lpstr>PowerPoint 演示文稿</vt:lpstr>
      <vt:lpstr>3.Implementation View</vt:lpstr>
      <vt:lpstr>UML Components</vt:lpstr>
      <vt:lpstr>Components and Classes</vt:lpstr>
      <vt:lpstr>Component Interfaces</vt:lpstr>
      <vt:lpstr>PowerPoint 演示文稿</vt:lpstr>
      <vt:lpstr>•Source Code (showing different versions of the same program)</vt:lpstr>
      <vt:lpstr>4.Deployment View</vt:lpstr>
      <vt:lpstr>Deployment Diagram</vt:lpstr>
      <vt:lpstr>Nodes and Components</vt:lpstr>
      <vt:lpstr>PowerPoint 演示文稿</vt:lpstr>
      <vt:lpstr>- Example 2</vt:lpstr>
      <vt:lpstr>PowerPoint 演示文稿</vt:lpstr>
      <vt:lpstr>5.ATM Example</vt:lpstr>
      <vt:lpstr>Process View</vt:lpstr>
      <vt:lpstr>Implementation View</vt:lpstr>
      <vt:lpstr>-Executable Release</vt:lpstr>
      <vt:lpstr>Deployment View</vt:lpstr>
      <vt:lpstr>Another Architectural views</vt:lpstr>
      <vt:lpstr>Another Architectural views</vt:lpstr>
      <vt:lpstr>An example: Duke's Forest</vt:lpstr>
      <vt:lpstr>An example: Duke's Forest</vt:lpstr>
      <vt:lpstr>An example: Duke's Forest</vt:lpstr>
      <vt:lpstr>An example: Duke's Forest</vt:lpstr>
      <vt:lpstr>An example: Duke's Forest</vt:lpstr>
      <vt:lpstr>An example: Duke's Forest</vt:lpstr>
      <vt:lpstr>Requirements of Duke's Forest Project</vt:lpstr>
      <vt:lpstr>Experiment SMART monitor project</vt:lpstr>
      <vt:lpstr>Experiment SMART monitor project</vt:lpstr>
      <vt:lpstr>Experiment SMART monitor project</vt:lpstr>
      <vt:lpstr>Experiment SMART monitor project</vt:lpstr>
      <vt:lpstr>Experiment SMART monitor project</vt:lpstr>
      <vt:lpstr>Requirements of IOT SMART Project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2  Architectural views</dc:title>
  <dc:creator>Qing Ding</dc:creator>
  <cp:lastModifiedBy>acer</cp:lastModifiedBy>
  <cp:revision>60</cp:revision>
  <dcterms:created xsi:type="dcterms:W3CDTF">2016-06-29T14:52:51Z</dcterms:created>
  <dcterms:modified xsi:type="dcterms:W3CDTF">2018-09-18T00:04:42Z</dcterms:modified>
</cp:coreProperties>
</file>