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9"/>
  </p:notesMasterIdLst>
  <p:sldIdLst>
    <p:sldId id="324" r:id="rId2"/>
    <p:sldId id="325" r:id="rId3"/>
    <p:sldId id="326" r:id="rId4"/>
    <p:sldId id="259" r:id="rId5"/>
    <p:sldId id="260" r:id="rId6"/>
    <p:sldId id="261" r:id="rId7"/>
    <p:sldId id="262" r:id="rId8"/>
    <p:sldId id="263" r:id="rId9"/>
    <p:sldId id="264" r:id="rId10"/>
    <p:sldId id="327" r:id="rId11"/>
    <p:sldId id="266" r:id="rId12"/>
    <p:sldId id="267" r:id="rId13"/>
    <p:sldId id="268" r:id="rId14"/>
    <p:sldId id="269" r:id="rId15"/>
    <p:sldId id="270" r:id="rId16"/>
    <p:sldId id="32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9" r:id="rId45"/>
    <p:sldId id="300" r:id="rId46"/>
    <p:sldId id="301" r:id="rId47"/>
    <p:sldId id="302" r:id="rId48"/>
    <p:sldId id="331" r:id="rId49"/>
    <p:sldId id="304" r:id="rId50"/>
    <p:sldId id="305" r:id="rId51"/>
    <p:sldId id="306" r:id="rId52"/>
    <p:sldId id="307" r:id="rId53"/>
    <p:sldId id="308" r:id="rId54"/>
    <p:sldId id="330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6153150" cy="3460750"/>
  <p:notesSz cx="4610100" cy="34607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96" y="72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B267A5-35E2-4327-BD6B-522F66462A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525AB7-561D-4EC8-9CAC-7740EA7243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83C549-4D77-4EDB-A484-716151ED61EA}" type="datetimeFigureOut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C8B75EE-B7D1-407A-8AF1-23EFCE6BD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C07D580-5921-48E2-BED3-14AAA918B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B4DDB-C216-40CE-ACEC-82F563B95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8A31F-F3B2-4623-B259-98DD26640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28FB35-EBE2-49C7-8DB7-9B3440314C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5C90E18-B250-44ED-95DE-09B7C6DF4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A352A9-B3B1-4863-AC5A-8782C8D6F32A}" type="slidenum">
              <a:rPr lang="en-US" altLang="zh-CN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CC3624-5C67-4CC8-8D33-95E8F9D327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4E834C2-3960-422F-BE18-CF85B7C73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6A4D45CB-6F1A-4772-AE7B-6449E080C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0AAD13C7-8883-414E-B59E-D9280A9D57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5EC27778-B118-4313-AE0D-83ED136E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64CB05-A738-49E4-A61D-0265296BB49D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D590482-918B-4670-A6C5-DD308ABDF4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1F911927-977B-4B36-92B3-096F909AEE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F65F91C-A9B7-4724-A025-5D227B52F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859FC8-5080-47FE-9FE0-20A66932080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107DE4C4-EF3D-4E2F-9832-348E6646E9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03DA3ED8-DD62-48EE-8586-4897AD912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F2ABDBEB-9A72-4EC9-838A-1444F08CE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8A2232-2DE1-4815-9892-3143237D10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AD1B177-51A7-4AFD-9A11-27BD1DB432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1EEC9504-90B1-43F4-A5FB-62C2006689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54D68B8C-0F07-4292-871C-130956EE4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7434F5-7FAF-4C18-ABB0-3DCB799A0D1D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707E9D4D-0411-4CFB-9995-0B337C9598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617A45E9-1C70-43F6-A07A-4EF44C123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A1DC4FED-FEF9-4453-85BE-6DA94C2E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7841E5-EEF4-4C93-A5D3-EDC3A7501EC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487" y="1075076"/>
            <a:ext cx="5230178" cy="7418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973" y="1961092"/>
            <a:ext cx="4307205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0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969F3-7528-426D-8106-9DC298FD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AC02FEB-1123-4355-939A-938979DA1B93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D939C-F021-49D8-A014-A3E960AF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D9B14-8EDE-4FB0-8807-0BB6440C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475D5FB-0EAA-404E-8891-A35659023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6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3984B-95B5-4126-8C9F-78E7049C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DE12315-6F76-4A51-9339-3C5FB287484D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0743-3DA9-494F-BAE4-03B02DAE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7805D-07EC-4D95-B1ED-6EC8EA9C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BD872D-63C2-4A2E-BFE9-4A870861E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61034" y="138592"/>
            <a:ext cx="1384459" cy="2952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7658" y="138592"/>
            <a:ext cx="4050824" cy="2952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EB533-758A-4C5B-8C95-7A70F704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A3C18E6-2240-4121-A277-9EF4ED93636C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F35AA-11E1-437B-8581-C6A2779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CEBB2-F212-498B-964A-3CDBED22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F226AD-49F3-43A7-A466-86C18BB7E2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1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CF0D07C3-42A5-43F4-BFEA-9FC7B520B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2738" y="3255963"/>
            <a:ext cx="2708275" cy="155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57999" tIns="28999" rIns="57999" bIns="2899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35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63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7E36A94E-276B-4CCA-B126-3E9028C5A2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7850" y="3286125"/>
            <a:ext cx="495300" cy="155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57999" tIns="28999" rIns="57999" bIns="2899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635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1C8107E0-6AD7-4E9F-82BF-A96D0FDAC515}" type="slidenum">
              <a:rPr lang="en-US" altLang="zh-CN" sz="635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635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7577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1776"/>
            </a:lvl1pPr>
            <a:lvl2pPr>
              <a:defRPr sz="1776"/>
            </a:lvl2pPr>
            <a:lvl3pPr>
              <a:defRPr sz="1776"/>
            </a:lvl3pPr>
            <a:lvl4pPr>
              <a:defRPr sz="1776"/>
            </a:lvl4pPr>
            <a:lvl5pPr>
              <a:defRPr sz="17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2D8F78F7-D969-4081-90B0-89C5567C09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45867BA-73B7-44AE-AFDC-009095E3A37B}" type="datetime1">
              <a:rPr lang="zh-CN" altLang="en-US"/>
              <a:pPr>
                <a:defRPr/>
              </a:pPr>
              <a:t>2018/9/24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110C4428-D8DA-4419-B36A-4C9E262A4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5BAA06FC-5544-4FA1-871C-496701306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A9E9D5-0034-4626-BBA9-77E374633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FFCBB670-C457-48BA-8F98-3743C00616C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0891151-E2B9-40CC-85D4-6859AFA0D9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96637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7696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7658" y="950070"/>
            <a:ext cx="5537835" cy="206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7"/>
            <a:ext cx="5537835" cy="20508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269">
                <a:solidFill>
                  <a:schemeClr val="accent1"/>
                </a:solidFill>
              </a:defRPr>
            </a:lvl1pPr>
            <a:lvl2pPr marL="290028" indent="0">
              <a:buFontTx/>
              <a:buNone/>
              <a:defRPr/>
            </a:lvl2pPr>
            <a:lvl3pPr marL="580058" indent="0">
              <a:buFontTx/>
              <a:buNone/>
              <a:defRPr/>
            </a:lvl3pPr>
            <a:lvl4pPr marL="870086" indent="0">
              <a:buFontTx/>
              <a:buNone/>
              <a:defRPr/>
            </a:lvl4pPr>
            <a:lvl5pPr marL="116011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32120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C0E024B5-0D01-4683-9CA1-B39B39CCA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819150"/>
            <a:ext cx="39052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2310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7"/>
            <a:ext cx="5537835" cy="20508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269">
                <a:solidFill>
                  <a:schemeClr val="accent1"/>
                </a:solidFill>
              </a:defRPr>
            </a:lvl1pPr>
            <a:lvl2pPr marL="290028" indent="0">
              <a:buFontTx/>
              <a:buNone/>
              <a:defRPr/>
            </a:lvl2pPr>
            <a:lvl3pPr marL="580058" indent="0">
              <a:buFontTx/>
              <a:buNone/>
              <a:defRPr/>
            </a:lvl3pPr>
            <a:lvl4pPr marL="870086" indent="0">
              <a:buFontTx/>
              <a:buNone/>
              <a:defRPr/>
            </a:lvl4pPr>
            <a:lvl5pPr marL="116011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62471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70AB31A9-2416-4105-9D46-297D37FFC712}"/>
              </a:ext>
            </a:extLst>
          </p:cNvPr>
          <p:cNvSpPr/>
          <p:nvPr userDrawn="1"/>
        </p:nvSpPr>
        <p:spPr>
          <a:xfrm>
            <a:off x="0" y="-17463"/>
            <a:ext cx="6153150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08396C-C8D7-42B5-A624-31D670DDF279}"/>
              </a:ext>
            </a:extLst>
          </p:cNvPr>
          <p:cNvSpPr/>
          <p:nvPr userDrawn="1"/>
        </p:nvSpPr>
        <p:spPr>
          <a:xfrm>
            <a:off x="0" y="-17463"/>
            <a:ext cx="61531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41FE5C50-7FF9-4EDB-9DC8-FC1F49008167}"/>
              </a:ext>
            </a:extLst>
          </p:cNvPr>
          <p:cNvSpPr/>
          <p:nvPr userDrawn="1"/>
        </p:nvSpPr>
        <p:spPr>
          <a:xfrm>
            <a:off x="4000500" y="-17463"/>
            <a:ext cx="21526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3CAA1E98-F9C4-46DA-84C5-ED9EB6392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23838"/>
            <a:ext cx="90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99548" y="-17087"/>
            <a:ext cx="2153603" cy="279744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812" y="1381738"/>
            <a:ext cx="3120303" cy="511583"/>
          </a:xfrm>
        </p:spPr>
        <p:txBody>
          <a:bodyPr/>
          <a:lstStyle>
            <a:lvl1pPr>
              <a:defRPr sz="177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3384" y="1960841"/>
            <a:ext cx="3120303" cy="705219"/>
          </a:xfrm>
        </p:spPr>
        <p:txBody>
          <a:bodyPr/>
          <a:lstStyle>
            <a:lvl1pPr marL="0" marR="0" indent="0" algn="l" defTabSz="145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207111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B646F4FD-DAF2-456B-B18B-840E865EDB78}"/>
              </a:ext>
            </a:extLst>
          </p:cNvPr>
          <p:cNvSpPr/>
          <p:nvPr userDrawn="1"/>
        </p:nvSpPr>
        <p:spPr>
          <a:xfrm>
            <a:off x="5718175" y="0"/>
            <a:ext cx="434975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E016327-02AD-4B47-A360-ABC2361589E2}"/>
              </a:ext>
            </a:extLst>
          </p:cNvPr>
          <p:cNvSpPr/>
          <p:nvPr userDrawn="1"/>
        </p:nvSpPr>
        <p:spPr>
          <a:xfrm>
            <a:off x="4000500" y="-1588"/>
            <a:ext cx="214313" cy="3116263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652B4C5-4941-4BDD-8A20-7D8E17D5C26B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0B8CFBB0-7E3D-4F0A-A1C7-2AA6E3D48765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312EF6C-665C-49D1-BC66-67DAA276B6CE}"/>
              </a:ext>
            </a:extLst>
          </p:cNvPr>
          <p:cNvSpPr/>
          <p:nvPr userDrawn="1"/>
        </p:nvSpPr>
        <p:spPr>
          <a:xfrm>
            <a:off x="3463925" y="3116263"/>
            <a:ext cx="2689225" cy="344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E1CF522F-3D00-4554-AA25-72C7F37C05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52950" y="3125788"/>
            <a:ext cx="1371600" cy="307975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E8381F02-F336-4798-AFE0-958BCDDF7CF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B3302B38-C32A-4D30-B334-5CB6E2AAA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6593" y="789845"/>
            <a:ext cx="3385300" cy="740610"/>
          </a:xfrm>
        </p:spPr>
        <p:txBody>
          <a:bodyPr anchor="t"/>
          <a:lstStyle>
            <a:lvl1pPr algn="l" defTabSz="5800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76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211205" y="1"/>
            <a:ext cx="1507522" cy="3114675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1869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165" y="-13819"/>
            <a:ext cx="5281637" cy="576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04865-ED9A-40D4-9A0E-D0834313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99B4185-231F-4686-A488-081116CD3EA2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19FA4-DDA4-438F-A662-F358F162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688A2-659B-46A3-899E-83C4A3CA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E2C5EC5-F144-46C0-91DB-34689722F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14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DA780777-B712-4E48-89C8-B8E26BFD145D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872F57B7-296B-43FB-AD72-F965FDF72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362075"/>
            <a:ext cx="24050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7658" y="1067292"/>
            <a:ext cx="3245166" cy="1621556"/>
          </a:xfrm>
        </p:spPr>
        <p:txBody>
          <a:bodyPr>
            <a:noAutofit/>
          </a:bodyPr>
          <a:lstStyle>
            <a:lvl1pPr marL="0" marR="0" indent="0" algn="l" defTabSz="14501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2792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93831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517EA6B4-1298-40F0-8836-0FE1A4FC8C88}"/>
              </a:ext>
            </a:extLst>
          </p:cNvPr>
          <p:cNvSpPr/>
          <p:nvPr userDrawn="1"/>
        </p:nvSpPr>
        <p:spPr>
          <a:xfrm>
            <a:off x="2014538" y="781050"/>
            <a:ext cx="4138612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317409" y="962350"/>
            <a:ext cx="3613548" cy="1698016"/>
          </a:xfrm>
        </p:spPr>
        <p:txBody>
          <a:bodyPr/>
          <a:lstStyle>
            <a:lvl1pPr marL="0" indent="0">
              <a:buNone/>
              <a:defRPr sz="1523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274" y="780451"/>
            <a:ext cx="1981314" cy="1999544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1695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8E34F021-F197-4697-9790-52C4C39238ED}"/>
              </a:ext>
            </a:extLst>
          </p:cNvPr>
          <p:cNvSpPr/>
          <p:nvPr userDrawn="1"/>
        </p:nvSpPr>
        <p:spPr>
          <a:xfrm>
            <a:off x="0" y="1149350"/>
            <a:ext cx="2692400" cy="16287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96A50A2-57FE-4760-A7D2-DB8C57700AE8}"/>
              </a:ext>
            </a:extLst>
          </p:cNvPr>
          <p:cNvSpPr/>
          <p:nvPr userDrawn="1"/>
        </p:nvSpPr>
        <p:spPr bwMode="auto">
          <a:xfrm>
            <a:off x="1588" y="777875"/>
            <a:ext cx="2690812" cy="3714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8400" tIns="29201" rIns="58400" bIns="29201" anchor="ctr"/>
          <a:lstStyle>
            <a:lvl1pPr marL="119063" indent="-1190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2714795" y="778238"/>
            <a:ext cx="3438356" cy="1999544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3472" y="1251242"/>
            <a:ext cx="2107454" cy="1438134"/>
          </a:xfrm>
        </p:spPr>
        <p:txBody>
          <a:bodyPr>
            <a:normAutofit/>
          </a:bodyPr>
          <a:lstStyle>
            <a:lvl1pPr>
              <a:defRPr sz="101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07660" y="782932"/>
            <a:ext cx="2296037" cy="36626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269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617599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6469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CE986B5-9390-495F-B572-F731FDF033F8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3389" y="957052"/>
            <a:ext cx="5126200" cy="911474"/>
          </a:xfrm>
        </p:spPr>
        <p:txBody>
          <a:bodyPr>
            <a:normAutofit/>
          </a:bodyPr>
          <a:lstStyle>
            <a:lvl1pPr marL="72508" indent="-72508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None/>
              <a:defRPr sz="1523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71758" y="1914098"/>
            <a:ext cx="2687730" cy="298709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Font typeface="Arial" pitchFamily="34" charset="0"/>
              <a:buNone/>
              <a:defRPr lang="en-US" sz="1269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71758" y="2249723"/>
            <a:ext cx="2687730" cy="47330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Font typeface="Arial" pitchFamily="34" charset="0"/>
              <a:buNone/>
              <a:defRPr lang="en-US" sz="1016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28327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4F79DD46-4143-4485-84EC-F5DBD41BAC5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2133600" y="752475"/>
            <a:ext cx="19050" cy="21224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1744" tIns="10871" rIns="21744" bIns="1087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7659" y="1021308"/>
            <a:ext cx="1754567" cy="16744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Font typeface="Arial" pitchFamily="34" charset="0"/>
              <a:buNone/>
              <a:defRPr sz="1143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2343754" y="756238"/>
            <a:ext cx="3523769" cy="2209967"/>
          </a:xfrm>
        </p:spPr>
        <p:txBody>
          <a:bodyPr rtlCol="0" anchor="ctr" anchorCtr="1">
            <a:noAutofit/>
          </a:bodyPr>
          <a:lstStyle>
            <a:lvl1pPr marL="38267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60623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808647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889"/>
            </a:lvl1pPr>
            <a:lvl2pPr>
              <a:buClr>
                <a:schemeClr val="accent1"/>
              </a:buClr>
              <a:defRPr sz="698"/>
            </a:lvl2pPr>
            <a:lvl3pPr>
              <a:buClr>
                <a:schemeClr val="accent1"/>
              </a:buClr>
              <a:defRPr sz="698"/>
            </a:lvl3pPr>
            <a:lvl4pPr>
              <a:buClr>
                <a:schemeClr val="accent1"/>
              </a:buClr>
              <a:defRPr sz="698"/>
            </a:lvl4pPr>
            <a:lvl5pPr>
              <a:buClr>
                <a:schemeClr val="accent1"/>
              </a:buClr>
              <a:defRPr sz="6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484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951070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889"/>
            </a:lvl1pPr>
            <a:lvl2pPr>
              <a:buClr>
                <a:schemeClr val="accent1"/>
              </a:buClr>
              <a:defRPr sz="698"/>
            </a:lvl2pPr>
            <a:lvl3pPr>
              <a:buClr>
                <a:schemeClr val="accent1"/>
              </a:buClr>
              <a:defRPr sz="698"/>
            </a:lvl3pPr>
            <a:lvl4pPr>
              <a:buClr>
                <a:schemeClr val="accent1"/>
              </a:buClr>
              <a:defRPr sz="698"/>
            </a:lvl4pPr>
            <a:lvl5pPr>
              <a:buClr>
                <a:schemeClr val="accent1"/>
              </a:buClr>
              <a:defRPr sz="6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7"/>
            <a:ext cx="5537835" cy="20508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269">
                <a:solidFill>
                  <a:schemeClr val="accent1"/>
                </a:solidFill>
              </a:defRPr>
            </a:lvl1pPr>
            <a:lvl2pPr marL="290028" indent="0">
              <a:buFontTx/>
              <a:buNone/>
              <a:defRPr/>
            </a:lvl2pPr>
            <a:lvl3pPr marL="580058" indent="0">
              <a:buFontTx/>
              <a:buNone/>
              <a:defRPr/>
            </a:lvl3pPr>
            <a:lvl4pPr marL="870086" indent="0">
              <a:buFontTx/>
              <a:buNone/>
              <a:defRPr/>
            </a:lvl4pPr>
            <a:lvl5pPr marL="116011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17980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015" y="-169032"/>
            <a:ext cx="4511242" cy="552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5318" y="1115134"/>
            <a:ext cx="2639659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57527" y="1115134"/>
            <a:ext cx="2640727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1121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B449079F-9E12-4E40-A998-9FD08D10F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1165F347-8003-42D8-B380-A7883FE366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51F29C5-95F9-49AB-9430-C7FD19EE1837}" type="datetime1">
              <a:rPr lang="zh-CN" altLang="en-US"/>
              <a:pPr>
                <a:defRPr/>
              </a:pPr>
              <a:t>2018/9/24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C2F83146-4E72-45D2-97C7-70B24E3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22B5A3-798C-4077-8303-F7CDB4B9371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8845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18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4398" y="980714"/>
            <a:ext cx="1830406" cy="17312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12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3"/>
            <a:ext cx="2676621" cy="2876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8BE2F39-B72B-4AC3-B9BF-E29208F41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FF7BECE-BA76-4779-AC69-D67120B177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DD0B5F22-2F57-456B-B791-BFF48514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72533">
              <a:lnSpc>
                <a:spcPts val="723"/>
              </a:lnSpc>
              <a:defRPr sz="663" b="1" i="0" spc="12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>
              <a:defRPr/>
            </a:pPr>
            <a:fld id="{9345A5CD-649D-4A07-AA77-0BD992C40AE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1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57" y="2223856"/>
            <a:ext cx="5230178" cy="687343"/>
          </a:xfrm>
        </p:spPr>
        <p:txBody>
          <a:bodyPr anchor="t"/>
          <a:lstStyle>
            <a:lvl1pPr algn="l">
              <a:defRPr sz="253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6057" y="1466815"/>
            <a:ext cx="5230178" cy="757039"/>
          </a:xfrm>
        </p:spPr>
        <p:txBody>
          <a:bodyPr anchor="b"/>
          <a:lstStyle>
            <a:lvl1pPr marL="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1pPr>
            <a:lvl2pPr marL="29002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058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008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0115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0145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017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020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023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933E2-EC84-4D01-A767-FB1AF31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D18CADB-A518-4B3C-9A32-2F879C5EB203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694EA-59DB-4984-A886-2C50FDC2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0C444-C83D-4133-9193-6C08DC10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EE07E8-2CF6-42EF-88E2-20C89A0DD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77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68781-D885-429C-92F5-8912E886C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98650"/>
            <a:ext cx="44180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1192037"/>
            <a:ext cx="5537835" cy="687343"/>
          </a:xfrm>
        </p:spPr>
        <p:txBody>
          <a:bodyPr>
            <a:noAutofit/>
          </a:bodyPr>
          <a:lstStyle>
            <a:lvl1pPr algn="l">
              <a:defRPr sz="444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88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657" y="807512"/>
            <a:ext cx="2717642" cy="2283935"/>
          </a:xfrm>
        </p:spPr>
        <p:txBody>
          <a:bodyPr/>
          <a:lstStyle>
            <a:lvl1pPr>
              <a:defRPr sz="1776"/>
            </a:lvl1pPr>
            <a:lvl2pPr>
              <a:defRPr sz="1523"/>
            </a:lvl2pPr>
            <a:lvl3pPr>
              <a:defRPr sz="1269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27851" y="807512"/>
            <a:ext cx="2717642" cy="2283935"/>
          </a:xfrm>
        </p:spPr>
        <p:txBody>
          <a:bodyPr/>
          <a:lstStyle>
            <a:lvl1pPr>
              <a:defRPr sz="1776"/>
            </a:lvl1pPr>
            <a:lvl2pPr>
              <a:defRPr sz="1523"/>
            </a:lvl2pPr>
            <a:lvl3pPr>
              <a:defRPr sz="1269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DBFE6CB-5FB6-4EDD-9B68-7E3DC324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EAE62F7-6E7C-43D9-8A3B-87A2BDD1F2FC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5E54395-4656-4F40-BF4C-0B762076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2C43D9D-6077-4BE8-9D7D-506823F6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4FB8F8-9A3A-4201-B202-099ED79DA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659" y="774665"/>
            <a:ext cx="2718710" cy="322843"/>
          </a:xfrm>
        </p:spPr>
        <p:txBody>
          <a:bodyPr anchor="b"/>
          <a:lstStyle>
            <a:lvl1pPr marL="0" indent="0">
              <a:buNone/>
              <a:defRPr sz="1523" b="1"/>
            </a:lvl1pPr>
            <a:lvl2pPr marL="290028" indent="0">
              <a:buNone/>
              <a:defRPr sz="1269" b="1"/>
            </a:lvl2pPr>
            <a:lvl3pPr marL="580058" indent="0">
              <a:buNone/>
              <a:defRPr sz="1143" b="1"/>
            </a:lvl3pPr>
            <a:lvl4pPr marL="870086" indent="0">
              <a:buNone/>
              <a:defRPr sz="1016" b="1"/>
            </a:lvl4pPr>
            <a:lvl5pPr marL="1160115" indent="0">
              <a:buNone/>
              <a:defRPr sz="1016" b="1"/>
            </a:lvl5pPr>
            <a:lvl6pPr marL="1450145" indent="0">
              <a:buNone/>
              <a:defRPr sz="1016" b="1"/>
            </a:lvl6pPr>
            <a:lvl7pPr marL="1740173" indent="0">
              <a:buNone/>
              <a:defRPr sz="1016" b="1"/>
            </a:lvl7pPr>
            <a:lvl8pPr marL="2030201" indent="0">
              <a:buNone/>
              <a:defRPr sz="1016" b="1"/>
            </a:lvl8pPr>
            <a:lvl9pPr marL="2320230" indent="0">
              <a:buNone/>
              <a:defRPr sz="1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7659" y="1097508"/>
            <a:ext cx="2718710" cy="1993937"/>
          </a:xfrm>
        </p:spPr>
        <p:txBody>
          <a:bodyPr/>
          <a:lstStyle>
            <a:lvl1pPr>
              <a:defRPr sz="1523"/>
            </a:lvl1pPr>
            <a:lvl2pPr>
              <a:defRPr sz="1269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25718" y="774665"/>
            <a:ext cx="2719777" cy="322843"/>
          </a:xfrm>
        </p:spPr>
        <p:txBody>
          <a:bodyPr anchor="b"/>
          <a:lstStyle>
            <a:lvl1pPr marL="0" indent="0">
              <a:buNone/>
              <a:defRPr sz="1523" b="1"/>
            </a:lvl1pPr>
            <a:lvl2pPr marL="290028" indent="0">
              <a:buNone/>
              <a:defRPr sz="1269" b="1"/>
            </a:lvl2pPr>
            <a:lvl3pPr marL="580058" indent="0">
              <a:buNone/>
              <a:defRPr sz="1143" b="1"/>
            </a:lvl3pPr>
            <a:lvl4pPr marL="870086" indent="0">
              <a:buNone/>
              <a:defRPr sz="1016" b="1"/>
            </a:lvl4pPr>
            <a:lvl5pPr marL="1160115" indent="0">
              <a:buNone/>
              <a:defRPr sz="1016" b="1"/>
            </a:lvl5pPr>
            <a:lvl6pPr marL="1450145" indent="0">
              <a:buNone/>
              <a:defRPr sz="1016" b="1"/>
            </a:lvl6pPr>
            <a:lvl7pPr marL="1740173" indent="0">
              <a:buNone/>
              <a:defRPr sz="1016" b="1"/>
            </a:lvl7pPr>
            <a:lvl8pPr marL="2030201" indent="0">
              <a:buNone/>
              <a:defRPr sz="1016" b="1"/>
            </a:lvl8pPr>
            <a:lvl9pPr marL="2320230" indent="0">
              <a:buNone/>
              <a:defRPr sz="1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25718" y="1097508"/>
            <a:ext cx="2719777" cy="1993937"/>
          </a:xfrm>
        </p:spPr>
        <p:txBody>
          <a:bodyPr/>
          <a:lstStyle>
            <a:lvl1pPr>
              <a:defRPr sz="1523"/>
            </a:lvl1pPr>
            <a:lvl2pPr>
              <a:defRPr sz="1269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8744D16-53B6-4116-B4C5-CA7F7248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801CC84-0BF4-461D-AF67-AC8E4D0667F4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D49674E-3F63-4655-B6B5-3CE0DC78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5E0FEE8-74FA-468C-9B2D-0422D51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D50B1A-49C0-4CE6-8206-FFDB5B6FEC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6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6849AD0-56D2-43E9-8B14-FE094297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3232BE2-AF44-4351-B6DB-B88750389119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1582D2D-B786-4592-AA74-C61A95BA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D46F92C-0292-47DD-8FA8-E16ADE84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51B8CBE-83CD-46AA-8CFF-68D505DAA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716B479-BAC4-4A50-96F2-508930F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104301C-B3CE-47E1-B234-C800D40415C6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A65E5FC-2C3F-4C4A-A296-FCCB22F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D195518-DD98-4D06-9A4A-D108D9F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0701BF-7EC0-4176-86AC-CA2585CB4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661" y="137790"/>
            <a:ext cx="2024344" cy="586405"/>
          </a:xfrm>
        </p:spPr>
        <p:txBody>
          <a:bodyPr anchor="b"/>
          <a:lstStyle>
            <a:lvl1pPr algn="l">
              <a:defRPr sz="126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5711" y="137789"/>
            <a:ext cx="3439782" cy="2953654"/>
          </a:xfrm>
        </p:spPr>
        <p:txBody>
          <a:bodyPr/>
          <a:lstStyle>
            <a:lvl1pPr>
              <a:defRPr sz="2031"/>
            </a:lvl1pPr>
            <a:lvl2pPr>
              <a:defRPr sz="1776"/>
            </a:lvl2pPr>
            <a:lvl3pPr>
              <a:defRPr sz="1523"/>
            </a:lvl3pPr>
            <a:lvl4pPr>
              <a:defRPr sz="1269"/>
            </a:lvl4pPr>
            <a:lvl5pPr>
              <a:defRPr sz="1269"/>
            </a:lvl5pPr>
            <a:lvl6pPr>
              <a:defRPr sz="1269"/>
            </a:lvl6pPr>
            <a:lvl7pPr>
              <a:defRPr sz="1269"/>
            </a:lvl7pPr>
            <a:lvl8pPr>
              <a:defRPr sz="1269"/>
            </a:lvl8pPr>
            <a:lvl9pPr>
              <a:defRPr sz="126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661" y="724195"/>
            <a:ext cx="2024344" cy="2367249"/>
          </a:xfrm>
        </p:spPr>
        <p:txBody>
          <a:bodyPr/>
          <a:lstStyle>
            <a:lvl1pPr marL="0" indent="0">
              <a:buNone/>
              <a:defRPr sz="889"/>
            </a:lvl1pPr>
            <a:lvl2pPr marL="290028" indent="0">
              <a:buNone/>
              <a:defRPr sz="762"/>
            </a:lvl2pPr>
            <a:lvl3pPr marL="580058" indent="0">
              <a:buNone/>
              <a:defRPr sz="635"/>
            </a:lvl3pPr>
            <a:lvl4pPr marL="870086" indent="0">
              <a:buNone/>
              <a:defRPr sz="571"/>
            </a:lvl4pPr>
            <a:lvl5pPr marL="1160115" indent="0">
              <a:buNone/>
              <a:defRPr sz="571"/>
            </a:lvl5pPr>
            <a:lvl6pPr marL="1450145" indent="0">
              <a:buNone/>
              <a:defRPr sz="571"/>
            </a:lvl6pPr>
            <a:lvl7pPr marL="1740173" indent="0">
              <a:buNone/>
              <a:defRPr sz="571"/>
            </a:lvl7pPr>
            <a:lvl8pPr marL="2030201" indent="0">
              <a:buNone/>
              <a:defRPr sz="571"/>
            </a:lvl8pPr>
            <a:lvl9pPr marL="2320230" indent="0">
              <a:buNone/>
              <a:defRPr sz="5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03DF74-918C-4E03-9898-4D7DA3D0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41C4241-930A-46AC-B72F-8915ED9607D6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2F0A530-049B-4C3F-8365-D917046A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4CB284B-14C8-411C-97F3-0EE00BE7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4272711-3C99-4F36-8DA3-E23905B31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061" y="2422526"/>
            <a:ext cx="3691890" cy="285993"/>
          </a:xfrm>
        </p:spPr>
        <p:txBody>
          <a:bodyPr anchor="b"/>
          <a:lstStyle>
            <a:lvl1pPr algn="l">
              <a:defRPr sz="126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6061" y="309224"/>
            <a:ext cx="3691890" cy="2076450"/>
          </a:xfrm>
        </p:spPr>
        <p:txBody>
          <a:bodyPr rtlCol="0">
            <a:normAutofit/>
          </a:bodyPr>
          <a:lstStyle>
            <a:lvl1pPr marL="0" indent="0">
              <a:buNone/>
              <a:defRPr sz="2031"/>
            </a:lvl1pPr>
            <a:lvl2pPr marL="290028" indent="0">
              <a:buNone/>
              <a:defRPr sz="1776"/>
            </a:lvl2pPr>
            <a:lvl3pPr marL="580058" indent="0">
              <a:buNone/>
              <a:defRPr sz="1523"/>
            </a:lvl3pPr>
            <a:lvl4pPr marL="870086" indent="0">
              <a:buNone/>
              <a:defRPr sz="1269"/>
            </a:lvl4pPr>
            <a:lvl5pPr marL="1160115" indent="0">
              <a:buNone/>
              <a:defRPr sz="1269"/>
            </a:lvl5pPr>
            <a:lvl6pPr marL="1450145" indent="0">
              <a:buNone/>
              <a:defRPr sz="1269"/>
            </a:lvl6pPr>
            <a:lvl7pPr marL="1740173" indent="0">
              <a:buNone/>
              <a:defRPr sz="1269"/>
            </a:lvl7pPr>
            <a:lvl8pPr marL="2030201" indent="0">
              <a:buNone/>
              <a:defRPr sz="1269"/>
            </a:lvl8pPr>
            <a:lvl9pPr marL="2320230" indent="0">
              <a:buNone/>
              <a:defRPr sz="1269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6061" y="2708519"/>
            <a:ext cx="3691890" cy="406157"/>
          </a:xfrm>
        </p:spPr>
        <p:txBody>
          <a:bodyPr/>
          <a:lstStyle>
            <a:lvl1pPr marL="0" indent="0">
              <a:buNone/>
              <a:defRPr sz="889"/>
            </a:lvl1pPr>
            <a:lvl2pPr marL="290028" indent="0">
              <a:buNone/>
              <a:defRPr sz="762"/>
            </a:lvl2pPr>
            <a:lvl3pPr marL="580058" indent="0">
              <a:buNone/>
              <a:defRPr sz="635"/>
            </a:lvl3pPr>
            <a:lvl4pPr marL="870086" indent="0">
              <a:buNone/>
              <a:defRPr sz="571"/>
            </a:lvl4pPr>
            <a:lvl5pPr marL="1160115" indent="0">
              <a:buNone/>
              <a:defRPr sz="571"/>
            </a:lvl5pPr>
            <a:lvl6pPr marL="1450145" indent="0">
              <a:buNone/>
              <a:defRPr sz="571"/>
            </a:lvl6pPr>
            <a:lvl7pPr marL="1740173" indent="0">
              <a:buNone/>
              <a:defRPr sz="571"/>
            </a:lvl7pPr>
            <a:lvl8pPr marL="2030201" indent="0">
              <a:buNone/>
              <a:defRPr sz="571"/>
            </a:lvl8pPr>
            <a:lvl9pPr marL="2320230" indent="0">
              <a:buNone/>
              <a:defRPr sz="5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D8587E0-DCCE-4C70-A220-E365ECC9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83618B2-A8FD-48D9-A88E-1ECD549A91E8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7529820-CB13-435C-A590-79180913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27B1F7-68AF-4CF5-A1C7-FED14C6D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4ECFD2-537A-48EF-A5E7-D6B1DC6A3D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093E757-D196-4225-B5CC-E798C2BC14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7975" y="138113"/>
            <a:ext cx="5537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99E6671-E52B-48E1-B632-BF922741E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7975" y="808038"/>
            <a:ext cx="5537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B8770-0230-4200-BF24-48D7D39AB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7975" y="3208338"/>
            <a:ext cx="143510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62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86D4A4BC-247A-4735-B819-27E3F1DE6714}" type="datetime1">
              <a:rPr lang="zh-CN" altLang="en-US"/>
              <a:pPr>
                <a:defRPr/>
              </a:pPr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BB6E6-C631-4ECA-A9AD-0F26A600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1850" y="3208338"/>
            <a:ext cx="194945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62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556FA-8B78-440C-BED7-CBC4C40E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10075" y="3208338"/>
            <a:ext cx="1435100" cy="184150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62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62664A-6204-48D2-8FDC-D01AB3190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576C86C2-A99F-4E75-90FD-7C04DEEB63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  <p:sldLayoutId id="2147483923" r:id="rId21"/>
    <p:sldLayoutId id="2147483924" r:id="rId22"/>
    <p:sldLayoutId id="2147483925" r:id="rId23"/>
    <p:sldLayoutId id="2147483926" r:id="rId24"/>
    <p:sldLayoutId id="2147483927" r:id="rId25"/>
    <p:sldLayoutId id="2147483928" r:id="rId26"/>
    <p:sldLayoutId id="2147483929" r:id="rId27"/>
    <p:sldLayoutId id="2147483930" r:id="rId28"/>
    <p:sldLayoutId id="2147483931" r:id="rId29"/>
    <p:sldLayoutId id="2147483932" r:id="rId3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90097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580193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870291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160387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12725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177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13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238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01750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5531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1885628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175725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465822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097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193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0291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0387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0483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0580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0677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0772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2">
            <a:extLst>
              <a:ext uri="{FF2B5EF4-FFF2-40B4-BE49-F238E27FC236}">
                <a16:creationId xmlns:a16="http://schemas.microsoft.com/office/drawing/2014/main" id="{A304735B-2729-4FE1-9CBE-566A3A02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1">
            <a:extLst>
              <a:ext uri="{FF2B5EF4-FFF2-40B4-BE49-F238E27FC236}">
                <a16:creationId xmlns:a16="http://schemas.microsoft.com/office/drawing/2014/main" id="{95FB7B77-ACB1-4DFB-827E-E8F91648B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8813" y="1054100"/>
            <a:ext cx="4932362" cy="930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808" dirty="0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EF3EBAD-76D7-4C12-BA95-6ACD5974C7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1575" y="2568575"/>
            <a:ext cx="4064000" cy="8223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SSE 科大</a:t>
            </a:r>
            <a:r>
              <a:rPr lang="zh-CN" altLang="en-US" sz="1600" dirty="0"/>
              <a:t>     </a:t>
            </a:r>
            <a:r>
              <a:rPr lang="en-US" altLang="zh-CN" sz="1600" dirty="0"/>
              <a:t>青鼎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http://staff.ustc.edu.cn/~dingqing</a:t>
            </a: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B9EAFB02-890C-4AE7-B03E-C1D568DF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327650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47" dirty="0">
                <a:solidFill>
                  <a:srgbClr val="000000"/>
                </a:solidFill>
              </a:rPr>
              <a:t>定义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4790A6-5516-4920-8EEB-C52B78D545D4}"/>
              </a:ext>
            </a:extLst>
          </p:cNvPr>
          <p:cNvSpPr txBox="1">
            <a:spLocks/>
          </p:cNvSpPr>
          <p:nvPr/>
        </p:nvSpPr>
        <p:spPr bwMode="auto">
          <a:xfrm>
            <a:off x="1552575" y="1882775"/>
            <a:ext cx="35941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sz="1869" spc="-33">
                <a:solidFill>
                  <a:srgbClr val="000000"/>
                </a:solidFill>
              </a:rPr>
              <a:t>什么</a:t>
            </a:r>
            <a:r>
              <a:rPr lang="en-US" sz="1869" spc="33">
                <a:solidFill>
                  <a:srgbClr val="000000"/>
                </a:solidFill>
              </a:rPr>
              <a:t>是</a:t>
            </a:r>
            <a:r>
              <a:rPr lang="en-US" sz="1869" spc="13">
                <a:solidFill>
                  <a:srgbClr val="000000"/>
                </a:solidFill>
              </a:rPr>
              <a:t>概念</a:t>
            </a:r>
            <a:r>
              <a:rPr lang="en-US" sz="1869" spc="-180">
                <a:solidFill>
                  <a:srgbClr val="000000"/>
                </a:solidFill>
              </a:rPr>
              <a:t> </a:t>
            </a:r>
            <a:r>
              <a:rPr lang="en-US" sz="1869">
                <a:solidFill>
                  <a:srgbClr val="000000"/>
                </a:solidFill>
              </a:rPr>
              <a:t>建筑？</a:t>
            </a:r>
            <a:endParaRPr lang="en-US" sz="1869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77A3697-C57C-4A30-B5E8-DDC59F319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-113" dirty="0"/>
              <a:t> </a:t>
            </a:r>
            <a:r>
              <a:rPr sz="2745" spc="20" dirty="0"/>
              <a:t>建筑</a:t>
            </a:r>
          </a:p>
        </p:txBody>
      </p:sp>
      <p:sp>
        <p:nvSpPr>
          <p:cNvPr id="44035" name="object 10">
            <a:extLst>
              <a:ext uri="{FF2B5EF4-FFF2-40B4-BE49-F238E27FC236}">
                <a16:creationId xmlns:a16="http://schemas.microsoft.com/office/drawing/2014/main" id="{965EEF97-C6CD-483D-A245-D859185F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434975"/>
            <a:ext cx="5538788" cy="2566988"/>
          </a:xfrm>
        </p:spPr>
        <p:txBody>
          <a:bodyPr lIns="0" tIns="179153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 dirty="0"/>
              <a:t>重点</a:t>
            </a:r>
            <a:r>
              <a:rPr lang="zh-CN" altLang="zh-CN" sz="1869" b="1" dirty="0">
                <a:latin typeface="Trebuchet MS" panose="020B0603020202020204" pitchFamily="34" charset="0"/>
              </a:rPr>
              <a:t>域级职责</a:t>
            </a:r>
          </a:p>
          <a:p>
            <a:pPr marL="372915" indent="-214003">
              <a:spcBef>
                <a:spcPts val="434"/>
              </a:spcBef>
              <a:defRPr/>
            </a:pPr>
            <a:r>
              <a:rPr lang="zh-CN" altLang="zh-CN" sz="1869" dirty="0"/>
              <a:t>初步建筑设计</a:t>
            </a:r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对利益相关者的第一反应需要通过分析需求来设计</a:t>
            </a:r>
          </a:p>
          <a:p>
            <a:pPr marL="372915" indent="-214003">
              <a:spcBef>
                <a:spcPts val="434"/>
              </a:spcBef>
              <a:defRPr/>
            </a:pPr>
            <a:r>
              <a:rPr lang="zh-CN" altLang="zh-CN" sz="1869" dirty="0"/>
              <a:t>包含组件和连接器 (框和线)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>
                <a:latin typeface="Cambria" panose="02040503050406030204" pitchFamily="18" charset="0"/>
              </a:rPr>
              <a:t>→</a:t>
            </a:r>
            <a:r>
              <a:rPr lang="zh-CN" altLang="zh-CN" sz="1869" dirty="0"/>
              <a:t>从其功能方面简要概述了系统的结构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F2009D4-2AB3-4FED-B2FC-3EDBC7393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53975"/>
            <a:ext cx="5962650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87" dirty="0"/>
              <a:t> </a:t>
            </a:r>
            <a:r>
              <a:rPr sz="2745" spc="53" dirty="0"/>
              <a:t>在</a:t>
            </a:r>
            <a:r>
              <a:rPr sz="2745" spc="-80" dirty="0"/>
              <a:t> </a:t>
            </a:r>
            <a:r>
              <a:rPr sz="2745" spc="47" dirty="0"/>
              <a:t>概念</a:t>
            </a:r>
            <a:r>
              <a:rPr sz="2745" spc="-87" dirty="0"/>
              <a:t> </a:t>
            </a:r>
            <a:r>
              <a:rPr sz="2745" spc="33" dirty="0"/>
              <a:t>建筑</a:t>
            </a:r>
          </a:p>
        </p:txBody>
      </p:sp>
      <p:sp>
        <p:nvSpPr>
          <p:cNvPr id="45059" name="object 8">
            <a:extLst>
              <a:ext uri="{FF2B5EF4-FFF2-40B4-BE49-F238E27FC236}">
                <a16:creationId xmlns:a16="http://schemas.microsoft.com/office/drawing/2014/main" id="{AEC4AC46-02B3-436D-ACF1-A609A244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500063"/>
            <a:ext cx="5537200" cy="2620962"/>
          </a:xfrm>
        </p:spPr>
        <p:txBody>
          <a:bodyPr lIns="0" tIns="495625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 dirty="0"/>
              <a:t>相关域级别职责集</a:t>
            </a:r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最初, 职责源于功能要求</a:t>
            </a:r>
            <a:endParaRPr lang="en-US" altLang="zh-CN" sz="1869" dirty="0"/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然而, 设计是一个迭代过程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进一步的迭代考虑到非功能性需求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CFB6FC9-1AC2-4D19-9330-B791BDC3F5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63" y="53975"/>
            <a:ext cx="5759450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连接</a:t>
            </a:r>
            <a:r>
              <a:rPr sz="2745" spc="-80" dirty="0"/>
              <a:t> </a:t>
            </a:r>
            <a:r>
              <a:rPr sz="2745" spc="53" dirty="0"/>
              <a:t>在</a:t>
            </a:r>
            <a:r>
              <a:rPr sz="2745" spc="-73" dirty="0"/>
              <a:t> </a:t>
            </a:r>
            <a:r>
              <a:rPr sz="2745" spc="47" dirty="0"/>
              <a:t>概念</a:t>
            </a:r>
            <a:r>
              <a:rPr sz="2745" spc="-80" dirty="0"/>
              <a:t> </a:t>
            </a:r>
            <a:r>
              <a:rPr sz="2745" spc="33" dirty="0"/>
              <a:t>建筑</a:t>
            </a:r>
          </a:p>
        </p:txBody>
      </p:sp>
      <p:sp>
        <p:nvSpPr>
          <p:cNvPr id="46083" name="object 10">
            <a:extLst>
              <a:ext uri="{FF2B5EF4-FFF2-40B4-BE49-F238E27FC236}">
                <a16:creationId xmlns:a16="http://schemas.microsoft.com/office/drawing/2014/main" id="{BF6BBEFE-B92A-4582-827B-40D73DCA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8963"/>
            <a:ext cx="5299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 dirty="0"/>
              <a:t>连接器指示连接的组件交换信息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 dirty="0"/>
              <a:t>箭头表示信息流</a:t>
            </a:r>
            <a:endParaRPr lang="en-US" altLang="zh-CN" sz="1602" dirty="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 dirty="0"/>
              <a:t>标签描述种类信息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 dirty="0"/>
              <a:t>在某些情况下, 双向连接器: 标签应放在箭头附近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 dirty="0"/>
              <a:t>概念组件在最终软件中通常没有直接对应项</a:t>
            </a:r>
          </a:p>
          <a:p>
            <a:pPr eaLnBrk="1" hangingPunct="1">
              <a:spcBef>
                <a:spcPts val="451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 dirty="0"/>
              <a:t>不需要关心物理位置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19910E0-D0A6-4777-A786-0945FFE7D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725" y="762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3" dirty="0"/>
              <a:t>简单</a:t>
            </a:r>
            <a:r>
              <a:rPr sz="2745" spc="-127" dirty="0"/>
              <a:t> </a:t>
            </a:r>
            <a:r>
              <a:rPr sz="2745" spc="47" dirty="0"/>
              <a:t>例子</a:t>
            </a:r>
          </a:p>
        </p:txBody>
      </p:sp>
      <p:sp>
        <p:nvSpPr>
          <p:cNvPr id="49155" name="object 4">
            <a:extLst>
              <a:ext uri="{FF2B5EF4-FFF2-40B4-BE49-F238E27FC236}">
                <a16:creationId xmlns:a16="http://schemas.microsoft.com/office/drawing/2014/main" id="{6F3A6D6D-6851-481A-867C-5ADE3E595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587375"/>
            <a:ext cx="3105150" cy="2403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9965E1-3F9B-4127-893B-1464AFBB2F70}"/>
              </a:ext>
            </a:extLst>
          </p:cNvPr>
          <p:cNvSpPr txBox="1"/>
          <p:nvPr/>
        </p:nvSpPr>
        <p:spPr>
          <a:xfrm>
            <a:off x="684213" y="3168650"/>
            <a:ext cx="4779962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7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图：</a:t>
            </a:r>
            <a:r>
              <a:rPr sz="1335" spc="-7" dirty="0">
                <a:latin typeface="Calibri"/>
                <a:ea typeface="+mn-ea"/>
                <a:cs typeface="Calibri"/>
              </a:rPr>
              <a:t>车型车</a:t>
            </a:r>
            <a:r>
              <a:rPr sz="1335" spc="13" dirty="0">
                <a:latin typeface="Calibri"/>
                <a:ea typeface="+mn-ea"/>
                <a:cs typeface="Calibri"/>
              </a:rPr>
              <a:t>控制</a:t>
            </a:r>
            <a:r>
              <a:rPr sz="1335" spc="7" dirty="0">
                <a:latin typeface="Calibri"/>
                <a:ea typeface="+mn-ea"/>
                <a:cs typeface="Calibri"/>
              </a:rPr>
              <a:t>系统</a:t>
            </a:r>
            <a:r>
              <a:rPr sz="1335" dirty="0">
                <a:latin typeface="Calibri"/>
                <a:ea typeface="+mn-ea"/>
                <a:cs typeface="Calibri"/>
              </a:rPr>
              <a:t>从软件体系结构</a:t>
            </a:r>
            <a:r>
              <a:rPr sz="1335" spc="-133" dirty="0">
                <a:latin typeface="Calibri"/>
                <a:ea typeface="+mn-ea"/>
                <a:cs typeface="Calibri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底漆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8F9312D-C8F5-4578-8988-AA683BC4E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4921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3" dirty="0"/>
              <a:t>简单</a:t>
            </a:r>
            <a:r>
              <a:rPr sz="2745" spc="-127" dirty="0"/>
              <a:t> </a:t>
            </a:r>
            <a:r>
              <a:rPr sz="2745" spc="47" dirty="0"/>
              <a:t>例子</a:t>
            </a:r>
          </a:p>
        </p:txBody>
      </p:sp>
      <p:sp>
        <p:nvSpPr>
          <p:cNvPr id="50179" name="object 4">
            <a:extLst>
              <a:ext uri="{FF2B5EF4-FFF2-40B4-BE49-F238E27FC236}">
                <a16:creationId xmlns:a16="http://schemas.microsoft.com/office/drawing/2014/main" id="{E2D9FA95-1A85-456B-8B71-B9BB3436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69913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0" name="object 5">
            <a:extLst>
              <a:ext uri="{FF2B5EF4-FFF2-40B4-BE49-F238E27FC236}">
                <a16:creationId xmlns:a16="http://schemas.microsoft.com/office/drawing/2014/main" id="{E3C25FA8-09C2-429B-8765-9A6344F0E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577975"/>
            <a:ext cx="93663" cy="95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1" name="object 6">
            <a:extLst>
              <a:ext uri="{FF2B5EF4-FFF2-40B4-BE49-F238E27FC236}">
                <a16:creationId xmlns:a16="http://schemas.microsoft.com/office/drawing/2014/main" id="{1CB76A4A-E672-4B09-9555-32A75337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2325688"/>
            <a:ext cx="93663" cy="93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2" name="object 7">
            <a:extLst>
              <a:ext uri="{FF2B5EF4-FFF2-40B4-BE49-F238E27FC236}">
                <a16:creationId xmlns:a16="http://schemas.microsoft.com/office/drawing/2014/main" id="{1FF415BD-BC96-457C-BABD-6BF2E8C2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2873375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C8B7F9-5499-46BF-8230-1571569D62F3}"/>
              </a:ext>
            </a:extLst>
          </p:cNvPr>
          <p:cNvSpPr txBox="1"/>
          <p:nvPr/>
        </p:nvSpPr>
        <p:spPr>
          <a:xfrm>
            <a:off x="638175" y="496888"/>
            <a:ext cx="4976813" cy="3001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27" dirty="0">
                <a:latin typeface="Calibri"/>
                <a:ea typeface="+mn-ea"/>
                <a:cs typeface="Calibri"/>
              </a:rPr>
              <a:t>监督</a:t>
            </a:r>
            <a:endParaRPr sz="12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7" dirty="0">
                <a:latin typeface="Calibri"/>
                <a:ea typeface="+mn-ea"/>
                <a:cs typeface="Calibri"/>
              </a:rPr>
              <a:t>收到</a:t>
            </a:r>
            <a:r>
              <a:rPr sz="1100" spc="27" dirty="0">
                <a:latin typeface="Calibri"/>
                <a:ea typeface="+mn-ea"/>
                <a:cs typeface="Calibri"/>
              </a:rPr>
              <a:t>命令和</a:t>
            </a:r>
            <a:r>
              <a:rPr sz="1100" spc="-214" dirty="0">
                <a:latin typeface="Calibri"/>
                <a:ea typeface="+mn-ea"/>
                <a:cs typeface="Calibri"/>
              </a:rPr>
              <a:t> </a:t>
            </a:r>
            <a:r>
              <a:rPr sz="1100" spc="13" dirty="0">
                <a:latin typeface="Calibri"/>
                <a:ea typeface="+mn-ea"/>
                <a:cs typeface="Calibri"/>
              </a:rPr>
              <a:t>解码它们</a:t>
            </a:r>
            <a:endParaRPr sz="11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33" dirty="0">
                <a:latin typeface="Calibri"/>
                <a:ea typeface="+mn-ea"/>
                <a:cs typeface="Calibri"/>
              </a:rPr>
              <a:t>发送</a:t>
            </a:r>
            <a:r>
              <a:rPr sz="1100" spc="27" dirty="0">
                <a:latin typeface="Calibri"/>
                <a:ea typeface="+mn-ea"/>
                <a:cs typeface="Calibri"/>
              </a:rPr>
              <a:t>命令</a:t>
            </a:r>
            <a:r>
              <a:rPr sz="1100" spc="7" dirty="0">
                <a:latin typeface="Calibri"/>
                <a:ea typeface="+mn-ea"/>
                <a:cs typeface="Calibri"/>
              </a:rPr>
              <a:t>数据</a:t>
            </a:r>
            <a:r>
              <a:rPr sz="1100" spc="-7" dirty="0">
                <a:latin typeface="Calibri"/>
                <a:ea typeface="+mn-ea"/>
                <a:cs typeface="Calibri"/>
              </a:rPr>
              <a:t>自</a:t>
            </a:r>
            <a:r>
              <a:rPr sz="1100" dirty="0">
                <a:latin typeface="Calibri"/>
                <a:ea typeface="+mn-ea"/>
                <a:cs typeface="Calibri"/>
              </a:rPr>
              <a:t>实时</a:t>
            </a:r>
            <a:r>
              <a:rPr sz="1100" spc="-152" dirty="0">
                <a:latin typeface="Calibri"/>
                <a:ea typeface="+mn-ea"/>
                <a:cs typeface="Calibri"/>
              </a:rPr>
              <a:t> </a:t>
            </a:r>
            <a:r>
              <a:rPr sz="1100" spc="13" dirty="0">
                <a:latin typeface="Calibri"/>
                <a:ea typeface="+mn-ea"/>
                <a:cs typeface="Calibri"/>
              </a:rPr>
              <a:t>组件</a:t>
            </a:r>
            <a:endParaRPr sz="11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33" dirty="0">
                <a:latin typeface="Calibri"/>
                <a:ea typeface="+mn-ea"/>
                <a:cs typeface="Calibri"/>
              </a:rPr>
              <a:t>发送</a:t>
            </a:r>
            <a:r>
              <a:rPr sz="1100" spc="7" dirty="0">
                <a:latin typeface="Calibri"/>
                <a:ea typeface="+mn-ea"/>
                <a:cs typeface="Calibri"/>
              </a:rPr>
              <a:t>选定的数据</a:t>
            </a:r>
            <a:r>
              <a:rPr sz="1100" spc="-7" dirty="0">
                <a:latin typeface="Calibri"/>
                <a:ea typeface="+mn-ea"/>
                <a:cs typeface="Calibri"/>
              </a:rPr>
              <a:t>到远程</a:t>
            </a:r>
            <a:r>
              <a:rPr sz="1100" spc="-167" dirty="0">
                <a:latin typeface="Calibri"/>
                <a:ea typeface="+mn-ea"/>
                <a:cs typeface="Calibri"/>
              </a:rPr>
              <a:t> </a:t>
            </a:r>
            <a:r>
              <a:rPr sz="1100" dirty="0">
                <a:latin typeface="Calibri"/>
                <a:ea typeface="+mn-ea"/>
                <a:cs typeface="Calibri"/>
              </a:rPr>
              <a:t>接口</a:t>
            </a:r>
          </a:p>
          <a:p>
            <a:pPr eaLnBrk="1" fontAlgn="auto" hangingPunct="1">
              <a:spcBef>
                <a:spcPts val="33"/>
              </a:spcBef>
              <a:spcAft>
                <a:spcPts val="0"/>
              </a:spcAft>
              <a:defRPr/>
            </a:pPr>
            <a:endParaRPr sz="1200" dirty="0">
              <a:latin typeface="Times New Roman"/>
              <a:ea typeface="+mn-ea"/>
              <a:cs typeface="Times New Roman"/>
            </a:endParaRPr>
          </a:p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Calibri"/>
                <a:ea typeface="+mn-ea"/>
                <a:cs typeface="Calibri"/>
              </a:rPr>
              <a:t>制动</a:t>
            </a:r>
            <a:endParaRPr sz="12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13" dirty="0">
                <a:latin typeface="Calibri"/>
                <a:ea typeface="+mn-ea"/>
                <a:cs typeface="Calibri"/>
              </a:rPr>
              <a:t>应用</a:t>
            </a:r>
            <a:r>
              <a:rPr sz="1100" spc="20" dirty="0">
                <a:latin typeface="Calibri"/>
                <a:ea typeface="+mn-ea"/>
                <a:cs typeface="Calibri"/>
              </a:rPr>
              <a:t>制动</a:t>
            </a:r>
            <a:r>
              <a:rPr sz="1100" spc="-7" dirty="0">
                <a:latin typeface="Calibri"/>
                <a:ea typeface="+mn-ea"/>
                <a:cs typeface="Calibri"/>
              </a:rPr>
              <a:t>力</a:t>
            </a:r>
            <a:r>
              <a:rPr sz="1100" spc="20" dirty="0">
                <a:latin typeface="Calibri"/>
                <a:ea typeface="+mn-ea"/>
                <a:cs typeface="Calibri"/>
              </a:rPr>
              <a:t>在</a:t>
            </a:r>
            <a:r>
              <a:rPr sz="1100" dirty="0">
                <a:latin typeface="Calibri"/>
                <a:ea typeface="+mn-ea"/>
                <a:cs typeface="Calibri"/>
              </a:rPr>
              <a:t>百分比</a:t>
            </a:r>
            <a:r>
              <a:rPr sz="1100" spc="-187" dirty="0">
                <a:latin typeface="Calibri"/>
                <a:ea typeface="+mn-ea"/>
                <a:cs typeface="Calibri"/>
              </a:rPr>
              <a:t> </a:t>
            </a:r>
            <a:r>
              <a:rPr sz="1100" spc="20" dirty="0">
                <a:latin typeface="Calibri"/>
                <a:ea typeface="+mn-ea"/>
                <a:cs typeface="Calibri"/>
              </a:rPr>
              <a:t>量</a:t>
            </a:r>
            <a:endParaRPr sz="11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-7" dirty="0">
                <a:latin typeface="Calibri"/>
                <a:ea typeface="+mn-ea"/>
                <a:cs typeface="Calibri"/>
              </a:rPr>
              <a:t>生成</a:t>
            </a:r>
            <a:r>
              <a:rPr sz="1100" dirty="0">
                <a:latin typeface="Calibri"/>
                <a:ea typeface="+mn-ea"/>
                <a:cs typeface="Calibri"/>
              </a:rPr>
              <a:t>油门</a:t>
            </a:r>
            <a:r>
              <a:rPr sz="1100" spc="20" dirty="0">
                <a:latin typeface="Calibri"/>
                <a:ea typeface="+mn-ea"/>
                <a:cs typeface="Calibri"/>
              </a:rPr>
              <a:t>抑制</a:t>
            </a:r>
            <a:r>
              <a:rPr sz="1100" spc="-133" dirty="0">
                <a:latin typeface="Calibri"/>
                <a:ea typeface="+mn-ea"/>
                <a:cs typeface="Calibri"/>
              </a:rPr>
              <a:t> </a:t>
            </a:r>
            <a:r>
              <a:rPr sz="1100" spc="27" dirty="0">
                <a:latin typeface="Calibri"/>
                <a:ea typeface="+mn-ea"/>
                <a:cs typeface="Calibri"/>
              </a:rPr>
              <a:t>信号</a:t>
            </a:r>
            <a:endParaRPr sz="1100" dirty="0">
              <a:latin typeface="Calibri"/>
              <a:ea typeface="+mn-ea"/>
              <a:cs typeface="Calibri"/>
            </a:endParaRPr>
          </a:p>
          <a:p>
            <a:pPr eaLnBrk="1" fontAlgn="auto" hangingPunct="1">
              <a:spcBef>
                <a:spcPts val="33"/>
              </a:spcBef>
              <a:spcAft>
                <a:spcPts val="0"/>
              </a:spcAft>
              <a:defRPr/>
            </a:pPr>
            <a:endParaRPr sz="1200" dirty="0">
              <a:latin typeface="Times New Roman"/>
              <a:ea typeface="+mn-ea"/>
              <a:cs typeface="Times New Roman"/>
            </a:endParaRPr>
          </a:p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7" dirty="0">
                <a:latin typeface="Calibri"/>
                <a:ea typeface="+mn-ea"/>
                <a:cs typeface="Calibri"/>
              </a:rPr>
              <a:t>转向</a:t>
            </a:r>
            <a:endParaRPr sz="12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27" dirty="0">
                <a:latin typeface="Calibri"/>
                <a:ea typeface="+mn-ea"/>
                <a:cs typeface="Calibri"/>
              </a:rPr>
              <a:t>设置</a:t>
            </a:r>
            <a:r>
              <a:rPr sz="1100" spc="7" dirty="0">
                <a:latin typeface="Calibri"/>
                <a:ea typeface="+mn-ea"/>
                <a:cs typeface="Calibri"/>
              </a:rPr>
              <a:t>转向</a:t>
            </a:r>
            <a:r>
              <a:rPr sz="1100" dirty="0">
                <a:latin typeface="Calibri"/>
                <a:ea typeface="+mn-ea"/>
                <a:cs typeface="Calibri"/>
              </a:rPr>
              <a:t>齿轮</a:t>
            </a:r>
            <a:r>
              <a:rPr sz="1100" spc="-7" dirty="0">
                <a:latin typeface="Calibri"/>
                <a:ea typeface="+mn-ea"/>
                <a:cs typeface="Calibri"/>
              </a:rPr>
              <a:t>自</a:t>
            </a:r>
            <a:r>
              <a:rPr sz="1100" spc="7" dirty="0">
                <a:latin typeface="Calibri"/>
                <a:ea typeface="+mn-ea"/>
                <a:cs typeface="Calibri"/>
              </a:rPr>
              <a:t>选择</a:t>
            </a:r>
            <a:r>
              <a:rPr sz="1100" spc="-160" dirty="0">
                <a:latin typeface="Calibri"/>
                <a:ea typeface="+mn-ea"/>
                <a:cs typeface="Calibri"/>
              </a:rPr>
              <a:t> </a:t>
            </a:r>
            <a:r>
              <a:rPr sz="1100" spc="20" dirty="0">
                <a:latin typeface="Calibri"/>
                <a:ea typeface="+mn-ea"/>
                <a:cs typeface="Calibri"/>
              </a:rPr>
              <a:t>角度</a:t>
            </a:r>
            <a:endParaRPr sz="1100" dirty="0">
              <a:latin typeface="Calibri"/>
              <a:ea typeface="+mn-ea"/>
              <a:cs typeface="Calibri"/>
            </a:endParaRPr>
          </a:p>
          <a:p>
            <a:pPr eaLnBrk="1" fontAlgn="auto" hangingPunct="1">
              <a:spcBef>
                <a:spcPts val="33"/>
              </a:spcBef>
              <a:spcAft>
                <a:spcPts val="0"/>
              </a:spcAft>
              <a:defRPr/>
            </a:pPr>
            <a:endParaRPr sz="1200" dirty="0">
              <a:latin typeface="Times New Roman"/>
              <a:ea typeface="+mn-ea"/>
              <a:cs typeface="Times New Roman"/>
            </a:endParaRPr>
          </a:p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33" dirty="0">
                <a:latin typeface="Calibri"/>
                <a:ea typeface="+mn-ea"/>
                <a:cs typeface="Calibri"/>
              </a:rPr>
              <a:t>Efi</a:t>
            </a:r>
            <a:endParaRPr sz="12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602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13" dirty="0">
                <a:latin typeface="Calibri"/>
                <a:ea typeface="+mn-ea"/>
                <a:cs typeface="Calibri"/>
              </a:rPr>
              <a:t>控制</a:t>
            </a:r>
            <a:r>
              <a:rPr sz="1100" spc="20" dirty="0">
                <a:latin typeface="Calibri"/>
                <a:ea typeface="+mn-ea"/>
                <a:cs typeface="Calibri"/>
              </a:rPr>
              <a:t>火花</a:t>
            </a:r>
            <a:r>
              <a:rPr sz="1100" spc="27" dirty="0">
                <a:latin typeface="Calibri"/>
                <a:ea typeface="+mn-ea"/>
                <a:cs typeface="Calibri"/>
              </a:rPr>
              <a:t>和</a:t>
            </a:r>
            <a:r>
              <a:rPr sz="1100" spc="13" dirty="0">
                <a:latin typeface="Calibri"/>
                <a:ea typeface="+mn-ea"/>
                <a:cs typeface="Calibri"/>
              </a:rPr>
              <a:t>注射</a:t>
            </a:r>
            <a:r>
              <a:rPr sz="1100" spc="-152" dirty="0">
                <a:latin typeface="Calibri"/>
                <a:ea typeface="+mn-ea"/>
                <a:cs typeface="Calibri"/>
              </a:rPr>
              <a:t> </a:t>
            </a:r>
            <a:r>
              <a:rPr sz="1100" spc="20" dirty="0">
                <a:latin typeface="Calibri"/>
                <a:ea typeface="+mn-ea"/>
                <a:cs typeface="Calibri"/>
              </a:rPr>
              <a:t>时间</a:t>
            </a:r>
            <a:endParaRPr sz="1100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100" spc="13" dirty="0">
                <a:latin typeface="Calibri"/>
                <a:ea typeface="+mn-ea"/>
                <a:cs typeface="Calibri"/>
              </a:rPr>
              <a:t>控制</a:t>
            </a:r>
            <a:r>
              <a:rPr sz="1100" spc="20" dirty="0">
                <a:latin typeface="Calibri"/>
                <a:ea typeface="+mn-ea"/>
                <a:cs typeface="Calibri"/>
              </a:rPr>
              <a:t>量</a:t>
            </a:r>
            <a:r>
              <a:rPr sz="1100" spc="-7" dirty="0">
                <a:latin typeface="Calibri"/>
                <a:ea typeface="+mn-ea"/>
                <a:cs typeface="Calibri"/>
              </a:rPr>
              <a:t>的</a:t>
            </a:r>
            <a:r>
              <a:rPr sz="1100" spc="7" dirty="0">
                <a:latin typeface="Calibri"/>
                <a:ea typeface="+mn-ea"/>
                <a:cs typeface="Calibri"/>
              </a:rPr>
              <a:t>燃料</a:t>
            </a:r>
            <a:r>
              <a:rPr sz="1100" spc="-147" dirty="0">
                <a:latin typeface="Calibri"/>
                <a:ea typeface="+mn-ea"/>
                <a:cs typeface="Calibri"/>
              </a:rPr>
              <a:t> </a:t>
            </a:r>
            <a:r>
              <a:rPr sz="1100" spc="7" dirty="0">
                <a:latin typeface="Calibri"/>
                <a:ea typeface="+mn-ea"/>
                <a:cs typeface="Calibri"/>
              </a:rPr>
              <a:t>注入</a:t>
            </a:r>
            <a:endParaRPr sz="1100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0">
            <a:extLst>
              <a:ext uri="{FF2B5EF4-FFF2-40B4-BE49-F238E27FC236}">
                <a16:creationId xmlns:a16="http://schemas.microsoft.com/office/drawing/2014/main" id="{9532FCAA-2C40-40D7-9FF6-A09A3A9F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327650" cy="687387"/>
          </a:xfrm>
        </p:spPr>
        <p:txBody>
          <a:bodyPr/>
          <a:lstStyle/>
          <a:p>
            <a:pPr algn="ctr">
              <a:lnSpc>
                <a:spcPct val="102000"/>
              </a:lnSpc>
            </a:pPr>
            <a:r>
              <a:rPr lang="zh-CN" altLang="zh-CN" sz="2400"/>
              <a:t>设计概念性体系结构</a:t>
            </a:r>
            <a:endParaRPr lang="zh-CN" altLang="zh-CN" sz="4800"/>
          </a:p>
        </p:txBody>
      </p:sp>
      <p:sp>
        <p:nvSpPr>
          <p:cNvPr id="51203" name="object 2">
            <a:extLst>
              <a:ext uri="{FF2B5EF4-FFF2-40B4-BE49-F238E27FC236}">
                <a16:creationId xmlns:a16="http://schemas.microsoft.com/office/drawing/2014/main" id="{8627F22F-33FA-4AE1-9EDE-31AC5F7790D3}"/>
              </a:ext>
            </a:extLst>
          </p:cNvPr>
          <p:cNvSpPr txBox="1">
            <a:spLocks/>
          </p:cNvSpPr>
          <p:nvPr/>
        </p:nvSpPr>
        <p:spPr bwMode="auto">
          <a:xfrm>
            <a:off x="1552575" y="2027238"/>
            <a:ext cx="35941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66725" indent="-1778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722313" indent="-141288">
              <a:spcBef>
                <a:spcPct val="20000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11238" indent="-141288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01750" indent="-141288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758950" indent="-141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16150" indent="-141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3350" indent="-141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130550" indent="-141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38"/>
              </a:lnSpc>
              <a:spcBef>
                <a:spcPct val="0"/>
              </a:spcBef>
              <a:buFontTx/>
              <a:buNone/>
            </a:pPr>
            <a:r>
              <a:rPr lang="zh-CN" altLang="zh-CN" sz="1200" b="1"/>
              <a:t>如何接近概念性架构设计？</a:t>
            </a:r>
            <a:endParaRPr lang="zh-CN" altLang="zh-CN" sz="2400" b="1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227229F-A511-400D-A6A9-33DE93FD5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269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设计</a:t>
            </a:r>
            <a:r>
              <a:rPr sz="2745" spc="-100" dirty="0"/>
              <a:t> </a:t>
            </a:r>
            <a:r>
              <a:rPr sz="2745" spc="40" dirty="0"/>
              <a:t>过程</a:t>
            </a:r>
          </a:p>
        </p:txBody>
      </p:sp>
      <p:sp>
        <p:nvSpPr>
          <p:cNvPr id="53251" name="object 4">
            <a:extLst>
              <a:ext uri="{FF2B5EF4-FFF2-40B4-BE49-F238E27FC236}">
                <a16:creationId xmlns:a16="http://schemas.microsoft.com/office/drawing/2014/main" id="{BDCD859F-7541-40BD-B9EB-CF8073DB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063625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C17F91-5C83-4652-8B47-1AE0EFD7E5D0}"/>
              </a:ext>
            </a:extLst>
          </p:cNvPr>
          <p:cNvSpPr txBox="1"/>
          <p:nvPr/>
        </p:nvSpPr>
        <p:spPr>
          <a:xfrm>
            <a:off x="330200" y="1066800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1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53253" name="object 6">
            <a:extLst>
              <a:ext uri="{FF2B5EF4-FFF2-40B4-BE49-F238E27FC236}">
                <a16:creationId xmlns:a16="http://schemas.microsoft.com/office/drawing/2014/main" id="{CF4443AF-475F-4643-936C-1941DB48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343025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4DFC848-8397-4DA8-8E20-0BB1B1C6BCDD}"/>
              </a:ext>
            </a:extLst>
          </p:cNvPr>
          <p:cNvSpPr txBox="1"/>
          <p:nvPr/>
        </p:nvSpPr>
        <p:spPr>
          <a:xfrm>
            <a:off x="330200" y="1346200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2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53255" name="object 8">
            <a:extLst>
              <a:ext uri="{FF2B5EF4-FFF2-40B4-BE49-F238E27FC236}">
                <a16:creationId xmlns:a16="http://schemas.microsoft.com/office/drawing/2014/main" id="{5A64BA62-BC0F-4C20-AFE6-0426E696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622425"/>
            <a:ext cx="163513" cy="165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AFA635F-1937-4A97-B356-F8E745D7E3F4}"/>
              </a:ext>
            </a:extLst>
          </p:cNvPr>
          <p:cNvSpPr txBox="1"/>
          <p:nvPr/>
        </p:nvSpPr>
        <p:spPr>
          <a:xfrm>
            <a:off x="330200" y="1627188"/>
            <a:ext cx="8572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3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53257" name="object 10">
            <a:extLst>
              <a:ext uri="{FF2B5EF4-FFF2-40B4-BE49-F238E27FC236}">
                <a16:creationId xmlns:a16="http://schemas.microsoft.com/office/drawing/2014/main" id="{895A4308-C131-4AF9-901B-CD9AAA2C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133600"/>
            <a:ext cx="163513" cy="1651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CD2B787-CB64-49EF-A194-291273C9A6C0}"/>
              </a:ext>
            </a:extLst>
          </p:cNvPr>
          <p:cNvSpPr txBox="1"/>
          <p:nvPr/>
        </p:nvSpPr>
        <p:spPr>
          <a:xfrm>
            <a:off x="330200" y="2136775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4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50187" name="object 12">
            <a:extLst>
              <a:ext uri="{FF2B5EF4-FFF2-40B4-BE49-F238E27FC236}">
                <a16:creationId xmlns:a16="http://schemas.microsoft.com/office/drawing/2014/main" id="{3F3DD98F-BEEA-4B91-B67D-699B265C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58850"/>
            <a:ext cx="54371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从需求中创建初始概念结构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精心设计, 注重功能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468"/>
              <a:t>详细关注质量属性 (非功能性要求, 上下文要求)</a:t>
            </a:r>
          </a:p>
          <a:p>
            <a:pPr eaLnBrk="1" hangingPunct="1">
              <a:spcBef>
                <a:spcPts val="451"/>
              </a:spcBef>
              <a:defRPr/>
            </a:pPr>
            <a:r>
              <a:rPr lang="zh-CN" altLang="zh-CN" sz="1468"/>
              <a:t>迭代2和3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3697218-2B0E-44DD-873E-8FA4FA898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-4238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设计</a:t>
            </a:r>
            <a:r>
              <a:rPr sz="2745" spc="-100" dirty="0"/>
              <a:t> </a:t>
            </a:r>
            <a:r>
              <a:rPr sz="2745" spc="40" dirty="0"/>
              <a:t>过程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7D44B4-F560-4814-B981-47BA04FC12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9575" y="500063"/>
            <a:ext cx="7392988" cy="1925637"/>
          </a:xfrm>
        </p:spPr>
        <p:txBody>
          <a:bodyPr lIns="0" tIns="545969" rIns="0" bIns="0" rtlCol="0">
            <a:spAutoFit/>
          </a:bodyPr>
          <a:lstStyle/>
          <a:p>
            <a:pPr marL="372915" indent="-215877">
              <a:defRPr/>
            </a:pPr>
            <a:r>
              <a:rPr sz="1961" spc="7" dirty="0"/>
              <a:t>标识密钥</a:t>
            </a:r>
            <a:r>
              <a:rPr sz="1961" spc="-174" dirty="0"/>
              <a:t> </a:t>
            </a:r>
            <a:r>
              <a:rPr sz="1961" spc="7" dirty="0"/>
              <a:t>概念</a:t>
            </a:r>
          </a:p>
          <a:p>
            <a:pPr marL="559373" indent="-215877">
              <a:lnSpc>
                <a:spcPts val="1595"/>
              </a:lnSpc>
              <a:spcBef>
                <a:spcPts val="234"/>
              </a:spcBef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335" spc="-13" dirty="0"/>
              <a:t>在</a:t>
            </a:r>
            <a:r>
              <a:rPr sz="1335" spc="-33" dirty="0"/>
              <a:t> </a:t>
            </a:r>
            <a:r>
              <a:rPr sz="1335" spc="7" dirty="0"/>
              <a:t>要求</a:t>
            </a:r>
            <a:endParaRPr sz="1335" dirty="0">
              <a:latin typeface="Lucida Sans Unicode"/>
              <a:cs typeface="Lucida Sans Unicode"/>
            </a:endParaRPr>
          </a:p>
          <a:p>
            <a:pPr marL="559373" indent="-215877">
              <a:lnSpc>
                <a:spcPts val="1595"/>
              </a:lnSpc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335" spc="-13" dirty="0"/>
              <a:t>在</a:t>
            </a:r>
            <a:r>
              <a:rPr sz="1335" spc="-47" dirty="0"/>
              <a:t> </a:t>
            </a:r>
            <a:r>
              <a:rPr sz="1335" spc="7" dirty="0"/>
              <a:t>叙述</a:t>
            </a:r>
            <a:endParaRPr sz="1335" dirty="0">
              <a:latin typeface="Lucida Sans Unicode"/>
              <a:cs typeface="Lucida Sans Unicode"/>
            </a:endParaRPr>
          </a:p>
          <a:p>
            <a:pPr marL="372915" indent="-215877">
              <a:spcBef>
                <a:spcPts val="527"/>
              </a:spcBef>
              <a:defRPr/>
            </a:pPr>
            <a:r>
              <a:rPr sz="1961" spc="20" dirty="0"/>
              <a:t>分配</a:t>
            </a:r>
            <a:r>
              <a:rPr sz="1961" spc="7" dirty="0"/>
              <a:t>主要概念</a:t>
            </a:r>
            <a:r>
              <a:rPr sz="1961" spc="-234" dirty="0"/>
              <a:t> </a:t>
            </a:r>
            <a:r>
              <a:rPr sz="1961" spc="-7" dirty="0"/>
              <a:t>自</a:t>
            </a:r>
            <a:r>
              <a:rPr sz="1961" dirty="0"/>
              <a:t>类别</a:t>
            </a:r>
          </a:p>
          <a:p>
            <a:pPr marL="559373" indent="-215877">
              <a:spcBef>
                <a:spcPts val="234"/>
              </a:spcBef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335" dirty="0"/>
              <a:t>数据</a:t>
            </a:r>
            <a:r>
              <a:rPr sz="1335" spc="13" dirty="0"/>
              <a:t>功能</a:t>
            </a:r>
            <a:r>
              <a:rPr sz="1335" spc="7" dirty="0"/>
              <a:t>利益 相关 者</a:t>
            </a:r>
            <a:r>
              <a:rPr sz="1335" spc="13" dirty="0"/>
              <a:t>系统</a:t>
            </a:r>
            <a:r>
              <a:rPr sz="1335" dirty="0"/>
              <a:t>抽象</a:t>
            </a:r>
            <a:r>
              <a:rPr sz="1335" spc="-140" dirty="0"/>
              <a:t> </a:t>
            </a:r>
            <a:r>
              <a:rPr sz="1335" spc="13" dirty="0"/>
              <a:t>概念</a:t>
            </a:r>
            <a:endParaRPr sz="1335" dirty="0">
              <a:latin typeface="Lucida Sans Unicode"/>
              <a:cs typeface="Lucida Sans Unicod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7C3BB8F-4C02-4358-8E04-4CE7EDF1AB36}"/>
              </a:ext>
            </a:extLst>
          </p:cNvPr>
          <p:cNvSpPr txBox="1"/>
          <p:nvPr/>
        </p:nvSpPr>
        <p:spPr>
          <a:xfrm>
            <a:off x="180975" y="128588"/>
            <a:ext cx="1589088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初始</a:t>
            </a:r>
            <a:r>
              <a:rPr sz="2400" spc="-267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步骤</a:t>
            </a:r>
            <a:endParaRPr sz="2400" dirty="0">
              <a:solidFill>
                <a:schemeClr val="bg1"/>
              </a:solidFill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8F1AE8B-FC85-413A-A755-8F609D592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的</a:t>
            </a:r>
            <a:r>
              <a:rPr sz="2745" spc="13" dirty="0"/>
              <a:t>第一</a:t>
            </a:r>
            <a:r>
              <a:rPr sz="2745" spc="-227" dirty="0"/>
              <a:t> </a:t>
            </a:r>
            <a:r>
              <a:rPr sz="2745" spc="27" dirty="0"/>
              <a:t>步</a:t>
            </a:r>
          </a:p>
        </p:txBody>
      </p:sp>
      <p:sp>
        <p:nvSpPr>
          <p:cNvPr id="52227" name="object 10">
            <a:extLst>
              <a:ext uri="{FF2B5EF4-FFF2-40B4-BE49-F238E27FC236}">
                <a16:creationId xmlns:a16="http://schemas.microsoft.com/office/drawing/2014/main" id="{5872FA32-17AB-4024-859E-8CD0F1E3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815975"/>
            <a:ext cx="6021388" cy="2297113"/>
          </a:xfrm>
        </p:spPr>
        <p:txBody>
          <a:bodyPr lIns="0" tIns="417882" rIns="0" bIns="0">
            <a:spAutoFit/>
          </a:bodyPr>
          <a:lstStyle/>
          <a:p>
            <a:pPr marL="372915" indent="-214003">
              <a:lnSpc>
                <a:spcPct val="103000"/>
              </a:lnSpc>
              <a:defRPr/>
            </a:pPr>
            <a:r>
              <a:rPr lang="zh-CN" altLang="zh-CN" sz="1869" dirty="0"/>
              <a:t>强调需求中的关键概念 (问自己这个概念是否与功能有关？)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将关键概念复制到一张纸上 (考虑每一项以查看它是否是可行的组件)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绘制组件并添加连接器 (添加箭头和标签)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21F9FAED-DE40-4D00-9B26-0C11427C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1103313"/>
            <a:ext cx="5246687" cy="175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85">
              <a:latin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AD8EA9F-7B5F-4434-9C93-23B0C38C0CBE}"/>
              </a:ext>
            </a:extLst>
          </p:cNvPr>
          <p:cNvSpPr>
            <a:spLocks/>
          </p:cNvSpPr>
          <p:nvPr/>
        </p:nvSpPr>
        <p:spPr bwMode="auto">
          <a:xfrm>
            <a:off x="546100" y="1123950"/>
            <a:ext cx="5165725" cy="1676400"/>
          </a:xfrm>
          <a:custGeom>
            <a:avLst/>
            <a:gdLst>
              <a:gd name="T0" fmla="*/ 11679903 w 8140700"/>
              <a:gd name="T1" fmla="*/ 0 h 2641600"/>
              <a:gd name="T2" fmla="*/ 240161 w 8140700"/>
              <a:gd name="T3" fmla="*/ 0 h 2641600"/>
              <a:gd name="T4" fmla="*/ 176315 w 8140700"/>
              <a:gd name="T5" fmla="*/ 8572 h 2641600"/>
              <a:gd name="T6" fmla="*/ 118945 w 8140700"/>
              <a:gd name="T7" fmla="*/ 32763 h 2641600"/>
              <a:gd name="T8" fmla="*/ 70341 w 8140700"/>
              <a:gd name="T9" fmla="*/ 70289 h 2641600"/>
              <a:gd name="T10" fmla="*/ 32788 w 8140700"/>
              <a:gd name="T11" fmla="*/ 118854 h 2641600"/>
              <a:gd name="T12" fmla="*/ 8578 w 8140700"/>
              <a:gd name="T13" fmla="*/ 176181 h 2641600"/>
              <a:gd name="T14" fmla="*/ 0 w 8140700"/>
              <a:gd name="T15" fmla="*/ 239977 h 2641600"/>
              <a:gd name="T16" fmla="*/ 0 w 8140700"/>
              <a:gd name="T17" fmla="*/ 3625053 h 2641600"/>
              <a:gd name="T18" fmla="*/ 8578 w 8140700"/>
              <a:gd name="T19" fmla="*/ 3688850 h 2641600"/>
              <a:gd name="T20" fmla="*/ 32788 w 8140700"/>
              <a:gd name="T21" fmla="*/ 3746175 h 2641600"/>
              <a:gd name="T22" fmla="*/ 70341 w 8140700"/>
              <a:gd name="T23" fmla="*/ 3794743 h 2641600"/>
              <a:gd name="T24" fmla="*/ 118945 w 8140700"/>
              <a:gd name="T25" fmla="*/ 3832266 h 2641600"/>
              <a:gd name="T26" fmla="*/ 176315 w 8140700"/>
              <a:gd name="T27" fmla="*/ 3856460 h 2641600"/>
              <a:gd name="T28" fmla="*/ 240161 w 8140700"/>
              <a:gd name="T29" fmla="*/ 3865033 h 2641600"/>
              <a:gd name="T30" fmla="*/ 11679903 w 8140700"/>
              <a:gd name="T31" fmla="*/ 3865033 h 2641600"/>
              <a:gd name="T32" fmla="*/ 11743748 w 8140700"/>
              <a:gd name="T33" fmla="*/ 3856460 h 2641600"/>
              <a:gd name="T34" fmla="*/ 11801119 w 8140700"/>
              <a:gd name="T35" fmla="*/ 3832266 h 2641600"/>
              <a:gd name="T36" fmla="*/ 11849722 w 8140700"/>
              <a:gd name="T37" fmla="*/ 3794743 h 2641600"/>
              <a:gd name="T38" fmla="*/ 11887274 w 8140700"/>
              <a:gd name="T39" fmla="*/ 3746175 h 2641600"/>
              <a:gd name="T40" fmla="*/ 11911486 w 8140700"/>
              <a:gd name="T41" fmla="*/ 3688850 h 2641600"/>
              <a:gd name="T42" fmla="*/ 11920065 w 8140700"/>
              <a:gd name="T43" fmla="*/ 3625053 h 2641600"/>
              <a:gd name="T44" fmla="*/ 11920065 w 8140700"/>
              <a:gd name="T45" fmla="*/ 239977 h 2641600"/>
              <a:gd name="T46" fmla="*/ 11911486 w 8140700"/>
              <a:gd name="T47" fmla="*/ 176181 h 2641600"/>
              <a:gd name="T48" fmla="*/ 11887274 w 8140700"/>
              <a:gd name="T49" fmla="*/ 118854 h 2641600"/>
              <a:gd name="T50" fmla="*/ 11849722 w 8140700"/>
              <a:gd name="T51" fmla="*/ 70289 h 2641600"/>
              <a:gd name="T52" fmla="*/ 11801119 w 8140700"/>
              <a:gd name="T53" fmla="*/ 32763 h 2641600"/>
              <a:gd name="T54" fmla="*/ 11743748 w 8140700"/>
              <a:gd name="T55" fmla="*/ 8572 h 2641600"/>
              <a:gd name="T56" fmla="*/ 11679903 w 8140700"/>
              <a:gd name="T57" fmla="*/ 0 h 2641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C107103-92F7-47D0-AB2C-E82534DB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30388"/>
            <a:ext cx="4978400" cy="307975"/>
          </a:xfrm>
        </p:spPr>
        <p:txBody>
          <a:bodyPr lIns="0" tIns="0" rIns="0" bIns="0">
            <a:spAutoFit/>
          </a:bodyPr>
          <a:lstStyle/>
          <a:p>
            <a:pPr marL="8059" indent="145065" algn="ctr">
              <a:lnSpc>
                <a:spcPts val="2412"/>
              </a:lnSpc>
              <a:defRPr/>
            </a:pPr>
            <a:r>
              <a:rPr lang="en-US" altLang="zh-CN" sz="3737" spc="47" dirty="0"/>
              <a:t>概念</a:t>
            </a:r>
            <a:r>
              <a:rPr lang="en-US" altLang="zh-CN" sz="3737" spc="-53" dirty="0"/>
              <a:t> </a:t>
            </a:r>
            <a:r>
              <a:rPr lang="en-US" altLang="zh-CN" sz="3737" spc="20" dirty="0"/>
              <a:t>建筑</a:t>
            </a:r>
            <a:endParaRPr lang="zh-CN" altLang="zh-CN" sz="3046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21A515C-ECEA-4780-B044-FBE6469E96EF}"/>
              </a:ext>
            </a:extLst>
          </p:cNvPr>
          <p:cNvSpPr>
            <a:spLocks/>
          </p:cNvSpPr>
          <p:nvPr/>
        </p:nvSpPr>
        <p:spPr bwMode="auto">
          <a:xfrm>
            <a:off x="176213" y="3736975"/>
            <a:ext cx="5800725" cy="169863"/>
          </a:xfrm>
          <a:custGeom>
            <a:avLst/>
            <a:gdLst>
              <a:gd name="T0" fmla="*/ 0 w 9144000"/>
              <a:gd name="T1" fmla="*/ 391743 h 266700"/>
              <a:gd name="T2" fmla="*/ 0 w 9144000"/>
              <a:gd name="T3" fmla="*/ 0 h 266700"/>
              <a:gd name="T4" fmla="*/ 13387730 w 9144000"/>
              <a:gd name="T5" fmla="*/ 0 h 266700"/>
              <a:gd name="T6" fmla="*/ 13387730 w 9144000"/>
              <a:gd name="T7" fmla="*/ 391743 h 266700"/>
              <a:gd name="T8" fmla="*/ 0 w 9144000"/>
              <a:gd name="T9" fmla="*/ 391743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977E9C7-D630-433C-B65B-E7F2BB568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" y="53975"/>
            <a:ext cx="6127750" cy="368300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402" spc="53" dirty="0"/>
              <a:t>例子</a:t>
            </a:r>
            <a:r>
              <a:rPr sz="2402" spc="40" dirty="0"/>
              <a:t>应用</a:t>
            </a:r>
            <a:r>
              <a:rPr sz="2402" spc="20" dirty="0"/>
              <a:t>-</a:t>
            </a:r>
            <a:r>
              <a:rPr sz="2402" spc="53" dirty="0"/>
              <a:t>功能</a:t>
            </a:r>
            <a:r>
              <a:rPr sz="2402" spc="-260" dirty="0"/>
              <a:t> </a:t>
            </a:r>
            <a:r>
              <a:rPr sz="2402" spc="33" dirty="0"/>
              <a:t>要求</a:t>
            </a:r>
          </a:p>
        </p:txBody>
      </p:sp>
      <p:sp>
        <p:nvSpPr>
          <p:cNvPr id="53251" name="object 5">
            <a:extLst>
              <a:ext uri="{FF2B5EF4-FFF2-40B4-BE49-F238E27FC236}">
                <a16:creationId xmlns:a16="http://schemas.microsoft.com/office/drawing/2014/main" id="{0BB3C89C-D626-45CA-AE90-F1B788E3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587375"/>
            <a:ext cx="5537200" cy="2560638"/>
          </a:xfrm>
        </p:spPr>
        <p:txBody>
          <a:bodyPr lIns="0" tIns="82194" rIns="0" bIns="0">
            <a:spAutoFit/>
          </a:bodyPr>
          <a:lstStyle/>
          <a:p>
            <a:pPr marL="372915" indent="-214003">
              <a:lnSpc>
                <a:spcPts val="1602"/>
              </a:lnSpc>
              <a:defRPr/>
            </a:pPr>
            <a:r>
              <a:rPr lang="zh-CN" altLang="zh-CN" sz="24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UR1:</a:t>
            </a:r>
            <a:r>
              <a:rPr lang="zh-CN" altLang="zh-CN" sz="24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该系统是一个</a:t>
            </a:r>
            <a:r>
              <a:rPr lang="zh-CN" altLang="zh-CN" sz="2402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</a:t>
            </a:r>
            <a:r>
              <a:rPr lang="zh-CN" altLang="zh-CN" sz="24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工具。该系统可以</a:t>
            </a:r>
            <a:r>
              <a:rPr lang="zh-CN" altLang="zh-CN" sz="2402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24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了以下</a:t>
            </a:r>
            <a:r>
              <a:rPr lang="zh-CN" altLang="zh-CN" sz="2402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最佳路线</a:t>
            </a:r>
            <a:r>
              <a:rPr lang="zh-CN" altLang="zh-CN" sz="24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2915" indent="-214003">
              <a:lnSpc>
                <a:spcPts val="1602"/>
              </a:lnSpc>
              <a:spcBef>
                <a:spcPts val="200"/>
              </a:spcBef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lang="zh-CN" altLang="zh-CN" sz="146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UR1.1:</a:t>
            </a:r>
            <a:r>
              <a:rPr lang="zh-CN" altLang="zh-CN" sz="1468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endParaRPr lang="zh-CN" altLang="zh-CN" sz="146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4003">
              <a:lnSpc>
                <a:spcPts val="1602"/>
              </a:lnSpc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lang="zh-CN" altLang="zh-CN" sz="146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UR1.2:</a:t>
            </a:r>
            <a:r>
              <a:rPr lang="zh-CN" altLang="zh-CN" sz="1468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最快路线</a:t>
            </a:r>
            <a:endParaRPr lang="zh-CN" altLang="zh-CN" sz="146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4003">
              <a:lnSpc>
                <a:spcPts val="1602"/>
              </a:lnSpc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lang="zh-CN" altLang="zh-CN" sz="146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UR1.3:</a:t>
            </a:r>
            <a:r>
              <a:rPr lang="zh-CN" altLang="zh-CN" sz="1468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最经济</a:t>
            </a:r>
            <a:r>
              <a:rPr lang="zh-CN" altLang="zh-CN" sz="14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(最低 CO2 排放量)</a:t>
            </a:r>
          </a:p>
          <a:p>
            <a:pPr marL="372915" indent="-214003">
              <a:lnSpc>
                <a:spcPts val="1535"/>
              </a:lnSpc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lang="zh-CN" altLang="zh-CN" sz="146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UR1.4:</a:t>
            </a:r>
            <a:r>
              <a:rPr lang="zh-CN" altLang="zh-CN" sz="1468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便宜</a:t>
            </a:r>
            <a:endParaRPr lang="zh-CN" altLang="zh-CN" sz="146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4003">
              <a:lnSpc>
                <a:spcPts val="1535"/>
              </a:lnSpc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lang="zh-CN" altLang="zh-CN" sz="146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UR1.5:</a:t>
            </a:r>
            <a:r>
              <a:rPr lang="zh-CN" altLang="zh-CN" sz="1468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愉快</a:t>
            </a:r>
            <a:endParaRPr lang="zh-CN" altLang="zh-CN" sz="146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4003">
              <a:spcBef>
                <a:spcPts val="267"/>
              </a:spcBef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⋆</a:t>
            </a:r>
            <a:r>
              <a:rPr lang="zh-CN" altLang="zh-CN" sz="13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UR1.5.1:</a:t>
            </a:r>
            <a:r>
              <a:rPr lang="zh-CN" altLang="zh-CN" sz="1335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安静</a:t>
            </a:r>
            <a:endParaRPr lang="zh-CN" altLang="zh-CN" sz="13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4003">
              <a:spcBef>
                <a:spcPts val="17"/>
              </a:spcBef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⋆</a:t>
            </a:r>
            <a:r>
              <a:rPr lang="zh-CN" altLang="zh-CN" sz="13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UR1.5.2:</a:t>
            </a:r>
            <a:r>
              <a:rPr lang="zh-CN" altLang="zh-CN" sz="1335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大多数景点</a:t>
            </a:r>
            <a:endParaRPr lang="zh-CN" altLang="zh-CN" sz="13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4003">
              <a:spcBef>
                <a:spcPts val="17"/>
              </a:spcBef>
              <a:defRPr/>
            </a:pPr>
            <a:r>
              <a:rPr lang="zh-CN" altLang="zh-CN" sz="1335" baseline="1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⋆</a:t>
            </a:r>
            <a:r>
              <a:rPr lang="zh-CN" altLang="zh-CN" sz="13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UR1.5.3:</a:t>
            </a:r>
            <a:r>
              <a:rPr lang="zh-CN" altLang="zh-CN" sz="1335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沿着河流和公园</a:t>
            </a:r>
            <a:endParaRPr lang="zh-CN" altLang="zh-CN" sz="13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C69C6DC-9EA0-4E91-A4A0-A746717AF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" y="53975"/>
            <a:ext cx="6064250" cy="368300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402" spc="53" dirty="0"/>
              <a:t>例子</a:t>
            </a:r>
            <a:r>
              <a:rPr sz="2402" spc="40" dirty="0"/>
              <a:t>应用</a:t>
            </a:r>
            <a:r>
              <a:rPr sz="2402" spc="20" dirty="0"/>
              <a:t>-</a:t>
            </a:r>
            <a:r>
              <a:rPr sz="2402" spc="53" dirty="0"/>
              <a:t>功能</a:t>
            </a:r>
            <a:r>
              <a:rPr sz="2402" spc="-260" dirty="0"/>
              <a:t> </a:t>
            </a:r>
            <a:r>
              <a:rPr sz="2402" spc="33" dirty="0"/>
              <a:t>要求</a:t>
            </a:r>
          </a:p>
        </p:txBody>
      </p:sp>
      <p:sp>
        <p:nvSpPr>
          <p:cNvPr id="57347" name="object 9">
            <a:extLst>
              <a:ext uri="{FF2B5EF4-FFF2-40B4-BE49-F238E27FC236}">
                <a16:creationId xmlns:a16="http://schemas.microsoft.com/office/drawing/2014/main" id="{46F292CB-D709-49BB-9AF6-43604533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663575"/>
            <a:ext cx="5867400" cy="2493963"/>
          </a:xfrm>
        </p:spPr>
        <p:txBody>
          <a:bodyPr lIns="0" tIns="287977" rIns="0" bIns="0">
            <a:spAutoFit/>
          </a:bodyPr>
          <a:lstStyle/>
          <a:p>
            <a:pPr marL="371475"/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UR2: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地方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在一个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</a:p>
          <a:p>
            <a:pPr marL="371475">
              <a:spcBef>
                <a:spcPts val="438"/>
              </a:spcBef>
            </a:pP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UR3: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之间的连接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这些地方存储在数据库中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UR4: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连接需要包含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运输方式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供应商</a:t>
            </a:r>
          </a:p>
          <a:p>
            <a:pPr marL="371475">
              <a:spcBef>
                <a:spcPts val="438"/>
              </a:spcBef>
            </a:pP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UR5: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管理员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添加/删除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新的地方和连接</a:t>
            </a:r>
          </a:p>
          <a:p>
            <a:pPr marL="371475">
              <a:spcBef>
                <a:spcPts val="450"/>
              </a:spcBef>
            </a:pP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UR6: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为地方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8E16758-5EA5-42D5-BF15-4115BD0EB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22225"/>
            <a:ext cx="6126163" cy="368300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402" spc="53" dirty="0"/>
              <a:t>例子</a:t>
            </a:r>
            <a:r>
              <a:rPr sz="2402" spc="40" dirty="0"/>
              <a:t>应用</a:t>
            </a:r>
            <a:r>
              <a:rPr sz="2402" spc="20" dirty="0"/>
              <a:t>-</a:t>
            </a:r>
            <a:r>
              <a:rPr sz="2402" spc="53" dirty="0"/>
              <a:t>功能</a:t>
            </a:r>
            <a:r>
              <a:rPr sz="2402" spc="-260" dirty="0"/>
              <a:t> </a:t>
            </a:r>
            <a:r>
              <a:rPr sz="2402" spc="33" dirty="0"/>
              <a:t>要求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F421B3-CA99-4F2F-B7B3-CE5612728E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9088" y="739775"/>
            <a:ext cx="5538787" cy="2373313"/>
          </a:xfrm>
        </p:spPr>
        <p:txBody>
          <a:bodyPr lIns="0" tIns="0" rIns="0" bIns="0" rtlCol="0">
            <a:spAutoFit/>
          </a:bodyPr>
          <a:lstStyle/>
          <a:p>
            <a:pPr marL="372915" indent="-215877">
              <a:defRPr/>
            </a:pP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UR7:</a:t>
            </a:r>
            <a:r>
              <a:rPr sz="1600"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1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sz="1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sz="1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sz="1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互动</a:t>
            </a:r>
            <a:r>
              <a:rPr sz="1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z="16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</a:t>
            </a:r>
            <a:r>
              <a:rPr sz="1600" u="heavy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heavy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</a:p>
          <a:p>
            <a:pPr marL="559373" indent="-215877">
              <a:spcBef>
                <a:spcPts val="234"/>
              </a:spcBef>
              <a:defRPr/>
            </a:pPr>
            <a:r>
              <a:rPr sz="1100" spc="10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sz="1100" spc="14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UR7.1:</a:t>
            </a:r>
            <a:r>
              <a:rPr sz="11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11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sz="11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sz="11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sz="11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埠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1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票</a:t>
            </a:r>
            <a:r>
              <a:rPr sz="11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sz="11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1100" u="dbl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缆车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5877">
              <a:spcBef>
                <a:spcPts val="734"/>
              </a:spcBef>
              <a:defRPr/>
            </a:pP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UR8: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dbl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</a:t>
            </a:r>
            <a:r>
              <a:rPr sz="1600" u="dbl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dbl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路线</a:t>
            </a:r>
            <a:r>
              <a:rPr sz="1600" u="dbl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dbl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互动</a:t>
            </a:r>
            <a:r>
              <a:rPr sz="1600" u="dbl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dbl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地图</a:t>
            </a:r>
          </a:p>
          <a:p>
            <a:pPr marL="372915" indent="-215877">
              <a:spcBef>
                <a:spcPts val="234"/>
              </a:spcBef>
              <a:defRPr/>
            </a:pP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UR9:</a:t>
            </a:r>
            <a:r>
              <a:rPr sz="16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sz="16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heavy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sz="1600" u="heavy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u="heavy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</a:p>
          <a:p>
            <a:pPr marL="559373" indent="-215877">
              <a:lnSpc>
                <a:spcPts val="1602"/>
              </a:lnSpc>
              <a:spcBef>
                <a:spcPts val="234"/>
              </a:spcBef>
              <a:defRPr/>
            </a:pPr>
            <a:r>
              <a:rPr sz="1100" spc="10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sz="1100"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UR9.1:</a:t>
            </a:r>
            <a:r>
              <a:rPr sz="1100" u="dbl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sz="11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新增功能</a:t>
            </a:r>
            <a:r>
              <a:rPr sz="11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u="dbl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9373" indent="-215877">
              <a:lnSpc>
                <a:spcPts val="1595"/>
              </a:lnSpc>
              <a:defRPr/>
            </a:pPr>
            <a:r>
              <a:rPr sz="1100" spc="10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sz="1100"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UR9.2:</a:t>
            </a:r>
            <a:r>
              <a:rPr sz="1100" u="dbl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  <a:r>
              <a:rPr sz="11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100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u="dbl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注销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9373" indent="-215877">
              <a:lnSpc>
                <a:spcPts val="1595"/>
              </a:lnSpc>
              <a:defRPr/>
            </a:pPr>
            <a:r>
              <a:rPr sz="1100" spc="10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sz="1100"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UR9.3:</a:t>
            </a:r>
            <a:r>
              <a:rPr sz="11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商店</a:t>
            </a:r>
            <a:r>
              <a:rPr sz="1100" u="heavy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sz="1100" u="heavy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偏好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9373" indent="-215877">
              <a:lnSpc>
                <a:spcPts val="1602"/>
              </a:lnSpc>
              <a:defRPr/>
            </a:pPr>
            <a:r>
              <a:rPr sz="1100" spc="10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sz="1100"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UR9.4:</a:t>
            </a:r>
            <a:r>
              <a:rPr sz="11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商店</a:t>
            </a:r>
            <a:r>
              <a:rPr sz="1100" u="dbl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凭据</a:t>
            </a:r>
            <a:r>
              <a:rPr sz="11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sz="1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u="dbl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购买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915" indent="-215877">
              <a:spcBef>
                <a:spcPts val="734"/>
              </a:spcBef>
              <a:defRPr/>
            </a:pPr>
            <a:r>
              <a:rPr sz="16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788A2D9-5E1D-4442-9B55-362A3D7A4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的</a:t>
            </a:r>
            <a:r>
              <a:rPr sz="2745" spc="53" dirty="0"/>
              <a:t>第二</a:t>
            </a:r>
            <a:r>
              <a:rPr sz="2745" spc="-234" dirty="0"/>
              <a:t> </a:t>
            </a:r>
            <a:r>
              <a:rPr sz="2745" spc="27" dirty="0"/>
              <a:t>步</a:t>
            </a:r>
          </a:p>
        </p:txBody>
      </p:sp>
      <p:sp>
        <p:nvSpPr>
          <p:cNvPr id="56323" name="object 7">
            <a:extLst>
              <a:ext uri="{FF2B5EF4-FFF2-40B4-BE49-F238E27FC236}">
                <a16:creationId xmlns:a16="http://schemas.microsoft.com/office/drawing/2014/main" id="{C6206D0A-6313-497A-AE83-3A7F0E43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204788"/>
            <a:ext cx="5537200" cy="2859087"/>
          </a:xfrm>
        </p:spPr>
        <p:txBody>
          <a:bodyPr lIns="0" tIns="361713" rIns="0" bIns="0">
            <a:spAutoFit/>
          </a:bodyPr>
          <a:lstStyle/>
          <a:p>
            <a:pPr marL="2120" indent="-214003"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将每个可能的概念从要求分配到类别:</a:t>
            </a:r>
          </a:p>
          <a:p>
            <a:pPr marL="212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存储、处理等信息→不直接组件但您可能需要数据管理组件</a:t>
            </a:r>
          </a:p>
          <a:p>
            <a:pPr marL="2120" indent="-214003">
              <a:spcBef>
                <a:spcPts val="434"/>
              </a:spcBef>
              <a:defRPr/>
            </a:pPr>
            <a:r>
              <a:rPr lang="zh-CN" altLang="zh-CN" sz="18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某事做某事→典型组分</a:t>
            </a:r>
          </a:p>
          <a:p>
            <a:pPr marL="2120" indent="-214003">
              <a:spcBef>
                <a:spcPts val="451"/>
              </a:spcBef>
              <a:defRPr/>
            </a:pPr>
            <a:r>
              <a:rPr lang="zh-CN" altLang="zh-CN" sz="18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利益 相关 者</a:t>
            </a: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用户, 组织→从不组件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93D17D9-8390-4056-AC44-81B7968A5B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9525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的</a:t>
            </a:r>
            <a:r>
              <a:rPr sz="2745" spc="53" dirty="0"/>
              <a:t>第二</a:t>
            </a:r>
            <a:r>
              <a:rPr sz="2745" spc="-234" dirty="0"/>
              <a:t> </a:t>
            </a:r>
            <a:r>
              <a:rPr sz="2745" spc="27" dirty="0"/>
              <a:t>步</a:t>
            </a:r>
          </a:p>
        </p:txBody>
      </p:sp>
      <p:sp>
        <p:nvSpPr>
          <p:cNvPr id="57347" name="object 7">
            <a:extLst>
              <a:ext uri="{FF2B5EF4-FFF2-40B4-BE49-F238E27FC236}">
                <a16:creationId xmlns:a16="http://schemas.microsoft.com/office/drawing/2014/main" id="{B36168CE-298F-43D5-96E9-7AA7DD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306388"/>
            <a:ext cx="5537200" cy="2606675"/>
          </a:xfrm>
        </p:spPr>
        <p:txBody>
          <a:bodyPr lIns="0" tIns="269840" rIns="0" bIns="0">
            <a:spAutoFit/>
          </a:bodyPr>
          <a:lstStyle/>
          <a:p>
            <a:pPr marL="2120" indent="-214003"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将系统叙述中的每个可能的概念分配给一个类别:</a:t>
            </a:r>
          </a:p>
          <a:p>
            <a:pPr marL="212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外部系统→有时您需要接口组件</a:t>
            </a:r>
          </a:p>
          <a:p>
            <a:pPr marL="2120" indent="-214003">
              <a:spcBef>
                <a:spcPts val="434"/>
              </a:spcBef>
              <a:defRPr/>
            </a:pPr>
            <a:r>
              <a:rPr lang="zh-CN" altLang="zh-CN" sz="18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→物理组件</a:t>
            </a:r>
          </a:p>
          <a:p>
            <a:pPr marL="2120" indent="-214003">
              <a:lnSpc>
                <a:spcPct val="125000"/>
              </a:lnSpc>
              <a:defRPr/>
            </a:pPr>
            <a:r>
              <a:rPr lang="zh-CN" altLang="zh-CN" sz="18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抽象概念</a:t>
            </a: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解释某事→很少组分以目标确定所有组分..。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83A295D-0D96-4A48-8B1D-69835152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1443" name="object 4">
            <a:extLst>
              <a:ext uri="{FF2B5EF4-FFF2-40B4-BE49-F238E27FC236}">
                <a16:creationId xmlns:a16="http://schemas.microsoft.com/office/drawing/2014/main" id="{B50E0FD0-EE6E-4BA0-AAE3-853DDD6A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F8AFDD-0465-48E8-A98B-EDDE4E101729}"/>
              </a:ext>
            </a:extLst>
          </p:cNvPr>
          <p:cNvSpPr txBox="1"/>
          <p:nvPr/>
        </p:nvSpPr>
        <p:spPr>
          <a:xfrm>
            <a:off x="538163" y="641350"/>
            <a:ext cx="119538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u="dbl" spc="13" dirty="0">
                <a:latin typeface="Calibri"/>
                <a:ea typeface="+mn-ea"/>
                <a:cs typeface="Calibri"/>
              </a:rPr>
              <a:t>海船</a:t>
            </a:r>
            <a:r>
              <a:rPr sz="1468" u="sng" spc="13" dirty="0">
                <a:latin typeface="Calibri"/>
                <a:ea typeface="+mn-ea"/>
                <a:cs typeface="Calibri"/>
              </a:rPr>
              <a:t>Tio</a:t>
            </a:r>
            <a:r>
              <a:rPr sz="1468" spc="13" dirty="0">
                <a:latin typeface="Calibri"/>
                <a:ea typeface="+mn-ea"/>
                <a:cs typeface="Calibri"/>
              </a:rPr>
              <a:t>n</a:t>
            </a:r>
            <a:r>
              <a:rPr sz="1468" spc="-12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工具</a:t>
            </a:r>
            <a:endParaRPr sz="1468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86D6C0C-9AAB-4743-9120-9001EA98C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3333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2467" name="object 4">
            <a:extLst>
              <a:ext uri="{FF2B5EF4-FFF2-40B4-BE49-F238E27FC236}">
                <a16:creationId xmlns:a16="http://schemas.microsoft.com/office/drawing/2014/main" id="{2EC23D50-E006-496E-A9EB-634ECFDF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68" name="object 5">
            <a:extLst>
              <a:ext uri="{FF2B5EF4-FFF2-40B4-BE49-F238E27FC236}">
                <a16:creationId xmlns:a16="http://schemas.microsoft.com/office/drawing/2014/main" id="{B4D2BA26-C0CC-44DE-B003-16040E7F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8EB203-1E14-44EF-969C-0CA0D05F4D51}"/>
              </a:ext>
            </a:extLst>
          </p:cNvPr>
          <p:cNvSpPr txBox="1"/>
          <p:nvPr/>
        </p:nvSpPr>
        <p:spPr>
          <a:xfrm>
            <a:off x="538163" y="641350"/>
            <a:ext cx="2589212" cy="503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u="heavy" spc="13" dirty="0">
                <a:latin typeface="Calibri"/>
                <a:ea typeface="+mn-ea"/>
                <a:cs typeface="Calibri"/>
              </a:rPr>
              <a:t>导航</a:t>
            </a:r>
            <a:r>
              <a:rPr sz="1468" u="heavy" spc="7" dirty="0">
                <a:latin typeface="Calibri"/>
                <a:ea typeface="+mn-ea"/>
                <a:cs typeface="Calibri"/>
              </a:rPr>
              <a:t>工具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抽象</a:t>
            </a:r>
            <a:r>
              <a:rPr sz="1468" b="1" spc="-306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7" dirty="0">
                <a:latin typeface="Trebuchet MS"/>
                <a:ea typeface="+mn-ea"/>
                <a:cs typeface="Trebuchet MS"/>
              </a:rPr>
              <a:t>概念</a:t>
            </a:r>
            <a:endParaRPr sz="1468">
              <a:latin typeface="Trebuchet MS"/>
              <a:ea typeface="+mn-ea"/>
              <a:cs typeface="Trebuchet MS"/>
            </a:endParaRPr>
          </a:p>
          <a:p>
            <a:pPr marL="16951" eaLnBrk="1" fontAlgn="auto" hangingPunct="1">
              <a:spcBef>
                <a:spcPts val="446"/>
              </a:spcBef>
              <a:spcAft>
                <a:spcPts val="0"/>
              </a:spcAft>
              <a:defRPr/>
            </a:pPr>
            <a:r>
              <a:rPr sz="1468" u="dbl" spc="13" dirty="0">
                <a:latin typeface="Calibri"/>
                <a:ea typeface="+mn-ea"/>
                <a:cs typeface="Calibri"/>
              </a:rPr>
              <a:t>计算</a:t>
            </a:r>
            <a:endParaRPr sz="1468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0F0D2FF-A233-4991-BB8B-3CE819847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82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3491" name="object 4">
            <a:extLst>
              <a:ext uri="{FF2B5EF4-FFF2-40B4-BE49-F238E27FC236}">
                <a16:creationId xmlns:a16="http://schemas.microsoft.com/office/drawing/2014/main" id="{7FBE6563-E1C6-4C5A-A1D4-7913E994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2" name="object 5">
            <a:extLst>
              <a:ext uri="{FF2B5EF4-FFF2-40B4-BE49-F238E27FC236}">
                <a16:creationId xmlns:a16="http://schemas.microsoft.com/office/drawing/2014/main" id="{6503894E-F508-4823-AB7C-ABAF8ED8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3" name="object 6">
            <a:extLst>
              <a:ext uri="{FF2B5EF4-FFF2-40B4-BE49-F238E27FC236}">
                <a16:creationId xmlns:a16="http://schemas.microsoft.com/office/drawing/2014/main" id="{9F643501-ECAD-49D2-BA30-B0C98290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0422" name="object 7">
            <a:extLst>
              <a:ext uri="{FF2B5EF4-FFF2-40B4-BE49-F238E27FC236}">
                <a16:creationId xmlns:a16="http://schemas.microsoft.com/office/drawing/2014/main" id="{11CA9665-7529-4DBE-8C75-71B51D8A6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74161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endParaRPr lang="zh-CN" altLang="zh-CN" sz="1468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49B5D62-7D75-4957-9DE9-3982B4D49F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82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4515" name="object 4">
            <a:extLst>
              <a:ext uri="{FF2B5EF4-FFF2-40B4-BE49-F238E27FC236}">
                <a16:creationId xmlns:a16="http://schemas.microsoft.com/office/drawing/2014/main" id="{6AEF8807-E3D6-46A0-9B89-000D5015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6" name="object 5">
            <a:extLst>
              <a:ext uri="{FF2B5EF4-FFF2-40B4-BE49-F238E27FC236}">
                <a16:creationId xmlns:a16="http://schemas.microsoft.com/office/drawing/2014/main" id="{51447CFB-AC32-4A92-A967-EFB9C63E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7" name="object 6">
            <a:extLst>
              <a:ext uri="{FF2B5EF4-FFF2-40B4-BE49-F238E27FC236}">
                <a16:creationId xmlns:a16="http://schemas.microsoft.com/office/drawing/2014/main" id="{4F1402CB-8294-4943-86DF-701F5F90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8" name="object 7">
            <a:extLst>
              <a:ext uri="{FF2B5EF4-FFF2-40B4-BE49-F238E27FC236}">
                <a16:creationId xmlns:a16="http://schemas.microsoft.com/office/drawing/2014/main" id="{AD063487-BABE-428E-8AE7-D33DFF64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7" name="object 8">
            <a:extLst>
              <a:ext uri="{FF2B5EF4-FFF2-40B4-BE49-F238E27FC236}">
                <a16:creationId xmlns:a16="http://schemas.microsoft.com/office/drawing/2014/main" id="{FA3162CE-DFC1-42CC-86C9-063F67B3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7416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最短路径</a:t>
            </a:r>
            <a:endParaRPr lang="zh-CN" altLang="zh-CN" sz="1468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C083A51-C9F2-457C-B1AF-C6A64490D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2063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5539" name="object 4">
            <a:extLst>
              <a:ext uri="{FF2B5EF4-FFF2-40B4-BE49-F238E27FC236}">
                <a16:creationId xmlns:a16="http://schemas.microsoft.com/office/drawing/2014/main" id="{9CF7382D-AF6B-4522-A728-48CA332D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0" name="object 5">
            <a:extLst>
              <a:ext uri="{FF2B5EF4-FFF2-40B4-BE49-F238E27FC236}">
                <a16:creationId xmlns:a16="http://schemas.microsoft.com/office/drawing/2014/main" id="{36C0CB99-F52D-4AC4-B8D8-5EC95BB7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1" name="object 6">
            <a:extLst>
              <a:ext uri="{FF2B5EF4-FFF2-40B4-BE49-F238E27FC236}">
                <a16:creationId xmlns:a16="http://schemas.microsoft.com/office/drawing/2014/main" id="{FC008865-3409-41E3-81D5-B7B53CCB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2" name="object 7">
            <a:extLst>
              <a:ext uri="{FF2B5EF4-FFF2-40B4-BE49-F238E27FC236}">
                <a16:creationId xmlns:a16="http://schemas.microsoft.com/office/drawing/2014/main" id="{4DC0DB27-6D99-4E07-A091-B7804DBC2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3" name="object 8">
            <a:extLst>
              <a:ext uri="{FF2B5EF4-FFF2-40B4-BE49-F238E27FC236}">
                <a16:creationId xmlns:a16="http://schemas.microsoft.com/office/drawing/2014/main" id="{CF4FBAAF-DEC7-4B47-9368-8B2D3E5D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51025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72" name="object 9">
            <a:extLst>
              <a:ext uri="{FF2B5EF4-FFF2-40B4-BE49-F238E27FC236}">
                <a16:creationId xmlns:a16="http://schemas.microsoft.com/office/drawing/2014/main" id="{1F1C0BAE-E08C-49B5-9850-340827B7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7416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最短路径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最快路线</a:t>
            </a:r>
            <a:endParaRPr lang="zh-CN" altLang="zh-CN" sz="1468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D874-9F32-4447-B655-893A1E0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>
              <a:defRPr/>
            </a:pPr>
            <a:r>
              <a:rPr lang="en-US" altLang="zh-CN" sz="2669" dirty="0"/>
              <a:t>大纲</a:t>
            </a:r>
            <a:endParaRPr lang="zh-CN" altLang="en-US" sz="2669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97314-7CBF-4F81-8B89-82E95BB6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003" indent="-214003">
              <a:defRPr/>
            </a:pPr>
            <a:r>
              <a:rPr lang="en-US" altLang="zh-CN" sz="1869" dirty="0"/>
              <a:t>定义</a:t>
            </a:r>
          </a:p>
          <a:p>
            <a:pPr marL="214003" indent="-214003">
              <a:defRPr/>
            </a:pPr>
            <a:r>
              <a:rPr lang="en-US" altLang="zh-CN" sz="1869" dirty="0"/>
              <a:t>设计概念性体系结构</a:t>
            </a:r>
          </a:p>
          <a:p>
            <a:pPr marL="214003" indent="-214003">
              <a:defRPr/>
            </a:pPr>
            <a:r>
              <a:rPr lang="en-US" altLang="zh-CN" sz="1869" dirty="0" err="1"/>
              <a:t>行为</a:t>
            </a:r>
            <a:r>
              <a:rPr lang="en-US" altLang="zh-CN" sz="1869" dirty="0"/>
              <a:t>模型</a:t>
            </a:r>
          </a:p>
          <a:p>
            <a:pPr marL="214003" indent="-214003">
              <a:defRPr/>
            </a:pPr>
            <a:r>
              <a:rPr lang="en-US" altLang="zh-CN" sz="1869" dirty="0"/>
              <a:t>组件构造型</a:t>
            </a:r>
          </a:p>
          <a:p>
            <a:pPr marL="214003" indent="-214003">
              <a:defRPr/>
            </a:pPr>
            <a:r>
              <a:rPr lang="en-US" altLang="zh-CN" sz="1869" dirty="0"/>
              <a:t>设计指南</a:t>
            </a:r>
          </a:p>
          <a:p>
            <a:pPr marL="214003" indent="-214003">
              <a:defRPr/>
            </a:pPr>
            <a:endParaRPr lang="zh-CN" altLang="en-US" sz="1869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BA97B1-3821-433F-B8FD-ED18036B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E3B48-2905-4A72-9B70-8A3A09936FB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CFB03FF-2F72-40FB-9415-4DD50152BE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82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6563" name="object 4">
            <a:extLst>
              <a:ext uri="{FF2B5EF4-FFF2-40B4-BE49-F238E27FC236}">
                <a16:creationId xmlns:a16="http://schemas.microsoft.com/office/drawing/2014/main" id="{A114347B-24C1-4457-B7BB-281BB3CD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4" name="object 5">
            <a:extLst>
              <a:ext uri="{FF2B5EF4-FFF2-40B4-BE49-F238E27FC236}">
                <a16:creationId xmlns:a16="http://schemas.microsoft.com/office/drawing/2014/main" id="{680F705D-498D-4BDB-990A-F4AA0F6A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5" name="object 6">
            <a:extLst>
              <a:ext uri="{FF2B5EF4-FFF2-40B4-BE49-F238E27FC236}">
                <a16:creationId xmlns:a16="http://schemas.microsoft.com/office/drawing/2014/main" id="{A1A107C0-6C31-4EC0-BE06-75579B58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6" name="object 7">
            <a:extLst>
              <a:ext uri="{FF2B5EF4-FFF2-40B4-BE49-F238E27FC236}">
                <a16:creationId xmlns:a16="http://schemas.microsoft.com/office/drawing/2014/main" id="{6F9927B8-9584-4946-90D3-D22B41F7B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7" name="object 8">
            <a:extLst>
              <a:ext uri="{FF2B5EF4-FFF2-40B4-BE49-F238E27FC236}">
                <a16:creationId xmlns:a16="http://schemas.microsoft.com/office/drawing/2014/main" id="{85ACB7D3-C778-4024-A95D-24F576D0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51025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8" name="object 9">
            <a:extLst>
              <a:ext uri="{FF2B5EF4-FFF2-40B4-BE49-F238E27FC236}">
                <a16:creationId xmlns:a16="http://schemas.microsoft.com/office/drawing/2014/main" id="{B234EA20-B40E-4ED8-BD97-B12C5ABC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33600"/>
            <a:ext cx="93663" cy="92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7" name="object 10">
            <a:extLst>
              <a:ext uri="{FF2B5EF4-FFF2-40B4-BE49-F238E27FC236}">
                <a16:creationId xmlns:a16="http://schemas.microsoft.com/office/drawing/2014/main" id="{447660DA-7AD6-4B34-90E2-8E17C1A6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741612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最短路径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最快路线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最经济</a:t>
            </a:r>
            <a:endParaRPr lang="zh-CN" altLang="zh-CN" sz="1468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189FA20-9973-417C-A595-984D960B3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82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7587" name="object 4">
            <a:extLst>
              <a:ext uri="{FF2B5EF4-FFF2-40B4-BE49-F238E27FC236}">
                <a16:creationId xmlns:a16="http://schemas.microsoft.com/office/drawing/2014/main" id="{0FF2BFD6-7D34-4181-AD01-80205AD8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88" name="object 5">
            <a:extLst>
              <a:ext uri="{FF2B5EF4-FFF2-40B4-BE49-F238E27FC236}">
                <a16:creationId xmlns:a16="http://schemas.microsoft.com/office/drawing/2014/main" id="{C2B704E1-52A8-419B-9BD5-E011C89B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89" name="object 6">
            <a:extLst>
              <a:ext uri="{FF2B5EF4-FFF2-40B4-BE49-F238E27FC236}">
                <a16:creationId xmlns:a16="http://schemas.microsoft.com/office/drawing/2014/main" id="{DC48C8D9-FB03-4034-8455-567205CA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0" name="object 7">
            <a:extLst>
              <a:ext uri="{FF2B5EF4-FFF2-40B4-BE49-F238E27FC236}">
                <a16:creationId xmlns:a16="http://schemas.microsoft.com/office/drawing/2014/main" id="{39419655-DD74-4ABF-AD1F-5FC14BD7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1" name="object 8">
            <a:extLst>
              <a:ext uri="{FF2B5EF4-FFF2-40B4-BE49-F238E27FC236}">
                <a16:creationId xmlns:a16="http://schemas.microsoft.com/office/drawing/2014/main" id="{C8A8EEE2-4B6E-4911-905F-DB468F4A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51025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2" name="object 9">
            <a:extLst>
              <a:ext uri="{FF2B5EF4-FFF2-40B4-BE49-F238E27FC236}">
                <a16:creationId xmlns:a16="http://schemas.microsoft.com/office/drawing/2014/main" id="{8BAB4F1F-527C-4B80-AF6C-481F5C90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33600"/>
            <a:ext cx="93663" cy="92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3" name="object 10">
            <a:extLst>
              <a:ext uri="{FF2B5EF4-FFF2-40B4-BE49-F238E27FC236}">
                <a16:creationId xmlns:a16="http://schemas.microsoft.com/office/drawing/2014/main" id="{1378798A-4F7B-4211-B7FF-3B26A51F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413000"/>
            <a:ext cx="93663" cy="93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22" name="object 11">
            <a:extLst>
              <a:ext uri="{FF2B5EF4-FFF2-40B4-BE49-F238E27FC236}">
                <a16:creationId xmlns:a16="http://schemas.microsoft.com/office/drawing/2014/main" id="{0AC0A849-2B99-4A1D-8C75-E7ACA1FB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84321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最短路径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最快路线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endParaRPr lang="zh-CN" altLang="zh-CN" sz="1468">
              <a:latin typeface="Trebuchet MS" panose="020B0603020202020204" pitchFamily="34" charset="0"/>
            </a:endParaRPr>
          </a:p>
          <a:p>
            <a:pPr eaLnBrk="1" hangingPunct="1">
              <a:spcBef>
                <a:spcPts val="434"/>
              </a:spcBef>
              <a:defRPr/>
            </a:pPr>
            <a:r>
              <a:rPr lang="zh-CN" altLang="zh-CN" sz="1468" u="sng"/>
              <a:t>最经济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endParaRPr lang="zh-CN" altLang="zh-CN" sz="1468">
              <a:latin typeface="Trebuchet MS" panose="020B0603020202020204" pitchFamily="34" charset="0"/>
            </a:endParaRPr>
          </a:p>
          <a:p>
            <a:pPr eaLnBrk="1" hangingPunct="1">
              <a:spcBef>
                <a:spcPts val="451"/>
              </a:spcBef>
              <a:defRPr/>
            </a:pPr>
            <a:r>
              <a:rPr lang="zh-CN" altLang="zh-CN" sz="1468" u="sng"/>
              <a:t>便宜</a:t>
            </a:r>
            <a:endParaRPr lang="zh-CN" altLang="zh-CN" sz="1468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E20A2F1-B073-49C2-AA10-20071EC61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82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8611" name="object 4">
            <a:extLst>
              <a:ext uri="{FF2B5EF4-FFF2-40B4-BE49-F238E27FC236}">
                <a16:creationId xmlns:a16="http://schemas.microsoft.com/office/drawing/2014/main" id="{375939DB-0844-4497-BC2E-426214AB1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2" name="object 5">
            <a:extLst>
              <a:ext uri="{FF2B5EF4-FFF2-40B4-BE49-F238E27FC236}">
                <a16:creationId xmlns:a16="http://schemas.microsoft.com/office/drawing/2014/main" id="{AFA0A455-DD01-45E2-9794-B616AB5B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3" name="object 6">
            <a:extLst>
              <a:ext uri="{FF2B5EF4-FFF2-40B4-BE49-F238E27FC236}">
                <a16:creationId xmlns:a16="http://schemas.microsoft.com/office/drawing/2014/main" id="{17F3A225-5018-44D9-B180-96A30A1B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4" name="object 7">
            <a:extLst>
              <a:ext uri="{FF2B5EF4-FFF2-40B4-BE49-F238E27FC236}">
                <a16:creationId xmlns:a16="http://schemas.microsoft.com/office/drawing/2014/main" id="{C6234A10-8BA7-424D-81CF-4B5485C3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5" name="object 8">
            <a:extLst>
              <a:ext uri="{FF2B5EF4-FFF2-40B4-BE49-F238E27FC236}">
                <a16:creationId xmlns:a16="http://schemas.microsoft.com/office/drawing/2014/main" id="{260A8F6C-5ED0-4930-A050-92BC74FB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51025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6" name="object 9">
            <a:extLst>
              <a:ext uri="{FF2B5EF4-FFF2-40B4-BE49-F238E27FC236}">
                <a16:creationId xmlns:a16="http://schemas.microsoft.com/office/drawing/2014/main" id="{ACF6D5B7-632E-48C9-985B-E530C6DA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33600"/>
            <a:ext cx="93663" cy="92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7" name="object 10">
            <a:extLst>
              <a:ext uri="{FF2B5EF4-FFF2-40B4-BE49-F238E27FC236}">
                <a16:creationId xmlns:a16="http://schemas.microsoft.com/office/drawing/2014/main" id="{1CB272A2-359B-4ACF-B3BA-0DD8080A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413000"/>
            <a:ext cx="93663" cy="93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8" name="object 11">
            <a:extLst>
              <a:ext uri="{FF2B5EF4-FFF2-40B4-BE49-F238E27FC236}">
                <a16:creationId xmlns:a16="http://schemas.microsoft.com/office/drawing/2014/main" id="{2F53A34D-1000-457E-B418-94640E91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692400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7" name="object 12">
            <a:extLst>
              <a:ext uri="{FF2B5EF4-FFF2-40B4-BE49-F238E27FC236}">
                <a16:creationId xmlns:a16="http://schemas.microsoft.com/office/drawing/2014/main" id="{1CF8DAF3-C706-4639-B028-F44A07E8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843212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最短路径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最快路线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endParaRPr lang="zh-CN" altLang="zh-CN" sz="1468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最经济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便宜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愉快</a:t>
            </a:r>
            <a:endParaRPr lang="zh-CN" altLang="zh-CN" sz="1468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D655C17-7437-4FF3-9BF3-47497D72B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69635" name="object 4">
            <a:extLst>
              <a:ext uri="{FF2B5EF4-FFF2-40B4-BE49-F238E27FC236}">
                <a16:creationId xmlns:a16="http://schemas.microsoft.com/office/drawing/2014/main" id="{31E25F39-2274-46F5-AA13-BE03F035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6" name="object 5">
            <a:extLst>
              <a:ext uri="{FF2B5EF4-FFF2-40B4-BE49-F238E27FC236}">
                <a16:creationId xmlns:a16="http://schemas.microsoft.com/office/drawing/2014/main" id="{7A68FD53-C5E0-49F6-A9C4-F864B423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7" name="object 6">
            <a:extLst>
              <a:ext uri="{FF2B5EF4-FFF2-40B4-BE49-F238E27FC236}">
                <a16:creationId xmlns:a16="http://schemas.microsoft.com/office/drawing/2014/main" id="{1D741B35-EEA0-4062-8C90-CC736937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8" name="object 7">
            <a:extLst>
              <a:ext uri="{FF2B5EF4-FFF2-40B4-BE49-F238E27FC236}">
                <a16:creationId xmlns:a16="http://schemas.microsoft.com/office/drawing/2014/main" id="{6A0DD934-86A1-4F0C-BA46-EC16745B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9" name="object 8">
            <a:extLst>
              <a:ext uri="{FF2B5EF4-FFF2-40B4-BE49-F238E27FC236}">
                <a16:creationId xmlns:a16="http://schemas.microsoft.com/office/drawing/2014/main" id="{ED49CA70-DED4-478A-A034-E01867B4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51025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0" name="object 9">
            <a:extLst>
              <a:ext uri="{FF2B5EF4-FFF2-40B4-BE49-F238E27FC236}">
                <a16:creationId xmlns:a16="http://schemas.microsoft.com/office/drawing/2014/main" id="{B4F38B85-DC8F-4AAA-AA98-013615EE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33600"/>
            <a:ext cx="93663" cy="92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1" name="object 10">
            <a:extLst>
              <a:ext uri="{FF2B5EF4-FFF2-40B4-BE49-F238E27FC236}">
                <a16:creationId xmlns:a16="http://schemas.microsoft.com/office/drawing/2014/main" id="{BCE97410-43F2-4FE7-A67B-B523E646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413000"/>
            <a:ext cx="93663" cy="93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2" name="object 11">
            <a:extLst>
              <a:ext uri="{FF2B5EF4-FFF2-40B4-BE49-F238E27FC236}">
                <a16:creationId xmlns:a16="http://schemas.microsoft.com/office/drawing/2014/main" id="{8C0289DF-EBDE-484D-B5CB-0DECB78E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692400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1" name="object 12">
            <a:extLst>
              <a:ext uri="{FF2B5EF4-FFF2-40B4-BE49-F238E27FC236}">
                <a16:creationId xmlns:a16="http://schemas.microsoft.com/office/drawing/2014/main" id="{03142D26-5014-4CF8-9C9A-F94E2ED1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843212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导航工具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计算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最佳路线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最短路径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最快路线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endParaRPr lang="zh-CN" altLang="zh-CN" sz="1468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最经济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便宜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r>
              <a:rPr lang="zh-CN" altLang="zh-CN" sz="1468" u="sng"/>
              <a:t>愉快</a:t>
            </a:r>
            <a:r>
              <a:rPr lang="zh-CN" altLang="zh-CN" sz="1468" b="1">
                <a:latin typeface="Trebuchet MS" panose="020B0603020202020204" pitchFamily="34" charset="0"/>
              </a:rPr>
              <a:t>抽象概念</a:t>
            </a:r>
            <a:endParaRPr lang="zh-CN" altLang="zh-CN" sz="1468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AC8B019-03C1-4231-90BF-CC207ED4A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82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70659" name="object 4">
            <a:extLst>
              <a:ext uri="{FF2B5EF4-FFF2-40B4-BE49-F238E27FC236}">
                <a16:creationId xmlns:a16="http://schemas.microsoft.com/office/drawing/2014/main" id="{C13A5021-344D-4F70-BEF9-EA4115FF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025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0" name="object 5">
            <a:extLst>
              <a:ext uri="{FF2B5EF4-FFF2-40B4-BE49-F238E27FC236}">
                <a16:creationId xmlns:a16="http://schemas.microsoft.com/office/drawing/2014/main" id="{395D034C-0670-4F85-8B2C-F1487E68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09650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1" name="object 6">
            <a:extLst>
              <a:ext uri="{FF2B5EF4-FFF2-40B4-BE49-F238E27FC236}">
                <a16:creationId xmlns:a16="http://schemas.microsoft.com/office/drawing/2014/main" id="{DCEB267A-068F-4FBB-868D-C42E0A58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92225"/>
            <a:ext cx="93663" cy="92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2" name="object 7">
            <a:extLst>
              <a:ext uri="{FF2B5EF4-FFF2-40B4-BE49-F238E27FC236}">
                <a16:creationId xmlns:a16="http://schemas.microsoft.com/office/drawing/2014/main" id="{09D9591A-B0E9-4721-8AD9-CA0ECCE3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7162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3" name="object 8">
            <a:extLst>
              <a:ext uri="{FF2B5EF4-FFF2-40B4-BE49-F238E27FC236}">
                <a16:creationId xmlns:a16="http://schemas.microsoft.com/office/drawing/2014/main" id="{78DD696E-59ED-42B7-BCF1-B926002B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51025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4" name="object 9">
            <a:extLst>
              <a:ext uri="{FF2B5EF4-FFF2-40B4-BE49-F238E27FC236}">
                <a16:creationId xmlns:a16="http://schemas.microsoft.com/office/drawing/2014/main" id="{7FC23D47-0BD7-4C24-8CC9-8E555D60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33600"/>
            <a:ext cx="93663" cy="92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5" name="object 10">
            <a:extLst>
              <a:ext uri="{FF2B5EF4-FFF2-40B4-BE49-F238E27FC236}">
                <a16:creationId xmlns:a16="http://schemas.microsoft.com/office/drawing/2014/main" id="{2EA50A2A-0FF9-4EE1-A4F6-6EFC70F0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413000"/>
            <a:ext cx="93663" cy="93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6" name="object 11">
            <a:extLst>
              <a:ext uri="{FF2B5EF4-FFF2-40B4-BE49-F238E27FC236}">
                <a16:creationId xmlns:a16="http://schemas.microsoft.com/office/drawing/2014/main" id="{0AF22354-8B25-48A6-919F-EBE82B6C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692400"/>
            <a:ext cx="93663" cy="95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5" name="object 12">
            <a:extLst>
              <a:ext uri="{FF2B5EF4-FFF2-40B4-BE49-F238E27FC236}">
                <a16:creationId xmlns:a16="http://schemas.microsoft.com/office/drawing/2014/main" id="{E57D8CFA-EC66-47BE-A63E-7F467A12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4200"/>
            <a:ext cx="253841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地方</a:t>
            </a:r>
            <a:r>
              <a:rPr lang="zh-CN" altLang="zh-CN" sz="1468" b="1">
                <a:latin typeface="Trebuchet MS" panose="020B0603020202020204" pitchFamily="34" charset="0"/>
              </a:rPr>
              <a:t>数据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数据库</a:t>
            </a:r>
            <a:r>
              <a:rPr lang="zh-CN" altLang="zh-CN" sz="1468" b="1">
                <a:latin typeface="Trebuchet MS" panose="020B0603020202020204" pitchFamily="34" charset="0"/>
              </a:rPr>
              <a:t>数据</a:t>
            </a:r>
            <a:endParaRPr lang="en-US" altLang="zh-CN" sz="1468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连接</a:t>
            </a:r>
            <a:r>
              <a:rPr lang="zh-CN" altLang="zh-CN" sz="1468" b="1">
                <a:latin typeface="Trebuchet MS" panose="020B0603020202020204" pitchFamily="34" charset="0"/>
              </a:rPr>
              <a:t>数据</a:t>
            </a:r>
            <a:endParaRPr lang="zh-CN" altLang="zh-CN" sz="1468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 u="sng"/>
              <a:t>运输方式</a:t>
            </a:r>
            <a:r>
              <a:rPr lang="zh-CN" altLang="zh-CN" sz="1468" b="1">
                <a:latin typeface="Trebuchet MS" panose="020B0603020202020204" pitchFamily="34" charset="0"/>
              </a:rPr>
              <a:t>数据</a:t>
            </a:r>
            <a:r>
              <a:rPr lang="zh-CN" altLang="zh-CN" sz="1468" u="sng"/>
              <a:t>管理员</a:t>
            </a:r>
            <a:r>
              <a:rPr lang="zh-CN" altLang="zh-CN" sz="1468" b="1">
                <a:latin typeface="Trebuchet MS" panose="020B0603020202020204" pitchFamily="34" charset="0"/>
              </a:rPr>
              <a:t>利益 相关 者</a:t>
            </a:r>
            <a:r>
              <a:rPr lang="zh-CN" altLang="zh-CN" sz="1468" u="sng"/>
              <a:t>添加/删除 (位置)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r>
              <a:rPr lang="zh-CN" altLang="zh-CN" sz="1468" u="sng"/>
              <a:t>用户</a:t>
            </a:r>
            <a:r>
              <a:rPr lang="zh-CN" altLang="zh-CN" sz="1468" b="1">
                <a:latin typeface="Trebuchet MS" panose="020B0603020202020204" pitchFamily="34" charset="0"/>
              </a:rPr>
              <a:t>利益 相关 者</a:t>
            </a:r>
            <a:endParaRPr lang="zh-CN" altLang="zh-CN" sz="1468">
              <a:latin typeface="Trebuchet MS" panose="020B0603020202020204" pitchFamily="34" charset="0"/>
            </a:endParaRPr>
          </a:p>
          <a:p>
            <a:pPr eaLnBrk="1" hangingPunct="1">
              <a:spcBef>
                <a:spcPts val="451"/>
              </a:spcBef>
              <a:defRPr/>
            </a:pPr>
            <a:r>
              <a:rPr lang="zh-CN" altLang="zh-CN" sz="1468" u="sng"/>
              <a:t>搜索</a:t>
            </a:r>
            <a:r>
              <a:rPr lang="zh-CN" altLang="zh-CN" sz="1468" b="1">
                <a:latin typeface="Trebuchet MS" panose="020B0603020202020204" pitchFamily="34" charset="0"/>
              </a:rPr>
              <a:t>功能</a:t>
            </a:r>
            <a:endParaRPr lang="zh-CN" altLang="zh-CN" sz="1468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EF9CF23-4BFA-49A9-B28B-F85566B53F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174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关键</a:t>
            </a:r>
            <a:r>
              <a:rPr sz="2745" spc="-133" dirty="0"/>
              <a:t> </a:t>
            </a:r>
            <a:r>
              <a:rPr sz="2745" spc="47" dirty="0"/>
              <a:t>概念</a:t>
            </a:r>
          </a:p>
        </p:txBody>
      </p:sp>
      <p:sp>
        <p:nvSpPr>
          <p:cNvPr id="71683" name="object 17">
            <a:extLst>
              <a:ext uri="{FF2B5EF4-FFF2-40B4-BE49-F238E27FC236}">
                <a16:creationId xmlns:a16="http://schemas.microsoft.com/office/drawing/2014/main" id="{7D99043A-BCB4-4629-A72F-BE9D9DA40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94175"/>
            <a:ext cx="93662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71684" name="object 18">
            <a:extLst>
              <a:ext uri="{FF2B5EF4-FFF2-40B4-BE49-F238E27FC236}">
                <a16:creationId xmlns:a16="http://schemas.microsoft.com/office/drawing/2014/main" id="{B24E37A2-95C4-49A9-8E87-C23A8A364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34975"/>
            <a:ext cx="3810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外部服务</a:t>
            </a:r>
            <a:r>
              <a:rPr lang="zh-CN" altLang="zh-CN" sz="1200" b="1">
                <a:latin typeface="Trebuchet MS" panose="020B0603020202020204" pitchFamily="34" charset="0"/>
              </a:rPr>
              <a:t>系统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买 (票)</a:t>
            </a:r>
            <a:r>
              <a:rPr lang="zh-CN" altLang="zh-CN" sz="1200" b="1">
                <a:latin typeface="Trebuchet MS" panose="020B0603020202020204" pitchFamily="34" charset="0"/>
              </a:rPr>
              <a:t>功能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票</a:t>
            </a:r>
            <a:r>
              <a:rPr lang="zh-CN" altLang="zh-CN" sz="1200" b="1">
                <a:latin typeface="Trebuchet MS" panose="020B0603020202020204" pitchFamily="34" charset="0"/>
              </a:rPr>
              <a:t>数据</a:t>
            </a:r>
            <a:endParaRPr lang="zh-CN" altLang="zh-CN" sz="1200"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19000"/>
              </a:lnSpc>
            </a:pPr>
            <a:r>
              <a:rPr lang="zh-CN" altLang="zh-CN" sz="1200" u="sng"/>
              <a:t>缆车</a:t>
            </a:r>
            <a:r>
              <a:rPr lang="zh-CN" altLang="zh-CN" sz="1200" b="1">
                <a:latin typeface="Trebuchet MS" panose="020B0603020202020204" pitchFamily="34" charset="0"/>
              </a:rPr>
              <a:t>数据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19000"/>
              </a:lnSpc>
            </a:pPr>
            <a:r>
              <a:rPr lang="zh-CN" altLang="zh-CN" sz="1200" u="sng"/>
              <a:t>画</a:t>
            </a:r>
            <a:r>
              <a:rPr lang="zh-CN" altLang="zh-CN" sz="1200" b="1">
                <a:latin typeface="Trebuchet MS" panose="020B0603020202020204" pitchFamily="34" charset="0"/>
              </a:rPr>
              <a:t>功能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19000"/>
              </a:lnSpc>
            </a:pPr>
            <a:r>
              <a:rPr lang="zh-CN" altLang="zh-CN" sz="1200" u="sng"/>
              <a:t>路线</a:t>
            </a:r>
            <a:r>
              <a:rPr lang="zh-CN" altLang="zh-CN" sz="1200" b="1">
                <a:latin typeface="Trebuchet MS" panose="020B0603020202020204" pitchFamily="34" charset="0"/>
              </a:rPr>
              <a:t>数据</a:t>
            </a:r>
            <a:endParaRPr lang="zh-CN" altLang="zh-CN" sz="1200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交互式地图</a:t>
            </a:r>
            <a:r>
              <a:rPr lang="zh-CN" altLang="zh-CN" sz="1200" b="1">
                <a:latin typeface="Trebuchet MS" panose="020B0603020202020204" pitchFamily="34" charset="0"/>
              </a:rPr>
              <a:t>抽象概念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用户管理</a:t>
            </a:r>
            <a:r>
              <a:rPr lang="zh-CN" altLang="zh-CN" sz="1200" b="1">
                <a:latin typeface="Trebuchet MS" panose="020B0603020202020204" pitchFamily="34" charset="0"/>
              </a:rPr>
              <a:t>功能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注册</a:t>
            </a:r>
            <a:r>
              <a:rPr lang="zh-CN" altLang="zh-CN" sz="1200" b="1">
                <a:latin typeface="Trebuchet MS" panose="020B0603020202020204" pitchFamily="34" charset="0"/>
              </a:rPr>
              <a:t>功能</a:t>
            </a:r>
            <a:endParaRPr lang="zh-CN" altLang="zh-CN" sz="1200">
              <a:latin typeface="Trebuchet MS" panose="020B0603020202020204" pitchFamily="34" charset="0"/>
            </a:endParaRPr>
          </a:p>
          <a:p>
            <a:pPr eaLnBrk="1" hangingPunct="1">
              <a:spcBef>
                <a:spcPts val="338"/>
              </a:spcBef>
            </a:pPr>
            <a:r>
              <a:rPr lang="zh-CN" altLang="zh-CN" sz="1200" u="sng"/>
              <a:t>用户</a:t>
            </a:r>
            <a:r>
              <a:rPr lang="zh-CN" altLang="zh-CN" sz="1200" b="1">
                <a:latin typeface="Trebuchet MS" panose="020B0603020202020204" pitchFamily="34" charset="0"/>
              </a:rPr>
              <a:t>数据</a:t>
            </a:r>
            <a:endParaRPr lang="zh-CN" altLang="zh-CN" sz="1200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登录/注销</a:t>
            </a:r>
            <a:r>
              <a:rPr lang="zh-CN" altLang="zh-CN" sz="1200" b="1">
                <a:latin typeface="Trebuchet MS" panose="020B0603020202020204" pitchFamily="34" charset="0"/>
              </a:rPr>
              <a:t>功能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用户首选项</a:t>
            </a:r>
            <a:r>
              <a:rPr lang="zh-CN" altLang="zh-CN" sz="1200" b="1">
                <a:latin typeface="Trebuchet MS" panose="020B0603020202020204" pitchFamily="34" charset="0"/>
              </a:rPr>
              <a:t>数据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凭据</a:t>
            </a:r>
            <a:r>
              <a:rPr lang="zh-CN" altLang="zh-CN" sz="1200" b="1">
                <a:latin typeface="Trebuchet MS" panose="020B0603020202020204" pitchFamily="34" charset="0"/>
              </a:rPr>
              <a:t>数据</a:t>
            </a:r>
            <a:endParaRPr lang="en-US" altLang="zh-CN" sz="1200" b="1">
              <a:latin typeface="Trebuchet MS" panose="020B0603020202020204" pitchFamily="34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zh-CN" altLang="zh-CN" sz="1200" u="sng"/>
              <a:t>购买</a:t>
            </a:r>
            <a:r>
              <a:rPr lang="zh-CN" altLang="zh-CN" sz="1200" b="1">
                <a:latin typeface="Trebuchet MS" panose="020B0603020202020204" pitchFamily="34" charset="0"/>
              </a:rPr>
              <a:t>功能</a:t>
            </a:r>
            <a:endParaRPr lang="zh-CN" altLang="zh-CN" sz="12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28A65F5-E357-4E0A-ACAF-BDCB3B672E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87" dirty="0"/>
              <a:t>C</a:t>
            </a:r>
            <a:r>
              <a:rPr sz="2745" spc="47" dirty="0"/>
              <a:t>一个</a:t>
            </a:r>
            <a:r>
              <a:rPr sz="2745" spc="-7" dirty="0"/>
              <a:t>t</a:t>
            </a:r>
            <a:r>
              <a:rPr sz="2745" dirty="0"/>
              <a:t>电子邮件</a:t>
            </a:r>
            <a:r>
              <a:rPr sz="2745" spc="53" dirty="0"/>
              <a:t>G</a:t>
            </a:r>
            <a:r>
              <a:rPr sz="2745" spc="47" dirty="0"/>
              <a:t>匝</a:t>
            </a:r>
            <a:r>
              <a:rPr sz="2745" spc="33" dirty="0"/>
              <a:t>一个</a:t>
            </a:r>
            <a:r>
              <a:rPr sz="2745" spc="40" dirty="0"/>
              <a:t>编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CF2E857-7772-458A-B304-CBC5BE1CC988}"/>
              </a:ext>
            </a:extLst>
          </p:cNvPr>
          <p:cNvGraphicFramePr>
            <a:graphicFrameLocks noGrp="1"/>
          </p:cNvGraphicFramePr>
          <p:nvPr/>
        </p:nvGraphicFramePr>
        <p:xfrm>
          <a:off x="257175" y="815975"/>
          <a:ext cx="5721350" cy="221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952"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数据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b="1" spc="-30" dirty="0">
                          <a:latin typeface="Trebuchet MS"/>
                          <a:cs typeface="Trebuchet MS"/>
                        </a:rPr>
                        <a:t>功能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利益 相关 者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b="1" spc="-15" dirty="0">
                          <a:latin typeface="Trebuchet MS"/>
                          <a:cs typeface="Trebuchet MS"/>
                        </a:rPr>
                        <a:t>系统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b="1" spc="-35" dirty="0">
                          <a:latin typeface="Trebuchet MS"/>
                          <a:cs typeface="Trebuchet MS"/>
                        </a:rPr>
                        <a:t>Abs 概念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32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782"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地方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327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计算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327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管理员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327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外部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服务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327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导航</a:t>
                      </a:r>
                      <a:r>
                        <a:rPr sz="1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工具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327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数据库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添加/删除</a:t>
                      </a:r>
                      <a:r>
                        <a:rPr sz="11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地方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用户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最优</a:t>
                      </a:r>
                      <a:r>
                        <a:rPr sz="1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路线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连接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搜索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最短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路径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货运.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模式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买</a:t>
                      </a:r>
                      <a:r>
                        <a:rPr sz="1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票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快</a:t>
                      </a:r>
                      <a:r>
                        <a:rPr sz="11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路线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缆车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画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最</a:t>
                      </a:r>
                      <a:r>
                        <a:rPr sz="1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经济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路线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用户</a:t>
                      </a:r>
                      <a:r>
                        <a:rPr sz="11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管理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便宜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用户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注册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愉快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用户</a:t>
                      </a:r>
                      <a:r>
                        <a:rPr sz="11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偏好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登录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注销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互动</a:t>
                      </a:r>
                      <a:r>
                        <a:rPr sz="1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地图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凭据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购买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票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下载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19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注册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05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25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日志</a:t>
                      </a:r>
                      <a:r>
                        <a:rPr sz="11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在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6449F4D-FAB7-4CC8-8CAB-73E711A1C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125" y="42863"/>
            <a:ext cx="5884863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20" dirty="0"/>
              <a:t>建筑：</a:t>
            </a:r>
            <a:r>
              <a:rPr sz="2745" spc="40" dirty="0"/>
              <a:t>最好</a:t>
            </a:r>
            <a:r>
              <a:rPr sz="2745" spc="-152" dirty="0"/>
              <a:t> </a:t>
            </a:r>
            <a:r>
              <a:rPr sz="2745" spc="40" dirty="0"/>
              <a:t>实践</a:t>
            </a:r>
          </a:p>
        </p:txBody>
      </p:sp>
      <p:sp>
        <p:nvSpPr>
          <p:cNvPr id="73731" name="object 4">
            <a:extLst>
              <a:ext uri="{FF2B5EF4-FFF2-40B4-BE49-F238E27FC236}">
                <a16:creationId xmlns:a16="http://schemas.microsoft.com/office/drawing/2014/main" id="{E7C692D9-9B5D-4113-AB7B-59F66F80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858838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2" name="object 5">
            <a:extLst>
              <a:ext uri="{FF2B5EF4-FFF2-40B4-BE49-F238E27FC236}">
                <a16:creationId xmlns:a16="http://schemas.microsoft.com/office/drawing/2014/main" id="{D94F56B8-77F4-45EA-8A4B-22B49347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141413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3" name="object 6">
            <a:extLst>
              <a:ext uri="{FF2B5EF4-FFF2-40B4-BE49-F238E27FC236}">
                <a16:creationId xmlns:a16="http://schemas.microsoft.com/office/drawing/2014/main" id="{BBCE8802-B8F4-4E1C-A32F-FCB577DB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420813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4" name="object 7">
            <a:extLst>
              <a:ext uri="{FF2B5EF4-FFF2-40B4-BE49-F238E27FC236}">
                <a16:creationId xmlns:a16="http://schemas.microsoft.com/office/drawing/2014/main" id="{C0CC921F-09B7-44B4-88C8-FE878F49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700213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5" name="object 8">
            <a:extLst>
              <a:ext uri="{FF2B5EF4-FFF2-40B4-BE49-F238E27FC236}">
                <a16:creationId xmlns:a16="http://schemas.microsoft.com/office/drawing/2014/main" id="{65BD931B-494E-458F-BEC9-BE21884B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982788"/>
            <a:ext cx="93663" cy="93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6" name="object 9">
            <a:extLst>
              <a:ext uri="{FF2B5EF4-FFF2-40B4-BE49-F238E27FC236}">
                <a16:creationId xmlns:a16="http://schemas.microsoft.com/office/drawing/2014/main" id="{D190BBBB-B5CF-49ED-9815-4480FAD6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262188"/>
            <a:ext cx="93663" cy="93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7" name="object 10">
            <a:extLst>
              <a:ext uri="{FF2B5EF4-FFF2-40B4-BE49-F238E27FC236}">
                <a16:creationId xmlns:a16="http://schemas.microsoft.com/office/drawing/2014/main" id="{3657D0CA-3F62-4493-8FBE-5A6FF02C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541588"/>
            <a:ext cx="93663" cy="95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6" name="object 11">
            <a:extLst>
              <a:ext uri="{FF2B5EF4-FFF2-40B4-BE49-F238E27FC236}">
                <a16:creationId xmlns:a16="http://schemas.microsoft.com/office/drawing/2014/main" id="{69A533FC-C101-442E-B6BF-B46B596C9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69938"/>
            <a:ext cx="5032375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468"/>
              <a:t>从利益相关者和外部系统开始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考虑数据、数据交换和数据存储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考虑活动组件, 即触发事件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将这些函数组合到相关的功能组中</a:t>
            </a:r>
          </a:p>
          <a:p>
            <a:pPr eaLnBrk="1" hangingPunct="1">
              <a:spcBef>
                <a:spcPts val="434"/>
              </a:spcBef>
              <a:defRPr/>
            </a:pPr>
            <a:r>
              <a:rPr lang="zh-CN" altLang="zh-CN" sz="1468"/>
              <a:t>或者, 使用叙事作为指导如何对组件进行分组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>
                <a:latin typeface="Cambria" panose="02040503050406030204" pitchFamily="18" charset="0"/>
              </a:rPr>
              <a:t>→</a:t>
            </a:r>
            <a:r>
              <a:rPr lang="zh-CN" altLang="zh-CN" sz="1468"/>
              <a:t>绘制第一个迭代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验证第一个迭代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5571920-8783-4989-A4D0-92B7DD4B5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20" dirty="0"/>
              <a:t>体系结构: 迭代</a:t>
            </a:r>
            <a:r>
              <a:rPr sz="2745" spc="-133" dirty="0"/>
              <a:t> </a:t>
            </a:r>
            <a:r>
              <a:rPr sz="2745" dirty="0"/>
              <a:t>1</a:t>
            </a:r>
          </a:p>
        </p:txBody>
      </p:sp>
      <p:sp>
        <p:nvSpPr>
          <p:cNvPr id="74755" name="object 4">
            <a:extLst>
              <a:ext uri="{FF2B5EF4-FFF2-40B4-BE49-F238E27FC236}">
                <a16:creationId xmlns:a16="http://schemas.microsoft.com/office/drawing/2014/main" id="{A91FE87B-388E-4AD3-B773-1BEC952B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463"/>
            <a:ext cx="4624388" cy="24971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BFAB60F-2FA9-4835-83C8-01460A826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140" dirty="0"/>
              <a:t> </a:t>
            </a:r>
            <a:r>
              <a:rPr sz="2745" spc="47" dirty="0"/>
              <a:t>责任</a:t>
            </a:r>
          </a:p>
        </p:txBody>
      </p:sp>
      <p:sp>
        <p:nvSpPr>
          <p:cNvPr id="75779" name="object 4">
            <a:extLst>
              <a:ext uri="{FF2B5EF4-FFF2-40B4-BE49-F238E27FC236}">
                <a16:creationId xmlns:a16="http://schemas.microsoft.com/office/drawing/2014/main" id="{C2B10AA0-1816-4ECB-BD31-2A04DA24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82575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0" name="object 5">
            <a:extLst>
              <a:ext uri="{FF2B5EF4-FFF2-40B4-BE49-F238E27FC236}">
                <a16:creationId xmlns:a16="http://schemas.microsoft.com/office/drawing/2014/main" id="{5B81CDBE-C2EB-4072-8954-D576E12C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273175"/>
            <a:ext cx="93662" cy="95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1" name="object 6">
            <a:extLst>
              <a:ext uri="{FF2B5EF4-FFF2-40B4-BE49-F238E27FC236}">
                <a16:creationId xmlns:a16="http://schemas.microsoft.com/office/drawing/2014/main" id="{EAEF8284-7990-4FEB-8950-B145D3A9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1936750"/>
            <a:ext cx="92075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2" name="object 7">
            <a:extLst>
              <a:ext uri="{FF2B5EF4-FFF2-40B4-BE49-F238E27FC236}">
                <a16:creationId xmlns:a16="http://schemas.microsoft.com/office/drawing/2014/main" id="{B72EF140-8BA1-4445-ADFE-F73402B2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2927350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3" name="object 8">
            <a:extLst>
              <a:ext uri="{FF2B5EF4-FFF2-40B4-BE49-F238E27FC236}">
                <a16:creationId xmlns:a16="http://schemas.microsoft.com/office/drawing/2014/main" id="{304A9B74-260E-46F7-BC92-55997C2C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93675"/>
            <a:ext cx="15779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200"/>
              <a:t>支助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ShowPlaces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DisplayMap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DrawRoute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DisplayTicket</a:t>
            </a:r>
            <a:endParaRPr lang="en-US" altLang="zh-CN" sz="1100"/>
          </a:p>
          <a:p>
            <a:pPr eaLnBrk="1" hangingPunct="1">
              <a:lnSpc>
                <a:spcPts val="1600"/>
              </a:lnSpc>
            </a:pPr>
            <a:r>
              <a:rPr lang="zh-CN" altLang="zh-CN" sz="1200"/>
              <a:t>AdminPanel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ListPlaces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ListConnections</a:t>
            </a:r>
            <a:endParaRPr lang="en-US" altLang="zh-CN" sz="1100"/>
          </a:p>
          <a:p>
            <a:pPr eaLnBrk="1" hangingPunct="1">
              <a:lnSpc>
                <a:spcPts val="1600"/>
              </a:lnSpc>
            </a:pPr>
            <a:r>
              <a:rPr lang="zh-CN" altLang="zh-CN" sz="1200"/>
              <a:t>NavigationService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StartCalculation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BuyTicket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RouteComputed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TicketPurchased</a:t>
            </a:r>
            <a:endParaRPr lang="en-US" altLang="zh-CN" sz="1100"/>
          </a:p>
          <a:p>
            <a:pPr eaLnBrk="1" hangingPunct="1">
              <a:lnSpc>
                <a:spcPts val="1600"/>
              </a:lnSpc>
            </a:pPr>
            <a:r>
              <a:rPr lang="zh-CN" altLang="zh-CN" sz="1200"/>
              <a:t>AdminService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AddPlace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1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100"/>
              <a:t>RemovePlace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A19F391-ED20-408B-B2B6-8FF72A0EDC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075" y="4921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简化</a:t>
            </a:r>
            <a:r>
              <a:rPr sz="2745" spc="-127" dirty="0"/>
              <a:t> </a:t>
            </a:r>
            <a:r>
              <a:rPr sz="2745" spc="13" dirty="0"/>
              <a:t>流程</a:t>
            </a:r>
          </a:p>
        </p:txBody>
      </p:sp>
      <p:sp>
        <p:nvSpPr>
          <p:cNvPr id="36867" name="object 4">
            <a:extLst>
              <a:ext uri="{FF2B5EF4-FFF2-40B4-BE49-F238E27FC236}">
                <a16:creationId xmlns:a16="http://schemas.microsoft.com/office/drawing/2014/main" id="{183B8BF1-F9FA-45E6-96BE-C4F070AB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520700"/>
            <a:ext cx="5219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 b="1" dirty="0">
                <a:latin typeface="Trebuchet MS" panose="020B0603020202020204" pitchFamily="34" charset="0"/>
              </a:rPr>
              <a:t>示范性、简化的逐步入门指南以启动概念性体系结构</a:t>
            </a:r>
            <a:endParaRPr lang="zh-CN" altLang="zh-CN" sz="1468" dirty="0">
              <a:latin typeface="Trebuchet MS" panose="020B0603020202020204" pitchFamily="34" charset="0"/>
            </a:endParaRPr>
          </a:p>
        </p:txBody>
      </p:sp>
      <p:sp>
        <p:nvSpPr>
          <p:cNvPr id="37892" name="object 5">
            <a:extLst>
              <a:ext uri="{FF2B5EF4-FFF2-40B4-BE49-F238E27FC236}">
                <a16:creationId xmlns:a16="http://schemas.microsoft.com/office/drawing/2014/main" id="{52D5489D-D5FD-4ACF-B267-1CC96BAA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084263"/>
            <a:ext cx="163513" cy="163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25DCF5B-41DF-469C-A55C-D96DA78B88E2}"/>
              </a:ext>
            </a:extLst>
          </p:cNvPr>
          <p:cNvSpPr txBox="1"/>
          <p:nvPr/>
        </p:nvSpPr>
        <p:spPr>
          <a:xfrm>
            <a:off x="330200" y="1089025"/>
            <a:ext cx="8572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1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7894" name="object 7">
            <a:extLst>
              <a:ext uri="{FF2B5EF4-FFF2-40B4-BE49-F238E27FC236}">
                <a16:creationId xmlns:a16="http://schemas.microsoft.com/office/drawing/2014/main" id="{5B46723B-2445-4F3D-BC77-F2B06504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363663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9747CE2-66B2-4071-95D7-C0B45DF1DCFB}"/>
              </a:ext>
            </a:extLst>
          </p:cNvPr>
          <p:cNvSpPr txBox="1"/>
          <p:nvPr/>
        </p:nvSpPr>
        <p:spPr>
          <a:xfrm>
            <a:off x="330200" y="1368425"/>
            <a:ext cx="8572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2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7896" name="object 9">
            <a:extLst>
              <a:ext uri="{FF2B5EF4-FFF2-40B4-BE49-F238E27FC236}">
                <a16:creationId xmlns:a16="http://schemas.microsoft.com/office/drawing/2014/main" id="{90F2235C-4EA5-489F-8CD5-41D4FF89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643063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9B53E7D-6B29-4B4B-B29E-E94CD6CFF11F}"/>
              </a:ext>
            </a:extLst>
          </p:cNvPr>
          <p:cNvSpPr txBox="1"/>
          <p:nvPr/>
        </p:nvSpPr>
        <p:spPr>
          <a:xfrm>
            <a:off x="330200" y="1647825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3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7898" name="object 11">
            <a:extLst>
              <a:ext uri="{FF2B5EF4-FFF2-40B4-BE49-F238E27FC236}">
                <a16:creationId xmlns:a16="http://schemas.microsoft.com/office/drawing/2014/main" id="{D393D59B-8DF2-4A6B-8A29-5CAC844C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922463"/>
            <a:ext cx="163513" cy="166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33B6FB-0018-47AD-943F-1A0145D0AB08}"/>
              </a:ext>
            </a:extLst>
          </p:cNvPr>
          <p:cNvSpPr txBox="1"/>
          <p:nvPr/>
        </p:nvSpPr>
        <p:spPr>
          <a:xfrm>
            <a:off x="330200" y="1928813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4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7900" name="object 13">
            <a:extLst>
              <a:ext uri="{FF2B5EF4-FFF2-40B4-BE49-F238E27FC236}">
                <a16:creationId xmlns:a16="http://schemas.microsoft.com/office/drawing/2014/main" id="{7A8E4C0B-1D18-4EC9-A159-E5FE23BE8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205038"/>
            <a:ext cx="163513" cy="163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1C29260-E36D-42EA-A9AC-1BB089BFC389}"/>
              </a:ext>
            </a:extLst>
          </p:cNvPr>
          <p:cNvSpPr txBox="1"/>
          <p:nvPr/>
        </p:nvSpPr>
        <p:spPr>
          <a:xfrm>
            <a:off x="330200" y="2209800"/>
            <a:ext cx="8572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5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6878" name="object 19">
            <a:extLst>
              <a:ext uri="{FF2B5EF4-FFF2-40B4-BE49-F238E27FC236}">
                <a16:creationId xmlns:a16="http://schemas.microsoft.com/office/drawing/2014/main" id="{C3E2200A-6524-4A86-A0E9-00FBFE1F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81075"/>
            <a:ext cx="46418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识别系统中的参与者 (如外部系统、用户) 识别数据流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确定功能要求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确定非功能性要求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优先要求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定义用例</a:t>
            </a:r>
            <a:endParaRPr lang="en-US" altLang="zh-CN" sz="1468"/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定义数据项</a:t>
            </a:r>
          </a:p>
        </p:txBody>
      </p:sp>
      <p:sp>
        <p:nvSpPr>
          <p:cNvPr id="37903" name="object 11">
            <a:extLst>
              <a:ext uri="{FF2B5EF4-FFF2-40B4-BE49-F238E27FC236}">
                <a16:creationId xmlns:a16="http://schemas.microsoft.com/office/drawing/2014/main" id="{CA6DBDF2-1091-4883-A302-696E23F2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451100"/>
            <a:ext cx="163513" cy="165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2FEA7D60-2E7F-4CA4-B947-53B820B22477}"/>
              </a:ext>
            </a:extLst>
          </p:cNvPr>
          <p:cNvSpPr txBox="1"/>
          <p:nvPr/>
        </p:nvSpPr>
        <p:spPr>
          <a:xfrm>
            <a:off x="330200" y="2457450"/>
            <a:ext cx="8572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1" spc="-13" dirty="0">
                <a:latin typeface="Calibri"/>
                <a:ea typeface="+mn-ea"/>
                <a:cs typeface="Calibri"/>
              </a:rPr>
              <a:t>6</a:t>
            </a:r>
            <a:endParaRPr sz="801" dirty="0">
              <a:latin typeface="Calibri"/>
              <a:ea typeface="+mn-ea"/>
              <a:cs typeface="Calibri"/>
            </a:endParaRPr>
          </a:p>
        </p:txBody>
      </p:sp>
      <p:sp>
        <p:nvSpPr>
          <p:cNvPr id="37905" name="object 13">
            <a:extLst>
              <a:ext uri="{FF2B5EF4-FFF2-40B4-BE49-F238E27FC236}">
                <a16:creationId xmlns:a16="http://schemas.microsoft.com/office/drawing/2014/main" id="{F0FE8EDC-6555-4BED-A557-275B8F1B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732088"/>
            <a:ext cx="163513" cy="163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8207DF2E-53C8-41C5-BFE8-9B16738FC280}"/>
              </a:ext>
            </a:extLst>
          </p:cNvPr>
          <p:cNvSpPr txBox="1"/>
          <p:nvPr/>
        </p:nvSpPr>
        <p:spPr>
          <a:xfrm>
            <a:off x="330200" y="2736850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1" spc="-13" dirty="0">
                <a:latin typeface="Calibri"/>
                <a:ea typeface="+mn-ea"/>
                <a:cs typeface="Calibri"/>
              </a:rPr>
              <a:t>7</a:t>
            </a:r>
            <a:endParaRPr sz="801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2BD02D4-9E78-487B-A5D8-43963BF8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-4445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140" dirty="0"/>
              <a:t> </a:t>
            </a:r>
            <a:r>
              <a:rPr sz="2745" spc="47" dirty="0"/>
              <a:t>责任</a:t>
            </a:r>
          </a:p>
        </p:txBody>
      </p:sp>
      <p:sp>
        <p:nvSpPr>
          <p:cNvPr id="76803" name="object 4">
            <a:extLst>
              <a:ext uri="{FF2B5EF4-FFF2-40B4-BE49-F238E27FC236}">
                <a16:creationId xmlns:a16="http://schemas.microsoft.com/office/drawing/2014/main" id="{DB4C7E15-66FF-43FA-A57D-B07D85A1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376238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4" name="object 5">
            <a:extLst>
              <a:ext uri="{FF2B5EF4-FFF2-40B4-BE49-F238E27FC236}">
                <a16:creationId xmlns:a16="http://schemas.microsoft.com/office/drawing/2014/main" id="{B23E4895-03A0-4043-B200-9FA2CDAA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900113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5" name="object 6">
            <a:extLst>
              <a:ext uri="{FF2B5EF4-FFF2-40B4-BE49-F238E27FC236}">
                <a16:creationId xmlns:a16="http://schemas.microsoft.com/office/drawing/2014/main" id="{8009B4E7-DA70-4F4B-97CD-305BC33E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624013"/>
            <a:ext cx="93663" cy="95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6" name="object 7">
            <a:extLst>
              <a:ext uri="{FF2B5EF4-FFF2-40B4-BE49-F238E27FC236}">
                <a16:creationId xmlns:a16="http://schemas.microsoft.com/office/drawing/2014/main" id="{B58C1F8D-439A-4499-A39B-9B28A6A7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554288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55AA45-D74A-4C48-AD1B-07DF60CF8F0A}"/>
              </a:ext>
            </a:extLst>
          </p:cNvPr>
          <p:cNvSpPr txBox="1"/>
          <p:nvPr/>
        </p:nvSpPr>
        <p:spPr>
          <a:xfrm>
            <a:off x="538163" y="287338"/>
            <a:ext cx="1925637" cy="304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7" dirty="0">
                <a:latin typeface="Calibri"/>
                <a:ea typeface="+mn-ea"/>
                <a:cs typeface="Calibri"/>
              </a:rPr>
              <a:t>RouteFinder</a:t>
            </a:r>
            <a:endParaRPr sz="1468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3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ComputeRoute</a:t>
            </a:r>
            <a:endParaRPr sz="1335">
              <a:latin typeface="Calibri"/>
              <a:ea typeface="+mn-ea"/>
              <a:cs typeface="Calibri"/>
            </a:endParaRPr>
          </a:p>
          <a:p>
            <a:pPr marL="16951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sz="1468" spc="20" dirty="0">
                <a:latin typeface="Calibri"/>
                <a:ea typeface="+mn-ea"/>
                <a:cs typeface="Calibri"/>
              </a:rPr>
              <a:t>票</a:t>
            </a:r>
            <a:endParaRPr sz="1468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5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ListPrices</a:t>
            </a:r>
            <a:endParaRPr sz="1335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13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StartPurchase</a:t>
            </a:r>
            <a:endParaRPr sz="1335">
              <a:latin typeface="Calibri"/>
              <a:ea typeface="+mn-ea"/>
              <a:cs typeface="Calibri"/>
            </a:endParaRPr>
          </a:p>
          <a:p>
            <a:pPr marL="16951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sz="1468" spc="-13" dirty="0">
                <a:latin typeface="Calibri"/>
                <a:ea typeface="+mn-ea"/>
                <a:cs typeface="Calibri"/>
              </a:rPr>
              <a:t>UserManager</a:t>
            </a:r>
            <a:endParaRPr sz="1468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11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dirty="0">
                <a:latin typeface="Calibri"/>
                <a:ea typeface="+mn-ea"/>
                <a:cs typeface="Calibri"/>
              </a:rPr>
              <a:t>RegisterUser</a:t>
            </a:r>
            <a:endParaRPr sz="1335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3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LoginUser</a:t>
            </a:r>
            <a:endParaRPr sz="1335">
              <a:latin typeface="Calibri"/>
              <a:ea typeface="+mn-ea"/>
              <a:cs typeface="Calibri"/>
            </a:endParaRPr>
          </a:p>
          <a:p>
            <a:pPr marL="16951" indent="186458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1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GetSeasonalTickets</a:t>
            </a:r>
            <a:endParaRPr sz="1335">
              <a:latin typeface="Calibri"/>
              <a:ea typeface="+mn-ea"/>
              <a:cs typeface="Calibri"/>
            </a:endParaRPr>
          </a:p>
          <a:p>
            <a:pPr marL="16951" eaLnBrk="1" fontAlgn="auto" hangingPunct="1">
              <a:spcBef>
                <a:spcPts val="521"/>
              </a:spcBef>
              <a:spcAft>
                <a:spcPts val="0"/>
              </a:spcAft>
              <a:defRPr/>
            </a:pPr>
            <a:r>
              <a:rPr sz="1468" spc="-7" dirty="0">
                <a:latin typeface="Calibri"/>
                <a:ea typeface="+mn-ea"/>
                <a:cs typeface="Calibri"/>
              </a:rPr>
              <a:t>GeoinformationManager</a:t>
            </a:r>
            <a:endParaRPr sz="1468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602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7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AddPlace</a:t>
            </a:r>
            <a:endParaRPr sz="1335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7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RemovePlace</a:t>
            </a:r>
            <a:endParaRPr sz="1335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20" dirty="0">
                <a:latin typeface="Calibri"/>
                <a:ea typeface="+mn-ea"/>
                <a:cs typeface="Calibri"/>
              </a:rPr>
              <a:t>SearchPlace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263CC98-8054-4C73-A8B6-EB2262188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27" dirty="0"/>
              <a:t>迭 代</a:t>
            </a:r>
          </a:p>
        </p:txBody>
      </p:sp>
      <p:sp>
        <p:nvSpPr>
          <p:cNvPr id="74755" name="object 9">
            <a:extLst>
              <a:ext uri="{FF2B5EF4-FFF2-40B4-BE49-F238E27FC236}">
                <a16:creationId xmlns:a16="http://schemas.microsoft.com/office/drawing/2014/main" id="{6299F3ED-E07C-44FE-B46F-6663BC4A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736600"/>
            <a:ext cx="5253037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循环访问功能和非功能性要求:</a:t>
            </a:r>
          </a:p>
          <a:p>
            <a:pPr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功能似乎是好的</a:t>
            </a:r>
          </a:p>
          <a:p>
            <a:pPr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非功能性: 作为质量属性的性能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→排除搜索功能 (如搜索位置,...) 此外, 为更改设计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→抽象的外部系统通过接口 (例如新的公共交通系统)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756D49A-6CE5-482C-A536-3E1D28F6B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47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20" dirty="0"/>
              <a:t>体系结构: 迭代</a:t>
            </a:r>
            <a:r>
              <a:rPr sz="2745" spc="-133" dirty="0"/>
              <a:t> </a:t>
            </a:r>
            <a:r>
              <a:rPr sz="2745" dirty="0"/>
              <a:t>2</a:t>
            </a:r>
          </a:p>
        </p:txBody>
      </p:sp>
      <p:sp>
        <p:nvSpPr>
          <p:cNvPr id="78851" name="object 4">
            <a:extLst>
              <a:ext uri="{FF2B5EF4-FFF2-40B4-BE49-F238E27FC236}">
                <a16:creationId xmlns:a16="http://schemas.microsoft.com/office/drawing/2014/main" id="{1AA7FC55-97F4-43E9-B3D6-D64884CC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4350"/>
            <a:ext cx="4624388" cy="2524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0E572E5-08F5-4834-B662-EC7CB9DE2B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140" dirty="0"/>
              <a:t> </a:t>
            </a:r>
            <a:r>
              <a:rPr sz="2745" spc="47" dirty="0"/>
              <a:t>责任</a:t>
            </a:r>
          </a:p>
        </p:txBody>
      </p:sp>
      <p:sp>
        <p:nvSpPr>
          <p:cNvPr id="79875" name="object 4">
            <a:extLst>
              <a:ext uri="{FF2B5EF4-FFF2-40B4-BE49-F238E27FC236}">
                <a16:creationId xmlns:a16="http://schemas.microsoft.com/office/drawing/2014/main" id="{B19BA1D7-2B64-4BAC-A38F-8F6615A1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104900"/>
            <a:ext cx="93663" cy="9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76" name="object 5">
            <a:extLst>
              <a:ext uri="{FF2B5EF4-FFF2-40B4-BE49-F238E27FC236}">
                <a16:creationId xmlns:a16="http://schemas.microsoft.com/office/drawing/2014/main" id="{5414766A-E9B5-4F9F-93B9-3BCC9388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62877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BD909D7-85DA-40D6-B5F8-A3D6B98CFC00}"/>
              </a:ext>
            </a:extLst>
          </p:cNvPr>
          <p:cNvSpPr txBox="1"/>
          <p:nvPr/>
        </p:nvSpPr>
        <p:spPr>
          <a:xfrm>
            <a:off x="538163" y="1016000"/>
            <a:ext cx="1519237" cy="1182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20" dirty="0">
                <a:latin typeface="Calibri"/>
                <a:ea typeface="+mn-ea"/>
                <a:cs typeface="Calibri"/>
              </a:rPr>
              <a:t>搜索</a:t>
            </a:r>
            <a:endParaRPr sz="1468" dirty="0">
              <a:latin typeface="Calibri"/>
              <a:ea typeface="+mn-ea"/>
              <a:cs typeface="Calibri"/>
            </a:endParaRPr>
          </a:p>
          <a:p>
            <a:pPr marL="16951" indent="186458" eaLnBrk="1" fontAlgn="auto" hangingPunct="1">
              <a:spcBef>
                <a:spcPts val="227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12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SearchPlaces</a:t>
            </a:r>
            <a:endParaRPr sz="1335" dirty="0">
              <a:latin typeface="Calibri"/>
              <a:ea typeface="+mn-ea"/>
              <a:cs typeface="Calibri"/>
            </a:endParaRPr>
          </a:p>
          <a:p>
            <a:pPr algn="ctr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sz="1468" spc="13" dirty="0">
                <a:latin typeface="Calibri"/>
                <a:ea typeface="+mn-ea"/>
                <a:cs typeface="Calibri"/>
              </a:rPr>
              <a:t>PublicTransportAPI</a:t>
            </a:r>
            <a:endParaRPr sz="1468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5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ListPrices</a:t>
            </a:r>
            <a:endParaRPr sz="1335" dirty="0">
              <a:latin typeface="Calibri"/>
              <a:ea typeface="+mn-ea"/>
              <a:cs typeface="Calibri"/>
            </a:endParaRPr>
          </a:p>
          <a:p>
            <a:pPr marL="203408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541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BuyTicket</a:t>
            </a:r>
            <a:endParaRPr sz="1335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BDA4C58F-C23A-4923-AC33-3725F22E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327650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67" dirty="0" err="1">
                <a:solidFill>
                  <a:srgbClr val="000000"/>
                </a:solidFill>
              </a:rPr>
              <a:t>行为</a:t>
            </a:r>
            <a:r>
              <a:rPr lang="en-US" altLang="zh-CN" sz="4800" spc="-167" dirty="0">
                <a:solidFill>
                  <a:srgbClr val="000000"/>
                </a:solidFill>
              </a:rPr>
              <a:t> </a:t>
            </a:r>
            <a:r>
              <a:rPr lang="en-US" altLang="zh-CN" sz="4800" spc="-20" dirty="0">
                <a:solidFill>
                  <a:srgbClr val="000000"/>
                </a:solidFill>
              </a:rPr>
              <a:t>模型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0005217-331B-48BD-A08A-ADA7A15C13A2}"/>
              </a:ext>
            </a:extLst>
          </p:cNvPr>
          <p:cNvSpPr txBox="1">
            <a:spLocks/>
          </p:cNvSpPr>
          <p:nvPr/>
        </p:nvSpPr>
        <p:spPr bwMode="auto">
          <a:xfrm>
            <a:off x="1552575" y="1914525"/>
            <a:ext cx="4343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0" spc="27" dirty="0">
                <a:solidFill>
                  <a:srgbClr val="000000"/>
                </a:solidFill>
              </a:rPr>
              <a:t>的</a:t>
            </a:r>
            <a:r>
              <a:rPr lang="en-US" altLang="zh-CN" sz="1600" spc="33" dirty="0">
                <a:solidFill>
                  <a:srgbClr val="000000"/>
                </a:solidFill>
              </a:rPr>
              <a:t>动态</a:t>
            </a:r>
            <a:r>
              <a:rPr lang="en-US" altLang="zh-CN" sz="1600" spc="-254" dirty="0">
                <a:solidFill>
                  <a:srgbClr val="000000"/>
                </a:solidFill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</a:rPr>
              <a:t>方面</a:t>
            </a:r>
            <a:r>
              <a:rPr lang="en-US" altLang="zh-CN" sz="1600" spc="-7" dirty="0">
                <a:solidFill>
                  <a:srgbClr val="000000"/>
                </a:solidFill>
              </a:rPr>
              <a:t>的</a:t>
            </a:r>
            <a:r>
              <a:rPr lang="en-US" altLang="zh-CN" sz="1600" spc="13" dirty="0">
                <a:solidFill>
                  <a:srgbClr val="000000"/>
                </a:solidFill>
              </a:rPr>
              <a:t>概念</a:t>
            </a:r>
            <a:r>
              <a:rPr lang="en-US" altLang="zh-CN" sz="1600" dirty="0">
                <a:solidFill>
                  <a:srgbClr val="000000"/>
                </a:solidFill>
              </a:rPr>
              <a:t>建筑？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A8DA7A6-C0B5-4EFF-BCE5-4E7E41131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行为</a:t>
            </a:r>
            <a:r>
              <a:rPr sz="2745" spc="-67" dirty="0"/>
              <a:t> </a:t>
            </a:r>
            <a:r>
              <a:rPr sz="2745" spc="33" dirty="0"/>
              <a:t>探索</a:t>
            </a:r>
          </a:p>
        </p:txBody>
      </p:sp>
      <p:sp>
        <p:nvSpPr>
          <p:cNvPr id="78851" name="object 8">
            <a:extLst>
              <a:ext uri="{FF2B5EF4-FFF2-40B4-BE49-F238E27FC236}">
                <a16:creationId xmlns:a16="http://schemas.microsoft.com/office/drawing/2014/main" id="{37C4E524-F153-46D9-B5FF-EA6E1717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815975"/>
            <a:ext cx="5638800" cy="2260600"/>
          </a:xfrm>
        </p:spPr>
        <p:txBody>
          <a:bodyPr lIns="0" tIns="494099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 dirty="0"/>
              <a:t>直到现在仅结构建筑学</a:t>
            </a:r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我们需要考虑到系统的行为</a:t>
            </a:r>
            <a:endParaRPr lang="en-US" altLang="zh-CN" sz="1869" dirty="0"/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通常通过使用说明完成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我们可以采取三使用方案和绘制用例图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C7E202F-BDC0-45BA-8E2A-79FD4BD44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396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行为</a:t>
            </a:r>
            <a:r>
              <a:rPr sz="2745" spc="-67" dirty="0"/>
              <a:t> </a:t>
            </a:r>
            <a:r>
              <a:rPr sz="2745" spc="33" dirty="0"/>
              <a:t>探索</a:t>
            </a:r>
          </a:p>
        </p:txBody>
      </p:sp>
      <p:sp>
        <p:nvSpPr>
          <p:cNvPr id="83971" name="object 4">
            <a:extLst>
              <a:ext uri="{FF2B5EF4-FFF2-40B4-BE49-F238E27FC236}">
                <a16:creationId xmlns:a16="http://schemas.microsoft.com/office/drawing/2014/main" id="{B9A0AA18-5010-4A7B-92DD-47ABFCAD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741363"/>
            <a:ext cx="4378325" cy="2379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2" name="object 5">
            <a:extLst>
              <a:ext uri="{FF2B5EF4-FFF2-40B4-BE49-F238E27FC236}">
                <a16:creationId xmlns:a16="http://schemas.microsoft.com/office/drawing/2014/main" id="{C0730F42-6136-4F36-ABC2-0C2A8BCE3B93}"/>
              </a:ext>
            </a:extLst>
          </p:cNvPr>
          <p:cNvSpPr>
            <a:spLocks/>
          </p:cNvSpPr>
          <p:nvPr/>
        </p:nvSpPr>
        <p:spPr bwMode="auto">
          <a:xfrm>
            <a:off x="790575" y="663575"/>
            <a:ext cx="4602163" cy="2519363"/>
          </a:xfrm>
          <a:custGeom>
            <a:avLst/>
            <a:gdLst>
              <a:gd name="T0" fmla="*/ 0 w 3448050"/>
              <a:gd name="T1" fmla="*/ 0 h 1887855"/>
              <a:gd name="T2" fmla="*/ 6141831 w 3448050"/>
              <a:gd name="T3" fmla="*/ 0 h 1887855"/>
              <a:gd name="T4" fmla="*/ 6141831 w 3448050"/>
              <a:gd name="T5" fmla="*/ 3360453 h 1887855"/>
              <a:gd name="T6" fmla="*/ 0 w 3448050"/>
              <a:gd name="T7" fmla="*/ 3360453 h 1887855"/>
              <a:gd name="T8" fmla="*/ 0 w 3448050"/>
              <a:gd name="T9" fmla="*/ 0 h 1887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48050" h="1887855">
                <a:moveTo>
                  <a:pt x="0" y="0"/>
                </a:moveTo>
                <a:lnTo>
                  <a:pt x="3447643" y="0"/>
                </a:lnTo>
                <a:lnTo>
                  <a:pt x="3447643" y="1887272"/>
                </a:lnTo>
                <a:lnTo>
                  <a:pt x="0" y="1887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973" name="object 6">
            <a:extLst>
              <a:ext uri="{FF2B5EF4-FFF2-40B4-BE49-F238E27FC236}">
                <a16:creationId xmlns:a16="http://schemas.microsoft.com/office/drawing/2014/main" id="{11EBB3FD-C96F-4CD0-936F-FF998E3B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823913"/>
            <a:ext cx="3875088" cy="22399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4" name="object 7">
            <a:extLst>
              <a:ext uri="{FF2B5EF4-FFF2-40B4-BE49-F238E27FC236}">
                <a16:creationId xmlns:a16="http://schemas.microsoft.com/office/drawing/2014/main" id="{0C19BAD3-516E-4FBE-9988-6A212BB9D2FD}"/>
              </a:ext>
            </a:extLst>
          </p:cNvPr>
          <p:cNvSpPr>
            <a:spLocks/>
          </p:cNvSpPr>
          <p:nvPr/>
        </p:nvSpPr>
        <p:spPr bwMode="auto">
          <a:xfrm>
            <a:off x="1000125" y="681038"/>
            <a:ext cx="355600" cy="53975"/>
          </a:xfrm>
          <a:custGeom>
            <a:avLst/>
            <a:gdLst>
              <a:gd name="T0" fmla="*/ 20306 w 266065"/>
              <a:gd name="T1" fmla="*/ 12914 h 41909"/>
              <a:gd name="T2" fmla="*/ 48438 w 266065"/>
              <a:gd name="T3" fmla="*/ 0 h 41909"/>
              <a:gd name="T4" fmla="*/ 9420 w 266065"/>
              <a:gd name="T5" fmla="*/ 12914 h 41909"/>
              <a:gd name="T6" fmla="*/ 98400 w 266065"/>
              <a:gd name="T7" fmla="*/ 69505 h 41909"/>
              <a:gd name="T8" fmla="*/ 71990 w 266065"/>
              <a:gd name="T9" fmla="*/ 36067 h 41909"/>
              <a:gd name="T10" fmla="*/ 104498 w 266065"/>
              <a:gd name="T11" fmla="*/ 18071 h 41909"/>
              <a:gd name="T12" fmla="*/ 88996 w 266065"/>
              <a:gd name="T13" fmla="*/ 25865 h 41909"/>
              <a:gd name="T14" fmla="*/ 120480 w 266065"/>
              <a:gd name="T15" fmla="*/ 40725 h 41909"/>
              <a:gd name="T16" fmla="*/ 87757 w 266065"/>
              <a:gd name="T17" fmla="*/ 60794 h 41909"/>
              <a:gd name="T18" fmla="*/ 106976 w 266065"/>
              <a:gd name="T19" fmla="*/ 67908 h 41909"/>
              <a:gd name="T20" fmla="*/ 111306 w 266065"/>
              <a:gd name="T21" fmla="*/ 39111 h 41909"/>
              <a:gd name="T22" fmla="*/ 114978 w 266065"/>
              <a:gd name="T23" fmla="*/ 24491 h 41909"/>
              <a:gd name="T24" fmla="*/ 120361 w 266065"/>
              <a:gd name="T25" fmla="*/ 39111 h 41909"/>
              <a:gd name="T26" fmla="*/ 109176 w 266065"/>
              <a:gd name="T27" fmla="*/ 56361 h 41909"/>
              <a:gd name="T28" fmla="*/ 118736 w 266065"/>
              <a:gd name="T29" fmla="*/ 56092 h 41909"/>
              <a:gd name="T30" fmla="*/ 128545 w 266065"/>
              <a:gd name="T31" fmla="*/ 18355 h 41909"/>
              <a:gd name="T32" fmla="*/ 156002 w 266065"/>
              <a:gd name="T33" fmla="*/ 57282 h 41909"/>
              <a:gd name="T34" fmla="*/ 163599 w 266065"/>
              <a:gd name="T35" fmla="*/ 29518 h 41909"/>
              <a:gd name="T36" fmla="*/ 199098 w 266065"/>
              <a:gd name="T37" fmla="*/ 18355 h 41909"/>
              <a:gd name="T38" fmla="*/ 171908 w 266065"/>
              <a:gd name="T39" fmla="*/ 29518 h 41909"/>
              <a:gd name="T40" fmla="*/ 212732 w 266065"/>
              <a:gd name="T41" fmla="*/ 67753 h 41909"/>
              <a:gd name="T42" fmla="*/ 268779 w 266065"/>
              <a:gd name="T43" fmla="*/ 7886 h 41909"/>
              <a:gd name="T44" fmla="*/ 260179 w 266065"/>
              <a:gd name="T45" fmla="*/ 34452 h 41909"/>
              <a:gd name="T46" fmla="*/ 222599 w 266065"/>
              <a:gd name="T47" fmla="*/ 67753 h 41909"/>
              <a:gd name="T48" fmla="*/ 260431 w 266065"/>
              <a:gd name="T49" fmla="*/ 23631 h 41909"/>
              <a:gd name="T50" fmla="*/ 268779 w 266065"/>
              <a:gd name="T51" fmla="*/ 7886 h 41909"/>
              <a:gd name="T52" fmla="*/ 265662 w 266065"/>
              <a:gd name="T53" fmla="*/ 31039 h 41909"/>
              <a:gd name="T54" fmla="*/ 260131 w 266065"/>
              <a:gd name="T55" fmla="*/ 64571 h 41909"/>
              <a:gd name="T56" fmla="*/ 252051 w 266065"/>
              <a:gd name="T57" fmla="*/ 39111 h 41909"/>
              <a:gd name="T58" fmla="*/ 269454 w 266065"/>
              <a:gd name="T59" fmla="*/ 58899 h 41909"/>
              <a:gd name="T60" fmla="*/ 273221 w 266065"/>
              <a:gd name="T61" fmla="*/ 67753 h 41909"/>
              <a:gd name="T62" fmla="*/ 282924 w 266065"/>
              <a:gd name="T63" fmla="*/ 51986 h 41909"/>
              <a:gd name="T64" fmla="*/ 314769 w 266065"/>
              <a:gd name="T65" fmla="*/ 16924 h 41909"/>
              <a:gd name="T66" fmla="*/ 293294 w 266065"/>
              <a:gd name="T67" fmla="*/ 33885 h 41909"/>
              <a:gd name="T68" fmla="*/ 302192 w 266065"/>
              <a:gd name="T69" fmla="*/ 62403 h 41909"/>
              <a:gd name="T70" fmla="*/ 313496 w 266065"/>
              <a:gd name="T71" fmla="*/ 62403 h 41909"/>
              <a:gd name="T72" fmla="*/ 322257 w 266065"/>
              <a:gd name="T73" fmla="*/ 33885 h 41909"/>
              <a:gd name="T74" fmla="*/ 332371 w 266065"/>
              <a:gd name="T75" fmla="*/ 33777 h 41909"/>
              <a:gd name="T76" fmla="*/ 355675 w 266065"/>
              <a:gd name="T77" fmla="*/ 69090 h 41909"/>
              <a:gd name="T78" fmla="*/ 354666 w 266065"/>
              <a:gd name="T79" fmla="*/ 18355 h 41909"/>
              <a:gd name="T80" fmla="*/ 379156 w 266065"/>
              <a:gd name="T81" fmla="*/ 61758 h 41909"/>
              <a:gd name="T82" fmla="*/ 379156 w 266065"/>
              <a:gd name="T83" fmla="*/ 61758 h 41909"/>
              <a:gd name="T84" fmla="*/ 379357 w 266065"/>
              <a:gd name="T85" fmla="*/ 47444 h 41909"/>
              <a:gd name="T86" fmla="*/ 379156 w 266065"/>
              <a:gd name="T87" fmla="*/ 61758 h 41909"/>
              <a:gd name="T88" fmla="*/ 388280 w 266065"/>
              <a:gd name="T89" fmla="*/ 67753 h 41909"/>
              <a:gd name="T90" fmla="*/ 415782 w 266065"/>
              <a:gd name="T91" fmla="*/ 18355 h 41909"/>
              <a:gd name="T92" fmla="*/ 424261 w 266065"/>
              <a:gd name="T93" fmla="*/ 25136 h 41909"/>
              <a:gd name="T94" fmla="*/ 406759 w 266065"/>
              <a:gd name="T95" fmla="*/ 25136 h 41909"/>
              <a:gd name="T96" fmla="*/ 419518 w 266065"/>
              <a:gd name="T97" fmla="*/ 61342 h 41909"/>
              <a:gd name="T98" fmla="*/ 419956 w 266065"/>
              <a:gd name="T99" fmla="*/ 68476 h 41909"/>
              <a:gd name="T100" fmla="*/ 424261 w 266065"/>
              <a:gd name="T101" fmla="*/ 61342 h 41909"/>
              <a:gd name="T102" fmla="*/ 427456 w 266065"/>
              <a:gd name="T103" fmla="*/ 52256 h 41909"/>
              <a:gd name="T104" fmla="*/ 456240 w 266065"/>
              <a:gd name="T105" fmla="*/ 17250 h 41909"/>
              <a:gd name="T106" fmla="*/ 447826 w 266065"/>
              <a:gd name="T107" fmla="*/ 24491 h 41909"/>
              <a:gd name="T108" fmla="*/ 475755 w 266065"/>
              <a:gd name="T109" fmla="*/ 39111 h 41909"/>
              <a:gd name="T110" fmla="*/ 438390 w 266065"/>
              <a:gd name="T111" fmla="*/ 54737 h 41909"/>
              <a:gd name="T112" fmla="*/ 465726 w 266065"/>
              <a:gd name="T113" fmla="*/ 66246 h 41909"/>
              <a:gd name="T114" fmla="*/ 475755 w 266065"/>
              <a:gd name="T115" fmla="*/ 39111 h 41909"/>
              <a:gd name="T116" fmla="*/ 457643 w 266065"/>
              <a:gd name="T117" fmla="*/ 24491 h 41909"/>
              <a:gd name="T118" fmla="*/ 475608 w 266065"/>
              <a:gd name="T119" fmla="*/ 37097 h 41909"/>
              <a:gd name="T120" fmla="*/ 462981 w 266065"/>
              <a:gd name="T121" fmla="*/ 58022 h 41909"/>
              <a:gd name="T122" fmla="*/ 474899 w 266065"/>
              <a:gd name="T123" fmla="*/ 54069 h 419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66065" h="41909">
                <a:moveTo>
                  <a:pt x="5255" y="40635"/>
                </a:moveTo>
                <a:lnTo>
                  <a:pt x="0" y="40635"/>
                </a:lnTo>
                <a:lnTo>
                  <a:pt x="0" y="0"/>
                </a:lnTo>
                <a:lnTo>
                  <a:pt x="6500" y="0"/>
                </a:lnTo>
                <a:lnTo>
                  <a:pt x="11329" y="7745"/>
                </a:lnTo>
                <a:lnTo>
                  <a:pt x="5255" y="7745"/>
                </a:lnTo>
                <a:lnTo>
                  <a:pt x="5255" y="40635"/>
                </a:lnTo>
                <a:close/>
              </a:path>
              <a:path w="266065" h="41909">
                <a:moveTo>
                  <a:pt x="32253" y="32917"/>
                </a:moveTo>
                <a:lnTo>
                  <a:pt x="27025" y="32917"/>
                </a:lnTo>
                <a:lnTo>
                  <a:pt x="27025" y="0"/>
                </a:lnTo>
                <a:lnTo>
                  <a:pt x="32253" y="0"/>
                </a:lnTo>
                <a:lnTo>
                  <a:pt x="32253" y="32917"/>
                </a:lnTo>
                <a:close/>
              </a:path>
              <a:path w="266065" h="41909">
                <a:moveTo>
                  <a:pt x="32253" y="40635"/>
                </a:moveTo>
                <a:lnTo>
                  <a:pt x="26085" y="40635"/>
                </a:lnTo>
                <a:lnTo>
                  <a:pt x="5255" y="7745"/>
                </a:lnTo>
                <a:lnTo>
                  <a:pt x="11329" y="7745"/>
                </a:lnTo>
                <a:lnTo>
                  <a:pt x="27025" y="32917"/>
                </a:lnTo>
                <a:lnTo>
                  <a:pt x="32253" y="32917"/>
                </a:lnTo>
                <a:lnTo>
                  <a:pt x="32253" y="40635"/>
                </a:lnTo>
                <a:close/>
              </a:path>
              <a:path w="266065" h="41909">
                <a:moveTo>
                  <a:pt x="54899" y="41686"/>
                </a:moveTo>
                <a:lnTo>
                  <a:pt x="49699" y="41686"/>
                </a:lnTo>
                <a:lnTo>
                  <a:pt x="46573" y="40344"/>
                </a:lnTo>
                <a:lnTo>
                  <a:pt x="41446" y="34978"/>
                </a:lnTo>
                <a:lnTo>
                  <a:pt x="40205" y="31340"/>
                </a:lnTo>
                <a:lnTo>
                  <a:pt x="40164" y="21631"/>
                </a:lnTo>
                <a:lnTo>
                  <a:pt x="41455" y="17768"/>
                </a:lnTo>
                <a:lnTo>
                  <a:pt x="46629" y="11825"/>
                </a:lnTo>
                <a:lnTo>
                  <a:pt x="49994" y="10345"/>
                </a:lnTo>
                <a:lnTo>
                  <a:pt x="56264" y="10345"/>
                </a:lnTo>
                <a:lnTo>
                  <a:pt x="58301" y="10838"/>
                </a:lnTo>
                <a:lnTo>
                  <a:pt x="62248" y="12812"/>
                </a:lnTo>
                <a:lnTo>
                  <a:pt x="63751" y="14089"/>
                </a:lnTo>
                <a:lnTo>
                  <a:pt x="64148" y="14688"/>
                </a:lnTo>
                <a:lnTo>
                  <a:pt x="51570" y="14688"/>
                </a:lnTo>
                <a:lnTo>
                  <a:pt x="49652" y="15513"/>
                </a:lnTo>
                <a:lnTo>
                  <a:pt x="46554" y="18814"/>
                </a:lnTo>
                <a:lnTo>
                  <a:pt x="45745" y="20884"/>
                </a:lnTo>
                <a:lnTo>
                  <a:pt x="45641" y="23457"/>
                </a:lnTo>
                <a:lnTo>
                  <a:pt x="67152" y="23457"/>
                </a:lnTo>
                <a:lnTo>
                  <a:pt x="67218" y="24425"/>
                </a:lnTo>
                <a:lnTo>
                  <a:pt x="67218" y="27412"/>
                </a:lnTo>
                <a:lnTo>
                  <a:pt x="45503" y="27412"/>
                </a:lnTo>
                <a:lnTo>
                  <a:pt x="45595" y="30418"/>
                </a:lnTo>
                <a:lnTo>
                  <a:pt x="46305" y="32829"/>
                </a:lnTo>
                <a:lnTo>
                  <a:pt x="48961" y="36462"/>
                </a:lnTo>
                <a:lnTo>
                  <a:pt x="51017" y="37371"/>
                </a:lnTo>
                <a:lnTo>
                  <a:pt x="64000" y="37371"/>
                </a:lnTo>
                <a:lnTo>
                  <a:pt x="63068" y="38256"/>
                </a:lnTo>
                <a:lnTo>
                  <a:pt x="61556" y="39731"/>
                </a:lnTo>
                <a:lnTo>
                  <a:pt x="59684" y="40727"/>
                </a:lnTo>
                <a:lnTo>
                  <a:pt x="57453" y="41243"/>
                </a:lnTo>
                <a:lnTo>
                  <a:pt x="56254" y="41538"/>
                </a:lnTo>
                <a:lnTo>
                  <a:pt x="54899" y="41686"/>
                </a:lnTo>
                <a:close/>
              </a:path>
              <a:path w="266065" h="41909">
                <a:moveTo>
                  <a:pt x="67152" y="23457"/>
                </a:moveTo>
                <a:lnTo>
                  <a:pt x="62100" y="23457"/>
                </a:lnTo>
                <a:lnTo>
                  <a:pt x="61897" y="21299"/>
                </a:lnTo>
                <a:lnTo>
                  <a:pt x="61427" y="19575"/>
                </a:lnTo>
                <a:lnTo>
                  <a:pt x="59325" y="15887"/>
                </a:lnTo>
                <a:lnTo>
                  <a:pt x="57047" y="14688"/>
                </a:lnTo>
                <a:lnTo>
                  <a:pt x="64148" y="14688"/>
                </a:lnTo>
                <a:lnTo>
                  <a:pt x="65779" y="17150"/>
                </a:lnTo>
                <a:lnTo>
                  <a:pt x="66443" y="18893"/>
                </a:lnTo>
                <a:lnTo>
                  <a:pt x="66781" y="20912"/>
                </a:lnTo>
                <a:lnTo>
                  <a:pt x="67070" y="22249"/>
                </a:lnTo>
                <a:lnTo>
                  <a:pt x="67152" y="23457"/>
                </a:lnTo>
                <a:close/>
              </a:path>
              <a:path w="266065" h="41909">
                <a:moveTo>
                  <a:pt x="64000" y="37371"/>
                </a:moveTo>
                <a:lnTo>
                  <a:pt x="56402" y="37371"/>
                </a:lnTo>
                <a:lnTo>
                  <a:pt x="58477" y="36513"/>
                </a:lnTo>
                <a:lnTo>
                  <a:pt x="60026" y="34798"/>
                </a:lnTo>
                <a:lnTo>
                  <a:pt x="60911" y="33802"/>
                </a:lnTo>
                <a:lnTo>
                  <a:pt x="61538" y="32650"/>
                </a:lnTo>
                <a:lnTo>
                  <a:pt x="61907" y="31340"/>
                </a:lnTo>
                <a:lnTo>
                  <a:pt x="66803" y="31340"/>
                </a:lnTo>
                <a:lnTo>
                  <a:pt x="66674" y="32428"/>
                </a:lnTo>
                <a:lnTo>
                  <a:pt x="66245" y="33641"/>
                </a:lnTo>
                <a:lnTo>
                  <a:pt x="64788" y="36315"/>
                </a:lnTo>
                <a:lnTo>
                  <a:pt x="64000" y="37371"/>
                </a:lnTo>
                <a:close/>
              </a:path>
              <a:path w="266065" h="41909">
                <a:moveTo>
                  <a:pt x="85438" y="40635"/>
                </a:moveTo>
                <a:lnTo>
                  <a:pt x="80265" y="40635"/>
                </a:lnTo>
                <a:lnTo>
                  <a:pt x="71717" y="11009"/>
                </a:lnTo>
                <a:lnTo>
                  <a:pt x="77167" y="11009"/>
                </a:lnTo>
                <a:lnTo>
                  <a:pt x="82865" y="34355"/>
                </a:lnTo>
                <a:lnTo>
                  <a:pt x="87036" y="34355"/>
                </a:lnTo>
                <a:lnTo>
                  <a:pt x="85438" y="40635"/>
                </a:lnTo>
                <a:close/>
              </a:path>
              <a:path w="266065" h="41909">
                <a:moveTo>
                  <a:pt x="87036" y="34355"/>
                </a:moveTo>
                <a:lnTo>
                  <a:pt x="82865" y="34355"/>
                </a:lnTo>
                <a:lnTo>
                  <a:pt x="88646" y="11009"/>
                </a:lnTo>
                <a:lnTo>
                  <a:pt x="94234" y="11009"/>
                </a:lnTo>
                <a:lnTo>
                  <a:pt x="95910" y="17703"/>
                </a:lnTo>
                <a:lnTo>
                  <a:pt x="91274" y="17703"/>
                </a:lnTo>
                <a:lnTo>
                  <a:pt x="87036" y="34355"/>
                </a:lnTo>
                <a:close/>
              </a:path>
              <a:path w="266065" h="41909">
                <a:moveTo>
                  <a:pt x="104341" y="34217"/>
                </a:moveTo>
                <a:lnTo>
                  <a:pt x="100043" y="34217"/>
                </a:lnTo>
                <a:lnTo>
                  <a:pt x="106101" y="11009"/>
                </a:lnTo>
                <a:lnTo>
                  <a:pt x="111080" y="11009"/>
                </a:lnTo>
                <a:lnTo>
                  <a:pt x="104341" y="34217"/>
                </a:lnTo>
                <a:close/>
              </a:path>
              <a:path w="266065" h="41909">
                <a:moveTo>
                  <a:pt x="102477" y="40635"/>
                </a:moveTo>
                <a:lnTo>
                  <a:pt x="97305" y="40635"/>
                </a:lnTo>
                <a:lnTo>
                  <a:pt x="91274" y="17703"/>
                </a:lnTo>
                <a:lnTo>
                  <a:pt x="95910" y="17703"/>
                </a:lnTo>
                <a:lnTo>
                  <a:pt x="100043" y="34217"/>
                </a:lnTo>
                <a:lnTo>
                  <a:pt x="104341" y="34217"/>
                </a:lnTo>
                <a:lnTo>
                  <a:pt x="102477" y="40635"/>
                </a:lnTo>
                <a:close/>
              </a:path>
              <a:path w="266065" h="41909">
                <a:moveTo>
                  <a:pt x="124192" y="40635"/>
                </a:moveTo>
                <a:lnTo>
                  <a:pt x="118687" y="40635"/>
                </a:lnTo>
                <a:lnTo>
                  <a:pt x="118687" y="0"/>
                </a:lnTo>
                <a:lnTo>
                  <a:pt x="140595" y="0"/>
                </a:lnTo>
                <a:lnTo>
                  <a:pt x="143149" y="451"/>
                </a:lnTo>
                <a:lnTo>
                  <a:pt x="148977" y="3088"/>
                </a:lnTo>
                <a:lnTo>
                  <a:pt x="149956" y="4730"/>
                </a:lnTo>
                <a:lnTo>
                  <a:pt x="124192" y="4730"/>
                </a:lnTo>
                <a:lnTo>
                  <a:pt x="124192" y="18616"/>
                </a:lnTo>
                <a:lnTo>
                  <a:pt x="148217" y="18616"/>
                </a:lnTo>
                <a:lnTo>
                  <a:pt x="146967" y="19722"/>
                </a:lnTo>
                <a:lnTo>
                  <a:pt x="145159" y="20663"/>
                </a:lnTo>
                <a:lnTo>
                  <a:pt x="146745" y="21308"/>
                </a:lnTo>
                <a:lnTo>
                  <a:pt x="147939" y="22157"/>
                </a:lnTo>
                <a:lnTo>
                  <a:pt x="148742" y="23208"/>
                </a:lnTo>
                <a:lnTo>
                  <a:pt x="124192" y="23208"/>
                </a:lnTo>
                <a:lnTo>
                  <a:pt x="124192" y="40635"/>
                </a:lnTo>
                <a:close/>
              </a:path>
              <a:path w="266065" h="41909">
                <a:moveTo>
                  <a:pt x="148217" y="18616"/>
                </a:moveTo>
                <a:lnTo>
                  <a:pt x="139498" y="18616"/>
                </a:lnTo>
                <a:lnTo>
                  <a:pt x="141540" y="18100"/>
                </a:lnTo>
                <a:lnTo>
                  <a:pt x="144546" y="16034"/>
                </a:lnTo>
                <a:lnTo>
                  <a:pt x="145298" y="14172"/>
                </a:lnTo>
                <a:lnTo>
                  <a:pt x="145298" y="8584"/>
                </a:lnTo>
                <a:lnTo>
                  <a:pt x="144247" y="6611"/>
                </a:lnTo>
                <a:lnTo>
                  <a:pt x="141019" y="5006"/>
                </a:lnTo>
                <a:lnTo>
                  <a:pt x="139516" y="4730"/>
                </a:lnTo>
                <a:lnTo>
                  <a:pt x="149956" y="4730"/>
                </a:lnTo>
                <a:lnTo>
                  <a:pt x="150885" y="6288"/>
                </a:lnTo>
                <a:lnTo>
                  <a:pt x="150885" y="13388"/>
                </a:lnTo>
                <a:lnTo>
                  <a:pt x="150383" y="15379"/>
                </a:lnTo>
                <a:lnTo>
                  <a:pt x="148373" y="18478"/>
                </a:lnTo>
                <a:lnTo>
                  <a:pt x="148217" y="18616"/>
                </a:lnTo>
                <a:close/>
              </a:path>
              <a:path w="266065" h="41909">
                <a:moveTo>
                  <a:pt x="152434" y="40635"/>
                </a:moveTo>
                <a:lnTo>
                  <a:pt x="145685" y="40635"/>
                </a:lnTo>
                <a:lnTo>
                  <a:pt x="145501" y="40284"/>
                </a:lnTo>
                <a:lnTo>
                  <a:pt x="145353" y="39833"/>
                </a:lnTo>
                <a:lnTo>
                  <a:pt x="145132" y="38726"/>
                </a:lnTo>
                <a:lnTo>
                  <a:pt x="145040" y="37656"/>
                </a:lnTo>
                <a:lnTo>
                  <a:pt x="144505" y="26638"/>
                </a:lnTo>
                <a:lnTo>
                  <a:pt x="143518" y="24858"/>
                </a:lnTo>
                <a:lnTo>
                  <a:pt x="141674" y="23955"/>
                </a:lnTo>
                <a:lnTo>
                  <a:pt x="140623" y="23457"/>
                </a:lnTo>
                <a:lnTo>
                  <a:pt x="138972" y="23208"/>
                </a:lnTo>
                <a:lnTo>
                  <a:pt x="148742" y="23208"/>
                </a:lnTo>
                <a:lnTo>
                  <a:pt x="149544" y="24259"/>
                </a:lnTo>
                <a:lnTo>
                  <a:pt x="149991" y="25965"/>
                </a:lnTo>
                <a:lnTo>
                  <a:pt x="150332" y="35324"/>
                </a:lnTo>
                <a:lnTo>
                  <a:pt x="150461" y="36476"/>
                </a:lnTo>
                <a:lnTo>
                  <a:pt x="150996" y="38523"/>
                </a:lnTo>
                <a:lnTo>
                  <a:pt x="151586" y="39353"/>
                </a:lnTo>
                <a:lnTo>
                  <a:pt x="152434" y="39722"/>
                </a:lnTo>
                <a:lnTo>
                  <a:pt x="152434" y="40635"/>
                </a:lnTo>
                <a:close/>
              </a:path>
              <a:path w="266065" h="41909">
                <a:moveTo>
                  <a:pt x="176021" y="41714"/>
                </a:moveTo>
                <a:lnTo>
                  <a:pt x="167058" y="41714"/>
                </a:lnTo>
                <a:lnTo>
                  <a:pt x="163822" y="40335"/>
                </a:lnTo>
                <a:lnTo>
                  <a:pt x="159027" y="34821"/>
                </a:lnTo>
                <a:lnTo>
                  <a:pt x="157848" y="31179"/>
                </a:lnTo>
                <a:lnTo>
                  <a:pt x="157829" y="21493"/>
                </a:lnTo>
                <a:lnTo>
                  <a:pt x="159092" y="17528"/>
                </a:lnTo>
                <a:lnTo>
                  <a:pt x="164145" y="11627"/>
                </a:lnTo>
                <a:lnTo>
                  <a:pt x="167538" y="10151"/>
                </a:lnTo>
                <a:lnTo>
                  <a:pt x="175615" y="10151"/>
                </a:lnTo>
                <a:lnTo>
                  <a:pt x="178842" y="11424"/>
                </a:lnTo>
                <a:lnTo>
                  <a:pt x="182024" y="14494"/>
                </a:lnTo>
                <a:lnTo>
                  <a:pt x="168617" y="14494"/>
                </a:lnTo>
                <a:lnTo>
                  <a:pt x="166404" y="15656"/>
                </a:lnTo>
                <a:lnTo>
                  <a:pt x="163633" y="20322"/>
                </a:lnTo>
                <a:lnTo>
                  <a:pt x="162946" y="23106"/>
                </a:lnTo>
                <a:lnTo>
                  <a:pt x="162946" y="29542"/>
                </a:lnTo>
                <a:lnTo>
                  <a:pt x="163638" y="32170"/>
                </a:lnTo>
                <a:lnTo>
                  <a:pt x="166404" y="36375"/>
                </a:lnTo>
                <a:lnTo>
                  <a:pt x="168598" y="37426"/>
                </a:lnTo>
                <a:lnTo>
                  <a:pt x="181661" y="37426"/>
                </a:lnTo>
                <a:lnTo>
                  <a:pt x="179626" y="40155"/>
                </a:lnTo>
                <a:lnTo>
                  <a:pt x="176021" y="41714"/>
                </a:lnTo>
                <a:close/>
              </a:path>
              <a:path w="266065" h="41909">
                <a:moveTo>
                  <a:pt x="181661" y="37426"/>
                </a:moveTo>
                <a:lnTo>
                  <a:pt x="174905" y="37426"/>
                </a:lnTo>
                <a:lnTo>
                  <a:pt x="177169" y="36177"/>
                </a:lnTo>
                <a:lnTo>
                  <a:pt x="179621" y="31179"/>
                </a:lnTo>
                <a:lnTo>
                  <a:pt x="180235" y="28399"/>
                </a:lnTo>
                <a:lnTo>
                  <a:pt x="180235" y="22572"/>
                </a:lnTo>
                <a:lnTo>
                  <a:pt x="179792" y="20322"/>
                </a:lnTo>
                <a:lnTo>
                  <a:pt x="177505" y="15859"/>
                </a:lnTo>
                <a:lnTo>
                  <a:pt x="175090" y="14494"/>
                </a:lnTo>
                <a:lnTo>
                  <a:pt x="182024" y="14494"/>
                </a:lnTo>
                <a:lnTo>
                  <a:pt x="184116" y="16514"/>
                </a:lnTo>
                <a:lnTo>
                  <a:pt x="185435" y="20257"/>
                </a:lnTo>
                <a:lnTo>
                  <a:pt x="185435" y="29976"/>
                </a:lnTo>
                <a:lnTo>
                  <a:pt x="184273" y="33922"/>
                </a:lnTo>
                <a:lnTo>
                  <a:pt x="181661" y="37426"/>
                </a:lnTo>
                <a:close/>
              </a:path>
              <a:path w="266065" h="41909">
                <a:moveTo>
                  <a:pt x="205370" y="41437"/>
                </a:moveTo>
                <a:lnTo>
                  <a:pt x="198436" y="41437"/>
                </a:lnTo>
                <a:lnTo>
                  <a:pt x="195559" y="40026"/>
                </a:lnTo>
                <a:lnTo>
                  <a:pt x="193199" y="35692"/>
                </a:lnTo>
                <a:lnTo>
                  <a:pt x="192784" y="33673"/>
                </a:lnTo>
                <a:lnTo>
                  <a:pt x="192784" y="11009"/>
                </a:lnTo>
                <a:lnTo>
                  <a:pt x="197874" y="11009"/>
                </a:lnTo>
                <a:lnTo>
                  <a:pt x="197913" y="32391"/>
                </a:lnTo>
                <a:lnTo>
                  <a:pt x="198113" y="33424"/>
                </a:lnTo>
                <a:lnTo>
                  <a:pt x="199478" y="36153"/>
                </a:lnTo>
                <a:lnTo>
                  <a:pt x="201128" y="37039"/>
                </a:lnTo>
                <a:lnTo>
                  <a:pt x="211537" y="37039"/>
                </a:lnTo>
                <a:lnTo>
                  <a:pt x="211336" y="37389"/>
                </a:lnTo>
                <a:lnTo>
                  <a:pt x="210534" y="38339"/>
                </a:lnTo>
                <a:lnTo>
                  <a:pt x="207675" y="40662"/>
                </a:lnTo>
                <a:lnTo>
                  <a:pt x="205370" y="41437"/>
                </a:lnTo>
                <a:close/>
              </a:path>
              <a:path w="266065" h="41909">
                <a:moveTo>
                  <a:pt x="211537" y="37039"/>
                </a:moveTo>
                <a:lnTo>
                  <a:pt x="207011" y="37039"/>
                </a:lnTo>
                <a:lnTo>
                  <a:pt x="209372" y="35490"/>
                </a:lnTo>
                <a:lnTo>
                  <a:pt x="210626" y="32391"/>
                </a:lnTo>
                <a:lnTo>
                  <a:pt x="211308" y="30732"/>
                </a:lnTo>
                <a:lnTo>
                  <a:pt x="211649" y="28454"/>
                </a:lnTo>
                <a:lnTo>
                  <a:pt x="211649" y="11009"/>
                </a:lnTo>
                <a:lnTo>
                  <a:pt x="216628" y="11009"/>
                </a:lnTo>
                <a:lnTo>
                  <a:pt x="216628" y="36264"/>
                </a:lnTo>
                <a:lnTo>
                  <a:pt x="211981" y="36264"/>
                </a:lnTo>
                <a:lnTo>
                  <a:pt x="211537" y="37039"/>
                </a:lnTo>
                <a:close/>
              </a:path>
              <a:path w="266065" h="41909">
                <a:moveTo>
                  <a:pt x="216628" y="40635"/>
                </a:moveTo>
                <a:lnTo>
                  <a:pt x="211926" y="40635"/>
                </a:lnTo>
                <a:lnTo>
                  <a:pt x="211981" y="36264"/>
                </a:lnTo>
                <a:lnTo>
                  <a:pt x="216628" y="36264"/>
                </a:lnTo>
                <a:lnTo>
                  <a:pt x="216628" y="40635"/>
                </a:lnTo>
                <a:close/>
              </a:path>
              <a:path w="266065" h="41909">
                <a:moveTo>
                  <a:pt x="231971" y="11009"/>
                </a:moveTo>
                <a:lnTo>
                  <a:pt x="226937" y="11009"/>
                </a:lnTo>
                <a:lnTo>
                  <a:pt x="226937" y="2738"/>
                </a:lnTo>
                <a:lnTo>
                  <a:pt x="231971" y="2738"/>
                </a:lnTo>
                <a:lnTo>
                  <a:pt x="231971" y="11009"/>
                </a:lnTo>
                <a:close/>
              </a:path>
              <a:path w="266065" h="41909">
                <a:moveTo>
                  <a:pt x="236702" y="15075"/>
                </a:moveTo>
                <a:lnTo>
                  <a:pt x="222926" y="15075"/>
                </a:lnTo>
                <a:lnTo>
                  <a:pt x="222926" y="11009"/>
                </a:lnTo>
                <a:lnTo>
                  <a:pt x="236702" y="11009"/>
                </a:lnTo>
                <a:lnTo>
                  <a:pt x="236702" y="15075"/>
                </a:lnTo>
                <a:close/>
              </a:path>
              <a:path w="266065" h="41909">
                <a:moveTo>
                  <a:pt x="230588" y="41105"/>
                </a:moveTo>
                <a:lnTo>
                  <a:pt x="229012" y="40510"/>
                </a:lnTo>
                <a:lnTo>
                  <a:pt x="227352" y="38131"/>
                </a:lnTo>
                <a:lnTo>
                  <a:pt x="226991" y="36790"/>
                </a:lnTo>
                <a:lnTo>
                  <a:pt x="226937" y="15075"/>
                </a:lnTo>
                <a:lnTo>
                  <a:pt x="231971" y="15075"/>
                </a:lnTo>
                <a:lnTo>
                  <a:pt x="231971" y="35443"/>
                </a:lnTo>
                <a:lnTo>
                  <a:pt x="232322" y="36135"/>
                </a:lnTo>
                <a:lnTo>
                  <a:pt x="233410" y="36688"/>
                </a:lnTo>
                <a:lnTo>
                  <a:pt x="234055" y="36790"/>
                </a:lnTo>
                <a:lnTo>
                  <a:pt x="236702" y="36790"/>
                </a:lnTo>
                <a:lnTo>
                  <a:pt x="236702" y="40635"/>
                </a:lnTo>
                <a:lnTo>
                  <a:pt x="236130" y="40801"/>
                </a:lnTo>
                <a:lnTo>
                  <a:pt x="235535" y="40921"/>
                </a:lnTo>
                <a:lnTo>
                  <a:pt x="234300" y="41068"/>
                </a:lnTo>
                <a:lnTo>
                  <a:pt x="230588" y="41105"/>
                </a:lnTo>
                <a:close/>
              </a:path>
              <a:path w="266065" h="41909">
                <a:moveTo>
                  <a:pt x="236702" y="36790"/>
                </a:moveTo>
                <a:lnTo>
                  <a:pt x="234055" y="36790"/>
                </a:lnTo>
                <a:lnTo>
                  <a:pt x="236702" y="36707"/>
                </a:lnTo>
                <a:lnTo>
                  <a:pt x="236702" y="36790"/>
                </a:lnTo>
                <a:close/>
              </a:path>
              <a:path w="266065" h="41909">
                <a:moveTo>
                  <a:pt x="253179" y="41686"/>
                </a:moveTo>
                <a:lnTo>
                  <a:pt x="247978" y="41686"/>
                </a:lnTo>
                <a:lnTo>
                  <a:pt x="244853" y="40344"/>
                </a:lnTo>
                <a:lnTo>
                  <a:pt x="239726" y="34978"/>
                </a:lnTo>
                <a:lnTo>
                  <a:pt x="238485" y="31340"/>
                </a:lnTo>
                <a:lnTo>
                  <a:pt x="238444" y="21631"/>
                </a:lnTo>
                <a:lnTo>
                  <a:pt x="239735" y="17768"/>
                </a:lnTo>
                <a:lnTo>
                  <a:pt x="244909" y="11825"/>
                </a:lnTo>
                <a:lnTo>
                  <a:pt x="248273" y="10345"/>
                </a:lnTo>
                <a:lnTo>
                  <a:pt x="254543" y="10345"/>
                </a:lnTo>
                <a:lnTo>
                  <a:pt x="256581" y="10838"/>
                </a:lnTo>
                <a:lnTo>
                  <a:pt x="260528" y="12812"/>
                </a:lnTo>
                <a:lnTo>
                  <a:pt x="262031" y="14089"/>
                </a:lnTo>
                <a:lnTo>
                  <a:pt x="262428" y="14688"/>
                </a:lnTo>
                <a:lnTo>
                  <a:pt x="249850" y="14688"/>
                </a:lnTo>
                <a:lnTo>
                  <a:pt x="247932" y="15513"/>
                </a:lnTo>
                <a:lnTo>
                  <a:pt x="244834" y="18814"/>
                </a:lnTo>
                <a:lnTo>
                  <a:pt x="244024" y="20884"/>
                </a:lnTo>
                <a:lnTo>
                  <a:pt x="243921" y="23457"/>
                </a:lnTo>
                <a:lnTo>
                  <a:pt x="265432" y="23457"/>
                </a:lnTo>
                <a:lnTo>
                  <a:pt x="265498" y="24425"/>
                </a:lnTo>
                <a:lnTo>
                  <a:pt x="265498" y="27412"/>
                </a:lnTo>
                <a:lnTo>
                  <a:pt x="243783" y="27412"/>
                </a:lnTo>
                <a:lnTo>
                  <a:pt x="243875" y="30418"/>
                </a:lnTo>
                <a:lnTo>
                  <a:pt x="244585" y="32829"/>
                </a:lnTo>
                <a:lnTo>
                  <a:pt x="247241" y="36462"/>
                </a:lnTo>
                <a:lnTo>
                  <a:pt x="249297" y="37371"/>
                </a:lnTo>
                <a:lnTo>
                  <a:pt x="262279" y="37371"/>
                </a:lnTo>
                <a:lnTo>
                  <a:pt x="261348" y="38256"/>
                </a:lnTo>
                <a:lnTo>
                  <a:pt x="259836" y="39731"/>
                </a:lnTo>
                <a:lnTo>
                  <a:pt x="257964" y="40727"/>
                </a:lnTo>
                <a:lnTo>
                  <a:pt x="255733" y="41243"/>
                </a:lnTo>
                <a:lnTo>
                  <a:pt x="254534" y="41538"/>
                </a:lnTo>
                <a:lnTo>
                  <a:pt x="253179" y="41686"/>
                </a:lnTo>
                <a:close/>
              </a:path>
              <a:path w="266065" h="41909">
                <a:moveTo>
                  <a:pt x="265432" y="23457"/>
                </a:moveTo>
                <a:lnTo>
                  <a:pt x="260380" y="23457"/>
                </a:lnTo>
                <a:lnTo>
                  <a:pt x="260177" y="21299"/>
                </a:lnTo>
                <a:lnTo>
                  <a:pt x="259707" y="19575"/>
                </a:lnTo>
                <a:lnTo>
                  <a:pt x="257605" y="15887"/>
                </a:lnTo>
                <a:lnTo>
                  <a:pt x="255327" y="14688"/>
                </a:lnTo>
                <a:lnTo>
                  <a:pt x="262428" y="14688"/>
                </a:lnTo>
                <a:lnTo>
                  <a:pt x="264059" y="17150"/>
                </a:lnTo>
                <a:lnTo>
                  <a:pt x="264723" y="18893"/>
                </a:lnTo>
                <a:lnTo>
                  <a:pt x="265061" y="20912"/>
                </a:lnTo>
                <a:lnTo>
                  <a:pt x="265350" y="22249"/>
                </a:lnTo>
                <a:lnTo>
                  <a:pt x="265432" y="23457"/>
                </a:lnTo>
                <a:close/>
              </a:path>
              <a:path w="266065" h="41909">
                <a:moveTo>
                  <a:pt x="262279" y="37371"/>
                </a:moveTo>
                <a:lnTo>
                  <a:pt x="254682" y="37371"/>
                </a:lnTo>
                <a:lnTo>
                  <a:pt x="256756" y="36513"/>
                </a:lnTo>
                <a:lnTo>
                  <a:pt x="258305" y="34798"/>
                </a:lnTo>
                <a:lnTo>
                  <a:pt x="259191" y="33802"/>
                </a:lnTo>
                <a:lnTo>
                  <a:pt x="259818" y="32650"/>
                </a:lnTo>
                <a:lnTo>
                  <a:pt x="260186" y="31340"/>
                </a:lnTo>
                <a:lnTo>
                  <a:pt x="265083" y="31340"/>
                </a:lnTo>
                <a:lnTo>
                  <a:pt x="264954" y="32428"/>
                </a:lnTo>
                <a:lnTo>
                  <a:pt x="264525" y="33641"/>
                </a:lnTo>
                <a:lnTo>
                  <a:pt x="263068" y="36315"/>
                </a:lnTo>
                <a:lnTo>
                  <a:pt x="262279" y="37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F3187AE-5151-46AC-983C-AA15A0884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963" y="285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行为</a:t>
            </a:r>
            <a:r>
              <a:rPr sz="2745" spc="-67" dirty="0"/>
              <a:t> </a:t>
            </a:r>
            <a:r>
              <a:rPr sz="2745" spc="33" dirty="0"/>
              <a:t>探索</a:t>
            </a:r>
          </a:p>
        </p:txBody>
      </p:sp>
      <p:sp>
        <p:nvSpPr>
          <p:cNvPr id="84995" name="object 4">
            <a:extLst>
              <a:ext uri="{FF2B5EF4-FFF2-40B4-BE49-F238E27FC236}">
                <a16:creationId xmlns:a16="http://schemas.microsoft.com/office/drawing/2014/main" id="{C2FB7554-8E5E-4C78-8C51-61141C00B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2682875"/>
            <a:ext cx="855663" cy="384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6" name="object 5">
            <a:extLst>
              <a:ext uri="{FF2B5EF4-FFF2-40B4-BE49-F238E27FC236}">
                <a16:creationId xmlns:a16="http://schemas.microsoft.com/office/drawing/2014/main" id="{5189B2DB-3383-4CC9-A091-696EE94F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2495550"/>
            <a:ext cx="862013" cy="38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7" name="object 6">
            <a:extLst>
              <a:ext uri="{FF2B5EF4-FFF2-40B4-BE49-F238E27FC236}">
                <a16:creationId xmlns:a16="http://schemas.microsoft.com/office/drawing/2014/main" id="{7DE2A918-4B4D-4005-90D3-408D122B7038}"/>
              </a:ext>
            </a:extLst>
          </p:cNvPr>
          <p:cNvSpPr>
            <a:spLocks/>
          </p:cNvSpPr>
          <p:nvPr/>
        </p:nvSpPr>
        <p:spPr bwMode="auto">
          <a:xfrm>
            <a:off x="3706813" y="1876425"/>
            <a:ext cx="754062" cy="379413"/>
          </a:xfrm>
          <a:custGeom>
            <a:avLst/>
            <a:gdLst>
              <a:gd name="T0" fmla="*/ 924026 w 566420"/>
              <a:gd name="T1" fmla="*/ 509601 h 283210"/>
              <a:gd name="T2" fmla="*/ 77498 w 566420"/>
              <a:gd name="T3" fmla="*/ 509601 h 283210"/>
              <a:gd name="T4" fmla="*/ 47342 w 566420"/>
              <a:gd name="T5" fmla="*/ 503401 h 283210"/>
              <a:gd name="T6" fmla="*/ 22705 w 566420"/>
              <a:gd name="T7" fmla="*/ 486493 h 283210"/>
              <a:gd name="T8" fmla="*/ 6092 w 566420"/>
              <a:gd name="T9" fmla="*/ 461425 h 283210"/>
              <a:gd name="T10" fmla="*/ 0 w 566420"/>
              <a:gd name="T11" fmla="*/ 430734 h 283210"/>
              <a:gd name="T12" fmla="*/ 0 w 566420"/>
              <a:gd name="T13" fmla="*/ 78865 h 283210"/>
              <a:gd name="T14" fmla="*/ 6092 w 566420"/>
              <a:gd name="T15" fmla="*/ 48177 h 283210"/>
              <a:gd name="T16" fmla="*/ 22705 w 566420"/>
              <a:gd name="T17" fmla="*/ 23107 h 283210"/>
              <a:gd name="T18" fmla="*/ 47342 w 566420"/>
              <a:gd name="T19" fmla="*/ 6200 h 283210"/>
              <a:gd name="T20" fmla="*/ 77498 w 566420"/>
              <a:gd name="T21" fmla="*/ 0 h 283210"/>
              <a:gd name="T22" fmla="*/ 924026 w 566420"/>
              <a:gd name="T23" fmla="*/ 0 h 283210"/>
              <a:gd name="T24" fmla="*/ 954184 w 566420"/>
              <a:gd name="T25" fmla="*/ 6200 h 283210"/>
              <a:gd name="T26" fmla="*/ 978818 w 566420"/>
              <a:gd name="T27" fmla="*/ 23107 h 283210"/>
              <a:gd name="T28" fmla="*/ 995432 w 566420"/>
              <a:gd name="T29" fmla="*/ 48177 h 283210"/>
              <a:gd name="T30" fmla="*/ 1001525 w 566420"/>
              <a:gd name="T31" fmla="*/ 78865 h 283210"/>
              <a:gd name="T32" fmla="*/ 1001525 w 566420"/>
              <a:gd name="T33" fmla="*/ 430734 h 283210"/>
              <a:gd name="T34" fmla="*/ 995432 w 566420"/>
              <a:gd name="T35" fmla="*/ 461425 h 283210"/>
              <a:gd name="T36" fmla="*/ 978818 w 566420"/>
              <a:gd name="T37" fmla="*/ 486493 h 283210"/>
              <a:gd name="T38" fmla="*/ 954184 w 566420"/>
              <a:gd name="T39" fmla="*/ 503401 h 283210"/>
              <a:gd name="T40" fmla="*/ 924026 w 566420"/>
              <a:gd name="T41" fmla="*/ 509601 h 2832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420" h="283210">
                <a:moveTo>
                  <a:pt x="522370" y="283090"/>
                </a:moveTo>
                <a:lnTo>
                  <a:pt x="43811" y="283090"/>
                </a:lnTo>
                <a:lnTo>
                  <a:pt x="26763" y="279646"/>
                </a:lnTo>
                <a:lnTo>
                  <a:pt x="12836" y="270254"/>
                </a:lnTo>
                <a:lnTo>
                  <a:pt x="3444" y="256327"/>
                </a:lnTo>
                <a:lnTo>
                  <a:pt x="0" y="239279"/>
                </a:lnTo>
                <a:lnTo>
                  <a:pt x="0" y="43811"/>
                </a:lnTo>
                <a:lnTo>
                  <a:pt x="3444" y="26763"/>
                </a:lnTo>
                <a:lnTo>
                  <a:pt x="12836" y="12836"/>
                </a:lnTo>
                <a:lnTo>
                  <a:pt x="26763" y="3444"/>
                </a:lnTo>
                <a:lnTo>
                  <a:pt x="43811" y="0"/>
                </a:lnTo>
                <a:lnTo>
                  <a:pt x="522370" y="0"/>
                </a:lnTo>
                <a:lnTo>
                  <a:pt x="539418" y="3444"/>
                </a:lnTo>
                <a:lnTo>
                  <a:pt x="553345" y="12836"/>
                </a:lnTo>
                <a:lnTo>
                  <a:pt x="562737" y="26763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62737" y="256327"/>
                </a:lnTo>
                <a:lnTo>
                  <a:pt x="553345" y="270254"/>
                </a:lnTo>
                <a:lnTo>
                  <a:pt x="539418" y="279646"/>
                </a:lnTo>
                <a:lnTo>
                  <a:pt x="522370" y="283090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998" name="object 7">
            <a:extLst>
              <a:ext uri="{FF2B5EF4-FFF2-40B4-BE49-F238E27FC236}">
                <a16:creationId xmlns:a16="http://schemas.microsoft.com/office/drawing/2014/main" id="{373A25F6-033D-47B4-98D2-16F10024175E}"/>
              </a:ext>
            </a:extLst>
          </p:cNvPr>
          <p:cNvSpPr>
            <a:spLocks/>
          </p:cNvSpPr>
          <p:nvPr/>
        </p:nvSpPr>
        <p:spPr bwMode="auto">
          <a:xfrm>
            <a:off x="3706813" y="1876425"/>
            <a:ext cx="754062" cy="379413"/>
          </a:xfrm>
          <a:custGeom>
            <a:avLst/>
            <a:gdLst>
              <a:gd name="T0" fmla="*/ 77498 w 566420"/>
              <a:gd name="T1" fmla="*/ 0 h 283210"/>
              <a:gd name="T2" fmla="*/ 924026 w 566420"/>
              <a:gd name="T3" fmla="*/ 0 h 283210"/>
              <a:gd name="T4" fmla="*/ 944621 w 566420"/>
              <a:gd name="T5" fmla="*/ 2817 h 283210"/>
              <a:gd name="T6" fmla="*/ 998756 w 566420"/>
              <a:gd name="T7" fmla="*/ 57908 h 283210"/>
              <a:gd name="T8" fmla="*/ 1001525 w 566420"/>
              <a:gd name="T9" fmla="*/ 78865 h 283210"/>
              <a:gd name="T10" fmla="*/ 1001525 w 566420"/>
              <a:gd name="T11" fmla="*/ 430734 h 283210"/>
              <a:gd name="T12" fmla="*/ 963131 w 566420"/>
              <a:gd name="T13" fmla="*/ 498827 h 283210"/>
              <a:gd name="T14" fmla="*/ 924026 w 566420"/>
              <a:gd name="T15" fmla="*/ 509601 h 283210"/>
              <a:gd name="T16" fmla="*/ 77498 w 566420"/>
              <a:gd name="T17" fmla="*/ 509601 h 283210"/>
              <a:gd name="T18" fmla="*/ 10586 w 566420"/>
              <a:gd name="T19" fmla="*/ 470532 h 283210"/>
              <a:gd name="T20" fmla="*/ 0 w 566420"/>
              <a:gd name="T21" fmla="*/ 430734 h 283210"/>
              <a:gd name="T22" fmla="*/ 0 w 566420"/>
              <a:gd name="T23" fmla="*/ 78865 h 283210"/>
              <a:gd name="T24" fmla="*/ 38391 w 566420"/>
              <a:gd name="T25" fmla="*/ 10772 h 283210"/>
              <a:gd name="T26" fmla="*/ 77498 w 566420"/>
              <a:gd name="T27" fmla="*/ 0 h 2832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6420" h="283210">
                <a:moveTo>
                  <a:pt x="43811" y="0"/>
                </a:moveTo>
                <a:lnTo>
                  <a:pt x="522370" y="0"/>
                </a:lnTo>
                <a:lnTo>
                  <a:pt x="534012" y="1565"/>
                </a:lnTo>
                <a:lnTo>
                  <a:pt x="564616" y="32169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44477" y="277106"/>
                </a:lnTo>
                <a:lnTo>
                  <a:pt x="522370" y="283090"/>
                </a:lnTo>
                <a:lnTo>
                  <a:pt x="43811" y="283090"/>
                </a:lnTo>
                <a:lnTo>
                  <a:pt x="5984" y="261386"/>
                </a:lnTo>
                <a:lnTo>
                  <a:pt x="0" y="239279"/>
                </a:lnTo>
                <a:lnTo>
                  <a:pt x="0" y="43811"/>
                </a:lnTo>
                <a:lnTo>
                  <a:pt x="21704" y="5984"/>
                </a:lnTo>
                <a:lnTo>
                  <a:pt x="43811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999" name="object 8">
            <a:extLst>
              <a:ext uri="{FF2B5EF4-FFF2-40B4-BE49-F238E27FC236}">
                <a16:creationId xmlns:a16="http://schemas.microsoft.com/office/drawing/2014/main" id="{D757E7CB-FEBA-4B6A-BFA3-CF5E602CC5C4}"/>
              </a:ext>
            </a:extLst>
          </p:cNvPr>
          <p:cNvSpPr>
            <a:spLocks/>
          </p:cNvSpPr>
          <p:nvPr/>
        </p:nvSpPr>
        <p:spPr bwMode="auto">
          <a:xfrm>
            <a:off x="3910013" y="2011363"/>
            <a:ext cx="347662" cy="85725"/>
          </a:xfrm>
          <a:custGeom>
            <a:avLst/>
            <a:gdLst>
              <a:gd name="T0" fmla="*/ 72854 w 259714"/>
              <a:gd name="T1" fmla="*/ 87011 h 64769"/>
              <a:gd name="T2" fmla="*/ 57662 w 259714"/>
              <a:gd name="T3" fmla="*/ 62963 h 64769"/>
              <a:gd name="T4" fmla="*/ 3799 w 259714"/>
              <a:gd name="T5" fmla="*/ 22545 h 64769"/>
              <a:gd name="T6" fmla="*/ 64129 w 259714"/>
              <a:gd name="T7" fmla="*/ 2619 h 64769"/>
              <a:gd name="T8" fmla="*/ 17879 w 259714"/>
              <a:gd name="T9" fmla="*/ 24847 h 64769"/>
              <a:gd name="T10" fmla="*/ 87385 w 259714"/>
              <a:gd name="T11" fmla="*/ 67940 h 64769"/>
              <a:gd name="T12" fmla="*/ 70252 w 259714"/>
              <a:gd name="T13" fmla="*/ 32972 h 64769"/>
              <a:gd name="T14" fmla="*/ 53291 w 259714"/>
              <a:gd name="T15" fmla="*/ 12117 h 64769"/>
              <a:gd name="T16" fmla="*/ 55102 w 259714"/>
              <a:gd name="T17" fmla="*/ 109135 h 64769"/>
              <a:gd name="T18" fmla="*/ 147 w 259714"/>
              <a:gd name="T19" fmla="*/ 72709 h 64769"/>
              <a:gd name="T20" fmla="*/ 23391 w 259714"/>
              <a:gd name="T21" fmla="*/ 93870 h 64769"/>
              <a:gd name="T22" fmla="*/ 139533 w 259714"/>
              <a:gd name="T23" fmla="*/ 108781 h 64769"/>
              <a:gd name="T24" fmla="*/ 99851 w 259714"/>
              <a:gd name="T25" fmla="*/ 57701 h 64769"/>
              <a:gd name="T26" fmla="*/ 148698 w 259714"/>
              <a:gd name="T27" fmla="*/ 30211 h 64769"/>
              <a:gd name="T28" fmla="*/ 125405 w 259714"/>
              <a:gd name="T29" fmla="*/ 42119 h 64769"/>
              <a:gd name="T30" fmla="*/ 172534 w 259714"/>
              <a:gd name="T31" fmla="*/ 62354 h 64769"/>
              <a:gd name="T32" fmla="*/ 116390 w 259714"/>
              <a:gd name="T33" fmla="*/ 86225 h 64769"/>
              <a:gd name="T34" fmla="*/ 157464 w 259714"/>
              <a:gd name="T35" fmla="*/ 103802 h 64769"/>
              <a:gd name="T36" fmla="*/ 172534 w 259714"/>
              <a:gd name="T37" fmla="*/ 62354 h 64769"/>
              <a:gd name="T38" fmla="*/ 145319 w 259714"/>
              <a:gd name="T39" fmla="*/ 40016 h 64769"/>
              <a:gd name="T40" fmla="*/ 172313 w 259714"/>
              <a:gd name="T41" fmla="*/ 59275 h 64769"/>
              <a:gd name="T42" fmla="*/ 153341 w 259714"/>
              <a:gd name="T43" fmla="*/ 91239 h 64769"/>
              <a:gd name="T44" fmla="*/ 171246 w 259714"/>
              <a:gd name="T45" fmla="*/ 85204 h 64769"/>
              <a:gd name="T46" fmla="*/ 189456 w 259714"/>
              <a:gd name="T47" fmla="*/ 53687 h 64769"/>
              <a:gd name="T48" fmla="*/ 229759 w 259714"/>
              <a:gd name="T49" fmla="*/ 28816 h 64769"/>
              <a:gd name="T50" fmla="*/ 208105 w 259714"/>
              <a:gd name="T51" fmla="*/ 41308 h 64769"/>
              <a:gd name="T52" fmla="*/ 203139 w 259714"/>
              <a:gd name="T53" fmla="*/ 108640 h 64769"/>
              <a:gd name="T54" fmla="*/ 187667 w 259714"/>
              <a:gd name="T55" fmla="*/ 73883 h 64769"/>
              <a:gd name="T56" fmla="*/ 238029 w 259714"/>
              <a:gd name="T57" fmla="*/ 56715 h 64769"/>
              <a:gd name="T58" fmla="*/ 230791 w 259714"/>
              <a:gd name="T59" fmla="*/ 40499 h 64769"/>
              <a:gd name="T60" fmla="*/ 238550 w 259714"/>
              <a:gd name="T61" fmla="*/ 67706 h 64769"/>
              <a:gd name="T62" fmla="*/ 211633 w 259714"/>
              <a:gd name="T63" fmla="*/ 73180 h 64769"/>
              <a:gd name="T64" fmla="*/ 200780 w 259714"/>
              <a:gd name="T65" fmla="*/ 92577 h 64769"/>
              <a:gd name="T66" fmla="*/ 232566 w 259714"/>
              <a:gd name="T67" fmla="*/ 102416 h 64769"/>
              <a:gd name="T68" fmla="*/ 222955 w 259714"/>
              <a:gd name="T69" fmla="*/ 96828 h 64769"/>
              <a:gd name="T70" fmla="*/ 252042 w 259714"/>
              <a:gd name="T71" fmla="*/ 94761 h 64769"/>
              <a:gd name="T72" fmla="*/ 246969 w 259714"/>
              <a:gd name="T73" fmla="*/ 107725 h 64769"/>
              <a:gd name="T74" fmla="*/ 252666 w 259714"/>
              <a:gd name="T75" fmla="*/ 96100 h 64769"/>
              <a:gd name="T76" fmla="*/ 258739 w 259714"/>
              <a:gd name="T77" fmla="*/ 107020 h 64769"/>
              <a:gd name="T78" fmla="*/ 254592 w 259714"/>
              <a:gd name="T79" fmla="*/ 97509 h 64769"/>
              <a:gd name="T80" fmla="*/ 260826 w 259714"/>
              <a:gd name="T81" fmla="*/ 97509 h 64769"/>
              <a:gd name="T82" fmla="*/ 298703 w 259714"/>
              <a:gd name="T83" fmla="*/ 30777 h 64769"/>
              <a:gd name="T84" fmla="*/ 301882 w 259714"/>
              <a:gd name="T85" fmla="*/ 42343 h 64769"/>
              <a:gd name="T86" fmla="*/ 286958 w 259714"/>
              <a:gd name="T87" fmla="*/ 30647 h 64769"/>
              <a:gd name="T88" fmla="*/ 287627 w 259714"/>
              <a:gd name="T89" fmla="*/ 57349 h 64769"/>
              <a:gd name="T90" fmla="*/ 301882 w 259714"/>
              <a:gd name="T91" fmla="*/ 42343 h 64769"/>
              <a:gd name="T92" fmla="*/ 334786 w 259714"/>
              <a:gd name="T93" fmla="*/ 104684 h 64769"/>
              <a:gd name="T94" fmla="*/ 336276 w 259714"/>
              <a:gd name="T95" fmla="*/ 32150 h 64769"/>
              <a:gd name="T96" fmla="*/ 383528 w 259714"/>
              <a:gd name="T97" fmla="*/ 39807 h 64769"/>
              <a:gd name="T98" fmla="*/ 333568 w 259714"/>
              <a:gd name="T99" fmla="*/ 78157 h 64769"/>
              <a:gd name="T100" fmla="*/ 370444 w 259714"/>
              <a:gd name="T101" fmla="*/ 105974 h 64769"/>
              <a:gd name="T102" fmla="*/ 371934 w 259714"/>
              <a:gd name="T103" fmla="*/ 47498 h 64769"/>
              <a:gd name="T104" fmla="*/ 387581 w 259714"/>
              <a:gd name="T105" fmla="*/ 56011 h 64769"/>
              <a:gd name="T106" fmla="*/ 373301 w 259714"/>
              <a:gd name="T107" fmla="*/ 84992 h 64769"/>
              <a:gd name="T108" fmla="*/ 381441 w 259714"/>
              <a:gd name="T109" fmla="*/ 97438 h 64769"/>
              <a:gd name="T110" fmla="*/ 414398 w 259714"/>
              <a:gd name="T111" fmla="*/ 40863 h 64769"/>
              <a:gd name="T112" fmla="*/ 414398 w 259714"/>
              <a:gd name="T113" fmla="*/ 106106 h 64769"/>
              <a:gd name="T114" fmla="*/ 427287 w 259714"/>
              <a:gd name="T115" fmla="*/ 30153 h 64769"/>
              <a:gd name="T116" fmla="*/ 430739 w 259714"/>
              <a:gd name="T117" fmla="*/ 40159 h 64769"/>
              <a:gd name="T118" fmla="*/ 451499 w 259714"/>
              <a:gd name="T119" fmla="*/ 48941 h 64769"/>
              <a:gd name="T120" fmla="*/ 464909 w 259714"/>
              <a:gd name="T121" fmla="*/ 44479 h 6476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9714" h="64769">
                <a:moveTo>
                  <a:pt x="45724" y="57301"/>
                </a:moveTo>
                <a:lnTo>
                  <a:pt x="27869" y="57301"/>
                </a:lnTo>
                <a:lnTo>
                  <a:pt x="30690" y="56858"/>
                </a:lnTo>
                <a:lnTo>
                  <a:pt x="38159" y="54258"/>
                </a:lnTo>
                <a:lnTo>
                  <a:pt x="40577" y="51243"/>
                </a:lnTo>
                <a:lnTo>
                  <a:pt x="40621" y="43442"/>
                </a:lnTo>
                <a:lnTo>
                  <a:pt x="39584" y="41077"/>
                </a:lnTo>
                <a:lnTo>
                  <a:pt x="37509" y="39667"/>
                </a:lnTo>
                <a:lnTo>
                  <a:pt x="35407" y="38283"/>
                </a:lnTo>
                <a:lnTo>
                  <a:pt x="32115" y="37080"/>
                </a:lnTo>
                <a:lnTo>
                  <a:pt x="13983" y="32972"/>
                </a:lnTo>
                <a:lnTo>
                  <a:pt x="10165" y="31631"/>
                </a:lnTo>
                <a:lnTo>
                  <a:pt x="4052" y="27620"/>
                </a:lnTo>
                <a:lnTo>
                  <a:pt x="2158" y="23899"/>
                </a:lnTo>
                <a:lnTo>
                  <a:pt x="2116" y="13277"/>
                </a:lnTo>
                <a:lnTo>
                  <a:pt x="4010" y="8782"/>
                </a:lnTo>
                <a:lnTo>
                  <a:pt x="11590" y="1756"/>
                </a:lnTo>
                <a:lnTo>
                  <a:pt x="16956" y="0"/>
                </a:lnTo>
                <a:lnTo>
                  <a:pt x="30289" y="0"/>
                </a:lnTo>
                <a:lnTo>
                  <a:pt x="35718" y="1542"/>
                </a:lnTo>
                <a:lnTo>
                  <a:pt x="43821" y="7136"/>
                </a:lnTo>
                <a:lnTo>
                  <a:pt x="18782" y="7136"/>
                </a:lnTo>
                <a:lnTo>
                  <a:pt x="15283" y="8160"/>
                </a:lnTo>
                <a:lnTo>
                  <a:pt x="11023" y="12254"/>
                </a:lnTo>
                <a:lnTo>
                  <a:pt x="9958" y="14633"/>
                </a:lnTo>
                <a:lnTo>
                  <a:pt x="9958" y="20331"/>
                </a:lnTo>
                <a:lnTo>
                  <a:pt x="37440" y="30109"/>
                </a:lnTo>
                <a:lnTo>
                  <a:pt x="40621" y="31396"/>
                </a:lnTo>
                <a:lnTo>
                  <a:pt x="46734" y="35877"/>
                </a:lnTo>
                <a:lnTo>
                  <a:pt x="48670" y="40012"/>
                </a:lnTo>
                <a:lnTo>
                  <a:pt x="48670" y="52184"/>
                </a:lnTo>
                <a:lnTo>
                  <a:pt x="46215" y="57010"/>
                </a:lnTo>
                <a:lnTo>
                  <a:pt x="45724" y="57301"/>
                </a:lnTo>
                <a:close/>
              </a:path>
              <a:path w="259714" h="64769">
                <a:moveTo>
                  <a:pt x="46886" y="19418"/>
                </a:moveTo>
                <a:lnTo>
                  <a:pt x="39127" y="19418"/>
                </a:lnTo>
                <a:lnTo>
                  <a:pt x="38712" y="16154"/>
                </a:lnTo>
                <a:lnTo>
                  <a:pt x="37827" y="13651"/>
                </a:lnTo>
                <a:lnTo>
                  <a:pt x="36472" y="11908"/>
                </a:lnTo>
                <a:lnTo>
                  <a:pt x="33954" y="8727"/>
                </a:lnTo>
                <a:lnTo>
                  <a:pt x="29681" y="7136"/>
                </a:lnTo>
                <a:lnTo>
                  <a:pt x="43821" y="7136"/>
                </a:lnTo>
                <a:lnTo>
                  <a:pt x="44653" y="7710"/>
                </a:lnTo>
                <a:lnTo>
                  <a:pt x="46886" y="12641"/>
                </a:lnTo>
                <a:lnTo>
                  <a:pt x="46886" y="19418"/>
                </a:lnTo>
                <a:close/>
              </a:path>
              <a:path w="259714" h="64769">
                <a:moveTo>
                  <a:pt x="30690" y="64272"/>
                </a:moveTo>
                <a:lnTo>
                  <a:pt x="16610" y="64272"/>
                </a:lnTo>
                <a:lnTo>
                  <a:pt x="10677" y="62335"/>
                </a:lnTo>
                <a:lnTo>
                  <a:pt x="2102" y="54618"/>
                </a:lnTo>
                <a:lnTo>
                  <a:pt x="0" y="49403"/>
                </a:lnTo>
                <a:lnTo>
                  <a:pt x="82" y="42820"/>
                </a:lnTo>
                <a:lnTo>
                  <a:pt x="7842" y="42820"/>
                </a:lnTo>
                <a:lnTo>
                  <a:pt x="8035" y="46278"/>
                </a:lnTo>
                <a:lnTo>
                  <a:pt x="8851" y="49085"/>
                </a:lnTo>
                <a:lnTo>
                  <a:pt x="10290" y="51243"/>
                </a:lnTo>
                <a:lnTo>
                  <a:pt x="13028" y="55282"/>
                </a:lnTo>
                <a:lnTo>
                  <a:pt x="17855" y="57301"/>
                </a:lnTo>
                <a:lnTo>
                  <a:pt x="45724" y="57301"/>
                </a:lnTo>
                <a:lnTo>
                  <a:pt x="36396" y="62819"/>
                </a:lnTo>
                <a:lnTo>
                  <a:pt x="30690" y="64272"/>
                </a:lnTo>
                <a:close/>
              </a:path>
              <a:path w="259714" h="64769">
                <a:moveTo>
                  <a:pt x="77715" y="64064"/>
                </a:moveTo>
                <a:lnTo>
                  <a:pt x="69915" y="64064"/>
                </a:lnTo>
                <a:lnTo>
                  <a:pt x="65226" y="62052"/>
                </a:lnTo>
                <a:lnTo>
                  <a:pt x="57536" y="54002"/>
                </a:lnTo>
                <a:lnTo>
                  <a:pt x="55675" y="48546"/>
                </a:lnTo>
                <a:lnTo>
                  <a:pt x="55614" y="33982"/>
                </a:lnTo>
                <a:lnTo>
                  <a:pt x="57550" y="28187"/>
                </a:lnTo>
                <a:lnTo>
                  <a:pt x="65295" y="19280"/>
                </a:lnTo>
                <a:lnTo>
                  <a:pt x="70357" y="17053"/>
                </a:lnTo>
                <a:lnTo>
                  <a:pt x="79762" y="17053"/>
                </a:lnTo>
                <a:lnTo>
                  <a:pt x="82819" y="17793"/>
                </a:lnTo>
                <a:lnTo>
                  <a:pt x="88739" y="20753"/>
                </a:lnTo>
                <a:lnTo>
                  <a:pt x="90993" y="22668"/>
                </a:lnTo>
                <a:lnTo>
                  <a:pt x="91585" y="23567"/>
                </a:lnTo>
                <a:lnTo>
                  <a:pt x="72722" y="23567"/>
                </a:lnTo>
                <a:lnTo>
                  <a:pt x="69846" y="24805"/>
                </a:lnTo>
                <a:lnTo>
                  <a:pt x="65198" y="29757"/>
                </a:lnTo>
                <a:lnTo>
                  <a:pt x="63984" y="32862"/>
                </a:lnTo>
                <a:lnTo>
                  <a:pt x="63928" y="33982"/>
                </a:lnTo>
                <a:lnTo>
                  <a:pt x="63829" y="36721"/>
                </a:lnTo>
                <a:lnTo>
                  <a:pt x="96095" y="36721"/>
                </a:lnTo>
                <a:lnTo>
                  <a:pt x="96193" y="38173"/>
                </a:lnTo>
                <a:lnTo>
                  <a:pt x="96193" y="42654"/>
                </a:lnTo>
                <a:lnTo>
                  <a:pt x="63622" y="42654"/>
                </a:lnTo>
                <a:lnTo>
                  <a:pt x="63760" y="47163"/>
                </a:lnTo>
                <a:lnTo>
                  <a:pt x="64825" y="50780"/>
                </a:lnTo>
                <a:lnTo>
                  <a:pt x="68808" y="56229"/>
                </a:lnTo>
                <a:lnTo>
                  <a:pt x="71893" y="57591"/>
                </a:lnTo>
                <a:lnTo>
                  <a:pt x="91366" y="57591"/>
                </a:lnTo>
                <a:lnTo>
                  <a:pt x="89970" y="58919"/>
                </a:lnTo>
                <a:lnTo>
                  <a:pt x="87701" y="61132"/>
                </a:lnTo>
                <a:lnTo>
                  <a:pt x="84894" y="62626"/>
                </a:lnTo>
                <a:lnTo>
                  <a:pt x="81547" y="63400"/>
                </a:lnTo>
                <a:lnTo>
                  <a:pt x="79748" y="63843"/>
                </a:lnTo>
                <a:lnTo>
                  <a:pt x="77715" y="64064"/>
                </a:lnTo>
                <a:close/>
              </a:path>
              <a:path w="259714" h="64769">
                <a:moveTo>
                  <a:pt x="96095" y="36721"/>
                </a:moveTo>
                <a:lnTo>
                  <a:pt x="88517" y="36721"/>
                </a:lnTo>
                <a:lnTo>
                  <a:pt x="88213" y="33484"/>
                </a:lnTo>
                <a:lnTo>
                  <a:pt x="87508" y="30898"/>
                </a:lnTo>
                <a:lnTo>
                  <a:pt x="84354" y="25365"/>
                </a:lnTo>
                <a:lnTo>
                  <a:pt x="80938" y="23567"/>
                </a:lnTo>
                <a:lnTo>
                  <a:pt x="91585" y="23567"/>
                </a:lnTo>
                <a:lnTo>
                  <a:pt x="94036" y="27260"/>
                </a:lnTo>
                <a:lnTo>
                  <a:pt x="95032" y="29874"/>
                </a:lnTo>
                <a:lnTo>
                  <a:pt x="95539" y="32903"/>
                </a:lnTo>
                <a:lnTo>
                  <a:pt x="95972" y="34909"/>
                </a:lnTo>
                <a:lnTo>
                  <a:pt x="96095" y="36721"/>
                </a:lnTo>
                <a:close/>
              </a:path>
              <a:path w="259714" h="64769">
                <a:moveTo>
                  <a:pt x="91366" y="57591"/>
                </a:moveTo>
                <a:lnTo>
                  <a:pt x="79970" y="57591"/>
                </a:lnTo>
                <a:lnTo>
                  <a:pt x="83082" y="56305"/>
                </a:lnTo>
                <a:lnTo>
                  <a:pt x="85405" y="53733"/>
                </a:lnTo>
                <a:lnTo>
                  <a:pt x="86733" y="52239"/>
                </a:lnTo>
                <a:lnTo>
                  <a:pt x="87674" y="50510"/>
                </a:lnTo>
                <a:lnTo>
                  <a:pt x="88227" y="48546"/>
                </a:lnTo>
                <a:lnTo>
                  <a:pt x="95571" y="48546"/>
                </a:lnTo>
                <a:lnTo>
                  <a:pt x="95377" y="50178"/>
                </a:lnTo>
                <a:lnTo>
                  <a:pt x="94734" y="51997"/>
                </a:lnTo>
                <a:lnTo>
                  <a:pt x="92549" y="56008"/>
                </a:lnTo>
                <a:lnTo>
                  <a:pt x="91366" y="57591"/>
                </a:lnTo>
                <a:close/>
              </a:path>
              <a:path w="259714" h="64769">
                <a:moveTo>
                  <a:pt x="112491" y="31617"/>
                </a:moveTo>
                <a:lnTo>
                  <a:pt x="105520" y="31617"/>
                </a:lnTo>
                <a:lnTo>
                  <a:pt x="105658" y="26140"/>
                </a:lnTo>
                <a:lnTo>
                  <a:pt x="107436" y="22329"/>
                </a:lnTo>
                <a:lnTo>
                  <a:pt x="114268" y="18042"/>
                </a:lnTo>
                <a:lnTo>
                  <a:pt x="118231" y="16970"/>
                </a:lnTo>
                <a:lnTo>
                  <a:pt x="127968" y="16970"/>
                </a:lnTo>
                <a:lnTo>
                  <a:pt x="132214" y="17966"/>
                </a:lnTo>
                <a:lnTo>
                  <a:pt x="138714" y="21949"/>
                </a:lnTo>
                <a:lnTo>
                  <a:pt x="139408" y="23277"/>
                </a:lnTo>
                <a:lnTo>
                  <a:pt x="118673" y="23277"/>
                </a:lnTo>
                <a:lnTo>
                  <a:pt x="115907" y="24328"/>
                </a:lnTo>
                <a:lnTo>
                  <a:pt x="113362" y="27592"/>
                </a:lnTo>
                <a:lnTo>
                  <a:pt x="112767" y="29321"/>
                </a:lnTo>
                <a:lnTo>
                  <a:pt x="112491" y="31617"/>
                </a:lnTo>
                <a:close/>
              </a:path>
              <a:path w="259714" h="64769">
                <a:moveTo>
                  <a:pt x="120693" y="63981"/>
                </a:moveTo>
                <a:lnTo>
                  <a:pt x="113141" y="63981"/>
                </a:lnTo>
                <a:lnTo>
                  <a:pt x="109773" y="62730"/>
                </a:lnTo>
                <a:lnTo>
                  <a:pt x="104545" y="57723"/>
                </a:lnTo>
                <a:lnTo>
                  <a:pt x="103238" y="54590"/>
                </a:lnTo>
                <a:lnTo>
                  <a:pt x="103238" y="46706"/>
                </a:lnTo>
                <a:lnTo>
                  <a:pt x="104524" y="43512"/>
                </a:lnTo>
                <a:lnTo>
                  <a:pt x="109669" y="38975"/>
                </a:lnTo>
                <a:lnTo>
                  <a:pt x="113044" y="37578"/>
                </a:lnTo>
                <a:lnTo>
                  <a:pt x="130844" y="35337"/>
                </a:lnTo>
                <a:lnTo>
                  <a:pt x="131992" y="34618"/>
                </a:lnTo>
                <a:lnTo>
                  <a:pt x="132573" y="33401"/>
                </a:lnTo>
                <a:lnTo>
                  <a:pt x="132905" y="32737"/>
                </a:lnTo>
                <a:lnTo>
                  <a:pt x="133071" y="31783"/>
                </a:lnTo>
                <a:lnTo>
                  <a:pt x="133071" y="27993"/>
                </a:lnTo>
                <a:lnTo>
                  <a:pt x="132165" y="26147"/>
                </a:lnTo>
                <a:lnTo>
                  <a:pt x="128542" y="23851"/>
                </a:lnTo>
                <a:lnTo>
                  <a:pt x="125948" y="23277"/>
                </a:lnTo>
                <a:lnTo>
                  <a:pt x="139408" y="23277"/>
                </a:lnTo>
                <a:lnTo>
                  <a:pt x="140332" y="25047"/>
                </a:lnTo>
                <a:lnTo>
                  <a:pt x="140332" y="39874"/>
                </a:lnTo>
                <a:lnTo>
                  <a:pt x="132864" y="39874"/>
                </a:lnTo>
                <a:lnTo>
                  <a:pt x="131951" y="40455"/>
                </a:lnTo>
                <a:lnTo>
                  <a:pt x="130775" y="40939"/>
                </a:lnTo>
                <a:lnTo>
                  <a:pt x="127898" y="41714"/>
                </a:lnTo>
                <a:lnTo>
                  <a:pt x="126488" y="41990"/>
                </a:lnTo>
                <a:lnTo>
                  <a:pt x="117871" y="43097"/>
                </a:lnTo>
                <a:lnTo>
                  <a:pt x="115838" y="43664"/>
                </a:lnTo>
                <a:lnTo>
                  <a:pt x="112187" y="45738"/>
                </a:lnTo>
                <a:lnTo>
                  <a:pt x="111039" y="47813"/>
                </a:lnTo>
                <a:lnTo>
                  <a:pt x="111039" y="52820"/>
                </a:lnTo>
                <a:lnTo>
                  <a:pt x="111827" y="54521"/>
                </a:lnTo>
                <a:lnTo>
                  <a:pt x="114980" y="57010"/>
                </a:lnTo>
                <a:lnTo>
                  <a:pt x="116848" y="57633"/>
                </a:lnTo>
                <a:lnTo>
                  <a:pt x="132445" y="57633"/>
                </a:lnTo>
                <a:lnTo>
                  <a:pt x="131716" y="58587"/>
                </a:lnTo>
                <a:lnTo>
                  <a:pt x="129531" y="60316"/>
                </a:lnTo>
                <a:lnTo>
                  <a:pt x="123832" y="63248"/>
                </a:lnTo>
                <a:lnTo>
                  <a:pt x="120693" y="63981"/>
                </a:lnTo>
                <a:close/>
              </a:path>
              <a:path w="259714" h="64769">
                <a:moveTo>
                  <a:pt x="132445" y="57633"/>
                </a:moveTo>
                <a:lnTo>
                  <a:pt x="121633" y="57633"/>
                </a:lnTo>
                <a:lnTo>
                  <a:pt x="124178" y="57024"/>
                </a:lnTo>
                <a:lnTo>
                  <a:pt x="130789" y="53788"/>
                </a:lnTo>
                <a:lnTo>
                  <a:pt x="132864" y="50482"/>
                </a:lnTo>
                <a:lnTo>
                  <a:pt x="132864" y="39874"/>
                </a:lnTo>
                <a:lnTo>
                  <a:pt x="140332" y="39874"/>
                </a:lnTo>
                <a:lnTo>
                  <a:pt x="140378" y="55807"/>
                </a:lnTo>
                <a:lnTo>
                  <a:pt x="140492" y="56250"/>
                </a:lnTo>
                <a:lnTo>
                  <a:pt x="140725" y="56596"/>
                </a:lnTo>
                <a:lnTo>
                  <a:pt x="133237" y="56596"/>
                </a:lnTo>
                <a:lnTo>
                  <a:pt x="132445" y="57633"/>
                </a:lnTo>
                <a:close/>
              </a:path>
              <a:path w="259714" h="64769">
                <a:moveTo>
                  <a:pt x="137552" y="63442"/>
                </a:moveTo>
                <a:lnTo>
                  <a:pt x="135685" y="62529"/>
                </a:lnTo>
                <a:lnTo>
                  <a:pt x="133915" y="59735"/>
                </a:lnTo>
                <a:lnTo>
                  <a:pt x="133486" y="58366"/>
                </a:lnTo>
                <a:lnTo>
                  <a:pt x="133237" y="56596"/>
                </a:lnTo>
                <a:lnTo>
                  <a:pt x="140725" y="56596"/>
                </a:lnTo>
                <a:lnTo>
                  <a:pt x="141128" y="57190"/>
                </a:lnTo>
                <a:lnTo>
                  <a:pt x="141799" y="57425"/>
                </a:lnTo>
                <a:lnTo>
                  <a:pt x="145270" y="57425"/>
                </a:lnTo>
                <a:lnTo>
                  <a:pt x="145270" y="62695"/>
                </a:lnTo>
                <a:lnTo>
                  <a:pt x="144108" y="63027"/>
                </a:lnTo>
                <a:lnTo>
                  <a:pt x="143223" y="63234"/>
                </a:lnTo>
                <a:lnTo>
                  <a:pt x="142006" y="63400"/>
                </a:lnTo>
                <a:lnTo>
                  <a:pt x="137552" y="63442"/>
                </a:lnTo>
                <a:close/>
              </a:path>
              <a:path w="259714" h="64769">
                <a:moveTo>
                  <a:pt x="145270" y="57425"/>
                </a:moveTo>
                <a:lnTo>
                  <a:pt x="141799" y="57425"/>
                </a:lnTo>
                <a:lnTo>
                  <a:pt x="143942" y="57363"/>
                </a:lnTo>
                <a:lnTo>
                  <a:pt x="144357" y="57322"/>
                </a:lnTo>
                <a:lnTo>
                  <a:pt x="144800" y="57259"/>
                </a:lnTo>
                <a:lnTo>
                  <a:pt x="145270" y="57176"/>
                </a:lnTo>
                <a:lnTo>
                  <a:pt x="145270" y="57425"/>
                </a:lnTo>
                <a:close/>
              </a:path>
              <a:path w="259714" h="64769">
                <a:moveTo>
                  <a:pt x="166254" y="25725"/>
                </a:moveTo>
                <a:lnTo>
                  <a:pt x="159825" y="25725"/>
                </a:lnTo>
                <a:lnTo>
                  <a:pt x="160406" y="24231"/>
                </a:lnTo>
                <a:lnTo>
                  <a:pt x="161830" y="22412"/>
                </a:lnTo>
                <a:lnTo>
                  <a:pt x="166367" y="18125"/>
                </a:lnTo>
                <a:lnTo>
                  <a:pt x="168981" y="17053"/>
                </a:lnTo>
                <a:lnTo>
                  <a:pt x="172978" y="17122"/>
                </a:lnTo>
                <a:lnTo>
                  <a:pt x="174347" y="17260"/>
                </a:lnTo>
                <a:lnTo>
                  <a:pt x="174347" y="24937"/>
                </a:lnTo>
                <a:lnTo>
                  <a:pt x="168137" y="24937"/>
                </a:lnTo>
                <a:lnTo>
                  <a:pt x="166254" y="25725"/>
                </a:lnTo>
                <a:close/>
              </a:path>
              <a:path w="259714" h="64769">
                <a:moveTo>
                  <a:pt x="160198" y="62488"/>
                </a:moveTo>
                <a:lnTo>
                  <a:pt x="152730" y="62488"/>
                </a:lnTo>
                <a:lnTo>
                  <a:pt x="152730" y="18049"/>
                </a:lnTo>
                <a:lnTo>
                  <a:pt x="159825" y="18049"/>
                </a:lnTo>
                <a:lnTo>
                  <a:pt x="159825" y="25725"/>
                </a:lnTo>
                <a:lnTo>
                  <a:pt x="166254" y="25725"/>
                </a:lnTo>
                <a:lnTo>
                  <a:pt x="165247" y="26147"/>
                </a:lnTo>
                <a:lnTo>
                  <a:pt x="161208" y="30988"/>
                </a:lnTo>
                <a:lnTo>
                  <a:pt x="160198" y="33775"/>
                </a:lnTo>
                <a:lnTo>
                  <a:pt x="160198" y="62488"/>
                </a:lnTo>
                <a:close/>
              </a:path>
              <a:path w="259714" h="64769">
                <a:moveTo>
                  <a:pt x="174347" y="25144"/>
                </a:moveTo>
                <a:lnTo>
                  <a:pt x="173905" y="25061"/>
                </a:lnTo>
                <a:lnTo>
                  <a:pt x="173123" y="24978"/>
                </a:lnTo>
                <a:lnTo>
                  <a:pt x="168137" y="24937"/>
                </a:lnTo>
                <a:lnTo>
                  <a:pt x="174347" y="24937"/>
                </a:lnTo>
                <a:lnTo>
                  <a:pt x="174347" y="25144"/>
                </a:lnTo>
                <a:close/>
              </a:path>
              <a:path w="259714" h="64769">
                <a:moveTo>
                  <a:pt x="202078" y="63774"/>
                </a:moveTo>
                <a:lnTo>
                  <a:pt x="191096" y="63774"/>
                </a:lnTo>
                <a:lnTo>
                  <a:pt x="186463" y="61651"/>
                </a:lnTo>
                <a:lnTo>
                  <a:pt x="179548" y="53159"/>
                </a:lnTo>
                <a:lnTo>
                  <a:pt x="177819" y="47854"/>
                </a:lnTo>
                <a:lnTo>
                  <a:pt x="177819" y="33692"/>
                </a:lnTo>
                <a:lnTo>
                  <a:pt x="179714" y="27620"/>
                </a:lnTo>
                <a:lnTo>
                  <a:pt x="187293" y="18934"/>
                </a:lnTo>
                <a:lnTo>
                  <a:pt x="192120" y="16763"/>
                </a:lnTo>
                <a:lnTo>
                  <a:pt x="202991" y="16763"/>
                </a:lnTo>
                <a:lnTo>
                  <a:pt x="207064" y="17980"/>
                </a:lnTo>
                <a:lnTo>
                  <a:pt x="213343" y="22848"/>
                </a:lnTo>
                <a:lnTo>
                  <a:pt x="213611" y="23443"/>
                </a:lnTo>
                <a:lnTo>
                  <a:pt x="193226" y="23443"/>
                </a:lnTo>
                <a:lnTo>
                  <a:pt x="189824" y="25766"/>
                </a:lnTo>
                <a:lnTo>
                  <a:pt x="186449" y="33429"/>
                </a:lnTo>
                <a:lnTo>
                  <a:pt x="185785" y="37149"/>
                </a:lnTo>
                <a:lnTo>
                  <a:pt x="185785" y="46029"/>
                </a:lnTo>
                <a:lnTo>
                  <a:pt x="186726" y="49777"/>
                </a:lnTo>
                <a:lnTo>
                  <a:pt x="190488" y="55863"/>
                </a:lnTo>
                <a:lnTo>
                  <a:pt x="193448" y="57384"/>
                </a:lnTo>
                <a:lnTo>
                  <a:pt x="212449" y="57384"/>
                </a:lnTo>
                <a:lnTo>
                  <a:pt x="206324" y="62411"/>
                </a:lnTo>
                <a:lnTo>
                  <a:pt x="202078" y="63774"/>
                </a:lnTo>
                <a:close/>
              </a:path>
              <a:path w="259714" h="64769">
                <a:moveTo>
                  <a:pt x="215868" y="32986"/>
                </a:moveTo>
                <a:lnTo>
                  <a:pt x="208606" y="32986"/>
                </a:lnTo>
                <a:lnTo>
                  <a:pt x="208164" y="30248"/>
                </a:lnTo>
                <a:lnTo>
                  <a:pt x="207154" y="27973"/>
                </a:lnTo>
                <a:lnTo>
                  <a:pt x="204001" y="24349"/>
                </a:lnTo>
                <a:lnTo>
                  <a:pt x="201470" y="23443"/>
                </a:lnTo>
                <a:lnTo>
                  <a:pt x="213611" y="23443"/>
                </a:lnTo>
                <a:lnTo>
                  <a:pt x="215231" y="27039"/>
                </a:lnTo>
                <a:lnTo>
                  <a:pt x="215868" y="32986"/>
                </a:lnTo>
                <a:close/>
              </a:path>
              <a:path w="259714" h="64769">
                <a:moveTo>
                  <a:pt x="212449" y="57384"/>
                </a:moveTo>
                <a:lnTo>
                  <a:pt x="200584" y="57384"/>
                </a:lnTo>
                <a:lnTo>
                  <a:pt x="203039" y="56437"/>
                </a:lnTo>
                <a:lnTo>
                  <a:pt x="206663" y="52647"/>
                </a:lnTo>
                <a:lnTo>
                  <a:pt x="207915" y="50054"/>
                </a:lnTo>
                <a:lnTo>
                  <a:pt x="208606" y="46762"/>
                </a:lnTo>
                <a:lnTo>
                  <a:pt x="215868" y="46762"/>
                </a:lnTo>
                <a:lnTo>
                  <a:pt x="215038" y="52654"/>
                </a:lnTo>
                <a:lnTo>
                  <a:pt x="212963" y="56962"/>
                </a:lnTo>
                <a:lnTo>
                  <a:pt x="212449" y="57384"/>
                </a:lnTo>
                <a:close/>
              </a:path>
              <a:path w="259714" h="64769">
                <a:moveTo>
                  <a:pt x="230805" y="62488"/>
                </a:moveTo>
                <a:lnTo>
                  <a:pt x="223336" y="62488"/>
                </a:lnTo>
                <a:lnTo>
                  <a:pt x="223336" y="1327"/>
                </a:lnTo>
                <a:lnTo>
                  <a:pt x="230805" y="1327"/>
                </a:lnTo>
                <a:lnTo>
                  <a:pt x="230805" y="24065"/>
                </a:lnTo>
                <a:lnTo>
                  <a:pt x="238812" y="24065"/>
                </a:lnTo>
                <a:lnTo>
                  <a:pt x="237098" y="24715"/>
                </a:lnTo>
                <a:lnTo>
                  <a:pt x="232064" y="28975"/>
                </a:lnTo>
                <a:lnTo>
                  <a:pt x="230805" y="33000"/>
                </a:lnTo>
                <a:lnTo>
                  <a:pt x="230805" y="62488"/>
                </a:lnTo>
                <a:close/>
              </a:path>
              <a:path w="259714" h="64769">
                <a:moveTo>
                  <a:pt x="238812" y="24065"/>
                </a:moveTo>
                <a:lnTo>
                  <a:pt x="230805" y="24065"/>
                </a:lnTo>
                <a:lnTo>
                  <a:pt x="232575" y="21825"/>
                </a:lnTo>
                <a:lnTo>
                  <a:pt x="234166" y="20248"/>
                </a:lnTo>
                <a:lnTo>
                  <a:pt x="237983" y="17758"/>
                </a:lnTo>
                <a:lnTo>
                  <a:pt x="240985" y="16970"/>
                </a:lnTo>
                <a:lnTo>
                  <a:pt x="251026" y="16970"/>
                </a:lnTo>
                <a:lnTo>
                  <a:pt x="255396" y="19224"/>
                </a:lnTo>
                <a:lnTo>
                  <a:pt x="257644" y="23650"/>
                </a:lnTo>
                <a:lnTo>
                  <a:pt x="239906" y="23650"/>
                </a:lnTo>
                <a:lnTo>
                  <a:pt x="238812" y="24065"/>
                </a:lnTo>
                <a:close/>
              </a:path>
              <a:path w="259714" h="64769">
                <a:moveTo>
                  <a:pt x="259559" y="62488"/>
                </a:moveTo>
                <a:lnTo>
                  <a:pt x="251883" y="62488"/>
                </a:lnTo>
                <a:lnTo>
                  <a:pt x="251883" y="31216"/>
                </a:lnTo>
                <a:lnTo>
                  <a:pt x="251468" y="28823"/>
                </a:lnTo>
                <a:lnTo>
                  <a:pt x="250639" y="27302"/>
                </a:lnTo>
                <a:lnTo>
                  <a:pt x="249283" y="24867"/>
                </a:lnTo>
                <a:lnTo>
                  <a:pt x="246738" y="23650"/>
                </a:lnTo>
                <a:lnTo>
                  <a:pt x="257644" y="23650"/>
                </a:lnTo>
                <a:lnTo>
                  <a:pt x="258937" y="26195"/>
                </a:lnTo>
                <a:lnTo>
                  <a:pt x="259559" y="29611"/>
                </a:lnTo>
                <a:lnTo>
                  <a:pt x="259559" y="624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0" name="object 9">
            <a:extLst>
              <a:ext uri="{FF2B5EF4-FFF2-40B4-BE49-F238E27FC236}">
                <a16:creationId xmlns:a16="http://schemas.microsoft.com/office/drawing/2014/main" id="{AF696EA5-88AD-471D-BD22-A02FFC514957}"/>
              </a:ext>
            </a:extLst>
          </p:cNvPr>
          <p:cNvSpPr>
            <a:spLocks/>
          </p:cNvSpPr>
          <p:nvPr/>
        </p:nvSpPr>
        <p:spPr bwMode="auto">
          <a:xfrm>
            <a:off x="1873250" y="1960563"/>
            <a:ext cx="757238" cy="379412"/>
          </a:xfrm>
          <a:custGeom>
            <a:avLst/>
            <a:gdLst>
              <a:gd name="T0" fmla="*/ 933142 w 566419"/>
              <a:gd name="T1" fmla="*/ 509600 h 283210"/>
              <a:gd name="T2" fmla="*/ 78263 w 566419"/>
              <a:gd name="T3" fmla="*/ 509600 h 283210"/>
              <a:gd name="T4" fmla="*/ 47808 w 566419"/>
              <a:gd name="T5" fmla="*/ 503400 h 283210"/>
              <a:gd name="T6" fmla="*/ 22929 w 566419"/>
              <a:gd name="T7" fmla="*/ 486492 h 283210"/>
              <a:gd name="T8" fmla="*/ 6152 w 566419"/>
              <a:gd name="T9" fmla="*/ 461423 h 283210"/>
              <a:gd name="T10" fmla="*/ 0 w 566419"/>
              <a:gd name="T11" fmla="*/ 430733 h 283210"/>
              <a:gd name="T12" fmla="*/ 0 w 566419"/>
              <a:gd name="T13" fmla="*/ 78865 h 283210"/>
              <a:gd name="T14" fmla="*/ 6152 w 566419"/>
              <a:gd name="T15" fmla="*/ 48176 h 283210"/>
              <a:gd name="T16" fmla="*/ 22929 w 566419"/>
              <a:gd name="T17" fmla="*/ 23107 h 283210"/>
              <a:gd name="T18" fmla="*/ 47808 w 566419"/>
              <a:gd name="T19" fmla="*/ 6200 h 283210"/>
              <a:gd name="T20" fmla="*/ 78263 w 566419"/>
              <a:gd name="T21" fmla="*/ 0 h 283210"/>
              <a:gd name="T22" fmla="*/ 933142 w 566419"/>
              <a:gd name="T23" fmla="*/ 0 h 283210"/>
              <a:gd name="T24" fmla="*/ 963596 w 566419"/>
              <a:gd name="T25" fmla="*/ 6200 h 283210"/>
              <a:gd name="T26" fmla="*/ 988475 w 566419"/>
              <a:gd name="T27" fmla="*/ 23107 h 283210"/>
              <a:gd name="T28" fmla="*/ 1005252 w 566419"/>
              <a:gd name="T29" fmla="*/ 48176 h 283210"/>
              <a:gd name="T30" fmla="*/ 1011404 w 566419"/>
              <a:gd name="T31" fmla="*/ 78865 h 283210"/>
              <a:gd name="T32" fmla="*/ 1011404 w 566419"/>
              <a:gd name="T33" fmla="*/ 430733 h 283210"/>
              <a:gd name="T34" fmla="*/ 1005252 w 566419"/>
              <a:gd name="T35" fmla="*/ 461423 h 283210"/>
              <a:gd name="T36" fmla="*/ 988475 w 566419"/>
              <a:gd name="T37" fmla="*/ 486492 h 283210"/>
              <a:gd name="T38" fmla="*/ 963596 w 566419"/>
              <a:gd name="T39" fmla="*/ 503400 h 283210"/>
              <a:gd name="T40" fmla="*/ 933142 w 566419"/>
              <a:gd name="T41" fmla="*/ 509600 h 2832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419" h="283210">
                <a:moveTo>
                  <a:pt x="522370" y="283090"/>
                </a:moveTo>
                <a:lnTo>
                  <a:pt x="43811" y="283090"/>
                </a:lnTo>
                <a:lnTo>
                  <a:pt x="26763" y="279646"/>
                </a:lnTo>
                <a:lnTo>
                  <a:pt x="12836" y="270254"/>
                </a:lnTo>
                <a:lnTo>
                  <a:pt x="3444" y="256327"/>
                </a:lnTo>
                <a:lnTo>
                  <a:pt x="0" y="239279"/>
                </a:lnTo>
                <a:lnTo>
                  <a:pt x="0" y="43811"/>
                </a:lnTo>
                <a:lnTo>
                  <a:pt x="3444" y="26763"/>
                </a:lnTo>
                <a:lnTo>
                  <a:pt x="12836" y="12836"/>
                </a:lnTo>
                <a:lnTo>
                  <a:pt x="26763" y="3444"/>
                </a:lnTo>
                <a:lnTo>
                  <a:pt x="43811" y="0"/>
                </a:lnTo>
                <a:lnTo>
                  <a:pt x="522370" y="0"/>
                </a:lnTo>
                <a:lnTo>
                  <a:pt x="539418" y="3444"/>
                </a:lnTo>
                <a:lnTo>
                  <a:pt x="553345" y="12836"/>
                </a:lnTo>
                <a:lnTo>
                  <a:pt x="562737" y="26763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62737" y="256327"/>
                </a:lnTo>
                <a:lnTo>
                  <a:pt x="553345" y="270254"/>
                </a:lnTo>
                <a:lnTo>
                  <a:pt x="539418" y="279646"/>
                </a:lnTo>
                <a:lnTo>
                  <a:pt x="522370" y="283090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1" name="object 10">
            <a:extLst>
              <a:ext uri="{FF2B5EF4-FFF2-40B4-BE49-F238E27FC236}">
                <a16:creationId xmlns:a16="http://schemas.microsoft.com/office/drawing/2014/main" id="{DC89CE35-88B2-4368-A033-FF92AA5D86C4}"/>
              </a:ext>
            </a:extLst>
          </p:cNvPr>
          <p:cNvSpPr>
            <a:spLocks/>
          </p:cNvSpPr>
          <p:nvPr/>
        </p:nvSpPr>
        <p:spPr bwMode="auto">
          <a:xfrm>
            <a:off x="1873250" y="1960563"/>
            <a:ext cx="757238" cy="379412"/>
          </a:xfrm>
          <a:custGeom>
            <a:avLst/>
            <a:gdLst>
              <a:gd name="T0" fmla="*/ 78263 w 566419"/>
              <a:gd name="T1" fmla="*/ 0 h 283210"/>
              <a:gd name="T2" fmla="*/ 933142 w 566419"/>
              <a:gd name="T3" fmla="*/ 0 h 283210"/>
              <a:gd name="T4" fmla="*/ 953938 w 566419"/>
              <a:gd name="T5" fmla="*/ 2817 h 283210"/>
              <a:gd name="T6" fmla="*/ 1008609 w 566419"/>
              <a:gd name="T7" fmla="*/ 57908 h 283210"/>
              <a:gd name="T8" fmla="*/ 1011404 w 566419"/>
              <a:gd name="T9" fmla="*/ 78865 h 283210"/>
              <a:gd name="T10" fmla="*/ 1011404 w 566419"/>
              <a:gd name="T11" fmla="*/ 430733 h 283210"/>
              <a:gd name="T12" fmla="*/ 972633 w 566419"/>
              <a:gd name="T13" fmla="*/ 498826 h 283210"/>
              <a:gd name="T14" fmla="*/ 933142 w 566419"/>
              <a:gd name="T15" fmla="*/ 509600 h 283210"/>
              <a:gd name="T16" fmla="*/ 78263 w 566419"/>
              <a:gd name="T17" fmla="*/ 509600 h 283210"/>
              <a:gd name="T18" fmla="*/ 10688 w 566419"/>
              <a:gd name="T19" fmla="*/ 470531 h 283210"/>
              <a:gd name="T20" fmla="*/ 0 w 566419"/>
              <a:gd name="T21" fmla="*/ 430733 h 283210"/>
              <a:gd name="T22" fmla="*/ 0 w 566419"/>
              <a:gd name="T23" fmla="*/ 78865 h 283210"/>
              <a:gd name="T24" fmla="*/ 38771 w 566419"/>
              <a:gd name="T25" fmla="*/ 10772 h 283210"/>
              <a:gd name="T26" fmla="*/ 78263 w 566419"/>
              <a:gd name="T27" fmla="*/ 0 h 2832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6419" h="283210">
                <a:moveTo>
                  <a:pt x="43811" y="0"/>
                </a:moveTo>
                <a:lnTo>
                  <a:pt x="522370" y="0"/>
                </a:lnTo>
                <a:lnTo>
                  <a:pt x="534012" y="1565"/>
                </a:lnTo>
                <a:lnTo>
                  <a:pt x="564616" y="32169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44477" y="277106"/>
                </a:lnTo>
                <a:lnTo>
                  <a:pt x="522370" y="283090"/>
                </a:lnTo>
                <a:lnTo>
                  <a:pt x="43811" y="283090"/>
                </a:lnTo>
                <a:lnTo>
                  <a:pt x="5984" y="261386"/>
                </a:lnTo>
                <a:lnTo>
                  <a:pt x="0" y="239279"/>
                </a:lnTo>
                <a:lnTo>
                  <a:pt x="0" y="43811"/>
                </a:lnTo>
                <a:lnTo>
                  <a:pt x="21704" y="5984"/>
                </a:lnTo>
                <a:lnTo>
                  <a:pt x="43811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2" name="object 11">
            <a:extLst>
              <a:ext uri="{FF2B5EF4-FFF2-40B4-BE49-F238E27FC236}">
                <a16:creationId xmlns:a16="http://schemas.microsoft.com/office/drawing/2014/main" id="{E5798352-8C7D-4288-872B-DDEF0F39442E}"/>
              </a:ext>
            </a:extLst>
          </p:cNvPr>
          <p:cNvSpPr>
            <a:spLocks/>
          </p:cNvSpPr>
          <p:nvPr/>
        </p:nvSpPr>
        <p:spPr bwMode="auto">
          <a:xfrm>
            <a:off x="1949450" y="2093913"/>
            <a:ext cx="612775" cy="82550"/>
          </a:xfrm>
          <a:custGeom>
            <a:avLst/>
            <a:gdLst>
              <a:gd name="T0" fmla="*/ 83441 w 459105"/>
              <a:gd name="T1" fmla="*/ 12415 h 62864"/>
              <a:gd name="T2" fmla="*/ 78060 w 459105"/>
              <a:gd name="T3" fmla="*/ 56854 h 62864"/>
              <a:gd name="T4" fmla="*/ 69004 w 459105"/>
              <a:gd name="T5" fmla="*/ 41242 h 62864"/>
              <a:gd name="T6" fmla="*/ 85921 w 459105"/>
              <a:gd name="T7" fmla="*/ 16388 h 62864"/>
              <a:gd name="T8" fmla="*/ 71551 w 459105"/>
              <a:gd name="T9" fmla="*/ 103081 h 62864"/>
              <a:gd name="T10" fmla="*/ 58534 w 459105"/>
              <a:gd name="T11" fmla="*/ 60171 h 62864"/>
              <a:gd name="T12" fmla="*/ 84789 w 459105"/>
              <a:gd name="T13" fmla="*/ 93370 h 62864"/>
              <a:gd name="T14" fmla="*/ 124877 w 459105"/>
              <a:gd name="T15" fmla="*/ 106725 h 62864"/>
              <a:gd name="T16" fmla="*/ 126157 w 459105"/>
              <a:gd name="T17" fmla="*/ 26241 h 62864"/>
              <a:gd name="T18" fmla="*/ 113905 w 459105"/>
              <a:gd name="T19" fmla="*/ 59277 h 62864"/>
              <a:gd name="T20" fmla="*/ 148796 w 459105"/>
              <a:gd name="T21" fmla="*/ 106725 h 62864"/>
              <a:gd name="T22" fmla="*/ 158857 w 459105"/>
              <a:gd name="T23" fmla="*/ 52175 h 62864"/>
              <a:gd name="T24" fmla="*/ 170814 w 459105"/>
              <a:gd name="T25" fmla="*/ 86857 h 62864"/>
              <a:gd name="T26" fmla="*/ 189327 w 459105"/>
              <a:gd name="T27" fmla="*/ 86222 h 62864"/>
              <a:gd name="T28" fmla="*/ 239369 w 459105"/>
              <a:gd name="T29" fmla="*/ 94804 h 62864"/>
              <a:gd name="T30" fmla="*/ 233590 w 459105"/>
              <a:gd name="T31" fmla="*/ 90854 h 62864"/>
              <a:gd name="T32" fmla="*/ 240555 w 459105"/>
              <a:gd name="T33" fmla="*/ 92829 h 62864"/>
              <a:gd name="T34" fmla="*/ 289700 w 459105"/>
              <a:gd name="T35" fmla="*/ 28427 h 62864"/>
              <a:gd name="T36" fmla="*/ 265562 w 459105"/>
              <a:gd name="T37" fmla="*/ 28427 h 62864"/>
              <a:gd name="T38" fmla="*/ 276265 w 459105"/>
              <a:gd name="T39" fmla="*/ 38796 h 62864"/>
              <a:gd name="T40" fmla="*/ 302321 w 459105"/>
              <a:gd name="T41" fmla="*/ 94169 h 62864"/>
              <a:gd name="T42" fmla="*/ 295259 w 459105"/>
              <a:gd name="T43" fmla="*/ 94169 h 62864"/>
              <a:gd name="T44" fmla="*/ 314593 w 459105"/>
              <a:gd name="T45" fmla="*/ 89548 h 62864"/>
              <a:gd name="T46" fmla="*/ 359570 w 459105"/>
              <a:gd name="T47" fmla="*/ 27991 h 62864"/>
              <a:gd name="T48" fmla="*/ 326061 w 459105"/>
              <a:gd name="T49" fmla="*/ 53609 h 62864"/>
              <a:gd name="T50" fmla="*/ 325664 w 459105"/>
              <a:gd name="T51" fmla="*/ 77922 h 62864"/>
              <a:gd name="T52" fmla="*/ 363260 w 459105"/>
              <a:gd name="T53" fmla="*/ 104210 h 62864"/>
              <a:gd name="T54" fmla="*/ 367911 w 459105"/>
              <a:gd name="T55" fmla="*/ 50271 h 62864"/>
              <a:gd name="T56" fmla="*/ 382969 w 459105"/>
              <a:gd name="T57" fmla="*/ 57089 h 62864"/>
              <a:gd name="T58" fmla="*/ 368206 w 459105"/>
              <a:gd name="T59" fmla="*/ 83612 h 62864"/>
              <a:gd name="T60" fmla="*/ 417449 w 459105"/>
              <a:gd name="T61" fmla="*/ 103975 h 62864"/>
              <a:gd name="T62" fmla="*/ 470670 w 459105"/>
              <a:gd name="T63" fmla="*/ 44509 h 62864"/>
              <a:gd name="T64" fmla="*/ 505477 w 459105"/>
              <a:gd name="T65" fmla="*/ 28780 h 62864"/>
              <a:gd name="T66" fmla="*/ 553512 w 459105"/>
              <a:gd name="T67" fmla="*/ 39149 h 62864"/>
              <a:gd name="T68" fmla="*/ 582820 w 459105"/>
              <a:gd name="T69" fmla="*/ 30472 h 62864"/>
              <a:gd name="T70" fmla="*/ 525563 w 459105"/>
              <a:gd name="T71" fmla="*/ 28427 h 62864"/>
              <a:gd name="T72" fmla="*/ 576497 w 459105"/>
              <a:gd name="T73" fmla="*/ 103975 h 62864"/>
              <a:gd name="T74" fmla="*/ 589983 w 459105"/>
              <a:gd name="T75" fmla="*/ 47779 h 62864"/>
              <a:gd name="T76" fmla="*/ 661735 w 459105"/>
              <a:gd name="T77" fmla="*/ 56690 h 62864"/>
              <a:gd name="T78" fmla="*/ 673990 w 459105"/>
              <a:gd name="T79" fmla="*/ 93464 h 62864"/>
              <a:gd name="T80" fmla="*/ 603941 w 459105"/>
              <a:gd name="T81" fmla="*/ 79543 h 62864"/>
              <a:gd name="T82" fmla="*/ 655537 w 459105"/>
              <a:gd name="T83" fmla="*/ 32166 h 62864"/>
              <a:gd name="T84" fmla="*/ 617963 w 459105"/>
              <a:gd name="T85" fmla="*/ 75171 h 62864"/>
              <a:gd name="T86" fmla="*/ 646801 w 459105"/>
              <a:gd name="T87" fmla="*/ 105621 h 62864"/>
              <a:gd name="T88" fmla="*/ 728424 w 459105"/>
              <a:gd name="T89" fmla="*/ 106654 h 62864"/>
              <a:gd name="T90" fmla="*/ 706329 w 459105"/>
              <a:gd name="T91" fmla="*/ 30519 h 62864"/>
              <a:gd name="T92" fmla="*/ 719543 w 459105"/>
              <a:gd name="T93" fmla="*/ 37810 h 62864"/>
              <a:gd name="T94" fmla="*/ 761298 w 459105"/>
              <a:gd name="T95" fmla="*/ 62639 h 62864"/>
              <a:gd name="T96" fmla="*/ 752711 w 459105"/>
              <a:gd name="T97" fmla="*/ 95653 h 62864"/>
              <a:gd name="T98" fmla="*/ 761122 w 459105"/>
              <a:gd name="T99" fmla="*/ 60171 h 62864"/>
              <a:gd name="T100" fmla="*/ 757458 w 459105"/>
              <a:gd name="T101" fmla="*/ 44086 h 62864"/>
              <a:gd name="T102" fmla="*/ 737971 w 459105"/>
              <a:gd name="T103" fmla="*/ 93464 h 62864"/>
              <a:gd name="T104" fmla="*/ 758702 w 459105"/>
              <a:gd name="T105" fmla="*/ 86139 h 62864"/>
              <a:gd name="T106" fmla="*/ 802150 w 459105"/>
              <a:gd name="T107" fmla="*/ 28556 h 62864"/>
              <a:gd name="T108" fmla="*/ 791176 w 459105"/>
              <a:gd name="T109" fmla="*/ 103975 h 62864"/>
              <a:gd name="T110" fmla="*/ 792971 w 459105"/>
              <a:gd name="T111" fmla="*/ 50422 h 62864"/>
              <a:gd name="T112" fmla="*/ 816346 w 459105"/>
              <a:gd name="T113" fmla="*/ 40136 h 628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59105" h="62864">
                <a:moveTo>
                  <a:pt x="8257" y="61160"/>
                </a:moveTo>
                <a:lnTo>
                  <a:pt x="0" y="61160"/>
                </a:lnTo>
                <a:lnTo>
                  <a:pt x="0" y="207"/>
                </a:lnTo>
                <a:lnTo>
                  <a:pt x="32862" y="207"/>
                </a:lnTo>
                <a:lnTo>
                  <a:pt x="36693" y="885"/>
                </a:lnTo>
                <a:lnTo>
                  <a:pt x="45434" y="4840"/>
                </a:lnTo>
                <a:lnTo>
                  <a:pt x="46903" y="7302"/>
                </a:lnTo>
                <a:lnTo>
                  <a:pt x="8257" y="7302"/>
                </a:lnTo>
                <a:lnTo>
                  <a:pt x="8257" y="28132"/>
                </a:lnTo>
                <a:lnTo>
                  <a:pt x="44294" y="28132"/>
                </a:lnTo>
                <a:lnTo>
                  <a:pt x="42419" y="29791"/>
                </a:lnTo>
                <a:lnTo>
                  <a:pt x="39708" y="31202"/>
                </a:lnTo>
                <a:lnTo>
                  <a:pt x="42087" y="32170"/>
                </a:lnTo>
                <a:lnTo>
                  <a:pt x="43878" y="33443"/>
                </a:lnTo>
                <a:lnTo>
                  <a:pt x="45081" y="35019"/>
                </a:lnTo>
                <a:lnTo>
                  <a:pt x="8257" y="35019"/>
                </a:lnTo>
                <a:lnTo>
                  <a:pt x="8257" y="61160"/>
                </a:lnTo>
                <a:close/>
              </a:path>
              <a:path w="459105" h="62864">
                <a:moveTo>
                  <a:pt x="44294" y="28132"/>
                </a:moveTo>
                <a:lnTo>
                  <a:pt x="31216" y="28132"/>
                </a:lnTo>
                <a:lnTo>
                  <a:pt x="34279" y="27357"/>
                </a:lnTo>
                <a:lnTo>
                  <a:pt x="38788" y="24259"/>
                </a:lnTo>
                <a:lnTo>
                  <a:pt x="39915" y="21465"/>
                </a:lnTo>
                <a:lnTo>
                  <a:pt x="39915" y="13084"/>
                </a:lnTo>
                <a:lnTo>
                  <a:pt x="38339" y="10124"/>
                </a:lnTo>
                <a:lnTo>
                  <a:pt x="33498" y="7717"/>
                </a:lnTo>
                <a:lnTo>
                  <a:pt x="31244" y="7302"/>
                </a:lnTo>
                <a:lnTo>
                  <a:pt x="46903" y="7302"/>
                </a:lnTo>
                <a:lnTo>
                  <a:pt x="48297" y="9640"/>
                </a:lnTo>
                <a:lnTo>
                  <a:pt x="48297" y="20289"/>
                </a:lnTo>
                <a:lnTo>
                  <a:pt x="47543" y="23277"/>
                </a:lnTo>
                <a:lnTo>
                  <a:pt x="44528" y="27924"/>
                </a:lnTo>
                <a:lnTo>
                  <a:pt x="44294" y="28132"/>
                </a:lnTo>
                <a:close/>
              </a:path>
              <a:path w="459105" h="62864">
                <a:moveTo>
                  <a:pt x="50621" y="61160"/>
                </a:moveTo>
                <a:lnTo>
                  <a:pt x="40496" y="61160"/>
                </a:lnTo>
                <a:lnTo>
                  <a:pt x="40220" y="60634"/>
                </a:lnTo>
                <a:lnTo>
                  <a:pt x="39998" y="59956"/>
                </a:lnTo>
                <a:lnTo>
                  <a:pt x="39667" y="58297"/>
                </a:lnTo>
                <a:lnTo>
                  <a:pt x="39528" y="56692"/>
                </a:lnTo>
                <a:lnTo>
                  <a:pt x="38726" y="40164"/>
                </a:lnTo>
                <a:lnTo>
                  <a:pt x="37246" y="37495"/>
                </a:lnTo>
                <a:lnTo>
                  <a:pt x="34480" y="36140"/>
                </a:lnTo>
                <a:lnTo>
                  <a:pt x="32903" y="35393"/>
                </a:lnTo>
                <a:lnTo>
                  <a:pt x="30427" y="35019"/>
                </a:lnTo>
                <a:lnTo>
                  <a:pt x="45081" y="35019"/>
                </a:lnTo>
                <a:lnTo>
                  <a:pt x="46285" y="36596"/>
                </a:lnTo>
                <a:lnTo>
                  <a:pt x="46955" y="39155"/>
                </a:lnTo>
                <a:lnTo>
                  <a:pt x="47094" y="42695"/>
                </a:lnTo>
                <a:lnTo>
                  <a:pt x="47467" y="53193"/>
                </a:lnTo>
                <a:lnTo>
                  <a:pt x="47661" y="54922"/>
                </a:lnTo>
                <a:lnTo>
                  <a:pt x="47965" y="56056"/>
                </a:lnTo>
                <a:lnTo>
                  <a:pt x="48463" y="57992"/>
                </a:lnTo>
                <a:lnTo>
                  <a:pt x="49348" y="59237"/>
                </a:lnTo>
                <a:lnTo>
                  <a:pt x="50621" y="59790"/>
                </a:lnTo>
                <a:lnTo>
                  <a:pt x="50621" y="61160"/>
                </a:lnTo>
                <a:close/>
              </a:path>
              <a:path w="459105" h="62864">
                <a:moveTo>
                  <a:pt x="83640" y="62778"/>
                </a:moveTo>
                <a:lnTo>
                  <a:pt x="70196" y="62778"/>
                </a:lnTo>
                <a:lnTo>
                  <a:pt x="65341" y="60710"/>
                </a:lnTo>
                <a:lnTo>
                  <a:pt x="58149" y="52439"/>
                </a:lnTo>
                <a:lnTo>
                  <a:pt x="56380" y="46976"/>
                </a:lnTo>
                <a:lnTo>
                  <a:pt x="56351" y="32447"/>
                </a:lnTo>
                <a:lnTo>
                  <a:pt x="58246" y="26500"/>
                </a:lnTo>
                <a:lnTo>
                  <a:pt x="65825" y="17648"/>
                </a:lnTo>
                <a:lnTo>
                  <a:pt x="70915" y="15435"/>
                </a:lnTo>
                <a:lnTo>
                  <a:pt x="83031" y="15435"/>
                </a:lnTo>
                <a:lnTo>
                  <a:pt x="87872" y="17343"/>
                </a:lnTo>
                <a:lnTo>
                  <a:pt x="92644" y="21949"/>
                </a:lnTo>
                <a:lnTo>
                  <a:pt x="72533" y="21949"/>
                </a:lnTo>
                <a:lnTo>
                  <a:pt x="69214" y="23692"/>
                </a:lnTo>
                <a:lnTo>
                  <a:pt x="65106" y="30593"/>
                </a:lnTo>
                <a:lnTo>
                  <a:pt x="64027" y="34867"/>
                </a:lnTo>
                <a:lnTo>
                  <a:pt x="64027" y="44521"/>
                </a:lnTo>
                <a:lnTo>
                  <a:pt x="65065" y="48463"/>
                </a:lnTo>
                <a:lnTo>
                  <a:pt x="69214" y="54770"/>
                </a:lnTo>
                <a:lnTo>
                  <a:pt x="72506" y="56347"/>
                </a:lnTo>
                <a:lnTo>
                  <a:pt x="92100" y="56347"/>
                </a:lnTo>
                <a:lnTo>
                  <a:pt x="89047" y="60441"/>
                </a:lnTo>
                <a:lnTo>
                  <a:pt x="83640" y="62778"/>
                </a:lnTo>
                <a:close/>
              </a:path>
              <a:path w="459105" h="62864">
                <a:moveTo>
                  <a:pt x="92100" y="56347"/>
                </a:moveTo>
                <a:lnTo>
                  <a:pt x="81966" y="56347"/>
                </a:lnTo>
                <a:lnTo>
                  <a:pt x="85362" y="54473"/>
                </a:lnTo>
                <a:lnTo>
                  <a:pt x="89041" y="46976"/>
                </a:lnTo>
                <a:lnTo>
                  <a:pt x="89960" y="42806"/>
                </a:lnTo>
                <a:lnTo>
                  <a:pt x="89960" y="34065"/>
                </a:lnTo>
                <a:lnTo>
                  <a:pt x="89296" y="30690"/>
                </a:lnTo>
                <a:lnTo>
                  <a:pt x="85866" y="23996"/>
                </a:lnTo>
                <a:lnTo>
                  <a:pt x="82243" y="21949"/>
                </a:lnTo>
                <a:lnTo>
                  <a:pt x="92644" y="21949"/>
                </a:lnTo>
                <a:lnTo>
                  <a:pt x="95783" y="24978"/>
                </a:lnTo>
                <a:lnTo>
                  <a:pt x="97761" y="30593"/>
                </a:lnTo>
                <a:lnTo>
                  <a:pt x="97761" y="45171"/>
                </a:lnTo>
                <a:lnTo>
                  <a:pt x="96018" y="51091"/>
                </a:lnTo>
                <a:lnTo>
                  <a:pt x="92100" y="56347"/>
                </a:lnTo>
                <a:close/>
              </a:path>
              <a:path w="459105" h="62864">
                <a:moveTo>
                  <a:pt x="125303" y="62363"/>
                </a:moveTo>
                <a:lnTo>
                  <a:pt x="114902" y="62363"/>
                </a:lnTo>
                <a:lnTo>
                  <a:pt x="110587" y="60247"/>
                </a:lnTo>
                <a:lnTo>
                  <a:pt x="108291" y="56015"/>
                </a:lnTo>
                <a:lnTo>
                  <a:pt x="107046" y="53746"/>
                </a:lnTo>
                <a:lnTo>
                  <a:pt x="106424" y="50717"/>
                </a:lnTo>
                <a:lnTo>
                  <a:pt x="106424" y="16721"/>
                </a:lnTo>
                <a:lnTo>
                  <a:pt x="114058" y="16721"/>
                </a:lnTo>
                <a:lnTo>
                  <a:pt x="114117" y="48795"/>
                </a:lnTo>
                <a:lnTo>
                  <a:pt x="114418" y="50344"/>
                </a:lnTo>
                <a:lnTo>
                  <a:pt x="116465" y="54438"/>
                </a:lnTo>
                <a:lnTo>
                  <a:pt x="118941" y="55766"/>
                </a:lnTo>
                <a:lnTo>
                  <a:pt x="134553" y="55766"/>
                </a:lnTo>
                <a:lnTo>
                  <a:pt x="134251" y="56291"/>
                </a:lnTo>
                <a:lnTo>
                  <a:pt x="133048" y="57716"/>
                </a:lnTo>
                <a:lnTo>
                  <a:pt x="128761" y="61201"/>
                </a:lnTo>
                <a:lnTo>
                  <a:pt x="125303" y="62363"/>
                </a:lnTo>
                <a:close/>
              </a:path>
              <a:path w="459105" h="62864">
                <a:moveTo>
                  <a:pt x="134553" y="55766"/>
                </a:moveTo>
                <a:lnTo>
                  <a:pt x="127765" y="55766"/>
                </a:lnTo>
                <a:lnTo>
                  <a:pt x="131305" y="53442"/>
                </a:lnTo>
                <a:lnTo>
                  <a:pt x="133186" y="48795"/>
                </a:lnTo>
                <a:lnTo>
                  <a:pt x="134210" y="46305"/>
                </a:lnTo>
                <a:lnTo>
                  <a:pt x="134722" y="42889"/>
                </a:lnTo>
                <a:lnTo>
                  <a:pt x="134722" y="16721"/>
                </a:lnTo>
                <a:lnTo>
                  <a:pt x="142190" y="16721"/>
                </a:lnTo>
                <a:lnTo>
                  <a:pt x="142190" y="54604"/>
                </a:lnTo>
                <a:lnTo>
                  <a:pt x="135220" y="54604"/>
                </a:lnTo>
                <a:lnTo>
                  <a:pt x="134553" y="55766"/>
                </a:lnTo>
                <a:close/>
              </a:path>
              <a:path w="459105" h="62864">
                <a:moveTo>
                  <a:pt x="142190" y="61160"/>
                </a:moveTo>
                <a:lnTo>
                  <a:pt x="135137" y="61160"/>
                </a:lnTo>
                <a:lnTo>
                  <a:pt x="135220" y="54604"/>
                </a:lnTo>
                <a:lnTo>
                  <a:pt x="142190" y="54604"/>
                </a:lnTo>
                <a:lnTo>
                  <a:pt x="142190" y="61160"/>
                </a:lnTo>
                <a:close/>
              </a:path>
              <a:path w="459105" h="62864">
                <a:moveTo>
                  <a:pt x="162845" y="16721"/>
                </a:moveTo>
                <a:lnTo>
                  <a:pt x="155293" y="16721"/>
                </a:lnTo>
                <a:lnTo>
                  <a:pt x="155293" y="4315"/>
                </a:lnTo>
                <a:lnTo>
                  <a:pt x="162845" y="4315"/>
                </a:lnTo>
                <a:lnTo>
                  <a:pt x="162845" y="16721"/>
                </a:lnTo>
                <a:close/>
              </a:path>
              <a:path w="459105" h="62864">
                <a:moveTo>
                  <a:pt x="169940" y="22820"/>
                </a:moveTo>
                <a:lnTo>
                  <a:pt x="149276" y="22820"/>
                </a:lnTo>
                <a:lnTo>
                  <a:pt x="149276" y="16721"/>
                </a:lnTo>
                <a:lnTo>
                  <a:pt x="169940" y="16721"/>
                </a:lnTo>
                <a:lnTo>
                  <a:pt x="169940" y="22820"/>
                </a:lnTo>
                <a:close/>
              </a:path>
              <a:path w="459105" h="62864">
                <a:moveTo>
                  <a:pt x="160770" y="61865"/>
                </a:moveTo>
                <a:lnTo>
                  <a:pt x="158405" y="60973"/>
                </a:lnTo>
                <a:lnTo>
                  <a:pt x="155915" y="57405"/>
                </a:lnTo>
                <a:lnTo>
                  <a:pt x="155341" y="55268"/>
                </a:lnTo>
                <a:lnTo>
                  <a:pt x="155293" y="22820"/>
                </a:lnTo>
                <a:lnTo>
                  <a:pt x="162845" y="22820"/>
                </a:lnTo>
                <a:lnTo>
                  <a:pt x="162845" y="53373"/>
                </a:lnTo>
                <a:lnTo>
                  <a:pt x="163370" y="54410"/>
                </a:lnTo>
                <a:lnTo>
                  <a:pt x="164421" y="54936"/>
                </a:lnTo>
                <a:lnTo>
                  <a:pt x="165002" y="55240"/>
                </a:lnTo>
                <a:lnTo>
                  <a:pt x="165970" y="55392"/>
                </a:lnTo>
                <a:lnTo>
                  <a:pt x="169940" y="55392"/>
                </a:lnTo>
                <a:lnTo>
                  <a:pt x="169940" y="61160"/>
                </a:lnTo>
                <a:lnTo>
                  <a:pt x="169082" y="61409"/>
                </a:lnTo>
                <a:lnTo>
                  <a:pt x="168190" y="61589"/>
                </a:lnTo>
                <a:lnTo>
                  <a:pt x="166337" y="61810"/>
                </a:lnTo>
                <a:lnTo>
                  <a:pt x="160770" y="61865"/>
                </a:lnTo>
                <a:close/>
              </a:path>
              <a:path w="459105" h="62864">
                <a:moveTo>
                  <a:pt x="169940" y="55392"/>
                </a:moveTo>
                <a:lnTo>
                  <a:pt x="165970" y="55392"/>
                </a:lnTo>
                <a:lnTo>
                  <a:pt x="169387" y="55323"/>
                </a:lnTo>
                <a:lnTo>
                  <a:pt x="169940" y="55268"/>
                </a:lnTo>
                <a:lnTo>
                  <a:pt x="169940" y="55392"/>
                </a:lnTo>
                <a:close/>
              </a:path>
              <a:path w="459105" h="62864">
                <a:moveTo>
                  <a:pt x="197016" y="62736"/>
                </a:moveTo>
                <a:lnTo>
                  <a:pt x="189215" y="62736"/>
                </a:lnTo>
                <a:lnTo>
                  <a:pt x="184527" y="60724"/>
                </a:lnTo>
                <a:lnTo>
                  <a:pt x="176837" y="52674"/>
                </a:lnTo>
                <a:lnTo>
                  <a:pt x="174976" y="47218"/>
                </a:lnTo>
                <a:lnTo>
                  <a:pt x="174914" y="32654"/>
                </a:lnTo>
                <a:lnTo>
                  <a:pt x="176851" y="26859"/>
                </a:lnTo>
                <a:lnTo>
                  <a:pt x="184596" y="17952"/>
                </a:lnTo>
                <a:lnTo>
                  <a:pt x="189658" y="15725"/>
                </a:lnTo>
                <a:lnTo>
                  <a:pt x="199063" y="15725"/>
                </a:lnTo>
                <a:lnTo>
                  <a:pt x="202120" y="16465"/>
                </a:lnTo>
                <a:lnTo>
                  <a:pt x="208039" y="19425"/>
                </a:lnTo>
                <a:lnTo>
                  <a:pt x="210294" y="21341"/>
                </a:lnTo>
                <a:lnTo>
                  <a:pt x="210886" y="22240"/>
                </a:lnTo>
                <a:lnTo>
                  <a:pt x="192023" y="22240"/>
                </a:lnTo>
                <a:lnTo>
                  <a:pt x="189146" y="23477"/>
                </a:lnTo>
                <a:lnTo>
                  <a:pt x="184499" y="28429"/>
                </a:lnTo>
                <a:lnTo>
                  <a:pt x="183284" y="31534"/>
                </a:lnTo>
                <a:lnTo>
                  <a:pt x="183229" y="32654"/>
                </a:lnTo>
                <a:lnTo>
                  <a:pt x="183130" y="35393"/>
                </a:lnTo>
                <a:lnTo>
                  <a:pt x="215396" y="35393"/>
                </a:lnTo>
                <a:lnTo>
                  <a:pt x="215494" y="36845"/>
                </a:lnTo>
                <a:lnTo>
                  <a:pt x="215494" y="41326"/>
                </a:lnTo>
                <a:lnTo>
                  <a:pt x="182922" y="41326"/>
                </a:lnTo>
                <a:lnTo>
                  <a:pt x="183061" y="45835"/>
                </a:lnTo>
                <a:lnTo>
                  <a:pt x="184126" y="49452"/>
                </a:lnTo>
                <a:lnTo>
                  <a:pt x="188109" y="54901"/>
                </a:lnTo>
                <a:lnTo>
                  <a:pt x="191193" y="56264"/>
                </a:lnTo>
                <a:lnTo>
                  <a:pt x="210667" y="56264"/>
                </a:lnTo>
                <a:lnTo>
                  <a:pt x="209270" y="57591"/>
                </a:lnTo>
                <a:lnTo>
                  <a:pt x="207002" y="59804"/>
                </a:lnTo>
                <a:lnTo>
                  <a:pt x="204194" y="61298"/>
                </a:lnTo>
                <a:lnTo>
                  <a:pt x="200847" y="62073"/>
                </a:lnTo>
                <a:lnTo>
                  <a:pt x="199049" y="62515"/>
                </a:lnTo>
                <a:lnTo>
                  <a:pt x="197016" y="62736"/>
                </a:lnTo>
                <a:close/>
              </a:path>
              <a:path w="459105" h="62864">
                <a:moveTo>
                  <a:pt x="215396" y="35393"/>
                </a:moveTo>
                <a:lnTo>
                  <a:pt x="207818" y="35393"/>
                </a:lnTo>
                <a:lnTo>
                  <a:pt x="207514" y="32156"/>
                </a:lnTo>
                <a:lnTo>
                  <a:pt x="206808" y="29570"/>
                </a:lnTo>
                <a:lnTo>
                  <a:pt x="203655" y="24038"/>
                </a:lnTo>
                <a:lnTo>
                  <a:pt x="200239" y="22240"/>
                </a:lnTo>
                <a:lnTo>
                  <a:pt x="210886" y="22240"/>
                </a:lnTo>
                <a:lnTo>
                  <a:pt x="213337" y="25932"/>
                </a:lnTo>
                <a:lnTo>
                  <a:pt x="214332" y="28546"/>
                </a:lnTo>
                <a:lnTo>
                  <a:pt x="214839" y="31575"/>
                </a:lnTo>
                <a:lnTo>
                  <a:pt x="215273" y="33581"/>
                </a:lnTo>
                <a:lnTo>
                  <a:pt x="215396" y="35393"/>
                </a:lnTo>
                <a:close/>
              </a:path>
              <a:path w="459105" h="62864">
                <a:moveTo>
                  <a:pt x="210667" y="56264"/>
                </a:moveTo>
                <a:lnTo>
                  <a:pt x="199271" y="56264"/>
                </a:lnTo>
                <a:lnTo>
                  <a:pt x="202382" y="54977"/>
                </a:lnTo>
                <a:lnTo>
                  <a:pt x="204706" y="52405"/>
                </a:lnTo>
                <a:lnTo>
                  <a:pt x="206034" y="50911"/>
                </a:lnTo>
                <a:lnTo>
                  <a:pt x="206974" y="49182"/>
                </a:lnTo>
                <a:lnTo>
                  <a:pt x="207528" y="47218"/>
                </a:lnTo>
                <a:lnTo>
                  <a:pt x="214872" y="47218"/>
                </a:lnTo>
                <a:lnTo>
                  <a:pt x="214678" y="48850"/>
                </a:lnTo>
                <a:lnTo>
                  <a:pt x="214035" y="50669"/>
                </a:lnTo>
                <a:lnTo>
                  <a:pt x="211850" y="54680"/>
                </a:lnTo>
                <a:lnTo>
                  <a:pt x="210667" y="56264"/>
                </a:lnTo>
                <a:close/>
              </a:path>
              <a:path w="459105" h="62864">
                <a:moveTo>
                  <a:pt x="234655" y="61160"/>
                </a:moveTo>
                <a:lnTo>
                  <a:pt x="226398" y="61160"/>
                </a:lnTo>
                <a:lnTo>
                  <a:pt x="226398" y="207"/>
                </a:lnTo>
                <a:lnTo>
                  <a:pt x="268679" y="207"/>
                </a:lnTo>
                <a:lnTo>
                  <a:pt x="268679" y="7676"/>
                </a:lnTo>
                <a:lnTo>
                  <a:pt x="234655" y="7676"/>
                </a:lnTo>
                <a:lnTo>
                  <a:pt x="234655" y="26181"/>
                </a:lnTo>
                <a:lnTo>
                  <a:pt x="264571" y="26181"/>
                </a:lnTo>
                <a:lnTo>
                  <a:pt x="264571" y="33443"/>
                </a:lnTo>
                <a:lnTo>
                  <a:pt x="234655" y="33443"/>
                </a:lnTo>
                <a:lnTo>
                  <a:pt x="234655" y="61160"/>
                </a:lnTo>
                <a:close/>
              </a:path>
              <a:path w="459105" h="62864">
                <a:moveTo>
                  <a:pt x="284137" y="61160"/>
                </a:moveTo>
                <a:lnTo>
                  <a:pt x="276544" y="61160"/>
                </a:lnTo>
                <a:lnTo>
                  <a:pt x="276544" y="16929"/>
                </a:lnTo>
                <a:lnTo>
                  <a:pt x="284137" y="16929"/>
                </a:lnTo>
                <a:lnTo>
                  <a:pt x="284137" y="61160"/>
                </a:lnTo>
                <a:close/>
              </a:path>
              <a:path w="459105" h="62864">
                <a:moveTo>
                  <a:pt x="284137" y="8671"/>
                </a:moveTo>
                <a:lnTo>
                  <a:pt x="276544" y="8671"/>
                </a:lnTo>
                <a:lnTo>
                  <a:pt x="276544" y="207"/>
                </a:lnTo>
                <a:lnTo>
                  <a:pt x="284137" y="207"/>
                </a:lnTo>
                <a:lnTo>
                  <a:pt x="284137" y="8671"/>
                </a:lnTo>
                <a:close/>
              </a:path>
              <a:path w="459105" h="62864">
                <a:moveTo>
                  <a:pt x="311138" y="23028"/>
                </a:moveTo>
                <a:lnTo>
                  <a:pt x="302523" y="23028"/>
                </a:lnTo>
                <a:lnTo>
                  <a:pt x="304625" y="20428"/>
                </a:lnTo>
                <a:lnTo>
                  <a:pt x="306852" y="18561"/>
                </a:lnTo>
                <a:lnTo>
                  <a:pt x="311554" y="16292"/>
                </a:lnTo>
                <a:lnTo>
                  <a:pt x="314168" y="15725"/>
                </a:lnTo>
                <a:lnTo>
                  <a:pt x="323352" y="15725"/>
                </a:lnTo>
                <a:lnTo>
                  <a:pt x="327612" y="17924"/>
                </a:lnTo>
                <a:lnTo>
                  <a:pt x="329892" y="22447"/>
                </a:lnTo>
                <a:lnTo>
                  <a:pt x="313864" y="22447"/>
                </a:lnTo>
                <a:lnTo>
                  <a:pt x="312412" y="22627"/>
                </a:lnTo>
                <a:lnTo>
                  <a:pt x="311138" y="23028"/>
                </a:lnTo>
                <a:close/>
              </a:path>
              <a:path w="459105" h="62864">
                <a:moveTo>
                  <a:pt x="302896" y="61160"/>
                </a:moveTo>
                <a:lnTo>
                  <a:pt x="295428" y="61160"/>
                </a:lnTo>
                <a:lnTo>
                  <a:pt x="295428" y="16721"/>
                </a:lnTo>
                <a:lnTo>
                  <a:pt x="302523" y="16721"/>
                </a:lnTo>
                <a:lnTo>
                  <a:pt x="302523" y="23028"/>
                </a:lnTo>
                <a:lnTo>
                  <a:pt x="311138" y="23028"/>
                </a:lnTo>
                <a:lnTo>
                  <a:pt x="302896" y="34978"/>
                </a:lnTo>
                <a:lnTo>
                  <a:pt x="302896" y="61160"/>
                </a:lnTo>
                <a:close/>
              </a:path>
              <a:path w="459105" h="62864">
                <a:moveTo>
                  <a:pt x="331651" y="61160"/>
                </a:moveTo>
                <a:lnTo>
                  <a:pt x="324058" y="61160"/>
                </a:lnTo>
                <a:lnTo>
                  <a:pt x="324058" y="30441"/>
                </a:lnTo>
                <a:lnTo>
                  <a:pt x="323656" y="28256"/>
                </a:lnTo>
                <a:lnTo>
                  <a:pt x="321527" y="23830"/>
                </a:lnTo>
                <a:lnTo>
                  <a:pt x="319120" y="22447"/>
                </a:lnTo>
                <a:lnTo>
                  <a:pt x="329892" y="22447"/>
                </a:lnTo>
                <a:lnTo>
                  <a:pt x="331042" y="24729"/>
                </a:lnTo>
                <a:lnTo>
                  <a:pt x="331639" y="28104"/>
                </a:lnTo>
                <a:lnTo>
                  <a:pt x="331651" y="61160"/>
                </a:lnTo>
                <a:close/>
              </a:path>
              <a:path w="459105" h="62864">
                <a:moveTo>
                  <a:pt x="371346" y="56222"/>
                </a:moveTo>
                <a:lnTo>
                  <a:pt x="363563" y="56222"/>
                </a:lnTo>
                <a:lnTo>
                  <a:pt x="366405" y="54735"/>
                </a:lnTo>
                <a:lnTo>
                  <a:pt x="370859" y="48788"/>
                </a:lnTo>
                <a:lnTo>
                  <a:pt x="371972" y="44521"/>
                </a:lnTo>
                <a:lnTo>
                  <a:pt x="371972" y="33346"/>
                </a:lnTo>
                <a:lnTo>
                  <a:pt x="370824" y="29190"/>
                </a:lnTo>
                <a:lnTo>
                  <a:pt x="366233" y="23796"/>
                </a:lnTo>
                <a:lnTo>
                  <a:pt x="363397" y="22447"/>
                </a:lnTo>
                <a:lnTo>
                  <a:pt x="371682" y="22447"/>
                </a:lnTo>
                <a:lnTo>
                  <a:pt x="371682" y="0"/>
                </a:lnTo>
                <a:lnTo>
                  <a:pt x="378860" y="0"/>
                </a:lnTo>
                <a:lnTo>
                  <a:pt x="378860" y="54977"/>
                </a:lnTo>
                <a:lnTo>
                  <a:pt x="372138" y="54977"/>
                </a:lnTo>
                <a:lnTo>
                  <a:pt x="371346" y="56222"/>
                </a:lnTo>
                <a:close/>
              </a:path>
              <a:path w="459105" h="62864">
                <a:moveTo>
                  <a:pt x="360852" y="62736"/>
                </a:moveTo>
                <a:lnTo>
                  <a:pt x="352830" y="62736"/>
                </a:lnTo>
                <a:lnTo>
                  <a:pt x="348543" y="60655"/>
                </a:lnTo>
                <a:lnTo>
                  <a:pt x="341295" y="52329"/>
                </a:lnTo>
                <a:lnTo>
                  <a:pt x="339484" y="46789"/>
                </a:lnTo>
                <a:lnTo>
                  <a:pt x="339500" y="33346"/>
                </a:lnTo>
                <a:lnTo>
                  <a:pt x="341136" y="27793"/>
                </a:lnTo>
                <a:lnTo>
                  <a:pt x="347748" y="18305"/>
                </a:lnTo>
                <a:lnTo>
                  <a:pt x="352471" y="15933"/>
                </a:lnTo>
                <a:lnTo>
                  <a:pt x="362014" y="15933"/>
                </a:lnTo>
                <a:lnTo>
                  <a:pt x="364863" y="16652"/>
                </a:lnTo>
                <a:lnTo>
                  <a:pt x="368487" y="18920"/>
                </a:lnTo>
                <a:lnTo>
                  <a:pt x="369995" y="20372"/>
                </a:lnTo>
                <a:lnTo>
                  <a:pt x="371682" y="22447"/>
                </a:lnTo>
                <a:lnTo>
                  <a:pt x="356261" y="22447"/>
                </a:lnTo>
                <a:lnTo>
                  <a:pt x="353211" y="23885"/>
                </a:lnTo>
                <a:lnTo>
                  <a:pt x="348536" y="29639"/>
                </a:lnTo>
                <a:lnTo>
                  <a:pt x="347367" y="33871"/>
                </a:lnTo>
                <a:lnTo>
                  <a:pt x="347367" y="44217"/>
                </a:lnTo>
                <a:lnTo>
                  <a:pt x="348377" y="48200"/>
                </a:lnTo>
                <a:lnTo>
                  <a:pt x="352416" y="54618"/>
                </a:lnTo>
                <a:lnTo>
                  <a:pt x="355652" y="56222"/>
                </a:lnTo>
                <a:lnTo>
                  <a:pt x="371346" y="56222"/>
                </a:lnTo>
                <a:lnTo>
                  <a:pt x="370396" y="57716"/>
                </a:lnTo>
                <a:lnTo>
                  <a:pt x="368335" y="59694"/>
                </a:lnTo>
                <a:lnTo>
                  <a:pt x="363577" y="62128"/>
                </a:lnTo>
                <a:lnTo>
                  <a:pt x="360852" y="62736"/>
                </a:lnTo>
                <a:close/>
              </a:path>
              <a:path w="459105" h="62864">
                <a:moveTo>
                  <a:pt x="378860" y="61160"/>
                </a:moveTo>
                <a:lnTo>
                  <a:pt x="372138" y="61160"/>
                </a:lnTo>
                <a:lnTo>
                  <a:pt x="372138" y="54977"/>
                </a:lnTo>
                <a:lnTo>
                  <a:pt x="378860" y="54977"/>
                </a:lnTo>
                <a:lnTo>
                  <a:pt x="378860" y="61160"/>
                </a:lnTo>
                <a:close/>
              </a:path>
              <a:path w="459105" h="62864">
                <a:moveTo>
                  <a:pt x="409459" y="62736"/>
                </a:moveTo>
                <a:lnTo>
                  <a:pt x="401658" y="62736"/>
                </a:lnTo>
                <a:lnTo>
                  <a:pt x="396969" y="60724"/>
                </a:lnTo>
                <a:lnTo>
                  <a:pt x="389279" y="52674"/>
                </a:lnTo>
                <a:lnTo>
                  <a:pt x="387418" y="47218"/>
                </a:lnTo>
                <a:lnTo>
                  <a:pt x="387357" y="32654"/>
                </a:lnTo>
                <a:lnTo>
                  <a:pt x="389293" y="26859"/>
                </a:lnTo>
                <a:lnTo>
                  <a:pt x="397039" y="17952"/>
                </a:lnTo>
                <a:lnTo>
                  <a:pt x="402101" y="15725"/>
                </a:lnTo>
                <a:lnTo>
                  <a:pt x="411506" y="15725"/>
                </a:lnTo>
                <a:lnTo>
                  <a:pt x="414562" y="16465"/>
                </a:lnTo>
                <a:lnTo>
                  <a:pt x="420482" y="19425"/>
                </a:lnTo>
                <a:lnTo>
                  <a:pt x="422736" y="21341"/>
                </a:lnTo>
                <a:lnTo>
                  <a:pt x="423329" y="22240"/>
                </a:lnTo>
                <a:lnTo>
                  <a:pt x="404466" y="22240"/>
                </a:lnTo>
                <a:lnTo>
                  <a:pt x="401589" y="23477"/>
                </a:lnTo>
                <a:lnTo>
                  <a:pt x="396942" y="28429"/>
                </a:lnTo>
                <a:lnTo>
                  <a:pt x="395727" y="31534"/>
                </a:lnTo>
                <a:lnTo>
                  <a:pt x="395672" y="32654"/>
                </a:lnTo>
                <a:lnTo>
                  <a:pt x="395573" y="35393"/>
                </a:lnTo>
                <a:lnTo>
                  <a:pt x="427838" y="35393"/>
                </a:lnTo>
                <a:lnTo>
                  <a:pt x="427937" y="36845"/>
                </a:lnTo>
                <a:lnTo>
                  <a:pt x="427937" y="41326"/>
                </a:lnTo>
                <a:lnTo>
                  <a:pt x="395365" y="41326"/>
                </a:lnTo>
                <a:lnTo>
                  <a:pt x="395503" y="45835"/>
                </a:lnTo>
                <a:lnTo>
                  <a:pt x="396568" y="49452"/>
                </a:lnTo>
                <a:lnTo>
                  <a:pt x="400552" y="54901"/>
                </a:lnTo>
                <a:lnTo>
                  <a:pt x="403636" y="56264"/>
                </a:lnTo>
                <a:lnTo>
                  <a:pt x="423110" y="56264"/>
                </a:lnTo>
                <a:lnTo>
                  <a:pt x="421713" y="57591"/>
                </a:lnTo>
                <a:lnTo>
                  <a:pt x="419445" y="59804"/>
                </a:lnTo>
                <a:lnTo>
                  <a:pt x="416637" y="61298"/>
                </a:lnTo>
                <a:lnTo>
                  <a:pt x="413290" y="62073"/>
                </a:lnTo>
                <a:lnTo>
                  <a:pt x="411492" y="62515"/>
                </a:lnTo>
                <a:lnTo>
                  <a:pt x="409459" y="62736"/>
                </a:lnTo>
                <a:close/>
              </a:path>
              <a:path w="459105" h="62864">
                <a:moveTo>
                  <a:pt x="427838" y="35393"/>
                </a:moveTo>
                <a:lnTo>
                  <a:pt x="420261" y="35393"/>
                </a:lnTo>
                <a:lnTo>
                  <a:pt x="419956" y="32156"/>
                </a:lnTo>
                <a:lnTo>
                  <a:pt x="419251" y="29570"/>
                </a:lnTo>
                <a:lnTo>
                  <a:pt x="416098" y="24038"/>
                </a:lnTo>
                <a:lnTo>
                  <a:pt x="412681" y="22240"/>
                </a:lnTo>
                <a:lnTo>
                  <a:pt x="423329" y="22240"/>
                </a:lnTo>
                <a:lnTo>
                  <a:pt x="425779" y="25932"/>
                </a:lnTo>
                <a:lnTo>
                  <a:pt x="426775" y="28546"/>
                </a:lnTo>
                <a:lnTo>
                  <a:pt x="427282" y="31575"/>
                </a:lnTo>
                <a:lnTo>
                  <a:pt x="427716" y="33581"/>
                </a:lnTo>
                <a:lnTo>
                  <a:pt x="427838" y="35393"/>
                </a:lnTo>
                <a:close/>
              </a:path>
              <a:path w="459105" h="62864">
                <a:moveTo>
                  <a:pt x="423110" y="56264"/>
                </a:moveTo>
                <a:lnTo>
                  <a:pt x="411713" y="56264"/>
                </a:lnTo>
                <a:lnTo>
                  <a:pt x="414825" y="54977"/>
                </a:lnTo>
                <a:lnTo>
                  <a:pt x="417149" y="52405"/>
                </a:lnTo>
                <a:lnTo>
                  <a:pt x="418477" y="50911"/>
                </a:lnTo>
                <a:lnTo>
                  <a:pt x="419417" y="49182"/>
                </a:lnTo>
                <a:lnTo>
                  <a:pt x="419970" y="47218"/>
                </a:lnTo>
                <a:lnTo>
                  <a:pt x="427314" y="47218"/>
                </a:lnTo>
                <a:lnTo>
                  <a:pt x="427121" y="48850"/>
                </a:lnTo>
                <a:lnTo>
                  <a:pt x="426478" y="50669"/>
                </a:lnTo>
                <a:lnTo>
                  <a:pt x="424292" y="54680"/>
                </a:lnTo>
                <a:lnTo>
                  <a:pt x="423110" y="56264"/>
                </a:lnTo>
                <a:close/>
              </a:path>
              <a:path w="459105" h="62864">
                <a:moveTo>
                  <a:pt x="450788" y="24397"/>
                </a:moveTo>
                <a:lnTo>
                  <a:pt x="444359" y="24397"/>
                </a:lnTo>
                <a:lnTo>
                  <a:pt x="444940" y="22903"/>
                </a:lnTo>
                <a:lnTo>
                  <a:pt x="446364" y="21085"/>
                </a:lnTo>
                <a:lnTo>
                  <a:pt x="450901" y="16797"/>
                </a:lnTo>
                <a:lnTo>
                  <a:pt x="453515" y="15725"/>
                </a:lnTo>
                <a:lnTo>
                  <a:pt x="457512" y="15794"/>
                </a:lnTo>
                <a:lnTo>
                  <a:pt x="458881" y="15933"/>
                </a:lnTo>
                <a:lnTo>
                  <a:pt x="458881" y="23609"/>
                </a:lnTo>
                <a:lnTo>
                  <a:pt x="452671" y="23609"/>
                </a:lnTo>
                <a:lnTo>
                  <a:pt x="450788" y="24397"/>
                </a:lnTo>
                <a:close/>
              </a:path>
              <a:path w="459105" h="62864">
                <a:moveTo>
                  <a:pt x="444732" y="61160"/>
                </a:moveTo>
                <a:lnTo>
                  <a:pt x="437264" y="61160"/>
                </a:lnTo>
                <a:lnTo>
                  <a:pt x="437264" y="16721"/>
                </a:lnTo>
                <a:lnTo>
                  <a:pt x="444359" y="16721"/>
                </a:lnTo>
                <a:lnTo>
                  <a:pt x="444359" y="24397"/>
                </a:lnTo>
                <a:lnTo>
                  <a:pt x="450788" y="24397"/>
                </a:lnTo>
                <a:lnTo>
                  <a:pt x="449780" y="24819"/>
                </a:lnTo>
                <a:lnTo>
                  <a:pt x="445742" y="29660"/>
                </a:lnTo>
                <a:lnTo>
                  <a:pt x="444732" y="32447"/>
                </a:lnTo>
                <a:lnTo>
                  <a:pt x="444732" y="61160"/>
                </a:lnTo>
                <a:close/>
              </a:path>
              <a:path w="459105" h="62864">
                <a:moveTo>
                  <a:pt x="458881" y="23816"/>
                </a:moveTo>
                <a:lnTo>
                  <a:pt x="458439" y="23733"/>
                </a:lnTo>
                <a:lnTo>
                  <a:pt x="457657" y="23650"/>
                </a:lnTo>
                <a:lnTo>
                  <a:pt x="452671" y="23609"/>
                </a:lnTo>
                <a:lnTo>
                  <a:pt x="458881" y="23609"/>
                </a:lnTo>
                <a:lnTo>
                  <a:pt x="458881" y="238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3" name="object 12">
            <a:extLst>
              <a:ext uri="{FF2B5EF4-FFF2-40B4-BE49-F238E27FC236}">
                <a16:creationId xmlns:a16="http://schemas.microsoft.com/office/drawing/2014/main" id="{31BFEC43-C817-4899-96AF-C1EFFE22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1958975"/>
            <a:ext cx="760413" cy="3841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4" name="object 13">
            <a:extLst>
              <a:ext uri="{FF2B5EF4-FFF2-40B4-BE49-F238E27FC236}">
                <a16:creationId xmlns:a16="http://schemas.microsoft.com/office/drawing/2014/main" id="{70C93D44-B859-4B2A-8105-BB5ACE72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560638"/>
            <a:ext cx="995363" cy="222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5" name="object 14">
            <a:extLst>
              <a:ext uri="{FF2B5EF4-FFF2-40B4-BE49-F238E27FC236}">
                <a16:creationId xmlns:a16="http://schemas.microsoft.com/office/drawing/2014/main" id="{7904549D-AC5B-4E5A-8D1B-111A33C6AC95}"/>
              </a:ext>
            </a:extLst>
          </p:cNvPr>
          <p:cNvSpPr>
            <a:spLocks/>
          </p:cNvSpPr>
          <p:nvPr/>
        </p:nvSpPr>
        <p:spPr bwMode="auto">
          <a:xfrm>
            <a:off x="979488" y="1900238"/>
            <a:ext cx="755650" cy="376237"/>
          </a:xfrm>
          <a:custGeom>
            <a:avLst/>
            <a:gdLst>
              <a:gd name="T0" fmla="*/ 931185 w 566419"/>
              <a:gd name="T1" fmla="*/ 499707 h 283210"/>
              <a:gd name="T2" fmla="*/ 78099 w 566419"/>
              <a:gd name="T3" fmla="*/ 499707 h 283210"/>
              <a:gd name="T4" fmla="*/ 47708 w 566419"/>
              <a:gd name="T5" fmla="*/ 493628 h 283210"/>
              <a:gd name="T6" fmla="*/ 22881 w 566419"/>
              <a:gd name="T7" fmla="*/ 477048 h 283210"/>
              <a:gd name="T8" fmla="*/ 6139 w 566419"/>
              <a:gd name="T9" fmla="*/ 452465 h 283210"/>
              <a:gd name="T10" fmla="*/ 0 w 566419"/>
              <a:gd name="T11" fmla="*/ 422372 h 283210"/>
              <a:gd name="T12" fmla="*/ 0 w 566419"/>
              <a:gd name="T13" fmla="*/ 77334 h 283210"/>
              <a:gd name="T14" fmla="*/ 6139 w 566419"/>
              <a:gd name="T15" fmla="*/ 47242 h 283210"/>
              <a:gd name="T16" fmla="*/ 22881 w 566419"/>
              <a:gd name="T17" fmla="*/ 22657 h 283210"/>
              <a:gd name="T18" fmla="*/ 47708 w 566419"/>
              <a:gd name="T19" fmla="*/ 6079 h 283210"/>
              <a:gd name="T20" fmla="*/ 78099 w 566419"/>
              <a:gd name="T21" fmla="*/ 0 h 283210"/>
              <a:gd name="T22" fmla="*/ 931185 w 566419"/>
              <a:gd name="T23" fmla="*/ 0 h 283210"/>
              <a:gd name="T24" fmla="*/ 961575 w 566419"/>
              <a:gd name="T25" fmla="*/ 6079 h 283210"/>
              <a:gd name="T26" fmla="*/ 986402 w 566419"/>
              <a:gd name="T27" fmla="*/ 22657 h 283210"/>
              <a:gd name="T28" fmla="*/ 1003144 w 566419"/>
              <a:gd name="T29" fmla="*/ 47242 h 283210"/>
              <a:gd name="T30" fmla="*/ 1009283 w 566419"/>
              <a:gd name="T31" fmla="*/ 77334 h 283210"/>
              <a:gd name="T32" fmla="*/ 1009283 w 566419"/>
              <a:gd name="T33" fmla="*/ 422372 h 283210"/>
              <a:gd name="T34" fmla="*/ 1003144 w 566419"/>
              <a:gd name="T35" fmla="*/ 452465 h 283210"/>
              <a:gd name="T36" fmla="*/ 986402 w 566419"/>
              <a:gd name="T37" fmla="*/ 477048 h 283210"/>
              <a:gd name="T38" fmla="*/ 961575 w 566419"/>
              <a:gd name="T39" fmla="*/ 493628 h 283210"/>
              <a:gd name="T40" fmla="*/ 931185 w 566419"/>
              <a:gd name="T41" fmla="*/ 499707 h 2832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419" h="283210">
                <a:moveTo>
                  <a:pt x="522370" y="283090"/>
                </a:moveTo>
                <a:lnTo>
                  <a:pt x="43811" y="283090"/>
                </a:lnTo>
                <a:lnTo>
                  <a:pt x="26763" y="279646"/>
                </a:lnTo>
                <a:lnTo>
                  <a:pt x="12836" y="270254"/>
                </a:lnTo>
                <a:lnTo>
                  <a:pt x="3444" y="256327"/>
                </a:lnTo>
                <a:lnTo>
                  <a:pt x="0" y="239279"/>
                </a:lnTo>
                <a:lnTo>
                  <a:pt x="0" y="43811"/>
                </a:lnTo>
                <a:lnTo>
                  <a:pt x="3444" y="26763"/>
                </a:lnTo>
                <a:lnTo>
                  <a:pt x="12836" y="12836"/>
                </a:lnTo>
                <a:lnTo>
                  <a:pt x="26763" y="3444"/>
                </a:lnTo>
                <a:lnTo>
                  <a:pt x="43811" y="0"/>
                </a:lnTo>
                <a:lnTo>
                  <a:pt x="522370" y="0"/>
                </a:lnTo>
                <a:lnTo>
                  <a:pt x="539418" y="3444"/>
                </a:lnTo>
                <a:lnTo>
                  <a:pt x="553345" y="12836"/>
                </a:lnTo>
                <a:lnTo>
                  <a:pt x="562737" y="26763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62737" y="256327"/>
                </a:lnTo>
                <a:lnTo>
                  <a:pt x="553345" y="270254"/>
                </a:lnTo>
                <a:lnTo>
                  <a:pt x="539418" y="279646"/>
                </a:lnTo>
                <a:lnTo>
                  <a:pt x="522370" y="283090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6" name="object 15">
            <a:extLst>
              <a:ext uri="{FF2B5EF4-FFF2-40B4-BE49-F238E27FC236}">
                <a16:creationId xmlns:a16="http://schemas.microsoft.com/office/drawing/2014/main" id="{01684CE1-2C38-4C7B-81B3-AD10C0D4A791}"/>
              </a:ext>
            </a:extLst>
          </p:cNvPr>
          <p:cNvSpPr>
            <a:spLocks/>
          </p:cNvSpPr>
          <p:nvPr/>
        </p:nvSpPr>
        <p:spPr bwMode="auto">
          <a:xfrm>
            <a:off x="979488" y="1900238"/>
            <a:ext cx="755650" cy="376237"/>
          </a:xfrm>
          <a:custGeom>
            <a:avLst/>
            <a:gdLst>
              <a:gd name="T0" fmla="*/ 78099 w 566419"/>
              <a:gd name="T1" fmla="*/ 0 h 283210"/>
              <a:gd name="T2" fmla="*/ 931185 w 566419"/>
              <a:gd name="T3" fmla="*/ 0 h 283210"/>
              <a:gd name="T4" fmla="*/ 951938 w 566419"/>
              <a:gd name="T5" fmla="*/ 2762 h 283210"/>
              <a:gd name="T6" fmla="*/ 1006494 w 566419"/>
              <a:gd name="T7" fmla="*/ 56784 h 283210"/>
              <a:gd name="T8" fmla="*/ 1009283 w 566419"/>
              <a:gd name="T9" fmla="*/ 77334 h 283210"/>
              <a:gd name="T10" fmla="*/ 1009283 w 566419"/>
              <a:gd name="T11" fmla="*/ 422372 h 283210"/>
              <a:gd name="T12" fmla="*/ 970593 w 566419"/>
              <a:gd name="T13" fmla="*/ 489144 h 283210"/>
              <a:gd name="T14" fmla="*/ 931185 w 566419"/>
              <a:gd name="T15" fmla="*/ 499707 h 283210"/>
              <a:gd name="T16" fmla="*/ 78099 w 566419"/>
              <a:gd name="T17" fmla="*/ 499707 h 283210"/>
              <a:gd name="T18" fmla="*/ 10666 w 566419"/>
              <a:gd name="T19" fmla="*/ 461395 h 283210"/>
              <a:gd name="T20" fmla="*/ 0 w 566419"/>
              <a:gd name="T21" fmla="*/ 422372 h 283210"/>
              <a:gd name="T22" fmla="*/ 0 w 566419"/>
              <a:gd name="T23" fmla="*/ 77334 h 283210"/>
              <a:gd name="T24" fmla="*/ 38690 w 566419"/>
              <a:gd name="T25" fmla="*/ 10564 h 283210"/>
              <a:gd name="T26" fmla="*/ 78099 w 566419"/>
              <a:gd name="T27" fmla="*/ 0 h 2832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6419" h="283210">
                <a:moveTo>
                  <a:pt x="43811" y="0"/>
                </a:moveTo>
                <a:lnTo>
                  <a:pt x="522370" y="0"/>
                </a:lnTo>
                <a:lnTo>
                  <a:pt x="534012" y="1565"/>
                </a:lnTo>
                <a:lnTo>
                  <a:pt x="564616" y="32169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44477" y="277106"/>
                </a:lnTo>
                <a:lnTo>
                  <a:pt x="522370" y="283090"/>
                </a:lnTo>
                <a:lnTo>
                  <a:pt x="43811" y="283090"/>
                </a:lnTo>
                <a:lnTo>
                  <a:pt x="5984" y="261386"/>
                </a:lnTo>
                <a:lnTo>
                  <a:pt x="0" y="239279"/>
                </a:lnTo>
                <a:lnTo>
                  <a:pt x="0" y="43811"/>
                </a:lnTo>
                <a:lnTo>
                  <a:pt x="21704" y="5984"/>
                </a:lnTo>
                <a:lnTo>
                  <a:pt x="43811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7" name="object 16">
            <a:extLst>
              <a:ext uri="{FF2B5EF4-FFF2-40B4-BE49-F238E27FC236}">
                <a16:creationId xmlns:a16="http://schemas.microsoft.com/office/drawing/2014/main" id="{4F12A9E7-CDA1-4693-BDD7-198346B9F811}"/>
              </a:ext>
            </a:extLst>
          </p:cNvPr>
          <p:cNvSpPr>
            <a:spLocks/>
          </p:cNvSpPr>
          <p:nvPr/>
        </p:nvSpPr>
        <p:spPr bwMode="auto">
          <a:xfrm>
            <a:off x="1176338" y="2030413"/>
            <a:ext cx="354012" cy="85725"/>
          </a:xfrm>
          <a:custGeom>
            <a:avLst/>
            <a:gdLst>
              <a:gd name="T0" fmla="*/ 88469 w 264794"/>
              <a:gd name="T1" fmla="*/ 0 h 62864"/>
              <a:gd name="T2" fmla="*/ 36738 w 264794"/>
              <a:gd name="T3" fmla="*/ 13484 h 62864"/>
              <a:gd name="T4" fmla="*/ 100237 w 264794"/>
              <a:gd name="T5" fmla="*/ 113195 h 62864"/>
              <a:gd name="T6" fmla="*/ 113819 w 264794"/>
              <a:gd name="T7" fmla="*/ 15719 h 62864"/>
              <a:gd name="T8" fmla="*/ 113819 w 264794"/>
              <a:gd name="T9" fmla="*/ 15719 h 62864"/>
              <a:gd name="T10" fmla="*/ 131688 w 264794"/>
              <a:gd name="T11" fmla="*/ 95869 h 62864"/>
              <a:gd name="T12" fmla="*/ 145543 w 264794"/>
              <a:gd name="T13" fmla="*/ 32312 h 62864"/>
              <a:gd name="T14" fmla="*/ 192139 w 264794"/>
              <a:gd name="T15" fmla="*/ 39582 h 62864"/>
              <a:gd name="T16" fmla="*/ 144033 w 264794"/>
              <a:gd name="T17" fmla="*/ 59230 h 62864"/>
              <a:gd name="T18" fmla="*/ 151258 w 264794"/>
              <a:gd name="T19" fmla="*/ 100892 h 62864"/>
              <a:gd name="T20" fmla="*/ 171990 w 264794"/>
              <a:gd name="T21" fmla="*/ 115585 h 62864"/>
              <a:gd name="T22" fmla="*/ 181069 w 264794"/>
              <a:gd name="T23" fmla="*/ 49096 h 62864"/>
              <a:gd name="T24" fmla="*/ 195517 w 264794"/>
              <a:gd name="T25" fmla="*/ 47364 h 62864"/>
              <a:gd name="T26" fmla="*/ 173708 w 264794"/>
              <a:gd name="T27" fmla="*/ 101955 h 62864"/>
              <a:gd name="T28" fmla="*/ 196654 w 264794"/>
              <a:gd name="T29" fmla="*/ 83992 h 62864"/>
              <a:gd name="T30" fmla="*/ 222557 w 264794"/>
              <a:gd name="T31" fmla="*/ 113195 h 62864"/>
              <a:gd name="T32" fmla="*/ 222557 w 264794"/>
              <a:gd name="T33" fmla="*/ 65728 h 62864"/>
              <a:gd name="T34" fmla="*/ 222557 w 264794"/>
              <a:gd name="T35" fmla="*/ 82218 h 62864"/>
              <a:gd name="T36" fmla="*/ 256846 w 264794"/>
              <a:gd name="T37" fmla="*/ 30669 h 62864"/>
              <a:gd name="T38" fmla="*/ 275625 w 264794"/>
              <a:gd name="T39" fmla="*/ 113195 h 62864"/>
              <a:gd name="T40" fmla="*/ 275625 w 264794"/>
              <a:gd name="T41" fmla="*/ 113195 h 62864"/>
              <a:gd name="T42" fmla="*/ 285001 w 264794"/>
              <a:gd name="T43" fmla="*/ 97437 h 62864"/>
              <a:gd name="T44" fmla="*/ 298878 w 264794"/>
              <a:gd name="T45" fmla="*/ 32956 h 62864"/>
              <a:gd name="T46" fmla="*/ 340812 w 264794"/>
              <a:gd name="T47" fmla="*/ 35688 h 62864"/>
              <a:gd name="T48" fmla="*/ 307019 w 264794"/>
              <a:gd name="T49" fmla="*/ 43214 h 62864"/>
              <a:gd name="T50" fmla="*/ 296258 w 264794"/>
              <a:gd name="T51" fmla="*/ 65342 h 62864"/>
              <a:gd name="T52" fmla="*/ 295885 w 264794"/>
              <a:gd name="T53" fmla="*/ 76362 h 62864"/>
              <a:gd name="T54" fmla="*/ 310679 w 264794"/>
              <a:gd name="T55" fmla="*/ 104102 h 62864"/>
              <a:gd name="T56" fmla="*/ 333935 w 264794"/>
              <a:gd name="T57" fmla="*/ 113452 h 62864"/>
              <a:gd name="T58" fmla="*/ 353969 w 264794"/>
              <a:gd name="T59" fmla="*/ 65342 h 62864"/>
              <a:gd name="T60" fmla="*/ 332970 w 264794"/>
              <a:gd name="T61" fmla="*/ 44255 h 62864"/>
              <a:gd name="T62" fmla="*/ 352068 w 264794"/>
              <a:gd name="T63" fmla="*/ 52629 h 62864"/>
              <a:gd name="T64" fmla="*/ 345513 w 264794"/>
              <a:gd name="T65" fmla="*/ 104102 h 62864"/>
              <a:gd name="T66" fmla="*/ 337225 w 264794"/>
              <a:gd name="T67" fmla="*/ 94162 h 62864"/>
              <a:gd name="T68" fmla="*/ 352688 w 264794"/>
              <a:gd name="T69" fmla="*/ 90334 h 62864"/>
              <a:gd name="T70" fmla="*/ 386637 w 264794"/>
              <a:gd name="T71" fmla="*/ 30669 h 62864"/>
              <a:gd name="T72" fmla="*/ 386637 w 264794"/>
              <a:gd name="T73" fmla="*/ 30669 h 62864"/>
              <a:gd name="T74" fmla="*/ 399330 w 264794"/>
              <a:gd name="T75" fmla="*/ 30669 h 62864"/>
              <a:gd name="T76" fmla="*/ 374244 w 264794"/>
              <a:gd name="T77" fmla="*/ 106221 h 62864"/>
              <a:gd name="T78" fmla="*/ 386637 w 264794"/>
              <a:gd name="T79" fmla="*/ 98733 h 62864"/>
              <a:gd name="T80" fmla="*/ 392228 w 264794"/>
              <a:gd name="T81" fmla="*/ 102483 h 62864"/>
              <a:gd name="T82" fmla="*/ 396200 w 264794"/>
              <a:gd name="T83" fmla="*/ 113991 h 62864"/>
              <a:gd name="T84" fmla="*/ 392228 w 264794"/>
              <a:gd name="T85" fmla="*/ 102483 h 62864"/>
              <a:gd name="T86" fmla="*/ 469056 w 264794"/>
              <a:gd name="T87" fmla="*/ 104642 h 62864"/>
              <a:gd name="T88" fmla="*/ 460181 w 264794"/>
              <a:gd name="T89" fmla="*/ 95601 h 62864"/>
              <a:gd name="T90" fmla="*/ 453725 w 264794"/>
              <a:gd name="T91" fmla="*/ 81705 h 62864"/>
              <a:gd name="T92" fmla="*/ 418618 w 264794"/>
              <a:gd name="T93" fmla="*/ 70275 h 62864"/>
              <a:gd name="T94" fmla="*/ 412719 w 264794"/>
              <a:gd name="T95" fmla="*/ 40581 h 62864"/>
              <a:gd name="T96" fmla="*/ 460600 w 264794"/>
              <a:gd name="T97" fmla="*/ 32158 h 62864"/>
              <a:gd name="T98" fmla="*/ 424890 w 264794"/>
              <a:gd name="T99" fmla="*/ 45385 h 62864"/>
              <a:gd name="T100" fmla="*/ 428712 w 264794"/>
              <a:gd name="T101" fmla="*/ 59949 h 62864"/>
              <a:gd name="T102" fmla="*/ 462332 w 264794"/>
              <a:gd name="T103" fmla="*/ 70327 h 62864"/>
              <a:gd name="T104" fmla="*/ 470708 w 264794"/>
              <a:gd name="T105" fmla="*/ 102997 h 62864"/>
              <a:gd name="T106" fmla="*/ 457854 w 264794"/>
              <a:gd name="T107" fmla="*/ 51267 h 62864"/>
              <a:gd name="T108" fmla="*/ 446524 w 264794"/>
              <a:gd name="T109" fmla="*/ 40377 h 62864"/>
              <a:gd name="T110" fmla="*/ 470720 w 264794"/>
              <a:gd name="T111" fmla="*/ 54399 h 62864"/>
              <a:gd name="T112" fmla="*/ 410759 w 264794"/>
              <a:gd name="T113" fmla="*/ 102407 h 62864"/>
              <a:gd name="T114" fmla="*/ 421019 w 264794"/>
              <a:gd name="T115" fmla="*/ 91927 h 62864"/>
              <a:gd name="T116" fmla="*/ 433166 w 264794"/>
              <a:gd name="T117" fmla="*/ 104642 h 628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64794" h="62864">
                <a:moveTo>
                  <a:pt x="49459" y="7261"/>
                </a:moveTo>
                <a:lnTo>
                  <a:pt x="0" y="7261"/>
                </a:lnTo>
                <a:lnTo>
                  <a:pt x="0" y="0"/>
                </a:lnTo>
                <a:lnTo>
                  <a:pt x="49459" y="0"/>
                </a:lnTo>
                <a:lnTo>
                  <a:pt x="49459" y="7261"/>
                </a:lnTo>
                <a:close/>
              </a:path>
              <a:path w="264794" h="62864">
                <a:moveTo>
                  <a:pt x="28920" y="60952"/>
                </a:moveTo>
                <a:lnTo>
                  <a:pt x="20538" y="60952"/>
                </a:lnTo>
                <a:lnTo>
                  <a:pt x="20538" y="7261"/>
                </a:lnTo>
                <a:lnTo>
                  <a:pt x="28920" y="7261"/>
                </a:lnTo>
                <a:lnTo>
                  <a:pt x="28920" y="60952"/>
                </a:lnTo>
                <a:close/>
              </a:path>
              <a:path w="264794" h="62864">
                <a:moveTo>
                  <a:pt x="63631" y="60952"/>
                </a:moveTo>
                <a:lnTo>
                  <a:pt x="56038" y="60952"/>
                </a:lnTo>
                <a:lnTo>
                  <a:pt x="56038" y="16721"/>
                </a:lnTo>
                <a:lnTo>
                  <a:pt x="63631" y="16721"/>
                </a:lnTo>
                <a:lnTo>
                  <a:pt x="63631" y="60952"/>
                </a:lnTo>
                <a:close/>
              </a:path>
              <a:path w="264794" h="62864">
                <a:moveTo>
                  <a:pt x="63631" y="8464"/>
                </a:moveTo>
                <a:lnTo>
                  <a:pt x="56038" y="8464"/>
                </a:lnTo>
                <a:lnTo>
                  <a:pt x="56038" y="0"/>
                </a:lnTo>
                <a:lnTo>
                  <a:pt x="63631" y="0"/>
                </a:lnTo>
                <a:lnTo>
                  <a:pt x="63631" y="8464"/>
                </a:lnTo>
                <a:close/>
              </a:path>
              <a:path w="264794" h="62864">
                <a:moveTo>
                  <a:pt x="96152" y="62239"/>
                </a:moveTo>
                <a:lnTo>
                  <a:pt x="85170" y="62239"/>
                </a:lnTo>
                <a:lnTo>
                  <a:pt x="80537" y="60116"/>
                </a:lnTo>
                <a:lnTo>
                  <a:pt x="73621" y="51623"/>
                </a:lnTo>
                <a:lnTo>
                  <a:pt x="71893" y="46319"/>
                </a:lnTo>
                <a:lnTo>
                  <a:pt x="71893" y="32156"/>
                </a:lnTo>
                <a:lnTo>
                  <a:pt x="73787" y="26085"/>
                </a:lnTo>
                <a:lnTo>
                  <a:pt x="81367" y="17399"/>
                </a:lnTo>
                <a:lnTo>
                  <a:pt x="86194" y="15227"/>
                </a:lnTo>
                <a:lnTo>
                  <a:pt x="97065" y="15227"/>
                </a:lnTo>
                <a:lnTo>
                  <a:pt x="101138" y="16444"/>
                </a:lnTo>
                <a:lnTo>
                  <a:pt x="107417" y="21313"/>
                </a:lnTo>
                <a:lnTo>
                  <a:pt x="107685" y="21908"/>
                </a:lnTo>
                <a:lnTo>
                  <a:pt x="87300" y="21908"/>
                </a:lnTo>
                <a:lnTo>
                  <a:pt x="83898" y="24231"/>
                </a:lnTo>
                <a:lnTo>
                  <a:pt x="80523" y="31894"/>
                </a:lnTo>
                <a:lnTo>
                  <a:pt x="79859" y="35614"/>
                </a:lnTo>
                <a:lnTo>
                  <a:pt x="79859" y="44494"/>
                </a:lnTo>
                <a:lnTo>
                  <a:pt x="80800" y="48242"/>
                </a:lnTo>
                <a:lnTo>
                  <a:pt x="84562" y="54327"/>
                </a:lnTo>
                <a:lnTo>
                  <a:pt x="87521" y="55849"/>
                </a:lnTo>
                <a:lnTo>
                  <a:pt x="106523" y="55849"/>
                </a:lnTo>
                <a:lnTo>
                  <a:pt x="100398" y="60876"/>
                </a:lnTo>
                <a:lnTo>
                  <a:pt x="96152" y="62239"/>
                </a:lnTo>
                <a:close/>
              </a:path>
              <a:path w="264794" h="62864">
                <a:moveTo>
                  <a:pt x="109941" y="31451"/>
                </a:moveTo>
                <a:lnTo>
                  <a:pt x="102680" y="31451"/>
                </a:lnTo>
                <a:lnTo>
                  <a:pt x="102238" y="28712"/>
                </a:lnTo>
                <a:lnTo>
                  <a:pt x="101228" y="26437"/>
                </a:lnTo>
                <a:lnTo>
                  <a:pt x="98074" y="22814"/>
                </a:lnTo>
                <a:lnTo>
                  <a:pt x="95543" y="21908"/>
                </a:lnTo>
                <a:lnTo>
                  <a:pt x="107685" y="21908"/>
                </a:lnTo>
                <a:lnTo>
                  <a:pt x="109305" y="25504"/>
                </a:lnTo>
                <a:lnTo>
                  <a:pt x="109941" y="31451"/>
                </a:lnTo>
                <a:close/>
              </a:path>
              <a:path w="264794" h="62864">
                <a:moveTo>
                  <a:pt x="106523" y="55849"/>
                </a:moveTo>
                <a:lnTo>
                  <a:pt x="94658" y="55849"/>
                </a:lnTo>
                <a:lnTo>
                  <a:pt x="97113" y="54901"/>
                </a:lnTo>
                <a:lnTo>
                  <a:pt x="100737" y="51112"/>
                </a:lnTo>
                <a:lnTo>
                  <a:pt x="101989" y="48518"/>
                </a:lnTo>
                <a:lnTo>
                  <a:pt x="102680" y="45227"/>
                </a:lnTo>
                <a:lnTo>
                  <a:pt x="109941" y="45227"/>
                </a:lnTo>
                <a:lnTo>
                  <a:pt x="109111" y="51119"/>
                </a:lnTo>
                <a:lnTo>
                  <a:pt x="107037" y="55427"/>
                </a:lnTo>
                <a:lnTo>
                  <a:pt x="106523" y="55849"/>
                </a:lnTo>
                <a:close/>
              </a:path>
              <a:path w="264794" h="62864">
                <a:moveTo>
                  <a:pt x="124422" y="60952"/>
                </a:moveTo>
                <a:lnTo>
                  <a:pt x="117244" y="60952"/>
                </a:lnTo>
                <a:lnTo>
                  <a:pt x="117244" y="0"/>
                </a:lnTo>
                <a:lnTo>
                  <a:pt x="124422" y="0"/>
                </a:lnTo>
                <a:lnTo>
                  <a:pt x="124422" y="35393"/>
                </a:lnTo>
                <a:lnTo>
                  <a:pt x="137571" y="35393"/>
                </a:lnTo>
                <a:lnTo>
                  <a:pt x="139609" y="38546"/>
                </a:lnTo>
                <a:lnTo>
                  <a:pt x="130688" y="38546"/>
                </a:lnTo>
                <a:lnTo>
                  <a:pt x="124422" y="44272"/>
                </a:lnTo>
                <a:lnTo>
                  <a:pt x="124422" y="60952"/>
                </a:lnTo>
                <a:close/>
              </a:path>
              <a:path w="264794" h="62864">
                <a:moveTo>
                  <a:pt x="137571" y="35393"/>
                </a:moveTo>
                <a:lnTo>
                  <a:pt x="124422" y="35393"/>
                </a:lnTo>
                <a:lnTo>
                  <a:pt x="143592" y="16514"/>
                </a:lnTo>
                <a:lnTo>
                  <a:pt x="153135" y="16514"/>
                </a:lnTo>
                <a:lnTo>
                  <a:pt x="136123" y="33152"/>
                </a:lnTo>
                <a:lnTo>
                  <a:pt x="137571" y="35393"/>
                </a:lnTo>
                <a:close/>
              </a:path>
              <a:path w="264794" h="62864">
                <a:moveTo>
                  <a:pt x="154090" y="60952"/>
                </a:moveTo>
                <a:lnTo>
                  <a:pt x="144546" y="60952"/>
                </a:lnTo>
                <a:lnTo>
                  <a:pt x="130688" y="38546"/>
                </a:lnTo>
                <a:lnTo>
                  <a:pt x="139609" y="38546"/>
                </a:lnTo>
                <a:lnTo>
                  <a:pt x="154090" y="60952"/>
                </a:lnTo>
                <a:close/>
              </a:path>
              <a:path w="264794" h="62864">
                <a:moveTo>
                  <a:pt x="179511" y="62529"/>
                </a:moveTo>
                <a:lnTo>
                  <a:pt x="171710" y="62529"/>
                </a:lnTo>
                <a:lnTo>
                  <a:pt x="167021" y="60517"/>
                </a:lnTo>
                <a:lnTo>
                  <a:pt x="159332" y="52467"/>
                </a:lnTo>
                <a:lnTo>
                  <a:pt x="157470" y="47011"/>
                </a:lnTo>
                <a:lnTo>
                  <a:pt x="157409" y="32447"/>
                </a:lnTo>
                <a:lnTo>
                  <a:pt x="159345" y="26652"/>
                </a:lnTo>
                <a:lnTo>
                  <a:pt x="167091" y="17745"/>
                </a:lnTo>
                <a:lnTo>
                  <a:pt x="172153" y="15518"/>
                </a:lnTo>
                <a:lnTo>
                  <a:pt x="181558" y="15518"/>
                </a:lnTo>
                <a:lnTo>
                  <a:pt x="184614" y="16258"/>
                </a:lnTo>
                <a:lnTo>
                  <a:pt x="190534" y="19218"/>
                </a:lnTo>
                <a:lnTo>
                  <a:pt x="192788" y="21133"/>
                </a:lnTo>
                <a:lnTo>
                  <a:pt x="193381" y="22032"/>
                </a:lnTo>
                <a:lnTo>
                  <a:pt x="174518" y="22032"/>
                </a:lnTo>
                <a:lnTo>
                  <a:pt x="171641" y="23270"/>
                </a:lnTo>
                <a:lnTo>
                  <a:pt x="166994" y="28221"/>
                </a:lnTo>
                <a:lnTo>
                  <a:pt x="165779" y="31327"/>
                </a:lnTo>
                <a:lnTo>
                  <a:pt x="165724" y="32447"/>
                </a:lnTo>
                <a:lnTo>
                  <a:pt x="165625" y="35185"/>
                </a:lnTo>
                <a:lnTo>
                  <a:pt x="197890" y="35185"/>
                </a:lnTo>
                <a:lnTo>
                  <a:pt x="197989" y="36638"/>
                </a:lnTo>
                <a:lnTo>
                  <a:pt x="197989" y="41119"/>
                </a:lnTo>
                <a:lnTo>
                  <a:pt x="165417" y="41119"/>
                </a:lnTo>
                <a:lnTo>
                  <a:pt x="165555" y="45628"/>
                </a:lnTo>
                <a:lnTo>
                  <a:pt x="166620" y="49244"/>
                </a:lnTo>
                <a:lnTo>
                  <a:pt x="170604" y="54694"/>
                </a:lnTo>
                <a:lnTo>
                  <a:pt x="173688" y="56056"/>
                </a:lnTo>
                <a:lnTo>
                  <a:pt x="193162" y="56056"/>
                </a:lnTo>
                <a:lnTo>
                  <a:pt x="191765" y="57384"/>
                </a:lnTo>
                <a:lnTo>
                  <a:pt x="189497" y="59597"/>
                </a:lnTo>
                <a:lnTo>
                  <a:pt x="186689" y="61091"/>
                </a:lnTo>
                <a:lnTo>
                  <a:pt x="183342" y="61865"/>
                </a:lnTo>
                <a:lnTo>
                  <a:pt x="181544" y="62308"/>
                </a:lnTo>
                <a:lnTo>
                  <a:pt x="179511" y="62529"/>
                </a:lnTo>
                <a:close/>
              </a:path>
              <a:path w="264794" h="62864">
                <a:moveTo>
                  <a:pt x="197890" y="35185"/>
                </a:moveTo>
                <a:lnTo>
                  <a:pt x="190313" y="35185"/>
                </a:lnTo>
                <a:lnTo>
                  <a:pt x="190008" y="31949"/>
                </a:lnTo>
                <a:lnTo>
                  <a:pt x="189303" y="29363"/>
                </a:lnTo>
                <a:lnTo>
                  <a:pt x="186150" y="23830"/>
                </a:lnTo>
                <a:lnTo>
                  <a:pt x="182733" y="22032"/>
                </a:lnTo>
                <a:lnTo>
                  <a:pt x="193381" y="22032"/>
                </a:lnTo>
                <a:lnTo>
                  <a:pt x="195831" y="25725"/>
                </a:lnTo>
                <a:lnTo>
                  <a:pt x="196827" y="28339"/>
                </a:lnTo>
                <a:lnTo>
                  <a:pt x="197334" y="31368"/>
                </a:lnTo>
                <a:lnTo>
                  <a:pt x="197768" y="33373"/>
                </a:lnTo>
                <a:lnTo>
                  <a:pt x="197890" y="35185"/>
                </a:lnTo>
                <a:close/>
              </a:path>
              <a:path w="264794" h="62864">
                <a:moveTo>
                  <a:pt x="193162" y="56056"/>
                </a:moveTo>
                <a:lnTo>
                  <a:pt x="181765" y="56056"/>
                </a:lnTo>
                <a:lnTo>
                  <a:pt x="184877" y="54770"/>
                </a:lnTo>
                <a:lnTo>
                  <a:pt x="187201" y="52197"/>
                </a:lnTo>
                <a:lnTo>
                  <a:pt x="188529" y="50704"/>
                </a:lnTo>
                <a:lnTo>
                  <a:pt x="189469" y="48975"/>
                </a:lnTo>
                <a:lnTo>
                  <a:pt x="190022" y="47011"/>
                </a:lnTo>
                <a:lnTo>
                  <a:pt x="197366" y="47011"/>
                </a:lnTo>
                <a:lnTo>
                  <a:pt x="197173" y="48643"/>
                </a:lnTo>
                <a:lnTo>
                  <a:pt x="196530" y="50462"/>
                </a:lnTo>
                <a:lnTo>
                  <a:pt x="194344" y="54473"/>
                </a:lnTo>
                <a:lnTo>
                  <a:pt x="193162" y="56056"/>
                </a:lnTo>
                <a:close/>
              </a:path>
              <a:path w="264794" h="62864">
                <a:moveTo>
                  <a:pt x="216153" y="16514"/>
                </a:moveTo>
                <a:lnTo>
                  <a:pt x="208602" y="16514"/>
                </a:lnTo>
                <a:lnTo>
                  <a:pt x="208602" y="4107"/>
                </a:lnTo>
                <a:lnTo>
                  <a:pt x="216153" y="4107"/>
                </a:lnTo>
                <a:lnTo>
                  <a:pt x="216153" y="16514"/>
                </a:lnTo>
                <a:close/>
              </a:path>
              <a:path w="264794" h="62864">
                <a:moveTo>
                  <a:pt x="223249" y="22613"/>
                </a:moveTo>
                <a:lnTo>
                  <a:pt x="202585" y="22613"/>
                </a:lnTo>
                <a:lnTo>
                  <a:pt x="202585" y="16514"/>
                </a:lnTo>
                <a:lnTo>
                  <a:pt x="223249" y="16514"/>
                </a:lnTo>
                <a:lnTo>
                  <a:pt x="223249" y="22613"/>
                </a:lnTo>
                <a:close/>
              </a:path>
              <a:path w="264794" h="62864">
                <a:moveTo>
                  <a:pt x="214079" y="61658"/>
                </a:moveTo>
                <a:lnTo>
                  <a:pt x="211714" y="60766"/>
                </a:lnTo>
                <a:lnTo>
                  <a:pt x="209224" y="57197"/>
                </a:lnTo>
                <a:lnTo>
                  <a:pt x="208650" y="55060"/>
                </a:lnTo>
                <a:lnTo>
                  <a:pt x="208602" y="22613"/>
                </a:lnTo>
                <a:lnTo>
                  <a:pt x="216153" y="22613"/>
                </a:lnTo>
                <a:lnTo>
                  <a:pt x="216153" y="53165"/>
                </a:lnTo>
                <a:lnTo>
                  <a:pt x="216679" y="54203"/>
                </a:lnTo>
                <a:lnTo>
                  <a:pt x="217730" y="54728"/>
                </a:lnTo>
                <a:lnTo>
                  <a:pt x="218311" y="55033"/>
                </a:lnTo>
                <a:lnTo>
                  <a:pt x="219279" y="55185"/>
                </a:lnTo>
                <a:lnTo>
                  <a:pt x="223249" y="55185"/>
                </a:lnTo>
                <a:lnTo>
                  <a:pt x="223249" y="60952"/>
                </a:lnTo>
                <a:lnTo>
                  <a:pt x="222391" y="61201"/>
                </a:lnTo>
                <a:lnTo>
                  <a:pt x="221499" y="61381"/>
                </a:lnTo>
                <a:lnTo>
                  <a:pt x="219646" y="61602"/>
                </a:lnTo>
                <a:lnTo>
                  <a:pt x="214079" y="61658"/>
                </a:lnTo>
                <a:close/>
              </a:path>
              <a:path w="264794" h="62864">
                <a:moveTo>
                  <a:pt x="223249" y="55185"/>
                </a:moveTo>
                <a:lnTo>
                  <a:pt x="219279" y="55185"/>
                </a:lnTo>
                <a:lnTo>
                  <a:pt x="222695" y="55116"/>
                </a:lnTo>
                <a:lnTo>
                  <a:pt x="223249" y="55060"/>
                </a:lnTo>
                <a:lnTo>
                  <a:pt x="223249" y="55185"/>
                </a:lnTo>
                <a:close/>
              </a:path>
              <a:path w="264794" h="62864">
                <a:moveTo>
                  <a:pt x="262230" y="56347"/>
                </a:moveTo>
                <a:lnTo>
                  <a:pt x="249578" y="56347"/>
                </a:lnTo>
                <a:lnTo>
                  <a:pt x="252012" y="55745"/>
                </a:lnTo>
                <a:lnTo>
                  <a:pt x="256217" y="53338"/>
                </a:lnTo>
                <a:lnTo>
                  <a:pt x="257268" y="51478"/>
                </a:lnTo>
                <a:lnTo>
                  <a:pt x="257244" y="47011"/>
                </a:lnTo>
                <a:lnTo>
                  <a:pt x="256424" y="45600"/>
                </a:lnTo>
                <a:lnTo>
                  <a:pt x="254737" y="44604"/>
                </a:lnTo>
                <a:lnTo>
                  <a:pt x="253658" y="43996"/>
                </a:lnTo>
                <a:lnTo>
                  <a:pt x="251528" y="43290"/>
                </a:lnTo>
                <a:lnTo>
                  <a:pt x="238624" y="40054"/>
                </a:lnTo>
                <a:lnTo>
                  <a:pt x="235830" y="39003"/>
                </a:lnTo>
                <a:lnTo>
                  <a:pt x="234032" y="37841"/>
                </a:lnTo>
                <a:lnTo>
                  <a:pt x="230823" y="35822"/>
                </a:lnTo>
                <a:lnTo>
                  <a:pt x="229219" y="33028"/>
                </a:lnTo>
                <a:lnTo>
                  <a:pt x="229219" y="25255"/>
                </a:lnTo>
                <a:lnTo>
                  <a:pt x="230734" y="21852"/>
                </a:lnTo>
                <a:lnTo>
                  <a:pt x="236791" y="16652"/>
                </a:lnTo>
                <a:lnTo>
                  <a:pt x="240865" y="15352"/>
                </a:lnTo>
                <a:lnTo>
                  <a:pt x="252676" y="15352"/>
                </a:lnTo>
                <a:lnTo>
                  <a:pt x="257503" y="17316"/>
                </a:lnTo>
                <a:lnTo>
                  <a:pt x="260834" y="21742"/>
                </a:lnTo>
                <a:lnTo>
                  <a:pt x="242580" y="21742"/>
                </a:lnTo>
                <a:lnTo>
                  <a:pt x="240443" y="22281"/>
                </a:lnTo>
                <a:lnTo>
                  <a:pt x="237538" y="24439"/>
                </a:lnTo>
                <a:lnTo>
                  <a:pt x="236812" y="25863"/>
                </a:lnTo>
                <a:lnTo>
                  <a:pt x="236812" y="29570"/>
                </a:lnTo>
                <a:lnTo>
                  <a:pt x="237767" y="31119"/>
                </a:lnTo>
                <a:lnTo>
                  <a:pt x="239675" y="32281"/>
                </a:lnTo>
                <a:lnTo>
                  <a:pt x="240782" y="32972"/>
                </a:lnTo>
                <a:lnTo>
                  <a:pt x="242414" y="33581"/>
                </a:lnTo>
                <a:lnTo>
                  <a:pt x="254875" y="36610"/>
                </a:lnTo>
                <a:lnTo>
                  <a:pt x="258471" y="37869"/>
                </a:lnTo>
                <a:lnTo>
                  <a:pt x="263202" y="40994"/>
                </a:lnTo>
                <a:lnTo>
                  <a:pt x="264654" y="43996"/>
                </a:lnTo>
                <a:lnTo>
                  <a:pt x="264654" y="52045"/>
                </a:lnTo>
                <a:lnTo>
                  <a:pt x="263153" y="55461"/>
                </a:lnTo>
                <a:lnTo>
                  <a:pt x="262230" y="56347"/>
                </a:lnTo>
                <a:close/>
              </a:path>
              <a:path w="264794" h="62864">
                <a:moveTo>
                  <a:pt x="263160" y="29293"/>
                </a:moveTo>
                <a:lnTo>
                  <a:pt x="256106" y="29293"/>
                </a:lnTo>
                <a:lnTo>
                  <a:pt x="255968" y="27606"/>
                </a:lnTo>
                <a:lnTo>
                  <a:pt x="255373" y="26071"/>
                </a:lnTo>
                <a:lnTo>
                  <a:pt x="254322" y="24688"/>
                </a:lnTo>
                <a:lnTo>
                  <a:pt x="252607" y="22724"/>
                </a:lnTo>
                <a:lnTo>
                  <a:pt x="249633" y="21742"/>
                </a:lnTo>
                <a:lnTo>
                  <a:pt x="260834" y="21742"/>
                </a:lnTo>
                <a:lnTo>
                  <a:pt x="262316" y="23733"/>
                </a:lnTo>
                <a:lnTo>
                  <a:pt x="263215" y="26417"/>
                </a:lnTo>
                <a:lnTo>
                  <a:pt x="263160" y="29293"/>
                </a:lnTo>
                <a:close/>
              </a:path>
              <a:path w="264794" h="62864">
                <a:moveTo>
                  <a:pt x="252579" y="62653"/>
                </a:moveTo>
                <a:lnTo>
                  <a:pt x="239827" y="62653"/>
                </a:lnTo>
                <a:lnTo>
                  <a:pt x="235146" y="61153"/>
                </a:lnTo>
                <a:lnTo>
                  <a:pt x="229638" y="55143"/>
                </a:lnTo>
                <a:lnTo>
                  <a:pt x="228184" y="51478"/>
                </a:lnTo>
                <a:lnTo>
                  <a:pt x="227974" y="47011"/>
                </a:lnTo>
                <a:lnTo>
                  <a:pt x="235153" y="47011"/>
                </a:lnTo>
                <a:lnTo>
                  <a:pt x="235374" y="49500"/>
                </a:lnTo>
                <a:lnTo>
                  <a:pt x="235996" y="51409"/>
                </a:lnTo>
                <a:lnTo>
                  <a:pt x="237020" y="52737"/>
                </a:lnTo>
                <a:lnTo>
                  <a:pt x="238901" y="55143"/>
                </a:lnTo>
                <a:lnTo>
                  <a:pt x="242165" y="56347"/>
                </a:lnTo>
                <a:lnTo>
                  <a:pt x="262230" y="56347"/>
                </a:lnTo>
                <a:lnTo>
                  <a:pt x="257151" y="61215"/>
                </a:lnTo>
                <a:lnTo>
                  <a:pt x="252579" y="626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8" name="object 17">
            <a:extLst>
              <a:ext uri="{FF2B5EF4-FFF2-40B4-BE49-F238E27FC236}">
                <a16:creationId xmlns:a16="http://schemas.microsoft.com/office/drawing/2014/main" id="{9BF27AB3-DE3B-4BAB-8BDB-2EB634594FE6}"/>
              </a:ext>
            </a:extLst>
          </p:cNvPr>
          <p:cNvSpPr>
            <a:spLocks/>
          </p:cNvSpPr>
          <p:nvPr/>
        </p:nvSpPr>
        <p:spPr bwMode="auto">
          <a:xfrm>
            <a:off x="1303338" y="690563"/>
            <a:ext cx="755650" cy="376237"/>
          </a:xfrm>
          <a:custGeom>
            <a:avLst/>
            <a:gdLst>
              <a:gd name="T0" fmla="*/ 931187 w 566419"/>
              <a:gd name="T1" fmla="*/ 499711 h 283209"/>
              <a:gd name="T2" fmla="*/ 78099 w 566419"/>
              <a:gd name="T3" fmla="*/ 499711 h 283209"/>
              <a:gd name="T4" fmla="*/ 47708 w 566419"/>
              <a:gd name="T5" fmla="*/ 493632 h 283209"/>
              <a:gd name="T6" fmla="*/ 22881 w 566419"/>
              <a:gd name="T7" fmla="*/ 477054 h 283209"/>
              <a:gd name="T8" fmla="*/ 6139 w 566419"/>
              <a:gd name="T9" fmla="*/ 452469 h 283209"/>
              <a:gd name="T10" fmla="*/ 0 w 566419"/>
              <a:gd name="T11" fmla="*/ 422376 h 283209"/>
              <a:gd name="T12" fmla="*/ 0 w 566419"/>
              <a:gd name="T13" fmla="*/ 77336 h 283209"/>
              <a:gd name="T14" fmla="*/ 6139 w 566419"/>
              <a:gd name="T15" fmla="*/ 47242 h 283209"/>
              <a:gd name="T16" fmla="*/ 22881 w 566419"/>
              <a:gd name="T17" fmla="*/ 22657 h 283209"/>
              <a:gd name="T18" fmla="*/ 47708 w 566419"/>
              <a:gd name="T19" fmla="*/ 6079 h 283209"/>
              <a:gd name="T20" fmla="*/ 78099 w 566419"/>
              <a:gd name="T21" fmla="*/ 0 h 283209"/>
              <a:gd name="T22" fmla="*/ 931187 w 566419"/>
              <a:gd name="T23" fmla="*/ 0 h 283209"/>
              <a:gd name="T24" fmla="*/ 961578 w 566419"/>
              <a:gd name="T25" fmla="*/ 6079 h 283209"/>
              <a:gd name="T26" fmla="*/ 986405 w 566419"/>
              <a:gd name="T27" fmla="*/ 22657 h 283209"/>
              <a:gd name="T28" fmla="*/ 1003146 w 566419"/>
              <a:gd name="T29" fmla="*/ 47242 h 283209"/>
              <a:gd name="T30" fmla="*/ 1009286 w 566419"/>
              <a:gd name="T31" fmla="*/ 77336 h 283209"/>
              <a:gd name="T32" fmla="*/ 1009286 w 566419"/>
              <a:gd name="T33" fmla="*/ 422376 h 283209"/>
              <a:gd name="T34" fmla="*/ 1003146 w 566419"/>
              <a:gd name="T35" fmla="*/ 452469 h 283209"/>
              <a:gd name="T36" fmla="*/ 986405 w 566419"/>
              <a:gd name="T37" fmla="*/ 477054 h 283209"/>
              <a:gd name="T38" fmla="*/ 961578 w 566419"/>
              <a:gd name="T39" fmla="*/ 493632 h 283209"/>
              <a:gd name="T40" fmla="*/ 931187 w 566419"/>
              <a:gd name="T41" fmla="*/ 499711 h 2832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419" h="283209">
                <a:moveTo>
                  <a:pt x="522370" y="283090"/>
                </a:moveTo>
                <a:lnTo>
                  <a:pt x="43811" y="283090"/>
                </a:lnTo>
                <a:lnTo>
                  <a:pt x="26763" y="279646"/>
                </a:lnTo>
                <a:lnTo>
                  <a:pt x="12836" y="270254"/>
                </a:lnTo>
                <a:lnTo>
                  <a:pt x="3444" y="256327"/>
                </a:lnTo>
                <a:lnTo>
                  <a:pt x="0" y="239279"/>
                </a:lnTo>
                <a:lnTo>
                  <a:pt x="0" y="43811"/>
                </a:lnTo>
                <a:lnTo>
                  <a:pt x="3444" y="26763"/>
                </a:lnTo>
                <a:lnTo>
                  <a:pt x="12836" y="12836"/>
                </a:lnTo>
                <a:lnTo>
                  <a:pt x="26763" y="3444"/>
                </a:lnTo>
                <a:lnTo>
                  <a:pt x="43811" y="0"/>
                </a:lnTo>
                <a:lnTo>
                  <a:pt x="522370" y="0"/>
                </a:lnTo>
                <a:lnTo>
                  <a:pt x="539418" y="3444"/>
                </a:lnTo>
                <a:lnTo>
                  <a:pt x="553345" y="12836"/>
                </a:lnTo>
                <a:lnTo>
                  <a:pt x="562737" y="26763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62737" y="256327"/>
                </a:lnTo>
                <a:lnTo>
                  <a:pt x="553345" y="270254"/>
                </a:lnTo>
                <a:lnTo>
                  <a:pt x="539418" y="279646"/>
                </a:lnTo>
                <a:lnTo>
                  <a:pt x="522370" y="283090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09" name="object 18">
            <a:extLst>
              <a:ext uri="{FF2B5EF4-FFF2-40B4-BE49-F238E27FC236}">
                <a16:creationId xmlns:a16="http://schemas.microsoft.com/office/drawing/2014/main" id="{C3CE7247-A54D-4E0F-92FD-EBF564DDAF4E}"/>
              </a:ext>
            </a:extLst>
          </p:cNvPr>
          <p:cNvSpPr>
            <a:spLocks/>
          </p:cNvSpPr>
          <p:nvPr/>
        </p:nvSpPr>
        <p:spPr bwMode="auto">
          <a:xfrm>
            <a:off x="1303338" y="690563"/>
            <a:ext cx="755650" cy="376237"/>
          </a:xfrm>
          <a:custGeom>
            <a:avLst/>
            <a:gdLst>
              <a:gd name="T0" fmla="*/ 78099 w 566419"/>
              <a:gd name="T1" fmla="*/ 0 h 283209"/>
              <a:gd name="T2" fmla="*/ 931187 w 566419"/>
              <a:gd name="T3" fmla="*/ 0 h 283209"/>
              <a:gd name="T4" fmla="*/ 951942 w 566419"/>
              <a:gd name="T5" fmla="*/ 2762 h 283209"/>
              <a:gd name="T6" fmla="*/ 1006496 w 566419"/>
              <a:gd name="T7" fmla="*/ 56784 h 283209"/>
              <a:gd name="T8" fmla="*/ 1009286 w 566419"/>
              <a:gd name="T9" fmla="*/ 77336 h 283209"/>
              <a:gd name="T10" fmla="*/ 1009286 w 566419"/>
              <a:gd name="T11" fmla="*/ 422376 h 283209"/>
              <a:gd name="T12" fmla="*/ 970596 w 566419"/>
              <a:gd name="T13" fmla="*/ 489150 h 283209"/>
              <a:gd name="T14" fmla="*/ 931187 w 566419"/>
              <a:gd name="T15" fmla="*/ 499711 h 283209"/>
              <a:gd name="T16" fmla="*/ 78099 w 566419"/>
              <a:gd name="T17" fmla="*/ 499711 h 283209"/>
              <a:gd name="T18" fmla="*/ 10666 w 566419"/>
              <a:gd name="T19" fmla="*/ 461400 h 283209"/>
              <a:gd name="T20" fmla="*/ 0 w 566419"/>
              <a:gd name="T21" fmla="*/ 422376 h 283209"/>
              <a:gd name="T22" fmla="*/ 0 w 566419"/>
              <a:gd name="T23" fmla="*/ 77336 h 283209"/>
              <a:gd name="T24" fmla="*/ 38690 w 566419"/>
              <a:gd name="T25" fmla="*/ 10564 h 283209"/>
              <a:gd name="T26" fmla="*/ 78099 w 566419"/>
              <a:gd name="T27" fmla="*/ 0 h 2832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6419" h="283209">
                <a:moveTo>
                  <a:pt x="43811" y="0"/>
                </a:moveTo>
                <a:lnTo>
                  <a:pt x="522370" y="0"/>
                </a:lnTo>
                <a:lnTo>
                  <a:pt x="534012" y="1565"/>
                </a:lnTo>
                <a:lnTo>
                  <a:pt x="564616" y="32169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44477" y="277106"/>
                </a:lnTo>
                <a:lnTo>
                  <a:pt x="522370" y="283090"/>
                </a:lnTo>
                <a:lnTo>
                  <a:pt x="43811" y="283090"/>
                </a:lnTo>
                <a:lnTo>
                  <a:pt x="5984" y="261386"/>
                </a:lnTo>
                <a:lnTo>
                  <a:pt x="0" y="239279"/>
                </a:lnTo>
                <a:lnTo>
                  <a:pt x="0" y="43811"/>
                </a:lnTo>
                <a:lnTo>
                  <a:pt x="21704" y="5984"/>
                </a:lnTo>
                <a:lnTo>
                  <a:pt x="43811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0" name="object 19">
            <a:extLst>
              <a:ext uri="{FF2B5EF4-FFF2-40B4-BE49-F238E27FC236}">
                <a16:creationId xmlns:a16="http://schemas.microsoft.com/office/drawing/2014/main" id="{2743BA85-1AE8-430C-B99D-58F92AB46CFA}"/>
              </a:ext>
            </a:extLst>
          </p:cNvPr>
          <p:cNvSpPr>
            <a:spLocks/>
          </p:cNvSpPr>
          <p:nvPr/>
        </p:nvSpPr>
        <p:spPr bwMode="auto">
          <a:xfrm>
            <a:off x="1527175" y="825500"/>
            <a:ext cx="303213" cy="106363"/>
          </a:xfrm>
          <a:custGeom>
            <a:avLst/>
            <a:gdLst>
              <a:gd name="T0" fmla="*/ 40393 w 227965"/>
              <a:gd name="T1" fmla="*/ 0 h 78740"/>
              <a:gd name="T2" fmla="*/ 47991 w 227965"/>
              <a:gd name="T3" fmla="*/ 16572 h 78740"/>
              <a:gd name="T4" fmla="*/ 84103 w 227965"/>
              <a:gd name="T5" fmla="*/ 78223 h 78740"/>
              <a:gd name="T6" fmla="*/ 79809 w 227965"/>
              <a:gd name="T7" fmla="*/ 65909 h 78740"/>
              <a:gd name="T8" fmla="*/ 62607 w 227965"/>
              <a:gd name="T9" fmla="*/ 16572 h 78740"/>
              <a:gd name="T10" fmla="*/ 79841 w 227965"/>
              <a:gd name="T11" fmla="*/ 111674 h 78740"/>
              <a:gd name="T12" fmla="*/ 95764 w 227965"/>
              <a:gd name="T13" fmla="*/ 111674 h 78740"/>
              <a:gd name="T14" fmla="*/ 121575 w 227965"/>
              <a:gd name="T15" fmla="*/ 37731 h 78740"/>
              <a:gd name="T16" fmla="*/ 131996 w 227965"/>
              <a:gd name="T17" fmla="*/ 29799 h 78740"/>
              <a:gd name="T18" fmla="*/ 159582 w 227965"/>
              <a:gd name="T19" fmla="*/ 31813 h 78740"/>
              <a:gd name="T20" fmla="*/ 129596 w 227965"/>
              <a:gd name="T21" fmla="*/ 41429 h 78740"/>
              <a:gd name="T22" fmla="*/ 106161 w 227965"/>
              <a:gd name="T23" fmla="*/ 30635 h 78740"/>
              <a:gd name="T24" fmla="*/ 129596 w 227965"/>
              <a:gd name="T25" fmla="*/ 41429 h 78740"/>
              <a:gd name="T26" fmla="*/ 118797 w 227965"/>
              <a:gd name="T27" fmla="*/ 66012 h 78740"/>
              <a:gd name="T28" fmla="*/ 124911 w 227965"/>
              <a:gd name="T29" fmla="*/ 98270 h 78740"/>
              <a:gd name="T30" fmla="*/ 119310 w 227965"/>
              <a:gd name="T31" fmla="*/ 102550 h 78740"/>
              <a:gd name="T32" fmla="*/ 146337 w 227965"/>
              <a:gd name="T33" fmla="*/ 102475 h 78740"/>
              <a:gd name="T34" fmla="*/ 161604 w 227965"/>
              <a:gd name="T35" fmla="*/ 81112 h 78740"/>
              <a:gd name="T36" fmla="*/ 158901 w 227965"/>
              <a:gd name="T37" fmla="*/ 53746 h 78740"/>
              <a:gd name="T38" fmla="*/ 166998 w 227965"/>
              <a:gd name="T39" fmla="*/ 40291 h 78740"/>
              <a:gd name="T40" fmla="*/ 175046 w 227965"/>
              <a:gd name="T41" fmla="*/ 86915 h 78740"/>
              <a:gd name="T42" fmla="*/ 149454 w 227965"/>
              <a:gd name="T43" fmla="*/ 114411 h 78740"/>
              <a:gd name="T44" fmla="*/ 127126 w 227965"/>
              <a:gd name="T45" fmla="*/ 110382 h 78740"/>
              <a:gd name="T46" fmla="*/ 119310 w 227965"/>
              <a:gd name="T47" fmla="*/ 102550 h 78740"/>
              <a:gd name="T48" fmla="*/ 149454 w 227965"/>
              <a:gd name="T49" fmla="*/ 114411 h 78740"/>
              <a:gd name="T50" fmla="*/ 204686 w 227965"/>
              <a:gd name="T51" fmla="*/ 37731 h 78740"/>
              <a:gd name="T52" fmla="*/ 215107 w 227965"/>
              <a:gd name="T53" fmla="*/ 29799 h 78740"/>
              <a:gd name="T54" fmla="*/ 242694 w 227965"/>
              <a:gd name="T55" fmla="*/ 31813 h 78740"/>
              <a:gd name="T56" fmla="*/ 212706 w 227965"/>
              <a:gd name="T57" fmla="*/ 41429 h 78740"/>
              <a:gd name="T58" fmla="*/ 189274 w 227965"/>
              <a:gd name="T59" fmla="*/ 30635 h 78740"/>
              <a:gd name="T60" fmla="*/ 212706 w 227965"/>
              <a:gd name="T61" fmla="*/ 41429 h 78740"/>
              <a:gd name="T62" fmla="*/ 201910 w 227965"/>
              <a:gd name="T63" fmla="*/ 66012 h 78740"/>
              <a:gd name="T64" fmla="*/ 208023 w 227965"/>
              <a:gd name="T65" fmla="*/ 98270 h 78740"/>
              <a:gd name="T66" fmla="*/ 202420 w 227965"/>
              <a:gd name="T67" fmla="*/ 102550 h 78740"/>
              <a:gd name="T68" fmla="*/ 229450 w 227965"/>
              <a:gd name="T69" fmla="*/ 102475 h 78740"/>
              <a:gd name="T70" fmla="*/ 244717 w 227965"/>
              <a:gd name="T71" fmla="*/ 81112 h 78740"/>
              <a:gd name="T72" fmla="*/ 242012 w 227965"/>
              <a:gd name="T73" fmla="*/ 53746 h 78740"/>
              <a:gd name="T74" fmla="*/ 250111 w 227965"/>
              <a:gd name="T75" fmla="*/ 40291 h 78740"/>
              <a:gd name="T76" fmla="*/ 258156 w 227965"/>
              <a:gd name="T77" fmla="*/ 86915 h 78740"/>
              <a:gd name="T78" fmla="*/ 232564 w 227965"/>
              <a:gd name="T79" fmla="*/ 114411 h 78740"/>
              <a:gd name="T80" fmla="*/ 210236 w 227965"/>
              <a:gd name="T81" fmla="*/ 110382 h 78740"/>
              <a:gd name="T82" fmla="*/ 202420 w 227965"/>
              <a:gd name="T83" fmla="*/ 102550 h 78740"/>
              <a:gd name="T84" fmla="*/ 232564 w 227965"/>
              <a:gd name="T85" fmla="*/ 114411 h 78740"/>
              <a:gd name="T86" fmla="*/ 287993 w 227965"/>
              <a:gd name="T87" fmla="*/ 107898 h 78740"/>
              <a:gd name="T88" fmla="*/ 276183 w 227965"/>
              <a:gd name="T89" fmla="*/ 0 h 78740"/>
              <a:gd name="T90" fmla="*/ 292398 w 227965"/>
              <a:gd name="T91" fmla="*/ 83876 h 78740"/>
              <a:gd name="T92" fmla="*/ 306960 w 227965"/>
              <a:gd name="T93" fmla="*/ 101411 h 78740"/>
              <a:gd name="T94" fmla="*/ 336521 w 227965"/>
              <a:gd name="T95" fmla="*/ 114639 h 78740"/>
              <a:gd name="T96" fmla="*/ 337931 w 227965"/>
              <a:gd name="T97" fmla="*/ 97026 h 78740"/>
              <a:gd name="T98" fmla="*/ 345933 w 227965"/>
              <a:gd name="T99" fmla="*/ 77135 h 78740"/>
              <a:gd name="T100" fmla="*/ 360585 w 227965"/>
              <a:gd name="T101" fmla="*/ 77135 h 78740"/>
              <a:gd name="T102" fmla="*/ 351981 w 227965"/>
              <a:gd name="T103" fmla="*/ 101411 h 78740"/>
              <a:gd name="T104" fmla="*/ 386491 w 227965"/>
              <a:gd name="T105" fmla="*/ 0 h 78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7965" h="78740">
                <a:moveTo>
                  <a:pt x="8464" y="60952"/>
                </a:moveTo>
                <a:lnTo>
                  <a:pt x="0" y="60952"/>
                </a:lnTo>
                <a:lnTo>
                  <a:pt x="22945" y="0"/>
                </a:lnTo>
                <a:lnTo>
                  <a:pt x="32281" y="0"/>
                </a:lnTo>
                <a:lnTo>
                  <a:pt x="35563" y="9045"/>
                </a:lnTo>
                <a:lnTo>
                  <a:pt x="27260" y="9045"/>
                </a:lnTo>
                <a:lnTo>
                  <a:pt x="17426" y="35974"/>
                </a:lnTo>
                <a:lnTo>
                  <a:pt x="45333" y="35974"/>
                </a:lnTo>
                <a:lnTo>
                  <a:pt x="47772" y="42695"/>
                </a:lnTo>
                <a:lnTo>
                  <a:pt x="15061" y="42695"/>
                </a:lnTo>
                <a:lnTo>
                  <a:pt x="8464" y="60952"/>
                </a:lnTo>
                <a:close/>
              </a:path>
              <a:path w="227965" h="78740">
                <a:moveTo>
                  <a:pt x="45333" y="35974"/>
                </a:moveTo>
                <a:lnTo>
                  <a:pt x="36513" y="35974"/>
                </a:lnTo>
                <a:lnTo>
                  <a:pt x="27260" y="9045"/>
                </a:lnTo>
                <a:lnTo>
                  <a:pt x="35563" y="9045"/>
                </a:lnTo>
                <a:lnTo>
                  <a:pt x="45333" y="35974"/>
                </a:lnTo>
                <a:close/>
              </a:path>
              <a:path w="227965" h="78740">
                <a:moveTo>
                  <a:pt x="54396" y="60952"/>
                </a:moveTo>
                <a:lnTo>
                  <a:pt x="45351" y="60952"/>
                </a:lnTo>
                <a:lnTo>
                  <a:pt x="39169" y="42695"/>
                </a:lnTo>
                <a:lnTo>
                  <a:pt x="47772" y="42695"/>
                </a:lnTo>
                <a:lnTo>
                  <a:pt x="54396" y="60952"/>
                </a:lnTo>
                <a:close/>
              </a:path>
              <a:path w="227965" h="78740">
                <a:moveTo>
                  <a:pt x="73613" y="22613"/>
                </a:moveTo>
                <a:lnTo>
                  <a:pt x="67563" y="22613"/>
                </a:lnTo>
                <a:lnTo>
                  <a:pt x="69057" y="20594"/>
                </a:lnTo>
                <a:lnTo>
                  <a:pt x="70689" y="19031"/>
                </a:lnTo>
                <a:lnTo>
                  <a:pt x="72460" y="17924"/>
                </a:lnTo>
                <a:lnTo>
                  <a:pt x="74977" y="16265"/>
                </a:lnTo>
                <a:lnTo>
                  <a:pt x="77937" y="15435"/>
                </a:lnTo>
                <a:lnTo>
                  <a:pt x="86373" y="15435"/>
                </a:lnTo>
                <a:lnTo>
                  <a:pt x="90647" y="17364"/>
                </a:lnTo>
                <a:lnTo>
                  <a:pt x="94859" y="21991"/>
                </a:lnTo>
                <a:lnTo>
                  <a:pt x="74465" y="21991"/>
                </a:lnTo>
                <a:lnTo>
                  <a:pt x="73613" y="22613"/>
                </a:lnTo>
                <a:close/>
              </a:path>
              <a:path w="227965" h="78740">
                <a:moveTo>
                  <a:pt x="67771" y="78670"/>
                </a:moveTo>
                <a:lnTo>
                  <a:pt x="60302" y="78670"/>
                </a:lnTo>
                <a:lnTo>
                  <a:pt x="60302" y="16721"/>
                </a:lnTo>
                <a:lnTo>
                  <a:pt x="67563" y="16721"/>
                </a:lnTo>
                <a:lnTo>
                  <a:pt x="67563" y="22613"/>
                </a:lnTo>
                <a:lnTo>
                  <a:pt x="73613" y="22613"/>
                </a:lnTo>
                <a:lnTo>
                  <a:pt x="70924" y="24577"/>
                </a:lnTo>
                <a:lnTo>
                  <a:pt x="67992" y="32516"/>
                </a:lnTo>
                <a:lnTo>
                  <a:pt x="67480" y="36029"/>
                </a:lnTo>
                <a:lnTo>
                  <a:pt x="67480" y="43719"/>
                </a:lnTo>
                <a:lnTo>
                  <a:pt x="67992" y="46637"/>
                </a:lnTo>
                <a:lnTo>
                  <a:pt x="70952" y="53636"/>
                </a:lnTo>
                <a:lnTo>
                  <a:pt x="74493" y="55932"/>
                </a:lnTo>
                <a:lnTo>
                  <a:pt x="94975" y="55932"/>
                </a:lnTo>
                <a:lnTo>
                  <a:pt x="67771" y="55973"/>
                </a:lnTo>
                <a:lnTo>
                  <a:pt x="67771" y="78670"/>
                </a:lnTo>
                <a:close/>
              </a:path>
              <a:path w="227965" h="78740">
                <a:moveTo>
                  <a:pt x="94975" y="55932"/>
                </a:moveTo>
                <a:lnTo>
                  <a:pt x="83123" y="55932"/>
                </a:lnTo>
                <a:lnTo>
                  <a:pt x="86021" y="54473"/>
                </a:lnTo>
                <a:lnTo>
                  <a:pt x="90640" y="48636"/>
                </a:lnTo>
                <a:lnTo>
                  <a:pt x="91795" y="44272"/>
                </a:lnTo>
                <a:lnTo>
                  <a:pt x="91795" y="34923"/>
                </a:lnTo>
                <a:lnTo>
                  <a:pt x="91283" y="31880"/>
                </a:lnTo>
                <a:lnTo>
                  <a:pt x="90260" y="29335"/>
                </a:lnTo>
                <a:lnTo>
                  <a:pt x="88324" y="24439"/>
                </a:lnTo>
                <a:lnTo>
                  <a:pt x="84783" y="21991"/>
                </a:lnTo>
                <a:lnTo>
                  <a:pt x="94859" y="21991"/>
                </a:lnTo>
                <a:lnTo>
                  <a:pt x="97673" y="25082"/>
                </a:lnTo>
                <a:lnTo>
                  <a:pt x="99430" y="30593"/>
                </a:lnTo>
                <a:lnTo>
                  <a:pt x="99430" y="47439"/>
                </a:lnTo>
                <a:lnTo>
                  <a:pt x="96899" y="54355"/>
                </a:lnTo>
                <a:lnTo>
                  <a:pt x="94975" y="55932"/>
                </a:lnTo>
                <a:close/>
              </a:path>
              <a:path w="227965" h="78740">
                <a:moveTo>
                  <a:pt x="84894" y="62446"/>
                </a:moveTo>
                <a:lnTo>
                  <a:pt x="77287" y="62446"/>
                </a:lnTo>
                <a:lnTo>
                  <a:pt x="74479" y="61713"/>
                </a:lnTo>
                <a:lnTo>
                  <a:pt x="72211" y="60247"/>
                </a:lnTo>
                <a:lnTo>
                  <a:pt x="70883" y="59417"/>
                </a:lnTo>
                <a:lnTo>
                  <a:pt x="69403" y="57992"/>
                </a:lnTo>
                <a:lnTo>
                  <a:pt x="67771" y="55973"/>
                </a:lnTo>
                <a:lnTo>
                  <a:pt x="94924" y="55973"/>
                </a:lnTo>
                <a:lnTo>
                  <a:pt x="88628" y="61132"/>
                </a:lnTo>
                <a:lnTo>
                  <a:pt x="84894" y="62446"/>
                </a:lnTo>
                <a:close/>
              </a:path>
              <a:path w="227965" h="78740">
                <a:moveTo>
                  <a:pt x="120823" y="22613"/>
                </a:moveTo>
                <a:lnTo>
                  <a:pt x="114773" y="22613"/>
                </a:lnTo>
                <a:lnTo>
                  <a:pt x="116267" y="20594"/>
                </a:lnTo>
                <a:lnTo>
                  <a:pt x="117899" y="19031"/>
                </a:lnTo>
                <a:lnTo>
                  <a:pt x="119669" y="17924"/>
                </a:lnTo>
                <a:lnTo>
                  <a:pt x="122186" y="16265"/>
                </a:lnTo>
                <a:lnTo>
                  <a:pt x="125146" y="15435"/>
                </a:lnTo>
                <a:lnTo>
                  <a:pt x="133583" y="15435"/>
                </a:lnTo>
                <a:lnTo>
                  <a:pt x="137857" y="17364"/>
                </a:lnTo>
                <a:lnTo>
                  <a:pt x="142069" y="21991"/>
                </a:lnTo>
                <a:lnTo>
                  <a:pt x="121675" y="21991"/>
                </a:lnTo>
                <a:lnTo>
                  <a:pt x="120823" y="22613"/>
                </a:lnTo>
                <a:close/>
              </a:path>
              <a:path w="227965" h="78740">
                <a:moveTo>
                  <a:pt x="114980" y="78670"/>
                </a:moveTo>
                <a:lnTo>
                  <a:pt x="107512" y="78670"/>
                </a:lnTo>
                <a:lnTo>
                  <a:pt x="107512" y="16721"/>
                </a:lnTo>
                <a:lnTo>
                  <a:pt x="114773" y="16721"/>
                </a:lnTo>
                <a:lnTo>
                  <a:pt x="114773" y="22613"/>
                </a:lnTo>
                <a:lnTo>
                  <a:pt x="120823" y="22613"/>
                </a:lnTo>
                <a:lnTo>
                  <a:pt x="118134" y="24577"/>
                </a:lnTo>
                <a:lnTo>
                  <a:pt x="115202" y="32516"/>
                </a:lnTo>
                <a:lnTo>
                  <a:pt x="114690" y="36029"/>
                </a:lnTo>
                <a:lnTo>
                  <a:pt x="114690" y="43719"/>
                </a:lnTo>
                <a:lnTo>
                  <a:pt x="115202" y="46637"/>
                </a:lnTo>
                <a:lnTo>
                  <a:pt x="118162" y="53636"/>
                </a:lnTo>
                <a:lnTo>
                  <a:pt x="121702" y="55932"/>
                </a:lnTo>
                <a:lnTo>
                  <a:pt x="142184" y="55932"/>
                </a:lnTo>
                <a:lnTo>
                  <a:pt x="114980" y="55973"/>
                </a:lnTo>
                <a:lnTo>
                  <a:pt x="114980" y="78670"/>
                </a:lnTo>
                <a:close/>
              </a:path>
              <a:path w="227965" h="78740">
                <a:moveTo>
                  <a:pt x="142184" y="55932"/>
                </a:moveTo>
                <a:lnTo>
                  <a:pt x="130333" y="55932"/>
                </a:lnTo>
                <a:lnTo>
                  <a:pt x="133230" y="54473"/>
                </a:lnTo>
                <a:lnTo>
                  <a:pt x="137850" y="48636"/>
                </a:lnTo>
                <a:lnTo>
                  <a:pt x="139005" y="44272"/>
                </a:lnTo>
                <a:lnTo>
                  <a:pt x="139005" y="34923"/>
                </a:lnTo>
                <a:lnTo>
                  <a:pt x="138493" y="31880"/>
                </a:lnTo>
                <a:lnTo>
                  <a:pt x="137469" y="29335"/>
                </a:lnTo>
                <a:lnTo>
                  <a:pt x="135533" y="24439"/>
                </a:lnTo>
                <a:lnTo>
                  <a:pt x="131992" y="21991"/>
                </a:lnTo>
                <a:lnTo>
                  <a:pt x="142069" y="21991"/>
                </a:lnTo>
                <a:lnTo>
                  <a:pt x="144883" y="25082"/>
                </a:lnTo>
                <a:lnTo>
                  <a:pt x="146639" y="30593"/>
                </a:lnTo>
                <a:lnTo>
                  <a:pt x="146639" y="47439"/>
                </a:lnTo>
                <a:lnTo>
                  <a:pt x="144108" y="54355"/>
                </a:lnTo>
                <a:lnTo>
                  <a:pt x="142184" y="55932"/>
                </a:lnTo>
                <a:close/>
              </a:path>
              <a:path w="227965" h="78740">
                <a:moveTo>
                  <a:pt x="132103" y="62446"/>
                </a:moveTo>
                <a:lnTo>
                  <a:pt x="124496" y="62446"/>
                </a:lnTo>
                <a:lnTo>
                  <a:pt x="121688" y="61713"/>
                </a:lnTo>
                <a:lnTo>
                  <a:pt x="119420" y="60247"/>
                </a:lnTo>
                <a:lnTo>
                  <a:pt x="118092" y="59417"/>
                </a:lnTo>
                <a:lnTo>
                  <a:pt x="116612" y="57992"/>
                </a:lnTo>
                <a:lnTo>
                  <a:pt x="114980" y="55973"/>
                </a:lnTo>
                <a:lnTo>
                  <a:pt x="142133" y="55973"/>
                </a:lnTo>
                <a:lnTo>
                  <a:pt x="135837" y="61132"/>
                </a:lnTo>
                <a:lnTo>
                  <a:pt x="132103" y="62446"/>
                </a:lnTo>
                <a:close/>
              </a:path>
              <a:path w="227965" h="78740">
                <a:moveTo>
                  <a:pt x="191152" y="62571"/>
                </a:moveTo>
                <a:lnTo>
                  <a:pt x="170571" y="62571"/>
                </a:lnTo>
                <a:lnTo>
                  <a:pt x="163587" y="58891"/>
                </a:lnTo>
                <a:lnTo>
                  <a:pt x="157888" y="47495"/>
                </a:lnTo>
                <a:lnTo>
                  <a:pt x="156939" y="42073"/>
                </a:lnTo>
                <a:lnTo>
                  <a:pt x="156879" y="0"/>
                </a:lnTo>
                <a:lnTo>
                  <a:pt x="165260" y="0"/>
                </a:lnTo>
                <a:lnTo>
                  <a:pt x="165260" y="42101"/>
                </a:lnTo>
                <a:lnTo>
                  <a:pt x="166090" y="45780"/>
                </a:lnTo>
                <a:lnTo>
                  <a:pt x="167750" y="48712"/>
                </a:lnTo>
                <a:lnTo>
                  <a:pt x="170212" y="53138"/>
                </a:lnTo>
                <a:lnTo>
                  <a:pt x="174361" y="55351"/>
                </a:lnTo>
                <a:lnTo>
                  <a:pt x="199934" y="55351"/>
                </a:lnTo>
                <a:lnTo>
                  <a:pt x="198150" y="58891"/>
                </a:lnTo>
                <a:lnTo>
                  <a:pt x="191152" y="62571"/>
                </a:lnTo>
                <a:close/>
              </a:path>
              <a:path w="227965" h="78740">
                <a:moveTo>
                  <a:pt x="199934" y="55351"/>
                </a:moveTo>
                <a:lnTo>
                  <a:pt x="187196" y="55351"/>
                </a:lnTo>
                <a:lnTo>
                  <a:pt x="191954" y="52958"/>
                </a:lnTo>
                <a:lnTo>
                  <a:pt x="194471" y="48173"/>
                </a:lnTo>
                <a:lnTo>
                  <a:pt x="195827" y="45572"/>
                </a:lnTo>
                <a:lnTo>
                  <a:pt x="196499" y="42101"/>
                </a:lnTo>
                <a:lnTo>
                  <a:pt x="196504" y="0"/>
                </a:lnTo>
                <a:lnTo>
                  <a:pt x="204886" y="0"/>
                </a:lnTo>
                <a:lnTo>
                  <a:pt x="204821" y="42101"/>
                </a:lnTo>
                <a:lnTo>
                  <a:pt x="203876" y="47495"/>
                </a:lnTo>
                <a:lnTo>
                  <a:pt x="201857" y="51533"/>
                </a:lnTo>
                <a:lnTo>
                  <a:pt x="199934" y="55351"/>
                </a:lnTo>
                <a:close/>
              </a:path>
              <a:path w="227965" h="78740">
                <a:moveTo>
                  <a:pt x="227877" y="60952"/>
                </a:moveTo>
                <a:lnTo>
                  <a:pt x="219537" y="60952"/>
                </a:lnTo>
                <a:lnTo>
                  <a:pt x="219537" y="0"/>
                </a:lnTo>
                <a:lnTo>
                  <a:pt x="227877" y="0"/>
                </a:lnTo>
                <a:lnTo>
                  <a:pt x="227877" y="609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1" name="object 20">
            <a:extLst>
              <a:ext uri="{FF2B5EF4-FFF2-40B4-BE49-F238E27FC236}">
                <a16:creationId xmlns:a16="http://schemas.microsoft.com/office/drawing/2014/main" id="{C0870BE6-9181-4309-81CD-84BA125C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690563"/>
            <a:ext cx="192087" cy="187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2" name="object 21">
            <a:extLst>
              <a:ext uri="{FF2B5EF4-FFF2-40B4-BE49-F238E27FC236}">
                <a16:creationId xmlns:a16="http://schemas.microsoft.com/office/drawing/2014/main" id="{F0022509-92A8-46C2-B367-5C2A6A927C08}"/>
              </a:ext>
            </a:extLst>
          </p:cNvPr>
          <p:cNvSpPr>
            <a:spLocks/>
          </p:cNvSpPr>
          <p:nvPr/>
        </p:nvSpPr>
        <p:spPr bwMode="auto">
          <a:xfrm>
            <a:off x="1049338" y="935038"/>
            <a:ext cx="152400" cy="57150"/>
          </a:xfrm>
          <a:custGeom>
            <a:avLst/>
            <a:gdLst>
              <a:gd name="T0" fmla="*/ 7915 w 114934"/>
              <a:gd name="T1" fmla="*/ 72257 h 42544"/>
              <a:gd name="T2" fmla="*/ 0 w 114934"/>
              <a:gd name="T3" fmla="*/ 0 h 42544"/>
              <a:gd name="T4" fmla="*/ 10870 w 114934"/>
              <a:gd name="T5" fmla="*/ 56169 h 42544"/>
              <a:gd name="T6" fmla="*/ 20630 w 114934"/>
              <a:gd name="T7" fmla="*/ 67913 h 42544"/>
              <a:gd name="T8" fmla="*/ 40445 w 114934"/>
              <a:gd name="T9" fmla="*/ 76769 h 42544"/>
              <a:gd name="T10" fmla="*/ 41390 w 114934"/>
              <a:gd name="T11" fmla="*/ 64977 h 42544"/>
              <a:gd name="T12" fmla="*/ 46761 w 114934"/>
              <a:gd name="T13" fmla="*/ 0 h 42544"/>
              <a:gd name="T14" fmla="*/ 55460 w 114934"/>
              <a:gd name="T15" fmla="*/ 58272 h 42544"/>
              <a:gd name="T16" fmla="*/ 91188 w 114934"/>
              <a:gd name="T17" fmla="*/ 69134 h 42544"/>
              <a:gd name="T18" fmla="*/ 100263 w 114934"/>
              <a:gd name="T19" fmla="*/ 63160 h 42544"/>
              <a:gd name="T20" fmla="*/ 97274 w 114934"/>
              <a:gd name="T21" fmla="*/ 54727 h 42544"/>
              <a:gd name="T22" fmla="*/ 78259 w 114934"/>
              <a:gd name="T23" fmla="*/ 49142 h 42544"/>
              <a:gd name="T24" fmla="*/ 69054 w 114934"/>
              <a:gd name="T25" fmla="*/ 43952 h 42544"/>
              <a:gd name="T26" fmla="*/ 68950 w 114934"/>
              <a:gd name="T27" fmla="*/ 26811 h 42544"/>
              <a:gd name="T28" fmla="*/ 94843 w 114934"/>
              <a:gd name="T29" fmla="*/ 18835 h 42544"/>
              <a:gd name="T30" fmla="*/ 82929 w 114934"/>
              <a:gd name="T31" fmla="*/ 26676 h 42544"/>
              <a:gd name="T32" fmla="*/ 76122 w 114934"/>
              <a:gd name="T33" fmla="*/ 31732 h 42544"/>
              <a:gd name="T34" fmla="*/ 79500 w 114934"/>
              <a:gd name="T35" fmla="*/ 39608 h 42544"/>
              <a:gd name="T36" fmla="*/ 97438 w 114934"/>
              <a:gd name="T37" fmla="*/ 44918 h 42544"/>
              <a:gd name="T38" fmla="*/ 108978 w 114934"/>
              <a:gd name="T39" fmla="*/ 53980 h 42544"/>
              <a:gd name="T40" fmla="*/ 106118 w 114934"/>
              <a:gd name="T41" fmla="*/ 69134 h 42544"/>
              <a:gd name="T42" fmla="*/ 98727 w 114934"/>
              <a:gd name="T43" fmla="*/ 33870 h 42544"/>
              <a:gd name="T44" fmla="*/ 94760 w 114934"/>
              <a:gd name="T45" fmla="*/ 27881 h 42544"/>
              <a:gd name="T46" fmla="*/ 106217 w 114934"/>
              <a:gd name="T47" fmla="*/ 29120 h 42544"/>
              <a:gd name="T48" fmla="*/ 94728 w 114934"/>
              <a:gd name="T49" fmla="*/ 76871 h 42544"/>
              <a:gd name="T50" fmla="*/ 67655 w 114934"/>
              <a:gd name="T51" fmla="*/ 67657 h 42544"/>
              <a:gd name="T52" fmla="*/ 74162 w 114934"/>
              <a:gd name="T53" fmla="*/ 57679 h 42544"/>
              <a:gd name="T54" fmla="*/ 78585 w 114934"/>
              <a:gd name="T55" fmla="*/ 67657 h 42544"/>
              <a:gd name="T56" fmla="*/ 100123 w 114934"/>
              <a:gd name="T57" fmla="*/ 75107 h 42544"/>
              <a:gd name="T58" fmla="*/ 135954 w 114934"/>
              <a:gd name="T59" fmla="*/ 76718 h 42544"/>
              <a:gd name="T60" fmla="*/ 119148 w 114934"/>
              <a:gd name="T61" fmla="*/ 57679 h 42544"/>
              <a:gd name="T62" fmla="*/ 130520 w 114934"/>
              <a:gd name="T63" fmla="*/ 21763 h 42544"/>
              <a:gd name="T64" fmla="*/ 151181 w 114934"/>
              <a:gd name="T65" fmla="*/ 19947 h 42544"/>
              <a:gd name="T66" fmla="*/ 161528 w 114934"/>
              <a:gd name="T67" fmla="*/ 27032 h 42544"/>
              <a:gd name="T68" fmla="*/ 130386 w 114934"/>
              <a:gd name="T69" fmla="*/ 34625 h 42544"/>
              <a:gd name="T70" fmla="*/ 166848 w 114934"/>
              <a:gd name="T71" fmla="*/ 43169 h 42544"/>
              <a:gd name="T72" fmla="*/ 128526 w 114934"/>
              <a:gd name="T73" fmla="*/ 50450 h 42544"/>
              <a:gd name="T74" fmla="*/ 134648 w 114934"/>
              <a:gd name="T75" fmla="*/ 67107 h 42544"/>
              <a:gd name="T76" fmla="*/ 159619 w 114934"/>
              <a:gd name="T77" fmla="*/ 70407 h 42544"/>
              <a:gd name="T78" fmla="*/ 149678 w 114934"/>
              <a:gd name="T79" fmla="*/ 75905 h 42544"/>
              <a:gd name="T80" fmla="*/ 166848 w 114934"/>
              <a:gd name="T81" fmla="*/ 43169 h 42544"/>
              <a:gd name="T82" fmla="*/ 156713 w 114934"/>
              <a:gd name="T83" fmla="*/ 36025 h 42544"/>
              <a:gd name="T84" fmla="*/ 161528 w 114934"/>
              <a:gd name="T85" fmla="*/ 27032 h 42544"/>
              <a:gd name="T86" fmla="*/ 166189 w 114934"/>
              <a:gd name="T87" fmla="*/ 38486 h 42544"/>
              <a:gd name="T88" fmla="*/ 161267 w 114934"/>
              <a:gd name="T89" fmla="*/ 68776 h 42544"/>
              <a:gd name="T90" fmla="*/ 154234 w 114934"/>
              <a:gd name="T91" fmla="*/ 64044 h 42544"/>
              <a:gd name="T92" fmla="*/ 157562 w 114934"/>
              <a:gd name="T93" fmla="*/ 57679 h 42544"/>
              <a:gd name="T94" fmla="*/ 165241 w 114934"/>
              <a:gd name="T95" fmla="*/ 61912 h 42544"/>
              <a:gd name="T96" fmla="*/ 191308 w 114934"/>
              <a:gd name="T97" fmla="*/ 29679 h 42544"/>
              <a:gd name="T98" fmla="*/ 186088 w 114934"/>
              <a:gd name="T99" fmla="*/ 25614 h 42544"/>
              <a:gd name="T100" fmla="*/ 199911 w 114934"/>
              <a:gd name="T101" fmla="*/ 19192 h 42544"/>
              <a:gd name="T102" fmla="*/ 193529 w 114934"/>
              <a:gd name="T103" fmla="*/ 28712 h 42544"/>
              <a:gd name="T104" fmla="*/ 175346 w 114934"/>
              <a:gd name="T105" fmla="*/ 74784 h 42544"/>
              <a:gd name="T106" fmla="*/ 183721 w 114934"/>
              <a:gd name="T107" fmla="*/ 29679 h 42544"/>
              <a:gd name="T108" fmla="*/ 185352 w 114934"/>
              <a:gd name="T109" fmla="*/ 36135 h 42544"/>
              <a:gd name="T110" fmla="*/ 200858 w 114934"/>
              <a:gd name="T111" fmla="*/ 28966 h 42544"/>
              <a:gd name="T112" fmla="*/ 200858 w 114934"/>
              <a:gd name="T113" fmla="*/ 28712 h 4254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4934" h="42544">
                <a:moveTo>
                  <a:pt x="23107" y="42185"/>
                </a:moveTo>
                <a:lnTo>
                  <a:pt x="9231" y="42185"/>
                </a:lnTo>
                <a:lnTo>
                  <a:pt x="4522" y="39705"/>
                </a:lnTo>
                <a:lnTo>
                  <a:pt x="680" y="32021"/>
                </a:lnTo>
                <a:lnTo>
                  <a:pt x="44" y="28385"/>
                </a:lnTo>
                <a:lnTo>
                  <a:pt x="0" y="0"/>
                </a:lnTo>
                <a:lnTo>
                  <a:pt x="5650" y="0"/>
                </a:lnTo>
                <a:lnTo>
                  <a:pt x="5650" y="28385"/>
                </a:lnTo>
                <a:lnTo>
                  <a:pt x="6210" y="30865"/>
                </a:lnTo>
                <a:lnTo>
                  <a:pt x="7329" y="32842"/>
                </a:lnTo>
                <a:lnTo>
                  <a:pt x="8989" y="35826"/>
                </a:lnTo>
                <a:lnTo>
                  <a:pt x="11786" y="37318"/>
                </a:lnTo>
                <a:lnTo>
                  <a:pt x="29024" y="37318"/>
                </a:lnTo>
                <a:lnTo>
                  <a:pt x="27825" y="39705"/>
                </a:lnTo>
                <a:lnTo>
                  <a:pt x="23107" y="42185"/>
                </a:lnTo>
                <a:close/>
              </a:path>
              <a:path w="114934" h="42544">
                <a:moveTo>
                  <a:pt x="29024" y="37318"/>
                </a:moveTo>
                <a:lnTo>
                  <a:pt x="20440" y="37318"/>
                </a:lnTo>
                <a:lnTo>
                  <a:pt x="23647" y="35705"/>
                </a:lnTo>
                <a:lnTo>
                  <a:pt x="26258" y="30725"/>
                </a:lnTo>
                <a:lnTo>
                  <a:pt x="26712" y="28385"/>
                </a:lnTo>
                <a:lnTo>
                  <a:pt x="26715" y="0"/>
                </a:lnTo>
                <a:lnTo>
                  <a:pt x="32366" y="0"/>
                </a:lnTo>
                <a:lnTo>
                  <a:pt x="32322" y="28385"/>
                </a:lnTo>
                <a:lnTo>
                  <a:pt x="31686" y="32021"/>
                </a:lnTo>
                <a:lnTo>
                  <a:pt x="29024" y="37318"/>
                </a:lnTo>
                <a:close/>
              </a:path>
              <a:path w="114934" h="42544">
                <a:moveTo>
                  <a:pt x="60627" y="37989"/>
                </a:moveTo>
                <a:lnTo>
                  <a:pt x="52097" y="37989"/>
                </a:lnTo>
                <a:lnTo>
                  <a:pt x="53738" y="37584"/>
                </a:lnTo>
                <a:lnTo>
                  <a:pt x="56573" y="35961"/>
                </a:lnTo>
                <a:lnTo>
                  <a:pt x="57282" y="34707"/>
                </a:lnTo>
                <a:lnTo>
                  <a:pt x="57266" y="31695"/>
                </a:lnTo>
                <a:lnTo>
                  <a:pt x="56713" y="30744"/>
                </a:lnTo>
                <a:lnTo>
                  <a:pt x="55575" y="30072"/>
                </a:lnTo>
                <a:lnTo>
                  <a:pt x="54848" y="29662"/>
                </a:lnTo>
                <a:lnTo>
                  <a:pt x="53412" y="29186"/>
                </a:lnTo>
                <a:lnTo>
                  <a:pt x="44712" y="27004"/>
                </a:lnTo>
                <a:lnTo>
                  <a:pt x="42828" y="26296"/>
                </a:lnTo>
                <a:lnTo>
                  <a:pt x="41616" y="25512"/>
                </a:lnTo>
                <a:lnTo>
                  <a:pt x="39453" y="24151"/>
                </a:lnTo>
                <a:lnTo>
                  <a:pt x="38371" y="22267"/>
                </a:lnTo>
                <a:lnTo>
                  <a:pt x="38371" y="17027"/>
                </a:lnTo>
                <a:lnTo>
                  <a:pt x="39392" y="14733"/>
                </a:lnTo>
                <a:lnTo>
                  <a:pt x="43476" y="11227"/>
                </a:lnTo>
                <a:lnTo>
                  <a:pt x="46223" y="10350"/>
                </a:lnTo>
                <a:lnTo>
                  <a:pt x="54186" y="10350"/>
                </a:lnTo>
                <a:lnTo>
                  <a:pt x="57440" y="11674"/>
                </a:lnTo>
                <a:lnTo>
                  <a:pt x="59686" y="14658"/>
                </a:lnTo>
                <a:lnTo>
                  <a:pt x="47379" y="14658"/>
                </a:lnTo>
                <a:lnTo>
                  <a:pt x="45938" y="15022"/>
                </a:lnTo>
                <a:lnTo>
                  <a:pt x="43980" y="16477"/>
                </a:lnTo>
                <a:lnTo>
                  <a:pt x="43490" y="17437"/>
                </a:lnTo>
                <a:lnTo>
                  <a:pt x="43490" y="19936"/>
                </a:lnTo>
                <a:lnTo>
                  <a:pt x="44134" y="20981"/>
                </a:lnTo>
                <a:lnTo>
                  <a:pt x="45421" y="21764"/>
                </a:lnTo>
                <a:lnTo>
                  <a:pt x="46167" y="22230"/>
                </a:lnTo>
                <a:lnTo>
                  <a:pt x="47267" y="22640"/>
                </a:lnTo>
                <a:lnTo>
                  <a:pt x="55669" y="24683"/>
                </a:lnTo>
                <a:lnTo>
                  <a:pt x="58093" y="25531"/>
                </a:lnTo>
                <a:lnTo>
                  <a:pt x="61282" y="27639"/>
                </a:lnTo>
                <a:lnTo>
                  <a:pt x="62261" y="29662"/>
                </a:lnTo>
                <a:lnTo>
                  <a:pt x="62261" y="35089"/>
                </a:lnTo>
                <a:lnTo>
                  <a:pt x="61250" y="37392"/>
                </a:lnTo>
                <a:lnTo>
                  <a:pt x="60627" y="37989"/>
                </a:lnTo>
                <a:close/>
              </a:path>
              <a:path w="114934" h="42544">
                <a:moveTo>
                  <a:pt x="61254" y="19750"/>
                </a:moveTo>
                <a:lnTo>
                  <a:pt x="56499" y="19750"/>
                </a:lnTo>
                <a:lnTo>
                  <a:pt x="56405" y="18612"/>
                </a:lnTo>
                <a:lnTo>
                  <a:pt x="56004" y="17577"/>
                </a:lnTo>
                <a:lnTo>
                  <a:pt x="55296" y="16644"/>
                </a:lnTo>
                <a:lnTo>
                  <a:pt x="54139" y="15320"/>
                </a:lnTo>
                <a:lnTo>
                  <a:pt x="52134" y="14658"/>
                </a:lnTo>
                <a:lnTo>
                  <a:pt x="59686" y="14658"/>
                </a:lnTo>
                <a:lnTo>
                  <a:pt x="60685" y="16001"/>
                </a:lnTo>
                <a:lnTo>
                  <a:pt x="61292" y="17810"/>
                </a:lnTo>
                <a:lnTo>
                  <a:pt x="61254" y="19750"/>
                </a:lnTo>
                <a:close/>
              </a:path>
              <a:path w="114934" h="42544">
                <a:moveTo>
                  <a:pt x="54121" y="42241"/>
                </a:moveTo>
                <a:lnTo>
                  <a:pt x="45523" y="42241"/>
                </a:lnTo>
                <a:lnTo>
                  <a:pt x="42367" y="41230"/>
                </a:lnTo>
                <a:lnTo>
                  <a:pt x="38653" y="37178"/>
                </a:lnTo>
                <a:lnTo>
                  <a:pt x="37662" y="34679"/>
                </a:lnTo>
                <a:lnTo>
                  <a:pt x="37532" y="31695"/>
                </a:lnTo>
                <a:lnTo>
                  <a:pt x="42371" y="31695"/>
                </a:lnTo>
                <a:lnTo>
                  <a:pt x="42521" y="33373"/>
                </a:lnTo>
                <a:lnTo>
                  <a:pt x="42940" y="34660"/>
                </a:lnTo>
                <a:lnTo>
                  <a:pt x="44898" y="37178"/>
                </a:lnTo>
                <a:lnTo>
                  <a:pt x="47099" y="37989"/>
                </a:lnTo>
                <a:lnTo>
                  <a:pt x="60627" y="37989"/>
                </a:lnTo>
                <a:lnTo>
                  <a:pt x="57203" y="41272"/>
                </a:lnTo>
                <a:lnTo>
                  <a:pt x="54121" y="42241"/>
                </a:lnTo>
                <a:close/>
              </a:path>
              <a:path w="114934" h="42544">
                <a:moveTo>
                  <a:pt x="82932" y="42157"/>
                </a:moveTo>
                <a:lnTo>
                  <a:pt x="77673" y="42157"/>
                </a:lnTo>
                <a:lnTo>
                  <a:pt x="74512" y="40801"/>
                </a:lnTo>
                <a:lnTo>
                  <a:pt x="69327" y="35374"/>
                </a:lnTo>
                <a:lnTo>
                  <a:pt x="68072" y="31695"/>
                </a:lnTo>
                <a:lnTo>
                  <a:pt x="68031" y="21876"/>
                </a:lnTo>
                <a:lnTo>
                  <a:pt x="69336" y="17969"/>
                </a:lnTo>
                <a:lnTo>
                  <a:pt x="74569" y="11959"/>
                </a:lnTo>
                <a:lnTo>
                  <a:pt x="77971" y="10462"/>
                </a:lnTo>
                <a:lnTo>
                  <a:pt x="84312" y="10462"/>
                </a:lnTo>
                <a:lnTo>
                  <a:pt x="86373" y="10961"/>
                </a:lnTo>
                <a:lnTo>
                  <a:pt x="90364" y="12956"/>
                </a:lnTo>
                <a:lnTo>
                  <a:pt x="91884" y="14248"/>
                </a:lnTo>
                <a:lnTo>
                  <a:pt x="92285" y="14854"/>
                </a:lnTo>
                <a:lnTo>
                  <a:pt x="79566" y="14854"/>
                </a:lnTo>
                <a:lnTo>
                  <a:pt x="77626" y="15689"/>
                </a:lnTo>
                <a:lnTo>
                  <a:pt x="74493" y="19027"/>
                </a:lnTo>
                <a:lnTo>
                  <a:pt x="73674" y="21120"/>
                </a:lnTo>
                <a:lnTo>
                  <a:pt x="73570" y="23722"/>
                </a:lnTo>
                <a:lnTo>
                  <a:pt x="95324" y="23722"/>
                </a:lnTo>
                <a:lnTo>
                  <a:pt x="95390" y="24701"/>
                </a:lnTo>
                <a:lnTo>
                  <a:pt x="95390" y="27722"/>
                </a:lnTo>
                <a:lnTo>
                  <a:pt x="73430" y="27722"/>
                </a:lnTo>
                <a:lnTo>
                  <a:pt x="73523" y="30762"/>
                </a:lnTo>
                <a:lnTo>
                  <a:pt x="74241" y="33201"/>
                </a:lnTo>
                <a:lnTo>
                  <a:pt x="76927" y="36875"/>
                </a:lnTo>
                <a:lnTo>
                  <a:pt x="79006" y="37793"/>
                </a:lnTo>
                <a:lnTo>
                  <a:pt x="92135" y="37793"/>
                </a:lnTo>
                <a:lnTo>
                  <a:pt x="91194" y="38689"/>
                </a:lnTo>
                <a:lnTo>
                  <a:pt x="89664" y="40181"/>
                </a:lnTo>
                <a:lnTo>
                  <a:pt x="87772" y="41188"/>
                </a:lnTo>
                <a:lnTo>
                  <a:pt x="85515" y="41710"/>
                </a:lnTo>
                <a:lnTo>
                  <a:pt x="84303" y="42008"/>
                </a:lnTo>
                <a:lnTo>
                  <a:pt x="82932" y="42157"/>
                </a:lnTo>
                <a:close/>
              </a:path>
              <a:path w="114934" h="42544">
                <a:moveTo>
                  <a:pt x="95324" y="23722"/>
                </a:moveTo>
                <a:lnTo>
                  <a:pt x="90215" y="23722"/>
                </a:lnTo>
                <a:lnTo>
                  <a:pt x="90010" y="21540"/>
                </a:lnTo>
                <a:lnTo>
                  <a:pt x="89534" y="19796"/>
                </a:lnTo>
                <a:lnTo>
                  <a:pt x="87408" y="16066"/>
                </a:lnTo>
                <a:lnTo>
                  <a:pt x="85105" y="14854"/>
                </a:lnTo>
                <a:lnTo>
                  <a:pt x="92285" y="14854"/>
                </a:lnTo>
                <a:lnTo>
                  <a:pt x="93935" y="17344"/>
                </a:lnTo>
                <a:lnTo>
                  <a:pt x="94607" y="19106"/>
                </a:lnTo>
                <a:lnTo>
                  <a:pt x="94948" y="21148"/>
                </a:lnTo>
                <a:lnTo>
                  <a:pt x="95241" y="22500"/>
                </a:lnTo>
                <a:lnTo>
                  <a:pt x="95324" y="23722"/>
                </a:lnTo>
                <a:close/>
              </a:path>
              <a:path w="114934" h="42544">
                <a:moveTo>
                  <a:pt x="92135" y="37793"/>
                </a:moveTo>
                <a:lnTo>
                  <a:pt x="84452" y="37793"/>
                </a:lnTo>
                <a:lnTo>
                  <a:pt x="86550" y="36926"/>
                </a:lnTo>
                <a:lnTo>
                  <a:pt x="88117" y="35192"/>
                </a:lnTo>
                <a:lnTo>
                  <a:pt x="89012" y="34185"/>
                </a:lnTo>
                <a:lnTo>
                  <a:pt x="89646" y="33019"/>
                </a:lnTo>
                <a:lnTo>
                  <a:pt x="90019" y="31695"/>
                </a:lnTo>
                <a:lnTo>
                  <a:pt x="94970" y="31695"/>
                </a:lnTo>
                <a:lnTo>
                  <a:pt x="94840" y="32795"/>
                </a:lnTo>
                <a:lnTo>
                  <a:pt x="94406" y="34021"/>
                </a:lnTo>
                <a:lnTo>
                  <a:pt x="92933" y="36726"/>
                </a:lnTo>
                <a:lnTo>
                  <a:pt x="92135" y="37793"/>
                </a:lnTo>
                <a:close/>
              </a:path>
              <a:path w="114934" h="42544">
                <a:moveTo>
                  <a:pt x="109299" y="16309"/>
                </a:moveTo>
                <a:lnTo>
                  <a:pt x="104964" y="16309"/>
                </a:lnTo>
                <a:lnTo>
                  <a:pt x="105356" y="15302"/>
                </a:lnTo>
                <a:lnTo>
                  <a:pt x="106316" y="14075"/>
                </a:lnTo>
                <a:lnTo>
                  <a:pt x="109375" y="11185"/>
                </a:lnTo>
                <a:lnTo>
                  <a:pt x="111137" y="10462"/>
                </a:lnTo>
                <a:lnTo>
                  <a:pt x="114214" y="10546"/>
                </a:lnTo>
                <a:lnTo>
                  <a:pt x="114755" y="10602"/>
                </a:lnTo>
                <a:lnTo>
                  <a:pt x="114755" y="15777"/>
                </a:lnTo>
                <a:lnTo>
                  <a:pt x="110568" y="15777"/>
                </a:lnTo>
                <a:lnTo>
                  <a:pt x="109299" y="16309"/>
                </a:lnTo>
                <a:close/>
              </a:path>
              <a:path w="114934" h="42544">
                <a:moveTo>
                  <a:pt x="105216" y="41094"/>
                </a:moveTo>
                <a:lnTo>
                  <a:pt x="100180" y="41094"/>
                </a:lnTo>
                <a:lnTo>
                  <a:pt x="100180" y="11133"/>
                </a:lnTo>
                <a:lnTo>
                  <a:pt x="104964" y="11133"/>
                </a:lnTo>
                <a:lnTo>
                  <a:pt x="104964" y="16309"/>
                </a:lnTo>
                <a:lnTo>
                  <a:pt x="109299" y="16309"/>
                </a:lnTo>
                <a:lnTo>
                  <a:pt x="108619" y="16593"/>
                </a:lnTo>
                <a:lnTo>
                  <a:pt x="105896" y="19857"/>
                </a:lnTo>
                <a:lnTo>
                  <a:pt x="105216" y="21736"/>
                </a:lnTo>
                <a:lnTo>
                  <a:pt x="105216" y="41094"/>
                </a:lnTo>
                <a:close/>
              </a:path>
              <a:path w="114934" h="42544">
                <a:moveTo>
                  <a:pt x="114755" y="15917"/>
                </a:moveTo>
                <a:lnTo>
                  <a:pt x="114182" y="15824"/>
                </a:lnTo>
                <a:lnTo>
                  <a:pt x="110568" y="15777"/>
                </a:lnTo>
                <a:lnTo>
                  <a:pt x="114755" y="15777"/>
                </a:lnTo>
                <a:lnTo>
                  <a:pt x="114755" y="159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3" name="object 22">
            <a:extLst>
              <a:ext uri="{FF2B5EF4-FFF2-40B4-BE49-F238E27FC236}">
                <a16:creationId xmlns:a16="http://schemas.microsoft.com/office/drawing/2014/main" id="{AD0181AD-E2F1-4F18-B4FE-6C97FD74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068388"/>
            <a:ext cx="2543175" cy="8858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4" name="object 23">
            <a:extLst>
              <a:ext uri="{FF2B5EF4-FFF2-40B4-BE49-F238E27FC236}">
                <a16:creationId xmlns:a16="http://schemas.microsoft.com/office/drawing/2014/main" id="{5693A9A9-41DC-4030-924A-6E0FF70FE8C3}"/>
              </a:ext>
            </a:extLst>
          </p:cNvPr>
          <p:cNvSpPr>
            <a:spLocks/>
          </p:cNvSpPr>
          <p:nvPr/>
        </p:nvSpPr>
        <p:spPr bwMode="auto">
          <a:xfrm>
            <a:off x="1187450" y="2312988"/>
            <a:ext cx="88900" cy="242887"/>
          </a:xfrm>
          <a:custGeom>
            <a:avLst/>
            <a:gdLst>
              <a:gd name="T0" fmla="*/ 113353 w 67944"/>
              <a:gd name="T1" fmla="*/ 0 h 182244"/>
              <a:gd name="T2" fmla="*/ 0 w 67944"/>
              <a:gd name="T3" fmla="*/ 324858 h 1822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7944" h="182244">
                <a:moveTo>
                  <a:pt x="67402" y="0"/>
                </a:moveTo>
                <a:lnTo>
                  <a:pt x="0" y="181987"/>
                </a:lnTo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5" name="object 24">
            <a:extLst>
              <a:ext uri="{FF2B5EF4-FFF2-40B4-BE49-F238E27FC236}">
                <a16:creationId xmlns:a16="http://schemas.microsoft.com/office/drawing/2014/main" id="{8DD7E3DD-FBFE-4851-AB8A-FD57E2D22844}"/>
              </a:ext>
            </a:extLst>
          </p:cNvPr>
          <p:cNvSpPr>
            <a:spLocks/>
          </p:cNvSpPr>
          <p:nvPr/>
        </p:nvSpPr>
        <p:spPr bwMode="auto">
          <a:xfrm>
            <a:off x="1247775" y="2281238"/>
            <a:ext cx="42863" cy="50800"/>
          </a:xfrm>
          <a:custGeom>
            <a:avLst/>
            <a:gdLst>
              <a:gd name="T0" fmla="*/ 0 w 30480"/>
              <a:gd name="T1" fmla="*/ 50465 h 37464"/>
              <a:gd name="T2" fmla="*/ 54909 w 30480"/>
              <a:gd name="T3" fmla="*/ 0 h 37464"/>
              <a:gd name="T4" fmla="*/ 59277 w 30480"/>
              <a:gd name="T5" fmla="*/ 44154 h 37464"/>
              <a:gd name="T6" fmla="*/ 41181 w 30480"/>
              <a:gd name="T7" fmla="*/ 44154 h 37464"/>
              <a:gd name="T8" fmla="*/ 0 w 30480"/>
              <a:gd name="T9" fmla="*/ 50465 h 37464"/>
              <a:gd name="T10" fmla="*/ 61773 w 30480"/>
              <a:gd name="T11" fmla="*/ 69388 h 37464"/>
              <a:gd name="T12" fmla="*/ 41181 w 30480"/>
              <a:gd name="T13" fmla="*/ 44154 h 37464"/>
              <a:gd name="T14" fmla="*/ 59277 w 30480"/>
              <a:gd name="T15" fmla="*/ 44154 h 37464"/>
              <a:gd name="T16" fmla="*/ 61773 w 30480"/>
              <a:gd name="T17" fmla="*/ 69388 h 374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480" h="37464">
                <a:moveTo>
                  <a:pt x="0" y="26961"/>
                </a:moveTo>
                <a:lnTo>
                  <a:pt x="26961" y="0"/>
                </a:lnTo>
                <a:lnTo>
                  <a:pt x="29105" y="23590"/>
                </a:lnTo>
                <a:lnTo>
                  <a:pt x="20220" y="23590"/>
                </a:lnTo>
                <a:lnTo>
                  <a:pt x="0" y="26961"/>
                </a:lnTo>
                <a:close/>
              </a:path>
              <a:path w="30480" h="37464">
                <a:moveTo>
                  <a:pt x="30331" y="37071"/>
                </a:moveTo>
                <a:lnTo>
                  <a:pt x="20220" y="23590"/>
                </a:lnTo>
                <a:lnTo>
                  <a:pt x="29105" y="23590"/>
                </a:lnTo>
                <a:lnTo>
                  <a:pt x="30331" y="370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6" name="object 25">
            <a:extLst>
              <a:ext uri="{FF2B5EF4-FFF2-40B4-BE49-F238E27FC236}">
                <a16:creationId xmlns:a16="http://schemas.microsoft.com/office/drawing/2014/main" id="{74C5F3A2-79B3-427B-A466-AF9C9D63D56A}"/>
              </a:ext>
            </a:extLst>
          </p:cNvPr>
          <p:cNvSpPr>
            <a:spLocks/>
          </p:cNvSpPr>
          <p:nvPr/>
        </p:nvSpPr>
        <p:spPr bwMode="auto">
          <a:xfrm>
            <a:off x="1247775" y="2281238"/>
            <a:ext cx="42863" cy="50800"/>
          </a:xfrm>
          <a:custGeom>
            <a:avLst/>
            <a:gdLst>
              <a:gd name="T0" fmla="*/ 54909 w 30480"/>
              <a:gd name="T1" fmla="*/ 0 h 37464"/>
              <a:gd name="T2" fmla="*/ 61773 w 30480"/>
              <a:gd name="T3" fmla="*/ 69388 h 37464"/>
              <a:gd name="T4" fmla="*/ 41181 w 30480"/>
              <a:gd name="T5" fmla="*/ 44154 h 37464"/>
              <a:gd name="T6" fmla="*/ 0 w 30480"/>
              <a:gd name="T7" fmla="*/ 50465 h 37464"/>
              <a:gd name="T8" fmla="*/ 54909 w 30480"/>
              <a:gd name="T9" fmla="*/ 0 h 37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80" h="37464">
                <a:moveTo>
                  <a:pt x="26961" y="0"/>
                </a:moveTo>
                <a:lnTo>
                  <a:pt x="30331" y="37071"/>
                </a:lnTo>
                <a:lnTo>
                  <a:pt x="20220" y="23590"/>
                </a:lnTo>
                <a:lnTo>
                  <a:pt x="0" y="26961"/>
                </a:lnTo>
                <a:lnTo>
                  <a:pt x="26961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7" name="object 26">
            <a:extLst>
              <a:ext uri="{FF2B5EF4-FFF2-40B4-BE49-F238E27FC236}">
                <a16:creationId xmlns:a16="http://schemas.microsoft.com/office/drawing/2014/main" id="{036CCC59-627B-4B29-A53E-36A0FBC2B25E}"/>
              </a:ext>
            </a:extLst>
          </p:cNvPr>
          <p:cNvSpPr>
            <a:spLocks/>
          </p:cNvSpPr>
          <p:nvPr/>
        </p:nvSpPr>
        <p:spPr bwMode="auto">
          <a:xfrm>
            <a:off x="1168400" y="2541588"/>
            <a:ext cx="46038" cy="46037"/>
          </a:xfrm>
          <a:custGeom>
            <a:avLst/>
            <a:gdLst>
              <a:gd name="T0" fmla="*/ 12531 w 34290"/>
              <a:gd name="T1" fmla="*/ 62653 h 34289"/>
              <a:gd name="T2" fmla="*/ 0 w 34290"/>
              <a:gd name="T3" fmla="*/ 0 h 34289"/>
              <a:gd name="T4" fmla="*/ 25060 w 34290"/>
              <a:gd name="T5" fmla="*/ 18797 h 34289"/>
              <a:gd name="T6" fmla="*/ 62650 w 34290"/>
              <a:gd name="T7" fmla="*/ 18797 h 34289"/>
              <a:gd name="T8" fmla="*/ 12531 w 34290"/>
              <a:gd name="T9" fmla="*/ 62653 h 34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90" h="34289">
                <a:moveTo>
                  <a:pt x="6740" y="33701"/>
                </a:moveTo>
                <a:lnTo>
                  <a:pt x="0" y="0"/>
                </a:lnTo>
                <a:lnTo>
                  <a:pt x="13480" y="10110"/>
                </a:lnTo>
                <a:lnTo>
                  <a:pt x="33701" y="10110"/>
                </a:lnTo>
                <a:lnTo>
                  <a:pt x="6740" y="337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8" name="object 27">
            <a:extLst>
              <a:ext uri="{FF2B5EF4-FFF2-40B4-BE49-F238E27FC236}">
                <a16:creationId xmlns:a16="http://schemas.microsoft.com/office/drawing/2014/main" id="{7223277F-875E-4B8B-A4F4-F0CADBD33E46}"/>
              </a:ext>
            </a:extLst>
          </p:cNvPr>
          <p:cNvSpPr>
            <a:spLocks/>
          </p:cNvSpPr>
          <p:nvPr/>
        </p:nvSpPr>
        <p:spPr bwMode="auto">
          <a:xfrm>
            <a:off x="1168400" y="2541588"/>
            <a:ext cx="46038" cy="46037"/>
          </a:xfrm>
          <a:custGeom>
            <a:avLst/>
            <a:gdLst>
              <a:gd name="T0" fmla="*/ 12531 w 34290"/>
              <a:gd name="T1" fmla="*/ 62653 h 34289"/>
              <a:gd name="T2" fmla="*/ 0 w 34290"/>
              <a:gd name="T3" fmla="*/ 0 h 34289"/>
              <a:gd name="T4" fmla="*/ 25060 w 34290"/>
              <a:gd name="T5" fmla="*/ 18797 h 34289"/>
              <a:gd name="T6" fmla="*/ 62650 w 34290"/>
              <a:gd name="T7" fmla="*/ 18797 h 34289"/>
              <a:gd name="T8" fmla="*/ 12531 w 34290"/>
              <a:gd name="T9" fmla="*/ 62653 h 34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90" h="34289">
                <a:moveTo>
                  <a:pt x="6740" y="33701"/>
                </a:moveTo>
                <a:lnTo>
                  <a:pt x="0" y="0"/>
                </a:lnTo>
                <a:lnTo>
                  <a:pt x="13480" y="10110"/>
                </a:lnTo>
                <a:lnTo>
                  <a:pt x="33701" y="10110"/>
                </a:lnTo>
                <a:lnTo>
                  <a:pt x="6740" y="33701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19" name="object 28">
            <a:extLst>
              <a:ext uri="{FF2B5EF4-FFF2-40B4-BE49-F238E27FC236}">
                <a16:creationId xmlns:a16="http://schemas.microsoft.com/office/drawing/2014/main" id="{BCC9B7FF-56B3-4730-A825-F808BC60E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343150"/>
            <a:ext cx="674687" cy="3444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0" name="object 29">
            <a:extLst>
              <a:ext uri="{FF2B5EF4-FFF2-40B4-BE49-F238E27FC236}">
                <a16:creationId xmlns:a16="http://schemas.microsoft.com/office/drawing/2014/main" id="{A783B252-C824-49B9-A587-C1340433B1A0}"/>
              </a:ext>
            </a:extLst>
          </p:cNvPr>
          <p:cNvSpPr>
            <a:spLocks/>
          </p:cNvSpPr>
          <p:nvPr/>
        </p:nvSpPr>
        <p:spPr bwMode="auto">
          <a:xfrm>
            <a:off x="3006725" y="2725738"/>
            <a:ext cx="1333500" cy="114300"/>
          </a:xfrm>
          <a:custGeom>
            <a:avLst/>
            <a:gdLst>
              <a:gd name="T0" fmla="*/ 0 w 997585"/>
              <a:gd name="T1" fmla="*/ 156804 h 84455"/>
              <a:gd name="T2" fmla="*/ 1783190 w 997585"/>
              <a:gd name="T3" fmla="*/ 0 h 844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97585" h="84455">
                <a:moveTo>
                  <a:pt x="0" y="84253"/>
                </a:moveTo>
                <a:lnTo>
                  <a:pt x="997558" y="0"/>
                </a:lnTo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1" name="object 30">
            <a:extLst>
              <a:ext uri="{FF2B5EF4-FFF2-40B4-BE49-F238E27FC236}">
                <a16:creationId xmlns:a16="http://schemas.microsoft.com/office/drawing/2014/main" id="{BAA562DE-4A3D-4FF6-95D1-E562B193FADE}"/>
              </a:ext>
            </a:extLst>
          </p:cNvPr>
          <p:cNvSpPr>
            <a:spLocks/>
          </p:cNvSpPr>
          <p:nvPr/>
        </p:nvSpPr>
        <p:spPr bwMode="auto">
          <a:xfrm>
            <a:off x="4324350" y="2705100"/>
            <a:ext cx="50800" cy="44450"/>
          </a:xfrm>
          <a:custGeom>
            <a:avLst/>
            <a:gdLst>
              <a:gd name="T0" fmla="*/ 6308 w 37464"/>
              <a:gd name="T1" fmla="*/ 55121 h 34289"/>
              <a:gd name="T2" fmla="*/ 18924 w 37464"/>
              <a:gd name="T3" fmla="*/ 27560 h 34289"/>
              <a:gd name="T4" fmla="*/ 0 w 37464"/>
              <a:gd name="T5" fmla="*/ 0 h 34289"/>
              <a:gd name="T6" fmla="*/ 69388 w 37464"/>
              <a:gd name="T7" fmla="*/ 22048 h 34289"/>
              <a:gd name="T8" fmla="*/ 6308 w 37464"/>
              <a:gd name="T9" fmla="*/ 55121 h 34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64" h="34289">
                <a:moveTo>
                  <a:pt x="3370" y="33701"/>
                </a:moveTo>
                <a:lnTo>
                  <a:pt x="10110" y="16850"/>
                </a:lnTo>
                <a:lnTo>
                  <a:pt x="0" y="0"/>
                </a:lnTo>
                <a:lnTo>
                  <a:pt x="37071" y="13480"/>
                </a:lnTo>
                <a:lnTo>
                  <a:pt x="3370" y="337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2" name="object 31">
            <a:extLst>
              <a:ext uri="{FF2B5EF4-FFF2-40B4-BE49-F238E27FC236}">
                <a16:creationId xmlns:a16="http://schemas.microsoft.com/office/drawing/2014/main" id="{D6EFEB9C-A620-44F5-9F1C-5E1232A850CB}"/>
              </a:ext>
            </a:extLst>
          </p:cNvPr>
          <p:cNvSpPr>
            <a:spLocks/>
          </p:cNvSpPr>
          <p:nvPr/>
        </p:nvSpPr>
        <p:spPr bwMode="auto">
          <a:xfrm>
            <a:off x="4324350" y="2705100"/>
            <a:ext cx="50800" cy="44450"/>
          </a:xfrm>
          <a:custGeom>
            <a:avLst/>
            <a:gdLst>
              <a:gd name="T0" fmla="*/ 69388 w 37464"/>
              <a:gd name="T1" fmla="*/ 22048 h 34289"/>
              <a:gd name="T2" fmla="*/ 6308 w 37464"/>
              <a:gd name="T3" fmla="*/ 55121 h 34289"/>
              <a:gd name="T4" fmla="*/ 18924 w 37464"/>
              <a:gd name="T5" fmla="*/ 27560 h 34289"/>
              <a:gd name="T6" fmla="*/ 0 w 37464"/>
              <a:gd name="T7" fmla="*/ 0 h 34289"/>
              <a:gd name="T8" fmla="*/ 69388 w 37464"/>
              <a:gd name="T9" fmla="*/ 22048 h 34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64" h="34289">
                <a:moveTo>
                  <a:pt x="37071" y="13480"/>
                </a:moveTo>
                <a:lnTo>
                  <a:pt x="3370" y="33701"/>
                </a:lnTo>
                <a:lnTo>
                  <a:pt x="10110" y="16850"/>
                </a:lnTo>
                <a:lnTo>
                  <a:pt x="0" y="0"/>
                </a:lnTo>
                <a:lnTo>
                  <a:pt x="37071" y="1348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3" name="object 32">
            <a:extLst>
              <a:ext uri="{FF2B5EF4-FFF2-40B4-BE49-F238E27FC236}">
                <a16:creationId xmlns:a16="http://schemas.microsoft.com/office/drawing/2014/main" id="{16F13669-BCE8-4AE7-A4F7-DFAEDC7E85DA}"/>
              </a:ext>
            </a:extLst>
          </p:cNvPr>
          <p:cNvSpPr>
            <a:spLocks/>
          </p:cNvSpPr>
          <p:nvPr/>
        </p:nvSpPr>
        <p:spPr bwMode="auto">
          <a:xfrm>
            <a:off x="4002088" y="690563"/>
            <a:ext cx="755650" cy="376237"/>
          </a:xfrm>
          <a:custGeom>
            <a:avLst/>
            <a:gdLst>
              <a:gd name="T0" fmla="*/ 925972 w 566420"/>
              <a:gd name="T1" fmla="*/ 499711 h 283209"/>
              <a:gd name="T2" fmla="*/ 77661 w 566420"/>
              <a:gd name="T3" fmla="*/ 499711 h 283209"/>
              <a:gd name="T4" fmla="*/ 47441 w 566420"/>
              <a:gd name="T5" fmla="*/ 493632 h 283209"/>
              <a:gd name="T6" fmla="*/ 22753 w 566420"/>
              <a:gd name="T7" fmla="*/ 477054 h 283209"/>
              <a:gd name="T8" fmla="*/ 6105 w 566420"/>
              <a:gd name="T9" fmla="*/ 452469 h 283209"/>
              <a:gd name="T10" fmla="*/ 0 w 566420"/>
              <a:gd name="T11" fmla="*/ 422376 h 283209"/>
              <a:gd name="T12" fmla="*/ 0 w 566420"/>
              <a:gd name="T13" fmla="*/ 77336 h 283209"/>
              <a:gd name="T14" fmla="*/ 6105 w 566420"/>
              <a:gd name="T15" fmla="*/ 47242 h 283209"/>
              <a:gd name="T16" fmla="*/ 22753 w 566420"/>
              <a:gd name="T17" fmla="*/ 22657 h 283209"/>
              <a:gd name="T18" fmla="*/ 47441 w 566420"/>
              <a:gd name="T19" fmla="*/ 6079 h 283209"/>
              <a:gd name="T20" fmla="*/ 77661 w 566420"/>
              <a:gd name="T21" fmla="*/ 0 h 283209"/>
              <a:gd name="T22" fmla="*/ 925972 w 566420"/>
              <a:gd name="T23" fmla="*/ 0 h 283209"/>
              <a:gd name="T24" fmla="*/ 956193 w 566420"/>
              <a:gd name="T25" fmla="*/ 6079 h 283209"/>
              <a:gd name="T26" fmla="*/ 980879 w 566420"/>
              <a:gd name="T27" fmla="*/ 22657 h 283209"/>
              <a:gd name="T28" fmla="*/ 997528 w 566420"/>
              <a:gd name="T29" fmla="*/ 47242 h 283209"/>
              <a:gd name="T30" fmla="*/ 1003634 w 566420"/>
              <a:gd name="T31" fmla="*/ 77336 h 283209"/>
              <a:gd name="T32" fmla="*/ 1003634 w 566420"/>
              <a:gd name="T33" fmla="*/ 422376 h 283209"/>
              <a:gd name="T34" fmla="*/ 997528 w 566420"/>
              <a:gd name="T35" fmla="*/ 452469 h 283209"/>
              <a:gd name="T36" fmla="*/ 980879 w 566420"/>
              <a:gd name="T37" fmla="*/ 477054 h 283209"/>
              <a:gd name="T38" fmla="*/ 956193 w 566420"/>
              <a:gd name="T39" fmla="*/ 493632 h 283209"/>
              <a:gd name="T40" fmla="*/ 925972 w 566420"/>
              <a:gd name="T41" fmla="*/ 499711 h 2832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420" h="283209">
                <a:moveTo>
                  <a:pt x="522370" y="283090"/>
                </a:moveTo>
                <a:lnTo>
                  <a:pt x="43811" y="283090"/>
                </a:lnTo>
                <a:lnTo>
                  <a:pt x="26763" y="279646"/>
                </a:lnTo>
                <a:lnTo>
                  <a:pt x="12836" y="270254"/>
                </a:lnTo>
                <a:lnTo>
                  <a:pt x="3444" y="256327"/>
                </a:lnTo>
                <a:lnTo>
                  <a:pt x="0" y="239279"/>
                </a:lnTo>
                <a:lnTo>
                  <a:pt x="0" y="43811"/>
                </a:lnTo>
                <a:lnTo>
                  <a:pt x="3444" y="26763"/>
                </a:lnTo>
                <a:lnTo>
                  <a:pt x="12836" y="12836"/>
                </a:lnTo>
                <a:lnTo>
                  <a:pt x="26763" y="3444"/>
                </a:lnTo>
                <a:lnTo>
                  <a:pt x="43811" y="0"/>
                </a:lnTo>
                <a:lnTo>
                  <a:pt x="522370" y="0"/>
                </a:lnTo>
                <a:lnTo>
                  <a:pt x="539418" y="3444"/>
                </a:lnTo>
                <a:lnTo>
                  <a:pt x="553345" y="12836"/>
                </a:lnTo>
                <a:lnTo>
                  <a:pt x="562737" y="26763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62737" y="256327"/>
                </a:lnTo>
                <a:lnTo>
                  <a:pt x="553345" y="270254"/>
                </a:lnTo>
                <a:lnTo>
                  <a:pt x="539418" y="279646"/>
                </a:lnTo>
                <a:lnTo>
                  <a:pt x="522370" y="283090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4" name="object 33">
            <a:extLst>
              <a:ext uri="{FF2B5EF4-FFF2-40B4-BE49-F238E27FC236}">
                <a16:creationId xmlns:a16="http://schemas.microsoft.com/office/drawing/2014/main" id="{CFCDAFDE-6B68-4761-9CAF-983A2CA21755}"/>
              </a:ext>
            </a:extLst>
          </p:cNvPr>
          <p:cNvSpPr>
            <a:spLocks/>
          </p:cNvSpPr>
          <p:nvPr/>
        </p:nvSpPr>
        <p:spPr bwMode="auto">
          <a:xfrm>
            <a:off x="4002088" y="690563"/>
            <a:ext cx="755650" cy="376237"/>
          </a:xfrm>
          <a:custGeom>
            <a:avLst/>
            <a:gdLst>
              <a:gd name="T0" fmla="*/ 77661 w 566420"/>
              <a:gd name="T1" fmla="*/ 0 h 283209"/>
              <a:gd name="T2" fmla="*/ 925972 w 566420"/>
              <a:gd name="T3" fmla="*/ 0 h 283209"/>
              <a:gd name="T4" fmla="*/ 946610 w 566420"/>
              <a:gd name="T5" fmla="*/ 2762 h 283209"/>
              <a:gd name="T6" fmla="*/ 1000859 w 566420"/>
              <a:gd name="T7" fmla="*/ 56784 h 283209"/>
              <a:gd name="T8" fmla="*/ 1003634 w 566420"/>
              <a:gd name="T9" fmla="*/ 77336 h 283209"/>
              <a:gd name="T10" fmla="*/ 1003634 w 566420"/>
              <a:gd name="T11" fmla="*/ 422376 h 283209"/>
              <a:gd name="T12" fmla="*/ 965159 w 566420"/>
              <a:gd name="T13" fmla="*/ 489150 h 283209"/>
              <a:gd name="T14" fmla="*/ 925972 w 566420"/>
              <a:gd name="T15" fmla="*/ 499711 h 283209"/>
              <a:gd name="T16" fmla="*/ 77661 w 566420"/>
              <a:gd name="T17" fmla="*/ 499711 h 283209"/>
              <a:gd name="T18" fmla="*/ 10609 w 566420"/>
              <a:gd name="T19" fmla="*/ 461400 h 283209"/>
              <a:gd name="T20" fmla="*/ 0 w 566420"/>
              <a:gd name="T21" fmla="*/ 422376 h 283209"/>
              <a:gd name="T22" fmla="*/ 0 w 566420"/>
              <a:gd name="T23" fmla="*/ 77336 h 283209"/>
              <a:gd name="T24" fmla="*/ 38472 w 566420"/>
              <a:gd name="T25" fmla="*/ 10564 h 283209"/>
              <a:gd name="T26" fmla="*/ 77661 w 566420"/>
              <a:gd name="T27" fmla="*/ 0 h 2832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6420" h="283209">
                <a:moveTo>
                  <a:pt x="43811" y="0"/>
                </a:moveTo>
                <a:lnTo>
                  <a:pt x="522370" y="0"/>
                </a:lnTo>
                <a:lnTo>
                  <a:pt x="534012" y="1565"/>
                </a:lnTo>
                <a:lnTo>
                  <a:pt x="564616" y="32169"/>
                </a:lnTo>
                <a:lnTo>
                  <a:pt x="566181" y="43811"/>
                </a:lnTo>
                <a:lnTo>
                  <a:pt x="566181" y="239279"/>
                </a:lnTo>
                <a:lnTo>
                  <a:pt x="544477" y="277106"/>
                </a:lnTo>
                <a:lnTo>
                  <a:pt x="522370" y="283090"/>
                </a:lnTo>
                <a:lnTo>
                  <a:pt x="43811" y="283090"/>
                </a:lnTo>
                <a:lnTo>
                  <a:pt x="5984" y="261386"/>
                </a:lnTo>
                <a:lnTo>
                  <a:pt x="0" y="239279"/>
                </a:lnTo>
                <a:lnTo>
                  <a:pt x="0" y="43811"/>
                </a:lnTo>
                <a:lnTo>
                  <a:pt x="21704" y="5984"/>
                </a:lnTo>
                <a:lnTo>
                  <a:pt x="43811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5" name="object 34">
            <a:extLst>
              <a:ext uri="{FF2B5EF4-FFF2-40B4-BE49-F238E27FC236}">
                <a16:creationId xmlns:a16="http://schemas.microsoft.com/office/drawing/2014/main" id="{F63CEB97-1078-43E4-9070-95659D9ED031}"/>
              </a:ext>
            </a:extLst>
          </p:cNvPr>
          <p:cNvSpPr>
            <a:spLocks/>
          </p:cNvSpPr>
          <p:nvPr/>
        </p:nvSpPr>
        <p:spPr bwMode="auto">
          <a:xfrm>
            <a:off x="4221163" y="754063"/>
            <a:ext cx="312737" cy="84137"/>
          </a:xfrm>
          <a:custGeom>
            <a:avLst/>
            <a:gdLst>
              <a:gd name="T0" fmla="*/ 41096 w 234314"/>
              <a:gd name="T1" fmla="*/ 377 h 62865"/>
              <a:gd name="T2" fmla="*/ 48826 w 234314"/>
              <a:gd name="T3" fmla="*/ 16862 h 62865"/>
              <a:gd name="T4" fmla="*/ 85566 w 234314"/>
              <a:gd name="T5" fmla="*/ 78195 h 62865"/>
              <a:gd name="T6" fmla="*/ 81196 w 234314"/>
              <a:gd name="T7" fmla="*/ 65943 h 62865"/>
              <a:gd name="T8" fmla="*/ 63698 w 234314"/>
              <a:gd name="T9" fmla="*/ 16862 h 62865"/>
              <a:gd name="T10" fmla="*/ 81228 w 234314"/>
              <a:gd name="T11" fmla="*/ 111472 h 62865"/>
              <a:gd name="T12" fmla="*/ 97430 w 234314"/>
              <a:gd name="T13" fmla="*/ 111472 h 62865"/>
              <a:gd name="T14" fmla="*/ 151621 w 234314"/>
              <a:gd name="T15" fmla="*/ 99761 h 62865"/>
              <a:gd name="T16" fmla="*/ 161591 w 234314"/>
              <a:gd name="T17" fmla="*/ 60777 h 62865"/>
              <a:gd name="T18" fmla="*/ 146233 w 234314"/>
              <a:gd name="T19" fmla="*/ 40913 h 62865"/>
              <a:gd name="T20" fmla="*/ 173928 w 234314"/>
              <a:gd name="T21" fmla="*/ 0 h 62865"/>
              <a:gd name="T22" fmla="*/ 160469 w 234314"/>
              <a:gd name="T23" fmla="*/ 102471 h 62865"/>
              <a:gd name="T24" fmla="*/ 119626 w 234314"/>
              <a:gd name="T25" fmla="*/ 110551 h 62865"/>
              <a:gd name="T26" fmla="*/ 103429 w 234314"/>
              <a:gd name="T27" fmla="*/ 60777 h 62865"/>
              <a:gd name="T28" fmla="*/ 126662 w 234314"/>
              <a:gd name="T29" fmla="*/ 29040 h 62865"/>
              <a:gd name="T30" fmla="*/ 155347 w 234314"/>
              <a:gd name="T31" fmla="*/ 34483 h 62865"/>
              <a:gd name="T32" fmla="*/ 133449 w 234314"/>
              <a:gd name="T33" fmla="*/ 40913 h 62865"/>
              <a:gd name="T34" fmla="*/ 117520 w 234314"/>
              <a:gd name="T35" fmla="*/ 61734 h 62865"/>
              <a:gd name="T36" fmla="*/ 126563 w 234314"/>
              <a:gd name="T37" fmla="*/ 99548 h 62865"/>
              <a:gd name="T38" fmla="*/ 158768 w 234314"/>
              <a:gd name="T39" fmla="*/ 105194 h 62865"/>
              <a:gd name="T40" fmla="*/ 141674 w 234314"/>
              <a:gd name="T41" fmla="*/ 114344 h 62865"/>
              <a:gd name="T42" fmla="*/ 161887 w 234314"/>
              <a:gd name="T43" fmla="*/ 100202 h 62865"/>
              <a:gd name="T44" fmla="*/ 219478 w 234314"/>
              <a:gd name="T45" fmla="*/ 41971 h 62865"/>
              <a:gd name="T46" fmla="*/ 212879 w 234314"/>
              <a:gd name="T47" fmla="*/ 35088 h 62865"/>
              <a:gd name="T48" fmla="*/ 236810 w 234314"/>
              <a:gd name="T49" fmla="*/ 28661 h 62865"/>
              <a:gd name="T50" fmla="*/ 219478 w 234314"/>
              <a:gd name="T51" fmla="*/ 41971 h 62865"/>
              <a:gd name="T52" fmla="*/ 254695 w 234314"/>
              <a:gd name="T53" fmla="*/ 37108 h 62865"/>
              <a:gd name="T54" fmla="*/ 270722 w 234314"/>
              <a:gd name="T55" fmla="*/ 28661 h 62865"/>
              <a:gd name="T56" fmla="*/ 297874 w 234314"/>
              <a:gd name="T57" fmla="*/ 41064 h 62865"/>
              <a:gd name="T58" fmla="*/ 206983 w 234314"/>
              <a:gd name="T59" fmla="*/ 111472 h 62865"/>
              <a:gd name="T60" fmla="*/ 206833 w 234314"/>
              <a:gd name="T61" fmla="*/ 30476 h 62865"/>
              <a:gd name="T62" fmla="*/ 217325 w 234314"/>
              <a:gd name="T63" fmla="*/ 42904 h 62865"/>
              <a:gd name="T64" fmla="*/ 206983 w 234314"/>
              <a:gd name="T65" fmla="*/ 111472 h 62865"/>
              <a:gd name="T66" fmla="*/ 240277 w 234314"/>
              <a:gd name="T67" fmla="*/ 53112 h 62865"/>
              <a:gd name="T68" fmla="*/ 236314 w 234314"/>
              <a:gd name="T69" fmla="*/ 42801 h 62865"/>
              <a:gd name="T70" fmla="*/ 251722 w 234314"/>
              <a:gd name="T71" fmla="*/ 41443 h 62865"/>
              <a:gd name="T72" fmla="*/ 255772 w 234314"/>
              <a:gd name="T73" fmla="*/ 50012 h 62865"/>
              <a:gd name="T74" fmla="*/ 300699 w 234314"/>
              <a:gd name="T75" fmla="*/ 111472 h 62865"/>
              <a:gd name="T76" fmla="*/ 285477 w 234314"/>
              <a:gd name="T77" fmla="*/ 46106 h 62865"/>
              <a:gd name="T78" fmla="*/ 297874 w 234314"/>
              <a:gd name="T79" fmla="*/ 41064 h 62865"/>
              <a:gd name="T80" fmla="*/ 300699 w 234314"/>
              <a:gd name="T81" fmla="*/ 111472 h 62865"/>
              <a:gd name="T82" fmla="*/ 320442 w 234314"/>
              <a:gd name="T83" fmla="*/ 30855 h 62865"/>
              <a:gd name="T84" fmla="*/ 334041 w 234314"/>
              <a:gd name="T85" fmla="*/ 15805 h 62865"/>
              <a:gd name="T86" fmla="*/ 334041 w 234314"/>
              <a:gd name="T87" fmla="*/ 377 h 62865"/>
              <a:gd name="T88" fmla="*/ 366974 w 234314"/>
              <a:gd name="T89" fmla="*/ 41971 h 62865"/>
              <a:gd name="T90" fmla="*/ 383150 w 234314"/>
              <a:gd name="T91" fmla="*/ 29695 h 62865"/>
              <a:gd name="T92" fmla="*/ 411910 w 234314"/>
              <a:gd name="T93" fmla="*/ 32668 h 62865"/>
              <a:gd name="T94" fmla="*/ 384686 w 234314"/>
              <a:gd name="T95" fmla="*/ 41241 h 62865"/>
              <a:gd name="T96" fmla="*/ 354266 w 234314"/>
              <a:gd name="T97" fmla="*/ 111472 h 62865"/>
              <a:gd name="T98" fmla="*/ 366974 w 234314"/>
              <a:gd name="T99" fmla="*/ 41971 h 62865"/>
              <a:gd name="T100" fmla="*/ 367641 w 234314"/>
              <a:gd name="T101" fmla="*/ 111472 h 62865"/>
              <a:gd name="T102" fmla="*/ 405546 w 234314"/>
              <a:gd name="T103" fmla="*/ 55481 h 62865"/>
              <a:gd name="T104" fmla="*/ 396700 w 234314"/>
              <a:gd name="T105" fmla="*/ 40913 h 62865"/>
              <a:gd name="T106" fmla="*/ 419123 w 234314"/>
              <a:gd name="T107" fmla="*/ 51222 h 6286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4314" h="62865">
                <a:moveTo>
                  <a:pt x="8464" y="61160"/>
                </a:moveTo>
                <a:lnTo>
                  <a:pt x="0" y="61160"/>
                </a:lnTo>
                <a:lnTo>
                  <a:pt x="22945" y="207"/>
                </a:lnTo>
                <a:lnTo>
                  <a:pt x="32281" y="207"/>
                </a:lnTo>
                <a:lnTo>
                  <a:pt x="35563" y="9252"/>
                </a:lnTo>
                <a:lnTo>
                  <a:pt x="27260" y="9252"/>
                </a:lnTo>
                <a:lnTo>
                  <a:pt x="17426" y="36181"/>
                </a:lnTo>
                <a:lnTo>
                  <a:pt x="45333" y="36181"/>
                </a:lnTo>
                <a:lnTo>
                  <a:pt x="47772" y="42903"/>
                </a:lnTo>
                <a:lnTo>
                  <a:pt x="15061" y="42903"/>
                </a:lnTo>
                <a:lnTo>
                  <a:pt x="8464" y="61160"/>
                </a:lnTo>
                <a:close/>
              </a:path>
              <a:path w="234314" h="62865">
                <a:moveTo>
                  <a:pt x="45333" y="36181"/>
                </a:moveTo>
                <a:lnTo>
                  <a:pt x="36513" y="36181"/>
                </a:lnTo>
                <a:lnTo>
                  <a:pt x="27260" y="9252"/>
                </a:lnTo>
                <a:lnTo>
                  <a:pt x="35563" y="9252"/>
                </a:lnTo>
                <a:lnTo>
                  <a:pt x="45333" y="36181"/>
                </a:lnTo>
                <a:close/>
              </a:path>
              <a:path w="234314" h="62865">
                <a:moveTo>
                  <a:pt x="54396" y="61160"/>
                </a:moveTo>
                <a:lnTo>
                  <a:pt x="45351" y="61160"/>
                </a:lnTo>
                <a:lnTo>
                  <a:pt x="39169" y="42903"/>
                </a:lnTo>
                <a:lnTo>
                  <a:pt x="47772" y="42903"/>
                </a:lnTo>
                <a:lnTo>
                  <a:pt x="54396" y="61160"/>
                </a:lnTo>
                <a:close/>
              </a:path>
              <a:path w="234314" h="62865">
                <a:moveTo>
                  <a:pt x="89592" y="56222"/>
                </a:moveTo>
                <a:lnTo>
                  <a:pt x="81809" y="56222"/>
                </a:lnTo>
                <a:lnTo>
                  <a:pt x="84652" y="54735"/>
                </a:lnTo>
                <a:lnTo>
                  <a:pt x="89105" y="48788"/>
                </a:lnTo>
                <a:lnTo>
                  <a:pt x="90218" y="44521"/>
                </a:lnTo>
                <a:lnTo>
                  <a:pt x="90218" y="33346"/>
                </a:lnTo>
                <a:lnTo>
                  <a:pt x="89071" y="29190"/>
                </a:lnTo>
                <a:lnTo>
                  <a:pt x="84479" y="23796"/>
                </a:lnTo>
                <a:lnTo>
                  <a:pt x="81643" y="22447"/>
                </a:lnTo>
                <a:lnTo>
                  <a:pt x="89928" y="22447"/>
                </a:lnTo>
                <a:lnTo>
                  <a:pt x="89928" y="0"/>
                </a:lnTo>
                <a:lnTo>
                  <a:pt x="97106" y="0"/>
                </a:lnTo>
                <a:lnTo>
                  <a:pt x="97106" y="54977"/>
                </a:lnTo>
                <a:lnTo>
                  <a:pt x="90384" y="54977"/>
                </a:lnTo>
                <a:lnTo>
                  <a:pt x="89592" y="56222"/>
                </a:lnTo>
                <a:close/>
              </a:path>
              <a:path w="234314" h="62865">
                <a:moveTo>
                  <a:pt x="79098" y="62736"/>
                </a:moveTo>
                <a:lnTo>
                  <a:pt x="71077" y="62736"/>
                </a:lnTo>
                <a:lnTo>
                  <a:pt x="66789" y="60655"/>
                </a:lnTo>
                <a:lnTo>
                  <a:pt x="59542" y="52329"/>
                </a:lnTo>
                <a:lnTo>
                  <a:pt x="57730" y="46789"/>
                </a:lnTo>
                <a:lnTo>
                  <a:pt x="57746" y="33346"/>
                </a:lnTo>
                <a:lnTo>
                  <a:pt x="59382" y="27793"/>
                </a:lnTo>
                <a:lnTo>
                  <a:pt x="65994" y="18305"/>
                </a:lnTo>
                <a:lnTo>
                  <a:pt x="70717" y="15933"/>
                </a:lnTo>
                <a:lnTo>
                  <a:pt x="80260" y="15933"/>
                </a:lnTo>
                <a:lnTo>
                  <a:pt x="83109" y="16652"/>
                </a:lnTo>
                <a:lnTo>
                  <a:pt x="86733" y="18920"/>
                </a:lnTo>
                <a:lnTo>
                  <a:pt x="88241" y="20372"/>
                </a:lnTo>
                <a:lnTo>
                  <a:pt x="89928" y="22447"/>
                </a:lnTo>
                <a:lnTo>
                  <a:pt x="74507" y="22447"/>
                </a:lnTo>
                <a:lnTo>
                  <a:pt x="71457" y="23885"/>
                </a:lnTo>
                <a:lnTo>
                  <a:pt x="66782" y="29639"/>
                </a:lnTo>
                <a:lnTo>
                  <a:pt x="65613" y="33871"/>
                </a:lnTo>
                <a:lnTo>
                  <a:pt x="65613" y="44217"/>
                </a:lnTo>
                <a:lnTo>
                  <a:pt x="66623" y="48200"/>
                </a:lnTo>
                <a:lnTo>
                  <a:pt x="70662" y="54618"/>
                </a:lnTo>
                <a:lnTo>
                  <a:pt x="73898" y="56222"/>
                </a:lnTo>
                <a:lnTo>
                  <a:pt x="89592" y="56222"/>
                </a:lnTo>
                <a:lnTo>
                  <a:pt x="88642" y="57716"/>
                </a:lnTo>
                <a:lnTo>
                  <a:pt x="86581" y="59694"/>
                </a:lnTo>
                <a:lnTo>
                  <a:pt x="81823" y="62128"/>
                </a:lnTo>
                <a:lnTo>
                  <a:pt x="79098" y="62736"/>
                </a:lnTo>
                <a:close/>
              </a:path>
              <a:path w="234314" h="62865">
                <a:moveTo>
                  <a:pt x="97106" y="61160"/>
                </a:moveTo>
                <a:lnTo>
                  <a:pt x="90384" y="61160"/>
                </a:lnTo>
                <a:lnTo>
                  <a:pt x="90384" y="54977"/>
                </a:lnTo>
                <a:lnTo>
                  <a:pt x="97106" y="54977"/>
                </a:lnTo>
                <a:lnTo>
                  <a:pt x="97106" y="61160"/>
                </a:lnTo>
                <a:close/>
              </a:path>
              <a:path w="234314" h="62865">
                <a:moveTo>
                  <a:pt x="122537" y="23028"/>
                </a:moveTo>
                <a:lnTo>
                  <a:pt x="115478" y="23028"/>
                </a:lnTo>
                <a:lnTo>
                  <a:pt x="117249" y="20843"/>
                </a:lnTo>
                <a:lnTo>
                  <a:pt x="118853" y="19252"/>
                </a:lnTo>
                <a:lnTo>
                  <a:pt x="122753" y="16569"/>
                </a:lnTo>
                <a:lnTo>
                  <a:pt x="125547" y="15725"/>
                </a:lnTo>
                <a:lnTo>
                  <a:pt x="132214" y="15725"/>
                </a:lnTo>
                <a:lnTo>
                  <a:pt x="140391" y="22447"/>
                </a:lnTo>
                <a:lnTo>
                  <a:pt x="123901" y="22447"/>
                </a:lnTo>
                <a:lnTo>
                  <a:pt x="122537" y="23028"/>
                </a:lnTo>
                <a:close/>
              </a:path>
              <a:path w="234314" h="62865">
                <a:moveTo>
                  <a:pt x="149024" y="22738"/>
                </a:moveTo>
                <a:lnTo>
                  <a:pt x="140540" y="22738"/>
                </a:lnTo>
                <a:lnTo>
                  <a:pt x="142200" y="20359"/>
                </a:lnTo>
                <a:lnTo>
                  <a:pt x="144150" y="18595"/>
                </a:lnTo>
                <a:lnTo>
                  <a:pt x="148631" y="16299"/>
                </a:lnTo>
                <a:lnTo>
                  <a:pt x="151148" y="15725"/>
                </a:lnTo>
                <a:lnTo>
                  <a:pt x="159917" y="15725"/>
                </a:lnTo>
                <a:lnTo>
                  <a:pt x="163983" y="17883"/>
                </a:lnTo>
                <a:lnTo>
                  <a:pt x="166307" y="22530"/>
                </a:lnTo>
                <a:lnTo>
                  <a:pt x="149558" y="22530"/>
                </a:lnTo>
                <a:lnTo>
                  <a:pt x="149024" y="22738"/>
                </a:lnTo>
                <a:close/>
              </a:path>
              <a:path w="234314" h="62865">
                <a:moveTo>
                  <a:pt x="115561" y="61160"/>
                </a:moveTo>
                <a:lnTo>
                  <a:pt x="108093" y="61160"/>
                </a:lnTo>
                <a:lnTo>
                  <a:pt x="108093" y="16721"/>
                </a:lnTo>
                <a:lnTo>
                  <a:pt x="115478" y="16721"/>
                </a:lnTo>
                <a:lnTo>
                  <a:pt x="115478" y="23028"/>
                </a:lnTo>
                <a:lnTo>
                  <a:pt x="122537" y="23028"/>
                </a:lnTo>
                <a:lnTo>
                  <a:pt x="121336" y="23540"/>
                </a:lnTo>
                <a:lnTo>
                  <a:pt x="116716" y="27910"/>
                </a:lnTo>
                <a:lnTo>
                  <a:pt x="115561" y="31866"/>
                </a:lnTo>
                <a:lnTo>
                  <a:pt x="115561" y="61160"/>
                </a:lnTo>
                <a:close/>
              </a:path>
              <a:path w="234314" h="62865">
                <a:moveTo>
                  <a:pt x="141743" y="61160"/>
                </a:moveTo>
                <a:lnTo>
                  <a:pt x="134150" y="61160"/>
                </a:lnTo>
                <a:lnTo>
                  <a:pt x="134150" y="29141"/>
                </a:lnTo>
                <a:lnTo>
                  <a:pt x="133790" y="26942"/>
                </a:lnTo>
                <a:lnTo>
                  <a:pt x="133071" y="25559"/>
                </a:lnTo>
                <a:lnTo>
                  <a:pt x="131937" y="23484"/>
                </a:lnTo>
                <a:lnTo>
                  <a:pt x="129821" y="22447"/>
                </a:lnTo>
                <a:lnTo>
                  <a:pt x="140391" y="22447"/>
                </a:lnTo>
                <a:lnTo>
                  <a:pt x="140540" y="22738"/>
                </a:lnTo>
                <a:lnTo>
                  <a:pt x="149024" y="22738"/>
                </a:lnTo>
                <a:lnTo>
                  <a:pt x="147034" y="23512"/>
                </a:lnTo>
                <a:lnTo>
                  <a:pt x="142801" y="27440"/>
                </a:lnTo>
                <a:lnTo>
                  <a:pt x="141743" y="30718"/>
                </a:lnTo>
                <a:lnTo>
                  <a:pt x="141743" y="61160"/>
                </a:lnTo>
                <a:close/>
              </a:path>
              <a:path w="234314" h="62865">
                <a:moveTo>
                  <a:pt x="167884" y="61160"/>
                </a:moveTo>
                <a:lnTo>
                  <a:pt x="160124" y="61160"/>
                </a:lnTo>
                <a:lnTo>
                  <a:pt x="160124" y="27329"/>
                </a:lnTo>
                <a:lnTo>
                  <a:pt x="159385" y="25296"/>
                </a:lnTo>
                <a:lnTo>
                  <a:pt x="156425" y="23083"/>
                </a:lnTo>
                <a:lnTo>
                  <a:pt x="154620" y="22530"/>
                </a:lnTo>
                <a:lnTo>
                  <a:pt x="166307" y="22530"/>
                </a:lnTo>
                <a:lnTo>
                  <a:pt x="167303" y="24522"/>
                </a:lnTo>
                <a:lnTo>
                  <a:pt x="167824" y="27329"/>
                </a:lnTo>
                <a:lnTo>
                  <a:pt x="167884" y="61160"/>
                </a:lnTo>
                <a:close/>
              </a:path>
              <a:path w="234314" h="62865">
                <a:moveTo>
                  <a:pt x="186500" y="61160"/>
                </a:moveTo>
                <a:lnTo>
                  <a:pt x="178907" y="61160"/>
                </a:lnTo>
                <a:lnTo>
                  <a:pt x="178907" y="16929"/>
                </a:lnTo>
                <a:lnTo>
                  <a:pt x="186500" y="16929"/>
                </a:lnTo>
                <a:lnTo>
                  <a:pt x="186500" y="61160"/>
                </a:lnTo>
                <a:close/>
              </a:path>
              <a:path w="234314" h="62865">
                <a:moveTo>
                  <a:pt x="186500" y="8671"/>
                </a:moveTo>
                <a:lnTo>
                  <a:pt x="178907" y="8671"/>
                </a:lnTo>
                <a:lnTo>
                  <a:pt x="178907" y="207"/>
                </a:lnTo>
                <a:lnTo>
                  <a:pt x="186500" y="207"/>
                </a:lnTo>
                <a:lnTo>
                  <a:pt x="186500" y="8671"/>
                </a:lnTo>
                <a:close/>
              </a:path>
              <a:path w="234314" h="62865">
                <a:moveTo>
                  <a:pt x="213501" y="23028"/>
                </a:moveTo>
                <a:lnTo>
                  <a:pt x="204886" y="23028"/>
                </a:lnTo>
                <a:lnTo>
                  <a:pt x="206988" y="20428"/>
                </a:lnTo>
                <a:lnTo>
                  <a:pt x="209215" y="18561"/>
                </a:lnTo>
                <a:lnTo>
                  <a:pt x="213917" y="16292"/>
                </a:lnTo>
                <a:lnTo>
                  <a:pt x="216532" y="15725"/>
                </a:lnTo>
                <a:lnTo>
                  <a:pt x="225715" y="15725"/>
                </a:lnTo>
                <a:lnTo>
                  <a:pt x="229975" y="17924"/>
                </a:lnTo>
                <a:lnTo>
                  <a:pt x="232255" y="22447"/>
                </a:lnTo>
                <a:lnTo>
                  <a:pt x="216227" y="22447"/>
                </a:lnTo>
                <a:lnTo>
                  <a:pt x="214775" y="22627"/>
                </a:lnTo>
                <a:lnTo>
                  <a:pt x="213501" y="23028"/>
                </a:lnTo>
                <a:close/>
              </a:path>
              <a:path w="234314" h="62865">
                <a:moveTo>
                  <a:pt x="205259" y="61160"/>
                </a:moveTo>
                <a:lnTo>
                  <a:pt x="197791" y="61160"/>
                </a:lnTo>
                <a:lnTo>
                  <a:pt x="197791" y="16721"/>
                </a:lnTo>
                <a:lnTo>
                  <a:pt x="204886" y="16721"/>
                </a:lnTo>
                <a:lnTo>
                  <a:pt x="204886" y="23028"/>
                </a:lnTo>
                <a:lnTo>
                  <a:pt x="213501" y="23028"/>
                </a:lnTo>
                <a:lnTo>
                  <a:pt x="205259" y="34978"/>
                </a:lnTo>
                <a:lnTo>
                  <a:pt x="205259" y="61160"/>
                </a:lnTo>
                <a:close/>
              </a:path>
              <a:path w="234314" h="62865">
                <a:moveTo>
                  <a:pt x="234014" y="61160"/>
                </a:moveTo>
                <a:lnTo>
                  <a:pt x="226421" y="61160"/>
                </a:lnTo>
                <a:lnTo>
                  <a:pt x="226421" y="30441"/>
                </a:lnTo>
                <a:lnTo>
                  <a:pt x="226020" y="28256"/>
                </a:lnTo>
                <a:lnTo>
                  <a:pt x="223890" y="23830"/>
                </a:lnTo>
                <a:lnTo>
                  <a:pt x="221483" y="22447"/>
                </a:lnTo>
                <a:lnTo>
                  <a:pt x="232255" y="22447"/>
                </a:lnTo>
                <a:lnTo>
                  <a:pt x="233405" y="24729"/>
                </a:lnTo>
                <a:lnTo>
                  <a:pt x="234002" y="28104"/>
                </a:lnTo>
                <a:lnTo>
                  <a:pt x="234014" y="611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6" name="object 35">
            <a:extLst>
              <a:ext uri="{FF2B5EF4-FFF2-40B4-BE49-F238E27FC236}">
                <a16:creationId xmlns:a16="http://schemas.microsoft.com/office/drawing/2014/main" id="{ECA51DD4-83D6-4FBF-B3C4-3618C9E74473}"/>
              </a:ext>
            </a:extLst>
          </p:cNvPr>
          <p:cNvSpPr>
            <a:spLocks/>
          </p:cNvSpPr>
          <p:nvPr/>
        </p:nvSpPr>
        <p:spPr bwMode="auto">
          <a:xfrm>
            <a:off x="4244975" y="890588"/>
            <a:ext cx="273050" cy="85725"/>
          </a:xfrm>
          <a:custGeom>
            <a:avLst/>
            <a:gdLst>
              <a:gd name="T0" fmla="*/ 58730 w 204470"/>
              <a:gd name="T1" fmla="*/ 0 h 62865"/>
              <a:gd name="T2" fmla="*/ 14763 w 204470"/>
              <a:gd name="T3" fmla="*/ 52395 h 62865"/>
              <a:gd name="T4" fmla="*/ 14763 w 204470"/>
              <a:gd name="T5" fmla="*/ 65339 h 62865"/>
              <a:gd name="T6" fmla="*/ 56147 w 204470"/>
              <a:gd name="T7" fmla="*/ 50930 h 62865"/>
              <a:gd name="T8" fmla="*/ 63501 w 204470"/>
              <a:gd name="T9" fmla="*/ 18543 h 62865"/>
              <a:gd name="T10" fmla="*/ 77352 w 204470"/>
              <a:gd name="T11" fmla="*/ 13175 h 62865"/>
              <a:gd name="T12" fmla="*/ 78734 w 204470"/>
              <a:gd name="T13" fmla="*/ 48965 h 62865"/>
              <a:gd name="T14" fmla="*/ 98716 w 204470"/>
              <a:gd name="T15" fmla="*/ 45693 h 62865"/>
              <a:gd name="T16" fmla="*/ 138604 w 204470"/>
              <a:gd name="T17" fmla="*/ 28664 h 62865"/>
              <a:gd name="T18" fmla="*/ 121985 w 204470"/>
              <a:gd name="T19" fmla="*/ 40376 h 62865"/>
              <a:gd name="T20" fmla="*/ 110931 w 204470"/>
              <a:gd name="T21" fmla="*/ 55863 h 62865"/>
              <a:gd name="T22" fmla="*/ 96725 w 204470"/>
              <a:gd name="T23" fmla="*/ 104343 h 62865"/>
              <a:gd name="T24" fmla="*/ 105887 w 204470"/>
              <a:gd name="T25" fmla="*/ 69526 h 62865"/>
              <a:gd name="T26" fmla="*/ 146837 w 204470"/>
              <a:gd name="T27" fmla="*/ 59176 h 62865"/>
              <a:gd name="T28" fmla="*/ 146108 w 204470"/>
              <a:gd name="T29" fmla="*/ 45705 h 62865"/>
              <a:gd name="T30" fmla="*/ 160712 w 204470"/>
              <a:gd name="T31" fmla="*/ 43661 h 62865"/>
              <a:gd name="T32" fmla="*/ 143623 w 204470"/>
              <a:gd name="T33" fmla="*/ 73174 h 62865"/>
              <a:gd name="T34" fmla="*/ 116917 w 204470"/>
              <a:gd name="T35" fmla="*/ 78233 h 62865"/>
              <a:gd name="T36" fmla="*/ 109743 w 204470"/>
              <a:gd name="T37" fmla="*/ 98396 h 62865"/>
              <a:gd name="T38" fmla="*/ 145304 w 204470"/>
              <a:gd name="T39" fmla="*/ 105946 h 62865"/>
              <a:gd name="T40" fmla="*/ 146609 w 204470"/>
              <a:gd name="T41" fmla="*/ 104175 h 62865"/>
              <a:gd name="T42" fmla="*/ 147356 w 204470"/>
              <a:gd name="T43" fmla="*/ 90895 h 62865"/>
              <a:gd name="T44" fmla="*/ 160996 w 204470"/>
              <a:gd name="T45" fmla="*/ 101607 h 62865"/>
              <a:gd name="T46" fmla="*/ 155740 w 204470"/>
              <a:gd name="T47" fmla="*/ 114961 h 62865"/>
              <a:gd name="T48" fmla="*/ 148024 w 204470"/>
              <a:gd name="T49" fmla="*/ 102247 h 62865"/>
              <a:gd name="T50" fmla="*/ 169538 w 204470"/>
              <a:gd name="T51" fmla="*/ 103789 h 62865"/>
              <a:gd name="T52" fmla="*/ 163702 w 204470"/>
              <a:gd name="T53" fmla="*/ 114884 h 62865"/>
              <a:gd name="T54" fmla="*/ 167163 w 204470"/>
              <a:gd name="T55" fmla="*/ 103673 h 62865"/>
              <a:gd name="T56" fmla="*/ 169538 w 204470"/>
              <a:gd name="T57" fmla="*/ 103789 h 62865"/>
              <a:gd name="T58" fmla="*/ 202931 w 204470"/>
              <a:gd name="T59" fmla="*/ 34081 h 62865"/>
              <a:gd name="T60" fmla="*/ 240050 w 204470"/>
              <a:gd name="T61" fmla="*/ 32900 h 62865"/>
              <a:gd name="T62" fmla="*/ 210595 w 204470"/>
              <a:gd name="T63" fmla="*/ 42378 h 62865"/>
              <a:gd name="T64" fmla="*/ 195191 w 204470"/>
              <a:gd name="T65" fmla="*/ 30667 h 62865"/>
              <a:gd name="T66" fmla="*/ 195858 w 204470"/>
              <a:gd name="T67" fmla="*/ 113189 h 62865"/>
              <a:gd name="T68" fmla="*/ 232977 w 204470"/>
              <a:gd name="T69" fmla="*/ 52087 h 62865"/>
              <a:gd name="T70" fmla="*/ 246182 w 204470"/>
              <a:gd name="T71" fmla="*/ 45539 h 62865"/>
              <a:gd name="T72" fmla="*/ 288031 w 204470"/>
              <a:gd name="T73" fmla="*/ 116118 h 62865"/>
              <a:gd name="T74" fmla="*/ 262460 w 204470"/>
              <a:gd name="T75" fmla="*/ 60255 h 62865"/>
              <a:gd name="T76" fmla="*/ 305638 w 204470"/>
              <a:gd name="T77" fmla="*/ 28818 h 62865"/>
              <a:gd name="T78" fmla="*/ 326776 w 204470"/>
              <a:gd name="T79" fmla="*/ 40915 h 62865"/>
              <a:gd name="T80" fmla="*/ 277425 w 204470"/>
              <a:gd name="T81" fmla="*/ 58171 h 62865"/>
              <a:gd name="T82" fmla="*/ 335014 w 204470"/>
              <a:gd name="T83" fmla="*/ 68037 h 62865"/>
              <a:gd name="T84" fmla="*/ 278930 w 204470"/>
              <a:gd name="T85" fmla="*/ 91445 h 62865"/>
              <a:gd name="T86" fmla="*/ 323887 w 204470"/>
              <a:gd name="T87" fmla="*/ 106564 h 62865"/>
              <a:gd name="T88" fmla="*/ 305612 w 204470"/>
              <a:gd name="T89" fmla="*/ 115706 h 62865"/>
              <a:gd name="T90" fmla="*/ 320747 w 204470"/>
              <a:gd name="T91" fmla="*/ 59330 h 62865"/>
              <a:gd name="T92" fmla="*/ 326776 w 204470"/>
              <a:gd name="T93" fmla="*/ 40915 h 62865"/>
              <a:gd name="T94" fmla="*/ 334620 w 204470"/>
              <a:gd name="T95" fmla="*/ 61975 h 62865"/>
              <a:gd name="T96" fmla="*/ 311571 w 204470"/>
              <a:gd name="T97" fmla="*/ 101708 h 62865"/>
              <a:gd name="T98" fmla="*/ 320771 w 204470"/>
              <a:gd name="T99" fmla="*/ 87300 h 62865"/>
              <a:gd name="T100" fmla="*/ 328500 w 204470"/>
              <a:gd name="T101" fmla="*/ 101156 h 62865"/>
              <a:gd name="T102" fmla="*/ 351691 w 204470"/>
              <a:gd name="T103" fmla="*/ 0 h 6286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04470" h="62865">
                <a:moveTo>
                  <a:pt x="8257" y="60952"/>
                </a:moveTo>
                <a:lnTo>
                  <a:pt x="0" y="60952"/>
                </a:lnTo>
                <a:lnTo>
                  <a:pt x="0" y="0"/>
                </a:lnTo>
                <a:lnTo>
                  <a:pt x="32848" y="0"/>
                </a:lnTo>
                <a:lnTo>
                  <a:pt x="37218" y="1528"/>
                </a:lnTo>
                <a:lnTo>
                  <a:pt x="43264" y="7095"/>
                </a:lnTo>
                <a:lnTo>
                  <a:pt x="8257" y="7095"/>
                </a:lnTo>
                <a:lnTo>
                  <a:pt x="8257" y="28215"/>
                </a:lnTo>
                <a:lnTo>
                  <a:pt x="42488" y="28215"/>
                </a:lnTo>
                <a:lnTo>
                  <a:pt x="38117" y="33422"/>
                </a:lnTo>
                <a:lnTo>
                  <a:pt x="33567" y="35185"/>
                </a:lnTo>
                <a:lnTo>
                  <a:pt x="8257" y="35185"/>
                </a:lnTo>
                <a:lnTo>
                  <a:pt x="8257" y="60952"/>
                </a:lnTo>
                <a:close/>
              </a:path>
              <a:path w="204470" h="62865">
                <a:moveTo>
                  <a:pt x="42488" y="28215"/>
                </a:moveTo>
                <a:lnTo>
                  <a:pt x="28394" y="28215"/>
                </a:lnTo>
                <a:lnTo>
                  <a:pt x="31403" y="27426"/>
                </a:lnTo>
                <a:lnTo>
                  <a:pt x="36022" y="24273"/>
                </a:lnTo>
                <a:lnTo>
                  <a:pt x="37177" y="21493"/>
                </a:lnTo>
                <a:lnTo>
                  <a:pt x="37177" y="13028"/>
                </a:lnTo>
                <a:lnTo>
                  <a:pt x="35517" y="9985"/>
                </a:lnTo>
                <a:lnTo>
                  <a:pt x="32198" y="8381"/>
                </a:lnTo>
                <a:lnTo>
                  <a:pt x="30372" y="7524"/>
                </a:lnTo>
                <a:lnTo>
                  <a:pt x="27869" y="7095"/>
                </a:lnTo>
                <a:lnTo>
                  <a:pt x="43264" y="7095"/>
                </a:lnTo>
                <a:lnTo>
                  <a:pt x="43857" y="7641"/>
                </a:lnTo>
                <a:lnTo>
                  <a:pt x="45517" y="11936"/>
                </a:lnTo>
                <a:lnTo>
                  <a:pt x="45517" y="22226"/>
                </a:lnTo>
                <a:lnTo>
                  <a:pt x="44037" y="26368"/>
                </a:lnTo>
                <a:lnTo>
                  <a:pt x="42488" y="28215"/>
                </a:lnTo>
                <a:close/>
              </a:path>
              <a:path w="204470" h="62865">
                <a:moveTo>
                  <a:pt x="62045" y="30082"/>
                </a:moveTo>
                <a:lnTo>
                  <a:pt x="55074" y="30082"/>
                </a:lnTo>
                <a:lnTo>
                  <a:pt x="55212" y="24605"/>
                </a:lnTo>
                <a:lnTo>
                  <a:pt x="56990" y="20794"/>
                </a:lnTo>
                <a:lnTo>
                  <a:pt x="63822" y="16507"/>
                </a:lnTo>
                <a:lnTo>
                  <a:pt x="67785" y="15435"/>
                </a:lnTo>
                <a:lnTo>
                  <a:pt x="77522" y="15435"/>
                </a:lnTo>
                <a:lnTo>
                  <a:pt x="81768" y="16431"/>
                </a:lnTo>
                <a:lnTo>
                  <a:pt x="88268" y="20414"/>
                </a:lnTo>
                <a:lnTo>
                  <a:pt x="88962" y="21742"/>
                </a:lnTo>
                <a:lnTo>
                  <a:pt x="68227" y="21742"/>
                </a:lnTo>
                <a:lnTo>
                  <a:pt x="65461" y="22793"/>
                </a:lnTo>
                <a:lnTo>
                  <a:pt x="62916" y="26057"/>
                </a:lnTo>
                <a:lnTo>
                  <a:pt x="62322" y="27786"/>
                </a:lnTo>
                <a:lnTo>
                  <a:pt x="62045" y="30082"/>
                </a:lnTo>
                <a:close/>
              </a:path>
              <a:path w="204470" h="62865">
                <a:moveTo>
                  <a:pt x="70247" y="62446"/>
                </a:moveTo>
                <a:lnTo>
                  <a:pt x="62695" y="62446"/>
                </a:lnTo>
                <a:lnTo>
                  <a:pt x="59327" y="61194"/>
                </a:lnTo>
                <a:lnTo>
                  <a:pt x="54099" y="56188"/>
                </a:lnTo>
                <a:lnTo>
                  <a:pt x="52792" y="53055"/>
                </a:lnTo>
                <a:lnTo>
                  <a:pt x="52792" y="45171"/>
                </a:lnTo>
                <a:lnTo>
                  <a:pt x="54078" y="41976"/>
                </a:lnTo>
                <a:lnTo>
                  <a:pt x="59223" y="37440"/>
                </a:lnTo>
                <a:lnTo>
                  <a:pt x="62598" y="36043"/>
                </a:lnTo>
                <a:lnTo>
                  <a:pt x="80399" y="33802"/>
                </a:lnTo>
                <a:lnTo>
                  <a:pt x="81547" y="33083"/>
                </a:lnTo>
                <a:lnTo>
                  <a:pt x="82127" y="31866"/>
                </a:lnTo>
                <a:lnTo>
                  <a:pt x="82459" y="31202"/>
                </a:lnTo>
                <a:lnTo>
                  <a:pt x="82625" y="30248"/>
                </a:lnTo>
                <a:lnTo>
                  <a:pt x="82625" y="26458"/>
                </a:lnTo>
                <a:lnTo>
                  <a:pt x="81719" y="24612"/>
                </a:lnTo>
                <a:lnTo>
                  <a:pt x="78096" y="22316"/>
                </a:lnTo>
                <a:lnTo>
                  <a:pt x="75502" y="21742"/>
                </a:lnTo>
                <a:lnTo>
                  <a:pt x="88962" y="21742"/>
                </a:lnTo>
                <a:lnTo>
                  <a:pt x="89887" y="23512"/>
                </a:lnTo>
                <a:lnTo>
                  <a:pt x="89887" y="38339"/>
                </a:lnTo>
                <a:lnTo>
                  <a:pt x="82418" y="38339"/>
                </a:lnTo>
                <a:lnTo>
                  <a:pt x="81505" y="38920"/>
                </a:lnTo>
                <a:lnTo>
                  <a:pt x="80329" y="39404"/>
                </a:lnTo>
                <a:lnTo>
                  <a:pt x="77453" y="40178"/>
                </a:lnTo>
                <a:lnTo>
                  <a:pt x="76042" y="40455"/>
                </a:lnTo>
                <a:lnTo>
                  <a:pt x="67425" y="41561"/>
                </a:lnTo>
                <a:lnTo>
                  <a:pt x="65392" y="42128"/>
                </a:lnTo>
                <a:lnTo>
                  <a:pt x="61741" y="44203"/>
                </a:lnTo>
                <a:lnTo>
                  <a:pt x="60593" y="46278"/>
                </a:lnTo>
                <a:lnTo>
                  <a:pt x="60593" y="51284"/>
                </a:lnTo>
                <a:lnTo>
                  <a:pt x="61381" y="52986"/>
                </a:lnTo>
                <a:lnTo>
                  <a:pt x="64534" y="55475"/>
                </a:lnTo>
                <a:lnTo>
                  <a:pt x="66402" y="56098"/>
                </a:lnTo>
                <a:lnTo>
                  <a:pt x="81999" y="56098"/>
                </a:lnTo>
                <a:lnTo>
                  <a:pt x="81270" y="57052"/>
                </a:lnTo>
                <a:lnTo>
                  <a:pt x="79085" y="58781"/>
                </a:lnTo>
                <a:lnTo>
                  <a:pt x="73386" y="61713"/>
                </a:lnTo>
                <a:lnTo>
                  <a:pt x="70247" y="62446"/>
                </a:lnTo>
                <a:close/>
              </a:path>
              <a:path w="204470" h="62865">
                <a:moveTo>
                  <a:pt x="81999" y="56098"/>
                </a:moveTo>
                <a:lnTo>
                  <a:pt x="71187" y="56098"/>
                </a:lnTo>
                <a:lnTo>
                  <a:pt x="73732" y="55489"/>
                </a:lnTo>
                <a:lnTo>
                  <a:pt x="80343" y="52253"/>
                </a:lnTo>
                <a:lnTo>
                  <a:pt x="82418" y="48947"/>
                </a:lnTo>
                <a:lnTo>
                  <a:pt x="82418" y="38339"/>
                </a:lnTo>
                <a:lnTo>
                  <a:pt x="89887" y="38339"/>
                </a:lnTo>
                <a:lnTo>
                  <a:pt x="89932" y="54272"/>
                </a:lnTo>
                <a:lnTo>
                  <a:pt x="90046" y="54715"/>
                </a:lnTo>
                <a:lnTo>
                  <a:pt x="90279" y="55060"/>
                </a:lnTo>
                <a:lnTo>
                  <a:pt x="82791" y="55060"/>
                </a:lnTo>
                <a:lnTo>
                  <a:pt x="81999" y="56098"/>
                </a:lnTo>
                <a:close/>
              </a:path>
              <a:path w="204470" h="62865">
                <a:moveTo>
                  <a:pt x="87107" y="61907"/>
                </a:moveTo>
                <a:lnTo>
                  <a:pt x="85239" y="60994"/>
                </a:lnTo>
                <a:lnTo>
                  <a:pt x="83469" y="58200"/>
                </a:lnTo>
                <a:lnTo>
                  <a:pt x="83040" y="56831"/>
                </a:lnTo>
                <a:lnTo>
                  <a:pt x="82791" y="55060"/>
                </a:lnTo>
                <a:lnTo>
                  <a:pt x="90279" y="55060"/>
                </a:lnTo>
                <a:lnTo>
                  <a:pt x="90682" y="55655"/>
                </a:lnTo>
                <a:lnTo>
                  <a:pt x="91353" y="55890"/>
                </a:lnTo>
                <a:lnTo>
                  <a:pt x="94824" y="55890"/>
                </a:lnTo>
                <a:lnTo>
                  <a:pt x="94824" y="61160"/>
                </a:lnTo>
                <a:lnTo>
                  <a:pt x="93662" y="61492"/>
                </a:lnTo>
                <a:lnTo>
                  <a:pt x="92777" y="61699"/>
                </a:lnTo>
                <a:lnTo>
                  <a:pt x="91560" y="61865"/>
                </a:lnTo>
                <a:lnTo>
                  <a:pt x="87107" y="61907"/>
                </a:lnTo>
                <a:close/>
              </a:path>
              <a:path w="204470" h="62865">
                <a:moveTo>
                  <a:pt x="94824" y="55890"/>
                </a:moveTo>
                <a:lnTo>
                  <a:pt x="91353" y="55890"/>
                </a:lnTo>
                <a:lnTo>
                  <a:pt x="93496" y="55828"/>
                </a:lnTo>
                <a:lnTo>
                  <a:pt x="93911" y="55786"/>
                </a:lnTo>
                <a:lnTo>
                  <a:pt x="94354" y="55724"/>
                </a:lnTo>
                <a:lnTo>
                  <a:pt x="94824" y="55641"/>
                </a:lnTo>
                <a:lnTo>
                  <a:pt x="94824" y="55890"/>
                </a:lnTo>
                <a:close/>
              </a:path>
              <a:path w="204470" h="62865">
                <a:moveTo>
                  <a:pt x="117787" y="22820"/>
                </a:moveTo>
                <a:lnTo>
                  <a:pt x="109171" y="22820"/>
                </a:lnTo>
                <a:lnTo>
                  <a:pt x="111274" y="20220"/>
                </a:lnTo>
                <a:lnTo>
                  <a:pt x="113500" y="18353"/>
                </a:lnTo>
                <a:lnTo>
                  <a:pt x="118203" y="16085"/>
                </a:lnTo>
                <a:lnTo>
                  <a:pt x="120817" y="15518"/>
                </a:lnTo>
                <a:lnTo>
                  <a:pt x="130001" y="15518"/>
                </a:lnTo>
                <a:lnTo>
                  <a:pt x="134261" y="17717"/>
                </a:lnTo>
                <a:lnTo>
                  <a:pt x="136540" y="22240"/>
                </a:lnTo>
                <a:lnTo>
                  <a:pt x="120513" y="22240"/>
                </a:lnTo>
                <a:lnTo>
                  <a:pt x="119061" y="22419"/>
                </a:lnTo>
                <a:lnTo>
                  <a:pt x="117787" y="22820"/>
                </a:lnTo>
                <a:close/>
              </a:path>
              <a:path w="204470" h="62865">
                <a:moveTo>
                  <a:pt x="109545" y="60952"/>
                </a:moveTo>
                <a:lnTo>
                  <a:pt x="102076" y="60952"/>
                </a:lnTo>
                <a:lnTo>
                  <a:pt x="102076" y="16514"/>
                </a:lnTo>
                <a:lnTo>
                  <a:pt x="109171" y="16514"/>
                </a:lnTo>
                <a:lnTo>
                  <a:pt x="109171" y="22820"/>
                </a:lnTo>
                <a:lnTo>
                  <a:pt x="117787" y="22820"/>
                </a:lnTo>
                <a:lnTo>
                  <a:pt x="109545" y="34770"/>
                </a:lnTo>
                <a:lnTo>
                  <a:pt x="109545" y="60952"/>
                </a:lnTo>
                <a:close/>
              </a:path>
              <a:path w="204470" h="62865">
                <a:moveTo>
                  <a:pt x="138299" y="60952"/>
                </a:moveTo>
                <a:lnTo>
                  <a:pt x="130706" y="60952"/>
                </a:lnTo>
                <a:lnTo>
                  <a:pt x="130706" y="30234"/>
                </a:lnTo>
                <a:lnTo>
                  <a:pt x="130305" y="28049"/>
                </a:lnTo>
                <a:lnTo>
                  <a:pt x="128175" y="23623"/>
                </a:lnTo>
                <a:lnTo>
                  <a:pt x="125769" y="22240"/>
                </a:lnTo>
                <a:lnTo>
                  <a:pt x="136540" y="22240"/>
                </a:lnTo>
                <a:lnTo>
                  <a:pt x="137691" y="24522"/>
                </a:lnTo>
                <a:lnTo>
                  <a:pt x="138287" y="27896"/>
                </a:lnTo>
                <a:lnTo>
                  <a:pt x="138299" y="60952"/>
                </a:lnTo>
                <a:close/>
              </a:path>
              <a:path w="204470" h="62865">
                <a:moveTo>
                  <a:pt x="168898" y="62529"/>
                </a:moveTo>
                <a:lnTo>
                  <a:pt x="161097" y="62529"/>
                </a:lnTo>
                <a:lnTo>
                  <a:pt x="156409" y="60517"/>
                </a:lnTo>
                <a:lnTo>
                  <a:pt x="148719" y="52467"/>
                </a:lnTo>
                <a:lnTo>
                  <a:pt x="146857" y="47011"/>
                </a:lnTo>
                <a:lnTo>
                  <a:pt x="146796" y="32447"/>
                </a:lnTo>
                <a:lnTo>
                  <a:pt x="148732" y="26652"/>
                </a:lnTo>
                <a:lnTo>
                  <a:pt x="156478" y="17745"/>
                </a:lnTo>
                <a:lnTo>
                  <a:pt x="161540" y="15518"/>
                </a:lnTo>
                <a:lnTo>
                  <a:pt x="170945" y="15518"/>
                </a:lnTo>
                <a:lnTo>
                  <a:pt x="174001" y="16258"/>
                </a:lnTo>
                <a:lnTo>
                  <a:pt x="179921" y="19218"/>
                </a:lnTo>
                <a:lnTo>
                  <a:pt x="182176" y="21133"/>
                </a:lnTo>
                <a:lnTo>
                  <a:pt x="182768" y="22032"/>
                </a:lnTo>
                <a:lnTo>
                  <a:pt x="163905" y="22032"/>
                </a:lnTo>
                <a:lnTo>
                  <a:pt x="161028" y="23270"/>
                </a:lnTo>
                <a:lnTo>
                  <a:pt x="156381" y="28221"/>
                </a:lnTo>
                <a:lnTo>
                  <a:pt x="155166" y="31326"/>
                </a:lnTo>
                <a:lnTo>
                  <a:pt x="155111" y="32447"/>
                </a:lnTo>
                <a:lnTo>
                  <a:pt x="155012" y="35185"/>
                </a:lnTo>
                <a:lnTo>
                  <a:pt x="187278" y="35185"/>
                </a:lnTo>
                <a:lnTo>
                  <a:pt x="187376" y="36638"/>
                </a:lnTo>
                <a:lnTo>
                  <a:pt x="187376" y="41119"/>
                </a:lnTo>
                <a:lnTo>
                  <a:pt x="154804" y="41119"/>
                </a:lnTo>
                <a:lnTo>
                  <a:pt x="154942" y="45628"/>
                </a:lnTo>
                <a:lnTo>
                  <a:pt x="156007" y="49244"/>
                </a:lnTo>
                <a:lnTo>
                  <a:pt x="159991" y="54694"/>
                </a:lnTo>
                <a:lnTo>
                  <a:pt x="163075" y="56056"/>
                </a:lnTo>
                <a:lnTo>
                  <a:pt x="182549" y="56056"/>
                </a:lnTo>
                <a:lnTo>
                  <a:pt x="181152" y="57384"/>
                </a:lnTo>
                <a:lnTo>
                  <a:pt x="178884" y="59597"/>
                </a:lnTo>
                <a:lnTo>
                  <a:pt x="176076" y="61091"/>
                </a:lnTo>
                <a:lnTo>
                  <a:pt x="172729" y="61865"/>
                </a:lnTo>
                <a:lnTo>
                  <a:pt x="170931" y="62308"/>
                </a:lnTo>
                <a:lnTo>
                  <a:pt x="168898" y="62529"/>
                </a:lnTo>
                <a:close/>
              </a:path>
              <a:path w="204470" h="62865">
                <a:moveTo>
                  <a:pt x="187278" y="35185"/>
                </a:moveTo>
                <a:lnTo>
                  <a:pt x="179700" y="35185"/>
                </a:lnTo>
                <a:lnTo>
                  <a:pt x="179396" y="31949"/>
                </a:lnTo>
                <a:lnTo>
                  <a:pt x="178690" y="29363"/>
                </a:lnTo>
                <a:lnTo>
                  <a:pt x="175537" y="23830"/>
                </a:lnTo>
                <a:lnTo>
                  <a:pt x="172120" y="22032"/>
                </a:lnTo>
                <a:lnTo>
                  <a:pt x="182768" y="22032"/>
                </a:lnTo>
                <a:lnTo>
                  <a:pt x="185218" y="25725"/>
                </a:lnTo>
                <a:lnTo>
                  <a:pt x="186214" y="28339"/>
                </a:lnTo>
                <a:lnTo>
                  <a:pt x="186721" y="31368"/>
                </a:lnTo>
                <a:lnTo>
                  <a:pt x="187155" y="33373"/>
                </a:lnTo>
                <a:lnTo>
                  <a:pt x="187278" y="35185"/>
                </a:lnTo>
                <a:close/>
              </a:path>
              <a:path w="204470" h="62865">
                <a:moveTo>
                  <a:pt x="182549" y="56056"/>
                </a:moveTo>
                <a:lnTo>
                  <a:pt x="171152" y="56056"/>
                </a:lnTo>
                <a:lnTo>
                  <a:pt x="174264" y="54770"/>
                </a:lnTo>
                <a:lnTo>
                  <a:pt x="176588" y="52197"/>
                </a:lnTo>
                <a:lnTo>
                  <a:pt x="177916" y="50704"/>
                </a:lnTo>
                <a:lnTo>
                  <a:pt x="178856" y="48975"/>
                </a:lnTo>
                <a:lnTo>
                  <a:pt x="179409" y="47011"/>
                </a:lnTo>
                <a:lnTo>
                  <a:pt x="186754" y="47011"/>
                </a:lnTo>
                <a:lnTo>
                  <a:pt x="186560" y="48643"/>
                </a:lnTo>
                <a:lnTo>
                  <a:pt x="185917" y="50462"/>
                </a:lnTo>
                <a:lnTo>
                  <a:pt x="183732" y="54473"/>
                </a:lnTo>
                <a:lnTo>
                  <a:pt x="182549" y="56056"/>
                </a:lnTo>
                <a:close/>
              </a:path>
              <a:path w="204470" h="62865">
                <a:moveTo>
                  <a:pt x="204171" y="60952"/>
                </a:moveTo>
                <a:lnTo>
                  <a:pt x="196703" y="60952"/>
                </a:lnTo>
                <a:lnTo>
                  <a:pt x="196703" y="0"/>
                </a:lnTo>
                <a:lnTo>
                  <a:pt x="204171" y="0"/>
                </a:lnTo>
                <a:lnTo>
                  <a:pt x="204171" y="609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27" name="object 36">
            <a:extLst>
              <a:ext uri="{FF2B5EF4-FFF2-40B4-BE49-F238E27FC236}">
                <a16:creationId xmlns:a16="http://schemas.microsoft.com/office/drawing/2014/main" id="{1EA09F52-5B64-400A-B28F-FB071510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769938"/>
            <a:ext cx="188913" cy="1889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8" name="object 37">
            <a:extLst>
              <a:ext uri="{FF2B5EF4-FFF2-40B4-BE49-F238E27FC236}">
                <a16:creationId xmlns:a16="http://schemas.microsoft.com/office/drawing/2014/main" id="{05F6F5EE-B396-4252-9887-B9219D62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1016000"/>
            <a:ext cx="447675" cy="571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9" name="object 38">
            <a:extLst>
              <a:ext uri="{FF2B5EF4-FFF2-40B4-BE49-F238E27FC236}">
                <a16:creationId xmlns:a16="http://schemas.microsoft.com/office/drawing/2014/main" id="{024424A1-BD6F-4038-A822-EF80F184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1068388"/>
            <a:ext cx="2563813" cy="16192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0" name="object 39">
            <a:extLst>
              <a:ext uri="{FF2B5EF4-FFF2-40B4-BE49-F238E27FC236}">
                <a16:creationId xmlns:a16="http://schemas.microsoft.com/office/drawing/2014/main" id="{6083FB84-0264-4BCD-83BF-A69EDE4140FB}"/>
              </a:ext>
            </a:extLst>
          </p:cNvPr>
          <p:cNvSpPr>
            <a:spLocks/>
          </p:cNvSpPr>
          <p:nvPr/>
        </p:nvSpPr>
        <p:spPr bwMode="auto">
          <a:xfrm>
            <a:off x="2252663" y="1663700"/>
            <a:ext cx="31750" cy="300038"/>
          </a:xfrm>
          <a:custGeom>
            <a:avLst/>
            <a:gdLst>
              <a:gd name="T0" fmla="*/ 0 w 24130"/>
              <a:gd name="T1" fmla="*/ 403065 h 222885"/>
              <a:gd name="T2" fmla="*/ 692 w 24130"/>
              <a:gd name="T3" fmla="*/ 319521 h 222885"/>
              <a:gd name="T4" fmla="*/ 4322 w 24130"/>
              <a:gd name="T5" fmla="*/ 229013 h 222885"/>
              <a:gd name="T6" fmla="*/ 22695 w 24130"/>
              <a:gd name="T7" fmla="*/ 168326 h 222885"/>
              <a:gd name="T8" fmla="*/ 27379 w 24130"/>
              <a:gd name="T9" fmla="*/ 160308 h 222885"/>
              <a:gd name="T10" fmla="*/ 38907 w 24130"/>
              <a:gd name="T11" fmla="*/ 74811 h 222885"/>
              <a:gd name="T12" fmla="*/ 39988 w 24130"/>
              <a:gd name="T13" fmla="*/ 40076 h 222885"/>
              <a:gd name="T14" fmla="*/ 40346 w 24130"/>
              <a:gd name="T15" fmla="*/ 0 h 2228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130" h="222885">
                <a:moveTo>
                  <a:pt x="0" y="222428"/>
                </a:moveTo>
                <a:lnTo>
                  <a:pt x="404" y="176325"/>
                </a:lnTo>
                <a:lnTo>
                  <a:pt x="2527" y="126379"/>
                </a:lnTo>
                <a:lnTo>
                  <a:pt x="13269" y="92889"/>
                </a:lnTo>
                <a:lnTo>
                  <a:pt x="16008" y="88465"/>
                </a:lnTo>
                <a:lnTo>
                  <a:pt x="22748" y="41284"/>
                </a:lnTo>
                <a:lnTo>
                  <a:pt x="23380" y="22116"/>
                </a:lnTo>
                <a:lnTo>
                  <a:pt x="23590" y="0"/>
                </a:lnTo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31" name="object 40">
            <a:extLst>
              <a:ext uri="{FF2B5EF4-FFF2-40B4-BE49-F238E27FC236}">
                <a16:creationId xmlns:a16="http://schemas.microsoft.com/office/drawing/2014/main" id="{7E18FE0F-8DCF-4B5C-9429-2886B90AC53D}"/>
              </a:ext>
            </a:extLst>
          </p:cNvPr>
          <p:cNvSpPr>
            <a:spLocks/>
          </p:cNvSpPr>
          <p:nvPr/>
        </p:nvSpPr>
        <p:spPr bwMode="auto">
          <a:xfrm>
            <a:off x="2260600" y="1631950"/>
            <a:ext cx="47625" cy="47625"/>
          </a:xfrm>
          <a:custGeom>
            <a:avLst/>
            <a:gdLst>
              <a:gd name="T0" fmla="*/ 0 w 34289"/>
              <a:gd name="T1" fmla="*/ 64810 h 34290"/>
              <a:gd name="T2" fmla="*/ 32408 w 34289"/>
              <a:gd name="T3" fmla="*/ 0 h 34290"/>
              <a:gd name="T4" fmla="*/ 55092 w 34289"/>
              <a:gd name="T5" fmla="*/ 45365 h 34290"/>
              <a:gd name="T6" fmla="*/ 32408 w 34289"/>
              <a:gd name="T7" fmla="*/ 45365 h 34290"/>
              <a:gd name="T8" fmla="*/ 0 w 34289"/>
              <a:gd name="T9" fmla="*/ 64810 h 34290"/>
              <a:gd name="T10" fmla="*/ 64814 w 34289"/>
              <a:gd name="T11" fmla="*/ 64810 h 34290"/>
              <a:gd name="T12" fmla="*/ 32408 w 34289"/>
              <a:gd name="T13" fmla="*/ 45365 h 34290"/>
              <a:gd name="T14" fmla="*/ 55092 w 34289"/>
              <a:gd name="T15" fmla="*/ 45365 h 34290"/>
              <a:gd name="T16" fmla="*/ 64814 w 34289"/>
              <a:gd name="T17" fmla="*/ 64810 h 342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289" h="34290">
                <a:moveTo>
                  <a:pt x="0" y="33701"/>
                </a:moveTo>
                <a:lnTo>
                  <a:pt x="16850" y="0"/>
                </a:lnTo>
                <a:lnTo>
                  <a:pt x="28646" y="23590"/>
                </a:lnTo>
                <a:lnTo>
                  <a:pt x="16850" y="23590"/>
                </a:lnTo>
                <a:lnTo>
                  <a:pt x="0" y="33701"/>
                </a:lnTo>
                <a:close/>
              </a:path>
              <a:path w="34289" h="34290">
                <a:moveTo>
                  <a:pt x="33701" y="33701"/>
                </a:moveTo>
                <a:lnTo>
                  <a:pt x="16850" y="23590"/>
                </a:lnTo>
                <a:lnTo>
                  <a:pt x="28646" y="23590"/>
                </a:lnTo>
                <a:lnTo>
                  <a:pt x="33701" y="337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32" name="object 41">
            <a:extLst>
              <a:ext uri="{FF2B5EF4-FFF2-40B4-BE49-F238E27FC236}">
                <a16:creationId xmlns:a16="http://schemas.microsoft.com/office/drawing/2014/main" id="{9D8271D3-F9B2-4799-9212-E6AFCB2AF698}"/>
              </a:ext>
            </a:extLst>
          </p:cNvPr>
          <p:cNvSpPr>
            <a:spLocks/>
          </p:cNvSpPr>
          <p:nvPr/>
        </p:nvSpPr>
        <p:spPr bwMode="auto">
          <a:xfrm>
            <a:off x="2260600" y="1631950"/>
            <a:ext cx="47625" cy="47625"/>
          </a:xfrm>
          <a:custGeom>
            <a:avLst/>
            <a:gdLst>
              <a:gd name="T0" fmla="*/ 32408 w 34289"/>
              <a:gd name="T1" fmla="*/ 0 h 34290"/>
              <a:gd name="T2" fmla="*/ 64814 w 34289"/>
              <a:gd name="T3" fmla="*/ 64810 h 34290"/>
              <a:gd name="T4" fmla="*/ 32408 w 34289"/>
              <a:gd name="T5" fmla="*/ 45365 h 34290"/>
              <a:gd name="T6" fmla="*/ 0 w 34289"/>
              <a:gd name="T7" fmla="*/ 64810 h 34290"/>
              <a:gd name="T8" fmla="*/ 32408 w 3428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89" h="34290">
                <a:moveTo>
                  <a:pt x="16850" y="0"/>
                </a:moveTo>
                <a:lnTo>
                  <a:pt x="33701" y="33701"/>
                </a:lnTo>
                <a:lnTo>
                  <a:pt x="16850" y="23590"/>
                </a:lnTo>
                <a:lnTo>
                  <a:pt x="0" y="33701"/>
                </a:lnTo>
                <a:lnTo>
                  <a:pt x="16850" y="0"/>
                </a:lnTo>
                <a:close/>
              </a:path>
            </a:pathLst>
          </a:custGeom>
          <a:noFill/>
          <a:ln w="3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33" name="object 42">
            <a:extLst>
              <a:ext uri="{FF2B5EF4-FFF2-40B4-BE49-F238E27FC236}">
                <a16:creationId xmlns:a16="http://schemas.microsoft.com/office/drawing/2014/main" id="{34D25B95-72B8-4BCA-8AF2-2CA1BDA67A83}"/>
              </a:ext>
            </a:extLst>
          </p:cNvPr>
          <p:cNvSpPr>
            <a:spLocks/>
          </p:cNvSpPr>
          <p:nvPr/>
        </p:nvSpPr>
        <p:spPr bwMode="auto">
          <a:xfrm>
            <a:off x="2176463" y="1757363"/>
            <a:ext cx="165100" cy="53975"/>
          </a:xfrm>
          <a:custGeom>
            <a:avLst/>
            <a:gdLst>
              <a:gd name="T0" fmla="*/ 8967 w 124460"/>
              <a:gd name="T1" fmla="*/ 23044 h 39369"/>
              <a:gd name="T2" fmla="*/ 18987 w 124460"/>
              <a:gd name="T3" fmla="*/ 14143 h 39369"/>
              <a:gd name="T4" fmla="*/ 25254 w 124460"/>
              <a:gd name="T5" fmla="*/ 23919 h 39369"/>
              <a:gd name="T6" fmla="*/ 8726 w 124460"/>
              <a:gd name="T7" fmla="*/ 70471 h 39369"/>
              <a:gd name="T8" fmla="*/ 8289 w 124460"/>
              <a:gd name="T9" fmla="*/ 15379 h 39369"/>
              <a:gd name="T10" fmla="*/ 14622 w 124460"/>
              <a:gd name="T11" fmla="*/ 25418 h 39369"/>
              <a:gd name="T12" fmla="*/ 8726 w 124460"/>
              <a:gd name="T13" fmla="*/ 70471 h 39369"/>
              <a:gd name="T14" fmla="*/ 18001 w 124460"/>
              <a:gd name="T15" fmla="*/ 23919 h 39369"/>
              <a:gd name="T16" fmla="*/ 61194 w 124460"/>
              <a:gd name="T17" fmla="*/ 72478 h 39369"/>
              <a:gd name="T18" fmla="*/ 31414 w 124460"/>
              <a:gd name="T19" fmla="*/ 59661 h 39369"/>
              <a:gd name="T20" fmla="*/ 31526 w 124460"/>
              <a:gd name="T21" fmla="*/ 27501 h 39369"/>
              <a:gd name="T22" fmla="*/ 60483 w 124460"/>
              <a:gd name="T23" fmla="*/ 13785 h 39369"/>
              <a:gd name="T24" fmla="*/ 48219 w 124460"/>
              <a:gd name="T25" fmla="*/ 21862 h 39369"/>
              <a:gd name="T26" fmla="*/ 38281 w 124460"/>
              <a:gd name="T27" fmla="*/ 37877 h 39369"/>
              <a:gd name="T28" fmla="*/ 44341 w 124460"/>
              <a:gd name="T29" fmla="*/ 62549 h 39369"/>
              <a:gd name="T30" fmla="*/ 67511 w 124460"/>
              <a:gd name="T31" fmla="*/ 69580 h 39369"/>
              <a:gd name="T32" fmla="*/ 59239 w 124460"/>
              <a:gd name="T33" fmla="*/ 64503 h 39369"/>
              <a:gd name="T34" fmla="*/ 68579 w 124460"/>
              <a:gd name="T35" fmla="*/ 47716 h 39369"/>
              <a:gd name="T36" fmla="*/ 63794 w 124460"/>
              <a:gd name="T37" fmla="*/ 24398 h 39369"/>
              <a:gd name="T38" fmla="*/ 75384 w 124460"/>
              <a:gd name="T39" fmla="*/ 25616 h 39369"/>
              <a:gd name="T40" fmla="*/ 75657 w 124460"/>
              <a:gd name="T41" fmla="*/ 57989 h 39369"/>
              <a:gd name="T42" fmla="*/ 100477 w 124460"/>
              <a:gd name="T43" fmla="*/ 71963 h 39369"/>
              <a:gd name="T44" fmla="*/ 90572 w 124460"/>
              <a:gd name="T45" fmla="*/ 57526 h 39369"/>
              <a:gd name="T46" fmla="*/ 99560 w 124460"/>
              <a:gd name="T47" fmla="*/ 55143 h 39369"/>
              <a:gd name="T48" fmla="*/ 105197 w 124460"/>
              <a:gd name="T49" fmla="*/ 63783 h 39369"/>
              <a:gd name="T50" fmla="*/ 121680 w 124460"/>
              <a:gd name="T51" fmla="*/ 66202 h 39369"/>
              <a:gd name="T52" fmla="*/ 123438 w 124460"/>
              <a:gd name="T53" fmla="*/ 63783 h 39369"/>
              <a:gd name="T54" fmla="*/ 121841 w 124460"/>
              <a:gd name="T55" fmla="*/ 55143 h 39369"/>
              <a:gd name="T56" fmla="*/ 123633 w 124460"/>
              <a:gd name="T57" fmla="*/ 15379 h 39369"/>
              <a:gd name="T58" fmla="*/ 124215 w 124460"/>
              <a:gd name="T59" fmla="*/ 62345 h 39369"/>
              <a:gd name="T60" fmla="*/ 124119 w 124460"/>
              <a:gd name="T61" fmla="*/ 70471 h 39369"/>
              <a:gd name="T62" fmla="*/ 132360 w 124460"/>
              <a:gd name="T63" fmla="*/ 70471 h 39369"/>
              <a:gd name="T64" fmla="*/ 150426 w 124460"/>
              <a:gd name="T65" fmla="*/ 0 h 39369"/>
              <a:gd name="T66" fmla="*/ 167538 w 124460"/>
              <a:gd name="T67" fmla="*/ 22942 h 39369"/>
              <a:gd name="T68" fmla="*/ 167538 w 124460"/>
              <a:gd name="T69" fmla="*/ 15379 h 39369"/>
              <a:gd name="T70" fmla="*/ 154062 w 124460"/>
              <a:gd name="T71" fmla="*/ 70241 h 39369"/>
              <a:gd name="T72" fmla="*/ 150426 w 124460"/>
              <a:gd name="T73" fmla="*/ 22942 h 39369"/>
              <a:gd name="T74" fmla="*/ 159864 w 124460"/>
              <a:gd name="T75" fmla="*/ 62105 h 39369"/>
              <a:gd name="T76" fmla="*/ 167538 w 124460"/>
              <a:gd name="T77" fmla="*/ 63321 h 39369"/>
              <a:gd name="T78" fmla="*/ 165494 w 124460"/>
              <a:gd name="T79" fmla="*/ 71001 h 39369"/>
              <a:gd name="T80" fmla="*/ 167538 w 124460"/>
              <a:gd name="T81" fmla="*/ 63321 h 39369"/>
              <a:gd name="T82" fmla="*/ 167538 w 124460"/>
              <a:gd name="T83" fmla="*/ 63321 h 39369"/>
              <a:gd name="T84" fmla="*/ 181825 w 124460"/>
              <a:gd name="T85" fmla="*/ 69932 h 39369"/>
              <a:gd name="T86" fmla="*/ 170592 w 124460"/>
              <a:gd name="T87" fmla="*/ 35133 h 39369"/>
              <a:gd name="T88" fmla="*/ 187818 w 124460"/>
              <a:gd name="T89" fmla="*/ 14143 h 39369"/>
              <a:gd name="T90" fmla="*/ 209295 w 124460"/>
              <a:gd name="T91" fmla="*/ 18731 h 39369"/>
              <a:gd name="T92" fmla="*/ 190581 w 124460"/>
              <a:gd name="T93" fmla="*/ 22221 h 39369"/>
              <a:gd name="T94" fmla="*/ 180371 w 124460"/>
              <a:gd name="T95" fmla="*/ 33744 h 39369"/>
              <a:gd name="T96" fmla="*/ 218003 w 124460"/>
              <a:gd name="T97" fmla="*/ 40327 h 39369"/>
              <a:gd name="T98" fmla="*/ 180111 w 124460"/>
              <a:gd name="T99" fmla="*/ 51474 h 39369"/>
              <a:gd name="T100" fmla="*/ 189612 w 124460"/>
              <a:gd name="T101" fmla="*/ 64401 h 39369"/>
              <a:gd name="T102" fmla="*/ 208081 w 124460"/>
              <a:gd name="T103" fmla="*/ 68791 h 39369"/>
              <a:gd name="T104" fmla="*/ 198790 w 124460"/>
              <a:gd name="T105" fmla="*/ 72152 h 39369"/>
              <a:gd name="T106" fmla="*/ 209035 w 124460"/>
              <a:gd name="T107" fmla="*/ 38527 h 39369"/>
              <a:gd name="T108" fmla="*/ 204173 w 124460"/>
              <a:gd name="T109" fmla="*/ 24449 h 39369"/>
              <a:gd name="T110" fmla="*/ 215483 w 124460"/>
              <a:gd name="T111" fmla="*/ 26798 h 39369"/>
              <a:gd name="T112" fmla="*/ 217745 w 124460"/>
              <a:gd name="T113" fmla="*/ 36281 h 39369"/>
              <a:gd name="T114" fmla="*/ 199050 w 124460"/>
              <a:gd name="T115" fmla="*/ 64401 h 39369"/>
              <a:gd name="T116" fmla="*/ 206952 w 124460"/>
              <a:gd name="T117" fmla="*/ 57766 h 39369"/>
              <a:gd name="T118" fmla="*/ 217276 w 124460"/>
              <a:gd name="T119" fmla="*/ 53188 h 39369"/>
              <a:gd name="T120" fmla="*/ 213747 w 124460"/>
              <a:gd name="T121" fmla="*/ 62437 h 3936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4460" h="39369">
                <a:moveTo>
                  <a:pt x="9016" y="13388"/>
                </a:moveTo>
                <a:lnTo>
                  <a:pt x="4730" y="13388"/>
                </a:lnTo>
                <a:lnTo>
                  <a:pt x="5117" y="12392"/>
                </a:lnTo>
                <a:lnTo>
                  <a:pt x="6067" y="11179"/>
                </a:lnTo>
                <a:lnTo>
                  <a:pt x="9091" y="8321"/>
                </a:lnTo>
                <a:lnTo>
                  <a:pt x="10834" y="7606"/>
                </a:lnTo>
                <a:lnTo>
                  <a:pt x="13877" y="7689"/>
                </a:lnTo>
                <a:lnTo>
                  <a:pt x="14411" y="7745"/>
                </a:lnTo>
                <a:lnTo>
                  <a:pt x="14411" y="12862"/>
                </a:lnTo>
                <a:lnTo>
                  <a:pt x="10271" y="12862"/>
                </a:lnTo>
                <a:lnTo>
                  <a:pt x="9016" y="13388"/>
                </a:lnTo>
                <a:close/>
              </a:path>
              <a:path w="124460" h="39369">
                <a:moveTo>
                  <a:pt x="4979" y="37896"/>
                </a:moveTo>
                <a:lnTo>
                  <a:pt x="0" y="37896"/>
                </a:lnTo>
                <a:lnTo>
                  <a:pt x="0" y="8270"/>
                </a:lnTo>
                <a:lnTo>
                  <a:pt x="4730" y="8270"/>
                </a:lnTo>
                <a:lnTo>
                  <a:pt x="4730" y="13388"/>
                </a:lnTo>
                <a:lnTo>
                  <a:pt x="9016" y="13388"/>
                </a:lnTo>
                <a:lnTo>
                  <a:pt x="8344" y="13669"/>
                </a:lnTo>
                <a:lnTo>
                  <a:pt x="5652" y="16896"/>
                </a:lnTo>
                <a:lnTo>
                  <a:pt x="4979" y="18754"/>
                </a:lnTo>
                <a:lnTo>
                  <a:pt x="4979" y="37896"/>
                </a:lnTo>
                <a:close/>
              </a:path>
              <a:path w="124460" h="39369">
                <a:moveTo>
                  <a:pt x="14411" y="13001"/>
                </a:moveTo>
                <a:lnTo>
                  <a:pt x="13844" y="12908"/>
                </a:lnTo>
                <a:lnTo>
                  <a:pt x="10271" y="12862"/>
                </a:lnTo>
                <a:lnTo>
                  <a:pt x="14411" y="12862"/>
                </a:lnTo>
                <a:lnTo>
                  <a:pt x="14411" y="13001"/>
                </a:lnTo>
                <a:close/>
              </a:path>
              <a:path w="124460" h="39369">
                <a:moveTo>
                  <a:pt x="34918" y="38975"/>
                </a:moveTo>
                <a:lnTo>
                  <a:pt x="25956" y="38975"/>
                </a:lnTo>
                <a:lnTo>
                  <a:pt x="22719" y="37597"/>
                </a:lnTo>
                <a:lnTo>
                  <a:pt x="17924" y="32083"/>
                </a:lnTo>
                <a:lnTo>
                  <a:pt x="16745" y="28440"/>
                </a:lnTo>
                <a:lnTo>
                  <a:pt x="16726" y="18754"/>
                </a:lnTo>
                <a:lnTo>
                  <a:pt x="17989" y="14789"/>
                </a:lnTo>
                <a:lnTo>
                  <a:pt x="23042" y="8888"/>
                </a:lnTo>
                <a:lnTo>
                  <a:pt x="26435" y="7413"/>
                </a:lnTo>
                <a:lnTo>
                  <a:pt x="34512" y="7413"/>
                </a:lnTo>
                <a:lnTo>
                  <a:pt x="37739" y="8685"/>
                </a:lnTo>
                <a:lnTo>
                  <a:pt x="40921" y="11756"/>
                </a:lnTo>
                <a:lnTo>
                  <a:pt x="27514" y="11756"/>
                </a:lnTo>
                <a:lnTo>
                  <a:pt x="25301" y="12918"/>
                </a:lnTo>
                <a:lnTo>
                  <a:pt x="22530" y="17583"/>
                </a:lnTo>
                <a:lnTo>
                  <a:pt x="21843" y="20368"/>
                </a:lnTo>
                <a:lnTo>
                  <a:pt x="21843" y="26804"/>
                </a:lnTo>
                <a:lnTo>
                  <a:pt x="22535" y="29432"/>
                </a:lnTo>
                <a:lnTo>
                  <a:pt x="25301" y="33636"/>
                </a:lnTo>
                <a:lnTo>
                  <a:pt x="27495" y="34687"/>
                </a:lnTo>
                <a:lnTo>
                  <a:pt x="40558" y="34687"/>
                </a:lnTo>
                <a:lnTo>
                  <a:pt x="38523" y="37417"/>
                </a:lnTo>
                <a:lnTo>
                  <a:pt x="34918" y="38975"/>
                </a:lnTo>
                <a:close/>
              </a:path>
              <a:path w="124460" h="39369">
                <a:moveTo>
                  <a:pt x="40558" y="34687"/>
                </a:moveTo>
                <a:lnTo>
                  <a:pt x="33802" y="34687"/>
                </a:lnTo>
                <a:lnTo>
                  <a:pt x="36066" y="33438"/>
                </a:lnTo>
                <a:lnTo>
                  <a:pt x="38519" y="28440"/>
                </a:lnTo>
                <a:lnTo>
                  <a:pt x="39132" y="25660"/>
                </a:lnTo>
                <a:lnTo>
                  <a:pt x="39132" y="19833"/>
                </a:lnTo>
                <a:lnTo>
                  <a:pt x="38689" y="17583"/>
                </a:lnTo>
                <a:lnTo>
                  <a:pt x="36402" y="13120"/>
                </a:lnTo>
                <a:lnTo>
                  <a:pt x="33987" y="11756"/>
                </a:lnTo>
                <a:lnTo>
                  <a:pt x="40921" y="11756"/>
                </a:lnTo>
                <a:lnTo>
                  <a:pt x="43014" y="13775"/>
                </a:lnTo>
                <a:lnTo>
                  <a:pt x="44332" y="17519"/>
                </a:lnTo>
                <a:lnTo>
                  <a:pt x="44332" y="27237"/>
                </a:lnTo>
                <a:lnTo>
                  <a:pt x="43170" y="31184"/>
                </a:lnTo>
                <a:lnTo>
                  <a:pt x="40558" y="34687"/>
                </a:lnTo>
                <a:close/>
              </a:path>
              <a:path w="124460" h="39369">
                <a:moveTo>
                  <a:pt x="64267" y="38698"/>
                </a:moveTo>
                <a:lnTo>
                  <a:pt x="57333" y="38698"/>
                </a:lnTo>
                <a:lnTo>
                  <a:pt x="54456" y="37288"/>
                </a:lnTo>
                <a:lnTo>
                  <a:pt x="52096" y="32954"/>
                </a:lnTo>
                <a:lnTo>
                  <a:pt x="51681" y="30935"/>
                </a:lnTo>
                <a:lnTo>
                  <a:pt x="51681" y="8270"/>
                </a:lnTo>
                <a:lnTo>
                  <a:pt x="56771" y="8270"/>
                </a:lnTo>
                <a:lnTo>
                  <a:pt x="56810" y="29653"/>
                </a:lnTo>
                <a:lnTo>
                  <a:pt x="57010" y="30686"/>
                </a:lnTo>
                <a:lnTo>
                  <a:pt x="58375" y="33415"/>
                </a:lnTo>
                <a:lnTo>
                  <a:pt x="60026" y="34300"/>
                </a:lnTo>
                <a:lnTo>
                  <a:pt x="70434" y="34300"/>
                </a:lnTo>
                <a:lnTo>
                  <a:pt x="70233" y="34651"/>
                </a:lnTo>
                <a:lnTo>
                  <a:pt x="69431" y="35600"/>
                </a:lnTo>
                <a:lnTo>
                  <a:pt x="66572" y="37924"/>
                </a:lnTo>
                <a:lnTo>
                  <a:pt x="64267" y="38698"/>
                </a:lnTo>
                <a:close/>
              </a:path>
              <a:path w="124460" h="39369">
                <a:moveTo>
                  <a:pt x="70434" y="34300"/>
                </a:moveTo>
                <a:lnTo>
                  <a:pt x="65908" y="34300"/>
                </a:lnTo>
                <a:lnTo>
                  <a:pt x="68269" y="32751"/>
                </a:lnTo>
                <a:lnTo>
                  <a:pt x="69523" y="29653"/>
                </a:lnTo>
                <a:lnTo>
                  <a:pt x="70205" y="27993"/>
                </a:lnTo>
                <a:lnTo>
                  <a:pt x="70546" y="25716"/>
                </a:lnTo>
                <a:lnTo>
                  <a:pt x="70546" y="8270"/>
                </a:lnTo>
                <a:lnTo>
                  <a:pt x="75525" y="8270"/>
                </a:lnTo>
                <a:lnTo>
                  <a:pt x="75525" y="33526"/>
                </a:lnTo>
                <a:lnTo>
                  <a:pt x="70878" y="33526"/>
                </a:lnTo>
                <a:lnTo>
                  <a:pt x="70434" y="34300"/>
                </a:lnTo>
                <a:close/>
              </a:path>
              <a:path w="124460" h="39369">
                <a:moveTo>
                  <a:pt x="75525" y="37896"/>
                </a:moveTo>
                <a:lnTo>
                  <a:pt x="70823" y="37896"/>
                </a:lnTo>
                <a:lnTo>
                  <a:pt x="70878" y="33526"/>
                </a:lnTo>
                <a:lnTo>
                  <a:pt x="75525" y="33526"/>
                </a:lnTo>
                <a:lnTo>
                  <a:pt x="75525" y="37896"/>
                </a:lnTo>
                <a:close/>
              </a:path>
              <a:path w="124460" h="39369">
                <a:moveTo>
                  <a:pt x="90869" y="8270"/>
                </a:moveTo>
                <a:lnTo>
                  <a:pt x="85834" y="8270"/>
                </a:lnTo>
                <a:lnTo>
                  <a:pt x="85834" y="0"/>
                </a:lnTo>
                <a:lnTo>
                  <a:pt x="90869" y="0"/>
                </a:lnTo>
                <a:lnTo>
                  <a:pt x="90869" y="8270"/>
                </a:lnTo>
                <a:close/>
              </a:path>
              <a:path w="124460" h="39369">
                <a:moveTo>
                  <a:pt x="95599" y="12337"/>
                </a:moveTo>
                <a:lnTo>
                  <a:pt x="81823" y="12337"/>
                </a:lnTo>
                <a:lnTo>
                  <a:pt x="81823" y="8270"/>
                </a:lnTo>
                <a:lnTo>
                  <a:pt x="95599" y="8270"/>
                </a:lnTo>
                <a:lnTo>
                  <a:pt x="95599" y="12337"/>
                </a:lnTo>
                <a:close/>
              </a:path>
              <a:path w="124460" h="39369">
                <a:moveTo>
                  <a:pt x="89485" y="38366"/>
                </a:moveTo>
                <a:lnTo>
                  <a:pt x="87909" y="37772"/>
                </a:lnTo>
                <a:lnTo>
                  <a:pt x="86249" y="35393"/>
                </a:lnTo>
                <a:lnTo>
                  <a:pt x="85889" y="34051"/>
                </a:lnTo>
                <a:lnTo>
                  <a:pt x="85834" y="12337"/>
                </a:lnTo>
                <a:lnTo>
                  <a:pt x="90869" y="12337"/>
                </a:lnTo>
                <a:lnTo>
                  <a:pt x="90869" y="32705"/>
                </a:lnTo>
                <a:lnTo>
                  <a:pt x="91219" y="33397"/>
                </a:lnTo>
                <a:lnTo>
                  <a:pt x="92307" y="33950"/>
                </a:lnTo>
                <a:lnTo>
                  <a:pt x="92952" y="34051"/>
                </a:lnTo>
                <a:lnTo>
                  <a:pt x="95599" y="34051"/>
                </a:lnTo>
                <a:lnTo>
                  <a:pt x="95599" y="37896"/>
                </a:lnTo>
                <a:lnTo>
                  <a:pt x="95027" y="38062"/>
                </a:lnTo>
                <a:lnTo>
                  <a:pt x="94432" y="38182"/>
                </a:lnTo>
                <a:lnTo>
                  <a:pt x="93197" y="38330"/>
                </a:lnTo>
                <a:lnTo>
                  <a:pt x="89485" y="38366"/>
                </a:lnTo>
                <a:close/>
              </a:path>
              <a:path w="124460" h="39369">
                <a:moveTo>
                  <a:pt x="95599" y="34051"/>
                </a:moveTo>
                <a:lnTo>
                  <a:pt x="92952" y="34051"/>
                </a:lnTo>
                <a:lnTo>
                  <a:pt x="95599" y="33968"/>
                </a:lnTo>
                <a:lnTo>
                  <a:pt x="95599" y="34051"/>
                </a:lnTo>
                <a:close/>
              </a:path>
              <a:path w="124460" h="39369">
                <a:moveTo>
                  <a:pt x="112076" y="38947"/>
                </a:moveTo>
                <a:lnTo>
                  <a:pt x="106876" y="38947"/>
                </a:lnTo>
                <a:lnTo>
                  <a:pt x="103750" y="37606"/>
                </a:lnTo>
                <a:lnTo>
                  <a:pt x="98623" y="32239"/>
                </a:lnTo>
                <a:lnTo>
                  <a:pt x="97382" y="28602"/>
                </a:lnTo>
                <a:lnTo>
                  <a:pt x="97341" y="18893"/>
                </a:lnTo>
                <a:lnTo>
                  <a:pt x="98632" y="15029"/>
                </a:lnTo>
                <a:lnTo>
                  <a:pt x="103806" y="9086"/>
                </a:lnTo>
                <a:lnTo>
                  <a:pt x="107171" y="7606"/>
                </a:lnTo>
                <a:lnTo>
                  <a:pt x="113441" y="7606"/>
                </a:lnTo>
                <a:lnTo>
                  <a:pt x="115478" y="8100"/>
                </a:lnTo>
                <a:lnTo>
                  <a:pt x="119425" y="10073"/>
                </a:lnTo>
                <a:lnTo>
                  <a:pt x="120928" y="11350"/>
                </a:lnTo>
                <a:lnTo>
                  <a:pt x="121325" y="11949"/>
                </a:lnTo>
                <a:lnTo>
                  <a:pt x="108747" y="11949"/>
                </a:lnTo>
                <a:lnTo>
                  <a:pt x="106829" y="12775"/>
                </a:lnTo>
                <a:lnTo>
                  <a:pt x="103731" y="16076"/>
                </a:lnTo>
                <a:lnTo>
                  <a:pt x="102921" y="18146"/>
                </a:lnTo>
                <a:lnTo>
                  <a:pt x="102818" y="20718"/>
                </a:lnTo>
                <a:lnTo>
                  <a:pt x="124329" y="20718"/>
                </a:lnTo>
                <a:lnTo>
                  <a:pt x="124395" y="21686"/>
                </a:lnTo>
                <a:lnTo>
                  <a:pt x="124395" y="24674"/>
                </a:lnTo>
                <a:lnTo>
                  <a:pt x="102680" y="24674"/>
                </a:lnTo>
                <a:lnTo>
                  <a:pt x="102772" y="27680"/>
                </a:lnTo>
                <a:lnTo>
                  <a:pt x="103482" y="30091"/>
                </a:lnTo>
                <a:lnTo>
                  <a:pt x="106138" y="33724"/>
                </a:lnTo>
                <a:lnTo>
                  <a:pt x="108194" y="34632"/>
                </a:lnTo>
                <a:lnTo>
                  <a:pt x="121177" y="34632"/>
                </a:lnTo>
                <a:lnTo>
                  <a:pt x="120245" y="35517"/>
                </a:lnTo>
                <a:lnTo>
                  <a:pt x="118733" y="36993"/>
                </a:lnTo>
                <a:lnTo>
                  <a:pt x="116861" y="37988"/>
                </a:lnTo>
                <a:lnTo>
                  <a:pt x="114630" y="38505"/>
                </a:lnTo>
                <a:lnTo>
                  <a:pt x="113431" y="38800"/>
                </a:lnTo>
                <a:lnTo>
                  <a:pt x="112076" y="38947"/>
                </a:lnTo>
                <a:close/>
              </a:path>
              <a:path w="124460" h="39369">
                <a:moveTo>
                  <a:pt x="124329" y="20718"/>
                </a:moveTo>
                <a:lnTo>
                  <a:pt x="119277" y="20718"/>
                </a:lnTo>
                <a:lnTo>
                  <a:pt x="119074" y="18561"/>
                </a:lnTo>
                <a:lnTo>
                  <a:pt x="118604" y="16836"/>
                </a:lnTo>
                <a:lnTo>
                  <a:pt x="116502" y="13148"/>
                </a:lnTo>
                <a:lnTo>
                  <a:pt x="114224" y="11949"/>
                </a:lnTo>
                <a:lnTo>
                  <a:pt x="121325" y="11949"/>
                </a:lnTo>
                <a:lnTo>
                  <a:pt x="122956" y="14411"/>
                </a:lnTo>
                <a:lnTo>
                  <a:pt x="123620" y="16154"/>
                </a:lnTo>
                <a:lnTo>
                  <a:pt x="123958" y="18173"/>
                </a:lnTo>
                <a:lnTo>
                  <a:pt x="124247" y="19510"/>
                </a:lnTo>
                <a:lnTo>
                  <a:pt x="124329" y="20718"/>
                </a:lnTo>
                <a:close/>
              </a:path>
              <a:path w="124460" h="39369">
                <a:moveTo>
                  <a:pt x="121177" y="34632"/>
                </a:moveTo>
                <a:lnTo>
                  <a:pt x="113579" y="34632"/>
                </a:lnTo>
                <a:lnTo>
                  <a:pt x="115654" y="33775"/>
                </a:lnTo>
                <a:lnTo>
                  <a:pt x="117203" y="32060"/>
                </a:lnTo>
                <a:lnTo>
                  <a:pt x="118088" y="31064"/>
                </a:lnTo>
                <a:lnTo>
                  <a:pt x="118715" y="29911"/>
                </a:lnTo>
                <a:lnTo>
                  <a:pt x="119084" y="28602"/>
                </a:lnTo>
                <a:lnTo>
                  <a:pt x="123980" y="28602"/>
                </a:lnTo>
                <a:lnTo>
                  <a:pt x="123851" y="29690"/>
                </a:lnTo>
                <a:lnTo>
                  <a:pt x="123422" y="30902"/>
                </a:lnTo>
                <a:lnTo>
                  <a:pt x="121965" y="33576"/>
                </a:lnTo>
                <a:lnTo>
                  <a:pt x="121177" y="346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34" name="object 43">
            <a:extLst>
              <a:ext uri="{FF2B5EF4-FFF2-40B4-BE49-F238E27FC236}">
                <a16:creationId xmlns:a16="http://schemas.microsoft.com/office/drawing/2014/main" id="{C501F4D0-D8E6-4065-99E6-134B667EC621}"/>
              </a:ext>
            </a:extLst>
          </p:cNvPr>
          <p:cNvSpPr>
            <a:spLocks/>
          </p:cNvSpPr>
          <p:nvPr/>
        </p:nvSpPr>
        <p:spPr bwMode="auto">
          <a:xfrm>
            <a:off x="766763" y="603250"/>
            <a:ext cx="4602162" cy="2520950"/>
          </a:xfrm>
          <a:custGeom>
            <a:avLst/>
            <a:gdLst>
              <a:gd name="T0" fmla="*/ 0 w 3448050"/>
              <a:gd name="T1" fmla="*/ 0 h 1887855"/>
              <a:gd name="T2" fmla="*/ 6141830 w 3448050"/>
              <a:gd name="T3" fmla="*/ 0 h 1887855"/>
              <a:gd name="T4" fmla="*/ 6141830 w 3448050"/>
              <a:gd name="T5" fmla="*/ 3368228 h 1887855"/>
              <a:gd name="T6" fmla="*/ 0 w 3448050"/>
              <a:gd name="T7" fmla="*/ 3368228 h 1887855"/>
              <a:gd name="T8" fmla="*/ 0 w 3448050"/>
              <a:gd name="T9" fmla="*/ 0 h 1887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48050" h="1887855">
                <a:moveTo>
                  <a:pt x="0" y="0"/>
                </a:moveTo>
                <a:lnTo>
                  <a:pt x="3447643" y="0"/>
                </a:lnTo>
                <a:lnTo>
                  <a:pt x="3447643" y="1887272"/>
                </a:lnTo>
                <a:lnTo>
                  <a:pt x="0" y="1887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035" name="object 44">
            <a:extLst>
              <a:ext uri="{FF2B5EF4-FFF2-40B4-BE49-F238E27FC236}">
                <a16:creationId xmlns:a16="http://schemas.microsoft.com/office/drawing/2014/main" id="{A6C4631E-E441-466C-8671-9CEF87DE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750888"/>
            <a:ext cx="3182937" cy="23225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95514EAF-2117-4548-B83B-077346E3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1263650"/>
            <a:ext cx="6172200" cy="687388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400" spc="80" dirty="0">
                <a:solidFill>
                  <a:srgbClr val="000000"/>
                </a:solidFill>
              </a:rPr>
              <a:t>组件</a:t>
            </a:r>
            <a:r>
              <a:rPr lang="en-US" altLang="zh-CN" sz="4400" spc="-127" dirty="0">
                <a:solidFill>
                  <a:srgbClr val="000000"/>
                </a:solidFill>
              </a:rPr>
              <a:t> </a:t>
            </a:r>
            <a:r>
              <a:rPr lang="en-US" altLang="zh-CN" sz="4400" spc="40" dirty="0">
                <a:solidFill>
                  <a:srgbClr val="000000"/>
                </a:solidFill>
              </a:rPr>
              <a:t>定型</a:t>
            </a:r>
            <a:endParaRPr lang="en-US" altLang="zh-CN" sz="4400" dirty="0">
              <a:cs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7DF385-274E-4D48-9ADC-11FAAE33C3FF}"/>
              </a:ext>
            </a:extLst>
          </p:cNvPr>
          <p:cNvSpPr/>
          <p:nvPr/>
        </p:nvSpPr>
        <p:spPr>
          <a:xfrm>
            <a:off x="1781175" y="2035175"/>
            <a:ext cx="4038600" cy="261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b="1" spc="20" dirty="0">
                <a:solidFill>
                  <a:srgbClr val="000000"/>
                </a:solidFill>
              </a:rPr>
              <a:t>类型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-7" dirty="0">
                <a:solidFill>
                  <a:srgbClr val="000000"/>
                </a:solidFill>
              </a:rPr>
              <a:t>的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20" dirty="0">
                <a:solidFill>
                  <a:srgbClr val="000000"/>
                </a:solidFill>
              </a:rPr>
              <a:t>组件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33" dirty="0">
                <a:solidFill>
                  <a:srgbClr val="000000"/>
                </a:solidFill>
              </a:rPr>
              <a:t>和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13" dirty="0">
                <a:solidFill>
                  <a:srgbClr val="000000"/>
                </a:solidFill>
              </a:rPr>
              <a:t>连接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27" dirty="0">
                <a:solidFill>
                  <a:srgbClr val="000000"/>
                </a:solidFill>
              </a:rPr>
              <a:t>在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13" dirty="0">
                <a:solidFill>
                  <a:srgbClr val="000000"/>
                </a:solidFill>
              </a:rPr>
              <a:t>概念</a:t>
            </a:r>
            <a:r>
              <a:rPr lang="en-US" altLang="zh-CN" sz="1100" b="1" spc="-40" dirty="0">
                <a:solidFill>
                  <a:srgbClr val="000000"/>
                </a:solidFill>
              </a:rPr>
              <a:t> </a:t>
            </a:r>
            <a:r>
              <a:rPr lang="en-US" altLang="zh-CN" sz="1100" b="1" spc="7" dirty="0">
                <a:solidFill>
                  <a:srgbClr val="000000"/>
                </a:solidFill>
              </a:rPr>
              <a:t>建筑</a:t>
            </a:r>
            <a:endParaRPr lang="zh-CN" altLang="en-US" sz="1050" b="1" dirty="0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4A0554C-A1E0-4BA1-808A-A3D717F64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127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140" dirty="0"/>
              <a:t> </a:t>
            </a:r>
            <a:r>
              <a:rPr sz="2745" spc="27" dirty="0"/>
              <a:t>定型</a:t>
            </a:r>
          </a:p>
        </p:txBody>
      </p:sp>
      <p:sp>
        <p:nvSpPr>
          <p:cNvPr id="88067" name="object 4">
            <a:extLst>
              <a:ext uri="{FF2B5EF4-FFF2-40B4-BE49-F238E27FC236}">
                <a16:creationId xmlns:a16="http://schemas.microsoft.com/office/drawing/2014/main" id="{4BD48B37-253E-4AC0-942E-91DA4B77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069975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68" name="object 5">
            <a:extLst>
              <a:ext uri="{FF2B5EF4-FFF2-40B4-BE49-F238E27FC236}">
                <a16:creationId xmlns:a16="http://schemas.microsoft.com/office/drawing/2014/main" id="{CCB5E7E8-7C1E-4327-9FBA-0179072BE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350963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69" name="object 6">
            <a:extLst>
              <a:ext uri="{FF2B5EF4-FFF2-40B4-BE49-F238E27FC236}">
                <a16:creationId xmlns:a16="http://schemas.microsoft.com/office/drawing/2014/main" id="{DE64A1C8-EE51-4DC8-83DF-723FB2A7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630363"/>
            <a:ext cx="93663" cy="93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0" name="object 7">
            <a:extLst>
              <a:ext uri="{FF2B5EF4-FFF2-40B4-BE49-F238E27FC236}">
                <a16:creationId xmlns:a16="http://schemas.microsoft.com/office/drawing/2014/main" id="{EC794D17-2A63-4C1B-890E-D6E499C1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909763"/>
            <a:ext cx="93663" cy="968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1" name="object 8">
            <a:extLst>
              <a:ext uri="{FF2B5EF4-FFF2-40B4-BE49-F238E27FC236}">
                <a16:creationId xmlns:a16="http://schemas.microsoft.com/office/drawing/2014/main" id="{8ECAC2BA-0827-49D8-9FA5-8216DFAD3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92338"/>
            <a:ext cx="93663" cy="936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2" name="object 9">
            <a:extLst>
              <a:ext uri="{FF2B5EF4-FFF2-40B4-BE49-F238E27FC236}">
                <a16:creationId xmlns:a16="http://schemas.microsoft.com/office/drawing/2014/main" id="{C7752802-F363-419D-B5E0-94E71133D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25513"/>
            <a:ext cx="5214937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通过构造型标记组件向组件添加语义, 以指示某些属性表示组件: 与用户的交互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持久性存储: 来自外部系统的持久数据或数据实时组件: 处理请求 "快速" 的组件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9E4E24A-CF6E-4FEB-8A25-8E1CDBE37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625" y="53975"/>
            <a:ext cx="5759450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模型</a:t>
            </a:r>
            <a:r>
              <a:rPr sz="2745" spc="40" dirty="0"/>
              <a:t>抽象</a:t>
            </a:r>
            <a:r>
              <a:rPr sz="2745" spc="67" dirty="0"/>
              <a:t>和</a:t>
            </a:r>
            <a:r>
              <a:rPr sz="2745" spc="40" dirty="0"/>
              <a:t>粒 度</a:t>
            </a:r>
            <a:r>
              <a:rPr sz="2745" spc="-280" dirty="0"/>
              <a:t> </a:t>
            </a:r>
            <a:r>
              <a:rPr sz="2745" spc="40" dirty="0"/>
              <a:t>水平</a:t>
            </a:r>
          </a:p>
        </p:txBody>
      </p:sp>
      <p:sp>
        <p:nvSpPr>
          <p:cNvPr id="37891" name="object 9">
            <a:extLst>
              <a:ext uri="{FF2B5EF4-FFF2-40B4-BE49-F238E27FC236}">
                <a16:creationId xmlns:a16="http://schemas.microsoft.com/office/drawing/2014/main" id="{DA23986B-FB0A-42BF-BD67-BC339D14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511175"/>
            <a:ext cx="5943600" cy="2794000"/>
          </a:xfrm>
        </p:spPr>
        <p:txBody>
          <a:bodyPr lIns="0" tIns="145597" rIns="0" bIns="0">
            <a:spAutoFit/>
          </a:bodyPr>
          <a:lstStyle/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模型可以在不同层次的抽象和细节上创建, 例如, 一个面向对象的汽车模型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在最低的细节水平: 汽车有发动机, 车轮, 刹车等。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在最高的细节级别: 带有变量的汽车对象, 与其他对象交互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面向对象编程模型</a:t>
            </a:r>
            <a:r>
              <a:rPr lang="zh-CN" altLang="zh-CN" sz="1869" b="1" dirty="0">
                <a:latin typeface="Trebuchet MS" panose="020B0603020202020204" pitchFamily="34" charset="0"/>
              </a:rPr>
              <a:t>文摘</a:t>
            </a:r>
            <a:r>
              <a:rPr lang="zh-CN" altLang="zh-CN" sz="1869" dirty="0"/>
              <a:t>装配, 操作系统, 硬件,..。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198EB52-13FD-4E06-AD8D-9EDD206DD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47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140" dirty="0"/>
              <a:t> </a:t>
            </a:r>
            <a:r>
              <a:rPr sz="2745" spc="27" dirty="0"/>
              <a:t>定型</a:t>
            </a:r>
          </a:p>
        </p:txBody>
      </p:sp>
      <p:sp>
        <p:nvSpPr>
          <p:cNvPr id="89091" name="object 4">
            <a:extLst>
              <a:ext uri="{FF2B5EF4-FFF2-40B4-BE49-F238E27FC236}">
                <a16:creationId xmlns:a16="http://schemas.microsoft.com/office/drawing/2014/main" id="{75D39141-D74D-4B0A-BC24-73D25927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592138"/>
            <a:ext cx="3757613" cy="1827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44563E7-6544-4FE6-A86F-4C76C175DA7E}"/>
              </a:ext>
            </a:extLst>
          </p:cNvPr>
          <p:cNvSpPr txBox="1"/>
          <p:nvPr/>
        </p:nvSpPr>
        <p:spPr>
          <a:xfrm>
            <a:off x="1487488" y="2597150"/>
            <a:ext cx="3173412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7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图：</a:t>
            </a:r>
            <a:r>
              <a:rPr sz="1335" spc="13" dirty="0">
                <a:latin typeface="Calibri"/>
                <a:ea typeface="+mn-ea"/>
                <a:cs typeface="Calibri"/>
              </a:rPr>
              <a:t>源：</a:t>
            </a:r>
            <a:r>
              <a:rPr sz="1335" dirty="0">
                <a:latin typeface="Calibri"/>
                <a:ea typeface="+mn-ea"/>
                <a:cs typeface="Calibri"/>
              </a:rPr>
              <a:t>软件体系结构</a:t>
            </a:r>
            <a:r>
              <a:rPr sz="1335" spc="-7" dirty="0">
                <a:latin typeface="Calibri"/>
                <a:ea typeface="+mn-ea"/>
                <a:cs typeface="Calibri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底漆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8D3D31F-0CA1-4219-BEA0-374ADAF7E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-952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组件</a:t>
            </a:r>
            <a:r>
              <a:rPr sz="2745" spc="-140" dirty="0"/>
              <a:t> </a:t>
            </a:r>
            <a:r>
              <a:rPr sz="2745" spc="27" dirty="0"/>
              <a:t>定型</a:t>
            </a:r>
          </a:p>
        </p:txBody>
      </p:sp>
      <p:sp>
        <p:nvSpPr>
          <p:cNvPr id="90115" name="object 4">
            <a:extLst>
              <a:ext uri="{FF2B5EF4-FFF2-40B4-BE49-F238E27FC236}">
                <a16:creationId xmlns:a16="http://schemas.microsoft.com/office/drawing/2014/main" id="{FC5912CF-A92B-40A6-B294-539030C5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595313"/>
            <a:ext cx="4376737" cy="2378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16" name="object 5">
            <a:extLst>
              <a:ext uri="{FF2B5EF4-FFF2-40B4-BE49-F238E27FC236}">
                <a16:creationId xmlns:a16="http://schemas.microsoft.com/office/drawing/2014/main" id="{0DC3A992-D5FE-41F5-A17D-CEB31C2B1181}"/>
              </a:ext>
            </a:extLst>
          </p:cNvPr>
          <p:cNvSpPr>
            <a:spLocks/>
          </p:cNvSpPr>
          <p:nvPr/>
        </p:nvSpPr>
        <p:spPr bwMode="auto">
          <a:xfrm>
            <a:off x="769938" y="509588"/>
            <a:ext cx="4600575" cy="2522537"/>
          </a:xfrm>
          <a:custGeom>
            <a:avLst/>
            <a:gdLst>
              <a:gd name="T0" fmla="*/ 0 w 3448050"/>
              <a:gd name="T1" fmla="*/ 0 h 1887855"/>
              <a:gd name="T2" fmla="*/ 6139712 w 3448050"/>
              <a:gd name="T3" fmla="*/ 0 h 1887855"/>
              <a:gd name="T4" fmla="*/ 6139712 w 3448050"/>
              <a:gd name="T5" fmla="*/ 3370348 h 1887855"/>
              <a:gd name="T6" fmla="*/ 0 w 3448050"/>
              <a:gd name="T7" fmla="*/ 3370348 h 1887855"/>
              <a:gd name="T8" fmla="*/ 0 w 3448050"/>
              <a:gd name="T9" fmla="*/ 0 h 1887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48050" h="1887855">
                <a:moveTo>
                  <a:pt x="0" y="0"/>
                </a:moveTo>
                <a:lnTo>
                  <a:pt x="3447643" y="0"/>
                </a:lnTo>
                <a:lnTo>
                  <a:pt x="3447643" y="1887272"/>
                </a:lnTo>
                <a:lnTo>
                  <a:pt x="0" y="1887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17" name="object 6">
            <a:extLst>
              <a:ext uri="{FF2B5EF4-FFF2-40B4-BE49-F238E27FC236}">
                <a16:creationId xmlns:a16="http://schemas.microsoft.com/office/drawing/2014/main" id="{EF13EF9B-1404-48DC-B45E-708A8990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2687638"/>
            <a:ext cx="160337" cy="188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18" name="object 7">
            <a:extLst>
              <a:ext uri="{FF2B5EF4-FFF2-40B4-BE49-F238E27FC236}">
                <a16:creationId xmlns:a16="http://schemas.microsoft.com/office/drawing/2014/main" id="{194A3C82-7498-4E4F-9240-EC90FED8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596900"/>
            <a:ext cx="190500" cy="1889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19" name="object 8">
            <a:extLst>
              <a:ext uri="{FF2B5EF4-FFF2-40B4-BE49-F238E27FC236}">
                <a16:creationId xmlns:a16="http://schemas.microsoft.com/office/drawing/2014/main" id="{0F33C6C9-4D66-46BF-A9CC-69D9AEE38C2B}"/>
              </a:ext>
            </a:extLst>
          </p:cNvPr>
          <p:cNvSpPr>
            <a:spLocks/>
          </p:cNvSpPr>
          <p:nvPr/>
        </p:nvSpPr>
        <p:spPr bwMode="auto">
          <a:xfrm>
            <a:off x="1044575" y="833438"/>
            <a:ext cx="176213" cy="100012"/>
          </a:xfrm>
          <a:custGeom>
            <a:avLst/>
            <a:gdLst>
              <a:gd name="T0" fmla="*/ 0 w 131444"/>
              <a:gd name="T1" fmla="*/ 0 h 74294"/>
              <a:gd name="T2" fmla="*/ 236316 w 131444"/>
              <a:gd name="T3" fmla="*/ 0 h 74294"/>
              <a:gd name="T4" fmla="*/ 236316 w 131444"/>
              <a:gd name="T5" fmla="*/ 134355 h 74294"/>
              <a:gd name="T6" fmla="*/ 0 w 131444"/>
              <a:gd name="T7" fmla="*/ 134355 h 74294"/>
              <a:gd name="T8" fmla="*/ 0 w 131444"/>
              <a:gd name="T9" fmla="*/ 0 h 74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444" h="74294">
                <a:moveTo>
                  <a:pt x="0" y="0"/>
                </a:moveTo>
                <a:lnTo>
                  <a:pt x="131435" y="0"/>
                </a:lnTo>
                <a:lnTo>
                  <a:pt x="131435" y="74142"/>
                </a:lnTo>
                <a:lnTo>
                  <a:pt x="0" y="74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20" name="object 9">
            <a:extLst>
              <a:ext uri="{FF2B5EF4-FFF2-40B4-BE49-F238E27FC236}">
                <a16:creationId xmlns:a16="http://schemas.microsoft.com/office/drawing/2014/main" id="{13E3A21D-C1B7-44F6-8329-AFF7BEA54BF2}"/>
              </a:ext>
            </a:extLst>
          </p:cNvPr>
          <p:cNvSpPr>
            <a:spLocks/>
          </p:cNvSpPr>
          <p:nvPr/>
        </p:nvSpPr>
        <p:spPr bwMode="auto">
          <a:xfrm>
            <a:off x="1050925" y="842963"/>
            <a:ext cx="152400" cy="57150"/>
          </a:xfrm>
          <a:custGeom>
            <a:avLst/>
            <a:gdLst>
              <a:gd name="T0" fmla="*/ 7915 w 114934"/>
              <a:gd name="T1" fmla="*/ 72257 h 42544"/>
              <a:gd name="T2" fmla="*/ 0 w 114934"/>
              <a:gd name="T3" fmla="*/ 0 h 42544"/>
              <a:gd name="T4" fmla="*/ 10870 w 114934"/>
              <a:gd name="T5" fmla="*/ 56169 h 42544"/>
              <a:gd name="T6" fmla="*/ 20630 w 114934"/>
              <a:gd name="T7" fmla="*/ 67913 h 42544"/>
              <a:gd name="T8" fmla="*/ 40445 w 114934"/>
              <a:gd name="T9" fmla="*/ 76769 h 42544"/>
              <a:gd name="T10" fmla="*/ 41390 w 114934"/>
              <a:gd name="T11" fmla="*/ 64977 h 42544"/>
              <a:gd name="T12" fmla="*/ 46761 w 114934"/>
              <a:gd name="T13" fmla="*/ 0 h 42544"/>
              <a:gd name="T14" fmla="*/ 55460 w 114934"/>
              <a:gd name="T15" fmla="*/ 58272 h 42544"/>
              <a:gd name="T16" fmla="*/ 91188 w 114934"/>
              <a:gd name="T17" fmla="*/ 69134 h 42544"/>
              <a:gd name="T18" fmla="*/ 100263 w 114934"/>
              <a:gd name="T19" fmla="*/ 63160 h 42544"/>
              <a:gd name="T20" fmla="*/ 97274 w 114934"/>
              <a:gd name="T21" fmla="*/ 54727 h 42544"/>
              <a:gd name="T22" fmla="*/ 78259 w 114934"/>
              <a:gd name="T23" fmla="*/ 49142 h 42544"/>
              <a:gd name="T24" fmla="*/ 69054 w 114934"/>
              <a:gd name="T25" fmla="*/ 43952 h 42544"/>
              <a:gd name="T26" fmla="*/ 68950 w 114934"/>
              <a:gd name="T27" fmla="*/ 26811 h 42544"/>
              <a:gd name="T28" fmla="*/ 94843 w 114934"/>
              <a:gd name="T29" fmla="*/ 18835 h 42544"/>
              <a:gd name="T30" fmla="*/ 82929 w 114934"/>
              <a:gd name="T31" fmla="*/ 26676 h 42544"/>
              <a:gd name="T32" fmla="*/ 76122 w 114934"/>
              <a:gd name="T33" fmla="*/ 31732 h 42544"/>
              <a:gd name="T34" fmla="*/ 79500 w 114934"/>
              <a:gd name="T35" fmla="*/ 39608 h 42544"/>
              <a:gd name="T36" fmla="*/ 97438 w 114934"/>
              <a:gd name="T37" fmla="*/ 44918 h 42544"/>
              <a:gd name="T38" fmla="*/ 108978 w 114934"/>
              <a:gd name="T39" fmla="*/ 53980 h 42544"/>
              <a:gd name="T40" fmla="*/ 106118 w 114934"/>
              <a:gd name="T41" fmla="*/ 69134 h 42544"/>
              <a:gd name="T42" fmla="*/ 98727 w 114934"/>
              <a:gd name="T43" fmla="*/ 33870 h 42544"/>
              <a:gd name="T44" fmla="*/ 94760 w 114934"/>
              <a:gd name="T45" fmla="*/ 27881 h 42544"/>
              <a:gd name="T46" fmla="*/ 106217 w 114934"/>
              <a:gd name="T47" fmla="*/ 29120 h 42544"/>
              <a:gd name="T48" fmla="*/ 94728 w 114934"/>
              <a:gd name="T49" fmla="*/ 76871 h 42544"/>
              <a:gd name="T50" fmla="*/ 67655 w 114934"/>
              <a:gd name="T51" fmla="*/ 67657 h 42544"/>
              <a:gd name="T52" fmla="*/ 74162 w 114934"/>
              <a:gd name="T53" fmla="*/ 57679 h 42544"/>
              <a:gd name="T54" fmla="*/ 78585 w 114934"/>
              <a:gd name="T55" fmla="*/ 67657 h 42544"/>
              <a:gd name="T56" fmla="*/ 100123 w 114934"/>
              <a:gd name="T57" fmla="*/ 75107 h 42544"/>
              <a:gd name="T58" fmla="*/ 135954 w 114934"/>
              <a:gd name="T59" fmla="*/ 76718 h 42544"/>
              <a:gd name="T60" fmla="*/ 119148 w 114934"/>
              <a:gd name="T61" fmla="*/ 57679 h 42544"/>
              <a:gd name="T62" fmla="*/ 130520 w 114934"/>
              <a:gd name="T63" fmla="*/ 21763 h 42544"/>
              <a:gd name="T64" fmla="*/ 151181 w 114934"/>
              <a:gd name="T65" fmla="*/ 19947 h 42544"/>
              <a:gd name="T66" fmla="*/ 161528 w 114934"/>
              <a:gd name="T67" fmla="*/ 27032 h 42544"/>
              <a:gd name="T68" fmla="*/ 130386 w 114934"/>
              <a:gd name="T69" fmla="*/ 34625 h 42544"/>
              <a:gd name="T70" fmla="*/ 166848 w 114934"/>
              <a:gd name="T71" fmla="*/ 43169 h 42544"/>
              <a:gd name="T72" fmla="*/ 128526 w 114934"/>
              <a:gd name="T73" fmla="*/ 50450 h 42544"/>
              <a:gd name="T74" fmla="*/ 134648 w 114934"/>
              <a:gd name="T75" fmla="*/ 67107 h 42544"/>
              <a:gd name="T76" fmla="*/ 159619 w 114934"/>
              <a:gd name="T77" fmla="*/ 70407 h 42544"/>
              <a:gd name="T78" fmla="*/ 149678 w 114934"/>
              <a:gd name="T79" fmla="*/ 75905 h 42544"/>
              <a:gd name="T80" fmla="*/ 166848 w 114934"/>
              <a:gd name="T81" fmla="*/ 43169 h 42544"/>
              <a:gd name="T82" fmla="*/ 156713 w 114934"/>
              <a:gd name="T83" fmla="*/ 36025 h 42544"/>
              <a:gd name="T84" fmla="*/ 161528 w 114934"/>
              <a:gd name="T85" fmla="*/ 27032 h 42544"/>
              <a:gd name="T86" fmla="*/ 166189 w 114934"/>
              <a:gd name="T87" fmla="*/ 38486 h 42544"/>
              <a:gd name="T88" fmla="*/ 161267 w 114934"/>
              <a:gd name="T89" fmla="*/ 68776 h 42544"/>
              <a:gd name="T90" fmla="*/ 154234 w 114934"/>
              <a:gd name="T91" fmla="*/ 64044 h 42544"/>
              <a:gd name="T92" fmla="*/ 157562 w 114934"/>
              <a:gd name="T93" fmla="*/ 57679 h 42544"/>
              <a:gd name="T94" fmla="*/ 165241 w 114934"/>
              <a:gd name="T95" fmla="*/ 61912 h 42544"/>
              <a:gd name="T96" fmla="*/ 191308 w 114934"/>
              <a:gd name="T97" fmla="*/ 29679 h 42544"/>
              <a:gd name="T98" fmla="*/ 186088 w 114934"/>
              <a:gd name="T99" fmla="*/ 25614 h 42544"/>
              <a:gd name="T100" fmla="*/ 199911 w 114934"/>
              <a:gd name="T101" fmla="*/ 19192 h 42544"/>
              <a:gd name="T102" fmla="*/ 193529 w 114934"/>
              <a:gd name="T103" fmla="*/ 28712 h 42544"/>
              <a:gd name="T104" fmla="*/ 175346 w 114934"/>
              <a:gd name="T105" fmla="*/ 74784 h 42544"/>
              <a:gd name="T106" fmla="*/ 183721 w 114934"/>
              <a:gd name="T107" fmla="*/ 29679 h 42544"/>
              <a:gd name="T108" fmla="*/ 185352 w 114934"/>
              <a:gd name="T109" fmla="*/ 36135 h 42544"/>
              <a:gd name="T110" fmla="*/ 200858 w 114934"/>
              <a:gd name="T111" fmla="*/ 28966 h 42544"/>
              <a:gd name="T112" fmla="*/ 200858 w 114934"/>
              <a:gd name="T113" fmla="*/ 28712 h 4254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4934" h="42544">
                <a:moveTo>
                  <a:pt x="23107" y="42185"/>
                </a:moveTo>
                <a:lnTo>
                  <a:pt x="9231" y="42185"/>
                </a:lnTo>
                <a:lnTo>
                  <a:pt x="4522" y="39705"/>
                </a:lnTo>
                <a:lnTo>
                  <a:pt x="680" y="32021"/>
                </a:lnTo>
                <a:lnTo>
                  <a:pt x="44" y="28385"/>
                </a:lnTo>
                <a:lnTo>
                  <a:pt x="0" y="0"/>
                </a:lnTo>
                <a:lnTo>
                  <a:pt x="5650" y="0"/>
                </a:lnTo>
                <a:lnTo>
                  <a:pt x="5650" y="28385"/>
                </a:lnTo>
                <a:lnTo>
                  <a:pt x="6210" y="30865"/>
                </a:lnTo>
                <a:lnTo>
                  <a:pt x="7329" y="32842"/>
                </a:lnTo>
                <a:lnTo>
                  <a:pt x="8989" y="35826"/>
                </a:lnTo>
                <a:lnTo>
                  <a:pt x="11786" y="37318"/>
                </a:lnTo>
                <a:lnTo>
                  <a:pt x="29024" y="37318"/>
                </a:lnTo>
                <a:lnTo>
                  <a:pt x="27825" y="39705"/>
                </a:lnTo>
                <a:lnTo>
                  <a:pt x="23107" y="42185"/>
                </a:lnTo>
                <a:close/>
              </a:path>
              <a:path w="114934" h="42544">
                <a:moveTo>
                  <a:pt x="29024" y="37318"/>
                </a:moveTo>
                <a:lnTo>
                  <a:pt x="20440" y="37318"/>
                </a:lnTo>
                <a:lnTo>
                  <a:pt x="23647" y="35705"/>
                </a:lnTo>
                <a:lnTo>
                  <a:pt x="26258" y="30725"/>
                </a:lnTo>
                <a:lnTo>
                  <a:pt x="26712" y="28385"/>
                </a:lnTo>
                <a:lnTo>
                  <a:pt x="26715" y="0"/>
                </a:lnTo>
                <a:lnTo>
                  <a:pt x="32366" y="0"/>
                </a:lnTo>
                <a:lnTo>
                  <a:pt x="32322" y="28385"/>
                </a:lnTo>
                <a:lnTo>
                  <a:pt x="31686" y="32021"/>
                </a:lnTo>
                <a:lnTo>
                  <a:pt x="29024" y="37318"/>
                </a:lnTo>
                <a:close/>
              </a:path>
              <a:path w="114934" h="42544">
                <a:moveTo>
                  <a:pt x="60627" y="37989"/>
                </a:moveTo>
                <a:lnTo>
                  <a:pt x="52097" y="37989"/>
                </a:lnTo>
                <a:lnTo>
                  <a:pt x="53738" y="37584"/>
                </a:lnTo>
                <a:lnTo>
                  <a:pt x="56573" y="35961"/>
                </a:lnTo>
                <a:lnTo>
                  <a:pt x="57282" y="34707"/>
                </a:lnTo>
                <a:lnTo>
                  <a:pt x="57266" y="31695"/>
                </a:lnTo>
                <a:lnTo>
                  <a:pt x="56713" y="30744"/>
                </a:lnTo>
                <a:lnTo>
                  <a:pt x="55575" y="30072"/>
                </a:lnTo>
                <a:lnTo>
                  <a:pt x="54848" y="29662"/>
                </a:lnTo>
                <a:lnTo>
                  <a:pt x="53412" y="29186"/>
                </a:lnTo>
                <a:lnTo>
                  <a:pt x="44712" y="27004"/>
                </a:lnTo>
                <a:lnTo>
                  <a:pt x="42828" y="26296"/>
                </a:lnTo>
                <a:lnTo>
                  <a:pt x="41616" y="25512"/>
                </a:lnTo>
                <a:lnTo>
                  <a:pt x="39453" y="24151"/>
                </a:lnTo>
                <a:lnTo>
                  <a:pt x="38371" y="22267"/>
                </a:lnTo>
                <a:lnTo>
                  <a:pt x="38371" y="17027"/>
                </a:lnTo>
                <a:lnTo>
                  <a:pt x="39392" y="14733"/>
                </a:lnTo>
                <a:lnTo>
                  <a:pt x="43476" y="11227"/>
                </a:lnTo>
                <a:lnTo>
                  <a:pt x="46223" y="10350"/>
                </a:lnTo>
                <a:lnTo>
                  <a:pt x="54186" y="10350"/>
                </a:lnTo>
                <a:lnTo>
                  <a:pt x="57440" y="11674"/>
                </a:lnTo>
                <a:lnTo>
                  <a:pt x="59686" y="14658"/>
                </a:lnTo>
                <a:lnTo>
                  <a:pt x="47379" y="14658"/>
                </a:lnTo>
                <a:lnTo>
                  <a:pt x="45938" y="15022"/>
                </a:lnTo>
                <a:lnTo>
                  <a:pt x="43980" y="16477"/>
                </a:lnTo>
                <a:lnTo>
                  <a:pt x="43490" y="17437"/>
                </a:lnTo>
                <a:lnTo>
                  <a:pt x="43490" y="19936"/>
                </a:lnTo>
                <a:lnTo>
                  <a:pt x="44134" y="20981"/>
                </a:lnTo>
                <a:lnTo>
                  <a:pt x="45421" y="21764"/>
                </a:lnTo>
                <a:lnTo>
                  <a:pt x="46167" y="22230"/>
                </a:lnTo>
                <a:lnTo>
                  <a:pt x="47267" y="22640"/>
                </a:lnTo>
                <a:lnTo>
                  <a:pt x="55669" y="24683"/>
                </a:lnTo>
                <a:lnTo>
                  <a:pt x="58093" y="25531"/>
                </a:lnTo>
                <a:lnTo>
                  <a:pt x="61282" y="27639"/>
                </a:lnTo>
                <a:lnTo>
                  <a:pt x="62261" y="29662"/>
                </a:lnTo>
                <a:lnTo>
                  <a:pt x="62261" y="35089"/>
                </a:lnTo>
                <a:lnTo>
                  <a:pt x="61250" y="37392"/>
                </a:lnTo>
                <a:lnTo>
                  <a:pt x="60627" y="37989"/>
                </a:lnTo>
                <a:close/>
              </a:path>
              <a:path w="114934" h="42544">
                <a:moveTo>
                  <a:pt x="61254" y="19750"/>
                </a:moveTo>
                <a:lnTo>
                  <a:pt x="56499" y="19750"/>
                </a:lnTo>
                <a:lnTo>
                  <a:pt x="56405" y="18612"/>
                </a:lnTo>
                <a:lnTo>
                  <a:pt x="56004" y="17577"/>
                </a:lnTo>
                <a:lnTo>
                  <a:pt x="55296" y="16644"/>
                </a:lnTo>
                <a:lnTo>
                  <a:pt x="54139" y="15320"/>
                </a:lnTo>
                <a:lnTo>
                  <a:pt x="52134" y="14658"/>
                </a:lnTo>
                <a:lnTo>
                  <a:pt x="59686" y="14658"/>
                </a:lnTo>
                <a:lnTo>
                  <a:pt x="60685" y="16001"/>
                </a:lnTo>
                <a:lnTo>
                  <a:pt x="61292" y="17810"/>
                </a:lnTo>
                <a:lnTo>
                  <a:pt x="61254" y="19750"/>
                </a:lnTo>
                <a:close/>
              </a:path>
              <a:path w="114934" h="42544">
                <a:moveTo>
                  <a:pt x="54121" y="42241"/>
                </a:moveTo>
                <a:lnTo>
                  <a:pt x="45523" y="42241"/>
                </a:lnTo>
                <a:lnTo>
                  <a:pt x="42367" y="41230"/>
                </a:lnTo>
                <a:lnTo>
                  <a:pt x="38653" y="37178"/>
                </a:lnTo>
                <a:lnTo>
                  <a:pt x="37662" y="34679"/>
                </a:lnTo>
                <a:lnTo>
                  <a:pt x="37532" y="31695"/>
                </a:lnTo>
                <a:lnTo>
                  <a:pt x="42371" y="31695"/>
                </a:lnTo>
                <a:lnTo>
                  <a:pt x="42521" y="33373"/>
                </a:lnTo>
                <a:lnTo>
                  <a:pt x="42940" y="34660"/>
                </a:lnTo>
                <a:lnTo>
                  <a:pt x="44898" y="37178"/>
                </a:lnTo>
                <a:lnTo>
                  <a:pt x="47099" y="37989"/>
                </a:lnTo>
                <a:lnTo>
                  <a:pt x="60627" y="37989"/>
                </a:lnTo>
                <a:lnTo>
                  <a:pt x="57203" y="41272"/>
                </a:lnTo>
                <a:lnTo>
                  <a:pt x="54121" y="42241"/>
                </a:lnTo>
                <a:close/>
              </a:path>
              <a:path w="114934" h="42544">
                <a:moveTo>
                  <a:pt x="82932" y="42157"/>
                </a:moveTo>
                <a:lnTo>
                  <a:pt x="77673" y="42157"/>
                </a:lnTo>
                <a:lnTo>
                  <a:pt x="74512" y="40801"/>
                </a:lnTo>
                <a:lnTo>
                  <a:pt x="69327" y="35374"/>
                </a:lnTo>
                <a:lnTo>
                  <a:pt x="68072" y="31695"/>
                </a:lnTo>
                <a:lnTo>
                  <a:pt x="68031" y="21876"/>
                </a:lnTo>
                <a:lnTo>
                  <a:pt x="69336" y="17969"/>
                </a:lnTo>
                <a:lnTo>
                  <a:pt x="74569" y="11959"/>
                </a:lnTo>
                <a:lnTo>
                  <a:pt x="77971" y="10462"/>
                </a:lnTo>
                <a:lnTo>
                  <a:pt x="84312" y="10462"/>
                </a:lnTo>
                <a:lnTo>
                  <a:pt x="86373" y="10961"/>
                </a:lnTo>
                <a:lnTo>
                  <a:pt x="90364" y="12956"/>
                </a:lnTo>
                <a:lnTo>
                  <a:pt x="91884" y="14248"/>
                </a:lnTo>
                <a:lnTo>
                  <a:pt x="92285" y="14854"/>
                </a:lnTo>
                <a:lnTo>
                  <a:pt x="79566" y="14854"/>
                </a:lnTo>
                <a:lnTo>
                  <a:pt x="77626" y="15689"/>
                </a:lnTo>
                <a:lnTo>
                  <a:pt x="74493" y="19027"/>
                </a:lnTo>
                <a:lnTo>
                  <a:pt x="73674" y="21120"/>
                </a:lnTo>
                <a:lnTo>
                  <a:pt x="73570" y="23722"/>
                </a:lnTo>
                <a:lnTo>
                  <a:pt x="95324" y="23722"/>
                </a:lnTo>
                <a:lnTo>
                  <a:pt x="95390" y="24701"/>
                </a:lnTo>
                <a:lnTo>
                  <a:pt x="95390" y="27722"/>
                </a:lnTo>
                <a:lnTo>
                  <a:pt x="73430" y="27722"/>
                </a:lnTo>
                <a:lnTo>
                  <a:pt x="73523" y="30762"/>
                </a:lnTo>
                <a:lnTo>
                  <a:pt x="74241" y="33201"/>
                </a:lnTo>
                <a:lnTo>
                  <a:pt x="76927" y="36875"/>
                </a:lnTo>
                <a:lnTo>
                  <a:pt x="79006" y="37793"/>
                </a:lnTo>
                <a:lnTo>
                  <a:pt x="92135" y="37793"/>
                </a:lnTo>
                <a:lnTo>
                  <a:pt x="91194" y="38689"/>
                </a:lnTo>
                <a:lnTo>
                  <a:pt x="89664" y="40181"/>
                </a:lnTo>
                <a:lnTo>
                  <a:pt x="87772" y="41188"/>
                </a:lnTo>
                <a:lnTo>
                  <a:pt x="85515" y="41710"/>
                </a:lnTo>
                <a:lnTo>
                  <a:pt x="84303" y="42008"/>
                </a:lnTo>
                <a:lnTo>
                  <a:pt x="82932" y="42157"/>
                </a:lnTo>
                <a:close/>
              </a:path>
              <a:path w="114934" h="42544">
                <a:moveTo>
                  <a:pt x="95324" y="23722"/>
                </a:moveTo>
                <a:lnTo>
                  <a:pt x="90215" y="23722"/>
                </a:lnTo>
                <a:lnTo>
                  <a:pt x="90010" y="21540"/>
                </a:lnTo>
                <a:lnTo>
                  <a:pt x="89534" y="19796"/>
                </a:lnTo>
                <a:lnTo>
                  <a:pt x="87408" y="16066"/>
                </a:lnTo>
                <a:lnTo>
                  <a:pt x="85105" y="14854"/>
                </a:lnTo>
                <a:lnTo>
                  <a:pt x="92285" y="14854"/>
                </a:lnTo>
                <a:lnTo>
                  <a:pt x="93935" y="17344"/>
                </a:lnTo>
                <a:lnTo>
                  <a:pt x="94607" y="19106"/>
                </a:lnTo>
                <a:lnTo>
                  <a:pt x="94948" y="21148"/>
                </a:lnTo>
                <a:lnTo>
                  <a:pt x="95241" y="22500"/>
                </a:lnTo>
                <a:lnTo>
                  <a:pt x="95324" y="23722"/>
                </a:lnTo>
                <a:close/>
              </a:path>
              <a:path w="114934" h="42544">
                <a:moveTo>
                  <a:pt x="92135" y="37793"/>
                </a:moveTo>
                <a:lnTo>
                  <a:pt x="84452" y="37793"/>
                </a:lnTo>
                <a:lnTo>
                  <a:pt x="86550" y="36926"/>
                </a:lnTo>
                <a:lnTo>
                  <a:pt x="88117" y="35192"/>
                </a:lnTo>
                <a:lnTo>
                  <a:pt x="89012" y="34185"/>
                </a:lnTo>
                <a:lnTo>
                  <a:pt x="89646" y="33019"/>
                </a:lnTo>
                <a:lnTo>
                  <a:pt x="90019" y="31695"/>
                </a:lnTo>
                <a:lnTo>
                  <a:pt x="94970" y="31695"/>
                </a:lnTo>
                <a:lnTo>
                  <a:pt x="94840" y="32795"/>
                </a:lnTo>
                <a:lnTo>
                  <a:pt x="94406" y="34021"/>
                </a:lnTo>
                <a:lnTo>
                  <a:pt x="92933" y="36726"/>
                </a:lnTo>
                <a:lnTo>
                  <a:pt x="92135" y="37793"/>
                </a:lnTo>
                <a:close/>
              </a:path>
              <a:path w="114934" h="42544">
                <a:moveTo>
                  <a:pt x="109299" y="16309"/>
                </a:moveTo>
                <a:lnTo>
                  <a:pt x="104964" y="16309"/>
                </a:lnTo>
                <a:lnTo>
                  <a:pt x="105356" y="15302"/>
                </a:lnTo>
                <a:lnTo>
                  <a:pt x="106316" y="14075"/>
                </a:lnTo>
                <a:lnTo>
                  <a:pt x="109375" y="11185"/>
                </a:lnTo>
                <a:lnTo>
                  <a:pt x="111137" y="10462"/>
                </a:lnTo>
                <a:lnTo>
                  <a:pt x="114214" y="10546"/>
                </a:lnTo>
                <a:lnTo>
                  <a:pt x="114755" y="10602"/>
                </a:lnTo>
                <a:lnTo>
                  <a:pt x="114755" y="15777"/>
                </a:lnTo>
                <a:lnTo>
                  <a:pt x="110568" y="15777"/>
                </a:lnTo>
                <a:lnTo>
                  <a:pt x="109299" y="16309"/>
                </a:lnTo>
                <a:close/>
              </a:path>
              <a:path w="114934" h="42544">
                <a:moveTo>
                  <a:pt x="105216" y="41094"/>
                </a:moveTo>
                <a:lnTo>
                  <a:pt x="100180" y="41094"/>
                </a:lnTo>
                <a:lnTo>
                  <a:pt x="100180" y="11133"/>
                </a:lnTo>
                <a:lnTo>
                  <a:pt x="104964" y="11133"/>
                </a:lnTo>
                <a:lnTo>
                  <a:pt x="104964" y="16309"/>
                </a:lnTo>
                <a:lnTo>
                  <a:pt x="109299" y="16309"/>
                </a:lnTo>
                <a:lnTo>
                  <a:pt x="108619" y="16593"/>
                </a:lnTo>
                <a:lnTo>
                  <a:pt x="105896" y="19857"/>
                </a:lnTo>
                <a:lnTo>
                  <a:pt x="105216" y="21736"/>
                </a:lnTo>
                <a:lnTo>
                  <a:pt x="105216" y="41094"/>
                </a:lnTo>
                <a:close/>
              </a:path>
              <a:path w="114934" h="42544">
                <a:moveTo>
                  <a:pt x="114755" y="15917"/>
                </a:moveTo>
                <a:lnTo>
                  <a:pt x="114182" y="15824"/>
                </a:lnTo>
                <a:lnTo>
                  <a:pt x="110568" y="15777"/>
                </a:lnTo>
                <a:lnTo>
                  <a:pt x="114755" y="15777"/>
                </a:lnTo>
                <a:lnTo>
                  <a:pt x="114755" y="159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21" name="object 10">
            <a:extLst>
              <a:ext uri="{FF2B5EF4-FFF2-40B4-BE49-F238E27FC236}">
                <a16:creationId xmlns:a16="http://schemas.microsoft.com/office/drawing/2014/main" id="{79E9F0A8-558C-4B2B-B176-D073E297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677863"/>
            <a:ext cx="188912" cy="187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2" name="object 11">
            <a:extLst>
              <a:ext uri="{FF2B5EF4-FFF2-40B4-BE49-F238E27FC236}">
                <a16:creationId xmlns:a16="http://schemas.microsoft.com/office/drawing/2014/main" id="{B754852A-A957-4338-88CA-F6C37D6C4664}"/>
              </a:ext>
            </a:extLst>
          </p:cNvPr>
          <p:cNvSpPr>
            <a:spLocks/>
          </p:cNvSpPr>
          <p:nvPr/>
        </p:nvSpPr>
        <p:spPr bwMode="auto">
          <a:xfrm>
            <a:off x="4794250" y="914400"/>
            <a:ext cx="465138" cy="100013"/>
          </a:xfrm>
          <a:custGeom>
            <a:avLst/>
            <a:gdLst>
              <a:gd name="T0" fmla="*/ 0 w 347345"/>
              <a:gd name="T1" fmla="*/ 0 h 74294"/>
              <a:gd name="T2" fmla="*/ 621561 w 347345"/>
              <a:gd name="T3" fmla="*/ 0 h 74294"/>
              <a:gd name="T4" fmla="*/ 621561 w 347345"/>
              <a:gd name="T5" fmla="*/ 134357 h 74294"/>
              <a:gd name="T6" fmla="*/ 0 w 347345"/>
              <a:gd name="T7" fmla="*/ 134357 h 74294"/>
              <a:gd name="T8" fmla="*/ 0 w 347345"/>
              <a:gd name="T9" fmla="*/ 0 h 74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345" h="74294">
                <a:moveTo>
                  <a:pt x="0" y="0"/>
                </a:moveTo>
                <a:lnTo>
                  <a:pt x="347123" y="0"/>
                </a:lnTo>
                <a:lnTo>
                  <a:pt x="347123" y="74142"/>
                </a:lnTo>
                <a:lnTo>
                  <a:pt x="0" y="74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23" name="object 12">
            <a:extLst>
              <a:ext uri="{FF2B5EF4-FFF2-40B4-BE49-F238E27FC236}">
                <a16:creationId xmlns:a16="http://schemas.microsoft.com/office/drawing/2014/main" id="{24DA5BAA-F149-4502-BDCA-6FB1FDC5C4EF}"/>
              </a:ext>
            </a:extLst>
          </p:cNvPr>
          <p:cNvSpPr>
            <a:spLocks/>
          </p:cNvSpPr>
          <p:nvPr/>
        </p:nvSpPr>
        <p:spPr bwMode="auto">
          <a:xfrm>
            <a:off x="4800600" y="922338"/>
            <a:ext cx="447675" cy="58737"/>
          </a:xfrm>
          <a:custGeom>
            <a:avLst/>
            <a:gdLst>
              <a:gd name="T0" fmla="*/ 54677 w 334645"/>
              <a:gd name="T1" fmla="*/ 45623 h 42544"/>
              <a:gd name="T2" fmla="*/ 54677 w 334645"/>
              <a:gd name="T3" fmla="*/ 45623 h 42544"/>
              <a:gd name="T4" fmla="*/ 100089 w 334645"/>
              <a:gd name="T5" fmla="*/ 69023 h 42544"/>
              <a:gd name="T6" fmla="*/ 106454 w 334645"/>
              <a:gd name="T7" fmla="*/ 0 h 42544"/>
              <a:gd name="T8" fmla="*/ 69803 w 334645"/>
              <a:gd name="T9" fmla="*/ 65987 h 42544"/>
              <a:gd name="T10" fmla="*/ 102601 w 334645"/>
              <a:gd name="T11" fmla="*/ 23857 h 42544"/>
              <a:gd name="T12" fmla="*/ 78345 w 334645"/>
              <a:gd name="T13" fmla="*/ 60782 h 42544"/>
              <a:gd name="T14" fmla="*/ 115109 w 334645"/>
              <a:gd name="T15" fmla="*/ 77123 h 42544"/>
              <a:gd name="T16" fmla="*/ 138660 w 334645"/>
              <a:gd name="T17" fmla="*/ 24277 h 42544"/>
              <a:gd name="T18" fmla="*/ 144748 w 334645"/>
              <a:gd name="T19" fmla="*/ 28305 h 42544"/>
              <a:gd name="T20" fmla="*/ 188187 w 334645"/>
              <a:gd name="T21" fmla="*/ 19830 h 42544"/>
              <a:gd name="T22" fmla="*/ 134588 w 334645"/>
              <a:gd name="T23" fmla="*/ 21085 h 42544"/>
              <a:gd name="T24" fmla="*/ 157109 w 334645"/>
              <a:gd name="T25" fmla="*/ 77123 h 42544"/>
              <a:gd name="T26" fmla="*/ 175050 w 334645"/>
              <a:gd name="T27" fmla="*/ 28674 h 42544"/>
              <a:gd name="T28" fmla="*/ 187546 w 334645"/>
              <a:gd name="T29" fmla="*/ 31898 h 42544"/>
              <a:gd name="T30" fmla="*/ 210086 w 334645"/>
              <a:gd name="T31" fmla="*/ 77123 h 42544"/>
              <a:gd name="T32" fmla="*/ 219244 w 334645"/>
              <a:gd name="T33" fmla="*/ 10934 h 42544"/>
              <a:gd name="T34" fmla="*/ 273020 w 334645"/>
              <a:gd name="T35" fmla="*/ 22602 h 42544"/>
              <a:gd name="T36" fmla="*/ 242759 w 334645"/>
              <a:gd name="T37" fmla="*/ 21085 h 42544"/>
              <a:gd name="T38" fmla="*/ 268248 w 334645"/>
              <a:gd name="T39" fmla="*/ 35630 h 42544"/>
              <a:gd name="T40" fmla="*/ 288461 w 334645"/>
              <a:gd name="T41" fmla="*/ 77123 h 42544"/>
              <a:gd name="T42" fmla="*/ 297618 w 334645"/>
              <a:gd name="T43" fmla="*/ 10934 h 42544"/>
              <a:gd name="T44" fmla="*/ 341552 w 334645"/>
              <a:gd name="T45" fmla="*/ 56507 h 42544"/>
              <a:gd name="T46" fmla="*/ 310775 w 334645"/>
              <a:gd name="T47" fmla="*/ 32108 h 42544"/>
              <a:gd name="T48" fmla="*/ 324313 w 334645"/>
              <a:gd name="T49" fmla="*/ 28358 h 42544"/>
              <a:gd name="T50" fmla="*/ 341720 w 334645"/>
              <a:gd name="T51" fmla="*/ 46427 h 42544"/>
              <a:gd name="T52" fmla="*/ 343204 w 334645"/>
              <a:gd name="T53" fmla="*/ 37202 h 42544"/>
              <a:gd name="T54" fmla="*/ 351779 w 334645"/>
              <a:gd name="T55" fmla="*/ 33572 h 42544"/>
              <a:gd name="T56" fmla="*/ 317932 w 334645"/>
              <a:gd name="T57" fmla="*/ 59543 h 42544"/>
              <a:gd name="T58" fmla="*/ 377748 w 334645"/>
              <a:gd name="T59" fmla="*/ 21085 h 42544"/>
              <a:gd name="T60" fmla="*/ 386304 w 334645"/>
              <a:gd name="T61" fmla="*/ 21085 h 42544"/>
              <a:gd name="T62" fmla="*/ 377748 w 334645"/>
              <a:gd name="T63" fmla="*/ 67304 h 42544"/>
              <a:gd name="T64" fmla="*/ 381960 w 334645"/>
              <a:gd name="T65" fmla="*/ 77941 h 42544"/>
              <a:gd name="T66" fmla="*/ 406491 w 334645"/>
              <a:gd name="T67" fmla="*/ 28881 h 42544"/>
              <a:gd name="T68" fmla="*/ 413545 w 334645"/>
              <a:gd name="T69" fmla="*/ 30766 h 42544"/>
              <a:gd name="T70" fmla="*/ 407457 w 334645"/>
              <a:gd name="T71" fmla="*/ 37401 h 42544"/>
              <a:gd name="T72" fmla="*/ 441814 w 334645"/>
              <a:gd name="T73" fmla="*/ 38195 h 42544"/>
              <a:gd name="T74" fmla="*/ 473440 w 334645"/>
              <a:gd name="T75" fmla="*/ 26004 h 42544"/>
              <a:gd name="T76" fmla="*/ 442597 w 334645"/>
              <a:gd name="T77" fmla="*/ 79006 h 42544"/>
              <a:gd name="T78" fmla="*/ 463949 w 334645"/>
              <a:gd name="T79" fmla="*/ 42885 h 42544"/>
              <a:gd name="T80" fmla="*/ 474276 w 334645"/>
              <a:gd name="T81" fmla="*/ 27679 h 42544"/>
              <a:gd name="T82" fmla="*/ 448301 w 334645"/>
              <a:gd name="T83" fmla="*/ 52671 h 42544"/>
              <a:gd name="T84" fmla="*/ 465879 w 334645"/>
              <a:gd name="T85" fmla="*/ 71001 h 42544"/>
              <a:gd name="T86" fmla="*/ 458982 w 334645"/>
              <a:gd name="T87" fmla="*/ 68646 h 42544"/>
              <a:gd name="T88" fmla="*/ 466834 w 334645"/>
              <a:gd name="T89" fmla="*/ 69695 h 42544"/>
              <a:gd name="T90" fmla="*/ 476351 w 334645"/>
              <a:gd name="T91" fmla="*/ 70445 h 42544"/>
              <a:gd name="T92" fmla="*/ 481349 w 334645"/>
              <a:gd name="T93" fmla="*/ 70740 h 42544"/>
              <a:gd name="T94" fmla="*/ 498325 w 334645"/>
              <a:gd name="T95" fmla="*/ 5441 h 42544"/>
              <a:gd name="T96" fmla="*/ 492972 w 334645"/>
              <a:gd name="T97" fmla="*/ 76887 h 42544"/>
              <a:gd name="T98" fmla="*/ 502095 w 334645"/>
              <a:gd name="T99" fmla="*/ 69851 h 42544"/>
              <a:gd name="T100" fmla="*/ 502095 w 334645"/>
              <a:gd name="T101" fmla="*/ 69851 h 42544"/>
              <a:gd name="T102" fmla="*/ 513906 w 334645"/>
              <a:gd name="T103" fmla="*/ 40917 h 42544"/>
              <a:gd name="T104" fmla="*/ 529420 w 334645"/>
              <a:gd name="T105" fmla="*/ 29875 h 42544"/>
              <a:gd name="T106" fmla="*/ 553342 w 334645"/>
              <a:gd name="T107" fmla="*/ 76216 h 42544"/>
              <a:gd name="T108" fmla="*/ 553642 w 334645"/>
              <a:gd name="T109" fmla="*/ 38700 h 42544"/>
              <a:gd name="T110" fmla="*/ 557024 w 334645"/>
              <a:gd name="T111" fmla="*/ 71053 h 42544"/>
              <a:gd name="T112" fmla="*/ 598144 w 334645"/>
              <a:gd name="T113" fmla="*/ 20091 h 42544"/>
              <a:gd name="T114" fmla="*/ 580627 w 334645"/>
              <a:gd name="T115" fmla="*/ 30766 h 42544"/>
              <a:gd name="T116" fmla="*/ 590654 w 334645"/>
              <a:gd name="T117" fmla="*/ 29770 h 425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34645" h="42544">
                <a:moveTo>
                  <a:pt x="5706" y="41234"/>
                </a:moveTo>
                <a:lnTo>
                  <a:pt x="0" y="41234"/>
                </a:lnTo>
                <a:lnTo>
                  <a:pt x="15470" y="139"/>
                </a:lnTo>
                <a:lnTo>
                  <a:pt x="21764" y="139"/>
                </a:lnTo>
                <a:lnTo>
                  <a:pt x="23977" y="6238"/>
                </a:lnTo>
                <a:lnTo>
                  <a:pt x="18379" y="6238"/>
                </a:lnTo>
                <a:lnTo>
                  <a:pt x="11749" y="24393"/>
                </a:lnTo>
                <a:lnTo>
                  <a:pt x="30564" y="24393"/>
                </a:lnTo>
                <a:lnTo>
                  <a:pt x="32208" y="28925"/>
                </a:lnTo>
                <a:lnTo>
                  <a:pt x="10154" y="28925"/>
                </a:lnTo>
                <a:lnTo>
                  <a:pt x="5706" y="41234"/>
                </a:lnTo>
                <a:close/>
              </a:path>
              <a:path w="334645" h="42544">
                <a:moveTo>
                  <a:pt x="30564" y="24393"/>
                </a:moveTo>
                <a:lnTo>
                  <a:pt x="24617" y="24393"/>
                </a:lnTo>
                <a:lnTo>
                  <a:pt x="18379" y="6238"/>
                </a:lnTo>
                <a:lnTo>
                  <a:pt x="23977" y="6238"/>
                </a:lnTo>
                <a:lnTo>
                  <a:pt x="30564" y="24393"/>
                </a:lnTo>
                <a:close/>
              </a:path>
              <a:path w="334645" h="42544">
                <a:moveTo>
                  <a:pt x="36674" y="41234"/>
                </a:moveTo>
                <a:lnTo>
                  <a:pt x="30576" y="41234"/>
                </a:lnTo>
                <a:lnTo>
                  <a:pt x="26408" y="28925"/>
                </a:lnTo>
                <a:lnTo>
                  <a:pt x="32208" y="28925"/>
                </a:lnTo>
                <a:lnTo>
                  <a:pt x="36674" y="41234"/>
                </a:lnTo>
                <a:close/>
              </a:path>
              <a:path w="334645" h="42544">
                <a:moveTo>
                  <a:pt x="59280" y="37905"/>
                </a:moveTo>
                <a:lnTo>
                  <a:pt x="54033" y="37905"/>
                </a:lnTo>
                <a:lnTo>
                  <a:pt x="55949" y="36903"/>
                </a:lnTo>
                <a:lnTo>
                  <a:pt x="58952" y="32893"/>
                </a:lnTo>
                <a:lnTo>
                  <a:pt x="59702" y="30016"/>
                </a:lnTo>
                <a:lnTo>
                  <a:pt x="59702" y="22482"/>
                </a:lnTo>
                <a:lnTo>
                  <a:pt x="58929" y="19680"/>
                </a:lnTo>
                <a:lnTo>
                  <a:pt x="55833" y="16043"/>
                </a:lnTo>
                <a:lnTo>
                  <a:pt x="53921" y="15134"/>
                </a:lnTo>
                <a:lnTo>
                  <a:pt x="59507" y="15134"/>
                </a:lnTo>
                <a:lnTo>
                  <a:pt x="59507" y="0"/>
                </a:lnTo>
                <a:lnTo>
                  <a:pt x="64346" y="0"/>
                </a:lnTo>
                <a:lnTo>
                  <a:pt x="64346" y="37066"/>
                </a:lnTo>
                <a:lnTo>
                  <a:pt x="59814" y="37066"/>
                </a:lnTo>
                <a:lnTo>
                  <a:pt x="59280" y="37905"/>
                </a:lnTo>
                <a:close/>
              </a:path>
              <a:path w="334645" h="42544">
                <a:moveTo>
                  <a:pt x="52205" y="42297"/>
                </a:moveTo>
                <a:lnTo>
                  <a:pt x="46797" y="42297"/>
                </a:lnTo>
                <a:lnTo>
                  <a:pt x="43906" y="40894"/>
                </a:lnTo>
                <a:lnTo>
                  <a:pt x="39020" y="35280"/>
                </a:lnTo>
                <a:lnTo>
                  <a:pt x="37798" y="31546"/>
                </a:lnTo>
                <a:lnTo>
                  <a:pt x="37809" y="22482"/>
                </a:lnTo>
                <a:lnTo>
                  <a:pt x="38913" y="18738"/>
                </a:lnTo>
                <a:lnTo>
                  <a:pt x="43370" y="12341"/>
                </a:lnTo>
                <a:lnTo>
                  <a:pt x="46554" y="10742"/>
                </a:lnTo>
                <a:lnTo>
                  <a:pt x="52989" y="10742"/>
                </a:lnTo>
                <a:lnTo>
                  <a:pt x="54909" y="11227"/>
                </a:lnTo>
                <a:lnTo>
                  <a:pt x="57353" y="12756"/>
                </a:lnTo>
                <a:lnTo>
                  <a:pt x="58369" y="13735"/>
                </a:lnTo>
                <a:lnTo>
                  <a:pt x="59507" y="15134"/>
                </a:lnTo>
                <a:lnTo>
                  <a:pt x="49109" y="15134"/>
                </a:lnTo>
                <a:lnTo>
                  <a:pt x="47053" y="16104"/>
                </a:lnTo>
                <a:lnTo>
                  <a:pt x="43901" y="19983"/>
                </a:lnTo>
                <a:lnTo>
                  <a:pt x="43113" y="22836"/>
                </a:lnTo>
                <a:lnTo>
                  <a:pt x="43165" y="30016"/>
                </a:lnTo>
                <a:lnTo>
                  <a:pt x="43794" y="32497"/>
                </a:lnTo>
                <a:lnTo>
                  <a:pt x="46517" y="36824"/>
                </a:lnTo>
                <a:lnTo>
                  <a:pt x="48699" y="37905"/>
                </a:lnTo>
                <a:lnTo>
                  <a:pt x="59280" y="37905"/>
                </a:lnTo>
                <a:lnTo>
                  <a:pt x="58639" y="38912"/>
                </a:lnTo>
                <a:lnTo>
                  <a:pt x="57250" y="40246"/>
                </a:lnTo>
                <a:lnTo>
                  <a:pt x="54042" y="41887"/>
                </a:lnTo>
                <a:lnTo>
                  <a:pt x="52205" y="42297"/>
                </a:lnTo>
                <a:close/>
              </a:path>
              <a:path w="334645" h="42544">
                <a:moveTo>
                  <a:pt x="64346" y="41234"/>
                </a:moveTo>
                <a:lnTo>
                  <a:pt x="59814" y="41234"/>
                </a:lnTo>
                <a:lnTo>
                  <a:pt x="59814" y="37066"/>
                </a:lnTo>
                <a:lnTo>
                  <a:pt x="64346" y="37066"/>
                </a:lnTo>
                <a:lnTo>
                  <a:pt x="64346" y="41234"/>
                </a:lnTo>
                <a:close/>
              </a:path>
              <a:path w="334645" h="42544">
                <a:moveTo>
                  <a:pt x="79994" y="15525"/>
                </a:moveTo>
                <a:lnTo>
                  <a:pt x="75235" y="15525"/>
                </a:lnTo>
                <a:lnTo>
                  <a:pt x="76457" y="14024"/>
                </a:lnTo>
                <a:lnTo>
                  <a:pt x="77510" y="12980"/>
                </a:lnTo>
                <a:lnTo>
                  <a:pt x="80140" y="11171"/>
                </a:lnTo>
                <a:lnTo>
                  <a:pt x="82024" y="10602"/>
                </a:lnTo>
                <a:lnTo>
                  <a:pt x="86518" y="10602"/>
                </a:lnTo>
                <a:lnTo>
                  <a:pt x="88439" y="11189"/>
                </a:lnTo>
                <a:lnTo>
                  <a:pt x="90714" y="13036"/>
                </a:lnTo>
                <a:lnTo>
                  <a:pt x="91475" y="14052"/>
                </a:lnTo>
                <a:lnTo>
                  <a:pt x="92031" y="15134"/>
                </a:lnTo>
                <a:lnTo>
                  <a:pt x="80914" y="15134"/>
                </a:lnTo>
                <a:lnTo>
                  <a:pt x="79994" y="15525"/>
                </a:lnTo>
                <a:close/>
              </a:path>
              <a:path w="334645" h="42544">
                <a:moveTo>
                  <a:pt x="97852" y="15330"/>
                </a:moveTo>
                <a:lnTo>
                  <a:pt x="92132" y="15330"/>
                </a:lnTo>
                <a:lnTo>
                  <a:pt x="93251" y="13726"/>
                </a:lnTo>
                <a:lnTo>
                  <a:pt x="94566" y="12537"/>
                </a:lnTo>
                <a:lnTo>
                  <a:pt x="97587" y="10989"/>
                </a:lnTo>
                <a:lnTo>
                  <a:pt x="99284" y="10602"/>
                </a:lnTo>
                <a:lnTo>
                  <a:pt x="105196" y="10602"/>
                </a:lnTo>
                <a:lnTo>
                  <a:pt x="107937" y="12057"/>
                </a:lnTo>
                <a:lnTo>
                  <a:pt x="109504" y="15190"/>
                </a:lnTo>
                <a:lnTo>
                  <a:pt x="98212" y="15190"/>
                </a:lnTo>
                <a:lnTo>
                  <a:pt x="97852" y="15330"/>
                </a:lnTo>
                <a:close/>
              </a:path>
              <a:path w="334645" h="42544">
                <a:moveTo>
                  <a:pt x="75291" y="41234"/>
                </a:moveTo>
                <a:lnTo>
                  <a:pt x="70256" y="41234"/>
                </a:lnTo>
                <a:lnTo>
                  <a:pt x="70256" y="11273"/>
                </a:lnTo>
                <a:lnTo>
                  <a:pt x="75235" y="11273"/>
                </a:lnTo>
                <a:lnTo>
                  <a:pt x="75235" y="15525"/>
                </a:lnTo>
                <a:lnTo>
                  <a:pt x="79994" y="15525"/>
                </a:lnTo>
                <a:lnTo>
                  <a:pt x="79184" y="15870"/>
                </a:lnTo>
                <a:lnTo>
                  <a:pt x="76070" y="18817"/>
                </a:lnTo>
                <a:lnTo>
                  <a:pt x="75291" y="21484"/>
                </a:lnTo>
                <a:lnTo>
                  <a:pt x="75291" y="41234"/>
                </a:lnTo>
                <a:close/>
              </a:path>
              <a:path w="334645" h="42544">
                <a:moveTo>
                  <a:pt x="92943" y="41234"/>
                </a:moveTo>
                <a:lnTo>
                  <a:pt x="87824" y="41234"/>
                </a:lnTo>
                <a:lnTo>
                  <a:pt x="87824" y="19647"/>
                </a:lnTo>
                <a:lnTo>
                  <a:pt x="87581" y="18164"/>
                </a:lnTo>
                <a:lnTo>
                  <a:pt x="87096" y="17232"/>
                </a:lnTo>
                <a:lnTo>
                  <a:pt x="86332" y="15833"/>
                </a:lnTo>
                <a:lnTo>
                  <a:pt x="84905" y="15134"/>
                </a:lnTo>
                <a:lnTo>
                  <a:pt x="92031" y="15134"/>
                </a:lnTo>
                <a:lnTo>
                  <a:pt x="92132" y="15330"/>
                </a:lnTo>
                <a:lnTo>
                  <a:pt x="97852" y="15330"/>
                </a:lnTo>
                <a:lnTo>
                  <a:pt x="96510" y="15852"/>
                </a:lnTo>
                <a:lnTo>
                  <a:pt x="93656" y="18500"/>
                </a:lnTo>
                <a:lnTo>
                  <a:pt x="92943" y="20710"/>
                </a:lnTo>
                <a:lnTo>
                  <a:pt x="92943" y="41234"/>
                </a:lnTo>
                <a:close/>
              </a:path>
              <a:path w="334645" h="42544">
                <a:moveTo>
                  <a:pt x="110567" y="41234"/>
                </a:moveTo>
                <a:lnTo>
                  <a:pt x="105336" y="41234"/>
                </a:lnTo>
                <a:lnTo>
                  <a:pt x="105336" y="18426"/>
                </a:lnTo>
                <a:lnTo>
                  <a:pt x="104837" y="17055"/>
                </a:lnTo>
                <a:lnTo>
                  <a:pt x="102841" y="15563"/>
                </a:lnTo>
                <a:lnTo>
                  <a:pt x="101625" y="15190"/>
                </a:lnTo>
                <a:lnTo>
                  <a:pt x="109504" y="15190"/>
                </a:lnTo>
                <a:lnTo>
                  <a:pt x="110175" y="16533"/>
                </a:lnTo>
                <a:lnTo>
                  <a:pt x="110527" y="18426"/>
                </a:lnTo>
                <a:lnTo>
                  <a:pt x="110567" y="41234"/>
                </a:lnTo>
                <a:close/>
              </a:path>
              <a:path w="334645" h="42544">
                <a:moveTo>
                  <a:pt x="122557" y="41234"/>
                </a:moveTo>
                <a:lnTo>
                  <a:pt x="117437" y="41234"/>
                </a:lnTo>
                <a:lnTo>
                  <a:pt x="117437" y="11413"/>
                </a:lnTo>
                <a:lnTo>
                  <a:pt x="122557" y="11413"/>
                </a:lnTo>
                <a:lnTo>
                  <a:pt x="122557" y="41234"/>
                </a:lnTo>
                <a:close/>
              </a:path>
              <a:path w="334645" h="42544">
                <a:moveTo>
                  <a:pt x="122557" y="5846"/>
                </a:moveTo>
                <a:lnTo>
                  <a:pt x="117437" y="5846"/>
                </a:lnTo>
                <a:lnTo>
                  <a:pt x="117437" y="139"/>
                </a:lnTo>
                <a:lnTo>
                  <a:pt x="122557" y="139"/>
                </a:lnTo>
                <a:lnTo>
                  <a:pt x="122557" y="5846"/>
                </a:lnTo>
                <a:close/>
              </a:path>
              <a:path w="334645" h="42544">
                <a:moveTo>
                  <a:pt x="141510" y="15525"/>
                </a:moveTo>
                <a:lnTo>
                  <a:pt x="135702" y="15525"/>
                </a:lnTo>
                <a:lnTo>
                  <a:pt x="137119" y="13772"/>
                </a:lnTo>
                <a:lnTo>
                  <a:pt x="138620" y="12514"/>
                </a:lnTo>
                <a:lnTo>
                  <a:pt x="141791" y="10984"/>
                </a:lnTo>
                <a:lnTo>
                  <a:pt x="143553" y="10602"/>
                </a:lnTo>
                <a:lnTo>
                  <a:pt x="149745" y="10602"/>
                </a:lnTo>
                <a:lnTo>
                  <a:pt x="152617" y="12085"/>
                </a:lnTo>
                <a:lnTo>
                  <a:pt x="154154" y="15134"/>
                </a:lnTo>
                <a:lnTo>
                  <a:pt x="143348" y="15134"/>
                </a:lnTo>
                <a:lnTo>
                  <a:pt x="142369" y="15255"/>
                </a:lnTo>
                <a:lnTo>
                  <a:pt x="141510" y="15525"/>
                </a:lnTo>
                <a:close/>
              </a:path>
              <a:path w="334645" h="42544">
                <a:moveTo>
                  <a:pt x="135953" y="41234"/>
                </a:moveTo>
                <a:lnTo>
                  <a:pt x="130918" y="41234"/>
                </a:lnTo>
                <a:lnTo>
                  <a:pt x="130918" y="11273"/>
                </a:lnTo>
                <a:lnTo>
                  <a:pt x="135702" y="11273"/>
                </a:lnTo>
                <a:lnTo>
                  <a:pt x="135702" y="15525"/>
                </a:lnTo>
                <a:lnTo>
                  <a:pt x="141510" y="15525"/>
                </a:lnTo>
                <a:lnTo>
                  <a:pt x="135953" y="23582"/>
                </a:lnTo>
                <a:lnTo>
                  <a:pt x="135953" y="41234"/>
                </a:lnTo>
                <a:close/>
              </a:path>
              <a:path w="334645" h="42544">
                <a:moveTo>
                  <a:pt x="155340" y="41234"/>
                </a:moveTo>
                <a:lnTo>
                  <a:pt x="150220" y="41234"/>
                </a:lnTo>
                <a:lnTo>
                  <a:pt x="150220" y="20524"/>
                </a:lnTo>
                <a:lnTo>
                  <a:pt x="149950" y="19050"/>
                </a:lnTo>
                <a:lnTo>
                  <a:pt x="148514" y="16066"/>
                </a:lnTo>
                <a:lnTo>
                  <a:pt x="146891" y="15134"/>
                </a:lnTo>
                <a:lnTo>
                  <a:pt x="154154" y="15134"/>
                </a:lnTo>
                <a:lnTo>
                  <a:pt x="154930" y="16672"/>
                </a:lnTo>
                <a:lnTo>
                  <a:pt x="155332" y="18948"/>
                </a:lnTo>
                <a:lnTo>
                  <a:pt x="155340" y="41234"/>
                </a:lnTo>
                <a:close/>
              </a:path>
              <a:path w="334645" h="42544">
                <a:moveTo>
                  <a:pt x="166368" y="41234"/>
                </a:moveTo>
                <a:lnTo>
                  <a:pt x="161249" y="41234"/>
                </a:lnTo>
                <a:lnTo>
                  <a:pt x="161249" y="11413"/>
                </a:lnTo>
                <a:lnTo>
                  <a:pt x="166368" y="11413"/>
                </a:lnTo>
                <a:lnTo>
                  <a:pt x="166368" y="41234"/>
                </a:lnTo>
                <a:close/>
              </a:path>
              <a:path w="334645" h="42544">
                <a:moveTo>
                  <a:pt x="166368" y="5846"/>
                </a:moveTo>
                <a:lnTo>
                  <a:pt x="161249" y="5846"/>
                </a:lnTo>
                <a:lnTo>
                  <a:pt x="161249" y="139"/>
                </a:lnTo>
                <a:lnTo>
                  <a:pt x="166368" y="139"/>
                </a:lnTo>
                <a:lnTo>
                  <a:pt x="166368" y="5846"/>
                </a:lnTo>
                <a:close/>
              </a:path>
              <a:path w="334645" h="42544">
                <a:moveTo>
                  <a:pt x="195979" y="38129"/>
                </a:moveTo>
                <a:lnTo>
                  <a:pt x="187449" y="38129"/>
                </a:lnTo>
                <a:lnTo>
                  <a:pt x="189090" y="37723"/>
                </a:lnTo>
                <a:lnTo>
                  <a:pt x="191925" y="36101"/>
                </a:lnTo>
                <a:lnTo>
                  <a:pt x="192633" y="34847"/>
                </a:lnTo>
                <a:lnTo>
                  <a:pt x="192617" y="31835"/>
                </a:lnTo>
                <a:lnTo>
                  <a:pt x="192065" y="30884"/>
                </a:lnTo>
                <a:lnTo>
                  <a:pt x="190927" y="30212"/>
                </a:lnTo>
                <a:lnTo>
                  <a:pt x="190200" y="29802"/>
                </a:lnTo>
                <a:lnTo>
                  <a:pt x="188764" y="29326"/>
                </a:lnTo>
                <a:lnTo>
                  <a:pt x="180063" y="27144"/>
                </a:lnTo>
                <a:lnTo>
                  <a:pt x="178180" y="26436"/>
                </a:lnTo>
                <a:lnTo>
                  <a:pt x="176968" y="25652"/>
                </a:lnTo>
                <a:lnTo>
                  <a:pt x="174804" y="24291"/>
                </a:lnTo>
                <a:lnTo>
                  <a:pt x="173722" y="22407"/>
                </a:lnTo>
                <a:lnTo>
                  <a:pt x="173722" y="17167"/>
                </a:lnTo>
                <a:lnTo>
                  <a:pt x="174744" y="14873"/>
                </a:lnTo>
                <a:lnTo>
                  <a:pt x="178828" y="11367"/>
                </a:lnTo>
                <a:lnTo>
                  <a:pt x="181574" y="10490"/>
                </a:lnTo>
                <a:lnTo>
                  <a:pt x="189538" y="10490"/>
                </a:lnTo>
                <a:lnTo>
                  <a:pt x="192792" y="11814"/>
                </a:lnTo>
                <a:lnTo>
                  <a:pt x="195037" y="14798"/>
                </a:lnTo>
                <a:lnTo>
                  <a:pt x="182730" y="14798"/>
                </a:lnTo>
                <a:lnTo>
                  <a:pt x="181290" y="15162"/>
                </a:lnTo>
                <a:lnTo>
                  <a:pt x="179331" y="16616"/>
                </a:lnTo>
                <a:lnTo>
                  <a:pt x="178842" y="17577"/>
                </a:lnTo>
                <a:lnTo>
                  <a:pt x="178842" y="20076"/>
                </a:lnTo>
                <a:lnTo>
                  <a:pt x="179485" y="21120"/>
                </a:lnTo>
                <a:lnTo>
                  <a:pt x="180772" y="21904"/>
                </a:lnTo>
                <a:lnTo>
                  <a:pt x="181518" y="22370"/>
                </a:lnTo>
                <a:lnTo>
                  <a:pt x="182618" y="22780"/>
                </a:lnTo>
                <a:lnTo>
                  <a:pt x="191020" y="24822"/>
                </a:lnTo>
                <a:lnTo>
                  <a:pt x="193445" y="25671"/>
                </a:lnTo>
                <a:lnTo>
                  <a:pt x="196634" y="27778"/>
                </a:lnTo>
                <a:lnTo>
                  <a:pt x="197613" y="29802"/>
                </a:lnTo>
                <a:lnTo>
                  <a:pt x="197613" y="35229"/>
                </a:lnTo>
                <a:lnTo>
                  <a:pt x="196601" y="37532"/>
                </a:lnTo>
                <a:lnTo>
                  <a:pt x="195979" y="38129"/>
                </a:lnTo>
                <a:close/>
              </a:path>
              <a:path w="334645" h="42544">
                <a:moveTo>
                  <a:pt x="196606" y="19890"/>
                </a:moveTo>
                <a:lnTo>
                  <a:pt x="191850" y="19890"/>
                </a:lnTo>
                <a:lnTo>
                  <a:pt x="191757" y="18752"/>
                </a:lnTo>
                <a:lnTo>
                  <a:pt x="191356" y="17717"/>
                </a:lnTo>
                <a:lnTo>
                  <a:pt x="190647" y="16784"/>
                </a:lnTo>
                <a:lnTo>
                  <a:pt x="189491" y="15460"/>
                </a:lnTo>
                <a:lnTo>
                  <a:pt x="187486" y="14798"/>
                </a:lnTo>
                <a:lnTo>
                  <a:pt x="195037" y="14798"/>
                </a:lnTo>
                <a:lnTo>
                  <a:pt x="196037" y="16141"/>
                </a:lnTo>
                <a:lnTo>
                  <a:pt x="196643" y="17950"/>
                </a:lnTo>
                <a:lnTo>
                  <a:pt x="196606" y="19890"/>
                </a:lnTo>
                <a:close/>
              </a:path>
              <a:path w="334645" h="42544">
                <a:moveTo>
                  <a:pt x="189472" y="42381"/>
                </a:moveTo>
                <a:lnTo>
                  <a:pt x="180875" y="42381"/>
                </a:lnTo>
                <a:lnTo>
                  <a:pt x="177718" y="41369"/>
                </a:lnTo>
                <a:lnTo>
                  <a:pt x="174005" y="37318"/>
                </a:lnTo>
                <a:lnTo>
                  <a:pt x="173014" y="34819"/>
                </a:lnTo>
                <a:lnTo>
                  <a:pt x="172883" y="31835"/>
                </a:lnTo>
                <a:lnTo>
                  <a:pt x="177723" y="31835"/>
                </a:lnTo>
                <a:lnTo>
                  <a:pt x="177872" y="33513"/>
                </a:lnTo>
                <a:lnTo>
                  <a:pt x="178292" y="34800"/>
                </a:lnTo>
                <a:lnTo>
                  <a:pt x="180250" y="37318"/>
                </a:lnTo>
                <a:lnTo>
                  <a:pt x="182451" y="38129"/>
                </a:lnTo>
                <a:lnTo>
                  <a:pt x="195979" y="38129"/>
                </a:lnTo>
                <a:lnTo>
                  <a:pt x="192554" y="41411"/>
                </a:lnTo>
                <a:lnTo>
                  <a:pt x="189472" y="42381"/>
                </a:lnTo>
                <a:close/>
              </a:path>
              <a:path w="334645" h="42544">
                <a:moveTo>
                  <a:pt x="211159" y="11273"/>
                </a:moveTo>
                <a:lnTo>
                  <a:pt x="206068" y="11273"/>
                </a:lnTo>
                <a:lnTo>
                  <a:pt x="206068" y="2909"/>
                </a:lnTo>
                <a:lnTo>
                  <a:pt x="211159" y="2909"/>
                </a:lnTo>
                <a:lnTo>
                  <a:pt x="211159" y="11273"/>
                </a:lnTo>
                <a:close/>
              </a:path>
              <a:path w="334645" h="42544">
                <a:moveTo>
                  <a:pt x="215943" y="15386"/>
                </a:moveTo>
                <a:lnTo>
                  <a:pt x="202011" y="15386"/>
                </a:lnTo>
                <a:lnTo>
                  <a:pt x="202011" y="11273"/>
                </a:lnTo>
                <a:lnTo>
                  <a:pt x="215943" y="11273"/>
                </a:lnTo>
                <a:lnTo>
                  <a:pt x="215943" y="15386"/>
                </a:lnTo>
                <a:close/>
              </a:path>
              <a:path w="334645" h="42544">
                <a:moveTo>
                  <a:pt x="209760" y="41710"/>
                </a:moveTo>
                <a:lnTo>
                  <a:pt x="208166" y="41108"/>
                </a:lnTo>
                <a:lnTo>
                  <a:pt x="206487" y="38703"/>
                </a:lnTo>
                <a:lnTo>
                  <a:pt x="206123" y="37346"/>
                </a:lnTo>
                <a:lnTo>
                  <a:pt x="206068" y="15386"/>
                </a:lnTo>
                <a:lnTo>
                  <a:pt x="211159" y="15386"/>
                </a:lnTo>
                <a:lnTo>
                  <a:pt x="211159" y="35984"/>
                </a:lnTo>
                <a:lnTo>
                  <a:pt x="211514" y="36684"/>
                </a:lnTo>
                <a:lnTo>
                  <a:pt x="212614" y="37243"/>
                </a:lnTo>
                <a:lnTo>
                  <a:pt x="213267" y="37346"/>
                </a:lnTo>
                <a:lnTo>
                  <a:pt x="215943" y="37346"/>
                </a:lnTo>
                <a:lnTo>
                  <a:pt x="215943" y="41234"/>
                </a:lnTo>
                <a:lnTo>
                  <a:pt x="215365" y="41402"/>
                </a:lnTo>
                <a:lnTo>
                  <a:pt x="214763" y="41523"/>
                </a:lnTo>
                <a:lnTo>
                  <a:pt x="213514" y="41672"/>
                </a:lnTo>
                <a:lnTo>
                  <a:pt x="209760" y="41710"/>
                </a:lnTo>
                <a:close/>
              </a:path>
              <a:path w="334645" h="42544">
                <a:moveTo>
                  <a:pt x="215943" y="37346"/>
                </a:moveTo>
                <a:lnTo>
                  <a:pt x="213267" y="37346"/>
                </a:lnTo>
                <a:lnTo>
                  <a:pt x="215943" y="37262"/>
                </a:lnTo>
                <a:lnTo>
                  <a:pt x="215943" y="37346"/>
                </a:lnTo>
                <a:close/>
              </a:path>
              <a:path w="334645" h="42544">
                <a:moveTo>
                  <a:pt x="231170" y="16449"/>
                </a:moveTo>
                <a:lnTo>
                  <a:pt x="226835" y="16449"/>
                </a:lnTo>
                <a:lnTo>
                  <a:pt x="227227" y="15442"/>
                </a:lnTo>
                <a:lnTo>
                  <a:pt x="228187" y="14215"/>
                </a:lnTo>
                <a:lnTo>
                  <a:pt x="231246" y="11325"/>
                </a:lnTo>
                <a:lnTo>
                  <a:pt x="233008" y="10602"/>
                </a:lnTo>
                <a:lnTo>
                  <a:pt x="236085" y="10686"/>
                </a:lnTo>
                <a:lnTo>
                  <a:pt x="236626" y="10742"/>
                </a:lnTo>
                <a:lnTo>
                  <a:pt x="236626" y="15917"/>
                </a:lnTo>
                <a:lnTo>
                  <a:pt x="232439" y="15917"/>
                </a:lnTo>
                <a:lnTo>
                  <a:pt x="231170" y="16449"/>
                </a:lnTo>
                <a:close/>
              </a:path>
              <a:path w="334645" h="42544">
                <a:moveTo>
                  <a:pt x="227087" y="41234"/>
                </a:moveTo>
                <a:lnTo>
                  <a:pt x="222051" y="41234"/>
                </a:lnTo>
                <a:lnTo>
                  <a:pt x="222051" y="11273"/>
                </a:lnTo>
                <a:lnTo>
                  <a:pt x="226835" y="11273"/>
                </a:lnTo>
                <a:lnTo>
                  <a:pt x="226835" y="16449"/>
                </a:lnTo>
                <a:lnTo>
                  <a:pt x="231170" y="16449"/>
                </a:lnTo>
                <a:lnTo>
                  <a:pt x="230490" y="16733"/>
                </a:lnTo>
                <a:lnTo>
                  <a:pt x="227767" y="19997"/>
                </a:lnTo>
                <a:lnTo>
                  <a:pt x="227087" y="21876"/>
                </a:lnTo>
                <a:lnTo>
                  <a:pt x="227087" y="41234"/>
                </a:lnTo>
                <a:close/>
              </a:path>
              <a:path w="334645" h="42544">
                <a:moveTo>
                  <a:pt x="236626" y="16057"/>
                </a:moveTo>
                <a:lnTo>
                  <a:pt x="236053" y="15964"/>
                </a:lnTo>
                <a:lnTo>
                  <a:pt x="232439" y="15917"/>
                </a:lnTo>
                <a:lnTo>
                  <a:pt x="236626" y="15917"/>
                </a:lnTo>
                <a:lnTo>
                  <a:pt x="236626" y="16057"/>
                </a:lnTo>
                <a:close/>
              </a:path>
              <a:path w="334645" h="42544">
                <a:moveTo>
                  <a:pt x="246972" y="20421"/>
                </a:moveTo>
                <a:lnTo>
                  <a:pt x="242272" y="20421"/>
                </a:lnTo>
                <a:lnTo>
                  <a:pt x="242365" y="16728"/>
                </a:lnTo>
                <a:lnTo>
                  <a:pt x="243564" y="14159"/>
                </a:lnTo>
                <a:lnTo>
                  <a:pt x="248170" y="11269"/>
                </a:lnTo>
                <a:lnTo>
                  <a:pt x="250842" y="10546"/>
                </a:lnTo>
                <a:lnTo>
                  <a:pt x="257406" y="10546"/>
                </a:lnTo>
                <a:lnTo>
                  <a:pt x="260269" y="11217"/>
                </a:lnTo>
                <a:lnTo>
                  <a:pt x="264652" y="13903"/>
                </a:lnTo>
                <a:lnTo>
                  <a:pt x="265119" y="14798"/>
                </a:lnTo>
                <a:lnTo>
                  <a:pt x="251140" y="14798"/>
                </a:lnTo>
                <a:lnTo>
                  <a:pt x="249275" y="15507"/>
                </a:lnTo>
                <a:lnTo>
                  <a:pt x="247559" y="17707"/>
                </a:lnTo>
                <a:lnTo>
                  <a:pt x="247158" y="18873"/>
                </a:lnTo>
                <a:lnTo>
                  <a:pt x="246972" y="20421"/>
                </a:lnTo>
                <a:close/>
              </a:path>
              <a:path w="334645" h="42544">
                <a:moveTo>
                  <a:pt x="252501" y="42241"/>
                </a:moveTo>
                <a:lnTo>
                  <a:pt x="247410" y="42241"/>
                </a:lnTo>
                <a:lnTo>
                  <a:pt x="245139" y="41397"/>
                </a:lnTo>
                <a:lnTo>
                  <a:pt x="241615" y="38022"/>
                </a:lnTo>
                <a:lnTo>
                  <a:pt x="240733" y="35910"/>
                </a:lnTo>
                <a:lnTo>
                  <a:pt x="240733" y="30595"/>
                </a:lnTo>
                <a:lnTo>
                  <a:pt x="241601" y="28440"/>
                </a:lnTo>
                <a:lnTo>
                  <a:pt x="245070" y="25382"/>
                </a:lnTo>
                <a:lnTo>
                  <a:pt x="247345" y="24440"/>
                </a:lnTo>
                <a:lnTo>
                  <a:pt x="259346" y="22929"/>
                </a:lnTo>
                <a:lnTo>
                  <a:pt x="260120" y="22445"/>
                </a:lnTo>
                <a:lnTo>
                  <a:pt x="260735" y="21176"/>
                </a:lnTo>
                <a:lnTo>
                  <a:pt x="260847" y="20533"/>
                </a:lnTo>
                <a:lnTo>
                  <a:pt x="260847" y="17978"/>
                </a:lnTo>
                <a:lnTo>
                  <a:pt x="260229" y="16728"/>
                </a:lnTo>
                <a:lnTo>
                  <a:pt x="257793" y="15185"/>
                </a:lnTo>
                <a:lnTo>
                  <a:pt x="256045" y="14798"/>
                </a:lnTo>
                <a:lnTo>
                  <a:pt x="265119" y="14798"/>
                </a:lnTo>
                <a:lnTo>
                  <a:pt x="265743" y="15992"/>
                </a:lnTo>
                <a:lnTo>
                  <a:pt x="265743" y="25988"/>
                </a:lnTo>
                <a:lnTo>
                  <a:pt x="260707" y="25988"/>
                </a:lnTo>
                <a:lnTo>
                  <a:pt x="260092" y="26380"/>
                </a:lnTo>
                <a:lnTo>
                  <a:pt x="259299" y="26706"/>
                </a:lnTo>
                <a:lnTo>
                  <a:pt x="257360" y="27228"/>
                </a:lnTo>
                <a:lnTo>
                  <a:pt x="256409" y="27415"/>
                </a:lnTo>
                <a:lnTo>
                  <a:pt x="250599" y="28161"/>
                </a:lnTo>
                <a:lnTo>
                  <a:pt x="249228" y="28543"/>
                </a:lnTo>
                <a:lnTo>
                  <a:pt x="246767" y="29942"/>
                </a:lnTo>
                <a:lnTo>
                  <a:pt x="245993" y="31341"/>
                </a:lnTo>
                <a:lnTo>
                  <a:pt x="245993" y="34716"/>
                </a:lnTo>
                <a:lnTo>
                  <a:pt x="246524" y="35863"/>
                </a:lnTo>
                <a:lnTo>
                  <a:pt x="248650" y="37542"/>
                </a:lnTo>
                <a:lnTo>
                  <a:pt x="249909" y="37961"/>
                </a:lnTo>
                <a:lnTo>
                  <a:pt x="260425" y="37961"/>
                </a:lnTo>
                <a:lnTo>
                  <a:pt x="259933" y="38605"/>
                </a:lnTo>
                <a:lnTo>
                  <a:pt x="258460" y="39770"/>
                </a:lnTo>
                <a:lnTo>
                  <a:pt x="254618" y="41747"/>
                </a:lnTo>
                <a:lnTo>
                  <a:pt x="252501" y="42241"/>
                </a:lnTo>
                <a:close/>
              </a:path>
              <a:path w="334645" h="42544">
                <a:moveTo>
                  <a:pt x="260425" y="37961"/>
                </a:moveTo>
                <a:lnTo>
                  <a:pt x="253136" y="37961"/>
                </a:lnTo>
                <a:lnTo>
                  <a:pt x="254870" y="37542"/>
                </a:lnTo>
                <a:lnTo>
                  <a:pt x="256569" y="36702"/>
                </a:lnTo>
                <a:lnTo>
                  <a:pt x="259309" y="35369"/>
                </a:lnTo>
                <a:lnTo>
                  <a:pt x="260707" y="33140"/>
                </a:lnTo>
                <a:lnTo>
                  <a:pt x="260707" y="25988"/>
                </a:lnTo>
                <a:lnTo>
                  <a:pt x="265743" y="25988"/>
                </a:lnTo>
                <a:lnTo>
                  <a:pt x="265774" y="36730"/>
                </a:lnTo>
                <a:lnTo>
                  <a:pt x="265850" y="37029"/>
                </a:lnTo>
                <a:lnTo>
                  <a:pt x="266008" y="37262"/>
                </a:lnTo>
                <a:lnTo>
                  <a:pt x="260959" y="37262"/>
                </a:lnTo>
                <a:lnTo>
                  <a:pt x="260425" y="37961"/>
                </a:lnTo>
                <a:close/>
              </a:path>
              <a:path w="334645" h="42544">
                <a:moveTo>
                  <a:pt x="263869" y="41878"/>
                </a:moveTo>
                <a:lnTo>
                  <a:pt x="262610" y="41262"/>
                </a:lnTo>
                <a:lnTo>
                  <a:pt x="261416" y="39379"/>
                </a:lnTo>
                <a:lnTo>
                  <a:pt x="261127" y="38455"/>
                </a:lnTo>
                <a:lnTo>
                  <a:pt x="260959" y="37262"/>
                </a:lnTo>
                <a:lnTo>
                  <a:pt x="266008" y="37262"/>
                </a:lnTo>
                <a:lnTo>
                  <a:pt x="266279" y="37663"/>
                </a:lnTo>
                <a:lnTo>
                  <a:pt x="266731" y="37821"/>
                </a:lnTo>
                <a:lnTo>
                  <a:pt x="269072" y="37821"/>
                </a:lnTo>
                <a:lnTo>
                  <a:pt x="269072" y="41374"/>
                </a:lnTo>
                <a:lnTo>
                  <a:pt x="268289" y="41598"/>
                </a:lnTo>
                <a:lnTo>
                  <a:pt x="267692" y="41738"/>
                </a:lnTo>
                <a:lnTo>
                  <a:pt x="266871" y="41850"/>
                </a:lnTo>
                <a:lnTo>
                  <a:pt x="263869" y="41878"/>
                </a:lnTo>
                <a:close/>
              </a:path>
              <a:path w="334645" h="42544">
                <a:moveTo>
                  <a:pt x="269072" y="37821"/>
                </a:moveTo>
                <a:lnTo>
                  <a:pt x="266731" y="37821"/>
                </a:lnTo>
                <a:lnTo>
                  <a:pt x="268456" y="37751"/>
                </a:lnTo>
                <a:lnTo>
                  <a:pt x="269072" y="37653"/>
                </a:lnTo>
                <a:lnTo>
                  <a:pt x="269072" y="37821"/>
                </a:lnTo>
                <a:close/>
              </a:path>
              <a:path w="334645" h="42544">
                <a:moveTo>
                  <a:pt x="278562" y="11273"/>
                </a:moveTo>
                <a:lnTo>
                  <a:pt x="273470" y="11273"/>
                </a:lnTo>
                <a:lnTo>
                  <a:pt x="273470" y="2909"/>
                </a:lnTo>
                <a:lnTo>
                  <a:pt x="278562" y="2909"/>
                </a:lnTo>
                <a:lnTo>
                  <a:pt x="278562" y="11273"/>
                </a:lnTo>
                <a:close/>
              </a:path>
              <a:path w="334645" h="42544">
                <a:moveTo>
                  <a:pt x="283346" y="15386"/>
                </a:moveTo>
                <a:lnTo>
                  <a:pt x="269414" y="15386"/>
                </a:lnTo>
                <a:lnTo>
                  <a:pt x="269414" y="11273"/>
                </a:lnTo>
                <a:lnTo>
                  <a:pt x="283346" y="11273"/>
                </a:lnTo>
                <a:lnTo>
                  <a:pt x="283346" y="15386"/>
                </a:lnTo>
                <a:close/>
              </a:path>
              <a:path w="334645" h="42544">
                <a:moveTo>
                  <a:pt x="277163" y="41710"/>
                </a:moveTo>
                <a:lnTo>
                  <a:pt x="275569" y="41108"/>
                </a:lnTo>
                <a:lnTo>
                  <a:pt x="273890" y="38703"/>
                </a:lnTo>
                <a:lnTo>
                  <a:pt x="273526" y="37346"/>
                </a:lnTo>
                <a:lnTo>
                  <a:pt x="273470" y="15386"/>
                </a:lnTo>
                <a:lnTo>
                  <a:pt x="278562" y="15386"/>
                </a:lnTo>
                <a:lnTo>
                  <a:pt x="278562" y="35984"/>
                </a:lnTo>
                <a:lnTo>
                  <a:pt x="278916" y="36684"/>
                </a:lnTo>
                <a:lnTo>
                  <a:pt x="280017" y="37243"/>
                </a:lnTo>
                <a:lnTo>
                  <a:pt x="280669" y="37346"/>
                </a:lnTo>
                <a:lnTo>
                  <a:pt x="283346" y="37346"/>
                </a:lnTo>
                <a:lnTo>
                  <a:pt x="283346" y="41234"/>
                </a:lnTo>
                <a:lnTo>
                  <a:pt x="282767" y="41402"/>
                </a:lnTo>
                <a:lnTo>
                  <a:pt x="282166" y="41523"/>
                </a:lnTo>
                <a:lnTo>
                  <a:pt x="280916" y="41672"/>
                </a:lnTo>
                <a:lnTo>
                  <a:pt x="277163" y="41710"/>
                </a:lnTo>
                <a:close/>
              </a:path>
              <a:path w="334645" h="42544">
                <a:moveTo>
                  <a:pt x="283346" y="37346"/>
                </a:moveTo>
                <a:lnTo>
                  <a:pt x="280669" y="37346"/>
                </a:lnTo>
                <a:lnTo>
                  <a:pt x="283346" y="37262"/>
                </a:lnTo>
                <a:lnTo>
                  <a:pt x="283346" y="37346"/>
                </a:lnTo>
                <a:close/>
              </a:path>
              <a:path w="334645" h="42544">
                <a:moveTo>
                  <a:pt x="305670" y="42325"/>
                </a:moveTo>
                <a:lnTo>
                  <a:pt x="296606" y="42325"/>
                </a:lnTo>
                <a:lnTo>
                  <a:pt x="293333" y="40931"/>
                </a:lnTo>
                <a:lnTo>
                  <a:pt x="288484" y="35355"/>
                </a:lnTo>
                <a:lnTo>
                  <a:pt x="287291" y="31672"/>
                </a:lnTo>
                <a:lnTo>
                  <a:pt x="287272" y="21876"/>
                </a:lnTo>
                <a:lnTo>
                  <a:pt x="288549" y="17866"/>
                </a:lnTo>
                <a:lnTo>
                  <a:pt x="293659" y="11898"/>
                </a:lnTo>
                <a:lnTo>
                  <a:pt x="297091" y="10406"/>
                </a:lnTo>
                <a:lnTo>
                  <a:pt x="305260" y="10406"/>
                </a:lnTo>
                <a:lnTo>
                  <a:pt x="308523" y="11693"/>
                </a:lnTo>
                <a:lnTo>
                  <a:pt x="311741" y="14798"/>
                </a:lnTo>
                <a:lnTo>
                  <a:pt x="298182" y="14798"/>
                </a:lnTo>
                <a:lnTo>
                  <a:pt x="295944" y="15973"/>
                </a:lnTo>
                <a:lnTo>
                  <a:pt x="293142" y="20691"/>
                </a:lnTo>
                <a:lnTo>
                  <a:pt x="292447" y="23508"/>
                </a:lnTo>
                <a:lnTo>
                  <a:pt x="292447" y="30016"/>
                </a:lnTo>
                <a:lnTo>
                  <a:pt x="293147" y="32674"/>
                </a:lnTo>
                <a:lnTo>
                  <a:pt x="295944" y="36926"/>
                </a:lnTo>
                <a:lnTo>
                  <a:pt x="298163" y="37989"/>
                </a:lnTo>
                <a:lnTo>
                  <a:pt x="311374" y="37989"/>
                </a:lnTo>
                <a:lnTo>
                  <a:pt x="309316" y="40749"/>
                </a:lnTo>
                <a:lnTo>
                  <a:pt x="305670" y="42325"/>
                </a:lnTo>
                <a:close/>
              </a:path>
              <a:path w="334645" h="42544">
                <a:moveTo>
                  <a:pt x="311374" y="37989"/>
                </a:moveTo>
                <a:lnTo>
                  <a:pt x="304542" y="37989"/>
                </a:lnTo>
                <a:lnTo>
                  <a:pt x="306831" y="36726"/>
                </a:lnTo>
                <a:lnTo>
                  <a:pt x="309311" y="31672"/>
                </a:lnTo>
                <a:lnTo>
                  <a:pt x="309931" y="28860"/>
                </a:lnTo>
                <a:lnTo>
                  <a:pt x="309931" y="22967"/>
                </a:lnTo>
                <a:lnTo>
                  <a:pt x="309484" y="20691"/>
                </a:lnTo>
                <a:lnTo>
                  <a:pt x="307171" y="16178"/>
                </a:lnTo>
                <a:lnTo>
                  <a:pt x="304728" y="14798"/>
                </a:lnTo>
                <a:lnTo>
                  <a:pt x="311741" y="14798"/>
                </a:lnTo>
                <a:lnTo>
                  <a:pt x="313857" y="16840"/>
                </a:lnTo>
                <a:lnTo>
                  <a:pt x="315191" y="20626"/>
                </a:lnTo>
                <a:lnTo>
                  <a:pt x="315191" y="30455"/>
                </a:lnTo>
                <a:lnTo>
                  <a:pt x="314016" y="34446"/>
                </a:lnTo>
                <a:lnTo>
                  <a:pt x="311374" y="37989"/>
                </a:lnTo>
                <a:close/>
              </a:path>
              <a:path w="334645" h="42544">
                <a:moveTo>
                  <a:pt x="328903" y="16449"/>
                </a:moveTo>
                <a:lnTo>
                  <a:pt x="324569" y="16449"/>
                </a:lnTo>
                <a:lnTo>
                  <a:pt x="324960" y="15442"/>
                </a:lnTo>
                <a:lnTo>
                  <a:pt x="325921" y="14215"/>
                </a:lnTo>
                <a:lnTo>
                  <a:pt x="328979" y="11325"/>
                </a:lnTo>
                <a:lnTo>
                  <a:pt x="330742" y="10602"/>
                </a:lnTo>
                <a:lnTo>
                  <a:pt x="333819" y="10686"/>
                </a:lnTo>
                <a:lnTo>
                  <a:pt x="334360" y="10742"/>
                </a:lnTo>
                <a:lnTo>
                  <a:pt x="334360" y="15917"/>
                </a:lnTo>
                <a:lnTo>
                  <a:pt x="330173" y="15917"/>
                </a:lnTo>
                <a:lnTo>
                  <a:pt x="328903" y="16449"/>
                </a:lnTo>
                <a:close/>
              </a:path>
              <a:path w="334645" h="42544">
                <a:moveTo>
                  <a:pt x="324820" y="41234"/>
                </a:moveTo>
                <a:lnTo>
                  <a:pt x="319785" y="41234"/>
                </a:lnTo>
                <a:lnTo>
                  <a:pt x="319785" y="11273"/>
                </a:lnTo>
                <a:lnTo>
                  <a:pt x="324569" y="11273"/>
                </a:lnTo>
                <a:lnTo>
                  <a:pt x="324569" y="16449"/>
                </a:lnTo>
                <a:lnTo>
                  <a:pt x="328903" y="16449"/>
                </a:lnTo>
                <a:lnTo>
                  <a:pt x="328224" y="16733"/>
                </a:lnTo>
                <a:lnTo>
                  <a:pt x="325501" y="19997"/>
                </a:lnTo>
                <a:lnTo>
                  <a:pt x="324820" y="21876"/>
                </a:lnTo>
                <a:lnTo>
                  <a:pt x="324820" y="41234"/>
                </a:lnTo>
                <a:close/>
              </a:path>
              <a:path w="334645" h="42544">
                <a:moveTo>
                  <a:pt x="334360" y="16057"/>
                </a:moveTo>
                <a:lnTo>
                  <a:pt x="333786" y="15964"/>
                </a:lnTo>
                <a:lnTo>
                  <a:pt x="330173" y="15917"/>
                </a:lnTo>
                <a:lnTo>
                  <a:pt x="334360" y="15917"/>
                </a:lnTo>
                <a:lnTo>
                  <a:pt x="334360" y="160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11A8233-89CA-4F71-8407-BC19ED38C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27" dirty="0"/>
              <a:t>数据</a:t>
            </a:r>
            <a:r>
              <a:rPr sz="2745" spc="-133" dirty="0"/>
              <a:t> </a:t>
            </a:r>
            <a:r>
              <a:rPr sz="2745" spc="7" dirty="0"/>
              <a:t>模型</a:t>
            </a:r>
          </a:p>
        </p:txBody>
      </p:sp>
      <p:sp>
        <p:nvSpPr>
          <p:cNvPr id="86019" name="object 8">
            <a:extLst>
              <a:ext uri="{FF2B5EF4-FFF2-40B4-BE49-F238E27FC236}">
                <a16:creationId xmlns:a16="http://schemas.microsoft.com/office/drawing/2014/main" id="{F0042E6B-A335-4606-B232-24F9DAF1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808038"/>
            <a:ext cx="5537200" cy="2316162"/>
          </a:xfrm>
        </p:spPr>
        <p:txBody>
          <a:bodyPr lIns="0" tIns="402226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/>
              <a:t>数据模型捕获域中信息的性质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/>
              <a:t>如果在组件之间交换的数据是复杂的, 我们可能需要创建数据模型</a:t>
            </a:r>
          </a:p>
          <a:p>
            <a:pPr marL="372915" indent="-214003">
              <a:spcBef>
                <a:spcPts val="434"/>
              </a:spcBef>
              <a:defRPr/>
            </a:pPr>
            <a:r>
              <a:rPr lang="zh-CN" altLang="zh-CN" sz="1869"/>
              <a:t>在我们的情况下: 数据集和计算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/>
              <a:t>在这两种情况下, 我们需要定义一个格式, 例如 UML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5D1FC48-8DFB-408A-A5A7-F9FF6E5DD3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63" y="6191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0" dirty="0"/>
              <a:t>脚本</a:t>
            </a:r>
            <a:r>
              <a:rPr sz="2745" spc="20" dirty="0"/>
              <a:t>的</a:t>
            </a:r>
            <a:r>
              <a:rPr sz="2745" spc="53" dirty="0"/>
              <a:t>概念</a:t>
            </a:r>
            <a:r>
              <a:rPr sz="2745" spc="-267" dirty="0"/>
              <a:t> </a:t>
            </a:r>
            <a:r>
              <a:rPr sz="2745" spc="20" dirty="0"/>
              <a:t>建筑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1655682-6D02-4E80-A9F1-1FCE209A448B}"/>
              </a:ext>
            </a:extLst>
          </p:cNvPr>
          <p:cNvSpPr txBox="1"/>
          <p:nvPr/>
        </p:nvSpPr>
        <p:spPr>
          <a:xfrm>
            <a:off x="166688" y="522288"/>
            <a:ext cx="3910012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b="1" spc="-33" dirty="0">
                <a:latin typeface="Trebuchet MS"/>
                <a:ea typeface="+mn-ea"/>
                <a:cs typeface="Trebuchet MS"/>
              </a:rPr>
              <a:t>步骤</a:t>
            </a:r>
            <a:r>
              <a:rPr sz="1468" b="1" spc="-167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40" dirty="0">
                <a:latin typeface="Trebuchet MS"/>
                <a:ea typeface="+mn-ea"/>
                <a:cs typeface="Trebuchet MS"/>
              </a:rPr>
              <a:t>的</a:t>
            </a:r>
            <a:r>
              <a:rPr sz="1468" b="1" spc="-167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发展</a:t>
            </a:r>
            <a:r>
              <a:rPr sz="1468" b="1" spc="-167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的</a:t>
            </a:r>
            <a:r>
              <a:rPr sz="1468" b="1" spc="-167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概念</a:t>
            </a:r>
            <a:r>
              <a:rPr sz="1468" b="1" spc="-167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0" dirty="0">
                <a:latin typeface="Trebuchet MS"/>
                <a:ea typeface="+mn-ea"/>
                <a:cs typeface="Trebuchet MS"/>
              </a:rPr>
              <a:t>建筑</a:t>
            </a:r>
            <a:endParaRPr sz="1468">
              <a:latin typeface="Trebuchet MS"/>
              <a:ea typeface="+mn-ea"/>
              <a:cs typeface="Trebuchet MS"/>
            </a:endParaRPr>
          </a:p>
        </p:txBody>
      </p:sp>
      <p:sp>
        <p:nvSpPr>
          <p:cNvPr id="92164" name="object 5">
            <a:extLst>
              <a:ext uri="{FF2B5EF4-FFF2-40B4-BE49-F238E27FC236}">
                <a16:creationId xmlns:a16="http://schemas.microsoft.com/office/drawing/2014/main" id="{E0CBA0C0-1073-4E21-BA64-25949F130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820738"/>
            <a:ext cx="163513" cy="166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8B5A4B5-382E-4049-A49A-57606AABFC51}"/>
              </a:ext>
            </a:extLst>
          </p:cNvPr>
          <p:cNvSpPr txBox="1"/>
          <p:nvPr/>
        </p:nvSpPr>
        <p:spPr>
          <a:xfrm>
            <a:off x="330200" y="825500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1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92166" name="object 7">
            <a:extLst>
              <a:ext uri="{FF2B5EF4-FFF2-40B4-BE49-F238E27FC236}">
                <a16:creationId xmlns:a16="http://schemas.microsoft.com/office/drawing/2014/main" id="{3B252276-F430-4B8D-B87B-10D06DF2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344613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FA99E3-26E3-42E0-AEEF-255F77451662}"/>
              </a:ext>
            </a:extLst>
          </p:cNvPr>
          <p:cNvSpPr txBox="1"/>
          <p:nvPr/>
        </p:nvSpPr>
        <p:spPr>
          <a:xfrm>
            <a:off x="330200" y="1349375"/>
            <a:ext cx="8572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2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92168" name="object 9">
            <a:extLst>
              <a:ext uri="{FF2B5EF4-FFF2-40B4-BE49-F238E27FC236}">
                <a16:creationId xmlns:a16="http://schemas.microsoft.com/office/drawing/2014/main" id="{7EE16696-5F71-4F2A-9721-BA849FA6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895475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D669CCF-6760-446B-B8C7-1178341D96D0}"/>
              </a:ext>
            </a:extLst>
          </p:cNvPr>
          <p:cNvSpPr txBox="1"/>
          <p:nvPr/>
        </p:nvSpPr>
        <p:spPr>
          <a:xfrm>
            <a:off x="330200" y="1900238"/>
            <a:ext cx="8572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3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92170" name="object 11">
            <a:extLst>
              <a:ext uri="{FF2B5EF4-FFF2-40B4-BE49-F238E27FC236}">
                <a16:creationId xmlns:a16="http://schemas.microsoft.com/office/drawing/2014/main" id="{B831E55F-2BCC-4D8D-9958-761FA6DC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174875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81A2A2D-00AE-440F-AC65-662FA53F3C54}"/>
              </a:ext>
            </a:extLst>
          </p:cNvPr>
          <p:cNvSpPr txBox="1"/>
          <p:nvPr/>
        </p:nvSpPr>
        <p:spPr>
          <a:xfrm>
            <a:off x="330200" y="2179638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4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92172" name="object 13">
            <a:extLst>
              <a:ext uri="{FF2B5EF4-FFF2-40B4-BE49-F238E27FC236}">
                <a16:creationId xmlns:a16="http://schemas.microsoft.com/office/drawing/2014/main" id="{28296A24-6656-4122-B4F7-69AE7DF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454275"/>
            <a:ext cx="163513" cy="1666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BCD222E-4B31-48A0-8847-DEFDC71F6D67}"/>
              </a:ext>
            </a:extLst>
          </p:cNvPr>
          <p:cNvSpPr txBox="1"/>
          <p:nvPr/>
        </p:nvSpPr>
        <p:spPr>
          <a:xfrm>
            <a:off x="330200" y="2459038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5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92174" name="object 15">
            <a:extLst>
              <a:ext uri="{FF2B5EF4-FFF2-40B4-BE49-F238E27FC236}">
                <a16:creationId xmlns:a16="http://schemas.microsoft.com/office/drawing/2014/main" id="{A41A4E44-05A4-40D0-8682-6E7F709B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736850"/>
            <a:ext cx="163513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DB9C98A-3DA5-44D7-8E07-42A79A0FFBEE}"/>
              </a:ext>
            </a:extLst>
          </p:cNvPr>
          <p:cNvSpPr txBox="1"/>
          <p:nvPr/>
        </p:nvSpPr>
        <p:spPr>
          <a:xfrm>
            <a:off x="330200" y="2741613"/>
            <a:ext cx="8572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13" dirty="0">
                <a:latin typeface="Calibri"/>
                <a:ea typeface="+mn-ea"/>
                <a:cs typeface="Calibri"/>
              </a:rPr>
              <a:t>6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87056" name="object 17">
            <a:extLst>
              <a:ext uri="{FF2B5EF4-FFF2-40B4-BE49-F238E27FC236}">
                <a16:creationId xmlns:a16="http://schemas.microsoft.com/office/drawing/2014/main" id="{71C86D4E-24E3-43C9-BF57-0EF28003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74700"/>
            <a:ext cx="373538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468"/>
              <a:t>澄清组件和责任</a:t>
            </a:r>
          </a:p>
          <a:p>
            <a:pPr eaLnBrk="1" hangingPunct="1">
              <a:spcBef>
                <a:spcPts val="234"/>
              </a:spcBef>
              <a:defRPr/>
            </a:pPr>
            <a:r>
              <a:rPr lang="zh-CN" altLang="zh-CN" sz="1201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35">
                <a:latin typeface="Cambria" panose="02040503050406030204" pitchFamily="18" charset="0"/>
              </a:rPr>
              <a:t>→</a:t>
            </a:r>
            <a:r>
              <a:rPr lang="zh-CN" altLang="zh-CN" sz="1335"/>
              <a:t>使用用例图</a:t>
            </a:r>
          </a:p>
          <a:p>
            <a:pPr eaLnBrk="1" hangingPunct="1">
              <a:spcBef>
                <a:spcPts val="518"/>
              </a:spcBef>
              <a:defRPr/>
            </a:pPr>
            <a:r>
              <a:rPr lang="zh-CN" altLang="zh-CN" sz="1468"/>
              <a:t>澄清连接器</a:t>
            </a:r>
          </a:p>
          <a:p>
            <a:pPr eaLnBrk="1" hangingPunct="1">
              <a:spcBef>
                <a:spcPts val="234"/>
              </a:spcBef>
              <a:defRPr/>
            </a:pPr>
            <a:r>
              <a:rPr lang="zh-CN" altLang="zh-CN" sz="1201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35">
                <a:latin typeface="Cambria" panose="02040503050406030204" pitchFamily="18" charset="0"/>
              </a:rPr>
              <a:t>→</a:t>
            </a:r>
            <a:r>
              <a:rPr lang="zh-CN" altLang="zh-CN" sz="1335"/>
              <a:t>例如通过标签信息流</a:t>
            </a:r>
          </a:p>
          <a:p>
            <a:pPr eaLnBrk="1" hangingPunct="1">
              <a:lnSpc>
                <a:spcPct val="125000"/>
              </a:lnSpc>
              <a:spcBef>
                <a:spcPts val="300"/>
              </a:spcBef>
              <a:defRPr/>
            </a:pPr>
            <a:r>
              <a:rPr lang="zh-CN" altLang="zh-CN" sz="1468"/>
              <a:t>评估行为 (针对预期的情况) 确定定型和结构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/>
              <a:t>定义数据结构和模型简化体系结构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7454EDB2-8B39-4A2F-A51D-E42CA839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327650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67" dirty="0">
                <a:solidFill>
                  <a:srgbClr val="000000"/>
                </a:solidFill>
              </a:rPr>
              <a:t>设计</a:t>
            </a:r>
            <a:r>
              <a:rPr lang="en-US" altLang="zh-CN" sz="4800" spc="-167" dirty="0">
                <a:solidFill>
                  <a:srgbClr val="000000"/>
                </a:solidFill>
              </a:rPr>
              <a:t> </a:t>
            </a:r>
            <a:r>
              <a:rPr lang="en-US" altLang="zh-CN" sz="4800" spc="60" dirty="0">
                <a:solidFill>
                  <a:srgbClr val="000000"/>
                </a:solidFill>
              </a:rPr>
              <a:t>指引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EF1D2A2-B843-4920-AEEA-07CB6655F8FD}"/>
              </a:ext>
            </a:extLst>
          </p:cNvPr>
          <p:cNvSpPr txBox="1">
            <a:spLocks/>
          </p:cNvSpPr>
          <p:nvPr/>
        </p:nvSpPr>
        <p:spPr bwMode="auto">
          <a:xfrm>
            <a:off x="1552575" y="1914525"/>
            <a:ext cx="4343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2" spc="20" dirty="0">
                <a:solidFill>
                  <a:srgbClr val="000000"/>
                </a:solidFill>
              </a:rPr>
              <a:t>实际方面</a:t>
            </a:r>
            <a:r>
              <a:rPr lang="en-US" altLang="zh-CN" sz="1602" spc="-7" dirty="0">
                <a:solidFill>
                  <a:srgbClr val="000000"/>
                </a:solidFill>
              </a:rPr>
              <a:t>的</a:t>
            </a:r>
            <a:r>
              <a:rPr lang="en-US" altLang="zh-CN" sz="1602" spc="13" dirty="0">
                <a:solidFill>
                  <a:srgbClr val="000000"/>
                </a:solidFill>
              </a:rPr>
              <a:t>概念</a:t>
            </a:r>
            <a:r>
              <a:rPr lang="en-US" altLang="zh-CN" sz="1602" spc="-167" dirty="0">
                <a:solidFill>
                  <a:srgbClr val="000000"/>
                </a:solidFill>
              </a:rPr>
              <a:t> </a:t>
            </a:r>
            <a:r>
              <a:rPr lang="en-US" altLang="zh-CN" sz="1602" dirty="0">
                <a:solidFill>
                  <a:srgbClr val="000000"/>
                </a:solidFill>
              </a:rPr>
              <a:t>建筑？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7B2C6B9-28BC-4E21-BE75-FDC367D91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40" dirty="0"/>
              <a:t>拱。</a:t>
            </a:r>
            <a:r>
              <a:rPr sz="2745" spc="60" dirty="0"/>
              <a:t>设计</a:t>
            </a:r>
            <a:r>
              <a:rPr sz="2745" spc="-194" dirty="0"/>
              <a:t> </a:t>
            </a:r>
            <a:r>
              <a:rPr sz="2745" spc="40" dirty="0"/>
              <a:t>规则</a:t>
            </a:r>
          </a:p>
        </p:txBody>
      </p:sp>
      <p:sp>
        <p:nvSpPr>
          <p:cNvPr id="89091" name="object 7">
            <a:extLst>
              <a:ext uri="{FF2B5EF4-FFF2-40B4-BE49-F238E27FC236}">
                <a16:creationId xmlns:a16="http://schemas.microsoft.com/office/drawing/2014/main" id="{516A4245-4FA0-42A9-B147-E5C44033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55700"/>
            <a:ext cx="437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1869" b="1">
                <a:latin typeface="Trebuchet MS" panose="020B0603020202020204" pitchFamily="34" charset="0"/>
              </a:rPr>
              <a:t>定义组件的准则</a:t>
            </a:r>
            <a:endParaRPr lang="zh-CN" altLang="zh-CN" sz="1869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/>
              <a:t>粒度凝聚耦合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BA822B7-C378-4C71-B9B2-1F394312D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40" dirty="0"/>
              <a:t>拱。</a:t>
            </a:r>
            <a:r>
              <a:rPr sz="2745" spc="60" dirty="0"/>
              <a:t>设计</a:t>
            </a:r>
            <a:r>
              <a:rPr sz="2745" spc="-194" dirty="0"/>
              <a:t> </a:t>
            </a:r>
            <a:r>
              <a:rPr sz="2745" spc="40" dirty="0"/>
              <a:t>规则</a:t>
            </a:r>
          </a:p>
        </p:txBody>
      </p:sp>
      <p:sp>
        <p:nvSpPr>
          <p:cNvPr id="90115" name="object 6">
            <a:extLst>
              <a:ext uri="{FF2B5EF4-FFF2-40B4-BE49-F238E27FC236}">
                <a16:creationId xmlns:a16="http://schemas.microsoft.com/office/drawing/2014/main" id="{1FB2E1A0-A53B-4C1B-A80F-E00512AC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177925"/>
            <a:ext cx="4703763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1869" b="1" dirty="0">
                <a:latin typeface="Trebuchet MS" panose="020B0603020202020204" pitchFamily="34" charset="0"/>
              </a:rPr>
              <a:t>组件粒度</a:t>
            </a:r>
            <a:endParaRPr lang="zh-CN" altLang="zh-CN" sz="1869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分配给单个组件的功能量</a:t>
            </a:r>
            <a:endParaRPr lang="en-US" altLang="zh-CN" sz="1869" dirty="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取决于组件的上下文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399434A-711E-453F-BD59-E0D6E3AE20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40" dirty="0"/>
              <a:t>拱。</a:t>
            </a:r>
            <a:r>
              <a:rPr sz="2745" spc="60" dirty="0"/>
              <a:t>设计</a:t>
            </a:r>
            <a:r>
              <a:rPr sz="2745" spc="-194" dirty="0"/>
              <a:t> </a:t>
            </a:r>
            <a:r>
              <a:rPr sz="2745" spc="40" dirty="0"/>
              <a:t>规则</a:t>
            </a:r>
          </a:p>
        </p:txBody>
      </p:sp>
      <p:sp>
        <p:nvSpPr>
          <p:cNvPr id="91139" name="object 9">
            <a:extLst>
              <a:ext uri="{FF2B5EF4-FFF2-40B4-BE49-F238E27FC236}">
                <a16:creationId xmlns:a16="http://schemas.microsoft.com/office/drawing/2014/main" id="{4D21248C-2F29-428E-BD6F-1ADCCB33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306388"/>
            <a:ext cx="5538788" cy="2763837"/>
          </a:xfrm>
        </p:spPr>
        <p:txBody>
          <a:bodyPr lIns="0" tIns="290181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 dirty="0"/>
              <a:t>避免</a:t>
            </a:r>
            <a:r>
              <a:rPr lang="zh-CN" altLang="zh-CN" sz="1869" b="1" dirty="0">
                <a:latin typeface="Trebuchet MS" panose="020B0603020202020204" pitchFamily="34" charset="0"/>
              </a:rPr>
              <a:t>斑点</a:t>
            </a:r>
            <a:r>
              <a:rPr lang="zh-CN" altLang="zh-CN" sz="1869" dirty="0"/>
              <a:t>: 责任太大的组件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公认的: 一个组成部分有所有的责任, 别人有单一的责任</a:t>
            </a:r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原因 1: 责任的细节太多</a:t>
            </a:r>
            <a:endParaRPr lang="en-US" altLang="zh-CN" sz="1869" dirty="0"/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原因 2: 太懒惰太划分责任</a:t>
            </a:r>
            <a:endParaRPr lang="en-US" altLang="zh-CN" sz="1869" dirty="0"/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在分工上多付出努力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B464105-28CF-4EE1-B030-009685D90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142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概念</a:t>
            </a:r>
            <a:r>
              <a:rPr sz="2745" spc="40" dirty="0"/>
              <a:t>拱。</a:t>
            </a:r>
            <a:r>
              <a:rPr sz="2745" spc="60" dirty="0"/>
              <a:t>设计</a:t>
            </a:r>
            <a:r>
              <a:rPr sz="2745" spc="-194" dirty="0"/>
              <a:t> </a:t>
            </a:r>
            <a:r>
              <a:rPr sz="2745" spc="40" dirty="0"/>
              <a:t>规则</a:t>
            </a:r>
          </a:p>
        </p:txBody>
      </p:sp>
      <p:sp>
        <p:nvSpPr>
          <p:cNvPr id="92163" name="object 8">
            <a:extLst>
              <a:ext uri="{FF2B5EF4-FFF2-40B4-BE49-F238E27FC236}">
                <a16:creationId xmlns:a16="http://schemas.microsoft.com/office/drawing/2014/main" id="{C53B140B-EC92-4070-A066-0BD529C1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815975"/>
            <a:ext cx="5943600" cy="2538413"/>
          </a:xfrm>
        </p:spPr>
        <p:txBody>
          <a:bodyPr lIns="0" tIns="396184" rIns="0" bIns="0">
            <a:spAutoFit/>
          </a:bodyPr>
          <a:lstStyle/>
          <a:p>
            <a:pPr marL="372915" indent="-214003">
              <a:lnSpc>
                <a:spcPct val="103000"/>
              </a:lnSpc>
              <a:defRPr/>
            </a:pPr>
            <a:r>
              <a:rPr lang="zh-CN" altLang="zh-CN" sz="1869" dirty="0"/>
              <a:t>避免</a:t>
            </a:r>
            <a:r>
              <a:rPr lang="zh-CN" altLang="zh-CN" sz="1869" b="1" dirty="0">
                <a:latin typeface="Trebuchet MS" panose="020B0603020202020204" pitchFamily="34" charset="0"/>
              </a:rPr>
              <a:t>命令群集</a:t>
            </a:r>
            <a:r>
              <a:rPr lang="zh-CN" altLang="zh-CN" sz="1869" dirty="0"/>
              <a:t>: 一对夫妇的组件都有一个单一的责任, 但所有互联</a:t>
            </a:r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识别: 一组组件之间的连接器太多</a:t>
            </a:r>
            <a:endParaRPr lang="en-US" altLang="zh-CN" sz="1869" dirty="0"/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原因: 责任实际上是相关的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将组件组合到单个组件中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D41A967-4F90-4966-8A14-EE7979FC8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263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凝聚力</a:t>
            </a:r>
          </a:p>
        </p:txBody>
      </p:sp>
      <p:sp>
        <p:nvSpPr>
          <p:cNvPr id="93187" name="object 9">
            <a:extLst>
              <a:ext uri="{FF2B5EF4-FFF2-40B4-BE49-F238E27FC236}">
                <a16:creationId xmlns:a16="http://schemas.microsoft.com/office/drawing/2014/main" id="{D1D42E8D-0A78-402A-89A6-E362F1CF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358775"/>
            <a:ext cx="5705475" cy="2900363"/>
          </a:xfrm>
        </p:spPr>
        <p:txBody>
          <a:bodyPr lIns="0" tIns="330077" rIns="0" bIns="0">
            <a:spAutoFit/>
          </a:bodyPr>
          <a:lstStyle/>
          <a:p>
            <a:pPr marL="372915" indent="-214003">
              <a:lnSpc>
                <a:spcPct val="103000"/>
              </a:lnSpc>
              <a:defRPr/>
            </a:pPr>
            <a:r>
              <a:rPr lang="zh-CN" altLang="zh-CN" sz="1869" dirty="0"/>
              <a:t>凝聚力: 一个组件相互关联的责任有多好</a:t>
            </a:r>
          </a:p>
          <a:p>
            <a:pPr marL="372915" indent="-214003">
              <a:spcBef>
                <a:spcPts val="434"/>
              </a:spcBef>
              <a:defRPr/>
            </a:pPr>
            <a:r>
              <a:rPr lang="zh-CN" altLang="zh-CN" sz="1869" dirty="0"/>
              <a:t>如果关系很高, 那么凝聚力也是很高的。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高凝聚力被认为是好的, 因为它使架构更容易理解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将有助于维护系统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将有助于设计将被重用的组件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10">
            <a:extLst>
              <a:ext uri="{FF2B5EF4-FFF2-40B4-BE49-F238E27FC236}">
                <a16:creationId xmlns:a16="http://schemas.microsoft.com/office/drawing/2014/main" id="{EFB5FCB1-11C9-403C-A868-5FE8256C3771}"/>
              </a:ext>
            </a:extLst>
          </p:cNvPr>
          <p:cNvSpPr>
            <a:spLocks/>
          </p:cNvSpPr>
          <p:nvPr/>
        </p:nvSpPr>
        <p:spPr bwMode="auto">
          <a:xfrm>
            <a:off x="180975" y="1806575"/>
            <a:ext cx="5916613" cy="1295400"/>
          </a:xfrm>
          <a:custGeom>
            <a:avLst/>
            <a:gdLst>
              <a:gd name="T0" fmla="*/ 7894047 w 4432935"/>
              <a:gd name="T1" fmla="*/ 0 h 1249680"/>
              <a:gd name="T2" fmla="*/ 0 w 4432935"/>
              <a:gd name="T3" fmla="*/ 0 h 1249680"/>
              <a:gd name="T4" fmla="*/ 0 w 4432935"/>
              <a:gd name="T5" fmla="*/ 1287334 h 1249680"/>
              <a:gd name="T6" fmla="*/ 7137 w 4432935"/>
              <a:gd name="T7" fmla="*/ 1308523 h 1249680"/>
              <a:gd name="T8" fmla="*/ 26575 w 4432935"/>
              <a:gd name="T9" fmla="*/ 1325876 h 1249680"/>
              <a:gd name="T10" fmla="*/ 55343 w 4432935"/>
              <a:gd name="T11" fmla="*/ 1337599 h 1249680"/>
              <a:gd name="T12" fmla="*/ 90471 w 4432935"/>
              <a:gd name="T13" fmla="*/ 1341906 h 1249680"/>
              <a:gd name="T14" fmla="*/ 7803574 w 4432935"/>
              <a:gd name="T15" fmla="*/ 1341906 h 1249680"/>
              <a:gd name="T16" fmla="*/ 7838704 w 4432935"/>
              <a:gd name="T17" fmla="*/ 1337599 h 1249680"/>
              <a:gd name="T18" fmla="*/ 7867470 w 4432935"/>
              <a:gd name="T19" fmla="*/ 1325876 h 1249680"/>
              <a:gd name="T20" fmla="*/ 7886910 w 4432935"/>
              <a:gd name="T21" fmla="*/ 1308523 h 1249680"/>
              <a:gd name="T22" fmla="*/ 7894047 w 4432935"/>
              <a:gd name="T23" fmla="*/ 1287334 h 1249680"/>
              <a:gd name="T24" fmla="*/ 7894047 w 4432935"/>
              <a:gd name="T25" fmla="*/ 0 h 12496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1249680">
                <a:moveTo>
                  <a:pt x="4432566" y="0"/>
                </a:moveTo>
                <a:lnTo>
                  <a:pt x="0" y="0"/>
                </a:lnTo>
                <a:lnTo>
                  <a:pt x="0" y="1198371"/>
                </a:lnTo>
                <a:lnTo>
                  <a:pt x="4008" y="1218096"/>
                </a:lnTo>
                <a:lnTo>
                  <a:pt x="14922" y="1234249"/>
                </a:lnTo>
                <a:lnTo>
                  <a:pt x="31075" y="1245163"/>
                </a:lnTo>
                <a:lnTo>
                  <a:pt x="50800" y="1249172"/>
                </a:lnTo>
                <a:lnTo>
                  <a:pt x="4381765" y="1249172"/>
                </a:lnTo>
                <a:lnTo>
                  <a:pt x="4401490" y="1245163"/>
                </a:lnTo>
                <a:lnTo>
                  <a:pt x="4417643" y="1234249"/>
                </a:lnTo>
                <a:lnTo>
                  <a:pt x="4428558" y="1218096"/>
                </a:lnTo>
                <a:lnTo>
                  <a:pt x="4432566" y="1198371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40BF14-D1B6-49E6-B2A9-090F13900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33" dirty="0"/>
              <a:t>定义</a:t>
            </a:r>
          </a:p>
        </p:txBody>
      </p:sp>
      <p:sp>
        <p:nvSpPr>
          <p:cNvPr id="38916" name="object 19">
            <a:extLst>
              <a:ext uri="{FF2B5EF4-FFF2-40B4-BE49-F238E27FC236}">
                <a16:creationId xmlns:a16="http://schemas.microsoft.com/office/drawing/2014/main" id="{28AC06BD-1569-46C2-A293-D6357F25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663575"/>
            <a:ext cx="5535612" cy="2293938"/>
          </a:xfrm>
        </p:spPr>
        <p:txBody>
          <a:bodyPr lIns="0" tIns="273461" rIns="0" bIns="0">
            <a:spAutoFit/>
          </a:bodyPr>
          <a:lstStyle/>
          <a:p>
            <a:pPr marL="2120" indent="-214003">
              <a:lnSpc>
                <a:spcPct val="103000"/>
              </a:lnSpc>
              <a:defRPr/>
            </a:pPr>
            <a:r>
              <a:rPr lang="zh-CN" altLang="zh-CN" sz="1869" dirty="0"/>
              <a:t>软件体系结构是软件系统在各种抽象和细节级别的模型的集合。模型描述:</a:t>
            </a:r>
          </a:p>
          <a:p>
            <a:pPr marL="2120" indent="-214003">
              <a:lnSpc>
                <a:spcPct val="125000"/>
              </a:lnSpc>
              <a:defRPr/>
            </a:pPr>
            <a:r>
              <a:rPr lang="zh-CN" altLang="zh-CN" sz="1869" dirty="0"/>
              <a:t>系统作为整个系统组件组件连接</a:t>
            </a:r>
          </a:p>
          <a:p>
            <a:pPr marL="2120" indent="-214003">
              <a:spcBef>
                <a:spcPts val="451"/>
              </a:spcBef>
              <a:defRPr/>
            </a:pPr>
            <a:r>
              <a:rPr lang="zh-CN" altLang="zh-CN" sz="1869" dirty="0"/>
              <a:t>组件如何交互以实现系统目的。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7136F47-9249-45C3-BCFE-DAE39DA29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67" dirty="0"/>
              <a:t>耦合</a:t>
            </a:r>
          </a:p>
        </p:txBody>
      </p:sp>
      <p:sp>
        <p:nvSpPr>
          <p:cNvPr id="94211" name="object 7">
            <a:extLst>
              <a:ext uri="{FF2B5EF4-FFF2-40B4-BE49-F238E27FC236}">
                <a16:creationId xmlns:a16="http://schemas.microsoft.com/office/drawing/2014/main" id="{A94254D8-F52F-48B5-B350-B61BE12B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014413"/>
            <a:ext cx="505777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/>
              <a:t>耦合: 软件组件的程度</a:t>
            </a:r>
            <a:r>
              <a:rPr lang="zh-CN" altLang="zh-CN" sz="1602" b="1">
                <a:latin typeface="Trebuchet MS" panose="020B0603020202020204" pitchFamily="34" charset="0"/>
              </a:rPr>
              <a:t>依赖</a:t>
            </a:r>
            <a:r>
              <a:rPr lang="zh-CN" altLang="zh-CN" sz="1602"/>
              <a:t>彼此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/>
              <a:t>学位在几个方面受到影响 (多于 OO 语言)</a:t>
            </a:r>
          </a:p>
          <a:p>
            <a:pPr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/>
              <a:t>协议的通用性如何？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3429252-808C-4E83-8B6B-305E7A8AE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777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20" dirty="0"/>
              <a:t>程度的</a:t>
            </a:r>
            <a:r>
              <a:rPr sz="2745" spc="-207" dirty="0"/>
              <a:t> </a:t>
            </a:r>
            <a:r>
              <a:rPr sz="2745" spc="67" dirty="0"/>
              <a:t>耦合</a:t>
            </a:r>
          </a:p>
        </p:txBody>
      </p:sp>
      <p:sp>
        <p:nvSpPr>
          <p:cNvPr id="95235" name="object 8">
            <a:extLst>
              <a:ext uri="{FF2B5EF4-FFF2-40B4-BE49-F238E27FC236}">
                <a16:creationId xmlns:a16="http://schemas.microsoft.com/office/drawing/2014/main" id="{22AC9F41-7458-4264-9DD7-1BF776F0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500063"/>
            <a:ext cx="5137150" cy="2043112"/>
          </a:xfrm>
        </p:spPr>
        <p:txBody>
          <a:bodyPr lIns="0" tIns="417990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 b="1" dirty="0">
                <a:latin typeface="Trebuchet MS" panose="020B0603020202020204" pitchFamily="34" charset="0"/>
              </a:rPr>
              <a:t>松散联轴器</a:t>
            </a:r>
            <a:r>
              <a:rPr lang="zh-CN" altLang="zh-CN" sz="1869" dirty="0"/>
              <a:t>与。</a:t>
            </a:r>
            <a:r>
              <a:rPr lang="zh-CN" altLang="zh-CN" sz="1869" b="1" dirty="0">
                <a:latin typeface="Trebuchet MS" panose="020B0603020202020204" pitchFamily="34" charset="0"/>
              </a:rPr>
              <a:t>紧耦合</a:t>
            </a:r>
          </a:p>
          <a:p>
            <a:pPr marL="372915" indent="-214003">
              <a:spcBef>
                <a:spcPts val="434"/>
              </a:spcBef>
              <a:defRPr/>
            </a:pPr>
            <a:r>
              <a:rPr lang="zh-CN" altLang="zh-CN" sz="1869" dirty="0"/>
              <a:t>这些都是极端的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在现有系统中, 这通常是连续的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组件可能紧密地在一个方面和松散耦合在另一个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7D4A6F8-AB89-40EA-B060-E384EA1BB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788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0" dirty="0"/>
              <a:t>方面</a:t>
            </a:r>
            <a:r>
              <a:rPr sz="2745" spc="20" dirty="0"/>
              <a:t>的</a:t>
            </a:r>
            <a:r>
              <a:rPr sz="2745" spc="-227" dirty="0"/>
              <a:t> </a:t>
            </a:r>
            <a:r>
              <a:rPr sz="2745" spc="67" dirty="0"/>
              <a:t>耦合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BB9515-4D90-433E-893B-2F44D0FD40C8}"/>
              </a:ext>
            </a:extLst>
          </p:cNvPr>
          <p:cNvSpPr txBox="1"/>
          <p:nvPr/>
        </p:nvSpPr>
        <p:spPr>
          <a:xfrm>
            <a:off x="269875" y="527050"/>
            <a:ext cx="34925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68" b="1" spc="-60" dirty="0">
                <a:latin typeface="Trebuchet MS"/>
                <a:ea typeface="+mn-ea"/>
                <a:cs typeface="Trebuchet MS"/>
              </a:rPr>
              <a:t>我</a:t>
            </a:r>
            <a:r>
              <a:rPr sz="1068" b="1" spc="-73" dirty="0">
                <a:latin typeface="Trebuchet MS"/>
                <a:ea typeface="+mn-ea"/>
                <a:cs typeface="Trebuchet MS"/>
              </a:rPr>
              <a:t>电子邮件</a:t>
            </a:r>
            <a:r>
              <a:rPr sz="1068" b="1" spc="-20" dirty="0">
                <a:latin typeface="Trebuchet MS"/>
                <a:ea typeface="+mn-ea"/>
                <a:cs typeface="Trebuchet MS"/>
              </a:rPr>
              <a:t>V</a:t>
            </a:r>
            <a:r>
              <a:rPr sz="1068" b="1" spc="-40" dirty="0">
                <a:latin typeface="Trebuchet MS"/>
                <a:ea typeface="+mn-ea"/>
                <a:cs typeface="Trebuchet MS"/>
              </a:rPr>
              <a:t>萨尔瓦多</a:t>
            </a:r>
            <a:endParaRPr sz="1068"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D91CEA-19A0-43A0-8DA7-D20304D55E98}"/>
              </a:ext>
            </a:extLst>
          </p:cNvPr>
          <p:cNvSpPr txBox="1"/>
          <p:nvPr/>
        </p:nvSpPr>
        <p:spPr>
          <a:xfrm>
            <a:off x="1912938" y="476250"/>
            <a:ext cx="1276350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b="1" spc="-47" dirty="0">
                <a:latin typeface="Trebuchet MS"/>
                <a:ea typeface="+mn-ea"/>
                <a:cs typeface="Trebuchet MS"/>
              </a:rPr>
              <a:t>松散</a:t>
            </a:r>
            <a:r>
              <a:rPr sz="1468" b="1" spc="-234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27" dirty="0">
                <a:latin typeface="Trebuchet MS"/>
                <a:ea typeface="+mn-ea"/>
                <a:cs typeface="Trebuchet MS"/>
              </a:rPr>
              <a:t>耦合</a:t>
            </a:r>
            <a:endParaRPr sz="1468"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444365D-1964-4A9E-B836-1D8ABE51FFCF}"/>
              </a:ext>
            </a:extLst>
          </p:cNvPr>
          <p:cNvSpPr txBox="1"/>
          <p:nvPr/>
        </p:nvSpPr>
        <p:spPr>
          <a:xfrm>
            <a:off x="4038600" y="476250"/>
            <a:ext cx="122872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b="1" spc="-33" dirty="0">
                <a:latin typeface="Trebuchet MS"/>
                <a:ea typeface="+mn-ea"/>
                <a:cs typeface="Trebuchet MS"/>
              </a:rPr>
              <a:t>紧</a:t>
            </a:r>
            <a:r>
              <a:rPr sz="1468" b="1" spc="-24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27" dirty="0">
                <a:latin typeface="Trebuchet MS"/>
                <a:ea typeface="+mn-ea"/>
                <a:cs typeface="Trebuchet MS"/>
              </a:rPr>
              <a:t>耦合</a:t>
            </a:r>
            <a:endParaRPr sz="1468" dirty="0">
              <a:latin typeface="Trebuchet MS"/>
              <a:ea typeface="+mn-ea"/>
              <a:cs typeface="Trebuchet MS"/>
            </a:endParaRPr>
          </a:p>
        </p:txBody>
      </p:sp>
      <p:sp>
        <p:nvSpPr>
          <p:cNvPr id="102406" name="object 7">
            <a:extLst>
              <a:ext uri="{FF2B5EF4-FFF2-40B4-BE49-F238E27FC236}">
                <a16:creationId xmlns:a16="http://schemas.microsoft.com/office/drawing/2014/main" id="{48FC8A68-F3F7-4A7A-9966-AD74B7E0450B}"/>
              </a:ext>
            </a:extLst>
          </p:cNvPr>
          <p:cNvSpPr>
            <a:spLocks/>
          </p:cNvSpPr>
          <p:nvPr/>
        </p:nvSpPr>
        <p:spPr bwMode="auto">
          <a:xfrm>
            <a:off x="184150" y="735013"/>
            <a:ext cx="5894388" cy="0"/>
          </a:xfrm>
          <a:custGeom>
            <a:avLst/>
            <a:gdLst>
              <a:gd name="T0" fmla="*/ 0 w 4415790"/>
              <a:gd name="T1" fmla="*/ 7869111 w 44157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415790">
                <a:moveTo>
                  <a:pt x="0" y="0"/>
                </a:moveTo>
                <a:lnTo>
                  <a:pt x="4415535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5C26510-9271-4879-846C-F3F45C51A92F}"/>
              </a:ext>
            </a:extLst>
          </p:cNvPr>
          <p:cNvSpPr txBox="1"/>
          <p:nvPr/>
        </p:nvSpPr>
        <p:spPr>
          <a:xfrm>
            <a:off x="269875" y="712788"/>
            <a:ext cx="1377950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27" dirty="0">
                <a:latin typeface="Calibri"/>
                <a:ea typeface="+mn-ea"/>
                <a:cs typeface="Calibri"/>
              </a:rPr>
              <a:t>物理</a:t>
            </a:r>
            <a:r>
              <a:rPr sz="1468" spc="-107" dirty="0">
                <a:latin typeface="Calibri"/>
                <a:ea typeface="+mn-ea"/>
                <a:cs typeface="Calibri"/>
              </a:rPr>
              <a:t> </a:t>
            </a:r>
            <a:r>
              <a:rPr sz="1468" spc="20" dirty="0">
                <a:latin typeface="Calibri"/>
                <a:ea typeface="+mn-ea"/>
                <a:cs typeface="Calibri"/>
              </a:rPr>
              <a:t>耦合</a:t>
            </a:r>
            <a:endParaRPr sz="1468">
              <a:latin typeface="Calibri"/>
              <a:ea typeface="+mn-ea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DD83178-9DFF-48FD-867E-38AD299626AB}"/>
              </a:ext>
            </a:extLst>
          </p:cNvPr>
          <p:cNvSpPr txBox="1"/>
          <p:nvPr/>
        </p:nvSpPr>
        <p:spPr>
          <a:xfrm>
            <a:off x="1912938" y="712788"/>
            <a:ext cx="1574800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33" dirty="0">
                <a:latin typeface="Calibri"/>
                <a:ea typeface="+mn-ea"/>
                <a:cs typeface="Calibri"/>
              </a:rPr>
              <a:t>物理</a:t>
            </a:r>
            <a:r>
              <a:rPr sz="1468" spc="-174" dirty="0">
                <a:latin typeface="Calibri"/>
                <a:ea typeface="+mn-ea"/>
                <a:cs typeface="Calibri"/>
              </a:rPr>
              <a:t> </a:t>
            </a:r>
            <a:r>
              <a:rPr sz="1468" spc="13" dirty="0">
                <a:latin typeface="Calibri"/>
                <a:ea typeface="+mn-ea"/>
                <a:cs typeface="Calibri"/>
              </a:rPr>
              <a:t>中介</a:t>
            </a:r>
            <a:endParaRPr sz="1468"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62C1A4A-25E1-4CA9-AA0D-37BEE4104982}"/>
              </a:ext>
            </a:extLst>
          </p:cNvPr>
          <p:cNvSpPr txBox="1"/>
          <p:nvPr/>
        </p:nvSpPr>
        <p:spPr>
          <a:xfrm>
            <a:off x="1912938" y="1171575"/>
            <a:ext cx="113188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13" dirty="0">
                <a:latin typeface="Calibri"/>
                <a:ea typeface="+mn-ea"/>
                <a:cs typeface="Calibri"/>
              </a:rPr>
              <a:t>异步</a:t>
            </a:r>
            <a:endParaRPr sz="1468" dirty="0">
              <a:latin typeface="Calibri"/>
              <a:ea typeface="+mn-ea"/>
              <a:cs typeface="Calibri"/>
            </a:endParaRPr>
          </a:p>
        </p:txBody>
      </p:sp>
      <p:sp>
        <p:nvSpPr>
          <p:cNvPr id="96266" name="object 11">
            <a:extLst>
              <a:ext uri="{FF2B5EF4-FFF2-40B4-BE49-F238E27FC236}">
                <a16:creationId xmlns:a16="http://schemas.microsoft.com/office/drawing/2014/main" id="{E34BF878-659D-46C0-B9CB-B75620DD4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706438"/>
            <a:ext cx="1955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/>
              <a:t>直接物理链路重新指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/>
              <a:t>同步</a:t>
            </a:r>
          </a:p>
        </p:txBody>
      </p:sp>
      <p:sp>
        <p:nvSpPr>
          <p:cNvPr id="96267" name="object 12">
            <a:extLst>
              <a:ext uri="{FF2B5EF4-FFF2-40B4-BE49-F238E27FC236}">
                <a16:creationId xmlns:a16="http://schemas.microsoft.com/office/drawing/2014/main" id="{1CC783C8-3AE2-4985-B68E-CEAE8B38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165225"/>
            <a:ext cx="12763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/>
              <a:t>沟通风格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/>
              <a:t>类型系统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AC4B915-82A8-4BB1-8E7D-743144B6A582}"/>
              </a:ext>
            </a:extLst>
          </p:cNvPr>
          <p:cNvSpPr txBox="1"/>
          <p:nvPr/>
        </p:nvSpPr>
        <p:spPr>
          <a:xfrm>
            <a:off x="3511550" y="1630363"/>
            <a:ext cx="357188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7" dirty="0">
                <a:latin typeface="Calibri"/>
                <a:ea typeface="+mn-ea"/>
                <a:cs typeface="Calibri"/>
              </a:rPr>
              <a:t>sel</a:t>
            </a:r>
            <a:r>
              <a:rPr sz="1468" spc="-20" dirty="0">
                <a:latin typeface="Calibri"/>
                <a:ea typeface="+mn-ea"/>
                <a:cs typeface="Calibri"/>
              </a:rPr>
              <a:t>F</a:t>
            </a:r>
            <a:r>
              <a:rPr sz="1468" dirty="0">
                <a:latin typeface="Calibri"/>
                <a:ea typeface="+mn-ea"/>
                <a:cs typeface="Calibri"/>
              </a:rPr>
              <a:t>-</a:t>
            </a:r>
            <a:endParaRPr sz="1468">
              <a:latin typeface="Calibri"/>
              <a:ea typeface="+mn-ea"/>
              <a:cs typeface="Calibri"/>
            </a:endParaRPr>
          </a:p>
        </p:txBody>
      </p:sp>
      <p:sp>
        <p:nvSpPr>
          <p:cNvPr id="96269" name="object 14">
            <a:extLst>
              <a:ext uri="{FF2B5EF4-FFF2-40B4-BE49-F238E27FC236}">
                <a16:creationId xmlns:a16="http://schemas.microsoft.com/office/drawing/2014/main" id="{21DBAE85-8613-4598-98BC-AD0C4BFC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1624013"/>
            <a:ext cx="16002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 dirty="0"/>
              <a:t>以数据为中心, 包含的消息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D4BF7C2-864B-44BA-A3CF-3F7A2C309884}"/>
              </a:ext>
            </a:extLst>
          </p:cNvPr>
          <p:cNvSpPr txBox="1"/>
          <p:nvPr/>
        </p:nvSpPr>
        <p:spPr>
          <a:xfrm>
            <a:off x="5303838" y="1630363"/>
            <a:ext cx="690562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7" dirty="0">
                <a:latin typeface="Calibri"/>
                <a:ea typeface="+mn-ea"/>
                <a:cs typeface="Calibri"/>
              </a:rPr>
              <a:t>C</a:t>
            </a:r>
            <a:r>
              <a:rPr sz="1468" spc="20" dirty="0">
                <a:latin typeface="Calibri"/>
                <a:ea typeface="+mn-ea"/>
                <a:cs typeface="Calibri"/>
              </a:rPr>
              <a:t>ompl</a:t>
            </a:r>
            <a:r>
              <a:rPr sz="1468" spc="7" dirty="0">
                <a:latin typeface="Calibri"/>
                <a:ea typeface="+mn-ea"/>
                <a:cs typeface="Calibri"/>
              </a:rPr>
              <a:t>电子邮件</a:t>
            </a:r>
            <a:r>
              <a:rPr sz="1468" spc="13" dirty="0">
                <a:latin typeface="Calibri"/>
                <a:ea typeface="+mn-ea"/>
                <a:cs typeface="Calibri"/>
              </a:rPr>
              <a:t>X</a:t>
            </a:r>
            <a:endParaRPr sz="1468">
              <a:latin typeface="Calibri"/>
              <a:ea typeface="+mn-ea"/>
              <a:cs typeface="Calibri"/>
            </a:endParaRPr>
          </a:p>
        </p:txBody>
      </p:sp>
      <p:sp>
        <p:nvSpPr>
          <p:cNvPr id="96271" name="object 16">
            <a:extLst>
              <a:ext uri="{FF2B5EF4-FFF2-40B4-BE49-F238E27FC236}">
                <a16:creationId xmlns:a16="http://schemas.microsoft.com/office/drawing/2014/main" id="{30536A35-0FE0-4B25-82B1-80DDF487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624013"/>
            <a:ext cx="11858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/>
              <a:t>OO 样式, 对象树中央控制</a:t>
            </a:r>
          </a:p>
        </p:txBody>
      </p:sp>
      <p:sp>
        <p:nvSpPr>
          <p:cNvPr id="96272" name="object 17">
            <a:extLst>
              <a:ext uri="{FF2B5EF4-FFF2-40B4-BE49-F238E27FC236}">
                <a16:creationId xmlns:a16="http://schemas.microsoft.com/office/drawing/2014/main" id="{420E7E51-9CEC-4FAB-9E9B-FCF12D38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084388"/>
            <a:ext cx="14763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 dirty="0"/>
              <a:t>过程逻辑控制</a:t>
            </a:r>
          </a:p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 dirty="0"/>
              <a:t>平台求进步-dencies</a:t>
            </a:r>
          </a:p>
        </p:txBody>
      </p:sp>
      <p:sp>
        <p:nvSpPr>
          <p:cNvPr id="96273" name="object 18">
            <a:extLst>
              <a:ext uri="{FF2B5EF4-FFF2-40B4-BE49-F238E27FC236}">
                <a16:creationId xmlns:a16="http://schemas.microsoft.com/office/drawing/2014/main" id="{FC33A2F6-8C87-4B5F-919A-DFEACFFC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2084388"/>
            <a:ext cx="1955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 dirty="0"/>
              <a:t>分布式逻辑 nents</a:t>
            </a:r>
          </a:p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 dirty="0"/>
              <a:t>独立的操作系统和编程语言</a:t>
            </a:r>
          </a:p>
        </p:txBody>
      </p:sp>
      <p:sp>
        <p:nvSpPr>
          <p:cNvPr id="96274" name="object 19">
            <a:extLst>
              <a:ext uri="{FF2B5EF4-FFF2-40B4-BE49-F238E27FC236}">
                <a16:creationId xmlns:a16="http://schemas.microsoft.com/office/drawing/2014/main" id="{00CED537-896B-4850-B545-C25785CC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44763"/>
            <a:ext cx="19558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3000"/>
              </a:lnSpc>
              <a:defRPr/>
            </a:pPr>
            <a:r>
              <a:rPr lang="zh-CN" altLang="zh-CN" sz="14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强大的操作系统和支持编程的语言依赖关系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E6C454A-8718-4ACB-92E4-F586A26E85B3}"/>
              </a:ext>
            </a:extLst>
          </p:cNvPr>
          <p:cNvSpPr txBox="1"/>
          <p:nvPr/>
        </p:nvSpPr>
        <p:spPr>
          <a:xfrm>
            <a:off x="166688" y="3441700"/>
            <a:ext cx="12890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68" i="1" spc="-13" dirty="0">
                <a:latin typeface="Cambria"/>
                <a:ea typeface="+mn-ea"/>
                <a:cs typeface="Cambria"/>
              </a:rPr>
              <a:t>源：</a:t>
            </a:r>
            <a:r>
              <a:rPr sz="1068" i="1" spc="-27" dirty="0">
                <a:latin typeface="Cambria"/>
                <a:ea typeface="+mn-ea"/>
                <a:cs typeface="Cambria"/>
              </a:rPr>
              <a:t>企业</a:t>
            </a:r>
            <a:r>
              <a:rPr sz="1068" i="1" spc="-60" dirty="0">
                <a:latin typeface="Cambria"/>
                <a:ea typeface="+mn-ea"/>
                <a:cs typeface="Cambria"/>
              </a:rPr>
              <a:t> </a:t>
            </a:r>
            <a:r>
              <a:rPr sz="1068" i="1" spc="-20" dirty="0">
                <a:latin typeface="Cambria"/>
                <a:ea typeface="+mn-ea"/>
                <a:cs typeface="Cambria"/>
              </a:rPr>
              <a:t>Soa</a:t>
            </a:r>
            <a:endParaRPr sz="1068">
              <a:latin typeface="Cambria"/>
              <a:ea typeface="+mn-e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2432204-9BE8-493A-8C84-FDC15F452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后果</a:t>
            </a:r>
            <a:r>
              <a:rPr sz="2745" spc="20" dirty="0"/>
              <a:t>的</a:t>
            </a:r>
            <a:r>
              <a:rPr sz="2745" spc="60" dirty="0"/>
              <a:t>紧</a:t>
            </a:r>
            <a:r>
              <a:rPr sz="2745" spc="-272" dirty="0"/>
              <a:t> </a:t>
            </a:r>
            <a:r>
              <a:rPr sz="2745" spc="67" dirty="0"/>
              <a:t>耦合</a:t>
            </a:r>
          </a:p>
        </p:txBody>
      </p:sp>
      <p:sp>
        <p:nvSpPr>
          <p:cNvPr id="97283" name="object 8">
            <a:extLst>
              <a:ext uri="{FF2B5EF4-FFF2-40B4-BE49-F238E27FC236}">
                <a16:creationId xmlns:a16="http://schemas.microsoft.com/office/drawing/2014/main" id="{FCE89A63-AABE-4C61-9DD6-EE9D15EB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204788"/>
            <a:ext cx="5537200" cy="2705100"/>
          </a:xfrm>
        </p:spPr>
        <p:txBody>
          <a:bodyPr lIns="0" tIns="396184" rIns="0" bIns="0">
            <a:spAutoFit/>
          </a:bodyPr>
          <a:lstStyle/>
          <a:p>
            <a:pPr marL="372915" indent="-214003">
              <a:lnSpc>
                <a:spcPct val="103000"/>
              </a:lnSpc>
              <a:defRPr/>
            </a:pPr>
            <a:r>
              <a:rPr lang="zh-CN" altLang="zh-CN" sz="1869" dirty="0"/>
              <a:t>如果一个软件组件发生变化, 其他 (从属) 组件也需要更改</a:t>
            </a:r>
          </a:p>
          <a:p>
            <a:pPr marL="372915" indent="-214003">
              <a:lnSpc>
                <a:spcPct val="125000"/>
              </a:lnSpc>
              <a:defRPr/>
            </a:pPr>
            <a:r>
              <a:rPr lang="zh-CN" altLang="zh-CN" sz="1869" dirty="0"/>
              <a:t>特定于所需需求的 API/协议通常由贯穿各方面的问题强制执行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通常, 创建紧密耦合的组件更容易 (减少了工作量)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744BE69-C55E-474D-BDE3-2E8338802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后果</a:t>
            </a:r>
            <a:r>
              <a:rPr sz="2745" spc="20" dirty="0"/>
              <a:t>的</a:t>
            </a:r>
            <a:r>
              <a:rPr sz="2745" spc="60" dirty="0"/>
              <a:t>松散</a:t>
            </a:r>
            <a:r>
              <a:rPr sz="2745" spc="-294" dirty="0"/>
              <a:t> </a:t>
            </a:r>
            <a:r>
              <a:rPr sz="2745" spc="67" dirty="0"/>
              <a:t>耦合</a:t>
            </a:r>
          </a:p>
        </p:txBody>
      </p:sp>
      <p:sp>
        <p:nvSpPr>
          <p:cNvPr id="98307" name="object 9">
            <a:extLst>
              <a:ext uri="{FF2B5EF4-FFF2-40B4-BE49-F238E27FC236}">
                <a16:creationId xmlns:a16="http://schemas.microsoft.com/office/drawing/2014/main" id="{365E6B64-00EA-41AF-9610-A2FCA667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611188"/>
            <a:ext cx="50831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组件可以很容易地交换</a:t>
            </a:r>
            <a:endParaRPr lang="en-US" altLang="zh-CN" sz="1869" dirty="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组件将更适合重用</a:t>
            </a:r>
            <a:endParaRPr lang="en-US" altLang="zh-CN" sz="1869" dirty="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组件需要更通用</a:t>
            </a:r>
          </a:p>
          <a:p>
            <a:pPr eaLnBrk="1" hangingPunct="1">
              <a:spcBef>
                <a:spcPts val="451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使用标准协议而不是自定义程序</a:t>
            </a:r>
          </a:p>
          <a:p>
            <a:pPr eaLnBrk="1" hangingPunct="1">
              <a:spcBef>
                <a:spcPts val="451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/>
              <a:t>通常需要更多的努力和更好的设计/规划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24EDC0F-F47A-4371-8785-9FDFD5121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130175"/>
            <a:ext cx="6048375" cy="3079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000" spc="47" dirty="0"/>
              <a:t>类型</a:t>
            </a:r>
            <a:r>
              <a:rPr sz="2000" spc="-53" dirty="0"/>
              <a:t> </a:t>
            </a:r>
            <a:r>
              <a:rPr sz="2000" spc="20" dirty="0"/>
              <a:t>的</a:t>
            </a:r>
            <a:r>
              <a:rPr sz="2000" spc="-47" dirty="0"/>
              <a:t> </a:t>
            </a:r>
            <a:r>
              <a:rPr sz="2000" spc="67" dirty="0"/>
              <a:t>耦合</a:t>
            </a:r>
            <a:r>
              <a:rPr sz="2000" spc="-47" dirty="0"/>
              <a:t> </a:t>
            </a:r>
            <a:r>
              <a:rPr sz="2000" spc="53" dirty="0"/>
              <a:t>在</a:t>
            </a:r>
            <a:r>
              <a:rPr sz="2000" spc="-47" dirty="0"/>
              <a:t> </a:t>
            </a:r>
            <a:r>
              <a:rPr sz="2000" spc="40" dirty="0"/>
              <a:t>方面</a:t>
            </a:r>
            <a:r>
              <a:rPr sz="2000" spc="-53" dirty="0"/>
              <a:t> </a:t>
            </a:r>
            <a:r>
              <a:rPr sz="2000" spc="20" dirty="0"/>
              <a:t>自</a:t>
            </a:r>
            <a:r>
              <a:rPr sz="2000" spc="-53" dirty="0"/>
              <a:t> </a:t>
            </a:r>
            <a:r>
              <a:rPr sz="2000" spc="40" dirty="0"/>
              <a:t>质量</a:t>
            </a:r>
            <a:r>
              <a:rPr sz="2000" spc="-47" dirty="0"/>
              <a:t> </a:t>
            </a:r>
            <a:r>
              <a:rPr sz="2000" spc="20" dirty="0"/>
              <a:t>属性</a:t>
            </a:r>
          </a:p>
        </p:txBody>
      </p:sp>
      <p:sp>
        <p:nvSpPr>
          <p:cNvPr id="99331" name="object 9">
            <a:extLst>
              <a:ext uri="{FF2B5EF4-FFF2-40B4-BE49-F238E27FC236}">
                <a16:creationId xmlns:a16="http://schemas.microsoft.com/office/drawing/2014/main" id="{E66A0623-FF99-449B-BC36-8E886B08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663575"/>
            <a:ext cx="5715000" cy="2479675"/>
          </a:xfrm>
        </p:spPr>
        <p:txBody>
          <a:bodyPr lIns="0" tIns="198307" rIns="0" bIns="0">
            <a:spAutoFit/>
          </a:bodyPr>
          <a:lstStyle/>
          <a:p>
            <a:pPr marL="372915" indent="-214003">
              <a:defRPr/>
            </a:pPr>
            <a:r>
              <a:rPr lang="zh-CN" altLang="zh-CN" sz="1869" dirty="0"/>
              <a:t>联轴器有一个</a:t>
            </a:r>
            <a:r>
              <a:rPr lang="zh-CN" altLang="zh-CN" sz="1869" b="1" dirty="0">
                <a:latin typeface="Trebuchet MS" panose="020B0603020202020204" pitchFamily="34" charset="0"/>
              </a:rPr>
              <a:t>对质量属性的影响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松散耦合通常会提高可维护性、进化、可重用性</a:t>
            </a:r>
          </a:p>
          <a:p>
            <a:pPr marL="372915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紧密耦合通常会提高可实现的性能 (可追溯性)。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/>
              <a:t>对于某些属性, 它不清楚, 例如可测试性</a:t>
            </a:r>
          </a:p>
          <a:p>
            <a:pPr marL="372915" indent="-214003">
              <a:spcBef>
                <a:spcPts val="451"/>
              </a:spcBef>
              <a:defRPr/>
            </a:pPr>
            <a:r>
              <a:rPr lang="zh-CN" altLang="zh-CN" sz="1869" dirty="0">
                <a:latin typeface="Cambria" panose="02040503050406030204" pitchFamily="18" charset="0"/>
              </a:rPr>
              <a:t>⇒</a:t>
            </a:r>
            <a:r>
              <a:rPr lang="zh-CN" altLang="zh-CN" sz="1869" dirty="0"/>
              <a:t>因此, 轻微的偏爱松散耦合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C9C14B8-67EF-40F9-83BF-98781E2B7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23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例子</a:t>
            </a:r>
            <a:r>
              <a:rPr sz="2745" spc="20" dirty="0"/>
              <a:t>的</a:t>
            </a:r>
            <a:r>
              <a:rPr sz="2745" spc="-234" dirty="0"/>
              <a:t> </a:t>
            </a:r>
            <a:r>
              <a:rPr sz="2745" spc="67" dirty="0"/>
              <a:t>耦合</a:t>
            </a:r>
          </a:p>
        </p:txBody>
      </p:sp>
      <p:sp>
        <p:nvSpPr>
          <p:cNvPr id="106499" name="object 4">
            <a:extLst>
              <a:ext uri="{FF2B5EF4-FFF2-40B4-BE49-F238E27FC236}">
                <a16:creationId xmlns:a16="http://schemas.microsoft.com/office/drawing/2014/main" id="{92254437-54AD-41B7-9E3B-DC605115925A}"/>
              </a:ext>
            </a:extLst>
          </p:cNvPr>
          <p:cNvSpPr>
            <a:spLocks/>
          </p:cNvSpPr>
          <p:nvPr/>
        </p:nvSpPr>
        <p:spPr bwMode="auto">
          <a:xfrm>
            <a:off x="1316038" y="663575"/>
            <a:ext cx="1038225" cy="565150"/>
          </a:xfrm>
          <a:custGeom>
            <a:avLst/>
            <a:gdLst>
              <a:gd name="T0" fmla="*/ 1272257 w 777875"/>
              <a:gd name="T1" fmla="*/ 749959 h 424815"/>
              <a:gd name="T2" fmla="*/ 113369 w 777875"/>
              <a:gd name="T3" fmla="*/ 749959 h 424815"/>
              <a:gd name="T4" fmla="*/ 69253 w 777875"/>
              <a:gd name="T5" fmla="*/ 741115 h 424815"/>
              <a:gd name="T6" fmla="*/ 33217 w 777875"/>
              <a:gd name="T7" fmla="*/ 716999 h 424815"/>
              <a:gd name="T8" fmla="*/ 8913 w 777875"/>
              <a:gd name="T9" fmla="*/ 681241 h 424815"/>
              <a:gd name="T10" fmla="*/ 0 w 777875"/>
              <a:gd name="T11" fmla="*/ 637466 h 424815"/>
              <a:gd name="T12" fmla="*/ 0 w 777875"/>
              <a:gd name="T13" fmla="*/ 112493 h 424815"/>
              <a:gd name="T14" fmla="*/ 8913 w 777875"/>
              <a:gd name="T15" fmla="*/ 68719 h 424815"/>
              <a:gd name="T16" fmla="*/ 33217 w 777875"/>
              <a:gd name="T17" fmla="*/ 32959 h 424815"/>
              <a:gd name="T18" fmla="*/ 69253 w 777875"/>
              <a:gd name="T19" fmla="*/ 8844 h 424815"/>
              <a:gd name="T20" fmla="*/ 113369 w 777875"/>
              <a:gd name="T21" fmla="*/ 0 h 424815"/>
              <a:gd name="T22" fmla="*/ 1272257 w 777875"/>
              <a:gd name="T23" fmla="*/ 0 h 424815"/>
              <a:gd name="T24" fmla="*/ 1316371 w 777875"/>
              <a:gd name="T25" fmla="*/ 8844 h 424815"/>
              <a:gd name="T26" fmla="*/ 1352408 w 777875"/>
              <a:gd name="T27" fmla="*/ 32959 h 424815"/>
              <a:gd name="T28" fmla="*/ 1376713 w 777875"/>
              <a:gd name="T29" fmla="*/ 68719 h 424815"/>
              <a:gd name="T30" fmla="*/ 1385627 w 777875"/>
              <a:gd name="T31" fmla="*/ 112493 h 424815"/>
              <a:gd name="T32" fmla="*/ 1385627 w 777875"/>
              <a:gd name="T33" fmla="*/ 637466 h 424815"/>
              <a:gd name="T34" fmla="*/ 1376713 w 777875"/>
              <a:gd name="T35" fmla="*/ 681241 h 424815"/>
              <a:gd name="T36" fmla="*/ 1352408 w 777875"/>
              <a:gd name="T37" fmla="*/ 716999 h 424815"/>
              <a:gd name="T38" fmla="*/ 1316371 w 777875"/>
              <a:gd name="T39" fmla="*/ 741115 h 424815"/>
              <a:gd name="T40" fmla="*/ 1272257 w 777875"/>
              <a:gd name="T41" fmla="*/ 749959 h 4248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7875" h="424815">
                <a:moveTo>
                  <a:pt x="714177" y="424263"/>
                </a:moveTo>
                <a:lnTo>
                  <a:pt x="63639" y="424263"/>
                </a:lnTo>
                <a:lnTo>
                  <a:pt x="38875" y="419260"/>
                </a:lnTo>
                <a:lnTo>
                  <a:pt x="18646" y="405617"/>
                </a:lnTo>
                <a:lnTo>
                  <a:pt x="5003" y="385388"/>
                </a:lnTo>
                <a:lnTo>
                  <a:pt x="0" y="360624"/>
                </a:lnTo>
                <a:lnTo>
                  <a:pt x="0" y="63639"/>
                </a:lnTo>
                <a:lnTo>
                  <a:pt x="5003" y="38875"/>
                </a:lnTo>
                <a:lnTo>
                  <a:pt x="18646" y="18646"/>
                </a:lnTo>
                <a:lnTo>
                  <a:pt x="38875" y="5003"/>
                </a:lnTo>
                <a:lnTo>
                  <a:pt x="63639" y="0"/>
                </a:lnTo>
                <a:lnTo>
                  <a:pt x="714177" y="0"/>
                </a:lnTo>
                <a:lnTo>
                  <a:pt x="738941" y="5003"/>
                </a:lnTo>
                <a:lnTo>
                  <a:pt x="759170" y="18646"/>
                </a:lnTo>
                <a:lnTo>
                  <a:pt x="772813" y="38875"/>
                </a:lnTo>
                <a:lnTo>
                  <a:pt x="777817" y="63639"/>
                </a:lnTo>
                <a:lnTo>
                  <a:pt x="777817" y="360624"/>
                </a:lnTo>
                <a:lnTo>
                  <a:pt x="772813" y="385388"/>
                </a:lnTo>
                <a:lnTo>
                  <a:pt x="759170" y="405617"/>
                </a:lnTo>
                <a:lnTo>
                  <a:pt x="738941" y="419260"/>
                </a:lnTo>
                <a:lnTo>
                  <a:pt x="714177" y="424263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0" name="object 5">
            <a:extLst>
              <a:ext uri="{FF2B5EF4-FFF2-40B4-BE49-F238E27FC236}">
                <a16:creationId xmlns:a16="http://schemas.microsoft.com/office/drawing/2014/main" id="{DD2B448F-9D57-4637-8A78-2A63491FE91A}"/>
              </a:ext>
            </a:extLst>
          </p:cNvPr>
          <p:cNvSpPr>
            <a:spLocks/>
          </p:cNvSpPr>
          <p:nvPr/>
        </p:nvSpPr>
        <p:spPr bwMode="auto">
          <a:xfrm>
            <a:off x="1316038" y="663575"/>
            <a:ext cx="1038225" cy="565150"/>
          </a:xfrm>
          <a:custGeom>
            <a:avLst/>
            <a:gdLst>
              <a:gd name="T0" fmla="*/ 113369 w 777875"/>
              <a:gd name="T1" fmla="*/ 0 h 424815"/>
              <a:gd name="T2" fmla="*/ 1272257 w 777875"/>
              <a:gd name="T3" fmla="*/ 0 h 424815"/>
              <a:gd name="T4" fmla="*/ 1316371 w 777875"/>
              <a:gd name="T5" fmla="*/ 8844 h 424815"/>
              <a:gd name="T6" fmla="*/ 1352408 w 777875"/>
              <a:gd name="T7" fmla="*/ 32959 h 424815"/>
              <a:gd name="T8" fmla="*/ 1376713 w 777875"/>
              <a:gd name="T9" fmla="*/ 68719 h 424815"/>
              <a:gd name="T10" fmla="*/ 1385627 w 777875"/>
              <a:gd name="T11" fmla="*/ 112493 h 424815"/>
              <a:gd name="T12" fmla="*/ 1385627 w 777875"/>
              <a:gd name="T13" fmla="*/ 637466 h 424815"/>
              <a:gd name="T14" fmla="*/ 1376713 w 777875"/>
              <a:gd name="T15" fmla="*/ 681241 h 424815"/>
              <a:gd name="T16" fmla="*/ 1352408 w 777875"/>
              <a:gd name="T17" fmla="*/ 716999 h 424815"/>
              <a:gd name="T18" fmla="*/ 1316371 w 777875"/>
              <a:gd name="T19" fmla="*/ 741115 h 424815"/>
              <a:gd name="T20" fmla="*/ 1272257 w 777875"/>
              <a:gd name="T21" fmla="*/ 749959 h 424815"/>
              <a:gd name="T22" fmla="*/ 113369 w 777875"/>
              <a:gd name="T23" fmla="*/ 749959 h 424815"/>
              <a:gd name="T24" fmla="*/ 69253 w 777875"/>
              <a:gd name="T25" fmla="*/ 741115 h 424815"/>
              <a:gd name="T26" fmla="*/ 33217 w 777875"/>
              <a:gd name="T27" fmla="*/ 716999 h 424815"/>
              <a:gd name="T28" fmla="*/ 8913 w 777875"/>
              <a:gd name="T29" fmla="*/ 681241 h 424815"/>
              <a:gd name="T30" fmla="*/ 0 w 777875"/>
              <a:gd name="T31" fmla="*/ 637466 h 424815"/>
              <a:gd name="T32" fmla="*/ 0 w 777875"/>
              <a:gd name="T33" fmla="*/ 112493 h 424815"/>
              <a:gd name="T34" fmla="*/ 8913 w 777875"/>
              <a:gd name="T35" fmla="*/ 68719 h 424815"/>
              <a:gd name="T36" fmla="*/ 33217 w 777875"/>
              <a:gd name="T37" fmla="*/ 32959 h 424815"/>
              <a:gd name="T38" fmla="*/ 69253 w 777875"/>
              <a:gd name="T39" fmla="*/ 8844 h 424815"/>
              <a:gd name="T40" fmla="*/ 113369 w 777875"/>
              <a:gd name="T41" fmla="*/ 0 h 4248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7875" h="424815">
                <a:moveTo>
                  <a:pt x="63639" y="0"/>
                </a:moveTo>
                <a:lnTo>
                  <a:pt x="714177" y="0"/>
                </a:lnTo>
                <a:lnTo>
                  <a:pt x="738941" y="5003"/>
                </a:lnTo>
                <a:lnTo>
                  <a:pt x="759170" y="18646"/>
                </a:lnTo>
                <a:lnTo>
                  <a:pt x="772813" y="38875"/>
                </a:lnTo>
                <a:lnTo>
                  <a:pt x="777817" y="63639"/>
                </a:lnTo>
                <a:lnTo>
                  <a:pt x="777817" y="360624"/>
                </a:lnTo>
                <a:lnTo>
                  <a:pt x="772813" y="385388"/>
                </a:lnTo>
                <a:lnTo>
                  <a:pt x="759170" y="405617"/>
                </a:lnTo>
                <a:lnTo>
                  <a:pt x="738941" y="419260"/>
                </a:lnTo>
                <a:lnTo>
                  <a:pt x="714177" y="424263"/>
                </a:lnTo>
                <a:lnTo>
                  <a:pt x="63639" y="424263"/>
                </a:lnTo>
                <a:lnTo>
                  <a:pt x="38875" y="419260"/>
                </a:lnTo>
                <a:lnTo>
                  <a:pt x="18646" y="405617"/>
                </a:lnTo>
                <a:lnTo>
                  <a:pt x="5003" y="385388"/>
                </a:lnTo>
                <a:lnTo>
                  <a:pt x="0" y="360624"/>
                </a:lnTo>
                <a:lnTo>
                  <a:pt x="0" y="63639"/>
                </a:lnTo>
                <a:lnTo>
                  <a:pt x="5003" y="38875"/>
                </a:lnTo>
                <a:lnTo>
                  <a:pt x="18646" y="18646"/>
                </a:lnTo>
                <a:lnTo>
                  <a:pt x="38875" y="5003"/>
                </a:lnTo>
                <a:lnTo>
                  <a:pt x="63639" y="0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1" name="object 6">
            <a:extLst>
              <a:ext uri="{FF2B5EF4-FFF2-40B4-BE49-F238E27FC236}">
                <a16:creationId xmlns:a16="http://schemas.microsoft.com/office/drawing/2014/main" id="{82E30834-7DEC-4D9A-92AA-7F95F92E9DBF}"/>
              </a:ext>
            </a:extLst>
          </p:cNvPr>
          <p:cNvSpPr>
            <a:spLocks/>
          </p:cNvSpPr>
          <p:nvPr/>
        </p:nvSpPr>
        <p:spPr bwMode="auto">
          <a:xfrm>
            <a:off x="1316038" y="1701800"/>
            <a:ext cx="1038225" cy="565150"/>
          </a:xfrm>
          <a:custGeom>
            <a:avLst/>
            <a:gdLst>
              <a:gd name="T0" fmla="*/ 1272257 w 777875"/>
              <a:gd name="T1" fmla="*/ 749964 h 424814"/>
              <a:gd name="T2" fmla="*/ 113369 w 777875"/>
              <a:gd name="T3" fmla="*/ 749964 h 424814"/>
              <a:gd name="T4" fmla="*/ 69253 w 777875"/>
              <a:gd name="T5" fmla="*/ 741120 h 424814"/>
              <a:gd name="T6" fmla="*/ 33217 w 777875"/>
              <a:gd name="T7" fmla="*/ 717005 h 424814"/>
              <a:gd name="T8" fmla="*/ 8913 w 777875"/>
              <a:gd name="T9" fmla="*/ 681245 h 424814"/>
              <a:gd name="T10" fmla="*/ 0 w 777875"/>
              <a:gd name="T11" fmla="*/ 637472 h 424814"/>
              <a:gd name="T12" fmla="*/ 0 w 777875"/>
              <a:gd name="T13" fmla="*/ 112494 h 424814"/>
              <a:gd name="T14" fmla="*/ 8913 w 777875"/>
              <a:gd name="T15" fmla="*/ 68719 h 424814"/>
              <a:gd name="T16" fmla="*/ 33217 w 777875"/>
              <a:gd name="T17" fmla="*/ 32959 h 424814"/>
              <a:gd name="T18" fmla="*/ 69253 w 777875"/>
              <a:gd name="T19" fmla="*/ 8844 h 424814"/>
              <a:gd name="T20" fmla="*/ 113369 w 777875"/>
              <a:gd name="T21" fmla="*/ 0 h 424814"/>
              <a:gd name="T22" fmla="*/ 1272257 w 777875"/>
              <a:gd name="T23" fmla="*/ 0 h 424814"/>
              <a:gd name="T24" fmla="*/ 1316371 w 777875"/>
              <a:gd name="T25" fmla="*/ 8844 h 424814"/>
              <a:gd name="T26" fmla="*/ 1352408 w 777875"/>
              <a:gd name="T27" fmla="*/ 32959 h 424814"/>
              <a:gd name="T28" fmla="*/ 1376713 w 777875"/>
              <a:gd name="T29" fmla="*/ 68719 h 424814"/>
              <a:gd name="T30" fmla="*/ 1385627 w 777875"/>
              <a:gd name="T31" fmla="*/ 112494 h 424814"/>
              <a:gd name="T32" fmla="*/ 1385627 w 777875"/>
              <a:gd name="T33" fmla="*/ 637472 h 424814"/>
              <a:gd name="T34" fmla="*/ 1376713 w 777875"/>
              <a:gd name="T35" fmla="*/ 681245 h 424814"/>
              <a:gd name="T36" fmla="*/ 1352408 w 777875"/>
              <a:gd name="T37" fmla="*/ 717005 h 424814"/>
              <a:gd name="T38" fmla="*/ 1316371 w 777875"/>
              <a:gd name="T39" fmla="*/ 741120 h 424814"/>
              <a:gd name="T40" fmla="*/ 1272257 w 777875"/>
              <a:gd name="T41" fmla="*/ 749964 h 4248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7875" h="424814">
                <a:moveTo>
                  <a:pt x="714177" y="424263"/>
                </a:moveTo>
                <a:lnTo>
                  <a:pt x="63639" y="424263"/>
                </a:lnTo>
                <a:lnTo>
                  <a:pt x="38875" y="419260"/>
                </a:lnTo>
                <a:lnTo>
                  <a:pt x="18646" y="405617"/>
                </a:lnTo>
                <a:lnTo>
                  <a:pt x="5003" y="385388"/>
                </a:lnTo>
                <a:lnTo>
                  <a:pt x="0" y="360624"/>
                </a:lnTo>
                <a:lnTo>
                  <a:pt x="0" y="63639"/>
                </a:lnTo>
                <a:lnTo>
                  <a:pt x="5003" y="38875"/>
                </a:lnTo>
                <a:lnTo>
                  <a:pt x="18646" y="18646"/>
                </a:lnTo>
                <a:lnTo>
                  <a:pt x="38875" y="5003"/>
                </a:lnTo>
                <a:lnTo>
                  <a:pt x="63639" y="0"/>
                </a:lnTo>
                <a:lnTo>
                  <a:pt x="714177" y="0"/>
                </a:lnTo>
                <a:lnTo>
                  <a:pt x="738941" y="5003"/>
                </a:lnTo>
                <a:lnTo>
                  <a:pt x="759170" y="18646"/>
                </a:lnTo>
                <a:lnTo>
                  <a:pt x="772813" y="38875"/>
                </a:lnTo>
                <a:lnTo>
                  <a:pt x="777817" y="63639"/>
                </a:lnTo>
                <a:lnTo>
                  <a:pt x="777817" y="360624"/>
                </a:lnTo>
                <a:lnTo>
                  <a:pt x="772813" y="385388"/>
                </a:lnTo>
                <a:lnTo>
                  <a:pt x="759170" y="405617"/>
                </a:lnTo>
                <a:lnTo>
                  <a:pt x="738941" y="419260"/>
                </a:lnTo>
                <a:lnTo>
                  <a:pt x="714177" y="424263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2" name="object 7">
            <a:extLst>
              <a:ext uri="{FF2B5EF4-FFF2-40B4-BE49-F238E27FC236}">
                <a16:creationId xmlns:a16="http://schemas.microsoft.com/office/drawing/2014/main" id="{B30B9422-CAB4-4335-AE94-B7119070B488}"/>
              </a:ext>
            </a:extLst>
          </p:cNvPr>
          <p:cNvSpPr>
            <a:spLocks/>
          </p:cNvSpPr>
          <p:nvPr/>
        </p:nvSpPr>
        <p:spPr bwMode="auto">
          <a:xfrm>
            <a:off x="1316038" y="1701800"/>
            <a:ext cx="1038225" cy="565150"/>
          </a:xfrm>
          <a:custGeom>
            <a:avLst/>
            <a:gdLst>
              <a:gd name="T0" fmla="*/ 113369 w 777875"/>
              <a:gd name="T1" fmla="*/ 0 h 424814"/>
              <a:gd name="T2" fmla="*/ 1272257 w 777875"/>
              <a:gd name="T3" fmla="*/ 0 h 424814"/>
              <a:gd name="T4" fmla="*/ 1316371 w 777875"/>
              <a:gd name="T5" fmla="*/ 8844 h 424814"/>
              <a:gd name="T6" fmla="*/ 1352408 w 777875"/>
              <a:gd name="T7" fmla="*/ 32959 h 424814"/>
              <a:gd name="T8" fmla="*/ 1376713 w 777875"/>
              <a:gd name="T9" fmla="*/ 68719 h 424814"/>
              <a:gd name="T10" fmla="*/ 1385627 w 777875"/>
              <a:gd name="T11" fmla="*/ 112494 h 424814"/>
              <a:gd name="T12" fmla="*/ 1385627 w 777875"/>
              <a:gd name="T13" fmla="*/ 637472 h 424814"/>
              <a:gd name="T14" fmla="*/ 1376713 w 777875"/>
              <a:gd name="T15" fmla="*/ 681245 h 424814"/>
              <a:gd name="T16" fmla="*/ 1352408 w 777875"/>
              <a:gd name="T17" fmla="*/ 717005 h 424814"/>
              <a:gd name="T18" fmla="*/ 1316371 w 777875"/>
              <a:gd name="T19" fmla="*/ 741120 h 424814"/>
              <a:gd name="T20" fmla="*/ 1272257 w 777875"/>
              <a:gd name="T21" fmla="*/ 749964 h 424814"/>
              <a:gd name="T22" fmla="*/ 113369 w 777875"/>
              <a:gd name="T23" fmla="*/ 749964 h 424814"/>
              <a:gd name="T24" fmla="*/ 69253 w 777875"/>
              <a:gd name="T25" fmla="*/ 741120 h 424814"/>
              <a:gd name="T26" fmla="*/ 33217 w 777875"/>
              <a:gd name="T27" fmla="*/ 717005 h 424814"/>
              <a:gd name="T28" fmla="*/ 8913 w 777875"/>
              <a:gd name="T29" fmla="*/ 681245 h 424814"/>
              <a:gd name="T30" fmla="*/ 0 w 777875"/>
              <a:gd name="T31" fmla="*/ 637472 h 424814"/>
              <a:gd name="T32" fmla="*/ 0 w 777875"/>
              <a:gd name="T33" fmla="*/ 112494 h 424814"/>
              <a:gd name="T34" fmla="*/ 8913 w 777875"/>
              <a:gd name="T35" fmla="*/ 68719 h 424814"/>
              <a:gd name="T36" fmla="*/ 33217 w 777875"/>
              <a:gd name="T37" fmla="*/ 32959 h 424814"/>
              <a:gd name="T38" fmla="*/ 69253 w 777875"/>
              <a:gd name="T39" fmla="*/ 8844 h 424814"/>
              <a:gd name="T40" fmla="*/ 113369 w 777875"/>
              <a:gd name="T41" fmla="*/ 0 h 4248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7875" h="424814">
                <a:moveTo>
                  <a:pt x="63639" y="0"/>
                </a:moveTo>
                <a:lnTo>
                  <a:pt x="714177" y="0"/>
                </a:lnTo>
                <a:lnTo>
                  <a:pt x="738941" y="5003"/>
                </a:lnTo>
                <a:lnTo>
                  <a:pt x="759170" y="18646"/>
                </a:lnTo>
                <a:lnTo>
                  <a:pt x="772813" y="38875"/>
                </a:lnTo>
                <a:lnTo>
                  <a:pt x="777817" y="63639"/>
                </a:lnTo>
                <a:lnTo>
                  <a:pt x="777817" y="360624"/>
                </a:lnTo>
                <a:lnTo>
                  <a:pt x="772813" y="385388"/>
                </a:lnTo>
                <a:lnTo>
                  <a:pt x="759170" y="405617"/>
                </a:lnTo>
                <a:lnTo>
                  <a:pt x="738941" y="419260"/>
                </a:lnTo>
                <a:lnTo>
                  <a:pt x="714177" y="424263"/>
                </a:lnTo>
                <a:lnTo>
                  <a:pt x="63639" y="424263"/>
                </a:lnTo>
                <a:lnTo>
                  <a:pt x="38875" y="419260"/>
                </a:lnTo>
                <a:lnTo>
                  <a:pt x="18646" y="405617"/>
                </a:lnTo>
                <a:lnTo>
                  <a:pt x="5003" y="385388"/>
                </a:lnTo>
                <a:lnTo>
                  <a:pt x="0" y="360624"/>
                </a:lnTo>
                <a:lnTo>
                  <a:pt x="0" y="63639"/>
                </a:lnTo>
                <a:lnTo>
                  <a:pt x="5003" y="38875"/>
                </a:lnTo>
                <a:lnTo>
                  <a:pt x="18646" y="18646"/>
                </a:lnTo>
                <a:lnTo>
                  <a:pt x="38875" y="5003"/>
                </a:lnTo>
                <a:lnTo>
                  <a:pt x="63639" y="0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3" name="object 8">
            <a:extLst>
              <a:ext uri="{FF2B5EF4-FFF2-40B4-BE49-F238E27FC236}">
                <a16:creationId xmlns:a16="http://schemas.microsoft.com/office/drawing/2014/main" id="{17FE6574-3E4B-4DCA-9EF2-428C3BF2C1A2}"/>
              </a:ext>
            </a:extLst>
          </p:cNvPr>
          <p:cNvSpPr>
            <a:spLocks/>
          </p:cNvSpPr>
          <p:nvPr/>
        </p:nvSpPr>
        <p:spPr bwMode="auto">
          <a:xfrm>
            <a:off x="1323975" y="2690813"/>
            <a:ext cx="1038225" cy="568325"/>
          </a:xfrm>
          <a:custGeom>
            <a:avLst/>
            <a:gdLst>
              <a:gd name="T0" fmla="*/ 1272257 w 777875"/>
              <a:gd name="T1" fmla="*/ 759835 h 424814"/>
              <a:gd name="T2" fmla="*/ 113369 w 777875"/>
              <a:gd name="T3" fmla="*/ 759835 h 424814"/>
              <a:gd name="T4" fmla="*/ 69253 w 777875"/>
              <a:gd name="T5" fmla="*/ 750876 h 424814"/>
              <a:gd name="T6" fmla="*/ 33217 w 777875"/>
              <a:gd name="T7" fmla="*/ 726442 h 424814"/>
              <a:gd name="T8" fmla="*/ 8913 w 777875"/>
              <a:gd name="T9" fmla="*/ 690213 h 424814"/>
              <a:gd name="T10" fmla="*/ 0 w 777875"/>
              <a:gd name="T11" fmla="*/ 645861 h 424814"/>
              <a:gd name="T12" fmla="*/ 0 w 777875"/>
              <a:gd name="T13" fmla="*/ 113974 h 424814"/>
              <a:gd name="T14" fmla="*/ 8913 w 777875"/>
              <a:gd name="T15" fmla="*/ 69623 h 424814"/>
              <a:gd name="T16" fmla="*/ 33217 w 777875"/>
              <a:gd name="T17" fmla="*/ 33395 h 424814"/>
              <a:gd name="T18" fmla="*/ 69253 w 777875"/>
              <a:gd name="T19" fmla="*/ 8959 h 424814"/>
              <a:gd name="T20" fmla="*/ 113369 w 777875"/>
              <a:gd name="T21" fmla="*/ 0 h 424814"/>
              <a:gd name="T22" fmla="*/ 1272257 w 777875"/>
              <a:gd name="T23" fmla="*/ 0 h 424814"/>
              <a:gd name="T24" fmla="*/ 1316371 w 777875"/>
              <a:gd name="T25" fmla="*/ 8959 h 424814"/>
              <a:gd name="T26" fmla="*/ 1352408 w 777875"/>
              <a:gd name="T27" fmla="*/ 33395 h 424814"/>
              <a:gd name="T28" fmla="*/ 1376713 w 777875"/>
              <a:gd name="T29" fmla="*/ 69623 h 424814"/>
              <a:gd name="T30" fmla="*/ 1385627 w 777875"/>
              <a:gd name="T31" fmla="*/ 113974 h 424814"/>
              <a:gd name="T32" fmla="*/ 1385627 w 777875"/>
              <a:gd name="T33" fmla="*/ 645861 h 424814"/>
              <a:gd name="T34" fmla="*/ 1376713 w 777875"/>
              <a:gd name="T35" fmla="*/ 690213 h 424814"/>
              <a:gd name="T36" fmla="*/ 1352408 w 777875"/>
              <a:gd name="T37" fmla="*/ 726442 h 424814"/>
              <a:gd name="T38" fmla="*/ 1316371 w 777875"/>
              <a:gd name="T39" fmla="*/ 750876 h 424814"/>
              <a:gd name="T40" fmla="*/ 1272257 w 777875"/>
              <a:gd name="T41" fmla="*/ 759835 h 4248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7875" h="424814">
                <a:moveTo>
                  <a:pt x="714177" y="424263"/>
                </a:moveTo>
                <a:lnTo>
                  <a:pt x="63639" y="424263"/>
                </a:lnTo>
                <a:lnTo>
                  <a:pt x="38875" y="419260"/>
                </a:lnTo>
                <a:lnTo>
                  <a:pt x="18646" y="405617"/>
                </a:lnTo>
                <a:lnTo>
                  <a:pt x="5003" y="385388"/>
                </a:lnTo>
                <a:lnTo>
                  <a:pt x="0" y="360624"/>
                </a:lnTo>
                <a:lnTo>
                  <a:pt x="0" y="63639"/>
                </a:lnTo>
                <a:lnTo>
                  <a:pt x="5003" y="38875"/>
                </a:lnTo>
                <a:lnTo>
                  <a:pt x="18646" y="18646"/>
                </a:lnTo>
                <a:lnTo>
                  <a:pt x="38875" y="5003"/>
                </a:lnTo>
                <a:lnTo>
                  <a:pt x="63639" y="0"/>
                </a:lnTo>
                <a:lnTo>
                  <a:pt x="714177" y="0"/>
                </a:lnTo>
                <a:lnTo>
                  <a:pt x="738941" y="5003"/>
                </a:lnTo>
                <a:lnTo>
                  <a:pt x="759170" y="18646"/>
                </a:lnTo>
                <a:lnTo>
                  <a:pt x="772813" y="38875"/>
                </a:lnTo>
                <a:lnTo>
                  <a:pt x="777817" y="63639"/>
                </a:lnTo>
                <a:lnTo>
                  <a:pt x="777817" y="360624"/>
                </a:lnTo>
                <a:lnTo>
                  <a:pt x="772813" y="385388"/>
                </a:lnTo>
                <a:lnTo>
                  <a:pt x="759170" y="405617"/>
                </a:lnTo>
                <a:lnTo>
                  <a:pt x="738941" y="419260"/>
                </a:lnTo>
                <a:lnTo>
                  <a:pt x="714177" y="424263"/>
                </a:lnTo>
                <a:close/>
              </a:path>
            </a:pathLst>
          </a:custGeom>
          <a:solidFill>
            <a:srgbClr val="66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4" name="object 9">
            <a:extLst>
              <a:ext uri="{FF2B5EF4-FFF2-40B4-BE49-F238E27FC236}">
                <a16:creationId xmlns:a16="http://schemas.microsoft.com/office/drawing/2014/main" id="{C7AA575F-390E-4610-9D55-29AF5D019387}"/>
              </a:ext>
            </a:extLst>
          </p:cNvPr>
          <p:cNvSpPr>
            <a:spLocks/>
          </p:cNvSpPr>
          <p:nvPr/>
        </p:nvSpPr>
        <p:spPr bwMode="auto">
          <a:xfrm>
            <a:off x="1323975" y="2690813"/>
            <a:ext cx="1038225" cy="568325"/>
          </a:xfrm>
          <a:custGeom>
            <a:avLst/>
            <a:gdLst>
              <a:gd name="T0" fmla="*/ 113369 w 777875"/>
              <a:gd name="T1" fmla="*/ 0 h 424814"/>
              <a:gd name="T2" fmla="*/ 1272257 w 777875"/>
              <a:gd name="T3" fmla="*/ 0 h 424814"/>
              <a:gd name="T4" fmla="*/ 1316371 w 777875"/>
              <a:gd name="T5" fmla="*/ 8959 h 424814"/>
              <a:gd name="T6" fmla="*/ 1352408 w 777875"/>
              <a:gd name="T7" fmla="*/ 33395 h 424814"/>
              <a:gd name="T8" fmla="*/ 1376713 w 777875"/>
              <a:gd name="T9" fmla="*/ 69623 h 424814"/>
              <a:gd name="T10" fmla="*/ 1385627 w 777875"/>
              <a:gd name="T11" fmla="*/ 113974 h 424814"/>
              <a:gd name="T12" fmla="*/ 1385627 w 777875"/>
              <a:gd name="T13" fmla="*/ 645861 h 424814"/>
              <a:gd name="T14" fmla="*/ 1376713 w 777875"/>
              <a:gd name="T15" fmla="*/ 690213 h 424814"/>
              <a:gd name="T16" fmla="*/ 1352408 w 777875"/>
              <a:gd name="T17" fmla="*/ 726442 h 424814"/>
              <a:gd name="T18" fmla="*/ 1316371 w 777875"/>
              <a:gd name="T19" fmla="*/ 750876 h 424814"/>
              <a:gd name="T20" fmla="*/ 1272257 w 777875"/>
              <a:gd name="T21" fmla="*/ 759835 h 424814"/>
              <a:gd name="T22" fmla="*/ 113369 w 777875"/>
              <a:gd name="T23" fmla="*/ 759835 h 424814"/>
              <a:gd name="T24" fmla="*/ 69253 w 777875"/>
              <a:gd name="T25" fmla="*/ 750876 h 424814"/>
              <a:gd name="T26" fmla="*/ 33217 w 777875"/>
              <a:gd name="T27" fmla="*/ 726442 h 424814"/>
              <a:gd name="T28" fmla="*/ 8913 w 777875"/>
              <a:gd name="T29" fmla="*/ 690213 h 424814"/>
              <a:gd name="T30" fmla="*/ 0 w 777875"/>
              <a:gd name="T31" fmla="*/ 645861 h 424814"/>
              <a:gd name="T32" fmla="*/ 0 w 777875"/>
              <a:gd name="T33" fmla="*/ 113974 h 424814"/>
              <a:gd name="T34" fmla="*/ 8913 w 777875"/>
              <a:gd name="T35" fmla="*/ 69623 h 424814"/>
              <a:gd name="T36" fmla="*/ 33217 w 777875"/>
              <a:gd name="T37" fmla="*/ 33395 h 424814"/>
              <a:gd name="T38" fmla="*/ 69253 w 777875"/>
              <a:gd name="T39" fmla="*/ 8959 h 424814"/>
              <a:gd name="T40" fmla="*/ 113369 w 777875"/>
              <a:gd name="T41" fmla="*/ 0 h 4248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7875" h="424814">
                <a:moveTo>
                  <a:pt x="63639" y="0"/>
                </a:moveTo>
                <a:lnTo>
                  <a:pt x="714177" y="0"/>
                </a:lnTo>
                <a:lnTo>
                  <a:pt x="738941" y="5003"/>
                </a:lnTo>
                <a:lnTo>
                  <a:pt x="759170" y="18646"/>
                </a:lnTo>
                <a:lnTo>
                  <a:pt x="772813" y="38875"/>
                </a:lnTo>
                <a:lnTo>
                  <a:pt x="777817" y="63639"/>
                </a:lnTo>
                <a:lnTo>
                  <a:pt x="777817" y="360624"/>
                </a:lnTo>
                <a:lnTo>
                  <a:pt x="772813" y="385388"/>
                </a:lnTo>
                <a:lnTo>
                  <a:pt x="759170" y="405617"/>
                </a:lnTo>
                <a:lnTo>
                  <a:pt x="738941" y="419260"/>
                </a:lnTo>
                <a:lnTo>
                  <a:pt x="714177" y="424263"/>
                </a:lnTo>
                <a:lnTo>
                  <a:pt x="63639" y="424263"/>
                </a:lnTo>
                <a:lnTo>
                  <a:pt x="38875" y="419260"/>
                </a:lnTo>
                <a:lnTo>
                  <a:pt x="18646" y="405617"/>
                </a:lnTo>
                <a:lnTo>
                  <a:pt x="5003" y="385388"/>
                </a:lnTo>
                <a:lnTo>
                  <a:pt x="0" y="360624"/>
                </a:lnTo>
                <a:lnTo>
                  <a:pt x="0" y="63639"/>
                </a:lnTo>
                <a:lnTo>
                  <a:pt x="5003" y="38875"/>
                </a:lnTo>
                <a:lnTo>
                  <a:pt x="18646" y="18646"/>
                </a:lnTo>
                <a:lnTo>
                  <a:pt x="38875" y="5003"/>
                </a:lnTo>
                <a:lnTo>
                  <a:pt x="63639" y="0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5" name="object 10">
            <a:extLst>
              <a:ext uri="{FF2B5EF4-FFF2-40B4-BE49-F238E27FC236}">
                <a16:creationId xmlns:a16="http://schemas.microsoft.com/office/drawing/2014/main" id="{0704099F-E52D-4EB3-B4CF-B027BED29F69}"/>
              </a:ext>
            </a:extLst>
          </p:cNvPr>
          <p:cNvSpPr>
            <a:spLocks/>
          </p:cNvSpPr>
          <p:nvPr/>
        </p:nvSpPr>
        <p:spPr bwMode="auto">
          <a:xfrm>
            <a:off x="1663700" y="877888"/>
            <a:ext cx="279400" cy="128587"/>
          </a:xfrm>
          <a:custGeom>
            <a:avLst/>
            <a:gdLst>
              <a:gd name="T0" fmla="*/ 71678 w 210184"/>
              <a:gd name="T1" fmla="*/ 171974 h 96519"/>
              <a:gd name="T2" fmla="*/ 5616 w 210184"/>
              <a:gd name="T3" fmla="*/ 125196 h 96519"/>
              <a:gd name="T4" fmla="*/ 1369 w 210184"/>
              <a:gd name="T5" fmla="*/ 68960 h 96519"/>
              <a:gd name="T6" fmla="*/ 75844 w 210184"/>
              <a:gd name="T7" fmla="*/ 0 h 96519"/>
              <a:gd name="T8" fmla="*/ 104048 w 210184"/>
              <a:gd name="T9" fmla="*/ 2966 h 96519"/>
              <a:gd name="T10" fmla="*/ 125919 w 210184"/>
              <a:gd name="T11" fmla="*/ 16497 h 96519"/>
              <a:gd name="T12" fmla="*/ 60391 w 210184"/>
              <a:gd name="T13" fmla="*/ 19465 h 96519"/>
              <a:gd name="T14" fmla="*/ 22359 w 210184"/>
              <a:gd name="T15" fmla="*/ 87211 h 96519"/>
              <a:gd name="T16" fmla="*/ 76063 w 210184"/>
              <a:gd name="T17" fmla="*/ 152952 h 96519"/>
              <a:gd name="T18" fmla="*/ 120414 w 210184"/>
              <a:gd name="T19" fmla="*/ 154844 h 96519"/>
              <a:gd name="T20" fmla="*/ 108177 w 210184"/>
              <a:gd name="T21" fmla="*/ 163741 h 96519"/>
              <a:gd name="T22" fmla="*/ 86438 w 210184"/>
              <a:gd name="T23" fmla="*/ 171974 h 96519"/>
              <a:gd name="T24" fmla="*/ 122862 w 210184"/>
              <a:gd name="T25" fmla="*/ 53727 h 96519"/>
              <a:gd name="T26" fmla="*/ 114789 w 210184"/>
              <a:gd name="T27" fmla="*/ 33093 h 96519"/>
              <a:gd name="T28" fmla="*/ 87865 w 210184"/>
              <a:gd name="T29" fmla="*/ 19465 h 96519"/>
              <a:gd name="T30" fmla="*/ 134425 w 210184"/>
              <a:gd name="T31" fmla="*/ 26501 h 96519"/>
              <a:gd name="T32" fmla="*/ 144455 w 210184"/>
              <a:gd name="T33" fmla="*/ 53727 h 96519"/>
              <a:gd name="T34" fmla="*/ 90603 w 210184"/>
              <a:gd name="T35" fmla="*/ 152952 h 96519"/>
              <a:gd name="T36" fmla="*/ 121713 w 210184"/>
              <a:gd name="T37" fmla="*/ 131539 h 96519"/>
              <a:gd name="T38" fmla="*/ 126808 w 210184"/>
              <a:gd name="T39" fmla="*/ 98556 h 96519"/>
              <a:gd name="T40" fmla="*/ 76392 w 210184"/>
              <a:gd name="T41" fmla="*/ 80203 h 96519"/>
              <a:gd name="T42" fmla="*/ 147084 w 210184"/>
              <a:gd name="T43" fmla="*/ 146612 h 96519"/>
              <a:gd name="T44" fmla="*/ 122111 w 210184"/>
              <a:gd name="T45" fmla="*/ 152952 h 96519"/>
              <a:gd name="T46" fmla="*/ 133055 w 210184"/>
              <a:gd name="T47" fmla="*/ 167636 h 96519"/>
              <a:gd name="T48" fmla="*/ 147084 w 210184"/>
              <a:gd name="T49" fmla="*/ 146612 h 96519"/>
              <a:gd name="T50" fmla="*/ 245714 w 210184"/>
              <a:gd name="T51" fmla="*/ 171974 h 96519"/>
              <a:gd name="T52" fmla="*/ 182364 w 210184"/>
              <a:gd name="T53" fmla="*/ 95998 h 96519"/>
              <a:gd name="T54" fmla="*/ 204504 w 210184"/>
              <a:gd name="T55" fmla="*/ 4226 h 96519"/>
              <a:gd name="T56" fmla="*/ 206696 w 210184"/>
              <a:gd name="T57" fmla="*/ 126959 h 96519"/>
              <a:gd name="T58" fmla="*/ 217583 w 210184"/>
              <a:gd name="T59" fmla="*/ 146686 h 96519"/>
              <a:gd name="T60" fmla="*/ 294080 w 210184"/>
              <a:gd name="T61" fmla="*/ 152619 h 96519"/>
              <a:gd name="T62" fmla="*/ 279965 w 210184"/>
              <a:gd name="T63" fmla="*/ 164578 h 96519"/>
              <a:gd name="T64" fmla="*/ 245714 w 210184"/>
              <a:gd name="T65" fmla="*/ 171974 h 96519"/>
              <a:gd name="T66" fmla="*/ 262446 w 210184"/>
              <a:gd name="T67" fmla="*/ 152619 h 96519"/>
              <a:gd name="T68" fmla="*/ 285244 w 210184"/>
              <a:gd name="T69" fmla="*/ 126403 h 96519"/>
              <a:gd name="T70" fmla="*/ 287033 w 210184"/>
              <a:gd name="T71" fmla="*/ 4226 h 96519"/>
              <a:gd name="T72" fmla="*/ 309173 w 210184"/>
              <a:gd name="T73" fmla="*/ 95998 h 96519"/>
              <a:gd name="T74" fmla="*/ 307175 w 210184"/>
              <a:gd name="T75" fmla="*/ 122667 h 96519"/>
              <a:gd name="T76" fmla="*/ 301173 w 210184"/>
              <a:gd name="T77" fmla="*/ 142384 h 96519"/>
              <a:gd name="T78" fmla="*/ 369905 w 210184"/>
              <a:gd name="T79" fmla="*/ 167636 h 96519"/>
              <a:gd name="T80" fmla="*/ 347874 w 210184"/>
              <a:gd name="T81" fmla="*/ 4226 h 96519"/>
              <a:gd name="T82" fmla="*/ 369905 w 210184"/>
              <a:gd name="T83" fmla="*/ 167636 h 9651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0184" h="96519">
                <a:moveTo>
                  <a:pt x="49014" y="96080"/>
                </a:moveTo>
                <a:lnTo>
                  <a:pt x="40644" y="96080"/>
                </a:lnTo>
                <a:lnTo>
                  <a:pt x="32818" y="95424"/>
                </a:lnTo>
                <a:lnTo>
                  <a:pt x="3185" y="69947"/>
                </a:lnTo>
                <a:lnTo>
                  <a:pt x="0" y="49407"/>
                </a:lnTo>
                <a:lnTo>
                  <a:pt x="776" y="38527"/>
                </a:lnTo>
                <a:lnTo>
                  <a:pt x="25977" y="3231"/>
                </a:lnTo>
                <a:lnTo>
                  <a:pt x="43006" y="0"/>
                </a:lnTo>
                <a:lnTo>
                  <a:pt x="51582" y="0"/>
                </a:lnTo>
                <a:lnTo>
                  <a:pt x="58999" y="1657"/>
                </a:lnTo>
                <a:lnTo>
                  <a:pt x="65255" y="4971"/>
                </a:lnTo>
                <a:lnTo>
                  <a:pt x="71400" y="9217"/>
                </a:lnTo>
                <a:lnTo>
                  <a:pt x="72831" y="10875"/>
                </a:lnTo>
                <a:lnTo>
                  <a:pt x="34243" y="10875"/>
                </a:lnTo>
                <a:lnTo>
                  <a:pt x="27127" y="14045"/>
                </a:lnTo>
                <a:lnTo>
                  <a:pt x="12678" y="48724"/>
                </a:lnTo>
                <a:lnTo>
                  <a:pt x="13124" y="56486"/>
                </a:lnTo>
                <a:lnTo>
                  <a:pt x="43130" y="85453"/>
                </a:lnTo>
                <a:lnTo>
                  <a:pt x="69241" y="85453"/>
                </a:lnTo>
                <a:lnTo>
                  <a:pt x="68279" y="86510"/>
                </a:lnTo>
                <a:lnTo>
                  <a:pt x="64571" y="89700"/>
                </a:lnTo>
                <a:lnTo>
                  <a:pt x="61340" y="91481"/>
                </a:lnTo>
                <a:lnTo>
                  <a:pt x="55912" y="94547"/>
                </a:lnTo>
                <a:lnTo>
                  <a:pt x="49014" y="96080"/>
                </a:lnTo>
                <a:close/>
              </a:path>
              <a:path w="210184" h="96519">
                <a:moveTo>
                  <a:pt x="81911" y="30017"/>
                </a:moveTo>
                <a:lnTo>
                  <a:pt x="69667" y="30017"/>
                </a:lnTo>
                <a:lnTo>
                  <a:pt x="68176" y="23346"/>
                </a:lnTo>
                <a:lnTo>
                  <a:pt x="65089" y="18489"/>
                </a:lnTo>
                <a:lnTo>
                  <a:pt x="55726" y="12398"/>
                </a:lnTo>
                <a:lnTo>
                  <a:pt x="49822" y="10875"/>
                </a:lnTo>
                <a:lnTo>
                  <a:pt x="72831" y="10875"/>
                </a:lnTo>
                <a:lnTo>
                  <a:pt x="76224" y="14806"/>
                </a:lnTo>
                <a:lnTo>
                  <a:pt x="79728" y="21740"/>
                </a:lnTo>
                <a:lnTo>
                  <a:pt x="81911" y="30017"/>
                </a:lnTo>
                <a:close/>
              </a:path>
              <a:path w="210184" h="96519">
                <a:moveTo>
                  <a:pt x="69241" y="85453"/>
                </a:moveTo>
                <a:lnTo>
                  <a:pt x="51375" y="85453"/>
                </a:lnTo>
                <a:lnTo>
                  <a:pt x="58201" y="83060"/>
                </a:lnTo>
                <a:lnTo>
                  <a:pt x="69015" y="73490"/>
                </a:lnTo>
                <a:lnTo>
                  <a:pt x="71780" y="65752"/>
                </a:lnTo>
                <a:lnTo>
                  <a:pt x="71905" y="55063"/>
                </a:lnTo>
                <a:lnTo>
                  <a:pt x="43317" y="55063"/>
                </a:lnTo>
                <a:lnTo>
                  <a:pt x="43317" y="44808"/>
                </a:lnTo>
                <a:lnTo>
                  <a:pt x="83402" y="44808"/>
                </a:lnTo>
                <a:lnTo>
                  <a:pt x="83402" y="81911"/>
                </a:lnTo>
                <a:lnTo>
                  <a:pt x="72464" y="81911"/>
                </a:lnTo>
                <a:lnTo>
                  <a:pt x="69241" y="85453"/>
                </a:lnTo>
                <a:close/>
              </a:path>
              <a:path w="210184" h="96519">
                <a:moveTo>
                  <a:pt x="83402" y="93657"/>
                </a:moveTo>
                <a:lnTo>
                  <a:pt x="75447" y="93657"/>
                </a:lnTo>
                <a:lnTo>
                  <a:pt x="72464" y="81911"/>
                </a:lnTo>
                <a:lnTo>
                  <a:pt x="83402" y="81911"/>
                </a:lnTo>
                <a:lnTo>
                  <a:pt x="83402" y="93657"/>
                </a:lnTo>
                <a:close/>
              </a:path>
              <a:path w="210184" h="96519">
                <a:moveTo>
                  <a:pt x="139328" y="96080"/>
                </a:moveTo>
                <a:lnTo>
                  <a:pt x="105959" y="74527"/>
                </a:lnTo>
                <a:lnTo>
                  <a:pt x="103407" y="53633"/>
                </a:lnTo>
                <a:lnTo>
                  <a:pt x="103407" y="2361"/>
                </a:lnTo>
                <a:lnTo>
                  <a:pt x="115961" y="2361"/>
                </a:lnTo>
                <a:lnTo>
                  <a:pt x="115961" y="65421"/>
                </a:lnTo>
                <a:lnTo>
                  <a:pt x="117204" y="70931"/>
                </a:lnTo>
                <a:lnTo>
                  <a:pt x="119690" y="75323"/>
                </a:lnTo>
                <a:lnTo>
                  <a:pt x="123377" y="81952"/>
                </a:lnTo>
                <a:lnTo>
                  <a:pt x="129592" y="85267"/>
                </a:lnTo>
                <a:lnTo>
                  <a:pt x="166753" y="85267"/>
                </a:lnTo>
                <a:lnTo>
                  <a:pt x="165687" y="86781"/>
                </a:lnTo>
                <a:lnTo>
                  <a:pt x="158750" y="91948"/>
                </a:lnTo>
                <a:lnTo>
                  <a:pt x="149964" y="95047"/>
                </a:lnTo>
                <a:lnTo>
                  <a:pt x="139328" y="96080"/>
                </a:lnTo>
                <a:close/>
              </a:path>
              <a:path w="210184" h="96519">
                <a:moveTo>
                  <a:pt x="166753" y="85267"/>
                </a:moveTo>
                <a:lnTo>
                  <a:pt x="148816" y="85267"/>
                </a:lnTo>
                <a:lnTo>
                  <a:pt x="155943" y="81683"/>
                </a:lnTo>
                <a:lnTo>
                  <a:pt x="161743" y="70620"/>
                </a:lnTo>
                <a:lnTo>
                  <a:pt x="162750" y="65421"/>
                </a:lnTo>
                <a:lnTo>
                  <a:pt x="162758" y="2361"/>
                </a:lnTo>
                <a:lnTo>
                  <a:pt x="175312" y="2361"/>
                </a:lnTo>
                <a:lnTo>
                  <a:pt x="175312" y="53633"/>
                </a:lnTo>
                <a:lnTo>
                  <a:pt x="175029" y="61569"/>
                </a:lnTo>
                <a:lnTo>
                  <a:pt x="174178" y="68533"/>
                </a:lnTo>
                <a:lnTo>
                  <a:pt x="172760" y="74527"/>
                </a:lnTo>
                <a:lnTo>
                  <a:pt x="170775" y="79549"/>
                </a:lnTo>
                <a:lnTo>
                  <a:pt x="166753" y="85267"/>
                </a:lnTo>
                <a:close/>
              </a:path>
              <a:path w="210184" h="96519">
                <a:moveTo>
                  <a:pt x="209749" y="93657"/>
                </a:moveTo>
                <a:lnTo>
                  <a:pt x="197257" y="93657"/>
                </a:lnTo>
                <a:lnTo>
                  <a:pt x="197257" y="2361"/>
                </a:lnTo>
                <a:lnTo>
                  <a:pt x="209749" y="2361"/>
                </a:lnTo>
                <a:lnTo>
                  <a:pt x="209749" y="936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6" name="object 11">
            <a:extLst>
              <a:ext uri="{FF2B5EF4-FFF2-40B4-BE49-F238E27FC236}">
                <a16:creationId xmlns:a16="http://schemas.microsoft.com/office/drawing/2014/main" id="{F98E11C6-845A-4E93-B8F0-910768974FFC}"/>
              </a:ext>
            </a:extLst>
          </p:cNvPr>
          <p:cNvSpPr>
            <a:spLocks/>
          </p:cNvSpPr>
          <p:nvPr/>
        </p:nvSpPr>
        <p:spPr bwMode="auto">
          <a:xfrm>
            <a:off x="1549400" y="1943100"/>
            <a:ext cx="552450" cy="130175"/>
          </a:xfrm>
          <a:custGeom>
            <a:avLst/>
            <a:gdLst>
              <a:gd name="T0" fmla="*/ 108908 w 413384"/>
              <a:gd name="T1" fmla="*/ 139079 h 96519"/>
              <a:gd name="T2" fmla="*/ 86197 w 413384"/>
              <a:gd name="T3" fmla="*/ 100640 h 96519"/>
              <a:gd name="T4" fmla="*/ 5678 w 413384"/>
              <a:gd name="T5" fmla="*/ 36037 h 96519"/>
              <a:gd name="T6" fmla="*/ 95867 w 413384"/>
              <a:gd name="T7" fmla="*/ 4185 h 96519"/>
              <a:gd name="T8" fmla="*/ 26727 w 413384"/>
              <a:gd name="T9" fmla="*/ 39714 h 96519"/>
              <a:gd name="T10" fmla="*/ 130631 w 413384"/>
              <a:gd name="T11" fmla="*/ 108597 h 96519"/>
              <a:gd name="T12" fmla="*/ 105018 w 413384"/>
              <a:gd name="T13" fmla="*/ 52703 h 96519"/>
              <a:gd name="T14" fmla="*/ 79662 w 413384"/>
              <a:gd name="T15" fmla="*/ 19369 h 96519"/>
              <a:gd name="T16" fmla="*/ 64927 w 413384"/>
              <a:gd name="T17" fmla="*/ 174439 h 96519"/>
              <a:gd name="T18" fmla="*/ 23759 w 413384"/>
              <a:gd name="T19" fmla="*/ 133223 h 96519"/>
              <a:gd name="T20" fmla="*/ 110866 w 413384"/>
              <a:gd name="T21" fmla="*/ 162615 h 96519"/>
              <a:gd name="T22" fmla="*/ 208588 w 413384"/>
              <a:gd name="T23" fmla="*/ 173877 h 96519"/>
              <a:gd name="T24" fmla="*/ 188840 w 413384"/>
              <a:gd name="T25" fmla="*/ 46282 h 96519"/>
              <a:gd name="T26" fmla="*/ 245823 w 413384"/>
              <a:gd name="T27" fmla="*/ 63966 h 96519"/>
              <a:gd name="T28" fmla="*/ 171634 w 413384"/>
              <a:gd name="T29" fmla="*/ 90879 h 96519"/>
              <a:gd name="T30" fmla="*/ 170761 w 413384"/>
              <a:gd name="T31" fmla="*/ 115768 h 96519"/>
              <a:gd name="T32" fmla="*/ 245226 w 413384"/>
              <a:gd name="T33" fmla="*/ 156309 h 96519"/>
              <a:gd name="T34" fmla="*/ 214045 w 413384"/>
              <a:gd name="T35" fmla="*/ 173277 h 96519"/>
              <a:gd name="T36" fmla="*/ 234871 w 413384"/>
              <a:gd name="T37" fmla="*/ 83859 h 96519"/>
              <a:gd name="T38" fmla="*/ 255064 w 413384"/>
              <a:gd name="T39" fmla="*/ 81082 h 96519"/>
              <a:gd name="T40" fmla="*/ 214638 w 413384"/>
              <a:gd name="T41" fmla="*/ 156309 h 96519"/>
              <a:gd name="T42" fmla="*/ 236802 w 413384"/>
              <a:gd name="T43" fmla="*/ 131758 h 96519"/>
              <a:gd name="T44" fmla="*/ 245226 w 413384"/>
              <a:gd name="T45" fmla="*/ 156309 h 96519"/>
              <a:gd name="T46" fmla="*/ 319817 w 413384"/>
              <a:gd name="T47" fmla="*/ 49194 h 96519"/>
              <a:gd name="T48" fmla="*/ 324570 w 413384"/>
              <a:gd name="T49" fmla="*/ 67679 h 96519"/>
              <a:gd name="T50" fmla="*/ 302260 w 413384"/>
              <a:gd name="T51" fmla="*/ 48986 h 96519"/>
              <a:gd name="T52" fmla="*/ 303261 w 413384"/>
              <a:gd name="T53" fmla="*/ 91667 h 96519"/>
              <a:gd name="T54" fmla="*/ 341239 w 413384"/>
              <a:gd name="T55" fmla="*/ 67679 h 96519"/>
              <a:gd name="T56" fmla="*/ 368487 w 413384"/>
              <a:gd name="T57" fmla="*/ 48986 h 96519"/>
              <a:gd name="T58" fmla="*/ 400336 w 413384"/>
              <a:gd name="T59" fmla="*/ 147186 h 96519"/>
              <a:gd name="T60" fmla="*/ 472724 w 413384"/>
              <a:gd name="T61" fmla="*/ 169596 h 96519"/>
              <a:gd name="T62" fmla="*/ 472724 w 413384"/>
              <a:gd name="T63" fmla="*/ 27139 h 96519"/>
              <a:gd name="T64" fmla="*/ 550917 w 413384"/>
              <a:gd name="T65" fmla="*/ 173089 h 96519"/>
              <a:gd name="T66" fmla="*/ 553662 w 413384"/>
              <a:gd name="T67" fmla="*/ 45496 h 96519"/>
              <a:gd name="T68" fmla="*/ 556632 w 413384"/>
              <a:gd name="T69" fmla="*/ 63626 h 96519"/>
              <a:gd name="T70" fmla="*/ 539186 w 413384"/>
              <a:gd name="T71" fmla="*/ 135098 h 96519"/>
              <a:gd name="T72" fmla="*/ 580390 w 413384"/>
              <a:gd name="T73" fmla="*/ 173089 h 96519"/>
              <a:gd name="T74" fmla="*/ 585550 w 413384"/>
              <a:gd name="T75" fmla="*/ 66086 h 96519"/>
              <a:gd name="T76" fmla="*/ 608225 w 413384"/>
              <a:gd name="T77" fmla="*/ 155745 h 96519"/>
              <a:gd name="T78" fmla="*/ 597912 w 413384"/>
              <a:gd name="T79" fmla="*/ 126915 h 96519"/>
              <a:gd name="T80" fmla="*/ 690087 w 413384"/>
              <a:gd name="T81" fmla="*/ 173877 h 96519"/>
              <a:gd name="T82" fmla="*/ 670336 w 413384"/>
              <a:gd name="T83" fmla="*/ 46282 h 96519"/>
              <a:gd name="T84" fmla="*/ 727323 w 413384"/>
              <a:gd name="T85" fmla="*/ 63966 h 96519"/>
              <a:gd name="T86" fmla="*/ 653131 w 413384"/>
              <a:gd name="T87" fmla="*/ 90879 h 96519"/>
              <a:gd name="T88" fmla="*/ 652260 w 413384"/>
              <a:gd name="T89" fmla="*/ 115768 h 96519"/>
              <a:gd name="T90" fmla="*/ 726727 w 413384"/>
              <a:gd name="T91" fmla="*/ 156309 h 96519"/>
              <a:gd name="T92" fmla="*/ 695543 w 413384"/>
              <a:gd name="T93" fmla="*/ 173277 h 96519"/>
              <a:gd name="T94" fmla="*/ 716370 w 413384"/>
              <a:gd name="T95" fmla="*/ 83859 h 96519"/>
              <a:gd name="T96" fmla="*/ 736564 w 413384"/>
              <a:gd name="T97" fmla="*/ 81082 h 96519"/>
              <a:gd name="T98" fmla="*/ 696138 w 413384"/>
              <a:gd name="T99" fmla="*/ 156309 h 96519"/>
              <a:gd name="T100" fmla="*/ 718298 w 413384"/>
              <a:gd name="T101" fmla="*/ 131758 h 96519"/>
              <a:gd name="T102" fmla="*/ 726727 w 413384"/>
              <a:gd name="T103" fmla="*/ 156309 h 9651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13384" h="96519">
                <a:moveTo>
                  <a:pt x="68487" y="85826"/>
                </a:moveTo>
                <a:lnTo>
                  <a:pt x="41742" y="85826"/>
                </a:lnTo>
                <a:lnTo>
                  <a:pt x="45968" y="85163"/>
                </a:lnTo>
                <a:lnTo>
                  <a:pt x="57155" y="81268"/>
                </a:lnTo>
                <a:lnTo>
                  <a:pt x="60776" y="76752"/>
                </a:lnTo>
                <a:lnTo>
                  <a:pt x="60842" y="65068"/>
                </a:lnTo>
                <a:lnTo>
                  <a:pt x="59289" y="61526"/>
                </a:lnTo>
                <a:lnTo>
                  <a:pt x="56181" y="59413"/>
                </a:lnTo>
                <a:lnTo>
                  <a:pt x="53032" y="57341"/>
                </a:lnTo>
                <a:lnTo>
                  <a:pt x="48102" y="55539"/>
                </a:lnTo>
                <a:lnTo>
                  <a:pt x="20943" y="49386"/>
                </a:lnTo>
                <a:lnTo>
                  <a:pt x="15226" y="47377"/>
                </a:lnTo>
                <a:lnTo>
                  <a:pt x="6069" y="41369"/>
                </a:lnTo>
                <a:lnTo>
                  <a:pt x="3232" y="35797"/>
                </a:lnTo>
                <a:lnTo>
                  <a:pt x="3169" y="19887"/>
                </a:lnTo>
                <a:lnTo>
                  <a:pt x="6007" y="13154"/>
                </a:lnTo>
                <a:lnTo>
                  <a:pt x="17360" y="2630"/>
                </a:lnTo>
                <a:lnTo>
                  <a:pt x="25397" y="0"/>
                </a:lnTo>
                <a:lnTo>
                  <a:pt x="45368" y="0"/>
                </a:lnTo>
                <a:lnTo>
                  <a:pt x="53499" y="2309"/>
                </a:lnTo>
                <a:lnTo>
                  <a:pt x="65636" y="10689"/>
                </a:lnTo>
                <a:lnTo>
                  <a:pt x="28132" y="10689"/>
                </a:lnTo>
                <a:lnTo>
                  <a:pt x="22891" y="12222"/>
                </a:lnTo>
                <a:lnTo>
                  <a:pt x="16510" y="18354"/>
                </a:lnTo>
                <a:lnTo>
                  <a:pt x="14915" y="21917"/>
                </a:lnTo>
                <a:lnTo>
                  <a:pt x="14915" y="30452"/>
                </a:lnTo>
                <a:lnTo>
                  <a:pt x="56078" y="45098"/>
                </a:lnTo>
                <a:lnTo>
                  <a:pt x="60842" y="47025"/>
                </a:lnTo>
                <a:lnTo>
                  <a:pt x="69999" y="53737"/>
                </a:lnTo>
                <a:lnTo>
                  <a:pt x="72899" y="59931"/>
                </a:lnTo>
                <a:lnTo>
                  <a:pt x="72899" y="78161"/>
                </a:lnTo>
                <a:lnTo>
                  <a:pt x="69222" y="85391"/>
                </a:lnTo>
                <a:lnTo>
                  <a:pt x="68487" y="85826"/>
                </a:lnTo>
                <a:close/>
              </a:path>
              <a:path w="413384" h="96519">
                <a:moveTo>
                  <a:pt x="70227" y="29085"/>
                </a:moveTo>
                <a:lnTo>
                  <a:pt x="58605" y="29085"/>
                </a:lnTo>
                <a:lnTo>
                  <a:pt x="57984" y="24196"/>
                </a:lnTo>
                <a:lnTo>
                  <a:pt x="56658" y="20446"/>
                </a:lnTo>
                <a:lnTo>
                  <a:pt x="54628" y="17836"/>
                </a:lnTo>
                <a:lnTo>
                  <a:pt x="50857" y="13071"/>
                </a:lnTo>
                <a:lnTo>
                  <a:pt x="44456" y="10689"/>
                </a:lnTo>
                <a:lnTo>
                  <a:pt x="65636" y="10689"/>
                </a:lnTo>
                <a:lnTo>
                  <a:pt x="66881" y="11549"/>
                </a:lnTo>
                <a:lnTo>
                  <a:pt x="70227" y="18934"/>
                </a:lnTo>
                <a:lnTo>
                  <a:pt x="70227" y="29085"/>
                </a:lnTo>
                <a:close/>
              </a:path>
              <a:path w="413384" h="96519">
                <a:moveTo>
                  <a:pt x="36232" y="96267"/>
                </a:moveTo>
                <a:lnTo>
                  <a:pt x="0" y="73997"/>
                </a:lnTo>
                <a:lnTo>
                  <a:pt x="124" y="64136"/>
                </a:lnTo>
                <a:lnTo>
                  <a:pt x="11745" y="64136"/>
                </a:lnTo>
                <a:lnTo>
                  <a:pt x="12036" y="69315"/>
                </a:lnTo>
                <a:lnTo>
                  <a:pt x="13258" y="73521"/>
                </a:lnTo>
                <a:lnTo>
                  <a:pt x="15412" y="76752"/>
                </a:lnTo>
                <a:lnTo>
                  <a:pt x="19514" y="82801"/>
                </a:lnTo>
                <a:lnTo>
                  <a:pt x="26744" y="85826"/>
                </a:lnTo>
                <a:lnTo>
                  <a:pt x="68487" y="85826"/>
                </a:lnTo>
                <a:lnTo>
                  <a:pt x="61868" y="89741"/>
                </a:lnTo>
                <a:lnTo>
                  <a:pt x="56129" y="92596"/>
                </a:lnTo>
                <a:lnTo>
                  <a:pt x="49943" y="94635"/>
                </a:lnTo>
                <a:lnTo>
                  <a:pt x="43311" y="95859"/>
                </a:lnTo>
                <a:lnTo>
                  <a:pt x="36232" y="96267"/>
                </a:lnTo>
                <a:close/>
              </a:path>
              <a:path w="413384" h="96519">
                <a:moveTo>
                  <a:pt x="116403" y="95956"/>
                </a:moveTo>
                <a:lnTo>
                  <a:pt x="104719" y="95956"/>
                </a:lnTo>
                <a:lnTo>
                  <a:pt x="97696" y="92942"/>
                </a:lnTo>
                <a:lnTo>
                  <a:pt x="83299" y="61588"/>
                </a:lnTo>
                <a:lnTo>
                  <a:pt x="83842" y="53948"/>
                </a:lnTo>
                <a:lnTo>
                  <a:pt x="105382" y="25542"/>
                </a:lnTo>
                <a:lnTo>
                  <a:pt x="119469" y="25542"/>
                </a:lnTo>
                <a:lnTo>
                  <a:pt x="124047" y="26651"/>
                </a:lnTo>
                <a:lnTo>
                  <a:pt x="132913" y="31084"/>
                </a:lnTo>
                <a:lnTo>
                  <a:pt x="136290" y="33953"/>
                </a:lnTo>
                <a:lnTo>
                  <a:pt x="137182" y="35300"/>
                </a:lnTo>
                <a:lnTo>
                  <a:pt x="108924" y="35300"/>
                </a:lnTo>
                <a:lnTo>
                  <a:pt x="104615" y="37154"/>
                </a:lnTo>
                <a:lnTo>
                  <a:pt x="97655" y="44570"/>
                </a:lnTo>
                <a:lnTo>
                  <a:pt x="95835" y="49221"/>
                </a:lnTo>
                <a:lnTo>
                  <a:pt x="95780" y="50153"/>
                </a:lnTo>
                <a:lnTo>
                  <a:pt x="95604" y="55001"/>
                </a:lnTo>
                <a:lnTo>
                  <a:pt x="143932" y="55001"/>
                </a:lnTo>
                <a:lnTo>
                  <a:pt x="144079" y="57176"/>
                </a:lnTo>
                <a:lnTo>
                  <a:pt x="144079" y="63888"/>
                </a:lnTo>
                <a:lnTo>
                  <a:pt x="95293" y="63888"/>
                </a:lnTo>
                <a:lnTo>
                  <a:pt x="95500" y="70641"/>
                </a:lnTo>
                <a:lnTo>
                  <a:pt x="97097" y="76061"/>
                </a:lnTo>
                <a:lnTo>
                  <a:pt x="103062" y="84220"/>
                </a:lnTo>
                <a:lnTo>
                  <a:pt x="107681" y="86261"/>
                </a:lnTo>
                <a:lnTo>
                  <a:pt x="136849" y="86261"/>
                </a:lnTo>
                <a:lnTo>
                  <a:pt x="134757" y="88250"/>
                </a:lnTo>
                <a:lnTo>
                  <a:pt x="131360" y="91564"/>
                </a:lnTo>
                <a:lnTo>
                  <a:pt x="127154" y="93802"/>
                </a:lnTo>
                <a:lnTo>
                  <a:pt x="122141" y="94962"/>
                </a:lnTo>
                <a:lnTo>
                  <a:pt x="119448" y="95625"/>
                </a:lnTo>
                <a:lnTo>
                  <a:pt x="116403" y="95956"/>
                </a:lnTo>
                <a:close/>
              </a:path>
              <a:path w="413384" h="96519">
                <a:moveTo>
                  <a:pt x="143932" y="55001"/>
                </a:moveTo>
                <a:lnTo>
                  <a:pt x="132582" y="55001"/>
                </a:lnTo>
                <a:lnTo>
                  <a:pt x="132126" y="50153"/>
                </a:lnTo>
                <a:lnTo>
                  <a:pt x="131070" y="46279"/>
                </a:lnTo>
                <a:lnTo>
                  <a:pt x="126346" y="37993"/>
                </a:lnTo>
                <a:lnTo>
                  <a:pt x="121230" y="35300"/>
                </a:lnTo>
                <a:lnTo>
                  <a:pt x="137182" y="35300"/>
                </a:lnTo>
                <a:lnTo>
                  <a:pt x="140848" y="40831"/>
                </a:lnTo>
                <a:lnTo>
                  <a:pt x="142339" y="44746"/>
                </a:lnTo>
                <a:lnTo>
                  <a:pt x="143098" y="49283"/>
                </a:lnTo>
                <a:lnTo>
                  <a:pt x="143748" y="52287"/>
                </a:lnTo>
                <a:lnTo>
                  <a:pt x="143932" y="55001"/>
                </a:lnTo>
                <a:close/>
              </a:path>
              <a:path w="413384" h="96519">
                <a:moveTo>
                  <a:pt x="136849" y="86261"/>
                </a:moveTo>
                <a:lnTo>
                  <a:pt x="119779" y="86261"/>
                </a:lnTo>
                <a:lnTo>
                  <a:pt x="124441" y="84334"/>
                </a:lnTo>
                <a:lnTo>
                  <a:pt x="127921" y="80481"/>
                </a:lnTo>
                <a:lnTo>
                  <a:pt x="129910" y="78244"/>
                </a:lnTo>
                <a:lnTo>
                  <a:pt x="131318" y="75654"/>
                </a:lnTo>
                <a:lnTo>
                  <a:pt x="132147" y="72713"/>
                </a:lnTo>
                <a:lnTo>
                  <a:pt x="143147" y="72713"/>
                </a:lnTo>
                <a:lnTo>
                  <a:pt x="142857" y="75157"/>
                </a:lnTo>
                <a:lnTo>
                  <a:pt x="141894" y="77881"/>
                </a:lnTo>
                <a:lnTo>
                  <a:pt x="138621" y="83889"/>
                </a:lnTo>
                <a:lnTo>
                  <a:pt x="136849" y="86261"/>
                </a:lnTo>
                <a:close/>
              </a:path>
              <a:path w="413384" h="96519">
                <a:moveTo>
                  <a:pt x="178306" y="38531"/>
                </a:moveTo>
                <a:lnTo>
                  <a:pt x="168676" y="38531"/>
                </a:lnTo>
                <a:lnTo>
                  <a:pt x="169546" y="36294"/>
                </a:lnTo>
                <a:lnTo>
                  <a:pt x="171680" y="33570"/>
                </a:lnTo>
                <a:lnTo>
                  <a:pt x="178475" y="27148"/>
                </a:lnTo>
                <a:lnTo>
                  <a:pt x="182390" y="25542"/>
                </a:lnTo>
                <a:lnTo>
                  <a:pt x="189226" y="25729"/>
                </a:lnTo>
                <a:lnTo>
                  <a:pt x="190428" y="25853"/>
                </a:lnTo>
                <a:lnTo>
                  <a:pt x="190428" y="37350"/>
                </a:lnTo>
                <a:lnTo>
                  <a:pt x="181126" y="37350"/>
                </a:lnTo>
                <a:lnTo>
                  <a:pt x="178306" y="38531"/>
                </a:lnTo>
                <a:close/>
              </a:path>
              <a:path w="413384" h="96519">
                <a:moveTo>
                  <a:pt x="169235" y="93594"/>
                </a:moveTo>
                <a:lnTo>
                  <a:pt x="158049" y="93594"/>
                </a:lnTo>
                <a:lnTo>
                  <a:pt x="158049" y="27034"/>
                </a:lnTo>
                <a:lnTo>
                  <a:pt x="168676" y="27034"/>
                </a:lnTo>
                <a:lnTo>
                  <a:pt x="168676" y="38531"/>
                </a:lnTo>
                <a:lnTo>
                  <a:pt x="178306" y="38531"/>
                </a:lnTo>
                <a:lnTo>
                  <a:pt x="176797" y="39163"/>
                </a:lnTo>
                <a:lnTo>
                  <a:pt x="170748" y="46414"/>
                </a:lnTo>
                <a:lnTo>
                  <a:pt x="169235" y="50588"/>
                </a:lnTo>
                <a:lnTo>
                  <a:pt x="169235" y="93594"/>
                </a:lnTo>
                <a:close/>
              </a:path>
              <a:path w="413384" h="96519">
                <a:moveTo>
                  <a:pt x="190428" y="37661"/>
                </a:moveTo>
                <a:lnTo>
                  <a:pt x="189154" y="37454"/>
                </a:lnTo>
                <a:lnTo>
                  <a:pt x="181126" y="37350"/>
                </a:lnTo>
                <a:lnTo>
                  <a:pt x="190428" y="37350"/>
                </a:lnTo>
                <a:lnTo>
                  <a:pt x="190428" y="37661"/>
                </a:lnTo>
                <a:close/>
              </a:path>
              <a:path w="413384" h="96519">
                <a:moveTo>
                  <a:pt x="229125" y="93594"/>
                </a:moveTo>
                <a:lnTo>
                  <a:pt x="217193" y="93594"/>
                </a:lnTo>
                <a:lnTo>
                  <a:pt x="192645" y="27034"/>
                </a:lnTo>
                <a:lnTo>
                  <a:pt x="205634" y="27034"/>
                </a:lnTo>
                <a:lnTo>
                  <a:pt x="223408" y="81227"/>
                </a:lnTo>
                <a:lnTo>
                  <a:pt x="233791" y="81227"/>
                </a:lnTo>
                <a:lnTo>
                  <a:pt x="229125" y="93594"/>
                </a:lnTo>
                <a:close/>
              </a:path>
              <a:path w="413384" h="96519">
                <a:moveTo>
                  <a:pt x="233791" y="81227"/>
                </a:moveTo>
                <a:lnTo>
                  <a:pt x="223408" y="81227"/>
                </a:lnTo>
                <a:lnTo>
                  <a:pt x="241990" y="27034"/>
                </a:lnTo>
                <a:lnTo>
                  <a:pt x="254233" y="27034"/>
                </a:lnTo>
                <a:lnTo>
                  <a:pt x="233791" y="81227"/>
                </a:lnTo>
                <a:close/>
              </a:path>
              <a:path w="413384" h="96519">
                <a:moveTo>
                  <a:pt x="275177" y="93594"/>
                </a:moveTo>
                <a:lnTo>
                  <a:pt x="263804" y="93594"/>
                </a:lnTo>
                <a:lnTo>
                  <a:pt x="263804" y="27345"/>
                </a:lnTo>
                <a:lnTo>
                  <a:pt x="275177" y="27345"/>
                </a:lnTo>
                <a:lnTo>
                  <a:pt x="275177" y="93594"/>
                </a:lnTo>
                <a:close/>
              </a:path>
              <a:path w="413384" h="96519">
                <a:moveTo>
                  <a:pt x="275177" y="14977"/>
                </a:moveTo>
                <a:lnTo>
                  <a:pt x="263804" y="14977"/>
                </a:lnTo>
                <a:lnTo>
                  <a:pt x="263804" y="2299"/>
                </a:lnTo>
                <a:lnTo>
                  <a:pt x="275177" y="2299"/>
                </a:lnTo>
                <a:lnTo>
                  <a:pt x="275177" y="14977"/>
                </a:lnTo>
                <a:close/>
              </a:path>
              <a:path w="413384" h="96519">
                <a:moveTo>
                  <a:pt x="323887" y="95521"/>
                </a:moveTo>
                <a:lnTo>
                  <a:pt x="307439" y="95521"/>
                </a:lnTo>
                <a:lnTo>
                  <a:pt x="300499" y="92341"/>
                </a:lnTo>
                <a:lnTo>
                  <a:pt x="290141" y="79621"/>
                </a:lnTo>
                <a:lnTo>
                  <a:pt x="287552" y="71677"/>
                </a:lnTo>
                <a:lnTo>
                  <a:pt x="287552" y="62148"/>
                </a:lnTo>
                <a:lnTo>
                  <a:pt x="308972" y="25107"/>
                </a:lnTo>
                <a:lnTo>
                  <a:pt x="325255" y="25107"/>
                </a:lnTo>
                <a:lnTo>
                  <a:pt x="331356" y="26930"/>
                </a:lnTo>
                <a:lnTo>
                  <a:pt x="340761" y="34222"/>
                </a:lnTo>
                <a:lnTo>
                  <a:pt x="341162" y="35113"/>
                </a:lnTo>
                <a:lnTo>
                  <a:pt x="310629" y="35113"/>
                </a:lnTo>
                <a:lnTo>
                  <a:pt x="305533" y="38593"/>
                </a:lnTo>
                <a:lnTo>
                  <a:pt x="300478" y="50070"/>
                </a:lnTo>
                <a:lnTo>
                  <a:pt x="299484" y="55643"/>
                </a:lnTo>
                <a:lnTo>
                  <a:pt x="299484" y="68942"/>
                </a:lnTo>
                <a:lnTo>
                  <a:pt x="300893" y="74556"/>
                </a:lnTo>
                <a:lnTo>
                  <a:pt x="306527" y="83671"/>
                </a:lnTo>
                <a:lnTo>
                  <a:pt x="310961" y="85950"/>
                </a:lnTo>
                <a:lnTo>
                  <a:pt x="339421" y="85950"/>
                </a:lnTo>
                <a:lnTo>
                  <a:pt x="330247" y="93480"/>
                </a:lnTo>
                <a:lnTo>
                  <a:pt x="323887" y="95521"/>
                </a:lnTo>
                <a:close/>
              </a:path>
              <a:path w="413384" h="96519">
                <a:moveTo>
                  <a:pt x="344541" y="49407"/>
                </a:moveTo>
                <a:lnTo>
                  <a:pt x="333665" y="49407"/>
                </a:lnTo>
                <a:lnTo>
                  <a:pt x="333002" y="45305"/>
                </a:lnTo>
                <a:lnTo>
                  <a:pt x="331490" y="41898"/>
                </a:lnTo>
                <a:lnTo>
                  <a:pt x="326767" y="36470"/>
                </a:lnTo>
                <a:lnTo>
                  <a:pt x="322976" y="35113"/>
                </a:lnTo>
                <a:lnTo>
                  <a:pt x="341162" y="35113"/>
                </a:lnTo>
                <a:lnTo>
                  <a:pt x="343588" y="40499"/>
                </a:lnTo>
                <a:lnTo>
                  <a:pt x="344541" y="49407"/>
                </a:lnTo>
                <a:close/>
              </a:path>
              <a:path w="413384" h="96519">
                <a:moveTo>
                  <a:pt x="339421" y="85950"/>
                </a:moveTo>
                <a:lnTo>
                  <a:pt x="321650" y="85950"/>
                </a:lnTo>
                <a:lnTo>
                  <a:pt x="325327" y="84531"/>
                </a:lnTo>
                <a:lnTo>
                  <a:pt x="330755" y="78855"/>
                </a:lnTo>
                <a:lnTo>
                  <a:pt x="332630" y="74971"/>
                </a:lnTo>
                <a:lnTo>
                  <a:pt x="333665" y="70040"/>
                </a:lnTo>
                <a:lnTo>
                  <a:pt x="344541" y="70040"/>
                </a:lnTo>
                <a:lnTo>
                  <a:pt x="343298" y="78865"/>
                </a:lnTo>
                <a:lnTo>
                  <a:pt x="340191" y="85318"/>
                </a:lnTo>
                <a:lnTo>
                  <a:pt x="339421" y="85950"/>
                </a:lnTo>
                <a:close/>
              </a:path>
              <a:path w="413384" h="96519">
                <a:moveTo>
                  <a:pt x="385103" y="95956"/>
                </a:moveTo>
                <a:lnTo>
                  <a:pt x="373419" y="95956"/>
                </a:lnTo>
                <a:lnTo>
                  <a:pt x="366397" y="92942"/>
                </a:lnTo>
                <a:lnTo>
                  <a:pt x="351999" y="61588"/>
                </a:lnTo>
                <a:lnTo>
                  <a:pt x="352543" y="53948"/>
                </a:lnTo>
                <a:lnTo>
                  <a:pt x="374082" y="25542"/>
                </a:lnTo>
                <a:lnTo>
                  <a:pt x="388169" y="25542"/>
                </a:lnTo>
                <a:lnTo>
                  <a:pt x="392747" y="26651"/>
                </a:lnTo>
                <a:lnTo>
                  <a:pt x="401614" y="31084"/>
                </a:lnTo>
                <a:lnTo>
                  <a:pt x="404991" y="33953"/>
                </a:lnTo>
                <a:lnTo>
                  <a:pt x="405883" y="35300"/>
                </a:lnTo>
                <a:lnTo>
                  <a:pt x="377625" y="35300"/>
                </a:lnTo>
                <a:lnTo>
                  <a:pt x="373316" y="37154"/>
                </a:lnTo>
                <a:lnTo>
                  <a:pt x="366355" y="44570"/>
                </a:lnTo>
                <a:lnTo>
                  <a:pt x="364536" y="49221"/>
                </a:lnTo>
                <a:lnTo>
                  <a:pt x="364480" y="50153"/>
                </a:lnTo>
                <a:lnTo>
                  <a:pt x="364304" y="55001"/>
                </a:lnTo>
                <a:lnTo>
                  <a:pt x="412632" y="55001"/>
                </a:lnTo>
                <a:lnTo>
                  <a:pt x="412780" y="57176"/>
                </a:lnTo>
                <a:lnTo>
                  <a:pt x="412780" y="63888"/>
                </a:lnTo>
                <a:lnTo>
                  <a:pt x="363994" y="63888"/>
                </a:lnTo>
                <a:lnTo>
                  <a:pt x="364201" y="70641"/>
                </a:lnTo>
                <a:lnTo>
                  <a:pt x="365798" y="76061"/>
                </a:lnTo>
                <a:lnTo>
                  <a:pt x="371762" y="84220"/>
                </a:lnTo>
                <a:lnTo>
                  <a:pt x="376382" y="86261"/>
                </a:lnTo>
                <a:lnTo>
                  <a:pt x="405550" y="86261"/>
                </a:lnTo>
                <a:lnTo>
                  <a:pt x="403458" y="88250"/>
                </a:lnTo>
                <a:lnTo>
                  <a:pt x="400060" y="91564"/>
                </a:lnTo>
                <a:lnTo>
                  <a:pt x="395855" y="93802"/>
                </a:lnTo>
                <a:lnTo>
                  <a:pt x="390842" y="94962"/>
                </a:lnTo>
                <a:lnTo>
                  <a:pt x="388148" y="95625"/>
                </a:lnTo>
                <a:lnTo>
                  <a:pt x="385103" y="95956"/>
                </a:lnTo>
                <a:close/>
              </a:path>
              <a:path w="413384" h="96519">
                <a:moveTo>
                  <a:pt x="412632" y="55001"/>
                </a:moveTo>
                <a:lnTo>
                  <a:pt x="401282" y="55001"/>
                </a:lnTo>
                <a:lnTo>
                  <a:pt x="400827" y="50153"/>
                </a:lnTo>
                <a:lnTo>
                  <a:pt x="399770" y="46279"/>
                </a:lnTo>
                <a:lnTo>
                  <a:pt x="395047" y="37993"/>
                </a:lnTo>
                <a:lnTo>
                  <a:pt x="389930" y="35300"/>
                </a:lnTo>
                <a:lnTo>
                  <a:pt x="405883" y="35300"/>
                </a:lnTo>
                <a:lnTo>
                  <a:pt x="409548" y="40831"/>
                </a:lnTo>
                <a:lnTo>
                  <a:pt x="411040" y="44746"/>
                </a:lnTo>
                <a:lnTo>
                  <a:pt x="411799" y="49283"/>
                </a:lnTo>
                <a:lnTo>
                  <a:pt x="412448" y="52287"/>
                </a:lnTo>
                <a:lnTo>
                  <a:pt x="412632" y="55001"/>
                </a:lnTo>
                <a:close/>
              </a:path>
              <a:path w="413384" h="96519">
                <a:moveTo>
                  <a:pt x="405550" y="86261"/>
                </a:moveTo>
                <a:lnTo>
                  <a:pt x="388480" y="86261"/>
                </a:lnTo>
                <a:lnTo>
                  <a:pt x="393141" y="84334"/>
                </a:lnTo>
                <a:lnTo>
                  <a:pt x="396621" y="80481"/>
                </a:lnTo>
                <a:lnTo>
                  <a:pt x="398610" y="78244"/>
                </a:lnTo>
                <a:lnTo>
                  <a:pt x="400019" y="75654"/>
                </a:lnTo>
                <a:lnTo>
                  <a:pt x="400847" y="72713"/>
                </a:lnTo>
                <a:lnTo>
                  <a:pt x="411848" y="72713"/>
                </a:lnTo>
                <a:lnTo>
                  <a:pt x="411558" y="75157"/>
                </a:lnTo>
                <a:lnTo>
                  <a:pt x="410594" y="77881"/>
                </a:lnTo>
                <a:lnTo>
                  <a:pt x="407321" y="83889"/>
                </a:lnTo>
                <a:lnTo>
                  <a:pt x="405550" y="862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7" name="object 12">
            <a:extLst>
              <a:ext uri="{FF2B5EF4-FFF2-40B4-BE49-F238E27FC236}">
                <a16:creationId xmlns:a16="http://schemas.microsoft.com/office/drawing/2014/main" id="{260C93F2-D017-44FF-9477-9C730C5D7DA7}"/>
              </a:ext>
            </a:extLst>
          </p:cNvPr>
          <p:cNvSpPr>
            <a:spLocks/>
          </p:cNvSpPr>
          <p:nvPr/>
        </p:nvSpPr>
        <p:spPr bwMode="auto">
          <a:xfrm>
            <a:off x="1651000" y="2928938"/>
            <a:ext cx="341313" cy="125412"/>
          </a:xfrm>
          <a:custGeom>
            <a:avLst/>
            <a:gdLst>
              <a:gd name="T0" fmla="*/ 65663 w 255905"/>
              <a:gd name="T1" fmla="*/ 0 h 93980"/>
              <a:gd name="T2" fmla="*/ 112783 w 255905"/>
              <a:gd name="T3" fmla="*/ 18800 h 93980"/>
              <a:gd name="T4" fmla="*/ 101003 w 255905"/>
              <a:gd name="T5" fmla="*/ 152329 h 93980"/>
              <a:gd name="T6" fmla="*/ 68679 w 255905"/>
              <a:gd name="T7" fmla="*/ 142819 h 93980"/>
              <a:gd name="T8" fmla="*/ 110824 w 255905"/>
              <a:gd name="T9" fmla="*/ 67849 h 93980"/>
              <a:gd name="T10" fmla="*/ 133368 w 255905"/>
              <a:gd name="T11" fmla="*/ 90834 h 93980"/>
              <a:gd name="T12" fmla="*/ 114173 w 255905"/>
              <a:gd name="T13" fmla="*/ 140853 h 93980"/>
              <a:gd name="T14" fmla="*/ 160510 w 255905"/>
              <a:gd name="T15" fmla="*/ 65196 h 93980"/>
              <a:gd name="T16" fmla="*/ 219846 w 255905"/>
              <a:gd name="T17" fmla="*/ 40900 h 93980"/>
              <a:gd name="T18" fmla="*/ 195126 w 255905"/>
              <a:gd name="T19" fmla="*/ 57611 h 93980"/>
              <a:gd name="T20" fmla="*/ 178684 w 255905"/>
              <a:gd name="T21" fmla="*/ 79711 h 93980"/>
              <a:gd name="T22" fmla="*/ 157550 w 255905"/>
              <a:gd name="T23" fmla="*/ 148882 h 93980"/>
              <a:gd name="T24" fmla="*/ 171179 w 255905"/>
              <a:gd name="T25" fmla="*/ 99206 h 93980"/>
              <a:gd name="T26" fmla="*/ 232098 w 255905"/>
              <a:gd name="T27" fmla="*/ 84436 h 93980"/>
              <a:gd name="T28" fmla="*/ 230981 w 255905"/>
              <a:gd name="T29" fmla="*/ 65196 h 93980"/>
              <a:gd name="T30" fmla="*/ 252733 w 255905"/>
              <a:gd name="T31" fmla="*/ 62302 h 93980"/>
              <a:gd name="T32" fmla="*/ 227316 w 255905"/>
              <a:gd name="T33" fmla="*/ 104409 h 93980"/>
              <a:gd name="T34" fmla="*/ 192993 w 255905"/>
              <a:gd name="T35" fmla="*/ 110126 h 93980"/>
              <a:gd name="T36" fmla="*/ 174821 w 255905"/>
              <a:gd name="T37" fmla="*/ 135890 h 93980"/>
              <a:gd name="T38" fmla="*/ 231755 w 255905"/>
              <a:gd name="T39" fmla="*/ 148646 h 93980"/>
              <a:gd name="T40" fmla="*/ 200498 w 255905"/>
              <a:gd name="T41" fmla="*/ 165467 h 93980"/>
              <a:gd name="T42" fmla="*/ 216541 w 255905"/>
              <a:gd name="T43" fmla="*/ 143697 h 93980"/>
              <a:gd name="T44" fmla="*/ 252733 w 255905"/>
              <a:gd name="T45" fmla="*/ 101588 h 93980"/>
              <a:gd name="T46" fmla="*/ 233862 w 255905"/>
              <a:gd name="T47" fmla="*/ 145896 h 93980"/>
              <a:gd name="T48" fmla="*/ 235665 w 255905"/>
              <a:gd name="T49" fmla="*/ 154215 h 93980"/>
              <a:gd name="T50" fmla="*/ 254851 w 255905"/>
              <a:gd name="T51" fmla="*/ 147473 h 93980"/>
              <a:gd name="T52" fmla="*/ 262777 w 255905"/>
              <a:gd name="T53" fmla="*/ 162937 h 93980"/>
              <a:gd name="T54" fmla="*/ 265867 w 255905"/>
              <a:gd name="T55" fmla="*/ 148095 h 93980"/>
              <a:gd name="T56" fmla="*/ 265867 w 255905"/>
              <a:gd name="T57" fmla="*/ 148095 h 93980"/>
              <a:gd name="T58" fmla="*/ 309214 w 255905"/>
              <a:gd name="T59" fmla="*/ 10882 h 93980"/>
              <a:gd name="T60" fmla="*/ 273126 w 255905"/>
              <a:gd name="T61" fmla="*/ 43755 h 93980"/>
              <a:gd name="T62" fmla="*/ 297406 w 255905"/>
              <a:gd name="T63" fmla="*/ 161013 h 93980"/>
              <a:gd name="T64" fmla="*/ 309214 w 255905"/>
              <a:gd name="T65" fmla="*/ 59918 h 93980"/>
              <a:gd name="T66" fmla="*/ 317527 w 255905"/>
              <a:gd name="T67" fmla="*/ 146224 h 93980"/>
              <a:gd name="T68" fmla="*/ 323431 w 255905"/>
              <a:gd name="T69" fmla="*/ 162645 h 93980"/>
              <a:gd name="T70" fmla="*/ 317527 w 255905"/>
              <a:gd name="T71" fmla="*/ 146224 h 93980"/>
              <a:gd name="T72" fmla="*/ 348489 w 255905"/>
              <a:gd name="T73" fmla="*/ 79711 h 93980"/>
              <a:gd name="T74" fmla="*/ 382295 w 255905"/>
              <a:gd name="T75" fmla="*/ 40900 h 93980"/>
              <a:gd name="T76" fmla="*/ 438621 w 255905"/>
              <a:gd name="T77" fmla="*/ 57611 h 93980"/>
              <a:gd name="T78" fmla="*/ 367765 w 255905"/>
              <a:gd name="T79" fmla="*/ 73626 h 93980"/>
              <a:gd name="T80" fmla="*/ 359800 w 255905"/>
              <a:gd name="T81" fmla="*/ 162150 h 93980"/>
              <a:gd name="T82" fmla="*/ 345841 w 255905"/>
              <a:gd name="T83" fmla="*/ 111227 h 93980"/>
              <a:gd name="T84" fmla="*/ 418900 w 255905"/>
              <a:gd name="T85" fmla="*/ 87660 h 93980"/>
              <a:gd name="T86" fmla="*/ 421767 w 255905"/>
              <a:gd name="T87" fmla="*/ 70107 h 93980"/>
              <a:gd name="T88" fmla="*/ 438621 w 255905"/>
              <a:gd name="T89" fmla="*/ 57611 h 93980"/>
              <a:gd name="T90" fmla="*/ 418788 w 255905"/>
              <a:gd name="T91" fmla="*/ 103128 h 93980"/>
              <a:gd name="T92" fmla="*/ 400579 w 255905"/>
              <a:gd name="T93" fmla="*/ 107634 h 93980"/>
              <a:gd name="T94" fmla="*/ 363168 w 255905"/>
              <a:gd name="T95" fmla="*/ 122623 h 93980"/>
              <a:gd name="T96" fmla="*/ 378618 w 255905"/>
              <a:gd name="T97" fmla="*/ 148646 h 93980"/>
              <a:gd name="T98" fmla="*/ 397194 w 255905"/>
              <a:gd name="T99" fmla="*/ 163523 h 93980"/>
              <a:gd name="T100" fmla="*/ 398188 w 255905"/>
              <a:gd name="T101" fmla="*/ 146995 h 93980"/>
              <a:gd name="T102" fmla="*/ 421217 w 255905"/>
              <a:gd name="T103" fmla="*/ 101588 h 93980"/>
              <a:gd name="T104" fmla="*/ 442127 w 255905"/>
              <a:gd name="T105" fmla="*/ 145896 h 93980"/>
              <a:gd name="T106" fmla="*/ 428720 w 255905"/>
              <a:gd name="T107" fmla="*/ 161618 h 93980"/>
              <a:gd name="T108" fmla="*/ 442127 w 255905"/>
              <a:gd name="T109" fmla="*/ 145896 h 93980"/>
              <a:gd name="T110" fmla="*/ 454214 w 255905"/>
              <a:gd name="T111" fmla="*/ 162059 h 93980"/>
              <a:gd name="T112" fmla="*/ 433687 w 255905"/>
              <a:gd name="T113" fmla="*/ 164036 h 93980"/>
              <a:gd name="T114" fmla="*/ 454214 w 255905"/>
              <a:gd name="T115" fmla="*/ 147436 h 939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5905" h="93980">
                <a:moveTo>
                  <a:pt x="36853" y="91295"/>
                </a:moveTo>
                <a:lnTo>
                  <a:pt x="0" y="91295"/>
                </a:lnTo>
                <a:lnTo>
                  <a:pt x="0" y="0"/>
                </a:lnTo>
                <a:lnTo>
                  <a:pt x="36978" y="0"/>
                </a:lnTo>
                <a:lnTo>
                  <a:pt x="45865" y="835"/>
                </a:lnTo>
                <a:lnTo>
                  <a:pt x="53695" y="3340"/>
                </a:lnTo>
                <a:lnTo>
                  <a:pt x="60470" y="7516"/>
                </a:lnTo>
                <a:lnTo>
                  <a:pt x="63513" y="10627"/>
                </a:lnTo>
                <a:lnTo>
                  <a:pt x="12429" y="10627"/>
                </a:lnTo>
                <a:lnTo>
                  <a:pt x="12429" y="80730"/>
                </a:lnTo>
                <a:lnTo>
                  <a:pt x="63026" y="80730"/>
                </a:lnTo>
                <a:lnTo>
                  <a:pt x="56880" y="86106"/>
                </a:lnTo>
                <a:lnTo>
                  <a:pt x="47733" y="89998"/>
                </a:lnTo>
                <a:lnTo>
                  <a:pt x="36853" y="91295"/>
                </a:lnTo>
                <a:close/>
              </a:path>
              <a:path w="255905" h="93980">
                <a:moveTo>
                  <a:pt x="63026" y="80730"/>
                </a:moveTo>
                <a:lnTo>
                  <a:pt x="38676" y="80730"/>
                </a:lnTo>
                <a:lnTo>
                  <a:pt x="42115" y="80295"/>
                </a:lnTo>
                <a:lnTo>
                  <a:pt x="44808" y="79425"/>
                </a:lnTo>
                <a:lnTo>
                  <a:pt x="62720" y="44249"/>
                </a:lnTo>
                <a:lnTo>
                  <a:pt x="62410" y="38353"/>
                </a:lnTo>
                <a:lnTo>
                  <a:pt x="44352" y="10627"/>
                </a:lnTo>
                <a:lnTo>
                  <a:pt x="63513" y="10627"/>
                </a:lnTo>
                <a:lnTo>
                  <a:pt x="75447" y="44249"/>
                </a:lnTo>
                <a:lnTo>
                  <a:pt x="75105" y="51345"/>
                </a:lnTo>
                <a:lnTo>
                  <a:pt x="74080" y="58092"/>
                </a:lnTo>
                <a:lnTo>
                  <a:pt x="72371" y="64490"/>
                </a:lnTo>
                <a:lnTo>
                  <a:pt x="69978" y="70538"/>
                </a:lnTo>
                <a:lnTo>
                  <a:pt x="64296" y="79619"/>
                </a:lnTo>
                <a:lnTo>
                  <a:pt x="63026" y="80730"/>
                </a:lnTo>
                <a:close/>
              </a:path>
              <a:path w="255905" h="93980">
                <a:moveTo>
                  <a:pt x="100624" y="45057"/>
                </a:moveTo>
                <a:lnTo>
                  <a:pt x="90183" y="45057"/>
                </a:lnTo>
                <a:lnTo>
                  <a:pt x="90390" y="36853"/>
                </a:lnTo>
                <a:lnTo>
                  <a:pt x="93052" y="31146"/>
                </a:lnTo>
                <a:lnTo>
                  <a:pt x="103286" y="24724"/>
                </a:lnTo>
                <a:lnTo>
                  <a:pt x="109221" y="23119"/>
                </a:lnTo>
                <a:lnTo>
                  <a:pt x="123805" y="23119"/>
                </a:lnTo>
                <a:lnTo>
                  <a:pt x="130165" y="24610"/>
                </a:lnTo>
                <a:lnTo>
                  <a:pt x="139902" y="30576"/>
                </a:lnTo>
                <a:lnTo>
                  <a:pt x="140940" y="32565"/>
                </a:lnTo>
                <a:lnTo>
                  <a:pt x="109884" y="32565"/>
                </a:lnTo>
                <a:lnTo>
                  <a:pt x="105741" y="34139"/>
                </a:lnTo>
                <a:lnTo>
                  <a:pt x="101929" y="39028"/>
                </a:lnTo>
                <a:lnTo>
                  <a:pt x="101038" y="41618"/>
                </a:lnTo>
                <a:lnTo>
                  <a:pt x="100624" y="45057"/>
                </a:lnTo>
                <a:close/>
              </a:path>
              <a:path w="255905" h="93980">
                <a:moveTo>
                  <a:pt x="112909" y="93532"/>
                </a:moveTo>
                <a:lnTo>
                  <a:pt x="101598" y="93532"/>
                </a:lnTo>
                <a:lnTo>
                  <a:pt x="96553" y="91657"/>
                </a:lnTo>
                <a:lnTo>
                  <a:pt x="88723" y="84158"/>
                </a:lnTo>
                <a:lnTo>
                  <a:pt x="86765" y="79466"/>
                </a:lnTo>
                <a:lnTo>
                  <a:pt x="86765" y="67658"/>
                </a:lnTo>
                <a:lnTo>
                  <a:pt x="88692" y="62873"/>
                </a:lnTo>
                <a:lnTo>
                  <a:pt x="96398" y="56078"/>
                </a:lnTo>
                <a:lnTo>
                  <a:pt x="101453" y="53985"/>
                </a:lnTo>
                <a:lnTo>
                  <a:pt x="128114" y="50629"/>
                </a:lnTo>
                <a:lnTo>
                  <a:pt x="129834" y="49552"/>
                </a:lnTo>
                <a:lnTo>
                  <a:pt x="130704" y="47729"/>
                </a:lnTo>
                <a:lnTo>
                  <a:pt x="131201" y="46735"/>
                </a:lnTo>
                <a:lnTo>
                  <a:pt x="131449" y="45305"/>
                </a:lnTo>
                <a:lnTo>
                  <a:pt x="131449" y="39629"/>
                </a:lnTo>
                <a:lnTo>
                  <a:pt x="130076" y="36853"/>
                </a:lnTo>
                <a:lnTo>
                  <a:pt x="124665" y="33425"/>
                </a:lnTo>
                <a:lnTo>
                  <a:pt x="120781" y="32565"/>
                </a:lnTo>
                <a:lnTo>
                  <a:pt x="140940" y="32565"/>
                </a:lnTo>
                <a:lnTo>
                  <a:pt x="142325" y="35217"/>
                </a:lnTo>
                <a:lnTo>
                  <a:pt x="142325" y="57424"/>
                </a:lnTo>
                <a:lnTo>
                  <a:pt x="131139" y="57424"/>
                </a:lnTo>
                <a:lnTo>
                  <a:pt x="129771" y="58294"/>
                </a:lnTo>
                <a:lnTo>
                  <a:pt x="128011" y="59019"/>
                </a:lnTo>
                <a:lnTo>
                  <a:pt x="123702" y="60180"/>
                </a:lnTo>
                <a:lnTo>
                  <a:pt x="121589" y="60594"/>
                </a:lnTo>
                <a:lnTo>
                  <a:pt x="119517" y="60842"/>
                </a:lnTo>
                <a:lnTo>
                  <a:pt x="108683" y="62251"/>
                </a:lnTo>
                <a:lnTo>
                  <a:pt x="105637" y="63100"/>
                </a:lnTo>
                <a:lnTo>
                  <a:pt x="100168" y="66208"/>
                </a:lnTo>
                <a:lnTo>
                  <a:pt x="98449" y="69315"/>
                </a:lnTo>
                <a:lnTo>
                  <a:pt x="98449" y="76814"/>
                </a:lnTo>
                <a:lnTo>
                  <a:pt x="99630" y="79363"/>
                </a:lnTo>
                <a:lnTo>
                  <a:pt x="104353" y="83091"/>
                </a:lnTo>
                <a:lnTo>
                  <a:pt x="107150" y="84024"/>
                </a:lnTo>
                <a:lnTo>
                  <a:pt x="130511" y="84024"/>
                </a:lnTo>
                <a:lnTo>
                  <a:pt x="129419" y="85453"/>
                </a:lnTo>
                <a:lnTo>
                  <a:pt x="126146" y="88043"/>
                </a:lnTo>
                <a:lnTo>
                  <a:pt x="117611" y="92434"/>
                </a:lnTo>
                <a:lnTo>
                  <a:pt x="112909" y="93532"/>
                </a:lnTo>
                <a:close/>
              </a:path>
              <a:path w="255905" h="93980">
                <a:moveTo>
                  <a:pt x="130511" y="84024"/>
                </a:moveTo>
                <a:lnTo>
                  <a:pt x="114317" y="84024"/>
                </a:lnTo>
                <a:lnTo>
                  <a:pt x="118171" y="83091"/>
                </a:lnTo>
                <a:lnTo>
                  <a:pt x="121944" y="81227"/>
                </a:lnTo>
                <a:lnTo>
                  <a:pt x="128031" y="78265"/>
                </a:lnTo>
                <a:lnTo>
                  <a:pt x="131139" y="73313"/>
                </a:lnTo>
                <a:lnTo>
                  <a:pt x="131139" y="57424"/>
                </a:lnTo>
                <a:lnTo>
                  <a:pt x="142325" y="57424"/>
                </a:lnTo>
                <a:lnTo>
                  <a:pt x="142394" y="81289"/>
                </a:lnTo>
                <a:lnTo>
                  <a:pt x="142564" y="81952"/>
                </a:lnTo>
                <a:lnTo>
                  <a:pt x="142914" y="82470"/>
                </a:lnTo>
                <a:lnTo>
                  <a:pt x="131698" y="82470"/>
                </a:lnTo>
                <a:lnTo>
                  <a:pt x="130511" y="84024"/>
                </a:lnTo>
                <a:close/>
              </a:path>
              <a:path w="255905" h="93980">
                <a:moveTo>
                  <a:pt x="138161" y="92724"/>
                </a:moveTo>
                <a:lnTo>
                  <a:pt x="135365" y="91357"/>
                </a:lnTo>
                <a:lnTo>
                  <a:pt x="132713" y="87172"/>
                </a:lnTo>
                <a:lnTo>
                  <a:pt x="132071" y="85122"/>
                </a:lnTo>
                <a:lnTo>
                  <a:pt x="131698" y="82470"/>
                </a:lnTo>
                <a:lnTo>
                  <a:pt x="142914" y="82470"/>
                </a:lnTo>
                <a:lnTo>
                  <a:pt x="143517" y="83361"/>
                </a:lnTo>
                <a:lnTo>
                  <a:pt x="144521" y="83713"/>
                </a:lnTo>
                <a:lnTo>
                  <a:pt x="149721" y="83713"/>
                </a:lnTo>
                <a:lnTo>
                  <a:pt x="149721" y="91606"/>
                </a:lnTo>
                <a:lnTo>
                  <a:pt x="147981" y="92103"/>
                </a:lnTo>
                <a:lnTo>
                  <a:pt x="146655" y="92414"/>
                </a:lnTo>
                <a:lnTo>
                  <a:pt x="144832" y="92662"/>
                </a:lnTo>
                <a:lnTo>
                  <a:pt x="138161" y="92724"/>
                </a:lnTo>
                <a:close/>
              </a:path>
              <a:path w="255905" h="93980">
                <a:moveTo>
                  <a:pt x="149721" y="83713"/>
                </a:moveTo>
                <a:lnTo>
                  <a:pt x="144521" y="83713"/>
                </a:lnTo>
                <a:lnTo>
                  <a:pt x="148354" y="83558"/>
                </a:lnTo>
                <a:lnTo>
                  <a:pt x="149721" y="83340"/>
                </a:lnTo>
                <a:lnTo>
                  <a:pt x="149721" y="83713"/>
                </a:lnTo>
                <a:close/>
              </a:path>
              <a:path w="255905" h="93980">
                <a:moveTo>
                  <a:pt x="174131" y="24734"/>
                </a:moveTo>
                <a:lnTo>
                  <a:pt x="162820" y="24734"/>
                </a:lnTo>
                <a:lnTo>
                  <a:pt x="162820" y="6152"/>
                </a:lnTo>
                <a:lnTo>
                  <a:pt x="174131" y="6152"/>
                </a:lnTo>
                <a:lnTo>
                  <a:pt x="174131" y="24734"/>
                </a:lnTo>
                <a:close/>
              </a:path>
              <a:path w="255905" h="93980">
                <a:moveTo>
                  <a:pt x="184759" y="33870"/>
                </a:moveTo>
                <a:lnTo>
                  <a:pt x="153809" y="33870"/>
                </a:lnTo>
                <a:lnTo>
                  <a:pt x="153809" y="24734"/>
                </a:lnTo>
                <a:lnTo>
                  <a:pt x="184759" y="24734"/>
                </a:lnTo>
                <a:lnTo>
                  <a:pt x="184759" y="33870"/>
                </a:lnTo>
                <a:close/>
              </a:path>
              <a:path w="255905" h="93980">
                <a:moveTo>
                  <a:pt x="171024" y="92351"/>
                </a:moveTo>
                <a:lnTo>
                  <a:pt x="167482" y="91015"/>
                </a:lnTo>
                <a:lnTo>
                  <a:pt x="163753" y="85671"/>
                </a:lnTo>
                <a:lnTo>
                  <a:pt x="162943" y="82656"/>
                </a:lnTo>
                <a:lnTo>
                  <a:pt x="162820" y="33870"/>
                </a:lnTo>
                <a:lnTo>
                  <a:pt x="174131" y="33870"/>
                </a:lnTo>
                <a:lnTo>
                  <a:pt x="174131" y="79632"/>
                </a:lnTo>
                <a:lnTo>
                  <a:pt x="174919" y="81186"/>
                </a:lnTo>
                <a:lnTo>
                  <a:pt x="177363" y="82429"/>
                </a:lnTo>
                <a:lnTo>
                  <a:pt x="178813" y="82656"/>
                </a:lnTo>
                <a:lnTo>
                  <a:pt x="184759" y="82656"/>
                </a:lnTo>
                <a:lnTo>
                  <a:pt x="184759" y="91295"/>
                </a:lnTo>
                <a:lnTo>
                  <a:pt x="183474" y="91668"/>
                </a:lnTo>
                <a:lnTo>
                  <a:pt x="182138" y="91937"/>
                </a:lnTo>
                <a:lnTo>
                  <a:pt x="179362" y="92269"/>
                </a:lnTo>
                <a:lnTo>
                  <a:pt x="171024" y="92351"/>
                </a:lnTo>
                <a:close/>
              </a:path>
              <a:path w="255905" h="93980">
                <a:moveTo>
                  <a:pt x="184759" y="82656"/>
                </a:moveTo>
                <a:lnTo>
                  <a:pt x="178813" y="82656"/>
                </a:lnTo>
                <a:lnTo>
                  <a:pt x="184759" y="82470"/>
                </a:lnTo>
                <a:lnTo>
                  <a:pt x="184759" y="82656"/>
                </a:lnTo>
                <a:close/>
              </a:path>
              <a:path w="255905" h="93980">
                <a:moveTo>
                  <a:pt x="206690" y="45057"/>
                </a:moveTo>
                <a:lnTo>
                  <a:pt x="196249" y="45057"/>
                </a:lnTo>
                <a:lnTo>
                  <a:pt x="196456" y="36853"/>
                </a:lnTo>
                <a:lnTo>
                  <a:pt x="199118" y="31146"/>
                </a:lnTo>
                <a:lnTo>
                  <a:pt x="209352" y="24724"/>
                </a:lnTo>
                <a:lnTo>
                  <a:pt x="215287" y="23119"/>
                </a:lnTo>
                <a:lnTo>
                  <a:pt x="229871" y="23119"/>
                </a:lnTo>
                <a:lnTo>
                  <a:pt x="236231" y="24610"/>
                </a:lnTo>
                <a:lnTo>
                  <a:pt x="245968" y="30576"/>
                </a:lnTo>
                <a:lnTo>
                  <a:pt x="247006" y="32565"/>
                </a:lnTo>
                <a:lnTo>
                  <a:pt x="215950" y="32565"/>
                </a:lnTo>
                <a:lnTo>
                  <a:pt x="211807" y="34139"/>
                </a:lnTo>
                <a:lnTo>
                  <a:pt x="207995" y="39028"/>
                </a:lnTo>
                <a:lnTo>
                  <a:pt x="207104" y="41618"/>
                </a:lnTo>
                <a:lnTo>
                  <a:pt x="206690" y="45057"/>
                </a:lnTo>
                <a:close/>
              </a:path>
              <a:path w="255905" h="93980">
                <a:moveTo>
                  <a:pt x="218975" y="93532"/>
                </a:moveTo>
                <a:lnTo>
                  <a:pt x="207664" y="93532"/>
                </a:lnTo>
                <a:lnTo>
                  <a:pt x="202619" y="91657"/>
                </a:lnTo>
                <a:lnTo>
                  <a:pt x="194789" y="84158"/>
                </a:lnTo>
                <a:lnTo>
                  <a:pt x="192831" y="79466"/>
                </a:lnTo>
                <a:lnTo>
                  <a:pt x="192831" y="67658"/>
                </a:lnTo>
                <a:lnTo>
                  <a:pt x="194758" y="62873"/>
                </a:lnTo>
                <a:lnTo>
                  <a:pt x="202464" y="56078"/>
                </a:lnTo>
                <a:lnTo>
                  <a:pt x="207519" y="53985"/>
                </a:lnTo>
                <a:lnTo>
                  <a:pt x="234180" y="50629"/>
                </a:lnTo>
                <a:lnTo>
                  <a:pt x="235900" y="49552"/>
                </a:lnTo>
                <a:lnTo>
                  <a:pt x="236770" y="47729"/>
                </a:lnTo>
                <a:lnTo>
                  <a:pt x="237267" y="46735"/>
                </a:lnTo>
                <a:lnTo>
                  <a:pt x="237515" y="45305"/>
                </a:lnTo>
                <a:lnTo>
                  <a:pt x="237515" y="39629"/>
                </a:lnTo>
                <a:lnTo>
                  <a:pt x="236142" y="36853"/>
                </a:lnTo>
                <a:lnTo>
                  <a:pt x="230731" y="33425"/>
                </a:lnTo>
                <a:lnTo>
                  <a:pt x="226847" y="32565"/>
                </a:lnTo>
                <a:lnTo>
                  <a:pt x="247006" y="32565"/>
                </a:lnTo>
                <a:lnTo>
                  <a:pt x="248391" y="35217"/>
                </a:lnTo>
                <a:lnTo>
                  <a:pt x="248391" y="57424"/>
                </a:lnTo>
                <a:lnTo>
                  <a:pt x="237205" y="57424"/>
                </a:lnTo>
                <a:lnTo>
                  <a:pt x="235837" y="58294"/>
                </a:lnTo>
                <a:lnTo>
                  <a:pt x="234077" y="59019"/>
                </a:lnTo>
                <a:lnTo>
                  <a:pt x="229768" y="60180"/>
                </a:lnTo>
                <a:lnTo>
                  <a:pt x="227655" y="60594"/>
                </a:lnTo>
                <a:lnTo>
                  <a:pt x="225583" y="60842"/>
                </a:lnTo>
                <a:lnTo>
                  <a:pt x="214749" y="62251"/>
                </a:lnTo>
                <a:lnTo>
                  <a:pt x="211703" y="63100"/>
                </a:lnTo>
                <a:lnTo>
                  <a:pt x="206234" y="66208"/>
                </a:lnTo>
                <a:lnTo>
                  <a:pt x="204515" y="69315"/>
                </a:lnTo>
                <a:lnTo>
                  <a:pt x="204515" y="76814"/>
                </a:lnTo>
                <a:lnTo>
                  <a:pt x="205696" y="79363"/>
                </a:lnTo>
                <a:lnTo>
                  <a:pt x="210419" y="83091"/>
                </a:lnTo>
                <a:lnTo>
                  <a:pt x="213216" y="84024"/>
                </a:lnTo>
                <a:lnTo>
                  <a:pt x="236577" y="84024"/>
                </a:lnTo>
                <a:lnTo>
                  <a:pt x="235485" y="85453"/>
                </a:lnTo>
                <a:lnTo>
                  <a:pt x="232212" y="88043"/>
                </a:lnTo>
                <a:lnTo>
                  <a:pt x="223677" y="92434"/>
                </a:lnTo>
                <a:lnTo>
                  <a:pt x="218975" y="93532"/>
                </a:lnTo>
                <a:close/>
              </a:path>
              <a:path w="255905" h="93980">
                <a:moveTo>
                  <a:pt x="236577" y="84024"/>
                </a:moveTo>
                <a:lnTo>
                  <a:pt x="220383" y="84024"/>
                </a:lnTo>
                <a:lnTo>
                  <a:pt x="224237" y="83091"/>
                </a:lnTo>
                <a:lnTo>
                  <a:pt x="228010" y="81227"/>
                </a:lnTo>
                <a:lnTo>
                  <a:pt x="234097" y="78265"/>
                </a:lnTo>
                <a:lnTo>
                  <a:pt x="237205" y="73313"/>
                </a:lnTo>
                <a:lnTo>
                  <a:pt x="237205" y="57424"/>
                </a:lnTo>
                <a:lnTo>
                  <a:pt x="248391" y="57424"/>
                </a:lnTo>
                <a:lnTo>
                  <a:pt x="248460" y="81289"/>
                </a:lnTo>
                <a:lnTo>
                  <a:pt x="248630" y="81952"/>
                </a:lnTo>
                <a:lnTo>
                  <a:pt x="248980" y="82470"/>
                </a:lnTo>
                <a:lnTo>
                  <a:pt x="237764" y="82470"/>
                </a:lnTo>
                <a:lnTo>
                  <a:pt x="236577" y="84024"/>
                </a:lnTo>
                <a:close/>
              </a:path>
              <a:path w="255905" h="93980">
                <a:moveTo>
                  <a:pt x="244227" y="92724"/>
                </a:moveTo>
                <a:lnTo>
                  <a:pt x="241431" y="91357"/>
                </a:lnTo>
                <a:lnTo>
                  <a:pt x="238779" y="87172"/>
                </a:lnTo>
                <a:lnTo>
                  <a:pt x="238137" y="85122"/>
                </a:lnTo>
                <a:lnTo>
                  <a:pt x="237764" y="82470"/>
                </a:lnTo>
                <a:lnTo>
                  <a:pt x="248980" y="82470"/>
                </a:lnTo>
                <a:lnTo>
                  <a:pt x="249583" y="83361"/>
                </a:lnTo>
                <a:lnTo>
                  <a:pt x="250587" y="83713"/>
                </a:lnTo>
                <a:lnTo>
                  <a:pt x="255787" y="83713"/>
                </a:lnTo>
                <a:lnTo>
                  <a:pt x="255787" y="91606"/>
                </a:lnTo>
                <a:lnTo>
                  <a:pt x="254047" y="92103"/>
                </a:lnTo>
                <a:lnTo>
                  <a:pt x="252721" y="92414"/>
                </a:lnTo>
                <a:lnTo>
                  <a:pt x="250898" y="92662"/>
                </a:lnTo>
                <a:lnTo>
                  <a:pt x="244227" y="92724"/>
                </a:lnTo>
                <a:close/>
              </a:path>
              <a:path w="255905" h="93980">
                <a:moveTo>
                  <a:pt x="255787" y="83713"/>
                </a:moveTo>
                <a:lnTo>
                  <a:pt x="250587" y="83713"/>
                </a:lnTo>
                <a:lnTo>
                  <a:pt x="254420" y="83558"/>
                </a:lnTo>
                <a:lnTo>
                  <a:pt x="255787" y="83340"/>
                </a:lnTo>
                <a:lnTo>
                  <a:pt x="255787" y="837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8" name="object 13">
            <a:extLst>
              <a:ext uri="{FF2B5EF4-FFF2-40B4-BE49-F238E27FC236}">
                <a16:creationId xmlns:a16="http://schemas.microsoft.com/office/drawing/2014/main" id="{6559014F-4B2B-4F93-BF2F-55F2C1FE6ECC}"/>
              </a:ext>
            </a:extLst>
          </p:cNvPr>
          <p:cNvSpPr>
            <a:spLocks/>
          </p:cNvSpPr>
          <p:nvPr/>
        </p:nvSpPr>
        <p:spPr bwMode="auto">
          <a:xfrm>
            <a:off x="1843088" y="1228725"/>
            <a:ext cx="0" cy="415925"/>
          </a:xfrm>
          <a:custGeom>
            <a:avLst/>
            <a:gdLst>
              <a:gd name="T0" fmla="*/ 555096 h 311150"/>
              <a:gd name="T1" fmla="*/ 0 h 3111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11150">
                <a:moveTo>
                  <a:pt x="0" y="311126"/>
                </a:moveTo>
                <a:lnTo>
                  <a:pt x="0" y="0"/>
                </a:lnTo>
              </a:path>
            </a:pathLst>
          </a:custGeom>
          <a:noFill/>
          <a:ln w="7071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09" name="object 14">
            <a:extLst>
              <a:ext uri="{FF2B5EF4-FFF2-40B4-BE49-F238E27FC236}">
                <a16:creationId xmlns:a16="http://schemas.microsoft.com/office/drawing/2014/main" id="{44ADEA04-0977-40CB-8B95-E0DD6250398D}"/>
              </a:ext>
            </a:extLst>
          </p:cNvPr>
          <p:cNvSpPr>
            <a:spLocks/>
          </p:cNvSpPr>
          <p:nvPr/>
        </p:nvSpPr>
        <p:spPr bwMode="auto">
          <a:xfrm>
            <a:off x="1804988" y="1625600"/>
            <a:ext cx="66675" cy="65088"/>
          </a:xfrm>
          <a:custGeom>
            <a:avLst/>
            <a:gdLst>
              <a:gd name="T0" fmla="*/ 50170 w 49530"/>
              <a:gd name="T1" fmla="*/ 85708 h 49530"/>
              <a:gd name="T2" fmla="*/ 0 w 49530"/>
              <a:gd name="T3" fmla="*/ 0 h 49530"/>
              <a:gd name="T4" fmla="*/ 50170 w 49530"/>
              <a:gd name="T5" fmla="*/ 24487 h 49530"/>
              <a:gd name="T6" fmla="*/ 77047 w 49530"/>
              <a:gd name="T7" fmla="*/ 24487 h 49530"/>
              <a:gd name="T8" fmla="*/ 50170 w 49530"/>
              <a:gd name="T9" fmla="*/ 85708 h 49530"/>
              <a:gd name="T10" fmla="*/ 77047 w 49530"/>
              <a:gd name="T11" fmla="*/ 24487 h 49530"/>
              <a:gd name="T12" fmla="*/ 50170 w 49530"/>
              <a:gd name="T13" fmla="*/ 24487 h 49530"/>
              <a:gd name="T14" fmla="*/ 87798 w 49530"/>
              <a:gd name="T15" fmla="*/ 0 h 49530"/>
              <a:gd name="T16" fmla="*/ 77047 w 49530"/>
              <a:gd name="T17" fmla="*/ 24487 h 495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530" h="49530">
                <a:moveTo>
                  <a:pt x="28284" y="49497"/>
                </a:moveTo>
                <a:lnTo>
                  <a:pt x="0" y="0"/>
                </a:lnTo>
                <a:lnTo>
                  <a:pt x="28284" y="14142"/>
                </a:lnTo>
                <a:lnTo>
                  <a:pt x="43436" y="14142"/>
                </a:lnTo>
                <a:lnTo>
                  <a:pt x="28284" y="49497"/>
                </a:lnTo>
                <a:close/>
              </a:path>
              <a:path w="49530" h="49530">
                <a:moveTo>
                  <a:pt x="43436" y="14142"/>
                </a:moveTo>
                <a:lnTo>
                  <a:pt x="28284" y="14142"/>
                </a:lnTo>
                <a:lnTo>
                  <a:pt x="49497" y="0"/>
                </a:lnTo>
                <a:lnTo>
                  <a:pt x="43436" y="141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0" name="object 15">
            <a:extLst>
              <a:ext uri="{FF2B5EF4-FFF2-40B4-BE49-F238E27FC236}">
                <a16:creationId xmlns:a16="http://schemas.microsoft.com/office/drawing/2014/main" id="{41F80058-EABF-4E8D-A9CF-A6EEE4FF6D95}"/>
              </a:ext>
            </a:extLst>
          </p:cNvPr>
          <p:cNvSpPr>
            <a:spLocks/>
          </p:cNvSpPr>
          <p:nvPr/>
        </p:nvSpPr>
        <p:spPr bwMode="auto">
          <a:xfrm>
            <a:off x="1804988" y="1625600"/>
            <a:ext cx="66675" cy="65088"/>
          </a:xfrm>
          <a:custGeom>
            <a:avLst/>
            <a:gdLst>
              <a:gd name="T0" fmla="*/ 50170 w 49530"/>
              <a:gd name="T1" fmla="*/ 85708 h 49530"/>
              <a:gd name="T2" fmla="*/ 0 w 49530"/>
              <a:gd name="T3" fmla="*/ 0 h 49530"/>
              <a:gd name="T4" fmla="*/ 50170 w 49530"/>
              <a:gd name="T5" fmla="*/ 24487 h 49530"/>
              <a:gd name="T6" fmla="*/ 87798 w 49530"/>
              <a:gd name="T7" fmla="*/ 0 h 49530"/>
              <a:gd name="T8" fmla="*/ 50170 w 49530"/>
              <a:gd name="T9" fmla="*/ 85708 h 49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530" h="49530">
                <a:moveTo>
                  <a:pt x="28284" y="49497"/>
                </a:moveTo>
                <a:lnTo>
                  <a:pt x="0" y="0"/>
                </a:lnTo>
                <a:lnTo>
                  <a:pt x="28284" y="14142"/>
                </a:lnTo>
                <a:lnTo>
                  <a:pt x="49497" y="0"/>
                </a:lnTo>
                <a:lnTo>
                  <a:pt x="28284" y="49497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1" name="object 16">
            <a:extLst>
              <a:ext uri="{FF2B5EF4-FFF2-40B4-BE49-F238E27FC236}">
                <a16:creationId xmlns:a16="http://schemas.microsoft.com/office/drawing/2014/main" id="{E35AFD07-23C4-4278-BDDB-C022988FD4AC}"/>
              </a:ext>
            </a:extLst>
          </p:cNvPr>
          <p:cNvSpPr>
            <a:spLocks/>
          </p:cNvSpPr>
          <p:nvPr/>
        </p:nvSpPr>
        <p:spPr bwMode="auto">
          <a:xfrm>
            <a:off x="1843088" y="2305050"/>
            <a:ext cx="0" cy="320675"/>
          </a:xfrm>
          <a:custGeom>
            <a:avLst/>
            <a:gdLst>
              <a:gd name="T0" fmla="*/ 0 h 240664"/>
              <a:gd name="T1" fmla="*/ 424191 h 2406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40664">
                <a:moveTo>
                  <a:pt x="0" y="0"/>
                </a:moveTo>
                <a:lnTo>
                  <a:pt x="0" y="240416"/>
                </a:lnTo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2" name="object 17">
            <a:extLst>
              <a:ext uri="{FF2B5EF4-FFF2-40B4-BE49-F238E27FC236}">
                <a16:creationId xmlns:a16="http://schemas.microsoft.com/office/drawing/2014/main" id="{4A53EDA9-B841-4C39-9344-171419A1EBD5}"/>
              </a:ext>
            </a:extLst>
          </p:cNvPr>
          <p:cNvSpPr>
            <a:spLocks/>
          </p:cNvSpPr>
          <p:nvPr/>
        </p:nvSpPr>
        <p:spPr bwMode="auto">
          <a:xfrm>
            <a:off x="1804988" y="2606675"/>
            <a:ext cx="66675" cy="68263"/>
          </a:xfrm>
          <a:custGeom>
            <a:avLst/>
            <a:gdLst>
              <a:gd name="T0" fmla="*/ 50170 w 49530"/>
              <a:gd name="T1" fmla="*/ 95779 h 49530"/>
              <a:gd name="T2" fmla="*/ 0 w 49530"/>
              <a:gd name="T3" fmla="*/ 0 h 49530"/>
              <a:gd name="T4" fmla="*/ 50170 w 49530"/>
              <a:gd name="T5" fmla="*/ 27366 h 49530"/>
              <a:gd name="T6" fmla="*/ 77047 w 49530"/>
              <a:gd name="T7" fmla="*/ 27366 h 49530"/>
              <a:gd name="T8" fmla="*/ 50170 w 49530"/>
              <a:gd name="T9" fmla="*/ 95779 h 49530"/>
              <a:gd name="T10" fmla="*/ 77047 w 49530"/>
              <a:gd name="T11" fmla="*/ 27366 h 49530"/>
              <a:gd name="T12" fmla="*/ 50170 w 49530"/>
              <a:gd name="T13" fmla="*/ 27366 h 49530"/>
              <a:gd name="T14" fmla="*/ 87798 w 49530"/>
              <a:gd name="T15" fmla="*/ 0 h 49530"/>
              <a:gd name="T16" fmla="*/ 77047 w 49530"/>
              <a:gd name="T17" fmla="*/ 27366 h 495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530" h="49530">
                <a:moveTo>
                  <a:pt x="28284" y="49497"/>
                </a:moveTo>
                <a:lnTo>
                  <a:pt x="0" y="0"/>
                </a:lnTo>
                <a:lnTo>
                  <a:pt x="28284" y="14142"/>
                </a:lnTo>
                <a:lnTo>
                  <a:pt x="43436" y="14142"/>
                </a:lnTo>
                <a:lnTo>
                  <a:pt x="28284" y="49497"/>
                </a:lnTo>
                <a:close/>
              </a:path>
              <a:path w="49530" h="49530">
                <a:moveTo>
                  <a:pt x="43436" y="14142"/>
                </a:moveTo>
                <a:lnTo>
                  <a:pt x="28284" y="14142"/>
                </a:lnTo>
                <a:lnTo>
                  <a:pt x="49497" y="0"/>
                </a:lnTo>
                <a:lnTo>
                  <a:pt x="43436" y="141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3" name="object 18">
            <a:extLst>
              <a:ext uri="{FF2B5EF4-FFF2-40B4-BE49-F238E27FC236}">
                <a16:creationId xmlns:a16="http://schemas.microsoft.com/office/drawing/2014/main" id="{843E1C06-78F1-449F-87A9-2D1BAF6F9173}"/>
              </a:ext>
            </a:extLst>
          </p:cNvPr>
          <p:cNvSpPr>
            <a:spLocks/>
          </p:cNvSpPr>
          <p:nvPr/>
        </p:nvSpPr>
        <p:spPr bwMode="auto">
          <a:xfrm>
            <a:off x="1804988" y="2606675"/>
            <a:ext cx="66675" cy="68263"/>
          </a:xfrm>
          <a:custGeom>
            <a:avLst/>
            <a:gdLst>
              <a:gd name="T0" fmla="*/ 50170 w 49530"/>
              <a:gd name="T1" fmla="*/ 95779 h 49530"/>
              <a:gd name="T2" fmla="*/ 0 w 49530"/>
              <a:gd name="T3" fmla="*/ 0 h 49530"/>
              <a:gd name="T4" fmla="*/ 50170 w 49530"/>
              <a:gd name="T5" fmla="*/ 27366 h 49530"/>
              <a:gd name="T6" fmla="*/ 87798 w 49530"/>
              <a:gd name="T7" fmla="*/ 0 h 49530"/>
              <a:gd name="T8" fmla="*/ 50170 w 49530"/>
              <a:gd name="T9" fmla="*/ 95779 h 49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530" h="49530">
                <a:moveTo>
                  <a:pt x="28284" y="49497"/>
                </a:moveTo>
                <a:lnTo>
                  <a:pt x="0" y="0"/>
                </a:lnTo>
                <a:lnTo>
                  <a:pt x="28284" y="14142"/>
                </a:lnTo>
                <a:lnTo>
                  <a:pt x="49497" y="0"/>
                </a:lnTo>
                <a:lnTo>
                  <a:pt x="28284" y="49497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4" name="object 19">
            <a:extLst>
              <a:ext uri="{FF2B5EF4-FFF2-40B4-BE49-F238E27FC236}">
                <a16:creationId xmlns:a16="http://schemas.microsoft.com/office/drawing/2014/main" id="{82B3112C-16E3-4F63-A674-10BF611A1A29}"/>
              </a:ext>
            </a:extLst>
          </p:cNvPr>
          <p:cNvSpPr>
            <a:spLocks/>
          </p:cNvSpPr>
          <p:nvPr/>
        </p:nvSpPr>
        <p:spPr bwMode="auto">
          <a:xfrm>
            <a:off x="1957388" y="1417638"/>
            <a:ext cx="336550" cy="95250"/>
          </a:xfrm>
          <a:custGeom>
            <a:avLst/>
            <a:gdLst>
              <a:gd name="T0" fmla="*/ 0 w 252094"/>
              <a:gd name="T1" fmla="*/ 128071 h 71119"/>
              <a:gd name="T2" fmla="*/ 17354 w 252094"/>
              <a:gd name="T3" fmla="*/ 0 h 71119"/>
              <a:gd name="T4" fmla="*/ 100682 w 252094"/>
              <a:gd name="T5" fmla="*/ 52920 h 71119"/>
              <a:gd name="T6" fmla="*/ 17354 w 252094"/>
              <a:gd name="T7" fmla="*/ 68177 h 71119"/>
              <a:gd name="T8" fmla="*/ 100682 w 252094"/>
              <a:gd name="T9" fmla="*/ 52920 h 71119"/>
              <a:gd name="T10" fmla="*/ 83325 w 252094"/>
              <a:gd name="T11" fmla="*/ 0 h 71119"/>
              <a:gd name="T12" fmla="*/ 100682 w 252094"/>
              <a:gd name="T13" fmla="*/ 52920 h 71119"/>
              <a:gd name="T14" fmla="*/ 83325 w 252094"/>
              <a:gd name="T15" fmla="*/ 128071 h 71119"/>
              <a:gd name="T16" fmla="*/ 100682 w 252094"/>
              <a:gd name="T17" fmla="*/ 68177 h 71119"/>
              <a:gd name="T18" fmla="*/ 218190 w 252094"/>
              <a:gd name="T19" fmla="*/ 15257 h 71119"/>
              <a:gd name="T20" fmla="*/ 115263 w 252094"/>
              <a:gd name="T21" fmla="*/ 0 h 71119"/>
              <a:gd name="T22" fmla="*/ 218190 w 252094"/>
              <a:gd name="T23" fmla="*/ 15257 h 71119"/>
              <a:gd name="T24" fmla="*/ 158005 w 252094"/>
              <a:gd name="T25" fmla="*/ 128071 h 71119"/>
              <a:gd name="T26" fmla="*/ 175447 w 252094"/>
              <a:gd name="T27" fmla="*/ 15257 h 71119"/>
              <a:gd name="T28" fmla="*/ 331873 w 252094"/>
              <a:gd name="T29" fmla="*/ 15257 h 71119"/>
              <a:gd name="T30" fmla="*/ 228946 w 252094"/>
              <a:gd name="T31" fmla="*/ 0 h 71119"/>
              <a:gd name="T32" fmla="*/ 331873 w 252094"/>
              <a:gd name="T33" fmla="*/ 15257 h 71119"/>
              <a:gd name="T34" fmla="*/ 271688 w 252094"/>
              <a:gd name="T35" fmla="*/ 128071 h 71119"/>
              <a:gd name="T36" fmla="*/ 289131 w 252094"/>
              <a:gd name="T37" fmla="*/ 15257 h 71119"/>
              <a:gd name="T38" fmla="*/ 372076 w 252094"/>
              <a:gd name="T39" fmla="*/ 128071 h 71119"/>
              <a:gd name="T40" fmla="*/ 354890 w 252094"/>
              <a:gd name="T41" fmla="*/ 0 h 71119"/>
              <a:gd name="T42" fmla="*/ 432347 w 252094"/>
              <a:gd name="T43" fmla="*/ 3210 h 71119"/>
              <a:gd name="T44" fmla="*/ 372076 w 252094"/>
              <a:gd name="T45" fmla="*/ 14906 h 71119"/>
              <a:gd name="T46" fmla="*/ 443311 w 252094"/>
              <a:gd name="T47" fmla="*/ 59283 h 71119"/>
              <a:gd name="T48" fmla="*/ 424748 w 252094"/>
              <a:gd name="T49" fmla="*/ 73932 h 71119"/>
              <a:gd name="T50" fmla="*/ 372076 w 252094"/>
              <a:gd name="T51" fmla="*/ 128071 h 71119"/>
              <a:gd name="T52" fmla="*/ 413982 w 252094"/>
              <a:gd name="T53" fmla="*/ 59283 h 71119"/>
              <a:gd name="T54" fmla="*/ 429856 w 252094"/>
              <a:gd name="T55" fmla="*/ 51002 h 71119"/>
              <a:gd name="T56" fmla="*/ 432259 w 252094"/>
              <a:gd name="T57" fmla="*/ 27374 h 71119"/>
              <a:gd name="T58" fmla="*/ 421899 w 252094"/>
              <a:gd name="T59" fmla="*/ 17612 h 71119"/>
              <a:gd name="T60" fmla="*/ 412889 w 252094"/>
              <a:gd name="T61" fmla="*/ 14906 h 71119"/>
              <a:gd name="T62" fmla="*/ 446163 w 252094"/>
              <a:gd name="T63" fmla="*/ 16057 h 71119"/>
              <a:gd name="T64" fmla="*/ 449615 w 252094"/>
              <a:gd name="T65" fmla="*/ 46700 h 71119"/>
              <a:gd name="T66" fmla="*/ 443311 w 252094"/>
              <a:gd name="T67" fmla="*/ 59283 h 711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2094" h="71119">
                <a:moveTo>
                  <a:pt x="9715" y="71007"/>
                </a:moveTo>
                <a:lnTo>
                  <a:pt x="0" y="71007"/>
                </a:lnTo>
                <a:lnTo>
                  <a:pt x="0" y="0"/>
                </a:lnTo>
                <a:lnTo>
                  <a:pt x="9715" y="0"/>
                </a:lnTo>
                <a:lnTo>
                  <a:pt x="9715" y="29340"/>
                </a:lnTo>
                <a:lnTo>
                  <a:pt x="56361" y="29340"/>
                </a:lnTo>
                <a:lnTo>
                  <a:pt x="56361" y="37799"/>
                </a:lnTo>
                <a:lnTo>
                  <a:pt x="9715" y="37799"/>
                </a:lnTo>
                <a:lnTo>
                  <a:pt x="9715" y="71007"/>
                </a:lnTo>
                <a:close/>
              </a:path>
              <a:path w="252094" h="71119">
                <a:moveTo>
                  <a:pt x="56361" y="29340"/>
                </a:moveTo>
                <a:lnTo>
                  <a:pt x="46645" y="29340"/>
                </a:lnTo>
                <a:lnTo>
                  <a:pt x="46645" y="0"/>
                </a:lnTo>
                <a:lnTo>
                  <a:pt x="56361" y="0"/>
                </a:lnTo>
                <a:lnTo>
                  <a:pt x="56361" y="29340"/>
                </a:lnTo>
                <a:close/>
              </a:path>
              <a:path w="252094" h="71119">
                <a:moveTo>
                  <a:pt x="56361" y="71007"/>
                </a:moveTo>
                <a:lnTo>
                  <a:pt x="46645" y="71007"/>
                </a:lnTo>
                <a:lnTo>
                  <a:pt x="46645" y="37799"/>
                </a:lnTo>
                <a:lnTo>
                  <a:pt x="56361" y="37799"/>
                </a:lnTo>
                <a:lnTo>
                  <a:pt x="56361" y="71007"/>
                </a:lnTo>
                <a:close/>
              </a:path>
              <a:path w="252094" h="71119">
                <a:moveTo>
                  <a:pt x="122141" y="8459"/>
                </a:moveTo>
                <a:lnTo>
                  <a:pt x="64523" y="8459"/>
                </a:lnTo>
                <a:lnTo>
                  <a:pt x="64523" y="0"/>
                </a:lnTo>
                <a:lnTo>
                  <a:pt x="122141" y="0"/>
                </a:lnTo>
                <a:lnTo>
                  <a:pt x="122141" y="8459"/>
                </a:lnTo>
                <a:close/>
              </a:path>
              <a:path w="252094" h="71119">
                <a:moveTo>
                  <a:pt x="98214" y="71007"/>
                </a:moveTo>
                <a:lnTo>
                  <a:pt x="88450" y="71007"/>
                </a:lnTo>
                <a:lnTo>
                  <a:pt x="88450" y="8459"/>
                </a:lnTo>
                <a:lnTo>
                  <a:pt x="98214" y="8459"/>
                </a:lnTo>
                <a:lnTo>
                  <a:pt x="98214" y="71007"/>
                </a:lnTo>
                <a:close/>
              </a:path>
              <a:path w="252094" h="71119">
                <a:moveTo>
                  <a:pt x="185781" y="8459"/>
                </a:moveTo>
                <a:lnTo>
                  <a:pt x="128163" y="8459"/>
                </a:lnTo>
                <a:lnTo>
                  <a:pt x="128163" y="0"/>
                </a:lnTo>
                <a:lnTo>
                  <a:pt x="185781" y="0"/>
                </a:lnTo>
                <a:lnTo>
                  <a:pt x="185781" y="8459"/>
                </a:lnTo>
                <a:close/>
              </a:path>
              <a:path w="252094" h="71119">
                <a:moveTo>
                  <a:pt x="161854" y="71007"/>
                </a:moveTo>
                <a:lnTo>
                  <a:pt x="152090" y="71007"/>
                </a:lnTo>
                <a:lnTo>
                  <a:pt x="152090" y="8459"/>
                </a:lnTo>
                <a:lnTo>
                  <a:pt x="161854" y="8459"/>
                </a:lnTo>
                <a:lnTo>
                  <a:pt x="161854" y="71007"/>
                </a:lnTo>
                <a:close/>
              </a:path>
              <a:path w="252094" h="71119">
                <a:moveTo>
                  <a:pt x="208285" y="71007"/>
                </a:moveTo>
                <a:lnTo>
                  <a:pt x="198666" y="71007"/>
                </a:lnTo>
                <a:lnTo>
                  <a:pt x="198666" y="0"/>
                </a:lnTo>
                <a:lnTo>
                  <a:pt x="236933" y="0"/>
                </a:lnTo>
                <a:lnTo>
                  <a:pt x="242025" y="1780"/>
                </a:lnTo>
                <a:lnTo>
                  <a:pt x="249067" y="8265"/>
                </a:lnTo>
                <a:lnTo>
                  <a:pt x="208285" y="8265"/>
                </a:lnTo>
                <a:lnTo>
                  <a:pt x="208285" y="32869"/>
                </a:lnTo>
                <a:lnTo>
                  <a:pt x="248163" y="32869"/>
                </a:lnTo>
                <a:lnTo>
                  <a:pt x="243072" y="38935"/>
                </a:lnTo>
                <a:lnTo>
                  <a:pt x="237771" y="40990"/>
                </a:lnTo>
                <a:lnTo>
                  <a:pt x="208285" y="40990"/>
                </a:lnTo>
                <a:lnTo>
                  <a:pt x="208285" y="71007"/>
                </a:lnTo>
                <a:close/>
              </a:path>
              <a:path w="252094" h="71119">
                <a:moveTo>
                  <a:pt x="248163" y="32869"/>
                </a:moveTo>
                <a:lnTo>
                  <a:pt x="231745" y="32869"/>
                </a:lnTo>
                <a:lnTo>
                  <a:pt x="235249" y="31950"/>
                </a:lnTo>
                <a:lnTo>
                  <a:pt x="240631" y="28277"/>
                </a:lnTo>
                <a:lnTo>
                  <a:pt x="241976" y="25038"/>
                </a:lnTo>
                <a:lnTo>
                  <a:pt x="241976" y="15177"/>
                </a:lnTo>
                <a:lnTo>
                  <a:pt x="240043" y="11633"/>
                </a:lnTo>
                <a:lnTo>
                  <a:pt x="236176" y="9764"/>
                </a:lnTo>
                <a:lnTo>
                  <a:pt x="234049" y="8765"/>
                </a:lnTo>
                <a:lnTo>
                  <a:pt x="231133" y="8265"/>
                </a:lnTo>
                <a:lnTo>
                  <a:pt x="249067" y="8265"/>
                </a:lnTo>
                <a:lnTo>
                  <a:pt x="249759" y="8902"/>
                </a:lnTo>
                <a:lnTo>
                  <a:pt x="251692" y="13905"/>
                </a:lnTo>
                <a:lnTo>
                  <a:pt x="251692" y="25892"/>
                </a:lnTo>
                <a:lnTo>
                  <a:pt x="249968" y="30718"/>
                </a:lnTo>
                <a:lnTo>
                  <a:pt x="248163" y="32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5" name="object 20">
            <a:extLst>
              <a:ext uri="{FF2B5EF4-FFF2-40B4-BE49-F238E27FC236}">
                <a16:creationId xmlns:a16="http://schemas.microsoft.com/office/drawing/2014/main" id="{A963992B-E854-4AA9-86CD-945534E2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57238"/>
            <a:ext cx="377825" cy="3762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6516" name="object 21">
            <a:extLst>
              <a:ext uri="{FF2B5EF4-FFF2-40B4-BE49-F238E27FC236}">
                <a16:creationId xmlns:a16="http://schemas.microsoft.com/office/drawing/2014/main" id="{B08C3D58-7D45-4722-9087-19549699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271588"/>
            <a:ext cx="2325687" cy="163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6517" name="object 22">
            <a:extLst>
              <a:ext uri="{FF2B5EF4-FFF2-40B4-BE49-F238E27FC236}">
                <a16:creationId xmlns:a16="http://schemas.microsoft.com/office/drawing/2014/main" id="{44B26966-B0DB-41B1-8BA4-BEBE30C8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3057525"/>
            <a:ext cx="1211262" cy="161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6518" name="object 23">
            <a:extLst>
              <a:ext uri="{FF2B5EF4-FFF2-40B4-BE49-F238E27FC236}">
                <a16:creationId xmlns:a16="http://schemas.microsoft.com/office/drawing/2014/main" id="{BBA9D19A-055F-4525-BE3E-FE6F439C8DC9}"/>
              </a:ext>
            </a:extLst>
          </p:cNvPr>
          <p:cNvSpPr>
            <a:spLocks/>
          </p:cNvSpPr>
          <p:nvPr/>
        </p:nvSpPr>
        <p:spPr bwMode="auto">
          <a:xfrm>
            <a:off x="842963" y="1984375"/>
            <a:ext cx="322262" cy="0"/>
          </a:xfrm>
          <a:custGeom>
            <a:avLst/>
            <a:gdLst>
              <a:gd name="T0" fmla="*/ 0 w 240665"/>
              <a:gd name="T1" fmla="*/ 431951 w 24066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40665">
                <a:moveTo>
                  <a:pt x="0" y="0"/>
                </a:moveTo>
                <a:lnTo>
                  <a:pt x="240416" y="0"/>
                </a:lnTo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19" name="object 24">
            <a:extLst>
              <a:ext uri="{FF2B5EF4-FFF2-40B4-BE49-F238E27FC236}">
                <a16:creationId xmlns:a16="http://schemas.microsoft.com/office/drawing/2014/main" id="{8A9042E9-3DA4-4056-84C1-C5CBD6F3E825}"/>
              </a:ext>
            </a:extLst>
          </p:cNvPr>
          <p:cNvSpPr>
            <a:spLocks/>
          </p:cNvSpPr>
          <p:nvPr/>
        </p:nvSpPr>
        <p:spPr bwMode="auto">
          <a:xfrm>
            <a:off x="1144588" y="1955800"/>
            <a:ext cx="66675" cy="66675"/>
          </a:xfrm>
          <a:custGeom>
            <a:avLst/>
            <a:gdLst>
              <a:gd name="T0" fmla="*/ 0 w 49530"/>
              <a:gd name="T1" fmla="*/ 87798 h 49530"/>
              <a:gd name="T2" fmla="*/ 26729 w 49530"/>
              <a:gd name="T3" fmla="*/ 37628 h 49530"/>
              <a:gd name="T4" fmla="*/ 0 w 49530"/>
              <a:gd name="T5" fmla="*/ 0 h 49530"/>
              <a:gd name="T6" fmla="*/ 93551 w 49530"/>
              <a:gd name="T7" fmla="*/ 37628 h 49530"/>
              <a:gd name="T8" fmla="*/ 0 w 49530"/>
              <a:gd name="T9" fmla="*/ 87798 h 49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530" h="49530">
                <a:moveTo>
                  <a:pt x="0" y="49497"/>
                </a:moveTo>
                <a:lnTo>
                  <a:pt x="14142" y="21213"/>
                </a:lnTo>
                <a:lnTo>
                  <a:pt x="0" y="0"/>
                </a:lnTo>
                <a:lnTo>
                  <a:pt x="49497" y="21213"/>
                </a:lnTo>
                <a:lnTo>
                  <a:pt x="0" y="494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20" name="object 25">
            <a:extLst>
              <a:ext uri="{FF2B5EF4-FFF2-40B4-BE49-F238E27FC236}">
                <a16:creationId xmlns:a16="http://schemas.microsoft.com/office/drawing/2014/main" id="{BC1DCA10-16AE-4EE9-AD83-D2FDF0513B6A}"/>
              </a:ext>
            </a:extLst>
          </p:cNvPr>
          <p:cNvSpPr>
            <a:spLocks/>
          </p:cNvSpPr>
          <p:nvPr/>
        </p:nvSpPr>
        <p:spPr bwMode="auto">
          <a:xfrm>
            <a:off x="1144588" y="1955800"/>
            <a:ext cx="66675" cy="66675"/>
          </a:xfrm>
          <a:custGeom>
            <a:avLst/>
            <a:gdLst>
              <a:gd name="T0" fmla="*/ 93551 w 49530"/>
              <a:gd name="T1" fmla="*/ 37628 h 49530"/>
              <a:gd name="T2" fmla="*/ 0 w 49530"/>
              <a:gd name="T3" fmla="*/ 87798 h 49530"/>
              <a:gd name="T4" fmla="*/ 26729 w 49530"/>
              <a:gd name="T5" fmla="*/ 37628 h 49530"/>
              <a:gd name="T6" fmla="*/ 0 w 49530"/>
              <a:gd name="T7" fmla="*/ 0 h 49530"/>
              <a:gd name="T8" fmla="*/ 93551 w 49530"/>
              <a:gd name="T9" fmla="*/ 37628 h 49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530" h="49530">
                <a:moveTo>
                  <a:pt x="49497" y="21213"/>
                </a:moveTo>
                <a:lnTo>
                  <a:pt x="0" y="49497"/>
                </a:lnTo>
                <a:lnTo>
                  <a:pt x="14142" y="21213"/>
                </a:lnTo>
                <a:lnTo>
                  <a:pt x="0" y="0"/>
                </a:lnTo>
                <a:lnTo>
                  <a:pt x="49497" y="21213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21" name="object 26">
            <a:extLst>
              <a:ext uri="{FF2B5EF4-FFF2-40B4-BE49-F238E27FC236}">
                <a16:creationId xmlns:a16="http://schemas.microsoft.com/office/drawing/2014/main" id="{3130B4EB-6D31-4BEF-A1E2-8F01D5022D89}"/>
              </a:ext>
            </a:extLst>
          </p:cNvPr>
          <p:cNvSpPr>
            <a:spLocks/>
          </p:cNvSpPr>
          <p:nvPr/>
        </p:nvSpPr>
        <p:spPr bwMode="auto">
          <a:xfrm>
            <a:off x="1069975" y="1928813"/>
            <a:ext cx="0" cy="112712"/>
          </a:xfrm>
          <a:custGeom>
            <a:avLst/>
            <a:gdLst>
              <a:gd name="T0" fmla="*/ 146682 h 85089"/>
              <a:gd name="T1" fmla="*/ 0 h 85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5089">
                <a:moveTo>
                  <a:pt x="0" y="84852"/>
                </a:moveTo>
                <a:lnTo>
                  <a:pt x="0" y="0"/>
                </a:lnTo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22" name="object 27">
            <a:extLst>
              <a:ext uri="{FF2B5EF4-FFF2-40B4-BE49-F238E27FC236}">
                <a16:creationId xmlns:a16="http://schemas.microsoft.com/office/drawing/2014/main" id="{801D1673-81A8-4FAE-8C0D-0ABA6D318536}"/>
              </a:ext>
            </a:extLst>
          </p:cNvPr>
          <p:cNvSpPr>
            <a:spLocks/>
          </p:cNvSpPr>
          <p:nvPr/>
        </p:nvSpPr>
        <p:spPr bwMode="auto">
          <a:xfrm>
            <a:off x="842963" y="2967038"/>
            <a:ext cx="322262" cy="0"/>
          </a:xfrm>
          <a:custGeom>
            <a:avLst/>
            <a:gdLst>
              <a:gd name="T0" fmla="*/ 0 w 240665"/>
              <a:gd name="T1" fmla="*/ 431951 w 24066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40665">
                <a:moveTo>
                  <a:pt x="0" y="0"/>
                </a:moveTo>
                <a:lnTo>
                  <a:pt x="240416" y="0"/>
                </a:lnTo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23" name="object 28">
            <a:extLst>
              <a:ext uri="{FF2B5EF4-FFF2-40B4-BE49-F238E27FC236}">
                <a16:creationId xmlns:a16="http://schemas.microsoft.com/office/drawing/2014/main" id="{15AFA1C9-EB04-4A33-985C-C7196EF3F372}"/>
              </a:ext>
            </a:extLst>
          </p:cNvPr>
          <p:cNvSpPr>
            <a:spLocks/>
          </p:cNvSpPr>
          <p:nvPr/>
        </p:nvSpPr>
        <p:spPr bwMode="auto">
          <a:xfrm>
            <a:off x="1144588" y="2928938"/>
            <a:ext cx="66675" cy="65087"/>
          </a:xfrm>
          <a:custGeom>
            <a:avLst/>
            <a:gdLst>
              <a:gd name="T0" fmla="*/ 0 w 49530"/>
              <a:gd name="T1" fmla="*/ 85704 h 49530"/>
              <a:gd name="T2" fmla="*/ 26729 w 49530"/>
              <a:gd name="T3" fmla="*/ 48972 h 49530"/>
              <a:gd name="T4" fmla="*/ 0 w 49530"/>
              <a:gd name="T5" fmla="*/ 0 h 49530"/>
              <a:gd name="T6" fmla="*/ 93551 w 49530"/>
              <a:gd name="T7" fmla="*/ 48972 h 49530"/>
              <a:gd name="T8" fmla="*/ 0 w 49530"/>
              <a:gd name="T9" fmla="*/ 85704 h 49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530" h="49530">
                <a:moveTo>
                  <a:pt x="0" y="49497"/>
                </a:moveTo>
                <a:lnTo>
                  <a:pt x="14142" y="28284"/>
                </a:lnTo>
                <a:lnTo>
                  <a:pt x="0" y="0"/>
                </a:lnTo>
                <a:lnTo>
                  <a:pt x="49497" y="28284"/>
                </a:lnTo>
                <a:lnTo>
                  <a:pt x="0" y="494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24" name="object 29">
            <a:extLst>
              <a:ext uri="{FF2B5EF4-FFF2-40B4-BE49-F238E27FC236}">
                <a16:creationId xmlns:a16="http://schemas.microsoft.com/office/drawing/2014/main" id="{3E010854-9BD8-4CB0-A604-B22080FA0A77}"/>
              </a:ext>
            </a:extLst>
          </p:cNvPr>
          <p:cNvSpPr>
            <a:spLocks/>
          </p:cNvSpPr>
          <p:nvPr/>
        </p:nvSpPr>
        <p:spPr bwMode="auto">
          <a:xfrm>
            <a:off x="1144588" y="2928938"/>
            <a:ext cx="66675" cy="65087"/>
          </a:xfrm>
          <a:custGeom>
            <a:avLst/>
            <a:gdLst>
              <a:gd name="T0" fmla="*/ 93551 w 49530"/>
              <a:gd name="T1" fmla="*/ 48972 h 49530"/>
              <a:gd name="T2" fmla="*/ 0 w 49530"/>
              <a:gd name="T3" fmla="*/ 85704 h 49530"/>
              <a:gd name="T4" fmla="*/ 26729 w 49530"/>
              <a:gd name="T5" fmla="*/ 48972 h 49530"/>
              <a:gd name="T6" fmla="*/ 0 w 49530"/>
              <a:gd name="T7" fmla="*/ 0 h 49530"/>
              <a:gd name="T8" fmla="*/ 93551 w 49530"/>
              <a:gd name="T9" fmla="*/ 48972 h 49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530" h="49530">
                <a:moveTo>
                  <a:pt x="49497" y="28284"/>
                </a:moveTo>
                <a:lnTo>
                  <a:pt x="0" y="49497"/>
                </a:lnTo>
                <a:lnTo>
                  <a:pt x="14142" y="28284"/>
                </a:lnTo>
                <a:lnTo>
                  <a:pt x="0" y="0"/>
                </a:lnTo>
                <a:lnTo>
                  <a:pt x="49497" y="28284"/>
                </a:lnTo>
                <a:close/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525" name="object 30">
            <a:extLst>
              <a:ext uri="{FF2B5EF4-FFF2-40B4-BE49-F238E27FC236}">
                <a16:creationId xmlns:a16="http://schemas.microsoft.com/office/drawing/2014/main" id="{4510858B-8BD4-4F1A-9D96-C65BF27E803F}"/>
              </a:ext>
            </a:extLst>
          </p:cNvPr>
          <p:cNvSpPr>
            <a:spLocks/>
          </p:cNvSpPr>
          <p:nvPr/>
        </p:nvSpPr>
        <p:spPr bwMode="auto">
          <a:xfrm>
            <a:off x="1069975" y="2909888"/>
            <a:ext cx="0" cy="112712"/>
          </a:xfrm>
          <a:custGeom>
            <a:avLst/>
            <a:gdLst>
              <a:gd name="T0" fmla="*/ 146685 h 85089"/>
              <a:gd name="T1" fmla="*/ 0 h 85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5089">
                <a:moveTo>
                  <a:pt x="0" y="84852"/>
                </a:moveTo>
                <a:lnTo>
                  <a:pt x="0" y="0"/>
                </a:lnTo>
              </a:path>
            </a:pathLst>
          </a:custGeom>
          <a:noFill/>
          <a:ln w="70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E1E425C-E96A-4C0E-A52E-73BFE7975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53" dirty="0"/>
              <a:t>例子</a:t>
            </a:r>
            <a:r>
              <a:rPr sz="2745" spc="20" dirty="0"/>
              <a:t>的</a:t>
            </a:r>
            <a:r>
              <a:rPr sz="2745" spc="-234" dirty="0"/>
              <a:t> </a:t>
            </a:r>
            <a:r>
              <a:rPr sz="2745" spc="67" dirty="0"/>
              <a:t>耦合</a:t>
            </a:r>
          </a:p>
        </p:txBody>
      </p:sp>
      <p:sp>
        <p:nvSpPr>
          <p:cNvPr id="107523" name="object 10">
            <a:extLst>
              <a:ext uri="{FF2B5EF4-FFF2-40B4-BE49-F238E27FC236}">
                <a16:creationId xmlns:a16="http://schemas.microsoft.com/office/drawing/2014/main" id="{1F090547-8C05-4D7E-A056-E8682F4F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52450"/>
            <a:ext cx="5538788" cy="2627313"/>
          </a:xfrm>
        </p:spPr>
        <p:txBody>
          <a:bodyPr lIns="0" tIns="177966" rIns="0" bIns="0">
            <a:spAutoFit/>
          </a:bodyPr>
          <a:lstStyle/>
          <a:p>
            <a:pPr marL="371475"/>
            <a:r>
              <a:rPr lang="zh-CN" altLang="zh-CN" sz="1600" b="1">
                <a:latin typeface="Trebuchet MS" panose="020B0603020202020204" pitchFamily="34" charset="0"/>
              </a:rPr>
              <a:t>紧耦合</a:t>
            </a:r>
            <a:r>
              <a:rPr lang="zh-CN" altLang="zh-CN" sz="1600"/>
              <a:t>在服务和 RouteFinder 之间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由于回调 (两者都需要相互了解, 所以这里甚至可能有一个时态耦合)</a:t>
            </a:r>
          </a:p>
          <a:p>
            <a:pPr marL="371475">
              <a:spcBef>
                <a:spcPts val="45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松散联轴器</a:t>
            </a:r>
            <a:r>
              <a:rPr lang="zh-CN" altLang="zh-CN" sz="1600"/>
              <a:t>在门票和外部系统之间</a:t>
            </a:r>
          </a:p>
          <a:p>
            <a:pPr marL="371475">
              <a:lnSpc>
                <a:spcPct val="125000"/>
              </a:lnSpc>
            </a:pPr>
            <a:r>
              <a:rPr lang="zh-CN" altLang="zh-CN" sz="1600"/>
              <a:t>外部系统不需要知道票证组件</a:t>
            </a:r>
            <a:endParaRPr lang="en-US" altLang="zh-CN" sz="1600"/>
          </a:p>
          <a:p>
            <a:pPr marL="371475">
              <a:lnSpc>
                <a:spcPct val="125000"/>
              </a:lnSpc>
            </a:pPr>
            <a:r>
              <a:rPr lang="zh-CN" altLang="zh-CN" sz="1600"/>
              <a:t>外部系统可能使用标准协议</a:t>
            </a:r>
          </a:p>
          <a:p>
            <a:pPr marL="371475">
              <a:spcBef>
                <a:spcPts val="450"/>
              </a:spcBef>
            </a:pPr>
            <a:r>
              <a:rPr lang="zh-CN" altLang="zh-CN" sz="1600">
                <a:latin typeface="Cambria" panose="02040503050406030204" pitchFamily="18" charset="0"/>
              </a:rPr>
              <a:t>⇒</a:t>
            </a:r>
            <a:r>
              <a:rPr lang="zh-CN" altLang="zh-CN" sz="1600"/>
              <a:t>易于交换外部系统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3166E4D-896E-48E6-A46C-DE5716F0A0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10001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分析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BDDF5F8-061E-4582-B4C6-B9520D87C911}"/>
              </a:ext>
            </a:extLst>
          </p:cNvPr>
          <p:cNvSpPr txBox="1"/>
          <p:nvPr/>
        </p:nvSpPr>
        <p:spPr>
          <a:xfrm>
            <a:off x="166688" y="814388"/>
            <a:ext cx="4740275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69" spc="20" dirty="0">
                <a:latin typeface="Calibri"/>
                <a:ea typeface="+mn-ea"/>
                <a:cs typeface="Calibri"/>
              </a:rPr>
              <a:t>的</a:t>
            </a:r>
            <a:r>
              <a:rPr sz="1869" spc="-60" dirty="0">
                <a:latin typeface="Calibri"/>
                <a:ea typeface="+mn-ea"/>
                <a:cs typeface="Calibri"/>
              </a:rPr>
              <a:t> </a:t>
            </a:r>
            <a:r>
              <a:rPr sz="1869" spc="7" dirty="0">
                <a:latin typeface="Calibri"/>
                <a:ea typeface="+mn-ea"/>
                <a:cs typeface="Calibri"/>
              </a:rPr>
              <a:t>结果</a:t>
            </a:r>
            <a:r>
              <a:rPr sz="1869" spc="-60" dirty="0">
                <a:latin typeface="Calibri"/>
                <a:ea typeface="+mn-ea"/>
                <a:cs typeface="Calibri"/>
              </a:rPr>
              <a:t> </a:t>
            </a:r>
            <a:r>
              <a:rPr sz="1869" spc="-7" dirty="0">
                <a:latin typeface="Calibri"/>
                <a:ea typeface="+mn-ea"/>
                <a:cs typeface="Calibri"/>
              </a:rPr>
              <a:t>的</a:t>
            </a:r>
            <a:r>
              <a:rPr sz="1869" spc="-60" dirty="0">
                <a:latin typeface="Calibri"/>
                <a:ea typeface="+mn-ea"/>
                <a:cs typeface="Calibri"/>
              </a:rPr>
              <a:t> </a:t>
            </a:r>
            <a:r>
              <a:rPr sz="1869" dirty="0">
                <a:latin typeface="Calibri"/>
                <a:ea typeface="+mn-ea"/>
                <a:cs typeface="Calibri"/>
              </a:rPr>
              <a:t>的</a:t>
            </a:r>
            <a:r>
              <a:rPr sz="1869" spc="-60" dirty="0">
                <a:latin typeface="Calibri"/>
                <a:ea typeface="+mn-ea"/>
                <a:cs typeface="Calibri"/>
              </a:rPr>
              <a:t> </a:t>
            </a:r>
            <a:r>
              <a:rPr sz="1869" spc="7" dirty="0">
                <a:latin typeface="Calibri"/>
                <a:ea typeface="+mn-ea"/>
                <a:cs typeface="Calibri"/>
              </a:rPr>
              <a:t>要求</a:t>
            </a:r>
            <a:r>
              <a:rPr sz="1869" spc="-60" dirty="0">
                <a:latin typeface="Calibri"/>
                <a:ea typeface="+mn-ea"/>
                <a:cs typeface="Calibri"/>
              </a:rPr>
              <a:t> </a:t>
            </a:r>
            <a:r>
              <a:rPr sz="1869" spc="20" dirty="0">
                <a:latin typeface="Calibri"/>
                <a:ea typeface="+mn-ea"/>
                <a:cs typeface="Calibri"/>
              </a:rPr>
              <a:t>分析：</a:t>
            </a:r>
            <a:endParaRPr sz="1869" dirty="0">
              <a:latin typeface="Calibri"/>
              <a:ea typeface="+mn-ea"/>
              <a:cs typeface="Calibri"/>
            </a:endParaRPr>
          </a:p>
        </p:txBody>
      </p:sp>
      <p:sp>
        <p:nvSpPr>
          <p:cNvPr id="39940" name="object 5">
            <a:extLst>
              <a:ext uri="{FF2B5EF4-FFF2-40B4-BE49-F238E27FC236}">
                <a16:creationId xmlns:a16="http://schemas.microsoft.com/office/drawing/2014/main" id="{452581C9-A02B-4CF9-AD83-17295D96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200150"/>
            <a:ext cx="203200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669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A7613F9-2D4E-400F-88A7-0DCEF3342820}"/>
              </a:ext>
            </a:extLst>
          </p:cNvPr>
          <p:cNvSpPr txBox="1"/>
          <p:nvPr/>
        </p:nvSpPr>
        <p:spPr>
          <a:xfrm>
            <a:off x="330200" y="1204913"/>
            <a:ext cx="106363" cy="144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34" spc="-13" dirty="0">
                <a:latin typeface="Calibri"/>
                <a:ea typeface="+mn-ea"/>
                <a:cs typeface="Calibri"/>
              </a:rPr>
              <a:t>1</a:t>
            </a:r>
            <a:endParaRPr sz="934">
              <a:latin typeface="Calibri"/>
              <a:ea typeface="+mn-ea"/>
              <a:cs typeface="Calibri"/>
            </a:endParaRPr>
          </a:p>
        </p:txBody>
      </p:sp>
      <p:sp>
        <p:nvSpPr>
          <p:cNvPr id="39942" name="object 7">
            <a:extLst>
              <a:ext uri="{FF2B5EF4-FFF2-40B4-BE49-F238E27FC236}">
                <a16:creationId xmlns:a16="http://schemas.microsoft.com/office/drawing/2014/main" id="{C21EBD88-AE28-492A-AA11-3597359F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454150"/>
            <a:ext cx="203200" cy="1666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669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131DCFB-EBED-4B4C-A624-67498C3C8608}"/>
              </a:ext>
            </a:extLst>
          </p:cNvPr>
          <p:cNvSpPr txBox="1"/>
          <p:nvPr/>
        </p:nvSpPr>
        <p:spPr>
          <a:xfrm>
            <a:off x="330200" y="1458913"/>
            <a:ext cx="106363" cy="144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34" spc="-13" dirty="0">
                <a:latin typeface="Calibri"/>
                <a:ea typeface="+mn-ea"/>
                <a:cs typeface="Calibri"/>
              </a:rPr>
              <a:t>2</a:t>
            </a:r>
            <a:endParaRPr sz="934">
              <a:latin typeface="Calibri"/>
              <a:ea typeface="+mn-ea"/>
              <a:cs typeface="Calibri"/>
            </a:endParaRPr>
          </a:p>
        </p:txBody>
      </p:sp>
      <p:sp>
        <p:nvSpPr>
          <p:cNvPr id="39944" name="object 9">
            <a:extLst>
              <a:ext uri="{FF2B5EF4-FFF2-40B4-BE49-F238E27FC236}">
                <a16:creationId xmlns:a16="http://schemas.microsoft.com/office/drawing/2014/main" id="{323423FB-E37D-462B-8BAE-8841DEE5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206625"/>
            <a:ext cx="203200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669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EC9458-AE49-4ED1-A4E5-D651C8A8C20F}"/>
              </a:ext>
            </a:extLst>
          </p:cNvPr>
          <p:cNvSpPr txBox="1"/>
          <p:nvPr/>
        </p:nvSpPr>
        <p:spPr>
          <a:xfrm>
            <a:off x="330200" y="2212975"/>
            <a:ext cx="106363" cy="144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34" spc="-13" dirty="0">
                <a:latin typeface="Calibri"/>
                <a:ea typeface="+mn-ea"/>
                <a:cs typeface="Calibri"/>
              </a:rPr>
              <a:t>3</a:t>
            </a:r>
            <a:endParaRPr sz="934"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F386EB9-EA60-4A86-A5CC-04D206FC5BB5}"/>
              </a:ext>
            </a:extLst>
          </p:cNvPr>
          <p:cNvSpPr txBox="1"/>
          <p:nvPr/>
        </p:nvSpPr>
        <p:spPr>
          <a:xfrm>
            <a:off x="538163" y="1123950"/>
            <a:ext cx="2841625" cy="1330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3000"/>
              </a:lnSpc>
              <a:defRPr/>
            </a:pPr>
            <a:r>
              <a:rPr lang="zh-CN" altLang="zh-CN" sz="1602" dirty="0"/>
              <a:t>功能要求</a:t>
            </a:r>
            <a:endParaRPr lang="en-US" altLang="zh-CN" sz="1602" dirty="0"/>
          </a:p>
          <a:p>
            <a:pPr eaLnBrk="1" hangingPunct="1">
              <a:lnSpc>
                <a:spcPct val="113000"/>
              </a:lnSpc>
              <a:defRPr/>
            </a:pPr>
            <a:r>
              <a:rPr lang="zh-CN" altLang="zh-CN" sz="1602" dirty="0"/>
              <a:t>非功能性要求</a:t>
            </a:r>
          </a:p>
          <a:p>
            <a:pPr eaLnBrk="1" hangingPunct="1">
              <a:lnSpc>
                <a:spcPts val="1602"/>
              </a:lnSpc>
              <a:spcBef>
                <a:spcPts val="234"/>
              </a:spcBef>
              <a:buClr>
                <a:srgbClr val="3333B2"/>
              </a:buClr>
              <a:buFontTx/>
              <a:buAutoNum type="alphaLcParenBoth"/>
              <a:defRPr/>
            </a:pPr>
            <a:r>
              <a:rPr lang="zh-CN" altLang="zh-CN" sz="1401" dirty="0"/>
              <a:t>运行时质量</a:t>
            </a:r>
          </a:p>
          <a:p>
            <a:pPr eaLnBrk="1" hangingPunct="1">
              <a:lnSpc>
                <a:spcPts val="1602"/>
              </a:lnSpc>
              <a:buClr>
                <a:srgbClr val="3333B2"/>
              </a:buClr>
              <a:buFontTx/>
              <a:buAutoNum type="alphaLcParenBoth"/>
              <a:defRPr/>
            </a:pPr>
            <a:r>
              <a:rPr lang="zh-CN" altLang="zh-CN" sz="1401" dirty="0"/>
              <a:t>非运行时质量</a:t>
            </a:r>
          </a:p>
          <a:p>
            <a:pPr eaLnBrk="1" hangingPunct="1">
              <a:spcBef>
                <a:spcPts val="734"/>
              </a:spcBef>
              <a:defRPr/>
            </a:pPr>
            <a:r>
              <a:rPr lang="zh-CN" altLang="zh-CN" sz="1602" dirty="0"/>
              <a:t>上下文要求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6162390-FCA8-4741-9EB4-B9ED10C07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47" dirty="0"/>
              <a:t>设计</a:t>
            </a:r>
          </a:p>
        </p:txBody>
      </p:sp>
      <p:sp>
        <p:nvSpPr>
          <p:cNvPr id="41987" name="object 9">
            <a:extLst>
              <a:ext uri="{FF2B5EF4-FFF2-40B4-BE49-F238E27FC236}">
                <a16:creationId xmlns:a16="http://schemas.microsoft.com/office/drawing/2014/main" id="{5EF6140A-FB2A-4409-9B8C-A519E7D4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511175"/>
            <a:ext cx="5537200" cy="2419350"/>
          </a:xfrm>
        </p:spPr>
        <p:txBody>
          <a:bodyPr lIns="0" tIns="143054" rIns="0" bIns="0">
            <a:spAutoFit/>
          </a:bodyPr>
          <a:lstStyle/>
          <a:p>
            <a:pPr marL="371475">
              <a:lnSpc>
                <a:spcPct val="125000"/>
              </a:lnSpc>
            </a:pPr>
            <a:r>
              <a:rPr lang="zh-CN" altLang="zh-CN" sz="1600"/>
              <a:t>设计是创建模型的过程 (记得 SA 的定义) 两种基本类型的体系结构模型</a:t>
            </a:r>
          </a:p>
          <a:p>
            <a:pPr marL="371475">
              <a:spcBef>
                <a:spcPts val="438"/>
              </a:spcBef>
            </a:pPr>
            <a:r>
              <a:rPr lang="zh-CN" altLang="zh-CN" sz="1600"/>
              <a:t>结构和行为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建筑结构</a:t>
            </a:r>
            <a:r>
              <a:rPr lang="zh-CN" altLang="zh-CN" sz="1600"/>
              <a:t>是系统的静态模型 (即系统如何划分为组件)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建筑行为</a:t>
            </a:r>
            <a:r>
              <a:rPr lang="zh-CN" altLang="zh-CN" sz="1600"/>
              <a:t>是系统的动态模型 (即组件如何相互作用以执行一些有用的工作)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C060C76-15AE-4DF0-8DC4-FFA861F6B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269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27" dirty="0"/>
              <a:t>建筑</a:t>
            </a:r>
            <a:r>
              <a:rPr sz="2745" spc="-107" dirty="0"/>
              <a:t> </a:t>
            </a:r>
            <a:r>
              <a:rPr sz="2745" spc="40" dirty="0"/>
              <a:t>视图</a:t>
            </a:r>
          </a:p>
        </p:txBody>
      </p:sp>
      <p:sp>
        <p:nvSpPr>
          <p:cNvPr id="43011" name="object 9">
            <a:extLst>
              <a:ext uri="{FF2B5EF4-FFF2-40B4-BE49-F238E27FC236}">
                <a16:creationId xmlns:a16="http://schemas.microsoft.com/office/drawing/2014/main" id="{EB1FA7FD-4A49-487D-9294-3450DB35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739775"/>
            <a:ext cx="5537200" cy="2333625"/>
          </a:xfrm>
        </p:spPr>
        <p:txBody>
          <a:bodyPr lIns="0" tIns="51181" rIns="0" bIns="0">
            <a:spAutoFit/>
          </a:bodyPr>
          <a:lstStyle/>
          <a:p>
            <a:pPr marL="371475">
              <a:lnSpc>
                <a:spcPct val="125000"/>
              </a:lnSpc>
            </a:pPr>
            <a:r>
              <a:rPr lang="zh-CN" altLang="zh-CN" sz="1600"/>
              <a:t>我们可以从不同的角度来检视一个系统不同的观点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概念</a:t>
            </a:r>
            <a:r>
              <a:rPr lang="zh-CN" altLang="zh-CN" sz="1600"/>
              <a:t>: 组件是职责的集合, 连接器是信息的流动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执行</a:t>
            </a:r>
            <a:r>
              <a:rPr lang="zh-CN" altLang="zh-CN" sz="1600"/>
              <a:t>: 组件是执行单元 (进程), 连接器是进程之间的消息</a:t>
            </a:r>
          </a:p>
          <a:p>
            <a:pPr marL="371475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实现</a:t>
            </a:r>
            <a:r>
              <a:rPr lang="zh-CN" altLang="zh-CN" sz="1600"/>
              <a:t>: 组件是库、源代码、文件等, 连接器是协议、api 调用等。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2324</Words>
  <Application>Microsoft Office PowerPoint</Application>
  <PresentationFormat>自定义</PresentationFormat>
  <Paragraphs>417</Paragraphs>
  <Slides>67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Calibri</vt:lpstr>
      <vt:lpstr>宋体</vt:lpstr>
      <vt:lpstr>Arial</vt:lpstr>
      <vt:lpstr>ＭＳ Ｐゴシック</vt:lpstr>
      <vt:lpstr>Arial Black</vt:lpstr>
      <vt:lpstr>Wingdings</vt:lpstr>
      <vt:lpstr>Trebuchet MS</vt:lpstr>
      <vt:lpstr>Cambria</vt:lpstr>
      <vt:lpstr>Lucida Sans Unicode</vt:lpstr>
      <vt:lpstr>Times New Roman</vt:lpstr>
      <vt:lpstr>自定义设计方案</vt:lpstr>
      <vt:lpstr>Software Architecture</vt:lpstr>
      <vt:lpstr>Conceptual Architecture</vt:lpstr>
      <vt:lpstr>Outline</vt:lpstr>
      <vt:lpstr>Simplified Workflow</vt:lpstr>
      <vt:lpstr>Model abstraction and granularity level</vt:lpstr>
      <vt:lpstr>Definition</vt:lpstr>
      <vt:lpstr>Analysis</vt:lpstr>
      <vt:lpstr>Design</vt:lpstr>
      <vt:lpstr>Architectural views</vt:lpstr>
      <vt:lpstr>Definition</vt:lpstr>
      <vt:lpstr>Conceptual Architecture</vt:lpstr>
      <vt:lpstr>Components in conceptual architecture</vt:lpstr>
      <vt:lpstr>Connectors in conceptual architecture</vt:lpstr>
      <vt:lpstr>Simple example</vt:lpstr>
      <vt:lpstr>Simple example</vt:lpstr>
      <vt:lpstr>Designing Conceptual  Architecture</vt:lpstr>
      <vt:lpstr>Design process</vt:lpstr>
      <vt:lpstr>Design process</vt:lpstr>
      <vt:lpstr>The first step</vt:lpstr>
      <vt:lpstr>Example Application - Functional requirements</vt:lpstr>
      <vt:lpstr>Example Application - Functional requirements</vt:lpstr>
      <vt:lpstr>Example Application - Functional requirements</vt:lpstr>
      <vt:lpstr>The second step</vt:lpstr>
      <vt:lpstr>The second step</vt:lpstr>
      <vt:lpstr>Key Concepts</vt:lpstr>
      <vt:lpstr>Key Concepts</vt:lpstr>
      <vt:lpstr>Key Concepts</vt:lpstr>
      <vt:lpstr>Key Concepts</vt:lpstr>
      <vt:lpstr>Key Concepts</vt:lpstr>
      <vt:lpstr>Key Concepts</vt:lpstr>
      <vt:lpstr>Key Concepts</vt:lpstr>
      <vt:lpstr>Key Concepts</vt:lpstr>
      <vt:lpstr>Key Concepts</vt:lpstr>
      <vt:lpstr>Key Concepts</vt:lpstr>
      <vt:lpstr>Key Concepts</vt:lpstr>
      <vt:lpstr>Categorisation</vt:lpstr>
      <vt:lpstr>Conceptual Architecture: Best Practice</vt:lpstr>
      <vt:lpstr>Conceptual Architecture: Iteration 1</vt:lpstr>
      <vt:lpstr>Component responsibilities</vt:lpstr>
      <vt:lpstr>Component responsibilities</vt:lpstr>
      <vt:lpstr>Iterations</vt:lpstr>
      <vt:lpstr>Conceptual Architecture: Iteration 2</vt:lpstr>
      <vt:lpstr>Component responsibilities</vt:lpstr>
      <vt:lpstr>Behaviour Model</vt:lpstr>
      <vt:lpstr>Behavioural exploration</vt:lpstr>
      <vt:lpstr>Behavioural exploration</vt:lpstr>
      <vt:lpstr>Behavioural exploration</vt:lpstr>
      <vt:lpstr>Component Stereotypes</vt:lpstr>
      <vt:lpstr>Component stereotypes</vt:lpstr>
      <vt:lpstr>Component stereotypes</vt:lpstr>
      <vt:lpstr>Component stereotypes</vt:lpstr>
      <vt:lpstr>Data Models</vt:lpstr>
      <vt:lpstr>Script of Conceptual Architecture</vt:lpstr>
      <vt:lpstr>Design Guidelines</vt:lpstr>
      <vt:lpstr>Conceptual arch. design rules</vt:lpstr>
      <vt:lpstr>Conceptual arch. design rules</vt:lpstr>
      <vt:lpstr>Conceptual arch. design rules</vt:lpstr>
      <vt:lpstr>Conceptual arch. design rules</vt:lpstr>
      <vt:lpstr>Cohesion</vt:lpstr>
      <vt:lpstr>Coupling</vt:lpstr>
      <vt:lpstr>Degree of Coupling</vt:lpstr>
      <vt:lpstr>Aspects of Coupling</vt:lpstr>
      <vt:lpstr>Consequences of Tight Coupling</vt:lpstr>
      <vt:lpstr>Consequences of Loose Coupling</vt:lpstr>
      <vt:lpstr>Type of Coupling in Regard to Quality Attributes</vt:lpstr>
      <vt:lpstr>Examples of Coupling</vt:lpstr>
      <vt:lpstr>Examples of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Architecture Software Architecture VO/KU (707.023/707.024)</dc:title>
  <dc:creator>Qing Ding</dc:creator>
  <cp:lastModifiedBy>acer</cp:lastModifiedBy>
  <cp:revision>28</cp:revision>
  <dcterms:created xsi:type="dcterms:W3CDTF">2016-06-30T09:26:07Z</dcterms:created>
  <dcterms:modified xsi:type="dcterms:W3CDTF">2018-09-24T07:07:34Z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2015-11-04T00:00:00Z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2015-11-04T00:00:00Z</vt:filetime>
  </property>
</Properties>
</file>