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6"/>
  </p:notesMasterIdLst>
  <p:sldIdLst>
    <p:sldId id="310" r:id="rId2"/>
    <p:sldId id="311" r:id="rId3"/>
    <p:sldId id="312" r:id="rId4"/>
    <p:sldId id="31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1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15" r:id="rId41"/>
    <p:sldId id="295" r:id="rId42"/>
    <p:sldId id="296" r:id="rId43"/>
    <p:sldId id="297" r:id="rId44"/>
    <p:sldId id="298" r:id="rId45"/>
    <p:sldId id="299" r:id="rId46"/>
    <p:sldId id="316" r:id="rId47"/>
    <p:sldId id="301" r:id="rId48"/>
    <p:sldId id="302" r:id="rId49"/>
    <p:sldId id="303" r:id="rId50"/>
    <p:sldId id="317" r:id="rId51"/>
    <p:sldId id="305" r:id="rId52"/>
    <p:sldId id="306" r:id="rId53"/>
    <p:sldId id="307" r:id="rId54"/>
    <p:sldId id="308" r:id="rId55"/>
  </p:sldIdLst>
  <p:sldSz cx="6153150" cy="3460750"/>
  <p:notesSz cx="4610100" cy="34607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96" y="60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3C5046-BD38-4DCB-B820-112BF95F81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C2063-A23A-4361-BE2B-29F06F2AA0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A9E8CF-6C09-4AA5-BF3A-C1C4F2DFD242}" type="datetimeFigureOut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24DFCB7-4F49-4E83-AF2F-5EA511755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ED9E254-23E2-4A9B-914B-EA5DD15CB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31FE9-1002-4C85-9C11-71BD64AC83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65221-A839-4BBC-B974-3ABAE99C2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A3779B-C187-4C55-978C-42C1753BC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F9E333B-2079-489A-A72C-BF259F4AD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2D412D-0FD9-4B3D-9216-381B1E319BC2}" type="slidenum">
              <a:rPr lang="en-US" altLang="zh-CN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0AB1046-8FCC-4BFD-AEB3-0FC782CAAC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66CD621-9D24-45D8-8E3B-232E0D45B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1581CC0-DBCF-431E-98EE-C726E162F1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2BD64E47-C089-42D5-BAAB-1BCBB3633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4EBD932-4879-48CA-B2AD-CC47D5920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216C73-3854-42B3-A3F4-E7D0E406279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97756DE-C378-4F4A-803D-964EF088E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1CF51813-CD4F-4730-BB89-44986454C4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6B17661-E747-4E9F-A4DD-073F06C9F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EEDB49-8FC3-4561-BE15-B8F0B26048F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0E988CC8-4188-4748-A95C-BB680AF9DB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7D66F6B4-5A60-4629-AB8C-216A108F83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B8B1D7C8-A7A5-47FF-A95F-F1922AAA3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D850C-E266-49FA-ADE4-E0A1EB3FE1E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ABAB43D1-DA3C-449C-9A4A-C96A319CD1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77A2E569-9C58-4329-BB45-E1F06B9256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6BEED08F-2A55-46C0-88D7-41F49B931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EF97E5-B46B-4A30-80F6-4CE43FEE12D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9650A2CE-66B7-4112-A8BF-2595882DF4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499F012D-8271-46A9-99E1-FADDB373B8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AC9C525C-2918-4287-8C1F-68759667B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00E222-76C7-4949-A03E-8A89D2D0E27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487" y="1075076"/>
            <a:ext cx="5230178" cy="7418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973" y="1961092"/>
            <a:ext cx="4307205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0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3D5A8-4C8A-4CEB-88EB-6DBF0D60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F5F28A3-BA70-423B-8ECC-A4194E34D9D4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4ECD9-D1C5-43AC-9817-069C3F6A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18DE-72EA-4FAE-A376-AA6226C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822598-2162-44DA-80E5-EB04DBF346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40FAD-EA9F-4CCE-B0BA-A3605B7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B6ACED1-262F-4531-8873-70E3C6D51055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113D1-2059-4E2E-9D4E-9615259C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18EE9-8BEC-4DF0-9EF5-9409626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41DED9-E13D-4649-AC17-FC1A61D84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3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61034" y="138592"/>
            <a:ext cx="1384459" cy="2952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7658" y="138592"/>
            <a:ext cx="4050824" cy="2952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8C196-DD8A-43AA-9BB1-3FDDAA2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1233B07-712C-4B10-B9B0-07262F6AF920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6CC91-C93D-4A58-B217-063152AC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C5F9-BA5C-47A3-BF4C-BFDE92D2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3D8467-3182-4160-A51D-0991A6381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4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5A9DCD63-5B5E-4972-B932-A9BEAF00C1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2738" y="3255963"/>
            <a:ext cx="2708275" cy="155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57999" tIns="28999" rIns="57999" bIns="2899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35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63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0A21FD1B-D034-428D-A486-20B5E28986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7850" y="3286125"/>
            <a:ext cx="495300" cy="155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57999" tIns="28999" rIns="57999" bIns="2899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635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A611674C-A20C-4436-A895-EE6CE8E30CB0}" type="slidenum">
              <a:rPr lang="en-US" altLang="zh-CN" sz="635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635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837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1776"/>
            </a:lvl1pPr>
            <a:lvl2pPr>
              <a:defRPr sz="1776"/>
            </a:lvl2pPr>
            <a:lvl3pPr>
              <a:defRPr sz="1776"/>
            </a:lvl3pPr>
            <a:lvl4pPr>
              <a:defRPr sz="1776"/>
            </a:lvl4pPr>
            <a:lvl5pPr>
              <a:defRPr sz="17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E8F400CE-B31A-45D5-8B69-EDB800D1C7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E4B0093-BB7B-4DDC-85BC-BC0D8C5FB51E}" type="datetime1">
              <a:rPr lang="zh-CN" altLang="en-US"/>
              <a:pPr>
                <a:defRPr/>
              </a:pPr>
              <a:t>2018/9/25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B75A2C82-CA46-4BFC-BA5C-D4F0A8A45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D259AA41-8CA3-4744-874B-83B55D700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4A93B9-177D-4573-8DAF-81DF0F12A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109DDD7A-44C1-467E-9543-D4CC9D8F361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DD083A-9CF5-460C-B74A-602D474FD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935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210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7658" y="950070"/>
            <a:ext cx="5537835" cy="206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7"/>
            <a:ext cx="5537835" cy="20508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269">
                <a:solidFill>
                  <a:schemeClr val="accent1"/>
                </a:solidFill>
              </a:defRPr>
            </a:lvl1pPr>
            <a:lvl2pPr marL="290028" indent="0">
              <a:buFontTx/>
              <a:buNone/>
              <a:defRPr/>
            </a:lvl2pPr>
            <a:lvl3pPr marL="580058" indent="0">
              <a:buFontTx/>
              <a:buNone/>
              <a:defRPr/>
            </a:lvl3pPr>
            <a:lvl4pPr marL="870086" indent="0">
              <a:buFontTx/>
              <a:buNone/>
              <a:defRPr/>
            </a:lvl4pPr>
            <a:lvl5pPr marL="116011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192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ACA82984-9443-45A9-B700-BBB2BEEA65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819150"/>
            <a:ext cx="39052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6814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7"/>
            <a:ext cx="5537835" cy="20508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269">
                <a:solidFill>
                  <a:schemeClr val="accent1"/>
                </a:solidFill>
              </a:defRPr>
            </a:lvl1pPr>
            <a:lvl2pPr marL="290028" indent="0">
              <a:buFontTx/>
              <a:buNone/>
              <a:defRPr/>
            </a:lvl2pPr>
            <a:lvl3pPr marL="580058" indent="0">
              <a:buFontTx/>
              <a:buNone/>
              <a:defRPr/>
            </a:lvl3pPr>
            <a:lvl4pPr marL="870086" indent="0">
              <a:buFontTx/>
              <a:buNone/>
              <a:defRPr/>
            </a:lvl4pPr>
            <a:lvl5pPr marL="116011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35658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A32CEB9C-79C7-4F70-B581-A4915F603F35}"/>
              </a:ext>
            </a:extLst>
          </p:cNvPr>
          <p:cNvSpPr/>
          <p:nvPr userDrawn="1"/>
        </p:nvSpPr>
        <p:spPr>
          <a:xfrm>
            <a:off x="0" y="-17463"/>
            <a:ext cx="6153150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CA6AD4-7CFB-4D99-AC0E-B4795A514B2E}"/>
              </a:ext>
            </a:extLst>
          </p:cNvPr>
          <p:cNvSpPr/>
          <p:nvPr userDrawn="1"/>
        </p:nvSpPr>
        <p:spPr>
          <a:xfrm>
            <a:off x="0" y="-17463"/>
            <a:ext cx="61531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6336B02-DC09-4F9E-9C5B-8B266C1F1580}"/>
              </a:ext>
            </a:extLst>
          </p:cNvPr>
          <p:cNvSpPr/>
          <p:nvPr userDrawn="1"/>
        </p:nvSpPr>
        <p:spPr>
          <a:xfrm>
            <a:off x="4000500" y="-17463"/>
            <a:ext cx="21526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29A82097-4E1D-4566-83AD-986522A44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23838"/>
            <a:ext cx="90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99548" y="-17087"/>
            <a:ext cx="2153603" cy="279744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812" y="1381738"/>
            <a:ext cx="3120303" cy="511583"/>
          </a:xfrm>
        </p:spPr>
        <p:txBody>
          <a:bodyPr/>
          <a:lstStyle>
            <a:lvl1pPr>
              <a:defRPr sz="177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3384" y="1960841"/>
            <a:ext cx="3120303" cy="705219"/>
          </a:xfrm>
        </p:spPr>
        <p:txBody>
          <a:bodyPr/>
          <a:lstStyle>
            <a:lvl1pPr marL="0" marR="0" indent="0" algn="l" defTabSz="145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691434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A7CCA39-DBC9-4A63-B389-0561B346CCD9}"/>
              </a:ext>
            </a:extLst>
          </p:cNvPr>
          <p:cNvSpPr/>
          <p:nvPr userDrawn="1"/>
        </p:nvSpPr>
        <p:spPr>
          <a:xfrm>
            <a:off x="5718175" y="0"/>
            <a:ext cx="434975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C2D176C-55CA-4115-A396-A88A954BE245}"/>
              </a:ext>
            </a:extLst>
          </p:cNvPr>
          <p:cNvSpPr/>
          <p:nvPr userDrawn="1"/>
        </p:nvSpPr>
        <p:spPr>
          <a:xfrm>
            <a:off x="4000500" y="-1588"/>
            <a:ext cx="214313" cy="3116263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AB1A5CE-E52A-42B8-8A66-7A33F10D5A70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CF52062-6E81-4D31-80E0-ECBC9C2EF772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9C0E70-AF3A-4401-87A3-7610197D8054}"/>
              </a:ext>
            </a:extLst>
          </p:cNvPr>
          <p:cNvSpPr/>
          <p:nvPr userDrawn="1"/>
        </p:nvSpPr>
        <p:spPr>
          <a:xfrm>
            <a:off x="3463925" y="3116263"/>
            <a:ext cx="2689225" cy="344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25CD504C-1F77-487F-BA2B-85E2A1F245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52950" y="3125788"/>
            <a:ext cx="1371600" cy="307975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C48186EF-DDDF-4638-88A5-B39AEAEC046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ED9EAAA4-2640-4FF6-9709-44A220F555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6593" y="789845"/>
            <a:ext cx="3385300" cy="740610"/>
          </a:xfrm>
        </p:spPr>
        <p:txBody>
          <a:bodyPr anchor="t"/>
          <a:lstStyle>
            <a:lvl1pPr algn="l" defTabSz="5800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76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211205" y="1"/>
            <a:ext cx="1507522" cy="3114675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45696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165" y="-13819"/>
            <a:ext cx="5281637" cy="576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3C492-674B-483A-A12C-A7C55F9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CCA28EC-77F2-4944-9903-1C7A08638484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C02BB-BED6-4FD4-AF33-7936547A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CF473-0A86-4E18-A986-951E9401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A98C61-305E-4762-91B9-10CDB5603C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58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45E8C7F1-D364-49FC-9816-D965C9CD4C04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B97B1B56-2581-4583-A55B-9486E64E4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362075"/>
            <a:ext cx="24050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7658" y="1067292"/>
            <a:ext cx="3245166" cy="1621556"/>
          </a:xfrm>
        </p:spPr>
        <p:txBody>
          <a:bodyPr>
            <a:noAutofit/>
          </a:bodyPr>
          <a:lstStyle>
            <a:lvl1pPr marL="0" marR="0" indent="0" algn="l" defTabSz="14501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2792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64791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3ADBF1E-FB21-4482-9D95-4CF622F5213A}"/>
              </a:ext>
            </a:extLst>
          </p:cNvPr>
          <p:cNvSpPr/>
          <p:nvPr userDrawn="1"/>
        </p:nvSpPr>
        <p:spPr>
          <a:xfrm>
            <a:off x="2014538" y="781050"/>
            <a:ext cx="4138612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317409" y="962350"/>
            <a:ext cx="3613548" cy="1698016"/>
          </a:xfrm>
        </p:spPr>
        <p:txBody>
          <a:bodyPr/>
          <a:lstStyle>
            <a:lvl1pPr marL="0" indent="0">
              <a:buNone/>
              <a:defRPr sz="1523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274" y="780451"/>
            <a:ext cx="1981314" cy="1999544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579048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BAE0D53B-E4CF-4193-A0F1-0014C0E7B4B2}"/>
              </a:ext>
            </a:extLst>
          </p:cNvPr>
          <p:cNvSpPr/>
          <p:nvPr userDrawn="1"/>
        </p:nvSpPr>
        <p:spPr>
          <a:xfrm>
            <a:off x="0" y="1149350"/>
            <a:ext cx="2692400" cy="16287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464BB3F-EBD2-4514-92EB-1B05870F45C4}"/>
              </a:ext>
            </a:extLst>
          </p:cNvPr>
          <p:cNvSpPr/>
          <p:nvPr userDrawn="1"/>
        </p:nvSpPr>
        <p:spPr bwMode="auto">
          <a:xfrm>
            <a:off x="1588" y="777875"/>
            <a:ext cx="2690812" cy="3714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8400" tIns="29201" rIns="58400" bIns="29201" anchor="ctr"/>
          <a:lstStyle>
            <a:lvl1pPr marL="119063" indent="-1190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539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2714795" y="778238"/>
            <a:ext cx="3438356" cy="1999544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3472" y="1251242"/>
            <a:ext cx="2107454" cy="1438134"/>
          </a:xfrm>
        </p:spPr>
        <p:txBody>
          <a:bodyPr>
            <a:normAutofit/>
          </a:bodyPr>
          <a:lstStyle>
            <a:lvl1pPr>
              <a:defRPr sz="101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07660" y="782932"/>
            <a:ext cx="2296037" cy="36626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269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617599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934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D01A9495-843A-4BF1-A159-35E5D71D24B1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999" tIns="28999" rIns="57999" bIns="2899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3389" y="957052"/>
            <a:ext cx="5126200" cy="911474"/>
          </a:xfrm>
        </p:spPr>
        <p:txBody>
          <a:bodyPr>
            <a:normAutofit/>
          </a:bodyPr>
          <a:lstStyle>
            <a:lvl1pPr marL="72508" indent="-72508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None/>
              <a:defRPr sz="1523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71758" y="1914098"/>
            <a:ext cx="2687730" cy="298709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Font typeface="Arial" pitchFamily="34" charset="0"/>
              <a:buNone/>
              <a:defRPr lang="en-US" sz="1269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71758" y="2249723"/>
            <a:ext cx="2687730" cy="47330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Font typeface="Arial" pitchFamily="34" charset="0"/>
              <a:buNone/>
              <a:defRPr lang="en-US" sz="1016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10984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28054B10-D07B-4D6B-9FC6-EC07DD8208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2133600" y="752475"/>
            <a:ext cx="19050" cy="21224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1744" tIns="10871" rIns="21744" bIns="1087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143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7659" y="1021308"/>
            <a:ext cx="1754567" cy="16744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143"/>
              </a:spcAft>
              <a:buFont typeface="Arial" pitchFamily="34" charset="0"/>
              <a:buNone/>
              <a:defRPr sz="1143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2343754" y="756238"/>
            <a:ext cx="3523769" cy="2209967"/>
          </a:xfrm>
        </p:spPr>
        <p:txBody>
          <a:bodyPr rtlCol="0" anchor="ctr" anchorCtr="1">
            <a:noAutofit/>
          </a:bodyPr>
          <a:lstStyle>
            <a:lvl1pPr marL="38267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8361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808647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889"/>
            </a:lvl1pPr>
            <a:lvl2pPr>
              <a:buClr>
                <a:schemeClr val="accent1"/>
              </a:buClr>
              <a:defRPr sz="698"/>
            </a:lvl2pPr>
            <a:lvl3pPr>
              <a:buClr>
                <a:schemeClr val="accent1"/>
              </a:buClr>
              <a:defRPr sz="698"/>
            </a:lvl3pPr>
            <a:lvl4pPr>
              <a:buClr>
                <a:schemeClr val="accent1"/>
              </a:buClr>
              <a:defRPr sz="698"/>
            </a:lvl4pPr>
            <a:lvl5pPr>
              <a:buClr>
                <a:schemeClr val="accent1"/>
              </a:buClr>
              <a:defRPr sz="6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6628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951070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889"/>
            </a:lvl1pPr>
            <a:lvl2pPr>
              <a:buClr>
                <a:schemeClr val="accent1"/>
              </a:buClr>
              <a:defRPr sz="698"/>
            </a:lvl2pPr>
            <a:lvl3pPr>
              <a:buClr>
                <a:schemeClr val="accent1"/>
              </a:buClr>
              <a:defRPr sz="698"/>
            </a:lvl3pPr>
            <a:lvl4pPr>
              <a:buClr>
                <a:schemeClr val="accent1"/>
              </a:buClr>
              <a:defRPr sz="698"/>
            </a:lvl4pPr>
            <a:lvl5pPr>
              <a:buClr>
                <a:schemeClr val="accent1"/>
              </a:buClr>
              <a:defRPr sz="6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7"/>
            <a:ext cx="5537835" cy="20508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269">
                <a:solidFill>
                  <a:schemeClr val="accent1"/>
                </a:solidFill>
              </a:defRPr>
            </a:lvl1pPr>
            <a:lvl2pPr marL="290028" indent="0">
              <a:buFontTx/>
              <a:buNone/>
              <a:defRPr/>
            </a:lvl2pPr>
            <a:lvl3pPr marL="580058" indent="0">
              <a:buFontTx/>
              <a:buNone/>
              <a:defRPr/>
            </a:lvl3pPr>
            <a:lvl4pPr marL="870086" indent="0">
              <a:buFontTx/>
              <a:buNone/>
              <a:defRPr/>
            </a:lvl4pPr>
            <a:lvl5pPr marL="116011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420032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015" y="-169032"/>
            <a:ext cx="4511242" cy="552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5318" y="1115134"/>
            <a:ext cx="2639659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57527" y="1115134"/>
            <a:ext cx="2640727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0742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33A1C26E-B18F-4392-A61B-DA3A3C24E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498C27C3-4B76-4B54-80E1-425AEB02A7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FFA1775-B31C-4712-A753-819A3189FD45}" type="datetime1">
              <a:rPr lang="zh-CN" altLang="en-US"/>
              <a:pPr>
                <a:defRPr/>
              </a:pPr>
              <a:t>2018/9/25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9E2D0800-202D-4890-96D2-40C1AB48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F992CB-3A36-463B-AC81-7FCBE8B25D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057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18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4398" y="980714"/>
            <a:ext cx="1830406" cy="17312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12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3"/>
            <a:ext cx="2676621" cy="2876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8C61F8A2-020A-4F8A-858C-82BF1DF36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10E53B2-F66E-497B-8EBA-788A6E3A7A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9/25/2018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8B2A92FF-9F6B-4A68-99F0-EB6689FA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72533">
              <a:lnSpc>
                <a:spcPts val="723"/>
              </a:lnSpc>
              <a:defRPr sz="663" b="1" i="0" spc="12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>
              <a:defRPr/>
            </a:pPr>
            <a:fld id="{FBD47DD1-EBC8-47BD-A0B8-7FB866D3BB4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3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57" y="2223856"/>
            <a:ext cx="5230178" cy="687343"/>
          </a:xfrm>
        </p:spPr>
        <p:txBody>
          <a:bodyPr anchor="t"/>
          <a:lstStyle>
            <a:lvl1pPr algn="l">
              <a:defRPr sz="253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6057" y="1466815"/>
            <a:ext cx="5230178" cy="757039"/>
          </a:xfrm>
        </p:spPr>
        <p:txBody>
          <a:bodyPr anchor="b"/>
          <a:lstStyle>
            <a:lvl1pPr marL="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1pPr>
            <a:lvl2pPr marL="29002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058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008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0115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0145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017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020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023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45C8F-FF22-4685-968E-549B4D92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324C513-3FDE-48B8-A756-4C757FF75807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963A3-B351-45D8-A049-91BB799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75DD4-30CB-4FEB-B2F0-FEDB355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F83BE4-1BD5-46C4-9E8A-4A5913DBFC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0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3782B-6D5A-4BD1-91AF-6B1B0AB29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98650"/>
            <a:ext cx="44180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1192037"/>
            <a:ext cx="5537835" cy="687343"/>
          </a:xfrm>
        </p:spPr>
        <p:txBody>
          <a:bodyPr>
            <a:noAutofit/>
          </a:bodyPr>
          <a:lstStyle>
            <a:lvl1pPr algn="l">
              <a:defRPr sz="444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5825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657" y="807512"/>
            <a:ext cx="2717642" cy="2283935"/>
          </a:xfrm>
        </p:spPr>
        <p:txBody>
          <a:bodyPr/>
          <a:lstStyle>
            <a:lvl1pPr>
              <a:defRPr sz="1776"/>
            </a:lvl1pPr>
            <a:lvl2pPr>
              <a:defRPr sz="1523"/>
            </a:lvl2pPr>
            <a:lvl3pPr>
              <a:defRPr sz="1269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27851" y="807512"/>
            <a:ext cx="2717642" cy="2283935"/>
          </a:xfrm>
        </p:spPr>
        <p:txBody>
          <a:bodyPr/>
          <a:lstStyle>
            <a:lvl1pPr>
              <a:defRPr sz="1776"/>
            </a:lvl1pPr>
            <a:lvl2pPr>
              <a:defRPr sz="1523"/>
            </a:lvl2pPr>
            <a:lvl3pPr>
              <a:defRPr sz="1269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FBD198-0785-489B-A4F4-1F19E34F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A979873-05CC-44E8-B266-95A09A7AD8A3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244ADFD-082E-4136-BD5C-6438CF0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FC9A06A-E0FD-444D-BA10-7924F667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2568F5-5C2D-41E6-99D7-D1BB9FDB7E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659" y="774665"/>
            <a:ext cx="2718710" cy="322843"/>
          </a:xfrm>
        </p:spPr>
        <p:txBody>
          <a:bodyPr anchor="b"/>
          <a:lstStyle>
            <a:lvl1pPr marL="0" indent="0">
              <a:buNone/>
              <a:defRPr sz="1523" b="1"/>
            </a:lvl1pPr>
            <a:lvl2pPr marL="290028" indent="0">
              <a:buNone/>
              <a:defRPr sz="1269" b="1"/>
            </a:lvl2pPr>
            <a:lvl3pPr marL="580058" indent="0">
              <a:buNone/>
              <a:defRPr sz="1143" b="1"/>
            </a:lvl3pPr>
            <a:lvl4pPr marL="870086" indent="0">
              <a:buNone/>
              <a:defRPr sz="1016" b="1"/>
            </a:lvl4pPr>
            <a:lvl5pPr marL="1160115" indent="0">
              <a:buNone/>
              <a:defRPr sz="1016" b="1"/>
            </a:lvl5pPr>
            <a:lvl6pPr marL="1450145" indent="0">
              <a:buNone/>
              <a:defRPr sz="1016" b="1"/>
            </a:lvl6pPr>
            <a:lvl7pPr marL="1740173" indent="0">
              <a:buNone/>
              <a:defRPr sz="1016" b="1"/>
            </a:lvl7pPr>
            <a:lvl8pPr marL="2030201" indent="0">
              <a:buNone/>
              <a:defRPr sz="1016" b="1"/>
            </a:lvl8pPr>
            <a:lvl9pPr marL="2320230" indent="0">
              <a:buNone/>
              <a:defRPr sz="1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7659" y="1097508"/>
            <a:ext cx="2718710" cy="1993937"/>
          </a:xfrm>
        </p:spPr>
        <p:txBody>
          <a:bodyPr/>
          <a:lstStyle>
            <a:lvl1pPr>
              <a:defRPr sz="1523"/>
            </a:lvl1pPr>
            <a:lvl2pPr>
              <a:defRPr sz="1269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25718" y="774665"/>
            <a:ext cx="2719777" cy="322843"/>
          </a:xfrm>
        </p:spPr>
        <p:txBody>
          <a:bodyPr anchor="b"/>
          <a:lstStyle>
            <a:lvl1pPr marL="0" indent="0">
              <a:buNone/>
              <a:defRPr sz="1523" b="1"/>
            </a:lvl1pPr>
            <a:lvl2pPr marL="290028" indent="0">
              <a:buNone/>
              <a:defRPr sz="1269" b="1"/>
            </a:lvl2pPr>
            <a:lvl3pPr marL="580058" indent="0">
              <a:buNone/>
              <a:defRPr sz="1143" b="1"/>
            </a:lvl3pPr>
            <a:lvl4pPr marL="870086" indent="0">
              <a:buNone/>
              <a:defRPr sz="1016" b="1"/>
            </a:lvl4pPr>
            <a:lvl5pPr marL="1160115" indent="0">
              <a:buNone/>
              <a:defRPr sz="1016" b="1"/>
            </a:lvl5pPr>
            <a:lvl6pPr marL="1450145" indent="0">
              <a:buNone/>
              <a:defRPr sz="1016" b="1"/>
            </a:lvl6pPr>
            <a:lvl7pPr marL="1740173" indent="0">
              <a:buNone/>
              <a:defRPr sz="1016" b="1"/>
            </a:lvl7pPr>
            <a:lvl8pPr marL="2030201" indent="0">
              <a:buNone/>
              <a:defRPr sz="1016" b="1"/>
            </a:lvl8pPr>
            <a:lvl9pPr marL="2320230" indent="0">
              <a:buNone/>
              <a:defRPr sz="1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25718" y="1097508"/>
            <a:ext cx="2719777" cy="1993937"/>
          </a:xfrm>
        </p:spPr>
        <p:txBody>
          <a:bodyPr/>
          <a:lstStyle>
            <a:lvl1pPr>
              <a:defRPr sz="1523"/>
            </a:lvl1pPr>
            <a:lvl2pPr>
              <a:defRPr sz="1269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E7EF0AC-BF07-4BB4-8896-6CB86BEC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3BC1524-D280-4043-ADC9-06A8B8550BA5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CBA3C7B-69E3-4503-A988-50C59CCA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5E5840A-B12D-4380-9958-29D730E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C15FB9-9003-46FA-B449-67B67BC53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284E66A-B5CD-43B4-B8A6-CEC4C9C0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8C79563-9044-43A7-B17B-E61DB21CC1EE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A8431EC-2F77-47F1-B29D-0F52B139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8772463-2E21-4B58-AADE-5F87BB14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55E8FF-BF6F-40DE-B60B-C3C6C03B4F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79A76EC-1926-4AFE-9962-695E57C4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DAE8222-BAF4-46DC-A073-6DF77AE85219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B98D2D6-A735-40B9-BEDB-2081445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EEB5A41-4F93-47D4-8E15-2F95F8F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E44CD6-CAEA-4D8A-AF9D-653EB149DB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1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661" y="137790"/>
            <a:ext cx="2024344" cy="586405"/>
          </a:xfrm>
        </p:spPr>
        <p:txBody>
          <a:bodyPr anchor="b"/>
          <a:lstStyle>
            <a:lvl1pPr algn="l">
              <a:defRPr sz="126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5711" y="137789"/>
            <a:ext cx="3439782" cy="2953654"/>
          </a:xfrm>
        </p:spPr>
        <p:txBody>
          <a:bodyPr/>
          <a:lstStyle>
            <a:lvl1pPr>
              <a:defRPr sz="2031"/>
            </a:lvl1pPr>
            <a:lvl2pPr>
              <a:defRPr sz="1776"/>
            </a:lvl2pPr>
            <a:lvl3pPr>
              <a:defRPr sz="1523"/>
            </a:lvl3pPr>
            <a:lvl4pPr>
              <a:defRPr sz="1269"/>
            </a:lvl4pPr>
            <a:lvl5pPr>
              <a:defRPr sz="1269"/>
            </a:lvl5pPr>
            <a:lvl6pPr>
              <a:defRPr sz="1269"/>
            </a:lvl6pPr>
            <a:lvl7pPr>
              <a:defRPr sz="1269"/>
            </a:lvl7pPr>
            <a:lvl8pPr>
              <a:defRPr sz="1269"/>
            </a:lvl8pPr>
            <a:lvl9pPr>
              <a:defRPr sz="126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661" y="724195"/>
            <a:ext cx="2024344" cy="2367249"/>
          </a:xfrm>
        </p:spPr>
        <p:txBody>
          <a:bodyPr/>
          <a:lstStyle>
            <a:lvl1pPr marL="0" indent="0">
              <a:buNone/>
              <a:defRPr sz="889"/>
            </a:lvl1pPr>
            <a:lvl2pPr marL="290028" indent="0">
              <a:buNone/>
              <a:defRPr sz="762"/>
            </a:lvl2pPr>
            <a:lvl3pPr marL="580058" indent="0">
              <a:buNone/>
              <a:defRPr sz="635"/>
            </a:lvl3pPr>
            <a:lvl4pPr marL="870086" indent="0">
              <a:buNone/>
              <a:defRPr sz="571"/>
            </a:lvl4pPr>
            <a:lvl5pPr marL="1160115" indent="0">
              <a:buNone/>
              <a:defRPr sz="571"/>
            </a:lvl5pPr>
            <a:lvl6pPr marL="1450145" indent="0">
              <a:buNone/>
              <a:defRPr sz="571"/>
            </a:lvl6pPr>
            <a:lvl7pPr marL="1740173" indent="0">
              <a:buNone/>
              <a:defRPr sz="571"/>
            </a:lvl7pPr>
            <a:lvl8pPr marL="2030201" indent="0">
              <a:buNone/>
              <a:defRPr sz="571"/>
            </a:lvl8pPr>
            <a:lvl9pPr marL="2320230" indent="0">
              <a:buNone/>
              <a:defRPr sz="5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CF70ED-7198-49E0-A917-19B40473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7B77E5D-AFD9-4924-8EC3-155218717097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F3F10E2-F431-4BF4-A146-792DEC80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5EDD8C-B0B2-4B6E-BD79-E4167998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69CBD87-F9B5-4D62-88F7-21C5B52FD7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061" y="2422526"/>
            <a:ext cx="3691890" cy="285993"/>
          </a:xfrm>
        </p:spPr>
        <p:txBody>
          <a:bodyPr anchor="b"/>
          <a:lstStyle>
            <a:lvl1pPr algn="l">
              <a:defRPr sz="126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6061" y="309224"/>
            <a:ext cx="3691890" cy="2076450"/>
          </a:xfrm>
        </p:spPr>
        <p:txBody>
          <a:bodyPr rtlCol="0">
            <a:normAutofit/>
          </a:bodyPr>
          <a:lstStyle>
            <a:lvl1pPr marL="0" indent="0">
              <a:buNone/>
              <a:defRPr sz="2031"/>
            </a:lvl1pPr>
            <a:lvl2pPr marL="290028" indent="0">
              <a:buNone/>
              <a:defRPr sz="1776"/>
            </a:lvl2pPr>
            <a:lvl3pPr marL="580058" indent="0">
              <a:buNone/>
              <a:defRPr sz="1523"/>
            </a:lvl3pPr>
            <a:lvl4pPr marL="870086" indent="0">
              <a:buNone/>
              <a:defRPr sz="1269"/>
            </a:lvl4pPr>
            <a:lvl5pPr marL="1160115" indent="0">
              <a:buNone/>
              <a:defRPr sz="1269"/>
            </a:lvl5pPr>
            <a:lvl6pPr marL="1450145" indent="0">
              <a:buNone/>
              <a:defRPr sz="1269"/>
            </a:lvl6pPr>
            <a:lvl7pPr marL="1740173" indent="0">
              <a:buNone/>
              <a:defRPr sz="1269"/>
            </a:lvl7pPr>
            <a:lvl8pPr marL="2030201" indent="0">
              <a:buNone/>
              <a:defRPr sz="1269"/>
            </a:lvl8pPr>
            <a:lvl9pPr marL="2320230" indent="0">
              <a:buNone/>
              <a:defRPr sz="1269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6061" y="2708519"/>
            <a:ext cx="3691890" cy="406157"/>
          </a:xfrm>
        </p:spPr>
        <p:txBody>
          <a:bodyPr/>
          <a:lstStyle>
            <a:lvl1pPr marL="0" indent="0">
              <a:buNone/>
              <a:defRPr sz="889"/>
            </a:lvl1pPr>
            <a:lvl2pPr marL="290028" indent="0">
              <a:buNone/>
              <a:defRPr sz="762"/>
            </a:lvl2pPr>
            <a:lvl3pPr marL="580058" indent="0">
              <a:buNone/>
              <a:defRPr sz="635"/>
            </a:lvl3pPr>
            <a:lvl4pPr marL="870086" indent="0">
              <a:buNone/>
              <a:defRPr sz="571"/>
            </a:lvl4pPr>
            <a:lvl5pPr marL="1160115" indent="0">
              <a:buNone/>
              <a:defRPr sz="571"/>
            </a:lvl5pPr>
            <a:lvl6pPr marL="1450145" indent="0">
              <a:buNone/>
              <a:defRPr sz="571"/>
            </a:lvl6pPr>
            <a:lvl7pPr marL="1740173" indent="0">
              <a:buNone/>
              <a:defRPr sz="571"/>
            </a:lvl7pPr>
            <a:lvl8pPr marL="2030201" indent="0">
              <a:buNone/>
              <a:defRPr sz="571"/>
            </a:lvl8pPr>
            <a:lvl9pPr marL="2320230" indent="0">
              <a:buNone/>
              <a:defRPr sz="5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F39942F-E11A-487F-BE3D-D65BD77D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F837995-C65D-4F2D-A86F-177B2748AC56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41DC5DA-7AE1-4586-B28E-5FCF544F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CC13985-C974-4C0D-8B0D-CD657041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4D1B97-2FD9-41C4-B013-DE5088750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08DFAFD-6BE7-4B67-94E1-A10377E09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7975" y="138113"/>
            <a:ext cx="5537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51D0AE-27CA-4446-A420-36D25288D1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7975" y="808038"/>
            <a:ext cx="5537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A6DF5-79E2-4E17-88B8-49EBD517E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7975" y="3208338"/>
            <a:ext cx="143510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62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44C0F9C1-6E1B-430E-B300-2D915DD86F96}" type="datetime1">
              <a:rPr lang="zh-CN" altLang="en-US"/>
              <a:pPr>
                <a:defRPr/>
              </a:pPr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29E33-D5FC-49F3-A64C-35342F9CB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1850" y="3208338"/>
            <a:ext cx="194945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62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C2CAC-AFFE-4C17-91EC-6AAD65C6D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10075" y="3208338"/>
            <a:ext cx="1435100" cy="184150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62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7B605B-DA06-499C-B136-73A235256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09736940-6F39-4500-88CE-CAC3AFF517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  <p:sldLayoutId id="2147483923" r:id="rId21"/>
    <p:sldLayoutId id="2147483924" r:id="rId22"/>
    <p:sldLayoutId id="2147483925" r:id="rId23"/>
    <p:sldLayoutId id="2147483926" r:id="rId24"/>
    <p:sldLayoutId id="2147483927" r:id="rId25"/>
    <p:sldLayoutId id="2147483928" r:id="rId26"/>
    <p:sldLayoutId id="2147483929" r:id="rId27"/>
    <p:sldLayoutId id="2147483930" r:id="rId28"/>
    <p:sldLayoutId id="2147483931" r:id="rId29"/>
    <p:sldLayoutId id="2147483932" r:id="rId3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90097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580193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870291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160387" algn="ctr" rtl="0" fontAlgn="base">
        <a:spcBef>
          <a:spcPct val="0"/>
        </a:spcBef>
        <a:spcAft>
          <a:spcPct val="0"/>
        </a:spcAft>
        <a:defRPr sz="2792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12725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177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13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238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01750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5531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1885628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175725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465822" indent="-145049" algn="l" defTabSz="580193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097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193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0291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0387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0483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0580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0677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0772" algn="l" defTabSz="58019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2">
            <a:extLst>
              <a:ext uri="{FF2B5EF4-FFF2-40B4-BE49-F238E27FC236}">
                <a16:creationId xmlns:a16="http://schemas.microsoft.com/office/drawing/2014/main" id="{287A34E9-E6D0-4E2F-B6A8-7CA1CB1C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9438"/>
            <a:ext cx="6153150" cy="461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1">
            <a:extLst>
              <a:ext uri="{FF2B5EF4-FFF2-40B4-BE49-F238E27FC236}">
                <a16:creationId xmlns:a16="http://schemas.microsoft.com/office/drawing/2014/main" id="{805233B4-51A9-4B58-BE9D-AFCC247A2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8813" y="1054100"/>
            <a:ext cx="4932362" cy="930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808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7B2523E6-C25A-41A7-868C-0E6F587CFA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4575" y="2843213"/>
            <a:ext cx="4064000" cy="8223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19" dirty="0"/>
              <a:t>SSE 科大</a:t>
            </a:r>
            <a:r>
              <a:rPr lang="zh-CN" altLang="en-US" sz="2019" dirty="0"/>
              <a:t>     </a:t>
            </a:r>
            <a:r>
              <a:rPr lang="en-US" altLang="zh-CN" sz="2019" dirty="0"/>
              <a:t>青鼎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19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19" dirty="0"/>
              <a:t>http://staff.ustc.edu.cn/~dingqing</a:t>
            </a: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5C92EFF-CE97-4ED2-A8AD-825CBC517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7143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组件</a:t>
            </a:r>
          </a:p>
        </p:txBody>
      </p:sp>
      <p:sp>
        <p:nvSpPr>
          <p:cNvPr id="43011" name="object 8">
            <a:extLst>
              <a:ext uri="{FF2B5EF4-FFF2-40B4-BE49-F238E27FC236}">
                <a16:creationId xmlns:a16="http://schemas.microsoft.com/office/drawing/2014/main" id="{8E6368D4-D180-4FF2-94CF-DE08698C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82575"/>
            <a:ext cx="6021388" cy="3060700"/>
          </a:xfrm>
        </p:spPr>
        <p:txBody>
          <a:bodyPr lIns="0" tIns="238558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 dirty="0"/>
              <a:t>通常, 基础结构组件充当应用程序组件的 "容器"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一个</a:t>
            </a:r>
            <a:r>
              <a:rPr lang="zh-CN" altLang="zh-CN" sz="1869" b="1" dirty="0">
                <a:latin typeface="Trebuchet MS" panose="020B0603020202020204" pitchFamily="34" charset="0"/>
              </a:rPr>
              <a:t>容器组件</a:t>
            </a:r>
            <a:r>
              <a:rPr lang="zh-CN" altLang="zh-CN" sz="1869" dirty="0"/>
              <a:t>为包含的组件提供执行环境并管理其生存期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通常, 容器在进程内执行, 并为应用程序组件创建线程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一个运行多个应用程序的 Web 应用程序服务器, 它们各自在各自的线程中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555A864-9ED6-4859-8C6B-C39E3B25B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组件</a:t>
            </a:r>
            <a:r>
              <a:rPr sz="2745" spc="-327" dirty="0"/>
              <a:t> </a:t>
            </a:r>
            <a:r>
              <a:rPr sz="2745" spc="-13" dirty="0"/>
              <a:t>定型</a:t>
            </a:r>
          </a:p>
        </p:txBody>
      </p:sp>
      <p:sp>
        <p:nvSpPr>
          <p:cNvPr id="46083" name="object 4">
            <a:extLst>
              <a:ext uri="{FF2B5EF4-FFF2-40B4-BE49-F238E27FC236}">
                <a16:creationId xmlns:a16="http://schemas.microsoft.com/office/drawing/2014/main" id="{8A202968-8E5D-4FB8-8438-069F81C9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663575"/>
            <a:ext cx="3378200" cy="260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1E33426-A98A-43AF-801E-A81E5A246FE7}"/>
              </a:ext>
            </a:extLst>
          </p:cNvPr>
          <p:cNvSpPr txBox="1"/>
          <p:nvPr/>
        </p:nvSpPr>
        <p:spPr>
          <a:xfrm>
            <a:off x="561975" y="3178175"/>
            <a:ext cx="505301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-3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图</a:t>
            </a:r>
            <a:r>
              <a:rPr sz="1335" spc="-1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:</a:t>
            </a:r>
            <a:r>
              <a:rPr sz="1335" spc="-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实现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定型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从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33" dirty="0">
                <a:latin typeface="Tahoma"/>
                <a:ea typeface="+mn-ea"/>
                <a:cs typeface="Tahoma"/>
              </a:rPr>
              <a:t>软件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建筑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13" dirty="0">
                <a:latin typeface="Tahoma"/>
                <a:ea typeface="+mn-ea"/>
                <a:cs typeface="Tahoma"/>
              </a:rPr>
              <a:t>底漆</a:t>
            </a:r>
            <a:endParaRPr sz="1335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DEB8219-9588-4E4E-BD7D-A5B2C1082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聯結體</a:t>
            </a:r>
            <a:r>
              <a:rPr sz="2745" spc="-20" dirty="0"/>
              <a:t>t</a:t>
            </a:r>
            <a:r>
              <a:rPr sz="2745" spc="7" dirty="0"/>
              <a:t>o</a:t>
            </a:r>
            <a:r>
              <a:rPr sz="2745" spc="-20" dirty="0"/>
              <a:t>R</a:t>
            </a:r>
            <a:r>
              <a:rPr sz="2745" spc="-33" dirty="0"/>
              <a:t>s</a:t>
            </a:r>
          </a:p>
        </p:txBody>
      </p:sp>
      <p:sp>
        <p:nvSpPr>
          <p:cNvPr id="45059" name="object 7">
            <a:extLst>
              <a:ext uri="{FF2B5EF4-FFF2-40B4-BE49-F238E27FC236}">
                <a16:creationId xmlns:a16="http://schemas.microsoft.com/office/drawing/2014/main" id="{A3A0D60D-682C-4D1E-B6E1-B695D4AF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500063"/>
            <a:ext cx="5537200" cy="2173287"/>
          </a:xfrm>
        </p:spPr>
        <p:txBody>
          <a:bodyPr lIns="0" tIns="610629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/>
              <a:t>在实现体系结构连接器表示一个</a:t>
            </a:r>
            <a:r>
              <a:rPr lang="zh-CN" altLang="zh-CN" sz="1869" b="1">
                <a:latin typeface="Trebuchet MS" panose="020B0603020202020204" pitchFamily="34" charset="0"/>
              </a:rPr>
              <a:t>"使用" 关系</a:t>
            </a:r>
          </a:p>
          <a:p>
            <a:pPr marL="383510" indent="-214003">
              <a:spcBef>
                <a:spcPts val="434"/>
              </a:spcBef>
              <a:defRPr/>
            </a:pPr>
            <a:r>
              <a:rPr lang="zh-CN" altLang="zh-CN" sz="1869"/>
              <a:t>箭头描述了此关系的方向</a:t>
            </a:r>
          </a:p>
          <a:p>
            <a:pPr marL="383510" indent="-214003">
              <a:spcBef>
                <a:spcPts val="434"/>
              </a:spcBef>
              <a:defRPr/>
            </a:pPr>
            <a:r>
              <a:rPr lang="zh-CN" altLang="zh-CN" sz="1869"/>
              <a:t>通信的本质通过连接器样式被描述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AA0833D-902A-4E9A-A966-2BFCCC5FC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47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聯結體</a:t>
            </a:r>
            <a:r>
              <a:rPr sz="2745" spc="-20" dirty="0"/>
              <a:t>t</a:t>
            </a:r>
            <a:r>
              <a:rPr sz="2745" spc="7" dirty="0"/>
              <a:t>o</a:t>
            </a:r>
            <a:r>
              <a:rPr sz="2745" spc="-20" dirty="0"/>
              <a:t>R</a:t>
            </a:r>
            <a:r>
              <a:rPr sz="2745" spc="-33" dirty="0"/>
              <a:t>s</a:t>
            </a:r>
          </a:p>
        </p:txBody>
      </p:sp>
      <p:sp>
        <p:nvSpPr>
          <p:cNvPr id="48131" name="object 8">
            <a:extLst>
              <a:ext uri="{FF2B5EF4-FFF2-40B4-BE49-F238E27FC236}">
                <a16:creationId xmlns:a16="http://schemas.microsoft.com/office/drawing/2014/main" id="{E3A88C95-A477-49CF-93C5-01C4C049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511175"/>
            <a:ext cx="5538788" cy="2828925"/>
          </a:xfrm>
        </p:spPr>
        <p:txBody>
          <a:bodyPr lIns="0" tIns="146685" rIns="0" bIns="0">
            <a:spAutoFit/>
          </a:bodyPr>
          <a:lstStyle/>
          <a:p>
            <a:pPr marL="382588">
              <a:lnSpc>
                <a:spcPct val="103000"/>
              </a:lnSpc>
            </a:pPr>
            <a:r>
              <a:rPr lang="zh-CN" altLang="zh-CN" sz="1600" b="1">
                <a:latin typeface="Trebuchet MS" panose="020B0603020202020204" pitchFamily="34" charset="0"/>
              </a:rPr>
              <a:t>API 调用</a:t>
            </a:r>
            <a:r>
              <a:rPr lang="zh-CN" altLang="zh-CN" sz="1600"/>
              <a:t>: 组件调用另一个组件中的方法 (可能仅当两个组件都在同一进程中)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回调</a:t>
            </a:r>
            <a:r>
              <a:rPr lang="zh-CN" altLang="zh-CN" sz="1600"/>
              <a:t>: 调用者将对象的引用传递给被调用方。被调用方稍后调用该对象上的方法。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网络协议</a:t>
            </a:r>
            <a:r>
              <a:rPr lang="zh-CN" altLang="zh-CN" sz="1600"/>
              <a:t>: 当实现组件驻留在网络计算机上的 diﬀerent 进程中时需要。组件需要商定一个通用协议或使用标准化的协议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OS 信号</a:t>
            </a:r>
            <a:r>
              <a:rPr lang="zh-CN" altLang="zh-CN" sz="1600"/>
              <a:t>: 在同一台计算机上运行的进程之间的通信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A068144-F4D3-4673-81C9-22EA26DB9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聯結體</a:t>
            </a:r>
            <a:r>
              <a:rPr sz="2745" spc="-20" dirty="0"/>
              <a:t>t</a:t>
            </a:r>
            <a:r>
              <a:rPr sz="2745" spc="7" dirty="0"/>
              <a:t>o</a:t>
            </a:r>
            <a:r>
              <a:rPr sz="2745" spc="-20" dirty="0"/>
              <a:t>R</a:t>
            </a:r>
            <a:r>
              <a:rPr sz="2745" spc="-33" dirty="0"/>
              <a:t>s</a:t>
            </a:r>
          </a:p>
        </p:txBody>
      </p:sp>
      <p:sp>
        <p:nvSpPr>
          <p:cNvPr id="49155" name="object 4">
            <a:extLst>
              <a:ext uri="{FF2B5EF4-FFF2-40B4-BE49-F238E27FC236}">
                <a16:creationId xmlns:a16="http://schemas.microsoft.com/office/drawing/2014/main" id="{E1460B56-E329-4DE8-BC56-E61CE9D5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611188"/>
            <a:ext cx="4073525" cy="2447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32B0B6-FDE1-424E-9743-20B0E6602FF9}"/>
              </a:ext>
            </a:extLst>
          </p:cNvPr>
          <p:cNvSpPr txBox="1"/>
          <p:nvPr/>
        </p:nvSpPr>
        <p:spPr>
          <a:xfrm>
            <a:off x="536575" y="3101975"/>
            <a:ext cx="5010150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-3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图</a:t>
            </a:r>
            <a:r>
              <a:rPr sz="1335" spc="-140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35" spc="-1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:</a:t>
            </a:r>
            <a:r>
              <a:rPr sz="1335" spc="-40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实现</a:t>
            </a:r>
            <a:r>
              <a:rPr sz="1335" spc="-140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连接</a:t>
            </a:r>
            <a:r>
              <a:rPr sz="1335" spc="-140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从</a:t>
            </a:r>
            <a:r>
              <a:rPr sz="1335" spc="-140" dirty="0">
                <a:latin typeface="Tahoma"/>
                <a:ea typeface="+mn-ea"/>
                <a:cs typeface="Tahoma"/>
              </a:rPr>
              <a:t> </a:t>
            </a:r>
            <a:r>
              <a:rPr sz="1335" spc="-33" dirty="0">
                <a:latin typeface="Tahoma"/>
                <a:ea typeface="+mn-ea"/>
                <a:cs typeface="Tahoma"/>
              </a:rPr>
              <a:t>软件</a:t>
            </a:r>
            <a:r>
              <a:rPr sz="1335" spc="-140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建筑</a:t>
            </a:r>
            <a:r>
              <a:rPr sz="1335" spc="-140" dirty="0">
                <a:latin typeface="Tahoma"/>
                <a:ea typeface="+mn-ea"/>
                <a:cs typeface="Tahoma"/>
              </a:rPr>
              <a:t> </a:t>
            </a:r>
            <a:r>
              <a:rPr sz="1335" spc="-13" dirty="0">
                <a:latin typeface="Tahoma"/>
                <a:ea typeface="+mn-ea"/>
                <a:cs typeface="Tahoma"/>
              </a:rPr>
              <a:t>底漆</a:t>
            </a:r>
            <a:endParaRPr sz="1335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07BDA5D-22D9-49F4-B79F-7C40E5C56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254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聯結體</a:t>
            </a:r>
            <a:r>
              <a:rPr sz="2745" spc="-20" dirty="0"/>
              <a:t>t</a:t>
            </a:r>
            <a:r>
              <a:rPr sz="2745" spc="7" dirty="0"/>
              <a:t>o</a:t>
            </a:r>
            <a:r>
              <a:rPr sz="2745" spc="-20" dirty="0"/>
              <a:t>R</a:t>
            </a:r>
            <a:r>
              <a:rPr sz="2745" spc="-33" dirty="0"/>
              <a:t>s</a:t>
            </a:r>
          </a:p>
        </p:txBody>
      </p:sp>
      <p:sp>
        <p:nvSpPr>
          <p:cNvPr id="48131" name="object 8">
            <a:extLst>
              <a:ext uri="{FF2B5EF4-FFF2-40B4-BE49-F238E27FC236}">
                <a16:creationId xmlns:a16="http://schemas.microsoft.com/office/drawing/2014/main" id="{6B83B4D8-29F0-46D0-BF50-F1CF5B4E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" y="434975"/>
            <a:ext cx="5937250" cy="2765425"/>
          </a:xfrm>
        </p:spPr>
        <p:txBody>
          <a:bodyPr lIns="0" tIns="238558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 dirty="0"/>
              <a:t>在某些情况下, 我们描述</a:t>
            </a:r>
            <a:r>
              <a:rPr lang="zh-CN" altLang="zh-CN" sz="1869" b="1" dirty="0">
                <a:latin typeface="Trebuchet MS" panose="020B0603020202020204" pitchFamily="34" charset="0"/>
              </a:rPr>
              <a:t>港口</a:t>
            </a:r>
            <a:r>
              <a:rPr lang="zh-CN" altLang="zh-CN" sz="1869" dirty="0"/>
              <a:t>作为组件之间连接器的端点及其</a:t>
            </a:r>
            <a:r>
              <a:rPr lang="zh-CN" altLang="zh-CN" sz="1869" b="1" dirty="0">
                <a:latin typeface="Trebuchet MS" panose="020B0603020202020204" pitchFamily="34" charset="0"/>
              </a:rPr>
              <a:t>接口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端口用于表示组件内部和外部之间的通信。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接口是规范通信的样子, 例如, 的 API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组件可能相当复杂, 但它为通信提供了一个简单的接口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3894509-F80E-48BB-8C21-4CB4C05C4C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127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47" dirty="0"/>
              <a:t>接口</a:t>
            </a:r>
          </a:p>
        </p:txBody>
      </p:sp>
      <p:sp>
        <p:nvSpPr>
          <p:cNvPr id="51203" name="object 12">
            <a:extLst>
              <a:ext uri="{FF2B5EF4-FFF2-40B4-BE49-F238E27FC236}">
                <a16:creationId xmlns:a16="http://schemas.microsoft.com/office/drawing/2014/main" id="{B09B60C0-D584-4451-B28F-23BB2D0C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87375"/>
            <a:ext cx="5538788" cy="2673350"/>
          </a:xfrm>
        </p:spPr>
        <p:txBody>
          <a:bodyPr lIns="0" tIns="0" rIns="0" bIns="0">
            <a:spAutoFit/>
          </a:bodyPr>
          <a:lstStyle/>
          <a:p>
            <a:pPr marL="382588"/>
            <a:r>
              <a:rPr lang="zh-CN" altLang="zh-CN" sz="1600"/>
              <a:t>接口是实现体系结构的一部分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通常通过棒糖表示法描述, 而端口被描述为小方块</a:t>
            </a:r>
          </a:p>
          <a:p>
            <a:pPr marL="382588">
              <a:spcBef>
                <a:spcPts val="438"/>
              </a:spcBef>
            </a:pPr>
            <a:r>
              <a:rPr lang="zh-CN" altLang="zh-CN" sz="1600"/>
              <a:t>他们揭露责任</a:t>
            </a:r>
          </a:p>
          <a:p>
            <a:pPr marL="382588">
              <a:lnSpc>
                <a:spcPct val="125000"/>
              </a:lnSpc>
            </a:pPr>
            <a:r>
              <a:rPr lang="zh-CN" altLang="zh-CN" sz="1600"/>
              <a:t>通常, 接口会更慢地更改组件接口抽象出硬件</a:t>
            </a:r>
          </a:p>
          <a:p>
            <a:pPr marL="382588">
              <a:lnSpc>
                <a:spcPct val="125000"/>
              </a:lnSpc>
            </a:pPr>
            <a:r>
              <a:rPr lang="zh-CN" altLang="zh-CN" sz="1600"/>
              <a:t>它们可以是标准化的接口, 允许分发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端口和接口是可选的, 仅当它们与模型相关时才应使用。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482129C-7AB5-412B-800D-3FBE714E8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67" dirty="0"/>
              <a:t>电子邮件</a:t>
            </a:r>
            <a:r>
              <a:rPr sz="2745" spc="-80" dirty="0"/>
              <a:t>X</a:t>
            </a:r>
            <a:r>
              <a:rPr sz="2745" spc="13" dirty="0"/>
              <a:t>充足</a:t>
            </a:r>
          </a:p>
        </p:txBody>
      </p:sp>
      <p:sp>
        <p:nvSpPr>
          <p:cNvPr id="52227" name="object 4">
            <a:extLst>
              <a:ext uri="{FF2B5EF4-FFF2-40B4-BE49-F238E27FC236}">
                <a16:creationId xmlns:a16="http://schemas.microsoft.com/office/drawing/2014/main" id="{486C520B-ABA0-47B8-B829-9410C772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169863"/>
            <a:ext cx="2333625" cy="32559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2228" name="object 5">
            <a:extLst>
              <a:ext uri="{FF2B5EF4-FFF2-40B4-BE49-F238E27FC236}">
                <a16:creationId xmlns:a16="http://schemas.microsoft.com/office/drawing/2014/main" id="{F80FB37B-3570-4C4F-B7E8-831BB6974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339975"/>
            <a:ext cx="27162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200">
                <a:solidFill>
                  <a:srgbClr val="3333B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图：</a:t>
            </a: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软件体系结构入门的实现体系结构示例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5B75ACF-67F6-426E-B76C-5BACCE7F9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438" y="127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概念</a:t>
            </a:r>
            <a:r>
              <a:rPr sz="2745" spc="-53" dirty="0"/>
              <a:t>与。</a:t>
            </a:r>
            <a:r>
              <a:rPr sz="2745" spc="-320" dirty="0"/>
              <a:t> </a:t>
            </a:r>
            <a:r>
              <a:rPr sz="2745" spc="-7" dirty="0"/>
              <a:t>实现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CDA2B1-2AC5-467C-A2E0-E3A3070C0F4F}"/>
              </a:ext>
            </a:extLst>
          </p:cNvPr>
          <p:cNvGraphicFramePr>
            <a:graphicFrameLocks noGrp="1"/>
          </p:cNvGraphicFramePr>
          <p:nvPr/>
        </p:nvGraphicFramePr>
        <p:xfrm>
          <a:off x="182563" y="1089025"/>
          <a:ext cx="5730875" cy="98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74"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b="1" spc="-35" dirty="0">
                          <a:latin typeface="Trebuchet MS"/>
                          <a:cs typeface="Trebuchet MS"/>
                        </a:rPr>
                        <a:t>元素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4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b="1" spc="-35" dirty="0">
                          <a:latin typeface="Trebuchet MS"/>
                          <a:cs typeface="Trebuchet MS"/>
                        </a:rPr>
                        <a:t>概念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4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b="1" spc="-25" dirty="0">
                          <a:latin typeface="Trebuchet MS"/>
                          <a:cs typeface="Trebuchet MS"/>
                        </a:rPr>
                        <a:t>实现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304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74"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20" dirty="0">
                          <a:latin typeface="Tahoma"/>
                          <a:cs typeface="Tahoma"/>
                        </a:rPr>
                        <a:t>组件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4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25" dirty="0">
                          <a:latin typeface="Tahoma"/>
                          <a:cs typeface="Tahoma"/>
                        </a:rPr>
                        <a:t>域级</a:t>
                      </a:r>
                      <a:r>
                        <a:rPr sz="15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责任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4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20" dirty="0">
                          <a:latin typeface="Tahoma"/>
                          <a:cs typeface="Tahoma"/>
                        </a:rPr>
                        <a:t>实现</a:t>
                      </a:r>
                      <a:r>
                        <a:rPr sz="1500" spc="-2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模块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304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63"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25" dirty="0">
                          <a:latin typeface="Tahoma"/>
                          <a:cs typeface="Tahoma"/>
                        </a:rPr>
                        <a:t>连接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25" dirty="0">
                          <a:latin typeface="Tahoma"/>
                          <a:cs typeface="Tahoma"/>
                        </a:rPr>
                        <a:t>信息</a:t>
                      </a:r>
                      <a:r>
                        <a:rPr sz="15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5" dirty="0">
                          <a:latin typeface="Tahoma"/>
                          <a:cs typeface="Tahoma"/>
                        </a:rPr>
                        <a:t>流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10" dirty="0">
                          <a:latin typeface="Tahoma"/>
                          <a:cs typeface="Tahoma"/>
                        </a:rPr>
                        <a:t>使用</a:t>
                      </a:r>
                      <a:r>
                        <a:rPr sz="15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关系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65"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40" dirty="0">
                          <a:latin typeface="Tahoma"/>
                          <a:cs typeface="Tahoma"/>
                        </a:rPr>
                        <a:t>视图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spc="-20" dirty="0">
                          <a:latin typeface="Tahoma"/>
                          <a:cs typeface="Tahoma"/>
                        </a:rPr>
                        <a:t>单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分裂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5FCF7614-F9E5-44CE-B86B-40A9DB266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267450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概念</a:t>
            </a:r>
            <a:r>
              <a:rPr sz="2745" spc="-214" dirty="0"/>
              <a:t> </a:t>
            </a:r>
            <a:r>
              <a:rPr sz="2745" spc="-53" dirty="0"/>
              <a:t>与。</a:t>
            </a:r>
            <a:r>
              <a:rPr sz="2745" spc="-87" dirty="0"/>
              <a:t> </a:t>
            </a:r>
            <a:r>
              <a:rPr sz="2745" spc="-7" dirty="0"/>
              <a:t>执行</a:t>
            </a:r>
            <a:r>
              <a:rPr sz="2745" spc="-214" dirty="0"/>
              <a:t> </a:t>
            </a:r>
            <a:r>
              <a:rPr sz="2745" spc="-53" dirty="0"/>
              <a:t>与。</a:t>
            </a:r>
            <a:r>
              <a:rPr sz="2745" spc="-87" dirty="0"/>
              <a:t> </a:t>
            </a:r>
            <a:r>
              <a:rPr sz="2745" spc="-7" dirty="0"/>
              <a:t>实现</a:t>
            </a:r>
          </a:p>
        </p:txBody>
      </p:sp>
      <p:sp>
        <p:nvSpPr>
          <p:cNvPr id="54275" name="object 6">
            <a:extLst>
              <a:ext uri="{FF2B5EF4-FFF2-40B4-BE49-F238E27FC236}">
                <a16:creationId xmlns:a16="http://schemas.microsoft.com/office/drawing/2014/main" id="{CFEE9BAB-8969-4B2D-BAD5-94A15AFF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587375"/>
            <a:ext cx="3468688" cy="2971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D8D60A0-D89F-43FA-972C-2C220C636999}"/>
              </a:ext>
            </a:extLst>
          </p:cNvPr>
          <p:cNvSpPr txBox="1"/>
          <p:nvPr/>
        </p:nvSpPr>
        <p:spPr>
          <a:xfrm>
            <a:off x="180975" y="3178175"/>
            <a:ext cx="5721350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1" spc="-3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图</a:t>
            </a:r>
            <a:r>
              <a:rPr sz="1201" spc="-1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:</a:t>
            </a:r>
            <a:r>
              <a:rPr sz="1201" spc="-5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201" spc="-20" dirty="0">
                <a:latin typeface="Tahoma"/>
                <a:ea typeface="+mn-ea"/>
                <a:cs typeface="Tahoma"/>
              </a:rPr>
              <a:t>概念</a:t>
            </a:r>
            <a:r>
              <a:rPr sz="1201" spc="-147" dirty="0">
                <a:latin typeface="Tahoma"/>
                <a:ea typeface="+mn-ea"/>
                <a:cs typeface="Tahoma"/>
              </a:rPr>
              <a:t> </a:t>
            </a:r>
            <a:r>
              <a:rPr sz="1201" spc="-53" dirty="0">
                <a:latin typeface="Tahoma"/>
                <a:ea typeface="+mn-ea"/>
                <a:cs typeface="Tahoma"/>
              </a:rPr>
              <a:t>与。</a:t>
            </a:r>
            <a:r>
              <a:rPr sz="1201" spc="-20" dirty="0">
                <a:latin typeface="Tahoma"/>
                <a:ea typeface="+mn-ea"/>
                <a:cs typeface="Tahoma"/>
              </a:rPr>
              <a:t>执行</a:t>
            </a:r>
            <a:r>
              <a:rPr sz="1201" spc="-147" dirty="0">
                <a:latin typeface="Tahoma"/>
                <a:ea typeface="+mn-ea"/>
                <a:cs typeface="Tahoma"/>
              </a:rPr>
              <a:t> </a:t>
            </a:r>
            <a:r>
              <a:rPr sz="1201" spc="-53" dirty="0">
                <a:latin typeface="Tahoma"/>
                <a:ea typeface="+mn-ea"/>
                <a:cs typeface="Tahoma"/>
              </a:rPr>
              <a:t>与。</a:t>
            </a:r>
            <a:r>
              <a:rPr sz="1201" spc="-13" dirty="0">
                <a:latin typeface="Tahoma"/>
                <a:ea typeface="+mn-ea"/>
                <a:cs typeface="Tahoma"/>
              </a:rPr>
              <a:t>实现</a:t>
            </a:r>
            <a:r>
              <a:rPr sz="1201" spc="-147" dirty="0">
                <a:latin typeface="Tahoma"/>
                <a:ea typeface="+mn-ea"/>
                <a:cs typeface="Tahoma"/>
              </a:rPr>
              <a:t> </a:t>
            </a:r>
            <a:r>
              <a:rPr sz="1201" spc="-27" dirty="0">
                <a:latin typeface="Tahoma"/>
                <a:ea typeface="+mn-ea"/>
                <a:cs typeface="Tahoma"/>
              </a:rPr>
              <a:t>从</a:t>
            </a:r>
            <a:r>
              <a:rPr sz="1201" spc="-147" dirty="0">
                <a:latin typeface="Tahoma"/>
                <a:ea typeface="+mn-ea"/>
                <a:cs typeface="Tahoma"/>
              </a:rPr>
              <a:t> </a:t>
            </a:r>
            <a:r>
              <a:rPr sz="1201" spc="-33" dirty="0">
                <a:latin typeface="Tahoma"/>
                <a:ea typeface="+mn-ea"/>
                <a:cs typeface="Tahoma"/>
              </a:rPr>
              <a:t>软件</a:t>
            </a:r>
            <a:r>
              <a:rPr sz="1201" spc="-147" dirty="0">
                <a:latin typeface="Tahoma"/>
                <a:ea typeface="+mn-ea"/>
                <a:cs typeface="Tahoma"/>
              </a:rPr>
              <a:t> </a:t>
            </a:r>
            <a:r>
              <a:rPr sz="1201" spc="-27" dirty="0">
                <a:latin typeface="Tahoma"/>
                <a:ea typeface="+mn-ea"/>
                <a:cs typeface="Tahoma"/>
              </a:rPr>
              <a:t>建筑</a:t>
            </a:r>
            <a:r>
              <a:rPr lang="en-US" sz="1201" spc="-27" dirty="0">
                <a:latin typeface="Tahoma"/>
                <a:ea typeface="+mn-ea"/>
                <a:cs typeface="Tahoma"/>
              </a:rPr>
              <a:t> </a:t>
            </a:r>
            <a:r>
              <a:rPr lang="en-US" altLang="zh-CN" sz="1201" spc="-13" dirty="0">
                <a:latin typeface="Tahoma"/>
                <a:ea typeface="+mn-ea"/>
                <a:cs typeface="Tahoma"/>
              </a:rPr>
              <a:t>底漆</a:t>
            </a:r>
            <a:endParaRPr sz="1201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26DEF4AE-66EE-4AF2-B518-E0C4DAC2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1103313"/>
            <a:ext cx="5246687" cy="175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85">
              <a:latin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548C134-241D-4F2E-A769-6AE121E1CCC6}"/>
              </a:ext>
            </a:extLst>
          </p:cNvPr>
          <p:cNvSpPr>
            <a:spLocks/>
          </p:cNvSpPr>
          <p:nvPr/>
        </p:nvSpPr>
        <p:spPr bwMode="auto">
          <a:xfrm>
            <a:off x="546100" y="1123950"/>
            <a:ext cx="5165725" cy="1676400"/>
          </a:xfrm>
          <a:custGeom>
            <a:avLst/>
            <a:gdLst>
              <a:gd name="T0" fmla="*/ 11679903 w 8140700"/>
              <a:gd name="T1" fmla="*/ 0 h 2641600"/>
              <a:gd name="T2" fmla="*/ 240161 w 8140700"/>
              <a:gd name="T3" fmla="*/ 0 h 2641600"/>
              <a:gd name="T4" fmla="*/ 176315 w 8140700"/>
              <a:gd name="T5" fmla="*/ 8572 h 2641600"/>
              <a:gd name="T6" fmla="*/ 118945 w 8140700"/>
              <a:gd name="T7" fmla="*/ 32763 h 2641600"/>
              <a:gd name="T8" fmla="*/ 70341 w 8140700"/>
              <a:gd name="T9" fmla="*/ 70289 h 2641600"/>
              <a:gd name="T10" fmla="*/ 32788 w 8140700"/>
              <a:gd name="T11" fmla="*/ 118854 h 2641600"/>
              <a:gd name="T12" fmla="*/ 8578 w 8140700"/>
              <a:gd name="T13" fmla="*/ 176181 h 2641600"/>
              <a:gd name="T14" fmla="*/ 0 w 8140700"/>
              <a:gd name="T15" fmla="*/ 239977 h 2641600"/>
              <a:gd name="T16" fmla="*/ 0 w 8140700"/>
              <a:gd name="T17" fmla="*/ 3625053 h 2641600"/>
              <a:gd name="T18" fmla="*/ 8578 w 8140700"/>
              <a:gd name="T19" fmla="*/ 3688850 h 2641600"/>
              <a:gd name="T20" fmla="*/ 32788 w 8140700"/>
              <a:gd name="T21" fmla="*/ 3746175 h 2641600"/>
              <a:gd name="T22" fmla="*/ 70341 w 8140700"/>
              <a:gd name="T23" fmla="*/ 3794743 h 2641600"/>
              <a:gd name="T24" fmla="*/ 118945 w 8140700"/>
              <a:gd name="T25" fmla="*/ 3832266 h 2641600"/>
              <a:gd name="T26" fmla="*/ 176315 w 8140700"/>
              <a:gd name="T27" fmla="*/ 3856460 h 2641600"/>
              <a:gd name="T28" fmla="*/ 240161 w 8140700"/>
              <a:gd name="T29" fmla="*/ 3865033 h 2641600"/>
              <a:gd name="T30" fmla="*/ 11679903 w 8140700"/>
              <a:gd name="T31" fmla="*/ 3865033 h 2641600"/>
              <a:gd name="T32" fmla="*/ 11743748 w 8140700"/>
              <a:gd name="T33" fmla="*/ 3856460 h 2641600"/>
              <a:gd name="T34" fmla="*/ 11801119 w 8140700"/>
              <a:gd name="T35" fmla="*/ 3832266 h 2641600"/>
              <a:gd name="T36" fmla="*/ 11849722 w 8140700"/>
              <a:gd name="T37" fmla="*/ 3794743 h 2641600"/>
              <a:gd name="T38" fmla="*/ 11887274 w 8140700"/>
              <a:gd name="T39" fmla="*/ 3746175 h 2641600"/>
              <a:gd name="T40" fmla="*/ 11911486 w 8140700"/>
              <a:gd name="T41" fmla="*/ 3688850 h 2641600"/>
              <a:gd name="T42" fmla="*/ 11920065 w 8140700"/>
              <a:gd name="T43" fmla="*/ 3625053 h 2641600"/>
              <a:gd name="T44" fmla="*/ 11920065 w 8140700"/>
              <a:gd name="T45" fmla="*/ 239977 h 2641600"/>
              <a:gd name="T46" fmla="*/ 11911486 w 8140700"/>
              <a:gd name="T47" fmla="*/ 176181 h 2641600"/>
              <a:gd name="T48" fmla="*/ 11887274 w 8140700"/>
              <a:gd name="T49" fmla="*/ 118854 h 2641600"/>
              <a:gd name="T50" fmla="*/ 11849722 w 8140700"/>
              <a:gd name="T51" fmla="*/ 70289 h 2641600"/>
              <a:gd name="T52" fmla="*/ 11801119 w 8140700"/>
              <a:gd name="T53" fmla="*/ 32763 h 2641600"/>
              <a:gd name="T54" fmla="*/ 11743748 w 8140700"/>
              <a:gd name="T55" fmla="*/ 8572 h 2641600"/>
              <a:gd name="T56" fmla="*/ 11679903 w 8140700"/>
              <a:gd name="T57" fmla="*/ 0 h 2641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6B81F6A-A3FE-45B7-9D41-C09E96A5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76400"/>
            <a:ext cx="4978400" cy="615950"/>
          </a:xfrm>
        </p:spPr>
        <p:txBody>
          <a:bodyPr lIns="0" tIns="0" rIns="0" bIns="0">
            <a:spAutoFit/>
          </a:bodyPr>
          <a:lstStyle/>
          <a:p>
            <a:pPr marL="8059" indent="145065" algn="ctr">
              <a:lnSpc>
                <a:spcPts val="2412"/>
              </a:lnSpc>
              <a:defRPr/>
            </a:pPr>
            <a:r>
              <a:rPr lang="en-US" altLang="zh-CN" sz="3737" spc="-7" dirty="0"/>
              <a:t>实现</a:t>
            </a:r>
            <a:r>
              <a:rPr lang="en-US" altLang="zh-CN" sz="3737" spc="-254" dirty="0"/>
              <a:t> </a:t>
            </a:r>
            <a:r>
              <a:rPr lang="en-US" altLang="zh-CN" sz="3737" spc="20" dirty="0"/>
              <a:t>建筑</a:t>
            </a:r>
            <a:endParaRPr lang="zh-CN" altLang="zh-CN" sz="3046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6BB59F3-1EAD-4317-BDF5-82294B01F59C}"/>
              </a:ext>
            </a:extLst>
          </p:cNvPr>
          <p:cNvSpPr>
            <a:spLocks/>
          </p:cNvSpPr>
          <p:nvPr/>
        </p:nvSpPr>
        <p:spPr bwMode="auto">
          <a:xfrm>
            <a:off x="176213" y="3736975"/>
            <a:ext cx="5800725" cy="169863"/>
          </a:xfrm>
          <a:custGeom>
            <a:avLst/>
            <a:gdLst>
              <a:gd name="T0" fmla="*/ 0 w 9144000"/>
              <a:gd name="T1" fmla="*/ 391743 h 266700"/>
              <a:gd name="T2" fmla="*/ 0 w 9144000"/>
              <a:gd name="T3" fmla="*/ 0 h 266700"/>
              <a:gd name="T4" fmla="*/ 13387730 w 9144000"/>
              <a:gd name="T5" fmla="*/ 0 h 266700"/>
              <a:gd name="T6" fmla="*/ 13387730 w 9144000"/>
              <a:gd name="T7" fmla="*/ 391743 h 266700"/>
              <a:gd name="T8" fmla="*/ 0 w 9144000"/>
              <a:gd name="T9" fmla="*/ 391743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9E153C28-1711-4C33-9D09-5EFFA723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788025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-73" dirty="0">
                <a:solidFill>
                  <a:srgbClr val="000000"/>
                </a:solidFill>
              </a:rPr>
              <a:t>设计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B3A0A5-8D94-4B4F-AD23-CE28DA26AD1D}"/>
              </a:ext>
            </a:extLst>
          </p:cNvPr>
          <p:cNvSpPr txBox="1">
            <a:spLocks/>
          </p:cNvSpPr>
          <p:nvPr/>
        </p:nvSpPr>
        <p:spPr bwMode="auto">
          <a:xfrm>
            <a:off x="1400175" y="1882775"/>
            <a:ext cx="41910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2" spc="-33" dirty="0">
                <a:solidFill>
                  <a:srgbClr val="000000"/>
                </a:solidFill>
              </a:rPr>
              <a:t>如何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自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33" dirty="0">
                <a:solidFill>
                  <a:srgbClr val="000000"/>
                </a:solidFill>
              </a:rPr>
              <a:t>设计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的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实现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建筑</a:t>
            </a:r>
            <a:endParaRPr lang="en-US" sz="1050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C18161C-A5E9-4FE1-BD0D-5D209CCF9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113" y="952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7" dirty="0"/>
              <a:t>实现体系结构</a:t>
            </a:r>
            <a:r>
              <a:rPr sz="2745" spc="-400" dirty="0"/>
              <a:t> </a:t>
            </a:r>
            <a:r>
              <a:rPr sz="2745" spc="-13" dirty="0"/>
              <a:t>设计</a:t>
            </a:r>
          </a:p>
        </p:txBody>
      </p:sp>
      <p:sp>
        <p:nvSpPr>
          <p:cNvPr id="57347" name="object 4">
            <a:extLst>
              <a:ext uri="{FF2B5EF4-FFF2-40B4-BE49-F238E27FC236}">
                <a16:creationId xmlns:a16="http://schemas.microsoft.com/office/drawing/2014/main" id="{EF6F72AD-84F5-47BE-9684-B8BFA316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139825"/>
            <a:ext cx="165100" cy="161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D656AD-AAB4-4383-B7B9-6CF3B5F44DCA}"/>
              </a:ext>
            </a:extLst>
          </p:cNvPr>
          <p:cNvSpPr txBox="1"/>
          <p:nvPr/>
        </p:nvSpPr>
        <p:spPr>
          <a:xfrm>
            <a:off x="330200" y="1143000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47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1</a:t>
            </a:r>
            <a:endParaRPr sz="801">
              <a:latin typeface="Tahoma"/>
              <a:ea typeface="+mn-ea"/>
              <a:cs typeface="Tahoma"/>
            </a:endParaRPr>
          </a:p>
        </p:txBody>
      </p:sp>
      <p:sp>
        <p:nvSpPr>
          <p:cNvPr id="57349" name="object 6">
            <a:extLst>
              <a:ext uri="{FF2B5EF4-FFF2-40B4-BE49-F238E27FC236}">
                <a16:creationId xmlns:a16="http://schemas.microsoft.com/office/drawing/2014/main" id="{78B189B3-5F4F-440C-BDD7-8B0A2046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527175"/>
            <a:ext cx="165100" cy="165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E22282-702A-4C37-95EF-90485E739811}"/>
              </a:ext>
            </a:extLst>
          </p:cNvPr>
          <p:cNvSpPr txBox="1"/>
          <p:nvPr/>
        </p:nvSpPr>
        <p:spPr>
          <a:xfrm>
            <a:off x="330200" y="1531938"/>
            <a:ext cx="8572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47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2</a:t>
            </a:r>
            <a:endParaRPr sz="801">
              <a:latin typeface="Tahoma"/>
              <a:ea typeface="+mn-ea"/>
              <a:cs typeface="Tahoma"/>
            </a:endParaRPr>
          </a:p>
        </p:txBody>
      </p:sp>
      <p:sp>
        <p:nvSpPr>
          <p:cNvPr id="57351" name="object 8">
            <a:extLst>
              <a:ext uri="{FF2B5EF4-FFF2-40B4-BE49-F238E27FC236}">
                <a16:creationId xmlns:a16="http://schemas.microsoft.com/office/drawing/2014/main" id="{6EAE40CE-4090-4EB6-A831-EEDFECF3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870075"/>
            <a:ext cx="165100" cy="165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576F30D-4733-4CD2-9620-1EB304F994BC}"/>
              </a:ext>
            </a:extLst>
          </p:cNvPr>
          <p:cNvSpPr txBox="1"/>
          <p:nvPr/>
        </p:nvSpPr>
        <p:spPr>
          <a:xfrm>
            <a:off x="330200" y="1874838"/>
            <a:ext cx="8572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47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3</a:t>
            </a:r>
            <a:endParaRPr sz="801">
              <a:latin typeface="Tahoma"/>
              <a:ea typeface="+mn-ea"/>
              <a:cs typeface="Tahoma"/>
            </a:endParaRPr>
          </a:p>
        </p:txBody>
      </p:sp>
      <p:sp>
        <p:nvSpPr>
          <p:cNvPr id="57353" name="object 10">
            <a:extLst>
              <a:ext uri="{FF2B5EF4-FFF2-40B4-BE49-F238E27FC236}">
                <a16:creationId xmlns:a16="http://schemas.microsoft.com/office/drawing/2014/main" id="{5DC0DEE8-99DB-43C5-A6C4-ACE7905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238375"/>
            <a:ext cx="165100" cy="163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3B9D715-2F2E-4522-B65D-78C9D374FA62}"/>
              </a:ext>
            </a:extLst>
          </p:cNvPr>
          <p:cNvSpPr txBox="1"/>
          <p:nvPr/>
        </p:nvSpPr>
        <p:spPr>
          <a:xfrm>
            <a:off x="330200" y="2243138"/>
            <a:ext cx="85725" cy="12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1" spc="-47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4</a:t>
            </a:r>
            <a:endParaRPr sz="801" dirty="0">
              <a:latin typeface="Tahoma"/>
              <a:ea typeface="+mn-ea"/>
              <a:cs typeface="Tahoma"/>
            </a:endParaRPr>
          </a:p>
        </p:txBody>
      </p:sp>
      <p:sp>
        <p:nvSpPr>
          <p:cNvPr id="54283" name="object 12">
            <a:extLst>
              <a:ext uri="{FF2B5EF4-FFF2-40B4-BE49-F238E27FC236}">
                <a16:creationId xmlns:a16="http://schemas.microsoft.com/office/drawing/2014/main" id="{A1E679F7-D82D-49FE-AA5E-DB20B4F2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035050"/>
            <a:ext cx="4470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1869">
                <a:latin typeface="Tahoma" panose="020B0604030504040204" pitchFamily="34" charset="0"/>
                <a:cs typeface="Tahoma" panose="020B0604030504040204" pitchFamily="34" charset="0"/>
              </a:rPr>
              <a:t>定义应用程序组件</a:t>
            </a:r>
            <a:endParaRPr lang="en-US" altLang="zh-CN" sz="1869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869">
                <a:latin typeface="Tahoma" panose="020B0604030504040204" pitchFamily="34" charset="0"/>
                <a:cs typeface="Tahoma" panose="020B0604030504040204" pitchFamily="34" charset="0"/>
              </a:rPr>
              <a:t>定义基础结构组件</a:t>
            </a:r>
            <a:endParaRPr lang="en-US" altLang="zh-CN" sz="1869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869">
                <a:latin typeface="Tahoma" panose="020B0604030504040204" pitchFamily="34" charset="0"/>
                <a:cs typeface="Tahoma" panose="020B0604030504040204" pitchFamily="34" charset="0"/>
              </a:rPr>
              <a:t>定义接口</a:t>
            </a:r>
          </a:p>
          <a:p>
            <a:pPr eaLnBrk="1" hangingPunct="1">
              <a:spcBef>
                <a:spcPts val="451"/>
              </a:spcBef>
              <a:defRPr/>
            </a:pPr>
            <a:r>
              <a:rPr lang="zh-CN" altLang="zh-CN" sz="1869">
                <a:latin typeface="Tahoma" panose="020B0604030504040204" pitchFamily="34" charset="0"/>
                <a:cs typeface="Tahoma" panose="020B0604030504040204" pitchFamily="34" charset="0"/>
              </a:rPr>
              <a:t>行为设计与验证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D79BBB5-2C65-470A-A168-B70A31FAB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13" dirty="0"/>
              <a:t>应用</a:t>
            </a:r>
            <a:r>
              <a:rPr sz="2745" spc="-287" dirty="0"/>
              <a:t> </a:t>
            </a:r>
            <a:r>
              <a:rPr sz="2745" dirty="0"/>
              <a:t>组件</a:t>
            </a:r>
          </a:p>
        </p:txBody>
      </p:sp>
      <p:sp>
        <p:nvSpPr>
          <p:cNvPr id="58371" name="object 9">
            <a:extLst>
              <a:ext uri="{FF2B5EF4-FFF2-40B4-BE49-F238E27FC236}">
                <a16:creationId xmlns:a16="http://schemas.microsoft.com/office/drawing/2014/main" id="{E9131024-1C6D-4E53-BF88-49D9BCED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511175"/>
            <a:ext cx="5538787" cy="2684463"/>
          </a:xfrm>
        </p:spPr>
        <p:txBody>
          <a:bodyPr lIns="0" tIns="203979" rIns="0" bIns="0">
            <a:spAutoFit/>
          </a:bodyPr>
          <a:lstStyle/>
          <a:p>
            <a:pPr marL="382588">
              <a:lnSpc>
                <a:spcPct val="103000"/>
              </a:lnSpc>
            </a:pPr>
            <a:r>
              <a:rPr lang="zh-CN" altLang="zh-CN" sz="1600"/>
              <a:t>通常不可能将概念性组件的理想的1到1映射到应用程序组件。</a:t>
            </a:r>
          </a:p>
          <a:p>
            <a:pPr marL="382588">
              <a:spcBef>
                <a:spcPts val="438"/>
              </a:spcBef>
            </a:pPr>
            <a:r>
              <a:rPr lang="zh-CN" altLang="zh-CN" sz="1600"/>
              <a:t>一些概念性组件将成为基础结构组件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例如, 持久存储 (数据库) 通常是基础结构组件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一些概念性组件分布在许多应用程序组件上</a:t>
            </a:r>
          </a:p>
          <a:p>
            <a:pPr marL="382588">
              <a:spcBef>
                <a:spcPts val="450"/>
              </a:spcBef>
            </a:pPr>
            <a:r>
              <a:rPr lang="zh-CN" altLang="zh-CN" sz="1600"/>
              <a:t>如果概念性组件具有复杂的责任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B5CB187-0E30-444C-BF9F-DFE20EE52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25" y="127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13" dirty="0"/>
              <a:t>应用</a:t>
            </a:r>
            <a:r>
              <a:rPr sz="2745" spc="-287" dirty="0"/>
              <a:t> </a:t>
            </a:r>
            <a:r>
              <a:rPr sz="2745" dirty="0"/>
              <a:t>组件</a:t>
            </a:r>
          </a:p>
        </p:txBody>
      </p:sp>
      <p:sp>
        <p:nvSpPr>
          <p:cNvPr id="56323" name="object 8">
            <a:extLst>
              <a:ext uri="{FF2B5EF4-FFF2-40B4-BE49-F238E27FC236}">
                <a16:creationId xmlns:a16="http://schemas.microsoft.com/office/drawing/2014/main" id="{654FBFD6-14D8-4456-8B6C-9DD7AD59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434975"/>
            <a:ext cx="5564188" cy="2627313"/>
          </a:xfrm>
        </p:spPr>
        <p:txBody>
          <a:bodyPr lIns="0" tIns="408066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 dirty="0"/>
              <a:t>可以将许多概念性组件映射到单个应用程序组件上</a:t>
            </a:r>
          </a:p>
          <a:p>
            <a:pPr marL="383510" indent="-214003">
              <a:spcBef>
                <a:spcPts val="434"/>
              </a:spcBef>
              <a:defRPr/>
            </a:pPr>
            <a:r>
              <a:rPr lang="zh-CN" altLang="zh-CN" sz="1869" dirty="0"/>
              <a:t>如果责任少而简单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复杂的概念性组件可能映射其他应用程序组件</a:t>
            </a:r>
          </a:p>
          <a:p>
            <a:pPr marL="383510" indent="-214003">
              <a:spcBef>
                <a:spcPts val="451"/>
              </a:spcBef>
              <a:defRPr/>
            </a:pPr>
            <a:r>
              <a:rPr lang="zh-CN" altLang="zh-CN" sz="1869" dirty="0"/>
              <a:t>UI 组件映射到一个应用程序组件 (即 HTML UI)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90633E9-A223-4C2F-A880-CEB524452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27" dirty="0"/>
              <a:t>基础 设施</a:t>
            </a:r>
            <a:r>
              <a:rPr sz="2745" spc="-267" dirty="0"/>
              <a:t> </a:t>
            </a:r>
            <a:r>
              <a:rPr sz="2745" dirty="0"/>
              <a:t>组件</a:t>
            </a:r>
          </a:p>
        </p:txBody>
      </p:sp>
      <p:sp>
        <p:nvSpPr>
          <p:cNvPr id="57347" name="object 8">
            <a:extLst>
              <a:ext uri="{FF2B5EF4-FFF2-40B4-BE49-F238E27FC236}">
                <a16:creationId xmlns:a16="http://schemas.microsoft.com/office/drawing/2014/main" id="{54A2BD2B-5655-45D8-8922-9D5C42E6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892175"/>
            <a:ext cx="460057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ahoma" panose="020B0604030504040204" pitchFamily="34" charset="0"/>
                <a:cs typeface="Tahoma" panose="020B0604030504040204" pitchFamily="34" charset="0"/>
              </a:rPr>
              <a:t>Oﬀ货架组件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ahoma" panose="020B0604030504040204" pitchFamily="34" charset="0"/>
                <a:cs typeface="Tahoma" panose="020B0604030504040204" pitchFamily="34" charset="0"/>
              </a:rPr>
              <a:t>框架 (如应用框架)</a:t>
            </a:r>
            <a:endParaRPr lang="en-US" altLang="zh-CN" sz="1869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ahoma" panose="020B0604030504040204" pitchFamily="34" charset="0"/>
                <a:cs typeface="Tahoma" panose="020B0604030504040204" pitchFamily="34" charset="0"/>
              </a:rPr>
              <a:t>服务器 (web、应用程序、数据库、文件)</a:t>
            </a:r>
            <a:endParaRPr lang="en-US" altLang="zh-CN" sz="1869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Tahoma" panose="020B0604030504040204" pitchFamily="34" charset="0"/>
                <a:cs typeface="Tahoma" panose="020B0604030504040204" pitchFamily="34" charset="0"/>
              </a:rPr>
              <a:t>通用客户端 (浏览器)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9A15B3D-8D07-4229-8FC6-AC7EC9553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47" dirty="0"/>
              <a:t> </a:t>
            </a:r>
            <a:r>
              <a:rPr sz="2745" spc="-7" dirty="0"/>
              <a:t>基础 设施</a:t>
            </a:r>
            <a:r>
              <a:rPr sz="2745" spc="-247" dirty="0"/>
              <a:t> </a:t>
            </a:r>
            <a:r>
              <a:rPr sz="2745" dirty="0"/>
              <a:t>组件</a:t>
            </a:r>
          </a:p>
        </p:txBody>
      </p:sp>
      <p:sp>
        <p:nvSpPr>
          <p:cNvPr id="61443" name="object 11">
            <a:extLst>
              <a:ext uri="{FF2B5EF4-FFF2-40B4-BE49-F238E27FC236}">
                <a16:creationId xmlns:a16="http://schemas.microsoft.com/office/drawing/2014/main" id="{DD7D43A3-4541-4DC5-AED2-A5BC6C12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11175"/>
            <a:ext cx="5538788" cy="2894013"/>
          </a:xfrm>
        </p:spPr>
        <p:txBody>
          <a:bodyPr lIns="0" tIns="77635" rIns="0" bIns="0">
            <a:spAutoFit/>
          </a:bodyPr>
          <a:lstStyle/>
          <a:p>
            <a:pPr marL="382588"/>
            <a:r>
              <a:rPr lang="zh-CN" altLang="zh-CN" sz="1600"/>
              <a:t>考虑一个简单的 Web 应用程序 (如导航应用程序):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至少有两个基础结构组件: 浏览器、应用程序服务器</a:t>
            </a:r>
          </a:p>
          <a:p>
            <a:pPr marL="382588">
              <a:spcBef>
                <a:spcPts val="450"/>
              </a:spcBef>
            </a:pPr>
            <a:r>
              <a:rPr lang="zh-CN" altLang="zh-CN" sz="1600"/>
              <a:t>网络浏览器</a:t>
            </a:r>
          </a:p>
          <a:p>
            <a:pPr marL="382588">
              <a:spcBef>
                <a:spcPts val="438"/>
              </a:spcBef>
            </a:pPr>
            <a:r>
              <a:rPr lang="zh-CN" altLang="zh-CN" sz="1600"/>
              <a:t>Web 应用程序服务器</a:t>
            </a:r>
          </a:p>
          <a:p>
            <a:pPr marL="382588">
              <a:spcBef>
                <a:spcPts val="438"/>
              </a:spcBef>
            </a:pPr>
            <a:r>
              <a:rPr lang="zh-CN" altLang="zh-CN" sz="1600"/>
              <a:t>阿帕奇猫:</a:t>
            </a:r>
            <a:r>
              <a:rPr lang="zh-CN" altLang="zh-CN" sz="160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http://tomcat.apache.org/</a:t>
            </a:r>
          </a:p>
          <a:p>
            <a:pPr marL="382588">
              <a:spcBef>
                <a:spcPts val="450"/>
              </a:spcBef>
            </a:pPr>
            <a:r>
              <a:rPr lang="zh-CN" altLang="zh-CN" sz="1600"/>
              <a:t>参考实施的</a:t>
            </a:r>
            <a:r>
              <a:rPr lang="zh-CN" altLang="zh-CN" sz="1600">
                <a:hlinkClick r:id="rId2"/>
              </a:rPr>
              <a:t>Servlet API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Servlet API 从程序员那里抽象出 HTTP 协议, 并允许编写处理 http 请求的 Java 类。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8C0E914-FCFA-4AF5-8F07-B2CC0B0C8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688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47" dirty="0"/>
              <a:t> </a:t>
            </a:r>
            <a:r>
              <a:rPr sz="2745" spc="-7" dirty="0"/>
              <a:t>基础 设施</a:t>
            </a:r>
            <a:r>
              <a:rPr sz="2745" spc="-247" dirty="0"/>
              <a:t> </a:t>
            </a:r>
            <a:r>
              <a:rPr sz="2745" dirty="0"/>
              <a:t>组件</a:t>
            </a:r>
          </a:p>
        </p:txBody>
      </p:sp>
      <p:sp>
        <p:nvSpPr>
          <p:cNvPr id="59395" name="object 4">
            <a:extLst>
              <a:ext uri="{FF2B5EF4-FFF2-40B4-BE49-F238E27FC236}">
                <a16:creationId xmlns:a16="http://schemas.microsoft.com/office/drawing/2014/main" id="{BDDB4D93-919B-4F37-B5E3-1E4DE44C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717550"/>
            <a:ext cx="4598987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57163" indent="-1444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公共类 SomeServlet 扩展 HttpServlet {公共空 doGet (HttpServletRequest 请求,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HttpServletResponse 响应)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抛出 ServletException, IOException {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PrintWriter = 响应. getWriter ();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1"/>
              </a:spcBef>
              <a:defRPr/>
            </a:pPr>
            <a:r>
              <a:rPr lang="zh-CN" altLang="zh-CN" sz="1468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3D4541B-0587-44AB-8544-28EB3D009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2222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47" dirty="0"/>
              <a:t> </a:t>
            </a:r>
            <a:r>
              <a:rPr sz="2745" spc="-7" dirty="0"/>
              <a:t>基础 设施</a:t>
            </a:r>
            <a:r>
              <a:rPr sz="2745" spc="-247" dirty="0"/>
              <a:t> </a:t>
            </a:r>
            <a:r>
              <a:rPr sz="2745" dirty="0"/>
              <a:t>组件</a:t>
            </a:r>
          </a:p>
        </p:txBody>
      </p:sp>
      <p:sp>
        <p:nvSpPr>
          <p:cNvPr id="60419" name="object 8">
            <a:extLst>
              <a:ext uri="{FF2B5EF4-FFF2-40B4-BE49-F238E27FC236}">
                <a16:creationId xmlns:a16="http://schemas.microsoft.com/office/drawing/2014/main" id="{A10980DD-40BC-4E4D-ADDF-679DE53B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434975"/>
            <a:ext cx="5945188" cy="2306638"/>
          </a:xfrm>
        </p:spPr>
        <p:txBody>
          <a:bodyPr lIns="0" tIns="596330" rIns="0" bIns="0">
            <a:spAutoFit/>
          </a:bodyPr>
          <a:lstStyle/>
          <a:p>
            <a:pPr marL="383510" indent="-214003">
              <a:defRPr/>
            </a:pPr>
            <a:r>
              <a:rPr lang="zh-CN" altLang="zh-CN" sz="1869" dirty="0"/>
              <a:t>使用 servlet, 我们可以读取用户的参数</a:t>
            </a:r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例如, 数据集名称, 数据集文件, 我们可以用 HTML 响应</a:t>
            </a:r>
          </a:p>
          <a:p>
            <a:pPr marL="383510" indent="-214003">
              <a:spcBef>
                <a:spcPts val="451"/>
              </a:spcBef>
              <a:defRPr/>
            </a:pPr>
            <a:r>
              <a:rPr lang="zh-CN" altLang="zh-CN" sz="1869" dirty="0"/>
              <a:t>用于选择路线起点和终点的新输入表单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9C89338-B4DF-4D67-A56A-992B13905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47" dirty="0"/>
              <a:t> </a:t>
            </a:r>
            <a:r>
              <a:rPr sz="2745" spc="-7" dirty="0"/>
              <a:t>基础 设施</a:t>
            </a:r>
            <a:r>
              <a:rPr sz="2745" spc="-247" dirty="0"/>
              <a:t> </a:t>
            </a:r>
            <a:r>
              <a:rPr sz="2745" dirty="0"/>
              <a:t>组件</a:t>
            </a:r>
          </a:p>
        </p:txBody>
      </p:sp>
      <p:sp>
        <p:nvSpPr>
          <p:cNvPr id="64515" name="object 10">
            <a:extLst>
              <a:ext uri="{FF2B5EF4-FFF2-40B4-BE49-F238E27FC236}">
                <a16:creationId xmlns:a16="http://schemas.microsoft.com/office/drawing/2014/main" id="{591F3219-E70A-49B4-B0D4-49C51F00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587375"/>
            <a:ext cx="549275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Servlets 还是很低的水平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我们希望比读取/处理用户参数更高层次的抽象操作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有些框架是抽象的, 例如 HTTP 请求/响应周期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例如, 对于一般 UI 应用程序 MVC 框架</a:t>
            </a:r>
            <a:endParaRPr lang="en-US" altLang="zh-CN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基于组件的框架 (如 GWT)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此外, Java servlets 只是一种可能性 (Python、PHP 等)。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73D9B0E-DBF6-470D-82AA-6E0D29704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-4763"/>
            <a:ext cx="5280025" cy="422276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27" dirty="0"/>
              <a:t>基础 设施</a:t>
            </a:r>
            <a:r>
              <a:rPr sz="2745" spc="-287" dirty="0"/>
              <a:t> </a:t>
            </a:r>
            <a:r>
              <a:rPr sz="2745" spc="7" dirty="0"/>
              <a:t>选择</a:t>
            </a:r>
          </a:p>
        </p:txBody>
      </p:sp>
      <p:sp>
        <p:nvSpPr>
          <p:cNvPr id="65539" name="object 10">
            <a:extLst>
              <a:ext uri="{FF2B5EF4-FFF2-40B4-BE49-F238E27FC236}">
                <a16:creationId xmlns:a16="http://schemas.microsoft.com/office/drawing/2014/main" id="{8724D5B3-6AE7-4AB0-8739-B8AB0071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663575"/>
            <a:ext cx="582295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关于选择 (或开发) 哪些基础结构的研究</a:t>
            </a:r>
            <a:endParaRPr lang="en-US" altLang="zh-CN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概念性问题, 如 MVC、基于组件的、基于服务的、..。</a:t>
            </a:r>
            <a:endParaRPr lang="en-US" altLang="zh-CN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执行问题, 例如, 外部过程的产卵</a:t>
            </a:r>
            <a:endParaRPr lang="en-US" altLang="zh-CN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执行问题, 例如编程语言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语境问题, 如商业产品、开源等。</a:t>
            </a:r>
            <a:endParaRPr lang="en-US" altLang="zh-CN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Tahoma" panose="020B0604030504040204" pitchFamily="34" charset="0"/>
                <a:cs typeface="Tahoma" panose="020B0604030504040204" pitchFamily="34" charset="0"/>
              </a:rPr>
              <a:t>组织问题, 如专门知识, 团队,..。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3D33-DE78-45D7-B114-EB00F371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>
              <a:defRPr/>
            </a:pPr>
            <a:r>
              <a:rPr lang="en-US" altLang="zh-CN" sz="2669" dirty="0"/>
              <a:t>大纲</a:t>
            </a:r>
            <a:endParaRPr lang="zh-CN" altLang="en-US" sz="2669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B2CA-51AA-4297-81AA-1F6E0187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003" indent="-214003">
              <a:defRPr/>
            </a:pPr>
            <a:r>
              <a:rPr lang="en-US" altLang="zh-CN" sz="1869" dirty="0"/>
              <a:t>定义</a:t>
            </a:r>
          </a:p>
          <a:p>
            <a:pPr marL="214003" indent="-214003">
              <a:defRPr/>
            </a:pPr>
            <a:r>
              <a:rPr lang="en-US" altLang="zh-CN" sz="1869" dirty="0"/>
              <a:t>设计</a:t>
            </a:r>
          </a:p>
          <a:p>
            <a:pPr marL="214003" indent="-214003">
              <a:defRPr/>
            </a:pPr>
            <a:r>
              <a:rPr lang="en-US" altLang="zh-CN" sz="1869" dirty="0" err="1"/>
              <a:t>行为</a:t>
            </a:r>
            <a:endParaRPr lang="en-US" altLang="zh-CN" sz="1869" dirty="0"/>
          </a:p>
          <a:p>
            <a:pPr marL="214003" indent="-214003">
              <a:defRPr/>
            </a:pPr>
            <a:r>
              <a:rPr lang="en-US" altLang="zh-CN" sz="1869" dirty="0"/>
              <a:t>要求</a:t>
            </a:r>
          </a:p>
          <a:p>
            <a:pPr marL="214003" indent="-214003">
              <a:defRPr/>
            </a:pPr>
            <a:r>
              <a:rPr lang="en-US" altLang="zh-CN" sz="1869" dirty="0"/>
              <a:t>原型</a:t>
            </a:r>
          </a:p>
          <a:p>
            <a:pPr marL="214003" indent="-214003">
              <a:defRPr/>
            </a:pPr>
            <a:endParaRPr lang="zh-CN" altLang="en-US" sz="1869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A7F82-A195-4D8D-A5CF-FFE968C0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67ED1-6D08-4AAD-9B57-36E4842A766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30EF0E5-EA88-4E7A-86AF-2FA0B89B83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27" dirty="0"/>
              <a:t>基础 设施</a:t>
            </a:r>
            <a:r>
              <a:rPr sz="2745" spc="-287" dirty="0"/>
              <a:t> </a:t>
            </a:r>
            <a:r>
              <a:rPr sz="2745" spc="7" dirty="0"/>
              <a:t>选择</a:t>
            </a:r>
          </a:p>
        </p:txBody>
      </p:sp>
      <p:sp>
        <p:nvSpPr>
          <p:cNvPr id="63491" name="object 9">
            <a:extLst>
              <a:ext uri="{FF2B5EF4-FFF2-40B4-BE49-F238E27FC236}">
                <a16:creationId xmlns:a16="http://schemas.microsoft.com/office/drawing/2014/main" id="{C40C53AC-BA70-466F-A12B-4FC7ADA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82575"/>
            <a:ext cx="5867400" cy="3059113"/>
          </a:xfrm>
        </p:spPr>
        <p:txBody>
          <a:bodyPr lIns="0" tIns="431236" rIns="0" bIns="0">
            <a:spAutoFit/>
          </a:bodyPr>
          <a:lstStyle/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低谷研究你将获得一个标准集的几个基础结构标识列表 (重要的是什么)</a:t>
            </a:r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标准的权重 (在多大程度上是一些特征重要的)</a:t>
            </a:r>
            <a:endParaRPr lang="en-US" altLang="zh-CN" sz="1869" dirty="0"/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模块的评估</a:t>
            </a:r>
          </a:p>
          <a:p>
            <a:pPr marL="383510" indent="-214003">
              <a:spcBef>
                <a:spcPts val="451"/>
              </a:spcBef>
              <a:defRPr/>
            </a:pPr>
            <a:r>
              <a:rPr lang="zh-CN" altLang="zh-CN" sz="1869" dirty="0"/>
              <a:t>选择 (最佳基础设施)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7E0A5CF-E8EA-425A-9168-827EF10E5A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50" y="6032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33" dirty="0"/>
              <a:t>加权</a:t>
            </a:r>
            <a:r>
              <a:rPr sz="2745" spc="-13" dirty="0"/>
              <a:t>得分</a:t>
            </a:r>
            <a:r>
              <a:rPr sz="2745" spc="-440" dirty="0"/>
              <a:t> </a:t>
            </a:r>
            <a:r>
              <a:rPr sz="2745" spc="-7" dirty="0"/>
              <a:t>方法</a:t>
            </a:r>
          </a:p>
        </p:txBody>
      </p:sp>
      <p:sp>
        <p:nvSpPr>
          <p:cNvPr id="67587" name="object 4">
            <a:extLst>
              <a:ext uri="{FF2B5EF4-FFF2-40B4-BE49-F238E27FC236}">
                <a16:creationId xmlns:a16="http://schemas.microsoft.com/office/drawing/2014/main" id="{E2B937C4-C04B-416F-8AD9-810936F1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655638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88" name="object 5">
            <a:extLst>
              <a:ext uri="{FF2B5EF4-FFF2-40B4-BE49-F238E27FC236}">
                <a16:creationId xmlns:a16="http://schemas.microsoft.com/office/drawing/2014/main" id="{2F493DD1-00E8-4A02-972D-7FC2C6C0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935038"/>
            <a:ext cx="93663" cy="968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89" name="object 6">
            <a:extLst>
              <a:ext uri="{FF2B5EF4-FFF2-40B4-BE49-F238E27FC236}">
                <a16:creationId xmlns:a16="http://schemas.microsoft.com/office/drawing/2014/main" id="{57265433-0118-4F72-B0C3-86DD143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17613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0" name="object 7">
            <a:extLst>
              <a:ext uri="{FF2B5EF4-FFF2-40B4-BE49-F238E27FC236}">
                <a16:creationId xmlns:a16="http://schemas.microsoft.com/office/drawing/2014/main" id="{6B1459D4-20B8-4ED5-A3C0-A50C44B7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497013"/>
            <a:ext cx="93663" cy="93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1" name="object 8">
            <a:extLst>
              <a:ext uri="{FF2B5EF4-FFF2-40B4-BE49-F238E27FC236}">
                <a16:creationId xmlns:a16="http://schemas.microsoft.com/office/drawing/2014/main" id="{108ECF4A-2696-4EB2-99D1-8D2BBF28BBEF}"/>
              </a:ext>
            </a:extLst>
          </p:cNvPr>
          <p:cNvSpPr>
            <a:spLocks/>
          </p:cNvSpPr>
          <p:nvPr/>
        </p:nvSpPr>
        <p:spPr bwMode="auto">
          <a:xfrm>
            <a:off x="115888" y="1871663"/>
            <a:ext cx="5918200" cy="111125"/>
          </a:xfrm>
          <a:custGeom>
            <a:avLst/>
            <a:gdLst>
              <a:gd name="T0" fmla="*/ 7811259 w 4432935"/>
              <a:gd name="T1" fmla="*/ 0 h 82550"/>
              <a:gd name="T2" fmla="*/ 90561 w 4432935"/>
              <a:gd name="T3" fmla="*/ 0 h 82550"/>
              <a:gd name="T4" fmla="*/ 55397 w 4432935"/>
              <a:gd name="T5" fmla="*/ 7202 h 82550"/>
              <a:gd name="T6" fmla="*/ 26601 w 4432935"/>
              <a:gd name="T7" fmla="*/ 26810 h 82550"/>
              <a:gd name="T8" fmla="*/ 7145 w 4432935"/>
              <a:gd name="T9" fmla="*/ 55833 h 82550"/>
              <a:gd name="T10" fmla="*/ 0 w 4432935"/>
              <a:gd name="T11" fmla="*/ 91273 h 82550"/>
              <a:gd name="T12" fmla="*/ 0 w 4432935"/>
              <a:gd name="T13" fmla="*/ 148020 h 82550"/>
              <a:gd name="T14" fmla="*/ 7901821 w 4432935"/>
              <a:gd name="T15" fmla="*/ 148020 h 82550"/>
              <a:gd name="T16" fmla="*/ 7901821 w 4432935"/>
              <a:gd name="T17" fmla="*/ 91273 h 82550"/>
              <a:gd name="T18" fmla="*/ 7894675 w 4432935"/>
              <a:gd name="T19" fmla="*/ 55833 h 82550"/>
              <a:gd name="T20" fmla="*/ 7875218 w 4432935"/>
              <a:gd name="T21" fmla="*/ 26810 h 82550"/>
              <a:gd name="T22" fmla="*/ 7846423 w 4432935"/>
              <a:gd name="T23" fmla="*/ 7202 h 82550"/>
              <a:gd name="T24" fmla="*/ 7811259 w 4432935"/>
              <a:gd name="T25" fmla="*/ 0 h 82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592" name="object 9">
            <a:extLst>
              <a:ext uri="{FF2B5EF4-FFF2-40B4-BE49-F238E27FC236}">
                <a16:creationId xmlns:a16="http://schemas.microsoft.com/office/drawing/2014/main" id="{43DEB015-6C87-4330-9DB8-6DB05A65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2914650"/>
            <a:ext cx="136525" cy="136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3" name="object 10">
            <a:extLst>
              <a:ext uri="{FF2B5EF4-FFF2-40B4-BE49-F238E27FC236}">
                <a16:creationId xmlns:a16="http://schemas.microsoft.com/office/drawing/2014/main" id="{67AC6FC9-CEE2-453A-A5A1-2A7E7A41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897188"/>
            <a:ext cx="152400" cy="1539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4" name="object 11">
            <a:extLst>
              <a:ext uri="{FF2B5EF4-FFF2-40B4-BE49-F238E27FC236}">
                <a16:creationId xmlns:a16="http://schemas.microsoft.com/office/drawing/2014/main" id="{2D8A90D2-27AB-4648-8EC2-5A722371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965450"/>
            <a:ext cx="5711825" cy="85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5" name="object 12">
            <a:extLst>
              <a:ext uri="{FF2B5EF4-FFF2-40B4-BE49-F238E27FC236}">
                <a16:creationId xmlns:a16="http://schemas.microsoft.com/office/drawing/2014/main" id="{E7D00E89-A9FB-4013-9E8A-79C5AAC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939925"/>
            <a:ext cx="68263" cy="1365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6" name="object 13">
            <a:extLst>
              <a:ext uri="{FF2B5EF4-FFF2-40B4-BE49-F238E27FC236}">
                <a16:creationId xmlns:a16="http://schemas.microsoft.com/office/drawing/2014/main" id="{471530BA-BBEF-4188-B99C-51D2D8CB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008188"/>
            <a:ext cx="68263" cy="9064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7" name="object 14">
            <a:extLst>
              <a:ext uri="{FF2B5EF4-FFF2-40B4-BE49-F238E27FC236}">
                <a16:creationId xmlns:a16="http://schemas.microsoft.com/office/drawing/2014/main" id="{730EBE64-6BE6-4DBA-96F9-ABB3A869ADF9}"/>
              </a:ext>
            </a:extLst>
          </p:cNvPr>
          <p:cNvSpPr>
            <a:spLocks/>
          </p:cNvSpPr>
          <p:nvPr/>
        </p:nvSpPr>
        <p:spPr bwMode="auto">
          <a:xfrm>
            <a:off x="115888" y="1931988"/>
            <a:ext cx="5918200" cy="1050925"/>
          </a:xfrm>
          <a:custGeom>
            <a:avLst/>
            <a:gdLst>
              <a:gd name="T0" fmla="*/ 7901821 w 4432935"/>
              <a:gd name="T1" fmla="*/ 0 h 786764"/>
              <a:gd name="T2" fmla="*/ 0 w 4432935"/>
              <a:gd name="T3" fmla="*/ 0 h 786764"/>
              <a:gd name="T4" fmla="*/ 0 w 4432935"/>
              <a:gd name="T5" fmla="*/ 1313579 h 786764"/>
              <a:gd name="T6" fmla="*/ 7145 w 4432935"/>
              <a:gd name="T7" fmla="*/ 1348803 h 786764"/>
              <a:gd name="T8" fmla="*/ 26601 w 4432935"/>
              <a:gd name="T9" fmla="*/ 1377648 h 786764"/>
              <a:gd name="T10" fmla="*/ 55397 w 4432935"/>
              <a:gd name="T11" fmla="*/ 1397136 h 786764"/>
              <a:gd name="T12" fmla="*/ 90561 w 4432935"/>
              <a:gd name="T13" fmla="*/ 1404294 h 786764"/>
              <a:gd name="T14" fmla="*/ 7811259 w 4432935"/>
              <a:gd name="T15" fmla="*/ 1404294 h 786764"/>
              <a:gd name="T16" fmla="*/ 7846423 w 4432935"/>
              <a:gd name="T17" fmla="*/ 1397136 h 786764"/>
              <a:gd name="T18" fmla="*/ 7875218 w 4432935"/>
              <a:gd name="T19" fmla="*/ 1377648 h 786764"/>
              <a:gd name="T20" fmla="*/ 7894675 w 4432935"/>
              <a:gd name="T21" fmla="*/ 1348803 h 786764"/>
              <a:gd name="T22" fmla="*/ 7901821 w 4432935"/>
              <a:gd name="T23" fmla="*/ 1313579 h 786764"/>
              <a:gd name="T24" fmla="*/ 7901821 w 4432935"/>
              <a:gd name="T25" fmla="*/ 0 h 786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786764">
                <a:moveTo>
                  <a:pt x="4432566" y="0"/>
                </a:moveTo>
                <a:lnTo>
                  <a:pt x="0" y="0"/>
                </a:lnTo>
                <a:lnTo>
                  <a:pt x="0" y="735597"/>
                </a:lnTo>
                <a:lnTo>
                  <a:pt x="4008" y="755322"/>
                </a:lnTo>
                <a:lnTo>
                  <a:pt x="14922" y="771475"/>
                </a:lnTo>
                <a:lnTo>
                  <a:pt x="31075" y="782389"/>
                </a:lnTo>
                <a:lnTo>
                  <a:pt x="50800" y="786397"/>
                </a:lnTo>
                <a:lnTo>
                  <a:pt x="4381765" y="786397"/>
                </a:lnTo>
                <a:lnTo>
                  <a:pt x="4401490" y="782389"/>
                </a:lnTo>
                <a:lnTo>
                  <a:pt x="4417643" y="771475"/>
                </a:lnTo>
                <a:lnTo>
                  <a:pt x="4428558" y="755322"/>
                </a:lnTo>
                <a:lnTo>
                  <a:pt x="4432566" y="735597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598" name="object 15">
            <a:extLst>
              <a:ext uri="{FF2B5EF4-FFF2-40B4-BE49-F238E27FC236}">
                <a16:creationId xmlns:a16="http://schemas.microsoft.com/office/drawing/2014/main" id="{0640F03B-BCF3-44C4-8575-B71BCA678F7D}"/>
              </a:ext>
            </a:extLst>
          </p:cNvPr>
          <p:cNvSpPr>
            <a:spLocks/>
          </p:cNvSpPr>
          <p:nvPr/>
        </p:nvSpPr>
        <p:spPr bwMode="auto">
          <a:xfrm>
            <a:off x="6032500" y="1990725"/>
            <a:ext cx="0" cy="949325"/>
          </a:xfrm>
          <a:custGeom>
            <a:avLst/>
            <a:gdLst>
              <a:gd name="T0" fmla="*/ 1269067 h 710564"/>
              <a:gd name="T1" fmla="*/ 0 h 7105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10564">
                <a:moveTo>
                  <a:pt x="0" y="71040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599" name="object 16">
            <a:extLst>
              <a:ext uri="{FF2B5EF4-FFF2-40B4-BE49-F238E27FC236}">
                <a16:creationId xmlns:a16="http://schemas.microsoft.com/office/drawing/2014/main" id="{ABA68AE3-B607-47BB-9D4D-0B54FC77FE1A}"/>
              </a:ext>
            </a:extLst>
          </p:cNvPr>
          <p:cNvSpPr>
            <a:spLocks/>
          </p:cNvSpPr>
          <p:nvPr/>
        </p:nvSpPr>
        <p:spPr bwMode="auto">
          <a:xfrm>
            <a:off x="6032500" y="1973263"/>
            <a:ext cx="0" cy="17462"/>
          </a:xfrm>
          <a:custGeom>
            <a:avLst/>
            <a:gdLst>
              <a:gd name="T0" fmla="*/ 23307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600" name="object 17">
            <a:extLst>
              <a:ext uri="{FF2B5EF4-FFF2-40B4-BE49-F238E27FC236}">
                <a16:creationId xmlns:a16="http://schemas.microsoft.com/office/drawing/2014/main" id="{A24EB2DC-DD7F-4A8F-BADC-8E4E7C1AB7CD}"/>
              </a:ext>
            </a:extLst>
          </p:cNvPr>
          <p:cNvSpPr>
            <a:spLocks/>
          </p:cNvSpPr>
          <p:nvPr/>
        </p:nvSpPr>
        <p:spPr bwMode="auto">
          <a:xfrm>
            <a:off x="6032500" y="1957388"/>
            <a:ext cx="0" cy="15875"/>
          </a:xfrm>
          <a:custGeom>
            <a:avLst/>
            <a:gdLst>
              <a:gd name="T0" fmla="*/ 21189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601" name="object 18">
            <a:extLst>
              <a:ext uri="{FF2B5EF4-FFF2-40B4-BE49-F238E27FC236}">
                <a16:creationId xmlns:a16="http://schemas.microsoft.com/office/drawing/2014/main" id="{031BD63C-431D-4DB1-B363-5C045F8D9331}"/>
              </a:ext>
            </a:extLst>
          </p:cNvPr>
          <p:cNvSpPr>
            <a:spLocks/>
          </p:cNvSpPr>
          <p:nvPr/>
        </p:nvSpPr>
        <p:spPr bwMode="auto">
          <a:xfrm>
            <a:off x="6032500" y="1939925"/>
            <a:ext cx="0" cy="17463"/>
          </a:xfrm>
          <a:custGeom>
            <a:avLst/>
            <a:gdLst>
              <a:gd name="T0" fmla="*/ 23308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C0B1228-9316-4EB2-A2D2-FDF45C7E0D8A}"/>
              </a:ext>
            </a:extLst>
          </p:cNvPr>
          <p:cNvSpPr txBox="1"/>
          <p:nvPr/>
        </p:nvSpPr>
        <p:spPr>
          <a:xfrm>
            <a:off x="166688" y="566738"/>
            <a:ext cx="5581650" cy="158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647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-53" dirty="0">
                <a:latin typeface="Tahoma"/>
                <a:ea typeface="+mn-ea"/>
                <a:cs typeface="Tahoma"/>
              </a:rPr>
              <a:t>有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spc="-40" dirty="0">
                <a:latin typeface="Tahoma"/>
                <a:ea typeface="+mn-ea"/>
                <a:cs typeface="Tahoma"/>
              </a:rPr>
              <a:t>是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i="1" spc="7" dirty="0">
                <a:latin typeface="Calibri"/>
                <a:ea typeface="+mn-ea"/>
                <a:cs typeface="Calibri"/>
              </a:rPr>
              <a:t>n</a:t>
            </a:r>
            <a:r>
              <a:rPr sz="1468" i="1" spc="-53" dirty="0">
                <a:latin typeface="Calibri"/>
                <a:ea typeface="+mn-ea"/>
                <a:cs typeface="Calibri"/>
              </a:rPr>
              <a:t> </a:t>
            </a:r>
            <a:r>
              <a:rPr sz="1468" spc="-20" dirty="0">
                <a:latin typeface="Tahoma"/>
                <a:ea typeface="+mn-ea"/>
                <a:cs typeface="Tahoma"/>
              </a:rPr>
              <a:t>选择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i="1" spc="-13" dirty="0">
                <a:latin typeface="Calibri"/>
                <a:ea typeface="+mn-ea"/>
                <a:cs typeface="Calibri"/>
              </a:rPr>
              <a:t>一个</a:t>
            </a:r>
            <a:r>
              <a:rPr sz="1602" spc="-20" baseline="-10416" dirty="0">
                <a:latin typeface="Times New Roman"/>
                <a:ea typeface="+mn-ea"/>
                <a:cs typeface="Times New Roman"/>
              </a:rPr>
              <a:t>1</a:t>
            </a:r>
            <a:r>
              <a:rPr sz="1468" i="1" spc="-13" dirty="0">
                <a:latin typeface="Arial"/>
                <a:ea typeface="+mn-ea"/>
                <a:cs typeface="Arial"/>
              </a:rPr>
              <a:t>,</a:t>
            </a:r>
            <a:r>
              <a:rPr sz="1468" i="1" spc="-180" dirty="0">
                <a:latin typeface="Arial"/>
                <a:ea typeface="+mn-ea"/>
                <a:cs typeface="Arial"/>
              </a:rPr>
              <a:t> </a:t>
            </a:r>
            <a:r>
              <a:rPr sz="1468" i="1" spc="-13" dirty="0">
                <a:latin typeface="Calibri"/>
                <a:ea typeface="+mn-ea"/>
                <a:cs typeface="Calibri"/>
              </a:rPr>
              <a:t>一个</a:t>
            </a:r>
            <a:r>
              <a:rPr sz="1602" spc="-20" baseline="-10416" dirty="0">
                <a:latin typeface="Times New Roman"/>
                <a:ea typeface="+mn-ea"/>
                <a:cs typeface="Times New Roman"/>
              </a:rPr>
              <a:t>2</a:t>
            </a:r>
            <a:r>
              <a:rPr sz="1468" i="1" spc="-13" dirty="0">
                <a:latin typeface="Arial"/>
                <a:ea typeface="+mn-ea"/>
                <a:cs typeface="Arial"/>
              </a:rPr>
              <a:t>,</a:t>
            </a:r>
            <a:r>
              <a:rPr sz="1468" i="1" spc="-180" dirty="0">
                <a:latin typeface="Arial"/>
                <a:ea typeface="+mn-ea"/>
                <a:cs typeface="Arial"/>
              </a:rPr>
              <a:t> </a:t>
            </a:r>
            <a:r>
              <a:rPr sz="1468" i="1" spc="-7" dirty="0">
                <a:latin typeface="Arial"/>
                <a:ea typeface="+mn-ea"/>
                <a:cs typeface="Arial"/>
              </a:rPr>
              <a:t>...,</a:t>
            </a:r>
            <a:r>
              <a:rPr sz="1468" i="1" spc="-180" dirty="0">
                <a:latin typeface="Arial"/>
                <a:ea typeface="+mn-ea"/>
                <a:cs typeface="Arial"/>
              </a:rPr>
              <a:t> </a:t>
            </a:r>
            <a:r>
              <a:rPr sz="1468" i="1" spc="-53" dirty="0">
                <a:latin typeface="Calibri"/>
                <a:ea typeface="+mn-ea"/>
                <a:cs typeface="Calibri"/>
              </a:rPr>
              <a:t>一个</a:t>
            </a:r>
            <a:r>
              <a:rPr sz="1602" i="1" spc="-80" baseline="-10416" dirty="0">
                <a:latin typeface="Calibri"/>
                <a:ea typeface="+mn-ea"/>
                <a:cs typeface="Calibri"/>
              </a:rPr>
              <a:t>n</a:t>
            </a:r>
            <a:endParaRPr sz="1602" baseline="-10416"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446"/>
              </a:spcBef>
              <a:spcAft>
                <a:spcPts val="0"/>
              </a:spcAft>
              <a:defRPr/>
            </a:pPr>
            <a:r>
              <a:rPr sz="1468" spc="-53" dirty="0">
                <a:latin typeface="Tahoma"/>
                <a:ea typeface="+mn-ea"/>
                <a:cs typeface="Tahoma"/>
              </a:rPr>
              <a:t>有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40" dirty="0">
                <a:latin typeface="Tahoma"/>
                <a:ea typeface="+mn-ea"/>
                <a:cs typeface="Tahoma"/>
              </a:rPr>
              <a:t>是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i="1" dirty="0">
                <a:latin typeface="Calibri"/>
                <a:ea typeface="+mn-ea"/>
                <a:cs typeface="Calibri"/>
              </a:rPr>
              <a:t>m</a:t>
            </a:r>
            <a:r>
              <a:rPr sz="1468" i="1" spc="-47" dirty="0">
                <a:latin typeface="Calibri"/>
                <a:ea typeface="+mn-ea"/>
                <a:cs typeface="Calibri"/>
              </a:rPr>
              <a:t> </a:t>
            </a:r>
            <a:r>
              <a:rPr sz="1468" spc="-33" dirty="0">
                <a:latin typeface="Tahoma"/>
                <a:ea typeface="+mn-ea"/>
                <a:cs typeface="Tahoma"/>
              </a:rPr>
              <a:t>diﬀerent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标准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i="1" spc="40" dirty="0">
                <a:latin typeface="Calibri"/>
                <a:ea typeface="+mn-ea"/>
                <a:cs typeface="Calibri"/>
              </a:rPr>
              <a:t>C</a:t>
            </a:r>
            <a:r>
              <a:rPr sz="1602" spc="59" baseline="-10416" dirty="0">
                <a:latin typeface="Times New Roman"/>
                <a:ea typeface="+mn-ea"/>
                <a:cs typeface="Times New Roman"/>
              </a:rPr>
              <a:t>1</a:t>
            </a:r>
            <a:r>
              <a:rPr sz="1468" i="1" spc="40" dirty="0">
                <a:latin typeface="Arial"/>
                <a:ea typeface="+mn-ea"/>
                <a:cs typeface="Arial"/>
              </a:rPr>
              <a:t>,</a:t>
            </a:r>
            <a:r>
              <a:rPr sz="1468" i="1" spc="-174" dirty="0">
                <a:latin typeface="Arial"/>
                <a:ea typeface="+mn-ea"/>
                <a:cs typeface="Arial"/>
              </a:rPr>
              <a:t> </a:t>
            </a:r>
            <a:r>
              <a:rPr sz="1468" i="1" spc="40" dirty="0">
                <a:latin typeface="Calibri"/>
                <a:ea typeface="+mn-ea"/>
                <a:cs typeface="Calibri"/>
              </a:rPr>
              <a:t>C</a:t>
            </a:r>
            <a:r>
              <a:rPr sz="1602" spc="59" baseline="-10416" dirty="0">
                <a:latin typeface="Times New Roman"/>
                <a:ea typeface="+mn-ea"/>
                <a:cs typeface="Times New Roman"/>
              </a:rPr>
              <a:t>2</a:t>
            </a:r>
            <a:r>
              <a:rPr sz="1468" i="1" spc="40" dirty="0">
                <a:latin typeface="Arial"/>
                <a:ea typeface="+mn-ea"/>
                <a:cs typeface="Arial"/>
              </a:rPr>
              <a:t>,</a:t>
            </a:r>
            <a:r>
              <a:rPr sz="1468" i="1" spc="-174" dirty="0">
                <a:latin typeface="Arial"/>
                <a:ea typeface="+mn-ea"/>
                <a:cs typeface="Arial"/>
              </a:rPr>
              <a:t> </a:t>
            </a:r>
            <a:r>
              <a:rPr sz="1468" i="1" spc="-7" dirty="0">
                <a:latin typeface="Arial"/>
                <a:ea typeface="+mn-ea"/>
                <a:cs typeface="Arial"/>
              </a:rPr>
              <a:t>...,</a:t>
            </a:r>
            <a:r>
              <a:rPr sz="1468" i="1" spc="-174" dirty="0">
                <a:latin typeface="Arial"/>
                <a:ea typeface="+mn-ea"/>
                <a:cs typeface="Arial"/>
              </a:rPr>
              <a:t> </a:t>
            </a:r>
            <a:r>
              <a:rPr sz="1468" i="1" spc="13" dirty="0">
                <a:latin typeface="Calibri"/>
                <a:ea typeface="+mn-ea"/>
                <a:cs typeface="Calibri"/>
              </a:rPr>
              <a:t>C</a:t>
            </a:r>
            <a:r>
              <a:rPr sz="1602" i="1" spc="20" baseline="-10416" dirty="0">
                <a:latin typeface="Calibri"/>
                <a:ea typeface="+mn-ea"/>
                <a:cs typeface="Calibri"/>
              </a:rPr>
              <a:t>m</a:t>
            </a:r>
            <a:endParaRPr sz="1602" baseline="-10416"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440"/>
              </a:spcBef>
              <a:spcAft>
                <a:spcPts val="0"/>
              </a:spcAft>
              <a:defRPr/>
            </a:pPr>
            <a:r>
              <a:rPr sz="1468" spc="-33" dirty="0">
                <a:latin typeface="Tahoma"/>
                <a:ea typeface="+mn-ea"/>
                <a:cs typeface="Tahoma"/>
              </a:rPr>
              <a:t>每个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20" dirty="0">
                <a:latin typeface="Tahoma"/>
                <a:ea typeface="+mn-ea"/>
                <a:cs typeface="Tahoma"/>
              </a:rPr>
              <a:t>替代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是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33" dirty="0">
                <a:latin typeface="Tahoma"/>
                <a:ea typeface="+mn-ea"/>
                <a:cs typeface="Tahoma"/>
              </a:rPr>
              <a:t>为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33" dirty="0">
                <a:latin typeface="Tahoma"/>
                <a:ea typeface="+mn-ea"/>
                <a:cs typeface="Tahoma"/>
              </a:rPr>
              <a:t>每个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标准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与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spc="-40" dirty="0">
                <a:latin typeface="Tahoma"/>
                <a:ea typeface="+mn-ea"/>
                <a:cs typeface="Tahoma"/>
              </a:rPr>
              <a:t>得分</a:t>
            </a:r>
            <a:r>
              <a:rPr sz="1468" spc="-174" dirty="0">
                <a:latin typeface="Tahoma"/>
                <a:ea typeface="+mn-ea"/>
                <a:cs typeface="Tahoma"/>
              </a:rPr>
              <a:t> </a:t>
            </a:r>
            <a:r>
              <a:rPr sz="1468" i="1" spc="20" dirty="0">
                <a:latin typeface="Calibri"/>
                <a:ea typeface="+mn-ea"/>
                <a:cs typeface="Calibri"/>
              </a:rPr>
              <a:t>S</a:t>
            </a:r>
            <a:r>
              <a:rPr sz="1602" i="1" spc="29" baseline="-10416" dirty="0">
                <a:latin typeface="Calibri"/>
                <a:ea typeface="+mn-ea"/>
                <a:cs typeface="Calibri"/>
              </a:rPr>
              <a:t>Ij</a:t>
            </a:r>
            <a:endParaRPr sz="1602" baseline="-10416"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446"/>
              </a:spcBef>
              <a:spcAft>
                <a:spcPts val="0"/>
              </a:spcAft>
              <a:defRPr/>
            </a:pPr>
            <a:r>
              <a:rPr sz="1468" spc="-33" dirty="0">
                <a:latin typeface="Tahoma"/>
                <a:ea typeface="+mn-ea"/>
                <a:cs typeface="Tahoma"/>
              </a:rPr>
              <a:t>每个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标准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33" dirty="0">
                <a:latin typeface="Tahoma"/>
                <a:ea typeface="+mn-ea"/>
                <a:cs typeface="Tahoma"/>
              </a:rPr>
              <a:t>Hsa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27" dirty="0">
                <a:latin typeface="Tahoma"/>
                <a:ea typeface="+mn-ea"/>
                <a:cs typeface="Tahoma"/>
              </a:rPr>
              <a:t>一个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33" dirty="0">
                <a:latin typeface="Tahoma"/>
                <a:ea typeface="+mn-ea"/>
                <a:cs typeface="Tahoma"/>
              </a:rPr>
              <a:t>重量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20" dirty="0">
                <a:latin typeface="Tahoma"/>
                <a:ea typeface="+mn-ea"/>
                <a:cs typeface="Tahoma"/>
              </a:rPr>
              <a:t>相对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自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13" dirty="0">
                <a:latin typeface="Tahoma"/>
                <a:ea typeface="+mn-ea"/>
                <a:cs typeface="Tahoma"/>
              </a:rPr>
              <a:t>其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spc="-27" dirty="0">
                <a:latin typeface="Tahoma"/>
                <a:ea typeface="+mn-ea"/>
                <a:cs typeface="Tahoma"/>
              </a:rPr>
              <a:t>重要性</a:t>
            </a:r>
            <a:r>
              <a:rPr sz="1468" spc="-167" dirty="0">
                <a:latin typeface="Tahoma"/>
                <a:ea typeface="+mn-ea"/>
                <a:cs typeface="Tahoma"/>
              </a:rPr>
              <a:t> </a:t>
            </a:r>
            <a:r>
              <a:rPr sz="1468" i="1" spc="-40" dirty="0">
                <a:latin typeface="Calibri"/>
                <a:ea typeface="+mn-ea"/>
                <a:cs typeface="Calibri"/>
              </a:rPr>
              <a:t>W</a:t>
            </a:r>
            <a:r>
              <a:rPr sz="1602" spc="-59" baseline="-10416" dirty="0">
                <a:latin typeface="Times New Roman"/>
                <a:ea typeface="+mn-ea"/>
                <a:cs typeface="Times New Roman"/>
              </a:rPr>
              <a:t>1</a:t>
            </a:r>
            <a:r>
              <a:rPr sz="1468" i="1" spc="-40" dirty="0">
                <a:latin typeface="Arial"/>
                <a:ea typeface="+mn-ea"/>
                <a:cs typeface="Arial"/>
              </a:rPr>
              <a:t>,</a:t>
            </a:r>
            <a:r>
              <a:rPr sz="1468" i="1" spc="-167" dirty="0">
                <a:latin typeface="Arial"/>
                <a:ea typeface="+mn-ea"/>
                <a:cs typeface="Arial"/>
              </a:rPr>
              <a:t> </a:t>
            </a:r>
            <a:r>
              <a:rPr sz="1468" i="1" spc="-40" dirty="0">
                <a:latin typeface="Calibri"/>
                <a:ea typeface="+mn-ea"/>
                <a:cs typeface="Calibri"/>
              </a:rPr>
              <a:t>W</a:t>
            </a:r>
            <a:r>
              <a:rPr sz="1602" spc="-59" baseline="-10416" dirty="0">
                <a:latin typeface="Times New Roman"/>
                <a:ea typeface="+mn-ea"/>
                <a:cs typeface="Times New Roman"/>
              </a:rPr>
              <a:t>2</a:t>
            </a:r>
            <a:r>
              <a:rPr sz="1468" i="1" spc="-40" dirty="0">
                <a:latin typeface="Arial"/>
                <a:ea typeface="+mn-ea"/>
                <a:cs typeface="Arial"/>
              </a:rPr>
              <a:t>,</a:t>
            </a:r>
            <a:r>
              <a:rPr sz="1468" i="1" spc="-167" dirty="0">
                <a:latin typeface="Arial"/>
                <a:ea typeface="+mn-ea"/>
                <a:cs typeface="Arial"/>
              </a:rPr>
              <a:t> </a:t>
            </a:r>
            <a:r>
              <a:rPr sz="1468" i="1" spc="-7" dirty="0">
                <a:latin typeface="Arial"/>
                <a:ea typeface="+mn-ea"/>
                <a:cs typeface="Arial"/>
              </a:rPr>
              <a:t>...,</a:t>
            </a:r>
            <a:r>
              <a:rPr sz="1468" i="1" spc="-167" dirty="0">
                <a:latin typeface="Arial"/>
                <a:ea typeface="+mn-ea"/>
                <a:cs typeface="Arial"/>
              </a:rPr>
              <a:t> </a:t>
            </a:r>
            <a:r>
              <a:rPr sz="1468" i="1" spc="-107" dirty="0">
                <a:latin typeface="Calibri"/>
                <a:ea typeface="+mn-ea"/>
                <a:cs typeface="Calibri"/>
              </a:rPr>
              <a:t>W</a:t>
            </a:r>
            <a:r>
              <a:rPr sz="1602" i="1" spc="-160" baseline="-10416" dirty="0">
                <a:latin typeface="Calibri"/>
                <a:ea typeface="+mn-ea"/>
                <a:cs typeface="Calibri"/>
              </a:rPr>
              <a:t>m</a:t>
            </a:r>
            <a:endParaRPr sz="1602" baseline="-10416" dirty="0">
              <a:latin typeface="Calibri"/>
              <a:ea typeface="+mn-ea"/>
              <a:cs typeface="Calibri"/>
            </a:endParaRPr>
          </a:p>
          <a:p>
            <a:pPr eaLnBrk="1" fontAlgn="auto" hangingPunct="1">
              <a:spcBef>
                <a:spcPts val="60"/>
              </a:spcBef>
              <a:spcAft>
                <a:spcPts val="0"/>
              </a:spcAft>
              <a:defRPr/>
            </a:pPr>
            <a:endParaRPr sz="1869" dirty="0">
              <a:latin typeface="Times New Roman"/>
              <a:ea typeface="+mn-ea"/>
              <a:cs typeface="Times New Roman"/>
            </a:endParaRPr>
          </a:p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-53" dirty="0">
                <a:latin typeface="Tahoma"/>
                <a:ea typeface="+mn-ea"/>
                <a:cs typeface="Tahoma"/>
              </a:rPr>
              <a:t>的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spc="-7" dirty="0">
                <a:latin typeface="Tahoma"/>
                <a:ea typeface="+mn-ea"/>
                <a:cs typeface="Tahoma"/>
              </a:rPr>
              <a:t>最后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spc="-40" dirty="0">
                <a:latin typeface="Tahoma"/>
                <a:ea typeface="+mn-ea"/>
                <a:cs typeface="Tahoma"/>
              </a:rPr>
              <a:t>得分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spc="-33" dirty="0">
                <a:latin typeface="Tahoma"/>
                <a:ea typeface="+mn-ea"/>
                <a:cs typeface="Tahoma"/>
              </a:rPr>
              <a:t>为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spc="-27" dirty="0">
                <a:latin typeface="Tahoma"/>
                <a:ea typeface="+mn-ea"/>
                <a:cs typeface="Tahoma"/>
              </a:rPr>
              <a:t>的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spc="-20" dirty="0">
                <a:latin typeface="Tahoma"/>
                <a:ea typeface="+mn-ea"/>
                <a:cs typeface="Tahoma"/>
              </a:rPr>
              <a:t>替代</a:t>
            </a:r>
            <a:r>
              <a:rPr sz="1468" spc="-180" dirty="0">
                <a:latin typeface="Tahoma"/>
                <a:ea typeface="+mn-ea"/>
                <a:cs typeface="Tahoma"/>
              </a:rPr>
              <a:t> </a:t>
            </a:r>
            <a:r>
              <a:rPr sz="1468" i="1" spc="-67" dirty="0">
                <a:latin typeface="Calibri"/>
                <a:ea typeface="+mn-ea"/>
                <a:cs typeface="Calibri"/>
              </a:rPr>
              <a:t>一个</a:t>
            </a:r>
            <a:r>
              <a:rPr sz="1602" i="1" spc="-100" baseline="-10416" dirty="0">
                <a:latin typeface="Calibri"/>
                <a:ea typeface="+mn-ea"/>
                <a:cs typeface="Calibri"/>
              </a:rPr>
              <a:t>我</a:t>
            </a:r>
            <a:r>
              <a:rPr sz="1468" spc="-67" dirty="0">
                <a:latin typeface="Tahoma"/>
                <a:ea typeface="+mn-ea"/>
                <a:cs typeface="Tahoma"/>
              </a:rPr>
              <a:t>:</a:t>
            </a:r>
            <a:endParaRPr sz="1468" dirty="0">
              <a:latin typeface="Tahoma"/>
              <a:ea typeface="+mn-ea"/>
              <a:cs typeface="Tahom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AEFE44B-26F9-45FD-AA98-0C3BBB0FDB0D}"/>
              </a:ext>
            </a:extLst>
          </p:cNvPr>
          <p:cNvSpPr txBox="1"/>
          <p:nvPr/>
        </p:nvSpPr>
        <p:spPr>
          <a:xfrm>
            <a:off x="2425700" y="2281238"/>
            <a:ext cx="1290638" cy="619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9175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68" i="1" dirty="0">
                <a:latin typeface="Calibri"/>
                <a:ea typeface="+mn-ea"/>
                <a:cs typeface="Calibri"/>
              </a:rPr>
              <a:t>m</a:t>
            </a:r>
            <a:endParaRPr sz="1068">
              <a:latin typeface="Calibri"/>
              <a:ea typeface="+mn-ea"/>
              <a:cs typeface="Calibri"/>
            </a:endParaRPr>
          </a:p>
          <a:p>
            <a:pPr marL="16951" eaLnBrk="1" fontAlgn="auto" hangingPunct="1">
              <a:spcBef>
                <a:spcPts val="133"/>
              </a:spcBef>
              <a:spcAft>
                <a:spcPts val="0"/>
              </a:spcAft>
              <a:defRPr/>
            </a:pPr>
            <a:r>
              <a:rPr sz="1468" i="1" spc="7" dirty="0">
                <a:latin typeface="Calibri"/>
                <a:ea typeface="+mn-ea"/>
                <a:cs typeface="Calibri"/>
              </a:rPr>
              <a:t>S</a:t>
            </a:r>
            <a:r>
              <a:rPr sz="1468" spc="7" dirty="0">
                <a:latin typeface="Tahoma"/>
                <a:ea typeface="+mn-ea"/>
                <a:cs typeface="Tahoma"/>
              </a:rPr>
              <a:t>(</a:t>
            </a:r>
            <a:r>
              <a:rPr sz="1468" i="1" spc="7" dirty="0">
                <a:latin typeface="Calibri"/>
                <a:ea typeface="+mn-ea"/>
                <a:cs typeface="Calibri"/>
              </a:rPr>
              <a:t>一个</a:t>
            </a:r>
            <a:r>
              <a:rPr sz="1602" i="1" spc="9" baseline="-10416" dirty="0">
                <a:latin typeface="Calibri"/>
                <a:ea typeface="+mn-ea"/>
                <a:cs typeface="Calibri"/>
              </a:rPr>
              <a:t>我</a:t>
            </a:r>
            <a:r>
              <a:rPr sz="1468" spc="7" dirty="0">
                <a:latin typeface="Tahoma"/>
                <a:ea typeface="+mn-ea"/>
                <a:cs typeface="Tahoma"/>
              </a:rPr>
              <a:t>)</a:t>
            </a:r>
            <a:r>
              <a:rPr sz="1468" spc="-100" dirty="0">
                <a:latin typeface="Tahoma"/>
                <a:ea typeface="+mn-ea"/>
                <a:cs typeface="Tahoma"/>
              </a:rPr>
              <a:t> </a:t>
            </a:r>
            <a:r>
              <a:rPr sz="1468" spc="60" dirty="0">
                <a:latin typeface="Tahoma"/>
                <a:ea typeface="+mn-ea"/>
                <a:cs typeface="Tahoma"/>
              </a:rPr>
              <a:t>=</a:t>
            </a:r>
            <a:r>
              <a:rPr sz="1468" spc="-93" dirty="0">
                <a:latin typeface="Tahoma"/>
                <a:ea typeface="+mn-ea"/>
                <a:cs typeface="Tahoma"/>
              </a:rPr>
              <a:t> </a:t>
            </a:r>
            <a:r>
              <a:rPr sz="2202" spc="1582" baseline="53030" dirty="0">
                <a:latin typeface="Times New Roman"/>
                <a:ea typeface="+mn-ea"/>
                <a:cs typeface="Times New Roman"/>
              </a:rPr>
              <a:t>∑</a:t>
            </a:r>
            <a:r>
              <a:rPr sz="2202" spc="-230" baseline="53030" dirty="0">
                <a:latin typeface="Times New Roman"/>
                <a:ea typeface="+mn-ea"/>
                <a:cs typeface="Times New Roman"/>
              </a:rPr>
              <a:t> </a:t>
            </a:r>
            <a:r>
              <a:rPr sz="1468" i="1" spc="-20" dirty="0">
                <a:latin typeface="Calibri"/>
                <a:ea typeface="+mn-ea"/>
                <a:cs typeface="Calibri"/>
              </a:rPr>
              <a:t>S</a:t>
            </a:r>
            <a:r>
              <a:rPr sz="1602" i="1" spc="-29" baseline="-10416" dirty="0">
                <a:latin typeface="Calibri"/>
                <a:ea typeface="+mn-ea"/>
                <a:cs typeface="Calibri"/>
              </a:rPr>
              <a:t>Ij</a:t>
            </a:r>
            <a:r>
              <a:rPr sz="1468" i="1" spc="-20" dirty="0">
                <a:latin typeface="Calibri"/>
                <a:ea typeface="+mn-ea"/>
                <a:cs typeface="Calibri"/>
              </a:rPr>
              <a:t>W</a:t>
            </a:r>
            <a:r>
              <a:rPr sz="1602" i="1" spc="-29" baseline="-10416" dirty="0">
                <a:latin typeface="Calibri"/>
                <a:ea typeface="+mn-ea"/>
                <a:cs typeface="Calibri"/>
              </a:rPr>
              <a:t>J</a:t>
            </a:r>
            <a:endParaRPr sz="1602" baseline="-10416">
              <a:latin typeface="Calibri"/>
              <a:ea typeface="+mn-ea"/>
              <a:cs typeface="Calibri"/>
            </a:endParaRPr>
          </a:p>
          <a:p>
            <a:pPr marL="249175" algn="ctr" eaLnBrk="1" fontAlgn="auto" hangingPunct="1">
              <a:spcBef>
                <a:spcPts val="414"/>
              </a:spcBef>
              <a:spcAft>
                <a:spcPts val="0"/>
              </a:spcAft>
              <a:defRPr/>
            </a:pPr>
            <a:r>
              <a:rPr sz="1068" i="1" spc="93" dirty="0">
                <a:latin typeface="Calibri"/>
                <a:ea typeface="+mn-ea"/>
                <a:cs typeface="Calibri"/>
              </a:rPr>
              <a:t>J</a:t>
            </a:r>
            <a:r>
              <a:rPr sz="1068" spc="93" dirty="0">
                <a:latin typeface="Times New Roman"/>
                <a:ea typeface="+mn-ea"/>
                <a:cs typeface="Times New Roman"/>
              </a:rPr>
              <a:t>= 1</a:t>
            </a:r>
            <a:endParaRPr sz="1068"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108ECC3-E4CA-4E89-9E40-8FA4F89880F0}"/>
              </a:ext>
            </a:extLst>
          </p:cNvPr>
          <p:cNvSpPr txBox="1"/>
          <p:nvPr/>
        </p:nvSpPr>
        <p:spPr>
          <a:xfrm>
            <a:off x="5743575" y="2460625"/>
            <a:ext cx="239713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-107" dirty="0">
                <a:latin typeface="Tahoma"/>
                <a:ea typeface="+mn-ea"/>
                <a:cs typeface="Tahoma"/>
              </a:rPr>
              <a:t>(1)</a:t>
            </a:r>
            <a:endParaRPr sz="1468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9F6D9CB-B834-4E77-9561-6484F6694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50" y="301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33" dirty="0"/>
              <a:t>加权</a:t>
            </a:r>
            <a:r>
              <a:rPr sz="2745" spc="-13" dirty="0"/>
              <a:t>得分</a:t>
            </a:r>
            <a:r>
              <a:rPr sz="2745" spc="-440" dirty="0"/>
              <a:t> </a:t>
            </a:r>
            <a:r>
              <a:rPr sz="2745" spc="-7" dirty="0"/>
              <a:t>方法</a:t>
            </a:r>
          </a:p>
        </p:txBody>
      </p:sp>
      <p:sp>
        <p:nvSpPr>
          <p:cNvPr id="68611" name="object 4">
            <a:extLst>
              <a:ext uri="{FF2B5EF4-FFF2-40B4-BE49-F238E27FC236}">
                <a16:creationId xmlns:a16="http://schemas.microsoft.com/office/drawing/2014/main" id="{7E17F5EE-A3AE-4961-95A3-6961F5D9F964}"/>
              </a:ext>
            </a:extLst>
          </p:cNvPr>
          <p:cNvSpPr>
            <a:spLocks/>
          </p:cNvSpPr>
          <p:nvPr/>
        </p:nvSpPr>
        <p:spPr bwMode="auto">
          <a:xfrm>
            <a:off x="115888" y="1079500"/>
            <a:ext cx="5918200" cy="111125"/>
          </a:xfrm>
          <a:custGeom>
            <a:avLst/>
            <a:gdLst>
              <a:gd name="T0" fmla="*/ 7811259 w 4432935"/>
              <a:gd name="T1" fmla="*/ 0 h 82550"/>
              <a:gd name="T2" fmla="*/ 90561 w 4432935"/>
              <a:gd name="T3" fmla="*/ 0 h 82550"/>
              <a:gd name="T4" fmla="*/ 55397 w 4432935"/>
              <a:gd name="T5" fmla="*/ 7202 h 82550"/>
              <a:gd name="T6" fmla="*/ 26601 w 4432935"/>
              <a:gd name="T7" fmla="*/ 26810 h 82550"/>
              <a:gd name="T8" fmla="*/ 7145 w 4432935"/>
              <a:gd name="T9" fmla="*/ 55833 h 82550"/>
              <a:gd name="T10" fmla="*/ 0 w 4432935"/>
              <a:gd name="T11" fmla="*/ 91273 h 82550"/>
              <a:gd name="T12" fmla="*/ 0 w 4432935"/>
              <a:gd name="T13" fmla="*/ 148020 h 82550"/>
              <a:gd name="T14" fmla="*/ 7901821 w 4432935"/>
              <a:gd name="T15" fmla="*/ 148020 h 82550"/>
              <a:gd name="T16" fmla="*/ 7901821 w 4432935"/>
              <a:gd name="T17" fmla="*/ 91273 h 82550"/>
              <a:gd name="T18" fmla="*/ 7894675 w 4432935"/>
              <a:gd name="T19" fmla="*/ 55833 h 82550"/>
              <a:gd name="T20" fmla="*/ 7875218 w 4432935"/>
              <a:gd name="T21" fmla="*/ 26810 h 82550"/>
              <a:gd name="T22" fmla="*/ 7846423 w 4432935"/>
              <a:gd name="T23" fmla="*/ 7202 h 82550"/>
              <a:gd name="T24" fmla="*/ 7811259 w 4432935"/>
              <a:gd name="T25" fmla="*/ 0 h 82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612" name="object 5">
            <a:extLst>
              <a:ext uri="{FF2B5EF4-FFF2-40B4-BE49-F238E27FC236}">
                <a16:creationId xmlns:a16="http://schemas.microsoft.com/office/drawing/2014/main" id="{5953C770-F379-43FF-9164-9B8DF1C3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2133600"/>
            <a:ext cx="136525" cy="1349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3" name="object 6">
            <a:extLst>
              <a:ext uri="{FF2B5EF4-FFF2-40B4-BE49-F238E27FC236}">
                <a16:creationId xmlns:a16="http://schemas.microsoft.com/office/drawing/2014/main" id="{78993D06-FC42-46F0-BE52-8E06285F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116138"/>
            <a:ext cx="152400" cy="152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4" name="object 7">
            <a:extLst>
              <a:ext uri="{FF2B5EF4-FFF2-40B4-BE49-F238E27FC236}">
                <a16:creationId xmlns:a16="http://schemas.microsoft.com/office/drawing/2014/main" id="{6FA354D9-9F0A-4B95-B9B6-15932101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184400"/>
            <a:ext cx="5711825" cy="841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5" name="object 8">
            <a:extLst>
              <a:ext uri="{FF2B5EF4-FFF2-40B4-BE49-F238E27FC236}">
                <a16:creationId xmlns:a16="http://schemas.microsoft.com/office/drawing/2014/main" id="{D4365183-C479-439F-8AA8-2CF670F9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146175"/>
            <a:ext cx="68263" cy="1349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6" name="object 9">
            <a:extLst>
              <a:ext uri="{FF2B5EF4-FFF2-40B4-BE49-F238E27FC236}">
                <a16:creationId xmlns:a16="http://schemas.microsoft.com/office/drawing/2014/main" id="{686BB47D-956B-4542-96B6-E9B3EA5C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212850"/>
            <a:ext cx="68263" cy="920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7" name="object 10">
            <a:extLst>
              <a:ext uri="{FF2B5EF4-FFF2-40B4-BE49-F238E27FC236}">
                <a16:creationId xmlns:a16="http://schemas.microsoft.com/office/drawing/2014/main" id="{D8F26936-3EFB-40CB-91EC-CFEEF4B81E45}"/>
              </a:ext>
            </a:extLst>
          </p:cNvPr>
          <p:cNvSpPr>
            <a:spLocks/>
          </p:cNvSpPr>
          <p:nvPr/>
        </p:nvSpPr>
        <p:spPr bwMode="auto">
          <a:xfrm>
            <a:off x="115888" y="1139825"/>
            <a:ext cx="5918200" cy="1060450"/>
          </a:xfrm>
          <a:custGeom>
            <a:avLst/>
            <a:gdLst>
              <a:gd name="T0" fmla="*/ 7901821 w 4432935"/>
              <a:gd name="T1" fmla="*/ 0 h 795655"/>
              <a:gd name="T2" fmla="*/ 0 w 4432935"/>
              <a:gd name="T3" fmla="*/ 0 h 795655"/>
              <a:gd name="T4" fmla="*/ 0 w 4432935"/>
              <a:gd name="T5" fmla="*/ 1323353 h 795655"/>
              <a:gd name="T6" fmla="*/ 7145 w 4432935"/>
              <a:gd name="T7" fmla="*/ 1358415 h 795655"/>
              <a:gd name="T8" fmla="*/ 26601 w 4432935"/>
              <a:gd name="T9" fmla="*/ 1387126 h 795655"/>
              <a:gd name="T10" fmla="*/ 55397 w 4432935"/>
              <a:gd name="T11" fmla="*/ 1406527 h 795655"/>
              <a:gd name="T12" fmla="*/ 90561 w 4432935"/>
              <a:gd name="T13" fmla="*/ 1413649 h 795655"/>
              <a:gd name="T14" fmla="*/ 7811259 w 4432935"/>
              <a:gd name="T15" fmla="*/ 1413649 h 795655"/>
              <a:gd name="T16" fmla="*/ 7846423 w 4432935"/>
              <a:gd name="T17" fmla="*/ 1406527 h 795655"/>
              <a:gd name="T18" fmla="*/ 7875218 w 4432935"/>
              <a:gd name="T19" fmla="*/ 1387126 h 795655"/>
              <a:gd name="T20" fmla="*/ 7894675 w 4432935"/>
              <a:gd name="T21" fmla="*/ 1358415 h 795655"/>
              <a:gd name="T22" fmla="*/ 7901821 w 4432935"/>
              <a:gd name="T23" fmla="*/ 1323353 h 795655"/>
              <a:gd name="T24" fmla="*/ 7901821 w 4432935"/>
              <a:gd name="T25" fmla="*/ 0 h 7956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795655">
                <a:moveTo>
                  <a:pt x="4432566" y="0"/>
                </a:moveTo>
                <a:lnTo>
                  <a:pt x="0" y="0"/>
                </a:lnTo>
                <a:lnTo>
                  <a:pt x="0" y="744510"/>
                </a:lnTo>
                <a:lnTo>
                  <a:pt x="4008" y="764235"/>
                </a:lnTo>
                <a:lnTo>
                  <a:pt x="14922" y="780388"/>
                </a:lnTo>
                <a:lnTo>
                  <a:pt x="31075" y="791302"/>
                </a:lnTo>
                <a:lnTo>
                  <a:pt x="50800" y="795310"/>
                </a:lnTo>
                <a:lnTo>
                  <a:pt x="4381765" y="795310"/>
                </a:lnTo>
                <a:lnTo>
                  <a:pt x="4401490" y="791302"/>
                </a:lnTo>
                <a:lnTo>
                  <a:pt x="4417643" y="780388"/>
                </a:lnTo>
                <a:lnTo>
                  <a:pt x="4428558" y="764235"/>
                </a:lnTo>
                <a:lnTo>
                  <a:pt x="4432566" y="744510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618" name="object 11">
            <a:extLst>
              <a:ext uri="{FF2B5EF4-FFF2-40B4-BE49-F238E27FC236}">
                <a16:creationId xmlns:a16="http://schemas.microsoft.com/office/drawing/2014/main" id="{480EFC47-44CC-437D-AFD0-8D73462A47CE}"/>
              </a:ext>
            </a:extLst>
          </p:cNvPr>
          <p:cNvSpPr>
            <a:spLocks/>
          </p:cNvSpPr>
          <p:nvPr/>
        </p:nvSpPr>
        <p:spPr bwMode="auto">
          <a:xfrm>
            <a:off x="6032500" y="1196975"/>
            <a:ext cx="0" cy="962025"/>
          </a:xfrm>
          <a:custGeom>
            <a:avLst/>
            <a:gdLst>
              <a:gd name="T0" fmla="*/ 1288324 h 719455"/>
              <a:gd name="T1" fmla="*/ 0 h 7194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19455">
                <a:moveTo>
                  <a:pt x="0" y="71932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619" name="object 12">
            <a:extLst>
              <a:ext uri="{FF2B5EF4-FFF2-40B4-BE49-F238E27FC236}">
                <a16:creationId xmlns:a16="http://schemas.microsoft.com/office/drawing/2014/main" id="{CFF654C0-FB60-43B0-963F-F1B83E612529}"/>
              </a:ext>
            </a:extLst>
          </p:cNvPr>
          <p:cNvSpPr>
            <a:spLocks/>
          </p:cNvSpPr>
          <p:nvPr/>
        </p:nvSpPr>
        <p:spPr bwMode="auto">
          <a:xfrm>
            <a:off x="6032500" y="1179513"/>
            <a:ext cx="0" cy="17462"/>
          </a:xfrm>
          <a:custGeom>
            <a:avLst/>
            <a:gdLst>
              <a:gd name="T0" fmla="*/ 23306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620" name="object 13">
            <a:extLst>
              <a:ext uri="{FF2B5EF4-FFF2-40B4-BE49-F238E27FC236}">
                <a16:creationId xmlns:a16="http://schemas.microsoft.com/office/drawing/2014/main" id="{E7E0E8C8-9792-4536-8AE1-9148B92CD5C9}"/>
              </a:ext>
            </a:extLst>
          </p:cNvPr>
          <p:cNvSpPr>
            <a:spLocks/>
          </p:cNvSpPr>
          <p:nvPr/>
        </p:nvSpPr>
        <p:spPr bwMode="auto">
          <a:xfrm>
            <a:off x="6032500" y="1162050"/>
            <a:ext cx="0" cy="17463"/>
          </a:xfrm>
          <a:custGeom>
            <a:avLst/>
            <a:gdLst>
              <a:gd name="T0" fmla="*/ 23307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621" name="object 14">
            <a:extLst>
              <a:ext uri="{FF2B5EF4-FFF2-40B4-BE49-F238E27FC236}">
                <a16:creationId xmlns:a16="http://schemas.microsoft.com/office/drawing/2014/main" id="{F54758E8-34C1-4071-98FC-3AB54A5656A9}"/>
              </a:ext>
            </a:extLst>
          </p:cNvPr>
          <p:cNvSpPr>
            <a:spLocks/>
          </p:cNvSpPr>
          <p:nvPr/>
        </p:nvSpPr>
        <p:spPr bwMode="auto">
          <a:xfrm>
            <a:off x="6032500" y="1146175"/>
            <a:ext cx="0" cy="15875"/>
          </a:xfrm>
          <a:custGeom>
            <a:avLst/>
            <a:gdLst>
              <a:gd name="T0" fmla="*/ 21189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557B470-13B6-414C-9FA3-7264BC8B8C01}"/>
              </a:ext>
            </a:extLst>
          </p:cNvPr>
          <p:cNvSpPr txBox="1"/>
          <p:nvPr/>
        </p:nvSpPr>
        <p:spPr>
          <a:xfrm>
            <a:off x="166688" y="1120775"/>
            <a:ext cx="277018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-40" dirty="0">
                <a:latin typeface="Tahoma"/>
                <a:ea typeface="+mn-ea"/>
                <a:cs typeface="Tahoma"/>
              </a:rPr>
              <a:t>为</a:t>
            </a:r>
            <a:r>
              <a:rPr sz="1468" spc="-194" dirty="0">
                <a:latin typeface="Tahoma"/>
                <a:ea typeface="+mn-ea"/>
                <a:cs typeface="Tahoma"/>
              </a:rPr>
              <a:t> </a:t>
            </a:r>
            <a:r>
              <a:rPr sz="1468" spc="-20" dirty="0">
                <a:latin typeface="Tahoma"/>
                <a:ea typeface="+mn-ea"/>
                <a:cs typeface="Tahoma"/>
              </a:rPr>
              <a:t>均匀</a:t>
            </a:r>
            <a:r>
              <a:rPr sz="1468" spc="-194" dirty="0">
                <a:latin typeface="Tahoma"/>
                <a:ea typeface="+mn-ea"/>
                <a:cs typeface="Tahoma"/>
              </a:rPr>
              <a:t> </a:t>
            </a:r>
            <a:r>
              <a:rPr sz="1468" spc="-7" dirty="0">
                <a:latin typeface="Tahoma"/>
                <a:ea typeface="+mn-ea"/>
                <a:cs typeface="Tahoma"/>
              </a:rPr>
              <a:t>分布</a:t>
            </a:r>
            <a:r>
              <a:rPr sz="1468" spc="-194" dirty="0">
                <a:latin typeface="Tahoma"/>
                <a:ea typeface="+mn-ea"/>
                <a:cs typeface="Tahoma"/>
              </a:rPr>
              <a:t> </a:t>
            </a:r>
            <a:r>
              <a:rPr sz="1468" spc="-27" dirty="0">
                <a:latin typeface="Tahoma"/>
                <a:ea typeface="+mn-ea"/>
                <a:cs typeface="Tahoma"/>
              </a:rPr>
              <a:t>的</a:t>
            </a:r>
            <a:r>
              <a:rPr sz="1468" spc="-194" dirty="0">
                <a:latin typeface="Tahoma"/>
                <a:ea typeface="+mn-ea"/>
                <a:cs typeface="Tahoma"/>
              </a:rPr>
              <a:t> </a:t>
            </a:r>
            <a:r>
              <a:rPr sz="1468" spc="-47" dirty="0">
                <a:latin typeface="Tahoma"/>
                <a:ea typeface="+mn-ea"/>
                <a:cs typeface="Tahoma"/>
              </a:rPr>
              <a:t>权重：</a:t>
            </a:r>
            <a:endParaRPr sz="1468">
              <a:latin typeface="Tahoma"/>
              <a:ea typeface="+mn-ea"/>
              <a:cs typeface="Tahom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AA2313D-C90D-43EE-8289-079A84C86F2C}"/>
              </a:ext>
            </a:extLst>
          </p:cNvPr>
          <p:cNvSpPr txBox="1"/>
          <p:nvPr/>
        </p:nvSpPr>
        <p:spPr>
          <a:xfrm>
            <a:off x="3074988" y="1557338"/>
            <a:ext cx="127000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-73" dirty="0">
                <a:latin typeface="Tahoma"/>
                <a:ea typeface="+mn-ea"/>
                <a:cs typeface="Tahoma"/>
              </a:rPr>
              <a:t>1</a:t>
            </a:r>
            <a:endParaRPr sz="1468">
              <a:latin typeface="Tahoma"/>
              <a:ea typeface="+mn-ea"/>
              <a:cs typeface="Tahom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CE06D0C-5647-4D19-9CDD-28DCFC5EF197}"/>
              </a:ext>
            </a:extLst>
          </p:cNvPr>
          <p:cNvSpPr txBox="1"/>
          <p:nvPr/>
        </p:nvSpPr>
        <p:spPr>
          <a:xfrm>
            <a:off x="2406650" y="1681163"/>
            <a:ext cx="822325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i="1" spc="7" dirty="0">
                <a:latin typeface="Calibri"/>
                <a:ea typeface="+mn-ea"/>
                <a:cs typeface="Calibri"/>
              </a:rPr>
              <a:t>S</a:t>
            </a:r>
            <a:r>
              <a:rPr sz="1468" spc="7" dirty="0">
                <a:latin typeface="Tahoma"/>
                <a:ea typeface="+mn-ea"/>
                <a:cs typeface="Tahoma"/>
              </a:rPr>
              <a:t>(</a:t>
            </a:r>
            <a:r>
              <a:rPr sz="1468" i="1" spc="7" dirty="0">
                <a:latin typeface="Calibri"/>
                <a:ea typeface="+mn-ea"/>
                <a:cs typeface="Calibri"/>
              </a:rPr>
              <a:t>一个</a:t>
            </a:r>
            <a:r>
              <a:rPr sz="1602" i="1" spc="9" baseline="-10416" dirty="0">
                <a:latin typeface="Calibri"/>
                <a:ea typeface="+mn-ea"/>
                <a:cs typeface="Calibri"/>
              </a:rPr>
              <a:t>我</a:t>
            </a:r>
            <a:r>
              <a:rPr sz="1468" spc="7" dirty="0">
                <a:latin typeface="Tahoma"/>
                <a:ea typeface="+mn-ea"/>
                <a:cs typeface="Tahoma"/>
              </a:rPr>
              <a:t>)</a:t>
            </a:r>
            <a:r>
              <a:rPr sz="1468" spc="60" dirty="0">
                <a:latin typeface="Tahoma"/>
                <a:ea typeface="+mn-ea"/>
                <a:cs typeface="Tahoma"/>
              </a:rPr>
              <a:t>=</a:t>
            </a:r>
            <a:r>
              <a:rPr sz="1468" spc="-87" dirty="0">
                <a:latin typeface="Tahoma"/>
                <a:ea typeface="+mn-ea"/>
                <a:cs typeface="Tahoma"/>
              </a:rPr>
              <a:t> </a:t>
            </a:r>
            <a:r>
              <a:rPr sz="2202" i="1" baseline="-37878" dirty="0">
                <a:latin typeface="Calibri"/>
                <a:ea typeface="+mn-ea"/>
                <a:cs typeface="Calibri"/>
              </a:rPr>
              <a:t>m</a:t>
            </a:r>
            <a:endParaRPr sz="2202" baseline="-37878">
              <a:latin typeface="Calibri"/>
              <a:ea typeface="+mn-ea"/>
              <a:cs typeface="Calibri"/>
            </a:endParaRPr>
          </a:p>
        </p:txBody>
      </p:sp>
      <p:sp>
        <p:nvSpPr>
          <p:cNvPr id="65553" name="object 18">
            <a:extLst>
              <a:ext uri="{FF2B5EF4-FFF2-40B4-BE49-F238E27FC236}">
                <a16:creationId xmlns:a16="http://schemas.microsoft.com/office/drawing/2014/main" id="{F75C3284-954B-42F2-BF26-C5050DA0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1500188"/>
            <a:ext cx="142875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068" i="1"/>
              <a:t>m</a:t>
            </a:r>
            <a:endParaRPr lang="zh-CN" altLang="zh-CN" sz="1068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D85ABCB-D0D9-4B7A-889A-23EC6D5F50A6}"/>
              </a:ext>
            </a:extLst>
          </p:cNvPr>
          <p:cNvSpPr txBox="1"/>
          <p:nvPr/>
        </p:nvSpPr>
        <p:spPr>
          <a:xfrm>
            <a:off x="3046413" y="1506538"/>
            <a:ext cx="500062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u="sng" spc="-7" dirty="0">
                <a:latin typeface="Times New Roman"/>
                <a:ea typeface="+mn-ea"/>
                <a:cs typeface="Times New Roman"/>
              </a:rPr>
              <a:t>   </a:t>
            </a:r>
            <a:r>
              <a:rPr sz="1468" u="sng" spc="27" dirty="0">
                <a:latin typeface="Times New Roman"/>
                <a:ea typeface="+mn-ea"/>
                <a:cs typeface="Times New Roman"/>
              </a:rPr>
              <a:t> </a:t>
            </a:r>
            <a:r>
              <a:rPr sz="1468" spc="1054" dirty="0">
                <a:latin typeface="Times New Roman"/>
                <a:ea typeface="+mn-ea"/>
                <a:cs typeface="Times New Roman"/>
              </a:rPr>
              <a:t>∑</a:t>
            </a:r>
            <a:endParaRPr sz="1468"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A8197AB-E16C-4E1D-B287-A384C25977B8}"/>
              </a:ext>
            </a:extLst>
          </p:cNvPr>
          <p:cNvSpPr txBox="1"/>
          <p:nvPr/>
        </p:nvSpPr>
        <p:spPr>
          <a:xfrm>
            <a:off x="3271838" y="1957388"/>
            <a:ext cx="249237" cy="163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68" i="1" spc="-7" dirty="0">
                <a:latin typeface="Calibri"/>
                <a:ea typeface="+mn-ea"/>
                <a:cs typeface="Calibri"/>
              </a:rPr>
              <a:t>J</a:t>
            </a:r>
            <a:r>
              <a:rPr sz="1068" spc="152" dirty="0">
                <a:latin typeface="Times New Roman"/>
                <a:ea typeface="+mn-ea"/>
                <a:cs typeface="Times New Roman"/>
              </a:rPr>
              <a:t>= 1</a:t>
            </a:r>
            <a:endParaRPr sz="1068"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4A0FBC-483E-4451-A968-DFAEB4957462}"/>
              </a:ext>
            </a:extLst>
          </p:cNvPr>
          <p:cNvSpPr txBox="1"/>
          <p:nvPr/>
        </p:nvSpPr>
        <p:spPr>
          <a:xfrm>
            <a:off x="3543300" y="1709738"/>
            <a:ext cx="192088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202" i="1" spc="100" baseline="7575" dirty="0">
                <a:latin typeface="Calibri"/>
                <a:ea typeface="+mn-ea"/>
                <a:cs typeface="Calibri"/>
              </a:rPr>
              <a:t>S</a:t>
            </a:r>
            <a:r>
              <a:rPr sz="1068" i="1" dirty="0">
                <a:latin typeface="Calibri"/>
                <a:ea typeface="+mn-ea"/>
                <a:cs typeface="Calibri"/>
              </a:rPr>
              <a:t>Ij</a:t>
            </a:r>
            <a:endParaRPr sz="1068"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97265B3-FF67-4735-A5A9-2889DE3B62E8}"/>
              </a:ext>
            </a:extLst>
          </p:cNvPr>
          <p:cNvSpPr txBox="1"/>
          <p:nvPr/>
        </p:nvSpPr>
        <p:spPr>
          <a:xfrm>
            <a:off x="5743575" y="1681163"/>
            <a:ext cx="239713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68" spc="-107" dirty="0">
                <a:latin typeface="Tahoma"/>
                <a:ea typeface="+mn-ea"/>
                <a:cs typeface="Tahoma"/>
              </a:rPr>
              <a:t>(2)</a:t>
            </a:r>
            <a:endParaRPr sz="1468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2FFFB11-17E7-4680-A4E8-8BAF07D8F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47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33" dirty="0"/>
              <a:t>加权</a:t>
            </a:r>
            <a:r>
              <a:rPr sz="2745" spc="-214" dirty="0"/>
              <a:t> </a:t>
            </a:r>
            <a:r>
              <a:rPr sz="2745" spc="-13" dirty="0"/>
              <a:t>得分</a:t>
            </a:r>
            <a:r>
              <a:rPr sz="2745" spc="-214" dirty="0"/>
              <a:t> </a:t>
            </a:r>
            <a:r>
              <a:rPr sz="2745" spc="-7" dirty="0"/>
              <a:t>方法</a:t>
            </a:r>
            <a:r>
              <a:rPr sz="2745" spc="-214" dirty="0"/>
              <a:t> </a:t>
            </a:r>
            <a:r>
              <a:rPr sz="2745" spc="-87" dirty="0"/>
              <a:t>-</a:t>
            </a:r>
            <a:r>
              <a:rPr sz="2745" spc="-214" dirty="0"/>
              <a:t> </a:t>
            </a:r>
            <a:r>
              <a:rPr sz="2745" spc="-13" dirty="0"/>
              <a:t>例子</a:t>
            </a:r>
          </a:p>
        </p:txBody>
      </p:sp>
      <p:sp>
        <p:nvSpPr>
          <p:cNvPr id="69635" name="object 4">
            <a:extLst>
              <a:ext uri="{FF2B5EF4-FFF2-40B4-BE49-F238E27FC236}">
                <a16:creationId xmlns:a16="http://schemas.microsoft.com/office/drawing/2014/main" id="{94C8141E-F758-4389-87F3-88B31A0A2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282575"/>
            <a:ext cx="4214813" cy="31257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DC54AAD-44C5-4BB8-9D68-98C59FAB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47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33" dirty="0"/>
              <a:t>加权</a:t>
            </a:r>
            <a:r>
              <a:rPr sz="2745" spc="-214" dirty="0"/>
              <a:t> </a:t>
            </a:r>
            <a:r>
              <a:rPr sz="2745" spc="-13" dirty="0"/>
              <a:t>得分</a:t>
            </a:r>
            <a:r>
              <a:rPr sz="2745" spc="-214" dirty="0"/>
              <a:t> </a:t>
            </a:r>
            <a:r>
              <a:rPr sz="2745" spc="-7" dirty="0"/>
              <a:t>方法</a:t>
            </a:r>
            <a:r>
              <a:rPr sz="2745" spc="-214" dirty="0"/>
              <a:t> </a:t>
            </a:r>
            <a:r>
              <a:rPr sz="2745" spc="-87" dirty="0"/>
              <a:t>-</a:t>
            </a:r>
            <a:r>
              <a:rPr sz="2745" spc="-214" dirty="0"/>
              <a:t> </a:t>
            </a:r>
            <a:r>
              <a:rPr sz="2745" spc="-13" dirty="0"/>
              <a:t>例子</a:t>
            </a:r>
          </a:p>
        </p:txBody>
      </p:sp>
      <p:sp>
        <p:nvSpPr>
          <p:cNvPr id="70659" name="object 4">
            <a:extLst>
              <a:ext uri="{FF2B5EF4-FFF2-40B4-BE49-F238E27FC236}">
                <a16:creationId xmlns:a16="http://schemas.microsoft.com/office/drawing/2014/main" id="{576C8E7D-B2A9-4353-9617-2357BE4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06375"/>
            <a:ext cx="4321175" cy="3235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A41C036-0147-4AFA-A718-C3B894C34E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54" dirty="0"/>
              <a:t> </a:t>
            </a:r>
            <a:r>
              <a:rPr sz="2745" spc="-7" dirty="0"/>
              <a:t>基础 设施</a:t>
            </a:r>
            <a:r>
              <a:rPr sz="2745" spc="-254" dirty="0"/>
              <a:t> </a:t>
            </a:r>
            <a:r>
              <a:rPr sz="2745" spc="7" dirty="0"/>
              <a:t>选择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E449066-032C-4BCA-A091-9BFCCD739D23}"/>
              </a:ext>
            </a:extLst>
          </p:cNvPr>
          <p:cNvSpPr txBox="1"/>
          <p:nvPr/>
        </p:nvSpPr>
        <p:spPr>
          <a:xfrm>
            <a:off x="561975" y="511175"/>
            <a:ext cx="4811713" cy="2784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45785" indent="-228834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为项目应用相同的方法</a:t>
            </a:r>
            <a:endParaRPr lang="en-US" altLang="zh-CN" sz="1869" dirty="0">
              <a:latin typeface="+mn-lt"/>
              <a:ea typeface="+mn-ea"/>
            </a:endParaRPr>
          </a:p>
          <a:p>
            <a:pPr marL="245785" indent="-228834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我们选择使用 Tomcat 的开源 Java</a:t>
            </a:r>
          </a:p>
          <a:p>
            <a:pPr marL="245785" indent="-228834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我们选择基于组件的框架 Apache 检票口作为一个 Web 应用程序框架</a:t>
            </a:r>
            <a:endParaRPr lang="en-US" altLang="zh-CN" sz="1869" dirty="0">
              <a:latin typeface="+mn-lt"/>
              <a:ea typeface="+mn-ea"/>
            </a:endParaRPr>
          </a:p>
          <a:p>
            <a:pPr marL="245785" indent="-228834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我们选择 Postgres 作为数据库后端</a:t>
            </a:r>
          </a:p>
          <a:p>
            <a:pPr marL="245785" indent="-228834"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我们选择了自己开发导航算法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6CF3EC4-6FC4-4D25-BE0D-7D4D0648D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47" dirty="0"/>
              <a:t>接口</a:t>
            </a:r>
            <a:r>
              <a:rPr sz="2745" spc="-260" dirty="0"/>
              <a:t> </a:t>
            </a:r>
            <a:r>
              <a:rPr sz="2745" spc="-13" dirty="0"/>
              <a:t>设计</a:t>
            </a:r>
          </a:p>
        </p:txBody>
      </p:sp>
      <p:sp>
        <p:nvSpPr>
          <p:cNvPr id="69635" name="object 8">
            <a:extLst>
              <a:ext uri="{FF2B5EF4-FFF2-40B4-BE49-F238E27FC236}">
                <a16:creationId xmlns:a16="http://schemas.microsoft.com/office/drawing/2014/main" id="{D9ED1D6A-2C49-481A-A884-154C6DA2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500063"/>
            <a:ext cx="5537200" cy="2640012"/>
          </a:xfrm>
        </p:spPr>
        <p:txBody>
          <a:bodyPr lIns="0" tIns="498414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/>
              <a:t>对于所有应用程序和基础结构组件, 我们需要定义接口 (端口)</a:t>
            </a:r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/>
              <a:t>有助于澄清组件的责任</a:t>
            </a:r>
            <a:endParaRPr lang="en-US" altLang="zh-CN" sz="1869"/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/>
              <a:t>一些接口也被标准化了</a:t>
            </a:r>
          </a:p>
          <a:p>
            <a:pPr marL="383510" indent="-214003">
              <a:spcBef>
                <a:spcPts val="451"/>
              </a:spcBef>
              <a:defRPr/>
            </a:pPr>
            <a:r>
              <a:rPr lang="zh-CN" altLang="zh-CN" sz="1869"/>
              <a:t>例如 HTTP、SQL、文件 i/o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BCAA6F9-8D44-4E4F-861B-50B16D800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0" dirty="0"/>
              <a:t>接口</a:t>
            </a:r>
            <a:r>
              <a:rPr sz="2745" spc="-447" dirty="0"/>
              <a:t> </a:t>
            </a:r>
            <a:r>
              <a:rPr sz="2745" spc="-13" dirty="0"/>
              <a:t>设计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F93348F-E5FF-4B41-9B9F-E116D668FF8C}"/>
              </a:ext>
            </a:extLst>
          </p:cNvPr>
          <p:cNvSpPr txBox="1"/>
          <p:nvPr/>
        </p:nvSpPr>
        <p:spPr>
          <a:xfrm>
            <a:off x="333375" y="812800"/>
            <a:ext cx="5486400" cy="21288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98341" indent="-381391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UI: HTML/HTTP 的组合</a:t>
            </a:r>
            <a:endParaRPr lang="en-US" altLang="zh-CN" sz="1869" dirty="0">
              <a:latin typeface="+mn-lt"/>
              <a:ea typeface="+mn-ea"/>
            </a:endParaRPr>
          </a:p>
          <a:p>
            <a:pPr marL="398341" indent="-381391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它是标准化的!</a:t>
            </a:r>
          </a:p>
          <a:p>
            <a:pPr marL="398341" indent="-381391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Web 应用程序服务器: HTTP/Servlet API</a:t>
            </a:r>
            <a:endParaRPr lang="en-US" altLang="zh-CN" sz="1869" dirty="0">
              <a:latin typeface="+mn-lt"/>
              <a:ea typeface="+mn-ea"/>
            </a:endParaRPr>
          </a:p>
          <a:p>
            <a:pPr marL="398341" indent="-381391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它是规范化的</a:t>
            </a:r>
          </a:p>
          <a:p>
            <a:pPr marL="398341" indent="-381391"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元件分离</a:t>
            </a:r>
          </a:p>
          <a:p>
            <a:pPr marL="398341" indent="-381391" eaLnBrk="1" hangingPunct="1">
              <a:spcBef>
                <a:spcPts val="451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检票口组件由框架指定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A69356B-AA23-4B45-8360-29DB4C0F30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-1270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0" dirty="0"/>
              <a:t>接口</a:t>
            </a:r>
            <a:r>
              <a:rPr sz="2745" spc="-447" dirty="0"/>
              <a:t> </a:t>
            </a:r>
            <a:r>
              <a:rPr sz="2745" spc="-13" dirty="0"/>
              <a:t>设计</a:t>
            </a:r>
          </a:p>
        </p:txBody>
      </p:sp>
      <p:sp>
        <p:nvSpPr>
          <p:cNvPr id="71683" name="object 8">
            <a:extLst>
              <a:ext uri="{FF2B5EF4-FFF2-40B4-BE49-F238E27FC236}">
                <a16:creationId xmlns:a16="http://schemas.microsoft.com/office/drawing/2014/main" id="{31BDA36E-6A84-4FAE-A54A-E47E2BF6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358775"/>
            <a:ext cx="5538787" cy="2867025"/>
          </a:xfrm>
        </p:spPr>
        <p:txBody>
          <a:bodyPr lIns="0" tIns="447848" rIns="0" bIns="0">
            <a:spAutoFit/>
          </a:bodyPr>
          <a:lstStyle/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我们需要指定检票口和我们的应用逻辑之间的接口</a:t>
            </a:r>
            <a:endParaRPr lang="en-US" altLang="zh-CN" sz="1869" dirty="0"/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需要一个新的接口</a:t>
            </a:r>
          </a:p>
          <a:p>
            <a:pPr marL="383510" indent="-214003">
              <a:spcBef>
                <a:spcPts val="434"/>
              </a:spcBef>
              <a:defRPr/>
            </a:pPr>
            <a:r>
              <a:rPr lang="zh-CN" altLang="zh-CN" sz="1869" dirty="0"/>
              <a:t>我们需要告诉应用程序逻辑, 有一个请求</a:t>
            </a:r>
          </a:p>
          <a:p>
            <a:pPr marL="383510" indent="-214003">
              <a:spcBef>
                <a:spcPts val="51"/>
              </a:spcBef>
              <a:defRPr/>
            </a:pPr>
            <a:r>
              <a:rPr lang="zh-CN" altLang="zh-CN" sz="1869" dirty="0"/>
              <a:t>例如计算</a:t>
            </a:r>
          </a:p>
          <a:p>
            <a:pPr marL="383510" indent="-214003">
              <a:spcBef>
                <a:spcPts val="451"/>
              </a:spcBef>
              <a:defRPr/>
            </a:pPr>
            <a:r>
              <a:rPr lang="zh-CN" altLang="zh-CN" sz="1869" dirty="0"/>
              <a:t>例如 findOptimalRoute (用户、地点、标准)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A11FDE8-12DE-4AD7-A765-EF4049C61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0" dirty="0"/>
              <a:t>接口</a:t>
            </a:r>
            <a:r>
              <a:rPr sz="2745" spc="-447" dirty="0"/>
              <a:t> </a:t>
            </a:r>
            <a:r>
              <a:rPr sz="2745" spc="-13" dirty="0"/>
              <a:t>设计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3201463-E8E3-443C-B851-A36945B3418E}"/>
              </a:ext>
            </a:extLst>
          </p:cNvPr>
          <p:cNvSpPr txBox="1"/>
          <p:nvPr/>
        </p:nvSpPr>
        <p:spPr>
          <a:xfrm>
            <a:off x="538163" y="995363"/>
            <a:ext cx="5024437" cy="1635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98341" indent="-381391" eaLnBrk="1" hangingPunct="1">
              <a:lnSpc>
                <a:spcPct val="10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我们还应该告诉系统在哪里写路由, 数据集, 用户, 等等。</a:t>
            </a:r>
          </a:p>
          <a:p>
            <a:pPr marL="398341" indent="-381391" eaLnBrk="1" hangingPunct="1">
              <a:spcBef>
                <a:spcPts val="451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通常这些只是文件</a:t>
            </a:r>
          </a:p>
          <a:p>
            <a:pPr marL="398341" indent="-381391"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我们可以将用户存储在例如 XML 文件中</a:t>
            </a:r>
          </a:p>
          <a:p>
            <a:pPr marL="398341" indent="-381391" eaLnBrk="1" hangingPunct="1">
              <a:spcBef>
                <a:spcPts val="451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用户. storeUser (用户);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3D527BD3-B176-4AD5-8810-106F1809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788025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-20" dirty="0">
                <a:solidFill>
                  <a:srgbClr val="000000"/>
                </a:solidFill>
              </a:rPr>
              <a:t>定义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64F4A3-079A-4AE2-BFA2-647F3528F845}"/>
              </a:ext>
            </a:extLst>
          </p:cNvPr>
          <p:cNvSpPr txBox="1">
            <a:spLocks/>
          </p:cNvSpPr>
          <p:nvPr/>
        </p:nvSpPr>
        <p:spPr bwMode="auto">
          <a:xfrm>
            <a:off x="1400175" y="1882775"/>
            <a:ext cx="36861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2" spc="-67" dirty="0">
                <a:solidFill>
                  <a:srgbClr val="000000"/>
                </a:solidFill>
              </a:rPr>
              <a:t>什么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是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实现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33" dirty="0">
                <a:solidFill>
                  <a:srgbClr val="000000"/>
                </a:solidFill>
              </a:rPr>
              <a:t>建筑？</a:t>
            </a:r>
            <a:endParaRPr lang="en-US" sz="1050" dirty="0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0EA0C572-6122-40B9-9860-D812A74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788025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-20" dirty="0" err="1">
                <a:solidFill>
                  <a:srgbClr val="000000"/>
                </a:solidFill>
              </a:rPr>
              <a:t>行为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5A5ABFD-7C26-45A8-ACF4-96AC790D862F}"/>
              </a:ext>
            </a:extLst>
          </p:cNvPr>
          <p:cNvSpPr txBox="1">
            <a:spLocks/>
          </p:cNvSpPr>
          <p:nvPr/>
        </p:nvSpPr>
        <p:spPr bwMode="auto">
          <a:xfrm>
            <a:off x="1400175" y="1914525"/>
            <a:ext cx="419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2" spc="-33" dirty="0">
                <a:solidFill>
                  <a:srgbClr val="000000"/>
                </a:solidFill>
              </a:rPr>
              <a:t>动态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方面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的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实现</a:t>
            </a:r>
            <a:r>
              <a:rPr lang="en-US" altLang="zh-CN" sz="1602" spc="-180" dirty="0">
                <a:solidFill>
                  <a:srgbClr val="000000"/>
                </a:solidFill>
              </a:rPr>
              <a:t> </a:t>
            </a:r>
            <a:r>
              <a:rPr lang="en-US" altLang="zh-CN" sz="1602" spc="-33" dirty="0">
                <a:solidFill>
                  <a:srgbClr val="000000"/>
                </a:solidFill>
              </a:rPr>
              <a:t>建筑？</a:t>
            </a:r>
            <a:endParaRPr lang="en-US" sz="1050" dirty="0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E201963-176D-4641-82D2-B8E4AC020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063" y="2381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行为</a:t>
            </a:r>
            <a:r>
              <a:rPr sz="2745" spc="-300" dirty="0"/>
              <a:t> </a:t>
            </a:r>
            <a:r>
              <a:rPr sz="2745" spc="-13" dirty="0"/>
              <a:t>设计</a:t>
            </a:r>
          </a:p>
        </p:txBody>
      </p:sp>
      <p:sp>
        <p:nvSpPr>
          <p:cNvPr id="78851" name="object 8">
            <a:extLst>
              <a:ext uri="{FF2B5EF4-FFF2-40B4-BE49-F238E27FC236}">
                <a16:creationId xmlns:a16="http://schemas.microsoft.com/office/drawing/2014/main" id="{FACF7281-DCFA-4C70-8709-FC869A7A27F7}"/>
              </a:ext>
            </a:extLst>
          </p:cNvPr>
          <p:cNvSpPr>
            <a:spLocks/>
          </p:cNvSpPr>
          <p:nvPr/>
        </p:nvSpPr>
        <p:spPr bwMode="auto">
          <a:xfrm>
            <a:off x="138113" y="2449513"/>
            <a:ext cx="5918200" cy="109537"/>
          </a:xfrm>
          <a:custGeom>
            <a:avLst/>
            <a:gdLst>
              <a:gd name="T0" fmla="*/ 7811259 w 4432935"/>
              <a:gd name="T1" fmla="*/ 0 h 82550"/>
              <a:gd name="T2" fmla="*/ 90561 w 4432935"/>
              <a:gd name="T3" fmla="*/ 0 h 82550"/>
              <a:gd name="T4" fmla="*/ 55397 w 4432935"/>
              <a:gd name="T5" fmla="*/ 7099 h 82550"/>
              <a:gd name="T6" fmla="*/ 26601 w 4432935"/>
              <a:gd name="T7" fmla="*/ 26427 h 82550"/>
              <a:gd name="T8" fmla="*/ 7145 w 4432935"/>
              <a:gd name="T9" fmla="*/ 55035 h 82550"/>
              <a:gd name="T10" fmla="*/ 0 w 4432935"/>
              <a:gd name="T11" fmla="*/ 89969 h 82550"/>
              <a:gd name="T12" fmla="*/ 0 w 4432935"/>
              <a:gd name="T13" fmla="*/ 145905 h 82550"/>
              <a:gd name="T14" fmla="*/ 7901821 w 4432935"/>
              <a:gd name="T15" fmla="*/ 145905 h 82550"/>
              <a:gd name="T16" fmla="*/ 7901821 w 4432935"/>
              <a:gd name="T17" fmla="*/ 89969 h 82550"/>
              <a:gd name="T18" fmla="*/ 7894675 w 4432935"/>
              <a:gd name="T19" fmla="*/ 55035 h 82550"/>
              <a:gd name="T20" fmla="*/ 7875218 w 4432935"/>
              <a:gd name="T21" fmla="*/ 26427 h 82550"/>
              <a:gd name="T22" fmla="*/ 7846423 w 4432935"/>
              <a:gd name="T23" fmla="*/ 7099 h 82550"/>
              <a:gd name="T24" fmla="*/ 7811259 w 4432935"/>
              <a:gd name="T25" fmla="*/ 0 h 82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852" name="object 9">
            <a:extLst>
              <a:ext uri="{FF2B5EF4-FFF2-40B4-BE49-F238E27FC236}">
                <a16:creationId xmlns:a16="http://schemas.microsoft.com/office/drawing/2014/main" id="{9538AAD2-6D93-45E0-AD8B-00AE7389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660650"/>
            <a:ext cx="136525" cy="136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3" name="object 10">
            <a:extLst>
              <a:ext uri="{FF2B5EF4-FFF2-40B4-BE49-F238E27FC236}">
                <a16:creationId xmlns:a16="http://schemas.microsoft.com/office/drawing/2014/main" id="{82281824-1A48-4D8C-BD36-A70E9559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2644775"/>
            <a:ext cx="152400" cy="152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4" name="object 11">
            <a:extLst>
              <a:ext uri="{FF2B5EF4-FFF2-40B4-BE49-F238E27FC236}">
                <a16:creationId xmlns:a16="http://schemas.microsoft.com/office/drawing/2014/main" id="{FE5300F6-7E84-430C-B746-A27E9745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711450"/>
            <a:ext cx="5711825" cy="85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5" name="object 12">
            <a:extLst>
              <a:ext uri="{FF2B5EF4-FFF2-40B4-BE49-F238E27FC236}">
                <a16:creationId xmlns:a16="http://schemas.microsoft.com/office/drawing/2014/main" id="{02038959-40AC-4170-B928-6A9CD68D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516188"/>
            <a:ext cx="68263" cy="1365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6" name="object 13">
            <a:extLst>
              <a:ext uri="{FF2B5EF4-FFF2-40B4-BE49-F238E27FC236}">
                <a16:creationId xmlns:a16="http://schemas.microsoft.com/office/drawing/2014/main" id="{089353E7-7A32-47C0-81E9-3AE597EDD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584450"/>
            <a:ext cx="68263" cy="762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7" name="object 14">
            <a:extLst>
              <a:ext uri="{FF2B5EF4-FFF2-40B4-BE49-F238E27FC236}">
                <a16:creationId xmlns:a16="http://schemas.microsoft.com/office/drawing/2014/main" id="{3CA7F2D0-C19A-4E23-89AD-500A7D4858C1}"/>
              </a:ext>
            </a:extLst>
          </p:cNvPr>
          <p:cNvSpPr>
            <a:spLocks/>
          </p:cNvSpPr>
          <p:nvPr/>
        </p:nvSpPr>
        <p:spPr bwMode="auto">
          <a:xfrm>
            <a:off x="138113" y="2508250"/>
            <a:ext cx="5918200" cy="220663"/>
          </a:xfrm>
          <a:custGeom>
            <a:avLst/>
            <a:gdLst>
              <a:gd name="T0" fmla="*/ 7901821 w 4432935"/>
              <a:gd name="T1" fmla="*/ 0 h 164464"/>
              <a:gd name="T2" fmla="*/ 0 w 4432935"/>
              <a:gd name="T3" fmla="*/ 0 h 164464"/>
              <a:gd name="T4" fmla="*/ 0 w 4432935"/>
              <a:gd name="T5" fmla="*/ 205147 h 164464"/>
              <a:gd name="T6" fmla="*/ 7145 w 4432935"/>
              <a:gd name="T7" fmla="*/ 240742 h 164464"/>
              <a:gd name="T8" fmla="*/ 26601 w 4432935"/>
              <a:gd name="T9" fmla="*/ 269892 h 164464"/>
              <a:gd name="T10" fmla="*/ 55397 w 4432935"/>
              <a:gd name="T11" fmla="*/ 289589 h 164464"/>
              <a:gd name="T12" fmla="*/ 90561 w 4432935"/>
              <a:gd name="T13" fmla="*/ 296824 h 164464"/>
              <a:gd name="T14" fmla="*/ 7811259 w 4432935"/>
              <a:gd name="T15" fmla="*/ 296824 h 164464"/>
              <a:gd name="T16" fmla="*/ 7846423 w 4432935"/>
              <a:gd name="T17" fmla="*/ 289589 h 164464"/>
              <a:gd name="T18" fmla="*/ 7875218 w 4432935"/>
              <a:gd name="T19" fmla="*/ 269892 h 164464"/>
              <a:gd name="T20" fmla="*/ 7894675 w 4432935"/>
              <a:gd name="T21" fmla="*/ 240742 h 164464"/>
              <a:gd name="T22" fmla="*/ 7901821 w 4432935"/>
              <a:gd name="T23" fmla="*/ 205147 h 164464"/>
              <a:gd name="T24" fmla="*/ 7901821 w 4432935"/>
              <a:gd name="T25" fmla="*/ 0 h 1644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164464">
                <a:moveTo>
                  <a:pt x="4432566" y="0"/>
                </a:moveTo>
                <a:lnTo>
                  <a:pt x="0" y="0"/>
                </a:lnTo>
                <a:lnTo>
                  <a:pt x="0" y="113675"/>
                </a:lnTo>
                <a:lnTo>
                  <a:pt x="4008" y="133399"/>
                </a:lnTo>
                <a:lnTo>
                  <a:pt x="14922" y="149552"/>
                </a:lnTo>
                <a:lnTo>
                  <a:pt x="31075" y="160466"/>
                </a:lnTo>
                <a:lnTo>
                  <a:pt x="50800" y="164475"/>
                </a:lnTo>
                <a:lnTo>
                  <a:pt x="4381765" y="164475"/>
                </a:lnTo>
                <a:lnTo>
                  <a:pt x="4401490" y="160466"/>
                </a:lnTo>
                <a:lnTo>
                  <a:pt x="4417643" y="149552"/>
                </a:lnTo>
                <a:lnTo>
                  <a:pt x="4428558" y="133399"/>
                </a:lnTo>
                <a:lnTo>
                  <a:pt x="4432566" y="113675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858" name="object 15">
            <a:extLst>
              <a:ext uri="{FF2B5EF4-FFF2-40B4-BE49-F238E27FC236}">
                <a16:creationId xmlns:a16="http://schemas.microsoft.com/office/drawing/2014/main" id="{A4182C54-BBF8-45BC-B208-5B683F018FE5}"/>
              </a:ext>
            </a:extLst>
          </p:cNvPr>
          <p:cNvSpPr>
            <a:spLocks/>
          </p:cNvSpPr>
          <p:nvPr/>
        </p:nvSpPr>
        <p:spPr bwMode="auto">
          <a:xfrm>
            <a:off x="6054725" y="2566988"/>
            <a:ext cx="0" cy="119062"/>
          </a:xfrm>
          <a:custGeom>
            <a:avLst/>
            <a:gdLst>
              <a:gd name="T0" fmla="*/ 158176 h 88900"/>
              <a:gd name="T1" fmla="*/ 0 h 889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8900">
                <a:moveTo>
                  <a:pt x="0" y="8848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859" name="object 16">
            <a:extLst>
              <a:ext uri="{FF2B5EF4-FFF2-40B4-BE49-F238E27FC236}">
                <a16:creationId xmlns:a16="http://schemas.microsoft.com/office/drawing/2014/main" id="{9EFB4ABF-7FBF-4186-AD76-AB0C022DBFF6}"/>
              </a:ext>
            </a:extLst>
          </p:cNvPr>
          <p:cNvSpPr>
            <a:spLocks/>
          </p:cNvSpPr>
          <p:nvPr/>
        </p:nvSpPr>
        <p:spPr bwMode="auto">
          <a:xfrm>
            <a:off x="6054725" y="2551113"/>
            <a:ext cx="0" cy="15875"/>
          </a:xfrm>
          <a:custGeom>
            <a:avLst/>
            <a:gdLst>
              <a:gd name="T0" fmla="*/ 21188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860" name="object 17">
            <a:extLst>
              <a:ext uri="{FF2B5EF4-FFF2-40B4-BE49-F238E27FC236}">
                <a16:creationId xmlns:a16="http://schemas.microsoft.com/office/drawing/2014/main" id="{98A2CD6E-67E8-41DA-9CB1-33CAE96F5F6A}"/>
              </a:ext>
            </a:extLst>
          </p:cNvPr>
          <p:cNvSpPr>
            <a:spLocks/>
          </p:cNvSpPr>
          <p:nvPr/>
        </p:nvSpPr>
        <p:spPr bwMode="auto">
          <a:xfrm>
            <a:off x="6054725" y="2533650"/>
            <a:ext cx="0" cy="17463"/>
          </a:xfrm>
          <a:custGeom>
            <a:avLst/>
            <a:gdLst>
              <a:gd name="T0" fmla="*/ 23307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861" name="object 18">
            <a:extLst>
              <a:ext uri="{FF2B5EF4-FFF2-40B4-BE49-F238E27FC236}">
                <a16:creationId xmlns:a16="http://schemas.microsoft.com/office/drawing/2014/main" id="{EE92D0B9-F46B-4C0E-B46D-9D4310A24606}"/>
              </a:ext>
            </a:extLst>
          </p:cNvPr>
          <p:cNvSpPr>
            <a:spLocks/>
          </p:cNvSpPr>
          <p:nvPr/>
        </p:nvSpPr>
        <p:spPr bwMode="auto">
          <a:xfrm>
            <a:off x="6054725" y="2516188"/>
            <a:ext cx="0" cy="17462"/>
          </a:xfrm>
          <a:custGeom>
            <a:avLst/>
            <a:gdLst>
              <a:gd name="T0" fmla="*/ 23306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016B619-A664-4B22-9791-CD3FC77D8DEA}"/>
              </a:ext>
            </a:extLst>
          </p:cNvPr>
          <p:cNvSpPr txBox="1"/>
          <p:nvPr/>
        </p:nvSpPr>
        <p:spPr>
          <a:xfrm>
            <a:off x="166688" y="509588"/>
            <a:ext cx="5797550" cy="2219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8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67019" indent="-38139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现在我们需要深入了解</a:t>
            </a:r>
          </a:p>
          <a:p>
            <a:pPr marL="767019" indent="-381391"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用例图在这里是太高的水平</a:t>
            </a:r>
          </a:p>
          <a:p>
            <a:pPr marL="767019" indent="-381391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我们需要调查行动层面的行为</a:t>
            </a:r>
            <a:endParaRPr lang="en-US" altLang="zh-CN" sz="1869" dirty="0">
              <a:latin typeface="+mn-lt"/>
              <a:ea typeface="+mn-ea"/>
            </a:endParaRPr>
          </a:p>
          <a:p>
            <a:pPr marL="767019" indent="-381391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dirty="0">
                <a:latin typeface="+mn-lt"/>
                <a:ea typeface="+mn-ea"/>
              </a:rPr>
              <a:t>因此, 我们需要例如序列图</a:t>
            </a:r>
          </a:p>
          <a:p>
            <a:pPr eaLnBrk="1" hangingPunct="1">
              <a:spcBef>
                <a:spcPts val="17"/>
              </a:spcBef>
              <a:defRPr/>
            </a:pPr>
            <a:endParaRPr lang="zh-CN" altLang="zh-CN" sz="20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zh-CN" sz="1335" dirty="0">
                <a:latin typeface="Tahoma" panose="020B0604030504040204" pitchFamily="34" charset="0"/>
                <a:cs typeface="Tahoma" panose="020B0604030504040204" pitchFamily="34" charset="0"/>
              </a:rPr>
              <a:t>不过, 用例映射可以用来分析例如运行时属性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DB9E652-79A0-4717-BE6B-AD4C16A6CE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285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40" dirty="0"/>
              <a:t> </a:t>
            </a:r>
            <a:r>
              <a:rPr sz="2745" spc="13" dirty="0"/>
              <a:t>实现</a:t>
            </a:r>
            <a:r>
              <a:rPr sz="2745" spc="-240" dirty="0"/>
              <a:t> </a:t>
            </a:r>
            <a:r>
              <a:rPr sz="2745" spc="-13" dirty="0"/>
              <a:t>建筑</a:t>
            </a:r>
          </a:p>
        </p:txBody>
      </p:sp>
      <p:sp>
        <p:nvSpPr>
          <p:cNvPr id="79875" name="object 4">
            <a:extLst>
              <a:ext uri="{FF2B5EF4-FFF2-40B4-BE49-F238E27FC236}">
                <a16:creationId xmlns:a16="http://schemas.microsoft.com/office/drawing/2014/main" id="{307955B1-553B-4707-8708-4E7F9690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514350"/>
            <a:ext cx="3754438" cy="2968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C36E8C-650A-4101-8E8A-024F6016CA9B}"/>
              </a:ext>
            </a:extLst>
          </p:cNvPr>
          <p:cNvSpPr txBox="1"/>
          <p:nvPr/>
        </p:nvSpPr>
        <p:spPr>
          <a:xfrm>
            <a:off x="282575" y="1654175"/>
            <a:ext cx="1828800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-3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图</a:t>
            </a:r>
            <a:r>
              <a:rPr sz="1335" spc="-1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:</a:t>
            </a:r>
            <a:r>
              <a:rPr sz="1335" spc="-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详细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20" dirty="0">
                <a:latin typeface="Tahoma"/>
                <a:ea typeface="+mn-ea"/>
                <a:cs typeface="Tahoma"/>
              </a:rPr>
              <a:t>样品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13" dirty="0">
                <a:latin typeface="Tahoma"/>
                <a:ea typeface="+mn-ea"/>
                <a:cs typeface="Tahoma"/>
              </a:rPr>
              <a:t>实现</a:t>
            </a:r>
            <a:r>
              <a:rPr sz="1335" spc="-147" dirty="0">
                <a:latin typeface="Tahoma"/>
                <a:ea typeface="+mn-ea"/>
                <a:cs typeface="Tahoma"/>
              </a:rPr>
              <a:t> </a:t>
            </a:r>
            <a:r>
              <a:rPr sz="1335" spc="-20" dirty="0">
                <a:latin typeface="Tahoma"/>
                <a:ea typeface="+mn-ea"/>
                <a:cs typeface="Tahoma"/>
              </a:rPr>
              <a:t>建筑</a:t>
            </a:r>
            <a:endParaRPr sz="1335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6BE28D8-4B1D-439A-9756-ECF9E72E2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40" dirty="0"/>
              <a:t> </a:t>
            </a:r>
            <a:r>
              <a:rPr sz="2745" spc="13" dirty="0"/>
              <a:t>实现</a:t>
            </a:r>
            <a:r>
              <a:rPr sz="2745" spc="-240" dirty="0"/>
              <a:t> </a:t>
            </a:r>
            <a:r>
              <a:rPr sz="2745" spc="-13" dirty="0"/>
              <a:t>建筑</a:t>
            </a:r>
          </a:p>
        </p:txBody>
      </p:sp>
      <p:sp>
        <p:nvSpPr>
          <p:cNvPr id="80899" name="object 4">
            <a:extLst>
              <a:ext uri="{FF2B5EF4-FFF2-40B4-BE49-F238E27FC236}">
                <a16:creationId xmlns:a16="http://schemas.microsoft.com/office/drawing/2014/main" id="{3B3A99F2-B950-46AE-A421-D042F3FB4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238125"/>
            <a:ext cx="1963738" cy="3222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1BB3934-1B37-4F12-8ECB-D61665505306}"/>
              </a:ext>
            </a:extLst>
          </p:cNvPr>
          <p:cNvSpPr txBox="1"/>
          <p:nvPr/>
        </p:nvSpPr>
        <p:spPr>
          <a:xfrm>
            <a:off x="180975" y="2263775"/>
            <a:ext cx="2209800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-3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图</a:t>
            </a:r>
            <a:r>
              <a:rPr sz="1335" spc="-1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:</a:t>
            </a:r>
            <a:r>
              <a:rPr sz="1335" spc="-20" dirty="0">
                <a:latin typeface="Tahoma"/>
                <a:ea typeface="+mn-ea"/>
                <a:cs typeface="Tahoma"/>
              </a:rPr>
              <a:t>替代</a:t>
            </a:r>
            <a:r>
              <a:rPr sz="1335" spc="-13" dirty="0">
                <a:latin typeface="Tahoma"/>
                <a:ea typeface="+mn-ea"/>
                <a:cs typeface="Tahoma"/>
              </a:rPr>
              <a:t>实现</a:t>
            </a:r>
            <a:r>
              <a:rPr sz="1335" spc="-327" dirty="0">
                <a:latin typeface="Tahoma"/>
                <a:ea typeface="+mn-ea"/>
                <a:cs typeface="Tahoma"/>
              </a:rPr>
              <a:t> </a:t>
            </a:r>
            <a:r>
              <a:rPr sz="1335" spc="-20" dirty="0">
                <a:latin typeface="Tahoma"/>
                <a:ea typeface="+mn-ea"/>
                <a:cs typeface="Tahoma"/>
              </a:rPr>
              <a:t>建筑</a:t>
            </a:r>
            <a:endParaRPr sz="1335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7D42245-5401-4FF1-A133-B99CF4DF3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31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7" dirty="0"/>
              <a:t>样品</a:t>
            </a:r>
            <a:r>
              <a:rPr sz="2745" spc="-220" dirty="0"/>
              <a:t> </a:t>
            </a:r>
            <a:r>
              <a:rPr sz="2745" spc="-20" dirty="0"/>
              <a:t>接口</a:t>
            </a:r>
            <a:r>
              <a:rPr sz="2745" spc="-220" dirty="0"/>
              <a:t> </a:t>
            </a:r>
            <a:r>
              <a:rPr sz="2745" spc="-13" dirty="0"/>
              <a:t>序列</a:t>
            </a:r>
            <a:r>
              <a:rPr sz="2745" spc="-220" dirty="0"/>
              <a:t> </a:t>
            </a:r>
            <a:r>
              <a:rPr sz="2745" spc="-27" dirty="0"/>
              <a:t>图</a:t>
            </a:r>
          </a:p>
        </p:txBody>
      </p:sp>
      <p:sp>
        <p:nvSpPr>
          <p:cNvPr id="81923" name="object 4">
            <a:extLst>
              <a:ext uri="{FF2B5EF4-FFF2-40B4-BE49-F238E27FC236}">
                <a16:creationId xmlns:a16="http://schemas.microsoft.com/office/drawing/2014/main" id="{C13723A0-D2A4-462A-AECC-0C62B71C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719138"/>
            <a:ext cx="5202237" cy="1825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6A51068-AED8-4D69-B1DE-8678634AB83E}"/>
              </a:ext>
            </a:extLst>
          </p:cNvPr>
          <p:cNvSpPr txBox="1"/>
          <p:nvPr/>
        </p:nvSpPr>
        <p:spPr>
          <a:xfrm>
            <a:off x="1841500" y="3535363"/>
            <a:ext cx="2468563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35" spc="-33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图</a:t>
            </a:r>
            <a:r>
              <a:rPr sz="1335" spc="-147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:</a:t>
            </a:r>
            <a:r>
              <a:rPr sz="1335" spc="-20" dirty="0">
                <a:latin typeface="Tahoma"/>
                <a:ea typeface="+mn-ea"/>
                <a:cs typeface="Tahoma"/>
              </a:rPr>
              <a:t>样品</a:t>
            </a:r>
            <a:r>
              <a:rPr sz="1335" spc="-33" dirty="0">
                <a:latin typeface="Tahoma"/>
                <a:ea typeface="+mn-ea"/>
                <a:cs typeface="Tahoma"/>
              </a:rPr>
              <a:t>序列</a:t>
            </a:r>
            <a:r>
              <a:rPr sz="1335" spc="-320" dirty="0">
                <a:latin typeface="Tahoma"/>
                <a:ea typeface="+mn-ea"/>
                <a:cs typeface="Tahoma"/>
              </a:rPr>
              <a:t> </a:t>
            </a:r>
            <a:r>
              <a:rPr sz="1335" spc="-27" dirty="0">
                <a:latin typeface="Tahoma"/>
                <a:ea typeface="+mn-ea"/>
                <a:cs typeface="Tahoma"/>
              </a:rPr>
              <a:t>图</a:t>
            </a:r>
            <a:endParaRPr sz="1335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F4C8941-1F5A-424D-B932-391F25A7B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-4238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13" dirty="0"/>
              <a:t>实际</a:t>
            </a:r>
            <a:r>
              <a:rPr sz="2745" spc="-300" dirty="0"/>
              <a:t> </a:t>
            </a:r>
            <a:r>
              <a:rPr sz="2745" dirty="0"/>
              <a:t>指引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7DB6E6B-C9CA-482E-865D-C0760C389639}"/>
              </a:ext>
            </a:extLst>
          </p:cNvPr>
          <p:cNvSpPr txBox="1"/>
          <p:nvPr/>
        </p:nvSpPr>
        <p:spPr>
          <a:xfrm>
            <a:off x="166688" y="184150"/>
            <a:ext cx="5656262" cy="29448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将概念性组件映射到实现组件</a:t>
            </a:r>
            <a:endParaRPr lang="zh-CN" altLang="zh-CN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33"/>
              </a:spcBef>
              <a:defRPr/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5785" indent="-228834"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1400" dirty="0">
                <a:latin typeface="Tahoma" panose="020B0604030504040204" pitchFamily="34" charset="0"/>
                <a:cs typeface="Tahoma" panose="020B0604030504040204" pitchFamily="34" charset="0"/>
              </a:rPr>
              <a:t>一对一</a:t>
            </a:r>
          </a:p>
          <a:p>
            <a:pPr eaLnBrk="1" hangingPunct="1">
              <a:lnSpc>
                <a:spcPts val="1602"/>
              </a:lnSpc>
              <a:spcBef>
                <a:spcPts val="234"/>
              </a:spcBef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实现组件支持所有职责</a:t>
            </a:r>
          </a:p>
          <a:p>
            <a:pPr eaLnBrk="1" hangingPunct="1">
              <a:lnSpc>
                <a:spcPts val="1602"/>
              </a:lnSpc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不破坏粒度、凝聚和耦合原理</a:t>
            </a:r>
          </a:p>
          <a:p>
            <a:pPr marL="245785" indent="-228834" eaLnBrk="1" hangingPunct="1">
              <a:spcBef>
                <a:spcPts val="518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00" dirty="0">
                <a:latin typeface="Tahoma" panose="020B0604030504040204" pitchFamily="34" charset="0"/>
                <a:cs typeface="Tahoma" panose="020B0604030504040204" pitchFamily="34" charset="0"/>
              </a:rPr>
              <a:t>一对一</a:t>
            </a:r>
          </a:p>
          <a:p>
            <a:pPr eaLnBrk="1" hangingPunct="1">
              <a:spcBef>
                <a:spcPts val="234"/>
              </a:spcBef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不能将责任映射到单个实现组件</a:t>
            </a:r>
          </a:p>
          <a:p>
            <a:pPr eaLnBrk="1" hangingPunct="1">
              <a:lnSpc>
                <a:spcPts val="1602"/>
              </a:lnSpc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特定的体系结构样式需要多个组件</a:t>
            </a:r>
          </a:p>
          <a:p>
            <a:pPr marL="245785" indent="-228834" eaLnBrk="1" hangingPunct="1">
              <a:spcBef>
                <a:spcPts val="5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400" dirty="0">
                <a:latin typeface="Tahoma" panose="020B0604030504040204" pitchFamily="34" charset="0"/>
                <a:cs typeface="Tahoma" panose="020B0604030504040204" pitchFamily="34" charset="0"/>
              </a:rPr>
              <a:t>多对一</a:t>
            </a:r>
          </a:p>
          <a:p>
            <a:pPr eaLnBrk="1" hangingPunct="1">
              <a:spcBef>
                <a:spcPts val="234"/>
              </a:spcBef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封装多个概念组件功能的现有产品</a:t>
            </a:r>
          </a:p>
          <a:p>
            <a:pPr eaLnBrk="1" hangingPunct="1">
              <a:lnSpc>
                <a:spcPts val="1602"/>
              </a:lnSpc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对于单个组件, 维护可能更简单</a:t>
            </a:r>
          </a:p>
          <a:p>
            <a:pPr eaLnBrk="1" hangingPunct="1">
              <a:lnSpc>
                <a:spcPts val="1602"/>
              </a:lnSpc>
              <a:defRPr/>
            </a:pPr>
            <a:r>
              <a:rPr lang="zh-CN" altLang="zh-CN" sz="1200" baseline="14000" dirty="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200" dirty="0">
                <a:latin typeface="Tahoma" panose="020B0604030504040204" pitchFamily="34" charset="0"/>
                <a:cs typeface="Tahoma" panose="020B0604030504040204" pitchFamily="34" charset="0"/>
              </a:rPr>
              <a:t>特定的体系结构样式需要单个组件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EFDAFC35-DD74-4CCD-8554-9A9500E5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788025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-40" dirty="0">
                <a:solidFill>
                  <a:srgbClr val="000000"/>
                </a:solidFill>
              </a:rPr>
              <a:t>要求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7316A1F-F8F5-4247-AE53-BD2D6003DECF}"/>
              </a:ext>
            </a:extLst>
          </p:cNvPr>
          <p:cNvSpPr txBox="1">
            <a:spLocks/>
          </p:cNvSpPr>
          <p:nvPr/>
        </p:nvSpPr>
        <p:spPr bwMode="auto">
          <a:xfrm>
            <a:off x="1323975" y="1854200"/>
            <a:ext cx="4191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2" spc="-67" dirty="0">
                <a:solidFill>
                  <a:srgbClr val="000000"/>
                </a:solidFill>
              </a:rPr>
              <a:t>什么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7" dirty="0">
                <a:solidFill>
                  <a:srgbClr val="000000"/>
                </a:solidFill>
              </a:rPr>
              <a:t>一种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的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要求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40" dirty="0">
                <a:solidFill>
                  <a:srgbClr val="000000"/>
                </a:solidFill>
              </a:rPr>
              <a:t>是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33" dirty="0">
                <a:solidFill>
                  <a:srgbClr val="000000"/>
                </a:solidFill>
              </a:rPr>
              <a:t>解决？</a:t>
            </a:r>
            <a:endParaRPr lang="en-US" sz="1050" dirty="0"/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1A68D7D-1205-45CF-91C6-7828FAC92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075" y="42863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7" dirty="0"/>
              <a:t>非运行时</a:t>
            </a:r>
            <a:r>
              <a:rPr sz="2745" spc="-247" dirty="0"/>
              <a:t> </a:t>
            </a:r>
            <a:r>
              <a:rPr sz="2745" spc="-7" dirty="0"/>
              <a:t>要求</a:t>
            </a:r>
          </a:p>
        </p:txBody>
      </p:sp>
      <p:sp>
        <p:nvSpPr>
          <p:cNvPr id="86019" name="object 4">
            <a:extLst>
              <a:ext uri="{FF2B5EF4-FFF2-40B4-BE49-F238E27FC236}">
                <a16:creationId xmlns:a16="http://schemas.microsoft.com/office/drawing/2014/main" id="{4CCF8482-89EA-4967-BA04-34D9F131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579438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0" name="object 5">
            <a:extLst>
              <a:ext uri="{FF2B5EF4-FFF2-40B4-BE49-F238E27FC236}">
                <a16:creationId xmlns:a16="http://schemas.microsoft.com/office/drawing/2014/main" id="{38467F79-71EE-429B-860B-00FC99E0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862013"/>
            <a:ext cx="93663" cy="92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1" name="object 6">
            <a:extLst>
              <a:ext uri="{FF2B5EF4-FFF2-40B4-BE49-F238E27FC236}">
                <a16:creationId xmlns:a16="http://schemas.microsoft.com/office/drawing/2014/main" id="{B23A532A-E6F3-404D-976B-21A65216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370013"/>
            <a:ext cx="93663" cy="95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2" name="object 7">
            <a:extLst>
              <a:ext uri="{FF2B5EF4-FFF2-40B4-BE49-F238E27FC236}">
                <a16:creationId xmlns:a16="http://schemas.microsoft.com/office/drawing/2014/main" id="{9D76E3E0-B5FD-4F84-B0D3-A01BC418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652588"/>
            <a:ext cx="93663" cy="92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3" name="object 8">
            <a:extLst>
              <a:ext uri="{FF2B5EF4-FFF2-40B4-BE49-F238E27FC236}">
                <a16:creationId xmlns:a16="http://schemas.microsoft.com/office/drawing/2014/main" id="{33D630BB-4189-4454-934B-48DF14E4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931988"/>
            <a:ext cx="93663" cy="93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4" name="object 9">
            <a:extLst>
              <a:ext uri="{FF2B5EF4-FFF2-40B4-BE49-F238E27FC236}">
                <a16:creationId xmlns:a16="http://schemas.microsoft.com/office/drawing/2014/main" id="{E264E97C-50F3-47E7-B0EF-050540B4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441575"/>
            <a:ext cx="93663" cy="93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5" name="object 10">
            <a:extLst>
              <a:ext uri="{FF2B5EF4-FFF2-40B4-BE49-F238E27FC236}">
                <a16:creationId xmlns:a16="http://schemas.microsoft.com/office/drawing/2014/main" id="{DE20063E-D719-4D1A-9B19-0944488A9882}"/>
              </a:ext>
            </a:extLst>
          </p:cNvPr>
          <p:cNvSpPr>
            <a:spLocks/>
          </p:cNvSpPr>
          <p:nvPr/>
        </p:nvSpPr>
        <p:spPr bwMode="auto">
          <a:xfrm>
            <a:off x="115888" y="2817813"/>
            <a:ext cx="5918200" cy="109537"/>
          </a:xfrm>
          <a:custGeom>
            <a:avLst/>
            <a:gdLst>
              <a:gd name="T0" fmla="*/ 7811259 w 4432935"/>
              <a:gd name="T1" fmla="*/ 0 h 82550"/>
              <a:gd name="T2" fmla="*/ 90561 w 4432935"/>
              <a:gd name="T3" fmla="*/ 0 h 82550"/>
              <a:gd name="T4" fmla="*/ 55397 w 4432935"/>
              <a:gd name="T5" fmla="*/ 7099 h 82550"/>
              <a:gd name="T6" fmla="*/ 26601 w 4432935"/>
              <a:gd name="T7" fmla="*/ 26427 h 82550"/>
              <a:gd name="T8" fmla="*/ 7145 w 4432935"/>
              <a:gd name="T9" fmla="*/ 55035 h 82550"/>
              <a:gd name="T10" fmla="*/ 0 w 4432935"/>
              <a:gd name="T11" fmla="*/ 89969 h 82550"/>
              <a:gd name="T12" fmla="*/ 0 w 4432935"/>
              <a:gd name="T13" fmla="*/ 145905 h 82550"/>
              <a:gd name="T14" fmla="*/ 7901821 w 4432935"/>
              <a:gd name="T15" fmla="*/ 145905 h 82550"/>
              <a:gd name="T16" fmla="*/ 7901821 w 4432935"/>
              <a:gd name="T17" fmla="*/ 89969 h 82550"/>
              <a:gd name="T18" fmla="*/ 7894675 w 4432935"/>
              <a:gd name="T19" fmla="*/ 55035 h 82550"/>
              <a:gd name="T20" fmla="*/ 7875218 w 4432935"/>
              <a:gd name="T21" fmla="*/ 26427 h 82550"/>
              <a:gd name="T22" fmla="*/ 7846423 w 4432935"/>
              <a:gd name="T23" fmla="*/ 7099 h 82550"/>
              <a:gd name="T24" fmla="*/ 7811259 w 4432935"/>
              <a:gd name="T25" fmla="*/ 0 h 82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026" name="object 11">
            <a:extLst>
              <a:ext uri="{FF2B5EF4-FFF2-40B4-BE49-F238E27FC236}">
                <a16:creationId xmlns:a16="http://schemas.microsoft.com/office/drawing/2014/main" id="{B2B2522F-42CE-4ACA-836B-228B8008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3027363"/>
            <a:ext cx="136525" cy="1349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7" name="object 12">
            <a:extLst>
              <a:ext uri="{FF2B5EF4-FFF2-40B4-BE49-F238E27FC236}">
                <a16:creationId xmlns:a16="http://schemas.microsoft.com/office/drawing/2014/main" id="{B193D2F3-F48D-411E-92DF-BDCB27A3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3009900"/>
            <a:ext cx="152400" cy="152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8" name="object 13">
            <a:extLst>
              <a:ext uri="{FF2B5EF4-FFF2-40B4-BE49-F238E27FC236}">
                <a16:creationId xmlns:a16="http://schemas.microsoft.com/office/drawing/2014/main" id="{C5FDD7D0-8776-4843-9066-46E4B193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078163"/>
            <a:ext cx="5711825" cy="841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9" name="object 14">
            <a:extLst>
              <a:ext uri="{FF2B5EF4-FFF2-40B4-BE49-F238E27FC236}">
                <a16:creationId xmlns:a16="http://schemas.microsoft.com/office/drawing/2014/main" id="{076884A0-1E3E-4D12-B7D6-EDE85FCC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884488"/>
            <a:ext cx="68263" cy="1365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0" name="object 15">
            <a:extLst>
              <a:ext uri="{FF2B5EF4-FFF2-40B4-BE49-F238E27FC236}">
                <a16:creationId xmlns:a16="http://schemas.microsoft.com/office/drawing/2014/main" id="{7338F55D-DC19-446E-A4E3-5C2C2306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952750"/>
            <a:ext cx="68263" cy="746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1" name="object 16">
            <a:extLst>
              <a:ext uri="{FF2B5EF4-FFF2-40B4-BE49-F238E27FC236}">
                <a16:creationId xmlns:a16="http://schemas.microsoft.com/office/drawing/2014/main" id="{ED6C5418-F39E-440A-89C6-3AF44AA55DF7}"/>
              </a:ext>
            </a:extLst>
          </p:cNvPr>
          <p:cNvSpPr>
            <a:spLocks/>
          </p:cNvSpPr>
          <p:nvPr/>
        </p:nvSpPr>
        <p:spPr bwMode="auto">
          <a:xfrm>
            <a:off x="115888" y="2876550"/>
            <a:ext cx="5918200" cy="219075"/>
          </a:xfrm>
          <a:custGeom>
            <a:avLst/>
            <a:gdLst>
              <a:gd name="T0" fmla="*/ 7901821 w 4432935"/>
              <a:gd name="T1" fmla="*/ 0 h 164464"/>
              <a:gd name="T2" fmla="*/ 0 w 4432935"/>
              <a:gd name="T3" fmla="*/ 0 h 164464"/>
              <a:gd name="T4" fmla="*/ 0 w 4432935"/>
              <a:gd name="T5" fmla="*/ 199237 h 164464"/>
              <a:gd name="T6" fmla="*/ 7145 w 4432935"/>
              <a:gd name="T7" fmla="*/ 233901 h 164464"/>
              <a:gd name="T8" fmla="*/ 26601 w 4432935"/>
              <a:gd name="T9" fmla="*/ 262287 h 164464"/>
              <a:gd name="T10" fmla="*/ 55397 w 4432935"/>
              <a:gd name="T11" fmla="*/ 281468 h 164464"/>
              <a:gd name="T12" fmla="*/ 90561 w 4432935"/>
              <a:gd name="T13" fmla="*/ 288512 h 164464"/>
              <a:gd name="T14" fmla="*/ 7811259 w 4432935"/>
              <a:gd name="T15" fmla="*/ 288512 h 164464"/>
              <a:gd name="T16" fmla="*/ 7846423 w 4432935"/>
              <a:gd name="T17" fmla="*/ 281468 h 164464"/>
              <a:gd name="T18" fmla="*/ 7875218 w 4432935"/>
              <a:gd name="T19" fmla="*/ 262287 h 164464"/>
              <a:gd name="T20" fmla="*/ 7894675 w 4432935"/>
              <a:gd name="T21" fmla="*/ 233901 h 164464"/>
              <a:gd name="T22" fmla="*/ 7901821 w 4432935"/>
              <a:gd name="T23" fmla="*/ 199237 h 164464"/>
              <a:gd name="T24" fmla="*/ 7901821 w 4432935"/>
              <a:gd name="T25" fmla="*/ 0 h 1644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164464">
                <a:moveTo>
                  <a:pt x="4432566" y="0"/>
                </a:moveTo>
                <a:lnTo>
                  <a:pt x="0" y="0"/>
                </a:lnTo>
                <a:lnTo>
                  <a:pt x="0" y="113371"/>
                </a:lnTo>
                <a:lnTo>
                  <a:pt x="4008" y="133096"/>
                </a:lnTo>
                <a:lnTo>
                  <a:pt x="14922" y="149249"/>
                </a:lnTo>
                <a:lnTo>
                  <a:pt x="31075" y="160163"/>
                </a:lnTo>
                <a:lnTo>
                  <a:pt x="50800" y="164171"/>
                </a:lnTo>
                <a:lnTo>
                  <a:pt x="4381765" y="164171"/>
                </a:lnTo>
                <a:lnTo>
                  <a:pt x="4401490" y="160163"/>
                </a:lnTo>
                <a:lnTo>
                  <a:pt x="4417643" y="149249"/>
                </a:lnTo>
                <a:lnTo>
                  <a:pt x="4428558" y="133096"/>
                </a:lnTo>
                <a:lnTo>
                  <a:pt x="4432566" y="113371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032" name="object 17">
            <a:extLst>
              <a:ext uri="{FF2B5EF4-FFF2-40B4-BE49-F238E27FC236}">
                <a16:creationId xmlns:a16="http://schemas.microsoft.com/office/drawing/2014/main" id="{2CE805E8-F19F-4049-BBDD-520DB959A60B}"/>
              </a:ext>
            </a:extLst>
          </p:cNvPr>
          <p:cNvSpPr>
            <a:spLocks/>
          </p:cNvSpPr>
          <p:nvPr/>
        </p:nvSpPr>
        <p:spPr bwMode="auto">
          <a:xfrm>
            <a:off x="6032500" y="2935288"/>
            <a:ext cx="0" cy="117475"/>
          </a:xfrm>
          <a:custGeom>
            <a:avLst/>
            <a:gdLst>
              <a:gd name="T0" fmla="*/ 153290 h 88264"/>
              <a:gd name="T1" fmla="*/ 0 h 882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8264">
                <a:moveTo>
                  <a:pt x="0" y="8818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033" name="object 18">
            <a:extLst>
              <a:ext uri="{FF2B5EF4-FFF2-40B4-BE49-F238E27FC236}">
                <a16:creationId xmlns:a16="http://schemas.microsoft.com/office/drawing/2014/main" id="{DBEDAA6A-B991-45BE-9846-6DD5528AD801}"/>
              </a:ext>
            </a:extLst>
          </p:cNvPr>
          <p:cNvSpPr>
            <a:spLocks/>
          </p:cNvSpPr>
          <p:nvPr/>
        </p:nvSpPr>
        <p:spPr bwMode="auto">
          <a:xfrm>
            <a:off x="6032500" y="2919413"/>
            <a:ext cx="0" cy="15875"/>
          </a:xfrm>
          <a:custGeom>
            <a:avLst/>
            <a:gdLst>
              <a:gd name="T0" fmla="*/ 21189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034" name="object 19">
            <a:extLst>
              <a:ext uri="{FF2B5EF4-FFF2-40B4-BE49-F238E27FC236}">
                <a16:creationId xmlns:a16="http://schemas.microsoft.com/office/drawing/2014/main" id="{7E441872-72B6-4298-A1B9-3766575FE9EB}"/>
              </a:ext>
            </a:extLst>
          </p:cNvPr>
          <p:cNvSpPr>
            <a:spLocks/>
          </p:cNvSpPr>
          <p:nvPr/>
        </p:nvSpPr>
        <p:spPr bwMode="auto">
          <a:xfrm>
            <a:off x="6032500" y="2901950"/>
            <a:ext cx="0" cy="17463"/>
          </a:xfrm>
          <a:custGeom>
            <a:avLst/>
            <a:gdLst>
              <a:gd name="T0" fmla="*/ 23308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035" name="object 20">
            <a:extLst>
              <a:ext uri="{FF2B5EF4-FFF2-40B4-BE49-F238E27FC236}">
                <a16:creationId xmlns:a16="http://schemas.microsoft.com/office/drawing/2014/main" id="{3062100A-9BAB-482D-8A79-1AD8CFD881E8}"/>
              </a:ext>
            </a:extLst>
          </p:cNvPr>
          <p:cNvSpPr>
            <a:spLocks/>
          </p:cNvSpPr>
          <p:nvPr/>
        </p:nvSpPr>
        <p:spPr bwMode="auto">
          <a:xfrm>
            <a:off x="6032500" y="2884488"/>
            <a:ext cx="0" cy="17462"/>
          </a:xfrm>
          <a:custGeom>
            <a:avLst/>
            <a:gdLst>
              <a:gd name="T0" fmla="*/ 23307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0916" name="object 21">
            <a:extLst>
              <a:ext uri="{FF2B5EF4-FFF2-40B4-BE49-F238E27FC236}">
                <a16:creationId xmlns:a16="http://schemas.microsoft.com/office/drawing/2014/main" id="{F56944FC-087D-41F9-91E0-38F9B6C6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490538"/>
            <a:ext cx="57705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8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468">
                <a:latin typeface="Tahoma" panose="020B0604030504040204" pitchFamily="34" charset="0"/>
                <a:cs typeface="Tahoma" panose="020B0604030504040204" pitchFamily="34" charset="0"/>
              </a:rPr>
              <a:t>由于实现视图解决了生成结构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468">
                <a:latin typeface="Tahoma" panose="020B0604030504040204" pitchFamily="34" charset="0"/>
                <a:cs typeface="Tahoma" panose="020B0604030504040204" pitchFamily="34" charset="0"/>
              </a:rPr>
              <a:t>它是考虑非运行时要求和质量属性的正确位置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1468">
                <a:latin typeface="Tahoma" panose="020B0604030504040204" pitchFamily="34" charset="0"/>
                <a:cs typeface="Tahoma" panose="020B0604030504040204" pitchFamily="34" charset="0"/>
              </a:rPr>
              <a:t>例如可维护性、可扩展性、可重用性、..。 我们可以使用类似于用例映射的机制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468">
                <a:latin typeface="Tahoma" panose="020B0604030504040204" pitchFamily="34" charset="0"/>
                <a:cs typeface="Tahoma" panose="020B0604030504040204" pitchFamily="34" charset="0"/>
              </a:rPr>
              <a:t>影响-地图: 尝试调查系统的哪些部分需要改变, 如果 "某事" 发生</a:t>
            </a:r>
          </a:p>
          <a:p>
            <a:pPr eaLnBrk="1" hangingPunct="1">
              <a:spcBef>
                <a:spcPts val="451"/>
              </a:spcBef>
              <a:defRPr/>
            </a:pPr>
            <a:r>
              <a:rPr lang="zh-CN" altLang="zh-CN" sz="1468">
                <a:latin typeface="Tahoma" panose="020B0604030504040204" pitchFamily="34" charset="0"/>
                <a:cs typeface="Tahoma" panose="020B0604030504040204" pitchFamily="34" charset="0"/>
              </a:rPr>
              <a:t>故障树分析: 故障在整个系统中的层叠方式</a:t>
            </a:r>
          </a:p>
          <a:p>
            <a:pPr eaLnBrk="1" hangingPunct="1">
              <a:spcBef>
                <a:spcPts val="33"/>
              </a:spcBef>
              <a:defRPr/>
            </a:pPr>
            <a:endParaRPr lang="zh-CN" altLang="zh-CN" sz="200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zh-CN" sz="1068">
                <a:latin typeface="Tahoma" panose="020B0604030504040204" pitchFamily="34" charset="0"/>
                <a:cs typeface="Tahoma" panose="020B0604030504040204" pitchFamily="34" charset="0"/>
              </a:rPr>
              <a:t>识别和探索体系结构问题的工具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F421ADB-471F-4DAC-8A96-D60936C6B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53" dirty="0"/>
              <a:t>我</a:t>
            </a:r>
            <a:r>
              <a:rPr sz="2745" spc="-80" dirty="0"/>
              <a:t>P</a:t>
            </a:r>
            <a:r>
              <a:rPr sz="2745" spc="7" dirty="0"/>
              <a:t>交流</a:t>
            </a:r>
            <a:r>
              <a:rPr sz="2745" spc="-47" dirty="0"/>
              <a:t>t</a:t>
            </a:r>
            <a:r>
              <a:rPr sz="2745" spc="-20" dirty="0"/>
              <a:t>-地图</a:t>
            </a:r>
          </a:p>
        </p:txBody>
      </p:sp>
      <p:sp>
        <p:nvSpPr>
          <p:cNvPr id="81923" name="object 8">
            <a:extLst>
              <a:ext uri="{FF2B5EF4-FFF2-40B4-BE49-F238E27FC236}">
                <a16:creationId xmlns:a16="http://schemas.microsoft.com/office/drawing/2014/main" id="{6E6B16C0-4674-4C0C-A23C-5CA5EB0A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739775"/>
            <a:ext cx="5868988" cy="2422525"/>
          </a:xfrm>
        </p:spPr>
        <p:txBody>
          <a:bodyPr lIns="0" tIns="406541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 dirty="0"/>
              <a:t>图 1: 新的外部系统-外部系统接口需要更改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图 2: 新的最佳准则-路由查找程序应用程序组件需要更改</a:t>
            </a:r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图 3: 新的 ui-ui 组件需要更改目标: 尽可能少的组件更改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D80B81A-A4AC-4643-98B7-FAB5BEFC1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13" y="-20638"/>
            <a:ext cx="5280025" cy="422276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7" dirty="0"/>
              <a:t>故障</a:t>
            </a:r>
            <a:r>
              <a:rPr sz="2745" spc="-300" dirty="0"/>
              <a:t> </a:t>
            </a:r>
            <a:r>
              <a:rPr sz="2745" spc="-60" dirty="0"/>
              <a:t>树</a:t>
            </a:r>
          </a:p>
        </p:txBody>
      </p:sp>
      <p:grpSp>
        <p:nvGrpSpPr>
          <p:cNvPr id="88067" name="组合 1">
            <a:extLst>
              <a:ext uri="{FF2B5EF4-FFF2-40B4-BE49-F238E27FC236}">
                <a16:creationId xmlns:a16="http://schemas.microsoft.com/office/drawing/2014/main" id="{6F365E4A-8110-4381-A125-3830523363EF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587375"/>
            <a:ext cx="5562600" cy="2819400"/>
            <a:chOff x="115888" y="190500"/>
            <a:chExt cx="5984875" cy="3405188"/>
          </a:xfrm>
        </p:grpSpPr>
        <p:sp>
          <p:nvSpPr>
            <p:cNvPr id="88068" name="object 4">
              <a:extLst>
                <a:ext uri="{FF2B5EF4-FFF2-40B4-BE49-F238E27FC236}">
                  <a16:creationId xmlns:a16="http://schemas.microsoft.com/office/drawing/2014/main" id="{F7E45A9E-12A0-4B16-A45F-8B67EB31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193675"/>
              <a:ext cx="5918200" cy="274638"/>
            </a:xfrm>
            <a:custGeom>
              <a:avLst/>
              <a:gdLst>
                <a:gd name="T0" fmla="*/ 7811259 w 4432935"/>
                <a:gd name="T1" fmla="*/ 0 h 204470"/>
                <a:gd name="T2" fmla="*/ 90561 w 4432935"/>
                <a:gd name="T3" fmla="*/ 0 h 204470"/>
                <a:gd name="T4" fmla="*/ 55397 w 4432935"/>
                <a:gd name="T5" fmla="*/ 7207 h 204470"/>
                <a:gd name="T6" fmla="*/ 26601 w 4432935"/>
                <a:gd name="T7" fmla="*/ 26834 h 204470"/>
                <a:gd name="T8" fmla="*/ 7145 w 4432935"/>
                <a:gd name="T9" fmla="*/ 55883 h 204470"/>
                <a:gd name="T10" fmla="*/ 0 w 4432935"/>
                <a:gd name="T11" fmla="*/ 91354 h 204470"/>
                <a:gd name="T12" fmla="*/ 0 w 4432935"/>
                <a:gd name="T13" fmla="*/ 367678 h 204470"/>
                <a:gd name="T14" fmla="*/ 7901821 w 4432935"/>
                <a:gd name="T15" fmla="*/ 367678 h 204470"/>
                <a:gd name="T16" fmla="*/ 7901821 w 4432935"/>
                <a:gd name="T17" fmla="*/ 91354 h 204470"/>
                <a:gd name="T18" fmla="*/ 7894675 w 4432935"/>
                <a:gd name="T19" fmla="*/ 55883 h 204470"/>
                <a:gd name="T20" fmla="*/ 7875218 w 4432935"/>
                <a:gd name="T21" fmla="*/ 26834 h 204470"/>
                <a:gd name="T22" fmla="*/ 7846423 w 4432935"/>
                <a:gd name="T23" fmla="*/ 7207 h 204470"/>
                <a:gd name="T24" fmla="*/ 7811259 w 4432935"/>
                <a:gd name="T25" fmla="*/ 0 h 2044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32935" h="20447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4458"/>
                  </a:lnTo>
                  <a:lnTo>
                    <a:pt x="4432566" y="20445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172725-4F06-45ED-AFE6-0A3FEA1F1817}"/>
                </a:ext>
              </a:extLst>
            </p:cNvPr>
            <p:cNvSpPr txBox="1"/>
            <p:nvPr/>
          </p:nvSpPr>
          <p:spPr>
            <a:xfrm>
              <a:off x="167128" y="190500"/>
              <a:ext cx="1436439" cy="245419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69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602" spc="-13" dirty="0">
                  <a:solidFill>
                    <a:srgbClr val="3333B2"/>
                  </a:solidFill>
                  <a:latin typeface="Tahoma"/>
                  <a:ea typeface="+mn-ea"/>
                  <a:cs typeface="Tahoma"/>
                </a:rPr>
                <a:t>简单</a:t>
              </a:r>
              <a:r>
                <a:rPr sz="1602" spc="-227" dirty="0">
                  <a:solidFill>
                    <a:srgbClr val="3333B2"/>
                  </a:solidFill>
                  <a:latin typeface="Tahoma"/>
                  <a:ea typeface="+mn-ea"/>
                  <a:cs typeface="Tahoma"/>
                </a:rPr>
                <a:t> </a:t>
              </a:r>
              <a:r>
                <a:rPr sz="1602" spc="-20" dirty="0">
                  <a:solidFill>
                    <a:srgbClr val="3333B2"/>
                  </a:solidFill>
                  <a:latin typeface="Tahoma"/>
                  <a:ea typeface="+mn-ea"/>
                  <a:cs typeface="Tahoma"/>
                </a:rPr>
                <a:t>故障</a:t>
              </a:r>
              <a:r>
                <a:rPr sz="1602" spc="-227" dirty="0">
                  <a:solidFill>
                    <a:srgbClr val="3333B2"/>
                  </a:solidFill>
                  <a:latin typeface="Tahoma"/>
                  <a:ea typeface="+mn-ea"/>
                  <a:cs typeface="Tahoma"/>
                </a:rPr>
                <a:t> </a:t>
              </a:r>
              <a:r>
                <a:rPr sz="1602" spc="-33" dirty="0">
                  <a:solidFill>
                    <a:srgbClr val="3333B2"/>
                  </a:solidFill>
                  <a:latin typeface="Tahoma"/>
                  <a:ea typeface="+mn-ea"/>
                  <a:cs typeface="Tahoma"/>
                </a:rPr>
                <a:t>树</a:t>
              </a:r>
              <a:endParaRPr sz="1602">
                <a:latin typeface="Tahoma"/>
                <a:ea typeface="+mn-ea"/>
                <a:cs typeface="Tahoma"/>
              </a:endParaRPr>
            </a:p>
          </p:txBody>
        </p:sp>
        <p:sp>
          <p:nvSpPr>
            <p:cNvPr id="88070" name="object 6">
              <a:extLst>
                <a:ext uri="{FF2B5EF4-FFF2-40B4-BE49-F238E27FC236}">
                  <a16:creationId xmlns:a16="http://schemas.microsoft.com/office/drawing/2014/main" id="{62E14080-B335-4CBB-BC6A-A13DFA50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88" y="450850"/>
              <a:ext cx="5916612" cy="68263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8071" name="object 7">
              <a:extLst>
                <a:ext uri="{FF2B5EF4-FFF2-40B4-BE49-F238E27FC236}">
                  <a16:creationId xmlns:a16="http://schemas.microsoft.com/office/drawing/2014/main" id="{EC7580FC-36C7-4757-834A-83963B82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" y="3459163"/>
              <a:ext cx="136525" cy="1365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8072" name="object 8">
              <a:extLst>
                <a:ext uri="{FF2B5EF4-FFF2-40B4-BE49-F238E27FC236}">
                  <a16:creationId xmlns:a16="http://schemas.microsoft.com/office/drawing/2014/main" id="{A2C138A5-09A4-4B84-8A0C-054F82A45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363" y="3441700"/>
              <a:ext cx="152400" cy="153988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8073" name="object 9">
              <a:extLst>
                <a:ext uri="{FF2B5EF4-FFF2-40B4-BE49-F238E27FC236}">
                  <a16:creationId xmlns:a16="http://schemas.microsoft.com/office/drawing/2014/main" id="{46477718-A87C-4F1C-9671-27FA89BF2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13" y="3509963"/>
              <a:ext cx="5711825" cy="85725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8074" name="object 10">
              <a:extLst>
                <a:ext uri="{FF2B5EF4-FFF2-40B4-BE49-F238E27FC236}">
                  <a16:creationId xmlns:a16="http://schemas.microsoft.com/office/drawing/2014/main" id="{DC8429BF-1745-4804-83D2-F4163A38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0" y="254000"/>
              <a:ext cx="68263" cy="134938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8075" name="object 11">
              <a:extLst>
                <a:ext uri="{FF2B5EF4-FFF2-40B4-BE49-F238E27FC236}">
                  <a16:creationId xmlns:a16="http://schemas.microsoft.com/office/drawing/2014/main" id="{91A46EC0-30A4-4A75-AFF4-13E354AD6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0" y="320675"/>
              <a:ext cx="68263" cy="3138488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8076" name="object 12">
              <a:extLst>
                <a:ext uri="{FF2B5EF4-FFF2-40B4-BE49-F238E27FC236}">
                  <a16:creationId xmlns:a16="http://schemas.microsoft.com/office/drawing/2014/main" id="{87D392D2-D2C4-469B-BB73-56AC122A4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509588"/>
              <a:ext cx="5918200" cy="3017837"/>
            </a:xfrm>
            <a:custGeom>
              <a:avLst/>
              <a:gdLst>
                <a:gd name="T0" fmla="*/ 7901821 w 4432935"/>
                <a:gd name="T1" fmla="*/ 0 h 2260600"/>
                <a:gd name="T2" fmla="*/ 0 w 4432935"/>
                <a:gd name="T3" fmla="*/ 0 h 2260600"/>
                <a:gd name="T4" fmla="*/ 0 w 4432935"/>
                <a:gd name="T5" fmla="*/ 3936435 h 2260600"/>
                <a:gd name="T6" fmla="*/ 7145 w 4432935"/>
                <a:gd name="T7" fmla="*/ 3971581 h 2260600"/>
                <a:gd name="T8" fmla="*/ 26601 w 4432935"/>
                <a:gd name="T9" fmla="*/ 4000363 h 2260600"/>
                <a:gd name="T10" fmla="*/ 55397 w 4432935"/>
                <a:gd name="T11" fmla="*/ 4019809 h 2260600"/>
                <a:gd name="T12" fmla="*/ 90561 w 4432935"/>
                <a:gd name="T13" fmla="*/ 4026950 h 2260600"/>
                <a:gd name="T14" fmla="*/ 7811259 w 4432935"/>
                <a:gd name="T15" fmla="*/ 4026950 h 2260600"/>
                <a:gd name="T16" fmla="*/ 7846423 w 4432935"/>
                <a:gd name="T17" fmla="*/ 4019809 h 2260600"/>
                <a:gd name="T18" fmla="*/ 7875218 w 4432935"/>
                <a:gd name="T19" fmla="*/ 4000363 h 2260600"/>
                <a:gd name="T20" fmla="*/ 7894675 w 4432935"/>
                <a:gd name="T21" fmla="*/ 3971581 h 2260600"/>
                <a:gd name="T22" fmla="*/ 7901821 w 4432935"/>
                <a:gd name="T23" fmla="*/ 3936435 h 2260600"/>
                <a:gd name="T24" fmla="*/ 7901821 w 4432935"/>
                <a:gd name="T25" fmla="*/ 0 h 2260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32935" h="2260600">
                  <a:moveTo>
                    <a:pt x="4432566" y="0"/>
                  </a:moveTo>
                  <a:lnTo>
                    <a:pt x="0" y="0"/>
                  </a:lnTo>
                  <a:lnTo>
                    <a:pt x="0" y="2209245"/>
                  </a:lnTo>
                  <a:lnTo>
                    <a:pt x="4008" y="2228970"/>
                  </a:lnTo>
                  <a:lnTo>
                    <a:pt x="14922" y="2245123"/>
                  </a:lnTo>
                  <a:lnTo>
                    <a:pt x="31075" y="2256037"/>
                  </a:lnTo>
                  <a:lnTo>
                    <a:pt x="50800" y="2260045"/>
                  </a:lnTo>
                  <a:lnTo>
                    <a:pt x="4381765" y="2260045"/>
                  </a:lnTo>
                  <a:lnTo>
                    <a:pt x="4401490" y="2256037"/>
                  </a:lnTo>
                  <a:lnTo>
                    <a:pt x="4417643" y="2245123"/>
                  </a:lnTo>
                  <a:lnTo>
                    <a:pt x="4428558" y="2228970"/>
                  </a:lnTo>
                  <a:lnTo>
                    <a:pt x="4432566" y="22092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8077" name="object 13">
              <a:extLst>
                <a:ext uri="{FF2B5EF4-FFF2-40B4-BE49-F238E27FC236}">
                  <a16:creationId xmlns:a16="http://schemas.microsoft.com/office/drawing/2014/main" id="{2DEE4D28-B087-459D-9C40-7D4A99BF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0" y="304800"/>
              <a:ext cx="0" cy="3179763"/>
            </a:xfrm>
            <a:custGeom>
              <a:avLst/>
              <a:gdLst>
                <a:gd name="T0" fmla="*/ 4244351 h 2382520"/>
                <a:gd name="T1" fmla="*/ 0 h 238252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2382520">
                  <a:moveTo>
                    <a:pt x="0" y="238204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8078" name="object 14">
              <a:extLst>
                <a:ext uri="{FF2B5EF4-FFF2-40B4-BE49-F238E27FC236}">
                  <a16:creationId xmlns:a16="http://schemas.microsoft.com/office/drawing/2014/main" id="{AB0F046E-20D8-45D6-A01C-017FD88B0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0" y="287338"/>
              <a:ext cx="0" cy="17462"/>
            </a:xfrm>
            <a:custGeom>
              <a:avLst/>
              <a:gdLst>
                <a:gd name="T0" fmla="*/ 23307 h 12700"/>
                <a:gd name="T1" fmla="*/ 0 h 1270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8079" name="object 15">
              <a:extLst>
                <a:ext uri="{FF2B5EF4-FFF2-40B4-BE49-F238E27FC236}">
                  <a16:creationId xmlns:a16="http://schemas.microsoft.com/office/drawing/2014/main" id="{9D0C75B4-E425-4206-A3CA-911576C9A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0" y="269875"/>
              <a:ext cx="0" cy="17463"/>
            </a:xfrm>
            <a:custGeom>
              <a:avLst/>
              <a:gdLst>
                <a:gd name="T0" fmla="*/ 23308 h 12700"/>
                <a:gd name="T1" fmla="*/ 0 h 1270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8080" name="object 16">
              <a:extLst>
                <a:ext uri="{FF2B5EF4-FFF2-40B4-BE49-F238E27FC236}">
                  <a16:creationId xmlns:a16="http://schemas.microsoft.com/office/drawing/2014/main" id="{0F0CE13C-B8C8-452B-A53E-7D94DFD6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0" y="254000"/>
              <a:ext cx="0" cy="15875"/>
            </a:xfrm>
            <a:custGeom>
              <a:avLst/>
              <a:gdLst>
                <a:gd name="T0" fmla="*/ 21189 h 12700"/>
                <a:gd name="T1" fmla="*/ 0 h 1270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8081" name="object 17">
              <a:extLst>
                <a:ext uri="{FF2B5EF4-FFF2-40B4-BE49-F238E27FC236}">
                  <a16:creationId xmlns:a16="http://schemas.microsoft.com/office/drawing/2014/main" id="{7DA595D9-F73D-4C8B-855B-3E94BAC6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544513"/>
              <a:ext cx="2311400" cy="227965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961" name="object 18">
              <a:extLst>
                <a:ext uri="{FF2B5EF4-FFF2-40B4-BE49-F238E27FC236}">
                  <a16:creationId xmlns:a16="http://schemas.microsoft.com/office/drawing/2014/main" id="{23F5D9F1-1465-4AA0-9A15-1A37676D7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28" y="2972555"/>
              <a:ext cx="5511756" cy="412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zh-CN" sz="1335">
                  <a:solidFill>
                    <a:srgbClr val="3333B2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图：</a:t>
              </a:r>
              <a:r>
                <a:rPr lang="zh-CN" altLang="zh-CN" sz="1335">
                  <a:latin typeface="Tahoma" panose="020B0604030504040204" pitchFamily="34" charset="0"/>
                  <a:cs typeface="Tahoma" panose="020B0604030504040204" pitchFamily="34" charset="0"/>
                </a:rPr>
                <a:t>一个简单的故障树取自美国宇航局手册。如果失败, 或者 B 或 C 失败, D 将失败。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D39E2B5-D9AF-4C8E-B399-5A997D99C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7" dirty="0"/>
              <a:t>实现</a:t>
            </a:r>
            <a:r>
              <a:rPr sz="2745" spc="-254" dirty="0"/>
              <a:t> </a:t>
            </a:r>
            <a:r>
              <a:rPr sz="2745" spc="-13" dirty="0"/>
              <a:t>建筑</a:t>
            </a:r>
          </a:p>
        </p:txBody>
      </p:sp>
      <p:sp>
        <p:nvSpPr>
          <p:cNvPr id="37891" name="object 9">
            <a:extLst>
              <a:ext uri="{FF2B5EF4-FFF2-40B4-BE49-F238E27FC236}">
                <a16:creationId xmlns:a16="http://schemas.microsoft.com/office/drawing/2014/main" id="{3BF23E94-D677-4AA0-8483-2105840C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306388"/>
            <a:ext cx="5537200" cy="2874962"/>
          </a:xfrm>
        </p:spPr>
        <p:txBody>
          <a:bodyPr lIns="0" tIns="393766" rIns="0" bIns="0">
            <a:spAutoFit/>
          </a:bodyPr>
          <a:lstStyle/>
          <a:p>
            <a:pPr marL="383510" indent="-214003">
              <a:defRPr/>
            </a:pPr>
            <a:r>
              <a:rPr lang="zh-CN" altLang="zh-CN" sz="1869" dirty="0"/>
              <a:t>重点</a:t>
            </a:r>
            <a:r>
              <a:rPr lang="zh-CN" altLang="zh-CN" sz="1869" b="1" dirty="0">
                <a:latin typeface="Trebuchet MS" panose="020B0603020202020204" pitchFamily="34" charset="0"/>
              </a:rPr>
              <a:t>系统的构建方式</a:t>
            </a:r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实施系统需要哪些技术要素</a:t>
            </a:r>
            <a:endParaRPr lang="en-US" altLang="zh-CN" sz="1869" dirty="0"/>
          </a:p>
          <a:p>
            <a:pPr marL="383510" indent="-214003">
              <a:lnSpc>
                <a:spcPct val="125000"/>
              </a:lnSpc>
              <a:defRPr/>
            </a:pPr>
            <a:r>
              <a:rPr lang="zh-CN" altLang="zh-CN" sz="1869" dirty="0"/>
              <a:t>软件包, 库, 框架, 类,..。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 dirty="0"/>
              <a:t>解决非运行时要求和质量属性: 可配置性、可测试性、可重用性、..。</a:t>
            </a:r>
          </a:p>
          <a:p>
            <a:pPr marL="383510" indent="-214003">
              <a:spcBef>
                <a:spcPts val="451"/>
              </a:spcBef>
              <a:defRPr/>
            </a:pPr>
            <a:r>
              <a:rPr lang="zh-CN" altLang="zh-CN" sz="1869" dirty="0"/>
              <a:t>由组件和连接器组成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53BD0C28-01AF-4F7A-ACE8-410B3619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255713"/>
            <a:ext cx="5788025" cy="687387"/>
          </a:xfrm>
        </p:spPr>
        <p:txBody>
          <a:bodyPr/>
          <a:lstStyle/>
          <a:p>
            <a:pPr marL="16950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-13" dirty="0">
                <a:solidFill>
                  <a:srgbClr val="000000"/>
                </a:solidFill>
              </a:rPr>
              <a:t>原型</a:t>
            </a:r>
            <a:endParaRPr lang="en-US" altLang="zh-CN" sz="4800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896FD01-B784-4122-B15C-B134E8E502B8}"/>
              </a:ext>
            </a:extLst>
          </p:cNvPr>
          <p:cNvSpPr txBox="1">
            <a:spLocks/>
          </p:cNvSpPr>
          <p:nvPr/>
        </p:nvSpPr>
        <p:spPr bwMode="auto">
          <a:xfrm>
            <a:off x="1323975" y="1806575"/>
            <a:ext cx="3352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3724"/>
              </a:lnSpc>
              <a:defRPr/>
            </a:pPr>
            <a:r>
              <a:rPr lang="en-US" altLang="zh-CN" sz="1602" spc="-27" dirty="0">
                <a:solidFill>
                  <a:srgbClr val="000000"/>
                </a:solidFill>
              </a:rPr>
              <a:t>关于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时间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13" dirty="0">
                <a:solidFill>
                  <a:srgbClr val="000000"/>
                </a:solidFill>
              </a:rPr>
              <a:t>自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7" dirty="0">
                <a:solidFill>
                  <a:srgbClr val="000000"/>
                </a:solidFill>
              </a:rPr>
              <a:t>建立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27" dirty="0">
                <a:solidFill>
                  <a:srgbClr val="000000"/>
                </a:solidFill>
              </a:rPr>
              <a:t>的</a:t>
            </a:r>
            <a:r>
              <a:rPr lang="en-US" altLang="zh-CN" sz="1602" spc="-194" dirty="0">
                <a:solidFill>
                  <a:srgbClr val="000000"/>
                </a:solidFill>
              </a:rPr>
              <a:t> </a:t>
            </a:r>
            <a:r>
              <a:rPr lang="en-US" altLang="zh-CN" sz="1602" spc="-40" dirty="0">
                <a:solidFill>
                  <a:srgbClr val="000000"/>
                </a:solidFill>
              </a:rPr>
              <a:t>系统</a:t>
            </a:r>
            <a:endParaRPr lang="en-US" sz="1050" dirty="0"/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6730F71-BAA1-49E6-921F-192552B9F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2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27" dirty="0"/>
              <a:t>P</a:t>
            </a:r>
            <a:r>
              <a:rPr sz="2745" dirty="0"/>
              <a:t>R</a:t>
            </a:r>
            <a:r>
              <a:rPr sz="2745" spc="27" dirty="0"/>
              <a:t>o</a:t>
            </a:r>
            <a:r>
              <a:rPr sz="2745" spc="-7" dirty="0"/>
              <a:t>t</a:t>
            </a:r>
            <a:r>
              <a:rPr sz="2745" dirty="0"/>
              <a:t>otype</a:t>
            </a:r>
          </a:p>
        </p:txBody>
      </p:sp>
      <p:sp>
        <p:nvSpPr>
          <p:cNvPr id="84995" name="object 9">
            <a:extLst>
              <a:ext uri="{FF2B5EF4-FFF2-40B4-BE49-F238E27FC236}">
                <a16:creationId xmlns:a16="http://schemas.microsoft.com/office/drawing/2014/main" id="{9A07065B-0E37-4FFE-A2E6-DD7D6A0D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92163"/>
            <a:ext cx="496728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为了表明架构解决方案是可行的, 我们实现原型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对于每个已识别的应用程序组件, 我们提供实现</a:t>
            </a:r>
          </a:p>
          <a:p>
            <a:pPr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在基础结构组件中部署它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测试并检查正确性、功能性、质量属性</a:t>
            </a:r>
            <a:endParaRPr lang="en-US" altLang="zh-CN" sz="1602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两种类型的原型: 技术和可执行性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8961341-D89B-490A-B692-DF973DBBA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13" dirty="0"/>
              <a:t>技术</a:t>
            </a:r>
            <a:r>
              <a:rPr sz="2745" spc="-294" dirty="0"/>
              <a:t> </a:t>
            </a:r>
            <a:r>
              <a:rPr sz="2745" dirty="0"/>
              <a:t>原型</a:t>
            </a:r>
          </a:p>
        </p:txBody>
      </p:sp>
      <p:sp>
        <p:nvSpPr>
          <p:cNvPr id="92163" name="object 11">
            <a:extLst>
              <a:ext uri="{FF2B5EF4-FFF2-40B4-BE49-F238E27FC236}">
                <a16:creationId xmlns:a16="http://schemas.microsoft.com/office/drawing/2014/main" id="{4C7C4A14-DE71-443D-A84C-84666AAB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663575"/>
            <a:ext cx="5538788" cy="2514600"/>
          </a:xfrm>
        </p:spPr>
        <p:txBody>
          <a:bodyPr lIns="0" tIns="0" rIns="0" bIns="0">
            <a:spAutoFit/>
          </a:bodyPr>
          <a:lstStyle/>
          <a:p>
            <a:pPr marL="382588"/>
            <a:r>
              <a:rPr lang="zh-CN" altLang="zh-CN" sz="1400" b="1">
                <a:latin typeface="Trebuchet MS" panose="020B0603020202020204" pitchFamily="34" charset="0"/>
              </a:rPr>
              <a:t>技术原型</a:t>
            </a:r>
            <a:r>
              <a:rPr lang="zh-CN" altLang="zh-CN" sz="1400"/>
              <a:t>用于评估体系结构的可行性</a:t>
            </a:r>
          </a:p>
          <a:p>
            <a:pPr marL="382588">
              <a:spcBef>
                <a:spcPts val="450"/>
              </a:spcBef>
            </a:pPr>
            <a:r>
              <a:rPr lang="zh-CN" altLang="zh-CN" sz="1400"/>
              <a:t>或发现和量化参数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快速开发以满足其目的, 但不在产品质量级别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这种原型应该扔掉 (不应该把它变成最终产品)</a:t>
            </a:r>
          </a:p>
          <a:p>
            <a:pPr marL="382588">
              <a:spcBef>
                <a:spcPts val="438"/>
              </a:spcBef>
            </a:pPr>
            <a:r>
              <a:rPr lang="zh-CN" altLang="zh-CN" sz="1400"/>
              <a:t>测试新技术和组件 (或新版本)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某个数据库适合吗？是否有一定的框架规模, 以我们预期的用户数量？</a:t>
            </a:r>
          </a:p>
          <a:p>
            <a:pPr marL="382588">
              <a:spcBef>
                <a:spcPts val="438"/>
              </a:spcBef>
            </a:pPr>
            <a:r>
              <a:rPr lang="zh-CN" altLang="zh-CN" sz="1400"/>
              <a:t>还要测试团队的技能是否合适。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26EB411-7FBF-4667-B2ED-5FF8B394D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7" dirty="0"/>
              <a:t>商务部</a:t>
            </a:r>
            <a:r>
              <a:rPr sz="2745" spc="-93" dirty="0"/>
              <a:t>K</a:t>
            </a:r>
            <a:r>
              <a:rPr sz="2745" spc="-27" dirty="0"/>
              <a:t>-Ups</a:t>
            </a:r>
          </a:p>
        </p:txBody>
      </p:sp>
      <p:sp>
        <p:nvSpPr>
          <p:cNvPr id="87043" name="object 9">
            <a:extLst>
              <a:ext uri="{FF2B5EF4-FFF2-40B4-BE49-F238E27FC236}">
                <a16:creationId xmlns:a16="http://schemas.microsoft.com/office/drawing/2014/main" id="{70BE8E99-A98E-49ED-BEAC-22BBF8C8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792163"/>
            <a:ext cx="54054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 b="1">
                <a:latin typeface="Trebuchet MS" panose="020B0603020202020204" pitchFamily="34" charset="0"/>
              </a:rPr>
              <a:t>模拟 ups</a:t>
            </a: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是特殊的技术原型, 特别是对于用户界面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作为沟通工具的利益相关者 (和团队内)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应概述系统的外观</a:t>
            </a:r>
            <a:endParaRPr lang="en-US" altLang="zh-CN" sz="1602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但不包含任何功能</a:t>
            </a:r>
          </a:p>
          <a:p>
            <a:pPr eaLnBrk="1" hangingPunct="1">
              <a:spcBef>
                <a:spcPts val="434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1602">
                <a:latin typeface="Tahoma" panose="020B0604030504040204" pitchFamily="34" charset="0"/>
                <a:cs typeface="Tahoma" panose="020B0604030504040204" pitchFamily="34" charset="0"/>
              </a:rPr>
              <a:t>有专门的工具来创建模型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EC1730F-2126-4F56-8406-868E030643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58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13" dirty="0"/>
              <a:t>可执行</a:t>
            </a:r>
            <a:r>
              <a:rPr sz="2745" spc="-267" dirty="0"/>
              <a:t> </a:t>
            </a:r>
            <a:r>
              <a:rPr sz="2745" dirty="0"/>
              <a:t>原型</a:t>
            </a:r>
          </a:p>
        </p:txBody>
      </p:sp>
      <p:sp>
        <p:nvSpPr>
          <p:cNvPr id="94211" name="object 12">
            <a:extLst>
              <a:ext uri="{FF2B5EF4-FFF2-40B4-BE49-F238E27FC236}">
                <a16:creationId xmlns:a16="http://schemas.microsoft.com/office/drawing/2014/main" id="{282F481E-81F5-4824-B69B-0209B5F28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611188"/>
            <a:ext cx="5603875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627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altLang="zh-CN" sz="1200" b="1">
                <a:latin typeface="Trebuchet MS" panose="020B0603020202020204" pitchFamily="34" charset="0"/>
              </a:rPr>
              <a:t>可执行原型</a:t>
            </a: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是系统本身的骨架</a:t>
            </a:r>
          </a:p>
          <a:p>
            <a:pPr eaLnBrk="1" hangingPunct="1">
              <a:lnSpc>
                <a:spcPct val="103000"/>
              </a:lnSpc>
              <a:spcBef>
                <a:spcPts val="313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迭代过程中的第一个开发周期, 进化原型</a:t>
            </a:r>
          </a:p>
          <a:p>
            <a:pPr eaLnBrk="1" hangingPunct="1">
              <a:lnSpc>
                <a:spcPct val="103000"/>
              </a:lnSpc>
              <a:spcBef>
                <a:spcPts val="313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因此, 代码不会被丢弃, 代码 (和文档) 需要在产品质量级别上。</a:t>
            </a:r>
          </a:p>
          <a:p>
            <a:pPr eaLnBrk="1" hangingPunct="1">
              <a:lnSpc>
                <a:spcPct val="103000"/>
              </a:lnSpc>
              <a:spcBef>
                <a:spcPts val="313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包括系统的所有组件 (基础结构、UI、...), 但只有功能的片段</a:t>
            </a:r>
          </a:p>
          <a:p>
            <a:pPr eaLnBrk="1" hangingPunct="1">
              <a:lnSpc>
                <a:spcPct val="121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剩余的功能然后迭代添加</a:t>
            </a:r>
            <a:endParaRPr lang="en-US" altLang="zh-CN" sz="12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21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早期发现体系结构中的缺陷</a:t>
            </a:r>
          </a:p>
          <a:p>
            <a:pPr eaLnBrk="1" hangingPunct="1">
              <a:spcBef>
                <a:spcPts val="363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评估整个系统的性能</a:t>
            </a:r>
          </a:p>
          <a:p>
            <a:pPr eaLnBrk="1" hangingPunct="1">
              <a:lnSpc>
                <a:spcPct val="103000"/>
              </a:lnSpc>
              <a:spcBef>
                <a:spcPts val="313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latin typeface="Tahoma" panose="020B0604030504040204" pitchFamily="34" charset="0"/>
                <a:cs typeface="Tahoma" panose="020B0604030504040204" pitchFamily="34" charset="0"/>
              </a:rPr>
              <a:t>与敏捷开发过程 (如快速开发 [McConnel 1996]) 完美融合, 统一过程</a:t>
            </a:r>
          </a:p>
        </p:txBody>
      </p:sp>
      <p:sp>
        <p:nvSpPr>
          <p:cNvPr id="94212" name="object 13">
            <a:extLst>
              <a:ext uri="{FF2B5EF4-FFF2-40B4-BE49-F238E27FC236}">
                <a16:creationId xmlns:a16="http://schemas.microsoft.com/office/drawing/2014/main" id="{9B1E8A71-EAA4-4A67-9CC8-7690C26F7811}"/>
              </a:ext>
            </a:extLst>
          </p:cNvPr>
          <p:cNvSpPr>
            <a:spLocks/>
          </p:cNvSpPr>
          <p:nvPr/>
        </p:nvSpPr>
        <p:spPr bwMode="auto">
          <a:xfrm>
            <a:off x="104775" y="2971800"/>
            <a:ext cx="5918200" cy="109538"/>
          </a:xfrm>
          <a:custGeom>
            <a:avLst/>
            <a:gdLst>
              <a:gd name="T0" fmla="*/ 7811259 w 4432935"/>
              <a:gd name="T1" fmla="*/ 0 h 82550"/>
              <a:gd name="T2" fmla="*/ 90561 w 4432935"/>
              <a:gd name="T3" fmla="*/ 0 h 82550"/>
              <a:gd name="T4" fmla="*/ 55397 w 4432935"/>
              <a:gd name="T5" fmla="*/ 7099 h 82550"/>
              <a:gd name="T6" fmla="*/ 26601 w 4432935"/>
              <a:gd name="T7" fmla="*/ 26427 h 82550"/>
              <a:gd name="T8" fmla="*/ 7145 w 4432935"/>
              <a:gd name="T9" fmla="*/ 55036 h 82550"/>
              <a:gd name="T10" fmla="*/ 0 w 4432935"/>
              <a:gd name="T11" fmla="*/ 89970 h 82550"/>
              <a:gd name="T12" fmla="*/ 0 w 4432935"/>
              <a:gd name="T13" fmla="*/ 145906 h 82550"/>
              <a:gd name="T14" fmla="*/ 7901821 w 4432935"/>
              <a:gd name="T15" fmla="*/ 145906 h 82550"/>
              <a:gd name="T16" fmla="*/ 7901821 w 4432935"/>
              <a:gd name="T17" fmla="*/ 89970 h 82550"/>
              <a:gd name="T18" fmla="*/ 7894675 w 4432935"/>
              <a:gd name="T19" fmla="*/ 55036 h 82550"/>
              <a:gd name="T20" fmla="*/ 7875218 w 4432935"/>
              <a:gd name="T21" fmla="*/ 26427 h 82550"/>
              <a:gd name="T22" fmla="*/ 7846423 w 4432935"/>
              <a:gd name="T23" fmla="*/ 7099 h 82550"/>
              <a:gd name="T24" fmla="*/ 7811259 w 4432935"/>
              <a:gd name="T25" fmla="*/ 0 h 82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213" name="object 17">
            <a:extLst>
              <a:ext uri="{FF2B5EF4-FFF2-40B4-BE49-F238E27FC236}">
                <a16:creationId xmlns:a16="http://schemas.microsoft.com/office/drawing/2014/main" id="{E26E7FF9-243F-4F87-844D-0DC45CBC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3038475"/>
            <a:ext cx="66675" cy="136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4214" name="object 18">
            <a:extLst>
              <a:ext uri="{FF2B5EF4-FFF2-40B4-BE49-F238E27FC236}">
                <a16:creationId xmlns:a16="http://schemas.microsoft.com/office/drawing/2014/main" id="{54677EC9-CBFA-47CE-8AC8-540A22DC9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3106738"/>
            <a:ext cx="66675" cy="234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4215" name="object 19">
            <a:extLst>
              <a:ext uri="{FF2B5EF4-FFF2-40B4-BE49-F238E27FC236}">
                <a16:creationId xmlns:a16="http://schemas.microsoft.com/office/drawing/2014/main" id="{6C40166E-7BA4-4ED4-BF72-2E03F54CAB7F}"/>
              </a:ext>
            </a:extLst>
          </p:cNvPr>
          <p:cNvSpPr>
            <a:spLocks/>
          </p:cNvSpPr>
          <p:nvPr/>
        </p:nvSpPr>
        <p:spPr bwMode="auto">
          <a:xfrm>
            <a:off x="104775" y="3030538"/>
            <a:ext cx="5918200" cy="379412"/>
          </a:xfrm>
          <a:custGeom>
            <a:avLst/>
            <a:gdLst>
              <a:gd name="T0" fmla="*/ 7901821 w 4432935"/>
              <a:gd name="T1" fmla="*/ 0 h 285114"/>
              <a:gd name="T2" fmla="*/ 0 w 4432935"/>
              <a:gd name="T3" fmla="*/ 0 h 285114"/>
              <a:gd name="T4" fmla="*/ 0 w 4432935"/>
              <a:gd name="T5" fmla="*/ 412627 h 285114"/>
              <a:gd name="T6" fmla="*/ 7145 w 4432935"/>
              <a:gd name="T7" fmla="*/ 447429 h 285114"/>
              <a:gd name="T8" fmla="*/ 26601 w 4432935"/>
              <a:gd name="T9" fmla="*/ 475926 h 285114"/>
              <a:gd name="T10" fmla="*/ 55397 w 4432935"/>
              <a:gd name="T11" fmla="*/ 495184 h 285114"/>
              <a:gd name="T12" fmla="*/ 90561 w 4432935"/>
              <a:gd name="T13" fmla="*/ 502255 h 285114"/>
              <a:gd name="T14" fmla="*/ 7811259 w 4432935"/>
              <a:gd name="T15" fmla="*/ 502255 h 285114"/>
              <a:gd name="T16" fmla="*/ 7846423 w 4432935"/>
              <a:gd name="T17" fmla="*/ 495184 h 285114"/>
              <a:gd name="T18" fmla="*/ 7875218 w 4432935"/>
              <a:gd name="T19" fmla="*/ 475926 h 285114"/>
              <a:gd name="T20" fmla="*/ 7894675 w 4432935"/>
              <a:gd name="T21" fmla="*/ 447429 h 285114"/>
              <a:gd name="T22" fmla="*/ 7901821 w 4432935"/>
              <a:gd name="T23" fmla="*/ 412627 h 285114"/>
              <a:gd name="T24" fmla="*/ 7901821 w 4432935"/>
              <a:gd name="T25" fmla="*/ 0 h 285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2935" h="285114">
                <a:moveTo>
                  <a:pt x="4432566" y="0"/>
                </a:moveTo>
                <a:lnTo>
                  <a:pt x="0" y="0"/>
                </a:lnTo>
                <a:lnTo>
                  <a:pt x="0" y="233875"/>
                </a:lnTo>
                <a:lnTo>
                  <a:pt x="4008" y="253600"/>
                </a:lnTo>
                <a:lnTo>
                  <a:pt x="14922" y="269753"/>
                </a:lnTo>
                <a:lnTo>
                  <a:pt x="31075" y="280667"/>
                </a:lnTo>
                <a:lnTo>
                  <a:pt x="50800" y="284676"/>
                </a:lnTo>
                <a:lnTo>
                  <a:pt x="4381765" y="284676"/>
                </a:lnTo>
                <a:lnTo>
                  <a:pt x="4401490" y="280667"/>
                </a:lnTo>
                <a:lnTo>
                  <a:pt x="4417643" y="269753"/>
                </a:lnTo>
                <a:lnTo>
                  <a:pt x="4428558" y="253600"/>
                </a:lnTo>
                <a:lnTo>
                  <a:pt x="4432566" y="233875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216" name="object 20">
            <a:extLst>
              <a:ext uri="{FF2B5EF4-FFF2-40B4-BE49-F238E27FC236}">
                <a16:creationId xmlns:a16="http://schemas.microsoft.com/office/drawing/2014/main" id="{489A3E0D-3CD6-48C7-9B29-8A07597BD3DF}"/>
              </a:ext>
            </a:extLst>
          </p:cNvPr>
          <p:cNvSpPr>
            <a:spLocks/>
          </p:cNvSpPr>
          <p:nvPr/>
        </p:nvSpPr>
        <p:spPr bwMode="auto">
          <a:xfrm>
            <a:off x="6021388" y="3089275"/>
            <a:ext cx="0" cy="277813"/>
          </a:xfrm>
          <a:custGeom>
            <a:avLst/>
            <a:gdLst>
              <a:gd name="T0" fmla="*/ 367030 h 208914"/>
              <a:gd name="T1" fmla="*/ 0 h 2089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08914">
                <a:moveTo>
                  <a:pt x="0" y="20868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217" name="object 21">
            <a:extLst>
              <a:ext uri="{FF2B5EF4-FFF2-40B4-BE49-F238E27FC236}">
                <a16:creationId xmlns:a16="http://schemas.microsoft.com/office/drawing/2014/main" id="{7D26FD7B-86F3-4A10-A831-0FA09FE360DC}"/>
              </a:ext>
            </a:extLst>
          </p:cNvPr>
          <p:cNvSpPr>
            <a:spLocks/>
          </p:cNvSpPr>
          <p:nvPr/>
        </p:nvSpPr>
        <p:spPr bwMode="auto">
          <a:xfrm>
            <a:off x="6021388" y="3073400"/>
            <a:ext cx="0" cy="15875"/>
          </a:xfrm>
          <a:custGeom>
            <a:avLst/>
            <a:gdLst>
              <a:gd name="T0" fmla="*/ 21188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218" name="object 22">
            <a:extLst>
              <a:ext uri="{FF2B5EF4-FFF2-40B4-BE49-F238E27FC236}">
                <a16:creationId xmlns:a16="http://schemas.microsoft.com/office/drawing/2014/main" id="{93E627D8-60FC-498D-BA55-CB44384A1AEA}"/>
              </a:ext>
            </a:extLst>
          </p:cNvPr>
          <p:cNvSpPr>
            <a:spLocks/>
          </p:cNvSpPr>
          <p:nvPr/>
        </p:nvSpPr>
        <p:spPr bwMode="auto">
          <a:xfrm>
            <a:off x="6021388" y="3055938"/>
            <a:ext cx="0" cy="17462"/>
          </a:xfrm>
          <a:custGeom>
            <a:avLst/>
            <a:gdLst>
              <a:gd name="T0" fmla="*/ 23306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219" name="object 23">
            <a:extLst>
              <a:ext uri="{FF2B5EF4-FFF2-40B4-BE49-F238E27FC236}">
                <a16:creationId xmlns:a16="http://schemas.microsoft.com/office/drawing/2014/main" id="{3B1956A5-A143-459F-A1D5-FBF46BE58E70}"/>
              </a:ext>
            </a:extLst>
          </p:cNvPr>
          <p:cNvSpPr>
            <a:spLocks/>
          </p:cNvSpPr>
          <p:nvPr/>
        </p:nvSpPr>
        <p:spPr bwMode="auto">
          <a:xfrm>
            <a:off x="6021388" y="3038475"/>
            <a:ext cx="0" cy="17463"/>
          </a:xfrm>
          <a:custGeom>
            <a:avLst/>
            <a:gdLst>
              <a:gd name="T0" fmla="*/ 23307 h 12700"/>
              <a:gd name="T1" fmla="*/ 0 h 127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AD5771D-AE8D-46F2-9D57-0AED390FC69D}"/>
              </a:ext>
            </a:extLst>
          </p:cNvPr>
          <p:cNvSpPr txBox="1"/>
          <p:nvPr/>
        </p:nvSpPr>
        <p:spPr>
          <a:xfrm>
            <a:off x="155575" y="3024188"/>
            <a:ext cx="57340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68" spc="-27" dirty="0">
                <a:latin typeface="Tahoma"/>
                <a:ea typeface="+mn-ea"/>
                <a:cs typeface="Tahoma"/>
              </a:rPr>
              <a:t>在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dirty="0">
                <a:latin typeface="Tahoma"/>
                <a:ea typeface="+mn-ea"/>
                <a:cs typeface="Tahoma"/>
              </a:rPr>
              <a:t>在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13" dirty="0">
                <a:latin typeface="Tahoma"/>
                <a:ea typeface="+mn-ea"/>
                <a:cs typeface="Tahoma"/>
              </a:rPr>
              <a:t>进化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成型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13" dirty="0">
                <a:latin typeface="Tahoma"/>
                <a:ea typeface="+mn-ea"/>
                <a:cs typeface="Tahoma"/>
              </a:rPr>
              <a:t>技术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原型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13" dirty="0">
                <a:latin typeface="Tahoma"/>
                <a:ea typeface="+mn-ea"/>
                <a:cs typeface="Tahoma"/>
              </a:rPr>
              <a:t>可能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是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得以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i="1" spc="60" dirty="0">
                <a:latin typeface="Times New Roman"/>
                <a:ea typeface="+mn-ea"/>
                <a:cs typeface="Times New Roman"/>
              </a:rPr>
              <a:t>→</a:t>
            </a:r>
            <a:r>
              <a:rPr sz="1068" i="1" spc="-40" dirty="0">
                <a:latin typeface="Times New Roman"/>
                <a:ea typeface="+mn-ea"/>
                <a:cs typeface="Times New Roman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是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27" dirty="0">
                <a:latin typeface="Tahoma"/>
                <a:ea typeface="+mn-ea"/>
                <a:cs typeface="Tahoma"/>
              </a:rPr>
              <a:t>精确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13" dirty="0">
                <a:latin typeface="Tahoma"/>
                <a:ea typeface="+mn-ea"/>
                <a:cs typeface="Tahoma"/>
              </a:rPr>
              <a:t>的</a:t>
            </a:r>
            <a:r>
              <a:rPr sz="1068" spc="-107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类型</a:t>
            </a:r>
            <a:endParaRPr sz="1068">
              <a:latin typeface="Tahoma"/>
              <a:ea typeface="+mn-ea"/>
              <a:cs typeface="Tahom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EE4505B-41B4-461A-BA86-0A4841B6A025}"/>
              </a:ext>
            </a:extLst>
          </p:cNvPr>
          <p:cNvSpPr txBox="1"/>
          <p:nvPr/>
        </p:nvSpPr>
        <p:spPr>
          <a:xfrm>
            <a:off x="155575" y="3186113"/>
            <a:ext cx="1822450" cy="163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9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68" spc="-20" dirty="0">
                <a:latin typeface="Tahoma"/>
                <a:ea typeface="+mn-ea"/>
                <a:cs typeface="Tahoma"/>
              </a:rPr>
              <a:t>的</a:t>
            </a:r>
            <a:r>
              <a:rPr sz="1068" spc="-133" dirty="0">
                <a:latin typeface="Tahoma"/>
                <a:ea typeface="+mn-ea"/>
                <a:cs typeface="Tahoma"/>
              </a:rPr>
              <a:t> </a:t>
            </a:r>
            <a:r>
              <a:rPr sz="1068" spc="-13" dirty="0">
                <a:latin typeface="Tahoma"/>
                <a:ea typeface="+mn-ea"/>
                <a:cs typeface="Tahoma"/>
              </a:rPr>
              <a:t>原型</a:t>
            </a:r>
            <a:r>
              <a:rPr sz="1068" spc="-133" dirty="0">
                <a:latin typeface="Tahoma"/>
                <a:ea typeface="+mn-ea"/>
                <a:cs typeface="Tahoma"/>
              </a:rPr>
              <a:t> </a:t>
            </a:r>
            <a:r>
              <a:rPr sz="1068" spc="-7" dirty="0">
                <a:latin typeface="Tahoma"/>
                <a:ea typeface="+mn-ea"/>
                <a:cs typeface="Tahoma"/>
              </a:rPr>
              <a:t>是</a:t>
            </a:r>
            <a:r>
              <a:rPr sz="1068" spc="-133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被</a:t>
            </a:r>
            <a:r>
              <a:rPr sz="1068" spc="-133" dirty="0">
                <a:latin typeface="Tahoma"/>
                <a:ea typeface="+mn-ea"/>
                <a:cs typeface="Tahoma"/>
              </a:rPr>
              <a:t> </a:t>
            </a:r>
            <a:r>
              <a:rPr sz="1068" spc="-20" dirty="0">
                <a:latin typeface="Tahoma"/>
                <a:ea typeface="+mn-ea"/>
                <a:cs typeface="Tahoma"/>
              </a:rPr>
              <a:t>开发</a:t>
            </a:r>
            <a:endParaRPr sz="1068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A2C0B32-8FFD-446F-8AD2-18C19FC56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988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spc="-7" dirty="0"/>
              <a:t>实现</a:t>
            </a:r>
            <a:r>
              <a:rPr sz="2745" spc="-254" dirty="0"/>
              <a:t> </a:t>
            </a:r>
            <a:r>
              <a:rPr sz="2745" spc="-13" dirty="0"/>
              <a:t>建筑</a:t>
            </a:r>
          </a:p>
        </p:txBody>
      </p:sp>
      <p:sp>
        <p:nvSpPr>
          <p:cNvPr id="38915" name="object 7">
            <a:extLst>
              <a:ext uri="{FF2B5EF4-FFF2-40B4-BE49-F238E27FC236}">
                <a16:creationId xmlns:a16="http://schemas.microsoft.com/office/drawing/2014/main" id="{AFB3F8B3-37D3-4DF3-89BA-A7E09702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306388"/>
            <a:ext cx="5537200" cy="2411412"/>
          </a:xfrm>
        </p:spPr>
        <p:txBody>
          <a:bodyPr lIns="0" tIns="534350" rIns="0" bIns="0">
            <a:spAutoFit/>
          </a:bodyPr>
          <a:lstStyle/>
          <a:p>
            <a:pPr marL="383510" indent="-214003">
              <a:lnSpc>
                <a:spcPct val="103000"/>
              </a:lnSpc>
              <a:defRPr/>
            </a:pPr>
            <a:r>
              <a:rPr lang="zh-CN" altLang="zh-CN" sz="1869"/>
              <a:t>组件和连接器反映软件实体及其在源和二进制代码级别上的关系</a:t>
            </a:r>
          </a:p>
          <a:p>
            <a:pPr marL="383510" indent="-214003">
              <a:spcBef>
                <a:spcPts val="434"/>
              </a:spcBef>
              <a:defRPr/>
            </a:pPr>
            <a:r>
              <a:rPr lang="zh-CN" altLang="zh-CN" sz="1869"/>
              <a:t>典型的许多实现模型</a:t>
            </a:r>
          </a:p>
          <a:p>
            <a:pPr marL="383510" indent="-214003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869"/>
              <a:t>每个模型都侧重于执行视图中的一个并发子系统或进程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076D6F5-4FEC-459F-B208-48A7BE27D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0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组件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C30DA3-E5E2-4CF1-9587-E80B2034523E}"/>
              </a:ext>
            </a:extLst>
          </p:cNvPr>
          <p:cNvSpPr txBox="1"/>
          <p:nvPr/>
        </p:nvSpPr>
        <p:spPr>
          <a:xfrm>
            <a:off x="635000" y="1109663"/>
            <a:ext cx="3113088" cy="1006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869" dirty="0">
                <a:latin typeface="Tahoma" panose="020B0604030504040204" pitchFamily="34" charset="0"/>
                <a:cs typeface="Tahoma" panose="020B0604030504040204" pitchFamily="34" charset="0"/>
              </a:rPr>
              <a:t>两种类型的组件:</a:t>
            </a:r>
          </a:p>
          <a:p>
            <a:pPr marL="245785" indent="-228834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b="1" dirty="0">
                <a:latin typeface="Trebuchet MS" panose="020B0603020202020204" pitchFamily="34" charset="0"/>
              </a:rPr>
              <a:t>应用</a:t>
            </a:r>
            <a:endParaRPr lang="en-US" altLang="zh-CN" sz="1869" b="1" dirty="0">
              <a:latin typeface="Trebuchet MS" panose="020B0603020202020204" pitchFamily="34" charset="0"/>
            </a:endParaRPr>
          </a:p>
          <a:p>
            <a:pPr marL="245785" indent="-228834" ea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69" b="1" dirty="0">
                <a:latin typeface="Trebuchet MS" panose="020B0603020202020204" pitchFamily="34" charset="0"/>
              </a:rPr>
              <a:t>基础 设施</a:t>
            </a:r>
            <a:endParaRPr lang="zh-CN" altLang="zh-CN" sz="1869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B69DA19-2671-4777-938B-403B1D24C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77788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组件</a:t>
            </a:r>
          </a:p>
        </p:txBody>
      </p:sp>
      <p:sp>
        <p:nvSpPr>
          <p:cNvPr id="40963" name="object 7">
            <a:extLst>
              <a:ext uri="{FF2B5EF4-FFF2-40B4-BE49-F238E27FC236}">
                <a16:creationId xmlns:a16="http://schemas.microsoft.com/office/drawing/2014/main" id="{5C84B60A-56D5-4F26-927E-9DCE921C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500063"/>
            <a:ext cx="5537200" cy="2646362"/>
          </a:xfrm>
        </p:spPr>
        <p:txBody>
          <a:bodyPr lIns="0" tIns="463943" rIns="0" bIns="0">
            <a:spAutoFit/>
          </a:bodyPr>
          <a:lstStyle/>
          <a:p>
            <a:pPr marL="12713" indent="-214003">
              <a:defRPr/>
            </a:pPr>
            <a:r>
              <a:rPr lang="zh-CN" altLang="zh-CN" sz="1869" b="1">
                <a:latin typeface="Trebuchet MS" panose="020B0603020202020204" pitchFamily="34" charset="0"/>
              </a:rPr>
              <a:t>应用程序组件</a:t>
            </a:r>
          </a:p>
          <a:p>
            <a:pPr marL="266973" lvl="1" indent="-177982">
              <a:lnSpc>
                <a:spcPct val="125000"/>
              </a:lnSpc>
              <a:defRPr/>
            </a:pPr>
            <a:r>
              <a:rPr lang="zh-CN" altLang="zh-CN" sz="1602"/>
              <a:t>负责执行域级职责</a:t>
            </a:r>
            <a:endParaRPr lang="en-US" altLang="zh-CN" sz="1602"/>
          </a:p>
          <a:p>
            <a:pPr marL="266973" lvl="1" indent="-177982">
              <a:lnSpc>
                <a:spcPct val="125000"/>
              </a:lnSpc>
              <a:defRPr/>
            </a:pPr>
            <a:r>
              <a:rPr lang="zh-CN" altLang="zh-CN" sz="1602"/>
              <a:t>这些都是在详细的概念体系结构中找到的责任</a:t>
            </a:r>
          </a:p>
          <a:p>
            <a:pPr marL="266973" lvl="1" indent="-177982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602"/>
              <a:t>应用程序组件可以实现为二进制包、源包和文件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06C6F5F-1C6B-4657-A20F-E9BF55303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280025" cy="422275"/>
          </a:xfrm>
        </p:spPr>
        <p:txBody>
          <a:bodyPr lIns="0" tIns="0" rIns="0" bIns="0" rtlCol="0">
            <a:spAutoFit/>
          </a:bodyPr>
          <a:lstStyle/>
          <a:p>
            <a:pPr marL="16951">
              <a:defRPr/>
            </a:pPr>
            <a:r>
              <a:rPr sz="2745" dirty="0"/>
              <a:t>组件</a:t>
            </a:r>
          </a:p>
        </p:txBody>
      </p:sp>
      <p:sp>
        <p:nvSpPr>
          <p:cNvPr id="41987" name="object 8">
            <a:extLst>
              <a:ext uri="{FF2B5EF4-FFF2-40B4-BE49-F238E27FC236}">
                <a16:creationId xmlns:a16="http://schemas.microsoft.com/office/drawing/2014/main" id="{53BE7875-C7E7-426A-A11E-2EC72951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87375"/>
            <a:ext cx="5538788" cy="2601913"/>
          </a:xfrm>
        </p:spPr>
        <p:txBody>
          <a:bodyPr lIns="0" tIns="77635" rIns="0" bIns="0">
            <a:spAutoFit/>
          </a:bodyPr>
          <a:lstStyle/>
          <a:p>
            <a:pPr marL="12713" indent="-214003">
              <a:defRPr/>
            </a:pPr>
            <a:r>
              <a:rPr lang="zh-CN" altLang="zh-CN" sz="1869" b="1" dirty="0">
                <a:latin typeface="Trebuchet MS" panose="020B0603020202020204" pitchFamily="34" charset="0"/>
              </a:rPr>
              <a:t>基础结构组件</a:t>
            </a:r>
          </a:p>
          <a:p>
            <a:pPr marL="266973" lvl="1" indent="-177982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602" dirty="0"/>
              <a:t>需要使系统运行, 但与应用程序功能无关。</a:t>
            </a:r>
          </a:p>
          <a:p>
            <a:pPr marL="266973" lvl="1" indent="-177982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602" dirty="0"/>
              <a:t>例如, 我们的示例中的 HTTP 连接处理程序是一个典型的基础结构组件</a:t>
            </a:r>
          </a:p>
          <a:p>
            <a:pPr marL="266973" lvl="1" indent="-177982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602" dirty="0"/>
              <a:t>特定组件是应用程序还是基础结构组件取决于应用程序</a:t>
            </a:r>
          </a:p>
          <a:p>
            <a:pPr marL="266973" lvl="1" indent="-177982">
              <a:lnSpc>
                <a:spcPct val="103000"/>
              </a:lnSpc>
              <a:spcBef>
                <a:spcPts val="400"/>
              </a:spcBef>
              <a:defRPr/>
            </a:pPr>
            <a:r>
              <a:rPr lang="zh-CN" altLang="zh-CN" sz="1602" dirty="0"/>
              <a:t>如果我们正在构建一个 Web 应用程序服务器, 那么 HTTP 连接处理程序就是一个应用程序组件。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2143</Words>
  <Application>Microsoft Office PowerPoint</Application>
  <PresentationFormat>自定义</PresentationFormat>
  <Paragraphs>288</Paragraphs>
  <Slides>54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Calibri</vt:lpstr>
      <vt:lpstr>宋体</vt:lpstr>
      <vt:lpstr>Arial</vt:lpstr>
      <vt:lpstr>ＭＳ Ｐゴシック</vt:lpstr>
      <vt:lpstr>Arial Black</vt:lpstr>
      <vt:lpstr>Wingdings</vt:lpstr>
      <vt:lpstr>Trebuchet MS</vt:lpstr>
      <vt:lpstr>Tahoma</vt:lpstr>
      <vt:lpstr>Courier New</vt:lpstr>
      <vt:lpstr>Times New Roman</vt:lpstr>
      <vt:lpstr>Lucida Sans Unicode</vt:lpstr>
      <vt:lpstr>自定义设计方案</vt:lpstr>
      <vt:lpstr>Software Architecture</vt:lpstr>
      <vt:lpstr>Implementation Architecture</vt:lpstr>
      <vt:lpstr>Outline</vt:lpstr>
      <vt:lpstr>Definition</vt:lpstr>
      <vt:lpstr>Implementation Architecture</vt:lpstr>
      <vt:lpstr>Implementation Architecture</vt:lpstr>
      <vt:lpstr>Components</vt:lpstr>
      <vt:lpstr>Components</vt:lpstr>
      <vt:lpstr>Components</vt:lpstr>
      <vt:lpstr>Components</vt:lpstr>
      <vt:lpstr>Component stereotypes</vt:lpstr>
      <vt:lpstr>Connectors</vt:lpstr>
      <vt:lpstr>Connectors</vt:lpstr>
      <vt:lpstr>Connectors</vt:lpstr>
      <vt:lpstr>Connectors</vt:lpstr>
      <vt:lpstr>Interfaces</vt:lpstr>
      <vt:lpstr>Example</vt:lpstr>
      <vt:lpstr>Conceptual vs. Implementation</vt:lpstr>
      <vt:lpstr>Conceptual vs. Execution vs. Implementation</vt:lpstr>
      <vt:lpstr>Design</vt:lpstr>
      <vt:lpstr>Implementation architecture design</vt:lpstr>
      <vt:lpstr>Application components</vt:lpstr>
      <vt:lpstr>Application components</vt:lpstr>
      <vt:lpstr>Infrastructure components</vt:lpstr>
      <vt:lpstr>Sample infrastructure components</vt:lpstr>
      <vt:lpstr>Sample infrastructure components</vt:lpstr>
      <vt:lpstr>Sample infrastructure components</vt:lpstr>
      <vt:lpstr>Sample infrastructure components</vt:lpstr>
      <vt:lpstr>Infrastructure selection</vt:lpstr>
      <vt:lpstr>Infrastructure selection</vt:lpstr>
      <vt:lpstr>Weighted Scoring Method</vt:lpstr>
      <vt:lpstr>Weighted Scoring Method</vt:lpstr>
      <vt:lpstr>Weighted Scoring Method - Example</vt:lpstr>
      <vt:lpstr>Weighted Scoring Method - Example</vt:lpstr>
      <vt:lpstr>Sample infrastructure selection</vt:lpstr>
      <vt:lpstr>Interface design</vt:lpstr>
      <vt:lpstr>Sample interface design</vt:lpstr>
      <vt:lpstr>Sample interface design</vt:lpstr>
      <vt:lpstr>Sample interface design</vt:lpstr>
      <vt:lpstr>Behaviour</vt:lpstr>
      <vt:lpstr>Behavior design</vt:lpstr>
      <vt:lpstr>Sample implementation Architecture</vt:lpstr>
      <vt:lpstr>Sample implementation Architecture</vt:lpstr>
      <vt:lpstr>Sample interface Sequence Diagram</vt:lpstr>
      <vt:lpstr>Practical Guidelines</vt:lpstr>
      <vt:lpstr>Requirements</vt:lpstr>
      <vt:lpstr>Non-runtime requirements</vt:lpstr>
      <vt:lpstr>Impact-maps</vt:lpstr>
      <vt:lpstr>Fault Tree</vt:lpstr>
      <vt:lpstr>Prototypes</vt:lpstr>
      <vt:lpstr>Prototype</vt:lpstr>
      <vt:lpstr>Technical Prototypes</vt:lpstr>
      <vt:lpstr>Mock-Ups</vt:lpstr>
      <vt:lpstr>Executable Prototypes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Qing Ding</dc:creator>
  <cp:lastModifiedBy>acer</cp:lastModifiedBy>
  <cp:revision>21</cp:revision>
  <dcterms:created xsi:type="dcterms:W3CDTF">2016-06-30T09:26:42Z</dcterms:created>
  <dcterms:modified xsi:type="dcterms:W3CDTF">2018-09-25T01:54:34Z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2015-11-11T00:00:00Z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2015-11-11T00:00:00Z</vt:filetime>
  </property>
</Properties>
</file>