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53"/>
  </p:notesMasterIdLst>
  <p:sldIdLst>
    <p:sldId id="389" r:id="rId2"/>
    <p:sldId id="391" r:id="rId3"/>
    <p:sldId id="257" r:id="rId4"/>
    <p:sldId id="340" r:id="rId5"/>
    <p:sldId id="258"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2"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0" r:id="rId44"/>
    <p:sldId id="381" r:id="rId45"/>
    <p:sldId id="382" r:id="rId46"/>
    <p:sldId id="383" r:id="rId47"/>
    <p:sldId id="384" r:id="rId48"/>
    <p:sldId id="385" r:id="rId49"/>
    <p:sldId id="386" r:id="rId50"/>
    <p:sldId id="387" r:id="rId51"/>
    <p:sldId id="388" r:id="rId5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3300"/>
    <a:srgbClr val="777777"/>
    <a:srgbClr val="000000"/>
    <a:srgbClr val="66CC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04"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8B1982F-000A-4B64-88D8-A201423A5A8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zh-CN"/>
          </a:p>
        </p:txBody>
      </p:sp>
      <p:sp>
        <p:nvSpPr>
          <p:cNvPr id="84995" name="Rectangle 3">
            <a:extLst>
              <a:ext uri="{FF2B5EF4-FFF2-40B4-BE49-F238E27FC236}">
                <a16:creationId xmlns:a16="http://schemas.microsoft.com/office/drawing/2014/main" id="{98EE90B4-C2CB-41B0-B6FC-645F305445E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32772" name="Rectangle 4">
            <a:extLst>
              <a:ext uri="{FF2B5EF4-FFF2-40B4-BE49-F238E27FC236}">
                <a16:creationId xmlns:a16="http://schemas.microsoft.com/office/drawing/2014/main" id="{9071524A-E56E-40FF-8089-4803A9E4CF9A}"/>
              </a:ext>
            </a:extLst>
          </p:cNvPr>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7" name="Rectangle 5">
            <a:extLst>
              <a:ext uri="{FF2B5EF4-FFF2-40B4-BE49-F238E27FC236}">
                <a16:creationId xmlns:a16="http://schemas.microsoft.com/office/drawing/2014/main" id="{546359F0-FCB0-4372-BDB5-829CEC59561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4998" name="Rectangle 6">
            <a:extLst>
              <a:ext uri="{FF2B5EF4-FFF2-40B4-BE49-F238E27FC236}">
                <a16:creationId xmlns:a16="http://schemas.microsoft.com/office/drawing/2014/main" id="{9F07B067-08D2-4525-B263-D249A7B8B40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84999" name="Rectangle 7">
            <a:extLst>
              <a:ext uri="{FF2B5EF4-FFF2-40B4-BE49-F238E27FC236}">
                <a16:creationId xmlns:a16="http://schemas.microsoft.com/office/drawing/2014/main" id="{ECE7E9DF-468B-4D95-BDBC-BAECE0944C2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6736C9-4B93-42E1-9D4C-27DBE7B2E53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E6DAB69E-F927-4E5E-BF80-5988B0E906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E4099B-A516-4493-98A5-D48657DD8EE6}" type="slidenum">
              <a:rPr lang="en-US" altLang="zh-CN" smtClean="0"/>
              <a:pPr/>
              <a:t>3</a:t>
            </a:fld>
            <a:endParaRPr lang="en-US" altLang="zh-CN"/>
          </a:p>
        </p:txBody>
      </p:sp>
      <p:sp>
        <p:nvSpPr>
          <p:cNvPr id="36867" name="Rectangle 2">
            <a:extLst>
              <a:ext uri="{FF2B5EF4-FFF2-40B4-BE49-F238E27FC236}">
                <a16:creationId xmlns:a16="http://schemas.microsoft.com/office/drawing/2014/main" id="{2B0AB0F6-2908-490D-B743-0161AB8396FB}"/>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173DCA69-1502-4D4F-97E7-CB3EC5430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5484C5EA-A660-49CA-92B6-69E6003E19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4F7A53-9B29-4A01-A78D-56DA89097C5D}" type="slidenum">
              <a:rPr lang="en-US" altLang="zh-CN" smtClean="0"/>
              <a:pPr/>
              <a:t>4</a:t>
            </a:fld>
            <a:endParaRPr lang="en-US" altLang="zh-CN"/>
          </a:p>
        </p:txBody>
      </p:sp>
      <p:sp>
        <p:nvSpPr>
          <p:cNvPr id="38915" name="Rectangle 2">
            <a:extLst>
              <a:ext uri="{FF2B5EF4-FFF2-40B4-BE49-F238E27FC236}">
                <a16:creationId xmlns:a16="http://schemas.microsoft.com/office/drawing/2014/main" id="{449F99D7-8260-47DF-B5D8-F64732DED4D2}"/>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0DC41DF5-185E-40A0-89FA-27AFE5F11F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61171E24-7672-4F37-8A1A-7EDD8E51F7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AA83E1-990A-44E0-984A-9910A2CE27E9}" type="slidenum">
              <a:rPr lang="en-US" altLang="zh-CN" smtClean="0"/>
              <a:pPr/>
              <a:t>5</a:t>
            </a:fld>
            <a:endParaRPr lang="en-US" altLang="zh-CN"/>
          </a:p>
        </p:txBody>
      </p:sp>
      <p:sp>
        <p:nvSpPr>
          <p:cNvPr id="40963" name="Rectangle 2">
            <a:extLst>
              <a:ext uri="{FF2B5EF4-FFF2-40B4-BE49-F238E27FC236}">
                <a16:creationId xmlns:a16="http://schemas.microsoft.com/office/drawing/2014/main" id="{458BCEC0-BFC2-45E9-80C5-D30A3C05119D}"/>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02C466E5-8564-4350-9825-550E6BDF33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779" indent="0" algn="ctr">
              <a:buNone/>
              <a:defRPr>
                <a:solidFill>
                  <a:schemeClr val="tx1">
                    <a:tint val="75000"/>
                  </a:schemeClr>
                </a:solidFill>
              </a:defRPr>
            </a:lvl2pPr>
            <a:lvl3pPr marL="685559" indent="0" algn="ctr">
              <a:buNone/>
              <a:defRPr>
                <a:solidFill>
                  <a:schemeClr val="tx1">
                    <a:tint val="75000"/>
                  </a:schemeClr>
                </a:solidFill>
              </a:defRPr>
            </a:lvl3pPr>
            <a:lvl4pPr marL="1028339" indent="0" algn="ctr">
              <a:buNone/>
              <a:defRPr>
                <a:solidFill>
                  <a:schemeClr val="tx1">
                    <a:tint val="75000"/>
                  </a:schemeClr>
                </a:solidFill>
              </a:defRPr>
            </a:lvl4pPr>
            <a:lvl5pPr marL="1371119" indent="0" algn="ctr">
              <a:buNone/>
              <a:defRPr>
                <a:solidFill>
                  <a:schemeClr val="tx1">
                    <a:tint val="75000"/>
                  </a:schemeClr>
                </a:solidFill>
              </a:defRPr>
            </a:lvl5pPr>
            <a:lvl6pPr marL="1713899" indent="0" algn="ctr">
              <a:buNone/>
              <a:defRPr>
                <a:solidFill>
                  <a:schemeClr val="tx1">
                    <a:tint val="75000"/>
                  </a:schemeClr>
                </a:solidFill>
              </a:defRPr>
            </a:lvl6pPr>
            <a:lvl7pPr marL="2056678" indent="0" algn="ctr">
              <a:buNone/>
              <a:defRPr>
                <a:solidFill>
                  <a:schemeClr val="tx1">
                    <a:tint val="75000"/>
                  </a:schemeClr>
                </a:solidFill>
              </a:defRPr>
            </a:lvl7pPr>
            <a:lvl8pPr marL="2399459" indent="0" algn="ctr">
              <a:buNone/>
              <a:defRPr>
                <a:solidFill>
                  <a:schemeClr val="tx1">
                    <a:tint val="75000"/>
                  </a:schemeClr>
                </a:solidFill>
              </a:defRPr>
            </a:lvl8pPr>
            <a:lvl9pPr marL="2742237"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CA495138-E23D-4198-BC7E-F166BBE3ABC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FB59387-060A-4E3B-9053-486D4EACAEA3}"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36432316-E2B8-44B5-AEAB-270FE014AD9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AF3D453E-B46F-41A3-92E0-3C764EDF293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A801F8F-0C46-4C93-898F-14B38C653A44}" type="slidenum">
              <a:rPr lang="zh-CN" altLang="en-US"/>
              <a:pPr>
                <a:defRPr/>
              </a:pPr>
              <a:t>‹#›</a:t>
            </a:fld>
            <a:endParaRPr lang="zh-CN" altLang="en-US"/>
          </a:p>
        </p:txBody>
      </p:sp>
    </p:spTree>
    <p:extLst>
      <p:ext uri="{BB962C8B-B14F-4D97-AF65-F5344CB8AC3E}">
        <p14:creationId xmlns:p14="http://schemas.microsoft.com/office/powerpoint/2010/main" val="53109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5E72C0A-1FFB-4DBB-8F1D-2F1571D4279F}"/>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4FA5C87-2252-4E43-AA56-7E2B0B518D9B}"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EFEB0183-D039-4D1E-8940-23E7F8555D5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D23EAB40-E204-4C07-8A7A-169D53CDFAE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6F6912F-E313-4ADE-8E63-01A5764D6C4E}" type="slidenum">
              <a:rPr lang="zh-CN" altLang="en-US"/>
              <a:pPr>
                <a:defRPr/>
              </a:pPr>
              <a:t>‹#›</a:t>
            </a:fld>
            <a:endParaRPr lang="zh-CN" altLang="en-US"/>
          </a:p>
        </p:txBody>
      </p:sp>
    </p:spTree>
    <p:extLst>
      <p:ext uri="{BB962C8B-B14F-4D97-AF65-F5344CB8AC3E}">
        <p14:creationId xmlns:p14="http://schemas.microsoft.com/office/powerpoint/2010/main" val="117492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C677DB-BA7E-4B5B-AE66-45BFBBEB2873}"/>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FBD8992-C9F5-4E5B-9C25-9F6647D7E69E}"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24E14282-34EE-4C7E-91B5-63203AC166B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90B4B9BA-6D1F-4DF2-AFF9-09C316A5FEAF}"/>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9C8512E2-E200-46F3-89DA-FDABC248FFC1}" type="slidenum">
              <a:rPr lang="zh-CN" altLang="en-US"/>
              <a:pPr>
                <a:defRPr/>
              </a:pPr>
              <a:t>‹#›</a:t>
            </a:fld>
            <a:endParaRPr lang="zh-CN" altLang="en-US"/>
          </a:p>
        </p:txBody>
      </p:sp>
    </p:spTree>
    <p:extLst>
      <p:ext uri="{BB962C8B-B14F-4D97-AF65-F5344CB8AC3E}">
        <p14:creationId xmlns:p14="http://schemas.microsoft.com/office/powerpoint/2010/main" val="2226340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2CA933C7-DC58-4501-915D-998827E7ED9C}"/>
              </a:ext>
            </a:extLst>
          </p:cNvPr>
          <p:cNvSpPr txBox="1">
            <a:spLocks noChangeArrowheads="1"/>
          </p:cNvSpPr>
          <p:nvPr userDrawn="1"/>
        </p:nvSpPr>
        <p:spPr bwMode="auto">
          <a:xfrm>
            <a:off x="3136900" y="6451600"/>
            <a:ext cx="5364163" cy="184150"/>
          </a:xfrm>
          <a:prstGeom prst="rect">
            <a:avLst/>
          </a:prstGeom>
          <a:noFill/>
          <a:ln>
            <a:noFill/>
          </a:ln>
          <a:effectLst/>
          <a:extLst/>
        </p:spPr>
        <p:txBody>
          <a:bodyPr lIns="68555" tIns="34278" rIns="68555" bIns="34278">
            <a:spAutoFit/>
          </a:bodyPr>
          <a:lstStyle/>
          <a:p>
            <a:pPr algn="ctr" eaLnBrk="1" fontAlgn="auto" hangingPunct="1">
              <a:spcBef>
                <a:spcPts val="0"/>
              </a:spcBef>
              <a:spcAft>
                <a:spcPts val="0"/>
              </a:spcAft>
              <a:defRPr/>
            </a:pPr>
            <a:r>
              <a:rPr lang="en-US" altLang="zh-CN" sz="750">
                <a:solidFill>
                  <a:prstClr val="black"/>
                </a:solidFill>
                <a:latin typeface="Calibri"/>
                <a:cs typeface="Arial" pitchFamily="34" charset="0"/>
              </a:rPr>
              <a:t>Copyright © 2012, Elsevier Inc. All rights reserved.</a:t>
            </a:r>
            <a:endParaRPr lang="en-US" altLang="zh-CN" sz="750">
              <a:solidFill>
                <a:prstClr val="black"/>
              </a:solidFill>
              <a:effectLst>
                <a:outerShdw blurRad="38100" dist="38100" dir="2700000" algn="tl">
                  <a:srgbClr val="000000"/>
                </a:outerShdw>
              </a:effectLst>
              <a:latin typeface="Calibri"/>
              <a:cs typeface="Arial" pitchFamily="34" charset="0"/>
            </a:endParaRPr>
          </a:p>
        </p:txBody>
      </p:sp>
      <p:sp>
        <p:nvSpPr>
          <p:cNvPr id="3" name="Text Box 11">
            <a:extLst>
              <a:ext uri="{FF2B5EF4-FFF2-40B4-BE49-F238E27FC236}">
                <a16:creationId xmlns:a16="http://schemas.microsoft.com/office/drawing/2014/main" id="{3DE2A5BC-04B4-400A-A966-627A6C33A470}"/>
              </a:ext>
            </a:extLst>
          </p:cNvPr>
          <p:cNvSpPr txBox="1">
            <a:spLocks noChangeArrowheads="1"/>
          </p:cNvSpPr>
          <p:nvPr userDrawn="1"/>
        </p:nvSpPr>
        <p:spPr bwMode="auto">
          <a:xfrm>
            <a:off x="11207750" y="6511925"/>
            <a:ext cx="984250" cy="184150"/>
          </a:xfrm>
          <a:prstGeom prst="rect">
            <a:avLst/>
          </a:prstGeom>
          <a:noFill/>
          <a:ln>
            <a:noFill/>
          </a:ln>
          <a:effectLst/>
          <a:extLst/>
        </p:spPr>
        <p:txBody>
          <a:bodyPr lIns="68555" tIns="34278" rIns="68555" bIns="3427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75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1FBCE6D6-85A6-4121-A10F-7DB3C1D7C047}" type="slidenum">
              <a:rPr lang="en-US" altLang="zh-CN" sz="750"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fontAlgn="auto" hangingPunct="1">
                <a:spcBef>
                  <a:spcPct val="50000"/>
                </a:spcBef>
                <a:spcAft>
                  <a:spcPts val="0"/>
                </a:spcAft>
                <a:defRPr/>
              </a:pPr>
              <a:t>‹#›</a:t>
            </a:fld>
            <a:endParaRPr lang="en-US" altLang="zh-CN" sz="75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4462014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100"/>
            </a:lvl1pPr>
            <a:lvl2pPr>
              <a:defRPr sz="2100"/>
            </a:lvl2pPr>
            <a:lvl3pPr>
              <a:defRPr sz="2100"/>
            </a:lvl3pPr>
            <a:lvl4pPr>
              <a:defRPr sz="2100"/>
            </a:lvl4pPr>
            <a:lvl5pPr>
              <a:defRPr sz="21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FE2968D1-A6EF-41DC-A883-B7C6B02EEC18}"/>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E4E75B5E-0B06-4E0D-8E72-3F444C18EA5D}" type="datetime1">
              <a:rPr lang="zh-CN" altLang="en-US"/>
              <a:pPr>
                <a:defRPr/>
              </a:pPr>
              <a:t>2018/10/8</a:t>
            </a:fld>
            <a:endParaRPr lang="zh-CN" altLang="zh-CN"/>
          </a:p>
        </p:txBody>
      </p:sp>
      <p:sp>
        <p:nvSpPr>
          <p:cNvPr id="5" name="Footer Placeholder 1029">
            <a:extLst>
              <a:ext uri="{FF2B5EF4-FFF2-40B4-BE49-F238E27FC236}">
                <a16:creationId xmlns:a16="http://schemas.microsoft.com/office/drawing/2014/main" id="{A52B4F2C-13BD-4AB9-A830-EADDC2C4CDCA}"/>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B8A88ADC-9643-4C22-9D9A-907B6659B2D6}"/>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975C6DA4-6ACE-41DB-9AF8-C4717B7556F2}"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2214586E-BEBE-4C44-8B63-CE5E75D5D811}"/>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085CF80B-CFC9-4BC7-9F08-DA2020297D4A}" type="slidenum">
              <a:rPr lang="en-US" altLang="zh-CN"/>
              <a:pPr>
                <a:defRPr/>
              </a:pPr>
              <a:t>‹#›</a:t>
            </a:fld>
            <a:endParaRPr lang="en-US" altLang="zh-CN"/>
          </a:p>
        </p:txBody>
      </p:sp>
    </p:spTree>
    <p:extLst>
      <p:ext uri="{BB962C8B-B14F-4D97-AF65-F5344CB8AC3E}">
        <p14:creationId xmlns:p14="http://schemas.microsoft.com/office/powerpoint/2010/main" val="46723940"/>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51"/>
            <a:ext cx="109728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108580218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51"/>
            <a:ext cx="109728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09600" y="1882710"/>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1500">
                <a:solidFill>
                  <a:schemeClr val="accent1"/>
                </a:solidFill>
              </a:defRPr>
            </a:lvl1pPr>
            <a:lvl2pPr marL="342779" indent="0">
              <a:buFontTx/>
              <a:buNone/>
              <a:defRPr/>
            </a:lvl2pPr>
            <a:lvl3pPr marL="685559" indent="0">
              <a:buFontTx/>
              <a:buNone/>
              <a:defRPr/>
            </a:lvl3pPr>
            <a:lvl4pPr marL="1028339" indent="0">
              <a:buFontTx/>
              <a:buNone/>
              <a:defRPr/>
            </a:lvl4pPr>
            <a:lvl5pPr marL="1371119" indent="0">
              <a:buFontTx/>
              <a:buNone/>
              <a:defRPr/>
            </a:lvl5pPr>
          </a:lstStyle>
          <a:p>
            <a:pPr lvl="0"/>
            <a:r>
              <a:rPr lang="en-US"/>
              <a:t>Click to edit Master text styles</a:t>
            </a:r>
          </a:p>
        </p:txBody>
      </p:sp>
    </p:spTree>
    <p:extLst>
      <p:ext uri="{BB962C8B-B14F-4D97-AF65-F5344CB8AC3E}">
        <p14:creationId xmlns:p14="http://schemas.microsoft.com/office/powerpoint/2010/main" val="208120105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06381E40-C07D-4D5B-9336-CE9B3FA7E99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6438" y="1624013"/>
            <a:ext cx="77374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506626"/>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600" y="640651"/>
            <a:ext cx="109728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1500">
                <a:solidFill>
                  <a:schemeClr val="accent1"/>
                </a:solidFill>
              </a:defRPr>
            </a:lvl1pPr>
            <a:lvl2pPr marL="342779" indent="0">
              <a:buFontTx/>
              <a:buNone/>
              <a:defRPr/>
            </a:lvl2pPr>
            <a:lvl3pPr marL="685559" indent="0">
              <a:buFontTx/>
              <a:buNone/>
              <a:defRPr/>
            </a:lvl3pPr>
            <a:lvl4pPr marL="1028339" indent="0">
              <a:buFontTx/>
              <a:buNone/>
              <a:defRPr/>
            </a:lvl4pPr>
            <a:lvl5pPr marL="1371119" indent="0">
              <a:buFontTx/>
              <a:buNone/>
              <a:defRPr/>
            </a:lvl5pPr>
          </a:lstStyle>
          <a:p>
            <a:pPr lvl="0"/>
            <a:r>
              <a:rPr lang="en-US"/>
              <a:t>Click to edit Master text styles</a:t>
            </a:r>
          </a:p>
        </p:txBody>
      </p:sp>
    </p:spTree>
    <p:extLst>
      <p:ext uri="{BB962C8B-B14F-4D97-AF65-F5344CB8AC3E}">
        <p14:creationId xmlns:p14="http://schemas.microsoft.com/office/powerpoint/2010/main" val="50158089"/>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3CCE6C38-372B-418D-816A-4D7BBA117770}"/>
              </a:ext>
            </a:extLst>
          </p:cNvPr>
          <p:cNvSpPr/>
          <p:nvPr userDrawn="1"/>
        </p:nvSpPr>
        <p:spPr>
          <a:xfrm>
            <a:off x="0" y="-33338"/>
            <a:ext cx="12192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Rectangle 13">
            <a:extLst>
              <a:ext uri="{FF2B5EF4-FFF2-40B4-BE49-F238E27FC236}">
                <a16:creationId xmlns:a16="http://schemas.microsoft.com/office/drawing/2014/main" id="{66F5A0C9-2C9A-4589-8A36-DA0B2AA0D6F1}"/>
              </a:ext>
            </a:extLst>
          </p:cNvPr>
          <p:cNvSpPr/>
          <p:nvPr userDrawn="1"/>
        </p:nvSpPr>
        <p:spPr>
          <a:xfrm>
            <a:off x="0" y="-33338"/>
            <a:ext cx="12192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8" name="Rectangle 17">
            <a:extLst>
              <a:ext uri="{FF2B5EF4-FFF2-40B4-BE49-F238E27FC236}">
                <a16:creationId xmlns:a16="http://schemas.microsoft.com/office/drawing/2014/main" id="{717371A9-9AA8-4738-AEB0-08468B96DBD6}"/>
              </a:ext>
            </a:extLst>
          </p:cNvPr>
          <p:cNvSpPr/>
          <p:nvPr userDrawn="1"/>
        </p:nvSpPr>
        <p:spPr>
          <a:xfrm>
            <a:off x="7924800" y="-33338"/>
            <a:ext cx="42672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pic>
        <p:nvPicPr>
          <p:cNvPr id="9" name="Picture 25" descr="O_signature_wht_rgb.png">
            <a:extLst>
              <a:ext uri="{FF2B5EF4-FFF2-40B4-BE49-F238E27FC236}">
                <a16:creationId xmlns:a16="http://schemas.microsoft.com/office/drawing/2014/main" id="{730ACE2E-490B-4DF4-8C50-C8DB528FC50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42913"/>
            <a:ext cx="1784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924800" y="-33863"/>
            <a:ext cx="42672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01981" y="2738124"/>
            <a:ext cx="6182643" cy="1013779"/>
          </a:xfrm>
        </p:spPr>
        <p:txBody>
          <a:bodyPr/>
          <a:lstStyle>
            <a:lvl1pPr>
              <a:defRPr sz="21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1133" y="3885704"/>
            <a:ext cx="6182643" cy="1397499"/>
          </a:xfrm>
        </p:spPr>
        <p:txBody>
          <a:bodyPr/>
          <a:lstStyle>
            <a:lvl1pPr marL="0" marR="0" indent="0" algn="l" defTabSz="171389"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59326433"/>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A3EE8DDE-F371-4F78-A2F0-6FA150CC3AFA}"/>
              </a:ext>
            </a:extLst>
          </p:cNvPr>
          <p:cNvSpPr/>
          <p:nvPr userDrawn="1"/>
        </p:nvSpPr>
        <p:spPr>
          <a:xfrm>
            <a:off x="11329988" y="0"/>
            <a:ext cx="8620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5" name="Rectangle 13">
            <a:extLst>
              <a:ext uri="{FF2B5EF4-FFF2-40B4-BE49-F238E27FC236}">
                <a16:creationId xmlns:a16="http://schemas.microsoft.com/office/drawing/2014/main" id="{B484C3D9-BF8F-491A-9195-85A827840E3C}"/>
              </a:ext>
            </a:extLst>
          </p:cNvPr>
          <p:cNvSpPr/>
          <p:nvPr userDrawn="1"/>
        </p:nvSpPr>
        <p:spPr>
          <a:xfrm>
            <a:off x="7924800" y="-3175"/>
            <a:ext cx="427038"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6" name="Rectangle 17">
            <a:extLst>
              <a:ext uri="{FF2B5EF4-FFF2-40B4-BE49-F238E27FC236}">
                <a16:creationId xmlns:a16="http://schemas.microsoft.com/office/drawing/2014/main" id="{7DEBD7D7-2611-41CC-B28B-954F8FA1027E}"/>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Rectangle 19">
            <a:extLst>
              <a:ext uri="{FF2B5EF4-FFF2-40B4-BE49-F238E27FC236}">
                <a16:creationId xmlns:a16="http://schemas.microsoft.com/office/drawing/2014/main" id="{7E0AD10A-B305-4243-9B42-2F04518EBB4A}"/>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8" name="Rectangle 20">
            <a:extLst>
              <a:ext uri="{FF2B5EF4-FFF2-40B4-BE49-F238E27FC236}">
                <a16:creationId xmlns:a16="http://schemas.microsoft.com/office/drawing/2014/main" id="{AE4C535C-CA71-4349-ACE9-923E81DFA7FE}"/>
              </a:ext>
            </a:extLst>
          </p:cNvPr>
          <p:cNvSpPr/>
          <p:nvPr userDrawn="1"/>
        </p:nvSpPr>
        <p:spPr>
          <a:xfrm>
            <a:off x="6864350" y="6175375"/>
            <a:ext cx="5327650"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grpSp>
        <p:nvGrpSpPr>
          <p:cNvPr id="9" name="Group 27">
            <a:extLst>
              <a:ext uri="{FF2B5EF4-FFF2-40B4-BE49-F238E27FC236}">
                <a16:creationId xmlns:a16="http://schemas.microsoft.com/office/drawing/2014/main" id="{426ACD00-51C8-40A2-8F8C-3A32B90BD947}"/>
              </a:ext>
            </a:extLst>
          </p:cNvPr>
          <p:cNvGrpSpPr>
            <a:grpSpLocks noChangeAspect="1"/>
          </p:cNvGrpSpPr>
          <p:nvPr userDrawn="1"/>
        </p:nvGrpSpPr>
        <p:grpSpPr bwMode="auto">
          <a:xfrm>
            <a:off x="9021763" y="6194425"/>
            <a:ext cx="2717800" cy="609600"/>
            <a:chOff x="6446993" y="4546600"/>
            <a:chExt cx="2374390" cy="532552"/>
          </a:xfrm>
        </p:grpSpPr>
        <p:pic>
          <p:nvPicPr>
            <p:cNvPr id="12" name="Picture 27" descr="O_signature_clr_rgb">
              <a:extLst>
                <a:ext uri="{FF2B5EF4-FFF2-40B4-BE49-F238E27FC236}">
                  <a16:creationId xmlns:a16="http://schemas.microsoft.com/office/drawing/2014/main" id="{E793F494-6810-44C3-87F7-42D5C086861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9CF5719A-36E3-41DE-BA43-E2C3CF774CCC}"/>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07490" y="1565199"/>
            <a:ext cx="6707716" cy="1467631"/>
          </a:xfrm>
        </p:spPr>
        <p:txBody>
          <a:bodyPr anchor="t"/>
          <a:lstStyle>
            <a:lvl1pPr algn="l" defTabSz="685559" rtl="0" eaLnBrk="1" latinLnBrk="0" hangingPunct="1">
              <a:lnSpc>
                <a:spcPct val="90000"/>
              </a:lnSpc>
              <a:spcBef>
                <a:spcPct val="0"/>
              </a:spcBef>
              <a:buNone/>
              <a:defRPr lang="en-US" sz="2100"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8344184" y="0"/>
            <a:ext cx="298704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13935352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385" y="-27384"/>
            <a:ext cx="10465163"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31CB80-9946-4835-A8EF-508DAAB0C503}"/>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2904271-B6DB-4046-80F5-CE158B7436C8}"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641C76F7-4A57-4007-84C9-43C7598997EA}"/>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D8C1AD25-0D6D-4A98-BCFF-FCF598F602E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E8F3270-9555-4327-9C1C-7FA827CBD712}" type="slidenum">
              <a:rPr lang="zh-CN" altLang="en-US"/>
              <a:pPr>
                <a:defRPr/>
              </a:pPr>
              <a:t>‹#›</a:t>
            </a:fld>
            <a:endParaRPr lang="zh-CN" altLang="en-US"/>
          </a:p>
        </p:txBody>
      </p:sp>
    </p:spTree>
    <p:extLst>
      <p:ext uri="{BB962C8B-B14F-4D97-AF65-F5344CB8AC3E}">
        <p14:creationId xmlns:p14="http://schemas.microsoft.com/office/powerpoint/2010/main" val="436559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444AF7FA-A5E0-4039-893D-2953AD13ABC2}"/>
              </a:ext>
            </a:extLst>
          </p:cNvPr>
          <p:cNvSpPr/>
          <p:nvPr userDrawn="1"/>
        </p:nvSpPr>
        <p:spPr>
          <a:xfrm>
            <a:off x="0" y="1546225"/>
            <a:ext cx="12192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pic>
        <p:nvPicPr>
          <p:cNvPr id="4" name="Picture 23" descr="Java_blk_rgb.png">
            <a:extLst>
              <a:ext uri="{FF2B5EF4-FFF2-40B4-BE49-F238E27FC236}">
                <a16:creationId xmlns:a16="http://schemas.microsoft.com/office/drawing/2014/main" id="{12F3652D-1C11-4126-806D-8EC056E5A8B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6113" y="2700338"/>
            <a:ext cx="476408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09601" y="2114998"/>
            <a:ext cx="6430051" cy="3213359"/>
          </a:xfrm>
        </p:spPr>
        <p:txBody>
          <a:bodyPr>
            <a:noAutofit/>
          </a:bodyPr>
          <a:lstStyle>
            <a:lvl1pPr marL="0" marR="0" indent="0" algn="l" defTabSz="171389" rtl="0" eaLnBrk="1" fontAlgn="auto" latinLnBrk="0" hangingPunct="1">
              <a:lnSpc>
                <a:spcPct val="80000"/>
              </a:lnSpc>
              <a:spcBef>
                <a:spcPts val="0"/>
              </a:spcBef>
              <a:spcAft>
                <a:spcPts val="0"/>
              </a:spcAft>
              <a:buClr>
                <a:srgbClr val="FF0000"/>
              </a:buClr>
              <a:buSzPct val="85000"/>
              <a:buFont typeface="Wingdings" pitchFamily="2" charset="2"/>
              <a:buNone/>
              <a:tabLst/>
              <a:defRPr sz="3300"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4236116842"/>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EE9D702-CA9F-41CC-B3AE-CDBA7CC629E8}"/>
              </a:ext>
            </a:extLst>
          </p:cNvPr>
          <p:cNvSpPr/>
          <p:nvPr userDrawn="1"/>
        </p:nvSpPr>
        <p:spPr>
          <a:xfrm>
            <a:off x="3994150" y="1546225"/>
            <a:ext cx="8197850"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10" name="Text Placeholder 9"/>
          <p:cNvSpPr>
            <a:spLocks noGrp="1"/>
          </p:cNvSpPr>
          <p:nvPr>
            <p:ph type="body" sz="quarter" idx="11"/>
          </p:nvPr>
        </p:nvSpPr>
        <p:spPr>
          <a:xfrm>
            <a:off x="4591767" y="1907042"/>
            <a:ext cx="7159972" cy="3364876"/>
          </a:xfrm>
        </p:spPr>
        <p:txBody>
          <a:bodyPr/>
          <a:lstStyle>
            <a:lvl1pPr marL="0" indent="0">
              <a:buNone/>
              <a:defRPr sz="1800"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09600" y="640651"/>
            <a:ext cx="109728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8468" y="1546581"/>
            <a:ext cx="3925824"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844541778"/>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20646493-2691-438D-8F3D-62B58D358C72}"/>
              </a:ext>
            </a:extLst>
          </p:cNvPr>
          <p:cNvSpPr/>
          <p:nvPr userDrawn="1"/>
        </p:nvSpPr>
        <p:spPr>
          <a:xfrm>
            <a:off x="0" y="2278063"/>
            <a:ext cx="53340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Rectangle 13">
            <a:extLst>
              <a:ext uri="{FF2B5EF4-FFF2-40B4-BE49-F238E27FC236}">
                <a16:creationId xmlns:a16="http://schemas.microsoft.com/office/drawing/2014/main" id="{04FBEAC5-0593-4850-BBC9-F5D9EA9D77A8}"/>
              </a:ext>
            </a:extLst>
          </p:cNvPr>
          <p:cNvSpPr/>
          <p:nvPr userDrawn="1"/>
        </p:nvSpPr>
        <p:spPr bwMode="auto">
          <a:xfrm>
            <a:off x="1588" y="1541463"/>
            <a:ext cx="53324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69032" tIns="34517" rIns="69032" bIns="34517" anchor="ctr"/>
          <a:lstStyle>
            <a:lvl1pPr marL="119063" indent="-1190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z="3000" b="1">
              <a:solidFill>
                <a:srgbClr val="FFFFFF"/>
              </a:solidFill>
              <a:latin typeface="Arial" panose="020B0604020202020204" pitchFamily="34" charset="0"/>
              <a:ea typeface="MS PGothic"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379160" y="1542197"/>
            <a:ext cx="6812843"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41863" y="2479525"/>
            <a:ext cx="4175760" cy="2849880"/>
          </a:xfrm>
        </p:spPr>
        <p:txBody>
          <a:bodyPr>
            <a:normAutofit/>
          </a:bodyPr>
          <a:lstStyle>
            <a:lvl1pPr>
              <a:defRPr sz="1200"/>
            </a:lvl1pPr>
          </a:lstStyle>
          <a:p>
            <a:pPr lvl="0"/>
            <a:r>
              <a:rPr lang="en-US"/>
              <a:t>Click to edit Master text styles</a:t>
            </a:r>
          </a:p>
        </p:txBody>
      </p:sp>
      <p:sp>
        <p:nvSpPr>
          <p:cNvPr id="24" name="Text Placeholder 22"/>
          <p:cNvSpPr>
            <a:spLocks noGrp="1"/>
          </p:cNvSpPr>
          <p:nvPr>
            <p:ph type="body" sz="quarter" idx="14"/>
          </p:nvPr>
        </p:nvSpPr>
        <p:spPr>
          <a:xfrm>
            <a:off x="609601" y="1551499"/>
            <a:ext cx="4549424" cy="725801"/>
          </a:xfrm>
          <a:noFill/>
        </p:spPr>
        <p:txBody>
          <a:bodyPr anchor="ctr">
            <a:noAutofit/>
          </a:bodyPr>
          <a:lstStyle>
            <a:lvl1pPr marL="0" indent="0">
              <a:buNone/>
              <a:defRPr sz="1500"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09600" y="640651"/>
            <a:ext cx="11130845"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861267598"/>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3FE5F595-8EA0-4303-AF4E-D299AD8C1447}"/>
              </a:ext>
            </a:extLst>
          </p:cNvPr>
          <p:cNvSpPr/>
          <p:nvPr userDrawn="1"/>
        </p:nvSpPr>
        <p:spPr>
          <a:xfrm>
            <a:off x="0" y="1546225"/>
            <a:ext cx="12192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55" tIns="34278" rIns="68555" bIns="3427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11" name="Text Placeholder 9"/>
          <p:cNvSpPr>
            <a:spLocks noGrp="1"/>
          </p:cNvSpPr>
          <p:nvPr>
            <p:ph type="body" sz="quarter" idx="11"/>
          </p:nvPr>
        </p:nvSpPr>
        <p:spPr>
          <a:xfrm>
            <a:off x="601143" y="1896545"/>
            <a:ext cx="10157175" cy="1806223"/>
          </a:xfrm>
        </p:spPr>
        <p:txBody>
          <a:bodyPr>
            <a:normAutofit/>
          </a:bodyPr>
          <a:lstStyle>
            <a:lvl1pPr marL="85696" indent="-85696">
              <a:lnSpc>
                <a:spcPct val="90000"/>
              </a:lnSpc>
              <a:spcBef>
                <a:spcPts val="0"/>
              </a:spcBef>
              <a:spcAft>
                <a:spcPts val="1350"/>
              </a:spcAft>
              <a:buNone/>
              <a:defRPr sz="1800"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736610" y="3793073"/>
            <a:ext cx="5325532" cy="591937"/>
          </a:xfrm>
          <a:noFill/>
        </p:spPr>
        <p:txBody>
          <a:bodyPr anchor="b">
            <a:normAutofit/>
          </a:bodyPr>
          <a:lstStyle>
            <a:lvl1pPr marL="0" indent="0">
              <a:lnSpc>
                <a:spcPct val="90000"/>
              </a:lnSpc>
              <a:spcBef>
                <a:spcPts val="0"/>
              </a:spcBef>
              <a:spcAft>
                <a:spcPts val="1350"/>
              </a:spcAft>
              <a:buFont typeface="Arial" pitchFamily="34" charset="0"/>
              <a:buNone/>
              <a:defRPr lang="en-US" sz="1500"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736610" y="4458170"/>
            <a:ext cx="5325532" cy="937931"/>
          </a:xfrm>
          <a:noFill/>
        </p:spPr>
        <p:txBody>
          <a:bodyPr>
            <a:normAutofit/>
          </a:bodyPr>
          <a:lstStyle>
            <a:lvl1pPr marL="0" indent="0">
              <a:lnSpc>
                <a:spcPct val="90000"/>
              </a:lnSpc>
              <a:spcBef>
                <a:spcPts val="0"/>
              </a:spcBef>
              <a:spcAft>
                <a:spcPts val="1350"/>
              </a:spcAft>
              <a:buFont typeface="Arial" pitchFamily="34" charset="0"/>
              <a:buNone/>
              <a:defRPr lang="en-US" sz="1200"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79189686"/>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5F06869C-04FE-42EA-A4A8-BF64AC84CA02}"/>
              </a:ext>
            </a:extLst>
          </p:cNvPr>
          <p:cNvSpPr>
            <a:spLocks noChangeArrowheads="1"/>
          </p:cNvSpPr>
          <p:nvPr userDrawn="1"/>
        </p:nvSpPr>
        <p:spPr bwMode="auto">
          <a:xfrm flipH="1">
            <a:off x="4229100" y="1490663"/>
            <a:ext cx="36513" cy="4206875"/>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5702" tIns="12851" rIns="25702" bIns="12851"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endParaRPr lang="zh-CN" altLang="zh-CN">
              <a:solidFill>
                <a:prstClr val="black"/>
              </a:solidFill>
            </a:endParaRPr>
          </a:p>
        </p:txBody>
      </p:sp>
      <p:sp>
        <p:nvSpPr>
          <p:cNvPr id="12" name="Text Placeholder 22"/>
          <p:cNvSpPr>
            <a:spLocks noGrp="1"/>
          </p:cNvSpPr>
          <p:nvPr>
            <p:ph type="body" sz="quarter" idx="16"/>
          </p:nvPr>
        </p:nvSpPr>
        <p:spPr>
          <a:xfrm>
            <a:off x="609604" y="2023876"/>
            <a:ext cx="3476541" cy="3318248"/>
          </a:xfrm>
          <a:noFill/>
        </p:spPr>
        <p:txBody>
          <a:bodyPr anchor="ctr">
            <a:noAutofit/>
          </a:bodyPr>
          <a:lstStyle>
            <a:lvl1pPr marL="0" indent="0">
              <a:lnSpc>
                <a:spcPct val="90000"/>
              </a:lnSpc>
              <a:spcBef>
                <a:spcPts val="0"/>
              </a:spcBef>
              <a:spcAft>
                <a:spcPts val="1350"/>
              </a:spcAft>
              <a:buFont typeface="Arial" pitchFamily="34" charset="0"/>
              <a:buNone/>
              <a:defRPr sz="135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4643968" y="1498600"/>
            <a:ext cx="6982080" cy="4379384"/>
          </a:xfrm>
        </p:spPr>
        <p:txBody>
          <a:bodyPr rtlCol="0" anchor="ctr" anchorCtr="1">
            <a:noAutofit/>
          </a:bodyPr>
          <a:lstStyle>
            <a:lvl1pPr marL="45228"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09600" y="640651"/>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93226369"/>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2456"/>
            <a:ext cx="10972800" cy="3906519"/>
          </a:xfrm>
        </p:spPr>
        <p:txBody>
          <a:bodyPr>
            <a:noAutofit/>
          </a:bodyPr>
          <a:lstStyle>
            <a:lvl1pPr>
              <a:buClr>
                <a:schemeClr val="accent1"/>
              </a:buClr>
              <a:defRPr sz="1050"/>
            </a:lvl1pPr>
            <a:lvl2pPr>
              <a:buClr>
                <a:schemeClr val="accent1"/>
              </a:buClr>
              <a:defRPr sz="825"/>
            </a:lvl2pPr>
            <a:lvl3pPr>
              <a:buClr>
                <a:schemeClr val="accent1"/>
              </a:buClr>
              <a:defRPr sz="825"/>
            </a:lvl3pPr>
            <a:lvl4pPr>
              <a:buClr>
                <a:schemeClr val="accent1"/>
              </a:buClr>
              <a:defRPr sz="825"/>
            </a:lvl4pPr>
            <a:lvl5pPr>
              <a:buClr>
                <a:schemeClr val="accent1"/>
              </a:buCl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228600"/>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415713042"/>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4689"/>
            <a:ext cx="10972800" cy="3906519"/>
          </a:xfrm>
        </p:spPr>
        <p:txBody>
          <a:bodyPr>
            <a:noAutofit/>
          </a:bodyPr>
          <a:lstStyle>
            <a:lvl1pPr>
              <a:buClr>
                <a:schemeClr val="accent1"/>
              </a:buClr>
              <a:defRPr sz="1050"/>
            </a:lvl1pPr>
            <a:lvl2pPr>
              <a:buClr>
                <a:schemeClr val="accent1"/>
              </a:buClr>
              <a:defRPr sz="825"/>
            </a:lvl2pPr>
            <a:lvl3pPr>
              <a:buClr>
                <a:schemeClr val="accent1"/>
              </a:buClr>
              <a:defRPr sz="825"/>
            </a:lvl3pPr>
            <a:lvl4pPr>
              <a:buClr>
                <a:schemeClr val="accent1"/>
              </a:buClr>
              <a:defRPr sz="825"/>
            </a:lvl4pPr>
            <a:lvl5pPr>
              <a:buClr>
                <a:schemeClr val="accent1"/>
              </a:buClr>
              <a:defRPr sz="82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640651"/>
            <a:ext cx="109728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1500">
                <a:solidFill>
                  <a:schemeClr val="accent1"/>
                </a:solidFill>
              </a:defRPr>
            </a:lvl1pPr>
            <a:lvl2pPr marL="342779" indent="0">
              <a:buFontTx/>
              <a:buNone/>
              <a:defRPr/>
            </a:lvl2pPr>
            <a:lvl3pPr marL="685559" indent="0">
              <a:buFontTx/>
              <a:buNone/>
              <a:defRPr/>
            </a:lvl3pPr>
            <a:lvl4pPr marL="1028339" indent="0">
              <a:buFontTx/>
              <a:buNone/>
              <a:defRPr/>
            </a:lvl4pPr>
            <a:lvl5pPr marL="1371119" indent="0">
              <a:buFontTx/>
              <a:buNone/>
              <a:defRPr/>
            </a:lvl5pPr>
          </a:lstStyle>
          <a:p>
            <a:pPr lvl="0"/>
            <a:r>
              <a:rPr lang="en-US"/>
              <a:t>Click to edit Master text styles</a:t>
            </a:r>
          </a:p>
        </p:txBody>
      </p:sp>
    </p:spTree>
    <p:extLst>
      <p:ext uri="{BB962C8B-B14F-4D97-AF65-F5344CB8AC3E}">
        <p14:creationId xmlns:p14="http://schemas.microsoft.com/office/powerpoint/2010/main" val="2688785792"/>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46406" y="-334963"/>
            <a:ext cx="8938684"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1219206" y="2209806"/>
            <a:ext cx="5230284"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2684" y="2209806"/>
            <a:ext cx="52324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95859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D72C3F43-974F-461A-AFBD-784D5662534D}"/>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EE253704-2F0E-4EAE-BEEC-6B22678D59FB}"/>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10B6FA45-F6B3-4137-A4E3-93D82F0681A2}" type="datetime1">
              <a:rPr lang="zh-CN" altLang="en-US"/>
              <a:pPr>
                <a:defRPr/>
              </a:pPr>
              <a:t>2018/10/8</a:t>
            </a:fld>
            <a:endParaRPr lang="en-US"/>
          </a:p>
        </p:txBody>
      </p:sp>
      <p:sp>
        <p:nvSpPr>
          <p:cNvPr id="4" name="Holder 6">
            <a:extLst>
              <a:ext uri="{FF2B5EF4-FFF2-40B4-BE49-F238E27FC236}">
                <a16:creationId xmlns:a16="http://schemas.microsoft.com/office/drawing/2014/main" id="{D8F18DB2-BFFE-4C49-B275-7C0D43B367C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1D220B7-C933-44E0-8769-736CC3C3369C}" type="slidenum">
              <a:rPr lang="zh-CN" altLang="zh-CN"/>
              <a:pPr>
                <a:defRPr/>
              </a:pPr>
              <a:t>‹#›</a:t>
            </a:fld>
            <a:endParaRPr lang="zh-CN" altLang="zh-CN"/>
          </a:p>
        </p:txBody>
      </p:sp>
    </p:spTree>
    <p:extLst>
      <p:ext uri="{BB962C8B-B14F-4D97-AF65-F5344CB8AC3E}">
        <p14:creationId xmlns:p14="http://schemas.microsoft.com/office/powerpoint/2010/main" val="27097053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35E0ACF9-B85D-4D17-9EF7-94A307712938}"/>
              </a:ext>
            </a:extLst>
          </p:cNvPr>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a:extLst>
              <a:ext uri="{FF2B5EF4-FFF2-40B4-BE49-F238E27FC236}">
                <a16:creationId xmlns:a16="http://schemas.microsoft.com/office/drawing/2014/main" id="{6D6B8EF4-4EB5-4642-BB1F-ED209CB1A1F6}"/>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10/8/2018</a:t>
            </a:fld>
            <a:endParaRPr lang="en-US"/>
          </a:p>
        </p:txBody>
      </p:sp>
      <p:sp>
        <p:nvSpPr>
          <p:cNvPr id="7" name="Holder 7">
            <a:extLst>
              <a:ext uri="{FF2B5EF4-FFF2-40B4-BE49-F238E27FC236}">
                <a16:creationId xmlns:a16="http://schemas.microsoft.com/office/drawing/2014/main" id="{9A77AE28-3CCD-4CA1-9B2F-B1841CC56A41}"/>
              </a:ext>
            </a:extLst>
          </p:cNvPr>
          <p:cNvSpPr>
            <a:spLocks noGrp="1"/>
          </p:cNvSpPr>
          <p:nvPr>
            <p:ph type="sldNum" sz="quarter" idx="12"/>
          </p:nvPr>
        </p:nvSpPr>
        <p:spPr/>
        <p:txBody>
          <a:bodyPr lIns="0" tIns="0" rIns="0" bIns="0"/>
          <a:lstStyle>
            <a:lvl1pPr marL="66199">
              <a:lnSpc>
                <a:spcPts val="1155"/>
              </a:lnSpc>
              <a:defRPr sz="1050" b="1" i="0">
                <a:solidFill>
                  <a:schemeClr val="bg1"/>
                </a:solidFill>
                <a:latin typeface="Tahoma"/>
                <a:cs typeface="Tahoma"/>
              </a:defRPr>
            </a:lvl1pPr>
          </a:lstStyle>
          <a:p>
            <a:pPr>
              <a:defRPr/>
            </a:pPr>
            <a:fld id="{3194F2F6-EF9A-4FA8-86A6-B4975CCCF4AF}" type="slidenum">
              <a:rPr/>
              <a:pPr>
                <a:defRPr/>
              </a:pPr>
              <a:t>‹#›</a:t>
            </a:fld>
            <a:endParaRPr/>
          </a:p>
        </p:txBody>
      </p:sp>
    </p:spTree>
    <p:extLst>
      <p:ext uri="{BB962C8B-B14F-4D97-AF65-F5344CB8AC3E}">
        <p14:creationId xmlns:p14="http://schemas.microsoft.com/office/powerpoint/2010/main" val="307820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6"/>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779" indent="0">
              <a:buNone/>
              <a:defRPr sz="1350">
                <a:solidFill>
                  <a:schemeClr val="tx1">
                    <a:tint val="75000"/>
                  </a:schemeClr>
                </a:solidFill>
              </a:defRPr>
            </a:lvl2pPr>
            <a:lvl3pPr marL="685559" indent="0">
              <a:buNone/>
              <a:defRPr sz="1200">
                <a:solidFill>
                  <a:schemeClr val="tx1">
                    <a:tint val="75000"/>
                  </a:schemeClr>
                </a:solidFill>
              </a:defRPr>
            </a:lvl3pPr>
            <a:lvl4pPr marL="1028339" indent="0">
              <a:buNone/>
              <a:defRPr sz="1050">
                <a:solidFill>
                  <a:schemeClr val="tx1">
                    <a:tint val="75000"/>
                  </a:schemeClr>
                </a:solidFill>
              </a:defRPr>
            </a:lvl4pPr>
            <a:lvl5pPr marL="1371119" indent="0">
              <a:buNone/>
              <a:defRPr sz="1050">
                <a:solidFill>
                  <a:schemeClr val="tx1">
                    <a:tint val="75000"/>
                  </a:schemeClr>
                </a:solidFill>
              </a:defRPr>
            </a:lvl5pPr>
            <a:lvl6pPr marL="1713899" indent="0">
              <a:buNone/>
              <a:defRPr sz="1050">
                <a:solidFill>
                  <a:schemeClr val="tx1">
                    <a:tint val="75000"/>
                  </a:schemeClr>
                </a:solidFill>
              </a:defRPr>
            </a:lvl6pPr>
            <a:lvl7pPr marL="2056678" indent="0">
              <a:buNone/>
              <a:defRPr sz="1050">
                <a:solidFill>
                  <a:schemeClr val="tx1">
                    <a:tint val="75000"/>
                  </a:schemeClr>
                </a:solidFill>
              </a:defRPr>
            </a:lvl7pPr>
            <a:lvl8pPr marL="2399459" indent="0">
              <a:buNone/>
              <a:defRPr sz="1050">
                <a:solidFill>
                  <a:schemeClr val="tx1">
                    <a:tint val="75000"/>
                  </a:schemeClr>
                </a:solidFill>
              </a:defRPr>
            </a:lvl8pPr>
            <a:lvl9pPr marL="2742237" indent="0">
              <a:buNone/>
              <a:defRPr sz="105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1199BB-5DC3-42FA-A63B-F7DEA0AF3CF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F799A13-C67E-45FB-A4E7-1FE67F759BBB}"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98E0BE55-E398-407F-8664-AE87D4D7AEA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8974AE49-B250-4656-BA77-CFB974D7CC2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E819EF4-8460-4304-8730-D507F40780AD}" type="slidenum">
              <a:rPr lang="zh-CN" altLang="en-US"/>
              <a:pPr>
                <a:defRPr/>
              </a:pPr>
              <a:t>‹#›</a:t>
            </a:fld>
            <a:endParaRPr lang="zh-CN" altLang="en-US"/>
          </a:p>
        </p:txBody>
      </p:sp>
    </p:spTree>
    <p:extLst>
      <p:ext uri="{BB962C8B-B14F-4D97-AF65-F5344CB8AC3E}">
        <p14:creationId xmlns:p14="http://schemas.microsoft.com/office/powerpoint/2010/main" val="3101706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Header - Blu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86AC31-5EA4-42C7-9B37-D958F9AA91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0850" y="3763963"/>
            <a:ext cx="8751888" cy="186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2362203"/>
            <a:ext cx="10972800" cy="1362075"/>
          </a:xfrm>
        </p:spPr>
        <p:txBody>
          <a:bodyPr>
            <a:noAutofit/>
          </a:bodyPr>
          <a:lstStyle>
            <a:lvl1pPr algn="l">
              <a:defRPr sz="6600" b="1" cap="none"/>
            </a:lvl1pPr>
          </a:lstStyle>
          <a:p>
            <a:r>
              <a:rPr lang="zh-CN" altLang="en-US"/>
              <a:t>单击此处编辑母版标题样式</a:t>
            </a:r>
            <a:endParaRPr lang="en-US" dirty="0"/>
          </a:p>
        </p:txBody>
      </p:sp>
    </p:spTree>
    <p:extLst>
      <p:ext uri="{BB962C8B-B14F-4D97-AF65-F5344CB8AC3E}">
        <p14:creationId xmlns:p14="http://schemas.microsoft.com/office/powerpoint/2010/main" val="31889967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94BC0DA-493E-4503-B792-0B29D805B1F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0A1107F-EEFA-4404-846D-44EC334242F1}" type="datetime1">
              <a:rPr lang="zh-CN" altLang="en-US"/>
              <a:pPr>
                <a:defRPr/>
              </a:pPr>
              <a:t>2018/10/8</a:t>
            </a:fld>
            <a:endParaRPr lang="zh-CN" altLang="en-US"/>
          </a:p>
        </p:txBody>
      </p:sp>
      <p:sp>
        <p:nvSpPr>
          <p:cNvPr id="6" name="页脚占位符 4">
            <a:extLst>
              <a:ext uri="{FF2B5EF4-FFF2-40B4-BE49-F238E27FC236}">
                <a16:creationId xmlns:a16="http://schemas.microsoft.com/office/drawing/2014/main" id="{A6BAB712-82FE-4777-8CD5-07605AA73AD5}"/>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6180BA24-DC12-4D78-AC06-25F967F9965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ABE62F8-F83D-4565-9B05-9EAE7581A6CE}" type="slidenum">
              <a:rPr lang="zh-CN" altLang="en-US"/>
              <a:pPr>
                <a:defRPr/>
              </a:pPr>
              <a:t>‹#›</a:t>
            </a:fld>
            <a:endParaRPr lang="zh-CN" altLang="en-US"/>
          </a:p>
        </p:txBody>
      </p:sp>
    </p:spTree>
    <p:extLst>
      <p:ext uri="{BB962C8B-B14F-4D97-AF65-F5344CB8AC3E}">
        <p14:creationId xmlns:p14="http://schemas.microsoft.com/office/powerpoint/2010/main" val="87508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3" y="1535113"/>
            <a:ext cx="5386917" cy="639762"/>
          </a:xfrm>
        </p:spPr>
        <p:txBody>
          <a:bodyPr anchor="b"/>
          <a:lstStyle>
            <a:lvl1pPr marL="0" indent="0">
              <a:buNone/>
              <a:defRPr sz="1800" b="1"/>
            </a:lvl1pPr>
            <a:lvl2pPr marL="342779" indent="0">
              <a:buNone/>
              <a:defRPr sz="1500" b="1"/>
            </a:lvl2pPr>
            <a:lvl3pPr marL="685559" indent="0">
              <a:buNone/>
              <a:defRPr sz="1350" b="1"/>
            </a:lvl3pPr>
            <a:lvl4pPr marL="1028339" indent="0">
              <a:buNone/>
              <a:defRPr sz="1200" b="1"/>
            </a:lvl4pPr>
            <a:lvl5pPr marL="1371119" indent="0">
              <a:buNone/>
              <a:defRPr sz="1200" b="1"/>
            </a:lvl5pPr>
            <a:lvl6pPr marL="1713899" indent="0">
              <a:buNone/>
              <a:defRPr sz="1200" b="1"/>
            </a:lvl6pPr>
            <a:lvl7pPr marL="2056678" indent="0">
              <a:buNone/>
              <a:defRPr sz="1200" b="1"/>
            </a:lvl7pPr>
            <a:lvl8pPr marL="2399459" indent="0">
              <a:buNone/>
              <a:defRPr sz="1200" b="1"/>
            </a:lvl8pPr>
            <a:lvl9pPr marL="2742237"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3"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1800" b="1"/>
            </a:lvl1pPr>
            <a:lvl2pPr marL="342779" indent="0">
              <a:buNone/>
              <a:defRPr sz="1500" b="1"/>
            </a:lvl2pPr>
            <a:lvl3pPr marL="685559" indent="0">
              <a:buNone/>
              <a:defRPr sz="1350" b="1"/>
            </a:lvl3pPr>
            <a:lvl4pPr marL="1028339" indent="0">
              <a:buNone/>
              <a:defRPr sz="1200" b="1"/>
            </a:lvl4pPr>
            <a:lvl5pPr marL="1371119" indent="0">
              <a:buNone/>
              <a:defRPr sz="1200" b="1"/>
            </a:lvl5pPr>
            <a:lvl6pPr marL="1713899" indent="0">
              <a:buNone/>
              <a:defRPr sz="1200" b="1"/>
            </a:lvl6pPr>
            <a:lvl7pPr marL="2056678" indent="0">
              <a:buNone/>
              <a:defRPr sz="1200" b="1"/>
            </a:lvl7pPr>
            <a:lvl8pPr marL="2399459" indent="0">
              <a:buNone/>
              <a:defRPr sz="1200" b="1"/>
            </a:lvl8pPr>
            <a:lvl9pPr marL="2742237"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56FDAD36-007B-46F5-ABAD-68EF641C6080}"/>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168FFB1-96A1-4C54-A510-1084EC33BF87}" type="datetime1">
              <a:rPr lang="zh-CN" altLang="en-US"/>
              <a:pPr>
                <a:defRPr/>
              </a:pPr>
              <a:t>2018/10/8</a:t>
            </a:fld>
            <a:endParaRPr lang="zh-CN" altLang="en-US"/>
          </a:p>
        </p:txBody>
      </p:sp>
      <p:sp>
        <p:nvSpPr>
          <p:cNvPr id="8" name="页脚占位符 4">
            <a:extLst>
              <a:ext uri="{FF2B5EF4-FFF2-40B4-BE49-F238E27FC236}">
                <a16:creationId xmlns:a16="http://schemas.microsoft.com/office/drawing/2014/main" id="{7190724B-984C-49EE-85CA-73E1ADCECFD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2F56D0E9-E385-4A65-ACC5-7D0625FB37C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8F0EFCE-2C96-4690-9B27-21A85824FB7B}" type="slidenum">
              <a:rPr lang="zh-CN" altLang="en-US"/>
              <a:pPr>
                <a:defRPr/>
              </a:pPr>
              <a:t>‹#›</a:t>
            </a:fld>
            <a:endParaRPr lang="zh-CN" altLang="en-US"/>
          </a:p>
        </p:txBody>
      </p:sp>
    </p:spTree>
    <p:extLst>
      <p:ext uri="{BB962C8B-B14F-4D97-AF65-F5344CB8AC3E}">
        <p14:creationId xmlns:p14="http://schemas.microsoft.com/office/powerpoint/2010/main" val="319316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343D3ED9-0FB8-4F7A-8D6A-20BE0C6A37E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22EB55EB-B1B8-424E-A70E-8B9598865DCE}" type="datetime1">
              <a:rPr lang="zh-CN" altLang="en-US"/>
              <a:pPr>
                <a:defRPr/>
              </a:pPr>
              <a:t>2018/10/8</a:t>
            </a:fld>
            <a:endParaRPr lang="zh-CN" altLang="en-US"/>
          </a:p>
        </p:txBody>
      </p:sp>
      <p:sp>
        <p:nvSpPr>
          <p:cNvPr id="4" name="页脚占位符 4">
            <a:extLst>
              <a:ext uri="{FF2B5EF4-FFF2-40B4-BE49-F238E27FC236}">
                <a16:creationId xmlns:a16="http://schemas.microsoft.com/office/drawing/2014/main" id="{DC2F0718-C60C-45E0-A56B-768A3DA2967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9989FEF8-36FA-4036-8DF0-92790E7242C7}"/>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11963C88-F666-4110-8745-D47E21437F18}" type="slidenum">
              <a:rPr lang="zh-CN" altLang="en-US"/>
              <a:pPr>
                <a:defRPr/>
              </a:pPr>
              <a:t>‹#›</a:t>
            </a:fld>
            <a:endParaRPr lang="zh-CN" altLang="en-US"/>
          </a:p>
        </p:txBody>
      </p:sp>
    </p:spTree>
    <p:extLst>
      <p:ext uri="{BB962C8B-B14F-4D97-AF65-F5344CB8AC3E}">
        <p14:creationId xmlns:p14="http://schemas.microsoft.com/office/powerpoint/2010/main" val="371214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28D4357-E70C-4DDB-9B9C-C3311AEB945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725BD51-2993-4024-97CF-5DA36431260F}" type="datetime1">
              <a:rPr lang="zh-CN" altLang="en-US"/>
              <a:pPr>
                <a:defRPr/>
              </a:pPr>
              <a:t>2018/10/8</a:t>
            </a:fld>
            <a:endParaRPr lang="zh-CN" altLang="en-US"/>
          </a:p>
        </p:txBody>
      </p:sp>
      <p:sp>
        <p:nvSpPr>
          <p:cNvPr id="3" name="页脚占位符 4">
            <a:extLst>
              <a:ext uri="{FF2B5EF4-FFF2-40B4-BE49-F238E27FC236}">
                <a16:creationId xmlns:a16="http://schemas.microsoft.com/office/drawing/2014/main" id="{533F2ED5-38E3-45ED-A89F-66D40462F7AF}"/>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9FB689CF-424C-423F-A4CC-6C7F2402AD2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78B290E8-5B84-42CB-A68C-630334F5B440}" type="slidenum">
              <a:rPr lang="zh-CN" altLang="en-US"/>
              <a:pPr>
                <a:defRPr/>
              </a:pPr>
              <a:t>‹#›</a:t>
            </a:fld>
            <a:endParaRPr lang="zh-CN" altLang="en-US"/>
          </a:p>
        </p:txBody>
      </p:sp>
    </p:spTree>
    <p:extLst>
      <p:ext uri="{BB962C8B-B14F-4D97-AF65-F5344CB8AC3E}">
        <p14:creationId xmlns:p14="http://schemas.microsoft.com/office/powerpoint/2010/main" val="113027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6" y="1435103"/>
            <a:ext cx="4011084" cy="4691063"/>
          </a:xfrm>
        </p:spPr>
        <p:txBody>
          <a:bodyPr/>
          <a:lstStyle>
            <a:lvl1pPr marL="0" indent="0">
              <a:buNone/>
              <a:defRPr sz="1050"/>
            </a:lvl1pPr>
            <a:lvl2pPr marL="342779" indent="0">
              <a:buNone/>
              <a:defRPr sz="900"/>
            </a:lvl2pPr>
            <a:lvl3pPr marL="685559" indent="0">
              <a:buNone/>
              <a:defRPr sz="750"/>
            </a:lvl3pPr>
            <a:lvl4pPr marL="1028339" indent="0">
              <a:buNone/>
              <a:defRPr sz="675"/>
            </a:lvl4pPr>
            <a:lvl5pPr marL="1371119" indent="0">
              <a:buNone/>
              <a:defRPr sz="675"/>
            </a:lvl5pPr>
            <a:lvl6pPr marL="1713899" indent="0">
              <a:buNone/>
              <a:defRPr sz="675"/>
            </a:lvl6pPr>
            <a:lvl7pPr marL="2056678" indent="0">
              <a:buNone/>
              <a:defRPr sz="675"/>
            </a:lvl7pPr>
            <a:lvl8pPr marL="2399459" indent="0">
              <a:buNone/>
              <a:defRPr sz="675"/>
            </a:lvl8pPr>
            <a:lvl9pPr marL="2742237" indent="0">
              <a:buNone/>
              <a:defRPr sz="675"/>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C3B3A1D-FCAC-42F5-8A54-6D46775100F3}"/>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7CCA746-90AE-4F1F-A184-EB65748A5C20}" type="datetime1">
              <a:rPr lang="zh-CN" altLang="en-US"/>
              <a:pPr>
                <a:defRPr/>
              </a:pPr>
              <a:t>2018/10/8</a:t>
            </a:fld>
            <a:endParaRPr lang="zh-CN" altLang="en-US"/>
          </a:p>
        </p:txBody>
      </p:sp>
      <p:sp>
        <p:nvSpPr>
          <p:cNvPr id="6" name="页脚占位符 4">
            <a:extLst>
              <a:ext uri="{FF2B5EF4-FFF2-40B4-BE49-F238E27FC236}">
                <a16:creationId xmlns:a16="http://schemas.microsoft.com/office/drawing/2014/main" id="{20DAF576-76B1-4963-9DB3-75F06F606DD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DDFAF9CA-4C7E-48FC-8F0A-B7FB6BDF00F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4D5EDB7-BD08-4F4D-BB5C-A75143C34BDB}" type="slidenum">
              <a:rPr lang="zh-CN" altLang="en-US"/>
              <a:pPr>
                <a:defRPr/>
              </a:pPr>
              <a:t>‹#›</a:t>
            </a:fld>
            <a:endParaRPr lang="zh-CN" altLang="en-US"/>
          </a:p>
        </p:txBody>
      </p:sp>
    </p:spTree>
    <p:extLst>
      <p:ext uri="{BB962C8B-B14F-4D97-AF65-F5344CB8AC3E}">
        <p14:creationId xmlns:p14="http://schemas.microsoft.com/office/powerpoint/2010/main" val="546602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2400"/>
            </a:lvl1pPr>
            <a:lvl2pPr marL="342779" indent="0">
              <a:buNone/>
              <a:defRPr sz="2100"/>
            </a:lvl2pPr>
            <a:lvl3pPr marL="685559" indent="0">
              <a:buNone/>
              <a:defRPr sz="1800"/>
            </a:lvl3pPr>
            <a:lvl4pPr marL="1028339" indent="0">
              <a:buNone/>
              <a:defRPr sz="1500"/>
            </a:lvl4pPr>
            <a:lvl5pPr marL="1371119" indent="0">
              <a:buNone/>
              <a:defRPr sz="1500"/>
            </a:lvl5pPr>
            <a:lvl6pPr marL="1713899" indent="0">
              <a:buNone/>
              <a:defRPr sz="1500"/>
            </a:lvl6pPr>
            <a:lvl7pPr marL="2056678" indent="0">
              <a:buNone/>
              <a:defRPr sz="1500"/>
            </a:lvl7pPr>
            <a:lvl8pPr marL="2399459" indent="0">
              <a:buNone/>
              <a:defRPr sz="1500"/>
            </a:lvl8pPr>
            <a:lvl9pPr marL="2742237" indent="0">
              <a:buNone/>
              <a:defRPr sz="15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779" indent="0">
              <a:buNone/>
              <a:defRPr sz="900"/>
            </a:lvl2pPr>
            <a:lvl3pPr marL="685559" indent="0">
              <a:buNone/>
              <a:defRPr sz="750"/>
            </a:lvl3pPr>
            <a:lvl4pPr marL="1028339" indent="0">
              <a:buNone/>
              <a:defRPr sz="675"/>
            </a:lvl4pPr>
            <a:lvl5pPr marL="1371119" indent="0">
              <a:buNone/>
              <a:defRPr sz="675"/>
            </a:lvl5pPr>
            <a:lvl6pPr marL="1713899" indent="0">
              <a:buNone/>
              <a:defRPr sz="675"/>
            </a:lvl6pPr>
            <a:lvl7pPr marL="2056678" indent="0">
              <a:buNone/>
              <a:defRPr sz="675"/>
            </a:lvl7pPr>
            <a:lvl8pPr marL="2399459" indent="0">
              <a:buNone/>
              <a:defRPr sz="675"/>
            </a:lvl8pPr>
            <a:lvl9pPr marL="2742237" indent="0">
              <a:buNone/>
              <a:defRPr sz="675"/>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E5E8969-D2F4-4B30-8F4B-E524E79B5E51}"/>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B57714A5-6170-4E63-8B71-2D18890FBF31}" type="datetime1">
              <a:rPr lang="zh-CN" altLang="en-US"/>
              <a:pPr>
                <a:defRPr/>
              </a:pPr>
              <a:t>2018/10/8</a:t>
            </a:fld>
            <a:endParaRPr lang="zh-CN" altLang="en-US"/>
          </a:p>
        </p:txBody>
      </p:sp>
      <p:sp>
        <p:nvSpPr>
          <p:cNvPr id="6" name="页脚占位符 4">
            <a:extLst>
              <a:ext uri="{FF2B5EF4-FFF2-40B4-BE49-F238E27FC236}">
                <a16:creationId xmlns:a16="http://schemas.microsoft.com/office/drawing/2014/main" id="{D347C9C3-7C37-4EFD-BE27-ADF14EA7B307}"/>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06703C17-F6E9-486F-BB5C-C19682C4F8BC}"/>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D17468C-A97B-45D5-B06C-855796A2264E}" type="slidenum">
              <a:rPr lang="zh-CN" altLang="en-US"/>
              <a:pPr>
                <a:defRPr/>
              </a:pPr>
              <a:t>‹#›</a:t>
            </a:fld>
            <a:endParaRPr lang="zh-CN" altLang="en-US"/>
          </a:p>
        </p:txBody>
      </p:sp>
    </p:spTree>
    <p:extLst>
      <p:ext uri="{BB962C8B-B14F-4D97-AF65-F5344CB8AC3E}">
        <p14:creationId xmlns:p14="http://schemas.microsoft.com/office/powerpoint/2010/main" val="247576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9D62A7A-B250-4A72-9511-EEA1C979E5AD}"/>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0272A2E8-CC4B-4E64-B1AE-ABF9667FE46F}"/>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BA60F1-3002-4047-B961-184B3C61103C}"/>
              </a:ext>
            </a:extLst>
          </p:cNvPr>
          <p:cNvSpPr>
            <a:spLocks noGrp="1"/>
          </p:cNvSpPr>
          <p:nvPr>
            <p:ph type="dt" sz="half" idx="2"/>
          </p:nvPr>
        </p:nvSpPr>
        <p:spPr>
          <a:xfrm>
            <a:off x="609600" y="6356350"/>
            <a:ext cx="2844800" cy="365125"/>
          </a:xfrm>
          <a:prstGeom prst="rect">
            <a:avLst/>
          </a:prstGeom>
        </p:spPr>
        <p:txBody>
          <a:bodyPr vert="horz" lIns="91429" tIns="45714" rIns="91429" bIns="45714" rtlCol="0" anchor="ctr"/>
          <a:lstStyle>
            <a:lvl1pPr algn="l" eaLnBrk="1" fontAlgn="auto" hangingPunct="1">
              <a:spcBef>
                <a:spcPts val="0"/>
              </a:spcBef>
              <a:spcAft>
                <a:spcPts val="0"/>
              </a:spcAft>
              <a:defRPr sz="900">
                <a:solidFill>
                  <a:prstClr val="black">
                    <a:tint val="75000"/>
                  </a:prstClr>
                </a:solidFill>
                <a:latin typeface="Arial" pitchFamily="34" charset="0"/>
                <a:ea typeface="宋体"/>
                <a:cs typeface="Arial" pitchFamily="34" charset="0"/>
              </a:defRPr>
            </a:lvl1pPr>
          </a:lstStyle>
          <a:p>
            <a:pPr>
              <a:defRPr/>
            </a:pPr>
            <a:fld id="{F6A9992F-28B3-4A8D-9273-3F1CDF79C418}"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690E43AE-18A2-4029-8794-5DCC2F9729AB}"/>
              </a:ext>
            </a:extLst>
          </p:cNvPr>
          <p:cNvSpPr>
            <a:spLocks noGrp="1"/>
          </p:cNvSpPr>
          <p:nvPr>
            <p:ph type="ftr" sz="quarter" idx="3"/>
          </p:nvPr>
        </p:nvSpPr>
        <p:spPr>
          <a:xfrm>
            <a:off x="4165600" y="6356350"/>
            <a:ext cx="3860800" cy="365125"/>
          </a:xfrm>
          <a:prstGeom prst="rect">
            <a:avLst/>
          </a:prstGeom>
        </p:spPr>
        <p:txBody>
          <a:bodyPr vert="horz" lIns="91429" tIns="45714" rIns="91429" bIns="45714" rtlCol="0" anchor="ctr"/>
          <a:lstStyle>
            <a:lvl1pPr algn="ctr" eaLnBrk="1" fontAlgn="auto" hangingPunct="1">
              <a:spcBef>
                <a:spcPts val="0"/>
              </a:spcBef>
              <a:spcAft>
                <a:spcPts val="0"/>
              </a:spcAft>
              <a:defRPr sz="900">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D14E5F1B-44CA-4E17-80F2-9DA600A14899}"/>
              </a:ext>
            </a:extLst>
          </p:cNvPr>
          <p:cNvSpPr>
            <a:spLocks noGrp="1"/>
          </p:cNvSpPr>
          <p:nvPr>
            <p:ph type="sldNum" sz="quarter" idx="4"/>
          </p:nvPr>
        </p:nvSpPr>
        <p:spPr>
          <a:xfrm>
            <a:off x="8737600" y="6356350"/>
            <a:ext cx="2844800" cy="365125"/>
          </a:xfrm>
          <a:prstGeom prst="rect">
            <a:avLst/>
          </a:prstGeom>
        </p:spPr>
        <p:txBody>
          <a:bodyPr vert="horz" wrap="square" lIns="91429" tIns="45714" rIns="91429" bIns="45714" numCol="1" anchor="ctr" anchorCtr="0" compatLnSpc="1">
            <a:prstTxWarp prst="textNoShape">
              <a:avLst/>
            </a:prstTxWarp>
          </a:bodyPr>
          <a:lstStyle>
            <a:lvl1pPr algn="r" eaLnBrk="1" fontAlgn="auto" hangingPunct="1">
              <a:spcBef>
                <a:spcPts val="0"/>
              </a:spcBef>
              <a:spcAft>
                <a:spcPts val="0"/>
              </a:spcAft>
              <a:defRPr sz="900">
                <a:solidFill>
                  <a:srgbClr val="898989"/>
                </a:solidFill>
                <a:latin typeface="+mn-lt"/>
                <a:ea typeface="+mn-ea"/>
                <a:cs typeface="Arial" panose="020B0604020202020204" pitchFamily="34" charset="0"/>
              </a:defRPr>
            </a:lvl1pPr>
          </a:lstStyle>
          <a:p>
            <a:pPr>
              <a:defRPr/>
            </a:pPr>
            <a:fld id="{AAB2307C-937E-4905-ACB2-71F1104EF3DF}"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590FCAF1-AC7F-4916-9CD0-5FEBBFD4B2D7}"/>
              </a:ext>
            </a:extLst>
          </p:cNvPr>
          <p:cNvPicPr>
            <a:picLocks noChangeAspect="1" noChangeArrowheads="1"/>
          </p:cNvPicPr>
          <p:nvPr userDrawn="1"/>
        </p:nvPicPr>
        <p:blipFill>
          <a:blip r:embed="rId3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870" r:id="rId23"/>
    <p:sldLayoutId id="2147483871" r:id="rId24"/>
    <p:sldLayoutId id="2147483872" r:id="rId25"/>
    <p:sldLayoutId id="2147483873" r:id="rId26"/>
    <p:sldLayoutId id="2147483874" r:id="rId27"/>
    <p:sldLayoutId id="2147483875" r:id="rId28"/>
    <p:sldLayoutId id="2147483876" r:id="rId29"/>
    <p:sldLayoutId id="2147483877" r:id="rId30"/>
  </p:sldLayoutIdLst>
  <p:hf hdr="0" ft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860" algn="ctr" rtl="0" fontAlgn="base">
        <a:spcBef>
          <a:spcPct val="0"/>
        </a:spcBef>
        <a:spcAft>
          <a:spcPct val="0"/>
        </a:spcAft>
        <a:defRPr sz="3300">
          <a:solidFill>
            <a:schemeClr val="tx1"/>
          </a:solidFill>
          <a:latin typeface="Calibri" pitchFamily="34" charset="0"/>
          <a:ea typeface="宋体" pitchFamily="2" charset="-122"/>
        </a:defRPr>
      </a:lvl6pPr>
      <a:lvl7pPr marL="685720" algn="ctr" rtl="0" fontAlgn="base">
        <a:spcBef>
          <a:spcPct val="0"/>
        </a:spcBef>
        <a:spcAft>
          <a:spcPct val="0"/>
        </a:spcAft>
        <a:defRPr sz="3300">
          <a:solidFill>
            <a:schemeClr val="tx1"/>
          </a:solidFill>
          <a:latin typeface="Calibri" pitchFamily="34" charset="0"/>
          <a:ea typeface="宋体" pitchFamily="2" charset="-122"/>
        </a:defRPr>
      </a:lvl7pPr>
      <a:lvl8pPr marL="1028580" algn="ctr" rtl="0" fontAlgn="base">
        <a:spcBef>
          <a:spcPct val="0"/>
        </a:spcBef>
        <a:spcAft>
          <a:spcPct val="0"/>
        </a:spcAft>
        <a:defRPr sz="3300">
          <a:solidFill>
            <a:schemeClr val="tx1"/>
          </a:solidFill>
          <a:latin typeface="Calibri" pitchFamily="34" charset="0"/>
          <a:ea typeface="宋体" pitchFamily="2" charset="-122"/>
        </a:defRPr>
      </a:lvl8pPr>
      <a:lvl9pPr marL="1371440"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5588" indent="-255588"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5625" indent="-212725"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5663" indent="-169863"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198563" indent="-169863"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1463" indent="-169863"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730" indent="-171430" algn="l" defTabSz="68572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90" indent="-171430" algn="l" defTabSz="68572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49" indent="-171430" algn="l" defTabSz="68572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310" indent="-171430" algn="l" defTabSz="68572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20" rtl="0" eaLnBrk="1" latinLnBrk="0" hangingPunct="1">
        <a:defRPr sz="1350" kern="1200">
          <a:solidFill>
            <a:schemeClr val="tx1"/>
          </a:solidFill>
          <a:latin typeface="+mn-lt"/>
          <a:ea typeface="+mn-ea"/>
          <a:cs typeface="+mn-cs"/>
        </a:defRPr>
      </a:lvl1pPr>
      <a:lvl2pPr marL="342860" algn="l" defTabSz="685720" rtl="0" eaLnBrk="1" latinLnBrk="0" hangingPunct="1">
        <a:defRPr sz="1350" kern="1200">
          <a:solidFill>
            <a:schemeClr val="tx1"/>
          </a:solidFill>
          <a:latin typeface="+mn-lt"/>
          <a:ea typeface="+mn-ea"/>
          <a:cs typeface="+mn-cs"/>
        </a:defRPr>
      </a:lvl2pPr>
      <a:lvl3pPr marL="685720" algn="l" defTabSz="685720" rtl="0" eaLnBrk="1" latinLnBrk="0" hangingPunct="1">
        <a:defRPr sz="1350" kern="1200">
          <a:solidFill>
            <a:schemeClr val="tx1"/>
          </a:solidFill>
          <a:latin typeface="+mn-lt"/>
          <a:ea typeface="+mn-ea"/>
          <a:cs typeface="+mn-cs"/>
        </a:defRPr>
      </a:lvl3pPr>
      <a:lvl4pPr marL="1028580" algn="l" defTabSz="685720" rtl="0" eaLnBrk="1" latinLnBrk="0" hangingPunct="1">
        <a:defRPr sz="1350" kern="1200">
          <a:solidFill>
            <a:schemeClr val="tx1"/>
          </a:solidFill>
          <a:latin typeface="+mn-lt"/>
          <a:ea typeface="+mn-ea"/>
          <a:cs typeface="+mn-cs"/>
        </a:defRPr>
      </a:lvl4pPr>
      <a:lvl5pPr marL="1371440" algn="l" defTabSz="685720" rtl="0" eaLnBrk="1" latinLnBrk="0" hangingPunct="1">
        <a:defRPr sz="1350" kern="1200">
          <a:solidFill>
            <a:schemeClr val="tx1"/>
          </a:solidFill>
          <a:latin typeface="+mn-lt"/>
          <a:ea typeface="+mn-ea"/>
          <a:cs typeface="+mn-cs"/>
        </a:defRPr>
      </a:lvl5pPr>
      <a:lvl6pPr marL="1714300" algn="l" defTabSz="685720" rtl="0" eaLnBrk="1" latinLnBrk="0" hangingPunct="1">
        <a:defRPr sz="1350" kern="1200">
          <a:solidFill>
            <a:schemeClr val="tx1"/>
          </a:solidFill>
          <a:latin typeface="+mn-lt"/>
          <a:ea typeface="+mn-ea"/>
          <a:cs typeface="+mn-cs"/>
        </a:defRPr>
      </a:lvl6pPr>
      <a:lvl7pPr marL="2057159" algn="l" defTabSz="685720" rtl="0" eaLnBrk="1" latinLnBrk="0" hangingPunct="1">
        <a:defRPr sz="1350" kern="1200">
          <a:solidFill>
            <a:schemeClr val="tx1"/>
          </a:solidFill>
          <a:latin typeface="+mn-lt"/>
          <a:ea typeface="+mn-ea"/>
          <a:cs typeface="+mn-cs"/>
        </a:defRPr>
      </a:lvl7pPr>
      <a:lvl8pPr marL="2400020" algn="l" defTabSz="685720" rtl="0" eaLnBrk="1" latinLnBrk="0" hangingPunct="1">
        <a:defRPr sz="1350" kern="1200">
          <a:solidFill>
            <a:schemeClr val="tx1"/>
          </a:solidFill>
          <a:latin typeface="+mn-lt"/>
          <a:ea typeface="+mn-ea"/>
          <a:cs typeface="+mn-cs"/>
        </a:defRPr>
      </a:lvl8pPr>
      <a:lvl9pPr marL="2742879" algn="l" defTabSz="68572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0" descr="2">
            <a:extLst>
              <a:ext uri="{FF2B5EF4-FFF2-40B4-BE49-F238E27FC236}">
                <a16:creationId xmlns:a16="http://schemas.microsoft.com/office/drawing/2014/main" id="{3F254B89-0D00-4789-9CA3-3D276C8C3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11">
            <a:extLst>
              <a:ext uri="{FF2B5EF4-FFF2-40B4-BE49-F238E27FC236}">
                <a16:creationId xmlns:a16="http://schemas.microsoft.com/office/drawing/2014/main" id="{7F92ECB1-4896-4BF8-BC7B-4E0A62BE048E}"/>
              </a:ext>
            </a:extLst>
          </p:cNvPr>
          <p:cNvSpPr>
            <a:spLocks noGrp="1" noChangeArrowheads="1"/>
          </p:cNvSpPr>
          <p:nvPr>
            <p:ph type="ctrTitle"/>
          </p:nvPr>
        </p:nvSpPr>
        <p:spPr>
          <a:xfrm>
            <a:off x="3952875" y="2547938"/>
            <a:ext cx="4371975" cy="1108075"/>
          </a:xfrm>
        </p:spPr>
        <p:txBody>
          <a:bodyPr/>
          <a:lstStyle/>
          <a:p>
            <a:pPr>
              <a:buFont typeface="Wingdings" panose="05000000000000000000" pitchFamily="2" charset="2"/>
              <a:buNone/>
              <a:defRPr/>
            </a:pPr>
            <a:r>
              <a:rPr lang="en-US" altLang="zh-CN" sz="3375">
                <a:solidFill>
                  <a:schemeClr val="bg1"/>
                </a:solidFill>
              </a:rPr>
              <a:t>软件体系结构</a:t>
            </a:r>
          </a:p>
        </p:txBody>
      </p:sp>
      <p:sp>
        <p:nvSpPr>
          <p:cNvPr id="6156" name="Rectangle 12">
            <a:extLst>
              <a:ext uri="{FF2B5EF4-FFF2-40B4-BE49-F238E27FC236}">
                <a16:creationId xmlns:a16="http://schemas.microsoft.com/office/drawing/2014/main" id="{F290A293-07B8-4225-A2CB-8C517A7BB168}"/>
              </a:ext>
            </a:extLst>
          </p:cNvPr>
          <p:cNvSpPr>
            <a:spLocks noGrp="1" noChangeArrowheads="1"/>
          </p:cNvSpPr>
          <p:nvPr>
            <p:ph type="subTitle" idx="1"/>
          </p:nvPr>
        </p:nvSpPr>
        <p:spPr>
          <a:xfrm>
            <a:off x="4295775" y="5475288"/>
            <a:ext cx="3600450" cy="728662"/>
          </a:xfrm>
        </p:spPr>
        <p:txBody>
          <a:bodyPr rtlCol="0">
            <a:normAutofit fontScale="77500" lnSpcReduction="20000"/>
          </a:bodyPr>
          <a:lstStyle/>
          <a:p>
            <a:pPr fontAlgn="auto">
              <a:lnSpc>
                <a:spcPct val="80000"/>
              </a:lnSpc>
              <a:spcAft>
                <a:spcPts val="0"/>
              </a:spcAft>
              <a:defRPr/>
            </a:pPr>
            <a:r>
              <a:rPr lang="en-US" altLang="zh-CN" dirty="0"/>
              <a:t>SSE 科大</a:t>
            </a:r>
            <a:r>
              <a:rPr lang="zh-CN" altLang="en-US" dirty="0"/>
              <a:t>     </a:t>
            </a:r>
            <a:r>
              <a:rPr lang="en-US" altLang="zh-CN" dirty="0"/>
              <a:t>青鼎</a:t>
            </a:r>
          </a:p>
          <a:p>
            <a:pPr fontAlgn="auto">
              <a:lnSpc>
                <a:spcPct val="80000"/>
              </a:lnSpc>
              <a:spcAft>
                <a:spcPts val="0"/>
              </a:spcAft>
              <a:defRPr/>
            </a:pPr>
            <a:r>
              <a:rPr lang="en-US" altLang="zh-CN" dirty="0"/>
              <a:t>dingqing@ustc.edu.cn dingqing@ustc</a:t>
            </a:r>
          </a:p>
          <a:p>
            <a:pPr fontAlgn="auto">
              <a:lnSpc>
                <a:spcPct val="80000"/>
              </a:lnSpc>
              <a:spcAft>
                <a:spcPts val="0"/>
              </a:spcAft>
              <a:defRPr/>
            </a:pPr>
            <a:r>
              <a:rPr lang="en-US" altLang="zh-CN" dirty="0"/>
              <a:t>http://staff.ustc.edu.cn/~dingqing</a:t>
            </a:r>
          </a:p>
        </p:txBody>
      </p:sp>
    </p:spTree>
  </p:cSld>
  <p:clrMapOvr>
    <a:masterClrMapping/>
  </p:clrMapOvr>
</p:sld>
</file>

<file path=ppt/slides/slide1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A374F86-F875-47B5-9454-438D3B904D71}"/>
              </a:ext>
            </a:extLst>
          </p:cNvPr>
          <p:cNvSpPr>
            <a:spLocks noGrp="1" noChangeArrowheads="1"/>
          </p:cNvSpPr>
          <p:nvPr>
            <p:ph type="title"/>
          </p:nvPr>
        </p:nvSpPr>
        <p:spPr>
          <a:xfrm>
            <a:off x="527050" y="-26988"/>
            <a:ext cx="10464800" cy="1143001"/>
          </a:xfrm>
        </p:spPr>
        <p:txBody>
          <a:bodyPr/>
          <a:lstStyle/>
          <a:p>
            <a:pPr/>
            <a:r>
              <a:rPr lang="en-US" altLang="zh-CN" sz="4400"/>
              <a:t>添加示例应用实例</a:t>
            </a:r>
          </a:p>
        </p:txBody>
      </p:sp>
      <p:sp>
        <p:nvSpPr>
          <p:cNvPr id="46083" name="Rectangle 3">
            <a:extLst>
              <a:ext uri="{FF2B5EF4-FFF2-40B4-BE49-F238E27FC236}">
                <a16:creationId xmlns:a16="http://schemas.microsoft.com/office/drawing/2014/main" id="{71F5AF07-4438-47D5-B2B4-7481A0B9CA50}"/>
              </a:ext>
            </a:extLst>
          </p:cNvPr>
          <p:cNvSpPr>
            <a:spLocks noGrp="1" noChangeArrowheads="1"/>
          </p:cNvSpPr>
          <p:nvPr>
            <p:ph idx="1"/>
          </p:nvPr>
        </p:nvSpPr>
        <p:spPr/>
        <p:txBody>
          <a:bodyPr/>
          <a:lstStyle/>
          <a:p>
            <a:pPr/>
            <a:r>
              <a:rPr lang="en-US" altLang="zh-CN" sz="2800"/>
              <a:t>示例问题: 家庭信息系统中的车库门开启器。</a:t>
            </a:r>
          </a:p>
          <a:p>
            <a:pPr/>
            <a:r>
              <a:rPr lang="en-US" altLang="zh-CN" sz="2800"/>
              <a:t>该系统负责通过交换机、遥控器或家庭信息系统提高和降低门。 还可以从家庭信息系统中诊断开瓶器的问题。</a:t>
            </a:r>
          </a:p>
        </p:txBody>
      </p:sp>
    </p:spTree>
  </p:cSld>
  <p:clrMapOvr>
    <a:masterClrMapping/>
  </p:clrMapOvr>
</p:sld>
</file>

<file path=ppt/slides/slide1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9DA2B08-0372-4497-878E-AF28D91A2642}"/>
              </a:ext>
            </a:extLst>
          </p:cNvPr>
          <p:cNvSpPr>
            <a:spLocks noGrp="1" noChangeArrowheads="1"/>
          </p:cNvSpPr>
          <p:nvPr>
            <p:ph type="title"/>
          </p:nvPr>
        </p:nvSpPr>
        <p:spPr>
          <a:xfrm>
            <a:off x="527050" y="-26988"/>
            <a:ext cx="10464800" cy="1143001"/>
          </a:xfrm>
        </p:spPr>
        <p:txBody>
          <a:bodyPr/>
          <a:lstStyle/>
          <a:p>
            <a:pPr/>
            <a:r>
              <a:rPr lang="en-US" altLang="zh-CN" sz="4400"/>
              <a:t>要添加的输入</a:t>
            </a:r>
          </a:p>
        </p:txBody>
      </p:sp>
      <p:sp>
        <p:nvSpPr>
          <p:cNvPr id="47107" name="Rectangle 3">
            <a:extLst>
              <a:ext uri="{FF2B5EF4-FFF2-40B4-BE49-F238E27FC236}">
                <a16:creationId xmlns:a16="http://schemas.microsoft.com/office/drawing/2014/main" id="{1A22CD25-6B1B-4E1E-869D-23BF88EB6D53}"/>
              </a:ext>
            </a:extLst>
          </p:cNvPr>
          <p:cNvSpPr>
            <a:spLocks noGrp="1" noChangeArrowheads="1"/>
          </p:cNvSpPr>
          <p:nvPr>
            <p:ph idx="1"/>
          </p:nvPr>
        </p:nvSpPr>
        <p:spPr/>
        <p:txBody>
          <a:bodyPr/>
          <a:lstStyle/>
          <a:p>
            <a:pPr>
              <a:lnSpc>
                <a:spcPct val="90000"/>
              </a:lnSpc>
            </a:pPr>
            <a:r>
              <a:rPr lang="en-US" altLang="zh-CN" sz="2800"/>
              <a:t>一组要求 (通常表示为用例) 和约束</a:t>
            </a:r>
          </a:p>
          <a:p>
            <a:pPr>
              <a:lnSpc>
                <a:spcPct val="90000"/>
              </a:lnSpc>
            </a:pPr>
            <a:r>
              <a:rPr lang="en-US" altLang="zh-CN" sz="2800"/>
              <a:t>一组质量要求, 表示为系统特定的质量方案, 包括在本例中:</a:t>
            </a:r>
          </a:p>
          <a:p>
            <a:pPr lvl="1">
              <a:lnSpc>
                <a:spcPct val="90000"/>
              </a:lnSpc>
            </a:pPr>
            <a:r>
              <a:rPr lang="en-US" altLang="zh-CN" sz="2400"/>
              <a:t>产品线上的各种产品都有不同的开、关门设备和控制装置。 它们可能包括家庭信息系统中的控件</a:t>
            </a:r>
          </a:p>
          <a:p>
            <a:pPr>
              <a:lnSpc>
                <a:spcPct val="90000"/>
              </a:lnSpc>
            </a:pPr>
            <a:endParaRPr lang="en-US" altLang="zh-CN" sz="2800"/>
          </a:p>
        </p:txBody>
      </p:sp>
    </p:spTree>
  </p:cSld>
  <p:clrMapOvr>
    <a:masterClrMapping/>
  </p:clrMapOvr>
</p:sld>
</file>

<file path=ppt/slides/slide1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83AF7CA-204D-433A-B936-5E827EC2195E}"/>
              </a:ext>
            </a:extLst>
          </p:cNvPr>
          <p:cNvSpPr>
            <a:spLocks noGrp="1" noChangeArrowheads="1"/>
          </p:cNvSpPr>
          <p:nvPr>
            <p:ph type="title"/>
          </p:nvPr>
        </p:nvSpPr>
        <p:spPr>
          <a:xfrm>
            <a:off x="527050" y="-26988"/>
            <a:ext cx="10464800" cy="1143001"/>
          </a:xfrm>
        </p:spPr>
        <p:txBody>
          <a:bodyPr/>
          <a:lstStyle/>
          <a:p>
            <a:pPr/>
            <a:r>
              <a:rPr lang="en-US" altLang="zh-CN" sz="4400"/>
              <a:t>要添加的输入 (续)</a:t>
            </a:r>
          </a:p>
        </p:txBody>
      </p:sp>
      <p:sp>
        <p:nvSpPr>
          <p:cNvPr id="48131" name="Rectangle 3">
            <a:extLst>
              <a:ext uri="{FF2B5EF4-FFF2-40B4-BE49-F238E27FC236}">
                <a16:creationId xmlns:a16="http://schemas.microsoft.com/office/drawing/2014/main" id="{F0918C72-06F1-437F-8CFD-62EFE376B699}"/>
              </a:ext>
            </a:extLst>
          </p:cNvPr>
          <p:cNvSpPr>
            <a:spLocks noGrp="1" noChangeArrowheads="1"/>
          </p:cNvSpPr>
          <p:nvPr>
            <p:ph idx="1"/>
          </p:nvPr>
        </p:nvSpPr>
        <p:spPr>
          <a:xfrm>
            <a:off x="914400" y="1600200"/>
            <a:ext cx="9296400" cy="4495800"/>
          </a:xfrm>
        </p:spPr>
        <p:txBody>
          <a:bodyPr/>
          <a:lstStyle/>
          <a:p>
            <a:pPr>
              <a:lnSpc>
                <a:spcPct val="90000"/>
              </a:lnSpc>
            </a:pPr>
            <a:r>
              <a:rPr lang="en-US" altLang="zh-CN" sz="2800"/>
              <a:t>一套质量要求 (续):</a:t>
            </a:r>
          </a:p>
          <a:p>
            <a:pPr lvl="1">
              <a:lnSpc>
                <a:spcPct val="90000"/>
              </a:lnSpc>
            </a:pPr>
            <a:r>
              <a:rPr lang="en-US" altLang="zh-CN" sz="2400"/>
              <a:t>在不同产品中使用的处理器将有所不同。</a:t>
            </a:r>
          </a:p>
          <a:p>
            <a:pPr lvl="1">
              <a:lnSpc>
                <a:spcPct val="90000"/>
              </a:lnSpc>
            </a:pPr>
            <a:r>
              <a:rPr lang="en-US" altLang="zh-CN" sz="2400"/>
              <a:t>如果车库门在降落期间检测到障碍物 (人或物体), 它必须在0.1 秒内停止 (交替重新打开)。</a:t>
            </a:r>
          </a:p>
          <a:p>
            <a:pPr lvl="1">
              <a:lnSpc>
                <a:spcPct val="90000"/>
              </a:lnSpc>
            </a:pPr>
            <a:r>
              <a:rPr lang="en-US" altLang="zh-CN" sz="2400"/>
              <a:t>车库门开启器应该可以从家庭信息系统中使用特定于产品的诊断协议进行诊断和管理。</a:t>
            </a:r>
          </a:p>
        </p:txBody>
      </p:sp>
    </p:spTree>
  </p:cSld>
  <p:clrMapOvr>
    <a:masterClrMapping/>
  </p:clrMapOvr>
</p:sld>
</file>

<file path=ppt/slides/slide1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A2B6628-3F12-4461-9A1C-A48772C56C12}"/>
              </a:ext>
            </a:extLst>
          </p:cNvPr>
          <p:cNvSpPr>
            <a:spLocks noGrp="1" noChangeArrowheads="1"/>
          </p:cNvSpPr>
          <p:nvPr>
            <p:ph type="title"/>
          </p:nvPr>
        </p:nvSpPr>
        <p:spPr>
          <a:xfrm>
            <a:off x="527050" y="-26988"/>
            <a:ext cx="10464800" cy="1143001"/>
          </a:xfrm>
        </p:spPr>
        <p:txBody>
          <a:bodyPr/>
          <a:lstStyle/>
          <a:p>
            <a:pPr/>
            <a:r>
              <a:rPr lang="en-US" altLang="zh-CN" sz="4400"/>
              <a:t>添加步骤</a:t>
            </a:r>
          </a:p>
        </p:txBody>
      </p:sp>
      <p:sp>
        <p:nvSpPr>
          <p:cNvPr id="49155" name="Rectangle 3">
            <a:extLst>
              <a:ext uri="{FF2B5EF4-FFF2-40B4-BE49-F238E27FC236}">
                <a16:creationId xmlns:a16="http://schemas.microsoft.com/office/drawing/2014/main" id="{09F34D0B-408D-42B2-B8C8-5B86D566176C}"/>
              </a:ext>
            </a:extLst>
          </p:cNvPr>
          <p:cNvSpPr>
            <a:spLocks noGrp="1" noChangeArrowheads="1"/>
          </p:cNvSpPr>
          <p:nvPr>
            <p:ph idx="1"/>
          </p:nvPr>
        </p:nvSpPr>
        <p:spPr/>
        <p:txBody>
          <a:bodyPr/>
          <a:lstStyle/>
          <a:p>
            <a:pPr marL="533400" indent="-533400">
              <a:buFont typeface="Wingdings" panose="05000000000000000000" pitchFamily="2" charset="2"/>
              <a:buAutoNum type="arabicPeriod"/>
            </a:pPr>
            <a:r>
              <a:rPr lang="en-US" altLang="zh-CN" sz="2800"/>
              <a:t>选择要分解的模块-开始的模块通常是整个系统。</a:t>
            </a:r>
          </a:p>
          <a:p>
            <a:pPr marL="533400" indent="-533400">
              <a:buFont typeface="Wingdings" panose="05000000000000000000" pitchFamily="2" charset="2"/>
              <a:buAutoNum type="arabicPeriod"/>
            </a:pPr>
            <a:r>
              <a:rPr lang="en-US" altLang="zh-CN" sz="2800"/>
              <a:t>根据以下步骤细化模块:</a:t>
            </a:r>
          </a:p>
          <a:p>
            <a:pPr marL="933450" lvl="1" indent="-476250">
              <a:buFont typeface="Wingdings" panose="05000000000000000000" pitchFamily="2" charset="2"/>
              <a:buAutoNum type="alphaLcPeriod"/>
            </a:pPr>
            <a:r>
              <a:rPr lang="en-US" altLang="zh-CN" sz="2400"/>
              <a:t>从具体质量方案和功能要求的集合中选择体系结构驱动程序。</a:t>
            </a:r>
          </a:p>
          <a:p>
            <a:pPr marL="933450" lvl="1" indent="-476250">
              <a:buFont typeface="Wingdings" panose="05000000000000000000" pitchFamily="2" charset="2"/>
              <a:buAutoNum type="alphaLcPeriod"/>
            </a:pPr>
            <a:r>
              <a:rPr lang="en-US" altLang="zh-CN" sz="2400"/>
              <a:t>根据可用于实现驱动程序的策略, 选择满足体系结构驱动程序的体系结构模式。</a:t>
            </a:r>
          </a:p>
          <a:p>
            <a:pPr marL="933450" lvl="1" indent="-476250">
              <a:buFont typeface="Wingdings" panose="05000000000000000000" pitchFamily="2" charset="2"/>
              <a:buAutoNum type="alphaLcPeriod"/>
            </a:pPr>
            <a:endParaRPr lang="en-US" altLang="zh-CN" sz="2400"/>
          </a:p>
        </p:txBody>
      </p:sp>
    </p:spTree>
  </p:cSld>
  <p:clrMapOvr>
    <a:masterClrMapping/>
  </p:clrMapOvr>
</p:sld>
</file>

<file path=ppt/slides/slide1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CD49013-117E-43FE-BC09-2EFFFE093A73}"/>
              </a:ext>
            </a:extLst>
          </p:cNvPr>
          <p:cNvSpPr>
            <a:spLocks noGrp="1" noChangeArrowheads="1"/>
          </p:cNvSpPr>
          <p:nvPr>
            <p:ph type="title"/>
          </p:nvPr>
        </p:nvSpPr>
        <p:spPr>
          <a:xfrm>
            <a:off x="527050" y="-26988"/>
            <a:ext cx="10464800" cy="1143001"/>
          </a:xfrm>
        </p:spPr>
        <p:txBody>
          <a:bodyPr/>
          <a:lstStyle/>
          <a:p>
            <a:pPr/>
            <a:r>
              <a:rPr lang="en-US" altLang="zh-CN" sz="4400"/>
              <a:t>添加步骤 (续)</a:t>
            </a:r>
          </a:p>
        </p:txBody>
      </p:sp>
      <p:sp>
        <p:nvSpPr>
          <p:cNvPr id="50179" name="Rectangle 3">
            <a:extLst>
              <a:ext uri="{FF2B5EF4-FFF2-40B4-BE49-F238E27FC236}">
                <a16:creationId xmlns:a16="http://schemas.microsoft.com/office/drawing/2014/main" id="{B773387C-15A3-41D1-A4C4-D22CC47DB64C}"/>
              </a:ext>
            </a:extLst>
          </p:cNvPr>
          <p:cNvSpPr>
            <a:spLocks noGrp="1" noChangeArrowheads="1"/>
          </p:cNvSpPr>
          <p:nvPr>
            <p:ph idx="1"/>
          </p:nvPr>
        </p:nvSpPr>
        <p:spPr/>
        <p:txBody>
          <a:bodyPr/>
          <a:lstStyle/>
          <a:p>
            <a:pPr marL="533400" indent="-533400">
              <a:lnSpc>
                <a:spcPct val="90000"/>
              </a:lnSpc>
              <a:buFont typeface="Wingdings" panose="05000000000000000000" pitchFamily="2" charset="2"/>
              <a:buAutoNum type="arabicPeriod" startAt="2"/>
            </a:pPr>
            <a:r>
              <a:rPr lang="en-US" altLang="zh-CN" sz="2800"/>
              <a:t>根据以下步骤细化模块 (续):</a:t>
            </a:r>
          </a:p>
          <a:p>
            <a:pPr marL="933450" lvl="1" indent="-476250">
              <a:lnSpc>
                <a:spcPct val="90000"/>
              </a:lnSpc>
              <a:buFont typeface="Wingdings" panose="05000000000000000000" pitchFamily="2" charset="2"/>
              <a:buAutoNum type="alphaLcPeriod" startAt="3"/>
            </a:pPr>
            <a:r>
              <a:rPr lang="en-US" altLang="zh-CN" sz="2400"/>
              <a:t>实例化模块并从用例中分配功能, 并使用多个视图表示。</a:t>
            </a:r>
          </a:p>
          <a:p>
            <a:pPr marL="933450" lvl="1" indent="-476250">
              <a:lnSpc>
                <a:spcPct val="90000"/>
              </a:lnSpc>
              <a:buFont typeface="Wingdings" panose="05000000000000000000" pitchFamily="2" charset="2"/>
              <a:buAutoNum type="alphaLcPeriod" startAt="3"/>
            </a:pPr>
            <a:r>
              <a:rPr lang="en-US" altLang="zh-CN" sz="2400"/>
              <a:t>定义子模块的接口。 该分解提供模块和约束的类型的模式交互。 在每个模块的接口文档中记录此信息。</a:t>
            </a:r>
          </a:p>
        </p:txBody>
      </p:sp>
    </p:spTree>
  </p:cSld>
  <p:clrMapOvr>
    <a:masterClrMapping/>
  </p:clrMapOvr>
</p:sld>
</file>

<file path=ppt/slides/slide1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2DBCECC-EDC5-427F-BCAF-1A9D40A34EF9}"/>
              </a:ext>
            </a:extLst>
          </p:cNvPr>
          <p:cNvSpPr>
            <a:spLocks noGrp="1" noChangeArrowheads="1"/>
          </p:cNvSpPr>
          <p:nvPr>
            <p:ph type="title"/>
          </p:nvPr>
        </p:nvSpPr>
        <p:spPr>
          <a:xfrm>
            <a:off x="527050" y="-26988"/>
            <a:ext cx="10464800" cy="1143001"/>
          </a:xfrm>
        </p:spPr>
        <p:txBody>
          <a:bodyPr/>
          <a:lstStyle/>
          <a:p>
            <a:pPr/>
            <a:r>
              <a:rPr lang="en-US" altLang="zh-CN" sz="4400"/>
              <a:t>添加步骤 (续)</a:t>
            </a:r>
          </a:p>
        </p:txBody>
      </p:sp>
      <p:sp>
        <p:nvSpPr>
          <p:cNvPr id="51203" name="Rectangle 3">
            <a:extLst>
              <a:ext uri="{FF2B5EF4-FFF2-40B4-BE49-F238E27FC236}">
                <a16:creationId xmlns:a16="http://schemas.microsoft.com/office/drawing/2014/main" id="{EA553836-ABE3-4DCB-AEA0-E3696921FC1A}"/>
              </a:ext>
            </a:extLst>
          </p:cNvPr>
          <p:cNvSpPr>
            <a:spLocks noGrp="1" noChangeArrowheads="1"/>
          </p:cNvSpPr>
          <p:nvPr>
            <p:ph idx="1"/>
          </p:nvPr>
        </p:nvSpPr>
        <p:spPr/>
        <p:txBody>
          <a:bodyPr/>
          <a:lstStyle/>
          <a:p>
            <a:pPr marL="533400" indent="-533400">
              <a:buFont typeface="Wingdings" panose="05000000000000000000" pitchFamily="2" charset="2"/>
              <a:buAutoNum type="arabicPeriod" startAt="2"/>
            </a:pPr>
            <a:r>
              <a:rPr lang="en-US" altLang="zh-CN" sz="2800"/>
              <a:t>根据以下步骤细化模块 (续):</a:t>
            </a:r>
          </a:p>
          <a:p>
            <a:pPr marL="933450" lvl="1" indent="-476250">
              <a:buFont typeface="Wingdings" panose="05000000000000000000" pitchFamily="2" charset="2"/>
              <a:buAutoNum type="alphaLcPeriod" startAt="5"/>
            </a:pPr>
            <a:r>
              <a:rPr lang="en-US" altLang="zh-CN" sz="2400"/>
              <a:t>验证和细化用例和质量方案, 并使其成为子模块的约束。</a:t>
            </a:r>
          </a:p>
          <a:p>
            <a:pPr marL="533400" indent="-533400">
              <a:buFont typeface="Wingdings" panose="05000000000000000000" pitchFamily="2" charset="2"/>
              <a:buAutoNum type="arabicPeriod" startAt="2"/>
            </a:pPr>
            <a:r>
              <a:rPr lang="en-US" altLang="zh-CN" sz="2800"/>
              <a:t>对需要进一步分解的每个模块重复上述步骤。</a:t>
            </a:r>
          </a:p>
        </p:txBody>
      </p:sp>
    </p:spTree>
  </p:cSld>
  <p:clrMapOvr>
    <a:masterClrMapping/>
  </p:clrMapOvr>
</p:sld>
</file>

<file path=ppt/slides/slide1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AC0ACC0-C4A1-4EB3-9CF7-A7480A354044}"/>
              </a:ext>
            </a:extLst>
          </p:cNvPr>
          <p:cNvSpPr>
            <a:spLocks noGrp="1" noChangeArrowheads="1"/>
          </p:cNvSpPr>
          <p:nvPr>
            <p:ph type="title"/>
          </p:nvPr>
        </p:nvSpPr>
        <p:spPr>
          <a:xfrm>
            <a:off x="527050" y="-26988"/>
            <a:ext cx="10464800" cy="1143001"/>
          </a:xfrm>
        </p:spPr>
        <p:txBody>
          <a:bodyPr/>
          <a:lstStyle/>
          <a:p>
            <a:pPr/>
            <a:r>
              <a:rPr lang="en-US" altLang="zh-CN" sz="4400"/>
              <a:t>1. 选择要分解的模块</a:t>
            </a:r>
          </a:p>
        </p:txBody>
      </p:sp>
      <p:sp>
        <p:nvSpPr>
          <p:cNvPr id="52227" name="Rectangle 3">
            <a:extLst>
              <a:ext uri="{FF2B5EF4-FFF2-40B4-BE49-F238E27FC236}">
                <a16:creationId xmlns:a16="http://schemas.microsoft.com/office/drawing/2014/main" id="{763471B4-3F57-4918-BD45-8A9E53394D99}"/>
              </a:ext>
            </a:extLst>
          </p:cNvPr>
          <p:cNvSpPr>
            <a:spLocks noGrp="1" noChangeArrowheads="1"/>
          </p:cNvSpPr>
          <p:nvPr>
            <p:ph idx="1"/>
          </p:nvPr>
        </p:nvSpPr>
        <p:spPr/>
        <p:txBody>
          <a:bodyPr/>
          <a:lstStyle/>
          <a:p>
            <a:pPr/>
            <a:r>
              <a:rPr lang="en-US" altLang="zh-CN" sz="2800"/>
              <a:t>在我们的例子中, 我们从整个系统开始, 车库门开启系统。</a:t>
            </a:r>
          </a:p>
          <a:p>
            <a:pPr/>
            <a:r>
              <a:rPr lang="en-US" altLang="zh-CN" sz="2800"/>
              <a:t>在这个级别上的一个约束是, 开启器必须与家庭信息系统互操作。</a:t>
            </a:r>
          </a:p>
        </p:txBody>
      </p:sp>
    </p:spTree>
  </p:cSld>
  <p:clrMapOvr>
    <a:masterClrMapping/>
  </p:clrMapOvr>
</p:sld>
</file>

<file path=ppt/slides/slide1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EFA5F98-E39D-41E6-B373-6CE919114409}"/>
              </a:ext>
            </a:extLst>
          </p:cNvPr>
          <p:cNvSpPr>
            <a:spLocks noGrp="1" noChangeArrowheads="1"/>
          </p:cNvSpPr>
          <p:nvPr>
            <p:ph type="title"/>
          </p:nvPr>
        </p:nvSpPr>
        <p:spPr>
          <a:xfrm>
            <a:off x="527050" y="-26988"/>
            <a:ext cx="10464800" cy="1143001"/>
          </a:xfrm>
        </p:spPr>
        <p:txBody>
          <a:bodyPr/>
          <a:lstStyle/>
          <a:p>
            <a:pPr/>
            <a:r>
              <a:rPr lang="en-US" altLang="zh-CN" sz="4400"/>
              <a:t>2a. 选择体系结构驱动程序</a:t>
            </a:r>
          </a:p>
        </p:txBody>
      </p:sp>
      <p:sp>
        <p:nvSpPr>
          <p:cNvPr id="53251" name="Rectangle 3">
            <a:extLst>
              <a:ext uri="{FF2B5EF4-FFF2-40B4-BE49-F238E27FC236}">
                <a16:creationId xmlns:a16="http://schemas.microsoft.com/office/drawing/2014/main" id="{5EA2D3CD-91DF-4152-803C-C1EC5C2A5A9A}"/>
              </a:ext>
            </a:extLst>
          </p:cNvPr>
          <p:cNvSpPr>
            <a:spLocks noGrp="1" noChangeArrowheads="1"/>
          </p:cNvSpPr>
          <p:nvPr>
            <p:ph idx="1"/>
          </p:nvPr>
        </p:nvSpPr>
        <p:spPr/>
        <p:txBody>
          <a:bodyPr/>
          <a:lstStyle/>
          <a:p>
            <a:pPr/>
            <a:r>
              <a:rPr lang="en-US" altLang="zh-CN" sz="2800"/>
              <a:t>前面给出的四方案表明了以下方面的要求:</a:t>
            </a:r>
          </a:p>
          <a:p>
            <a:pPr lvl="1"/>
            <a:r>
              <a:rPr lang="en-US" altLang="zh-CN" sz="2400"/>
              <a:t>实时性能</a:t>
            </a:r>
          </a:p>
          <a:p>
            <a:pPr lvl="1"/>
            <a:r>
              <a:rPr lang="en-US" altLang="zh-CN" sz="2400"/>
              <a:t>适应性支持产品线</a:t>
            </a:r>
          </a:p>
          <a:p>
            <a:pPr lvl="1"/>
            <a:r>
              <a:rPr lang="en-US" altLang="zh-CN" sz="2400"/>
              <a:t>在线诊断</a:t>
            </a:r>
          </a:p>
          <a:p>
            <a:pPr/>
            <a:r>
              <a:rPr lang="en-US" altLang="zh-CN" sz="2800"/>
              <a:t>一般而言, 可能需要进行详细调查, 以确定给定的要求是否真的是驱动因素。</a:t>
            </a:r>
          </a:p>
        </p:txBody>
      </p:sp>
    </p:spTree>
  </p:cSld>
  <p:clrMapOvr>
    <a:masterClrMapping/>
  </p:clrMapOvr>
</p:sld>
</file>

<file path=ppt/slides/slide1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E110FA4-BCD3-483E-858D-B2E90A715E30}"/>
              </a:ext>
            </a:extLst>
          </p:cNvPr>
          <p:cNvSpPr>
            <a:spLocks noGrp="1" noChangeArrowheads="1"/>
          </p:cNvSpPr>
          <p:nvPr>
            <p:ph type="title"/>
          </p:nvPr>
        </p:nvSpPr>
        <p:spPr>
          <a:xfrm>
            <a:off x="527050" y="-26988"/>
            <a:ext cx="10464800" cy="1143001"/>
          </a:xfrm>
        </p:spPr>
        <p:txBody>
          <a:bodyPr/>
          <a:lstStyle/>
          <a:p>
            <a:pPr/>
            <a:r>
              <a:rPr lang="en-US" altLang="zh-CN" sz="4400"/>
              <a:t>2a. 选择架构驱动程序 (续)</a:t>
            </a:r>
          </a:p>
        </p:txBody>
      </p:sp>
      <p:sp>
        <p:nvSpPr>
          <p:cNvPr id="54275" name="Rectangle 3">
            <a:extLst>
              <a:ext uri="{FF2B5EF4-FFF2-40B4-BE49-F238E27FC236}">
                <a16:creationId xmlns:a16="http://schemas.microsoft.com/office/drawing/2014/main" id="{1BC59BDE-6845-4472-B06C-689EE91E34CB}"/>
              </a:ext>
            </a:extLst>
          </p:cNvPr>
          <p:cNvSpPr>
            <a:spLocks noGrp="1" noChangeArrowheads="1"/>
          </p:cNvSpPr>
          <p:nvPr>
            <p:ph idx="1"/>
          </p:nvPr>
        </p:nvSpPr>
        <p:spPr/>
        <p:txBody>
          <a:bodyPr/>
          <a:lstStyle/>
          <a:p>
            <a:pPr/>
            <a:r>
              <a:rPr lang="en-US" altLang="zh-CN" sz="2800"/>
              <a:t>我们不把所有要求视为平等。</a:t>
            </a:r>
          </a:p>
          <a:p>
            <a:pPr/>
            <a:r>
              <a:rPr lang="en-US" altLang="zh-CN" sz="2800"/>
              <a:t>不太重要的要求在最重要的制约之内被满足。</a:t>
            </a:r>
          </a:p>
          <a:p>
            <a:pPr/>
            <a:r>
              <a:rPr lang="en-US" altLang="zh-CN" sz="2800"/>
              <a:t>这是添加和其他体系结构设计方法之间的显著差异。</a:t>
            </a:r>
          </a:p>
        </p:txBody>
      </p:sp>
    </p:spTree>
  </p:cSld>
  <p:clrMapOvr>
    <a:masterClrMapping/>
  </p:clrMapOvr>
</p:sld>
</file>

<file path=ppt/slides/slide1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E09BA03-D88F-4E79-9EC3-632B41CEEF0F}"/>
              </a:ext>
            </a:extLst>
          </p:cNvPr>
          <p:cNvSpPr>
            <a:spLocks noGrp="1" noChangeArrowheads="1"/>
          </p:cNvSpPr>
          <p:nvPr>
            <p:ph type="title"/>
          </p:nvPr>
        </p:nvSpPr>
        <p:spPr>
          <a:xfrm>
            <a:off x="527050" y="-26988"/>
            <a:ext cx="10464800" cy="1143001"/>
          </a:xfrm>
        </p:spPr>
        <p:txBody>
          <a:bodyPr/>
          <a:lstStyle/>
          <a:p>
            <a:pPr/>
            <a:r>
              <a:rPr lang="en-US" altLang="zh-CN" sz="4400"/>
              <a:t>2b. 选择架构模式</a:t>
            </a:r>
          </a:p>
        </p:txBody>
      </p:sp>
      <p:sp>
        <p:nvSpPr>
          <p:cNvPr id="55299" name="Rectangle 3">
            <a:extLst>
              <a:ext uri="{FF2B5EF4-FFF2-40B4-BE49-F238E27FC236}">
                <a16:creationId xmlns:a16="http://schemas.microsoft.com/office/drawing/2014/main" id="{7FE3938F-915C-47FE-B046-9A40D72F346A}"/>
              </a:ext>
            </a:extLst>
          </p:cNvPr>
          <p:cNvSpPr>
            <a:spLocks noGrp="1" noChangeArrowheads="1"/>
          </p:cNvSpPr>
          <p:nvPr>
            <p:ph idx="1"/>
          </p:nvPr>
        </p:nvSpPr>
        <p:spPr/>
        <p:txBody>
          <a:bodyPr/>
          <a:lstStyle/>
          <a:p>
            <a:pPr>
              <a:lnSpc>
                <a:spcPct val="90000"/>
              </a:lnSpc>
            </a:pPr>
            <a:r>
              <a:rPr lang="en-US" altLang="zh-CN" sz="2800"/>
              <a:t>解释器的使用是在运行时实现适应性的优秀技术, 但它对性能有负面影响。</a:t>
            </a:r>
          </a:p>
          <a:p>
            <a:pPr>
              <a:lnSpc>
                <a:spcPct val="90000"/>
              </a:lnSpc>
            </a:pPr>
            <a:r>
              <a:rPr lang="en-US" altLang="zh-CN" sz="2800"/>
              <a:t>使用解释器的决定取决于适应性与性能的相对重要性。</a:t>
            </a:r>
          </a:p>
          <a:p>
            <a:pPr>
              <a:lnSpc>
                <a:spcPct val="90000"/>
              </a:lnSpc>
            </a:pPr>
            <a:r>
              <a:rPr lang="en-US" altLang="zh-CN" sz="2800"/>
              <a:t>一个可能的决定是只为模式的一部分使用解释器。</a:t>
            </a:r>
          </a:p>
        </p:txBody>
      </p:sp>
    </p:spTree>
  </p:cSld>
  <p:clrMapOvr>
    <a:masterClrMapping/>
  </p:clrMapOvr>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13">
            <a:extLst>
              <a:ext uri="{FF2B5EF4-FFF2-40B4-BE49-F238E27FC236}">
                <a16:creationId xmlns:a16="http://schemas.microsoft.com/office/drawing/2014/main" id="{307CBADA-2643-4C40-B0B0-814BD49AEF6F}"/>
              </a:ext>
            </a:extLst>
          </p:cNvPr>
          <p:cNvSpPr>
            <a:spLocks noGrp="1"/>
          </p:cNvSpPr>
          <p:nvPr>
            <p:ph type="sldNum" sz="quarter" idx="12"/>
          </p:nvPr>
        </p:nvSpPr>
        <p:spPr bwMode="auto">
          <a:xfrm>
            <a:off x="10261600" y="6442075"/>
            <a:ext cx="2844800" cy="193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731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ts val="1538"/>
              </a:lnSpc>
              <a:spcBef>
                <a:spcPct val="0"/>
              </a:spcBef>
              <a:spcAft>
                <a:spcPct val="0"/>
              </a:spcAft>
            </a:pPr>
            <a:fld id="{6E935E4F-DDEC-4A53-A58E-50568D3EA8B9}" type="slidenum">
              <a:rPr lang="zh-CN" altLang="zh-CN" sz="1400" smtClean="0">
                <a:solidFill>
                  <a:schemeClr val="bg1"/>
                </a:solidFill>
                <a:latin typeface="Tahoma" panose="020B0604030504040204" pitchFamily="34" charset="0"/>
                <a:cs typeface="Tahoma" panose="020B0604030504040204" pitchFamily="34" charset="0"/>
              </a:rPr>
              <a:pPr fontAlgn="base">
                <a:lnSpc>
                  <a:spcPts val="1538"/>
                </a:lnSpc>
                <a:spcBef>
                  <a:spcPct val="0"/>
                </a:spcBef>
                <a:spcAft>
                  <a:spcPct val="0"/>
                </a:spcAft>
              </a:pPr>
              <a:t>2</a:t>
            </a:fld>
            <a:endParaRPr lang="zh-CN" altLang="zh-CN" sz="1400">
              <a:solidFill>
                <a:schemeClr val="bg1"/>
              </a:solidFill>
              <a:latin typeface="Tahoma" panose="020B0604030504040204" pitchFamily="34" charset="0"/>
              <a:cs typeface="Tahoma" panose="020B0604030504040204" pitchFamily="34" charset="0"/>
            </a:endParaRPr>
          </a:p>
        </p:txBody>
      </p:sp>
      <p:sp>
        <p:nvSpPr>
          <p:cNvPr id="34819" name="object 3">
            <a:extLst>
              <a:ext uri="{FF2B5EF4-FFF2-40B4-BE49-F238E27FC236}">
                <a16:creationId xmlns:a16="http://schemas.microsoft.com/office/drawing/2014/main" id="{44252AC0-81A5-4636-BA3B-9F2C0AB9E813}"/>
              </a:ext>
            </a:extLst>
          </p:cNvPr>
          <p:cNvSpPr>
            <a:spLocks noChangeArrowheads="1"/>
          </p:cNvSpPr>
          <p:nvPr/>
        </p:nvSpPr>
        <p:spPr bwMode="auto">
          <a:xfrm>
            <a:off x="2044700" y="2438400"/>
            <a:ext cx="8267700" cy="27686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sz="3600"/>
          </a:p>
        </p:txBody>
      </p:sp>
      <p:sp>
        <p:nvSpPr>
          <p:cNvPr id="34820" name="object 4">
            <a:extLst>
              <a:ext uri="{FF2B5EF4-FFF2-40B4-BE49-F238E27FC236}">
                <a16:creationId xmlns:a16="http://schemas.microsoft.com/office/drawing/2014/main" id="{9F16F562-C0D2-4481-8D52-4613C545CF6F}"/>
              </a:ext>
            </a:extLst>
          </p:cNvPr>
          <p:cNvSpPr>
            <a:spLocks/>
          </p:cNvSpPr>
          <p:nvPr/>
        </p:nvSpPr>
        <p:spPr bwMode="auto">
          <a:xfrm>
            <a:off x="2108200" y="2473325"/>
            <a:ext cx="8140700" cy="2641600"/>
          </a:xfrm>
          <a:custGeom>
            <a:avLst/>
            <a:gdLst>
              <a:gd name="T0" fmla="*/ 7976684 w 8140700"/>
              <a:gd name="T1" fmla="*/ 0 h 2641600"/>
              <a:gd name="T2" fmla="*/ 164015 w 8140700"/>
              <a:gd name="T3" fmla="*/ 0 h 2641600"/>
              <a:gd name="T4" fmla="*/ 120413 w 8140700"/>
              <a:gd name="T5" fmla="*/ 5858 h 2641600"/>
              <a:gd name="T6" fmla="*/ 81233 w 8140700"/>
              <a:gd name="T7" fmla="*/ 22393 h 2641600"/>
              <a:gd name="T8" fmla="*/ 48039 w 8140700"/>
              <a:gd name="T9" fmla="*/ 48039 h 2641600"/>
              <a:gd name="T10" fmla="*/ 22392 w 8140700"/>
              <a:gd name="T11" fmla="*/ 81233 h 2641600"/>
              <a:gd name="T12" fmla="*/ 5858 w 8140700"/>
              <a:gd name="T13" fmla="*/ 120413 h 2641600"/>
              <a:gd name="T14" fmla="*/ 0 w 8140700"/>
              <a:gd name="T15" fmla="*/ 164015 h 2641600"/>
              <a:gd name="T16" fmla="*/ 0 w 8140700"/>
              <a:gd name="T17" fmla="*/ 2477584 h 2641600"/>
              <a:gd name="T18" fmla="*/ 5858 w 8140700"/>
              <a:gd name="T19" fmla="*/ 2521186 h 2641600"/>
              <a:gd name="T20" fmla="*/ 22392 w 8140700"/>
              <a:gd name="T21" fmla="*/ 2560366 h 2641600"/>
              <a:gd name="T22" fmla="*/ 48039 w 8140700"/>
              <a:gd name="T23" fmla="*/ 2593560 h 2641600"/>
              <a:gd name="T24" fmla="*/ 81233 w 8140700"/>
              <a:gd name="T25" fmla="*/ 2619206 h 2641600"/>
              <a:gd name="T26" fmla="*/ 120413 w 8140700"/>
              <a:gd name="T27" fmla="*/ 2635741 h 2641600"/>
              <a:gd name="T28" fmla="*/ 164015 w 8140700"/>
              <a:gd name="T29" fmla="*/ 2641600 h 2641600"/>
              <a:gd name="T30" fmla="*/ 7976684 w 8140700"/>
              <a:gd name="T31" fmla="*/ 2641600 h 2641600"/>
              <a:gd name="T32" fmla="*/ 8020286 w 8140700"/>
              <a:gd name="T33" fmla="*/ 2635741 h 2641600"/>
              <a:gd name="T34" fmla="*/ 8059466 w 8140700"/>
              <a:gd name="T35" fmla="*/ 2619206 h 2641600"/>
              <a:gd name="T36" fmla="*/ 8092660 w 8140700"/>
              <a:gd name="T37" fmla="*/ 2593560 h 2641600"/>
              <a:gd name="T38" fmla="*/ 8118306 w 8140700"/>
              <a:gd name="T39" fmla="*/ 2560366 h 2641600"/>
              <a:gd name="T40" fmla="*/ 8134841 w 8140700"/>
              <a:gd name="T41" fmla="*/ 2521186 h 2641600"/>
              <a:gd name="T42" fmla="*/ 8140700 w 8140700"/>
              <a:gd name="T43" fmla="*/ 2477584 h 2641600"/>
              <a:gd name="T44" fmla="*/ 8140700 w 8140700"/>
              <a:gd name="T45" fmla="*/ 164015 h 2641600"/>
              <a:gd name="T46" fmla="*/ 8134841 w 8140700"/>
              <a:gd name="T47" fmla="*/ 120413 h 2641600"/>
              <a:gd name="T48" fmla="*/ 8118306 w 8140700"/>
              <a:gd name="T49" fmla="*/ 81233 h 2641600"/>
              <a:gd name="T50" fmla="*/ 8092660 w 8140700"/>
              <a:gd name="T51" fmla="*/ 48039 h 2641600"/>
              <a:gd name="T52" fmla="*/ 8059466 w 8140700"/>
              <a:gd name="T53" fmla="*/ 22393 h 2641600"/>
              <a:gd name="T54" fmla="*/ 8020286 w 8140700"/>
              <a:gd name="T55" fmla="*/ 5858 h 2641600"/>
              <a:gd name="T56" fmla="*/ 7976684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821" name="object 5">
            <a:extLst>
              <a:ext uri="{FF2B5EF4-FFF2-40B4-BE49-F238E27FC236}">
                <a16:creationId xmlns:a16="http://schemas.microsoft.com/office/drawing/2014/main" id="{1D6BE646-F38D-4C42-85D1-753C348E7AEB}"/>
              </a:ext>
            </a:extLst>
          </p:cNvPr>
          <p:cNvSpPr>
            <a:spLocks/>
          </p:cNvSpPr>
          <p:nvPr/>
        </p:nvSpPr>
        <p:spPr bwMode="auto">
          <a:xfrm>
            <a:off x="1524000" y="6591300"/>
            <a:ext cx="9144000" cy="266700"/>
          </a:xfrm>
          <a:custGeom>
            <a:avLst/>
            <a:gdLst>
              <a:gd name="T0" fmla="*/ 0 w 9144000"/>
              <a:gd name="T1" fmla="*/ 266700 h 266700"/>
              <a:gd name="T2" fmla="*/ 0 w 9144000"/>
              <a:gd name="T3" fmla="*/ 0 h 266700"/>
              <a:gd name="T4" fmla="*/ 9144000 w 9144000"/>
              <a:gd name="T5" fmla="*/ 0 h 266700"/>
              <a:gd name="T6" fmla="*/ 9144000 w 9144000"/>
              <a:gd name="T7" fmla="*/ 266700 h 266700"/>
              <a:gd name="T8" fmla="*/ 0 w 9144000"/>
              <a:gd name="T9" fmla="*/ 266700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822" name="object 8">
            <a:extLst>
              <a:ext uri="{FF2B5EF4-FFF2-40B4-BE49-F238E27FC236}">
                <a16:creationId xmlns:a16="http://schemas.microsoft.com/office/drawing/2014/main" id="{FF334B6C-7D23-4E1F-A61E-5BF1F94BB33B}"/>
              </a:ext>
            </a:extLst>
          </p:cNvPr>
          <p:cNvSpPr>
            <a:spLocks noGrp="1"/>
          </p:cNvSpPr>
          <p:nvPr>
            <p:ph type="title"/>
          </p:nvPr>
        </p:nvSpPr>
        <p:spPr>
          <a:xfrm>
            <a:off x="2971800" y="3340100"/>
            <a:ext cx="6650038" cy="977900"/>
          </a:xfrm>
        </p:spPr>
        <p:txBody>
          <a:bodyPr>
            <a:spAutoFit/>
          </a:bodyPr>
          <a:lstStyle/>
          <a:p>
            <a:pPr marL="12700" indent="228600">
              <a:lnSpc>
                <a:spcPts val="3800"/>
              </a:lnSpc>
            </a:pPr>
            <a:r>
              <a:rPr lang="en-US" altLang="zh-CN" sz="4800">
                <a:latin typeface="Tahoma" panose="020B0604030504040204" pitchFamily="34" charset="0"/>
                <a:cs typeface="Tahoma" panose="020B0604030504040204" pitchFamily="34" charset="0"/>
              </a:rPr>
              <a:t>设计体系结构</a:t>
            </a:r>
            <a:endParaRPr lang="zh-CN" altLang="zh-CN" sz="4800">
              <a:latin typeface="Tahoma" panose="020B0604030504040204" pitchFamily="34" charset="0"/>
              <a:cs typeface="Tahoma" panose="020B0604030504040204" pitchFamily="34" charset="0"/>
            </a:endParaRPr>
          </a:p>
        </p:txBody>
      </p:sp>
    </p:spTree>
  </p:cSld>
  <p:clrMapOvr>
    <a:masterClrMapping/>
  </p:clrMapOvr>
</p:sld>
</file>

<file path=ppt/slides/slide2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19F6886-5015-4AAE-BFF8-818983DC0A61}"/>
              </a:ext>
            </a:extLst>
          </p:cNvPr>
          <p:cNvSpPr>
            <a:spLocks noGrp="1" noChangeArrowheads="1"/>
          </p:cNvSpPr>
          <p:nvPr>
            <p:ph type="title"/>
          </p:nvPr>
        </p:nvSpPr>
        <p:spPr>
          <a:xfrm>
            <a:off x="527050" y="-26988"/>
            <a:ext cx="10464800" cy="1143001"/>
          </a:xfrm>
        </p:spPr>
        <p:txBody>
          <a:bodyPr/>
          <a:lstStyle/>
          <a:p>
            <a:pPr/>
            <a:r>
              <a:rPr lang="en-US" altLang="zh-CN" sz="4400"/>
              <a:t>2b. 选择架构模式 (续)</a:t>
            </a:r>
          </a:p>
        </p:txBody>
      </p:sp>
      <p:sp>
        <p:nvSpPr>
          <p:cNvPr id="56323" name="Rectangle 3">
            <a:extLst>
              <a:ext uri="{FF2B5EF4-FFF2-40B4-BE49-F238E27FC236}">
                <a16:creationId xmlns:a16="http://schemas.microsoft.com/office/drawing/2014/main" id="{15BC4C08-623D-47A2-A88B-120EC1CC8526}"/>
              </a:ext>
            </a:extLst>
          </p:cNvPr>
          <p:cNvSpPr>
            <a:spLocks noGrp="1" noChangeArrowheads="1"/>
          </p:cNvSpPr>
          <p:nvPr>
            <p:ph idx="1"/>
          </p:nvPr>
        </p:nvSpPr>
        <p:spPr/>
        <p:txBody>
          <a:bodyPr/>
          <a:lstStyle/>
          <a:p>
            <a:pPr/>
            <a:r>
              <a:rPr lang="en-US" altLang="zh-CN" sz="2800"/>
              <a:t>适应性策略是 "本地化更改"、"防止波纹效应" 和 "延迟绑定时间"。</a:t>
            </a:r>
          </a:p>
          <a:p>
            <a:pPr/>
            <a:r>
              <a:rPr lang="en-US" altLang="zh-CN" sz="2800"/>
              <a:t>在这种情况下, 我们主要关注的是系统设计过程中会发生的变化, 主要策略是 "本地化更改"。</a:t>
            </a:r>
          </a:p>
          <a:p>
            <a:pPr/>
            <a:r>
              <a:rPr lang="en-US" altLang="zh-CN" sz="2800"/>
              <a:t>我们选择语义连贯和信息隐藏作为我们的策略, 并将它们结合在一起来定义受影响区域的虚拟机。</a:t>
            </a:r>
          </a:p>
        </p:txBody>
      </p:sp>
    </p:spTree>
  </p:cSld>
  <p:clrMapOvr>
    <a:masterClrMapping/>
  </p:clrMapOvr>
</p:sld>
</file>

<file path=ppt/slides/slide2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F853718-DA7C-4DF4-806A-DF9561A713C9}"/>
              </a:ext>
            </a:extLst>
          </p:cNvPr>
          <p:cNvSpPr>
            <a:spLocks noGrp="1" noChangeArrowheads="1"/>
          </p:cNvSpPr>
          <p:nvPr>
            <p:ph type="title"/>
          </p:nvPr>
        </p:nvSpPr>
        <p:spPr>
          <a:xfrm>
            <a:off x="527050" y="-26988"/>
            <a:ext cx="10464800" cy="1143001"/>
          </a:xfrm>
        </p:spPr>
        <p:txBody>
          <a:bodyPr/>
          <a:lstStyle/>
          <a:p>
            <a:pPr/>
            <a:r>
              <a:rPr lang="en-US" altLang="zh-CN" sz="4400"/>
              <a:t>2b. 选择架构模式 (续)</a:t>
            </a:r>
          </a:p>
        </p:txBody>
      </p:sp>
      <p:sp>
        <p:nvSpPr>
          <p:cNvPr id="57347" name="Rectangle 3">
            <a:extLst>
              <a:ext uri="{FF2B5EF4-FFF2-40B4-BE49-F238E27FC236}">
                <a16:creationId xmlns:a16="http://schemas.microsoft.com/office/drawing/2014/main" id="{6CC1C812-FCA0-48E5-8CB7-3272AE6506BF}"/>
              </a:ext>
            </a:extLst>
          </p:cNvPr>
          <p:cNvSpPr>
            <a:spLocks noGrp="1" noChangeArrowheads="1"/>
          </p:cNvSpPr>
          <p:nvPr>
            <p:ph idx="1"/>
          </p:nvPr>
        </p:nvSpPr>
        <p:spPr>
          <a:xfrm>
            <a:off x="914400" y="1828800"/>
            <a:ext cx="10363200" cy="4724400"/>
          </a:xfrm>
        </p:spPr>
        <p:txBody>
          <a:bodyPr/>
          <a:lstStyle/>
          <a:p>
            <a:pPr>
              <a:lnSpc>
                <a:spcPct val="90000"/>
              </a:lnSpc>
            </a:pPr>
            <a:r>
              <a:rPr lang="en-US" altLang="zh-CN" sz="2800"/>
              <a:t>绩效策略是 "资源需求" 和 "资源仲裁"。</a:t>
            </a:r>
          </a:p>
          <a:p>
            <a:pPr>
              <a:lnSpc>
                <a:spcPct val="90000"/>
              </a:lnSpc>
            </a:pPr>
            <a:r>
              <a:rPr lang="en-US" altLang="zh-CN" sz="2800"/>
              <a:t>我们选择一个例子: "提高计算效率" 和 "选择调度策略"。</a:t>
            </a:r>
          </a:p>
          <a:p>
            <a:pPr>
              <a:lnSpc>
                <a:spcPct val="90000"/>
              </a:lnSpc>
            </a:pPr>
            <a:r>
              <a:rPr lang="en-US" altLang="zh-CN" sz="2800"/>
              <a:t>因此, 最后一套战术是:</a:t>
            </a:r>
          </a:p>
          <a:p>
            <a:pPr lvl="1">
              <a:lnSpc>
                <a:spcPct val="90000"/>
              </a:lnSpc>
            </a:pPr>
            <a:r>
              <a:rPr lang="en-US" altLang="zh-CN" sz="2400" i="1"/>
              <a:t>语义连贯性</a:t>
            </a:r>
            <a:r>
              <a:rPr lang="en-US" altLang="zh-CN" sz="2400"/>
              <a:t>和</a:t>
            </a:r>
            <a:r>
              <a:rPr lang="en-US" altLang="zh-CN" sz="2400" i="1"/>
              <a:t>信息隐藏-</a:t>
            </a:r>
            <a:r>
              <a:rPr lang="en-US" altLang="zh-CN" sz="2400"/>
              <a:t>将用户界面、通信和传感器单独处理到自己的模块 (虚拟机) 中。</a:t>
            </a:r>
            <a:endParaRPr lang="en-US" altLang="zh-CN" sz="2400" i="1"/>
          </a:p>
        </p:txBody>
      </p:sp>
    </p:spTree>
  </p:cSld>
  <p:clrMapOvr>
    <a:masterClrMapping/>
  </p:clrMapOvr>
</p:sld>
</file>

<file path=ppt/slides/slide2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DE0FE32-034A-4BE5-B817-726DD2518AF7}"/>
              </a:ext>
            </a:extLst>
          </p:cNvPr>
          <p:cNvSpPr>
            <a:spLocks noGrp="1" noChangeArrowheads="1"/>
          </p:cNvSpPr>
          <p:nvPr>
            <p:ph type="title"/>
          </p:nvPr>
        </p:nvSpPr>
        <p:spPr>
          <a:xfrm>
            <a:off x="527050" y="-26988"/>
            <a:ext cx="10464800" cy="1143001"/>
          </a:xfrm>
        </p:spPr>
        <p:txBody>
          <a:bodyPr/>
          <a:lstStyle/>
          <a:p>
            <a:pPr/>
            <a:r>
              <a:rPr lang="en-US" altLang="zh-CN" sz="4400"/>
              <a:t>2b. 选择架构模式 (续)</a:t>
            </a:r>
          </a:p>
        </p:txBody>
      </p:sp>
      <p:sp>
        <p:nvSpPr>
          <p:cNvPr id="58371" name="Rectangle 3">
            <a:extLst>
              <a:ext uri="{FF2B5EF4-FFF2-40B4-BE49-F238E27FC236}">
                <a16:creationId xmlns:a16="http://schemas.microsoft.com/office/drawing/2014/main" id="{B2C82B6C-60EA-41F3-BF44-8F817CBDC6AC}"/>
              </a:ext>
            </a:extLst>
          </p:cNvPr>
          <p:cNvSpPr>
            <a:spLocks noGrp="1" noChangeArrowheads="1"/>
          </p:cNvSpPr>
          <p:nvPr>
            <p:ph idx="1"/>
          </p:nvPr>
        </p:nvSpPr>
        <p:spPr>
          <a:xfrm>
            <a:off x="1143000" y="1828800"/>
            <a:ext cx="10287000" cy="4724400"/>
          </a:xfrm>
        </p:spPr>
        <p:txBody>
          <a:bodyPr/>
          <a:lstStyle/>
          <a:p>
            <a:pPr/>
            <a:r>
              <a:rPr lang="en-US" altLang="zh-CN" sz="2800"/>
              <a:t>最后一套战术 (续):</a:t>
            </a:r>
          </a:p>
          <a:p>
            <a:pPr lvl="1"/>
            <a:r>
              <a:rPr lang="en-US" altLang="zh-CN" sz="2400" i="1"/>
              <a:t>提高计算效率</a:t>
            </a:r>
            <a:r>
              <a:rPr lang="en-US" altLang="zh-CN" sz="2400"/>
              <a:t>–性能关键计算应尽可能高效。</a:t>
            </a:r>
          </a:p>
          <a:p>
            <a:pPr lvl="1"/>
            <a:r>
              <a:rPr lang="en-US" altLang="zh-CN" sz="2400" i="1"/>
              <a:t>明智安排</a:t>
            </a:r>
            <a:r>
              <a:rPr lang="en-US" altLang="zh-CN" sz="2400"/>
              <a:t>-应安排性能关键计算, 以确保达到时间期限。</a:t>
            </a:r>
            <a:endParaRPr lang="en-US" altLang="zh-CN" sz="2400" i="1"/>
          </a:p>
        </p:txBody>
      </p:sp>
    </p:spTree>
  </p:cSld>
  <p:clrMapOvr>
    <a:masterClrMapping/>
  </p:clrMapOvr>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7D2CB21-07CF-441F-A419-4FCE529369CB}"/>
              </a:ext>
            </a:extLst>
          </p:cNvPr>
          <p:cNvSpPr>
            <a:spLocks noGrp="1" noChangeArrowheads="1"/>
          </p:cNvSpPr>
          <p:nvPr>
            <p:ph type="title"/>
          </p:nvPr>
        </p:nvSpPr>
        <p:spPr>
          <a:xfrm>
            <a:off x="527050" y="-26988"/>
            <a:ext cx="11283950" cy="1143001"/>
          </a:xfrm>
        </p:spPr>
        <p:txBody>
          <a:bodyPr/>
          <a:lstStyle/>
          <a:p>
            <a:pPr/>
            <a:r>
              <a:rPr lang="en-US" altLang="zh-CN" sz="3500"/>
              <a:t>利用战术实现车库门驱动的建筑模式</a:t>
            </a:r>
          </a:p>
        </p:txBody>
      </p:sp>
      <p:sp>
        <p:nvSpPr>
          <p:cNvPr id="59395" name="Rectangle 3">
            <a:extLst>
              <a:ext uri="{FF2B5EF4-FFF2-40B4-BE49-F238E27FC236}">
                <a16:creationId xmlns:a16="http://schemas.microsoft.com/office/drawing/2014/main" id="{AE37BC73-7EB5-48BA-A65A-2828DC7F29C2}"/>
              </a:ext>
            </a:extLst>
          </p:cNvPr>
          <p:cNvSpPr>
            <a:spLocks noGrp="1" noChangeArrowheads="1"/>
          </p:cNvSpPr>
          <p:nvPr>
            <p:ph idx="1"/>
          </p:nvPr>
        </p:nvSpPr>
        <p:spPr/>
        <p:txBody>
          <a:bodyPr/>
          <a:lstStyle/>
          <a:p>
            <a:pPr>
              <a:buFont typeface="Wingdings" panose="05000000000000000000" pitchFamily="2" charset="2"/>
              <a:buNone/>
            </a:pPr>
            <a:endParaRPr lang="zh-CN" altLang="zh-CN"/>
          </a:p>
        </p:txBody>
      </p:sp>
      <p:sp>
        <p:nvSpPr>
          <p:cNvPr id="24580" name="Rectangle 4">
            <a:extLst>
              <a:ext uri="{FF2B5EF4-FFF2-40B4-BE49-F238E27FC236}">
                <a16:creationId xmlns:a16="http://schemas.microsoft.com/office/drawing/2014/main" id="{FA26E67C-D4B3-490F-9B20-79E12BF3E467}"/>
              </a:ext>
            </a:extLst>
          </p:cNvPr>
          <p:cNvSpPr>
            <a:spLocks noChangeArrowheads="1"/>
          </p:cNvSpPr>
          <p:nvPr/>
        </p:nvSpPr>
        <p:spPr bwMode="auto">
          <a:xfrm>
            <a:off x="3886200" y="2819400"/>
            <a:ext cx="2133600" cy="533400"/>
          </a:xfrm>
          <a:prstGeom prst="rect">
            <a:avLst/>
          </a:prstGeom>
          <a:solidFill>
            <a:schemeClr val="bg1">
              <a:lumMod val="95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t>用户界面</a:t>
            </a:r>
          </a:p>
        </p:txBody>
      </p:sp>
      <p:sp>
        <p:nvSpPr>
          <p:cNvPr id="24581" name="Rectangle 6">
            <a:extLst>
              <a:ext uri="{FF2B5EF4-FFF2-40B4-BE49-F238E27FC236}">
                <a16:creationId xmlns:a16="http://schemas.microsoft.com/office/drawing/2014/main" id="{0D51C4B3-3998-4A7A-949C-66AE3F72528A}"/>
              </a:ext>
            </a:extLst>
          </p:cNvPr>
          <p:cNvSpPr>
            <a:spLocks noChangeArrowheads="1"/>
          </p:cNvSpPr>
          <p:nvPr/>
        </p:nvSpPr>
        <p:spPr bwMode="auto">
          <a:xfrm>
            <a:off x="3886200" y="2667000"/>
            <a:ext cx="381000" cy="152400"/>
          </a:xfrm>
          <a:prstGeom prst="rect">
            <a:avLst/>
          </a:prstGeom>
          <a:solidFill>
            <a:schemeClr val="bg1">
              <a:lumMod val="95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zh-CN"/>
          </a:p>
        </p:txBody>
      </p:sp>
      <p:sp>
        <p:nvSpPr>
          <p:cNvPr id="24582" name="Rectangle 7">
            <a:extLst>
              <a:ext uri="{FF2B5EF4-FFF2-40B4-BE49-F238E27FC236}">
                <a16:creationId xmlns:a16="http://schemas.microsoft.com/office/drawing/2014/main" id="{9136D880-F6E7-4280-915B-4006DCD48806}"/>
              </a:ext>
            </a:extLst>
          </p:cNvPr>
          <p:cNvSpPr>
            <a:spLocks noChangeArrowheads="1"/>
          </p:cNvSpPr>
          <p:nvPr/>
        </p:nvSpPr>
        <p:spPr bwMode="auto">
          <a:xfrm>
            <a:off x="3886200" y="3886200"/>
            <a:ext cx="2133600" cy="6096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dirty="0"/>
              <a:t>非性能-</a:t>
            </a:r>
          </a:p>
          <a:p>
            <a:pPr algn="ctr">
              <a:defRPr/>
            </a:pPr>
            <a:r>
              <a:rPr lang="en-US" altLang="zh-CN" dirty="0"/>
              <a:t>临界计算</a:t>
            </a:r>
          </a:p>
        </p:txBody>
      </p:sp>
      <p:sp>
        <p:nvSpPr>
          <p:cNvPr id="24583" name="Rectangle 10">
            <a:extLst>
              <a:ext uri="{FF2B5EF4-FFF2-40B4-BE49-F238E27FC236}">
                <a16:creationId xmlns:a16="http://schemas.microsoft.com/office/drawing/2014/main" id="{E67E1097-2C4A-4E97-8E5B-2F0F5AD09978}"/>
              </a:ext>
            </a:extLst>
          </p:cNvPr>
          <p:cNvSpPr>
            <a:spLocks noChangeArrowheads="1"/>
          </p:cNvSpPr>
          <p:nvPr/>
        </p:nvSpPr>
        <p:spPr bwMode="auto">
          <a:xfrm>
            <a:off x="3886200" y="3733800"/>
            <a:ext cx="381000" cy="152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endParaRPr lang="zh-CN" altLang="zh-CN"/>
          </a:p>
        </p:txBody>
      </p:sp>
      <p:sp>
        <p:nvSpPr>
          <p:cNvPr id="59400" name="Line 11">
            <a:extLst>
              <a:ext uri="{FF2B5EF4-FFF2-40B4-BE49-F238E27FC236}">
                <a16:creationId xmlns:a16="http://schemas.microsoft.com/office/drawing/2014/main" id="{DA91BC83-462E-4EDE-9A83-BEA28BBFBF0D}"/>
              </a:ext>
            </a:extLst>
          </p:cNvPr>
          <p:cNvSpPr>
            <a:spLocks noChangeShapeType="1"/>
          </p:cNvSpPr>
          <p:nvPr/>
        </p:nvSpPr>
        <p:spPr bwMode="auto">
          <a:xfrm flipH="1" flipV="1">
            <a:off x="4953000" y="38100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1" name="Line 12">
            <a:extLst>
              <a:ext uri="{FF2B5EF4-FFF2-40B4-BE49-F238E27FC236}">
                <a16:creationId xmlns:a16="http://schemas.microsoft.com/office/drawing/2014/main" id="{09CFD896-40F3-4E6C-A1F5-B03446FAD96F}"/>
              </a:ext>
            </a:extLst>
          </p:cNvPr>
          <p:cNvSpPr>
            <a:spLocks noChangeShapeType="1"/>
          </p:cNvSpPr>
          <p:nvPr/>
        </p:nvSpPr>
        <p:spPr bwMode="auto">
          <a:xfrm flipV="1">
            <a:off x="4953000" y="3581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2" name="Line 13">
            <a:extLst>
              <a:ext uri="{FF2B5EF4-FFF2-40B4-BE49-F238E27FC236}">
                <a16:creationId xmlns:a16="http://schemas.microsoft.com/office/drawing/2014/main" id="{E5CFE80D-C3DA-4365-8410-C8B4DD058DC0}"/>
              </a:ext>
            </a:extLst>
          </p:cNvPr>
          <p:cNvSpPr>
            <a:spLocks noChangeShapeType="1"/>
          </p:cNvSpPr>
          <p:nvPr/>
        </p:nvSpPr>
        <p:spPr bwMode="auto">
          <a:xfrm flipV="1">
            <a:off x="4953000" y="3352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7" name="Rectangle 14">
            <a:extLst>
              <a:ext uri="{FF2B5EF4-FFF2-40B4-BE49-F238E27FC236}">
                <a16:creationId xmlns:a16="http://schemas.microsoft.com/office/drawing/2014/main" id="{9AD70090-62C8-40A2-B3D8-C47BA5CA267C}"/>
              </a:ext>
            </a:extLst>
          </p:cNvPr>
          <p:cNvSpPr>
            <a:spLocks noChangeArrowheads="1"/>
          </p:cNvSpPr>
          <p:nvPr/>
        </p:nvSpPr>
        <p:spPr bwMode="auto">
          <a:xfrm>
            <a:off x="3886200" y="5105400"/>
            <a:ext cx="2133600" cy="6096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dirty="0"/>
              <a:t>虚拟</a:t>
            </a:r>
          </a:p>
          <a:p>
            <a:pPr algn="ctr">
              <a:defRPr/>
            </a:pPr>
            <a:r>
              <a:rPr lang="en-US" altLang="zh-CN" dirty="0"/>
              <a:t>机</a:t>
            </a:r>
          </a:p>
        </p:txBody>
      </p:sp>
      <p:sp>
        <p:nvSpPr>
          <p:cNvPr id="24588" name="Rectangle 16">
            <a:extLst>
              <a:ext uri="{FF2B5EF4-FFF2-40B4-BE49-F238E27FC236}">
                <a16:creationId xmlns:a16="http://schemas.microsoft.com/office/drawing/2014/main" id="{0D3FFA5F-59B7-4FCF-9F78-470D6FA326AA}"/>
              </a:ext>
            </a:extLst>
          </p:cNvPr>
          <p:cNvSpPr>
            <a:spLocks noChangeArrowheads="1"/>
          </p:cNvSpPr>
          <p:nvPr/>
        </p:nvSpPr>
        <p:spPr bwMode="auto">
          <a:xfrm>
            <a:off x="3886200" y="4953000"/>
            <a:ext cx="381000" cy="152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endParaRPr lang="zh-CN" altLang="zh-CN"/>
          </a:p>
        </p:txBody>
      </p:sp>
      <p:sp>
        <p:nvSpPr>
          <p:cNvPr id="59405" name="Line 17">
            <a:extLst>
              <a:ext uri="{FF2B5EF4-FFF2-40B4-BE49-F238E27FC236}">
                <a16:creationId xmlns:a16="http://schemas.microsoft.com/office/drawing/2014/main" id="{A76DDE00-1693-4D80-9783-485A46452287}"/>
              </a:ext>
            </a:extLst>
          </p:cNvPr>
          <p:cNvSpPr>
            <a:spLocks noChangeShapeType="1"/>
          </p:cNvSpPr>
          <p:nvPr/>
        </p:nvSpPr>
        <p:spPr bwMode="auto">
          <a:xfrm flipH="1" flipV="1">
            <a:off x="5029200" y="4953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6" name="Line 18">
            <a:extLst>
              <a:ext uri="{FF2B5EF4-FFF2-40B4-BE49-F238E27FC236}">
                <a16:creationId xmlns:a16="http://schemas.microsoft.com/office/drawing/2014/main" id="{D9D906E7-882F-4C41-8AAB-B3BF3573432D}"/>
              </a:ext>
            </a:extLst>
          </p:cNvPr>
          <p:cNvSpPr>
            <a:spLocks noChangeShapeType="1"/>
          </p:cNvSpPr>
          <p:nvPr/>
        </p:nvSpPr>
        <p:spPr bwMode="auto">
          <a:xfrm flipH="1" flipV="1">
            <a:off x="5029200" y="4724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7" name="Line 19">
            <a:extLst>
              <a:ext uri="{FF2B5EF4-FFF2-40B4-BE49-F238E27FC236}">
                <a16:creationId xmlns:a16="http://schemas.microsoft.com/office/drawing/2014/main" id="{F3B8E660-6543-418A-9505-7785B2521183}"/>
              </a:ext>
            </a:extLst>
          </p:cNvPr>
          <p:cNvSpPr>
            <a:spLocks noChangeShapeType="1"/>
          </p:cNvSpPr>
          <p:nvPr/>
        </p:nvSpPr>
        <p:spPr bwMode="auto">
          <a:xfrm flipV="1">
            <a:off x="5029200" y="4495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2" name="Rectangle 20">
            <a:extLst>
              <a:ext uri="{FF2B5EF4-FFF2-40B4-BE49-F238E27FC236}">
                <a16:creationId xmlns:a16="http://schemas.microsoft.com/office/drawing/2014/main" id="{A18A297F-0206-4594-A351-AB3F11A623BC}"/>
              </a:ext>
            </a:extLst>
          </p:cNvPr>
          <p:cNvSpPr>
            <a:spLocks noChangeArrowheads="1"/>
          </p:cNvSpPr>
          <p:nvPr/>
        </p:nvSpPr>
        <p:spPr bwMode="auto">
          <a:xfrm>
            <a:off x="7162800" y="3886200"/>
            <a:ext cx="2438400" cy="6096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dirty="0"/>
              <a:t>性能关键</a:t>
            </a:r>
          </a:p>
          <a:p>
            <a:pPr algn="ctr">
              <a:defRPr/>
            </a:pPr>
            <a:r>
              <a:rPr lang="en-US" altLang="zh-CN" dirty="0"/>
              <a:t>计算</a:t>
            </a:r>
          </a:p>
        </p:txBody>
      </p:sp>
      <p:sp>
        <p:nvSpPr>
          <p:cNvPr id="24593" name="Rectangle 22">
            <a:extLst>
              <a:ext uri="{FF2B5EF4-FFF2-40B4-BE49-F238E27FC236}">
                <a16:creationId xmlns:a16="http://schemas.microsoft.com/office/drawing/2014/main" id="{7A79BEE0-9349-49BD-B086-9BB781EEE5EA}"/>
              </a:ext>
            </a:extLst>
          </p:cNvPr>
          <p:cNvSpPr>
            <a:spLocks noChangeArrowheads="1"/>
          </p:cNvSpPr>
          <p:nvPr/>
        </p:nvSpPr>
        <p:spPr bwMode="auto">
          <a:xfrm>
            <a:off x="7162800" y="3733800"/>
            <a:ext cx="381000" cy="152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endParaRPr lang="zh-CN" altLang="zh-CN"/>
          </a:p>
        </p:txBody>
      </p:sp>
      <p:sp>
        <p:nvSpPr>
          <p:cNvPr id="59410" name="Line 23">
            <a:extLst>
              <a:ext uri="{FF2B5EF4-FFF2-40B4-BE49-F238E27FC236}">
                <a16:creationId xmlns:a16="http://schemas.microsoft.com/office/drawing/2014/main" id="{6B4BE7EE-4580-4B00-BEBA-B9F6A4F328B9}"/>
              </a:ext>
            </a:extLst>
          </p:cNvPr>
          <p:cNvSpPr>
            <a:spLocks noChangeShapeType="1"/>
          </p:cNvSpPr>
          <p:nvPr/>
        </p:nvSpPr>
        <p:spPr bwMode="auto">
          <a:xfrm flipH="1">
            <a:off x="7010400" y="4191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1" name="Line 24">
            <a:extLst>
              <a:ext uri="{FF2B5EF4-FFF2-40B4-BE49-F238E27FC236}">
                <a16:creationId xmlns:a16="http://schemas.microsoft.com/office/drawing/2014/main" id="{81C3A221-3A62-4A08-9F23-52A34E3E0D91}"/>
              </a:ext>
            </a:extLst>
          </p:cNvPr>
          <p:cNvSpPr>
            <a:spLocks noChangeShapeType="1"/>
          </p:cNvSpPr>
          <p:nvPr/>
        </p:nvSpPr>
        <p:spPr bwMode="auto">
          <a:xfrm flipH="1">
            <a:off x="6705600" y="4191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2" name="Line 26">
            <a:extLst>
              <a:ext uri="{FF2B5EF4-FFF2-40B4-BE49-F238E27FC236}">
                <a16:creationId xmlns:a16="http://schemas.microsoft.com/office/drawing/2014/main" id="{5C03DFE2-6FFF-41DB-AB42-02E2BEFE1424}"/>
              </a:ext>
            </a:extLst>
          </p:cNvPr>
          <p:cNvSpPr>
            <a:spLocks noChangeShapeType="1"/>
          </p:cNvSpPr>
          <p:nvPr/>
        </p:nvSpPr>
        <p:spPr bwMode="auto">
          <a:xfrm flipH="1">
            <a:off x="6400800" y="4191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3" name="Line 27">
            <a:extLst>
              <a:ext uri="{FF2B5EF4-FFF2-40B4-BE49-F238E27FC236}">
                <a16:creationId xmlns:a16="http://schemas.microsoft.com/office/drawing/2014/main" id="{2DCBBDD2-E668-40C5-8048-1C88F2F91FA2}"/>
              </a:ext>
            </a:extLst>
          </p:cNvPr>
          <p:cNvSpPr>
            <a:spLocks noChangeShapeType="1"/>
          </p:cNvSpPr>
          <p:nvPr/>
        </p:nvSpPr>
        <p:spPr bwMode="auto">
          <a:xfrm flipH="1">
            <a:off x="6019800" y="4191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8" name="Rectangle 28">
            <a:extLst>
              <a:ext uri="{FF2B5EF4-FFF2-40B4-BE49-F238E27FC236}">
                <a16:creationId xmlns:a16="http://schemas.microsoft.com/office/drawing/2014/main" id="{CB583D19-B64B-49F3-A342-181B78BC44A1}"/>
              </a:ext>
            </a:extLst>
          </p:cNvPr>
          <p:cNvSpPr>
            <a:spLocks noChangeArrowheads="1"/>
          </p:cNvSpPr>
          <p:nvPr/>
        </p:nvSpPr>
        <p:spPr bwMode="auto">
          <a:xfrm>
            <a:off x="7162800" y="5105400"/>
            <a:ext cx="2438400" cy="6096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dirty="0"/>
              <a:t>计划,</a:t>
            </a:r>
          </a:p>
          <a:p>
            <a:pPr algn="ctr">
              <a:defRPr/>
            </a:pPr>
            <a:r>
              <a:rPr lang="en-US" altLang="zh-CN" dirty="0"/>
              <a:t>保证期限</a:t>
            </a:r>
          </a:p>
        </p:txBody>
      </p:sp>
      <p:sp>
        <p:nvSpPr>
          <p:cNvPr id="24599" name="Rectangle 30">
            <a:extLst>
              <a:ext uri="{FF2B5EF4-FFF2-40B4-BE49-F238E27FC236}">
                <a16:creationId xmlns:a16="http://schemas.microsoft.com/office/drawing/2014/main" id="{D68B7513-5173-4B2A-9876-E1FA85BF948A}"/>
              </a:ext>
            </a:extLst>
          </p:cNvPr>
          <p:cNvSpPr>
            <a:spLocks noChangeArrowheads="1"/>
          </p:cNvSpPr>
          <p:nvPr/>
        </p:nvSpPr>
        <p:spPr bwMode="auto">
          <a:xfrm>
            <a:off x="7162800" y="4953000"/>
            <a:ext cx="381000" cy="152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endParaRPr lang="zh-CN" altLang="zh-CN"/>
          </a:p>
        </p:txBody>
      </p:sp>
      <p:sp>
        <p:nvSpPr>
          <p:cNvPr id="59416" name="Line 31">
            <a:extLst>
              <a:ext uri="{FF2B5EF4-FFF2-40B4-BE49-F238E27FC236}">
                <a16:creationId xmlns:a16="http://schemas.microsoft.com/office/drawing/2014/main" id="{1610A095-C08B-40B4-9F2F-AC51A9D3CA91}"/>
              </a:ext>
            </a:extLst>
          </p:cNvPr>
          <p:cNvSpPr>
            <a:spLocks noChangeShapeType="1"/>
          </p:cNvSpPr>
          <p:nvPr/>
        </p:nvSpPr>
        <p:spPr bwMode="auto">
          <a:xfrm flipV="1">
            <a:off x="8382000" y="4953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7" name="Line 32">
            <a:extLst>
              <a:ext uri="{FF2B5EF4-FFF2-40B4-BE49-F238E27FC236}">
                <a16:creationId xmlns:a16="http://schemas.microsoft.com/office/drawing/2014/main" id="{40CE4218-DE8D-4FDE-8C94-336A901AD9D6}"/>
              </a:ext>
            </a:extLst>
          </p:cNvPr>
          <p:cNvSpPr>
            <a:spLocks noChangeShapeType="1"/>
          </p:cNvSpPr>
          <p:nvPr/>
        </p:nvSpPr>
        <p:spPr bwMode="auto">
          <a:xfrm flipV="1">
            <a:off x="8382000" y="4724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8" name="Line 33">
            <a:extLst>
              <a:ext uri="{FF2B5EF4-FFF2-40B4-BE49-F238E27FC236}">
                <a16:creationId xmlns:a16="http://schemas.microsoft.com/office/drawing/2014/main" id="{FB4F6F3B-6E04-4DF5-803A-6AB59A81543F}"/>
              </a:ext>
            </a:extLst>
          </p:cNvPr>
          <p:cNvSpPr>
            <a:spLocks noChangeShapeType="1"/>
          </p:cNvSpPr>
          <p:nvPr/>
        </p:nvSpPr>
        <p:spPr bwMode="auto">
          <a:xfrm flipV="1">
            <a:off x="8382000" y="4495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DC876BC-AD32-4629-83FE-F33DF0875F48}"/>
              </a:ext>
            </a:extLst>
          </p:cNvPr>
          <p:cNvSpPr>
            <a:spLocks noGrp="1" noChangeArrowheads="1"/>
          </p:cNvSpPr>
          <p:nvPr>
            <p:ph type="title"/>
          </p:nvPr>
        </p:nvSpPr>
        <p:spPr>
          <a:xfrm>
            <a:off x="527050" y="-26988"/>
            <a:ext cx="10464800" cy="1143001"/>
          </a:xfrm>
        </p:spPr>
        <p:txBody>
          <a:bodyPr/>
          <a:lstStyle/>
          <a:p>
            <a:pPr/>
            <a:r>
              <a:rPr lang="en-US" altLang="zh-CN" sz="3500"/>
              <a:t>2c. 使用多个视图实例化模块并分配功能</a:t>
            </a:r>
          </a:p>
        </p:txBody>
      </p:sp>
      <p:sp>
        <p:nvSpPr>
          <p:cNvPr id="60419" name="Rectangle 3">
            <a:extLst>
              <a:ext uri="{FF2B5EF4-FFF2-40B4-BE49-F238E27FC236}">
                <a16:creationId xmlns:a16="http://schemas.microsoft.com/office/drawing/2014/main" id="{D11B57E9-304A-42C5-8E4D-3ED49211F73E}"/>
              </a:ext>
            </a:extLst>
          </p:cNvPr>
          <p:cNvSpPr>
            <a:spLocks noGrp="1" noChangeArrowheads="1"/>
          </p:cNvSpPr>
          <p:nvPr>
            <p:ph idx="1"/>
          </p:nvPr>
        </p:nvSpPr>
        <p:spPr/>
        <p:txBody>
          <a:bodyPr/>
          <a:lstStyle/>
          <a:p>
            <a:pPr/>
            <a:r>
              <a:rPr lang="en-US" altLang="zh-CN" sz="2800"/>
              <a:t>我们分配的责任, 管理障碍检测和停止车库门到性能关键的部分, 因为功能有一个最后期限。</a:t>
            </a:r>
          </a:p>
          <a:p>
            <a:pPr/>
            <a:r>
              <a:rPr lang="en-US" altLang="zh-CN" sz="2800"/>
              <a:t>正常的升降门的管理没有时间期限, 所以我们可以把它视为非性能关键</a:t>
            </a:r>
          </a:p>
        </p:txBody>
      </p:sp>
    </p:spTree>
  </p:cSld>
  <p:clrMapOvr>
    <a:masterClrMapping/>
  </p:clrMapOvr>
</p:sld>
</file>

<file path=ppt/slides/slide2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CE2100C-6096-4A75-86E4-A7A90AE3FDF4}"/>
              </a:ext>
            </a:extLst>
          </p:cNvPr>
          <p:cNvSpPr>
            <a:spLocks noGrp="1" noChangeArrowheads="1"/>
          </p:cNvSpPr>
          <p:nvPr>
            <p:ph type="title"/>
          </p:nvPr>
        </p:nvSpPr>
        <p:spPr>
          <a:xfrm>
            <a:off x="527050" y="-26988"/>
            <a:ext cx="10464800" cy="1143001"/>
          </a:xfrm>
        </p:spPr>
        <p:txBody>
          <a:bodyPr/>
          <a:lstStyle/>
          <a:p>
            <a:pPr/>
            <a:r>
              <a:rPr lang="en-US" altLang="zh-CN" sz="3500"/>
              <a:t>2c. 使用多个视图实例化模块并分配功能 (续)</a:t>
            </a:r>
          </a:p>
        </p:txBody>
      </p:sp>
      <p:sp>
        <p:nvSpPr>
          <p:cNvPr id="61443" name="Rectangle 3">
            <a:extLst>
              <a:ext uri="{FF2B5EF4-FFF2-40B4-BE49-F238E27FC236}">
                <a16:creationId xmlns:a16="http://schemas.microsoft.com/office/drawing/2014/main" id="{E0D43704-A7F7-485D-9327-B53978DEF55C}"/>
              </a:ext>
            </a:extLst>
          </p:cNvPr>
          <p:cNvSpPr>
            <a:spLocks noGrp="1" noChangeArrowheads="1"/>
          </p:cNvSpPr>
          <p:nvPr>
            <p:ph idx="1"/>
          </p:nvPr>
        </p:nvSpPr>
        <p:spPr/>
        <p:txBody>
          <a:bodyPr/>
          <a:lstStyle/>
          <a:p>
            <a:pPr/>
            <a:r>
              <a:rPr lang="en-US" altLang="zh-CN" sz="2800"/>
              <a:t>诊断能力也非性能关键。</a:t>
            </a:r>
          </a:p>
          <a:p>
            <a:pPr/>
            <a:r>
              <a:rPr lang="en-US" altLang="zh-CN" sz="2800"/>
              <a:t>因此, 非性能关键模块成为诊断和提升/降低门模块的实例化。</a:t>
            </a:r>
          </a:p>
          <a:p>
            <a:pPr/>
            <a:r>
              <a:rPr lang="en-US" altLang="zh-CN" sz="2800"/>
              <a:t>我们还确定了虚拟机的几个责任: 通信和传感器读取和执行器控制。</a:t>
            </a:r>
          </a:p>
        </p:txBody>
      </p:sp>
    </p:spTree>
  </p:cSld>
  <p:clrMapOvr>
    <a:masterClrMapping/>
  </p:clrMapOvr>
</p:sld>
</file>

<file path=ppt/slides/slide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790E135-5A19-4081-A176-3767949580E3}"/>
              </a:ext>
            </a:extLst>
          </p:cNvPr>
          <p:cNvSpPr>
            <a:spLocks noGrp="1" noChangeArrowheads="1"/>
          </p:cNvSpPr>
          <p:nvPr>
            <p:ph type="title"/>
          </p:nvPr>
        </p:nvSpPr>
        <p:spPr>
          <a:xfrm>
            <a:off x="527050" y="-26988"/>
            <a:ext cx="11512550" cy="1143001"/>
          </a:xfrm>
        </p:spPr>
        <p:txBody>
          <a:bodyPr/>
          <a:lstStyle/>
          <a:p>
            <a:pPr/>
            <a:r>
              <a:rPr lang="en-US" altLang="zh-CN" sz="4400"/>
              <a:t>车库门开启器的一级分解</a:t>
            </a:r>
          </a:p>
        </p:txBody>
      </p:sp>
      <p:sp>
        <p:nvSpPr>
          <p:cNvPr id="62467" name="Rectangle 3">
            <a:extLst>
              <a:ext uri="{FF2B5EF4-FFF2-40B4-BE49-F238E27FC236}">
                <a16:creationId xmlns:a16="http://schemas.microsoft.com/office/drawing/2014/main" id="{23D1F5B3-8CFA-4776-AFE8-BC8866C7D13B}"/>
              </a:ext>
            </a:extLst>
          </p:cNvPr>
          <p:cNvSpPr>
            <a:spLocks noGrp="1" noChangeArrowheads="1"/>
          </p:cNvSpPr>
          <p:nvPr>
            <p:ph idx="1"/>
          </p:nvPr>
        </p:nvSpPr>
        <p:spPr>
          <a:xfrm>
            <a:off x="3276600" y="1981200"/>
            <a:ext cx="7010400" cy="4114800"/>
          </a:xfrm>
        </p:spPr>
        <p:txBody>
          <a:bodyPr/>
          <a:lstStyle/>
          <a:p>
            <a:pPr>
              <a:buFont typeface="Wingdings" panose="05000000000000000000" pitchFamily="2" charset="2"/>
              <a:buNone/>
            </a:pPr>
            <a:endParaRPr lang="zh-CN" altLang="zh-CN"/>
          </a:p>
        </p:txBody>
      </p:sp>
      <p:sp>
        <p:nvSpPr>
          <p:cNvPr id="27652" name="Rectangle 4">
            <a:extLst>
              <a:ext uri="{FF2B5EF4-FFF2-40B4-BE49-F238E27FC236}">
                <a16:creationId xmlns:a16="http://schemas.microsoft.com/office/drawing/2014/main" id="{FDC9AA66-E051-4499-ABC3-9B040317BE38}"/>
              </a:ext>
            </a:extLst>
          </p:cNvPr>
          <p:cNvSpPr>
            <a:spLocks noChangeArrowheads="1"/>
          </p:cNvSpPr>
          <p:nvPr/>
        </p:nvSpPr>
        <p:spPr bwMode="auto">
          <a:xfrm>
            <a:off x="5562600" y="2286000"/>
            <a:ext cx="1905000" cy="533400"/>
          </a:xfrm>
          <a:prstGeom prst="rect">
            <a:avLst/>
          </a:prstGeom>
          <a:solidFill>
            <a:schemeClr val="bg1">
              <a:lumMod val="95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t>用户界面</a:t>
            </a:r>
          </a:p>
        </p:txBody>
      </p:sp>
      <p:sp>
        <p:nvSpPr>
          <p:cNvPr id="27653" name="Rectangle 5">
            <a:extLst>
              <a:ext uri="{FF2B5EF4-FFF2-40B4-BE49-F238E27FC236}">
                <a16:creationId xmlns:a16="http://schemas.microsoft.com/office/drawing/2014/main" id="{5CA49D2E-05A9-43F1-BBD5-C83DACA1369C}"/>
              </a:ext>
            </a:extLst>
          </p:cNvPr>
          <p:cNvSpPr>
            <a:spLocks noChangeArrowheads="1"/>
          </p:cNvSpPr>
          <p:nvPr/>
        </p:nvSpPr>
        <p:spPr bwMode="auto">
          <a:xfrm>
            <a:off x="5562600" y="2133600"/>
            <a:ext cx="381000" cy="152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endParaRPr lang="zh-CN" altLang="zh-CN"/>
          </a:p>
        </p:txBody>
      </p:sp>
      <p:sp>
        <p:nvSpPr>
          <p:cNvPr id="27654" name="Rectangle 6">
            <a:extLst>
              <a:ext uri="{FF2B5EF4-FFF2-40B4-BE49-F238E27FC236}">
                <a16:creationId xmlns:a16="http://schemas.microsoft.com/office/drawing/2014/main" id="{4E247FC7-2992-4721-BEAE-FF552FAD1077}"/>
              </a:ext>
            </a:extLst>
          </p:cNvPr>
          <p:cNvSpPr>
            <a:spLocks noChangeArrowheads="1"/>
          </p:cNvSpPr>
          <p:nvPr/>
        </p:nvSpPr>
        <p:spPr bwMode="auto">
          <a:xfrm>
            <a:off x="3276600" y="3505200"/>
            <a:ext cx="1600200" cy="6096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dirty="0"/>
              <a:t>诊断</a:t>
            </a:r>
          </a:p>
        </p:txBody>
      </p:sp>
      <p:sp>
        <p:nvSpPr>
          <p:cNvPr id="27655" name="Rectangle 7">
            <a:extLst>
              <a:ext uri="{FF2B5EF4-FFF2-40B4-BE49-F238E27FC236}">
                <a16:creationId xmlns:a16="http://schemas.microsoft.com/office/drawing/2014/main" id="{1FE3EECF-7E7D-4E5E-8993-891542FE77F4}"/>
              </a:ext>
            </a:extLst>
          </p:cNvPr>
          <p:cNvSpPr>
            <a:spLocks noChangeArrowheads="1"/>
          </p:cNvSpPr>
          <p:nvPr/>
        </p:nvSpPr>
        <p:spPr bwMode="auto">
          <a:xfrm>
            <a:off x="3276600" y="3352800"/>
            <a:ext cx="381000" cy="152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endParaRPr lang="zh-CN" altLang="zh-CN"/>
          </a:p>
        </p:txBody>
      </p:sp>
      <p:sp>
        <p:nvSpPr>
          <p:cNvPr id="62472" name="Line 8">
            <a:extLst>
              <a:ext uri="{FF2B5EF4-FFF2-40B4-BE49-F238E27FC236}">
                <a16:creationId xmlns:a16="http://schemas.microsoft.com/office/drawing/2014/main" id="{D816939B-3CA9-43CC-8D97-2D7ABC6E2472}"/>
              </a:ext>
            </a:extLst>
          </p:cNvPr>
          <p:cNvSpPr>
            <a:spLocks noChangeShapeType="1"/>
          </p:cNvSpPr>
          <p:nvPr/>
        </p:nvSpPr>
        <p:spPr bwMode="auto">
          <a:xfrm flipH="1" flipV="1">
            <a:off x="6553200" y="3200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Line 9">
            <a:extLst>
              <a:ext uri="{FF2B5EF4-FFF2-40B4-BE49-F238E27FC236}">
                <a16:creationId xmlns:a16="http://schemas.microsoft.com/office/drawing/2014/main" id="{E8BB2D16-1F72-4987-872B-5748F9D9A262}"/>
              </a:ext>
            </a:extLst>
          </p:cNvPr>
          <p:cNvSpPr>
            <a:spLocks noChangeShapeType="1"/>
          </p:cNvSpPr>
          <p:nvPr/>
        </p:nvSpPr>
        <p:spPr bwMode="auto">
          <a:xfrm flipV="1">
            <a:off x="6553200" y="30480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4" name="Line 10">
            <a:extLst>
              <a:ext uri="{FF2B5EF4-FFF2-40B4-BE49-F238E27FC236}">
                <a16:creationId xmlns:a16="http://schemas.microsoft.com/office/drawing/2014/main" id="{B5F50C5C-38B4-487E-B894-466276B25C46}"/>
              </a:ext>
            </a:extLst>
          </p:cNvPr>
          <p:cNvSpPr>
            <a:spLocks noChangeShapeType="1"/>
          </p:cNvSpPr>
          <p:nvPr/>
        </p:nvSpPr>
        <p:spPr bwMode="auto">
          <a:xfrm flipV="1">
            <a:off x="6553200" y="2819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Rectangle 11">
            <a:extLst>
              <a:ext uri="{FF2B5EF4-FFF2-40B4-BE49-F238E27FC236}">
                <a16:creationId xmlns:a16="http://schemas.microsoft.com/office/drawing/2014/main" id="{B40A89A4-08E5-4E38-A837-DDCC1C008365}"/>
              </a:ext>
            </a:extLst>
          </p:cNvPr>
          <p:cNvSpPr>
            <a:spLocks noChangeArrowheads="1"/>
          </p:cNvSpPr>
          <p:nvPr/>
        </p:nvSpPr>
        <p:spPr bwMode="auto">
          <a:xfrm>
            <a:off x="3276600" y="4953000"/>
            <a:ext cx="1676400" cy="6096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dirty="0"/>
              <a:t>通信</a:t>
            </a:r>
          </a:p>
          <a:p>
            <a:pPr algn="ctr">
              <a:defRPr/>
            </a:pPr>
            <a:r>
              <a:rPr lang="en-US" altLang="zh-CN" dirty="0"/>
              <a:t>虚拟机</a:t>
            </a:r>
          </a:p>
        </p:txBody>
      </p:sp>
      <p:sp>
        <p:nvSpPr>
          <p:cNvPr id="27660" name="Rectangle 12">
            <a:extLst>
              <a:ext uri="{FF2B5EF4-FFF2-40B4-BE49-F238E27FC236}">
                <a16:creationId xmlns:a16="http://schemas.microsoft.com/office/drawing/2014/main" id="{540BDC7E-91E2-40BC-B86E-38B09DD022C9}"/>
              </a:ext>
            </a:extLst>
          </p:cNvPr>
          <p:cNvSpPr>
            <a:spLocks noChangeArrowheads="1"/>
          </p:cNvSpPr>
          <p:nvPr/>
        </p:nvSpPr>
        <p:spPr bwMode="auto">
          <a:xfrm>
            <a:off x="3276600" y="4800600"/>
            <a:ext cx="381000" cy="152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endParaRPr lang="zh-CN" altLang="zh-CN"/>
          </a:p>
        </p:txBody>
      </p:sp>
      <p:sp>
        <p:nvSpPr>
          <p:cNvPr id="62477" name="Line 13">
            <a:extLst>
              <a:ext uri="{FF2B5EF4-FFF2-40B4-BE49-F238E27FC236}">
                <a16:creationId xmlns:a16="http://schemas.microsoft.com/office/drawing/2014/main" id="{6E59492C-4A87-4FDF-891A-B3955C0949F0}"/>
              </a:ext>
            </a:extLst>
          </p:cNvPr>
          <p:cNvSpPr>
            <a:spLocks noChangeShapeType="1"/>
          </p:cNvSpPr>
          <p:nvPr/>
        </p:nvSpPr>
        <p:spPr bwMode="auto">
          <a:xfrm flipH="1" flipV="1">
            <a:off x="5029200" y="4953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Line 14">
            <a:extLst>
              <a:ext uri="{FF2B5EF4-FFF2-40B4-BE49-F238E27FC236}">
                <a16:creationId xmlns:a16="http://schemas.microsoft.com/office/drawing/2014/main" id="{52BD2A40-0275-4199-B81A-8A73B8FA980E}"/>
              </a:ext>
            </a:extLst>
          </p:cNvPr>
          <p:cNvSpPr>
            <a:spLocks noChangeShapeType="1"/>
          </p:cNvSpPr>
          <p:nvPr/>
        </p:nvSpPr>
        <p:spPr bwMode="auto">
          <a:xfrm flipH="1" flipV="1">
            <a:off x="6553200" y="3352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Line 15">
            <a:extLst>
              <a:ext uri="{FF2B5EF4-FFF2-40B4-BE49-F238E27FC236}">
                <a16:creationId xmlns:a16="http://schemas.microsoft.com/office/drawing/2014/main" id="{AD194719-7935-42A8-87A7-DEC220952C6A}"/>
              </a:ext>
            </a:extLst>
          </p:cNvPr>
          <p:cNvSpPr>
            <a:spLocks noChangeShapeType="1"/>
          </p:cNvSpPr>
          <p:nvPr/>
        </p:nvSpPr>
        <p:spPr bwMode="auto">
          <a:xfrm flipV="1">
            <a:off x="4191000" y="4114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4" name="Rectangle 16">
            <a:extLst>
              <a:ext uri="{FF2B5EF4-FFF2-40B4-BE49-F238E27FC236}">
                <a16:creationId xmlns:a16="http://schemas.microsoft.com/office/drawing/2014/main" id="{BFBB9D1D-04BD-4B3E-BB03-3CC9EABA988D}"/>
              </a:ext>
            </a:extLst>
          </p:cNvPr>
          <p:cNvSpPr>
            <a:spLocks noChangeArrowheads="1"/>
          </p:cNvSpPr>
          <p:nvPr/>
        </p:nvSpPr>
        <p:spPr bwMode="auto">
          <a:xfrm>
            <a:off x="5638800" y="3505200"/>
            <a:ext cx="1828800" cy="6096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dirty="0"/>
              <a:t>升降</a:t>
            </a:r>
          </a:p>
          <a:p>
            <a:pPr algn="ctr">
              <a:defRPr/>
            </a:pPr>
            <a:r>
              <a:rPr lang="en-US" altLang="zh-CN" dirty="0"/>
              <a:t>门</a:t>
            </a:r>
          </a:p>
        </p:txBody>
      </p:sp>
      <p:sp>
        <p:nvSpPr>
          <p:cNvPr id="27665" name="Rectangle 17">
            <a:extLst>
              <a:ext uri="{FF2B5EF4-FFF2-40B4-BE49-F238E27FC236}">
                <a16:creationId xmlns:a16="http://schemas.microsoft.com/office/drawing/2014/main" id="{45CCFF93-8BB2-4AA5-9E7B-5195A4B56D2B}"/>
              </a:ext>
            </a:extLst>
          </p:cNvPr>
          <p:cNvSpPr>
            <a:spLocks noChangeArrowheads="1"/>
          </p:cNvSpPr>
          <p:nvPr/>
        </p:nvSpPr>
        <p:spPr bwMode="auto">
          <a:xfrm>
            <a:off x="5638800" y="3352800"/>
            <a:ext cx="381000" cy="152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endParaRPr lang="zh-CN" altLang="zh-CN"/>
          </a:p>
        </p:txBody>
      </p:sp>
      <p:sp>
        <p:nvSpPr>
          <p:cNvPr id="62482" name="Line 18">
            <a:extLst>
              <a:ext uri="{FF2B5EF4-FFF2-40B4-BE49-F238E27FC236}">
                <a16:creationId xmlns:a16="http://schemas.microsoft.com/office/drawing/2014/main" id="{5595387C-2823-4466-8D8E-3104B1AE62AF}"/>
              </a:ext>
            </a:extLst>
          </p:cNvPr>
          <p:cNvSpPr>
            <a:spLocks noChangeShapeType="1"/>
          </p:cNvSpPr>
          <p:nvPr/>
        </p:nvSpPr>
        <p:spPr bwMode="auto">
          <a:xfrm flipH="1">
            <a:off x="4114800" y="4495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3" name="Line 19">
            <a:extLst>
              <a:ext uri="{FF2B5EF4-FFF2-40B4-BE49-F238E27FC236}">
                <a16:creationId xmlns:a16="http://schemas.microsoft.com/office/drawing/2014/main" id="{6C7F78B9-E3D7-45E1-BC02-416235DA5F22}"/>
              </a:ext>
            </a:extLst>
          </p:cNvPr>
          <p:cNvSpPr>
            <a:spLocks noChangeShapeType="1"/>
          </p:cNvSpPr>
          <p:nvPr/>
        </p:nvSpPr>
        <p:spPr bwMode="auto">
          <a:xfrm flipH="1">
            <a:off x="8001000" y="3810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4" name="Line 20">
            <a:extLst>
              <a:ext uri="{FF2B5EF4-FFF2-40B4-BE49-F238E27FC236}">
                <a16:creationId xmlns:a16="http://schemas.microsoft.com/office/drawing/2014/main" id="{BFAC2A93-8216-4233-A725-266053EFD357}"/>
              </a:ext>
            </a:extLst>
          </p:cNvPr>
          <p:cNvSpPr>
            <a:spLocks noChangeShapeType="1"/>
          </p:cNvSpPr>
          <p:nvPr/>
        </p:nvSpPr>
        <p:spPr bwMode="auto">
          <a:xfrm flipH="1">
            <a:off x="7772400" y="3810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5" name="Line 21">
            <a:extLst>
              <a:ext uri="{FF2B5EF4-FFF2-40B4-BE49-F238E27FC236}">
                <a16:creationId xmlns:a16="http://schemas.microsoft.com/office/drawing/2014/main" id="{94F656B6-EACE-48D6-B65B-917FBBABA5A8}"/>
              </a:ext>
            </a:extLst>
          </p:cNvPr>
          <p:cNvSpPr>
            <a:spLocks noChangeShapeType="1"/>
          </p:cNvSpPr>
          <p:nvPr/>
        </p:nvSpPr>
        <p:spPr bwMode="auto">
          <a:xfrm flipH="1">
            <a:off x="7467600" y="3810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0" name="Rectangle 22">
            <a:extLst>
              <a:ext uri="{FF2B5EF4-FFF2-40B4-BE49-F238E27FC236}">
                <a16:creationId xmlns:a16="http://schemas.microsoft.com/office/drawing/2014/main" id="{C0FE128B-6ABF-486E-90B2-2AD4D676FA1C}"/>
              </a:ext>
            </a:extLst>
          </p:cNvPr>
          <p:cNvSpPr>
            <a:spLocks noChangeArrowheads="1"/>
          </p:cNvSpPr>
          <p:nvPr/>
        </p:nvSpPr>
        <p:spPr bwMode="auto">
          <a:xfrm>
            <a:off x="6096000" y="4953000"/>
            <a:ext cx="1752600" cy="6096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dirty="0"/>
              <a:t>传感器/执行器</a:t>
            </a:r>
          </a:p>
          <a:p>
            <a:pPr algn="ctr">
              <a:defRPr/>
            </a:pPr>
            <a:r>
              <a:rPr lang="en-US" altLang="zh-CN" dirty="0"/>
              <a:t>虚拟机</a:t>
            </a:r>
          </a:p>
        </p:txBody>
      </p:sp>
      <p:sp>
        <p:nvSpPr>
          <p:cNvPr id="27671" name="Rectangle 23">
            <a:extLst>
              <a:ext uri="{FF2B5EF4-FFF2-40B4-BE49-F238E27FC236}">
                <a16:creationId xmlns:a16="http://schemas.microsoft.com/office/drawing/2014/main" id="{9830D93D-2240-420C-A49F-50FB51180A67}"/>
              </a:ext>
            </a:extLst>
          </p:cNvPr>
          <p:cNvSpPr>
            <a:spLocks noChangeArrowheads="1"/>
          </p:cNvSpPr>
          <p:nvPr/>
        </p:nvSpPr>
        <p:spPr bwMode="auto">
          <a:xfrm>
            <a:off x="6096000" y="4800600"/>
            <a:ext cx="381000" cy="152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endParaRPr lang="zh-CN" altLang="zh-CN"/>
          </a:p>
        </p:txBody>
      </p:sp>
      <p:sp>
        <p:nvSpPr>
          <p:cNvPr id="62488" name="Line 24">
            <a:extLst>
              <a:ext uri="{FF2B5EF4-FFF2-40B4-BE49-F238E27FC236}">
                <a16:creationId xmlns:a16="http://schemas.microsoft.com/office/drawing/2014/main" id="{5101064F-C2AA-45D7-8F28-0992F3FFF5E8}"/>
              </a:ext>
            </a:extLst>
          </p:cNvPr>
          <p:cNvSpPr>
            <a:spLocks noChangeShapeType="1"/>
          </p:cNvSpPr>
          <p:nvPr/>
        </p:nvSpPr>
        <p:spPr bwMode="auto">
          <a:xfrm flipV="1">
            <a:off x="8382000" y="4953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9" name="Line 25">
            <a:extLst>
              <a:ext uri="{FF2B5EF4-FFF2-40B4-BE49-F238E27FC236}">
                <a16:creationId xmlns:a16="http://schemas.microsoft.com/office/drawing/2014/main" id="{21F49513-CD5D-4F4A-A81D-6E3D0D280536}"/>
              </a:ext>
            </a:extLst>
          </p:cNvPr>
          <p:cNvSpPr>
            <a:spLocks noChangeShapeType="1"/>
          </p:cNvSpPr>
          <p:nvPr/>
        </p:nvSpPr>
        <p:spPr bwMode="auto">
          <a:xfrm flipV="1">
            <a:off x="8991600" y="4343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0" name="Line 26">
            <a:extLst>
              <a:ext uri="{FF2B5EF4-FFF2-40B4-BE49-F238E27FC236}">
                <a16:creationId xmlns:a16="http://schemas.microsoft.com/office/drawing/2014/main" id="{CE87863B-E2BC-41C6-B6B9-CFE1149F3DF0}"/>
              </a:ext>
            </a:extLst>
          </p:cNvPr>
          <p:cNvSpPr>
            <a:spLocks noChangeShapeType="1"/>
          </p:cNvSpPr>
          <p:nvPr/>
        </p:nvSpPr>
        <p:spPr bwMode="auto">
          <a:xfrm flipV="1">
            <a:off x="8991600" y="4114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Rectangle 27">
            <a:extLst>
              <a:ext uri="{FF2B5EF4-FFF2-40B4-BE49-F238E27FC236}">
                <a16:creationId xmlns:a16="http://schemas.microsoft.com/office/drawing/2014/main" id="{13E99617-6BD2-4375-91C8-585EB87BDD3A}"/>
              </a:ext>
            </a:extLst>
          </p:cNvPr>
          <p:cNvSpPr>
            <a:spLocks noChangeArrowheads="1"/>
          </p:cNvSpPr>
          <p:nvPr/>
        </p:nvSpPr>
        <p:spPr bwMode="auto">
          <a:xfrm>
            <a:off x="8153400" y="3505200"/>
            <a:ext cx="1752600" cy="6096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dirty="0"/>
              <a:t>障碍</a:t>
            </a:r>
          </a:p>
          <a:p>
            <a:pPr algn="ctr">
              <a:defRPr/>
            </a:pPr>
            <a:r>
              <a:rPr lang="en-US" altLang="zh-CN" dirty="0"/>
              <a:t>检测</a:t>
            </a:r>
          </a:p>
        </p:txBody>
      </p:sp>
      <p:sp>
        <p:nvSpPr>
          <p:cNvPr id="27676" name="Rectangle 29">
            <a:extLst>
              <a:ext uri="{FF2B5EF4-FFF2-40B4-BE49-F238E27FC236}">
                <a16:creationId xmlns:a16="http://schemas.microsoft.com/office/drawing/2014/main" id="{E7F87305-AE94-46C7-AAF5-97F10C5B78DB}"/>
              </a:ext>
            </a:extLst>
          </p:cNvPr>
          <p:cNvSpPr>
            <a:spLocks noChangeArrowheads="1"/>
          </p:cNvSpPr>
          <p:nvPr/>
        </p:nvSpPr>
        <p:spPr bwMode="auto">
          <a:xfrm>
            <a:off x="8305800" y="4953000"/>
            <a:ext cx="1752600" cy="8382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dirty="0"/>
              <a:t>计划程序,</a:t>
            </a:r>
          </a:p>
          <a:p>
            <a:pPr algn="ctr">
              <a:defRPr/>
            </a:pPr>
            <a:r>
              <a:rPr lang="en-US" altLang="zh-CN" dirty="0"/>
              <a:t>保证</a:t>
            </a:r>
          </a:p>
          <a:p>
            <a:pPr algn="ctr">
              <a:defRPr/>
            </a:pPr>
            <a:r>
              <a:rPr lang="en-US" altLang="zh-CN" dirty="0"/>
              <a:t>最后 期限</a:t>
            </a:r>
          </a:p>
        </p:txBody>
      </p:sp>
      <p:sp>
        <p:nvSpPr>
          <p:cNvPr id="27677" name="Rectangle 31">
            <a:extLst>
              <a:ext uri="{FF2B5EF4-FFF2-40B4-BE49-F238E27FC236}">
                <a16:creationId xmlns:a16="http://schemas.microsoft.com/office/drawing/2014/main" id="{F3C9B038-ABCA-48B2-862F-C16CB6EAD196}"/>
              </a:ext>
            </a:extLst>
          </p:cNvPr>
          <p:cNvSpPr>
            <a:spLocks noChangeArrowheads="1"/>
          </p:cNvSpPr>
          <p:nvPr/>
        </p:nvSpPr>
        <p:spPr bwMode="auto">
          <a:xfrm>
            <a:off x="8153400" y="3352800"/>
            <a:ext cx="304800" cy="152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endParaRPr lang="zh-CN" altLang="zh-CN"/>
          </a:p>
        </p:txBody>
      </p:sp>
      <p:sp>
        <p:nvSpPr>
          <p:cNvPr id="27678" name="Rectangle 32">
            <a:extLst>
              <a:ext uri="{FF2B5EF4-FFF2-40B4-BE49-F238E27FC236}">
                <a16:creationId xmlns:a16="http://schemas.microsoft.com/office/drawing/2014/main" id="{1B1E23CE-40EB-499B-B930-E5383FC3B1FE}"/>
              </a:ext>
            </a:extLst>
          </p:cNvPr>
          <p:cNvSpPr>
            <a:spLocks noChangeArrowheads="1"/>
          </p:cNvSpPr>
          <p:nvPr/>
        </p:nvSpPr>
        <p:spPr bwMode="auto">
          <a:xfrm>
            <a:off x="8305800" y="4800600"/>
            <a:ext cx="304800" cy="152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endParaRPr lang="zh-CN" altLang="zh-CN"/>
          </a:p>
        </p:txBody>
      </p:sp>
      <p:sp>
        <p:nvSpPr>
          <p:cNvPr id="62495" name="Line 33">
            <a:extLst>
              <a:ext uri="{FF2B5EF4-FFF2-40B4-BE49-F238E27FC236}">
                <a16:creationId xmlns:a16="http://schemas.microsoft.com/office/drawing/2014/main" id="{11A59E4B-739A-43A3-A37F-6CEF39D0507D}"/>
              </a:ext>
            </a:extLst>
          </p:cNvPr>
          <p:cNvSpPr>
            <a:spLocks noChangeShapeType="1"/>
          </p:cNvSpPr>
          <p:nvPr/>
        </p:nvSpPr>
        <p:spPr bwMode="auto">
          <a:xfrm>
            <a:off x="8991600" y="4572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6" name="Line 34">
            <a:extLst>
              <a:ext uri="{FF2B5EF4-FFF2-40B4-BE49-F238E27FC236}">
                <a16:creationId xmlns:a16="http://schemas.microsoft.com/office/drawing/2014/main" id="{3E178E0F-5B97-45E9-BA67-1CECF1E40820}"/>
              </a:ext>
            </a:extLst>
          </p:cNvPr>
          <p:cNvSpPr>
            <a:spLocks noChangeShapeType="1"/>
          </p:cNvSpPr>
          <p:nvPr/>
        </p:nvSpPr>
        <p:spPr bwMode="auto">
          <a:xfrm>
            <a:off x="8991600" y="4800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7" name="Line 35">
            <a:extLst>
              <a:ext uri="{FF2B5EF4-FFF2-40B4-BE49-F238E27FC236}">
                <a16:creationId xmlns:a16="http://schemas.microsoft.com/office/drawing/2014/main" id="{D963E636-3DBE-410F-A2A5-F884A0CA5E25}"/>
              </a:ext>
            </a:extLst>
          </p:cNvPr>
          <p:cNvSpPr>
            <a:spLocks noChangeShapeType="1"/>
          </p:cNvSpPr>
          <p:nvPr/>
        </p:nvSpPr>
        <p:spPr bwMode="auto">
          <a:xfrm>
            <a:off x="4191000" y="44196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8" name="Line 38">
            <a:extLst>
              <a:ext uri="{FF2B5EF4-FFF2-40B4-BE49-F238E27FC236}">
                <a16:creationId xmlns:a16="http://schemas.microsoft.com/office/drawing/2014/main" id="{4BC937CC-7E58-4580-AA98-F7D6847545BA}"/>
              </a:ext>
            </a:extLst>
          </p:cNvPr>
          <p:cNvSpPr>
            <a:spLocks noChangeShapeType="1"/>
          </p:cNvSpPr>
          <p:nvPr/>
        </p:nvSpPr>
        <p:spPr bwMode="auto">
          <a:xfrm>
            <a:off x="6629400" y="4572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9" name="Line 39">
            <a:extLst>
              <a:ext uri="{FF2B5EF4-FFF2-40B4-BE49-F238E27FC236}">
                <a16:creationId xmlns:a16="http://schemas.microsoft.com/office/drawing/2014/main" id="{96020B92-33B5-456B-AA87-3DEB3BC99B46}"/>
              </a:ext>
            </a:extLst>
          </p:cNvPr>
          <p:cNvSpPr>
            <a:spLocks noChangeShapeType="1"/>
          </p:cNvSpPr>
          <p:nvPr/>
        </p:nvSpPr>
        <p:spPr bwMode="auto">
          <a:xfrm>
            <a:off x="4191000" y="47244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0" name="Line 40">
            <a:extLst>
              <a:ext uri="{FF2B5EF4-FFF2-40B4-BE49-F238E27FC236}">
                <a16:creationId xmlns:a16="http://schemas.microsoft.com/office/drawing/2014/main" id="{69A085B5-1FDE-4A7B-AC28-63A385183BEE}"/>
              </a:ext>
            </a:extLst>
          </p:cNvPr>
          <p:cNvSpPr>
            <a:spLocks noChangeShapeType="1"/>
          </p:cNvSpPr>
          <p:nvPr/>
        </p:nvSpPr>
        <p:spPr bwMode="auto">
          <a:xfrm flipV="1">
            <a:off x="6629400" y="4800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1" name="Line 42">
            <a:extLst>
              <a:ext uri="{FF2B5EF4-FFF2-40B4-BE49-F238E27FC236}">
                <a16:creationId xmlns:a16="http://schemas.microsoft.com/office/drawing/2014/main" id="{2D934DA0-BC40-4D84-A54F-5EAC7642C32D}"/>
              </a:ext>
            </a:extLst>
          </p:cNvPr>
          <p:cNvSpPr>
            <a:spLocks noChangeShapeType="1"/>
          </p:cNvSpPr>
          <p:nvPr/>
        </p:nvSpPr>
        <p:spPr bwMode="auto">
          <a:xfrm flipH="1">
            <a:off x="3962400" y="4495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2" name="Line 43">
            <a:extLst>
              <a:ext uri="{FF2B5EF4-FFF2-40B4-BE49-F238E27FC236}">
                <a16:creationId xmlns:a16="http://schemas.microsoft.com/office/drawing/2014/main" id="{9FAD4525-F187-4DD1-AC56-D5C25FB17D95}"/>
              </a:ext>
            </a:extLst>
          </p:cNvPr>
          <p:cNvSpPr>
            <a:spLocks noChangeShapeType="1"/>
          </p:cNvSpPr>
          <p:nvPr/>
        </p:nvSpPr>
        <p:spPr bwMode="auto">
          <a:xfrm>
            <a:off x="3962400" y="44958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3" name="Line 44">
            <a:extLst>
              <a:ext uri="{FF2B5EF4-FFF2-40B4-BE49-F238E27FC236}">
                <a16:creationId xmlns:a16="http://schemas.microsoft.com/office/drawing/2014/main" id="{D5F0B1AD-FDCE-431B-9450-CBF9142D1569}"/>
              </a:ext>
            </a:extLst>
          </p:cNvPr>
          <p:cNvSpPr>
            <a:spLocks noChangeShapeType="1"/>
          </p:cNvSpPr>
          <p:nvPr/>
        </p:nvSpPr>
        <p:spPr bwMode="auto">
          <a:xfrm>
            <a:off x="3962400" y="46482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4" name="Line 46">
            <a:extLst>
              <a:ext uri="{FF2B5EF4-FFF2-40B4-BE49-F238E27FC236}">
                <a16:creationId xmlns:a16="http://schemas.microsoft.com/office/drawing/2014/main" id="{3394CCCC-D050-45D3-B340-2724F82EFC80}"/>
              </a:ext>
            </a:extLst>
          </p:cNvPr>
          <p:cNvSpPr>
            <a:spLocks noChangeShapeType="1"/>
          </p:cNvSpPr>
          <p:nvPr/>
        </p:nvSpPr>
        <p:spPr bwMode="auto">
          <a:xfrm>
            <a:off x="3962400" y="4800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5" name="Line 47">
            <a:extLst>
              <a:ext uri="{FF2B5EF4-FFF2-40B4-BE49-F238E27FC236}">
                <a16:creationId xmlns:a16="http://schemas.microsoft.com/office/drawing/2014/main" id="{4282E419-5BA2-48C7-81BC-9948A8FF6F3D}"/>
              </a:ext>
            </a:extLst>
          </p:cNvPr>
          <p:cNvSpPr>
            <a:spLocks noChangeShapeType="1"/>
          </p:cNvSpPr>
          <p:nvPr/>
        </p:nvSpPr>
        <p:spPr bwMode="auto">
          <a:xfrm>
            <a:off x="4419600" y="4495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6" name="Line 48">
            <a:extLst>
              <a:ext uri="{FF2B5EF4-FFF2-40B4-BE49-F238E27FC236}">
                <a16:creationId xmlns:a16="http://schemas.microsoft.com/office/drawing/2014/main" id="{8E0902E2-4A5D-43AE-9CA1-5A30C967D71E}"/>
              </a:ext>
            </a:extLst>
          </p:cNvPr>
          <p:cNvSpPr>
            <a:spLocks noChangeShapeType="1"/>
          </p:cNvSpPr>
          <p:nvPr/>
        </p:nvSpPr>
        <p:spPr bwMode="auto">
          <a:xfrm>
            <a:off x="4572000" y="4495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7" name="Line 49">
            <a:extLst>
              <a:ext uri="{FF2B5EF4-FFF2-40B4-BE49-F238E27FC236}">
                <a16:creationId xmlns:a16="http://schemas.microsoft.com/office/drawing/2014/main" id="{AC7C03DA-005F-4CBE-AA9A-0B6079F5D6AC}"/>
              </a:ext>
            </a:extLst>
          </p:cNvPr>
          <p:cNvSpPr>
            <a:spLocks noChangeShapeType="1"/>
          </p:cNvSpPr>
          <p:nvPr/>
        </p:nvSpPr>
        <p:spPr bwMode="auto">
          <a:xfrm>
            <a:off x="4572000" y="4495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8" name="Line 51">
            <a:extLst>
              <a:ext uri="{FF2B5EF4-FFF2-40B4-BE49-F238E27FC236}">
                <a16:creationId xmlns:a16="http://schemas.microsoft.com/office/drawing/2014/main" id="{E197A416-9D28-42FA-A2D0-479C5A3EE85B}"/>
              </a:ext>
            </a:extLst>
          </p:cNvPr>
          <p:cNvSpPr>
            <a:spLocks noChangeShapeType="1"/>
          </p:cNvSpPr>
          <p:nvPr/>
        </p:nvSpPr>
        <p:spPr bwMode="auto">
          <a:xfrm>
            <a:off x="4724400" y="4495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9" name="Line 53">
            <a:extLst>
              <a:ext uri="{FF2B5EF4-FFF2-40B4-BE49-F238E27FC236}">
                <a16:creationId xmlns:a16="http://schemas.microsoft.com/office/drawing/2014/main" id="{E41E4EBF-3713-4903-A157-0D1EFA888072}"/>
              </a:ext>
            </a:extLst>
          </p:cNvPr>
          <p:cNvSpPr>
            <a:spLocks noChangeShapeType="1"/>
          </p:cNvSpPr>
          <p:nvPr/>
        </p:nvSpPr>
        <p:spPr bwMode="auto">
          <a:xfrm>
            <a:off x="4876800" y="4495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0" name="Line 55">
            <a:extLst>
              <a:ext uri="{FF2B5EF4-FFF2-40B4-BE49-F238E27FC236}">
                <a16:creationId xmlns:a16="http://schemas.microsoft.com/office/drawing/2014/main" id="{28F2C24C-D4C3-4A57-98FF-D843025F183A}"/>
              </a:ext>
            </a:extLst>
          </p:cNvPr>
          <p:cNvSpPr>
            <a:spLocks noChangeShapeType="1"/>
          </p:cNvSpPr>
          <p:nvPr/>
        </p:nvSpPr>
        <p:spPr bwMode="auto">
          <a:xfrm>
            <a:off x="5105400" y="4495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1" name="Line 57">
            <a:extLst>
              <a:ext uri="{FF2B5EF4-FFF2-40B4-BE49-F238E27FC236}">
                <a16:creationId xmlns:a16="http://schemas.microsoft.com/office/drawing/2014/main" id="{CB57005B-FDB8-4611-8738-A241B0E136F3}"/>
              </a:ext>
            </a:extLst>
          </p:cNvPr>
          <p:cNvSpPr>
            <a:spLocks noChangeShapeType="1"/>
          </p:cNvSpPr>
          <p:nvPr/>
        </p:nvSpPr>
        <p:spPr bwMode="auto">
          <a:xfrm>
            <a:off x="5257800" y="4495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2" name="Line 58">
            <a:extLst>
              <a:ext uri="{FF2B5EF4-FFF2-40B4-BE49-F238E27FC236}">
                <a16:creationId xmlns:a16="http://schemas.microsoft.com/office/drawing/2014/main" id="{D3BDE5DE-A2A8-47B1-99AA-D5EA9705FBBC}"/>
              </a:ext>
            </a:extLst>
          </p:cNvPr>
          <p:cNvSpPr>
            <a:spLocks noChangeShapeType="1"/>
          </p:cNvSpPr>
          <p:nvPr/>
        </p:nvSpPr>
        <p:spPr bwMode="auto">
          <a:xfrm>
            <a:off x="5562600" y="4495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3" name="Line 60">
            <a:extLst>
              <a:ext uri="{FF2B5EF4-FFF2-40B4-BE49-F238E27FC236}">
                <a16:creationId xmlns:a16="http://schemas.microsoft.com/office/drawing/2014/main" id="{70E962D3-1649-41D1-9D29-86B0F74D4C1E}"/>
              </a:ext>
            </a:extLst>
          </p:cNvPr>
          <p:cNvSpPr>
            <a:spLocks noChangeShapeType="1"/>
          </p:cNvSpPr>
          <p:nvPr/>
        </p:nvSpPr>
        <p:spPr bwMode="auto">
          <a:xfrm>
            <a:off x="5867400" y="4495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4" name="Line 61">
            <a:extLst>
              <a:ext uri="{FF2B5EF4-FFF2-40B4-BE49-F238E27FC236}">
                <a16:creationId xmlns:a16="http://schemas.microsoft.com/office/drawing/2014/main" id="{CB019EF3-7675-4B6C-BF0A-2AF8774AC486}"/>
              </a:ext>
            </a:extLst>
          </p:cNvPr>
          <p:cNvSpPr>
            <a:spLocks noChangeShapeType="1"/>
          </p:cNvSpPr>
          <p:nvPr/>
        </p:nvSpPr>
        <p:spPr bwMode="auto">
          <a:xfrm>
            <a:off x="6019800" y="4495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5" name="Line 62">
            <a:extLst>
              <a:ext uri="{FF2B5EF4-FFF2-40B4-BE49-F238E27FC236}">
                <a16:creationId xmlns:a16="http://schemas.microsoft.com/office/drawing/2014/main" id="{8F8B1D18-F215-4D75-B7F5-73551D22FF8E}"/>
              </a:ext>
            </a:extLst>
          </p:cNvPr>
          <p:cNvSpPr>
            <a:spLocks noChangeShapeType="1"/>
          </p:cNvSpPr>
          <p:nvPr/>
        </p:nvSpPr>
        <p:spPr bwMode="auto">
          <a:xfrm>
            <a:off x="6172200" y="4495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6" name="Line 64">
            <a:extLst>
              <a:ext uri="{FF2B5EF4-FFF2-40B4-BE49-F238E27FC236}">
                <a16:creationId xmlns:a16="http://schemas.microsoft.com/office/drawing/2014/main" id="{36BEBE9F-AD4E-4F79-8FA9-CBFDD6149A19}"/>
              </a:ext>
            </a:extLst>
          </p:cNvPr>
          <p:cNvSpPr>
            <a:spLocks noChangeShapeType="1"/>
          </p:cNvSpPr>
          <p:nvPr/>
        </p:nvSpPr>
        <p:spPr bwMode="auto">
          <a:xfrm>
            <a:off x="6324600" y="4495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7" name="Line 69">
            <a:extLst>
              <a:ext uri="{FF2B5EF4-FFF2-40B4-BE49-F238E27FC236}">
                <a16:creationId xmlns:a16="http://schemas.microsoft.com/office/drawing/2014/main" id="{B158379D-B9F2-4181-870A-DB2B2D9717A4}"/>
              </a:ext>
            </a:extLst>
          </p:cNvPr>
          <p:cNvSpPr>
            <a:spLocks noChangeShapeType="1"/>
          </p:cNvSpPr>
          <p:nvPr/>
        </p:nvSpPr>
        <p:spPr bwMode="auto">
          <a:xfrm>
            <a:off x="6553200" y="4495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8" name="Line 70">
            <a:extLst>
              <a:ext uri="{FF2B5EF4-FFF2-40B4-BE49-F238E27FC236}">
                <a16:creationId xmlns:a16="http://schemas.microsoft.com/office/drawing/2014/main" id="{F25B5FDC-ABCA-4C90-B714-C42BE5AC7BB5}"/>
              </a:ext>
            </a:extLst>
          </p:cNvPr>
          <p:cNvSpPr>
            <a:spLocks noChangeShapeType="1"/>
          </p:cNvSpPr>
          <p:nvPr/>
        </p:nvSpPr>
        <p:spPr bwMode="auto">
          <a:xfrm flipV="1">
            <a:off x="6096000" y="44196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9" name="Line 72">
            <a:extLst>
              <a:ext uri="{FF2B5EF4-FFF2-40B4-BE49-F238E27FC236}">
                <a16:creationId xmlns:a16="http://schemas.microsoft.com/office/drawing/2014/main" id="{E5E2F031-D8F6-4EEE-AB71-852720051F64}"/>
              </a:ext>
            </a:extLst>
          </p:cNvPr>
          <p:cNvSpPr>
            <a:spLocks noChangeShapeType="1"/>
          </p:cNvSpPr>
          <p:nvPr/>
        </p:nvSpPr>
        <p:spPr bwMode="auto">
          <a:xfrm flipV="1">
            <a:off x="6096000" y="42672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0" name="Line 73">
            <a:extLst>
              <a:ext uri="{FF2B5EF4-FFF2-40B4-BE49-F238E27FC236}">
                <a16:creationId xmlns:a16="http://schemas.microsoft.com/office/drawing/2014/main" id="{90E5262F-91CA-4503-AF2F-6A1217E982CE}"/>
              </a:ext>
            </a:extLst>
          </p:cNvPr>
          <p:cNvSpPr>
            <a:spLocks noChangeShapeType="1"/>
          </p:cNvSpPr>
          <p:nvPr/>
        </p:nvSpPr>
        <p:spPr bwMode="auto">
          <a:xfrm flipV="1">
            <a:off x="6096000" y="4114800"/>
            <a:ext cx="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21" name="Line 74">
            <a:extLst>
              <a:ext uri="{FF2B5EF4-FFF2-40B4-BE49-F238E27FC236}">
                <a16:creationId xmlns:a16="http://schemas.microsoft.com/office/drawing/2014/main" id="{B083CF14-14CD-4BCA-AE8B-3F4616B5686A}"/>
              </a:ext>
            </a:extLst>
          </p:cNvPr>
          <p:cNvSpPr>
            <a:spLocks noChangeShapeType="1"/>
          </p:cNvSpPr>
          <p:nvPr/>
        </p:nvSpPr>
        <p:spPr bwMode="auto">
          <a:xfrm flipV="1">
            <a:off x="7696200" y="4724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2" name="Line 75">
            <a:extLst>
              <a:ext uri="{FF2B5EF4-FFF2-40B4-BE49-F238E27FC236}">
                <a16:creationId xmlns:a16="http://schemas.microsoft.com/office/drawing/2014/main" id="{F6F5F4C5-632B-4A76-90E0-F33576E8F5B9}"/>
              </a:ext>
            </a:extLst>
          </p:cNvPr>
          <p:cNvSpPr>
            <a:spLocks noChangeShapeType="1"/>
          </p:cNvSpPr>
          <p:nvPr/>
        </p:nvSpPr>
        <p:spPr bwMode="auto">
          <a:xfrm flipV="1">
            <a:off x="7696200" y="4495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3" name="Line 76">
            <a:extLst>
              <a:ext uri="{FF2B5EF4-FFF2-40B4-BE49-F238E27FC236}">
                <a16:creationId xmlns:a16="http://schemas.microsoft.com/office/drawing/2014/main" id="{ABF40AB9-E572-4F5F-B2AE-9FBA80594414}"/>
              </a:ext>
            </a:extLst>
          </p:cNvPr>
          <p:cNvSpPr>
            <a:spLocks noChangeShapeType="1"/>
          </p:cNvSpPr>
          <p:nvPr/>
        </p:nvSpPr>
        <p:spPr bwMode="auto">
          <a:xfrm flipV="1">
            <a:off x="7696200" y="4267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4" name="Line 77">
            <a:extLst>
              <a:ext uri="{FF2B5EF4-FFF2-40B4-BE49-F238E27FC236}">
                <a16:creationId xmlns:a16="http://schemas.microsoft.com/office/drawing/2014/main" id="{EAA7C0F4-BEA6-44F9-890B-20536133E12F}"/>
              </a:ext>
            </a:extLst>
          </p:cNvPr>
          <p:cNvSpPr>
            <a:spLocks noChangeShapeType="1"/>
          </p:cNvSpPr>
          <p:nvPr/>
        </p:nvSpPr>
        <p:spPr bwMode="auto">
          <a:xfrm flipV="1">
            <a:off x="7696200" y="4038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5" name="Line 78">
            <a:extLst>
              <a:ext uri="{FF2B5EF4-FFF2-40B4-BE49-F238E27FC236}">
                <a16:creationId xmlns:a16="http://schemas.microsoft.com/office/drawing/2014/main" id="{23424600-08E7-497C-88A1-FE26E50DAAFC}"/>
              </a:ext>
            </a:extLst>
          </p:cNvPr>
          <p:cNvSpPr>
            <a:spLocks noChangeShapeType="1"/>
          </p:cNvSpPr>
          <p:nvPr/>
        </p:nvSpPr>
        <p:spPr bwMode="auto">
          <a:xfrm>
            <a:off x="7696200" y="40386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6" name="Line 79">
            <a:extLst>
              <a:ext uri="{FF2B5EF4-FFF2-40B4-BE49-F238E27FC236}">
                <a16:creationId xmlns:a16="http://schemas.microsoft.com/office/drawing/2014/main" id="{8D3E085E-242E-482B-9528-1DA5049E67FA}"/>
              </a:ext>
            </a:extLst>
          </p:cNvPr>
          <p:cNvSpPr>
            <a:spLocks noChangeShapeType="1"/>
          </p:cNvSpPr>
          <p:nvPr/>
        </p:nvSpPr>
        <p:spPr bwMode="auto">
          <a:xfrm>
            <a:off x="7848600" y="40386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7" name="Line 80">
            <a:extLst>
              <a:ext uri="{FF2B5EF4-FFF2-40B4-BE49-F238E27FC236}">
                <a16:creationId xmlns:a16="http://schemas.microsoft.com/office/drawing/2014/main" id="{C26AE58A-C9A5-4954-834A-0146005C877A}"/>
              </a:ext>
            </a:extLst>
          </p:cNvPr>
          <p:cNvSpPr>
            <a:spLocks noChangeShapeType="1"/>
          </p:cNvSpPr>
          <p:nvPr/>
        </p:nvSpPr>
        <p:spPr bwMode="auto">
          <a:xfrm>
            <a:off x="8001000" y="40386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AAE257C-D3A6-4AC4-85B0-8174D9C58720}"/>
              </a:ext>
            </a:extLst>
          </p:cNvPr>
          <p:cNvSpPr>
            <a:spLocks noGrp="1" noChangeArrowheads="1"/>
          </p:cNvSpPr>
          <p:nvPr>
            <p:ph type="title"/>
          </p:nvPr>
        </p:nvSpPr>
        <p:spPr>
          <a:xfrm>
            <a:off x="527050" y="-26988"/>
            <a:ext cx="10464800" cy="1143001"/>
          </a:xfrm>
        </p:spPr>
        <p:txBody>
          <a:bodyPr/>
          <a:lstStyle/>
          <a:p>
            <a:pPr/>
            <a:r>
              <a:rPr lang="en-US" altLang="zh-CN" sz="3500"/>
              <a:t>2c. 使用多个视图实例化模块并分配功能 (续)</a:t>
            </a:r>
          </a:p>
        </p:txBody>
      </p:sp>
      <p:sp>
        <p:nvSpPr>
          <p:cNvPr id="63491" name="Rectangle 3">
            <a:extLst>
              <a:ext uri="{FF2B5EF4-FFF2-40B4-BE49-F238E27FC236}">
                <a16:creationId xmlns:a16="http://schemas.microsoft.com/office/drawing/2014/main" id="{E360DB5C-2CE0-4EAD-A6D8-A65591F77D76}"/>
              </a:ext>
            </a:extLst>
          </p:cNvPr>
          <p:cNvSpPr>
            <a:spLocks noGrp="1" noChangeArrowheads="1"/>
          </p:cNvSpPr>
          <p:nvPr>
            <p:ph idx="1"/>
          </p:nvPr>
        </p:nvSpPr>
        <p:spPr>
          <a:xfrm>
            <a:off x="762000" y="1600200"/>
            <a:ext cx="10439400" cy="4191000"/>
          </a:xfrm>
        </p:spPr>
        <p:txBody>
          <a:bodyPr/>
          <a:lstStyle/>
          <a:p>
            <a:pPr/>
            <a:r>
              <a:rPr lang="en-US" altLang="zh-CN" sz="2800"/>
              <a:t>应用与父模块相关的用例有助于架构师更好地了解功能的分布。</a:t>
            </a:r>
          </a:p>
          <a:p>
            <a:pPr/>
            <a:r>
              <a:rPr lang="en-US" altLang="zh-CN" sz="2800"/>
              <a:t>最终, 父模块的每个用例都必须由子模块中的一系列职责值域。</a:t>
            </a:r>
          </a:p>
          <a:p>
            <a:pPr/>
            <a:r>
              <a:rPr lang="en-US" altLang="zh-CN" sz="2800"/>
              <a:t>必须做足够的工作, 以获得对系统能够提供所需功能的信心。</a:t>
            </a:r>
          </a:p>
          <a:p>
            <a:pPr/>
            <a:r>
              <a:rPr lang="en-US" altLang="zh-CN" sz="2800"/>
              <a:t>该体系结构应由三个主要群体的一个视图来表示。</a:t>
            </a:r>
          </a:p>
        </p:txBody>
      </p:sp>
    </p:spTree>
  </p:cSld>
  <p:clrMapOvr>
    <a:masterClrMapping/>
  </p:clrMapOvr>
</p:sld>
</file>

<file path=ppt/slides/slide2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5548897-B2BB-45E8-A007-C8736AC996F9}"/>
              </a:ext>
            </a:extLst>
          </p:cNvPr>
          <p:cNvSpPr>
            <a:spLocks noGrp="1" noChangeArrowheads="1"/>
          </p:cNvSpPr>
          <p:nvPr>
            <p:ph type="title"/>
          </p:nvPr>
        </p:nvSpPr>
        <p:spPr>
          <a:xfrm>
            <a:off x="527050" y="-26988"/>
            <a:ext cx="10464800" cy="1143001"/>
          </a:xfrm>
        </p:spPr>
        <p:txBody>
          <a:bodyPr/>
          <a:lstStyle/>
          <a:p>
            <a:pPr/>
            <a:r>
              <a:rPr lang="en-US" altLang="zh-CN" sz="3500"/>
              <a:t>2c. 使用多个视图实例化模块并分配功能 (续)</a:t>
            </a:r>
          </a:p>
        </p:txBody>
      </p:sp>
      <p:sp>
        <p:nvSpPr>
          <p:cNvPr id="64515" name="Rectangle 3">
            <a:extLst>
              <a:ext uri="{FF2B5EF4-FFF2-40B4-BE49-F238E27FC236}">
                <a16:creationId xmlns:a16="http://schemas.microsoft.com/office/drawing/2014/main" id="{E6C99E09-9A91-430C-A9CA-929AD152AF73}"/>
              </a:ext>
            </a:extLst>
          </p:cNvPr>
          <p:cNvSpPr>
            <a:spLocks noGrp="1" noChangeArrowheads="1"/>
          </p:cNvSpPr>
          <p:nvPr>
            <p:ph idx="1"/>
          </p:nvPr>
        </p:nvSpPr>
        <p:spPr>
          <a:xfrm>
            <a:off x="685800" y="1981200"/>
            <a:ext cx="10744200" cy="4191000"/>
          </a:xfrm>
        </p:spPr>
        <p:txBody>
          <a:bodyPr/>
          <a:lstStyle/>
          <a:p>
            <a:pPr/>
            <a:r>
              <a:rPr lang="en-US" altLang="zh-CN" sz="2800"/>
              <a:t>三个常见视图</a:t>
            </a:r>
          </a:p>
          <a:p>
            <a:pPr lvl="1"/>
            <a:r>
              <a:rPr lang="en-US" altLang="zh-CN" sz="2400" i="1"/>
              <a:t>模块分解视图</a:t>
            </a:r>
            <a:r>
              <a:rPr lang="en-US" altLang="zh-CN" sz="2400"/>
              <a:t>-用于承担责任的容器和模块之间的主要流关系</a:t>
            </a:r>
          </a:p>
          <a:p>
            <a:pPr lvl="1"/>
            <a:r>
              <a:rPr lang="en-US" altLang="zh-CN" sz="2400" i="1"/>
              <a:t>并发视图-</a:t>
            </a:r>
            <a:r>
              <a:rPr lang="en-US" altLang="zh-CN" sz="2400"/>
              <a:t>系统的动态方面, 如并行活动和同步可以建模</a:t>
            </a:r>
          </a:p>
        </p:txBody>
      </p:sp>
    </p:spTree>
  </p:cSld>
  <p:clrMapOvr>
    <a:masterClrMapping/>
  </p:clrMapOvr>
</p:sld>
</file>

<file path=ppt/slides/slide2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6ABB4A6-29DC-4CFB-BA7D-D5D97AF4931E}"/>
              </a:ext>
            </a:extLst>
          </p:cNvPr>
          <p:cNvSpPr>
            <a:spLocks noGrp="1" noChangeArrowheads="1"/>
          </p:cNvSpPr>
          <p:nvPr>
            <p:ph type="title"/>
          </p:nvPr>
        </p:nvSpPr>
        <p:spPr>
          <a:xfrm>
            <a:off x="527050" y="-26988"/>
            <a:ext cx="10464800" cy="1143001"/>
          </a:xfrm>
        </p:spPr>
        <p:txBody>
          <a:bodyPr/>
          <a:lstStyle/>
          <a:p>
            <a:pPr/>
            <a:r>
              <a:rPr lang="en-US" altLang="zh-CN" sz="3500"/>
              <a:t>2c. 使用多个视图实例化模块并分配功能 (续)</a:t>
            </a:r>
          </a:p>
        </p:txBody>
      </p:sp>
      <p:sp>
        <p:nvSpPr>
          <p:cNvPr id="65539" name="Rectangle 3">
            <a:extLst>
              <a:ext uri="{FF2B5EF4-FFF2-40B4-BE49-F238E27FC236}">
                <a16:creationId xmlns:a16="http://schemas.microsoft.com/office/drawing/2014/main" id="{E8FA4D3A-BDF9-4344-ADD7-F70A3F66631E}"/>
              </a:ext>
            </a:extLst>
          </p:cNvPr>
          <p:cNvSpPr>
            <a:spLocks noGrp="1" noChangeArrowheads="1"/>
          </p:cNvSpPr>
          <p:nvPr>
            <p:ph idx="1"/>
          </p:nvPr>
        </p:nvSpPr>
        <p:spPr>
          <a:xfrm>
            <a:off x="762000" y="1828800"/>
            <a:ext cx="10896600" cy="4495800"/>
          </a:xfrm>
        </p:spPr>
        <p:txBody>
          <a:bodyPr/>
          <a:lstStyle/>
          <a:p>
            <a:pPr/>
            <a:r>
              <a:rPr lang="en-US" altLang="zh-CN" sz="2800"/>
              <a:t>三个常见视图 (续)</a:t>
            </a:r>
          </a:p>
          <a:p>
            <a:pPr lvl="1"/>
            <a:r>
              <a:rPr lang="en-US" altLang="zh-CN" sz="2400" i="1"/>
              <a:t>部署视图</a:t>
            </a:r>
            <a:r>
              <a:rPr lang="en-US" altLang="zh-CN" sz="2400"/>
              <a:t>–并发视图的虚拟线程被分解为特定处理器内的虚拟线程, 以及在处理器之间旅行以启动操作序列中的下一个条目 (因此是分析网络通信量的基础) 的消息。 此外, 此视图还有助于确定是否需要某些模块的多个实例, 并支持有关特殊用途硬件的推理。</a:t>
            </a:r>
            <a:endParaRPr lang="en-US" altLang="zh-CN" sz="2400" i="1"/>
          </a:p>
        </p:txBody>
      </p:sp>
    </p:spTree>
  </p:cSld>
  <p:clrMapOvr>
    <a:masterClrMapping/>
  </p:clrMapOvr>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008DECC-0CFF-42F8-9FC2-C65AFB01FC2B}"/>
              </a:ext>
            </a:extLst>
          </p:cNvPr>
          <p:cNvSpPr>
            <a:spLocks noGrp="1" noChangeArrowheads="1"/>
          </p:cNvSpPr>
          <p:nvPr>
            <p:ph type="title"/>
          </p:nvPr>
        </p:nvSpPr>
        <p:spPr>
          <a:xfrm>
            <a:off x="527050" y="-26988"/>
            <a:ext cx="10464800" cy="1143001"/>
          </a:xfrm>
        </p:spPr>
        <p:txBody>
          <a:bodyPr/>
          <a:lstStyle/>
          <a:p>
            <a:pPr eaLnBrk="1" hangingPunct="1"/>
            <a:r>
              <a:rPr lang="en-US" altLang="zh-CN" sz="4400"/>
              <a:t>大纲</a:t>
            </a:r>
          </a:p>
        </p:txBody>
      </p:sp>
      <p:sp>
        <p:nvSpPr>
          <p:cNvPr id="35843" name="Rectangle 3">
            <a:extLst>
              <a:ext uri="{FF2B5EF4-FFF2-40B4-BE49-F238E27FC236}">
                <a16:creationId xmlns:a16="http://schemas.microsoft.com/office/drawing/2014/main" id="{5C9C5E4B-A11E-427F-BC94-25781E948429}"/>
              </a:ext>
            </a:extLst>
          </p:cNvPr>
          <p:cNvSpPr>
            <a:spLocks noGrp="1" noChangeArrowheads="1"/>
          </p:cNvSpPr>
          <p:nvPr>
            <p:ph idx="1"/>
          </p:nvPr>
        </p:nvSpPr>
        <p:spPr/>
        <p:txBody>
          <a:bodyPr/>
          <a:lstStyle/>
          <a:p>
            <a:pPr eaLnBrk="1" hangingPunct="1">
              <a:lnSpc>
                <a:spcPct val="90000"/>
              </a:lnSpc>
            </a:pPr>
            <a:r>
              <a:rPr lang="en-GB" altLang="zh-CN" sz="3600"/>
              <a:t>生命周期中的体系结构</a:t>
            </a:r>
          </a:p>
          <a:p>
            <a:pPr eaLnBrk="1" hangingPunct="1">
              <a:lnSpc>
                <a:spcPct val="90000"/>
              </a:lnSpc>
            </a:pPr>
            <a:r>
              <a:rPr lang="en-GB" altLang="zh-CN" sz="3600"/>
              <a:t>设计体系结构</a:t>
            </a:r>
          </a:p>
          <a:p>
            <a:pPr eaLnBrk="1" hangingPunct="1">
              <a:lnSpc>
                <a:spcPct val="90000"/>
              </a:lnSpc>
            </a:pPr>
            <a:r>
              <a:rPr lang="en-GB" altLang="zh-CN" sz="3600"/>
              <a:t>团队结构的形成及其与体系结构的关系</a:t>
            </a:r>
          </a:p>
          <a:p>
            <a:pPr eaLnBrk="1" hangingPunct="1">
              <a:lnSpc>
                <a:spcPct val="90000"/>
              </a:lnSpc>
            </a:pPr>
            <a:r>
              <a:rPr lang="en-GB" altLang="zh-CN" sz="3600"/>
              <a:t>创建骨骼系统</a:t>
            </a:r>
          </a:p>
        </p:txBody>
      </p:sp>
    </p:spTree>
  </p:cSld>
  <p:clrMapOvr>
    <a:masterClrMapping/>
  </p:clrMapOvr>
</p:sld>
</file>

<file path=ppt/slides/slide3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20B01E1-0C13-4E36-9D34-C5D112C1AFAF}"/>
              </a:ext>
            </a:extLst>
          </p:cNvPr>
          <p:cNvSpPr>
            <a:spLocks noGrp="1" noChangeArrowheads="1"/>
          </p:cNvSpPr>
          <p:nvPr>
            <p:ph type="title"/>
          </p:nvPr>
        </p:nvSpPr>
        <p:spPr>
          <a:xfrm>
            <a:off x="527050" y="-26988"/>
            <a:ext cx="11512550" cy="1143001"/>
          </a:xfrm>
        </p:spPr>
        <p:txBody>
          <a:bodyPr/>
          <a:lstStyle/>
          <a:p>
            <a:pPr/>
            <a:r>
              <a:rPr lang="en-US" altLang="zh-CN" sz="3600"/>
              <a:t>了解系统中的并发-有用的用例</a:t>
            </a:r>
          </a:p>
        </p:txBody>
      </p:sp>
      <p:sp>
        <p:nvSpPr>
          <p:cNvPr id="66563" name="Rectangle 3">
            <a:extLst>
              <a:ext uri="{FF2B5EF4-FFF2-40B4-BE49-F238E27FC236}">
                <a16:creationId xmlns:a16="http://schemas.microsoft.com/office/drawing/2014/main" id="{E24FCF43-4A30-4A1E-9E50-E8F92E3801A7}"/>
              </a:ext>
            </a:extLst>
          </p:cNvPr>
          <p:cNvSpPr>
            <a:spLocks noGrp="1" noChangeArrowheads="1"/>
          </p:cNvSpPr>
          <p:nvPr>
            <p:ph idx="1"/>
          </p:nvPr>
        </p:nvSpPr>
        <p:spPr/>
        <p:txBody>
          <a:bodyPr/>
          <a:lstStyle/>
          <a:p>
            <a:pPr/>
            <a:r>
              <a:rPr lang="en-US" altLang="zh-CN" sz="2800"/>
              <a:t>两个用户同时做类似的事情</a:t>
            </a:r>
          </a:p>
          <a:p>
            <a:pPr/>
            <a:r>
              <a:rPr lang="en-US" altLang="zh-CN" sz="2800"/>
              <a:t>一个用户同时执行多个活动</a:t>
            </a:r>
          </a:p>
          <a:p>
            <a:pPr/>
            <a:r>
              <a:rPr lang="en-US" altLang="zh-CN" sz="2800"/>
              <a:t>启动系统</a:t>
            </a:r>
          </a:p>
          <a:p>
            <a:pPr/>
            <a:r>
              <a:rPr lang="en-US" altLang="zh-CN" sz="2800"/>
              <a:t>关闭系统</a:t>
            </a:r>
          </a:p>
        </p:txBody>
      </p:sp>
    </p:spTree>
  </p:cSld>
  <p:clrMapOvr>
    <a:masterClrMapping/>
  </p:clrMapOvr>
</p:sld>
</file>

<file path=ppt/slides/slide3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3BBD255-E2DD-4242-B516-9D726AC50727}"/>
              </a:ext>
            </a:extLst>
          </p:cNvPr>
          <p:cNvSpPr>
            <a:spLocks noGrp="1" noChangeArrowheads="1"/>
          </p:cNvSpPr>
          <p:nvPr>
            <p:ph type="title"/>
          </p:nvPr>
        </p:nvSpPr>
        <p:spPr>
          <a:xfrm>
            <a:off x="527050" y="-26988"/>
            <a:ext cx="10464800" cy="1143001"/>
          </a:xfrm>
        </p:spPr>
        <p:txBody>
          <a:bodyPr/>
          <a:lstStyle/>
          <a:p>
            <a:pPr/>
            <a:r>
              <a:rPr lang="en-US" altLang="zh-CN" sz="4400"/>
              <a:t>2d. 定义子模块的接口</a:t>
            </a:r>
          </a:p>
        </p:txBody>
      </p:sp>
      <p:sp>
        <p:nvSpPr>
          <p:cNvPr id="67587" name="Rectangle 3">
            <a:extLst>
              <a:ext uri="{FF2B5EF4-FFF2-40B4-BE49-F238E27FC236}">
                <a16:creationId xmlns:a16="http://schemas.microsoft.com/office/drawing/2014/main" id="{74E6C837-268D-4C00-BFBD-3DC5F0C33A05}"/>
              </a:ext>
            </a:extLst>
          </p:cNvPr>
          <p:cNvSpPr>
            <a:spLocks noGrp="1" noChangeArrowheads="1"/>
          </p:cNvSpPr>
          <p:nvPr>
            <p:ph idx="1"/>
          </p:nvPr>
        </p:nvSpPr>
        <p:spPr>
          <a:xfrm>
            <a:off x="914400" y="1981200"/>
            <a:ext cx="10515600" cy="4191000"/>
          </a:xfrm>
        </p:spPr>
        <p:txBody>
          <a:bodyPr/>
          <a:lstStyle/>
          <a:p>
            <a:pPr/>
            <a:r>
              <a:rPr lang="en-US" altLang="zh-CN" sz="2800"/>
              <a:t>模块的接口显示提供和需要的服务和属性。</a:t>
            </a:r>
          </a:p>
          <a:p>
            <a:pPr/>
            <a:r>
              <a:rPr lang="en-US" altLang="zh-CN" sz="2800"/>
              <a:t>它记录别人可以使用什么, 以及他们可以依靠什么。</a:t>
            </a:r>
          </a:p>
          <a:p>
            <a:pPr/>
            <a:r>
              <a:rPr lang="en-US" altLang="zh-CN" sz="2800"/>
              <a:t>根据结构 (模块分解视图)、动态 (并发视图) 和运行时 (部署视图) 分析和记录分解, 揭示子模块的交互假设。</a:t>
            </a:r>
          </a:p>
        </p:txBody>
      </p:sp>
    </p:spTree>
  </p:cSld>
  <p:clrMapOvr>
    <a:masterClrMapping/>
  </p:clrMapOvr>
</p:sld>
</file>

<file path=ppt/slides/slide3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6ABD186-691C-4C02-9DFE-163FA3CF4FE3}"/>
              </a:ext>
            </a:extLst>
          </p:cNvPr>
          <p:cNvSpPr>
            <a:spLocks noGrp="1" noChangeArrowheads="1"/>
          </p:cNvSpPr>
          <p:nvPr>
            <p:ph type="title"/>
          </p:nvPr>
        </p:nvSpPr>
        <p:spPr>
          <a:xfrm>
            <a:off x="527050" y="-26988"/>
            <a:ext cx="11283950" cy="1143001"/>
          </a:xfrm>
        </p:spPr>
        <p:txBody>
          <a:bodyPr/>
          <a:lstStyle/>
          <a:p>
            <a:pPr/>
            <a:r>
              <a:rPr lang="en-US" altLang="zh-CN" sz="4000"/>
              <a:t>2d. 定义子模块的接口 (续)</a:t>
            </a:r>
          </a:p>
        </p:txBody>
      </p:sp>
      <p:sp>
        <p:nvSpPr>
          <p:cNvPr id="68611" name="Rectangle 3">
            <a:extLst>
              <a:ext uri="{FF2B5EF4-FFF2-40B4-BE49-F238E27FC236}">
                <a16:creationId xmlns:a16="http://schemas.microsoft.com/office/drawing/2014/main" id="{AD7B7423-32D4-4C76-908C-FC378E8E322F}"/>
              </a:ext>
            </a:extLst>
          </p:cNvPr>
          <p:cNvSpPr>
            <a:spLocks noGrp="1" noChangeArrowheads="1"/>
          </p:cNvSpPr>
          <p:nvPr>
            <p:ph idx="1"/>
          </p:nvPr>
        </p:nvSpPr>
        <p:spPr>
          <a:xfrm>
            <a:off x="838200" y="1981200"/>
            <a:ext cx="10668000" cy="4191000"/>
          </a:xfrm>
        </p:spPr>
        <p:txBody>
          <a:bodyPr/>
          <a:lstStyle/>
          <a:p>
            <a:pPr/>
            <a:r>
              <a:rPr lang="en-US" altLang="zh-CN" sz="2800"/>
              <a:t>模块视图文档:</a:t>
            </a:r>
          </a:p>
          <a:p>
            <a:pPr lvl="1"/>
            <a:r>
              <a:rPr lang="en-US" altLang="zh-CN" sz="2400"/>
              <a:t>信息的生产者/消费者</a:t>
            </a:r>
          </a:p>
          <a:p>
            <a:pPr lvl="1"/>
            <a:r>
              <a:rPr lang="en-US" altLang="zh-CN" sz="2400"/>
              <a:t>需要模块提供服务并使用它们的交互模式</a:t>
            </a:r>
          </a:p>
          <a:p>
            <a:pPr/>
            <a:r>
              <a:rPr lang="en-US" altLang="zh-CN" sz="2800"/>
              <a:t>并发视图文档:</a:t>
            </a:r>
          </a:p>
          <a:p>
            <a:pPr lvl="1"/>
            <a:r>
              <a:rPr lang="en-US" altLang="zh-CN" sz="2400"/>
              <a:t>导致提供或使用服务的模块接口的线程之间的交互</a:t>
            </a:r>
          </a:p>
          <a:p>
            <a:pPr lvl="1"/>
            <a:r>
              <a:rPr lang="en-US" altLang="zh-CN" sz="2400"/>
              <a:t>组件处于活动状态的信息</a:t>
            </a:r>
          </a:p>
          <a:p>
            <a:pPr lvl="1"/>
            <a:r>
              <a:rPr lang="en-US" altLang="zh-CN" sz="2400"/>
              <a:t>组件同步、sequentializes 和可能阻止调用的信息</a:t>
            </a:r>
          </a:p>
        </p:txBody>
      </p:sp>
    </p:spTree>
  </p:cSld>
  <p:clrMapOvr>
    <a:masterClrMapping/>
  </p:clrMapOvr>
</p:sld>
</file>

<file path=ppt/slides/slide3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47D1DCE-25F6-4716-8A1E-5EB65E97B5E2}"/>
              </a:ext>
            </a:extLst>
          </p:cNvPr>
          <p:cNvSpPr>
            <a:spLocks noGrp="1" noChangeArrowheads="1"/>
          </p:cNvSpPr>
          <p:nvPr>
            <p:ph type="title"/>
          </p:nvPr>
        </p:nvSpPr>
        <p:spPr>
          <a:xfrm>
            <a:off x="527050" y="-26988"/>
            <a:ext cx="11360150" cy="1143001"/>
          </a:xfrm>
        </p:spPr>
        <p:txBody>
          <a:bodyPr/>
          <a:lstStyle/>
          <a:p>
            <a:pPr/>
            <a:r>
              <a:rPr lang="en-US" altLang="zh-CN" sz="4000"/>
              <a:t>2d. 定义子模块的接口 (续)</a:t>
            </a:r>
          </a:p>
        </p:txBody>
      </p:sp>
      <p:sp>
        <p:nvSpPr>
          <p:cNvPr id="69635" name="Rectangle 3">
            <a:extLst>
              <a:ext uri="{FF2B5EF4-FFF2-40B4-BE49-F238E27FC236}">
                <a16:creationId xmlns:a16="http://schemas.microsoft.com/office/drawing/2014/main" id="{182B1838-1F83-4D0C-A62C-6D9994B81181}"/>
              </a:ext>
            </a:extLst>
          </p:cNvPr>
          <p:cNvSpPr>
            <a:spLocks noGrp="1" noChangeArrowheads="1"/>
          </p:cNvSpPr>
          <p:nvPr>
            <p:ph idx="1"/>
          </p:nvPr>
        </p:nvSpPr>
        <p:spPr>
          <a:xfrm>
            <a:off x="762000" y="1981200"/>
            <a:ext cx="10668000" cy="4191000"/>
          </a:xfrm>
        </p:spPr>
        <p:txBody>
          <a:bodyPr/>
          <a:lstStyle/>
          <a:p>
            <a:pPr>
              <a:lnSpc>
                <a:spcPct val="90000"/>
              </a:lnSpc>
            </a:pPr>
            <a:r>
              <a:rPr lang="en-US" altLang="zh-CN" sz="2800"/>
              <a:t>部署视图文档:</a:t>
            </a:r>
          </a:p>
          <a:p>
            <a:pPr lvl="1">
              <a:lnSpc>
                <a:spcPct val="90000"/>
              </a:lnSpc>
            </a:pPr>
            <a:r>
              <a:rPr lang="en-US" altLang="zh-CN" sz="2400"/>
              <a:t>硬件要求, 如专用硬件</a:t>
            </a:r>
          </a:p>
          <a:p>
            <a:pPr lvl="1">
              <a:lnSpc>
                <a:spcPct val="90000"/>
              </a:lnSpc>
            </a:pPr>
            <a:r>
              <a:rPr lang="en-US" altLang="zh-CN" sz="2400"/>
              <a:t>一些计时要求, 例如, 处理器的计算速度</a:t>
            </a:r>
          </a:p>
          <a:p>
            <a:pPr lvl="1">
              <a:lnSpc>
                <a:spcPct val="90000"/>
              </a:lnSpc>
            </a:pPr>
            <a:r>
              <a:rPr lang="en-US" altLang="zh-CN" sz="2400"/>
              <a:t>通信要求, 例如, 信息不应更新一次超过一次</a:t>
            </a:r>
          </a:p>
          <a:p>
            <a:pPr>
              <a:lnSpc>
                <a:spcPct val="90000"/>
              </a:lnSpc>
            </a:pPr>
            <a:r>
              <a:rPr lang="en-US" altLang="zh-CN" sz="2800"/>
              <a:t>所有这些信息都应在模块界面文档中获得。</a:t>
            </a:r>
          </a:p>
        </p:txBody>
      </p:sp>
    </p:spTree>
  </p:cSld>
  <p:clrMapOvr>
    <a:masterClrMapping/>
  </p:clrMapOvr>
</p:sld>
</file>

<file path=ppt/slides/slide3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17A43E4-0927-4E73-86DF-F02C17068800}"/>
              </a:ext>
            </a:extLst>
          </p:cNvPr>
          <p:cNvSpPr>
            <a:spLocks noGrp="1" noChangeArrowheads="1"/>
          </p:cNvSpPr>
          <p:nvPr>
            <p:ph type="title"/>
          </p:nvPr>
        </p:nvSpPr>
        <p:spPr>
          <a:xfrm>
            <a:off x="527050" y="-26988"/>
            <a:ext cx="10464800" cy="1143001"/>
          </a:xfrm>
        </p:spPr>
        <p:txBody>
          <a:bodyPr/>
          <a:lstStyle/>
          <a:p>
            <a:pPr/>
            <a:r>
              <a:rPr lang="en-US" altLang="zh-CN" sz="3500"/>
              <a:t>2e. 验证并细化用例和质量方案作为子模块的约束</a:t>
            </a:r>
          </a:p>
        </p:txBody>
      </p:sp>
      <p:sp>
        <p:nvSpPr>
          <p:cNvPr id="70659" name="Rectangle 3">
            <a:extLst>
              <a:ext uri="{FF2B5EF4-FFF2-40B4-BE49-F238E27FC236}">
                <a16:creationId xmlns:a16="http://schemas.microsoft.com/office/drawing/2014/main" id="{17B44EE2-D1A9-4EC6-BB19-CC007A5F0288}"/>
              </a:ext>
            </a:extLst>
          </p:cNvPr>
          <p:cNvSpPr>
            <a:spLocks noGrp="1" noChangeArrowheads="1"/>
          </p:cNvSpPr>
          <p:nvPr>
            <p:ph idx="1"/>
          </p:nvPr>
        </p:nvSpPr>
        <p:spPr/>
        <p:txBody>
          <a:bodyPr/>
          <a:lstStyle/>
          <a:p>
            <a:pPr/>
            <a:r>
              <a:rPr lang="en-US" altLang="zh-CN" sz="2800"/>
              <a:t>每个子模块都有需要转换为模块用例的责任。 用例还可以通过拆分和细化父用例来定义。</a:t>
            </a:r>
          </a:p>
          <a:p>
            <a:pPr/>
            <a:r>
              <a:rPr lang="en-US" altLang="zh-CN" sz="2800"/>
              <a:t>对于车库门开启系统, 职责分解为以下功能组</a:t>
            </a:r>
          </a:p>
          <a:p>
            <a:pPr lvl="1"/>
            <a:r>
              <a:rPr lang="en-US" altLang="zh-CN" sz="2400"/>
              <a:t>用户界面–识别用户请求并将其转换为提升/降低门模块所需的表单</a:t>
            </a:r>
          </a:p>
        </p:txBody>
      </p:sp>
    </p:spTree>
  </p:cSld>
  <p:clrMapOvr>
    <a:masterClrMapping/>
  </p:clrMapOvr>
</p:sld>
</file>

<file path=ppt/slides/slide3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A34DC98-515A-4EE1-8B45-369758F07574}"/>
              </a:ext>
            </a:extLst>
          </p:cNvPr>
          <p:cNvSpPr>
            <a:spLocks noGrp="1" noChangeArrowheads="1"/>
          </p:cNvSpPr>
          <p:nvPr>
            <p:ph type="title"/>
          </p:nvPr>
        </p:nvSpPr>
        <p:spPr>
          <a:xfrm>
            <a:off x="381000" y="0"/>
            <a:ext cx="11658600" cy="990600"/>
          </a:xfrm>
        </p:spPr>
        <p:txBody>
          <a:bodyPr/>
          <a:lstStyle/>
          <a:p>
            <a:pPr/>
            <a:r>
              <a:rPr lang="en-US" altLang="zh-CN" sz="3500"/>
              <a:t>2e. 验证并细化用例和质量方案作为子模块的约束</a:t>
            </a:r>
          </a:p>
        </p:txBody>
      </p:sp>
      <p:sp>
        <p:nvSpPr>
          <p:cNvPr id="71683" name="Rectangle 3">
            <a:extLst>
              <a:ext uri="{FF2B5EF4-FFF2-40B4-BE49-F238E27FC236}">
                <a16:creationId xmlns:a16="http://schemas.microsoft.com/office/drawing/2014/main" id="{10F991EA-6893-4AE3-A4B4-BB112C9486BB}"/>
              </a:ext>
            </a:extLst>
          </p:cNvPr>
          <p:cNvSpPr>
            <a:spLocks noGrp="1" noChangeArrowheads="1"/>
          </p:cNvSpPr>
          <p:nvPr>
            <p:ph idx="1"/>
          </p:nvPr>
        </p:nvSpPr>
        <p:spPr/>
        <p:txBody>
          <a:bodyPr/>
          <a:lstStyle/>
          <a:p>
            <a:pPr>
              <a:lnSpc>
                <a:spcPct val="90000"/>
              </a:lnSpc>
            </a:pPr>
            <a:r>
              <a:rPr lang="en-US" altLang="zh-CN" sz="3200"/>
              <a:t>对于车库门开启系统, 职责分解为以下功能组 (续):</a:t>
            </a:r>
          </a:p>
          <a:p>
            <a:pPr lvl="1">
              <a:lnSpc>
                <a:spcPct val="90000"/>
              </a:lnSpc>
            </a:pPr>
            <a:r>
              <a:rPr lang="en-US" altLang="zh-CN" sz="2800" i="1"/>
              <a:t>升降门模块</a:t>
            </a:r>
            <a:r>
              <a:rPr lang="en-US" altLang="zh-CN" sz="2800"/>
              <a:t>-控制执行器, 以提高或降低门。 当它达到完全打开或完全关闭时, 请停止门。</a:t>
            </a:r>
          </a:p>
          <a:p>
            <a:pPr lvl="1">
              <a:lnSpc>
                <a:spcPct val="90000"/>
              </a:lnSpc>
            </a:pPr>
            <a:r>
              <a:rPr lang="en-US" altLang="zh-CN" sz="2800" i="1"/>
              <a:t>障碍物检测</a:t>
            </a:r>
            <a:r>
              <a:rPr lang="en-US" altLang="zh-CN" sz="2800"/>
              <a:t>–识别何时检测到障碍物, 或者停止门的下降或反转。</a:t>
            </a:r>
          </a:p>
          <a:p>
            <a:pPr lvl="1">
              <a:lnSpc>
                <a:spcPct val="90000"/>
              </a:lnSpc>
            </a:pPr>
            <a:endParaRPr lang="en-US" altLang="zh-CN" sz="2800"/>
          </a:p>
        </p:txBody>
      </p:sp>
    </p:spTree>
  </p:cSld>
  <p:clrMapOvr>
    <a:masterClrMapping/>
  </p:clrMapOvr>
</p:sld>
</file>

<file path=ppt/slides/slide3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4B3B9EA-3B80-4E30-8AEE-A3E25EF849D7}"/>
              </a:ext>
            </a:extLst>
          </p:cNvPr>
          <p:cNvSpPr>
            <a:spLocks noGrp="1" noChangeArrowheads="1"/>
          </p:cNvSpPr>
          <p:nvPr>
            <p:ph type="title"/>
          </p:nvPr>
        </p:nvSpPr>
        <p:spPr>
          <a:xfrm>
            <a:off x="228600" y="76200"/>
            <a:ext cx="11963400" cy="914400"/>
          </a:xfrm>
        </p:spPr>
        <p:txBody>
          <a:bodyPr/>
          <a:lstStyle/>
          <a:p>
            <a:pPr/>
            <a:r>
              <a:rPr lang="en-US" altLang="zh-CN" sz="3500"/>
              <a:t>2e. 验证并细化用例和质量方案作为子模块的约束</a:t>
            </a:r>
          </a:p>
        </p:txBody>
      </p:sp>
      <p:sp>
        <p:nvSpPr>
          <p:cNvPr id="72707" name="Rectangle 3">
            <a:extLst>
              <a:ext uri="{FF2B5EF4-FFF2-40B4-BE49-F238E27FC236}">
                <a16:creationId xmlns:a16="http://schemas.microsoft.com/office/drawing/2014/main" id="{A15D590C-7A2B-42BC-A89E-9A1A5AC3DA0E}"/>
              </a:ext>
            </a:extLst>
          </p:cNvPr>
          <p:cNvSpPr>
            <a:spLocks noGrp="1" noChangeArrowheads="1"/>
          </p:cNvSpPr>
          <p:nvPr>
            <p:ph idx="1"/>
          </p:nvPr>
        </p:nvSpPr>
        <p:spPr/>
        <p:txBody>
          <a:bodyPr/>
          <a:lstStyle/>
          <a:p>
            <a:pPr/>
            <a:r>
              <a:rPr lang="en-US" altLang="zh-CN" sz="2800"/>
              <a:t>对于车库门开启系统, 职责分解为以下功能组 (续):</a:t>
            </a:r>
          </a:p>
          <a:p>
            <a:pPr lvl="1"/>
            <a:r>
              <a:rPr lang="en-US" altLang="zh-CN" sz="2400" i="1"/>
              <a:t>通信虚拟机</a:t>
            </a:r>
            <a:r>
              <a:rPr lang="en-US" altLang="zh-CN" sz="2400"/>
              <a:t>–管理与家庭信息系统的所有通信。</a:t>
            </a:r>
          </a:p>
          <a:p>
            <a:pPr lvl="1"/>
            <a:r>
              <a:rPr lang="en-US" altLang="zh-CN" sz="2400" i="1"/>
              <a:t>传感器/执行器虚拟机</a:t>
            </a:r>
            <a:r>
              <a:rPr lang="en-US" altLang="zh-CN" sz="2400"/>
              <a:t>–管理与传感器和驱动器的所有交互。</a:t>
            </a:r>
          </a:p>
          <a:p>
            <a:pPr lvl="1"/>
            <a:r>
              <a:rPr lang="en-US" altLang="zh-CN" sz="2400" i="1"/>
              <a:t>调度</a:t>
            </a:r>
            <a:r>
              <a:rPr lang="en-US" altLang="zh-CN" sz="2400"/>
              <a:t>-保证障碍物检测器将达到其最后期限。</a:t>
            </a:r>
          </a:p>
          <a:p>
            <a:pPr lvl="1"/>
            <a:r>
              <a:rPr lang="en-US" altLang="zh-CN" sz="2400" i="1"/>
              <a:t>诊断</a:t>
            </a:r>
            <a:r>
              <a:rPr lang="en-US" altLang="zh-CN" sz="2400"/>
              <a:t>-管理与用于诊断的家庭信息系统的交互。</a:t>
            </a:r>
          </a:p>
          <a:p>
            <a:pPr lvl="1"/>
            <a:endParaRPr lang="en-US" altLang="zh-CN" sz="2400"/>
          </a:p>
        </p:txBody>
      </p:sp>
    </p:spTree>
  </p:cSld>
  <p:clrMapOvr>
    <a:masterClrMapping/>
  </p:clrMapOvr>
</p:sld>
</file>

<file path=ppt/slides/slide3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65E5FDD-DC34-4078-BB31-358955E6C439}"/>
              </a:ext>
            </a:extLst>
          </p:cNvPr>
          <p:cNvSpPr>
            <a:spLocks noGrp="1" noChangeArrowheads="1"/>
          </p:cNvSpPr>
          <p:nvPr>
            <p:ph type="title"/>
          </p:nvPr>
        </p:nvSpPr>
        <p:spPr>
          <a:xfrm>
            <a:off x="0" y="17463"/>
            <a:ext cx="11811000" cy="1066800"/>
          </a:xfrm>
        </p:spPr>
        <p:txBody>
          <a:bodyPr/>
          <a:lstStyle/>
          <a:p>
            <a:pPr/>
            <a:r>
              <a:rPr lang="en-US" altLang="zh-CN" sz="3500"/>
              <a:t>2e. 验证并细化用例和质量方案作为子模块的约束</a:t>
            </a:r>
          </a:p>
        </p:txBody>
      </p:sp>
      <p:sp>
        <p:nvSpPr>
          <p:cNvPr id="73731" name="Rectangle 3">
            <a:extLst>
              <a:ext uri="{FF2B5EF4-FFF2-40B4-BE49-F238E27FC236}">
                <a16:creationId xmlns:a16="http://schemas.microsoft.com/office/drawing/2014/main" id="{30C36152-FD04-4610-9DC3-0ADDCF66FD3E}"/>
              </a:ext>
            </a:extLst>
          </p:cNvPr>
          <p:cNvSpPr>
            <a:spLocks noGrp="1" noChangeArrowheads="1"/>
          </p:cNvSpPr>
          <p:nvPr>
            <p:ph idx="1"/>
          </p:nvPr>
        </p:nvSpPr>
        <p:spPr>
          <a:xfrm>
            <a:off x="609600" y="1600200"/>
            <a:ext cx="10668000" cy="4495800"/>
          </a:xfrm>
        </p:spPr>
        <p:txBody>
          <a:bodyPr/>
          <a:lstStyle/>
          <a:p>
            <a:pPr>
              <a:lnSpc>
                <a:spcPct val="90000"/>
              </a:lnSpc>
            </a:pPr>
            <a:r>
              <a:rPr lang="en-US" altLang="zh-CN" sz="2800"/>
              <a:t>可以通过下列方式之一满足父模块的约束:</a:t>
            </a:r>
          </a:p>
          <a:p>
            <a:pPr lvl="1">
              <a:lnSpc>
                <a:spcPct val="90000"/>
              </a:lnSpc>
            </a:pPr>
            <a:r>
              <a:rPr lang="en-US" altLang="zh-CN" sz="2400"/>
              <a:t>分解满足约束, 例如, 如果约束是使用某个操作系统, 则通过将操作系统定义为子级, 就满足了约束。</a:t>
            </a:r>
          </a:p>
          <a:p>
            <a:pPr lvl="1">
              <a:lnSpc>
                <a:spcPct val="90000"/>
              </a:lnSpc>
            </a:pPr>
            <a:r>
              <a:rPr lang="en-US" altLang="zh-CN" sz="2400"/>
              <a:t>约束由单个子模块满足, 例如, 如果约束是使用特殊协议, 则可以通过为协议定义封装子模块来满足该限制。</a:t>
            </a:r>
          </a:p>
        </p:txBody>
      </p:sp>
    </p:spTree>
  </p:cSld>
  <p:clrMapOvr>
    <a:masterClrMapping/>
  </p:clrMapOvr>
</p:sld>
</file>

<file path=ppt/slides/slide3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9A80A28-1492-4F6A-AF2B-F3C69920C11F}"/>
              </a:ext>
            </a:extLst>
          </p:cNvPr>
          <p:cNvSpPr>
            <a:spLocks noGrp="1" noChangeArrowheads="1"/>
          </p:cNvSpPr>
          <p:nvPr>
            <p:ph type="title"/>
          </p:nvPr>
        </p:nvSpPr>
        <p:spPr>
          <a:xfrm>
            <a:off x="76200" y="76200"/>
            <a:ext cx="11963400" cy="990600"/>
          </a:xfrm>
        </p:spPr>
        <p:txBody>
          <a:bodyPr/>
          <a:lstStyle/>
          <a:p>
            <a:pPr/>
            <a:r>
              <a:rPr lang="en-US" altLang="zh-CN" sz="3500"/>
              <a:t>2e. 验证并细化用例和质量方案作为子模块的约束</a:t>
            </a:r>
          </a:p>
        </p:txBody>
      </p:sp>
      <p:sp>
        <p:nvSpPr>
          <p:cNvPr id="74755" name="Rectangle 3">
            <a:extLst>
              <a:ext uri="{FF2B5EF4-FFF2-40B4-BE49-F238E27FC236}">
                <a16:creationId xmlns:a16="http://schemas.microsoft.com/office/drawing/2014/main" id="{FEAB3416-9455-48E7-AB94-40DE4019DC05}"/>
              </a:ext>
            </a:extLst>
          </p:cNvPr>
          <p:cNvSpPr>
            <a:spLocks noGrp="1" noChangeArrowheads="1"/>
          </p:cNvSpPr>
          <p:nvPr>
            <p:ph idx="1"/>
          </p:nvPr>
        </p:nvSpPr>
        <p:spPr>
          <a:xfrm>
            <a:off x="762000" y="1600200"/>
            <a:ext cx="10591800" cy="4495800"/>
          </a:xfrm>
        </p:spPr>
        <p:txBody>
          <a:bodyPr/>
          <a:lstStyle/>
          <a:p>
            <a:pPr/>
            <a:r>
              <a:rPr lang="en-US" altLang="zh-CN" sz="2800"/>
              <a:t>父模块的约束可以通过下列方式之一来满足 (续):</a:t>
            </a:r>
          </a:p>
          <a:p>
            <a:pPr lvl="1"/>
            <a:r>
              <a:rPr lang="en-US" altLang="zh-CN" sz="2400"/>
              <a:t>约束由多个子模块满足, 例如, 使用 Web 需要两个模块 (客户端和服务器) 来实现必要的协议。</a:t>
            </a:r>
          </a:p>
          <a:p>
            <a:endParaRPr lang="en-US" altLang="zh-CN" sz="2800"/>
          </a:p>
        </p:txBody>
      </p:sp>
    </p:spTree>
  </p:cSld>
  <p:clrMapOvr>
    <a:masterClrMapping/>
  </p:clrMapOvr>
</p:sld>
</file>

<file path=ppt/slides/slide3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54D8ABE6-FC05-4E45-AC89-13E851AF8FEE}"/>
              </a:ext>
            </a:extLst>
          </p:cNvPr>
          <p:cNvSpPr>
            <a:spLocks noGrp="1" noChangeArrowheads="1"/>
          </p:cNvSpPr>
          <p:nvPr>
            <p:ph type="title"/>
          </p:nvPr>
        </p:nvSpPr>
        <p:spPr>
          <a:xfrm>
            <a:off x="381000" y="0"/>
            <a:ext cx="11430000" cy="1066800"/>
          </a:xfrm>
        </p:spPr>
        <p:txBody>
          <a:bodyPr/>
          <a:lstStyle/>
          <a:p>
            <a:pPr/>
            <a:r>
              <a:rPr lang="en-US" altLang="zh-CN" sz="3500"/>
              <a:t>2e. 验证并细化用例和质量方案作为子模块的约束</a:t>
            </a:r>
          </a:p>
        </p:txBody>
      </p:sp>
      <p:sp>
        <p:nvSpPr>
          <p:cNvPr id="75779" name="Rectangle 3">
            <a:extLst>
              <a:ext uri="{FF2B5EF4-FFF2-40B4-BE49-F238E27FC236}">
                <a16:creationId xmlns:a16="http://schemas.microsoft.com/office/drawing/2014/main" id="{5377CED4-3270-4A1D-A3D2-D39AF847983B}"/>
              </a:ext>
            </a:extLst>
          </p:cNvPr>
          <p:cNvSpPr>
            <a:spLocks noGrp="1" noChangeArrowheads="1"/>
          </p:cNvSpPr>
          <p:nvPr>
            <p:ph idx="1"/>
          </p:nvPr>
        </p:nvSpPr>
        <p:spPr>
          <a:xfrm>
            <a:off x="762000" y="1447800"/>
            <a:ext cx="10668000" cy="4648200"/>
          </a:xfrm>
        </p:spPr>
        <p:txBody>
          <a:bodyPr/>
          <a:lstStyle/>
          <a:p>
            <a:pPr/>
            <a:r>
              <a:rPr lang="en-US" altLang="zh-CN" sz="2800"/>
              <a:t>在车库门开器系统中, 一个制约因素是保持与家庭信息系统的通信。</a:t>
            </a:r>
          </a:p>
          <a:p>
            <a:pPr/>
            <a:r>
              <a:rPr lang="en-US" altLang="zh-CN" sz="2800"/>
              <a:t>通信虚拟机将识别此通信是否不可用, 因此约束由单个子级满足。</a:t>
            </a:r>
          </a:p>
          <a:p>
            <a:endParaRPr lang="en-US" altLang="zh-CN" sz="2800"/>
          </a:p>
        </p:txBody>
      </p:sp>
    </p:spTree>
  </p:cSld>
  <p:clrMapOvr>
    <a:masterClrMapping/>
  </p:clrMapOvr>
</p:sld>
</file>

<file path=ppt/slides/slide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2019E97-406C-4C20-880C-D8513A26434D}"/>
              </a:ext>
            </a:extLst>
          </p:cNvPr>
          <p:cNvSpPr>
            <a:spLocks noGrp="1" noChangeArrowheads="1"/>
          </p:cNvSpPr>
          <p:nvPr>
            <p:ph type="title"/>
          </p:nvPr>
        </p:nvSpPr>
        <p:spPr>
          <a:xfrm>
            <a:off x="527050" y="-26988"/>
            <a:ext cx="10464800" cy="1143001"/>
          </a:xfrm>
        </p:spPr>
        <p:txBody>
          <a:bodyPr/>
          <a:lstStyle/>
          <a:p>
            <a:pPr eaLnBrk="1" hangingPunct="1"/>
            <a:r>
              <a:rPr lang="en-US" altLang="zh-CN" sz="4400"/>
              <a:t>生命周期中的体系结构</a:t>
            </a:r>
          </a:p>
        </p:txBody>
      </p:sp>
      <p:sp>
        <p:nvSpPr>
          <p:cNvPr id="37891" name="Rectangle 3">
            <a:extLst>
              <a:ext uri="{FF2B5EF4-FFF2-40B4-BE49-F238E27FC236}">
                <a16:creationId xmlns:a16="http://schemas.microsoft.com/office/drawing/2014/main" id="{40EBDCF4-6EC7-454A-8D12-4064B156463A}"/>
              </a:ext>
            </a:extLst>
          </p:cNvPr>
          <p:cNvSpPr>
            <a:spLocks noGrp="1" noChangeArrowheads="1"/>
          </p:cNvSpPr>
          <p:nvPr>
            <p:ph idx="1"/>
          </p:nvPr>
        </p:nvSpPr>
        <p:spPr/>
        <p:txBody>
          <a:bodyPr/>
          <a:lstStyle/>
          <a:p>
            <a:pPr eaLnBrk="1" hangingPunct="1"/>
            <a:r>
              <a:rPr lang="en-GB" altLang="zh-CN" sz="2800"/>
              <a:t>进化交付生命周期</a:t>
            </a:r>
          </a:p>
          <a:p>
            <a:pPr lvl="1" eaLnBrk="1" hangingPunct="1"/>
            <a:r>
              <a:rPr lang="en-GB" altLang="zh-CN" sz="2400"/>
              <a:t>获取客户反馈</a:t>
            </a:r>
          </a:p>
          <a:p>
            <a:pPr lvl="1" eaLnBrk="1" hangingPunct="1"/>
            <a:r>
              <a:rPr lang="en-GB" altLang="zh-CN" sz="2400"/>
              <a:t>循环访问多个发布, 每个版本都具有新的或已修改的功能</a:t>
            </a:r>
          </a:p>
          <a:p>
            <a:pPr lvl="1" eaLnBrk="1" hangingPunct="1"/>
            <a:r>
              <a:rPr lang="en-GB" altLang="zh-CN" sz="2400"/>
              <a:t>必要时提供有限版本</a:t>
            </a:r>
          </a:p>
          <a:p>
            <a:pPr eaLnBrk="1" hangingPunct="1"/>
            <a:r>
              <a:rPr lang="en-GB" altLang="zh-CN" sz="2800"/>
              <a:t>什么时候开始设计？</a:t>
            </a:r>
          </a:p>
          <a:p>
            <a:pPr lvl="1" eaLnBrk="1" hangingPunct="1"/>
            <a:r>
              <a:rPr lang="en-GB" altLang="zh-CN" sz="2400"/>
              <a:t>需要一些系统要求的概念--整形需求称为</a:t>
            </a:r>
            <a:r>
              <a:rPr lang="en-GB" altLang="zh-CN" sz="2400" i="1"/>
              <a:t>体系结构驱动程序</a:t>
            </a:r>
          </a:p>
          <a:p>
            <a:pPr lvl="1" eaLnBrk="1" hangingPunct="1"/>
            <a:endParaRPr lang="en-GB" altLang="zh-CN" sz="2400"/>
          </a:p>
          <a:p>
            <a:pPr lvl="1" eaLnBrk="1" hangingPunct="1"/>
            <a:endParaRPr lang="en-GB" altLang="zh-CN" sz="2400"/>
          </a:p>
        </p:txBody>
      </p:sp>
    </p:spTree>
  </p:cSld>
  <p:clrMapOvr>
    <a:masterClrMapping/>
  </p:clrMapOvr>
</p:sld>
</file>

<file path=ppt/slides/slide4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4F72ACC-1CEB-4037-8DBB-D0AB1396318A}"/>
              </a:ext>
            </a:extLst>
          </p:cNvPr>
          <p:cNvSpPr>
            <a:spLocks noGrp="1" noChangeArrowheads="1"/>
          </p:cNvSpPr>
          <p:nvPr>
            <p:ph type="title"/>
          </p:nvPr>
        </p:nvSpPr>
        <p:spPr>
          <a:xfrm>
            <a:off x="533400" y="7938"/>
            <a:ext cx="11506200" cy="990600"/>
          </a:xfrm>
        </p:spPr>
        <p:txBody>
          <a:bodyPr/>
          <a:lstStyle/>
          <a:p>
            <a:pPr/>
            <a:r>
              <a:rPr lang="en-US" altLang="zh-CN" sz="3500"/>
              <a:t>2e. 验证并细化用例和质量方案作为子模块的约束</a:t>
            </a:r>
          </a:p>
        </p:txBody>
      </p:sp>
      <p:sp>
        <p:nvSpPr>
          <p:cNvPr id="76803" name="Rectangle 3">
            <a:extLst>
              <a:ext uri="{FF2B5EF4-FFF2-40B4-BE49-F238E27FC236}">
                <a16:creationId xmlns:a16="http://schemas.microsoft.com/office/drawing/2014/main" id="{C02CF81E-18D5-4312-8CCA-35D95A43DEFF}"/>
              </a:ext>
            </a:extLst>
          </p:cNvPr>
          <p:cNvSpPr>
            <a:spLocks noGrp="1" noChangeArrowheads="1"/>
          </p:cNvSpPr>
          <p:nvPr>
            <p:ph idx="1"/>
          </p:nvPr>
        </p:nvSpPr>
        <p:spPr>
          <a:xfrm>
            <a:off x="762000" y="1676400"/>
            <a:ext cx="10515600" cy="4419600"/>
          </a:xfrm>
        </p:spPr>
        <p:txBody>
          <a:bodyPr/>
          <a:lstStyle/>
          <a:p>
            <a:pPr/>
            <a:r>
              <a:rPr lang="en-US" altLang="zh-CN" sz="2800"/>
              <a:t>还需要改进质量方案并将其分配给子模块:</a:t>
            </a:r>
          </a:p>
          <a:p>
            <a:pPr lvl="1"/>
            <a:r>
              <a:rPr lang="en-US" altLang="zh-CN" sz="2400"/>
              <a:t>质量方案可能完全满足的分解, 而不产生任何额外的影响, 从而标记为满意。</a:t>
            </a:r>
          </a:p>
          <a:p>
            <a:pPr lvl="1"/>
            <a:r>
              <a:rPr lang="en-US" altLang="zh-CN" sz="2400"/>
              <a:t>在子模块上存在约束的当前分解可以满足质量方案。</a:t>
            </a:r>
          </a:p>
        </p:txBody>
      </p:sp>
    </p:spTree>
  </p:cSld>
  <p:clrMapOvr>
    <a:masterClrMapping/>
  </p:clrMapOvr>
</p:sld>
</file>

<file path=ppt/slides/slide4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F1BD1E12-A0FD-445D-A9ED-CD877C191693}"/>
              </a:ext>
            </a:extLst>
          </p:cNvPr>
          <p:cNvSpPr>
            <a:spLocks noGrp="1" noChangeArrowheads="1"/>
          </p:cNvSpPr>
          <p:nvPr>
            <p:ph type="title"/>
          </p:nvPr>
        </p:nvSpPr>
        <p:spPr>
          <a:xfrm>
            <a:off x="457200" y="76200"/>
            <a:ext cx="11582400" cy="990600"/>
          </a:xfrm>
        </p:spPr>
        <p:txBody>
          <a:bodyPr/>
          <a:lstStyle/>
          <a:p>
            <a:pPr/>
            <a:r>
              <a:rPr lang="en-US" altLang="zh-CN" sz="3500"/>
              <a:t>2e. 验证并细化用例和质量方案作为子模块的约束</a:t>
            </a:r>
          </a:p>
        </p:txBody>
      </p:sp>
      <p:sp>
        <p:nvSpPr>
          <p:cNvPr id="77827" name="Rectangle 3">
            <a:extLst>
              <a:ext uri="{FF2B5EF4-FFF2-40B4-BE49-F238E27FC236}">
                <a16:creationId xmlns:a16="http://schemas.microsoft.com/office/drawing/2014/main" id="{29E88BCA-B6D7-4F17-AB1F-53F247E59202}"/>
              </a:ext>
            </a:extLst>
          </p:cNvPr>
          <p:cNvSpPr>
            <a:spLocks noGrp="1" noChangeArrowheads="1"/>
          </p:cNvSpPr>
          <p:nvPr>
            <p:ph idx="1"/>
          </p:nvPr>
        </p:nvSpPr>
        <p:spPr>
          <a:xfrm>
            <a:off x="762000" y="1981200"/>
            <a:ext cx="10744200" cy="4114800"/>
          </a:xfrm>
        </p:spPr>
        <p:txBody>
          <a:bodyPr/>
          <a:lstStyle/>
          <a:p>
            <a:pPr>
              <a:lnSpc>
                <a:spcPct val="90000"/>
              </a:lnSpc>
            </a:pPr>
            <a:r>
              <a:rPr lang="en-US" altLang="zh-CN" sz="2800"/>
              <a:t>还需要改进质量方案并将其分配给子模块 (续):</a:t>
            </a:r>
          </a:p>
          <a:p>
            <a:pPr lvl="1">
              <a:lnSpc>
                <a:spcPct val="90000"/>
              </a:lnSpc>
            </a:pPr>
            <a:r>
              <a:rPr lang="en-US" altLang="zh-CN" sz="2400"/>
              <a:t>对于质量方案 (例如可用性方案), 分解可能是中性的, 在这种情况下, 应该将它分配给一个子模块。</a:t>
            </a:r>
          </a:p>
          <a:p>
            <a:pPr lvl="1">
              <a:lnSpc>
                <a:spcPct val="90000"/>
              </a:lnSpc>
            </a:pPr>
            <a:r>
              <a:rPr lang="en-US" altLang="zh-CN" sz="2400"/>
              <a:t>质量方案可能不会与当前的分解可满足。 必须重新考虑分解, 或者为其遗漏提供理由。</a:t>
            </a:r>
          </a:p>
        </p:txBody>
      </p:sp>
    </p:spTree>
  </p:cSld>
  <p:clrMapOvr>
    <a:masterClrMapping/>
  </p:clrMapOvr>
</p:sld>
</file>

<file path=ppt/slides/slide4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508DC9B-1A42-4CF4-A672-12E3F46D410D}"/>
              </a:ext>
            </a:extLst>
          </p:cNvPr>
          <p:cNvSpPr>
            <a:spLocks noGrp="1" noChangeArrowheads="1"/>
          </p:cNvSpPr>
          <p:nvPr>
            <p:ph type="title"/>
          </p:nvPr>
        </p:nvSpPr>
        <p:spPr>
          <a:xfrm>
            <a:off x="527050" y="-26988"/>
            <a:ext cx="10464800" cy="1143001"/>
          </a:xfrm>
        </p:spPr>
        <p:txBody>
          <a:bodyPr/>
          <a:lstStyle/>
          <a:p>
            <a:pPr/>
            <a:r>
              <a:rPr lang="en-US" altLang="zh-CN" sz="3500"/>
              <a:t>车库门开式器的精炼质量方案示例</a:t>
            </a:r>
          </a:p>
        </p:txBody>
      </p:sp>
      <p:sp>
        <p:nvSpPr>
          <p:cNvPr id="78851" name="Rectangle 3">
            <a:extLst>
              <a:ext uri="{FF2B5EF4-FFF2-40B4-BE49-F238E27FC236}">
                <a16:creationId xmlns:a16="http://schemas.microsoft.com/office/drawing/2014/main" id="{304E3B28-C1D5-4EE5-BC52-8AE4E61BD4C5}"/>
              </a:ext>
            </a:extLst>
          </p:cNvPr>
          <p:cNvSpPr>
            <a:spLocks noGrp="1" noChangeArrowheads="1"/>
          </p:cNvSpPr>
          <p:nvPr>
            <p:ph idx="1"/>
          </p:nvPr>
        </p:nvSpPr>
        <p:spPr/>
        <p:txBody>
          <a:bodyPr/>
          <a:lstStyle/>
          <a:p>
            <a:pPr>
              <a:lnSpc>
                <a:spcPct val="90000"/>
              </a:lnSpc>
            </a:pPr>
            <a:r>
              <a:rPr lang="en-US" altLang="zh-CN" sz="2800"/>
              <a:t>对于产品线上的不同产品, 打开和关闭门的设备和控制是不同的。 它们可能包括家庭信息系统中的控制。 此方案被委派给用户界面模块。</a:t>
            </a:r>
          </a:p>
          <a:p>
            <a:pPr>
              <a:lnSpc>
                <a:spcPct val="90000"/>
              </a:lnSpc>
            </a:pPr>
            <a:r>
              <a:rPr lang="en-US" altLang="zh-CN" sz="2800"/>
              <a:t>在不同产品中使用的处理器将有所不同。此方案被委派给所有模块。 每个模块都将负责不使用标准编译器不支持的特定于处理器的功能。</a:t>
            </a:r>
          </a:p>
        </p:txBody>
      </p:sp>
    </p:spTree>
  </p:cSld>
  <p:clrMapOvr>
    <a:masterClrMapping/>
  </p:clrMapOvr>
</p:sld>
</file>

<file path=ppt/slides/slide4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4B23971-D288-4CF3-AF20-D5C57379BEDF}"/>
              </a:ext>
            </a:extLst>
          </p:cNvPr>
          <p:cNvSpPr>
            <a:spLocks noGrp="1" noChangeArrowheads="1"/>
          </p:cNvSpPr>
          <p:nvPr>
            <p:ph type="title"/>
          </p:nvPr>
        </p:nvSpPr>
        <p:spPr>
          <a:xfrm>
            <a:off x="527050" y="-26988"/>
            <a:ext cx="10464800" cy="1143001"/>
          </a:xfrm>
        </p:spPr>
        <p:txBody>
          <a:bodyPr/>
          <a:lstStyle/>
          <a:p>
            <a:pPr/>
            <a:r>
              <a:rPr lang="en-US" altLang="zh-CN" sz="3200"/>
              <a:t>精炼的质量方案车库门开启例 (续)</a:t>
            </a:r>
          </a:p>
        </p:txBody>
      </p:sp>
      <p:sp>
        <p:nvSpPr>
          <p:cNvPr id="79875" name="Rectangle 3">
            <a:extLst>
              <a:ext uri="{FF2B5EF4-FFF2-40B4-BE49-F238E27FC236}">
                <a16:creationId xmlns:a16="http://schemas.microsoft.com/office/drawing/2014/main" id="{F8B8D946-DA9A-403B-8639-7080A80E4726}"/>
              </a:ext>
            </a:extLst>
          </p:cNvPr>
          <p:cNvSpPr>
            <a:spLocks noGrp="1" noChangeArrowheads="1"/>
          </p:cNvSpPr>
          <p:nvPr>
            <p:ph idx="1"/>
          </p:nvPr>
        </p:nvSpPr>
        <p:spPr>
          <a:xfrm>
            <a:off x="762000" y="1981200"/>
            <a:ext cx="10668000" cy="4114800"/>
          </a:xfrm>
        </p:spPr>
        <p:txBody>
          <a:bodyPr/>
          <a:lstStyle/>
          <a:p>
            <a:pPr>
              <a:lnSpc>
                <a:spcPct val="80000"/>
              </a:lnSpc>
            </a:pPr>
            <a:r>
              <a:rPr lang="en-US" altLang="zh-CN" sz="2800"/>
              <a:t>如果车库门在下降期间检测到障碍物, 门必须在0.1 秒内停止 (或重新打开)。 此方案被委派给计划程序和障碍物检测模块。</a:t>
            </a:r>
          </a:p>
          <a:p>
            <a:pPr>
              <a:lnSpc>
                <a:spcPct val="80000"/>
              </a:lnSpc>
            </a:pPr>
            <a:r>
              <a:rPr lang="en-US" altLang="zh-CN" sz="2800"/>
              <a:t>车库门开启器应该可以从家庭信息系统中使用特定于产品的诊断协议进行诊断和管理。 此方案在诊断和通信模块之间进行分割。 通信模块负责与家庭信息系统通信的协议, 诊断模块负责其他诊断交互。</a:t>
            </a:r>
          </a:p>
        </p:txBody>
      </p:sp>
    </p:spTree>
  </p:cSld>
  <p:clrMapOvr>
    <a:masterClrMapping/>
  </p:clrMapOvr>
</p:sld>
</file>

<file path=ppt/slides/slide4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E686BC1-D48E-4C9E-A5F9-5AD67402DEAB}"/>
              </a:ext>
            </a:extLst>
          </p:cNvPr>
          <p:cNvSpPr>
            <a:spLocks noGrp="1" noChangeArrowheads="1"/>
          </p:cNvSpPr>
          <p:nvPr>
            <p:ph type="title"/>
          </p:nvPr>
        </p:nvSpPr>
        <p:spPr>
          <a:xfrm>
            <a:off x="527050" y="-26988"/>
            <a:ext cx="10464800" cy="1143001"/>
          </a:xfrm>
        </p:spPr>
        <p:txBody>
          <a:bodyPr/>
          <a:lstStyle/>
          <a:p>
            <a:pPr/>
            <a:r>
              <a:rPr lang="en-US" altLang="zh-CN" sz="4400"/>
              <a:t>迭代结束时的状态</a:t>
            </a:r>
          </a:p>
        </p:txBody>
      </p:sp>
      <p:sp>
        <p:nvSpPr>
          <p:cNvPr id="80899" name="Rectangle 3">
            <a:extLst>
              <a:ext uri="{FF2B5EF4-FFF2-40B4-BE49-F238E27FC236}">
                <a16:creationId xmlns:a16="http://schemas.microsoft.com/office/drawing/2014/main" id="{9DD67B2A-668F-41D9-AE19-30F889473AA6}"/>
              </a:ext>
            </a:extLst>
          </p:cNvPr>
          <p:cNvSpPr>
            <a:spLocks noGrp="1" noChangeArrowheads="1"/>
          </p:cNvSpPr>
          <p:nvPr>
            <p:ph idx="1"/>
          </p:nvPr>
        </p:nvSpPr>
        <p:spPr>
          <a:xfrm>
            <a:off x="762000" y="1981200"/>
            <a:ext cx="10820400" cy="4495800"/>
          </a:xfrm>
        </p:spPr>
        <p:txBody>
          <a:bodyPr/>
          <a:lstStyle/>
          <a:p>
            <a:pPr>
              <a:lnSpc>
                <a:spcPct val="90000"/>
              </a:lnSpc>
            </a:pPr>
            <a:r>
              <a:rPr lang="en-US" altLang="zh-CN" sz="2800"/>
              <a:t>我们现在有一个模块分解成它的孩子。</a:t>
            </a:r>
          </a:p>
          <a:p>
            <a:pPr>
              <a:lnSpc>
                <a:spcPct val="90000"/>
              </a:lnSpc>
            </a:pPr>
            <a:r>
              <a:rPr lang="en-US" altLang="zh-CN" sz="2800"/>
              <a:t>每个孩子都有责任的集合:</a:t>
            </a:r>
          </a:p>
          <a:p>
            <a:pPr lvl="1">
              <a:lnSpc>
                <a:spcPct val="90000"/>
              </a:lnSpc>
            </a:pPr>
            <a:r>
              <a:rPr lang="en-US" altLang="zh-CN" sz="2400"/>
              <a:t>一组用例</a:t>
            </a:r>
          </a:p>
          <a:p>
            <a:pPr lvl="1">
              <a:lnSpc>
                <a:spcPct val="90000"/>
              </a:lnSpc>
            </a:pPr>
            <a:r>
              <a:rPr lang="en-US" altLang="zh-CN" sz="2400"/>
              <a:t>一个接口</a:t>
            </a:r>
          </a:p>
          <a:p>
            <a:pPr lvl="1">
              <a:lnSpc>
                <a:spcPct val="90000"/>
              </a:lnSpc>
            </a:pPr>
            <a:r>
              <a:rPr lang="en-US" altLang="zh-CN" sz="2400"/>
              <a:t>质量方案</a:t>
            </a:r>
          </a:p>
          <a:p>
            <a:pPr lvl="1">
              <a:lnSpc>
                <a:spcPct val="90000"/>
              </a:lnSpc>
            </a:pPr>
            <a:r>
              <a:rPr lang="en-US" altLang="zh-CN" sz="2400"/>
              <a:t>约束的集合</a:t>
            </a:r>
          </a:p>
          <a:p>
            <a:pPr>
              <a:lnSpc>
                <a:spcPct val="90000"/>
              </a:lnSpc>
            </a:pPr>
            <a:r>
              <a:rPr lang="en-US" altLang="zh-CN" sz="2800"/>
              <a:t>这足以开始下一次分解的迭代</a:t>
            </a:r>
          </a:p>
        </p:txBody>
      </p:sp>
    </p:spTree>
  </p:cSld>
  <p:clrMapOvr>
    <a:masterClrMapping/>
  </p:clrMapOvr>
</p:sld>
</file>

<file path=ppt/slides/slide4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B7FC312-8303-498C-9A80-0D373C2BED51}"/>
              </a:ext>
            </a:extLst>
          </p:cNvPr>
          <p:cNvSpPr>
            <a:spLocks noGrp="1" noChangeArrowheads="1"/>
          </p:cNvSpPr>
          <p:nvPr>
            <p:ph type="title"/>
          </p:nvPr>
        </p:nvSpPr>
        <p:spPr>
          <a:xfrm>
            <a:off x="527050" y="-26988"/>
            <a:ext cx="10464800" cy="1143001"/>
          </a:xfrm>
        </p:spPr>
        <p:txBody>
          <a:bodyPr/>
          <a:lstStyle/>
          <a:p>
            <a:pPr/>
            <a:r>
              <a:rPr lang="en-US" altLang="zh-CN" sz="3500"/>
              <a:t>我们仍然不知道关于我们的样本问题的事情</a:t>
            </a:r>
          </a:p>
        </p:txBody>
      </p:sp>
      <p:sp>
        <p:nvSpPr>
          <p:cNvPr id="81923" name="Rectangle 3">
            <a:extLst>
              <a:ext uri="{FF2B5EF4-FFF2-40B4-BE49-F238E27FC236}">
                <a16:creationId xmlns:a16="http://schemas.microsoft.com/office/drawing/2014/main" id="{7649E11A-E7CE-46E9-AC09-CC2168CE4296}"/>
              </a:ext>
            </a:extLst>
          </p:cNvPr>
          <p:cNvSpPr>
            <a:spLocks noGrp="1" noChangeArrowheads="1"/>
          </p:cNvSpPr>
          <p:nvPr>
            <p:ph idx="1"/>
          </p:nvPr>
        </p:nvSpPr>
        <p:spPr/>
        <p:txBody>
          <a:bodyPr/>
          <a:lstStyle/>
          <a:p>
            <a:pPr/>
            <a:r>
              <a:rPr lang="en-US" altLang="zh-CN" sz="2800"/>
              <a:t>用户界面模块与升降模块之间的通信语言</a:t>
            </a:r>
          </a:p>
          <a:p>
            <a:pPr/>
            <a:r>
              <a:rPr lang="en-US" altLang="zh-CN" sz="2800"/>
              <a:t>执行障碍物检测的算法</a:t>
            </a:r>
          </a:p>
          <a:p>
            <a:pPr/>
            <a:r>
              <a:rPr lang="en-US" altLang="zh-CN" sz="2800"/>
              <a:t>性能关键节与非性能关键节的通信方式</a:t>
            </a:r>
          </a:p>
        </p:txBody>
      </p:sp>
    </p:spTree>
  </p:cSld>
  <p:clrMapOvr>
    <a:masterClrMapping/>
  </p:clrMapOvr>
</p:sld>
</file>

<file path=ppt/slides/slide4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1F3D369-1DB5-4B91-A402-E54E756CE289}"/>
              </a:ext>
            </a:extLst>
          </p:cNvPr>
          <p:cNvSpPr>
            <a:spLocks noGrp="1" noChangeArrowheads="1"/>
          </p:cNvSpPr>
          <p:nvPr>
            <p:ph type="title"/>
          </p:nvPr>
        </p:nvSpPr>
        <p:spPr>
          <a:xfrm>
            <a:off x="527050" y="-26988"/>
            <a:ext cx="10464800" cy="1143001"/>
          </a:xfrm>
        </p:spPr>
        <p:txBody>
          <a:bodyPr/>
          <a:lstStyle/>
          <a:p>
            <a:pPr/>
            <a:r>
              <a:rPr lang="en-US" altLang="zh-CN" sz="4400"/>
              <a:t>形成团队结构</a:t>
            </a:r>
          </a:p>
        </p:txBody>
      </p:sp>
      <p:sp>
        <p:nvSpPr>
          <p:cNvPr id="82947" name="Rectangle 3">
            <a:extLst>
              <a:ext uri="{FF2B5EF4-FFF2-40B4-BE49-F238E27FC236}">
                <a16:creationId xmlns:a16="http://schemas.microsoft.com/office/drawing/2014/main" id="{7C8ADCAF-0309-47D6-9453-5950263F0C9C}"/>
              </a:ext>
            </a:extLst>
          </p:cNvPr>
          <p:cNvSpPr>
            <a:spLocks noGrp="1" noChangeArrowheads="1"/>
          </p:cNvSpPr>
          <p:nvPr>
            <p:ph idx="1"/>
          </p:nvPr>
        </p:nvSpPr>
        <p:spPr/>
        <p:txBody>
          <a:bodyPr/>
          <a:lstStyle/>
          <a:p>
            <a:pPr/>
            <a:r>
              <a:rPr lang="en-US" altLang="zh-CN" sz="2800"/>
              <a:t>一旦架构的模块分解结构的前几个层次相当稳定, 这些模块就可以分配给开发团队。</a:t>
            </a:r>
          </a:p>
          <a:p>
            <a:pPr/>
            <a:r>
              <a:rPr lang="en-US" altLang="zh-CN" sz="2800"/>
              <a:t>在团队中需要高带宽的通信。</a:t>
            </a:r>
          </a:p>
          <a:p>
            <a:pPr/>
            <a:r>
              <a:rPr lang="en-US" altLang="zh-CN" sz="2800"/>
              <a:t>在团队之间, 低带宽通信是足够的 (事实上至关重要)。</a:t>
            </a:r>
          </a:p>
        </p:txBody>
      </p:sp>
    </p:spTree>
  </p:cSld>
  <p:clrMapOvr>
    <a:masterClrMapping/>
  </p:clrMapOvr>
</p:sld>
</file>

<file path=ppt/slides/slide4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FB8DE89-A337-48E0-82A7-A0D8680B62FC}"/>
              </a:ext>
            </a:extLst>
          </p:cNvPr>
          <p:cNvSpPr>
            <a:spLocks noGrp="1" noChangeArrowheads="1"/>
          </p:cNvSpPr>
          <p:nvPr>
            <p:ph type="title"/>
          </p:nvPr>
        </p:nvSpPr>
        <p:spPr>
          <a:xfrm>
            <a:off x="527050" y="-26988"/>
            <a:ext cx="10464800" cy="1143001"/>
          </a:xfrm>
        </p:spPr>
        <p:txBody>
          <a:bodyPr/>
          <a:lstStyle/>
          <a:p>
            <a:pPr/>
            <a:r>
              <a:rPr lang="en-US" altLang="zh-CN" sz="4400"/>
              <a:t>形成团队结构 (续)</a:t>
            </a:r>
          </a:p>
        </p:txBody>
      </p:sp>
      <p:sp>
        <p:nvSpPr>
          <p:cNvPr id="83971" name="Rectangle 3">
            <a:extLst>
              <a:ext uri="{FF2B5EF4-FFF2-40B4-BE49-F238E27FC236}">
                <a16:creationId xmlns:a16="http://schemas.microsoft.com/office/drawing/2014/main" id="{ED73B5DB-47AB-4BAA-A6AF-BF96C7B6E0D0}"/>
              </a:ext>
            </a:extLst>
          </p:cNvPr>
          <p:cNvSpPr>
            <a:spLocks noGrp="1" noChangeArrowheads="1"/>
          </p:cNvSpPr>
          <p:nvPr>
            <p:ph idx="1"/>
          </p:nvPr>
        </p:nvSpPr>
        <p:spPr/>
        <p:txBody>
          <a:bodyPr/>
          <a:lstStyle/>
          <a:p>
            <a:pPr>
              <a:lnSpc>
                <a:spcPct val="90000"/>
              </a:lnSpc>
            </a:pPr>
            <a:r>
              <a:rPr lang="en-US" altLang="zh-CN" sz="2800"/>
              <a:t>如果团队之间的交互是复杂的, 或者:</a:t>
            </a:r>
          </a:p>
          <a:p>
            <a:pPr lvl="1">
              <a:lnSpc>
                <a:spcPct val="90000"/>
              </a:lnSpc>
            </a:pPr>
            <a:r>
              <a:rPr lang="en-US" altLang="zh-CN" sz="2400"/>
              <a:t>它们所创建的元素之间的交互是不必要的复杂的。</a:t>
            </a:r>
          </a:p>
          <a:p>
            <a:pPr lvl="1">
              <a:lnSpc>
                <a:spcPct val="90000"/>
              </a:lnSpc>
            </a:pPr>
            <a:r>
              <a:rPr lang="en-US" altLang="zh-CN" sz="2400"/>
              <a:t>或者, 在发展开始之前, 对这些要素的要求没有足够的 "硬化"</a:t>
            </a:r>
          </a:p>
          <a:p>
            <a:pPr>
              <a:lnSpc>
                <a:spcPct val="90000"/>
              </a:lnSpc>
            </a:pPr>
            <a:r>
              <a:rPr lang="en-US" altLang="zh-CN" sz="2800"/>
              <a:t>与软件系统一样, 团队应该努力实现高凝聚力和低耦合。</a:t>
            </a:r>
          </a:p>
        </p:txBody>
      </p:sp>
    </p:spTree>
  </p:cSld>
  <p:clrMapOvr>
    <a:masterClrMapping/>
  </p:clrMapOvr>
</p:sld>
</file>

<file path=ppt/slides/slide4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2C255E5B-F2AD-4DB5-9926-B7658A7CC406}"/>
              </a:ext>
            </a:extLst>
          </p:cNvPr>
          <p:cNvSpPr>
            <a:spLocks noGrp="1" noChangeArrowheads="1"/>
          </p:cNvSpPr>
          <p:nvPr>
            <p:ph type="title"/>
          </p:nvPr>
        </p:nvSpPr>
        <p:spPr>
          <a:xfrm>
            <a:off x="527050" y="-26988"/>
            <a:ext cx="10464800" cy="1143001"/>
          </a:xfrm>
        </p:spPr>
        <p:txBody>
          <a:bodyPr/>
          <a:lstStyle/>
          <a:p>
            <a:pPr/>
            <a:r>
              <a:rPr lang="en-US" altLang="zh-CN" sz="4400"/>
              <a:t>形成团队结构 (续)</a:t>
            </a:r>
          </a:p>
        </p:txBody>
      </p:sp>
      <p:sp>
        <p:nvSpPr>
          <p:cNvPr id="84995" name="Rectangle 3">
            <a:extLst>
              <a:ext uri="{FF2B5EF4-FFF2-40B4-BE49-F238E27FC236}">
                <a16:creationId xmlns:a16="http://schemas.microsoft.com/office/drawing/2014/main" id="{B6773E3E-6FD2-485E-8E1C-E5A2506E6EBA}"/>
              </a:ext>
            </a:extLst>
          </p:cNvPr>
          <p:cNvSpPr>
            <a:spLocks noGrp="1" noChangeArrowheads="1"/>
          </p:cNvSpPr>
          <p:nvPr>
            <p:ph idx="1"/>
          </p:nvPr>
        </p:nvSpPr>
        <p:spPr/>
        <p:txBody>
          <a:bodyPr/>
          <a:lstStyle/>
          <a:p>
            <a:pPr/>
            <a:r>
              <a:rPr lang="en-US" altLang="zh-CN" sz="2800"/>
              <a:t>系统的每个模块组成自己的小领域 (专门知识或专门知识领域)。</a:t>
            </a:r>
          </a:p>
          <a:p>
            <a:pPr/>
            <a:r>
              <a:rPr lang="en-US" altLang="zh-CN" sz="2800"/>
              <a:t>这使得在分解结构的团队和模块之间的自然匹配。</a:t>
            </a:r>
          </a:p>
          <a:p>
            <a:pPr/>
            <a:r>
              <a:rPr lang="en-US" altLang="zh-CN" sz="2800"/>
              <a:t>因此, 工作人员的有效使用是根据他们的专长将成员分配给一个小组。</a:t>
            </a:r>
          </a:p>
        </p:txBody>
      </p:sp>
    </p:spTree>
  </p:cSld>
  <p:clrMapOvr>
    <a:masterClrMapping/>
  </p:clrMapOvr>
</p:sld>
</file>

<file path=ppt/slides/slide4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B92F7D9-2F95-4665-9A5F-12F30532C141}"/>
              </a:ext>
            </a:extLst>
          </p:cNvPr>
          <p:cNvSpPr>
            <a:spLocks noGrp="1" noChangeArrowheads="1"/>
          </p:cNvSpPr>
          <p:nvPr>
            <p:ph type="title"/>
          </p:nvPr>
        </p:nvSpPr>
        <p:spPr>
          <a:xfrm>
            <a:off x="527050" y="-26988"/>
            <a:ext cx="10464800" cy="1143001"/>
          </a:xfrm>
        </p:spPr>
        <p:txBody>
          <a:bodyPr/>
          <a:lstStyle/>
          <a:p>
            <a:pPr/>
            <a:r>
              <a:rPr lang="en-US" altLang="zh-CN" sz="4400"/>
              <a:t>形成团队结构 (续)</a:t>
            </a:r>
          </a:p>
        </p:txBody>
      </p:sp>
      <p:sp>
        <p:nvSpPr>
          <p:cNvPr id="86019" name="Rectangle 3">
            <a:extLst>
              <a:ext uri="{FF2B5EF4-FFF2-40B4-BE49-F238E27FC236}">
                <a16:creationId xmlns:a16="http://schemas.microsoft.com/office/drawing/2014/main" id="{24502238-78D2-4C58-B29D-C4A421DEF5A5}"/>
              </a:ext>
            </a:extLst>
          </p:cNvPr>
          <p:cNvSpPr>
            <a:spLocks noGrp="1" noChangeArrowheads="1"/>
          </p:cNvSpPr>
          <p:nvPr>
            <p:ph idx="1"/>
          </p:nvPr>
        </p:nvSpPr>
        <p:spPr/>
        <p:txBody>
          <a:bodyPr/>
          <a:lstStyle/>
          <a:p>
            <a:pPr/>
            <a:r>
              <a:rPr lang="en-US" altLang="zh-CN" sz="2800"/>
              <a:t>组织结构也会影响体系结构。</a:t>
            </a:r>
          </a:p>
          <a:p>
            <a:pPr/>
            <a:r>
              <a:rPr lang="en-US" altLang="zh-CN" sz="2800"/>
              <a:t>为一个项目成立的组织实体的动机是保持其存在, 并希望在新项目中最大限度地发挥其重要性。</a:t>
            </a:r>
          </a:p>
        </p:txBody>
      </p:sp>
    </p:spTree>
  </p:cSld>
  <p:clrMapOvr>
    <a:masterClrMapping/>
  </p:clrMapOvr>
</p:sld>
</file>

<file path=ppt/slides/slide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01E6DF7-0C8C-4E96-B041-CB5B32BFA886}"/>
              </a:ext>
            </a:extLst>
          </p:cNvPr>
          <p:cNvSpPr>
            <a:spLocks noGrp="1" noChangeArrowheads="1"/>
          </p:cNvSpPr>
          <p:nvPr>
            <p:ph type="title"/>
          </p:nvPr>
        </p:nvSpPr>
        <p:spPr>
          <a:xfrm>
            <a:off x="527050" y="-26988"/>
            <a:ext cx="10464800" cy="1143001"/>
          </a:xfrm>
        </p:spPr>
        <p:txBody>
          <a:bodyPr/>
          <a:lstStyle/>
          <a:p>
            <a:pPr eaLnBrk="1" hangingPunct="1"/>
            <a:r>
              <a:rPr lang="en-US" altLang="zh-CN" sz="4400"/>
              <a:t>生命周期中的体系结构 (续)</a:t>
            </a:r>
          </a:p>
        </p:txBody>
      </p:sp>
      <p:sp>
        <p:nvSpPr>
          <p:cNvPr id="39939" name="Rectangle 3">
            <a:extLst>
              <a:ext uri="{FF2B5EF4-FFF2-40B4-BE49-F238E27FC236}">
                <a16:creationId xmlns:a16="http://schemas.microsoft.com/office/drawing/2014/main" id="{A95765A4-C6D4-4BD6-8F81-7E0D20AD7EE1}"/>
              </a:ext>
            </a:extLst>
          </p:cNvPr>
          <p:cNvSpPr>
            <a:spLocks noGrp="1" noChangeArrowheads="1"/>
          </p:cNvSpPr>
          <p:nvPr>
            <p:ph idx="1"/>
          </p:nvPr>
        </p:nvSpPr>
        <p:spPr/>
        <p:txBody>
          <a:bodyPr/>
          <a:lstStyle/>
          <a:p>
            <a:pPr eaLnBrk="1" hangingPunct="1"/>
            <a:r>
              <a:rPr lang="en-GB" altLang="zh-CN" sz="2800"/>
              <a:t>什么时候开始设计？(续)</a:t>
            </a:r>
          </a:p>
          <a:p>
            <a:pPr lvl="1" eaLnBrk="1" hangingPunct="1"/>
            <a:r>
              <a:rPr lang="en-GB" altLang="zh-CN" sz="2400"/>
              <a:t>确定最高优先级的业务目标, 并将其转化为质量方案或用例</a:t>
            </a:r>
          </a:p>
          <a:p>
            <a:pPr lvl="1" eaLnBrk="1" hangingPunct="1"/>
            <a:r>
              <a:rPr lang="en-GB" altLang="zh-CN" sz="2400"/>
              <a:t>那些对体系结构影响最大的是架构驱动程序 (应该少于 10)</a:t>
            </a:r>
          </a:p>
          <a:p>
            <a:pPr lvl="1" eaLnBrk="1" hangingPunct="1"/>
            <a:r>
              <a:rPr lang="en-GB" altLang="zh-CN" sz="2400"/>
              <a:t>一旦建筑驱动程序被知道, 建筑设计就可以开始</a:t>
            </a:r>
          </a:p>
          <a:p>
            <a:pPr lvl="1" eaLnBrk="1" hangingPunct="1"/>
            <a:r>
              <a:rPr lang="en-GB" altLang="zh-CN" sz="2400"/>
              <a:t>需求分析过程将会受到建筑设计过程中产生的问题的影响,</a:t>
            </a:r>
          </a:p>
          <a:p>
            <a:pPr lvl="1" eaLnBrk="1" hangingPunct="1"/>
            <a:endParaRPr lang="en-GB" altLang="zh-CN" sz="2400"/>
          </a:p>
          <a:p>
            <a:pPr lvl="1" eaLnBrk="1" hangingPunct="1"/>
            <a:endParaRPr lang="en-GB" altLang="zh-CN" sz="2400"/>
          </a:p>
        </p:txBody>
      </p:sp>
    </p:spTree>
  </p:cSld>
  <p:clrMapOvr>
    <a:masterClrMapping/>
  </p:clrMapOvr>
</p:sld>
</file>

<file path=ppt/slides/slide5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97B977D-5D3D-4E5E-8273-87AAF33146D7}"/>
              </a:ext>
            </a:extLst>
          </p:cNvPr>
          <p:cNvSpPr>
            <a:spLocks noGrp="1" noChangeArrowheads="1"/>
          </p:cNvSpPr>
          <p:nvPr>
            <p:ph type="title"/>
          </p:nvPr>
        </p:nvSpPr>
        <p:spPr>
          <a:xfrm>
            <a:off x="527050" y="-26988"/>
            <a:ext cx="10464800" cy="1143001"/>
          </a:xfrm>
        </p:spPr>
        <p:txBody>
          <a:bodyPr/>
          <a:lstStyle/>
          <a:p>
            <a:pPr/>
            <a:r>
              <a:rPr lang="en-US" altLang="zh-CN" sz="4400"/>
              <a:t>创建骨骼系统</a:t>
            </a:r>
          </a:p>
        </p:txBody>
      </p:sp>
      <p:sp>
        <p:nvSpPr>
          <p:cNvPr id="87043" name="Rectangle 3">
            <a:extLst>
              <a:ext uri="{FF2B5EF4-FFF2-40B4-BE49-F238E27FC236}">
                <a16:creationId xmlns:a16="http://schemas.microsoft.com/office/drawing/2014/main" id="{B778ABCF-5BAF-45C0-A25D-7C830202ABAD}"/>
              </a:ext>
            </a:extLst>
          </p:cNvPr>
          <p:cNvSpPr>
            <a:spLocks noGrp="1" noChangeArrowheads="1"/>
          </p:cNvSpPr>
          <p:nvPr>
            <p:ph idx="1"/>
          </p:nvPr>
        </p:nvSpPr>
        <p:spPr>
          <a:xfrm>
            <a:off x="762000" y="1981200"/>
            <a:ext cx="10591800" cy="4495800"/>
          </a:xfrm>
        </p:spPr>
        <p:txBody>
          <a:bodyPr/>
          <a:lstStyle/>
          <a:p>
            <a:pPr/>
            <a:r>
              <a:rPr lang="en-US" altLang="zh-CN" sz="2800"/>
              <a:t>一旦一个体系结构得到了充分的设计, 并建立了团队, 就可以构建一个骨骼系统。</a:t>
            </a:r>
          </a:p>
          <a:p>
            <a:pPr/>
            <a:r>
              <a:rPr lang="en-US" altLang="zh-CN" sz="2800"/>
              <a:t>该体系结构提供了一个指南, 说明系统的各个部分的实现顺序。</a:t>
            </a:r>
          </a:p>
          <a:p>
            <a:pPr lvl="1"/>
            <a:r>
              <a:rPr lang="en-US" altLang="zh-CN" sz="2400"/>
              <a:t>首先实施处理体系结构组件的执行和交互的软件。</a:t>
            </a:r>
          </a:p>
          <a:p>
            <a:pPr lvl="1"/>
            <a:r>
              <a:rPr lang="en-US" altLang="zh-CN" sz="2400"/>
              <a:t>添加一些简单的函数。</a:t>
            </a:r>
          </a:p>
          <a:p>
            <a:pPr/>
            <a:r>
              <a:rPr lang="en-US" altLang="zh-CN" sz="2800"/>
              <a:t>结果是一个正在运行的系统, 可以将有用的功能添加到</a:t>
            </a:r>
          </a:p>
        </p:txBody>
      </p:sp>
    </p:spTree>
  </p:cSld>
  <p:clrMapOvr>
    <a:masterClrMapping/>
  </p:clrMapOvr>
</p:sld>
</file>

<file path=ppt/slides/slide5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D3A6BC1-84B4-42D7-9BF4-C060CEFA1A2A}"/>
              </a:ext>
            </a:extLst>
          </p:cNvPr>
          <p:cNvSpPr>
            <a:spLocks noGrp="1" noChangeArrowheads="1"/>
          </p:cNvSpPr>
          <p:nvPr>
            <p:ph type="title"/>
          </p:nvPr>
        </p:nvSpPr>
        <p:spPr>
          <a:xfrm>
            <a:off x="527050" y="-26988"/>
            <a:ext cx="10464800" cy="1143001"/>
          </a:xfrm>
        </p:spPr>
        <p:txBody>
          <a:bodyPr/>
          <a:lstStyle/>
          <a:p>
            <a:pPr/>
            <a:r>
              <a:rPr lang="en-US" altLang="zh-CN" sz="4400"/>
              <a:t>创建骨骼系统 (续)</a:t>
            </a:r>
          </a:p>
        </p:txBody>
      </p:sp>
      <p:sp>
        <p:nvSpPr>
          <p:cNvPr id="88067" name="Rectangle 3">
            <a:extLst>
              <a:ext uri="{FF2B5EF4-FFF2-40B4-BE49-F238E27FC236}">
                <a16:creationId xmlns:a16="http://schemas.microsoft.com/office/drawing/2014/main" id="{615BB7BC-9C95-4BCE-AA2B-1D44363BB38E}"/>
              </a:ext>
            </a:extLst>
          </p:cNvPr>
          <p:cNvSpPr>
            <a:spLocks noGrp="1" noChangeArrowheads="1"/>
          </p:cNvSpPr>
          <p:nvPr>
            <p:ph idx="1"/>
          </p:nvPr>
        </p:nvSpPr>
        <p:spPr/>
        <p:txBody>
          <a:bodyPr/>
          <a:lstStyle/>
          <a:p>
            <a:pPr/>
            <a:r>
              <a:rPr lang="en-US" altLang="zh-CN" sz="2800"/>
              <a:t>要降低风险, 应首先添加最有问题的函数。</a:t>
            </a:r>
          </a:p>
          <a:p>
            <a:pPr/>
            <a:r>
              <a:rPr lang="en-US" altLang="zh-CN" sz="2800"/>
              <a:t>然后添加支持这些问题函数所需的功能。</a:t>
            </a:r>
          </a:p>
          <a:p>
            <a:pPr/>
            <a:r>
              <a:rPr lang="en-US" altLang="zh-CN" sz="2800"/>
              <a:t>此过程将继续进行, 并在系统完成之前不断增大和增大。</a:t>
            </a:r>
          </a:p>
        </p:txBody>
      </p:sp>
    </p:spTree>
  </p:cSld>
  <p:clrMapOvr>
    <a:masterClrMapping/>
  </p:clrMapOvr>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7DCA82A-363A-4C49-A0EA-751F3BED2733}"/>
              </a:ext>
            </a:extLst>
          </p:cNvPr>
          <p:cNvSpPr>
            <a:spLocks noGrp="1" noChangeArrowheads="1"/>
          </p:cNvSpPr>
          <p:nvPr>
            <p:ph type="title"/>
          </p:nvPr>
        </p:nvSpPr>
        <p:spPr>
          <a:xfrm>
            <a:off x="527050" y="-26988"/>
            <a:ext cx="10464800" cy="1143001"/>
          </a:xfrm>
        </p:spPr>
        <p:txBody>
          <a:bodyPr/>
          <a:lstStyle/>
          <a:p>
            <a:pPr/>
            <a:r>
              <a:rPr lang="en-US" altLang="zh-CN" sz="4400"/>
              <a:t>进化交付生命周期</a:t>
            </a:r>
          </a:p>
        </p:txBody>
      </p:sp>
      <p:sp>
        <p:nvSpPr>
          <p:cNvPr id="41987" name="Rectangle 3">
            <a:extLst>
              <a:ext uri="{FF2B5EF4-FFF2-40B4-BE49-F238E27FC236}">
                <a16:creationId xmlns:a16="http://schemas.microsoft.com/office/drawing/2014/main" id="{CFFF2CE3-FE71-44D8-94C9-1E69E138B4B3}"/>
              </a:ext>
            </a:extLst>
          </p:cNvPr>
          <p:cNvSpPr>
            <a:spLocks noGrp="1" noChangeArrowheads="1"/>
          </p:cNvSpPr>
          <p:nvPr>
            <p:ph idx="1"/>
          </p:nvPr>
        </p:nvSpPr>
        <p:spPr>
          <a:xfrm>
            <a:off x="2286000" y="1600200"/>
            <a:ext cx="7010400" cy="4343400"/>
          </a:xfrm>
        </p:spPr>
        <p:txBody>
          <a:bodyPr/>
          <a:lstStyle/>
          <a:p>
            <a:pPr>
              <a:buFont typeface="Wingdings" panose="05000000000000000000" pitchFamily="2" charset="2"/>
              <a:buNone/>
            </a:pPr>
            <a:endParaRPr lang="zh-CN" altLang="zh-CN"/>
          </a:p>
        </p:txBody>
      </p:sp>
      <p:sp>
        <p:nvSpPr>
          <p:cNvPr id="7172" name="Rectangle 4">
            <a:extLst>
              <a:ext uri="{FF2B5EF4-FFF2-40B4-BE49-F238E27FC236}">
                <a16:creationId xmlns:a16="http://schemas.microsoft.com/office/drawing/2014/main" id="{A0774687-E022-4DA3-9A5B-18A83248A990}"/>
              </a:ext>
            </a:extLst>
          </p:cNvPr>
          <p:cNvSpPr>
            <a:spLocks noChangeArrowheads="1"/>
          </p:cNvSpPr>
          <p:nvPr/>
        </p:nvSpPr>
        <p:spPr bwMode="auto">
          <a:xfrm>
            <a:off x="2286000" y="1600200"/>
            <a:ext cx="990600" cy="609600"/>
          </a:xfrm>
          <a:prstGeom prst="rect">
            <a:avLst/>
          </a:prstGeom>
          <a:solidFill>
            <a:schemeClr val="bg1">
              <a:lumMod val="95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1400"/>
              <a:t>软件</a:t>
            </a:r>
          </a:p>
          <a:p>
            <a:pPr algn="ctr">
              <a:defRPr/>
            </a:pPr>
            <a:r>
              <a:rPr lang="en-US" altLang="zh-CN" sz="1400"/>
              <a:t>概念</a:t>
            </a:r>
          </a:p>
        </p:txBody>
      </p:sp>
      <p:sp>
        <p:nvSpPr>
          <p:cNvPr id="7173" name="Rectangle 6">
            <a:extLst>
              <a:ext uri="{FF2B5EF4-FFF2-40B4-BE49-F238E27FC236}">
                <a16:creationId xmlns:a16="http://schemas.microsoft.com/office/drawing/2014/main" id="{F8E56E4C-3A28-4003-9C53-85C38DAF261E}"/>
              </a:ext>
            </a:extLst>
          </p:cNvPr>
          <p:cNvSpPr>
            <a:spLocks noChangeArrowheads="1"/>
          </p:cNvSpPr>
          <p:nvPr/>
        </p:nvSpPr>
        <p:spPr bwMode="auto">
          <a:xfrm>
            <a:off x="3505200" y="2286000"/>
            <a:ext cx="1219200" cy="685800"/>
          </a:xfrm>
          <a:prstGeom prst="rect">
            <a:avLst/>
          </a:prstGeom>
          <a:solidFill>
            <a:schemeClr val="bg1">
              <a:lumMod val="95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1400"/>
              <a:t>初步</a:t>
            </a:r>
          </a:p>
          <a:p>
            <a:pPr algn="ctr">
              <a:defRPr/>
            </a:pPr>
            <a:r>
              <a:rPr lang="en-US" altLang="zh-CN" sz="1400"/>
              <a:t>要求</a:t>
            </a:r>
          </a:p>
          <a:p>
            <a:pPr algn="ctr">
              <a:defRPr/>
            </a:pPr>
            <a:r>
              <a:rPr lang="en-US" altLang="zh-CN" sz="1400"/>
              <a:t>分析</a:t>
            </a:r>
          </a:p>
        </p:txBody>
      </p:sp>
      <p:sp>
        <p:nvSpPr>
          <p:cNvPr id="7174" name="Rectangle 8">
            <a:extLst>
              <a:ext uri="{FF2B5EF4-FFF2-40B4-BE49-F238E27FC236}">
                <a16:creationId xmlns:a16="http://schemas.microsoft.com/office/drawing/2014/main" id="{1C955CDB-8B1E-45DF-B2F4-392C3F1702FF}"/>
              </a:ext>
            </a:extLst>
          </p:cNvPr>
          <p:cNvSpPr>
            <a:spLocks noChangeArrowheads="1"/>
          </p:cNvSpPr>
          <p:nvPr/>
        </p:nvSpPr>
        <p:spPr bwMode="auto">
          <a:xfrm>
            <a:off x="5029200" y="3048000"/>
            <a:ext cx="1524000" cy="6858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sz="1400" dirty="0"/>
              <a:t>设计中</a:t>
            </a:r>
          </a:p>
          <a:p>
            <a:pPr algn="ctr">
              <a:defRPr/>
            </a:pPr>
            <a:r>
              <a:rPr lang="en-US" altLang="zh-CN" sz="1400" dirty="0"/>
              <a:t>建筑</a:t>
            </a:r>
          </a:p>
          <a:p>
            <a:pPr algn="ctr">
              <a:defRPr/>
            </a:pPr>
            <a:r>
              <a:rPr lang="en-US" altLang="zh-CN" sz="1400" dirty="0"/>
              <a:t>和系统核心</a:t>
            </a:r>
          </a:p>
        </p:txBody>
      </p:sp>
      <p:sp>
        <p:nvSpPr>
          <p:cNvPr id="7175" name="Rectangle 10">
            <a:extLst>
              <a:ext uri="{FF2B5EF4-FFF2-40B4-BE49-F238E27FC236}">
                <a16:creationId xmlns:a16="http://schemas.microsoft.com/office/drawing/2014/main" id="{A602B18A-A5F7-4605-92B8-B8D143A5E001}"/>
              </a:ext>
            </a:extLst>
          </p:cNvPr>
          <p:cNvSpPr>
            <a:spLocks noChangeArrowheads="1"/>
          </p:cNvSpPr>
          <p:nvPr/>
        </p:nvSpPr>
        <p:spPr bwMode="auto">
          <a:xfrm>
            <a:off x="6858000" y="3810000"/>
            <a:ext cx="914400" cy="533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sz="1400" dirty="0"/>
              <a:t>发展</a:t>
            </a:r>
          </a:p>
          <a:p>
            <a:pPr algn="ctr">
              <a:defRPr/>
            </a:pPr>
            <a:r>
              <a:rPr lang="en-US" altLang="zh-CN" sz="1400" dirty="0"/>
              <a:t>一个版本</a:t>
            </a:r>
          </a:p>
        </p:txBody>
      </p:sp>
      <p:sp>
        <p:nvSpPr>
          <p:cNvPr id="7176" name="Rectangle 12">
            <a:extLst>
              <a:ext uri="{FF2B5EF4-FFF2-40B4-BE49-F238E27FC236}">
                <a16:creationId xmlns:a16="http://schemas.microsoft.com/office/drawing/2014/main" id="{B2C58C1F-EE8E-4544-93BF-544F302C2D81}"/>
              </a:ext>
            </a:extLst>
          </p:cNvPr>
          <p:cNvSpPr>
            <a:spLocks noChangeArrowheads="1"/>
          </p:cNvSpPr>
          <p:nvPr/>
        </p:nvSpPr>
        <p:spPr bwMode="auto">
          <a:xfrm>
            <a:off x="8153400" y="4419600"/>
            <a:ext cx="1066800" cy="5334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sz="1400" dirty="0"/>
              <a:t>提供</a:t>
            </a:r>
          </a:p>
          <a:p>
            <a:pPr algn="ctr">
              <a:defRPr/>
            </a:pPr>
            <a:r>
              <a:rPr lang="en-US" altLang="zh-CN" sz="1400" dirty="0"/>
              <a:t>的版本</a:t>
            </a:r>
          </a:p>
        </p:txBody>
      </p:sp>
      <p:sp>
        <p:nvSpPr>
          <p:cNvPr id="7177" name="Rectangle 14">
            <a:extLst>
              <a:ext uri="{FF2B5EF4-FFF2-40B4-BE49-F238E27FC236}">
                <a16:creationId xmlns:a16="http://schemas.microsoft.com/office/drawing/2014/main" id="{3B5BE7C1-BBF4-420E-ACB7-6DF7BD80C0DD}"/>
              </a:ext>
            </a:extLst>
          </p:cNvPr>
          <p:cNvSpPr>
            <a:spLocks noChangeArrowheads="1"/>
          </p:cNvSpPr>
          <p:nvPr/>
        </p:nvSpPr>
        <p:spPr bwMode="auto">
          <a:xfrm>
            <a:off x="5410200" y="4419600"/>
            <a:ext cx="1066800" cy="6858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sz="1400" dirty="0"/>
              <a:t>将</a:t>
            </a:r>
          </a:p>
          <a:p>
            <a:pPr algn="ctr">
              <a:defRPr/>
            </a:pPr>
            <a:r>
              <a:rPr lang="en-US" altLang="zh-CN" sz="1400" dirty="0"/>
              <a:t>客户</a:t>
            </a:r>
          </a:p>
          <a:p>
            <a:pPr algn="ctr">
              <a:defRPr/>
            </a:pPr>
            <a:r>
              <a:rPr lang="en-US" altLang="zh-CN" sz="1400" dirty="0"/>
              <a:t>反馈</a:t>
            </a:r>
          </a:p>
        </p:txBody>
      </p:sp>
      <p:sp>
        <p:nvSpPr>
          <p:cNvPr id="7178" name="Rectangle 16">
            <a:extLst>
              <a:ext uri="{FF2B5EF4-FFF2-40B4-BE49-F238E27FC236}">
                <a16:creationId xmlns:a16="http://schemas.microsoft.com/office/drawing/2014/main" id="{7DAB0B2E-8436-40A1-A07A-48E665FF12F4}"/>
              </a:ext>
            </a:extLst>
          </p:cNvPr>
          <p:cNvSpPr>
            <a:spLocks noChangeArrowheads="1"/>
          </p:cNvSpPr>
          <p:nvPr/>
        </p:nvSpPr>
        <p:spPr bwMode="auto">
          <a:xfrm>
            <a:off x="6858000" y="5181600"/>
            <a:ext cx="1066800" cy="6858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sz="1400" dirty="0"/>
              <a:t>引起</a:t>
            </a:r>
          </a:p>
          <a:p>
            <a:pPr algn="ctr">
              <a:defRPr/>
            </a:pPr>
            <a:r>
              <a:rPr lang="en-US" altLang="zh-CN" sz="1400" dirty="0"/>
              <a:t>客户</a:t>
            </a:r>
          </a:p>
          <a:p>
            <a:pPr algn="ctr">
              <a:defRPr/>
            </a:pPr>
            <a:r>
              <a:rPr lang="en-US" altLang="zh-CN" sz="1400" dirty="0"/>
              <a:t>反馈</a:t>
            </a:r>
          </a:p>
        </p:txBody>
      </p:sp>
      <p:sp>
        <p:nvSpPr>
          <p:cNvPr id="7179" name="Rectangle 18">
            <a:extLst>
              <a:ext uri="{FF2B5EF4-FFF2-40B4-BE49-F238E27FC236}">
                <a16:creationId xmlns:a16="http://schemas.microsoft.com/office/drawing/2014/main" id="{1D97836D-C511-42F9-8524-A34C1260105B}"/>
              </a:ext>
            </a:extLst>
          </p:cNvPr>
          <p:cNvSpPr>
            <a:spLocks noChangeArrowheads="1"/>
          </p:cNvSpPr>
          <p:nvPr/>
        </p:nvSpPr>
        <p:spPr bwMode="auto">
          <a:xfrm>
            <a:off x="8229600" y="2057400"/>
            <a:ext cx="990600" cy="685800"/>
          </a:xfrm>
          <a:prstGeom prst="rect">
            <a:avLst/>
          </a:prstGeom>
          <a:solidFill>
            <a:schemeClr val="bg1">
              <a:lumMod val="95000"/>
            </a:schemeClr>
          </a:solidFill>
          <a:ln w="9525">
            <a:solidFill>
              <a:schemeClr val="tx1"/>
            </a:solidFill>
            <a:miter lim="800000"/>
            <a:headEnd/>
            <a:tailEnd/>
          </a:ln>
        </p:spPr>
        <p:txBody>
          <a:bodyPr wrap="none" anchor="ctr"/>
          <a:lstStyle/>
          <a:p>
            <a:pPr algn="ctr">
              <a:defRPr/>
            </a:pPr>
            <a:r>
              <a:rPr lang="en-US" altLang="zh-CN" sz="1400" dirty="0"/>
              <a:t>提供</a:t>
            </a:r>
          </a:p>
          <a:p>
            <a:pPr algn="ctr">
              <a:defRPr/>
            </a:pPr>
            <a:r>
              <a:rPr lang="en-US" altLang="zh-CN" sz="1400" dirty="0"/>
              <a:t>最后</a:t>
            </a:r>
          </a:p>
          <a:p>
            <a:pPr algn="ctr">
              <a:defRPr/>
            </a:pPr>
            <a:r>
              <a:rPr lang="en-US" altLang="zh-CN" sz="1400" dirty="0"/>
              <a:t>版本</a:t>
            </a:r>
          </a:p>
        </p:txBody>
      </p:sp>
      <p:sp>
        <p:nvSpPr>
          <p:cNvPr id="41996" name="Line 20">
            <a:extLst>
              <a:ext uri="{FF2B5EF4-FFF2-40B4-BE49-F238E27FC236}">
                <a16:creationId xmlns:a16="http://schemas.microsoft.com/office/drawing/2014/main" id="{19D409CA-47FD-44E6-85C1-EBE174E5FDB5}"/>
              </a:ext>
            </a:extLst>
          </p:cNvPr>
          <p:cNvSpPr>
            <a:spLocks noChangeShapeType="1"/>
          </p:cNvSpPr>
          <p:nvPr/>
        </p:nvSpPr>
        <p:spPr bwMode="auto">
          <a:xfrm>
            <a:off x="2819400" y="2209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21">
            <a:extLst>
              <a:ext uri="{FF2B5EF4-FFF2-40B4-BE49-F238E27FC236}">
                <a16:creationId xmlns:a16="http://schemas.microsoft.com/office/drawing/2014/main" id="{3E6388E8-9C6E-4F66-9737-7BB38C376FC4}"/>
              </a:ext>
            </a:extLst>
          </p:cNvPr>
          <p:cNvSpPr>
            <a:spLocks noChangeShapeType="1"/>
          </p:cNvSpPr>
          <p:nvPr/>
        </p:nvSpPr>
        <p:spPr bwMode="auto">
          <a:xfrm>
            <a:off x="4114800" y="2971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22">
            <a:extLst>
              <a:ext uri="{FF2B5EF4-FFF2-40B4-BE49-F238E27FC236}">
                <a16:creationId xmlns:a16="http://schemas.microsoft.com/office/drawing/2014/main" id="{7E41DCE6-AA97-468C-9B4E-3DF744CFA6AE}"/>
              </a:ext>
            </a:extLst>
          </p:cNvPr>
          <p:cNvSpPr>
            <a:spLocks noChangeShapeType="1"/>
          </p:cNvSpPr>
          <p:nvPr/>
        </p:nvSpPr>
        <p:spPr bwMode="auto">
          <a:xfrm flipV="1">
            <a:off x="4114800" y="1905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23">
            <a:extLst>
              <a:ext uri="{FF2B5EF4-FFF2-40B4-BE49-F238E27FC236}">
                <a16:creationId xmlns:a16="http://schemas.microsoft.com/office/drawing/2014/main" id="{38D1DBAC-FCF1-4036-9B98-6BCBD75DA47D}"/>
              </a:ext>
            </a:extLst>
          </p:cNvPr>
          <p:cNvSpPr>
            <a:spLocks noChangeShapeType="1"/>
          </p:cNvSpPr>
          <p:nvPr/>
        </p:nvSpPr>
        <p:spPr bwMode="auto">
          <a:xfrm flipV="1">
            <a:off x="5791200" y="2590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24">
            <a:extLst>
              <a:ext uri="{FF2B5EF4-FFF2-40B4-BE49-F238E27FC236}">
                <a16:creationId xmlns:a16="http://schemas.microsoft.com/office/drawing/2014/main" id="{49EC4974-A102-4C9F-927B-70118B9D71FF}"/>
              </a:ext>
            </a:extLst>
          </p:cNvPr>
          <p:cNvSpPr>
            <a:spLocks noChangeShapeType="1"/>
          </p:cNvSpPr>
          <p:nvPr/>
        </p:nvSpPr>
        <p:spPr bwMode="auto">
          <a:xfrm flipV="1">
            <a:off x="5943600" y="4114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25">
            <a:extLst>
              <a:ext uri="{FF2B5EF4-FFF2-40B4-BE49-F238E27FC236}">
                <a16:creationId xmlns:a16="http://schemas.microsoft.com/office/drawing/2014/main" id="{A0328914-52B7-4C69-85D5-01841448FCC1}"/>
              </a:ext>
            </a:extLst>
          </p:cNvPr>
          <p:cNvSpPr>
            <a:spLocks noChangeShapeType="1"/>
          </p:cNvSpPr>
          <p:nvPr/>
        </p:nvSpPr>
        <p:spPr bwMode="auto">
          <a:xfrm flipH="1">
            <a:off x="3276600" y="19050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2" name="Line 26">
            <a:extLst>
              <a:ext uri="{FF2B5EF4-FFF2-40B4-BE49-F238E27FC236}">
                <a16:creationId xmlns:a16="http://schemas.microsoft.com/office/drawing/2014/main" id="{36781D90-9D83-4204-80C6-580B49A7E13D}"/>
              </a:ext>
            </a:extLst>
          </p:cNvPr>
          <p:cNvSpPr>
            <a:spLocks noChangeShapeType="1"/>
          </p:cNvSpPr>
          <p:nvPr/>
        </p:nvSpPr>
        <p:spPr bwMode="auto">
          <a:xfrm>
            <a:off x="2819400" y="26670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3" name="Line 27">
            <a:extLst>
              <a:ext uri="{FF2B5EF4-FFF2-40B4-BE49-F238E27FC236}">
                <a16:creationId xmlns:a16="http://schemas.microsoft.com/office/drawing/2014/main" id="{B494774B-EB53-445F-9526-609E0303CD60}"/>
              </a:ext>
            </a:extLst>
          </p:cNvPr>
          <p:cNvSpPr>
            <a:spLocks noChangeShapeType="1"/>
          </p:cNvSpPr>
          <p:nvPr/>
        </p:nvSpPr>
        <p:spPr bwMode="auto">
          <a:xfrm>
            <a:off x="4114800" y="34290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4" name="Line 28">
            <a:extLst>
              <a:ext uri="{FF2B5EF4-FFF2-40B4-BE49-F238E27FC236}">
                <a16:creationId xmlns:a16="http://schemas.microsoft.com/office/drawing/2014/main" id="{1303C4F8-8A69-4A4C-8158-2BEB65FC97A1}"/>
              </a:ext>
            </a:extLst>
          </p:cNvPr>
          <p:cNvSpPr>
            <a:spLocks noChangeShapeType="1"/>
          </p:cNvSpPr>
          <p:nvPr/>
        </p:nvSpPr>
        <p:spPr bwMode="auto">
          <a:xfrm flipH="1">
            <a:off x="4724400" y="2590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5" name="Line 29">
            <a:extLst>
              <a:ext uri="{FF2B5EF4-FFF2-40B4-BE49-F238E27FC236}">
                <a16:creationId xmlns:a16="http://schemas.microsoft.com/office/drawing/2014/main" id="{BD290C98-DC55-4E6A-A6B2-603DD9E05F87}"/>
              </a:ext>
            </a:extLst>
          </p:cNvPr>
          <p:cNvSpPr>
            <a:spLocks noChangeShapeType="1"/>
          </p:cNvSpPr>
          <p:nvPr/>
        </p:nvSpPr>
        <p:spPr bwMode="auto">
          <a:xfrm>
            <a:off x="5943600" y="4114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6" name="Line 31">
            <a:extLst>
              <a:ext uri="{FF2B5EF4-FFF2-40B4-BE49-F238E27FC236}">
                <a16:creationId xmlns:a16="http://schemas.microsoft.com/office/drawing/2014/main" id="{107F7D15-3F81-4384-BFAA-F5FF22C95EEE}"/>
              </a:ext>
            </a:extLst>
          </p:cNvPr>
          <p:cNvSpPr>
            <a:spLocks noChangeShapeType="1"/>
          </p:cNvSpPr>
          <p:nvPr/>
        </p:nvSpPr>
        <p:spPr bwMode="auto">
          <a:xfrm>
            <a:off x="6553200" y="33528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33">
            <a:extLst>
              <a:ext uri="{FF2B5EF4-FFF2-40B4-BE49-F238E27FC236}">
                <a16:creationId xmlns:a16="http://schemas.microsoft.com/office/drawing/2014/main" id="{20807A5D-9052-425C-8174-2F47E42D21A5}"/>
              </a:ext>
            </a:extLst>
          </p:cNvPr>
          <p:cNvSpPr>
            <a:spLocks noChangeShapeType="1"/>
          </p:cNvSpPr>
          <p:nvPr/>
        </p:nvSpPr>
        <p:spPr bwMode="auto">
          <a:xfrm>
            <a:off x="7239000" y="3352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8" name="Line 34">
            <a:extLst>
              <a:ext uri="{FF2B5EF4-FFF2-40B4-BE49-F238E27FC236}">
                <a16:creationId xmlns:a16="http://schemas.microsoft.com/office/drawing/2014/main" id="{4CE4EBE3-2FFC-47F7-A1AC-D7E49E525DFF}"/>
              </a:ext>
            </a:extLst>
          </p:cNvPr>
          <p:cNvSpPr>
            <a:spLocks noChangeShapeType="1"/>
          </p:cNvSpPr>
          <p:nvPr/>
        </p:nvSpPr>
        <p:spPr bwMode="auto">
          <a:xfrm>
            <a:off x="7772400" y="4114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35">
            <a:extLst>
              <a:ext uri="{FF2B5EF4-FFF2-40B4-BE49-F238E27FC236}">
                <a16:creationId xmlns:a16="http://schemas.microsoft.com/office/drawing/2014/main" id="{31CBD321-B485-4BA9-B3BE-19BC952E7B92}"/>
              </a:ext>
            </a:extLst>
          </p:cNvPr>
          <p:cNvSpPr>
            <a:spLocks noChangeShapeType="1"/>
          </p:cNvSpPr>
          <p:nvPr/>
        </p:nvSpPr>
        <p:spPr bwMode="auto">
          <a:xfrm>
            <a:off x="8686800" y="4114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0" name="Line 36">
            <a:extLst>
              <a:ext uri="{FF2B5EF4-FFF2-40B4-BE49-F238E27FC236}">
                <a16:creationId xmlns:a16="http://schemas.microsoft.com/office/drawing/2014/main" id="{A05133D4-0918-4145-A937-5EB4549D2AB1}"/>
              </a:ext>
            </a:extLst>
          </p:cNvPr>
          <p:cNvSpPr>
            <a:spLocks noChangeShapeType="1"/>
          </p:cNvSpPr>
          <p:nvPr/>
        </p:nvSpPr>
        <p:spPr bwMode="auto">
          <a:xfrm flipH="1">
            <a:off x="6019800" y="5562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Line 37">
            <a:extLst>
              <a:ext uri="{FF2B5EF4-FFF2-40B4-BE49-F238E27FC236}">
                <a16:creationId xmlns:a16="http://schemas.microsoft.com/office/drawing/2014/main" id="{58E1264B-C286-4185-A307-A0CDF75602D3}"/>
              </a:ext>
            </a:extLst>
          </p:cNvPr>
          <p:cNvSpPr>
            <a:spLocks noChangeShapeType="1"/>
          </p:cNvSpPr>
          <p:nvPr/>
        </p:nvSpPr>
        <p:spPr bwMode="auto">
          <a:xfrm flipV="1">
            <a:off x="6019800" y="5105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2" name="Line 38">
            <a:extLst>
              <a:ext uri="{FF2B5EF4-FFF2-40B4-BE49-F238E27FC236}">
                <a16:creationId xmlns:a16="http://schemas.microsoft.com/office/drawing/2014/main" id="{94F01975-6BF6-4F9F-9D3F-BB8D38FF610D}"/>
              </a:ext>
            </a:extLst>
          </p:cNvPr>
          <p:cNvSpPr>
            <a:spLocks noChangeShapeType="1"/>
          </p:cNvSpPr>
          <p:nvPr/>
        </p:nvSpPr>
        <p:spPr bwMode="auto">
          <a:xfrm>
            <a:off x="8686800" y="4953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39">
            <a:extLst>
              <a:ext uri="{FF2B5EF4-FFF2-40B4-BE49-F238E27FC236}">
                <a16:creationId xmlns:a16="http://schemas.microsoft.com/office/drawing/2014/main" id="{8FF9A571-4C64-42F0-8DBD-91BE75D41C25}"/>
              </a:ext>
            </a:extLst>
          </p:cNvPr>
          <p:cNvSpPr>
            <a:spLocks noChangeShapeType="1"/>
          </p:cNvSpPr>
          <p:nvPr/>
        </p:nvSpPr>
        <p:spPr bwMode="auto">
          <a:xfrm flipH="1">
            <a:off x="7924800" y="55626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4" name="Line 40">
            <a:extLst>
              <a:ext uri="{FF2B5EF4-FFF2-40B4-BE49-F238E27FC236}">
                <a16:creationId xmlns:a16="http://schemas.microsoft.com/office/drawing/2014/main" id="{282578CE-6FAB-4BC1-A8F8-A616B646DBC8}"/>
              </a:ext>
            </a:extLst>
          </p:cNvPr>
          <p:cNvSpPr>
            <a:spLocks noChangeShapeType="1"/>
          </p:cNvSpPr>
          <p:nvPr/>
        </p:nvSpPr>
        <p:spPr bwMode="auto">
          <a:xfrm flipV="1">
            <a:off x="7772400" y="2743200"/>
            <a:ext cx="990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2364E94-E903-43E1-99D4-C07C0BA4B5C3}"/>
              </a:ext>
            </a:extLst>
          </p:cNvPr>
          <p:cNvSpPr>
            <a:spLocks noGrp="1" noChangeArrowheads="1"/>
          </p:cNvSpPr>
          <p:nvPr>
            <p:ph type="title"/>
          </p:nvPr>
        </p:nvSpPr>
        <p:spPr>
          <a:xfrm>
            <a:off x="527050" y="-26988"/>
            <a:ext cx="10464800" cy="1143001"/>
          </a:xfrm>
        </p:spPr>
        <p:txBody>
          <a:bodyPr/>
          <a:lstStyle/>
          <a:p>
            <a:pPr/>
            <a:r>
              <a:rPr lang="en-US" altLang="zh-CN" sz="4400"/>
              <a:t>设计体系结构</a:t>
            </a:r>
          </a:p>
        </p:txBody>
      </p:sp>
      <p:sp>
        <p:nvSpPr>
          <p:cNvPr id="43011" name="Rectangle 3">
            <a:extLst>
              <a:ext uri="{FF2B5EF4-FFF2-40B4-BE49-F238E27FC236}">
                <a16:creationId xmlns:a16="http://schemas.microsoft.com/office/drawing/2014/main" id="{CB0534B5-DDA2-46DC-B6E9-B3231AD81C1C}"/>
              </a:ext>
            </a:extLst>
          </p:cNvPr>
          <p:cNvSpPr>
            <a:spLocks noGrp="1" noChangeArrowheads="1"/>
          </p:cNvSpPr>
          <p:nvPr>
            <p:ph idx="1"/>
          </p:nvPr>
        </p:nvSpPr>
        <p:spPr/>
        <p:txBody>
          <a:bodyPr/>
          <a:lstStyle/>
          <a:p>
            <a:pPr/>
            <a:r>
              <a:rPr lang="en-US" altLang="zh-CN"/>
              <a:t>一种称为属性驱动设计 (ADD) 的方法可用于设计体系结构以满足质量和功能要求。</a:t>
            </a:r>
          </a:p>
          <a:p>
            <a:pPr/>
            <a:r>
              <a:rPr lang="en-US" altLang="zh-CN"/>
              <a:t>添加可以被看作是其他开发方法的扩展, 如合理的统一过程 (RUP)。</a:t>
            </a:r>
          </a:p>
          <a:p>
            <a:endParaRPr lang="en-US" altLang="zh-CN"/>
          </a:p>
        </p:txBody>
      </p:sp>
    </p:spTree>
  </p:cSld>
  <p:clrMapOvr>
    <a:masterClrMapping/>
  </p:clrMapOvr>
</p:sld>
</file>

<file path=ppt/slides/slide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13B296C-34B9-4FC4-9B1F-E3FC379C1B3F}"/>
              </a:ext>
            </a:extLst>
          </p:cNvPr>
          <p:cNvSpPr>
            <a:spLocks noGrp="1" noChangeArrowheads="1"/>
          </p:cNvSpPr>
          <p:nvPr>
            <p:ph type="title"/>
          </p:nvPr>
        </p:nvSpPr>
        <p:spPr>
          <a:xfrm>
            <a:off x="527050" y="-26988"/>
            <a:ext cx="10464800" cy="1143001"/>
          </a:xfrm>
        </p:spPr>
        <p:txBody>
          <a:bodyPr/>
          <a:lstStyle/>
          <a:p>
            <a:pPr/>
            <a:r>
              <a:rPr lang="en-US" altLang="zh-CN" sz="4400"/>
              <a:t>属性驱动设计</a:t>
            </a:r>
          </a:p>
        </p:txBody>
      </p:sp>
      <p:sp>
        <p:nvSpPr>
          <p:cNvPr id="44035" name="Rectangle 3">
            <a:extLst>
              <a:ext uri="{FF2B5EF4-FFF2-40B4-BE49-F238E27FC236}">
                <a16:creationId xmlns:a16="http://schemas.microsoft.com/office/drawing/2014/main" id="{1B75C014-E2CE-476E-841B-A485C0D2BE75}"/>
              </a:ext>
            </a:extLst>
          </p:cNvPr>
          <p:cNvSpPr>
            <a:spLocks noGrp="1" noChangeArrowheads="1"/>
          </p:cNvSpPr>
          <p:nvPr>
            <p:ph idx="1"/>
          </p:nvPr>
        </p:nvSpPr>
        <p:spPr/>
        <p:txBody>
          <a:bodyPr/>
          <a:lstStyle/>
          <a:p>
            <a:pPr>
              <a:lnSpc>
                <a:spcPct val="90000"/>
              </a:lnSpc>
            </a:pPr>
            <a:r>
              <a:rPr lang="en-US" altLang="zh-CN" sz="2800"/>
              <a:t>添加基于软件必须完成的质量属性的分解过程。</a:t>
            </a:r>
          </a:p>
          <a:p>
            <a:pPr>
              <a:lnSpc>
                <a:spcPct val="90000"/>
              </a:lnSpc>
            </a:pPr>
            <a:r>
              <a:rPr lang="en-US" altLang="zh-CN" sz="2800"/>
              <a:t>它是一个递归分解过程, 在每个阶段, 选择策略和架构模式来满足一组质量方案, 然后分配功能来实例化模式提供的模块类型。</a:t>
            </a:r>
          </a:p>
        </p:txBody>
      </p:sp>
    </p:spTree>
  </p:cSld>
  <p:clrMapOvr>
    <a:masterClrMapping/>
  </p:clrMapOvr>
</p:sld>
</file>

<file path=ppt/slides/slide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D08384C-68D0-401D-95C9-42A52397237C}"/>
              </a:ext>
            </a:extLst>
          </p:cNvPr>
          <p:cNvSpPr>
            <a:spLocks noGrp="1" noChangeArrowheads="1"/>
          </p:cNvSpPr>
          <p:nvPr>
            <p:ph type="title"/>
          </p:nvPr>
        </p:nvSpPr>
        <p:spPr>
          <a:xfrm>
            <a:off x="527050" y="-26988"/>
            <a:ext cx="10464800" cy="1143001"/>
          </a:xfrm>
        </p:spPr>
        <p:txBody>
          <a:bodyPr/>
          <a:lstStyle/>
          <a:p>
            <a:pPr/>
            <a:r>
              <a:rPr lang="en-US" altLang="zh-CN" sz="4400"/>
              <a:t>属性驱动设计 (续)</a:t>
            </a:r>
          </a:p>
        </p:txBody>
      </p:sp>
      <p:sp>
        <p:nvSpPr>
          <p:cNvPr id="45059" name="Rectangle 3">
            <a:extLst>
              <a:ext uri="{FF2B5EF4-FFF2-40B4-BE49-F238E27FC236}">
                <a16:creationId xmlns:a16="http://schemas.microsoft.com/office/drawing/2014/main" id="{EA3D11FD-F6E8-4557-BE16-3CBE54BE66D4}"/>
              </a:ext>
            </a:extLst>
          </p:cNvPr>
          <p:cNvSpPr>
            <a:spLocks noGrp="1" noChangeArrowheads="1"/>
          </p:cNvSpPr>
          <p:nvPr>
            <p:ph idx="1"/>
          </p:nvPr>
        </p:nvSpPr>
        <p:spPr/>
        <p:txBody>
          <a:bodyPr/>
          <a:lstStyle/>
          <a:p>
            <a:pPr/>
            <a:r>
              <a:rPr lang="en-US" altLang="zh-CN" sz="2800"/>
              <a:t>系统被描述为一组功能容器和它们之间的交互。</a:t>
            </a:r>
          </a:p>
          <a:p>
            <a:pPr/>
            <a:r>
              <a:rPr lang="en-US" altLang="zh-CN" sz="2800"/>
              <a:t>这是一个用于实现功能的粗粒度框架。</a:t>
            </a:r>
          </a:p>
          <a:p>
            <a:endParaRPr lang="en-US" altLang="zh-CN" sz="2800"/>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2856</TotalTime>
  <Words>2967</Words>
  <Application>Microsoft Office PowerPoint</Application>
  <PresentationFormat>宽屏</PresentationFormat>
  <Paragraphs>255</Paragraphs>
  <Slides>51</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51</vt:i4>
      </vt:variant>
    </vt:vector>
  </HeadingPairs>
  <TitlesOfParts>
    <vt:vector size="58" baseType="lpstr">
      <vt:lpstr>Arial</vt:lpstr>
      <vt:lpstr>Calibri</vt:lpstr>
      <vt:lpstr>宋体</vt:lpstr>
      <vt:lpstr>MS PGothic</vt:lpstr>
      <vt:lpstr>Tahoma</vt:lpstr>
      <vt:lpstr>Wingdings</vt:lpstr>
      <vt:lpstr>自定义设计方案</vt:lpstr>
      <vt:lpstr>Software Architecture</vt:lpstr>
      <vt:lpstr>Designing the Architecture</vt:lpstr>
      <vt:lpstr>Outline</vt:lpstr>
      <vt:lpstr>Architecture in the Life Cycle</vt:lpstr>
      <vt:lpstr>Architecture in the Life Cycle (Cont’d)</vt:lpstr>
      <vt:lpstr>Evolutionary Delivery Life Cycle</vt:lpstr>
      <vt:lpstr>Designing the Architecture</vt:lpstr>
      <vt:lpstr>Attribute-Driven Design</vt:lpstr>
      <vt:lpstr>Attribute-Driven Design (Cont’d)</vt:lpstr>
      <vt:lpstr>Example Application of ADD</vt:lpstr>
      <vt:lpstr>Input to ADD</vt:lpstr>
      <vt:lpstr>Input to ADD (Cont’d)</vt:lpstr>
      <vt:lpstr>ADD Steps</vt:lpstr>
      <vt:lpstr>ADD Steps (Cont’d)</vt:lpstr>
      <vt:lpstr>ADD Steps (Cont’d)</vt:lpstr>
      <vt:lpstr>1. Choose the Modules to Decompose</vt:lpstr>
      <vt:lpstr>2a. Choose the Architectural Drivers</vt:lpstr>
      <vt:lpstr>2a. Choose the Architectural Drivers (Cont’d)</vt:lpstr>
      <vt:lpstr>2b. Choose an Architectural Pattern</vt:lpstr>
      <vt:lpstr>2b. Choose an Architectural Pattern (Cont’d)</vt:lpstr>
      <vt:lpstr>2b. Choose an Architectural Pattern (Cont’d)</vt:lpstr>
      <vt:lpstr>2b. Choose an Architectural Pattern (Cont’d)</vt:lpstr>
      <vt:lpstr>Architectural Pattern that Utilizes Tactics to Achieve Garage Door Drivers</vt:lpstr>
      <vt:lpstr>2c. Instantiate Modules and Allocate Functionality Using Multiple Views</vt:lpstr>
      <vt:lpstr>2c. Instantiate Modules and Allocate Functionality Using Multiple Views (Cont’d)</vt:lpstr>
      <vt:lpstr>First-Level Decomposition of Garage Door Opener</vt:lpstr>
      <vt:lpstr>2c. Instantiate Modules and Allocate Functionality Using Multiple Views (Cont’d)</vt:lpstr>
      <vt:lpstr>2c. Instantiate Modules and Allocate Functionality Using Multiple Views (Cont’d)</vt:lpstr>
      <vt:lpstr>2c. Instantiate Modules and Allocate Functionality Using Multiple Views (Cont’d)</vt:lpstr>
      <vt:lpstr>Understanding Concurrency in a System – Helpful Use Cases</vt:lpstr>
      <vt:lpstr>2d. Define Interfaces of the Child Modules</vt:lpstr>
      <vt:lpstr>2d. Define Interfaces of the Child Modules (Cont’d)</vt:lpstr>
      <vt:lpstr>2d. Define Interfaces of the Child Modules (Cont’d)</vt:lpstr>
      <vt:lpstr>2e. Verify and Refine Use Cases and Quality Scenarios as Constraints for the Child Modules</vt:lpstr>
      <vt:lpstr>2e. Verify and Refine Use Cases and Quality Scenarios as Constraints for the Child Modules </vt:lpstr>
      <vt:lpstr>2e. Verify and Refine Use Cases and Quality Scenarios as Constraints for the Child Modules </vt:lpstr>
      <vt:lpstr>2e. Verify and Refine Use Cases and Quality Scenarios as Constraints for the Child Modules </vt:lpstr>
      <vt:lpstr>2e. Verify and Refine Use Cases and Quality Scenarios as Constraints for the Child Modules </vt:lpstr>
      <vt:lpstr>2e. Verify and Refine Use Cases and Quality Scenarios as Constraints for the Child Modules </vt:lpstr>
      <vt:lpstr>2e. Verify and Refine Use Cases and Quality Scenarios as Constraints for the Child Modules </vt:lpstr>
      <vt:lpstr>2e. Verify and Refine Use Cases and Quality Scenarios as Constraints for the Child Modules </vt:lpstr>
      <vt:lpstr>Refined Quality Scenarios for the Garage Door Opener Example</vt:lpstr>
      <vt:lpstr>Refined Quality Scenarios for the Garage Door Opener Example (Cont’d)</vt:lpstr>
      <vt:lpstr>Status at the End of the Iteration</vt:lpstr>
      <vt:lpstr>Things We Still Do Not Know Regarding Our Sample Problem</vt:lpstr>
      <vt:lpstr>Forming the Team Structure</vt:lpstr>
      <vt:lpstr>Forming the Team Structure (Cont’d)</vt:lpstr>
      <vt:lpstr>Forming the Team Structure (Cont’d)</vt:lpstr>
      <vt:lpstr>Forming the Team Structure (Cont’d)</vt:lpstr>
      <vt:lpstr>Creating a Skeletal System</vt:lpstr>
      <vt:lpstr>Creating a Skeletal System (Cont’d)</vt:lpstr>
    </vt:vector>
  </TitlesOfParts>
  <Company>CSUN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Robert W. Lingard</dc:creator>
  <cp:lastModifiedBy>acer</cp:lastModifiedBy>
  <cp:revision>41</cp:revision>
  <dcterms:created xsi:type="dcterms:W3CDTF">2007-08-28T00:57:15Z</dcterms:created>
  <dcterms:modified xsi:type="dcterms:W3CDTF">2018-10-08T06:02:57Z</dcterms:modified>
</cp:coreProperties>
</file>