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04"/>
  </p:notesMasterIdLst>
  <p:sldIdLst>
    <p:sldId id="336" r:id="rId2"/>
    <p:sldId id="481" r:id="rId3"/>
    <p:sldId id="484" r:id="rId4"/>
    <p:sldId id="485" r:id="rId5"/>
    <p:sldId id="487" r:id="rId6"/>
    <p:sldId id="470" r:id="rId7"/>
    <p:sldId id="410" r:id="rId8"/>
    <p:sldId id="411" r:id="rId9"/>
    <p:sldId id="412" r:id="rId10"/>
    <p:sldId id="413" r:id="rId11"/>
    <p:sldId id="414" r:id="rId12"/>
    <p:sldId id="415" r:id="rId13"/>
    <p:sldId id="416" r:id="rId14"/>
    <p:sldId id="417" r:id="rId15"/>
    <p:sldId id="418" r:id="rId16"/>
    <p:sldId id="489" r:id="rId17"/>
    <p:sldId id="419" r:id="rId18"/>
    <p:sldId id="420" r:id="rId19"/>
    <p:sldId id="421" r:id="rId20"/>
    <p:sldId id="422" r:id="rId21"/>
    <p:sldId id="423" r:id="rId22"/>
    <p:sldId id="424" r:id="rId23"/>
    <p:sldId id="425" r:id="rId24"/>
    <p:sldId id="426" r:id="rId25"/>
    <p:sldId id="427" r:id="rId26"/>
    <p:sldId id="488" r:id="rId27"/>
    <p:sldId id="469" r:id="rId28"/>
    <p:sldId id="428" r:id="rId29"/>
    <p:sldId id="429" r:id="rId30"/>
    <p:sldId id="430" r:id="rId31"/>
    <p:sldId id="431" r:id="rId32"/>
    <p:sldId id="432" r:id="rId33"/>
    <p:sldId id="433" r:id="rId34"/>
    <p:sldId id="434" r:id="rId35"/>
    <p:sldId id="435" r:id="rId36"/>
    <p:sldId id="490" r:id="rId37"/>
    <p:sldId id="486" r:id="rId38"/>
    <p:sldId id="437" r:id="rId39"/>
    <p:sldId id="438" r:id="rId40"/>
    <p:sldId id="439" r:id="rId41"/>
    <p:sldId id="440" r:id="rId42"/>
    <p:sldId id="441" r:id="rId43"/>
    <p:sldId id="491" r:id="rId44"/>
    <p:sldId id="492" r:id="rId45"/>
    <p:sldId id="442" r:id="rId46"/>
    <p:sldId id="443" r:id="rId47"/>
    <p:sldId id="444" r:id="rId48"/>
    <p:sldId id="445" r:id="rId49"/>
    <p:sldId id="446" r:id="rId50"/>
    <p:sldId id="493" r:id="rId51"/>
    <p:sldId id="471" r:id="rId52"/>
    <p:sldId id="447" r:id="rId53"/>
    <p:sldId id="448" r:id="rId54"/>
    <p:sldId id="449" r:id="rId55"/>
    <p:sldId id="450" r:id="rId56"/>
    <p:sldId id="451" r:id="rId57"/>
    <p:sldId id="500" r:id="rId58"/>
    <p:sldId id="453" r:id="rId59"/>
    <p:sldId id="454" r:id="rId60"/>
    <p:sldId id="455" r:id="rId61"/>
    <p:sldId id="456" r:id="rId62"/>
    <p:sldId id="457" r:id="rId63"/>
    <p:sldId id="458" r:id="rId64"/>
    <p:sldId id="459" r:id="rId65"/>
    <p:sldId id="460" r:id="rId66"/>
    <p:sldId id="461" r:id="rId67"/>
    <p:sldId id="472" r:id="rId68"/>
    <p:sldId id="473" r:id="rId69"/>
    <p:sldId id="474" r:id="rId70"/>
    <p:sldId id="475" r:id="rId71"/>
    <p:sldId id="476" r:id="rId72"/>
    <p:sldId id="477" r:id="rId73"/>
    <p:sldId id="503" r:id="rId74"/>
    <p:sldId id="494" r:id="rId75"/>
    <p:sldId id="495" r:id="rId76"/>
    <p:sldId id="496" r:id="rId77"/>
    <p:sldId id="497" r:id="rId78"/>
    <p:sldId id="498" r:id="rId79"/>
    <p:sldId id="499" r:id="rId80"/>
    <p:sldId id="502" r:id="rId81"/>
    <p:sldId id="478" r:id="rId82"/>
    <p:sldId id="479" r:id="rId83"/>
    <p:sldId id="480" r:id="rId84"/>
    <p:sldId id="296" r:id="rId85"/>
    <p:sldId id="297" r:id="rId86"/>
    <p:sldId id="298" r:id="rId87"/>
    <p:sldId id="501" r:id="rId88"/>
    <p:sldId id="463" r:id="rId89"/>
    <p:sldId id="464" r:id="rId90"/>
    <p:sldId id="465" r:id="rId91"/>
    <p:sldId id="466" r:id="rId92"/>
    <p:sldId id="467" r:id="rId93"/>
    <p:sldId id="468" r:id="rId94"/>
    <p:sldId id="482" r:id="rId95"/>
    <p:sldId id="483" r:id="rId96"/>
    <p:sldId id="328" r:id="rId97"/>
    <p:sldId id="329" r:id="rId98"/>
    <p:sldId id="330" r:id="rId99"/>
    <p:sldId id="331" r:id="rId100"/>
    <p:sldId id="332" r:id="rId101"/>
    <p:sldId id="333" r:id="rId102"/>
    <p:sldId id="334" r:id="rId103"/>
  </p:sldIdLst>
  <p:sldSz cx="13817600" cy="7772400"/>
  <p:notesSz cx="10058400" cy="77724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9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34" autoAdjust="0"/>
  </p:normalViewPr>
  <p:slideViewPr>
    <p:cSldViewPr>
      <p:cViewPr varScale="1">
        <p:scale>
          <a:sx n="56" d="100"/>
          <a:sy n="56" d="100"/>
        </p:scale>
        <p:origin x="760" y="44"/>
      </p:cViewPr>
      <p:guideLst>
        <p:guide orient="horz" pos="2880"/>
        <p:guide pos="29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BA47158-FCE8-4BB8-80E3-9476B1B97EBC}"/>
              </a:ext>
            </a:extLst>
          </p:cNvPr>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0B8FF302-DD87-4475-AE52-9B7A776D5999}"/>
              </a:ext>
            </a:extLst>
          </p:cNvPr>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pPr>
              <a:defRPr/>
            </a:pPr>
            <a:fld id="{00130C72-D703-4068-A2B3-B8836AD851DD}" type="datetimeFigureOut">
              <a:rPr lang="zh-CN" altLang="en-US"/>
              <a:pPr>
                <a:defRPr/>
              </a:pPr>
              <a:t>2018/10/8</a:t>
            </a:fld>
            <a:endParaRPr lang="zh-CN" altLang="en-US"/>
          </a:p>
        </p:txBody>
      </p:sp>
      <p:sp>
        <p:nvSpPr>
          <p:cNvPr id="4" name="幻灯片图像占位符 3">
            <a:extLst>
              <a:ext uri="{FF2B5EF4-FFF2-40B4-BE49-F238E27FC236}">
                <a16:creationId xmlns:a16="http://schemas.microsoft.com/office/drawing/2014/main" id="{E639CCB2-F288-47EA-98ED-F2CE337EBEC2}"/>
              </a:ext>
            </a:extLst>
          </p:cNvPr>
          <p:cNvSpPr>
            <a:spLocks noGrp="1" noRot="1" noChangeAspect="1"/>
          </p:cNvSpPr>
          <p:nvPr>
            <p:ph type="sldImg" idx="2"/>
          </p:nvPr>
        </p:nvSpPr>
        <p:spPr>
          <a:xfrm>
            <a:off x="2698750" y="971550"/>
            <a:ext cx="4660900" cy="26225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B694C30-320C-4E1F-B515-0028DB898170}"/>
              </a:ext>
            </a:extLst>
          </p:cNvPr>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B19A1FF-FEFE-412B-9BE3-2F2329336C01}"/>
              </a:ext>
            </a:extLst>
          </p:cNvPr>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D0CEC700-0064-4F74-8EFF-886EECC10121}"/>
              </a:ext>
            </a:extLst>
          </p:cNvPr>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pPr>
              <a:defRPr/>
            </a:pPr>
            <a:fld id="{BBC44F51-5B89-4792-98BC-F34BEE1E87C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6C4AE1B-100E-47A1-8F9D-BB3E6CED96A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F374F23F-2DB9-4ACC-BB5B-E0E6F0DBC6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36868" name="Slide Number Placeholder 3">
            <a:extLst>
              <a:ext uri="{FF2B5EF4-FFF2-40B4-BE49-F238E27FC236}">
                <a16:creationId xmlns:a16="http://schemas.microsoft.com/office/drawing/2014/main" id="{4531D6B5-B469-4622-A411-57CEDF9D2B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0B18E5F-00CE-403C-8AC5-3A33586D7E14}" type="slidenum">
              <a:rPr lang="en-US" altLang="zh-CN" smtClean="0"/>
              <a:pPr/>
              <a:t>4</a:t>
            </a:fld>
            <a:endParaRPr lang="en-US" altLang="zh-CN"/>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DB872937-AA9F-450F-8E4C-45080CCB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7BBA2914-165A-401F-83F6-C3F6AA889E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a:extLst>
              <a:ext uri="{FF2B5EF4-FFF2-40B4-BE49-F238E27FC236}">
                <a16:creationId xmlns:a16="http://schemas.microsoft.com/office/drawing/2014/main" id="{0D69464A-4E01-4601-9399-6B1BBF7AC6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30AC90B-59A9-4C4C-9277-DD4F030E75DB}" type="slidenum">
              <a:rPr lang="zh-CN" altLang="en-US" smtClean="0"/>
              <a:pPr/>
              <a:t>8</a:t>
            </a:fld>
            <a:endParaRPr lang="zh-CN" altLang="en-US"/>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85690B08-D7B6-4D67-9755-9F883548812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D49FCFF0-E2CB-4001-89B2-C350696A6D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72708" name="Slide Number Placeholder 3">
            <a:extLst>
              <a:ext uri="{FF2B5EF4-FFF2-40B4-BE49-F238E27FC236}">
                <a16:creationId xmlns:a16="http://schemas.microsoft.com/office/drawing/2014/main" id="{DDE88FFF-1B0B-4F4C-8552-18E331F605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ED63B65-7F7E-425F-83D6-6EBA5572D828}" type="slidenum">
              <a:rPr lang="en-US" altLang="zh-CN" smtClean="0"/>
              <a:pPr/>
              <a:t>37</a:t>
            </a:fld>
            <a:endParaRPr lang="en-US" altLang="zh-CN"/>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C2E91B37-E9B3-4DB3-9338-8FE604A4F31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965C49A0-79F8-4493-BC71-5F0FA283B0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94212" name="Slide Number Placeholder 3">
            <a:extLst>
              <a:ext uri="{FF2B5EF4-FFF2-40B4-BE49-F238E27FC236}">
                <a16:creationId xmlns:a16="http://schemas.microsoft.com/office/drawing/2014/main" id="{3AC5FCF6-C5FB-4EA3-ABB4-87870F564B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15E812-7606-46A3-B55E-D441D598908B}" type="slidenum">
              <a:rPr lang="en-US" altLang="zh-CN" smtClean="0"/>
              <a:pPr/>
              <a:t>57</a:t>
            </a:fld>
            <a:endParaRPr lang="en-US" altLang="zh-CN"/>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5C9FDB45-44F2-4E33-8A51-9465DDEF620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13835489-DE97-49FC-9512-14BAFA7F3D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111620" name="Slide Number Placeholder 3">
            <a:extLst>
              <a:ext uri="{FF2B5EF4-FFF2-40B4-BE49-F238E27FC236}">
                <a16:creationId xmlns:a16="http://schemas.microsoft.com/office/drawing/2014/main" id="{8E35C601-1AB1-4816-9A4C-42848143A5E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9F8696-E335-48B0-B79D-620F1037059C}" type="slidenum">
              <a:rPr lang="en-US" altLang="zh-CN" smtClean="0"/>
              <a:pPr/>
              <a:t>73</a:t>
            </a:fld>
            <a:endParaRPr lang="en-US" altLang="zh-CN"/>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93317C37-0BB5-4BB5-B12E-622F20BABAF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18BCE9AD-65E1-4C77-BB16-C19A8C09C4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119812" name="Slide Number Placeholder 3">
            <a:extLst>
              <a:ext uri="{FF2B5EF4-FFF2-40B4-BE49-F238E27FC236}">
                <a16:creationId xmlns:a16="http://schemas.microsoft.com/office/drawing/2014/main" id="{FA3B30A8-4DB1-4F6E-8BFD-89BBB51067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E7927B7-38EE-4665-A237-1E1E9E80B0A1}" type="slidenum">
              <a:rPr lang="en-US" altLang="zh-CN" smtClean="0"/>
              <a:pPr/>
              <a:t>80</a:t>
            </a:fld>
            <a:endParaRPr lang="en-US" altLang="zh-CN"/>
          </a:p>
        </p:txBody>
      </p:sp>
    </p:spTree>
  </p:cSld>
  <p:clrMapOvr>
    <a:masterClrMapping/>
  </p:clrMapOvr>
</p:notes>
</file>

<file path=ppt/notesSlides/notesSlide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A4B468FD-097C-4F05-B42A-47BE02609C7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8AA8EF29-BF39-449A-ACAD-31F2520BF7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128004" name="Slide Number Placeholder 3">
            <a:extLst>
              <a:ext uri="{FF2B5EF4-FFF2-40B4-BE49-F238E27FC236}">
                <a16:creationId xmlns:a16="http://schemas.microsoft.com/office/drawing/2014/main" id="{A0A10041-327F-41DD-8F0C-A82A22BFC9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9252609-5AD5-4CED-9F57-5C8F10073055}" type="slidenum">
              <a:rPr lang="en-US" altLang="zh-CN" smtClean="0"/>
              <a:pPr/>
              <a:t>87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36320" y="2414482"/>
            <a:ext cx="11744960" cy="1666028"/>
          </a:xfrm>
        </p:spPr>
        <p:txBody>
          <a:bodyPr/>
          <a:lstStyle/>
          <a:p>
            <a:r>
              <a:rPr lang="zh-CN" altLang="en-US"/>
              <a:t>单击此处编辑母版标题样式</a:t>
            </a:r>
          </a:p>
        </p:txBody>
      </p:sp>
      <p:sp>
        <p:nvSpPr>
          <p:cNvPr id="3" name="副标题 2"/>
          <p:cNvSpPr>
            <a:spLocks noGrp="1"/>
          </p:cNvSpPr>
          <p:nvPr>
            <p:ph type="subTitle" idx="1"/>
          </p:nvPr>
        </p:nvSpPr>
        <p:spPr>
          <a:xfrm>
            <a:off x="2072640" y="4404360"/>
            <a:ext cx="9672320" cy="1986280"/>
          </a:xfrm>
        </p:spPr>
        <p:txBody>
          <a:bodyPr/>
          <a:lstStyle>
            <a:lvl1pPr marL="0" indent="0" algn="ctr">
              <a:buNone/>
              <a:defRPr>
                <a:solidFill>
                  <a:schemeClr val="tx1">
                    <a:tint val="75000"/>
                  </a:schemeClr>
                </a:solidFill>
              </a:defRPr>
            </a:lvl1pPr>
            <a:lvl2pPr marL="690618" indent="0" algn="ctr">
              <a:buNone/>
              <a:defRPr>
                <a:solidFill>
                  <a:schemeClr val="tx1">
                    <a:tint val="75000"/>
                  </a:schemeClr>
                </a:solidFill>
              </a:defRPr>
            </a:lvl2pPr>
            <a:lvl3pPr marL="1381237" indent="0" algn="ctr">
              <a:buNone/>
              <a:defRPr>
                <a:solidFill>
                  <a:schemeClr val="tx1">
                    <a:tint val="75000"/>
                  </a:schemeClr>
                </a:solidFill>
              </a:defRPr>
            </a:lvl3pPr>
            <a:lvl4pPr marL="2071857" indent="0" algn="ctr">
              <a:buNone/>
              <a:defRPr>
                <a:solidFill>
                  <a:schemeClr val="tx1">
                    <a:tint val="75000"/>
                  </a:schemeClr>
                </a:solidFill>
              </a:defRPr>
            </a:lvl4pPr>
            <a:lvl5pPr marL="2762476" indent="0" algn="ctr">
              <a:buNone/>
              <a:defRPr>
                <a:solidFill>
                  <a:schemeClr val="tx1">
                    <a:tint val="75000"/>
                  </a:schemeClr>
                </a:solidFill>
              </a:defRPr>
            </a:lvl5pPr>
            <a:lvl6pPr marL="3453096" indent="0" algn="ctr">
              <a:buNone/>
              <a:defRPr>
                <a:solidFill>
                  <a:schemeClr val="tx1">
                    <a:tint val="75000"/>
                  </a:schemeClr>
                </a:solidFill>
              </a:defRPr>
            </a:lvl6pPr>
            <a:lvl7pPr marL="4143712" indent="0" algn="ctr">
              <a:buNone/>
              <a:defRPr>
                <a:solidFill>
                  <a:schemeClr val="tx1">
                    <a:tint val="75000"/>
                  </a:schemeClr>
                </a:solidFill>
              </a:defRPr>
            </a:lvl7pPr>
            <a:lvl8pPr marL="4834333" indent="0" algn="ctr">
              <a:buNone/>
              <a:defRPr>
                <a:solidFill>
                  <a:schemeClr val="tx1">
                    <a:tint val="75000"/>
                  </a:schemeClr>
                </a:solidFill>
              </a:defRPr>
            </a:lvl8pPr>
            <a:lvl9pPr marL="552495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5A2ECA3C-203D-4C1B-BB8F-66FE26370D0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BBA2C94-D57D-40EE-8D7F-6666AFE73C77}"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424CEB8B-8184-49A5-8362-A9ABBF46D4B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5FC0B574-88BF-4858-92F7-39AFF98E269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BFC11A8-9EAB-4161-9BFF-25D5729FB31D}" type="slidenum">
              <a:rPr lang="zh-CN" altLang="en-US"/>
              <a:pPr>
                <a:defRPr/>
              </a:pPr>
              <a:t>‹#›</a:t>
            </a:fld>
            <a:endParaRPr lang="zh-CN" altLang="en-US"/>
          </a:p>
        </p:txBody>
      </p:sp>
    </p:spTree>
    <p:extLst>
      <p:ext uri="{BB962C8B-B14F-4D97-AF65-F5344CB8AC3E}">
        <p14:creationId xmlns:p14="http://schemas.microsoft.com/office/powerpoint/2010/main" val="43339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D5C7B-476D-46F6-9DC2-B80AFB7EBB0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ADFE6FAA-12BB-458A-8207-06CF32753CAC}"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EBDC4E91-3902-41F3-A9BB-AF3501966A9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2735934-844F-4E89-A85B-5BB37327CB1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52E5891-0BE9-4934-903C-318933C17B1E}" type="slidenum">
              <a:rPr lang="zh-CN" altLang="en-US"/>
              <a:pPr>
                <a:defRPr/>
              </a:pPr>
              <a:t>‹#›</a:t>
            </a:fld>
            <a:endParaRPr lang="zh-CN" altLang="en-US"/>
          </a:p>
        </p:txBody>
      </p:sp>
    </p:spTree>
    <p:extLst>
      <p:ext uri="{BB962C8B-B14F-4D97-AF65-F5344CB8AC3E}">
        <p14:creationId xmlns:p14="http://schemas.microsoft.com/office/powerpoint/2010/main" val="73555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17760" y="311257"/>
            <a:ext cx="3108960" cy="66317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880" y="311257"/>
            <a:ext cx="9096587" cy="66317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2BFCC4-EEE2-40A7-9AAE-24D1A76EF1C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6DE6536-2C81-458F-A7C3-39DDC43C5246}"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5CD5F576-E2E9-43A5-85C9-B4C4EED17FD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C02EDDE-F135-4D4A-ADA8-79BC59CAA0D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ED949BC-A102-427D-8274-01922D47C7A6}" type="slidenum">
              <a:rPr lang="zh-CN" altLang="en-US"/>
              <a:pPr>
                <a:defRPr/>
              </a:pPr>
              <a:t>‹#›</a:t>
            </a:fld>
            <a:endParaRPr lang="zh-CN" altLang="en-US"/>
          </a:p>
        </p:txBody>
      </p:sp>
    </p:spTree>
    <p:extLst>
      <p:ext uri="{BB962C8B-B14F-4D97-AF65-F5344CB8AC3E}">
        <p14:creationId xmlns:p14="http://schemas.microsoft.com/office/powerpoint/2010/main" val="140217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4DD446AC-5B68-47DE-8F6A-9F2AB8D65FC7}"/>
              </a:ext>
            </a:extLst>
          </p:cNvPr>
          <p:cNvSpPr txBox="1">
            <a:spLocks noChangeArrowheads="1"/>
          </p:cNvSpPr>
          <p:nvPr userDrawn="1"/>
        </p:nvSpPr>
        <p:spPr bwMode="auto">
          <a:xfrm>
            <a:off x="3554413" y="7312025"/>
            <a:ext cx="6080125" cy="371475"/>
          </a:xfrm>
          <a:prstGeom prst="rect">
            <a:avLst/>
          </a:prstGeom>
          <a:noFill/>
          <a:ln>
            <a:noFill/>
          </a:ln>
          <a:effectLst/>
          <a:extLst/>
        </p:spPr>
        <p:txBody>
          <a:bodyPr lIns="138127" tIns="69063" rIns="138127" bIns="69063">
            <a:spAutoFit/>
          </a:bodyPr>
          <a:lstStyle/>
          <a:p>
            <a:pPr algn="ctr" eaLnBrk="1" fontAlgn="auto" hangingPunct="1">
              <a:spcBef>
                <a:spcPts val="0"/>
              </a:spcBef>
              <a:spcAft>
                <a:spcPts val="0"/>
              </a:spcAft>
              <a:defRPr/>
            </a:pPr>
            <a:r>
              <a:rPr lang="en-US" altLang="zh-CN" sz="1511">
                <a:solidFill>
                  <a:prstClr val="black"/>
                </a:solidFill>
                <a:latin typeface="Calibri"/>
                <a:ea typeface="宋体"/>
                <a:cs typeface="Arial" pitchFamily="34" charset="0"/>
              </a:rPr>
              <a:t>Copyright © 2012, Elsevier Inc. All rights reserved.</a:t>
            </a:r>
            <a:endParaRPr lang="en-US" altLang="zh-CN" sz="1511">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25600EC6-DA4A-45AF-966F-A8D7D4CDCA93}"/>
              </a:ext>
            </a:extLst>
          </p:cNvPr>
          <p:cNvSpPr txBox="1">
            <a:spLocks noChangeArrowheads="1"/>
          </p:cNvSpPr>
          <p:nvPr userDrawn="1"/>
        </p:nvSpPr>
        <p:spPr bwMode="auto">
          <a:xfrm>
            <a:off x="12703175" y="7380288"/>
            <a:ext cx="1114425" cy="371475"/>
          </a:xfrm>
          <a:prstGeom prst="rect">
            <a:avLst/>
          </a:prstGeom>
          <a:noFill/>
          <a:ln>
            <a:noFill/>
          </a:ln>
          <a:effectLst/>
          <a:extLst/>
        </p:spPr>
        <p:txBody>
          <a:bodyPr lIns="138127" tIns="69063" rIns="138127" bIns="6906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511">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4225E589-C8D3-4BD9-ACFD-CF59E457E6CB}" type="slidenum">
              <a:rPr lang="en-US" altLang="zh-CN" sz="1511"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1511">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7121247"/>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4231"/>
            </a:lvl1pPr>
            <a:lvl2pPr>
              <a:defRPr sz="4231"/>
            </a:lvl2pPr>
            <a:lvl3pPr>
              <a:defRPr sz="4231"/>
            </a:lvl3pPr>
            <a:lvl4pPr>
              <a:defRPr sz="4231"/>
            </a:lvl4pPr>
            <a:lvl5pPr>
              <a:defRPr sz="4231"/>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A9CDA4AA-7AC3-48F5-861B-8F80B49C70EA}"/>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76F1640-A146-4E68-A6FB-FFCFAE63AFB1}" type="datetime1">
              <a:rPr lang="zh-CN" altLang="en-US"/>
              <a:pPr>
                <a:defRPr/>
              </a:pPr>
              <a:t>2018/10/8</a:t>
            </a:fld>
            <a:endParaRPr lang="zh-CN" altLang="zh-CN"/>
          </a:p>
        </p:txBody>
      </p:sp>
      <p:sp>
        <p:nvSpPr>
          <p:cNvPr id="5" name="Footer Placeholder 1029">
            <a:extLst>
              <a:ext uri="{FF2B5EF4-FFF2-40B4-BE49-F238E27FC236}">
                <a16:creationId xmlns:a16="http://schemas.microsoft.com/office/drawing/2014/main" id="{ABEBFCA1-5FC9-41B7-AB4E-A5F32279D155}"/>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E22AB7A1-00AA-46D2-9C26-22263505DE9F}"/>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B751E181-BBA0-4E27-B32A-DB638C0CEC7B}"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683C8AF1-9845-4E07-BB32-61AA6F3D294A}"/>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43843C8B-00CF-4F80-A8A7-A559E7360AEA}" type="slidenum">
              <a:rPr lang="en-US" altLang="zh-CN"/>
              <a:pPr>
                <a:defRPr/>
              </a:pPr>
              <a:t>‹#›</a:t>
            </a:fld>
            <a:endParaRPr lang="en-US" altLang="zh-CN"/>
          </a:p>
        </p:txBody>
      </p:sp>
    </p:spTree>
    <p:extLst>
      <p:ext uri="{BB962C8B-B14F-4D97-AF65-F5344CB8AC3E}">
        <p14:creationId xmlns:p14="http://schemas.microsoft.com/office/powerpoint/2010/main" val="2557223457"/>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0880" y="726068"/>
            <a:ext cx="12435840" cy="640384"/>
          </a:xfrm>
        </p:spPr>
        <p:txBody>
          <a:bodyPr/>
          <a:lstStyle/>
          <a:p>
            <a:r>
              <a:rPr lang="en-US"/>
              <a:t>Click to edit Master title style</a:t>
            </a:r>
            <a:endParaRPr lang="en-US" dirty="0"/>
          </a:p>
        </p:txBody>
      </p:sp>
    </p:spTree>
    <p:extLst>
      <p:ext uri="{BB962C8B-B14F-4D97-AF65-F5344CB8AC3E}">
        <p14:creationId xmlns:p14="http://schemas.microsoft.com/office/powerpoint/2010/main" val="1787328818"/>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90880" y="726068"/>
            <a:ext cx="12435840" cy="640384"/>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90880" y="2133735"/>
            <a:ext cx="12435840" cy="46279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90880" y="1388954"/>
            <a:ext cx="12435840" cy="460587"/>
          </a:xfrm>
        </p:spPr>
        <p:txBody>
          <a:bodyPr>
            <a:noAutofit/>
          </a:bodyPr>
          <a:lstStyle>
            <a:lvl1pPr marL="0" indent="0">
              <a:spcAft>
                <a:spcPts val="0"/>
              </a:spcAft>
              <a:buFontTx/>
              <a:buNone/>
              <a:defRPr sz="3022">
                <a:solidFill>
                  <a:schemeClr val="accent1"/>
                </a:solidFill>
              </a:defRPr>
            </a:lvl1pPr>
            <a:lvl2pPr marL="690618" indent="0">
              <a:buFontTx/>
              <a:buNone/>
              <a:defRPr/>
            </a:lvl2pPr>
            <a:lvl3pPr marL="1381237" indent="0">
              <a:buFontTx/>
              <a:buNone/>
              <a:defRPr/>
            </a:lvl3pPr>
            <a:lvl4pPr marL="2071857" indent="0">
              <a:buFontTx/>
              <a:buNone/>
              <a:defRPr/>
            </a:lvl4pPr>
            <a:lvl5pPr marL="2762476" indent="0">
              <a:buFontTx/>
              <a:buNone/>
              <a:defRPr/>
            </a:lvl5pPr>
          </a:lstStyle>
          <a:p>
            <a:pPr lvl="0"/>
            <a:r>
              <a:rPr lang="en-US"/>
              <a:t>Click to edit Master text styles</a:t>
            </a:r>
          </a:p>
        </p:txBody>
      </p:sp>
    </p:spTree>
    <p:extLst>
      <p:ext uri="{BB962C8B-B14F-4D97-AF65-F5344CB8AC3E}">
        <p14:creationId xmlns:p14="http://schemas.microsoft.com/office/powerpoint/2010/main" val="402926591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EFA0CDDC-579F-4CD9-AB57-BE3B29BA2AA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39963" y="1839913"/>
            <a:ext cx="87693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41372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90880" y="1388954"/>
            <a:ext cx="12435840" cy="460587"/>
          </a:xfrm>
        </p:spPr>
        <p:txBody>
          <a:bodyPr>
            <a:noAutofit/>
          </a:bodyPr>
          <a:lstStyle>
            <a:lvl1pPr marL="0" indent="0">
              <a:spcAft>
                <a:spcPts val="0"/>
              </a:spcAft>
              <a:buFontTx/>
              <a:buNone/>
              <a:defRPr sz="3022">
                <a:solidFill>
                  <a:schemeClr val="accent1"/>
                </a:solidFill>
              </a:defRPr>
            </a:lvl1pPr>
            <a:lvl2pPr marL="690618" indent="0">
              <a:buFontTx/>
              <a:buNone/>
              <a:defRPr/>
            </a:lvl2pPr>
            <a:lvl3pPr marL="1381237" indent="0">
              <a:buFontTx/>
              <a:buNone/>
              <a:defRPr/>
            </a:lvl3pPr>
            <a:lvl4pPr marL="2071857" indent="0">
              <a:buFontTx/>
              <a:buNone/>
              <a:defRPr/>
            </a:lvl4pPr>
            <a:lvl5pPr marL="2762476" indent="0">
              <a:buFontTx/>
              <a:buNone/>
              <a:defRPr/>
            </a:lvl5pPr>
          </a:lstStyle>
          <a:p>
            <a:pPr lvl="0"/>
            <a:r>
              <a:rPr lang="en-US"/>
              <a:t>Click to edit Master text styles</a:t>
            </a:r>
          </a:p>
        </p:txBody>
      </p:sp>
    </p:spTree>
    <p:extLst>
      <p:ext uri="{BB962C8B-B14F-4D97-AF65-F5344CB8AC3E}">
        <p14:creationId xmlns:p14="http://schemas.microsoft.com/office/powerpoint/2010/main" val="1085758966"/>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34232070-584E-46B2-9D6D-1BAE83850BF0}"/>
              </a:ext>
            </a:extLst>
          </p:cNvPr>
          <p:cNvSpPr/>
          <p:nvPr userDrawn="1"/>
        </p:nvSpPr>
        <p:spPr>
          <a:xfrm>
            <a:off x="0" y="-38100"/>
            <a:ext cx="13817600" cy="7810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7" name="Rectangle 13">
            <a:extLst>
              <a:ext uri="{FF2B5EF4-FFF2-40B4-BE49-F238E27FC236}">
                <a16:creationId xmlns:a16="http://schemas.microsoft.com/office/drawing/2014/main" id="{1E2358FE-5EC8-43A1-908F-CFFC7C0BB056}"/>
              </a:ext>
            </a:extLst>
          </p:cNvPr>
          <p:cNvSpPr/>
          <p:nvPr userDrawn="1"/>
        </p:nvSpPr>
        <p:spPr>
          <a:xfrm>
            <a:off x="0" y="-38100"/>
            <a:ext cx="13817600" cy="6283325"/>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8" name="Rectangle 17">
            <a:extLst>
              <a:ext uri="{FF2B5EF4-FFF2-40B4-BE49-F238E27FC236}">
                <a16:creationId xmlns:a16="http://schemas.microsoft.com/office/drawing/2014/main" id="{FC3F2FA7-F656-40F7-9B82-4F27918BC20F}"/>
              </a:ext>
            </a:extLst>
          </p:cNvPr>
          <p:cNvSpPr/>
          <p:nvPr userDrawn="1"/>
        </p:nvSpPr>
        <p:spPr>
          <a:xfrm>
            <a:off x="8980488" y="-38100"/>
            <a:ext cx="4837112" cy="6283325"/>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pic>
        <p:nvPicPr>
          <p:cNvPr id="9" name="Picture 25" descr="O_signature_wht_rgb.png">
            <a:extLst>
              <a:ext uri="{FF2B5EF4-FFF2-40B4-BE49-F238E27FC236}">
                <a16:creationId xmlns:a16="http://schemas.microsoft.com/office/drawing/2014/main" id="{7F095B6F-50B2-4EFD-849E-F1BEAEB7CC9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225" y="501650"/>
            <a:ext cx="202088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8981440" y="-38377"/>
            <a:ext cx="4836160" cy="628269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82245" y="3103204"/>
            <a:ext cx="7006995" cy="1148950"/>
          </a:xfrm>
        </p:spPr>
        <p:txBody>
          <a:bodyPr/>
          <a:lstStyle>
            <a:lvl1pPr>
              <a:defRPr sz="4231">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81284" y="4403795"/>
            <a:ext cx="7006995" cy="1583832"/>
          </a:xfrm>
        </p:spPr>
        <p:txBody>
          <a:bodyPr/>
          <a:lstStyle>
            <a:lvl1pPr marL="0" marR="0" indent="0" algn="l" defTabSz="345308"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962166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DE752CF6-C73B-489A-99CD-6587492A6146}"/>
              </a:ext>
            </a:extLst>
          </p:cNvPr>
          <p:cNvSpPr/>
          <p:nvPr userDrawn="1"/>
        </p:nvSpPr>
        <p:spPr>
          <a:xfrm>
            <a:off x="12841288" y="0"/>
            <a:ext cx="976312" cy="6999288"/>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5" name="Rectangle 13">
            <a:extLst>
              <a:ext uri="{FF2B5EF4-FFF2-40B4-BE49-F238E27FC236}">
                <a16:creationId xmlns:a16="http://schemas.microsoft.com/office/drawing/2014/main" id="{6165DE02-39A7-451E-865C-B732B59295E9}"/>
              </a:ext>
            </a:extLst>
          </p:cNvPr>
          <p:cNvSpPr/>
          <p:nvPr userDrawn="1"/>
        </p:nvSpPr>
        <p:spPr>
          <a:xfrm>
            <a:off x="8980488" y="-3175"/>
            <a:ext cx="485775" cy="6997700"/>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6" name="Rectangle 17">
            <a:extLst>
              <a:ext uri="{FF2B5EF4-FFF2-40B4-BE49-F238E27FC236}">
                <a16:creationId xmlns:a16="http://schemas.microsoft.com/office/drawing/2014/main" id="{25930FA4-D45C-446F-AD97-5EB5DFF086EC}"/>
              </a:ext>
            </a:extLst>
          </p:cNvPr>
          <p:cNvSpPr/>
          <p:nvPr userDrawn="1"/>
        </p:nvSpPr>
        <p:spPr>
          <a:xfrm>
            <a:off x="9466263" y="-3175"/>
            <a:ext cx="3375025" cy="6997700"/>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7" name="Rectangle 19">
            <a:extLst>
              <a:ext uri="{FF2B5EF4-FFF2-40B4-BE49-F238E27FC236}">
                <a16:creationId xmlns:a16="http://schemas.microsoft.com/office/drawing/2014/main" id="{B70CF711-13ED-40EF-9FA8-12C828592F8C}"/>
              </a:ext>
            </a:extLst>
          </p:cNvPr>
          <p:cNvSpPr/>
          <p:nvPr userDrawn="1"/>
        </p:nvSpPr>
        <p:spPr>
          <a:xfrm>
            <a:off x="9466263" y="-3175"/>
            <a:ext cx="3375025" cy="6997700"/>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8" name="Rectangle 20">
            <a:extLst>
              <a:ext uri="{FF2B5EF4-FFF2-40B4-BE49-F238E27FC236}">
                <a16:creationId xmlns:a16="http://schemas.microsoft.com/office/drawing/2014/main" id="{3D055AC8-2CDC-438F-8BDE-AA4769314A72}"/>
              </a:ext>
            </a:extLst>
          </p:cNvPr>
          <p:cNvSpPr/>
          <p:nvPr userDrawn="1"/>
        </p:nvSpPr>
        <p:spPr>
          <a:xfrm>
            <a:off x="7778750" y="6999288"/>
            <a:ext cx="6038850" cy="7731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grpSp>
        <p:nvGrpSpPr>
          <p:cNvPr id="9" name="Group 27">
            <a:extLst>
              <a:ext uri="{FF2B5EF4-FFF2-40B4-BE49-F238E27FC236}">
                <a16:creationId xmlns:a16="http://schemas.microsoft.com/office/drawing/2014/main" id="{DD8B3A18-DD24-4F5A-BD85-9343EF7AC56E}"/>
              </a:ext>
            </a:extLst>
          </p:cNvPr>
          <p:cNvGrpSpPr>
            <a:grpSpLocks noChangeAspect="1"/>
          </p:cNvGrpSpPr>
          <p:nvPr userDrawn="1"/>
        </p:nvGrpSpPr>
        <p:grpSpPr bwMode="auto">
          <a:xfrm>
            <a:off x="10223500" y="7019925"/>
            <a:ext cx="3081338" cy="690563"/>
            <a:chOff x="6446993" y="4546600"/>
            <a:chExt cx="2374390" cy="532552"/>
          </a:xfrm>
        </p:grpSpPr>
        <p:pic>
          <p:nvPicPr>
            <p:cNvPr id="12" name="Picture 27" descr="O_signature_clr_rgb">
              <a:extLst>
                <a:ext uri="{FF2B5EF4-FFF2-40B4-BE49-F238E27FC236}">
                  <a16:creationId xmlns:a16="http://schemas.microsoft.com/office/drawing/2014/main" id="{2695670B-D671-4474-9D9B-58ABE2A4CC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0AC810E5-E5BA-4C76-B9C8-8496FC52AD2F}"/>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88487" y="1773890"/>
            <a:ext cx="7602079" cy="1663315"/>
          </a:xfrm>
        </p:spPr>
        <p:txBody>
          <a:bodyPr anchor="t"/>
          <a:lstStyle>
            <a:lvl1pPr algn="l" defTabSz="1381237" rtl="0" eaLnBrk="1" latinLnBrk="0" hangingPunct="1">
              <a:lnSpc>
                <a:spcPct val="90000"/>
              </a:lnSpc>
              <a:spcBef>
                <a:spcPct val="0"/>
              </a:spcBef>
              <a:buNone/>
              <a:defRPr lang="en-US" sz="4231"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9456742" y="0"/>
            <a:ext cx="3385312" cy="699516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54162030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97704" y="-31035"/>
            <a:ext cx="11860517" cy="12954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92C21C-A3CE-4688-A841-2E95A080FC2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24B1697-FB36-48A2-B337-E6C5CFD078BE}"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D3F8997C-2123-4099-BCBA-F56884394C8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15023D4-0E35-493A-A5F0-A0585183DB2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258E409-166E-44EA-A3FE-69113EF642CF}" type="slidenum">
              <a:rPr lang="zh-CN" altLang="en-US"/>
              <a:pPr>
                <a:defRPr/>
              </a:pPr>
              <a:t>‹#›</a:t>
            </a:fld>
            <a:endParaRPr lang="zh-CN" altLang="en-US"/>
          </a:p>
        </p:txBody>
      </p:sp>
    </p:spTree>
    <p:extLst>
      <p:ext uri="{BB962C8B-B14F-4D97-AF65-F5344CB8AC3E}">
        <p14:creationId xmlns:p14="http://schemas.microsoft.com/office/powerpoint/2010/main" val="3712874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A8F831F5-7D37-446A-BBF2-9F6D53DA9630}"/>
              </a:ext>
            </a:extLst>
          </p:cNvPr>
          <p:cNvSpPr/>
          <p:nvPr userDrawn="1"/>
        </p:nvSpPr>
        <p:spPr>
          <a:xfrm>
            <a:off x="0" y="1752600"/>
            <a:ext cx="13817600" cy="4491038"/>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pic>
        <p:nvPicPr>
          <p:cNvPr id="4" name="Picture 23" descr="Java_blk_rgb.png">
            <a:extLst>
              <a:ext uri="{FF2B5EF4-FFF2-40B4-BE49-F238E27FC236}">
                <a16:creationId xmlns:a16="http://schemas.microsoft.com/office/drawing/2014/main" id="{C303071F-C02D-48F9-9AAF-6BD734B72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29563" y="3060700"/>
            <a:ext cx="5399087"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90880" y="2396999"/>
            <a:ext cx="7287391" cy="3641807"/>
          </a:xfrm>
        </p:spPr>
        <p:txBody>
          <a:bodyPr>
            <a:noAutofit/>
          </a:bodyPr>
          <a:lstStyle>
            <a:lvl1pPr marL="0" marR="0" indent="0" algn="l" defTabSz="345308" rtl="0" eaLnBrk="1" fontAlgn="auto" latinLnBrk="0" hangingPunct="1">
              <a:lnSpc>
                <a:spcPct val="80000"/>
              </a:lnSpc>
              <a:spcBef>
                <a:spcPts val="0"/>
              </a:spcBef>
              <a:spcAft>
                <a:spcPts val="0"/>
              </a:spcAft>
              <a:buClr>
                <a:srgbClr val="FF0000"/>
              </a:buClr>
              <a:buSzPct val="85000"/>
              <a:buFont typeface="Wingdings" pitchFamily="2" charset="2"/>
              <a:buNone/>
              <a:tabLst/>
              <a:defRPr sz="6649"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2264508593"/>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8D4A1F9-879B-4BE5-A6C9-26C25CE30F7C}"/>
              </a:ext>
            </a:extLst>
          </p:cNvPr>
          <p:cNvSpPr/>
          <p:nvPr userDrawn="1"/>
        </p:nvSpPr>
        <p:spPr>
          <a:xfrm>
            <a:off x="4527550" y="1752600"/>
            <a:ext cx="9290050" cy="4491038"/>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10" name="Text Placeholder 9"/>
          <p:cNvSpPr>
            <a:spLocks noGrp="1"/>
          </p:cNvSpPr>
          <p:nvPr>
            <p:ph type="body" sz="quarter" idx="11"/>
          </p:nvPr>
        </p:nvSpPr>
        <p:spPr>
          <a:xfrm>
            <a:off x="5204004" y="2161314"/>
            <a:ext cx="8114635" cy="3813526"/>
          </a:xfrm>
        </p:spPr>
        <p:txBody>
          <a:bodyPr/>
          <a:lstStyle>
            <a:lvl1pPr marL="0" indent="0">
              <a:buNone/>
              <a:defRPr sz="3627"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9598" y="1752792"/>
            <a:ext cx="4449267" cy="449072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6930838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832DB263-CD32-463A-B26D-547EF565D5B5}"/>
              </a:ext>
            </a:extLst>
          </p:cNvPr>
          <p:cNvSpPr/>
          <p:nvPr userDrawn="1"/>
        </p:nvSpPr>
        <p:spPr>
          <a:xfrm>
            <a:off x="0" y="2581275"/>
            <a:ext cx="6045200" cy="3656013"/>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7" name="Rectangle 13">
            <a:extLst>
              <a:ext uri="{FF2B5EF4-FFF2-40B4-BE49-F238E27FC236}">
                <a16:creationId xmlns:a16="http://schemas.microsoft.com/office/drawing/2014/main" id="{5FE98FB9-22D1-4A8E-B4B2-ACC39C171E2D}"/>
              </a:ext>
            </a:extLst>
          </p:cNvPr>
          <p:cNvSpPr/>
          <p:nvPr userDrawn="1"/>
        </p:nvSpPr>
        <p:spPr bwMode="auto">
          <a:xfrm>
            <a:off x="1588" y="1746250"/>
            <a:ext cx="6043612" cy="835025"/>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139085" tIns="69544" rIns="139085" bIns="69544"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6000" b="1">
              <a:solidFill>
                <a:srgbClr val="FFFFFF"/>
              </a:solidFill>
              <a:latin typeface="Arial" panose="020B0604020202020204" pitchFamily="34" charset="0"/>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6096381" y="1747823"/>
            <a:ext cx="7721221" cy="449072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614111" y="2810128"/>
            <a:ext cx="4732528" cy="3229864"/>
          </a:xfrm>
        </p:spPr>
        <p:txBody>
          <a:bodyPr>
            <a:normAutofit/>
          </a:bodyPr>
          <a:lstStyle>
            <a:lvl1pPr>
              <a:defRPr sz="2418"/>
            </a:lvl1pPr>
          </a:lstStyle>
          <a:p>
            <a:pPr lvl="0"/>
            <a:r>
              <a:rPr lang="en-US"/>
              <a:t>Click to edit Master text styles</a:t>
            </a:r>
          </a:p>
        </p:txBody>
      </p:sp>
      <p:sp>
        <p:nvSpPr>
          <p:cNvPr id="24" name="Text Placeholder 22"/>
          <p:cNvSpPr>
            <a:spLocks noGrp="1"/>
          </p:cNvSpPr>
          <p:nvPr>
            <p:ph type="body" sz="quarter" idx="14"/>
          </p:nvPr>
        </p:nvSpPr>
        <p:spPr>
          <a:xfrm>
            <a:off x="690882" y="1758364"/>
            <a:ext cx="5156014" cy="822574"/>
          </a:xfrm>
          <a:noFill/>
        </p:spPr>
        <p:txBody>
          <a:bodyPr anchor="ctr">
            <a:noAutofit/>
          </a:bodyPr>
          <a:lstStyle>
            <a:lvl1pPr marL="0" indent="0">
              <a:buNone/>
              <a:defRPr sz="3022"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90880" y="726068"/>
            <a:ext cx="12614957" cy="640384"/>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18222544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933122A8-79F5-451F-9A56-EBED38ECCD9F}"/>
              </a:ext>
            </a:extLst>
          </p:cNvPr>
          <p:cNvSpPr/>
          <p:nvPr userDrawn="1"/>
        </p:nvSpPr>
        <p:spPr>
          <a:xfrm>
            <a:off x="0" y="1752600"/>
            <a:ext cx="13817600" cy="4491038"/>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8127" tIns="69063" rIns="138127" bIns="69063"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2720">
              <a:solidFill>
                <a:srgbClr val="FFFFFF"/>
              </a:solidFill>
            </a:endParaRPr>
          </a:p>
        </p:txBody>
      </p:sp>
      <p:sp>
        <p:nvSpPr>
          <p:cNvPr id="11" name="Text Placeholder 9"/>
          <p:cNvSpPr>
            <a:spLocks noGrp="1"/>
          </p:cNvSpPr>
          <p:nvPr>
            <p:ph type="body" sz="quarter" idx="11"/>
          </p:nvPr>
        </p:nvSpPr>
        <p:spPr>
          <a:xfrm>
            <a:off x="681295" y="2149416"/>
            <a:ext cx="11511464" cy="2047053"/>
          </a:xfrm>
        </p:spPr>
        <p:txBody>
          <a:bodyPr>
            <a:normAutofit/>
          </a:bodyPr>
          <a:lstStyle>
            <a:lvl1pPr marL="172656" indent="-172656">
              <a:lnSpc>
                <a:spcPct val="90000"/>
              </a:lnSpc>
              <a:spcBef>
                <a:spcPts val="0"/>
              </a:spcBef>
              <a:spcAft>
                <a:spcPts val="2720"/>
              </a:spcAft>
              <a:buNone/>
              <a:defRPr sz="3627"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834823" y="4298815"/>
            <a:ext cx="6035603" cy="670862"/>
          </a:xfrm>
          <a:noFill/>
        </p:spPr>
        <p:txBody>
          <a:bodyPr anchor="b">
            <a:normAutofit/>
          </a:bodyPr>
          <a:lstStyle>
            <a:lvl1pPr marL="0" indent="0">
              <a:lnSpc>
                <a:spcPct val="90000"/>
              </a:lnSpc>
              <a:spcBef>
                <a:spcPts val="0"/>
              </a:spcBef>
              <a:spcAft>
                <a:spcPts val="2720"/>
              </a:spcAft>
              <a:buFont typeface="Arial" pitchFamily="34" charset="0"/>
              <a:buNone/>
              <a:defRPr lang="en-US" sz="3022"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834823" y="5052590"/>
            <a:ext cx="6035603" cy="1062988"/>
          </a:xfrm>
          <a:noFill/>
        </p:spPr>
        <p:txBody>
          <a:bodyPr>
            <a:normAutofit/>
          </a:bodyPr>
          <a:lstStyle>
            <a:lvl1pPr marL="0" indent="0">
              <a:lnSpc>
                <a:spcPct val="90000"/>
              </a:lnSpc>
              <a:spcBef>
                <a:spcPts val="0"/>
              </a:spcBef>
              <a:spcAft>
                <a:spcPts val="2720"/>
              </a:spcAft>
              <a:buFont typeface="Arial" pitchFamily="34" charset="0"/>
              <a:buNone/>
              <a:defRPr lang="en-US" sz="2418"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843282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2052F592-005B-4DDB-A9E2-5209CC7F5306}"/>
              </a:ext>
            </a:extLst>
          </p:cNvPr>
          <p:cNvSpPr>
            <a:spLocks noChangeArrowheads="1"/>
          </p:cNvSpPr>
          <p:nvPr userDrawn="1"/>
        </p:nvSpPr>
        <p:spPr bwMode="auto">
          <a:xfrm flipH="1">
            <a:off x="4792663" y="1689100"/>
            <a:ext cx="42862" cy="47688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51784" tIns="25891" rIns="51784" bIns="25891"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2720">
              <a:solidFill>
                <a:prstClr val="black"/>
              </a:solidFill>
              <a:ea typeface="宋体"/>
            </a:endParaRPr>
          </a:p>
        </p:txBody>
      </p:sp>
      <p:sp>
        <p:nvSpPr>
          <p:cNvPr id="12" name="Text Placeholder 22"/>
          <p:cNvSpPr>
            <a:spLocks noGrp="1"/>
          </p:cNvSpPr>
          <p:nvPr>
            <p:ph type="body" sz="quarter" idx="16"/>
          </p:nvPr>
        </p:nvSpPr>
        <p:spPr>
          <a:xfrm>
            <a:off x="690883" y="2293727"/>
            <a:ext cx="3940081" cy="3760681"/>
          </a:xfrm>
          <a:noFill/>
        </p:spPr>
        <p:txBody>
          <a:bodyPr anchor="ctr">
            <a:noAutofit/>
          </a:bodyPr>
          <a:lstStyle>
            <a:lvl1pPr marL="0" indent="0">
              <a:lnSpc>
                <a:spcPct val="90000"/>
              </a:lnSpc>
              <a:spcBef>
                <a:spcPts val="0"/>
              </a:spcBef>
              <a:spcAft>
                <a:spcPts val="2720"/>
              </a:spcAft>
              <a:buFont typeface="Arial" pitchFamily="34" charset="0"/>
              <a:buNone/>
              <a:defRPr sz="272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5263164" y="1698413"/>
            <a:ext cx="7913024" cy="4963302"/>
          </a:xfrm>
        </p:spPr>
        <p:txBody>
          <a:bodyPr rtlCol="0" anchor="ctr" anchorCtr="1">
            <a:noAutofit/>
          </a:bodyPr>
          <a:lstStyle>
            <a:lvl1pPr marL="91123"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144299383"/>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880" y="1816114"/>
            <a:ext cx="12435840" cy="4427388"/>
          </a:xfrm>
        </p:spPr>
        <p:txBody>
          <a:bodyPr>
            <a:noAutofit/>
          </a:bodyPr>
          <a:lstStyle>
            <a:lvl1pPr>
              <a:buClr>
                <a:schemeClr val="accent1"/>
              </a:buClr>
              <a:defRPr sz="2115"/>
            </a:lvl1pPr>
            <a:lvl2pPr>
              <a:buClr>
                <a:schemeClr val="accent1"/>
              </a:buClr>
              <a:defRPr sz="1662"/>
            </a:lvl2pPr>
            <a:lvl3pPr>
              <a:buClr>
                <a:schemeClr val="accent1"/>
              </a:buClr>
              <a:defRPr sz="1662"/>
            </a:lvl3pPr>
            <a:lvl4pPr>
              <a:buClr>
                <a:schemeClr val="accent1"/>
              </a:buClr>
              <a:defRPr sz="1662"/>
            </a:lvl4pPr>
            <a:lvl5pPr>
              <a:buClr>
                <a:schemeClr val="accent1"/>
              </a:buClr>
              <a:defRPr sz="166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241376454"/>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880" y="2135978"/>
            <a:ext cx="12435840" cy="4427388"/>
          </a:xfrm>
        </p:spPr>
        <p:txBody>
          <a:bodyPr>
            <a:noAutofit/>
          </a:bodyPr>
          <a:lstStyle>
            <a:lvl1pPr>
              <a:buClr>
                <a:schemeClr val="accent1"/>
              </a:buClr>
              <a:defRPr sz="2115"/>
            </a:lvl1pPr>
            <a:lvl2pPr>
              <a:buClr>
                <a:schemeClr val="accent1"/>
              </a:buClr>
              <a:defRPr sz="1662"/>
            </a:lvl2pPr>
            <a:lvl3pPr>
              <a:buClr>
                <a:schemeClr val="accent1"/>
              </a:buClr>
              <a:defRPr sz="1662"/>
            </a:lvl3pPr>
            <a:lvl4pPr>
              <a:buClr>
                <a:schemeClr val="accent1"/>
              </a:buClr>
              <a:defRPr sz="1662"/>
            </a:lvl4pPr>
            <a:lvl5pPr>
              <a:buClr>
                <a:schemeClr val="accent1"/>
              </a:buClr>
              <a:defRPr sz="166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90880" y="726068"/>
            <a:ext cx="12435840" cy="640384"/>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90880" y="1388954"/>
            <a:ext cx="12435840" cy="460587"/>
          </a:xfrm>
        </p:spPr>
        <p:txBody>
          <a:bodyPr>
            <a:noAutofit/>
          </a:bodyPr>
          <a:lstStyle>
            <a:lvl1pPr marL="0" indent="0">
              <a:spcAft>
                <a:spcPts val="0"/>
              </a:spcAft>
              <a:buFontTx/>
              <a:buNone/>
              <a:defRPr sz="3022">
                <a:solidFill>
                  <a:schemeClr val="accent1"/>
                </a:solidFill>
              </a:defRPr>
            </a:lvl1pPr>
            <a:lvl2pPr marL="690618" indent="0">
              <a:buFontTx/>
              <a:buNone/>
              <a:defRPr/>
            </a:lvl2pPr>
            <a:lvl3pPr marL="1381237" indent="0">
              <a:buFontTx/>
              <a:buNone/>
              <a:defRPr/>
            </a:lvl3pPr>
            <a:lvl4pPr marL="2071857" indent="0">
              <a:buFontTx/>
              <a:buNone/>
              <a:defRPr/>
            </a:lvl4pPr>
            <a:lvl5pPr marL="2762476" indent="0">
              <a:buFontTx/>
              <a:buNone/>
              <a:defRPr/>
            </a:lvl5pPr>
          </a:lstStyle>
          <a:p>
            <a:pPr lvl="0"/>
            <a:r>
              <a:rPr lang="en-US"/>
              <a:t>Click to edit Master text styles</a:t>
            </a:r>
          </a:p>
        </p:txBody>
      </p:sp>
    </p:spTree>
    <p:extLst>
      <p:ext uri="{BB962C8B-B14F-4D97-AF65-F5344CB8AC3E}">
        <p14:creationId xmlns:p14="http://schemas.microsoft.com/office/powerpoint/2010/main" val="419779625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39259" y="-379625"/>
            <a:ext cx="10130508" cy="1241426"/>
          </a:xfrm>
        </p:spPr>
        <p:txBody>
          <a:bodyPr/>
          <a:lstStyle/>
          <a:p>
            <a:r>
              <a:rPr lang="zh-CN" altLang="en-US"/>
              <a:t>单击此处编辑母版标题样式</a:t>
            </a:r>
          </a:p>
        </p:txBody>
      </p:sp>
      <p:sp>
        <p:nvSpPr>
          <p:cNvPr id="3" name="文本占位符 2"/>
          <p:cNvSpPr>
            <a:spLocks noGrp="1"/>
          </p:cNvSpPr>
          <p:nvPr>
            <p:ph type="body" sz="half" idx="1"/>
          </p:nvPr>
        </p:nvSpPr>
        <p:spPr>
          <a:xfrm>
            <a:off x="1381765" y="2504445"/>
            <a:ext cx="5927655" cy="42298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539708" y="2504445"/>
            <a:ext cx="5930053" cy="42298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2748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FFA6EC5B-2857-46CD-BA0B-A452D7282E91}"/>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EFA5DD52-DFC8-4C4B-8A4B-3D5457DEFBDF}"/>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42E0DB52-C584-4573-93AA-85F6DE7F1364}" type="datetime1">
              <a:rPr lang="zh-CN" altLang="en-US"/>
              <a:pPr>
                <a:defRPr/>
              </a:pPr>
              <a:t>2018/10/8</a:t>
            </a:fld>
            <a:endParaRPr lang="en-US"/>
          </a:p>
        </p:txBody>
      </p:sp>
      <p:sp>
        <p:nvSpPr>
          <p:cNvPr id="4" name="Holder 6">
            <a:extLst>
              <a:ext uri="{FF2B5EF4-FFF2-40B4-BE49-F238E27FC236}">
                <a16:creationId xmlns:a16="http://schemas.microsoft.com/office/drawing/2014/main" id="{4F546613-E27A-4B3A-A7B9-63B3A2D7F2C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E2BF330-1EAE-4D5E-A60D-E880509BEBDD}" type="slidenum">
              <a:rPr lang="zh-CN" altLang="zh-CN"/>
              <a:pPr>
                <a:defRPr/>
              </a:pPr>
              <a:t>‹#›</a:t>
            </a:fld>
            <a:endParaRPr lang="zh-CN" altLang="zh-CN"/>
          </a:p>
        </p:txBody>
      </p:sp>
    </p:spTree>
    <p:extLst>
      <p:ext uri="{BB962C8B-B14F-4D97-AF65-F5344CB8AC3E}">
        <p14:creationId xmlns:p14="http://schemas.microsoft.com/office/powerpoint/2010/main" val="1176012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ED032-442B-4E86-B734-7AF77F25215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1175" y="4265613"/>
            <a:ext cx="99187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90882" y="2677163"/>
            <a:ext cx="12435840" cy="1543684"/>
          </a:xfrm>
        </p:spPr>
        <p:txBody>
          <a:bodyPr>
            <a:noAutofit/>
          </a:bodyPr>
          <a:lstStyle>
            <a:lvl1pPr algn="l">
              <a:defRPr sz="9970"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308118878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91495" y="4994492"/>
            <a:ext cx="11744960" cy="1543685"/>
          </a:xfrm>
        </p:spPr>
        <p:txBody>
          <a:bodyPr anchor="t"/>
          <a:lstStyle>
            <a:lvl1pPr algn="l">
              <a:defRPr sz="6044" b="1" cap="all"/>
            </a:lvl1pPr>
          </a:lstStyle>
          <a:p>
            <a:r>
              <a:rPr lang="zh-CN" altLang="en-US"/>
              <a:t>单击此处编辑母版标题样式</a:t>
            </a:r>
          </a:p>
        </p:txBody>
      </p:sp>
      <p:sp>
        <p:nvSpPr>
          <p:cNvPr id="3" name="文本占位符 2"/>
          <p:cNvSpPr>
            <a:spLocks noGrp="1"/>
          </p:cNvSpPr>
          <p:nvPr>
            <p:ph type="body" idx="1"/>
          </p:nvPr>
        </p:nvSpPr>
        <p:spPr>
          <a:xfrm>
            <a:off x="1091495" y="3294275"/>
            <a:ext cx="11744960" cy="1700212"/>
          </a:xfrm>
        </p:spPr>
        <p:txBody>
          <a:bodyPr anchor="b"/>
          <a:lstStyle>
            <a:lvl1pPr marL="0" indent="0">
              <a:buNone/>
              <a:defRPr sz="3022">
                <a:solidFill>
                  <a:schemeClr val="tx1">
                    <a:tint val="75000"/>
                  </a:schemeClr>
                </a:solidFill>
              </a:defRPr>
            </a:lvl1pPr>
            <a:lvl2pPr marL="690618" indent="0">
              <a:buNone/>
              <a:defRPr sz="2720">
                <a:solidFill>
                  <a:schemeClr val="tx1">
                    <a:tint val="75000"/>
                  </a:schemeClr>
                </a:solidFill>
              </a:defRPr>
            </a:lvl2pPr>
            <a:lvl3pPr marL="1381237" indent="0">
              <a:buNone/>
              <a:defRPr sz="2418">
                <a:solidFill>
                  <a:schemeClr val="tx1">
                    <a:tint val="75000"/>
                  </a:schemeClr>
                </a:solidFill>
              </a:defRPr>
            </a:lvl3pPr>
            <a:lvl4pPr marL="2071857" indent="0">
              <a:buNone/>
              <a:defRPr sz="2115">
                <a:solidFill>
                  <a:schemeClr val="tx1">
                    <a:tint val="75000"/>
                  </a:schemeClr>
                </a:solidFill>
              </a:defRPr>
            </a:lvl4pPr>
            <a:lvl5pPr marL="2762476" indent="0">
              <a:buNone/>
              <a:defRPr sz="2115">
                <a:solidFill>
                  <a:schemeClr val="tx1">
                    <a:tint val="75000"/>
                  </a:schemeClr>
                </a:solidFill>
              </a:defRPr>
            </a:lvl5pPr>
            <a:lvl6pPr marL="3453096" indent="0">
              <a:buNone/>
              <a:defRPr sz="2115">
                <a:solidFill>
                  <a:schemeClr val="tx1">
                    <a:tint val="75000"/>
                  </a:schemeClr>
                </a:solidFill>
              </a:defRPr>
            </a:lvl6pPr>
            <a:lvl7pPr marL="4143712" indent="0">
              <a:buNone/>
              <a:defRPr sz="2115">
                <a:solidFill>
                  <a:schemeClr val="tx1">
                    <a:tint val="75000"/>
                  </a:schemeClr>
                </a:solidFill>
              </a:defRPr>
            </a:lvl7pPr>
            <a:lvl8pPr marL="4834333" indent="0">
              <a:buNone/>
              <a:defRPr sz="2115">
                <a:solidFill>
                  <a:schemeClr val="tx1">
                    <a:tint val="75000"/>
                  </a:schemeClr>
                </a:solidFill>
              </a:defRPr>
            </a:lvl8pPr>
            <a:lvl9pPr marL="5524950" indent="0">
              <a:buNone/>
              <a:defRPr sz="2115">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B9604D-A8C5-4B9A-90B9-F52A5428196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E47726F-263C-4128-B192-BC21FF0727C7}"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4E0545CC-42B9-40C3-8FC8-3C0973250B7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33F7387C-5E55-4DE7-8E02-65603FB3CC3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B1FC1E9-78D7-42A5-A177-5225C3F832A5}" type="slidenum">
              <a:rPr lang="zh-CN" altLang="en-US"/>
              <a:pPr>
                <a:defRPr/>
              </a:pPr>
              <a:t>‹#›</a:t>
            </a:fld>
            <a:endParaRPr lang="zh-CN" altLang="en-US"/>
          </a:p>
        </p:txBody>
      </p:sp>
    </p:spTree>
    <p:extLst>
      <p:ext uri="{BB962C8B-B14F-4D97-AF65-F5344CB8AC3E}">
        <p14:creationId xmlns:p14="http://schemas.microsoft.com/office/powerpoint/2010/main" val="25755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880" y="1813565"/>
            <a:ext cx="6102773" cy="5129425"/>
          </a:xfrm>
        </p:spPr>
        <p:txBody>
          <a:bodyPr/>
          <a:lstStyle>
            <a:lvl1pPr>
              <a:defRPr sz="4231"/>
            </a:lvl1pPr>
            <a:lvl2pPr>
              <a:defRPr sz="3627"/>
            </a:lvl2pPr>
            <a:lvl3pPr>
              <a:defRPr sz="3022"/>
            </a:lvl3pPr>
            <a:lvl4pPr>
              <a:defRPr sz="2720"/>
            </a:lvl4pPr>
            <a:lvl5pPr>
              <a:defRPr sz="2720"/>
            </a:lvl5pPr>
            <a:lvl6pPr>
              <a:defRPr sz="2720"/>
            </a:lvl6pPr>
            <a:lvl7pPr>
              <a:defRPr sz="2720"/>
            </a:lvl7pPr>
            <a:lvl8pPr>
              <a:defRPr sz="2720"/>
            </a:lvl8pPr>
            <a:lvl9pPr>
              <a:defRPr sz="27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23947" y="1813565"/>
            <a:ext cx="6102773" cy="5129425"/>
          </a:xfrm>
        </p:spPr>
        <p:txBody>
          <a:bodyPr/>
          <a:lstStyle>
            <a:lvl1pPr>
              <a:defRPr sz="4231"/>
            </a:lvl1pPr>
            <a:lvl2pPr>
              <a:defRPr sz="3627"/>
            </a:lvl2pPr>
            <a:lvl3pPr>
              <a:defRPr sz="3022"/>
            </a:lvl3pPr>
            <a:lvl4pPr>
              <a:defRPr sz="2720"/>
            </a:lvl4pPr>
            <a:lvl5pPr>
              <a:defRPr sz="2720"/>
            </a:lvl5pPr>
            <a:lvl6pPr>
              <a:defRPr sz="2720"/>
            </a:lvl6pPr>
            <a:lvl7pPr>
              <a:defRPr sz="2720"/>
            </a:lvl7pPr>
            <a:lvl8pPr>
              <a:defRPr sz="2720"/>
            </a:lvl8pPr>
            <a:lvl9pPr>
              <a:defRPr sz="27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A4E31B8B-C55A-43E5-A5B4-67B7CCCC4CD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BB4B49F-D51A-4ABC-BD61-9DADD18193EE}"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BA1E8E1A-90A2-4DD9-93DD-D1D1486EDAC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D006E06A-58D9-48E8-ABFB-48896AA4155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4F79C55-17DB-4FB3-8AF5-8DD1319D5683}" type="slidenum">
              <a:rPr lang="zh-CN" altLang="en-US"/>
              <a:pPr>
                <a:defRPr/>
              </a:pPr>
              <a:t>‹#›</a:t>
            </a:fld>
            <a:endParaRPr lang="zh-CN" altLang="en-US"/>
          </a:p>
        </p:txBody>
      </p:sp>
    </p:spTree>
    <p:extLst>
      <p:ext uri="{BB962C8B-B14F-4D97-AF65-F5344CB8AC3E}">
        <p14:creationId xmlns:p14="http://schemas.microsoft.com/office/powerpoint/2010/main" val="99948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90882" y="1739795"/>
            <a:ext cx="6105173" cy="725064"/>
          </a:xfrm>
        </p:spPr>
        <p:txBody>
          <a:bodyPr anchor="b"/>
          <a:lstStyle>
            <a:lvl1pPr marL="0" indent="0">
              <a:buNone/>
              <a:defRPr sz="3627" b="1"/>
            </a:lvl1pPr>
            <a:lvl2pPr marL="690618" indent="0">
              <a:buNone/>
              <a:defRPr sz="3022" b="1"/>
            </a:lvl2pPr>
            <a:lvl3pPr marL="1381237" indent="0">
              <a:buNone/>
              <a:defRPr sz="2720" b="1"/>
            </a:lvl3pPr>
            <a:lvl4pPr marL="2071857" indent="0">
              <a:buNone/>
              <a:defRPr sz="2418" b="1"/>
            </a:lvl4pPr>
            <a:lvl5pPr marL="2762476" indent="0">
              <a:buNone/>
              <a:defRPr sz="2418" b="1"/>
            </a:lvl5pPr>
            <a:lvl6pPr marL="3453096" indent="0">
              <a:buNone/>
              <a:defRPr sz="2418" b="1"/>
            </a:lvl6pPr>
            <a:lvl7pPr marL="4143712" indent="0">
              <a:buNone/>
              <a:defRPr sz="2418" b="1"/>
            </a:lvl7pPr>
            <a:lvl8pPr marL="4834333" indent="0">
              <a:buNone/>
              <a:defRPr sz="2418" b="1"/>
            </a:lvl8pPr>
            <a:lvl9pPr marL="5524950" indent="0">
              <a:buNone/>
              <a:defRPr sz="2418" b="1"/>
            </a:lvl9pPr>
          </a:lstStyle>
          <a:p>
            <a:pPr lvl="0"/>
            <a:r>
              <a:rPr lang="zh-CN" altLang="en-US"/>
              <a:t>单击此处编辑母版文本样式</a:t>
            </a:r>
          </a:p>
        </p:txBody>
      </p:sp>
      <p:sp>
        <p:nvSpPr>
          <p:cNvPr id="4" name="内容占位符 3"/>
          <p:cNvSpPr>
            <a:spLocks noGrp="1"/>
          </p:cNvSpPr>
          <p:nvPr>
            <p:ph sz="half" idx="2"/>
          </p:nvPr>
        </p:nvSpPr>
        <p:spPr>
          <a:xfrm>
            <a:off x="690882" y="2464859"/>
            <a:ext cx="6105173" cy="4478126"/>
          </a:xfrm>
        </p:spPr>
        <p:txBody>
          <a:bodyPr/>
          <a:lstStyle>
            <a:lvl1pPr>
              <a:defRPr sz="3627"/>
            </a:lvl1pPr>
            <a:lvl2pPr>
              <a:defRPr sz="3022"/>
            </a:lvl2pPr>
            <a:lvl3pPr>
              <a:defRPr sz="2720"/>
            </a:lvl3pPr>
            <a:lvl4pPr>
              <a:defRPr sz="2418"/>
            </a:lvl4pPr>
            <a:lvl5pPr>
              <a:defRPr sz="2418"/>
            </a:lvl5pPr>
            <a:lvl6pPr>
              <a:defRPr sz="2418"/>
            </a:lvl6pPr>
            <a:lvl7pPr>
              <a:defRPr sz="2418"/>
            </a:lvl7pPr>
            <a:lvl8pPr>
              <a:defRPr sz="2418"/>
            </a:lvl8pPr>
            <a:lvl9pPr>
              <a:defRPr sz="24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7019154" y="1739795"/>
            <a:ext cx="6107572" cy="725064"/>
          </a:xfrm>
        </p:spPr>
        <p:txBody>
          <a:bodyPr anchor="b"/>
          <a:lstStyle>
            <a:lvl1pPr marL="0" indent="0">
              <a:buNone/>
              <a:defRPr sz="3627" b="1"/>
            </a:lvl1pPr>
            <a:lvl2pPr marL="690618" indent="0">
              <a:buNone/>
              <a:defRPr sz="3022" b="1"/>
            </a:lvl2pPr>
            <a:lvl3pPr marL="1381237" indent="0">
              <a:buNone/>
              <a:defRPr sz="2720" b="1"/>
            </a:lvl3pPr>
            <a:lvl4pPr marL="2071857" indent="0">
              <a:buNone/>
              <a:defRPr sz="2418" b="1"/>
            </a:lvl4pPr>
            <a:lvl5pPr marL="2762476" indent="0">
              <a:buNone/>
              <a:defRPr sz="2418" b="1"/>
            </a:lvl5pPr>
            <a:lvl6pPr marL="3453096" indent="0">
              <a:buNone/>
              <a:defRPr sz="2418" b="1"/>
            </a:lvl6pPr>
            <a:lvl7pPr marL="4143712" indent="0">
              <a:buNone/>
              <a:defRPr sz="2418" b="1"/>
            </a:lvl7pPr>
            <a:lvl8pPr marL="4834333" indent="0">
              <a:buNone/>
              <a:defRPr sz="2418" b="1"/>
            </a:lvl8pPr>
            <a:lvl9pPr marL="5524950" indent="0">
              <a:buNone/>
              <a:defRPr sz="2418" b="1"/>
            </a:lvl9pPr>
          </a:lstStyle>
          <a:p>
            <a:pPr lvl="0"/>
            <a:r>
              <a:rPr lang="zh-CN" altLang="en-US"/>
              <a:t>单击此处编辑母版文本样式</a:t>
            </a:r>
          </a:p>
        </p:txBody>
      </p:sp>
      <p:sp>
        <p:nvSpPr>
          <p:cNvPr id="6" name="内容占位符 5"/>
          <p:cNvSpPr>
            <a:spLocks noGrp="1"/>
          </p:cNvSpPr>
          <p:nvPr>
            <p:ph sz="quarter" idx="4"/>
          </p:nvPr>
        </p:nvSpPr>
        <p:spPr>
          <a:xfrm>
            <a:off x="7019154" y="2464859"/>
            <a:ext cx="6107572" cy="4478126"/>
          </a:xfrm>
        </p:spPr>
        <p:txBody>
          <a:bodyPr/>
          <a:lstStyle>
            <a:lvl1pPr>
              <a:defRPr sz="3627"/>
            </a:lvl1pPr>
            <a:lvl2pPr>
              <a:defRPr sz="3022"/>
            </a:lvl2pPr>
            <a:lvl3pPr>
              <a:defRPr sz="2720"/>
            </a:lvl3pPr>
            <a:lvl4pPr>
              <a:defRPr sz="2418"/>
            </a:lvl4pPr>
            <a:lvl5pPr>
              <a:defRPr sz="2418"/>
            </a:lvl5pPr>
            <a:lvl6pPr>
              <a:defRPr sz="2418"/>
            </a:lvl6pPr>
            <a:lvl7pPr>
              <a:defRPr sz="2418"/>
            </a:lvl7pPr>
            <a:lvl8pPr>
              <a:defRPr sz="2418"/>
            </a:lvl8pPr>
            <a:lvl9pPr>
              <a:defRPr sz="24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C05ACC77-B02E-4931-A640-1CECF7A489D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BE4E628-C8F4-4786-A5C5-63B4EECE43E1}" type="datetime1">
              <a:rPr lang="zh-CN" altLang="en-US"/>
              <a:pPr>
                <a:defRPr/>
              </a:pPr>
              <a:t>2018/10/8</a:t>
            </a:fld>
            <a:endParaRPr lang="zh-CN" altLang="en-US"/>
          </a:p>
        </p:txBody>
      </p:sp>
      <p:sp>
        <p:nvSpPr>
          <p:cNvPr id="8" name="页脚占位符 4">
            <a:extLst>
              <a:ext uri="{FF2B5EF4-FFF2-40B4-BE49-F238E27FC236}">
                <a16:creationId xmlns:a16="http://schemas.microsoft.com/office/drawing/2014/main" id="{C557D620-3306-498E-882B-C86C0E7F761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11892BA1-EC7F-4636-9A1C-5DCC9844D8F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496DA31-996A-41BE-B493-F941A18F5ECC}" type="slidenum">
              <a:rPr lang="zh-CN" altLang="en-US"/>
              <a:pPr>
                <a:defRPr/>
              </a:pPr>
              <a:t>‹#›</a:t>
            </a:fld>
            <a:endParaRPr lang="zh-CN" altLang="en-US"/>
          </a:p>
        </p:txBody>
      </p:sp>
    </p:spTree>
    <p:extLst>
      <p:ext uri="{BB962C8B-B14F-4D97-AF65-F5344CB8AC3E}">
        <p14:creationId xmlns:p14="http://schemas.microsoft.com/office/powerpoint/2010/main" val="363294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082A5D98-A40B-4524-BBBE-FBF0E8E72C26}"/>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8CB60E9-6ABE-44F4-8AD9-C9A80440F9BE}" type="datetime1">
              <a:rPr lang="zh-CN" altLang="en-US"/>
              <a:pPr>
                <a:defRPr/>
              </a:pPr>
              <a:t>2018/10/8</a:t>
            </a:fld>
            <a:endParaRPr lang="zh-CN" altLang="en-US"/>
          </a:p>
        </p:txBody>
      </p:sp>
      <p:sp>
        <p:nvSpPr>
          <p:cNvPr id="4" name="页脚占位符 4">
            <a:extLst>
              <a:ext uri="{FF2B5EF4-FFF2-40B4-BE49-F238E27FC236}">
                <a16:creationId xmlns:a16="http://schemas.microsoft.com/office/drawing/2014/main" id="{9079A7DC-7039-4225-A400-74B4CEF5613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8B153152-A06E-417D-99D6-4EE7CD25268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40E4AA1-BD4E-4121-8623-A774DE132CD7}" type="slidenum">
              <a:rPr lang="zh-CN" altLang="en-US"/>
              <a:pPr>
                <a:defRPr/>
              </a:pPr>
              <a:t>‹#›</a:t>
            </a:fld>
            <a:endParaRPr lang="zh-CN" altLang="en-US"/>
          </a:p>
        </p:txBody>
      </p:sp>
    </p:spTree>
    <p:extLst>
      <p:ext uri="{BB962C8B-B14F-4D97-AF65-F5344CB8AC3E}">
        <p14:creationId xmlns:p14="http://schemas.microsoft.com/office/powerpoint/2010/main" val="381879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9B98BDB-CC6A-48DB-A46F-287CBF10573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29953D0-0BB8-4D36-B07F-F7BA508AE9C4}" type="datetime1">
              <a:rPr lang="zh-CN" altLang="en-US"/>
              <a:pPr>
                <a:defRPr/>
              </a:pPr>
              <a:t>2018/10/8</a:t>
            </a:fld>
            <a:endParaRPr lang="zh-CN" altLang="en-US"/>
          </a:p>
        </p:txBody>
      </p:sp>
      <p:sp>
        <p:nvSpPr>
          <p:cNvPr id="3" name="页脚占位符 4">
            <a:extLst>
              <a:ext uri="{FF2B5EF4-FFF2-40B4-BE49-F238E27FC236}">
                <a16:creationId xmlns:a16="http://schemas.microsoft.com/office/drawing/2014/main" id="{65E36FE7-18E4-441E-B293-A9EF3BA7370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CC925B9E-3D0A-4198-9FDB-A6647ACF1A8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185DD6C-66A3-48C2-909D-4B46A5569DE7}" type="slidenum">
              <a:rPr lang="zh-CN" altLang="en-US"/>
              <a:pPr>
                <a:defRPr/>
              </a:pPr>
              <a:t>‹#›</a:t>
            </a:fld>
            <a:endParaRPr lang="zh-CN" altLang="en-US"/>
          </a:p>
        </p:txBody>
      </p:sp>
    </p:spTree>
    <p:extLst>
      <p:ext uri="{BB962C8B-B14F-4D97-AF65-F5344CB8AC3E}">
        <p14:creationId xmlns:p14="http://schemas.microsoft.com/office/powerpoint/2010/main" val="360928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0885" y="309457"/>
            <a:ext cx="4545895" cy="1316990"/>
          </a:xfrm>
        </p:spPr>
        <p:txBody>
          <a:bodyPr anchor="b"/>
          <a:lstStyle>
            <a:lvl1pPr algn="l">
              <a:defRPr sz="3022" b="1"/>
            </a:lvl1pPr>
          </a:lstStyle>
          <a:p>
            <a:r>
              <a:rPr lang="zh-CN" altLang="en-US"/>
              <a:t>单击此处编辑母版标题样式</a:t>
            </a:r>
          </a:p>
        </p:txBody>
      </p:sp>
      <p:sp>
        <p:nvSpPr>
          <p:cNvPr id="3" name="内容占位符 2"/>
          <p:cNvSpPr>
            <a:spLocks noGrp="1"/>
          </p:cNvSpPr>
          <p:nvPr>
            <p:ph idx="1"/>
          </p:nvPr>
        </p:nvSpPr>
        <p:spPr>
          <a:xfrm>
            <a:off x="5402299" y="309457"/>
            <a:ext cx="7724422" cy="6633528"/>
          </a:xfrm>
        </p:spPr>
        <p:txBody>
          <a:bodyPr/>
          <a:lstStyle>
            <a:lvl1pPr>
              <a:defRPr sz="4835"/>
            </a:lvl1pPr>
            <a:lvl2pPr>
              <a:defRPr sz="4231"/>
            </a:lvl2pPr>
            <a:lvl3pPr>
              <a:defRPr sz="3627"/>
            </a:lvl3pPr>
            <a:lvl4pPr>
              <a:defRPr sz="3022"/>
            </a:lvl4pPr>
            <a:lvl5pPr>
              <a:defRPr sz="3022"/>
            </a:lvl5pPr>
            <a:lvl6pPr>
              <a:defRPr sz="3022"/>
            </a:lvl6pPr>
            <a:lvl7pPr>
              <a:defRPr sz="3022"/>
            </a:lvl7pPr>
            <a:lvl8pPr>
              <a:defRPr sz="3022"/>
            </a:lvl8pPr>
            <a:lvl9pPr>
              <a:defRPr sz="30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90885" y="1626447"/>
            <a:ext cx="4545895" cy="5316538"/>
          </a:xfrm>
        </p:spPr>
        <p:txBody>
          <a:bodyPr/>
          <a:lstStyle>
            <a:lvl1pPr marL="0" indent="0">
              <a:buNone/>
              <a:defRPr sz="2115"/>
            </a:lvl1pPr>
            <a:lvl2pPr marL="690618" indent="0">
              <a:buNone/>
              <a:defRPr sz="1813"/>
            </a:lvl2pPr>
            <a:lvl3pPr marL="1381237" indent="0">
              <a:buNone/>
              <a:defRPr sz="1511"/>
            </a:lvl3pPr>
            <a:lvl4pPr marL="2071857" indent="0">
              <a:buNone/>
              <a:defRPr sz="1360"/>
            </a:lvl4pPr>
            <a:lvl5pPr marL="2762476" indent="0">
              <a:buNone/>
              <a:defRPr sz="1360"/>
            </a:lvl5pPr>
            <a:lvl6pPr marL="3453096" indent="0">
              <a:buNone/>
              <a:defRPr sz="1360"/>
            </a:lvl6pPr>
            <a:lvl7pPr marL="4143712" indent="0">
              <a:buNone/>
              <a:defRPr sz="1360"/>
            </a:lvl7pPr>
            <a:lvl8pPr marL="4834333" indent="0">
              <a:buNone/>
              <a:defRPr sz="1360"/>
            </a:lvl8pPr>
            <a:lvl9pPr marL="5524950" indent="0">
              <a:buNone/>
              <a:defRPr sz="136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E616913-BC2E-467A-81A9-D93F12EED1C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62977747-4380-4C2D-84E0-D8C54730A1CA}"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4561A388-8907-4980-919D-889C6BE6491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1B48A3FE-ED42-46D2-B16F-05CE3C1C3A2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E6FD88D-1EAD-4B3D-8E36-DA06EC80FD6D}" type="slidenum">
              <a:rPr lang="zh-CN" altLang="en-US"/>
              <a:pPr>
                <a:defRPr/>
              </a:pPr>
              <a:t>‹#›</a:t>
            </a:fld>
            <a:endParaRPr lang="zh-CN" altLang="en-US"/>
          </a:p>
        </p:txBody>
      </p:sp>
    </p:spTree>
    <p:extLst>
      <p:ext uri="{BB962C8B-B14F-4D97-AF65-F5344CB8AC3E}">
        <p14:creationId xmlns:p14="http://schemas.microsoft.com/office/powerpoint/2010/main" val="7404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708347" y="5440681"/>
            <a:ext cx="8290560" cy="642303"/>
          </a:xfrm>
        </p:spPr>
        <p:txBody>
          <a:bodyPr anchor="b"/>
          <a:lstStyle>
            <a:lvl1pPr algn="l">
              <a:defRPr sz="3022" b="1"/>
            </a:lvl1pPr>
          </a:lstStyle>
          <a:p>
            <a:r>
              <a:rPr lang="zh-CN" altLang="en-US"/>
              <a:t>单击此处编辑母版标题样式</a:t>
            </a:r>
          </a:p>
        </p:txBody>
      </p:sp>
      <p:sp>
        <p:nvSpPr>
          <p:cNvPr id="3" name="图片占位符 2"/>
          <p:cNvSpPr>
            <a:spLocks noGrp="1"/>
          </p:cNvSpPr>
          <p:nvPr>
            <p:ph type="pic" idx="1"/>
          </p:nvPr>
        </p:nvSpPr>
        <p:spPr>
          <a:xfrm>
            <a:off x="2708347" y="694478"/>
            <a:ext cx="8290560" cy="4663440"/>
          </a:xfrm>
        </p:spPr>
        <p:txBody>
          <a:bodyPr rtlCol="0">
            <a:normAutofit/>
          </a:bodyPr>
          <a:lstStyle>
            <a:lvl1pPr marL="0" indent="0">
              <a:buNone/>
              <a:defRPr sz="4835"/>
            </a:lvl1pPr>
            <a:lvl2pPr marL="690618" indent="0">
              <a:buNone/>
              <a:defRPr sz="4231"/>
            </a:lvl2pPr>
            <a:lvl3pPr marL="1381237" indent="0">
              <a:buNone/>
              <a:defRPr sz="3627"/>
            </a:lvl3pPr>
            <a:lvl4pPr marL="2071857" indent="0">
              <a:buNone/>
              <a:defRPr sz="3022"/>
            </a:lvl4pPr>
            <a:lvl5pPr marL="2762476" indent="0">
              <a:buNone/>
              <a:defRPr sz="3022"/>
            </a:lvl5pPr>
            <a:lvl6pPr marL="3453096" indent="0">
              <a:buNone/>
              <a:defRPr sz="3022"/>
            </a:lvl6pPr>
            <a:lvl7pPr marL="4143712" indent="0">
              <a:buNone/>
              <a:defRPr sz="3022"/>
            </a:lvl7pPr>
            <a:lvl8pPr marL="4834333" indent="0">
              <a:buNone/>
              <a:defRPr sz="3022"/>
            </a:lvl8pPr>
            <a:lvl9pPr marL="5524950" indent="0">
              <a:buNone/>
              <a:defRPr sz="3022"/>
            </a:lvl9pPr>
          </a:lstStyle>
          <a:p>
            <a:pPr lvl="0"/>
            <a:endParaRPr lang="zh-CN" altLang="en-US" noProof="0"/>
          </a:p>
        </p:txBody>
      </p:sp>
      <p:sp>
        <p:nvSpPr>
          <p:cNvPr id="4" name="文本占位符 3"/>
          <p:cNvSpPr>
            <a:spLocks noGrp="1"/>
          </p:cNvSpPr>
          <p:nvPr>
            <p:ph type="body" sz="half" idx="2"/>
          </p:nvPr>
        </p:nvSpPr>
        <p:spPr>
          <a:xfrm>
            <a:off x="2708347" y="6082984"/>
            <a:ext cx="8290560" cy="912177"/>
          </a:xfrm>
        </p:spPr>
        <p:txBody>
          <a:bodyPr/>
          <a:lstStyle>
            <a:lvl1pPr marL="0" indent="0">
              <a:buNone/>
              <a:defRPr sz="2115"/>
            </a:lvl1pPr>
            <a:lvl2pPr marL="690618" indent="0">
              <a:buNone/>
              <a:defRPr sz="1813"/>
            </a:lvl2pPr>
            <a:lvl3pPr marL="1381237" indent="0">
              <a:buNone/>
              <a:defRPr sz="1511"/>
            </a:lvl3pPr>
            <a:lvl4pPr marL="2071857" indent="0">
              <a:buNone/>
              <a:defRPr sz="1360"/>
            </a:lvl4pPr>
            <a:lvl5pPr marL="2762476" indent="0">
              <a:buNone/>
              <a:defRPr sz="1360"/>
            </a:lvl5pPr>
            <a:lvl6pPr marL="3453096" indent="0">
              <a:buNone/>
              <a:defRPr sz="1360"/>
            </a:lvl6pPr>
            <a:lvl7pPr marL="4143712" indent="0">
              <a:buNone/>
              <a:defRPr sz="1360"/>
            </a:lvl7pPr>
            <a:lvl8pPr marL="4834333" indent="0">
              <a:buNone/>
              <a:defRPr sz="1360"/>
            </a:lvl8pPr>
            <a:lvl9pPr marL="5524950" indent="0">
              <a:buNone/>
              <a:defRPr sz="136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293F85C-8490-4788-94D3-AB0C850B75A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E39FFB5-0880-42AE-90CD-A2C6288B687F}" type="datetime1">
              <a:rPr lang="zh-CN" altLang="en-US"/>
              <a:pPr>
                <a:defRPr/>
              </a:pPr>
              <a:t>2018/10/8</a:t>
            </a:fld>
            <a:endParaRPr lang="zh-CN" altLang="en-US"/>
          </a:p>
        </p:txBody>
      </p:sp>
      <p:sp>
        <p:nvSpPr>
          <p:cNvPr id="6" name="页脚占位符 4">
            <a:extLst>
              <a:ext uri="{FF2B5EF4-FFF2-40B4-BE49-F238E27FC236}">
                <a16:creationId xmlns:a16="http://schemas.microsoft.com/office/drawing/2014/main" id="{70EE081F-3591-462F-85DD-D5895732D5D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3C5093FF-E4D5-4206-9273-11D1CCA1F55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9DEA497-F1F7-495B-9A83-E6FDBAF8FD28}" type="slidenum">
              <a:rPr lang="zh-CN" altLang="en-US"/>
              <a:pPr>
                <a:defRPr/>
              </a:pPr>
              <a:t>‹#›</a:t>
            </a:fld>
            <a:endParaRPr lang="zh-CN" altLang="en-US"/>
          </a:p>
        </p:txBody>
      </p:sp>
    </p:spTree>
    <p:extLst>
      <p:ext uri="{BB962C8B-B14F-4D97-AF65-F5344CB8AC3E}">
        <p14:creationId xmlns:p14="http://schemas.microsoft.com/office/powerpoint/2010/main" val="155534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88BE5E1-F488-4ADB-AD59-050AB13C51C5}"/>
              </a:ext>
            </a:extLst>
          </p:cNvPr>
          <p:cNvSpPr>
            <a:spLocks noGrp="1"/>
          </p:cNvSpPr>
          <p:nvPr>
            <p:ph type="title"/>
          </p:nvPr>
        </p:nvSpPr>
        <p:spPr bwMode="auto">
          <a:xfrm>
            <a:off x="690563" y="311150"/>
            <a:ext cx="124364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8429519-253E-4B3E-93E1-CA95A3B78DC5}"/>
              </a:ext>
            </a:extLst>
          </p:cNvPr>
          <p:cNvSpPr>
            <a:spLocks noGrp="1"/>
          </p:cNvSpPr>
          <p:nvPr>
            <p:ph type="body" idx="1"/>
          </p:nvPr>
        </p:nvSpPr>
        <p:spPr bwMode="auto">
          <a:xfrm>
            <a:off x="690563" y="1812925"/>
            <a:ext cx="1243647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160B8C-0058-4F55-B7E8-3A4580F024C4}"/>
              </a:ext>
            </a:extLst>
          </p:cNvPr>
          <p:cNvSpPr>
            <a:spLocks noGrp="1"/>
          </p:cNvSpPr>
          <p:nvPr>
            <p:ph type="dt" sz="half" idx="2"/>
          </p:nvPr>
        </p:nvSpPr>
        <p:spPr>
          <a:xfrm>
            <a:off x="690563" y="7204075"/>
            <a:ext cx="3224212" cy="414338"/>
          </a:xfrm>
          <a:prstGeom prst="rect">
            <a:avLst/>
          </a:prstGeom>
        </p:spPr>
        <p:txBody>
          <a:bodyPr vert="horz" lIns="91429" tIns="45714" rIns="91429" bIns="45714" rtlCol="0" anchor="ctr"/>
          <a:lstStyle>
            <a:lvl1pPr algn="l" eaLnBrk="1" fontAlgn="auto" hangingPunct="1">
              <a:spcBef>
                <a:spcPts val="0"/>
              </a:spcBef>
              <a:spcAft>
                <a:spcPts val="0"/>
              </a:spcAft>
              <a:defRPr sz="1813">
                <a:solidFill>
                  <a:prstClr val="black">
                    <a:tint val="75000"/>
                  </a:prstClr>
                </a:solidFill>
                <a:latin typeface="Arial" pitchFamily="34" charset="0"/>
                <a:ea typeface="宋体"/>
                <a:cs typeface="Arial" pitchFamily="34" charset="0"/>
              </a:defRPr>
            </a:lvl1pPr>
          </a:lstStyle>
          <a:p>
            <a:pPr>
              <a:defRPr/>
            </a:pPr>
            <a:fld id="{53BA47C9-AB9D-4F5B-A06B-18EB196180BD}" type="datetime1">
              <a:rPr lang="zh-CN" altLang="en-US"/>
              <a:pPr>
                <a:defRPr/>
              </a:pPr>
              <a:t>2018/10/8</a:t>
            </a:fld>
            <a:endParaRPr lang="zh-CN" altLang="en-US"/>
          </a:p>
        </p:txBody>
      </p:sp>
      <p:sp>
        <p:nvSpPr>
          <p:cNvPr id="5" name="页脚占位符 4">
            <a:extLst>
              <a:ext uri="{FF2B5EF4-FFF2-40B4-BE49-F238E27FC236}">
                <a16:creationId xmlns:a16="http://schemas.microsoft.com/office/drawing/2014/main" id="{6E00C91E-D56E-43F3-8B2C-5BE483CE745F}"/>
              </a:ext>
            </a:extLst>
          </p:cNvPr>
          <p:cNvSpPr>
            <a:spLocks noGrp="1"/>
          </p:cNvSpPr>
          <p:nvPr>
            <p:ph type="ftr" sz="quarter" idx="3"/>
          </p:nvPr>
        </p:nvSpPr>
        <p:spPr>
          <a:xfrm>
            <a:off x="4721225" y="7204075"/>
            <a:ext cx="4375150" cy="414338"/>
          </a:xfrm>
          <a:prstGeom prst="rect">
            <a:avLst/>
          </a:prstGeom>
        </p:spPr>
        <p:txBody>
          <a:bodyPr vert="horz" lIns="91429" tIns="45714" rIns="91429" bIns="45714" rtlCol="0" anchor="ctr"/>
          <a:lstStyle>
            <a:lvl1pPr algn="ctr" eaLnBrk="1" fontAlgn="auto" hangingPunct="1">
              <a:spcBef>
                <a:spcPts val="0"/>
              </a:spcBef>
              <a:spcAft>
                <a:spcPts val="0"/>
              </a:spcAft>
              <a:defRPr sz="1813">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16800A07-DDBB-461F-BB49-9704904572BD}"/>
              </a:ext>
            </a:extLst>
          </p:cNvPr>
          <p:cNvSpPr>
            <a:spLocks noGrp="1"/>
          </p:cNvSpPr>
          <p:nvPr>
            <p:ph type="sldNum" sz="quarter" idx="4"/>
          </p:nvPr>
        </p:nvSpPr>
        <p:spPr>
          <a:xfrm>
            <a:off x="9902825" y="7204075"/>
            <a:ext cx="3224213" cy="414338"/>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813">
                <a:solidFill>
                  <a:srgbClr val="898989"/>
                </a:solidFill>
                <a:latin typeface="+mn-lt"/>
                <a:ea typeface="+mn-ea"/>
                <a:cs typeface="Arial" panose="020B0604020202020204" pitchFamily="34" charset="0"/>
              </a:defRPr>
            </a:lvl1pPr>
          </a:lstStyle>
          <a:p>
            <a:pPr>
              <a:defRPr/>
            </a:pPr>
            <a:fld id="{D7F3B1F0-7BC4-4B3F-AFB7-4835C95F3923}"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8959F3B0-F629-4926-A0F1-DE8A96A98260}"/>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0" y="0"/>
            <a:ext cx="13817600" cy="777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 id="2147484077" r:id="rId13"/>
    <p:sldLayoutId id="2147484078" r:id="rId14"/>
    <p:sldLayoutId id="2147484079" r:id="rId15"/>
    <p:sldLayoutId id="2147484080" r:id="rId16"/>
    <p:sldLayoutId id="2147484081" r:id="rId17"/>
    <p:sldLayoutId id="2147484082" r:id="rId18"/>
    <p:sldLayoutId id="2147484083" r:id="rId19"/>
    <p:sldLayoutId id="2147484084" r:id="rId20"/>
    <p:sldLayoutId id="2147484085" r:id="rId21"/>
    <p:sldLayoutId id="2147484086" r:id="rId22"/>
    <p:sldLayoutId id="2147484087" r:id="rId23"/>
    <p:sldLayoutId id="2147484088" r:id="rId24"/>
    <p:sldLayoutId id="2147484089" r:id="rId25"/>
    <p:sldLayoutId id="2147484090" r:id="rId26"/>
    <p:sldLayoutId id="2147484091" r:id="rId27"/>
    <p:sldLayoutId id="2147484092" r:id="rId28"/>
    <p:sldLayoutId id="2147484093" r:id="rId29"/>
  </p:sldLayoutIdLst>
  <p:hf hdr="0" ftr="0" dt="0"/>
  <p:txStyles>
    <p:titleStyle>
      <a:lvl1pPr algn="ctr" rtl="0" eaLnBrk="0" fontAlgn="base" hangingPunct="0">
        <a:spcBef>
          <a:spcPct val="0"/>
        </a:spcBef>
        <a:spcAft>
          <a:spcPct val="0"/>
        </a:spcAft>
        <a:defRPr sz="6500" kern="1200">
          <a:solidFill>
            <a:schemeClr val="tx1"/>
          </a:solidFill>
          <a:latin typeface="+mj-lt"/>
          <a:ea typeface="+mj-ea"/>
          <a:cs typeface="+mj-cs"/>
        </a:defRPr>
      </a:lvl1pPr>
      <a:lvl2pPr algn="ctr" rtl="0" eaLnBrk="0" fontAlgn="base" hangingPunct="0">
        <a:spcBef>
          <a:spcPct val="0"/>
        </a:spcBef>
        <a:spcAft>
          <a:spcPct val="0"/>
        </a:spcAft>
        <a:defRPr sz="6500">
          <a:solidFill>
            <a:schemeClr val="tx1"/>
          </a:solidFill>
          <a:latin typeface="Calibri" pitchFamily="34" charset="0"/>
          <a:ea typeface="宋体" pitchFamily="2" charset="-122"/>
        </a:defRPr>
      </a:lvl2pPr>
      <a:lvl3pPr algn="ctr" rtl="0" eaLnBrk="0" fontAlgn="base" hangingPunct="0">
        <a:spcBef>
          <a:spcPct val="0"/>
        </a:spcBef>
        <a:spcAft>
          <a:spcPct val="0"/>
        </a:spcAft>
        <a:defRPr sz="6500">
          <a:solidFill>
            <a:schemeClr val="tx1"/>
          </a:solidFill>
          <a:latin typeface="Calibri" pitchFamily="34" charset="0"/>
          <a:ea typeface="宋体" pitchFamily="2" charset="-122"/>
        </a:defRPr>
      </a:lvl3pPr>
      <a:lvl4pPr algn="ctr" rtl="0" eaLnBrk="0" fontAlgn="base" hangingPunct="0">
        <a:spcBef>
          <a:spcPct val="0"/>
        </a:spcBef>
        <a:spcAft>
          <a:spcPct val="0"/>
        </a:spcAft>
        <a:defRPr sz="6500">
          <a:solidFill>
            <a:schemeClr val="tx1"/>
          </a:solidFill>
          <a:latin typeface="Calibri" pitchFamily="34" charset="0"/>
          <a:ea typeface="宋体" pitchFamily="2" charset="-122"/>
        </a:defRPr>
      </a:lvl4pPr>
      <a:lvl5pPr algn="ctr" rtl="0" eaLnBrk="0" fontAlgn="base" hangingPunct="0">
        <a:spcBef>
          <a:spcPct val="0"/>
        </a:spcBef>
        <a:spcAft>
          <a:spcPct val="0"/>
        </a:spcAft>
        <a:defRPr sz="6500">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p:titleStyle>
    <p:bodyStyle>
      <a:lvl1pPr marL="514350" indent="-514350" algn="l" rtl="0" eaLnBrk="0" fontAlgn="base" hangingPunct="0">
        <a:spcBef>
          <a:spcPct val="20000"/>
        </a:spcBef>
        <a:spcAft>
          <a:spcPct val="0"/>
        </a:spcAft>
        <a:buFont typeface="Arial" panose="020B0604020202020204" pitchFamily="34" charset="0"/>
        <a:buChar char="•"/>
        <a:defRPr sz="4800" kern="1200">
          <a:solidFill>
            <a:schemeClr val="tx1"/>
          </a:solidFill>
          <a:latin typeface="+mn-lt"/>
          <a:ea typeface="+mn-ea"/>
          <a:cs typeface="+mn-cs"/>
        </a:defRPr>
      </a:lvl1pPr>
      <a:lvl2pPr marL="1117600" indent="-427038" algn="l" rtl="0" eaLnBrk="0" fontAlgn="base" hangingPunct="0">
        <a:spcBef>
          <a:spcPct val="20000"/>
        </a:spcBef>
        <a:spcAft>
          <a:spcPct val="0"/>
        </a:spcAft>
        <a:buFont typeface="Arial" panose="020B0604020202020204" pitchFamily="34" charset="0"/>
        <a:buChar char="–"/>
        <a:defRPr sz="4100" kern="1200">
          <a:solidFill>
            <a:schemeClr val="tx1"/>
          </a:solidFill>
          <a:latin typeface="+mn-lt"/>
          <a:ea typeface="+mn-ea"/>
          <a:cs typeface="+mn-cs"/>
        </a:defRPr>
      </a:lvl2pPr>
      <a:lvl3pPr marL="1722438" indent="-341313"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3pPr>
      <a:lvl4pPr marL="2413000" indent="-341313"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4pPr>
      <a:lvl5pPr marL="3105150" indent="-341313"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5pPr>
      <a:lvl6pPr marL="3799293"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6pPr>
      <a:lvl7pPr marL="4490073"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7pPr>
      <a:lvl8pPr marL="5180853"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8pPr>
      <a:lvl9pPr marL="5871635" indent="-345389" algn="l" defTabSz="1381560" rtl="0" eaLnBrk="1" latinLnBrk="0" hangingPunct="1">
        <a:spcBef>
          <a:spcPct val="20000"/>
        </a:spcBef>
        <a:buFont typeface="Arial" pitchFamily="34" charset="0"/>
        <a:buChar char="•"/>
        <a:defRPr sz="3022" kern="1200">
          <a:solidFill>
            <a:schemeClr val="tx1"/>
          </a:solidFill>
          <a:latin typeface="+mn-lt"/>
          <a:ea typeface="+mn-ea"/>
          <a:cs typeface="+mn-cs"/>
        </a:defRPr>
      </a:lvl9pPr>
    </p:bodyStyle>
    <p:otherStyle>
      <a:defPPr>
        <a:defRPr lang="zh-CN"/>
      </a:defPPr>
      <a:lvl1pPr marL="0" algn="l" defTabSz="1381560" rtl="0" eaLnBrk="1" latinLnBrk="0" hangingPunct="1">
        <a:defRPr sz="2720" kern="1200">
          <a:solidFill>
            <a:schemeClr val="tx1"/>
          </a:solidFill>
          <a:latin typeface="+mn-lt"/>
          <a:ea typeface="+mn-ea"/>
          <a:cs typeface="+mn-cs"/>
        </a:defRPr>
      </a:lvl1pPr>
      <a:lvl2pPr marL="690780" algn="l" defTabSz="1381560" rtl="0" eaLnBrk="1" latinLnBrk="0" hangingPunct="1">
        <a:defRPr sz="2720" kern="1200">
          <a:solidFill>
            <a:schemeClr val="tx1"/>
          </a:solidFill>
          <a:latin typeface="+mn-lt"/>
          <a:ea typeface="+mn-ea"/>
          <a:cs typeface="+mn-cs"/>
        </a:defRPr>
      </a:lvl2pPr>
      <a:lvl3pPr marL="1381560" algn="l" defTabSz="1381560" rtl="0" eaLnBrk="1" latinLnBrk="0" hangingPunct="1">
        <a:defRPr sz="2720" kern="1200">
          <a:solidFill>
            <a:schemeClr val="tx1"/>
          </a:solidFill>
          <a:latin typeface="+mn-lt"/>
          <a:ea typeface="+mn-ea"/>
          <a:cs typeface="+mn-cs"/>
        </a:defRPr>
      </a:lvl3pPr>
      <a:lvl4pPr marL="2072342" algn="l" defTabSz="1381560" rtl="0" eaLnBrk="1" latinLnBrk="0" hangingPunct="1">
        <a:defRPr sz="2720" kern="1200">
          <a:solidFill>
            <a:schemeClr val="tx1"/>
          </a:solidFill>
          <a:latin typeface="+mn-lt"/>
          <a:ea typeface="+mn-ea"/>
          <a:cs typeface="+mn-cs"/>
        </a:defRPr>
      </a:lvl4pPr>
      <a:lvl5pPr marL="2763122" algn="l" defTabSz="1381560" rtl="0" eaLnBrk="1" latinLnBrk="0" hangingPunct="1">
        <a:defRPr sz="2720" kern="1200">
          <a:solidFill>
            <a:schemeClr val="tx1"/>
          </a:solidFill>
          <a:latin typeface="+mn-lt"/>
          <a:ea typeface="+mn-ea"/>
          <a:cs typeface="+mn-cs"/>
        </a:defRPr>
      </a:lvl5pPr>
      <a:lvl6pPr marL="3453902" algn="l" defTabSz="1381560" rtl="0" eaLnBrk="1" latinLnBrk="0" hangingPunct="1">
        <a:defRPr sz="2720" kern="1200">
          <a:solidFill>
            <a:schemeClr val="tx1"/>
          </a:solidFill>
          <a:latin typeface="+mn-lt"/>
          <a:ea typeface="+mn-ea"/>
          <a:cs typeface="+mn-cs"/>
        </a:defRPr>
      </a:lvl6pPr>
      <a:lvl7pPr marL="4144682" algn="l" defTabSz="1381560" rtl="0" eaLnBrk="1" latinLnBrk="0" hangingPunct="1">
        <a:defRPr sz="2720" kern="1200">
          <a:solidFill>
            <a:schemeClr val="tx1"/>
          </a:solidFill>
          <a:latin typeface="+mn-lt"/>
          <a:ea typeface="+mn-ea"/>
          <a:cs typeface="+mn-cs"/>
        </a:defRPr>
      </a:lvl7pPr>
      <a:lvl8pPr marL="4835464" algn="l" defTabSz="1381560" rtl="0" eaLnBrk="1" latinLnBrk="0" hangingPunct="1">
        <a:defRPr sz="2720" kern="1200">
          <a:solidFill>
            <a:schemeClr val="tx1"/>
          </a:solidFill>
          <a:latin typeface="+mn-lt"/>
          <a:ea typeface="+mn-ea"/>
          <a:cs typeface="+mn-cs"/>
        </a:defRPr>
      </a:lvl8pPr>
      <a:lvl9pPr marL="5526243" algn="l" defTabSz="1381560" rtl="0" eaLnBrk="1" latinLnBrk="0" hangingPunct="1">
        <a:defRPr sz="2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descr="2">
            <a:extLst>
              <a:ext uri="{FF2B5EF4-FFF2-40B4-BE49-F238E27FC236}">
                <a16:creationId xmlns:a16="http://schemas.microsoft.com/office/drawing/2014/main" id="{911D70BD-806B-497D-AB30-AB5F942DD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13817600" cy="1036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11">
            <a:extLst>
              <a:ext uri="{FF2B5EF4-FFF2-40B4-BE49-F238E27FC236}">
                <a16:creationId xmlns:a16="http://schemas.microsoft.com/office/drawing/2014/main" id="{34E6F710-8A15-4793-AE75-8D2A5A7B727F}"/>
              </a:ext>
            </a:extLst>
          </p:cNvPr>
          <p:cNvSpPr>
            <a:spLocks noGrp="1" noChangeArrowheads="1"/>
          </p:cNvSpPr>
          <p:nvPr>
            <p:ph type="ctrTitle"/>
          </p:nvPr>
        </p:nvSpPr>
        <p:spPr>
          <a:xfrm>
            <a:off x="1150938" y="2274888"/>
            <a:ext cx="11745912" cy="2219325"/>
          </a:xfrm>
        </p:spPr>
        <p:txBody>
          <a:bodyPr/>
          <a:lstStyle/>
          <a:p>
            <a:pPr>
              <a:buFont typeface="Wingdings" panose="05000000000000000000" pitchFamily="2" charset="2"/>
              <a:buNone/>
              <a:defRPr/>
            </a:pPr>
            <a:r>
              <a:rPr lang="en-US" altLang="zh-CN" sz="9066">
                <a:solidFill>
                  <a:schemeClr val="bg1"/>
                </a:solidFill>
              </a:rPr>
              <a:t>软件体系结构</a:t>
            </a:r>
          </a:p>
        </p:txBody>
      </p:sp>
      <p:sp>
        <p:nvSpPr>
          <p:cNvPr id="6156" name="Rectangle 12">
            <a:extLst>
              <a:ext uri="{FF2B5EF4-FFF2-40B4-BE49-F238E27FC236}">
                <a16:creationId xmlns:a16="http://schemas.microsoft.com/office/drawing/2014/main" id="{9730A151-1BA3-48D0-8C01-C31FAB7CE9C4}"/>
              </a:ext>
            </a:extLst>
          </p:cNvPr>
          <p:cNvSpPr>
            <a:spLocks noGrp="1" noChangeArrowheads="1"/>
          </p:cNvSpPr>
          <p:nvPr>
            <p:ph type="subTitle" idx="1"/>
          </p:nvPr>
        </p:nvSpPr>
        <p:spPr>
          <a:xfrm>
            <a:off x="2071688" y="6534150"/>
            <a:ext cx="9674225" cy="1957388"/>
          </a:xfrm>
        </p:spPr>
        <p:txBody>
          <a:bodyPr rtlCol="0">
            <a:normAutofit fontScale="92500" lnSpcReduction="10000"/>
          </a:bodyPr>
          <a:lstStyle/>
          <a:p>
            <a:pPr eaLnBrk="1" fontAlgn="auto" hangingPunct="1">
              <a:lnSpc>
                <a:spcPct val="80000"/>
              </a:lnSpc>
              <a:spcAft>
                <a:spcPts val="0"/>
              </a:spcAft>
              <a:defRPr/>
            </a:pPr>
            <a:r>
              <a:rPr lang="en-US" altLang="zh-CN" sz="4808" dirty="0"/>
              <a:t>SSE 科大</a:t>
            </a:r>
            <a:r>
              <a:rPr lang="zh-CN" altLang="en-US" sz="4808" dirty="0"/>
              <a:t>     </a:t>
            </a:r>
            <a:r>
              <a:rPr lang="en-US" altLang="zh-CN" sz="4808" dirty="0"/>
              <a:t>青鼎</a:t>
            </a:r>
          </a:p>
          <a:p>
            <a:pPr eaLnBrk="1" fontAlgn="auto" hangingPunct="1">
              <a:lnSpc>
                <a:spcPct val="80000"/>
              </a:lnSpc>
              <a:spcAft>
                <a:spcPts val="0"/>
              </a:spcAft>
              <a:defRPr/>
            </a:pPr>
            <a:r>
              <a:rPr lang="en-US" altLang="zh-CN" sz="4808" dirty="0"/>
              <a:t>dingqing@ustc.edu.cn dingqing@ustc</a:t>
            </a:r>
          </a:p>
          <a:p>
            <a:pPr eaLnBrk="1" fontAlgn="auto" hangingPunct="1">
              <a:lnSpc>
                <a:spcPct val="80000"/>
              </a:lnSpc>
              <a:spcAft>
                <a:spcPts val="0"/>
              </a:spcAft>
              <a:defRPr/>
            </a:pPr>
            <a:r>
              <a:rPr lang="en-US" altLang="zh-CN" sz="4808" dirty="0"/>
              <a:t>http://staff.ustc.edu.cn/~dingqing</a:t>
            </a:r>
          </a:p>
        </p:txBody>
      </p:sp>
    </p:spTree>
  </p:cSld>
  <p:clrMapOvr>
    <a:masterClrMapping/>
  </p:clrMapOvr>
</p:sld>
</file>

<file path=ppt/slides/slide1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B9318BCE-FDF6-4DF7-A79E-7B00848E730C}"/>
              </a:ext>
            </a:extLst>
          </p:cNvPr>
          <p:cNvSpPr txBox="1">
            <a:spLocks noGrp="1"/>
          </p:cNvSpPr>
          <p:nvPr>
            <p:ph type="title"/>
          </p:nvPr>
        </p:nvSpPr>
        <p:spPr>
          <a:xfrm>
            <a:off x="320675" y="0"/>
            <a:ext cx="13081000" cy="930275"/>
          </a:xfrm>
        </p:spPr>
        <p:txBody>
          <a:bodyPr lIns="0" tIns="0" rIns="0" bIns="0" rtlCol="0">
            <a:spAutoFit/>
          </a:bodyPr>
          <a:lstStyle/>
          <a:p>
            <a:pPr marL="38064">
              <a:defRPr/>
            </a:pPr>
            <a:r>
              <a:rPr sz="6044" spc="-45" dirty="0"/>
              <a:t>客户端-服务器</a:t>
            </a:r>
          </a:p>
        </p:txBody>
      </p:sp>
      <p:sp>
        <p:nvSpPr>
          <p:cNvPr id="44035" name="object 26">
            <a:extLst>
              <a:ext uri="{FF2B5EF4-FFF2-40B4-BE49-F238E27FC236}">
                <a16:creationId xmlns:a16="http://schemas.microsoft.com/office/drawing/2014/main" id="{8A1B6B25-0B63-46E4-97C0-B417B25995B2}"/>
              </a:ext>
            </a:extLst>
          </p:cNvPr>
          <p:cNvSpPr>
            <a:spLocks noGrp="1"/>
          </p:cNvSpPr>
          <p:nvPr>
            <p:ph type="body" idx="1"/>
          </p:nvPr>
        </p:nvSpPr>
        <p:spPr>
          <a:xfrm>
            <a:off x="392113" y="1371600"/>
            <a:ext cx="12938125" cy="5789613"/>
          </a:xfrm>
        </p:spPr>
        <p:txBody>
          <a:bodyPr lIns="0" tIns="121047" rIns="0" bIns="0">
            <a:spAutoFit/>
          </a:bodyPr>
          <a:lstStyle/>
          <a:p>
            <a:pPr marL="36513"/>
            <a:r>
              <a:rPr lang="zh-CN" altLang="zh-CN" sz="3600" b="1">
                <a:latin typeface="Trebuchet MS" panose="020B0603020202020204" pitchFamily="34" charset="0"/>
              </a:rPr>
              <a:t>分离关切事项 (SoC)</a:t>
            </a:r>
          </a:p>
          <a:p>
            <a:pPr marL="36513">
              <a:spcBef>
                <a:spcPts val="1000"/>
              </a:spcBef>
            </a:pPr>
            <a:r>
              <a:rPr lang="zh-CN" altLang="zh-CN" sz="3600"/>
              <a:t>功能被清楚地拆分为不同的组件</a:t>
            </a:r>
          </a:p>
          <a:p>
            <a:pPr marL="36513">
              <a:lnSpc>
                <a:spcPct val="103000"/>
              </a:lnSpc>
              <a:spcBef>
                <a:spcPts val="888"/>
              </a:spcBef>
            </a:pPr>
            <a:r>
              <a:rPr lang="zh-CN" altLang="zh-CN" sz="3600"/>
              <a:t>也为分层架构风格的动机, 每个层负责自己的抽象</a:t>
            </a:r>
          </a:p>
          <a:p>
            <a:pPr marL="36513">
              <a:lnSpc>
                <a:spcPct val="103000"/>
              </a:lnSpc>
              <a:spcBef>
                <a:spcPts val="888"/>
              </a:spcBef>
            </a:pPr>
            <a:r>
              <a:rPr lang="zh-CN" altLang="zh-CN" sz="3600"/>
              <a:t>面向方面的编程试图将交叉问题分成不同的模块</a:t>
            </a:r>
          </a:p>
          <a:p>
            <a:pPr marL="36513">
              <a:spcBef>
                <a:spcPts val="1000"/>
              </a:spcBef>
            </a:pPr>
            <a:r>
              <a:rPr lang="zh-CN" altLang="zh-CN" sz="3600"/>
              <a:t>支持独立进化</a:t>
            </a:r>
          </a:p>
          <a:p>
            <a:pPr marL="36513">
              <a:lnSpc>
                <a:spcPct val="103000"/>
              </a:lnSpc>
              <a:spcBef>
                <a:spcPts val="888"/>
              </a:spcBef>
            </a:pPr>
            <a:r>
              <a:rPr lang="zh-CN" altLang="zh-CN" sz="3600"/>
              <a:t>实现, 如果客户端和服务器之间的通信设计良好</a:t>
            </a:r>
          </a:p>
        </p:txBody>
      </p:sp>
    </p:spTree>
  </p:cSld>
  <p:clrMapOvr>
    <a:masterClrMapping/>
  </p:clrMapOvr>
  <p:transition>
    <p:cut/>
  </p:transition>
</p:sld>
</file>

<file path=ppt/slides/slide10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33CD5005-0BC8-489C-8796-782BB0016AFA}"/>
              </a:ext>
            </a:extLst>
          </p:cNvPr>
          <p:cNvSpPr txBox="1">
            <a:spLocks noGrp="1"/>
          </p:cNvSpPr>
          <p:nvPr>
            <p:ph type="title"/>
          </p:nvPr>
        </p:nvSpPr>
        <p:spPr>
          <a:xfrm>
            <a:off x="508000" y="152400"/>
            <a:ext cx="11861800" cy="898525"/>
          </a:xfrm>
        </p:spPr>
        <p:txBody>
          <a:bodyPr lIns="0" tIns="306543" rIns="0" bIns="0" rtlCol="0">
            <a:spAutoFit/>
          </a:bodyPr>
          <a:lstStyle/>
          <a:p>
            <a:pPr marL="17446">
              <a:lnSpc>
                <a:spcPts val="4561"/>
              </a:lnSpc>
              <a:defRPr/>
            </a:pPr>
            <a:r>
              <a:rPr sz="6044" spc="7" dirty="0"/>
              <a:t>形态</a:t>
            </a:r>
            <a:r>
              <a:rPr sz="6044" spc="-34" dirty="0"/>
              <a:t> </a:t>
            </a:r>
            <a:r>
              <a:rPr sz="6044" spc="7" dirty="0"/>
              <a:t>图表</a:t>
            </a:r>
          </a:p>
        </p:txBody>
      </p:sp>
      <p:sp>
        <p:nvSpPr>
          <p:cNvPr id="141315" name="object 7">
            <a:extLst>
              <a:ext uri="{FF2B5EF4-FFF2-40B4-BE49-F238E27FC236}">
                <a16:creationId xmlns:a16="http://schemas.microsoft.com/office/drawing/2014/main" id="{737384BB-740C-4433-A5E9-585E4D7CE00D}"/>
              </a:ext>
            </a:extLst>
          </p:cNvPr>
          <p:cNvSpPr txBox="1">
            <a:spLocks noChangeArrowheads="1"/>
          </p:cNvSpPr>
          <p:nvPr/>
        </p:nvSpPr>
        <p:spPr bwMode="auto">
          <a:xfrm>
            <a:off x="625475" y="1676400"/>
            <a:ext cx="12484100"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52475" indent="-28892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575"/>
              </a:lnSpc>
              <a:buClr>
                <a:srgbClr val="00355E"/>
              </a:buClr>
              <a:buSzPct val="75000"/>
              <a:buFont typeface="Wingdings" panose="05000000000000000000" pitchFamily="2" charset="2"/>
              <a:buChar char=""/>
            </a:pPr>
            <a:r>
              <a:rPr lang="zh-CN" altLang="zh-CN" sz="3600">
                <a:latin typeface="Tahoma" panose="020B0604030504040204" pitchFamily="34" charset="0"/>
                <a:cs typeface="Tahoma" panose="020B0604030504040204" pitchFamily="34" charset="0"/>
              </a:rPr>
              <a:t>基本理念:</a:t>
            </a:r>
          </a:p>
          <a:p>
            <a:pPr lvl="1" eaLnBrk="1" hangingPunct="1">
              <a:lnSpc>
                <a:spcPct val="102000"/>
              </a:lnSpc>
              <a:spcBef>
                <a:spcPts val="588"/>
              </a:spcBef>
              <a:buClr>
                <a:srgbClr val="8FBAC8"/>
              </a:buClr>
              <a:buSzPct val="69000"/>
              <a:buFont typeface="Arial" panose="020B0604020202020204" pitchFamily="34" charset="0"/>
              <a:buChar char="◆"/>
            </a:pPr>
            <a:r>
              <a:rPr lang="zh-CN" altLang="zh-CN" sz="2800">
                <a:latin typeface="Tahoma" panose="020B0604030504040204" pitchFamily="34" charset="0"/>
                <a:cs typeface="Tahoma" panose="020B0604030504040204" pitchFamily="34" charset="0"/>
              </a:rPr>
              <a:t>确定要由所需系统执行的所有主要功能</a:t>
            </a:r>
          </a:p>
          <a:p>
            <a:pPr lvl="1" eaLnBrk="1" hangingPunct="1">
              <a:spcBef>
                <a:spcPts val="688"/>
              </a:spcBef>
              <a:buClr>
                <a:srgbClr val="8FBAC8"/>
              </a:buClr>
              <a:buSzPct val="69000"/>
              <a:buFont typeface="Arial" panose="020B0604020202020204" pitchFamily="34" charset="0"/>
              <a:buChar char="◆"/>
            </a:pPr>
            <a:r>
              <a:rPr lang="zh-CN" altLang="zh-CN" sz="2800">
                <a:latin typeface="Tahoma" panose="020B0604030504040204" pitchFamily="34" charset="0"/>
                <a:cs typeface="Tahoma" panose="020B0604030504040204" pitchFamily="34" charset="0"/>
              </a:rPr>
              <a:t>对于每个函数, 标识执行该函数的方法</a:t>
            </a:r>
          </a:p>
          <a:p>
            <a:pPr lvl="1" eaLnBrk="1" hangingPunct="1">
              <a:lnSpc>
                <a:spcPct val="102000"/>
              </a:lnSpc>
              <a:spcBef>
                <a:spcPts val="650"/>
              </a:spcBef>
              <a:buClr>
                <a:srgbClr val="8FBAC8"/>
              </a:buClr>
              <a:buSzPct val="69000"/>
              <a:buFont typeface="Arial" panose="020B0604020202020204" pitchFamily="34" charset="0"/>
              <a:buChar char="◆"/>
            </a:pPr>
            <a:r>
              <a:rPr lang="zh-CN" altLang="zh-CN" sz="2800">
                <a:latin typeface="Tahoma" panose="020B0604030504040204" pitchFamily="34" charset="0"/>
                <a:cs typeface="Tahoma" panose="020B0604030504040204" pitchFamily="34" charset="0"/>
              </a:rPr>
              <a:t>尝试为每个函数选择一种方法, 以便集合方法以兼容的方式执行所有必需的函数。</a:t>
            </a:r>
          </a:p>
          <a:p>
            <a:pPr eaLnBrk="1" hangingPunct="1">
              <a:lnSpc>
                <a:spcPts val="4175"/>
              </a:lnSpc>
              <a:spcBef>
                <a:spcPts val="1050"/>
              </a:spcBef>
              <a:buClr>
                <a:srgbClr val="00355E"/>
              </a:buClr>
              <a:buSzPct val="75000"/>
              <a:buFont typeface="Wingdings" panose="05000000000000000000" pitchFamily="2" charset="2"/>
              <a:buChar char=""/>
            </a:pPr>
            <a:r>
              <a:rPr lang="zh-CN" altLang="zh-CN" sz="3600">
                <a:latin typeface="Tahoma" panose="020B0604030504040204" pitchFamily="34" charset="0"/>
                <a:cs typeface="Tahoma" panose="020B0604030504040204" pitchFamily="34" charset="0"/>
              </a:rPr>
              <a:t>该技术不要求在启动时显示函数是独立的。</a:t>
            </a:r>
          </a:p>
          <a:p>
            <a:pPr eaLnBrk="1" hangingPunct="1">
              <a:lnSpc>
                <a:spcPct val="101000"/>
              </a:lnSpc>
              <a:spcBef>
                <a:spcPts val="650"/>
              </a:spcBef>
              <a:buClr>
                <a:srgbClr val="00355E"/>
              </a:buClr>
              <a:buSzPct val="75000"/>
              <a:buFont typeface="Wingdings" panose="05000000000000000000" pitchFamily="2" charset="2"/>
              <a:buChar char=""/>
            </a:pPr>
            <a:r>
              <a:rPr lang="zh-CN" altLang="zh-CN" sz="3600">
                <a:latin typeface="Tahoma" panose="020B0604030504040204" pitchFamily="34" charset="0"/>
                <a:cs typeface="Tahoma" panose="020B0604030504040204" pitchFamily="34" charset="0"/>
              </a:rPr>
              <a:t>一个给定问题的子解决方案在开始时不需要与其他函数的所有子解决方案兼容。</a:t>
            </a:r>
          </a:p>
        </p:txBody>
      </p:sp>
    </p:spTree>
  </p:cSld>
  <p:clrMapOvr>
    <a:masterClrMapping/>
  </p:clrMapOvr>
</p:sld>
</file>

<file path=ppt/slides/slide10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51D2E99B-45AD-4C9E-92ED-7B0401256662}"/>
              </a:ext>
            </a:extLst>
          </p:cNvPr>
          <p:cNvSpPr txBox="1">
            <a:spLocks noGrp="1"/>
          </p:cNvSpPr>
          <p:nvPr>
            <p:ph type="title"/>
          </p:nvPr>
        </p:nvSpPr>
        <p:spPr>
          <a:xfrm>
            <a:off x="503238" y="0"/>
            <a:ext cx="11861800" cy="1239838"/>
          </a:xfrm>
        </p:spPr>
        <p:txBody>
          <a:bodyPr lIns="0" tIns="306543" rIns="0" bIns="0" rtlCol="0">
            <a:spAutoFit/>
          </a:bodyPr>
          <a:lstStyle/>
          <a:p>
            <a:pPr marL="17446">
              <a:defRPr/>
            </a:pPr>
            <a:r>
              <a:rPr sz="6044" spc="14" dirty="0"/>
              <a:t>删除</a:t>
            </a:r>
            <a:r>
              <a:rPr sz="6044" spc="7" dirty="0"/>
              <a:t>心理</a:t>
            </a:r>
            <a:r>
              <a:rPr sz="6044" spc="-62" dirty="0"/>
              <a:t> </a:t>
            </a:r>
            <a:r>
              <a:rPr sz="6044" spc="7" dirty="0"/>
              <a:t>块</a:t>
            </a:r>
          </a:p>
        </p:txBody>
      </p:sp>
      <p:sp>
        <p:nvSpPr>
          <p:cNvPr id="119811" name="object 7">
            <a:extLst>
              <a:ext uri="{FF2B5EF4-FFF2-40B4-BE49-F238E27FC236}">
                <a16:creationId xmlns:a16="http://schemas.microsoft.com/office/drawing/2014/main" id="{043940DA-241E-4329-A619-F0C3A369F738}"/>
              </a:ext>
            </a:extLst>
          </p:cNvPr>
          <p:cNvSpPr txBox="1">
            <a:spLocks noChangeArrowheads="1"/>
          </p:cNvSpPr>
          <p:nvPr/>
        </p:nvSpPr>
        <p:spPr bwMode="auto">
          <a:xfrm>
            <a:off x="1423988" y="1873250"/>
            <a:ext cx="109410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52475" indent="-28892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2000"/>
              </a:lnSpc>
              <a:buClr>
                <a:srgbClr val="00355E"/>
              </a:buClr>
              <a:buSzPct val="74000"/>
              <a:buFont typeface="Wingdings" panose="05000000000000000000" pitchFamily="2" charset="2"/>
              <a:buChar char=""/>
              <a:defRPr/>
            </a:pPr>
            <a:r>
              <a:rPr lang="zh-CN" altLang="zh-CN" sz="4396" dirty="0">
                <a:latin typeface="Times New Roman" panose="02020603050405020304" pitchFamily="18" charset="0"/>
                <a:cs typeface="Times New Roman" panose="02020603050405020304" pitchFamily="18" charset="0"/>
              </a:rPr>
              <a:t>如果你不能解决这个问题, 把问题改成一个你可以解决的。</a:t>
            </a:r>
          </a:p>
          <a:p>
            <a:pPr lvl="1" eaLnBrk="1" hangingPunct="1">
              <a:lnSpc>
                <a:spcPts val="3143"/>
              </a:lnSpc>
              <a:spcBef>
                <a:spcPts val="893"/>
              </a:spcBef>
              <a:buClr>
                <a:srgbClr val="8FBAC8"/>
              </a:buClr>
              <a:buSzPct val="69000"/>
              <a:buFont typeface="Arial" panose="020B0604020202020204" pitchFamily="34" charset="0"/>
              <a:buChar char="◆"/>
              <a:defRPr/>
            </a:pPr>
            <a:r>
              <a:rPr lang="zh-CN" altLang="zh-CN" sz="3846" dirty="0">
                <a:latin typeface="Times New Roman" panose="02020603050405020304" pitchFamily="18" charset="0"/>
                <a:cs typeface="Times New Roman" panose="02020603050405020304" pitchFamily="18" charset="0"/>
              </a:rPr>
              <a:t>如果新问题是 "足够接近" 到需要的东西, 那么关闭就达到了。</a:t>
            </a:r>
          </a:p>
          <a:p>
            <a:pPr lvl="1" eaLnBrk="1" hangingPunct="1">
              <a:lnSpc>
                <a:spcPct val="102000"/>
              </a:lnSpc>
              <a:spcBef>
                <a:spcPts val="533"/>
              </a:spcBef>
              <a:buClr>
                <a:srgbClr val="8FBAC8"/>
              </a:buClr>
              <a:buSzPct val="69000"/>
              <a:buFont typeface="Arial" panose="020B0604020202020204" pitchFamily="34" charset="0"/>
              <a:buChar char="◆"/>
              <a:defRPr/>
            </a:pPr>
            <a:r>
              <a:rPr lang="zh-CN" altLang="zh-CN" sz="3846" dirty="0">
                <a:latin typeface="Times New Roman" panose="02020603050405020304" pitchFamily="18" charset="0"/>
                <a:cs typeface="Times New Roman" panose="02020603050405020304" pitchFamily="18" charset="0"/>
              </a:rPr>
              <a:t>如果距离不够近, 修正后的问题的解决方案可能会建议新的攻击地点。</a:t>
            </a:r>
          </a:p>
        </p:txBody>
      </p:sp>
    </p:spTree>
  </p:cSld>
  <p:clrMapOvr>
    <a:masterClrMapping/>
  </p:clrMapOvr>
</p:sld>
</file>

<file path=ppt/slides/slide10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5B162CA5-9FDB-450C-8157-B0CB8DBE1809}"/>
              </a:ext>
            </a:extLst>
          </p:cNvPr>
          <p:cNvSpPr txBox="1">
            <a:spLocks noGrp="1"/>
          </p:cNvSpPr>
          <p:nvPr>
            <p:ph type="title"/>
          </p:nvPr>
        </p:nvSpPr>
        <p:spPr>
          <a:xfrm>
            <a:off x="371475" y="-74613"/>
            <a:ext cx="11861800" cy="1239838"/>
          </a:xfrm>
        </p:spPr>
        <p:txBody>
          <a:bodyPr lIns="0" tIns="306543" rIns="0" bIns="0" rtlCol="0">
            <a:spAutoFit/>
          </a:bodyPr>
          <a:lstStyle/>
          <a:p>
            <a:pPr marL="17446">
              <a:defRPr/>
            </a:pPr>
            <a:r>
              <a:rPr sz="6044" spc="7" dirty="0"/>
              <a:t>控制设计策略</a:t>
            </a:r>
          </a:p>
        </p:txBody>
      </p:sp>
      <p:sp>
        <p:nvSpPr>
          <p:cNvPr id="120835" name="object 7">
            <a:extLst>
              <a:ext uri="{FF2B5EF4-FFF2-40B4-BE49-F238E27FC236}">
                <a16:creationId xmlns:a16="http://schemas.microsoft.com/office/drawing/2014/main" id="{D550E9DF-D154-4A5C-9FEE-9CBE3CF37568}"/>
              </a:ext>
            </a:extLst>
          </p:cNvPr>
          <p:cNvSpPr txBox="1">
            <a:spLocks noChangeArrowheads="1"/>
          </p:cNvSpPr>
          <p:nvPr/>
        </p:nvSpPr>
        <p:spPr bwMode="auto">
          <a:xfrm>
            <a:off x="1360488" y="1165225"/>
            <a:ext cx="10841037" cy="598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6125" indent="-28257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探索各种方法</a:t>
            </a:r>
          </a:p>
          <a:p>
            <a:pPr lvl="1" eaLnBrk="1" hangingPunct="1">
              <a:spcBef>
                <a:spcPts val="842"/>
              </a:spcBef>
              <a:buClr>
                <a:srgbClr val="8FBAC8"/>
              </a:buClr>
              <a:buSzPct val="70000"/>
              <a:buFont typeface="Arial" panose="020B0604020202020204" pitchFamily="34" charset="0"/>
              <a:buChar char="◆"/>
              <a:defRPr/>
            </a:pPr>
            <a:r>
              <a:rPr lang="zh-CN" altLang="zh-CN" sz="3846" dirty="0">
                <a:latin typeface="Times New Roman" panose="02020603050405020304" pitchFamily="18" charset="0"/>
                <a:cs typeface="Times New Roman" panose="02020603050405020304" pitchFamily="18" charset="0"/>
              </a:rPr>
              <a:t>潜在的混乱</a:t>
            </a:r>
          </a:p>
          <a:p>
            <a:pPr lvl="1" eaLnBrk="1" hangingPunct="1">
              <a:spcBef>
                <a:spcPts val="739"/>
              </a:spcBef>
              <a:buClr>
                <a:srgbClr val="8FBAC8"/>
              </a:buClr>
              <a:buSzPct val="70000"/>
              <a:buFont typeface="Arial" panose="020B0604020202020204" pitchFamily="34" charset="0"/>
              <a:buChar char="◆"/>
              <a:defRPr/>
            </a:pPr>
            <a:r>
              <a:rPr lang="en-US" altLang="zh-CN" sz="3846">
                <a:latin typeface="Times New Roman" panose="02020603050405020304" pitchFamily="18" charset="0"/>
                <a:cs typeface="Times New Roman" panose="02020603050405020304" pitchFamily="18" charset="0"/>
              </a:rPr>
              <a:t>是</a:t>
            </a:r>
            <a:r>
              <a:rPr lang="zh-CN" altLang="zh-CN" sz="3846">
                <a:latin typeface="Times New Roman" panose="02020603050405020304" pitchFamily="18" charset="0"/>
                <a:cs typeface="Times New Roman" panose="02020603050405020304" pitchFamily="18" charset="0"/>
              </a:rPr>
              <a:t> </a:t>
            </a:r>
            <a:r>
              <a:rPr lang="zh-CN" altLang="zh-CN" sz="3846" dirty="0">
                <a:latin typeface="Times New Roman" panose="02020603050405020304" pitchFamily="18" charset="0"/>
                <a:cs typeface="Times New Roman" panose="02020603050405020304" pitchFamily="18" charset="0"/>
              </a:rPr>
              <a:t>管理活动的注意</a:t>
            </a:r>
          </a:p>
          <a:p>
            <a:pPr eaLnBrk="1" hangingPunct="1">
              <a:spcBef>
                <a:spcPts val="876"/>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确定和审查 * 关键 * 决定</a:t>
            </a:r>
          </a:p>
          <a:p>
            <a:pPr eaLnBrk="1" hangingPunct="1">
              <a:lnSpc>
                <a:spcPct val="103000"/>
              </a:lnSpc>
              <a:spcBef>
                <a:spcPts val="653"/>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将研究和设计费用与作出错误决定的惩罚联系起来</a:t>
            </a:r>
          </a:p>
          <a:p>
            <a:pPr eaLnBrk="1" hangingPunct="1">
              <a:spcBef>
                <a:spcPts val="842"/>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隔离不确定的决定</a:t>
            </a:r>
          </a:p>
          <a:p>
            <a:pPr eaLnBrk="1" hangingPunct="1">
              <a:lnSpc>
                <a:spcPct val="103000"/>
              </a:lnSpc>
              <a:spcBef>
                <a:spcPts val="653"/>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根据设计探索的结果不断地重新评估系统的 "要求"</a:t>
            </a:r>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71D547FB-E936-4048-BA75-27B3C68A2E6D}"/>
              </a:ext>
            </a:extLst>
          </p:cNvPr>
          <p:cNvSpPr txBox="1">
            <a:spLocks noGrp="1"/>
          </p:cNvSpPr>
          <p:nvPr>
            <p:ph type="title"/>
          </p:nvPr>
        </p:nvSpPr>
        <p:spPr>
          <a:xfrm>
            <a:off x="501650" y="76200"/>
            <a:ext cx="13084175" cy="930275"/>
          </a:xfrm>
        </p:spPr>
        <p:txBody>
          <a:bodyPr lIns="0" tIns="0" rIns="0" bIns="0" rtlCol="0">
            <a:spAutoFit/>
          </a:bodyPr>
          <a:lstStyle/>
          <a:p>
            <a:pPr marL="38064">
              <a:defRPr/>
            </a:pPr>
            <a:r>
              <a:rPr sz="6044" spc="-45" dirty="0"/>
              <a:t>客户端-服务器</a:t>
            </a:r>
          </a:p>
        </p:txBody>
      </p:sp>
      <p:sp>
        <p:nvSpPr>
          <p:cNvPr id="45059" name="object 25">
            <a:extLst>
              <a:ext uri="{FF2B5EF4-FFF2-40B4-BE49-F238E27FC236}">
                <a16:creationId xmlns:a16="http://schemas.microsoft.com/office/drawing/2014/main" id="{056B0591-5B2C-4503-93AD-6A872995AE16}"/>
              </a:ext>
            </a:extLst>
          </p:cNvPr>
          <p:cNvSpPr txBox="1">
            <a:spLocks noChangeArrowheads="1"/>
          </p:cNvSpPr>
          <p:nvPr/>
        </p:nvSpPr>
        <p:spPr bwMode="auto">
          <a:xfrm>
            <a:off x="1082675" y="1981200"/>
            <a:ext cx="11922125"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客户端-服务器模式被其他体系结构样式使用</a:t>
            </a:r>
            <a:endParaRPr lang="en-US" altLang="zh-CN" sz="40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它可以用来实现一个</a:t>
            </a:r>
            <a:r>
              <a:rPr lang="zh-CN" altLang="zh-CN" sz="4000" b="1">
                <a:latin typeface="Times New Roman" panose="02020603050405020304" pitchFamily="18" charset="0"/>
                <a:cs typeface="Times New Roman" panose="02020603050405020304" pitchFamily="18" charset="0"/>
              </a:rPr>
              <a:t>共享存储库</a:t>
            </a:r>
            <a:endParaRPr lang="zh-CN" altLang="zh-CN" sz="4000">
              <a:latin typeface="Times New Roman" panose="02020603050405020304" pitchFamily="18" charset="0"/>
              <a:cs typeface="Times New Roman" panose="02020603050405020304" pitchFamily="18" charset="0"/>
            </a:endParaRP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例如, 对于以数据为中心的存储库模式</a:t>
            </a: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对于在单个共享数据结构上运行的筛选器</a:t>
            </a:r>
          </a:p>
        </p:txBody>
      </p:sp>
    </p:spTree>
  </p:cSld>
  <p:clrMapOvr>
    <a:masterClrMapping/>
  </p:clrMapOvr>
  <p:transition>
    <p:cut/>
  </p:transition>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18EB4AE4-5E5B-477E-887E-48721F3A1F98}"/>
              </a:ext>
            </a:extLst>
          </p:cNvPr>
          <p:cNvSpPr txBox="1">
            <a:spLocks noGrp="1"/>
          </p:cNvSpPr>
          <p:nvPr>
            <p:ph type="title"/>
          </p:nvPr>
        </p:nvSpPr>
        <p:spPr>
          <a:xfrm>
            <a:off x="355600" y="0"/>
            <a:ext cx="13084175" cy="930275"/>
          </a:xfrm>
        </p:spPr>
        <p:txBody>
          <a:bodyPr lIns="0" tIns="0" rIns="0" bIns="0" rtlCol="0">
            <a:spAutoFit/>
          </a:bodyPr>
          <a:lstStyle/>
          <a:p>
            <a:pPr marL="38064">
              <a:defRPr/>
            </a:pPr>
            <a:r>
              <a:rPr sz="6044" spc="-45" dirty="0"/>
              <a:t>客户端-服务器</a:t>
            </a:r>
            <a:r>
              <a:rPr sz="6044" spc="-510" dirty="0"/>
              <a:t> </a:t>
            </a:r>
            <a:r>
              <a:rPr sz="6044" spc="-195" dirty="0"/>
              <a:t>-</a:t>
            </a:r>
            <a:r>
              <a:rPr sz="6044" spc="-510" dirty="0"/>
              <a:t> </a:t>
            </a:r>
            <a:r>
              <a:rPr sz="6044" spc="-30" dirty="0"/>
              <a:t>共享</a:t>
            </a:r>
            <a:r>
              <a:rPr sz="6044" spc="-510" dirty="0"/>
              <a:t> </a:t>
            </a:r>
            <a:r>
              <a:rPr sz="6044" spc="-15" dirty="0"/>
              <a:t>存储 库</a:t>
            </a:r>
          </a:p>
        </p:txBody>
      </p:sp>
      <p:sp>
        <p:nvSpPr>
          <p:cNvPr id="46083" name="object 21">
            <a:extLst>
              <a:ext uri="{FF2B5EF4-FFF2-40B4-BE49-F238E27FC236}">
                <a16:creationId xmlns:a16="http://schemas.microsoft.com/office/drawing/2014/main" id="{4EC50875-F93E-43EF-9D51-0EB2123D536C}"/>
              </a:ext>
            </a:extLst>
          </p:cNvPr>
          <p:cNvSpPr>
            <a:spLocks noChangeArrowheads="1"/>
          </p:cNvSpPr>
          <p:nvPr/>
        </p:nvSpPr>
        <p:spPr bwMode="auto">
          <a:xfrm>
            <a:off x="4546600" y="1219200"/>
            <a:ext cx="6986588" cy="6502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1162B96C-3A79-433A-B07C-C76EEF153499}"/>
              </a:ext>
            </a:extLst>
          </p:cNvPr>
          <p:cNvSpPr txBox="1">
            <a:spLocks noGrp="1"/>
          </p:cNvSpPr>
          <p:nvPr>
            <p:ph type="title"/>
          </p:nvPr>
        </p:nvSpPr>
        <p:spPr>
          <a:xfrm>
            <a:off x="496888" y="0"/>
            <a:ext cx="13157200" cy="1014413"/>
          </a:xfrm>
        </p:spPr>
        <p:txBody>
          <a:bodyPr lIns="0" tIns="0" rIns="0" bIns="0" rtlCol="0">
            <a:spAutoFit/>
          </a:bodyPr>
          <a:lstStyle/>
          <a:p>
            <a:pPr marL="38064">
              <a:defRPr/>
            </a:pPr>
            <a:r>
              <a:rPr sz="6594" spc="-45" dirty="0"/>
              <a:t>客户端-服务器</a:t>
            </a:r>
          </a:p>
        </p:txBody>
      </p:sp>
      <p:sp>
        <p:nvSpPr>
          <p:cNvPr id="47107" name="object 26">
            <a:extLst>
              <a:ext uri="{FF2B5EF4-FFF2-40B4-BE49-F238E27FC236}">
                <a16:creationId xmlns:a16="http://schemas.microsoft.com/office/drawing/2014/main" id="{A3BE7A03-21A0-4E8C-89EE-2C595C5FD6A1}"/>
              </a:ext>
            </a:extLst>
          </p:cNvPr>
          <p:cNvSpPr>
            <a:spLocks noGrp="1"/>
          </p:cNvSpPr>
          <p:nvPr>
            <p:ph type="body" idx="1"/>
          </p:nvPr>
        </p:nvSpPr>
        <p:spPr>
          <a:xfrm>
            <a:off x="531813" y="1295400"/>
            <a:ext cx="12734925" cy="5562600"/>
          </a:xfrm>
        </p:spPr>
        <p:txBody>
          <a:bodyPr lIns="0" tIns="546247" rIns="0" bIns="0">
            <a:spAutoFit/>
          </a:bodyPr>
          <a:lstStyle/>
          <a:p>
            <a:pPr marL="865188">
              <a:lnSpc>
                <a:spcPct val="125000"/>
              </a:lnSpc>
            </a:pPr>
            <a:r>
              <a:rPr lang="zh-CN" altLang="zh-CN" sz="4000">
                <a:latin typeface="Times New Roman" panose="02020603050405020304" pitchFamily="18" charset="0"/>
                <a:cs typeface="Times New Roman" panose="02020603050405020304" pitchFamily="18" charset="0"/>
              </a:rPr>
              <a:t>服务器单一的两种基本拓扑类型,</a:t>
            </a:r>
            <a:r>
              <a:rPr lang="zh-CN" altLang="zh-CN" sz="4000" b="1">
                <a:latin typeface="Times New Roman" panose="02020603050405020304" pitchFamily="18" charset="0"/>
                <a:cs typeface="Times New Roman" panose="02020603050405020304" pitchFamily="18" charset="0"/>
              </a:rPr>
              <a:t>集中</a:t>
            </a:r>
            <a:r>
              <a:rPr lang="zh-CN" altLang="zh-CN" sz="4000">
                <a:latin typeface="Times New Roman" panose="02020603050405020304" pitchFamily="18" charset="0"/>
                <a:cs typeface="Times New Roman" panose="02020603050405020304" pitchFamily="18" charset="0"/>
              </a:rPr>
              <a:t>服务器或</a:t>
            </a:r>
          </a:p>
          <a:p>
            <a:pPr marL="865188">
              <a:spcBef>
                <a:spcPts val="1000"/>
              </a:spcBef>
            </a:pPr>
            <a:r>
              <a:rPr lang="zh-CN" altLang="zh-CN" sz="4000">
                <a:latin typeface="Times New Roman" panose="02020603050405020304" pitchFamily="18" charset="0"/>
                <a:cs typeface="Times New Roman" panose="02020603050405020304" pitchFamily="18" charset="0"/>
              </a:rPr>
              <a:t>多个</a:t>
            </a:r>
            <a:r>
              <a:rPr lang="zh-CN" altLang="zh-CN" sz="4000" b="1">
                <a:latin typeface="Times New Roman" panose="02020603050405020304" pitchFamily="18" charset="0"/>
                <a:cs typeface="Times New Roman" panose="02020603050405020304" pitchFamily="18" charset="0"/>
              </a:rPr>
              <a:t>分布式</a:t>
            </a:r>
            <a:r>
              <a:rPr lang="zh-CN" altLang="zh-CN" sz="4000">
                <a:latin typeface="Times New Roman" panose="02020603050405020304" pitchFamily="18" charset="0"/>
                <a:cs typeface="Times New Roman" panose="02020603050405020304" pitchFamily="18" charset="0"/>
              </a:rPr>
              <a:t>服务器</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集中化服务器更易于管理 (安装、部署更新、维护、监视、...)</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分布式服务器的规模更好, 但可能会引入复杂性 (例如, 需要两阶段提交)</a:t>
            </a:r>
          </a:p>
        </p:txBody>
      </p:sp>
    </p:spTree>
  </p:cSld>
  <p:clrMapOvr>
    <a:masterClrMapping/>
  </p:clrMapOvr>
  <p:transition>
    <p:cut/>
  </p:transition>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3F63DAA2-B769-4E9E-B0F3-0379D353ABBB}"/>
              </a:ext>
            </a:extLst>
          </p:cNvPr>
          <p:cNvSpPr txBox="1">
            <a:spLocks noGrp="1"/>
          </p:cNvSpPr>
          <p:nvPr>
            <p:ph type="title"/>
          </p:nvPr>
        </p:nvSpPr>
        <p:spPr>
          <a:xfrm>
            <a:off x="355600" y="0"/>
            <a:ext cx="13293725" cy="930275"/>
          </a:xfrm>
        </p:spPr>
        <p:txBody>
          <a:bodyPr lIns="0" tIns="0" rIns="0" bIns="0" rtlCol="0">
            <a:spAutoFit/>
          </a:bodyPr>
          <a:lstStyle/>
          <a:p>
            <a:pPr marL="38064">
              <a:defRPr/>
            </a:pPr>
            <a:r>
              <a:rPr sz="6044" spc="-45" dirty="0"/>
              <a:t>客户端-服务器</a:t>
            </a:r>
            <a:r>
              <a:rPr sz="6044" spc="-195" dirty="0"/>
              <a:t>-</a:t>
            </a:r>
            <a:r>
              <a:rPr sz="6044" spc="-989" dirty="0"/>
              <a:t> </a:t>
            </a:r>
            <a:r>
              <a:rPr sz="6044" spc="-15" dirty="0"/>
              <a:t>集中</a:t>
            </a:r>
          </a:p>
        </p:txBody>
      </p:sp>
      <p:sp>
        <p:nvSpPr>
          <p:cNvPr id="48131" name="object 21">
            <a:extLst>
              <a:ext uri="{FF2B5EF4-FFF2-40B4-BE49-F238E27FC236}">
                <a16:creationId xmlns:a16="http://schemas.microsoft.com/office/drawing/2014/main" id="{298B04CB-8B15-43C6-A1B6-3CD6F93086E8}"/>
              </a:ext>
            </a:extLst>
          </p:cNvPr>
          <p:cNvSpPr>
            <a:spLocks noChangeArrowheads="1"/>
          </p:cNvSpPr>
          <p:nvPr/>
        </p:nvSpPr>
        <p:spPr bwMode="auto">
          <a:xfrm>
            <a:off x="4241800" y="1295400"/>
            <a:ext cx="7100888" cy="64166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97210F30-3A41-42B8-A735-FB0177F33F03}"/>
              </a:ext>
            </a:extLst>
          </p:cNvPr>
          <p:cNvSpPr txBox="1">
            <a:spLocks noGrp="1"/>
          </p:cNvSpPr>
          <p:nvPr>
            <p:ph type="title"/>
          </p:nvPr>
        </p:nvSpPr>
        <p:spPr>
          <a:xfrm>
            <a:off x="279400" y="0"/>
            <a:ext cx="13287375" cy="930275"/>
          </a:xfrm>
        </p:spPr>
        <p:txBody>
          <a:bodyPr lIns="0" tIns="0" rIns="0" bIns="0" rtlCol="0">
            <a:spAutoFit/>
          </a:bodyPr>
          <a:lstStyle/>
          <a:p>
            <a:pPr marL="38064">
              <a:defRPr/>
            </a:pPr>
            <a:r>
              <a:rPr sz="6044" spc="-45" dirty="0"/>
              <a:t>客户端-服务器</a:t>
            </a:r>
            <a:r>
              <a:rPr sz="6044" spc="-195" dirty="0"/>
              <a:t>-</a:t>
            </a:r>
            <a:r>
              <a:rPr sz="6044" spc="-989" dirty="0"/>
              <a:t> </a:t>
            </a:r>
            <a:r>
              <a:rPr sz="6044" spc="-15" dirty="0"/>
              <a:t>分布式</a:t>
            </a:r>
          </a:p>
        </p:txBody>
      </p:sp>
      <p:sp>
        <p:nvSpPr>
          <p:cNvPr id="49155" name="object 21">
            <a:extLst>
              <a:ext uri="{FF2B5EF4-FFF2-40B4-BE49-F238E27FC236}">
                <a16:creationId xmlns:a16="http://schemas.microsoft.com/office/drawing/2014/main" id="{59DC87A3-359E-42BC-9C71-5685C9DD5A3F}"/>
              </a:ext>
            </a:extLst>
          </p:cNvPr>
          <p:cNvSpPr>
            <a:spLocks noChangeArrowheads="1"/>
          </p:cNvSpPr>
          <p:nvPr/>
        </p:nvSpPr>
        <p:spPr bwMode="auto">
          <a:xfrm>
            <a:off x="5232400" y="1371600"/>
            <a:ext cx="5168900" cy="62357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F6BBD321-2711-41BC-AE5A-EE872432CC3B}"/>
              </a:ext>
            </a:extLst>
          </p:cNvPr>
          <p:cNvSpPr>
            <a:spLocks/>
          </p:cNvSpPr>
          <p:nvPr>
            <p:ph type="title"/>
          </p:nvPr>
        </p:nvSpPr>
        <p:spPr>
          <a:xfrm>
            <a:off x="571500" y="63500"/>
            <a:ext cx="10901363" cy="103505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分布式系统的一个示例</a:t>
            </a:r>
            <a:endParaRPr lang="en-US" altLang="en-US" sz="7200">
              <a:ea typeface="宋体" panose="02010600030101010101" pitchFamily="2" charset="-122"/>
            </a:endParaRPr>
          </a:p>
        </p:txBody>
      </p:sp>
      <p:sp>
        <p:nvSpPr>
          <p:cNvPr id="15366" name="AutoShape 5">
            <a:extLst>
              <a:ext uri="{FF2B5EF4-FFF2-40B4-BE49-F238E27FC236}">
                <a16:creationId xmlns:a16="http://schemas.microsoft.com/office/drawing/2014/main" id="{25732B66-1E18-4417-9FAD-8F0096725DBC}"/>
              </a:ext>
            </a:extLst>
          </p:cNvPr>
          <p:cNvSpPr>
            <a:spLocks/>
          </p:cNvSpPr>
          <p:nvPr/>
        </p:nvSpPr>
        <p:spPr bwMode="auto">
          <a:xfrm>
            <a:off x="5091113" y="3700463"/>
            <a:ext cx="930275" cy="388937"/>
          </a:xfrm>
          <a:custGeom>
            <a:avLst/>
            <a:gdLst>
              <a:gd name="T0" fmla="*/ 410369 w 21600"/>
              <a:gd name="T1" fmla="*/ 171450 h 21600"/>
              <a:gd name="T2" fmla="*/ 410369 w 21600"/>
              <a:gd name="T3" fmla="*/ 171450 h 21600"/>
              <a:gd name="T4" fmla="*/ 410369 w 21600"/>
              <a:gd name="T5" fmla="*/ 171450 h 21600"/>
              <a:gd name="T6" fmla="*/ 410369 w 21600"/>
              <a:gd name="T7" fmla="*/ 1714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u="sng">
                <a:latin typeface="Arial" panose="020B0604020202020204" pitchFamily="34" charset="0"/>
                <a:cs typeface="Arial" panose="020B0604020202020204" pitchFamily="34" charset="0"/>
                <a:sym typeface="Arial" panose="020B0604020202020204" pitchFamily="34" charset="0"/>
              </a:rPr>
              <a:t>Client2:</a:t>
            </a:r>
            <a:endParaRPr lang="en-US" altLang="en-US" sz="1360"/>
          </a:p>
        </p:txBody>
      </p:sp>
      <p:sp>
        <p:nvSpPr>
          <p:cNvPr id="50180" name="AutoShape 6">
            <a:extLst>
              <a:ext uri="{FF2B5EF4-FFF2-40B4-BE49-F238E27FC236}">
                <a16:creationId xmlns:a16="http://schemas.microsoft.com/office/drawing/2014/main" id="{561BC2D6-EFD7-44A1-90CA-FAACB803620B}"/>
              </a:ext>
            </a:extLst>
          </p:cNvPr>
          <p:cNvSpPr>
            <a:spLocks/>
          </p:cNvSpPr>
          <p:nvPr/>
        </p:nvSpPr>
        <p:spPr bwMode="auto">
          <a:xfrm>
            <a:off x="4897438" y="3711575"/>
            <a:ext cx="957262" cy="311150"/>
          </a:xfrm>
          <a:custGeom>
            <a:avLst/>
            <a:gdLst>
              <a:gd name="T0" fmla="*/ 829281300 w 21600"/>
              <a:gd name="T1" fmla="*/ 28504221 h 21600"/>
              <a:gd name="T2" fmla="*/ 829281300 w 21600"/>
              <a:gd name="T3" fmla="*/ 28504221 h 21600"/>
              <a:gd name="T4" fmla="*/ 829281300 w 21600"/>
              <a:gd name="T5" fmla="*/ 28504221 h 21600"/>
              <a:gd name="T6" fmla="*/ 829281300 w 21600"/>
              <a:gd name="T7" fmla="*/ 28504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81" name="AutoShape 7">
            <a:extLst>
              <a:ext uri="{FF2B5EF4-FFF2-40B4-BE49-F238E27FC236}">
                <a16:creationId xmlns:a16="http://schemas.microsoft.com/office/drawing/2014/main" id="{9376C50E-BBCC-49D3-AB3C-F00E8FE3C155}"/>
              </a:ext>
            </a:extLst>
          </p:cNvPr>
          <p:cNvSpPr>
            <a:spLocks/>
          </p:cNvSpPr>
          <p:nvPr/>
        </p:nvSpPr>
        <p:spPr bwMode="auto">
          <a:xfrm>
            <a:off x="4806950" y="3751263"/>
            <a:ext cx="207963" cy="77787"/>
          </a:xfrm>
          <a:custGeom>
            <a:avLst/>
            <a:gdLst>
              <a:gd name="T0" fmla="*/ 8418496 w 21600"/>
              <a:gd name="T1" fmla="*/ 440238 h 21600"/>
              <a:gd name="T2" fmla="*/ 8418496 w 21600"/>
              <a:gd name="T3" fmla="*/ 440238 h 21600"/>
              <a:gd name="T4" fmla="*/ 8418496 w 21600"/>
              <a:gd name="T5" fmla="*/ 440238 h 21600"/>
              <a:gd name="T6" fmla="*/ 8418496 w 21600"/>
              <a:gd name="T7" fmla="*/ 4402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82" name="AutoShape 8">
            <a:extLst>
              <a:ext uri="{FF2B5EF4-FFF2-40B4-BE49-F238E27FC236}">
                <a16:creationId xmlns:a16="http://schemas.microsoft.com/office/drawing/2014/main" id="{5AFCD2B1-1AF1-4B0C-9042-9C16FA5D64FC}"/>
              </a:ext>
            </a:extLst>
          </p:cNvPr>
          <p:cNvSpPr>
            <a:spLocks/>
          </p:cNvSpPr>
          <p:nvPr/>
        </p:nvSpPr>
        <p:spPr bwMode="auto">
          <a:xfrm>
            <a:off x="4819650" y="3763963"/>
            <a:ext cx="182563" cy="52387"/>
          </a:xfrm>
          <a:custGeom>
            <a:avLst/>
            <a:gdLst>
              <a:gd name="T0" fmla="*/ 5700361 w 21600"/>
              <a:gd name="T1" fmla="*/ 134858 h 21600"/>
              <a:gd name="T2" fmla="*/ 5700361 w 21600"/>
              <a:gd name="T3" fmla="*/ 134858 h 21600"/>
              <a:gd name="T4" fmla="*/ 5700361 w 21600"/>
              <a:gd name="T5" fmla="*/ 134858 h 21600"/>
              <a:gd name="T6" fmla="*/ 5700361 w 21600"/>
              <a:gd name="T7" fmla="*/ 1348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83" name="AutoShape 9">
            <a:extLst>
              <a:ext uri="{FF2B5EF4-FFF2-40B4-BE49-F238E27FC236}">
                <a16:creationId xmlns:a16="http://schemas.microsoft.com/office/drawing/2014/main" id="{F4C98FC3-9A4F-4B61-97E8-02061DBC3BCA}"/>
              </a:ext>
            </a:extLst>
          </p:cNvPr>
          <p:cNvSpPr>
            <a:spLocks/>
          </p:cNvSpPr>
          <p:nvPr/>
        </p:nvSpPr>
        <p:spPr bwMode="auto">
          <a:xfrm>
            <a:off x="4806950" y="3905250"/>
            <a:ext cx="207963" cy="79375"/>
          </a:xfrm>
          <a:custGeom>
            <a:avLst/>
            <a:gdLst>
              <a:gd name="T0" fmla="*/ 8418496 w 21600"/>
              <a:gd name="T1" fmla="*/ 470367 h 21600"/>
              <a:gd name="T2" fmla="*/ 8418496 w 21600"/>
              <a:gd name="T3" fmla="*/ 470367 h 21600"/>
              <a:gd name="T4" fmla="*/ 8418496 w 21600"/>
              <a:gd name="T5" fmla="*/ 470367 h 21600"/>
              <a:gd name="T6" fmla="*/ 8418496 w 21600"/>
              <a:gd name="T7" fmla="*/ 4703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84" name="AutoShape 10">
            <a:extLst>
              <a:ext uri="{FF2B5EF4-FFF2-40B4-BE49-F238E27FC236}">
                <a16:creationId xmlns:a16="http://schemas.microsoft.com/office/drawing/2014/main" id="{710F1387-9289-4134-AFFA-1CCBB8153E99}"/>
              </a:ext>
            </a:extLst>
          </p:cNvPr>
          <p:cNvSpPr>
            <a:spLocks/>
          </p:cNvSpPr>
          <p:nvPr/>
        </p:nvSpPr>
        <p:spPr bwMode="auto">
          <a:xfrm>
            <a:off x="4819650" y="3917950"/>
            <a:ext cx="182563" cy="53975"/>
          </a:xfrm>
          <a:custGeom>
            <a:avLst/>
            <a:gdLst>
              <a:gd name="T0" fmla="*/ 5700361 w 21600"/>
              <a:gd name="T1" fmla="*/ 148694 h 21600"/>
              <a:gd name="T2" fmla="*/ 5700361 w 21600"/>
              <a:gd name="T3" fmla="*/ 148694 h 21600"/>
              <a:gd name="T4" fmla="*/ 5700361 w 21600"/>
              <a:gd name="T5" fmla="*/ 148694 h 21600"/>
              <a:gd name="T6" fmla="*/ 5700361 w 21600"/>
              <a:gd name="T7" fmla="*/ 1486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372" name="AutoShape 11">
            <a:extLst>
              <a:ext uri="{FF2B5EF4-FFF2-40B4-BE49-F238E27FC236}">
                <a16:creationId xmlns:a16="http://schemas.microsoft.com/office/drawing/2014/main" id="{19A716B6-BA7A-43C3-BC27-5A3EBCD18829}"/>
              </a:ext>
            </a:extLst>
          </p:cNvPr>
          <p:cNvSpPr>
            <a:spLocks/>
          </p:cNvSpPr>
          <p:nvPr/>
        </p:nvSpPr>
        <p:spPr bwMode="auto">
          <a:xfrm>
            <a:off x="10053638" y="3287713"/>
            <a:ext cx="904875" cy="387350"/>
          </a:xfrm>
          <a:custGeom>
            <a:avLst/>
            <a:gdLst>
              <a:gd name="T0" fmla="*/ 399257 w 21600"/>
              <a:gd name="T1" fmla="*/ 171450 h 21600"/>
              <a:gd name="T2" fmla="*/ 399257 w 21600"/>
              <a:gd name="T3" fmla="*/ 171450 h 21600"/>
              <a:gd name="T4" fmla="*/ 399257 w 21600"/>
              <a:gd name="T5" fmla="*/ 171450 h 21600"/>
              <a:gd name="T6" fmla="*/ 399257 w 21600"/>
              <a:gd name="T7" fmla="*/ 1714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u="sng">
                <a:latin typeface="Arial" panose="020B0604020202020204" pitchFamily="34" charset="0"/>
                <a:cs typeface="Arial" panose="020B0604020202020204" pitchFamily="34" charset="0"/>
                <a:sym typeface="Arial" panose="020B0604020202020204" pitchFamily="34" charset="0"/>
              </a:rPr>
              <a:t>服务器：</a:t>
            </a:r>
            <a:endParaRPr lang="en-US" altLang="en-US" sz="1360"/>
          </a:p>
        </p:txBody>
      </p:sp>
      <p:sp>
        <p:nvSpPr>
          <p:cNvPr id="50186" name="AutoShape 12">
            <a:extLst>
              <a:ext uri="{FF2B5EF4-FFF2-40B4-BE49-F238E27FC236}">
                <a16:creationId xmlns:a16="http://schemas.microsoft.com/office/drawing/2014/main" id="{5FFA8CAE-60CA-4EDA-8B6D-9731F98C1174}"/>
              </a:ext>
            </a:extLst>
          </p:cNvPr>
          <p:cNvSpPr>
            <a:spLocks/>
          </p:cNvSpPr>
          <p:nvPr/>
        </p:nvSpPr>
        <p:spPr bwMode="auto">
          <a:xfrm>
            <a:off x="9859963" y="3273425"/>
            <a:ext cx="957262" cy="334963"/>
          </a:xfrm>
          <a:custGeom>
            <a:avLst/>
            <a:gdLst>
              <a:gd name="T0" fmla="*/ 829281300 w 21600"/>
              <a:gd name="T1" fmla="*/ 35853106 h 21600"/>
              <a:gd name="T2" fmla="*/ 829281300 w 21600"/>
              <a:gd name="T3" fmla="*/ 35853106 h 21600"/>
              <a:gd name="T4" fmla="*/ 829281300 w 21600"/>
              <a:gd name="T5" fmla="*/ 35853106 h 21600"/>
              <a:gd name="T6" fmla="*/ 829281300 w 21600"/>
              <a:gd name="T7" fmla="*/ 358531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87" name="AutoShape 13">
            <a:extLst>
              <a:ext uri="{FF2B5EF4-FFF2-40B4-BE49-F238E27FC236}">
                <a16:creationId xmlns:a16="http://schemas.microsoft.com/office/drawing/2014/main" id="{BB90A546-3734-4255-AE56-370DEBA95C1D}"/>
              </a:ext>
            </a:extLst>
          </p:cNvPr>
          <p:cNvSpPr>
            <a:spLocks/>
          </p:cNvSpPr>
          <p:nvPr/>
        </p:nvSpPr>
        <p:spPr bwMode="auto">
          <a:xfrm>
            <a:off x="9769475" y="3336925"/>
            <a:ext cx="206375" cy="77788"/>
          </a:xfrm>
          <a:custGeom>
            <a:avLst/>
            <a:gdLst>
              <a:gd name="T0" fmla="*/ 8354213 w 21600"/>
              <a:gd name="T1" fmla="*/ 440244 h 21600"/>
              <a:gd name="T2" fmla="*/ 8354213 w 21600"/>
              <a:gd name="T3" fmla="*/ 440244 h 21600"/>
              <a:gd name="T4" fmla="*/ 8354213 w 21600"/>
              <a:gd name="T5" fmla="*/ 440244 h 21600"/>
              <a:gd name="T6" fmla="*/ 8354213 w 21600"/>
              <a:gd name="T7" fmla="*/ 4402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88" name="AutoShape 14">
            <a:extLst>
              <a:ext uri="{FF2B5EF4-FFF2-40B4-BE49-F238E27FC236}">
                <a16:creationId xmlns:a16="http://schemas.microsoft.com/office/drawing/2014/main" id="{49B0811C-5C46-4FBB-BB61-0B46F15F205A}"/>
              </a:ext>
            </a:extLst>
          </p:cNvPr>
          <p:cNvSpPr>
            <a:spLocks/>
          </p:cNvSpPr>
          <p:nvPr/>
        </p:nvSpPr>
        <p:spPr bwMode="auto">
          <a:xfrm>
            <a:off x="9782175" y="3349625"/>
            <a:ext cx="180975" cy="52388"/>
          </a:xfrm>
          <a:custGeom>
            <a:avLst/>
            <a:gdLst>
              <a:gd name="T0" fmla="*/ 5650777 w 21600"/>
              <a:gd name="T1" fmla="*/ 134860 h 21600"/>
              <a:gd name="T2" fmla="*/ 5650777 w 21600"/>
              <a:gd name="T3" fmla="*/ 134860 h 21600"/>
              <a:gd name="T4" fmla="*/ 5650777 w 21600"/>
              <a:gd name="T5" fmla="*/ 134860 h 21600"/>
              <a:gd name="T6" fmla="*/ 5650777 w 21600"/>
              <a:gd name="T7" fmla="*/ 13486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89" name="AutoShape 15">
            <a:extLst>
              <a:ext uri="{FF2B5EF4-FFF2-40B4-BE49-F238E27FC236}">
                <a16:creationId xmlns:a16="http://schemas.microsoft.com/office/drawing/2014/main" id="{6A4E2BD4-6EE2-443E-8B04-B6BB55FD0503}"/>
              </a:ext>
            </a:extLst>
          </p:cNvPr>
          <p:cNvSpPr>
            <a:spLocks/>
          </p:cNvSpPr>
          <p:nvPr/>
        </p:nvSpPr>
        <p:spPr bwMode="auto">
          <a:xfrm>
            <a:off x="9769475" y="3494088"/>
            <a:ext cx="206375" cy="77787"/>
          </a:xfrm>
          <a:custGeom>
            <a:avLst/>
            <a:gdLst>
              <a:gd name="T0" fmla="*/ 8354213 w 21600"/>
              <a:gd name="T1" fmla="*/ 440256 h 21600"/>
              <a:gd name="T2" fmla="*/ 8354213 w 21600"/>
              <a:gd name="T3" fmla="*/ 440256 h 21600"/>
              <a:gd name="T4" fmla="*/ 8354213 w 21600"/>
              <a:gd name="T5" fmla="*/ 440256 h 21600"/>
              <a:gd name="T6" fmla="*/ 8354213 w 21600"/>
              <a:gd name="T7" fmla="*/ 4402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90" name="AutoShape 16">
            <a:extLst>
              <a:ext uri="{FF2B5EF4-FFF2-40B4-BE49-F238E27FC236}">
                <a16:creationId xmlns:a16="http://schemas.microsoft.com/office/drawing/2014/main" id="{84546F9D-1C9C-41FB-9B6F-7EC81DD7771B}"/>
              </a:ext>
            </a:extLst>
          </p:cNvPr>
          <p:cNvSpPr>
            <a:spLocks/>
          </p:cNvSpPr>
          <p:nvPr/>
        </p:nvSpPr>
        <p:spPr bwMode="auto">
          <a:xfrm>
            <a:off x="9782175" y="3506788"/>
            <a:ext cx="180975" cy="52387"/>
          </a:xfrm>
          <a:custGeom>
            <a:avLst/>
            <a:gdLst>
              <a:gd name="T0" fmla="*/ 5650777 w 21600"/>
              <a:gd name="T1" fmla="*/ 134848 h 21600"/>
              <a:gd name="T2" fmla="*/ 5650777 w 21600"/>
              <a:gd name="T3" fmla="*/ 134848 h 21600"/>
              <a:gd name="T4" fmla="*/ 5650777 w 21600"/>
              <a:gd name="T5" fmla="*/ 134848 h 21600"/>
              <a:gd name="T6" fmla="*/ 5650777 w 21600"/>
              <a:gd name="T7" fmla="*/ 13484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378" name="AutoShape 17">
            <a:extLst>
              <a:ext uri="{FF2B5EF4-FFF2-40B4-BE49-F238E27FC236}">
                <a16:creationId xmlns:a16="http://schemas.microsoft.com/office/drawing/2014/main" id="{0E1668A5-8B04-4255-A179-6D4D793886CA}"/>
              </a:ext>
            </a:extLst>
          </p:cNvPr>
          <p:cNvSpPr>
            <a:spLocks/>
          </p:cNvSpPr>
          <p:nvPr/>
        </p:nvSpPr>
        <p:spPr bwMode="auto">
          <a:xfrm>
            <a:off x="6124575" y="2406650"/>
            <a:ext cx="930275" cy="388938"/>
          </a:xfrm>
          <a:custGeom>
            <a:avLst/>
            <a:gdLst>
              <a:gd name="T0" fmla="*/ 410369 w 21600"/>
              <a:gd name="T1" fmla="*/ 171450 h 21600"/>
              <a:gd name="T2" fmla="*/ 410369 w 21600"/>
              <a:gd name="T3" fmla="*/ 171450 h 21600"/>
              <a:gd name="T4" fmla="*/ 410369 w 21600"/>
              <a:gd name="T5" fmla="*/ 171450 h 21600"/>
              <a:gd name="T6" fmla="*/ 410369 w 21600"/>
              <a:gd name="T7" fmla="*/ 1714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u="sng">
                <a:latin typeface="Arial" panose="020B0604020202020204" pitchFamily="34" charset="0"/>
                <a:cs typeface="Arial" panose="020B0604020202020204" pitchFamily="34" charset="0"/>
                <a:sym typeface="Arial" panose="020B0604020202020204" pitchFamily="34" charset="0"/>
              </a:rPr>
              <a:t>Client1:</a:t>
            </a:r>
            <a:endParaRPr lang="en-US" altLang="en-US" sz="1360"/>
          </a:p>
        </p:txBody>
      </p:sp>
      <p:sp>
        <p:nvSpPr>
          <p:cNvPr id="50192" name="AutoShape 18">
            <a:extLst>
              <a:ext uri="{FF2B5EF4-FFF2-40B4-BE49-F238E27FC236}">
                <a16:creationId xmlns:a16="http://schemas.microsoft.com/office/drawing/2014/main" id="{FF932466-9B81-4C7B-98E5-7260DCCFFE24}"/>
              </a:ext>
            </a:extLst>
          </p:cNvPr>
          <p:cNvSpPr>
            <a:spLocks/>
          </p:cNvSpPr>
          <p:nvPr/>
        </p:nvSpPr>
        <p:spPr bwMode="auto">
          <a:xfrm>
            <a:off x="5929313" y="2419350"/>
            <a:ext cx="957262" cy="311150"/>
          </a:xfrm>
          <a:custGeom>
            <a:avLst/>
            <a:gdLst>
              <a:gd name="T0" fmla="*/ 829281300 w 21600"/>
              <a:gd name="T1" fmla="*/ 28504221 h 21600"/>
              <a:gd name="T2" fmla="*/ 829281300 w 21600"/>
              <a:gd name="T3" fmla="*/ 28504221 h 21600"/>
              <a:gd name="T4" fmla="*/ 829281300 w 21600"/>
              <a:gd name="T5" fmla="*/ 28504221 h 21600"/>
              <a:gd name="T6" fmla="*/ 829281300 w 21600"/>
              <a:gd name="T7" fmla="*/ 28504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93" name="AutoShape 19">
            <a:extLst>
              <a:ext uri="{FF2B5EF4-FFF2-40B4-BE49-F238E27FC236}">
                <a16:creationId xmlns:a16="http://schemas.microsoft.com/office/drawing/2014/main" id="{654FE737-E3F3-4C54-AD8C-756A41B963E8}"/>
              </a:ext>
            </a:extLst>
          </p:cNvPr>
          <p:cNvSpPr>
            <a:spLocks/>
          </p:cNvSpPr>
          <p:nvPr/>
        </p:nvSpPr>
        <p:spPr bwMode="auto">
          <a:xfrm>
            <a:off x="5840413" y="2459038"/>
            <a:ext cx="206375" cy="77787"/>
          </a:xfrm>
          <a:custGeom>
            <a:avLst/>
            <a:gdLst>
              <a:gd name="T0" fmla="*/ 8354213 w 21600"/>
              <a:gd name="T1" fmla="*/ 440238 h 21600"/>
              <a:gd name="T2" fmla="*/ 8354213 w 21600"/>
              <a:gd name="T3" fmla="*/ 440238 h 21600"/>
              <a:gd name="T4" fmla="*/ 8354213 w 21600"/>
              <a:gd name="T5" fmla="*/ 440238 h 21600"/>
              <a:gd name="T6" fmla="*/ 8354213 w 21600"/>
              <a:gd name="T7" fmla="*/ 4402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94" name="AutoShape 20">
            <a:extLst>
              <a:ext uri="{FF2B5EF4-FFF2-40B4-BE49-F238E27FC236}">
                <a16:creationId xmlns:a16="http://schemas.microsoft.com/office/drawing/2014/main" id="{37FCC8CD-9705-435F-BBC5-4DB54A13DF8A}"/>
              </a:ext>
            </a:extLst>
          </p:cNvPr>
          <p:cNvSpPr>
            <a:spLocks/>
          </p:cNvSpPr>
          <p:nvPr/>
        </p:nvSpPr>
        <p:spPr bwMode="auto">
          <a:xfrm>
            <a:off x="5853113" y="2471738"/>
            <a:ext cx="180975" cy="52387"/>
          </a:xfrm>
          <a:custGeom>
            <a:avLst/>
            <a:gdLst>
              <a:gd name="T0" fmla="*/ 5650777 w 21600"/>
              <a:gd name="T1" fmla="*/ 134858 h 21600"/>
              <a:gd name="T2" fmla="*/ 5650777 w 21600"/>
              <a:gd name="T3" fmla="*/ 134858 h 21600"/>
              <a:gd name="T4" fmla="*/ 5650777 w 21600"/>
              <a:gd name="T5" fmla="*/ 134858 h 21600"/>
              <a:gd name="T6" fmla="*/ 5650777 w 21600"/>
              <a:gd name="T7" fmla="*/ 1348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95" name="AutoShape 21">
            <a:extLst>
              <a:ext uri="{FF2B5EF4-FFF2-40B4-BE49-F238E27FC236}">
                <a16:creationId xmlns:a16="http://schemas.microsoft.com/office/drawing/2014/main" id="{DB60A5CC-FF36-4CCF-B1A2-63916685C1B6}"/>
              </a:ext>
            </a:extLst>
          </p:cNvPr>
          <p:cNvSpPr>
            <a:spLocks/>
          </p:cNvSpPr>
          <p:nvPr/>
        </p:nvSpPr>
        <p:spPr bwMode="auto">
          <a:xfrm>
            <a:off x="5840413" y="2614613"/>
            <a:ext cx="206375" cy="76200"/>
          </a:xfrm>
          <a:custGeom>
            <a:avLst/>
            <a:gdLst>
              <a:gd name="T0" fmla="*/ 8354213 w 21600"/>
              <a:gd name="T1" fmla="*/ 431257 h 21600"/>
              <a:gd name="T2" fmla="*/ 8354213 w 21600"/>
              <a:gd name="T3" fmla="*/ 431257 h 21600"/>
              <a:gd name="T4" fmla="*/ 8354213 w 21600"/>
              <a:gd name="T5" fmla="*/ 431257 h 21600"/>
              <a:gd name="T6" fmla="*/ 8354213 w 21600"/>
              <a:gd name="T7" fmla="*/ 4312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96" name="AutoShape 22">
            <a:extLst>
              <a:ext uri="{FF2B5EF4-FFF2-40B4-BE49-F238E27FC236}">
                <a16:creationId xmlns:a16="http://schemas.microsoft.com/office/drawing/2014/main" id="{D35BBAF7-316A-4AC6-B16E-DC9B1A95B4BB}"/>
              </a:ext>
            </a:extLst>
          </p:cNvPr>
          <p:cNvSpPr>
            <a:spLocks/>
          </p:cNvSpPr>
          <p:nvPr/>
        </p:nvSpPr>
        <p:spPr bwMode="auto">
          <a:xfrm>
            <a:off x="5853113" y="2627313"/>
            <a:ext cx="180975" cy="52387"/>
          </a:xfrm>
          <a:custGeom>
            <a:avLst/>
            <a:gdLst>
              <a:gd name="T0" fmla="*/ 5650777 w 21600"/>
              <a:gd name="T1" fmla="*/ 134858 h 21600"/>
              <a:gd name="T2" fmla="*/ 5650777 w 21600"/>
              <a:gd name="T3" fmla="*/ 134858 h 21600"/>
              <a:gd name="T4" fmla="*/ 5650777 w 21600"/>
              <a:gd name="T5" fmla="*/ 134858 h 21600"/>
              <a:gd name="T6" fmla="*/ 5650777 w 21600"/>
              <a:gd name="T7" fmla="*/ 1348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384" name="AutoShape 23">
            <a:extLst>
              <a:ext uri="{FF2B5EF4-FFF2-40B4-BE49-F238E27FC236}">
                <a16:creationId xmlns:a16="http://schemas.microsoft.com/office/drawing/2014/main" id="{21F1E657-78C7-40FD-9F4E-36218618FEB5}"/>
              </a:ext>
            </a:extLst>
          </p:cNvPr>
          <p:cNvSpPr>
            <a:spLocks/>
          </p:cNvSpPr>
          <p:nvPr/>
        </p:nvSpPr>
        <p:spPr bwMode="auto">
          <a:xfrm>
            <a:off x="6899275" y="4992688"/>
            <a:ext cx="930275" cy="388937"/>
          </a:xfrm>
          <a:custGeom>
            <a:avLst/>
            <a:gdLst>
              <a:gd name="T0" fmla="*/ 410369 w 21600"/>
              <a:gd name="T1" fmla="*/ 171450 h 21600"/>
              <a:gd name="T2" fmla="*/ 410369 w 21600"/>
              <a:gd name="T3" fmla="*/ 171450 h 21600"/>
              <a:gd name="T4" fmla="*/ 410369 w 21600"/>
              <a:gd name="T5" fmla="*/ 171450 h 21600"/>
              <a:gd name="T6" fmla="*/ 410369 w 21600"/>
              <a:gd name="T7" fmla="*/ 1714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u="sng" dirty="0">
                <a:latin typeface="Arial" panose="020B0604020202020204" pitchFamily="34" charset="0"/>
                <a:cs typeface="Arial" panose="020B0604020202020204" pitchFamily="34" charset="0"/>
                <a:sym typeface="Arial" panose="020B0604020202020204" pitchFamily="34" charset="0"/>
              </a:rPr>
              <a:t>Client3:</a:t>
            </a:r>
            <a:endParaRPr lang="en-US" altLang="en-US" sz="1360" dirty="0"/>
          </a:p>
        </p:txBody>
      </p:sp>
      <p:sp>
        <p:nvSpPr>
          <p:cNvPr id="50198" name="AutoShape 24">
            <a:extLst>
              <a:ext uri="{FF2B5EF4-FFF2-40B4-BE49-F238E27FC236}">
                <a16:creationId xmlns:a16="http://schemas.microsoft.com/office/drawing/2014/main" id="{2F7EC68E-86DD-44C1-9798-377CE9570758}"/>
              </a:ext>
            </a:extLst>
          </p:cNvPr>
          <p:cNvSpPr>
            <a:spLocks/>
          </p:cNvSpPr>
          <p:nvPr/>
        </p:nvSpPr>
        <p:spPr bwMode="auto">
          <a:xfrm>
            <a:off x="6705600" y="5005388"/>
            <a:ext cx="957263" cy="311150"/>
          </a:xfrm>
          <a:custGeom>
            <a:avLst/>
            <a:gdLst>
              <a:gd name="T0" fmla="*/ 829282166 w 21600"/>
              <a:gd name="T1" fmla="*/ 28504322 h 21600"/>
              <a:gd name="T2" fmla="*/ 829282166 w 21600"/>
              <a:gd name="T3" fmla="*/ 28504322 h 21600"/>
              <a:gd name="T4" fmla="*/ 829282166 w 21600"/>
              <a:gd name="T5" fmla="*/ 28504322 h 21600"/>
              <a:gd name="T6" fmla="*/ 829282166 w 21600"/>
              <a:gd name="T7" fmla="*/ 2850432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199" name="AutoShape 25">
            <a:extLst>
              <a:ext uri="{FF2B5EF4-FFF2-40B4-BE49-F238E27FC236}">
                <a16:creationId xmlns:a16="http://schemas.microsoft.com/office/drawing/2014/main" id="{CCFF7B9A-5871-488E-8A46-AF7FBB050A3C}"/>
              </a:ext>
            </a:extLst>
          </p:cNvPr>
          <p:cNvSpPr>
            <a:spLocks/>
          </p:cNvSpPr>
          <p:nvPr/>
        </p:nvSpPr>
        <p:spPr bwMode="auto">
          <a:xfrm>
            <a:off x="6615113" y="5045075"/>
            <a:ext cx="207962" cy="77788"/>
          </a:xfrm>
          <a:custGeom>
            <a:avLst/>
            <a:gdLst>
              <a:gd name="T0" fmla="*/ 8418331 w 21600"/>
              <a:gd name="T1" fmla="*/ 440262 h 21600"/>
              <a:gd name="T2" fmla="*/ 8418331 w 21600"/>
              <a:gd name="T3" fmla="*/ 440262 h 21600"/>
              <a:gd name="T4" fmla="*/ 8418331 w 21600"/>
              <a:gd name="T5" fmla="*/ 440262 h 21600"/>
              <a:gd name="T6" fmla="*/ 8418331 w 21600"/>
              <a:gd name="T7" fmla="*/ 4402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200" name="AutoShape 26">
            <a:extLst>
              <a:ext uri="{FF2B5EF4-FFF2-40B4-BE49-F238E27FC236}">
                <a16:creationId xmlns:a16="http://schemas.microsoft.com/office/drawing/2014/main" id="{7713FBD8-2B4A-4872-84E1-F58CB53147C9}"/>
              </a:ext>
            </a:extLst>
          </p:cNvPr>
          <p:cNvSpPr>
            <a:spLocks/>
          </p:cNvSpPr>
          <p:nvPr/>
        </p:nvSpPr>
        <p:spPr bwMode="auto">
          <a:xfrm>
            <a:off x="6627813" y="5057775"/>
            <a:ext cx="182562" cy="52388"/>
          </a:xfrm>
          <a:custGeom>
            <a:avLst/>
            <a:gdLst>
              <a:gd name="T0" fmla="*/ 5700363 w 21600"/>
              <a:gd name="T1" fmla="*/ 134851 h 21600"/>
              <a:gd name="T2" fmla="*/ 5700363 w 21600"/>
              <a:gd name="T3" fmla="*/ 134851 h 21600"/>
              <a:gd name="T4" fmla="*/ 5700363 w 21600"/>
              <a:gd name="T5" fmla="*/ 134851 h 21600"/>
              <a:gd name="T6" fmla="*/ 5700363 w 21600"/>
              <a:gd name="T7" fmla="*/ 1348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201" name="AutoShape 27">
            <a:extLst>
              <a:ext uri="{FF2B5EF4-FFF2-40B4-BE49-F238E27FC236}">
                <a16:creationId xmlns:a16="http://schemas.microsoft.com/office/drawing/2014/main" id="{A8DD3983-27F4-44A6-8872-DDDF7CD42198}"/>
              </a:ext>
            </a:extLst>
          </p:cNvPr>
          <p:cNvSpPr>
            <a:spLocks/>
          </p:cNvSpPr>
          <p:nvPr/>
        </p:nvSpPr>
        <p:spPr bwMode="auto">
          <a:xfrm>
            <a:off x="6615113" y="5199063"/>
            <a:ext cx="207962" cy="77787"/>
          </a:xfrm>
          <a:custGeom>
            <a:avLst/>
            <a:gdLst>
              <a:gd name="T0" fmla="*/ 8418331 w 21600"/>
              <a:gd name="T1" fmla="*/ 440256 h 21600"/>
              <a:gd name="T2" fmla="*/ 8418331 w 21600"/>
              <a:gd name="T3" fmla="*/ 440256 h 21600"/>
              <a:gd name="T4" fmla="*/ 8418331 w 21600"/>
              <a:gd name="T5" fmla="*/ 440256 h 21600"/>
              <a:gd name="T6" fmla="*/ 8418331 w 21600"/>
              <a:gd name="T7" fmla="*/ 4402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202" name="AutoShape 28">
            <a:extLst>
              <a:ext uri="{FF2B5EF4-FFF2-40B4-BE49-F238E27FC236}">
                <a16:creationId xmlns:a16="http://schemas.microsoft.com/office/drawing/2014/main" id="{03BC46D7-B589-4EC4-8068-4F4B103F259A}"/>
              </a:ext>
            </a:extLst>
          </p:cNvPr>
          <p:cNvSpPr>
            <a:spLocks/>
          </p:cNvSpPr>
          <p:nvPr/>
        </p:nvSpPr>
        <p:spPr bwMode="auto">
          <a:xfrm>
            <a:off x="6627813" y="5211763"/>
            <a:ext cx="182562" cy="52387"/>
          </a:xfrm>
          <a:custGeom>
            <a:avLst/>
            <a:gdLst>
              <a:gd name="T0" fmla="*/ 5700363 w 21600"/>
              <a:gd name="T1" fmla="*/ 134848 h 21600"/>
              <a:gd name="T2" fmla="*/ 5700363 w 21600"/>
              <a:gd name="T3" fmla="*/ 134848 h 21600"/>
              <a:gd name="T4" fmla="*/ 5700363 w 21600"/>
              <a:gd name="T5" fmla="*/ 134848 h 21600"/>
              <a:gd name="T6" fmla="*/ 5700363 w 21600"/>
              <a:gd name="T7" fmla="*/ 13484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50203" name="Line 29">
            <a:extLst>
              <a:ext uri="{FF2B5EF4-FFF2-40B4-BE49-F238E27FC236}">
                <a16:creationId xmlns:a16="http://schemas.microsoft.com/office/drawing/2014/main" id="{D6F263BA-93DE-41AA-8127-343C3E9B5277}"/>
              </a:ext>
            </a:extLst>
          </p:cNvPr>
          <p:cNvSpPr>
            <a:spLocks noChangeShapeType="1"/>
          </p:cNvSpPr>
          <p:nvPr/>
        </p:nvSpPr>
        <p:spPr bwMode="auto">
          <a:xfrm flipV="1">
            <a:off x="5530850" y="2768600"/>
            <a:ext cx="593725" cy="904875"/>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04" name="Line 30">
            <a:extLst>
              <a:ext uri="{FF2B5EF4-FFF2-40B4-BE49-F238E27FC236}">
                <a16:creationId xmlns:a16="http://schemas.microsoft.com/office/drawing/2014/main" id="{A5567620-CE3F-4426-BFAC-7CAD627DAD84}"/>
              </a:ext>
            </a:extLst>
          </p:cNvPr>
          <p:cNvSpPr>
            <a:spLocks noChangeShapeType="1"/>
          </p:cNvSpPr>
          <p:nvPr/>
        </p:nvSpPr>
        <p:spPr bwMode="auto">
          <a:xfrm>
            <a:off x="6642100" y="2768600"/>
            <a:ext cx="387350" cy="2224088"/>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05" name="Line 31">
            <a:extLst>
              <a:ext uri="{FF2B5EF4-FFF2-40B4-BE49-F238E27FC236}">
                <a16:creationId xmlns:a16="http://schemas.microsoft.com/office/drawing/2014/main" id="{F4192019-5382-419C-A176-565D2C603C9B}"/>
              </a:ext>
            </a:extLst>
          </p:cNvPr>
          <p:cNvSpPr>
            <a:spLocks noChangeShapeType="1"/>
          </p:cNvSpPr>
          <p:nvPr/>
        </p:nvSpPr>
        <p:spPr bwMode="auto">
          <a:xfrm>
            <a:off x="5632450" y="4035425"/>
            <a:ext cx="1138238" cy="930275"/>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06" name="Line 32">
            <a:extLst>
              <a:ext uri="{FF2B5EF4-FFF2-40B4-BE49-F238E27FC236}">
                <a16:creationId xmlns:a16="http://schemas.microsoft.com/office/drawing/2014/main" id="{CA94BEFA-20AF-4D6F-8D21-F33166A81AEA}"/>
              </a:ext>
            </a:extLst>
          </p:cNvPr>
          <p:cNvSpPr>
            <a:spLocks noChangeShapeType="1"/>
          </p:cNvSpPr>
          <p:nvPr/>
        </p:nvSpPr>
        <p:spPr bwMode="auto">
          <a:xfrm>
            <a:off x="6899275" y="2589213"/>
            <a:ext cx="3049588" cy="668337"/>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07" name="Line 33">
            <a:extLst>
              <a:ext uri="{FF2B5EF4-FFF2-40B4-BE49-F238E27FC236}">
                <a16:creationId xmlns:a16="http://schemas.microsoft.com/office/drawing/2014/main" id="{1B14E1AC-742F-4482-A29A-0B352B1A5139}"/>
              </a:ext>
            </a:extLst>
          </p:cNvPr>
          <p:cNvSpPr>
            <a:spLocks noChangeShapeType="1"/>
          </p:cNvSpPr>
          <p:nvPr/>
        </p:nvSpPr>
        <p:spPr bwMode="auto">
          <a:xfrm flipV="1">
            <a:off x="7418388" y="3621088"/>
            <a:ext cx="2530475" cy="1344612"/>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95" name="AutoShape 34">
            <a:extLst>
              <a:ext uri="{FF2B5EF4-FFF2-40B4-BE49-F238E27FC236}">
                <a16:creationId xmlns:a16="http://schemas.microsoft.com/office/drawing/2014/main" id="{D15BB1D5-69D4-4F05-82CB-031F394E5A93}"/>
              </a:ext>
            </a:extLst>
          </p:cNvPr>
          <p:cNvSpPr>
            <a:spLocks/>
          </p:cNvSpPr>
          <p:nvPr/>
        </p:nvSpPr>
        <p:spPr bwMode="auto">
          <a:xfrm>
            <a:off x="8864600" y="4087813"/>
            <a:ext cx="2100263" cy="276225"/>
          </a:xfrm>
          <a:custGeom>
            <a:avLst/>
            <a:gdLst>
              <a:gd name="T0" fmla="*/ 926306 w 21600"/>
              <a:gd name="T1" fmla="*/ 122237 h 21600"/>
              <a:gd name="T2" fmla="*/ 926306 w 21600"/>
              <a:gd name="T3" fmla="*/ 122237 h 21600"/>
              <a:gd name="T4" fmla="*/ 926306 w 21600"/>
              <a:gd name="T5" fmla="*/ 122237 h 21600"/>
              <a:gd name="T6" fmla="*/ 926306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&lt;communication&gt;</a:t>
            </a:r>
            <a:endParaRPr lang="en-US" altLang="en-US" sz="1360"/>
          </a:p>
        </p:txBody>
      </p:sp>
      <p:sp>
        <p:nvSpPr>
          <p:cNvPr id="15396" name="AutoShape 35">
            <a:extLst>
              <a:ext uri="{FF2B5EF4-FFF2-40B4-BE49-F238E27FC236}">
                <a16:creationId xmlns:a16="http://schemas.microsoft.com/office/drawing/2014/main" id="{72F7DF43-8C03-4451-9712-871BB786A82E}"/>
              </a:ext>
            </a:extLst>
          </p:cNvPr>
          <p:cNvSpPr>
            <a:spLocks/>
          </p:cNvSpPr>
          <p:nvPr/>
        </p:nvSpPr>
        <p:spPr bwMode="auto">
          <a:xfrm>
            <a:off x="8864600" y="4346575"/>
            <a:ext cx="2035175" cy="277813"/>
          </a:xfrm>
          <a:custGeom>
            <a:avLst/>
            <a:gdLst>
              <a:gd name="T0" fmla="*/ 897731 w 21600"/>
              <a:gd name="T1" fmla="*/ 122237 h 21600"/>
              <a:gd name="T2" fmla="*/ 897731 w 21600"/>
              <a:gd name="T3" fmla="*/ 122237 h 21600"/>
              <a:gd name="T4" fmla="*/ 897731 w 21600"/>
              <a:gd name="T5" fmla="*/ 122237 h 21600"/>
              <a:gd name="T6" fmla="*/ 897731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b="1">
                <a:latin typeface="Arial" panose="020B0604020202020204" pitchFamily="34" charset="0"/>
                <a:cs typeface="Arial" panose="020B0604020202020204" pitchFamily="34" charset="0"/>
                <a:sym typeface="Arial" panose="020B0604020202020204" pitchFamily="34" charset="0"/>
              </a:rPr>
              <a:t>查找地址</a:t>
            </a:r>
            <a:endParaRPr lang="en-US" altLang="en-US" sz="1360"/>
          </a:p>
        </p:txBody>
      </p:sp>
      <p:sp>
        <p:nvSpPr>
          <p:cNvPr id="15397" name="AutoShape 36">
            <a:extLst>
              <a:ext uri="{FF2B5EF4-FFF2-40B4-BE49-F238E27FC236}">
                <a16:creationId xmlns:a16="http://schemas.microsoft.com/office/drawing/2014/main" id="{D7104EF8-4BAC-479D-8A23-68D1164A7CBA}"/>
              </a:ext>
            </a:extLst>
          </p:cNvPr>
          <p:cNvSpPr>
            <a:spLocks/>
          </p:cNvSpPr>
          <p:nvPr/>
        </p:nvSpPr>
        <p:spPr bwMode="auto">
          <a:xfrm>
            <a:off x="4144963" y="4449763"/>
            <a:ext cx="2100262" cy="276225"/>
          </a:xfrm>
          <a:custGeom>
            <a:avLst/>
            <a:gdLst>
              <a:gd name="T0" fmla="*/ 926307 w 21600"/>
              <a:gd name="T1" fmla="*/ 122237 h 21600"/>
              <a:gd name="T2" fmla="*/ 926307 w 21600"/>
              <a:gd name="T3" fmla="*/ 122237 h 21600"/>
              <a:gd name="T4" fmla="*/ 926307 w 21600"/>
              <a:gd name="T5" fmla="*/ 122237 h 21600"/>
              <a:gd name="T6" fmla="*/ 926307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&lt;communication&gt;</a:t>
            </a:r>
            <a:endParaRPr lang="en-US" altLang="en-US" sz="1360"/>
          </a:p>
        </p:txBody>
      </p:sp>
      <p:sp>
        <p:nvSpPr>
          <p:cNvPr id="15398" name="AutoShape 37">
            <a:extLst>
              <a:ext uri="{FF2B5EF4-FFF2-40B4-BE49-F238E27FC236}">
                <a16:creationId xmlns:a16="http://schemas.microsoft.com/office/drawing/2014/main" id="{71F683C6-8110-4E21-9265-11D22225839A}"/>
              </a:ext>
            </a:extLst>
          </p:cNvPr>
          <p:cNvSpPr>
            <a:spLocks/>
          </p:cNvSpPr>
          <p:nvPr/>
        </p:nvSpPr>
        <p:spPr bwMode="auto">
          <a:xfrm>
            <a:off x="4341813" y="4708525"/>
            <a:ext cx="2325687" cy="388938"/>
          </a:xfrm>
          <a:custGeom>
            <a:avLst/>
            <a:gdLst>
              <a:gd name="T0" fmla="*/ 1026319 w 21600"/>
              <a:gd name="T1" fmla="*/ 171450 h 21600"/>
              <a:gd name="T2" fmla="*/ 1026319 w 21600"/>
              <a:gd name="T3" fmla="*/ 171450 h 21600"/>
              <a:gd name="T4" fmla="*/ 1026319 w 21600"/>
              <a:gd name="T5" fmla="*/ 171450 h 21600"/>
              <a:gd name="T6" fmla="*/ 1026319 w 21600"/>
              <a:gd name="T7" fmla="*/ 1714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dirty="0">
                <a:latin typeface="Arial" panose="020B0604020202020204" pitchFamily="34" charset="0"/>
                <a:cs typeface="Arial" panose="020B0604020202020204" pitchFamily="34" charset="0"/>
                <a:sym typeface="Arial" panose="020B0604020202020204" pitchFamily="34" charset="0"/>
              </a:rPr>
              <a:t>交换消息</a:t>
            </a:r>
            <a:endParaRPr lang="en-US" altLang="en-US" sz="1360" dirty="0"/>
          </a:p>
        </p:txBody>
      </p:sp>
      <p:sp>
        <p:nvSpPr>
          <p:cNvPr id="15399" name="AutoShape 38">
            <a:extLst>
              <a:ext uri="{FF2B5EF4-FFF2-40B4-BE49-F238E27FC236}">
                <a16:creationId xmlns:a16="http://schemas.microsoft.com/office/drawing/2014/main" id="{F061E900-262C-491D-A1D5-E3ED8CE25BFB}"/>
              </a:ext>
            </a:extLst>
          </p:cNvPr>
          <p:cNvSpPr>
            <a:spLocks/>
          </p:cNvSpPr>
          <p:nvPr/>
        </p:nvSpPr>
        <p:spPr bwMode="auto">
          <a:xfrm>
            <a:off x="3565525" y="2898775"/>
            <a:ext cx="2100263" cy="276225"/>
          </a:xfrm>
          <a:custGeom>
            <a:avLst/>
            <a:gdLst>
              <a:gd name="T0" fmla="*/ 926307 w 21600"/>
              <a:gd name="T1" fmla="*/ 122237 h 21600"/>
              <a:gd name="T2" fmla="*/ 926307 w 21600"/>
              <a:gd name="T3" fmla="*/ 122237 h 21600"/>
              <a:gd name="T4" fmla="*/ 926307 w 21600"/>
              <a:gd name="T5" fmla="*/ 122237 h 21600"/>
              <a:gd name="T6" fmla="*/ 926307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&lt;communication&gt;</a:t>
            </a:r>
            <a:endParaRPr lang="en-US" altLang="en-US" sz="1360"/>
          </a:p>
        </p:txBody>
      </p:sp>
      <p:sp>
        <p:nvSpPr>
          <p:cNvPr id="15400" name="AutoShape 39">
            <a:extLst>
              <a:ext uri="{FF2B5EF4-FFF2-40B4-BE49-F238E27FC236}">
                <a16:creationId xmlns:a16="http://schemas.microsoft.com/office/drawing/2014/main" id="{3143A298-0829-4DC5-8EA2-C68FF37EF1A6}"/>
              </a:ext>
            </a:extLst>
          </p:cNvPr>
          <p:cNvSpPr>
            <a:spLocks/>
          </p:cNvSpPr>
          <p:nvPr/>
        </p:nvSpPr>
        <p:spPr bwMode="auto">
          <a:xfrm>
            <a:off x="3565525" y="3157538"/>
            <a:ext cx="2327275" cy="388937"/>
          </a:xfrm>
          <a:custGeom>
            <a:avLst/>
            <a:gdLst>
              <a:gd name="T0" fmla="*/ 1026319 w 21600"/>
              <a:gd name="T1" fmla="*/ 171450 h 21600"/>
              <a:gd name="T2" fmla="*/ 1026319 w 21600"/>
              <a:gd name="T3" fmla="*/ 171450 h 21600"/>
              <a:gd name="T4" fmla="*/ 1026319 w 21600"/>
              <a:gd name="T5" fmla="*/ 171450 h 21600"/>
              <a:gd name="T6" fmla="*/ 1026319 w 21600"/>
              <a:gd name="T7" fmla="*/ 1714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交换消息</a:t>
            </a:r>
            <a:endParaRPr lang="en-US" altLang="en-US" sz="1360"/>
          </a:p>
        </p:txBody>
      </p:sp>
      <p:sp>
        <p:nvSpPr>
          <p:cNvPr id="15401" name="AutoShape 40">
            <a:extLst>
              <a:ext uri="{FF2B5EF4-FFF2-40B4-BE49-F238E27FC236}">
                <a16:creationId xmlns:a16="http://schemas.microsoft.com/office/drawing/2014/main" id="{062B0A30-A0C2-49F2-A548-22DC7E827E5B}"/>
              </a:ext>
            </a:extLst>
          </p:cNvPr>
          <p:cNvSpPr>
            <a:spLocks/>
          </p:cNvSpPr>
          <p:nvPr/>
        </p:nvSpPr>
        <p:spPr bwMode="auto">
          <a:xfrm>
            <a:off x="6850063" y="3235325"/>
            <a:ext cx="2252662" cy="276225"/>
          </a:xfrm>
          <a:custGeom>
            <a:avLst/>
            <a:gdLst>
              <a:gd name="T0" fmla="*/ 993775 w 21600"/>
              <a:gd name="T1" fmla="*/ 122237 h 21600"/>
              <a:gd name="T2" fmla="*/ 993775 w 21600"/>
              <a:gd name="T3" fmla="*/ 122237 h 21600"/>
              <a:gd name="T4" fmla="*/ 993775 w 21600"/>
              <a:gd name="T5" fmla="*/ 122237 h 21600"/>
              <a:gd name="T6" fmla="*/ 993775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b="1">
                <a:latin typeface="Arial" panose="020B0604020202020204" pitchFamily="34" charset="0"/>
                <a:cs typeface="Arial" panose="020B0604020202020204" pitchFamily="34" charset="0"/>
                <a:sym typeface="Arial" panose="020B0604020202020204" pitchFamily="34" charset="0"/>
              </a:rPr>
              <a:t>&lt;communication&gt;</a:t>
            </a:r>
            <a:endParaRPr lang="en-US" altLang="en-US" sz="1360"/>
          </a:p>
        </p:txBody>
      </p:sp>
      <p:sp>
        <p:nvSpPr>
          <p:cNvPr id="15402" name="AutoShape 41">
            <a:extLst>
              <a:ext uri="{FF2B5EF4-FFF2-40B4-BE49-F238E27FC236}">
                <a16:creationId xmlns:a16="http://schemas.microsoft.com/office/drawing/2014/main" id="{9AFFBC1C-5628-4C81-9BCF-8CA9E05223AE}"/>
              </a:ext>
            </a:extLst>
          </p:cNvPr>
          <p:cNvSpPr>
            <a:spLocks/>
          </p:cNvSpPr>
          <p:nvPr/>
        </p:nvSpPr>
        <p:spPr bwMode="auto">
          <a:xfrm>
            <a:off x="6850063" y="3494088"/>
            <a:ext cx="2254250" cy="276225"/>
          </a:xfrm>
          <a:custGeom>
            <a:avLst/>
            <a:gdLst>
              <a:gd name="T0" fmla="*/ 994569 w 21600"/>
              <a:gd name="T1" fmla="*/ 122237 h 21600"/>
              <a:gd name="T2" fmla="*/ 994569 w 21600"/>
              <a:gd name="T3" fmla="*/ 122237 h 21600"/>
              <a:gd name="T4" fmla="*/ 994569 w 21600"/>
              <a:gd name="T5" fmla="*/ 122237 h 21600"/>
              <a:gd name="T6" fmla="*/ 994569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b="1">
                <a:latin typeface="Arial" panose="020B0604020202020204" pitchFamily="34" charset="0"/>
                <a:cs typeface="Arial" panose="020B0604020202020204" pitchFamily="34" charset="0"/>
                <a:sym typeface="Arial" panose="020B0604020202020204" pitchFamily="34" charset="0"/>
              </a:rPr>
              <a:t>交换消息</a:t>
            </a:r>
            <a:endParaRPr lang="en-US" altLang="en-US" sz="1360"/>
          </a:p>
        </p:txBody>
      </p:sp>
      <p:sp>
        <p:nvSpPr>
          <p:cNvPr id="15403" name="AutoShape 42">
            <a:extLst>
              <a:ext uri="{FF2B5EF4-FFF2-40B4-BE49-F238E27FC236}">
                <a16:creationId xmlns:a16="http://schemas.microsoft.com/office/drawing/2014/main" id="{0A85C5BC-45F1-4B4F-B148-F217602E52F2}"/>
              </a:ext>
            </a:extLst>
          </p:cNvPr>
          <p:cNvSpPr>
            <a:spLocks/>
          </p:cNvSpPr>
          <p:nvPr/>
        </p:nvSpPr>
        <p:spPr bwMode="auto">
          <a:xfrm>
            <a:off x="8088313" y="2305050"/>
            <a:ext cx="2252662" cy="276225"/>
          </a:xfrm>
          <a:custGeom>
            <a:avLst/>
            <a:gdLst>
              <a:gd name="T0" fmla="*/ 993775 w 21600"/>
              <a:gd name="T1" fmla="*/ 122237 h 21600"/>
              <a:gd name="T2" fmla="*/ 993775 w 21600"/>
              <a:gd name="T3" fmla="*/ 122237 h 21600"/>
              <a:gd name="T4" fmla="*/ 993775 w 21600"/>
              <a:gd name="T5" fmla="*/ 122237 h 21600"/>
              <a:gd name="T6" fmla="*/ 993775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&lt;&lt;</a:t>
            </a:r>
            <a:r>
              <a:rPr lang="en-US" altLang="en-US" sz="1813" b="1">
                <a:latin typeface="Arial" panose="020B0604020202020204" pitchFamily="34" charset="0"/>
                <a:cs typeface="Arial" panose="020B0604020202020204" pitchFamily="34" charset="0"/>
                <a:sym typeface="Arial" panose="020B0604020202020204" pitchFamily="34" charset="0"/>
              </a:rPr>
              <a:t>通信</a:t>
            </a:r>
            <a:r>
              <a:rPr lang="en-US" altLang="en-US" sz="1813">
                <a:latin typeface="Arial" panose="020B0604020202020204" pitchFamily="34" charset="0"/>
                <a:cs typeface="Arial" panose="020B0604020202020204" pitchFamily="34" charset="0"/>
                <a:sym typeface="Arial" panose="020B0604020202020204" pitchFamily="34" charset="0"/>
              </a:rPr>
              <a:t>&gt;&gt;</a:t>
            </a:r>
            <a:endParaRPr lang="en-US" altLang="en-US" sz="1360"/>
          </a:p>
        </p:txBody>
      </p:sp>
      <p:sp>
        <p:nvSpPr>
          <p:cNvPr id="15404" name="AutoShape 43">
            <a:extLst>
              <a:ext uri="{FF2B5EF4-FFF2-40B4-BE49-F238E27FC236}">
                <a16:creationId xmlns:a16="http://schemas.microsoft.com/office/drawing/2014/main" id="{8168C2DE-9B7A-41E0-87A5-D5610715BE94}"/>
              </a:ext>
            </a:extLst>
          </p:cNvPr>
          <p:cNvSpPr>
            <a:spLocks/>
          </p:cNvSpPr>
          <p:nvPr/>
        </p:nvSpPr>
        <p:spPr bwMode="auto">
          <a:xfrm>
            <a:off x="8088313" y="2563813"/>
            <a:ext cx="2035175" cy="277812"/>
          </a:xfrm>
          <a:custGeom>
            <a:avLst/>
            <a:gdLst>
              <a:gd name="T0" fmla="*/ 897731 w 21600"/>
              <a:gd name="T1" fmla="*/ 122237 h 21600"/>
              <a:gd name="T2" fmla="*/ 897731 w 21600"/>
              <a:gd name="T3" fmla="*/ 122237 h 21600"/>
              <a:gd name="T4" fmla="*/ 897731 w 21600"/>
              <a:gd name="T5" fmla="*/ 122237 h 21600"/>
              <a:gd name="T6" fmla="*/ 897731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b="1" dirty="0">
                <a:latin typeface="Arial" panose="020B0604020202020204" pitchFamily="34" charset="0"/>
                <a:cs typeface="Arial" panose="020B0604020202020204" pitchFamily="34" charset="0"/>
                <a:sym typeface="Arial" panose="020B0604020202020204" pitchFamily="34" charset="0"/>
              </a:rPr>
              <a:t>看</a:t>
            </a:r>
            <a:r>
              <a:rPr lang="en-US" altLang="en-US" sz="1813" dirty="0">
                <a:latin typeface="Arial" panose="020B0604020202020204" pitchFamily="34" charset="0"/>
                <a:cs typeface="Arial" panose="020B0604020202020204" pitchFamily="34" charset="0"/>
                <a:sym typeface="Arial" panose="020B0604020202020204" pitchFamily="34" charset="0"/>
              </a:rPr>
              <a:t> </a:t>
            </a:r>
            <a:r>
              <a:rPr lang="en-US" altLang="en-US" sz="1813" b="1" dirty="0">
                <a:latin typeface="Arial" panose="020B0604020202020204" pitchFamily="34" charset="0"/>
                <a:cs typeface="Arial" panose="020B0604020202020204" pitchFamily="34" charset="0"/>
                <a:sym typeface="Arial" panose="020B0604020202020204" pitchFamily="34" charset="0"/>
              </a:rPr>
              <a:t>地址</a:t>
            </a:r>
            <a:endParaRPr lang="en-US" altLang="en-US" sz="1360" dirty="0"/>
          </a:p>
        </p:txBody>
      </p:sp>
      <p:cxnSp>
        <p:nvCxnSpPr>
          <p:cNvPr id="50218" name="Straight Arrow Connector 2">
            <a:extLst>
              <a:ext uri="{FF2B5EF4-FFF2-40B4-BE49-F238E27FC236}">
                <a16:creationId xmlns:a16="http://schemas.microsoft.com/office/drawing/2014/main" id="{2852CE06-E577-4F3C-AA6F-5D8247A4F26E}"/>
              </a:ext>
            </a:extLst>
          </p:cNvPr>
          <p:cNvCxnSpPr>
            <a:cxnSpLocks noChangeShapeType="1"/>
          </p:cNvCxnSpPr>
          <p:nvPr/>
        </p:nvCxnSpPr>
        <p:spPr bwMode="auto">
          <a:xfrm flipH="1">
            <a:off x="10340975" y="1554163"/>
            <a:ext cx="368300" cy="1482725"/>
          </a:xfrm>
          <a:prstGeom prst="straightConnector1">
            <a:avLst/>
          </a:prstGeom>
          <a:noFill/>
          <a:ln w="25400" algn="ctr">
            <a:solidFill>
              <a:srgbClr val="00CC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9B74DA46-C93B-4659-BAA2-7C56F9CEDA41}"/>
              </a:ext>
            </a:extLst>
          </p:cNvPr>
          <p:cNvSpPr txBox="1">
            <a:spLocks noGrp="1"/>
          </p:cNvSpPr>
          <p:nvPr>
            <p:ph type="title"/>
          </p:nvPr>
        </p:nvSpPr>
        <p:spPr>
          <a:xfrm>
            <a:off x="360363" y="0"/>
            <a:ext cx="12796837" cy="930275"/>
          </a:xfrm>
        </p:spPr>
        <p:txBody>
          <a:bodyPr lIns="0" tIns="0" rIns="0" bIns="0" rtlCol="0">
            <a:spAutoFit/>
          </a:bodyPr>
          <a:lstStyle/>
          <a:p>
            <a:pPr marL="38064">
              <a:defRPr/>
            </a:pPr>
            <a:r>
              <a:rPr sz="6044" spc="-45" dirty="0"/>
              <a:t>客户端-服务器</a:t>
            </a:r>
            <a:r>
              <a:rPr sz="6044" spc="-195" dirty="0"/>
              <a:t>-</a:t>
            </a:r>
            <a:r>
              <a:rPr sz="6044" spc="-1034" dirty="0"/>
              <a:t> </a:t>
            </a:r>
            <a:r>
              <a:rPr sz="6044" spc="30" dirty="0"/>
              <a:t>可 伸缩 性</a:t>
            </a:r>
          </a:p>
        </p:txBody>
      </p:sp>
      <p:sp>
        <p:nvSpPr>
          <p:cNvPr id="51203" name="object 23">
            <a:extLst>
              <a:ext uri="{FF2B5EF4-FFF2-40B4-BE49-F238E27FC236}">
                <a16:creationId xmlns:a16="http://schemas.microsoft.com/office/drawing/2014/main" id="{66730BFD-C040-49E0-8BA7-ECAB69C17B92}"/>
              </a:ext>
            </a:extLst>
          </p:cNvPr>
          <p:cNvSpPr txBox="1">
            <a:spLocks noChangeArrowheads="1"/>
          </p:cNvSpPr>
          <p:nvPr/>
        </p:nvSpPr>
        <p:spPr bwMode="auto">
          <a:xfrm>
            <a:off x="377825" y="1768475"/>
            <a:ext cx="12342813"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b="1">
                <a:latin typeface="Times New Roman" panose="02020603050405020304" pitchFamily="18" charset="0"/>
                <a:cs typeface="Times New Roman" panose="02020603050405020304" pitchFamily="18" charset="0"/>
              </a:rPr>
              <a:t>两种基本的缩放类型:</a:t>
            </a:r>
            <a:endParaRPr lang="zh-CN" altLang="zh-CN" sz="4000">
              <a:latin typeface="Times New Roman" panose="02020603050405020304" pitchFamily="18" charset="0"/>
              <a:cs typeface="Times New Roman" panose="02020603050405020304" pitchFamily="18" charset="0"/>
            </a:endParaRPr>
          </a:p>
          <a:p>
            <a:pPr>
              <a:lnSpc>
                <a:spcPct val="103000"/>
              </a:lnSpc>
              <a:spcBef>
                <a:spcPts val="888"/>
              </a:spcBef>
              <a:buFont typeface="Arial" panose="020B0604020202020204" pitchFamily="34" charset="0"/>
              <a:buChar char="•"/>
            </a:pPr>
            <a:r>
              <a:rPr lang="zh-CN" altLang="zh-CN" sz="4000" b="1">
                <a:latin typeface="Times New Roman" panose="02020603050405020304" pitchFamily="18" charset="0"/>
                <a:cs typeface="Times New Roman" panose="02020603050405020304" pitchFamily="18" charset="0"/>
              </a:rPr>
              <a:t>垂直</a:t>
            </a:r>
            <a:r>
              <a:rPr lang="zh-CN" altLang="zh-CN" sz="4000">
                <a:latin typeface="Times New Roman" panose="02020603050405020304" pitchFamily="18" charset="0"/>
                <a:cs typeface="Times New Roman" panose="02020603050405020304" pitchFamily="18" charset="0"/>
              </a:rPr>
              <a:t>, 通过增加单个机器的计算能力 (放大)</a:t>
            </a:r>
          </a:p>
          <a:p>
            <a:pPr>
              <a:spcBef>
                <a:spcPts val="1000"/>
              </a:spcBef>
              <a:buFont typeface="Arial" panose="020B0604020202020204" pitchFamily="34" charset="0"/>
              <a:buChar char="•"/>
            </a:pPr>
            <a:r>
              <a:rPr lang="zh-CN" altLang="zh-CN" sz="4000" b="1">
                <a:latin typeface="Times New Roman" panose="02020603050405020304" pitchFamily="18" charset="0"/>
                <a:cs typeface="Times New Roman" panose="02020603050405020304" pitchFamily="18" charset="0"/>
              </a:rPr>
              <a:t>水平</a:t>
            </a:r>
            <a:r>
              <a:rPr lang="zh-CN" altLang="zh-CN" sz="4000">
                <a:latin typeface="Times New Roman" panose="02020603050405020304" pitchFamily="18" charset="0"/>
                <a:cs typeface="Times New Roman" panose="02020603050405020304" pitchFamily="18" charset="0"/>
              </a:rPr>
              <a:t>, 添加更多的机器 (扩展)</a:t>
            </a:r>
          </a:p>
          <a:p>
            <a:pPr>
              <a:buFont typeface="Arial" panose="020B0604020202020204" pitchFamily="34" charset="0"/>
              <a:buChar char="•"/>
            </a:pPr>
            <a:endParaRPr lang="zh-CN" altLang="zh-CN" sz="40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zh-CN" altLang="zh-CN" sz="4000">
              <a:latin typeface="Times New Roman" panose="02020603050405020304" pitchFamily="18" charset="0"/>
              <a:cs typeface="Times New Roman" panose="02020603050405020304" pitchFamily="18" charset="0"/>
            </a:endParaRPr>
          </a:p>
          <a:p>
            <a:pPr>
              <a:spcBef>
                <a:spcPts val="1913"/>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注意: 缩放策略不特定于客户端-服务器体系结构</a:t>
            </a:r>
          </a:p>
        </p:txBody>
      </p:sp>
    </p:spTree>
  </p:cSld>
  <p:clrMapOvr>
    <a:masterClrMapping/>
  </p:clrMapOvr>
  <p:transition>
    <p:cut/>
  </p:transition>
</p:sld>
</file>

<file path=ppt/slides/slide1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330C44CE-8C62-4F66-8480-22BECDB621E5}"/>
              </a:ext>
            </a:extLst>
          </p:cNvPr>
          <p:cNvSpPr txBox="1">
            <a:spLocks noGrp="1"/>
          </p:cNvSpPr>
          <p:nvPr>
            <p:ph type="title"/>
          </p:nvPr>
        </p:nvSpPr>
        <p:spPr>
          <a:xfrm>
            <a:off x="361950" y="31750"/>
            <a:ext cx="13111163" cy="930275"/>
          </a:xfrm>
        </p:spPr>
        <p:txBody>
          <a:bodyPr lIns="0" tIns="0" rIns="0" bIns="0" rtlCol="0">
            <a:spAutoFit/>
          </a:bodyPr>
          <a:lstStyle/>
          <a:p>
            <a:pPr marL="38064">
              <a:defRPr/>
            </a:pPr>
            <a:r>
              <a:rPr sz="6044" spc="-45" dirty="0"/>
              <a:t>客户端-服务器</a:t>
            </a:r>
            <a:r>
              <a:rPr sz="6044" spc="-195" dirty="0"/>
              <a:t>-</a:t>
            </a:r>
            <a:r>
              <a:rPr sz="6044" spc="-1034" dirty="0"/>
              <a:t> </a:t>
            </a:r>
            <a:r>
              <a:rPr sz="6044" spc="30" dirty="0"/>
              <a:t>可 伸缩 性</a:t>
            </a:r>
          </a:p>
        </p:txBody>
      </p:sp>
      <p:sp>
        <p:nvSpPr>
          <p:cNvPr id="52227" name="object 25">
            <a:extLst>
              <a:ext uri="{FF2B5EF4-FFF2-40B4-BE49-F238E27FC236}">
                <a16:creationId xmlns:a16="http://schemas.microsoft.com/office/drawing/2014/main" id="{5B2EF34E-335E-4E74-A5C8-557E1E00EBA8}"/>
              </a:ext>
            </a:extLst>
          </p:cNvPr>
          <p:cNvSpPr>
            <a:spLocks noGrp="1"/>
          </p:cNvSpPr>
          <p:nvPr>
            <p:ph type="body" idx="1"/>
          </p:nvPr>
        </p:nvSpPr>
        <p:spPr>
          <a:xfrm>
            <a:off x="366713" y="1447800"/>
            <a:ext cx="13106400" cy="5465763"/>
          </a:xfrm>
        </p:spPr>
        <p:txBody>
          <a:bodyPr lIns="0" tIns="715622" rIns="0" bIns="0">
            <a:spAutoFit/>
          </a:bodyPr>
          <a:lstStyle/>
          <a:p>
            <a:pPr marL="865188"/>
            <a:r>
              <a:rPr lang="zh-CN" altLang="zh-CN" sz="4000">
                <a:latin typeface="Times New Roman" panose="02020603050405020304" pitchFamily="18" charset="0"/>
                <a:cs typeface="Times New Roman" panose="02020603050405020304" pitchFamily="18" charset="0"/>
              </a:rPr>
              <a:t>垂直缩放通常是唯一的选项</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特别是如果系统没有从地面进行设计, 以允许分布式处理</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垂直缩放在虚拟环境中变得更容易 (虚拟机而不是物理)</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因为系统可以转移到一个更强大的机器, 没有系统知道</a:t>
            </a:r>
          </a:p>
        </p:txBody>
      </p:sp>
    </p:spTree>
  </p:cSld>
  <p:clrMapOvr>
    <a:masterClrMapping/>
  </p:clrMapOvr>
  <p:transition>
    <p:cut/>
  </p:transition>
</p:sld>
</file>

<file path=ppt/slides/slide1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3E0CAC34-1F02-4E79-9BD9-2FF04EC5AD18}"/>
              </a:ext>
            </a:extLst>
          </p:cNvPr>
          <p:cNvSpPr txBox="1">
            <a:spLocks noGrp="1"/>
          </p:cNvSpPr>
          <p:nvPr>
            <p:ph type="title"/>
          </p:nvPr>
        </p:nvSpPr>
        <p:spPr>
          <a:xfrm>
            <a:off x="228600" y="0"/>
            <a:ext cx="13263563" cy="930275"/>
          </a:xfrm>
        </p:spPr>
        <p:txBody>
          <a:bodyPr lIns="0" tIns="0" rIns="0" bIns="0" rtlCol="0">
            <a:spAutoFit/>
          </a:bodyPr>
          <a:lstStyle/>
          <a:p>
            <a:pPr marL="38064">
              <a:defRPr/>
            </a:pPr>
            <a:r>
              <a:rPr sz="6044" spc="-45" dirty="0"/>
              <a:t>客户端-服务器</a:t>
            </a:r>
            <a:r>
              <a:rPr sz="6044" spc="-195" dirty="0"/>
              <a:t>-</a:t>
            </a:r>
            <a:r>
              <a:rPr sz="6044" spc="-1034" dirty="0"/>
              <a:t> </a:t>
            </a:r>
            <a:r>
              <a:rPr sz="6044" spc="30" dirty="0"/>
              <a:t>可 伸缩 性</a:t>
            </a:r>
          </a:p>
        </p:txBody>
      </p:sp>
      <p:sp>
        <p:nvSpPr>
          <p:cNvPr id="48131" name="object 24">
            <a:extLst>
              <a:ext uri="{FF2B5EF4-FFF2-40B4-BE49-F238E27FC236}">
                <a16:creationId xmlns:a16="http://schemas.microsoft.com/office/drawing/2014/main" id="{7B3BBC9F-71AC-4848-8B75-078613E60EB9}"/>
              </a:ext>
            </a:extLst>
          </p:cNvPr>
          <p:cNvSpPr>
            <a:spLocks noGrp="1"/>
          </p:cNvSpPr>
          <p:nvPr>
            <p:ph type="body" idx="1"/>
          </p:nvPr>
        </p:nvSpPr>
        <p:spPr>
          <a:xfrm>
            <a:off x="412750" y="1447800"/>
            <a:ext cx="13079413" cy="5591175"/>
          </a:xfrm>
        </p:spPr>
        <p:txBody>
          <a:bodyPr lIns="0" tIns="1208945" rIns="0" bIns="0">
            <a:spAutoFit/>
          </a:bodyPr>
          <a:lstStyle/>
          <a:p>
            <a:pPr marL="865758" indent="-514657">
              <a:defRPr/>
            </a:pPr>
            <a:r>
              <a:rPr lang="zh-CN" altLang="zh-CN" sz="4396" dirty="0">
                <a:latin typeface="Times New Roman" panose="02020603050405020304" pitchFamily="18" charset="0"/>
                <a:cs typeface="Times New Roman" panose="02020603050405020304" pitchFamily="18" charset="0"/>
              </a:rPr>
              <a:t>水平缩放应为可伸缩性提供高上限</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需要系统的支持, 不是每个系统都允许分发</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可能导致通信开销高, 因为节点之间的同步</a:t>
            </a:r>
          </a:p>
        </p:txBody>
      </p:sp>
    </p:spTree>
  </p:cSld>
  <p:clrMapOvr>
    <a:masterClrMapping/>
  </p:clrMapOvr>
  <p:transition>
    <p:cut/>
  </p:transition>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2C65B25C-C502-4A03-92F9-A392863E2476}"/>
              </a:ext>
            </a:extLst>
          </p:cNvPr>
          <p:cNvSpPr>
            <a:spLocks noGrp="1"/>
          </p:cNvSpPr>
          <p:nvPr>
            <p:ph type="title"/>
          </p:nvPr>
        </p:nvSpPr>
        <p:spPr>
          <a:xfrm>
            <a:off x="596900" y="-1495425"/>
            <a:ext cx="11861800" cy="1779588"/>
          </a:xfrm>
        </p:spPr>
        <p:txBody>
          <a:bodyPr/>
          <a:lstStyle/>
          <a:p>
            <a:pPr>
              <a:defRPr/>
            </a:pPr>
            <a:endParaRPr lang="zh-CN" altLang="en-US" sz="6594"/>
          </a:p>
        </p:txBody>
      </p:sp>
      <p:sp>
        <p:nvSpPr>
          <p:cNvPr id="33795" name="object 3">
            <a:extLst>
              <a:ext uri="{FF2B5EF4-FFF2-40B4-BE49-F238E27FC236}">
                <a16:creationId xmlns:a16="http://schemas.microsoft.com/office/drawing/2014/main" id="{900B0D88-8F87-44C0-9576-45E367DFBB8A}"/>
              </a:ext>
            </a:extLst>
          </p:cNvPr>
          <p:cNvSpPr>
            <a:spLocks noChangeArrowheads="1"/>
          </p:cNvSpPr>
          <p:nvPr/>
        </p:nvSpPr>
        <p:spPr bwMode="auto">
          <a:xfrm>
            <a:off x="787400" y="2390775"/>
            <a:ext cx="12493625" cy="41814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33796" name="object 4">
            <a:extLst>
              <a:ext uri="{FF2B5EF4-FFF2-40B4-BE49-F238E27FC236}">
                <a16:creationId xmlns:a16="http://schemas.microsoft.com/office/drawing/2014/main" id="{4C23C8D1-FE3D-4DD2-8E3E-EB0437DE7370}"/>
              </a:ext>
            </a:extLst>
          </p:cNvPr>
          <p:cNvSpPr>
            <a:spLocks/>
          </p:cNvSpPr>
          <p:nvPr/>
        </p:nvSpPr>
        <p:spPr bwMode="auto">
          <a:xfrm>
            <a:off x="882650" y="2443163"/>
            <a:ext cx="12303125" cy="3990975"/>
          </a:xfrm>
          <a:custGeom>
            <a:avLst/>
            <a:gdLst>
              <a:gd name="T0" fmla="*/ 26675016 w 8140700"/>
              <a:gd name="T1" fmla="*/ 0 h 2641600"/>
              <a:gd name="T2" fmla="*/ 548489 w 8140700"/>
              <a:gd name="T3" fmla="*/ 0 h 2641600"/>
              <a:gd name="T4" fmla="*/ 402675 w 8140700"/>
              <a:gd name="T5" fmla="*/ 19565 h 2641600"/>
              <a:gd name="T6" fmla="*/ 271650 w 8140700"/>
              <a:gd name="T7" fmla="*/ 74782 h 2641600"/>
              <a:gd name="T8" fmla="*/ 160648 w 8140700"/>
              <a:gd name="T9" fmla="*/ 160435 h 2641600"/>
              <a:gd name="T10" fmla="*/ 74882 w 8140700"/>
              <a:gd name="T11" fmla="*/ 271285 h 2641600"/>
              <a:gd name="T12" fmla="*/ 19591 w 8140700"/>
              <a:gd name="T13" fmla="*/ 402136 h 2641600"/>
              <a:gd name="T14" fmla="*/ 0 w 8140700"/>
              <a:gd name="T15" fmla="*/ 547751 h 2641600"/>
              <a:gd name="T16" fmla="*/ 0 w 8140700"/>
              <a:gd name="T17" fmla="*/ 8274234 h 2641600"/>
              <a:gd name="T18" fmla="*/ 19591 w 8140700"/>
              <a:gd name="T19" fmla="*/ 8419851 h 2641600"/>
              <a:gd name="T20" fmla="*/ 74882 w 8140700"/>
              <a:gd name="T21" fmla="*/ 8550697 h 2641600"/>
              <a:gd name="T22" fmla="*/ 160648 w 8140700"/>
              <a:gd name="T23" fmla="*/ 8661553 h 2641600"/>
              <a:gd name="T24" fmla="*/ 271650 w 8140700"/>
              <a:gd name="T25" fmla="*/ 8747202 h 2641600"/>
              <a:gd name="T26" fmla="*/ 402675 w 8140700"/>
              <a:gd name="T27" fmla="*/ 8802424 h 2641600"/>
              <a:gd name="T28" fmla="*/ 548489 w 8140700"/>
              <a:gd name="T29" fmla="*/ 8821992 h 2641600"/>
              <a:gd name="T30" fmla="*/ 26675016 w 8140700"/>
              <a:gd name="T31" fmla="*/ 8821992 h 2641600"/>
              <a:gd name="T32" fmla="*/ 26820829 w 8140700"/>
              <a:gd name="T33" fmla="*/ 8802424 h 2641600"/>
              <a:gd name="T34" fmla="*/ 26951855 w 8140700"/>
              <a:gd name="T35" fmla="*/ 8747202 h 2641600"/>
              <a:gd name="T36" fmla="*/ 27062856 w 8140700"/>
              <a:gd name="T37" fmla="*/ 8661553 h 2641600"/>
              <a:gd name="T38" fmla="*/ 27148619 w 8140700"/>
              <a:gd name="T39" fmla="*/ 8550697 h 2641600"/>
              <a:gd name="T40" fmla="*/ 27203915 w 8140700"/>
              <a:gd name="T41" fmla="*/ 8419851 h 2641600"/>
              <a:gd name="T42" fmla="*/ 27223509 w 8140700"/>
              <a:gd name="T43" fmla="*/ 8274234 h 2641600"/>
              <a:gd name="T44" fmla="*/ 27223509 w 8140700"/>
              <a:gd name="T45" fmla="*/ 547751 h 2641600"/>
              <a:gd name="T46" fmla="*/ 27203915 w 8140700"/>
              <a:gd name="T47" fmla="*/ 402136 h 2641600"/>
              <a:gd name="T48" fmla="*/ 27148619 w 8140700"/>
              <a:gd name="T49" fmla="*/ 271285 h 2641600"/>
              <a:gd name="T50" fmla="*/ 27062856 w 8140700"/>
              <a:gd name="T51" fmla="*/ 160435 h 2641600"/>
              <a:gd name="T52" fmla="*/ 26951855 w 8140700"/>
              <a:gd name="T53" fmla="*/ 74782 h 2641600"/>
              <a:gd name="T54" fmla="*/ 26820829 w 8140700"/>
              <a:gd name="T55" fmla="*/ 19565 h 2641600"/>
              <a:gd name="T56" fmla="*/ 26675016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797" name="object 5">
            <a:extLst>
              <a:ext uri="{FF2B5EF4-FFF2-40B4-BE49-F238E27FC236}">
                <a16:creationId xmlns:a16="http://schemas.microsoft.com/office/drawing/2014/main" id="{6BE43B87-AEB9-4522-B86B-7868C4DC3B6A}"/>
              </a:ext>
            </a:extLst>
          </p:cNvPr>
          <p:cNvSpPr>
            <a:spLocks/>
          </p:cNvSpPr>
          <p:nvPr/>
        </p:nvSpPr>
        <p:spPr bwMode="auto">
          <a:xfrm>
            <a:off x="0" y="8664575"/>
            <a:ext cx="13817600" cy="403225"/>
          </a:xfrm>
          <a:custGeom>
            <a:avLst/>
            <a:gdLst>
              <a:gd name="T0" fmla="*/ 0 w 9144000"/>
              <a:gd name="T1" fmla="*/ 895965 h 266700"/>
              <a:gd name="T2" fmla="*/ 0 w 9144000"/>
              <a:gd name="T3" fmla="*/ 0 h 266700"/>
              <a:gd name="T4" fmla="*/ 30570304 w 9144000"/>
              <a:gd name="T5" fmla="*/ 0 h 266700"/>
              <a:gd name="T6" fmla="*/ 30570304 w 9144000"/>
              <a:gd name="T7" fmla="*/ 895965 h 266700"/>
              <a:gd name="T8" fmla="*/ 0 w 9144000"/>
              <a:gd name="T9" fmla="*/ 895965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 name="object 8">
            <a:extLst>
              <a:ext uri="{FF2B5EF4-FFF2-40B4-BE49-F238E27FC236}">
                <a16:creationId xmlns:a16="http://schemas.microsoft.com/office/drawing/2014/main" id="{6BF6D197-F871-4438-8EBD-20CEEBE07570}"/>
              </a:ext>
            </a:extLst>
          </p:cNvPr>
          <p:cNvSpPr txBox="1">
            <a:spLocks/>
          </p:cNvSpPr>
          <p:nvPr/>
        </p:nvSpPr>
        <p:spPr bwMode="auto">
          <a:xfrm>
            <a:off x="2187575" y="4125913"/>
            <a:ext cx="100488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4800" kern="1200">
                <a:solidFill>
                  <a:schemeClr val="bg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ea typeface="宋体" pitchFamily="2" charset="-122"/>
              </a:defRPr>
            </a:lvl2pPr>
            <a:lvl3pPr algn="ctr" rtl="0" eaLnBrk="0" fontAlgn="base" hangingPunct="0">
              <a:spcBef>
                <a:spcPct val="0"/>
              </a:spcBef>
              <a:spcAft>
                <a:spcPct val="0"/>
              </a:spcAft>
              <a:defRPr sz="4800">
                <a:solidFill>
                  <a:schemeClr val="tx1"/>
                </a:solidFill>
                <a:latin typeface="Calibri" pitchFamily="34" charset="0"/>
                <a:ea typeface="宋体" pitchFamily="2" charset="-122"/>
              </a:defRPr>
            </a:lvl3pPr>
            <a:lvl4pPr algn="ctr" rtl="0" eaLnBrk="0" fontAlgn="base" hangingPunct="0">
              <a:spcBef>
                <a:spcPct val="0"/>
              </a:spcBef>
              <a:spcAft>
                <a:spcPct val="0"/>
              </a:spcAft>
              <a:defRPr sz="4800">
                <a:solidFill>
                  <a:schemeClr val="tx1"/>
                </a:solidFill>
                <a:latin typeface="Calibri" pitchFamily="34" charset="0"/>
                <a:ea typeface="宋体" pitchFamily="2" charset="-122"/>
              </a:defRPr>
            </a:lvl4pPr>
            <a:lvl5pPr algn="ctr" rtl="0" eaLnBrk="0" fontAlgn="base" hangingPunct="0">
              <a:spcBef>
                <a:spcPct val="0"/>
              </a:spcBef>
              <a:spcAft>
                <a:spcPct val="0"/>
              </a:spcAft>
              <a:defRPr sz="4800">
                <a:solidFill>
                  <a:schemeClr val="tx1"/>
                </a:solidFill>
                <a:latin typeface="Calibri" pitchFamily="34" charset="0"/>
                <a:ea typeface="宋体" pitchFamily="2" charset="-122"/>
              </a:defRPr>
            </a:lvl5pPr>
            <a:lvl6pPr marL="502861" algn="ctr" rtl="0" fontAlgn="base">
              <a:spcBef>
                <a:spcPct val="0"/>
              </a:spcBef>
              <a:spcAft>
                <a:spcPct val="0"/>
              </a:spcAft>
              <a:defRPr sz="4840">
                <a:solidFill>
                  <a:schemeClr val="tx1"/>
                </a:solidFill>
                <a:latin typeface="Calibri" pitchFamily="34" charset="0"/>
                <a:ea typeface="宋体" pitchFamily="2" charset="-122"/>
              </a:defRPr>
            </a:lvl6pPr>
            <a:lvl7pPr marL="1005722" algn="ctr" rtl="0" fontAlgn="base">
              <a:spcBef>
                <a:spcPct val="0"/>
              </a:spcBef>
              <a:spcAft>
                <a:spcPct val="0"/>
              </a:spcAft>
              <a:defRPr sz="4840">
                <a:solidFill>
                  <a:schemeClr val="tx1"/>
                </a:solidFill>
                <a:latin typeface="Calibri" pitchFamily="34" charset="0"/>
                <a:ea typeface="宋体" pitchFamily="2" charset="-122"/>
              </a:defRPr>
            </a:lvl7pPr>
            <a:lvl8pPr marL="1508584" algn="ctr" rtl="0" fontAlgn="base">
              <a:spcBef>
                <a:spcPct val="0"/>
              </a:spcBef>
              <a:spcAft>
                <a:spcPct val="0"/>
              </a:spcAft>
              <a:defRPr sz="4840">
                <a:solidFill>
                  <a:schemeClr val="tx1"/>
                </a:solidFill>
                <a:latin typeface="Calibri" pitchFamily="34" charset="0"/>
                <a:ea typeface="宋体" pitchFamily="2" charset="-122"/>
              </a:defRPr>
            </a:lvl8pPr>
            <a:lvl9pPr marL="2011445" algn="ctr" rtl="0" fontAlgn="base">
              <a:spcBef>
                <a:spcPct val="0"/>
              </a:spcBef>
              <a:spcAft>
                <a:spcPct val="0"/>
              </a:spcAft>
              <a:defRPr sz="4840">
                <a:solidFill>
                  <a:schemeClr val="tx1"/>
                </a:solidFill>
                <a:latin typeface="Calibri" pitchFamily="34" charset="0"/>
                <a:ea typeface="宋体" pitchFamily="2" charset="-122"/>
              </a:defRPr>
            </a:lvl9pPr>
          </a:lstStyle>
          <a:p>
            <a:pPr marL="19191" indent="345431" algn="ctr">
              <a:lnSpc>
                <a:spcPts val="5742"/>
              </a:lnSpc>
              <a:defRPr/>
            </a:pPr>
            <a:r>
              <a:rPr lang="en-US" altLang="zh-CN" sz="7253" spc="8"/>
              <a:t>式样和样式 II</a:t>
            </a:r>
            <a:endParaRPr lang="zh-CN" altLang="zh-CN" sz="7253" dirty="0"/>
          </a:p>
        </p:txBody>
      </p:sp>
    </p:spTree>
  </p:cSld>
  <p:clrMapOvr>
    <a:masterClrMapping/>
  </p:clrMapOvr>
  <p:transition>
    <p:cut/>
  </p:transition>
</p:sld>
</file>

<file path=ppt/slides/slide2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E7DDF432-BEE4-43FA-88AC-A8DDEDBC603C}"/>
              </a:ext>
            </a:extLst>
          </p:cNvPr>
          <p:cNvSpPr txBox="1">
            <a:spLocks noGrp="1"/>
          </p:cNvSpPr>
          <p:nvPr>
            <p:ph type="title"/>
          </p:nvPr>
        </p:nvSpPr>
        <p:spPr>
          <a:xfrm>
            <a:off x="307975" y="57150"/>
            <a:ext cx="13309600" cy="930275"/>
          </a:xfrm>
        </p:spPr>
        <p:txBody>
          <a:bodyPr lIns="0" tIns="0" rIns="0" bIns="0" rtlCol="0">
            <a:spAutoFit/>
          </a:bodyPr>
          <a:lstStyle/>
          <a:p>
            <a:pPr marL="38064">
              <a:defRPr/>
            </a:pPr>
            <a:r>
              <a:rPr sz="6044" spc="-45" dirty="0"/>
              <a:t>客户端-服务器</a:t>
            </a:r>
            <a:r>
              <a:rPr sz="6044" spc="-195" dirty="0"/>
              <a:t>-</a:t>
            </a:r>
            <a:r>
              <a:rPr sz="6044" spc="-1034" dirty="0"/>
              <a:t> </a:t>
            </a:r>
            <a:r>
              <a:rPr sz="6044" spc="30" dirty="0"/>
              <a:t>可 伸缩 性</a:t>
            </a:r>
          </a:p>
        </p:txBody>
      </p:sp>
      <p:sp>
        <p:nvSpPr>
          <p:cNvPr id="49155" name="object 25">
            <a:extLst>
              <a:ext uri="{FF2B5EF4-FFF2-40B4-BE49-F238E27FC236}">
                <a16:creationId xmlns:a16="http://schemas.microsoft.com/office/drawing/2014/main" id="{BFF0D948-C201-401F-A25D-F2415824DE51}"/>
              </a:ext>
            </a:extLst>
          </p:cNvPr>
          <p:cNvSpPr>
            <a:spLocks noGrp="1"/>
          </p:cNvSpPr>
          <p:nvPr>
            <p:ph type="body" idx="1"/>
          </p:nvPr>
        </p:nvSpPr>
        <p:spPr>
          <a:xfrm>
            <a:off x="523875" y="955675"/>
            <a:ext cx="12877800" cy="5648325"/>
          </a:xfrm>
        </p:spPr>
        <p:txBody>
          <a:bodyPr lIns="0" tIns="911031" rIns="0" bIns="0">
            <a:spAutoFit/>
          </a:bodyPr>
          <a:lstStyle/>
          <a:p>
            <a:pPr marL="865758" indent="-514657">
              <a:lnSpc>
                <a:spcPct val="103000"/>
              </a:lnSpc>
              <a:defRPr/>
            </a:pPr>
            <a:r>
              <a:rPr lang="zh-CN" altLang="zh-CN" sz="4396" dirty="0">
                <a:latin typeface="Times New Roman" panose="02020603050405020304" pitchFamily="18" charset="0"/>
                <a:cs typeface="Times New Roman" panose="02020603050405020304" pitchFamily="18" charset="0"/>
              </a:rPr>
              <a:t>分布式服务器需要专门设计, 以允许水平缩放</a:t>
            </a: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通常会更努力地开发升级到更大的机器可能会更便宜</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哪个策略 (放大或扩展) 更合适, 取决于实际的系统。</a:t>
            </a:r>
          </a:p>
        </p:txBody>
      </p:sp>
    </p:spTree>
  </p:cSld>
  <p:clrMapOvr>
    <a:masterClrMapping/>
  </p:clrMapOvr>
  <p:transition>
    <p:cut/>
  </p:transition>
</p:sld>
</file>

<file path=ppt/slides/slide2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EAD59E0C-0111-43F4-921B-252FA9C1EE53}"/>
              </a:ext>
            </a:extLst>
          </p:cNvPr>
          <p:cNvSpPr txBox="1">
            <a:spLocks noGrp="1"/>
          </p:cNvSpPr>
          <p:nvPr>
            <p:ph type="title"/>
          </p:nvPr>
        </p:nvSpPr>
        <p:spPr>
          <a:xfrm>
            <a:off x="404813" y="152400"/>
            <a:ext cx="13111162" cy="930275"/>
          </a:xfrm>
        </p:spPr>
        <p:txBody>
          <a:bodyPr lIns="0" tIns="0" rIns="0" bIns="0" rtlCol="0">
            <a:spAutoFit/>
          </a:bodyPr>
          <a:lstStyle/>
          <a:p>
            <a:pPr marL="38064">
              <a:defRPr/>
            </a:pPr>
            <a:r>
              <a:rPr sz="6044" spc="-45" dirty="0"/>
              <a:t>客户端-服务器</a:t>
            </a:r>
          </a:p>
        </p:txBody>
      </p:sp>
      <p:sp>
        <p:nvSpPr>
          <p:cNvPr id="50179" name="object 28">
            <a:extLst>
              <a:ext uri="{FF2B5EF4-FFF2-40B4-BE49-F238E27FC236}">
                <a16:creationId xmlns:a16="http://schemas.microsoft.com/office/drawing/2014/main" id="{862189B7-BB45-4077-9722-A6A125BEE268}"/>
              </a:ext>
            </a:extLst>
          </p:cNvPr>
          <p:cNvSpPr>
            <a:spLocks noGrp="1"/>
          </p:cNvSpPr>
          <p:nvPr>
            <p:ph type="body" idx="1"/>
          </p:nvPr>
        </p:nvSpPr>
        <p:spPr>
          <a:xfrm>
            <a:off x="442913" y="1219200"/>
            <a:ext cx="13034962" cy="5324475"/>
          </a:xfrm>
        </p:spPr>
        <p:txBody>
          <a:bodyPr lIns="0" tIns="0" rIns="0" bIns="0">
            <a:spAutoFit/>
          </a:bodyPr>
          <a:lstStyle/>
          <a:p>
            <a:pPr marL="37073" indent="-514657">
              <a:defRPr/>
            </a:pPr>
            <a:r>
              <a:rPr lang="zh-CN" altLang="zh-CN" sz="4000" b="1" dirty="0">
                <a:latin typeface="Times New Roman" panose="02020603050405020304" pitchFamily="18" charset="0"/>
                <a:cs typeface="Times New Roman" panose="02020603050405020304" pitchFamily="18" charset="0"/>
              </a:rPr>
              <a:t>状态与无状态</a:t>
            </a:r>
          </a:p>
          <a:p>
            <a:pPr marL="641141" lvl="1" indent="-427427">
              <a:lnSpc>
                <a:spcPct val="103000"/>
              </a:lnSpc>
              <a:spcBef>
                <a:spcPts val="893"/>
              </a:spcBef>
              <a:defRPr/>
            </a:pPr>
            <a:r>
              <a:rPr lang="zh-CN" altLang="zh-CN" sz="3313" dirty="0">
                <a:latin typeface="Times New Roman" panose="02020603050405020304" pitchFamily="18" charset="0"/>
                <a:cs typeface="Times New Roman" panose="02020603050405020304" pitchFamily="18" charset="0"/>
              </a:rPr>
              <a:t>如果客户端-服务器通信是有状态的, 服务器将跟踪应用程序状态</a:t>
            </a:r>
          </a:p>
          <a:p>
            <a:pPr marL="641141" lvl="1" indent="-427427">
              <a:spcBef>
                <a:spcPts val="996"/>
              </a:spcBef>
              <a:defRPr/>
            </a:pPr>
            <a:r>
              <a:rPr lang="zh-CN" altLang="zh-CN" sz="3313" dirty="0">
                <a:latin typeface="Times New Roman" panose="02020603050405020304" pitchFamily="18" charset="0"/>
                <a:cs typeface="Times New Roman" panose="02020603050405020304" pitchFamily="18" charset="0"/>
              </a:rPr>
              <a:t>通常提供句柄或会话 id</a:t>
            </a:r>
          </a:p>
          <a:p>
            <a:pPr marL="641141" lvl="1" indent="-427427">
              <a:spcBef>
                <a:spcPts val="533"/>
              </a:spcBef>
              <a:defRPr/>
            </a:pPr>
            <a:r>
              <a:rPr lang="zh-CN" altLang="zh-CN" sz="3313" dirty="0">
                <a:latin typeface="Times New Roman" panose="02020603050405020304" pitchFamily="18" charset="0"/>
                <a:cs typeface="Times New Roman" panose="02020603050405020304" pitchFamily="18" charset="0"/>
              </a:rPr>
              <a:t>然后客户端可以操作服务器上的状态, 例如:</a:t>
            </a:r>
          </a:p>
          <a:p>
            <a:pPr marL="1245207" lvl="2" indent="-342378">
              <a:spcBef>
                <a:spcPts val="533"/>
              </a:spcBef>
              <a:defRPr/>
            </a:pPr>
            <a:r>
              <a:rPr lang="zh-CN" altLang="zh-CN" sz="3051" dirty="0">
                <a:latin typeface="Times New Roman" panose="02020603050405020304" pitchFamily="18" charset="0"/>
                <a:cs typeface="Times New Roman" panose="02020603050405020304" pitchFamily="18" charset="0"/>
              </a:rPr>
              <a:t>打开文件 (返回文件句柄) 追加行</a:t>
            </a:r>
          </a:p>
          <a:p>
            <a:pPr marL="1245207" lvl="2" indent="-342378">
              <a:lnSpc>
                <a:spcPts val="3589"/>
              </a:lnSpc>
              <a:defRPr/>
            </a:pPr>
            <a:r>
              <a:rPr lang="zh-CN" altLang="zh-CN" sz="3051" dirty="0">
                <a:latin typeface="Times New Roman" panose="02020603050405020304" pitchFamily="18" charset="0"/>
                <a:cs typeface="Times New Roman" panose="02020603050405020304" pitchFamily="18" charset="0"/>
              </a:rPr>
              <a:t>关闭文件</a:t>
            </a:r>
          </a:p>
          <a:p>
            <a:pPr marL="641141" lvl="1" indent="-427427">
              <a:lnSpc>
                <a:spcPct val="103000"/>
              </a:lnSpc>
              <a:spcBef>
                <a:spcPts val="1545"/>
              </a:spcBef>
              <a:defRPr/>
            </a:pPr>
            <a:r>
              <a:rPr lang="zh-CN" altLang="zh-CN" sz="3313" dirty="0">
                <a:latin typeface="Times New Roman" panose="02020603050405020304" pitchFamily="18" charset="0"/>
                <a:cs typeface="Times New Roman" panose="02020603050405020304" pitchFamily="18" charset="0"/>
              </a:rPr>
              <a:t>客户更容易, 因为他们不需要管理的状态⇒需要, 如果再加上瘦客户端</a:t>
            </a:r>
          </a:p>
        </p:txBody>
      </p:sp>
      <p:sp>
        <p:nvSpPr>
          <p:cNvPr id="34" name="object 34">
            <a:extLst>
              <a:ext uri="{FF2B5EF4-FFF2-40B4-BE49-F238E27FC236}">
                <a16:creationId xmlns:a16="http://schemas.microsoft.com/office/drawing/2014/main" id="{DA57AE5B-4950-4618-83C1-A6884C769C0F}"/>
              </a:ext>
            </a:extLst>
          </p:cNvPr>
          <p:cNvSpPr>
            <a:spLocks noGrp="1"/>
          </p:cNvSpPr>
          <p:nvPr>
            <p:ph type="sldNum" sz="quarter" idx="12"/>
          </p:nvPr>
        </p:nvSpPr>
        <p:spPr>
          <a:xfrm>
            <a:off x="12858750" y="8374063"/>
            <a:ext cx="901700" cy="1243012"/>
          </a:xfrm>
        </p:spPr>
        <p:txBody>
          <a:bodyPr lIns="0" tIns="1903" rIns="0" bIns="0" rtlCol="0">
            <a:spAutoFit/>
          </a:bodyPr>
          <a:lstStyle/>
          <a:p>
            <a:pPr marL="38064" eaLnBrk="1" hangingPunct="1">
              <a:spcBef>
                <a:spcPts val="15"/>
              </a:spcBef>
              <a:defRPr/>
            </a:pPr>
            <a:r>
              <a:rPr spc="-76" dirty="0">
                <a:latin typeface="+mn-lt"/>
                <a:hlinkClick r:id="rId2" action="ppaction://hlinksldjump"/>
              </a:rPr>
              <a:t>.</a:t>
            </a:r>
            <a:r>
              <a:rPr spc="-76" dirty="0">
                <a:latin typeface="+mn-lt"/>
              </a:rPr>
              <a:t>.    .   </a:t>
            </a:r>
            <a:r>
              <a:rPr spc="150" dirty="0">
                <a:latin typeface="+mn-lt"/>
              </a:rPr>
              <a:t> </a:t>
            </a:r>
            <a:r>
              <a:rPr spc="-76" dirty="0">
                <a:latin typeface="+mn-lt"/>
              </a:rPr>
              <a:t>.</a:t>
            </a:r>
          </a:p>
          <a:p>
            <a:pPr marL="66612" eaLnBrk="1" hangingPunct="1">
              <a:spcBef>
                <a:spcPts val="644"/>
              </a:spcBef>
              <a:defRPr/>
            </a:pPr>
            <a:r>
              <a:rPr spc="-76" dirty="0">
                <a:latin typeface="+mn-lt"/>
              </a:rPr>
              <a:t>.    .  </a:t>
            </a:r>
            <a:r>
              <a:rPr spc="210" dirty="0">
                <a:latin typeface="+mn-lt"/>
              </a:rPr>
              <a:t> </a:t>
            </a:r>
            <a:r>
              <a:rPr spc="-76" dirty="0">
                <a:latin typeface="+mn-lt"/>
              </a:rPr>
              <a:t>.</a:t>
            </a:r>
          </a:p>
          <a:p>
            <a:pPr marL="110385" eaLnBrk="1" hangingPunct="1">
              <a:spcBef>
                <a:spcPts val="434"/>
              </a:spcBef>
              <a:defRPr/>
            </a:pPr>
            <a:fld id="{306BEB47-7EA5-43A3-AF08-59C9780495AF}" type="slidenum">
              <a:rPr sz="1798" spc="-104" dirty="0">
                <a:solidFill>
                  <a:srgbClr val="00007A"/>
                </a:solidFill>
                <a:latin typeface="+mn-lt"/>
              </a:rPr>
              <a:pPr marL="110385" eaLnBrk="1" hangingPunct="1">
                <a:spcBef>
                  <a:spcPts val="434"/>
                </a:spcBef>
                <a:defRPr/>
              </a:pPr>
              <a:t>21</a:t>
            </a:fld>
            <a:r>
              <a:rPr sz="1798" spc="-330" dirty="0">
                <a:solidFill>
                  <a:srgbClr val="00007A"/>
                </a:solidFill>
                <a:latin typeface="+mn-lt"/>
              </a:rPr>
              <a:t> </a:t>
            </a:r>
            <a:r>
              <a:rPr sz="1798" spc="-76" dirty="0">
                <a:solidFill>
                  <a:srgbClr val="00007A"/>
                </a:solidFill>
                <a:latin typeface="+mn-lt"/>
              </a:rPr>
              <a:t>/</a:t>
            </a:r>
            <a:r>
              <a:rPr sz="1798" spc="-330" dirty="0">
                <a:solidFill>
                  <a:srgbClr val="00007A"/>
                </a:solidFill>
                <a:latin typeface="+mn-lt"/>
              </a:rPr>
              <a:t> </a:t>
            </a:r>
            <a:r>
              <a:rPr sz="1798" spc="-104" dirty="0">
                <a:solidFill>
                  <a:srgbClr val="00007A"/>
                </a:solidFill>
                <a:latin typeface="+mn-lt"/>
              </a:rPr>
              <a:t>63</a:t>
            </a:r>
            <a:endParaRPr sz="1798">
              <a:latin typeface="+mn-lt"/>
            </a:endParaRPr>
          </a:p>
        </p:txBody>
      </p:sp>
    </p:spTree>
  </p:cSld>
  <p:clrMapOvr>
    <a:masterClrMapping/>
  </p:clrMapOvr>
  <p:transition>
    <p:cut/>
  </p:transition>
</p:sld>
</file>

<file path=ppt/slides/slide2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CE58A4B8-503F-4785-9806-0EE7C871C16D}"/>
              </a:ext>
            </a:extLst>
          </p:cNvPr>
          <p:cNvSpPr txBox="1">
            <a:spLocks noGrp="1"/>
          </p:cNvSpPr>
          <p:nvPr>
            <p:ph type="title"/>
          </p:nvPr>
        </p:nvSpPr>
        <p:spPr>
          <a:xfrm>
            <a:off x="461963" y="76200"/>
            <a:ext cx="12939712" cy="930275"/>
          </a:xfrm>
        </p:spPr>
        <p:txBody>
          <a:bodyPr lIns="0" tIns="0" rIns="0" bIns="0" rtlCol="0">
            <a:spAutoFit/>
          </a:bodyPr>
          <a:lstStyle/>
          <a:p>
            <a:pPr marL="38064">
              <a:defRPr/>
            </a:pPr>
            <a:r>
              <a:rPr sz="6044" spc="-45" dirty="0"/>
              <a:t>客户端-服务器</a:t>
            </a:r>
          </a:p>
        </p:txBody>
      </p:sp>
      <p:sp>
        <p:nvSpPr>
          <p:cNvPr id="56323" name="object 24">
            <a:extLst>
              <a:ext uri="{FF2B5EF4-FFF2-40B4-BE49-F238E27FC236}">
                <a16:creationId xmlns:a16="http://schemas.microsoft.com/office/drawing/2014/main" id="{AEA45CDF-0121-4B67-AF8D-0208FEFB71F3}"/>
              </a:ext>
            </a:extLst>
          </p:cNvPr>
          <p:cNvSpPr>
            <a:spLocks noGrp="1"/>
          </p:cNvSpPr>
          <p:nvPr>
            <p:ph type="body" idx="1"/>
          </p:nvPr>
        </p:nvSpPr>
        <p:spPr>
          <a:xfrm>
            <a:off x="628650" y="1371600"/>
            <a:ext cx="12606338" cy="5614988"/>
          </a:xfrm>
        </p:spPr>
        <p:txBody>
          <a:bodyPr lIns="0" tIns="989948" rIns="0" bIns="0">
            <a:spAutoFit/>
          </a:bodyPr>
          <a:lstStyle/>
          <a:p>
            <a:pPr marL="865188">
              <a:lnSpc>
                <a:spcPct val="103000"/>
              </a:lnSpc>
            </a:pPr>
            <a:r>
              <a:rPr lang="zh-CN" altLang="zh-CN" sz="4000">
                <a:latin typeface="Times New Roman" panose="02020603050405020304" pitchFamily="18" charset="0"/>
                <a:cs typeface="Times New Roman" panose="02020603050405020304" pitchFamily="18" charset="0"/>
              </a:rPr>
              <a:t>如果客户端-服务器通信是无状态的, 则客户端负责跟踪应用程序状态</a:t>
            </a:r>
          </a:p>
          <a:p>
            <a:pPr marL="865188">
              <a:spcBef>
                <a:spcPts val="1000"/>
              </a:spcBef>
            </a:pPr>
            <a:r>
              <a:rPr lang="zh-CN" altLang="zh-CN" sz="4000">
                <a:latin typeface="Times New Roman" panose="02020603050405020304" pitchFamily="18" charset="0"/>
                <a:cs typeface="Times New Roman" panose="02020603050405020304" pitchFamily="18" charset="0"/>
              </a:rPr>
              <a:t>服务器不需要存储或管理会话特定数据⇒</a:t>
            </a:r>
          </a:p>
          <a:p>
            <a:pPr marL="865188">
              <a:spcBef>
                <a:spcPts val="100"/>
              </a:spcBef>
            </a:pPr>
            <a:r>
              <a:rPr lang="zh-CN" altLang="zh-CN" sz="4000">
                <a:latin typeface="Times New Roman" panose="02020603050405020304" pitchFamily="18" charset="0"/>
                <a:cs typeface="Times New Roman" panose="02020603050405020304" pitchFamily="18" charset="0"/>
              </a:rPr>
              <a:t>通常与富客户端结合使用</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因此, 无状态服务器的可伸缩性通常优于状态</a:t>
            </a:r>
          </a:p>
        </p:txBody>
      </p:sp>
    </p:spTree>
  </p:cSld>
  <p:clrMapOvr>
    <a:masterClrMapping/>
  </p:clrMapOvr>
  <p:transition>
    <p:cut/>
  </p:transition>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C8D5FA48-EE08-4F95-901D-932BAB07D733}"/>
              </a:ext>
            </a:extLst>
          </p:cNvPr>
          <p:cNvSpPr txBox="1">
            <a:spLocks noGrp="1"/>
          </p:cNvSpPr>
          <p:nvPr>
            <p:ph type="title"/>
          </p:nvPr>
        </p:nvSpPr>
        <p:spPr>
          <a:xfrm>
            <a:off x="233363" y="228600"/>
            <a:ext cx="13244512" cy="930275"/>
          </a:xfrm>
        </p:spPr>
        <p:txBody>
          <a:bodyPr lIns="0" tIns="0" rIns="0" bIns="0" rtlCol="0">
            <a:spAutoFit/>
          </a:bodyPr>
          <a:lstStyle/>
          <a:p>
            <a:pPr marL="38064">
              <a:defRPr/>
            </a:pPr>
            <a:r>
              <a:rPr sz="6044" spc="-45" dirty="0"/>
              <a:t>客户端-服务器</a:t>
            </a:r>
          </a:p>
        </p:txBody>
      </p:sp>
      <p:sp>
        <p:nvSpPr>
          <p:cNvPr id="57347" name="object 26">
            <a:extLst>
              <a:ext uri="{FF2B5EF4-FFF2-40B4-BE49-F238E27FC236}">
                <a16:creationId xmlns:a16="http://schemas.microsoft.com/office/drawing/2014/main" id="{F208735B-CC1C-464A-94CB-1EEDDE9028FE}"/>
              </a:ext>
            </a:extLst>
          </p:cNvPr>
          <p:cNvSpPr txBox="1">
            <a:spLocks noChangeArrowheads="1"/>
          </p:cNvSpPr>
          <p:nvPr/>
        </p:nvSpPr>
        <p:spPr bwMode="auto">
          <a:xfrm>
            <a:off x="487363" y="1447800"/>
            <a:ext cx="12736512"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b="1">
                <a:latin typeface="Times New Roman" panose="02020603050405020304" pitchFamily="18" charset="0"/>
                <a:cs typeface="Times New Roman" panose="02020603050405020304" pitchFamily="18" charset="0"/>
              </a:rPr>
              <a:t>云计算</a:t>
            </a:r>
            <a:endParaRPr lang="zh-CN" altLang="zh-CN" sz="4000">
              <a:latin typeface="Times New Roman" panose="02020603050405020304" pitchFamily="18" charset="0"/>
              <a:cs typeface="Times New Roman" panose="02020603050405020304" pitchFamily="18" charset="0"/>
            </a:endParaRPr>
          </a:p>
          <a:p>
            <a:pPr lvl="1">
              <a:lnSpc>
                <a:spcPct val="103000"/>
              </a:lnSpc>
              <a:spcBef>
                <a:spcPts val="888"/>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服务器不再在组织网络, 但在互联网的某处</a:t>
            </a:r>
          </a:p>
          <a:p>
            <a:pPr lvl="1">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示例: 由 Salesforce、谷歌、微软提供的云服务</a:t>
            </a:r>
          </a:p>
          <a:p>
            <a:pPr lvl="1">
              <a:lnSpc>
                <a:spcPct val="103000"/>
              </a:lnSpc>
              <a:spcBef>
                <a:spcPts val="888"/>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可伸缩性、安全性、可靠性预计将由一个专门的团队来处理</a:t>
            </a:r>
          </a:p>
          <a:p>
            <a:pPr lvl="1">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失去控制, 法律问题 (数据出口到另一个国家) 需要一个工作的互联网连接</a:t>
            </a:r>
          </a:p>
        </p:txBody>
      </p:sp>
    </p:spTree>
  </p:cSld>
  <p:clrMapOvr>
    <a:masterClrMapping/>
  </p:clrMapOvr>
  <p:transition>
    <p:cut/>
  </p:transition>
</p:sld>
</file>

<file path=ppt/slides/slide2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AD085FA4-B0A2-43A7-B467-2D041FCB8EAE}"/>
              </a:ext>
            </a:extLst>
          </p:cNvPr>
          <p:cNvSpPr txBox="1">
            <a:spLocks noGrp="1"/>
          </p:cNvSpPr>
          <p:nvPr>
            <p:ph type="title"/>
          </p:nvPr>
        </p:nvSpPr>
        <p:spPr>
          <a:xfrm>
            <a:off x="584200" y="152400"/>
            <a:ext cx="12877800" cy="930275"/>
          </a:xfrm>
        </p:spPr>
        <p:txBody>
          <a:bodyPr lIns="0" tIns="0" rIns="0" bIns="0" rtlCol="0">
            <a:spAutoFit/>
          </a:bodyPr>
          <a:lstStyle/>
          <a:p>
            <a:pPr marL="38064">
              <a:defRPr/>
            </a:pPr>
            <a:r>
              <a:rPr sz="6044" spc="-45" dirty="0"/>
              <a:t>客户端-服务器</a:t>
            </a:r>
            <a:r>
              <a:rPr sz="6044" spc="-195" dirty="0"/>
              <a:t>-</a:t>
            </a:r>
            <a:r>
              <a:rPr sz="6044" spc="-914" dirty="0"/>
              <a:t> </a:t>
            </a:r>
            <a:r>
              <a:rPr sz="6044" spc="-89" dirty="0"/>
              <a:t>优势</a:t>
            </a:r>
          </a:p>
        </p:txBody>
      </p:sp>
      <p:sp>
        <p:nvSpPr>
          <p:cNvPr id="58371" name="object 26">
            <a:extLst>
              <a:ext uri="{FF2B5EF4-FFF2-40B4-BE49-F238E27FC236}">
                <a16:creationId xmlns:a16="http://schemas.microsoft.com/office/drawing/2014/main" id="{7B11119E-3196-4B4C-AC7C-F013A3E2BDB3}"/>
              </a:ext>
            </a:extLst>
          </p:cNvPr>
          <p:cNvSpPr>
            <a:spLocks noGrp="1"/>
          </p:cNvSpPr>
          <p:nvPr>
            <p:ph type="body" idx="1"/>
          </p:nvPr>
        </p:nvSpPr>
        <p:spPr>
          <a:xfrm>
            <a:off x="461963" y="1524000"/>
            <a:ext cx="12709525" cy="5862638"/>
          </a:xfrm>
        </p:spPr>
        <p:txBody>
          <a:bodyPr lIns="0" tIns="945155" rIns="0" bIns="0">
            <a:spAutoFit/>
          </a:bodyPr>
          <a:lstStyle/>
          <a:p>
            <a:pPr marL="865188"/>
            <a:r>
              <a:rPr lang="zh-CN" altLang="zh-CN" sz="4000">
                <a:latin typeface="Times New Roman" panose="02020603050405020304" pitchFamily="18" charset="0"/>
                <a:cs typeface="Times New Roman" panose="02020603050405020304" pitchFamily="18" charset="0"/>
              </a:rPr>
              <a:t>概念简单</a:t>
            </a:r>
          </a:p>
          <a:p>
            <a:pPr marL="865188">
              <a:lnSpc>
                <a:spcPct val="113000"/>
              </a:lnSpc>
              <a:spcBef>
                <a:spcPts val="475"/>
              </a:spcBef>
            </a:pPr>
            <a:r>
              <a:rPr lang="zh-CN" altLang="zh-CN" sz="4000">
                <a:latin typeface="Times New Roman" panose="02020603050405020304" pitchFamily="18" charset="0"/>
                <a:cs typeface="Times New Roman" panose="02020603050405020304" pitchFamily="18" charset="0"/>
              </a:rPr>
              <a:t>明确职责分离, 简化进化, 帮助可测试性</a:t>
            </a:r>
            <a:endParaRPr lang="en-US" altLang="zh-CN" sz="4000">
              <a:latin typeface="Times New Roman" panose="02020603050405020304" pitchFamily="18" charset="0"/>
              <a:cs typeface="Times New Roman" panose="02020603050405020304" pitchFamily="18" charset="0"/>
            </a:endParaRPr>
          </a:p>
          <a:p>
            <a:pPr marL="865188">
              <a:lnSpc>
                <a:spcPct val="113000"/>
              </a:lnSpc>
              <a:spcBef>
                <a:spcPts val="475"/>
              </a:spcBef>
            </a:pPr>
            <a:r>
              <a:rPr lang="zh-CN" altLang="zh-CN" sz="4000">
                <a:latin typeface="Times New Roman" panose="02020603050405020304" pitchFamily="18" charset="0"/>
                <a:cs typeface="Times New Roman" panose="02020603050405020304" pitchFamily="18" charset="0"/>
              </a:rPr>
              <a:t>良好的可伸缩性 (特别是如果无状态)</a:t>
            </a:r>
          </a:p>
          <a:p>
            <a:pPr marL="1468438" lvl="1">
              <a:spcBef>
                <a:spcPts val="538"/>
              </a:spcBef>
            </a:pPr>
            <a:r>
              <a:rPr lang="zh-CN" altLang="zh-CN" sz="3600">
                <a:latin typeface="Times New Roman" panose="02020603050405020304" pitchFamily="18" charset="0"/>
                <a:cs typeface="Times New Roman" panose="02020603050405020304" pitchFamily="18" charset="0"/>
              </a:rPr>
              <a:t>卓越的可伸缩性 (如果服务器可以缩小)</a:t>
            </a:r>
          </a:p>
          <a:p>
            <a:pPr marL="865188">
              <a:lnSpc>
                <a:spcPct val="103000"/>
              </a:lnSpc>
              <a:spcBef>
                <a:spcPts val="1550"/>
              </a:spcBef>
            </a:pPr>
            <a:r>
              <a:rPr lang="zh-CN" altLang="zh-CN" sz="4000">
                <a:latin typeface="Times New Roman" panose="02020603050405020304" pitchFamily="18" charset="0"/>
                <a:cs typeface="Times New Roman" panose="02020603050405020304" pitchFamily="18" charset="0"/>
              </a:rPr>
              <a:t>良好的安全性, 因为数据可以在服务器上持有限制访问</a:t>
            </a:r>
          </a:p>
        </p:txBody>
      </p:sp>
    </p:spTree>
  </p:cSld>
  <p:clrMapOvr>
    <a:masterClrMapping/>
  </p:clrMapOvr>
  <p:transition>
    <p:cut/>
  </p:transition>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EA4AA90A-9976-45C8-8A09-5C9CB10D120C}"/>
              </a:ext>
            </a:extLst>
          </p:cNvPr>
          <p:cNvSpPr txBox="1">
            <a:spLocks noGrp="1"/>
          </p:cNvSpPr>
          <p:nvPr>
            <p:ph type="title"/>
          </p:nvPr>
        </p:nvSpPr>
        <p:spPr>
          <a:xfrm>
            <a:off x="352425" y="152400"/>
            <a:ext cx="13188950" cy="930275"/>
          </a:xfrm>
        </p:spPr>
        <p:txBody>
          <a:bodyPr lIns="0" tIns="0" rIns="0" bIns="0" rtlCol="0">
            <a:spAutoFit/>
          </a:bodyPr>
          <a:lstStyle/>
          <a:p>
            <a:pPr marL="38064">
              <a:defRPr/>
            </a:pPr>
            <a:r>
              <a:rPr sz="6044" spc="-45" dirty="0"/>
              <a:t>客户端-服务器</a:t>
            </a:r>
            <a:r>
              <a:rPr sz="6044" spc="-195" dirty="0"/>
              <a:t>-</a:t>
            </a:r>
            <a:r>
              <a:rPr sz="6044" spc="-870" dirty="0"/>
              <a:t> </a:t>
            </a:r>
            <a:r>
              <a:rPr sz="6044" spc="-76" dirty="0"/>
              <a:t>缺点</a:t>
            </a:r>
          </a:p>
        </p:txBody>
      </p:sp>
      <p:sp>
        <p:nvSpPr>
          <p:cNvPr id="59395" name="object 25">
            <a:extLst>
              <a:ext uri="{FF2B5EF4-FFF2-40B4-BE49-F238E27FC236}">
                <a16:creationId xmlns:a16="http://schemas.microsoft.com/office/drawing/2014/main" id="{0F6C6FC1-2ED9-490D-B525-58C09214DB92}"/>
              </a:ext>
            </a:extLst>
          </p:cNvPr>
          <p:cNvSpPr txBox="1">
            <a:spLocks noChangeArrowheads="1"/>
          </p:cNvSpPr>
          <p:nvPr/>
        </p:nvSpPr>
        <p:spPr bwMode="auto">
          <a:xfrm>
            <a:off x="889000" y="1524000"/>
            <a:ext cx="121158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3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如果客户端和服务器之间的通信速度较慢或具有很高的滞后时间, 则可能会造成可用性/性能不佳的风险。</a:t>
            </a: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需要开发/同意客户端和服务器之间的协议</a:t>
            </a:r>
            <a:endParaRPr lang="en-US" altLang="zh-CN" sz="40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对于有状态的, 集中服务器的可伸缩性有限</a:t>
            </a:r>
          </a:p>
          <a:p>
            <a:pPr>
              <a:lnSpc>
                <a:spcPct val="103000"/>
              </a:lnSpc>
              <a:spcBef>
                <a:spcPts val="888"/>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可积入现有系统可能是不可能的 (例如, 如果通信是不可能的, 或者不允许)</a:t>
            </a:r>
          </a:p>
        </p:txBody>
      </p:sp>
    </p:spTree>
  </p:cSld>
  <p:clrMapOvr>
    <a:masterClrMapping/>
  </p:clrMapOvr>
  <p:transition>
    <p:cut/>
  </p:transition>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BDD3090C-67F8-44BE-BB3A-61237BEE1FDA}"/>
              </a:ext>
            </a:extLst>
          </p:cNvPr>
          <p:cNvSpPr>
            <a:spLocks/>
          </p:cNvSpPr>
          <p:nvPr>
            <p:ph type="title"/>
          </p:nvPr>
        </p:nvSpPr>
        <p:spPr>
          <a:xfrm>
            <a:off x="508000" y="85725"/>
            <a:ext cx="12496800"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u="sng">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其他</a:t>
            </a:r>
            <a:r>
              <a:rPr lang="en-US" altLang="en-US" sz="4000" u="sng">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分布式</a:t>
            </a:r>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客户端-服务器体系结构模式</a:t>
            </a:r>
            <a:endParaRPr lang="en-US" altLang="en-US" sz="2000">
              <a:ea typeface="宋体" panose="02010600030101010101" pitchFamily="2" charset="-122"/>
            </a:endParaRPr>
          </a:p>
        </p:txBody>
      </p:sp>
      <p:sp>
        <p:nvSpPr>
          <p:cNvPr id="14342" name="Rectangle 5">
            <a:extLst>
              <a:ext uri="{FF2B5EF4-FFF2-40B4-BE49-F238E27FC236}">
                <a16:creationId xmlns:a16="http://schemas.microsoft.com/office/drawing/2014/main" id="{53E56918-8BCA-4945-A06C-21EF32ED2453}"/>
              </a:ext>
            </a:extLst>
          </p:cNvPr>
          <p:cNvSpPr>
            <a:spLocks noGrp="1"/>
          </p:cNvSpPr>
          <p:nvPr>
            <p:ph type="body" idx="1"/>
          </p:nvPr>
        </p:nvSpPr>
        <p:spPr>
          <a:xfrm>
            <a:off x="477838" y="1752600"/>
            <a:ext cx="12725400" cy="48307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510948" lvl="1" indent="-295055" defTabSz="1036290" eaLnBrk="1">
              <a:lnSpc>
                <a:spcPct val="90000"/>
              </a:lnSpc>
              <a:spcBef>
                <a:spcPts val="567"/>
              </a:spcBef>
              <a:buFontTx/>
              <a:buChar char="•"/>
              <a:defRPr/>
            </a:pPr>
            <a:r>
              <a:rPr lang="en-US" altLang="en-US" sz="2720" b="1" dirty="0">
                <a:latin typeface="Times New Roman" panose="02020603050405020304" pitchFamily="18" charset="0"/>
                <a:cs typeface="Times New Roman" panose="02020603050405020304" pitchFamily="18" charset="0"/>
                <a:sym typeface="Times New Roman" panose="02020603050405020304" pitchFamily="18" charset="0"/>
              </a:rPr>
              <a:t>对等模式</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 一个系统, 其中:</a:t>
            </a:r>
          </a:p>
          <a:p>
            <a:pPr marL="764624" lvl="2" indent="-111545"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各种软件组件</a:t>
            </a:r>
            <a:r>
              <a:rPr lang="en-US" altLang="en-US" sz="2720" b="1" dirty="0">
                <a:latin typeface="Times New Roman" panose="02020603050405020304" pitchFamily="18" charset="0"/>
                <a:cs typeface="Times New Roman" panose="02020603050405020304" pitchFamily="18" charset="0"/>
                <a:sym typeface="Times New Roman" panose="02020603050405020304" pitchFamily="18" charset="0"/>
              </a:rPr>
              <a:t>分布式</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超过几个主机。</a:t>
            </a:r>
          </a:p>
          <a:p>
            <a:pPr marL="764624" lvl="2" indent="-111545"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主机: 客户端和服务器 (彼此)</a:t>
            </a:r>
          </a:p>
          <a:p>
            <a:pPr marL="764624" lvl="2" indent="-111545" defTabSz="1036290" eaLnBrk="1">
              <a:lnSpc>
                <a:spcPct val="90000"/>
              </a:lnSpc>
              <a:spcBef>
                <a:spcPts val="567"/>
              </a:spcBef>
              <a:buFontTx/>
              <a:buChar char="—"/>
              <a:defRPr/>
            </a:pPr>
            <a:r>
              <a:rPr lang="en-US" altLang="en-US" sz="272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任何两个组件</a:t>
            </a:r>
            <a:r>
              <a:rPr lang="en-US" altLang="en-US" sz="272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可以建立通信通道, 通过它实现通信。</a:t>
            </a:r>
          </a:p>
          <a:p>
            <a:pPr marL="764624" lvl="2" indent="-111545" defTabSz="1036290" eaLnBrk="1">
              <a:lnSpc>
                <a:spcPct val="90000"/>
              </a:lnSpc>
              <a:spcBef>
                <a:spcPts val="567"/>
              </a:spcBef>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764624" lvl="2" indent="-111545" defTabSz="1036290" eaLnBrk="1">
              <a:lnSpc>
                <a:spcPct val="90000"/>
              </a:lnSpc>
              <a:spcBef>
                <a:spcPts val="567"/>
              </a:spcBef>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510948" lvl="1" indent="-295055" defTabSz="1036290" eaLnBrk="1">
              <a:lnSpc>
                <a:spcPct val="90000"/>
              </a:lnSpc>
              <a:spcBef>
                <a:spcPts val="567"/>
              </a:spcBef>
              <a:buFontTx/>
              <a:buChar char="•"/>
              <a:defRPr/>
            </a:pPr>
            <a:r>
              <a:rPr lang="en-US" altLang="en-US" sz="2720" b="1" dirty="0">
                <a:latin typeface="Times New Roman" panose="02020603050405020304" pitchFamily="18" charset="0"/>
                <a:cs typeface="Times New Roman" panose="02020603050405020304" pitchFamily="18" charset="0"/>
                <a:sym typeface="Times New Roman" panose="02020603050405020304" pitchFamily="18" charset="0"/>
              </a:rPr>
              <a:t>变化：</a:t>
            </a:r>
          </a:p>
          <a:p>
            <a:pPr marL="764624" lvl="2" indent="-111545"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有时</a:t>
            </a:r>
            <a:r>
              <a:rPr lang="en-US" altLang="en-US" sz="2720" u="sng" dirty="0">
                <a:latin typeface="Times New Roman" panose="02020603050405020304" pitchFamily="18" charset="0"/>
                <a:cs typeface="Times New Roman" panose="02020603050405020304" pitchFamily="18" charset="0"/>
                <a:sym typeface="Times New Roman" panose="02020603050405020304" pitchFamily="18" charset="0"/>
              </a:rPr>
              <a:t>同龄人需要能够找到彼此</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sz="2720" dirty="0"/>
              <a:t>  </a:t>
            </a:r>
          </a:p>
          <a:p>
            <a:pPr marL="764624" lvl="2" indent="-111545"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可能需要包含</a:t>
            </a:r>
            <a:r>
              <a:rPr lang="en-US" altLang="en-US" sz="2720" b="1" u="sng" dirty="0">
                <a:latin typeface="Times New Roman" panose="02020603050405020304" pitchFamily="18" charset="0"/>
                <a:cs typeface="Times New Roman" panose="02020603050405020304" pitchFamily="18" charset="0"/>
                <a:sym typeface="Times New Roman" panose="02020603050405020304" pitchFamily="18" charset="0"/>
              </a:rPr>
              <a:t>位置信息</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 </a:t>
            </a:r>
          </a:p>
        </p:txBody>
      </p:sp>
    </p:spTree>
  </p:cSld>
  <p:clrMapOvr>
    <a:masterClrMapping/>
  </p:clrMapOvr>
  <p:transition spd="med"/>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9478A834-7F2E-4F16-A648-0045B1B0D1E0}"/>
              </a:ext>
            </a:extLst>
          </p:cNvPr>
          <p:cNvSpPr txBox="1">
            <a:spLocks noGrp="1"/>
          </p:cNvSpPr>
          <p:nvPr>
            <p:ph type="title"/>
          </p:nvPr>
        </p:nvSpPr>
        <p:spPr>
          <a:xfrm>
            <a:off x="658813" y="-152400"/>
            <a:ext cx="11861800" cy="1239838"/>
          </a:xfrm>
        </p:spPr>
        <p:txBody>
          <a:bodyPr lIns="0" tIns="306543" rIns="0" bIns="0" rtlCol="0">
            <a:spAutoFit/>
          </a:bodyPr>
          <a:lstStyle/>
          <a:p>
            <a:pPr marL="17446">
              <a:defRPr/>
            </a:pPr>
            <a:r>
              <a:rPr sz="6044" spc="7" dirty="0"/>
              <a:t>对等</a:t>
            </a:r>
            <a:r>
              <a:rPr sz="6044" spc="-48" dirty="0"/>
              <a:t> </a:t>
            </a:r>
            <a:r>
              <a:rPr sz="6044" spc="7" dirty="0"/>
              <a:t>风格</a:t>
            </a:r>
          </a:p>
        </p:txBody>
      </p:sp>
      <p:sp>
        <p:nvSpPr>
          <p:cNvPr id="61443" name="object 7">
            <a:extLst>
              <a:ext uri="{FF2B5EF4-FFF2-40B4-BE49-F238E27FC236}">
                <a16:creationId xmlns:a16="http://schemas.microsoft.com/office/drawing/2014/main" id="{FEB413C5-E7A6-4C28-8E49-2FAA0330A644}"/>
              </a:ext>
            </a:extLst>
          </p:cNvPr>
          <p:cNvSpPr txBox="1">
            <a:spLocks noChangeArrowheads="1"/>
          </p:cNvSpPr>
          <p:nvPr/>
        </p:nvSpPr>
        <p:spPr bwMode="auto">
          <a:xfrm>
            <a:off x="1735138" y="1770063"/>
            <a:ext cx="970915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2950" indent="-285750">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2000"/>
              </a:lnSpc>
              <a:buClr>
                <a:srgbClr val="00355E"/>
              </a:buClr>
              <a:buSzPct val="74000"/>
              <a:buFont typeface="Wingdings" panose="05000000000000000000" pitchFamily="2" charset="2"/>
              <a:buChar char=""/>
            </a:pPr>
            <a:r>
              <a:rPr lang="zh-CN" altLang="zh-CN" sz="4000">
                <a:latin typeface="Times New Roman" panose="02020603050405020304" pitchFamily="18" charset="0"/>
                <a:cs typeface="Times New Roman" panose="02020603050405020304" pitchFamily="18" charset="0"/>
              </a:rPr>
              <a:t>状态和行为分布在可以充当客户端或服务器的对等方中。</a:t>
            </a:r>
          </a:p>
          <a:p>
            <a:pPr eaLnBrk="1" hangingPunct="1">
              <a:lnSpc>
                <a:spcPts val="3825"/>
              </a:lnSpc>
              <a:spcBef>
                <a:spcPts val="1013"/>
              </a:spcBef>
              <a:buClr>
                <a:srgbClr val="00355E"/>
              </a:buClr>
              <a:buSzPct val="74000"/>
              <a:buFont typeface="Wingdings" panose="05000000000000000000" pitchFamily="2" charset="2"/>
              <a:buChar char=""/>
            </a:pPr>
            <a:r>
              <a:rPr lang="zh-CN" altLang="zh-CN" sz="4000">
                <a:latin typeface="Times New Roman" panose="02020603050405020304" pitchFamily="18" charset="0"/>
                <a:cs typeface="Times New Roman" panose="02020603050405020304" pitchFamily="18" charset="0"/>
              </a:rPr>
              <a:t>对等: 独立组件, 具有自己的状态和控制线程。</a:t>
            </a:r>
          </a:p>
          <a:p>
            <a:pPr eaLnBrk="1" hangingPunct="1">
              <a:spcBef>
                <a:spcPts val="725"/>
              </a:spcBef>
              <a:buClr>
                <a:srgbClr val="00355E"/>
              </a:buClr>
              <a:buSzPct val="74000"/>
              <a:buFont typeface="Wingdings" panose="05000000000000000000" pitchFamily="2" charset="2"/>
              <a:buChar char=""/>
            </a:pPr>
            <a:r>
              <a:rPr lang="zh-CN" altLang="zh-CN" sz="4000">
                <a:latin typeface="Times New Roman" panose="02020603050405020304" pitchFamily="18" charset="0"/>
                <a:cs typeface="Times New Roman" panose="02020603050405020304" pitchFamily="18" charset="0"/>
              </a:rPr>
              <a:t>连接器: 网络协议, 通常是自定义的。</a:t>
            </a:r>
          </a:p>
          <a:p>
            <a:pPr eaLnBrk="1" hangingPunct="1">
              <a:spcBef>
                <a:spcPts val="875"/>
              </a:spcBef>
              <a:buClr>
                <a:srgbClr val="00355E"/>
              </a:buClr>
              <a:buSzPct val="74000"/>
              <a:buFont typeface="Wingdings" panose="05000000000000000000" pitchFamily="2" charset="2"/>
              <a:buChar char=""/>
            </a:pPr>
            <a:r>
              <a:rPr lang="zh-CN" altLang="zh-CN" sz="4000">
                <a:latin typeface="Times New Roman" panose="02020603050405020304" pitchFamily="18" charset="0"/>
                <a:cs typeface="Times New Roman" panose="02020603050405020304" pitchFamily="18" charset="0"/>
              </a:rPr>
              <a:t>数据元素: 网络消息</a:t>
            </a:r>
          </a:p>
        </p:txBody>
      </p:sp>
    </p:spTree>
  </p:cSld>
  <p:clrMapOvr>
    <a:masterClrMapping/>
  </p:clrMapOvr>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9AFCEB1F-5AAF-4FA4-B08C-2B8A0570DED1}"/>
              </a:ext>
            </a:extLst>
          </p:cNvPr>
          <p:cNvSpPr txBox="1">
            <a:spLocks noGrp="1"/>
          </p:cNvSpPr>
          <p:nvPr>
            <p:ph type="title"/>
          </p:nvPr>
        </p:nvSpPr>
        <p:spPr>
          <a:xfrm>
            <a:off x="342900" y="76200"/>
            <a:ext cx="13000038" cy="930275"/>
          </a:xfrm>
        </p:spPr>
        <p:txBody>
          <a:bodyPr lIns="0" tIns="0" rIns="0" bIns="0" rtlCol="0">
            <a:spAutoFit/>
          </a:bodyPr>
          <a:lstStyle/>
          <a:p>
            <a:pPr marL="38064">
              <a:defRPr/>
            </a:pPr>
            <a:r>
              <a:rPr sz="6044" spc="-45" dirty="0"/>
              <a:t>同行</a:t>
            </a:r>
            <a:r>
              <a:rPr sz="6044" spc="-599" dirty="0"/>
              <a:t> </a:t>
            </a:r>
            <a:r>
              <a:rPr sz="6044" spc="15" dirty="0"/>
              <a:t>自</a:t>
            </a:r>
            <a:r>
              <a:rPr sz="6044" spc="-599" dirty="0"/>
              <a:t> </a:t>
            </a:r>
            <a:r>
              <a:rPr sz="6044" spc="-30" dirty="0"/>
              <a:t>同行</a:t>
            </a:r>
          </a:p>
        </p:txBody>
      </p:sp>
      <p:sp>
        <p:nvSpPr>
          <p:cNvPr id="62467" name="object 25">
            <a:extLst>
              <a:ext uri="{FF2B5EF4-FFF2-40B4-BE49-F238E27FC236}">
                <a16:creationId xmlns:a16="http://schemas.microsoft.com/office/drawing/2014/main" id="{B8723F0E-B9F8-4961-B970-FF2FA185619E}"/>
              </a:ext>
            </a:extLst>
          </p:cNvPr>
          <p:cNvSpPr txBox="1">
            <a:spLocks noChangeArrowheads="1"/>
          </p:cNvSpPr>
          <p:nvPr/>
        </p:nvSpPr>
        <p:spPr bwMode="auto">
          <a:xfrm>
            <a:off x="1041400" y="1981200"/>
            <a:ext cx="11604625"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删除客户端和服务器之间的分离</a:t>
            </a:r>
            <a:endParaRPr lang="en-US" altLang="zh-CN" sz="40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每个客户端都是同一时间的服务器, 称为</a:t>
            </a:r>
            <a:r>
              <a:rPr lang="zh-CN" altLang="zh-CN" sz="4000" b="1">
                <a:latin typeface="Times New Roman" panose="02020603050405020304" pitchFamily="18" charset="0"/>
                <a:cs typeface="Times New Roman" panose="02020603050405020304" pitchFamily="18" charset="0"/>
              </a:rPr>
              <a:t>同行</a:t>
            </a:r>
            <a:endParaRPr lang="zh-CN" altLang="zh-CN" sz="40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目标是分发</a:t>
            </a:r>
            <a:r>
              <a:rPr lang="zh-CN" altLang="zh-CN" sz="4000" b="1">
                <a:latin typeface="Times New Roman" panose="02020603050405020304" pitchFamily="18" charset="0"/>
                <a:cs typeface="Times New Roman" panose="02020603050405020304" pitchFamily="18" charset="0"/>
              </a:rPr>
              <a:t>处理或数据</a:t>
            </a:r>
            <a:r>
              <a:rPr lang="zh-CN" altLang="zh-CN" sz="4000">
                <a:latin typeface="Times New Roman" panose="02020603050405020304" pitchFamily="18" charset="0"/>
                <a:cs typeface="Times New Roman" panose="02020603050405020304" pitchFamily="18" charset="0"/>
              </a:rPr>
              <a:t>在许多同行中</a:t>
            </a:r>
            <a:endParaRPr lang="en-US" altLang="zh-CN" sz="40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没有中央管理或协调</a:t>
            </a:r>
          </a:p>
        </p:txBody>
      </p:sp>
    </p:spTree>
  </p:cSld>
  <p:clrMapOvr>
    <a:masterClrMapping/>
  </p:clrMapOvr>
  <p:transition>
    <p:cut/>
  </p:transition>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a:extLst>
              <a:ext uri="{FF2B5EF4-FFF2-40B4-BE49-F238E27FC236}">
                <a16:creationId xmlns:a16="http://schemas.microsoft.com/office/drawing/2014/main" id="{ADA8BD45-5303-4C6F-B476-AD7722FF615D}"/>
              </a:ext>
            </a:extLst>
          </p:cNvPr>
          <p:cNvSpPr txBox="1">
            <a:spLocks noGrp="1"/>
          </p:cNvSpPr>
          <p:nvPr>
            <p:ph type="title"/>
          </p:nvPr>
        </p:nvSpPr>
        <p:spPr>
          <a:xfrm>
            <a:off x="366713" y="76200"/>
            <a:ext cx="13217525" cy="930275"/>
          </a:xfrm>
        </p:spPr>
        <p:txBody>
          <a:bodyPr lIns="0" tIns="0" rIns="0" bIns="0" rtlCol="0">
            <a:spAutoFit/>
          </a:bodyPr>
          <a:lstStyle/>
          <a:p>
            <a:pPr marL="38064">
              <a:defRPr/>
            </a:pPr>
            <a:r>
              <a:rPr sz="6044" spc="-45" dirty="0"/>
              <a:t>同行</a:t>
            </a:r>
            <a:r>
              <a:rPr sz="6044" spc="-599" dirty="0"/>
              <a:t> </a:t>
            </a:r>
            <a:r>
              <a:rPr sz="6044" spc="15" dirty="0"/>
              <a:t>自</a:t>
            </a:r>
            <a:r>
              <a:rPr sz="6044" spc="-599" dirty="0"/>
              <a:t> </a:t>
            </a:r>
            <a:r>
              <a:rPr sz="6044" spc="-30" dirty="0"/>
              <a:t>同行</a:t>
            </a:r>
          </a:p>
        </p:txBody>
      </p:sp>
      <p:sp>
        <p:nvSpPr>
          <p:cNvPr id="63491" name="object 19">
            <a:extLst>
              <a:ext uri="{FF2B5EF4-FFF2-40B4-BE49-F238E27FC236}">
                <a16:creationId xmlns:a16="http://schemas.microsoft.com/office/drawing/2014/main" id="{C977C77A-9317-4880-9ECB-6AA465A8409C}"/>
              </a:ext>
            </a:extLst>
          </p:cNvPr>
          <p:cNvSpPr>
            <a:spLocks noChangeArrowheads="1"/>
          </p:cNvSpPr>
          <p:nvPr/>
        </p:nvSpPr>
        <p:spPr bwMode="auto">
          <a:xfrm>
            <a:off x="4171950" y="1295400"/>
            <a:ext cx="5607050" cy="59737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9BF6C-630B-454D-8C2C-C69E958DCDC6}"/>
              </a:ext>
            </a:extLst>
          </p:cNvPr>
          <p:cNvSpPr>
            <a:spLocks noGrp="1"/>
          </p:cNvSpPr>
          <p:nvPr>
            <p:ph type="title"/>
          </p:nvPr>
        </p:nvSpPr>
        <p:spPr>
          <a:xfrm>
            <a:off x="598488" y="-31750"/>
            <a:ext cx="11860212" cy="1295400"/>
          </a:xfrm>
        </p:spPr>
        <p:txBody>
          <a:bodyPr/>
          <a:lstStyle/>
          <a:p>
            <a:pPr>
              <a:defRPr/>
            </a:pPr>
            <a:r>
              <a:rPr lang="en-US" altLang="zh-CN" sz="6288" spc="74" dirty="0"/>
              <a:t>大纲</a:t>
            </a:r>
            <a:endParaRPr lang="zh-CN" altLang="en-US" sz="6288" dirty="0"/>
          </a:p>
        </p:txBody>
      </p:sp>
      <p:sp>
        <p:nvSpPr>
          <p:cNvPr id="3" name="内容占位符 2">
            <a:extLst>
              <a:ext uri="{FF2B5EF4-FFF2-40B4-BE49-F238E27FC236}">
                <a16:creationId xmlns:a16="http://schemas.microsoft.com/office/drawing/2014/main" id="{5E3A2AB4-64D6-43BE-808C-F043EF3B9171}"/>
              </a:ext>
            </a:extLst>
          </p:cNvPr>
          <p:cNvSpPr>
            <a:spLocks noGrp="1"/>
          </p:cNvSpPr>
          <p:nvPr>
            <p:ph idx="1"/>
          </p:nvPr>
        </p:nvSpPr>
        <p:spPr>
          <a:xfrm>
            <a:off x="593725" y="1490663"/>
            <a:ext cx="12434888" cy="5126037"/>
          </a:xfrm>
        </p:spPr>
        <p:txBody>
          <a:bodyPr/>
          <a:lstStyle/>
          <a:p>
            <a:pPr marL="38065" indent="-514657" eaLnBrk="1" fontAlgn="auto" hangingPunct="1">
              <a:spcBef>
                <a:spcPts val="285"/>
              </a:spcBef>
              <a:spcAft>
                <a:spcPts val="0"/>
              </a:spcAft>
              <a:defRPr/>
            </a:pPr>
            <a:r>
              <a:rPr lang="en-US" altLang="zh-CN" sz="4808" dirty="0">
                <a:cs typeface="Calibri"/>
              </a:rPr>
              <a:t>网络</a:t>
            </a:r>
            <a:r>
              <a:rPr lang="en-US" altLang="zh-CN" sz="4808" dirty="0" err="1">
                <a:cs typeface="Calibri"/>
              </a:rPr>
              <a:t>中心</a:t>
            </a:r>
            <a:r>
              <a:rPr lang="en-US" altLang="zh-CN" sz="4808" dirty="0">
                <a:cs typeface="Calibri"/>
              </a:rPr>
              <a:t>风格</a:t>
            </a:r>
          </a:p>
          <a:p>
            <a:pPr marL="38065" indent="-514657" eaLnBrk="1" fontAlgn="auto" hangingPunct="1">
              <a:spcBef>
                <a:spcPts val="285"/>
              </a:spcBef>
              <a:spcAft>
                <a:spcPts val="0"/>
              </a:spcAft>
              <a:defRPr/>
            </a:pPr>
            <a:r>
              <a:rPr lang="en-US" altLang="zh-CN" sz="4808" dirty="0">
                <a:cs typeface="Calibri"/>
              </a:rPr>
              <a:t>远程调用体系结构</a:t>
            </a:r>
          </a:p>
          <a:p>
            <a:pPr marL="526748" indent="-518021">
              <a:buFont typeface="Arial"/>
              <a:buChar char="•"/>
              <a:tabLst>
                <a:tab pos="527185" algn="l"/>
              </a:tabLst>
              <a:defRPr/>
            </a:pPr>
            <a:r>
              <a:rPr lang="en-US" altLang="zh-CN" sz="4808" dirty="0">
                <a:cs typeface="Calibri"/>
              </a:rPr>
              <a:t>GUI 体系结构 (交互式)</a:t>
            </a:r>
          </a:p>
          <a:p>
            <a:pPr marL="526748" indent="-518021">
              <a:buFont typeface="Arial"/>
              <a:buChar char="•"/>
              <a:tabLst>
                <a:tab pos="527185" algn="l"/>
              </a:tabLst>
              <a:defRPr/>
            </a:pPr>
            <a:r>
              <a:rPr lang="en-US" altLang="zh-CN" sz="4808" dirty="0">
                <a:cs typeface="Calibri"/>
              </a:rPr>
              <a:t>适应性体系结构</a:t>
            </a:r>
          </a:p>
          <a:p>
            <a:pPr marL="526748" indent="-518021">
              <a:buFont typeface="Arial"/>
              <a:buChar char="•"/>
              <a:tabLst>
                <a:tab pos="527185" algn="l"/>
              </a:tabLst>
              <a:defRPr/>
            </a:pPr>
            <a:r>
              <a:rPr lang="en-US" altLang="en-US" sz="4808" dirty="0">
                <a:cs typeface="Calibri"/>
                <a:sym typeface="Arial" panose="020B0604020202020204" pitchFamily="34" charset="0"/>
              </a:rPr>
              <a:t>事务处理</a:t>
            </a:r>
            <a:endParaRPr lang="en-US" altLang="zh-CN" sz="4808" dirty="0">
              <a:cs typeface="Calibri"/>
            </a:endParaRPr>
          </a:p>
          <a:p>
            <a:pPr marL="526748" indent="-518021">
              <a:buFont typeface="Arial"/>
              <a:buChar char="•"/>
              <a:tabLst>
                <a:tab pos="527185" algn="l"/>
              </a:tabLst>
              <a:defRPr/>
            </a:pPr>
            <a:r>
              <a:rPr lang="en-US" altLang="zh-CN" sz="4808" dirty="0">
                <a:cs typeface="Calibri"/>
              </a:rPr>
              <a:t>别人</a:t>
            </a:r>
          </a:p>
          <a:p>
            <a:pPr marL="526748" indent="-518021">
              <a:buFont typeface="Arial"/>
              <a:buChar char="•"/>
              <a:tabLst>
                <a:tab pos="527185" algn="l"/>
              </a:tabLst>
              <a:defRPr/>
            </a:pPr>
            <a:r>
              <a:rPr lang="en-US" altLang="zh-CN" sz="4808" dirty="0">
                <a:cs typeface="Calibri"/>
              </a:rPr>
              <a:t>异构体系结构</a:t>
            </a: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D8F97E41-259D-4674-839A-1422AACF1E23}"/>
              </a:ext>
            </a:extLst>
          </p:cNvPr>
          <p:cNvSpPr txBox="1">
            <a:spLocks noGrp="1"/>
          </p:cNvSpPr>
          <p:nvPr>
            <p:ph type="title"/>
          </p:nvPr>
        </p:nvSpPr>
        <p:spPr>
          <a:xfrm>
            <a:off x="320675" y="0"/>
            <a:ext cx="13263563" cy="928688"/>
          </a:xfrm>
        </p:spPr>
        <p:txBody>
          <a:bodyPr lIns="0" tIns="0" rIns="0" bIns="0" rtlCol="0">
            <a:spAutoFit/>
          </a:bodyPr>
          <a:lstStyle/>
          <a:p>
            <a:pPr marL="38064">
              <a:defRPr/>
            </a:pPr>
            <a:r>
              <a:rPr sz="6044" spc="-45" dirty="0"/>
              <a:t>同行</a:t>
            </a:r>
            <a:r>
              <a:rPr sz="6044" spc="-599" dirty="0"/>
              <a:t> </a:t>
            </a:r>
            <a:r>
              <a:rPr sz="6044" spc="15" dirty="0"/>
              <a:t>自</a:t>
            </a:r>
            <a:r>
              <a:rPr sz="6044" spc="-599" dirty="0"/>
              <a:t> </a:t>
            </a:r>
            <a:r>
              <a:rPr sz="6044" spc="-30" dirty="0"/>
              <a:t>同行</a:t>
            </a:r>
          </a:p>
        </p:txBody>
      </p:sp>
      <p:sp>
        <p:nvSpPr>
          <p:cNvPr id="58371" name="object 25">
            <a:extLst>
              <a:ext uri="{FF2B5EF4-FFF2-40B4-BE49-F238E27FC236}">
                <a16:creationId xmlns:a16="http://schemas.microsoft.com/office/drawing/2014/main" id="{CB9570C1-36D3-495F-ACF3-387D46AE7BC4}"/>
              </a:ext>
            </a:extLst>
          </p:cNvPr>
          <p:cNvSpPr txBox="1">
            <a:spLocks noChangeArrowheads="1"/>
          </p:cNvSpPr>
          <p:nvPr/>
        </p:nvSpPr>
        <p:spPr bwMode="auto">
          <a:xfrm>
            <a:off x="1168400" y="1676400"/>
            <a:ext cx="11568113"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每个对等方提供服务和消费服务</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所有对等方之间可能发生通信</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对等数是动态的</a:t>
            </a:r>
          </a:p>
          <a:p>
            <a:pPr>
              <a:lnSpc>
                <a:spcPct val="103000"/>
              </a:lnSpc>
              <a:spcBef>
                <a:spcPts val="893"/>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每个对等方都必须知道如何访问其他对等节点 (发现、搜索、加入)</a:t>
            </a:r>
          </a:p>
        </p:txBody>
      </p:sp>
    </p:spTree>
  </p:cSld>
  <p:clrMapOvr>
    <a:masterClrMapping/>
  </p:clrMapOvr>
  <p:transition>
    <p:cut/>
  </p:transition>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82E5B08E-3297-4E6B-B744-53D7C6C9D23E}"/>
              </a:ext>
            </a:extLst>
          </p:cNvPr>
          <p:cNvSpPr txBox="1">
            <a:spLocks noGrp="1"/>
          </p:cNvSpPr>
          <p:nvPr>
            <p:ph type="title"/>
          </p:nvPr>
        </p:nvSpPr>
        <p:spPr>
          <a:xfrm>
            <a:off x="431800" y="0"/>
            <a:ext cx="12938125" cy="1014413"/>
          </a:xfrm>
        </p:spPr>
        <p:txBody>
          <a:bodyPr lIns="0" tIns="0" rIns="0" bIns="0" rtlCol="0">
            <a:spAutoFit/>
          </a:bodyPr>
          <a:lstStyle/>
          <a:p>
            <a:pPr marL="38064">
              <a:defRPr/>
            </a:pPr>
            <a:r>
              <a:rPr sz="6594" spc="-45" dirty="0"/>
              <a:t>同行</a:t>
            </a:r>
            <a:r>
              <a:rPr sz="6594" spc="-599" dirty="0"/>
              <a:t> </a:t>
            </a:r>
            <a:r>
              <a:rPr sz="6594" spc="15" dirty="0"/>
              <a:t>自</a:t>
            </a:r>
            <a:r>
              <a:rPr sz="6594" spc="-599" dirty="0"/>
              <a:t> </a:t>
            </a:r>
            <a:r>
              <a:rPr sz="6594" spc="-30" dirty="0"/>
              <a:t>同行</a:t>
            </a:r>
          </a:p>
        </p:txBody>
      </p:sp>
      <p:sp>
        <p:nvSpPr>
          <p:cNvPr id="65539" name="object 25">
            <a:extLst>
              <a:ext uri="{FF2B5EF4-FFF2-40B4-BE49-F238E27FC236}">
                <a16:creationId xmlns:a16="http://schemas.microsoft.com/office/drawing/2014/main" id="{098CCD45-DE46-4103-9FBE-C615C8CB2641}"/>
              </a:ext>
            </a:extLst>
          </p:cNvPr>
          <p:cNvSpPr txBox="1">
            <a:spLocks noChangeArrowheads="1"/>
          </p:cNvSpPr>
          <p:nvPr/>
        </p:nvSpPr>
        <p:spPr bwMode="auto">
          <a:xfrm>
            <a:off x="1208088" y="2495550"/>
            <a:ext cx="11237912"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1200150" indent="-4572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13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一旦对等方被初始化后, 它就需要成为网络的一部分。</a:t>
            </a:r>
            <a:endParaRPr lang="en-US" altLang="zh-CN" sz="4000">
              <a:latin typeface="Times New Roman" panose="02020603050405020304" pitchFamily="18" charset="0"/>
              <a:cs typeface="Times New Roman" panose="02020603050405020304" pitchFamily="18" charset="0"/>
            </a:endParaRPr>
          </a:p>
          <a:p>
            <a:pPr>
              <a:lnSpc>
                <a:spcPct val="113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一个</a:t>
            </a:r>
            <a:r>
              <a:rPr lang="zh-CN" altLang="zh-CN" sz="4000" b="1">
                <a:latin typeface="Times New Roman" panose="02020603050405020304" pitchFamily="18" charset="0"/>
                <a:cs typeface="Times New Roman" panose="02020603050405020304" pitchFamily="18" charset="0"/>
              </a:rPr>
              <a:t>引导</a:t>
            </a:r>
            <a:r>
              <a:rPr lang="zh-CN" altLang="zh-CN" sz="4000">
                <a:latin typeface="Times New Roman" panose="02020603050405020304" pitchFamily="18" charset="0"/>
                <a:cs typeface="Times New Roman" panose="02020603050405020304" pitchFamily="18" charset="0"/>
              </a:rPr>
              <a:t>机制是必要的:</a:t>
            </a:r>
          </a:p>
          <a:p>
            <a:pPr lvl="1">
              <a:lnSpc>
                <a:spcPts val="3588"/>
              </a:lnSpc>
              <a:spcBef>
                <a:spcPts val="538"/>
              </a:spcBef>
              <a:buFont typeface="Arial" panose="020B0604020202020204" pitchFamily="34" charset="0"/>
              <a:buChar char="•"/>
            </a:pPr>
            <a:r>
              <a:rPr lang="zh-CN" altLang="zh-CN" sz="3600">
                <a:latin typeface="Times New Roman" panose="02020603050405020304" pitchFamily="18" charset="0"/>
                <a:cs typeface="Times New Roman" panose="02020603050405020304" pitchFamily="18" charset="0"/>
              </a:rPr>
              <a:t>例如通过广播消息</a:t>
            </a:r>
          </a:p>
          <a:p>
            <a:pPr lvl="1">
              <a:lnSpc>
                <a:spcPts val="3588"/>
              </a:lnSpc>
              <a:buFont typeface="Arial" panose="020B0604020202020204" pitchFamily="34" charset="0"/>
              <a:buChar char="•"/>
            </a:pPr>
            <a:r>
              <a:rPr lang="zh-CN" altLang="zh-CN" sz="3600">
                <a:latin typeface="Times New Roman" panose="02020603050405020304" pitchFamily="18" charset="0"/>
                <a:cs typeface="Times New Roman" panose="02020603050405020304" pitchFamily="18" charset="0"/>
              </a:rPr>
              <a:t>例如, 公用网络地址列表</a:t>
            </a:r>
          </a:p>
        </p:txBody>
      </p:sp>
    </p:spTree>
  </p:cSld>
  <p:clrMapOvr>
    <a:masterClrMapping/>
  </p:clrMapOvr>
  <p:transition>
    <p:cut/>
  </p:transition>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B57C25D9-3094-4487-8993-3DD790BC2156}"/>
              </a:ext>
            </a:extLst>
          </p:cNvPr>
          <p:cNvSpPr txBox="1">
            <a:spLocks noGrp="1"/>
          </p:cNvSpPr>
          <p:nvPr>
            <p:ph type="title"/>
          </p:nvPr>
        </p:nvSpPr>
        <p:spPr>
          <a:xfrm>
            <a:off x="357188" y="0"/>
            <a:ext cx="13022262" cy="930275"/>
          </a:xfrm>
        </p:spPr>
        <p:txBody>
          <a:bodyPr lIns="0" tIns="0" rIns="0" bIns="0" rtlCol="0">
            <a:spAutoFit/>
          </a:bodyPr>
          <a:lstStyle/>
          <a:p>
            <a:pPr marL="38064">
              <a:defRPr/>
            </a:pPr>
            <a:r>
              <a:rPr sz="6044" spc="-45" dirty="0"/>
              <a:t>同行</a:t>
            </a:r>
            <a:r>
              <a:rPr sz="6044" spc="-495" dirty="0"/>
              <a:t> </a:t>
            </a:r>
            <a:r>
              <a:rPr sz="6044" spc="15" dirty="0"/>
              <a:t>自</a:t>
            </a:r>
            <a:r>
              <a:rPr sz="6044" spc="-495" dirty="0"/>
              <a:t> </a:t>
            </a:r>
            <a:r>
              <a:rPr sz="6044" spc="-30" dirty="0"/>
              <a:t>同行</a:t>
            </a:r>
            <a:r>
              <a:rPr sz="6044" spc="-495" dirty="0"/>
              <a:t> </a:t>
            </a:r>
            <a:r>
              <a:rPr sz="6044" spc="-195" dirty="0"/>
              <a:t>-</a:t>
            </a:r>
            <a:r>
              <a:rPr sz="6044" spc="-495" dirty="0"/>
              <a:t> </a:t>
            </a:r>
            <a:r>
              <a:rPr sz="6044" spc="-15" dirty="0"/>
              <a:t>集中</a:t>
            </a:r>
            <a:r>
              <a:rPr sz="6044" spc="-495" dirty="0"/>
              <a:t> </a:t>
            </a:r>
            <a:r>
              <a:rPr sz="6044" spc="15" dirty="0"/>
              <a:t>P2p</a:t>
            </a:r>
          </a:p>
        </p:txBody>
      </p:sp>
      <p:sp>
        <p:nvSpPr>
          <p:cNvPr id="66563" name="object 21">
            <a:extLst>
              <a:ext uri="{FF2B5EF4-FFF2-40B4-BE49-F238E27FC236}">
                <a16:creationId xmlns:a16="http://schemas.microsoft.com/office/drawing/2014/main" id="{0F2FED07-DC90-40D0-81A2-A93FA7A97A41}"/>
              </a:ext>
            </a:extLst>
          </p:cNvPr>
          <p:cNvSpPr>
            <a:spLocks noChangeArrowheads="1"/>
          </p:cNvSpPr>
          <p:nvPr/>
        </p:nvSpPr>
        <p:spPr bwMode="auto">
          <a:xfrm>
            <a:off x="827088" y="3446463"/>
            <a:ext cx="211137" cy="2111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66564" name="object 22">
            <a:extLst>
              <a:ext uri="{FF2B5EF4-FFF2-40B4-BE49-F238E27FC236}">
                <a16:creationId xmlns:a16="http://schemas.microsoft.com/office/drawing/2014/main" id="{291D272E-D6C7-4403-886C-F88B79475605}"/>
              </a:ext>
            </a:extLst>
          </p:cNvPr>
          <p:cNvSpPr>
            <a:spLocks noChangeArrowheads="1"/>
          </p:cNvSpPr>
          <p:nvPr/>
        </p:nvSpPr>
        <p:spPr bwMode="auto">
          <a:xfrm>
            <a:off x="827088" y="4076700"/>
            <a:ext cx="211137" cy="2111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23" name="object 23">
            <a:extLst>
              <a:ext uri="{FF2B5EF4-FFF2-40B4-BE49-F238E27FC236}">
                <a16:creationId xmlns:a16="http://schemas.microsoft.com/office/drawing/2014/main" id="{A526C1A6-7D53-43CF-9716-958F211B8DAC}"/>
              </a:ext>
            </a:extLst>
          </p:cNvPr>
          <p:cNvSpPr txBox="1"/>
          <p:nvPr/>
        </p:nvSpPr>
        <p:spPr>
          <a:xfrm>
            <a:off x="377825" y="2616200"/>
            <a:ext cx="12641263" cy="1919288"/>
          </a:xfrm>
          <a:prstGeom prst="rect">
            <a:avLst/>
          </a:prstGeom>
        </p:spPr>
        <p:txBody>
          <a:bodyPr lIns="0" tIns="0" rIns="0" bIns="0">
            <a:spAutoFit/>
          </a:bodyPr>
          <a:lstStyle/>
          <a:p>
            <a:pPr marL="38064">
              <a:defRPr/>
            </a:pPr>
            <a:r>
              <a:rPr sz="3600" b="1" spc="-104" dirty="0">
                <a:latin typeface="Times New Roman" panose="02020603050405020304" pitchFamily="18" charset="0"/>
                <a:cs typeface="Times New Roman" panose="02020603050405020304" pitchFamily="18" charset="0"/>
              </a:rPr>
              <a:t>集中</a:t>
            </a:r>
            <a:r>
              <a:rPr sz="3600" b="1" spc="-375" dirty="0">
                <a:latin typeface="Times New Roman" panose="02020603050405020304" pitchFamily="18" charset="0"/>
                <a:cs typeface="Times New Roman" panose="02020603050405020304" pitchFamily="18" charset="0"/>
              </a:rPr>
              <a:t> </a:t>
            </a:r>
            <a:r>
              <a:rPr sz="3600" b="1" spc="-150" dirty="0">
                <a:latin typeface="Times New Roman" panose="02020603050405020304" pitchFamily="18" charset="0"/>
                <a:cs typeface="Times New Roman" panose="02020603050405020304" pitchFamily="18" charset="0"/>
              </a:rPr>
              <a:t>同行</a:t>
            </a:r>
            <a:r>
              <a:rPr sz="3600" b="1" spc="-375" dirty="0">
                <a:latin typeface="Times New Roman" panose="02020603050405020304" pitchFamily="18" charset="0"/>
                <a:cs typeface="Times New Roman" panose="02020603050405020304" pitchFamily="18" charset="0"/>
              </a:rPr>
              <a:t> </a:t>
            </a:r>
            <a:r>
              <a:rPr sz="3600" b="1" spc="-89" dirty="0">
                <a:latin typeface="Times New Roman" panose="02020603050405020304" pitchFamily="18" charset="0"/>
                <a:cs typeface="Times New Roman" panose="02020603050405020304" pitchFamily="18" charset="0"/>
              </a:rPr>
              <a:t>自</a:t>
            </a:r>
            <a:r>
              <a:rPr sz="3600" b="1" spc="-375" dirty="0">
                <a:latin typeface="Times New Roman" panose="02020603050405020304" pitchFamily="18" charset="0"/>
                <a:cs typeface="Times New Roman" panose="02020603050405020304" pitchFamily="18" charset="0"/>
              </a:rPr>
              <a:t> </a:t>
            </a:r>
            <a:r>
              <a:rPr sz="3600" b="1" spc="-150" dirty="0">
                <a:latin typeface="Times New Roman" panose="02020603050405020304" pitchFamily="18" charset="0"/>
                <a:cs typeface="Times New Roman" panose="02020603050405020304" pitchFamily="18" charset="0"/>
              </a:rPr>
              <a:t>同行</a:t>
            </a:r>
            <a:endParaRPr sz="3600" dirty="0">
              <a:latin typeface="Times New Roman" panose="02020603050405020304" pitchFamily="18" charset="0"/>
              <a:cs typeface="Times New Roman" panose="02020603050405020304" pitchFamily="18" charset="0"/>
            </a:endParaRPr>
          </a:p>
          <a:p>
            <a:pPr marL="867851">
              <a:spcBef>
                <a:spcPts val="989"/>
              </a:spcBef>
              <a:defRPr/>
            </a:pPr>
            <a:r>
              <a:rPr sz="3600" spc="-76" dirty="0">
                <a:latin typeface="Times New Roman" panose="02020603050405020304" pitchFamily="18" charset="0"/>
                <a:cs typeface="Times New Roman" panose="02020603050405020304" pitchFamily="18" charset="0"/>
              </a:rPr>
              <a:t>一些</a:t>
            </a:r>
            <a:r>
              <a:rPr sz="3600" spc="-449" dirty="0">
                <a:latin typeface="Times New Roman" panose="02020603050405020304" pitchFamily="18" charset="0"/>
                <a:cs typeface="Times New Roman" panose="02020603050405020304" pitchFamily="18" charset="0"/>
              </a:rPr>
              <a:t> </a:t>
            </a:r>
            <a:r>
              <a:rPr sz="3600" spc="-76" dirty="0">
                <a:latin typeface="Times New Roman" panose="02020603050405020304" pitchFamily="18" charset="0"/>
                <a:cs typeface="Times New Roman" panose="02020603050405020304" pitchFamily="18" charset="0"/>
              </a:rPr>
              <a:t>方面</a:t>
            </a:r>
            <a:r>
              <a:rPr sz="3600" spc="-449" dirty="0">
                <a:latin typeface="Times New Roman" panose="02020603050405020304" pitchFamily="18" charset="0"/>
                <a:cs typeface="Times New Roman" panose="02020603050405020304" pitchFamily="18" charset="0"/>
              </a:rPr>
              <a:t> </a:t>
            </a:r>
            <a:r>
              <a:rPr sz="3600" spc="-104" dirty="0">
                <a:latin typeface="Times New Roman" panose="02020603050405020304" pitchFamily="18" charset="0"/>
                <a:cs typeface="Times New Roman" panose="02020603050405020304" pitchFamily="18" charset="0"/>
              </a:rPr>
              <a:t>是</a:t>
            </a:r>
            <a:r>
              <a:rPr sz="3600" spc="-449" dirty="0">
                <a:latin typeface="Times New Roman" panose="02020603050405020304" pitchFamily="18" charset="0"/>
                <a:cs typeface="Times New Roman" panose="02020603050405020304" pitchFamily="18" charset="0"/>
              </a:rPr>
              <a:t> </a:t>
            </a:r>
            <a:r>
              <a:rPr sz="3600" spc="-60" dirty="0">
                <a:latin typeface="Times New Roman" panose="02020603050405020304" pitchFamily="18" charset="0"/>
                <a:cs typeface="Times New Roman" panose="02020603050405020304" pitchFamily="18" charset="0"/>
              </a:rPr>
              <a:t>集中</a:t>
            </a:r>
            <a:endParaRPr sz="3600" dirty="0">
              <a:latin typeface="Times New Roman" panose="02020603050405020304" pitchFamily="18" charset="0"/>
              <a:cs typeface="Times New Roman" panose="02020603050405020304" pitchFamily="18" charset="0"/>
            </a:endParaRPr>
          </a:p>
          <a:p>
            <a:pPr marL="867851">
              <a:spcBef>
                <a:spcPts val="1001"/>
              </a:spcBef>
              <a:defRPr/>
            </a:pPr>
            <a:r>
              <a:rPr sz="3600" spc="-89" dirty="0">
                <a:latin typeface="Times New Roman" panose="02020603050405020304" pitchFamily="18" charset="0"/>
                <a:cs typeface="Times New Roman" panose="02020603050405020304" pitchFamily="18" charset="0"/>
              </a:rPr>
              <a:t>为</a:t>
            </a:r>
            <a:r>
              <a:rPr sz="3600" spc="-375" dirty="0">
                <a:latin typeface="Times New Roman" panose="02020603050405020304" pitchFamily="18" charset="0"/>
                <a:cs typeface="Times New Roman" panose="02020603050405020304" pitchFamily="18" charset="0"/>
              </a:rPr>
              <a:t> </a:t>
            </a:r>
            <a:r>
              <a:rPr sz="3600" spc="-104" dirty="0">
                <a:latin typeface="Times New Roman" panose="02020603050405020304" pitchFamily="18" charset="0"/>
                <a:cs typeface="Times New Roman" panose="02020603050405020304" pitchFamily="18" charset="0"/>
              </a:rPr>
              <a:t>例子</a:t>
            </a:r>
            <a:r>
              <a:rPr sz="3600" spc="-375" dirty="0">
                <a:latin typeface="Times New Roman" panose="02020603050405020304" pitchFamily="18" charset="0"/>
                <a:cs typeface="Times New Roman" panose="02020603050405020304" pitchFamily="18" charset="0"/>
              </a:rPr>
              <a:t> </a:t>
            </a:r>
            <a:r>
              <a:rPr sz="3600" spc="-89" dirty="0">
                <a:latin typeface="Times New Roman" panose="02020603050405020304" pitchFamily="18" charset="0"/>
                <a:cs typeface="Times New Roman" panose="02020603050405020304" pitchFamily="18" charset="0"/>
              </a:rPr>
              <a:t>一个</a:t>
            </a:r>
            <a:r>
              <a:rPr sz="3600" spc="-375" dirty="0">
                <a:latin typeface="Times New Roman" panose="02020603050405020304" pitchFamily="18" charset="0"/>
                <a:cs typeface="Times New Roman" panose="02020603050405020304" pitchFamily="18" charset="0"/>
              </a:rPr>
              <a:t> </a:t>
            </a:r>
            <a:r>
              <a:rPr sz="3600" spc="-60" dirty="0">
                <a:latin typeface="Times New Roman" panose="02020603050405020304" pitchFamily="18" charset="0"/>
                <a:cs typeface="Times New Roman" panose="02020603050405020304" pitchFamily="18" charset="0"/>
              </a:rPr>
              <a:t>中央</a:t>
            </a:r>
            <a:r>
              <a:rPr sz="3600" spc="-375" dirty="0">
                <a:latin typeface="Times New Roman" panose="02020603050405020304" pitchFamily="18" charset="0"/>
                <a:cs typeface="Times New Roman" panose="02020603050405020304" pitchFamily="18" charset="0"/>
              </a:rPr>
              <a:t> </a:t>
            </a:r>
            <a:r>
              <a:rPr sz="3600" spc="-60" dirty="0">
                <a:latin typeface="Times New Roman" panose="02020603050405020304" pitchFamily="18" charset="0"/>
                <a:cs typeface="Times New Roman" panose="02020603050405020304" pitchFamily="18" charset="0"/>
              </a:rPr>
              <a:t>组件</a:t>
            </a:r>
            <a:r>
              <a:rPr sz="3600" spc="-375" dirty="0">
                <a:latin typeface="Times New Roman" panose="02020603050405020304" pitchFamily="18" charset="0"/>
                <a:cs typeface="Times New Roman" panose="02020603050405020304" pitchFamily="18" charset="0"/>
              </a:rPr>
              <a:t> </a:t>
            </a:r>
            <a:r>
              <a:rPr sz="3600" spc="-89" dirty="0">
                <a:latin typeface="Times New Roman" panose="02020603050405020304" pitchFamily="18" charset="0"/>
                <a:cs typeface="Times New Roman" panose="02020603050405020304" pitchFamily="18" charset="0"/>
              </a:rPr>
              <a:t>保持</a:t>
            </a:r>
            <a:r>
              <a:rPr sz="3600" spc="-375" dirty="0">
                <a:latin typeface="Times New Roman" panose="02020603050405020304" pitchFamily="18" charset="0"/>
                <a:cs typeface="Times New Roman" panose="02020603050405020304" pitchFamily="18" charset="0"/>
              </a:rPr>
              <a:t> </a:t>
            </a:r>
            <a:r>
              <a:rPr sz="3600" spc="-60" dirty="0">
                <a:latin typeface="Times New Roman" panose="02020603050405020304" pitchFamily="18" charset="0"/>
                <a:cs typeface="Times New Roman" panose="02020603050405020304" pitchFamily="18" charset="0"/>
              </a:rPr>
              <a:t>跟踪</a:t>
            </a:r>
            <a:r>
              <a:rPr sz="3600" spc="-375" dirty="0">
                <a:latin typeface="Times New Roman" panose="02020603050405020304" pitchFamily="18" charset="0"/>
                <a:cs typeface="Times New Roman" panose="02020603050405020304" pitchFamily="18" charset="0"/>
              </a:rPr>
              <a:t> </a:t>
            </a:r>
            <a:r>
              <a:rPr sz="3600" spc="-60" dirty="0">
                <a:latin typeface="Times New Roman" panose="02020603050405020304" pitchFamily="18" charset="0"/>
                <a:cs typeface="Times New Roman" panose="02020603050405020304" pitchFamily="18" charset="0"/>
              </a:rPr>
              <a:t>的</a:t>
            </a:r>
            <a:r>
              <a:rPr sz="3600" spc="-375" dirty="0">
                <a:latin typeface="Times New Roman" panose="02020603050405020304" pitchFamily="18" charset="0"/>
                <a:cs typeface="Times New Roman" panose="02020603050405020304" pitchFamily="18" charset="0"/>
              </a:rPr>
              <a:t> </a:t>
            </a:r>
            <a:r>
              <a:rPr sz="3600" spc="-60" dirty="0">
                <a:latin typeface="Times New Roman" panose="02020603050405020304" pitchFamily="18" charset="0"/>
                <a:cs typeface="Times New Roman" panose="02020603050405020304" pitchFamily="18" charset="0"/>
              </a:rPr>
              <a:t>的</a:t>
            </a:r>
            <a:r>
              <a:rPr sz="3600" spc="-375" dirty="0">
                <a:latin typeface="Times New Roman" panose="02020603050405020304" pitchFamily="18" charset="0"/>
                <a:cs typeface="Times New Roman" panose="02020603050405020304" pitchFamily="18" charset="0"/>
              </a:rPr>
              <a:t> </a:t>
            </a:r>
            <a:r>
              <a:rPr sz="3600" spc="-45" dirty="0">
                <a:latin typeface="Times New Roman" panose="02020603050405020304" pitchFamily="18" charset="0"/>
                <a:cs typeface="Times New Roman" panose="02020603050405020304" pitchFamily="18" charset="0"/>
              </a:rPr>
              <a:t>可用</a:t>
            </a:r>
            <a:r>
              <a:rPr sz="3600" spc="-375" dirty="0">
                <a:latin typeface="Times New Roman" panose="02020603050405020304" pitchFamily="18" charset="0"/>
                <a:cs typeface="Times New Roman" panose="02020603050405020304" pitchFamily="18" charset="0"/>
              </a:rPr>
              <a:t> </a:t>
            </a:r>
            <a:r>
              <a:rPr sz="3600" spc="-89" dirty="0">
                <a:latin typeface="Times New Roman" panose="02020603050405020304" pitchFamily="18" charset="0"/>
                <a:cs typeface="Times New Roman" panose="02020603050405020304" pitchFamily="18" charset="0"/>
              </a:rPr>
              <a:t>同行</a:t>
            </a:r>
            <a:endParaRPr sz="36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277EC68B-D67B-459F-A4B3-AF5FC6469456}"/>
              </a:ext>
            </a:extLst>
          </p:cNvPr>
          <p:cNvSpPr txBox="1">
            <a:spLocks noGrp="1"/>
          </p:cNvSpPr>
          <p:nvPr>
            <p:ph type="title"/>
          </p:nvPr>
        </p:nvSpPr>
        <p:spPr>
          <a:xfrm>
            <a:off x="377825" y="76200"/>
            <a:ext cx="13015913" cy="930275"/>
          </a:xfrm>
        </p:spPr>
        <p:txBody>
          <a:bodyPr lIns="0" tIns="0" rIns="0" bIns="0" rtlCol="0">
            <a:spAutoFit/>
          </a:bodyPr>
          <a:lstStyle/>
          <a:p>
            <a:pPr marL="38064">
              <a:defRPr/>
            </a:pPr>
            <a:r>
              <a:rPr sz="6044" spc="-45" dirty="0"/>
              <a:t>同行</a:t>
            </a:r>
            <a:r>
              <a:rPr sz="6044" spc="-510" dirty="0"/>
              <a:t> </a:t>
            </a:r>
            <a:r>
              <a:rPr sz="6044" spc="15" dirty="0"/>
              <a:t>自</a:t>
            </a:r>
            <a:r>
              <a:rPr sz="6044" spc="-510" dirty="0"/>
              <a:t> </a:t>
            </a:r>
            <a:r>
              <a:rPr sz="6044" spc="-30" dirty="0"/>
              <a:t>同行</a:t>
            </a:r>
            <a:r>
              <a:rPr sz="6044" spc="-510" dirty="0"/>
              <a:t> </a:t>
            </a:r>
            <a:r>
              <a:rPr sz="6044" spc="-195" dirty="0"/>
              <a:t>-</a:t>
            </a:r>
            <a:r>
              <a:rPr sz="6044" spc="-510" dirty="0"/>
              <a:t> </a:t>
            </a:r>
            <a:r>
              <a:rPr sz="6044" spc="15" dirty="0"/>
              <a:t>混合</a:t>
            </a:r>
            <a:r>
              <a:rPr sz="6044" spc="-510" dirty="0"/>
              <a:t> </a:t>
            </a:r>
            <a:r>
              <a:rPr sz="6044" spc="15" dirty="0"/>
              <a:t>P2p</a:t>
            </a:r>
          </a:p>
        </p:txBody>
      </p:sp>
      <p:sp>
        <p:nvSpPr>
          <p:cNvPr id="67587" name="object 24">
            <a:extLst>
              <a:ext uri="{FF2B5EF4-FFF2-40B4-BE49-F238E27FC236}">
                <a16:creationId xmlns:a16="http://schemas.microsoft.com/office/drawing/2014/main" id="{705035BC-73DE-4851-BB9B-C9F279B4EADA}"/>
              </a:ext>
            </a:extLst>
          </p:cNvPr>
          <p:cNvSpPr txBox="1">
            <a:spLocks noChangeArrowheads="1"/>
          </p:cNvSpPr>
          <p:nvPr/>
        </p:nvSpPr>
        <p:spPr bwMode="auto">
          <a:xfrm>
            <a:off x="377825" y="2154238"/>
            <a:ext cx="114204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3600" b="1">
                <a:latin typeface="Times New Roman" panose="02020603050405020304" pitchFamily="18" charset="0"/>
                <a:cs typeface="Times New Roman" panose="02020603050405020304" pitchFamily="18" charset="0"/>
              </a:rPr>
              <a:t>混合对等</a:t>
            </a:r>
            <a:endParaRPr lang="zh-CN" altLang="zh-CN" sz="36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3600">
                <a:latin typeface="Times New Roman" panose="02020603050405020304" pitchFamily="18" charset="0"/>
                <a:cs typeface="Times New Roman" panose="02020603050405020304" pitchFamily="18" charset="0"/>
              </a:rPr>
              <a:t>不是所有的同龄人都是平等的, 有些人有额外的责任</a:t>
            </a:r>
            <a:endParaRPr lang="en-US" altLang="zh-CN" sz="36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3600">
                <a:latin typeface="Times New Roman" panose="02020603050405020304" pitchFamily="18" charset="0"/>
                <a:cs typeface="Times New Roman" panose="02020603050405020304" pitchFamily="18" charset="0"/>
              </a:rPr>
              <a:t>他们被称为 supernodes</a:t>
            </a:r>
          </a:p>
          <a:p>
            <a:pPr>
              <a:lnSpc>
                <a:spcPct val="103000"/>
              </a:lnSpc>
              <a:spcBef>
                <a:spcPts val="888"/>
              </a:spcBef>
              <a:buFont typeface="Arial" panose="020B0604020202020204" pitchFamily="34" charset="0"/>
              <a:buChar char="•"/>
            </a:pPr>
            <a:r>
              <a:rPr lang="zh-CN" altLang="zh-CN" sz="3600">
                <a:latin typeface="Times New Roman" panose="02020603050405020304" pitchFamily="18" charset="0"/>
                <a:cs typeface="Times New Roman" panose="02020603050405020304" pitchFamily="18" charset="0"/>
              </a:rPr>
              <a:t>示例: Skype 使用对等协议, 但也使用 supernodes 和中央登录服务器</a:t>
            </a:r>
          </a:p>
        </p:txBody>
      </p:sp>
    </p:spTree>
  </p:cSld>
  <p:clrMapOvr>
    <a:masterClrMapping/>
  </p:clrMapOvr>
  <p:transition>
    <p:cut/>
  </p:transition>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866CE860-5670-4471-9B3D-ABE478662BEB}"/>
              </a:ext>
            </a:extLst>
          </p:cNvPr>
          <p:cNvSpPr txBox="1">
            <a:spLocks noGrp="1"/>
          </p:cNvSpPr>
          <p:nvPr>
            <p:ph type="title"/>
          </p:nvPr>
        </p:nvSpPr>
        <p:spPr>
          <a:xfrm>
            <a:off x="279400" y="152400"/>
            <a:ext cx="12984163" cy="930275"/>
          </a:xfrm>
        </p:spPr>
        <p:txBody>
          <a:bodyPr lIns="0" tIns="0" rIns="0" bIns="0" rtlCol="0">
            <a:spAutoFit/>
          </a:bodyPr>
          <a:lstStyle/>
          <a:p>
            <a:pPr marL="38064">
              <a:defRPr/>
            </a:pPr>
            <a:r>
              <a:rPr sz="6044" spc="-45" dirty="0"/>
              <a:t>同行</a:t>
            </a:r>
            <a:r>
              <a:rPr sz="6044" spc="-495" dirty="0"/>
              <a:t> </a:t>
            </a:r>
            <a:r>
              <a:rPr sz="6044" spc="15" dirty="0"/>
              <a:t>自</a:t>
            </a:r>
            <a:r>
              <a:rPr sz="6044" spc="-495" dirty="0"/>
              <a:t> </a:t>
            </a:r>
            <a:r>
              <a:rPr sz="6044" spc="-30" dirty="0"/>
              <a:t>同行</a:t>
            </a:r>
            <a:r>
              <a:rPr sz="6044" spc="-495" dirty="0"/>
              <a:t> </a:t>
            </a:r>
            <a:r>
              <a:rPr sz="6044" spc="-195" dirty="0"/>
              <a:t>-</a:t>
            </a:r>
            <a:r>
              <a:rPr sz="6044" spc="-495" dirty="0"/>
              <a:t> </a:t>
            </a:r>
            <a:r>
              <a:rPr sz="6044" spc="-89" dirty="0"/>
              <a:t>优势</a:t>
            </a:r>
          </a:p>
        </p:txBody>
      </p:sp>
      <p:sp>
        <p:nvSpPr>
          <p:cNvPr id="62467" name="object 24">
            <a:extLst>
              <a:ext uri="{FF2B5EF4-FFF2-40B4-BE49-F238E27FC236}">
                <a16:creationId xmlns:a16="http://schemas.microsoft.com/office/drawing/2014/main" id="{43932D1E-1457-48E9-8257-14F3981E76AB}"/>
              </a:ext>
            </a:extLst>
          </p:cNvPr>
          <p:cNvSpPr txBox="1">
            <a:spLocks noChangeArrowheads="1"/>
          </p:cNvSpPr>
          <p:nvPr/>
        </p:nvSpPr>
        <p:spPr bwMode="auto">
          <a:xfrm>
            <a:off x="1020763" y="1477963"/>
            <a:ext cx="119253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通常, 优秀的可伸缩性, 因为计算可以分布</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良好的可靠性, 因为数据可以复制多个对等方</a:t>
            </a:r>
          </a:p>
          <a:p>
            <a:pPr>
              <a:spcBef>
                <a:spcPts val="996"/>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没有单点故障</a:t>
            </a:r>
          </a:p>
        </p:txBody>
      </p:sp>
    </p:spTree>
  </p:cSld>
  <p:clrMapOvr>
    <a:masterClrMapping/>
  </p:clrMapOvr>
  <p:transition>
    <p:cut/>
  </p:transition>
</p:sld>
</file>

<file path=ppt/slides/slide3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1DD17899-2628-4AC6-B740-A209E7516035}"/>
              </a:ext>
            </a:extLst>
          </p:cNvPr>
          <p:cNvSpPr txBox="1">
            <a:spLocks noGrp="1"/>
          </p:cNvSpPr>
          <p:nvPr>
            <p:ph type="title"/>
          </p:nvPr>
        </p:nvSpPr>
        <p:spPr>
          <a:xfrm>
            <a:off x="279400" y="0"/>
            <a:ext cx="13157200" cy="930275"/>
          </a:xfrm>
        </p:spPr>
        <p:txBody>
          <a:bodyPr lIns="0" tIns="0" rIns="0" bIns="0" rtlCol="0">
            <a:spAutoFit/>
          </a:bodyPr>
          <a:lstStyle/>
          <a:p>
            <a:pPr marL="38064">
              <a:defRPr/>
            </a:pPr>
            <a:r>
              <a:rPr sz="6044" spc="-45" dirty="0"/>
              <a:t>同行</a:t>
            </a:r>
            <a:r>
              <a:rPr sz="6044" spc="-479" dirty="0"/>
              <a:t> </a:t>
            </a:r>
            <a:r>
              <a:rPr sz="6044" spc="15" dirty="0"/>
              <a:t>自</a:t>
            </a:r>
            <a:r>
              <a:rPr sz="6044" spc="-479" dirty="0"/>
              <a:t> </a:t>
            </a:r>
            <a:r>
              <a:rPr sz="6044" spc="-30" dirty="0"/>
              <a:t>同行</a:t>
            </a:r>
            <a:r>
              <a:rPr sz="6044" spc="-479" dirty="0"/>
              <a:t> </a:t>
            </a:r>
            <a:r>
              <a:rPr sz="6044" spc="-195" dirty="0"/>
              <a:t>-</a:t>
            </a:r>
            <a:r>
              <a:rPr sz="6044" spc="-479" dirty="0"/>
              <a:t> </a:t>
            </a:r>
            <a:r>
              <a:rPr sz="6044" spc="-76" dirty="0"/>
              <a:t>缺点</a:t>
            </a:r>
          </a:p>
        </p:txBody>
      </p:sp>
      <p:sp>
        <p:nvSpPr>
          <p:cNvPr id="24" name="object 24">
            <a:extLst>
              <a:ext uri="{FF2B5EF4-FFF2-40B4-BE49-F238E27FC236}">
                <a16:creationId xmlns:a16="http://schemas.microsoft.com/office/drawing/2014/main" id="{0D4245C7-5427-43E0-95DB-48E48737D603}"/>
              </a:ext>
            </a:extLst>
          </p:cNvPr>
          <p:cNvSpPr txBox="1"/>
          <p:nvPr/>
        </p:nvSpPr>
        <p:spPr>
          <a:xfrm>
            <a:off x="1192213" y="2106613"/>
            <a:ext cx="10448925" cy="2962275"/>
          </a:xfrm>
          <a:prstGeom prst="rect">
            <a:avLst/>
          </a:prstGeom>
        </p:spPr>
        <p:txBody>
          <a:bodyPr lIns="0" tIns="0" rIns="0" bIns="0">
            <a:spAutoFit/>
          </a:bodyPr>
          <a:lstStyle/>
          <a:p>
            <a:pPr marL="509106" indent="-471042">
              <a:buFont typeface="Arial" panose="020B0604020202020204" pitchFamily="34" charset="0"/>
              <a:buChar char="•"/>
              <a:defRPr/>
            </a:pPr>
            <a:r>
              <a:rPr sz="4396" spc="-45" dirty="0">
                <a:latin typeface="Times New Roman" panose="02020603050405020304" pitchFamily="18" charset="0"/>
                <a:cs typeface="Times New Roman" panose="02020603050405020304" pitchFamily="18" charset="0"/>
              </a:rPr>
              <a:t>质量</a:t>
            </a:r>
            <a:r>
              <a:rPr sz="4396" spc="-390"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的</a:t>
            </a:r>
            <a:r>
              <a:rPr sz="4396" spc="-390"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服务</a:t>
            </a:r>
            <a:r>
              <a:rPr sz="4396" spc="-390" dirty="0">
                <a:latin typeface="Times New Roman" panose="02020603050405020304" pitchFamily="18" charset="0"/>
                <a:cs typeface="Times New Roman" panose="02020603050405020304" pitchFamily="18" charset="0"/>
              </a:rPr>
              <a:t> </a:t>
            </a:r>
            <a:r>
              <a:rPr sz="4396" spc="-30" dirty="0">
                <a:latin typeface="Times New Roman" panose="02020603050405020304" pitchFamily="18" charset="0"/>
                <a:cs typeface="Times New Roman" panose="02020603050405020304" pitchFamily="18" charset="0"/>
              </a:rPr>
              <a:t>是</a:t>
            </a:r>
            <a:r>
              <a:rPr sz="4396" spc="-390" dirty="0">
                <a:latin typeface="Times New Roman" panose="02020603050405020304" pitchFamily="18" charset="0"/>
                <a:cs typeface="Times New Roman" panose="02020603050405020304" pitchFamily="18" charset="0"/>
              </a:rPr>
              <a:t> </a:t>
            </a:r>
            <a:r>
              <a:rPr sz="4396" spc="-45" dirty="0">
                <a:latin typeface="Times New Roman" panose="02020603050405020304" pitchFamily="18" charset="0"/>
                <a:cs typeface="Times New Roman" panose="02020603050405020304" pitchFamily="18" charset="0"/>
              </a:rPr>
              <a:t>不</a:t>
            </a:r>
            <a:r>
              <a:rPr sz="4396" spc="-390"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确定性</a:t>
            </a:r>
            <a:r>
              <a:rPr sz="4396" spc="-390"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不能</a:t>
            </a:r>
            <a:r>
              <a:rPr sz="4396" spc="-390"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是</a:t>
            </a:r>
            <a:r>
              <a:rPr sz="4396" spc="-390" dirty="0">
                <a:latin typeface="Times New Roman" panose="02020603050405020304" pitchFamily="18" charset="0"/>
                <a:cs typeface="Times New Roman" panose="02020603050405020304" pitchFamily="18" charset="0"/>
              </a:rPr>
              <a:t> </a:t>
            </a:r>
            <a:r>
              <a:rPr sz="4396" spc="-89" dirty="0">
                <a:latin typeface="Times New Roman" panose="02020603050405020304" pitchFamily="18" charset="0"/>
                <a:cs typeface="Times New Roman" panose="02020603050405020304" pitchFamily="18" charset="0"/>
              </a:rPr>
              <a:t>保证</a:t>
            </a:r>
            <a:endParaRPr sz="4396" dirty="0">
              <a:latin typeface="Times New Roman" panose="02020603050405020304" pitchFamily="18" charset="0"/>
              <a:cs typeface="Times New Roman" panose="02020603050405020304" pitchFamily="18" charset="0"/>
            </a:endParaRPr>
          </a:p>
          <a:p>
            <a:pPr marL="509106" indent="-471042">
              <a:spcBef>
                <a:spcPts val="989"/>
              </a:spcBef>
              <a:buFont typeface="Arial" panose="020B0604020202020204" pitchFamily="34" charset="0"/>
              <a:buChar char="•"/>
              <a:defRPr/>
            </a:pPr>
            <a:r>
              <a:rPr sz="4396" spc="-180" dirty="0">
                <a:latin typeface="Times New Roman" panose="02020603050405020304" pitchFamily="18" charset="0"/>
                <a:cs typeface="Times New Roman" panose="02020603050405020304" pitchFamily="18" charset="0"/>
              </a:rPr>
              <a:t>例如</a:t>
            </a:r>
            <a:r>
              <a:rPr sz="4396" spc="-76" dirty="0">
                <a:latin typeface="Times New Roman" panose="02020603050405020304" pitchFamily="18" charset="0"/>
                <a:cs typeface="Times New Roman" panose="02020603050405020304" pitchFamily="18" charset="0"/>
              </a:rPr>
              <a:t>高</a:t>
            </a:r>
            <a:r>
              <a:rPr sz="4396" spc="-555"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延迟</a:t>
            </a:r>
            <a:endParaRPr sz="4396" dirty="0">
              <a:latin typeface="Times New Roman" panose="02020603050405020304" pitchFamily="18" charset="0"/>
              <a:cs typeface="Times New Roman" panose="02020603050405020304" pitchFamily="18" charset="0"/>
            </a:endParaRPr>
          </a:p>
          <a:p>
            <a:pPr marL="509106" indent="-471042">
              <a:spcBef>
                <a:spcPts val="1001"/>
              </a:spcBef>
              <a:buFont typeface="Arial" panose="020B0604020202020204" pitchFamily="34" charset="0"/>
              <a:buChar char="•"/>
              <a:defRPr/>
            </a:pPr>
            <a:r>
              <a:rPr sz="4396" spc="-150" dirty="0">
                <a:latin typeface="Times New Roman" panose="02020603050405020304" pitchFamily="18" charset="0"/>
                <a:cs typeface="Times New Roman" panose="02020603050405020304" pitchFamily="18" charset="0"/>
              </a:rPr>
              <a:t>非常</a:t>
            </a:r>
            <a:r>
              <a:rPr sz="4396" spc="-405"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复杂</a:t>
            </a:r>
            <a:r>
              <a:rPr sz="4396" spc="-405"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努力</a:t>
            </a:r>
            <a:r>
              <a:rPr sz="4396" spc="-405" dirty="0">
                <a:latin typeface="Times New Roman" panose="02020603050405020304" pitchFamily="18" charset="0"/>
                <a:cs typeface="Times New Roman" panose="02020603050405020304" pitchFamily="18" charset="0"/>
              </a:rPr>
              <a:t> </a:t>
            </a:r>
            <a:r>
              <a:rPr sz="4396" spc="-45" dirty="0">
                <a:latin typeface="Times New Roman" panose="02020603050405020304" pitchFamily="18" charset="0"/>
                <a:cs typeface="Times New Roman" panose="02020603050405020304" pitchFamily="18" charset="0"/>
              </a:rPr>
              <a:t>自</a:t>
            </a:r>
            <a:r>
              <a:rPr sz="4396" spc="-405" dirty="0">
                <a:latin typeface="Times New Roman" panose="02020603050405020304" pitchFamily="18" charset="0"/>
                <a:cs typeface="Times New Roman" panose="02020603050405020304" pitchFamily="18" charset="0"/>
              </a:rPr>
              <a:t> </a:t>
            </a:r>
            <a:r>
              <a:rPr sz="4396" spc="-45" dirty="0">
                <a:latin typeface="Times New Roman" panose="02020603050405020304" pitchFamily="18" charset="0"/>
                <a:cs typeface="Times New Roman" panose="02020603050405020304" pitchFamily="18" charset="0"/>
              </a:rPr>
              <a:t>保持</a:t>
            </a:r>
            <a:r>
              <a:rPr sz="4396" spc="-405"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和</a:t>
            </a:r>
            <a:r>
              <a:rPr sz="4396" spc="-405" dirty="0">
                <a:latin typeface="Times New Roman" panose="02020603050405020304" pitchFamily="18" charset="0"/>
                <a:cs typeface="Times New Roman" panose="02020603050405020304" pitchFamily="18" charset="0"/>
              </a:rPr>
              <a:t> </a:t>
            </a:r>
            <a:r>
              <a:rPr sz="4396" spc="-45" dirty="0">
                <a:latin typeface="Times New Roman" panose="02020603050405020304" pitchFamily="18" charset="0"/>
                <a:cs typeface="Times New Roman" panose="02020603050405020304" pitchFamily="18" charset="0"/>
              </a:rPr>
              <a:t>自</a:t>
            </a:r>
            <a:r>
              <a:rPr sz="4396" spc="-405" dirty="0">
                <a:latin typeface="Times New Roman" panose="02020603050405020304" pitchFamily="18" charset="0"/>
                <a:cs typeface="Times New Roman" panose="02020603050405020304" pitchFamily="18" charset="0"/>
              </a:rPr>
              <a:t> </a:t>
            </a:r>
            <a:r>
              <a:rPr sz="4396" spc="-89" dirty="0">
                <a:latin typeface="Times New Roman" panose="02020603050405020304" pitchFamily="18" charset="0"/>
                <a:cs typeface="Times New Roman" panose="02020603050405020304" pitchFamily="18" charset="0"/>
              </a:rPr>
              <a:t>测试</a:t>
            </a:r>
            <a:endParaRPr sz="4396"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A469F2B0-A1BA-4084-ABE4-0D7FFE3EB020}"/>
              </a:ext>
            </a:extLst>
          </p:cNvPr>
          <p:cNvSpPr>
            <a:spLocks/>
          </p:cNvSpPr>
          <p:nvPr>
            <p:ph type="title"/>
          </p:nvPr>
        </p:nvSpPr>
        <p:spPr>
          <a:xfrm>
            <a:off x="203200" y="53975"/>
            <a:ext cx="13411200"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客户端-服务器体系结构模式如何订阅良好的建筑设计原则？</a:t>
            </a:r>
            <a:endParaRPr lang="en-US" altLang="en-US" sz="8000">
              <a:ea typeface="宋体" panose="02010600030101010101" pitchFamily="2" charset="-122"/>
            </a:endParaRPr>
          </a:p>
        </p:txBody>
      </p:sp>
      <p:sp>
        <p:nvSpPr>
          <p:cNvPr id="70659" name="Rectangle 5">
            <a:extLst>
              <a:ext uri="{FF2B5EF4-FFF2-40B4-BE49-F238E27FC236}">
                <a16:creationId xmlns:a16="http://schemas.microsoft.com/office/drawing/2014/main" id="{2B684FBF-19E9-4CD1-9BBD-B24A9A28A658}"/>
              </a:ext>
            </a:extLst>
          </p:cNvPr>
          <p:cNvSpPr>
            <a:spLocks/>
          </p:cNvSpPr>
          <p:nvPr>
            <p:ph type="body" idx="1"/>
          </p:nvPr>
        </p:nvSpPr>
        <p:spPr>
          <a:xfrm>
            <a:off x="889000" y="1273175"/>
            <a:ext cx="12115800" cy="544195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214313" lvl="1" algn="just" defTabSz="1035050" eaLnBrk="1">
              <a:spcBef>
                <a:spcPts val="450"/>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分裂和征服</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将系统划分为客户端和服务器进程是一个</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强</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划分系统的方法。</a:t>
            </a:r>
          </a:p>
          <a:p>
            <a:pPr marL="873125" lvl="2" indent="-220663" algn="just" defTabSz="1035050" eaLnBrk="1">
              <a:spcBef>
                <a:spcPts val="450"/>
              </a:spcBef>
              <a:buFontTx/>
              <a:buChar char="—"/>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en-US" sz="24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每个可以分开地被开发。</a:t>
            </a:r>
          </a:p>
          <a:p>
            <a:pPr marL="873125" lvl="2" indent="-220663" algn="just" defTabSz="1035050" eaLnBrk="1">
              <a:spcBef>
                <a:spcPts val="450"/>
              </a:spcBef>
              <a:buFontTx/>
              <a:buChar char="—"/>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450"/>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增强凝聚力</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服务器可以</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每个</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提供</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凝聚力服务</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给客户。</a:t>
            </a:r>
          </a:p>
          <a:p>
            <a:pPr marL="214313" lvl="1" algn="just" defTabSz="1035050" eaLnBrk="1">
              <a:spcBef>
                <a:spcPts val="450"/>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p>
          <a:p>
            <a:pPr marL="214313" lvl="1" algn="just" defTabSz="1035050" eaLnBrk="1">
              <a:spcBef>
                <a:spcPts val="450"/>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减少联轴器</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通常只有</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一个</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通信信道交换</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简单消息</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marL="214313" lvl="1" algn="just" defTabSz="1035050" eaLnBrk="1">
              <a:spcBef>
                <a:spcPts val="450"/>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450"/>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4。</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增加抽象</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独立的分布式组件通常是很好的抽象。</a:t>
            </a:r>
            <a:r>
              <a:rPr lang="en-US"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这句话对你意味着什么？ 抽象？？</a:t>
            </a:r>
          </a:p>
          <a:p>
            <a:pPr marL="214313" lvl="1" algn="just" defTabSz="1035050" eaLnBrk="1">
              <a:spcBef>
                <a:spcPts val="450"/>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450"/>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6。</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增加重用</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通常可以找到合适的</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框架</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建立良好的分布式系统。</a:t>
            </a:r>
            <a:r>
              <a:rPr lang="en-US" altLang="en-US" sz="24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示例体系结构已经存在。</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但是, 客户端-服务器系统通常</a:t>
            </a:r>
            <a:r>
              <a:rPr lang="en-US"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非常适用的特定</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en-US" sz="4400">
              <a:ea typeface="宋体" panose="02010600030101010101" pitchFamily="2" charset="-122"/>
            </a:endParaRPr>
          </a:p>
        </p:txBody>
      </p:sp>
    </p:spTree>
  </p:cSld>
  <p:clrMapOvr>
    <a:masterClrMapping/>
  </p:clrMapOvr>
  <p:transition spd="med"/>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C4883EC7-FA49-4A39-8AF0-185861B2CED0}"/>
              </a:ext>
            </a:extLst>
          </p:cNvPr>
          <p:cNvSpPr>
            <a:spLocks noGrp="1"/>
          </p:cNvSpPr>
          <p:nvPr>
            <p:ph type="title"/>
          </p:nvPr>
        </p:nvSpPr>
        <p:spPr>
          <a:xfrm>
            <a:off x="-4763" y="2724150"/>
            <a:ext cx="13695363" cy="1543050"/>
          </a:xfrm>
        </p:spPr>
        <p:txBody>
          <a:bodyPr/>
          <a:lstStyle/>
          <a:p>
            <a:pPr marL="38065" eaLnBrk="1" fontAlgn="auto" hangingPunct="1">
              <a:spcBef>
                <a:spcPts val="285"/>
              </a:spcBef>
              <a:spcAft>
                <a:spcPts val="0"/>
              </a:spcAft>
              <a:defRPr/>
            </a:pPr>
            <a:r>
              <a:rPr lang="en-US" altLang="zh-CN" sz="8000" spc="-165" dirty="0">
                <a:solidFill>
                  <a:srgbClr val="000000"/>
                </a:solidFill>
              </a:rPr>
              <a:t>远程</a:t>
            </a:r>
            <a:r>
              <a:rPr lang="en-US" altLang="zh-CN" sz="8000" spc="-120" dirty="0">
                <a:solidFill>
                  <a:srgbClr val="000000"/>
                </a:solidFill>
              </a:rPr>
              <a:t>调用</a:t>
            </a:r>
            <a:r>
              <a:rPr lang="en-US" altLang="zh-CN" sz="8000" spc="-1423" dirty="0">
                <a:solidFill>
                  <a:srgbClr val="000000"/>
                </a:solidFill>
              </a:rPr>
              <a:t> </a:t>
            </a:r>
            <a:r>
              <a:rPr lang="en-US" altLang="zh-CN" sz="8000" spc="-104" dirty="0">
                <a:solidFill>
                  <a:srgbClr val="000000"/>
                </a:solidFill>
              </a:rPr>
              <a:t>架构</a:t>
            </a:r>
            <a:endParaRPr lang="en-US" altLang="zh-CN" sz="8800" dirty="0">
              <a:cs typeface="Calibri"/>
            </a:endParaRPr>
          </a:p>
        </p:txBody>
      </p:sp>
      <p:sp>
        <p:nvSpPr>
          <p:cNvPr id="3" name="object 19">
            <a:extLst>
              <a:ext uri="{FF2B5EF4-FFF2-40B4-BE49-F238E27FC236}">
                <a16:creationId xmlns:a16="http://schemas.microsoft.com/office/drawing/2014/main" id="{977CCCC0-FF45-4E75-A5C8-FEC725327EC4}"/>
              </a:ext>
            </a:extLst>
          </p:cNvPr>
          <p:cNvSpPr txBox="1">
            <a:spLocks/>
          </p:cNvSpPr>
          <p:nvPr/>
        </p:nvSpPr>
        <p:spPr bwMode="auto">
          <a:xfrm>
            <a:off x="4089400" y="4267200"/>
            <a:ext cx="89852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a:lnSpc>
                <a:spcPts val="8362"/>
              </a:lnSpc>
              <a:defRPr/>
            </a:pPr>
            <a:r>
              <a:rPr lang="en-US" altLang="zh-CN" sz="3596" spc="-76" dirty="0">
                <a:solidFill>
                  <a:srgbClr val="000000"/>
                </a:solidFill>
              </a:rPr>
              <a:t>重点</a:t>
            </a:r>
            <a:r>
              <a:rPr lang="en-US" altLang="zh-CN" sz="3596" spc="-434" dirty="0">
                <a:solidFill>
                  <a:srgbClr val="000000"/>
                </a:solidFill>
              </a:rPr>
              <a:t> </a:t>
            </a:r>
            <a:r>
              <a:rPr lang="en-US" altLang="zh-CN" sz="3596" spc="-30" dirty="0">
                <a:solidFill>
                  <a:srgbClr val="000000"/>
                </a:solidFill>
              </a:rPr>
              <a:t>上</a:t>
            </a:r>
            <a:r>
              <a:rPr lang="en-US" altLang="zh-CN" sz="3596" spc="-434" dirty="0">
                <a:solidFill>
                  <a:srgbClr val="000000"/>
                </a:solidFill>
              </a:rPr>
              <a:t> </a:t>
            </a:r>
            <a:r>
              <a:rPr lang="en-US" altLang="zh-CN" sz="3596" spc="-60" dirty="0">
                <a:solidFill>
                  <a:srgbClr val="000000"/>
                </a:solidFill>
              </a:rPr>
              <a:t>的</a:t>
            </a:r>
            <a:r>
              <a:rPr lang="en-US" altLang="zh-CN" sz="3596" spc="-434" dirty="0">
                <a:solidFill>
                  <a:srgbClr val="000000"/>
                </a:solidFill>
              </a:rPr>
              <a:t> </a:t>
            </a:r>
            <a:r>
              <a:rPr lang="en-US" altLang="zh-CN" sz="3596" spc="-89" dirty="0">
                <a:solidFill>
                  <a:srgbClr val="000000"/>
                </a:solidFill>
              </a:rPr>
              <a:t>远程</a:t>
            </a:r>
            <a:r>
              <a:rPr lang="en-US" altLang="zh-CN" sz="3596" spc="-434" dirty="0">
                <a:solidFill>
                  <a:srgbClr val="000000"/>
                </a:solidFill>
              </a:rPr>
              <a:t> </a:t>
            </a:r>
            <a:r>
              <a:rPr lang="en-US" altLang="zh-CN" sz="3596" spc="-45" dirty="0">
                <a:solidFill>
                  <a:srgbClr val="000000"/>
                </a:solidFill>
              </a:rPr>
              <a:t>调用</a:t>
            </a:r>
            <a:r>
              <a:rPr lang="en-US" altLang="zh-CN" sz="3596" spc="-434" dirty="0">
                <a:solidFill>
                  <a:srgbClr val="000000"/>
                </a:solidFill>
              </a:rPr>
              <a:t> </a:t>
            </a:r>
            <a:r>
              <a:rPr lang="en-US" altLang="zh-CN" sz="3596" spc="-120" dirty="0">
                <a:solidFill>
                  <a:srgbClr val="000000"/>
                </a:solidFill>
              </a:rPr>
              <a:t>(通过</a:t>
            </a:r>
            <a:r>
              <a:rPr lang="en-US" altLang="zh-CN" sz="3596" spc="-434" dirty="0">
                <a:solidFill>
                  <a:srgbClr val="000000"/>
                </a:solidFill>
              </a:rPr>
              <a:t> </a:t>
            </a:r>
            <a:r>
              <a:rPr lang="en-US" altLang="zh-CN" sz="3596" spc="-89" dirty="0">
                <a:solidFill>
                  <a:srgbClr val="000000"/>
                </a:solidFill>
              </a:rPr>
              <a:t>网络</a:t>
            </a:r>
            <a:r>
              <a:rPr lang="en-US" sz="3596" spc="-60" dirty="0">
                <a:solidFill>
                  <a:srgbClr val="000000"/>
                </a:solidFill>
              </a:rPr>
              <a:t>.</a:t>
            </a:r>
            <a:endParaRPr lang="en-US" sz="3596" dirty="0"/>
          </a:p>
        </p:txBody>
      </p:sp>
    </p:spTree>
  </p:cSld>
  <p:clrMapOvr>
    <a:masterClrMapping/>
  </p:clrMapOvr>
  <p:transition spd="slow">
    <p:fade/>
  </p:transition>
</p:sld>
</file>

<file path=ppt/slides/slide3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E92C8BFC-7B73-4DB2-ACD6-308752FD6341}"/>
              </a:ext>
            </a:extLst>
          </p:cNvPr>
          <p:cNvSpPr txBox="1">
            <a:spLocks noGrp="1"/>
          </p:cNvSpPr>
          <p:nvPr>
            <p:ph type="title"/>
          </p:nvPr>
        </p:nvSpPr>
        <p:spPr>
          <a:xfrm>
            <a:off x="0" y="152400"/>
            <a:ext cx="13817600" cy="930275"/>
          </a:xfrm>
        </p:spPr>
        <p:txBody>
          <a:bodyPr lIns="0" tIns="0" rIns="0" bIns="0" rtlCol="0">
            <a:spAutoFit/>
          </a:bodyPr>
          <a:lstStyle/>
          <a:p>
            <a:pPr marL="38064">
              <a:defRPr/>
            </a:pPr>
            <a:r>
              <a:rPr sz="6044" spc="-60" dirty="0"/>
              <a:t>远程</a:t>
            </a:r>
            <a:r>
              <a:rPr sz="6044" spc="-495" dirty="0"/>
              <a:t> </a:t>
            </a:r>
            <a:r>
              <a:rPr sz="6044" spc="15" dirty="0"/>
              <a:t>调用</a:t>
            </a:r>
            <a:r>
              <a:rPr sz="6044" spc="-495" dirty="0"/>
              <a:t> </a:t>
            </a:r>
            <a:r>
              <a:rPr sz="6044" dirty="0"/>
              <a:t>和</a:t>
            </a:r>
            <a:r>
              <a:rPr sz="6044" spc="-495" dirty="0"/>
              <a:t> </a:t>
            </a:r>
            <a:r>
              <a:rPr sz="6044" spc="-30" dirty="0"/>
              <a:t>服务</a:t>
            </a:r>
            <a:r>
              <a:rPr sz="6044" spc="-495" dirty="0"/>
              <a:t> </a:t>
            </a:r>
            <a:r>
              <a:rPr sz="6044" spc="-30" dirty="0"/>
              <a:t>架构</a:t>
            </a:r>
          </a:p>
        </p:txBody>
      </p:sp>
      <p:sp>
        <p:nvSpPr>
          <p:cNvPr id="65539" name="object 23">
            <a:extLst>
              <a:ext uri="{FF2B5EF4-FFF2-40B4-BE49-F238E27FC236}">
                <a16:creationId xmlns:a16="http://schemas.microsoft.com/office/drawing/2014/main" id="{36A387AF-4523-407D-AB03-FAEB3A0A998F}"/>
              </a:ext>
            </a:extLst>
          </p:cNvPr>
          <p:cNvSpPr>
            <a:spLocks noGrp="1"/>
          </p:cNvSpPr>
          <p:nvPr>
            <p:ph type="body" idx="1"/>
          </p:nvPr>
        </p:nvSpPr>
        <p:spPr>
          <a:xfrm>
            <a:off x="628650" y="1582738"/>
            <a:ext cx="12773025" cy="4332287"/>
          </a:xfrm>
        </p:spPr>
        <p:txBody>
          <a:bodyPr lIns="0" tIns="1415392" rIns="0" bIns="0">
            <a:spAutoFit/>
          </a:bodyPr>
          <a:lstStyle/>
          <a:p>
            <a:pPr marL="865758" indent="-514657">
              <a:lnSpc>
                <a:spcPct val="103000"/>
              </a:lnSpc>
              <a:defRPr/>
            </a:pPr>
            <a:r>
              <a:rPr lang="zh-CN" altLang="zh-CN" sz="4396" dirty="0">
                <a:latin typeface="Times New Roman" panose="02020603050405020304" pitchFamily="18" charset="0"/>
                <a:cs typeface="Times New Roman" panose="02020603050405020304" pitchFamily="18" charset="0"/>
              </a:rPr>
              <a:t>远程调用体系结构涉及分布式处理组件</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通常, 客户端组件在远程组件上调用方法 (函数)</a:t>
            </a:r>
          </a:p>
        </p:txBody>
      </p:sp>
    </p:spTree>
  </p:cSld>
  <p:clrMapOvr>
    <a:masterClrMapping/>
  </p:clrMapOvr>
  <p:transition>
    <p:cut/>
  </p:transition>
</p:sld>
</file>

<file path=ppt/slides/slide3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786F1EED-4787-4774-9168-5DD8BE0BBF3E}"/>
              </a:ext>
            </a:extLst>
          </p:cNvPr>
          <p:cNvSpPr txBox="1">
            <a:spLocks noGrp="1"/>
          </p:cNvSpPr>
          <p:nvPr>
            <p:ph type="title"/>
          </p:nvPr>
        </p:nvSpPr>
        <p:spPr>
          <a:xfrm>
            <a:off x="80963" y="0"/>
            <a:ext cx="13723937" cy="930275"/>
          </a:xfrm>
        </p:spPr>
        <p:txBody>
          <a:bodyPr lIns="0" tIns="0" rIns="0" bIns="0" rtlCol="0">
            <a:spAutoFit/>
          </a:bodyPr>
          <a:lstStyle/>
          <a:p>
            <a:pPr marL="38064">
              <a:defRPr/>
            </a:pPr>
            <a:r>
              <a:rPr sz="6044" spc="-60" dirty="0"/>
              <a:t>远程</a:t>
            </a:r>
            <a:r>
              <a:rPr sz="6044" spc="-495" dirty="0"/>
              <a:t> </a:t>
            </a:r>
            <a:r>
              <a:rPr sz="6044" spc="15" dirty="0"/>
              <a:t>调用</a:t>
            </a:r>
            <a:r>
              <a:rPr sz="6044" spc="-495" dirty="0"/>
              <a:t> </a:t>
            </a:r>
            <a:r>
              <a:rPr sz="6044" dirty="0"/>
              <a:t>和</a:t>
            </a:r>
            <a:r>
              <a:rPr sz="6044" spc="-495" dirty="0"/>
              <a:t> </a:t>
            </a:r>
            <a:r>
              <a:rPr sz="6044" spc="-30" dirty="0"/>
              <a:t>服务</a:t>
            </a:r>
            <a:r>
              <a:rPr sz="6044" spc="-495" dirty="0"/>
              <a:t> </a:t>
            </a:r>
            <a:r>
              <a:rPr sz="6044" spc="-30" dirty="0"/>
              <a:t>架构</a:t>
            </a:r>
          </a:p>
        </p:txBody>
      </p:sp>
      <p:sp>
        <p:nvSpPr>
          <p:cNvPr id="66563" name="object 25">
            <a:extLst>
              <a:ext uri="{FF2B5EF4-FFF2-40B4-BE49-F238E27FC236}">
                <a16:creationId xmlns:a16="http://schemas.microsoft.com/office/drawing/2014/main" id="{B31B87B4-EA3E-458E-9E66-A4046616C506}"/>
              </a:ext>
            </a:extLst>
          </p:cNvPr>
          <p:cNvSpPr>
            <a:spLocks noGrp="1"/>
          </p:cNvSpPr>
          <p:nvPr>
            <p:ph type="body" idx="1"/>
          </p:nvPr>
        </p:nvSpPr>
        <p:spPr>
          <a:xfrm>
            <a:off x="111125" y="641350"/>
            <a:ext cx="13228638" cy="6142038"/>
          </a:xfrm>
        </p:spPr>
        <p:txBody>
          <a:bodyPr lIns="0" tIns="957336" rIns="0" bIns="0">
            <a:spAutoFit/>
          </a:bodyPr>
          <a:lstStyle/>
          <a:p>
            <a:pPr marL="865758" indent="-514657">
              <a:defRPr/>
            </a:pPr>
            <a:r>
              <a:rPr lang="zh-CN" altLang="zh-CN" sz="4396" dirty="0">
                <a:latin typeface="Times New Roman" panose="02020603050405020304" pitchFamily="18" charset="0"/>
                <a:cs typeface="Times New Roman" panose="02020603050405020304" pitchFamily="18" charset="0"/>
              </a:rPr>
              <a:t>优点: 通过分布式计算提高了性能</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只有当网络是可靠和快速的, 通信开销是可管理的</a:t>
            </a:r>
          </a:p>
          <a:p>
            <a:pPr marL="865758" indent="-514657">
              <a:spcBef>
                <a:spcPts val="996"/>
              </a:spcBef>
              <a:defRPr/>
            </a:pPr>
            <a:r>
              <a:rPr lang="zh-CN" altLang="zh-CN" sz="4396" dirty="0">
                <a:latin typeface="Times New Roman" panose="02020603050405020304" pitchFamily="18" charset="0"/>
                <a:cs typeface="Times New Roman" panose="02020603050405020304" pitchFamily="18" charset="0"/>
              </a:rPr>
              <a:t>缺点: 通常, 组件的紧密耦合</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管理寻址 (回忆对象的唯一标识) 增加通信开销</a:t>
            </a:r>
          </a:p>
        </p:txBody>
      </p:sp>
    </p:spTree>
  </p:cSld>
  <p:clrMapOvr>
    <a:masterClrMapping/>
  </p:clrMapOvr>
  <p:transition>
    <p:cut/>
  </p:transition>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BE14A8B8-8D97-4A50-910A-EB291F27B05A}"/>
              </a:ext>
            </a:extLst>
          </p:cNvPr>
          <p:cNvSpPr>
            <a:spLocks noGrp="1"/>
          </p:cNvSpPr>
          <p:nvPr>
            <p:ph type="title"/>
          </p:nvPr>
        </p:nvSpPr>
        <p:spPr>
          <a:xfrm>
            <a:off x="584200" y="2819400"/>
            <a:ext cx="11963400" cy="1543050"/>
          </a:xfrm>
        </p:spPr>
        <p:txBody>
          <a:bodyPr/>
          <a:lstStyle/>
          <a:p>
            <a:pPr marL="38065" eaLnBrk="1" fontAlgn="auto" hangingPunct="1">
              <a:spcBef>
                <a:spcPts val="285"/>
              </a:spcBef>
              <a:spcAft>
                <a:spcPts val="0"/>
              </a:spcAft>
              <a:defRPr/>
            </a:pPr>
            <a:r>
              <a:rPr lang="en-US" altLang="zh-CN" sz="9600" spc="-120" dirty="0">
                <a:solidFill>
                  <a:srgbClr val="000000"/>
                </a:solidFill>
              </a:rPr>
              <a:t>网络</a:t>
            </a:r>
            <a:r>
              <a:rPr lang="en-US" altLang="zh-CN" sz="9600" spc="-120" dirty="0" err="1">
                <a:solidFill>
                  <a:srgbClr val="000000"/>
                </a:solidFill>
              </a:rPr>
              <a:t>中心</a:t>
            </a:r>
            <a:r>
              <a:rPr lang="en-US" altLang="zh-CN" sz="9600" spc="-1004" dirty="0">
                <a:solidFill>
                  <a:srgbClr val="000000"/>
                </a:solidFill>
              </a:rPr>
              <a:t> </a:t>
            </a:r>
            <a:r>
              <a:rPr lang="en-US" altLang="zh-CN" sz="9600" spc="-89" dirty="0">
                <a:solidFill>
                  <a:srgbClr val="000000"/>
                </a:solidFill>
              </a:rPr>
              <a:t>风格</a:t>
            </a:r>
            <a:endParaRPr lang="en-US" altLang="zh-CN" sz="10779" dirty="0">
              <a:cs typeface="Calibri"/>
            </a:endParaRPr>
          </a:p>
        </p:txBody>
      </p:sp>
      <p:sp>
        <p:nvSpPr>
          <p:cNvPr id="3" name="object 19">
            <a:extLst>
              <a:ext uri="{FF2B5EF4-FFF2-40B4-BE49-F238E27FC236}">
                <a16:creationId xmlns:a16="http://schemas.microsoft.com/office/drawing/2014/main" id="{CA4E5F55-3787-4311-9F11-9490CC2AFA84}"/>
              </a:ext>
            </a:extLst>
          </p:cNvPr>
          <p:cNvSpPr txBox="1">
            <a:spLocks/>
          </p:cNvSpPr>
          <p:nvPr/>
        </p:nvSpPr>
        <p:spPr bwMode="auto">
          <a:xfrm>
            <a:off x="4089400" y="4267200"/>
            <a:ext cx="89852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a:lnSpc>
                <a:spcPts val="8362"/>
              </a:lnSpc>
              <a:defRPr/>
            </a:pPr>
            <a:r>
              <a:rPr lang="en-US" sz="3596" spc="-76">
                <a:solidFill>
                  <a:srgbClr val="000000"/>
                </a:solidFill>
              </a:rPr>
              <a:t>重点</a:t>
            </a:r>
            <a:r>
              <a:rPr lang="en-US" sz="3596" spc="-30">
                <a:solidFill>
                  <a:srgbClr val="000000"/>
                </a:solidFill>
              </a:rPr>
              <a:t>上</a:t>
            </a:r>
            <a:r>
              <a:rPr lang="en-US" sz="3596" spc="-870">
                <a:solidFill>
                  <a:srgbClr val="000000"/>
                </a:solidFill>
              </a:rPr>
              <a:t> </a:t>
            </a:r>
            <a:r>
              <a:rPr lang="en-US" sz="3596" spc="-60">
                <a:solidFill>
                  <a:srgbClr val="000000"/>
                </a:solidFill>
              </a:rPr>
              <a:t>通信。</a:t>
            </a:r>
            <a:endParaRPr lang="en-US" sz="3596" dirty="0"/>
          </a:p>
        </p:txBody>
      </p:sp>
    </p:spTree>
  </p:cSld>
  <p:clrMapOvr>
    <a:masterClrMapping/>
  </p:clrMapOvr>
  <p:transition spd="slow">
    <p:fade/>
  </p:transition>
</p:sld>
</file>

<file path=ppt/slides/slide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9964325A-FCC3-4FF6-9D5B-86EA309A0753}"/>
              </a:ext>
            </a:extLst>
          </p:cNvPr>
          <p:cNvSpPr txBox="1">
            <a:spLocks noGrp="1"/>
          </p:cNvSpPr>
          <p:nvPr>
            <p:ph type="title"/>
          </p:nvPr>
        </p:nvSpPr>
        <p:spPr>
          <a:xfrm>
            <a:off x="127000" y="152400"/>
            <a:ext cx="13584238" cy="930275"/>
          </a:xfrm>
        </p:spPr>
        <p:txBody>
          <a:bodyPr lIns="0" tIns="0" rIns="0" bIns="0" rtlCol="0">
            <a:spAutoFit/>
          </a:bodyPr>
          <a:lstStyle/>
          <a:p>
            <a:pPr marL="38064">
              <a:defRPr/>
            </a:pPr>
            <a:r>
              <a:rPr sz="6044" spc="-60" dirty="0"/>
              <a:t>远程</a:t>
            </a:r>
            <a:r>
              <a:rPr sz="6044" spc="-495" dirty="0"/>
              <a:t> </a:t>
            </a:r>
            <a:r>
              <a:rPr sz="6044" spc="15" dirty="0"/>
              <a:t>调用</a:t>
            </a:r>
            <a:r>
              <a:rPr sz="6044" spc="-495" dirty="0"/>
              <a:t> </a:t>
            </a:r>
            <a:r>
              <a:rPr sz="6044" dirty="0"/>
              <a:t>和</a:t>
            </a:r>
            <a:r>
              <a:rPr sz="6044" spc="-495" dirty="0"/>
              <a:t> </a:t>
            </a:r>
            <a:r>
              <a:rPr sz="6044" spc="-30" dirty="0"/>
              <a:t>服务</a:t>
            </a:r>
            <a:r>
              <a:rPr sz="6044" spc="-495" dirty="0"/>
              <a:t> </a:t>
            </a:r>
            <a:r>
              <a:rPr sz="6044" spc="-30" dirty="0"/>
              <a:t>架构</a:t>
            </a:r>
          </a:p>
        </p:txBody>
      </p:sp>
      <p:sp>
        <p:nvSpPr>
          <p:cNvPr id="75779" name="object 25">
            <a:extLst>
              <a:ext uri="{FF2B5EF4-FFF2-40B4-BE49-F238E27FC236}">
                <a16:creationId xmlns:a16="http://schemas.microsoft.com/office/drawing/2014/main" id="{478AF96D-1BFD-49A2-A795-64CDEB031732}"/>
              </a:ext>
            </a:extLst>
          </p:cNvPr>
          <p:cNvSpPr txBox="1">
            <a:spLocks noChangeArrowheads="1"/>
          </p:cNvSpPr>
          <p:nvPr/>
        </p:nvSpPr>
        <p:spPr bwMode="auto">
          <a:xfrm>
            <a:off x="889000" y="1752600"/>
            <a:ext cx="1177925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3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服务体系结构引入了注册服务的特殊组件</a:t>
            </a:r>
          </a:p>
          <a:p>
            <a:pPr>
              <a:lnSpc>
                <a:spcPct val="103000"/>
              </a:lnSpc>
              <a:spcBef>
                <a:spcPts val="888"/>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任何对服务感兴趣的组件都要求该组件作为服务的地址</a:t>
            </a: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它试图解决寻址问题</a:t>
            </a:r>
          </a:p>
          <a:p>
            <a:pPr>
              <a:lnSpc>
                <a:spcPct val="103000"/>
              </a:lnSpc>
              <a:spcBef>
                <a:spcPts val="888"/>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如果通信协议是标准化的, 那么服务可以即时集成</a:t>
            </a:r>
          </a:p>
        </p:txBody>
      </p:sp>
    </p:spTree>
  </p:cSld>
  <p:clrMapOvr>
    <a:masterClrMapping/>
  </p:clrMapOvr>
  <p:transition>
    <p:cut/>
  </p:transition>
</p:sld>
</file>

<file path=ppt/slides/slide4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554CCC02-2DA9-400A-AEFD-EEB59A3AD133}"/>
              </a:ext>
            </a:extLst>
          </p:cNvPr>
          <p:cNvSpPr txBox="1">
            <a:spLocks noGrp="1"/>
          </p:cNvSpPr>
          <p:nvPr>
            <p:ph type="title"/>
          </p:nvPr>
        </p:nvSpPr>
        <p:spPr>
          <a:xfrm>
            <a:off x="0" y="228600"/>
            <a:ext cx="13660438" cy="930275"/>
          </a:xfrm>
        </p:spPr>
        <p:txBody>
          <a:bodyPr lIns="0" tIns="0" rIns="0" bIns="0" rtlCol="0">
            <a:spAutoFit/>
          </a:bodyPr>
          <a:lstStyle/>
          <a:p>
            <a:pPr marL="38064">
              <a:defRPr/>
            </a:pPr>
            <a:r>
              <a:rPr sz="6044" spc="-60" dirty="0"/>
              <a:t>远程</a:t>
            </a:r>
            <a:r>
              <a:rPr sz="6044" spc="-495" dirty="0"/>
              <a:t> </a:t>
            </a:r>
            <a:r>
              <a:rPr sz="6044" spc="15" dirty="0"/>
              <a:t>调用</a:t>
            </a:r>
            <a:r>
              <a:rPr sz="6044" spc="-495" dirty="0"/>
              <a:t> </a:t>
            </a:r>
            <a:r>
              <a:rPr sz="6044" dirty="0"/>
              <a:t>和</a:t>
            </a:r>
            <a:r>
              <a:rPr sz="6044" spc="-495" dirty="0"/>
              <a:t> </a:t>
            </a:r>
            <a:r>
              <a:rPr sz="6044" spc="-30" dirty="0"/>
              <a:t>服务</a:t>
            </a:r>
            <a:r>
              <a:rPr sz="6044" spc="-495" dirty="0"/>
              <a:t> </a:t>
            </a:r>
            <a:r>
              <a:rPr sz="6044" spc="-30" dirty="0"/>
              <a:t>架构</a:t>
            </a:r>
          </a:p>
        </p:txBody>
      </p:sp>
      <p:sp>
        <p:nvSpPr>
          <p:cNvPr id="76803" name="object 25">
            <a:extLst>
              <a:ext uri="{FF2B5EF4-FFF2-40B4-BE49-F238E27FC236}">
                <a16:creationId xmlns:a16="http://schemas.microsoft.com/office/drawing/2014/main" id="{1191F7F9-5304-44F4-9C91-85AD0C130B37}"/>
              </a:ext>
            </a:extLst>
          </p:cNvPr>
          <p:cNvSpPr>
            <a:spLocks noGrp="1"/>
          </p:cNvSpPr>
          <p:nvPr>
            <p:ph type="body" idx="1"/>
          </p:nvPr>
        </p:nvSpPr>
        <p:spPr>
          <a:xfrm>
            <a:off x="566738" y="1600200"/>
            <a:ext cx="12841287" cy="4711700"/>
          </a:xfrm>
        </p:spPr>
        <p:txBody>
          <a:bodyPr lIns="0" tIns="579349" rIns="0" bIns="0">
            <a:spAutoFit/>
          </a:bodyPr>
          <a:lstStyle/>
          <a:p>
            <a:pPr marL="36513">
              <a:spcBef>
                <a:spcPts val="1000"/>
              </a:spcBef>
            </a:pPr>
            <a:r>
              <a:rPr lang="zh-CN" altLang="zh-CN" sz="4000">
                <a:latin typeface="Times New Roman" panose="02020603050405020304" pitchFamily="18" charset="0"/>
                <a:cs typeface="Times New Roman" panose="02020603050405020304" pitchFamily="18" charset="0"/>
              </a:rPr>
              <a:t>使用 Web 协议进行通信</a:t>
            </a:r>
          </a:p>
          <a:p>
            <a:pPr marL="36513">
              <a:lnSpc>
                <a:spcPct val="103000"/>
              </a:lnSpc>
              <a:spcBef>
                <a:spcPts val="888"/>
              </a:spcBef>
            </a:pPr>
            <a:r>
              <a:rPr lang="zh-CN" altLang="zh-CN" sz="4000">
                <a:latin typeface="Times New Roman" panose="02020603050405020304" pitchFamily="18" charset="0"/>
                <a:cs typeface="Times New Roman" panose="02020603050405020304" pitchFamily="18" charset="0"/>
              </a:rPr>
              <a:t>但是, 寻址仍然无法管理, 因为您必须知道如何在远程服务中寻址对象</a:t>
            </a:r>
          </a:p>
          <a:p>
            <a:pPr marL="36513">
              <a:lnSpc>
                <a:spcPct val="103000"/>
              </a:lnSpc>
              <a:spcBef>
                <a:spcPts val="888"/>
              </a:spcBef>
            </a:pPr>
            <a:r>
              <a:rPr lang="zh-CN" altLang="zh-CN" sz="4000">
                <a:latin typeface="Times New Roman" panose="02020603050405020304" pitchFamily="18" charset="0"/>
                <a:cs typeface="Times New Roman" panose="02020603050405020304" pitchFamily="18" charset="0"/>
              </a:rPr>
              <a:t>web 服务实质上只是使用 web 协议的远程过程调用</a:t>
            </a:r>
          </a:p>
          <a:p>
            <a:pPr marL="36513">
              <a:spcBef>
                <a:spcPts val="1000"/>
              </a:spcBef>
            </a:pPr>
            <a:r>
              <a:rPr lang="zh-CN" altLang="zh-CN" sz="4000">
                <a:latin typeface="Times New Roman" panose="02020603050405020304" pitchFamily="18" charset="0"/>
                <a:cs typeface="Times New Roman" panose="02020603050405020304" pitchFamily="18" charset="0"/>
              </a:rPr>
              <a:t>同样的优缺点适用</a:t>
            </a:r>
          </a:p>
        </p:txBody>
      </p:sp>
    </p:spTree>
  </p:cSld>
  <p:clrMapOvr>
    <a:masterClrMapping/>
  </p:clrMapOvr>
  <p:transition>
    <p:cut/>
  </p:transition>
</p:sld>
</file>

<file path=ppt/slides/slide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1A27FBBF-1356-4E96-ADCC-E0255DF67787}"/>
              </a:ext>
            </a:extLst>
          </p:cNvPr>
          <p:cNvSpPr txBox="1">
            <a:spLocks noGrp="1"/>
          </p:cNvSpPr>
          <p:nvPr>
            <p:ph type="title"/>
          </p:nvPr>
        </p:nvSpPr>
        <p:spPr>
          <a:xfrm>
            <a:off x="320675" y="0"/>
            <a:ext cx="13309600" cy="1014413"/>
          </a:xfrm>
        </p:spPr>
        <p:txBody>
          <a:bodyPr lIns="0" tIns="0" rIns="0" bIns="0" rtlCol="0">
            <a:spAutoFit/>
          </a:bodyPr>
          <a:lstStyle/>
          <a:p>
            <a:pPr marL="38064">
              <a:defRPr/>
            </a:pPr>
            <a:r>
              <a:rPr sz="6594" spc="15" dirty="0"/>
              <a:t>B</a:t>
            </a:r>
            <a:r>
              <a:rPr sz="6594" spc="-45" dirty="0"/>
              <a:t>R</a:t>
            </a:r>
            <a:r>
              <a:rPr sz="6594" spc="45" dirty="0"/>
              <a:t>o</a:t>
            </a:r>
            <a:r>
              <a:rPr sz="6594" spc="-60" dirty="0"/>
              <a:t>ker</a:t>
            </a:r>
          </a:p>
        </p:txBody>
      </p:sp>
      <p:sp>
        <p:nvSpPr>
          <p:cNvPr id="77827" name="object 27">
            <a:extLst>
              <a:ext uri="{FF2B5EF4-FFF2-40B4-BE49-F238E27FC236}">
                <a16:creationId xmlns:a16="http://schemas.microsoft.com/office/drawing/2014/main" id="{91B00516-797C-4566-AE76-A52F210464DB}"/>
              </a:ext>
            </a:extLst>
          </p:cNvPr>
          <p:cNvSpPr txBox="1">
            <a:spLocks noChangeArrowheads="1"/>
          </p:cNvSpPr>
          <p:nvPr/>
        </p:nvSpPr>
        <p:spPr bwMode="auto">
          <a:xfrm>
            <a:off x="320675" y="1524000"/>
            <a:ext cx="13058775"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7313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pPr>
            <a:r>
              <a:rPr lang="zh-CN" altLang="zh-CN" sz="3200" b="1">
                <a:latin typeface="Times New Roman" panose="02020603050405020304" pitchFamily="18" charset="0"/>
                <a:cs typeface="Times New Roman" panose="02020603050405020304" pitchFamily="18" charset="0"/>
              </a:rPr>
              <a:t>独立通信</a:t>
            </a:r>
            <a:r>
              <a:rPr lang="zh-CN" altLang="zh-CN" sz="3200">
                <a:latin typeface="Times New Roman" panose="02020603050405020304" pitchFamily="18" charset="0"/>
                <a:cs typeface="Times New Roman" panose="02020603050405020304" pitchFamily="18" charset="0"/>
              </a:rPr>
              <a:t>从应用程序功能支持分布式系统</a:t>
            </a:r>
          </a:p>
          <a:p>
            <a:pPr>
              <a:lnSpc>
                <a:spcPct val="103000"/>
              </a:lnSpc>
              <a:spcBef>
                <a:spcPts val="888"/>
              </a:spcBef>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代理隐藏系统组件的通信</a:t>
            </a:r>
          </a:p>
          <a:p>
            <a:pPr>
              <a:spcBef>
                <a:spcPts val="1000"/>
              </a:spcBef>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经纪人协调通信</a:t>
            </a:r>
          </a:p>
          <a:p>
            <a:pPr>
              <a:lnSpc>
                <a:spcPct val="103000"/>
              </a:lnSpc>
              <a:spcBef>
                <a:spcPts val="888"/>
              </a:spcBef>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可以使用代理将非分布式系统透明地更改为分布式</a:t>
            </a:r>
          </a:p>
          <a:p>
            <a:pPr>
              <a:spcBef>
                <a:spcPts val="1000"/>
              </a:spcBef>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例如: 客户端通过代理与远程对象进行交互</a:t>
            </a:r>
          </a:p>
          <a:p>
            <a:pPr>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a:spcBef>
                <a:spcPts val="2350"/>
              </a:spcBef>
              <a:buFont typeface="Arial" panose="020B0604020202020204" pitchFamily="34" charset="0"/>
              <a:buChar char="•"/>
            </a:pPr>
            <a:r>
              <a:rPr lang="zh-CN" altLang="zh-CN" sz="3200" i="1">
                <a:latin typeface="Times New Roman" panose="02020603050405020304" pitchFamily="18" charset="0"/>
                <a:cs typeface="Times New Roman" panose="02020603050405020304" pitchFamily="18" charset="0"/>
              </a:rPr>
              <a:t>注意</a:t>
            </a:r>
            <a:r>
              <a:rPr lang="zh-CN" altLang="zh-CN" sz="3200">
                <a:latin typeface="Times New Roman" panose="02020603050405020304" pitchFamily="18" charset="0"/>
                <a:cs typeface="Times New Roman" panose="02020603050405020304" pitchFamily="18" charset="0"/>
              </a:rPr>
              <a:t>: 类似于代理设计模式</a:t>
            </a:r>
          </a:p>
        </p:txBody>
      </p:sp>
    </p:spTree>
  </p:cSld>
  <p:clrMapOvr>
    <a:masterClrMapping/>
  </p:clrMapOvr>
  <p:transition>
    <p:cut/>
  </p:transition>
</p:sld>
</file>

<file path=ppt/slides/slide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3A214968-AC4B-4F9F-9453-192D39C650D3}"/>
              </a:ext>
            </a:extLst>
          </p:cNvPr>
          <p:cNvSpPr>
            <a:spLocks/>
          </p:cNvSpPr>
          <p:nvPr>
            <p:ph type="title"/>
          </p:nvPr>
        </p:nvSpPr>
        <p:spPr>
          <a:xfrm>
            <a:off x="660400" y="85725"/>
            <a:ext cx="11807825"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b="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经纪架构模式</a:t>
            </a:r>
            <a:endParaRPr lang="en-US" altLang="en-US" sz="7200">
              <a:ea typeface="宋体" panose="02010600030101010101" pitchFamily="2" charset="-122"/>
            </a:endParaRPr>
          </a:p>
        </p:txBody>
      </p:sp>
      <p:sp>
        <p:nvSpPr>
          <p:cNvPr id="17414" name="Rectangle 5">
            <a:extLst>
              <a:ext uri="{FF2B5EF4-FFF2-40B4-BE49-F238E27FC236}">
                <a16:creationId xmlns:a16="http://schemas.microsoft.com/office/drawing/2014/main" id="{CC4151CE-2EAC-4C72-98EF-24CBDC7297E3}"/>
              </a:ext>
            </a:extLst>
          </p:cNvPr>
          <p:cNvSpPr>
            <a:spLocks noGrp="1"/>
          </p:cNvSpPr>
          <p:nvPr>
            <p:ph type="body" idx="1"/>
          </p:nvPr>
        </p:nvSpPr>
        <p:spPr>
          <a:xfrm>
            <a:off x="635000" y="1676400"/>
            <a:ext cx="12192000" cy="54403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510948" lvl="1" indent="-295055" defTabSz="1036290" eaLnBrk="1">
              <a:spcBef>
                <a:spcPts val="567"/>
              </a:spcBef>
              <a:buFontTx/>
              <a:buChar char="•"/>
              <a:defRPr/>
            </a:pPr>
            <a:r>
              <a:rPr lang="en-US" altLang="en-US" sz="2720" u="sng" dirty="0">
                <a:latin typeface="Times New Roman" panose="02020603050405020304" pitchFamily="18" charset="0"/>
                <a:cs typeface="Times New Roman" panose="02020603050405020304" pitchFamily="18" charset="0"/>
                <a:sym typeface="Times New Roman" panose="02020603050405020304" pitchFamily="18" charset="0"/>
              </a:rPr>
              <a:t>在这里, 我们</a:t>
            </a:r>
            <a:r>
              <a:rPr lang="en-US" altLang="en-US" sz="2720" b="1" u="sng" dirty="0">
                <a:latin typeface="Times New Roman" panose="02020603050405020304" pitchFamily="18" charset="0"/>
                <a:cs typeface="Times New Roman" panose="02020603050405020304" pitchFamily="18" charset="0"/>
                <a:sym typeface="Times New Roman" panose="02020603050405020304" pitchFamily="18" charset="0"/>
              </a:rPr>
              <a:t>透明</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720" b="1" u="sng" dirty="0">
                <a:latin typeface="Times New Roman" panose="02020603050405020304" pitchFamily="18" charset="0"/>
                <a:cs typeface="Times New Roman" panose="02020603050405020304" pitchFamily="18" charset="0"/>
                <a:sym typeface="Times New Roman" panose="02020603050405020304" pitchFamily="18" charset="0"/>
              </a:rPr>
              <a:t>分发</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3627" b="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方面</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对不同节点的软件系统</a:t>
            </a:r>
          </a:p>
          <a:p>
            <a:pPr marL="976919" lvl="2" indent="-323840"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对象调用方法的其他对象</a:t>
            </a:r>
            <a:r>
              <a:rPr lang="en-US" altLang="en-US" sz="2720" b="1" u="sng" dirty="0">
                <a:latin typeface="Times New Roman" panose="02020603050405020304" pitchFamily="18" charset="0"/>
                <a:cs typeface="Times New Roman" panose="02020603050405020304" pitchFamily="18" charset="0"/>
                <a:sym typeface="Times New Roman" panose="02020603050405020304" pitchFamily="18" charset="0"/>
              </a:rPr>
              <a:t>了解</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对象是远程定位的。</a:t>
            </a:r>
          </a:p>
          <a:p>
            <a:pPr marL="976919" lvl="2" indent="-323840"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客户端不</a:t>
            </a:r>
            <a:r>
              <a:rPr lang="en-US" altLang="en-US" sz="2720" b="1" dirty="0">
                <a:latin typeface="Times New Roman" panose="02020603050405020304" pitchFamily="18" charset="0"/>
                <a:cs typeface="Times New Roman" panose="02020603050405020304" pitchFamily="18" charset="0"/>
                <a:sym typeface="Times New Roman" panose="02020603050405020304" pitchFamily="18" charset="0"/>
              </a:rPr>
              <a:t>护理</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"远程对象所在的位置。</a:t>
            </a:r>
          </a:p>
          <a:p>
            <a:pPr marL="976919" lvl="2" indent="-323840" defTabSz="1036290" eaLnBrk="1">
              <a:spcBef>
                <a:spcPts val="567"/>
              </a:spcBef>
              <a:buFontTx/>
              <a:buChar char="—"/>
              <a:defRPr/>
            </a:pPr>
            <a:r>
              <a:rPr lang="en-US" altLang="en-US" sz="2720" b="1" dirty="0">
                <a:latin typeface="Times New Roman" panose="02020603050405020304" pitchFamily="18" charset="0"/>
                <a:cs typeface="Times New Roman" panose="02020603050405020304" pitchFamily="18" charset="0"/>
                <a:sym typeface="Times New Roman" panose="02020603050405020304" pitchFamily="18" charset="0"/>
              </a:rPr>
              <a:t>Corba：</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众所周知的开放标准允许您构建这种体系结构。</a:t>
            </a:r>
          </a:p>
          <a:p>
            <a:pPr marL="1396112" lvl="3" indent="-268069" defTabSz="1036290" eaLnBrk="1">
              <a:spcBef>
                <a:spcPts val="453"/>
              </a:spcBef>
              <a:buFontTx/>
              <a:buChar char="-"/>
              <a:defRPr/>
            </a:pPr>
            <a:r>
              <a:rPr lang="en-US" altLang="en-US" sz="2267" dirty="0">
                <a:latin typeface="Times New Roman" panose="02020603050405020304" pitchFamily="18" charset="0"/>
                <a:cs typeface="Times New Roman" panose="02020603050405020304" pitchFamily="18" charset="0"/>
                <a:sym typeface="Times New Roman" panose="02020603050405020304" pitchFamily="18" charset="0"/>
              </a:rPr>
              <a:t>(通用对象请求代理体系结构)</a:t>
            </a:r>
          </a:p>
          <a:p>
            <a:pPr marL="1396112" lvl="3" indent="-268069" defTabSz="1036290" eaLnBrk="1">
              <a:spcBef>
                <a:spcPts val="453"/>
              </a:spcBef>
              <a:buFontTx/>
              <a:buChar char="-"/>
              <a:defRPr/>
            </a:pPr>
            <a:r>
              <a:rPr lang="en-US" altLang="en-US" sz="2267" dirty="0">
                <a:latin typeface="Times New Roman" panose="02020603050405020304" pitchFamily="18" charset="0"/>
                <a:cs typeface="Times New Roman" panose="02020603050405020304" pitchFamily="18" charset="0"/>
                <a:sym typeface="Times New Roman" panose="02020603050405020304" pitchFamily="18" charset="0"/>
              </a:rPr>
              <a:t>(Microsoft 有自己的体系结构: COM、DCOM (旧))</a:t>
            </a:r>
          </a:p>
          <a:p>
            <a:pPr marL="976919" lvl="2" indent="-323840" defTabSz="1036290" eaLnBrk="1">
              <a:spcBef>
                <a:spcPts val="567"/>
              </a:spcBef>
              <a:buFontTx/>
              <a:buChar char="—"/>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1396112" lvl="3" indent="-268069" defTabSz="1036290" eaLnBrk="1">
              <a:spcBef>
                <a:spcPts val="453"/>
              </a:spcBef>
              <a:buFontTx/>
              <a:buChar char="-"/>
              <a:defRPr/>
            </a:pPr>
            <a:r>
              <a:rPr lang="en-US" altLang="en-US" sz="2040" b="1" u="sng" dirty="0">
                <a:latin typeface="Times New Roman" panose="02020603050405020304" pitchFamily="18" charset="0"/>
                <a:cs typeface="Times New Roman" panose="02020603050405020304" pitchFamily="18" charset="0"/>
                <a:sym typeface="Times New Roman" panose="02020603050405020304" pitchFamily="18" charset="0"/>
              </a:rPr>
              <a:t>"代理设计模式"</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可以使用这样的一个</a:t>
            </a:r>
            <a:r>
              <a:rPr lang="en-US" altLang="en-US" sz="2040" b="1" dirty="0">
                <a:latin typeface="Times New Roman" panose="02020603050405020304" pitchFamily="18" charset="0"/>
                <a:cs typeface="Times New Roman" panose="02020603050405020304" pitchFamily="18" charset="0"/>
                <a:sym typeface="Times New Roman" panose="02020603050405020304" pitchFamily="18" charset="0"/>
              </a:rPr>
              <a:t>代理对象</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调用代理, 它确定所需对象的位置。</a:t>
            </a:r>
            <a:endParaRPr lang="en-US" altLang="en-US" sz="3022" dirty="0"/>
          </a:p>
        </p:txBody>
      </p:sp>
    </p:spTree>
  </p:cSld>
  <p:clrMapOvr>
    <a:masterClrMapping/>
  </p:clrMapOvr>
  <p:transition spd="med"/>
</p:sld>
</file>

<file path=ppt/slides/slide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E6699F94-51EF-4828-92E9-DA748D8EE3BD}"/>
              </a:ext>
            </a:extLst>
          </p:cNvPr>
          <p:cNvSpPr>
            <a:spLocks/>
          </p:cNvSpPr>
          <p:nvPr>
            <p:ph type="title"/>
          </p:nvPr>
        </p:nvSpPr>
        <p:spPr>
          <a:xfrm>
            <a:off x="561975" y="77788"/>
            <a:ext cx="9326563" cy="1036637"/>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代理系统示例</a:t>
            </a:r>
            <a:endParaRPr lang="en-US" altLang="en-US" sz="7200">
              <a:ea typeface="宋体" panose="02010600030101010101" pitchFamily="2" charset="-122"/>
            </a:endParaRPr>
          </a:p>
        </p:txBody>
      </p:sp>
      <p:pic>
        <p:nvPicPr>
          <p:cNvPr id="79875" name="Picture 5" descr="image.png">
            <a:extLst>
              <a:ext uri="{FF2B5EF4-FFF2-40B4-BE49-F238E27FC236}">
                <a16:creationId xmlns:a16="http://schemas.microsoft.com/office/drawing/2014/main" id="{A01D0D77-08AF-4B57-8AF0-5A5219B465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1363" y="3179763"/>
            <a:ext cx="8377237"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9" name="AutoShape 6">
            <a:extLst>
              <a:ext uri="{FF2B5EF4-FFF2-40B4-BE49-F238E27FC236}">
                <a16:creationId xmlns:a16="http://schemas.microsoft.com/office/drawing/2014/main" id="{3C1299C9-CD72-43E2-8537-ACA8816B7C24}"/>
              </a:ext>
            </a:extLst>
          </p:cNvPr>
          <p:cNvSpPr>
            <a:spLocks/>
          </p:cNvSpPr>
          <p:nvPr/>
        </p:nvSpPr>
        <p:spPr bwMode="auto">
          <a:xfrm>
            <a:off x="3608388" y="4565650"/>
            <a:ext cx="7151687" cy="382588"/>
          </a:xfrm>
          <a:custGeom>
            <a:avLst/>
            <a:gdLst>
              <a:gd name="T0" fmla="*/ 3155157 w 21600"/>
              <a:gd name="T1" fmla="*/ 168275 h 21600"/>
              <a:gd name="T2" fmla="*/ 3155157 w 21600"/>
              <a:gd name="T3" fmla="*/ 168275 h 21600"/>
              <a:gd name="T4" fmla="*/ 3155157 w 21600"/>
              <a:gd name="T5" fmla="*/ 168275 h 21600"/>
              <a:gd name="T6" fmla="*/ 3155157 w 21600"/>
              <a:gd name="T7" fmla="*/ 16827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Times New Roman" panose="02020603050405020304" pitchFamily="18" charset="0"/>
                <a:cs typeface="Times New Roman" panose="02020603050405020304" pitchFamily="18" charset="0"/>
                <a:sym typeface="Times New Roman" panose="02020603050405020304" pitchFamily="18" charset="0"/>
              </a:rPr>
              <a:t>请注意, 所有这些体系结构模式都使用 "</a:t>
            </a:r>
            <a:r>
              <a:rPr lang="en-US" altLang="en-US" sz="1813">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组件</a:t>
            </a:r>
            <a:r>
              <a:rPr lang="en-US" altLang="en-US" sz="1813">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1360"/>
          </a:p>
        </p:txBody>
      </p:sp>
      <p:sp>
        <p:nvSpPr>
          <p:cNvPr id="18440" name="TextBox 1">
            <a:extLst>
              <a:ext uri="{FF2B5EF4-FFF2-40B4-BE49-F238E27FC236}">
                <a16:creationId xmlns:a16="http://schemas.microsoft.com/office/drawing/2014/main" id="{C35B5206-4785-490B-890F-70809728D10B}"/>
              </a:ext>
            </a:extLst>
          </p:cNvPr>
          <p:cNvSpPr txBox="1">
            <a:spLocks noChangeArrowheads="1"/>
          </p:cNvSpPr>
          <p:nvPr/>
        </p:nvSpPr>
        <p:spPr bwMode="auto">
          <a:xfrm>
            <a:off x="3281363" y="1900238"/>
            <a:ext cx="65944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eaLnBrk="1">
              <a:defRPr/>
            </a:pPr>
            <a:r>
              <a:rPr lang="en-US" altLang="zh-CN" sz="2040">
                <a:solidFill>
                  <a:srgbClr val="FF0000"/>
                </a:solidFill>
                <a:ea typeface="宋体" panose="02010600030101010101" pitchFamily="2" charset="-122"/>
              </a:rPr>
              <a:t>非常流行的设计模式。 简单, 非常有效。</a:t>
            </a:r>
          </a:p>
        </p:txBody>
      </p:sp>
    </p:spTree>
  </p:cSld>
  <p:clrMapOvr>
    <a:masterClrMapping/>
  </p:clrMapOvr>
  <p:transition spd="med"/>
</p:sld>
</file>

<file path=ppt/slides/slide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a:extLst>
              <a:ext uri="{FF2B5EF4-FFF2-40B4-BE49-F238E27FC236}">
                <a16:creationId xmlns:a16="http://schemas.microsoft.com/office/drawing/2014/main" id="{163CBDD5-5553-428D-A1E4-D07528E26E81}"/>
              </a:ext>
            </a:extLst>
          </p:cNvPr>
          <p:cNvSpPr txBox="1">
            <a:spLocks noGrp="1"/>
          </p:cNvSpPr>
          <p:nvPr>
            <p:ph type="title"/>
          </p:nvPr>
        </p:nvSpPr>
        <p:spPr>
          <a:xfrm>
            <a:off x="355600" y="31750"/>
            <a:ext cx="13244513" cy="930275"/>
          </a:xfrm>
        </p:spPr>
        <p:txBody>
          <a:bodyPr lIns="0" tIns="0" rIns="0" bIns="0" rtlCol="0">
            <a:spAutoFit/>
          </a:bodyPr>
          <a:lstStyle/>
          <a:p>
            <a:pPr marL="38064">
              <a:defRPr/>
            </a:pPr>
            <a:r>
              <a:rPr sz="6044" spc="15" dirty="0"/>
              <a:t>B</a:t>
            </a:r>
            <a:r>
              <a:rPr sz="6044" spc="-45" dirty="0"/>
              <a:t>R</a:t>
            </a:r>
            <a:r>
              <a:rPr sz="6044" spc="45" dirty="0"/>
              <a:t>o</a:t>
            </a:r>
            <a:r>
              <a:rPr sz="6044" spc="-60" dirty="0"/>
              <a:t>ker</a:t>
            </a:r>
          </a:p>
        </p:txBody>
      </p:sp>
      <p:sp>
        <p:nvSpPr>
          <p:cNvPr id="80899" name="object 19">
            <a:extLst>
              <a:ext uri="{FF2B5EF4-FFF2-40B4-BE49-F238E27FC236}">
                <a16:creationId xmlns:a16="http://schemas.microsoft.com/office/drawing/2014/main" id="{5C9DDBC6-6D0A-4531-A1BB-A78D23507230}"/>
              </a:ext>
            </a:extLst>
          </p:cNvPr>
          <p:cNvSpPr>
            <a:spLocks noChangeArrowheads="1"/>
          </p:cNvSpPr>
          <p:nvPr/>
        </p:nvSpPr>
        <p:spPr bwMode="auto">
          <a:xfrm>
            <a:off x="3937000" y="1219200"/>
            <a:ext cx="6678613" cy="64817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FB977AD3-9A15-40AF-932F-BA93F8AF72F6}"/>
              </a:ext>
            </a:extLst>
          </p:cNvPr>
          <p:cNvSpPr txBox="1">
            <a:spLocks noGrp="1"/>
          </p:cNvSpPr>
          <p:nvPr>
            <p:ph type="title"/>
          </p:nvPr>
        </p:nvSpPr>
        <p:spPr>
          <a:xfrm>
            <a:off x="504825" y="152400"/>
            <a:ext cx="13065125" cy="930275"/>
          </a:xfrm>
        </p:spPr>
        <p:txBody>
          <a:bodyPr lIns="0" tIns="0" rIns="0" bIns="0" rtlCol="0">
            <a:spAutoFit/>
          </a:bodyPr>
          <a:lstStyle/>
          <a:p>
            <a:pPr marL="38064">
              <a:defRPr/>
            </a:pPr>
            <a:r>
              <a:rPr sz="6044" spc="-30" dirty="0"/>
              <a:t>代理</a:t>
            </a:r>
            <a:r>
              <a:rPr sz="6044" spc="-495" dirty="0"/>
              <a:t> </a:t>
            </a:r>
            <a:r>
              <a:rPr sz="6044" spc="-195" dirty="0"/>
              <a:t>-</a:t>
            </a:r>
            <a:r>
              <a:rPr sz="6044" spc="-495" dirty="0"/>
              <a:t> </a:t>
            </a:r>
            <a:r>
              <a:rPr sz="6044" spc="-120" dirty="0"/>
              <a:t>任务</a:t>
            </a:r>
            <a:r>
              <a:rPr sz="6044" spc="-495" dirty="0"/>
              <a:t> </a:t>
            </a:r>
            <a:r>
              <a:rPr sz="6044" spc="-15" dirty="0"/>
              <a:t>的</a:t>
            </a:r>
            <a:r>
              <a:rPr sz="6044" spc="-495" dirty="0"/>
              <a:t> </a:t>
            </a:r>
            <a:r>
              <a:rPr sz="6044" spc="-45" dirty="0"/>
              <a:t>一个</a:t>
            </a:r>
            <a:r>
              <a:rPr sz="6044" spc="-495" dirty="0"/>
              <a:t> </a:t>
            </a:r>
            <a:r>
              <a:rPr sz="6044" spc="-30" dirty="0"/>
              <a:t>代理</a:t>
            </a:r>
          </a:p>
        </p:txBody>
      </p:sp>
      <p:sp>
        <p:nvSpPr>
          <p:cNvPr id="71683" name="object 25">
            <a:extLst>
              <a:ext uri="{FF2B5EF4-FFF2-40B4-BE49-F238E27FC236}">
                <a16:creationId xmlns:a16="http://schemas.microsoft.com/office/drawing/2014/main" id="{647219C2-B7DA-45FB-B90F-2C94DC0A0B5C}"/>
              </a:ext>
            </a:extLst>
          </p:cNvPr>
          <p:cNvSpPr txBox="1">
            <a:spLocks noChangeArrowheads="1"/>
          </p:cNvSpPr>
          <p:nvPr/>
        </p:nvSpPr>
        <p:spPr bwMode="auto">
          <a:xfrm>
            <a:off x="508000" y="1676400"/>
            <a:ext cx="1249680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b="1" dirty="0">
                <a:latin typeface="Times New Roman" panose="02020603050405020304" pitchFamily="18" charset="0"/>
                <a:cs typeface="Times New Roman" panose="02020603050405020304" pitchFamily="18" charset="0"/>
              </a:rPr>
              <a:t>经纪人的任务</a:t>
            </a:r>
            <a:endParaRPr lang="zh-CN"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找到适当的服务器/服务转发请求到服务器, 并</a:t>
            </a: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将结果 (或错误消息/异常) 报告回客户端</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通信被抽象离客户</a:t>
            </a:r>
          </a:p>
        </p:txBody>
      </p:sp>
    </p:spTree>
  </p:cSld>
  <p:clrMapOvr>
    <a:masterClrMapping/>
  </p:clrMapOvr>
  <p:transition>
    <p:cut/>
  </p:transition>
</p:sld>
</file>

<file path=ppt/slides/slide4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CF5DDA4B-A492-4736-9B00-3E47A4E92F84}"/>
              </a:ext>
            </a:extLst>
          </p:cNvPr>
          <p:cNvSpPr txBox="1">
            <a:spLocks noGrp="1"/>
          </p:cNvSpPr>
          <p:nvPr>
            <p:ph type="title"/>
          </p:nvPr>
        </p:nvSpPr>
        <p:spPr>
          <a:xfrm>
            <a:off x="355600" y="3175"/>
            <a:ext cx="13157200" cy="930275"/>
          </a:xfrm>
        </p:spPr>
        <p:txBody>
          <a:bodyPr lIns="0" tIns="0" rIns="0" bIns="0" rtlCol="0">
            <a:spAutoFit/>
          </a:bodyPr>
          <a:lstStyle/>
          <a:p>
            <a:pPr marL="38064">
              <a:defRPr/>
            </a:pPr>
            <a:r>
              <a:rPr sz="6044" spc="-30" dirty="0"/>
              <a:t>代理</a:t>
            </a:r>
            <a:r>
              <a:rPr sz="6044" spc="-479" dirty="0"/>
              <a:t> </a:t>
            </a:r>
            <a:r>
              <a:rPr sz="6044" spc="-195" dirty="0"/>
              <a:t>-</a:t>
            </a:r>
            <a:r>
              <a:rPr sz="6044" spc="-479" dirty="0"/>
              <a:t> </a:t>
            </a:r>
            <a:r>
              <a:rPr sz="6044" dirty="0"/>
              <a:t>关系</a:t>
            </a:r>
            <a:r>
              <a:rPr sz="6044" spc="-479" dirty="0"/>
              <a:t> </a:t>
            </a:r>
            <a:r>
              <a:rPr sz="6044" spc="15" dirty="0"/>
              <a:t>自</a:t>
            </a:r>
            <a:r>
              <a:rPr sz="6044" spc="-479" dirty="0"/>
              <a:t> </a:t>
            </a:r>
            <a:r>
              <a:rPr sz="6044" spc="-15" dirty="0"/>
              <a:t>其他</a:t>
            </a:r>
            <a:r>
              <a:rPr sz="6044" spc="-479" dirty="0"/>
              <a:t> </a:t>
            </a:r>
            <a:r>
              <a:rPr sz="6044" spc="-45" dirty="0"/>
              <a:t>模式</a:t>
            </a:r>
          </a:p>
        </p:txBody>
      </p:sp>
      <p:sp>
        <p:nvSpPr>
          <p:cNvPr id="24" name="object 24">
            <a:extLst>
              <a:ext uri="{FF2B5EF4-FFF2-40B4-BE49-F238E27FC236}">
                <a16:creationId xmlns:a16="http://schemas.microsoft.com/office/drawing/2014/main" id="{740702E0-E10D-49BC-8ADE-232CBA4F7C80}"/>
              </a:ext>
            </a:extLst>
          </p:cNvPr>
          <p:cNvSpPr txBox="1"/>
          <p:nvPr/>
        </p:nvSpPr>
        <p:spPr>
          <a:xfrm>
            <a:off x="965200" y="2057400"/>
            <a:ext cx="11164888" cy="3638550"/>
          </a:xfrm>
          <a:prstGeom prst="rect">
            <a:avLst/>
          </a:prstGeom>
        </p:spPr>
        <p:txBody>
          <a:bodyPr lIns="0" tIns="0" rIns="0" bIns="0">
            <a:spAutoFit/>
          </a:bodyPr>
          <a:lstStyle/>
          <a:p>
            <a:pPr marL="509106" indent="-471042">
              <a:buFont typeface="Arial" panose="020B0604020202020204" pitchFamily="34" charset="0"/>
              <a:buChar char="•"/>
              <a:defRPr/>
            </a:pPr>
            <a:r>
              <a:rPr sz="4396" spc="-120" dirty="0">
                <a:latin typeface="Times New Roman" panose="02020603050405020304" pitchFamily="18" charset="0"/>
                <a:cs typeface="Times New Roman" panose="02020603050405020304" pitchFamily="18" charset="0"/>
              </a:rPr>
              <a:t>的</a:t>
            </a:r>
            <a:r>
              <a:rPr sz="4396" spc="-375"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代理</a:t>
            </a:r>
            <a:r>
              <a:rPr sz="4396" spc="-375" dirty="0">
                <a:latin typeface="Times New Roman" panose="02020603050405020304" pitchFamily="18" charset="0"/>
                <a:cs typeface="Times New Roman" panose="02020603050405020304" pitchFamily="18" charset="0"/>
              </a:rPr>
              <a:t> </a:t>
            </a:r>
            <a:r>
              <a:rPr sz="4396" spc="-89" dirty="0">
                <a:latin typeface="Times New Roman" panose="02020603050405020304" pitchFamily="18" charset="0"/>
                <a:cs typeface="Times New Roman" panose="02020603050405020304" pitchFamily="18" charset="0"/>
              </a:rPr>
              <a:t>模式</a:t>
            </a:r>
            <a:r>
              <a:rPr sz="4396" spc="-375" dirty="0">
                <a:latin typeface="Times New Roman" panose="02020603050405020304" pitchFamily="18" charset="0"/>
                <a:cs typeface="Times New Roman" panose="02020603050405020304" pitchFamily="18" charset="0"/>
              </a:rPr>
              <a:t> </a:t>
            </a:r>
            <a:r>
              <a:rPr sz="4396" spc="-89" dirty="0">
                <a:latin typeface="Times New Roman" panose="02020603050405020304" pitchFamily="18" charset="0"/>
                <a:cs typeface="Times New Roman" panose="02020603050405020304" pitchFamily="18" charset="0"/>
              </a:rPr>
              <a:t>Hsa</a:t>
            </a:r>
            <a:r>
              <a:rPr sz="4396" spc="-375" dirty="0">
                <a:latin typeface="Times New Roman" panose="02020603050405020304" pitchFamily="18" charset="0"/>
                <a:cs typeface="Times New Roman" panose="02020603050405020304" pitchFamily="18" charset="0"/>
              </a:rPr>
              <a:t> </a:t>
            </a:r>
            <a:r>
              <a:rPr sz="4396" spc="-45" dirty="0">
                <a:latin typeface="Times New Roman" panose="02020603050405020304" pitchFamily="18" charset="0"/>
                <a:cs typeface="Times New Roman" panose="02020603050405020304" pitchFamily="18" charset="0"/>
              </a:rPr>
              <a:t>关系</a:t>
            </a:r>
            <a:r>
              <a:rPr sz="4396" spc="-375" dirty="0">
                <a:latin typeface="Times New Roman" panose="02020603050405020304" pitchFamily="18" charset="0"/>
                <a:cs typeface="Times New Roman" panose="02020603050405020304" pitchFamily="18" charset="0"/>
              </a:rPr>
              <a:t> </a:t>
            </a:r>
            <a:r>
              <a:rPr sz="4396" spc="-30" dirty="0">
                <a:latin typeface="Times New Roman" panose="02020603050405020304" pitchFamily="18" charset="0"/>
                <a:cs typeface="Times New Roman" panose="02020603050405020304" pitchFamily="18" charset="0"/>
              </a:rPr>
              <a:t>与</a:t>
            </a:r>
            <a:r>
              <a:rPr sz="4396" spc="-375"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其他</a:t>
            </a:r>
            <a:r>
              <a:rPr sz="4396" spc="-375" dirty="0">
                <a:latin typeface="Times New Roman" panose="02020603050405020304" pitchFamily="18" charset="0"/>
                <a:cs typeface="Times New Roman" panose="02020603050405020304" pitchFamily="18" charset="0"/>
              </a:rPr>
              <a:t> </a:t>
            </a:r>
            <a:r>
              <a:rPr sz="4396" spc="-89" dirty="0">
                <a:latin typeface="Times New Roman" panose="02020603050405020304" pitchFamily="18" charset="0"/>
                <a:cs typeface="Times New Roman" panose="02020603050405020304" pitchFamily="18" charset="0"/>
              </a:rPr>
              <a:t>模式</a:t>
            </a:r>
            <a:endParaRPr sz="4396" dirty="0">
              <a:latin typeface="Times New Roman" panose="02020603050405020304" pitchFamily="18" charset="0"/>
              <a:cs typeface="Times New Roman" panose="02020603050405020304" pitchFamily="18" charset="0"/>
            </a:endParaRPr>
          </a:p>
          <a:p>
            <a:pPr marL="509106" indent="-471042">
              <a:spcBef>
                <a:spcPts val="989"/>
              </a:spcBef>
              <a:buFont typeface="Arial" panose="020B0604020202020204" pitchFamily="34" charset="0"/>
              <a:buChar char="•"/>
              <a:defRPr/>
            </a:pPr>
            <a:r>
              <a:rPr sz="4396" spc="-180" dirty="0">
                <a:latin typeface="Times New Roman" panose="02020603050405020304" pitchFamily="18" charset="0"/>
                <a:cs typeface="Times New Roman" panose="02020603050405020304" pitchFamily="18" charset="0"/>
              </a:rPr>
              <a:t>例如</a:t>
            </a:r>
            <a:r>
              <a:rPr sz="4396" spc="-165"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的</a:t>
            </a:r>
            <a:r>
              <a:rPr sz="4396" spc="-390"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代理</a:t>
            </a:r>
            <a:r>
              <a:rPr sz="4396" spc="-390"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可以</a:t>
            </a:r>
            <a:r>
              <a:rPr sz="4396" spc="-390"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是</a:t>
            </a:r>
            <a:r>
              <a:rPr sz="4396" spc="-390" dirty="0">
                <a:latin typeface="Times New Roman" panose="02020603050405020304" pitchFamily="18" charset="0"/>
                <a:cs typeface="Times New Roman" panose="02020603050405020304" pitchFamily="18" charset="0"/>
              </a:rPr>
              <a:t> </a:t>
            </a:r>
            <a:r>
              <a:rPr sz="4396" spc="-45" dirty="0">
                <a:latin typeface="Times New Roman" panose="02020603050405020304" pitchFamily="18" charset="0"/>
                <a:cs typeface="Times New Roman" panose="02020603050405020304" pitchFamily="18" charset="0"/>
              </a:rPr>
              <a:t>实现</a:t>
            </a:r>
            <a:r>
              <a:rPr sz="4396" spc="-390" dirty="0">
                <a:latin typeface="Times New Roman" panose="02020603050405020304" pitchFamily="18" charset="0"/>
                <a:cs typeface="Times New Roman" panose="02020603050405020304" pitchFamily="18" charset="0"/>
              </a:rPr>
              <a:t> </a:t>
            </a:r>
            <a:r>
              <a:rPr sz="4396" spc="-104" dirty="0">
                <a:latin typeface="Times New Roman" panose="02020603050405020304" pitchFamily="18" charset="0"/>
                <a:cs typeface="Times New Roman" panose="02020603050405020304" pitchFamily="18" charset="0"/>
              </a:rPr>
              <a:t>作为</a:t>
            </a:r>
            <a:r>
              <a:rPr sz="4396" spc="-390" dirty="0">
                <a:latin typeface="Times New Roman" panose="02020603050405020304" pitchFamily="18" charset="0"/>
                <a:cs typeface="Times New Roman" panose="02020603050405020304" pitchFamily="18" charset="0"/>
              </a:rPr>
              <a:t> </a:t>
            </a:r>
            <a:r>
              <a:rPr sz="4396" spc="-104" dirty="0">
                <a:latin typeface="Times New Roman" panose="02020603050405020304" pitchFamily="18" charset="0"/>
                <a:cs typeface="Times New Roman" panose="02020603050405020304" pitchFamily="18" charset="0"/>
              </a:rPr>
              <a:t>单独</a:t>
            </a:r>
            <a:r>
              <a:rPr sz="4396" spc="-390"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层</a:t>
            </a:r>
            <a:endParaRPr sz="4396" dirty="0">
              <a:latin typeface="Times New Roman" panose="02020603050405020304" pitchFamily="18" charset="0"/>
              <a:cs typeface="Times New Roman" panose="02020603050405020304" pitchFamily="18" charset="0"/>
            </a:endParaRPr>
          </a:p>
          <a:p>
            <a:pPr marL="509106" indent="-471042">
              <a:spcBef>
                <a:spcPts val="989"/>
              </a:spcBef>
              <a:buFont typeface="Arial" panose="020B0604020202020204" pitchFamily="34" charset="0"/>
              <a:buChar char="•"/>
              <a:defRPr/>
            </a:pPr>
            <a:r>
              <a:rPr sz="4396" spc="-180" dirty="0">
                <a:latin typeface="Times New Roman" panose="02020603050405020304" pitchFamily="18" charset="0"/>
                <a:cs typeface="Times New Roman" panose="02020603050405020304" pitchFamily="18" charset="0"/>
              </a:rPr>
              <a:t>例如</a:t>
            </a:r>
            <a:r>
              <a:rPr sz="4396" spc="-135"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的</a:t>
            </a:r>
            <a:r>
              <a:rPr sz="4396" spc="-375"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代理</a:t>
            </a:r>
            <a:r>
              <a:rPr sz="4396" spc="-375" dirty="0">
                <a:latin typeface="Times New Roman" panose="02020603050405020304" pitchFamily="18" charset="0"/>
                <a:cs typeface="Times New Roman" panose="02020603050405020304" pitchFamily="18" charset="0"/>
              </a:rPr>
              <a:t> </a:t>
            </a:r>
            <a:r>
              <a:rPr sz="4396" spc="-104" dirty="0">
                <a:latin typeface="Times New Roman" panose="02020603050405020304" pitchFamily="18" charset="0"/>
                <a:cs typeface="Times New Roman" panose="02020603050405020304" pitchFamily="18" charset="0"/>
              </a:rPr>
              <a:t>使用</a:t>
            </a:r>
            <a:r>
              <a:rPr sz="4396" spc="-375" dirty="0">
                <a:latin typeface="Times New Roman" panose="02020603050405020304" pitchFamily="18" charset="0"/>
                <a:cs typeface="Times New Roman" panose="02020603050405020304" pitchFamily="18" charset="0"/>
              </a:rPr>
              <a:t> </a:t>
            </a:r>
            <a:r>
              <a:rPr sz="4396" spc="-89" dirty="0">
                <a:latin typeface="Times New Roman" panose="02020603050405020304" pitchFamily="18" charset="0"/>
                <a:cs typeface="Times New Roman" panose="02020603050405020304" pitchFamily="18" charset="0"/>
              </a:rPr>
              <a:t>一个</a:t>
            </a:r>
            <a:r>
              <a:rPr sz="4396" spc="-375" dirty="0">
                <a:latin typeface="Times New Roman" panose="02020603050405020304" pitchFamily="18" charset="0"/>
                <a:cs typeface="Times New Roman" panose="02020603050405020304" pitchFamily="18" charset="0"/>
              </a:rPr>
              <a:t> </a:t>
            </a:r>
            <a:r>
              <a:rPr sz="4396" spc="-60" dirty="0">
                <a:latin typeface="Times New Roman" panose="02020603050405020304" pitchFamily="18" charset="0"/>
                <a:cs typeface="Times New Roman" panose="02020603050405020304" pitchFamily="18" charset="0"/>
              </a:rPr>
              <a:t>客户端/服务器</a:t>
            </a:r>
            <a:r>
              <a:rPr sz="4396" spc="-375" dirty="0">
                <a:latin typeface="Times New Roman" panose="02020603050405020304" pitchFamily="18" charset="0"/>
                <a:cs typeface="Times New Roman" panose="02020603050405020304" pitchFamily="18" charset="0"/>
              </a:rPr>
              <a:t> </a:t>
            </a:r>
            <a:r>
              <a:rPr sz="4396" spc="-76" dirty="0">
                <a:latin typeface="Times New Roman" panose="02020603050405020304" pitchFamily="18" charset="0"/>
                <a:cs typeface="Times New Roman" panose="02020603050405020304" pitchFamily="18" charset="0"/>
              </a:rPr>
              <a:t>基础 设施</a:t>
            </a:r>
            <a:endParaRPr sz="4396"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4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0A6EE993-E410-44DB-8D17-B0D300969272}"/>
              </a:ext>
            </a:extLst>
          </p:cNvPr>
          <p:cNvSpPr txBox="1">
            <a:spLocks noGrp="1"/>
          </p:cNvSpPr>
          <p:nvPr>
            <p:ph type="title"/>
          </p:nvPr>
        </p:nvSpPr>
        <p:spPr>
          <a:xfrm>
            <a:off x="279400" y="31750"/>
            <a:ext cx="13350875" cy="930275"/>
          </a:xfrm>
        </p:spPr>
        <p:txBody>
          <a:bodyPr lIns="0" tIns="0" rIns="0" bIns="0" rtlCol="0">
            <a:spAutoFit/>
          </a:bodyPr>
          <a:lstStyle/>
          <a:p>
            <a:pPr marL="38064">
              <a:defRPr/>
            </a:pPr>
            <a:r>
              <a:rPr sz="6044" spc="-30" dirty="0"/>
              <a:t>代理</a:t>
            </a:r>
            <a:r>
              <a:rPr sz="6044" spc="-195" dirty="0"/>
              <a:t>-</a:t>
            </a:r>
            <a:r>
              <a:rPr sz="6044" spc="-974" dirty="0"/>
              <a:t> </a:t>
            </a:r>
            <a:r>
              <a:rPr sz="6044" spc="-89" dirty="0"/>
              <a:t>优势</a:t>
            </a:r>
          </a:p>
        </p:txBody>
      </p:sp>
      <p:sp>
        <p:nvSpPr>
          <p:cNvPr id="73731" name="object 24">
            <a:extLst>
              <a:ext uri="{FF2B5EF4-FFF2-40B4-BE49-F238E27FC236}">
                <a16:creationId xmlns:a16="http://schemas.microsoft.com/office/drawing/2014/main" id="{E43B6DF5-0528-496D-972C-0E4FCA14C20A}"/>
              </a:ext>
            </a:extLst>
          </p:cNvPr>
          <p:cNvSpPr>
            <a:spLocks noGrp="1"/>
          </p:cNvSpPr>
          <p:nvPr>
            <p:ph type="body" idx="1"/>
          </p:nvPr>
        </p:nvSpPr>
        <p:spPr>
          <a:xfrm>
            <a:off x="419100" y="1792288"/>
            <a:ext cx="12920663" cy="4468812"/>
          </a:xfrm>
        </p:spPr>
        <p:txBody>
          <a:bodyPr lIns="0" tIns="1256161" rIns="0" bIns="0">
            <a:spAutoFit/>
          </a:bodyPr>
          <a:lstStyle/>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组件 (网络方面) 的解耦有助于 flexability、可维护性和进化</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允许一个系统被分发, 即使它没有被设计为这一开始的地方</a:t>
            </a:r>
          </a:p>
        </p:txBody>
      </p:sp>
    </p:spTree>
  </p:cSld>
  <p:clrMapOvr>
    <a:masterClrMapping/>
  </p:clrMapOvr>
  <p:transition>
    <p:cut/>
  </p:transition>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A763823A-7FAE-48CE-AA5A-04FA33CC5389}"/>
              </a:ext>
            </a:extLst>
          </p:cNvPr>
          <p:cNvSpPr txBox="1">
            <a:spLocks noGrp="1"/>
          </p:cNvSpPr>
          <p:nvPr>
            <p:ph type="title"/>
          </p:nvPr>
        </p:nvSpPr>
        <p:spPr>
          <a:xfrm>
            <a:off x="355600" y="31750"/>
            <a:ext cx="13244513" cy="930275"/>
          </a:xfrm>
        </p:spPr>
        <p:txBody>
          <a:bodyPr lIns="0" tIns="0" rIns="0" bIns="0" rtlCol="0">
            <a:spAutoFit/>
          </a:bodyPr>
          <a:lstStyle/>
          <a:p>
            <a:pPr marL="38064">
              <a:defRPr/>
            </a:pPr>
            <a:r>
              <a:rPr sz="6044" spc="-30" dirty="0"/>
              <a:t>代理</a:t>
            </a:r>
            <a:r>
              <a:rPr sz="6044" spc="-195" dirty="0"/>
              <a:t>-</a:t>
            </a:r>
            <a:r>
              <a:rPr sz="6044" spc="-929" dirty="0"/>
              <a:t> </a:t>
            </a:r>
            <a:r>
              <a:rPr sz="6044" spc="-76" dirty="0"/>
              <a:t>缺点</a:t>
            </a:r>
          </a:p>
        </p:txBody>
      </p:sp>
      <p:sp>
        <p:nvSpPr>
          <p:cNvPr id="74755" name="object 23">
            <a:extLst>
              <a:ext uri="{FF2B5EF4-FFF2-40B4-BE49-F238E27FC236}">
                <a16:creationId xmlns:a16="http://schemas.microsoft.com/office/drawing/2014/main" id="{5EF2EF78-3389-43B9-85EC-88C3B8614CC3}"/>
              </a:ext>
            </a:extLst>
          </p:cNvPr>
          <p:cNvSpPr txBox="1">
            <a:spLocks noChangeArrowheads="1"/>
          </p:cNvSpPr>
          <p:nvPr/>
        </p:nvSpPr>
        <p:spPr bwMode="auto">
          <a:xfrm>
            <a:off x="1208088" y="2749550"/>
            <a:ext cx="1199673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网络通信可能会引入新的错误类型</a:t>
            </a:r>
          </a:p>
          <a:p>
            <a:pPr>
              <a:lnSpc>
                <a:spcPct val="103000"/>
              </a:lnSpc>
              <a:spcBef>
                <a:spcPts val="893"/>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由于网络延迟和带宽有限, 行为可能会改变</a:t>
            </a:r>
          </a:p>
        </p:txBody>
      </p:sp>
    </p:spTree>
  </p:cSld>
  <p:clrMapOvr>
    <a:masterClrMapping/>
  </p:clrMapOvr>
  <p:transition>
    <p:cut/>
  </p:transition>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3C70F61D-E81F-4289-A67E-A18208B7368F}"/>
              </a:ext>
            </a:extLst>
          </p:cNvPr>
          <p:cNvSpPr>
            <a:spLocks noGrp="1"/>
          </p:cNvSpPr>
          <p:nvPr>
            <p:ph type="title"/>
          </p:nvPr>
        </p:nvSpPr>
        <p:spPr>
          <a:xfrm>
            <a:off x="203200" y="76200"/>
            <a:ext cx="12954000" cy="1036638"/>
          </a:xfrm>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3600" b="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客户端服务器和其他</a:t>
            </a:r>
            <a:r>
              <a:rPr lang="en-US" altLang="en-US" sz="3600" b="1" u="sng">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分布式体系结构模式</a:t>
            </a:r>
            <a:endParaRPr lang="en-US" altLang="en-US" sz="1800" u="sng">
              <a:ea typeface="宋体" panose="02010600030101010101" pitchFamily="2" charset="-122"/>
              <a:sym typeface="Helvetica" panose="020B0604020202020204" pitchFamily="34" charset="0"/>
            </a:endParaRPr>
          </a:p>
        </p:txBody>
      </p:sp>
      <p:sp>
        <p:nvSpPr>
          <p:cNvPr id="37891" name="Rectangle 5">
            <a:extLst>
              <a:ext uri="{FF2B5EF4-FFF2-40B4-BE49-F238E27FC236}">
                <a16:creationId xmlns:a16="http://schemas.microsoft.com/office/drawing/2014/main" id="{98392B19-6039-47C9-B634-D3C1897CBC4D}"/>
              </a:ext>
            </a:extLst>
          </p:cNvPr>
          <p:cNvSpPr>
            <a:spLocks/>
          </p:cNvSpPr>
          <p:nvPr>
            <p:ph type="body" idx="1"/>
          </p:nvPr>
        </p:nvSpPr>
        <p:spPr>
          <a:xfrm>
            <a:off x="812800" y="1506538"/>
            <a:ext cx="12344400" cy="5440362"/>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379413" lvl="1" indent="-163513" defTabSz="1035050" eaLnBrk="1">
              <a:spcBef>
                <a:spcPts val="563"/>
              </a:spcBef>
              <a:buFontTx/>
              <a:buChar char="•"/>
            </a:pPr>
            <a:r>
              <a:rPr lang="en-US" altLang="en-US" sz="32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至少</a:t>
            </a:r>
            <a:r>
              <a:rPr lang="en-US" altLang="en-US" sz="32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一个</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组件的作用</a:t>
            </a:r>
            <a:r>
              <a:rPr lang="en-US" altLang="en-US" sz="32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服务器：</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p>
          <a:p>
            <a:pPr marL="996950" lvl="2" indent="-344488" defTabSz="1035050" eaLnBrk="1">
              <a:spcBef>
                <a:spcPts val="563"/>
              </a:spcBef>
              <a:buFontTx/>
              <a:buChar char="—"/>
            </a:pP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等待然后处理连接。</a:t>
            </a:r>
          </a:p>
          <a:p>
            <a:pPr marL="379413" lvl="1" indent="-163513" defTabSz="1035050" eaLnBrk="1">
              <a:spcBef>
                <a:spcPts val="563"/>
              </a:spcBef>
              <a:buFontTx/>
              <a:buChar char="•"/>
            </a:pPr>
            <a:r>
              <a:rPr lang="en-US" altLang="en-US" sz="32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至少</a:t>
            </a:r>
            <a:r>
              <a:rPr lang="en-US" altLang="en-US" sz="32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一个</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组件的角色</a:t>
            </a:r>
            <a:r>
              <a:rPr lang="en-US" altLang="en-US" sz="3200" b="1"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客户</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启动连接以获得某些服务。</a:t>
            </a:r>
          </a:p>
          <a:p>
            <a:pPr marL="379413" lvl="1" indent="-163513" defTabSz="1035050" eaLnBrk="1">
              <a:spcBef>
                <a:spcPts val="563"/>
              </a:spcBef>
            </a:pPr>
            <a:endPar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79413" lvl="1" indent="-163513" defTabSz="1035050" eaLnBrk="1">
              <a:spcBef>
                <a:spcPts val="563"/>
              </a:spcBef>
              <a:buFontTx/>
              <a:buChar char="•"/>
            </a:pPr>
            <a:r>
              <a:rPr lang="en-US" altLang="en-US" sz="32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三层模型</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对于基于 web 的客户端服务器应用程序:</a:t>
            </a:r>
          </a:p>
          <a:p>
            <a:pPr marL="996950" lvl="2" indent="-344488" defTabSz="1035050" eaLnBrk="1">
              <a:spcBef>
                <a:spcPts val="563"/>
              </a:spcBef>
              <a:buFontTx/>
              <a:buChar char="—"/>
            </a:pP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服务器 "在中间"</a:t>
            </a:r>
          </a:p>
          <a:p>
            <a:pPr marL="1474788" lvl="3" indent="-346075" defTabSz="1035050" eaLnBrk="1">
              <a:spcBef>
                <a:spcPts val="563"/>
              </a:spcBef>
              <a:buFontTx/>
              <a:buChar char="-"/>
            </a:pPr>
            <a:r>
              <a:rPr lang="en-US" altLang="en-US" sz="32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服务器</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客户端 (基于 web 或不存在; 可能通过互联网交流)</a:t>
            </a:r>
          </a:p>
          <a:p>
            <a:pPr marL="1474788" lvl="3" indent="-346075" defTabSz="1035050" eaLnBrk="1">
              <a:spcBef>
                <a:spcPts val="563"/>
              </a:spcBef>
              <a:buFontTx/>
              <a:buChar char="-"/>
            </a:pPr>
            <a:r>
              <a:rPr lang="en-US" altLang="en-US" sz="32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客户</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到数据库服务器 (通常/通常通过</a:t>
            </a:r>
            <a:r>
              <a:rPr lang="en-US" altLang="en-US" sz="32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网</a:t>
            </a:r>
            <a:r>
              <a:rPr lang="en-US" altLang="en-US" sz="32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en-US" sz="3600">
              <a:ea typeface="宋体" panose="02010600030101010101" pitchFamily="2" charset="-122"/>
            </a:endParaRPr>
          </a:p>
        </p:txBody>
      </p:sp>
    </p:spTree>
  </p:cSld>
  <p:clrMapOvr>
    <a:masterClrMapping/>
  </p:clrMapOvr>
  <p:transition spd="med"/>
</p:sld>
</file>

<file path=ppt/slides/slide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a:extLst>
              <a:ext uri="{FF2B5EF4-FFF2-40B4-BE49-F238E27FC236}">
                <a16:creationId xmlns:a16="http://schemas.microsoft.com/office/drawing/2014/main" id="{5C08C8C7-C060-4B6D-8DEA-05E9DFC6296D}"/>
              </a:ext>
            </a:extLst>
          </p:cNvPr>
          <p:cNvSpPr>
            <a:spLocks/>
          </p:cNvSpPr>
          <p:nvPr>
            <p:ph type="title"/>
          </p:nvPr>
        </p:nvSpPr>
        <p:spPr>
          <a:xfrm>
            <a:off x="431800" y="76200"/>
            <a:ext cx="12420600"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代理架构以及如何</a:t>
            </a:r>
            <a:r>
              <a:rPr lang="en-US" altLang="en-US" sz="4000">
                <a:solidFill>
                  <a:srgbClr val="FF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这</a:t>
            </a:r>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建筑设计模式的设计原则</a:t>
            </a:r>
            <a:endParaRPr lang="en-US" altLang="en-US" sz="8000">
              <a:ea typeface="宋体" panose="02010600030101010101" pitchFamily="2" charset="-122"/>
            </a:endParaRPr>
          </a:p>
        </p:txBody>
      </p:sp>
      <p:sp>
        <p:nvSpPr>
          <p:cNvPr id="19462" name="Rectangle 5">
            <a:extLst>
              <a:ext uri="{FF2B5EF4-FFF2-40B4-BE49-F238E27FC236}">
                <a16:creationId xmlns:a16="http://schemas.microsoft.com/office/drawing/2014/main" id="{5238E0D8-52DD-40AA-AECC-8268545FC88A}"/>
              </a:ext>
            </a:extLst>
          </p:cNvPr>
          <p:cNvSpPr>
            <a:spLocks noGrp="1"/>
          </p:cNvSpPr>
          <p:nvPr>
            <p:ph type="body" idx="1"/>
          </p:nvPr>
        </p:nvSpPr>
        <p:spPr>
          <a:xfrm>
            <a:off x="889000" y="1371600"/>
            <a:ext cx="12268200" cy="606901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215894" lvl="1" indent="-427427" algn="just" defTabSz="1036290" eaLnBrk="1">
              <a:spcBef>
                <a:spcPts val="453"/>
              </a:spcBef>
              <a:defRPr/>
            </a:pP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1。</a:t>
            </a:r>
            <a:r>
              <a:rPr lang="en-US" altLang="en-US" sz="2040" i="1" dirty="0">
                <a:latin typeface="Times New Roman" panose="02020603050405020304" pitchFamily="18" charset="0"/>
                <a:cs typeface="Times New Roman" panose="02020603050405020304" pitchFamily="18" charset="0"/>
                <a:sym typeface="Times New Roman" panose="02020603050405020304" pitchFamily="18" charset="0"/>
              </a:rPr>
              <a:t>分裂和征服</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 远程对象可以独立设计。</a:t>
            </a:r>
          </a:p>
          <a:p>
            <a:pPr marL="215894" lvl="1" indent="-427427" algn="just" defTabSz="1036290" eaLnBrk="1">
              <a:spcBef>
                <a:spcPts val="453"/>
              </a:spcBef>
              <a:defRPr/>
            </a:pPr>
            <a:endParaRPr lang="en-US" altLang="en-US" sz="2040"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indent="-427427" algn="just" defTabSz="1036290" eaLnBrk="1">
              <a:spcBef>
                <a:spcPts val="453"/>
              </a:spcBef>
              <a:defRPr/>
            </a:pP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5。</a:t>
            </a:r>
            <a:r>
              <a:rPr lang="en-US" altLang="en-US" sz="2040" i="1" dirty="0">
                <a:latin typeface="Times New Roman" panose="02020603050405020304" pitchFamily="18" charset="0"/>
                <a:cs typeface="Times New Roman" panose="02020603050405020304" pitchFamily="18" charset="0"/>
                <a:sym typeface="Times New Roman" panose="02020603050405020304" pitchFamily="18" charset="0"/>
              </a:rPr>
              <a:t>提高重用性</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 通常可以</a:t>
            </a:r>
            <a:r>
              <a:rPr lang="en-US" altLang="en-US" sz="2040" b="1" dirty="0">
                <a:latin typeface="Times New Roman" panose="02020603050405020304" pitchFamily="18" charset="0"/>
                <a:cs typeface="Times New Roman" panose="02020603050405020304" pitchFamily="18" charset="0"/>
                <a:sym typeface="Times New Roman" panose="02020603050405020304" pitchFamily="18" charset="0"/>
              </a:rPr>
              <a:t>设计远程对象</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所以其他系统也可以使用它们。 我们在互联网上一直看到这一点。</a:t>
            </a:r>
          </a:p>
          <a:p>
            <a:pPr marL="215894" lvl="1" indent="-427427" algn="just" defTabSz="1036290" eaLnBrk="1">
              <a:spcBef>
                <a:spcPts val="453"/>
              </a:spcBef>
              <a:defRPr/>
            </a:pPr>
            <a:endParaRPr lang="en-US" altLang="en-US" sz="2040"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indent="-427427" algn="just" defTabSz="1036290" eaLnBrk="1">
              <a:spcBef>
                <a:spcPts val="453"/>
              </a:spcBef>
              <a:defRPr/>
            </a:pP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7。</a:t>
            </a:r>
            <a:r>
              <a:rPr lang="en-US" altLang="en-US" sz="2040" i="1" dirty="0">
                <a:latin typeface="Times New Roman" panose="02020603050405020304" pitchFamily="18" charset="0"/>
                <a:cs typeface="Times New Roman" panose="02020603050405020304" pitchFamily="18" charset="0"/>
                <a:sym typeface="Times New Roman" panose="02020603050405020304" pitchFamily="18" charset="0"/>
              </a:rPr>
              <a:t>灵活设计</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 经纪人可以根据需要更新,</a:t>
            </a:r>
            <a:r>
              <a:rPr lang="en-US" altLang="en-US" sz="2040" b="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或</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代理可以与其他远程对象进行通信。</a:t>
            </a:r>
          </a:p>
          <a:p>
            <a:pPr marL="215894" lvl="1" indent="-427427" algn="just" defTabSz="1036290" eaLnBrk="1">
              <a:spcBef>
                <a:spcPts val="453"/>
              </a:spcBef>
              <a:defRPr/>
            </a:pPr>
            <a:endParaRPr lang="en-US" altLang="en-US" sz="2040"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indent="-427427" algn="just" defTabSz="1036290" eaLnBrk="1">
              <a:spcBef>
                <a:spcPts val="453"/>
              </a:spcBef>
              <a:defRPr/>
            </a:pP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9。</a:t>
            </a:r>
            <a:r>
              <a:rPr lang="en-US" altLang="en-US" sz="2040" i="1" dirty="0">
                <a:latin typeface="Times New Roman" panose="02020603050405020304" pitchFamily="18" charset="0"/>
                <a:cs typeface="Times New Roman" panose="02020603050405020304" pitchFamily="18" charset="0"/>
                <a:sym typeface="Times New Roman" panose="02020603050405020304" pitchFamily="18" charset="0"/>
              </a:rPr>
              <a:t>便携设计</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 你可以</a:t>
            </a:r>
            <a:r>
              <a:rPr lang="en-US" altLang="en-US" sz="204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编写客户端</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为</a:t>
            </a:r>
            <a:r>
              <a:rPr lang="en-US" altLang="en-US" sz="204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新增功能</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平台, 同时仍在访问其他平台上的代理和远程对象。</a:t>
            </a:r>
          </a:p>
          <a:p>
            <a:pPr marL="215894" lvl="1" indent="-427427" algn="just" defTabSz="1036290" eaLnBrk="1">
              <a:spcBef>
                <a:spcPts val="453"/>
              </a:spcBef>
              <a:defRPr/>
            </a:pPr>
            <a:endParaRPr lang="en-US" altLang="en-US" sz="2040" dirty="0">
              <a:latin typeface="Times New Roman" panose="02020603050405020304" pitchFamily="18" charset="0"/>
              <a:cs typeface="Times New Roman" panose="02020603050405020304" pitchFamily="18" charset="0"/>
              <a:sym typeface="Times New Roman" panose="02020603050405020304" pitchFamily="18" charset="0"/>
            </a:endParaRPr>
          </a:p>
          <a:p>
            <a:pPr marL="215894" lvl="1" indent="-427427" algn="just" defTabSz="1036290" eaLnBrk="1">
              <a:spcBef>
                <a:spcPts val="453"/>
              </a:spcBef>
              <a:defRPr/>
            </a:pP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11。</a:t>
            </a:r>
            <a:r>
              <a:rPr lang="en-US" altLang="en-US" sz="2040" i="1" dirty="0">
                <a:latin typeface="Times New Roman" panose="02020603050405020304" pitchFamily="18" charset="0"/>
                <a:cs typeface="Times New Roman" panose="02020603050405020304" pitchFamily="18" charset="0"/>
                <a:sym typeface="Times New Roman" panose="02020603050405020304" pitchFamily="18" charset="0"/>
              </a:rPr>
              <a:t>设计防守</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 您可以提供仔细</a:t>
            </a:r>
            <a:r>
              <a:rPr lang="en-US" altLang="en-US" sz="204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断言检查</a:t>
            </a:r>
            <a:r>
              <a:rPr lang="en-US" altLang="en-US" sz="2040" dirty="0">
                <a:latin typeface="Times New Roman" panose="02020603050405020304" pitchFamily="18" charset="0"/>
                <a:cs typeface="Times New Roman" panose="02020603050405020304" pitchFamily="18" charset="0"/>
                <a:sym typeface="Times New Roman" panose="02020603050405020304" pitchFamily="18" charset="0"/>
              </a:rPr>
              <a:t>在远程对象中。</a:t>
            </a:r>
          </a:p>
          <a:p>
            <a:pPr marL="215894" lvl="1" indent="-427427" algn="just" defTabSz="1036290" eaLnBrk="1">
              <a:spcBef>
                <a:spcPts val="453"/>
              </a:spcBef>
              <a:defRPr/>
            </a:pPr>
            <a:r>
              <a:rPr lang="en-US" altLang="en-US" sz="204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请注意, 满足的设计原则更少。 不使这种模式逊色! 一致性 耦合 过时, 更多...) </a:t>
            </a:r>
            <a:endParaRPr lang="en-US" altLang="en-US" sz="2040" b="1" dirty="0">
              <a:solidFill>
                <a:srgbClr val="FF0000"/>
              </a:solidFill>
            </a:endParaRPr>
          </a:p>
        </p:txBody>
      </p:sp>
    </p:spTree>
  </p:cSld>
  <p:clrMapOvr>
    <a:masterClrMapping/>
  </p:clrMapOvr>
  <p:transition spd="med"/>
</p:sld>
</file>

<file path=ppt/slides/slide5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D29F587-04E3-4CE4-BAB0-874FC04160DD}"/>
              </a:ext>
            </a:extLst>
          </p:cNvPr>
          <p:cNvSpPr>
            <a:spLocks noGrp="1" noChangeArrowheads="1"/>
          </p:cNvSpPr>
          <p:nvPr>
            <p:ph type="title"/>
          </p:nvPr>
        </p:nvSpPr>
        <p:spPr>
          <a:xfrm>
            <a:off x="508000" y="-484188"/>
            <a:ext cx="11861800" cy="1779588"/>
          </a:xfrm>
        </p:spPr>
        <p:txBody>
          <a:bodyPr/>
          <a:lstStyle/>
          <a:p>
            <a:pPr>
              <a:defRPr/>
            </a:pPr>
            <a:r>
              <a:rPr lang="en-US" altLang="zh-CN" sz="6594" dirty="0"/>
              <a:t>解释器样式</a:t>
            </a:r>
          </a:p>
        </p:txBody>
      </p:sp>
      <p:sp>
        <p:nvSpPr>
          <p:cNvPr id="87043" name="Rectangle 3">
            <a:extLst>
              <a:ext uri="{FF2B5EF4-FFF2-40B4-BE49-F238E27FC236}">
                <a16:creationId xmlns:a16="http://schemas.microsoft.com/office/drawing/2014/main" id="{7EDC2AB4-C0D9-4503-B0B3-2C492F778B8D}"/>
              </a:ext>
            </a:extLst>
          </p:cNvPr>
          <p:cNvSpPr>
            <a:spLocks noGrp="1" noChangeArrowheads="1"/>
          </p:cNvSpPr>
          <p:nvPr>
            <p:ph idx="1"/>
          </p:nvPr>
        </p:nvSpPr>
        <p:spPr>
          <a:xfrm>
            <a:off x="1041400" y="1295400"/>
            <a:ext cx="11745913" cy="6269038"/>
          </a:xfrm>
        </p:spPr>
        <p:txBody>
          <a:bodyPr/>
          <a:lstStyle/>
          <a:p>
            <a:pPr/>
            <a:r>
              <a:rPr lang="en-US" altLang="zh-CN" sz="2800"/>
              <a:t>	</a:t>
            </a:r>
            <a:r>
              <a:rPr lang="en-US" altLang="zh-CN" sz="3600"/>
              <a:t>解释器解析并执行输入命令, 更新解释器维护的状态</a:t>
            </a:r>
          </a:p>
          <a:p>
            <a:pPr lvl="1"/>
            <a:r>
              <a:rPr lang="en-US" altLang="zh-CN" sz="2800"/>
              <a:t>组件: 命令解释程序/解释器状态, 用户界面。</a:t>
            </a:r>
          </a:p>
          <a:p>
            <a:pPr lvl="1"/>
            <a:r>
              <a:rPr lang="en-US" altLang="zh-CN" sz="2800"/>
              <a:t>连接器: 通常与直接过程调用和共享状态紧密相连。</a:t>
            </a:r>
          </a:p>
          <a:p>
            <a:pPr lvl="1"/>
            <a:r>
              <a:rPr lang="en-US" altLang="zh-CN" sz="2800"/>
              <a:t>可能的高度动态行为, 其中命令集是动态修改的。</a:t>
            </a:r>
          </a:p>
          <a:p>
            <a:pPr lvl="1"/>
            <a:r>
              <a:rPr lang="en-US" altLang="zh-CN" sz="2800"/>
              <a:t>在基于现有基元创建新功能时, 系统体系结构可能保持不变。</a:t>
            </a:r>
          </a:p>
          <a:p>
            <a:pPr lvl="1"/>
            <a:r>
              <a:rPr lang="en-US" altLang="zh-CN" sz="2800"/>
              <a:t>一流的最终用户可编程性;支持动态更改的功能集</a:t>
            </a:r>
          </a:p>
          <a:p>
            <a:pPr lvl="1"/>
            <a:r>
              <a:rPr lang="en-US" altLang="zh-CN" sz="2800"/>
              <a:t>Lisp 和方案</a:t>
            </a:r>
          </a:p>
        </p:txBody>
      </p:sp>
    </p:spTree>
  </p:cSld>
  <p:clrMapOvr>
    <a:masterClrMapping/>
  </p:clrMapOvr>
</p:sld>
</file>

<file path=ppt/slides/slide5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C1C1C0BE-2696-4B67-88A5-B23B163EFDC3}"/>
              </a:ext>
            </a:extLst>
          </p:cNvPr>
          <p:cNvSpPr txBox="1">
            <a:spLocks noGrp="1"/>
          </p:cNvSpPr>
          <p:nvPr>
            <p:ph type="title"/>
          </p:nvPr>
        </p:nvSpPr>
        <p:spPr>
          <a:xfrm>
            <a:off x="355600" y="0"/>
            <a:ext cx="13350875" cy="930275"/>
          </a:xfrm>
        </p:spPr>
        <p:txBody>
          <a:bodyPr lIns="0" tIns="0" rIns="0" bIns="0" rtlCol="0">
            <a:spAutoFit/>
          </a:bodyPr>
          <a:lstStyle/>
          <a:p>
            <a:pPr marL="38064">
              <a:defRPr/>
            </a:pPr>
            <a:r>
              <a:rPr sz="6044" spc="-76" dirty="0"/>
              <a:t>拦截 器</a:t>
            </a:r>
            <a:r>
              <a:rPr sz="6044" spc="-195" dirty="0"/>
              <a:t>-</a:t>
            </a:r>
            <a:r>
              <a:rPr sz="6044" spc="-974" dirty="0"/>
              <a:t> </a:t>
            </a:r>
            <a:r>
              <a:rPr sz="6044" spc="-45" dirty="0"/>
              <a:t>概述</a:t>
            </a:r>
          </a:p>
        </p:txBody>
      </p:sp>
      <p:sp>
        <p:nvSpPr>
          <p:cNvPr id="88067" name="object 27">
            <a:extLst>
              <a:ext uri="{FF2B5EF4-FFF2-40B4-BE49-F238E27FC236}">
                <a16:creationId xmlns:a16="http://schemas.microsoft.com/office/drawing/2014/main" id="{36F9FF9C-C721-4652-9F9C-16BA74490909}"/>
              </a:ext>
            </a:extLst>
          </p:cNvPr>
          <p:cNvSpPr>
            <a:spLocks noGrp="1"/>
          </p:cNvSpPr>
          <p:nvPr>
            <p:ph type="body" idx="1"/>
          </p:nvPr>
        </p:nvSpPr>
        <p:spPr>
          <a:xfrm>
            <a:off x="442913" y="1295400"/>
            <a:ext cx="12931775" cy="5902325"/>
          </a:xfrm>
        </p:spPr>
        <p:txBody>
          <a:bodyPr lIns="0" tIns="212023" rIns="0" bIns="0">
            <a:spAutoFit/>
          </a:bodyPr>
          <a:lstStyle/>
          <a:p>
            <a:pPr marL="865188"/>
            <a:r>
              <a:rPr lang="zh-CN" altLang="zh-CN" sz="3600">
                <a:latin typeface="Times New Roman" panose="02020603050405020304" pitchFamily="18" charset="0"/>
                <a:cs typeface="Times New Roman" panose="02020603050405020304" pitchFamily="18" charset="0"/>
              </a:rPr>
              <a:t>动机: 将功能分为单独的组件</a:t>
            </a:r>
          </a:p>
          <a:p>
            <a:pPr marL="865188">
              <a:lnSpc>
                <a:spcPct val="103000"/>
              </a:lnSpc>
              <a:spcBef>
                <a:spcPts val="888"/>
              </a:spcBef>
            </a:pPr>
            <a:r>
              <a:rPr lang="zh-CN" altLang="zh-CN" sz="3600">
                <a:latin typeface="Times New Roman" panose="02020603050405020304" pitchFamily="18" charset="0"/>
                <a:cs typeface="Times New Roman" panose="02020603050405020304" pitchFamily="18" charset="0"/>
              </a:rPr>
              <a:t>允许在不更改核心组件的情况下集成其他服务</a:t>
            </a:r>
          </a:p>
          <a:p>
            <a:pPr marL="865188">
              <a:lnSpc>
                <a:spcPct val="103000"/>
              </a:lnSpc>
              <a:spcBef>
                <a:spcPts val="888"/>
              </a:spcBef>
            </a:pPr>
            <a:r>
              <a:rPr lang="zh-CN" altLang="zh-CN" sz="3600">
                <a:latin typeface="Times New Roman" panose="02020603050405020304" pitchFamily="18" charset="0"/>
                <a:cs typeface="Times New Roman" panose="02020603050405020304" pitchFamily="18" charset="0"/>
              </a:rPr>
              <a:t>由组件提供的接口, 允许另一个组件自行注册</a:t>
            </a:r>
          </a:p>
          <a:p>
            <a:pPr marL="865188">
              <a:spcBef>
                <a:spcPts val="1000"/>
              </a:spcBef>
            </a:pPr>
            <a:r>
              <a:rPr lang="zh-CN" altLang="zh-CN" sz="3600">
                <a:latin typeface="Times New Roman" panose="02020603050405020304" pitchFamily="18" charset="0"/>
                <a:cs typeface="Times New Roman" panose="02020603050405020304" pitchFamily="18" charset="0"/>
              </a:rPr>
              <a:t>并在特定事件中被调用</a:t>
            </a:r>
          </a:p>
          <a:p>
            <a:pPr marL="865188">
              <a:lnSpc>
                <a:spcPct val="103000"/>
              </a:lnSpc>
              <a:spcBef>
                <a:spcPts val="888"/>
              </a:spcBef>
            </a:pPr>
            <a:r>
              <a:rPr lang="zh-CN" altLang="zh-CN" sz="3600">
                <a:latin typeface="Times New Roman" panose="02020603050405020304" pitchFamily="18" charset="0"/>
                <a:cs typeface="Times New Roman" panose="02020603050405020304" pitchFamily="18" charset="0"/>
              </a:rPr>
              <a:t>开放封闭的设计原则 (开放的扩展, 但关闭的修改)</a:t>
            </a:r>
          </a:p>
          <a:p>
            <a:pPr marL="865188">
              <a:spcBef>
                <a:spcPts val="1000"/>
              </a:spcBef>
            </a:pPr>
            <a:r>
              <a:rPr lang="zh-CN" altLang="zh-CN" sz="3600">
                <a:latin typeface="Times New Roman" panose="02020603050405020304" pitchFamily="18" charset="0"/>
                <a:cs typeface="Times New Roman" panose="02020603050405020304" pitchFamily="18" charset="0"/>
              </a:rPr>
              <a:t>用于解决贯穿各方面的问题</a:t>
            </a:r>
          </a:p>
        </p:txBody>
      </p:sp>
    </p:spTree>
  </p:cSld>
  <p:clrMapOvr>
    <a:masterClrMapping/>
  </p:clrMapOvr>
  <p:transition>
    <p:cut/>
  </p:transition>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CD32F4E9-A2DE-46CD-89AE-96BC741EDFFD}"/>
              </a:ext>
            </a:extLst>
          </p:cNvPr>
          <p:cNvSpPr txBox="1">
            <a:spLocks noGrp="1"/>
          </p:cNvSpPr>
          <p:nvPr>
            <p:ph type="title"/>
          </p:nvPr>
        </p:nvSpPr>
        <p:spPr>
          <a:xfrm>
            <a:off x="508000" y="76200"/>
            <a:ext cx="13046075" cy="930275"/>
          </a:xfrm>
        </p:spPr>
        <p:txBody>
          <a:bodyPr lIns="0" tIns="0" rIns="0" bIns="0" rtlCol="0">
            <a:spAutoFit/>
          </a:bodyPr>
          <a:lstStyle/>
          <a:p>
            <a:pPr marL="38064">
              <a:defRPr/>
            </a:pPr>
            <a:r>
              <a:rPr sz="6044" spc="-76" dirty="0"/>
              <a:t>拦截 器</a:t>
            </a:r>
            <a:r>
              <a:rPr sz="6044" spc="-195" dirty="0"/>
              <a:t>-</a:t>
            </a:r>
            <a:r>
              <a:rPr sz="6044" spc="-1019" dirty="0"/>
              <a:t> </a:t>
            </a:r>
            <a:r>
              <a:rPr sz="6044" spc="-45" dirty="0"/>
              <a:t>例子</a:t>
            </a:r>
          </a:p>
        </p:txBody>
      </p:sp>
      <p:sp>
        <p:nvSpPr>
          <p:cNvPr id="89091" name="object 26">
            <a:extLst>
              <a:ext uri="{FF2B5EF4-FFF2-40B4-BE49-F238E27FC236}">
                <a16:creationId xmlns:a16="http://schemas.microsoft.com/office/drawing/2014/main" id="{A7E4CE8C-1380-474D-85E2-B748AE3FF1D8}"/>
              </a:ext>
            </a:extLst>
          </p:cNvPr>
          <p:cNvSpPr txBox="1">
            <a:spLocks noChangeArrowheads="1"/>
          </p:cNvSpPr>
          <p:nvPr/>
        </p:nvSpPr>
        <p:spPr bwMode="auto">
          <a:xfrm>
            <a:off x="896938" y="1600200"/>
            <a:ext cx="121158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示例: 日志记录</a:t>
            </a: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系统由两个组件组成: 客户端和服务器</a:t>
            </a:r>
          </a:p>
          <a:p>
            <a:pPr>
              <a:lnSpc>
                <a:spcPct val="103000"/>
              </a:lnSpc>
              <a:spcBef>
                <a:spcPts val="888"/>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当某些事件发生时, 每个组件都提供回调接口</a:t>
            </a: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日志记录组件在每个组件上注册自己</a:t>
            </a: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日志记录组件将日志存储到共享存储库中</a:t>
            </a:r>
          </a:p>
        </p:txBody>
      </p:sp>
    </p:spTree>
  </p:cSld>
  <p:clrMapOvr>
    <a:masterClrMapping/>
  </p:clrMapOvr>
  <p:transition>
    <p:cut/>
  </p:transition>
</p:sld>
</file>

<file path=ppt/slides/slide5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B5696F42-E792-4340-9A6C-6FDBD4FDC443}"/>
              </a:ext>
            </a:extLst>
          </p:cNvPr>
          <p:cNvSpPr txBox="1">
            <a:spLocks noGrp="1"/>
          </p:cNvSpPr>
          <p:nvPr>
            <p:ph type="title"/>
          </p:nvPr>
        </p:nvSpPr>
        <p:spPr>
          <a:xfrm>
            <a:off x="508000" y="3175"/>
            <a:ext cx="13076238" cy="928688"/>
          </a:xfrm>
        </p:spPr>
        <p:txBody>
          <a:bodyPr lIns="0" tIns="0" rIns="0" bIns="0" rtlCol="0">
            <a:spAutoFit/>
          </a:bodyPr>
          <a:lstStyle/>
          <a:p>
            <a:pPr marL="38064">
              <a:defRPr/>
            </a:pPr>
            <a:r>
              <a:rPr sz="6044" spc="-76" dirty="0"/>
              <a:t>拦截 器</a:t>
            </a:r>
            <a:r>
              <a:rPr sz="6044" spc="-195" dirty="0"/>
              <a:t>-</a:t>
            </a:r>
            <a:r>
              <a:rPr sz="6044" spc="-1019" dirty="0"/>
              <a:t> </a:t>
            </a:r>
            <a:r>
              <a:rPr sz="6044" spc="-45" dirty="0"/>
              <a:t>例子</a:t>
            </a:r>
          </a:p>
        </p:txBody>
      </p:sp>
      <p:sp>
        <p:nvSpPr>
          <p:cNvPr id="90115" name="object 21">
            <a:extLst>
              <a:ext uri="{FF2B5EF4-FFF2-40B4-BE49-F238E27FC236}">
                <a16:creationId xmlns:a16="http://schemas.microsoft.com/office/drawing/2014/main" id="{3EAF0133-CAB7-470C-BD38-29F69FF8BCB5}"/>
              </a:ext>
            </a:extLst>
          </p:cNvPr>
          <p:cNvSpPr>
            <a:spLocks noChangeArrowheads="1"/>
          </p:cNvSpPr>
          <p:nvPr/>
        </p:nvSpPr>
        <p:spPr bwMode="auto">
          <a:xfrm>
            <a:off x="3044825" y="1223963"/>
            <a:ext cx="7788275" cy="65182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5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32D61DC2-15D3-48AD-B19E-871FBA931C96}"/>
              </a:ext>
            </a:extLst>
          </p:cNvPr>
          <p:cNvSpPr txBox="1">
            <a:spLocks noGrp="1"/>
          </p:cNvSpPr>
          <p:nvPr>
            <p:ph type="title"/>
          </p:nvPr>
        </p:nvSpPr>
        <p:spPr>
          <a:xfrm>
            <a:off x="355600" y="152400"/>
            <a:ext cx="11763375" cy="928688"/>
          </a:xfrm>
        </p:spPr>
        <p:txBody>
          <a:bodyPr lIns="0" tIns="0" rIns="0" bIns="0" rtlCol="0">
            <a:spAutoFit/>
          </a:bodyPr>
          <a:lstStyle/>
          <a:p>
            <a:pPr marL="38064">
              <a:defRPr/>
            </a:pPr>
            <a:r>
              <a:rPr sz="6044" spc="-76" dirty="0"/>
              <a:t>拦截 器</a:t>
            </a:r>
            <a:r>
              <a:rPr sz="6044" spc="-195" dirty="0"/>
              <a:t>-</a:t>
            </a:r>
            <a:r>
              <a:rPr sz="6044" spc="-900" dirty="0"/>
              <a:t> </a:t>
            </a:r>
            <a:r>
              <a:rPr sz="6044" spc="-89" dirty="0"/>
              <a:t>优势</a:t>
            </a:r>
          </a:p>
        </p:txBody>
      </p:sp>
      <p:sp>
        <p:nvSpPr>
          <p:cNvPr id="79875" name="object 24">
            <a:extLst>
              <a:ext uri="{FF2B5EF4-FFF2-40B4-BE49-F238E27FC236}">
                <a16:creationId xmlns:a16="http://schemas.microsoft.com/office/drawing/2014/main" id="{1106CEC0-C2B1-4090-B8DD-1B2D51403420}"/>
              </a:ext>
            </a:extLst>
          </p:cNvPr>
          <p:cNvSpPr>
            <a:spLocks noGrp="1"/>
          </p:cNvSpPr>
          <p:nvPr>
            <p:ph type="body" idx="1"/>
          </p:nvPr>
        </p:nvSpPr>
        <p:spPr>
          <a:xfrm>
            <a:off x="677863" y="1533525"/>
            <a:ext cx="12661900" cy="4602163"/>
          </a:xfrm>
        </p:spPr>
        <p:txBody>
          <a:bodyPr lIns="0" tIns="1255400" rIns="0" bIns="0">
            <a:spAutoFit/>
          </a:bodyPr>
          <a:lstStyle/>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可以重用拦截器组件 (可重用性)</a:t>
            </a:r>
            <a:endParaRPr lang="en-US" altLang="zh-CN" sz="4396" dirty="0">
              <a:latin typeface="Times New Roman" panose="02020603050405020304" pitchFamily="18" charset="0"/>
              <a:cs typeface="Times New Roman" panose="02020603050405020304" pitchFamily="18" charset="0"/>
            </a:endParaRP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优秀 flexability</a:t>
            </a:r>
          </a:p>
          <a:p>
            <a:pPr marL="865758" indent="-514657">
              <a:lnSpc>
                <a:spcPct val="103000"/>
              </a:lnSpc>
              <a:spcBef>
                <a:spcPts val="893"/>
              </a:spcBef>
              <a:defRPr/>
            </a:pPr>
            <a:r>
              <a:rPr lang="zh-CN" altLang="zh-CN" sz="4396" dirty="0">
                <a:latin typeface="Times New Roman" panose="02020603050405020304" pitchFamily="18" charset="0"/>
                <a:cs typeface="Times New Roman" panose="02020603050405020304" pitchFamily="18" charset="0"/>
              </a:rPr>
              <a:t>明确分离的关注, 松散耦合⇒维修性, 进化</a:t>
            </a:r>
          </a:p>
        </p:txBody>
      </p:sp>
    </p:spTree>
  </p:cSld>
  <p:clrMapOvr>
    <a:masterClrMapping/>
  </p:clrMapOvr>
  <p:transition>
    <p:cut/>
  </p:transition>
</p:sld>
</file>

<file path=ppt/slides/slide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1F860135-686D-4FFD-9A84-370AA726EF79}"/>
              </a:ext>
            </a:extLst>
          </p:cNvPr>
          <p:cNvSpPr txBox="1">
            <a:spLocks noGrp="1"/>
          </p:cNvSpPr>
          <p:nvPr>
            <p:ph type="title"/>
          </p:nvPr>
        </p:nvSpPr>
        <p:spPr>
          <a:xfrm>
            <a:off x="508000" y="39688"/>
            <a:ext cx="13031788" cy="930275"/>
          </a:xfrm>
        </p:spPr>
        <p:txBody>
          <a:bodyPr lIns="0" tIns="0" rIns="0" bIns="0" rtlCol="0">
            <a:spAutoFit/>
          </a:bodyPr>
          <a:lstStyle/>
          <a:p>
            <a:pPr marL="38064">
              <a:defRPr/>
            </a:pPr>
            <a:r>
              <a:rPr sz="6044" spc="-76" dirty="0"/>
              <a:t>拦截 器</a:t>
            </a:r>
            <a:r>
              <a:rPr sz="6044" spc="-195" dirty="0"/>
              <a:t>-</a:t>
            </a:r>
            <a:r>
              <a:rPr sz="6044" spc="-974" dirty="0"/>
              <a:t> </a:t>
            </a:r>
            <a:r>
              <a:rPr sz="6044" spc="-45" dirty="0"/>
              <a:t>缺点</a:t>
            </a:r>
          </a:p>
        </p:txBody>
      </p:sp>
      <p:sp>
        <p:nvSpPr>
          <p:cNvPr id="80899" name="object 26">
            <a:extLst>
              <a:ext uri="{FF2B5EF4-FFF2-40B4-BE49-F238E27FC236}">
                <a16:creationId xmlns:a16="http://schemas.microsoft.com/office/drawing/2014/main" id="{F246301C-2F59-4C25-9E2C-1F99B586ED3C}"/>
              </a:ext>
            </a:extLst>
          </p:cNvPr>
          <p:cNvSpPr txBox="1">
            <a:spLocks noChangeArrowheads="1"/>
          </p:cNvSpPr>
          <p:nvPr/>
        </p:nvSpPr>
        <p:spPr bwMode="auto">
          <a:xfrm>
            <a:off x="1252538" y="1301750"/>
            <a:ext cx="9725025"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很快就会变得相当复杂</a:t>
            </a: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潜在的级联回调, 无休止的循环</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有时事件非确定性</a:t>
            </a: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核心组件需要提供回调接口</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可能导致错误的可测试性</a:t>
            </a:r>
          </a:p>
        </p:txBody>
      </p:sp>
    </p:spTree>
  </p:cSld>
  <p:clrMapOvr>
    <a:masterClrMapping/>
  </p:clrMapOvr>
  <p:transition>
    <p:cut/>
  </p:transition>
</p:sld>
</file>

<file path=ppt/slides/slide5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F4CE67C3-D0D2-486D-93EE-7BE256C6EE1C}"/>
              </a:ext>
            </a:extLst>
          </p:cNvPr>
          <p:cNvSpPr>
            <a:spLocks noGrp="1"/>
          </p:cNvSpPr>
          <p:nvPr>
            <p:ph type="title"/>
          </p:nvPr>
        </p:nvSpPr>
        <p:spPr>
          <a:xfrm>
            <a:off x="584200" y="2819400"/>
            <a:ext cx="11963400" cy="1543050"/>
          </a:xfrm>
        </p:spPr>
        <p:txBody>
          <a:bodyPr/>
          <a:lstStyle/>
          <a:p>
            <a:pPr marL="38065" eaLnBrk="1" fontAlgn="auto" hangingPunct="1">
              <a:spcBef>
                <a:spcPts val="285"/>
              </a:spcBef>
              <a:spcAft>
                <a:spcPts val="0"/>
              </a:spcAft>
              <a:defRPr/>
            </a:pPr>
            <a:r>
              <a:rPr lang="en-US" altLang="zh-CN" sz="9600" spc="-390" dirty="0">
                <a:solidFill>
                  <a:srgbClr val="000000"/>
                </a:solidFill>
              </a:rPr>
              <a:t>Gui</a:t>
            </a:r>
            <a:r>
              <a:rPr lang="en-US" altLang="zh-CN" sz="9600" spc="-929" dirty="0">
                <a:solidFill>
                  <a:srgbClr val="000000"/>
                </a:solidFill>
              </a:rPr>
              <a:t> </a:t>
            </a:r>
            <a:r>
              <a:rPr lang="en-US" altLang="zh-CN" sz="9600" spc="-104" dirty="0">
                <a:solidFill>
                  <a:srgbClr val="000000"/>
                </a:solidFill>
              </a:rPr>
              <a:t>架构</a:t>
            </a:r>
            <a:endParaRPr lang="en-US" altLang="zh-CN" sz="10779" dirty="0">
              <a:cs typeface="Calibri"/>
            </a:endParaRPr>
          </a:p>
        </p:txBody>
      </p:sp>
      <p:sp>
        <p:nvSpPr>
          <p:cNvPr id="3" name="object 19">
            <a:extLst>
              <a:ext uri="{FF2B5EF4-FFF2-40B4-BE49-F238E27FC236}">
                <a16:creationId xmlns:a16="http://schemas.microsoft.com/office/drawing/2014/main" id="{89AA2810-ABB0-47C5-9044-81D1BA9CBB5E}"/>
              </a:ext>
            </a:extLst>
          </p:cNvPr>
          <p:cNvSpPr txBox="1">
            <a:spLocks/>
          </p:cNvSpPr>
          <p:nvPr/>
        </p:nvSpPr>
        <p:spPr bwMode="auto">
          <a:xfrm>
            <a:off x="4089400" y="4267200"/>
            <a:ext cx="89852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a:lnSpc>
                <a:spcPts val="8362"/>
              </a:lnSpc>
              <a:defRPr/>
            </a:pPr>
            <a:r>
              <a:rPr lang="en-US" altLang="zh-CN" sz="3596" spc="-76" dirty="0">
                <a:solidFill>
                  <a:srgbClr val="000000"/>
                </a:solidFill>
              </a:rPr>
              <a:t>重点</a:t>
            </a:r>
            <a:r>
              <a:rPr lang="en-US" altLang="zh-CN" sz="3596" spc="-479" dirty="0">
                <a:solidFill>
                  <a:srgbClr val="000000"/>
                </a:solidFill>
              </a:rPr>
              <a:t> </a:t>
            </a:r>
            <a:r>
              <a:rPr lang="en-US" altLang="zh-CN" sz="3596" spc="-30" dirty="0">
                <a:solidFill>
                  <a:srgbClr val="000000"/>
                </a:solidFill>
              </a:rPr>
              <a:t>上</a:t>
            </a:r>
            <a:r>
              <a:rPr lang="en-US" altLang="zh-CN" sz="3596" spc="-479" dirty="0">
                <a:solidFill>
                  <a:srgbClr val="000000"/>
                </a:solidFill>
              </a:rPr>
              <a:t> </a:t>
            </a:r>
            <a:r>
              <a:rPr lang="en-US" altLang="zh-CN" sz="3596" spc="-89" dirty="0">
                <a:solidFill>
                  <a:srgbClr val="000000"/>
                </a:solidFill>
              </a:rPr>
              <a:t>用户</a:t>
            </a:r>
            <a:r>
              <a:rPr lang="en-US" altLang="zh-CN" sz="3596" spc="-479" dirty="0">
                <a:solidFill>
                  <a:srgbClr val="000000"/>
                </a:solidFill>
              </a:rPr>
              <a:t> </a:t>
            </a:r>
            <a:r>
              <a:rPr lang="en-US" altLang="zh-CN" sz="3596" spc="-60" dirty="0">
                <a:solidFill>
                  <a:srgbClr val="000000"/>
                </a:solidFill>
              </a:rPr>
              <a:t>互动</a:t>
            </a:r>
            <a:r>
              <a:rPr lang="en-US" sz="3596" spc="-60" dirty="0">
                <a:solidFill>
                  <a:srgbClr val="000000"/>
                </a:solidFill>
              </a:rPr>
              <a:t>.</a:t>
            </a:r>
            <a:endParaRPr lang="en-US" sz="3596" dirty="0"/>
          </a:p>
        </p:txBody>
      </p:sp>
    </p:spTree>
  </p:cSld>
  <p:clrMapOvr>
    <a:masterClrMapping/>
  </p:clrMapOvr>
  <p:transition spd="slow">
    <p:fade/>
  </p:transition>
</p:sld>
</file>

<file path=ppt/slides/slide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195CFB84-290A-4CE8-A4F5-74230DF9381F}"/>
              </a:ext>
            </a:extLst>
          </p:cNvPr>
          <p:cNvSpPr txBox="1">
            <a:spLocks noGrp="1"/>
          </p:cNvSpPr>
          <p:nvPr>
            <p:ph type="title"/>
          </p:nvPr>
        </p:nvSpPr>
        <p:spPr>
          <a:xfrm>
            <a:off x="508000" y="152400"/>
            <a:ext cx="13084175" cy="930275"/>
          </a:xfrm>
        </p:spPr>
        <p:txBody>
          <a:bodyPr lIns="0" tIns="0" rIns="0" bIns="0" rtlCol="0">
            <a:spAutoFit/>
          </a:bodyPr>
          <a:lstStyle/>
          <a:p>
            <a:pPr marL="38064">
              <a:defRPr/>
            </a:pPr>
            <a:r>
              <a:rPr sz="6044" spc="15" dirty="0"/>
              <a:t>模型</a:t>
            </a:r>
            <a:r>
              <a:rPr sz="6044" spc="-540" dirty="0"/>
              <a:t> </a:t>
            </a:r>
            <a:r>
              <a:rPr sz="6044" spc="-76" dirty="0"/>
              <a:t>视图</a:t>
            </a:r>
            <a:r>
              <a:rPr sz="6044" spc="-540" dirty="0"/>
              <a:t> </a:t>
            </a:r>
            <a:r>
              <a:rPr sz="6044" spc="15" dirty="0"/>
              <a:t>控制器</a:t>
            </a:r>
            <a:r>
              <a:rPr sz="6044" spc="-540" dirty="0"/>
              <a:t> </a:t>
            </a:r>
            <a:r>
              <a:rPr sz="6044" spc="-225" dirty="0"/>
              <a:t>MVC</a:t>
            </a:r>
          </a:p>
        </p:txBody>
      </p:sp>
      <p:sp>
        <p:nvSpPr>
          <p:cNvPr id="95235" name="object 28">
            <a:extLst>
              <a:ext uri="{FF2B5EF4-FFF2-40B4-BE49-F238E27FC236}">
                <a16:creationId xmlns:a16="http://schemas.microsoft.com/office/drawing/2014/main" id="{9623C47C-3885-4EFD-9D0B-8D75AE888481}"/>
              </a:ext>
            </a:extLst>
          </p:cNvPr>
          <p:cNvSpPr txBox="1">
            <a:spLocks noChangeArrowheads="1"/>
          </p:cNvSpPr>
          <p:nvPr/>
        </p:nvSpPr>
        <p:spPr bwMode="auto">
          <a:xfrm>
            <a:off x="454025" y="1184275"/>
            <a:ext cx="12658725" cy="6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pPr>
            <a:r>
              <a:rPr lang="zh-CN" altLang="zh-CN" sz="4000">
                <a:latin typeface="Tahoma" panose="020B0604030504040204" pitchFamily="34" charset="0"/>
                <a:cs typeface="Tahoma" panose="020B0604030504040204" pitchFamily="34" charset="0"/>
              </a:rPr>
              <a:t>动机: 问题的可重用性和分离三角色: 模型、视图和控制器</a:t>
            </a:r>
          </a:p>
          <a:p>
            <a:pPr>
              <a:lnSpc>
                <a:spcPct val="103000"/>
              </a:lnSpc>
              <a:spcBef>
                <a:spcPts val="888"/>
              </a:spcBef>
              <a:buFont typeface="Arial" panose="020B0604020202020204" pitchFamily="34" charset="0"/>
              <a:buChar char="•"/>
            </a:pPr>
            <a:r>
              <a:rPr lang="zh-CN" altLang="zh-CN" sz="4000" b="1">
                <a:latin typeface="Trebuchet MS" panose="020B0603020202020204" pitchFamily="34" charset="0"/>
              </a:rPr>
              <a:t>模型</a:t>
            </a:r>
            <a:r>
              <a:rPr lang="zh-CN" altLang="zh-CN" sz="4000">
                <a:latin typeface="Tahoma" panose="020B0604030504040204" pitchFamily="34" charset="0"/>
                <a:cs typeface="Tahoma" panose="020B0604030504040204" pitchFamily="34" charset="0"/>
              </a:rPr>
              <a:t>: 封装应用程序域的行为和数据</a:t>
            </a:r>
          </a:p>
          <a:p>
            <a:pPr>
              <a:spcBef>
                <a:spcPts val="1000"/>
              </a:spcBef>
              <a:buFont typeface="Arial" panose="020B0604020202020204" pitchFamily="34" charset="0"/>
              <a:buChar char="•"/>
            </a:pPr>
            <a:r>
              <a:rPr lang="zh-CN" altLang="zh-CN" sz="4000" b="1">
                <a:latin typeface="Trebuchet MS" panose="020B0603020202020204" pitchFamily="34" charset="0"/>
              </a:rPr>
              <a:t>视图</a:t>
            </a:r>
            <a:r>
              <a:rPr lang="zh-CN" altLang="zh-CN" sz="4000">
                <a:latin typeface="Tahoma" panose="020B0604030504040204" pitchFamily="34" charset="0"/>
                <a:cs typeface="Tahoma" panose="020B0604030504040204" pitchFamily="34" charset="0"/>
              </a:rPr>
              <a:t>: 呈现模型以供演示</a:t>
            </a:r>
          </a:p>
          <a:p>
            <a:pPr>
              <a:lnSpc>
                <a:spcPct val="103000"/>
              </a:lnSpc>
              <a:spcBef>
                <a:spcPts val="888"/>
              </a:spcBef>
              <a:buFont typeface="Arial" panose="020B0604020202020204" pitchFamily="34" charset="0"/>
              <a:buChar char="•"/>
            </a:pPr>
            <a:r>
              <a:rPr lang="zh-CN" altLang="zh-CN" sz="4000" b="1">
                <a:latin typeface="Trebuchet MS" panose="020B0603020202020204" pitchFamily="34" charset="0"/>
              </a:rPr>
              <a:t>控制器</a:t>
            </a:r>
            <a:r>
              <a:rPr lang="zh-CN" altLang="zh-CN" sz="4000">
                <a:latin typeface="Tahoma" panose="020B0604030504040204" pitchFamily="34" charset="0"/>
                <a:cs typeface="Tahoma" panose="020B0604030504040204" pitchFamily="34" charset="0"/>
              </a:rPr>
              <a:t>: 对用户输入作出反应, 修改模型并派单到视图</a:t>
            </a:r>
          </a:p>
          <a:p>
            <a:pPr>
              <a:lnSpc>
                <a:spcPct val="125000"/>
              </a:lnSpc>
              <a:buFont typeface="Arial" panose="020B0604020202020204" pitchFamily="34" charset="0"/>
              <a:buChar char="•"/>
            </a:pPr>
            <a:r>
              <a:rPr lang="zh-CN" altLang="zh-CN" sz="4000">
                <a:latin typeface="Tahoma" panose="020B0604030504040204" pitchFamily="34" charset="0"/>
                <a:cs typeface="Tahoma" panose="020B0604030504040204" pitchFamily="34" charset="0"/>
              </a:rPr>
              <a:t>无论是控制器还是视图, 都依赖于模型控制器和视图是 UI 的一部分。</a:t>
            </a:r>
          </a:p>
        </p:txBody>
      </p:sp>
    </p:spTree>
  </p:cSld>
  <p:clrMapOvr>
    <a:masterClrMapping/>
  </p:clrMapOvr>
  <p:transition>
    <p:cut/>
  </p:transition>
</p:sld>
</file>

<file path=ppt/slides/slide5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B3A2D973-D5DC-4870-8843-D6209DA66A97}"/>
              </a:ext>
            </a:extLst>
          </p:cNvPr>
          <p:cNvSpPr txBox="1">
            <a:spLocks noGrp="1"/>
          </p:cNvSpPr>
          <p:nvPr>
            <p:ph type="title"/>
          </p:nvPr>
        </p:nvSpPr>
        <p:spPr>
          <a:xfrm>
            <a:off x="550863" y="22225"/>
            <a:ext cx="12954000" cy="930275"/>
          </a:xfrm>
        </p:spPr>
        <p:txBody>
          <a:bodyPr lIns="0" tIns="0" rIns="0" bIns="0" rtlCol="0">
            <a:spAutoFit/>
          </a:bodyPr>
          <a:lstStyle/>
          <a:p>
            <a:pPr marL="38064">
              <a:defRPr/>
            </a:pPr>
            <a:r>
              <a:rPr sz="6044" spc="15" dirty="0"/>
              <a:t>模型</a:t>
            </a:r>
            <a:r>
              <a:rPr sz="6044" spc="-540" dirty="0"/>
              <a:t> </a:t>
            </a:r>
            <a:r>
              <a:rPr sz="6044" spc="-76" dirty="0"/>
              <a:t>视图</a:t>
            </a:r>
            <a:r>
              <a:rPr sz="6044" spc="-540" dirty="0"/>
              <a:t> </a:t>
            </a:r>
            <a:r>
              <a:rPr sz="6044" spc="15" dirty="0"/>
              <a:t>控制器</a:t>
            </a:r>
            <a:r>
              <a:rPr sz="6044" spc="-540" dirty="0"/>
              <a:t> </a:t>
            </a:r>
            <a:r>
              <a:rPr sz="6044" spc="-225" dirty="0"/>
              <a:t>MVC</a:t>
            </a:r>
          </a:p>
        </p:txBody>
      </p:sp>
      <p:sp>
        <p:nvSpPr>
          <p:cNvPr id="83971" name="object 24">
            <a:extLst>
              <a:ext uri="{FF2B5EF4-FFF2-40B4-BE49-F238E27FC236}">
                <a16:creationId xmlns:a16="http://schemas.microsoft.com/office/drawing/2014/main" id="{CA1CE417-17AF-4C93-AEE6-E9973DD36D38}"/>
              </a:ext>
            </a:extLst>
          </p:cNvPr>
          <p:cNvSpPr>
            <a:spLocks noGrp="1"/>
          </p:cNvSpPr>
          <p:nvPr>
            <p:ph type="body" idx="1"/>
          </p:nvPr>
        </p:nvSpPr>
        <p:spPr>
          <a:xfrm>
            <a:off x="523875" y="1679575"/>
            <a:ext cx="12734925" cy="4473575"/>
          </a:xfrm>
        </p:spPr>
        <p:txBody>
          <a:bodyPr lIns="0" tIns="1261870" rIns="0" bIns="0">
            <a:spAutoFit/>
          </a:bodyPr>
          <a:lstStyle/>
          <a:p>
            <a:pPr marL="865758" indent="-514657">
              <a:lnSpc>
                <a:spcPct val="125000"/>
              </a:lnSpc>
              <a:defRPr/>
            </a:pPr>
            <a:r>
              <a:rPr lang="zh-CN" altLang="zh-CN" sz="4396"/>
              <a:t>MVC 通常用于 web 应用程序 (但不完全是) 许多现有框架:</a:t>
            </a:r>
          </a:p>
          <a:p>
            <a:pPr marL="865758" indent="-514657">
              <a:lnSpc>
                <a:spcPct val="103000"/>
              </a:lnSpc>
              <a:spcBef>
                <a:spcPts val="893"/>
              </a:spcBef>
              <a:defRPr/>
            </a:pPr>
            <a:r>
              <a:rPr lang="zh-CN" altLang="zh-CN" sz="4396"/>
              <a:t>AngularJS, JavaServer 面孔 (JSF), 支柱, CakePHP, Django, 红宝石在路轨,..。</a:t>
            </a:r>
          </a:p>
        </p:txBody>
      </p:sp>
    </p:spTree>
  </p:cSld>
  <p:clrMapOvr>
    <a:masterClrMapping/>
  </p:clrMapOvr>
  <p:transition>
    <p:cut/>
  </p:transition>
</p:sld>
</file>

<file path=ppt/slides/slide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0B59721E-9261-4EC9-9F0B-8EF26833B209}"/>
              </a:ext>
            </a:extLst>
          </p:cNvPr>
          <p:cNvSpPr txBox="1">
            <a:spLocks noGrp="1"/>
          </p:cNvSpPr>
          <p:nvPr>
            <p:ph type="title"/>
          </p:nvPr>
        </p:nvSpPr>
        <p:spPr>
          <a:xfrm>
            <a:off x="368300" y="-152400"/>
            <a:ext cx="11861800" cy="1239838"/>
          </a:xfrm>
        </p:spPr>
        <p:txBody>
          <a:bodyPr lIns="0" tIns="306543" rIns="0" bIns="0" rtlCol="0">
            <a:spAutoFit/>
          </a:bodyPr>
          <a:lstStyle/>
          <a:p>
            <a:pPr marL="17446">
              <a:defRPr/>
            </a:pPr>
            <a:r>
              <a:rPr sz="6044" spc="7" dirty="0"/>
              <a:t>客户端-服务器</a:t>
            </a:r>
            <a:r>
              <a:rPr sz="6044" spc="-69" dirty="0"/>
              <a:t> </a:t>
            </a:r>
            <a:r>
              <a:rPr sz="6044" spc="7" dirty="0"/>
              <a:t>风格</a:t>
            </a:r>
          </a:p>
        </p:txBody>
      </p:sp>
      <p:sp>
        <p:nvSpPr>
          <p:cNvPr id="7" name="object 7">
            <a:extLst>
              <a:ext uri="{FF2B5EF4-FFF2-40B4-BE49-F238E27FC236}">
                <a16:creationId xmlns:a16="http://schemas.microsoft.com/office/drawing/2014/main" id="{9A503BAC-7B50-43E1-84BB-B2399F944D64}"/>
              </a:ext>
            </a:extLst>
          </p:cNvPr>
          <p:cNvSpPr txBox="1"/>
          <p:nvPr/>
        </p:nvSpPr>
        <p:spPr>
          <a:xfrm>
            <a:off x="1423988" y="1882775"/>
            <a:ext cx="10804525" cy="3265488"/>
          </a:xfrm>
          <a:prstGeom prst="rect">
            <a:avLst/>
          </a:prstGeom>
        </p:spPr>
        <p:txBody>
          <a:bodyPr lIns="0" tIns="0" rIns="0" bIns="0">
            <a:spAutoFit/>
          </a:bodyPr>
          <a:lstStyle/>
          <a:p>
            <a:pPr marL="483254" indent="-465808">
              <a:buClr>
                <a:srgbClr val="00355E"/>
              </a:buClr>
              <a:buSzPct val="74468"/>
              <a:buFont typeface="Wingdings"/>
              <a:buChar char=""/>
              <a:tabLst>
                <a:tab pos="484126" algn="l"/>
              </a:tabLst>
              <a:defRPr/>
            </a:pPr>
            <a:r>
              <a:rPr sz="3846" spc="14" dirty="0">
                <a:latin typeface="Times New Roman" panose="02020603050405020304" pitchFamily="18" charset="0"/>
                <a:cs typeface="Times New Roman" panose="02020603050405020304" pitchFamily="18" charset="0"/>
              </a:rPr>
              <a:t>组件是</a:t>
            </a:r>
            <a:r>
              <a:rPr sz="3846" spc="7" dirty="0">
                <a:latin typeface="Times New Roman" panose="02020603050405020304" pitchFamily="18" charset="0"/>
                <a:cs typeface="Times New Roman" panose="02020603050405020304" pitchFamily="18" charset="0"/>
              </a:rPr>
              <a:t>客户</a:t>
            </a:r>
            <a:r>
              <a:rPr sz="3846" spc="14" dirty="0">
                <a:latin typeface="Times New Roman" panose="02020603050405020304" pitchFamily="18" charset="0"/>
                <a:cs typeface="Times New Roman" panose="02020603050405020304" pitchFamily="18" charset="0"/>
              </a:rPr>
              <a:t>和</a:t>
            </a:r>
            <a:r>
              <a:rPr sz="3846" spc="-48" dirty="0">
                <a:latin typeface="Times New Roman" panose="02020603050405020304" pitchFamily="18" charset="0"/>
                <a:cs typeface="Times New Roman" panose="02020603050405020304" pitchFamily="18" charset="0"/>
              </a:rPr>
              <a:t> </a:t>
            </a:r>
            <a:r>
              <a:rPr sz="3846" spc="14" dirty="0">
                <a:latin typeface="Times New Roman" panose="02020603050405020304" pitchFamily="18" charset="0"/>
                <a:cs typeface="Times New Roman" panose="02020603050405020304" pitchFamily="18" charset="0"/>
              </a:rPr>
              <a:t>服务器</a:t>
            </a:r>
            <a:endParaRPr sz="3846" dirty="0">
              <a:latin typeface="Times New Roman" panose="02020603050405020304" pitchFamily="18" charset="0"/>
              <a:cs typeface="Times New Roman" panose="02020603050405020304" pitchFamily="18" charset="0"/>
            </a:endParaRPr>
          </a:p>
          <a:p>
            <a:pPr marL="483254" indent="-465808">
              <a:spcBef>
                <a:spcPts val="845"/>
              </a:spcBef>
              <a:buClr>
                <a:srgbClr val="00355E"/>
              </a:buClr>
              <a:buSzPct val="74468"/>
              <a:buFont typeface="Wingdings"/>
              <a:buChar char=""/>
              <a:tabLst>
                <a:tab pos="484126" algn="l"/>
              </a:tabLst>
              <a:defRPr/>
            </a:pPr>
            <a:r>
              <a:rPr sz="3846" spc="14" dirty="0">
                <a:latin typeface="Times New Roman" panose="02020603050405020304" pitchFamily="18" charset="0"/>
                <a:cs typeface="Times New Roman" panose="02020603050405020304" pitchFamily="18" charset="0"/>
              </a:rPr>
              <a:t>服务器不知道数字或</a:t>
            </a:r>
            <a:r>
              <a:rPr sz="3846" spc="7" dirty="0">
                <a:latin typeface="Times New Roman" panose="02020603050405020304" pitchFamily="18" charset="0"/>
                <a:cs typeface="Times New Roman" panose="02020603050405020304" pitchFamily="18" charset="0"/>
              </a:rPr>
              <a:t>身份</a:t>
            </a:r>
            <a:r>
              <a:rPr sz="3846" spc="14" dirty="0">
                <a:latin typeface="Times New Roman" panose="02020603050405020304" pitchFamily="18" charset="0"/>
                <a:cs typeface="Times New Roman" panose="02020603050405020304" pitchFamily="18" charset="0"/>
              </a:rPr>
              <a:t>的</a:t>
            </a:r>
            <a:r>
              <a:rPr sz="3846" spc="-14" dirty="0">
                <a:latin typeface="Times New Roman" panose="02020603050405020304" pitchFamily="18" charset="0"/>
                <a:cs typeface="Times New Roman" panose="02020603050405020304" pitchFamily="18" charset="0"/>
              </a:rPr>
              <a:t> </a:t>
            </a:r>
            <a:r>
              <a:rPr sz="3846" spc="7" dirty="0">
                <a:latin typeface="Times New Roman" panose="02020603050405020304" pitchFamily="18" charset="0"/>
                <a:cs typeface="Times New Roman" panose="02020603050405020304" pitchFamily="18" charset="0"/>
              </a:rPr>
              <a:t>客户</a:t>
            </a:r>
            <a:endParaRPr sz="3846" dirty="0">
              <a:latin typeface="Times New Roman" panose="02020603050405020304" pitchFamily="18" charset="0"/>
              <a:cs typeface="Times New Roman" panose="02020603050405020304" pitchFamily="18" charset="0"/>
            </a:endParaRPr>
          </a:p>
          <a:p>
            <a:pPr marL="483254" indent="-465808">
              <a:spcBef>
                <a:spcPts val="742"/>
              </a:spcBef>
              <a:buClr>
                <a:srgbClr val="00355E"/>
              </a:buClr>
              <a:buSzPct val="74468"/>
              <a:buFont typeface="Wingdings"/>
              <a:buChar char=""/>
              <a:tabLst>
                <a:tab pos="484126" algn="l"/>
              </a:tabLst>
              <a:defRPr/>
            </a:pPr>
            <a:r>
              <a:rPr sz="3846" spc="14" dirty="0">
                <a:latin typeface="Times New Roman" panose="02020603050405020304" pitchFamily="18" charset="0"/>
                <a:cs typeface="Times New Roman" panose="02020603050405020304" pitchFamily="18" charset="0"/>
              </a:rPr>
              <a:t>客户知道</a:t>
            </a:r>
            <a:r>
              <a:rPr sz="3846" spc="7" dirty="0">
                <a:latin typeface="Times New Roman" panose="02020603050405020304" pitchFamily="18" charset="0"/>
                <a:cs typeface="Times New Roman" panose="02020603050405020304" pitchFamily="18" charset="0"/>
              </a:rPr>
              <a:t>服务器的</a:t>
            </a:r>
            <a:r>
              <a:rPr sz="3846" spc="-34" dirty="0">
                <a:latin typeface="Times New Roman" panose="02020603050405020304" pitchFamily="18" charset="0"/>
                <a:cs typeface="Times New Roman" panose="02020603050405020304" pitchFamily="18" charset="0"/>
              </a:rPr>
              <a:t> </a:t>
            </a:r>
            <a:r>
              <a:rPr sz="3846" spc="7" dirty="0">
                <a:latin typeface="Times New Roman" panose="02020603050405020304" pitchFamily="18" charset="0"/>
                <a:cs typeface="Times New Roman" panose="02020603050405020304" pitchFamily="18" charset="0"/>
              </a:rPr>
              <a:t>身份</a:t>
            </a:r>
            <a:endParaRPr sz="3846" dirty="0">
              <a:latin typeface="Times New Roman" panose="02020603050405020304" pitchFamily="18" charset="0"/>
              <a:cs typeface="Times New Roman" panose="02020603050405020304" pitchFamily="18" charset="0"/>
            </a:endParaRPr>
          </a:p>
          <a:p>
            <a:pPr marL="483254" indent="-465808">
              <a:spcBef>
                <a:spcPts val="879"/>
              </a:spcBef>
              <a:buClr>
                <a:srgbClr val="00355E"/>
              </a:buClr>
              <a:buSzPct val="74468"/>
              <a:buFont typeface="Wingdings"/>
              <a:buChar char=""/>
              <a:tabLst>
                <a:tab pos="484126" algn="l"/>
              </a:tabLst>
              <a:defRPr/>
            </a:pPr>
            <a:r>
              <a:rPr sz="3846" spc="14" dirty="0">
                <a:latin typeface="Times New Roman" panose="02020603050405020304" pitchFamily="18" charset="0"/>
                <a:cs typeface="Times New Roman" panose="02020603050405020304" pitchFamily="18" charset="0"/>
              </a:rPr>
              <a:t>连接器是基于 RPC 的网络交互</a:t>
            </a:r>
            <a:r>
              <a:rPr sz="3846" spc="-76" dirty="0">
                <a:latin typeface="Times New Roman" panose="02020603050405020304" pitchFamily="18" charset="0"/>
                <a:cs typeface="Times New Roman" panose="02020603050405020304" pitchFamily="18" charset="0"/>
              </a:rPr>
              <a:t> </a:t>
            </a:r>
            <a:r>
              <a:rPr sz="3846" spc="14" dirty="0">
                <a:latin typeface="Times New Roman" panose="02020603050405020304" pitchFamily="18" charset="0"/>
                <a:cs typeface="Times New Roman" panose="02020603050405020304" pitchFamily="18" charset="0"/>
              </a:rPr>
              <a:t>协议</a:t>
            </a:r>
            <a:endParaRPr sz="3846"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80D29BE8-18E0-4F2F-8B12-FF9AF16DC843}"/>
              </a:ext>
            </a:extLst>
          </p:cNvPr>
          <p:cNvSpPr txBox="1">
            <a:spLocks noGrp="1"/>
          </p:cNvSpPr>
          <p:nvPr>
            <p:ph type="title"/>
          </p:nvPr>
        </p:nvSpPr>
        <p:spPr>
          <a:xfrm>
            <a:off x="157163" y="152400"/>
            <a:ext cx="13320712" cy="930275"/>
          </a:xfrm>
        </p:spPr>
        <p:txBody>
          <a:bodyPr lIns="0" tIns="0" rIns="0" bIns="0" rtlCol="0">
            <a:spAutoFit/>
          </a:bodyPr>
          <a:lstStyle/>
          <a:p>
            <a:pPr marL="38064">
              <a:defRPr/>
            </a:pPr>
            <a:r>
              <a:rPr sz="6044" spc="15" dirty="0"/>
              <a:t>模型</a:t>
            </a:r>
            <a:r>
              <a:rPr sz="6044" spc="-540" dirty="0"/>
              <a:t> </a:t>
            </a:r>
            <a:r>
              <a:rPr sz="6044" spc="-76" dirty="0"/>
              <a:t>视图</a:t>
            </a:r>
            <a:r>
              <a:rPr sz="6044" spc="-540" dirty="0"/>
              <a:t> </a:t>
            </a:r>
            <a:r>
              <a:rPr sz="6044" spc="15" dirty="0"/>
              <a:t>控制器</a:t>
            </a:r>
            <a:r>
              <a:rPr sz="6044" spc="-540" dirty="0"/>
              <a:t> </a:t>
            </a:r>
            <a:r>
              <a:rPr sz="6044" spc="-225" dirty="0"/>
              <a:t>MVC</a:t>
            </a:r>
          </a:p>
        </p:txBody>
      </p:sp>
      <p:sp>
        <p:nvSpPr>
          <p:cNvPr id="97283" name="object 21">
            <a:extLst>
              <a:ext uri="{FF2B5EF4-FFF2-40B4-BE49-F238E27FC236}">
                <a16:creationId xmlns:a16="http://schemas.microsoft.com/office/drawing/2014/main" id="{CBE145AC-C427-4D97-A77B-6F229DEABDC2}"/>
              </a:ext>
            </a:extLst>
          </p:cNvPr>
          <p:cNvSpPr>
            <a:spLocks noChangeArrowheads="1"/>
          </p:cNvSpPr>
          <p:nvPr/>
        </p:nvSpPr>
        <p:spPr bwMode="auto">
          <a:xfrm>
            <a:off x="3462338" y="685800"/>
            <a:ext cx="6710362" cy="69738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D7457A8B-F3AE-40EB-B799-895791FA276E}"/>
              </a:ext>
            </a:extLst>
          </p:cNvPr>
          <p:cNvSpPr txBox="1">
            <a:spLocks noGrp="1"/>
          </p:cNvSpPr>
          <p:nvPr>
            <p:ph type="title"/>
          </p:nvPr>
        </p:nvSpPr>
        <p:spPr>
          <a:xfrm>
            <a:off x="344488" y="39688"/>
            <a:ext cx="13081000" cy="930275"/>
          </a:xfrm>
        </p:spPr>
        <p:txBody>
          <a:bodyPr lIns="0" tIns="0" rIns="0" bIns="0" rtlCol="0">
            <a:spAutoFit/>
          </a:bodyPr>
          <a:lstStyle/>
          <a:p>
            <a:pPr marL="38064">
              <a:defRPr/>
            </a:pPr>
            <a:r>
              <a:rPr sz="6044" spc="-180" dirty="0"/>
              <a:t>Mvc</a:t>
            </a:r>
            <a:r>
              <a:rPr sz="6044" spc="-195" dirty="0"/>
              <a:t>-</a:t>
            </a:r>
            <a:r>
              <a:rPr sz="6044" spc="-1019" dirty="0"/>
              <a:t> </a:t>
            </a:r>
            <a:r>
              <a:rPr sz="6044" spc="15" dirty="0"/>
              <a:t>模型</a:t>
            </a:r>
          </a:p>
        </p:txBody>
      </p:sp>
      <p:sp>
        <p:nvSpPr>
          <p:cNvPr id="86019" name="object 26">
            <a:extLst>
              <a:ext uri="{FF2B5EF4-FFF2-40B4-BE49-F238E27FC236}">
                <a16:creationId xmlns:a16="http://schemas.microsoft.com/office/drawing/2014/main" id="{57CB7F68-B611-4C1A-AE2B-ECEEDF29F47B}"/>
              </a:ext>
            </a:extLst>
          </p:cNvPr>
          <p:cNvSpPr txBox="1">
            <a:spLocks noChangeArrowheads="1"/>
          </p:cNvSpPr>
          <p:nvPr/>
        </p:nvSpPr>
        <p:spPr bwMode="auto">
          <a:xfrm>
            <a:off x="377825" y="1655763"/>
            <a:ext cx="12249150" cy="552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b="1" dirty="0">
                <a:latin typeface="Times New Roman" panose="02020603050405020304" pitchFamily="18" charset="0"/>
                <a:cs typeface="Times New Roman" panose="02020603050405020304" pitchFamily="18" charset="0"/>
              </a:rPr>
              <a:t>模型</a:t>
            </a:r>
            <a:endParaRPr lang="zh-CN"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封装应用程序状态</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对状态查询的响应</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公开应用程序功能</a:t>
            </a:r>
          </a:p>
          <a:p>
            <a:pPr>
              <a:spcBef>
                <a:spcPts val="996"/>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通知更改视图 (可选)</a:t>
            </a:r>
          </a:p>
          <a:p>
            <a:pPr>
              <a:lnSpc>
                <a:spcPct val="103000"/>
              </a:lnSpc>
              <a:spcBef>
                <a:spcPts val="893"/>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注: 只有当模型和视图实现观察器模式时才需要通知</a:t>
            </a:r>
          </a:p>
        </p:txBody>
      </p:sp>
    </p:spTree>
  </p:cSld>
  <p:clrMapOvr>
    <a:masterClrMapping/>
  </p:clrMapOvr>
  <p:transition>
    <p:cut/>
  </p:transition>
</p:sld>
</file>

<file path=ppt/slides/slide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78438558-631E-4DB6-A9C1-700B43EF840A}"/>
              </a:ext>
            </a:extLst>
          </p:cNvPr>
          <p:cNvSpPr txBox="1">
            <a:spLocks noGrp="1"/>
          </p:cNvSpPr>
          <p:nvPr>
            <p:ph type="title"/>
          </p:nvPr>
        </p:nvSpPr>
        <p:spPr>
          <a:xfrm>
            <a:off x="355600" y="76200"/>
            <a:ext cx="13065125" cy="930275"/>
          </a:xfrm>
        </p:spPr>
        <p:txBody>
          <a:bodyPr lIns="0" tIns="0" rIns="0" bIns="0" rtlCol="0">
            <a:spAutoFit/>
          </a:bodyPr>
          <a:lstStyle/>
          <a:p>
            <a:pPr marL="38064">
              <a:defRPr/>
            </a:pPr>
            <a:r>
              <a:rPr sz="6044" spc="-180" dirty="0"/>
              <a:t>Mvc</a:t>
            </a:r>
            <a:r>
              <a:rPr sz="6044" spc="-195" dirty="0"/>
              <a:t>-</a:t>
            </a:r>
            <a:r>
              <a:rPr sz="6044" spc="-989" dirty="0"/>
              <a:t> </a:t>
            </a:r>
            <a:r>
              <a:rPr sz="6044" spc="-76" dirty="0"/>
              <a:t>视图</a:t>
            </a:r>
          </a:p>
        </p:txBody>
      </p:sp>
      <p:sp>
        <p:nvSpPr>
          <p:cNvPr id="87043" name="object 25">
            <a:extLst>
              <a:ext uri="{FF2B5EF4-FFF2-40B4-BE49-F238E27FC236}">
                <a16:creationId xmlns:a16="http://schemas.microsoft.com/office/drawing/2014/main" id="{9CFA4D9F-7D50-46BA-A4AB-6F510B829941}"/>
              </a:ext>
            </a:extLst>
          </p:cNvPr>
          <p:cNvSpPr txBox="1">
            <a:spLocks noChangeArrowheads="1"/>
          </p:cNvSpPr>
          <p:nvPr/>
        </p:nvSpPr>
        <p:spPr bwMode="auto">
          <a:xfrm>
            <a:off x="1255713" y="1477963"/>
            <a:ext cx="10758487"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b="1" dirty="0">
                <a:latin typeface="Times New Roman" panose="02020603050405020304" pitchFamily="18" charset="0"/>
                <a:cs typeface="Times New Roman" panose="02020603050405020304" pitchFamily="18" charset="0"/>
              </a:rPr>
              <a:t>视图</a:t>
            </a:r>
            <a:endParaRPr lang="zh-CN" altLang="zh-CN" sz="4396" dirty="0">
              <a:latin typeface="Times New Roman" panose="02020603050405020304" pitchFamily="18" charset="0"/>
              <a:cs typeface="Times New Roman" panose="02020603050405020304" pitchFamily="18" charset="0"/>
            </a:endParaRPr>
          </a:p>
          <a:p>
            <a:pPr>
              <a:spcBef>
                <a:spcPts val="996"/>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呈现模型</a:t>
            </a:r>
          </a:p>
          <a:p>
            <a:pPr>
              <a:spcBef>
                <a:spcPts val="996"/>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从模型请求更新</a:t>
            </a: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为控制器准备用户界面</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通常多视图</a:t>
            </a:r>
          </a:p>
        </p:txBody>
      </p:sp>
    </p:spTree>
  </p:cSld>
  <p:clrMapOvr>
    <a:masterClrMapping/>
  </p:clrMapOvr>
  <p:transition>
    <p:cut/>
  </p:transition>
</p:sld>
</file>

<file path=ppt/slides/slide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987BC7B4-6048-4798-9DC8-2CFD49C6BC87}"/>
              </a:ext>
            </a:extLst>
          </p:cNvPr>
          <p:cNvSpPr txBox="1">
            <a:spLocks noGrp="1"/>
          </p:cNvSpPr>
          <p:nvPr>
            <p:ph type="title"/>
          </p:nvPr>
        </p:nvSpPr>
        <p:spPr>
          <a:xfrm>
            <a:off x="355600" y="22225"/>
            <a:ext cx="13065125" cy="930275"/>
          </a:xfrm>
        </p:spPr>
        <p:txBody>
          <a:bodyPr lIns="0" tIns="0" rIns="0" bIns="0" rtlCol="0">
            <a:spAutoFit/>
          </a:bodyPr>
          <a:lstStyle/>
          <a:p>
            <a:pPr marL="38064">
              <a:defRPr/>
            </a:pPr>
            <a:r>
              <a:rPr sz="6044" spc="-180" dirty="0"/>
              <a:t>Mvc</a:t>
            </a:r>
            <a:r>
              <a:rPr sz="6044" spc="-195" dirty="0"/>
              <a:t>-</a:t>
            </a:r>
            <a:r>
              <a:rPr sz="6044" spc="-944" dirty="0"/>
              <a:t> </a:t>
            </a:r>
            <a:r>
              <a:rPr sz="6044" spc="15" dirty="0"/>
              <a:t>控制器</a:t>
            </a:r>
          </a:p>
        </p:txBody>
      </p:sp>
      <p:sp>
        <p:nvSpPr>
          <p:cNvPr id="88067" name="object 24">
            <a:extLst>
              <a:ext uri="{FF2B5EF4-FFF2-40B4-BE49-F238E27FC236}">
                <a16:creationId xmlns:a16="http://schemas.microsoft.com/office/drawing/2014/main" id="{AD151A00-1760-428E-B1C7-FDD6C73C8C22}"/>
              </a:ext>
            </a:extLst>
          </p:cNvPr>
          <p:cNvSpPr txBox="1">
            <a:spLocks noChangeArrowheads="1"/>
          </p:cNvSpPr>
          <p:nvPr/>
        </p:nvSpPr>
        <p:spPr bwMode="auto">
          <a:xfrm>
            <a:off x="965200" y="2133600"/>
            <a:ext cx="1133157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b="1" dirty="0">
                <a:latin typeface="Times New Roman" panose="02020603050405020304" pitchFamily="18" charset="0"/>
                <a:cs typeface="Times New Roman" panose="02020603050405020304" pitchFamily="18" charset="0"/>
              </a:rPr>
              <a:t>控制器</a:t>
            </a:r>
            <a:endParaRPr lang="zh-CN"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操纵模型</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触发应用程序行为</a:t>
            </a:r>
          </a:p>
          <a:p>
            <a:pPr>
              <a:spcBef>
                <a:spcPts val="996"/>
              </a:spcBef>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为响应选择视图 (可选)</a:t>
            </a:r>
          </a:p>
        </p:txBody>
      </p:sp>
    </p:spTree>
  </p:cSld>
  <p:clrMapOvr>
    <a:masterClrMapping/>
  </p:clrMapOvr>
  <p:transition>
    <p:cut/>
  </p:transition>
</p:sld>
</file>

<file path=ppt/slides/slide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78CEC9E5-39DD-429F-AAE0-D8737E15D943}"/>
              </a:ext>
            </a:extLst>
          </p:cNvPr>
          <p:cNvSpPr txBox="1">
            <a:spLocks noGrp="1"/>
          </p:cNvSpPr>
          <p:nvPr>
            <p:ph type="title"/>
          </p:nvPr>
        </p:nvSpPr>
        <p:spPr>
          <a:xfrm>
            <a:off x="401638" y="152400"/>
            <a:ext cx="13182600" cy="930275"/>
          </a:xfrm>
        </p:spPr>
        <p:txBody>
          <a:bodyPr lIns="0" tIns="0" rIns="0" bIns="0" rtlCol="0">
            <a:spAutoFit/>
          </a:bodyPr>
          <a:lstStyle/>
          <a:p>
            <a:pPr marL="38064">
              <a:defRPr/>
            </a:pPr>
            <a:r>
              <a:rPr sz="6044" spc="-180" dirty="0"/>
              <a:t>Mvc</a:t>
            </a:r>
            <a:r>
              <a:rPr sz="6044" spc="-195" dirty="0"/>
              <a:t>-</a:t>
            </a:r>
            <a:r>
              <a:rPr sz="6044" spc="-1019" dirty="0"/>
              <a:t> </a:t>
            </a:r>
            <a:r>
              <a:rPr sz="6044" dirty="0"/>
              <a:t>关系</a:t>
            </a:r>
          </a:p>
        </p:txBody>
      </p:sp>
      <p:sp>
        <p:nvSpPr>
          <p:cNvPr id="101379" name="object 26">
            <a:extLst>
              <a:ext uri="{FF2B5EF4-FFF2-40B4-BE49-F238E27FC236}">
                <a16:creationId xmlns:a16="http://schemas.microsoft.com/office/drawing/2014/main" id="{1D839BC7-4189-4DEB-AA0A-0DA55B161655}"/>
              </a:ext>
            </a:extLst>
          </p:cNvPr>
          <p:cNvSpPr txBox="1">
            <a:spLocks noChangeArrowheads="1"/>
          </p:cNvSpPr>
          <p:nvPr/>
        </p:nvSpPr>
        <p:spPr bwMode="auto">
          <a:xfrm>
            <a:off x="1076325" y="1676400"/>
            <a:ext cx="11833225"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3000"/>
              </a:lnSpc>
              <a:buFont typeface="Arial" panose="020B0604020202020204" pitchFamily="34" charset="0"/>
              <a:buChar char="•"/>
            </a:pPr>
            <a:r>
              <a:rPr lang="zh-CN" altLang="zh-CN" sz="3600">
                <a:latin typeface="Tahoma" panose="020B0604030504040204" pitchFamily="34" charset="0"/>
                <a:cs typeface="Tahoma" panose="020B0604030504040204" pitchFamily="34" charset="0"/>
              </a:rPr>
              <a:t>模型-视图-控制器模式不替换 n 层体系结构</a:t>
            </a:r>
          </a:p>
          <a:p>
            <a:pPr>
              <a:spcBef>
                <a:spcPts val="1000"/>
              </a:spcBef>
              <a:buFont typeface="Arial" panose="020B0604020202020204" pitchFamily="34" charset="0"/>
              <a:buChar char="•"/>
            </a:pPr>
            <a:r>
              <a:rPr lang="zh-CN" altLang="zh-CN" sz="3600">
                <a:latin typeface="Tahoma" panose="020B0604030504040204" pitchFamily="34" charset="0"/>
                <a:cs typeface="Tahoma" panose="020B0604030504040204" pitchFamily="34" charset="0"/>
              </a:rPr>
              <a:t>模型是 n 层模式和 MVC 模式的一部分</a:t>
            </a:r>
          </a:p>
          <a:p>
            <a:pPr>
              <a:lnSpc>
                <a:spcPct val="103000"/>
              </a:lnSpc>
              <a:spcBef>
                <a:spcPts val="888"/>
              </a:spcBef>
              <a:buFont typeface="Arial" panose="020B0604020202020204" pitchFamily="34" charset="0"/>
              <a:buChar char="•"/>
            </a:pPr>
            <a:r>
              <a:rPr lang="zh-CN" altLang="zh-CN" sz="3600">
                <a:latin typeface="Tahoma" panose="020B0604030504040204" pitchFamily="34" charset="0"/>
                <a:cs typeface="Tahoma" panose="020B0604030504040204" pitchFamily="34" charset="0"/>
              </a:rPr>
              <a:t>模型与较低的抽象层 (例如数据访问层) 进行通信。</a:t>
            </a:r>
          </a:p>
          <a:p>
            <a:pPr>
              <a:lnSpc>
                <a:spcPct val="103000"/>
              </a:lnSpc>
              <a:spcBef>
                <a:spcPts val="888"/>
              </a:spcBef>
              <a:buFont typeface="Arial" panose="020B0604020202020204" pitchFamily="34" charset="0"/>
              <a:buChar char="•"/>
            </a:pPr>
            <a:r>
              <a:rPr lang="zh-CN" altLang="zh-CN" sz="3600">
                <a:latin typeface="Tahoma" panose="020B0604030504040204" pitchFamily="34" charset="0"/>
                <a:cs typeface="Tahoma" panose="020B0604030504040204" pitchFamily="34" charset="0"/>
              </a:rPr>
              <a:t>模型可能使用通知模式通知更改视图</a:t>
            </a:r>
          </a:p>
          <a:p>
            <a:pPr>
              <a:lnSpc>
                <a:spcPct val="103000"/>
              </a:lnSpc>
              <a:spcBef>
                <a:spcPts val="888"/>
              </a:spcBef>
              <a:buFont typeface="Arial" panose="020B0604020202020204" pitchFamily="34" charset="0"/>
              <a:buChar char="•"/>
            </a:pPr>
            <a:r>
              <a:rPr lang="zh-CN" altLang="zh-CN" sz="3600">
                <a:latin typeface="Tahoma" panose="020B0604030504040204" pitchFamily="34" charset="0"/>
                <a:cs typeface="Tahoma" panose="020B0604030504040204" pitchFamily="34" charset="0"/>
              </a:rPr>
              <a:t>较小的已知表示-抽象控制模式类似于 MVC</a:t>
            </a:r>
          </a:p>
        </p:txBody>
      </p:sp>
    </p:spTree>
  </p:cSld>
  <p:clrMapOvr>
    <a:masterClrMapping/>
  </p:clrMapOvr>
  <p:transition>
    <p:cut/>
  </p:transition>
</p:sld>
</file>

<file path=ppt/slides/slide6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319F3864-72EC-4EDB-8C7F-039BCB10A4A4}"/>
              </a:ext>
            </a:extLst>
          </p:cNvPr>
          <p:cNvSpPr txBox="1">
            <a:spLocks noGrp="1"/>
          </p:cNvSpPr>
          <p:nvPr>
            <p:ph type="title"/>
          </p:nvPr>
        </p:nvSpPr>
        <p:spPr>
          <a:xfrm>
            <a:off x="431800" y="76200"/>
            <a:ext cx="13065125" cy="928688"/>
          </a:xfrm>
        </p:spPr>
        <p:txBody>
          <a:bodyPr lIns="0" tIns="0" rIns="0" bIns="0" rtlCol="0">
            <a:spAutoFit/>
          </a:bodyPr>
          <a:lstStyle/>
          <a:p>
            <a:pPr marL="38064">
              <a:defRPr/>
            </a:pPr>
            <a:r>
              <a:rPr sz="6044" spc="-180" dirty="0"/>
              <a:t>Mvc</a:t>
            </a:r>
            <a:r>
              <a:rPr sz="6044" spc="-195" dirty="0"/>
              <a:t>-</a:t>
            </a:r>
            <a:r>
              <a:rPr sz="6044" spc="-870" dirty="0"/>
              <a:t> </a:t>
            </a:r>
            <a:r>
              <a:rPr sz="6044" spc="-89" dirty="0"/>
              <a:t>优势</a:t>
            </a:r>
          </a:p>
        </p:txBody>
      </p:sp>
      <p:sp>
        <p:nvSpPr>
          <p:cNvPr id="90115" name="object 24">
            <a:extLst>
              <a:ext uri="{FF2B5EF4-FFF2-40B4-BE49-F238E27FC236}">
                <a16:creationId xmlns:a16="http://schemas.microsoft.com/office/drawing/2014/main" id="{0D837E08-4673-48A2-95C6-6036D209C704}"/>
              </a:ext>
            </a:extLst>
          </p:cNvPr>
          <p:cNvSpPr>
            <a:spLocks noGrp="1"/>
          </p:cNvSpPr>
          <p:nvPr>
            <p:ph type="body" idx="1"/>
          </p:nvPr>
        </p:nvSpPr>
        <p:spPr>
          <a:xfrm>
            <a:off x="733425" y="955675"/>
            <a:ext cx="12617450" cy="5576888"/>
          </a:xfrm>
        </p:spPr>
        <p:txBody>
          <a:bodyPr lIns="0" tIns="1173925" rIns="0" bIns="0">
            <a:spAutoFit/>
          </a:bodyPr>
          <a:lstStyle/>
          <a:p>
            <a:pPr marL="865758" indent="-514657">
              <a:defRPr/>
            </a:pPr>
            <a:r>
              <a:rPr lang="zh-CN" altLang="zh-CN" sz="4396"/>
              <a:t>分离关注点, 帮助重用性</a:t>
            </a:r>
          </a:p>
          <a:p>
            <a:pPr marL="865758" indent="-514657">
              <a:lnSpc>
                <a:spcPct val="103000"/>
              </a:lnSpc>
              <a:spcBef>
                <a:spcPts val="893"/>
              </a:spcBef>
              <a:defRPr/>
            </a:pPr>
            <a:r>
              <a:rPr lang="zh-CN" altLang="zh-CN" sz="4396"/>
              <a:t>多个用户界面, 不需要对模型进行更改, 例如移动和 Web</a:t>
            </a:r>
          </a:p>
          <a:p>
            <a:pPr marL="865758" indent="-514657">
              <a:lnSpc>
                <a:spcPct val="103000"/>
              </a:lnSpc>
              <a:spcBef>
                <a:spcPts val="893"/>
              </a:spcBef>
              <a:defRPr/>
            </a:pPr>
            <a:r>
              <a:rPr lang="zh-CN" altLang="zh-CN" sz="4396"/>
              <a:t>帮助可配置 (由于界面更改更容易, 预期的副作用比对应用程序逻辑的更改更少)</a:t>
            </a:r>
          </a:p>
        </p:txBody>
      </p:sp>
    </p:spTree>
  </p:cSld>
  <p:clrMapOvr>
    <a:masterClrMapping/>
  </p:clrMapOvr>
  <p:transition>
    <p:cut/>
  </p:transition>
</p:sld>
</file>

<file path=ppt/slides/slide6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CA14CBAF-4B18-4E01-B224-99F0C4FD8187}"/>
              </a:ext>
            </a:extLst>
          </p:cNvPr>
          <p:cNvSpPr txBox="1">
            <a:spLocks noGrp="1"/>
          </p:cNvSpPr>
          <p:nvPr>
            <p:ph type="title"/>
          </p:nvPr>
        </p:nvSpPr>
        <p:spPr>
          <a:xfrm>
            <a:off x="244475" y="152400"/>
            <a:ext cx="13157200" cy="930275"/>
          </a:xfrm>
        </p:spPr>
        <p:txBody>
          <a:bodyPr lIns="0" tIns="0" rIns="0" bIns="0" rtlCol="0">
            <a:spAutoFit/>
          </a:bodyPr>
          <a:lstStyle/>
          <a:p>
            <a:pPr marL="38064">
              <a:defRPr/>
            </a:pPr>
            <a:r>
              <a:rPr sz="6044" spc="-180" dirty="0"/>
              <a:t>Mvc</a:t>
            </a:r>
            <a:r>
              <a:rPr sz="6044" spc="-195" dirty="0"/>
              <a:t>-</a:t>
            </a:r>
            <a:r>
              <a:rPr sz="6044" spc="-824" dirty="0"/>
              <a:t> </a:t>
            </a:r>
            <a:r>
              <a:rPr sz="6044" spc="-76" dirty="0"/>
              <a:t>缺点</a:t>
            </a:r>
          </a:p>
        </p:txBody>
      </p:sp>
      <p:sp>
        <p:nvSpPr>
          <p:cNvPr id="91139" name="object 25">
            <a:extLst>
              <a:ext uri="{FF2B5EF4-FFF2-40B4-BE49-F238E27FC236}">
                <a16:creationId xmlns:a16="http://schemas.microsoft.com/office/drawing/2014/main" id="{0F78F50E-FC33-4B09-B712-78D0EF459FB4}"/>
              </a:ext>
            </a:extLst>
          </p:cNvPr>
          <p:cNvSpPr>
            <a:spLocks noGrp="1"/>
          </p:cNvSpPr>
          <p:nvPr>
            <p:ph type="body" idx="1"/>
          </p:nvPr>
        </p:nvSpPr>
        <p:spPr>
          <a:xfrm>
            <a:off x="733425" y="1477963"/>
            <a:ext cx="12668250" cy="5516562"/>
          </a:xfrm>
        </p:spPr>
        <p:txBody>
          <a:bodyPr lIns="0" tIns="798239" rIns="0" bIns="0">
            <a:spAutoFit/>
          </a:bodyPr>
          <a:lstStyle/>
          <a:p>
            <a:pPr marL="865758" indent="-514657">
              <a:lnSpc>
                <a:spcPct val="125000"/>
              </a:lnSpc>
              <a:defRPr/>
            </a:pPr>
            <a:r>
              <a:rPr lang="zh-CN" altLang="zh-CN" sz="4396" dirty="0"/>
              <a:t>通过附加组件增加复杂性并非所有系统都适用于 MVC 模式</a:t>
            </a:r>
          </a:p>
          <a:p>
            <a:pPr marL="865758" indent="-514657">
              <a:lnSpc>
                <a:spcPct val="103000"/>
              </a:lnSpc>
              <a:spcBef>
                <a:spcPts val="893"/>
              </a:spcBef>
              <a:defRPr/>
            </a:pPr>
            <a:r>
              <a:rPr lang="zh-CN" altLang="zh-CN" sz="4396" dirty="0"/>
              <a:t>如果视图的更新基于通知, 则可能很难找到错误</a:t>
            </a:r>
          </a:p>
          <a:p>
            <a:pPr marL="865758" indent="-514657">
              <a:lnSpc>
                <a:spcPct val="103000"/>
              </a:lnSpc>
              <a:spcBef>
                <a:spcPts val="893"/>
              </a:spcBef>
              <a:defRPr/>
            </a:pPr>
            <a:r>
              <a:rPr lang="zh-CN" altLang="zh-CN" sz="4396" dirty="0"/>
              <a:t>在这些情况下, 很难确保良好的可用性 (在更新发生时无法控制)</a:t>
            </a:r>
          </a:p>
        </p:txBody>
      </p:sp>
    </p:spTree>
  </p:cSld>
  <p:clrMapOvr>
    <a:masterClrMapping/>
  </p:clrMapOvr>
  <p:transition>
    <p:cut/>
  </p:transition>
</p:sld>
</file>

<file path=ppt/slides/slide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CE95E95E-53F5-424F-9F9B-22C5729AF2D7}"/>
              </a:ext>
            </a:extLst>
          </p:cNvPr>
          <p:cNvSpPr txBox="1">
            <a:spLocks noGrp="1"/>
          </p:cNvSpPr>
          <p:nvPr>
            <p:ph type="title"/>
          </p:nvPr>
        </p:nvSpPr>
        <p:spPr>
          <a:xfrm>
            <a:off x="355600" y="152400"/>
            <a:ext cx="13047663" cy="930275"/>
          </a:xfrm>
        </p:spPr>
        <p:txBody>
          <a:bodyPr lIns="0" tIns="0" rIns="0" bIns="0" rtlCol="0">
            <a:spAutoFit/>
          </a:bodyPr>
          <a:lstStyle/>
          <a:p>
            <a:pPr marL="19191">
              <a:defRPr/>
            </a:pPr>
            <a:r>
              <a:rPr sz="6044" spc="-38" dirty="0"/>
              <a:t>委员会</a:t>
            </a:r>
          </a:p>
        </p:txBody>
      </p:sp>
      <p:sp>
        <p:nvSpPr>
          <p:cNvPr id="104451" name="object 12">
            <a:extLst>
              <a:ext uri="{FF2B5EF4-FFF2-40B4-BE49-F238E27FC236}">
                <a16:creationId xmlns:a16="http://schemas.microsoft.com/office/drawing/2014/main" id="{EA5909A2-9165-46DD-A2CC-29A7CD04247D}"/>
              </a:ext>
            </a:extLst>
          </p:cNvPr>
          <p:cNvSpPr txBox="1">
            <a:spLocks noChangeArrowheads="1"/>
          </p:cNvSpPr>
          <p:nvPr/>
        </p:nvSpPr>
        <p:spPr bwMode="auto">
          <a:xfrm>
            <a:off x="355600" y="1447800"/>
            <a:ext cx="13011150" cy="538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0525" indent="-376238">
              <a:tabLst>
                <a:tab pos="390525" algn="l"/>
              </a:tabLst>
              <a:defRPr>
                <a:solidFill>
                  <a:schemeClr val="tx1"/>
                </a:solidFill>
                <a:latin typeface="Calibri" panose="020F0502020204030204" pitchFamily="34" charset="0"/>
                <a:ea typeface="宋体" panose="02010600030101010101" pitchFamily="2" charset="-122"/>
              </a:defRPr>
            </a:lvl1pPr>
            <a:lvl2pPr marL="823913" indent="-306388">
              <a:tabLst>
                <a:tab pos="390525" algn="l"/>
              </a:tabLst>
              <a:defRPr>
                <a:solidFill>
                  <a:schemeClr val="tx1"/>
                </a:solidFill>
                <a:latin typeface="Calibri" panose="020F0502020204030204" pitchFamily="34" charset="0"/>
                <a:ea typeface="宋体" panose="02010600030101010101" pitchFamily="2" charset="-122"/>
              </a:defRPr>
            </a:lvl2pPr>
            <a:lvl3pPr marL="1143000" indent="-228600">
              <a:tabLst>
                <a:tab pos="390525" algn="l"/>
              </a:tabLst>
              <a:defRPr>
                <a:solidFill>
                  <a:schemeClr val="tx1"/>
                </a:solidFill>
                <a:latin typeface="Calibri" panose="020F0502020204030204" pitchFamily="34" charset="0"/>
                <a:ea typeface="宋体" panose="02010600030101010101" pitchFamily="2" charset="-122"/>
              </a:defRPr>
            </a:lvl3pPr>
            <a:lvl4pPr marL="1600200" indent="-228600">
              <a:tabLst>
                <a:tab pos="390525" algn="l"/>
              </a:tabLst>
              <a:defRPr>
                <a:solidFill>
                  <a:schemeClr val="tx1"/>
                </a:solidFill>
                <a:latin typeface="Calibri" panose="020F0502020204030204" pitchFamily="34" charset="0"/>
                <a:ea typeface="宋体" panose="02010600030101010101" pitchFamily="2" charset="-122"/>
              </a:defRPr>
            </a:lvl4pPr>
            <a:lvl5pPr marL="2057400" indent="-228600">
              <a:tabLst>
                <a:tab pos="3905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a:latin typeface="Cambria" panose="02040503050406030204" pitchFamily="18" charset="0"/>
              </a:rPr>
              <a:t>演示文稿-‐Abstraction-‐Control</a:t>
            </a:r>
          </a:p>
          <a:p>
            <a:pPr lvl="1">
              <a:spcBef>
                <a:spcPts val="588"/>
              </a:spcBef>
              <a:buFont typeface="Arial" panose="020B0604020202020204" pitchFamily="34" charset="0"/>
              <a:buChar char="–"/>
            </a:pPr>
            <a:r>
              <a:rPr lang="zh-CN" altLang="zh-CN" sz="3200">
                <a:latin typeface="Cambria" panose="02040503050406030204" pitchFamily="18" charset="0"/>
              </a:rPr>
              <a:t>它是一个交互‐oriented 的软件体系结构, 与 model–view–controller (MVC) 有点相似, 因为它将交互式系统分成三种类型的组件, 负责应用程序功能的 speciOic 方面。</a:t>
            </a:r>
          </a:p>
          <a:p>
            <a:pPr lvl="1">
              <a:spcBef>
                <a:spcPts val="725"/>
              </a:spcBef>
              <a:buFont typeface="Arial" panose="020B0604020202020204" pitchFamily="34" charset="0"/>
              <a:buChar char="–"/>
            </a:pPr>
            <a:r>
              <a:rPr lang="zh-CN" altLang="zh-CN" sz="3200">
                <a:latin typeface="Cambria" panose="02040503050406030204" pitchFamily="18" charset="0"/>
              </a:rPr>
              <a:t>的</a:t>
            </a:r>
            <a:r>
              <a:rPr lang="zh-CN" altLang="zh-CN" sz="3200" b="1">
                <a:latin typeface="Cambria" panose="02040503050406030204" pitchFamily="18" charset="0"/>
              </a:rPr>
              <a:t>抽象</a:t>
            </a:r>
            <a:r>
              <a:rPr lang="zh-CN" altLang="zh-CN" sz="3200">
                <a:latin typeface="Cambria" panose="02040503050406030204" pitchFamily="18" charset="0"/>
              </a:rPr>
              <a:t>组件检索和处理数据</a:t>
            </a:r>
          </a:p>
          <a:p>
            <a:pPr lvl="1">
              <a:lnSpc>
                <a:spcPct val="101000"/>
              </a:lnSpc>
              <a:spcBef>
                <a:spcPts val="725"/>
              </a:spcBef>
              <a:buFont typeface="Arial" panose="020B0604020202020204" pitchFamily="34" charset="0"/>
              <a:buChar char="–"/>
            </a:pPr>
            <a:r>
              <a:rPr lang="zh-CN" altLang="zh-CN" sz="3200">
                <a:latin typeface="Cambria" panose="02040503050406030204" pitchFamily="18" charset="0"/>
              </a:rPr>
              <a:t>的</a:t>
            </a:r>
            <a:r>
              <a:rPr lang="zh-CN" altLang="zh-CN" sz="3200" b="1">
                <a:latin typeface="Cambria" panose="02040503050406030204" pitchFamily="18" charset="0"/>
              </a:rPr>
              <a:t>表示</a:t>
            </a:r>
            <a:r>
              <a:rPr lang="zh-CN" altLang="zh-CN" sz="3200">
                <a:latin typeface="Cambria" panose="02040503050406030204" pitchFamily="18" charset="0"/>
              </a:rPr>
              <a:t>组件格式化数据的可视和音频表示形式, 并</a:t>
            </a:r>
          </a:p>
          <a:p>
            <a:pPr lvl="1">
              <a:lnSpc>
                <a:spcPct val="101000"/>
              </a:lnSpc>
              <a:spcBef>
                <a:spcPts val="688"/>
              </a:spcBef>
              <a:buFont typeface="Arial" panose="020B0604020202020204" pitchFamily="34" charset="0"/>
              <a:buChar char="–"/>
            </a:pPr>
            <a:r>
              <a:rPr lang="zh-CN" altLang="zh-CN" sz="3200">
                <a:latin typeface="Cambria" panose="02040503050406030204" pitchFamily="18" charset="0"/>
              </a:rPr>
              <a:t>的</a:t>
            </a:r>
            <a:r>
              <a:rPr lang="zh-CN" altLang="zh-CN" sz="3200" b="1">
                <a:latin typeface="Cambria" panose="02040503050406030204" pitchFamily="18" charset="0"/>
              </a:rPr>
              <a:t>控制</a:t>
            </a:r>
            <a:r>
              <a:rPr lang="zh-CN" altLang="zh-CN" sz="3200">
                <a:latin typeface="Cambria" panose="02040503050406030204" pitchFamily="18" charset="0"/>
              </a:rPr>
              <a:t>组件处理类似于其他两个组件之间的控制和通信 Olow 的事情。</a:t>
            </a:r>
          </a:p>
        </p:txBody>
      </p:sp>
    </p:spTree>
  </p:cSld>
  <p:clrMapOvr>
    <a:masterClrMapping/>
  </p:clrMapOvr>
</p:sld>
</file>

<file path=ppt/slides/slide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E5D7D5DD-B442-4D9A-8678-B3E8EDCE8870}"/>
              </a:ext>
            </a:extLst>
          </p:cNvPr>
          <p:cNvSpPr txBox="1">
            <a:spLocks noGrp="1"/>
          </p:cNvSpPr>
          <p:nvPr>
            <p:ph type="title"/>
          </p:nvPr>
        </p:nvSpPr>
        <p:spPr>
          <a:xfrm>
            <a:off x="230188" y="152400"/>
            <a:ext cx="13046075" cy="928688"/>
          </a:xfrm>
        </p:spPr>
        <p:txBody>
          <a:bodyPr lIns="0" tIns="0" rIns="0" bIns="0" rtlCol="0">
            <a:spAutoFit/>
          </a:bodyPr>
          <a:lstStyle/>
          <a:p>
            <a:pPr marL="19191">
              <a:defRPr/>
            </a:pPr>
            <a:r>
              <a:rPr sz="6044" spc="-38" dirty="0"/>
              <a:t>委员会</a:t>
            </a:r>
          </a:p>
        </p:txBody>
      </p:sp>
      <p:sp>
        <p:nvSpPr>
          <p:cNvPr id="105475" name="object 12">
            <a:extLst>
              <a:ext uri="{FF2B5EF4-FFF2-40B4-BE49-F238E27FC236}">
                <a16:creationId xmlns:a16="http://schemas.microsoft.com/office/drawing/2014/main" id="{39A93D5F-A2EC-4F00-A723-48151FC2FEFB}"/>
              </a:ext>
            </a:extLst>
          </p:cNvPr>
          <p:cNvSpPr txBox="1">
            <a:spLocks noChangeArrowheads="1"/>
          </p:cNvSpPr>
          <p:nvPr/>
        </p:nvSpPr>
        <p:spPr bwMode="auto">
          <a:xfrm>
            <a:off x="331788" y="1447800"/>
            <a:ext cx="12944475" cy="59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0525" indent="-376238">
              <a:tabLst>
                <a:tab pos="390525" algn="l"/>
              </a:tabLst>
              <a:defRPr>
                <a:solidFill>
                  <a:schemeClr val="tx1"/>
                </a:solidFill>
                <a:latin typeface="Calibri" panose="020F0502020204030204" pitchFamily="34" charset="0"/>
                <a:ea typeface="宋体" panose="02010600030101010101" pitchFamily="2" charset="-122"/>
              </a:defRPr>
            </a:lvl1pPr>
            <a:lvl2pPr marL="823913" indent="-306388">
              <a:tabLst>
                <a:tab pos="390525" algn="l"/>
              </a:tabLst>
              <a:defRPr>
                <a:solidFill>
                  <a:schemeClr val="tx1"/>
                </a:solidFill>
                <a:latin typeface="Calibri" panose="020F0502020204030204" pitchFamily="34" charset="0"/>
                <a:ea typeface="宋体" panose="02010600030101010101" pitchFamily="2" charset="-122"/>
              </a:defRPr>
            </a:lvl2pPr>
            <a:lvl3pPr marL="1143000" indent="-228600">
              <a:tabLst>
                <a:tab pos="390525" algn="l"/>
              </a:tabLst>
              <a:defRPr>
                <a:solidFill>
                  <a:schemeClr val="tx1"/>
                </a:solidFill>
                <a:latin typeface="Calibri" panose="020F0502020204030204" pitchFamily="34" charset="0"/>
                <a:ea typeface="宋体" panose="02010600030101010101" pitchFamily="2" charset="-122"/>
              </a:defRPr>
            </a:lvl3pPr>
            <a:lvl4pPr marL="1600200" indent="-228600">
              <a:tabLst>
                <a:tab pos="390525" algn="l"/>
              </a:tabLst>
              <a:defRPr>
                <a:solidFill>
                  <a:schemeClr val="tx1"/>
                </a:solidFill>
                <a:latin typeface="Calibri" panose="020F0502020204030204" pitchFamily="34" charset="0"/>
                <a:ea typeface="宋体" panose="02010600030101010101" pitchFamily="2" charset="-122"/>
              </a:defRPr>
            </a:lvl4pPr>
            <a:lvl5pPr marL="2057400" indent="-228600">
              <a:tabLst>
                <a:tab pos="3905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a:latin typeface="Cambria" panose="02040503050406030204" pitchFamily="18" charset="0"/>
              </a:rPr>
              <a:t>MVC 与 PAC 的区别</a:t>
            </a:r>
          </a:p>
          <a:p>
            <a:pPr lvl="1">
              <a:spcBef>
                <a:spcPts val="600"/>
              </a:spcBef>
              <a:buFont typeface="Arial" panose="020B0604020202020204" pitchFamily="34" charset="0"/>
              <a:buChar char="–"/>
            </a:pPr>
            <a:r>
              <a:rPr lang="zh-CN" altLang="zh-CN" sz="3600">
                <a:latin typeface="Cambria" panose="02040503050406030204" pitchFamily="18" charset="0"/>
              </a:rPr>
              <a:t>MVC 的控制器侧重于输入和输出到视图,</a:t>
            </a:r>
          </a:p>
          <a:p>
            <a:pPr lvl="1">
              <a:lnSpc>
                <a:spcPct val="101000"/>
              </a:lnSpc>
              <a:spcBef>
                <a:spcPts val="725"/>
              </a:spcBef>
              <a:buFont typeface="Arial" panose="020B0604020202020204" pitchFamily="34" charset="0"/>
              <a:buChar char="–"/>
            </a:pPr>
            <a:r>
              <a:rPr lang="zh-CN" altLang="zh-CN" sz="3600">
                <a:latin typeface="Cambria" panose="02040503050406030204" pitchFamily="18" charset="0"/>
              </a:rPr>
              <a:t>而 PAC 的控制器则侧重于代理与内部代理之间的沟通与协调。</a:t>
            </a:r>
          </a:p>
          <a:p>
            <a:pPr lvl="1">
              <a:spcBef>
                <a:spcPts val="75"/>
              </a:spcBef>
              <a:buFont typeface="Arial" panose="020B0604020202020204" pitchFamily="34" charset="0"/>
              <a:buChar char="–"/>
            </a:pPr>
            <a:endParaRPr lang="zh-CN" altLang="zh-CN" sz="48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zh-CN" altLang="zh-CN" sz="3600">
                <a:latin typeface="Cambria" panose="02040503050406030204" pitchFamily="18" charset="0"/>
              </a:rPr>
              <a:t>PAC 将系统分为分层和松散耦合剂,</a:t>
            </a:r>
          </a:p>
          <a:p>
            <a:pPr lvl="1">
              <a:lnSpc>
                <a:spcPts val="3500"/>
              </a:lnSpc>
              <a:spcBef>
                <a:spcPts val="963"/>
              </a:spcBef>
              <a:buFont typeface="Arial" panose="020B0604020202020204" pitchFamily="34" charset="0"/>
              <a:buChar char="–"/>
            </a:pPr>
            <a:r>
              <a:rPr lang="zh-CN" altLang="zh-CN" sz="3600">
                <a:latin typeface="Cambria" panose="02040503050406030204" pitchFamily="18" charset="0"/>
              </a:rPr>
              <a:t>而 MVC 则侧重于模型和视图的分离, 其中没有分层代理。</a:t>
            </a:r>
          </a:p>
        </p:txBody>
      </p:sp>
    </p:spTree>
  </p:cSld>
  <p:clrMapOvr>
    <a:masterClrMapping/>
  </p:clrMapOvr>
</p:sld>
</file>

<file path=ppt/slides/slide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3882DCE-9442-4FAE-BA4F-D65982FA24A8}"/>
              </a:ext>
            </a:extLst>
          </p:cNvPr>
          <p:cNvSpPr txBox="1">
            <a:spLocks noGrp="1"/>
          </p:cNvSpPr>
          <p:nvPr>
            <p:ph type="title"/>
          </p:nvPr>
        </p:nvSpPr>
        <p:spPr>
          <a:xfrm>
            <a:off x="258763" y="76200"/>
            <a:ext cx="13044487" cy="930275"/>
          </a:xfrm>
        </p:spPr>
        <p:txBody>
          <a:bodyPr lIns="0" tIns="0" rIns="0" bIns="0" rtlCol="0">
            <a:spAutoFit/>
          </a:bodyPr>
          <a:lstStyle/>
          <a:p>
            <a:pPr marL="19191">
              <a:defRPr/>
            </a:pPr>
            <a:r>
              <a:rPr sz="6044" spc="-8" dirty="0"/>
              <a:t>自 适应</a:t>
            </a:r>
            <a:r>
              <a:rPr sz="6044" spc="-15" dirty="0"/>
              <a:t>风格</a:t>
            </a:r>
            <a:r>
              <a:rPr sz="6044" dirty="0"/>
              <a:t>–</a:t>
            </a:r>
            <a:r>
              <a:rPr sz="6044" spc="-8" dirty="0"/>
              <a:t>微</a:t>
            </a:r>
            <a:r>
              <a:rPr sz="6044" spc="-91" dirty="0"/>
              <a:t> </a:t>
            </a:r>
            <a:r>
              <a:rPr sz="6044" spc="-23" dirty="0"/>
              <a:t>内核</a:t>
            </a:r>
          </a:p>
        </p:txBody>
      </p:sp>
      <p:sp>
        <p:nvSpPr>
          <p:cNvPr id="106499" name="object 12">
            <a:extLst>
              <a:ext uri="{FF2B5EF4-FFF2-40B4-BE49-F238E27FC236}">
                <a16:creationId xmlns:a16="http://schemas.microsoft.com/office/drawing/2014/main" id="{657CFC7C-A264-4C2E-B22B-F393ADC5B418}"/>
              </a:ext>
            </a:extLst>
          </p:cNvPr>
          <p:cNvSpPr txBox="1">
            <a:spLocks noChangeArrowheads="1"/>
          </p:cNvSpPr>
          <p:nvPr/>
        </p:nvSpPr>
        <p:spPr bwMode="auto">
          <a:xfrm>
            <a:off x="280988" y="1295400"/>
            <a:ext cx="12954000"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0525" indent="-376238">
              <a:tabLst>
                <a:tab pos="390525" algn="l"/>
              </a:tabLst>
              <a:defRPr>
                <a:solidFill>
                  <a:schemeClr val="tx1"/>
                </a:solidFill>
                <a:latin typeface="Calibri" panose="020F0502020204030204" pitchFamily="34" charset="0"/>
                <a:ea typeface="宋体" panose="02010600030101010101" pitchFamily="2" charset="-122"/>
              </a:defRPr>
            </a:lvl1pPr>
            <a:lvl2pPr marL="742950" indent="-285750">
              <a:tabLst>
                <a:tab pos="390525" algn="l"/>
              </a:tabLst>
              <a:defRPr>
                <a:solidFill>
                  <a:schemeClr val="tx1"/>
                </a:solidFill>
                <a:latin typeface="Calibri" panose="020F0502020204030204" pitchFamily="34" charset="0"/>
                <a:ea typeface="宋体" panose="02010600030101010101" pitchFamily="2" charset="-122"/>
              </a:defRPr>
            </a:lvl2pPr>
            <a:lvl3pPr marL="1143000" indent="-228600">
              <a:tabLst>
                <a:tab pos="390525" algn="l"/>
              </a:tabLst>
              <a:defRPr>
                <a:solidFill>
                  <a:schemeClr val="tx1"/>
                </a:solidFill>
                <a:latin typeface="Calibri" panose="020F0502020204030204" pitchFamily="34" charset="0"/>
                <a:ea typeface="宋体" panose="02010600030101010101" pitchFamily="2" charset="-122"/>
              </a:defRPr>
            </a:lvl3pPr>
            <a:lvl4pPr marL="1600200" indent="-228600">
              <a:tabLst>
                <a:tab pos="390525" algn="l"/>
              </a:tabLst>
              <a:defRPr>
                <a:solidFill>
                  <a:schemeClr val="tx1"/>
                </a:solidFill>
                <a:latin typeface="Calibri" panose="020F0502020204030204" pitchFamily="34" charset="0"/>
                <a:ea typeface="宋体" panose="02010600030101010101" pitchFamily="2" charset="-122"/>
              </a:defRPr>
            </a:lvl4pPr>
            <a:lvl5pPr marL="2057400" indent="-228600">
              <a:tabLst>
                <a:tab pos="3905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a:latin typeface="Cambria" panose="02040503050406030204" pitchFamily="18" charset="0"/>
              </a:rPr>
              <a:t>微内核</a:t>
            </a:r>
          </a:p>
          <a:p>
            <a:pPr>
              <a:lnSpc>
                <a:spcPct val="101000"/>
              </a:lnSpc>
              <a:spcBef>
                <a:spcPts val="563"/>
              </a:spcBef>
            </a:pPr>
            <a:r>
              <a:rPr lang="zh-CN" altLang="zh-CN" sz="3600">
                <a:latin typeface="Arial" panose="020B0604020202020204" pitchFamily="34" charset="0"/>
                <a:cs typeface="Arial" panose="020B0604020202020204" pitchFamily="34" charset="0"/>
              </a:rPr>
              <a:t>–</a:t>
            </a:r>
            <a:r>
              <a:rPr lang="zh-CN" altLang="zh-CN" sz="3600">
                <a:latin typeface="Cambria" panose="02040503050406030204" pitchFamily="18" charset="0"/>
              </a:rPr>
              <a:t>是可以启动软件系统所需服务的近‐minimum 数量的软件。</a:t>
            </a:r>
          </a:p>
        </p:txBody>
      </p:sp>
      <p:sp>
        <p:nvSpPr>
          <p:cNvPr id="106500" name="object 13">
            <a:extLst>
              <a:ext uri="{FF2B5EF4-FFF2-40B4-BE49-F238E27FC236}">
                <a16:creationId xmlns:a16="http://schemas.microsoft.com/office/drawing/2014/main" id="{84D3446D-DB43-426C-8DE5-ADF0C5883F5C}"/>
              </a:ext>
            </a:extLst>
          </p:cNvPr>
          <p:cNvSpPr>
            <a:spLocks noChangeArrowheads="1"/>
          </p:cNvSpPr>
          <p:nvPr/>
        </p:nvSpPr>
        <p:spPr bwMode="auto">
          <a:xfrm>
            <a:off x="4165600" y="3119438"/>
            <a:ext cx="8916988" cy="45608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A6A735B2-9FF3-4284-840B-20CE36C27494}"/>
              </a:ext>
            </a:extLst>
          </p:cNvPr>
          <p:cNvSpPr txBox="1">
            <a:spLocks noGrp="1"/>
          </p:cNvSpPr>
          <p:nvPr>
            <p:ph type="title"/>
          </p:nvPr>
        </p:nvSpPr>
        <p:spPr>
          <a:xfrm>
            <a:off x="355600" y="76200"/>
            <a:ext cx="13065125" cy="930275"/>
          </a:xfrm>
        </p:spPr>
        <p:txBody>
          <a:bodyPr lIns="0" tIns="0" rIns="0" bIns="0" rtlCol="0">
            <a:spAutoFit/>
          </a:bodyPr>
          <a:lstStyle/>
          <a:p>
            <a:pPr marL="38064">
              <a:defRPr/>
            </a:pPr>
            <a:r>
              <a:rPr sz="6044" spc="-45" dirty="0"/>
              <a:t>客户端-服务器</a:t>
            </a:r>
          </a:p>
        </p:txBody>
      </p:sp>
      <p:sp>
        <p:nvSpPr>
          <p:cNvPr id="39939" name="object 28">
            <a:extLst>
              <a:ext uri="{FF2B5EF4-FFF2-40B4-BE49-F238E27FC236}">
                <a16:creationId xmlns:a16="http://schemas.microsoft.com/office/drawing/2014/main" id="{FFF40135-7371-4978-B6B7-8C38A49543E0}"/>
              </a:ext>
            </a:extLst>
          </p:cNvPr>
          <p:cNvSpPr txBox="1">
            <a:spLocks noChangeArrowheads="1"/>
          </p:cNvSpPr>
          <p:nvPr/>
        </p:nvSpPr>
        <p:spPr bwMode="auto">
          <a:xfrm>
            <a:off x="1208088" y="1703388"/>
            <a:ext cx="11980862"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84188"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基本概念:</a:t>
            </a: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的</a:t>
            </a:r>
            <a:r>
              <a:rPr lang="zh-CN" altLang="zh-CN" sz="4000" b="1">
                <a:latin typeface="Times New Roman" panose="02020603050405020304" pitchFamily="18" charset="0"/>
                <a:cs typeface="Times New Roman" panose="02020603050405020304" pitchFamily="18" charset="0"/>
              </a:rPr>
              <a:t>客户</a:t>
            </a:r>
            <a:r>
              <a:rPr lang="zh-CN" altLang="zh-CN" sz="4000">
                <a:latin typeface="Times New Roman" panose="02020603050405020304" pitchFamily="18" charset="0"/>
                <a:cs typeface="Times New Roman" panose="02020603050405020304" pitchFamily="18" charset="0"/>
              </a:rPr>
              <a:t>使用服务</a:t>
            </a: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的</a:t>
            </a:r>
            <a:r>
              <a:rPr lang="zh-CN" altLang="zh-CN" sz="4000" b="1">
                <a:latin typeface="Times New Roman" panose="02020603050405020304" pitchFamily="18" charset="0"/>
                <a:cs typeface="Times New Roman" panose="02020603050405020304" pitchFamily="18" charset="0"/>
              </a:rPr>
              <a:t>服务器</a:t>
            </a:r>
            <a:r>
              <a:rPr lang="zh-CN" altLang="zh-CN" sz="4000">
                <a:latin typeface="Times New Roman" panose="02020603050405020304" pitchFamily="18" charset="0"/>
                <a:cs typeface="Times New Roman" panose="02020603050405020304" pitchFamily="18" charset="0"/>
              </a:rPr>
              <a:t>提供服务可以是任何资源</a:t>
            </a: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例如, 数据、文件、CPU、显示设备通常通过网络客户端连接是</a:t>
            </a:r>
            <a:r>
              <a:rPr lang="zh-CN" altLang="zh-CN" sz="4000" b="1">
                <a:latin typeface="Times New Roman" panose="02020603050405020304" pitchFamily="18" charset="0"/>
                <a:cs typeface="Times New Roman" panose="02020603050405020304" pitchFamily="18" charset="0"/>
              </a:rPr>
              <a:t>独立</a:t>
            </a:r>
            <a:r>
              <a:rPr lang="zh-CN" altLang="zh-CN" sz="4000">
                <a:latin typeface="Times New Roman" panose="02020603050405020304" pitchFamily="18" charset="0"/>
                <a:cs typeface="Times New Roman" panose="02020603050405020304" pitchFamily="18" charset="0"/>
              </a:rPr>
              <a:t>彼此</a:t>
            </a:r>
          </a:p>
        </p:txBody>
      </p:sp>
    </p:spTree>
  </p:cSld>
  <p:clrMapOvr>
    <a:masterClrMapping/>
  </p:clrMapOvr>
  <p:transition>
    <p:cut/>
  </p:transition>
</p:sld>
</file>

<file path=ppt/slides/slide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530D5DAC-3BD6-4B7B-B662-AC07C787BB01}"/>
              </a:ext>
            </a:extLst>
          </p:cNvPr>
          <p:cNvSpPr txBox="1">
            <a:spLocks noGrp="1"/>
          </p:cNvSpPr>
          <p:nvPr>
            <p:ph type="title"/>
          </p:nvPr>
        </p:nvSpPr>
        <p:spPr>
          <a:xfrm>
            <a:off x="279400" y="0"/>
            <a:ext cx="13046075" cy="930275"/>
          </a:xfrm>
        </p:spPr>
        <p:txBody>
          <a:bodyPr lIns="0" tIns="0" rIns="0" bIns="0" rtlCol="0">
            <a:spAutoFit/>
          </a:bodyPr>
          <a:lstStyle/>
          <a:p>
            <a:pPr marL="19191">
              <a:defRPr/>
            </a:pPr>
            <a:r>
              <a:rPr sz="6044" spc="-8" dirty="0"/>
              <a:t>自 适应</a:t>
            </a:r>
            <a:r>
              <a:rPr sz="6044" spc="-15" dirty="0"/>
              <a:t>风格</a:t>
            </a:r>
            <a:r>
              <a:rPr sz="6044" dirty="0"/>
              <a:t>–</a:t>
            </a:r>
            <a:r>
              <a:rPr sz="6044" spc="-38" dirty="0"/>
              <a:t> </a:t>
            </a:r>
            <a:r>
              <a:rPr sz="6044" spc="-15" dirty="0"/>
              <a:t>反射</a:t>
            </a:r>
          </a:p>
        </p:txBody>
      </p:sp>
      <p:sp>
        <p:nvSpPr>
          <p:cNvPr id="95235" name="object 12">
            <a:extLst>
              <a:ext uri="{FF2B5EF4-FFF2-40B4-BE49-F238E27FC236}">
                <a16:creationId xmlns:a16="http://schemas.microsoft.com/office/drawing/2014/main" id="{6213C07B-7B30-41B3-AFB0-50BCF66C4044}"/>
              </a:ext>
            </a:extLst>
          </p:cNvPr>
          <p:cNvSpPr txBox="1">
            <a:spLocks noChangeArrowheads="1"/>
          </p:cNvSpPr>
          <p:nvPr/>
        </p:nvSpPr>
        <p:spPr bwMode="auto">
          <a:xfrm>
            <a:off x="584200" y="1524000"/>
            <a:ext cx="12896850"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0525" indent="-376238">
              <a:tabLst>
                <a:tab pos="390525" algn="l"/>
              </a:tabLst>
              <a:defRPr>
                <a:solidFill>
                  <a:schemeClr val="tx1"/>
                </a:solidFill>
                <a:latin typeface="Calibri" panose="020F0502020204030204" pitchFamily="34" charset="0"/>
                <a:ea typeface="宋体" panose="02010600030101010101" pitchFamily="2" charset="-122"/>
              </a:defRPr>
            </a:lvl1pPr>
            <a:lvl2pPr marL="823913" indent="-306388">
              <a:tabLst>
                <a:tab pos="390525" algn="l"/>
              </a:tabLst>
              <a:defRPr>
                <a:solidFill>
                  <a:schemeClr val="tx1"/>
                </a:solidFill>
                <a:latin typeface="Calibri" panose="020F0502020204030204" pitchFamily="34" charset="0"/>
                <a:ea typeface="宋体" panose="02010600030101010101" pitchFamily="2" charset="-122"/>
              </a:defRPr>
            </a:lvl2pPr>
            <a:lvl3pPr marL="1143000" indent="-228600">
              <a:tabLst>
                <a:tab pos="390525" algn="l"/>
              </a:tabLst>
              <a:defRPr>
                <a:solidFill>
                  <a:schemeClr val="tx1"/>
                </a:solidFill>
                <a:latin typeface="Calibri" panose="020F0502020204030204" pitchFamily="34" charset="0"/>
                <a:ea typeface="宋体" panose="02010600030101010101" pitchFamily="2" charset="-122"/>
              </a:defRPr>
            </a:lvl3pPr>
            <a:lvl4pPr marL="1600200" indent="-228600">
              <a:tabLst>
                <a:tab pos="390525" algn="l"/>
              </a:tabLst>
              <a:defRPr>
                <a:solidFill>
                  <a:schemeClr val="tx1"/>
                </a:solidFill>
                <a:latin typeface="Calibri" panose="020F0502020204030204" pitchFamily="34" charset="0"/>
                <a:ea typeface="宋体" panose="02010600030101010101" pitchFamily="2" charset="-122"/>
              </a:defRPr>
            </a:lvl4pPr>
            <a:lvl5pPr marL="2057400" indent="-228600">
              <a:tabLst>
                <a:tab pos="3905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defRPr/>
            </a:pPr>
            <a:r>
              <a:rPr lang="zh-CN" altLang="zh-CN" sz="4396" dirty="0">
                <a:latin typeface="Cambria" panose="02040503050406030204" pitchFamily="18" charset="0"/>
              </a:rPr>
              <a:t>重新</a:t>
            </a:r>
            <a:r>
              <a:rPr lang="en-US" altLang="zh-CN" sz="4396" dirty="0">
                <a:latin typeface="Cambria" panose="02040503050406030204" pitchFamily="18" charset="0"/>
              </a:rPr>
              <a:t>F</a:t>
            </a:r>
            <a:r>
              <a:rPr lang="zh-CN" altLang="zh-CN" sz="4396" dirty="0">
                <a:latin typeface="Cambria" panose="02040503050406030204" pitchFamily="18" charset="0"/>
              </a:rPr>
              <a:t>经文</a:t>
            </a:r>
          </a:p>
          <a:p>
            <a:pPr lvl="1">
              <a:spcBef>
                <a:spcPts val="602"/>
              </a:spcBef>
              <a:buFont typeface="Arial" panose="020B0604020202020204" pitchFamily="34" charset="0"/>
              <a:buChar char="–"/>
              <a:defRPr/>
            </a:pPr>
            <a:r>
              <a:rPr lang="zh-CN" altLang="zh-CN" sz="3846" dirty="0">
                <a:latin typeface="Cambria" panose="02040503050406030204" pitchFamily="18" charset="0"/>
              </a:rPr>
              <a:t>具有有关系统的其他元素的元信息。</a:t>
            </a:r>
          </a:p>
          <a:p>
            <a:pPr lvl="1">
              <a:lnSpc>
                <a:spcPct val="101000"/>
              </a:lnSpc>
              <a:spcBef>
                <a:spcPts val="721"/>
              </a:spcBef>
              <a:buFont typeface="Arial" panose="020B0604020202020204" pitchFamily="34" charset="0"/>
              <a:buChar char="–"/>
              <a:defRPr/>
            </a:pPr>
            <a:r>
              <a:rPr lang="zh-CN" altLang="zh-CN" sz="3846" dirty="0">
                <a:latin typeface="Cambria" panose="02040503050406030204" pitchFamily="18" charset="0"/>
              </a:rPr>
              <a:t>元信息用作与其他元素进行通信的基本元素。</a:t>
            </a:r>
          </a:p>
          <a:p>
            <a:pPr lvl="1">
              <a:spcBef>
                <a:spcPts val="721"/>
              </a:spcBef>
              <a:buFont typeface="Arial" panose="020B0604020202020204" pitchFamily="34" charset="0"/>
              <a:buChar char="–"/>
              <a:defRPr/>
            </a:pPr>
            <a:r>
              <a:rPr lang="zh-CN" altLang="zh-CN" sz="3846" dirty="0">
                <a:latin typeface="Cambria" panose="02040503050406030204" pitchFamily="18" charset="0"/>
              </a:rPr>
              <a:t>元信息描述的元素是基本元素。</a:t>
            </a:r>
          </a:p>
          <a:p>
            <a:pPr lvl="1">
              <a:lnSpc>
                <a:spcPct val="101000"/>
              </a:lnSpc>
              <a:spcBef>
                <a:spcPts val="721"/>
              </a:spcBef>
              <a:buFont typeface="Arial" panose="020B0604020202020204" pitchFamily="34" charset="0"/>
              <a:buChar char="–"/>
              <a:defRPr/>
            </a:pPr>
            <a:r>
              <a:rPr lang="zh-CN" altLang="zh-CN" sz="3846" dirty="0">
                <a:latin typeface="Cambria" panose="02040503050406030204" pitchFamily="18" charset="0"/>
              </a:rPr>
              <a:t>基元素具有许多公共属性, uniOied 过程应用到这些特性上。</a:t>
            </a:r>
          </a:p>
        </p:txBody>
      </p:sp>
    </p:spTree>
  </p:cSld>
  <p:clrMapOvr>
    <a:masterClrMapping/>
  </p:clrMapOvr>
</p:sld>
</file>

<file path=ppt/slides/slide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11CD556-0090-495E-890D-D9B2C3DEEBC1}"/>
              </a:ext>
            </a:extLst>
          </p:cNvPr>
          <p:cNvSpPr txBox="1">
            <a:spLocks noGrp="1"/>
          </p:cNvSpPr>
          <p:nvPr>
            <p:ph type="title"/>
          </p:nvPr>
        </p:nvSpPr>
        <p:spPr>
          <a:xfrm>
            <a:off x="292100" y="109538"/>
            <a:ext cx="13046075" cy="930275"/>
          </a:xfrm>
        </p:spPr>
        <p:txBody>
          <a:bodyPr lIns="0" tIns="0" rIns="0" bIns="0" rtlCol="0">
            <a:spAutoFit/>
          </a:bodyPr>
          <a:lstStyle/>
          <a:p>
            <a:pPr marL="19191">
              <a:defRPr/>
            </a:pPr>
            <a:r>
              <a:rPr sz="6044" spc="-8" dirty="0"/>
              <a:t>自 适应</a:t>
            </a:r>
            <a:r>
              <a:rPr sz="6044" spc="-15" dirty="0"/>
              <a:t>风格</a:t>
            </a:r>
            <a:r>
              <a:rPr sz="6044" dirty="0"/>
              <a:t>–</a:t>
            </a:r>
            <a:r>
              <a:rPr sz="6044" spc="-38" dirty="0"/>
              <a:t> </a:t>
            </a:r>
            <a:r>
              <a:rPr sz="6044" spc="-15" dirty="0"/>
              <a:t>反射</a:t>
            </a:r>
          </a:p>
        </p:txBody>
      </p:sp>
      <p:sp>
        <p:nvSpPr>
          <p:cNvPr id="108547" name="object 12">
            <a:extLst>
              <a:ext uri="{FF2B5EF4-FFF2-40B4-BE49-F238E27FC236}">
                <a16:creationId xmlns:a16="http://schemas.microsoft.com/office/drawing/2014/main" id="{5CA2588A-4596-4982-9B8C-392D7ABBBC05}"/>
              </a:ext>
            </a:extLst>
          </p:cNvPr>
          <p:cNvSpPr>
            <a:spLocks/>
          </p:cNvSpPr>
          <p:nvPr/>
        </p:nvSpPr>
        <p:spPr bwMode="auto">
          <a:xfrm>
            <a:off x="2994025" y="3598863"/>
            <a:ext cx="246063" cy="198437"/>
          </a:xfrm>
          <a:custGeom>
            <a:avLst/>
            <a:gdLst>
              <a:gd name="T0" fmla="*/ 0 w 163194"/>
              <a:gd name="T1" fmla="*/ 366663 h 130810"/>
              <a:gd name="T2" fmla="*/ 448594 w 163194"/>
              <a:gd name="T3" fmla="*/ 366663 h 130810"/>
              <a:gd name="T4" fmla="*/ 224099 w 163194"/>
              <a:gd name="T5" fmla="*/ 0 h 130810"/>
              <a:gd name="T6" fmla="*/ 0 w 163194"/>
              <a:gd name="T7" fmla="*/ 366663 h 130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94" h="130810">
                <a:moveTo>
                  <a:pt x="0" y="130628"/>
                </a:moveTo>
                <a:lnTo>
                  <a:pt x="163060" y="130628"/>
                </a:lnTo>
                <a:lnTo>
                  <a:pt x="81457" y="0"/>
                </a:lnTo>
                <a:lnTo>
                  <a:pt x="0" y="130628"/>
                </a:lnTo>
                <a:close/>
              </a:path>
            </a:pathLst>
          </a:custGeom>
          <a:noFill/>
          <a:ln w="104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13" name="object 13">
            <a:extLst>
              <a:ext uri="{FF2B5EF4-FFF2-40B4-BE49-F238E27FC236}">
                <a16:creationId xmlns:a16="http://schemas.microsoft.com/office/drawing/2014/main" id="{79930566-42A2-4E52-A05A-6A2A551A3C8E}"/>
              </a:ext>
            </a:extLst>
          </p:cNvPr>
          <p:cNvGraphicFramePr>
            <a:graphicFrameLocks noGrp="1"/>
          </p:cNvGraphicFramePr>
          <p:nvPr/>
        </p:nvGraphicFramePr>
        <p:xfrm>
          <a:off x="1433513" y="3794125"/>
          <a:ext cx="3276600" cy="2590800"/>
        </p:xfrm>
        <a:graphic>
          <a:graphicData uri="http://schemas.openxmlformats.org/drawingml/2006/table">
            <a:tbl>
              <a:tblPr firstRow="1" bandRow="1">
                <a:tableStyleId>{2D5ABB26-0587-4C30-8999-92F81FD0307C}</a:tableStyleId>
              </a:tblPr>
              <a:tblGrid>
                <a:gridCol w="645137">
                  <a:extLst>
                    <a:ext uri="{9D8B030D-6E8A-4147-A177-3AD203B41FA5}">
                      <a16:colId xmlns:a16="http://schemas.microsoft.com/office/drawing/2014/main" val="20000"/>
                    </a:ext>
                  </a:extLst>
                </a:gridCol>
                <a:gridCol w="645160">
                  <a:extLst>
                    <a:ext uri="{9D8B030D-6E8A-4147-A177-3AD203B41FA5}">
                      <a16:colId xmlns:a16="http://schemas.microsoft.com/office/drawing/2014/main" val="20001"/>
                    </a:ext>
                  </a:extLst>
                </a:gridCol>
                <a:gridCol w="385701">
                  <a:extLst>
                    <a:ext uri="{9D8B030D-6E8A-4147-A177-3AD203B41FA5}">
                      <a16:colId xmlns:a16="http://schemas.microsoft.com/office/drawing/2014/main" val="20002"/>
                    </a:ext>
                  </a:extLst>
                </a:gridCol>
                <a:gridCol w="310303">
                  <a:extLst>
                    <a:ext uri="{9D8B030D-6E8A-4147-A177-3AD203B41FA5}">
                      <a16:colId xmlns:a16="http://schemas.microsoft.com/office/drawing/2014/main" val="20003"/>
                    </a:ext>
                  </a:extLst>
                </a:gridCol>
                <a:gridCol w="645357">
                  <a:extLst>
                    <a:ext uri="{9D8B030D-6E8A-4147-A177-3AD203B41FA5}">
                      <a16:colId xmlns:a16="http://schemas.microsoft.com/office/drawing/2014/main" val="20004"/>
                    </a:ext>
                  </a:extLst>
                </a:gridCol>
                <a:gridCol w="644941">
                  <a:extLst>
                    <a:ext uri="{9D8B030D-6E8A-4147-A177-3AD203B41FA5}">
                      <a16:colId xmlns:a16="http://schemas.microsoft.com/office/drawing/2014/main" val="20005"/>
                    </a:ext>
                  </a:extLst>
                </a:gridCol>
              </a:tblGrid>
              <a:tr h="460809">
                <a:tc gridSpan="3">
                  <a:txBody>
                    <a:bodyPr/>
                    <a:lstStyle/>
                    <a:p>
                      <a:endParaRPr sz="3000"/>
                    </a:p>
                  </a:txBody>
                  <a:tcPr marL="0" marR="0" marT="0" marB="0">
                    <a:lnR w="6963">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endParaRPr sz="3000"/>
                    </a:p>
                  </a:txBody>
                  <a:tcPr marL="0" marR="0" marT="0" marB="0">
                    <a:lnL w="6963">
                      <a:solidFill>
                        <a:srgbClr val="000000"/>
                      </a:solidFill>
                      <a:prstDash val="solid"/>
                    </a:ln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60809">
                <a:tc>
                  <a:txBody>
                    <a:bodyPr/>
                    <a:lstStyle/>
                    <a:p>
                      <a:endParaRPr sz="3000"/>
                    </a:p>
                  </a:txBody>
                  <a:tcPr marL="0" marR="0" marT="0" marB="0">
                    <a:lnR w="6963">
                      <a:solidFill>
                        <a:srgbClr val="000000"/>
                      </a:solidFill>
                      <a:prstDash val="solid"/>
                    </a:lnR>
                    <a:lnB w="10449">
                      <a:solidFill>
                        <a:srgbClr val="000000"/>
                      </a:solidFill>
                      <a:prstDash val="solid"/>
                    </a:lnB>
                  </a:tcPr>
                </a:tc>
                <a:tc gridSpan="4">
                  <a:txBody>
                    <a:bodyPr/>
                    <a:lstStyle/>
                    <a:p>
                      <a:endParaRPr sz="3000"/>
                    </a:p>
                  </a:txBody>
                  <a:tcPr marL="0" marR="0" marT="0" marB="0">
                    <a:lnL w="6963">
                      <a:solidFill>
                        <a:srgbClr val="000000"/>
                      </a:solidFill>
                      <a:prstDash val="solid"/>
                    </a:lnL>
                    <a:lnR w="6963">
                      <a:solidFill>
                        <a:srgbClr val="000000"/>
                      </a:solidFill>
                      <a:prstDash val="solid"/>
                    </a:lnR>
                    <a:lnT w="6963">
                      <a:solidFill>
                        <a:srgbClr val="000000"/>
                      </a:solidFill>
                      <a:prstDash val="solid"/>
                    </a:lnT>
                    <a:lnB w="10449">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endParaRPr sz="3000"/>
                    </a:p>
                  </a:txBody>
                  <a:tcPr marL="0" marR="0" marT="0" marB="0">
                    <a:lnL w="6963">
                      <a:solidFill>
                        <a:srgbClr val="000000"/>
                      </a:solidFill>
                      <a:prstDash val="solid"/>
                    </a:lnL>
                    <a:lnB w="10449">
                      <a:solidFill>
                        <a:srgbClr val="000000"/>
                      </a:solidFill>
                      <a:prstDash val="solid"/>
                    </a:lnB>
                  </a:tcPr>
                </a:tc>
                <a:extLst>
                  <a:ext uri="{0D108BD9-81ED-4DB2-BD59-A6C34878D82A}">
                    <a16:rowId xmlns:a16="http://schemas.microsoft.com/office/drawing/2014/main" val="10001"/>
                  </a:ext>
                </a:extLst>
              </a:tr>
              <a:tr h="317322">
                <a:tc gridSpan="2">
                  <a:txBody>
                    <a:bodyPr/>
                    <a:lstStyle/>
                    <a:p>
                      <a:pPr marL="25400">
                        <a:lnSpc>
                          <a:spcPct val="100000"/>
                        </a:lnSpc>
                        <a:spcBef>
                          <a:spcPts val="160"/>
                        </a:spcBef>
                      </a:pPr>
                      <a:r>
                        <a:rPr sz="1400" b="1" spc="5" dirty="0">
                          <a:latin typeface="Arial"/>
                          <a:cs typeface="Arial"/>
                        </a:rPr>
                        <a:t>BaseElement1</a:t>
                      </a:r>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tc hMerge="1">
                  <a:txBody>
                    <a:bodyPr/>
                    <a:lstStyle/>
                    <a:p>
                      <a:endParaRPr/>
                    </a:p>
                  </a:txBody>
                  <a:tcPr marL="0" marR="0" marT="0" marB="0"/>
                </a:tc>
                <a:tc rowSpan="3" gridSpan="2">
                  <a:txBody>
                    <a:bodyPr/>
                    <a:lstStyle/>
                    <a:p>
                      <a:endParaRPr sz="1400">
                        <a:latin typeface="Arial"/>
                        <a:cs typeface="Arial"/>
                      </a:endParaRPr>
                    </a:p>
                  </a:txBody>
                  <a:tcPr marL="0" marR="0" marT="0" marB="0">
                    <a:lnL w="10449">
                      <a:solidFill>
                        <a:srgbClr val="000000"/>
                      </a:solidFill>
                      <a:prstDash val="solid"/>
                    </a:lnL>
                    <a:lnR w="10449">
                      <a:solidFill>
                        <a:srgbClr val="000000"/>
                      </a:solidFill>
                      <a:prstDash val="solid"/>
                    </a:lnR>
                  </a:tcPr>
                </a:tc>
                <a:tc rowSpan="3" hMerge="1">
                  <a:txBody>
                    <a:bodyPr/>
                    <a:lstStyle/>
                    <a:p>
                      <a:endParaRPr/>
                    </a:p>
                  </a:txBody>
                  <a:tcPr marL="0" marR="0" marT="0" marB="0"/>
                </a:tc>
                <a:tc gridSpan="2">
                  <a:txBody>
                    <a:bodyPr/>
                    <a:lstStyle/>
                    <a:p>
                      <a:pPr marL="15240">
                        <a:lnSpc>
                          <a:spcPct val="100000"/>
                        </a:lnSpc>
                        <a:spcBef>
                          <a:spcPts val="160"/>
                        </a:spcBef>
                      </a:pPr>
                      <a:r>
                        <a:rPr sz="1400" b="1" spc="5" dirty="0">
                          <a:latin typeface="Arial"/>
                          <a:cs typeface="Arial"/>
                        </a:rPr>
                        <a:t>BaseElementN</a:t>
                      </a:r>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75930">
                <a:tc gridSpan="2">
                  <a:txBody>
                    <a:bodyPr/>
                    <a:lstStyle/>
                    <a:p>
                      <a:pPr marL="8890">
                        <a:lnSpc>
                          <a:spcPts val="1075"/>
                        </a:lnSpc>
                      </a:pPr>
                      <a:r>
                        <a:rPr sz="1400" spc="5" dirty="0">
                          <a:latin typeface="Arial"/>
                          <a:cs typeface="Arial"/>
                        </a:rPr>
                        <a:t>-attr1</a:t>
                      </a:r>
                      <a:endParaRPr sz="1400">
                        <a:latin typeface="Arial"/>
                        <a:cs typeface="Arial"/>
                      </a:endParaRPr>
                    </a:p>
                    <a:p>
                      <a:pPr marL="8890">
                        <a:lnSpc>
                          <a:spcPct val="100000"/>
                        </a:lnSpc>
                        <a:spcBef>
                          <a:spcPts val="15"/>
                        </a:spcBef>
                      </a:pPr>
                      <a:r>
                        <a:rPr sz="1400" spc="5" dirty="0">
                          <a:latin typeface="Arial"/>
                          <a:cs typeface="Arial"/>
                        </a:rPr>
                        <a:t>-attr2</a:t>
                      </a:r>
                      <a:endParaRPr sz="1400">
                        <a:latin typeface="Arial"/>
                        <a:cs typeface="Arial"/>
                      </a:endParaRPr>
                    </a:p>
                    <a:p>
                      <a:pPr marL="8890">
                        <a:lnSpc>
                          <a:spcPct val="100000"/>
                        </a:lnSpc>
                        <a:spcBef>
                          <a:spcPts val="15"/>
                        </a:spcBef>
                      </a:pPr>
                      <a:r>
                        <a:rPr sz="1400" spc="5" dirty="0">
                          <a:latin typeface="Arial"/>
                          <a:cs typeface="Arial"/>
                        </a:rPr>
                        <a:t>-attrN</a:t>
                      </a:r>
                      <a:endParaRPr sz="1400">
                        <a:latin typeface="Arial"/>
                        <a:cs typeface="Arial"/>
                      </a:endParaRPr>
                    </a:p>
                  </a:txBody>
                  <a:tcPr marL="0" marR="0" marT="0" marB="0">
                    <a:lnL w="10447">
                      <a:solidFill>
                        <a:srgbClr val="000000"/>
                      </a:solidFill>
                      <a:prstDash val="solid"/>
                    </a:lnL>
                    <a:lnR w="10447">
                      <a:solidFill>
                        <a:srgbClr val="000000"/>
                      </a:solidFill>
                      <a:prstDash val="solid"/>
                    </a:lnR>
                    <a:lnT w="10449">
                      <a:solidFill>
                        <a:srgbClr val="000000"/>
                      </a:solidFill>
                      <a:prstDash val="solid"/>
                    </a:lnT>
                    <a:lnB w="10447">
                      <a:solidFill>
                        <a:srgbClr val="000000"/>
                      </a:solidFill>
                      <a:prstDash val="solid"/>
                    </a:lnB>
                  </a:tcPr>
                </a:tc>
                <a:tc hMerge="1">
                  <a:txBody>
                    <a:bodyPr/>
                    <a:lstStyle/>
                    <a:p>
                      <a:endParaRPr/>
                    </a:p>
                  </a:txBody>
                  <a:tcPr marL="0" marR="0" marT="0" marB="0"/>
                </a:tc>
                <a:tc gridSpan="2" vMerge="1">
                  <a:txBody>
                    <a:bodyPr/>
                    <a:lstStyle/>
                    <a:p>
                      <a:endParaRPr/>
                    </a:p>
                  </a:txBody>
                  <a:tcPr marL="0" marR="0" marT="0" marB="0">
                    <a:lnL w="10449">
                      <a:solidFill>
                        <a:srgbClr val="000000"/>
                      </a:solidFill>
                      <a:prstDash val="solid"/>
                    </a:lnL>
                    <a:lnR w="10449">
                      <a:solidFill>
                        <a:srgbClr val="000000"/>
                      </a:solidFill>
                      <a:prstDash val="solid"/>
                    </a:lnR>
                  </a:tcPr>
                </a:tc>
                <a:tc hMerge="1" vMerge="1">
                  <a:txBody>
                    <a:bodyPr/>
                    <a:lstStyle/>
                    <a:p>
                      <a:endParaRPr/>
                    </a:p>
                  </a:txBody>
                  <a:tcPr marL="0" marR="0" marT="0" marB="0"/>
                </a:tc>
                <a:tc gridSpan="2">
                  <a:txBody>
                    <a:bodyPr/>
                    <a:lstStyle/>
                    <a:p>
                      <a:pPr marL="8890">
                        <a:lnSpc>
                          <a:spcPts val="1075"/>
                        </a:lnSpc>
                      </a:pPr>
                      <a:r>
                        <a:rPr sz="1400" spc="5" dirty="0">
                          <a:latin typeface="Arial"/>
                          <a:cs typeface="Arial"/>
                        </a:rPr>
                        <a:t>-attr1</a:t>
                      </a:r>
                      <a:endParaRPr sz="1400">
                        <a:latin typeface="Arial"/>
                        <a:cs typeface="Arial"/>
                      </a:endParaRPr>
                    </a:p>
                    <a:p>
                      <a:pPr marL="8890">
                        <a:lnSpc>
                          <a:spcPct val="100000"/>
                        </a:lnSpc>
                        <a:spcBef>
                          <a:spcPts val="15"/>
                        </a:spcBef>
                      </a:pPr>
                      <a:r>
                        <a:rPr sz="1400" spc="5" dirty="0">
                          <a:latin typeface="Arial"/>
                          <a:cs typeface="Arial"/>
                        </a:rPr>
                        <a:t>-attr2</a:t>
                      </a:r>
                      <a:endParaRPr sz="1400">
                        <a:latin typeface="Arial"/>
                        <a:cs typeface="Arial"/>
                      </a:endParaRPr>
                    </a:p>
                    <a:p>
                      <a:pPr marL="8890">
                        <a:lnSpc>
                          <a:spcPct val="100000"/>
                        </a:lnSpc>
                        <a:spcBef>
                          <a:spcPts val="15"/>
                        </a:spcBef>
                      </a:pPr>
                      <a:r>
                        <a:rPr sz="1400" spc="5" dirty="0">
                          <a:latin typeface="Arial"/>
                          <a:cs typeface="Arial"/>
                        </a:rPr>
                        <a:t>-attrN</a:t>
                      </a:r>
                      <a:endParaRPr sz="1400">
                        <a:latin typeface="Arial"/>
                        <a:cs typeface="Arial"/>
                      </a:endParaRPr>
                    </a:p>
                  </a:txBody>
                  <a:tcPr marL="0" marR="0" marT="0" marB="0">
                    <a:lnL w="10447">
                      <a:solidFill>
                        <a:srgbClr val="000000"/>
                      </a:solidFill>
                      <a:prstDash val="solid"/>
                    </a:lnL>
                    <a:lnR w="10447">
                      <a:solidFill>
                        <a:srgbClr val="000000"/>
                      </a:solidFill>
                      <a:prstDash val="solid"/>
                    </a:lnR>
                    <a:lnT w="10449">
                      <a:solidFill>
                        <a:srgbClr val="000000"/>
                      </a:solidFill>
                      <a:prstDash val="solid"/>
                    </a:lnT>
                    <a:lnB w="10447">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675930">
                <a:tc gridSpan="2">
                  <a:txBody>
                    <a:bodyPr/>
                    <a:lstStyle/>
                    <a:p>
                      <a:pPr marL="8890">
                        <a:lnSpc>
                          <a:spcPts val="1075"/>
                        </a:lnSpc>
                      </a:pPr>
                      <a:r>
                        <a:rPr sz="1400" spc="5" dirty="0">
                          <a:latin typeface="Arial"/>
                          <a:cs typeface="Arial"/>
                        </a:rPr>
                        <a:t>+ operation1 ()</a:t>
                      </a:r>
                      <a:endParaRPr sz="1400">
                        <a:latin typeface="Arial"/>
                        <a:cs typeface="Arial"/>
                      </a:endParaRPr>
                    </a:p>
                    <a:p>
                      <a:pPr marL="8890">
                        <a:lnSpc>
                          <a:spcPct val="100000"/>
                        </a:lnSpc>
                        <a:spcBef>
                          <a:spcPts val="15"/>
                        </a:spcBef>
                      </a:pPr>
                      <a:r>
                        <a:rPr sz="1400" spc="5" dirty="0">
                          <a:latin typeface="Arial"/>
                          <a:cs typeface="Arial"/>
                        </a:rPr>
                        <a:t>+ operation2 ()</a:t>
                      </a:r>
                      <a:endParaRPr sz="1400">
                        <a:latin typeface="Arial"/>
                        <a:cs typeface="Arial"/>
                      </a:endParaRPr>
                    </a:p>
                    <a:p>
                      <a:pPr marL="8890">
                        <a:lnSpc>
                          <a:spcPct val="100000"/>
                        </a:lnSpc>
                        <a:spcBef>
                          <a:spcPts val="15"/>
                        </a:spcBef>
                      </a:pPr>
                      <a:r>
                        <a:rPr sz="1400" spc="5" dirty="0">
                          <a:latin typeface="Arial"/>
                          <a:cs typeface="Arial"/>
                        </a:rPr>
                        <a:t>+ operationN ()</a:t>
                      </a:r>
                      <a:endParaRPr sz="1400">
                        <a:latin typeface="Arial"/>
                        <a:cs typeface="Arial"/>
                      </a:endParaRPr>
                    </a:p>
                  </a:txBody>
                  <a:tcPr marL="0" marR="0" marT="0" marB="0">
                    <a:lnL w="10447">
                      <a:solidFill>
                        <a:srgbClr val="000000"/>
                      </a:solidFill>
                      <a:prstDash val="solid"/>
                    </a:lnL>
                    <a:lnR w="10447">
                      <a:solidFill>
                        <a:srgbClr val="000000"/>
                      </a:solidFill>
                      <a:prstDash val="solid"/>
                    </a:lnR>
                    <a:lnT w="10447">
                      <a:solidFill>
                        <a:srgbClr val="000000"/>
                      </a:solidFill>
                      <a:prstDash val="solid"/>
                    </a:lnT>
                    <a:lnB w="10447">
                      <a:solidFill>
                        <a:srgbClr val="000000"/>
                      </a:solidFill>
                      <a:prstDash val="solid"/>
                    </a:lnB>
                  </a:tcPr>
                </a:tc>
                <a:tc hMerge="1">
                  <a:txBody>
                    <a:bodyPr/>
                    <a:lstStyle/>
                    <a:p>
                      <a:endParaRPr/>
                    </a:p>
                  </a:txBody>
                  <a:tcPr marL="0" marR="0" marT="0" marB="0"/>
                </a:tc>
                <a:tc gridSpan="2" vMerge="1">
                  <a:txBody>
                    <a:bodyPr/>
                    <a:lstStyle/>
                    <a:p>
                      <a:endParaRPr/>
                    </a:p>
                  </a:txBody>
                  <a:tcPr marL="0" marR="0" marT="0" marB="0">
                    <a:lnL w="10449">
                      <a:solidFill>
                        <a:srgbClr val="000000"/>
                      </a:solidFill>
                      <a:prstDash val="solid"/>
                    </a:lnL>
                    <a:lnR w="10449">
                      <a:solidFill>
                        <a:srgbClr val="000000"/>
                      </a:solidFill>
                      <a:prstDash val="solid"/>
                    </a:lnR>
                  </a:tcPr>
                </a:tc>
                <a:tc hMerge="1" vMerge="1">
                  <a:txBody>
                    <a:bodyPr/>
                    <a:lstStyle/>
                    <a:p>
                      <a:endParaRPr/>
                    </a:p>
                  </a:txBody>
                  <a:tcPr marL="0" marR="0" marT="0" marB="0"/>
                </a:tc>
                <a:tc gridSpan="2">
                  <a:txBody>
                    <a:bodyPr/>
                    <a:lstStyle/>
                    <a:p>
                      <a:pPr marL="8890">
                        <a:lnSpc>
                          <a:spcPts val="1075"/>
                        </a:lnSpc>
                      </a:pPr>
                      <a:r>
                        <a:rPr sz="1400" spc="5" dirty="0">
                          <a:latin typeface="Arial"/>
                          <a:cs typeface="Arial"/>
                        </a:rPr>
                        <a:t>+ operation1 ()</a:t>
                      </a:r>
                      <a:endParaRPr sz="1400">
                        <a:latin typeface="Arial"/>
                        <a:cs typeface="Arial"/>
                      </a:endParaRPr>
                    </a:p>
                    <a:p>
                      <a:pPr marL="8890">
                        <a:lnSpc>
                          <a:spcPct val="100000"/>
                        </a:lnSpc>
                        <a:spcBef>
                          <a:spcPts val="15"/>
                        </a:spcBef>
                      </a:pPr>
                      <a:r>
                        <a:rPr sz="1400" spc="5" dirty="0">
                          <a:latin typeface="Arial"/>
                          <a:cs typeface="Arial"/>
                        </a:rPr>
                        <a:t>+ operation2 ()</a:t>
                      </a:r>
                      <a:endParaRPr sz="1400">
                        <a:latin typeface="Arial"/>
                        <a:cs typeface="Arial"/>
                      </a:endParaRPr>
                    </a:p>
                    <a:p>
                      <a:pPr marL="8890">
                        <a:lnSpc>
                          <a:spcPct val="100000"/>
                        </a:lnSpc>
                        <a:spcBef>
                          <a:spcPts val="15"/>
                        </a:spcBef>
                      </a:pPr>
                      <a:r>
                        <a:rPr sz="1400" spc="5" dirty="0">
                          <a:latin typeface="Arial"/>
                          <a:cs typeface="Arial"/>
                        </a:rPr>
                        <a:t>+ operationN ()</a:t>
                      </a:r>
                      <a:endParaRPr sz="1400">
                        <a:latin typeface="Arial"/>
                        <a:cs typeface="Arial"/>
                      </a:endParaRPr>
                    </a:p>
                  </a:txBody>
                  <a:tcPr marL="0" marR="0" marT="0" marB="0">
                    <a:lnL w="10447">
                      <a:solidFill>
                        <a:srgbClr val="000000"/>
                      </a:solidFill>
                      <a:prstDash val="solid"/>
                    </a:lnL>
                    <a:lnR w="10447">
                      <a:solidFill>
                        <a:srgbClr val="000000"/>
                      </a:solidFill>
                      <a:prstDash val="solid"/>
                    </a:lnR>
                    <a:lnT w="10447">
                      <a:solidFill>
                        <a:srgbClr val="000000"/>
                      </a:solidFill>
                      <a:prstDash val="solid"/>
                    </a:lnT>
                    <a:lnB w="10447">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08581" name="object 14">
            <a:extLst>
              <a:ext uri="{FF2B5EF4-FFF2-40B4-BE49-F238E27FC236}">
                <a16:creationId xmlns:a16="http://schemas.microsoft.com/office/drawing/2014/main" id="{D9A2B2BB-1D7E-4C83-B415-371CECA54E5D}"/>
              </a:ext>
            </a:extLst>
          </p:cNvPr>
          <p:cNvSpPr>
            <a:spLocks/>
          </p:cNvSpPr>
          <p:nvPr/>
        </p:nvSpPr>
        <p:spPr bwMode="auto">
          <a:xfrm>
            <a:off x="2994025" y="3598863"/>
            <a:ext cx="246063" cy="198437"/>
          </a:xfrm>
          <a:custGeom>
            <a:avLst/>
            <a:gdLst>
              <a:gd name="T0" fmla="*/ 224099 w 163194"/>
              <a:gd name="T1" fmla="*/ 0 h 130810"/>
              <a:gd name="T2" fmla="*/ 0 w 163194"/>
              <a:gd name="T3" fmla="*/ 366663 h 130810"/>
              <a:gd name="T4" fmla="*/ 448594 w 163194"/>
              <a:gd name="T5" fmla="*/ 366663 h 130810"/>
              <a:gd name="T6" fmla="*/ 224099 w 163194"/>
              <a:gd name="T7" fmla="*/ 0 h 130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94" h="130810">
                <a:moveTo>
                  <a:pt x="81457" y="0"/>
                </a:moveTo>
                <a:lnTo>
                  <a:pt x="0" y="130628"/>
                </a:lnTo>
                <a:lnTo>
                  <a:pt x="163060" y="130628"/>
                </a:lnTo>
                <a:lnTo>
                  <a:pt x="814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8582" name="object 15">
            <a:extLst>
              <a:ext uri="{FF2B5EF4-FFF2-40B4-BE49-F238E27FC236}">
                <a16:creationId xmlns:a16="http://schemas.microsoft.com/office/drawing/2014/main" id="{CA85A1A0-6D4A-4C5E-AEFB-F201F6251F76}"/>
              </a:ext>
            </a:extLst>
          </p:cNvPr>
          <p:cNvSpPr>
            <a:spLocks/>
          </p:cNvSpPr>
          <p:nvPr/>
        </p:nvSpPr>
        <p:spPr bwMode="auto">
          <a:xfrm>
            <a:off x="2994025" y="3598863"/>
            <a:ext cx="246063" cy="198437"/>
          </a:xfrm>
          <a:custGeom>
            <a:avLst/>
            <a:gdLst>
              <a:gd name="T0" fmla="*/ 0 w 163194"/>
              <a:gd name="T1" fmla="*/ 366663 h 130810"/>
              <a:gd name="T2" fmla="*/ 448594 w 163194"/>
              <a:gd name="T3" fmla="*/ 366663 h 130810"/>
              <a:gd name="T4" fmla="*/ 224099 w 163194"/>
              <a:gd name="T5" fmla="*/ 0 h 130810"/>
              <a:gd name="T6" fmla="*/ 0 w 163194"/>
              <a:gd name="T7" fmla="*/ 366663 h 130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94" h="130810">
                <a:moveTo>
                  <a:pt x="0" y="130628"/>
                </a:moveTo>
                <a:lnTo>
                  <a:pt x="163060" y="130628"/>
                </a:lnTo>
                <a:lnTo>
                  <a:pt x="81457" y="0"/>
                </a:lnTo>
                <a:lnTo>
                  <a:pt x="0" y="130628"/>
                </a:lnTo>
                <a:close/>
              </a:path>
            </a:pathLst>
          </a:custGeom>
          <a:noFill/>
          <a:ln w="104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583" name="object 16">
            <a:extLst>
              <a:ext uri="{FF2B5EF4-FFF2-40B4-BE49-F238E27FC236}">
                <a16:creationId xmlns:a16="http://schemas.microsoft.com/office/drawing/2014/main" id="{264F960A-A784-407E-A9BD-BBDB45A99B56}"/>
              </a:ext>
            </a:extLst>
          </p:cNvPr>
          <p:cNvSpPr>
            <a:spLocks/>
          </p:cNvSpPr>
          <p:nvPr/>
        </p:nvSpPr>
        <p:spPr bwMode="auto">
          <a:xfrm>
            <a:off x="8101013" y="2130425"/>
            <a:ext cx="2051050" cy="676275"/>
          </a:xfrm>
          <a:custGeom>
            <a:avLst/>
            <a:gdLst>
              <a:gd name="T0" fmla="*/ 0 w 1356359"/>
              <a:gd name="T1" fmla="*/ 1232510 h 447675"/>
              <a:gd name="T2" fmla="*/ 3750715 w 1356359"/>
              <a:gd name="T3" fmla="*/ 1232510 h 447675"/>
              <a:gd name="T4" fmla="*/ 3750715 w 1356359"/>
              <a:gd name="T5" fmla="*/ 0 h 447675"/>
              <a:gd name="T6" fmla="*/ 0 w 1356359"/>
              <a:gd name="T7" fmla="*/ 0 h 447675"/>
              <a:gd name="T8" fmla="*/ 0 w 1356359"/>
              <a:gd name="T9" fmla="*/ 1232510 h 447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6359" h="447675">
                <a:moveTo>
                  <a:pt x="0" y="447083"/>
                </a:moveTo>
                <a:lnTo>
                  <a:pt x="1355838" y="447083"/>
                </a:lnTo>
                <a:lnTo>
                  <a:pt x="1355838" y="0"/>
                </a:lnTo>
                <a:lnTo>
                  <a:pt x="0" y="0"/>
                </a:lnTo>
                <a:lnTo>
                  <a:pt x="0" y="447083"/>
                </a:lnTo>
                <a:close/>
              </a:path>
            </a:pathLst>
          </a:custGeom>
          <a:noFill/>
          <a:ln w="10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584" name="object 17">
            <a:extLst>
              <a:ext uri="{FF2B5EF4-FFF2-40B4-BE49-F238E27FC236}">
                <a16:creationId xmlns:a16="http://schemas.microsoft.com/office/drawing/2014/main" id="{C432B149-3DDD-4A4F-8D27-0A70B59C64F1}"/>
              </a:ext>
            </a:extLst>
          </p:cNvPr>
          <p:cNvSpPr>
            <a:spLocks/>
          </p:cNvSpPr>
          <p:nvPr/>
        </p:nvSpPr>
        <p:spPr bwMode="auto">
          <a:xfrm>
            <a:off x="8101013" y="1854200"/>
            <a:ext cx="2051050" cy="276225"/>
          </a:xfrm>
          <a:custGeom>
            <a:avLst/>
            <a:gdLst>
              <a:gd name="T0" fmla="*/ 0 w 1356359"/>
              <a:gd name="T1" fmla="*/ 501985 h 183514"/>
              <a:gd name="T2" fmla="*/ 3750715 w 1356359"/>
              <a:gd name="T3" fmla="*/ 501985 h 183514"/>
              <a:gd name="T4" fmla="*/ 3750715 w 1356359"/>
              <a:gd name="T5" fmla="*/ 0 h 183514"/>
              <a:gd name="T6" fmla="*/ 0 w 1356359"/>
              <a:gd name="T7" fmla="*/ 0 h 183514"/>
              <a:gd name="T8" fmla="*/ 0 w 1356359"/>
              <a:gd name="T9" fmla="*/ 501985 h 183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6359" h="183514">
                <a:moveTo>
                  <a:pt x="0" y="183083"/>
                </a:moveTo>
                <a:lnTo>
                  <a:pt x="1355838" y="183083"/>
                </a:lnTo>
                <a:lnTo>
                  <a:pt x="1355838" y="0"/>
                </a:lnTo>
                <a:lnTo>
                  <a:pt x="0" y="0"/>
                </a:lnTo>
                <a:lnTo>
                  <a:pt x="0" y="183083"/>
                </a:lnTo>
                <a:close/>
              </a:path>
            </a:pathLst>
          </a:custGeom>
          <a:noFill/>
          <a:ln w="10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585" name="object 18">
            <a:extLst>
              <a:ext uri="{FF2B5EF4-FFF2-40B4-BE49-F238E27FC236}">
                <a16:creationId xmlns:a16="http://schemas.microsoft.com/office/drawing/2014/main" id="{94A39B4A-A449-4D1E-8EE2-5AE541824E54}"/>
              </a:ext>
            </a:extLst>
          </p:cNvPr>
          <p:cNvSpPr>
            <a:spLocks/>
          </p:cNvSpPr>
          <p:nvPr/>
        </p:nvSpPr>
        <p:spPr bwMode="auto">
          <a:xfrm>
            <a:off x="8101013" y="1535113"/>
            <a:ext cx="2051050" cy="319087"/>
          </a:xfrm>
          <a:custGeom>
            <a:avLst/>
            <a:gdLst>
              <a:gd name="T0" fmla="*/ 0 w 1356359"/>
              <a:gd name="T1" fmla="*/ 586905 h 210185"/>
              <a:gd name="T2" fmla="*/ 3750993 w 1356359"/>
              <a:gd name="T3" fmla="*/ 586905 h 210185"/>
              <a:gd name="T4" fmla="*/ 3750993 w 1356359"/>
              <a:gd name="T5" fmla="*/ 0 h 210185"/>
              <a:gd name="T6" fmla="*/ 0 w 1356359"/>
              <a:gd name="T7" fmla="*/ 0 h 210185"/>
              <a:gd name="T8" fmla="*/ 0 w 1356359"/>
              <a:gd name="T9" fmla="*/ 586905 h 210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6359" h="210185">
                <a:moveTo>
                  <a:pt x="0" y="209876"/>
                </a:moveTo>
                <a:lnTo>
                  <a:pt x="1355939" y="209876"/>
                </a:lnTo>
                <a:lnTo>
                  <a:pt x="1355939" y="0"/>
                </a:lnTo>
                <a:lnTo>
                  <a:pt x="0" y="0"/>
                </a:lnTo>
                <a:lnTo>
                  <a:pt x="0" y="209876"/>
                </a:lnTo>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object 19">
            <a:extLst>
              <a:ext uri="{FF2B5EF4-FFF2-40B4-BE49-F238E27FC236}">
                <a16:creationId xmlns:a16="http://schemas.microsoft.com/office/drawing/2014/main" id="{371024ED-71A9-42DA-B03B-9E645BAE9978}"/>
              </a:ext>
            </a:extLst>
          </p:cNvPr>
          <p:cNvSpPr txBox="1"/>
          <p:nvPr/>
        </p:nvSpPr>
        <p:spPr>
          <a:xfrm>
            <a:off x="8104188" y="1574800"/>
            <a:ext cx="2014537" cy="1209675"/>
          </a:xfrm>
          <a:prstGeom prst="rect">
            <a:avLst/>
          </a:prstGeom>
        </p:spPr>
        <p:txBody>
          <a:bodyPr lIns="0" tIns="0" rIns="0" bIns="0">
            <a:spAutoFit/>
          </a:bodyPr>
          <a:lstStyle/>
          <a:p>
            <a:pPr marL="47976">
              <a:defRPr/>
            </a:pPr>
            <a:r>
              <a:rPr sz="1360" b="1" spc="8" dirty="0">
                <a:latin typeface="Arial"/>
                <a:cs typeface="Arial"/>
              </a:rPr>
              <a:t>OperatorsEncapsulator</a:t>
            </a:r>
            <a:endParaRPr sz="1360">
              <a:latin typeface="Arial"/>
              <a:cs typeface="Arial"/>
            </a:endParaRPr>
          </a:p>
          <a:p>
            <a:pPr>
              <a:defRPr/>
            </a:pPr>
            <a:endParaRPr sz="1360">
              <a:latin typeface="Times New Roman"/>
              <a:cs typeface="Times New Roman"/>
            </a:endParaRPr>
          </a:p>
          <a:p>
            <a:pPr>
              <a:spcBef>
                <a:spcPts val="15"/>
              </a:spcBef>
              <a:defRPr/>
            </a:pPr>
            <a:endParaRPr sz="1058">
              <a:latin typeface="Times New Roman"/>
              <a:cs typeface="Times New Roman"/>
            </a:endParaRPr>
          </a:p>
          <a:p>
            <a:pPr marL="19191">
              <a:defRPr/>
            </a:pPr>
            <a:r>
              <a:rPr sz="1360" spc="8" dirty="0">
                <a:latin typeface="Arial"/>
                <a:cs typeface="Arial"/>
              </a:rPr>
              <a:t>+ genericOperation1 ()</a:t>
            </a:r>
            <a:endParaRPr sz="1360">
              <a:latin typeface="Arial"/>
              <a:cs typeface="Arial"/>
            </a:endParaRPr>
          </a:p>
          <a:p>
            <a:pPr marL="19191">
              <a:spcBef>
                <a:spcPts val="23"/>
              </a:spcBef>
              <a:defRPr/>
            </a:pPr>
            <a:r>
              <a:rPr sz="1360" spc="8" dirty="0">
                <a:latin typeface="Arial"/>
                <a:cs typeface="Arial"/>
              </a:rPr>
              <a:t>+ genericOperation2 ()</a:t>
            </a:r>
            <a:endParaRPr sz="1360">
              <a:latin typeface="Arial"/>
              <a:cs typeface="Arial"/>
            </a:endParaRPr>
          </a:p>
          <a:p>
            <a:pPr marL="19191">
              <a:spcBef>
                <a:spcPts val="23"/>
              </a:spcBef>
              <a:defRPr/>
            </a:pPr>
            <a:r>
              <a:rPr sz="1360" spc="8" dirty="0">
                <a:latin typeface="Arial"/>
                <a:cs typeface="Arial"/>
              </a:rPr>
              <a:t>+ genericOperationN ()</a:t>
            </a:r>
            <a:endParaRPr sz="1360">
              <a:latin typeface="Arial"/>
              <a:cs typeface="Arial"/>
            </a:endParaRPr>
          </a:p>
        </p:txBody>
      </p:sp>
      <p:sp>
        <p:nvSpPr>
          <p:cNvPr id="108587" name="object 20">
            <a:extLst>
              <a:ext uri="{FF2B5EF4-FFF2-40B4-BE49-F238E27FC236}">
                <a16:creationId xmlns:a16="http://schemas.microsoft.com/office/drawing/2014/main" id="{801F9367-6AB2-4A25-8821-998429238D09}"/>
              </a:ext>
            </a:extLst>
          </p:cNvPr>
          <p:cNvSpPr>
            <a:spLocks/>
          </p:cNvSpPr>
          <p:nvPr/>
        </p:nvSpPr>
        <p:spPr bwMode="auto">
          <a:xfrm>
            <a:off x="8505825" y="3897313"/>
            <a:ext cx="1243013" cy="276225"/>
          </a:xfrm>
          <a:custGeom>
            <a:avLst/>
            <a:gdLst>
              <a:gd name="T0" fmla="*/ 0 w 822325"/>
              <a:gd name="T1" fmla="*/ 501979 h 183514"/>
              <a:gd name="T2" fmla="*/ 2273594 w 822325"/>
              <a:gd name="T3" fmla="*/ 501979 h 183514"/>
              <a:gd name="T4" fmla="*/ 2273594 w 822325"/>
              <a:gd name="T5" fmla="*/ 0 h 183514"/>
              <a:gd name="T6" fmla="*/ 0 w 822325"/>
              <a:gd name="T7" fmla="*/ 0 h 183514"/>
              <a:gd name="T8" fmla="*/ 0 w 822325"/>
              <a:gd name="T9" fmla="*/ 501979 h 183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325" h="183514">
                <a:moveTo>
                  <a:pt x="0" y="183083"/>
                </a:moveTo>
                <a:lnTo>
                  <a:pt x="821753" y="183083"/>
                </a:lnTo>
                <a:lnTo>
                  <a:pt x="821753" y="0"/>
                </a:lnTo>
                <a:lnTo>
                  <a:pt x="0" y="0"/>
                </a:lnTo>
                <a:lnTo>
                  <a:pt x="0" y="183083"/>
                </a:lnTo>
                <a:close/>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 name="object 21">
            <a:extLst>
              <a:ext uri="{FF2B5EF4-FFF2-40B4-BE49-F238E27FC236}">
                <a16:creationId xmlns:a16="http://schemas.microsoft.com/office/drawing/2014/main" id="{B47B44B8-54FA-48D7-A352-AE80BC095C4D}"/>
              </a:ext>
            </a:extLst>
          </p:cNvPr>
          <p:cNvSpPr txBox="1"/>
          <p:nvPr/>
        </p:nvSpPr>
        <p:spPr>
          <a:xfrm>
            <a:off x="8509000" y="3903663"/>
            <a:ext cx="403225" cy="209550"/>
          </a:xfrm>
          <a:prstGeom prst="rect">
            <a:avLst/>
          </a:prstGeom>
        </p:spPr>
        <p:txBody>
          <a:bodyPr lIns="0" tIns="0" rIns="0" bIns="0">
            <a:spAutoFit/>
          </a:bodyPr>
          <a:lstStyle/>
          <a:p>
            <a:pPr marL="19191">
              <a:defRPr/>
            </a:pPr>
            <a:r>
              <a:rPr sz="1360" dirty="0">
                <a:latin typeface="Arial"/>
                <a:cs typeface="Arial"/>
              </a:rPr>
              <a:t>+...()</a:t>
            </a:r>
            <a:endParaRPr sz="1360">
              <a:latin typeface="Arial"/>
              <a:cs typeface="Arial"/>
            </a:endParaRPr>
          </a:p>
        </p:txBody>
      </p:sp>
      <p:sp>
        <p:nvSpPr>
          <p:cNvPr id="108589" name="object 22">
            <a:extLst>
              <a:ext uri="{FF2B5EF4-FFF2-40B4-BE49-F238E27FC236}">
                <a16:creationId xmlns:a16="http://schemas.microsoft.com/office/drawing/2014/main" id="{60A51FCA-7524-4D88-8AD8-E8D03FD16B20}"/>
              </a:ext>
            </a:extLst>
          </p:cNvPr>
          <p:cNvSpPr>
            <a:spLocks/>
          </p:cNvSpPr>
          <p:nvPr/>
        </p:nvSpPr>
        <p:spPr bwMode="auto">
          <a:xfrm>
            <a:off x="8505825" y="3619500"/>
            <a:ext cx="1243013" cy="277813"/>
          </a:xfrm>
          <a:custGeom>
            <a:avLst/>
            <a:gdLst>
              <a:gd name="T0" fmla="*/ 0 w 822325"/>
              <a:gd name="T1" fmla="*/ 504871 h 183514"/>
              <a:gd name="T2" fmla="*/ 2273594 w 822325"/>
              <a:gd name="T3" fmla="*/ 504871 h 183514"/>
              <a:gd name="T4" fmla="*/ 2273594 w 822325"/>
              <a:gd name="T5" fmla="*/ 0 h 183514"/>
              <a:gd name="T6" fmla="*/ 0 w 822325"/>
              <a:gd name="T7" fmla="*/ 0 h 183514"/>
              <a:gd name="T8" fmla="*/ 0 w 822325"/>
              <a:gd name="T9" fmla="*/ 504871 h 183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325" h="183514">
                <a:moveTo>
                  <a:pt x="0" y="183083"/>
                </a:moveTo>
                <a:lnTo>
                  <a:pt x="821753" y="183083"/>
                </a:lnTo>
                <a:lnTo>
                  <a:pt x="821753" y="0"/>
                </a:lnTo>
                <a:lnTo>
                  <a:pt x="0" y="0"/>
                </a:lnTo>
                <a:lnTo>
                  <a:pt x="0" y="183083"/>
                </a:lnTo>
                <a:close/>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590" name="object 23">
            <a:extLst>
              <a:ext uri="{FF2B5EF4-FFF2-40B4-BE49-F238E27FC236}">
                <a16:creationId xmlns:a16="http://schemas.microsoft.com/office/drawing/2014/main" id="{530834C3-3A66-4361-A5EC-C0407716BA59}"/>
              </a:ext>
            </a:extLst>
          </p:cNvPr>
          <p:cNvSpPr>
            <a:spLocks/>
          </p:cNvSpPr>
          <p:nvPr/>
        </p:nvSpPr>
        <p:spPr bwMode="auto">
          <a:xfrm>
            <a:off x="8505825" y="3303588"/>
            <a:ext cx="1243013" cy="315912"/>
          </a:xfrm>
          <a:custGeom>
            <a:avLst/>
            <a:gdLst>
              <a:gd name="T0" fmla="*/ 0 w 821689"/>
              <a:gd name="T1" fmla="*/ 569204 h 210185"/>
              <a:gd name="T2" fmla="*/ 2280438 w 821689"/>
              <a:gd name="T3" fmla="*/ 569204 h 210185"/>
              <a:gd name="T4" fmla="*/ 2280438 w 821689"/>
              <a:gd name="T5" fmla="*/ 0 h 210185"/>
              <a:gd name="T6" fmla="*/ 0 w 821689"/>
              <a:gd name="T7" fmla="*/ 0 h 210185"/>
              <a:gd name="T8" fmla="*/ 0 w 821689"/>
              <a:gd name="T9" fmla="*/ 569204 h 210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1689" h="210185">
                <a:moveTo>
                  <a:pt x="0" y="209876"/>
                </a:moveTo>
                <a:lnTo>
                  <a:pt x="821680" y="209876"/>
                </a:lnTo>
                <a:lnTo>
                  <a:pt x="821680" y="0"/>
                </a:lnTo>
                <a:lnTo>
                  <a:pt x="0" y="0"/>
                </a:lnTo>
                <a:lnTo>
                  <a:pt x="0" y="209876"/>
                </a:lnTo>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 name="object 24">
            <a:extLst>
              <a:ext uri="{FF2B5EF4-FFF2-40B4-BE49-F238E27FC236}">
                <a16:creationId xmlns:a16="http://schemas.microsoft.com/office/drawing/2014/main" id="{F9B2FBD7-668E-4317-81B0-B989019AF8BA}"/>
              </a:ext>
            </a:extLst>
          </p:cNvPr>
          <p:cNvSpPr txBox="1"/>
          <p:nvPr/>
        </p:nvSpPr>
        <p:spPr>
          <a:xfrm>
            <a:off x="8532813" y="3341688"/>
            <a:ext cx="1187450" cy="207962"/>
          </a:xfrm>
          <a:prstGeom prst="rect">
            <a:avLst/>
          </a:prstGeom>
        </p:spPr>
        <p:txBody>
          <a:bodyPr lIns="0" tIns="0" rIns="0" bIns="0">
            <a:spAutoFit/>
          </a:bodyPr>
          <a:lstStyle/>
          <a:p>
            <a:pPr marL="19191">
              <a:defRPr/>
            </a:pPr>
            <a:r>
              <a:rPr sz="1360" b="1" spc="8" dirty="0">
                <a:latin typeface="Arial"/>
                <a:cs typeface="Arial"/>
              </a:rPr>
              <a:t>IBaseElement</a:t>
            </a:r>
            <a:endParaRPr sz="1360">
              <a:latin typeface="Arial"/>
              <a:cs typeface="Arial"/>
            </a:endParaRPr>
          </a:p>
        </p:txBody>
      </p:sp>
      <p:sp>
        <p:nvSpPr>
          <p:cNvPr id="108592" name="object 25">
            <a:extLst>
              <a:ext uri="{FF2B5EF4-FFF2-40B4-BE49-F238E27FC236}">
                <a16:creationId xmlns:a16="http://schemas.microsoft.com/office/drawing/2014/main" id="{CEF63CE7-BD76-4816-9158-7AD2F8FA6CE2}"/>
              </a:ext>
            </a:extLst>
          </p:cNvPr>
          <p:cNvSpPr>
            <a:spLocks/>
          </p:cNvSpPr>
          <p:nvPr/>
        </p:nvSpPr>
        <p:spPr bwMode="auto">
          <a:xfrm>
            <a:off x="11374438" y="4083050"/>
            <a:ext cx="1292225" cy="277813"/>
          </a:xfrm>
          <a:custGeom>
            <a:avLst/>
            <a:gdLst>
              <a:gd name="T0" fmla="*/ 0 w 854075"/>
              <a:gd name="T1" fmla="*/ 516891 h 183514"/>
              <a:gd name="T2" fmla="*/ 2364997 w 854075"/>
              <a:gd name="T3" fmla="*/ 516891 h 183514"/>
              <a:gd name="T4" fmla="*/ 2364997 w 854075"/>
              <a:gd name="T5" fmla="*/ 0 h 183514"/>
              <a:gd name="T6" fmla="*/ 0 w 854075"/>
              <a:gd name="T7" fmla="*/ 0 h 183514"/>
              <a:gd name="T8" fmla="*/ 0 w 854075"/>
              <a:gd name="T9" fmla="*/ 516891 h 183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4075" h="183514">
                <a:moveTo>
                  <a:pt x="0" y="183083"/>
                </a:moveTo>
                <a:lnTo>
                  <a:pt x="854017" y="183083"/>
                </a:lnTo>
                <a:lnTo>
                  <a:pt x="854017" y="0"/>
                </a:lnTo>
                <a:lnTo>
                  <a:pt x="0" y="0"/>
                </a:lnTo>
                <a:lnTo>
                  <a:pt x="0" y="183083"/>
                </a:lnTo>
                <a:close/>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593" name="object 26">
            <a:extLst>
              <a:ext uri="{FF2B5EF4-FFF2-40B4-BE49-F238E27FC236}">
                <a16:creationId xmlns:a16="http://schemas.microsoft.com/office/drawing/2014/main" id="{61776D7F-D105-4268-8216-5053D00DB882}"/>
              </a:ext>
            </a:extLst>
          </p:cNvPr>
          <p:cNvSpPr>
            <a:spLocks/>
          </p:cNvSpPr>
          <p:nvPr/>
        </p:nvSpPr>
        <p:spPr bwMode="auto">
          <a:xfrm>
            <a:off x="11374438" y="3408363"/>
            <a:ext cx="1292225" cy="676275"/>
          </a:xfrm>
          <a:custGeom>
            <a:avLst/>
            <a:gdLst>
              <a:gd name="T0" fmla="*/ 0 w 854075"/>
              <a:gd name="T1" fmla="*/ 1232510 h 447675"/>
              <a:gd name="T2" fmla="*/ 2364997 w 854075"/>
              <a:gd name="T3" fmla="*/ 1232510 h 447675"/>
              <a:gd name="T4" fmla="*/ 2364997 w 854075"/>
              <a:gd name="T5" fmla="*/ 0 h 447675"/>
              <a:gd name="T6" fmla="*/ 0 w 854075"/>
              <a:gd name="T7" fmla="*/ 0 h 447675"/>
              <a:gd name="T8" fmla="*/ 0 w 854075"/>
              <a:gd name="T9" fmla="*/ 1232510 h 447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4075" h="447675">
                <a:moveTo>
                  <a:pt x="0" y="447083"/>
                </a:moveTo>
                <a:lnTo>
                  <a:pt x="854017" y="447083"/>
                </a:lnTo>
                <a:lnTo>
                  <a:pt x="854017" y="0"/>
                </a:lnTo>
                <a:lnTo>
                  <a:pt x="0" y="0"/>
                </a:lnTo>
                <a:lnTo>
                  <a:pt x="0" y="447083"/>
                </a:lnTo>
                <a:close/>
              </a:path>
            </a:pathLst>
          </a:custGeom>
          <a:noFill/>
          <a:ln w="1044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7" name="object 27">
            <a:extLst>
              <a:ext uri="{FF2B5EF4-FFF2-40B4-BE49-F238E27FC236}">
                <a16:creationId xmlns:a16="http://schemas.microsoft.com/office/drawing/2014/main" id="{7AA79864-8997-46B5-AD70-6E39752F9B4E}"/>
              </a:ext>
            </a:extLst>
          </p:cNvPr>
          <p:cNvSpPr txBox="1"/>
          <p:nvPr/>
        </p:nvSpPr>
        <p:spPr>
          <a:xfrm>
            <a:off x="11377613" y="3414713"/>
            <a:ext cx="595312" cy="628650"/>
          </a:xfrm>
          <a:prstGeom prst="rect">
            <a:avLst/>
          </a:prstGeom>
        </p:spPr>
        <p:txBody>
          <a:bodyPr lIns="0" tIns="0" rIns="0" bIns="0">
            <a:spAutoFit/>
          </a:bodyPr>
          <a:lstStyle/>
          <a:p>
            <a:pPr marL="19191">
              <a:defRPr/>
            </a:pPr>
            <a:r>
              <a:rPr sz="1360" spc="8" dirty="0">
                <a:latin typeface="Arial"/>
                <a:cs typeface="Arial"/>
              </a:rPr>
              <a:t>-desc1</a:t>
            </a:r>
            <a:endParaRPr sz="1360">
              <a:latin typeface="Arial"/>
              <a:cs typeface="Arial"/>
            </a:endParaRPr>
          </a:p>
          <a:p>
            <a:pPr marL="19191">
              <a:spcBef>
                <a:spcPts val="23"/>
              </a:spcBef>
              <a:defRPr/>
            </a:pPr>
            <a:r>
              <a:rPr sz="1360" spc="8" dirty="0">
                <a:latin typeface="Arial"/>
                <a:cs typeface="Arial"/>
              </a:rPr>
              <a:t>-desc2</a:t>
            </a:r>
            <a:endParaRPr sz="1360">
              <a:latin typeface="Arial"/>
              <a:cs typeface="Arial"/>
            </a:endParaRPr>
          </a:p>
          <a:p>
            <a:pPr marL="19191">
              <a:spcBef>
                <a:spcPts val="23"/>
              </a:spcBef>
              <a:defRPr/>
            </a:pPr>
            <a:r>
              <a:rPr sz="1360" spc="-8" dirty="0">
                <a:latin typeface="Arial"/>
                <a:cs typeface="Arial"/>
              </a:rPr>
              <a:t>-</a:t>
            </a:r>
            <a:r>
              <a:rPr sz="1360" spc="8" dirty="0">
                <a:latin typeface="Arial"/>
                <a:cs typeface="Arial"/>
              </a:rPr>
              <a:t>descN</a:t>
            </a:r>
            <a:endParaRPr sz="1360">
              <a:latin typeface="Arial"/>
              <a:cs typeface="Arial"/>
            </a:endParaRPr>
          </a:p>
        </p:txBody>
      </p:sp>
      <p:sp>
        <p:nvSpPr>
          <p:cNvPr id="108595" name="object 28">
            <a:extLst>
              <a:ext uri="{FF2B5EF4-FFF2-40B4-BE49-F238E27FC236}">
                <a16:creationId xmlns:a16="http://schemas.microsoft.com/office/drawing/2014/main" id="{C5556B79-6269-4ED7-A0CB-3E5DA3FBA182}"/>
              </a:ext>
            </a:extLst>
          </p:cNvPr>
          <p:cNvSpPr>
            <a:spLocks/>
          </p:cNvSpPr>
          <p:nvPr/>
        </p:nvSpPr>
        <p:spPr bwMode="auto">
          <a:xfrm>
            <a:off x="11374438" y="3090863"/>
            <a:ext cx="1292225" cy="317500"/>
          </a:xfrm>
          <a:custGeom>
            <a:avLst/>
            <a:gdLst>
              <a:gd name="T0" fmla="*/ 0 w 854075"/>
              <a:gd name="T1" fmla="*/ 583582 h 210185"/>
              <a:gd name="T2" fmla="*/ 2364957 w 854075"/>
              <a:gd name="T3" fmla="*/ 583582 h 210185"/>
              <a:gd name="T4" fmla="*/ 2364957 w 854075"/>
              <a:gd name="T5" fmla="*/ 0 h 210185"/>
              <a:gd name="T6" fmla="*/ 0 w 854075"/>
              <a:gd name="T7" fmla="*/ 0 h 210185"/>
              <a:gd name="T8" fmla="*/ 0 w 854075"/>
              <a:gd name="T9" fmla="*/ 583582 h 210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4075" h="210185">
                <a:moveTo>
                  <a:pt x="0" y="209731"/>
                </a:moveTo>
                <a:lnTo>
                  <a:pt x="854003" y="209731"/>
                </a:lnTo>
                <a:lnTo>
                  <a:pt x="854003" y="0"/>
                </a:lnTo>
                <a:lnTo>
                  <a:pt x="0" y="0"/>
                </a:lnTo>
                <a:lnTo>
                  <a:pt x="0" y="209731"/>
                </a:lnTo>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9" name="object 29">
            <a:extLst>
              <a:ext uri="{FF2B5EF4-FFF2-40B4-BE49-F238E27FC236}">
                <a16:creationId xmlns:a16="http://schemas.microsoft.com/office/drawing/2014/main" id="{92898CCD-D914-4E8F-8C35-B435885C3C1F}"/>
              </a:ext>
            </a:extLst>
          </p:cNvPr>
          <p:cNvSpPr txBox="1"/>
          <p:nvPr/>
        </p:nvSpPr>
        <p:spPr>
          <a:xfrm>
            <a:off x="11563350" y="3128963"/>
            <a:ext cx="915988" cy="209550"/>
          </a:xfrm>
          <a:prstGeom prst="rect">
            <a:avLst/>
          </a:prstGeom>
        </p:spPr>
        <p:txBody>
          <a:bodyPr lIns="0" tIns="0" rIns="0" bIns="0">
            <a:spAutoFit/>
          </a:bodyPr>
          <a:lstStyle/>
          <a:p>
            <a:pPr marL="19191">
              <a:defRPr/>
            </a:pPr>
            <a:r>
              <a:rPr sz="1360" b="1" spc="8" dirty="0">
                <a:latin typeface="Arial"/>
                <a:cs typeface="Arial"/>
              </a:rPr>
              <a:t>描述 符</a:t>
            </a:r>
            <a:endParaRPr sz="1360">
              <a:latin typeface="Arial"/>
              <a:cs typeface="Arial"/>
            </a:endParaRPr>
          </a:p>
        </p:txBody>
      </p:sp>
      <p:sp>
        <p:nvSpPr>
          <p:cNvPr id="108597" name="object 30">
            <a:extLst>
              <a:ext uri="{FF2B5EF4-FFF2-40B4-BE49-F238E27FC236}">
                <a16:creationId xmlns:a16="http://schemas.microsoft.com/office/drawing/2014/main" id="{8243E163-2F66-498D-9EE8-D6C53DDEDC6B}"/>
              </a:ext>
            </a:extLst>
          </p:cNvPr>
          <p:cNvSpPr>
            <a:spLocks/>
          </p:cNvSpPr>
          <p:nvPr/>
        </p:nvSpPr>
        <p:spPr bwMode="auto">
          <a:xfrm>
            <a:off x="9004300" y="4173538"/>
            <a:ext cx="246063" cy="196850"/>
          </a:xfrm>
          <a:custGeom>
            <a:avLst/>
            <a:gdLst>
              <a:gd name="T0" fmla="*/ 0 w 163195"/>
              <a:gd name="T1" fmla="*/ 351868 h 130810"/>
              <a:gd name="T2" fmla="*/ 448586 w 163195"/>
              <a:gd name="T3" fmla="*/ 351868 h 130810"/>
              <a:gd name="T4" fmla="*/ 224092 w 163195"/>
              <a:gd name="T5" fmla="*/ 0 h 130810"/>
              <a:gd name="T6" fmla="*/ 0 w 163195"/>
              <a:gd name="T7" fmla="*/ 351868 h 130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95" h="130810">
                <a:moveTo>
                  <a:pt x="0" y="130628"/>
                </a:moveTo>
                <a:lnTo>
                  <a:pt x="163060" y="130628"/>
                </a:lnTo>
                <a:lnTo>
                  <a:pt x="81457" y="0"/>
                </a:lnTo>
                <a:lnTo>
                  <a:pt x="0" y="130628"/>
                </a:lnTo>
                <a:close/>
              </a:path>
            </a:pathLst>
          </a:custGeom>
          <a:noFill/>
          <a:ln w="104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31" name="object 31">
            <a:extLst>
              <a:ext uri="{FF2B5EF4-FFF2-40B4-BE49-F238E27FC236}">
                <a16:creationId xmlns:a16="http://schemas.microsoft.com/office/drawing/2014/main" id="{94D24834-E78E-447E-A572-C6002C21BE86}"/>
              </a:ext>
            </a:extLst>
          </p:cNvPr>
          <p:cNvGraphicFramePr>
            <a:graphicFrameLocks noGrp="1"/>
          </p:cNvGraphicFramePr>
          <p:nvPr/>
        </p:nvGraphicFramePr>
        <p:xfrm>
          <a:off x="7318375" y="4370388"/>
          <a:ext cx="3536950" cy="1825625"/>
        </p:xfrm>
        <a:graphic>
          <a:graphicData uri="http://schemas.openxmlformats.org/drawingml/2006/table">
            <a:tbl>
              <a:tblPr firstRow="1" bandRow="1">
                <a:tableStyleId>{2D5ABB26-0587-4C30-8999-92F81FD0307C}</a:tableStyleId>
              </a:tblPr>
              <a:tblGrid>
                <a:gridCol w="644908">
                  <a:extLst>
                    <a:ext uri="{9D8B030D-6E8A-4147-A177-3AD203B41FA5}">
                      <a16:colId xmlns:a16="http://schemas.microsoft.com/office/drawing/2014/main" val="20000"/>
                    </a:ext>
                  </a:extLst>
                </a:gridCol>
                <a:gridCol w="644931">
                  <a:extLst>
                    <a:ext uri="{9D8B030D-6E8A-4147-A177-3AD203B41FA5}">
                      <a16:colId xmlns:a16="http://schemas.microsoft.com/office/drawing/2014/main" val="20001"/>
                    </a:ext>
                  </a:extLst>
                </a:gridCol>
                <a:gridCol w="509600">
                  <a:extLst>
                    <a:ext uri="{9D8B030D-6E8A-4147-A177-3AD203B41FA5}">
                      <a16:colId xmlns:a16="http://schemas.microsoft.com/office/drawing/2014/main" val="20002"/>
                    </a:ext>
                  </a:extLst>
                </a:gridCol>
                <a:gridCol w="447671">
                  <a:extLst>
                    <a:ext uri="{9D8B030D-6E8A-4147-A177-3AD203B41FA5}">
                      <a16:colId xmlns:a16="http://schemas.microsoft.com/office/drawing/2014/main" val="20003"/>
                    </a:ext>
                  </a:extLst>
                </a:gridCol>
                <a:gridCol w="644908">
                  <a:extLst>
                    <a:ext uri="{9D8B030D-6E8A-4147-A177-3AD203B41FA5}">
                      <a16:colId xmlns:a16="http://schemas.microsoft.com/office/drawing/2014/main" val="20004"/>
                    </a:ext>
                  </a:extLst>
                </a:gridCol>
                <a:gridCol w="644931">
                  <a:extLst>
                    <a:ext uri="{9D8B030D-6E8A-4147-A177-3AD203B41FA5}">
                      <a16:colId xmlns:a16="http://schemas.microsoft.com/office/drawing/2014/main" val="20005"/>
                    </a:ext>
                  </a:extLst>
                </a:gridCol>
              </a:tblGrid>
              <a:tr h="213440">
                <a:tc gridSpan="3">
                  <a:txBody>
                    <a:bodyPr/>
                    <a:lstStyle/>
                    <a:p>
                      <a:endParaRPr sz="1400">
                        <a:latin typeface="Arial"/>
                        <a:cs typeface="Arial"/>
                      </a:endParaRPr>
                    </a:p>
                  </a:txBody>
                  <a:tcPr marL="0" marR="0" marT="0" marB="0">
                    <a:lnR w="6964">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endParaRPr sz="1400">
                        <a:latin typeface="Arial"/>
                        <a:cs typeface="Arial"/>
                      </a:endParaRPr>
                    </a:p>
                  </a:txBody>
                  <a:tcPr marL="0" marR="0" marT="0" marB="0">
                    <a:lnL w="6964">
                      <a:solidFill>
                        <a:srgbClr val="000000"/>
                      </a:solidFill>
                      <a:prstDash val="solid"/>
                    </a:ln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42161">
                <a:tc>
                  <a:txBody>
                    <a:bodyPr/>
                    <a:lstStyle/>
                    <a:p>
                      <a:endParaRPr sz="1400">
                        <a:latin typeface="Arial"/>
                        <a:cs typeface="Arial"/>
                      </a:endParaRPr>
                    </a:p>
                  </a:txBody>
                  <a:tcPr marL="0" marR="0" marT="0" marB="0">
                    <a:lnR w="6965">
                      <a:solidFill>
                        <a:srgbClr val="000000"/>
                      </a:solidFill>
                      <a:prstDash val="solid"/>
                    </a:lnR>
                    <a:lnB w="10449">
                      <a:solidFill>
                        <a:srgbClr val="000000"/>
                      </a:solidFill>
                      <a:prstDash val="solid"/>
                    </a:lnB>
                  </a:tcPr>
                </a:tc>
                <a:tc gridSpan="4">
                  <a:txBody>
                    <a:bodyPr/>
                    <a:lstStyle/>
                    <a:p>
                      <a:endParaRPr sz="1400">
                        <a:latin typeface="Arial"/>
                        <a:cs typeface="Arial"/>
                      </a:endParaRPr>
                    </a:p>
                  </a:txBody>
                  <a:tcPr marL="0" marR="0" marT="0" marB="0">
                    <a:lnL w="6965">
                      <a:solidFill>
                        <a:srgbClr val="000000"/>
                      </a:solidFill>
                      <a:prstDash val="solid"/>
                    </a:lnL>
                    <a:lnR w="6964">
                      <a:solidFill>
                        <a:srgbClr val="000000"/>
                      </a:solidFill>
                      <a:prstDash val="solid"/>
                    </a:lnR>
                    <a:lnT w="6964">
                      <a:solidFill>
                        <a:srgbClr val="000000"/>
                      </a:solidFill>
                      <a:prstDash val="solid"/>
                    </a:lnT>
                    <a:lnB w="10449">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endParaRPr sz="1400">
                        <a:latin typeface="Arial"/>
                        <a:cs typeface="Arial"/>
                      </a:endParaRPr>
                    </a:p>
                  </a:txBody>
                  <a:tcPr marL="0" marR="0" marT="0" marB="0">
                    <a:lnL w="6964">
                      <a:solidFill>
                        <a:srgbClr val="000000"/>
                      </a:solidFill>
                      <a:prstDash val="solid"/>
                    </a:lnL>
                    <a:lnB w="10449">
                      <a:solidFill>
                        <a:srgbClr val="000000"/>
                      </a:solidFill>
                      <a:prstDash val="solid"/>
                    </a:lnB>
                  </a:tcPr>
                </a:tc>
                <a:extLst>
                  <a:ext uri="{0D108BD9-81ED-4DB2-BD59-A6C34878D82A}">
                    <a16:rowId xmlns:a16="http://schemas.microsoft.com/office/drawing/2014/main" val="10001"/>
                  </a:ext>
                </a:extLst>
              </a:tr>
              <a:tr h="317244">
                <a:tc gridSpan="2">
                  <a:txBody>
                    <a:bodyPr/>
                    <a:lstStyle/>
                    <a:p>
                      <a:pPr marL="24765">
                        <a:lnSpc>
                          <a:spcPct val="100000"/>
                        </a:lnSpc>
                        <a:spcBef>
                          <a:spcPts val="160"/>
                        </a:spcBef>
                      </a:pPr>
                      <a:r>
                        <a:rPr sz="1400" b="1" spc="5" dirty="0">
                          <a:latin typeface="Arial"/>
                          <a:cs typeface="Arial"/>
                        </a:rPr>
                        <a:t>BaseElement1</a:t>
                      </a:r>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tc hMerge="1">
                  <a:txBody>
                    <a:bodyPr/>
                    <a:lstStyle/>
                    <a:p>
                      <a:endParaRPr/>
                    </a:p>
                  </a:txBody>
                  <a:tcPr marL="0" marR="0" marT="0" marB="0"/>
                </a:tc>
                <a:tc rowSpan="3" gridSpan="2">
                  <a:txBody>
                    <a:bodyPr/>
                    <a:lstStyle/>
                    <a:p>
                      <a:endParaRPr sz="1400">
                        <a:latin typeface="Arial"/>
                        <a:cs typeface="Arial"/>
                      </a:endParaRPr>
                    </a:p>
                  </a:txBody>
                  <a:tcPr marL="0" marR="0" marT="0" marB="0">
                    <a:lnL w="10449">
                      <a:solidFill>
                        <a:srgbClr val="000000"/>
                      </a:solidFill>
                      <a:prstDash val="solid"/>
                    </a:lnL>
                    <a:lnR w="10449">
                      <a:solidFill>
                        <a:srgbClr val="000000"/>
                      </a:solidFill>
                      <a:prstDash val="solid"/>
                    </a:lnR>
                  </a:tcPr>
                </a:tc>
                <a:tc rowSpan="3" hMerge="1">
                  <a:txBody>
                    <a:bodyPr/>
                    <a:lstStyle/>
                    <a:p>
                      <a:endParaRPr/>
                    </a:p>
                  </a:txBody>
                  <a:tcPr marL="0" marR="0" marT="0" marB="0"/>
                </a:tc>
                <a:tc gridSpan="2">
                  <a:txBody>
                    <a:bodyPr/>
                    <a:lstStyle/>
                    <a:p>
                      <a:pPr marL="15240">
                        <a:lnSpc>
                          <a:spcPct val="100000"/>
                        </a:lnSpc>
                        <a:spcBef>
                          <a:spcPts val="160"/>
                        </a:spcBef>
                      </a:pPr>
                      <a:r>
                        <a:rPr sz="1400" b="1" spc="5" dirty="0">
                          <a:latin typeface="Arial"/>
                          <a:cs typeface="Arial"/>
                        </a:rPr>
                        <a:t>BaseElementN</a:t>
                      </a:r>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675972">
                <a:tc gridSpan="2">
                  <a:txBody>
                    <a:bodyPr/>
                    <a:lstStyle/>
                    <a:p>
                      <a:pPr marL="8890">
                        <a:lnSpc>
                          <a:spcPts val="1075"/>
                        </a:lnSpc>
                      </a:pPr>
                      <a:r>
                        <a:rPr sz="1400" dirty="0">
                          <a:latin typeface="Arial"/>
                          <a:cs typeface="Arial"/>
                        </a:rPr>
                        <a:t>-attr1</a:t>
                      </a:r>
                      <a:endParaRPr sz="1400">
                        <a:latin typeface="Arial"/>
                        <a:cs typeface="Arial"/>
                      </a:endParaRPr>
                    </a:p>
                    <a:p>
                      <a:pPr marL="8890">
                        <a:lnSpc>
                          <a:spcPct val="100000"/>
                        </a:lnSpc>
                        <a:spcBef>
                          <a:spcPts val="15"/>
                        </a:spcBef>
                      </a:pPr>
                      <a:r>
                        <a:rPr sz="1400" dirty="0">
                          <a:latin typeface="Arial"/>
                          <a:cs typeface="Arial"/>
                        </a:rPr>
                        <a:t>-attr2</a:t>
                      </a:r>
                      <a:endParaRPr sz="1400">
                        <a:latin typeface="Arial"/>
                        <a:cs typeface="Arial"/>
                      </a:endParaRPr>
                    </a:p>
                    <a:p>
                      <a:pPr marL="8890">
                        <a:lnSpc>
                          <a:spcPct val="100000"/>
                        </a:lnSpc>
                        <a:spcBef>
                          <a:spcPts val="15"/>
                        </a:spcBef>
                      </a:pPr>
                      <a:r>
                        <a:rPr sz="1400" dirty="0">
                          <a:latin typeface="Arial"/>
                          <a:cs typeface="Arial"/>
                        </a:rPr>
                        <a:t>-attrN</a:t>
                      </a:r>
                      <a:endParaRPr sz="1400">
                        <a:latin typeface="Arial"/>
                        <a:cs typeface="Arial"/>
                      </a:endParaRPr>
                    </a:p>
                  </a:txBody>
                  <a:tcPr marL="0" marR="0" marT="0" marB="0">
                    <a:lnL w="10447">
                      <a:solidFill>
                        <a:srgbClr val="000000"/>
                      </a:solidFill>
                      <a:prstDash val="solid"/>
                    </a:lnL>
                    <a:lnR w="10447">
                      <a:solidFill>
                        <a:srgbClr val="000000"/>
                      </a:solidFill>
                      <a:prstDash val="solid"/>
                    </a:lnR>
                    <a:lnT w="10449">
                      <a:solidFill>
                        <a:srgbClr val="000000"/>
                      </a:solidFill>
                      <a:prstDash val="solid"/>
                    </a:lnT>
                    <a:lnB w="10447">
                      <a:solidFill>
                        <a:srgbClr val="000000"/>
                      </a:solidFill>
                      <a:prstDash val="solid"/>
                    </a:lnB>
                  </a:tcPr>
                </a:tc>
                <a:tc hMerge="1">
                  <a:txBody>
                    <a:bodyPr/>
                    <a:lstStyle/>
                    <a:p>
                      <a:endParaRPr/>
                    </a:p>
                  </a:txBody>
                  <a:tcPr marL="0" marR="0" marT="0" marB="0"/>
                </a:tc>
                <a:tc gridSpan="2" vMerge="1">
                  <a:txBody>
                    <a:bodyPr/>
                    <a:lstStyle/>
                    <a:p>
                      <a:endParaRPr/>
                    </a:p>
                  </a:txBody>
                  <a:tcPr marL="0" marR="0" marT="0" marB="0">
                    <a:lnL w="10449">
                      <a:solidFill>
                        <a:srgbClr val="000000"/>
                      </a:solidFill>
                      <a:prstDash val="solid"/>
                    </a:lnL>
                    <a:lnR w="10449">
                      <a:solidFill>
                        <a:srgbClr val="000000"/>
                      </a:solidFill>
                      <a:prstDash val="solid"/>
                    </a:lnR>
                  </a:tcPr>
                </a:tc>
                <a:tc hMerge="1" vMerge="1">
                  <a:txBody>
                    <a:bodyPr/>
                    <a:lstStyle/>
                    <a:p>
                      <a:endParaRPr/>
                    </a:p>
                  </a:txBody>
                  <a:tcPr marL="0" marR="0" marT="0" marB="0"/>
                </a:tc>
                <a:tc gridSpan="2">
                  <a:txBody>
                    <a:bodyPr/>
                    <a:lstStyle/>
                    <a:p>
                      <a:pPr marL="8890">
                        <a:lnSpc>
                          <a:spcPts val="1075"/>
                        </a:lnSpc>
                      </a:pPr>
                      <a:r>
                        <a:rPr sz="1400" spc="5" dirty="0">
                          <a:latin typeface="Arial"/>
                          <a:cs typeface="Arial"/>
                        </a:rPr>
                        <a:t>-attr1</a:t>
                      </a:r>
                      <a:endParaRPr sz="1400">
                        <a:latin typeface="Arial"/>
                        <a:cs typeface="Arial"/>
                      </a:endParaRPr>
                    </a:p>
                    <a:p>
                      <a:pPr marL="8890">
                        <a:lnSpc>
                          <a:spcPct val="100000"/>
                        </a:lnSpc>
                        <a:spcBef>
                          <a:spcPts val="15"/>
                        </a:spcBef>
                      </a:pPr>
                      <a:r>
                        <a:rPr sz="1400" spc="5" dirty="0">
                          <a:latin typeface="Arial"/>
                          <a:cs typeface="Arial"/>
                        </a:rPr>
                        <a:t>-attr2</a:t>
                      </a:r>
                      <a:endParaRPr sz="1400">
                        <a:latin typeface="Arial"/>
                        <a:cs typeface="Arial"/>
                      </a:endParaRPr>
                    </a:p>
                    <a:p>
                      <a:pPr marL="8890">
                        <a:lnSpc>
                          <a:spcPct val="100000"/>
                        </a:lnSpc>
                        <a:spcBef>
                          <a:spcPts val="15"/>
                        </a:spcBef>
                      </a:pPr>
                      <a:r>
                        <a:rPr sz="1400" spc="5" dirty="0">
                          <a:latin typeface="Arial"/>
                          <a:cs typeface="Arial"/>
                        </a:rPr>
                        <a:t>-attrN</a:t>
                      </a:r>
                      <a:endParaRPr sz="1400">
                        <a:latin typeface="Arial"/>
                        <a:cs typeface="Arial"/>
                      </a:endParaRPr>
                    </a:p>
                  </a:txBody>
                  <a:tcPr marL="0" marR="0" marT="0" marB="0">
                    <a:lnL w="10447">
                      <a:solidFill>
                        <a:srgbClr val="000000"/>
                      </a:solidFill>
                      <a:prstDash val="solid"/>
                    </a:lnL>
                    <a:lnR w="10447">
                      <a:solidFill>
                        <a:srgbClr val="000000"/>
                      </a:solidFill>
                      <a:prstDash val="solid"/>
                    </a:lnR>
                    <a:lnT w="10449">
                      <a:solidFill>
                        <a:srgbClr val="000000"/>
                      </a:solidFill>
                      <a:prstDash val="solid"/>
                    </a:lnT>
                    <a:lnB w="10447">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76809">
                <a:tc gridSpan="2">
                  <a:txBody>
                    <a:bodyPr/>
                    <a:lstStyle/>
                    <a:p>
                      <a:pPr marL="8890">
                        <a:lnSpc>
                          <a:spcPts val="1075"/>
                        </a:lnSpc>
                      </a:pPr>
                      <a:r>
                        <a:rPr sz="1400" dirty="0">
                          <a:latin typeface="Arial"/>
                          <a:cs typeface="Arial"/>
                        </a:rPr>
                        <a:t>+...()</a:t>
                      </a:r>
                      <a:endParaRPr sz="1400">
                        <a:latin typeface="Arial"/>
                        <a:cs typeface="Arial"/>
                      </a:endParaRPr>
                    </a:p>
                  </a:txBody>
                  <a:tcPr marL="0" marR="0" marT="0" marB="0">
                    <a:lnL w="10449">
                      <a:solidFill>
                        <a:srgbClr val="000000"/>
                      </a:solidFill>
                      <a:prstDash val="solid"/>
                    </a:lnL>
                    <a:lnR w="10449">
                      <a:solidFill>
                        <a:srgbClr val="000000"/>
                      </a:solidFill>
                      <a:prstDash val="solid"/>
                    </a:lnR>
                    <a:lnT w="10447">
                      <a:solidFill>
                        <a:srgbClr val="000000"/>
                      </a:solidFill>
                      <a:prstDash val="solid"/>
                    </a:lnT>
                    <a:lnB w="10449">
                      <a:solidFill>
                        <a:srgbClr val="000000"/>
                      </a:solidFill>
                      <a:prstDash val="solid"/>
                    </a:lnB>
                  </a:tcPr>
                </a:tc>
                <a:tc hMerge="1">
                  <a:txBody>
                    <a:bodyPr/>
                    <a:lstStyle/>
                    <a:p>
                      <a:endParaRPr/>
                    </a:p>
                  </a:txBody>
                  <a:tcPr marL="0" marR="0" marT="0" marB="0"/>
                </a:tc>
                <a:tc gridSpan="2" vMerge="1">
                  <a:txBody>
                    <a:bodyPr/>
                    <a:lstStyle/>
                    <a:p>
                      <a:endParaRPr/>
                    </a:p>
                  </a:txBody>
                  <a:tcPr marL="0" marR="0" marT="0" marB="0">
                    <a:lnL w="10449">
                      <a:solidFill>
                        <a:srgbClr val="000000"/>
                      </a:solidFill>
                      <a:prstDash val="solid"/>
                    </a:lnL>
                    <a:lnR w="10449">
                      <a:solidFill>
                        <a:srgbClr val="000000"/>
                      </a:solidFill>
                      <a:prstDash val="solid"/>
                    </a:lnR>
                  </a:tcPr>
                </a:tc>
                <a:tc hMerge="1" vMerge="1">
                  <a:txBody>
                    <a:bodyPr/>
                    <a:lstStyle/>
                    <a:p>
                      <a:endParaRPr/>
                    </a:p>
                  </a:txBody>
                  <a:tcPr marL="0" marR="0" marT="0" marB="0"/>
                </a:tc>
                <a:tc gridSpan="2">
                  <a:txBody>
                    <a:bodyPr/>
                    <a:lstStyle/>
                    <a:p>
                      <a:pPr marL="8890">
                        <a:lnSpc>
                          <a:spcPts val="1075"/>
                        </a:lnSpc>
                      </a:pPr>
                      <a:r>
                        <a:rPr sz="1400" dirty="0">
                          <a:latin typeface="Arial"/>
                          <a:cs typeface="Arial"/>
                        </a:rPr>
                        <a:t>+...()</a:t>
                      </a:r>
                      <a:endParaRPr sz="1400">
                        <a:latin typeface="Arial"/>
                        <a:cs typeface="Arial"/>
                      </a:endParaRPr>
                    </a:p>
                  </a:txBody>
                  <a:tcPr marL="0" marR="0" marT="0" marB="0">
                    <a:lnL w="10449">
                      <a:solidFill>
                        <a:srgbClr val="000000"/>
                      </a:solidFill>
                      <a:prstDash val="solid"/>
                    </a:lnL>
                    <a:lnR w="10449">
                      <a:solidFill>
                        <a:srgbClr val="000000"/>
                      </a:solidFill>
                      <a:prstDash val="solid"/>
                    </a:lnR>
                    <a:lnT w="10447">
                      <a:solidFill>
                        <a:srgbClr val="000000"/>
                      </a:solidFill>
                      <a:prstDash val="solid"/>
                    </a:lnT>
                    <a:lnB w="10449">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08635" name="object 32">
            <a:extLst>
              <a:ext uri="{FF2B5EF4-FFF2-40B4-BE49-F238E27FC236}">
                <a16:creationId xmlns:a16="http://schemas.microsoft.com/office/drawing/2014/main" id="{09EE26BB-6703-491C-B099-C3BB265188F9}"/>
              </a:ext>
            </a:extLst>
          </p:cNvPr>
          <p:cNvSpPr>
            <a:spLocks/>
          </p:cNvSpPr>
          <p:nvPr/>
        </p:nvSpPr>
        <p:spPr bwMode="auto">
          <a:xfrm>
            <a:off x="9004300" y="4173538"/>
            <a:ext cx="246063" cy="196850"/>
          </a:xfrm>
          <a:custGeom>
            <a:avLst/>
            <a:gdLst>
              <a:gd name="T0" fmla="*/ 224092 w 163195"/>
              <a:gd name="T1" fmla="*/ 0 h 130810"/>
              <a:gd name="T2" fmla="*/ 0 w 163195"/>
              <a:gd name="T3" fmla="*/ 351868 h 130810"/>
              <a:gd name="T4" fmla="*/ 448586 w 163195"/>
              <a:gd name="T5" fmla="*/ 351868 h 130810"/>
              <a:gd name="T6" fmla="*/ 224092 w 163195"/>
              <a:gd name="T7" fmla="*/ 0 h 130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95" h="130810">
                <a:moveTo>
                  <a:pt x="81457" y="0"/>
                </a:moveTo>
                <a:lnTo>
                  <a:pt x="0" y="130628"/>
                </a:lnTo>
                <a:lnTo>
                  <a:pt x="163060" y="130628"/>
                </a:lnTo>
                <a:lnTo>
                  <a:pt x="814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8636" name="object 33">
            <a:extLst>
              <a:ext uri="{FF2B5EF4-FFF2-40B4-BE49-F238E27FC236}">
                <a16:creationId xmlns:a16="http://schemas.microsoft.com/office/drawing/2014/main" id="{472C9642-C1FD-4F1B-AF13-9FE9C404A349}"/>
              </a:ext>
            </a:extLst>
          </p:cNvPr>
          <p:cNvSpPr>
            <a:spLocks/>
          </p:cNvSpPr>
          <p:nvPr/>
        </p:nvSpPr>
        <p:spPr bwMode="auto">
          <a:xfrm>
            <a:off x="9004300" y="4173538"/>
            <a:ext cx="246063" cy="196850"/>
          </a:xfrm>
          <a:custGeom>
            <a:avLst/>
            <a:gdLst>
              <a:gd name="T0" fmla="*/ 0 w 163195"/>
              <a:gd name="T1" fmla="*/ 351868 h 130810"/>
              <a:gd name="T2" fmla="*/ 448586 w 163195"/>
              <a:gd name="T3" fmla="*/ 351868 h 130810"/>
              <a:gd name="T4" fmla="*/ 224092 w 163195"/>
              <a:gd name="T5" fmla="*/ 0 h 130810"/>
              <a:gd name="T6" fmla="*/ 0 w 163195"/>
              <a:gd name="T7" fmla="*/ 351868 h 130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95" h="130810">
                <a:moveTo>
                  <a:pt x="0" y="130628"/>
                </a:moveTo>
                <a:lnTo>
                  <a:pt x="163060" y="130628"/>
                </a:lnTo>
                <a:lnTo>
                  <a:pt x="81457" y="0"/>
                </a:lnTo>
                <a:lnTo>
                  <a:pt x="0" y="130628"/>
                </a:lnTo>
                <a:close/>
              </a:path>
            </a:pathLst>
          </a:custGeom>
          <a:noFill/>
          <a:ln w="104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4" name="object 34">
            <a:extLst>
              <a:ext uri="{FF2B5EF4-FFF2-40B4-BE49-F238E27FC236}">
                <a16:creationId xmlns:a16="http://schemas.microsoft.com/office/drawing/2014/main" id="{34E53545-7A93-49BB-AC00-AC87200C35EE}"/>
              </a:ext>
            </a:extLst>
          </p:cNvPr>
          <p:cNvSpPr txBox="1"/>
          <p:nvPr/>
        </p:nvSpPr>
        <p:spPr>
          <a:xfrm>
            <a:off x="10987088" y="3298825"/>
            <a:ext cx="134937" cy="209550"/>
          </a:xfrm>
          <a:prstGeom prst="rect">
            <a:avLst/>
          </a:prstGeom>
        </p:spPr>
        <p:txBody>
          <a:bodyPr lIns="0" tIns="0" rIns="0" bIns="0">
            <a:spAutoFit/>
          </a:bodyPr>
          <a:lstStyle/>
          <a:p>
            <a:pPr marL="19191">
              <a:defRPr/>
            </a:pPr>
            <a:r>
              <a:rPr sz="1360" spc="8" dirty="0">
                <a:latin typeface="Arial"/>
                <a:cs typeface="Arial"/>
              </a:rPr>
              <a:t>1</a:t>
            </a:r>
            <a:endParaRPr sz="1360">
              <a:latin typeface="Arial"/>
              <a:cs typeface="Arial"/>
            </a:endParaRPr>
          </a:p>
        </p:txBody>
      </p:sp>
      <p:sp>
        <p:nvSpPr>
          <p:cNvPr id="35" name="object 35">
            <a:extLst>
              <a:ext uri="{FF2B5EF4-FFF2-40B4-BE49-F238E27FC236}">
                <a16:creationId xmlns:a16="http://schemas.microsoft.com/office/drawing/2014/main" id="{27675A5D-8E71-41EA-BCBD-E0B2F7D1EC3E}"/>
              </a:ext>
            </a:extLst>
          </p:cNvPr>
          <p:cNvSpPr txBox="1"/>
          <p:nvPr/>
        </p:nvSpPr>
        <p:spPr>
          <a:xfrm>
            <a:off x="10002838" y="3314700"/>
            <a:ext cx="136525" cy="209550"/>
          </a:xfrm>
          <a:prstGeom prst="rect">
            <a:avLst/>
          </a:prstGeom>
        </p:spPr>
        <p:txBody>
          <a:bodyPr lIns="0" tIns="0" rIns="0" bIns="0">
            <a:spAutoFit/>
          </a:bodyPr>
          <a:lstStyle/>
          <a:p>
            <a:pPr marL="19191">
              <a:defRPr/>
            </a:pPr>
            <a:r>
              <a:rPr sz="1360" spc="8" dirty="0">
                <a:latin typeface="Arial"/>
                <a:cs typeface="Arial"/>
              </a:rPr>
              <a:t>1</a:t>
            </a:r>
            <a:endParaRPr sz="1360">
              <a:latin typeface="Arial"/>
              <a:cs typeface="Arial"/>
            </a:endParaRPr>
          </a:p>
        </p:txBody>
      </p:sp>
      <p:sp>
        <p:nvSpPr>
          <p:cNvPr id="108639" name="object 36">
            <a:extLst>
              <a:ext uri="{FF2B5EF4-FFF2-40B4-BE49-F238E27FC236}">
                <a16:creationId xmlns:a16="http://schemas.microsoft.com/office/drawing/2014/main" id="{4308BC36-923C-460E-B254-9D65F160F088}"/>
              </a:ext>
            </a:extLst>
          </p:cNvPr>
          <p:cNvSpPr>
            <a:spLocks/>
          </p:cNvSpPr>
          <p:nvPr/>
        </p:nvSpPr>
        <p:spPr bwMode="auto">
          <a:xfrm>
            <a:off x="9748838" y="3730625"/>
            <a:ext cx="1625600" cy="0"/>
          </a:xfrm>
          <a:custGeom>
            <a:avLst/>
            <a:gdLst>
              <a:gd name="T0" fmla="*/ 0 w 1077595"/>
              <a:gd name="T1" fmla="*/ 2962762 w 1077595"/>
              <a:gd name="T2" fmla="*/ 0 60000 65536"/>
              <a:gd name="T3" fmla="*/ 0 60000 65536"/>
            </a:gdLst>
            <a:ahLst/>
            <a:cxnLst>
              <a:cxn ang="T2">
                <a:pos x="T0" y="0"/>
              </a:cxn>
              <a:cxn ang="T3">
                <a:pos x="T1" y="0"/>
              </a:cxn>
            </a:cxnLst>
            <a:rect l="0" t="0" r="r" b="b"/>
            <a:pathLst>
              <a:path w="1077595">
                <a:moveTo>
                  <a:pt x="0" y="0"/>
                </a:moveTo>
                <a:lnTo>
                  <a:pt x="1077070" y="0"/>
                </a:lnTo>
              </a:path>
            </a:pathLst>
          </a:custGeom>
          <a:noFill/>
          <a:ln w="8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640" name="object 37">
            <a:extLst>
              <a:ext uri="{FF2B5EF4-FFF2-40B4-BE49-F238E27FC236}">
                <a16:creationId xmlns:a16="http://schemas.microsoft.com/office/drawing/2014/main" id="{4EF4D6BA-3CA7-4287-9CC4-90CE1B2246A9}"/>
              </a:ext>
            </a:extLst>
          </p:cNvPr>
          <p:cNvSpPr>
            <a:spLocks/>
          </p:cNvSpPr>
          <p:nvPr/>
        </p:nvSpPr>
        <p:spPr bwMode="auto">
          <a:xfrm>
            <a:off x="11128375" y="3646488"/>
            <a:ext cx="246063" cy="158750"/>
          </a:xfrm>
          <a:custGeom>
            <a:avLst/>
            <a:gdLst>
              <a:gd name="T0" fmla="*/ 224092 w 163195"/>
              <a:gd name="T1" fmla="*/ 0 h 104775"/>
              <a:gd name="T2" fmla="*/ 0 w 163195"/>
              <a:gd name="T3" fmla="*/ 147164 h 104775"/>
              <a:gd name="T4" fmla="*/ 224092 w 163195"/>
              <a:gd name="T5" fmla="*/ 294329 h 104775"/>
              <a:gd name="T6" fmla="*/ 448586 w 163195"/>
              <a:gd name="T7" fmla="*/ 147164 h 104775"/>
              <a:gd name="T8" fmla="*/ 224092 w 16319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95" h="104775">
                <a:moveTo>
                  <a:pt x="81457" y="0"/>
                </a:moveTo>
                <a:lnTo>
                  <a:pt x="0" y="52251"/>
                </a:lnTo>
                <a:lnTo>
                  <a:pt x="81457" y="104503"/>
                </a:lnTo>
                <a:lnTo>
                  <a:pt x="163060" y="52251"/>
                </a:lnTo>
                <a:lnTo>
                  <a:pt x="814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8641" name="object 38">
            <a:extLst>
              <a:ext uri="{FF2B5EF4-FFF2-40B4-BE49-F238E27FC236}">
                <a16:creationId xmlns:a16="http://schemas.microsoft.com/office/drawing/2014/main" id="{82D64387-7F00-4472-8B09-C729773C7565}"/>
              </a:ext>
            </a:extLst>
          </p:cNvPr>
          <p:cNvSpPr>
            <a:spLocks/>
          </p:cNvSpPr>
          <p:nvPr/>
        </p:nvSpPr>
        <p:spPr bwMode="auto">
          <a:xfrm>
            <a:off x="11128375" y="3646488"/>
            <a:ext cx="246063" cy="158750"/>
          </a:xfrm>
          <a:custGeom>
            <a:avLst/>
            <a:gdLst>
              <a:gd name="T0" fmla="*/ 224092 w 163195"/>
              <a:gd name="T1" fmla="*/ 0 h 104775"/>
              <a:gd name="T2" fmla="*/ 448586 w 163195"/>
              <a:gd name="T3" fmla="*/ 147164 h 104775"/>
              <a:gd name="T4" fmla="*/ 224092 w 163195"/>
              <a:gd name="T5" fmla="*/ 294326 h 104775"/>
              <a:gd name="T6" fmla="*/ 0 w 163195"/>
              <a:gd name="T7" fmla="*/ 147164 h 104775"/>
              <a:gd name="T8" fmla="*/ 224092 w 163195"/>
              <a:gd name="T9" fmla="*/ 0 h 104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95" h="104775">
                <a:moveTo>
                  <a:pt x="81457" y="0"/>
                </a:moveTo>
                <a:lnTo>
                  <a:pt x="163060" y="52251"/>
                </a:lnTo>
                <a:lnTo>
                  <a:pt x="81457" y="104502"/>
                </a:lnTo>
                <a:lnTo>
                  <a:pt x="0" y="52251"/>
                </a:lnTo>
                <a:lnTo>
                  <a:pt x="81457" y="0"/>
                </a:lnTo>
                <a:close/>
              </a:path>
            </a:pathLst>
          </a:custGeom>
          <a:noFill/>
          <a:ln w="104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642" name="object 39">
            <a:extLst>
              <a:ext uri="{FF2B5EF4-FFF2-40B4-BE49-F238E27FC236}">
                <a16:creationId xmlns:a16="http://schemas.microsoft.com/office/drawing/2014/main" id="{FE06E1CA-4430-4DBB-BF79-889454911830}"/>
              </a:ext>
            </a:extLst>
          </p:cNvPr>
          <p:cNvSpPr>
            <a:spLocks/>
          </p:cNvSpPr>
          <p:nvPr/>
        </p:nvSpPr>
        <p:spPr bwMode="auto">
          <a:xfrm>
            <a:off x="10152063" y="2171700"/>
            <a:ext cx="1868487" cy="919163"/>
          </a:xfrm>
          <a:custGeom>
            <a:avLst/>
            <a:gdLst>
              <a:gd name="T0" fmla="*/ 0 w 1236979"/>
              <a:gd name="T1" fmla="*/ 0 h 608964"/>
              <a:gd name="T2" fmla="*/ 3414888 w 1236979"/>
              <a:gd name="T3" fmla="*/ 0 h 608964"/>
              <a:gd name="T4" fmla="*/ 3414888 w 1236979"/>
              <a:gd name="T5" fmla="*/ 1668162 h 608964"/>
              <a:gd name="T6" fmla="*/ 0 60000 65536"/>
              <a:gd name="T7" fmla="*/ 0 60000 65536"/>
              <a:gd name="T8" fmla="*/ 0 60000 65536"/>
            </a:gdLst>
            <a:ahLst/>
            <a:cxnLst>
              <a:cxn ang="T6">
                <a:pos x="T0" y="T1"/>
              </a:cxn>
              <a:cxn ang="T7">
                <a:pos x="T2" y="T3"/>
              </a:cxn>
              <a:cxn ang="T8">
                <a:pos x="T4" y="T5"/>
              </a:cxn>
            </a:cxnLst>
            <a:rect l="0" t="0" r="r" b="b"/>
            <a:pathLst>
              <a:path w="1236979" h="608964">
                <a:moveTo>
                  <a:pt x="0" y="0"/>
                </a:moveTo>
                <a:lnTo>
                  <a:pt x="1236940" y="0"/>
                </a:lnTo>
                <a:lnTo>
                  <a:pt x="1236940" y="608583"/>
                </a:lnTo>
              </a:path>
            </a:pathLst>
          </a:custGeom>
          <a:noFill/>
          <a:ln w="6964">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643" name="object 40">
            <a:extLst>
              <a:ext uri="{FF2B5EF4-FFF2-40B4-BE49-F238E27FC236}">
                <a16:creationId xmlns:a16="http://schemas.microsoft.com/office/drawing/2014/main" id="{81DEA1D5-C9DE-463F-8E7C-65A844940644}"/>
              </a:ext>
            </a:extLst>
          </p:cNvPr>
          <p:cNvSpPr>
            <a:spLocks/>
          </p:cNvSpPr>
          <p:nvPr/>
        </p:nvSpPr>
        <p:spPr bwMode="auto">
          <a:xfrm>
            <a:off x="11922125" y="2994025"/>
            <a:ext cx="196850" cy="96838"/>
          </a:xfrm>
          <a:custGeom>
            <a:avLst/>
            <a:gdLst>
              <a:gd name="T0" fmla="*/ 0 w 128904"/>
              <a:gd name="T1" fmla="*/ 0 h 64769"/>
              <a:gd name="T2" fmla="*/ 183830 w 128904"/>
              <a:gd name="T3" fmla="*/ 166018 h 64769"/>
              <a:gd name="T4" fmla="*/ 367666 w 128904"/>
              <a:gd name="T5" fmla="*/ 0 h 64769"/>
              <a:gd name="T6" fmla="*/ 0 60000 65536"/>
              <a:gd name="T7" fmla="*/ 0 60000 65536"/>
              <a:gd name="T8" fmla="*/ 0 60000 65536"/>
            </a:gdLst>
            <a:ahLst/>
            <a:cxnLst>
              <a:cxn ang="T6">
                <a:pos x="T0" y="T1"/>
              </a:cxn>
              <a:cxn ang="T7">
                <a:pos x="T2" y="T3"/>
              </a:cxn>
              <a:cxn ang="T8">
                <a:pos x="T4" y="T5"/>
              </a:cxn>
            </a:cxnLst>
            <a:rect l="0" t="0" r="r" b="b"/>
            <a:pathLst>
              <a:path w="128904" h="64769">
                <a:moveTo>
                  <a:pt x="0" y="0"/>
                </a:moveTo>
                <a:lnTo>
                  <a:pt x="64353" y="64443"/>
                </a:lnTo>
                <a:lnTo>
                  <a:pt x="128709" y="0"/>
                </a:lnTo>
              </a:path>
            </a:pathLst>
          </a:custGeom>
          <a:noFill/>
          <a:ln w="696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41" name="object 41">
            <a:extLst>
              <a:ext uri="{FF2B5EF4-FFF2-40B4-BE49-F238E27FC236}">
                <a16:creationId xmlns:a16="http://schemas.microsoft.com/office/drawing/2014/main" id="{37F37C7A-C9C6-4A28-B6E5-16992EA7C65A}"/>
              </a:ext>
            </a:extLst>
          </p:cNvPr>
          <p:cNvGraphicFramePr>
            <a:graphicFrameLocks noGrp="1"/>
          </p:cNvGraphicFramePr>
          <p:nvPr/>
        </p:nvGraphicFramePr>
        <p:xfrm>
          <a:off x="377825" y="2320925"/>
          <a:ext cx="3352800" cy="1316038"/>
        </p:xfrm>
        <a:graphic>
          <a:graphicData uri="http://schemas.openxmlformats.org/drawingml/2006/table">
            <a:tbl>
              <a:tblPr firstRow="1" bandRow="1">
                <a:tableStyleId>{2D5ABB26-0587-4C30-8999-92F81FD0307C}</a:tableStyleId>
              </a:tblPr>
              <a:tblGrid>
                <a:gridCol w="1241798">
                  <a:extLst>
                    <a:ext uri="{9D8B030D-6E8A-4147-A177-3AD203B41FA5}">
                      <a16:colId xmlns:a16="http://schemas.microsoft.com/office/drawing/2014/main" val="20000"/>
                    </a:ext>
                  </a:extLst>
                </a:gridCol>
                <a:gridCol w="869182">
                  <a:extLst>
                    <a:ext uri="{9D8B030D-6E8A-4147-A177-3AD203B41FA5}">
                      <a16:colId xmlns:a16="http://schemas.microsoft.com/office/drawing/2014/main" val="20001"/>
                    </a:ext>
                  </a:extLst>
                </a:gridCol>
                <a:gridCol w="1241820">
                  <a:extLst>
                    <a:ext uri="{9D8B030D-6E8A-4147-A177-3AD203B41FA5}">
                      <a16:colId xmlns:a16="http://schemas.microsoft.com/office/drawing/2014/main" val="20002"/>
                    </a:ext>
                  </a:extLst>
                </a:gridCol>
              </a:tblGrid>
              <a:tr h="213270">
                <a:tc gridSpan="2">
                  <a:txBody>
                    <a:bodyPr/>
                    <a:lstStyle/>
                    <a:p>
                      <a:endParaRPr sz="1400">
                        <a:latin typeface="Arial"/>
                        <a:cs typeface="Arial"/>
                      </a:endParaRPr>
                    </a:p>
                  </a:txBody>
                  <a:tcPr marL="0" marR="0" marT="0" marB="0">
                    <a:lnR w="10449">
                      <a:solidFill>
                        <a:srgbClr val="000000"/>
                      </a:solidFill>
                      <a:prstDash val="solid"/>
                    </a:lnR>
                  </a:tcPr>
                </a:tc>
                <a:tc hMerge="1">
                  <a:txBody>
                    <a:bodyPr/>
                    <a:lstStyle/>
                    <a:p>
                      <a:endParaRPr/>
                    </a:p>
                  </a:txBody>
                  <a:tcPr marL="0" marR="0" marT="0" marB="0"/>
                </a:tc>
                <a:tc rowSpan="2">
                  <a:txBody>
                    <a:bodyPr/>
                    <a:lstStyle/>
                    <a:p>
                      <a:pPr marL="25400">
                        <a:lnSpc>
                          <a:spcPct val="100000"/>
                        </a:lnSpc>
                        <a:spcBef>
                          <a:spcPts val="160"/>
                        </a:spcBef>
                      </a:pPr>
                      <a:r>
                        <a:rPr sz="1400" b="1" spc="5" dirty="0">
                          <a:latin typeface="Arial"/>
                          <a:cs typeface="Arial"/>
                        </a:rPr>
                        <a:t>IBaseElement</a:t>
                      </a:r>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extLst>
                  <a:ext uri="{0D108BD9-81ED-4DB2-BD59-A6C34878D82A}">
                    <a16:rowId xmlns:a16="http://schemas.microsoft.com/office/drawing/2014/main" val="10000"/>
                  </a:ext>
                </a:extLst>
              </a:tr>
              <a:tr h="104461">
                <a:tc rowSpan="2">
                  <a:txBody>
                    <a:bodyPr/>
                    <a:lstStyle/>
                    <a:p>
                      <a:pPr marL="244475">
                        <a:lnSpc>
                          <a:spcPct val="100000"/>
                        </a:lnSpc>
                        <a:spcBef>
                          <a:spcPts val="155"/>
                        </a:spcBef>
                      </a:pPr>
                      <a:r>
                        <a:rPr sz="1400" b="1" spc="5" dirty="0">
                          <a:latin typeface="Arial"/>
                          <a:cs typeface="Arial"/>
                        </a:rPr>
                        <a:t>客户</a:t>
                      </a:r>
                      <a:endParaRPr sz="1400">
                        <a:latin typeface="Arial"/>
                        <a:cs typeface="Arial"/>
                      </a:endParaRPr>
                    </a:p>
                  </a:txBody>
                  <a:tcPr marL="0" marR="0" marT="0" marB="0">
                    <a:lnL w="10449">
                      <a:solidFill>
                        <a:srgbClr val="000000"/>
                      </a:solidFill>
                      <a:prstDash val="solid"/>
                    </a:lnL>
                    <a:lnR w="10449">
                      <a:solidFill>
                        <a:srgbClr val="000000"/>
                      </a:solidFill>
                      <a:prstDash val="solid"/>
                    </a:lnR>
                    <a:lnB w="10449">
                      <a:solidFill>
                        <a:srgbClr val="000000"/>
                      </a:solidFill>
                      <a:prstDash val="solid"/>
                    </a:lnB>
                  </a:tcPr>
                </a:tc>
                <a:tc rowSpan="2">
                  <a:txBody>
                    <a:bodyPr/>
                    <a:lstStyle/>
                    <a:p>
                      <a:endParaRPr sz="1400">
                        <a:latin typeface="Arial"/>
                        <a:cs typeface="Arial"/>
                      </a:endParaRPr>
                    </a:p>
                  </a:txBody>
                  <a:tcPr marL="0" marR="0" marT="0" marB="0">
                    <a:lnL w="10449">
                      <a:solidFill>
                        <a:srgbClr val="000000"/>
                      </a:solidFill>
                      <a:prstDash val="solid"/>
                    </a:lnL>
                    <a:lnR w="10449">
                      <a:solidFill>
                        <a:srgbClr val="000000"/>
                      </a:solidFill>
                      <a:prstDash val="solid"/>
                    </a:lnR>
                    <a:lnB w="6966">
                      <a:solidFill>
                        <a:srgbClr val="000000"/>
                      </a:solidFill>
                      <a:prstDash val="solid"/>
                    </a:lnB>
                  </a:tcPr>
                </a:tc>
                <a:tc vMerge="1">
                  <a:txBody>
                    <a:bodyPr/>
                    <a:lstStyle/>
                    <a:p>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extLst>
                  <a:ext uri="{0D108BD9-81ED-4DB2-BD59-A6C34878D82A}">
                    <a16:rowId xmlns:a16="http://schemas.microsoft.com/office/drawing/2014/main" val="10001"/>
                  </a:ext>
                </a:extLst>
              </a:tr>
              <a:tr h="295454">
                <a:tc vMerge="1">
                  <a:txBody>
                    <a:bodyPr/>
                    <a:lstStyle/>
                    <a:p>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tc vMerge="1">
                  <a:txBody>
                    <a:bodyPr/>
                    <a:lstStyle/>
                    <a:p>
                      <a:endParaRPr/>
                    </a:p>
                  </a:txBody>
                  <a:tcPr marL="0" marR="0" marT="0" marB="0">
                    <a:lnL w="10449">
                      <a:solidFill>
                        <a:srgbClr val="000000"/>
                      </a:solidFill>
                      <a:prstDash val="solid"/>
                    </a:lnL>
                    <a:lnR w="10449">
                      <a:solidFill>
                        <a:srgbClr val="000000"/>
                      </a:solidFill>
                      <a:prstDash val="solid"/>
                    </a:lnR>
                    <a:lnB w="6966">
                      <a:solidFill>
                        <a:srgbClr val="000000"/>
                      </a:solidFill>
                      <a:prstDash val="solid"/>
                    </a:lnB>
                  </a:tcPr>
                </a:tc>
                <a:tc>
                  <a:txBody>
                    <a:bodyPr/>
                    <a:lstStyle/>
                    <a:p>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extLst>
                  <a:ext uri="{0D108BD9-81ED-4DB2-BD59-A6C34878D82A}">
                    <a16:rowId xmlns:a16="http://schemas.microsoft.com/office/drawing/2014/main" val="10002"/>
                  </a:ext>
                </a:extLst>
              </a:tr>
              <a:tr h="213270">
                <a:tc>
                  <a:txBody>
                    <a:bodyPr/>
                    <a:lstStyle/>
                    <a:p>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tc rowSpan="2">
                  <a:txBody>
                    <a:bodyPr/>
                    <a:lstStyle/>
                    <a:p>
                      <a:endParaRPr sz="1400">
                        <a:latin typeface="Arial"/>
                        <a:cs typeface="Arial"/>
                      </a:endParaRPr>
                    </a:p>
                  </a:txBody>
                  <a:tcPr marL="0" marR="0" marT="0" marB="0">
                    <a:lnL w="10449">
                      <a:solidFill>
                        <a:srgbClr val="000000"/>
                      </a:solidFill>
                      <a:prstDash val="solid"/>
                    </a:lnL>
                    <a:lnR w="10447">
                      <a:solidFill>
                        <a:srgbClr val="000000"/>
                      </a:solidFill>
                      <a:prstDash val="solid"/>
                    </a:lnR>
                    <a:lnT w="6966">
                      <a:solidFill>
                        <a:srgbClr val="000000"/>
                      </a:solidFill>
                      <a:prstDash val="solid"/>
                    </a:lnT>
                  </a:tcPr>
                </a:tc>
                <a:tc rowSpan="3">
                  <a:txBody>
                    <a:bodyPr/>
                    <a:lstStyle/>
                    <a:p>
                      <a:pPr marL="8890">
                        <a:lnSpc>
                          <a:spcPts val="975"/>
                        </a:lnSpc>
                      </a:pPr>
                      <a:r>
                        <a:rPr sz="1400" spc="5" dirty="0">
                          <a:latin typeface="Arial"/>
                          <a:cs typeface="Arial"/>
                        </a:rPr>
                        <a:t>+ operation1 ()</a:t>
                      </a:r>
                      <a:endParaRPr sz="1400">
                        <a:latin typeface="Arial"/>
                        <a:cs typeface="Arial"/>
                      </a:endParaRPr>
                    </a:p>
                    <a:p>
                      <a:pPr marL="8890">
                        <a:lnSpc>
                          <a:spcPct val="100000"/>
                        </a:lnSpc>
                        <a:spcBef>
                          <a:spcPts val="15"/>
                        </a:spcBef>
                      </a:pPr>
                      <a:r>
                        <a:rPr sz="1400" spc="5" dirty="0">
                          <a:latin typeface="Arial"/>
                          <a:cs typeface="Arial"/>
                        </a:rPr>
                        <a:t>+ operation2 ()</a:t>
                      </a:r>
                      <a:endParaRPr sz="1400">
                        <a:latin typeface="Arial"/>
                        <a:cs typeface="Arial"/>
                      </a:endParaRPr>
                    </a:p>
                    <a:p>
                      <a:pPr marL="8890">
                        <a:lnSpc>
                          <a:spcPct val="100000"/>
                        </a:lnSpc>
                        <a:spcBef>
                          <a:spcPts val="15"/>
                        </a:spcBef>
                      </a:pPr>
                      <a:r>
                        <a:rPr sz="1400" spc="5" dirty="0">
                          <a:latin typeface="Arial"/>
                          <a:cs typeface="Arial"/>
                        </a:rPr>
                        <a:t>+ operationN ()</a:t>
                      </a:r>
                      <a:endParaRPr sz="1400">
                        <a:latin typeface="Arial"/>
                        <a:cs typeface="Arial"/>
                      </a:endParaRPr>
                    </a:p>
                  </a:txBody>
                  <a:tcPr marL="0" marR="0" marT="0" marB="0">
                    <a:lnL w="10447">
                      <a:solidFill>
                        <a:srgbClr val="000000"/>
                      </a:solidFill>
                      <a:prstDash val="solid"/>
                    </a:lnL>
                    <a:lnR w="10447">
                      <a:solidFill>
                        <a:srgbClr val="000000"/>
                      </a:solidFill>
                      <a:prstDash val="solid"/>
                    </a:lnR>
                    <a:lnT w="10449">
                      <a:solidFill>
                        <a:srgbClr val="000000"/>
                      </a:solidFill>
                      <a:prstDash val="solid"/>
                    </a:lnT>
                    <a:lnB w="10447">
                      <a:solidFill>
                        <a:srgbClr val="000000"/>
                      </a:solidFill>
                      <a:prstDash val="solid"/>
                    </a:lnB>
                  </a:tcPr>
                </a:tc>
                <a:extLst>
                  <a:ext uri="{0D108BD9-81ED-4DB2-BD59-A6C34878D82A}">
                    <a16:rowId xmlns:a16="http://schemas.microsoft.com/office/drawing/2014/main" val="10003"/>
                  </a:ext>
                </a:extLst>
              </a:tr>
              <a:tr h="276315">
                <a:tc>
                  <a:txBody>
                    <a:bodyPr/>
                    <a:lstStyle/>
                    <a:p>
                      <a:endParaRPr sz="1400">
                        <a:latin typeface="Arial"/>
                        <a:cs typeface="Arial"/>
                      </a:endParaRPr>
                    </a:p>
                  </a:txBody>
                  <a:tcPr marL="0" marR="0" marT="0" marB="0">
                    <a:lnL w="10449">
                      <a:solidFill>
                        <a:srgbClr val="000000"/>
                      </a:solidFill>
                      <a:prstDash val="solid"/>
                    </a:lnL>
                    <a:lnR w="10449">
                      <a:solidFill>
                        <a:srgbClr val="000000"/>
                      </a:solidFill>
                      <a:prstDash val="solid"/>
                    </a:lnR>
                    <a:lnT w="10449">
                      <a:solidFill>
                        <a:srgbClr val="000000"/>
                      </a:solidFill>
                      <a:prstDash val="solid"/>
                    </a:lnT>
                    <a:lnB w="10449">
                      <a:solidFill>
                        <a:srgbClr val="000000"/>
                      </a:solidFill>
                      <a:prstDash val="solid"/>
                    </a:lnB>
                  </a:tcPr>
                </a:tc>
                <a:tc vMerge="1">
                  <a:txBody>
                    <a:bodyPr/>
                    <a:lstStyle/>
                    <a:p>
                      <a:endParaRPr/>
                    </a:p>
                  </a:txBody>
                  <a:tcPr marL="0" marR="0" marT="0" marB="0">
                    <a:lnL w="10449">
                      <a:solidFill>
                        <a:srgbClr val="000000"/>
                      </a:solidFill>
                      <a:prstDash val="solid"/>
                    </a:lnL>
                    <a:lnR w="10447">
                      <a:solidFill>
                        <a:srgbClr val="000000"/>
                      </a:solidFill>
                      <a:prstDash val="solid"/>
                    </a:lnR>
                    <a:lnT w="6966">
                      <a:solidFill>
                        <a:srgbClr val="000000"/>
                      </a:solidFill>
                      <a:prstDash val="solid"/>
                    </a:lnT>
                  </a:tcPr>
                </a:tc>
                <a:tc vMerge="1">
                  <a:txBody>
                    <a:bodyPr/>
                    <a:lstStyle/>
                    <a:p>
                      <a:endParaRPr/>
                    </a:p>
                  </a:txBody>
                  <a:tcPr marL="0" marR="0" marT="0" marB="0">
                    <a:lnL w="10447">
                      <a:solidFill>
                        <a:srgbClr val="000000"/>
                      </a:solidFill>
                      <a:prstDash val="solid"/>
                    </a:lnL>
                    <a:lnR w="10447">
                      <a:solidFill>
                        <a:srgbClr val="000000"/>
                      </a:solidFill>
                      <a:prstDash val="solid"/>
                    </a:lnR>
                    <a:lnT w="10449">
                      <a:solidFill>
                        <a:srgbClr val="000000"/>
                      </a:solidFill>
                      <a:prstDash val="solid"/>
                    </a:lnT>
                    <a:lnB w="10447">
                      <a:solidFill>
                        <a:srgbClr val="000000"/>
                      </a:solidFill>
                      <a:prstDash val="solid"/>
                    </a:lnB>
                  </a:tcPr>
                </a:tc>
                <a:extLst>
                  <a:ext uri="{0D108BD9-81ED-4DB2-BD59-A6C34878D82A}">
                    <a16:rowId xmlns:a16="http://schemas.microsoft.com/office/drawing/2014/main" val="10004"/>
                  </a:ext>
                </a:extLst>
              </a:tr>
              <a:tr h="213270">
                <a:tc gridSpan="2">
                  <a:txBody>
                    <a:bodyPr/>
                    <a:lstStyle/>
                    <a:p>
                      <a:endParaRPr sz="1400">
                        <a:latin typeface="Arial"/>
                        <a:cs typeface="Arial"/>
                      </a:endParaRPr>
                    </a:p>
                  </a:txBody>
                  <a:tcPr marL="0" marR="0" marT="0" marB="0">
                    <a:lnR w="10447">
                      <a:solidFill>
                        <a:srgbClr val="000000"/>
                      </a:solidFill>
                      <a:prstDash val="solid"/>
                    </a:lnR>
                    <a:lnT w="10449" cap="flat" cmpd="sng" algn="ctr">
                      <a:solidFill>
                        <a:srgbClr val="000000"/>
                      </a:solidFill>
                      <a:prstDash val="solid"/>
                      <a:round/>
                      <a:headEnd type="none" w="med" len="med"/>
                      <a:tailEnd type="none" w="med" len="med"/>
                    </a:lnT>
                  </a:tcPr>
                </a:tc>
                <a:tc hMerge="1">
                  <a:txBody>
                    <a:bodyPr/>
                    <a:lstStyle/>
                    <a:p>
                      <a:endParaRPr/>
                    </a:p>
                  </a:txBody>
                  <a:tcPr marL="0" marR="0" marT="0" marB="0"/>
                </a:tc>
                <a:tc vMerge="1">
                  <a:txBody>
                    <a:bodyPr/>
                    <a:lstStyle/>
                    <a:p>
                      <a:endParaRPr/>
                    </a:p>
                  </a:txBody>
                  <a:tcPr marL="0" marR="0" marT="0" marB="0">
                    <a:lnL w="10447">
                      <a:solidFill>
                        <a:srgbClr val="000000"/>
                      </a:solidFill>
                      <a:prstDash val="solid"/>
                    </a:lnL>
                    <a:lnR w="10447">
                      <a:solidFill>
                        <a:srgbClr val="000000"/>
                      </a:solidFill>
                      <a:prstDash val="solid"/>
                    </a:lnR>
                    <a:lnT w="10449">
                      <a:solidFill>
                        <a:srgbClr val="000000"/>
                      </a:solidFill>
                      <a:prstDash val="solid"/>
                    </a:lnT>
                    <a:lnB w="10447">
                      <a:solidFill>
                        <a:srgbClr val="000000"/>
                      </a:solidFill>
                      <a:prstDash val="solid"/>
                    </a:lnB>
                  </a:tcPr>
                </a:tc>
                <a:extLst>
                  <a:ext uri="{0D108BD9-81ED-4DB2-BD59-A6C34878D82A}">
                    <a16:rowId xmlns:a16="http://schemas.microsoft.com/office/drawing/2014/main" val="10005"/>
                  </a:ext>
                </a:extLst>
              </a:tr>
            </a:tbl>
          </a:graphicData>
        </a:graphic>
      </p:graphicFrame>
      <p:sp>
        <p:nvSpPr>
          <p:cNvPr id="108669" name="object 42">
            <a:extLst>
              <a:ext uri="{FF2B5EF4-FFF2-40B4-BE49-F238E27FC236}">
                <a16:creationId xmlns:a16="http://schemas.microsoft.com/office/drawing/2014/main" id="{FBC037C6-5A24-40AA-8313-A4104133A798}"/>
              </a:ext>
            </a:extLst>
          </p:cNvPr>
          <p:cNvSpPr>
            <a:spLocks/>
          </p:cNvSpPr>
          <p:nvPr/>
        </p:nvSpPr>
        <p:spPr bwMode="auto">
          <a:xfrm>
            <a:off x="6457950" y="3897313"/>
            <a:ext cx="1243013" cy="276225"/>
          </a:xfrm>
          <a:custGeom>
            <a:avLst/>
            <a:gdLst>
              <a:gd name="T0" fmla="*/ 0 w 822325"/>
              <a:gd name="T1" fmla="*/ 501979 h 183514"/>
              <a:gd name="T2" fmla="*/ 2273594 w 822325"/>
              <a:gd name="T3" fmla="*/ 501979 h 183514"/>
              <a:gd name="T4" fmla="*/ 2273594 w 822325"/>
              <a:gd name="T5" fmla="*/ 0 h 183514"/>
              <a:gd name="T6" fmla="*/ 0 w 822325"/>
              <a:gd name="T7" fmla="*/ 0 h 183514"/>
              <a:gd name="T8" fmla="*/ 0 w 822325"/>
              <a:gd name="T9" fmla="*/ 501979 h 183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325" h="183514">
                <a:moveTo>
                  <a:pt x="0" y="183083"/>
                </a:moveTo>
                <a:lnTo>
                  <a:pt x="821753" y="183083"/>
                </a:lnTo>
                <a:lnTo>
                  <a:pt x="821753" y="0"/>
                </a:lnTo>
                <a:lnTo>
                  <a:pt x="0" y="0"/>
                </a:lnTo>
                <a:lnTo>
                  <a:pt x="0" y="183083"/>
                </a:lnTo>
                <a:close/>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670" name="object 43">
            <a:extLst>
              <a:ext uri="{FF2B5EF4-FFF2-40B4-BE49-F238E27FC236}">
                <a16:creationId xmlns:a16="http://schemas.microsoft.com/office/drawing/2014/main" id="{A1C2543B-86F4-4082-B2F3-153B608A5F8E}"/>
              </a:ext>
            </a:extLst>
          </p:cNvPr>
          <p:cNvSpPr>
            <a:spLocks/>
          </p:cNvSpPr>
          <p:nvPr/>
        </p:nvSpPr>
        <p:spPr bwMode="auto">
          <a:xfrm>
            <a:off x="6457950" y="3619500"/>
            <a:ext cx="1243013" cy="277813"/>
          </a:xfrm>
          <a:custGeom>
            <a:avLst/>
            <a:gdLst>
              <a:gd name="T0" fmla="*/ 0 w 822325"/>
              <a:gd name="T1" fmla="*/ 504871 h 183514"/>
              <a:gd name="T2" fmla="*/ 2273594 w 822325"/>
              <a:gd name="T3" fmla="*/ 504871 h 183514"/>
              <a:gd name="T4" fmla="*/ 2273594 w 822325"/>
              <a:gd name="T5" fmla="*/ 0 h 183514"/>
              <a:gd name="T6" fmla="*/ 0 w 822325"/>
              <a:gd name="T7" fmla="*/ 0 h 183514"/>
              <a:gd name="T8" fmla="*/ 0 w 822325"/>
              <a:gd name="T9" fmla="*/ 504871 h 1835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325" h="183514">
                <a:moveTo>
                  <a:pt x="0" y="183083"/>
                </a:moveTo>
                <a:lnTo>
                  <a:pt x="821753" y="183083"/>
                </a:lnTo>
                <a:lnTo>
                  <a:pt x="821753" y="0"/>
                </a:lnTo>
                <a:lnTo>
                  <a:pt x="0" y="0"/>
                </a:lnTo>
                <a:lnTo>
                  <a:pt x="0" y="183083"/>
                </a:lnTo>
                <a:close/>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671" name="object 44">
            <a:extLst>
              <a:ext uri="{FF2B5EF4-FFF2-40B4-BE49-F238E27FC236}">
                <a16:creationId xmlns:a16="http://schemas.microsoft.com/office/drawing/2014/main" id="{1C11011E-59AB-402F-8034-F9F872FDCF73}"/>
              </a:ext>
            </a:extLst>
          </p:cNvPr>
          <p:cNvSpPr>
            <a:spLocks/>
          </p:cNvSpPr>
          <p:nvPr/>
        </p:nvSpPr>
        <p:spPr bwMode="auto">
          <a:xfrm>
            <a:off x="6457950" y="3303588"/>
            <a:ext cx="1239838" cy="315912"/>
          </a:xfrm>
          <a:custGeom>
            <a:avLst/>
            <a:gdLst>
              <a:gd name="T0" fmla="*/ 0 w 821689"/>
              <a:gd name="T1" fmla="*/ 569204 h 210185"/>
              <a:gd name="T2" fmla="*/ 2262657 w 821689"/>
              <a:gd name="T3" fmla="*/ 569204 h 210185"/>
              <a:gd name="T4" fmla="*/ 2262657 w 821689"/>
              <a:gd name="T5" fmla="*/ 0 h 210185"/>
              <a:gd name="T6" fmla="*/ 0 w 821689"/>
              <a:gd name="T7" fmla="*/ 0 h 210185"/>
              <a:gd name="T8" fmla="*/ 0 w 821689"/>
              <a:gd name="T9" fmla="*/ 569204 h 210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1689" h="210185">
                <a:moveTo>
                  <a:pt x="0" y="209876"/>
                </a:moveTo>
                <a:lnTo>
                  <a:pt x="821680" y="209876"/>
                </a:lnTo>
                <a:lnTo>
                  <a:pt x="821680" y="0"/>
                </a:lnTo>
                <a:lnTo>
                  <a:pt x="0" y="0"/>
                </a:lnTo>
                <a:lnTo>
                  <a:pt x="0" y="209876"/>
                </a:lnTo>
              </a:path>
            </a:pathLst>
          </a:custGeom>
          <a:noFill/>
          <a:ln w="1044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5" name="object 45">
            <a:extLst>
              <a:ext uri="{FF2B5EF4-FFF2-40B4-BE49-F238E27FC236}">
                <a16:creationId xmlns:a16="http://schemas.microsoft.com/office/drawing/2014/main" id="{90284AF4-B85A-4DD7-91BC-86A3F60B519B}"/>
              </a:ext>
            </a:extLst>
          </p:cNvPr>
          <p:cNvSpPr txBox="1"/>
          <p:nvPr/>
        </p:nvSpPr>
        <p:spPr>
          <a:xfrm>
            <a:off x="6815138" y="3341688"/>
            <a:ext cx="525462" cy="207962"/>
          </a:xfrm>
          <a:prstGeom prst="rect">
            <a:avLst/>
          </a:prstGeom>
        </p:spPr>
        <p:txBody>
          <a:bodyPr lIns="0" tIns="0" rIns="0" bIns="0">
            <a:spAutoFit/>
          </a:bodyPr>
          <a:lstStyle/>
          <a:p>
            <a:pPr marL="19191">
              <a:defRPr/>
            </a:pPr>
            <a:r>
              <a:rPr sz="1360" b="1" spc="8" dirty="0">
                <a:latin typeface="Arial"/>
                <a:cs typeface="Arial"/>
              </a:rPr>
              <a:t>客户</a:t>
            </a:r>
            <a:endParaRPr sz="1360">
              <a:latin typeface="Arial"/>
              <a:cs typeface="Arial"/>
            </a:endParaRPr>
          </a:p>
        </p:txBody>
      </p:sp>
      <p:sp>
        <p:nvSpPr>
          <p:cNvPr id="108673" name="object 46">
            <a:extLst>
              <a:ext uri="{FF2B5EF4-FFF2-40B4-BE49-F238E27FC236}">
                <a16:creationId xmlns:a16="http://schemas.microsoft.com/office/drawing/2014/main" id="{EDA8856B-54EA-4A42-8991-2F58533733F1}"/>
              </a:ext>
            </a:extLst>
          </p:cNvPr>
          <p:cNvSpPr>
            <a:spLocks/>
          </p:cNvSpPr>
          <p:nvPr/>
        </p:nvSpPr>
        <p:spPr bwMode="auto">
          <a:xfrm>
            <a:off x="7697788" y="3738563"/>
            <a:ext cx="809625" cy="0"/>
          </a:xfrm>
          <a:custGeom>
            <a:avLst/>
            <a:gdLst>
              <a:gd name="T0" fmla="*/ 0 w 534670"/>
              <a:gd name="T1" fmla="*/ 1485054 w 534670"/>
              <a:gd name="T2" fmla="*/ 0 60000 65536"/>
              <a:gd name="T3" fmla="*/ 0 60000 65536"/>
            </a:gdLst>
            <a:ahLst/>
            <a:cxnLst>
              <a:cxn ang="T2">
                <a:pos x="T0" y="0"/>
              </a:cxn>
              <a:cxn ang="T3">
                <a:pos x="T1" y="0"/>
              </a:cxn>
            </a:cxnLst>
            <a:rect l="0" t="0" r="r" b="b"/>
            <a:pathLst>
              <a:path w="534670">
                <a:moveTo>
                  <a:pt x="0" y="0"/>
                </a:moveTo>
                <a:lnTo>
                  <a:pt x="534114" y="0"/>
                </a:lnTo>
              </a:path>
            </a:pathLst>
          </a:custGeom>
          <a:noFill/>
          <a:ln w="69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8674" name="object 47">
            <a:extLst>
              <a:ext uri="{FF2B5EF4-FFF2-40B4-BE49-F238E27FC236}">
                <a16:creationId xmlns:a16="http://schemas.microsoft.com/office/drawing/2014/main" id="{70C9280A-B26E-45C5-9AC0-39B5893B4A08}"/>
              </a:ext>
            </a:extLst>
          </p:cNvPr>
          <p:cNvSpPr>
            <a:spLocks/>
          </p:cNvSpPr>
          <p:nvPr/>
        </p:nvSpPr>
        <p:spPr bwMode="auto">
          <a:xfrm>
            <a:off x="9126538" y="2805113"/>
            <a:ext cx="0" cy="498475"/>
          </a:xfrm>
          <a:custGeom>
            <a:avLst/>
            <a:gdLst>
              <a:gd name="T0" fmla="*/ 0 h 329564"/>
              <a:gd name="T1" fmla="*/ 918069 h 329564"/>
              <a:gd name="T2" fmla="*/ 0 60000 65536"/>
              <a:gd name="T3" fmla="*/ 0 60000 65536"/>
            </a:gdLst>
            <a:ahLst/>
            <a:cxnLst>
              <a:cxn ang="T2">
                <a:pos x="0" y="T0"/>
              </a:cxn>
              <a:cxn ang="T3">
                <a:pos x="0" y="T1"/>
              </a:cxn>
            </a:cxnLst>
            <a:rect l="0" t="0" r="r" b="b"/>
            <a:pathLst>
              <a:path h="329564">
                <a:moveTo>
                  <a:pt x="0" y="0"/>
                </a:moveTo>
                <a:lnTo>
                  <a:pt x="0" y="32918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6387" name="object 48">
            <a:extLst>
              <a:ext uri="{FF2B5EF4-FFF2-40B4-BE49-F238E27FC236}">
                <a16:creationId xmlns:a16="http://schemas.microsoft.com/office/drawing/2014/main" id="{8A5D7CD8-1602-4597-A7D5-584E23552D6F}"/>
              </a:ext>
            </a:extLst>
          </p:cNvPr>
          <p:cNvSpPr txBox="1">
            <a:spLocks noChangeArrowheads="1"/>
          </p:cNvSpPr>
          <p:nvPr/>
        </p:nvSpPr>
        <p:spPr bwMode="auto">
          <a:xfrm>
            <a:off x="1447800" y="6459538"/>
            <a:ext cx="21971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zh-CN" sz="1511">
                <a:latin typeface="黑体" panose="02010609060101010101" pitchFamily="49" charset="-122"/>
                <a:ea typeface="黑体" panose="02010609060101010101" pitchFamily="49" charset="-122"/>
              </a:rPr>
              <a:t>（</a:t>
            </a:r>
            <a:r>
              <a:rPr lang="zh-CN" altLang="zh-CN" sz="1511">
                <a:latin typeface="Times New Roman" panose="02020603050405020304" pitchFamily="18" charset="0"/>
                <a:cs typeface="Times New Roman" panose="02020603050405020304" pitchFamily="18" charset="0"/>
              </a:rPr>
              <a:t>一个</a:t>
            </a:r>
            <a:r>
              <a:rPr lang="zh-CN" altLang="zh-CN" sz="1511">
                <a:latin typeface="黑体" panose="02010609060101010101" pitchFamily="49" charset="-122"/>
                <a:ea typeface="黑体" panose="02010609060101010101" pitchFamily="49" charset="-122"/>
              </a:rPr>
              <a:t>) 普通继承-实现架构</a:t>
            </a:r>
          </a:p>
        </p:txBody>
      </p:sp>
      <p:sp>
        <p:nvSpPr>
          <p:cNvPr id="96388" name="object 49">
            <a:extLst>
              <a:ext uri="{FF2B5EF4-FFF2-40B4-BE49-F238E27FC236}">
                <a16:creationId xmlns:a16="http://schemas.microsoft.com/office/drawing/2014/main" id="{0E3E9757-AD65-4E07-B8B5-32B4BC6EB5B3}"/>
              </a:ext>
            </a:extLst>
          </p:cNvPr>
          <p:cNvSpPr txBox="1">
            <a:spLocks noChangeArrowheads="1"/>
          </p:cNvSpPr>
          <p:nvPr/>
        </p:nvSpPr>
        <p:spPr bwMode="auto">
          <a:xfrm>
            <a:off x="8623300" y="6459538"/>
            <a:ext cx="13192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zh-CN" sz="1511">
                <a:latin typeface="黑体" panose="02010609060101010101" pitchFamily="49" charset="-122"/>
                <a:ea typeface="黑体" panose="02010609060101010101" pitchFamily="49" charset="-122"/>
              </a:rPr>
              <a:t>（</a:t>
            </a:r>
            <a:r>
              <a:rPr lang="zh-CN" altLang="zh-CN" sz="1511">
                <a:latin typeface="Times New Roman" panose="02020603050405020304" pitchFamily="18" charset="0"/>
                <a:cs typeface="Times New Roman" panose="02020603050405020304" pitchFamily="18" charset="0"/>
              </a:rPr>
              <a:t>B</a:t>
            </a:r>
            <a:r>
              <a:rPr lang="zh-CN" altLang="zh-CN" sz="1511">
                <a:latin typeface="黑体" panose="02010609060101010101" pitchFamily="49" charset="-122"/>
                <a:ea typeface="黑体" panose="02010609060101010101" pitchFamily="49" charset="-122"/>
              </a:rPr>
              <a:t>) 反射架构</a:t>
            </a:r>
          </a:p>
        </p:txBody>
      </p:sp>
    </p:spTree>
  </p:cSld>
  <p:clrMapOvr>
    <a:masterClrMapping/>
  </p:clrMapOvr>
</p:sld>
</file>

<file path=ppt/slides/slide7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F0EAED8-7FA5-481D-A92D-609A3A8B2AD8}"/>
              </a:ext>
            </a:extLst>
          </p:cNvPr>
          <p:cNvSpPr txBox="1">
            <a:spLocks noGrp="1"/>
          </p:cNvSpPr>
          <p:nvPr>
            <p:ph type="title"/>
          </p:nvPr>
        </p:nvSpPr>
        <p:spPr>
          <a:xfrm>
            <a:off x="279400" y="0"/>
            <a:ext cx="13047663" cy="930275"/>
          </a:xfrm>
        </p:spPr>
        <p:txBody>
          <a:bodyPr lIns="0" tIns="0" rIns="0" bIns="0" rtlCol="0">
            <a:spAutoFit/>
          </a:bodyPr>
          <a:lstStyle/>
          <a:p>
            <a:pPr marL="19191">
              <a:defRPr/>
            </a:pPr>
            <a:r>
              <a:rPr sz="6044" spc="-8" dirty="0"/>
              <a:t>自 适应</a:t>
            </a:r>
            <a:r>
              <a:rPr sz="6044" spc="-15" dirty="0"/>
              <a:t>风格</a:t>
            </a:r>
            <a:r>
              <a:rPr sz="6044" dirty="0"/>
              <a:t>–</a:t>
            </a:r>
            <a:r>
              <a:rPr sz="6044" spc="-38" dirty="0"/>
              <a:t> </a:t>
            </a:r>
            <a:r>
              <a:rPr sz="6044" spc="-15" dirty="0"/>
              <a:t>反射</a:t>
            </a:r>
          </a:p>
        </p:txBody>
      </p:sp>
      <p:sp>
        <p:nvSpPr>
          <p:cNvPr id="12" name="object 12">
            <a:extLst>
              <a:ext uri="{FF2B5EF4-FFF2-40B4-BE49-F238E27FC236}">
                <a16:creationId xmlns:a16="http://schemas.microsoft.com/office/drawing/2014/main" id="{97854721-681F-4F01-966A-649461F1BDE4}"/>
              </a:ext>
            </a:extLst>
          </p:cNvPr>
          <p:cNvSpPr txBox="1"/>
          <p:nvPr/>
        </p:nvSpPr>
        <p:spPr>
          <a:xfrm>
            <a:off x="1422400" y="1676400"/>
            <a:ext cx="9145588" cy="5494338"/>
          </a:xfrm>
          <a:prstGeom prst="rect">
            <a:avLst/>
          </a:prstGeom>
        </p:spPr>
        <p:txBody>
          <a:bodyPr lIns="0" tIns="0" rIns="0" bIns="0">
            <a:spAutoFit/>
          </a:bodyPr>
          <a:lstStyle/>
          <a:p>
            <a:pPr marL="537336" indent="-518146">
              <a:buFont typeface="Arial"/>
              <a:buChar char="•"/>
              <a:tabLst>
                <a:tab pos="537336" algn="l"/>
              </a:tabLst>
              <a:defRPr/>
            </a:pPr>
            <a:r>
              <a:rPr sz="4396" spc="-8" dirty="0">
                <a:latin typeface="Cambria"/>
                <a:cs typeface="Cambria"/>
              </a:rPr>
              <a:t>优势</a:t>
            </a:r>
            <a:endParaRPr sz="4396" dirty="0">
              <a:latin typeface="Cambria"/>
              <a:cs typeface="Cambria"/>
            </a:endParaRPr>
          </a:p>
          <a:p>
            <a:pPr marL="1141840" lvl="1" indent="-431788">
              <a:spcBef>
                <a:spcPts val="604"/>
              </a:spcBef>
              <a:buFont typeface="Arial"/>
              <a:buChar char="–"/>
              <a:tabLst>
                <a:tab pos="1141840" algn="l"/>
              </a:tabLst>
              <a:defRPr/>
            </a:pPr>
            <a:r>
              <a:rPr sz="3846" dirty="0">
                <a:latin typeface="Cambria"/>
                <a:cs typeface="Cambria"/>
              </a:rPr>
              <a:t>这是很容易添加新的元素或</a:t>
            </a:r>
            <a:r>
              <a:rPr sz="3846" spc="-151" dirty="0">
                <a:latin typeface="Cambria"/>
                <a:cs typeface="Cambria"/>
              </a:rPr>
              <a:t> </a:t>
            </a:r>
            <a:r>
              <a:rPr sz="3846" dirty="0">
                <a:latin typeface="Cambria"/>
                <a:cs typeface="Cambria"/>
              </a:rPr>
              <a:t>属性</a:t>
            </a:r>
          </a:p>
          <a:p>
            <a:pPr marL="1141840" lvl="1" indent="-431788">
              <a:spcBef>
                <a:spcPts val="756"/>
              </a:spcBef>
              <a:buFont typeface="Arial"/>
              <a:buChar char="–"/>
              <a:tabLst>
                <a:tab pos="1141840" algn="l"/>
              </a:tabLst>
              <a:defRPr/>
            </a:pPr>
            <a:r>
              <a:rPr sz="3846" dirty="0">
                <a:latin typeface="Cambria"/>
                <a:cs typeface="Cambria"/>
              </a:rPr>
              <a:t>它支持各种</a:t>
            </a:r>
            <a:r>
              <a:rPr sz="3846" spc="-129" dirty="0">
                <a:latin typeface="Cambria"/>
                <a:cs typeface="Cambria"/>
              </a:rPr>
              <a:t> </a:t>
            </a:r>
            <a:r>
              <a:rPr sz="3846" spc="-91" dirty="0">
                <a:latin typeface="Cambria"/>
                <a:cs typeface="Cambria"/>
              </a:rPr>
              <a:t>莫笛</a:t>
            </a:r>
            <a:r>
              <a:rPr lang="en-US" sz="3846" spc="-91" dirty="0">
                <a:latin typeface="Cambria"/>
                <a:cs typeface="Cambria"/>
              </a:rPr>
              <a:t>上网</a:t>
            </a:r>
            <a:r>
              <a:rPr sz="3846" spc="-91" dirty="0">
                <a:latin typeface="Cambria"/>
                <a:cs typeface="Cambria"/>
              </a:rPr>
              <a:t>阳离子</a:t>
            </a:r>
            <a:endParaRPr sz="3846" dirty="0">
              <a:latin typeface="Cambria"/>
              <a:cs typeface="Cambria"/>
            </a:endParaRPr>
          </a:p>
          <a:p>
            <a:pPr lvl="1">
              <a:buFont typeface="Arial"/>
              <a:buChar char="–"/>
              <a:defRPr/>
            </a:pPr>
            <a:endParaRPr sz="3846" dirty="0">
              <a:latin typeface="Times New Roman"/>
              <a:cs typeface="Times New Roman"/>
            </a:endParaRPr>
          </a:p>
          <a:p>
            <a:pPr marL="537336" indent="-518146">
              <a:spcBef>
                <a:spcPts val="1806"/>
              </a:spcBef>
              <a:buFont typeface="Arial"/>
              <a:buChar char="•"/>
              <a:tabLst>
                <a:tab pos="537336" algn="l"/>
              </a:tabLst>
              <a:defRPr/>
            </a:pPr>
            <a:r>
              <a:rPr sz="4396" spc="-8" dirty="0">
                <a:latin typeface="Cambria"/>
                <a:cs typeface="Cambria"/>
              </a:rPr>
              <a:t>缺点</a:t>
            </a:r>
            <a:endParaRPr sz="4396" dirty="0">
              <a:latin typeface="Cambria"/>
              <a:cs typeface="Cambria"/>
            </a:endParaRPr>
          </a:p>
          <a:p>
            <a:pPr marL="1141840" lvl="1" indent="-431788">
              <a:spcBef>
                <a:spcPts val="643"/>
              </a:spcBef>
              <a:buFont typeface="Arial"/>
              <a:buChar char="–"/>
              <a:tabLst>
                <a:tab pos="1141840" algn="l"/>
              </a:tabLst>
              <a:defRPr/>
            </a:pPr>
            <a:r>
              <a:rPr sz="3846" dirty="0">
                <a:latin typeface="Cambria"/>
                <a:cs typeface="Cambria"/>
              </a:rPr>
              <a:t>低</a:t>
            </a:r>
            <a:r>
              <a:rPr sz="3846" spc="-151" dirty="0">
                <a:latin typeface="Cambria"/>
                <a:cs typeface="Cambria"/>
              </a:rPr>
              <a:t> </a:t>
            </a:r>
            <a:r>
              <a:rPr sz="3846" dirty="0">
                <a:latin typeface="Cambria"/>
                <a:cs typeface="Cambria"/>
              </a:rPr>
              <a:t>性能</a:t>
            </a:r>
          </a:p>
          <a:p>
            <a:pPr marL="1141840" lvl="1" indent="-431788">
              <a:spcBef>
                <a:spcPts val="756"/>
              </a:spcBef>
              <a:buFont typeface="Arial"/>
              <a:buChar char="–"/>
              <a:tabLst>
                <a:tab pos="1141840" algn="l"/>
              </a:tabLst>
              <a:defRPr/>
            </a:pPr>
            <a:r>
              <a:rPr sz="3846" dirty="0">
                <a:latin typeface="Cambria"/>
                <a:cs typeface="Cambria"/>
              </a:rPr>
              <a:t>复杂的结构</a:t>
            </a:r>
            <a:r>
              <a:rPr sz="3846" spc="-151" dirty="0">
                <a:latin typeface="Cambria"/>
                <a:cs typeface="Cambria"/>
              </a:rPr>
              <a:t> </a:t>
            </a:r>
            <a:r>
              <a:rPr sz="3846" dirty="0">
                <a:latin typeface="Cambria"/>
                <a:cs typeface="Cambria"/>
              </a:rPr>
              <a:t>类</a:t>
            </a:r>
          </a:p>
        </p:txBody>
      </p:sp>
    </p:spTree>
  </p:cSld>
  <p:clrMapOvr>
    <a:masterClrMapping/>
  </p:clrMapOvr>
</p:sld>
</file>

<file path=ppt/slides/slide7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0">
            <a:extLst>
              <a:ext uri="{FF2B5EF4-FFF2-40B4-BE49-F238E27FC236}">
                <a16:creationId xmlns:a16="http://schemas.microsoft.com/office/drawing/2014/main" id="{47229416-1835-4779-A3C6-3534FCD117A9}"/>
              </a:ext>
            </a:extLst>
          </p:cNvPr>
          <p:cNvSpPr>
            <a:spLocks noGrp="1"/>
          </p:cNvSpPr>
          <p:nvPr>
            <p:ph type="title"/>
          </p:nvPr>
        </p:nvSpPr>
        <p:spPr>
          <a:xfrm>
            <a:off x="203200" y="2819400"/>
            <a:ext cx="13182600" cy="1543050"/>
          </a:xfrm>
        </p:spPr>
        <p:txBody>
          <a:bodyPr/>
          <a:lstStyle/>
          <a:p>
            <a:pPr marL="36513" eaLnBrk="1" hangingPunct="1">
              <a:spcBef>
                <a:spcPts val="288"/>
              </a:spcBef>
            </a:pPr>
            <a:r>
              <a:rPr lang="en-US" altLang="en-US" sz="88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事务处理</a:t>
            </a:r>
            <a:endParaRPr lang="en-US" altLang="zh-CN" sz="9600"/>
          </a:p>
        </p:txBody>
      </p:sp>
    </p:spTree>
  </p:cSld>
  <p:clrMapOvr>
    <a:masterClrMapping/>
  </p:clrMapOvr>
  <p:transition spd="slow">
    <p:fade/>
  </p:transition>
</p:sld>
</file>

<file path=ppt/slides/slide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a:extLst>
              <a:ext uri="{FF2B5EF4-FFF2-40B4-BE49-F238E27FC236}">
                <a16:creationId xmlns:a16="http://schemas.microsoft.com/office/drawing/2014/main" id="{85404C64-6B4A-4685-A471-E44CD54640D3}"/>
              </a:ext>
            </a:extLst>
          </p:cNvPr>
          <p:cNvSpPr>
            <a:spLocks/>
          </p:cNvSpPr>
          <p:nvPr>
            <p:ph type="title"/>
          </p:nvPr>
        </p:nvSpPr>
        <p:spPr>
          <a:xfrm>
            <a:off x="508000" y="76200"/>
            <a:ext cx="12725400"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400" b="1">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事务处理体系结构模式</a:t>
            </a:r>
            <a:endParaRPr lang="en-US" altLang="en-US" sz="8000">
              <a:ea typeface="宋体" panose="02010600030101010101" pitchFamily="2" charset="-122"/>
            </a:endParaRPr>
          </a:p>
        </p:txBody>
      </p:sp>
      <p:sp>
        <p:nvSpPr>
          <p:cNvPr id="20486" name="Rectangle 5">
            <a:extLst>
              <a:ext uri="{FF2B5EF4-FFF2-40B4-BE49-F238E27FC236}">
                <a16:creationId xmlns:a16="http://schemas.microsoft.com/office/drawing/2014/main" id="{73E1C314-8FB6-46C1-B42E-CA937BC232B7}"/>
              </a:ext>
            </a:extLst>
          </p:cNvPr>
          <p:cNvSpPr>
            <a:spLocks noGrp="1"/>
          </p:cNvSpPr>
          <p:nvPr>
            <p:ph type="body" idx="1"/>
          </p:nvPr>
        </p:nvSpPr>
        <p:spPr>
          <a:xfrm>
            <a:off x="736600" y="1371600"/>
            <a:ext cx="12649200" cy="54403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514657" indent="-514657" defTabSz="1036290" eaLnBrk="1">
              <a:spcBef>
                <a:spcPts val="680"/>
              </a:spcBef>
              <a:defRPr/>
            </a:pPr>
            <a:r>
              <a:rPr lang="en-US" altLang="en-US" sz="3173" b="1" dirty="0">
                <a:latin typeface="Times New Roman" panose="02020603050405020304" pitchFamily="18" charset="0"/>
                <a:cs typeface="Times New Roman" panose="02020603050405020304" pitchFamily="18" charset="0"/>
                <a:sym typeface="Times New Roman" panose="02020603050405020304" pitchFamily="18" charset="0"/>
              </a:rPr>
              <a:t>一个过程读取一系列输入。</a:t>
            </a:r>
          </a:p>
          <a:p>
            <a:pPr marL="478564" lvl="1" indent="-262671"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每个输入都描述了一个</a:t>
            </a:r>
            <a:r>
              <a:rPr lang="en-US" altLang="en-US" sz="2720" i="1" dirty="0">
                <a:latin typeface="Times New Roman" panose="02020603050405020304" pitchFamily="18" charset="0"/>
                <a:cs typeface="Times New Roman" panose="02020603050405020304" pitchFamily="18" charset="0"/>
                <a:sym typeface="Times New Roman" panose="02020603050405020304" pitchFamily="18" charset="0"/>
              </a:rPr>
              <a:t>交易</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–通常 (例如) 的命令可能</a:t>
            </a:r>
            <a:r>
              <a:rPr lang="en-US" altLang="en-US" sz="2720" b="1" u="sng" dirty="0">
                <a:latin typeface="Times New Roman" panose="02020603050405020304" pitchFamily="18" charset="0"/>
                <a:cs typeface="Times New Roman" panose="02020603050405020304" pitchFamily="18" charset="0"/>
                <a:sym typeface="Times New Roman" panose="02020603050405020304" pitchFamily="18" charset="0"/>
              </a:rPr>
              <a:t>改变</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系统存储的一些数据</a:t>
            </a:r>
          </a:p>
          <a:p>
            <a:pPr marL="478564" lvl="1" indent="-262671" defTabSz="1036290" eaLnBrk="1">
              <a:spcBef>
                <a:spcPts val="567"/>
              </a:spcBef>
              <a:buFontTx/>
              <a:buChar char="•"/>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478564" lvl="1" indent="-262671"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通常事务来</a:t>
            </a:r>
            <a:r>
              <a:rPr lang="en-US" altLang="en-US" sz="2720" b="1" u="sng" dirty="0">
                <a:latin typeface="Times New Roman" panose="02020603050405020304" pitchFamily="18" charset="0"/>
                <a:cs typeface="Times New Roman" panose="02020603050405020304" pitchFamily="18" charset="0"/>
                <a:sym typeface="Times New Roman" panose="02020603050405020304" pitchFamily="18" charset="0"/>
              </a:rPr>
              <a:t>一对一</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 一般</a:t>
            </a:r>
            <a:r>
              <a:rPr lang="en-US" altLang="en-US" sz="2720" b="1" u="sng" dirty="0">
                <a:latin typeface="Times New Roman" panose="02020603050405020304" pitchFamily="18" charset="0"/>
                <a:cs typeface="Times New Roman" panose="02020603050405020304" pitchFamily="18" charset="0"/>
                <a:sym typeface="Times New Roman" panose="02020603050405020304" pitchFamily="18" charset="0"/>
              </a:rPr>
              <a:t>原子</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a:t>
            </a:r>
          </a:p>
          <a:p>
            <a:pPr marL="737637" lvl="2" indent="-262671"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这样做, 然后, 然后另一件事。 添加、更改、删除..。</a:t>
            </a:r>
          </a:p>
          <a:p>
            <a:pPr marL="478564" lvl="1" indent="-262671" defTabSz="1036290" eaLnBrk="1">
              <a:spcBef>
                <a:spcPts val="567"/>
              </a:spcBef>
              <a:buFontTx/>
              <a:buChar char="•"/>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478564" lvl="1" indent="-262671"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一个</a:t>
            </a:r>
            <a:r>
              <a:rPr lang="en-US" altLang="en-US" sz="2720" b="1" i="1" u="sng" dirty="0">
                <a:latin typeface="Times New Roman" panose="02020603050405020304" pitchFamily="18" charset="0"/>
                <a:cs typeface="Times New Roman" panose="02020603050405020304" pitchFamily="18" charset="0"/>
                <a:sym typeface="Times New Roman" panose="02020603050405020304" pitchFamily="18" charset="0"/>
              </a:rPr>
              <a:t>事务调度程序</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简单地处理事务并将该事务 "交给" 特定的</a:t>
            </a:r>
            <a:r>
              <a:rPr lang="en-US" altLang="en-US" sz="2720" b="1" i="1" u="sng" dirty="0">
                <a:latin typeface="Times New Roman" panose="02020603050405020304" pitchFamily="18" charset="0"/>
                <a:cs typeface="Times New Roman" panose="02020603050405020304" pitchFamily="18" charset="0"/>
                <a:sym typeface="Times New Roman" panose="02020603050405020304" pitchFamily="18" charset="0"/>
              </a:rPr>
              <a:t>事务处理程序</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专为 "</a:t>
            </a:r>
            <a:r>
              <a:rPr lang="en-US" altLang="en-US" sz="272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处理</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"那种交易</a:t>
            </a:r>
            <a:r>
              <a:rPr lang="en-US" altLang="en-US" sz="2720" b="1" i="1" dirty="0">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2720" i="1" dirty="0">
              <a:latin typeface="Times New Roman" panose="02020603050405020304" pitchFamily="18" charset="0"/>
              <a:cs typeface="Times New Roman" panose="02020603050405020304" pitchFamily="18" charset="0"/>
              <a:sym typeface="Times New Roman" panose="02020603050405020304" pitchFamily="18" charset="0"/>
            </a:endParaRPr>
          </a:p>
          <a:p>
            <a:pPr marL="478564" lvl="1" indent="-262671" defTabSz="1036290" eaLnBrk="1">
              <a:spcBef>
                <a:spcPts val="567"/>
              </a:spcBef>
              <a:buFontTx/>
              <a:buChar char="•"/>
              <a:defRPr/>
            </a:pPr>
            <a:endParaRPr lang="en-US" altLang="en-US" sz="2720" i="1" dirty="0">
              <a:latin typeface="Times New Roman" panose="02020603050405020304" pitchFamily="18" charset="0"/>
              <a:cs typeface="Times New Roman" panose="02020603050405020304" pitchFamily="18" charset="0"/>
              <a:sym typeface="Times New Roman" panose="02020603050405020304" pitchFamily="18" charset="0"/>
            </a:endParaRPr>
          </a:p>
          <a:p>
            <a:pPr marL="478564" lvl="1" indent="-262671" defTabSz="1036290" eaLnBrk="1">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的</a:t>
            </a:r>
            <a:r>
              <a:rPr lang="en-US" altLang="en-US" sz="2720" b="1" i="1" u="sng" dirty="0">
                <a:latin typeface="Times New Roman" panose="02020603050405020304" pitchFamily="18" charset="0"/>
                <a:cs typeface="Times New Roman" panose="02020603050405020304" pitchFamily="18" charset="0"/>
                <a:sym typeface="Times New Roman" panose="02020603050405020304" pitchFamily="18" charset="0"/>
              </a:rPr>
              <a:t>交易</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720" b="1" i="1" u="sng" dirty="0">
                <a:latin typeface="Times New Roman" panose="02020603050405020304" pitchFamily="18" charset="0"/>
                <a:cs typeface="Times New Roman" panose="02020603050405020304" pitchFamily="18" charset="0"/>
                <a:sym typeface="Times New Roman" panose="02020603050405020304" pitchFamily="18" charset="0"/>
              </a:rPr>
              <a:t>处理</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r 是专门设计和实现的, 用于处理 "a" 特定类型的事务。</a:t>
            </a:r>
            <a:endParaRPr lang="en-US" altLang="en-US" sz="4121" dirty="0"/>
          </a:p>
        </p:txBody>
      </p:sp>
    </p:spTree>
  </p:cSld>
  <p:clrMapOvr>
    <a:masterClrMapping/>
  </p:clrMapOvr>
  <p:transition spd="med"/>
</p:sld>
</file>

<file path=ppt/slides/slide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a:extLst>
              <a:ext uri="{FF2B5EF4-FFF2-40B4-BE49-F238E27FC236}">
                <a16:creationId xmlns:a16="http://schemas.microsoft.com/office/drawing/2014/main" id="{3936B8CF-2A1B-4DA4-B470-FC07423439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1274763"/>
            <a:ext cx="7905750" cy="648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extBox 4">
            <a:extLst>
              <a:ext uri="{FF2B5EF4-FFF2-40B4-BE49-F238E27FC236}">
                <a16:creationId xmlns:a16="http://schemas.microsoft.com/office/drawing/2014/main" id="{71DEC84F-AFDD-4A01-A578-D19291D622A5}"/>
              </a:ext>
            </a:extLst>
          </p:cNvPr>
          <p:cNvSpPr txBox="1">
            <a:spLocks noChangeArrowheads="1"/>
          </p:cNvSpPr>
          <p:nvPr/>
        </p:nvSpPr>
        <p:spPr bwMode="auto">
          <a:xfrm>
            <a:off x="355600" y="228600"/>
            <a:ext cx="10415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eaLnBrk="1">
              <a:defRPr/>
            </a:pPr>
            <a:r>
              <a:rPr lang="en-US" altLang="zh-CN" sz="4000" dirty="0">
                <a:solidFill>
                  <a:srgbClr val="FF0000"/>
                </a:solidFill>
                <a:latin typeface="+mj-lt"/>
                <a:ea typeface="宋体" panose="02010600030101010101" pitchFamily="2" charset="-122"/>
              </a:rPr>
              <a:t>单个程序体系结构中的事务</a:t>
            </a:r>
          </a:p>
        </p:txBody>
      </p:sp>
    </p:spTree>
  </p:cSld>
  <p:clrMapOvr>
    <a:masterClrMapping/>
  </p:clrMapOvr>
</p:sld>
</file>

<file path=ppt/slides/slide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a:extLst>
              <a:ext uri="{FF2B5EF4-FFF2-40B4-BE49-F238E27FC236}">
                <a16:creationId xmlns:a16="http://schemas.microsoft.com/office/drawing/2014/main" id="{8783D0AD-58C6-41BA-9AD9-68C0B0B527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8675" y="1381125"/>
            <a:ext cx="8204200" cy="492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a:extLst>
              <a:ext uri="{FF2B5EF4-FFF2-40B4-BE49-F238E27FC236}">
                <a16:creationId xmlns:a16="http://schemas.microsoft.com/office/drawing/2014/main" id="{E81B95C1-353A-4D23-8622-392524ECCB09}"/>
              </a:ext>
            </a:extLst>
          </p:cNvPr>
          <p:cNvSpPr>
            <a:spLocks/>
          </p:cNvSpPr>
          <p:nvPr>
            <p:ph type="title"/>
          </p:nvPr>
        </p:nvSpPr>
        <p:spPr>
          <a:xfrm>
            <a:off x="889000" y="34925"/>
            <a:ext cx="12420600" cy="1035050"/>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事务调度员-一些复杂性</a:t>
            </a:r>
            <a:endParaRPr lang="en-US" altLang="en-US" sz="6600">
              <a:ea typeface="宋体" panose="02010600030101010101" pitchFamily="2" charset="-122"/>
            </a:endParaRPr>
          </a:p>
        </p:txBody>
      </p:sp>
      <p:sp>
        <p:nvSpPr>
          <p:cNvPr id="23558" name="Rectangle 5">
            <a:extLst>
              <a:ext uri="{FF2B5EF4-FFF2-40B4-BE49-F238E27FC236}">
                <a16:creationId xmlns:a16="http://schemas.microsoft.com/office/drawing/2014/main" id="{17965F27-3223-4546-90DA-2CD445B68D38}"/>
              </a:ext>
            </a:extLst>
          </p:cNvPr>
          <p:cNvSpPr>
            <a:spLocks noGrp="1"/>
          </p:cNvSpPr>
          <p:nvPr>
            <p:ph type="body" idx="1"/>
          </p:nvPr>
        </p:nvSpPr>
        <p:spPr>
          <a:xfrm>
            <a:off x="1574800" y="1552575"/>
            <a:ext cx="10972800" cy="561498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514657" indent="-514657"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评论：</a:t>
            </a:r>
          </a:p>
          <a:p>
            <a:pPr marL="514657" indent="-514657" defTabSz="1036290" eaLnBrk="1">
              <a:lnSpc>
                <a:spcPct val="90000"/>
              </a:lnSpc>
              <a:spcBef>
                <a:spcPts val="567"/>
              </a:spcBef>
              <a:buFontTx/>
              <a:buChar char="•"/>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390408" lvl="1" indent="-174515"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在线程环境中, 许多事务可能处于 "正在处理" 中,</a:t>
            </a:r>
            <a:r>
              <a:rPr lang="en-US" altLang="en-US" sz="2720" u="sng" dirty="0">
                <a:latin typeface="Times New Roman" panose="02020603050405020304" pitchFamily="18" charset="0"/>
                <a:cs typeface="Times New Roman" panose="02020603050405020304" pitchFamily="18" charset="0"/>
                <a:sym typeface="Times New Roman" panose="02020603050405020304" pitchFamily="18" charset="0"/>
              </a:rPr>
              <a:t>要修改的数据必须</a:t>
            </a:r>
            <a:r>
              <a:rPr lang="en-US" altLang="en-US" sz="2720" i="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锁</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和</a:t>
            </a:r>
            <a:r>
              <a:rPr lang="en-US" altLang="en-US" sz="2720" i="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释放</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酌情。 额外的复杂性。</a:t>
            </a:r>
          </a:p>
          <a:p>
            <a:pPr marL="390408" lvl="1" indent="-174515" defTabSz="1036290" eaLnBrk="1">
              <a:lnSpc>
                <a:spcPct val="90000"/>
              </a:lnSpc>
              <a:spcBef>
                <a:spcPts val="567"/>
              </a:spcBef>
              <a:buFontTx/>
              <a:buChar char="•"/>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390408" lvl="1" indent="-174515"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特别复杂, 当应用程序需要</a:t>
            </a:r>
            <a:r>
              <a:rPr lang="en-US" altLang="en-US" sz="2720" i="1" dirty="0">
                <a:latin typeface="Times New Roman" panose="02020603050405020304" pitchFamily="18" charset="0"/>
                <a:cs typeface="Times New Roman" panose="02020603050405020304" pitchFamily="18" charset="0"/>
                <a:sym typeface="Times New Roman" panose="02020603050405020304" pitchFamily="18" charset="0"/>
              </a:rPr>
              <a:t>执行查询</a:t>
            </a:r>
            <a:r>
              <a:rPr lang="en-US" altLang="en-US" sz="2720" b="1" i="1" u="sng"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之前</a:t>
            </a: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到更新事务, 同时确保数据不被更改.。</a:t>
            </a:r>
          </a:p>
          <a:p>
            <a:pPr marL="390408" lvl="1" indent="-174515" defTabSz="1036290" eaLnBrk="1">
              <a:lnSpc>
                <a:spcPct val="90000"/>
              </a:lnSpc>
              <a:spcBef>
                <a:spcPts val="567"/>
              </a:spcBef>
              <a:defRPr/>
            </a:pPr>
            <a:endParaRPr lang="en-US" altLang="en-US" sz="2720" dirty="0">
              <a:latin typeface="Times New Roman" panose="02020603050405020304" pitchFamily="18" charset="0"/>
              <a:cs typeface="Times New Roman" panose="02020603050405020304" pitchFamily="18" charset="0"/>
              <a:sym typeface="Times New Roman" panose="02020603050405020304" pitchFamily="18" charset="0"/>
            </a:endParaRPr>
          </a:p>
          <a:p>
            <a:pPr marL="390408" lvl="1" indent="-174515" defTabSz="1036290" eaLnBrk="1">
              <a:lnSpc>
                <a:spcPct val="90000"/>
              </a:lnSpc>
              <a:spcBef>
                <a:spcPts val="567"/>
              </a:spcBef>
              <a:buFontTx/>
              <a:buChar char="•"/>
              <a:defRPr/>
            </a:pPr>
            <a:r>
              <a:rPr lang="en-US" altLang="en-US" sz="2720" dirty="0">
                <a:latin typeface="Times New Roman" panose="02020603050405020304" pitchFamily="18" charset="0"/>
                <a:cs typeface="Times New Roman" panose="02020603050405020304" pitchFamily="18" charset="0"/>
                <a:sym typeface="Times New Roman" panose="02020603050405020304" pitchFamily="18" charset="0"/>
              </a:rPr>
              <a:t>有关详细信息, 请参阅数据库书籍。(记录/属性锁定)</a:t>
            </a:r>
            <a:endParaRPr lang="en-US" altLang="en-US" sz="4121" dirty="0"/>
          </a:p>
        </p:txBody>
      </p:sp>
      <p:sp>
        <p:nvSpPr>
          <p:cNvPr id="115716" name="Line 6">
            <a:extLst>
              <a:ext uri="{FF2B5EF4-FFF2-40B4-BE49-F238E27FC236}">
                <a16:creationId xmlns:a16="http://schemas.microsoft.com/office/drawing/2014/main" id="{20CE0EE5-880E-40BF-8FBA-751632359A16}"/>
              </a:ext>
            </a:extLst>
          </p:cNvPr>
          <p:cNvSpPr>
            <a:spLocks noChangeShapeType="1"/>
          </p:cNvSpPr>
          <p:nvPr/>
        </p:nvSpPr>
        <p:spPr bwMode="auto">
          <a:xfrm>
            <a:off x="3338513" y="3773488"/>
            <a:ext cx="742791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spd="med"/>
</p:sld>
</file>

<file path=ppt/slides/slide7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a:extLst>
              <a:ext uri="{FF2B5EF4-FFF2-40B4-BE49-F238E27FC236}">
                <a16:creationId xmlns:a16="http://schemas.microsoft.com/office/drawing/2014/main" id="{04750721-2A7F-4CA8-A3F2-9B94C2C53343}"/>
              </a:ext>
            </a:extLst>
          </p:cNvPr>
          <p:cNvSpPr>
            <a:spLocks/>
          </p:cNvSpPr>
          <p:nvPr>
            <p:ph type="title"/>
          </p:nvPr>
        </p:nvSpPr>
        <p:spPr>
          <a:xfrm>
            <a:off x="665163" y="84138"/>
            <a:ext cx="12796837" cy="1036637"/>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事务处理系统示例</a:t>
            </a:r>
            <a:endParaRPr lang="en-US" altLang="en-US" sz="7200">
              <a:ea typeface="宋体" panose="02010600030101010101" pitchFamily="2" charset="-122"/>
            </a:endParaRPr>
          </a:p>
        </p:txBody>
      </p:sp>
      <p:sp>
        <p:nvSpPr>
          <p:cNvPr id="24582" name="AutoShape 5">
            <a:extLst>
              <a:ext uri="{FF2B5EF4-FFF2-40B4-BE49-F238E27FC236}">
                <a16:creationId xmlns:a16="http://schemas.microsoft.com/office/drawing/2014/main" id="{8824209B-0A30-4B2A-98BB-712BABA153E9}"/>
              </a:ext>
            </a:extLst>
          </p:cNvPr>
          <p:cNvSpPr>
            <a:spLocks/>
          </p:cNvSpPr>
          <p:nvPr/>
        </p:nvSpPr>
        <p:spPr bwMode="auto">
          <a:xfrm>
            <a:off x="3544888" y="3516313"/>
            <a:ext cx="1208087" cy="276225"/>
          </a:xfrm>
          <a:custGeom>
            <a:avLst/>
            <a:gdLst>
              <a:gd name="T0" fmla="*/ 533400 w 21600"/>
              <a:gd name="T1" fmla="*/ 122237 h 21600"/>
              <a:gd name="T2" fmla="*/ 533400 w 21600"/>
              <a:gd name="T3" fmla="*/ 122237 h 21600"/>
              <a:gd name="T4" fmla="*/ 533400 w 21600"/>
              <a:gd name="T5" fmla="*/ 122237 h 21600"/>
              <a:gd name="T6" fmla="*/ 533400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交易</a:t>
            </a:r>
            <a:endParaRPr lang="en-US" altLang="en-US" sz="1360"/>
          </a:p>
        </p:txBody>
      </p:sp>
      <p:sp>
        <p:nvSpPr>
          <p:cNvPr id="24583" name="AutoShape 6">
            <a:extLst>
              <a:ext uri="{FF2B5EF4-FFF2-40B4-BE49-F238E27FC236}">
                <a16:creationId xmlns:a16="http://schemas.microsoft.com/office/drawing/2014/main" id="{90E60DCE-E883-4135-A17E-695CE70C1243}"/>
              </a:ext>
            </a:extLst>
          </p:cNvPr>
          <p:cNvSpPr>
            <a:spLocks/>
          </p:cNvSpPr>
          <p:nvPr/>
        </p:nvSpPr>
        <p:spPr bwMode="auto">
          <a:xfrm>
            <a:off x="3544888" y="3765550"/>
            <a:ext cx="512762" cy="277813"/>
          </a:xfrm>
          <a:custGeom>
            <a:avLst/>
            <a:gdLst>
              <a:gd name="T0" fmla="*/ 226219 w 21600"/>
              <a:gd name="T1" fmla="*/ 122237 h 21600"/>
              <a:gd name="T2" fmla="*/ 226219 w 21600"/>
              <a:gd name="T3" fmla="*/ 122237 h 21600"/>
              <a:gd name="T4" fmla="*/ 226219 w 21600"/>
              <a:gd name="T5" fmla="*/ 122237 h 21600"/>
              <a:gd name="T6" fmla="*/ 226219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输入</a:t>
            </a:r>
            <a:endParaRPr lang="en-US" altLang="en-US" sz="1360"/>
          </a:p>
        </p:txBody>
      </p:sp>
      <p:sp>
        <p:nvSpPr>
          <p:cNvPr id="116741" name="AutoShape 7">
            <a:extLst>
              <a:ext uri="{FF2B5EF4-FFF2-40B4-BE49-F238E27FC236}">
                <a16:creationId xmlns:a16="http://schemas.microsoft.com/office/drawing/2014/main" id="{D7736A06-35E1-4CF9-966A-6676060D0BE6}"/>
              </a:ext>
            </a:extLst>
          </p:cNvPr>
          <p:cNvSpPr>
            <a:spLocks/>
          </p:cNvSpPr>
          <p:nvPr/>
        </p:nvSpPr>
        <p:spPr bwMode="auto">
          <a:xfrm>
            <a:off x="3382963" y="3403600"/>
            <a:ext cx="1500187" cy="823913"/>
          </a:xfrm>
          <a:custGeom>
            <a:avLst/>
            <a:gdLst>
              <a:gd name="T0" fmla="*/ 2147483646 w 21600"/>
              <a:gd name="T1" fmla="*/ 529004251 h 21600"/>
              <a:gd name="T2" fmla="*/ 2147483646 w 21600"/>
              <a:gd name="T3" fmla="*/ 529004251 h 21600"/>
              <a:gd name="T4" fmla="*/ 2147483646 w 21600"/>
              <a:gd name="T5" fmla="*/ 529004251 h 21600"/>
              <a:gd name="T6" fmla="*/ 2147483646 w 21600"/>
              <a:gd name="T7" fmla="*/ 5290042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42" name="AutoShape 8">
            <a:extLst>
              <a:ext uri="{FF2B5EF4-FFF2-40B4-BE49-F238E27FC236}">
                <a16:creationId xmlns:a16="http://schemas.microsoft.com/office/drawing/2014/main" id="{D341A9EB-8EE2-4423-9ACD-1F11B49ED922}"/>
              </a:ext>
            </a:extLst>
          </p:cNvPr>
          <p:cNvSpPr>
            <a:spLocks/>
          </p:cNvSpPr>
          <p:nvPr/>
        </p:nvSpPr>
        <p:spPr bwMode="auto">
          <a:xfrm>
            <a:off x="3195638" y="3890963"/>
            <a:ext cx="274637" cy="149225"/>
          </a:xfrm>
          <a:custGeom>
            <a:avLst/>
            <a:gdLst>
              <a:gd name="T0" fmla="*/ 19678466 w 21600"/>
              <a:gd name="T1" fmla="*/ 3146596 h 21600"/>
              <a:gd name="T2" fmla="*/ 19678466 w 21600"/>
              <a:gd name="T3" fmla="*/ 3146596 h 21600"/>
              <a:gd name="T4" fmla="*/ 19678466 w 21600"/>
              <a:gd name="T5" fmla="*/ 3146596 h 21600"/>
              <a:gd name="T6" fmla="*/ 19678466 w 21600"/>
              <a:gd name="T7" fmla="*/ 314659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43" name="AutoShape 9">
            <a:extLst>
              <a:ext uri="{FF2B5EF4-FFF2-40B4-BE49-F238E27FC236}">
                <a16:creationId xmlns:a16="http://schemas.microsoft.com/office/drawing/2014/main" id="{94C18269-4DEC-486A-9E56-AA38A0C76979}"/>
              </a:ext>
            </a:extLst>
          </p:cNvPr>
          <p:cNvSpPr>
            <a:spLocks/>
          </p:cNvSpPr>
          <p:nvPr/>
        </p:nvSpPr>
        <p:spPr bwMode="auto">
          <a:xfrm>
            <a:off x="3208338" y="3903663"/>
            <a:ext cx="249237" cy="125412"/>
          </a:xfrm>
          <a:custGeom>
            <a:avLst/>
            <a:gdLst>
              <a:gd name="T0" fmla="*/ 14739692 w 21600"/>
              <a:gd name="T1" fmla="*/ 1827630 h 21600"/>
              <a:gd name="T2" fmla="*/ 14739692 w 21600"/>
              <a:gd name="T3" fmla="*/ 1827630 h 21600"/>
              <a:gd name="T4" fmla="*/ 14739692 w 21600"/>
              <a:gd name="T5" fmla="*/ 1827630 h 21600"/>
              <a:gd name="T6" fmla="*/ 14739692 w 21600"/>
              <a:gd name="T7" fmla="*/ 182763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587" name="AutoShape 10">
            <a:extLst>
              <a:ext uri="{FF2B5EF4-FFF2-40B4-BE49-F238E27FC236}">
                <a16:creationId xmlns:a16="http://schemas.microsoft.com/office/drawing/2014/main" id="{1C9BC952-FD31-432D-8D7F-83F2312479AC}"/>
              </a:ext>
            </a:extLst>
          </p:cNvPr>
          <p:cNvSpPr>
            <a:spLocks/>
          </p:cNvSpPr>
          <p:nvPr/>
        </p:nvSpPr>
        <p:spPr bwMode="auto">
          <a:xfrm>
            <a:off x="6992938" y="3490913"/>
            <a:ext cx="1209675" cy="276225"/>
          </a:xfrm>
          <a:custGeom>
            <a:avLst/>
            <a:gdLst>
              <a:gd name="T0" fmla="*/ 533400 w 21600"/>
              <a:gd name="T1" fmla="*/ 122237 h 21600"/>
              <a:gd name="T2" fmla="*/ 533400 w 21600"/>
              <a:gd name="T3" fmla="*/ 122237 h 21600"/>
              <a:gd name="T4" fmla="*/ 533400 w 21600"/>
              <a:gd name="T5" fmla="*/ 122237 h 21600"/>
              <a:gd name="T6" fmla="*/ 533400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交易</a:t>
            </a:r>
            <a:endParaRPr lang="en-US" altLang="en-US" sz="1360"/>
          </a:p>
        </p:txBody>
      </p:sp>
      <p:sp>
        <p:nvSpPr>
          <p:cNvPr id="24588" name="AutoShape 11">
            <a:extLst>
              <a:ext uri="{FF2B5EF4-FFF2-40B4-BE49-F238E27FC236}">
                <a16:creationId xmlns:a16="http://schemas.microsoft.com/office/drawing/2014/main" id="{F29A7EA2-BA5C-41B5-BB0A-DC04FD67DCFF}"/>
              </a:ext>
            </a:extLst>
          </p:cNvPr>
          <p:cNvSpPr>
            <a:spLocks/>
          </p:cNvSpPr>
          <p:nvPr/>
        </p:nvSpPr>
        <p:spPr bwMode="auto">
          <a:xfrm>
            <a:off x="6992938" y="3740150"/>
            <a:ext cx="1076325" cy="277813"/>
          </a:xfrm>
          <a:custGeom>
            <a:avLst/>
            <a:gdLst>
              <a:gd name="T0" fmla="*/ 474663 w 21600"/>
              <a:gd name="T1" fmla="*/ 122237 h 21600"/>
              <a:gd name="T2" fmla="*/ 474663 w 21600"/>
              <a:gd name="T3" fmla="*/ 122237 h 21600"/>
              <a:gd name="T4" fmla="*/ 474663 w 21600"/>
              <a:gd name="T5" fmla="*/ 122237 h 21600"/>
              <a:gd name="T6" fmla="*/ 474663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调度</a:t>
            </a:r>
            <a:endParaRPr lang="en-US" altLang="en-US" sz="1360"/>
          </a:p>
        </p:txBody>
      </p:sp>
      <p:sp>
        <p:nvSpPr>
          <p:cNvPr id="116746" name="AutoShape 12">
            <a:extLst>
              <a:ext uri="{FF2B5EF4-FFF2-40B4-BE49-F238E27FC236}">
                <a16:creationId xmlns:a16="http://schemas.microsoft.com/office/drawing/2014/main" id="{85C21752-5DB5-482E-B7FB-A1A3A82E6BB8}"/>
              </a:ext>
            </a:extLst>
          </p:cNvPr>
          <p:cNvSpPr>
            <a:spLocks/>
          </p:cNvSpPr>
          <p:nvPr/>
        </p:nvSpPr>
        <p:spPr bwMode="auto">
          <a:xfrm>
            <a:off x="6805613" y="3403600"/>
            <a:ext cx="1425575" cy="823913"/>
          </a:xfrm>
          <a:custGeom>
            <a:avLst/>
            <a:gdLst>
              <a:gd name="T0" fmla="*/ 2147483646 w 21600"/>
              <a:gd name="T1" fmla="*/ 529004251 h 21600"/>
              <a:gd name="T2" fmla="*/ 2147483646 w 21600"/>
              <a:gd name="T3" fmla="*/ 529004251 h 21600"/>
              <a:gd name="T4" fmla="*/ 2147483646 w 21600"/>
              <a:gd name="T5" fmla="*/ 529004251 h 21600"/>
              <a:gd name="T6" fmla="*/ 2147483646 w 21600"/>
              <a:gd name="T7" fmla="*/ 52900425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590" name="AutoShape 13">
            <a:extLst>
              <a:ext uri="{FF2B5EF4-FFF2-40B4-BE49-F238E27FC236}">
                <a16:creationId xmlns:a16="http://schemas.microsoft.com/office/drawing/2014/main" id="{A5EF58C4-7792-4CE7-803A-9CCDC1214B9F}"/>
              </a:ext>
            </a:extLst>
          </p:cNvPr>
          <p:cNvSpPr>
            <a:spLocks/>
          </p:cNvSpPr>
          <p:nvPr/>
        </p:nvSpPr>
        <p:spPr bwMode="auto">
          <a:xfrm>
            <a:off x="4968875" y="3467100"/>
            <a:ext cx="1255713" cy="276225"/>
          </a:xfrm>
          <a:custGeom>
            <a:avLst/>
            <a:gdLst>
              <a:gd name="T0" fmla="*/ 554038 w 21600"/>
              <a:gd name="T1" fmla="*/ 122237 h 21600"/>
              <a:gd name="T2" fmla="*/ 554038 w 21600"/>
              <a:gd name="T3" fmla="*/ 122237 h 21600"/>
              <a:gd name="T4" fmla="*/ 554038 w 21600"/>
              <a:gd name="T5" fmla="*/ 122237 h 21600"/>
              <a:gd name="T6" fmla="*/ 554038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交易</a:t>
            </a:r>
            <a:endParaRPr lang="en-US" altLang="en-US" sz="1360"/>
          </a:p>
        </p:txBody>
      </p:sp>
      <p:sp>
        <p:nvSpPr>
          <p:cNvPr id="116748" name="AutoShape 14">
            <a:extLst>
              <a:ext uri="{FF2B5EF4-FFF2-40B4-BE49-F238E27FC236}">
                <a16:creationId xmlns:a16="http://schemas.microsoft.com/office/drawing/2014/main" id="{0CFE6130-1794-471B-9EE7-A46704641F5B}"/>
              </a:ext>
            </a:extLst>
          </p:cNvPr>
          <p:cNvSpPr>
            <a:spLocks/>
          </p:cNvSpPr>
          <p:nvPr/>
        </p:nvSpPr>
        <p:spPr bwMode="auto">
          <a:xfrm>
            <a:off x="3195638" y="3565525"/>
            <a:ext cx="274637" cy="149225"/>
          </a:xfrm>
          <a:custGeom>
            <a:avLst/>
            <a:gdLst>
              <a:gd name="T0" fmla="*/ 19678466 w 21600"/>
              <a:gd name="T1" fmla="*/ 3146665 h 21600"/>
              <a:gd name="T2" fmla="*/ 19678466 w 21600"/>
              <a:gd name="T3" fmla="*/ 3146665 h 21600"/>
              <a:gd name="T4" fmla="*/ 19678466 w 21600"/>
              <a:gd name="T5" fmla="*/ 3146665 h 21600"/>
              <a:gd name="T6" fmla="*/ 19678466 w 21600"/>
              <a:gd name="T7" fmla="*/ 314666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49" name="AutoShape 15">
            <a:extLst>
              <a:ext uri="{FF2B5EF4-FFF2-40B4-BE49-F238E27FC236}">
                <a16:creationId xmlns:a16="http://schemas.microsoft.com/office/drawing/2014/main" id="{F839D72C-3825-45B5-BD34-3E44B195F4CA}"/>
              </a:ext>
            </a:extLst>
          </p:cNvPr>
          <p:cNvSpPr>
            <a:spLocks/>
          </p:cNvSpPr>
          <p:nvPr/>
        </p:nvSpPr>
        <p:spPr bwMode="auto">
          <a:xfrm>
            <a:off x="3208338" y="3578225"/>
            <a:ext cx="249237" cy="123825"/>
          </a:xfrm>
          <a:custGeom>
            <a:avLst/>
            <a:gdLst>
              <a:gd name="T0" fmla="*/ 14739692 w 21600"/>
              <a:gd name="T1" fmla="*/ 1804491 h 21600"/>
              <a:gd name="T2" fmla="*/ 14739692 w 21600"/>
              <a:gd name="T3" fmla="*/ 1804491 h 21600"/>
              <a:gd name="T4" fmla="*/ 14739692 w 21600"/>
              <a:gd name="T5" fmla="*/ 1804491 h 21600"/>
              <a:gd name="T6" fmla="*/ 14739692 w 21600"/>
              <a:gd name="T7" fmla="*/ 180449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0" name="AutoShape 16">
            <a:extLst>
              <a:ext uri="{FF2B5EF4-FFF2-40B4-BE49-F238E27FC236}">
                <a16:creationId xmlns:a16="http://schemas.microsoft.com/office/drawing/2014/main" id="{AF75AF4E-D550-4DDB-B1AC-E6721F5DEC05}"/>
              </a:ext>
            </a:extLst>
          </p:cNvPr>
          <p:cNvSpPr>
            <a:spLocks/>
          </p:cNvSpPr>
          <p:nvPr/>
        </p:nvSpPr>
        <p:spPr bwMode="auto">
          <a:xfrm>
            <a:off x="6619875" y="3890963"/>
            <a:ext cx="274638" cy="149225"/>
          </a:xfrm>
          <a:custGeom>
            <a:avLst/>
            <a:gdLst>
              <a:gd name="T0" fmla="*/ 19678461 w 21600"/>
              <a:gd name="T1" fmla="*/ 3146596 h 21600"/>
              <a:gd name="T2" fmla="*/ 19678461 w 21600"/>
              <a:gd name="T3" fmla="*/ 3146596 h 21600"/>
              <a:gd name="T4" fmla="*/ 19678461 w 21600"/>
              <a:gd name="T5" fmla="*/ 3146596 h 21600"/>
              <a:gd name="T6" fmla="*/ 19678461 w 21600"/>
              <a:gd name="T7" fmla="*/ 314659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1" name="AutoShape 17">
            <a:extLst>
              <a:ext uri="{FF2B5EF4-FFF2-40B4-BE49-F238E27FC236}">
                <a16:creationId xmlns:a16="http://schemas.microsoft.com/office/drawing/2014/main" id="{393F1A53-14A0-42F9-AD85-A2FC261B4F5F}"/>
              </a:ext>
            </a:extLst>
          </p:cNvPr>
          <p:cNvSpPr>
            <a:spLocks/>
          </p:cNvSpPr>
          <p:nvPr/>
        </p:nvSpPr>
        <p:spPr bwMode="auto">
          <a:xfrm>
            <a:off x="6630988" y="3903663"/>
            <a:ext cx="250825" cy="125412"/>
          </a:xfrm>
          <a:custGeom>
            <a:avLst/>
            <a:gdLst>
              <a:gd name="T0" fmla="*/ 14833802 w 21600"/>
              <a:gd name="T1" fmla="*/ 1827630 h 21600"/>
              <a:gd name="T2" fmla="*/ 14833802 w 21600"/>
              <a:gd name="T3" fmla="*/ 1827630 h 21600"/>
              <a:gd name="T4" fmla="*/ 14833802 w 21600"/>
              <a:gd name="T5" fmla="*/ 1827630 h 21600"/>
              <a:gd name="T6" fmla="*/ 14833802 w 21600"/>
              <a:gd name="T7" fmla="*/ 182763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2" name="AutoShape 18">
            <a:extLst>
              <a:ext uri="{FF2B5EF4-FFF2-40B4-BE49-F238E27FC236}">
                <a16:creationId xmlns:a16="http://schemas.microsoft.com/office/drawing/2014/main" id="{6CF526DF-420C-4DBB-8E12-EA7326A55DEF}"/>
              </a:ext>
            </a:extLst>
          </p:cNvPr>
          <p:cNvSpPr>
            <a:spLocks/>
          </p:cNvSpPr>
          <p:nvPr/>
        </p:nvSpPr>
        <p:spPr bwMode="auto">
          <a:xfrm>
            <a:off x="6619875" y="3565525"/>
            <a:ext cx="274638" cy="149225"/>
          </a:xfrm>
          <a:custGeom>
            <a:avLst/>
            <a:gdLst>
              <a:gd name="T0" fmla="*/ 19678461 w 21600"/>
              <a:gd name="T1" fmla="*/ 3146665 h 21600"/>
              <a:gd name="T2" fmla="*/ 19678461 w 21600"/>
              <a:gd name="T3" fmla="*/ 3146665 h 21600"/>
              <a:gd name="T4" fmla="*/ 19678461 w 21600"/>
              <a:gd name="T5" fmla="*/ 3146665 h 21600"/>
              <a:gd name="T6" fmla="*/ 19678461 w 21600"/>
              <a:gd name="T7" fmla="*/ 314666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3" name="AutoShape 19">
            <a:extLst>
              <a:ext uri="{FF2B5EF4-FFF2-40B4-BE49-F238E27FC236}">
                <a16:creationId xmlns:a16="http://schemas.microsoft.com/office/drawing/2014/main" id="{670D11AA-F571-4DAF-B6B0-1699768A349D}"/>
              </a:ext>
            </a:extLst>
          </p:cNvPr>
          <p:cNvSpPr>
            <a:spLocks/>
          </p:cNvSpPr>
          <p:nvPr/>
        </p:nvSpPr>
        <p:spPr bwMode="auto">
          <a:xfrm>
            <a:off x="6630988" y="3578225"/>
            <a:ext cx="250825" cy="123825"/>
          </a:xfrm>
          <a:custGeom>
            <a:avLst/>
            <a:gdLst>
              <a:gd name="T0" fmla="*/ 14833802 w 21600"/>
              <a:gd name="T1" fmla="*/ 1804491 h 21600"/>
              <a:gd name="T2" fmla="*/ 14833802 w 21600"/>
              <a:gd name="T3" fmla="*/ 1804491 h 21600"/>
              <a:gd name="T4" fmla="*/ 14833802 w 21600"/>
              <a:gd name="T5" fmla="*/ 1804491 h 21600"/>
              <a:gd name="T6" fmla="*/ 14833802 w 21600"/>
              <a:gd name="T7" fmla="*/ 180449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4" name="AutoShape 20">
            <a:extLst>
              <a:ext uri="{FF2B5EF4-FFF2-40B4-BE49-F238E27FC236}">
                <a16:creationId xmlns:a16="http://schemas.microsoft.com/office/drawing/2014/main" id="{AD51122E-27CC-4668-B879-C4FCDA803DFE}"/>
              </a:ext>
            </a:extLst>
          </p:cNvPr>
          <p:cNvSpPr>
            <a:spLocks/>
          </p:cNvSpPr>
          <p:nvPr/>
        </p:nvSpPr>
        <p:spPr bwMode="auto">
          <a:xfrm>
            <a:off x="6494463" y="3686175"/>
            <a:ext cx="301625" cy="207963"/>
          </a:xfrm>
          <a:custGeom>
            <a:avLst/>
            <a:gdLst>
              <a:gd name="T0" fmla="*/ 25749452 w 21599"/>
              <a:gd name="T1" fmla="*/ 8418371 h 21600"/>
              <a:gd name="T2" fmla="*/ 25749452 w 21599"/>
              <a:gd name="T3" fmla="*/ 8418371 h 21600"/>
              <a:gd name="T4" fmla="*/ 25749452 w 21599"/>
              <a:gd name="T5" fmla="*/ 8418371 h 21600"/>
              <a:gd name="T6" fmla="*/ 25749452 w 21599"/>
              <a:gd name="T7" fmla="*/ 841837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9" h="21600">
                <a:moveTo>
                  <a:pt x="1300" y="21600"/>
                </a:moveTo>
                <a:cubicBezTo>
                  <a:pt x="438" y="18138"/>
                  <a:pt x="0" y="14483"/>
                  <a:pt x="0" y="10800"/>
                </a:cubicBezTo>
                <a:cubicBezTo>
                  <a:pt x="-1" y="7116"/>
                  <a:pt x="438" y="3461"/>
                  <a:pt x="1300" y="0"/>
                </a:cubicBezTo>
                <a:lnTo>
                  <a:pt x="21599" y="10800"/>
                </a:lnTo>
                <a:lnTo>
                  <a:pt x="1300"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5" name="Line 21">
            <a:extLst>
              <a:ext uri="{FF2B5EF4-FFF2-40B4-BE49-F238E27FC236}">
                <a16:creationId xmlns:a16="http://schemas.microsoft.com/office/drawing/2014/main" id="{D6FAA59A-65B8-4A6F-9D04-3CA8480E2543}"/>
              </a:ext>
            </a:extLst>
          </p:cNvPr>
          <p:cNvSpPr>
            <a:spLocks noChangeShapeType="1"/>
          </p:cNvSpPr>
          <p:nvPr/>
        </p:nvSpPr>
        <p:spPr bwMode="auto">
          <a:xfrm flipH="1">
            <a:off x="4895850" y="3790950"/>
            <a:ext cx="1624013" cy="1588"/>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56" name="AutoShape 22">
            <a:extLst>
              <a:ext uri="{FF2B5EF4-FFF2-40B4-BE49-F238E27FC236}">
                <a16:creationId xmlns:a16="http://schemas.microsoft.com/office/drawing/2014/main" id="{3360C8BE-5991-4981-A82E-58BA455A592B}"/>
              </a:ext>
            </a:extLst>
          </p:cNvPr>
          <p:cNvSpPr>
            <a:spLocks/>
          </p:cNvSpPr>
          <p:nvPr/>
        </p:nvSpPr>
        <p:spPr bwMode="auto">
          <a:xfrm>
            <a:off x="9731375" y="2903538"/>
            <a:ext cx="2147888" cy="823912"/>
          </a:xfrm>
          <a:custGeom>
            <a:avLst/>
            <a:gdLst>
              <a:gd name="T0" fmla="*/ 2147483646 w 21600"/>
              <a:gd name="T1" fmla="*/ 529003609 h 21600"/>
              <a:gd name="T2" fmla="*/ 2147483646 w 21600"/>
              <a:gd name="T3" fmla="*/ 529003609 h 21600"/>
              <a:gd name="T4" fmla="*/ 2147483646 w 21600"/>
              <a:gd name="T5" fmla="*/ 529003609 h 21600"/>
              <a:gd name="T6" fmla="*/ 2147483646 w 21600"/>
              <a:gd name="T7" fmla="*/ 52900360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7" name="AutoShape 23">
            <a:extLst>
              <a:ext uri="{FF2B5EF4-FFF2-40B4-BE49-F238E27FC236}">
                <a16:creationId xmlns:a16="http://schemas.microsoft.com/office/drawing/2014/main" id="{43E6C399-97A4-4403-89C2-E09CDA5A232D}"/>
              </a:ext>
            </a:extLst>
          </p:cNvPr>
          <p:cNvSpPr>
            <a:spLocks/>
          </p:cNvSpPr>
          <p:nvPr/>
        </p:nvSpPr>
        <p:spPr bwMode="auto">
          <a:xfrm>
            <a:off x="9542463" y="3390900"/>
            <a:ext cx="276225" cy="149225"/>
          </a:xfrm>
          <a:custGeom>
            <a:avLst/>
            <a:gdLst>
              <a:gd name="T0" fmla="*/ 19792250 w 21600"/>
              <a:gd name="T1" fmla="*/ 3146596 h 21600"/>
              <a:gd name="T2" fmla="*/ 19792250 w 21600"/>
              <a:gd name="T3" fmla="*/ 3146596 h 21600"/>
              <a:gd name="T4" fmla="*/ 19792250 w 21600"/>
              <a:gd name="T5" fmla="*/ 3146596 h 21600"/>
              <a:gd name="T6" fmla="*/ 19792250 w 21600"/>
              <a:gd name="T7" fmla="*/ 314659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8" name="AutoShape 24">
            <a:extLst>
              <a:ext uri="{FF2B5EF4-FFF2-40B4-BE49-F238E27FC236}">
                <a16:creationId xmlns:a16="http://schemas.microsoft.com/office/drawing/2014/main" id="{15594F67-947D-4CF6-BDDF-6DDAA9815613}"/>
              </a:ext>
            </a:extLst>
          </p:cNvPr>
          <p:cNvSpPr>
            <a:spLocks/>
          </p:cNvSpPr>
          <p:nvPr/>
        </p:nvSpPr>
        <p:spPr bwMode="auto">
          <a:xfrm>
            <a:off x="9555163" y="3403600"/>
            <a:ext cx="250825" cy="123825"/>
          </a:xfrm>
          <a:custGeom>
            <a:avLst/>
            <a:gdLst>
              <a:gd name="T0" fmla="*/ 14833605 w 21600"/>
              <a:gd name="T1" fmla="*/ 1804503 h 21600"/>
              <a:gd name="T2" fmla="*/ 14833605 w 21600"/>
              <a:gd name="T3" fmla="*/ 1804503 h 21600"/>
              <a:gd name="T4" fmla="*/ 14833605 w 21600"/>
              <a:gd name="T5" fmla="*/ 1804503 h 21600"/>
              <a:gd name="T6" fmla="*/ 14833605 w 21600"/>
              <a:gd name="T7" fmla="*/ 18045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59" name="AutoShape 25">
            <a:extLst>
              <a:ext uri="{FF2B5EF4-FFF2-40B4-BE49-F238E27FC236}">
                <a16:creationId xmlns:a16="http://schemas.microsoft.com/office/drawing/2014/main" id="{09BA7571-3E9E-44E7-84F6-0CDAD7943321}"/>
              </a:ext>
            </a:extLst>
          </p:cNvPr>
          <p:cNvSpPr>
            <a:spLocks/>
          </p:cNvSpPr>
          <p:nvPr/>
        </p:nvSpPr>
        <p:spPr bwMode="auto">
          <a:xfrm>
            <a:off x="9542463" y="3065463"/>
            <a:ext cx="276225" cy="150812"/>
          </a:xfrm>
          <a:custGeom>
            <a:avLst/>
            <a:gdLst>
              <a:gd name="T0" fmla="*/ 19792250 w 21600"/>
              <a:gd name="T1" fmla="*/ 3257183 h 21600"/>
              <a:gd name="T2" fmla="*/ 19792250 w 21600"/>
              <a:gd name="T3" fmla="*/ 3257183 h 21600"/>
              <a:gd name="T4" fmla="*/ 19792250 w 21600"/>
              <a:gd name="T5" fmla="*/ 3257183 h 21600"/>
              <a:gd name="T6" fmla="*/ 19792250 w 21600"/>
              <a:gd name="T7" fmla="*/ 325718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60" name="AutoShape 26">
            <a:extLst>
              <a:ext uri="{FF2B5EF4-FFF2-40B4-BE49-F238E27FC236}">
                <a16:creationId xmlns:a16="http://schemas.microsoft.com/office/drawing/2014/main" id="{A08D0AFE-859D-446D-A9B3-DB90B970C2E5}"/>
              </a:ext>
            </a:extLst>
          </p:cNvPr>
          <p:cNvSpPr>
            <a:spLocks/>
          </p:cNvSpPr>
          <p:nvPr/>
        </p:nvSpPr>
        <p:spPr bwMode="auto">
          <a:xfrm>
            <a:off x="9555163" y="3078163"/>
            <a:ext cx="250825" cy="125412"/>
          </a:xfrm>
          <a:custGeom>
            <a:avLst/>
            <a:gdLst>
              <a:gd name="T0" fmla="*/ 14833605 w 21600"/>
              <a:gd name="T1" fmla="*/ 1880994 h 21600"/>
              <a:gd name="T2" fmla="*/ 14833605 w 21600"/>
              <a:gd name="T3" fmla="*/ 1880994 h 21600"/>
              <a:gd name="T4" fmla="*/ 14833605 w 21600"/>
              <a:gd name="T5" fmla="*/ 1880994 h 21600"/>
              <a:gd name="T6" fmla="*/ 14833605 w 21600"/>
              <a:gd name="T7" fmla="*/ 18809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61" name="AutoShape 27">
            <a:extLst>
              <a:ext uri="{FF2B5EF4-FFF2-40B4-BE49-F238E27FC236}">
                <a16:creationId xmlns:a16="http://schemas.microsoft.com/office/drawing/2014/main" id="{E42F91C9-4C18-49A1-9DB3-E2B85AC2A226}"/>
              </a:ext>
            </a:extLst>
          </p:cNvPr>
          <p:cNvSpPr>
            <a:spLocks/>
          </p:cNvSpPr>
          <p:nvPr/>
        </p:nvSpPr>
        <p:spPr bwMode="auto">
          <a:xfrm>
            <a:off x="9390063" y="3289300"/>
            <a:ext cx="303212" cy="190500"/>
          </a:xfrm>
          <a:custGeom>
            <a:avLst/>
            <a:gdLst>
              <a:gd name="T0" fmla="*/ 26507453 w 21600"/>
              <a:gd name="T1" fmla="*/ 6551754 h 21600"/>
              <a:gd name="T2" fmla="*/ 26507453 w 21600"/>
              <a:gd name="T3" fmla="*/ 6551754 h 21600"/>
              <a:gd name="T4" fmla="*/ 26507453 w 21600"/>
              <a:gd name="T5" fmla="*/ 6551754 h 21600"/>
              <a:gd name="T6" fmla="*/ 26507453 w 21600"/>
              <a:gd name="T7" fmla="*/ 65517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71" y="21600"/>
                </a:moveTo>
                <a:cubicBezTo>
                  <a:pt x="1683" y="15582"/>
                  <a:pt x="0" y="8090"/>
                  <a:pt x="0" y="368"/>
                </a:cubicBezTo>
                <a:cubicBezTo>
                  <a:pt x="0" y="243"/>
                  <a:pt x="0" y="121"/>
                  <a:pt x="0" y="0"/>
                </a:cubicBezTo>
                <a:lnTo>
                  <a:pt x="21600" y="368"/>
                </a:lnTo>
                <a:lnTo>
                  <a:pt x="477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62" name="Line 28">
            <a:extLst>
              <a:ext uri="{FF2B5EF4-FFF2-40B4-BE49-F238E27FC236}">
                <a16:creationId xmlns:a16="http://schemas.microsoft.com/office/drawing/2014/main" id="{A8ED2CC9-A21B-4E9D-BF39-1A700246B7EC}"/>
              </a:ext>
            </a:extLst>
          </p:cNvPr>
          <p:cNvSpPr>
            <a:spLocks noChangeShapeType="1"/>
          </p:cNvSpPr>
          <p:nvPr/>
        </p:nvSpPr>
        <p:spPr bwMode="auto">
          <a:xfrm flipV="1">
            <a:off x="8243888" y="3365500"/>
            <a:ext cx="1174750" cy="42545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6" name="AutoShape 29">
            <a:extLst>
              <a:ext uri="{FF2B5EF4-FFF2-40B4-BE49-F238E27FC236}">
                <a16:creationId xmlns:a16="http://schemas.microsoft.com/office/drawing/2014/main" id="{38A00ED7-FF4A-47F0-97B0-08F230D278EC}"/>
              </a:ext>
            </a:extLst>
          </p:cNvPr>
          <p:cNvSpPr>
            <a:spLocks/>
          </p:cNvSpPr>
          <p:nvPr/>
        </p:nvSpPr>
        <p:spPr bwMode="auto">
          <a:xfrm>
            <a:off x="9993313" y="2916238"/>
            <a:ext cx="1152525" cy="277812"/>
          </a:xfrm>
          <a:custGeom>
            <a:avLst/>
            <a:gdLst>
              <a:gd name="T0" fmla="*/ 508794 w 21600"/>
              <a:gd name="T1" fmla="*/ 122237 h 21600"/>
              <a:gd name="T2" fmla="*/ 508794 w 21600"/>
              <a:gd name="T3" fmla="*/ 122237 h 21600"/>
              <a:gd name="T4" fmla="*/ 508794 w 21600"/>
              <a:gd name="T5" fmla="*/ 122237 h 21600"/>
              <a:gd name="T6" fmla="*/ 508794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处理程序的</a:t>
            </a:r>
            <a:endParaRPr lang="en-US" altLang="en-US" sz="1360"/>
          </a:p>
        </p:txBody>
      </p:sp>
      <p:sp>
        <p:nvSpPr>
          <p:cNvPr id="24607" name="AutoShape 30">
            <a:extLst>
              <a:ext uri="{FF2B5EF4-FFF2-40B4-BE49-F238E27FC236}">
                <a16:creationId xmlns:a16="http://schemas.microsoft.com/office/drawing/2014/main" id="{1B15DB83-CCDE-4820-BEE4-104BF1165B5C}"/>
              </a:ext>
            </a:extLst>
          </p:cNvPr>
          <p:cNvSpPr>
            <a:spLocks/>
          </p:cNvSpPr>
          <p:nvPr/>
        </p:nvSpPr>
        <p:spPr bwMode="auto">
          <a:xfrm>
            <a:off x="9993313" y="3167063"/>
            <a:ext cx="1243012" cy="276225"/>
          </a:xfrm>
          <a:custGeom>
            <a:avLst/>
            <a:gdLst>
              <a:gd name="T0" fmla="*/ 548482 w 21600"/>
              <a:gd name="T1" fmla="*/ 122237 h 21600"/>
              <a:gd name="T2" fmla="*/ 548482 w 21600"/>
              <a:gd name="T3" fmla="*/ 122237 h 21600"/>
              <a:gd name="T4" fmla="*/ 548482 w 21600"/>
              <a:gd name="T5" fmla="*/ 122237 h 21600"/>
              <a:gd name="T6" fmla="*/ 548482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预订</a:t>
            </a:r>
            <a:endParaRPr lang="en-US" altLang="en-US" sz="1360"/>
          </a:p>
        </p:txBody>
      </p:sp>
      <p:sp>
        <p:nvSpPr>
          <p:cNvPr id="24608" name="AutoShape 31">
            <a:extLst>
              <a:ext uri="{FF2B5EF4-FFF2-40B4-BE49-F238E27FC236}">
                <a16:creationId xmlns:a16="http://schemas.microsoft.com/office/drawing/2014/main" id="{E702975A-300C-4E64-BB9C-DC2CF32ACEF6}"/>
              </a:ext>
            </a:extLst>
          </p:cNvPr>
          <p:cNvSpPr>
            <a:spLocks/>
          </p:cNvSpPr>
          <p:nvPr/>
        </p:nvSpPr>
        <p:spPr bwMode="auto">
          <a:xfrm>
            <a:off x="9993313" y="3416300"/>
            <a:ext cx="1139825" cy="277813"/>
          </a:xfrm>
          <a:custGeom>
            <a:avLst/>
            <a:gdLst>
              <a:gd name="T0" fmla="*/ 503238 w 21600"/>
              <a:gd name="T1" fmla="*/ 122237 h 21600"/>
              <a:gd name="T2" fmla="*/ 503238 w 21600"/>
              <a:gd name="T3" fmla="*/ 122237 h 21600"/>
              <a:gd name="T4" fmla="*/ 503238 w 21600"/>
              <a:gd name="T5" fmla="*/ 122237 h 21600"/>
              <a:gd name="T6" fmla="*/ 503238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交易</a:t>
            </a:r>
            <a:endParaRPr lang="en-US" altLang="en-US" sz="1360"/>
          </a:p>
        </p:txBody>
      </p:sp>
      <p:sp>
        <p:nvSpPr>
          <p:cNvPr id="116766" name="AutoShape 32">
            <a:extLst>
              <a:ext uri="{FF2B5EF4-FFF2-40B4-BE49-F238E27FC236}">
                <a16:creationId xmlns:a16="http://schemas.microsoft.com/office/drawing/2014/main" id="{2FFE9944-E1CC-45F9-9AE6-9978AAE1D63C}"/>
              </a:ext>
            </a:extLst>
          </p:cNvPr>
          <p:cNvSpPr>
            <a:spLocks/>
          </p:cNvSpPr>
          <p:nvPr/>
        </p:nvSpPr>
        <p:spPr bwMode="auto">
          <a:xfrm>
            <a:off x="9731375" y="3903663"/>
            <a:ext cx="2147888" cy="823912"/>
          </a:xfrm>
          <a:custGeom>
            <a:avLst/>
            <a:gdLst>
              <a:gd name="T0" fmla="*/ 2147483646 w 21600"/>
              <a:gd name="T1" fmla="*/ 529003609 h 21600"/>
              <a:gd name="T2" fmla="*/ 2147483646 w 21600"/>
              <a:gd name="T3" fmla="*/ 529003609 h 21600"/>
              <a:gd name="T4" fmla="*/ 2147483646 w 21600"/>
              <a:gd name="T5" fmla="*/ 529003609 h 21600"/>
              <a:gd name="T6" fmla="*/ 2147483646 w 21600"/>
              <a:gd name="T7" fmla="*/ 52900360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67" name="AutoShape 33">
            <a:extLst>
              <a:ext uri="{FF2B5EF4-FFF2-40B4-BE49-F238E27FC236}">
                <a16:creationId xmlns:a16="http://schemas.microsoft.com/office/drawing/2014/main" id="{283DF69C-600C-4A11-94BE-190BE2FE3722}"/>
              </a:ext>
            </a:extLst>
          </p:cNvPr>
          <p:cNvSpPr>
            <a:spLocks/>
          </p:cNvSpPr>
          <p:nvPr/>
        </p:nvSpPr>
        <p:spPr bwMode="auto">
          <a:xfrm>
            <a:off x="9542463" y="4391025"/>
            <a:ext cx="276225" cy="150813"/>
          </a:xfrm>
          <a:custGeom>
            <a:avLst/>
            <a:gdLst>
              <a:gd name="T0" fmla="*/ 19792250 w 21600"/>
              <a:gd name="T1" fmla="*/ 3180081 h 21600"/>
              <a:gd name="T2" fmla="*/ 19792250 w 21600"/>
              <a:gd name="T3" fmla="*/ 3180081 h 21600"/>
              <a:gd name="T4" fmla="*/ 19792250 w 21600"/>
              <a:gd name="T5" fmla="*/ 3180081 h 21600"/>
              <a:gd name="T6" fmla="*/ 19792250 w 21600"/>
              <a:gd name="T7" fmla="*/ 3180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68" name="AutoShape 34">
            <a:extLst>
              <a:ext uri="{FF2B5EF4-FFF2-40B4-BE49-F238E27FC236}">
                <a16:creationId xmlns:a16="http://schemas.microsoft.com/office/drawing/2014/main" id="{4D0FFA80-4A0C-49C8-A6E1-F8CF6E921FEA}"/>
              </a:ext>
            </a:extLst>
          </p:cNvPr>
          <p:cNvSpPr>
            <a:spLocks/>
          </p:cNvSpPr>
          <p:nvPr/>
        </p:nvSpPr>
        <p:spPr bwMode="auto">
          <a:xfrm>
            <a:off x="9555163" y="4403725"/>
            <a:ext cx="250825" cy="125413"/>
          </a:xfrm>
          <a:custGeom>
            <a:avLst/>
            <a:gdLst>
              <a:gd name="T0" fmla="*/ 14833605 w 21600"/>
              <a:gd name="T1" fmla="*/ 1827645 h 21600"/>
              <a:gd name="T2" fmla="*/ 14833605 w 21600"/>
              <a:gd name="T3" fmla="*/ 1827645 h 21600"/>
              <a:gd name="T4" fmla="*/ 14833605 w 21600"/>
              <a:gd name="T5" fmla="*/ 1827645 h 21600"/>
              <a:gd name="T6" fmla="*/ 14833605 w 21600"/>
              <a:gd name="T7" fmla="*/ 18276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69" name="AutoShape 35">
            <a:extLst>
              <a:ext uri="{FF2B5EF4-FFF2-40B4-BE49-F238E27FC236}">
                <a16:creationId xmlns:a16="http://schemas.microsoft.com/office/drawing/2014/main" id="{DA4ABD3D-65D4-4E2A-869E-F3D820CBF076}"/>
              </a:ext>
            </a:extLst>
          </p:cNvPr>
          <p:cNvSpPr>
            <a:spLocks/>
          </p:cNvSpPr>
          <p:nvPr/>
        </p:nvSpPr>
        <p:spPr bwMode="auto">
          <a:xfrm>
            <a:off x="9542463" y="4065588"/>
            <a:ext cx="276225" cy="149225"/>
          </a:xfrm>
          <a:custGeom>
            <a:avLst/>
            <a:gdLst>
              <a:gd name="T0" fmla="*/ 19792250 w 21600"/>
              <a:gd name="T1" fmla="*/ 3146665 h 21600"/>
              <a:gd name="T2" fmla="*/ 19792250 w 21600"/>
              <a:gd name="T3" fmla="*/ 3146665 h 21600"/>
              <a:gd name="T4" fmla="*/ 19792250 w 21600"/>
              <a:gd name="T5" fmla="*/ 3146665 h 21600"/>
              <a:gd name="T6" fmla="*/ 19792250 w 21600"/>
              <a:gd name="T7" fmla="*/ 314666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70" name="AutoShape 36">
            <a:extLst>
              <a:ext uri="{FF2B5EF4-FFF2-40B4-BE49-F238E27FC236}">
                <a16:creationId xmlns:a16="http://schemas.microsoft.com/office/drawing/2014/main" id="{1A41B8DF-C8CE-41CD-A16A-CBA7F56D3F89}"/>
              </a:ext>
            </a:extLst>
          </p:cNvPr>
          <p:cNvSpPr>
            <a:spLocks/>
          </p:cNvSpPr>
          <p:nvPr/>
        </p:nvSpPr>
        <p:spPr bwMode="auto">
          <a:xfrm>
            <a:off x="9555163" y="4078288"/>
            <a:ext cx="250825" cy="123825"/>
          </a:xfrm>
          <a:custGeom>
            <a:avLst/>
            <a:gdLst>
              <a:gd name="T0" fmla="*/ 14833605 w 21600"/>
              <a:gd name="T1" fmla="*/ 1804491 h 21600"/>
              <a:gd name="T2" fmla="*/ 14833605 w 21600"/>
              <a:gd name="T3" fmla="*/ 1804491 h 21600"/>
              <a:gd name="T4" fmla="*/ 14833605 w 21600"/>
              <a:gd name="T5" fmla="*/ 1804491 h 21600"/>
              <a:gd name="T6" fmla="*/ 14833605 w 21600"/>
              <a:gd name="T7" fmla="*/ 180449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614" name="AutoShape 37">
            <a:extLst>
              <a:ext uri="{FF2B5EF4-FFF2-40B4-BE49-F238E27FC236}">
                <a16:creationId xmlns:a16="http://schemas.microsoft.com/office/drawing/2014/main" id="{295FCD66-79F5-4396-BD74-E2471ECF98F1}"/>
              </a:ext>
            </a:extLst>
          </p:cNvPr>
          <p:cNvSpPr>
            <a:spLocks/>
          </p:cNvSpPr>
          <p:nvPr/>
        </p:nvSpPr>
        <p:spPr bwMode="auto">
          <a:xfrm>
            <a:off x="9993313" y="3916363"/>
            <a:ext cx="1152525" cy="277812"/>
          </a:xfrm>
          <a:custGeom>
            <a:avLst/>
            <a:gdLst>
              <a:gd name="T0" fmla="*/ 508794 w 21600"/>
              <a:gd name="T1" fmla="*/ 122237 h 21600"/>
              <a:gd name="T2" fmla="*/ 508794 w 21600"/>
              <a:gd name="T3" fmla="*/ 122237 h 21600"/>
              <a:gd name="T4" fmla="*/ 508794 w 21600"/>
              <a:gd name="T5" fmla="*/ 122237 h 21600"/>
              <a:gd name="T6" fmla="*/ 508794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处理程序的</a:t>
            </a:r>
            <a:endParaRPr lang="en-US" altLang="en-US" sz="1360"/>
          </a:p>
        </p:txBody>
      </p:sp>
      <p:sp>
        <p:nvSpPr>
          <p:cNvPr id="24615" name="AutoShape 38">
            <a:extLst>
              <a:ext uri="{FF2B5EF4-FFF2-40B4-BE49-F238E27FC236}">
                <a16:creationId xmlns:a16="http://schemas.microsoft.com/office/drawing/2014/main" id="{6D4E9F0D-8D07-44A6-A5DD-87B278F2BEE1}"/>
              </a:ext>
            </a:extLst>
          </p:cNvPr>
          <p:cNvSpPr>
            <a:spLocks/>
          </p:cNvSpPr>
          <p:nvPr/>
        </p:nvSpPr>
        <p:spPr bwMode="auto">
          <a:xfrm>
            <a:off x="9993313" y="4167188"/>
            <a:ext cx="1855787" cy="276225"/>
          </a:xfrm>
          <a:custGeom>
            <a:avLst/>
            <a:gdLst>
              <a:gd name="T0" fmla="*/ 819150 w 21600"/>
              <a:gd name="T1" fmla="*/ 122237 h 21600"/>
              <a:gd name="T2" fmla="*/ 819150 w 21600"/>
              <a:gd name="T3" fmla="*/ 122237 h 21600"/>
              <a:gd name="T4" fmla="*/ 819150 w 21600"/>
              <a:gd name="T5" fmla="*/ 122237 h 21600"/>
              <a:gd name="T6" fmla="*/ 819150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航班取消</a:t>
            </a:r>
            <a:endParaRPr lang="en-US" altLang="en-US" sz="1360"/>
          </a:p>
        </p:txBody>
      </p:sp>
      <p:sp>
        <p:nvSpPr>
          <p:cNvPr id="24616" name="AutoShape 39">
            <a:extLst>
              <a:ext uri="{FF2B5EF4-FFF2-40B4-BE49-F238E27FC236}">
                <a16:creationId xmlns:a16="http://schemas.microsoft.com/office/drawing/2014/main" id="{08AF21DD-C70E-4D12-8B2D-FB325524C37A}"/>
              </a:ext>
            </a:extLst>
          </p:cNvPr>
          <p:cNvSpPr>
            <a:spLocks/>
          </p:cNvSpPr>
          <p:nvPr/>
        </p:nvSpPr>
        <p:spPr bwMode="auto">
          <a:xfrm>
            <a:off x="9993313" y="4414838"/>
            <a:ext cx="1139825" cy="277812"/>
          </a:xfrm>
          <a:custGeom>
            <a:avLst/>
            <a:gdLst>
              <a:gd name="T0" fmla="*/ 503238 w 21600"/>
              <a:gd name="T1" fmla="*/ 122237 h 21600"/>
              <a:gd name="T2" fmla="*/ 503238 w 21600"/>
              <a:gd name="T3" fmla="*/ 122237 h 21600"/>
              <a:gd name="T4" fmla="*/ 503238 w 21600"/>
              <a:gd name="T5" fmla="*/ 122237 h 21600"/>
              <a:gd name="T6" fmla="*/ 503238 w 21600"/>
              <a:gd name="T7" fmla="*/ 12223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1813">
                <a:latin typeface="Arial" panose="020B0604020202020204" pitchFamily="34" charset="0"/>
                <a:cs typeface="Arial" panose="020B0604020202020204" pitchFamily="34" charset="0"/>
                <a:sym typeface="Arial" panose="020B0604020202020204" pitchFamily="34" charset="0"/>
              </a:rPr>
              <a:t>交易</a:t>
            </a:r>
            <a:endParaRPr lang="en-US" altLang="en-US" sz="1360"/>
          </a:p>
        </p:txBody>
      </p:sp>
      <p:sp>
        <p:nvSpPr>
          <p:cNvPr id="116774" name="AutoShape 40">
            <a:extLst>
              <a:ext uri="{FF2B5EF4-FFF2-40B4-BE49-F238E27FC236}">
                <a16:creationId xmlns:a16="http://schemas.microsoft.com/office/drawing/2014/main" id="{66121AF8-D638-41D4-B640-E67305718490}"/>
              </a:ext>
            </a:extLst>
          </p:cNvPr>
          <p:cNvSpPr>
            <a:spLocks/>
          </p:cNvSpPr>
          <p:nvPr/>
        </p:nvSpPr>
        <p:spPr bwMode="auto">
          <a:xfrm>
            <a:off x="9393238" y="4164013"/>
            <a:ext cx="300037" cy="193675"/>
          </a:xfrm>
          <a:custGeom>
            <a:avLst/>
            <a:gdLst>
              <a:gd name="T0" fmla="*/ 25613789 w 21599"/>
              <a:gd name="T1" fmla="*/ 6914628 h 21600"/>
              <a:gd name="T2" fmla="*/ 25613789 w 21599"/>
              <a:gd name="T3" fmla="*/ 6914628 h 21600"/>
              <a:gd name="T4" fmla="*/ 25613789 w 21599"/>
              <a:gd name="T5" fmla="*/ 6914628 h 21600"/>
              <a:gd name="T6" fmla="*/ 25613789 w 21599"/>
              <a:gd name="T7" fmla="*/ 69146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9" h="21600">
                <a:moveTo>
                  <a:pt x="38" y="21600"/>
                </a:moveTo>
                <a:cubicBezTo>
                  <a:pt x="11" y="20930"/>
                  <a:pt x="0" y="20260"/>
                  <a:pt x="0" y="19590"/>
                </a:cubicBezTo>
                <a:cubicBezTo>
                  <a:pt x="-1" y="12553"/>
                  <a:pt x="1436" y="5697"/>
                  <a:pt x="4108" y="0"/>
                </a:cubicBezTo>
                <a:lnTo>
                  <a:pt x="21598" y="19590"/>
                </a:lnTo>
                <a:lnTo>
                  <a:pt x="38"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6775" name="Line 41">
            <a:extLst>
              <a:ext uri="{FF2B5EF4-FFF2-40B4-BE49-F238E27FC236}">
                <a16:creationId xmlns:a16="http://schemas.microsoft.com/office/drawing/2014/main" id="{8B210D10-525F-4557-814E-6A27DAB91C62}"/>
              </a:ext>
            </a:extLst>
          </p:cNvPr>
          <p:cNvSpPr>
            <a:spLocks noChangeShapeType="1"/>
          </p:cNvSpPr>
          <p:nvPr/>
        </p:nvSpPr>
        <p:spPr bwMode="auto">
          <a:xfrm>
            <a:off x="8243888" y="3916363"/>
            <a:ext cx="1174750" cy="32385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9" name="AutoShape 42">
            <a:extLst>
              <a:ext uri="{FF2B5EF4-FFF2-40B4-BE49-F238E27FC236}">
                <a16:creationId xmlns:a16="http://schemas.microsoft.com/office/drawing/2014/main" id="{A07DE53E-8BF1-4E2C-8056-834CF5EE4F19}"/>
              </a:ext>
            </a:extLst>
          </p:cNvPr>
          <p:cNvSpPr>
            <a:spLocks/>
          </p:cNvSpPr>
          <p:nvPr/>
        </p:nvSpPr>
        <p:spPr bwMode="auto">
          <a:xfrm>
            <a:off x="2849563" y="5092700"/>
            <a:ext cx="8851900" cy="1038225"/>
          </a:xfrm>
          <a:custGeom>
            <a:avLst/>
            <a:gdLst>
              <a:gd name="T0" fmla="*/ 3905250 w 21600"/>
              <a:gd name="T1" fmla="*/ 457994 h 21600"/>
              <a:gd name="T2" fmla="*/ 3905250 w 21600"/>
              <a:gd name="T3" fmla="*/ 457994 h 21600"/>
              <a:gd name="T4" fmla="*/ 3905250 w 21600"/>
              <a:gd name="T5" fmla="*/ 457994 h 21600"/>
              <a:gd name="T6" fmla="*/ 3905250 w 21600"/>
              <a:gd name="T7" fmla="*/ 4579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1036290" eaLnBrk="1">
              <a:defRPr/>
            </a:pPr>
            <a:r>
              <a:rPr lang="en-US" altLang="en-US" sz="2040" b="1">
                <a:latin typeface="Times New Roman" panose="02020603050405020304" pitchFamily="18" charset="0"/>
                <a:cs typeface="Times New Roman" panose="02020603050405020304" pitchFamily="18" charset="0"/>
                <a:sym typeface="Times New Roman" panose="02020603050405020304" pitchFamily="18" charset="0"/>
              </a:rPr>
              <a:t>认识到这些 "组件" 可能存在于</a:t>
            </a:r>
            <a:r>
              <a:rPr lang="en-US" altLang="en-US" sz="2040" b="1" u="sng">
                <a:latin typeface="Times New Roman" panose="02020603050405020304" pitchFamily="18" charset="0"/>
                <a:cs typeface="Times New Roman" panose="02020603050405020304" pitchFamily="18" charset="0"/>
                <a:sym typeface="Times New Roman" panose="02020603050405020304" pitchFamily="18" charset="0"/>
              </a:rPr>
              <a:t>本地设备或远程</a:t>
            </a:r>
            <a:r>
              <a:rPr lang="en-US" altLang="en-US" sz="2040" b="1">
                <a:latin typeface="Times New Roman" panose="02020603050405020304" pitchFamily="18" charset="0"/>
                <a:cs typeface="Times New Roman" panose="02020603050405020304" pitchFamily="18" charset="0"/>
                <a:sym typeface="Times New Roman" panose="02020603050405020304" pitchFamily="18" charset="0"/>
              </a:rPr>
              <a:t>.</a:t>
            </a:r>
          </a:p>
          <a:p>
            <a:pPr defTabSz="1036290" eaLnBrk="1">
              <a:defRPr/>
            </a:pPr>
            <a:endParaRPr lang="en-US" altLang="en-US" sz="2040" b="1">
              <a:latin typeface="Times New Roman" panose="02020603050405020304" pitchFamily="18" charset="0"/>
              <a:cs typeface="Times New Roman" panose="02020603050405020304" pitchFamily="18" charset="0"/>
              <a:sym typeface="Times New Roman" panose="02020603050405020304" pitchFamily="18" charset="0"/>
            </a:endParaRPr>
          </a:p>
          <a:p>
            <a:pPr defTabSz="1036290" eaLnBrk="1">
              <a:defRPr/>
            </a:pPr>
            <a:r>
              <a:rPr lang="en-US" altLang="en-US" sz="2040" b="1">
                <a:latin typeface="Times New Roman" panose="02020603050405020304" pitchFamily="18" charset="0"/>
                <a:cs typeface="Times New Roman" panose="02020603050405020304" pitchFamily="18" charset="0"/>
                <a:sym typeface="Times New Roman" panose="02020603050405020304" pitchFamily="18" charset="0"/>
              </a:rPr>
              <a:t>"组件" 可能只是一个</a:t>
            </a:r>
            <a:r>
              <a:rPr lang="en-US" altLang="en-US" sz="2040" b="1" u="sng">
                <a:latin typeface="Times New Roman" panose="02020603050405020304" pitchFamily="18" charset="0"/>
                <a:cs typeface="Times New Roman" panose="02020603050405020304" pitchFamily="18" charset="0"/>
                <a:sym typeface="Times New Roman" panose="02020603050405020304" pitchFamily="18" charset="0"/>
              </a:rPr>
              <a:t>实现</a:t>
            </a:r>
            <a:r>
              <a:rPr lang="en-US" altLang="en-US" sz="2040" b="1">
                <a:latin typeface="Times New Roman" panose="02020603050405020304" pitchFamily="18" charset="0"/>
                <a:cs typeface="Times New Roman" panose="02020603050405020304" pitchFamily="18" charset="0"/>
                <a:sym typeface="Times New Roman" panose="02020603050405020304" pitchFamily="18" charset="0"/>
              </a:rPr>
              <a:t>一些设计子系统。</a:t>
            </a:r>
            <a:endParaRPr lang="en-US" altLang="en-US" sz="1360"/>
          </a:p>
        </p:txBody>
      </p:sp>
      <p:sp>
        <p:nvSpPr>
          <p:cNvPr id="24620" name="TextBox 1">
            <a:extLst>
              <a:ext uri="{FF2B5EF4-FFF2-40B4-BE49-F238E27FC236}">
                <a16:creationId xmlns:a16="http://schemas.microsoft.com/office/drawing/2014/main" id="{925EC6C2-B003-400F-835E-CB2749F5F5BA}"/>
              </a:ext>
            </a:extLst>
          </p:cNvPr>
          <p:cNvSpPr txBox="1">
            <a:spLocks noChangeArrowheads="1"/>
          </p:cNvSpPr>
          <p:nvPr/>
        </p:nvSpPr>
        <p:spPr bwMode="auto">
          <a:xfrm>
            <a:off x="3382963" y="1641475"/>
            <a:ext cx="86820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eaLnBrk="1">
              <a:defRPr/>
            </a:pPr>
            <a:r>
              <a:rPr lang="en-US" altLang="zh-CN" sz="1813">
                <a:solidFill>
                  <a:srgbClr val="FF0000"/>
                </a:solidFill>
                <a:ea typeface="宋体" panose="02010600030101010101" pitchFamily="2" charset="-122"/>
              </a:rPr>
              <a:t>在更高的级别-应用程序体系结构而不是程序体系结构:</a:t>
            </a:r>
          </a:p>
        </p:txBody>
      </p:sp>
    </p:spTree>
  </p:cSld>
  <p:clrMapOvr>
    <a:masterClrMapping/>
  </p:clrMapOvr>
  <p:transition spd="med"/>
</p:sld>
</file>

<file path=ppt/slides/slide7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a:extLst>
              <a:ext uri="{FF2B5EF4-FFF2-40B4-BE49-F238E27FC236}">
                <a16:creationId xmlns:a16="http://schemas.microsoft.com/office/drawing/2014/main" id="{8DD92C83-7284-46F5-8F9A-DE51FBF72217}"/>
              </a:ext>
            </a:extLst>
          </p:cNvPr>
          <p:cNvSpPr>
            <a:spLocks/>
          </p:cNvSpPr>
          <p:nvPr>
            <p:ph type="title"/>
          </p:nvPr>
        </p:nvSpPr>
        <p:spPr>
          <a:xfrm>
            <a:off x="431800" y="76200"/>
            <a:ext cx="11658600" cy="1036638"/>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defTabSz="1035050" eaLnBrk="1"/>
            <a:r>
              <a:rPr lang="en-US" altLang="en-US" sz="40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交易处理体系结构与设计原则</a:t>
            </a:r>
            <a:r>
              <a:rPr lang="en-US" altLang="en-US" sz="3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(像往常一样, 这些都是</a:t>
            </a:r>
            <a:r>
              <a:rPr lang="en-US" altLang="en-US" sz="3600" u="sng">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非常</a:t>
            </a:r>
            <a:r>
              <a:rPr lang="en-US" altLang="en-US" sz="3600">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好的..。</a:t>
            </a:r>
            <a:endParaRPr lang="en-US" altLang="en-US" sz="8000">
              <a:ea typeface="宋体" panose="02010600030101010101" pitchFamily="2" charset="-122"/>
            </a:endParaRPr>
          </a:p>
        </p:txBody>
      </p:sp>
      <p:sp>
        <p:nvSpPr>
          <p:cNvPr id="117763" name="Rectangle 5">
            <a:extLst>
              <a:ext uri="{FF2B5EF4-FFF2-40B4-BE49-F238E27FC236}">
                <a16:creationId xmlns:a16="http://schemas.microsoft.com/office/drawing/2014/main" id="{38DBB9E5-23F5-4A42-87F7-6EE0171C08BB}"/>
              </a:ext>
            </a:extLst>
          </p:cNvPr>
          <p:cNvSpPr>
            <a:spLocks/>
          </p:cNvSpPr>
          <p:nvPr>
            <p:ph type="body" idx="1"/>
          </p:nvPr>
        </p:nvSpPr>
        <p:spPr>
          <a:xfrm>
            <a:off x="660400" y="1828800"/>
            <a:ext cx="12039600" cy="5440363"/>
          </a:xfrm>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7573" tIns="57573" rIns="57573" bIns="57573"/>
          <a:lstStyle/>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分裂和征服</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该</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事务处理程序</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适当的系统分部</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可以给予</a:t>
            </a:r>
            <a:r>
              <a:rPr lang="en-US" altLang="en-US" sz="2400" u="sng">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单独</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软件</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工程师</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详细的设计和开发。</a:t>
            </a: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en-US" altLang="en-US" sz="2400" b="1" i="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增强凝聚力</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事务处理程序</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自然</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凝聚力单位。</a:t>
            </a: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一个 ' 投手 ' 容纳</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只有 ' 那 ' 交易。</a:t>
            </a: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减少联轴器</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将调度器从处理程序中分离清楚</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减少</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耦合</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7。</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灵活设计</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你可以</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容易</a:t>
            </a:r>
            <a:r>
              <a:rPr lang="en-US" altLang="en-US" sz="2400"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添加新</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处理其他事务的事务处理程序。</a:t>
            </a:r>
          </a:p>
          <a:p>
            <a:pPr marL="214313" lvl="1" algn="just" defTabSz="1035050" eaLnBrk="1">
              <a:spcBef>
                <a:spcPts val="563"/>
              </a:spcBef>
            </a:pP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11。</a:t>
            </a:r>
            <a:r>
              <a:rPr lang="en-US" altLang="en-US" sz="2400" i="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设计防守</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你可以添加</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断言</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b="1" u="sng">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检查</a:t>
            </a:r>
            <a:r>
              <a:rPr lang="en-US" altLang="en-US" sz="24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在每个事务处理程序和/或调度器中。</a:t>
            </a:r>
          </a:p>
          <a:p>
            <a:pPr marL="214313" lvl="1" algn="just" defTabSz="1035050" eaLnBrk="1">
              <a:spcBef>
                <a:spcPts val="563"/>
              </a:spcBef>
            </a:pPr>
            <a:endParaRPr lang="en-US" altLang="en-US" sz="240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14313" lvl="1" algn="just" defTabSz="1035050" eaLnBrk="1">
              <a:spcBef>
                <a:spcPts val="563"/>
              </a:spcBef>
            </a:pPr>
            <a:r>
              <a:rPr lang="en-US" altLang="en-US" sz="28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注意: 这里缺少几个原则... 设计决策!!</a:t>
            </a:r>
            <a:endParaRPr lang="en-US" altLang="en-US" sz="4400">
              <a:solidFill>
                <a:srgbClr val="FF0000"/>
              </a:solidFill>
              <a:ea typeface="宋体" panose="02010600030101010101" pitchFamily="2" charset="-122"/>
            </a:endParaRPr>
          </a:p>
        </p:txBody>
      </p:sp>
    </p:spTree>
  </p:cSld>
  <p:clrMapOvr>
    <a:masterClrMapping/>
  </p:clrMapOvr>
  <p:transition spd="med"/>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a:extLst>
              <a:ext uri="{FF2B5EF4-FFF2-40B4-BE49-F238E27FC236}">
                <a16:creationId xmlns:a16="http://schemas.microsoft.com/office/drawing/2014/main" id="{1DB01615-5A6A-49E9-B6A8-D9AFB726C3DF}"/>
              </a:ext>
            </a:extLst>
          </p:cNvPr>
          <p:cNvSpPr txBox="1">
            <a:spLocks noGrp="1"/>
          </p:cNvSpPr>
          <p:nvPr>
            <p:ph type="title"/>
          </p:nvPr>
        </p:nvSpPr>
        <p:spPr>
          <a:xfrm>
            <a:off x="431800" y="76200"/>
            <a:ext cx="13188950" cy="930275"/>
          </a:xfrm>
        </p:spPr>
        <p:txBody>
          <a:bodyPr lIns="0" tIns="0" rIns="0" bIns="0" rtlCol="0">
            <a:spAutoFit/>
          </a:bodyPr>
          <a:lstStyle/>
          <a:p>
            <a:pPr marL="38064">
              <a:defRPr/>
            </a:pPr>
            <a:r>
              <a:rPr sz="6044" spc="-45" dirty="0"/>
              <a:t>客户端-服务器</a:t>
            </a:r>
          </a:p>
        </p:txBody>
      </p:sp>
      <p:sp>
        <p:nvSpPr>
          <p:cNvPr id="40963" name="object 22">
            <a:extLst>
              <a:ext uri="{FF2B5EF4-FFF2-40B4-BE49-F238E27FC236}">
                <a16:creationId xmlns:a16="http://schemas.microsoft.com/office/drawing/2014/main" id="{6360EA23-63CA-4B5C-B3B8-DE7D61F3E8AF}"/>
              </a:ext>
            </a:extLst>
          </p:cNvPr>
          <p:cNvSpPr>
            <a:spLocks noChangeArrowheads="1"/>
          </p:cNvSpPr>
          <p:nvPr/>
        </p:nvSpPr>
        <p:spPr bwMode="auto">
          <a:xfrm>
            <a:off x="5537200" y="1371600"/>
            <a:ext cx="5553075" cy="6324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transition>
    <p:cut/>
  </p:transition>
</p:sld>
</file>

<file path=ppt/slides/slide8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0A75530D-687B-4C57-A4A8-CC1825BED6DB}"/>
              </a:ext>
            </a:extLst>
          </p:cNvPr>
          <p:cNvSpPr>
            <a:spLocks noGrp="1"/>
          </p:cNvSpPr>
          <p:nvPr>
            <p:ph type="title"/>
          </p:nvPr>
        </p:nvSpPr>
        <p:spPr>
          <a:xfrm>
            <a:off x="203200" y="2819400"/>
            <a:ext cx="13335000" cy="1543050"/>
          </a:xfrm>
        </p:spPr>
        <p:txBody>
          <a:bodyPr/>
          <a:lstStyle/>
          <a:p>
            <a:pPr marL="38065" eaLnBrk="1" fontAlgn="auto" hangingPunct="1">
              <a:spcBef>
                <a:spcPts val="285"/>
              </a:spcBef>
              <a:spcAft>
                <a:spcPts val="0"/>
              </a:spcAft>
              <a:defRPr/>
            </a:pPr>
            <a:r>
              <a:rPr lang="en-US" altLang="zh-CN" sz="9600" spc="15" dirty="0">
                <a:cs typeface="Calibri"/>
              </a:rPr>
              <a:t>别人</a:t>
            </a:r>
            <a:r>
              <a:rPr lang="en-US" altLang="zh-CN" sz="9600" spc="-914" dirty="0">
                <a:solidFill>
                  <a:srgbClr val="000000"/>
                </a:solidFill>
              </a:rPr>
              <a:t> </a:t>
            </a:r>
            <a:r>
              <a:rPr lang="en-US" altLang="zh-CN" sz="9600" spc="-104" dirty="0">
                <a:solidFill>
                  <a:srgbClr val="000000"/>
                </a:solidFill>
              </a:rPr>
              <a:t>架构</a:t>
            </a:r>
            <a:endParaRPr lang="en-US" altLang="zh-CN" sz="11500" dirty="0">
              <a:cs typeface="Calibri"/>
            </a:endParaRPr>
          </a:p>
        </p:txBody>
      </p:sp>
    </p:spTree>
  </p:cSld>
  <p:clrMapOvr>
    <a:masterClrMapping/>
  </p:clrMapOvr>
  <p:transition spd="slow">
    <p:fade/>
  </p:transition>
</p:sld>
</file>

<file path=ppt/slides/slide8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BB2E9D3-C404-49DF-9916-3710E23D2A5B}"/>
              </a:ext>
            </a:extLst>
          </p:cNvPr>
          <p:cNvSpPr txBox="1">
            <a:spLocks noGrp="1"/>
          </p:cNvSpPr>
          <p:nvPr>
            <p:ph type="title"/>
          </p:nvPr>
        </p:nvSpPr>
        <p:spPr>
          <a:xfrm>
            <a:off x="276225" y="76200"/>
            <a:ext cx="13046075" cy="930275"/>
          </a:xfrm>
        </p:spPr>
        <p:txBody>
          <a:bodyPr lIns="0" tIns="0" rIns="0" bIns="0" rtlCol="0">
            <a:spAutoFit/>
          </a:bodyPr>
          <a:lstStyle/>
          <a:p>
            <a:pPr marL="19191">
              <a:defRPr/>
            </a:pPr>
            <a:r>
              <a:rPr sz="6044" dirty="0"/>
              <a:t>其他</a:t>
            </a:r>
            <a:r>
              <a:rPr sz="6044" spc="-15" dirty="0"/>
              <a:t>风格</a:t>
            </a:r>
            <a:r>
              <a:rPr sz="6044" dirty="0"/>
              <a:t>-</a:t>
            </a:r>
            <a:r>
              <a:rPr sz="6044" spc="-8" dirty="0"/>
              <a:t>过程</a:t>
            </a:r>
            <a:r>
              <a:rPr sz="6044" spc="-60" dirty="0"/>
              <a:t> </a:t>
            </a:r>
            <a:r>
              <a:rPr sz="6044" spc="-8" dirty="0"/>
              <a:t>控制</a:t>
            </a:r>
          </a:p>
        </p:txBody>
      </p:sp>
      <p:sp>
        <p:nvSpPr>
          <p:cNvPr id="120835" name="object 12">
            <a:extLst>
              <a:ext uri="{FF2B5EF4-FFF2-40B4-BE49-F238E27FC236}">
                <a16:creationId xmlns:a16="http://schemas.microsoft.com/office/drawing/2014/main" id="{FFFAC438-E8F0-4347-8EF7-DA7412197895}"/>
              </a:ext>
            </a:extLst>
          </p:cNvPr>
          <p:cNvSpPr txBox="1">
            <a:spLocks noChangeArrowheads="1"/>
          </p:cNvSpPr>
          <p:nvPr/>
        </p:nvSpPr>
        <p:spPr bwMode="auto">
          <a:xfrm>
            <a:off x="215900" y="1295400"/>
            <a:ext cx="12328525"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0525" indent="-376238">
              <a:tabLst>
                <a:tab pos="390525" algn="l"/>
              </a:tabLst>
              <a:defRPr>
                <a:solidFill>
                  <a:schemeClr val="tx1"/>
                </a:solidFill>
                <a:latin typeface="Calibri" panose="020F0502020204030204" pitchFamily="34" charset="0"/>
                <a:ea typeface="宋体" panose="02010600030101010101" pitchFamily="2" charset="-122"/>
              </a:defRPr>
            </a:lvl1pPr>
            <a:lvl2pPr marL="823913" indent="-306388">
              <a:tabLst>
                <a:tab pos="390525" algn="l"/>
              </a:tabLst>
              <a:defRPr>
                <a:solidFill>
                  <a:schemeClr val="tx1"/>
                </a:solidFill>
                <a:latin typeface="Calibri" panose="020F0502020204030204" pitchFamily="34" charset="0"/>
                <a:ea typeface="宋体" panose="02010600030101010101" pitchFamily="2" charset="-122"/>
              </a:defRPr>
            </a:lvl2pPr>
            <a:lvl3pPr marL="1143000" indent="-228600">
              <a:tabLst>
                <a:tab pos="390525" algn="l"/>
              </a:tabLst>
              <a:defRPr>
                <a:solidFill>
                  <a:schemeClr val="tx1"/>
                </a:solidFill>
                <a:latin typeface="Calibri" panose="020F0502020204030204" pitchFamily="34" charset="0"/>
                <a:ea typeface="宋体" panose="02010600030101010101" pitchFamily="2" charset="-122"/>
              </a:defRPr>
            </a:lvl3pPr>
            <a:lvl4pPr marL="1600200" indent="-228600">
              <a:tabLst>
                <a:tab pos="390525" algn="l"/>
              </a:tabLst>
              <a:defRPr>
                <a:solidFill>
                  <a:schemeClr val="tx1"/>
                </a:solidFill>
                <a:latin typeface="Calibri" panose="020F0502020204030204" pitchFamily="34" charset="0"/>
                <a:ea typeface="宋体" panose="02010600030101010101" pitchFamily="2" charset="-122"/>
              </a:defRPr>
            </a:lvl4pPr>
            <a:lvl5pPr marL="2057400" indent="-228600">
              <a:tabLst>
                <a:tab pos="3905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3200">
                <a:latin typeface="Cambria" panose="02040503050406030204" pitchFamily="18" charset="0"/>
              </a:rPr>
              <a:t>在过程控制模型中</a:t>
            </a:r>
          </a:p>
          <a:p>
            <a:pPr lvl="1">
              <a:spcBef>
                <a:spcPts val="600"/>
              </a:spcBef>
              <a:buFont typeface="Arial" panose="020B0604020202020204" pitchFamily="34" charset="0"/>
              <a:buChar char="–"/>
            </a:pPr>
            <a:r>
              <a:rPr lang="zh-CN" altLang="zh-CN" sz="2800">
                <a:latin typeface="Cambria" panose="02040503050406030204" pitchFamily="18" charset="0"/>
              </a:rPr>
              <a:t>系统分为多个独立过程</a:t>
            </a:r>
          </a:p>
          <a:p>
            <a:pPr lvl="1">
              <a:lnSpc>
                <a:spcPct val="101000"/>
              </a:lnSpc>
              <a:spcBef>
                <a:spcPts val="725"/>
              </a:spcBef>
              <a:buFont typeface="Arial" panose="020B0604020202020204" pitchFamily="34" charset="0"/>
              <a:buChar char="–"/>
            </a:pPr>
            <a:r>
              <a:rPr lang="zh-CN" altLang="zh-CN" sz="2800">
                <a:latin typeface="Cambria" panose="02040503050406030204" pitchFamily="18" charset="0"/>
              </a:rPr>
              <a:t>进程同步或异步通信</a:t>
            </a:r>
          </a:p>
          <a:p>
            <a:pPr lvl="1">
              <a:spcBef>
                <a:spcPts val="725"/>
              </a:spcBef>
              <a:buFont typeface="Arial" panose="020B0604020202020204" pitchFamily="34" charset="0"/>
              <a:buChar char="–"/>
            </a:pPr>
            <a:r>
              <a:rPr lang="zh-CN" altLang="zh-CN" sz="2800">
                <a:latin typeface="Cambria" panose="02040503050406030204" pitchFamily="18" charset="0"/>
              </a:rPr>
              <a:t>通信联系确定系统的拓扑性质</a:t>
            </a:r>
          </a:p>
        </p:txBody>
      </p:sp>
      <p:sp>
        <p:nvSpPr>
          <p:cNvPr id="120836" name="object 13">
            <a:extLst>
              <a:ext uri="{FF2B5EF4-FFF2-40B4-BE49-F238E27FC236}">
                <a16:creationId xmlns:a16="http://schemas.microsoft.com/office/drawing/2014/main" id="{70C89A0B-D0C1-4C15-9BBA-C65EF1D1914D}"/>
              </a:ext>
            </a:extLst>
          </p:cNvPr>
          <p:cNvSpPr>
            <a:spLocks noChangeArrowheads="1"/>
          </p:cNvSpPr>
          <p:nvPr/>
        </p:nvSpPr>
        <p:spPr bwMode="auto">
          <a:xfrm>
            <a:off x="3059113" y="3559175"/>
            <a:ext cx="7480300" cy="46021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8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895FCE0-E154-428B-8E20-4F9E54EDF8C9}"/>
              </a:ext>
            </a:extLst>
          </p:cNvPr>
          <p:cNvSpPr txBox="1">
            <a:spLocks noGrp="1"/>
          </p:cNvSpPr>
          <p:nvPr>
            <p:ph type="title"/>
          </p:nvPr>
        </p:nvSpPr>
        <p:spPr>
          <a:xfrm>
            <a:off x="203200" y="76200"/>
            <a:ext cx="13047663" cy="930275"/>
          </a:xfrm>
        </p:spPr>
        <p:txBody>
          <a:bodyPr lIns="0" tIns="0" rIns="0" bIns="0" rtlCol="0">
            <a:spAutoFit/>
          </a:bodyPr>
          <a:lstStyle/>
          <a:p>
            <a:pPr marL="19191">
              <a:defRPr/>
            </a:pPr>
            <a:r>
              <a:rPr sz="6044" dirty="0"/>
              <a:t>其他</a:t>
            </a:r>
            <a:r>
              <a:rPr sz="6044" spc="-15" dirty="0"/>
              <a:t>风格</a:t>
            </a:r>
            <a:r>
              <a:rPr sz="6044" dirty="0"/>
              <a:t>-</a:t>
            </a:r>
            <a:r>
              <a:rPr sz="6044" spc="-8" dirty="0"/>
              <a:t>过程</a:t>
            </a:r>
            <a:r>
              <a:rPr sz="6044" spc="-60" dirty="0"/>
              <a:t> </a:t>
            </a:r>
            <a:r>
              <a:rPr sz="6044" spc="-8" dirty="0"/>
              <a:t>控制</a:t>
            </a:r>
          </a:p>
        </p:txBody>
      </p:sp>
      <p:sp>
        <p:nvSpPr>
          <p:cNvPr id="12" name="object 12">
            <a:extLst>
              <a:ext uri="{FF2B5EF4-FFF2-40B4-BE49-F238E27FC236}">
                <a16:creationId xmlns:a16="http://schemas.microsoft.com/office/drawing/2014/main" id="{B8BA1626-19C8-4F0D-8627-C79D06A609AE}"/>
              </a:ext>
            </a:extLst>
          </p:cNvPr>
          <p:cNvSpPr txBox="1"/>
          <p:nvPr/>
        </p:nvSpPr>
        <p:spPr>
          <a:xfrm>
            <a:off x="660400" y="1447800"/>
            <a:ext cx="11058525" cy="5802313"/>
          </a:xfrm>
          <a:prstGeom prst="rect">
            <a:avLst/>
          </a:prstGeom>
        </p:spPr>
        <p:txBody>
          <a:bodyPr lIns="0" tIns="0" rIns="0" bIns="0">
            <a:spAutoFit/>
          </a:bodyPr>
          <a:lstStyle/>
          <a:p>
            <a:pPr marL="537336" indent="-518146">
              <a:buFont typeface="Arial"/>
              <a:buChar char="•"/>
              <a:tabLst>
                <a:tab pos="537336" algn="l"/>
              </a:tabLst>
              <a:defRPr/>
            </a:pPr>
            <a:r>
              <a:rPr sz="4000" spc="-8" dirty="0">
                <a:latin typeface="Cambria"/>
                <a:cs typeface="Cambria"/>
              </a:rPr>
              <a:t>优势</a:t>
            </a:r>
            <a:endParaRPr sz="4000" dirty="0">
              <a:latin typeface="Cambria"/>
              <a:cs typeface="Cambria"/>
            </a:endParaRPr>
          </a:p>
          <a:p>
            <a:pPr marL="1141840" lvl="1" indent="-431788">
              <a:spcBef>
                <a:spcPts val="604"/>
              </a:spcBef>
              <a:buFont typeface="Arial"/>
              <a:buChar char="–"/>
              <a:tabLst>
                <a:tab pos="1141840" algn="l"/>
              </a:tabLst>
              <a:defRPr/>
            </a:pPr>
            <a:r>
              <a:rPr sz="3600" dirty="0">
                <a:latin typeface="Cambria"/>
                <a:cs typeface="Cambria"/>
              </a:rPr>
              <a:t>问题的分解是</a:t>
            </a:r>
            <a:r>
              <a:rPr sz="3600" spc="-151" dirty="0">
                <a:latin typeface="Cambria"/>
                <a:cs typeface="Cambria"/>
              </a:rPr>
              <a:t> </a:t>
            </a:r>
            <a:r>
              <a:rPr sz="3600" dirty="0">
                <a:latin typeface="Cambria"/>
                <a:cs typeface="Cambria"/>
              </a:rPr>
              <a:t>简单</a:t>
            </a:r>
          </a:p>
          <a:p>
            <a:pPr marL="1141840" lvl="1" indent="-431788">
              <a:spcBef>
                <a:spcPts val="756"/>
              </a:spcBef>
              <a:buFont typeface="Arial"/>
              <a:buChar char="–"/>
              <a:tabLst>
                <a:tab pos="1141840" algn="l"/>
              </a:tabLst>
              <a:defRPr/>
            </a:pPr>
            <a:r>
              <a:rPr sz="3600" dirty="0">
                <a:latin typeface="Cambria"/>
                <a:cs typeface="Cambria"/>
              </a:rPr>
              <a:t>系统的演进与整合是</a:t>
            </a:r>
            <a:r>
              <a:rPr sz="3600" spc="-151" dirty="0">
                <a:latin typeface="Cambria"/>
                <a:cs typeface="Cambria"/>
              </a:rPr>
              <a:t> </a:t>
            </a:r>
            <a:r>
              <a:rPr sz="3600" dirty="0">
                <a:latin typeface="Cambria"/>
                <a:cs typeface="Cambria"/>
              </a:rPr>
              <a:t>容易</a:t>
            </a:r>
          </a:p>
          <a:p>
            <a:pPr marL="1141840" lvl="1" indent="-431788">
              <a:spcBef>
                <a:spcPts val="756"/>
              </a:spcBef>
              <a:buFont typeface="Arial"/>
              <a:buChar char="–"/>
              <a:tabLst>
                <a:tab pos="1141840" algn="l"/>
              </a:tabLst>
              <a:defRPr/>
            </a:pPr>
            <a:r>
              <a:rPr sz="3600" dirty="0">
                <a:latin typeface="Cambria"/>
                <a:cs typeface="Cambria"/>
              </a:rPr>
              <a:t>性能可以提高</a:t>
            </a:r>
            <a:r>
              <a:rPr sz="3600" spc="-151" dirty="0">
                <a:latin typeface="Cambria"/>
                <a:cs typeface="Cambria"/>
              </a:rPr>
              <a:t> </a:t>
            </a:r>
            <a:r>
              <a:rPr sz="3600" dirty="0">
                <a:latin typeface="Cambria"/>
                <a:cs typeface="Cambria"/>
              </a:rPr>
              <a:t>并行</a:t>
            </a:r>
          </a:p>
          <a:p>
            <a:pPr lvl="1">
              <a:buFont typeface="Arial"/>
              <a:buChar char="–"/>
              <a:defRPr/>
            </a:pPr>
            <a:endParaRPr sz="3600" dirty="0">
              <a:latin typeface="Times New Roman"/>
              <a:cs typeface="Times New Roman"/>
            </a:endParaRPr>
          </a:p>
          <a:p>
            <a:pPr marL="537336" indent="-518146">
              <a:spcBef>
                <a:spcPts val="1806"/>
              </a:spcBef>
              <a:buFont typeface="Arial"/>
              <a:buChar char="•"/>
              <a:tabLst>
                <a:tab pos="537336" algn="l"/>
              </a:tabLst>
              <a:defRPr/>
            </a:pPr>
            <a:r>
              <a:rPr sz="4000" spc="-8" dirty="0">
                <a:latin typeface="Cambria"/>
                <a:cs typeface="Cambria"/>
              </a:rPr>
              <a:t>缺点</a:t>
            </a:r>
            <a:endParaRPr sz="4000" dirty="0">
              <a:latin typeface="Cambria"/>
              <a:cs typeface="Cambria"/>
            </a:endParaRPr>
          </a:p>
          <a:p>
            <a:pPr marL="1141840" lvl="1" indent="-431788">
              <a:spcBef>
                <a:spcPts val="643"/>
              </a:spcBef>
              <a:buFont typeface="Arial"/>
              <a:buChar char="–"/>
              <a:tabLst>
                <a:tab pos="1141840" algn="l"/>
              </a:tabLst>
              <a:defRPr/>
            </a:pPr>
            <a:r>
              <a:rPr sz="3600" dirty="0">
                <a:latin typeface="Cambria"/>
                <a:cs typeface="Cambria"/>
              </a:rPr>
              <a:t>沟通的时间是</a:t>
            </a:r>
            <a:r>
              <a:rPr sz="3600" spc="-121" dirty="0">
                <a:latin typeface="Cambria"/>
                <a:cs typeface="Cambria"/>
              </a:rPr>
              <a:t>difOicult</a:t>
            </a:r>
            <a:r>
              <a:rPr sz="3600" dirty="0">
                <a:latin typeface="Cambria"/>
                <a:cs typeface="Cambria"/>
              </a:rPr>
              <a:t>自</a:t>
            </a:r>
            <a:r>
              <a:rPr sz="3600" spc="-15" dirty="0">
                <a:latin typeface="Cambria"/>
                <a:cs typeface="Cambria"/>
              </a:rPr>
              <a:t> </a:t>
            </a:r>
            <a:r>
              <a:rPr sz="3600" dirty="0">
                <a:latin typeface="Cambria"/>
                <a:cs typeface="Cambria"/>
              </a:rPr>
              <a:t>控制</a:t>
            </a:r>
          </a:p>
          <a:p>
            <a:pPr marL="1141840" lvl="1" indent="-431788">
              <a:spcBef>
                <a:spcPts val="756"/>
              </a:spcBef>
              <a:buFont typeface="Arial"/>
              <a:buChar char="–"/>
              <a:tabLst>
                <a:tab pos="1141840" algn="l"/>
              </a:tabLst>
              <a:defRPr/>
            </a:pPr>
            <a:r>
              <a:rPr sz="3600" dirty="0">
                <a:latin typeface="Cambria"/>
                <a:cs typeface="Cambria"/>
              </a:rPr>
              <a:t>进程之间的通信成本相当</a:t>
            </a:r>
            <a:r>
              <a:rPr sz="3600" spc="-151" dirty="0">
                <a:latin typeface="Cambria"/>
                <a:cs typeface="Cambria"/>
              </a:rPr>
              <a:t> </a:t>
            </a:r>
            <a:r>
              <a:rPr sz="3600" dirty="0">
                <a:latin typeface="Cambria"/>
                <a:cs typeface="Cambria"/>
              </a:rPr>
              <a:t>高</a:t>
            </a:r>
          </a:p>
        </p:txBody>
      </p:sp>
    </p:spTree>
  </p:cSld>
  <p:clrMapOvr>
    <a:masterClrMapping/>
  </p:clrMapOvr>
</p:sld>
</file>

<file path=ppt/slides/slide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CB59ECB-E9F3-41AB-A4F2-FE0A3FE705EC}"/>
              </a:ext>
            </a:extLst>
          </p:cNvPr>
          <p:cNvSpPr txBox="1">
            <a:spLocks noGrp="1"/>
          </p:cNvSpPr>
          <p:nvPr>
            <p:ph type="title"/>
          </p:nvPr>
        </p:nvSpPr>
        <p:spPr>
          <a:xfrm>
            <a:off x="279400" y="76200"/>
            <a:ext cx="13047663" cy="930275"/>
          </a:xfrm>
        </p:spPr>
        <p:txBody>
          <a:bodyPr lIns="0" tIns="0" rIns="0" bIns="0" rtlCol="0">
            <a:spAutoFit/>
          </a:bodyPr>
          <a:lstStyle/>
          <a:p>
            <a:pPr marL="19191">
              <a:defRPr/>
            </a:pPr>
            <a:r>
              <a:rPr sz="6044" dirty="0"/>
              <a:t>其他</a:t>
            </a:r>
            <a:r>
              <a:rPr sz="6044" spc="-15" dirty="0"/>
              <a:t>风格</a:t>
            </a:r>
            <a:r>
              <a:rPr sz="6044" dirty="0"/>
              <a:t>-</a:t>
            </a:r>
            <a:r>
              <a:rPr sz="6044" spc="-8" dirty="0"/>
              <a:t>基于规则的</a:t>
            </a:r>
            <a:r>
              <a:rPr sz="6044" spc="-69" dirty="0"/>
              <a:t> </a:t>
            </a:r>
            <a:r>
              <a:rPr sz="6044" spc="-8" dirty="0"/>
              <a:t>拱。</a:t>
            </a:r>
          </a:p>
        </p:txBody>
      </p:sp>
      <p:sp>
        <p:nvSpPr>
          <p:cNvPr id="122883" name="object 12">
            <a:extLst>
              <a:ext uri="{FF2B5EF4-FFF2-40B4-BE49-F238E27FC236}">
                <a16:creationId xmlns:a16="http://schemas.microsoft.com/office/drawing/2014/main" id="{A6A1E18A-E2B7-423C-9C17-3910284BB346}"/>
              </a:ext>
            </a:extLst>
          </p:cNvPr>
          <p:cNvSpPr txBox="1">
            <a:spLocks noChangeArrowheads="1"/>
          </p:cNvSpPr>
          <p:nvPr/>
        </p:nvSpPr>
        <p:spPr bwMode="auto">
          <a:xfrm>
            <a:off x="279400" y="1295400"/>
            <a:ext cx="124968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0525" indent="-376238">
              <a:tabLst>
                <a:tab pos="390525" algn="l"/>
              </a:tabLst>
              <a:defRPr>
                <a:solidFill>
                  <a:schemeClr val="tx1"/>
                </a:solidFill>
                <a:latin typeface="Calibri" panose="020F0502020204030204" pitchFamily="34" charset="0"/>
                <a:ea typeface="宋体" panose="02010600030101010101" pitchFamily="2" charset="-122"/>
              </a:defRPr>
            </a:lvl1pPr>
            <a:lvl2pPr marL="823913" indent="-306388">
              <a:tabLst>
                <a:tab pos="390525" algn="l"/>
              </a:tabLst>
              <a:defRPr>
                <a:solidFill>
                  <a:schemeClr val="tx1"/>
                </a:solidFill>
                <a:latin typeface="Calibri" panose="020F0502020204030204" pitchFamily="34" charset="0"/>
                <a:ea typeface="宋体" panose="02010600030101010101" pitchFamily="2" charset="-122"/>
              </a:defRPr>
            </a:lvl2pPr>
            <a:lvl3pPr marL="1143000" indent="-228600">
              <a:tabLst>
                <a:tab pos="390525" algn="l"/>
              </a:tabLst>
              <a:defRPr>
                <a:solidFill>
                  <a:schemeClr val="tx1"/>
                </a:solidFill>
                <a:latin typeface="Calibri" panose="020F0502020204030204" pitchFamily="34" charset="0"/>
                <a:ea typeface="宋体" panose="02010600030101010101" pitchFamily="2" charset="-122"/>
              </a:defRPr>
            </a:lvl3pPr>
            <a:lvl4pPr marL="1600200" indent="-228600">
              <a:tabLst>
                <a:tab pos="390525" algn="l"/>
              </a:tabLst>
              <a:defRPr>
                <a:solidFill>
                  <a:schemeClr val="tx1"/>
                </a:solidFill>
                <a:latin typeface="Calibri" panose="020F0502020204030204" pitchFamily="34" charset="0"/>
                <a:ea typeface="宋体" panose="02010600030101010101" pitchFamily="2" charset="-122"/>
              </a:defRPr>
            </a:lvl4pPr>
            <a:lvl5pPr marL="2057400" indent="-228600">
              <a:tabLst>
                <a:tab pos="3905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90525" algn="l"/>
              </a:tabLs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3200">
                <a:latin typeface="Cambria" panose="02040503050406030204" pitchFamily="18" charset="0"/>
              </a:rPr>
              <a:t>‐based 体系结构</a:t>
            </a:r>
          </a:p>
          <a:p>
            <a:pPr lvl="1">
              <a:spcBef>
                <a:spcPts val="600"/>
              </a:spcBef>
              <a:buFont typeface="Arial" panose="020B0604020202020204" pitchFamily="34" charset="0"/>
              <a:buChar char="–"/>
            </a:pPr>
            <a:r>
              <a:rPr lang="zh-CN" altLang="zh-CN" sz="2800">
                <a:latin typeface="Cambria" panose="02040503050406030204" pitchFamily="18" charset="0"/>
              </a:rPr>
              <a:t>将人类专家的知识编码为规则</a:t>
            </a:r>
          </a:p>
          <a:p>
            <a:pPr lvl="1">
              <a:lnSpc>
                <a:spcPct val="101000"/>
              </a:lnSpc>
              <a:spcBef>
                <a:spcPts val="725"/>
              </a:spcBef>
              <a:buFont typeface="Arial" panose="020B0604020202020204" pitchFamily="34" charset="0"/>
              <a:buChar char="–"/>
            </a:pPr>
            <a:r>
              <a:rPr lang="zh-CN" altLang="zh-CN" sz="2800">
                <a:latin typeface="Cambria" panose="02040503050406030204" pitchFamily="18" charset="0"/>
              </a:rPr>
              <a:t>当 speciOied 条件满意时执行或激活规则</a:t>
            </a:r>
            <a:r>
              <a:rPr lang="en-US" altLang="zh-CN" sz="2800">
                <a:latin typeface="Cambria" panose="02040503050406030204" pitchFamily="18" charset="0"/>
              </a:rPr>
              <a:t>上网</a:t>
            </a:r>
            <a:r>
              <a:rPr lang="zh-CN" altLang="zh-CN" sz="2800">
                <a:latin typeface="Cambria" panose="02040503050406030204" pitchFamily="18" charset="0"/>
              </a:rPr>
              <a:t>ed</a:t>
            </a:r>
          </a:p>
        </p:txBody>
      </p:sp>
      <p:sp>
        <p:nvSpPr>
          <p:cNvPr id="122884" name="object 13">
            <a:extLst>
              <a:ext uri="{FF2B5EF4-FFF2-40B4-BE49-F238E27FC236}">
                <a16:creationId xmlns:a16="http://schemas.microsoft.com/office/drawing/2014/main" id="{1B8F541C-C0F1-41DC-946E-46A38F4D37D6}"/>
              </a:ext>
            </a:extLst>
          </p:cNvPr>
          <p:cNvSpPr>
            <a:spLocks noChangeArrowheads="1"/>
          </p:cNvSpPr>
          <p:nvPr/>
        </p:nvSpPr>
        <p:spPr bwMode="auto">
          <a:xfrm>
            <a:off x="2632075" y="3016250"/>
            <a:ext cx="8542338" cy="47212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8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9714C1B6-FB10-4A83-8FFB-F22A0B7B4626}"/>
              </a:ext>
            </a:extLst>
          </p:cNvPr>
          <p:cNvSpPr txBox="1">
            <a:spLocks noGrp="1"/>
          </p:cNvSpPr>
          <p:nvPr>
            <p:ph type="title"/>
          </p:nvPr>
        </p:nvSpPr>
        <p:spPr>
          <a:xfrm>
            <a:off x="355600" y="-152400"/>
            <a:ext cx="11861800" cy="1239838"/>
          </a:xfrm>
        </p:spPr>
        <p:txBody>
          <a:bodyPr lIns="0" tIns="306543" rIns="0" bIns="0" rtlCol="0">
            <a:spAutoFit/>
          </a:bodyPr>
          <a:lstStyle/>
          <a:p>
            <a:pPr marL="17446">
              <a:defRPr/>
            </a:pPr>
            <a:r>
              <a:rPr sz="6044" spc="7" dirty="0"/>
              <a:t>基于规则的</a:t>
            </a:r>
            <a:r>
              <a:rPr sz="6044" spc="-55" dirty="0"/>
              <a:t> </a:t>
            </a:r>
            <a:r>
              <a:rPr sz="6044" spc="7" dirty="0"/>
              <a:t>风格</a:t>
            </a:r>
          </a:p>
        </p:txBody>
      </p:sp>
      <p:sp>
        <p:nvSpPr>
          <p:cNvPr id="101379" name="object 7">
            <a:extLst>
              <a:ext uri="{FF2B5EF4-FFF2-40B4-BE49-F238E27FC236}">
                <a16:creationId xmlns:a16="http://schemas.microsoft.com/office/drawing/2014/main" id="{F43133C5-5DE9-4837-A006-28DFF0E92945}"/>
              </a:ext>
            </a:extLst>
          </p:cNvPr>
          <p:cNvSpPr>
            <a:spLocks noGrp="1"/>
          </p:cNvSpPr>
          <p:nvPr>
            <p:ph idx="1"/>
          </p:nvPr>
        </p:nvSpPr>
        <p:spPr>
          <a:xfrm>
            <a:off x="736600" y="2133600"/>
            <a:ext cx="12434888" cy="3416300"/>
          </a:xfrm>
        </p:spPr>
        <p:txBody>
          <a:bodyPr lIns="0" tIns="0" rIns="0" bIns="0">
            <a:spAutoFit/>
          </a:bodyPr>
          <a:lstStyle/>
          <a:p>
            <a:pPr marL="488488" indent="-514657">
              <a:lnSpc>
                <a:spcPct val="101000"/>
              </a:lnSpc>
              <a:defRPr/>
            </a:pPr>
            <a:r>
              <a:rPr lang="zh-CN" altLang="zh-CN" sz="4396" dirty="0">
                <a:latin typeface="Times New Roman" panose="02020603050405020304" pitchFamily="18" charset="0"/>
                <a:cs typeface="Times New Roman" panose="02020603050405020304" pitchFamily="18" charset="0"/>
              </a:rPr>
              <a:t>推理引擎解析用户输入并确定它是事实/规则还是查询。如果是事实/规则, 它会将此项添加到知识库中。否则, 它会查询知识库以了解适用的规则并尝试解析查询。</a:t>
            </a:r>
          </a:p>
        </p:txBody>
      </p:sp>
    </p:spTree>
  </p:cSld>
  <p:clrMapOvr>
    <a:masterClrMapping/>
  </p:clrMapOvr>
</p:sld>
</file>

<file path=ppt/slides/slide8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43320F80-3D62-4FCA-BE54-CB4CDB778804}"/>
              </a:ext>
            </a:extLst>
          </p:cNvPr>
          <p:cNvSpPr txBox="1">
            <a:spLocks noGrp="1"/>
          </p:cNvSpPr>
          <p:nvPr>
            <p:ph type="title"/>
          </p:nvPr>
        </p:nvSpPr>
        <p:spPr>
          <a:xfrm>
            <a:off x="584200" y="-58738"/>
            <a:ext cx="11861800" cy="1239838"/>
          </a:xfrm>
        </p:spPr>
        <p:txBody>
          <a:bodyPr lIns="0" tIns="306543" rIns="0" bIns="0" rtlCol="0">
            <a:spAutoFit/>
          </a:bodyPr>
          <a:lstStyle/>
          <a:p>
            <a:pPr marL="17446">
              <a:defRPr/>
            </a:pPr>
            <a:r>
              <a:rPr sz="6044" spc="7" dirty="0"/>
              <a:t>基于规则的样式</a:t>
            </a:r>
            <a:r>
              <a:rPr sz="6044" spc="-14" dirty="0"/>
              <a:t> </a:t>
            </a:r>
            <a:r>
              <a:rPr sz="6044" spc="7" dirty="0"/>
              <a:t>(续)</a:t>
            </a:r>
          </a:p>
        </p:txBody>
      </p:sp>
      <p:sp>
        <p:nvSpPr>
          <p:cNvPr id="124931" name="object 7">
            <a:extLst>
              <a:ext uri="{FF2B5EF4-FFF2-40B4-BE49-F238E27FC236}">
                <a16:creationId xmlns:a16="http://schemas.microsoft.com/office/drawing/2014/main" id="{5DA02BB8-B141-4375-9798-854B6D4E5194}"/>
              </a:ext>
            </a:extLst>
          </p:cNvPr>
          <p:cNvSpPr txBox="1">
            <a:spLocks noChangeArrowheads="1"/>
          </p:cNvSpPr>
          <p:nvPr/>
        </p:nvSpPr>
        <p:spPr bwMode="auto">
          <a:xfrm>
            <a:off x="1193800" y="1752600"/>
            <a:ext cx="10933113"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2950" indent="-285750">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2000"/>
              </a:lnSpc>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组件: 用户界面, 推理引擎, 知识库</a:t>
            </a:r>
          </a:p>
          <a:p>
            <a:pPr eaLnBrk="1" hangingPunct="1">
              <a:lnSpc>
                <a:spcPts val="3825"/>
              </a:lnSpc>
              <a:spcBef>
                <a:spcPts val="1013"/>
              </a:spcBef>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连接器: 组件与直接的过程调用和/或共享内存紧密相连。</a:t>
            </a:r>
          </a:p>
          <a:p>
            <a:pPr eaLnBrk="1" hangingPunct="1">
              <a:spcBef>
                <a:spcPts val="725"/>
              </a:spcBef>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数据元素: 事实和查询</a:t>
            </a:r>
          </a:p>
          <a:p>
            <a:pPr eaLnBrk="1" hangingPunct="1">
              <a:spcBef>
                <a:spcPts val="863"/>
              </a:spcBef>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通过添加或删除知识库中的规则, 可以很容易地修改应用程序的行为。</a:t>
            </a:r>
          </a:p>
          <a:p>
            <a:pPr eaLnBrk="1" hangingPunct="1">
              <a:lnSpc>
                <a:spcPct val="99000"/>
              </a:lnSpc>
              <a:spcBef>
                <a:spcPts val="888"/>
              </a:spcBef>
              <a:buClr>
                <a:srgbClr val="00355E"/>
              </a:buClr>
              <a:buSzPct val="74000"/>
              <a:buFont typeface="Wingdings" panose="05000000000000000000" pitchFamily="2" charset="2"/>
              <a:buChar char=""/>
            </a:pPr>
            <a:r>
              <a:rPr lang="zh-CN" altLang="zh-CN" sz="3200">
                <a:latin typeface="Times New Roman" panose="02020603050405020304" pitchFamily="18" charset="0"/>
                <a:cs typeface="Times New Roman" panose="02020603050405020304" pitchFamily="18" charset="0"/>
              </a:rPr>
              <a:t>注意: 当涉及到大量规则时, 了解受相同事实影响的多个规则之间的交互, 可能会成为</a:t>
            </a:r>
            <a:r>
              <a:rPr lang="zh-CN" altLang="zh-CN" sz="3600" i="1">
                <a:latin typeface="Times New Roman" panose="02020603050405020304" pitchFamily="18" charset="0"/>
                <a:cs typeface="Times New Roman" panose="02020603050405020304" pitchFamily="18" charset="0"/>
              </a:rPr>
              <a:t>非常</a:t>
            </a:r>
            <a:r>
              <a:rPr lang="zh-CN" altLang="zh-CN" sz="3200">
                <a:latin typeface="Times New Roman" panose="02020603050405020304" pitchFamily="18" charset="0"/>
                <a:cs typeface="Times New Roman" panose="02020603050405020304" pitchFamily="18" charset="0"/>
              </a:rPr>
              <a:t>困难。</a:t>
            </a:r>
          </a:p>
        </p:txBody>
      </p:sp>
    </p:spTree>
  </p:cSld>
  <p:clrMapOvr>
    <a:masterClrMapping/>
  </p:clrMapOvr>
</p:sld>
</file>

<file path=ppt/slides/slide8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54A7F9B2-CF0A-4038-8E70-D17E17EDDE66}"/>
              </a:ext>
            </a:extLst>
          </p:cNvPr>
          <p:cNvSpPr txBox="1">
            <a:spLocks noGrp="1"/>
          </p:cNvSpPr>
          <p:nvPr>
            <p:ph type="title"/>
          </p:nvPr>
        </p:nvSpPr>
        <p:spPr>
          <a:xfrm>
            <a:off x="508000" y="-123825"/>
            <a:ext cx="11861800" cy="1239838"/>
          </a:xfrm>
        </p:spPr>
        <p:txBody>
          <a:bodyPr lIns="0" tIns="306543" rIns="0" bIns="0" rtlCol="0">
            <a:spAutoFit/>
          </a:bodyPr>
          <a:lstStyle/>
          <a:p>
            <a:pPr marL="17446">
              <a:defRPr/>
            </a:pPr>
            <a:r>
              <a:rPr sz="6044" spc="7" dirty="0"/>
              <a:t>规则</a:t>
            </a:r>
            <a:r>
              <a:rPr sz="6044" spc="14" dirty="0"/>
              <a:t>基于</a:t>
            </a:r>
            <a:r>
              <a:rPr sz="6044" spc="-96" dirty="0"/>
              <a:t> </a:t>
            </a:r>
            <a:r>
              <a:rPr sz="6044" spc="7" dirty="0"/>
              <a:t>将</a:t>
            </a:r>
          </a:p>
        </p:txBody>
      </p:sp>
      <p:sp>
        <p:nvSpPr>
          <p:cNvPr id="125955" name="object 7">
            <a:extLst>
              <a:ext uri="{FF2B5EF4-FFF2-40B4-BE49-F238E27FC236}">
                <a16:creationId xmlns:a16="http://schemas.microsoft.com/office/drawing/2014/main" id="{1B3528D9-A5B6-4C9B-A726-32E0592F412C}"/>
              </a:ext>
            </a:extLst>
          </p:cNvPr>
          <p:cNvSpPr>
            <a:spLocks noChangeArrowheads="1"/>
          </p:cNvSpPr>
          <p:nvPr/>
        </p:nvSpPr>
        <p:spPr bwMode="auto">
          <a:xfrm>
            <a:off x="7061200" y="1116013"/>
            <a:ext cx="3749675" cy="66341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8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99F9B7D3-D93B-472D-A2C1-1F635276C610}"/>
              </a:ext>
            </a:extLst>
          </p:cNvPr>
          <p:cNvSpPr>
            <a:spLocks noGrp="1"/>
          </p:cNvSpPr>
          <p:nvPr>
            <p:ph type="title"/>
          </p:nvPr>
        </p:nvSpPr>
        <p:spPr>
          <a:xfrm>
            <a:off x="203200" y="2819400"/>
            <a:ext cx="13335000" cy="1543050"/>
          </a:xfrm>
        </p:spPr>
        <p:txBody>
          <a:bodyPr/>
          <a:lstStyle/>
          <a:p>
            <a:pPr marL="38065" eaLnBrk="1" fontAlgn="auto" hangingPunct="1">
              <a:spcBef>
                <a:spcPts val="285"/>
              </a:spcBef>
              <a:spcAft>
                <a:spcPts val="0"/>
              </a:spcAft>
              <a:defRPr/>
            </a:pPr>
            <a:r>
              <a:rPr lang="en-US" altLang="zh-CN" sz="8800" spc="-135" dirty="0">
                <a:solidFill>
                  <a:srgbClr val="000000"/>
                </a:solidFill>
              </a:rPr>
              <a:t>异构</a:t>
            </a:r>
            <a:r>
              <a:rPr lang="en-US" altLang="zh-CN" sz="8800" spc="-914" dirty="0">
                <a:solidFill>
                  <a:srgbClr val="000000"/>
                </a:solidFill>
              </a:rPr>
              <a:t> </a:t>
            </a:r>
            <a:r>
              <a:rPr lang="en-US" altLang="zh-CN" sz="8800" spc="-104" dirty="0">
                <a:solidFill>
                  <a:srgbClr val="000000"/>
                </a:solidFill>
              </a:rPr>
              <a:t>架构</a:t>
            </a:r>
            <a:endParaRPr lang="en-US" altLang="zh-CN" sz="9600" dirty="0">
              <a:cs typeface="Calibri"/>
            </a:endParaRPr>
          </a:p>
        </p:txBody>
      </p:sp>
      <p:sp>
        <p:nvSpPr>
          <p:cNvPr id="3" name="object 19">
            <a:extLst>
              <a:ext uri="{FF2B5EF4-FFF2-40B4-BE49-F238E27FC236}">
                <a16:creationId xmlns:a16="http://schemas.microsoft.com/office/drawing/2014/main" id="{BB0231BD-7B32-4761-8DB8-1F51925F22AE}"/>
              </a:ext>
            </a:extLst>
          </p:cNvPr>
          <p:cNvSpPr txBox="1">
            <a:spLocks/>
          </p:cNvSpPr>
          <p:nvPr/>
        </p:nvSpPr>
        <p:spPr bwMode="auto">
          <a:xfrm>
            <a:off x="4089400" y="4267200"/>
            <a:ext cx="89852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rtl="0" eaLnBrk="0" fontAlgn="base" hangingPunct="0">
              <a:spcBef>
                <a:spcPct val="0"/>
              </a:spcBef>
              <a:spcAft>
                <a:spcPct val="0"/>
              </a:spcAft>
              <a:defRPr sz="9970" b="1" kern="1200" cap="none">
                <a:solidFill>
                  <a:schemeClr val="tx1"/>
                </a:solidFill>
                <a:latin typeface="+mj-lt"/>
                <a:ea typeface="+mj-ea"/>
                <a:cs typeface="+mj-cs"/>
              </a:defRPr>
            </a:lvl1pPr>
            <a:lvl2pPr algn="ctr" rtl="0" eaLnBrk="0" fontAlgn="base" hangingPunct="0">
              <a:spcBef>
                <a:spcPct val="0"/>
              </a:spcBef>
              <a:spcAft>
                <a:spcPct val="0"/>
              </a:spcAft>
              <a:defRPr sz="6594">
                <a:solidFill>
                  <a:schemeClr val="tx1"/>
                </a:solidFill>
                <a:latin typeface="Calibri" pitchFamily="34" charset="0"/>
                <a:ea typeface="宋体" pitchFamily="2" charset="-122"/>
              </a:defRPr>
            </a:lvl2pPr>
            <a:lvl3pPr algn="ctr" rtl="0" eaLnBrk="0" fontAlgn="base" hangingPunct="0">
              <a:spcBef>
                <a:spcPct val="0"/>
              </a:spcBef>
              <a:spcAft>
                <a:spcPct val="0"/>
              </a:spcAft>
              <a:defRPr sz="6594">
                <a:solidFill>
                  <a:schemeClr val="tx1"/>
                </a:solidFill>
                <a:latin typeface="Calibri" pitchFamily="34" charset="0"/>
                <a:ea typeface="宋体" pitchFamily="2" charset="-122"/>
              </a:defRPr>
            </a:lvl3pPr>
            <a:lvl4pPr algn="ctr" rtl="0" eaLnBrk="0" fontAlgn="base" hangingPunct="0">
              <a:spcBef>
                <a:spcPct val="0"/>
              </a:spcBef>
              <a:spcAft>
                <a:spcPct val="0"/>
              </a:spcAft>
              <a:defRPr sz="6594">
                <a:solidFill>
                  <a:schemeClr val="tx1"/>
                </a:solidFill>
                <a:latin typeface="Calibri" pitchFamily="34" charset="0"/>
                <a:ea typeface="宋体" pitchFamily="2" charset="-122"/>
              </a:defRPr>
            </a:lvl4pPr>
            <a:lvl5pPr algn="ctr" rtl="0" eaLnBrk="0" fontAlgn="base" hangingPunct="0">
              <a:spcBef>
                <a:spcPct val="0"/>
              </a:spcBef>
              <a:spcAft>
                <a:spcPct val="0"/>
              </a:spcAft>
              <a:defRPr sz="6594">
                <a:solidFill>
                  <a:schemeClr val="tx1"/>
                </a:solidFill>
                <a:latin typeface="Calibri" pitchFamily="34" charset="0"/>
                <a:ea typeface="宋体" pitchFamily="2" charset="-122"/>
              </a:defRPr>
            </a:lvl5pPr>
            <a:lvl6pPr marL="690780" algn="ctr" rtl="0" fontAlgn="base">
              <a:spcBef>
                <a:spcPct val="0"/>
              </a:spcBef>
              <a:spcAft>
                <a:spcPct val="0"/>
              </a:spcAft>
              <a:defRPr sz="6649">
                <a:solidFill>
                  <a:schemeClr val="tx1"/>
                </a:solidFill>
                <a:latin typeface="Calibri" pitchFamily="34" charset="0"/>
                <a:ea typeface="宋体" pitchFamily="2" charset="-122"/>
              </a:defRPr>
            </a:lvl6pPr>
            <a:lvl7pPr marL="1381560" algn="ctr" rtl="0" fontAlgn="base">
              <a:spcBef>
                <a:spcPct val="0"/>
              </a:spcBef>
              <a:spcAft>
                <a:spcPct val="0"/>
              </a:spcAft>
              <a:defRPr sz="6649">
                <a:solidFill>
                  <a:schemeClr val="tx1"/>
                </a:solidFill>
                <a:latin typeface="Calibri" pitchFamily="34" charset="0"/>
                <a:ea typeface="宋体" pitchFamily="2" charset="-122"/>
              </a:defRPr>
            </a:lvl7pPr>
            <a:lvl8pPr marL="2072342" algn="ctr" rtl="0" fontAlgn="base">
              <a:spcBef>
                <a:spcPct val="0"/>
              </a:spcBef>
              <a:spcAft>
                <a:spcPct val="0"/>
              </a:spcAft>
              <a:defRPr sz="6649">
                <a:solidFill>
                  <a:schemeClr val="tx1"/>
                </a:solidFill>
                <a:latin typeface="Calibri" pitchFamily="34" charset="0"/>
                <a:ea typeface="宋体" pitchFamily="2" charset="-122"/>
              </a:defRPr>
            </a:lvl8pPr>
            <a:lvl9pPr marL="2763122" algn="ctr" rtl="0" fontAlgn="base">
              <a:spcBef>
                <a:spcPct val="0"/>
              </a:spcBef>
              <a:spcAft>
                <a:spcPct val="0"/>
              </a:spcAft>
              <a:defRPr sz="6649">
                <a:solidFill>
                  <a:schemeClr val="tx1"/>
                </a:solidFill>
                <a:latin typeface="Calibri" pitchFamily="34" charset="0"/>
                <a:ea typeface="宋体" pitchFamily="2" charset="-122"/>
              </a:defRPr>
            </a:lvl9pPr>
          </a:lstStyle>
          <a:p>
            <a:pPr>
              <a:lnSpc>
                <a:spcPts val="8362"/>
              </a:lnSpc>
              <a:defRPr/>
            </a:pPr>
            <a:r>
              <a:rPr lang="en-US" altLang="zh-CN" sz="3596" spc="-76" dirty="0">
                <a:solidFill>
                  <a:srgbClr val="000000"/>
                </a:solidFill>
              </a:rPr>
              <a:t>重点</a:t>
            </a:r>
            <a:r>
              <a:rPr lang="en-US" altLang="zh-CN" sz="3596" spc="-479" dirty="0">
                <a:solidFill>
                  <a:srgbClr val="000000"/>
                </a:solidFill>
              </a:rPr>
              <a:t> </a:t>
            </a:r>
            <a:r>
              <a:rPr lang="en-US" altLang="zh-CN" sz="3596" spc="-30" dirty="0">
                <a:solidFill>
                  <a:srgbClr val="000000"/>
                </a:solidFill>
              </a:rPr>
              <a:t>上</a:t>
            </a:r>
            <a:r>
              <a:rPr lang="en-US" altLang="zh-CN" sz="3596" spc="-479" dirty="0">
                <a:solidFill>
                  <a:srgbClr val="000000"/>
                </a:solidFill>
              </a:rPr>
              <a:t> </a:t>
            </a:r>
            <a:r>
              <a:rPr lang="en-US" altLang="zh-CN" sz="3596" spc="-60" dirty="0">
                <a:solidFill>
                  <a:srgbClr val="000000"/>
                </a:solidFill>
              </a:rPr>
              <a:t>的</a:t>
            </a:r>
            <a:r>
              <a:rPr lang="en-US" altLang="zh-CN" sz="3596" spc="-479" dirty="0">
                <a:solidFill>
                  <a:srgbClr val="000000"/>
                </a:solidFill>
              </a:rPr>
              <a:t> </a:t>
            </a:r>
            <a:r>
              <a:rPr lang="en-US" altLang="zh-CN" sz="3596" spc="-76" dirty="0">
                <a:solidFill>
                  <a:srgbClr val="000000"/>
                </a:solidFill>
              </a:rPr>
              <a:t>现实世界</a:t>
            </a:r>
            <a:r>
              <a:rPr lang="en-US" sz="3596" spc="-60" dirty="0">
                <a:solidFill>
                  <a:srgbClr val="000000"/>
                </a:solidFill>
              </a:rPr>
              <a:t>.</a:t>
            </a:r>
            <a:endParaRPr lang="en-US" sz="3596" dirty="0"/>
          </a:p>
        </p:txBody>
      </p:sp>
    </p:spTree>
  </p:cSld>
  <p:clrMapOvr>
    <a:masterClrMapping/>
  </p:clrMapOvr>
  <p:transition spd="slow">
    <p:fade/>
  </p:transition>
</p:sld>
</file>

<file path=ppt/slides/slide8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7A6D91D1-1238-435A-9020-0427E730C626}"/>
              </a:ext>
            </a:extLst>
          </p:cNvPr>
          <p:cNvSpPr txBox="1">
            <a:spLocks noGrp="1"/>
          </p:cNvSpPr>
          <p:nvPr>
            <p:ph type="title"/>
          </p:nvPr>
        </p:nvSpPr>
        <p:spPr>
          <a:xfrm>
            <a:off x="355600" y="152400"/>
            <a:ext cx="12939713" cy="930275"/>
          </a:xfrm>
        </p:spPr>
        <p:txBody>
          <a:bodyPr lIns="0" tIns="0" rIns="0" bIns="0" rtlCol="0">
            <a:spAutoFit/>
          </a:bodyPr>
          <a:lstStyle/>
          <a:p>
            <a:pPr marL="38064">
              <a:defRPr/>
            </a:pPr>
            <a:r>
              <a:rPr sz="6044" spc="-60" dirty="0"/>
              <a:t>异构</a:t>
            </a:r>
            <a:r>
              <a:rPr sz="6044" spc="-464" dirty="0"/>
              <a:t> </a:t>
            </a:r>
            <a:r>
              <a:rPr sz="6044" spc="-30" dirty="0"/>
              <a:t>架构</a:t>
            </a:r>
          </a:p>
        </p:txBody>
      </p:sp>
      <p:sp>
        <p:nvSpPr>
          <p:cNvPr id="129027" name="object 27">
            <a:extLst>
              <a:ext uri="{FF2B5EF4-FFF2-40B4-BE49-F238E27FC236}">
                <a16:creationId xmlns:a16="http://schemas.microsoft.com/office/drawing/2014/main" id="{7E333179-6C71-449C-9D42-29E44AB74701}"/>
              </a:ext>
            </a:extLst>
          </p:cNvPr>
          <p:cNvSpPr>
            <a:spLocks noGrp="1"/>
          </p:cNvSpPr>
          <p:nvPr>
            <p:ph type="body" idx="1"/>
          </p:nvPr>
        </p:nvSpPr>
        <p:spPr>
          <a:xfrm>
            <a:off x="1041400" y="381000"/>
            <a:ext cx="12109450" cy="7040563"/>
          </a:xfrm>
        </p:spPr>
        <p:txBody>
          <a:bodyPr lIns="0" tIns="866360" rIns="0" bIns="0">
            <a:spAutoFit/>
          </a:bodyPr>
          <a:lstStyle/>
          <a:p>
            <a:pPr marL="865188"/>
            <a:r>
              <a:rPr lang="zh-CN" altLang="zh-CN" sz="4000">
                <a:latin typeface="Times New Roman" panose="02020603050405020304" pitchFamily="18" charset="0"/>
                <a:cs typeface="Times New Roman" panose="02020603050405020304" pitchFamily="18" charset="0"/>
              </a:rPr>
              <a:t>没有真正的系统严格遵循单一的风格</a:t>
            </a:r>
          </a:p>
          <a:p>
            <a:pPr marL="865188">
              <a:lnSpc>
                <a:spcPct val="125000"/>
              </a:lnSpc>
            </a:pPr>
            <a:r>
              <a:rPr lang="zh-CN" altLang="zh-CN" sz="4000">
                <a:latin typeface="Times New Roman" panose="02020603050405020304" pitchFamily="18" charset="0"/>
                <a:cs typeface="Times New Roman" panose="02020603050405020304" pitchFamily="18" charset="0"/>
              </a:rPr>
              <a:t>风格本身不是严格分离, 但他们是模糊的架构可能是概念上的异构</a:t>
            </a:r>
          </a:p>
          <a:p>
            <a:pPr marL="865188">
              <a:spcBef>
                <a:spcPts val="1000"/>
              </a:spcBef>
            </a:pPr>
            <a:r>
              <a:rPr lang="zh-CN" altLang="zh-CN" sz="4000">
                <a:latin typeface="Times New Roman" panose="02020603050405020304" pitchFamily="18" charset="0"/>
                <a:cs typeface="Times New Roman" panose="02020603050405020304" pitchFamily="18" charset="0"/>
              </a:rPr>
              <a:t>N 层体系结构是分层体系结构</a:t>
            </a:r>
          </a:p>
          <a:p>
            <a:pPr marL="865188">
              <a:lnSpc>
                <a:spcPct val="125000"/>
              </a:lnSpc>
            </a:pPr>
            <a:r>
              <a:rPr lang="zh-CN" altLang="zh-CN" sz="4000">
                <a:latin typeface="Times New Roman" panose="02020603050405020304" pitchFamily="18" charset="0"/>
                <a:cs typeface="Times New Roman" panose="02020603050405020304" pitchFamily="18" charset="0"/>
              </a:rPr>
              <a:t>N 层体系结构通常是以数据为中心的体系结构瘦客户端涉及某种通知体系结构</a:t>
            </a:r>
          </a:p>
        </p:txBody>
      </p:sp>
    </p:spTree>
  </p:cSld>
  <p:clrMapOvr>
    <a:masterClrMapping/>
  </p:clrMapOvr>
  <p:transition>
    <p:cut/>
  </p:transition>
</p:sld>
</file>

<file path=ppt/slides/slide8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DDD10487-CE09-4616-9A50-991221F6A8F7}"/>
              </a:ext>
            </a:extLst>
          </p:cNvPr>
          <p:cNvSpPr txBox="1">
            <a:spLocks noGrp="1"/>
          </p:cNvSpPr>
          <p:nvPr>
            <p:ph type="title"/>
          </p:nvPr>
        </p:nvSpPr>
        <p:spPr>
          <a:xfrm>
            <a:off x="355600" y="131763"/>
            <a:ext cx="11953875" cy="930275"/>
          </a:xfrm>
        </p:spPr>
        <p:txBody>
          <a:bodyPr lIns="0" tIns="0" rIns="0" bIns="0" rtlCol="0">
            <a:spAutoFit/>
          </a:bodyPr>
          <a:lstStyle/>
          <a:p>
            <a:pPr marL="38064">
              <a:defRPr/>
            </a:pPr>
            <a:r>
              <a:rPr sz="6044" spc="-60" dirty="0"/>
              <a:t>异构</a:t>
            </a:r>
            <a:r>
              <a:rPr sz="6044" spc="-464" dirty="0"/>
              <a:t> </a:t>
            </a:r>
            <a:r>
              <a:rPr sz="6044" spc="-30" dirty="0"/>
              <a:t>架构</a:t>
            </a:r>
          </a:p>
        </p:txBody>
      </p:sp>
      <p:sp>
        <p:nvSpPr>
          <p:cNvPr id="106499" name="object 26">
            <a:extLst>
              <a:ext uri="{FF2B5EF4-FFF2-40B4-BE49-F238E27FC236}">
                <a16:creationId xmlns:a16="http://schemas.microsoft.com/office/drawing/2014/main" id="{27FDCCAD-C1DD-4864-AABC-ACC355B63059}"/>
              </a:ext>
            </a:extLst>
          </p:cNvPr>
          <p:cNvSpPr>
            <a:spLocks noGrp="1"/>
          </p:cNvSpPr>
          <p:nvPr>
            <p:ph type="body" idx="1"/>
          </p:nvPr>
        </p:nvSpPr>
        <p:spPr>
          <a:xfrm>
            <a:off x="677863" y="596900"/>
            <a:ext cx="12493625" cy="6459538"/>
          </a:xfrm>
        </p:spPr>
        <p:txBody>
          <a:bodyPr lIns="0" tIns="990848" rIns="0" bIns="0">
            <a:spAutoFit/>
          </a:bodyPr>
          <a:lstStyle/>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体系结构可能是结构上异构的总体体系结构, 遵循一种风格</a:t>
            </a:r>
          </a:p>
          <a:p>
            <a:pPr marL="865758" indent="-514657">
              <a:spcBef>
                <a:spcPts val="996"/>
              </a:spcBef>
              <a:defRPr/>
            </a:pPr>
            <a:r>
              <a:rPr lang="zh-CN" altLang="zh-CN" sz="4396" dirty="0">
                <a:latin typeface="Times New Roman" panose="02020603050405020304" pitchFamily="18" charset="0"/>
                <a:cs typeface="Times New Roman" panose="02020603050405020304" pitchFamily="18" charset="0"/>
              </a:rPr>
              <a:t>单个组件遵循其他样式</a:t>
            </a:r>
          </a:p>
          <a:p>
            <a:pPr marL="865758" indent="-514657">
              <a:spcBef>
                <a:spcPts val="996"/>
              </a:spcBef>
              <a:defRPr/>
            </a:pPr>
            <a:r>
              <a:rPr lang="zh-CN" altLang="zh-CN" sz="4396" dirty="0">
                <a:latin typeface="Times New Roman" panose="02020603050405020304" pitchFamily="18" charset="0"/>
                <a:cs typeface="Times New Roman" panose="02020603050405020304" pitchFamily="18" charset="0"/>
              </a:rPr>
              <a:t>Web 具有2层体系结构: 浏览器和服务器</a:t>
            </a:r>
          </a:p>
          <a:p>
            <a:pPr marL="865758" indent="-514657">
              <a:spcBef>
                <a:spcPts val="996"/>
              </a:spcBef>
              <a:defRPr/>
            </a:pPr>
            <a:r>
              <a:rPr lang="zh-CN" altLang="zh-CN" sz="4396" dirty="0">
                <a:latin typeface="Times New Roman" panose="02020603050405020304" pitchFamily="18" charset="0"/>
                <a:cs typeface="Times New Roman" panose="02020603050405020304" pitchFamily="18" charset="0"/>
              </a:rPr>
              <a:t>浏览器本身有一个用于处理用户事件的通知体系结构</a:t>
            </a:r>
          </a:p>
        </p:txBody>
      </p:sp>
    </p:spTree>
  </p:cSld>
  <p:clrMapOvr>
    <a:masterClrMapping/>
  </p:clrMapOvr>
  <p:transition>
    <p:cut/>
  </p:transition>
</p:sld>
</file>

<file path=ppt/slides/slide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35133D0A-8ED2-47E3-8593-F7EBC79D0D43}"/>
              </a:ext>
            </a:extLst>
          </p:cNvPr>
          <p:cNvSpPr txBox="1">
            <a:spLocks noGrp="1"/>
          </p:cNvSpPr>
          <p:nvPr>
            <p:ph type="title"/>
          </p:nvPr>
        </p:nvSpPr>
        <p:spPr>
          <a:xfrm>
            <a:off x="265113" y="152400"/>
            <a:ext cx="13244512" cy="930275"/>
          </a:xfrm>
        </p:spPr>
        <p:txBody>
          <a:bodyPr lIns="0" tIns="0" rIns="0" bIns="0" rtlCol="0">
            <a:spAutoFit/>
          </a:bodyPr>
          <a:lstStyle/>
          <a:p>
            <a:pPr marL="38064">
              <a:defRPr/>
            </a:pPr>
            <a:r>
              <a:rPr sz="6044" spc="-45" dirty="0"/>
              <a:t>客户端-服务器</a:t>
            </a:r>
          </a:p>
        </p:txBody>
      </p:sp>
      <p:sp>
        <p:nvSpPr>
          <p:cNvPr id="43011" name="object 28">
            <a:extLst>
              <a:ext uri="{FF2B5EF4-FFF2-40B4-BE49-F238E27FC236}">
                <a16:creationId xmlns:a16="http://schemas.microsoft.com/office/drawing/2014/main" id="{ABC9F18D-F2AA-4576-B1C1-160BA785CAF2}"/>
              </a:ext>
            </a:extLst>
          </p:cNvPr>
          <p:cNvSpPr>
            <a:spLocks noGrp="1"/>
          </p:cNvSpPr>
          <p:nvPr>
            <p:ph type="body" idx="1"/>
          </p:nvPr>
        </p:nvSpPr>
        <p:spPr>
          <a:xfrm>
            <a:off x="600075" y="1524000"/>
            <a:ext cx="12877800" cy="4978400"/>
          </a:xfrm>
        </p:spPr>
        <p:txBody>
          <a:bodyPr lIns="0" tIns="579349" rIns="0" bIns="0">
            <a:spAutoFit/>
          </a:bodyPr>
          <a:lstStyle/>
          <a:p>
            <a:pPr marL="865188"/>
            <a:r>
              <a:rPr lang="zh-CN" altLang="zh-CN" sz="3200"/>
              <a:t>服务器提供抽象服务</a:t>
            </a:r>
          </a:p>
          <a:p>
            <a:pPr marL="865188">
              <a:lnSpc>
                <a:spcPct val="125000"/>
              </a:lnSpc>
            </a:pPr>
            <a:r>
              <a:rPr lang="zh-CN" altLang="zh-CN" sz="3200"/>
              <a:t>服务器的实现决定了如何实现编程语言、操作系统的请求抽象</a:t>
            </a:r>
          </a:p>
          <a:p>
            <a:pPr marL="865188">
              <a:lnSpc>
                <a:spcPct val="125000"/>
              </a:lnSpc>
            </a:pPr>
            <a:r>
              <a:rPr lang="zh-CN" altLang="zh-CN" sz="3200">
                <a:latin typeface="Cambria" panose="02040503050406030204" pitchFamily="18" charset="0"/>
              </a:rPr>
              <a:t>⇒</a:t>
            </a:r>
            <a:r>
              <a:rPr lang="zh-CN" altLang="zh-CN" sz="3200" b="1">
                <a:latin typeface="Trebuchet MS" panose="020B0603020202020204" pitchFamily="34" charset="0"/>
              </a:rPr>
              <a:t>松散联轴器</a:t>
            </a:r>
            <a:r>
              <a:rPr lang="zh-CN" altLang="zh-CN" sz="3200"/>
              <a:t>客户端和服务器之间服务器的位置是透明的</a:t>
            </a:r>
          </a:p>
          <a:p>
            <a:pPr marL="865188">
              <a:spcBef>
                <a:spcPts val="1000"/>
              </a:spcBef>
            </a:pPr>
            <a:r>
              <a:rPr lang="zh-CN" altLang="zh-CN" sz="3200"/>
              <a:t>有时客户端也可能成为服务器 (反之亦然)</a:t>
            </a:r>
          </a:p>
          <a:p>
            <a:pPr marL="865188">
              <a:spcBef>
                <a:spcPts val="1000"/>
              </a:spcBef>
            </a:pPr>
            <a:r>
              <a:rPr lang="zh-CN" altLang="zh-CN" sz="3200">
                <a:latin typeface="Cambria" panose="02040503050406030204" pitchFamily="18" charset="0"/>
              </a:rPr>
              <a:t>⇒</a:t>
            </a:r>
            <a:r>
              <a:rPr lang="zh-CN" altLang="zh-CN" sz="3200"/>
              <a:t>增加耦合</a:t>
            </a:r>
          </a:p>
        </p:txBody>
      </p:sp>
    </p:spTree>
  </p:cSld>
  <p:clrMapOvr>
    <a:masterClrMapping/>
  </p:clrMapOvr>
  <p:transition>
    <p:cut/>
  </p:transition>
</p:sld>
</file>

<file path=ppt/slides/slide9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A9E72B1C-F417-411B-961D-D8FC3D1F9021}"/>
              </a:ext>
            </a:extLst>
          </p:cNvPr>
          <p:cNvSpPr txBox="1">
            <a:spLocks noGrp="1"/>
          </p:cNvSpPr>
          <p:nvPr>
            <p:ph type="title"/>
          </p:nvPr>
        </p:nvSpPr>
        <p:spPr>
          <a:xfrm>
            <a:off x="203200" y="58738"/>
            <a:ext cx="12326938" cy="930275"/>
          </a:xfrm>
        </p:spPr>
        <p:txBody>
          <a:bodyPr lIns="0" tIns="0" rIns="0" bIns="0" rtlCol="0">
            <a:spAutoFit/>
          </a:bodyPr>
          <a:lstStyle/>
          <a:p>
            <a:pPr marL="38064">
              <a:defRPr/>
            </a:pPr>
            <a:r>
              <a:rPr sz="6044" spc="-60" dirty="0"/>
              <a:t>异构</a:t>
            </a:r>
            <a:r>
              <a:rPr sz="6044" spc="-464" dirty="0"/>
              <a:t> </a:t>
            </a:r>
            <a:r>
              <a:rPr sz="6044" spc="-30" dirty="0"/>
              <a:t>架构</a:t>
            </a:r>
          </a:p>
        </p:txBody>
      </p:sp>
      <p:sp>
        <p:nvSpPr>
          <p:cNvPr id="131075" name="object 26">
            <a:extLst>
              <a:ext uri="{FF2B5EF4-FFF2-40B4-BE49-F238E27FC236}">
                <a16:creationId xmlns:a16="http://schemas.microsoft.com/office/drawing/2014/main" id="{8CF251C0-CF7F-4068-A56C-D83203331531}"/>
              </a:ext>
            </a:extLst>
          </p:cNvPr>
          <p:cNvSpPr>
            <a:spLocks noGrp="1"/>
          </p:cNvSpPr>
          <p:nvPr>
            <p:ph type="body" idx="1"/>
          </p:nvPr>
        </p:nvSpPr>
        <p:spPr>
          <a:xfrm>
            <a:off x="1041400" y="609600"/>
            <a:ext cx="11750675" cy="6983413"/>
          </a:xfrm>
        </p:spPr>
        <p:txBody>
          <a:bodyPr lIns="0" tIns="543203" rIns="0" bIns="0">
            <a:spAutoFit/>
          </a:bodyPr>
          <a:lstStyle/>
          <a:p>
            <a:pPr marL="865188">
              <a:lnSpc>
                <a:spcPct val="125000"/>
              </a:lnSpc>
            </a:pPr>
            <a:r>
              <a:rPr lang="zh-CN" altLang="zh-CN" sz="4000">
                <a:latin typeface="Times New Roman" panose="02020603050405020304" pitchFamily="18" charset="0"/>
                <a:cs typeface="Times New Roman" panose="02020603050405020304" pitchFamily="18" charset="0"/>
              </a:rPr>
              <a:t>在执行级别的执行级别上, 体系结构可能是异构的, 这些组件遵循不同的样式</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如果分配了组件, 通知体系结构可能包括远程过程调用</a:t>
            </a:r>
          </a:p>
          <a:p>
            <a:pPr marL="865188">
              <a:lnSpc>
                <a:spcPct val="103000"/>
              </a:lnSpc>
              <a:spcBef>
                <a:spcPts val="888"/>
              </a:spcBef>
            </a:pPr>
            <a:r>
              <a:rPr lang="zh-CN" altLang="zh-CN" sz="4000">
                <a:latin typeface="Times New Roman" panose="02020603050405020304" pitchFamily="18" charset="0"/>
                <a:cs typeface="Times New Roman" panose="02020603050405020304" pitchFamily="18" charset="0"/>
              </a:rPr>
              <a:t>服务体系结构需要网络架构, 这是一个分层的体系结构, 等等。</a:t>
            </a:r>
          </a:p>
          <a:p>
            <a:pPr marL="865188">
              <a:spcBef>
                <a:spcPts val="1000"/>
              </a:spcBef>
            </a:pPr>
            <a:r>
              <a:rPr lang="zh-CN" altLang="zh-CN" sz="4000">
                <a:latin typeface="Times New Roman" panose="02020603050405020304" pitchFamily="18" charset="0"/>
                <a:cs typeface="Times New Roman" panose="02020603050405020304" pitchFamily="18" charset="0"/>
              </a:rPr>
              <a:t>在真正的系统体系结构是异构的各级!</a:t>
            </a:r>
          </a:p>
        </p:txBody>
      </p:sp>
    </p:spTree>
  </p:cSld>
  <p:clrMapOvr>
    <a:masterClrMapping/>
  </p:clrMapOvr>
  <p:transition>
    <p:cut/>
  </p:transition>
</p:sld>
</file>

<file path=ppt/slides/slide9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09D29565-D6FF-4C49-A46A-0E469C3D0688}"/>
              </a:ext>
            </a:extLst>
          </p:cNvPr>
          <p:cNvSpPr txBox="1">
            <a:spLocks noGrp="1"/>
          </p:cNvSpPr>
          <p:nvPr>
            <p:ph type="title"/>
          </p:nvPr>
        </p:nvSpPr>
        <p:spPr>
          <a:xfrm>
            <a:off x="366713" y="76200"/>
            <a:ext cx="13111162" cy="1014413"/>
          </a:xfrm>
        </p:spPr>
        <p:txBody>
          <a:bodyPr lIns="0" tIns="0" rIns="0" bIns="0" rtlCol="0">
            <a:spAutoFit/>
          </a:bodyPr>
          <a:lstStyle/>
          <a:p>
            <a:pPr marL="38064">
              <a:defRPr/>
            </a:pPr>
            <a:r>
              <a:rPr sz="6594" spc="-60" dirty="0"/>
              <a:t>异构</a:t>
            </a:r>
            <a:r>
              <a:rPr sz="6594" spc="-464" dirty="0"/>
              <a:t> </a:t>
            </a:r>
            <a:r>
              <a:rPr sz="6594" spc="-30" dirty="0"/>
              <a:t>架构</a:t>
            </a:r>
          </a:p>
        </p:txBody>
      </p:sp>
      <p:sp>
        <p:nvSpPr>
          <p:cNvPr id="108547" name="object 25">
            <a:extLst>
              <a:ext uri="{FF2B5EF4-FFF2-40B4-BE49-F238E27FC236}">
                <a16:creationId xmlns:a16="http://schemas.microsoft.com/office/drawing/2014/main" id="{526D2F8D-9573-417C-9092-B344D6D05B09}"/>
              </a:ext>
            </a:extLst>
          </p:cNvPr>
          <p:cNvSpPr>
            <a:spLocks noGrp="1"/>
          </p:cNvSpPr>
          <p:nvPr>
            <p:ph type="body" idx="1"/>
          </p:nvPr>
        </p:nvSpPr>
        <p:spPr>
          <a:xfrm>
            <a:off x="704850" y="762000"/>
            <a:ext cx="12434888" cy="5476875"/>
          </a:xfrm>
        </p:spPr>
        <p:txBody>
          <a:bodyPr lIns="0" tIns="1343695" rIns="0" bIns="0">
            <a:spAutoFit/>
          </a:bodyPr>
          <a:lstStyle/>
          <a:p>
            <a:pPr marL="865758" indent="-514657">
              <a:defRPr/>
            </a:pPr>
            <a:r>
              <a:rPr lang="zh-CN" altLang="zh-CN" sz="4396" dirty="0">
                <a:latin typeface="Times New Roman" panose="02020603050405020304" pitchFamily="18" charset="0"/>
                <a:cs typeface="Times New Roman" panose="02020603050405020304" pitchFamily="18" charset="0"/>
              </a:rPr>
              <a:t>基于 Web 的搜索引擎</a:t>
            </a: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概念上: 以数据为中心, 分层, 3 层</a:t>
            </a:r>
            <a:endParaRPr lang="en-US" altLang="zh-CN" sz="4396" dirty="0">
              <a:latin typeface="Times New Roman" panose="02020603050405020304" pitchFamily="18" charset="0"/>
              <a:cs typeface="Times New Roman" panose="02020603050405020304" pitchFamily="18" charset="0"/>
            </a:endParaRPr>
          </a:p>
          <a:p>
            <a:pPr marL="865758" indent="-514657">
              <a:lnSpc>
                <a:spcPct val="125000"/>
              </a:lnSpc>
              <a:defRPr/>
            </a:pPr>
            <a:r>
              <a:rPr lang="zh-CN" altLang="zh-CN" sz="4396" dirty="0">
                <a:latin typeface="Times New Roman" panose="02020603050405020304" pitchFamily="18" charset="0"/>
                <a:cs typeface="Times New Roman" panose="02020603050405020304" pitchFamily="18" charset="0"/>
              </a:rPr>
              <a:t>结构上: 分层 (网络), 3 层, 通知</a:t>
            </a:r>
          </a:p>
          <a:p>
            <a:pPr marL="865758" indent="-514657">
              <a:spcBef>
                <a:spcPts val="996"/>
              </a:spcBef>
              <a:defRPr/>
            </a:pPr>
            <a:r>
              <a:rPr lang="zh-CN" altLang="zh-CN" sz="4396" dirty="0">
                <a:latin typeface="Times New Roman" panose="02020603050405020304" pitchFamily="18" charset="0"/>
                <a:cs typeface="Times New Roman" panose="02020603050405020304" pitchFamily="18" charset="0"/>
              </a:rPr>
              <a:t>执行: 分布式、面向服务、具有回调的通知、..。</a:t>
            </a:r>
          </a:p>
        </p:txBody>
      </p:sp>
    </p:spTree>
  </p:cSld>
  <p:clrMapOvr>
    <a:masterClrMapping/>
  </p:clrMapOvr>
  <p:transition>
    <p:cut/>
  </p:transition>
</p:sld>
</file>

<file path=ppt/slides/slide9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EE8C7BCA-3FDC-4A31-9FB8-0F7DFA217268}"/>
              </a:ext>
            </a:extLst>
          </p:cNvPr>
          <p:cNvSpPr txBox="1">
            <a:spLocks noGrp="1"/>
          </p:cNvSpPr>
          <p:nvPr>
            <p:ph type="title"/>
          </p:nvPr>
        </p:nvSpPr>
        <p:spPr>
          <a:xfrm>
            <a:off x="279400" y="0"/>
            <a:ext cx="13076238" cy="930275"/>
          </a:xfrm>
        </p:spPr>
        <p:txBody>
          <a:bodyPr lIns="0" tIns="0" rIns="0" bIns="0" rtlCol="0">
            <a:spAutoFit/>
          </a:bodyPr>
          <a:lstStyle/>
          <a:p>
            <a:pPr marL="38064">
              <a:defRPr/>
            </a:pPr>
            <a:r>
              <a:rPr sz="6044" spc="-89" dirty="0"/>
              <a:t>例子：</a:t>
            </a:r>
            <a:r>
              <a:rPr sz="6044" spc="-240" dirty="0"/>
              <a:t> </a:t>
            </a:r>
            <a:r>
              <a:rPr sz="6044" spc="-150" dirty="0"/>
              <a:t>Web</a:t>
            </a:r>
            <a:r>
              <a:rPr sz="6044" spc="-510" dirty="0"/>
              <a:t> </a:t>
            </a:r>
            <a:r>
              <a:rPr sz="6044" spc="-60" dirty="0"/>
              <a:t>搜索</a:t>
            </a:r>
            <a:r>
              <a:rPr sz="6044" spc="-510" dirty="0"/>
              <a:t> </a:t>
            </a:r>
            <a:r>
              <a:rPr sz="6044" spc="-30" dirty="0"/>
              <a:t>发动机</a:t>
            </a:r>
            <a:r>
              <a:rPr sz="6044" spc="-510" dirty="0"/>
              <a:t> </a:t>
            </a:r>
            <a:r>
              <a:rPr sz="6044" spc="-15" dirty="0"/>
              <a:t>建筑</a:t>
            </a:r>
          </a:p>
        </p:txBody>
      </p:sp>
      <p:sp>
        <p:nvSpPr>
          <p:cNvPr id="133123" name="object 27">
            <a:extLst>
              <a:ext uri="{FF2B5EF4-FFF2-40B4-BE49-F238E27FC236}">
                <a16:creationId xmlns:a16="http://schemas.microsoft.com/office/drawing/2014/main" id="{6442D8AB-ED59-4EB7-8960-A92887533022}"/>
              </a:ext>
            </a:extLst>
          </p:cNvPr>
          <p:cNvSpPr txBox="1">
            <a:spLocks noChangeArrowheads="1"/>
          </p:cNvSpPr>
          <p:nvPr/>
        </p:nvSpPr>
        <p:spPr bwMode="auto">
          <a:xfrm>
            <a:off x="889000" y="1524000"/>
            <a:ext cx="10893425"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爬虫: 多个和分布式</a:t>
            </a:r>
          </a:p>
          <a:p>
            <a:pPr>
              <a:spcBef>
                <a:spcPts val="1000"/>
              </a:spcBef>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例如, 您有分层、面向服务的通知</a:t>
            </a: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URLServer 通知和 syncronizes 爬虫</a:t>
            </a:r>
            <a:r>
              <a:rPr lang="en-US" altLang="zh-CN" sz="4000">
                <a:latin typeface="Times New Roman" panose="02020603050405020304" pitchFamily="18" charset="0"/>
                <a:cs typeface="Times New Roman" panose="02020603050405020304" pitchFamily="18" charset="0"/>
              </a:rPr>
              <a:t>t</a:t>
            </a:r>
            <a:r>
              <a:rPr lang="zh-CN" altLang="zh-CN" sz="4000">
                <a:latin typeface="Times New Roman" panose="02020603050405020304" pitchFamily="18" charset="0"/>
                <a:cs typeface="Times New Roman" panose="02020603050405020304" pitchFamily="18" charset="0"/>
              </a:rPr>
              <a:t>帽子网址获取</a:t>
            </a:r>
            <a:endParaRPr lang="en-US" altLang="zh-CN" sz="40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在 storeserver 中获取和存储的网页</a:t>
            </a: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Storeserver: 以数据为中心的体系结构</a:t>
            </a:r>
            <a:endParaRPr lang="en-US" altLang="zh-CN" sz="400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pPr>
            <a:r>
              <a:rPr lang="zh-CN" altLang="zh-CN" sz="4000">
                <a:latin typeface="Times New Roman" panose="02020603050405020304" pitchFamily="18" charset="0"/>
                <a:cs typeface="Times New Roman" panose="02020603050405020304" pitchFamily="18" charset="0"/>
              </a:rPr>
              <a:t>搜索器作为 Web 服务器运行</a:t>
            </a:r>
          </a:p>
        </p:txBody>
      </p:sp>
    </p:spTree>
  </p:cSld>
  <p:clrMapOvr>
    <a:masterClrMapping/>
  </p:clrMapOvr>
  <p:transition>
    <p:cut/>
  </p:transition>
</p:sld>
</file>

<file path=ppt/slides/slide9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a:extLst>
              <a:ext uri="{FF2B5EF4-FFF2-40B4-BE49-F238E27FC236}">
                <a16:creationId xmlns:a16="http://schemas.microsoft.com/office/drawing/2014/main" id="{3DE690AF-512A-4A74-AAB0-9FD8FF62142B}"/>
              </a:ext>
            </a:extLst>
          </p:cNvPr>
          <p:cNvSpPr txBox="1">
            <a:spLocks noGrp="1"/>
          </p:cNvSpPr>
          <p:nvPr>
            <p:ph type="title"/>
          </p:nvPr>
        </p:nvSpPr>
        <p:spPr>
          <a:xfrm>
            <a:off x="355600" y="22225"/>
            <a:ext cx="12877800" cy="930275"/>
          </a:xfrm>
        </p:spPr>
        <p:txBody>
          <a:bodyPr lIns="0" tIns="0" rIns="0" bIns="0" rtlCol="0">
            <a:spAutoFit/>
          </a:bodyPr>
          <a:lstStyle/>
          <a:p>
            <a:pPr marL="38064">
              <a:defRPr/>
            </a:pPr>
            <a:r>
              <a:rPr sz="6044" spc="15" dirty="0"/>
              <a:t>结论</a:t>
            </a:r>
          </a:p>
        </p:txBody>
      </p:sp>
      <p:sp>
        <p:nvSpPr>
          <p:cNvPr id="110595" name="object 26">
            <a:extLst>
              <a:ext uri="{FF2B5EF4-FFF2-40B4-BE49-F238E27FC236}">
                <a16:creationId xmlns:a16="http://schemas.microsoft.com/office/drawing/2014/main" id="{2FF82A39-B72A-49D3-A046-BFCB594D4D27}"/>
              </a:ext>
            </a:extLst>
          </p:cNvPr>
          <p:cNvSpPr txBox="1">
            <a:spLocks noChangeArrowheads="1"/>
          </p:cNvSpPr>
          <p:nvPr/>
        </p:nvSpPr>
        <p:spPr bwMode="auto">
          <a:xfrm>
            <a:off x="925513" y="1676400"/>
            <a:ext cx="12892087"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9888"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架构样式提供了模式</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为什么人们应该知道这些样式？</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它们提供了一个通用的词汇表</a:t>
            </a: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它们提供了如何设计系统的蓝图</a:t>
            </a:r>
            <a:endParaRPr lang="en-US" altLang="zh-CN" sz="4396" dirty="0">
              <a:latin typeface="Times New Roman" panose="02020603050405020304" pitchFamily="18" charset="0"/>
              <a:cs typeface="Times New Roman" panose="02020603050405020304" pitchFamily="18" charset="0"/>
            </a:endParaRPr>
          </a:p>
          <a:p>
            <a:pPr>
              <a:lnSpc>
                <a:spcPct val="125000"/>
              </a:lnSpc>
              <a:buFont typeface="Arial" panose="020B0604020202020204" pitchFamily="34" charset="0"/>
              <a:buChar char="•"/>
              <a:defRPr/>
            </a:pPr>
            <a:r>
              <a:rPr lang="zh-CN" altLang="zh-CN" sz="4396" dirty="0">
                <a:latin typeface="Times New Roman" panose="02020603050405020304" pitchFamily="18" charset="0"/>
                <a:cs typeface="Times New Roman" panose="02020603050405020304" pitchFamily="18" charset="0"/>
              </a:rPr>
              <a:t>他们提供了一个众所周知的结构和行为</a:t>
            </a:r>
          </a:p>
        </p:txBody>
      </p:sp>
    </p:spTree>
  </p:cSld>
  <p:clrMapOvr>
    <a:masterClrMapping/>
  </p:clrMapOvr>
  <p:transition>
    <p:cut/>
  </p:transition>
</p:sld>
</file>

<file path=ppt/slides/slide9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a:extLst>
              <a:ext uri="{FF2B5EF4-FFF2-40B4-BE49-F238E27FC236}">
                <a16:creationId xmlns:a16="http://schemas.microsoft.com/office/drawing/2014/main" id="{DDF96C65-BCD7-482E-B33E-276F61E6D7ED}"/>
              </a:ext>
            </a:extLst>
          </p:cNvPr>
          <p:cNvSpPr>
            <a:spLocks noGrp="1"/>
          </p:cNvSpPr>
          <p:nvPr>
            <p:ph type="title"/>
          </p:nvPr>
        </p:nvSpPr>
        <p:spPr>
          <a:xfrm>
            <a:off x="-33338" y="228600"/>
            <a:ext cx="13419138" cy="788988"/>
          </a:xfrm>
        </p:spPr>
        <p:txBody>
          <a:bodyPr/>
          <a:lstStyle/>
          <a:p>
            <a:pPr/>
            <a:r>
              <a:rPr lang="en-US" altLang="zh-CN" sz="4400" b="1">
                <a:latin typeface="Times New Roman" panose="02020603050405020304" pitchFamily="18" charset="0"/>
              </a:rPr>
              <a:t>表1。</a:t>
            </a:r>
            <a:r>
              <a:rPr lang="en-US" altLang="zh-CN" sz="4400">
                <a:latin typeface="Times New Roman" panose="02020603050405020304" pitchFamily="18" charset="0"/>
              </a:rPr>
              <a:t>模式对可用性、安全性、可维护性和效率的影响</a:t>
            </a:r>
            <a:endParaRPr lang="zh-CN" altLang="en-US" sz="4400"/>
          </a:p>
        </p:txBody>
      </p:sp>
      <p:pic>
        <p:nvPicPr>
          <p:cNvPr id="135171" name="图片 5">
            <a:extLst>
              <a:ext uri="{FF2B5EF4-FFF2-40B4-BE49-F238E27FC236}">
                <a16:creationId xmlns:a16="http://schemas.microsoft.com/office/drawing/2014/main" id="{7316FDC3-CF9A-48A9-BF97-0A3DF6D76E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5938" y="1447800"/>
            <a:ext cx="9105900"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a:extLst>
              <a:ext uri="{FF2B5EF4-FFF2-40B4-BE49-F238E27FC236}">
                <a16:creationId xmlns:a16="http://schemas.microsoft.com/office/drawing/2014/main" id="{E5EDF9D7-B15B-4D0D-B7FB-0F7CF5BDDE71}"/>
              </a:ext>
            </a:extLst>
          </p:cNvPr>
          <p:cNvSpPr>
            <a:spLocks noGrp="1"/>
          </p:cNvSpPr>
          <p:nvPr>
            <p:ph type="title"/>
          </p:nvPr>
        </p:nvSpPr>
        <p:spPr>
          <a:xfrm>
            <a:off x="6350" y="152400"/>
            <a:ext cx="14027150" cy="914400"/>
          </a:xfrm>
        </p:spPr>
        <p:txBody>
          <a:bodyPr/>
          <a:lstStyle/>
          <a:p>
            <a:pPr/>
            <a:r>
              <a:rPr lang="en-US" altLang="zh-CN" sz="4400" b="1"/>
              <a:t>表2。</a:t>
            </a:r>
            <a:r>
              <a:rPr lang="en-US" altLang="zh-CN" sz="4400"/>
              <a:t>模式对可靠性、可移植性和可执行性的影响</a:t>
            </a:r>
            <a:endParaRPr lang="zh-CN" altLang="en-US" sz="4400"/>
          </a:p>
        </p:txBody>
      </p:sp>
      <p:pic>
        <p:nvPicPr>
          <p:cNvPr id="136195" name="内容占位符 4">
            <a:extLst>
              <a:ext uri="{FF2B5EF4-FFF2-40B4-BE49-F238E27FC236}">
                <a16:creationId xmlns:a16="http://schemas.microsoft.com/office/drawing/2014/main" id="{CE6B17D0-EF34-4661-B716-A2CDDD04DA0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13000" y="1295400"/>
            <a:ext cx="8991600" cy="6300788"/>
          </a:xfrm>
        </p:spPr>
      </p:pic>
    </p:spTree>
  </p:cSld>
  <p:clrMapOvr>
    <a:masterClrMapping/>
  </p:clrMapOvr>
</p:sld>
</file>

<file path=ppt/slides/slide9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86B6BF0D-51C2-4E6C-AB88-705FDBE76B5D}"/>
              </a:ext>
            </a:extLst>
          </p:cNvPr>
          <p:cNvSpPr txBox="1">
            <a:spLocks noGrp="1"/>
          </p:cNvSpPr>
          <p:nvPr>
            <p:ph type="title"/>
          </p:nvPr>
        </p:nvSpPr>
        <p:spPr>
          <a:xfrm>
            <a:off x="279400" y="381000"/>
            <a:ext cx="13084175" cy="577850"/>
          </a:xfrm>
        </p:spPr>
        <p:txBody>
          <a:bodyPr lIns="0" tIns="0" rIns="0" bIns="0" rtlCol="0">
            <a:spAutoFit/>
          </a:bodyPr>
          <a:lstStyle/>
          <a:p>
            <a:pPr marL="17446">
              <a:lnSpc>
                <a:spcPts val="4533"/>
              </a:lnSpc>
              <a:defRPr/>
            </a:pPr>
            <a:r>
              <a:rPr sz="6044" spc="21" dirty="0"/>
              <a:t>当</a:t>
            </a:r>
            <a:r>
              <a:rPr sz="6044" spc="14" dirty="0"/>
              <a:t>还有</a:t>
            </a:r>
            <a:r>
              <a:rPr sz="6044" spc="21" dirty="0"/>
              <a:t>不</a:t>
            </a:r>
            <a:r>
              <a:rPr sz="6044" spc="14" dirty="0"/>
              <a:t>经验去</a:t>
            </a:r>
            <a:r>
              <a:rPr sz="6044" spc="-124" dirty="0"/>
              <a:t> </a:t>
            </a:r>
            <a:r>
              <a:rPr sz="6044" spc="21" dirty="0"/>
              <a:t>上.</a:t>
            </a:r>
            <a:endParaRPr sz="6044" dirty="0"/>
          </a:p>
        </p:txBody>
      </p:sp>
      <p:sp>
        <p:nvSpPr>
          <p:cNvPr id="137219" name="object 7">
            <a:extLst>
              <a:ext uri="{FF2B5EF4-FFF2-40B4-BE49-F238E27FC236}">
                <a16:creationId xmlns:a16="http://schemas.microsoft.com/office/drawing/2014/main" id="{3EE75751-FDE9-4D29-88EF-35DFB48E8F3D}"/>
              </a:ext>
            </a:extLst>
          </p:cNvPr>
          <p:cNvSpPr txBox="1">
            <a:spLocks noChangeArrowheads="1"/>
          </p:cNvSpPr>
          <p:nvPr/>
        </p:nvSpPr>
        <p:spPr bwMode="auto">
          <a:xfrm>
            <a:off x="1384300" y="1212850"/>
            <a:ext cx="10647363"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52475" indent="-28892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538"/>
              </a:lnSpc>
              <a:buClr>
                <a:srgbClr val="00355E"/>
              </a:buClr>
              <a:buSzPct val="74000"/>
              <a:buFont typeface="Wingdings" panose="05000000000000000000" pitchFamily="2" charset="2"/>
              <a:buChar char=""/>
            </a:pPr>
            <a:r>
              <a:rPr lang="zh-CN" altLang="zh-CN" sz="3200">
                <a:latin typeface="Tahoma" panose="020B0604030504040204" pitchFamily="34" charset="0"/>
                <a:cs typeface="Tahoma" panose="020B0604030504040204" pitchFamily="34" charset="0"/>
              </a:rPr>
              <a:t>在解决一个新的设计难题时, 你应该做的第一个努力就是试图确定它确实是一个新的问题。</a:t>
            </a:r>
          </a:p>
          <a:p>
            <a:pPr eaLnBrk="1" hangingPunct="1">
              <a:buClr>
                <a:srgbClr val="00355E"/>
              </a:buClr>
              <a:buFont typeface="Wingdings" panose="05000000000000000000" pitchFamily="2" charset="2"/>
              <a:buChar char=""/>
            </a:pPr>
            <a:endParaRPr lang="zh-CN" altLang="zh-CN" sz="4400">
              <a:latin typeface="Times New Roman" panose="02020603050405020304" pitchFamily="18" charset="0"/>
              <a:cs typeface="Times New Roman" panose="02020603050405020304" pitchFamily="18" charset="0"/>
            </a:endParaRPr>
          </a:p>
          <a:p>
            <a:pPr eaLnBrk="1" hangingPunct="1">
              <a:buClr>
                <a:srgbClr val="00355E"/>
              </a:buClr>
              <a:buSzPct val="74000"/>
              <a:buFont typeface="Wingdings" panose="05000000000000000000" pitchFamily="2" charset="2"/>
              <a:buChar char=""/>
            </a:pPr>
            <a:r>
              <a:rPr lang="zh-CN" altLang="zh-CN" sz="3200">
                <a:latin typeface="Tahoma" panose="020B0604030504040204" pitchFamily="34" charset="0"/>
                <a:cs typeface="Tahoma" panose="020B0604030504040204" pitchFamily="34" charset="0"/>
              </a:rPr>
              <a:t>基本策略</a:t>
            </a:r>
          </a:p>
          <a:p>
            <a:pPr lvl="1" eaLnBrk="1" hangingPunct="1">
              <a:lnSpc>
                <a:spcPct val="91000"/>
              </a:lnSpc>
              <a:spcBef>
                <a:spcPts val="688"/>
              </a:spcBef>
              <a:buClr>
                <a:srgbClr val="8FBAC8"/>
              </a:buClr>
              <a:buSzPct val="69000"/>
              <a:buFont typeface="Arial" panose="020B0604020202020204" pitchFamily="34" charset="0"/>
              <a:buChar char="◆"/>
            </a:pPr>
            <a:r>
              <a:rPr lang="zh-CN" altLang="zh-CN" sz="2800">
                <a:latin typeface="Tahoma" panose="020B0604030504040204" pitchFamily="34" charset="0"/>
                <a:cs typeface="Tahoma" panose="020B0604030504040204" pitchFamily="34" charset="0"/>
              </a:rPr>
              <a:t>分歧--摆脱以前不充分的方法, 发现/承认各种新想法, 提供一个可行的解决方案。</a:t>
            </a:r>
          </a:p>
          <a:p>
            <a:pPr lvl="1" eaLnBrk="1" hangingPunct="1">
              <a:lnSpc>
                <a:spcPct val="91000"/>
              </a:lnSpc>
              <a:spcBef>
                <a:spcPts val="700"/>
              </a:spcBef>
              <a:buClr>
                <a:srgbClr val="8FBAC8"/>
              </a:buClr>
              <a:buSzPct val="69000"/>
              <a:buFont typeface="Arial" panose="020B0604020202020204" pitchFamily="34" charset="0"/>
              <a:buChar char="◆"/>
            </a:pPr>
            <a:r>
              <a:rPr lang="zh-CN" altLang="zh-CN" sz="2800">
                <a:latin typeface="Tahoma" panose="020B0604030504040204" pitchFamily="34" charset="0"/>
                <a:cs typeface="Tahoma" panose="020B0604030504040204" pitchFamily="34" charset="0"/>
              </a:rPr>
              <a:t>转换-结合分析和选择这些潜在的 ide。对问题陈述的新理解和改变</a:t>
            </a:r>
          </a:p>
          <a:p>
            <a:pPr lvl="1" eaLnBrk="1" hangingPunct="1">
              <a:spcBef>
                <a:spcPts val="288"/>
              </a:spcBef>
              <a:buClr>
                <a:srgbClr val="8FBAC8"/>
              </a:buClr>
              <a:buSzPct val="69000"/>
              <a:buFont typeface="Arial" panose="020B0604020202020204" pitchFamily="34" charset="0"/>
              <a:buChar char="◆"/>
            </a:pPr>
            <a:r>
              <a:rPr lang="zh-CN" altLang="zh-CN" sz="2800">
                <a:latin typeface="Tahoma" panose="020B0604030504040204" pitchFamily="34" charset="0"/>
                <a:cs typeface="Tahoma" panose="020B0604030504040204" pitchFamily="34" charset="0"/>
              </a:rPr>
              <a:t>趋同-选择并进一步细化想法</a:t>
            </a:r>
          </a:p>
        </p:txBody>
      </p:sp>
      <p:sp>
        <p:nvSpPr>
          <p:cNvPr id="137220" name="object 8">
            <a:extLst>
              <a:ext uri="{FF2B5EF4-FFF2-40B4-BE49-F238E27FC236}">
                <a16:creationId xmlns:a16="http://schemas.microsoft.com/office/drawing/2014/main" id="{3CEC70A2-1158-4FDC-A354-2456516BA1D5}"/>
              </a:ext>
            </a:extLst>
          </p:cNvPr>
          <p:cNvSpPr txBox="1">
            <a:spLocks noChangeArrowheads="1"/>
          </p:cNvSpPr>
          <p:nvPr/>
        </p:nvSpPr>
        <p:spPr bwMode="auto">
          <a:xfrm>
            <a:off x="1384300" y="6705600"/>
            <a:ext cx="9572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2950" indent="-285750">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575"/>
              </a:lnSpc>
              <a:buClr>
                <a:srgbClr val="00355E"/>
              </a:buClr>
              <a:buSzPct val="74000"/>
              <a:buFont typeface="Wingdings" panose="05000000000000000000" pitchFamily="2" charset="2"/>
              <a:buChar char=""/>
            </a:pPr>
            <a:r>
              <a:rPr lang="zh-CN" altLang="zh-CN" sz="3200">
                <a:latin typeface="Tahoma" panose="020B0604030504040204" pitchFamily="34" charset="0"/>
                <a:cs typeface="Tahoma" panose="020B0604030504040204" pitchFamily="34" charset="0"/>
              </a:rPr>
              <a:t>反复循环的基本步骤, 直到一个可行的解决方案涌现。</a:t>
            </a:r>
          </a:p>
        </p:txBody>
      </p:sp>
    </p:spTree>
  </p:cSld>
  <p:clrMapOvr>
    <a:masterClrMapping/>
  </p:clrMapOvr>
</p:sld>
</file>

<file path=ppt/slides/slide9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A8C835D8-E9CB-4BC7-BD1C-2D5D278D5F4E}"/>
              </a:ext>
            </a:extLst>
          </p:cNvPr>
          <p:cNvSpPr txBox="1">
            <a:spLocks noGrp="1"/>
          </p:cNvSpPr>
          <p:nvPr>
            <p:ph type="title"/>
          </p:nvPr>
        </p:nvSpPr>
        <p:spPr>
          <a:xfrm>
            <a:off x="596900" y="-152400"/>
            <a:ext cx="11861800" cy="1239838"/>
          </a:xfrm>
        </p:spPr>
        <p:txBody>
          <a:bodyPr lIns="0" tIns="306543" rIns="0" bIns="0" rtlCol="0">
            <a:spAutoFit/>
          </a:bodyPr>
          <a:lstStyle/>
          <a:p>
            <a:pPr marL="17446">
              <a:defRPr/>
            </a:pPr>
            <a:r>
              <a:rPr sz="6044" spc="7" dirty="0"/>
              <a:t>类比</a:t>
            </a:r>
            <a:r>
              <a:rPr sz="6044" spc="-55" dirty="0"/>
              <a:t> </a:t>
            </a:r>
            <a:r>
              <a:rPr sz="6044" spc="7" dirty="0"/>
              <a:t>搜索</a:t>
            </a:r>
          </a:p>
        </p:txBody>
      </p:sp>
      <p:sp>
        <p:nvSpPr>
          <p:cNvPr id="138243" name="object 7">
            <a:extLst>
              <a:ext uri="{FF2B5EF4-FFF2-40B4-BE49-F238E27FC236}">
                <a16:creationId xmlns:a16="http://schemas.microsoft.com/office/drawing/2014/main" id="{D608B78F-416B-4826-93D3-AD8A2E441A13}"/>
              </a:ext>
            </a:extLst>
          </p:cNvPr>
          <p:cNvSpPr txBox="1">
            <a:spLocks noChangeArrowheads="1"/>
          </p:cNvSpPr>
          <p:nvPr/>
        </p:nvSpPr>
        <p:spPr bwMode="auto">
          <a:xfrm>
            <a:off x="1101725" y="1600200"/>
            <a:ext cx="1085215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6125" indent="-28257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2000"/>
              </a:lnSpc>
              <a:buClr>
                <a:srgbClr val="00355E"/>
              </a:buClr>
              <a:buSzPct val="74000"/>
              <a:buFont typeface="Wingdings" panose="05000000000000000000" pitchFamily="2" charset="2"/>
              <a:buChar char=""/>
            </a:pPr>
            <a:r>
              <a:rPr lang="zh-CN" altLang="zh-CN" sz="3600">
                <a:latin typeface="Times New Roman" panose="02020603050405020304" pitchFamily="18" charset="0"/>
                <a:cs typeface="Times New Roman" panose="02020603050405020304" pitchFamily="18" charset="0"/>
              </a:rPr>
              <a:t>检查与目标问题无关的其他领域和学科, 以了解类似于问题的方法和想法。</a:t>
            </a:r>
          </a:p>
          <a:p>
            <a:pPr eaLnBrk="1" hangingPunct="1">
              <a:spcBef>
                <a:spcPts val="725"/>
              </a:spcBef>
              <a:buClr>
                <a:srgbClr val="00355E"/>
              </a:buClr>
              <a:buSzPct val="74000"/>
              <a:buFont typeface="Wingdings" panose="05000000000000000000" pitchFamily="2" charset="2"/>
              <a:buChar char=""/>
            </a:pPr>
            <a:r>
              <a:rPr lang="zh-CN" altLang="zh-CN" sz="3600">
                <a:latin typeface="Times New Roman" panose="02020603050405020304" pitchFamily="18" charset="0"/>
                <a:cs typeface="Times New Roman" panose="02020603050405020304" pitchFamily="18" charset="0"/>
              </a:rPr>
              <a:t>根据这个类比制定一个解决方案策略。</a:t>
            </a:r>
          </a:p>
          <a:p>
            <a:pPr eaLnBrk="1" hangingPunct="1">
              <a:lnSpc>
                <a:spcPct val="103000"/>
              </a:lnSpc>
              <a:spcBef>
                <a:spcPts val="775"/>
              </a:spcBef>
              <a:buClr>
                <a:srgbClr val="00355E"/>
              </a:buClr>
              <a:buSzPct val="74000"/>
              <a:buFont typeface="Wingdings" panose="05000000000000000000" pitchFamily="2" charset="2"/>
              <a:buChar char=""/>
            </a:pPr>
            <a:r>
              <a:rPr lang="zh-CN" altLang="zh-CN" sz="3600">
                <a:latin typeface="Times New Roman" panose="02020603050405020304" pitchFamily="18" charset="0"/>
                <a:cs typeface="Times New Roman" panose="02020603050405020304" pitchFamily="18" charset="0"/>
              </a:rPr>
              <a:t>一个共同的 "不相关领域" 产生了各种各样的解决方案是自然, 特别是生物科学。</a:t>
            </a:r>
          </a:p>
          <a:p>
            <a:pPr lvl="1" eaLnBrk="1" hangingPunct="1">
              <a:spcBef>
                <a:spcPts val="725"/>
              </a:spcBef>
              <a:buClr>
                <a:srgbClr val="8FBAC8"/>
              </a:buClr>
              <a:buSzPct val="70000"/>
              <a:buFont typeface="Arial" panose="020B0604020202020204" pitchFamily="34" charset="0"/>
              <a:buChar char="◆"/>
            </a:pPr>
            <a:r>
              <a:rPr lang="zh-CN" altLang="zh-CN" sz="3600">
                <a:latin typeface="Times New Roman" panose="02020603050405020304" pitchFamily="18" charset="0"/>
                <a:cs typeface="Times New Roman" panose="02020603050405020304" pitchFamily="18" charset="0"/>
              </a:rPr>
              <a:t>例如, 神经网络</a:t>
            </a:r>
          </a:p>
        </p:txBody>
      </p:sp>
    </p:spTree>
  </p:cSld>
  <p:clrMapOvr>
    <a:masterClrMapping/>
  </p:clrMapOvr>
</p:sld>
</file>

<file path=ppt/slides/slide9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8A18FEAF-A77A-44A9-8BA2-33F4B28D4E37}"/>
              </a:ext>
            </a:extLst>
          </p:cNvPr>
          <p:cNvSpPr txBox="1">
            <a:spLocks noGrp="1"/>
          </p:cNvSpPr>
          <p:nvPr>
            <p:ph type="title"/>
          </p:nvPr>
        </p:nvSpPr>
        <p:spPr>
          <a:xfrm>
            <a:off x="508000" y="-76200"/>
            <a:ext cx="11861800" cy="1239838"/>
          </a:xfrm>
        </p:spPr>
        <p:txBody>
          <a:bodyPr lIns="0" tIns="306543" rIns="0" bIns="0" rtlCol="0">
            <a:spAutoFit/>
          </a:bodyPr>
          <a:lstStyle/>
          <a:p>
            <a:pPr marL="17446">
              <a:defRPr/>
            </a:pPr>
            <a:r>
              <a:rPr sz="6044" spc="7" dirty="0"/>
              <a:t>头脑 风暴</a:t>
            </a:r>
          </a:p>
        </p:txBody>
      </p:sp>
      <p:sp>
        <p:nvSpPr>
          <p:cNvPr id="116739" name="object 7">
            <a:extLst>
              <a:ext uri="{FF2B5EF4-FFF2-40B4-BE49-F238E27FC236}">
                <a16:creationId xmlns:a16="http://schemas.microsoft.com/office/drawing/2014/main" id="{0A02151E-A090-44EC-BC44-3CAA792A50FF}"/>
              </a:ext>
            </a:extLst>
          </p:cNvPr>
          <p:cNvSpPr txBox="1">
            <a:spLocks noChangeArrowheads="1"/>
          </p:cNvSpPr>
          <p:nvPr/>
        </p:nvSpPr>
        <p:spPr bwMode="auto">
          <a:xfrm>
            <a:off x="1041400" y="1260475"/>
            <a:ext cx="11811000"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6125" indent="-28257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一种设计问题的快速生成方法和思路</a:t>
            </a:r>
          </a:p>
          <a:p>
            <a:pPr lvl="1" eaLnBrk="1" hangingPunct="1">
              <a:spcBef>
                <a:spcPts val="773"/>
              </a:spcBef>
              <a:buClr>
                <a:srgbClr val="8FBAC8"/>
              </a:buClr>
              <a:buSzPct val="69000"/>
              <a:buFont typeface="Arial" panose="020B0604020202020204" pitchFamily="34" charset="0"/>
              <a:buChar char="◆"/>
              <a:defRPr/>
            </a:pPr>
            <a:r>
              <a:rPr lang="zh-CN" altLang="zh-CN" sz="3297" dirty="0">
                <a:latin typeface="Times New Roman" panose="02020603050405020304" pitchFamily="18" charset="0"/>
                <a:cs typeface="Times New Roman" panose="02020603050405020304" pitchFamily="18" charset="0"/>
              </a:rPr>
              <a:t>没有 (最初) 投入努力评估可行性。</a:t>
            </a:r>
          </a:p>
          <a:p>
            <a:pPr eaLnBrk="1" hangingPunct="1">
              <a:lnSpc>
                <a:spcPts val="3486"/>
              </a:lnSpc>
              <a:spcBef>
                <a:spcPts val="945"/>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头脑风暴可以由个人或更常见的团队来完成。</a:t>
            </a:r>
          </a:p>
          <a:p>
            <a:pPr eaLnBrk="1" hangingPunct="1">
              <a:lnSpc>
                <a:spcPts val="3486"/>
              </a:lnSpc>
              <a:spcBef>
                <a:spcPts val="893"/>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问题: 头脑风暴会议可以产生大量的想法......, 所有这些都可能是低质量的。</a:t>
            </a:r>
          </a:p>
          <a:p>
            <a:pPr eaLnBrk="1" hangingPunct="1">
              <a:lnSpc>
                <a:spcPts val="3486"/>
              </a:lnSpc>
              <a:spcBef>
                <a:spcPts val="893"/>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主要价值: 确定可能设计的类别, 而不是在会话过程中建议的任何特定设计解决方案。</a:t>
            </a:r>
          </a:p>
        </p:txBody>
      </p:sp>
    </p:spTree>
  </p:cSld>
  <p:clrMapOvr>
    <a:masterClrMapping/>
  </p:clrMapOvr>
</p:sld>
</file>

<file path=ppt/slides/slide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93F2F2F4-99A7-45D3-9B71-40214A17D16E}"/>
              </a:ext>
            </a:extLst>
          </p:cNvPr>
          <p:cNvSpPr txBox="1">
            <a:spLocks noGrp="1"/>
          </p:cNvSpPr>
          <p:nvPr>
            <p:ph type="title"/>
          </p:nvPr>
        </p:nvSpPr>
        <p:spPr>
          <a:xfrm>
            <a:off x="508000" y="-152400"/>
            <a:ext cx="11861800" cy="1239838"/>
          </a:xfrm>
        </p:spPr>
        <p:txBody>
          <a:bodyPr lIns="0" tIns="306543" rIns="0" bIns="0" rtlCol="0">
            <a:spAutoFit/>
          </a:bodyPr>
          <a:lstStyle/>
          <a:p>
            <a:pPr marL="17446">
              <a:defRPr/>
            </a:pPr>
            <a:r>
              <a:rPr sz="6044" spc="7" dirty="0"/>
              <a:t>文学</a:t>
            </a:r>
            <a:r>
              <a:rPr sz="6044" spc="-48" dirty="0"/>
              <a:t> </a:t>
            </a:r>
            <a:r>
              <a:rPr sz="6044" spc="7" dirty="0"/>
              <a:t>搜索</a:t>
            </a:r>
          </a:p>
        </p:txBody>
      </p:sp>
      <p:sp>
        <p:nvSpPr>
          <p:cNvPr id="117763" name="object 7">
            <a:extLst>
              <a:ext uri="{FF2B5EF4-FFF2-40B4-BE49-F238E27FC236}">
                <a16:creationId xmlns:a16="http://schemas.microsoft.com/office/drawing/2014/main" id="{32F86326-0FA7-4D7F-BA2D-22DC11DF318B}"/>
              </a:ext>
            </a:extLst>
          </p:cNvPr>
          <p:cNvSpPr txBox="1">
            <a:spLocks noChangeArrowheads="1"/>
          </p:cNvSpPr>
          <p:nvPr/>
        </p:nvSpPr>
        <p:spPr bwMode="auto">
          <a:xfrm>
            <a:off x="736600" y="1676400"/>
            <a:ext cx="12103100" cy="558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0838" indent="-338138">
              <a:tabLst>
                <a:tab pos="352425" algn="l"/>
              </a:tabLst>
              <a:defRPr>
                <a:solidFill>
                  <a:schemeClr val="tx1"/>
                </a:solidFill>
                <a:latin typeface="Calibri" panose="020F0502020204030204" pitchFamily="34" charset="0"/>
                <a:ea typeface="宋体" panose="02010600030101010101" pitchFamily="2" charset="-122"/>
              </a:defRPr>
            </a:lvl1pPr>
            <a:lvl2pPr marL="746125" indent="-282575">
              <a:tabLst>
                <a:tab pos="352425" algn="l"/>
              </a:tabLst>
              <a:defRPr>
                <a:solidFill>
                  <a:schemeClr val="tx1"/>
                </a:solidFill>
                <a:latin typeface="Calibri" panose="020F0502020204030204" pitchFamily="34" charset="0"/>
                <a:ea typeface="宋体" panose="02010600030101010101" pitchFamily="2" charset="-122"/>
              </a:defRPr>
            </a:lvl2pPr>
            <a:lvl3pPr marL="1143000" indent="-228600">
              <a:tabLst>
                <a:tab pos="352425" algn="l"/>
              </a:tabLst>
              <a:defRPr>
                <a:solidFill>
                  <a:schemeClr val="tx1"/>
                </a:solidFill>
                <a:latin typeface="Calibri" panose="020F0502020204030204" pitchFamily="34" charset="0"/>
                <a:ea typeface="宋体" panose="02010600030101010101" pitchFamily="2" charset="-122"/>
              </a:defRPr>
            </a:lvl3pPr>
            <a:lvl4pPr marL="1600200" indent="-228600">
              <a:tabLst>
                <a:tab pos="352425" algn="l"/>
              </a:tabLst>
              <a:defRPr>
                <a:solidFill>
                  <a:schemeClr val="tx1"/>
                </a:solidFill>
                <a:latin typeface="Calibri" panose="020F0502020204030204" pitchFamily="34" charset="0"/>
                <a:ea typeface="宋体" panose="02010600030101010101" pitchFamily="2" charset="-122"/>
              </a:defRPr>
            </a:lvl4pPr>
            <a:lvl5pPr marL="2057400" indent="-228600">
              <a:tabLst>
                <a:tab pos="352425"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2425"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3537"/>
              </a:lnSpc>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检查已发布的信息以识别可用于指导或启发设计者的材料</a:t>
            </a:r>
          </a:p>
          <a:p>
            <a:pPr eaLnBrk="1" hangingPunct="1">
              <a:spcBef>
                <a:spcPts val="69"/>
              </a:spcBef>
              <a:buClr>
                <a:srgbClr val="00355E"/>
              </a:buClr>
              <a:buFont typeface="Wingdings" panose="05000000000000000000" pitchFamily="2" charset="2"/>
              <a:buChar char=""/>
              <a:defRPr/>
            </a:pPr>
            <a:endParaRPr lang="zh-CN" altLang="zh-CN" sz="5495" dirty="0">
              <a:latin typeface="Times New Roman" panose="02020603050405020304" pitchFamily="18" charset="0"/>
              <a:cs typeface="Times New Roman" panose="02020603050405020304" pitchFamily="18" charset="0"/>
            </a:endParaRPr>
          </a:p>
          <a:p>
            <a:pPr eaLnBrk="1" hangingPunct="1">
              <a:lnSpc>
                <a:spcPts val="3434"/>
              </a:lnSpc>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数字图书馆馆藏使搜索更快、更有效</a:t>
            </a:r>
          </a:p>
          <a:p>
            <a:pPr lvl="1" eaLnBrk="1" hangingPunct="1">
              <a:spcBef>
                <a:spcPts val="396"/>
              </a:spcBef>
              <a:buClr>
                <a:srgbClr val="8FBAC8"/>
              </a:buClr>
              <a:buSzPct val="70000"/>
              <a:buFont typeface="Arial" panose="020B0604020202020204" pitchFamily="34" charset="0"/>
              <a:buChar char="◆"/>
              <a:defRPr/>
            </a:pPr>
            <a:r>
              <a:rPr lang="zh-CN" altLang="zh-CN" sz="3846" dirty="0">
                <a:latin typeface="Times New Roman" panose="02020603050405020304" pitchFamily="18" charset="0"/>
                <a:cs typeface="Times New Roman" panose="02020603050405020304" pitchFamily="18" charset="0"/>
              </a:rPr>
              <a:t>IEEE Xplore</a:t>
            </a:r>
          </a:p>
          <a:p>
            <a:pPr lvl="1" eaLnBrk="1" hangingPunct="1">
              <a:spcBef>
                <a:spcPts val="481"/>
              </a:spcBef>
              <a:buClr>
                <a:srgbClr val="8FBAC8"/>
              </a:buClr>
              <a:buSzPct val="70000"/>
              <a:buFont typeface="Arial" panose="020B0604020202020204" pitchFamily="34" charset="0"/>
              <a:buChar char="◆"/>
              <a:defRPr/>
            </a:pPr>
            <a:r>
              <a:rPr lang="zh-CN" altLang="zh-CN" sz="3846" dirty="0">
                <a:latin typeface="Times New Roman" panose="02020603050405020304" pitchFamily="18" charset="0"/>
                <a:cs typeface="Times New Roman" panose="02020603050405020304" pitchFamily="18" charset="0"/>
              </a:rPr>
              <a:t>数字图书馆</a:t>
            </a:r>
          </a:p>
          <a:p>
            <a:pPr lvl="1" eaLnBrk="1" hangingPunct="1">
              <a:spcBef>
                <a:spcPts val="343"/>
              </a:spcBef>
              <a:buClr>
                <a:srgbClr val="8FBAC8"/>
              </a:buClr>
              <a:buSzPct val="70000"/>
              <a:buFont typeface="Arial" panose="020B0604020202020204" pitchFamily="34" charset="0"/>
              <a:buChar char="◆"/>
              <a:defRPr/>
            </a:pPr>
            <a:r>
              <a:rPr lang="zh-CN" altLang="zh-CN" sz="3846" dirty="0">
                <a:latin typeface="Times New Roman" panose="02020603050405020304" pitchFamily="18" charset="0"/>
                <a:cs typeface="Times New Roman" panose="02020603050405020304" pitchFamily="18" charset="0"/>
              </a:rPr>
              <a:t>谷歌学者</a:t>
            </a:r>
          </a:p>
          <a:p>
            <a:pPr eaLnBrk="1" hangingPunct="1">
              <a:lnSpc>
                <a:spcPts val="3572"/>
              </a:lnSpc>
              <a:spcBef>
                <a:spcPts val="842"/>
              </a:spcBef>
              <a:buClr>
                <a:srgbClr val="00355E"/>
              </a:buClr>
              <a:buSzPct val="74000"/>
              <a:buFont typeface="Wingdings" panose="05000000000000000000" pitchFamily="2" charset="2"/>
              <a:buChar char=""/>
              <a:defRPr/>
            </a:pPr>
            <a:r>
              <a:rPr lang="zh-CN" altLang="zh-CN" sz="3846" dirty="0">
                <a:latin typeface="Times New Roman" panose="02020603050405020304" pitchFamily="18" charset="0"/>
                <a:cs typeface="Times New Roman" panose="02020603050405020304" pitchFamily="18" charset="0"/>
              </a:rPr>
              <a:t>免费和开源软件的可用性为这项技术增添了特殊的价值。</a:t>
            </a: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1154</TotalTime>
  <Words>4375</Words>
  <Application>Microsoft Office PowerPoint</Application>
  <PresentationFormat>自定义</PresentationFormat>
  <Paragraphs>571</Paragraphs>
  <Slides>102</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102</vt:i4>
      </vt:variant>
    </vt:vector>
  </HeadingPairs>
  <TitlesOfParts>
    <vt:vector size="114" baseType="lpstr">
      <vt:lpstr>Calibri</vt:lpstr>
      <vt:lpstr>宋体</vt:lpstr>
      <vt:lpstr>Arial</vt:lpstr>
      <vt:lpstr>MS PGothic</vt:lpstr>
      <vt:lpstr>Wingdings</vt:lpstr>
      <vt:lpstr>Helvetica</vt:lpstr>
      <vt:lpstr>Times New Roman</vt:lpstr>
      <vt:lpstr>Cambria</vt:lpstr>
      <vt:lpstr>Trebuchet MS</vt:lpstr>
      <vt:lpstr>Tahoma</vt:lpstr>
      <vt:lpstr>黑体</vt:lpstr>
      <vt:lpstr>自定义设计方案</vt:lpstr>
      <vt:lpstr>Software Architecture</vt:lpstr>
      <vt:lpstr>PowerPoint 演示文稿</vt:lpstr>
      <vt:lpstr>Outline</vt:lpstr>
      <vt:lpstr>Network-Centred Style</vt:lpstr>
      <vt:lpstr>Client-server and other Distributed Architectural Patterns</vt:lpstr>
      <vt:lpstr>Client-Server Style</vt:lpstr>
      <vt:lpstr>Client-Server</vt:lpstr>
      <vt:lpstr>Client-Server</vt:lpstr>
      <vt:lpstr>Client-Server</vt:lpstr>
      <vt:lpstr>Client-Server</vt:lpstr>
      <vt:lpstr>Client-Server</vt:lpstr>
      <vt:lpstr>Client-Server - Shared Repository</vt:lpstr>
      <vt:lpstr>Client-Server</vt:lpstr>
      <vt:lpstr>Client-Server - Centralised</vt:lpstr>
      <vt:lpstr>Client-Server - Distributed</vt:lpstr>
      <vt:lpstr>An Example Of A Distributed System</vt:lpstr>
      <vt:lpstr>Client-Server - Scalability</vt:lpstr>
      <vt:lpstr>Client-Server - Scalability</vt:lpstr>
      <vt:lpstr>Client-Server - Scalability</vt:lpstr>
      <vt:lpstr>Client-Server - Scalability</vt:lpstr>
      <vt:lpstr>Client-Server</vt:lpstr>
      <vt:lpstr>Client-Server</vt:lpstr>
      <vt:lpstr>Client-Server</vt:lpstr>
      <vt:lpstr>Client-Server - Advantages</vt:lpstr>
      <vt:lpstr>Client-Server - Disadvantages</vt:lpstr>
      <vt:lpstr>Other Distributed Client-server Architectural Patterns</vt:lpstr>
      <vt:lpstr>Peer-to-Peer Style</vt:lpstr>
      <vt:lpstr>Peer to peer</vt:lpstr>
      <vt:lpstr>Peer to peer</vt:lpstr>
      <vt:lpstr>Peer to peer</vt:lpstr>
      <vt:lpstr>Peer to peer</vt:lpstr>
      <vt:lpstr>Peer to peer - centralised P2P</vt:lpstr>
      <vt:lpstr>Peer to peer - hybrid P2P</vt:lpstr>
      <vt:lpstr>Peer to peer - Advantages</vt:lpstr>
      <vt:lpstr>Peer to peer - Disadvantages</vt:lpstr>
      <vt:lpstr>How Does The Client-server Architectural Pattern Subscribe To Principles Of Good Architectural Design?  </vt:lpstr>
      <vt:lpstr>Remote Invocation Architectures</vt:lpstr>
      <vt:lpstr>Remote invocation and service architectures</vt:lpstr>
      <vt:lpstr>Remote invocation and service architectures</vt:lpstr>
      <vt:lpstr>Remote invocation and service architectures</vt:lpstr>
      <vt:lpstr>Remote invocation and service architectures</vt:lpstr>
      <vt:lpstr>Broker</vt:lpstr>
      <vt:lpstr>The Broker Architectural Pattern</vt:lpstr>
      <vt:lpstr>Example of a Broker system</vt:lpstr>
      <vt:lpstr>Broker</vt:lpstr>
      <vt:lpstr>Broker - Tasks of a broker</vt:lpstr>
      <vt:lpstr>Broker - Relationship to other patterns</vt:lpstr>
      <vt:lpstr>Broker - Advantages</vt:lpstr>
      <vt:lpstr>Broker - Disadvantages</vt:lpstr>
      <vt:lpstr>Broker Architecture And How This Architectural Design Pattern Subscribes To Design Principles</vt:lpstr>
      <vt:lpstr>Interpreter Style</vt:lpstr>
      <vt:lpstr>Interceptor - Overview</vt:lpstr>
      <vt:lpstr>Interceptor - Example</vt:lpstr>
      <vt:lpstr>Interceptor - Example</vt:lpstr>
      <vt:lpstr>Interceptor - Advantages</vt:lpstr>
      <vt:lpstr>Interceptor - disadvantages</vt:lpstr>
      <vt:lpstr>GUI Architectures</vt:lpstr>
      <vt:lpstr>Model View Controller (MVC)</vt:lpstr>
      <vt:lpstr>Model View Controller (MVC)</vt:lpstr>
      <vt:lpstr>Model View Controller (MVC)</vt:lpstr>
      <vt:lpstr>MVC - Model</vt:lpstr>
      <vt:lpstr>MVC - View</vt:lpstr>
      <vt:lpstr>MVC - Controller</vt:lpstr>
      <vt:lpstr>MVC - Relationships</vt:lpstr>
      <vt:lpstr>MVC - Advantages</vt:lpstr>
      <vt:lpstr>MVC - Disadvantages</vt:lpstr>
      <vt:lpstr>PAC</vt:lpstr>
      <vt:lpstr>PAC</vt:lpstr>
      <vt:lpstr>Adaptive Styles – Micro Kernel</vt:lpstr>
      <vt:lpstr>Adaptive Styles – Reflection</vt:lpstr>
      <vt:lpstr>Adaptive Styles – Reflection</vt:lpstr>
      <vt:lpstr>Adaptive Styles – Reflection</vt:lpstr>
      <vt:lpstr>Transaction-Processing</vt:lpstr>
      <vt:lpstr>Transaction-Processing Architectural Pattern</vt:lpstr>
      <vt:lpstr>PowerPoint 演示文稿</vt:lpstr>
      <vt:lpstr>PowerPoint 演示文稿</vt:lpstr>
      <vt:lpstr>Transaction Dispatchers – Some Complexity</vt:lpstr>
      <vt:lpstr>Example of a Transaction-Processing System</vt:lpstr>
      <vt:lpstr>The Transaction-Processing Architecture And Design Principles  (As Usual, These Are Very Good..)</vt:lpstr>
      <vt:lpstr>Others Architectures</vt:lpstr>
      <vt:lpstr>Other Styles - Process control</vt:lpstr>
      <vt:lpstr>Other Styles - Process control</vt:lpstr>
      <vt:lpstr>Other Styles - Rule-based Arch.</vt:lpstr>
      <vt:lpstr>Rule-Based Style</vt:lpstr>
      <vt:lpstr>Rule-Based Style (cont’d)</vt:lpstr>
      <vt:lpstr>Rule Based LL</vt:lpstr>
      <vt:lpstr>Heterogeneous Architectures</vt:lpstr>
      <vt:lpstr>Heterogeneous architectures</vt:lpstr>
      <vt:lpstr>Heterogeneous architectures</vt:lpstr>
      <vt:lpstr>Heterogeneous architectures</vt:lpstr>
      <vt:lpstr>Heterogeneous architectures</vt:lpstr>
      <vt:lpstr>Example: Web search engine architecture</vt:lpstr>
      <vt:lpstr>Conclusion</vt:lpstr>
      <vt:lpstr>Table 1. Patterns’ Impact on Usability, Security, Maintainability and Efficiency</vt:lpstr>
      <vt:lpstr>Table 2. Patterns’ Impact on Reliability, Portability, and Implementability</vt:lpstr>
      <vt:lpstr>When There’s No Experience to Go On…</vt:lpstr>
      <vt:lpstr>Analogy Search</vt:lpstr>
      <vt:lpstr>Brainstorming</vt:lpstr>
      <vt:lpstr>“Literature” Search</vt:lpstr>
      <vt:lpstr>Morphological Charts</vt:lpstr>
      <vt:lpstr>Removing Mental Blocks</vt:lpstr>
      <vt:lpstr>Controlling the Design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Patterns and Styles</dc:title>
  <dc:creator>Qing Ding</dc:creator>
  <cp:lastModifiedBy>acer</cp:lastModifiedBy>
  <cp:revision>67</cp:revision>
  <dcterms:created xsi:type="dcterms:W3CDTF">2016-06-29T21:46:45Z</dcterms:created>
  <dcterms:modified xsi:type="dcterms:W3CDTF">2018-10-08T06:59:29Z</dcterms:modified>
</cp:coreProperties>
</file>