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handoutMasterIdLst>
    <p:handoutMasterId r:id="rId59"/>
  </p:handoutMasterIdLst>
  <p:sldIdLst>
    <p:sldId id="315" r:id="rId2"/>
    <p:sldId id="31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6153150" cy="3460750"/>
  <p:notesSz cx="4610100" cy="34607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07" autoAdjust="0"/>
  </p:normalViewPr>
  <p:slideViewPr>
    <p:cSldViewPr>
      <p:cViewPr varScale="1">
        <p:scale>
          <a:sx n="119" d="100"/>
          <a:sy n="119" d="100"/>
        </p:scale>
        <p:origin x="876" y="68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83" d="100"/>
          <a:sy n="183" d="100"/>
        </p:scale>
        <p:origin x="1910" y="12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A82B8B7-887F-416A-BAFA-C557573E56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F6B37A-7B76-470A-94C8-07304A2D5E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194E3A5-1FA6-4C79-AEDA-E7C62A1DA9A3}" type="datetimeFigureOut">
              <a:rPr lang="zh-CN" altLang="en-US"/>
              <a:pPr>
                <a:defRPr/>
              </a:pPr>
              <a:t>2018/10/8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E173AB-8CA8-4879-9065-14C3C1992D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AD1E43-C813-4FAD-B9E4-1BB7999719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19EC6AA-3CCC-43CF-B19E-85EAC4FBFA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487" y="1075076"/>
            <a:ext cx="5230178" cy="7418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2973" y="1961092"/>
            <a:ext cx="4307205" cy="8844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7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5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2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37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45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52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0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ACE0C-6AB3-48C9-859E-4B5233E5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DAAA05BF-CC70-4074-9BAF-4FC124AAD8D3}" type="datetime1">
              <a:rPr lang="zh-CN" altLang="en-US"/>
              <a:pPr>
                <a:defRPr/>
              </a:pPr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8927-4EB7-4D6C-A132-5C322C44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3E5CF-7BEE-4442-8DAD-391D6FF4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84BC94-4B6A-4909-8FB7-7E00094D4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F06F2-C0B6-491F-9AC2-7C7E6098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D03774D6-BD36-4B49-B6A4-ECB03ADBFC2C}" type="datetime1">
              <a:rPr lang="zh-CN" altLang="en-US"/>
              <a:pPr>
                <a:defRPr/>
              </a:pPr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D5930-8BF8-4A43-9585-DDEC884C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78732-85B0-44A7-95EA-7963501D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F23C170-43C0-4B74-B9AD-CA915790AF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461034" y="138592"/>
            <a:ext cx="1384459" cy="29528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7658" y="138592"/>
            <a:ext cx="4050824" cy="29528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53E9E-3B1B-4604-A305-19CDA0D3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C372EFA-8AC6-46C4-B284-5E68EED97EA8}" type="datetime1">
              <a:rPr lang="zh-CN" altLang="en-US"/>
              <a:pPr>
                <a:defRPr/>
              </a:pPr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3C23E-1ED2-4AEA-B26C-996E5E43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5A417-811F-444C-8626-F6EFE6DE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0E3BF7E-9040-4A5F-8BC4-4EC73DFF5A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2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E1BCD6C0-EB3E-42EE-8604-55CF39FABD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2738" y="3255963"/>
            <a:ext cx="2706687" cy="165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61509" tIns="30754" rIns="61509" bIns="30754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73">
                <a:solidFill>
                  <a:prstClr val="black"/>
                </a:solidFill>
                <a:latin typeface="Calibri"/>
                <a:ea typeface="宋体"/>
                <a:cs typeface="Arial" pitchFamily="34" charset="0"/>
              </a:rPr>
              <a:t>Copyright © 2012, Elsevier Inc. All rights reserved.</a:t>
            </a:r>
            <a:endParaRPr lang="en-US" altLang="zh-CN" sz="673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  <a:ea typeface="宋体"/>
              <a:cs typeface="Arial" pitchFamily="34" charset="0"/>
            </a:endParaRP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57338461-B0BE-48D6-8F0E-C2833B0E9C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6263" y="3286125"/>
            <a:ext cx="496887" cy="165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61509" tIns="30754" rIns="61509" bIns="3075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673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4 - </a:t>
            </a:r>
            <a:fld id="{56A560F1-5102-4754-AC83-F82F3DA5CFE4}" type="slidenum">
              <a:rPr lang="en-US" altLang="zh-CN" sz="673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 sz="673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32256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1885"/>
            </a:lvl1pPr>
            <a:lvl2pPr>
              <a:defRPr sz="1885"/>
            </a:lvl2pPr>
            <a:lvl3pPr>
              <a:defRPr sz="1885"/>
            </a:lvl3pPr>
            <a:lvl4pPr>
              <a:defRPr sz="1885"/>
            </a:lvl4pPr>
            <a:lvl5pPr>
              <a:defRPr sz="188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Date Placeholder 1028">
            <a:extLst>
              <a:ext uri="{FF2B5EF4-FFF2-40B4-BE49-F238E27FC236}">
                <a16:creationId xmlns:a16="http://schemas.microsoft.com/office/drawing/2014/main" id="{C9C3FD95-4016-422F-8EF5-AA57E65110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328696D-4745-4772-B47F-DB5731081BE8}" type="datetime1">
              <a:rPr lang="zh-CN" altLang="en-US"/>
              <a:pPr>
                <a:defRPr/>
              </a:pPr>
              <a:t>2018/10/8</a:t>
            </a:fld>
            <a:endParaRPr lang="zh-CN" altLang="zh-CN"/>
          </a:p>
        </p:txBody>
      </p:sp>
      <p:sp>
        <p:nvSpPr>
          <p:cNvPr id="5" name="Footer Placeholder 1029">
            <a:extLst>
              <a:ext uri="{FF2B5EF4-FFF2-40B4-BE49-F238E27FC236}">
                <a16:creationId xmlns:a16="http://schemas.microsoft.com/office/drawing/2014/main" id="{6C1C7810-CD1F-4773-8ABC-0857FE2593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704">
            <a:extLst>
              <a:ext uri="{FF2B5EF4-FFF2-40B4-BE49-F238E27FC236}">
                <a16:creationId xmlns:a16="http://schemas.microsoft.com/office/drawing/2014/main" id="{CEF745D0-D9E4-4F53-A486-41D9D9F86C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606A827-A768-4D3A-9FB0-B30FDCF44C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Slide Number Placeholder 492">
            <a:extLst>
              <a:ext uri="{FF2B5EF4-FFF2-40B4-BE49-F238E27FC236}">
                <a16:creationId xmlns:a16="http://schemas.microsoft.com/office/drawing/2014/main" id="{448315BF-82EF-4000-861D-A96A3B942941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E19C89D-E21D-4D8A-BBB7-2EA6E2C149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596584"/>
      </p:ext>
    </p:extLst>
  </p:cSld>
  <p:clrMapOvr>
    <a:masterClrMapping/>
  </p:clrMapOvr>
  <p:transition spd="slow" advClick="0" advTm="700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01344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7658" y="950070"/>
            <a:ext cx="5537835" cy="2060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658" y="618449"/>
            <a:ext cx="5537835" cy="205081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345">
                <a:solidFill>
                  <a:schemeClr val="accent1"/>
                </a:solidFill>
              </a:defRPr>
            </a:lvl1pPr>
            <a:lvl2pPr marL="307567" indent="0">
              <a:buFontTx/>
              <a:buNone/>
              <a:defRPr/>
            </a:lvl2pPr>
            <a:lvl3pPr marL="615135" indent="0">
              <a:buFontTx/>
              <a:buNone/>
              <a:defRPr/>
            </a:lvl3pPr>
            <a:lvl4pPr marL="922702" indent="0">
              <a:buFontTx/>
              <a:buNone/>
              <a:defRPr/>
            </a:lvl4pPr>
            <a:lvl5pPr marL="123027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06141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Java_clr.bmp">
            <a:extLst>
              <a:ext uri="{FF2B5EF4-FFF2-40B4-BE49-F238E27FC236}">
                <a16:creationId xmlns:a16="http://schemas.microsoft.com/office/drawing/2014/main" id="{35700623-2EC2-4B88-914F-CE90CE729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819150"/>
            <a:ext cx="3903662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38571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658" y="618449"/>
            <a:ext cx="5537835" cy="205081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345">
                <a:solidFill>
                  <a:schemeClr val="accent1"/>
                </a:solidFill>
              </a:defRPr>
            </a:lvl1pPr>
            <a:lvl2pPr marL="307567" indent="0">
              <a:buFontTx/>
              <a:buNone/>
              <a:defRPr/>
            </a:lvl2pPr>
            <a:lvl3pPr marL="615135" indent="0">
              <a:buFontTx/>
              <a:buNone/>
              <a:defRPr/>
            </a:lvl3pPr>
            <a:lvl4pPr marL="922702" indent="0">
              <a:buFontTx/>
              <a:buNone/>
              <a:defRPr/>
            </a:lvl4pPr>
            <a:lvl5pPr marL="123027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102810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2BDCE0D1-3D4C-4802-89C9-DA50FA68445D}"/>
              </a:ext>
            </a:extLst>
          </p:cNvPr>
          <p:cNvSpPr/>
          <p:nvPr userDrawn="1"/>
        </p:nvSpPr>
        <p:spPr>
          <a:xfrm>
            <a:off x="0" y="-17463"/>
            <a:ext cx="6153150" cy="3478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509" tIns="30754" rIns="61509" bIns="3075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212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98341F3-4E7B-44B7-9C21-813E32448BD2}"/>
              </a:ext>
            </a:extLst>
          </p:cNvPr>
          <p:cNvSpPr/>
          <p:nvPr userDrawn="1"/>
        </p:nvSpPr>
        <p:spPr>
          <a:xfrm>
            <a:off x="0" y="-17463"/>
            <a:ext cx="6153150" cy="279876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509" tIns="30754" rIns="61509" bIns="3075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212">
              <a:solidFill>
                <a:srgbClr val="FFFFFF"/>
              </a:solidFill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8E0B73BF-1109-42DB-99A3-361AAE1CD2D7}"/>
              </a:ext>
            </a:extLst>
          </p:cNvPr>
          <p:cNvSpPr/>
          <p:nvPr userDrawn="1"/>
        </p:nvSpPr>
        <p:spPr>
          <a:xfrm>
            <a:off x="3998913" y="-17463"/>
            <a:ext cx="2154237" cy="279876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509" tIns="30754" rIns="61509" bIns="3075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212">
              <a:solidFill>
                <a:srgbClr val="FFFFFF"/>
              </a:solidFill>
            </a:endParaRPr>
          </a:p>
        </p:txBody>
      </p:sp>
      <p:pic>
        <p:nvPicPr>
          <p:cNvPr id="9" name="Picture 25" descr="O_signature_wht_rgb.png">
            <a:extLst>
              <a:ext uri="{FF2B5EF4-FFF2-40B4-BE49-F238E27FC236}">
                <a16:creationId xmlns:a16="http://schemas.microsoft.com/office/drawing/2014/main" id="{162F14B2-3C52-4D19-84F2-33020CB3A2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223838"/>
            <a:ext cx="9001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99548" y="-17088"/>
            <a:ext cx="2153603" cy="279744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03812" y="1381738"/>
            <a:ext cx="3120303" cy="511583"/>
          </a:xfrm>
        </p:spPr>
        <p:txBody>
          <a:bodyPr/>
          <a:lstStyle>
            <a:lvl1pPr>
              <a:defRPr sz="1885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3384" y="1960841"/>
            <a:ext cx="3120303" cy="705219"/>
          </a:xfrm>
        </p:spPr>
        <p:txBody>
          <a:bodyPr/>
          <a:lstStyle>
            <a:lvl1pPr marL="0" marR="0" indent="0" algn="l" defTabSz="153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4330347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70B289B7-EBBF-4FE0-8341-D45906C044C8}"/>
              </a:ext>
            </a:extLst>
          </p:cNvPr>
          <p:cNvSpPr/>
          <p:nvPr userDrawn="1"/>
        </p:nvSpPr>
        <p:spPr>
          <a:xfrm>
            <a:off x="5718175" y="0"/>
            <a:ext cx="434975" cy="3116263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509" tIns="30754" rIns="61509" bIns="3075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212">
              <a:solidFill>
                <a:srgbClr val="FFFFFF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78E4BB3-CEC1-4E3B-BD0D-4C73E3BFB8D9}"/>
              </a:ext>
            </a:extLst>
          </p:cNvPr>
          <p:cNvSpPr/>
          <p:nvPr userDrawn="1"/>
        </p:nvSpPr>
        <p:spPr>
          <a:xfrm>
            <a:off x="3998913" y="-1588"/>
            <a:ext cx="215900" cy="3116263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509" tIns="30754" rIns="61509" bIns="3075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212">
              <a:solidFill>
                <a:srgbClr val="FFFFFF"/>
              </a:solidFill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B69F16B6-22F2-4616-98E7-7A01C6899EFD}"/>
              </a:ext>
            </a:extLst>
          </p:cNvPr>
          <p:cNvSpPr/>
          <p:nvPr userDrawn="1"/>
        </p:nvSpPr>
        <p:spPr>
          <a:xfrm>
            <a:off x="4214813" y="-1588"/>
            <a:ext cx="1503362" cy="3116263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509" tIns="30754" rIns="61509" bIns="3075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212">
              <a:solidFill>
                <a:srgbClr val="FFFFFF"/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9563589-7780-402B-A738-B3D9F45394ED}"/>
              </a:ext>
            </a:extLst>
          </p:cNvPr>
          <p:cNvSpPr/>
          <p:nvPr userDrawn="1"/>
        </p:nvSpPr>
        <p:spPr>
          <a:xfrm>
            <a:off x="4214813" y="-1588"/>
            <a:ext cx="1503362" cy="3116263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509" tIns="30754" rIns="61509" bIns="3075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212">
              <a:solidFill>
                <a:srgbClr val="FFFFFF"/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3B0B2860-D70C-444E-B1BD-A7CBD02EAAF9}"/>
              </a:ext>
            </a:extLst>
          </p:cNvPr>
          <p:cNvSpPr/>
          <p:nvPr userDrawn="1"/>
        </p:nvSpPr>
        <p:spPr>
          <a:xfrm>
            <a:off x="3463925" y="3116263"/>
            <a:ext cx="2689225" cy="344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509" tIns="30754" rIns="61509" bIns="3075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212">
              <a:solidFill>
                <a:srgbClr val="FFFFFF"/>
              </a:solidFill>
            </a:endParaRPr>
          </a:p>
        </p:txBody>
      </p:sp>
      <p:grpSp>
        <p:nvGrpSpPr>
          <p:cNvPr id="9" name="Group 27">
            <a:extLst>
              <a:ext uri="{FF2B5EF4-FFF2-40B4-BE49-F238E27FC236}">
                <a16:creationId xmlns:a16="http://schemas.microsoft.com/office/drawing/2014/main" id="{15B0E7CE-5D5D-4708-8BDD-16DF367CC5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52950" y="3125788"/>
            <a:ext cx="1371600" cy="307975"/>
            <a:chOff x="6446993" y="4546600"/>
            <a:chExt cx="2374390" cy="532552"/>
          </a:xfrm>
        </p:grpSpPr>
        <p:pic>
          <p:nvPicPr>
            <p:cNvPr id="12" name="Picture 27" descr="O_signature_clr_rgb">
              <a:extLst>
                <a:ext uri="{FF2B5EF4-FFF2-40B4-BE49-F238E27FC236}">
                  <a16:creationId xmlns:a16="http://schemas.microsoft.com/office/drawing/2014/main" id="{42893E0E-7FE4-4A56-88D1-65AB42064AB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9" descr="Java_clr_hori.bmp">
              <a:extLst>
                <a:ext uri="{FF2B5EF4-FFF2-40B4-BE49-F238E27FC236}">
                  <a16:creationId xmlns:a16="http://schemas.microsoft.com/office/drawing/2014/main" id="{74756C76-F3EF-468F-8218-4F6996ED64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>
              <a:fillRect/>
            </a:stretch>
          </p:blipFill>
          <p:spPr bwMode="auto">
            <a:xfrm>
              <a:off x="6446993" y="4546600"/>
              <a:ext cx="110473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6593" y="789845"/>
            <a:ext cx="3385300" cy="740610"/>
          </a:xfrm>
        </p:spPr>
        <p:txBody>
          <a:bodyPr anchor="t"/>
          <a:lstStyle>
            <a:lvl1pPr algn="l" defTabSz="6151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85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211205" y="1"/>
            <a:ext cx="1507522" cy="3114675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27501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164" y="-13819"/>
            <a:ext cx="5281637" cy="57679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51265-8E37-4254-AB62-E9123788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045BD32A-12A3-46C6-917A-881D2C302FDB}" type="datetime1">
              <a:rPr lang="zh-CN" altLang="en-US"/>
              <a:pPr>
                <a:defRPr/>
              </a:pPr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3B9B7-A95B-49B7-956D-439BF948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FE8CA-C5A6-4523-AA92-A21C5534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0CB3303-AE71-43FA-853C-70ED7404FE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27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03AD5544-037E-4BBB-ACC8-6FFA9381F4BD}"/>
              </a:ext>
            </a:extLst>
          </p:cNvPr>
          <p:cNvSpPr/>
          <p:nvPr userDrawn="1"/>
        </p:nvSpPr>
        <p:spPr>
          <a:xfrm>
            <a:off x="0" y="781050"/>
            <a:ext cx="6153150" cy="1998663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509" tIns="30754" rIns="61509" bIns="3075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212">
              <a:solidFill>
                <a:srgbClr val="FFFFFF"/>
              </a:solidFill>
            </a:endParaRPr>
          </a:p>
        </p:txBody>
      </p:sp>
      <p:pic>
        <p:nvPicPr>
          <p:cNvPr id="4" name="Picture 23" descr="Java_blk_rgb.png">
            <a:extLst>
              <a:ext uri="{FF2B5EF4-FFF2-40B4-BE49-F238E27FC236}">
                <a16:creationId xmlns:a16="http://schemas.microsoft.com/office/drawing/2014/main" id="{4F5B11B2-5EA7-48CA-A9D0-48B9E22772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1362075"/>
            <a:ext cx="2405063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7658" y="1067291"/>
            <a:ext cx="3245166" cy="1621556"/>
          </a:xfrm>
        </p:spPr>
        <p:txBody>
          <a:bodyPr>
            <a:noAutofit/>
          </a:bodyPr>
          <a:lstStyle>
            <a:lvl1pPr marL="0" marR="0" indent="0" algn="l" defTabSz="15378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2960" b="1" cap="all" baseline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09671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4A543336-2383-44F8-B8D0-60231A78195E}"/>
              </a:ext>
            </a:extLst>
          </p:cNvPr>
          <p:cNvSpPr/>
          <p:nvPr userDrawn="1"/>
        </p:nvSpPr>
        <p:spPr>
          <a:xfrm>
            <a:off x="2016125" y="781050"/>
            <a:ext cx="4137025" cy="1998663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509" tIns="30754" rIns="61509" bIns="3075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212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317407" y="962350"/>
            <a:ext cx="3613548" cy="1698016"/>
          </a:xfrm>
        </p:spPr>
        <p:txBody>
          <a:bodyPr/>
          <a:lstStyle>
            <a:lvl1pPr marL="0" indent="0">
              <a:buNone/>
              <a:defRPr sz="1615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274" y="780451"/>
            <a:ext cx="1981314" cy="1999544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138748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E37DAA32-4208-442A-B03B-2FE496810E88}"/>
              </a:ext>
            </a:extLst>
          </p:cNvPr>
          <p:cNvSpPr/>
          <p:nvPr userDrawn="1"/>
        </p:nvSpPr>
        <p:spPr>
          <a:xfrm>
            <a:off x="0" y="1149350"/>
            <a:ext cx="2692400" cy="16287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509" tIns="30754" rIns="61509" bIns="3075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212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D729D17-0E29-4F95-AA84-CBA5798E540D}"/>
              </a:ext>
            </a:extLst>
          </p:cNvPr>
          <p:cNvSpPr/>
          <p:nvPr userDrawn="1"/>
        </p:nvSpPr>
        <p:spPr bwMode="auto">
          <a:xfrm>
            <a:off x="1588" y="777875"/>
            <a:ext cx="2690812" cy="3714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1937" tIns="30969" rIns="61937" bIns="30969" anchor="ctr"/>
          <a:lstStyle>
            <a:lvl1pPr marL="119063" indent="-1190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600" b="1">
              <a:solidFill>
                <a:srgbClr val="FFFFFF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2714794" y="778239"/>
            <a:ext cx="3438356" cy="1999544"/>
          </a:xfrm>
          <a:effectLst>
            <a:reflection blurRad="63500" stA="50000" endPos="7000" dir="5400000" sy="-100000" algn="bl" rotWithShape="0"/>
          </a:effectLst>
        </p:spPr>
        <p:txBody>
          <a:bodyPr rtlCol="0" anchor="ctr" anchorCtr="1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73472" y="1251242"/>
            <a:ext cx="2107454" cy="1438134"/>
          </a:xfrm>
        </p:spPr>
        <p:txBody>
          <a:bodyPr>
            <a:normAutofit/>
          </a:bodyPr>
          <a:lstStyle>
            <a:lvl1pPr>
              <a:defRPr sz="107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307658" y="782932"/>
            <a:ext cx="2296037" cy="36626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345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7657" y="323290"/>
            <a:ext cx="5617599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50171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0A9AE87A-B42F-4387-9140-815D40F39B23}"/>
              </a:ext>
            </a:extLst>
          </p:cNvPr>
          <p:cNvSpPr/>
          <p:nvPr userDrawn="1"/>
        </p:nvSpPr>
        <p:spPr>
          <a:xfrm>
            <a:off x="0" y="781050"/>
            <a:ext cx="6153150" cy="1998663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509" tIns="30754" rIns="61509" bIns="30754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212">
              <a:solidFill>
                <a:srgbClr val="FFFFFF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3389" y="957051"/>
            <a:ext cx="5126200" cy="911474"/>
          </a:xfrm>
        </p:spPr>
        <p:txBody>
          <a:bodyPr>
            <a:normAutofit/>
          </a:bodyPr>
          <a:lstStyle>
            <a:lvl1pPr marL="76892" indent="-76892">
              <a:lnSpc>
                <a:spcPct val="90000"/>
              </a:lnSpc>
              <a:spcBef>
                <a:spcPts val="0"/>
              </a:spcBef>
              <a:spcAft>
                <a:spcPts val="1212"/>
              </a:spcAft>
              <a:buNone/>
              <a:defRPr sz="1615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71758" y="1914098"/>
            <a:ext cx="2687730" cy="298709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12"/>
              </a:spcAft>
              <a:buFont typeface="Arial" pitchFamily="34" charset="0"/>
              <a:buNone/>
              <a:defRPr lang="en-US" sz="1345" b="1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71758" y="2249723"/>
            <a:ext cx="2687730" cy="473308"/>
          </a:xfr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12"/>
              </a:spcAft>
              <a:buFont typeface="Arial" pitchFamily="34" charset="0"/>
              <a:buNone/>
              <a:defRPr lang="en-US" sz="1077" b="0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3936911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86F34223-3BC5-4A52-8E7E-D2C1EF05821D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2133600" y="752475"/>
            <a:ext cx="19050" cy="212248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23060" tIns="11529" rIns="23060" bIns="1152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212">
              <a:solidFill>
                <a:prstClr val="black"/>
              </a:solidFill>
              <a:ea typeface="宋体"/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7659" y="1021308"/>
            <a:ext cx="1754567" cy="1674486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12"/>
              </a:spcAft>
              <a:buFont typeface="Arial" pitchFamily="34" charset="0"/>
              <a:buNone/>
              <a:defRPr sz="1212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2343752" y="756238"/>
            <a:ext cx="3523769" cy="2209967"/>
          </a:xfrm>
        </p:spPr>
        <p:txBody>
          <a:bodyPr rtlCol="0" anchor="ctr" anchorCtr="1">
            <a:noAutofit/>
          </a:bodyPr>
          <a:lstStyle>
            <a:lvl1pPr marL="40582" indent="0" algn="ctr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72952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58" y="808647"/>
            <a:ext cx="5537835" cy="1971345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942"/>
            </a:lvl1pPr>
            <a:lvl2pPr>
              <a:buClr>
                <a:schemeClr val="accent1"/>
              </a:buClr>
              <a:defRPr sz="741"/>
            </a:lvl2pPr>
            <a:lvl3pPr>
              <a:buClr>
                <a:schemeClr val="accent1"/>
              </a:buClr>
              <a:defRPr sz="741"/>
            </a:lvl3pPr>
            <a:lvl4pPr>
              <a:buClr>
                <a:schemeClr val="accent1"/>
              </a:buClr>
              <a:defRPr sz="741"/>
            </a:lvl4pPr>
            <a:lvl5pPr>
              <a:buClr>
                <a:schemeClr val="accent1"/>
              </a:buClr>
              <a:defRPr sz="74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93144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 subhead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58" y="951070"/>
            <a:ext cx="5537835" cy="1971345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942"/>
            </a:lvl1pPr>
            <a:lvl2pPr>
              <a:buClr>
                <a:schemeClr val="accent1"/>
              </a:buClr>
              <a:defRPr sz="741"/>
            </a:lvl2pPr>
            <a:lvl3pPr>
              <a:buClr>
                <a:schemeClr val="accent1"/>
              </a:buClr>
              <a:defRPr sz="741"/>
            </a:lvl3pPr>
            <a:lvl4pPr>
              <a:buClr>
                <a:schemeClr val="accent1"/>
              </a:buClr>
              <a:defRPr sz="741"/>
            </a:lvl4pPr>
            <a:lvl5pPr>
              <a:buClr>
                <a:schemeClr val="accent1"/>
              </a:buClr>
              <a:defRPr sz="74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7658" y="323290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658" y="618449"/>
            <a:ext cx="5537835" cy="205081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1345">
                <a:solidFill>
                  <a:schemeClr val="accent1"/>
                </a:solidFill>
              </a:defRPr>
            </a:lvl1pPr>
            <a:lvl2pPr marL="307567" indent="0">
              <a:buFontTx/>
              <a:buNone/>
              <a:defRPr/>
            </a:lvl2pPr>
            <a:lvl3pPr marL="615135" indent="0">
              <a:buFontTx/>
              <a:buNone/>
              <a:defRPr/>
            </a:lvl3pPr>
            <a:lvl4pPr marL="922702" indent="0">
              <a:buFontTx/>
              <a:buNone/>
              <a:defRPr/>
            </a:lvl4pPr>
            <a:lvl5pPr marL="123027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7637427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013" y="-169032"/>
            <a:ext cx="4511242" cy="5527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5318" y="1115132"/>
            <a:ext cx="2639659" cy="1883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57527" y="1115132"/>
            <a:ext cx="2640727" cy="1883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08697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705AE445-B03D-4D3D-8B69-E1A8AB42D5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FDEC91D3-B82D-43D1-96C6-A3EFFB29E13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18D6ACD-CDA2-41D0-89C8-89A2A0B2FA06}" type="datetime1">
              <a:rPr lang="zh-CN" altLang="en-US"/>
              <a:pPr>
                <a:defRPr/>
              </a:pPr>
              <a:t>2018/10/8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F379E131-8731-4A28-B72D-6C879E0A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31D016-348A-4A29-B05A-BDC94E606A2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691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57" y="2223855"/>
            <a:ext cx="5230178" cy="687343"/>
          </a:xfrm>
        </p:spPr>
        <p:txBody>
          <a:bodyPr anchor="t"/>
          <a:lstStyle>
            <a:lvl1pPr algn="l">
              <a:defRPr sz="2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6057" y="1466815"/>
            <a:ext cx="5230178" cy="757039"/>
          </a:xfrm>
        </p:spPr>
        <p:txBody>
          <a:bodyPr anchor="b"/>
          <a:lstStyle>
            <a:lvl1pPr marL="0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1pPr>
            <a:lvl2pPr marL="307567" indent="0">
              <a:buNone/>
              <a:defRPr sz="1212">
                <a:solidFill>
                  <a:schemeClr val="tx1">
                    <a:tint val="75000"/>
                  </a:schemeClr>
                </a:solidFill>
              </a:defRPr>
            </a:lvl2pPr>
            <a:lvl3pPr marL="615135" indent="0">
              <a:buNone/>
              <a:defRPr sz="1077">
                <a:solidFill>
                  <a:schemeClr val="tx1">
                    <a:tint val="75000"/>
                  </a:schemeClr>
                </a:solidFill>
              </a:defRPr>
            </a:lvl3pPr>
            <a:lvl4pPr marL="922702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4pPr>
            <a:lvl5pPr marL="1230270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5pPr>
            <a:lvl6pPr marL="1537837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6pPr>
            <a:lvl7pPr marL="184540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7pPr>
            <a:lvl8pPr marL="2152973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8pPr>
            <a:lvl9pPr marL="2460539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48788-311E-4CCF-9894-B70B52BD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911991EB-8857-46A1-B540-573BF9EAB085}" type="datetime1">
              <a:rPr lang="zh-CN" altLang="en-US"/>
              <a:pPr>
                <a:defRPr/>
              </a:pPr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32C43-CA9A-43E3-980C-0AE8981B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0B5F2-5A56-40B4-BA22-06FF4549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BE70FA-2A56-4630-90F3-6008137456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7657" y="807510"/>
            <a:ext cx="2717642" cy="2283935"/>
          </a:xfrm>
        </p:spPr>
        <p:txBody>
          <a:bodyPr/>
          <a:lstStyle>
            <a:lvl1pPr>
              <a:defRPr sz="1885"/>
            </a:lvl1pPr>
            <a:lvl2pPr>
              <a:defRPr sz="1615"/>
            </a:lvl2pPr>
            <a:lvl3pPr>
              <a:defRPr sz="1345"/>
            </a:lvl3pPr>
            <a:lvl4pPr>
              <a:defRPr sz="1212"/>
            </a:lvl4pPr>
            <a:lvl5pPr>
              <a:defRPr sz="1212"/>
            </a:lvl5pPr>
            <a:lvl6pPr>
              <a:defRPr sz="1212"/>
            </a:lvl6pPr>
            <a:lvl7pPr>
              <a:defRPr sz="1212"/>
            </a:lvl7pPr>
            <a:lvl8pPr>
              <a:defRPr sz="1212"/>
            </a:lvl8pPr>
            <a:lvl9pPr>
              <a:defRPr sz="121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27851" y="807510"/>
            <a:ext cx="2717642" cy="2283935"/>
          </a:xfrm>
        </p:spPr>
        <p:txBody>
          <a:bodyPr/>
          <a:lstStyle>
            <a:lvl1pPr>
              <a:defRPr sz="1885"/>
            </a:lvl1pPr>
            <a:lvl2pPr>
              <a:defRPr sz="1615"/>
            </a:lvl2pPr>
            <a:lvl3pPr>
              <a:defRPr sz="1345"/>
            </a:lvl3pPr>
            <a:lvl4pPr>
              <a:defRPr sz="1212"/>
            </a:lvl4pPr>
            <a:lvl5pPr>
              <a:defRPr sz="1212"/>
            </a:lvl5pPr>
            <a:lvl6pPr>
              <a:defRPr sz="1212"/>
            </a:lvl6pPr>
            <a:lvl7pPr>
              <a:defRPr sz="1212"/>
            </a:lvl7pPr>
            <a:lvl8pPr>
              <a:defRPr sz="1212"/>
            </a:lvl8pPr>
            <a:lvl9pPr>
              <a:defRPr sz="121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EB19453-50B1-4FC2-A0AC-28197688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772ADA0-6519-49BC-AE84-4141B544699F}" type="datetime1">
              <a:rPr lang="zh-CN" altLang="en-US"/>
              <a:pPr>
                <a:defRPr/>
              </a:pPr>
              <a:t>2018/10/8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6F88C1C-5E26-4AC1-BDF5-ADD63EA7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BE63B40-A24C-48B7-B379-C36451D4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BA8C9E1-4C3A-4093-A29F-57AA645A20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7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7659" y="774664"/>
            <a:ext cx="2718710" cy="322843"/>
          </a:xfrm>
        </p:spPr>
        <p:txBody>
          <a:bodyPr anchor="b"/>
          <a:lstStyle>
            <a:lvl1pPr marL="0" indent="0">
              <a:buNone/>
              <a:defRPr sz="1615" b="1"/>
            </a:lvl1pPr>
            <a:lvl2pPr marL="307567" indent="0">
              <a:buNone/>
              <a:defRPr sz="1345" b="1"/>
            </a:lvl2pPr>
            <a:lvl3pPr marL="615135" indent="0">
              <a:buNone/>
              <a:defRPr sz="1212" b="1"/>
            </a:lvl3pPr>
            <a:lvl4pPr marL="922702" indent="0">
              <a:buNone/>
              <a:defRPr sz="1077" b="1"/>
            </a:lvl4pPr>
            <a:lvl5pPr marL="1230270" indent="0">
              <a:buNone/>
              <a:defRPr sz="1077" b="1"/>
            </a:lvl5pPr>
            <a:lvl6pPr marL="1537837" indent="0">
              <a:buNone/>
              <a:defRPr sz="1077" b="1"/>
            </a:lvl6pPr>
            <a:lvl7pPr marL="1845404" indent="0">
              <a:buNone/>
              <a:defRPr sz="1077" b="1"/>
            </a:lvl7pPr>
            <a:lvl8pPr marL="2152973" indent="0">
              <a:buNone/>
              <a:defRPr sz="1077" b="1"/>
            </a:lvl8pPr>
            <a:lvl9pPr marL="2460539" indent="0">
              <a:buNone/>
              <a:defRPr sz="10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7659" y="1097507"/>
            <a:ext cx="2718710" cy="1993937"/>
          </a:xfrm>
        </p:spPr>
        <p:txBody>
          <a:bodyPr/>
          <a:lstStyle>
            <a:lvl1pPr>
              <a:defRPr sz="1615"/>
            </a:lvl1pPr>
            <a:lvl2pPr>
              <a:defRPr sz="1345"/>
            </a:lvl2pPr>
            <a:lvl3pPr>
              <a:defRPr sz="1212"/>
            </a:lvl3pPr>
            <a:lvl4pPr>
              <a:defRPr sz="1077"/>
            </a:lvl4pPr>
            <a:lvl5pPr>
              <a:defRPr sz="1077"/>
            </a:lvl5pPr>
            <a:lvl6pPr>
              <a:defRPr sz="1077"/>
            </a:lvl6pPr>
            <a:lvl7pPr>
              <a:defRPr sz="1077"/>
            </a:lvl7pPr>
            <a:lvl8pPr>
              <a:defRPr sz="1077"/>
            </a:lvl8pPr>
            <a:lvl9pPr>
              <a:defRPr sz="10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125718" y="774664"/>
            <a:ext cx="2719777" cy="322843"/>
          </a:xfrm>
        </p:spPr>
        <p:txBody>
          <a:bodyPr anchor="b"/>
          <a:lstStyle>
            <a:lvl1pPr marL="0" indent="0">
              <a:buNone/>
              <a:defRPr sz="1615" b="1"/>
            </a:lvl1pPr>
            <a:lvl2pPr marL="307567" indent="0">
              <a:buNone/>
              <a:defRPr sz="1345" b="1"/>
            </a:lvl2pPr>
            <a:lvl3pPr marL="615135" indent="0">
              <a:buNone/>
              <a:defRPr sz="1212" b="1"/>
            </a:lvl3pPr>
            <a:lvl4pPr marL="922702" indent="0">
              <a:buNone/>
              <a:defRPr sz="1077" b="1"/>
            </a:lvl4pPr>
            <a:lvl5pPr marL="1230270" indent="0">
              <a:buNone/>
              <a:defRPr sz="1077" b="1"/>
            </a:lvl5pPr>
            <a:lvl6pPr marL="1537837" indent="0">
              <a:buNone/>
              <a:defRPr sz="1077" b="1"/>
            </a:lvl6pPr>
            <a:lvl7pPr marL="1845404" indent="0">
              <a:buNone/>
              <a:defRPr sz="1077" b="1"/>
            </a:lvl7pPr>
            <a:lvl8pPr marL="2152973" indent="0">
              <a:buNone/>
              <a:defRPr sz="1077" b="1"/>
            </a:lvl8pPr>
            <a:lvl9pPr marL="2460539" indent="0">
              <a:buNone/>
              <a:defRPr sz="10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125718" y="1097507"/>
            <a:ext cx="2719777" cy="1993937"/>
          </a:xfrm>
        </p:spPr>
        <p:txBody>
          <a:bodyPr/>
          <a:lstStyle>
            <a:lvl1pPr>
              <a:defRPr sz="1615"/>
            </a:lvl1pPr>
            <a:lvl2pPr>
              <a:defRPr sz="1345"/>
            </a:lvl2pPr>
            <a:lvl3pPr>
              <a:defRPr sz="1212"/>
            </a:lvl3pPr>
            <a:lvl4pPr>
              <a:defRPr sz="1077"/>
            </a:lvl4pPr>
            <a:lvl5pPr>
              <a:defRPr sz="1077"/>
            </a:lvl5pPr>
            <a:lvl6pPr>
              <a:defRPr sz="1077"/>
            </a:lvl6pPr>
            <a:lvl7pPr>
              <a:defRPr sz="1077"/>
            </a:lvl7pPr>
            <a:lvl8pPr>
              <a:defRPr sz="1077"/>
            </a:lvl8pPr>
            <a:lvl9pPr>
              <a:defRPr sz="10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4E5FF95-84BF-4CBF-AF59-310A2DBE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759D9B6-838E-405D-9E86-651023DB5867}" type="datetime1">
              <a:rPr lang="zh-CN" altLang="en-US"/>
              <a:pPr>
                <a:defRPr/>
              </a:pPr>
              <a:t>2018/10/8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2E6EDE3-706A-4CDB-AA2F-9F5B0DFE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4EFE8EE-4631-4656-9027-40B5E139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B769D77-BC15-4FD7-BF5B-8525CC4F25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5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A3301D8-576D-4600-973B-82C9D32D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532E465-552A-4292-8ECC-B26853D3890D}" type="datetime1">
              <a:rPr lang="zh-CN" altLang="en-US"/>
              <a:pPr>
                <a:defRPr/>
              </a:pPr>
              <a:t>2018/10/8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487C568-CF38-428C-8803-6244DE6D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EAE7E20-8592-4D6F-83FC-5A8C7A44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299A9C-B9DB-4649-9E62-A121B8CC8B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3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1BAA420-C70A-470C-A730-97D5F141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895B9BA5-A460-4DF3-B2E0-6F0F062AA089}" type="datetime1">
              <a:rPr lang="zh-CN" altLang="en-US"/>
              <a:pPr>
                <a:defRPr/>
              </a:pPr>
              <a:t>2018/10/8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F47D40C-3095-4DA7-84C3-A3360104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EA71E38-3C5A-4AD0-9725-922682C0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FF86ECA-5ECF-4A6E-A3AF-672AB6F2E0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661" y="137790"/>
            <a:ext cx="2024344" cy="586405"/>
          </a:xfrm>
        </p:spPr>
        <p:txBody>
          <a:bodyPr anchor="b"/>
          <a:lstStyle>
            <a:lvl1pPr algn="l">
              <a:defRPr sz="13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5711" y="137789"/>
            <a:ext cx="3439782" cy="2953654"/>
          </a:xfrm>
        </p:spPr>
        <p:txBody>
          <a:bodyPr/>
          <a:lstStyle>
            <a:lvl1pPr>
              <a:defRPr sz="2153"/>
            </a:lvl1pPr>
            <a:lvl2pPr>
              <a:defRPr sz="1885"/>
            </a:lvl2pPr>
            <a:lvl3pPr>
              <a:defRPr sz="1615"/>
            </a:lvl3pPr>
            <a:lvl4pPr>
              <a:defRPr sz="1345"/>
            </a:lvl4pPr>
            <a:lvl5pPr>
              <a:defRPr sz="1345"/>
            </a:lvl5pPr>
            <a:lvl6pPr>
              <a:defRPr sz="1345"/>
            </a:lvl6pPr>
            <a:lvl7pPr>
              <a:defRPr sz="1345"/>
            </a:lvl7pPr>
            <a:lvl8pPr>
              <a:defRPr sz="1345"/>
            </a:lvl8pPr>
            <a:lvl9pPr>
              <a:defRPr sz="13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661" y="724195"/>
            <a:ext cx="2024344" cy="2367249"/>
          </a:xfrm>
        </p:spPr>
        <p:txBody>
          <a:bodyPr/>
          <a:lstStyle>
            <a:lvl1pPr marL="0" indent="0">
              <a:buNone/>
              <a:defRPr sz="942"/>
            </a:lvl1pPr>
            <a:lvl2pPr marL="307567" indent="0">
              <a:buNone/>
              <a:defRPr sz="807"/>
            </a:lvl2pPr>
            <a:lvl3pPr marL="615135" indent="0">
              <a:buNone/>
              <a:defRPr sz="673"/>
            </a:lvl3pPr>
            <a:lvl4pPr marL="922702" indent="0">
              <a:buNone/>
              <a:defRPr sz="606"/>
            </a:lvl4pPr>
            <a:lvl5pPr marL="1230270" indent="0">
              <a:buNone/>
              <a:defRPr sz="606"/>
            </a:lvl5pPr>
            <a:lvl6pPr marL="1537837" indent="0">
              <a:buNone/>
              <a:defRPr sz="606"/>
            </a:lvl6pPr>
            <a:lvl7pPr marL="1845404" indent="0">
              <a:buNone/>
              <a:defRPr sz="606"/>
            </a:lvl7pPr>
            <a:lvl8pPr marL="2152973" indent="0">
              <a:buNone/>
              <a:defRPr sz="606"/>
            </a:lvl8pPr>
            <a:lvl9pPr marL="2460539" indent="0">
              <a:buNone/>
              <a:defRPr sz="6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40A02A2-0768-4BD4-B6B3-4580367B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3F67B2A9-1733-46DC-BBAA-95ADA4136F70}" type="datetime1">
              <a:rPr lang="zh-CN" altLang="en-US"/>
              <a:pPr>
                <a:defRPr/>
              </a:pPr>
              <a:t>2018/10/8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3D42D57-7B03-44B9-879A-176CADC8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DEEBF49-B1AA-49FD-86A6-B16CF36F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A0E179-FCF5-4E7B-8B16-DA26BCE187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5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6061" y="2422526"/>
            <a:ext cx="3691890" cy="285993"/>
          </a:xfrm>
        </p:spPr>
        <p:txBody>
          <a:bodyPr anchor="b"/>
          <a:lstStyle>
            <a:lvl1pPr algn="l">
              <a:defRPr sz="13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6061" y="309224"/>
            <a:ext cx="3691890" cy="2076450"/>
          </a:xfrm>
        </p:spPr>
        <p:txBody>
          <a:bodyPr rtlCol="0">
            <a:normAutofit/>
          </a:bodyPr>
          <a:lstStyle>
            <a:lvl1pPr marL="0" indent="0">
              <a:buNone/>
              <a:defRPr sz="2153"/>
            </a:lvl1pPr>
            <a:lvl2pPr marL="307567" indent="0">
              <a:buNone/>
              <a:defRPr sz="1885"/>
            </a:lvl2pPr>
            <a:lvl3pPr marL="615135" indent="0">
              <a:buNone/>
              <a:defRPr sz="1615"/>
            </a:lvl3pPr>
            <a:lvl4pPr marL="922702" indent="0">
              <a:buNone/>
              <a:defRPr sz="1345"/>
            </a:lvl4pPr>
            <a:lvl5pPr marL="1230270" indent="0">
              <a:buNone/>
              <a:defRPr sz="1345"/>
            </a:lvl5pPr>
            <a:lvl6pPr marL="1537837" indent="0">
              <a:buNone/>
              <a:defRPr sz="1345"/>
            </a:lvl6pPr>
            <a:lvl7pPr marL="1845404" indent="0">
              <a:buNone/>
              <a:defRPr sz="1345"/>
            </a:lvl7pPr>
            <a:lvl8pPr marL="2152973" indent="0">
              <a:buNone/>
              <a:defRPr sz="1345"/>
            </a:lvl8pPr>
            <a:lvl9pPr marL="2460539" indent="0">
              <a:buNone/>
              <a:defRPr sz="13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6061" y="2708519"/>
            <a:ext cx="3691890" cy="406157"/>
          </a:xfrm>
        </p:spPr>
        <p:txBody>
          <a:bodyPr/>
          <a:lstStyle>
            <a:lvl1pPr marL="0" indent="0">
              <a:buNone/>
              <a:defRPr sz="942"/>
            </a:lvl1pPr>
            <a:lvl2pPr marL="307567" indent="0">
              <a:buNone/>
              <a:defRPr sz="807"/>
            </a:lvl2pPr>
            <a:lvl3pPr marL="615135" indent="0">
              <a:buNone/>
              <a:defRPr sz="673"/>
            </a:lvl3pPr>
            <a:lvl4pPr marL="922702" indent="0">
              <a:buNone/>
              <a:defRPr sz="606"/>
            </a:lvl4pPr>
            <a:lvl5pPr marL="1230270" indent="0">
              <a:buNone/>
              <a:defRPr sz="606"/>
            </a:lvl5pPr>
            <a:lvl6pPr marL="1537837" indent="0">
              <a:buNone/>
              <a:defRPr sz="606"/>
            </a:lvl6pPr>
            <a:lvl7pPr marL="1845404" indent="0">
              <a:buNone/>
              <a:defRPr sz="606"/>
            </a:lvl7pPr>
            <a:lvl8pPr marL="2152973" indent="0">
              <a:buNone/>
              <a:defRPr sz="606"/>
            </a:lvl8pPr>
            <a:lvl9pPr marL="2460539" indent="0">
              <a:buNone/>
              <a:defRPr sz="6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4619C80-310C-4355-8FFD-C715FCFB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D5A4240F-46CC-4A7F-925F-6D0EC3A2364E}" type="datetime1">
              <a:rPr lang="zh-CN" altLang="en-US"/>
              <a:pPr>
                <a:defRPr/>
              </a:pPr>
              <a:t>2018/10/8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13BEFA9-76DC-4468-AD02-7EA35C2A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276194C-394B-46D6-95CF-93965AAC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052E344-52A1-4204-B13A-2E217A7727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9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51D16B-5566-475D-AE51-C27567A49D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7975" y="138113"/>
            <a:ext cx="5537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7D6A7D1F-CB29-40FC-8BF0-3120D488DC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7975" y="808038"/>
            <a:ext cx="5537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ED54C-E6A9-4271-8FC9-C3411DD0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7975" y="3208338"/>
            <a:ext cx="1435100" cy="18415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7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fld id="{F36EC172-D365-4D3E-918B-4DA6C062063E}" type="datetime1">
              <a:rPr lang="zh-CN" altLang="en-US"/>
              <a:pPr>
                <a:defRPr/>
              </a:pPr>
              <a:t>2018/10/8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78FD1-A998-40B3-AE5C-2E18BED6C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1850" y="3208338"/>
            <a:ext cx="1949450" cy="18415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7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D8EB1-3CFE-4226-8AE9-2D23D3C1D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10075" y="3208338"/>
            <a:ext cx="1435100" cy="184150"/>
          </a:xfrm>
          <a:prstGeom prst="rect">
            <a:avLst/>
          </a:prstGeom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7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47A2BD4-056D-40F0-98BF-94E1CAA73B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8" descr="PPT内页副本1">
            <a:extLst>
              <a:ext uri="{FF2B5EF4-FFF2-40B4-BE49-F238E27FC236}">
                <a16:creationId xmlns:a16="http://schemas.microsoft.com/office/drawing/2014/main" id="{6DAEDED5-B69A-4D41-B405-E24683B98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5315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02" r:id="rId24"/>
    <p:sldLayoutId id="2147483803" r:id="rId25"/>
    <p:sldLayoutId id="2147483804" r:id="rId26"/>
    <p:sldLayoutId id="2147483805" r:id="rId27"/>
    <p:sldLayoutId id="2147483806" r:id="rId2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9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307639" algn="ctr" rtl="0" fontAlgn="base">
        <a:spcBef>
          <a:spcPct val="0"/>
        </a:spcBef>
        <a:spcAft>
          <a:spcPct val="0"/>
        </a:spcAft>
        <a:defRPr sz="296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615279" algn="ctr" rtl="0" fontAlgn="base">
        <a:spcBef>
          <a:spcPct val="0"/>
        </a:spcBef>
        <a:spcAft>
          <a:spcPct val="0"/>
        </a:spcAft>
        <a:defRPr sz="296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922918" algn="ctr" rtl="0" fontAlgn="base">
        <a:spcBef>
          <a:spcPct val="0"/>
        </a:spcBef>
        <a:spcAft>
          <a:spcPct val="0"/>
        </a:spcAft>
        <a:defRPr sz="296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230557" algn="ctr" rtl="0" fontAlgn="base">
        <a:spcBef>
          <a:spcPct val="0"/>
        </a:spcBef>
        <a:spcAft>
          <a:spcPct val="0"/>
        </a:spcAft>
        <a:defRPr sz="296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8475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66763" indent="-1524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1524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82713" indent="-1524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2017" indent="-153820" algn="l" defTabSz="615279" rtl="0" eaLnBrk="1" latinLnBrk="0" hangingPunct="1">
        <a:spcBef>
          <a:spcPct val="20000"/>
        </a:spcBef>
        <a:buFont typeface="Arial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6pPr>
      <a:lvl7pPr marL="1999657" indent="-153820" algn="l" defTabSz="615279" rtl="0" eaLnBrk="1" latinLnBrk="0" hangingPunct="1">
        <a:spcBef>
          <a:spcPct val="20000"/>
        </a:spcBef>
        <a:buFont typeface="Arial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7pPr>
      <a:lvl8pPr marL="2307296" indent="-153820" algn="l" defTabSz="615279" rtl="0" eaLnBrk="1" latinLnBrk="0" hangingPunct="1">
        <a:spcBef>
          <a:spcPct val="20000"/>
        </a:spcBef>
        <a:buFont typeface="Arial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8pPr>
      <a:lvl9pPr marL="2614935" indent="-153820" algn="l" defTabSz="615279" rtl="0" eaLnBrk="1" latinLnBrk="0" hangingPunct="1">
        <a:spcBef>
          <a:spcPct val="20000"/>
        </a:spcBef>
        <a:buFont typeface="Arial" pitchFamily="34" charset="0"/>
        <a:buChar char="•"/>
        <a:defRPr sz="13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15279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1pPr>
      <a:lvl2pPr marL="307639" algn="l" defTabSz="615279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2pPr>
      <a:lvl3pPr marL="615279" algn="l" defTabSz="615279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3pPr>
      <a:lvl4pPr marL="922918" algn="l" defTabSz="615279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4pPr>
      <a:lvl5pPr marL="1230557" algn="l" defTabSz="615279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5pPr>
      <a:lvl6pPr marL="1538198" algn="l" defTabSz="615279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6pPr>
      <a:lvl7pPr marL="1845837" algn="l" defTabSz="615279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7pPr>
      <a:lvl8pPr marL="2153476" algn="l" defTabSz="615279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8pPr>
      <a:lvl9pPr marL="2461115" algn="l" defTabSz="615279" rtl="0" eaLnBrk="1" latinLnBrk="0" hangingPunct="1">
        <a:defRPr sz="1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2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31.png"/><Relationship Id="rId4" Type="http://schemas.openxmlformats.org/officeDocument/2006/relationships/image" Target="../media/image7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ppa-architecture.com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9.png"/><Relationship Id="rId4" Type="http://schemas.openxmlformats.org/officeDocument/2006/relationships/image" Target="../media/image78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ighthacks.com/roller/jag/resource/Fallacies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0" descr="2">
            <a:extLst>
              <a:ext uri="{FF2B5EF4-FFF2-40B4-BE49-F238E27FC236}">
                <a16:creationId xmlns:a16="http://schemas.microsoft.com/office/drawing/2014/main" id="{56D70EC2-8EED-4882-B533-F34A511C6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7850"/>
            <a:ext cx="615315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11">
            <a:extLst>
              <a:ext uri="{FF2B5EF4-FFF2-40B4-BE49-F238E27FC236}">
                <a16:creationId xmlns:a16="http://schemas.microsoft.com/office/drawing/2014/main" id="{B6F9E135-0B55-47CB-937A-DABB891D56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12763" y="1012825"/>
            <a:ext cx="5230812" cy="9890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4037">
                <a:solidFill>
                  <a:schemeClr val="bg1"/>
                </a:solidFill>
              </a:rPr>
              <a:t>软件体系结构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CAB370FD-87D2-448C-9979-CC970421DA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22338" y="2909888"/>
            <a:ext cx="4308475" cy="871537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2153" dirty="0"/>
              <a:t>SSE 科大</a:t>
            </a:r>
            <a:r>
              <a:rPr lang="zh-CN" altLang="en-US" sz="2153" dirty="0"/>
              <a:t>     </a:t>
            </a:r>
            <a:r>
              <a:rPr lang="en-US" altLang="zh-CN" sz="2153" dirty="0"/>
              <a:t>青鼎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2153" dirty="0"/>
              <a:t>dingqing@ustc.edu.cn dingqing@ustc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2153" dirty="0"/>
              <a:t>http://staff.ustc.edu.cn/~dingqing</a:t>
            </a:r>
          </a:p>
        </p:txBody>
      </p:sp>
      <p:sp>
        <p:nvSpPr>
          <p:cNvPr id="32773" name="灯片编号占位符 1">
            <a:extLst>
              <a:ext uri="{FF2B5EF4-FFF2-40B4-BE49-F238E27FC236}">
                <a16:creationId xmlns:a16="http://schemas.microsoft.com/office/drawing/2014/main" id="{7577CEA9-A5AD-40D0-BD9B-8216269F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99972" indent="-192297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69189" indent="-153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76864" indent="-153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84539" indent="-153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692214" indent="-15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999890" indent="-15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7565" indent="-15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615241" indent="-153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15F2099-549B-42DE-89FE-28E4545B487C}" type="slidenum">
              <a:rPr lang="zh-CN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defRPr/>
              </a:pPr>
              <a:t>1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1F3FF0D9-C268-4E0A-8762-5756F01AB2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3663"/>
            <a:ext cx="6124575" cy="393700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20" dirty="0"/>
              <a:t>分布式体系结构-实用建议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CEEB5EA-6245-41EE-B0E9-7A066ADC3CA6}"/>
              </a:ext>
            </a:extLst>
          </p:cNvPr>
          <p:cNvSpPr/>
          <p:nvPr/>
        </p:nvSpPr>
        <p:spPr>
          <a:xfrm>
            <a:off x="368300" y="762000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18B7B52-6C18-48A9-B3B9-925F10BB9812}"/>
              </a:ext>
            </a:extLst>
          </p:cNvPr>
          <p:cNvSpPr/>
          <p:nvPr/>
        </p:nvSpPr>
        <p:spPr>
          <a:xfrm>
            <a:off x="368300" y="148907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59ACA53-476D-43B3-BED0-6573483DFA6D}"/>
              </a:ext>
            </a:extLst>
          </p:cNvPr>
          <p:cNvSpPr/>
          <p:nvPr/>
        </p:nvSpPr>
        <p:spPr>
          <a:xfrm>
            <a:off x="368300" y="2241550"/>
            <a:ext cx="93663" cy="93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26BA491-4EA6-4F28-A7F4-4B11F658FFD3}"/>
              </a:ext>
            </a:extLst>
          </p:cNvPr>
          <p:cNvSpPr/>
          <p:nvPr/>
        </p:nvSpPr>
        <p:spPr>
          <a:xfrm>
            <a:off x="368300" y="2495550"/>
            <a:ext cx="93663" cy="93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40967" name="object 23">
            <a:extLst>
              <a:ext uri="{FF2B5EF4-FFF2-40B4-BE49-F238E27FC236}">
                <a16:creationId xmlns:a16="http://schemas.microsoft.com/office/drawing/2014/main" id="{ABB4F5A0-07A8-4420-8182-F58E7ABF6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587375"/>
            <a:ext cx="557530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615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63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处理复杂性的一般建议</a:t>
            </a:r>
            <a:endParaRPr lang="zh-CN" altLang="zh-CN" sz="1600">
              <a:latin typeface="Trebuchet MS" panose="020B0603020202020204" pitchFamily="34" charset="0"/>
            </a:endParaRPr>
          </a:p>
          <a:p>
            <a:pPr eaLnBrk="1" hangingPunct="1">
              <a:spcBef>
                <a:spcPts val="238"/>
              </a:spcBef>
            </a:pPr>
            <a:r>
              <a:rPr lang="zh-CN" altLang="zh-CN" sz="1600"/>
              <a:t>故障设计</a:t>
            </a:r>
          </a:p>
          <a:p>
            <a:pPr eaLnBrk="1" hangingPunct="1">
              <a:lnSpc>
                <a:spcPts val="1600"/>
              </a:lnSpc>
              <a:spcBef>
                <a:spcPts val="238"/>
              </a:spcBef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硬件将失败, 人为错误 (bug)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限制其后果</a:t>
            </a:r>
          </a:p>
          <a:p>
            <a:pPr eaLnBrk="1" hangingPunct="1">
              <a:spcBef>
                <a:spcPts val="525"/>
              </a:spcBef>
            </a:pPr>
            <a:r>
              <a:rPr lang="zh-CN" altLang="zh-CN" sz="1600"/>
              <a:t>将复杂性推入单个位置</a:t>
            </a:r>
          </a:p>
          <a:p>
            <a:pPr eaLnBrk="1" hangingPunct="1">
              <a:lnSpc>
                <a:spcPts val="1600"/>
              </a:lnSpc>
              <a:spcBef>
                <a:spcPts val="238"/>
              </a:spcBef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bug 的影响将被最小化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也称为 "复杂性隔离"</a:t>
            </a:r>
          </a:p>
          <a:p>
            <a:pPr eaLnBrk="1" hangingPunct="1">
              <a:lnSpc>
                <a:spcPct val="113000"/>
              </a:lnSpc>
              <a:spcBef>
                <a:spcPts val="513"/>
              </a:spcBef>
            </a:pPr>
            <a:r>
              <a:rPr lang="zh-CN" altLang="zh-CN" sz="1600"/>
              <a:t>避免复杂的操作避免存储聚合</a:t>
            </a:r>
          </a:p>
          <a:p>
            <a:pPr eaLnBrk="1" hangingPunct="1">
              <a:lnSpc>
                <a:spcPts val="1600"/>
              </a:lnSpc>
              <a:spcBef>
                <a:spcPts val="238"/>
              </a:spcBef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喜欢处理原始数据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将数据视为不可变的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24D3C925-2D75-426C-A438-A212AB97F5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3975"/>
            <a:ext cx="54102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20" dirty="0"/>
              <a:t>分布式体系结构-理论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0698184-04C6-4AB3-AFED-8F88C67707DF}"/>
              </a:ext>
            </a:extLst>
          </p:cNvPr>
          <p:cNvSpPr/>
          <p:nvPr/>
        </p:nvSpPr>
        <p:spPr>
          <a:xfrm>
            <a:off x="368300" y="12446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7A00902-9060-434D-98A0-DD13310B8700}"/>
              </a:ext>
            </a:extLst>
          </p:cNvPr>
          <p:cNvSpPr/>
          <p:nvPr/>
        </p:nvSpPr>
        <p:spPr>
          <a:xfrm>
            <a:off x="368300" y="1524000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655A4CE-ECC0-4E7D-8E8F-3F714EA57B54}"/>
              </a:ext>
            </a:extLst>
          </p:cNvPr>
          <p:cNvSpPr/>
          <p:nvPr/>
        </p:nvSpPr>
        <p:spPr>
          <a:xfrm>
            <a:off x="368300" y="17780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41990" name="object 22">
            <a:extLst>
              <a:ext uri="{FF2B5EF4-FFF2-40B4-BE49-F238E27FC236}">
                <a16:creationId xmlns:a16="http://schemas.microsoft.com/office/drawing/2014/main" id="{A1EEF887-0BFC-46BB-85B0-DBB74F758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801688"/>
            <a:ext cx="546417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参考地点</a:t>
            </a:r>
            <a:endParaRPr lang="zh-CN" altLang="zh-CN" sz="1600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sz="1600"/>
              <a:t>粒度: CPU 缓存到数据中心内分布式上下文中的存储位置: 将代码引入数据</a:t>
            </a:r>
          </a:p>
          <a:p>
            <a:pPr eaLnBrk="1" hangingPunct="1">
              <a:spcBef>
                <a:spcPts val="225"/>
              </a:spcBef>
            </a:pPr>
            <a:r>
              <a:rPr lang="zh-CN" altLang="zh-CN" sz="1600"/>
              <a:t>最佳做法: 将数据按访问的方式定位</a:t>
            </a:r>
          </a:p>
          <a:p>
            <a:pPr eaLnBrk="1" hangingPunct="1">
              <a:lnSpc>
                <a:spcPts val="1600"/>
              </a:lnSpc>
              <a:spcBef>
                <a:spcPts val="238"/>
              </a:spcBef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根据某些条件对数据进行分区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例如, 计算机基础结构的机架意识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72D147D2-F114-46B3-ADDB-A3BE5C964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8" y="53975"/>
            <a:ext cx="5640387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20" dirty="0"/>
              <a:t>简单应用程序的体系结构</a:t>
            </a:r>
            <a:endParaRPr sz="2400" spc="2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46981FE-61A5-4156-97FE-C1B03A50EA73}"/>
              </a:ext>
            </a:extLst>
          </p:cNvPr>
          <p:cNvSpPr/>
          <p:nvPr/>
        </p:nvSpPr>
        <p:spPr>
          <a:xfrm>
            <a:off x="368300" y="808038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51E7DB1-7951-42E2-8172-8E03E69309B3}"/>
              </a:ext>
            </a:extLst>
          </p:cNvPr>
          <p:cNvSpPr/>
          <p:nvPr/>
        </p:nvSpPr>
        <p:spPr>
          <a:xfrm>
            <a:off x="368300" y="108902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12027A04-0D5A-4882-951A-78C8AE0F0B28}"/>
              </a:ext>
            </a:extLst>
          </p:cNvPr>
          <p:cNvSpPr/>
          <p:nvPr/>
        </p:nvSpPr>
        <p:spPr>
          <a:xfrm>
            <a:off x="368300" y="1368425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DB1F8AF-A93B-4BAD-95C6-D441E9BF7146}"/>
              </a:ext>
            </a:extLst>
          </p:cNvPr>
          <p:cNvSpPr/>
          <p:nvPr/>
        </p:nvSpPr>
        <p:spPr>
          <a:xfrm>
            <a:off x="368300" y="1649413"/>
            <a:ext cx="93663" cy="93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E65843E4-49D1-4513-9644-9BC1598E24F3}"/>
              </a:ext>
            </a:extLst>
          </p:cNvPr>
          <p:cNvSpPr/>
          <p:nvPr/>
        </p:nvSpPr>
        <p:spPr>
          <a:xfrm>
            <a:off x="117475" y="2452688"/>
            <a:ext cx="5916613" cy="271462"/>
          </a:xfrm>
          <a:custGeom>
            <a:avLst/>
            <a:gdLst/>
            <a:ahLst/>
            <a:cxnLst/>
            <a:rect l="l" t="t" r="r" b="b"/>
            <a:pathLst>
              <a:path w="4432935" h="20320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2636"/>
                </a:lnTo>
                <a:lnTo>
                  <a:pt x="4432566" y="202636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B948474-782C-4E55-81F5-65FA14CD4E7B}"/>
              </a:ext>
            </a:extLst>
          </p:cNvPr>
          <p:cNvSpPr/>
          <p:nvPr/>
        </p:nvSpPr>
        <p:spPr>
          <a:xfrm>
            <a:off x="117475" y="2705100"/>
            <a:ext cx="5916613" cy="68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CE8C83A9-D31F-432F-BE54-4576AE64A39E}"/>
              </a:ext>
            </a:extLst>
          </p:cNvPr>
          <p:cNvSpPr/>
          <p:nvPr/>
        </p:nvSpPr>
        <p:spPr>
          <a:xfrm>
            <a:off x="184150" y="3195638"/>
            <a:ext cx="136525" cy="1349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EE1BC97A-F4AA-420F-A4CA-277698D2C4AF}"/>
              </a:ext>
            </a:extLst>
          </p:cNvPr>
          <p:cNvSpPr/>
          <p:nvPr/>
        </p:nvSpPr>
        <p:spPr>
          <a:xfrm>
            <a:off x="252413" y="3178175"/>
            <a:ext cx="5848350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DE6C5221-D046-4DB5-8FBD-BA600606AA1E}"/>
              </a:ext>
            </a:extLst>
          </p:cNvPr>
          <p:cNvSpPr/>
          <p:nvPr/>
        </p:nvSpPr>
        <p:spPr>
          <a:xfrm>
            <a:off x="6034088" y="2511425"/>
            <a:ext cx="66675" cy="6842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64935934-374D-43B0-863B-D67500E3C5D9}"/>
              </a:ext>
            </a:extLst>
          </p:cNvPr>
          <p:cNvSpPr/>
          <p:nvPr/>
        </p:nvSpPr>
        <p:spPr>
          <a:xfrm>
            <a:off x="117475" y="2765425"/>
            <a:ext cx="5916613" cy="496888"/>
          </a:xfrm>
          <a:custGeom>
            <a:avLst/>
            <a:gdLst/>
            <a:ahLst/>
            <a:cxnLst/>
            <a:rect l="l" t="t" r="r" b="b"/>
            <a:pathLst>
              <a:path w="4432935" h="373380">
                <a:moveTo>
                  <a:pt x="4432566" y="0"/>
                </a:moveTo>
                <a:lnTo>
                  <a:pt x="0" y="0"/>
                </a:lnTo>
                <a:lnTo>
                  <a:pt x="0" y="322351"/>
                </a:lnTo>
                <a:lnTo>
                  <a:pt x="4008" y="342076"/>
                </a:lnTo>
                <a:lnTo>
                  <a:pt x="14922" y="358228"/>
                </a:lnTo>
                <a:lnTo>
                  <a:pt x="31075" y="369143"/>
                </a:lnTo>
                <a:lnTo>
                  <a:pt x="50800" y="373151"/>
                </a:lnTo>
                <a:lnTo>
                  <a:pt x="4381765" y="373151"/>
                </a:lnTo>
                <a:lnTo>
                  <a:pt x="4401490" y="369143"/>
                </a:lnTo>
                <a:lnTo>
                  <a:pt x="4417643" y="358228"/>
                </a:lnTo>
                <a:lnTo>
                  <a:pt x="4428558" y="342076"/>
                </a:lnTo>
                <a:lnTo>
                  <a:pt x="4432566" y="322351"/>
                </a:lnTo>
                <a:lnTo>
                  <a:pt x="4432566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60E27FD9-0216-46E6-BC25-46DCF81A7EAC}"/>
              </a:ext>
            </a:extLst>
          </p:cNvPr>
          <p:cNvSpPr/>
          <p:nvPr/>
        </p:nvSpPr>
        <p:spPr>
          <a:xfrm>
            <a:off x="6034088" y="2562225"/>
            <a:ext cx="0" cy="658813"/>
          </a:xfrm>
          <a:custGeom>
            <a:avLst/>
            <a:gdLst/>
            <a:ahLst/>
            <a:cxnLst/>
            <a:rect l="l" t="t" r="r" b="b"/>
            <a:pathLst>
              <a:path h="493394">
                <a:moveTo>
                  <a:pt x="0" y="49333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FF9D44A3-9CCC-499C-A347-8A4EC8263002}"/>
              </a:ext>
            </a:extLst>
          </p:cNvPr>
          <p:cNvSpPr/>
          <p:nvPr/>
        </p:nvSpPr>
        <p:spPr>
          <a:xfrm>
            <a:off x="6034088" y="2544763"/>
            <a:ext cx="0" cy="17462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4AB210DD-E257-4AC6-9D6D-3A34B3FEAF9E}"/>
              </a:ext>
            </a:extLst>
          </p:cNvPr>
          <p:cNvSpPr/>
          <p:nvPr/>
        </p:nvSpPr>
        <p:spPr>
          <a:xfrm>
            <a:off x="6034088" y="2527300"/>
            <a:ext cx="0" cy="17463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2D28D51-0EA4-4BB6-8AE5-985CC13D3CA7}"/>
              </a:ext>
            </a:extLst>
          </p:cNvPr>
          <p:cNvSpPr/>
          <p:nvPr/>
        </p:nvSpPr>
        <p:spPr>
          <a:xfrm>
            <a:off x="6034088" y="2511425"/>
            <a:ext cx="0" cy="15875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43025" name="object 33">
            <a:extLst>
              <a:ext uri="{FF2B5EF4-FFF2-40B4-BE49-F238E27FC236}">
                <a16:creationId xmlns:a16="http://schemas.microsoft.com/office/drawing/2014/main" id="{E14104C4-BE14-45D8-992D-13726A6C2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587375"/>
            <a:ext cx="5075238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951" rIns="0" bIns="0">
            <a:spAutoFit/>
          </a:bodyPr>
          <a:lstStyle>
            <a:lvl1pPr marL="385763" indent="-3698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138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不共享体系结构</a:t>
            </a:r>
            <a:r>
              <a:rPr lang="zh-CN" altLang="zh-CN" sz="1400"/>
              <a:t>没有集中的数据存储可以几乎无限地扩展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使用自80ies 开始, 普及由 Google 仅几个系统允许这样一个建筑学</a:t>
            </a:r>
          </a:p>
          <a:p>
            <a:pPr eaLnBrk="1" hangingPunct="1"/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150"/>
              </a:spcBef>
            </a:pPr>
            <a:r>
              <a:rPr lang="zh-CN" altLang="zh-CN" sz="1600">
                <a:solidFill>
                  <a:srgbClr val="3333B2"/>
                </a:solidFill>
              </a:rPr>
              <a:t>影响</a:t>
            </a:r>
            <a:endParaRPr lang="zh-CN" altLang="zh-CN" sz="1600"/>
          </a:p>
          <a:p>
            <a:pPr eaLnBrk="1" hangingPunct="1">
              <a:lnSpc>
                <a:spcPct val="103000"/>
              </a:lnSpc>
              <a:spcBef>
                <a:spcPts val="413"/>
              </a:spcBef>
            </a:pPr>
            <a:r>
              <a:rPr lang="zh-CN" altLang="zh-CN" sz="1400"/>
              <a:t>如果系统需要某种共享资源或经过精心编排的处理, 则复杂性会上升。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>
            <a:extLst>
              <a:ext uri="{FF2B5EF4-FFF2-40B4-BE49-F238E27FC236}">
                <a16:creationId xmlns:a16="http://schemas.microsoft.com/office/drawing/2014/main" id="{275BA033-F158-4D2E-8B7F-059014545F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988" y="1001713"/>
            <a:ext cx="5589587" cy="476250"/>
          </a:xfrm>
        </p:spPr>
        <p:txBody>
          <a:bodyPr lIns="0" tIns="21189" rIns="0" bIns="0" rtlCol="0">
            <a:spAutoFit/>
          </a:bodyPr>
          <a:lstStyle/>
          <a:p>
            <a:pPr marL="16951">
              <a:spcBef>
                <a:spcPts val="167"/>
              </a:spcBef>
              <a:defRPr/>
            </a:pPr>
            <a:r>
              <a:rPr sz="2960" spc="40" dirty="0"/>
              <a:t>分布式</a:t>
            </a:r>
            <a:r>
              <a:rPr sz="2960" spc="33" dirty="0"/>
              <a:t>架构</a:t>
            </a:r>
            <a:r>
              <a:rPr sz="2960" spc="-306" dirty="0"/>
              <a:t> </a:t>
            </a:r>
            <a:r>
              <a:rPr sz="2960" spc="100" dirty="0"/>
              <a:t>基础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2E9F860-7D20-4325-8A31-6C7181ED314A}"/>
              </a:ext>
            </a:extLst>
          </p:cNvPr>
          <p:cNvSpPr txBox="1"/>
          <p:nvPr/>
        </p:nvSpPr>
        <p:spPr>
          <a:xfrm>
            <a:off x="638175" y="1649413"/>
            <a:ext cx="4927600" cy="385762"/>
          </a:xfrm>
          <a:prstGeom prst="rect">
            <a:avLst/>
          </a:prstGeom>
        </p:spPr>
        <p:txBody>
          <a:bodyPr lIns="0" tIns="16103" rIns="0" bIns="0">
            <a:spAutoFit/>
          </a:bodyPr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sz="2400" spc="33" dirty="0">
                <a:latin typeface="Calibri"/>
                <a:ea typeface="+mn-ea"/>
                <a:cs typeface="Calibri"/>
              </a:rPr>
              <a:t>积木</a:t>
            </a:r>
            <a:r>
              <a:rPr sz="2400" spc="-7" dirty="0">
                <a:latin typeface="Calibri"/>
                <a:ea typeface="+mn-ea"/>
                <a:cs typeface="Calibri"/>
              </a:rPr>
              <a:t>的</a:t>
            </a:r>
            <a:r>
              <a:rPr sz="2400" spc="7" dirty="0">
                <a:latin typeface="Calibri"/>
                <a:ea typeface="+mn-ea"/>
                <a:cs typeface="Calibri"/>
              </a:rPr>
              <a:t>分布式</a:t>
            </a:r>
            <a:r>
              <a:rPr sz="2400" spc="-254" dirty="0">
                <a:latin typeface="Calibri"/>
                <a:ea typeface="+mn-ea"/>
                <a:cs typeface="Calibri"/>
              </a:rPr>
              <a:t> </a:t>
            </a:r>
            <a:r>
              <a:rPr sz="2400" spc="7" dirty="0">
                <a:latin typeface="Calibri"/>
                <a:ea typeface="+mn-ea"/>
                <a:cs typeface="Calibri"/>
              </a:rPr>
              <a:t>系统</a:t>
            </a:r>
            <a:endParaRPr sz="2400" dirty="0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DF2542D-0643-4760-BB4B-F50AE38A6D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13" y="53975"/>
            <a:ext cx="4856162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20" dirty="0"/>
              <a:t>分布式体系结构基础知识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3F4410-AFEC-40CE-AFC6-B921B441B21E}"/>
              </a:ext>
            </a:extLst>
          </p:cNvPr>
          <p:cNvSpPr/>
          <p:nvPr/>
        </p:nvSpPr>
        <p:spPr>
          <a:xfrm>
            <a:off x="117475" y="582613"/>
            <a:ext cx="5916613" cy="257175"/>
          </a:xfrm>
          <a:custGeom>
            <a:avLst/>
            <a:gdLst/>
            <a:ahLst/>
            <a:cxnLst/>
            <a:rect l="l" t="t" r="r" b="b"/>
            <a:pathLst>
              <a:path w="4432935" h="19240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2311"/>
                </a:lnTo>
                <a:lnTo>
                  <a:pt x="4432566" y="192311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67E66F8-293B-4289-9839-A100BC565E31}"/>
              </a:ext>
            </a:extLst>
          </p:cNvPr>
          <p:cNvSpPr txBox="1"/>
          <p:nvPr/>
        </p:nvSpPr>
        <p:spPr>
          <a:xfrm>
            <a:off x="168275" y="560388"/>
            <a:ext cx="2413000" cy="261937"/>
          </a:xfrm>
          <a:prstGeom prst="rect">
            <a:avLst/>
          </a:prstGeom>
        </p:spPr>
        <p:txBody>
          <a:bodyPr lIns="0" tIns="16103" rIns="0" bIns="0">
            <a:spAutoFit/>
          </a:bodyPr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sz="1602" spc="7" dirty="0">
                <a:solidFill>
                  <a:srgbClr val="3333B2"/>
                </a:solidFill>
                <a:latin typeface="Calibri"/>
                <a:ea typeface="+mn-ea"/>
                <a:cs typeface="Calibri"/>
              </a:rPr>
              <a:t>数量</a:t>
            </a:r>
            <a:r>
              <a:rPr sz="1602" spc="-7" dirty="0">
                <a:solidFill>
                  <a:srgbClr val="3333B2"/>
                </a:solidFill>
                <a:latin typeface="Calibri"/>
                <a:ea typeface="+mn-ea"/>
                <a:cs typeface="Calibri"/>
              </a:rPr>
              <a:t>的</a:t>
            </a:r>
            <a:r>
              <a:rPr sz="1602" spc="20" dirty="0">
                <a:solidFill>
                  <a:srgbClr val="3333B2"/>
                </a:solidFill>
                <a:latin typeface="Calibri"/>
                <a:ea typeface="+mn-ea"/>
                <a:cs typeface="Calibri"/>
              </a:rPr>
              <a:t>问题</a:t>
            </a:r>
            <a:r>
              <a:rPr sz="1602" spc="-7" dirty="0">
                <a:solidFill>
                  <a:srgbClr val="3333B2"/>
                </a:solidFill>
                <a:latin typeface="Calibri"/>
                <a:ea typeface="+mn-ea"/>
                <a:cs typeface="Calibri"/>
              </a:rPr>
              <a:t>自</a:t>
            </a:r>
            <a:r>
              <a:rPr sz="1602" spc="-260" dirty="0">
                <a:solidFill>
                  <a:srgbClr val="3333B2"/>
                </a:solidFill>
                <a:latin typeface="Calibri"/>
                <a:ea typeface="+mn-ea"/>
                <a:cs typeface="Calibri"/>
              </a:rPr>
              <a:t> </a:t>
            </a:r>
            <a:r>
              <a:rPr sz="1602" spc="13" dirty="0">
                <a:solidFill>
                  <a:srgbClr val="3333B2"/>
                </a:solidFill>
                <a:latin typeface="Calibri"/>
                <a:ea typeface="+mn-ea"/>
                <a:cs typeface="Calibri"/>
              </a:rPr>
              <a:t>地址</a:t>
            </a:r>
            <a:endParaRPr sz="1602">
              <a:latin typeface="Calibri"/>
              <a:ea typeface="+mn-ea"/>
              <a:cs typeface="Calibri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C0908FB0-EA5C-468F-B5EA-E70A12006BEF}"/>
              </a:ext>
            </a:extLst>
          </p:cNvPr>
          <p:cNvSpPr/>
          <p:nvPr/>
        </p:nvSpPr>
        <p:spPr>
          <a:xfrm>
            <a:off x="117475" y="822325"/>
            <a:ext cx="5916613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C73FC6F-5545-427F-B012-CF410C22176B}"/>
              </a:ext>
            </a:extLst>
          </p:cNvPr>
          <p:cNvSpPr/>
          <p:nvPr/>
        </p:nvSpPr>
        <p:spPr>
          <a:xfrm>
            <a:off x="184150" y="2878138"/>
            <a:ext cx="136525" cy="134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B168E834-73C6-462A-9D75-B9C6795FA8F9}"/>
              </a:ext>
            </a:extLst>
          </p:cNvPr>
          <p:cNvSpPr/>
          <p:nvPr/>
        </p:nvSpPr>
        <p:spPr>
          <a:xfrm>
            <a:off x="252413" y="2860675"/>
            <a:ext cx="584835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74C7FEF2-4D4A-4123-970A-36E438534104}"/>
              </a:ext>
            </a:extLst>
          </p:cNvPr>
          <p:cNvSpPr/>
          <p:nvPr/>
        </p:nvSpPr>
        <p:spPr>
          <a:xfrm>
            <a:off x="6034088" y="641350"/>
            <a:ext cx="66675" cy="2236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FB56BF2-FE0A-4744-8554-54832475FA56}"/>
              </a:ext>
            </a:extLst>
          </p:cNvPr>
          <p:cNvSpPr/>
          <p:nvPr/>
        </p:nvSpPr>
        <p:spPr>
          <a:xfrm>
            <a:off x="117475" y="881063"/>
            <a:ext cx="5916613" cy="2065337"/>
          </a:xfrm>
          <a:custGeom>
            <a:avLst/>
            <a:gdLst/>
            <a:ahLst/>
            <a:cxnLst/>
            <a:rect l="l" t="t" r="r" b="b"/>
            <a:pathLst>
              <a:path w="4432935" h="1546860">
                <a:moveTo>
                  <a:pt x="4432566" y="0"/>
                </a:moveTo>
                <a:lnTo>
                  <a:pt x="0" y="0"/>
                </a:lnTo>
                <a:lnTo>
                  <a:pt x="0" y="1495822"/>
                </a:lnTo>
                <a:lnTo>
                  <a:pt x="4008" y="1515547"/>
                </a:lnTo>
                <a:lnTo>
                  <a:pt x="14922" y="1531699"/>
                </a:lnTo>
                <a:lnTo>
                  <a:pt x="31075" y="1542614"/>
                </a:lnTo>
                <a:lnTo>
                  <a:pt x="50800" y="1546622"/>
                </a:lnTo>
                <a:lnTo>
                  <a:pt x="4381765" y="1546622"/>
                </a:lnTo>
                <a:lnTo>
                  <a:pt x="4401490" y="1542614"/>
                </a:lnTo>
                <a:lnTo>
                  <a:pt x="4417643" y="1531699"/>
                </a:lnTo>
                <a:lnTo>
                  <a:pt x="4428558" y="1515547"/>
                </a:lnTo>
                <a:lnTo>
                  <a:pt x="4432566" y="1495822"/>
                </a:lnTo>
                <a:lnTo>
                  <a:pt x="4432566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BEDD93A-557D-49CB-9E98-4558A3654C5C}"/>
              </a:ext>
            </a:extLst>
          </p:cNvPr>
          <p:cNvSpPr/>
          <p:nvPr/>
        </p:nvSpPr>
        <p:spPr>
          <a:xfrm>
            <a:off x="6034088" y="692150"/>
            <a:ext cx="0" cy="2211388"/>
          </a:xfrm>
          <a:custGeom>
            <a:avLst/>
            <a:gdLst/>
            <a:ahLst/>
            <a:cxnLst/>
            <a:rect l="l" t="t" r="r" b="b"/>
            <a:pathLst>
              <a:path h="1656714">
                <a:moveTo>
                  <a:pt x="0" y="165647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AB1C40E0-F5F9-424A-A93A-601662A20B31}"/>
              </a:ext>
            </a:extLst>
          </p:cNvPr>
          <p:cNvSpPr/>
          <p:nvPr/>
        </p:nvSpPr>
        <p:spPr>
          <a:xfrm>
            <a:off x="6034088" y="674688"/>
            <a:ext cx="0" cy="17462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E77ABEB-B8E2-4257-B68B-966A3F567E71}"/>
              </a:ext>
            </a:extLst>
          </p:cNvPr>
          <p:cNvSpPr/>
          <p:nvPr/>
        </p:nvSpPr>
        <p:spPr>
          <a:xfrm>
            <a:off x="6034088" y="658813"/>
            <a:ext cx="0" cy="15875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399DD432-E947-43F2-91A3-4993F5C413EE}"/>
              </a:ext>
            </a:extLst>
          </p:cNvPr>
          <p:cNvSpPr/>
          <p:nvPr/>
        </p:nvSpPr>
        <p:spPr>
          <a:xfrm>
            <a:off x="6034088" y="641350"/>
            <a:ext cx="0" cy="17463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335586A6-D7D1-4C65-9F94-C6EA3D6677BD}"/>
              </a:ext>
            </a:extLst>
          </p:cNvPr>
          <p:cNvSpPr/>
          <p:nvPr/>
        </p:nvSpPr>
        <p:spPr>
          <a:xfrm>
            <a:off x="292100" y="920750"/>
            <a:ext cx="163513" cy="16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1207348-0082-4064-915D-62750B48508B}"/>
              </a:ext>
            </a:extLst>
          </p:cNvPr>
          <p:cNvSpPr txBox="1"/>
          <p:nvPr/>
        </p:nvSpPr>
        <p:spPr>
          <a:xfrm>
            <a:off x="331788" y="909638"/>
            <a:ext cx="84137" cy="139700"/>
          </a:xfrm>
          <a:prstGeom prst="rect">
            <a:avLst/>
          </a:prstGeom>
        </p:spPr>
        <p:txBody>
          <a:bodyPr lIns="0" tIns="16103" rIns="0" bIns="0">
            <a:spAutoFit/>
          </a:bodyPr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sz="801" spc="-13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1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2A2B1CAD-C1D3-40BA-8C73-CA13C1C9E554}"/>
              </a:ext>
            </a:extLst>
          </p:cNvPr>
          <p:cNvSpPr/>
          <p:nvPr/>
        </p:nvSpPr>
        <p:spPr>
          <a:xfrm>
            <a:off x="292100" y="1201738"/>
            <a:ext cx="163513" cy="165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61B727E3-DA5F-4B37-BA16-D752501A9736}"/>
              </a:ext>
            </a:extLst>
          </p:cNvPr>
          <p:cNvSpPr txBox="1"/>
          <p:nvPr/>
        </p:nvSpPr>
        <p:spPr>
          <a:xfrm>
            <a:off x="331788" y="1190625"/>
            <a:ext cx="84137" cy="139700"/>
          </a:xfrm>
          <a:prstGeom prst="rect">
            <a:avLst/>
          </a:prstGeom>
        </p:spPr>
        <p:txBody>
          <a:bodyPr lIns="0" tIns="16103" rIns="0" bIns="0">
            <a:spAutoFit/>
          </a:bodyPr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sz="801" spc="-13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2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D04EEEFC-0388-45FF-AE00-B6CF6A6F87D5}"/>
              </a:ext>
            </a:extLst>
          </p:cNvPr>
          <p:cNvSpPr/>
          <p:nvPr/>
        </p:nvSpPr>
        <p:spPr>
          <a:xfrm>
            <a:off x="292100" y="1481138"/>
            <a:ext cx="163513" cy="165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4C534F1E-0BEC-4236-BB17-8E292E278226}"/>
              </a:ext>
            </a:extLst>
          </p:cNvPr>
          <p:cNvSpPr txBox="1"/>
          <p:nvPr/>
        </p:nvSpPr>
        <p:spPr>
          <a:xfrm>
            <a:off x="331788" y="1470025"/>
            <a:ext cx="84137" cy="139700"/>
          </a:xfrm>
          <a:prstGeom prst="rect">
            <a:avLst/>
          </a:prstGeom>
        </p:spPr>
        <p:txBody>
          <a:bodyPr lIns="0" tIns="16103" rIns="0" bIns="0">
            <a:spAutoFit/>
          </a:bodyPr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sz="801" spc="-13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3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A4C366B8-89DA-45CD-AC49-8B4FB3267666}"/>
              </a:ext>
            </a:extLst>
          </p:cNvPr>
          <p:cNvSpPr/>
          <p:nvPr/>
        </p:nvSpPr>
        <p:spPr>
          <a:xfrm>
            <a:off x="292100" y="1762125"/>
            <a:ext cx="163513" cy="165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ADDB176E-7B72-4C41-A1E4-1944552A28CF}"/>
              </a:ext>
            </a:extLst>
          </p:cNvPr>
          <p:cNvSpPr txBox="1"/>
          <p:nvPr/>
        </p:nvSpPr>
        <p:spPr>
          <a:xfrm>
            <a:off x="331788" y="1751013"/>
            <a:ext cx="84137" cy="138112"/>
          </a:xfrm>
          <a:prstGeom prst="rect">
            <a:avLst/>
          </a:prstGeom>
        </p:spPr>
        <p:txBody>
          <a:bodyPr lIns="0" tIns="16103" rIns="0" bIns="0">
            <a:spAutoFit/>
          </a:bodyPr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sz="801" spc="-13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4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695F5A1B-14FC-4CC4-8CDF-08CD8535CF4B}"/>
              </a:ext>
            </a:extLst>
          </p:cNvPr>
          <p:cNvSpPr/>
          <p:nvPr/>
        </p:nvSpPr>
        <p:spPr>
          <a:xfrm>
            <a:off x="292100" y="2043113"/>
            <a:ext cx="163513" cy="1635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66C2AB15-A4D2-4589-94B7-57FC74C83E8E}"/>
              </a:ext>
            </a:extLst>
          </p:cNvPr>
          <p:cNvSpPr txBox="1"/>
          <p:nvPr/>
        </p:nvSpPr>
        <p:spPr>
          <a:xfrm>
            <a:off x="331788" y="2030413"/>
            <a:ext cx="84137" cy="139700"/>
          </a:xfrm>
          <a:prstGeom prst="rect">
            <a:avLst/>
          </a:prstGeom>
        </p:spPr>
        <p:txBody>
          <a:bodyPr lIns="0" tIns="16103" rIns="0" bIns="0">
            <a:spAutoFit/>
          </a:bodyPr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sz="801" spc="-13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5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F56FF4D6-3802-45C6-B023-65EEF6756C73}"/>
              </a:ext>
            </a:extLst>
          </p:cNvPr>
          <p:cNvSpPr/>
          <p:nvPr/>
        </p:nvSpPr>
        <p:spPr>
          <a:xfrm>
            <a:off x="292100" y="2322513"/>
            <a:ext cx="163513" cy="165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8E93FCB3-1557-4F34-9F38-381AF8183532}"/>
              </a:ext>
            </a:extLst>
          </p:cNvPr>
          <p:cNvSpPr txBox="1"/>
          <p:nvPr/>
        </p:nvSpPr>
        <p:spPr>
          <a:xfrm>
            <a:off x="331788" y="2311400"/>
            <a:ext cx="84137" cy="139700"/>
          </a:xfrm>
          <a:prstGeom prst="rect">
            <a:avLst/>
          </a:prstGeom>
        </p:spPr>
        <p:txBody>
          <a:bodyPr lIns="0" tIns="16103" rIns="0" bIns="0">
            <a:spAutoFit/>
          </a:bodyPr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sz="801" spc="-13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6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6AFF5522-0543-44DC-8A93-D781CDD62A41}"/>
              </a:ext>
            </a:extLst>
          </p:cNvPr>
          <p:cNvSpPr/>
          <p:nvPr/>
        </p:nvSpPr>
        <p:spPr>
          <a:xfrm>
            <a:off x="292100" y="2603500"/>
            <a:ext cx="163513" cy="1651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FEA36B05-7CC7-4769-8FF8-E2DB8C7277BA}"/>
              </a:ext>
            </a:extLst>
          </p:cNvPr>
          <p:cNvSpPr txBox="1"/>
          <p:nvPr/>
        </p:nvSpPr>
        <p:spPr>
          <a:xfrm>
            <a:off x="331788" y="2590800"/>
            <a:ext cx="84137" cy="139700"/>
          </a:xfrm>
          <a:prstGeom prst="rect">
            <a:avLst/>
          </a:prstGeom>
        </p:spPr>
        <p:txBody>
          <a:bodyPr lIns="0" tIns="16103" rIns="0" bIns="0">
            <a:spAutoFit/>
          </a:bodyPr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sz="801" spc="-13" dirty="0">
                <a:solidFill>
                  <a:srgbClr val="FFFFFF"/>
                </a:solidFill>
                <a:latin typeface="Calibri"/>
                <a:ea typeface="+mn-ea"/>
                <a:cs typeface="Calibri"/>
              </a:rPr>
              <a:t>7</a:t>
            </a:r>
            <a:endParaRPr sz="801">
              <a:latin typeface="Calibri"/>
              <a:ea typeface="+mn-ea"/>
              <a:cs typeface="Calibri"/>
            </a:endParaRPr>
          </a:p>
        </p:txBody>
      </p:sp>
      <p:sp>
        <p:nvSpPr>
          <p:cNvPr id="45084" name="object 44">
            <a:extLst>
              <a:ext uri="{FF2B5EF4-FFF2-40B4-BE49-F238E27FC236}">
                <a16:creationId xmlns:a16="http://schemas.microsoft.com/office/drawing/2014/main" id="{81A8F9F9-558B-423A-89BA-2E15C0598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801688"/>
            <a:ext cx="1533525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/>
              <a:t>Serialisation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集团成员领导选举分布式锁障碍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共享资源配置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4E37D9FD-E2D1-4D98-98DC-F3F4A9A784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61245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20" dirty="0"/>
              <a:t>分布式体系结构基础知识-Serialisation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20D1091-4179-4C49-A7EA-DC44B3B47B10}"/>
              </a:ext>
            </a:extLst>
          </p:cNvPr>
          <p:cNvSpPr/>
          <p:nvPr/>
        </p:nvSpPr>
        <p:spPr>
          <a:xfrm>
            <a:off x="368300" y="101282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F6EB551-E581-4462-802E-58E20B340221}"/>
              </a:ext>
            </a:extLst>
          </p:cNvPr>
          <p:cNvSpPr/>
          <p:nvPr/>
        </p:nvSpPr>
        <p:spPr>
          <a:xfrm>
            <a:off x="368300" y="1766888"/>
            <a:ext cx="93663" cy="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9AB9F8A3-D3DA-4B92-821C-87E0CAB92EB3}"/>
              </a:ext>
            </a:extLst>
          </p:cNvPr>
          <p:cNvSpPr/>
          <p:nvPr/>
        </p:nvSpPr>
        <p:spPr>
          <a:xfrm>
            <a:off x="368300" y="20462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EA8BC41-628A-46FE-A1FA-EEDC914E5DA0}"/>
              </a:ext>
            </a:extLst>
          </p:cNvPr>
          <p:cNvSpPr/>
          <p:nvPr/>
        </p:nvSpPr>
        <p:spPr>
          <a:xfrm>
            <a:off x="368300" y="2555875"/>
            <a:ext cx="93663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46087" name="object 23">
            <a:extLst>
              <a:ext uri="{FF2B5EF4-FFF2-40B4-BE49-F238E27FC236}">
                <a16:creationId xmlns:a16="http://schemas.microsoft.com/office/drawing/2014/main" id="{7496BC7E-BC5C-4613-886F-7737CDCA7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23888"/>
            <a:ext cx="5786438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61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63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集团 serialisation</a:t>
            </a:r>
            <a:endParaRPr lang="zh-CN" altLang="zh-CN" sz="1600">
              <a:latin typeface="Trebuchet MS" panose="020B0603020202020204" pitchFamily="34" charset="0"/>
            </a:endParaRPr>
          </a:p>
          <a:p>
            <a:pPr eaLnBrk="1" hangingPunct="1">
              <a:spcBef>
                <a:spcPts val="238"/>
              </a:spcBef>
            </a:pPr>
            <a:r>
              <a:rPr lang="zh-CN" altLang="zh-CN" sz="1600"/>
              <a:t>将对象转换为字节数组 (并返回)</a:t>
            </a:r>
          </a:p>
          <a:p>
            <a:pPr eaLnBrk="1" hangingPunct="1">
              <a:lnSpc>
                <a:spcPts val="1600"/>
              </a:lnSpc>
              <a:spcBef>
                <a:spcPts val="238"/>
              </a:spcBef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在分布式环境中的节点之间传输对象所需的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用于存储对象 (例如在数据库中)</a:t>
            </a:r>
          </a:p>
          <a:p>
            <a:pPr eaLnBrk="1" hangingPunct="1">
              <a:spcBef>
                <a:spcPts val="738"/>
              </a:spcBef>
            </a:pPr>
            <a:r>
              <a:rPr lang="zh-CN" altLang="zh-CN" sz="1600"/>
              <a:t>应跨编程语言工作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</a:pPr>
            <a:r>
              <a:rPr lang="zh-CN" altLang="zh-CN" sz="1600"/>
              <a:t>因此, serialisation 框架提供了一种架构定义语言</a:t>
            </a:r>
          </a:p>
          <a:p>
            <a:pPr eaLnBrk="1" hangingPunct="1">
              <a:spcBef>
                <a:spcPts val="450"/>
              </a:spcBef>
            </a:pPr>
            <a:r>
              <a:rPr lang="zh-CN" altLang="zh-CN" sz="1600"/>
              <a:t>例子: 节俭, 协议缓冲器, Avro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A66F9B51-045F-4A7D-8A1D-77AC4C3221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67341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20" dirty="0"/>
              <a:t>分布式体系结构基础知识-组成员身份</a:t>
            </a:r>
            <a:endParaRPr sz="2400" spc="2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8AC1E7A-04CD-43CC-85DF-116041B296F6}"/>
              </a:ext>
            </a:extLst>
          </p:cNvPr>
          <p:cNvSpPr/>
          <p:nvPr/>
        </p:nvSpPr>
        <p:spPr>
          <a:xfrm>
            <a:off x="368300" y="14366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CF28EC-5F74-4103-A05A-0BFC63F99836}"/>
              </a:ext>
            </a:extLst>
          </p:cNvPr>
          <p:cNvSpPr/>
          <p:nvPr/>
        </p:nvSpPr>
        <p:spPr>
          <a:xfrm>
            <a:off x="368300" y="1716088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C76E9C3-204A-42E2-BAFD-DB854B9432F1}"/>
              </a:ext>
            </a:extLst>
          </p:cNvPr>
          <p:cNvSpPr/>
          <p:nvPr/>
        </p:nvSpPr>
        <p:spPr>
          <a:xfrm>
            <a:off x="368300" y="199707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47110" name="object 22">
            <a:extLst>
              <a:ext uri="{FF2B5EF4-FFF2-40B4-BE49-F238E27FC236}">
                <a16:creationId xmlns:a16="http://schemas.microsoft.com/office/drawing/2014/main" id="{F403BFDD-ABE1-4D3D-A746-FEA8BFD7F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993775"/>
            <a:ext cx="443547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组成员身份</a:t>
            </a:r>
            <a:endParaRPr lang="zh-CN" altLang="zh-CN" sz="1600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sz="1600"/>
              <a:t>当单个节点联机时..。 它如何知道连接到哪里？</a:t>
            </a:r>
          </a:p>
          <a:p>
            <a:pPr eaLnBrk="1" hangingPunct="1">
              <a:spcBef>
                <a:spcPts val="450"/>
              </a:spcBef>
            </a:pPr>
            <a:r>
              <a:rPr lang="zh-CN" altLang="zh-CN" sz="1600"/>
              <a:t>其他成员如何知道添加的节点？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3B2B06E7-4CF8-41D4-848D-F3B15E6EA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13" y="53975"/>
            <a:ext cx="6926262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20" dirty="0"/>
              <a:t>分布式体系结构基础知识-组成员身份</a:t>
            </a:r>
          </a:p>
        </p:txBody>
      </p:sp>
      <p:sp>
        <p:nvSpPr>
          <p:cNvPr id="48131" name="object 26">
            <a:extLst>
              <a:ext uri="{FF2B5EF4-FFF2-40B4-BE49-F238E27FC236}">
                <a16:creationId xmlns:a16="http://schemas.microsoft.com/office/drawing/2014/main" id="{5A684DB1-B453-42AA-9ED3-B2F6EB41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498475"/>
            <a:ext cx="7391400" cy="2887663"/>
          </a:xfrm>
        </p:spPr>
        <p:txBody>
          <a:bodyPr lIns="0" tIns="16951" rIns="0" bIns="0">
            <a:spAutoFit/>
          </a:bodyPr>
          <a:lstStyle/>
          <a:p>
            <a:pPr marL="15875">
              <a:lnSpc>
                <a:spcPct val="125000"/>
              </a:lnSpc>
              <a:spcBef>
                <a:spcPts val="138"/>
              </a:spcBef>
            </a:pPr>
            <a:r>
              <a:rPr lang="zh-CN" altLang="zh-CN" i="1">
                <a:latin typeface="Meiryo" panose="020B0400000000000000" pitchFamily="34" charset="-128"/>
                <a:ea typeface="Meiryo" panose="020B0400000000000000" pitchFamily="34" charset="-128"/>
              </a:rPr>
              <a:t>⇒</a:t>
            </a:r>
            <a:r>
              <a:rPr lang="zh-CN" altLang="zh-CN" b="1">
                <a:latin typeface="Trebuchet MS" panose="020B0603020202020204" pitchFamily="34" charset="0"/>
              </a:rPr>
              <a:t>对等</a:t>
            </a:r>
            <a:r>
              <a:rPr lang="zh-CN" altLang="zh-CN"/>
              <a:t>体系结构样式每个节点都是客户端, 以及引导机制的服务器部分动态与静态</a:t>
            </a:r>
          </a:p>
          <a:p>
            <a:pPr marL="15875">
              <a:lnSpc>
                <a:spcPct val="103000"/>
              </a:lnSpc>
              <a:spcBef>
                <a:spcPts val="400"/>
              </a:spcBef>
            </a:pPr>
            <a:r>
              <a:rPr lang="zh-CN" altLang="zh-CN"/>
              <a:t>通过局域网 (UDP) 中的广播/多播完全动态</a:t>
            </a:r>
          </a:p>
          <a:p>
            <a:pPr marL="15875">
              <a:lnSpc>
                <a:spcPct val="125000"/>
              </a:lnSpc>
            </a:pPr>
            <a:r>
              <a:rPr lang="zh-CN" altLang="zh-CN"/>
              <a:t>集中 P2P-例如中央登录组件/服务器组成员的静态列表 (需要配置)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3E81CA1-B53A-420D-9CFE-6A1FBC4A83E9}"/>
              </a:ext>
            </a:extLst>
          </p:cNvPr>
          <p:cNvSpPr/>
          <p:nvPr/>
        </p:nvSpPr>
        <p:spPr>
          <a:xfrm>
            <a:off x="368300" y="75247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8BE9EBD-4A66-4173-A46F-A537C5AC8A35}"/>
              </a:ext>
            </a:extLst>
          </p:cNvPr>
          <p:cNvSpPr/>
          <p:nvPr/>
        </p:nvSpPr>
        <p:spPr>
          <a:xfrm>
            <a:off x="368300" y="103346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B712BE7-8DA3-4E1F-81A4-322D13FEE32F}"/>
              </a:ext>
            </a:extLst>
          </p:cNvPr>
          <p:cNvSpPr/>
          <p:nvPr/>
        </p:nvSpPr>
        <p:spPr>
          <a:xfrm>
            <a:off x="368300" y="1312863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08EC333-8697-4B87-B565-CE7B9943CA4D}"/>
              </a:ext>
            </a:extLst>
          </p:cNvPr>
          <p:cNvSpPr/>
          <p:nvPr/>
        </p:nvSpPr>
        <p:spPr>
          <a:xfrm>
            <a:off x="368300" y="1593850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8C92E25-1ED9-4852-A9E4-9A99244765C5}"/>
              </a:ext>
            </a:extLst>
          </p:cNvPr>
          <p:cNvSpPr/>
          <p:nvPr/>
        </p:nvSpPr>
        <p:spPr>
          <a:xfrm>
            <a:off x="368300" y="18748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586A244-332F-43CD-BB0F-D636DAD3A73D}"/>
              </a:ext>
            </a:extLst>
          </p:cNvPr>
          <p:cNvSpPr/>
          <p:nvPr/>
        </p:nvSpPr>
        <p:spPr>
          <a:xfrm>
            <a:off x="368300" y="2384425"/>
            <a:ext cx="93663" cy="93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841A0E7-7C5D-45B2-906C-EDD8F22709AA}"/>
              </a:ext>
            </a:extLst>
          </p:cNvPr>
          <p:cNvSpPr/>
          <p:nvPr/>
        </p:nvSpPr>
        <p:spPr>
          <a:xfrm>
            <a:off x="368300" y="2663825"/>
            <a:ext cx="93663" cy="95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F80539D0-4E74-4B1B-B8BF-7D04228176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9375"/>
            <a:ext cx="65309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20" dirty="0"/>
              <a:t>分布式体系结构基础知识-领导选举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0C2CA038-1821-4A92-B072-C005D3ED4F5E}"/>
              </a:ext>
            </a:extLst>
          </p:cNvPr>
          <p:cNvSpPr/>
          <p:nvPr/>
        </p:nvSpPr>
        <p:spPr>
          <a:xfrm>
            <a:off x="368300" y="992188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5D81808-CF7A-4915-B336-F2F1F6695633}"/>
              </a:ext>
            </a:extLst>
          </p:cNvPr>
          <p:cNvSpPr/>
          <p:nvPr/>
        </p:nvSpPr>
        <p:spPr>
          <a:xfrm>
            <a:off x="368300" y="127317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59A3E62-764A-448E-954D-A8685934F564}"/>
              </a:ext>
            </a:extLst>
          </p:cNvPr>
          <p:cNvSpPr/>
          <p:nvPr/>
        </p:nvSpPr>
        <p:spPr>
          <a:xfrm>
            <a:off x="368300" y="1552575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D578A0D-9887-4742-9E3C-A9B89411196B}"/>
              </a:ext>
            </a:extLst>
          </p:cNvPr>
          <p:cNvSpPr/>
          <p:nvPr/>
        </p:nvSpPr>
        <p:spPr>
          <a:xfrm>
            <a:off x="368300" y="1833563"/>
            <a:ext cx="93663" cy="93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7D84F788-6649-4580-810B-E53F9F9AC009}"/>
              </a:ext>
            </a:extLst>
          </p:cNvPr>
          <p:cNvSpPr/>
          <p:nvPr/>
        </p:nvSpPr>
        <p:spPr>
          <a:xfrm>
            <a:off x="368300" y="2343150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115752C-D5B4-4DA9-B7CD-750F07F66BA4}"/>
              </a:ext>
            </a:extLst>
          </p:cNvPr>
          <p:cNvSpPr/>
          <p:nvPr/>
        </p:nvSpPr>
        <p:spPr>
          <a:xfrm>
            <a:off x="368300" y="2624138"/>
            <a:ext cx="93663" cy="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49161" name="object 25">
            <a:extLst>
              <a:ext uri="{FF2B5EF4-FFF2-40B4-BE49-F238E27FC236}">
                <a16:creationId xmlns:a16="http://schemas.microsoft.com/office/drawing/2014/main" id="{730096DD-F00B-49FA-B319-697F83A54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663575"/>
            <a:ext cx="572135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领导选举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并非所有节点都是相等的, 例如 P2P 网络中的集中组件单个节点充当</a:t>
            </a:r>
            <a:r>
              <a:rPr lang="zh-CN" altLang="zh-CN" sz="1400" b="1">
                <a:latin typeface="Trebuchet MS" panose="020B0603020202020204" pitchFamily="34" charset="0"/>
              </a:rPr>
              <a:t>主人</a:t>
            </a:r>
            <a:r>
              <a:rPr lang="zh-CN" altLang="zh-CN" sz="1400"/>
              <a:t>, 另一些则是</a:t>
            </a:r>
            <a:r>
              <a:rPr lang="zh-CN" altLang="zh-CN" sz="1400" b="1">
                <a:latin typeface="Trebuchet MS" panose="020B0603020202020204" pitchFamily="34" charset="0"/>
              </a:rPr>
              <a:t>工人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某些节点有额外的责任 (supernodes)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</a:pPr>
            <a:r>
              <a:rPr lang="zh-CN" altLang="zh-CN" sz="1400"/>
              <a:t>集中化组件使某些功能更易于实现</a:t>
            </a:r>
          </a:p>
          <a:p>
            <a:pPr eaLnBrk="1" hangingPunct="1">
              <a:spcBef>
                <a:spcPts val="438"/>
              </a:spcBef>
            </a:pPr>
            <a:r>
              <a:rPr lang="zh-CN" altLang="zh-CN" sz="1400"/>
              <a:t>分配工作负载</a:t>
            </a: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缺点: 可能导致单点故障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A837ED21-775A-4169-8499-82E53F26B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66071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20" dirty="0"/>
              <a:t>分布式体系结构基础知识-领导选举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FC3E0B6-D3B8-4397-85A5-5C043F7945CA}"/>
              </a:ext>
            </a:extLst>
          </p:cNvPr>
          <p:cNvSpPr/>
          <p:nvPr/>
        </p:nvSpPr>
        <p:spPr>
          <a:xfrm>
            <a:off x="368300" y="12938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54A1595-167C-4189-9E44-E798126A7FEB}"/>
              </a:ext>
            </a:extLst>
          </p:cNvPr>
          <p:cNvSpPr/>
          <p:nvPr/>
        </p:nvSpPr>
        <p:spPr>
          <a:xfrm>
            <a:off x="368300" y="15732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B6C9AED-F04E-4A1E-806E-ADD612A5CCD5}"/>
              </a:ext>
            </a:extLst>
          </p:cNvPr>
          <p:cNvSpPr/>
          <p:nvPr/>
        </p:nvSpPr>
        <p:spPr>
          <a:xfrm>
            <a:off x="368300" y="1854200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0182" name="object 22">
            <a:extLst>
              <a:ext uri="{FF2B5EF4-FFF2-40B4-BE49-F238E27FC236}">
                <a16:creationId xmlns:a16="http://schemas.microsoft.com/office/drawing/2014/main" id="{B2EDA607-96C0-4DD3-BE9F-13A119311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130300"/>
            <a:ext cx="5227637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600" i="1">
                <a:latin typeface="Meiryo" panose="020B0400000000000000" pitchFamily="34" charset="-128"/>
                <a:ea typeface="Meiryo" panose="020B0400000000000000" pitchFamily="34" charset="-128"/>
              </a:rPr>
              <a:t>⇒</a:t>
            </a:r>
            <a:r>
              <a:rPr lang="zh-CN" altLang="zh-CN" sz="1600" b="1">
                <a:latin typeface="Trebuchet MS" panose="020B0603020202020204" pitchFamily="34" charset="0"/>
              </a:rPr>
              <a:t>客户端-服务器</a:t>
            </a:r>
            <a:r>
              <a:rPr lang="zh-CN" altLang="zh-CN" sz="1600"/>
              <a:t>建筑风格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1600"/>
              <a:t>一旦领导者当选, 它接管服务器的角色所有其他组成员然后充当客户端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object 3">
            <a:extLst>
              <a:ext uri="{FF2B5EF4-FFF2-40B4-BE49-F238E27FC236}">
                <a16:creationId xmlns:a16="http://schemas.microsoft.com/office/drawing/2014/main" id="{B8D47409-6467-4976-AB4D-CC8432BFE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1063625"/>
            <a:ext cx="5562600" cy="1863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212"/>
          </a:p>
        </p:txBody>
      </p:sp>
      <p:sp>
        <p:nvSpPr>
          <p:cNvPr id="33795" name="object 4">
            <a:extLst>
              <a:ext uri="{FF2B5EF4-FFF2-40B4-BE49-F238E27FC236}">
                <a16:creationId xmlns:a16="http://schemas.microsoft.com/office/drawing/2014/main" id="{1512CAAB-D2EF-4258-AA6D-0680E9E9762B}"/>
              </a:ext>
            </a:extLst>
          </p:cNvPr>
          <p:cNvSpPr>
            <a:spLocks/>
          </p:cNvSpPr>
          <p:nvPr/>
        </p:nvSpPr>
        <p:spPr bwMode="auto">
          <a:xfrm>
            <a:off x="366713" y="1063625"/>
            <a:ext cx="5478462" cy="1778000"/>
          </a:xfrm>
          <a:custGeom>
            <a:avLst/>
            <a:gdLst>
              <a:gd name="T0" fmla="*/ 7976684 w 8140700"/>
              <a:gd name="T1" fmla="*/ 0 h 2641600"/>
              <a:gd name="T2" fmla="*/ 164015 w 8140700"/>
              <a:gd name="T3" fmla="*/ 0 h 2641600"/>
              <a:gd name="T4" fmla="*/ 120413 w 8140700"/>
              <a:gd name="T5" fmla="*/ 5858 h 2641600"/>
              <a:gd name="T6" fmla="*/ 81233 w 8140700"/>
              <a:gd name="T7" fmla="*/ 22393 h 2641600"/>
              <a:gd name="T8" fmla="*/ 48039 w 8140700"/>
              <a:gd name="T9" fmla="*/ 48039 h 2641600"/>
              <a:gd name="T10" fmla="*/ 22392 w 8140700"/>
              <a:gd name="T11" fmla="*/ 81233 h 2641600"/>
              <a:gd name="T12" fmla="*/ 5858 w 8140700"/>
              <a:gd name="T13" fmla="*/ 120413 h 2641600"/>
              <a:gd name="T14" fmla="*/ 0 w 8140700"/>
              <a:gd name="T15" fmla="*/ 164015 h 2641600"/>
              <a:gd name="T16" fmla="*/ 0 w 8140700"/>
              <a:gd name="T17" fmla="*/ 2477584 h 2641600"/>
              <a:gd name="T18" fmla="*/ 5858 w 8140700"/>
              <a:gd name="T19" fmla="*/ 2521186 h 2641600"/>
              <a:gd name="T20" fmla="*/ 22392 w 8140700"/>
              <a:gd name="T21" fmla="*/ 2560366 h 2641600"/>
              <a:gd name="T22" fmla="*/ 48039 w 8140700"/>
              <a:gd name="T23" fmla="*/ 2593560 h 2641600"/>
              <a:gd name="T24" fmla="*/ 81233 w 8140700"/>
              <a:gd name="T25" fmla="*/ 2619206 h 2641600"/>
              <a:gd name="T26" fmla="*/ 120413 w 8140700"/>
              <a:gd name="T27" fmla="*/ 2635741 h 2641600"/>
              <a:gd name="T28" fmla="*/ 164015 w 8140700"/>
              <a:gd name="T29" fmla="*/ 2641600 h 2641600"/>
              <a:gd name="T30" fmla="*/ 7976684 w 8140700"/>
              <a:gd name="T31" fmla="*/ 2641600 h 2641600"/>
              <a:gd name="T32" fmla="*/ 8020286 w 8140700"/>
              <a:gd name="T33" fmla="*/ 2635741 h 2641600"/>
              <a:gd name="T34" fmla="*/ 8059466 w 8140700"/>
              <a:gd name="T35" fmla="*/ 2619206 h 2641600"/>
              <a:gd name="T36" fmla="*/ 8092660 w 8140700"/>
              <a:gd name="T37" fmla="*/ 2593560 h 2641600"/>
              <a:gd name="T38" fmla="*/ 8118306 w 8140700"/>
              <a:gd name="T39" fmla="*/ 2560366 h 2641600"/>
              <a:gd name="T40" fmla="*/ 8134841 w 8140700"/>
              <a:gd name="T41" fmla="*/ 2521186 h 2641600"/>
              <a:gd name="T42" fmla="*/ 8140700 w 8140700"/>
              <a:gd name="T43" fmla="*/ 2477584 h 2641600"/>
              <a:gd name="T44" fmla="*/ 8140700 w 8140700"/>
              <a:gd name="T45" fmla="*/ 164015 h 2641600"/>
              <a:gd name="T46" fmla="*/ 8134841 w 8140700"/>
              <a:gd name="T47" fmla="*/ 120413 h 2641600"/>
              <a:gd name="T48" fmla="*/ 8118306 w 8140700"/>
              <a:gd name="T49" fmla="*/ 81233 h 2641600"/>
              <a:gd name="T50" fmla="*/ 8092660 w 8140700"/>
              <a:gd name="T51" fmla="*/ 48039 h 2641600"/>
              <a:gd name="T52" fmla="*/ 8059466 w 8140700"/>
              <a:gd name="T53" fmla="*/ 22393 h 2641600"/>
              <a:gd name="T54" fmla="*/ 8020286 w 8140700"/>
              <a:gd name="T55" fmla="*/ 5858 h 2641600"/>
              <a:gd name="T56" fmla="*/ 7976684 w 8140700"/>
              <a:gd name="T57" fmla="*/ 0 h 26416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140700" h="2641600">
                <a:moveTo>
                  <a:pt x="7976684" y="0"/>
                </a:moveTo>
                <a:lnTo>
                  <a:pt x="164015" y="0"/>
                </a:lnTo>
                <a:lnTo>
                  <a:pt x="120413" y="5858"/>
                </a:lnTo>
                <a:lnTo>
                  <a:pt x="81233" y="22393"/>
                </a:lnTo>
                <a:lnTo>
                  <a:pt x="48039" y="48039"/>
                </a:lnTo>
                <a:lnTo>
                  <a:pt x="22392" y="81233"/>
                </a:lnTo>
                <a:lnTo>
                  <a:pt x="5858" y="120413"/>
                </a:lnTo>
                <a:lnTo>
                  <a:pt x="0" y="164015"/>
                </a:lnTo>
                <a:lnTo>
                  <a:pt x="0" y="2477584"/>
                </a:lnTo>
                <a:lnTo>
                  <a:pt x="5858" y="2521186"/>
                </a:lnTo>
                <a:lnTo>
                  <a:pt x="22392" y="2560366"/>
                </a:lnTo>
                <a:lnTo>
                  <a:pt x="48039" y="2593560"/>
                </a:lnTo>
                <a:lnTo>
                  <a:pt x="81233" y="2619206"/>
                </a:lnTo>
                <a:lnTo>
                  <a:pt x="120413" y="2635741"/>
                </a:lnTo>
                <a:lnTo>
                  <a:pt x="164015" y="2641600"/>
                </a:lnTo>
                <a:lnTo>
                  <a:pt x="7976684" y="2641600"/>
                </a:lnTo>
                <a:lnTo>
                  <a:pt x="8020286" y="2635741"/>
                </a:lnTo>
                <a:lnTo>
                  <a:pt x="8059466" y="2619206"/>
                </a:lnTo>
                <a:lnTo>
                  <a:pt x="8092660" y="2593560"/>
                </a:lnTo>
                <a:lnTo>
                  <a:pt x="8118306" y="2560366"/>
                </a:lnTo>
                <a:lnTo>
                  <a:pt x="8134841" y="2521186"/>
                </a:lnTo>
                <a:lnTo>
                  <a:pt x="8140700" y="2477584"/>
                </a:lnTo>
                <a:lnTo>
                  <a:pt x="8140700" y="164015"/>
                </a:lnTo>
                <a:lnTo>
                  <a:pt x="8134841" y="120413"/>
                </a:lnTo>
                <a:lnTo>
                  <a:pt x="8118306" y="81233"/>
                </a:lnTo>
                <a:lnTo>
                  <a:pt x="8092660" y="48039"/>
                </a:lnTo>
                <a:lnTo>
                  <a:pt x="8059466" y="22393"/>
                </a:lnTo>
                <a:lnTo>
                  <a:pt x="8020286" y="5858"/>
                </a:lnTo>
                <a:lnTo>
                  <a:pt x="7976684" y="0"/>
                </a:lnTo>
                <a:close/>
              </a:path>
            </a:pathLst>
          </a:custGeom>
          <a:solidFill>
            <a:srgbClr val="73A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12">
              <a:latin typeface="+mn-lt"/>
              <a:ea typeface="+mn-ea"/>
            </a:endParaRPr>
          </a:p>
        </p:txBody>
      </p:sp>
      <p:sp>
        <p:nvSpPr>
          <p:cNvPr id="33796" name="object 5">
            <a:extLst>
              <a:ext uri="{FF2B5EF4-FFF2-40B4-BE49-F238E27FC236}">
                <a16:creationId xmlns:a16="http://schemas.microsoft.com/office/drawing/2014/main" id="{9A1FD076-0841-4936-AC4E-DFCEDBF54CE3}"/>
              </a:ext>
            </a:extLst>
          </p:cNvPr>
          <p:cNvSpPr>
            <a:spLocks/>
          </p:cNvSpPr>
          <p:nvPr/>
        </p:nvSpPr>
        <p:spPr bwMode="auto">
          <a:xfrm>
            <a:off x="0" y="3857625"/>
            <a:ext cx="6153150" cy="179388"/>
          </a:xfrm>
          <a:custGeom>
            <a:avLst/>
            <a:gdLst>
              <a:gd name="T0" fmla="*/ 0 w 9144000"/>
              <a:gd name="T1" fmla="*/ 266700 h 266700"/>
              <a:gd name="T2" fmla="*/ 0 w 9144000"/>
              <a:gd name="T3" fmla="*/ 0 h 266700"/>
              <a:gd name="T4" fmla="*/ 9144000 w 9144000"/>
              <a:gd name="T5" fmla="*/ 0 h 266700"/>
              <a:gd name="T6" fmla="*/ 9144000 w 9144000"/>
              <a:gd name="T7" fmla="*/ 266700 h 266700"/>
              <a:gd name="T8" fmla="*/ 0 w 9144000"/>
              <a:gd name="T9" fmla="*/ 266700 h 266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266700">
                <a:moveTo>
                  <a:pt x="0" y="2667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266700"/>
                </a:lnTo>
                <a:lnTo>
                  <a:pt x="0" y="266700"/>
                </a:lnTo>
                <a:close/>
              </a:path>
            </a:pathLst>
          </a:custGeom>
          <a:solidFill>
            <a:srgbClr val="73A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12">
              <a:latin typeface="+mn-lt"/>
              <a:ea typeface="+mn-ea"/>
            </a:endParaRPr>
          </a:p>
        </p:txBody>
      </p:sp>
      <p:sp>
        <p:nvSpPr>
          <p:cNvPr id="33797" name="object 8">
            <a:extLst>
              <a:ext uri="{FF2B5EF4-FFF2-40B4-BE49-F238E27FC236}">
                <a16:creationId xmlns:a16="http://schemas.microsoft.com/office/drawing/2014/main" id="{2500D07A-50BD-4605-A98B-5FF2A9F1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25" y="1752600"/>
            <a:ext cx="4475163" cy="493713"/>
          </a:xfrm>
        </p:spPr>
        <p:txBody>
          <a:bodyPr lIns="0" tIns="0" rIns="0" bIns="0">
            <a:spAutoFit/>
          </a:bodyPr>
          <a:lstStyle/>
          <a:p>
            <a:pPr marL="16951">
              <a:spcBef>
                <a:spcPts val="127"/>
              </a:spcBef>
              <a:defRPr/>
            </a:pPr>
            <a:r>
              <a:rPr lang="en-US" altLang="zh-CN" sz="3203" spc="33" dirty="0"/>
              <a:t>分布式</a:t>
            </a:r>
            <a:r>
              <a:rPr lang="en-US" altLang="zh-CN" sz="3203" spc="-53" dirty="0"/>
              <a:t> </a:t>
            </a:r>
            <a:r>
              <a:rPr lang="en-US" altLang="zh-CN" sz="3203" spc="20" dirty="0"/>
              <a:t>架构</a:t>
            </a:r>
            <a:endParaRPr lang="en-US" altLang="zh-CN" sz="3203" dirty="0"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C2A191DA-F0DB-4DD0-8CFA-B277BDCD21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64293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20" dirty="0"/>
              <a:t>分布式体系结构基础知识-领导选举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DE5BDFA-D760-4911-8073-A342C46A8500}"/>
              </a:ext>
            </a:extLst>
          </p:cNvPr>
          <p:cNvSpPr/>
          <p:nvPr/>
        </p:nvSpPr>
        <p:spPr>
          <a:xfrm>
            <a:off x="1028700" y="779463"/>
            <a:ext cx="4081463" cy="2024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A97C432D-001E-4AE6-BED9-CF33057473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63" y="53975"/>
            <a:ext cx="6716712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33" dirty="0"/>
              <a:t>分布式</a:t>
            </a:r>
            <a:r>
              <a:rPr sz="2400" spc="-53" dirty="0"/>
              <a:t> </a:t>
            </a:r>
            <a:r>
              <a:rPr sz="2400" spc="20" dirty="0"/>
              <a:t>架构</a:t>
            </a:r>
            <a:r>
              <a:rPr sz="2400" spc="-53" dirty="0"/>
              <a:t> </a:t>
            </a:r>
            <a:r>
              <a:rPr sz="2400" spc="67" dirty="0"/>
              <a:t>基础</a:t>
            </a:r>
            <a:r>
              <a:rPr sz="2400" spc="-47" dirty="0"/>
              <a:t> </a:t>
            </a:r>
            <a:r>
              <a:rPr sz="2400" spc="13" dirty="0"/>
              <a:t>-</a:t>
            </a:r>
            <a:r>
              <a:rPr sz="2400" spc="-47" dirty="0"/>
              <a:t> </a:t>
            </a:r>
            <a:r>
              <a:rPr sz="2400" spc="40" dirty="0"/>
              <a:t>领袖</a:t>
            </a:r>
            <a:r>
              <a:rPr sz="2400" spc="-53" dirty="0"/>
              <a:t> </a:t>
            </a:r>
            <a:r>
              <a:rPr sz="2400" spc="40" dirty="0"/>
              <a:t>选举</a:t>
            </a:r>
            <a:endParaRPr sz="2400"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20D45FE-8852-43B1-90BB-9C08E3C9D276}"/>
              </a:ext>
            </a:extLst>
          </p:cNvPr>
          <p:cNvSpPr/>
          <p:nvPr/>
        </p:nvSpPr>
        <p:spPr>
          <a:xfrm>
            <a:off x="1028700" y="779463"/>
            <a:ext cx="4081463" cy="2024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6A17149C-F6E9-4005-B8C9-0099F29B11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3975"/>
            <a:ext cx="65309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分布式体系结构基础知识-领导选举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09C1308-C0F2-441A-80A0-5B78167B1B1C}"/>
              </a:ext>
            </a:extLst>
          </p:cNvPr>
          <p:cNvSpPr/>
          <p:nvPr/>
        </p:nvSpPr>
        <p:spPr>
          <a:xfrm>
            <a:off x="1028700" y="587375"/>
            <a:ext cx="4081463" cy="2860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A488C8E-7F76-48BF-AC8E-4AF86F1BE4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58959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分布式体系结构基础知识-锁定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A1355AC-5378-40A1-AD23-C2C813492331}"/>
              </a:ext>
            </a:extLst>
          </p:cNvPr>
          <p:cNvSpPr/>
          <p:nvPr/>
        </p:nvSpPr>
        <p:spPr>
          <a:xfrm>
            <a:off x="368300" y="11414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BCE55B4-D93D-4A2F-99C6-401BA877D94A}"/>
              </a:ext>
            </a:extLst>
          </p:cNvPr>
          <p:cNvSpPr/>
          <p:nvPr/>
        </p:nvSpPr>
        <p:spPr>
          <a:xfrm>
            <a:off x="368300" y="14208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1450BA68-8A8F-4EF5-9827-55D1FEBC2F91}"/>
              </a:ext>
            </a:extLst>
          </p:cNvPr>
          <p:cNvSpPr/>
          <p:nvPr/>
        </p:nvSpPr>
        <p:spPr>
          <a:xfrm>
            <a:off x="368300" y="1701800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67A29B8C-D945-4300-AD11-0AA2DE03EEA8}"/>
              </a:ext>
            </a:extLst>
          </p:cNvPr>
          <p:cNvSpPr/>
          <p:nvPr/>
        </p:nvSpPr>
        <p:spPr>
          <a:xfrm>
            <a:off x="368300" y="22113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4279" name="object 23">
            <a:extLst>
              <a:ext uri="{FF2B5EF4-FFF2-40B4-BE49-F238E27FC236}">
                <a16:creationId xmlns:a16="http://schemas.microsoft.com/office/drawing/2014/main" id="{2D4D5FC2-2804-49AD-A5F4-FD21A8D39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96913"/>
            <a:ext cx="559435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分布式锁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一次只将对共享资源的访问限制为单个节点</a:t>
            </a:r>
          </a:p>
          <a:p>
            <a:pPr eaLnBrk="1" hangingPunct="1">
              <a:spcBef>
                <a:spcPts val="438"/>
              </a:spcBef>
            </a:pPr>
            <a:r>
              <a:rPr lang="zh-CN" altLang="zh-CN" sz="1400"/>
              <a:t>只允许单个节点写入文件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</a:pPr>
            <a:r>
              <a:rPr lang="zh-CN" altLang="zh-CN" sz="1400"/>
              <a:t>可能产生许多非平凡的问题, 例如死锁或种族条件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</a:pPr>
            <a:r>
              <a:rPr lang="zh-CN" altLang="zh-CN" sz="1400"/>
              <a:t>没有中心组件的分布式锁非常复杂, 无法实现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FC503AFE-7968-497D-B78B-E7E49227B1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3975"/>
            <a:ext cx="59436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分布式体系结构基础知识-锁定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0C8C8082-B1A6-4FB7-BFDF-607537722F2F}"/>
              </a:ext>
            </a:extLst>
          </p:cNvPr>
          <p:cNvSpPr/>
          <p:nvPr/>
        </p:nvSpPr>
        <p:spPr>
          <a:xfrm>
            <a:off x="368300" y="12176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D472DEC-ADC3-410C-8737-128AD11616C5}"/>
              </a:ext>
            </a:extLst>
          </p:cNvPr>
          <p:cNvSpPr/>
          <p:nvPr/>
        </p:nvSpPr>
        <p:spPr>
          <a:xfrm>
            <a:off x="368300" y="14986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B12C5E9-0F30-4D7B-94A4-8ECD986A5CBA}"/>
              </a:ext>
            </a:extLst>
          </p:cNvPr>
          <p:cNvSpPr/>
          <p:nvPr/>
        </p:nvSpPr>
        <p:spPr>
          <a:xfrm>
            <a:off x="368300" y="20081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E0273AD-F112-4E3C-8C7F-A4AB22F5A4CE}"/>
              </a:ext>
            </a:extLst>
          </p:cNvPr>
          <p:cNvSpPr/>
          <p:nvPr/>
        </p:nvSpPr>
        <p:spPr>
          <a:xfrm>
            <a:off x="368300" y="228917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5303" name="object 23">
            <a:extLst>
              <a:ext uri="{FF2B5EF4-FFF2-40B4-BE49-F238E27FC236}">
                <a16:creationId xmlns:a16="http://schemas.microsoft.com/office/drawing/2014/main" id="{822F7F8A-6858-42C9-B99B-BB2F0FB08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774700"/>
            <a:ext cx="5456238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分布式锁示例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zh-CN" altLang="zh-CN" sz="1400" i="1">
                <a:latin typeface="Meiryo" panose="020B0400000000000000" pitchFamily="34" charset="-128"/>
                <a:ea typeface="Meiryo" panose="020B0400000000000000" pitchFamily="34" charset="-128"/>
              </a:rPr>
              <a:t>⇒</a:t>
            </a:r>
            <a:r>
              <a:rPr lang="zh-CN" altLang="zh-CN" sz="1400" b="1">
                <a:latin typeface="Trebuchet MS" panose="020B0603020202020204" pitchFamily="34" charset="0"/>
              </a:rPr>
              <a:t>黑板</a:t>
            </a:r>
            <a:r>
              <a:rPr lang="zh-CN" altLang="zh-CN" sz="1400"/>
              <a:t>建筑风格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</a:pPr>
            <a:r>
              <a:rPr lang="zh-CN" altLang="zh-CN" sz="1400"/>
              <a:t>共享存储库负责编排对锁的访问</a:t>
            </a: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解除锁定后通知等待节点</a:t>
            </a: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这种功能经常与当选的领导人结合在一起。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8A08D15A-085B-4D7B-9DEF-DB8470A856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57435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分布式体系结构基础知识-障碍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9D248FF-CAFE-44A6-A70B-54FF05143FF4}"/>
              </a:ext>
            </a:extLst>
          </p:cNvPr>
          <p:cNvSpPr/>
          <p:nvPr/>
        </p:nvSpPr>
        <p:spPr>
          <a:xfrm>
            <a:off x="368300" y="1217613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57FBE92-E73B-4658-90AB-50456A8C26CC}"/>
              </a:ext>
            </a:extLst>
          </p:cNvPr>
          <p:cNvSpPr/>
          <p:nvPr/>
        </p:nvSpPr>
        <p:spPr>
          <a:xfrm>
            <a:off x="368300" y="14986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EBE4A3A-61EB-4452-816C-9A2117472665}"/>
              </a:ext>
            </a:extLst>
          </p:cNvPr>
          <p:cNvSpPr/>
          <p:nvPr/>
        </p:nvSpPr>
        <p:spPr>
          <a:xfrm>
            <a:off x="368300" y="1779588"/>
            <a:ext cx="93663" cy="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8063162-DF23-470E-903D-1D62F90A9561}"/>
              </a:ext>
            </a:extLst>
          </p:cNvPr>
          <p:cNvSpPr/>
          <p:nvPr/>
        </p:nvSpPr>
        <p:spPr>
          <a:xfrm>
            <a:off x="368300" y="20589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6327" name="object 23">
            <a:extLst>
              <a:ext uri="{FF2B5EF4-FFF2-40B4-BE49-F238E27FC236}">
                <a16:creationId xmlns:a16="http://schemas.microsoft.com/office/drawing/2014/main" id="{10BC1F5D-04FD-4F60-B9EB-C0083619B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774700"/>
            <a:ext cx="5730875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障碍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特定类型的分布式锁 Sychronise 多个节点</a:t>
            </a:r>
          </a:p>
          <a:p>
            <a:pPr eaLnBrk="1" hangingPunct="1">
              <a:spcBef>
                <a:spcPts val="438"/>
              </a:spcBef>
            </a:pPr>
            <a:r>
              <a:rPr lang="zh-CN" altLang="zh-CN" sz="1400"/>
              <a:t>多个节点应等待, 直到达到某一状态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</a:pPr>
            <a:r>
              <a:rPr lang="zh-CN" altLang="zh-CN" sz="1400"/>
              <a:t>当部分处理可以并行完成时使用, 并且某些部件不能分布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5C1449DF-C462-46A5-81D3-5A4F0D0476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67341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分布式体系结构基础知识-共享资源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986377F-D1FB-4D76-A738-D3A18816317D}"/>
              </a:ext>
            </a:extLst>
          </p:cNvPr>
          <p:cNvSpPr/>
          <p:nvPr/>
        </p:nvSpPr>
        <p:spPr>
          <a:xfrm>
            <a:off x="368300" y="14224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7E93B3D-06EB-4E4B-8B95-ECD3057120CC}"/>
              </a:ext>
            </a:extLst>
          </p:cNvPr>
          <p:cNvSpPr/>
          <p:nvPr/>
        </p:nvSpPr>
        <p:spPr>
          <a:xfrm>
            <a:off x="368300" y="1701800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2337C4B-2084-4AAB-9758-55EB411EB2EC}"/>
              </a:ext>
            </a:extLst>
          </p:cNvPr>
          <p:cNvSpPr/>
          <p:nvPr/>
        </p:nvSpPr>
        <p:spPr>
          <a:xfrm>
            <a:off x="368300" y="1982788"/>
            <a:ext cx="93663" cy="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7350" name="object 22">
            <a:extLst>
              <a:ext uri="{FF2B5EF4-FFF2-40B4-BE49-F238E27FC236}">
                <a16:creationId xmlns:a16="http://schemas.microsoft.com/office/drawing/2014/main" id="{CDD14442-9FD2-4119-9E81-27CDC7AA7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979488"/>
            <a:ext cx="527208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共享资源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如果所有节点都需要能够访问一个通用的数据结构只读 vs. 读写</a:t>
            </a: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如果读写, 由于同步问题, 复杂性上升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F758438A-97C8-4D8E-AAC4-8C5BF036BB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3975"/>
            <a:ext cx="59436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分布式体系结构基础知识-管理员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E053CAB-37F2-4991-AB22-738FFECBC9D8}"/>
              </a:ext>
            </a:extLst>
          </p:cNvPr>
          <p:cNvSpPr/>
          <p:nvPr/>
        </p:nvSpPr>
        <p:spPr>
          <a:xfrm>
            <a:off x="368300" y="7747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1A5083D-90DE-4182-AE81-0E93B476FC2C}"/>
              </a:ext>
            </a:extLst>
          </p:cNvPr>
          <p:cNvSpPr/>
          <p:nvPr/>
        </p:nvSpPr>
        <p:spPr>
          <a:xfrm>
            <a:off x="368300" y="10556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AFFB9F3-BD86-4B7E-AA14-B5C19D36574C}"/>
              </a:ext>
            </a:extLst>
          </p:cNvPr>
          <p:cNvSpPr/>
          <p:nvPr/>
        </p:nvSpPr>
        <p:spPr>
          <a:xfrm>
            <a:off x="368300" y="1335088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A6331E8-FEC6-43E4-97A2-8BF1242A3331}"/>
              </a:ext>
            </a:extLst>
          </p:cNvPr>
          <p:cNvSpPr/>
          <p:nvPr/>
        </p:nvSpPr>
        <p:spPr>
          <a:xfrm>
            <a:off x="368300" y="15890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A337539-6273-40CC-A793-96A6281A6371}"/>
              </a:ext>
            </a:extLst>
          </p:cNvPr>
          <p:cNvSpPr/>
          <p:nvPr/>
        </p:nvSpPr>
        <p:spPr>
          <a:xfrm>
            <a:off x="368300" y="2949575"/>
            <a:ext cx="93663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8376" name="object 24">
            <a:extLst>
              <a:ext uri="{FF2B5EF4-FFF2-40B4-BE49-F238E27FC236}">
                <a16:creationId xmlns:a16="http://schemas.microsoft.com/office/drawing/2014/main" id="{207C81EF-BE93-4CF7-9D33-480F279BD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563563"/>
            <a:ext cx="5099050" cy="27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951" rIns="0" bIns="0">
            <a:spAutoFit/>
          </a:bodyPr>
          <a:lstStyle>
            <a:lvl1pPr marL="385763" indent="-3698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138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示例: Apache 动物园管理员</a:t>
            </a:r>
            <a:r>
              <a:rPr lang="zh-CN" altLang="zh-CN" sz="1400"/>
              <a:t>管理员是一个框架/图书馆使用的雅虎, LinkedIn, Facebook</a:t>
            </a:r>
          </a:p>
          <a:p>
            <a:pPr eaLnBrk="1" hangingPunct="1">
              <a:lnSpc>
                <a:spcPct val="113000"/>
              </a:lnSpc>
              <a:spcBef>
                <a:spcPts val="213"/>
              </a:spcBef>
            </a:pPr>
            <a:r>
              <a:rPr lang="zh-CN" altLang="zh-CN" sz="1400"/>
              <a:t>最初由雅虎开发, 现在由 Apache 功能管理</a:t>
            </a:r>
          </a:p>
          <a:p>
            <a:pPr eaLnBrk="1" hangingPunct="1">
              <a:lnSpc>
                <a:spcPts val="1600"/>
              </a:lnSpc>
              <a:spcBef>
                <a:spcPts val="238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协调内核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像 API 这样的文件系统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同步, 手表, 锁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配置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共享数据</a:t>
            </a:r>
          </a:p>
          <a:p>
            <a:pPr eaLnBrk="1" hangingPunct="1">
              <a:spcBef>
                <a:spcPts val="738"/>
              </a:spcBef>
            </a:pPr>
            <a:r>
              <a:rPr lang="zh-CN" altLang="zh-CN" sz="1400"/>
              <a:t>替代方法: 谷歌胖胖子, 微软离心机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5F9E314F-58D3-4106-9552-943715BABA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" y="28575"/>
            <a:ext cx="54102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分布式体系结构基础知识-DFS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F7A4E53-66D2-4879-B988-F63626D8939E}"/>
              </a:ext>
            </a:extLst>
          </p:cNvPr>
          <p:cNvSpPr/>
          <p:nvPr/>
        </p:nvSpPr>
        <p:spPr>
          <a:xfrm>
            <a:off x="368300" y="97472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C80E209-A071-4B79-9A65-61032A29DFD8}"/>
              </a:ext>
            </a:extLst>
          </p:cNvPr>
          <p:cNvSpPr/>
          <p:nvPr/>
        </p:nvSpPr>
        <p:spPr>
          <a:xfrm>
            <a:off x="368300" y="1498600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8DBA7F3-CE44-42CF-A9A0-BBD29552C1C1}"/>
              </a:ext>
            </a:extLst>
          </p:cNvPr>
          <p:cNvSpPr/>
          <p:nvPr/>
        </p:nvSpPr>
        <p:spPr>
          <a:xfrm>
            <a:off x="368300" y="204946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F07F3BC2-0930-48F2-BB07-3C2E34584C37}"/>
              </a:ext>
            </a:extLst>
          </p:cNvPr>
          <p:cNvSpPr/>
          <p:nvPr/>
        </p:nvSpPr>
        <p:spPr>
          <a:xfrm>
            <a:off x="368300" y="2328863"/>
            <a:ext cx="93663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FFE770C4-BB16-4695-8A54-4E22686693B8}"/>
              </a:ext>
            </a:extLst>
          </p:cNvPr>
          <p:cNvSpPr/>
          <p:nvPr/>
        </p:nvSpPr>
        <p:spPr>
          <a:xfrm>
            <a:off x="368300" y="260985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59400" name="object 24">
            <a:extLst>
              <a:ext uri="{FF2B5EF4-FFF2-40B4-BE49-F238E27FC236}">
                <a16:creationId xmlns:a16="http://schemas.microsoft.com/office/drawing/2014/main" id="{40F1B193-E310-42E2-AF05-64AC4CE83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585788"/>
            <a:ext cx="4691063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61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63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分布式文件系统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spcBef>
                <a:spcPts val="238"/>
              </a:spcBef>
            </a:pPr>
            <a:r>
              <a:rPr lang="zh-CN" altLang="zh-CN" sz="1400"/>
              <a:t>在多台计算机上分布的虚拟文件系统</a:t>
            </a:r>
          </a:p>
          <a:p>
            <a:pPr eaLnBrk="1" hangingPunct="1">
              <a:spcBef>
                <a:spcPts val="238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基于本地文件系统</a:t>
            </a:r>
          </a:p>
          <a:p>
            <a:pPr eaLnBrk="1" hangingPunct="1">
              <a:spcBef>
                <a:spcPts val="525"/>
              </a:spcBef>
            </a:pPr>
            <a:r>
              <a:rPr lang="zh-CN" altLang="zh-CN" sz="1400"/>
              <a:t>像传统文件系统一样的语义</a:t>
            </a:r>
          </a:p>
          <a:p>
            <a:pPr eaLnBrk="1" hangingPunct="1">
              <a:spcBef>
                <a:spcPts val="238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文件夹和文件</a:t>
            </a:r>
          </a:p>
          <a:p>
            <a:pPr eaLnBrk="1" hangingPunct="1">
              <a:lnSpc>
                <a:spcPct val="125000"/>
              </a:lnSpc>
              <a:spcBef>
                <a:spcPts val="300"/>
              </a:spcBef>
            </a:pPr>
            <a:r>
              <a:rPr lang="zh-CN" altLang="zh-CN" sz="1400"/>
              <a:t>文件被内部拆分成更小的块 (例如 64MB) 块是冗余存储在多台机器上的逻辑记录, 哪个块存储在哪台机器上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EA136086-803C-4ECC-A792-9FAEE0A38E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75" y="53975"/>
            <a:ext cx="55626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分布式体系结构基础知识-DFS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0E821EF-C627-45AA-8168-CD1592764CCE}"/>
              </a:ext>
            </a:extLst>
          </p:cNvPr>
          <p:cNvSpPr/>
          <p:nvPr/>
        </p:nvSpPr>
        <p:spPr>
          <a:xfrm>
            <a:off x="368300" y="12319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BC679B2-8F72-45E6-B1E2-D6C2EFEA7FAA}"/>
              </a:ext>
            </a:extLst>
          </p:cNvPr>
          <p:cNvSpPr/>
          <p:nvPr/>
        </p:nvSpPr>
        <p:spPr>
          <a:xfrm>
            <a:off x="368300" y="175577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77AC760-ED84-428E-825E-5D9DC512027E}"/>
              </a:ext>
            </a:extLst>
          </p:cNvPr>
          <p:cNvSpPr txBox="1"/>
          <p:nvPr/>
        </p:nvSpPr>
        <p:spPr>
          <a:xfrm>
            <a:off x="168275" y="842963"/>
            <a:ext cx="4687888" cy="1481137"/>
          </a:xfrm>
          <a:prstGeom prst="rect">
            <a:avLst/>
          </a:prstGeom>
        </p:spPr>
        <p:txBody>
          <a:bodyPr lIns="0" tIns="46615" rIns="0" bIns="0">
            <a:spAutoFit/>
          </a:bodyPr>
          <a:lstStyle/>
          <a:p>
            <a:pPr marL="16951" eaLnBrk="1" fontAlgn="auto" hangingPunct="1">
              <a:spcBef>
                <a:spcPts val="367"/>
              </a:spcBef>
              <a:spcAft>
                <a:spcPts val="0"/>
              </a:spcAft>
              <a:defRPr/>
            </a:pPr>
            <a:r>
              <a:rPr sz="1468" b="1" spc="-47" dirty="0">
                <a:latin typeface="Trebuchet MS"/>
                <a:ea typeface="+mn-ea"/>
                <a:cs typeface="Trebuchet MS"/>
              </a:rPr>
              <a:t>例子</a:t>
            </a:r>
            <a:r>
              <a:rPr sz="1468" b="1" spc="-16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40" dirty="0">
                <a:latin typeface="Trebuchet MS"/>
                <a:ea typeface="+mn-ea"/>
                <a:cs typeface="Trebuchet MS"/>
              </a:rPr>
              <a:t>的</a:t>
            </a:r>
            <a:r>
              <a:rPr sz="1468" b="1" spc="-16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40" dirty="0">
                <a:latin typeface="Trebuchet MS"/>
                <a:ea typeface="+mn-ea"/>
                <a:cs typeface="Trebuchet MS"/>
              </a:rPr>
              <a:t>分布式</a:t>
            </a:r>
            <a:r>
              <a:rPr sz="1468" b="1" spc="-16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60" dirty="0">
                <a:latin typeface="Trebuchet MS"/>
                <a:ea typeface="+mn-ea"/>
                <a:cs typeface="Trebuchet MS"/>
              </a:rPr>
              <a:t>文件</a:t>
            </a:r>
            <a:r>
              <a:rPr sz="1468" b="1" spc="-16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20" dirty="0">
                <a:latin typeface="Trebuchet MS"/>
                <a:ea typeface="+mn-ea"/>
                <a:cs typeface="Trebuchet MS"/>
              </a:rPr>
              <a:t>系统</a:t>
            </a:r>
            <a:endParaRPr sz="1468">
              <a:latin typeface="Trebuchet MS"/>
              <a:ea typeface="+mn-ea"/>
              <a:cs typeface="Trebuchet MS"/>
            </a:endParaRPr>
          </a:p>
          <a:p>
            <a:pPr marL="386476" eaLnBrk="1" fontAlgn="auto" hangingPunct="1">
              <a:spcBef>
                <a:spcPts val="234"/>
              </a:spcBef>
              <a:spcAft>
                <a:spcPts val="0"/>
              </a:spcAft>
              <a:defRPr/>
            </a:pPr>
            <a:r>
              <a:rPr sz="1468" dirty="0">
                <a:latin typeface="Calibri"/>
                <a:ea typeface="+mn-ea"/>
                <a:cs typeface="Calibri"/>
              </a:rPr>
              <a:t>谷歌</a:t>
            </a:r>
            <a:r>
              <a:rPr sz="1468" spc="13" dirty="0">
                <a:latin typeface="Calibri"/>
                <a:ea typeface="+mn-ea"/>
                <a:cs typeface="Calibri"/>
              </a:rPr>
              <a:t>文件系统</a:t>
            </a:r>
            <a:r>
              <a:rPr sz="1468" spc="-174" dirty="0">
                <a:latin typeface="Calibri"/>
                <a:ea typeface="+mn-ea"/>
                <a:cs typeface="Calibri"/>
              </a:rPr>
              <a:t> </a:t>
            </a:r>
            <a:r>
              <a:rPr sz="1468" spc="7" dirty="0">
                <a:latin typeface="Calibri"/>
                <a:ea typeface="+mn-ea"/>
                <a:cs typeface="Calibri"/>
              </a:rPr>
              <a:t>GFS</a:t>
            </a:r>
            <a:endParaRPr sz="1468">
              <a:latin typeface="Calibri"/>
              <a:ea typeface="+mn-ea"/>
              <a:cs typeface="Calibri"/>
            </a:endParaRPr>
          </a:p>
          <a:p>
            <a:pPr marL="572932" eaLnBrk="1" fontAlgn="auto" hangingPunct="1">
              <a:spcBef>
                <a:spcPts val="234"/>
              </a:spcBef>
              <a:spcAft>
                <a:spcPts val="0"/>
              </a:spcAft>
              <a:defRPr/>
            </a:pPr>
            <a:r>
              <a:rPr sz="1201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335" spc="20" dirty="0">
                <a:latin typeface="Calibri"/>
                <a:ea typeface="+mn-ea"/>
                <a:cs typeface="Calibri"/>
              </a:rPr>
              <a:t>基于</a:t>
            </a:r>
            <a:r>
              <a:rPr sz="1335" spc="13" dirty="0">
                <a:latin typeface="Calibri"/>
                <a:ea typeface="+mn-ea"/>
                <a:cs typeface="Calibri"/>
              </a:rPr>
              <a:t>上</a:t>
            </a:r>
            <a:r>
              <a:rPr sz="1335" spc="20" dirty="0">
                <a:latin typeface="Calibri"/>
                <a:ea typeface="+mn-ea"/>
                <a:cs typeface="Calibri"/>
              </a:rPr>
              <a:t>一个本地</a:t>
            </a:r>
            <a:r>
              <a:rPr sz="1335" spc="-214" dirty="0">
                <a:latin typeface="Calibri"/>
                <a:ea typeface="+mn-ea"/>
                <a:cs typeface="Calibri"/>
              </a:rPr>
              <a:t> </a:t>
            </a:r>
            <a:r>
              <a:rPr sz="1335" dirty="0">
                <a:latin typeface="Calibri"/>
                <a:ea typeface="+mn-ea"/>
                <a:cs typeface="Calibri"/>
              </a:rPr>
              <a:t>文件系统</a:t>
            </a:r>
            <a:endParaRPr sz="1335">
              <a:latin typeface="Calibri"/>
              <a:ea typeface="+mn-ea"/>
              <a:cs typeface="Calibri"/>
            </a:endParaRPr>
          </a:p>
          <a:p>
            <a:pPr marL="386476" eaLnBrk="1" fontAlgn="auto" hangingPunct="1">
              <a:spcBef>
                <a:spcPts val="527"/>
              </a:spcBef>
              <a:spcAft>
                <a:spcPts val="0"/>
              </a:spcAft>
              <a:defRPr/>
            </a:pPr>
            <a:r>
              <a:rPr sz="1468" spc="20" dirty="0">
                <a:latin typeface="Calibri"/>
                <a:ea typeface="+mn-ea"/>
                <a:cs typeface="Calibri"/>
              </a:rPr>
              <a:t>Hadoop</a:t>
            </a:r>
            <a:r>
              <a:rPr sz="1468" spc="-247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分布式</a:t>
            </a:r>
            <a:r>
              <a:rPr sz="1468" spc="13" dirty="0">
                <a:latin typeface="Calibri"/>
                <a:ea typeface="+mn-ea"/>
                <a:cs typeface="Calibri"/>
              </a:rPr>
              <a:t>文件系统 (HDFS)</a:t>
            </a:r>
            <a:endParaRPr sz="1468">
              <a:latin typeface="Calibri"/>
              <a:ea typeface="+mn-ea"/>
              <a:cs typeface="Calibri"/>
            </a:endParaRPr>
          </a:p>
          <a:p>
            <a:pPr marL="572932" eaLnBrk="1" fontAlgn="auto" hangingPunct="1">
              <a:lnSpc>
                <a:spcPts val="1595"/>
              </a:lnSpc>
              <a:spcBef>
                <a:spcPts val="234"/>
              </a:spcBef>
              <a:spcAft>
                <a:spcPts val="0"/>
              </a:spcAft>
              <a:defRPr/>
            </a:pPr>
            <a:r>
              <a:rPr sz="1201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335" dirty="0">
                <a:latin typeface="Calibri"/>
                <a:ea typeface="+mn-ea"/>
                <a:cs typeface="Calibri"/>
              </a:rPr>
              <a:t>便携式、开源</a:t>
            </a:r>
            <a:r>
              <a:rPr sz="1335" spc="-20" dirty="0">
                <a:latin typeface="Calibri"/>
                <a:ea typeface="+mn-ea"/>
                <a:cs typeface="Calibri"/>
              </a:rPr>
              <a:t> </a:t>
            </a:r>
            <a:r>
              <a:rPr sz="1335" spc="13" dirty="0">
                <a:latin typeface="Calibri"/>
                <a:ea typeface="+mn-ea"/>
                <a:cs typeface="Calibri"/>
              </a:rPr>
              <a:t>解决 方案</a:t>
            </a:r>
            <a:endParaRPr sz="1335">
              <a:latin typeface="Calibri"/>
              <a:ea typeface="+mn-ea"/>
              <a:cs typeface="Calibri"/>
            </a:endParaRPr>
          </a:p>
          <a:p>
            <a:pPr marL="572932" eaLnBrk="1" fontAlgn="auto" hangingPunct="1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1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201" spc="-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1335" spc="13" dirty="0">
                <a:latin typeface="Calibri"/>
                <a:ea typeface="+mn-ea"/>
                <a:cs typeface="Calibri"/>
              </a:rPr>
              <a:t>由</a:t>
            </a:r>
            <a:r>
              <a:rPr sz="1335" spc="-7" dirty="0">
                <a:latin typeface="Calibri"/>
                <a:ea typeface="+mn-ea"/>
                <a:cs typeface="Calibri"/>
              </a:rPr>
              <a:t>的</a:t>
            </a:r>
            <a:r>
              <a:rPr sz="1335" spc="7" dirty="0">
                <a:latin typeface="Calibri"/>
                <a:ea typeface="+mn-ea"/>
                <a:cs typeface="Calibri"/>
              </a:rPr>
              <a:t>(a</a:t>
            </a:r>
            <a:r>
              <a:rPr sz="1335" spc="13" dirty="0">
                <a:latin typeface="Calibri"/>
                <a:ea typeface="+mn-ea"/>
                <a:cs typeface="Calibri"/>
              </a:rPr>
              <a:t>单个) 名称</a:t>
            </a:r>
            <a:r>
              <a:rPr sz="1335" spc="7" dirty="0">
                <a:latin typeface="Calibri"/>
                <a:ea typeface="+mn-ea"/>
                <a:cs typeface="Calibri"/>
              </a:rPr>
              <a:t>节点</a:t>
            </a:r>
            <a:r>
              <a:rPr sz="1335" spc="20" dirty="0">
                <a:latin typeface="Calibri"/>
                <a:ea typeface="+mn-ea"/>
                <a:cs typeface="Calibri"/>
              </a:rPr>
              <a:t>和</a:t>
            </a:r>
            <a:r>
              <a:rPr sz="1335" spc="7" dirty="0">
                <a:latin typeface="Calibri"/>
                <a:ea typeface="+mn-ea"/>
                <a:cs typeface="Calibri"/>
              </a:rPr>
              <a:t>许多</a:t>
            </a:r>
            <a:r>
              <a:rPr sz="1335" dirty="0">
                <a:latin typeface="Calibri"/>
                <a:ea typeface="+mn-ea"/>
                <a:cs typeface="Calibri"/>
              </a:rPr>
              <a:t>数据</a:t>
            </a:r>
            <a:r>
              <a:rPr sz="1335" spc="13" dirty="0">
                <a:latin typeface="Calibri"/>
                <a:ea typeface="+mn-ea"/>
                <a:cs typeface="Calibri"/>
              </a:rPr>
              <a:t>节点</a:t>
            </a:r>
            <a:endParaRPr sz="1335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B3D4C709-08BC-44DE-A9E0-5349221D55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888" y="-500063"/>
            <a:ext cx="3062287" cy="515938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3203" spc="20" dirty="0"/>
              <a:t>G</a:t>
            </a:r>
            <a:r>
              <a:rPr sz="3203" spc="-7" dirty="0"/>
              <a:t>o</a:t>
            </a:r>
            <a:r>
              <a:rPr sz="3203" spc="67" dirty="0"/>
              <a:t>Als</a:t>
            </a:r>
            <a:endParaRPr sz="3203"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24F1CCC-3507-49C6-9AFC-3B61D7E3AD03}"/>
              </a:ext>
            </a:extLst>
          </p:cNvPr>
          <p:cNvSpPr/>
          <p:nvPr/>
        </p:nvSpPr>
        <p:spPr>
          <a:xfrm>
            <a:off x="368300" y="153352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4A0D09C-BDBA-456C-A84F-B1583D77F5CA}"/>
              </a:ext>
            </a:extLst>
          </p:cNvPr>
          <p:cNvSpPr/>
          <p:nvPr/>
        </p:nvSpPr>
        <p:spPr>
          <a:xfrm>
            <a:off x="368300" y="181292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981D4D0C-6ECB-47F1-B308-AE7CDD68EC7E}"/>
              </a:ext>
            </a:extLst>
          </p:cNvPr>
          <p:cNvSpPr txBox="1"/>
          <p:nvPr/>
        </p:nvSpPr>
        <p:spPr>
          <a:xfrm>
            <a:off x="168275" y="1090613"/>
            <a:ext cx="5108575" cy="1284287"/>
          </a:xfrm>
          <a:prstGeom prst="rect">
            <a:avLst/>
          </a:prstGeom>
        </p:spPr>
        <p:txBody>
          <a:bodyPr lIns="0" tIns="73735" rIns="0" bIns="0">
            <a:spAutoFit/>
          </a:bodyPr>
          <a:lstStyle/>
          <a:p>
            <a:pPr marL="16951" eaLnBrk="1" fontAlgn="auto" hangingPunct="1">
              <a:spcBef>
                <a:spcPts val="579"/>
              </a:spcBef>
              <a:spcAft>
                <a:spcPts val="0"/>
              </a:spcAft>
              <a:defRPr/>
            </a:pPr>
            <a:r>
              <a:rPr spc="-33" dirty="0">
                <a:latin typeface="Calibri"/>
                <a:ea typeface="+mn-ea"/>
                <a:cs typeface="Calibri"/>
              </a:rPr>
              <a:t>主要</a:t>
            </a:r>
            <a:r>
              <a:rPr dirty="0">
                <a:latin typeface="Calibri"/>
                <a:ea typeface="+mn-ea"/>
                <a:cs typeface="Calibri"/>
              </a:rPr>
              <a:t>目标：</a:t>
            </a:r>
            <a:r>
              <a:rPr spc="33" dirty="0">
                <a:latin typeface="Calibri"/>
                <a:ea typeface="+mn-ea"/>
                <a:cs typeface="Calibri"/>
              </a:rPr>
              <a:t> </a:t>
            </a:r>
            <a:r>
              <a:rPr b="1" spc="-27" dirty="0">
                <a:latin typeface="Trebuchet MS"/>
                <a:ea typeface="+mn-ea"/>
                <a:cs typeface="Trebuchet MS"/>
              </a:rPr>
              <a:t>可 伸缩 性</a:t>
            </a:r>
            <a:endParaRPr dirty="0">
              <a:latin typeface="Trebuchet MS"/>
              <a:ea typeface="+mn-ea"/>
              <a:cs typeface="Trebuchet MS"/>
            </a:endParaRPr>
          </a:p>
          <a:p>
            <a:pPr marL="386476" eaLnBrk="1" fontAlgn="auto" hangingPunct="1">
              <a:spcBef>
                <a:spcPts val="446"/>
              </a:spcBef>
              <a:spcAft>
                <a:spcPts val="0"/>
              </a:spcAft>
              <a:defRPr/>
            </a:pPr>
            <a:r>
              <a:rPr spc="7" dirty="0">
                <a:latin typeface="Calibri"/>
                <a:ea typeface="+mn-ea"/>
                <a:cs typeface="Calibri"/>
              </a:rPr>
              <a:t>在</a:t>
            </a:r>
            <a:r>
              <a:rPr spc="-47" dirty="0">
                <a:latin typeface="Calibri"/>
                <a:ea typeface="+mn-ea"/>
                <a:cs typeface="Calibri"/>
              </a:rPr>
              <a:t> </a:t>
            </a:r>
            <a:r>
              <a:rPr dirty="0">
                <a:latin typeface="Calibri"/>
                <a:ea typeface="+mn-ea"/>
                <a:cs typeface="Calibri"/>
              </a:rPr>
              <a:t>的</a:t>
            </a:r>
            <a:r>
              <a:rPr spc="-47" dirty="0">
                <a:latin typeface="Calibri"/>
                <a:ea typeface="+mn-ea"/>
                <a:cs typeface="Calibri"/>
              </a:rPr>
              <a:t> </a:t>
            </a:r>
            <a:r>
              <a:rPr spc="13" dirty="0">
                <a:latin typeface="Calibri"/>
                <a:ea typeface="+mn-ea"/>
                <a:cs typeface="Calibri"/>
              </a:rPr>
              <a:t>最优</a:t>
            </a:r>
            <a:r>
              <a:rPr spc="-47" dirty="0">
                <a:latin typeface="Calibri"/>
                <a:ea typeface="+mn-ea"/>
                <a:cs typeface="Calibri"/>
              </a:rPr>
              <a:t> </a:t>
            </a:r>
            <a:r>
              <a:rPr spc="13" dirty="0">
                <a:latin typeface="Calibri"/>
                <a:ea typeface="+mn-ea"/>
                <a:cs typeface="Calibri"/>
              </a:rPr>
              <a:t>情况 下</a:t>
            </a:r>
            <a:r>
              <a:rPr spc="-47" dirty="0">
                <a:latin typeface="Calibri"/>
                <a:ea typeface="+mn-ea"/>
                <a:cs typeface="Calibri"/>
              </a:rPr>
              <a:t> </a:t>
            </a:r>
            <a:r>
              <a:rPr spc="20" dirty="0">
                <a:latin typeface="Calibri"/>
                <a:ea typeface="+mn-ea"/>
                <a:cs typeface="Calibri"/>
              </a:rPr>
              <a:t>一个</a:t>
            </a:r>
            <a:r>
              <a:rPr spc="-47" dirty="0">
                <a:latin typeface="Calibri"/>
                <a:ea typeface="+mn-ea"/>
                <a:cs typeface="Calibri"/>
              </a:rPr>
              <a:t> </a:t>
            </a:r>
            <a:r>
              <a:rPr dirty="0">
                <a:latin typeface="Calibri"/>
                <a:ea typeface="+mn-ea"/>
                <a:cs typeface="Calibri"/>
              </a:rPr>
              <a:t>系统</a:t>
            </a:r>
            <a:r>
              <a:rPr spc="-47" dirty="0">
                <a:latin typeface="Calibri"/>
                <a:ea typeface="+mn-ea"/>
                <a:cs typeface="Calibri"/>
              </a:rPr>
              <a:t> </a:t>
            </a:r>
            <a:r>
              <a:rPr spc="13" dirty="0">
                <a:latin typeface="Calibri"/>
                <a:ea typeface="+mn-ea"/>
                <a:cs typeface="Calibri"/>
              </a:rPr>
              <a:t>尺度</a:t>
            </a:r>
            <a:r>
              <a:rPr spc="-47" dirty="0">
                <a:latin typeface="Calibri"/>
                <a:ea typeface="+mn-ea"/>
                <a:cs typeface="Calibri"/>
              </a:rPr>
              <a:t> </a:t>
            </a:r>
            <a:r>
              <a:rPr spc="7" dirty="0">
                <a:latin typeface="Calibri"/>
                <a:ea typeface="+mn-ea"/>
                <a:cs typeface="Calibri"/>
              </a:rPr>
              <a:t>线性</a:t>
            </a:r>
            <a:r>
              <a:rPr spc="-47" dirty="0">
                <a:latin typeface="Calibri"/>
                <a:ea typeface="+mn-ea"/>
                <a:cs typeface="Calibri"/>
              </a:rPr>
              <a:t> </a:t>
            </a:r>
            <a:r>
              <a:rPr dirty="0">
                <a:latin typeface="Calibri"/>
                <a:ea typeface="+mn-ea"/>
                <a:cs typeface="Calibri"/>
              </a:rPr>
              <a:t>与</a:t>
            </a:r>
            <a:r>
              <a:rPr spc="-47" dirty="0">
                <a:latin typeface="Calibri"/>
                <a:ea typeface="+mn-ea"/>
                <a:cs typeface="Calibri"/>
              </a:rPr>
              <a:t> </a:t>
            </a:r>
            <a:r>
              <a:rPr dirty="0">
                <a:latin typeface="Calibri"/>
                <a:ea typeface="+mn-ea"/>
                <a:cs typeface="Calibri"/>
              </a:rPr>
              <a:t>的</a:t>
            </a:r>
            <a:r>
              <a:rPr spc="-47" dirty="0">
                <a:latin typeface="Calibri"/>
                <a:ea typeface="+mn-ea"/>
                <a:cs typeface="Calibri"/>
              </a:rPr>
              <a:t> </a:t>
            </a:r>
            <a:r>
              <a:rPr dirty="0">
                <a:latin typeface="Calibri"/>
                <a:ea typeface="+mn-ea"/>
                <a:cs typeface="Calibri"/>
              </a:rPr>
              <a:t>目的</a:t>
            </a:r>
          </a:p>
          <a:p>
            <a:pPr marL="386476" eaLnBrk="1" fontAlgn="auto" hangingPunct="1">
              <a:spcBef>
                <a:spcPts val="440"/>
              </a:spcBef>
              <a:spcAft>
                <a:spcPts val="0"/>
              </a:spcAft>
              <a:defRPr/>
            </a:pPr>
            <a:r>
              <a:rPr spc="7" dirty="0">
                <a:latin typeface="Calibri"/>
                <a:ea typeface="+mn-ea"/>
                <a:cs typeface="Calibri"/>
              </a:rPr>
              <a:t>例如</a:t>
            </a:r>
            <a:r>
              <a:rPr spc="40" dirty="0">
                <a:latin typeface="Calibri"/>
                <a:ea typeface="+mn-ea"/>
                <a:cs typeface="Calibri"/>
              </a:rPr>
              <a:t> </a:t>
            </a:r>
            <a:r>
              <a:rPr spc="7" dirty="0">
                <a:latin typeface="Calibri"/>
                <a:ea typeface="+mn-ea"/>
                <a:cs typeface="Calibri"/>
              </a:rPr>
              <a:t>数量</a:t>
            </a:r>
            <a:r>
              <a:rPr spc="-53" dirty="0">
                <a:latin typeface="Calibri"/>
                <a:ea typeface="+mn-ea"/>
                <a:cs typeface="Calibri"/>
              </a:rPr>
              <a:t> </a:t>
            </a:r>
            <a:r>
              <a:rPr spc="-7" dirty="0">
                <a:latin typeface="Calibri"/>
                <a:ea typeface="+mn-ea"/>
                <a:cs typeface="Calibri"/>
              </a:rPr>
              <a:t>的</a:t>
            </a:r>
            <a:r>
              <a:rPr spc="-53" dirty="0">
                <a:latin typeface="Calibri"/>
                <a:ea typeface="+mn-ea"/>
                <a:cs typeface="Calibri"/>
              </a:rPr>
              <a:t> </a:t>
            </a:r>
            <a:r>
              <a:rPr spc="7" dirty="0">
                <a:latin typeface="Calibri"/>
                <a:ea typeface="+mn-ea"/>
                <a:cs typeface="Calibri"/>
              </a:rPr>
              <a:t>交易</a:t>
            </a:r>
            <a:r>
              <a:rPr spc="-53" dirty="0">
                <a:latin typeface="Calibri"/>
                <a:ea typeface="+mn-ea"/>
                <a:cs typeface="Calibri"/>
              </a:rPr>
              <a:t> </a:t>
            </a:r>
            <a:r>
              <a:rPr spc="7" dirty="0">
                <a:latin typeface="Calibri"/>
                <a:ea typeface="+mn-ea"/>
                <a:cs typeface="Calibri"/>
              </a:rPr>
              <a:t>大小</a:t>
            </a:r>
            <a:r>
              <a:rPr spc="-53" dirty="0">
                <a:latin typeface="Calibri"/>
                <a:ea typeface="+mn-ea"/>
                <a:cs typeface="Calibri"/>
              </a:rPr>
              <a:t> </a:t>
            </a:r>
            <a:r>
              <a:rPr spc="-7" dirty="0">
                <a:latin typeface="Calibri"/>
                <a:ea typeface="+mn-ea"/>
                <a:cs typeface="Calibri"/>
              </a:rPr>
              <a:t>的</a:t>
            </a:r>
            <a:r>
              <a:rPr spc="-53" dirty="0">
                <a:latin typeface="Calibri"/>
                <a:ea typeface="+mn-ea"/>
                <a:cs typeface="Calibri"/>
              </a:rPr>
              <a:t> </a:t>
            </a:r>
            <a:r>
              <a:rPr dirty="0">
                <a:latin typeface="Calibri"/>
                <a:ea typeface="+mn-ea"/>
                <a:cs typeface="Calibri"/>
              </a:rPr>
              <a:t>的</a:t>
            </a:r>
            <a:r>
              <a:rPr spc="-53" dirty="0">
                <a:latin typeface="Calibri"/>
                <a:ea typeface="+mn-ea"/>
                <a:cs typeface="Calibri"/>
              </a:rPr>
              <a:t> </a:t>
            </a:r>
            <a:r>
              <a:rPr dirty="0">
                <a:latin typeface="Calibri"/>
                <a:ea typeface="+mn-ea"/>
                <a:cs typeface="Calibri"/>
              </a:rPr>
              <a:t>数据</a:t>
            </a:r>
            <a:r>
              <a:rPr spc="-53" dirty="0">
                <a:latin typeface="Calibri"/>
                <a:ea typeface="+mn-ea"/>
                <a:cs typeface="Calibri"/>
              </a:rPr>
              <a:t> </a:t>
            </a:r>
            <a:r>
              <a:rPr spc="7" dirty="0">
                <a:latin typeface="Calibri"/>
                <a:ea typeface="+mn-ea"/>
                <a:cs typeface="Calibri"/>
              </a:rPr>
              <a:t>用户</a:t>
            </a:r>
            <a:endParaRPr dirty="0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C67EB43F-B911-4639-AD4A-B3452A9EF2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38" y="47625"/>
            <a:ext cx="5938837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分布式体系结构基础知识-分片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ABA4AF-5970-4787-AA25-51DA5AE331A7}"/>
              </a:ext>
            </a:extLst>
          </p:cNvPr>
          <p:cNvSpPr/>
          <p:nvPr/>
        </p:nvSpPr>
        <p:spPr>
          <a:xfrm>
            <a:off x="368300" y="108426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4E57C62-DF09-4DB3-AC98-6CE7EEBE120C}"/>
              </a:ext>
            </a:extLst>
          </p:cNvPr>
          <p:cNvSpPr/>
          <p:nvPr/>
        </p:nvSpPr>
        <p:spPr>
          <a:xfrm>
            <a:off x="368300" y="136525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F3AFF0E-18DA-49AB-96CA-CF28477F8ABC}"/>
              </a:ext>
            </a:extLst>
          </p:cNvPr>
          <p:cNvSpPr/>
          <p:nvPr/>
        </p:nvSpPr>
        <p:spPr>
          <a:xfrm>
            <a:off x="368300" y="1644650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B93C6B3-AD45-4389-92BA-BD5423151C97}"/>
              </a:ext>
            </a:extLst>
          </p:cNvPr>
          <p:cNvSpPr/>
          <p:nvPr/>
        </p:nvSpPr>
        <p:spPr>
          <a:xfrm>
            <a:off x="368300" y="19256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DF1BD621-B50B-4620-97F2-4D100285D860}"/>
              </a:ext>
            </a:extLst>
          </p:cNvPr>
          <p:cNvSpPr/>
          <p:nvPr/>
        </p:nvSpPr>
        <p:spPr>
          <a:xfrm>
            <a:off x="368300" y="2205038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4D9AD1EE-B4A0-48CE-A519-0C150500E525}"/>
              </a:ext>
            </a:extLst>
          </p:cNvPr>
          <p:cNvSpPr/>
          <p:nvPr/>
        </p:nvSpPr>
        <p:spPr>
          <a:xfrm>
            <a:off x="368300" y="2486025"/>
            <a:ext cx="93663" cy="93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1449" name="object 25">
            <a:extLst>
              <a:ext uri="{FF2B5EF4-FFF2-40B4-BE49-F238E27FC236}">
                <a16:creationId xmlns:a16="http://schemas.microsoft.com/office/drawing/2014/main" id="{9C81196D-986C-4E11-A430-7DE551423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41350"/>
            <a:ext cx="5446713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分片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水平拆分数据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网络中的每个节点都可以管理一个单独的数据块, 例如在 web 搜索引擎中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每个节点都负责多个 web 页返回本地集合中的搜索结果</a:t>
            </a:r>
          </a:p>
          <a:p>
            <a:pPr eaLnBrk="1" hangingPunct="1">
              <a:spcBef>
                <a:spcPts val="438"/>
              </a:spcBef>
            </a:pPr>
            <a:r>
              <a:rPr lang="zh-CN" altLang="zh-CN" sz="1400"/>
              <a:t>所有的结果从所有碎片然后组合成一个单一的结果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76B6B00D-539C-4CBF-844B-BDBDBF8A4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913" y="22225"/>
            <a:ext cx="6026150" cy="393700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分布式体系结构基础知识-分片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5D8FEB8-C006-466C-8871-ECB8D9422099}"/>
              </a:ext>
            </a:extLst>
          </p:cNvPr>
          <p:cNvSpPr txBox="1"/>
          <p:nvPr/>
        </p:nvSpPr>
        <p:spPr>
          <a:xfrm>
            <a:off x="257175" y="892175"/>
            <a:ext cx="1506538" cy="241300"/>
          </a:xfrm>
          <a:prstGeom prst="rect">
            <a:avLst/>
          </a:prstGeom>
        </p:spPr>
        <p:txBody>
          <a:bodyPr lIns="0" tIns="15256" rIns="0" bIns="0">
            <a:spAutoFit/>
          </a:bodyPr>
          <a:lstStyle/>
          <a:p>
            <a:pPr marL="16951" eaLnBrk="1" fontAlgn="auto" hangingPunct="1">
              <a:spcBef>
                <a:spcPts val="120"/>
              </a:spcBef>
              <a:spcAft>
                <a:spcPts val="0"/>
              </a:spcAft>
              <a:defRPr/>
            </a:pPr>
            <a:r>
              <a:rPr sz="1468" b="1" spc="-20" dirty="0">
                <a:latin typeface="Trebuchet MS"/>
                <a:ea typeface="+mn-ea"/>
                <a:cs typeface="Trebuchet MS"/>
              </a:rPr>
              <a:t>分片</a:t>
            </a:r>
            <a:r>
              <a:rPr sz="1468" b="1" spc="-20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53" dirty="0">
                <a:latin typeface="Trebuchet MS"/>
                <a:ea typeface="+mn-ea"/>
                <a:cs typeface="Trebuchet MS"/>
              </a:rPr>
              <a:t>例子</a:t>
            </a:r>
            <a:endParaRPr sz="1468" dirty="0">
              <a:latin typeface="Trebuchet MS"/>
              <a:ea typeface="+mn-ea"/>
              <a:cs typeface="Trebuchet MS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EE522AB-18F7-4E36-8653-FFF7D0A6524A}"/>
              </a:ext>
            </a:extLst>
          </p:cNvPr>
          <p:cNvSpPr/>
          <p:nvPr/>
        </p:nvSpPr>
        <p:spPr>
          <a:xfrm>
            <a:off x="1541463" y="704850"/>
            <a:ext cx="3067050" cy="2522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7F058527-5AED-4003-B0C3-5F1D37F7A7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488" y="53975"/>
            <a:ext cx="5821362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分布式体系结构基础知识-分片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1AFDAFC-3DD3-49D4-8B07-17BBA5D8C98C}"/>
              </a:ext>
            </a:extLst>
          </p:cNvPr>
          <p:cNvSpPr/>
          <p:nvPr/>
        </p:nvSpPr>
        <p:spPr>
          <a:xfrm>
            <a:off x="368300" y="1236663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BC8ECCE-5936-4B46-B65A-08D84E474484}"/>
              </a:ext>
            </a:extLst>
          </p:cNvPr>
          <p:cNvSpPr/>
          <p:nvPr/>
        </p:nvSpPr>
        <p:spPr>
          <a:xfrm>
            <a:off x="368300" y="151765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3C0588A-8A69-4667-B785-DAE694D17E2C}"/>
              </a:ext>
            </a:extLst>
          </p:cNvPr>
          <p:cNvSpPr/>
          <p:nvPr/>
        </p:nvSpPr>
        <p:spPr>
          <a:xfrm>
            <a:off x="368300" y="1797050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3494" name="object 22">
            <a:extLst>
              <a:ext uri="{FF2B5EF4-FFF2-40B4-BE49-F238E27FC236}">
                <a16:creationId xmlns:a16="http://schemas.microsoft.com/office/drawing/2014/main" id="{93C0BC59-61C2-4B99-93CA-E85A912FC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793750"/>
            <a:ext cx="5781675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分片-性能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需要冗余, 以防节点向下的冗余级别取决于数据</a:t>
            </a:r>
          </a:p>
          <a:p>
            <a:pPr algn="just" eaLnBrk="1" hangingPunct="1">
              <a:lnSpc>
                <a:spcPct val="103000"/>
              </a:lnSpc>
              <a:spcBef>
                <a:spcPts val="400"/>
              </a:spcBef>
            </a:pPr>
            <a:r>
              <a:rPr lang="zh-CN" altLang="zh-CN" sz="1400"/>
              <a:t>如果一个低流量网页的节点下降, 它甚至可能不会影响搜索结果的质量 (至少在第一页)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A7B053CE-266C-43EA-A4A9-79451946D2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65817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分布式体系结构基础知识-质量属性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F55540D-EF36-4A55-9F67-6BD4EA50C686}"/>
              </a:ext>
            </a:extLst>
          </p:cNvPr>
          <p:cNvSpPr/>
          <p:nvPr/>
        </p:nvSpPr>
        <p:spPr>
          <a:xfrm>
            <a:off x="368300" y="8778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DF7E3B5-8B02-4A09-84D3-F3FFEB148D05}"/>
              </a:ext>
            </a:extLst>
          </p:cNvPr>
          <p:cNvSpPr/>
          <p:nvPr/>
        </p:nvSpPr>
        <p:spPr>
          <a:xfrm>
            <a:off x="368300" y="115887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38B672CC-28F2-4C4B-BC13-4C45055F1F54}"/>
              </a:ext>
            </a:extLst>
          </p:cNvPr>
          <p:cNvSpPr/>
          <p:nvPr/>
        </p:nvSpPr>
        <p:spPr>
          <a:xfrm>
            <a:off x="368300" y="1438275"/>
            <a:ext cx="93663" cy="93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B86C47C-BE3A-4A5A-8E59-276E99907B1C}"/>
              </a:ext>
            </a:extLst>
          </p:cNvPr>
          <p:cNvSpPr/>
          <p:nvPr/>
        </p:nvSpPr>
        <p:spPr>
          <a:xfrm>
            <a:off x="368300" y="1920875"/>
            <a:ext cx="93663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4519" name="object 23">
            <a:extLst>
              <a:ext uri="{FF2B5EF4-FFF2-40B4-BE49-F238E27FC236}">
                <a16:creationId xmlns:a16="http://schemas.microsoft.com/office/drawing/2014/main" id="{420CE49A-E9B7-46D0-B1C5-22E2BCCA2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27063"/>
            <a:ext cx="5703888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无政府主义可伸缩性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一种大型分布式系统的设计</a:t>
            </a:r>
          </a:p>
          <a:p>
            <a:pPr eaLnBrk="1" hangingPunct="1">
              <a:spcBef>
                <a:spcPts val="438"/>
              </a:spcBef>
            </a:pPr>
            <a:r>
              <a:rPr lang="zh-CN" altLang="zh-CN" sz="1400"/>
              <a:t>系统的各个部分都是独立开发的。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</a:pPr>
            <a:r>
              <a:rPr lang="zh-CN" altLang="zh-CN" sz="1400"/>
              <a:t>因此, 系统需要为故障甚至恶意组件设计</a:t>
            </a:r>
          </a:p>
          <a:p>
            <a:pPr eaLnBrk="1" hangingPunct="1">
              <a:lnSpc>
                <a:spcPts val="1588"/>
              </a:lnSpc>
              <a:spcBef>
                <a:spcPts val="438"/>
              </a:spcBef>
            </a:pPr>
            <a:r>
              <a:rPr lang="zh-CN" altLang="zh-CN" sz="1400"/>
              <a:t>网络是一个例子, 无政府主义可伸缩性是最重要的方面之一。</a:t>
            </a:r>
          </a:p>
          <a:p>
            <a:pPr eaLnBrk="1" hangingPunct="1">
              <a:lnSpc>
                <a:spcPts val="1600"/>
              </a:lnSpc>
              <a:spcBef>
                <a:spcPts val="213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因此, 客户不应知道所有的服务器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和服务器不应该知道所有的客户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另一个结果是链接完整性</a:t>
            </a:r>
            <a:r>
              <a:rPr lang="zh-CN" altLang="zh-CN" sz="1300" i="1">
                <a:latin typeface="Meiryo" panose="020B0400000000000000" pitchFamily="34" charset="-128"/>
                <a:ea typeface="Meiryo" panose="020B0400000000000000" pitchFamily="34" charset="-128"/>
              </a:rPr>
              <a:t>→</a:t>
            </a:r>
            <a:r>
              <a:rPr lang="zh-CN" altLang="zh-CN" sz="1300"/>
              <a:t>只有单向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>
            <a:extLst>
              <a:ext uri="{FF2B5EF4-FFF2-40B4-BE49-F238E27FC236}">
                <a16:creationId xmlns:a16="http://schemas.microsoft.com/office/drawing/2014/main" id="{1F1B6C32-CDD3-445B-A207-B0439227C3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017588"/>
            <a:ext cx="4932363" cy="477837"/>
          </a:xfrm>
        </p:spPr>
        <p:txBody>
          <a:bodyPr lIns="0" tIns="21189" rIns="0" bIns="0" rtlCol="0">
            <a:spAutoFit/>
          </a:bodyPr>
          <a:lstStyle/>
          <a:p>
            <a:pPr marL="16951">
              <a:spcBef>
                <a:spcPts val="167"/>
              </a:spcBef>
              <a:defRPr/>
            </a:pPr>
            <a:r>
              <a:rPr sz="2960" spc="67" dirty="0"/>
              <a:t>异步</a:t>
            </a:r>
            <a:r>
              <a:rPr sz="2960" spc="-160" dirty="0"/>
              <a:t> </a:t>
            </a:r>
            <a:r>
              <a:rPr sz="2960" spc="33" dirty="0"/>
              <a:t>架构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53773E8-D498-4FE9-9612-2C68D620189F}"/>
              </a:ext>
            </a:extLst>
          </p:cNvPr>
          <p:cNvSpPr txBox="1"/>
          <p:nvPr/>
        </p:nvSpPr>
        <p:spPr>
          <a:xfrm>
            <a:off x="409575" y="1425575"/>
            <a:ext cx="5132388" cy="385763"/>
          </a:xfrm>
          <a:prstGeom prst="rect">
            <a:avLst/>
          </a:prstGeom>
        </p:spPr>
        <p:txBody>
          <a:bodyPr lIns="0" tIns="16103" rIns="0" bIns="0">
            <a:spAutoFit/>
          </a:bodyPr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sz="2400" spc="20" dirty="0">
                <a:latin typeface="Calibri"/>
                <a:ea typeface="+mn-ea"/>
                <a:cs typeface="Calibri"/>
              </a:rPr>
              <a:t>的</a:t>
            </a:r>
            <a:r>
              <a:rPr sz="2400" spc="-47" dirty="0">
                <a:latin typeface="Calibri"/>
                <a:ea typeface="+mn-ea"/>
                <a:cs typeface="Calibri"/>
              </a:rPr>
              <a:t> </a:t>
            </a:r>
            <a:r>
              <a:rPr sz="2400" dirty="0">
                <a:latin typeface="Calibri"/>
                <a:ea typeface="+mn-ea"/>
                <a:cs typeface="Calibri"/>
              </a:rPr>
              <a:t>默认</a:t>
            </a:r>
            <a:r>
              <a:rPr sz="2400" spc="-47" dirty="0">
                <a:latin typeface="Calibri"/>
                <a:ea typeface="+mn-ea"/>
                <a:cs typeface="Calibri"/>
              </a:rPr>
              <a:t> </a:t>
            </a:r>
            <a:r>
              <a:rPr sz="2400" spc="13" dirty="0">
                <a:latin typeface="Calibri"/>
                <a:ea typeface="+mn-ea"/>
                <a:cs typeface="Calibri"/>
              </a:rPr>
              <a:t>选择</a:t>
            </a:r>
            <a:r>
              <a:rPr sz="2400" spc="-47" dirty="0">
                <a:latin typeface="Calibri"/>
                <a:ea typeface="+mn-ea"/>
                <a:cs typeface="Calibri"/>
              </a:rPr>
              <a:t> </a:t>
            </a:r>
            <a:r>
              <a:rPr sz="2400" spc="-13" dirty="0">
                <a:latin typeface="Calibri"/>
                <a:ea typeface="+mn-ea"/>
                <a:cs typeface="Calibri"/>
              </a:rPr>
              <a:t>为</a:t>
            </a:r>
            <a:r>
              <a:rPr sz="2400" spc="-47" dirty="0">
                <a:latin typeface="Calibri"/>
                <a:ea typeface="+mn-ea"/>
                <a:cs typeface="Calibri"/>
              </a:rPr>
              <a:t> </a:t>
            </a:r>
            <a:r>
              <a:rPr sz="2400" spc="20" dirty="0">
                <a:latin typeface="Calibri"/>
                <a:ea typeface="+mn-ea"/>
                <a:cs typeface="Calibri"/>
              </a:rPr>
              <a:t>可 伸缩</a:t>
            </a:r>
            <a:r>
              <a:rPr sz="2400" spc="-47" dirty="0">
                <a:latin typeface="Calibri"/>
                <a:ea typeface="+mn-ea"/>
                <a:cs typeface="Calibri"/>
              </a:rPr>
              <a:t> </a:t>
            </a:r>
            <a:r>
              <a:rPr sz="2400" spc="20" dirty="0">
                <a:latin typeface="Calibri"/>
                <a:ea typeface="+mn-ea"/>
                <a:cs typeface="Calibri"/>
              </a:rPr>
              <a:t>解决 方案</a:t>
            </a:r>
            <a:endParaRPr sz="2400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E782C990-5696-4C15-8E12-362365347A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57435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异步体系结构-动机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2E00103-232C-4E1A-A251-82F0A1F15520}"/>
              </a:ext>
            </a:extLst>
          </p:cNvPr>
          <p:cNvSpPr/>
          <p:nvPr/>
        </p:nvSpPr>
        <p:spPr>
          <a:xfrm>
            <a:off x="368300" y="652463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B759C24-CCC7-4E2E-8FC0-70EDC5F30792}"/>
              </a:ext>
            </a:extLst>
          </p:cNvPr>
          <p:cNvSpPr/>
          <p:nvPr/>
        </p:nvSpPr>
        <p:spPr>
          <a:xfrm>
            <a:off x="368300" y="93345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E83B4F3-A03B-4146-B8B1-37335FE78D1A}"/>
              </a:ext>
            </a:extLst>
          </p:cNvPr>
          <p:cNvSpPr/>
          <p:nvPr/>
        </p:nvSpPr>
        <p:spPr>
          <a:xfrm>
            <a:off x="368300" y="12144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61A52BD-3863-4D4C-909B-0D7A06A7A49A}"/>
              </a:ext>
            </a:extLst>
          </p:cNvPr>
          <p:cNvSpPr/>
          <p:nvPr/>
        </p:nvSpPr>
        <p:spPr>
          <a:xfrm>
            <a:off x="368300" y="1493838"/>
            <a:ext cx="93663" cy="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E58BFFA-B6BE-48C9-A8F9-04BB38ACEADB}"/>
              </a:ext>
            </a:extLst>
          </p:cNvPr>
          <p:cNvSpPr/>
          <p:nvPr/>
        </p:nvSpPr>
        <p:spPr>
          <a:xfrm>
            <a:off x="368300" y="229552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40E23513-1125-4F84-92B9-E84211055494}"/>
              </a:ext>
            </a:extLst>
          </p:cNvPr>
          <p:cNvSpPr/>
          <p:nvPr/>
        </p:nvSpPr>
        <p:spPr>
          <a:xfrm>
            <a:off x="368300" y="2574925"/>
            <a:ext cx="93663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1B95EEDA-470F-419E-A911-5683D1FBE9B7}"/>
              </a:ext>
            </a:extLst>
          </p:cNvPr>
          <p:cNvSpPr/>
          <p:nvPr/>
        </p:nvSpPr>
        <p:spPr>
          <a:xfrm>
            <a:off x="368300" y="2855913"/>
            <a:ext cx="93663" cy="93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ACEECA2-1589-428B-834A-C136DDA7205E}"/>
              </a:ext>
            </a:extLst>
          </p:cNvPr>
          <p:cNvSpPr/>
          <p:nvPr/>
        </p:nvSpPr>
        <p:spPr>
          <a:xfrm>
            <a:off x="368300" y="3135313"/>
            <a:ext cx="93663" cy="95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6571" name="object 27">
            <a:extLst>
              <a:ext uri="{FF2B5EF4-FFF2-40B4-BE49-F238E27FC236}">
                <a16:creationId xmlns:a16="http://schemas.microsoft.com/office/drawing/2014/main" id="{254CC993-6170-46A9-A793-BFAB47A1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485775"/>
            <a:ext cx="5718175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同步体系结构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每次调用都在完全处理完请求后终止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例如, 传统的以数据为中心的体系结构 (数据库) Pro: 易于使用和预测行为</a:t>
            </a:r>
          </a:p>
          <a:p>
            <a:pPr eaLnBrk="1" hangingPunct="1">
              <a:spcBef>
                <a:spcPts val="438"/>
              </a:spcBef>
            </a:pPr>
            <a:r>
              <a:rPr lang="zh-CN" altLang="zh-CN" sz="1400"/>
              <a:t>不很好处理负载 (需要计划最坏的情况)</a:t>
            </a:r>
          </a:p>
          <a:p>
            <a:pPr eaLnBrk="1" hangingPunct="1">
              <a:spcBef>
                <a:spcPts val="38"/>
              </a:spcBef>
            </a:pPr>
            <a:endParaRPr lang="zh-CN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3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异步体系结构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调用在处理请求之前返回, 处理在后台发生</a:t>
            </a:r>
          </a:p>
          <a:p>
            <a:pPr eaLnBrk="1" hangingPunct="1">
              <a:spcBef>
                <a:spcPts val="438"/>
              </a:spcBef>
            </a:pPr>
            <a:r>
              <a:rPr lang="zh-CN" altLang="zh-CN" sz="1400"/>
              <a:t>非预测性行为</a:t>
            </a: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Pro: 负载可以随时间分布, 从而更好的可伸缩性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E2B9EEC4-B516-472F-8518-8393F0633F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58197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异步体系结构-工作人员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DACEEEE-7C45-4B8C-AA94-D179EC2D6FB1}"/>
              </a:ext>
            </a:extLst>
          </p:cNvPr>
          <p:cNvSpPr txBox="1"/>
          <p:nvPr/>
        </p:nvSpPr>
        <p:spPr>
          <a:xfrm>
            <a:off x="225425" y="892175"/>
            <a:ext cx="2849563" cy="241300"/>
          </a:xfrm>
          <a:prstGeom prst="rect">
            <a:avLst/>
          </a:prstGeom>
        </p:spPr>
        <p:txBody>
          <a:bodyPr lIns="0" tIns="15256" rIns="0" bIns="0">
            <a:spAutoFit/>
          </a:bodyPr>
          <a:lstStyle/>
          <a:p>
            <a:pPr marL="16951" eaLnBrk="1" fontAlgn="auto" hangingPunct="1">
              <a:spcBef>
                <a:spcPts val="120"/>
              </a:spcBef>
              <a:spcAft>
                <a:spcPts val="0"/>
              </a:spcAft>
              <a:defRPr/>
            </a:pPr>
            <a:r>
              <a:rPr sz="1468" b="1" spc="-40" dirty="0">
                <a:latin typeface="Trebuchet MS"/>
                <a:ea typeface="+mn-ea"/>
                <a:cs typeface="Trebuchet MS"/>
              </a:rPr>
              <a:t>异步</a:t>
            </a:r>
            <a:r>
              <a:rPr sz="1468" b="1" spc="-53" dirty="0">
                <a:latin typeface="Trebuchet MS"/>
                <a:ea typeface="+mn-ea"/>
                <a:cs typeface="Trebuchet MS"/>
              </a:rPr>
              <a:t>工人</a:t>
            </a:r>
            <a:r>
              <a:rPr sz="1468" b="1" spc="-26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60" dirty="0">
                <a:latin typeface="Trebuchet MS"/>
                <a:ea typeface="+mn-ea"/>
                <a:cs typeface="Trebuchet MS"/>
              </a:rPr>
              <a:t>建筑</a:t>
            </a:r>
            <a:endParaRPr sz="1468" dirty="0">
              <a:latin typeface="Trebuchet MS"/>
              <a:ea typeface="+mn-ea"/>
              <a:cs typeface="Trebuchet MS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9ED9C33-E89F-415B-9FBE-C891225F9FE2}"/>
              </a:ext>
            </a:extLst>
          </p:cNvPr>
          <p:cNvSpPr/>
          <p:nvPr/>
        </p:nvSpPr>
        <p:spPr>
          <a:xfrm>
            <a:off x="1052513" y="730250"/>
            <a:ext cx="4044950" cy="2087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1CBBAF53-0BD4-4B6E-9F05-884F2AB83439}"/>
              </a:ext>
            </a:extLst>
          </p:cNvPr>
          <p:cNvSpPr txBox="1"/>
          <p:nvPr/>
        </p:nvSpPr>
        <p:spPr>
          <a:xfrm>
            <a:off x="1068388" y="2844800"/>
            <a:ext cx="4013200" cy="241300"/>
          </a:xfrm>
          <a:prstGeom prst="rect">
            <a:avLst/>
          </a:prstGeom>
        </p:spPr>
        <p:txBody>
          <a:bodyPr lIns="0" tIns="15256" rIns="0" bIns="0">
            <a:spAutoFit/>
          </a:bodyPr>
          <a:lstStyle/>
          <a:p>
            <a:pPr marL="16951" eaLnBrk="1" fontAlgn="auto" hangingPunct="1">
              <a:spcBef>
                <a:spcPts val="120"/>
              </a:spcBef>
              <a:spcAft>
                <a:spcPts val="0"/>
              </a:spcAft>
              <a:defRPr/>
            </a:pPr>
            <a:r>
              <a:rPr sz="1468" spc="13" dirty="0">
                <a:latin typeface="Calibri"/>
                <a:ea typeface="+mn-ea"/>
                <a:cs typeface="Calibri"/>
              </a:rPr>
              <a:t>的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7" dirty="0">
                <a:latin typeface="Calibri"/>
                <a:ea typeface="+mn-ea"/>
                <a:cs typeface="Calibri"/>
              </a:rPr>
              <a:t>客户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13" dirty="0">
                <a:latin typeface="Calibri"/>
                <a:ea typeface="+mn-ea"/>
                <a:cs typeface="Calibri"/>
              </a:rPr>
              <a:t>问题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20" dirty="0">
                <a:latin typeface="Calibri"/>
                <a:ea typeface="+mn-ea"/>
                <a:cs typeface="Calibri"/>
              </a:rPr>
              <a:t>一个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20" dirty="0">
                <a:latin typeface="Calibri"/>
                <a:ea typeface="+mn-ea"/>
                <a:cs typeface="Calibri"/>
              </a:rPr>
              <a:t>叫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没有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7" dirty="0">
                <a:latin typeface="Calibri"/>
                <a:ea typeface="+mn-ea"/>
                <a:cs typeface="Calibri"/>
              </a:rPr>
              <a:t>等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-13" dirty="0">
                <a:latin typeface="Calibri"/>
                <a:ea typeface="+mn-ea"/>
                <a:cs typeface="Calibri"/>
              </a:rPr>
              <a:t>为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的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结果</a:t>
            </a:r>
            <a:endParaRPr sz="1468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3B992D2B-130F-4B3D-819B-A5FBEAFD62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57435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异步体系结构-工作人员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7357AB5-F841-41AE-8AB8-1C50DC9CEBF3}"/>
              </a:ext>
            </a:extLst>
          </p:cNvPr>
          <p:cNvSpPr/>
          <p:nvPr/>
        </p:nvSpPr>
        <p:spPr>
          <a:xfrm>
            <a:off x="368300" y="9255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21A8F14-3291-4181-9DB8-CD61012DE1CB}"/>
              </a:ext>
            </a:extLst>
          </p:cNvPr>
          <p:cNvSpPr/>
          <p:nvPr/>
        </p:nvSpPr>
        <p:spPr>
          <a:xfrm>
            <a:off x="368300" y="12065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4536595-23BE-4659-AA59-55B56FFC7437}"/>
              </a:ext>
            </a:extLst>
          </p:cNvPr>
          <p:cNvSpPr/>
          <p:nvPr/>
        </p:nvSpPr>
        <p:spPr>
          <a:xfrm>
            <a:off x="368300" y="14859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5DCF588-F10C-4DE2-9098-48604EFE7D26}"/>
              </a:ext>
            </a:extLst>
          </p:cNvPr>
          <p:cNvSpPr/>
          <p:nvPr/>
        </p:nvSpPr>
        <p:spPr>
          <a:xfrm>
            <a:off x="117475" y="2047875"/>
            <a:ext cx="5916613" cy="258763"/>
          </a:xfrm>
          <a:custGeom>
            <a:avLst/>
            <a:gdLst/>
            <a:ahLst/>
            <a:cxnLst/>
            <a:rect l="l" t="t" r="r" b="b"/>
            <a:pathLst>
              <a:path w="4432935" h="19367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3526"/>
                </a:lnTo>
                <a:lnTo>
                  <a:pt x="4432566" y="193526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7073BB31-0D54-4EDE-887B-6DFFDE6079A0}"/>
              </a:ext>
            </a:extLst>
          </p:cNvPr>
          <p:cNvSpPr/>
          <p:nvPr/>
        </p:nvSpPr>
        <p:spPr>
          <a:xfrm>
            <a:off x="117475" y="2289175"/>
            <a:ext cx="5916613" cy="68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64E66295-2FA0-41E5-B870-9636A0FE1FEB}"/>
              </a:ext>
            </a:extLst>
          </p:cNvPr>
          <p:cNvSpPr/>
          <p:nvPr/>
        </p:nvSpPr>
        <p:spPr>
          <a:xfrm>
            <a:off x="184150" y="2779713"/>
            <a:ext cx="136525" cy="134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A2A94038-40D2-4857-A837-D3AEAE5C1C37}"/>
              </a:ext>
            </a:extLst>
          </p:cNvPr>
          <p:cNvSpPr/>
          <p:nvPr/>
        </p:nvSpPr>
        <p:spPr>
          <a:xfrm>
            <a:off x="252413" y="2762250"/>
            <a:ext cx="5848350" cy="15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EC2A436F-2986-4BE8-A0D3-4F2F2181B3D8}"/>
              </a:ext>
            </a:extLst>
          </p:cNvPr>
          <p:cNvSpPr/>
          <p:nvPr/>
        </p:nvSpPr>
        <p:spPr>
          <a:xfrm>
            <a:off x="6034088" y="2106613"/>
            <a:ext cx="66675" cy="67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12738AF5-4267-4D8B-A616-B064251F4039}"/>
              </a:ext>
            </a:extLst>
          </p:cNvPr>
          <p:cNvSpPr/>
          <p:nvPr/>
        </p:nvSpPr>
        <p:spPr>
          <a:xfrm>
            <a:off x="117475" y="2349500"/>
            <a:ext cx="5916613" cy="496888"/>
          </a:xfrm>
          <a:custGeom>
            <a:avLst/>
            <a:gdLst/>
            <a:ahLst/>
            <a:cxnLst/>
            <a:rect l="l" t="t" r="r" b="b"/>
            <a:pathLst>
              <a:path w="4432935" h="373380">
                <a:moveTo>
                  <a:pt x="4432566" y="0"/>
                </a:moveTo>
                <a:lnTo>
                  <a:pt x="0" y="0"/>
                </a:lnTo>
                <a:lnTo>
                  <a:pt x="0" y="322351"/>
                </a:lnTo>
                <a:lnTo>
                  <a:pt x="4008" y="342076"/>
                </a:lnTo>
                <a:lnTo>
                  <a:pt x="14922" y="358228"/>
                </a:lnTo>
                <a:lnTo>
                  <a:pt x="31075" y="369143"/>
                </a:lnTo>
                <a:lnTo>
                  <a:pt x="50800" y="373151"/>
                </a:lnTo>
                <a:lnTo>
                  <a:pt x="4381765" y="373151"/>
                </a:lnTo>
                <a:lnTo>
                  <a:pt x="4401490" y="369143"/>
                </a:lnTo>
                <a:lnTo>
                  <a:pt x="4417643" y="358228"/>
                </a:lnTo>
                <a:lnTo>
                  <a:pt x="4428558" y="342076"/>
                </a:lnTo>
                <a:lnTo>
                  <a:pt x="4432566" y="322351"/>
                </a:lnTo>
                <a:lnTo>
                  <a:pt x="4432566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22A8CAC-8EC6-4306-8E2D-A26262F96B6B}"/>
              </a:ext>
            </a:extLst>
          </p:cNvPr>
          <p:cNvSpPr/>
          <p:nvPr/>
        </p:nvSpPr>
        <p:spPr>
          <a:xfrm>
            <a:off x="6034088" y="2157413"/>
            <a:ext cx="0" cy="647700"/>
          </a:xfrm>
          <a:custGeom>
            <a:avLst/>
            <a:gdLst/>
            <a:ahLst/>
            <a:cxnLst/>
            <a:rect l="l" t="t" r="r" b="b"/>
            <a:pathLst>
              <a:path h="484505">
                <a:moveTo>
                  <a:pt x="0" y="484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2E5E4A97-9AC8-40C0-96F2-88517C66BD5F}"/>
              </a:ext>
            </a:extLst>
          </p:cNvPr>
          <p:cNvSpPr/>
          <p:nvPr/>
        </p:nvSpPr>
        <p:spPr>
          <a:xfrm>
            <a:off x="6034088" y="2141538"/>
            <a:ext cx="0" cy="15875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03BAC19E-4895-43FE-93BE-C80D9385AD10}"/>
              </a:ext>
            </a:extLst>
          </p:cNvPr>
          <p:cNvSpPr/>
          <p:nvPr/>
        </p:nvSpPr>
        <p:spPr>
          <a:xfrm>
            <a:off x="6034088" y="2124075"/>
            <a:ext cx="0" cy="17463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52C26F6A-C617-41B2-B83F-F9E0F381FA70}"/>
              </a:ext>
            </a:extLst>
          </p:cNvPr>
          <p:cNvSpPr/>
          <p:nvPr/>
        </p:nvSpPr>
        <p:spPr>
          <a:xfrm>
            <a:off x="6034088" y="2106613"/>
            <a:ext cx="0" cy="17462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8624" name="object 32">
            <a:extLst>
              <a:ext uri="{FF2B5EF4-FFF2-40B4-BE49-F238E27FC236}">
                <a16:creationId xmlns:a16="http://schemas.microsoft.com/office/drawing/2014/main" id="{0A8268AD-335D-4006-B0FC-D75E52EF5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482600"/>
            <a:ext cx="5678488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异步工作者体系结构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客户端不等待处理结束</a:t>
            </a:r>
          </a:p>
          <a:p>
            <a:pPr eaLnBrk="1" hangingPunct="1">
              <a:spcBef>
                <a:spcPts val="438"/>
              </a:spcBef>
            </a:pPr>
            <a:r>
              <a:rPr lang="zh-CN" altLang="zh-CN" sz="1400"/>
              <a:t>即不跟踪结果</a:t>
            </a: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如果工作人员失败, 则当前处理的所有请求都将失败</a:t>
            </a:r>
          </a:p>
          <a:p>
            <a:pPr eaLnBrk="1" hangingPunct="1"/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125"/>
              </a:spcBef>
            </a:pPr>
            <a:r>
              <a:rPr lang="zh-CN" altLang="zh-CN" sz="1600">
                <a:solidFill>
                  <a:srgbClr val="3333B2"/>
                </a:solidFill>
              </a:rPr>
              <a:t>队列动机</a:t>
            </a:r>
            <a:endParaRPr lang="zh-CN" altLang="zh-CN" sz="1600"/>
          </a:p>
          <a:p>
            <a:pPr eaLnBrk="1" hangingPunct="1">
              <a:lnSpc>
                <a:spcPct val="103000"/>
              </a:lnSpc>
              <a:spcBef>
                <a:spcPts val="350"/>
              </a:spcBef>
            </a:pPr>
            <a:r>
              <a:rPr lang="zh-CN" altLang="zh-CN" sz="1400"/>
              <a:t>引入一个新组件来跟踪请求的处理, 例如排队系统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50A6C0D8-9C0B-4BB3-BB90-25906A0F9E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3975"/>
            <a:ext cx="60198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异步体系结构-队列和工作人员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AC41FA9-6A1D-4C94-B4DF-93621D48D6EE}"/>
              </a:ext>
            </a:extLst>
          </p:cNvPr>
          <p:cNvSpPr txBox="1"/>
          <p:nvPr/>
        </p:nvSpPr>
        <p:spPr>
          <a:xfrm>
            <a:off x="127000" y="815975"/>
            <a:ext cx="3554413" cy="241300"/>
          </a:xfrm>
          <a:prstGeom prst="rect">
            <a:avLst/>
          </a:prstGeom>
        </p:spPr>
        <p:txBody>
          <a:bodyPr lIns="0" tIns="15256" rIns="0" bIns="0">
            <a:spAutoFit/>
          </a:bodyPr>
          <a:lstStyle/>
          <a:p>
            <a:pPr marL="16951" eaLnBrk="1" fontAlgn="auto" hangingPunct="1">
              <a:spcBef>
                <a:spcPts val="120"/>
              </a:spcBef>
              <a:spcAft>
                <a:spcPts val="0"/>
              </a:spcAft>
              <a:defRPr/>
            </a:pPr>
            <a:r>
              <a:rPr sz="1468" b="1" spc="-40" dirty="0">
                <a:latin typeface="Trebuchet MS"/>
                <a:ea typeface="+mn-ea"/>
                <a:cs typeface="Trebuchet MS"/>
              </a:rPr>
              <a:t>异步</a:t>
            </a:r>
            <a:r>
              <a:rPr sz="1468" b="1" spc="-152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60" dirty="0">
                <a:latin typeface="Trebuchet MS"/>
                <a:ea typeface="+mn-ea"/>
                <a:cs typeface="Trebuchet MS"/>
              </a:rPr>
              <a:t>队列</a:t>
            </a:r>
            <a:r>
              <a:rPr sz="1468" b="1" spc="-152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67" dirty="0">
                <a:latin typeface="Trebuchet MS"/>
                <a:ea typeface="+mn-ea"/>
                <a:cs typeface="Trebuchet MS"/>
              </a:rPr>
              <a:t>&amp;</a:t>
            </a:r>
            <a:r>
              <a:rPr sz="1468" b="1" spc="-152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53" dirty="0">
                <a:latin typeface="Trebuchet MS"/>
                <a:ea typeface="+mn-ea"/>
                <a:cs typeface="Trebuchet MS"/>
              </a:rPr>
              <a:t>工人</a:t>
            </a:r>
            <a:r>
              <a:rPr sz="1468" b="1" spc="-152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60" dirty="0">
                <a:latin typeface="Trebuchet MS"/>
                <a:ea typeface="+mn-ea"/>
                <a:cs typeface="Trebuchet MS"/>
              </a:rPr>
              <a:t>建筑</a:t>
            </a:r>
            <a:endParaRPr sz="1468" dirty="0">
              <a:latin typeface="Trebuchet MS"/>
              <a:ea typeface="+mn-ea"/>
              <a:cs typeface="Trebuchet MS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6DBABC4-071A-4812-8272-851A9D2F5707}"/>
              </a:ext>
            </a:extLst>
          </p:cNvPr>
          <p:cNvSpPr/>
          <p:nvPr/>
        </p:nvSpPr>
        <p:spPr>
          <a:xfrm>
            <a:off x="1052513" y="639763"/>
            <a:ext cx="4044950" cy="2087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69637" name="object 21">
            <a:extLst>
              <a:ext uri="{FF2B5EF4-FFF2-40B4-BE49-F238E27FC236}">
                <a16:creationId xmlns:a16="http://schemas.microsoft.com/office/drawing/2014/main" id="{852ED947-E9E7-4E41-AB73-1E264A4D8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2754313"/>
            <a:ext cx="5643563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23" rIns="0" bIns="0">
            <a:spAutoFit/>
          </a:bodyPr>
          <a:lstStyle>
            <a:lvl1pPr marL="2489200" indent="-24733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75"/>
              </a:spcBef>
            </a:pPr>
            <a:r>
              <a:rPr lang="zh-CN" altLang="zh-CN" sz="1400"/>
              <a:t>客户端将请求放入队列中, 工作人员轮询队列中的请求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51249D1-FD9A-4F92-927B-50C5A9C91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8" y="53975"/>
            <a:ext cx="6138862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异步体系结构-队列和工作人员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0A1CB5C-D408-4C79-B977-78463389F511}"/>
              </a:ext>
            </a:extLst>
          </p:cNvPr>
          <p:cNvSpPr/>
          <p:nvPr/>
        </p:nvSpPr>
        <p:spPr>
          <a:xfrm>
            <a:off x="368300" y="8255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1504DF6-FAF3-4F24-A84F-C32B4E32FFF3}"/>
              </a:ext>
            </a:extLst>
          </p:cNvPr>
          <p:cNvSpPr/>
          <p:nvPr/>
        </p:nvSpPr>
        <p:spPr>
          <a:xfrm>
            <a:off x="368300" y="11049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1512CE97-FAEB-488F-AC59-E21C9608A44A}"/>
              </a:ext>
            </a:extLst>
          </p:cNvPr>
          <p:cNvSpPr/>
          <p:nvPr/>
        </p:nvSpPr>
        <p:spPr>
          <a:xfrm>
            <a:off x="368300" y="1614488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AA7100F-2605-4EA8-A9FC-D967307E7BEA}"/>
              </a:ext>
            </a:extLst>
          </p:cNvPr>
          <p:cNvSpPr/>
          <p:nvPr/>
        </p:nvSpPr>
        <p:spPr>
          <a:xfrm>
            <a:off x="368300" y="1895475"/>
            <a:ext cx="93663" cy="93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FE687B76-70CA-4DB7-B682-EDFF5A79029F}"/>
              </a:ext>
            </a:extLst>
          </p:cNvPr>
          <p:cNvSpPr/>
          <p:nvPr/>
        </p:nvSpPr>
        <p:spPr>
          <a:xfrm>
            <a:off x="368300" y="217646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0664" name="object 24">
            <a:extLst>
              <a:ext uri="{FF2B5EF4-FFF2-40B4-BE49-F238E27FC236}">
                <a16:creationId xmlns:a16="http://schemas.microsoft.com/office/drawing/2014/main" id="{ABCEE442-C481-4A9A-8E75-B7B6332A3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542925"/>
            <a:ext cx="5556250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队列和工作人员体系结构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客户端与通过队列组件进行的工作分离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</a:pPr>
            <a:r>
              <a:rPr lang="zh-CN" altLang="zh-CN" sz="1400"/>
              <a:t>队列组件 (通常) 负责跟踪请求的状态</a:t>
            </a: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队列的大小取决于当前负载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如果某个工作人员失败, 则请求将被重新放回队列的默认体系结构选择中, 用于许多分布式系统</a:t>
            </a:r>
          </a:p>
          <a:p>
            <a:pPr eaLnBrk="1" hangingPunct="1">
              <a:spcBef>
                <a:spcPts val="63"/>
              </a:spcBef>
            </a:pPr>
            <a:endParaRPr lang="zh-CN" altLang="zh-CN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3000"/>
              </a:lnSpc>
            </a:pPr>
            <a:r>
              <a:rPr lang="zh-CN" altLang="zh-CN" sz="1400"/>
              <a:t>注意: 通常, 队列本身可能被分发, 并且可能存储请求 (例如在数据库中)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2DAA2B8-5D41-4D36-BDBB-3592B600C4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9850"/>
            <a:ext cx="26447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20" dirty="0"/>
              <a:t>解决 方案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0A292A2D-EE98-49AD-B15B-FE9DD71304B9}"/>
              </a:ext>
            </a:extLst>
          </p:cNvPr>
          <p:cNvSpPr/>
          <p:nvPr/>
        </p:nvSpPr>
        <p:spPr>
          <a:xfrm>
            <a:off x="292100" y="1103313"/>
            <a:ext cx="163513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18CA9BE-BCF4-428D-BAA8-40828B3D7292}"/>
              </a:ext>
            </a:extLst>
          </p:cNvPr>
          <p:cNvSpPr/>
          <p:nvPr/>
        </p:nvSpPr>
        <p:spPr>
          <a:xfrm>
            <a:off x="292100" y="1357313"/>
            <a:ext cx="163513" cy="16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A154E8A-BAC7-4B78-B24E-424FD6C9F005}"/>
              </a:ext>
            </a:extLst>
          </p:cNvPr>
          <p:cNvSpPr/>
          <p:nvPr/>
        </p:nvSpPr>
        <p:spPr>
          <a:xfrm>
            <a:off x="292100" y="1881188"/>
            <a:ext cx="163513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60EA83F-FA4A-4697-979C-310504AD8F53}"/>
              </a:ext>
            </a:extLst>
          </p:cNvPr>
          <p:cNvSpPr txBox="1"/>
          <p:nvPr/>
        </p:nvSpPr>
        <p:spPr>
          <a:xfrm>
            <a:off x="168275" y="703263"/>
            <a:ext cx="5270500" cy="2032000"/>
          </a:xfrm>
          <a:prstGeom prst="rect">
            <a:avLst/>
          </a:prstGeom>
        </p:spPr>
        <p:txBody>
          <a:bodyPr lIns="0" tIns="73735" rIns="0" bIns="0">
            <a:spAutoFit/>
          </a:bodyPr>
          <a:lstStyle/>
          <a:p>
            <a:pPr marL="16951" eaLnBrk="1" fontAlgn="auto" hangingPunct="1">
              <a:spcBef>
                <a:spcPts val="579"/>
              </a:spcBef>
              <a:spcAft>
                <a:spcPts val="0"/>
              </a:spcAft>
              <a:defRPr/>
            </a:pPr>
            <a:r>
              <a:rPr b="1" spc="-20" dirty="0">
                <a:latin typeface="Trebuchet MS"/>
                <a:ea typeface="+mn-ea"/>
                <a:cs typeface="Trebuchet MS"/>
              </a:rPr>
              <a:t>主要</a:t>
            </a:r>
            <a:r>
              <a:rPr b="1" spc="-160" dirty="0">
                <a:latin typeface="Trebuchet MS"/>
                <a:ea typeface="+mn-ea"/>
                <a:cs typeface="Trebuchet MS"/>
              </a:rPr>
              <a:t> </a:t>
            </a:r>
            <a:r>
              <a:rPr b="1" spc="-20" dirty="0">
                <a:latin typeface="Trebuchet MS"/>
                <a:ea typeface="+mn-ea"/>
                <a:cs typeface="Trebuchet MS"/>
              </a:rPr>
              <a:t>解决 方案</a:t>
            </a:r>
            <a:endParaRPr dirty="0">
              <a:latin typeface="Trebuchet MS"/>
              <a:ea typeface="+mn-ea"/>
              <a:cs typeface="Trebuchet MS"/>
            </a:endParaRPr>
          </a:p>
          <a:p>
            <a:pPr marL="386476" eaLnBrk="1" fontAlgn="auto" hangingPunct="1">
              <a:spcBef>
                <a:spcPts val="446"/>
              </a:spcBef>
              <a:spcAft>
                <a:spcPts val="0"/>
              </a:spcAft>
              <a:defRPr/>
            </a:pPr>
            <a:r>
              <a:rPr spc="-60" dirty="0">
                <a:latin typeface="Calibri"/>
                <a:ea typeface="+mn-ea"/>
                <a:cs typeface="Calibri"/>
              </a:rPr>
              <a:t>更</a:t>
            </a:r>
            <a:r>
              <a:rPr dirty="0">
                <a:latin typeface="Calibri"/>
                <a:ea typeface="+mn-ea"/>
                <a:cs typeface="Calibri"/>
              </a:rPr>
              <a:t>有效</a:t>
            </a:r>
            <a:r>
              <a:rPr spc="-40" dirty="0">
                <a:latin typeface="Calibri"/>
                <a:ea typeface="+mn-ea"/>
                <a:cs typeface="Calibri"/>
              </a:rPr>
              <a:t> </a:t>
            </a:r>
            <a:r>
              <a:rPr spc="13" dirty="0">
                <a:latin typeface="Calibri"/>
                <a:ea typeface="+mn-ea"/>
                <a:cs typeface="Calibri"/>
              </a:rPr>
              <a:t>算法</a:t>
            </a:r>
            <a:endParaRPr dirty="0">
              <a:latin typeface="Calibri"/>
              <a:ea typeface="+mn-ea"/>
              <a:cs typeface="Calibri"/>
            </a:endParaRPr>
          </a:p>
          <a:p>
            <a:pPr marL="386476" eaLnBrk="1" fontAlgn="auto" hangingPunct="1">
              <a:spcBef>
                <a:spcPts val="227"/>
              </a:spcBef>
              <a:spcAft>
                <a:spcPts val="0"/>
              </a:spcAft>
              <a:defRPr/>
            </a:pPr>
            <a:r>
              <a:rPr dirty="0">
                <a:latin typeface="Calibri"/>
                <a:ea typeface="+mn-ea"/>
                <a:cs typeface="Calibri"/>
              </a:rPr>
              <a:t>使用</a:t>
            </a:r>
            <a:r>
              <a:rPr spc="-13" dirty="0">
                <a:latin typeface="Calibri"/>
                <a:ea typeface="+mn-ea"/>
                <a:cs typeface="Calibri"/>
              </a:rPr>
              <a:t>更快</a:t>
            </a:r>
            <a:r>
              <a:rPr dirty="0">
                <a:latin typeface="Calibri"/>
                <a:ea typeface="+mn-ea"/>
                <a:cs typeface="Calibri"/>
              </a:rPr>
              <a:t>硬件 (如更强大的</a:t>
            </a:r>
            <a:r>
              <a:rPr spc="-127" dirty="0">
                <a:latin typeface="Calibri"/>
                <a:ea typeface="+mn-ea"/>
                <a:cs typeface="Calibri"/>
              </a:rPr>
              <a:t> </a:t>
            </a:r>
            <a:r>
              <a:rPr spc="13" dirty="0">
                <a:latin typeface="Calibri"/>
                <a:ea typeface="+mn-ea"/>
                <a:cs typeface="Calibri"/>
              </a:rPr>
              <a:t>机</a:t>
            </a:r>
            <a:endParaRPr dirty="0">
              <a:latin typeface="Calibri"/>
              <a:ea typeface="+mn-ea"/>
              <a:cs typeface="Calibri"/>
            </a:endParaRPr>
          </a:p>
          <a:p>
            <a:pPr marL="572932" eaLnBrk="1" fontAlgn="auto" hangingPunct="1">
              <a:spcBef>
                <a:spcPts val="234"/>
              </a:spcBef>
              <a:spcAft>
                <a:spcPts val="0"/>
              </a:spcAft>
              <a:defRPr/>
            </a:pPr>
            <a:r>
              <a:rPr sz="1600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600" spc="33" dirty="0">
                <a:latin typeface="Calibri"/>
                <a:ea typeface="+mn-ea"/>
                <a:cs typeface="Calibri"/>
              </a:rPr>
              <a:t>规模</a:t>
            </a:r>
            <a:r>
              <a:rPr sz="1600" spc="20" dirty="0">
                <a:latin typeface="Calibri"/>
                <a:ea typeface="+mn-ea"/>
                <a:cs typeface="Calibri"/>
              </a:rPr>
              <a:t> </a:t>
            </a:r>
            <a:r>
              <a:rPr sz="1600" spc="7" dirty="0">
                <a:latin typeface="Calibri"/>
                <a:ea typeface="+mn-ea"/>
                <a:cs typeface="Calibri"/>
              </a:rPr>
              <a:t>垂直</a:t>
            </a:r>
            <a:endParaRPr sz="1600" dirty="0">
              <a:latin typeface="Calibri"/>
              <a:ea typeface="+mn-ea"/>
              <a:cs typeface="Calibri"/>
            </a:endParaRPr>
          </a:p>
          <a:p>
            <a:pPr marL="386476" eaLnBrk="1" fontAlgn="auto" hangingPunct="1">
              <a:spcBef>
                <a:spcPts val="527"/>
              </a:spcBef>
              <a:spcAft>
                <a:spcPts val="0"/>
              </a:spcAft>
              <a:defRPr/>
            </a:pPr>
            <a:r>
              <a:rPr dirty="0">
                <a:latin typeface="Calibri"/>
                <a:ea typeface="+mn-ea"/>
                <a:cs typeface="Calibri"/>
              </a:rPr>
              <a:t>添加更多</a:t>
            </a:r>
            <a:r>
              <a:rPr spc="-100" dirty="0">
                <a:latin typeface="Calibri"/>
                <a:ea typeface="+mn-ea"/>
                <a:cs typeface="Calibri"/>
              </a:rPr>
              <a:t> </a:t>
            </a:r>
            <a:r>
              <a:rPr spc="13" dirty="0">
                <a:latin typeface="Calibri"/>
                <a:ea typeface="+mn-ea"/>
                <a:cs typeface="Calibri"/>
              </a:rPr>
              <a:t>机器</a:t>
            </a:r>
            <a:endParaRPr dirty="0">
              <a:latin typeface="Calibri"/>
              <a:ea typeface="+mn-ea"/>
              <a:cs typeface="Calibri"/>
            </a:endParaRPr>
          </a:p>
          <a:p>
            <a:pPr marL="572932" eaLnBrk="1" fontAlgn="auto" hangingPunct="1">
              <a:lnSpc>
                <a:spcPts val="1602"/>
              </a:lnSpc>
              <a:spcBef>
                <a:spcPts val="234"/>
              </a:spcBef>
              <a:spcAft>
                <a:spcPts val="0"/>
              </a:spcAft>
              <a:defRPr/>
            </a:pPr>
            <a:r>
              <a:rPr sz="1600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600" spc="33" dirty="0">
                <a:latin typeface="Calibri"/>
                <a:ea typeface="+mn-ea"/>
                <a:cs typeface="Calibri"/>
              </a:rPr>
              <a:t>规模</a:t>
            </a:r>
            <a:r>
              <a:rPr sz="1600" spc="7" dirty="0">
                <a:latin typeface="Calibri"/>
                <a:ea typeface="+mn-ea"/>
                <a:cs typeface="Calibri"/>
              </a:rPr>
              <a:t>水平</a:t>
            </a:r>
            <a:r>
              <a:rPr sz="1600" spc="13" dirty="0">
                <a:latin typeface="Calibri"/>
                <a:ea typeface="+mn-ea"/>
                <a:cs typeface="Calibri"/>
              </a:rPr>
              <a:t>(缩放</a:t>
            </a:r>
            <a:r>
              <a:rPr sz="1600" spc="-100" dirty="0">
                <a:latin typeface="Calibri"/>
                <a:ea typeface="+mn-ea"/>
                <a:cs typeface="Calibri"/>
              </a:rPr>
              <a:t> </a:t>
            </a:r>
            <a:r>
              <a:rPr sz="1600" dirty="0">
                <a:latin typeface="Calibri"/>
                <a:ea typeface="+mn-ea"/>
                <a:cs typeface="Calibri"/>
              </a:rPr>
              <a:t>出</a:t>
            </a:r>
          </a:p>
          <a:p>
            <a:pPr marL="572932" eaLnBrk="1" fontAlgn="auto" hangingPunct="1">
              <a:lnSpc>
                <a:spcPts val="160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600" spc="7" dirty="0">
                <a:latin typeface="Calibri"/>
                <a:ea typeface="+mn-ea"/>
                <a:cs typeface="Calibri"/>
              </a:rPr>
              <a:t>并行</a:t>
            </a:r>
            <a:r>
              <a:rPr sz="1600" spc="13" dirty="0">
                <a:latin typeface="Calibri"/>
                <a:ea typeface="+mn-ea"/>
                <a:cs typeface="Calibri"/>
              </a:rPr>
              <a:t>计算</a:t>
            </a:r>
            <a:r>
              <a:rPr sz="1600" spc="7" dirty="0">
                <a:latin typeface="Calibri"/>
                <a:ea typeface="+mn-ea"/>
                <a:cs typeface="Calibri"/>
              </a:rPr>
              <a:t>分布式</a:t>
            </a:r>
            <a:r>
              <a:rPr sz="1600" spc="-93" dirty="0">
                <a:latin typeface="Calibri"/>
                <a:ea typeface="+mn-ea"/>
                <a:cs typeface="Calibri"/>
              </a:rPr>
              <a:t> </a:t>
            </a:r>
            <a:r>
              <a:rPr sz="1600" spc="13" dirty="0">
                <a:latin typeface="Calibri"/>
                <a:ea typeface="+mn-ea"/>
                <a:cs typeface="Calibri"/>
              </a:rPr>
              <a:t>计算</a:t>
            </a:r>
            <a:endParaRPr sz="1600" dirty="0">
              <a:latin typeface="Calibri"/>
              <a:ea typeface="+mn-ea"/>
              <a:cs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4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119C9DC-794C-41C2-A371-0000845C87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61245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异步体系结构-队列和工作人员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90305F7-8BC7-417F-91F1-F92F3EBDCF42}"/>
              </a:ext>
            </a:extLst>
          </p:cNvPr>
          <p:cNvSpPr/>
          <p:nvPr/>
        </p:nvSpPr>
        <p:spPr>
          <a:xfrm>
            <a:off x="368300" y="65722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91FB5E0-0DBA-4F9C-B7D3-242992AF37A5}"/>
              </a:ext>
            </a:extLst>
          </p:cNvPr>
          <p:cNvSpPr/>
          <p:nvPr/>
        </p:nvSpPr>
        <p:spPr>
          <a:xfrm>
            <a:off x="368300" y="1585913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1AA0433-F122-4CF6-9428-BA3E47B9DA20}"/>
              </a:ext>
            </a:extLst>
          </p:cNvPr>
          <p:cNvSpPr/>
          <p:nvPr/>
        </p:nvSpPr>
        <p:spPr>
          <a:xfrm>
            <a:off x="368300" y="213677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3B299FF-6FD2-46C3-8840-ABFA0C698350}"/>
              </a:ext>
            </a:extLst>
          </p:cNvPr>
          <p:cNvSpPr/>
          <p:nvPr/>
        </p:nvSpPr>
        <p:spPr>
          <a:xfrm>
            <a:off x="368300" y="2619375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1687" name="object 23">
            <a:extLst>
              <a:ext uri="{FF2B5EF4-FFF2-40B4-BE49-F238E27FC236}">
                <a16:creationId xmlns:a16="http://schemas.microsoft.com/office/drawing/2014/main" id="{ED6E5B24-EAF3-4281-8DCD-8C5AE3E5A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547688"/>
            <a:ext cx="5421313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61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63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队列和工作结构方面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spcBef>
                <a:spcPts val="238"/>
              </a:spcBef>
            </a:pPr>
            <a:r>
              <a:rPr lang="zh-CN" altLang="zh-CN" sz="1400"/>
              <a:t>工人/申请人数可能会有所不同</a:t>
            </a:r>
          </a:p>
          <a:p>
            <a:pPr eaLnBrk="1" hangingPunct="1">
              <a:lnSpc>
                <a:spcPts val="1600"/>
              </a:lnSpc>
              <a:spcBef>
                <a:spcPts val="238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单用户与多用户队列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多个独立的工作人员执行相同的代码 vs。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每个工人都有不同的任务。</a:t>
            </a:r>
          </a:p>
          <a:p>
            <a:pPr eaLnBrk="1" hangingPunct="1">
              <a:spcBef>
                <a:spcPts val="525"/>
              </a:spcBef>
            </a:pPr>
            <a:r>
              <a:rPr lang="zh-CN" altLang="zh-CN" sz="1400"/>
              <a:t>通常, 队列是 FIFO (先进, 先出)</a:t>
            </a:r>
          </a:p>
          <a:p>
            <a:pPr eaLnBrk="1" hangingPunct="1">
              <a:spcBef>
                <a:spcPts val="238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一些具有较高优先级的队列支持项</a:t>
            </a:r>
          </a:p>
          <a:p>
            <a:pPr eaLnBrk="1" hangingPunct="1">
              <a:lnSpc>
                <a:spcPct val="103000"/>
              </a:lnSpc>
              <a:spcBef>
                <a:spcPts val="700"/>
              </a:spcBef>
            </a:pPr>
            <a:r>
              <a:rPr lang="zh-CN" altLang="zh-CN" sz="1400"/>
              <a:t>在某些配置中, 应用程序负责跟踪状态</a:t>
            </a:r>
          </a:p>
          <a:p>
            <a:pPr eaLnBrk="1" hangingPunct="1">
              <a:lnSpc>
                <a:spcPts val="1600"/>
              </a:lnSpc>
              <a:spcBef>
                <a:spcPts val="425"/>
              </a:spcBef>
            </a:pPr>
            <a:r>
              <a:rPr lang="zh-CN" altLang="zh-CN" sz="1400"/>
              <a:t>典型的应用程序可能由多个层的队列和工作人员组成</a:t>
            </a:r>
          </a:p>
          <a:p>
            <a:pPr eaLnBrk="1" hangingPunct="1">
              <a:spcBef>
                <a:spcPts val="200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例如, 一个工人的输出作为输入到另一个队列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9BF4BF68-E2DE-41B2-8F31-26F153BA13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50" y="53975"/>
            <a:ext cx="61341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异步体系结构-队列和工作人员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766A844-820B-4648-88D3-2719893FC881}"/>
              </a:ext>
            </a:extLst>
          </p:cNvPr>
          <p:cNvSpPr/>
          <p:nvPr/>
        </p:nvSpPr>
        <p:spPr>
          <a:xfrm>
            <a:off x="368300" y="9223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9C21B53-6D33-41B0-A149-D454A7E9DA32}"/>
              </a:ext>
            </a:extLst>
          </p:cNvPr>
          <p:cNvSpPr/>
          <p:nvPr/>
        </p:nvSpPr>
        <p:spPr>
          <a:xfrm>
            <a:off x="368300" y="1201738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93F021D-184F-4F12-B9D7-2D7B2E830315}"/>
              </a:ext>
            </a:extLst>
          </p:cNvPr>
          <p:cNvSpPr/>
          <p:nvPr/>
        </p:nvSpPr>
        <p:spPr>
          <a:xfrm>
            <a:off x="368300" y="1455738"/>
            <a:ext cx="93663" cy="93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EB0EF64-9430-4C53-859A-9755D0E4E98C}"/>
              </a:ext>
            </a:extLst>
          </p:cNvPr>
          <p:cNvSpPr/>
          <p:nvPr/>
        </p:nvSpPr>
        <p:spPr>
          <a:xfrm>
            <a:off x="368300" y="1979613"/>
            <a:ext cx="93663" cy="93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0941643-5E10-4260-A08E-8A9992140691}"/>
              </a:ext>
            </a:extLst>
          </p:cNvPr>
          <p:cNvSpPr/>
          <p:nvPr/>
        </p:nvSpPr>
        <p:spPr>
          <a:xfrm>
            <a:off x="368300" y="2732088"/>
            <a:ext cx="93663" cy="95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2712" name="object 24">
            <a:extLst>
              <a:ext uri="{FF2B5EF4-FFF2-40B4-BE49-F238E27FC236}">
                <a16:creationId xmlns:a16="http://schemas.microsoft.com/office/drawing/2014/main" id="{45F77AEC-6C86-40E4-A8D8-BD84FCC1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36588"/>
            <a:ext cx="5365750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队列和工作人员属性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架构是简单的, 但不会发生简单的比赛条件</a:t>
            </a:r>
          </a:p>
          <a:p>
            <a:pPr eaLnBrk="1" hangingPunct="1">
              <a:spcBef>
                <a:spcPts val="238"/>
              </a:spcBef>
            </a:pPr>
            <a:r>
              <a:rPr lang="zh-CN" altLang="zh-CN" sz="1400"/>
              <a:t>分区可能很难实现</a:t>
            </a:r>
          </a:p>
          <a:p>
            <a:pPr eaLnBrk="1" hangingPunct="1">
              <a:spcBef>
                <a:spcPts val="238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容错能力差</a:t>
            </a:r>
          </a:p>
          <a:p>
            <a:pPr eaLnBrk="1" hangingPunct="1">
              <a:spcBef>
                <a:spcPts val="525"/>
              </a:spcBef>
            </a:pPr>
            <a:r>
              <a:rPr lang="zh-CN" altLang="zh-CN" sz="1400"/>
              <a:t>繁琐的构建</a:t>
            </a:r>
          </a:p>
          <a:p>
            <a:pPr eaLnBrk="1" hangingPunct="1">
              <a:spcBef>
                <a:spcPts val="238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serialisation/路由逻辑/队列监视等所需的大量代码。</a:t>
            </a:r>
          </a:p>
          <a:p>
            <a:pPr eaLnBrk="1" hangingPunct="1">
              <a:spcBef>
                <a:spcPts val="738"/>
              </a:spcBef>
            </a:pPr>
            <a:r>
              <a:rPr lang="zh-CN" altLang="zh-CN" sz="1400"/>
              <a:t>针对所有工作人员和队列的复杂部署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3EA68877-928B-4486-979D-1091CB04AA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63531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异步体系结构-流处理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93BFB3B-FD8E-4777-A1AD-DEF068A7A9F2}"/>
              </a:ext>
            </a:extLst>
          </p:cNvPr>
          <p:cNvSpPr/>
          <p:nvPr/>
        </p:nvSpPr>
        <p:spPr>
          <a:xfrm>
            <a:off x="368300" y="12319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C5FF1BE-33C2-4D78-BA62-1206A12EB967}"/>
              </a:ext>
            </a:extLst>
          </p:cNvPr>
          <p:cNvSpPr/>
          <p:nvPr/>
        </p:nvSpPr>
        <p:spPr>
          <a:xfrm>
            <a:off x="368300" y="175577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6BF11A9-3F5A-40BE-91FA-8B46668CA235}"/>
              </a:ext>
            </a:extLst>
          </p:cNvPr>
          <p:cNvSpPr txBox="1"/>
          <p:nvPr/>
        </p:nvSpPr>
        <p:spPr>
          <a:xfrm>
            <a:off x="168275" y="842963"/>
            <a:ext cx="5568950" cy="1481137"/>
          </a:xfrm>
          <a:prstGeom prst="rect">
            <a:avLst/>
          </a:prstGeom>
        </p:spPr>
        <p:txBody>
          <a:bodyPr lIns="0" tIns="46615" rIns="0" bIns="0">
            <a:spAutoFit/>
          </a:bodyPr>
          <a:lstStyle/>
          <a:p>
            <a:pPr marL="16951" eaLnBrk="1" fontAlgn="auto" hangingPunct="1">
              <a:spcBef>
                <a:spcPts val="367"/>
              </a:spcBef>
              <a:spcAft>
                <a:spcPts val="0"/>
              </a:spcAft>
              <a:defRPr/>
            </a:pPr>
            <a:r>
              <a:rPr sz="1468" b="1" spc="-40" dirty="0">
                <a:latin typeface="Trebuchet MS"/>
                <a:ea typeface="+mn-ea"/>
                <a:cs typeface="Trebuchet MS"/>
              </a:rPr>
              <a:t>流</a:t>
            </a:r>
            <a:r>
              <a:rPr sz="1468" b="1" spc="-16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33" dirty="0">
                <a:latin typeface="Trebuchet MS"/>
                <a:ea typeface="+mn-ea"/>
                <a:cs typeface="Trebuchet MS"/>
              </a:rPr>
              <a:t>处理</a:t>
            </a:r>
            <a:endParaRPr sz="1468">
              <a:latin typeface="Trebuchet MS"/>
              <a:ea typeface="+mn-ea"/>
              <a:cs typeface="Trebuchet MS"/>
            </a:endParaRPr>
          </a:p>
          <a:p>
            <a:pPr marL="386476" eaLnBrk="1" fontAlgn="auto" hangingPunct="1">
              <a:spcBef>
                <a:spcPts val="234"/>
              </a:spcBef>
              <a:spcAft>
                <a:spcPts val="0"/>
              </a:spcAft>
              <a:defRPr/>
            </a:pPr>
            <a:r>
              <a:rPr sz="1468" spc="13" dirty="0">
                <a:latin typeface="Calibri"/>
                <a:ea typeface="+mn-ea"/>
                <a:cs typeface="Calibri"/>
              </a:rPr>
              <a:t>的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队列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-120" dirty="0">
                <a:latin typeface="Calibri"/>
                <a:ea typeface="+mn-ea"/>
                <a:cs typeface="Calibri"/>
              </a:rPr>
              <a:t>&amp;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工人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建筑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20" dirty="0">
                <a:latin typeface="Calibri"/>
                <a:ea typeface="+mn-ea"/>
                <a:cs typeface="Calibri"/>
              </a:rPr>
              <a:t>可以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是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13" dirty="0">
                <a:latin typeface="Calibri"/>
                <a:ea typeface="+mn-ea"/>
                <a:cs typeface="Calibri"/>
              </a:rPr>
              <a:t>使用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-13" dirty="0">
                <a:latin typeface="Calibri"/>
                <a:ea typeface="+mn-ea"/>
                <a:cs typeface="Calibri"/>
              </a:rPr>
              <a:t>为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流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7" dirty="0">
                <a:latin typeface="Calibri"/>
                <a:ea typeface="+mn-ea"/>
                <a:cs typeface="Calibri"/>
              </a:rPr>
              <a:t>处理</a:t>
            </a:r>
            <a:endParaRPr sz="1468">
              <a:latin typeface="Calibri"/>
              <a:ea typeface="+mn-ea"/>
              <a:cs typeface="Calibri"/>
            </a:endParaRPr>
          </a:p>
          <a:p>
            <a:pPr marL="572932" eaLnBrk="1" fontAlgn="auto" hangingPunct="1">
              <a:spcBef>
                <a:spcPts val="234"/>
              </a:spcBef>
              <a:spcAft>
                <a:spcPts val="0"/>
              </a:spcAft>
              <a:defRPr/>
            </a:pPr>
            <a:r>
              <a:rPr sz="1201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335" spc="-7" dirty="0">
                <a:latin typeface="Calibri"/>
                <a:ea typeface="+mn-ea"/>
                <a:cs typeface="Calibri"/>
              </a:rPr>
              <a:t>不</a:t>
            </a:r>
            <a:r>
              <a:rPr sz="1335" spc="7" dirty="0">
                <a:latin typeface="Calibri"/>
                <a:ea typeface="+mn-ea"/>
                <a:cs typeface="Calibri"/>
              </a:rPr>
              <a:t>合适</a:t>
            </a:r>
            <a:r>
              <a:rPr sz="1335" spc="-7" dirty="0">
                <a:latin typeface="Calibri"/>
                <a:ea typeface="+mn-ea"/>
                <a:cs typeface="Calibri"/>
              </a:rPr>
              <a:t>为</a:t>
            </a:r>
            <a:r>
              <a:rPr sz="1335" dirty="0">
                <a:latin typeface="Calibri"/>
                <a:ea typeface="+mn-ea"/>
                <a:cs typeface="Calibri"/>
              </a:rPr>
              <a:t>实时</a:t>
            </a:r>
            <a:r>
              <a:rPr sz="1335" spc="13" dirty="0">
                <a:latin typeface="Calibri"/>
                <a:ea typeface="+mn-ea"/>
                <a:cs typeface="Calibri"/>
              </a:rPr>
              <a:t>应用</a:t>
            </a:r>
            <a:r>
              <a:rPr sz="1335" spc="7" dirty="0">
                <a:latin typeface="Calibri"/>
                <a:ea typeface="+mn-ea"/>
                <a:cs typeface="Calibri"/>
              </a:rPr>
              <a:t>由于</a:t>
            </a:r>
            <a:r>
              <a:rPr sz="1335" spc="-7" dirty="0">
                <a:latin typeface="Calibri"/>
                <a:ea typeface="+mn-ea"/>
                <a:cs typeface="Calibri"/>
              </a:rPr>
              <a:t>自</a:t>
            </a:r>
            <a:r>
              <a:rPr sz="1335" spc="13" dirty="0">
                <a:latin typeface="Calibri"/>
                <a:ea typeface="+mn-ea"/>
                <a:cs typeface="Calibri"/>
              </a:rPr>
              <a:t>延迟</a:t>
            </a:r>
            <a:r>
              <a:rPr sz="1335" dirty="0">
                <a:latin typeface="Calibri"/>
                <a:ea typeface="+mn-ea"/>
                <a:cs typeface="Calibri"/>
              </a:rPr>
              <a:t>从 "</a:t>
            </a:r>
            <a:r>
              <a:rPr sz="1335" spc="7" dirty="0">
                <a:latin typeface="Calibri"/>
                <a:ea typeface="+mn-ea"/>
                <a:cs typeface="Calibri"/>
              </a:rPr>
              <a:t>队列</a:t>
            </a:r>
            <a:endParaRPr sz="1335">
              <a:latin typeface="Calibri"/>
              <a:ea typeface="+mn-ea"/>
              <a:cs typeface="Calibri"/>
            </a:endParaRPr>
          </a:p>
          <a:p>
            <a:pPr marL="386476" eaLnBrk="1" fontAlgn="auto" hangingPunct="1">
              <a:spcBef>
                <a:spcPts val="527"/>
              </a:spcBef>
              <a:spcAft>
                <a:spcPts val="0"/>
              </a:spcAft>
              <a:defRPr/>
            </a:pPr>
            <a:r>
              <a:rPr sz="1468" spc="13" dirty="0">
                <a:latin typeface="Calibri"/>
                <a:ea typeface="+mn-ea"/>
                <a:cs typeface="Calibri"/>
              </a:rPr>
              <a:t>连续</a:t>
            </a:r>
            <a:r>
              <a:rPr sz="1468" dirty="0">
                <a:latin typeface="Calibri"/>
                <a:ea typeface="+mn-ea"/>
                <a:cs typeface="Calibri"/>
              </a:rPr>
              <a:t>流</a:t>
            </a:r>
            <a:r>
              <a:rPr sz="1468" spc="-7" dirty="0">
                <a:latin typeface="Calibri"/>
                <a:ea typeface="+mn-ea"/>
                <a:cs typeface="Calibri"/>
              </a:rPr>
              <a:t>的</a:t>
            </a:r>
            <a:r>
              <a:rPr sz="1468" spc="13" dirty="0">
                <a:latin typeface="Calibri"/>
                <a:ea typeface="+mn-ea"/>
                <a:cs typeface="Calibri"/>
              </a:rPr>
              <a:t>传入</a:t>
            </a:r>
            <a:r>
              <a:rPr sz="1468" spc="-207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请求</a:t>
            </a:r>
            <a:endParaRPr sz="1468">
              <a:latin typeface="Calibri"/>
              <a:ea typeface="+mn-ea"/>
              <a:cs typeface="Calibri"/>
            </a:endParaRPr>
          </a:p>
          <a:p>
            <a:pPr marL="572932" eaLnBrk="1" fontAlgn="auto" hangingPunct="1">
              <a:lnSpc>
                <a:spcPts val="1595"/>
              </a:lnSpc>
              <a:spcBef>
                <a:spcPts val="234"/>
              </a:spcBef>
              <a:spcAft>
                <a:spcPts val="0"/>
              </a:spcAft>
              <a:defRPr/>
            </a:pPr>
            <a:r>
              <a:rPr sz="1201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335" spc="-7" dirty="0">
                <a:latin typeface="Calibri"/>
                <a:ea typeface="+mn-ea"/>
                <a:cs typeface="Calibri"/>
              </a:rPr>
              <a:t>即。</a:t>
            </a:r>
            <a:r>
              <a:rPr sz="1335" dirty="0">
                <a:latin typeface="Calibri"/>
                <a:ea typeface="+mn-ea"/>
                <a:cs typeface="Calibri"/>
              </a:rPr>
              <a:t>的</a:t>
            </a:r>
            <a:r>
              <a:rPr sz="1335" spc="7" dirty="0">
                <a:latin typeface="Calibri"/>
                <a:ea typeface="+mn-ea"/>
                <a:cs typeface="Calibri"/>
              </a:rPr>
              <a:t>队列</a:t>
            </a:r>
            <a:r>
              <a:rPr sz="1335" spc="20" dirty="0">
                <a:latin typeface="Calibri"/>
                <a:ea typeface="+mn-ea"/>
                <a:cs typeface="Calibri"/>
              </a:rPr>
              <a:t>是</a:t>
            </a:r>
            <a:r>
              <a:rPr sz="1335" spc="7" dirty="0">
                <a:latin typeface="Calibri"/>
                <a:ea typeface="+mn-ea"/>
                <a:cs typeface="Calibri"/>
              </a:rPr>
              <a:t>永远</a:t>
            </a:r>
            <a:r>
              <a:rPr sz="1335" spc="-87" dirty="0">
                <a:latin typeface="Calibri"/>
                <a:ea typeface="+mn-ea"/>
                <a:cs typeface="Calibri"/>
              </a:rPr>
              <a:t> </a:t>
            </a:r>
            <a:r>
              <a:rPr sz="1335" spc="7" dirty="0">
                <a:latin typeface="Calibri"/>
                <a:ea typeface="+mn-ea"/>
                <a:cs typeface="Calibri"/>
              </a:rPr>
              <a:t>充满</a:t>
            </a:r>
            <a:endParaRPr sz="1335">
              <a:latin typeface="Calibri"/>
              <a:ea typeface="+mn-ea"/>
              <a:cs typeface="Calibri"/>
            </a:endParaRPr>
          </a:p>
          <a:p>
            <a:pPr marL="572932" eaLnBrk="1" fontAlgn="auto" hangingPunct="1">
              <a:lnSpc>
                <a:spcPts val="15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1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335" spc="-13" dirty="0">
                <a:latin typeface="Calibri"/>
                <a:ea typeface="+mn-ea"/>
                <a:cs typeface="Calibri"/>
              </a:rPr>
              <a:t>经常</a:t>
            </a:r>
            <a:r>
              <a:rPr sz="1335" dirty="0">
                <a:latin typeface="Calibri"/>
                <a:ea typeface="+mn-ea"/>
                <a:cs typeface="Calibri"/>
              </a:rPr>
              <a:t>这些反映事件</a:t>
            </a:r>
            <a:r>
              <a:rPr sz="1335" spc="13" dirty="0">
                <a:latin typeface="Calibri"/>
                <a:ea typeface="+mn-ea"/>
                <a:cs typeface="Calibri"/>
              </a:rPr>
              <a:t>在</a:t>
            </a:r>
            <a:r>
              <a:rPr sz="1335" spc="20" dirty="0">
                <a:latin typeface="Calibri"/>
                <a:ea typeface="+mn-ea"/>
                <a:cs typeface="Calibri"/>
              </a:rPr>
              <a:t>这样</a:t>
            </a:r>
            <a:r>
              <a:rPr sz="1335" spc="-194" dirty="0">
                <a:latin typeface="Calibri"/>
                <a:ea typeface="+mn-ea"/>
                <a:cs typeface="Calibri"/>
              </a:rPr>
              <a:t> </a:t>
            </a:r>
            <a:r>
              <a:rPr sz="1335" spc="7" dirty="0">
                <a:latin typeface="Calibri"/>
                <a:ea typeface="+mn-ea"/>
                <a:cs typeface="Calibri"/>
              </a:rPr>
              <a:t>设置</a:t>
            </a:r>
            <a:endParaRPr sz="1335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6CA23777-695D-43EC-B236-6EF6585AFC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62769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异步体系结构-流处理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454EEF2-19F5-419F-AF48-5BCBD61B60E6}"/>
              </a:ext>
            </a:extLst>
          </p:cNvPr>
          <p:cNvSpPr/>
          <p:nvPr/>
        </p:nvSpPr>
        <p:spPr>
          <a:xfrm>
            <a:off x="368300" y="131286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9D313C4-5B10-4826-9D2B-2652A31878D0}"/>
              </a:ext>
            </a:extLst>
          </p:cNvPr>
          <p:cNvSpPr/>
          <p:nvPr/>
        </p:nvSpPr>
        <p:spPr>
          <a:xfrm>
            <a:off x="368300" y="1836738"/>
            <a:ext cx="93663" cy="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4CCB462-2D34-4B50-92C0-0D931E17DC62}"/>
              </a:ext>
            </a:extLst>
          </p:cNvPr>
          <p:cNvSpPr txBox="1"/>
          <p:nvPr/>
        </p:nvSpPr>
        <p:spPr>
          <a:xfrm>
            <a:off x="168275" y="923925"/>
            <a:ext cx="4167188" cy="1276350"/>
          </a:xfrm>
          <a:prstGeom prst="rect">
            <a:avLst/>
          </a:prstGeom>
        </p:spPr>
        <p:txBody>
          <a:bodyPr lIns="0" tIns="46615" rIns="0" bIns="0">
            <a:spAutoFit/>
          </a:bodyPr>
          <a:lstStyle/>
          <a:p>
            <a:pPr marL="16951" eaLnBrk="1" fontAlgn="auto" hangingPunct="1">
              <a:spcBef>
                <a:spcPts val="367"/>
              </a:spcBef>
              <a:spcAft>
                <a:spcPts val="0"/>
              </a:spcAft>
              <a:defRPr/>
            </a:pPr>
            <a:r>
              <a:rPr sz="1468" b="1" spc="-67" dirty="0">
                <a:latin typeface="Trebuchet MS"/>
                <a:ea typeface="+mn-ea"/>
                <a:cs typeface="Trebuchet MS"/>
              </a:rPr>
              <a:t>两</a:t>
            </a:r>
            <a:r>
              <a:rPr sz="1468" b="1" spc="-16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33" dirty="0">
                <a:latin typeface="Trebuchet MS"/>
                <a:ea typeface="+mn-ea"/>
                <a:cs typeface="Trebuchet MS"/>
              </a:rPr>
              <a:t>基本</a:t>
            </a:r>
            <a:r>
              <a:rPr sz="1468" b="1" spc="-16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47" dirty="0">
                <a:latin typeface="Trebuchet MS"/>
                <a:ea typeface="+mn-ea"/>
                <a:cs typeface="Trebuchet MS"/>
              </a:rPr>
              <a:t>流</a:t>
            </a:r>
            <a:r>
              <a:rPr sz="1468" b="1" spc="-16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33" dirty="0">
                <a:latin typeface="Trebuchet MS"/>
                <a:ea typeface="+mn-ea"/>
                <a:cs typeface="Trebuchet MS"/>
              </a:rPr>
              <a:t>处理</a:t>
            </a:r>
            <a:r>
              <a:rPr sz="1468" b="1" spc="-16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33" dirty="0">
                <a:latin typeface="Trebuchet MS"/>
                <a:ea typeface="+mn-ea"/>
                <a:cs typeface="Trebuchet MS"/>
              </a:rPr>
              <a:t>类型</a:t>
            </a:r>
            <a:endParaRPr sz="1468">
              <a:latin typeface="Trebuchet MS"/>
              <a:ea typeface="+mn-ea"/>
              <a:cs typeface="Trebuchet MS"/>
            </a:endParaRPr>
          </a:p>
          <a:p>
            <a:pPr marL="386476" eaLnBrk="1" fontAlgn="auto" hangingPunct="1">
              <a:spcBef>
                <a:spcPts val="234"/>
              </a:spcBef>
              <a:spcAft>
                <a:spcPts val="0"/>
              </a:spcAft>
              <a:defRPr/>
            </a:pPr>
            <a:r>
              <a:rPr sz="1468" dirty="0">
                <a:latin typeface="Calibri"/>
                <a:ea typeface="+mn-ea"/>
                <a:cs typeface="Calibri"/>
              </a:rPr>
              <a:t>一次性</a:t>
            </a:r>
            <a:endParaRPr sz="1468">
              <a:latin typeface="Calibri"/>
              <a:ea typeface="+mn-ea"/>
              <a:cs typeface="Calibri"/>
            </a:endParaRPr>
          </a:p>
          <a:p>
            <a:pPr marL="572932" eaLnBrk="1" fontAlgn="auto" hangingPunct="1">
              <a:spcBef>
                <a:spcPts val="234"/>
              </a:spcBef>
              <a:spcAft>
                <a:spcPts val="0"/>
              </a:spcAft>
              <a:defRPr/>
            </a:pPr>
            <a:r>
              <a:rPr sz="1201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335" spc="33" dirty="0">
                <a:latin typeface="Calibri"/>
                <a:ea typeface="+mn-ea"/>
                <a:cs typeface="Calibri"/>
              </a:rPr>
              <a:t>每个</a:t>
            </a:r>
            <a:r>
              <a:rPr sz="1335" dirty="0">
                <a:latin typeface="Calibri"/>
                <a:ea typeface="+mn-ea"/>
                <a:cs typeface="Calibri"/>
              </a:rPr>
              <a:t>事件</a:t>
            </a:r>
            <a:r>
              <a:rPr sz="1335" spc="20" dirty="0">
                <a:latin typeface="Calibri"/>
                <a:ea typeface="+mn-ea"/>
                <a:cs typeface="Calibri"/>
              </a:rPr>
              <a:t>是</a:t>
            </a:r>
            <a:r>
              <a:rPr sz="1335" spc="7" dirty="0">
                <a:latin typeface="Calibri"/>
                <a:ea typeface="+mn-ea"/>
                <a:cs typeface="Calibri"/>
              </a:rPr>
              <a:t>处理</a:t>
            </a:r>
            <a:r>
              <a:rPr sz="1335" spc="-147" dirty="0">
                <a:latin typeface="Calibri"/>
                <a:ea typeface="+mn-ea"/>
                <a:cs typeface="Calibri"/>
              </a:rPr>
              <a:t> </a:t>
            </a:r>
            <a:r>
              <a:rPr sz="1335" spc="13" dirty="0">
                <a:latin typeface="Calibri"/>
                <a:ea typeface="+mn-ea"/>
                <a:cs typeface="Calibri"/>
              </a:rPr>
              <a:t>单独</a:t>
            </a:r>
            <a:endParaRPr sz="1335">
              <a:latin typeface="Calibri"/>
              <a:ea typeface="+mn-ea"/>
              <a:cs typeface="Calibri"/>
            </a:endParaRPr>
          </a:p>
          <a:p>
            <a:pPr marL="386476" eaLnBrk="1" fontAlgn="auto" hangingPunct="1">
              <a:spcBef>
                <a:spcPts val="521"/>
              </a:spcBef>
              <a:spcAft>
                <a:spcPts val="0"/>
              </a:spcAft>
              <a:defRPr/>
            </a:pPr>
            <a:r>
              <a:rPr sz="1468" spc="-13" dirty="0">
                <a:latin typeface="Calibri"/>
                <a:ea typeface="+mn-ea"/>
                <a:cs typeface="Calibri"/>
              </a:rPr>
              <a:t>微批次</a:t>
            </a:r>
            <a:endParaRPr sz="1468">
              <a:latin typeface="Calibri"/>
              <a:ea typeface="+mn-ea"/>
              <a:cs typeface="Calibri"/>
            </a:endParaRPr>
          </a:p>
          <a:p>
            <a:pPr marL="572932" eaLnBrk="1" fontAlgn="auto" hangingPunct="1">
              <a:spcBef>
                <a:spcPts val="234"/>
              </a:spcBef>
              <a:spcAft>
                <a:spcPts val="0"/>
              </a:spcAft>
              <a:defRPr/>
            </a:pPr>
            <a:r>
              <a:rPr sz="1201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201" spc="16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1335" spc="-7" dirty="0">
                <a:latin typeface="Calibri"/>
                <a:ea typeface="+mn-ea"/>
                <a:cs typeface="Calibri"/>
              </a:rPr>
              <a:t>多个</a:t>
            </a:r>
            <a:r>
              <a:rPr sz="1335" dirty="0">
                <a:latin typeface="Calibri"/>
                <a:ea typeface="+mn-ea"/>
                <a:cs typeface="Calibri"/>
              </a:rPr>
              <a:t>事件是</a:t>
            </a:r>
            <a:r>
              <a:rPr sz="1335" spc="13" dirty="0">
                <a:latin typeface="Calibri"/>
                <a:ea typeface="+mn-ea"/>
                <a:cs typeface="Calibri"/>
              </a:rPr>
              <a:t>联合</a:t>
            </a:r>
            <a:r>
              <a:rPr sz="1335" dirty="0">
                <a:latin typeface="Calibri"/>
                <a:ea typeface="+mn-ea"/>
                <a:cs typeface="Calibri"/>
              </a:rPr>
              <a:t>到</a:t>
            </a:r>
            <a:r>
              <a:rPr sz="1335" spc="20" dirty="0">
                <a:latin typeface="Calibri"/>
                <a:ea typeface="+mn-ea"/>
                <a:cs typeface="Calibri"/>
              </a:rPr>
              <a:t>一个</a:t>
            </a:r>
            <a:r>
              <a:rPr sz="1335" spc="13" dirty="0">
                <a:latin typeface="Calibri"/>
                <a:ea typeface="+mn-ea"/>
                <a:cs typeface="Calibri"/>
              </a:rPr>
              <a:t>单</a:t>
            </a:r>
            <a:r>
              <a:rPr sz="1335" spc="7" dirty="0">
                <a:latin typeface="Calibri"/>
                <a:ea typeface="+mn-ea"/>
                <a:cs typeface="Calibri"/>
              </a:rPr>
              <a:t>批</a:t>
            </a:r>
            <a:endParaRPr sz="1335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8667781-CFAA-48FB-B905-CD8694E921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5" y="53975"/>
            <a:ext cx="62738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异步体系结构-流处理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808CCAB-2393-4C4C-9913-D5281B19DB49}"/>
              </a:ext>
            </a:extLst>
          </p:cNvPr>
          <p:cNvSpPr/>
          <p:nvPr/>
        </p:nvSpPr>
        <p:spPr>
          <a:xfrm>
            <a:off x="368300" y="860425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F2BAB20-CA52-42BF-9EBD-9AD71597B485}"/>
              </a:ext>
            </a:extLst>
          </p:cNvPr>
          <p:cNvSpPr/>
          <p:nvPr/>
        </p:nvSpPr>
        <p:spPr>
          <a:xfrm>
            <a:off x="368300" y="19923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B9F5264-976E-4EBF-A481-FCB1F9CA26B7}"/>
              </a:ext>
            </a:extLst>
          </p:cNvPr>
          <p:cNvSpPr/>
          <p:nvPr/>
        </p:nvSpPr>
        <p:spPr>
          <a:xfrm>
            <a:off x="368300" y="2514600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5782" name="object 22">
            <a:extLst>
              <a:ext uri="{FF2B5EF4-FFF2-40B4-BE49-F238E27FC236}">
                <a16:creationId xmlns:a16="http://schemas.microsoft.com/office/drawing/2014/main" id="{B4E67FD5-D5B9-469D-9618-405939D44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25475"/>
            <a:ext cx="54133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61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63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基本执行语义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spcBef>
                <a:spcPts val="238"/>
              </a:spcBef>
            </a:pPr>
            <a:r>
              <a:rPr lang="zh-CN" altLang="zh-CN" sz="1400"/>
              <a:t>至少一次</a:t>
            </a:r>
          </a:p>
          <a:p>
            <a:pPr eaLnBrk="1" hangingPunct="1">
              <a:lnSpc>
                <a:spcPts val="1600"/>
              </a:lnSpc>
              <a:spcBef>
                <a:spcPts val="238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保证每个事件都能被执行</a:t>
            </a:r>
          </a:p>
          <a:p>
            <a:pPr eaLnBrk="1" hangingPunct="1">
              <a:lnSpc>
                <a:spcPts val="1600"/>
              </a:lnSpc>
              <a:spcBef>
                <a:spcPts val="50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但可能会更频繁地处理 (因此可能会多次报告相同的结果)</a:t>
            </a:r>
          </a:p>
          <a:p>
            <a:pPr eaLnBrk="1" hangingPunct="1">
              <a:lnSpc>
                <a:spcPts val="1538"/>
              </a:lnSpc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可能会引入不准确</a:t>
            </a:r>
          </a:p>
          <a:p>
            <a:pPr eaLnBrk="1" hangingPunct="1">
              <a:spcBef>
                <a:spcPts val="525"/>
              </a:spcBef>
            </a:pPr>
            <a:r>
              <a:rPr lang="zh-CN" altLang="zh-CN" sz="1400"/>
              <a:t>最多一次</a:t>
            </a:r>
          </a:p>
          <a:p>
            <a:pPr eaLnBrk="1" hangingPunct="1">
              <a:spcBef>
                <a:spcPts val="238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每个事件可选执行, 但不超过一次</a:t>
            </a:r>
          </a:p>
          <a:p>
            <a:pPr eaLnBrk="1" hangingPunct="1">
              <a:spcBef>
                <a:spcPts val="525"/>
              </a:spcBef>
            </a:pPr>
            <a:r>
              <a:rPr lang="zh-CN" altLang="zh-CN" sz="1400"/>
              <a:t>恰好-一次</a:t>
            </a:r>
          </a:p>
          <a:p>
            <a:pPr eaLnBrk="1" hangingPunct="1">
              <a:spcBef>
                <a:spcPts val="238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保证每个事件只执行一次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E9182B06-A0E4-4E78-BFFB-5057B88F3D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75" y="53975"/>
            <a:ext cx="62611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异步体系结构-流处理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73BF881-453D-4F73-9B7E-3CE13F50CF1A}"/>
              </a:ext>
            </a:extLst>
          </p:cNvPr>
          <p:cNvSpPr/>
          <p:nvPr/>
        </p:nvSpPr>
        <p:spPr>
          <a:xfrm>
            <a:off x="650875" y="1047750"/>
            <a:ext cx="4848225" cy="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1692" y="0"/>
                </a:lnTo>
              </a:path>
            </a:pathLst>
          </a:custGeom>
          <a:ln w="11087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49813A1-00CA-4B85-8E8A-8E5A814EFE5B}"/>
              </a:ext>
            </a:extLst>
          </p:cNvPr>
          <p:cNvSpPr txBox="1"/>
          <p:nvPr/>
        </p:nvSpPr>
        <p:spPr>
          <a:xfrm>
            <a:off x="168275" y="628650"/>
            <a:ext cx="5246688" cy="693738"/>
          </a:xfrm>
          <a:prstGeom prst="rect">
            <a:avLst/>
          </a:prstGeom>
        </p:spPr>
        <p:txBody>
          <a:bodyPr lIns="0" tIns="15256" rIns="0" bIns="0">
            <a:spAutoFit/>
          </a:bodyPr>
          <a:lstStyle/>
          <a:p>
            <a:pPr marL="16951" eaLnBrk="1" fontAlgn="auto" hangingPunct="1">
              <a:spcBef>
                <a:spcPts val="120"/>
              </a:spcBef>
              <a:spcAft>
                <a:spcPts val="0"/>
              </a:spcAft>
              <a:defRPr/>
            </a:pPr>
            <a:r>
              <a:rPr sz="1468" b="1" spc="-67" dirty="0">
                <a:latin typeface="Trebuchet MS"/>
                <a:ea typeface="+mn-ea"/>
                <a:cs typeface="Trebuchet MS"/>
              </a:rPr>
              <a:t>权衡</a:t>
            </a:r>
            <a:r>
              <a:rPr sz="1468" b="1" spc="-16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60" dirty="0">
                <a:latin typeface="Trebuchet MS"/>
                <a:ea typeface="+mn-ea"/>
                <a:cs typeface="Trebuchet MS"/>
              </a:rPr>
              <a:t>之间</a:t>
            </a:r>
            <a:r>
              <a:rPr sz="1468" b="1" spc="-16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53" dirty="0">
                <a:latin typeface="Trebuchet MS"/>
                <a:ea typeface="+mn-ea"/>
                <a:cs typeface="Trebuchet MS"/>
              </a:rPr>
              <a:t>的</a:t>
            </a:r>
            <a:r>
              <a:rPr sz="1468" b="1" spc="-16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47" dirty="0">
                <a:latin typeface="Trebuchet MS"/>
                <a:ea typeface="+mn-ea"/>
                <a:cs typeface="Trebuchet MS"/>
              </a:rPr>
              <a:t>流</a:t>
            </a:r>
            <a:r>
              <a:rPr sz="1468" b="1" spc="-16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33" dirty="0">
                <a:latin typeface="Trebuchet MS"/>
                <a:ea typeface="+mn-ea"/>
                <a:cs typeface="Trebuchet MS"/>
              </a:rPr>
              <a:t>处理</a:t>
            </a:r>
            <a:r>
              <a:rPr sz="1468" b="1" spc="-160" dirty="0">
                <a:latin typeface="Trebuchet MS"/>
                <a:ea typeface="+mn-ea"/>
                <a:cs typeface="Trebuchet MS"/>
              </a:rPr>
              <a:t> </a:t>
            </a:r>
            <a:r>
              <a:rPr sz="1468" b="1" spc="-33" dirty="0">
                <a:latin typeface="Trebuchet MS"/>
                <a:ea typeface="+mn-ea"/>
                <a:cs typeface="Trebuchet MS"/>
              </a:rPr>
              <a:t>类型</a:t>
            </a:r>
            <a:endParaRPr sz="1468" dirty="0">
              <a:latin typeface="Trebuchet MS"/>
              <a:ea typeface="+mn-ea"/>
              <a:cs typeface="Trebuchet M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468" dirty="0">
              <a:latin typeface="Times New Roman"/>
              <a:ea typeface="+mn-ea"/>
              <a:cs typeface="Times New Roman"/>
            </a:endParaRPr>
          </a:p>
          <a:p>
            <a:pPr marL="3017223" eaLnBrk="1" fontAlgn="auto" hangingPunct="1">
              <a:spcBef>
                <a:spcPts val="0"/>
              </a:spcBef>
              <a:spcAft>
                <a:spcPts val="0"/>
              </a:spcAft>
              <a:tabLst>
                <a:tab pos="4299543" algn="l"/>
              </a:tabLst>
              <a:defRPr/>
            </a:pPr>
            <a:r>
              <a:rPr sz="1468" dirty="0">
                <a:latin typeface="Calibri"/>
                <a:ea typeface="+mn-ea"/>
                <a:cs typeface="Calibri"/>
              </a:rPr>
              <a:t>一次性</a:t>
            </a:r>
            <a:r>
              <a:rPr sz="1468" spc="-7" dirty="0">
                <a:latin typeface="Calibri"/>
                <a:ea typeface="+mn-ea"/>
                <a:cs typeface="Calibri"/>
              </a:rPr>
              <a:t>微批次</a:t>
            </a:r>
            <a:endParaRPr sz="1468" dirty="0">
              <a:latin typeface="Calibri"/>
              <a:ea typeface="+mn-ea"/>
              <a:cs typeface="Calibri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C74A4A0-C7AC-482C-86BD-8C54E5485EB9}"/>
              </a:ext>
            </a:extLst>
          </p:cNvPr>
          <p:cNvSpPr/>
          <p:nvPr/>
        </p:nvSpPr>
        <p:spPr>
          <a:xfrm>
            <a:off x="650875" y="1376363"/>
            <a:ext cx="4848225" cy="0"/>
          </a:xfrm>
          <a:custGeom>
            <a:avLst/>
            <a:gdLst/>
            <a:ahLst/>
            <a:cxnLst/>
            <a:rect l="l" t="t" r="r" b="b"/>
            <a:pathLst>
              <a:path w="3632200">
                <a:moveTo>
                  <a:pt x="0" y="0"/>
                </a:moveTo>
                <a:lnTo>
                  <a:pt x="3631692" y="0"/>
                </a:lnTo>
              </a:path>
            </a:pathLst>
          </a:custGeom>
          <a:ln w="6921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76806" name="object 22">
            <a:extLst>
              <a:ext uri="{FF2B5EF4-FFF2-40B4-BE49-F238E27FC236}">
                <a16:creationId xmlns:a16="http://schemas.microsoft.com/office/drawing/2014/main" id="{F5C85475-1AB2-44E5-9443-9FE13E106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1392238"/>
            <a:ext cx="1889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56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5"/>
              </a:spcBef>
            </a:pPr>
            <a:r>
              <a:rPr lang="zh-CN" altLang="zh-CN" sz="1400">
                <a:latin typeface="Arial Unicode MS" pitchFamily="34" charset="-122"/>
                <a:ea typeface="Arial Unicode MS" pitchFamily="34" charset="-122"/>
              </a:rPr>
              <a:t>p</a:t>
            </a:r>
          </a:p>
        </p:txBody>
      </p:sp>
      <p:sp>
        <p:nvSpPr>
          <p:cNvPr id="76807" name="object 23">
            <a:extLst>
              <a:ext uri="{FF2B5EF4-FFF2-40B4-BE49-F238E27FC236}">
                <a16:creationId xmlns:a16="http://schemas.microsoft.com/office/drawing/2014/main" id="{8D08CA4A-77FB-49AA-AC77-7A7FD4C03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1392238"/>
            <a:ext cx="150812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23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75"/>
              </a:spcBef>
            </a:pPr>
            <a:r>
              <a:rPr lang="zh-CN" altLang="zh-CN" sz="1400"/>
              <a:t>更低的滞后时间更高的吞吐量</a:t>
            </a:r>
          </a:p>
        </p:txBody>
      </p:sp>
      <p:sp>
        <p:nvSpPr>
          <p:cNvPr id="76808" name="object 24">
            <a:extLst>
              <a:ext uri="{FF2B5EF4-FFF2-40B4-BE49-F238E27FC236}">
                <a16:creationId xmlns:a16="http://schemas.microsoft.com/office/drawing/2014/main" id="{B18A869C-D370-4C21-A7AD-3739AA1CA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1622425"/>
            <a:ext cx="1873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56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5"/>
              </a:spcBef>
            </a:pPr>
            <a:r>
              <a:rPr lang="zh-CN" altLang="zh-CN" sz="1400">
                <a:latin typeface="Arial Unicode MS" pitchFamily="34" charset="-122"/>
                <a:ea typeface="Arial Unicode MS" pitchFamily="34" charset="-122"/>
              </a:rPr>
              <a:t>p</a:t>
            </a:r>
          </a:p>
        </p:txBody>
      </p:sp>
      <p:graphicFrame>
        <p:nvGraphicFramePr>
          <p:cNvPr id="25" name="object 25">
            <a:extLst>
              <a:ext uri="{FF2B5EF4-FFF2-40B4-BE49-F238E27FC236}">
                <a16:creationId xmlns:a16="http://schemas.microsoft.com/office/drawing/2014/main" id="{A3A05D21-365A-4E12-B5FD-3E1B062CD4C3}"/>
              </a:ext>
            </a:extLst>
          </p:cNvPr>
          <p:cNvGraphicFramePr>
            <a:graphicFrameLocks noGrp="1"/>
          </p:cNvGraphicFramePr>
          <p:nvPr/>
        </p:nvGraphicFramePr>
        <p:xfrm>
          <a:off x="650875" y="1868488"/>
          <a:ext cx="4846638" cy="750887"/>
        </p:xfrm>
        <a:graphic>
          <a:graphicData uri="http://schemas.openxmlformats.org/drawingml/2006/table">
            <a:tbl>
              <a:tblPr/>
              <a:tblGrid>
                <a:gridCol w="246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238">
                <a:tc>
                  <a:txBody>
                    <a:bodyPr/>
                    <a:lstStyle>
                      <a:lvl1pPr marL="74613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4613" marR="0" lvl="0" indent="0" algn="l" defTabSz="614363" rtl="0" eaLnBrk="1" fontAlgn="base" latinLnBrk="0" hangingPunct="1">
                        <a:lnSpc>
                          <a:spcPts val="13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至少一次语义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14363" rtl="0" eaLnBrk="1" fontAlgn="base" latinLnBrk="0" hangingPunct="1">
                        <a:lnSpc>
                          <a:spcPts val="13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42888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2888" marR="0" lvl="0" indent="0" algn="l" defTabSz="614363" rtl="0" eaLnBrk="1" fontAlgn="base" latinLnBrk="0" hangingPunct="1">
                        <a:lnSpc>
                          <a:spcPts val="13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 marL="74613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4613" marR="0" lvl="0" indent="0" algn="l" defTabSz="614363" rtl="0" eaLnBrk="1" fontAlgn="base" latinLnBrk="0" hangingPunct="1">
                        <a:lnSpc>
                          <a:spcPts val="11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恰好-一旦语义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14363" rtl="0" eaLnBrk="1" fontAlgn="base" latinLnBrk="0" hangingPunct="1">
                        <a:lnSpc>
                          <a:spcPts val="11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有时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42888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42888" marR="0" lvl="0" indent="0" algn="l" defTabSz="614363" rtl="0" eaLnBrk="1" fontAlgn="base" latinLnBrk="0" hangingPunct="1">
                        <a:lnSpc>
                          <a:spcPts val="11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>
                      <a:lvl1pPr marL="74613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74613" marR="0" lvl="0" indent="0" algn="l" defTabSz="614363" rtl="0" eaLnBrk="1" fontAlgn="base" latinLnBrk="0" hangingPunct="1">
                        <a:lnSpc>
                          <a:spcPts val="11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简化的编程模型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14363" rtl="0" eaLnBrk="1" fontAlgn="base" latinLnBrk="0" hangingPunct="1">
                        <a:lnSpc>
                          <a:spcPts val="118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p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14363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143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14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46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3B0A9AD-9252-43B0-853A-ED7FA76121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38" y="42863"/>
            <a:ext cx="6256337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异步体系结构-流处理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D41DB23-8731-465C-95F7-5C7E377B9D28}"/>
              </a:ext>
            </a:extLst>
          </p:cNvPr>
          <p:cNvSpPr/>
          <p:nvPr/>
        </p:nvSpPr>
        <p:spPr>
          <a:xfrm>
            <a:off x="368300" y="12334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E537878-F8AD-4DCD-B01B-6551C63EFEED}"/>
              </a:ext>
            </a:extLst>
          </p:cNvPr>
          <p:cNvSpPr/>
          <p:nvPr/>
        </p:nvSpPr>
        <p:spPr>
          <a:xfrm>
            <a:off x="368300" y="1755775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7B5F5BB-5E6B-4792-8EC5-D6A8B805BC37}"/>
              </a:ext>
            </a:extLst>
          </p:cNvPr>
          <p:cNvSpPr txBox="1"/>
          <p:nvPr/>
        </p:nvSpPr>
        <p:spPr>
          <a:xfrm>
            <a:off x="168275" y="842963"/>
            <a:ext cx="5383213" cy="1482725"/>
          </a:xfrm>
          <a:prstGeom prst="rect">
            <a:avLst/>
          </a:prstGeom>
        </p:spPr>
        <p:txBody>
          <a:bodyPr lIns="0" tIns="46615" rIns="0" bIns="0">
            <a:spAutoFit/>
          </a:bodyPr>
          <a:lstStyle/>
          <a:p>
            <a:pPr marL="16951" eaLnBrk="1" fontAlgn="auto" hangingPunct="1">
              <a:spcBef>
                <a:spcPts val="367"/>
              </a:spcBef>
              <a:spcAft>
                <a:spcPts val="0"/>
              </a:spcAft>
              <a:defRPr/>
            </a:pPr>
            <a:r>
              <a:rPr sz="1468" b="1" spc="-27" dirty="0">
                <a:latin typeface="Trebuchet MS"/>
                <a:ea typeface="+mn-ea"/>
                <a:cs typeface="Trebuchet MS"/>
              </a:rPr>
              <a:t>影响</a:t>
            </a:r>
            <a:endParaRPr sz="1468">
              <a:latin typeface="Trebuchet MS"/>
              <a:ea typeface="+mn-ea"/>
              <a:cs typeface="Trebuchet MS"/>
            </a:endParaRPr>
          </a:p>
          <a:p>
            <a:pPr marL="386476" eaLnBrk="1" fontAlgn="auto" hangingPunct="1">
              <a:spcBef>
                <a:spcPts val="234"/>
              </a:spcBef>
              <a:spcAft>
                <a:spcPts val="0"/>
              </a:spcAft>
              <a:defRPr/>
            </a:pPr>
            <a:r>
              <a:rPr sz="1468" dirty="0">
                <a:latin typeface="Calibri"/>
                <a:ea typeface="+mn-ea"/>
                <a:cs typeface="Calibri"/>
              </a:rPr>
              <a:t>恰好-一次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20" dirty="0">
                <a:latin typeface="Calibri"/>
                <a:ea typeface="+mn-ea"/>
                <a:cs typeface="Calibri"/>
              </a:rPr>
              <a:t>可以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是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7" dirty="0">
                <a:latin typeface="Calibri"/>
                <a:ea typeface="+mn-ea"/>
                <a:cs typeface="Calibri"/>
              </a:rPr>
              <a:t>实现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13" dirty="0">
                <a:latin typeface="Calibri"/>
                <a:ea typeface="+mn-ea"/>
                <a:cs typeface="Calibri"/>
              </a:rPr>
              <a:t>通过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严格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dirty="0">
                <a:latin typeface="Calibri"/>
                <a:ea typeface="+mn-ea"/>
                <a:cs typeface="Calibri"/>
              </a:rPr>
              <a:t>命令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7" dirty="0">
                <a:latin typeface="Calibri"/>
                <a:ea typeface="+mn-ea"/>
                <a:cs typeface="Calibri"/>
              </a:rPr>
              <a:t>处理</a:t>
            </a:r>
            <a:endParaRPr sz="1468">
              <a:latin typeface="Calibri"/>
              <a:ea typeface="+mn-ea"/>
              <a:cs typeface="Calibri"/>
            </a:endParaRPr>
          </a:p>
          <a:p>
            <a:pPr marL="572932" eaLnBrk="1" fontAlgn="auto" hangingPunct="1">
              <a:spcBef>
                <a:spcPts val="234"/>
              </a:spcBef>
              <a:spcAft>
                <a:spcPts val="0"/>
              </a:spcAft>
              <a:defRPr/>
            </a:pPr>
            <a:r>
              <a:rPr sz="1201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335" spc="13" dirty="0">
                <a:latin typeface="Calibri"/>
                <a:ea typeface="+mn-ea"/>
                <a:cs typeface="Calibri"/>
              </a:rPr>
              <a:t>完全</a:t>
            </a:r>
            <a:r>
              <a:rPr sz="1335" spc="7" dirty="0">
                <a:latin typeface="Calibri"/>
                <a:ea typeface="+mn-ea"/>
                <a:cs typeface="Calibri"/>
              </a:rPr>
              <a:t>过程</a:t>
            </a:r>
            <a:r>
              <a:rPr sz="1335" spc="20" dirty="0">
                <a:latin typeface="Calibri"/>
                <a:ea typeface="+mn-ea"/>
                <a:cs typeface="Calibri"/>
              </a:rPr>
              <a:t>一个</a:t>
            </a:r>
            <a:r>
              <a:rPr sz="1335" dirty="0">
                <a:latin typeface="Calibri"/>
                <a:ea typeface="+mn-ea"/>
                <a:cs typeface="Calibri"/>
              </a:rPr>
              <a:t>事件</a:t>
            </a:r>
            <a:r>
              <a:rPr sz="1335" spc="-7" dirty="0">
                <a:latin typeface="Calibri"/>
                <a:ea typeface="+mn-ea"/>
                <a:cs typeface="Calibri"/>
              </a:rPr>
              <a:t>之前</a:t>
            </a:r>
            <a:r>
              <a:rPr sz="1335" spc="-194" dirty="0">
                <a:latin typeface="Calibri"/>
                <a:ea typeface="+mn-ea"/>
                <a:cs typeface="Calibri"/>
              </a:rPr>
              <a:t> </a:t>
            </a:r>
            <a:r>
              <a:rPr sz="1335" spc="13" dirty="0">
                <a:latin typeface="Calibri"/>
                <a:ea typeface="+mn-ea"/>
                <a:cs typeface="Calibri"/>
              </a:rPr>
              <a:t>继续</a:t>
            </a:r>
            <a:endParaRPr sz="1335">
              <a:latin typeface="Calibri"/>
              <a:ea typeface="+mn-ea"/>
              <a:cs typeface="Calibri"/>
            </a:endParaRPr>
          </a:p>
          <a:p>
            <a:pPr marL="386476" eaLnBrk="1" fontAlgn="auto" hangingPunct="1">
              <a:spcBef>
                <a:spcPts val="527"/>
              </a:spcBef>
              <a:spcAft>
                <a:spcPts val="0"/>
              </a:spcAft>
              <a:defRPr/>
            </a:pPr>
            <a:r>
              <a:rPr sz="1468" spc="-60" dirty="0">
                <a:latin typeface="Calibri"/>
                <a:ea typeface="+mn-ea"/>
                <a:cs typeface="Calibri"/>
              </a:rPr>
              <a:t>更</a:t>
            </a:r>
            <a:r>
              <a:rPr sz="1468" dirty="0">
                <a:latin typeface="Calibri"/>
                <a:ea typeface="+mn-ea"/>
                <a:cs typeface="Calibri"/>
              </a:rPr>
              <a:t>有效</a:t>
            </a:r>
            <a:r>
              <a:rPr sz="1468" spc="-13" dirty="0">
                <a:latin typeface="Calibri"/>
                <a:ea typeface="+mn-ea"/>
                <a:cs typeface="Calibri"/>
              </a:rPr>
              <a:t>为</a:t>
            </a:r>
            <a:r>
              <a:rPr sz="1468" spc="-87" dirty="0">
                <a:latin typeface="Calibri"/>
                <a:ea typeface="+mn-ea"/>
                <a:cs typeface="Calibri"/>
              </a:rPr>
              <a:t> </a:t>
            </a:r>
            <a:r>
              <a:rPr sz="1468" spc="7" dirty="0">
                <a:latin typeface="Calibri"/>
                <a:ea typeface="+mn-ea"/>
                <a:cs typeface="Calibri"/>
              </a:rPr>
              <a:t>微批次</a:t>
            </a:r>
            <a:endParaRPr sz="1468">
              <a:latin typeface="Calibri"/>
              <a:ea typeface="+mn-ea"/>
              <a:cs typeface="Calibri"/>
            </a:endParaRPr>
          </a:p>
          <a:p>
            <a:pPr marL="572932" eaLnBrk="1" fontAlgn="auto" hangingPunct="1">
              <a:lnSpc>
                <a:spcPts val="1602"/>
              </a:lnSpc>
              <a:spcBef>
                <a:spcPts val="234"/>
              </a:spcBef>
              <a:spcAft>
                <a:spcPts val="0"/>
              </a:spcAft>
              <a:defRPr/>
            </a:pPr>
            <a:r>
              <a:rPr sz="1201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335" spc="-7" dirty="0">
                <a:latin typeface="Calibri"/>
                <a:ea typeface="+mn-ea"/>
                <a:cs typeface="Calibri"/>
              </a:rPr>
              <a:t>多个</a:t>
            </a:r>
            <a:r>
              <a:rPr sz="1335" spc="7" dirty="0">
                <a:latin typeface="Calibri"/>
                <a:ea typeface="+mn-ea"/>
                <a:cs typeface="Calibri"/>
              </a:rPr>
              <a:t>批次</a:t>
            </a:r>
            <a:r>
              <a:rPr sz="1335" spc="13" dirty="0">
                <a:latin typeface="Calibri"/>
                <a:ea typeface="+mn-ea"/>
                <a:cs typeface="Calibri"/>
              </a:rPr>
              <a:t>在</a:t>
            </a:r>
            <a:r>
              <a:rPr sz="1335" spc="-60" dirty="0">
                <a:latin typeface="Calibri"/>
                <a:ea typeface="+mn-ea"/>
                <a:cs typeface="Calibri"/>
              </a:rPr>
              <a:t> </a:t>
            </a:r>
            <a:r>
              <a:rPr sz="1335" spc="7" dirty="0">
                <a:latin typeface="Calibri"/>
                <a:ea typeface="+mn-ea"/>
                <a:cs typeface="Calibri"/>
              </a:rPr>
              <a:t>并行</a:t>
            </a:r>
            <a:endParaRPr sz="1335">
              <a:latin typeface="Calibri"/>
              <a:ea typeface="+mn-ea"/>
              <a:cs typeface="Calibri"/>
            </a:endParaRPr>
          </a:p>
          <a:p>
            <a:pPr marL="572932" eaLnBrk="1" fontAlgn="auto" hangingPunct="1">
              <a:lnSpc>
                <a:spcPts val="160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1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201" spc="14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1335" dirty="0">
                <a:latin typeface="Calibri"/>
                <a:ea typeface="+mn-ea"/>
                <a:cs typeface="Calibri"/>
              </a:rPr>
              <a:t>需要</a:t>
            </a:r>
            <a:r>
              <a:rPr sz="1335" spc="-7" dirty="0">
                <a:latin typeface="Calibri"/>
                <a:ea typeface="+mn-ea"/>
                <a:cs typeface="Calibri"/>
              </a:rPr>
              <a:t>来存储</a:t>
            </a:r>
            <a:r>
              <a:rPr sz="1335" dirty="0">
                <a:latin typeface="Calibri"/>
                <a:ea typeface="+mn-ea"/>
                <a:cs typeface="Calibri"/>
              </a:rPr>
              <a:t>的</a:t>
            </a:r>
            <a:r>
              <a:rPr sz="1335" spc="7" dirty="0">
                <a:latin typeface="Calibri"/>
                <a:ea typeface="+mn-ea"/>
                <a:cs typeface="Calibri"/>
              </a:rPr>
              <a:t>批次 id</a:t>
            </a:r>
            <a:r>
              <a:rPr sz="1335" spc="-7" dirty="0">
                <a:latin typeface="Calibri"/>
                <a:ea typeface="+mn-ea"/>
                <a:cs typeface="Calibri"/>
              </a:rPr>
              <a:t>的</a:t>
            </a:r>
            <a:r>
              <a:rPr sz="1335" dirty="0">
                <a:latin typeface="Calibri"/>
                <a:ea typeface="+mn-ea"/>
                <a:cs typeface="Calibri"/>
              </a:rPr>
              <a:t>的</a:t>
            </a:r>
            <a:r>
              <a:rPr sz="1335" spc="7" dirty="0">
                <a:latin typeface="Calibri"/>
                <a:ea typeface="+mn-ea"/>
                <a:cs typeface="Calibri"/>
              </a:rPr>
              <a:t>上次成功处理的批处理</a:t>
            </a:r>
            <a:endParaRPr sz="1335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98479BB3-FDF8-4B2E-9254-3900D3AF30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225" y="53975"/>
            <a:ext cx="625475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异步体系结构-流处理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F6EBCC6-0BDD-4B77-AFAE-845950298795}"/>
              </a:ext>
            </a:extLst>
          </p:cNvPr>
          <p:cNvSpPr/>
          <p:nvPr/>
        </p:nvSpPr>
        <p:spPr>
          <a:xfrm>
            <a:off x="1016000" y="915988"/>
            <a:ext cx="4119563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5719" y="0"/>
                </a:lnTo>
              </a:path>
            </a:pathLst>
          </a:custGeom>
          <a:ln w="11087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F16AF34-AE22-4A3E-8FA1-29C7CE107A73}"/>
              </a:ext>
            </a:extLst>
          </p:cNvPr>
          <p:cNvSpPr/>
          <p:nvPr/>
        </p:nvSpPr>
        <p:spPr>
          <a:xfrm>
            <a:off x="1016000" y="1243013"/>
            <a:ext cx="4119563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5719" y="0"/>
                </a:lnTo>
              </a:path>
            </a:pathLst>
          </a:custGeom>
          <a:ln w="6921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669539DD-E110-4206-9C21-566245A2CD85}"/>
              </a:ext>
            </a:extLst>
          </p:cNvPr>
          <p:cNvSpPr txBox="1"/>
          <p:nvPr/>
        </p:nvSpPr>
        <p:spPr>
          <a:xfrm>
            <a:off x="2382838" y="831850"/>
            <a:ext cx="2668587" cy="674688"/>
          </a:xfrm>
          <a:prstGeom prst="rect">
            <a:avLst/>
          </a:prstGeom>
        </p:spPr>
        <p:txBody>
          <a:bodyPr lIns="0" tIns="118656" rIns="0" bIns="0">
            <a:spAutoFit/>
          </a:bodyPr>
          <a:lstStyle/>
          <a:p>
            <a:pPr marL="16951" eaLnBrk="1" fontAlgn="auto" hangingPunct="1">
              <a:spcBef>
                <a:spcPts val="934"/>
              </a:spcBef>
              <a:spcAft>
                <a:spcPts val="0"/>
              </a:spcAft>
              <a:tabLst>
                <a:tab pos="1501831" algn="l"/>
              </a:tabLst>
              <a:defRPr/>
            </a:pPr>
            <a:r>
              <a:rPr sz="1468" b="1" spc="-33" dirty="0">
                <a:latin typeface="Trebuchet MS"/>
                <a:ea typeface="+mn-ea"/>
                <a:cs typeface="Trebuchet MS"/>
              </a:rPr>
              <a:t>强度</a:t>
            </a:r>
            <a:r>
              <a:rPr sz="1468" b="1" spc="-47" dirty="0">
                <a:latin typeface="Trebuchet MS"/>
                <a:ea typeface="+mn-ea"/>
                <a:cs typeface="Trebuchet MS"/>
              </a:rPr>
              <a:t>例子</a:t>
            </a:r>
            <a:endParaRPr sz="1468">
              <a:latin typeface="Trebuchet MS"/>
              <a:ea typeface="+mn-ea"/>
              <a:cs typeface="Trebuchet MS"/>
            </a:endParaRPr>
          </a:p>
          <a:p>
            <a:pPr marL="16951" eaLnBrk="1" fontAlgn="auto" hangingPunct="1">
              <a:spcBef>
                <a:spcPts val="801"/>
              </a:spcBef>
              <a:spcAft>
                <a:spcPts val="0"/>
              </a:spcAft>
              <a:tabLst>
                <a:tab pos="1501831" algn="l"/>
              </a:tabLst>
              <a:defRPr/>
            </a:pPr>
            <a:r>
              <a:rPr sz="1468" spc="20" dirty="0">
                <a:latin typeface="Calibri"/>
                <a:ea typeface="+mn-ea"/>
                <a:cs typeface="Calibri"/>
              </a:rPr>
              <a:t>高</a:t>
            </a:r>
            <a:r>
              <a:rPr sz="1468" spc="-40" dirty="0">
                <a:latin typeface="Calibri"/>
                <a:ea typeface="+mn-ea"/>
                <a:cs typeface="Calibri"/>
              </a:rPr>
              <a:t> </a:t>
            </a:r>
            <a:r>
              <a:rPr sz="1468" spc="7" dirty="0">
                <a:latin typeface="Calibri"/>
                <a:ea typeface="+mn-ea"/>
                <a:cs typeface="Calibri"/>
              </a:rPr>
              <a:t>吞吐量</a:t>
            </a:r>
            <a:r>
              <a:rPr sz="1468" spc="13" dirty="0">
                <a:latin typeface="Calibri"/>
                <a:ea typeface="+mn-ea"/>
                <a:cs typeface="Calibri"/>
              </a:rPr>
              <a:t>Hadoop</a:t>
            </a:r>
            <a:r>
              <a:rPr sz="1468" spc="-113" dirty="0">
                <a:latin typeface="Calibri"/>
                <a:ea typeface="+mn-ea"/>
                <a:cs typeface="Calibri"/>
              </a:rPr>
              <a:t> </a:t>
            </a:r>
            <a:r>
              <a:rPr sz="1468" spc="33" dirty="0">
                <a:latin typeface="Calibri"/>
                <a:ea typeface="+mn-ea"/>
                <a:cs typeface="Calibri"/>
              </a:rPr>
              <a:t>火花</a:t>
            </a:r>
            <a:endParaRPr sz="1468">
              <a:latin typeface="Calibri"/>
              <a:ea typeface="+mn-ea"/>
              <a:cs typeface="Calibri"/>
            </a:endParaRPr>
          </a:p>
        </p:txBody>
      </p:sp>
      <p:sp>
        <p:nvSpPr>
          <p:cNvPr id="78854" name="object 22">
            <a:extLst>
              <a:ext uri="{FF2B5EF4-FFF2-40B4-BE49-F238E27FC236}">
                <a16:creationId xmlns:a16="http://schemas.microsoft.com/office/drawing/2014/main" id="{3A722967-FF96-4A5A-80E8-D30658F88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1260475"/>
            <a:ext cx="11144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5256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5"/>
              </a:spcBef>
            </a:pPr>
            <a:r>
              <a:rPr lang="zh-CN" altLang="zh-CN" sz="1400"/>
              <a:t>批</a:t>
            </a:r>
          </a:p>
          <a:p>
            <a:pPr eaLnBrk="1" hangingPunct="1">
              <a:lnSpc>
                <a:spcPct val="103000"/>
              </a:lnSpc>
            </a:pPr>
            <a:r>
              <a:rPr lang="zh-CN" altLang="zh-CN" sz="1400"/>
              <a:t>一次性微批次</a:t>
            </a:r>
          </a:p>
        </p:txBody>
      </p:sp>
      <p:sp>
        <p:nvSpPr>
          <p:cNvPr id="78855" name="object 23">
            <a:extLst>
              <a:ext uri="{FF2B5EF4-FFF2-40B4-BE49-F238E27FC236}">
                <a16:creationId xmlns:a16="http://schemas.microsoft.com/office/drawing/2014/main" id="{E35EEC9F-131A-4A7C-BCAE-8C8EA1CA2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838" y="1490663"/>
            <a:ext cx="9525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23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75"/>
              </a:spcBef>
            </a:pPr>
            <a:r>
              <a:rPr lang="zh-CN" altLang="zh-CN" sz="1400"/>
              <a:t>低滞后时间权衡</a:t>
            </a:r>
          </a:p>
        </p:txBody>
      </p:sp>
      <p:sp>
        <p:nvSpPr>
          <p:cNvPr id="78856" name="object 24">
            <a:extLst>
              <a:ext uri="{FF2B5EF4-FFF2-40B4-BE49-F238E27FC236}">
                <a16:creationId xmlns:a16="http://schemas.microsoft.com/office/drawing/2014/main" id="{1C9AF8FF-546A-457B-B607-12C30AE51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1490663"/>
            <a:ext cx="112553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23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75"/>
              </a:spcBef>
            </a:pPr>
            <a:r>
              <a:rPr lang="zh-CN" altLang="zh-CN" sz="1400"/>
              <a:t>风暴三叉戟, 火花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D9D26FA-A815-4D39-92C1-AECC03BA4C0F}"/>
              </a:ext>
            </a:extLst>
          </p:cNvPr>
          <p:cNvSpPr/>
          <p:nvPr/>
        </p:nvSpPr>
        <p:spPr>
          <a:xfrm>
            <a:off x="1016000" y="2030413"/>
            <a:ext cx="4119563" cy="0"/>
          </a:xfrm>
          <a:custGeom>
            <a:avLst/>
            <a:gdLst/>
            <a:ahLst/>
            <a:cxnLst/>
            <a:rect l="l" t="t" r="r" b="b"/>
            <a:pathLst>
              <a:path w="3086100">
                <a:moveTo>
                  <a:pt x="0" y="0"/>
                </a:moveTo>
                <a:lnTo>
                  <a:pt x="3085719" y="0"/>
                </a:lnTo>
              </a:path>
            </a:pathLst>
          </a:custGeom>
          <a:ln w="11087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67E009B8-DEE3-445C-B314-D51480C541A3}"/>
              </a:ext>
            </a:extLst>
          </p:cNvPr>
          <p:cNvSpPr txBox="1"/>
          <p:nvPr/>
        </p:nvSpPr>
        <p:spPr>
          <a:xfrm>
            <a:off x="1096963" y="2109788"/>
            <a:ext cx="3957637" cy="222250"/>
          </a:xfrm>
          <a:prstGeom prst="rect">
            <a:avLst/>
          </a:prstGeom>
        </p:spPr>
        <p:txBody>
          <a:bodyPr lIns="0" tIns="16103" rIns="0" bIns="0">
            <a:spAutoFit/>
          </a:bodyPr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sz="1335" dirty="0">
                <a:solidFill>
                  <a:srgbClr val="3333B2"/>
                </a:solidFill>
                <a:latin typeface="Calibri"/>
                <a:ea typeface="+mn-ea"/>
                <a:cs typeface="Calibri"/>
              </a:rPr>
              <a:t>表：</a:t>
            </a:r>
            <a:r>
              <a:rPr sz="1335" spc="-40" dirty="0">
                <a:solidFill>
                  <a:srgbClr val="3333B2"/>
                </a:solidFill>
                <a:latin typeface="Calibri"/>
                <a:ea typeface="+mn-ea"/>
                <a:cs typeface="Calibri"/>
              </a:rPr>
              <a:t> </a:t>
            </a:r>
            <a:r>
              <a:rPr sz="1335" spc="13" dirty="0">
                <a:latin typeface="Calibri"/>
                <a:ea typeface="+mn-ea"/>
                <a:cs typeface="Calibri"/>
              </a:rPr>
              <a:t>比较</a:t>
            </a:r>
            <a:r>
              <a:rPr sz="1335" spc="-40" dirty="0">
                <a:latin typeface="Calibri"/>
                <a:ea typeface="+mn-ea"/>
                <a:cs typeface="Calibri"/>
              </a:rPr>
              <a:t> </a:t>
            </a:r>
            <a:r>
              <a:rPr sz="1335" spc="-7" dirty="0">
                <a:latin typeface="Calibri"/>
                <a:ea typeface="+mn-ea"/>
                <a:cs typeface="Calibri"/>
              </a:rPr>
              <a:t>的</a:t>
            </a:r>
            <a:r>
              <a:rPr sz="1335" spc="-40" dirty="0">
                <a:latin typeface="Calibri"/>
                <a:ea typeface="+mn-ea"/>
                <a:cs typeface="Calibri"/>
              </a:rPr>
              <a:t> </a:t>
            </a:r>
            <a:r>
              <a:rPr sz="1335" dirty="0">
                <a:latin typeface="Calibri"/>
                <a:ea typeface="+mn-ea"/>
                <a:cs typeface="Calibri"/>
              </a:rPr>
              <a:t>的</a:t>
            </a:r>
            <a:r>
              <a:rPr sz="1335" spc="-40" dirty="0">
                <a:latin typeface="Calibri"/>
                <a:ea typeface="+mn-ea"/>
                <a:cs typeface="Calibri"/>
              </a:rPr>
              <a:t> </a:t>
            </a:r>
            <a:r>
              <a:rPr sz="1335" spc="20" dirty="0">
                <a:latin typeface="Calibri"/>
                <a:ea typeface="+mn-ea"/>
                <a:cs typeface="Calibri"/>
              </a:rPr>
              <a:t>主要</a:t>
            </a:r>
            <a:r>
              <a:rPr sz="1335" spc="-40" dirty="0">
                <a:latin typeface="Calibri"/>
                <a:ea typeface="+mn-ea"/>
                <a:cs typeface="Calibri"/>
              </a:rPr>
              <a:t> </a:t>
            </a:r>
            <a:r>
              <a:rPr sz="1335" spc="7" dirty="0">
                <a:latin typeface="Calibri"/>
                <a:ea typeface="+mn-ea"/>
                <a:cs typeface="Calibri"/>
              </a:rPr>
              <a:t>分布式</a:t>
            </a:r>
            <a:r>
              <a:rPr sz="1335" spc="-40" dirty="0">
                <a:latin typeface="Calibri"/>
                <a:ea typeface="+mn-ea"/>
                <a:cs typeface="Calibri"/>
              </a:rPr>
              <a:t> </a:t>
            </a:r>
            <a:r>
              <a:rPr sz="1335" dirty="0">
                <a:latin typeface="Calibri"/>
                <a:ea typeface="+mn-ea"/>
                <a:cs typeface="Calibri"/>
              </a:rPr>
              <a:t>架构</a:t>
            </a:r>
            <a:endParaRPr sz="1335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>
            <a:extLst>
              <a:ext uri="{FF2B5EF4-FFF2-40B4-BE49-F238E27FC236}">
                <a16:creationId xmlns:a16="http://schemas.microsoft.com/office/drawing/2014/main" id="{743495B7-F9B2-43E2-970C-0686335656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2375" y="1001713"/>
            <a:ext cx="3706813" cy="476250"/>
          </a:xfrm>
        </p:spPr>
        <p:txBody>
          <a:bodyPr lIns="0" tIns="21189" rIns="0" bIns="0" rtlCol="0">
            <a:spAutoFit/>
          </a:bodyPr>
          <a:lstStyle/>
          <a:p>
            <a:pPr marL="16951">
              <a:spcBef>
                <a:spcPts val="167"/>
              </a:spcBef>
              <a:defRPr/>
            </a:pPr>
            <a:r>
              <a:rPr sz="2960" spc="120" dirty="0"/>
              <a:t>Lambda</a:t>
            </a:r>
            <a:r>
              <a:rPr sz="2960" spc="-160" dirty="0"/>
              <a:t> </a:t>
            </a:r>
            <a:r>
              <a:rPr sz="2960" spc="20" dirty="0"/>
              <a:t>建筑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8672E2F-B3DE-4018-8B3F-AD52F67D3EB5}"/>
              </a:ext>
            </a:extLst>
          </p:cNvPr>
          <p:cNvSpPr txBox="1"/>
          <p:nvPr/>
        </p:nvSpPr>
        <p:spPr>
          <a:xfrm>
            <a:off x="1781175" y="1477963"/>
            <a:ext cx="2759075" cy="385762"/>
          </a:xfrm>
          <a:prstGeom prst="rect">
            <a:avLst/>
          </a:prstGeom>
        </p:spPr>
        <p:txBody>
          <a:bodyPr lIns="0" tIns="16103" rIns="0" bIns="0">
            <a:spAutoFit/>
          </a:bodyPr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sz="2400" spc="40" dirty="0">
                <a:latin typeface="Calibri"/>
                <a:ea typeface="+mn-ea"/>
                <a:cs typeface="Calibri"/>
              </a:rPr>
              <a:t>大</a:t>
            </a:r>
            <a:r>
              <a:rPr sz="2400" dirty="0">
                <a:latin typeface="Calibri"/>
                <a:ea typeface="+mn-ea"/>
                <a:cs typeface="Calibri"/>
              </a:rPr>
              <a:t>数据</a:t>
            </a:r>
            <a:r>
              <a:rPr sz="2400" spc="-227" dirty="0">
                <a:latin typeface="Calibri"/>
                <a:ea typeface="+mn-ea"/>
                <a:cs typeface="Calibri"/>
              </a:rPr>
              <a:t> </a:t>
            </a:r>
            <a:r>
              <a:rPr sz="2400" dirty="0">
                <a:latin typeface="Calibri"/>
                <a:ea typeface="+mn-ea"/>
                <a:cs typeface="Calibri"/>
              </a:rPr>
              <a:t>建筑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A3EB9B6D-B407-4912-9159-3A6C522853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3975"/>
            <a:ext cx="59721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Lambda 体系结构-动力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B4A7726-0C06-4AA7-977A-4DC9900F4DEC}"/>
              </a:ext>
            </a:extLst>
          </p:cNvPr>
          <p:cNvSpPr/>
          <p:nvPr/>
        </p:nvSpPr>
        <p:spPr>
          <a:xfrm>
            <a:off x="368300" y="11049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DDC5C58-D551-48EF-849A-22F0FCA690B3}"/>
              </a:ext>
            </a:extLst>
          </p:cNvPr>
          <p:cNvSpPr/>
          <p:nvPr/>
        </p:nvSpPr>
        <p:spPr>
          <a:xfrm>
            <a:off x="368300" y="1627188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AEE378B-3EF4-418D-8FFE-50974ECC1A90}"/>
              </a:ext>
            </a:extLst>
          </p:cNvPr>
          <p:cNvSpPr/>
          <p:nvPr/>
        </p:nvSpPr>
        <p:spPr>
          <a:xfrm>
            <a:off x="368300" y="215106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0902" name="object 22">
            <a:extLst>
              <a:ext uri="{FF2B5EF4-FFF2-40B4-BE49-F238E27FC236}">
                <a16:creationId xmlns:a16="http://schemas.microsoft.com/office/drawing/2014/main" id="{FC10858A-698A-4DE7-9C1F-A50E0B45B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715963"/>
            <a:ext cx="4278313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61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63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目标方案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spcBef>
                <a:spcPts val="238"/>
              </a:spcBef>
            </a:pPr>
            <a:r>
              <a:rPr lang="zh-CN" altLang="zh-CN" sz="1400"/>
              <a:t>大量数据</a:t>
            </a:r>
          </a:p>
          <a:p>
            <a:pPr eaLnBrk="1" hangingPunct="1">
              <a:spcBef>
                <a:spcPts val="238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对于一台机器来说太大了</a:t>
            </a:r>
            <a:r>
              <a:rPr lang="zh-CN" altLang="zh-CN" sz="1300" i="1">
                <a:latin typeface="Meiryo" panose="020B0400000000000000" pitchFamily="34" charset="-128"/>
                <a:ea typeface="Meiryo" panose="020B0400000000000000" pitchFamily="34" charset="-128"/>
              </a:rPr>
              <a:t>→</a:t>
            </a:r>
            <a:r>
              <a:rPr lang="zh-CN" altLang="zh-CN" sz="1300"/>
              <a:t>分布式系统</a:t>
            </a:r>
          </a:p>
          <a:p>
            <a:pPr eaLnBrk="1" hangingPunct="1">
              <a:spcBef>
                <a:spcPts val="525"/>
              </a:spcBef>
            </a:pPr>
            <a:r>
              <a:rPr lang="zh-CN" altLang="zh-CN" sz="1400"/>
              <a:t>数据不断更新</a:t>
            </a:r>
          </a:p>
          <a:p>
            <a:pPr eaLnBrk="1" hangingPunct="1">
              <a:spcBef>
                <a:spcPts val="238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主要只是添加, 即新数据</a:t>
            </a:r>
          </a:p>
          <a:p>
            <a:pPr eaLnBrk="1" hangingPunct="1">
              <a:spcBef>
                <a:spcPts val="525"/>
              </a:spcBef>
            </a:pPr>
            <a:r>
              <a:rPr lang="zh-CN" altLang="zh-CN" sz="1400"/>
              <a:t>大多数操作都是只读的</a:t>
            </a:r>
          </a:p>
          <a:p>
            <a:pPr eaLnBrk="1" hangingPunct="1">
              <a:spcBef>
                <a:spcPts val="238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有效地, 对数据的查询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C149807B-4EEA-47F6-A313-210D665AFC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3" y="60325"/>
            <a:ext cx="58674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20" dirty="0"/>
              <a:t>分布式体系结构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C35D0C5-3E4C-422F-A6B0-362ABFA3B408}"/>
              </a:ext>
            </a:extLst>
          </p:cNvPr>
          <p:cNvSpPr/>
          <p:nvPr/>
        </p:nvSpPr>
        <p:spPr>
          <a:xfrm>
            <a:off x="368300" y="1101725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EEADDD0-24CC-4124-9852-F870D5AA8870}"/>
              </a:ext>
            </a:extLst>
          </p:cNvPr>
          <p:cNvSpPr/>
          <p:nvPr/>
        </p:nvSpPr>
        <p:spPr>
          <a:xfrm>
            <a:off x="368300" y="1584325"/>
            <a:ext cx="93663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5845" name="object 21">
            <a:extLst>
              <a:ext uri="{FF2B5EF4-FFF2-40B4-BE49-F238E27FC236}">
                <a16:creationId xmlns:a16="http://schemas.microsoft.com/office/drawing/2014/main" id="{32744ED9-B360-4692-A3FF-17E504A14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58813"/>
            <a:ext cx="535940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b="1">
                <a:latin typeface="Trebuchet MS" panose="020B0603020202020204" pitchFamily="34" charset="0"/>
              </a:rPr>
              <a:t>并行计算</a:t>
            </a:r>
            <a:r>
              <a:rPr lang="zh-CN" altLang="zh-CN"/>
              <a:t>与。</a:t>
            </a:r>
            <a:r>
              <a:rPr lang="zh-CN" altLang="zh-CN" b="1">
                <a:latin typeface="Trebuchet MS" panose="020B0603020202020204" pitchFamily="34" charset="0"/>
              </a:rPr>
              <a:t>分布式计算</a:t>
            </a:r>
            <a:endParaRPr lang="zh-CN" altLang="zh-CN">
              <a:latin typeface="Trebuchet MS" panose="020B060302020202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400"/>
              </a:spcBef>
            </a:pPr>
            <a:r>
              <a:rPr lang="zh-CN" altLang="zh-CN"/>
              <a:t>在并行计算中, 所有组件共享一个通用内存, 通常是单个程序中的线程</a:t>
            </a:r>
          </a:p>
          <a:p>
            <a:pPr eaLnBrk="1" hangingPunct="1">
              <a:spcBef>
                <a:spcPts val="225"/>
              </a:spcBef>
            </a:pPr>
            <a:r>
              <a:rPr lang="zh-CN" altLang="zh-CN"/>
              <a:t>在分布式计算中, 每个组件都有自己的内存</a:t>
            </a:r>
          </a:p>
          <a:p>
            <a:pPr eaLnBrk="1" hangingPunct="1">
              <a:spcBef>
                <a:spcPts val="238"/>
              </a:spcBef>
            </a:pPr>
            <a:r>
              <a:rPr lang="zh-CN" altLang="zh-CN" sz="16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600"/>
              <a:t>通常在分布式计算中, 单个组件通过网络连接</a:t>
            </a:r>
          </a:p>
          <a:p>
            <a:pPr eaLnBrk="1" hangingPunct="1">
              <a:lnSpc>
                <a:spcPts val="1588"/>
              </a:lnSpc>
              <a:spcBef>
                <a:spcPts val="50"/>
              </a:spcBef>
            </a:pPr>
            <a:r>
              <a:rPr lang="zh-CN" altLang="zh-CN" sz="16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600"/>
              <a:t>用于并行计算的专用编程语言 (或扩展)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C987C78D-14B6-4AC3-9456-A3D4E1D1F9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38" y="53975"/>
            <a:ext cx="5494337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Lambda 体系结构-动力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DC13A4E-AF53-4221-9C71-42D195BB8E16}"/>
              </a:ext>
            </a:extLst>
          </p:cNvPr>
          <p:cNvSpPr/>
          <p:nvPr/>
        </p:nvSpPr>
        <p:spPr>
          <a:xfrm>
            <a:off x="368300" y="5159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F701BA9-6C7B-4144-9864-65001EAF41AB}"/>
              </a:ext>
            </a:extLst>
          </p:cNvPr>
          <p:cNvSpPr/>
          <p:nvPr/>
        </p:nvSpPr>
        <p:spPr>
          <a:xfrm>
            <a:off x="368300" y="7953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27F32F6-C9EA-4496-B70D-D024DC9DBD6E}"/>
              </a:ext>
            </a:extLst>
          </p:cNvPr>
          <p:cNvSpPr/>
          <p:nvPr/>
        </p:nvSpPr>
        <p:spPr>
          <a:xfrm>
            <a:off x="368300" y="107632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033569E-1270-4D9A-8E9F-22AE2624C209}"/>
              </a:ext>
            </a:extLst>
          </p:cNvPr>
          <p:cNvSpPr/>
          <p:nvPr/>
        </p:nvSpPr>
        <p:spPr>
          <a:xfrm>
            <a:off x="368300" y="1355725"/>
            <a:ext cx="93663" cy="9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FB8FC40-2780-4B2B-8E50-B8CA8DAA9A9D}"/>
              </a:ext>
            </a:extLst>
          </p:cNvPr>
          <p:cNvSpPr/>
          <p:nvPr/>
        </p:nvSpPr>
        <p:spPr>
          <a:xfrm>
            <a:off x="368300" y="1636713"/>
            <a:ext cx="93663" cy="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834D42C-900F-40E8-94E7-EE41FBFB601F}"/>
              </a:ext>
            </a:extLst>
          </p:cNvPr>
          <p:cNvSpPr/>
          <p:nvPr/>
        </p:nvSpPr>
        <p:spPr>
          <a:xfrm>
            <a:off x="368300" y="1917700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342C2B3-DE0C-4D80-9DA2-341C43AF7481}"/>
              </a:ext>
            </a:extLst>
          </p:cNvPr>
          <p:cNvSpPr/>
          <p:nvPr/>
        </p:nvSpPr>
        <p:spPr>
          <a:xfrm>
            <a:off x="368300" y="2427288"/>
            <a:ext cx="93663" cy="936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FC75AEE-B5E9-444D-A956-F39A317D144B}"/>
              </a:ext>
            </a:extLst>
          </p:cNvPr>
          <p:cNvSpPr/>
          <p:nvPr/>
        </p:nvSpPr>
        <p:spPr>
          <a:xfrm>
            <a:off x="117475" y="2713038"/>
            <a:ext cx="5916613" cy="109537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691148BF-6837-42D0-B3E4-577A28CA4A2D}"/>
              </a:ext>
            </a:extLst>
          </p:cNvPr>
          <p:cNvSpPr/>
          <p:nvPr/>
        </p:nvSpPr>
        <p:spPr>
          <a:xfrm>
            <a:off x="184150" y="3394075"/>
            <a:ext cx="136525" cy="1349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C64097FC-8089-4097-8682-C27452FD2684}"/>
              </a:ext>
            </a:extLst>
          </p:cNvPr>
          <p:cNvSpPr/>
          <p:nvPr/>
        </p:nvSpPr>
        <p:spPr>
          <a:xfrm>
            <a:off x="252413" y="3376613"/>
            <a:ext cx="5848350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525E535B-DB1A-4884-87DA-67BA43E2540F}"/>
              </a:ext>
            </a:extLst>
          </p:cNvPr>
          <p:cNvSpPr/>
          <p:nvPr/>
        </p:nvSpPr>
        <p:spPr>
          <a:xfrm>
            <a:off x="6034088" y="2779713"/>
            <a:ext cx="66675" cy="6143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8760AF55-467F-4E64-AE1C-00007D1381B7}"/>
              </a:ext>
            </a:extLst>
          </p:cNvPr>
          <p:cNvSpPr/>
          <p:nvPr/>
        </p:nvSpPr>
        <p:spPr>
          <a:xfrm>
            <a:off x="117475" y="2771775"/>
            <a:ext cx="5916613" cy="690563"/>
          </a:xfrm>
          <a:custGeom>
            <a:avLst/>
            <a:gdLst/>
            <a:ahLst/>
            <a:cxnLst/>
            <a:rect l="l" t="t" r="r" b="b"/>
            <a:pathLst>
              <a:path w="4432935" h="517525">
                <a:moveTo>
                  <a:pt x="4432566" y="0"/>
                </a:moveTo>
                <a:lnTo>
                  <a:pt x="0" y="0"/>
                </a:lnTo>
                <a:lnTo>
                  <a:pt x="0" y="466164"/>
                </a:lnTo>
                <a:lnTo>
                  <a:pt x="4008" y="485889"/>
                </a:lnTo>
                <a:lnTo>
                  <a:pt x="14922" y="502042"/>
                </a:lnTo>
                <a:lnTo>
                  <a:pt x="31075" y="512956"/>
                </a:lnTo>
                <a:lnTo>
                  <a:pt x="50800" y="516964"/>
                </a:lnTo>
                <a:lnTo>
                  <a:pt x="4381765" y="516964"/>
                </a:lnTo>
                <a:lnTo>
                  <a:pt x="4401490" y="512956"/>
                </a:lnTo>
                <a:lnTo>
                  <a:pt x="4417643" y="502042"/>
                </a:lnTo>
                <a:lnTo>
                  <a:pt x="4428558" y="485889"/>
                </a:lnTo>
                <a:lnTo>
                  <a:pt x="4432566" y="466164"/>
                </a:lnTo>
                <a:lnTo>
                  <a:pt x="4432566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94C6D3C6-25FD-4221-BF02-D4F1E0EA74F0}"/>
              </a:ext>
            </a:extLst>
          </p:cNvPr>
          <p:cNvSpPr/>
          <p:nvPr/>
        </p:nvSpPr>
        <p:spPr>
          <a:xfrm>
            <a:off x="6034088" y="2830513"/>
            <a:ext cx="0" cy="588962"/>
          </a:xfrm>
          <a:custGeom>
            <a:avLst/>
            <a:gdLst/>
            <a:ahLst/>
            <a:cxnLst/>
            <a:rect l="l" t="t" r="r" b="b"/>
            <a:pathLst>
              <a:path h="441325">
                <a:moveTo>
                  <a:pt x="0" y="440977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05B0447-029B-4738-A2E6-B8DA8188BC6A}"/>
              </a:ext>
            </a:extLst>
          </p:cNvPr>
          <p:cNvSpPr/>
          <p:nvPr/>
        </p:nvSpPr>
        <p:spPr>
          <a:xfrm>
            <a:off x="6034088" y="2813050"/>
            <a:ext cx="0" cy="17463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7332B413-6E2C-4447-A337-24115EC910A6}"/>
              </a:ext>
            </a:extLst>
          </p:cNvPr>
          <p:cNvSpPr/>
          <p:nvPr/>
        </p:nvSpPr>
        <p:spPr>
          <a:xfrm>
            <a:off x="6034088" y="2797175"/>
            <a:ext cx="0" cy="15875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FDDA7C38-20FA-4DC9-B836-8E8E2140DBE9}"/>
              </a:ext>
            </a:extLst>
          </p:cNvPr>
          <p:cNvSpPr/>
          <p:nvPr/>
        </p:nvSpPr>
        <p:spPr>
          <a:xfrm>
            <a:off x="6034088" y="2779713"/>
            <a:ext cx="0" cy="17462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1939" name="object 35">
            <a:extLst>
              <a:ext uri="{FF2B5EF4-FFF2-40B4-BE49-F238E27FC236}">
                <a16:creationId xmlns:a16="http://schemas.microsoft.com/office/drawing/2014/main" id="{7080170E-A3F9-4201-AC73-78CF2B6C6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827088"/>
            <a:ext cx="5672138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200" b="1">
                <a:latin typeface="Trebuchet MS" panose="020B0603020202020204" pitchFamily="34" charset="0"/>
              </a:rPr>
              <a:t>典型解决方案</a:t>
            </a:r>
            <a:endParaRPr lang="zh-CN" altLang="zh-CN" sz="1200">
              <a:latin typeface="Trebuchet MS" panose="020B0603020202020204" pitchFamily="34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zh-CN" altLang="zh-CN" sz="1200"/>
              <a:t>典型的解决方案是以数据为中心的体系结构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1200"/>
              <a:t>数据存储在分布式的传统 RDBMS 或 noSQL 数据库中 (通过事务) 将更新写入数据库中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1200"/>
              <a:t>查询是以分布式方式计算的, 在所有数据中, 由于某些查询太慢, 需要预计算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</a:pPr>
            <a:r>
              <a:rPr lang="zh-CN" altLang="zh-CN" sz="1200"/>
              <a:t>预计算的结果需要更新 (很快就会有新的数据出现)。</a:t>
            </a:r>
          </a:p>
          <a:p>
            <a:pPr eaLnBrk="1" hangingPunct="1">
              <a:spcBef>
                <a:spcPts val="438"/>
              </a:spcBef>
            </a:pPr>
            <a:r>
              <a:rPr lang="zh-CN" altLang="zh-CN" sz="1200"/>
              <a:t>因此, 这也可以称为</a:t>
            </a:r>
            <a:r>
              <a:rPr lang="zh-CN" altLang="zh-CN" sz="1200" b="1">
                <a:latin typeface="Trebuchet MS" panose="020B0603020202020204" pitchFamily="34" charset="0"/>
              </a:rPr>
              <a:t>增量体系结构</a:t>
            </a:r>
            <a:endParaRPr lang="zh-CN" altLang="zh-CN" sz="1200">
              <a:latin typeface="Trebuchet MS" panose="020B060302020202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1475"/>
              </a:spcBef>
            </a:pPr>
            <a:r>
              <a:rPr lang="zh-CN" altLang="zh-CN" sz="1200"/>
              <a:t>增量体系结构过于复杂, 主要是因为 i) (分布式) 事务支持和 ii) 复杂的算法来合并新的数据。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AFD4C95B-4552-4CD4-9B02-B35AEEAD40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50" y="53975"/>
            <a:ext cx="525462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Lambda 体系结构-动力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107FAEB-B6DE-4B35-A508-561D41A9B0DE}"/>
              </a:ext>
            </a:extLst>
          </p:cNvPr>
          <p:cNvSpPr/>
          <p:nvPr/>
        </p:nvSpPr>
        <p:spPr>
          <a:xfrm>
            <a:off x="368300" y="971550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D0103D4-D23A-42EC-978F-038CB7A6D5D9}"/>
              </a:ext>
            </a:extLst>
          </p:cNvPr>
          <p:cNvSpPr/>
          <p:nvPr/>
        </p:nvSpPr>
        <p:spPr>
          <a:xfrm>
            <a:off x="368300" y="1252538"/>
            <a:ext cx="93663" cy="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8EC47DD-2411-4760-9BA5-2CDEECE5FB88}"/>
              </a:ext>
            </a:extLst>
          </p:cNvPr>
          <p:cNvSpPr/>
          <p:nvPr/>
        </p:nvSpPr>
        <p:spPr>
          <a:xfrm>
            <a:off x="368300" y="1533525"/>
            <a:ext cx="93663" cy="936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F341E2B-EF4E-4281-8466-D7BF961CC6F4}"/>
              </a:ext>
            </a:extLst>
          </p:cNvPr>
          <p:cNvSpPr/>
          <p:nvPr/>
        </p:nvSpPr>
        <p:spPr>
          <a:xfrm>
            <a:off x="368300" y="1812925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7B5D485-64D5-442E-BB6E-667C23F39A78}"/>
              </a:ext>
            </a:extLst>
          </p:cNvPr>
          <p:cNvSpPr/>
          <p:nvPr/>
        </p:nvSpPr>
        <p:spPr>
          <a:xfrm>
            <a:off x="368300" y="209391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DA56E4C-F02B-4620-9A95-3E94AABFF2FB}"/>
              </a:ext>
            </a:extLst>
          </p:cNvPr>
          <p:cNvSpPr/>
          <p:nvPr/>
        </p:nvSpPr>
        <p:spPr>
          <a:xfrm>
            <a:off x="368300" y="2373313"/>
            <a:ext cx="93663" cy="95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2DBAECA-1E25-4429-8920-B63568ACC5FA}"/>
              </a:ext>
            </a:extLst>
          </p:cNvPr>
          <p:cNvSpPr/>
          <p:nvPr/>
        </p:nvSpPr>
        <p:spPr>
          <a:xfrm>
            <a:off x="368300" y="26543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2954" name="object 26">
            <a:extLst>
              <a:ext uri="{FF2B5EF4-FFF2-40B4-BE49-F238E27FC236}">
                <a16:creationId xmlns:a16="http://schemas.microsoft.com/office/drawing/2014/main" id="{EA7A927C-068E-42CE-AFCC-164F9CB6F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528638"/>
            <a:ext cx="2597150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目标属性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鲁棒性和容错可伸缩性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概括可扩展性即席查询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最小维修 Debuggability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962E2F27-19AA-49D9-89A2-17756C7261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88" y="53975"/>
            <a:ext cx="6008687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Lambda 体系结构-概述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7DF242E-566B-4CF0-817B-5232D2EFB579}"/>
              </a:ext>
            </a:extLst>
          </p:cNvPr>
          <p:cNvSpPr/>
          <p:nvPr/>
        </p:nvSpPr>
        <p:spPr>
          <a:xfrm>
            <a:off x="1628775" y="601663"/>
            <a:ext cx="3462338" cy="2805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894739CA-DAC9-4B33-A10C-F2B4D46906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38" y="53975"/>
            <a:ext cx="5202237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Lambda 体系结构-概述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D042541-9596-4954-9506-7710333B880A}"/>
              </a:ext>
            </a:extLst>
          </p:cNvPr>
          <p:cNvSpPr/>
          <p:nvPr/>
        </p:nvSpPr>
        <p:spPr>
          <a:xfrm>
            <a:off x="1476375" y="587375"/>
            <a:ext cx="3386138" cy="2805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>
            <a:extLst>
              <a:ext uri="{FF2B5EF4-FFF2-40B4-BE49-F238E27FC236}">
                <a16:creationId xmlns:a16="http://schemas.microsoft.com/office/drawing/2014/main" id="{63A3BA3D-BC7D-4276-AEE5-41B0CB3CE3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600" y="-450850"/>
            <a:ext cx="7048500" cy="476250"/>
          </a:xfrm>
        </p:spPr>
        <p:txBody>
          <a:bodyPr lIns="0" tIns="21189" rIns="0" bIns="0" rtlCol="0">
            <a:spAutoFit/>
          </a:bodyPr>
          <a:lstStyle/>
          <a:p>
            <a:pPr marL="16951">
              <a:spcBef>
                <a:spcPts val="167"/>
              </a:spcBef>
              <a:defRPr/>
            </a:pPr>
            <a:r>
              <a:rPr sz="2960" spc="113" dirty="0"/>
              <a:t>Kappa</a:t>
            </a:r>
            <a:r>
              <a:rPr sz="2960" spc="-187" dirty="0"/>
              <a:t> </a:t>
            </a:r>
            <a:r>
              <a:rPr sz="2960" spc="20" dirty="0"/>
              <a:t>建筑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E535234-85E1-4CC9-9871-4DB3B4259243}"/>
              </a:ext>
            </a:extLst>
          </p:cNvPr>
          <p:cNvSpPr txBox="1"/>
          <p:nvPr/>
        </p:nvSpPr>
        <p:spPr>
          <a:xfrm>
            <a:off x="1363663" y="1425575"/>
            <a:ext cx="3694112" cy="755650"/>
          </a:xfrm>
          <a:prstGeom prst="rect">
            <a:avLst/>
          </a:prstGeom>
        </p:spPr>
        <p:txBody>
          <a:bodyPr lIns="0" tIns="16103" rIns="0" bIns="0">
            <a:spAutoFit/>
          </a:bodyPr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sz="2400" spc="33" dirty="0">
                <a:latin typeface="Calibri"/>
                <a:ea typeface="+mn-ea"/>
                <a:cs typeface="Calibri"/>
              </a:rPr>
              <a:t>简单</a:t>
            </a:r>
            <a:r>
              <a:rPr sz="2400" dirty="0">
                <a:latin typeface="Calibri"/>
                <a:ea typeface="+mn-ea"/>
                <a:cs typeface="Calibri"/>
              </a:rPr>
              <a:t>替代</a:t>
            </a:r>
            <a:r>
              <a:rPr sz="2400" spc="-7" dirty="0">
                <a:latin typeface="Calibri"/>
                <a:ea typeface="+mn-ea"/>
                <a:cs typeface="Calibri"/>
              </a:rPr>
              <a:t>自</a:t>
            </a:r>
            <a:r>
              <a:rPr sz="2400" spc="40" dirty="0">
                <a:latin typeface="Calibri"/>
                <a:ea typeface="+mn-ea"/>
                <a:cs typeface="Calibri"/>
              </a:rPr>
              <a:t>Lambda</a:t>
            </a:r>
            <a:r>
              <a:rPr sz="2400" spc="-240" dirty="0">
                <a:latin typeface="Calibri"/>
                <a:ea typeface="+mn-ea"/>
                <a:cs typeface="Calibri"/>
              </a:rPr>
              <a:t> </a:t>
            </a:r>
            <a:r>
              <a:rPr sz="2400" dirty="0">
                <a:latin typeface="Calibri"/>
                <a:ea typeface="+mn-ea"/>
                <a:cs typeface="Calibri"/>
              </a:rPr>
              <a:t>建筑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CB08D52-64E2-4674-B7F5-CD1537D49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" y="80963"/>
            <a:ext cx="5997575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卡伯建筑-简介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CD7D506-B51F-402A-99B2-DA0D0CB780F2}"/>
              </a:ext>
            </a:extLst>
          </p:cNvPr>
          <p:cNvSpPr/>
          <p:nvPr/>
        </p:nvSpPr>
        <p:spPr>
          <a:xfrm>
            <a:off x="292100" y="727075"/>
            <a:ext cx="163513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2560B26-BD78-4DBC-AC51-36B22AE8B4AA}"/>
              </a:ext>
            </a:extLst>
          </p:cNvPr>
          <p:cNvSpPr/>
          <p:nvPr/>
        </p:nvSpPr>
        <p:spPr>
          <a:xfrm>
            <a:off x="292100" y="1006475"/>
            <a:ext cx="163513" cy="16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1463BAB2-2144-496B-A050-794A0DF0F632}"/>
              </a:ext>
            </a:extLst>
          </p:cNvPr>
          <p:cNvSpPr/>
          <p:nvPr/>
        </p:nvSpPr>
        <p:spPr>
          <a:xfrm>
            <a:off x="292100" y="1287463"/>
            <a:ext cx="163513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057DAD6-0A0C-4B73-9A78-181C326968FF}"/>
              </a:ext>
            </a:extLst>
          </p:cNvPr>
          <p:cNvSpPr/>
          <p:nvPr/>
        </p:nvSpPr>
        <p:spPr>
          <a:xfrm>
            <a:off x="292100" y="1797050"/>
            <a:ext cx="163513" cy="16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519528B0-A322-4B72-A41E-0C4BCAD844A0}"/>
              </a:ext>
            </a:extLst>
          </p:cNvPr>
          <p:cNvSpPr/>
          <p:nvPr/>
        </p:nvSpPr>
        <p:spPr>
          <a:xfrm>
            <a:off x="292100" y="2078038"/>
            <a:ext cx="163513" cy="165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1807FB73-763B-46F3-86EB-F998D5983302}"/>
              </a:ext>
            </a:extLst>
          </p:cNvPr>
          <p:cNvSpPr/>
          <p:nvPr/>
        </p:nvSpPr>
        <p:spPr>
          <a:xfrm>
            <a:off x="292100" y="2359025"/>
            <a:ext cx="163513" cy="163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24A649BC-55A4-4120-A971-14D4E269347C}"/>
              </a:ext>
            </a:extLst>
          </p:cNvPr>
          <p:cNvSpPr/>
          <p:nvPr/>
        </p:nvSpPr>
        <p:spPr>
          <a:xfrm>
            <a:off x="292100" y="2638425"/>
            <a:ext cx="163513" cy="16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7366E04B-0132-43B4-B9C7-CDAC3E84F977}"/>
              </a:ext>
            </a:extLst>
          </p:cNvPr>
          <p:cNvSpPr/>
          <p:nvPr/>
        </p:nvSpPr>
        <p:spPr>
          <a:xfrm>
            <a:off x="292100" y="2919413"/>
            <a:ext cx="163513" cy="163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7051" name="object 27">
            <a:extLst>
              <a:ext uri="{FF2B5EF4-FFF2-40B4-BE49-F238E27FC236}">
                <a16:creationId xmlns:a16="http://schemas.microsoft.com/office/drawing/2014/main" id="{8BEAD05E-8545-4D81-BD0C-C92200412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23888"/>
            <a:ext cx="54006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8小河处理规则 (斯通布雷克 et 在., 2005)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保持数据移动</a:t>
            </a:r>
          </a:p>
          <a:p>
            <a:pPr eaLnBrk="1" hangingPunct="1">
              <a:spcBef>
                <a:spcPts val="438"/>
              </a:spcBef>
            </a:pPr>
            <a:r>
              <a:rPr lang="zh-CN" altLang="zh-CN" sz="1400"/>
              <a:t>使用 SQL 对流进行查询 (StreamSQL)</a:t>
            </a:r>
          </a:p>
          <a:p>
            <a:pPr eaLnBrk="1" hangingPunct="1">
              <a:lnSpc>
                <a:spcPct val="103000"/>
              </a:lnSpc>
              <a:spcBef>
                <a:spcPts val="400"/>
              </a:spcBef>
            </a:pPr>
            <a:r>
              <a:rPr lang="zh-CN" altLang="zh-CN" sz="1400"/>
              <a:t>处理流不完善 (延迟、丢失和出顺序数据)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生成可预知的结果集成存储和流数据保证数据安全和可用性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分区和缩放应用程序自动处理和响应瞬间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21A42585-6525-4AD6-90E9-D74D46269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3975"/>
            <a:ext cx="55626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卡伯建筑-动力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6A044F3-89EE-4ADE-BFB4-3840284B024B}"/>
              </a:ext>
            </a:extLst>
          </p:cNvPr>
          <p:cNvSpPr/>
          <p:nvPr/>
        </p:nvSpPr>
        <p:spPr>
          <a:xfrm>
            <a:off x="368300" y="558800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22351B8-F231-4D72-B7E4-888C49A1F8E4}"/>
              </a:ext>
            </a:extLst>
          </p:cNvPr>
          <p:cNvSpPr/>
          <p:nvPr/>
        </p:nvSpPr>
        <p:spPr>
          <a:xfrm>
            <a:off x="368300" y="839788"/>
            <a:ext cx="93663" cy="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61939C2-9FA1-45A5-ACCA-7A564FEE7FEF}"/>
              </a:ext>
            </a:extLst>
          </p:cNvPr>
          <p:cNvSpPr/>
          <p:nvPr/>
        </p:nvSpPr>
        <p:spPr>
          <a:xfrm>
            <a:off x="368300" y="10937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8070" name="object 22">
            <a:extLst>
              <a:ext uri="{FF2B5EF4-FFF2-40B4-BE49-F238E27FC236}">
                <a16:creationId xmlns:a16="http://schemas.microsoft.com/office/drawing/2014/main" id="{2FC5EA1D-17AB-4FE0-BF49-7AEA45975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461963"/>
            <a:ext cx="536257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卡伯建筑背后的基本理念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zh-CN" altLang="zh-CN" sz="1400"/>
              <a:t>Lambda 体系结构比较复杂</a:t>
            </a: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大多数问题可以通过流式方法解决</a:t>
            </a:r>
          </a:p>
          <a:p>
            <a:pPr eaLnBrk="1" hangingPunct="1">
              <a:spcBef>
                <a:spcPts val="238"/>
              </a:spcBef>
            </a:pPr>
            <a:r>
              <a:rPr lang="zh-CN" altLang="zh-CN" sz="1400" i="1">
                <a:latin typeface="Meiryo" panose="020B0400000000000000" pitchFamily="34" charset="-128"/>
                <a:ea typeface="Meiryo" panose="020B0400000000000000" pitchFamily="34" charset="-128"/>
              </a:rPr>
              <a:t>→</a:t>
            </a:r>
            <a:r>
              <a:rPr lang="zh-CN" altLang="zh-CN" sz="1400"/>
              <a:t>像数据流一样对待批处理</a:t>
            </a:r>
          </a:p>
          <a:p>
            <a:pPr eaLnBrk="1" hangingPunct="1">
              <a:spcBef>
                <a:spcPts val="238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让框架优化两种情况 (流与批处理)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5E96284E-06F2-49AF-B05F-AC5252C7FBE6}"/>
              </a:ext>
            </a:extLst>
          </p:cNvPr>
          <p:cNvSpPr/>
          <p:nvPr/>
        </p:nvSpPr>
        <p:spPr>
          <a:xfrm>
            <a:off x="1919288" y="1979613"/>
            <a:ext cx="2311400" cy="9699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49D47B8-2DC0-4F60-9253-82DDD7531672}"/>
              </a:ext>
            </a:extLst>
          </p:cNvPr>
          <p:cNvSpPr/>
          <p:nvPr/>
        </p:nvSpPr>
        <p:spPr>
          <a:xfrm>
            <a:off x="117475" y="3073400"/>
            <a:ext cx="5916613" cy="111125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F79C894-66D5-4926-BEF4-E69BDB1A9055}"/>
              </a:ext>
            </a:extLst>
          </p:cNvPr>
          <p:cNvSpPr/>
          <p:nvPr/>
        </p:nvSpPr>
        <p:spPr>
          <a:xfrm>
            <a:off x="184150" y="3327400"/>
            <a:ext cx="136525" cy="136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08CB8E2B-7B02-4631-950F-44363FBE6510}"/>
              </a:ext>
            </a:extLst>
          </p:cNvPr>
          <p:cNvSpPr/>
          <p:nvPr/>
        </p:nvSpPr>
        <p:spPr>
          <a:xfrm>
            <a:off x="252413" y="3311525"/>
            <a:ext cx="5848350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D919678-0EE5-4189-9B6C-C8AC0FF73591}"/>
              </a:ext>
            </a:extLst>
          </p:cNvPr>
          <p:cNvSpPr/>
          <p:nvPr/>
        </p:nvSpPr>
        <p:spPr>
          <a:xfrm>
            <a:off x="6034088" y="3141663"/>
            <a:ext cx="66675" cy="1857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E25347A-2AA7-43AD-9562-658EBF9758B0}"/>
              </a:ext>
            </a:extLst>
          </p:cNvPr>
          <p:cNvSpPr/>
          <p:nvPr/>
        </p:nvSpPr>
        <p:spPr>
          <a:xfrm>
            <a:off x="117475" y="3133725"/>
            <a:ext cx="5916613" cy="261938"/>
          </a:xfrm>
          <a:custGeom>
            <a:avLst/>
            <a:gdLst/>
            <a:ahLst/>
            <a:cxnLst/>
            <a:rect l="l" t="t" r="r" b="b"/>
            <a:pathLst>
              <a:path w="4432935" h="196850">
                <a:moveTo>
                  <a:pt x="4432566" y="0"/>
                </a:moveTo>
                <a:lnTo>
                  <a:pt x="0" y="0"/>
                </a:lnTo>
                <a:lnTo>
                  <a:pt x="0" y="145840"/>
                </a:lnTo>
                <a:lnTo>
                  <a:pt x="4008" y="165565"/>
                </a:lnTo>
                <a:lnTo>
                  <a:pt x="14922" y="181718"/>
                </a:lnTo>
                <a:lnTo>
                  <a:pt x="31075" y="192632"/>
                </a:lnTo>
                <a:lnTo>
                  <a:pt x="50800" y="196641"/>
                </a:lnTo>
                <a:lnTo>
                  <a:pt x="4381765" y="196641"/>
                </a:lnTo>
                <a:lnTo>
                  <a:pt x="4401490" y="192632"/>
                </a:lnTo>
                <a:lnTo>
                  <a:pt x="4417643" y="181718"/>
                </a:lnTo>
                <a:lnTo>
                  <a:pt x="4428558" y="165565"/>
                </a:lnTo>
                <a:lnTo>
                  <a:pt x="4432566" y="145840"/>
                </a:lnTo>
                <a:lnTo>
                  <a:pt x="4432566" y="0"/>
                </a:lnTo>
                <a:close/>
              </a:path>
            </a:pathLst>
          </a:custGeom>
          <a:solidFill>
            <a:srgbClr val="EAEAF7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D8AB604D-B3D3-4456-A1AF-5767D74674AF}"/>
              </a:ext>
            </a:extLst>
          </p:cNvPr>
          <p:cNvSpPr/>
          <p:nvPr/>
        </p:nvSpPr>
        <p:spPr>
          <a:xfrm>
            <a:off x="6034088" y="3192463"/>
            <a:ext cx="0" cy="161925"/>
          </a:xfrm>
          <a:custGeom>
            <a:avLst/>
            <a:gdLst/>
            <a:ahLst/>
            <a:cxnLst/>
            <a:rect l="l" t="t" r="r" b="b"/>
            <a:pathLst>
              <a:path h="121285">
                <a:moveTo>
                  <a:pt x="0" y="120653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8FFE5830-7D08-4475-8690-981312627C91}"/>
              </a:ext>
            </a:extLst>
          </p:cNvPr>
          <p:cNvSpPr/>
          <p:nvPr/>
        </p:nvSpPr>
        <p:spPr>
          <a:xfrm>
            <a:off x="6034088" y="3175000"/>
            <a:ext cx="0" cy="17463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75E4792B-147E-4F60-9E67-5D8C7C028F8D}"/>
              </a:ext>
            </a:extLst>
          </p:cNvPr>
          <p:cNvSpPr/>
          <p:nvPr/>
        </p:nvSpPr>
        <p:spPr>
          <a:xfrm>
            <a:off x="6034088" y="3157538"/>
            <a:ext cx="0" cy="17462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90E81EB6-26E0-4457-85AF-6B3BF7A4FBBC}"/>
              </a:ext>
            </a:extLst>
          </p:cNvPr>
          <p:cNvSpPr/>
          <p:nvPr/>
        </p:nvSpPr>
        <p:spPr>
          <a:xfrm>
            <a:off x="6034088" y="3141663"/>
            <a:ext cx="0" cy="15875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DF9CBAF4-BA2A-44B9-A00D-B247B0EE439B}"/>
              </a:ext>
            </a:extLst>
          </p:cNvPr>
          <p:cNvSpPr txBox="1"/>
          <p:nvPr/>
        </p:nvSpPr>
        <p:spPr>
          <a:xfrm>
            <a:off x="168275" y="3094038"/>
            <a:ext cx="3335338" cy="241300"/>
          </a:xfrm>
          <a:prstGeom prst="rect">
            <a:avLst/>
          </a:prstGeom>
        </p:spPr>
        <p:txBody>
          <a:bodyPr lIns="0" tIns="15256" rIns="0" bIns="0">
            <a:spAutoFit/>
          </a:bodyPr>
          <a:lstStyle/>
          <a:p>
            <a:pPr marL="16951" eaLnBrk="1" fontAlgn="auto" hangingPunct="1">
              <a:spcBef>
                <a:spcPts val="120"/>
              </a:spcBef>
              <a:spcAft>
                <a:spcPts val="0"/>
              </a:spcAft>
              <a:defRPr/>
            </a:pPr>
            <a:r>
              <a:rPr sz="1468" spc="-120" dirty="0">
                <a:latin typeface="Courier New"/>
                <a:ea typeface="+mn-ea"/>
                <a:cs typeface="Courier New"/>
                <a:hlinkClick r:id="rId8"/>
              </a:rPr>
              <a:t>http://www.kappa-architecture.com/</a:t>
            </a:r>
            <a:endParaRPr sz="1468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422310C1-D9C2-4405-85A7-2B00938AC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53975"/>
            <a:ext cx="5257800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40" dirty="0"/>
              <a:t>卡伯结构-示例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703C00B-8B3D-4931-8D45-E4A22C699873}"/>
              </a:ext>
            </a:extLst>
          </p:cNvPr>
          <p:cNvSpPr/>
          <p:nvPr/>
        </p:nvSpPr>
        <p:spPr>
          <a:xfrm>
            <a:off x="368300" y="8270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4376238-C6A9-475F-9CDE-385965488E01}"/>
              </a:ext>
            </a:extLst>
          </p:cNvPr>
          <p:cNvSpPr/>
          <p:nvPr/>
        </p:nvSpPr>
        <p:spPr>
          <a:xfrm>
            <a:off x="368300" y="1106488"/>
            <a:ext cx="93663" cy="93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6F3A7C46-6ABF-4A84-B8D8-2BBD8A3F23D1}"/>
              </a:ext>
            </a:extLst>
          </p:cNvPr>
          <p:cNvSpPr/>
          <p:nvPr/>
        </p:nvSpPr>
        <p:spPr>
          <a:xfrm>
            <a:off x="368300" y="1360488"/>
            <a:ext cx="93663" cy="93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30F2D40-ED3C-48B2-8BD4-6C047FF57E7C}"/>
              </a:ext>
            </a:extLst>
          </p:cNvPr>
          <p:cNvSpPr/>
          <p:nvPr/>
        </p:nvSpPr>
        <p:spPr>
          <a:xfrm>
            <a:off x="368300" y="2316163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2400C95-3040-4862-92D4-3734C68F5EFE}"/>
              </a:ext>
            </a:extLst>
          </p:cNvPr>
          <p:cNvSpPr/>
          <p:nvPr/>
        </p:nvSpPr>
        <p:spPr>
          <a:xfrm>
            <a:off x="368300" y="2595563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6D99B047-EB3E-444E-AD95-52A5C714EB0D}"/>
              </a:ext>
            </a:extLst>
          </p:cNvPr>
          <p:cNvSpPr/>
          <p:nvPr/>
        </p:nvSpPr>
        <p:spPr>
          <a:xfrm>
            <a:off x="368300" y="287655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89097" name="object 25">
            <a:extLst>
              <a:ext uri="{FF2B5EF4-FFF2-40B4-BE49-F238E27FC236}">
                <a16:creationId xmlns:a16="http://schemas.microsoft.com/office/drawing/2014/main" id="{4767323C-6CA9-4861-A819-79E97AC8E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06425"/>
            <a:ext cx="52736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73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400" b="1">
                <a:latin typeface="Trebuchet MS" panose="020B0603020202020204" pitchFamily="34" charset="0"/>
              </a:rPr>
              <a:t>流式框架示例: Apache 卡夫卡</a:t>
            </a:r>
            <a:endParaRPr lang="zh-CN" altLang="zh-CN" sz="1400">
              <a:latin typeface="Trebuchet MS" panose="020B0603020202020204" pitchFamily="34" charset="0"/>
            </a:endParaRPr>
          </a:p>
          <a:p>
            <a:pPr eaLnBrk="1" hangingPunct="1">
              <a:spcBef>
                <a:spcPts val="450"/>
              </a:spcBef>
            </a:pPr>
            <a:r>
              <a:rPr lang="zh-CN" altLang="zh-CN" sz="1400"/>
              <a:t>消息队列系统</a:t>
            </a:r>
          </a:p>
          <a:p>
            <a:pPr eaLnBrk="1" hangingPunct="1">
              <a:lnSpc>
                <a:spcPct val="113000"/>
              </a:lnSpc>
              <a:spcBef>
                <a:spcPts val="213"/>
              </a:spcBef>
            </a:pPr>
            <a:r>
              <a:rPr lang="zh-CN" altLang="zh-CN" sz="1400"/>
              <a:t>存储给定 timespan 的所有数据, 例如2天主题</a:t>
            </a:r>
          </a:p>
          <a:p>
            <a:pPr eaLnBrk="1" hangingPunct="1">
              <a:lnSpc>
                <a:spcPts val="1600"/>
              </a:lnSpc>
              <a:spcBef>
                <a:spcPts val="238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主题中的分区</a:t>
            </a:r>
          </a:p>
          <a:p>
            <a:pPr eaLnBrk="1" hangingPunct="1">
              <a:lnSpc>
                <a:spcPts val="1600"/>
              </a:lnSpc>
              <a:spcBef>
                <a:spcPts val="50"/>
              </a:spcBef>
            </a:pPr>
            <a:r>
              <a:rPr lang="zh-CN" altLang="zh-CN" sz="12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300"/>
              <a:t>分区由应用程序选择, 即生产者和消费者都需要在分区上达成一致。</a:t>
            </a:r>
          </a:p>
          <a:p>
            <a:pPr eaLnBrk="1" hangingPunct="1">
              <a:spcBef>
                <a:spcPts val="675"/>
              </a:spcBef>
            </a:pPr>
            <a:r>
              <a:rPr lang="zh-CN" altLang="zh-CN" sz="1400"/>
              <a:t>Brocker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1400"/>
              <a:t>分区中的每个消息都有一个偏移量客户端具有唯一的 id, 并记住它们的偏移量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00A1145B-0D68-4ACB-8AED-1A05AC1F46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0488"/>
            <a:ext cx="5921375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20" dirty="0"/>
              <a:t>分布式体系结构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570EBE0-A527-46AA-AF29-5EAB33A4BD6D}"/>
              </a:ext>
            </a:extLst>
          </p:cNvPr>
          <p:cNvSpPr/>
          <p:nvPr/>
        </p:nvSpPr>
        <p:spPr>
          <a:xfrm>
            <a:off x="368300" y="74295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816EDAC-BE95-465F-BA29-9A6B4CBC5DDC}"/>
              </a:ext>
            </a:extLst>
          </p:cNvPr>
          <p:cNvSpPr/>
          <p:nvPr/>
        </p:nvSpPr>
        <p:spPr>
          <a:xfrm>
            <a:off x="368300" y="146843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5E9C049-73AD-49E3-8329-0667870C1190}"/>
              </a:ext>
            </a:extLst>
          </p:cNvPr>
          <p:cNvSpPr/>
          <p:nvPr/>
        </p:nvSpPr>
        <p:spPr>
          <a:xfrm>
            <a:off x="368300" y="2019300"/>
            <a:ext cx="93663" cy="93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4C11395-25E5-4299-AD52-17962509EC65}"/>
              </a:ext>
            </a:extLst>
          </p:cNvPr>
          <p:cNvSpPr/>
          <p:nvPr/>
        </p:nvSpPr>
        <p:spPr>
          <a:xfrm>
            <a:off x="368300" y="2300288"/>
            <a:ext cx="93663" cy="9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EC522FC6-69DF-4E99-9CBB-BB9D753E3D3F}"/>
              </a:ext>
            </a:extLst>
          </p:cNvPr>
          <p:cNvSpPr txBox="1"/>
          <p:nvPr/>
        </p:nvSpPr>
        <p:spPr>
          <a:xfrm>
            <a:off x="180975" y="708025"/>
            <a:ext cx="5638800" cy="2185988"/>
          </a:xfrm>
          <a:prstGeom prst="rect">
            <a:avLst/>
          </a:prstGeom>
        </p:spPr>
        <p:txBody>
          <a:bodyPr lIns="0" tIns="46615" rIns="0" bIns="0">
            <a:spAutoFit/>
          </a:bodyPr>
          <a:lstStyle/>
          <a:p>
            <a:pPr marL="16951" eaLnBrk="1" fontAlgn="auto" hangingPunct="1">
              <a:spcBef>
                <a:spcPts val="367"/>
              </a:spcBef>
              <a:spcAft>
                <a:spcPts val="0"/>
              </a:spcAft>
              <a:defRPr/>
            </a:pPr>
            <a:r>
              <a:rPr sz="1600" b="1" spc="-40" dirty="0">
                <a:latin typeface="Trebuchet MS"/>
                <a:ea typeface="+mn-ea"/>
                <a:cs typeface="Trebuchet MS"/>
              </a:rPr>
              <a:t>分布式</a:t>
            </a:r>
            <a:r>
              <a:rPr sz="1600" b="1" spc="-160" dirty="0">
                <a:latin typeface="Trebuchet MS"/>
                <a:ea typeface="+mn-ea"/>
                <a:cs typeface="Trebuchet MS"/>
              </a:rPr>
              <a:t> </a:t>
            </a:r>
            <a:r>
              <a:rPr sz="1600" b="1" spc="-53" dirty="0">
                <a:latin typeface="Trebuchet MS"/>
                <a:ea typeface="+mn-ea"/>
                <a:cs typeface="Trebuchet MS"/>
              </a:rPr>
              <a:t>架构</a:t>
            </a:r>
            <a:endParaRPr sz="1600" dirty="0">
              <a:latin typeface="Trebuchet MS"/>
              <a:ea typeface="+mn-ea"/>
              <a:cs typeface="Trebuchet MS"/>
            </a:endParaRPr>
          </a:p>
          <a:p>
            <a:pPr marL="386476" eaLnBrk="1" fontAlgn="auto" hangingPunct="1">
              <a:spcBef>
                <a:spcPts val="234"/>
              </a:spcBef>
              <a:spcAft>
                <a:spcPts val="0"/>
              </a:spcAft>
              <a:defRPr/>
            </a:pPr>
            <a:r>
              <a:rPr sz="1600" spc="-47" dirty="0">
                <a:latin typeface="Calibri"/>
                <a:ea typeface="+mn-ea"/>
                <a:cs typeface="Calibri"/>
              </a:rPr>
              <a:t>最</a:t>
            </a:r>
            <a:r>
              <a:rPr sz="1600" spc="7" dirty="0">
                <a:latin typeface="Calibri"/>
                <a:ea typeface="+mn-ea"/>
                <a:cs typeface="Calibri"/>
              </a:rPr>
              <a:t>复杂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spc="13" dirty="0">
                <a:latin typeface="Calibri"/>
                <a:ea typeface="+mn-ea"/>
                <a:cs typeface="Calibri"/>
              </a:rPr>
              <a:t>解决 方案</a:t>
            </a:r>
            <a:endParaRPr sz="1600" dirty="0">
              <a:latin typeface="Calibri"/>
              <a:ea typeface="+mn-ea"/>
              <a:cs typeface="Calibri"/>
            </a:endParaRPr>
          </a:p>
          <a:p>
            <a:pPr marL="572932" eaLnBrk="1" fontAlgn="auto" hangingPunct="1">
              <a:lnSpc>
                <a:spcPts val="1602"/>
              </a:lnSpc>
              <a:spcBef>
                <a:spcPts val="234"/>
              </a:spcBef>
              <a:spcAft>
                <a:spcPts val="0"/>
              </a:spcAft>
              <a:defRPr/>
            </a:pPr>
            <a:r>
              <a:rPr sz="1400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400" spc="119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1400" dirty="0">
                <a:latin typeface="Calibri"/>
                <a:ea typeface="+mn-ea"/>
                <a:cs typeface="Calibri"/>
              </a:rPr>
              <a:t>由于</a:t>
            </a:r>
            <a:r>
              <a:rPr sz="1400" spc="-7" dirty="0">
                <a:latin typeface="Calibri"/>
                <a:ea typeface="+mn-ea"/>
                <a:cs typeface="Calibri"/>
              </a:rPr>
              <a:t>自</a:t>
            </a:r>
            <a:r>
              <a:rPr sz="1400" dirty="0">
                <a:latin typeface="Calibri"/>
                <a:ea typeface="+mn-ea"/>
                <a:cs typeface="Calibri"/>
              </a:rPr>
              <a:t>的</a:t>
            </a:r>
            <a:r>
              <a:rPr sz="1400" spc="20" dirty="0">
                <a:latin typeface="Calibri"/>
                <a:ea typeface="+mn-ea"/>
                <a:cs typeface="Calibri"/>
              </a:rPr>
              <a:t>添加</a:t>
            </a:r>
            <a:r>
              <a:rPr sz="1400" spc="13" dirty="0">
                <a:latin typeface="Calibri"/>
                <a:ea typeface="+mn-ea"/>
                <a:cs typeface="Calibri"/>
              </a:rPr>
              <a:t>并行</a:t>
            </a:r>
            <a:r>
              <a:rPr sz="1400" spc="-7" dirty="0">
                <a:latin typeface="Calibri"/>
                <a:ea typeface="+mn-ea"/>
                <a:cs typeface="Calibri"/>
              </a:rPr>
              <a:t>的</a:t>
            </a:r>
            <a:r>
              <a:rPr sz="1400" dirty="0">
                <a:latin typeface="Calibri"/>
                <a:ea typeface="+mn-ea"/>
                <a:cs typeface="Calibri"/>
              </a:rPr>
              <a:t>数据</a:t>
            </a:r>
            <a:r>
              <a:rPr sz="1400" spc="20" dirty="0">
                <a:latin typeface="Calibri"/>
                <a:ea typeface="+mn-ea"/>
                <a:cs typeface="Calibri"/>
              </a:rPr>
              <a:t>和</a:t>
            </a:r>
            <a:r>
              <a:rPr sz="1400" spc="7" dirty="0">
                <a:latin typeface="Calibri"/>
                <a:ea typeface="+mn-ea"/>
                <a:cs typeface="Calibri"/>
              </a:rPr>
              <a:t>处理</a:t>
            </a:r>
            <a:endParaRPr sz="1400" dirty="0">
              <a:latin typeface="Calibri"/>
              <a:ea typeface="+mn-ea"/>
              <a:cs typeface="Calibri"/>
            </a:endParaRPr>
          </a:p>
          <a:p>
            <a:pPr marL="572932" eaLnBrk="1" fontAlgn="auto" hangingPunct="1">
              <a:lnSpc>
                <a:spcPts val="160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400" dirty="0">
                <a:latin typeface="Calibri"/>
                <a:ea typeface="+mn-ea"/>
                <a:cs typeface="Calibri"/>
              </a:rPr>
              <a:t>和</a:t>
            </a:r>
            <a:r>
              <a:rPr sz="1400" spc="-7" dirty="0">
                <a:latin typeface="Calibri"/>
                <a:ea typeface="+mn-ea"/>
                <a:cs typeface="Calibri"/>
              </a:rPr>
              <a:t>因此</a:t>
            </a:r>
            <a:r>
              <a:rPr sz="1400" spc="20" dirty="0">
                <a:latin typeface="Calibri"/>
                <a:ea typeface="+mn-ea"/>
                <a:cs typeface="Calibri"/>
              </a:rPr>
              <a:t>一个</a:t>
            </a:r>
            <a:r>
              <a:rPr sz="1400" spc="7" dirty="0">
                <a:latin typeface="Calibri"/>
                <a:ea typeface="+mn-ea"/>
                <a:cs typeface="Calibri"/>
              </a:rPr>
              <a:t>增加</a:t>
            </a:r>
            <a:r>
              <a:rPr sz="1400" spc="13" dirty="0">
                <a:latin typeface="Calibri"/>
                <a:ea typeface="+mn-ea"/>
                <a:cs typeface="Calibri"/>
              </a:rPr>
              <a:t>风险</a:t>
            </a:r>
            <a:r>
              <a:rPr sz="1400" spc="-200" dirty="0">
                <a:latin typeface="Calibri"/>
                <a:ea typeface="+mn-ea"/>
                <a:cs typeface="Calibri"/>
              </a:rPr>
              <a:t> </a:t>
            </a:r>
            <a:r>
              <a:rPr sz="1400" spc="-7" dirty="0">
                <a:latin typeface="Calibri"/>
                <a:ea typeface="+mn-ea"/>
                <a:cs typeface="Calibri"/>
              </a:rPr>
              <a:t>的</a:t>
            </a:r>
            <a:r>
              <a:rPr sz="1400" dirty="0">
                <a:latin typeface="Calibri"/>
                <a:ea typeface="+mn-ea"/>
                <a:cs typeface="Calibri"/>
              </a:rPr>
              <a:t>错误</a:t>
            </a:r>
          </a:p>
          <a:p>
            <a:pPr marL="386476" eaLnBrk="1" fontAlgn="auto" hangingPunct="1">
              <a:spcBef>
                <a:spcPts val="521"/>
              </a:spcBef>
              <a:spcAft>
                <a:spcPts val="0"/>
              </a:spcAft>
              <a:defRPr/>
            </a:pPr>
            <a:r>
              <a:rPr sz="1600" dirty="0">
                <a:latin typeface="Calibri"/>
                <a:ea typeface="+mn-ea"/>
                <a:cs typeface="Calibri"/>
              </a:rPr>
              <a:t>整体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spc="7" dirty="0">
                <a:latin typeface="Calibri"/>
                <a:ea typeface="+mn-ea"/>
                <a:cs typeface="Calibri"/>
              </a:rPr>
              <a:t>延迟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spc="13" dirty="0">
                <a:latin typeface="Calibri"/>
                <a:ea typeface="+mn-ea"/>
                <a:cs typeface="Calibri"/>
              </a:rPr>
              <a:t>将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dirty="0">
                <a:latin typeface="Calibri"/>
                <a:ea typeface="+mn-ea"/>
                <a:cs typeface="Calibri"/>
              </a:rPr>
              <a:t>是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dirty="0">
                <a:latin typeface="Calibri"/>
                <a:ea typeface="+mn-ea"/>
                <a:cs typeface="Calibri"/>
              </a:rPr>
              <a:t>的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dirty="0">
                <a:latin typeface="Calibri"/>
                <a:ea typeface="+mn-ea"/>
                <a:cs typeface="Calibri"/>
              </a:rPr>
              <a:t>的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dirty="0">
                <a:latin typeface="Calibri"/>
                <a:ea typeface="+mn-ea"/>
                <a:cs typeface="Calibri"/>
              </a:rPr>
              <a:t>一个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spc="-7" dirty="0">
                <a:latin typeface="Calibri"/>
                <a:ea typeface="+mn-ea"/>
                <a:cs typeface="Calibri"/>
              </a:rPr>
              <a:t>的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dirty="0">
                <a:latin typeface="Calibri"/>
                <a:ea typeface="+mn-ea"/>
                <a:cs typeface="Calibri"/>
              </a:rPr>
              <a:t>的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dirty="0">
                <a:latin typeface="Calibri"/>
                <a:ea typeface="+mn-ea"/>
                <a:cs typeface="Calibri"/>
              </a:rPr>
              <a:t>慢</a:t>
            </a:r>
            <a:r>
              <a:rPr sz="1600" spc="-53" dirty="0">
                <a:latin typeface="Calibri"/>
                <a:ea typeface="+mn-ea"/>
                <a:cs typeface="Calibri"/>
              </a:rPr>
              <a:t> </a:t>
            </a:r>
            <a:r>
              <a:rPr sz="1600" spc="13" dirty="0">
                <a:latin typeface="Calibri"/>
                <a:ea typeface="+mn-ea"/>
                <a:cs typeface="Calibri"/>
              </a:rPr>
              <a:t>机</a:t>
            </a:r>
            <a:endParaRPr sz="1600" dirty="0">
              <a:latin typeface="Calibri"/>
              <a:ea typeface="+mn-ea"/>
              <a:cs typeface="Calibri"/>
            </a:endParaRPr>
          </a:p>
          <a:p>
            <a:pPr marL="572932" eaLnBrk="1" fontAlgn="auto" hangingPunct="1">
              <a:spcBef>
                <a:spcPts val="234"/>
              </a:spcBef>
              <a:spcAft>
                <a:spcPts val="0"/>
              </a:spcAft>
              <a:defRPr/>
            </a:pPr>
            <a:r>
              <a:rPr sz="1400" spc="100" baseline="13888" dirty="0">
                <a:solidFill>
                  <a:srgbClr val="3333B2"/>
                </a:solidFill>
                <a:latin typeface="Lucida Sans Unicode"/>
                <a:ea typeface="+mn-ea"/>
                <a:cs typeface="Lucida Sans Unicode"/>
              </a:rPr>
              <a:t>▶</a:t>
            </a:r>
            <a:r>
              <a:rPr sz="1400" spc="-7" dirty="0">
                <a:latin typeface="Calibri"/>
                <a:ea typeface="+mn-ea"/>
                <a:cs typeface="Calibri"/>
              </a:rPr>
              <a:t>即。</a:t>
            </a:r>
            <a:r>
              <a:rPr sz="1400" spc="7" dirty="0">
                <a:latin typeface="Calibri"/>
                <a:ea typeface="+mn-ea"/>
                <a:cs typeface="Calibri"/>
              </a:rPr>
              <a:t>滞后时间不能减少</a:t>
            </a:r>
            <a:r>
              <a:rPr sz="1400" spc="13" dirty="0">
                <a:latin typeface="Calibri"/>
                <a:ea typeface="+mn-ea"/>
                <a:cs typeface="Calibri"/>
              </a:rPr>
              <a:t>通过</a:t>
            </a:r>
            <a:r>
              <a:rPr sz="1400" spc="7" dirty="0">
                <a:latin typeface="Calibri"/>
                <a:ea typeface="+mn-ea"/>
                <a:cs typeface="Calibri"/>
              </a:rPr>
              <a:t>分布式</a:t>
            </a:r>
            <a:r>
              <a:rPr sz="1400" spc="-214" dirty="0">
                <a:latin typeface="Calibri"/>
                <a:ea typeface="+mn-ea"/>
                <a:cs typeface="Calibri"/>
              </a:rPr>
              <a:t> </a:t>
            </a:r>
            <a:r>
              <a:rPr sz="1400" spc="13" dirty="0">
                <a:latin typeface="Calibri"/>
                <a:ea typeface="+mn-ea"/>
                <a:cs typeface="Calibri"/>
              </a:rPr>
              <a:t>解决 方案</a:t>
            </a:r>
            <a:endParaRPr sz="1400" dirty="0">
              <a:latin typeface="Calibri"/>
              <a:ea typeface="+mn-ea"/>
              <a:cs typeface="Calibri"/>
            </a:endParaRPr>
          </a:p>
          <a:p>
            <a:pPr marL="386476" eaLnBrk="1" fontAlgn="auto" hangingPunct="1">
              <a:spcBef>
                <a:spcPts val="741"/>
              </a:spcBef>
              <a:spcAft>
                <a:spcPts val="0"/>
              </a:spcAft>
              <a:defRPr/>
            </a:pPr>
            <a:r>
              <a:rPr sz="1600" spc="-7" dirty="0">
                <a:latin typeface="Calibri"/>
                <a:ea typeface="+mn-ea"/>
                <a:cs typeface="Calibri"/>
              </a:rPr>
              <a:t>因此</a:t>
            </a:r>
            <a:r>
              <a:rPr sz="1600" spc="-47" dirty="0">
                <a:latin typeface="Calibri"/>
                <a:ea typeface="+mn-ea"/>
                <a:cs typeface="Calibri"/>
              </a:rPr>
              <a:t> </a:t>
            </a:r>
            <a:r>
              <a:rPr sz="1600" dirty="0">
                <a:latin typeface="Calibri"/>
                <a:ea typeface="+mn-ea"/>
                <a:cs typeface="Calibri"/>
              </a:rPr>
              <a:t>的</a:t>
            </a:r>
            <a:r>
              <a:rPr sz="1600" spc="-47" dirty="0">
                <a:latin typeface="Calibri"/>
                <a:ea typeface="+mn-ea"/>
                <a:cs typeface="Calibri"/>
              </a:rPr>
              <a:t> </a:t>
            </a:r>
            <a:r>
              <a:rPr sz="1600" dirty="0">
                <a:latin typeface="Calibri"/>
                <a:ea typeface="+mn-ea"/>
                <a:cs typeface="Calibri"/>
              </a:rPr>
              <a:t>建筑</a:t>
            </a:r>
            <a:r>
              <a:rPr sz="1600" spc="-47" dirty="0">
                <a:latin typeface="Calibri"/>
                <a:ea typeface="+mn-ea"/>
                <a:cs typeface="Calibri"/>
              </a:rPr>
              <a:t> </a:t>
            </a:r>
            <a:r>
              <a:rPr sz="1600" spc="7" dirty="0">
                <a:latin typeface="Calibri"/>
                <a:ea typeface="+mn-ea"/>
                <a:cs typeface="Calibri"/>
              </a:rPr>
              <a:t>需要</a:t>
            </a:r>
            <a:r>
              <a:rPr sz="1600" spc="-47" dirty="0">
                <a:latin typeface="Calibri"/>
                <a:ea typeface="+mn-ea"/>
                <a:cs typeface="Calibri"/>
              </a:rPr>
              <a:t> </a:t>
            </a:r>
            <a:r>
              <a:rPr sz="1600" spc="-7" dirty="0">
                <a:latin typeface="Calibri"/>
                <a:ea typeface="+mn-ea"/>
                <a:cs typeface="Calibri"/>
              </a:rPr>
              <a:t>自</a:t>
            </a:r>
            <a:r>
              <a:rPr sz="1600" spc="-47" dirty="0">
                <a:latin typeface="Calibri"/>
                <a:ea typeface="+mn-ea"/>
                <a:cs typeface="Calibri"/>
              </a:rPr>
              <a:t> </a:t>
            </a:r>
            <a:r>
              <a:rPr sz="1600" dirty="0">
                <a:latin typeface="Calibri"/>
                <a:ea typeface="+mn-ea"/>
                <a:cs typeface="Calibri"/>
              </a:rPr>
              <a:t>是</a:t>
            </a:r>
            <a:r>
              <a:rPr sz="1600" spc="-47" dirty="0">
                <a:latin typeface="Calibri"/>
                <a:ea typeface="+mn-ea"/>
                <a:cs typeface="Calibri"/>
              </a:rPr>
              <a:t> </a:t>
            </a:r>
            <a:r>
              <a:rPr sz="1600" spc="13" dirty="0">
                <a:latin typeface="Calibri"/>
                <a:ea typeface="+mn-ea"/>
                <a:cs typeface="Calibri"/>
              </a:rPr>
              <a:t>声音</a:t>
            </a:r>
            <a:endParaRPr sz="1600" dirty="0">
              <a:latin typeface="Calibri"/>
              <a:ea typeface="+mn-ea"/>
              <a:cs typeface="Calibri"/>
            </a:endParaRPr>
          </a:p>
          <a:p>
            <a:pPr marL="386476" eaLnBrk="1" fontAlgn="auto" hangingPunct="1">
              <a:spcBef>
                <a:spcPts val="446"/>
              </a:spcBef>
              <a:spcAft>
                <a:spcPts val="0"/>
              </a:spcAft>
              <a:defRPr/>
            </a:pPr>
            <a:r>
              <a:rPr sz="1600" spc="-13" dirty="0">
                <a:latin typeface="Calibri"/>
                <a:ea typeface="+mn-ea"/>
                <a:cs typeface="Calibri"/>
              </a:rPr>
              <a:t>...</a:t>
            </a:r>
            <a:r>
              <a:rPr sz="1600" spc="7" dirty="0">
                <a:latin typeface="Calibri"/>
                <a:ea typeface="+mn-ea"/>
                <a:cs typeface="Calibri"/>
              </a:rPr>
              <a:t>专注于</a:t>
            </a:r>
            <a:r>
              <a:rPr sz="1600" dirty="0">
                <a:latin typeface="Calibri"/>
                <a:ea typeface="+mn-ea"/>
                <a:cs typeface="Calibri"/>
              </a:rPr>
              <a:t>抽象</a:t>
            </a:r>
            <a:r>
              <a:rPr sz="1600" spc="20" dirty="0">
                <a:latin typeface="Calibri"/>
                <a:ea typeface="+mn-ea"/>
                <a:cs typeface="Calibri"/>
              </a:rPr>
              <a:t>和</a:t>
            </a:r>
            <a:r>
              <a:rPr sz="1600" spc="-160" dirty="0">
                <a:latin typeface="Calibri"/>
                <a:ea typeface="+mn-ea"/>
                <a:cs typeface="Calibri"/>
              </a:rPr>
              <a:t> </a:t>
            </a:r>
            <a:r>
              <a:rPr sz="1600" spc="13" dirty="0">
                <a:latin typeface="Calibri"/>
                <a:ea typeface="+mn-ea"/>
                <a:cs typeface="Calibri"/>
              </a:rPr>
              <a:t>组成</a:t>
            </a:r>
            <a:endParaRPr sz="1600" dirty="0">
              <a:latin typeface="Calibri"/>
              <a:ea typeface="+mn-ea"/>
              <a:cs typeface="Calibri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9839790-D5C6-49E0-9799-89363E9FE702}"/>
              </a:ext>
            </a:extLst>
          </p:cNvPr>
          <p:cNvSpPr txBox="1"/>
          <p:nvPr/>
        </p:nvSpPr>
        <p:spPr>
          <a:xfrm>
            <a:off x="168275" y="2944813"/>
            <a:ext cx="5322888" cy="201612"/>
          </a:xfrm>
          <a:prstGeom prst="rect">
            <a:avLst/>
          </a:prstGeom>
        </p:spPr>
        <p:txBody>
          <a:bodyPr lIns="0" tIns="16103" rIns="0" bIns="0">
            <a:spAutoFit/>
          </a:bodyPr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sz="1201" spc="-13" dirty="0">
                <a:latin typeface="Calibri"/>
                <a:ea typeface="+mn-ea"/>
                <a:cs typeface="Calibri"/>
              </a:rPr>
              <a:t>注意：</a:t>
            </a:r>
            <a:r>
              <a:rPr sz="1201" spc="47" dirty="0">
                <a:latin typeface="Calibri"/>
                <a:ea typeface="+mn-ea"/>
                <a:cs typeface="Calibri"/>
              </a:rPr>
              <a:t> </a:t>
            </a:r>
            <a:r>
              <a:rPr sz="1201" spc="7" dirty="0">
                <a:latin typeface="Calibri"/>
                <a:ea typeface="+mn-ea"/>
                <a:cs typeface="Calibri"/>
              </a:rPr>
              <a:t>在</a:t>
            </a:r>
            <a:r>
              <a:rPr sz="1201" spc="-27" dirty="0">
                <a:latin typeface="Calibri"/>
                <a:ea typeface="+mn-ea"/>
                <a:cs typeface="Calibri"/>
              </a:rPr>
              <a:t> </a:t>
            </a:r>
            <a:r>
              <a:rPr sz="1201" dirty="0">
                <a:latin typeface="Calibri"/>
                <a:ea typeface="+mn-ea"/>
                <a:cs typeface="Calibri"/>
              </a:rPr>
              <a:t>实践</a:t>
            </a:r>
            <a:r>
              <a:rPr sz="1201" spc="-33" dirty="0">
                <a:latin typeface="Calibri"/>
                <a:ea typeface="+mn-ea"/>
                <a:cs typeface="Calibri"/>
              </a:rPr>
              <a:t> </a:t>
            </a:r>
            <a:r>
              <a:rPr sz="1201" spc="7" dirty="0">
                <a:latin typeface="Calibri"/>
                <a:ea typeface="+mn-ea"/>
                <a:cs typeface="Calibri"/>
              </a:rPr>
              <a:t>人</a:t>
            </a:r>
            <a:r>
              <a:rPr sz="1201" spc="-27" dirty="0">
                <a:latin typeface="Calibri"/>
                <a:ea typeface="+mn-ea"/>
                <a:cs typeface="Calibri"/>
              </a:rPr>
              <a:t> </a:t>
            </a:r>
            <a:r>
              <a:rPr sz="1201" dirty="0">
                <a:latin typeface="Calibri"/>
                <a:ea typeface="+mn-ea"/>
                <a:cs typeface="Calibri"/>
              </a:rPr>
              <a:t>是</a:t>
            </a:r>
            <a:r>
              <a:rPr sz="1201" spc="-33" dirty="0">
                <a:latin typeface="Calibri"/>
                <a:ea typeface="+mn-ea"/>
                <a:cs typeface="Calibri"/>
              </a:rPr>
              <a:t> </a:t>
            </a:r>
            <a:r>
              <a:rPr sz="1201" spc="-13" dirty="0">
                <a:latin typeface="Calibri"/>
                <a:ea typeface="+mn-ea"/>
                <a:cs typeface="Calibri"/>
              </a:rPr>
              <a:t>经常</a:t>
            </a:r>
            <a:r>
              <a:rPr sz="1201" spc="-33" dirty="0">
                <a:latin typeface="Calibri"/>
                <a:ea typeface="+mn-ea"/>
                <a:cs typeface="Calibri"/>
              </a:rPr>
              <a:t> </a:t>
            </a:r>
            <a:r>
              <a:rPr sz="1201" spc="13" dirty="0">
                <a:latin typeface="Calibri"/>
                <a:ea typeface="+mn-ea"/>
                <a:cs typeface="Calibri"/>
              </a:rPr>
              <a:t>偏见</a:t>
            </a:r>
            <a:r>
              <a:rPr sz="1201" spc="-27" dirty="0">
                <a:latin typeface="Calibri"/>
                <a:ea typeface="+mn-ea"/>
                <a:cs typeface="Calibri"/>
              </a:rPr>
              <a:t> </a:t>
            </a:r>
            <a:r>
              <a:rPr sz="1201" dirty="0">
                <a:latin typeface="Calibri"/>
                <a:ea typeface="+mn-ea"/>
                <a:cs typeface="Calibri"/>
              </a:rPr>
              <a:t>对</a:t>
            </a:r>
            <a:r>
              <a:rPr sz="1201" spc="-33" dirty="0">
                <a:latin typeface="Calibri"/>
                <a:ea typeface="+mn-ea"/>
                <a:cs typeface="Calibri"/>
              </a:rPr>
              <a:t> </a:t>
            </a:r>
            <a:r>
              <a:rPr sz="1201" spc="7" dirty="0">
                <a:latin typeface="Calibri"/>
                <a:ea typeface="+mn-ea"/>
                <a:cs typeface="Calibri"/>
              </a:rPr>
              <a:t>技术</a:t>
            </a:r>
            <a:r>
              <a:rPr sz="1201" spc="-33" dirty="0">
                <a:latin typeface="Calibri"/>
                <a:ea typeface="+mn-ea"/>
                <a:cs typeface="Calibri"/>
              </a:rPr>
              <a:t> </a:t>
            </a:r>
            <a:r>
              <a:rPr sz="1201" dirty="0">
                <a:latin typeface="Calibri"/>
                <a:ea typeface="+mn-ea"/>
                <a:cs typeface="Calibri"/>
              </a:rPr>
              <a:t>他们</a:t>
            </a:r>
            <a:r>
              <a:rPr sz="1201" spc="-27" dirty="0">
                <a:latin typeface="Calibri"/>
                <a:ea typeface="+mn-ea"/>
                <a:cs typeface="Calibri"/>
              </a:rPr>
              <a:t> </a:t>
            </a:r>
            <a:r>
              <a:rPr sz="1201" spc="7" dirty="0">
                <a:latin typeface="Calibri"/>
                <a:ea typeface="+mn-ea"/>
                <a:cs typeface="Calibri"/>
              </a:rPr>
              <a:t>知道</a:t>
            </a:r>
            <a:r>
              <a:rPr sz="1201" spc="-33" dirty="0">
                <a:latin typeface="Calibri"/>
                <a:ea typeface="+mn-ea"/>
                <a:cs typeface="Calibri"/>
              </a:rPr>
              <a:t> </a:t>
            </a:r>
            <a:r>
              <a:rPr sz="1201" dirty="0">
                <a:latin typeface="Calibri"/>
                <a:ea typeface="+mn-ea"/>
                <a:cs typeface="Calibri"/>
              </a:rPr>
              <a:t>(例如</a:t>
            </a:r>
            <a:r>
              <a:rPr sz="1201" spc="47" dirty="0">
                <a:latin typeface="Calibri"/>
                <a:ea typeface="+mn-ea"/>
                <a:cs typeface="Calibri"/>
              </a:rPr>
              <a:t> </a:t>
            </a:r>
            <a:r>
              <a:rPr sz="1201" spc="33" dirty="0">
                <a:latin typeface="Calibri"/>
                <a:ea typeface="+mn-ea"/>
                <a:cs typeface="Calibri"/>
              </a:rPr>
              <a:t>SQL</a:t>
            </a:r>
            <a:endParaRPr sz="1201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42B147AA-BF56-4730-A729-23916587F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61913"/>
            <a:ext cx="5692775" cy="392112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20" dirty="0"/>
              <a:t>分布式体系结构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D37A74B-154E-4B8E-BBAB-611B3542DA6F}"/>
              </a:ext>
            </a:extLst>
          </p:cNvPr>
          <p:cNvSpPr/>
          <p:nvPr/>
        </p:nvSpPr>
        <p:spPr>
          <a:xfrm>
            <a:off x="1247775" y="496888"/>
            <a:ext cx="3773488" cy="2760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282B6EF-77A7-403D-BB22-6E891096F3DE}"/>
              </a:ext>
            </a:extLst>
          </p:cNvPr>
          <p:cNvSpPr txBox="1"/>
          <p:nvPr/>
        </p:nvSpPr>
        <p:spPr>
          <a:xfrm>
            <a:off x="866775" y="3257550"/>
            <a:ext cx="4800600" cy="201613"/>
          </a:xfrm>
          <a:prstGeom prst="rect">
            <a:avLst/>
          </a:prstGeom>
        </p:spPr>
        <p:txBody>
          <a:bodyPr lIns="0" tIns="16103" rIns="0" bIns="0">
            <a:spAutoFit/>
          </a:bodyPr>
          <a:lstStyle/>
          <a:p>
            <a:pPr marL="16951" eaLnBrk="1" fontAlgn="auto" hangingPunct="1">
              <a:spcBef>
                <a:spcPts val="127"/>
              </a:spcBef>
              <a:spcAft>
                <a:spcPts val="0"/>
              </a:spcAft>
              <a:defRPr/>
            </a:pPr>
            <a:r>
              <a:rPr sz="1201" spc="-93" dirty="0">
                <a:latin typeface="Courier New"/>
                <a:ea typeface="+mn-ea"/>
                <a:cs typeface="Courier New"/>
                <a:hlinkClick r:id="rId3"/>
              </a:rPr>
              <a:t>http://nighthacks.com/roller/jag/resource/Fallacies.html</a:t>
            </a:r>
            <a:endParaRPr sz="1201" dirty="0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1E9D84A6-2DCB-48C0-BFA3-D973CBCCA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5250"/>
            <a:ext cx="4752975" cy="392113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20" dirty="0"/>
              <a:t>分布式体系结构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A7AF09B-6715-4F51-B9E8-B8A1B2A50174}"/>
              </a:ext>
            </a:extLst>
          </p:cNvPr>
          <p:cNvSpPr/>
          <p:nvPr/>
        </p:nvSpPr>
        <p:spPr>
          <a:xfrm>
            <a:off x="368300" y="1069975"/>
            <a:ext cx="93663" cy="9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8733676-6881-418A-89B9-6E2AB93187A8}"/>
              </a:ext>
            </a:extLst>
          </p:cNvPr>
          <p:cNvSpPr/>
          <p:nvPr/>
        </p:nvSpPr>
        <p:spPr>
          <a:xfrm>
            <a:off x="368300" y="200025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8917" name="object 21">
            <a:extLst>
              <a:ext uri="{FF2B5EF4-FFF2-40B4-BE49-F238E27FC236}">
                <a16:creationId xmlns:a16="http://schemas.microsoft.com/office/drawing/2014/main" id="{E0C52F3A-BCB6-4FF3-9688-6EB3C12A6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81038"/>
            <a:ext cx="5700713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61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63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不同层次的复杂性</a:t>
            </a:r>
            <a:endParaRPr lang="zh-CN" altLang="zh-CN" sz="1600">
              <a:latin typeface="Trebuchet MS" panose="020B0603020202020204" pitchFamily="34" charset="0"/>
            </a:endParaRPr>
          </a:p>
          <a:p>
            <a:pPr eaLnBrk="1" hangingPunct="1">
              <a:spcBef>
                <a:spcPts val="238"/>
              </a:spcBef>
            </a:pPr>
            <a:r>
              <a:rPr lang="zh-CN" altLang="zh-CN" sz="1600"/>
              <a:t>操作的最低复杂性, 可以很容易地分发</a:t>
            </a:r>
          </a:p>
          <a:p>
            <a:pPr eaLnBrk="1" hangingPunct="1">
              <a:spcBef>
                <a:spcPts val="238"/>
              </a:spcBef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如果他们是独立的和短的足够是独立地被执行</a:t>
            </a:r>
          </a:p>
          <a:p>
            <a:pPr eaLnBrk="1" hangingPunct="1">
              <a:lnSpc>
                <a:spcPts val="1588"/>
              </a:lnSpc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如果数据可以分成独立的部分</a:t>
            </a:r>
          </a:p>
          <a:p>
            <a:pPr eaLnBrk="1" hangingPunct="1">
              <a:lnSpc>
                <a:spcPts val="1588"/>
              </a:lnSpc>
              <a:spcBef>
                <a:spcPts val="725"/>
              </a:spcBef>
            </a:pPr>
            <a:r>
              <a:rPr lang="zh-CN" altLang="zh-CN" sz="1600"/>
              <a:t>运算复杂度较高, 在多个节点上计算单个结果</a:t>
            </a:r>
          </a:p>
          <a:p>
            <a:pPr eaLnBrk="1" hangingPunct="1">
              <a:spcBef>
                <a:spcPts val="213"/>
              </a:spcBef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数据访问同步也提高了复杂性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>
            <a:extLst>
              <a:ext uri="{FF2B5EF4-FFF2-40B4-BE49-F238E27FC236}">
                <a16:creationId xmlns:a16="http://schemas.microsoft.com/office/drawing/2014/main" id="{DC8EFAA5-71C6-42F7-87D4-3A13BA40DF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75" y="85725"/>
            <a:ext cx="4584700" cy="393700"/>
          </a:xfrm>
        </p:spPr>
        <p:txBody>
          <a:bodyPr lIns="0" tIns="22884" rIns="0" bIns="0" rtlCol="0">
            <a:spAutoFit/>
          </a:bodyPr>
          <a:lstStyle/>
          <a:p>
            <a:pPr marL="16951">
              <a:spcBef>
                <a:spcPts val="180"/>
              </a:spcBef>
              <a:defRPr/>
            </a:pPr>
            <a:r>
              <a:rPr sz="2400" spc="20" dirty="0"/>
              <a:t>分布式体系结构</a:t>
            </a:r>
            <a:endParaRPr sz="2400" spc="2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B9CFA08-5A5D-4068-A27C-8E5FCF510FC4}"/>
              </a:ext>
            </a:extLst>
          </p:cNvPr>
          <p:cNvSpPr/>
          <p:nvPr/>
        </p:nvSpPr>
        <p:spPr>
          <a:xfrm>
            <a:off x="368300" y="1117600"/>
            <a:ext cx="93663" cy="9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2402">
              <a:latin typeface="+mn-lt"/>
              <a:ea typeface="+mn-ea"/>
            </a:endParaRPr>
          </a:p>
        </p:txBody>
      </p:sp>
      <p:sp>
        <p:nvSpPr>
          <p:cNvPr id="39940" name="object 20">
            <a:extLst>
              <a:ext uri="{FF2B5EF4-FFF2-40B4-BE49-F238E27FC236}">
                <a16:creationId xmlns:a16="http://schemas.microsoft.com/office/drawing/2014/main" id="{522150B8-CFD7-4F87-AB23-43C892657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728663"/>
            <a:ext cx="5815013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615" rIns="0" bIns="0">
            <a:spAutoFit/>
          </a:bodyPr>
          <a:lstStyle>
            <a:lvl1pPr marL="15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63"/>
              </a:spcBef>
            </a:pPr>
            <a:r>
              <a:rPr lang="zh-CN" altLang="zh-CN" sz="1600" b="1">
                <a:latin typeface="Trebuchet MS" panose="020B0603020202020204" pitchFamily="34" charset="0"/>
              </a:rPr>
              <a:t>复杂性的其他方面</a:t>
            </a:r>
            <a:endParaRPr lang="zh-CN" altLang="zh-CN" sz="1600">
              <a:latin typeface="Trebuchet MS" panose="020B0603020202020204" pitchFamily="34" charset="0"/>
            </a:endParaRPr>
          </a:p>
          <a:p>
            <a:pPr algn="ctr" eaLnBrk="1" hangingPunct="1">
              <a:spcBef>
                <a:spcPts val="238"/>
              </a:spcBef>
            </a:pPr>
            <a:r>
              <a:rPr lang="zh-CN" altLang="zh-CN" sz="1600"/>
              <a:t>复杂性</a:t>
            </a:r>
            <a:r>
              <a:rPr lang="zh-CN" altLang="zh-CN" sz="1600">
                <a:latin typeface="Garamond" panose="02020404030301010803" pitchFamily="18" charset="0"/>
              </a:rPr>
              <a:t>=</a:t>
            </a:r>
            <a:r>
              <a:rPr lang="zh-CN" altLang="zh-CN" sz="1600"/>
              <a:t>内在复杂性</a:t>
            </a:r>
            <a:r>
              <a:rPr lang="zh-CN" altLang="zh-CN" sz="1600">
                <a:latin typeface="Garamond" panose="02020404030301010803" pitchFamily="18" charset="0"/>
              </a:rPr>
              <a:t>+</a:t>
            </a:r>
            <a:r>
              <a:rPr lang="zh-CN" altLang="zh-CN" sz="1600"/>
              <a:t>意外复杂性</a:t>
            </a:r>
          </a:p>
          <a:p>
            <a:pPr eaLnBrk="1" hangingPunct="1">
              <a:lnSpc>
                <a:spcPts val="1600"/>
              </a:lnSpc>
              <a:spcBef>
                <a:spcPts val="238"/>
              </a:spcBef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问题本身的内在复杂性 (即问题有多难)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意外的复杂性源于实施</a:t>
            </a:r>
          </a:p>
          <a:p>
            <a:pPr eaLnBrk="1" hangingPunct="1">
              <a:lnSpc>
                <a:spcPts val="1600"/>
              </a:lnSpc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低意外复杂度, 维护良好</a:t>
            </a:r>
          </a:p>
          <a:p>
            <a:pPr eaLnBrk="1" hangingPunct="1">
              <a:lnSpc>
                <a:spcPts val="1600"/>
              </a:lnSpc>
              <a:spcBef>
                <a:spcPts val="50"/>
              </a:spcBef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如果高意外的复杂性, 你永远不能肯定它已经被正确地实现</a:t>
            </a:r>
          </a:p>
          <a:p>
            <a:pPr eaLnBrk="1" hangingPunct="1">
              <a:lnSpc>
                <a:spcPts val="1538"/>
              </a:lnSpc>
            </a:pPr>
            <a:r>
              <a:rPr lang="zh-CN" altLang="zh-CN" sz="1400" baseline="14000">
                <a:solidFill>
                  <a:srgbClr val="3333B2"/>
                </a:solidFill>
                <a:latin typeface="Lucida Sans Unicode" panose="020B0602030504020204" pitchFamily="34" charset="0"/>
              </a:rPr>
              <a:t>▶</a:t>
            </a:r>
            <a:r>
              <a:rPr lang="zh-CN" altLang="zh-CN" sz="1400"/>
              <a:t>错误的风险随着复杂性的增加而上升 (即它的规模)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2613</Words>
  <Application>Microsoft Office PowerPoint</Application>
  <PresentationFormat>自定义</PresentationFormat>
  <Paragraphs>337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Calibri</vt:lpstr>
      <vt:lpstr>宋体</vt:lpstr>
      <vt:lpstr>Arial</vt:lpstr>
      <vt:lpstr>MS PGothic</vt:lpstr>
      <vt:lpstr>Wingdings</vt:lpstr>
      <vt:lpstr>Trebuchet MS</vt:lpstr>
      <vt:lpstr>Lucida Sans Unicode</vt:lpstr>
      <vt:lpstr>Courier New</vt:lpstr>
      <vt:lpstr>Garamond</vt:lpstr>
      <vt:lpstr>Times New Roman</vt:lpstr>
      <vt:lpstr>Meiryo</vt:lpstr>
      <vt:lpstr>Arial Unicode MS</vt:lpstr>
      <vt:lpstr>自定义设计方案</vt:lpstr>
      <vt:lpstr>Software Architecture</vt:lpstr>
      <vt:lpstr>Distributed Architectures</vt:lpstr>
      <vt:lpstr>Goals</vt:lpstr>
      <vt:lpstr>Solutions</vt:lpstr>
      <vt:lpstr>Distributed Architectures</vt:lpstr>
      <vt:lpstr>Distributed Architectures</vt:lpstr>
      <vt:lpstr>Distributed Architectures</vt:lpstr>
      <vt:lpstr>Distributed Architectures</vt:lpstr>
      <vt:lpstr>Distributed Architectures</vt:lpstr>
      <vt:lpstr>Distributed Architectures - Practical Advise</vt:lpstr>
      <vt:lpstr>Distributed Architectures - Theory</vt:lpstr>
      <vt:lpstr>Architecture for Simple Applications</vt:lpstr>
      <vt:lpstr>Distributed Architectures Basics</vt:lpstr>
      <vt:lpstr>Distributed Architectures Basics</vt:lpstr>
      <vt:lpstr>Distributed Architectures Basics - Serialisation</vt:lpstr>
      <vt:lpstr>Distributed Architectures Basics - Group Membership</vt:lpstr>
      <vt:lpstr>Distributed Architectures Basics - Group Membership</vt:lpstr>
      <vt:lpstr>Distributed Architectures Basics - Leader Election</vt:lpstr>
      <vt:lpstr>Distributed Architectures Basics - Leader Election</vt:lpstr>
      <vt:lpstr>Distributed Architectures Basics - Leader Election</vt:lpstr>
      <vt:lpstr>Distributed Architectures Basics - Leader Election</vt:lpstr>
      <vt:lpstr>Distributed Architectures Basics - Leader Election</vt:lpstr>
      <vt:lpstr>Distributed Architectures Basics - Locks</vt:lpstr>
      <vt:lpstr>Distributed Architectures Basics - Locks</vt:lpstr>
      <vt:lpstr>Distributed Architectures Basics - Barriers</vt:lpstr>
      <vt:lpstr>Distributed Architectures Basics - Shared Resources</vt:lpstr>
      <vt:lpstr>Distributed Architectures Basics - Zookeeper</vt:lpstr>
      <vt:lpstr>Distributed Architectures Basics - DFS</vt:lpstr>
      <vt:lpstr>Distributed Architectures Basics - DFS</vt:lpstr>
      <vt:lpstr>Distributed Architectures Basics - Sharding</vt:lpstr>
      <vt:lpstr>Distributed Architectures Basics - Sharding</vt:lpstr>
      <vt:lpstr>Distributed Architectures Basics - Sharding</vt:lpstr>
      <vt:lpstr>Distributed Architectures Basics - Quality Attribute</vt:lpstr>
      <vt:lpstr>Asynchronous Architectures</vt:lpstr>
      <vt:lpstr>Asynchronous Architectures - Motivation</vt:lpstr>
      <vt:lpstr>Asynchronous Architectures - Worker</vt:lpstr>
      <vt:lpstr>Asynchronous Architectures - Worker</vt:lpstr>
      <vt:lpstr>Asynchronous Architectures - Queue &amp; Worker</vt:lpstr>
      <vt:lpstr>Asynchronous Architectures - Queue &amp; Worker</vt:lpstr>
      <vt:lpstr>Asynchronous Architectures - Queue &amp; Worker</vt:lpstr>
      <vt:lpstr>Asynchronous Architectures - Queue &amp; Worker</vt:lpstr>
      <vt:lpstr>Asynchronous Architectures - Stream processing</vt:lpstr>
      <vt:lpstr>Asynchronous Architectures - Stream Processing</vt:lpstr>
      <vt:lpstr>Asynchronous Architectures - Stream Processing</vt:lpstr>
      <vt:lpstr>Asynchronous Architectures - Stream Processing</vt:lpstr>
      <vt:lpstr>Asynchronous Architectures - Stream Processing</vt:lpstr>
      <vt:lpstr>Asynchronous Architectures - Stream Processing</vt:lpstr>
      <vt:lpstr>Lambda Architecture</vt:lpstr>
      <vt:lpstr>Lambda Architecture - Motivation</vt:lpstr>
      <vt:lpstr>Lambda Architecture - Motivation</vt:lpstr>
      <vt:lpstr>Lambda Architecture - Motivation</vt:lpstr>
      <vt:lpstr>Lambda Architecture - Overview</vt:lpstr>
      <vt:lpstr>Lambda Architecture - Overview</vt:lpstr>
      <vt:lpstr>Kappa Architecture</vt:lpstr>
      <vt:lpstr>Kappa Architecture - Introduction</vt:lpstr>
      <vt:lpstr>Kappa Architecture - Motivation</vt:lpstr>
      <vt:lpstr>Kappa Architecture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Architectures Software Architecture VO/KU (707.023/707.024)</dc:title>
  <dc:creator>Qing Ding</dc:creator>
  <cp:lastModifiedBy>acer</cp:lastModifiedBy>
  <cp:revision>16</cp:revision>
  <dcterms:created xsi:type="dcterms:W3CDTF">2018-07-24T02:56:32Z</dcterms:created>
  <dcterms:modified xsi:type="dcterms:W3CDTF">2018-10-08T06:59:55Z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2018-01-17T00:00:00Z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2018-01-17T00:00:00Z</vt:filetime>
  </property>
</Properties>
</file>