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04"/>
  </p:notesMasterIdLst>
  <p:sldIdLst>
    <p:sldId id="294" r:id="rId2"/>
    <p:sldId id="295" r:id="rId3"/>
    <p:sldId id="388" r:id="rId4"/>
    <p:sldId id="259" r:id="rId5"/>
    <p:sldId id="257" r:id="rId6"/>
    <p:sldId id="258" r:id="rId7"/>
    <p:sldId id="260" r:id="rId8"/>
    <p:sldId id="262" r:id="rId9"/>
    <p:sldId id="261" r:id="rId10"/>
    <p:sldId id="263" r:id="rId11"/>
    <p:sldId id="264" r:id="rId12"/>
    <p:sldId id="266" r:id="rId13"/>
    <p:sldId id="268" r:id="rId14"/>
    <p:sldId id="269" r:id="rId15"/>
    <p:sldId id="276" r:id="rId16"/>
    <p:sldId id="270" r:id="rId17"/>
    <p:sldId id="267" r:id="rId18"/>
    <p:sldId id="265" r:id="rId19"/>
    <p:sldId id="271" r:id="rId20"/>
    <p:sldId id="272" r:id="rId21"/>
    <p:sldId id="277" r:id="rId22"/>
    <p:sldId id="278" r:id="rId23"/>
    <p:sldId id="279" r:id="rId24"/>
    <p:sldId id="280" r:id="rId25"/>
    <p:sldId id="282" r:id="rId26"/>
    <p:sldId id="283" r:id="rId27"/>
    <p:sldId id="281" r:id="rId28"/>
    <p:sldId id="284" r:id="rId29"/>
    <p:sldId id="285" r:id="rId30"/>
    <p:sldId id="286" r:id="rId31"/>
    <p:sldId id="287" r:id="rId32"/>
    <p:sldId id="291" r:id="rId33"/>
    <p:sldId id="292" r:id="rId34"/>
    <p:sldId id="288" r:id="rId35"/>
    <p:sldId id="290" r:id="rId36"/>
    <p:sldId id="293" r:id="rId37"/>
    <p:sldId id="385"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89" r:id="rId55"/>
    <p:sldId id="314" r:id="rId56"/>
    <p:sldId id="315" r:id="rId57"/>
    <p:sldId id="316" r:id="rId58"/>
    <p:sldId id="317" r:id="rId59"/>
    <p:sldId id="318" r:id="rId60"/>
    <p:sldId id="319" r:id="rId61"/>
    <p:sldId id="320" r:id="rId62"/>
    <p:sldId id="321" r:id="rId63"/>
    <p:sldId id="322" r:id="rId64"/>
    <p:sldId id="390" r:id="rId65"/>
    <p:sldId id="326" r:id="rId66"/>
    <p:sldId id="327" r:id="rId67"/>
    <p:sldId id="328" r:id="rId68"/>
    <p:sldId id="329" r:id="rId69"/>
    <p:sldId id="330" r:id="rId70"/>
    <p:sldId id="331" r:id="rId71"/>
    <p:sldId id="332" r:id="rId72"/>
    <p:sldId id="333" r:id="rId73"/>
    <p:sldId id="334" r:id="rId74"/>
    <p:sldId id="391" r:id="rId75"/>
    <p:sldId id="336" r:id="rId76"/>
    <p:sldId id="337" r:id="rId77"/>
    <p:sldId id="338" r:id="rId78"/>
    <p:sldId id="339" r:id="rId79"/>
    <p:sldId id="340" r:id="rId80"/>
    <p:sldId id="341" r:id="rId81"/>
    <p:sldId id="342" r:id="rId82"/>
    <p:sldId id="392" r:id="rId83"/>
    <p:sldId id="346" r:id="rId84"/>
    <p:sldId id="347" r:id="rId85"/>
    <p:sldId id="348" r:id="rId86"/>
    <p:sldId id="349" r:id="rId87"/>
    <p:sldId id="350" r:id="rId88"/>
    <p:sldId id="351" r:id="rId89"/>
    <p:sldId id="352" r:id="rId90"/>
    <p:sldId id="393" r:id="rId91"/>
    <p:sldId id="357" r:id="rId92"/>
    <p:sldId id="358" r:id="rId93"/>
    <p:sldId id="359" r:id="rId94"/>
    <p:sldId id="360" r:id="rId95"/>
    <p:sldId id="361" r:id="rId96"/>
    <p:sldId id="362" r:id="rId97"/>
    <p:sldId id="363" r:id="rId98"/>
    <p:sldId id="364" r:id="rId99"/>
    <p:sldId id="365" r:id="rId100"/>
    <p:sldId id="366" r:id="rId101"/>
    <p:sldId id="367" r:id="rId102"/>
    <p:sldId id="368" r:id="rId103"/>
  </p:sldIdLst>
  <p:sldSz cx="12192000" cy="6858000"/>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718" autoAdjust="0"/>
  </p:normalViewPr>
  <p:slideViewPr>
    <p:cSldViewPr>
      <p:cViewPr varScale="1">
        <p:scale>
          <a:sx n="42" d="100"/>
          <a:sy n="42" d="100"/>
        </p:scale>
        <p:origin x="812"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0EF9DC-6F70-4918-8957-02B09F84EBD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1027" name="Rectangle 3">
            <a:extLst>
              <a:ext uri="{FF2B5EF4-FFF2-40B4-BE49-F238E27FC236}">
                <a16:creationId xmlns:a16="http://schemas.microsoft.com/office/drawing/2014/main" id="{EEDAF9A6-120D-4988-B611-13DD5FB8A43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32772" name="Rectangle 4">
            <a:extLst>
              <a:ext uri="{FF2B5EF4-FFF2-40B4-BE49-F238E27FC236}">
                <a16:creationId xmlns:a16="http://schemas.microsoft.com/office/drawing/2014/main" id="{FD3DDD2D-9F18-4047-BAD6-E0F73ED2EDF1}"/>
              </a:ext>
            </a:extLst>
          </p:cNvPr>
          <p:cNvSpPr>
            <a:spLocks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a:extLst>
              <a:ext uri="{FF2B5EF4-FFF2-40B4-BE49-F238E27FC236}">
                <a16:creationId xmlns:a16="http://schemas.microsoft.com/office/drawing/2014/main" id="{6C1C024F-3AC9-4FA2-A4BB-1FEEBF6E54A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30" name="Rectangle 6">
            <a:extLst>
              <a:ext uri="{FF2B5EF4-FFF2-40B4-BE49-F238E27FC236}">
                <a16:creationId xmlns:a16="http://schemas.microsoft.com/office/drawing/2014/main" id="{4A0E8481-70CD-42CC-AE0B-6DA74FF83A0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1031" name="Rectangle 7">
            <a:extLst>
              <a:ext uri="{FF2B5EF4-FFF2-40B4-BE49-F238E27FC236}">
                <a16:creationId xmlns:a16="http://schemas.microsoft.com/office/drawing/2014/main" id="{D015C9BB-D33B-4CDF-9B8F-9A36F73B695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4F262B0-F399-49D8-9D88-3DFAE283C5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0589CD8-DE01-429D-8E6D-6639FB8465CF}"/>
              </a:ext>
            </a:extLst>
          </p:cNvPr>
          <p:cNvSpPr>
            <a:spLocks noGrp="1" noChangeArrowheads="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E8D44D0E-98A8-4F78-8BA7-98D4662DF8E2}" type="slidenum">
              <a:rPr lang="en-US" altLang="zh-CN" sz="1200"/>
              <a:pPr/>
              <a:t>22</a:t>
            </a:fld>
            <a:endParaRPr lang="en-US" altLang="zh-CN" sz="1200"/>
          </a:p>
        </p:txBody>
      </p:sp>
      <p:sp>
        <p:nvSpPr>
          <p:cNvPr id="56323" name="Rectangle 2">
            <a:extLst>
              <a:ext uri="{FF2B5EF4-FFF2-40B4-BE49-F238E27FC236}">
                <a16:creationId xmlns:a16="http://schemas.microsoft.com/office/drawing/2014/main" id="{172B1420-490A-4542-A42B-81B66630A6D9}"/>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FE2ABC1D-0186-42DF-A1D4-19CA0674FFB7}"/>
              </a:ext>
            </a:extLst>
          </p:cNvPr>
          <p:cNvSpPr>
            <a:spLocks noGrp="1" noChangeArrowheads="1"/>
          </p:cNvSpPr>
          <p:nvPr>
            <p:ph type="body" idx="1"/>
          </p:nvPr>
        </p:nvSpPr>
        <p:spPr>
          <a:noFill/>
        </p:spPr>
        <p:txBody>
          <a:bodyPr/>
          <a:lstStyle/>
          <a:p>
            <a:pPr eaLnBrk="1" hangingPunct="1"/>
            <a:endParaRPr lang="en-US" altLang="zh-CN"/>
          </a:p>
          <a:p>
            <a:pPr eaLnBrk="1" hangingPunct="1"/>
            <a:endParaRPr lang="en-US" altLang="zh-CN"/>
          </a:p>
        </p:txBody>
      </p:sp>
    </p:spTree>
  </p:cSld>
  <p:clrMapOvr>
    <a:masterClrMapping/>
  </p:clrMapOvr>
</p:notes>
</file>

<file path=ppt/notesSlides/notesSlide1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C10A793-F04F-4721-943E-FE846C4ACB0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F695FA-3D31-43A8-85F3-5B9D69374E7F}" type="slidenum">
              <a:rPr lang="en-US" altLang="zh-CN">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89091" name="Rectangle 2">
            <a:extLst>
              <a:ext uri="{FF2B5EF4-FFF2-40B4-BE49-F238E27FC236}">
                <a16:creationId xmlns:a16="http://schemas.microsoft.com/office/drawing/2014/main" id="{6428517A-A081-471C-A1F6-8D607A0F5BDB}"/>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2EB70568-DD41-49C6-A7D0-275E3A74B6E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857CD96-F47A-4258-9784-2D03DF34848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12E9A6-3BB2-46D7-856A-CCD4DC8B26B4}" type="slidenum">
              <a:rPr lang="en-US" altLang="zh-CN">
                <a:latin typeface="Arial" panose="020B0604020202020204" pitchFamily="34" charset="0"/>
              </a:rPr>
              <a:pPr>
                <a:spcBef>
                  <a:spcPct val="0"/>
                </a:spcBef>
              </a:pPr>
              <a:t>46</a:t>
            </a:fld>
            <a:endParaRPr lang="en-US" altLang="zh-CN">
              <a:latin typeface="Arial" panose="020B0604020202020204" pitchFamily="34" charset="0"/>
            </a:endParaRPr>
          </a:p>
        </p:txBody>
      </p:sp>
      <p:sp>
        <p:nvSpPr>
          <p:cNvPr id="91139" name="Rectangle 2">
            <a:extLst>
              <a:ext uri="{FF2B5EF4-FFF2-40B4-BE49-F238E27FC236}">
                <a16:creationId xmlns:a16="http://schemas.microsoft.com/office/drawing/2014/main" id="{1A5BB9E7-00C1-4B60-9975-DEEAE678B129}"/>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4A6C0588-52AD-4280-A4D1-3338A650025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48B4EA7-B70D-4D5B-9ECE-85466524557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E9CB07-1A99-450F-8299-29AD1B936439}" type="slidenum">
              <a:rPr lang="en-US" altLang="zh-CN">
                <a:latin typeface="Arial" panose="020B0604020202020204" pitchFamily="34" charset="0"/>
              </a:rPr>
              <a:pPr>
                <a:spcBef>
                  <a:spcPct val="0"/>
                </a:spcBef>
              </a:pPr>
              <a:t>47</a:t>
            </a:fld>
            <a:endParaRPr lang="en-US" altLang="zh-CN">
              <a:latin typeface="Arial" panose="020B0604020202020204" pitchFamily="34" charset="0"/>
            </a:endParaRPr>
          </a:p>
        </p:txBody>
      </p:sp>
      <p:sp>
        <p:nvSpPr>
          <p:cNvPr id="93187" name="Rectangle 2">
            <a:extLst>
              <a:ext uri="{FF2B5EF4-FFF2-40B4-BE49-F238E27FC236}">
                <a16:creationId xmlns:a16="http://schemas.microsoft.com/office/drawing/2014/main" id="{EE886BFD-7DEB-4357-A24F-59F943FE3D13}"/>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B2E4C592-AF4E-4710-ABFC-C25DF3D1646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BBE2F64-3822-4220-AEF1-53E982CE23A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0E579B-1342-4A5A-9AD0-6A0D700AD63A}" type="slidenum">
              <a:rPr lang="en-US" altLang="zh-CN">
                <a:latin typeface="Arial" panose="020B0604020202020204" pitchFamily="34" charset="0"/>
              </a:rPr>
              <a:pPr>
                <a:spcBef>
                  <a:spcPct val="0"/>
                </a:spcBef>
              </a:pPr>
              <a:t>48</a:t>
            </a:fld>
            <a:endParaRPr lang="en-US" altLang="zh-CN">
              <a:latin typeface="Arial" panose="020B0604020202020204" pitchFamily="34" charset="0"/>
            </a:endParaRPr>
          </a:p>
        </p:txBody>
      </p:sp>
      <p:sp>
        <p:nvSpPr>
          <p:cNvPr id="95235" name="Rectangle 2">
            <a:extLst>
              <a:ext uri="{FF2B5EF4-FFF2-40B4-BE49-F238E27FC236}">
                <a16:creationId xmlns:a16="http://schemas.microsoft.com/office/drawing/2014/main" id="{69842B09-3DEE-4847-8856-C5401FC55D48}"/>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D0987FB4-9CCE-4ECC-93E3-FCB2EC6FCA1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2434F03-8326-4000-97DD-1FC74429D7A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C22BAD-3931-495B-B2CD-363E48D0E830}" type="slidenum">
              <a:rPr lang="en-US" altLang="zh-CN">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97283" name="Rectangle 2">
            <a:extLst>
              <a:ext uri="{FF2B5EF4-FFF2-40B4-BE49-F238E27FC236}">
                <a16:creationId xmlns:a16="http://schemas.microsoft.com/office/drawing/2014/main" id="{2EDCB4BD-FBAC-4F75-B208-01DFABCF427D}"/>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74F85F05-6B42-48E7-910E-2FA8F6C55C8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9415C0C-292E-4964-AA45-1E469E04935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7145DB-B65E-4C41-8BF2-5E724DD1F182}" type="slidenum">
              <a:rPr lang="en-US" altLang="zh-CN">
                <a:latin typeface="Arial" panose="020B0604020202020204" pitchFamily="34" charset="0"/>
              </a:rPr>
              <a:pPr>
                <a:spcBef>
                  <a:spcPct val="0"/>
                </a:spcBef>
              </a:pPr>
              <a:t>50</a:t>
            </a:fld>
            <a:endParaRPr lang="en-US" altLang="zh-CN">
              <a:latin typeface="Arial" panose="020B0604020202020204" pitchFamily="34" charset="0"/>
            </a:endParaRPr>
          </a:p>
        </p:txBody>
      </p:sp>
      <p:sp>
        <p:nvSpPr>
          <p:cNvPr id="99331" name="Rectangle 2">
            <a:extLst>
              <a:ext uri="{FF2B5EF4-FFF2-40B4-BE49-F238E27FC236}">
                <a16:creationId xmlns:a16="http://schemas.microsoft.com/office/drawing/2014/main" id="{89D08949-0F16-460C-A3D3-3F38C6F9BDE7}"/>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CA0648ED-9378-4DC2-BD07-0E064574844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F4837FE-CF5D-43A8-9C2D-CAC4664E442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610FCB-2CC2-4359-9B86-E4A54E2B5C06}" type="slidenum">
              <a:rPr lang="en-US" altLang="zh-CN">
                <a:latin typeface="Arial" panose="020B0604020202020204" pitchFamily="34" charset="0"/>
              </a:rPr>
              <a:pPr>
                <a:spcBef>
                  <a:spcPct val="0"/>
                </a:spcBef>
              </a:pPr>
              <a:t>51</a:t>
            </a:fld>
            <a:endParaRPr lang="en-US" altLang="zh-CN">
              <a:latin typeface="Arial" panose="020B0604020202020204" pitchFamily="34" charset="0"/>
            </a:endParaRPr>
          </a:p>
        </p:txBody>
      </p:sp>
      <p:sp>
        <p:nvSpPr>
          <p:cNvPr id="101379" name="Rectangle 2">
            <a:extLst>
              <a:ext uri="{FF2B5EF4-FFF2-40B4-BE49-F238E27FC236}">
                <a16:creationId xmlns:a16="http://schemas.microsoft.com/office/drawing/2014/main" id="{6DC570A0-1692-41E9-AB2D-3E2D9FB057BE}"/>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879F17C7-A357-4DB2-885D-CA71B488D47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A2B91E7-61B4-4071-AFC7-E5AF820FF3B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1CA4CC4-9526-48D6-AA69-814CCA98F0EC}" type="slidenum">
              <a:rPr lang="en-US" altLang="zh-CN">
                <a:latin typeface="Arial" panose="020B0604020202020204" pitchFamily="34" charset="0"/>
              </a:rPr>
              <a:pPr>
                <a:spcBef>
                  <a:spcPct val="0"/>
                </a:spcBef>
              </a:pPr>
              <a:t>52</a:t>
            </a:fld>
            <a:endParaRPr lang="en-US" altLang="zh-CN">
              <a:latin typeface="Arial" panose="020B0604020202020204" pitchFamily="34" charset="0"/>
            </a:endParaRPr>
          </a:p>
        </p:txBody>
      </p:sp>
      <p:sp>
        <p:nvSpPr>
          <p:cNvPr id="103427" name="Rectangle 2">
            <a:extLst>
              <a:ext uri="{FF2B5EF4-FFF2-40B4-BE49-F238E27FC236}">
                <a16:creationId xmlns:a16="http://schemas.microsoft.com/office/drawing/2014/main" id="{05547070-7E3D-423B-8CFB-4488E168AB4D}"/>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1F30FCD7-2A13-42A3-9FDB-9F2441CF0EF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31B905C-4155-43BB-9822-45B907032AA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6425BC-9F86-459E-9EC0-7A1C2C07DB64}" type="slidenum">
              <a:rPr lang="en-US" altLang="zh-CN">
                <a:latin typeface="Arial" panose="020B0604020202020204" pitchFamily="34" charset="0"/>
              </a:rPr>
              <a:pPr>
                <a:spcBef>
                  <a:spcPct val="0"/>
                </a:spcBef>
              </a:pPr>
              <a:t>53</a:t>
            </a:fld>
            <a:endParaRPr lang="en-US" altLang="zh-CN">
              <a:latin typeface="Arial" panose="020B0604020202020204" pitchFamily="34" charset="0"/>
            </a:endParaRPr>
          </a:p>
        </p:txBody>
      </p:sp>
      <p:sp>
        <p:nvSpPr>
          <p:cNvPr id="105475" name="Rectangle 2">
            <a:extLst>
              <a:ext uri="{FF2B5EF4-FFF2-40B4-BE49-F238E27FC236}">
                <a16:creationId xmlns:a16="http://schemas.microsoft.com/office/drawing/2014/main" id="{1ACCC8A3-BE9B-4CA4-B1ED-F2719D5C4521}"/>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5FAFEFD8-55F1-413F-AC1B-916C9862A26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9BC692CA-0684-4A95-8B5C-FDBB8036B226}"/>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6BE860C2-C229-48C1-9A72-3565FAEA305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107524" name="Slide Number Placeholder 3">
            <a:extLst>
              <a:ext uri="{FF2B5EF4-FFF2-40B4-BE49-F238E27FC236}">
                <a16:creationId xmlns:a16="http://schemas.microsoft.com/office/drawing/2014/main" id="{3B1A32F9-BD8F-4F30-867D-6EEB38AD31C7}"/>
              </a:ext>
            </a:extLst>
          </p:cNvPr>
          <p:cNvSpPr>
            <a:spLocks noGrp="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108B0ED2-C8AB-4F19-8ECF-4803D3A4084B}" type="slidenum">
              <a:rPr lang="en-US" altLang="zh-CN" sz="1200"/>
              <a:pPr/>
              <a:t>54</a:t>
            </a:fld>
            <a:endParaRPr lang="en-US" altLang="zh-CN" sz="1200"/>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7D0C42F3-D10F-4BB0-BF9D-A85C1A3197F6}"/>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45C76573-CECF-4DE2-8F1B-150BD4E1605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72708" name="Slide Number Placeholder 3">
            <a:extLst>
              <a:ext uri="{FF2B5EF4-FFF2-40B4-BE49-F238E27FC236}">
                <a16:creationId xmlns:a16="http://schemas.microsoft.com/office/drawing/2014/main" id="{6E184E28-31E5-421F-B305-3305F8020DBB}"/>
              </a:ext>
            </a:extLst>
          </p:cNvPr>
          <p:cNvSpPr>
            <a:spLocks noGrp="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BE0059EC-2A44-40AA-9D28-B6C9BD630EF8}" type="slidenum">
              <a:rPr lang="en-US" altLang="zh-CN" sz="1200"/>
              <a:pPr/>
              <a:t>37</a:t>
            </a:fld>
            <a:endParaRPr lang="en-US" altLang="zh-CN" sz="1200"/>
          </a:p>
        </p:txBody>
      </p:sp>
    </p:spTree>
  </p:cSld>
  <p:clrMapOvr>
    <a:masterClrMapping/>
  </p:clrMapOvr>
</p:notes>
</file>

<file path=ppt/notesSlides/notesSlide2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3EA63C2A-DCF6-41E4-A6F6-F09924D6A98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AA86BF-068D-47C7-A495-30595A58D6BA}" type="slidenum">
              <a:rPr lang="en-US" altLang="zh-CN">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109571" name="Rectangle 2">
            <a:extLst>
              <a:ext uri="{FF2B5EF4-FFF2-40B4-BE49-F238E27FC236}">
                <a16:creationId xmlns:a16="http://schemas.microsoft.com/office/drawing/2014/main" id="{3C27BA47-2E44-49A4-8EED-F990BED8B703}"/>
              </a:ext>
            </a:extLst>
          </p:cNvPr>
          <p:cNvSpPr>
            <a:spLocks noRot="1" noChangeArrowheads="1" noTextEdit="1"/>
          </p:cNvSpPr>
          <p:nvPr>
            <p:ph type="sldImg"/>
          </p:nvPr>
        </p:nvSpPr>
        <p:spPr>
          <a:ln/>
        </p:spPr>
      </p:sp>
      <p:sp>
        <p:nvSpPr>
          <p:cNvPr id="109572" name="Rectangle 3">
            <a:extLst>
              <a:ext uri="{FF2B5EF4-FFF2-40B4-BE49-F238E27FC236}">
                <a16:creationId xmlns:a16="http://schemas.microsoft.com/office/drawing/2014/main" id="{D64A3BAD-9E66-41D1-B7A9-E6B5B8BD216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89ED0DB-0A28-4747-98A5-66504B3FB3D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3E0968E-7AB4-49FD-BB0B-0A28AA248FE4}" type="slidenum">
              <a:rPr lang="en-US" altLang="zh-CN">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11619" name="Rectangle 2">
            <a:extLst>
              <a:ext uri="{FF2B5EF4-FFF2-40B4-BE49-F238E27FC236}">
                <a16:creationId xmlns:a16="http://schemas.microsoft.com/office/drawing/2014/main" id="{39D4E7A8-AD46-472E-892A-9B2A943544BF}"/>
              </a:ext>
            </a:extLst>
          </p:cNvPr>
          <p:cNvSpPr>
            <a:spLocks noRot="1" noChangeArrowheads="1" noTextEdit="1"/>
          </p:cNvSpPr>
          <p:nvPr>
            <p:ph type="sldImg"/>
          </p:nvPr>
        </p:nvSpPr>
        <p:spPr>
          <a:ln/>
        </p:spPr>
      </p:sp>
      <p:sp>
        <p:nvSpPr>
          <p:cNvPr id="111620" name="Rectangle 3">
            <a:extLst>
              <a:ext uri="{FF2B5EF4-FFF2-40B4-BE49-F238E27FC236}">
                <a16:creationId xmlns:a16="http://schemas.microsoft.com/office/drawing/2014/main" id="{51AEB86F-1914-4CF6-A954-265D7A7558B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BBF78DEE-87FA-430A-8676-857003215A6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DCF2F2-3A10-4963-9BD9-814939F48C18}" type="slidenum">
              <a:rPr lang="en-US" altLang="zh-CN">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13667" name="Rectangle 2">
            <a:extLst>
              <a:ext uri="{FF2B5EF4-FFF2-40B4-BE49-F238E27FC236}">
                <a16:creationId xmlns:a16="http://schemas.microsoft.com/office/drawing/2014/main" id="{D41372C1-1614-4CFD-8BE9-D22971D5F639}"/>
              </a:ext>
            </a:extLst>
          </p:cNvPr>
          <p:cNvSpPr>
            <a:spLocks noRot="1" noChangeArrowheads="1" noTextEdit="1"/>
          </p:cNvSpPr>
          <p:nvPr>
            <p:ph type="sldImg"/>
          </p:nvPr>
        </p:nvSpPr>
        <p:spPr>
          <a:ln/>
        </p:spPr>
      </p:sp>
      <p:sp>
        <p:nvSpPr>
          <p:cNvPr id="113668" name="Rectangle 3">
            <a:extLst>
              <a:ext uri="{FF2B5EF4-FFF2-40B4-BE49-F238E27FC236}">
                <a16:creationId xmlns:a16="http://schemas.microsoft.com/office/drawing/2014/main" id="{AC18C7DA-7499-4F7A-A4B3-47CC468C62A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E554A1B-7627-4C93-A39E-FB83857604D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6EAA15D-9628-41C3-AFB8-4D21D2F7D67B}" type="slidenum">
              <a:rPr lang="en-US" altLang="zh-CN">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15715" name="Rectangle 2">
            <a:extLst>
              <a:ext uri="{FF2B5EF4-FFF2-40B4-BE49-F238E27FC236}">
                <a16:creationId xmlns:a16="http://schemas.microsoft.com/office/drawing/2014/main" id="{87BFA686-0DD3-4552-8BDE-8D7D328BD891}"/>
              </a:ext>
            </a:extLst>
          </p:cNvPr>
          <p:cNvSpPr>
            <a:spLocks noRot="1" noChangeArrowheads="1" noTextEdit="1"/>
          </p:cNvSpPr>
          <p:nvPr>
            <p:ph type="sldImg"/>
          </p:nvPr>
        </p:nvSpPr>
        <p:spPr>
          <a:ln/>
        </p:spPr>
      </p:sp>
      <p:sp>
        <p:nvSpPr>
          <p:cNvPr id="115716" name="Rectangle 3">
            <a:extLst>
              <a:ext uri="{FF2B5EF4-FFF2-40B4-BE49-F238E27FC236}">
                <a16:creationId xmlns:a16="http://schemas.microsoft.com/office/drawing/2014/main" id="{AE06DEE7-BF05-4177-84A1-61B5B167ECB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953393A4-9895-4AB8-9EE9-B7A44067982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C0479DE-8A9E-4013-B832-F3F1E9D65831}" type="slidenum">
              <a:rPr lang="en-US" altLang="zh-CN">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17763" name="Rectangle 2">
            <a:extLst>
              <a:ext uri="{FF2B5EF4-FFF2-40B4-BE49-F238E27FC236}">
                <a16:creationId xmlns:a16="http://schemas.microsoft.com/office/drawing/2014/main" id="{A629A8FC-F5E4-40FD-B407-CC9F6B9BCCEF}"/>
              </a:ext>
            </a:extLst>
          </p:cNvPr>
          <p:cNvSpPr>
            <a:spLocks noRot="1" noChangeArrowheads="1" noTextEdit="1"/>
          </p:cNvSpPr>
          <p:nvPr>
            <p:ph type="sldImg"/>
          </p:nvPr>
        </p:nvSpPr>
        <p:spPr>
          <a:ln/>
        </p:spPr>
      </p:sp>
      <p:sp>
        <p:nvSpPr>
          <p:cNvPr id="117764" name="Rectangle 3">
            <a:extLst>
              <a:ext uri="{FF2B5EF4-FFF2-40B4-BE49-F238E27FC236}">
                <a16:creationId xmlns:a16="http://schemas.microsoft.com/office/drawing/2014/main" id="{0025842A-856B-4BE0-8CBA-5ED246DD734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3FB6CB4-EBA7-456B-B68C-1CA50441D38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6CA323-929B-4596-8E10-890B206D28AA}" type="slidenum">
              <a:rPr lang="en-US" altLang="zh-CN">
                <a:latin typeface="Arial" panose="020B0604020202020204" pitchFamily="34" charset="0"/>
              </a:rPr>
              <a:pPr>
                <a:spcBef>
                  <a:spcPct val="0"/>
                </a:spcBef>
              </a:pPr>
              <a:t>60</a:t>
            </a:fld>
            <a:endParaRPr lang="en-US" altLang="zh-CN">
              <a:latin typeface="Arial" panose="020B0604020202020204" pitchFamily="34" charset="0"/>
            </a:endParaRPr>
          </a:p>
        </p:txBody>
      </p:sp>
      <p:sp>
        <p:nvSpPr>
          <p:cNvPr id="119811" name="Rectangle 2">
            <a:extLst>
              <a:ext uri="{FF2B5EF4-FFF2-40B4-BE49-F238E27FC236}">
                <a16:creationId xmlns:a16="http://schemas.microsoft.com/office/drawing/2014/main" id="{590C5DD7-DA8B-45B1-90BE-828D70994007}"/>
              </a:ext>
            </a:extLst>
          </p:cNvPr>
          <p:cNvSpPr>
            <a:spLocks noRot="1" noChangeArrowheads="1" noTextEdit="1"/>
          </p:cNvSpPr>
          <p:nvPr>
            <p:ph type="sldImg"/>
          </p:nvPr>
        </p:nvSpPr>
        <p:spPr>
          <a:ln/>
        </p:spPr>
      </p:sp>
      <p:sp>
        <p:nvSpPr>
          <p:cNvPr id="119812" name="Rectangle 3">
            <a:extLst>
              <a:ext uri="{FF2B5EF4-FFF2-40B4-BE49-F238E27FC236}">
                <a16:creationId xmlns:a16="http://schemas.microsoft.com/office/drawing/2014/main" id="{CFFF1BB9-73E1-4045-8F90-05A8A9A0937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A6A10850-EDFA-47BD-9A73-A7AF384CA71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C1BDDAE-65F7-475D-8D00-EDFB200B84D8}" type="slidenum">
              <a:rPr lang="en-US" altLang="zh-CN">
                <a:latin typeface="Arial" panose="020B0604020202020204" pitchFamily="34" charset="0"/>
              </a:rPr>
              <a:pPr>
                <a:spcBef>
                  <a:spcPct val="0"/>
                </a:spcBef>
              </a:pPr>
              <a:t>61</a:t>
            </a:fld>
            <a:endParaRPr lang="en-US" altLang="zh-CN">
              <a:latin typeface="Arial" panose="020B0604020202020204" pitchFamily="34" charset="0"/>
            </a:endParaRPr>
          </a:p>
        </p:txBody>
      </p:sp>
      <p:sp>
        <p:nvSpPr>
          <p:cNvPr id="121859" name="Rectangle 2">
            <a:extLst>
              <a:ext uri="{FF2B5EF4-FFF2-40B4-BE49-F238E27FC236}">
                <a16:creationId xmlns:a16="http://schemas.microsoft.com/office/drawing/2014/main" id="{4B170C4B-271B-4384-89EE-D74E2CE2042A}"/>
              </a:ext>
            </a:extLst>
          </p:cNvPr>
          <p:cNvSpPr>
            <a:spLocks noRot="1" noChangeArrowheads="1" noTextEdit="1"/>
          </p:cNvSpPr>
          <p:nvPr>
            <p:ph type="sldImg"/>
          </p:nvPr>
        </p:nvSpPr>
        <p:spPr>
          <a:ln/>
        </p:spPr>
      </p:sp>
      <p:sp>
        <p:nvSpPr>
          <p:cNvPr id="121860" name="Rectangle 3">
            <a:extLst>
              <a:ext uri="{FF2B5EF4-FFF2-40B4-BE49-F238E27FC236}">
                <a16:creationId xmlns:a16="http://schemas.microsoft.com/office/drawing/2014/main" id="{CD854993-C4BD-4C7B-BE76-BCDAB005126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3DCD803-7922-44BC-8C5C-9CA5795CA50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4B349A-6D91-4E1D-95AA-76FE9A037524}" type="slidenum">
              <a:rPr lang="en-US" altLang="zh-CN">
                <a:latin typeface="Arial" panose="020B0604020202020204" pitchFamily="34" charset="0"/>
              </a:rPr>
              <a:pPr>
                <a:spcBef>
                  <a:spcPct val="0"/>
                </a:spcBef>
              </a:pPr>
              <a:t>62</a:t>
            </a:fld>
            <a:endParaRPr lang="en-US" altLang="zh-CN">
              <a:latin typeface="Arial" panose="020B0604020202020204" pitchFamily="34" charset="0"/>
            </a:endParaRPr>
          </a:p>
        </p:txBody>
      </p:sp>
      <p:sp>
        <p:nvSpPr>
          <p:cNvPr id="123907" name="Rectangle 2">
            <a:extLst>
              <a:ext uri="{FF2B5EF4-FFF2-40B4-BE49-F238E27FC236}">
                <a16:creationId xmlns:a16="http://schemas.microsoft.com/office/drawing/2014/main" id="{E93D5811-D782-464E-8B12-C146DB67FA91}"/>
              </a:ext>
            </a:extLst>
          </p:cNvPr>
          <p:cNvSpPr>
            <a:spLocks noRot="1" noChangeArrowheads="1" noTextEdit="1"/>
          </p:cNvSpPr>
          <p:nvPr>
            <p:ph type="sldImg"/>
          </p:nvPr>
        </p:nvSpPr>
        <p:spPr>
          <a:ln/>
        </p:spPr>
      </p:sp>
      <p:sp>
        <p:nvSpPr>
          <p:cNvPr id="123908" name="Rectangle 3">
            <a:extLst>
              <a:ext uri="{FF2B5EF4-FFF2-40B4-BE49-F238E27FC236}">
                <a16:creationId xmlns:a16="http://schemas.microsoft.com/office/drawing/2014/main" id="{98093874-51F6-4BF5-B0DE-3C138E1CF97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B4D5B6A-FC24-448F-A0E0-9A35188730F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7E96D5D-1577-4225-9D0D-72AC8C5380FF}" type="slidenum">
              <a:rPr lang="en-US" altLang="zh-CN">
                <a:latin typeface="Arial" panose="020B0604020202020204" pitchFamily="34" charset="0"/>
              </a:rPr>
              <a:pPr>
                <a:spcBef>
                  <a:spcPct val="0"/>
                </a:spcBef>
              </a:pPr>
              <a:t>63</a:t>
            </a:fld>
            <a:endParaRPr lang="en-US" altLang="zh-CN">
              <a:latin typeface="Arial" panose="020B0604020202020204" pitchFamily="34" charset="0"/>
            </a:endParaRPr>
          </a:p>
        </p:txBody>
      </p:sp>
      <p:sp>
        <p:nvSpPr>
          <p:cNvPr id="125955" name="Rectangle 2">
            <a:extLst>
              <a:ext uri="{FF2B5EF4-FFF2-40B4-BE49-F238E27FC236}">
                <a16:creationId xmlns:a16="http://schemas.microsoft.com/office/drawing/2014/main" id="{D52B7154-2D59-4B6D-B472-5CD35439650E}"/>
              </a:ext>
            </a:extLst>
          </p:cNvPr>
          <p:cNvSpPr>
            <a:spLocks noRot="1" noChangeArrowheads="1" noTextEdit="1"/>
          </p:cNvSpPr>
          <p:nvPr>
            <p:ph type="sldImg"/>
          </p:nvPr>
        </p:nvSpPr>
        <p:spPr>
          <a:ln/>
        </p:spPr>
      </p:sp>
      <p:sp>
        <p:nvSpPr>
          <p:cNvPr id="125956" name="Rectangle 3">
            <a:extLst>
              <a:ext uri="{FF2B5EF4-FFF2-40B4-BE49-F238E27FC236}">
                <a16:creationId xmlns:a16="http://schemas.microsoft.com/office/drawing/2014/main" id="{186691E4-00FC-4593-B088-70C89C92C04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7A75DD27-3ECA-498B-898B-9336B34AB1D4}"/>
              </a:ext>
            </a:extLst>
          </p:cNvPr>
          <p:cNvSpPr>
            <a:spLocks noGrp="1" noRot="1" noChangeAspect="1" noTextEdit="1"/>
          </p:cNvSpPr>
          <p:nvPr>
            <p:ph type="sldImg"/>
          </p:nvPr>
        </p:nvSpPr>
        <p:spPr>
          <a:ln/>
        </p:spPr>
      </p:sp>
      <p:sp>
        <p:nvSpPr>
          <p:cNvPr id="128003" name="Notes Placeholder 2">
            <a:extLst>
              <a:ext uri="{FF2B5EF4-FFF2-40B4-BE49-F238E27FC236}">
                <a16:creationId xmlns:a16="http://schemas.microsoft.com/office/drawing/2014/main" id="{B6D21788-D501-48FE-9216-613B6FEF1B8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128004" name="Slide Number Placeholder 3">
            <a:extLst>
              <a:ext uri="{FF2B5EF4-FFF2-40B4-BE49-F238E27FC236}">
                <a16:creationId xmlns:a16="http://schemas.microsoft.com/office/drawing/2014/main" id="{40D53332-BB22-4A33-A759-84BE23608BE3}"/>
              </a:ext>
            </a:extLst>
          </p:cNvPr>
          <p:cNvSpPr>
            <a:spLocks noGrp="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F803A29C-3AA6-4052-8DA2-3E3F1B75A9CF}" type="slidenum">
              <a:rPr lang="en-US" altLang="zh-CN" sz="1200"/>
              <a:pPr/>
              <a:t>64</a:t>
            </a:fld>
            <a:endParaRPr lang="en-US" altLang="zh-CN" sz="1200"/>
          </a:p>
        </p:txBody>
      </p:sp>
    </p:spTree>
  </p:cSld>
  <p:clrMapOvr>
    <a:masterClrMapping/>
  </p:clrMapOvr>
</p:notes>
</file>

<file path=ppt/notesSlides/notesSlide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F169FA3-4E40-4037-8105-29F55BBDB85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BB8EEC-0327-4208-906F-26B993E8F96C}" type="slidenum">
              <a:rPr lang="en-US" altLang="zh-CN">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74755" name="Rectangle 2">
            <a:extLst>
              <a:ext uri="{FF2B5EF4-FFF2-40B4-BE49-F238E27FC236}">
                <a16:creationId xmlns:a16="http://schemas.microsoft.com/office/drawing/2014/main" id="{C2F3CF0E-EE38-4A27-B835-5E49A1ED0F92}"/>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2041E123-F724-4AE7-96CF-1D086EDE16D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5903640-70DB-40E0-BB1C-174F4737E28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0D6A3E7-7EAF-43C1-A46C-73B7F2BBE3AE}" type="slidenum">
              <a:rPr lang="en-US" altLang="zh-CN">
                <a:latin typeface="Arial" panose="020B0604020202020204" pitchFamily="34" charset="0"/>
              </a:rPr>
              <a:pPr>
                <a:spcBef>
                  <a:spcPct val="0"/>
                </a:spcBef>
              </a:pPr>
              <a:t>65</a:t>
            </a:fld>
            <a:endParaRPr lang="en-US" altLang="zh-CN">
              <a:latin typeface="Arial" panose="020B0604020202020204" pitchFamily="34" charset="0"/>
            </a:endParaRPr>
          </a:p>
        </p:txBody>
      </p:sp>
      <p:sp>
        <p:nvSpPr>
          <p:cNvPr id="130051" name="Rectangle 2">
            <a:extLst>
              <a:ext uri="{FF2B5EF4-FFF2-40B4-BE49-F238E27FC236}">
                <a16:creationId xmlns:a16="http://schemas.microsoft.com/office/drawing/2014/main" id="{C8F3DC2A-BF6F-4847-8243-8E521342C2A5}"/>
              </a:ext>
            </a:extLst>
          </p:cNvPr>
          <p:cNvSpPr>
            <a:spLocks noRot="1" noChangeArrowheads="1" noTextEdit="1"/>
          </p:cNvSpPr>
          <p:nvPr>
            <p:ph type="sldImg"/>
          </p:nvPr>
        </p:nvSpPr>
        <p:spPr>
          <a:ln/>
        </p:spPr>
      </p:sp>
      <p:sp>
        <p:nvSpPr>
          <p:cNvPr id="130052" name="Rectangle 3">
            <a:extLst>
              <a:ext uri="{FF2B5EF4-FFF2-40B4-BE49-F238E27FC236}">
                <a16:creationId xmlns:a16="http://schemas.microsoft.com/office/drawing/2014/main" id="{375CC4B1-1704-4F47-83F7-D265A8F2055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39E8E76F-9484-4DF4-B7CB-82EE5210933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25EFCE-0B75-47A6-9823-8E2F91F5F1CD}" type="slidenum">
              <a:rPr lang="en-US" altLang="zh-CN">
                <a:latin typeface="Arial" panose="020B0604020202020204" pitchFamily="34" charset="0"/>
              </a:rPr>
              <a:pPr>
                <a:spcBef>
                  <a:spcPct val="0"/>
                </a:spcBef>
              </a:pPr>
              <a:t>66</a:t>
            </a:fld>
            <a:endParaRPr lang="en-US" altLang="zh-CN">
              <a:latin typeface="Arial" panose="020B0604020202020204" pitchFamily="34" charset="0"/>
            </a:endParaRPr>
          </a:p>
        </p:txBody>
      </p:sp>
      <p:sp>
        <p:nvSpPr>
          <p:cNvPr id="132099" name="Rectangle 2">
            <a:extLst>
              <a:ext uri="{FF2B5EF4-FFF2-40B4-BE49-F238E27FC236}">
                <a16:creationId xmlns:a16="http://schemas.microsoft.com/office/drawing/2014/main" id="{807DA6BD-2F26-4286-B318-6E0A949DCB18}"/>
              </a:ext>
            </a:extLst>
          </p:cNvPr>
          <p:cNvSpPr>
            <a:spLocks noRot="1" noChangeArrowheads="1" noTextEdit="1"/>
          </p:cNvSpPr>
          <p:nvPr>
            <p:ph type="sldImg"/>
          </p:nvPr>
        </p:nvSpPr>
        <p:spPr>
          <a:ln/>
        </p:spPr>
      </p:sp>
      <p:sp>
        <p:nvSpPr>
          <p:cNvPr id="132100" name="Rectangle 3">
            <a:extLst>
              <a:ext uri="{FF2B5EF4-FFF2-40B4-BE49-F238E27FC236}">
                <a16:creationId xmlns:a16="http://schemas.microsoft.com/office/drawing/2014/main" id="{8793313C-E81C-4EEB-80ED-289799F345C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3497B7FF-E23E-4F6B-B01F-962A59ABEF5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70FF14-5FDD-471A-A6D0-7E7AED2840D2}" type="slidenum">
              <a:rPr lang="en-US" altLang="zh-CN">
                <a:latin typeface="Arial" panose="020B0604020202020204" pitchFamily="34" charset="0"/>
              </a:rPr>
              <a:pPr>
                <a:spcBef>
                  <a:spcPct val="0"/>
                </a:spcBef>
              </a:pPr>
              <a:t>67</a:t>
            </a:fld>
            <a:endParaRPr lang="en-US" altLang="zh-CN">
              <a:latin typeface="Arial" panose="020B0604020202020204" pitchFamily="34" charset="0"/>
            </a:endParaRPr>
          </a:p>
        </p:txBody>
      </p:sp>
      <p:sp>
        <p:nvSpPr>
          <p:cNvPr id="134147" name="Rectangle 2">
            <a:extLst>
              <a:ext uri="{FF2B5EF4-FFF2-40B4-BE49-F238E27FC236}">
                <a16:creationId xmlns:a16="http://schemas.microsoft.com/office/drawing/2014/main" id="{95FF4AFB-CD0C-45F3-9CD6-31065D527B5C}"/>
              </a:ext>
            </a:extLst>
          </p:cNvPr>
          <p:cNvSpPr>
            <a:spLocks noRot="1" noChangeArrowheads="1" noTextEdit="1"/>
          </p:cNvSpPr>
          <p:nvPr>
            <p:ph type="sldImg"/>
          </p:nvPr>
        </p:nvSpPr>
        <p:spPr>
          <a:ln/>
        </p:spPr>
      </p:sp>
      <p:sp>
        <p:nvSpPr>
          <p:cNvPr id="134148" name="Rectangle 3">
            <a:extLst>
              <a:ext uri="{FF2B5EF4-FFF2-40B4-BE49-F238E27FC236}">
                <a16:creationId xmlns:a16="http://schemas.microsoft.com/office/drawing/2014/main" id="{C7631D35-E41B-44A9-8343-C68ED6763C2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136A03F5-E76D-4B8D-9013-1B70DD7601F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AFBFD9-9CEA-43FC-92CE-4244C5BB464C}" type="slidenum">
              <a:rPr lang="en-US" altLang="zh-CN">
                <a:latin typeface="Arial" panose="020B0604020202020204" pitchFamily="34" charset="0"/>
              </a:rPr>
              <a:pPr>
                <a:spcBef>
                  <a:spcPct val="0"/>
                </a:spcBef>
              </a:pPr>
              <a:t>68</a:t>
            </a:fld>
            <a:endParaRPr lang="en-US" altLang="zh-CN">
              <a:latin typeface="Arial" panose="020B0604020202020204" pitchFamily="34" charset="0"/>
            </a:endParaRPr>
          </a:p>
        </p:txBody>
      </p:sp>
      <p:sp>
        <p:nvSpPr>
          <p:cNvPr id="136195" name="Rectangle 2">
            <a:extLst>
              <a:ext uri="{FF2B5EF4-FFF2-40B4-BE49-F238E27FC236}">
                <a16:creationId xmlns:a16="http://schemas.microsoft.com/office/drawing/2014/main" id="{1A8B44B8-6152-4A32-8D2C-035BF9388752}"/>
              </a:ext>
            </a:extLst>
          </p:cNvPr>
          <p:cNvSpPr>
            <a:spLocks noRot="1" noChangeArrowheads="1" noTextEdit="1"/>
          </p:cNvSpPr>
          <p:nvPr>
            <p:ph type="sldImg"/>
          </p:nvPr>
        </p:nvSpPr>
        <p:spPr>
          <a:ln/>
        </p:spPr>
      </p:sp>
      <p:sp>
        <p:nvSpPr>
          <p:cNvPr id="136196" name="Rectangle 3">
            <a:extLst>
              <a:ext uri="{FF2B5EF4-FFF2-40B4-BE49-F238E27FC236}">
                <a16:creationId xmlns:a16="http://schemas.microsoft.com/office/drawing/2014/main" id="{8333B340-08B0-4312-9566-2B74899EE29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A9449371-828F-4A9D-8436-71BE1C26AC7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74A69C-BD83-4F12-83E8-FC1959BAB65C}" type="slidenum">
              <a:rPr lang="en-US" altLang="zh-CN">
                <a:latin typeface="Arial" panose="020B0604020202020204" pitchFamily="34" charset="0"/>
              </a:rPr>
              <a:pPr>
                <a:spcBef>
                  <a:spcPct val="0"/>
                </a:spcBef>
              </a:pPr>
              <a:t>69</a:t>
            </a:fld>
            <a:endParaRPr lang="en-US" altLang="zh-CN">
              <a:latin typeface="Arial" panose="020B0604020202020204" pitchFamily="34" charset="0"/>
            </a:endParaRPr>
          </a:p>
        </p:txBody>
      </p:sp>
      <p:sp>
        <p:nvSpPr>
          <p:cNvPr id="138243" name="Rectangle 2">
            <a:extLst>
              <a:ext uri="{FF2B5EF4-FFF2-40B4-BE49-F238E27FC236}">
                <a16:creationId xmlns:a16="http://schemas.microsoft.com/office/drawing/2014/main" id="{DF62A282-4FDA-432E-89E3-6DE8FCB3F571}"/>
              </a:ext>
            </a:extLst>
          </p:cNvPr>
          <p:cNvSpPr>
            <a:spLocks noRot="1" noChangeArrowheads="1" noTextEdit="1"/>
          </p:cNvSpPr>
          <p:nvPr>
            <p:ph type="sldImg"/>
          </p:nvPr>
        </p:nvSpPr>
        <p:spPr>
          <a:ln/>
        </p:spPr>
      </p:sp>
      <p:sp>
        <p:nvSpPr>
          <p:cNvPr id="138244" name="Rectangle 3">
            <a:extLst>
              <a:ext uri="{FF2B5EF4-FFF2-40B4-BE49-F238E27FC236}">
                <a16:creationId xmlns:a16="http://schemas.microsoft.com/office/drawing/2014/main" id="{05FE5710-0EAB-4753-9192-D172B1DF71D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FCA1D2C2-9177-4713-A16C-05098ACCB1D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3986A6-3E30-4B05-9774-3EF9C678CA26}" type="slidenum">
              <a:rPr lang="en-US" altLang="zh-CN">
                <a:latin typeface="Arial" panose="020B0604020202020204" pitchFamily="34" charset="0"/>
              </a:rPr>
              <a:pPr>
                <a:spcBef>
                  <a:spcPct val="0"/>
                </a:spcBef>
              </a:pPr>
              <a:t>70</a:t>
            </a:fld>
            <a:endParaRPr lang="en-US" altLang="zh-CN">
              <a:latin typeface="Arial" panose="020B0604020202020204" pitchFamily="34" charset="0"/>
            </a:endParaRPr>
          </a:p>
        </p:txBody>
      </p:sp>
      <p:sp>
        <p:nvSpPr>
          <p:cNvPr id="140291" name="Rectangle 2">
            <a:extLst>
              <a:ext uri="{FF2B5EF4-FFF2-40B4-BE49-F238E27FC236}">
                <a16:creationId xmlns:a16="http://schemas.microsoft.com/office/drawing/2014/main" id="{1F790B4D-7923-41DC-90F1-66D92B8C8CF6}"/>
              </a:ext>
            </a:extLst>
          </p:cNvPr>
          <p:cNvSpPr>
            <a:spLocks noRot="1" noChangeArrowheads="1" noTextEdit="1"/>
          </p:cNvSpPr>
          <p:nvPr>
            <p:ph type="sldImg"/>
          </p:nvPr>
        </p:nvSpPr>
        <p:spPr>
          <a:ln/>
        </p:spPr>
      </p:sp>
      <p:sp>
        <p:nvSpPr>
          <p:cNvPr id="140292" name="Rectangle 3">
            <a:extLst>
              <a:ext uri="{FF2B5EF4-FFF2-40B4-BE49-F238E27FC236}">
                <a16:creationId xmlns:a16="http://schemas.microsoft.com/office/drawing/2014/main" id="{ADC94FE8-17F1-489F-875A-7F26E2E0DA9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7DE6F641-83DC-46DC-8F8C-34AD21AB15C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30BE62-B665-4A13-AF89-619B6797CE65}" type="slidenum">
              <a:rPr lang="en-US" altLang="zh-CN">
                <a:latin typeface="Arial" panose="020B0604020202020204" pitchFamily="34" charset="0"/>
              </a:rPr>
              <a:pPr>
                <a:spcBef>
                  <a:spcPct val="0"/>
                </a:spcBef>
              </a:pPr>
              <a:t>71</a:t>
            </a:fld>
            <a:endParaRPr lang="en-US" altLang="zh-CN">
              <a:latin typeface="Arial" panose="020B0604020202020204" pitchFamily="34" charset="0"/>
            </a:endParaRPr>
          </a:p>
        </p:txBody>
      </p:sp>
      <p:sp>
        <p:nvSpPr>
          <p:cNvPr id="142339" name="Rectangle 2">
            <a:extLst>
              <a:ext uri="{FF2B5EF4-FFF2-40B4-BE49-F238E27FC236}">
                <a16:creationId xmlns:a16="http://schemas.microsoft.com/office/drawing/2014/main" id="{39F8C95D-A730-4AB4-BD7B-C2E9898813AE}"/>
              </a:ext>
            </a:extLst>
          </p:cNvPr>
          <p:cNvSpPr>
            <a:spLocks noRot="1" noChangeArrowheads="1" noTextEdit="1"/>
          </p:cNvSpPr>
          <p:nvPr>
            <p:ph type="sldImg"/>
          </p:nvPr>
        </p:nvSpPr>
        <p:spPr>
          <a:ln/>
        </p:spPr>
      </p:sp>
      <p:sp>
        <p:nvSpPr>
          <p:cNvPr id="142340" name="Rectangle 3">
            <a:extLst>
              <a:ext uri="{FF2B5EF4-FFF2-40B4-BE49-F238E27FC236}">
                <a16:creationId xmlns:a16="http://schemas.microsoft.com/office/drawing/2014/main" id="{6630685F-E5B0-48EB-B33B-9FDDA59DED7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E73F07-7066-4E91-9DD3-50F9ED6FE63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57FD0B-6A6F-4FAA-9310-0AA49757D5C1}" type="slidenum">
              <a:rPr lang="en-US" altLang="zh-CN">
                <a:latin typeface="Arial" panose="020B0604020202020204" pitchFamily="34" charset="0"/>
              </a:rPr>
              <a:pPr>
                <a:spcBef>
                  <a:spcPct val="0"/>
                </a:spcBef>
              </a:pPr>
              <a:t>72</a:t>
            </a:fld>
            <a:endParaRPr lang="en-US" altLang="zh-CN">
              <a:latin typeface="Arial" panose="020B0604020202020204" pitchFamily="34" charset="0"/>
            </a:endParaRPr>
          </a:p>
        </p:txBody>
      </p:sp>
      <p:sp>
        <p:nvSpPr>
          <p:cNvPr id="144387" name="Rectangle 2">
            <a:extLst>
              <a:ext uri="{FF2B5EF4-FFF2-40B4-BE49-F238E27FC236}">
                <a16:creationId xmlns:a16="http://schemas.microsoft.com/office/drawing/2014/main" id="{9A806107-8F82-447E-AEF7-CA712662BC82}"/>
              </a:ext>
            </a:extLst>
          </p:cNvPr>
          <p:cNvSpPr>
            <a:spLocks noRot="1" noChangeArrowheads="1" noTextEdit="1"/>
          </p:cNvSpPr>
          <p:nvPr>
            <p:ph type="sldImg"/>
          </p:nvPr>
        </p:nvSpPr>
        <p:spPr>
          <a:ln/>
        </p:spPr>
      </p:sp>
      <p:sp>
        <p:nvSpPr>
          <p:cNvPr id="144388" name="Rectangle 3">
            <a:extLst>
              <a:ext uri="{FF2B5EF4-FFF2-40B4-BE49-F238E27FC236}">
                <a16:creationId xmlns:a16="http://schemas.microsoft.com/office/drawing/2014/main" id="{0DA59E96-FD65-4A2C-B806-2A809ABD7C1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D428A4CB-D248-4648-8AD2-D2403259515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4FD5B1-A3A3-4009-AA99-0C4283A1A0B5}" type="slidenum">
              <a:rPr lang="en-US" altLang="zh-CN">
                <a:latin typeface="Arial" panose="020B0604020202020204" pitchFamily="34" charset="0"/>
              </a:rPr>
              <a:pPr>
                <a:spcBef>
                  <a:spcPct val="0"/>
                </a:spcBef>
              </a:pPr>
              <a:t>73</a:t>
            </a:fld>
            <a:endParaRPr lang="en-US" altLang="zh-CN">
              <a:latin typeface="Arial" panose="020B0604020202020204" pitchFamily="34" charset="0"/>
            </a:endParaRPr>
          </a:p>
        </p:txBody>
      </p:sp>
      <p:sp>
        <p:nvSpPr>
          <p:cNvPr id="146435" name="Rectangle 2">
            <a:extLst>
              <a:ext uri="{FF2B5EF4-FFF2-40B4-BE49-F238E27FC236}">
                <a16:creationId xmlns:a16="http://schemas.microsoft.com/office/drawing/2014/main" id="{8A1947AA-1F7B-45E2-9B8D-155865FE9D90}"/>
              </a:ext>
            </a:extLst>
          </p:cNvPr>
          <p:cNvSpPr>
            <a:spLocks noRot="1" noChangeArrowheads="1" noTextEdit="1"/>
          </p:cNvSpPr>
          <p:nvPr>
            <p:ph type="sldImg"/>
          </p:nvPr>
        </p:nvSpPr>
        <p:spPr>
          <a:ln/>
        </p:spPr>
      </p:sp>
      <p:sp>
        <p:nvSpPr>
          <p:cNvPr id="146436" name="Rectangle 3">
            <a:extLst>
              <a:ext uri="{FF2B5EF4-FFF2-40B4-BE49-F238E27FC236}">
                <a16:creationId xmlns:a16="http://schemas.microsoft.com/office/drawing/2014/main" id="{2636C089-CDCA-4DB1-98D1-8082CE37061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7BB54F7C-D64B-485A-875A-889E4C6FFA47}"/>
              </a:ext>
            </a:extLst>
          </p:cNvPr>
          <p:cNvSpPr>
            <a:spLocks noGrp="1" noRot="1" noChangeAspect="1" noTextEdit="1"/>
          </p:cNvSpPr>
          <p:nvPr>
            <p:ph type="sldImg"/>
          </p:nvPr>
        </p:nvSpPr>
        <p:spPr>
          <a:ln/>
        </p:spPr>
      </p:sp>
      <p:sp>
        <p:nvSpPr>
          <p:cNvPr id="148483" name="Notes Placeholder 2">
            <a:extLst>
              <a:ext uri="{FF2B5EF4-FFF2-40B4-BE49-F238E27FC236}">
                <a16:creationId xmlns:a16="http://schemas.microsoft.com/office/drawing/2014/main" id="{7DA13372-0BB9-4023-8D50-7BC92743C89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148484" name="Slide Number Placeholder 3">
            <a:extLst>
              <a:ext uri="{FF2B5EF4-FFF2-40B4-BE49-F238E27FC236}">
                <a16:creationId xmlns:a16="http://schemas.microsoft.com/office/drawing/2014/main" id="{63C5EA70-8FEB-4695-A642-677F2616653F}"/>
              </a:ext>
            </a:extLst>
          </p:cNvPr>
          <p:cNvSpPr>
            <a:spLocks noGrp="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7394E4EF-7478-4CE7-A15A-BF718C2A2B97}" type="slidenum">
              <a:rPr lang="en-US" altLang="zh-CN" sz="1200"/>
              <a:pPr/>
              <a:t>74</a:t>
            </a:fld>
            <a:endParaRPr lang="en-US" altLang="zh-CN" sz="1200"/>
          </a:p>
        </p:txBody>
      </p:sp>
    </p:spTree>
  </p:cSld>
  <p:clrMapOvr>
    <a:masterClrMapping/>
  </p:clrMapOvr>
</p:notes>
</file>

<file path=ppt/notesSlides/notesSlide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76D0EFFA-0B75-47AF-B7A9-7414496EE98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D7A2251-FC45-4B5E-964E-56E515A6D73E}" type="slidenum">
              <a:rPr lang="en-US" altLang="zh-CN">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76803" name="Rectangle 2">
            <a:extLst>
              <a:ext uri="{FF2B5EF4-FFF2-40B4-BE49-F238E27FC236}">
                <a16:creationId xmlns:a16="http://schemas.microsoft.com/office/drawing/2014/main" id="{F8E7E723-F5B2-4D2A-A4AC-BECD4C6E3BAF}"/>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1ACFE91F-DEA8-498F-B229-4D92B9EC433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22BA4965-F39F-40F1-BEB9-7105CD023B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CD235E-3A86-40D2-B97C-8D69E6D57C3B}" type="slidenum">
              <a:rPr lang="en-US" altLang="zh-CN">
                <a:latin typeface="Arial" panose="020B0604020202020204" pitchFamily="34" charset="0"/>
              </a:rPr>
              <a:pPr>
                <a:spcBef>
                  <a:spcPct val="0"/>
                </a:spcBef>
              </a:pPr>
              <a:t>75</a:t>
            </a:fld>
            <a:endParaRPr lang="en-US" altLang="zh-CN">
              <a:latin typeface="Arial" panose="020B0604020202020204" pitchFamily="34" charset="0"/>
            </a:endParaRPr>
          </a:p>
        </p:txBody>
      </p:sp>
      <p:sp>
        <p:nvSpPr>
          <p:cNvPr id="150531" name="Rectangle 2">
            <a:extLst>
              <a:ext uri="{FF2B5EF4-FFF2-40B4-BE49-F238E27FC236}">
                <a16:creationId xmlns:a16="http://schemas.microsoft.com/office/drawing/2014/main" id="{B7649F76-0AB5-467F-B6BF-BC5602704C76}"/>
              </a:ext>
            </a:extLst>
          </p:cNvPr>
          <p:cNvSpPr>
            <a:spLocks noRot="1" noChangeArrowheads="1" noTextEdit="1"/>
          </p:cNvSpPr>
          <p:nvPr>
            <p:ph type="sldImg"/>
          </p:nvPr>
        </p:nvSpPr>
        <p:spPr>
          <a:ln/>
        </p:spPr>
      </p:sp>
      <p:sp>
        <p:nvSpPr>
          <p:cNvPr id="150532" name="Rectangle 3">
            <a:extLst>
              <a:ext uri="{FF2B5EF4-FFF2-40B4-BE49-F238E27FC236}">
                <a16:creationId xmlns:a16="http://schemas.microsoft.com/office/drawing/2014/main" id="{8FD9C86F-6CAD-4733-9022-0ED7A97B7AF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0C7838E2-D43C-40DE-B3E8-AAE23CD5D8F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DF10DC-A7CF-4402-A383-0D7DBAB564A8}" type="slidenum">
              <a:rPr lang="en-US" altLang="zh-CN">
                <a:latin typeface="Arial" panose="020B0604020202020204" pitchFamily="34" charset="0"/>
              </a:rPr>
              <a:pPr>
                <a:spcBef>
                  <a:spcPct val="0"/>
                </a:spcBef>
              </a:pPr>
              <a:t>76</a:t>
            </a:fld>
            <a:endParaRPr lang="en-US" altLang="zh-CN">
              <a:latin typeface="Arial" panose="020B0604020202020204" pitchFamily="34" charset="0"/>
            </a:endParaRPr>
          </a:p>
        </p:txBody>
      </p:sp>
      <p:sp>
        <p:nvSpPr>
          <p:cNvPr id="152579" name="Rectangle 2">
            <a:extLst>
              <a:ext uri="{FF2B5EF4-FFF2-40B4-BE49-F238E27FC236}">
                <a16:creationId xmlns:a16="http://schemas.microsoft.com/office/drawing/2014/main" id="{56996C5E-6C76-4E52-A90C-BDCC2B4D1AC9}"/>
              </a:ext>
            </a:extLst>
          </p:cNvPr>
          <p:cNvSpPr>
            <a:spLocks noRot="1" noChangeArrowheads="1" noTextEdit="1"/>
          </p:cNvSpPr>
          <p:nvPr>
            <p:ph type="sldImg"/>
          </p:nvPr>
        </p:nvSpPr>
        <p:spPr>
          <a:ln/>
        </p:spPr>
      </p:sp>
      <p:sp>
        <p:nvSpPr>
          <p:cNvPr id="152580" name="Rectangle 3">
            <a:extLst>
              <a:ext uri="{FF2B5EF4-FFF2-40B4-BE49-F238E27FC236}">
                <a16:creationId xmlns:a16="http://schemas.microsoft.com/office/drawing/2014/main" id="{F3F803D4-56B5-4E75-9E81-CF83F590DFD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1F06FB8C-D52C-4C17-95FA-C474812265C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293E49-F58C-430B-B184-207560A116EE}" type="slidenum">
              <a:rPr lang="en-US" altLang="zh-CN">
                <a:latin typeface="Arial" panose="020B0604020202020204" pitchFamily="34" charset="0"/>
              </a:rPr>
              <a:pPr>
                <a:spcBef>
                  <a:spcPct val="0"/>
                </a:spcBef>
              </a:pPr>
              <a:t>77</a:t>
            </a:fld>
            <a:endParaRPr lang="en-US" altLang="zh-CN">
              <a:latin typeface="Arial" panose="020B0604020202020204" pitchFamily="34" charset="0"/>
            </a:endParaRPr>
          </a:p>
        </p:txBody>
      </p:sp>
      <p:sp>
        <p:nvSpPr>
          <p:cNvPr id="154627" name="Rectangle 2">
            <a:extLst>
              <a:ext uri="{FF2B5EF4-FFF2-40B4-BE49-F238E27FC236}">
                <a16:creationId xmlns:a16="http://schemas.microsoft.com/office/drawing/2014/main" id="{A0800C21-D9D1-4253-B172-3AE084CC1205}"/>
              </a:ext>
            </a:extLst>
          </p:cNvPr>
          <p:cNvSpPr>
            <a:spLocks noRot="1" noChangeArrowheads="1" noTextEdit="1"/>
          </p:cNvSpPr>
          <p:nvPr>
            <p:ph type="sldImg"/>
          </p:nvPr>
        </p:nvSpPr>
        <p:spPr>
          <a:ln/>
        </p:spPr>
      </p:sp>
      <p:sp>
        <p:nvSpPr>
          <p:cNvPr id="154628" name="Rectangle 3">
            <a:extLst>
              <a:ext uri="{FF2B5EF4-FFF2-40B4-BE49-F238E27FC236}">
                <a16:creationId xmlns:a16="http://schemas.microsoft.com/office/drawing/2014/main" id="{DDA67057-3716-433F-BECE-28B037DA366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561D1187-253F-434B-964F-B14B6B66609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21E1FB0-8A5C-43A0-A6B6-BD8D108395E5}" type="slidenum">
              <a:rPr lang="en-US" altLang="zh-CN">
                <a:latin typeface="Arial" panose="020B0604020202020204" pitchFamily="34" charset="0"/>
              </a:rPr>
              <a:pPr>
                <a:spcBef>
                  <a:spcPct val="0"/>
                </a:spcBef>
              </a:pPr>
              <a:t>78</a:t>
            </a:fld>
            <a:endParaRPr lang="en-US" altLang="zh-CN">
              <a:latin typeface="Arial" panose="020B0604020202020204" pitchFamily="34" charset="0"/>
            </a:endParaRPr>
          </a:p>
        </p:txBody>
      </p:sp>
      <p:sp>
        <p:nvSpPr>
          <p:cNvPr id="156675" name="Rectangle 2">
            <a:extLst>
              <a:ext uri="{FF2B5EF4-FFF2-40B4-BE49-F238E27FC236}">
                <a16:creationId xmlns:a16="http://schemas.microsoft.com/office/drawing/2014/main" id="{B1FF330B-BB83-4C5B-96D0-3474335CA35D}"/>
              </a:ext>
            </a:extLst>
          </p:cNvPr>
          <p:cNvSpPr>
            <a:spLocks noRot="1" noChangeArrowheads="1" noTextEdit="1"/>
          </p:cNvSpPr>
          <p:nvPr>
            <p:ph type="sldImg"/>
          </p:nvPr>
        </p:nvSpPr>
        <p:spPr>
          <a:ln/>
        </p:spPr>
      </p:sp>
      <p:sp>
        <p:nvSpPr>
          <p:cNvPr id="156676" name="Rectangle 3">
            <a:extLst>
              <a:ext uri="{FF2B5EF4-FFF2-40B4-BE49-F238E27FC236}">
                <a16:creationId xmlns:a16="http://schemas.microsoft.com/office/drawing/2014/main" id="{82C3C5A8-7E0B-4E01-871D-1CE323954FC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C4C08C13-4D30-4A25-8864-E9629700143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51223A4-0B8C-4C5E-A758-5EE6F0BF7EFB}" type="slidenum">
              <a:rPr lang="en-US" altLang="zh-CN">
                <a:latin typeface="Arial" panose="020B0604020202020204" pitchFamily="34" charset="0"/>
              </a:rPr>
              <a:pPr>
                <a:spcBef>
                  <a:spcPct val="0"/>
                </a:spcBef>
              </a:pPr>
              <a:t>79</a:t>
            </a:fld>
            <a:endParaRPr lang="en-US" altLang="zh-CN">
              <a:latin typeface="Arial" panose="020B0604020202020204" pitchFamily="34" charset="0"/>
            </a:endParaRPr>
          </a:p>
        </p:txBody>
      </p:sp>
      <p:sp>
        <p:nvSpPr>
          <p:cNvPr id="158723" name="Rectangle 2">
            <a:extLst>
              <a:ext uri="{FF2B5EF4-FFF2-40B4-BE49-F238E27FC236}">
                <a16:creationId xmlns:a16="http://schemas.microsoft.com/office/drawing/2014/main" id="{2EFB6D6D-644D-49AD-B881-4CEF6569726F}"/>
              </a:ext>
            </a:extLst>
          </p:cNvPr>
          <p:cNvSpPr>
            <a:spLocks noRot="1" noChangeArrowheads="1" noTextEdit="1"/>
          </p:cNvSpPr>
          <p:nvPr>
            <p:ph type="sldImg"/>
          </p:nvPr>
        </p:nvSpPr>
        <p:spPr>
          <a:ln/>
        </p:spPr>
      </p:sp>
      <p:sp>
        <p:nvSpPr>
          <p:cNvPr id="158724" name="Rectangle 3">
            <a:extLst>
              <a:ext uri="{FF2B5EF4-FFF2-40B4-BE49-F238E27FC236}">
                <a16:creationId xmlns:a16="http://schemas.microsoft.com/office/drawing/2014/main" id="{121540CF-1B8C-42DB-AE91-25698863D6F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0E92FCB4-C668-46DC-AD32-CFFD48318FB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B54236-A0DE-44C9-B3BE-5F9B2521B6AA}" type="slidenum">
              <a:rPr lang="en-US" altLang="zh-CN">
                <a:latin typeface="Arial" panose="020B0604020202020204" pitchFamily="34" charset="0"/>
              </a:rPr>
              <a:pPr>
                <a:spcBef>
                  <a:spcPct val="0"/>
                </a:spcBef>
              </a:pPr>
              <a:t>80</a:t>
            </a:fld>
            <a:endParaRPr lang="en-US" altLang="zh-CN">
              <a:latin typeface="Arial" panose="020B0604020202020204" pitchFamily="34" charset="0"/>
            </a:endParaRPr>
          </a:p>
        </p:txBody>
      </p:sp>
      <p:sp>
        <p:nvSpPr>
          <p:cNvPr id="160771" name="Rectangle 2">
            <a:extLst>
              <a:ext uri="{FF2B5EF4-FFF2-40B4-BE49-F238E27FC236}">
                <a16:creationId xmlns:a16="http://schemas.microsoft.com/office/drawing/2014/main" id="{AECA8B3C-59E4-4B56-A00C-7BF0FA67BD89}"/>
              </a:ext>
            </a:extLst>
          </p:cNvPr>
          <p:cNvSpPr>
            <a:spLocks noRot="1" noChangeArrowheads="1" noTextEdit="1"/>
          </p:cNvSpPr>
          <p:nvPr>
            <p:ph type="sldImg"/>
          </p:nvPr>
        </p:nvSpPr>
        <p:spPr>
          <a:ln/>
        </p:spPr>
      </p:sp>
      <p:sp>
        <p:nvSpPr>
          <p:cNvPr id="160772" name="Rectangle 3">
            <a:extLst>
              <a:ext uri="{FF2B5EF4-FFF2-40B4-BE49-F238E27FC236}">
                <a16:creationId xmlns:a16="http://schemas.microsoft.com/office/drawing/2014/main" id="{A8F6EB4E-7F0E-475A-B634-18CE89C03F8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E98774D4-E20E-4BF9-914B-9DF991673D1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9F2226-8D99-48C4-ADD1-ABAA9491850D}" type="slidenum">
              <a:rPr lang="en-US" altLang="zh-CN">
                <a:latin typeface="Arial" panose="020B0604020202020204" pitchFamily="34" charset="0"/>
              </a:rPr>
              <a:pPr>
                <a:spcBef>
                  <a:spcPct val="0"/>
                </a:spcBef>
              </a:pPr>
              <a:t>81</a:t>
            </a:fld>
            <a:endParaRPr lang="en-US" altLang="zh-CN">
              <a:latin typeface="Arial" panose="020B0604020202020204" pitchFamily="34" charset="0"/>
            </a:endParaRPr>
          </a:p>
        </p:txBody>
      </p:sp>
      <p:sp>
        <p:nvSpPr>
          <p:cNvPr id="162819" name="Rectangle 2">
            <a:extLst>
              <a:ext uri="{FF2B5EF4-FFF2-40B4-BE49-F238E27FC236}">
                <a16:creationId xmlns:a16="http://schemas.microsoft.com/office/drawing/2014/main" id="{D2287C12-765F-4F19-92EF-7D33613EABA9}"/>
              </a:ext>
            </a:extLst>
          </p:cNvPr>
          <p:cNvSpPr>
            <a:spLocks noRot="1" noChangeArrowheads="1" noTextEdit="1"/>
          </p:cNvSpPr>
          <p:nvPr>
            <p:ph type="sldImg"/>
          </p:nvPr>
        </p:nvSpPr>
        <p:spPr>
          <a:ln/>
        </p:spPr>
      </p:sp>
      <p:sp>
        <p:nvSpPr>
          <p:cNvPr id="162820" name="Rectangle 3">
            <a:extLst>
              <a:ext uri="{FF2B5EF4-FFF2-40B4-BE49-F238E27FC236}">
                <a16:creationId xmlns:a16="http://schemas.microsoft.com/office/drawing/2014/main" id="{5F21050C-7BC0-4950-9555-D20D8B6B028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929A4733-EBE8-4CDB-9A5A-C6807FCD322A}"/>
              </a:ext>
            </a:extLst>
          </p:cNvPr>
          <p:cNvSpPr>
            <a:spLocks noGrp="1" noRot="1" noChangeAspect="1" noTextEdit="1"/>
          </p:cNvSpPr>
          <p:nvPr>
            <p:ph type="sldImg"/>
          </p:nvPr>
        </p:nvSpPr>
        <p:spPr>
          <a:ln/>
        </p:spPr>
      </p:sp>
      <p:sp>
        <p:nvSpPr>
          <p:cNvPr id="164867" name="Notes Placeholder 2">
            <a:extLst>
              <a:ext uri="{FF2B5EF4-FFF2-40B4-BE49-F238E27FC236}">
                <a16:creationId xmlns:a16="http://schemas.microsoft.com/office/drawing/2014/main" id="{FE3D0B89-31B3-46AE-8808-660BE8EB53C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164868" name="Slide Number Placeholder 3">
            <a:extLst>
              <a:ext uri="{FF2B5EF4-FFF2-40B4-BE49-F238E27FC236}">
                <a16:creationId xmlns:a16="http://schemas.microsoft.com/office/drawing/2014/main" id="{AF9D8374-7048-45AA-9E6D-7E2B91026B1A}"/>
              </a:ext>
            </a:extLst>
          </p:cNvPr>
          <p:cNvSpPr>
            <a:spLocks noGrp="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55F1D186-D941-4A2F-B08D-354C884CD0B2}" type="slidenum">
              <a:rPr lang="en-US" altLang="zh-CN" sz="1200"/>
              <a:pPr/>
              <a:t>82</a:t>
            </a:fld>
            <a:endParaRPr lang="en-US" altLang="zh-CN" sz="1200"/>
          </a:p>
        </p:txBody>
      </p:sp>
    </p:spTree>
  </p:cSld>
  <p:clrMapOvr>
    <a:masterClrMapping/>
  </p:clrMapOvr>
</p:notes>
</file>

<file path=ppt/notesSlides/notesSlide4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881C12D6-1AE6-4C1E-BFA6-9C7E366D4F2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1D4CE2-AEA2-4724-9044-E997EBBE0F36}" type="slidenum">
              <a:rPr lang="en-US" altLang="zh-CN">
                <a:latin typeface="Arial" panose="020B0604020202020204" pitchFamily="34" charset="0"/>
              </a:rPr>
              <a:pPr>
                <a:spcBef>
                  <a:spcPct val="0"/>
                </a:spcBef>
              </a:pPr>
              <a:t>83</a:t>
            </a:fld>
            <a:endParaRPr lang="en-US" altLang="zh-CN">
              <a:latin typeface="Arial" panose="020B0604020202020204" pitchFamily="34" charset="0"/>
            </a:endParaRPr>
          </a:p>
        </p:txBody>
      </p:sp>
      <p:sp>
        <p:nvSpPr>
          <p:cNvPr id="166915" name="Rectangle 2">
            <a:extLst>
              <a:ext uri="{FF2B5EF4-FFF2-40B4-BE49-F238E27FC236}">
                <a16:creationId xmlns:a16="http://schemas.microsoft.com/office/drawing/2014/main" id="{ED50342F-DDF8-4EB3-9268-D98185E9F6EE}"/>
              </a:ext>
            </a:extLst>
          </p:cNvPr>
          <p:cNvSpPr>
            <a:spLocks noRot="1" noChangeArrowheads="1" noTextEdit="1"/>
          </p:cNvSpPr>
          <p:nvPr>
            <p:ph type="sldImg"/>
          </p:nvPr>
        </p:nvSpPr>
        <p:spPr>
          <a:ln/>
        </p:spPr>
      </p:sp>
      <p:sp>
        <p:nvSpPr>
          <p:cNvPr id="166916" name="Rectangle 3">
            <a:extLst>
              <a:ext uri="{FF2B5EF4-FFF2-40B4-BE49-F238E27FC236}">
                <a16:creationId xmlns:a16="http://schemas.microsoft.com/office/drawing/2014/main" id="{6A9E5FAD-D0BF-4920-A638-B3D6152BDFD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C4C8A920-C8B7-468C-AA31-90DADB099A5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5F13F2-C829-4563-81EE-7839A35C5CAC}" type="slidenum">
              <a:rPr lang="en-US" altLang="zh-CN">
                <a:latin typeface="Arial" panose="020B0604020202020204" pitchFamily="34" charset="0"/>
              </a:rPr>
              <a:pPr>
                <a:spcBef>
                  <a:spcPct val="0"/>
                </a:spcBef>
              </a:pPr>
              <a:t>84</a:t>
            </a:fld>
            <a:endParaRPr lang="en-US" altLang="zh-CN">
              <a:latin typeface="Arial" panose="020B0604020202020204" pitchFamily="34" charset="0"/>
            </a:endParaRPr>
          </a:p>
        </p:txBody>
      </p:sp>
      <p:sp>
        <p:nvSpPr>
          <p:cNvPr id="168963" name="Rectangle 2">
            <a:extLst>
              <a:ext uri="{FF2B5EF4-FFF2-40B4-BE49-F238E27FC236}">
                <a16:creationId xmlns:a16="http://schemas.microsoft.com/office/drawing/2014/main" id="{8E03A63D-060F-446F-8055-11027CA00DFC}"/>
              </a:ext>
            </a:extLst>
          </p:cNvPr>
          <p:cNvSpPr>
            <a:spLocks noRot="1" noChangeArrowheads="1" noTextEdit="1"/>
          </p:cNvSpPr>
          <p:nvPr>
            <p:ph type="sldImg"/>
          </p:nvPr>
        </p:nvSpPr>
        <p:spPr>
          <a:ln/>
        </p:spPr>
      </p:sp>
      <p:sp>
        <p:nvSpPr>
          <p:cNvPr id="168964" name="Rectangle 3">
            <a:extLst>
              <a:ext uri="{FF2B5EF4-FFF2-40B4-BE49-F238E27FC236}">
                <a16:creationId xmlns:a16="http://schemas.microsoft.com/office/drawing/2014/main" id="{018760BA-6ED6-41FB-8C32-65C16F37D21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631D735-878C-4E61-A2ED-6291375F1ED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1619164-16BE-4864-9CAA-3D43178C0EB3}" type="slidenum">
              <a:rPr lang="en-US" altLang="zh-CN">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78851" name="Rectangle 2">
            <a:extLst>
              <a:ext uri="{FF2B5EF4-FFF2-40B4-BE49-F238E27FC236}">
                <a16:creationId xmlns:a16="http://schemas.microsoft.com/office/drawing/2014/main" id="{0EDA9E3D-F4DF-4067-8CB4-D10085676F2F}"/>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54A24962-938F-428C-8787-30C6F6152EF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246A4ABF-6641-47DD-9948-91F6DF0EA16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418BEF4-0ED8-4179-BCCF-D75CF9B5F5A2}" type="slidenum">
              <a:rPr lang="en-US" altLang="zh-CN">
                <a:latin typeface="Arial" panose="020B0604020202020204" pitchFamily="34" charset="0"/>
              </a:rPr>
              <a:pPr>
                <a:spcBef>
                  <a:spcPct val="0"/>
                </a:spcBef>
              </a:pPr>
              <a:t>85</a:t>
            </a:fld>
            <a:endParaRPr lang="en-US" altLang="zh-CN">
              <a:latin typeface="Arial" panose="020B0604020202020204" pitchFamily="34" charset="0"/>
            </a:endParaRPr>
          </a:p>
        </p:txBody>
      </p:sp>
      <p:sp>
        <p:nvSpPr>
          <p:cNvPr id="171011" name="Rectangle 2">
            <a:extLst>
              <a:ext uri="{FF2B5EF4-FFF2-40B4-BE49-F238E27FC236}">
                <a16:creationId xmlns:a16="http://schemas.microsoft.com/office/drawing/2014/main" id="{D94FB958-67CC-43C4-B31C-6E0AD75D5BB7}"/>
              </a:ext>
            </a:extLst>
          </p:cNvPr>
          <p:cNvSpPr>
            <a:spLocks noRot="1" noChangeArrowheads="1" noTextEdit="1"/>
          </p:cNvSpPr>
          <p:nvPr>
            <p:ph type="sldImg"/>
          </p:nvPr>
        </p:nvSpPr>
        <p:spPr>
          <a:ln/>
        </p:spPr>
      </p:sp>
      <p:sp>
        <p:nvSpPr>
          <p:cNvPr id="171012" name="Rectangle 3">
            <a:extLst>
              <a:ext uri="{FF2B5EF4-FFF2-40B4-BE49-F238E27FC236}">
                <a16:creationId xmlns:a16="http://schemas.microsoft.com/office/drawing/2014/main" id="{57BB1D79-7BB2-44DF-B325-78B26398047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3A203E24-025C-47F7-9E4C-10272D4028E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BB9579-3DA5-49BE-AD59-D4934CA38A51}" type="slidenum">
              <a:rPr lang="en-US" altLang="zh-CN">
                <a:latin typeface="Arial" panose="020B0604020202020204" pitchFamily="34" charset="0"/>
              </a:rPr>
              <a:pPr>
                <a:spcBef>
                  <a:spcPct val="0"/>
                </a:spcBef>
              </a:pPr>
              <a:t>86</a:t>
            </a:fld>
            <a:endParaRPr lang="en-US" altLang="zh-CN">
              <a:latin typeface="Arial" panose="020B0604020202020204" pitchFamily="34" charset="0"/>
            </a:endParaRPr>
          </a:p>
        </p:txBody>
      </p:sp>
      <p:sp>
        <p:nvSpPr>
          <p:cNvPr id="173059" name="Rectangle 2">
            <a:extLst>
              <a:ext uri="{FF2B5EF4-FFF2-40B4-BE49-F238E27FC236}">
                <a16:creationId xmlns:a16="http://schemas.microsoft.com/office/drawing/2014/main" id="{7DAC5B36-925B-4E87-86D4-DA3D95267330}"/>
              </a:ext>
            </a:extLst>
          </p:cNvPr>
          <p:cNvSpPr>
            <a:spLocks noRot="1" noChangeArrowheads="1" noTextEdit="1"/>
          </p:cNvSpPr>
          <p:nvPr>
            <p:ph type="sldImg"/>
          </p:nvPr>
        </p:nvSpPr>
        <p:spPr>
          <a:ln/>
        </p:spPr>
      </p:sp>
      <p:sp>
        <p:nvSpPr>
          <p:cNvPr id="173060" name="Rectangle 3">
            <a:extLst>
              <a:ext uri="{FF2B5EF4-FFF2-40B4-BE49-F238E27FC236}">
                <a16:creationId xmlns:a16="http://schemas.microsoft.com/office/drawing/2014/main" id="{2948AAD0-A099-4910-A814-D1A77F311A6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90D582B4-4EF7-45BB-B114-1FF2B0BAB61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B7EF06-6F65-4047-B148-57CD24298777}" type="slidenum">
              <a:rPr lang="en-US" altLang="zh-CN">
                <a:latin typeface="Arial" panose="020B0604020202020204" pitchFamily="34" charset="0"/>
              </a:rPr>
              <a:pPr>
                <a:spcBef>
                  <a:spcPct val="0"/>
                </a:spcBef>
              </a:pPr>
              <a:t>87</a:t>
            </a:fld>
            <a:endParaRPr lang="en-US" altLang="zh-CN">
              <a:latin typeface="Arial" panose="020B0604020202020204" pitchFamily="34" charset="0"/>
            </a:endParaRPr>
          </a:p>
        </p:txBody>
      </p:sp>
      <p:sp>
        <p:nvSpPr>
          <p:cNvPr id="175107" name="Rectangle 2">
            <a:extLst>
              <a:ext uri="{FF2B5EF4-FFF2-40B4-BE49-F238E27FC236}">
                <a16:creationId xmlns:a16="http://schemas.microsoft.com/office/drawing/2014/main" id="{06E74C54-C03E-4F54-94E4-D850C3E252F6}"/>
              </a:ext>
            </a:extLst>
          </p:cNvPr>
          <p:cNvSpPr>
            <a:spLocks noRot="1" noChangeArrowheads="1" noTextEdit="1"/>
          </p:cNvSpPr>
          <p:nvPr>
            <p:ph type="sldImg"/>
          </p:nvPr>
        </p:nvSpPr>
        <p:spPr>
          <a:ln/>
        </p:spPr>
      </p:sp>
      <p:sp>
        <p:nvSpPr>
          <p:cNvPr id="175108" name="Rectangle 3">
            <a:extLst>
              <a:ext uri="{FF2B5EF4-FFF2-40B4-BE49-F238E27FC236}">
                <a16:creationId xmlns:a16="http://schemas.microsoft.com/office/drawing/2014/main" id="{08189414-B548-4181-9EAB-0AC7E848CB5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A226BEFF-FF64-4D68-8E64-6FD9670B315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21DE672-FD52-406E-AB55-757003D17AAB}" type="slidenum">
              <a:rPr lang="en-US" altLang="zh-CN">
                <a:latin typeface="Arial" panose="020B0604020202020204" pitchFamily="34" charset="0"/>
              </a:rPr>
              <a:pPr>
                <a:spcBef>
                  <a:spcPct val="0"/>
                </a:spcBef>
              </a:pPr>
              <a:t>88</a:t>
            </a:fld>
            <a:endParaRPr lang="en-US" altLang="zh-CN">
              <a:latin typeface="Arial" panose="020B0604020202020204" pitchFamily="34" charset="0"/>
            </a:endParaRPr>
          </a:p>
        </p:txBody>
      </p:sp>
      <p:sp>
        <p:nvSpPr>
          <p:cNvPr id="177155" name="Rectangle 2">
            <a:extLst>
              <a:ext uri="{FF2B5EF4-FFF2-40B4-BE49-F238E27FC236}">
                <a16:creationId xmlns:a16="http://schemas.microsoft.com/office/drawing/2014/main" id="{B7FD5CCC-D382-48D2-A32E-8D7787024D6C}"/>
              </a:ext>
            </a:extLst>
          </p:cNvPr>
          <p:cNvSpPr>
            <a:spLocks noRot="1" noChangeArrowheads="1" noTextEdit="1"/>
          </p:cNvSpPr>
          <p:nvPr>
            <p:ph type="sldImg"/>
          </p:nvPr>
        </p:nvSpPr>
        <p:spPr>
          <a:ln/>
        </p:spPr>
      </p:sp>
      <p:sp>
        <p:nvSpPr>
          <p:cNvPr id="177156" name="Rectangle 3">
            <a:extLst>
              <a:ext uri="{FF2B5EF4-FFF2-40B4-BE49-F238E27FC236}">
                <a16:creationId xmlns:a16="http://schemas.microsoft.com/office/drawing/2014/main" id="{B50363C1-680D-443C-A8AD-DD1E252E7E6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2ED5F66E-9D92-461D-9F79-F2C73A34CF3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DAD7E3-97D5-4930-B4DC-CA1C83C8C1BD}" type="slidenum">
              <a:rPr lang="en-US" altLang="zh-CN">
                <a:latin typeface="Arial" panose="020B0604020202020204" pitchFamily="34" charset="0"/>
              </a:rPr>
              <a:pPr>
                <a:spcBef>
                  <a:spcPct val="0"/>
                </a:spcBef>
              </a:pPr>
              <a:t>89</a:t>
            </a:fld>
            <a:endParaRPr lang="en-US" altLang="zh-CN">
              <a:latin typeface="Arial" panose="020B0604020202020204" pitchFamily="34" charset="0"/>
            </a:endParaRPr>
          </a:p>
        </p:txBody>
      </p:sp>
      <p:sp>
        <p:nvSpPr>
          <p:cNvPr id="179203" name="Rectangle 2">
            <a:extLst>
              <a:ext uri="{FF2B5EF4-FFF2-40B4-BE49-F238E27FC236}">
                <a16:creationId xmlns:a16="http://schemas.microsoft.com/office/drawing/2014/main" id="{E511D376-5463-4F7B-B77F-83EB8F645D81}"/>
              </a:ext>
            </a:extLst>
          </p:cNvPr>
          <p:cNvSpPr>
            <a:spLocks noRot="1" noChangeArrowheads="1" noTextEdit="1"/>
          </p:cNvSpPr>
          <p:nvPr>
            <p:ph type="sldImg"/>
          </p:nvPr>
        </p:nvSpPr>
        <p:spPr>
          <a:ln/>
        </p:spPr>
      </p:sp>
      <p:sp>
        <p:nvSpPr>
          <p:cNvPr id="179204" name="Rectangle 3">
            <a:extLst>
              <a:ext uri="{FF2B5EF4-FFF2-40B4-BE49-F238E27FC236}">
                <a16:creationId xmlns:a16="http://schemas.microsoft.com/office/drawing/2014/main" id="{8D82F60E-9D90-42BC-8E22-30ABAF1ADBA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23CBE972-F641-4EE5-9F1E-1B0F766E8999}"/>
              </a:ext>
            </a:extLst>
          </p:cNvPr>
          <p:cNvSpPr>
            <a:spLocks noGrp="1" noRot="1" noChangeAspect="1" noTextEdit="1"/>
          </p:cNvSpPr>
          <p:nvPr>
            <p:ph type="sldImg"/>
          </p:nvPr>
        </p:nvSpPr>
        <p:spPr>
          <a:ln/>
        </p:spPr>
      </p:sp>
      <p:sp>
        <p:nvSpPr>
          <p:cNvPr id="181251" name="Notes Placeholder 2">
            <a:extLst>
              <a:ext uri="{FF2B5EF4-FFF2-40B4-BE49-F238E27FC236}">
                <a16:creationId xmlns:a16="http://schemas.microsoft.com/office/drawing/2014/main" id="{39E175B6-A39C-4AFB-977B-019AD51C843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181252" name="Slide Number Placeholder 3">
            <a:extLst>
              <a:ext uri="{FF2B5EF4-FFF2-40B4-BE49-F238E27FC236}">
                <a16:creationId xmlns:a16="http://schemas.microsoft.com/office/drawing/2014/main" id="{AFD10796-A240-4886-B39F-0F51C07FAAF1}"/>
              </a:ext>
            </a:extLst>
          </p:cNvPr>
          <p:cNvSpPr>
            <a:spLocks noGrp="1"/>
          </p:cNvSpPr>
          <p:nvPr>
            <p:ph type="sldNum" sz="quarter" idx="5"/>
          </p:nvPr>
        </p:nvSpPr>
        <p:spPr>
          <a:noFill/>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fld id="{0262D7DE-3056-47F5-89AB-37DEAED9D301}" type="slidenum">
              <a:rPr lang="en-US" altLang="zh-CN" sz="1200"/>
              <a:pPr/>
              <a:t>90</a:t>
            </a:fld>
            <a:endParaRPr lang="en-US" altLang="zh-CN" sz="1200"/>
          </a:p>
        </p:txBody>
      </p:sp>
    </p:spTree>
  </p:cSld>
  <p:clrMapOvr>
    <a:masterClrMapping/>
  </p:clrMapOvr>
</p:notes>
</file>

<file path=ppt/notesSlides/notesSlide5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64C37026-2BBF-47AD-9E72-86DA6F58EBF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AB69793-CE68-4D2C-A799-B9A47A44E889}" type="slidenum">
              <a:rPr lang="en-US" altLang="zh-CN">
                <a:latin typeface="Arial" panose="020B0604020202020204" pitchFamily="34" charset="0"/>
              </a:rPr>
              <a:pPr>
                <a:spcBef>
                  <a:spcPct val="0"/>
                </a:spcBef>
              </a:pPr>
              <a:t>91</a:t>
            </a:fld>
            <a:endParaRPr lang="en-US" altLang="zh-CN">
              <a:latin typeface="Arial" panose="020B0604020202020204" pitchFamily="34" charset="0"/>
            </a:endParaRPr>
          </a:p>
        </p:txBody>
      </p:sp>
      <p:sp>
        <p:nvSpPr>
          <p:cNvPr id="183299" name="Rectangle 2">
            <a:extLst>
              <a:ext uri="{FF2B5EF4-FFF2-40B4-BE49-F238E27FC236}">
                <a16:creationId xmlns:a16="http://schemas.microsoft.com/office/drawing/2014/main" id="{62A261CA-9AF9-413B-A950-0A453DAF7A7A}"/>
              </a:ext>
            </a:extLst>
          </p:cNvPr>
          <p:cNvSpPr>
            <a:spLocks noRot="1" noChangeArrowheads="1" noTextEdit="1"/>
          </p:cNvSpPr>
          <p:nvPr>
            <p:ph type="sldImg"/>
          </p:nvPr>
        </p:nvSpPr>
        <p:spPr>
          <a:ln/>
        </p:spPr>
      </p:sp>
      <p:sp>
        <p:nvSpPr>
          <p:cNvPr id="183300" name="Rectangle 3">
            <a:extLst>
              <a:ext uri="{FF2B5EF4-FFF2-40B4-BE49-F238E27FC236}">
                <a16:creationId xmlns:a16="http://schemas.microsoft.com/office/drawing/2014/main" id="{967119D5-273C-4288-8AD6-89F91D74A05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3A3E8142-A7D6-4A62-95EE-18FB3A7DBF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50607B-4995-430D-BA21-D40C9ADF1E0A}" type="slidenum">
              <a:rPr lang="en-US" altLang="zh-CN">
                <a:latin typeface="Arial" panose="020B0604020202020204" pitchFamily="34" charset="0"/>
              </a:rPr>
              <a:pPr>
                <a:spcBef>
                  <a:spcPct val="0"/>
                </a:spcBef>
              </a:pPr>
              <a:t>92</a:t>
            </a:fld>
            <a:endParaRPr lang="en-US" altLang="zh-CN">
              <a:latin typeface="Arial" panose="020B0604020202020204" pitchFamily="34" charset="0"/>
            </a:endParaRPr>
          </a:p>
        </p:txBody>
      </p:sp>
      <p:sp>
        <p:nvSpPr>
          <p:cNvPr id="185347" name="Rectangle 2">
            <a:extLst>
              <a:ext uri="{FF2B5EF4-FFF2-40B4-BE49-F238E27FC236}">
                <a16:creationId xmlns:a16="http://schemas.microsoft.com/office/drawing/2014/main" id="{7823F2B8-8B81-4368-B3CB-4C93E71AFC52}"/>
              </a:ext>
            </a:extLst>
          </p:cNvPr>
          <p:cNvSpPr>
            <a:spLocks noRot="1" noChangeArrowheads="1" noTextEdit="1"/>
          </p:cNvSpPr>
          <p:nvPr>
            <p:ph type="sldImg"/>
          </p:nvPr>
        </p:nvSpPr>
        <p:spPr>
          <a:ln/>
        </p:spPr>
      </p:sp>
      <p:sp>
        <p:nvSpPr>
          <p:cNvPr id="185348" name="Rectangle 3">
            <a:extLst>
              <a:ext uri="{FF2B5EF4-FFF2-40B4-BE49-F238E27FC236}">
                <a16:creationId xmlns:a16="http://schemas.microsoft.com/office/drawing/2014/main" id="{7CEB4AC2-B457-4F27-BE59-292192DC26B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E7D08E8A-BDB7-4A4D-9BA8-7FB8B2E10D3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776D66-8606-4ACA-8C20-676CE1D31E5E}" type="slidenum">
              <a:rPr lang="en-US" altLang="zh-CN">
                <a:latin typeface="Arial" panose="020B0604020202020204" pitchFamily="34" charset="0"/>
              </a:rPr>
              <a:pPr>
                <a:spcBef>
                  <a:spcPct val="0"/>
                </a:spcBef>
              </a:pPr>
              <a:t>93</a:t>
            </a:fld>
            <a:endParaRPr lang="en-US" altLang="zh-CN">
              <a:latin typeface="Arial" panose="020B0604020202020204" pitchFamily="34" charset="0"/>
            </a:endParaRPr>
          </a:p>
        </p:txBody>
      </p:sp>
      <p:sp>
        <p:nvSpPr>
          <p:cNvPr id="187395" name="Rectangle 2">
            <a:extLst>
              <a:ext uri="{FF2B5EF4-FFF2-40B4-BE49-F238E27FC236}">
                <a16:creationId xmlns:a16="http://schemas.microsoft.com/office/drawing/2014/main" id="{D7683014-63C1-48A5-9D20-33D53DF93117}"/>
              </a:ext>
            </a:extLst>
          </p:cNvPr>
          <p:cNvSpPr>
            <a:spLocks noRot="1" noChangeArrowheads="1" noTextEdit="1"/>
          </p:cNvSpPr>
          <p:nvPr>
            <p:ph type="sldImg"/>
          </p:nvPr>
        </p:nvSpPr>
        <p:spPr>
          <a:ln/>
        </p:spPr>
      </p:sp>
      <p:sp>
        <p:nvSpPr>
          <p:cNvPr id="187396" name="Rectangle 3">
            <a:extLst>
              <a:ext uri="{FF2B5EF4-FFF2-40B4-BE49-F238E27FC236}">
                <a16:creationId xmlns:a16="http://schemas.microsoft.com/office/drawing/2014/main" id="{93F06D01-1481-4E40-A426-7A97CFE586D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638305FF-7391-4CCD-8E38-ADE549CF976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C7EFB90-E907-47E3-9915-7B7330B9702C}" type="slidenum">
              <a:rPr lang="en-US" altLang="zh-CN">
                <a:latin typeface="Arial" panose="020B0604020202020204" pitchFamily="34" charset="0"/>
              </a:rPr>
              <a:pPr>
                <a:spcBef>
                  <a:spcPct val="0"/>
                </a:spcBef>
              </a:pPr>
              <a:t>94</a:t>
            </a:fld>
            <a:endParaRPr lang="en-US" altLang="zh-CN">
              <a:latin typeface="Arial" panose="020B0604020202020204" pitchFamily="34" charset="0"/>
            </a:endParaRPr>
          </a:p>
        </p:txBody>
      </p:sp>
      <p:sp>
        <p:nvSpPr>
          <p:cNvPr id="189443" name="Rectangle 2">
            <a:extLst>
              <a:ext uri="{FF2B5EF4-FFF2-40B4-BE49-F238E27FC236}">
                <a16:creationId xmlns:a16="http://schemas.microsoft.com/office/drawing/2014/main" id="{C89E9DD4-C253-44FD-B156-FCF45C59939D}"/>
              </a:ext>
            </a:extLst>
          </p:cNvPr>
          <p:cNvSpPr>
            <a:spLocks noRot="1" noChangeArrowheads="1" noTextEdit="1"/>
          </p:cNvSpPr>
          <p:nvPr>
            <p:ph type="sldImg"/>
          </p:nvPr>
        </p:nvSpPr>
        <p:spPr>
          <a:ln/>
        </p:spPr>
      </p:sp>
      <p:sp>
        <p:nvSpPr>
          <p:cNvPr id="189444" name="Rectangle 3">
            <a:extLst>
              <a:ext uri="{FF2B5EF4-FFF2-40B4-BE49-F238E27FC236}">
                <a16:creationId xmlns:a16="http://schemas.microsoft.com/office/drawing/2014/main" id="{D0CE8773-59C3-48F2-AA84-224929BD607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826F029-2A9D-47FA-9276-3A34911C19D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78B5F9-BEE0-414B-A5EF-2CB64D50E3A4}" type="slidenum">
              <a:rPr lang="en-US" altLang="zh-CN">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80899" name="Rectangle 2">
            <a:extLst>
              <a:ext uri="{FF2B5EF4-FFF2-40B4-BE49-F238E27FC236}">
                <a16:creationId xmlns:a16="http://schemas.microsoft.com/office/drawing/2014/main" id="{9399C840-8ABA-4067-892C-311997F56E93}"/>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A061550C-48BB-4BF2-BCEC-EAE07B8A841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72C13C9D-D5CC-48E7-84F2-F6AB0E86548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38562E-CF2C-4CD2-8A53-F8E37F1E67B1}" type="slidenum">
              <a:rPr lang="en-US" altLang="zh-CN">
                <a:latin typeface="Arial" panose="020B0604020202020204" pitchFamily="34" charset="0"/>
              </a:rPr>
              <a:pPr>
                <a:spcBef>
                  <a:spcPct val="0"/>
                </a:spcBef>
              </a:pPr>
              <a:t>95</a:t>
            </a:fld>
            <a:endParaRPr lang="en-US" altLang="zh-CN">
              <a:latin typeface="Arial" panose="020B0604020202020204" pitchFamily="34" charset="0"/>
            </a:endParaRPr>
          </a:p>
        </p:txBody>
      </p:sp>
      <p:sp>
        <p:nvSpPr>
          <p:cNvPr id="191491" name="Rectangle 2">
            <a:extLst>
              <a:ext uri="{FF2B5EF4-FFF2-40B4-BE49-F238E27FC236}">
                <a16:creationId xmlns:a16="http://schemas.microsoft.com/office/drawing/2014/main" id="{2F27E7D0-5C25-440D-A423-56AC4C909488}"/>
              </a:ext>
            </a:extLst>
          </p:cNvPr>
          <p:cNvSpPr>
            <a:spLocks noRot="1" noChangeArrowheads="1" noTextEdit="1"/>
          </p:cNvSpPr>
          <p:nvPr>
            <p:ph type="sldImg"/>
          </p:nvPr>
        </p:nvSpPr>
        <p:spPr>
          <a:ln/>
        </p:spPr>
      </p:sp>
      <p:sp>
        <p:nvSpPr>
          <p:cNvPr id="191492" name="Rectangle 3">
            <a:extLst>
              <a:ext uri="{FF2B5EF4-FFF2-40B4-BE49-F238E27FC236}">
                <a16:creationId xmlns:a16="http://schemas.microsoft.com/office/drawing/2014/main" id="{B178F8D1-86AC-4E4F-8670-5C9956BB9C0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6F0282F5-D398-4489-9C9E-959765A23F5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3A6D40-6389-4F98-8060-9BF944790C86}" type="slidenum">
              <a:rPr lang="en-US" altLang="zh-CN">
                <a:latin typeface="Arial" panose="020B0604020202020204" pitchFamily="34" charset="0"/>
              </a:rPr>
              <a:pPr>
                <a:spcBef>
                  <a:spcPct val="0"/>
                </a:spcBef>
              </a:pPr>
              <a:t>96</a:t>
            </a:fld>
            <a:endParaRPr lang="en-US" altLang="zh-CN">
              <a:latin typeface="Arial" panose="020B0604020202020204" pitchFamily="34" charset="0"/>
            </a:endParaRPr>
          </a:p>
        </p:txBody>
      </p:sp>
      <p:sp>
        <p:nvSpPr>
          <p:cNvPr id="193539" name="Rectangle 2">
            <a:extLst>
              <a:ext uri="{FF2B5EF4-FFF2-40B4-BE49-F238E27FC236}">
                <a16:creationId xmlns:a16="http://schemas.microsoft.com/office/drawing/2014/main" id="{EBDC2CDB-D28B-49EE-8B85-F60A9071EF2C}"/>
              </a:ext>
            </a:extLst>
          </p:cNvPr>
          <p:cNvSpPr>
            <a:spLocks noRot="1" noChangeArrowheads="1" noTextEdit="1"/>
          </p:cNvSpPr>
          <p:nvPr>
            <p:ph type="sldImg"/>
          </p:nvPr>
        </p:nvSpPr>
        <p:spPr>
          <a:ln/>
        </p:spPr>
      </p:sp>
      <p:sp>
        <p:nvSpPr>
          <p:cNvPr id="193540" name="Rectangle 3">
            <a:extLst>
              <a:ext uri="{FF2B5EF4-FFF2-40B4-BE49-F238E27FC236}">
                <a16:creationId xmlns:a16="http://schemas.microsoft.com/office/drawing/2014/main" id="{1D8E6E23-BEF4-4CA3-BD5C-BEECC7289B4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1F8D8F89-AB35-4B6C-AAFF-790E94BE33A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8373169-EC46-4DDE-94F3-5265E67F5089}" type="slidenum">
              <a:rPr lang="en-US" altLang="zh-CN">
                <a:latin typeface="Arial" panose="020B0604020202020204" pitchFamily="34" charset="0"/>
              </a:rPr>
              <a:pPr>
                <a:spcBef>
                  <a:spcPct val="0"/>
                </a:spcBef>
              </a:pPr>
              <a:t>97</a:t>
            </a:fld>
            <a:endParaRPr lang="en-US" altLang="zh-CN">
              <a:latin typeface="Arial" panose="020B0604020202020204" pitchFamily="34" charset="0"/>
            </a:endParaRPr>
          </a:p>
        </p:txBody>
      </p:sp>
      <p:sp>
        <p:nvSpPr>
          <p:cNvPr id="195587" name="Rectangle 2">
            <a:extLst>
              <a:ext uri="{FF2B5EF4-FFF2-40B4-BE49-F238E27FC236}">
                <a16:creationId xmlns:a16="http://schemas.microsoft.com/office/drawing/2014/main" id="{9483D81A-065A-482B-97E2-D46BAAFA9F53}"/>
              </a:ext>
            </a:extLst>
          </p:cNvPr>
          <p:cNvSpPr>
            <a:spLocks noRot="1" noChangeArrowheads="1" noTextEdit="1"/>
          </p:cNvSpPr>
          <p:nvPr>
            <p:ph type="sldImg"/>
          </p:nvPr>
        </p:nvSpPr>
        <p:spPr>
          <a:ln/>
        </p:spPr>
      </p:sp>
      <p:sp>
        <p:nvSpPr>
          <p:cNvPr id="195588" name="Rectangle 3">
            <a:extLst>
              <a:ext uri="{FF2B5EF4-FFF2-40B4-BE49-F238E27FC236}">
                <a16:creationId xmlns:a16="http://schemas.microsoft.com/office/drawing/2014/main" id="{6B44609C-8213-475E-A956-DE41DD96F96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EF2010ED-9E92-4386-9213-714245260B3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70F5EC-C285-44EB-A4ED-3F034C6528F5}" type="slidenum">
              <a:rPr lang="en-US" altLang="zh-CN">
                <a:latin typeface="Arial" panose="020B0604020202020204" pitchFamily="34" charset="0"/>
              </a:rPr>
              <a:pPr>
                <a:spcBef>
                  <a:spcPct val="0"/>
                </a:spcBef>
              </a:pPr>
              <a:t>98</a:t>
            </a:fld>
            <a:endParaRPr lang="en-US" altLang="zh-CN">
              <a:latin typeface="Arial" panose="020B0604020202020204" pitchFamily="34" charset="0"/>
            </a:endParaRPr>
          </a:p>
        </p:txBody>
      </p:sp>
      <p:sp>
        <p:nvSpPr>
          <p:cNvPr id="197635" name="Rectangle 2">
            <a:extLst>
              <a:ext uri="{FF2B5EF4-FFF2-40B4-BE49-F238E27FC236}">
                <a16:creationId xmlns:a16="http://schemas.microsoft.com/office/drawing/2014/main" id="{7A48FF20-73B7-429E-AA45-B7B9EAA5BD54}"/>
              </a:ext>
            </a:extLst>
          </p:cNvPr>
          <p:cNvSpPr>
            <a:spLocks noRot="1" noChangeArrowheads="1" noTextEdit="1"/>
          </p:cNvSpPr>
          <p:nvPr>
            <p:ph type="sldImg"/>
          </p:nvPr>
        </p:nvSpPr>
        <p:spPr>
          <a:ln/>
        </p:spPr>
      </p:sp>
      <p:sp>
        <p:nvSpPr>
          <p:cNvPr id="197636" name="Rectangle 3">
            <a:extLst>
              <a:ext uri="{FF2B5EF4-FFF2-40B4-BE49-F238E27FC236}">
                <a16:creationId xmlns:a16="http://schemas.microsoft.com/office/drawing/2014/main" id="{55B0FCE3-2D9C-4779-AA5E-D649B3BA703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E8D76AF7-DCAF-42C5-9084-B66E149EC2E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BF63C17-F3F5-45AB-A1AC-8EF7388FD1B1}" type="slidenum">
              <a:rPr lang="en-US" altLang="zh-CN">
                <a:latin typeface="Arial" panose="020B0604020202020204" pitchFamily="34" charset="0"/>
              </a:rPr>
              <a:pPr>
                <a:spcBef>
                  <a:spcPct val="0"/>
                </a:spcBef>
              </a:pPr>
              <a:t>99</a:t>
            </a:fld>
            <a:endParaRPr lang="en-US" altLang="zh-CN">
              <a:latin typeface="Arial" panose="020B0604020202020204" pitchFamily="34" charset="0"/>
            </a:endParaRPr>
          </a:p>
        </p:txBody>
      </p:sp>
      <p:sp>
        <p:nvSpPr>
          <p:cNvPr id="199683" name="Rectangle 2">
            <a:extLst>
              <a:ext uri="{FF2B5EF4-FFF2-40B4-BE49-F238E27FC236}">
                <a16:creationId xmlns:a16="http://schemas.microsoft.com/office/drawing/2014/main" id="{B7143C75-6727-4521-8936-589D7E512E8B}"/>
              </a:ext>
            </a:extLst>
          </p:cNvPr>
          <p:cNvSpPr>
            <a:spLocks noRot="1" noChangeArrowheads="1" noTextEdit="1"/>
          </p:cNvSpPr>
          <p:nvPr>
            <p:ph type="sldImg"/>
          </p:nvPr>
        </p:nvSpPr>
        <p:spPr>
          <a:ln/>
        </p:spPr>
      </p:sp>
      <p:sp>
        <p:nvSpPr>
          <p:cNvPr id="199684" name="Rectangle 3">
            <a:extLst>
              <a:ext uri="{FF2B5EF4-FFF2-40B4-BE49-F238E27FC236}">
                <a16:creationId xmlns:a16="http://schemas.microsoft.com/office/drawing/2014/main" id="{E1D7C00F-B903-4C65-8A16-768F9FBB11C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65DEBC02-6B2E-455C-A99B-213EAA87F1B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485BE2-B78D-4ABD-9A71-0E8A8CE04F0C}" type="slidenum">
              <a:rPr lang="en-US" altLang="zh-CN">
                <a:latin typeface="Arial" panose="020B0604020202020204" pitchFamily="34" charset="0"/>
              </a:rPr>
              <a:pPr>
                <a:spcBef>
                  <a:spcPct val="0"/>
                </a:spcBef>
              </a:pPr>
              <a:t>100</a:t>
            </a:fld>
            <a:endParaRPr lang="en-US" altLang="zh-CN">
              <a:latin typeface="Arial" panose="020B0604020202020204" pitchFamily="34" charset="0"/>
            </a:endParaRPr>
          </a:p>
        </p:txBody>
      </p:sp>
      <p:sp>
        <p:nvSpPr>
          <p:cNvPr id="201731" name="Rectangle 2">
            <a:extLst>
              <a:ext uri="{FF2B5EF4-FFF2-40B4-BE49-F238E27FC236}">
                <a16:creationId xmlns:a16="http://schemas.microsoft.com/office/drawing/2014/main" id="{C0801736-FBF4-42FF-B64C-E3535C752B37}"/>
              </a:ext>
            </a:extLst>
          </p:cNvPr>
          <p:cNvSpPr>
            <a:spLocks noRot="1" noChangeArrowheads="1" noTextEdit="1"/>
          </p:cNvSpPr>
          <p:nvPr>
            <p:ph type="sldImg"/>
          </p:nvPr>
        </p:nvSpPr>
        <p:spPr>
          <a:ln/>
        </p:spPr>
      </p:sp>
      <p:sp>
        <p:nvSpPr>
          <p:cNvPr id="201732" name="Rectangle 3">
            <a:extLst>
              <a:ext uri="{FF2B5EF4-FFF2-40B4-BE49-F238E27FC236}">
                <a16:creationId xmlns:a16="http://schemas.microsoft.com/office/drawing/2014/main" id="{07BFDE24-A167-402F-8325-585568BD95D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44E95382-A092-417C-9EB1-3A89806ED6A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01B86C-174D-413A-92BD-D8CC32CA7D04}" type="slidenum">
              <a:rPr lang="en-US" altLang="zh-CN">
                <a:latin typeface="Arial" panose="020B0604020202020204" pitchFamily="34" charset="0"/>
              </a:rPr>
              <a:pPr>
                <a:spcBef>
                  <a:spcPct val="0"/>
                </a:spcBef>
              </a:pPr>
              <a:t>101</a:t>
            </a:fld>
            <a:endParaRPr lang="en-US" altLang="zh-CN">
              <a:latin typeface="Arial" panose="020B0604020202020204" pitchFamily="34" charset="0"/>
            </a:endParaRPr>
          </a:p>
        </p:txBody>
      </p:sp>
      <p:sp>
        <p:nvSpPr>
          <p:cNvPr id="203779" name="Rectangle 2">
            <a:extLst>
              <a:ext uri="{FF2B5EF4-FFF2-40B4-BE49-F238E27FC236}">
                <a16:creationId xmlns:a16="http://schemas.microsoft.com/office/drawing/2014/main" id="{BB10501D-9D53-4A41-95B7-DF1481FEB852}"/>
              </a:ext>
            </a:extLst>
          </p:cNvPr>
          <p:cNvSpPr>
            <a:spLocks noRot="1" noChangeArrowheads="1" noTextEdit="1"/>
          </p:cNvSpPr>
          <p:nvPr>
            <p:ph type="sldImg"/>
          </p:nvPr>
        </p:nvSpPr>
        <p:spPr>
          <a:ln/>
        </p:spPr>
      </p:sp>
      <p:sp>
        <p:nvSpPr>
          <p:cNvPr id="203780" name="Rectangle 3">
            <a:extLst>
              <a:ext uri="{FF2B5EF4-FFF2-40B4-BE49-F238E27FC236}">
                <a16:creationId xmlns:a16="http://schemas.microsoft.com/office/drawing/2014/main" id="{BFCCFF4A-7AA6-4661-AC35-FD82CCE8157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25D31931-8B39-46A7-8F1A-2E82E4E2E4D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29B459-8EBC-45A4-A692-C7C4F5326168}" type="slidenum">
              <a:rPr lang="en-US" altLang="zh-CN">
                <a:latin typeface="Arial" panose="020B0604020202020204" pitchFamily="34" charset="0"/>
              </a:rPr>
              <a:pPr>
                <a:spcBef>
                  <a:spcPct val="0"/>
                </a:spcBef>
              </a:pPr>
              <a:t>102</a:t>
            </a:fld>
            <a:endParaRPr lang="en-US" altLang="zh-CN">
              <a:latin typeface="Arial" panose="020B0604020202020204" pitchFamily="34" charset="0"/>
            </a:endParaRPr>
          </a:p>
        </p:txBody>
      </p:sp>
      <p:sp>
        <p:nvSpPr>
          <p:cNvPr id="205827" name="Rectangle 2">
            <a:extLst>
              <a:ext uri="{FF2B5EF4-FFF2-40B4-BE49-F238E27FC236}">
                <a16:creationId xmlns:a16="http://schemas.microsoft.com/office/drawing/2014/main" id="{6A002A73-58E9-49AC-BE4F-80E71DE06258}"/>
              </a:ext>
            </a:extLst>
          </p:cNvPr>
          <p:cNvSpPr>
            <a:spLocks noRot="1" noChangeArrowheads="1" noTextEdit="1"/>
          </p:cNvSpPr>
          <p:nvPr>
            <p:ph type="sldImg"/>
          </p:nvPr>
        </p:nvSpPr>
        <p:spPr>
          <a:ln/>
        </p:spPr>
      </p:sp>
      <p:sp>
        <p:nvSpPr>
          <p:cNvPr id="205828" name="Rectangle 3">
            <a:extLst>
              <a:ext uri="{FF2B5EF4-FFF2-40B4-BE49-F238E27FC236}">
                <a16:creationId xmlns:a16="http://schemas.microsoft.com/office/drawing/2014/main" id="{51E43CD9-9150-44AF-B282-EE63496262F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68BF740-5E37-4303-80D6-C4A121E8397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850FF0-A1B9-4057-88EB-009D3ABAB334}" type="slidenum">
              <a:rPr lang="en-US" altLang="zh-CN">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82947" name="Rectangle 2">
            <a:extLst>
              <a:ext uri="{FF2B5EF4-FFF2-40B4-BE49-F238E27FC236}">
                <a16:creationId xmlns:a16="http://schemas.microsoft.com/office/drawing/2014/main" id="{9C2938F6-0ECB-4370-B19E-80A29570BD40}"/>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AEAC2149-E7F3-4052-A124-5500148F4B0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CB5D7D4-27E2-4D94-AA2E-5913050F212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8A028F-4031-4E42-A590-CB9E2D8FD0EC}" type="slidenum">
              <a:rPr lang="en-US" altLang="zh-CN">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84995" name="Rectangle 2">
            <a:extLst>
              <a:ext uri="{FF2B5EF4-FFF2-40B4-BE49-F238E27FC236}">
                <a16:creationId xmlns:a16="http://schemas.microsoft.com/office/drawing/2014/main" id="{BE48C5EC-6D9A-49A5-B30A-104D948FF784}"/>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62EED968-D52D-4818-A201-0612527A830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42891DB-351D-4B82-AE3C-BC8702FDBE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C2F9BA-81EB-4786-A3DD-764EAEAA5F56}" type="slidenum">
              <a:rPr lang="en-US" altLang="zh-CN">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87043" name="Rectangle 2">
            <a:extLst>
              <a:ext uri="{FF2B5EF4-FFF2-40B4-BE49-F238E27FC236}">
                <a16:creationId xmlns:a16="http://schemas.microsoft.com/office/drawing/2014/main" id="{28742BE0-D6DB-4CE3-8BDB-98A8E3906E15}"/>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94A6CDDD-2456-4615-AD6F-2F94481C57C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DEB3F-369F-473A-B98C-485B196A365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081D5C5-4604-41FB-802E-37D45D39F6B5}"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E3661D2F-B675-4CCC-976D-CAA77E2D268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1B88F3D-0A22-434D-B15D-C007663B7B4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FBCB209-0A33-47FE-9240-F8CD19908784}" type="slidenum">
              <a:rPr lang="zh-CN" altLang="en-US"/>
              <a:pPr>
                <a:defRPr/>
              </a:pPr>
              <a:t>‹#›</a:t>
            </a:fld>
            <a:endParaRPr lang="zh-CN" altLang="en-US"/>
          </a:p>
        </p:txBody>
      </p:sp>
    </p:spTree>
    <p:extLst>
      <p:ext uri="{BB962C8B-B14F-4D97-AF65-F5344CB8AC3E}">
        <p14:creationId xmlns:p14="http://schemas.microsoft.com/office/powerpoint/2010/main" val="246142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41E9E8-C342-473A-B7F4-69E009FD9E6A}"/>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7CE9221-4FC1-45E9-94C1-BF37C35651B8}"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6116486-DBBE-4CD1-8196-FCA3D0ADDBF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19D14DB1-15E7-4BA2-BEAC-F052A302AC5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9989EF0-18BB-4A54-AA73-0E999D2DFC0F}" type="slidenum">
              <a:rPr lang="zh-CN" altLang="en-US"/>
              <a:pPr>
                <a:defRPr/>
              </a:pPr>
              <a:t>‹#›</a:t>
            </a:fld>
            <a:endParaRPr lang="zh-CN" altLang="en-US"/>
          </a:p>
        </p:txBody>
      </p:sp>
    </p:spTree>
    <p:extLst>
      <p:ext uri="{BB962C8B-B14F-4D97-AF65-F5344CB8AC3E}">
        <p14:creationId xmlns:p14="http://schemas.microsoft.com/office/powerpoint/2010/main" val="359411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F7798A-4A9F-490F-AF13-66DA855B3FD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DFF14EE-8410-4CA4-8DE0-9EB3E89B655F}"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0A5B3752-B96C-43CB-A7C0-D550BFB031C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369FAFE-E687-4B10-83C9-1693F83203F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B91E7B2-73BA-4E9D-BA69-E2D012CFE12F}" type="slidenum">
              <a:rPr lang="zh-CN" altLang="en-US"/>
              <a:pPr>
                <a:defRPr/>
              </a:pPr>
              <a:t>‹#›</a:t>
            </a:fld>
            <a:endParaRPr lang="zh-CN" altLang="en-US"/>
          </a:p>
        </p:txBody>
      </p:sp>
    </p:spTree>
    <p:extLst>
      <p:ext uri="{BB962C8B-B14F-4D97-AF65-F5344CB8AC3E}">
        <p14:creationId xmlns:p14="http://schemas.microsoft.com/office/powerpoint/2010/main" val="3056503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A632CD4E-EA13-4E50-B770-C0B807064575}"/>
              </a:ext>
            </a:extLst>
          </p:cNvPr>
          <p:cNvSpPr txBox="1">
            <a:spLocks noChangeArrowheads="1"/>
          </p:cNvSpPr>
          <p:nvPr userDrawn="1"/>
        </p:nvSpPr>
        <p:spPr bwMode="auto">
          <a:xfrm>
            <a:off x="3136900" y="6451600"/>
            <a:ext cx="5364163" cy="246063"/>
          </a:xfrm>
          <a:prstGeom prst="rect">
            <a:avLst/>
          </a:prstGeom>
          <a:noFill/>
          <a:ln>
            <a:noFill/>
          </a:ln>
          <a:effectLst/>
          <a:ex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cs typeface="Arial" pitchFamily="34" charset="0"/>
            </a:endParaRPr>
          </a:p>
        </p:txBody>
      </p:sp>
      <p:sp>
        <p:nvSpPr>
          <p:cNvPr id="3" name="Text Box 11">
            <a:extLst>
              <a:ext uri="{FF2B5EF4-FFF2-40B4-BE49-F238E27FC236}">
                <a16:creationId xmlns:a16="http://schemas.microsoft.com/office/drawing/2014/main" id="{210AF661-9F09-4BB5-9509-C83C22BE5349}"/>
              </a:ext>
            </a:extLst>
          </p:cNvPr>
          <p:cNvSpPr txBox="1">
            <a:spLocks noChangeArrowheads="1"/>
          </p:cNvSpPr>
          <p:nvPr userDrawn="1"/>
        </p:nvSpPr>
        <p:spPr bwMode="auto">
          <a:xfrm>
            <a:off x="11207750" y="6511925"/>
            <a:ext cx="984250" cy="246063"/>
          </a:xfrm>
          <a:prstGeom prst="rect">
            <a:avLst/>
          </a:prstGeom>
          <a:noFill/>
          <a:ln>
            <a:noFill/>
          </a:ln>
          <a:effectLst/>
          <a:ex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D9D36F40-C4E6-4EBB-86D0-699E63D3E57A}" type="slidenum">
              <a:rPr lang="en-US" altLang="zh-CN" sz="100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4384232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CD9CDBC3-7AB6-4FDE-8711-EA43E2C2F2DA}"/>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EAC1C86-F3AA-404E-A749-05AC40EB5A21}"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CDBC6EEF-D65E-40B7-89DC-B739FABDF63F}"/>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DFA8FBD9-5033-4F8B-81D2-73D4653359D4}"/>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508A6D4A-89D9-4313-A015-0101ADDCE6B8}"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BE11FFF1-85B6-4DF2-9D90-3A281ACFC531}"/>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CEA0D99D-CAC9-48D4-8366-A9E519A65DD3}" type="slidenum">
              <a:rPr lang="en-US" altLang="zh-CN"/>
              <a:pPr>
                <a:defRPr/>
              </a:pPr>
              <a:t>‹#›</a:t>
            </a:fld>
            <a:endParaRPr lang="en-US" altLang="zh-CN"/>
          </a:p>
        </p:txBody>
      </p:sp>
    </p:spTree>
    <p:extLst>
      <p:ext uri="{BB962C8B-B14F-4D97-AF65-F5344CB8AC3E}">
        <p14:creationId xmlns:p14="http://schemas.microsoft.com/office/powerpoint/2010/main" val="3744043297"/>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15529436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87342119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945158F3-E672-48DF-A12F-8E815C1539E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05864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17515000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2D42F866-DF91-4380-9042-8BFDACCECE72}"/>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3">
            <a:extLst>
              <a:ext uri="{FF2B5EF4-FFF2-40B4-BE49-F238E27FC236}">
                <a16:creationId xmlns:a16="http://schemas.microsoft.com/office/drawing/2014/main" id="{9B538ED5-2504-414E-89C6-9D7B0FD90121}"/>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Rectangle 17">
            <a:extLst>
              <a:ext uri="{FF2B5EF4-FFF2-40B4-BE49-F238E27FC236}">
                <a16:creationId xmlns:a16="http://schemas.microsoft.com/office/drawing/2014/main" id="{03282D46-765D-4F95-A057-D3F43282D377}"/>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BDACF0EC-37CB-4B69-B716-4EA77BB80A8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52142247"/>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6C9BEB25-0DF7-44AC-BA99-1485AB9CEAF1}"/>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5" name="Rectangle 13">
            <a:extLst>
              <a:ext uri="{FF2B5EF4-FFF2-40B4-BE49-F238E27FC236}">
                <a16:creationId xmlns:a16="http://schemas.microsoft.com/office/drawing/2014/main" id="{ECC24DE7-16A6-4434-BA36-885AE25DAE75}"/>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Rectangle 17">
            <a:extLst>
              <a:ext uri="{FF2B5EF4-FFF2-40B4-BE49-F238E27FC236}">
                <a16:creationId xmlns:a16="http://schemas.microsoft.com/office/drawing/2014/main" id="{E95ECB39-A95D-4618-B2A8-5951B51C3254}"/>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9">
            <a:extLst>
              <a:ext uri="{FF2B5EF4-FFF2-40B4-BE49-F238E27FC236}">
                <a16:creationId xmlns:a16="http://schemas.microsoft.com/office/drawing/2014/main" id="{B6145FC5-070C-4A4A-9B37-962A177AC642}"/>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Rectangle 20">
            <a:extLst>
              <a:ext uri="{FF2B5EF4-FFF2-40B4-BE49-F238E27FC236}">
                <a16:creationId xmlns:a16="http://schemas.microsoft.com/office/drawing/2014/main" id="{29E353F7-4CA9-40D0-A562-A2820064CBBA}"/>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grpSp>
        <p:nvGrpSpPr>
          <p:cNvPr id="9" name="Group 27">
            <a:extLst>
              <a:ext uri="{FF2B5EF4-FFF2-40B4-BE49-F238E27FC236}">
                <a16:creationId xmlns:a16="http://schemas.microsoft.com/office/drawing/2014/main" id="{272E9F6F-89E2-4233-B120-095B3B5FDCA4}"/>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71478D86-ECAA-4DE4-9F9A-3A6E303D60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93C8817F-54C7-4252-A9CB-0F8602490978}"/>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75681684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95BF4A-82C6-41B8-A3B3-F36623E9CF1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4E63CDA-11B2-41AF-BE0C-E6F5791E2D5C}"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F03BD1C0-4B47-431B-8D5B-81A66C5A89A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3B093F6B-5967-4D03-A32B-24C4293A4E7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25D78D8-1023-40DE-8D84-B1B2072CD18F}" type="slidenum">
              <a:rPr lang="zh-CN" altLang="en-US"/>
              <a:pPr>
                <a:defRPr/>
              </a:pPr>
              <a:t>‹#›</a:t>
            </a:fld>
            <a:endParaRPr lang="zh-CN" altLang="en-US"/>
          </a:p>
        </p:txBody>
      </p:sp>
    </p:spTree>
    <p:extLst>
      <p:ext uri="{BB962C8B-B14F-4D97-AF65-F5344CB8AC3E}">
        <p14:creationId xmlns:p14="http://schemas.microsoft.com/office/powerpoint/2010/main" val="3876586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064FF211-811F-4155-8029-F091581B61DE}"/>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E4078477-5F17-44F6-97E0-CAA5D46D75E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107662349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CD3239D-77B9-48B6-947A-C3515CFE53D9}"/>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620017399"/>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E56333C2-DA90-4BE1-B46A-531D5B6A86D5}"/>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3">
            <a:extLst>
              <a:ext uri="{FF2B5EF4-FFF2-40B4-BE49-F238E27FC236}">
                <a16:creationId xmlns:a16="http://schemas.microsoft.com/office/drawing/2014/main" id="{FE722BAC-C3D5-458A-AC0D-EB3619CE7BBB}"/>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algn="ctr" eaLnBrk="1" hangingPunct="1"/>
            <a:endParaRPr lang="zh-CN" altLang="zh-CN" sz="4000" b="1">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093382959"/>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91F1EF8C-7C74-4CD4-8DCB-52E972829449}"/>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96963397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866F20BE-C2E8-4F12-81EE-1EDD0D86B100}"/>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a:solidFill>
                <a:prstClr val="black"/>
              </a:solidFill>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17827068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228600"/>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57712114"/>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486885342"/>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55193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59C0164A-C64C-4DD6-A660-66D59C54DA2D}"/>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38C4CC83-CDA8-48EA-9739-4298397FD625}"/>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31227BCE-2AA7-42F4-BBD4-9CA43229D95E}" type="datetime1">
              <a:rPr lang="zh-CN" altLang="en-US"/>
              <a:pPr>
                <a:defRPr/>
              </a:pPr>
              <a:t>2018/10/9</a:t>
            </a:fld>
            <a:endParaRPr lang="en-US"/>
          </a:p>
        </p:txBody>
      </p:sp>
      <p:sp>
        <p:nvSpPr>
          <p:cNvPr id="4" name="Holder 6">
            <a:extLst>
              <a:ext uri="{FF2B5EF4-FFF2-40B4-BE49-F238E27FC236}">
                <a16:creationId xmlns:a16="http://schemas.microsoft.com/office/drawing/2014/main" id="{D6641C3F-DFBD-4ADA-B7BE-9E572BFE20E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E363626-3811-45E4-B3EE-805FBAA50E12}" type="slidenum">
              <a:rPr lang="zh-CN" altLang="zh-CN"/>
              <a:pPr>
                <a:defRPr/>
              </a:pPr>
              <a:t>‹#›</a:t>
            </a:fld>
            <a:endParaRPr lang="zh-CN" altLang="zh-CN"/>
          </a:p>
        </p:txBody>
      </p:sp>
    </p:spTree>
    <p:extLst>
      <p:ext uri="{BB962C8B-B14F-4D97-AF65-F5344CB8AC3E}">
        <p14:creationId xmlns:p14="http://schemas.microsoft.com/office/powerpoint/2010/main" val="3655747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793B5A9A-263A-45C3-A732-7AC0DC37C7F9}"/>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4BCFE03D-4DF2-455A-A162-009C184200F0}"/>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10/9/2018</a:t>
            </a:fld>
            <a:endParaRPr lang="en-US"/>
          </a:p>
        </p:txBody>
      </p:sp>
      <p:sp>
        <p:nvSpPr>
          <p:cNvPr id="7" name="Holder 7">
            <a:extLst>
              <a:ext uri="{FF2B5EF4-FFF2-40B4-BE49-F238E27FC236}">
                <a16:creationId xmlns:a16="http://schemas.microsoft.com/office/drawing/2014/main" id="{EF305624-7DC4-4E50-BAA2-C26B9DF44C6B}"/>
              </a:ext>
            </a:extLst>
          </p:cNvPr>
          <p:cNvSpPr>
            <a:spLocks noGrp="1"/>
          </p:cNvSpPr>
          <p:nvPr>
            <p:ph type="sldNum" sz="quarter" idx="12"/>
          </p:nvPr>
        </p:nvSpPr>
        <p:spPr/>
        <p:txBody>
          <a:bodyPr lIns="0" tIns="0" rIns="0" bIns="0"/>
          <a:lstStyle>
            <a:lvl1pPr marL="88265">
              <a:lnSpc>
                <a:spcPts val="1540"/>
              </a:lnSpc>
              <a:defRPr sz="1400" b="1" i="0">
                <a:solidFill>
                  <a:schemeClr val="bg1"/>
                </a:solidFill>
                <a:latin typeface="Tahoma"/>
                <a:cs typeface="Tahoma"/>
              </a:defRPr>
            </a:lvl1pPr>
          </a:lstStyle>
          <a:p>
            <a:pPr>
              <a:defRPr/>
            </a:pPr>
            <a:fld id="{C514D84B-80BD-4261-AA3E-2886510F94F1}" type="slidenum">
              <a:rPr/>
              <a:pPr>
                <a:defRPr/>
              </a:pPr>
              <a:t>‹#›</a:t>
            </a:fld>
            <a:endParaRPr/>
          </a:p>
        </p:txBody>
      </p:sp>
    </p:spTree>
    <p:extLst>
      <p:ext uri="{BB962C8B-B14F-4D97-AF65-F5344CB8AC3E}">
        <p14:creationId xmlns:p14="http://schemas.microsoft.com/office/powerpoint/2010/main" val="205166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858A14-9B34-41B5-8CF4-C969A7EF7AD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514F043-F0C4-4BB8-8CA8-A74C45DCB706}"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31BCF7E6-C53D-419C-861A-CC0A9F1B79D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0F12BF65-821A-4860-A669-E6ECE853610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E39F8D0-F57E-4ECA-8761-0B0164BF6441}" type="slidenum">
              <a:rPr lang="zh-CN" altLang="en-US"/>
              <a:pPr>
                <a:defRPr/>
              </a:pPr>
              <a:t>‹#›</a:t>
            </a:fld>
            <a:endParaRPr lang="zh-CN" altLang="en-US"/>
          </a:p>
        </p:txBody>
      </p:sp>
    </p:spTree>
    <p:extLst>
      <p:ext uri="{BB962C8B-B14F-4D97-AF65-F5344CB8AC3E}">
        <p14:creationId xmlns:p14="http://schemas.microsoft.com/office/powerpoint/2010/main" val="3726923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E28F0-AF5F-4BB9-8DEC-358197B835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0850" y="3763963"/>
            <a:ext cx="8751888" cy="186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362201"/>
            <a:ext cx="10972800" cy="1362075"/>
          </a:xfrm>
        </p:spPr>
        <p:txBody>
          <a:bodyPr>
            <a:noAutofit/>
          </a:bodyPr>
          <a:lstStyle>
            <a:lvl1pPr algn="l">
              <a:defRPr sz="8800"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340665025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923B747-B626-4CAC-8416-64BAD1CFB5A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AE6CD56-6749-4220-BFFA-78709691E98A}"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8015B04B-E5C9-4173-8A3E-ABFBEC191ED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86F06D8D-CFA3-4A85-9938-3E31264BBCF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A371776-0234-4201-8A05-07DC760F0257}" type="slidenum">
              <a:rPr lang="zh-CN" altLang="en-US"/>
              <a:pPr>
                <a:defRPr/>
              </a:pPr>
              <a:t>‹#›</a:t>
            </a:fld>
            <a:endParaRPr lang="zh-CN" altLang="en-US"/>
          </a:p>
        </p:txBody>
      </p:sp>
    </p:spTree>
    <p:extLst>
      <p:ext uri="{BB962C8B-B14F-4D97-AF65-F5344CB8AC3E}">
        <p14:creationId xmlns:p14="http://schemas.microsoft.com/office/powerpoint/2010/main" val="25273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5F2251DB-E80F-4A60-A7EE-68487E58456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DB85EF6-8CBD-4ACB-81A6-82475E178FC1}"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16AF4C4C-7A42-476C-8468-538ADB859EA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F07761F8-E80E-47C4-A30F-4E01243E1E6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BB809A1-3424-4E93-939B-4744BCDAC360}" type="slidenum">
              <a:rPr lang="zh-CN" altLang="en-US"/>
              <a:pPr>
                <a:defRPr/>
              </a:pPr>
              <a:t>‹#›</a:t>
            </a:fld>
            <a:endParaRPr lang="zh-CN" altLang="en-US"/>
          </a:p>
        </p:txBody>
      </p:sp>
    </p:spTree>
    <p:extLst>
      <p:ext uri="{BB962C8B-B14F-4D97-AF65-F5344CB8AC3E}">
        <p14:creationId xmlns:p14="http://schemas.microsoft.com/office/powerpoint/2010/main" val="99997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B8866D7-78A3-4801-84AE-E0F168C26E5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F519579-7F12-4F32-8A55-52C0ACC4EE34}"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D9F661C5-6497-4A4F-A3D9-08876177391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49B0DADC-51C8-4D00-A45F-CD887FE40FD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3BB2833-3672-4A33-AAAD-27FF5586464D}" type="slidenum">
              <a:rPr lang="zh-CN" altLang="en-US"/>
              <a:pPr>
                <a:defRPr/>
              </a:pPr>
              <a:t>‹#›</a:t>
            </a:fld>
            <a:endParaRPr lang="zh-CN" altLang="en-US"/>
          </a:p>
        </p:txBody>
      </p:sp>
    </p:spTree>
    <p:extLst>
      <p:ext uri="{BB962C8B-B14F-4D97-AF65-F5344CB8AC3E}">
        <p14:creationId xmlns:p14="http://schemas.microsoft.com/office/powerpoint/2010/main" val="125629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B129A4BC-E27E-460E-87A2-D9D60BB0600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BC445DD-093F-4BF9-9D28-2FEDE4D79FDF}"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943D01DA-828B-49A1-8D00-282E66F9E5F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8B902B11-BC72-49A2-B178-09EA97C10BF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4575E69-262B-4D39-8EDF-21B9CF3C6EF6}" type="slidenum">
              <a:rPr lang="zh-CN" altLang="en-US"/>
              <a:pPr>
                <a:defRPr/>
              </a:pPr>
              <a:t>‹#›</a:t>
            </a:fld>
            <a:endParaRPr lang="zh-CN" altLang="en-US"/>
          </a:p>
        </p:txBody>
      </p:sp>
    </p:spTree>
    <p:extLst>
      <p:ext uri="{BB962C8B-B14F-4D97-AF65-F5344CB8AC3E}">
        <p14:creationId xmlns:p14="http://schemas.microsoft.com/office/powerpoint/2010/main" val="301298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B96D235-6313-41C2-A574-316DCABE771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9D9CE1D-2A23-4DFE-8A1D-B30619205BAC}"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2CB345E0-36EF-415A-AE69-D9DCFAAF381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AEE7B6D-0A88-434F-B023-A64FBF66C85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49A4523-D89A-4B4F-8AA8-54206557D331}" type="slidenum">
              <a:rPr lang="zh-CN" altLang="en-US"/>
              <a:pPr>
                <a:defRPr/>
              </a:pPr>
              <a:t>‹#›</a:t>
            </a:fld>
            <a:endParaRPr lang="zh-CN" altLang="en-US"/>
          </a:p>
        </p:txBody>
      </p:sp>
    </p:spTree>
    <p:extLst>
      <p:ext uri="{BB962C8B-B14F-4D97-AF65-F5344CB8AC3E}">
        <p14:creationId xmlns:p14="http://schemas.microsoft.com/office/powerpoint/2010/main" val="305523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5FDEA99-EB37-43E6-A7D9-68A6089C47D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DA4FE01-58A1-4E8E-88E8-D716801171E4}"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0511B109-688D-432F-BE3E-728EE52E673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AF2F6975-493E-4864-BF6F-33F0AA8B388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618B1B2-4231-455E-9B00-45EF11B55641}" type="slidenum">
              <a:rPr lang="zh-CN" altLang="en-US"/>
              <a:pPr>
                <a:defRPr/>
              </a:pPr>
              <a:t>‹#›</a:t>
            </a:fld>
            <a:endParaRPr lang="zh-CN" altLang="en-US"/>
          </a:p>
        </p:txBody>
      </p:sp>
    </p:spTree>
    <p:extLst>
      <p:ext uri="{BB962C8B-B14F-4D97-AF65-F5344CB8AC3E}">
        <p14:creationId xmlns:p14="http://schemas.microsoft.com/office/powerpoint/2010/main" val="303264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855D129-FC4B-4354-8B62-13F54C50A649}"/>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D7293C7-CFD0-4F1A-8449-1BAB965F6EEE}"/>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67C60D-49DF-4D44-A521-38E584EE2D4F}"/>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fontAlgn="auto" hangingPunct="1">
              <a:spcBef>
                <a:spcPts val="0"/>
              </a:spcBef>
              <a:spcAft>
                <a:spcPts val="0"/>
              </a:spcAft>
              <a:defRPr sz="1200">
                <a:solidFill>
                  <a:prstClr val="black">
                    <a:tint val="75000"/>
                  </a:prstClr>
                </a:solidFill>
                <a:latin typeface="Arial" pitchFamily="34" charset="0"/>
                <a:ea typeface="宋体"/>
                <a:cs typeface="Arial" pitchFamily="34" charset="0"/>
              </a:defRPr>
            </a:lvl1pPr>
          </a:lstStyle>
          <a:p>
            <a:pPr>
              <a:defRPr/>
            </a:pPr>
            <a:fld id="{E84D0510-DEA4-44D2-BA5A-297C8275D705}"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8EE900E1-45F9-450C-B39C-E33BEAF3D1AD}"/>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fontAlgn="auto" hangingPunct="1">
              <a:spcBef>
                <a:spcPts val="0"/>
              </a:spcBef>
              <a:spcAft>
                <a:spcPts val="0"/>
              </a:spcAft>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634E3169-26D5-4520-9DFD-B96C6E3410FC}"/>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200">
                <a:solidFill>
                  <a:srgbClr val="898989"/>
                </a:solidFill>
                <a:latin typeface="+mn-lt"/>
                <a:ea typeface="+mn-ea"/>
                <a:cs typeface="Arial" panose="020B0604020202020204" pitchFamily="34" charset="0"/>
              </a:defRPr>
            </a:lvl1pPr>
          </a:lstStyle>
          <a:p>
            <a:pPr>
              <a:defRPr/>
            </a:pPr>
            <a:fld id="{6CBCC90B-FB3A-4D07-97FA-15AC3A3F1DF5}"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78147274-0A06-4FFA-8285-E8B27A03A51C}"/>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2">
            <a:extLst>
              <a:ext uri="{FF2B5EF4-FFF2-40B4-BE49-F238E27FC236}">
                <a16:creationId xmlns:a16="http://schemas.microsoft.com/office/drawing/2014/main" id="{FB6078A5-3137-4705-AD12-C94E7BE9E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11">
            <a:extLst>
              <a:ext uri="{FF2B5EF4-FFF2-40B4-BE49-F238E27FC236}">
                <a16:creationId xmlns:a16="http://schemas.microsoft.com/office/drawing/2014/main" id="{42F190E9-9A1D-483C-A4FF-D1A26A2F01C0}"/>
              </a:ext>
            </a:extLst>
          </p:cNvPr>
          <p:cNvSpPr>
            <a:spLocks noGrp="1" noChangeArrowheads="1"/>
          </p:cNvSpPr>
          <p:nvPr>
            <p:ph type="ctrTitle"/>
          </p:nvPr>
        </p:nvSpPr>
        <p:spPr>
          <a:xfrm>
            <a:off x="3238500" y="2254250"/>
            <a:ext cx="5829300" cy="1477963"/>
          </a:xfrm>
        </p:spPr>
        <p:txBody>
          <a:bodyPr/>
          <a:lstStyle/>
          <a:p>
            <a:pPr>
              <a:buFont typeface="Wingdings" panose="05000000000000000000" pitchFamily="2" charset="2"/>
              <a:buNone/>
            </a:pPr>
            <a:r>
              <a:rPr lang="en-US" altLang="zh-CN" sz="4500">
                <a:solidFill>
                  <a:schemeClr val="bg1"/>
                </a:solidFill>
              </a:rPr>
              <a:t>软件体系结构</a:t>
            </a:r>
          </a:p>
        </p:txBody>
      </p:sp>
      <p:sp>
        <p:nvSpPr>
          <p:cNvPr id="6156" name="Rectangle 12">
            <a:extLst>
              <a:ext uri="{FF2B5EF4-FFF2-40B4-BE49-F238E27FC236}">
                <a16:creationId xmlns:a16="http://schemas.microsoft.com/office/drawing/2014/main" id="{F2FE25EC-110C-4BA8-9BCB-15DD2969101F}"/>
              </a:ext>
            </a:extLst>
          </p:cNvPr>
          <p:cNvSpPr>
            <a:spLocks noGrp="1" noChangeArrowheads="1"/>
          </p:cNvSpPr>
          <p:nvPr>
            <p:ph type="subTitle" idx="1"/>
          </p:nvPr>
        </p:nvSpPr>
        <p:spPr>
          <a:xfrm>
            <a:off x="3733800" y="5410200"/>
            <a:ext cx="4800600" cy="971550"/>
          </a:xfrm>
        </p:spPr>
        <p:txBody>
          <a:bodyPr rtlCol="0">
            <a:normAutofit fontScale="77500" lnSpcReduction="20000"/>
          </a:bodyPr>
          <a:lstStyle/>
          <a:p>
            <a:pPr fontAlgn="auto">
              <a:lnSpc>
                <a:spcPct val="80000"/>
              </a:lnSpc>
              <a:spcAft>
                <a:spcPts val="0"/>
              </a:spcAft>
              <a:defRPr/>
            </a:pPr>
            <a:r>
              <a:rPr lang="en-US" altLang="zh-CN" dirty="0"/>
              <a:t>SSE 科大</a:t>
            </a:r>
            <a:r>
              <a:rPr lang="zh-CN" altLang="en-US" dirty="0"/>
              <a:t>     </a:t>
            </a:r>
            <a:r>
              <a:rPr lang="en-US" altLang="zh-CN" dirty="0"/>
              <a:t>青鼎</a:t>
            </a:r>
          </a:p>
          <a:p>
            <a:pPr fontAlgn="auto">
              <a:lnSpc>
                <a:spcPct val="80000"/>
              </a:lnSpc>
              <a:spcAft>
                <a:spcPts val="0"/>
              </a:spcAft>
              <a:defRPr/>
            </a:pPr>
            <a:r>
              <a:rPr lang="en-US" altLang="zh-CN" dirty="0"/>
              <a:t>dingqing@ustc.edu.cn dingqing@ustc</a:t>
            </a:r>
          </a:p>
          <a:p>
            <a:pPr fontAlgn="auto">
              <a:lnSpc>
                <a:spcPct val="80000"/>
              </a:lnSpc>
              <a:spcAft>
                <a:spcPts val="0"/>
              </a:spcAft>
              <a:defRPr/>
            </a:pPr>
            <a:r>
              <a:rPr lang="en-US" altLang="zh-CN"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A63F79A-BD03-4768-843B-085321E57F88}"/>
              </a:ext>
            </a:extLst>
          </p:cNvPr>
          <p:cNvSpPr>
            <a:spLocks noGrp="1" noChangeArrowheads="1"/>
          </p:cNvSpPr>
          <p:nvPr>
            <p:ph type="title"/>
          </p:nvPr>
        </p:nvSpPr>
        <p:spPr>
          <a:xfrm>
            <a:off x="152400" y="152400"/>
            <a:ext cx="7772400" cy="762000"/>
          </a:xfrm>
        </p:spPr>
        <p:txBody>
          <a:bodyPr/>
          <a:lstStyle/>
          <a:p>
            <a:pPr/>
            <a:r>
              <a:rPr lang="en-US" altLang="zh-CN"/>
              <a:t>框架的未来</a:t>
            </a:r>
          </a:p>
        </p:txBody>
      </p:sp>
      <p:sp>
        <p:nvSpPr>
          <p:cNvPr id="43011" name="Rectangle 3">
            <a:extLst>
              <a:ext uri="{FF2B5EF4-FFF2-40B4-BE49-F238E27FC236}">
                <a16:creationId xmlns:a16="http://schemas.microsoft.com/office/drawing/2014/main" id="{375EAA7B-9376-4D42-B178-EE47DC75A389}"/>
              </a:ext>
            </a:extLst>
          </p:cNvPr>
          <p:cNvSpPr>
            <a:spLocks noGrp="1" noChangeArrowheads="1"/>
          </p:cNvSpPr>
          <p:nvPr>
            <p:ph idx="1"/>
          </p:nvPr>
        </p:nvSpPr>
        <p:spPr>
          <a:xfrm>
            <a:off x="1066800" y="1447800"/>
            <a:ext cx="9525000" cy="4114800"/>
          </a:xfrm>
        </p:spPr>
        <p:txBody>
          <a:bodyPr/>
          <a:lstStyle/>
          <a:p>
            <a:pPr>
              <a:lnSpc>
                <a:spcPct val="90000"/>
              </a:lnSpc>
            </a:pPr>
            <a:r>
              <a:rPr lang="en-US" altLang="zh-CN" sz="2800"/>
              <a:t>框架变得越来越普遍和重要。</a:t>
            </a:r>
          </a:p>
          <a:p>
            <a:pPr>
              <a:lnSpc>
                <a:spcPct val="90000"/>
              </a:lnSpc>
            </a:pPr>
            <a:r>
              <a:rPr lang="en-US" altLang="zh-CN" sz="2800"/>
              <a:t>使用框架也许是</a:t>
            </a:r>
            <a:r>
              <a:rPr lang="en-US" altLang="zh-CN" sz="2800" u="sng"/>
              <a:t>最重要的方式</a:t>
            </a:r>
            <a:r>
              <a:rPr lang="en-US" altLang="zh-CN" sz="2800"/>
              <a:t>OO 系统实现</a:t>
            </a:r>
            <a:r>
              <a:rPr lang="en-US" altLang="zh-CN" sz="2800" u="sng"/>
              <a:t>重用</a:t>
            </a:r>
            <a:r>
              <a:rPr lang="en-US" altLang="zh-CN" sz="2800"/>
              <a:t>.</a:t>
            </a:r>
          </a:p>
          <a:p>
            <a:pPr>
              <a:lnSpc>
                <a:spcPct val="90000"/>
              </a:lnSpc>
            </a:pPr>
            <a:r>
              <a:rPr lang="en-US" altLang="zh-CN" sz="2800"/>
              <a:t>更大的 OO 应用程序最终将由</a:t>
            </a:r>
            <a:r>
              <a:rPr lang="en-US" altLang="zh-CN" sz="2800" u="sng"/>
              <a:t>框架的层数</a:t>
            </a:r>
            <a:r>
              <a:rPr lang="en-US" altLang="zh-CN" sz="2800"/>
              <a:t>彼此合作</a:t>
            </a:r>
          </a:p>
          <a:p>
            <a:pPr lvl="1">
              <a:lnSpc>
                <a:spcPct val="90000"/>
              </a:lnSpc>
            </a:pPr>
            <a:r>
              <a:rPr lang="en-US" altLang="zh-CN" sz="2400"/>
              <a:t>特定的框架适合特定的应用程序域..。</a:t>
            </a:r>
          </a:p>
          <a:p>
            <a:pPr>
              <a:lnSpc>
                <a:spcPct val="90000"/>
              </a:lnSpc>
            </a:pPr>
            <a:r>
              <a:rPr lang="en-US" altLang="zh-CN" sz="2800">
                <a:sym typeface="Wingdings" panose="05000000000000000000" pitchFamily="2" charset="2"/>
              </a:rPr>
              <a:t></a:t>
            </a:r>
            <a:r>
              <a:rPr lang="en-US" altLang="zh-CN" sz="2800"/>
              <a:t>应用程序中的大多数设计和代码都来自或受它所使用的框架的影响。</a:t>
            </a:r>
          </a:p>
        </p:txBody>
      </p:sp>
      <p:sp>
        <p:nvSpPr>
          <p:cNvPr id="43012" name="灯片编号占位符 5">
            <a:extLst>
              <a:ext uri="{FF2B5EF4-FFF2-40B4-BE49-F238E27FC236}">
                <a16:creationId xmlns:a16="http://schemas.microsoft.com/office/drawing/2014/main" id="{86EC5392-F515-4C43-8FB7-AE3A2CCF03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B71F06DF-EB03-43F0-A1E4-0A1093F25280}" type="slidenum">
              <a:rPr lang="en-US" altLang="zh-CN" sz="1200" smtClean="0">
                <a:solidFill>
                  <a:srgbClr val="898989"/>
                </a:solidFill>
                <a:latin typeface="Calibri" panose="020F0502020204030204" pitchFamily="34" charset="0"/>
              </a:rPr>
              <a:pPr fontAlgn="base">
                <a:spcBef>
                  <a:spcPct val="0"/>
                </a:spcBef>
                <a:spcAft>
                  <a:spcPct val="0"/>
                </a:spcAft>
              </a:pPr>
              <a:t>10</a:t>
            </a:fld>
            <a:endParaRPr lang="en-US" altLang="zh-CN" sz="1200">
              <a:solidFill>
                <a:srgbClr val="898989"/>
              </a:solidFill>
              <a:latin typeface="Calibri" panose="020F0502020204030204" pitchFamily="34" charset="0"/>
            </a:endParaRPr>
          </a:p>
        </p:txBody>
      </p:sp>
    </p:spTree>
  </p:cSld>
  <p:clrMapOvr>
    <a:masterClrMapping/>
  </p:clrMapOvr>
</p:sld>
</file>

<file path=ppt/slides/slide10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a:extLst>
              <a:ext uri="{FF2B5EF4-FFF2-40B4-BE49-F238E27FC236}">
                <a16:creationId xmlns:a16="http://schemas.microsoft.com/office/drawing/2014/main" id="{0DD78E05-DCD8-49CD-A7AE-B57AE1B2245B}"/>
              </a:ext>
            </a:extLst>
          </p:cNvPr>
          <p:cNvSpPr>
            <a:spLocks noGrp="1" noChangeArrowheads="1"/>
          </p:cNvSpPr>
          <p:nvPr>
            <p:ph type="title"/>
          </p:nvPr>
        </p:nvSpPr>
        <p:spPr>
          <a:xfrm>
            <a:off x="533400" y="-26988"/>
            <a:ext cx="9234488" cy="1143001"/>
          </a:xfrm>
        </p:spPr>
        <p:txBody>
          <a:bodyPr/>
          <a:lstStyle/>
          <a:p>
            <a:pPr eaLnBrk="1" hangingPunct="1"/>
            <a:r>
              <a:rPr lang="en-US" altLang="zh-CN"/>
              <a:t>可插拔行为</a:t>
            </a:r>
          </a:p>
        </p:txBody>
      </p:sp>
      <p:sp>
        <p:nvSpPr>
          <p:cNvPr id="200707" name="Rectangle 3">
            <a:extLst>
              <a:ext uri="{FF2B5EF4-FFF2-40B4-BE49-F238E27FC236}">
                <a16:creationId xmlns:a16="http://schemas.microsoft.com/office/drawing/2014/main" id="{3E69D5FB-51F3-4B58-872D-AF9904115D60}"/>
              </a:ext>
            </a:extLst>
          </p:cNvPr>
          <p:cNvSpPr>
            <a:spLocks noGrp="1" noChangeArrowheads="1"/>
          </p:cNvSpPr>
          <p:nvPr>
            <p:ph idx="1"/>
          </p:nvPr>
        </p:nvSpPr>
        <p:spPr/>
        <p:txBody>
          <a:bodyPr/>
          <a:lstStyle/>
          <a:p>
            <a:pPr eaLnBrk="1" hangingPunct="1"/>
            <a:r>
              <a:rPr lang="en-US" altLang="zh-CN"/>
              <a:t>命令和策略模式是强制客户端访问服务的可插入行为的示例。</a:t>
            </a:r>
          </a:p>
          <a:p>
            <a:pPr eaLnBrk="1" hangingPunct="1"/>
            <a:r>
              <a:rPr lang="en-US" altLang="zh-CN"/>
              <a:t>动态传递复杂对象的能力使系统变得更加灵活。</a:t>
            </a:r>
          </a:p>
          <a:p>
            <a:pPr eaLnBrk="1" hangingPunct="1"/>
            <a:r>
              <a:rPr lang="en-US" altLang="zh-CN"/>
              <a:t>J2EE 支持使用 XML 动态传递数据的能力, 以及传递复杂对象的能力。</a:t>
            </a:r>
          </a:p>
        </p:txBody>
      </p:sp>
      <p:sp>
        <p:nvSpPr>
          <p:cNvPr id="200708" name="灯片编号占位符 1">
            <a:extLst>
              <a:ext uri="{FF2B5EF4-FFF2-40B4-BE49-F238E27FC236}">
                <a16:creationId xmlns:a16="http://schemas.microsoft.com/office/drawing/2014/main" id="{728D9D52-0E33-4CA3-A5C2-E8C251B8DE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EA11B319-7859-4ED3-8A54-11FA8938B1D2}" type="slidenum">
              <a:rPr lang="zh-CN" altLang="en-US" sz="1200" smtClean="0">
                <a:solidFill>
                  <a:srgbClr val="898989"/>
                </a:solidFill>
              </a:rPr>
              <a:pPr fontAlgn="base">
                <a:spcBef>
                  <a:spcPct val="0"/>
                </a:spcBef>
                <a:spcAft>
                  <a:spcPct val="0"/>
                </a:spcAft>
                <a:buFontTx/>
                <a:buNone/>
              </a:pPr>
              <a:t>100</a:t>
            </a:fld>
            <a:endParaRPr lang="zh-CN" altLang="en-US" sz="1200">
              <a:solidFill>
                <a:srgbClr val="898989"/>
              </a:solidFill>
            </a:endParaRPr>
          </a:p>
        </p:txBody>
      </p:sp>
    </p:spTree>
  </p:cSld>
  <p:clrMapOvr>
    <a:masterClrMapping/>
  </p:clrMapOvr>
</p:sld>
</file>

<file path=ppt/slides/slide10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F90FB5F0-CE84-4C78-9CCA-A9E725AE64F8}"/>
              </a:ext>
            </a:extLst>
          </p:cNvPr>
          <p:cNvSpPr>
            <a:spLocks noGrp="1" noChangeArrowheads="1"/>
          </p:cNvSpPr>
          <p:nvPr>
            <p:ph type="title"/>
          </p:nvPr>
        </p:nvSpPr>
        <p:spPr>
          <a:xfrm>
            <a:off x="609600" y="-26988"/>
            <a:ext cx="9158288" cy="1143001"/>
          </a:xfrm>
        </p:spPr>
        <p:txBody>
          <a:bodyPr/>
          <a:lstStyle/>
          <a:p>
            <a:pPr eaLnBrk="1" hangingPunct="1"/>
            <a:r>
              <a:rPr lang="en-US" altLang="zh-CN"/>
              <a:t>性能</a:t>
            </a:r>
          </a:p>
        </p:txBody>
      </p:sp>
      <p:sp>
        <p:nvSpPr>
          <p:cNvPr id="202755" name="Rectangle 3">
            <a:extLst>
              <a:ext uri="{FF2B5EF4-FFF2-40B4-BE49-F238E27FC236}">
                <a16:creationId xmlns:a16="http://schemas.microsoft.com/office/drawing/2014/main" id="{AAE3DF63-E6F0-405D-A153-AED438413093}"/>
              </a:ext>
            </a:extLst>
          </p:cNvPr>
          <p:cNvSpPr>
            <a:spLocks noGrp="1" noChangeArrowheads="1"/>
          </p:cNvSpPr>
          <p:nvPr>
            <p:ph idx="1"/>
          </p:nvPr>
        </p:nvSpPr>
        <p:spPr>
          <a:xfrm>
            <a:off x="2362200" y="1196975"/>
            <a:ext cx="7693025" cy="2232025"/>
          </a:xfrm>
        </p:spPr>
        <p:txBody>
          <a:bodyPr/>
          <a:lstStyle/>
          <a:p>
            <a:pPr eaLnBrk="1" hangingPunct="1">
              <a:lnSpc>
                <a:spcPct val="90000"/>
              </a:lnSpc>
            </a:pPr>
            <a:r>
              <a:rPr lang="en-US" altLang="zh-CN"/>
              <a:t>创建抽象以支持缓存和优化的远程服务访问。</a:t>
            </a:r>
          </a:p>
          <a:p>
            <a:pPr eaLnBrk="1" hangingPunct="1">
              <a:lnSpc>
                <a:spcPct val="90000"/>
              </a:lnSpc>
            </a:pPr>
            <a:r>
              <a:rPr lang="en-US" altLang="zh-CN"/>
              <a:t>可以使用 J2EE 模式缓存大型数据集, 并允许客户端访问会话 bean 中的数据。</a:t>
            </a:r>
          </a:p>
        </p:txBody>
      </p:sp>
      <p:pic>
        <p:nvPicPr>
          <p:cNvPr id="202756" name="Picture 4">
            <a:extLst>
              <a:ext uri="{FF2B5EF4-FFF2-40B4-BE49-F238E27FC236}">
                <a16:creationId xmlns:a16="http://schemas.microsoft.com/office/drawing/2014/main" id="{A4529163-5935-4AE4-A3FE-519BA2860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3789363"/>
            <a:ext cx="835025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757" name="灯片编号占位符 1">
            <a:extLst>
              <a:ext uri="{FF2B5EF4-FFF2-40B4-BE49-F238E27FC236}">
                <a16:creationId xmlns:a16="http://schemas.microsoft.com/office/drawing/2014/main" id="{70348455-0A8B-45A6-B714-20CE1808A1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214C0550-6906-412A-B8F7-7572F237F325}" type="slidenum">
              <a:rPr lang="zh-CN" altLang="en-US" sz="1200" smtClean="0">
                <a:solidFill>
                  <a:srgbClr val="898989"/>
                </a:solidFill>
              </a:rPr>
              <a:pPr fontAlgn="base">
                <a:spcBef>
                  <a:spcPct val="0"/>
                </a:spcBef>
                <a:spcAft>
                  <a:spcPct val="0"/>
                </a:spcAft>
                <a:buFontTx/>
                <a:buNone/>
              </a:pPr>
              <a:t>101</a:t>
            </a:fld>
            <a:endParaRPr lang="zh-CN" altLang="en-US" sz="1200">
              <a:solidFill>
                <a:srgbClr val="898989"/>
              </a:solidFill>
            </a:endParaRPr>
          </a:p>
        </p:txBody>
      </p:sp>
    </p:spTree>
  </p:cSld>
  <p:clrMapOvr>
    <a:masterClrMapping/>
  </p:clrMapOvr>
</p:sld>
</file>

<file path=ppt/slides/slide10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FBEF5CDB-F02E-4ACD-94DC-0386A70D6FDB}"/>
              </a:ext>
            </a:extLst>
          </p:cNvPr>
          <p:cNvSpPr>
            <a:spLocks noGrp="1" noChangeArrowheads="1"/>
          </p:cNvSpPr>
          <p:nvPr>
            <p:ph type="title"/>
          </p:nvPr>
        </p:nvSpPr>
        <p:spPr>
          <a:xfrm>
            <a:off x="609600" y="-26988"/>
            <a:ext cx="9158288" cy="1143001"/>
          </a:xfrm>
        </p:spPr>
        <p:txBody>
          <a:bodyPr/>
          <a:lstStyle/>
          <a:p>
            <a:pPr eaLnBrk="1" hangingPunct="1"/>
            <a:r>
              <a:rPr lang="en-US" altLang="zh-CN"/>
              <a:t>性能</a:t>
            </a:r>
          </a:p>
        </p:txBody>
      </p:sp>
      <p:sp>
        <p:nvSpPr>
          <p:cNvPr id="204803" name="Rectangle 3">
            <a:extLst>
              <a:ext uri="{FF2B5EF4-FFF2-40B4-BE49-F238E27FC236}">
                <a16:creationId xmlns:a16="http://schemas.microsoft.com/office/drawing/2014/main" id="{031C5002-DAA8-4F76-A525-DB54FEE25B36}"/>
              </a:ext>
            </a:extLst>
          </p:cNvPr>
          <p:cNvSpPr>
            <a:spLocks noGrp="1" noChangeArrowheads="1"/>
          </p:cNvSpPr>
          <p:nvPr>
            <p:ph idx="1"/>
          </p:nvPr>
        </p:nvSpPr>
        <p:spPr>
          <a:xfrm>
            <a:off x="2362200" y="1196975"/>
            <a:ext cx="7693025" cy="1871663"/>
          </a:xfrm>
        </p:spPr>
        <p:txBody>
          <a:bodyPr/>
          <a:lstStyle/>
          <a:p>
            <a:pPr eaLnBrk="1" hangingPunct="1">
              <a:lnSpc>
                <a:spcPct val="90000"/>
              </a:lnSpc>
            </a:pPr>
            <a:r>
              <a:rPr lang="en-US" altLang="zh-CN"/>
              <a:t>要知道穿过电线的数据量。</a:t>
            </a:r>
          </a:p>
          <a:p>
            <a:pPr eaLnBrk="1" hangingPunct="1">
              <a:lnSpc>
                <a:spcPct val="90000"/>
              </a:lnSpc>
            </a:pPr>
            <a:r>
              <a:rPr lang="en-US" altLang="zh-CN"/>
              <a:t>部分数据可以缓存到客户端的远程。</a:t>
            </a:r>
          </a:p>
        </p:txBody>
      </p:sp>
      <p:pic>
        <p:nvPicPr>
          <p:cNvPr id="204804" name="Picture 4">
            <a:extLst>
              <a:ext uri="{FF2B5EF4-FFF2-40B4-BE49-F238E27FC236}">
                <a16:creationId xmlns:a16="http://schemas.microsoft.com/office/drawing/2014/main" id="{D15235C1-3A65-4EE8-9CB7-A20F3F4F2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3054350"/>
            <a:ext cx="8320087"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05" name="灯片编号占位符 1">
            <a:extLst>
              <a:ext uri="{FF2B5EF4-FFF2-40B4-BE49-F238E27FC236}">
                <a16:creationId xmlns:a16="http://schemas.microsoft.com/office/drawing/2014/main" id="{A33025D7-D799-44A2-9A47-18CE702A52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AB706995-0ED4-4FA1-8F6C-C515CA246492}" type="slidenum">
              <a:rPr lang="zh-CN" altLang="en-US" sz="1200" smtClean="0">
                <a:solidFill>
                  <a:srgbClr val="898989"/>
                </a:solidFill>
              </a:rPr>
              <a:pPr fontAlgn="base">
                <a:spcBef>
                  <a:spcPct val="0"/>
                </a:spcBef>
                <a:spcAft>
                  <a:spcPct val="0"/>
                </a:spcAft>
                <a:buFontTx/>
                <a:buNone/>
              </a:pPr>
              <a:t>102</a:t>
            </a:fld>
            <a:endParaRPr lang="zh-CN" altLang="en-US" sz="1200">
              <a:solidFill>
                <a:srgbClr val="898989"/>
              </a:solidFill>
            </a:endParaRP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11B5445-6593-4C26-AC07-179503CF5679}"/>
              </a:ext>
            </a:extLst>
          </p:cNvPr>
          <p:cNvSpPr>
            <a:spLocks noGrp="1" noChangeArrowheads="1"/>
          </p:cNvSpPr>
          <p:nvPr>
            <p:ph type="title"/>
          </p:nvPr>
        </p:nvSpPr>
        <p:spPr>
          <a:xfrm>
            <a:off x="304800" y="152400"/>
            <a:ext cx="7772400" cy="762000"/>
          </a:xfrm>
        </p:spPr>
        <p:txBody>
          <a:bodyPr/>
          <a:lstStyle/>
          <a:p>
            <a:pPr/>
            <a:r>
              <a:rPr lang="en-US" altLang="zh-CN"/>
              <a:t>例子：</a:t>
            </a:r>
          </a:p>
        </p:txBody>
      </p:sp>
      <p:sp>
        <p:nvSpPr>
          <p:cNvPr id="44035" name="Rectangle 3">
            <a:extLst>
              <a:ext uri="{FF2B5EF4-FFF2-40B4-BE49-F238E27FC236}">
                <a16:creationId xmlns:a16="http://schemas.microsoft.com/office/drawing/2014/main" id="{0C4872EA-3F84-4204-B8DE-C1A32930E9C2}"/>
              </a:ext>
            </a:extLst>
          </p:cNvPr>
          <p:cNvSpPr>
            <a:spLocks noGrp="1" noChangeArrowheads="1"/>
          </p:cNvSpPr>
          <p:nvPr>
            <p:ph idx="1"/>
          </p:nvPr>
        </p:nvSpPr>
        <p:spPr/>
        <p:txBody>
          <a:bodyPr/>
          <a:lstStyle/>
          <a:p>
            <a:pPr/>
            <a:r>
              <a:rPr lang="en-US" altLang="zh-CN" sz="2800"/>
              <a:t>一个框架可以用于构建不同领域的图形编辑器, 如艺术绘图、音乐组合等。</a:t>
            </a:r>
          </a:p>
          <a:p>
            <a:pPr>
              <a:buFontTx/>
              <a:buNone/>
            </a:pPr>
            <a:endParaRPr lang="en-US" altLang="zh-CN" sz="2800"/>
          </a:p>
          <a:p>
            <a:pPr/>
            <a:r>
              <a:rPr lang="en-US" altLang="zh-CN" sz="2800"/>
              <a:t>另一个框架可能帮助我们为不同的编程语言和目标计算机构建编译器。</a:t>
            </a:r>
          </a:p>
        </p:txBody>
      </p:sp>
      <p:sp>
        <p:nvSpPr>
          <p:cNvPr id="44036" name="灯片编号占位符 5">
            <a:extLst>
              <a:ext uri="{FF2B5EF4-FFF2-40B4-BE49-F238E27FC236}">
                <a16:creationId xmlns:a16="http://schemas.microsoft.com/office/drawing/2014/main" id="{4083E67C-048A-4CC6-A7E8-BB5184078F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FC0E1483-16BA-4CF2-B4AD-4F5A61313882}" type="slidenum">
              <a:rPr lang="en-US" altLang="zh-CN" sz="1200" smtClean="0">
                <a:solidFill>
                  <a:srgbClr val="898989"/>
                </a:solidFill>
                <a:latin typeface="Calibri" panose="020F0502020204030204" pitchFamily="34" charset="0"/>
              </a:rPr>
              <a:pPr fontAlgn="base">
                <a:spcBef>
                  <a:spcPct val="0"/>
                </a:spcBef>
                <a:spcAft>
                  <a:spcPct val="0"/>
                </a:spcAft>
              </a:pPr>
              <a:t>11</a:t>
            </a:fld>
            <a:endParaRPr lang="en-US" altLang="zh-CN" sz="1200">
              <a:solidFill>
                <a:srgbClr val="898989"/>
              </a:solidFill>
              <a:latin typeface="Calibri" panose="020F0502020204030204" pitchFamily="34" charset="0"/>
            </a:endParaRP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1315C0A-5F45-49D2-B2FA-4A198A024964}"/>
              </a:ext>
            </a:extLst>
          </p:cNvPr>
          <p:cNvSpPr>
            <a:spLocks noGrp="1" noChangeArrowheads="1"/>
          </p:cNvSpPr>
          <p:nvPr>
            <p:ph type="title"/>
          </p:nvPr>
        </p:nvSpPr>
        <p:spPr>
          <a:xfrm>
            <a:off x="457200" y="152400"/>
            <a:ext cx="7772400" cy="762000"/>
          </a:xfrm>
        </p:spPr>
        <p:txBody>
          <a:bodyPr/>
          <a:lstStyle/>
          <a:p>
            <a:pPr/>
            <a:r>
              <a:rPr lang="en-US" altLang="zh-CN"/>
              <a:t>离家更近一些..。</a:t>
            </a:r>
          </a:p>
        </p:txBody>
      </p:sp>
      <p:sp>
        <p:nvSpPr>
          <p:cNvPr id="45059" name="Rectangle 3">
            <a:extLst>
              <a:ext uri="{FF2B5EF4-FFF2-40B4-BE49-F238E27FC236}">
                <a16:creationId xmlns:a16="http://schemas.microsoft.com/office/drawing/2014/main" id="{5E120719-E67D-4F30-B284-6D48AD8CEFBB}"/>
              </a:ext>
            </a:extLst>
          </p:cNvPr>
          <p:cNvSpPr>
            <a:spLocks noGrp="1" noChangeArrowheads="1"/>
          </p:cNvSpPr>
          <p:nvPr>
            <p:ph idx="1"/>
          </p:nvPr>
        </p:nvSpPr>
        <p:spPr>
          <a:xfrm>
            <a:off x="838200" y="1447800"/>
            <a:ext cx="10363200" cy="4114800"/>
          </a:xfrm>
        </p:spPr>
        <p:txBody>
          <a:bodyPr/>
          <a:lstStyle/>
          <a:p>
            <a:pPr>
              <a:lnSpc>
                <a:spcPct val="90000"/>
              </a:lnSpc>
            </a:pPr>
            <a:r>
              <a:rPr lang="en-US" altLang="zh-CN" sz="2800"/>
              <a:t>另一个框架可能用于</a:t>
            </a:r>
            <a:r>
              <a:rPr lang="en-US" altLang="zh-CN" sz="2800" u="sng"/>
              <a:t>存储持久性对象</a:t>
            </a:r>
            <a:r>
              <a:rPr lang="en-US" altLang="zh-CN" sz="2800"/>
              <a:t>.[2]</a:t>
            </a:r>
          </a:p>
          <a:p>
            <a:pPr lvl="1">
              <a:lnSpc>
                <a:spcPct val="90000"/>
              </a:lnSpc>
            </a:pPr>
            <a:r>
              <a:rPr lang="en-US" altLang="zh-CN" sz="2400"/>
              <a:t>这听起来很耳熟!</a:t>
            </a:r>
          </a:p>
          <a:p>
            <a:pPr>
              <a:lnSpc>
                <a:spcPct val="90000"/>
              </a:lnSpc>
            </a:pPr>
            <a:r>
              <a:rPr lang="en-US" altLang="zh-CN" sz="2800"/>
              <a:t>前面, 将显示一个示例框架及其在团队4的演示中的使用, 并完成一些关于持久性框架的想法作为</a:t>
            </a:r>
            <a:r>
              <a:rPr lang="en-US" altLang="zh-CN" sz="2800" u="sng"/>
              <a:t>车辆</a:t>
            </a:r>
            <a:r>
              <a:rPr lang="en-US" altLang="zh-CN" sz="2800"/>
              <a:t>解释 "通用框架设计" 的模式。</a:t>
            </a:r>
          </a:p>
          <a:p>
            <a:pPr lvl="1">
              <a:lnSpc>
                <a:spcPct val="90000"/>
              </a:lnSpc>
            </a:pPr>
            <a:r>
              <a:rPr lang="en-US" altLang="zh-CN" sz="2400"/>
              <a:t>请注意, 获取或购买其中一个框架通常比构建一个更好, 它可以消耗人的努力.....。</a:t>
            </a:r>
          </a:p>
          <a:p>
            <a:pPr>
              <a:lnSpc>
                <a:spcPct val="90000"/>
              </a:lnSpc>
            </a:pPr>
            <a:endParaRPr lang="en-US" altLang="zh-CN" sz="2800"/>
          </a:p>
        </p:txBody>
      </p:sp>
      <p:sp>
        <p:nvSpPr>
          <p:cNvPr id="45060" name="灯片编号占位符 5">
            <a:extLst>
              <a:ext uri="{FF2B5EF4-FFF2-40B4-BE49-F238E27FC236}">
                <a16:creationId xmlns:a16="http://schemas.microsoft.com/office/drawing/2014/main" id="{3FCD2F4C-71B7-4D3E-BF9A-7991D67AC0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20D2BF7A-024D-4066-B0C3-B4D019ABF876}" type="slidenum">
              <a:rPr lang="en-US" altLang="zh-CN" sz="1200" smtClean="0">
                <a:solidFill>
                  <a:srgbClr val="898989"/>
                </a:solidFill>
                <a:latin typeface="Calibri" panose="020F0502020204030204" pitchFamily="34" charset="0"/>
              </a:rPr>
              <a:pPr fontAlgn="base">
                <a:spcBef>
                  <a:spcPct val="0"/>
                </a:spcBef>
                <a:spcAft>
                  <a:spcPct val="0"/>
                </a:spcAft>
              </a:pPr>
              <a:t>12</a:t>
            </a:fld>
            <a:endParaRPr lang="en-US" altLang="zh-CN" sz="1200">
              <a:solidFill>
                <a:srgbClr val="898989"/>
              </a:solidFill>
              <a:latin typeface="Calibri" panose="020F0502020204030204" pitchFamily="34" charset="0"/>
            </a:endParaRP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6C632E5-7001-40D9-9555-F286C192ACA5}"/>
              </a:ext>
            </a:extLst>
          </p:cNvPr>
          <p:cNvSpPr>
            <a:spLocks noGrp="1" noChangeArrowheads="1"/>
          </p:cNvSpPr>
          <p:nvPr>
            <p:ph type="title"/>
          </p:nvPr>
        </p:nvSpPr>
        <p:spPr>
          <a:xfrm>
            <a:off x="76200" y="0"/>
            <a:ext cx="12115800" cy="1003300"/>
          </a:xfrm>
        </p:spPr>
        <p:txBody>
          <a:bodyPr/>
          <a:lstStyle/>
          <a:p>
            <a:pPr/>
            <a:r>
              <a:rPr lang="en-US" altLang="zh-CN" sz="4800"/>
              <a:t>框架示例</a:t>
            </a:r>
            <a:endParaRPr lang="en-US" altLang="zh-CN" sz="3600"/>
          </a:p>
        </p:txBody>
      </p:sp>
      <p:sp>
        <p:nvSpPr>
          <p:cNvPr id="16387" name="Rectangle 3">
            <a:extLst>
              <a:ext uri="{FF2B5EF4-FFF2-40B4-BE49-F238E27FC236}">
                <a16:creationId xmlns:a16="http://schemas.microsoft.com/office/drawing/2014/main" id="{CB07A6B3-BD47-4D1E-9BD6-B61D31E40314}"/>
              </a:ext>
            </a:extLst>
          </p:cNvPr>
          <p:cNvSpPr>
            <a:spLocks noGrp="1" noChangeArrowheads="1"/>
          </p:cNvSpPr>
          <p:nvPr>
            <p:ph idx="1"/>
          </p:nvPr>
        </p:nvSpPr>
        <p:spPr>
          <a:xfrm>
            <a:off x="1143000" y="1752600"/>
            <a:ext cx="10210800" cy="4114800"/>
          </a:xfrm>
        </p:spPr>
        <p:txBody>
          <a:bodyPr>
            <a:normAutofit lnSpcReduction="10000"/>
          </a:bodyPr>
          <a:lstStyle/>
          <a:p>
            <a:pPr>
              <a:lnSpc>
                <a:spcPct val="90000"/>
              </a:lnSpc>
              <a:defRPr/>
            </a:pPr>
            <a:r>
              <a:rPr lang="en-US" altLang="zh-CN" sz="2800" dirty="0"/>
              <a:t>简单：</a:t>
            </a:r>
          </a:p>
          <a:p>
            <a:pPr lvl="1">
              <a:lnSpc>
                <a:spcPct val="90000"/>
              </a:lnSpc>
              <a:defRPr/>
            </a:pPr>
            <a:r>
              <a:rPr lang="en-US" altLang="zh-CN" sz="2400" dirty="0"/>
              <a:t>CA7 (作业调度和监视)</a:t>
            </a:r>
          </a:p>
          <a:p>
            <a:pPr>
              <a:lnSpc>
                <a:spcPct val="90000"/>
              </a:lnSpc>
              <a:defRPr/>
            </a:pPr>
            <a:r>
              <a:rPr lang="en-US" altLang="zh-CN" sz="2800" dirty="0"/>
              <a:t>中</a:t>
            </a:r>
          </a:p>
          <a:p>
            <a:pPr lvl="1">
              <a:lnSpc>
                <a:spcPct val="90000"/>
              </a:lnSpc>
              <a:defRPr/>
            </a:pPr>
            <a:r>
              <a:rPr lang="en-US" altLang="zh-CN" sz="2400" dirty="0"/>
              <a:t>MTS (微软)</a:t>
            </a:r>
          </a:p>
          <a:p>
            <a:pPr lvl="1">
              <a:lnSpc>
                <a:spcPct val="90000"/>
              </a:lnSpc>
              <a:defRPr/>
            </a:pPr>
            <a:r>
              <a:rPr lang="en-US" altLang="zh-CN" sz="2400" dirty="0"/>
              <a:t>Struts (J2EE 编码/设计框架)</a:t>
            </a:r>
          </a:p>
          <a:p>
            <a:pPr>
              <a:lnSpc>
                <a:spcPct val="90000"/>
              </a:lnSpc>
              <a:defRPr/>
            </a:pPr>
            <a:r>
              <a:rPr lang="en-US" altLang="zh-CN" sz="2800" dirty="0"/>
              <a:t>复杂</a:t>
            </a:r>
          </a:p>
          <a:p>
            <a:pPr lvl="1">
              <a:lnSpc>
                <a:spcPct val="90000"/>
              </a:lnSpc>
              <a:defRPr/>
            </a:pPr>
            <a:r>
              <a:rPr lang="en-US" altLang="zh-CN" sz="2400" dirty="0" err="1"/>
              <a:t>. Net</a:t>
            </a:r>
            <a:endParaRPr lang="en-US" altLang="zh-CN" sz="2400" dirty="0"/>
          </a:p>
          <a:p>
            <a:pPr lvl="1">
              <a:lnSpc>
                <a:spcPct val="90000"/>
              </a:lnSpc>
              <a:defRPr/>
            </a:pPr>
            <a:r>
              <a:rPr lang="en-US" altLang="zh-CN" sz="2400" dirty="0"/>
              <a:t>J2EE –</a:t>
            </a:r>
            <a:r>
              <a:rPr lang="en-US" altLang="zh-CN" sz="2400" u="sng" dirty="0"/>
              <a:t>这是4队使用的</a:t>
            </a:r>
            <a:r>
              <a:rPr lang="en-US" altLang="zh-CN" sz="2400" dirty="0"/>
              <a:t>...</a:t>
            </a:r>
          </a:p>
          <a:p>
            <a:pPr lvl="1">
              <a:lnSpc>
                <a:spcPct val="90000"/>
              </a:lnSpc>
              <a:defRPr/>
            </a:pPr>
            <a:r>
              <a:rPr lang="en-US" altLang="zh-CN" sz="2400" dirty="0"/>
              <a:t>Siebel (工作流引擎)</a:t>
            </a:r>
          </a:p>
          <a:p>
            <a:pPr lvl="1">
              <a:lnSpc>
                <a:spcPct val="90000"/>
              </a:lnSpc>
              <a:defRPr/>
            </a:pPr>
            <a:r>
              <a:rPr lang="en-US" altLang="zh-CN" sz="2400" dirty="0" err="1"/>
              <a:t>WebMethods</a:t>
            </a:r>
            <a:r>
              <a:rPr lang="en-US" altLang="zh-CN" sz="2400" dirty="0"/>
              <a:t>(web 服务业务流程)</a:t>
            </a:r>
          </a:p>
          <a:p>
            <a:pPr>
              <a:lnSpc>
                <a:spcPct val="90000"/>
              </a:lnSpc>
              <a:defRPr/>
            </a:pPr>
            <a:endParaRPr lang="en-US" altLang="zh-CN" sz="2800" dirty="0"/>
          </a:p>
        </p:txBody>
      </p:sp>
      <p:sp>
        <p:nvSpPr>
          <p:cNvPr id="46084" name="灯片编号占位符 5">
            <a:extLst>
              <a:ext uri="{FF2B5EF4-FFF2-40B4-BE49-F238E27FC236}">
                <a16:creationId xmlns:a16="http://schemas.microsoft.com/office/drawing/2014/main" id="{118207F9-F07E-4258-9E6D-13648953F6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14A69EA9-61B6-4641-8663-42C7CD7AEFEA}" type="slidenum">
              <a:rPr lang="en-US" altLang="zh-CN" sz="1200" smtClean="0">
                <a:solidFill>
                  <a:srgbClr val="898989"/>
                </a:solidFill>
                <a:latin typeface="Calibri" panose="020F0502020204030204" pitchFamily="34" charset="0"/>
              </a:rPr>
              <a:pPr fontAlgn="base">
                <a:spcBef>
                  <a:spcPct val="0"/>
                </a:spcBef>
                <a:spcAft>
                  <a:spcPct val="0"/>
                </a:spcAft>
              </a:pPr>
              <a:t>13</a:t>
            </a:fld>
            <a:endParaRPr lang="en-US" altLang="zh-CN" sz="1200">
              <a:solidFill>
                <a:srgbClr val="898989"/>
              </a:solidFill>
              <a:latin typeface="Calibri" panose="020F0502020204030204" pitchFamily="34" charset="0"/>
            </a:endParaRP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88B7DAF-7541-42CC-8643-49C3E6587C99}"/>
              </a:ext>
            </a:extLst>
          </p:cNvPr>
          <p:cNvSpPr>
            <a:spLocks noGrp="1" noChangeArrowheads="1"/>
          </p:cNvSpPr>
          <p:nvPr>
            <p:ph type="title"/>
          </p:nvPr>
        </p:nvSpPr>
        <p:spPr>
          <a:xfrm>
            <a:off x="609600" y="152400"/>
            <a:ext cx="11582400" cy="914400"/>
          </a:xfrm>
        </p:spPr>
        <p:txBody>
          <a:bodyPr/>
          <a:lstStyle/>
          <a:p>
            <a:pPr/>
            <a:r>
              <a:rPr lang="en-US" altLang="zh-CN"/>
              <a:t>框架和设计体系结构</a:t>
            </a:r>
          </a:p>
        </p:txBody>
      </p:sp>
      <p:sp>
        <p:nvSpPr>
          <p:cNvPr id="47107" name="Rectangle 3">
            <a:extLst>
              <a:ext uri="{FF2B5EF4-FFF2-40B4-BE49-F238E27FC236}">
                <a16:creationId xmlns:a16="http://schemas.microsoft.com/office/drawing/2014/main" id="{4DCD6437-8069-43C6-9A48-3B0C5DD96656}"/>
              </a:ext>
            </a:extLst>
          </p:cNvPr>
          <p:cNvSpPr>
            <a:spLocks noGrp="1" noChangeArrowheads="1"/>
          </p:cNvSpPr>
          <p:nvPr>
            <p:ph idx="1"/>
          </p:nvPr>
        </p:nvSpPr>
        <p:spPr>
          <a:xfrm>
            <a:off x="914400" y="1524000"/>
            <a:ext cx="10058400" cy="4114800"/>
          </a:xfrm>
        </p:spPr>
        <p:txBody>
          <a:bodyPr/>
          <a:lstStyle/>
          <a:p>
            <a:pPr>
              <a:lnSpc>
                <a:spcPct val="90000"/>
              </a:lnSpc>
            </a:pPr>
            <a:r>
              <a:rPr lang="en-US" altLang="zh-CN" sz="2800"/>
              <a:t>框架为我们做了很多事。</a:t>
            </a:r>
          </a:p>
          <a:p>
            <a:pPr>
              <a:lnSpc>
                <a:spcPct val="90000"/>
              </a:lnSpc>
            </a:pPr>
            <a:r>
              <a:rPr lang="en-US" altLang="zh-CN" sz="2800"/>
              <a:t>框架</a:t>
            </a:r>
            <a:r>
              <a:rPr lang="en-US" altLang="zh-CN" sz="2800" u="sng"/>
              <a:t>带走</a:t>
            </a:r>
            <a:r>
              <a:rPr lang="en-US" altLang="zh-CN" sz="2800"/>
              <a:t>一些设计自由通过</a:t>
            </a:r>
            <a:r>
              <a:rPr lang="en-US" altLang="zh-CN" sz="2800" u="sng"/>
              <a:t>听写我们的应用程序体系结构</a:t>
            </a:r>
            <a:r>
              <a:rPr lang="en-US" altLang="zh-CN" sz="2800"/>
              <a:t>我们做的设计决策的数量减少了</a:t>
            </a:r>
          </a:p>
          <a:p>
            <a:pPr>
              <a:lnSpc>
                <a:spcPct val="90000"/>
              </a:lnSpc>
            </a:pPr>
            <a:r>
              <a:rPr lang="en-US" altLang="zh-CN" sz="2800"/>
              <a:t>框架</a:t>
            </a:r>
            <a:r>
              <a:rPr lang="en-US" altLang="zh-CN" sz="2800" u="sng"/>
              <a:t>定义整体结构</a:t>
            </a:r>
            <a:r>
              <a:rPr lang="en-US" altLang="zh-CN" sz="2800"/>
              <a:t>, 将其划分为类和对象、关键职责、协作和控制线程。</a:t>
            </a:r>
          </a:p>
          <a:p>
            <a:pPr>
              <a:lnSpc>
                <a:spcPct val="90000"/>
              </a:lnSpc>
            </a:pPr>
            <a:r>
              <a:rPr lang="en-US" altLang="zh-CN" sz="2800" u="sng"/>
              <a:t>决定被拿走</a:t>
            </a:r>
            <a:r>
              <a:rPr lang="en-US" altLang="zh-CN" sz="2800"/>
              <a:t>允许应用程序设计人员集中注意应用程序的细节。</a:t>
            </a:r>
          </a:p>
        </p:txBody>
      </p:sp>
      <p:sp>
        <p:nvSpPr>
          <p:cNvPr id="47108" name="灯片编号占位符 5">
            <a:extLst>
              <a:ext uri="{FF2B5EF4-FFF2-40B4-BE49-F238E27FC236}">
                <a16:creationId xmlns:a16="http://schemas.microsoft.com/office/drawing/2014/main" id="{AA8EE1BF-1647-4CDD-8D5B-A409D39F34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E13AAB7D-4A14-426C-8511-70F11A899B9A}" type="slidenum">
              <a:rPr lang="en-US" altLang="zh-CN" sz="1200" smtClean="0">
                <a:solidFill>
                  <a:srgbClr val="898989"/>
                </a:solidFill>
                <a:latin typeface="Calibri" panose="020F0502020204030204" pitchFamily="34" charset="0"/>
              </a:rPr>
              <a:pPr fontAlgn="base">
                <a:spcBef>
                  <a:spcPct val="0"/>
                </a:spcBef>
                <a:spcAft>
                  <a:spcPct val="0"/>
                </a:spcAft>
              </a:pPr>
              <a:t>14</a:t>
            </a:fld>
            <a:endParaRPr lang="en-US" altLang="zh-CN" sz="1200">
              <a:solidFill>
                <a:srgbClr val="898989"/>
              </a:solidFill>
              <a:latin typeface="Calibri" panose="020F0502020204030204" pitchFamily="34" charset="0"/>
            </a:endParaRP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F62FA71B-6497-4351-9EBA-A6F967DBE147}"/>
              </a:ext>
            </a:extLst>
          </p:cNvPr>
          <p:cNvSpPr>
            <a:spLocks noGrp="1" noChangeArrowheads="1"/>
          </p:cNvSpPr>
          <p:nvPr>
            <p:ph type="title"/>
          </p:nvPr>
        </p:nvSpPr>
        <p:spPr>
          <a:xfrm>
            <a:off x="609600" y="76200"/>
            <a:ext cx="9906000" cy="914400"/>
          </a:xfrm>
        </p:spPr>
        <p:txBody>
          <a:bodyPr/>
          <a:lstStyle/>
          <a:p>
            <a:pPr/>
            <a:r>
              <a:rPr lang="en-US" altLang="zh-CN" sz="4000"/>
              <a:t>SDMS J2EE 框架</a:t>
            </a:r>
          </a:p>
        </p:txBody>
      </p:sp>
      <p:sp>
        <p:nvSpPr>
          <p:cNvPr id="48131" name="Rectangle 1027">
            <a:extLst>
              <a:ext uri="{FF2B5EF4-FFF2-40B4-BE49-F238E27FC236}">
                <a16:creationId xmlns:a16="http://schemas.microsoft.com/office/drawing/2014/main" id="{B85977A6-4201-48D7-B798-7A2826924B5D}"/>
              </a:ext>
            </a:extLst>
          </p:cNvPr>
          <p:cNvSpPr>
            <a:spLocks noGrp="1" noChangeArrowheads="1"/>
          </p:cNvSpPr>
          <p:nvPr>
            <p:ph idx="1"/>
          </p:nvPr>
        </p:nvSpPr>
        <p:spPr/>
        <p:txBody>
          <a:bodyPr/>
          <a:lstStyle/>
          <a:p>
            <a:pPr/>
            <a:r>
              <a:rPr lang="en-US" altLang="zh-CN"/>
              <a:t>插件体系结构– UserActions 插入框架</a:t>
            </a:r>
          </a:p>
          <a:p>
            <a:pPr/>
            <a:r>
              <a:rPr lang="en-US" altLang="zh-CN"/>
              <a:t>通用-可以在其他应用程序中重用</a:t>
            </a:r>
          </a:p>
          <a:p>
            <a:pPr/>
            <a:r>
              <a:rPr lang="en-US" altLang="zh-CN"/>
              <a:t>...更</a:t>
            </a:r>
          </a:p>
          <a:p>
            <a:pPr>
              <a:buFontTx/>
              <a:buNone/>
            </a:pPr>
            <a:endParaRPr lang="en-US" altLang="zh-CN"/>
          </a:p>
        </p:txBody>
      </p:sp>
      <p:sp>
        <p:nvSpPr>
          <p:cNvPr id="48132" name="灯片编号占位符 5">
            <a:extLst>
              <a:ext uri="{FF2B5EF4-FFF2-40B4-BE49-F238E27FC236}">
                <a16:creationId xmlns:a16="http://schemas.microsoft.com/office/drawing/2014/main" id="{B18B7273-4056-41AB-A03E-A5673877C9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21682638-427F-4168-9131-77B25BEDBB7E}" type="slidenum">
              <a:rPr lang="en-US" altLang="zh-CN" sz="1200" smtClean="0">
                <a:solidFill>
                  <a:srgbClr val="898989"/>
                </a:solidFill>
                <a:latin typeface="Calibri" panose="020F0502020204030204" pitchFamily="34" charset="0"/>
              </a:rPr>
              <a:pPr fontAlgn="base">
                <a:spcBef>
                  <a:spcPct val="0"/>
                </a:spcBef>
                <a:spcAft>
                  <a:spcPct val="0"/>
                </a:spcAft>
              </a:pPr>
              <a:t>15</a:t>
            </a:fld>
            <a:endParaRPr lang="en-US" altLang="zh-CN" sz="1200">
              <a:solidFill>
                <a:srgbClr val="898989"/>
              </a:solidFill>
              <a:latin typeface="Calibri" panose="020F0502020204030204" pitchFamily="34" charset="0"/>
            </a:endParaRPr>
          </a:p>
        </p:txBody>
      </p:sp>
    </p:spTree>
  </p:cSld>
  <p:clrMapOvr>
    <a:masterClrMapping/>
  </p:clrMapOvr>
  <p:transition/>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39BB7B2-07BB-40B6-AD37-19D255B0B62E}"/>
              </a:ext>
            </a:extLst>
          </p:cNvPr>
          <p:cNvSpPr>
            <a:spLocks noGrp="1" noChangeArrowheads="1"/>
          </p:cNvSpPr>
          <p:nvPr>
            <p:ph type="title"/>
          </p:nvPr>
        </p:nvSpPr>
        <p:spPr>
          <a:xfrm>
            <a:off x="533400" y="76200"/>
            <a:ext cx="7772400" cy="838200"/>
          </a:xfrm>
        </p:spPr>
        <p:txBody>
          <a:bodyPr/>
          <a:lstStyle/>
          <a:p>
            <a:pPr algn="ctr"/>
            <a:r>
              <a:rPr lang="en-US" altLang="zh-CN" sz="4000"/>
              <a:t>框架和设计体系结构</a:t>
            </a:r>
          </a:p>
        </p:txBody>
      </p:sp>
      <p:sp>
        <p:nvSpPr>
          <p:cNvPr id="49155" name="Rectangle 3">
            <a:extLst>
              <a:ext uri="{FF2B5EF4-FFF2-40B4-BE49-F238E27FC236}">
                <a16:creationId xmlns:a16="http://schemas.microsoft.com/office/drawing/2014/main" id="{EE53D8E9-46CC-475B-9802-710D7DABCA62}"/>
              </a:ext>
            </a:extLst>
          </p:cNvPr>
          <p:cNvSpPr>
            <a:spLocks noGrp="1" noChangeArrowheads="1"/>
          </p:cNvSpPr>
          <p:nvPr>
            <p:ph idx="1"/>
          </p:nvPr>
        </p:nvSpPr>
        <p:spPr/>
        <p:txBody>
          <a:bodyPr/>
          <a:lstStyle/>
          <a:p>
            <a:pPr/>
            <a:r>
              <a:rPr lang="en-US" altLang="zh-CN"/>
              <a:t>框架捕获的设计决策常见于</a:t>
            </a:r>
            <a:r>
              <a:rPr lang="en-US" altLang="zh-CN" u="sng"/>
              <a:t>特定应用程序域</a:t>
            </a:r>
            <a:r>
              <a:rPr lang="en-US" altLang="zh-CN"/>
              <a:t>.</a:t>
            </a:r>
          </a:p>
          <a:p>
            <a:pPr/>
            <a:r>
              <a:rPr lang="en-US" altLang="zh-CN"/>
              <a:t>框架强调</a:t>
            </a:r>
            <a:r>
              <a:rPr lang="en-US" altLang="zh-CN" i="1" u="sng"/>
              <a:t>设计</a:t>
            </a:r>
            <a:r>
              <a:rPr lang="en-US" altLang="zh-CN" u="sng"/>
              <a:t>重复使用</a:t>
            </a:r>
            <a:r>
              <a:rPr lang="en-US" altLang="zh-CN" i="1" u="sng"/>
              <a:t>代码</a:t>
            </a:r>
            <a:r>
              <a:rPr lang="en-US" altLang="zh-CN" u="sng"/>
              <a:t>重用</a:t>
            </a:r>
            <a:r>
              <a:rPr lang="en-US" altLang="zh-CN"/>
              <a:t>, 但框架通常会包含具体的子类, 您可以马上将其放到工作中。</a:t>
            </a:r>
          </a:p>
          <a:p>
            <a:endParaRPr lang="en-US" altLang="zh-CN"/>
          </a:p>
        </p:txBody>
      </p:sp>
      <p:sp>
        <p:nvSpPr>
          <p:cNvPr id="49156" name="灯片编号占位符 5">
            <a:extLst>
              <a:ext uri="{FF2B5EF4-FFF2-40B4-BE49-F238E27FC236}">
                <a16:creationId xmlns:a16="http://schemas.microsoft.com/office/drawing/2014/main" id="{DE91CA7D-B9FE-424F-BFFC-08283163D7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E101257E-DC26-4389-BDB4-E57B4E5871DB}" type="slidenum">
              <a:rPr lang="en-US" altLang="zh-CN" sz="1200" smtClean="0">
                <a:solidFill>
                  <a:srgbClr val="898989"/>
                </a:solidFill>
                <a:latin typeface="Calibri" panose="020F0502020204030204" pitchFamily="34" charset="0"/>
              </a:rPr>
              <a:pPr fontAlgn="base">
                <a:spcBef>
                  <a:spcPct val="0"/>
                </a:spcBef>
                <a:spcAft>
                  <a:spcPct val="0"/>
                </a:spcAft>
              </a:pPr>
              <a:t>16</a:t>
            </a:fld>
            <a:endParaRPr lang="en-US" altLang="zh-CN" sz="1200">
              <a:solidFill>
                <a:srgbClr val="898989"/>
              </a:solidFill>
              <a:latin typeface="Calibri" panose="020F0502020204030204" pitchFamily="34" charset="0"/>
            </a:endParaRPr>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7DA6D91-E918-4138-9DFC-5B52D678C9D5}"/>
              </a:ext>
            </a:extLst>
          </p:cNvPr>
          <p:cNvSpPr>
            <a:spLocks noGrp="1" noChangeArrowheads="1"/>
          </p:cNvSpPr>
          <p:nvPr>
            <p:ph type="title"/>
          </p:nvPr>
        </p:nvSpPr>
        <p:spPr>
          <a:xfrm>
            <a:off x="609600" y="152400"/>
            <a:ext cx="7772400" cy="762000"/>
          </a:xfrm>
        </p:spPr>
        <p:txBody>
          <a:bodyPr/>
          <a:lstStyle/>
          <a:p>
            <a:pPr/>
            <a:r>
              <a:rPr lang="en-US" altLang="zh-CN"/>
              <a:t>正好相反..。</a:t>
            </a:r>
          </a:p>
        </p:txBody>
      </p:sp>
      <p:sp>
        <p:nvSpPr>
          <p:cNvPr id="50179" name="Rectangle 3">
            <a:extLst>
              <a:ext uri="{FF2B5EF4-FFF2-40B4-BE49-F238E27FC236}">
                <a16:creationId xmlns:a16="http://schemas.microsoft.com/office/drawing/2014/main" id="{7C628961-BCB4-4F05-84D0-55115AC11BBC}"/>
              </a:ext>
            </a:extLst>
          </p:cNvPr>
          <p:cNvSpPr>
            <a:spLocks noGrp="1" noChangeArrowheads="1"/>
          </p:cNvSpPr>
          <p:nvPr>
            <p:ph idx="1"/>
          </p:nvPr>
        </p:nvSpPr>
        <p:spPr/>
        <p:txBody>
          <a:bodyPr/>
          <a:lstStyle/>
          <a:p>
            <a:pPr>
              <a:lnSpc>
                <a:spcPct val="90000"/>
              </a:lnSpc>
              <a:buFontTx/>
              <a:buNone/>
            </a:pPr>
            <a:r>
              <a:rPr lang="en-US" altLang="zh-CN" sz="2800"/>
              <a:t>在传统的子程序调用中, 我们</a:t>
            </a:r>
            <a:r>
              <a:rPr lang="en-US" altLang="zh-CN" sz="2800" u="sng"/>
              <a:t>编写主要程序</a:t>
            </a:r>
            <a:r>
              <a:rPr lang="en-US" altLang="zh-CN" sz="2800"/>
              <a:t>并调用我们想要的代码</a:t>
            </a:r>
            <a:r>
              <a:rPr lang="en-US" altLang="zh-CN" sz="2800" u="sng"/>
              <a:t>重用</a:t>
            </a:r>
            <a:r>
              <a:rPr lang="en-US" altLang="zh-CN" sz="2800"/>
              <a:t>.</a:t>
            </a:r>
          </a:p>
          <a:p>
            <a:pPr>
              <a:lnSpc>
                <a:spcPct val="90000"/>
              </a:lnSpc>
              <a:buFontTx/>
              <a:buNone/>
            </a:pPr>
            <a:r>
              <a:rPr lang="en-US" altLang="zh-CN" sz="2800"/>
              <a:t>在框架中, 我们</a:t>
            </a:r>
            <a:r>
              <a:rPr lang="en-US" altLang="zh-CN" sz="2800" u="sng"/>
              <a:t>重用主过程</a:t>
            </a:r>
            <a:r>
              <a:rPr lang="en-US" altLang="zh-CN" sz="2800"/>
              <a:t>和</a:t>
            </a:r>
            <a:r>
              <a:rPr lang="en-US" altLang="zh-CN" sz="2800" u="sng"/>
              <a:t>编写代码</a:t>
            </a:r>
            <a:r>
              <a:rPr lang="en-US" altLang="zh-CN" sz="2800"/>
              <a:t>它叫!</a:t>
            </a:r>
          </a:p>
          <a:p>
            <a:pPr>
              <a:lnSpc>
                <a:spcPct val="90000"/>
              </a:lnSpc>
              <a:buFontTx/>
              <a:buNone/>
            </a:pPr>
            <a:r>
              <a:rPr lang="en-US" altLang="zh-CN" sz="2800"/>
              <a:t>我们将使用特定的名称和调用约定来编写操作-减少我们的创造力和设计决策。</a:t>
            </a:r>
          </a:p>
          <a:p>
            <a:pPr>
              <a:lnSpc>
                <a:spcPct val="90000"/>
              </a:lnSpc>
              <a:buFontTx/>
              <a:buNone/>
            </a:pPr>
            <a:r>
              <a:rPr lang="en-US" altLang="zh-CN" sz="2800"/>
              <a:t>这样可以更快地构建应用程序!</a:t>
            </a:r>
          </a:p>
        </p:txBody>
      </p:sp>
      <p:sp>
        <p:nvSpPr>
          <p:cNvPr id="50180" name="灯片编号占位符 5">
            <a:extLst>
              <a:ext uri="{FF2B5EF4-FFF2-40B4-BE49-F238E27FC236}">
                <a16:creationId xmlns:a16="http://schemas.microsoft.com/office/drawing/2014/main" id="{6A33D9AD-1477-43EB-A27C-96E85FA055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094A38E3-DBB2-4C75-BE05-B17D12D7A9F5}" type="slidenum">
              <a:rPr lang="en-US" altLang="zh-CN" sz="1200" smtClean="0">
                <a:solidFill>
                  <a:srgbClr val="898989"/>
                </a:solidFill>
                <a:latin typeface="Calibri" panose="020F0502020204030204" pitchFamily="34" charset="0"/>
              </a:rPr>
              <a:pPr fontAlgn="base">
                <a:spcBef>
                  <a:spcPct val="0"/>
                </a:spcBef>
                <a:spcAft>
                  <a:spcPct val="0"/>
                </a:spcAft>
              </a:pPr>
              <a:t>17</a:t>
            </a:fld>
            <a:endParaRPr lang="en-US" altLang="zh-CN" sz="1200">
              <a:solidFill>
                <a:srgbClr val="898989"/>
              </a:solidFill>
              <a:latin typeface="Calibri" panose="020F0502020204030204" pitchFamily="34" charset="0"/>
            </a:endParaRPr>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748D4E1-21DC-47E2-B08C-1A6D0D914C44}"/>
              </a:ext>
            </a:extLst>
          </p:cNvPr>
          <p:cNvSpPr>
            <a:spLocks noGrp="1" noChangeArrowheads="1"/>
          </p:cNvSpPr>
          <p:nvPr>
            <p:ph type="title"/>
          </p:nvPr>
        </p:nvSpPr>
        <p:spPr>
          <a:xfrm>
            <a:off x="533400" y="76200"/>
            <a:ext cx="7772400" cy="762000"/>
          </a:xfrm>
        </p:spPr>
        <p:txBody>
          <a:bodyPr/>
          <a:lstStyle/>
          <a:p>
            <a:pPr/>
            <a:r>
              <a:rPr lang="en-US" altLang="zh-CN"/>
              <a:t>框架设计</a:t>
            </a:r>
          </a:p>
        </p:txBody>
      </p:sp>
      <p:sp>
        <p:nvSpPr>
          <p:cNvPr id="51203" name="Rectangle 3">
            <a:extLst>
              <a:ext uri="{FF2B5EF4-FFF2-40B4-BE49-F238E27FC236}">
                <a16:creationId xmlns:a16="http://schemas.microsoft.com/office/drawing/2014/main" id="{4B97A2FF-0CDE-43BF-AC89-EE54BA0DF54F}"/>
              </a:ext>
            </a:extLst>
          </p:cNvPr>
          <p:cNvSpPr>
            <a:spLocks noGrp="1" noChangeArrowheads="1"/>
          </p:cNvSpPr>
          <p:nvPr>
            <p:ph idx="1"/>
          </p:nvPr>
        </p:nvSpPr>
        <p:spPr/>
        <p:txBody>
          <a:bodyPr/>
          <a:lstStyle/>
          <a:p>
            <a:pPr/>
            <a:r>
              <a:rPr lang="en-US" altLang="zh-CN" sz="2800"/>
              <a:t>框架的主要贡献:</a:t>
            </a:r>
            <a:r>
              <a:rPr lang="en-US" altLang="zh-CN" sz="2800" u="sng"/>
              <a:t>建筑</a:t>
            </a:r>
            <a:r>
              <a:rPr lang="en-US" altLang="zh-CN" sz="2800"/>
              <a:t>它定义。</a:t>
            </a:r>
          </a:p>
          <a:p>
            <a:pPr/>
            <a:r>
              <a:rPr lang="en-US" altLang="zh-CN" sz="2800"/>
              <a:t>框架设计人员赌博, 他/她的框架将工作</a:t>
            </a:r>
            <a:r>
              <a:rPr lang="en-US" altLang="zh-CN" sz="2800" u="sng"/>
              <a:t>对于所有应用程序</a:t>
            </a:r>
            <a:r>
              <a:rPr lang="en-US" altLang="zh-CN" sz="2800"/>
              <a:t>在这个领域。</a:t>
            </a:r>
          </a:p>
          <a:p>
            <a:pPr/>
            <a:r>
              <a:rPr lang="en-US" altLang="zh-CN" sz="2800" u="sng"/>
              <a:t>框架必须具有灵活性和可扩展性</a:t>
            </a:r>
            <a:r>
              <a:rPr lang="en-US" altLang="zh-CN" sz="2800"/>
              <a:t>; 对框架设计的任何严重更改都可能降低其有效性。</a:t>
            </a:r>
          </a:p>
        </p:txBody>
      </p:sp>
      <p:sp>
        <p:nvSpPr>
          <p:cNvPr id="51204" name="灯片编号占位符 5">
            <a:extLst>
              <a:ext uri="{FF2B5EF4-FFF2-40B4-BE49-F238E27FC236}">
                <a16:creationId xmlns:a16="http://schemas.microsoft.com/office/drawing/2014/main" id="{41EE24FA-AA60-4494-ADCA-087D7DBC26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362A8A54-BB7D-42FA-8383-F1DF413A93BD}" type="slidenum">
              <a:rPr lang="en-US" altLang="zh-CN" sz="1200" smtClean="0">
                <a:solidFill>
                  <a:srgbClr val="898989"/>
                </a:solidFill>
                <a:latin typeface="Calibri" panose="020F0502020204030204" pitchFamily="34" charset="0"/>
              </a:rPr>
              <a:pPr fontAlgn="base">
                <a:spcBef>
                  <a:spcPct val="0"/>
                </a:spcBef>
                <a:spcAft>
                  <a:spcPct val="0"/>
                </a:spcAft>
              </a:pPr>
              <a:t>18</a:t>
            </a:fld>
            <a:endParaRPr lang="en-US" altLang="zh-CN" sz="1200">
              <a:solidFill>
                <a:srgbClr val="898989"/>
              </a:solidFill>
              <a:latin typeface="Calibri" panose="020F0502020204030204" pitchFamily="34" charset="0"/>
            </a:endParaRPr>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C810C4B-6371-450E-B6CC-0397F3A943E8}"/>
              </a:ext>
            </a:extLst>
          </p:cNvPr>
          <p:cNvSpPr>
            <a:spLocks noGrp="1" noChangeArrowheads="1"/>
          </p:cNvSpPr>
          <p:nvPr>
            <p:ph type="title"/>
          </p:nvPr>
        </p:nvSpPr>
        <p:spPr>
          <a:xfrm>
            <a:off x="614363" y="152400"/>
            <a:ext cx="7772400" cy="701675"/>
          </a:xfrm>
        </p:spPr>
        <p:txBody>
          <a:bodyPr/>
          <a:lstStyle/>
          <a:p>
            <a:pPr/>
            <a:r>
              <a:rPr lang="en-US" altLang="zh-CN" sz="4000"/>
              <a:t>框架和模式</a:t>
            </a:r>
          </a:p>
        </p:txBody>
      </p:sp>
      <p:sp>
        <p:nvSpPr>
          <p:cNvPr id="52227" name="Rectangle 3">
            <a:extLst>
              <a:ext uri="{FF2B5EF4-FFF2-40B4-BE49-F238E27FC236}">
                <a16:creationId xmlns:a16="http://schemas.microsoft.com/office/drawing/2014/main" id="{887C37F4-552E-46F5-AF76-75C3C9B7449F}"/>
              </a:ext>
            </a:extLst>
          </p:cNvPr>
          <p:cNvSpPr>
            <a:spLocks noGrp="1" noChangeArrowheads="1"/>
          </p:cNvSpPr>
          <p:nvPr>
            <p:ph idx="1"/>
          </p:nvPr>
        </p:nvSpPr>
        <p:spPr/>
        <p:txBody>
          <a:bodyPr/>
          <a:lstStyle/>
          <a:p>
            <a:pPr/>
            <a:r>
              <a:rPr lang="en-US" altLang="zh-CN" sz="2800"/>
              <a:t>框架设计者必须解决所有这些问题。</a:t>
            </a:r>
          </a:p>
          <a:p>
            <a:pPr/>
            <a:r>
              <a:rPr lang="en-US" altLang="zh-CN" sz="2800"/>
              <a:t>框架设计器更有可能实现框架的目标 (</a:t>
            </a:r>
            <a:r>
              <a:rPr lang="en-US" altLang="zh-CN" sz="2800" u="sng"/>
              <a:t>设计</a:t>
            </a:r>
            <a:r>
              <a:rPr lang="en-US" altLang="zh-CN" sz="2800"/>
              <a:t>和代码重用) 使用</a:t>
            </a:r>
            <a:r>
              <a:rPr lang="en-US" altLang="zh-CN" sz="2800" u="sng"/>
              <a:t>设计模式</a:t>
            </a:r>
            <a:r>
              <a:rPr lang="en-US" altLang="zh-CN" sz="2800"/>
              <a:t>.</a:t>
            </a:r>
          </a:p>
          <a:p>
            <a:pPr/>
            <a:r>
              <a:rPr lang="en-US" altLang="zh-CN" sz="2800"/>
              <a:t>大多数框架通常使用</a:t>
            </a:r>
            <a:r>
              <a:rPr lang="en-US" altLang="zh-CN" sz="2800" u="sng"/>
              <a:t>几个</a:t>
            </a:r>
            <a:r>
              <a:rPr lang="en-US" altLang="zh-CN" sz="2800"/>
              <a:t>设计模式。 (参见 [2] pp 540-564)</a:t>
            </a:r>
          </a:p>
        </p:txBody>
      </p:sp>
      <p:sp>
        <p:nvSpPr>
          <p:cNvPr id="52228" name="灯片编号占位符 5">
            <a:extLst>
              <a:ext uri="{FF2B5EF4-FFF2-40B4-BE49-F238E27FC236}">
                <a16:creationId xmlns:a16="http://schemas.microsoft.com/office/drawing/2014/main" id="{97553FFE-6449-4797-9C98-B8C4909F3B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FBFD8845-AC10-4689-B9A8-8D2E04AFE134}" type="slidenum">
              <a:rPr lang="en-US" altLang="zh-CN" sz="1200" smtClean="0">
                <a:solidFill>
                  <a:srgbClr val="898989"/>
                </a:solidFill>
                <a:latin typeface="Calibri" panose="020F0502020204030204" pitchFamily="34" charset="0"/>
              </a:rPr>
              <a:pPr fontAlgn="base">
                <a:spcBef>
                  <a:spcPct val="0"/>
                </a:spcBef>
                <a:spcAft>
                  <a:spcPct val="0"/>
                </a:spcAft>
              </a:pPr>
              <a:t>19</a:t>
            </a:fld>
            <a:endParaRPr lang="en-US" altLang="zh-CN" sz="1200">
              <a:solidFill>
                <a:srgbClr val="898989"/>
              </a:solidFill>
              <a:latin typeface="Calibri" panose="020F0502020204030204" pitchFamily="34" charset="0"/>
            </a:endParaRP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13">
            <a:extLst>
              <a:ext uri="{FF2B5EF4-FFF2-40B4-BE49-F238E27FC236}">
                <a16:creationId xmlns:a16="http://schemas.microsoft.com/office/drawing/2014/main" id="{A263E95A-5AA6-4DCC-8110-D913CB7D481F}"/>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7313">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lnSpc>
                <a:spcPts val="1538"/>
              </a:lnSpc>
              <a:spcBef>
                <a:spcPct val="0"/>
              </a:spcBef>
              <a:spcAft>
                <a:spcPct val="0"/>
              </a:spcAft>
            </a:pPr>
            <a:fld id="{4AB5474B-AE97-4D85-92BC-FF18C0C6249F}" type="slidenum">
              <a:rPr lang="zh-CN" altLang="zh-CN" sz="1400" smtClean="0">
                <a:solidFill>
                  <a:schemeClr val="bg1"/>
                </a:solidFill>
                <a:latin typeface="Tahoma" panose="020B0604030504040204" pitchFamily="34" charset="0"/>
                <a:cs typeface="Tahoma" panose="020B0604030504040204" pitchFamily="34" charset="0"/>
              </a:rPr>
              <a:pPr fontAlgn="base">
                <a:lnSpc>
                  <a:spcPts val="1538"/>
                </a:lnSpc>
                <a:spcBef>
                  <a:spcPct val="0"/>
                </a:spcBef>
                <a:spcAft>
                  <a:spcPct val="0"/>
                </a:spcAft>
              </a:pPr>
              <a:t>2</a:t>
            </a:fld>
            <a:endParaRPr lang="zh-CN" altLang="zh-CN" sz="1400">
              <a:solidFill>
                <a:schemeClr val="bg1"/>
              </a:solidFill>
              <a:latin typeface="Tahoma" panose="020B0604030504040204" pitchFamily="34" charset="0"/>
              <a:cs typeface="Tahoma" panose="020B0604030504040204" pitchFamily="34" charset="0"/>
            </a:endParaRPr>
          </a:p>
        </p:txBody>
      </p:sp>
      <p:sp>
        <p:nvSpPr>
          <p:cNvPr id="34819" name="object 3">
            <a:extLst>
              <a:ext uri="{FF2B5EF4-FFF2-40B4-BE49-F238E27FC236}">
                <a16:creationId xmlns:a16="http://schemas.microsoft.com/office/drawing/2014/main" id="{7F8F1D22-C25F-4EE0-93C7-1AC3252644E5}"/>
              </a:ext>
            </a:extLst>
          </p:cNvPr>
          <p:cNvSpPr>
            <a:spLocks noChangeArrowheads="1"/>
          </p:cNvSpPr>
          <p:nvPr/>
        </p:nvSpPr>
        <p:spPr bwMode="auto">
          <a:xfrm>
            <a:off x="2044700" y="2438400"/>
            <a:ext cx="8267700" cy="2768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endParaRPr lang="zh-CN" altLang="zh-CN">
              <a:latin typeface="Arial" panose="020B0604020202020204" pitchFamily="34" charset="0"/>
            </a:endParaRPr>
          </a:p>
        </p:txBody>
      </p:sp>
      <p:sp>
        <p:nvSpPr>
          <p:cNvPr id="34820" name="object 4">
            <a:extLst>
              <a:ext uri="{FF2B5EF4-FFF2-40B4-BE49-F238E27FC236}">
                <a16:creationId xmlns:a16="http://schemas.microsoft.com/office/drawing/2014/main" id="{6478ACED-D224-4AE9-A1D9-8588B8773C40}"/>
              </a:ext>
            </a:extLst>
          </p:cNvPr>
          <p:cNvSpPr>
            <a:spLocks/>
          </p:cNvSpPr>
          <p:nvPr/>
        </p:nvSpPr>
        <p:spPr bwMode="auto">
          <a:xfrm>
            <a:off x="2108200" y="2473325"/>
            <a:ext cx="8140700" cy="2641600"/>
          </a:xfrm>
          <a:custGeom>
            <a:avLst/>
            <a:gdLst>
              <a:gd name="T0" fmla="*/ 7976684 w 8140700"/>
              <a:gd name="T1" fmla="*/ 0 h 2641600"/>
              <a:gd name="T2" fmla="*/ 164015 w 8140700"/>
              <a:gd name="T3" fmla="*/ 0 h 2641600"/>
              <a:gd name="T4" fmla="*/ 120413 w 8140700"/>
              <a:gd name="T5" fmla="*/ 5858 h 2641600"/>
              <a:gd name="T6" fmla="*/ 81233 w 8140700"/>
              <a:gd name="T7" fmla="*/ 22393 h 2641600"/>
              <a:gd name="T8" fmla="*/ 48039 w 8140700"/>
              <a:gd name="T9" fmla="*/ 48039 h 2641600"/>
              <a:gd name="T10" fmla="*/ 22392 w 8140700"/>
              <a:gd name="T11" fmla="*/ 81233 h 2641600"/>
              <a:gd name="T12" fmla="*/ 5858 w 8140700"/>
              <a:gd name="T13" fmla="*/ 120413 h 2641600"/>
              <a:gd name="T14" fmla="*/ 0 w 8140700"/>
              <a:gd name="T15" fmla="*/ 164015 h 2641600"/>
              <a:gd name="T16" fmla="*/ 0 w 8140700"/>
              <a:gd name="T17" fmla="*/ 2477584 h 2641600"/>
              <a:gd name="T18" fmla="*/ 5858 w 8140700"/>
              <a:gd name="T19" fmla="*/ 2521186 h 2641600"/>
              <a:gd name="T20" fmla="*/ 22392 w 8140700"/>
              <a:gd name="T21" fmla="*/ 2560366 h 2641600"/>
              <a:gd name="T22" fmla="*/ 48039 w 8140700"/>
              <a:gd name="T23" fmla="*/ 2593560 h 2641600"/>
              <a:gd name="T24" fmla="*/ 81233 w 8140700"/>
              <a:gd name="T25" fmla="*/ 2619206 h 2641600"/>
              <a:gd name="T26" fmla="*/ 120413 w 8140700"/>
              <a:gd name="T27" fmla="*/ 2635741 h 2641600"/>
              <a:gd name="T28" fmla="*/ 164015 w 8140700"/>
              <a:gd name="T29" fmla="*/ 2641600 h 2641600"/>
              <a:gd name="T30" fmla="*/ 7976684 w 8140700"/>
              <a:gd name="T31" fmla="*/ 2641600 h 2641600"/>
              <a:gd name="T32" fmla="*/ 8020286 w 8140700"/>
              <a:gd name="T33" fmla="*/ 2635741 h 2641600"/>
              <a:gd name="T34" fmla="*/ 8059466 w 8140700"/>
              <a:gd name="T35" fmla="*/ 2619206 h 2641600"/>
              <a:gd name="T36" fmla="*/ 8092660 w 8140700"/>
              <a:gd name="T37" fmla="*/ 2593560 h 2641600"/>
              <a:gd name="T38" fmla="*/ 8118306 w 8140700"/>
              <a:gd name="T39" fmla="*/ 2560366 h 2641600"/>
              <a:gd name="T40" fmla="*/ 8134841 w 8140700"/>
              <a:gd name="T41" fmla="*/ 2521186 h 2641600"/>
              <a:gd name="T42" fmla="*/ 8140700 w 8140700"/>
              <a:gd name="T43" fmla="*/ 2477584 h 2641600"/>
              <a:gd name="T44" fmla="*/ 8140700 w 8140700"/>
              <a:gd name="T45" fmla="*/ 164015 h 2641600"/>
              <a:gd name="T46" fmla="*/ 8134841 w 8140700"/>
              <a:gd name="T47" fmla="*/ 120413 h 2641600"/>
              <a:gd name="T48" fmla="*/ 8118306 w 8140700"/>
              <a:gd name="T49" fmla="*/ 81233 h 2641600"/>
              <a:gd name="T50" fmla="*/ 8092660 w 8140700"/>
              <a:gd name="T51" fmla="*/ 48039 h 2641600"/>
              <a:gd name="T52" fmla="*/ 8059466 w 8140700"/>
              <a:gd name="T53" fmla="*/ 22393 h 2641600"/>
              <a:gd name="T54" fmla="*/ 8020286 w 8140700"/>
              <a:gd name="T55" fmla="*/ 5858 h 2641600"/>
              <a:gd name="T56" fmla="*/ 7976684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1" name="object 5">
            <a:extLst>
              <a:ext uri="{FF2B5EF4-FFF2-40B4-BE49-F238E27FC236}">
                <a16:creationId xmlns:a16="http://schemas.microsoft.com/office/drawing/2014/main" id="{F0ADC3C2-F5B0-477F-B0EE-F845D96FDC0B}"/>
              </a:ext>
            </a:extLst>
          </p:cNvPr>
          <p:cNvSpPr>
            <a:spLocks/>
          </p:cNvSpPr>
          <p:nvPr/>
        </p:nvSpPr>
        <p:spPr bwMode="auto">
          <a:xfrm>
            <a:off x="1524000" y="6591300"/>
            <a:ext cx="9144000" cy="266700"/>
          </a:xfrm>
          <a:custGeom>
            <a:avLst/>
            <a:gdLst>
              <a:gd name="T0" fmla="*/ 0 w 9144000"/>
              <a:gd name="T1" fmla="*/ 266700 h 266700"/>
              <a:gd name="T2" fmla="*/ 0 w 9144000"/>
              <a:gd name="T3" fmla="*/ 0 h 266700"/>
              <a:gd name="T4" fmla="*/ 9144000 w 9144000"/>
              <a:gd name="T5" fmla="*/ 0 h 266700"/>
              <a:gd name="T6" fmla="*/ 9144000 w 9144000"/>
              <a:gd name="T7" fmla="*/ 266700 h 266700"/>
              <a:gd name="T8" fmla="*/ 0 w 9144000"/>
              <a:gd name="T9" fmla="*/ 266700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2" name="object 8">
            <a:extLst>
              <a:ext uri="{FF2B5EF4-FFF2-40B4-BE49-F238E27FC236}">
                <a16:creationId xmlns:a16="http://schemas.microsoft.com/office/drawing/2014/main" id="{E5113C27-C7B3-443B-98ED-2E8E0146E7C6}"/>
              </a:ext>
            </a:extLst>
          </p:cNvPr>
          <p:cNvSpPr>
            <a:spLocks noGrp="1"/>
          </p:cNvSpPr>
          <p:nvPr>
            <p:ph type="title"/>
          </p:nvPr>
        </p:nvSpPr>
        <p:spPr>
          <a:xfrm>
            <a:off x="2971800" y="3341688"/>
            <a:ext cx="6650038" cy="974725"/>
          </a:xfrm>
        </p:spPr>
        <p:txBody>
          <a:bodyPr>
            <a:spAutoFit/>
          </a:bodyPr>
          <a:lstStyle/>
          <a:p>
            <a:pPr marL="12700" indent="228600">
              <a:lnSpc>
                <a:spcPts val="3800"/>
              </a:lnSpc>
            </a:pPr>
            <a:r>
              <a:rPr lang="en-US" altLang="zh-CN" sz="4800">
                <a:latin typeface="Tahoma" panose="020B0604030504040204" pitchFamily="34" charset="0"/>
                <a:cs typeface="Tahoma" panose="020B0604030504040204" pitchFamily="34" charset="0"/>
              </a:rPr>
              <a:t>框架：</a:t>
            </a:r>
            <a:br>
              <a:rPr lang="en-US" altLang="zh-CN" sz="4800">
                <a:latin typeface="Tahoma" panose="020B0604030504040204" pitchFamily="34" charset="0"/>
                <a:cs typeface="Tahoma" panose="020B0604030504040204" pitchFamily="34" charset="0"/>
              </a:rPr>
            </a:br>
            <a:r>
              <a:rPr lang="en-US" altLang="zh-CN" sz="4800">
                <a:latin typeface="Tahoma" panose="020B0604030504040204" pitchFamily="34" charset="0"/>
                <a:cs typeface="Tahoma" panose="020B0604030504040204" pitchFamily="34" charset="0"/>
              </a:rPr>
              <a:t>介绍</a:t>
            </a:r>
            <a:endParaRPr lang="zh-CN" altLang="zh-CN" sz="4800">
              <a:latin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E6C0F31-6203-4EFA-8640-D226A405FD35}"/>
              </a:ext>
            </a:extLst>
          </p:cNvPr>
          <p:cNvSpPr>
            <a:spLocks noGrp="1" noChangeArrowheads="1"/>
          </p:cNvSpPr>
          <p:nvPr>
            <p:ph type="title"/>
          </p:nvPr>
        </p:nvSpPr>
        <p:spPr>
          <a:xfrm>
            <a:off x="228600" y="0"/>
            <a:ext cx="11963400" cy="990600"/>
          </a:xfrm>
        </p:spPr>
        <p:txBody>
          <a:bodyPr/>
          <a:lstStyle/>
          <a:p>
            <a:pPr/>
            <a:r>
              <a:rPr lang="en-US" altLang="zh-CN" sz="4000"/>
              <a:t>框架和模式框架文档</a:t>
            </a:r>
          </a:p>
        </p:txBody>
      </p:sp>
      <p:sp>
        <p:nvSpPr>
          <p:cNvPr id="53251" name="Rectangle 3">
            <a:extLst>
              <a:ext uri="{FF2B5EF4-FFF2-40B4-BE49-F238E27FC236}">
                <a16:creationId xmlns:a16="http://schemas.microsoft.com/office/drawing/2014/main" id="{480476E2-5A56-444F-B990-7F4C8B7683B9}"/>
              </a:ext>
            </a:extLst>
          </p:cNvPr>
          <p:cNvSpPr>
            <a:spLocks noGrp="1" noChangeArrowheads="1"/>
          </p:cNvSpPr>
          <p:nvPr>
            <p:ph idx="1"/>
          </p:nvPr>
        </p:nvSpPr>
        <p:spPr>
          <a:xfrm>
            <a:off x="990600" y="1752600"/>
            <a:ext cx="10134600" cy="4114800"/>
          </a:xfrm>
        </p:spPr>
        <p:txBody>
          <a:bodyPr/>
          <a:lstStyle/>
          <a:p>
            <a:pPr/>
            <a:r>
              <a:rPr lang="en-US" altLang="zh-CN"/>
              <a:t>如果框架是用它所使用的设计模式记录的, 则会带来重大好处。</a:t>
            </a:r>
          </a:p>
          <a:p>
            <a:pPr lvl="1"/>
            <a:r>
              <a:rPr lang="en-US" altLang="zh-CN"/>
              <a:t>更快地获得对框架的洞察力。</a:t>
            </a:r>
          </a:p>
          <a:p>
            <a:pPr lvl="1"/>
            <a:r>
              <a:rPr lang="en-US" altLang="zh-CN"/>
              <a:t>模式向框架文档提供结构。</a:t>
            </a:r>
          </a:p>
          <a:p>
            <a:pPr/>
            <a:r>
              <a:rPr lang="en-US" altLang="zh-CN"/>
              <a:t>使用框架的陡峭学习曲线</a:t>
            </a:r>
          </a:p>
        </p:txBody>
      </p:sp>
      <p:sp>
        <p:nvSpPr>
          <p:cNvPr id="53252" name="灯片编号占位符 5">
            <a:extLst>
              <a:ext uri="{FF2B5EF4-FFF2-40B4-BE49-F238E27FC236}">
                <a16:creationId xmlns:a16="http://schemas.microsoft.com/office/drawing/2014/main" id="{E0CEEF2E-ECC7-4C47-AC30-929E882FE7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7DE7400E-5FCE-4DF1-AEF6-1096A2EEB774}" type="slidenum">
              <a:rPr lang="en-US" altLang="zh-CN" sz="1200" smtClean="0">
                <a:solidFill>
                  <a:srgbClr val="898989"/>
                </a:solidFill>
                <a:latin typeface="Calibri" panose="020F0502020204030204" pitchFamily="34" charset="0"/>
              </a:rPr>
              <a:pPr fontAlgn="base">
                <a:spcBef>
                  <a:spcPct val="0"/>
                </a:spcBef>
                <a:spcAft>
                  <a:spcPct val="0"/>
                </a:spcAft>
              </a:pPr>
              <a:t>20</a:t>
            </a:fld>
            <a:endParaRPr lang="en-US" altLang="zh-CN" sz="1200">
              <a:solidFill>
                <a:srgbClr val="898989"/>
              </a:solidFill>
              <a:latin typeface="Calibri" panose="020F0502020204030204" pitchFamily="34" charset="0"/>
            </a:endParaRPr>
          </a:p>
        </p:txBody>
      </p:sp>
    </p:spTree>
  </p:cSld>
  <p:clrMapOvr>
    <a:masterClrMapping/>
  </p:clrMapOvr>
  <p:transition/>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549915A-A341-47CC-B3EF-58D624ABEC99}"/>
              </a:ext>
            </a:extLst>
          </p:cNvPr>
          <p:cNvSpPr>
            <a:spLocks noGrp="1" noChangeArrowheads="1"/>
          </p:cNvSpPr>
          <p:nvPr>
            <p:ph type="title"/>
          </p:nvPr>
        </p:nvSpPr>
        <p:spPr>
          <a:xfrm>
            <a:off x="533400" y="152400"/>
            <a:ext cx="7772400" cy="701675"/>
          </a:xfrm>
        </p:spPr>
        <p:txBody>
          <a:bodyPr/>
          <a:lstStyle/>
          <a:p>
            <a:pPr/>
            <a:r>
              <a:rPr lang="en-US" altLang="zh-CN" sz="4000"/>
              <a:t>更多基础知识</a:t>
            </a:r>
          </a:p>
        </p:txBody>
      </p:sp>
      <p:sp>
        <p:nvSpPr>
          <p:cNvPr id="54275" name="Rectangle 3">
            <a:extLst>
              <a:ext uri="{FF2B5EF4-FFF2-40B4-BE49-F238E27FC236}">
                <a16:creationId xmlns:a16="http://schemas.microsoft.com/office/drawing/2014/main" id="{EF43C993-293B-4F9B-BC39-F6693AF8CCCC}"/>
              </a:ext>
            </a:extLst>
          </p:cNvPr>
          <p:cNvSpPr>
            <a:spLocks noGrp="1" noChangeArrowheads="1"/>
          </p:cNvSpPr>
          <p:nvPr>
            <p:ph idx="1"/>
          </p:nvPr>
        </p:nvSpPr>
        <p:spPr>
          <a:xfrm>
            <a:off x="990600" y="1524000"/>
            <a:ext cx="10210800" cy="4114800"/>
          </a:xfrm>
        </p:spPr>
        <p:txBody>
          <a:bodyPr/>
          <a:lstStyle/>
          <a:p>
            <a:pPr>
              <a:lnSpc>
                <a:spcPct val="90000"/>
              </a:lnSpc>
            </a:pPr>
            <a:r>
              <a:rPr lang="en-US" altLang="zh-CN" sz="2800"/>
              <a:t>同样, 框架 (有点简单化) 是一个可扩展的对象集合, 用于相关函数。</a:t>
            </a:r>
          </a:p>
          <a:p>
            <a:pPr lvl="1">
              <a:lnSpc>
                <a:spcPct val="90000"/>
              </a:lnSpc>
            </a:pPr>
            <a:r>
              <a:rPr lang="en-US" altLang="zh-CN" sz="2400"/>
              <a:t>经典示例: GUI 框架, 如 Java 的 AWT 或 Swing, 一个持久性框架..。</a:t>
            </a:r>
          </a:p>
          <a:p>
            <a:pPr lvl="1">
              <a:lnSpc>
                <a:spcPct val="90000"/>
              </a:lnSpc>
              <a:buFontTx/>
              <a:buNone/>
            </a:pPr>
            <a:endParaRPr lang="en-US" altLang="zh-CN" sz="2400"/>
          </a:p>
          <a:p>
            <a:pPr>
              <a:lnSpc>
                <a:spcPct val="90000"/>
              </a:lnSpc>
            </a:pPr>
            <a:r>
              <a:rPr lang="en-US" altLang="zh-CN" sz="2800"/>
              <a:t>框架的 "签名" 是它提供了一个</a:t>
            </a:r>
            <a:r>
              <a:rPr lang="en-US" altLang="zh-CN" sz="2800" u="sng"/>
              <a:t>实现</a:t>
            </a:r>
            <a:r>
              <a:rPr lang="en-US" altLang="zh-CN" sz="2800"/>
              <a:t>为核心和不变的功能, 并包括一个</a:t>
            </a:r>
            <a:r>
              <a:rPr lang="en-US" altLang="zh-CN" sz="2800" u="sng"/>
              <a:t>机制</a:t>
            </a:r>
            <a:r>
              <a:rPr lang="en-US" altLang="zh-CN" sz="2800"/>
              <a:t>允许开发人员</a:t>
            </a:r>
            <a:r>
              <a:rPr lang="en-US" altLang="zh-CN" sz="2800" u="sng"/>
              <a:t>插入</a:t>
            </a:r>
            <a:r>
              <a:rPr lang="en-US" altLang="zh-CN" sz="2800"/>
              <a:t>各种功能, 或</a:t>
            </a:r>
            <a:r>
              <a:rPr lang="en-US" altLang="zh-CN" sz="2800" u="sng"/>
              <a:t>扩展</a:t>
            </a:r>
            <a:r>
              <a:rPr lang="en-US" altLang="zh-CN" sz="2800"/>
              <a:t>的功能。</a:t>
            </a:r>
          </a:p>
          <a:p>
            <a:pPr>
              <a:lnSpc>
                <a:spcPct val="90000"/>
              </a:lnSpc>
            </a:pPr>
            <a:endParaRPr lang="en-US" altLang="zh-CN" sz="2800"/>
          </a:p>
        </p:txBody>
      </p:sp>
      <p:sp>
        <p:nvSpPr>
          <p:cNvPr id="54276" name="灯片编号占位符 5">
            <a:extLst>
              <a:ext uri="{FF2B5EF4-FFF2-40B4-BE49-F238E27FC236}">
                <a16:creationId xmlns:a16="http://schemas.microsoft.com/office/drawing/2014/main" id="{B3E89D14-CE99-4666-A786-8E27393C3E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58629287-5397-4389-86A9-4571689DE273}" type="slidenum">
              <a:rPr lang="en-US" altLang="zh-CN" sz="1200" smtClean="0">
                <a:solidFill>
                  <a:srgbClr val="898989"/>
                </a:solidFill>
                <a:latin typeface="Calibri" panose="020F0502020204030204" pitchFamily="34" charset="0"/>
              </a:rPr>
              <a:pPr fontAlgn="base">
                <a:spcBef>
                  <a:spcPct val="0"/>
                </a:spcBef>
                <a:spcAft>
                  <a:spcPct val="0"/>
                </a:spcAft>
              </a:pPr>
              <a:t>21</a:t>
            </a:fld>
            <a:endParaRPr lang="en-US" altLang="zh-CN" sz="1200">
              <a:solidFill>
                <a:srgbClr val="898989"/>
              </a:solidFill>
              <a:latin typeface="Calibri" panose="020F0502020204030204" pitchFamily="34" charset="0"/>
            </a:endParaRPr>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21A5059-A73E-43C1-B7EF-C024CCE053A8}"/>
              </a:ext>
            </a:extLst>
          </p:cNvPr>
          <p:cNvSpPr>
            <a:spLocks noGrp="1" noChangeArrowheads="1"/>
          </p:cNvSpPr>
          <p:nvPr>
            <p:ph type="title"/>
          </p:nvPr>
        </p:nvSpPr>
        <p:spPr>
          <a:xfrm>
            <a:off x="304800" y="76200"/>
            <a:ext cx="10134600" cy="838200"/>
          </a:xfrm>
        </p:spPr>
        <p:txBody>
          <a:bodyPr/>
          <a:lstStyle/>
          <a:p>
            <a:pPr/>
            <a:r>
              <a:rPr lang="en-US" altLang="zh-CN" sz="4000"/>
              <a:t>一般而言, 框架:</a:t>
            </a:r>
          </a:p>
        </p:txBody>
      </p:sp>
      <p:sp>
        <p:nvSpPr>
          <p:cNvPr id="55299" name="Rectangle 3">
            <a:extLst>
              <a:ext uri="{FF2B5EF4-FFF2-40B4-BE49-F238E27FC236}">
                <a16:creationId xmlns:a16="http://schemas.microsoft.com/office/drawing/2014/main" id="{2CE65737-2C07-460E-A59B-2EF4E3F184D0}"/>
              </a:ext>
            </a:extLst>
          </p:cNvPr>
          <p:cNvSpPr>
            <a:spLocks noGrp="1" noChangeArrowheads="1"/>
          </p:cNvSpPr>
          <p:nvPr>
            <p:ph idx="1"/>
          </p:nvPr>
        </p:nvSpPr>
        <p:spPr>
          <a:xfrm>
            <a:off x="533400" y="1447800"/>
            <a:ext cx="10972800" cy="4343400"/>
          </a:xfrm>
        </p:spPr>
        <p:txBody>
          <a:bodyPr/>
          <a:lstStyle/>
          <a:p>
            <a:pPr>
              <a:lnSpc>
                <a:spcPct val="90000"/>
              </a:lnSpc>
            </a:pPr>
            <a:r>
              <a:rPr lang="en-US" altLang="zh-CN" sz="2400"/>
              <a:t>是一组具有凝聚力的</a:t>
            </a:r>
            <a:r>
              <a:rPr lang="en-US" altLang="zh-CN" sz="2400" u="sng"/>
              <a:t>接口和类</a:t>
            </a:r>
            <a:r>
              <a:rPr lang="en-US" altLang="zh-CN" sz="2400"/>
              <a:t>合作提供服务的</a:t>
            </a:r>
            <a:r>
              <a:rPr lang="en-US" altLang="zh-CN" sz="2400" u="sng"/>
              <a:t>核心, 不变的部分</a:t>
            </a:r>
            <a:r>
              <a:rPr lang="en-US" altLang="zh-CN" sz="2400"/>
              <a:t>逻辑子系统的</a:t>
            </a:r>
          </a:p>
          <a:p>
            <a:pPr>
              <a:lnSpc>
                <a:spcPct val="90000"/>
              </a:lnSpc>
              <a:buFontTx/>
              <a:buNone/>
            </a:pPr>
            <a:endParaRPr lang="en-US" altLang="zh-CN" sz="2400"/>
          </a:p>
          <a:p>
            <a:pPr>
              <a:lnSpc>
                <a:spcPct val="90000"/>
              </a:lnSpc>
            </a:pPr>
            <a:r>
              <a:rPr lang="en-US" altLang="zh-CN" sz="2400"/>
              <a:t>包含具体 (尤其是) 抽象类,</a:t>
            </a:r>
          </a:p>
          <a:p>
            <a:pPr lvl="1">
              <a:lnSpc>
                <a:spcPct val="90000"/>
              </a:lnSpc>
            </a:pPr>
            <a:r>
              <a:rPr lang="en-US" altLang="zh-CN" sz="2000"/>
              <a:t>定义要符合的接口,</a:t>
            </a:r>
          </a:p>
          <a:p>
            <a:pPr lvl="1">
              <a:lnSpc>
                <a:spcPct val="90000"/>
              </a:lnSpc>
            </a:pPr>
            <a:r>
              <a:rPr lang="en-US" altLang="zh-CN" sz="2000"/>
              <a:t>对象交互来参与,</a:t>
            </a:r>
          </a:p>
          <a:p>
            <a:pPr lvl="1">
              <a:lnSpc>
                <a:spcPct val="90000"/>
              </a:lnSpc>
            </a:pPr>
            <a:r>
              <a:rPr lang="en-US" altLang="zh-CN" sz="2000"/>
              <a:t>和其他不变量。</a:t>
            </a:r>
          </a:p>
          <a:p>
            <a:pPr>
              <a:lnSpc>
                <a:spcPct val="90000"/>
              </a:lnSpc>
              <a:buFontTx/>
              <a:buNone/>
            </a:pPr>
            <a:endParaRPr lang="en-US" altLang="zh-CN" sz="2400"/>
          </a:p>
          <a:p>
            <a:pPr>
              <a:lnSpc>
                <a:spcPct val="90000"/>
              </a:lnSpc>
            </a:pPr>
            <a:r>
              <a:rPr lang="en-US" altLang="zh-CN" sz="2400">
                <a:sym typeface="Wingdings" panose="05000000000000000000" pitchFamily="2" charset="2"/>
              </a:rPr>
              <a:t></a:t>
            </a:r>
            <a:r>
              <a:rPr lang="en-US" altLang="zh-CN" sz="2400"/>
              <a:t>通常, 但不一定, 框架用户需要</a:t>
            </a:r>
            <a:r>
              <a:rPr lang="en-US" altLang="zh-CN" sz="2400" u="sng"/>
              <a:t>定义子类</a:t>
            </a:r>
            <a:r>
              <a:rPr lang="en-US" altLang="zh-CN" sz="2400"/>
              <a:t>使用、自定义和扩展框架服务的现有框架类,</a:t>
            </a:r>
          </a:p>
        </p:txBody>
      </p:sp>
      <p:sp>
        <p:nvSpPr>
          <p:cNvPr id="55300" name="灯片编号占位符 5">
            <a:extLst>
              <a:ext uri="{FF2B5EF4-FFF2-40B4-BE49-F238E27FC236}">
                <a16:creationId xmlns:a16="http://schemas.microsoft.com/office/drawing/2014/main" id="{239016A3-E53E-4900-90D8-90B213F652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8565580F-0CCB-4C51-9F56-2CD0360C8326}" type="slidenum">
              <a:rPr lang="en-US" altLang="zh-CN" sz="1200" smtClean="0">
                <a:solidFill>
                  <a:srgbClr val="898989"/>
                </a:solidFill>
                <a:latin typeface="Calibri" panose="020F0502020204030204" pitchFamily="34" charset="0"/>
              </a:rPr>
              <a:pPr fontAlgn="base">
                <a:spcBef>
                  <a:spcPct val="0"/>
                </a:spcBef>
                <a:spcAft>
                  <a:spcPct val="0"/>
                </a:spcAft>
              </a:pPr>
              <a:t>22</a:t>
            </a:fld>
            <a:endParaRPr lang="en-US" altLang="zh-CN" sz="1200">
              <a:solidFill>
                <a:srgbClr val="898989"/>
              </a:solidFill>
              <a:latin typeface="Calibri" panose="020F0502020204030204" pitchFamily="34" charset="0"/>
            </a:endParaRPr>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149B32C-0574-44FE-8D76-BB594E29D656}"/>
              </a:ext>
            </a:extLst>
          </p:cNvPr>
          <p:cNvSpPr>
            <a:spLocks noGrp="1" noChangeArrowheads="1"/>
          </p:cNvSpPr>
          <p:nvPr>
            <p:ph type="title"/>
          </p:nvPr>
        </p:nvSpPr>
        <p:spPr>
          <a:xfrm>
            <a:off x="307975" y="152400"/>
            <a:ext cx="10134600" cy="854075"/>
          </a:xfrm>
        </p:spPr>
        <p:txBody>
          <a:bodyPr/>
          <a:lstStyle/>
          <a:p>
            <a:pPr/>
            <a:r>
              <a:rPr lang="en-US" altLang="zh-CN" sz="4000"/>
              <a:t>一般而言, 框架:</a:t>
            </a:r>
          </a:p>
        </p:txBody>
      </p:sp>
      <p:sp>
        <p:nvSpPr>
          <p:cNvPr id="57347" name="Rectangle 3">
            <a:extLst>
              <a:ext uri="{FF2B5EF4-FFF2-40B4-BE49-F238E27FC236}">
                <a16:creationId xmlns:a16="http://schemas.microsoft.com/office/drawing/2014/main" id="{294D66A9-B84F-4ABA-8C54-FF3292699D8D}"/>
              </a:ext>
            </a:extLst>
          </p:cNvPr>
          <p:cNvSpPr>
            <a:spLocks noGrp="1" noChangeArrowheads="1"/>
          </p:cNvSpPr>
          <p:nvPr>
            <p:ph idx="1"/>
          </p:nvPr>
        </p:nvSpPr>
        <p:spPr>
          <a:xfrm>
            <a:off x="990600" y="1676400"/>
            <a:ext cx="9448800" cy="3733800"/>
          </a:xfrm>
        </p:spPr>
        <p:txBody>
          <a:bodyPr/>
          <a:lstStyle/>
          <a:p>
            <a:pPr>
              <a:lnSpc>
                <a:spcPct val="90000"/>
              </a:lnSpc>
            </a:pPr>
            <a:r>
              <a:rPr lang="en-US" altLang="zh-CN" sz="2400"/>
              <a:t>框架具有抽象类, 可能包含抽象和具体的方法,</a:t>
            </a:r>
          </a:p>
          <a:p>
            <a:pPr>
              <a:lnSpc>
                <a:spcPct val="90000"/>
              </a:lnSpc>
              <a:buFontTx/>
              <a:buNone/>
            </a:pPr>
            <a:endParaRPr lang="en-US" altLang="zh-CN" sz="2400"/>
          </a:p>
          <a:p>
            <a:pPr>
              <a:lnSpc>
                <a:spcPct val="90000"/>
              </a:lnSpc>
            </a:pPr>
            <a:r>
              <a:rPr lang="en-US" altLang="zh-CN" sz="2400"/>
              <a:t>一个框架依赖于 ' 好莱坞原则 '-' 不要打电话给我们, 我们会打电话给你。</a:t>
            </a:r>
          </a:p>
          <a:p>
            <a:pPr lvl="1">
              <a:lnSpc>
                <a:spcPct val="90000"/>
              </a:lnSpc>
            </a:pPr>
            <a:r>
              <a:rPr lang="en-US" altLang="zh-CN" sz="2000"/>
              <a:t>这意味着用户定义的类 (例如新子类) 将从预定义的框架类接收消息。</a:t>
            </a:r>
          </a:p>
          <a:p>
            <a:pPr lvl="1">
              <a:lnSpc>
                <a:spcPct val="90000"/>
              </a:lnSpc>
            </a:pPr>
            <a:r>
              <a:rPr lang="en-US" altLang="zh-CN" sz="2000"/>
              <a:t>这些通常是通过实现超级类抽象方法来处理的。 (如通过泛化)</a:t>
            </a:r>
          </a:p>
          <a:p>
            <a:pPr>
              <a:lnSpc>
                <a:spcPct val="90000"/>
              </a:lnSpc>
            </a:pPr>
            <a:r>
              <a:rPr lang="en-US" altLang="zh-CN" sz="2400"/>
              <a:t>现在, 举个例子..。</a:t>
            </a:r>
          </a:p>
          <a:p>
            <a:pPr>
              <a:lnSpc>
                <a:spcPct val="90000"/>
              </a:lnSpc>
            </a:pPr>
            <a:endParaRPr lang="en-US" altLang="zh-CN" sz="2400"/>
          </a:p>
        </p:txBody>
      </p:sp>
      <p:sp>
        <p:nvSpPr>
          <p:cNvPr id="57348" name="灯片编号占位符 5">
            <a:extLst>
              <a:ext uri="{FF2B5EF4-FFF2-40B4-BE49-F238E27FC236}">
                <a16:creationId xmlns:a16="http://schemas.microsoft.com/office/drawing/2014/main" id="{3064E4D7-82E4-4AF3-8117-C996E19701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F1606D85-9FEF-4611-8249-DDC5ADA67E47}" type="slidenum">
              <a:rPr lang="en-US" altLang="zh-CN" sz="1200" smtClean="0">
                <a:solidFill>
                  <a:srgbClr val="898989"/>
                </a:solidFill>
                <a:latin typeface="Calibri" panose="020F0502020204030204" pitchFamily="34" charset="0"/>
              </a:rPr>
              <a:pPr fontAlgn="base">
                <a:spcBef>
                  <a:spcPct val="0"/>
                </a:spcBef>
                <a:spcAft>
                  <a:spcPct val="0"/>
                </a:spcAft>
              </a:pPr>
              <a:t>23</a:t>
            </a:fld>
            <a:endParaRPr lang="en-US" altLang="zh-CN" sz="1200">
              <a:solidFill>
                <a:srgbClr val="898989"/>
              </a:solidFill>
              <a:latin typeface="Calibri" panose="020F0502020204030204" pitchFamily="34" charset="0"/>
            </a:endParaRPr>
          </a:p>
        </p:txBody>
      </p:sp>
    </p:spTree>
  </p:cSld>
  <p:clrMapOvr>
    <a:masterClrMapping/>
  </p:clrMapOvr>
</p:sld>
</file>

<file path=ppt/slides/slide24.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6FCF011D-E186-4794-A6C3-2B4065DD06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7310E640-36FC-4C1C-A680-1771A8F18A7B}" type="slidenum">
              <a:rPr lang="en-US" altLang="zh-CN" sz="1200" smtClean="0">
                <a:solidFill>
                  <a:srgbClr val="898989"/>
                </a:solidFill>
                <a:latin typeface="Calibri" panose="020F0502020204030204" pitchFamily="34" charset="0"/>
              </a:rPr>
              <a:pPr fontAlgn="base">
                <a:spcBef>
                  <a:spcPct val="0"/>
                </a:spcBef>
                <a:spcAft>
                  <a:spcPct val="0"/>
                </a:spcAft>
              </a:pPr>
              <a:t>24</a:t>
            </a:fld>
            <a:endParaRPr lang="en-US" altLang="zh-CN" sz="1200">
              <a:solidFill>
                <a:srgbClr val="898989"/>
              </a:solidFill>
              <a:latin typeface="Calibri" panose="020F0502020204030204" pitchFamily="34" charset="0"/>
            </a:endParaRPr>
          </a:p>
        </p:txBody>
      </p:sp>
      <p:graphicFrame>
        <p:nvGraphicFramePr>
          <p:cNvPr id="58371" name="Object 4">
            <a:extLst>
              <a:ext uri="{FF2B5EF4-FFF2-40B4-BE49-F238E27FC236}">
                <a16:creationId xmlns:a16="http://schemas.microsoft.com/office/drawing/2014/main" id="{8194D867-6190-4A3A-8DCD-8F161D38F41C}"/>
              </a:ext>
            </a:extLst>
          </p:cNvPr>
          <p:cNvGraphicFramePr>
            <a:graphicFrameLocks noChangeAspect="1"/>
          </p:cNvGraphicFramePr>
          <p:nvPr/>
        </p:nvGraphicFramePr>
        <p:xfrm>
          <a:off x="1752600" y="415925"/>
          <a:ext cx="9144000" cy="5105400"/>
        </p:xfrm>
        <a:graphic>
          <a:graphicData uri="http://schemas.openxmlformats.org/presentationml/2006/ole">
            <mc:AlternateContent xmlns:mc="http://schemas.openxmlformats.org/markup-compatibility/2006">
              <mc:Choice xmlns:v="urn:schemas-microsoft-com:vml" Requires="v">
                <p:oleObj spid="_x0000_s58374" name="Visio" r:id="rId3" imgW="5480314" imgH="3821918" progId="Visio.Drawing.11">
                  <p:embed/>
                </p:oleObj>
              </mc:Choice>
              <mc:Fallback>
                <p:oleObj name="Visio" r:id="rId3" imgW="5480314" imgH="382191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15925"/>
                        <a:ext cx="9144000" cy="51054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Text Box 5">
            <a:extLst>
              <a:ext uri="{FF2B5EF4-FFF2-40B4-BE49-F238E27FC236}">
                <a16:creationId xmlns:a16="http://schemas.microsoft.com/office/drawing/2014/main" id="{31C6071B-B787-47AE-8E1E-5EB368AB4F8E}"/>
              </a:ext>
            </a:extLst>
          </p:cNvPr>
          <p:cNvSpPr txBox="1">
            <a:spLocks noChangeArrowheads="1"/>
          </p:cNvSpPr>
          <p:nvPr/>
        </p:nvSpPr>
        <p:spPr bwMode="auto">
          <a:xfrm>
            <a:off x="304800" y="5602288"/>
            <a:ext cx="11506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r>
              <a:rPr lang="en-US" altLang="zh-CN" sz="1800"/>
              <a:t>这里是一个例子 (4 组)。该框架提供了除 &lt;implementation&gt; 填充 "用户操作" 角色的类之外, 所看到的所有类。</a:t>
            </a:r>
          </a:p>
          <a:p>
            <a:pPr eaLnBrk="1" hangingPunct="1"/>
            <a:r>
              <a:rPr lang="en-US" altLang="zh-CN" sz="1800"/>
              <a:t>这是关于框架的整个想法。</a:t>
            </a:r>
          </a:p>
          <a:p>
            <a:pPr eaLnBrk="1" hangingPunct="1"/>
            <a:r>
              <a:rPr lang="en-US" altLang="zh-CN" sz="1800"/>
              <a:t>框架 "调用" UserAction 代码, 这是应用程序开发人员提供的内容。</a:t>
            </a:r>
          </a:p>
        </p:txBody>
      </p:sp>
      <p:sp>
        <p:nvSpPr>
          <p:cNvPr id="58373" name="Text Box 6">
            <a:extLst>
              <a:ext uri="{FF2B5EF4-FFF2-40B4-BE49-F238E27FC236}">
                <a16:creationId xmlns:a16="http://schemas.microsoft.com/office/drawing/2014/main" id="{9279431E-C167-40B1-A89C-F5D7705DEB93}"/>
              </a:ext>
            </a:extLst>
          </p:cNvPr>
          <p:cNvSpPr txBox="1">
            <a:spLocks noChangeArrowheads="1"/>
          </p:cNvSpPr>
          <p:nvPr/>
        </p:nvSpPr>
        <p:spPr bwMode="auto">
          <a:xfrm>
            <a:off x="8975725" y="2247900"/>
            <a:ext cx="158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r>
              <a:rPr lang="en-US" altLang="zh-CN" sz="1800" b="1"/>
              <a:t>我们创建此</a:t>
            </a:r>
          </a:p>
          <a:p>
            <a:pPr eaLnBrk="1" hangingPunct="1"/>
            <a:r>
              <a:rPr lang="en-US" altLang="zh-CN" sz="1800" b="1"/>
              <a:t>类！</a:t>
            </a:r>
          </a:p>
        </p:txBody>
      </p:sp>
    </p:spTree>
  </p:cSld>
  <p:clrMapOvr>
    <a:masterClrMapping/>
  </p:clrMapOvr>
</p:sld>
</file>

<file path=ppt/slides/slide25.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CA3C8E59-E108-41EE-AFDD-116D8B18EB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999BA9C3-46B5-46B8-822D-D351C9FADADD}" type="slidenum">
              <a:rPr lang="en-US" altLang="zh-CN" sz="1200" smtClean="0">
                <a:solidFill>
                  <a:srgbClr val="898989"/>
                </a:solidFill>
                <a:latin typeface="Calibri" panose="020F0502020204030204" pitchFamily="34" charset="0"/>
              </a:rPr>
              <a:pPr fontAlgn="base">
                <a:spcBef>
                  <a:spcPct val="0"/>
                </a:spcBef>
                <a:spcAft>
                  <a:spcPct val="0"/>
                </a:spcAft>
              </a:pPr>
              <a:t>25</a:t>
            </a:fld>
            <a:endParaRPr lang="en-US" altLang="zh-CN" sz="1200">
              <a:solidFill>
                <a:srgbClr val="898989"/>
              </a:solidFill>
              <a:latin typeface="Calibri" panose="020F0502020204030204" pitchFamily="34" charset="0"/>
            </a:endParaRPr>
          </a:p>
        </p:txBody>
      </p:sp>
      <p:graphicFrame>
        <p:nvGraphicFramePr>
          <p:cNvPr id="59395" name="Object 2">
            <a:extLst>
              <a:ext uri="{FF2B5EF4-FFF2-40B4-BE49-F238E27FC236}">
                <a16:creationId xmlns:a16="http://schemas.microsoft.com/office/drawing/2014/main" id="{F1BA07F8-873B-442F-95EC-7F2A8F8368CD}"/>
              </a:ext>
            </a:extLst>
          </p:cNvPr>
          <p:cNvGraphicFramePr>
            <a:graphicFrameLocks noChangeAspect="1"/>
          </p:cNvGraphicFramePr>
          <p:nvPr/>
        </p:nvGraphicFramePr>
        <p:xfrm>
          <a:off x="1524000" y="420688"/>
          <a:ext cx="9144000" cy="4191000"/>
        </p:xfrm>
        <a:graphic>
          <a:graphicData uri="http://schemas.openxmlformats.org/presentationml/2006/ole">
            <mc:AlternateContent xmlns:mc="http://schemas.openxmlformats.org/markup-compatibility/2006">
              <mc:Choice xmlns:v="urn:schemas-microsoft-com:vml" Requires="v">
                <p:oleObj spid="_x0000_s59397" name="VISIO" r:id="rId3" imgW="5480314" imgH="3821918" progId="Visio.Drawing.6">
                  <p:embed/>
                </p:oleObj>
              </mc:Choice>
              <mc:Fallback>
                <p:oleObj name="VISIO" r:id="rId3" imgW="5480314" imgH="3821918"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0688"/>
                        <a:ext cx="9144000" cy="41910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Text Box 4">
            <a:extLst>
              <a:ext uri="{FF2B5EF4-FFF2-40B4-BE49-F238E27FC236}">
                <a16:creationId xmlns:a16="http://schemas.microsoft.com/office/drawing/2014/main" id="{3B98B7D5-2322-4F31-93CB-21F13A2C4CFE}"/>
              </a:ext>
            </a:extLst>
          </p:cNvPr>
          <p:cNvSpPr txBox="1">
            <a:spLocks noChangeArrowheads="1"/>
          </p:cNvSpPr>
          <p:nvPr/>
        </p:nvSpPr>
        <p:spPr bwMode="auto">
          <a:xfrm>
            <a:off x="266700" y="4611688"/>
            <a:ext cx="11353800"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r>
              <a:rPr lang="en-US" altLang="zh-CN" sz="2000"/>
              <a:t>考虑到这一点, 让我们应用以前的原则 (从以前的开销...)</a:t>
            </a:r>
          </a:p>
          <a:p>
            <a:pPr eaLnBrk="1" hangingPunct="1"/>
            <a:r>
              <a:rPr lang="en-US" altLang="zh-CN" sz="2000"/>
              <a:t>插件体系结构-UserAction 插入框架</a:t>
            </a:r>
          </a:p>
          <a:p>
            <a:pPr eaLnBrk="1" hangingPunct="1"/>
            <a:r>
              <a:rPr lang="en-US" altLang="zh-CN" sz="2000"/>
              <a:t>通用-可在其他应用程序中重用-可以看到吗？</a:t>
            </a:r>
          </a:p>
          <a:p>
            <a:pPr eaLnBrk="1" hangingPunct="1"/>
            <a:r>
              <a:rPr lang="en-US" altLang="zh-CN" sz="2000"/>
              <a:t>可以在其他应用程序中使用, 通过继承从接口, 行动的巨大灵活性。 基本上, ActionServlet 叫 UserAction.....。</a:t>
            </a:r>
          </a:p>
          <a:p>
            <a:pPr eaLnBrk="1" hangingPunct="1"/>
            <a:r>
              <a:rPr lang="en-US" altLang="zh-CN" sz="2000"/>
              <a:t>的框架</a:t>
            </a:r>
            <a:r>
              <a:rPr lang="en-US" altLang="zh-CN" sz="2000" u="sng"/>
              <a:t>捕获设计决策</a:t>
            </a:r>
            <a:r>
              <a:rPr lang="en-US" altLang="zh-CN" sz="2000"/>
              <a:t>常见的</a:t>
            </a:r>
            <a:r>
              <a:rPr lang="en-US" altLang="zh-CN" sz="2000" u="sng"/>
              <a:t>特定应用程序域</a:t>
            </a:r>
            <a:r>
              <a:rPr lang="en-US" altLang="zh-CN" sz="2000"/>
              <a:t>...</a:t>
            </a:r>
          </a:p>
          <a:p>
            <a:pPr eaLnBrk="1" hangingPunct="1"/>
            <a:r>
              <a:rPr lang="en-US" altLang="zh-CN" sz="2000"/>
              <a:t>框架强调</a:t>
            </a:r>
            <a:r>
              <a:rPr lang="en-US" altLang="zh-CN" sz="2000" u="sng"/>
              <a:t>通过代码重用设计重用</a:t>
            </a:r>
            <a:endParaRPr lang="en-US" altLang="zh-CN" sz="2000"/>
          </a:p>
        </p:txBody>
      </p:sp>
    </p:spTree>
  </p:cSld>
  <p:clrMapOvr>
    <a:masterClrMapping/>
  </p:clrMapOvr>
</p:sld>
</file>

<file path=ppt/slides/slide26.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444DF952-1132-4B20-89F2-FED28927BB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B8AEF13B-9D72-470B-A7DE-010ED627FBC8}" type="slidenum">
              <a:rPr lang="en-US" altLang="zh-CN" sz="1200" smtClean="0">
                <a:solidFill>
                  <a:srgbClr val="898989"/>
                </a:solidFill>
                <a:latin typeface="Calibri" panose="020F0502020204030204" pitchFamily="34" charset="0"/>
              </a:rPr>
              <a:pPr fontAlgn="base">
                <a:spcBef>
                  <a:spcPct val="0"/>
                </a:spcBef>
                <a:spcAft>
                  <a:spcPct val="0"/>
                </a:spcAft>
              </a:pPr>
              <a:t>26</a:t>
            </a:fld>
            <a:endParaRPr lang="en-US" altLang="zh-CN" sz="1200">
              <a:solidFill>
                <a:srgbClr val="898989"/>
              </a:solidFill>
              <a:latin typeface="Calibri" panose="020F0502020204030204" pitchFamily="34" charset="0"/>
            </a:endParaRPr>
          </a:p>
        </p:txBody>
      </p:sp>
      <p:graphicFrame>
        <p:nvGraphicFramePr>
          <p:cNvPr id="60419" name="Object 2">
            <a:extLst>
              <a:ext uri="{FF2B5EF4-FFF2-40B4-BE49-F238E27FC236}">
                <a16:creationId xmlns:a16="http://schemas.microsoft.com/office/drawing/2014/main" id="{5649F641-A90A-4154-B5CD-C0D01D3624AE}"/>
              </a:ext>
            </a:extLst>
          </p:cNvPr>
          <p:cNvGraphicFramePr>
            <a:graphicFrameLocks noChangeAspect="1"/>
          </p:cNvGraphicFramePr>
          <p:nvPr/>
        </p:nvGraphicFramePr>
        <p:xfrm>
          <a:off x="1524000" y="762000"/>
          <a:ext cx="9144000" cy="4419600"/>
        </p:xfrm>
        <a:graphic>
          <a:graphicData uri="http://schemas.openxmlformats.org/presentationml/2006/ole">
            <mc:AlternateContent xmlns:mc="http://schemas.openxmlformats.org/markup-compatibility/2006">
              <mc:Choice xmlns:v="urn:schemas-microsoft-com:vml" Requires="v">
                <p:oleObj spid="_x0000_s60421" name="VISIO" r:id="rId3" imgW="5480314" imgH="3821918" progId="Visio.Drawing.6">
                  <p:embed/>
                </p:oleObj>
              </mc:Choice>
              <mc:Fallback>
                <p:oleObj name="VISIO" r:id="rId3" imgW="5480314" imgH="3821918"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762000"/>
                        <a:ext cx="9144000" cy="44196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0" name="Text Box 3">
            <a:extLst>
              <a:ext uri="{FF2B5EF4-FFF2-40B4-BE49-F238E27FC236}">
                <a16:creationId xmlns:a16="http://schemas.microsoft.com/office/drawing/2014/main" id="{BB4B37BE-8C96-4FAD-AA03-416171F3762A}"/>
              </a:ext>
            </a:extLst>
          </p:cNvPr>
          <p:cNvSpPr txBox="1">
            <a:spLocks noChangeArrowheads="1"/>
          </p:cNvSpPr>
          <p:nvPr/>
        </p:nvSpPr>
        <p:spPr bwMode="auto">
          <a:xfrm>
            <a:off x="419100" y="5089525"/>
            <a:ext cx="113538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r>
              <a:rPr lang="en-US" altLang="zh-CN" sz="2000"/>
              <a:t>在传统的子程序调用中, 我们</a:t>
            </a:r>
            <a:r>
              <a:rPr lang="en-US" altLang="zh-CN" sz="2000" u="sng"/>
              <a:t>编写主要程序</a:t>
            </a:r>
            <a:r>
              <a:rPr lang="en-US" altLang="zh-CN" sz="2000"/>
              <a:t>并调用我们想要的代码</a:t>
            </a:r>
            <a:r>
              <a:rPr lang="en-US" altLang="zh-CN" sz="2000" u="sng"/>
              <a:t>重用</a:t>
            </a:r>
            <a:r>
              <a:rPr lang="en-US" altLang="zh-CN" sz="2000"/>
              <a:t>.在框架中, 我们</a:t>
            </a:r>
            <a:r>
              <a:rPr lang="en-US" altLang="zh-CN" sz="2000" u="sng"/>
              <a:t>重用主过程</a:t>
            </a:r>
            <a:r>
              <a:rPr lang="en-US" altLang="zh-CN" sz="2000"/>
              <a:t>和</a:t>
            </a:r>
            <a:r>
              <a:rPr lang="en-US" altLang="zh-CN" sz="2000" u="sng"/>
              <a:t>编写代码</a:t>
            </a:r>
            <a:r>
              <a:rPr lang="en-US" altLang="zh-CN" sz="2000"/>
              <a:t>它叫!</a:t>
            </a:r>
          </a:p>
          <a:p>
            <a:pPr eaLnBrk="1" hangingPunct="1"/>
            <a:r>
              <a:rPr lang="en-US" altLang="zh-CN" sz="2000"/>
              <a:t>我们将使用特定的名称和调用约定来编写操作-减少我们的创造力和设计决策。</a:t>
            </a:r>
          </a:p>
          <a:p>
            <a:pPr eaLnBrk="1" hangingPunct="1"/>
            <a:r>
              <a:rPr lang="en-US" altLang="zh-CN" sz="2000"/>
              <a:t>这样可以更快地构建应用程序!</a:t>
            </a:r>
          </a:p>
        </p:txBody>
      </p:sp>
    </p:spTree>
  </p:cSld>
  <p:clrMapOvr>
    <a:masterClrMapping/>
  </p:clrMapOvr>
</p:sld>
</file>

<file path=ppt/slides/slide27.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D1FE73D3-4FE0-4A6A-8031-A3F6C0F1B4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723C944F-53EA-4098-BD28-EB9C7CAB438B}" type="slidenum">
              <a:rPr lang="en-US" altLang="zh-CN" sz="1200" smtClean="0">
                <a:solidFill>
                  <a:srgbClr val="898989"/>
                </a:solidFill>
                <a:latin typeface="Calibri" panose="020F0502020204030204" pitchFamily="34" charset="0"/>
              </a:rPr>
              <a:pPr fontAlgn="base">
                <a:spcBef>
                  <a:spcPct val="0"/>
                </a:spcBef>
                <a:spcAft>
                  <a:spcPct val="0"/>
                </a:spcAft>
              </a:pPr>
              <a:t>27</a:t>
            </a:fld>
            <a:endParaRPr lang="en-US" altLang="zh-CN" sz="1200">
              <a:solidFill>
                <a:srgbClr val="898989"/>
              </a:solidFill>
              <a:latin typeface="Calibri" panose="020F0502020204030204" pitchFamily="34" charset="0"/>
            </a:endParaRPr>
          </a:p>
        </p:txBody>
      </p:sp>
      <p:graphicFrame>
        <p:nvGraphicFramePr>
          <p:cNvPr id="61443" name="Object 2">
            <a:extLst>
              <a:ext uri="{FF2B5EF4-FFF2-40B4-BE49-F238E27FC236}">
                <a16:creationId xmlns:a16="http://schemas.microsoft.com/office/drawing/2014/main" id="{40B7F485-5C23-4BE5-95CF-77715393D701}"/>
              </a:ext>
            </a:extLst>
          </p:cNvPr>
          <p:cNvGraphicFramePr>
            <a:graphicFrameLocks noChangeAspect="1"/>
          </p:cNvGraphicFramePr>
          <p:nvPr/>
        </p:nvGraphicFramePr>
        <p:xfrm>
          <a:off x="1524000" y="762000"/>
          <a:ext cx="9144000" cy="4495800"/>
        </p:xfrm>
        <a:graphic>
          <a:graphicData uri="http://schemas.openxmlformats.org/presentationml/2006/ole">
            <mc:AlternateContent xmlns:mc="http://schemas.openxmlformats.org/markup-compatibility/2006">
              <mc:Choice xmlns:v="urn:schemas-microsoft-com:vml" Requires="v">
                <p:oleObj spid="_x0000_s61445" name="VISIO" r:id="rId3" imgW="5480314" imgH="3821918" progId="Visio.Drawing.6">
                  <p:embed/>
                </p:oleObj>
              </mc:Choice>
              <mc:Fallback>
                <p:oleObj name="VISIO" r:id="rId3" imgW="5480314" imgH="3821918"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762000"/>
                        <a:ext cx="9144000" cy="44958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4" name="Text Box 3">
            <a:extLst>
              <a:ext uri="{FF2B5EF4-FFF2-40B4-BE49-F238E27FC236}">
                <a16:creationId xmlns:a16="http://schemas.microsoft.com/office/drawing/2014/main" id="{D6F81447-83E2-4E73-A6AA-3AC216F93C6C}"/>
              </a:ext>
            </a:extLst>
          </p:cNvPr>
          <p:cNvSpPr txBox="1">
            <a:spLocks noChangeArrowheads="1"/>
          </p:cNvSpPr>
          <p:nvPr/>
        </p:nvSpPr>
        <p:spPr bwMode="auto">
          <a:xfrm>
            <a:off x="342900" y="5148263"/>
            <a:ext cx="11506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lnSpc>
                <a:spcPct val="90000"/>
              </a:lnSpc>
              <a:spcBef>
                <a:spcPct val="20000"/>
              </a:spcBef>
              <a:buFontTx/>
              <a:buChar char="•"/>
            </a:pPr>
            <a:r>
              <a:rPr lang="en-US" altLang="zh-CN" sz="2000"/>
              <a:t>通常, 但不一定,</a:t>
            </a:r>
            <a:r>
              <a:rPr lang="en-US" altLang="zh-CN" sz="2000" u="sng"/>
              <a:t>框架用户</a:t>
            </a:r>
            <a:r>
              <a:rPr lang="en-US" altLang="zh-CN" sz="2000"/>
              <a:t>定义</a:t>
            </a:r>
            <a:r>
              <a:rPr lang="en-US" altLang="zh-CN" sz="2000" u="sng"/>
              <a:t>子</a:t>
            </a:r>
            <a:r>
              <a:rPr lang="en-US" altLang="zh-CN" sz="2000"/>
              <a:t>用于使用、自定义和扩展框架服务的现有框架类。 (请参见 UserAction 扩展操作...)</a:t>
            </a:r>
          </a:p>
          <a:p>
            <a:pPr eaLnBrk="1" hangingPunct="1">
              <a:lnSpc>
                <a:spcPct val="90000"/>
              </a:lnSpc>
              <a:spcBef>
                <a:spcPct val="20000"/>
              </a:spcBef>
            </a:pPr>
            <a:endParaRPr lang="en-US" altLang="zh-CN" sz="2000"/>
          </a:p>
          <a:p>
            <a:pPr eaLnBrk="1" hangingPunct="1"/>
            <a:r>
              <a:rPr lang="en-US" altLang="zh-CN" sz="2000" u="sng"/>
              <a:t>操作的子类/执行是关键。</a:t>
            </a:r>
            <a:r>
              <a:rPr lang="en-US" altLang="zh-CN" sz="2000"/>
              <a:t>(见上文 UserAction)</a:t>
            </a:r>
          </a:p>
          <a:p>
            <a:pPr eaLnBrk="1" hangingPunct="1"/>
            <a:r>
              <a:rPr lang="en-US" altLang="zh-CN" sz="2000"/>
              <a:t>这允许 ActionServlet polymorphically 调用 UserActions 无论他们做什么。</a:t>
            </a:r>
          </a:p>
        </p:txBody>
      </p:sp>
    </p:spTree>
  </p:cSld>
  <p:clrMapOvr>
    <a:masterClrMapping/>
  </p:clrMapOvr>
</p:sld>
</file>

<file path=ppt/slides/slide28.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82C50395-E6D2-4C9D-8C1C-657C41F8DB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48F5D9F9-738D-49D9-95F8-3F993D880CA8}" type="slidenum">
              <a:rPr lang="en-US" altLang="zh-CN" sz="1200" smtClean="0">
                <a:solidFill>
                  <a:srgbClr val="898989"/>
                </a:solidFill>
                <a:latin typeface="Calibri" panose="020F0502020204030204" pitchFamily="34" charset="0"/>
              </a:rPr>
              <a:pPr fontAlgn="base">
                <a:spcBef>
                  <a:spcPct val="0"/>
                </a:spcBef>
                <a:spcAft>
                  <a:spcPct val="0"/>
                </a:spcAft>
              </a:pPr>
              <a:t>28</a:t>
            </a:fld>
            <a:endParaRPr lang="en-US" altLang="zh-CN" sz="1200">
              <a:solidFill>
                <a:srgbClr val="898989"/>
              </a:solidFill>
              <a:latin typeface="Calibri" panose="020F0502020204030204" pitchFamily="34" charset="0"/>
            </a:endParaRPr>
          </a:p>
        </p:txBody>
      </p:sp>
      <p:graphicFrame>
        <p:nvGraphicFramePr>
          <p:cNvPr id="62467" name="Object 2">
            <a:extLst>
              <a:ext uri="{FF2B5EF4-FFF2-40B4-BE49-F238E27FC236}">
                <a16:creationId xmlns:a16="http://schemas.microsoft.com/office/drawing/2014/main" id="{85918513-06B6-457F-9503-34B2A9AA0F4F}"/>
              </a:ext>
            </a:extLst>
          </p:cNvPr>
          <p:cNvGraphicFramePr>
            <a:graphicFrameLocks noChangeAspect="1"/>
          </p:cNvGraphicFramePr>
          <p:nvPr/>
        </p:nvGraphicFramePr>
        <p:xfrm>
          <a:off x="1447800" y="730250"/>
          <a:ext cx="9144000" cy="4495800"/>
        </p:xfrm>
        <a:graphic>
          <a:graphicData uri="http://schemas.openxmlformats.org/presentationml/2006/ole">
            <mc:AlternateContent xmlns:mc="http://schemas.openxmlformats.org/markup-compatibility/2006">
              <mc:Choice xmlns:v="urn:schemas-microsoft-com:vml" Requires="v">
                <p:oleObj spid="_x0000_s62469" name="VISIO" r:id="rId3" imgW="5480314" imgH="3821918" progId="Visio.Drawing.6">
                  <p:embed/>
                </p:oleObj>
              </mc:Choice>
              <mc:Fallback>
                <p:oleObj name="VISIO" r:id="rId3" imgW="5480314" imgH="3821918"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730250"/>
                        <a:ext cx="9144000" cy="44958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8" name="Text Box 3">
            <a:extLst>
              <a:ext uri="{FF2B5EF4-FFF2-40B4-BE49-F238E27FC236}">
                <a16:creationId xmlns:a16="http://schemas.microsoft.com/office/drawing/2014/main" id="{B312C1AF-62BB-4DAF-8A91-956967A39FF9}"/>
              </a:ext>
            </a:extLst>
          </p:cNvPr>
          <p:cNvSpPr txBox="1">
            <a:spLocks noChangeArrowheads="1"/>
          </p:cNvSpPr>
          <p:nvPr/>
        </p:nvSpPr>
        <p:spPr bwMode="auto">
          <a:xfrm>
            <a:off x="609600" y="5226050"/>
            <a:ext cx="111252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buFontTx/>
              <a:buChar char="•"/>
            </a:pPr>
            <a:r>
              <a:rPr lang="en-US" altLang="zh-CN" sz="2000" u="sng"/>
              <a:t>(重复</a:t>
            </a:r>
            <a:r>
              <a:rPr lang="en-US" altLang="zh-CN" sz="2000" u="sng">
                <a:sym typeface="Wingdings" panose="05000000000000000000" pitchFamily="2" charset="2"/>
              </a:rPr>
              <a:t></a:t>
            </a:r>
            <a:r>
              <a:rPr lang="en-US" altLang="zh-CN" sz="2000" u="sng"/>
              <a:t>操作的子类/执行是关键。</a:t>
            </a:r>
            <a:r>
              <a:rPr lang="en-US" altLang="zh-CN" sz="2000"/>
              <a:t>(见上文 UserAction)</a:t>
            </a:r>
          </a:p>
          <a:p>
            <a:pPr eaLnBrk="1" hangingPunct="1">
              <a:buFontTx/>
              <a:buChar char="•"/>
            </a:pPr>
            <a:r>
              <a:rPr lang="en-US" altLang="zh-CN" sz="2000"/>
              <a:t>这允许 ActionServlet polymorphically 调用 UserActions 无论他们做什么。</a:t>
            </a:r>
          </a:p>
          <a:p>
            <a:pPr eaLnBrk="1" hangingPunct="1">
              <a:buFontTx/>
              <a:buChar char="•"/>
            </a:pPr>
            <a:r>
              <a:rPr lang="en-US" altLang="zh-CN" sz="2000"/>
              <a:t> </a:t>
            </a:r>
            <a:r>
              <a:rPr lang="en-US" altLang="zh-CN" sz="2000">
                <a:sym typeface="Wingdings" panose="05000000000000000000" pitchFamily="2" charset="2"/>
              </a:rPr>
              <a:t></a:t>
            </a:r>
            <a:r>
              <a:rPr lang="en-US" altLang="zh-CN" sz="2000"/>
              <a:t>从框架的角度来看, UserAction 只需要 "执行 ()" 本身, 以某些框架和基础结构类作为参数。</a:t>
            </a:r>
          </a:p>
          <a:p>
            <a:pPr eaLnBrk="1" hangingPunct="1">
              <a:buFontTx/>
              <a:buChar char="•"/>
            </a:pPr>
            <a:r>
              <a:rPr lang="en-US" altLang="zh-CN" sz="2000"/>
              <a:t>它所做的与框架无关。</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1022A2A-DBA0-4D16-A075-ACB155C738C7}"/>
              </a:ext>
            </a:extLst>
          </p:cNvPr>
          <p:cNvSpPr>
            <a:spLocks noGrp="1" noChangeArrowheads="1"/>
          </p:cNvSpPr>
          <p:nvPr>
            <p:ph type="title"/>
          </p:nvPr>
        </p:nvSpPr>
        <p:spPr>
          <a:xfrm>
            <a:off x="609600" y="152400"/>
            <a:ext cx="7772400" cy="762000"/>
          </a:xfrm>
        </p:spPr>
        <p:txBody>
          <a:bodyPr/>
          <a:lstStyle/>
          <a:p>
            <a:pPr/>
            <a:r>
              <a:rPr lang="en-US" altLang="zh-CN"/>
              <a:t>附加点</a:t>
            </a:r>
          </a:p>
        </p:txBody>
      </p:sp>
      <p:sp>
        <p:nvSpPr>
          <p:cNvPr id="63491" name="Rectangle 3">
            <a:extLst>
              <a:ext uri="{FF2B5EF4-FFF2-40B4-BE49-F238E27FC236}">
                <a16:creationId xmlns:a16="http://schemas.microsoft.com/office/drawing/2014/main" id="{501BBC05-BBF3-45A1-B0DE-74C3D6B214F1}"/>
              </a:ext>
            </a:extLst>
          </p:cNvPr>
          <p:cNvSpPr>
            <a:spLocks noGrp="1" noChangeArrowheads="1"/>
          </p:cNvSpPr>
          <p:nvPr>
            <p:ph idx="1"/>
          </p:nvPr>
        </p:nvSpPr>
        <p:spPr/>
        <p:txBody>
          <a:bodyPr/>
          <a:lstStyle/>
          <a:p>
            <a:pPr>
              <a:lnSpc>
                <a:spcPct val="80000"/>
              </a:lnSpc>
              <a:buFontTx/>
              <a:buNone/>
            </a:pPr>
            <a:r>
              <a:rPr lang="en-US" altLang="zh-CN"/>
              <a:t>重新审视体系结构中的插件</a:t>
            </a:r>
          </a:p>
          <a:p>
            <a:pPr>
              <a:lnSpc>
                <a:spcPct val="80000"/>
              </a:lnSpc>
            </a:pPr>
            <a:r>
              <a:rPr lang="en-US" altLang="zh-CN" sz="1800"/>
              <a:t>只要你的 UserActions 生活的习俗</a:t>
            </a:r>
          </a:p>
          <a:p>
            <a:pPr>
              <a:lnSpc>
                <a:spcPct val="80000"/>
              </a:lnSpc>
              <a:buFontTx/>
              <a:buNone/>
            </a:pPr>
            <a:r>
              <a:rPr lang="en-US" altLang="zh-CN" sz="1800"/>
              <a:t>框架, 他们将被称为。 (不同地说, J2EE 和 JDBC 的管道主要由</a:t>
            </a:r>
          </a:p>
          <a:p>
            <a:pPr>
              <a:lnSpc>
                <a:spcPct val="80000"/>
              </a:lnSpc>
              <a:buFontTx/>
              <a:buNone/>
            </a:pPr>
            <a:r>
              <a:rPr lang="en-US" altLang="zh-CN" sz="1800"/>
              <a:t>框架。</a:t>
            </a:r>
          </a:p>
          <a:p>
            <a:pPr>
              <a:lnSpc>
                <a:spcPct val="80000"/>
              </a:lnSpc>
            </a:pPr>
            <a:endParaRPr lang="en-US" altLang="zh-CN" sz="1800"/>
          </a:p>
          <a:p>
            <a:pPr>
              <a:lnSpc>
                <a:spcPct val="80000"/>
              </a:lnSpc>
              <a:buFontTx/>
              <a:buNone/>
            </a:pPr>
            <a:r>
              <a:rPr lang="en-US" altLang="zh-CN" sz="1800"/>
              <a:t> </a:t>
            </a:r>
            <a:r>
              <a:rPr lang="en-US" altLang="zh-CN"/>
              <a:t>泛型重新审视</a:t>
            </a:r>
          </a:p>
          <a:p>
            <a:pPr>
              <a:lnSpc>
                <a:spcPct val="80000"/>
              </a:lnSpc>
            </a:pPr>
            <a:r>
              <a:rPr lang="en-US" altLang="zh-CN" sz="1800"/>
              <a:t>该框架不关心您的应用程序是管理核电厂或日托中心, 它运行您的 UserActions 一样。</a:t>
            </a:r>
          </a:p>
          <a:p>
            <a:pPr>
              <a:lnSpc>
                <a:spcPct val="80000"/>
              </a:lnSpc>
              <a:buFontTx/>
              <a:buNone/>
            </a:pPr>
            <a:r>
              <a:rPr lang="en-US" altLang="zh-CN" sz="1800"/>
              <a:t> </a:t>
            </a:r>
          </a:p>
          <a:p>
            <a:pPr>
              <a:lnSpc>
                <a:spcPct val="80000"/>
              </a:lnSpc>
            </a:pPr>
            <a:r>
              <a:rPr lang="en-US" altLang="zh-CN" sz="1800"/>
              <a:t>反过来, 作为开发人员, 您可以在任何类型合理的项目上使用框架</a:t>
            </a:r>
          </a:p>
        </p:txBody>
      </p:sp>
      <p:sp>
        <p:nvSpPr>
          <p:cNvPr id="63492" name="灯片编号占位符 5">
            <a:extLst>
              <a:ext uri="{FF2B5EF4-FFF2-40B4-BE49-F238E27FC236}">
                <a16:creationId xmlns:a16="http://schemas.microsoft.com/office/drawing/2014/main" id="{3470A91C-7573-436B-8453-55B4949442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1C16E6C3-E76E-4F1D-A49D-B441B4774CFB}" type="slidenum">
              <a:rPr lang="en-US" altLang="zh-CN" sz="1200" smtClean="0">
                <a:solidFill>
                  <a:srgbClr val="898989"/>
                </a:solidFill>
                <a:latin typeface="Calibri" panose="020F0502020204030204" pitchFamily="34" charset="0"/>
              </a:rPr>
              <a:pPr fontAlgn="base">
                <a:spcBef>
                  <a:spcPct val="0"/>
                </a:spcBef>
                <a:spcAft>
                  <a:spcPct val="0"/>
                </a:spcAft>
              </a:pPr>
              <a:t>29</a:t>
            </a:fld>
            <a:endParaRPr lang="en-US" altLang="zh-CN" sz="1200">
              <a:solidFill>
                <a:srgbClr val="898989"/>
              </a:solidFill>
              <a:latin typeface="Calibri" panose="020F0502020204030204" pitchFamily="34" charset="0"/>
            </a:endParaRPr>
          </a:p>
        </p:txBody>
      </p:sp>
    </p:spTree>
  </p:cSld>
  <p:clrMapOvr>
    <a:masterClrMapping/>
  </p:clrMapOvr>
</p:sld>
</file>

<file path=ppt/slides/slide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DF03E1D-60DC-4908-9688-0F5E7B2D1F81}"/>
              </a:ext>
            </a:extLst>
          </p:cNvPr>
          <p:cNvSpPr>
            <a:spLocks noGrp="1"/>
          </p:cNvSpPr>
          <p:nvPr>
            <p:ph type="title"/>
          </p:nvPr>
        </p:nvSpPr>
        <p:spPr>
          <a:xfrm>
            <a:off x="527050" y="-26988"/>
            <a:ext cx="10464800" cy="1143001"/>
          </a:xfrm>
        </p:spPr>
        <p:txBody>
          <a:bodyPr/>
          <a:lstStyle/>
          <a:p>
            <a:pPr/>
            <a:r>
              <a:rPr lang="en-US" altLang="zh-CN"/>
              <a:t>大纲</a:t>
            </a:r>
            <a:endParaRPr lang="zh-CN" altLang="en-US"/>
          </a:p>
        </p:txBody>
      </p:sp>
      <p:sp>
        <p:nvSpPr>
          <p:cNvPr id="35843" name="内容占位符 2">
            <a:extLst>
              <a:ext uri="{FF2B5EF4-FFF2-40B4-BE49-F238E27FC236}">
                <a16:creationId xmlns:a16="http://schemas.microsoft.com/office/drawing/2014/main" id="{19E44D00-49BC-4B22-BFA7-44D8D8133520}"/>
              </a:ext>
            </a:extLst>
          </p:cNvPr>
          <p:cNvSpPr>
            <a:spLocks noGrp="1"/>
          </p:cNvSpPr>
          <p:nvPr>
            <p:ph idx="1"/>
          </p:nvPr>
        </p:nvSpPr>
        <p:spPr/>
        <p:txBody>
          <a:bodyPr/>
          <a:lstStyle/>
          <a:p>
            <a:pPr/>
            <a:r>
              <a:rPr lang="en-US" altLang="zh-CN"/>
              <a:t>框架介绍</a:t>
            </a:r>
          </a:p>
          <a:p>
            <a:pPr/>
            <a:r>
              <a:rPr lang="en-US" altLang="zh-CN"/>
              <a:t>使用 J2EE 技术创建体系结构</a:t>
            </a:r>
          </a:p>
          <a:p>
            <a:pPr/>
            <a:r>
              <a:rPr lang="en-US" altLang="zh-CN"/>
              <a:t>J2EE 最佳实践–概述</a:t>
            </a:r>
          </a:p>
          <a:p>
            <a:pPr/>
            <a:r>
              <a:rPr lang="en-US" altLang="zh-CN"/>
              <a:t>J2EE 最佳实践– Web 层</a:t>
            </a:r>
          </a:p>
          <a:p>
            <a:pPr/>
            <a:r>
              <a:rPr lang="en-US" altLang="zh-CN"/>
              <a:t>J2EE 最佳实践– EJB 层</a:t>
            </a:r>
          </a:p>
          <a:p>
            <a:pPr/>
            <a:r>
              <a:rPr lang="en-US" altLang="zh-CN"/>
              <a:t>J2EE 最佳实践-EIS 集成层</a:t>
            </a:r>
          </a:p>
          <a:p>
            <a:pPr/>
            <a:r>
              <a:rPr lang="en-US" altLang="zh-CN"/>
              <a:t>J2EE 模式</a:t>
            </a:r>
          </a:p>
          <a:p>
            <a:endParaRPr lang="en-US" altLang="zh-CN"/>
          </a:p>
          <a:p>
            <a:endParaRPr lang="en-US" altLang="zh-CN"/>
          </a:p>
          <a:p>
            <a:endParaRPr lang="zh-CN" altLang="en-US"/>
          </a:p>
        </p:txBody>
      </p:sp>
      <p:sp>
        <p:nvSpPr>
          <p:cNvPr id="35844" name="灯片编号占位符 3">
            <a:extLst>
              <a:ext uri="{FF2B5EF4-FFF2-40B4-BE49-F238E27FC236}">
                <a16:creationId xmlns:a16="http://schemas.microsoft.com/office/drawing/2014/main" id="{3150B9E5-6EC5-472D-BCBE-F7A44B337B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E8DF26A6-F43F-457C-81A4-7A9BE09305F5}" type="slidenum">
              <a:rPr lang="zh-CN" altLang="en-US" sz="1200" smtClean="0">
                <a:solidFill>
                  <a:srgbClr val="898989"/>
                </a:solidFill>
                <a:latin typeface="Calibri" panose="020F0502020204030204" pitchFamily="34" charset="0"/>
              </a:rPr>
              <a:pPr fontAlgn="base">
                <a:spcBef>
                  <a:spcPct val="0"/>
                </a:spcBef>
                <a:spcAft>
                  <a:spcPct val="0"/>
                </a:spcAft>
              </a:pPr>
              <a:t>3</a:t>
            </a:fld>
            <a:endParaRPr lang="zh-CN" altLang="en-US" sz="1200">
              <a:solidFill>
                <a:srgbClr val="898989"/>
              </a:solidFill>
              <a:latin typeface="Calibri" panose="020F0502020204030204" pitchFamily="34" charset="0"/>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FA33862-C0B8-42C9-A717-ACDD6A4497A1}"/>
              </a:ext>
            </a:extLst>
          </p:cNvPr>
          <p:cNvSpPr>
            <a:spLocks noGrp="1" noChangeArrowheads="1"/>
          </p:cNvSpPr>
          <p:nvPr>
            <p:ph type="title"/>
          </p:nvPr>
        </p:nvSpPr>
        <p:spPr>
          <a:xfrm>
            <a:off x="533400" y="152400"/>
            <a:ext cx="7772400" cy="762000"/>
          </a:xfrm>
        </p:spPr>
        <p:txBody>
          <a:bodyPr/>
          <a:lstStyle/>
          <a:p>
            <a:pPr/>
            <a:r>
              <a:rPr lang="en-US" altLang="zh-CN"/>
              <a:t>附加点</a:t>
            </a:r>
          </a:p>
        </p:txBody>
      </p:sp>
      <p:sp>
        <p:nvSpPr>
          <p:cNvPr id="64515" name="Rectangle 3">
            <a:extLst>
              <a:ext uri="{FF2B5EF4-FFF2-40B4-BE49-F238E27FC236}">
                <a16:creationId xmlns:a16="http://schemas.microsoft.com/office/drawing/2014/main" id="{31EA7E0A-A389-440C-AD5C-6BFD75B39B34}"/>
              </a:ext>
            </a:extLst>
          </p:cNvPr>
          <p:cNvSpPr>
            <a:spLocks noGrp="1" noChangeArrowheads="1"/>
          </p:cNvSpPr>
          <p:nvPr>
            <p:ph idx="1"/>
          </p:nvPr>
        </p:nvSpPr>
        <p:spPr>
          <a:xfrm>
            <a:off x="914400" y="1447800"/>
            <a:ext cx="10668000" cy="4343400"/>
          </a:xfrm>
        </p:spPr>
        <p:txBody>
          <a:bodyPr/>
          <a:lstStyle/>
          <a:p>
            <a:pPr>
              <a:lnSpc>
                <a:spcPct val="80000"/>
              </a:lnSpc>
              <a:buFontTx/>
              <a:buNone/>
            </a:pPr>
            <a:r>
              <a:rPr lang="en-US" altLang="zh-CN"/>
              <a:t>多 态 性</a:t>
            </a:r>
          </a:p>
          <a:p>
            <a:pPr>
              <a:lnSpc>
                <a:spcPct val="80000"/>
              </a:lnSpc>
            </a:pPr>
            <a:r>
              <a:rPr lang="en-US" altLang="zh-CN" sz="2000"/>
              <a:t>严重多态性。 与泛型一起进行。 因此, 这是伟大的吸引力和权力。</a:t>
            </a:r>
          </a:p>
          <a:p>
            <a:pPr>
              <a:lnSpc>
                <a:spcPct val="80000"/>
              </a:lnSpc>
            </a:pPr>
            <a:endParaRPr lang="en-US" altLang="zh-CN" sz="2000"/>
          </a:p>
          <a:p>
            <a:pPr>
              <a:lnSpc>
                <a:spcPct val="80000"/>
              </a:lnSpc>
              <a:buFontTx/>
              <a:buNone/>
            </a:pPr>
            <a:r>
              <a:rPr lang="en-US" altLang="zh-CN"/>
              <a:t>分离关切事项</a:t>
            </a:r>
          </a:p>
          <a:p>
            <a:pPr>
              <a:lnSpc>
                <a:spcPct val="80000"/>
              </a:lnSpc>
            </a:pPr>
            <a:r>
              <a:rPr lang="en-US" altLang="zh-CN" sz="2000"/>
              <a:t>在此示例中, 框架提供了一种一致的方法来分隔</a:t>
            </a:r>
            <a:r>
              <a:rPr lang="en-US" altLang="zh-CN" sz="2000" u="sng"/>
              <a:t>表示层</a:t>
            </a:r>
            <a:r>
              <a:rPr lang="en-US" altLang="zh-CN" sz="2000"/>
              <a:t>(JSP 和窗体类) 从</a:t>
            </a:r>
            <a:r>
              <a:rPr lang="en-US" altLang="zh-CN" sz="2000" u="sng"/>
              <a:t>业务逻辑层</a:t>
            </a:r>
            <a:r>
              <a:rPr lang="en-US" altLang="zh-CN" sz="2000"/>
              <a:t>(UserActions) 从</a:t>
            </a:r>
            <a:r>
              <a:rPr lang="en-US" altLang="zh-CN" sz="2000" u="sng"/>
              <a:t>数据访问层</a:t>
            </a:r>
            <a:r>
              <a:rPr lang="en-US" altLang="zh-CN" sz="2000"/>
              <a:t>(持久性子系统)。</a:t>
            </a:r>
          </a:p>
          <a:p>
            <a:pPr>
              <a:lnSpc>
                <a:spcPct val="80000"/>
              </a:lnSpc>
            </a:pPr>
            <a:endParaRPr lang="en-US" altLang="zh-CN" sz="2000"/>
          </a:p>
          <a:p>
            <a:pPr>
              <a:lnSpc>
                <a:spcPct val="80000"/>
              </a:lnSpc>
            </a:pPr>
            <a:r>
              <a:rPr lang="en-US" altLang="zh-CN" sz="2000"/>
              <a:t>请注意, 这是模式类中讨论的模型-视图-控制器 (MVC) 体系结构的一个示例。</a:t>
            </a:r>
          </a:p>
          <a:p>
            <a:pPr>
              <a:lnSpc>
                <a:spcPct val="80000"/>
              </a:lnSpc>
            </a:pPr>
            <a:endParaRPr lang="en-US" altLang="zh-CN" sz="2000"/>
          </a:p>
          <a:p>
            <a:pPr>
              <a:lnSpc>
                <a:spcPct val="80000"/>
              </a:lnSpc>
            </a:pPr>
            <a:r>
              <a:rPr lang="en-US" altLang="zh-CN" sz="2000"/>
              <a:t>如上所述,</a:t>
            </a:r>
            <a:r>
              <a:rPr lang="en-US" altLang="zh-CN" sz="2000" u="sng"/>
              <a:t>框架通常会大量使用设计模式</a:t>
            </a:r>
            <a:r>
              <a:rPr lang="en-US" altLang="zh-CN" sz="2000"/>
              <a:t>.</a:t>
            </a:r>
          </a:p>
        </p:txBody>
      </p:sp>
      <p:sp>
        <p:nvSpPr>
          <p:cNvPr id="64516" name="灯片编号占位符 5">
            <a:extLst>
              <a:ext uri="{FF2B5EF4-FFF2-40B4-BE49-F238E27FC236}">
                <a16:creationId xmlns:a16="http://schemas.microsoft.com/office/drawing/2014/main" id="{598116EC-987F-46ED-A7EA-948E02BD04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C987D9B5-B2A1-47E8-9ED4-E936EC9A4C80}" type="slidenum">
              <a:rPr lang="en-US" altLang="zh-CN" sz="1200" smtClean="0">
                <a:solidFill>
                  <a:srgbClr val="898989"/>
                </a:solidFill>
                <a:latin typeface="Calibri" panose="020F0502020204030204" pitchFamily="34" charset="0"/>
              </a:rPr>
              <a:pPr fontAlgn="base">
                <a:spcBef>
                  <a:spcPct val="0"/>
                </a:spcBef>
                <a:spcAft>
                  <a:spcPct val="0"/>
                </a:spcAft>
              </a:pPr>
              <a:t>30</a:t>
            </a:fld>
            <a:endParaRPr lang="en-US" altLang="zh-CN" sz="1200">
              <a:solidFill>
                <a:srgbClr val="898989"/>
              </a:solidFill>
              <a:latin typeface="Calibri" panose="020F0502020204030204" pitchFamily="34" charset="0"/>
            </a:endParaRP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75B90DA-6D07-4E73-849D-42482BF2F3D6}"/>
              </a:ext>
            </a:extLst>
          </p:cNvPr>
          <p:cNvSpPr>
            <a:spLocks noGrp="1" noChangeArrowheads="1"/>
          </p:cNvSpPr>
          <p:nvPr>
            <p:ph type="title"/>
          </p:nvPr>
        </p:nvSpPr>
        <p:spPr>
          <a:xfrm>
            <a:off x="533400" y="152400"/>
            <a:ext cx="7772400" cy="762000"/>
          </a:xfrm>
        </p:spPr>
        <p:txBody>
          <a:bodyPr/>
          <a:lstStyle/>
          <a:p>
            <a:pPr/>
            <a:r>
              <a:rPr lang="en-US" altLang="zh-CN"/>
              <a:t>一些最后想法 [2]</a:t>
            </a:r>
          </a:p>
        </p:txBody>
      </p:sp>
      <p:sp>
        <p:nvSpPr>
          <p:cNvPr id="65539" name="Rectangle 3">
            <a:extLst>
              <a:ext uri="{FF2B5EF4-FFF2-40B4-BE49-F238E27FC236}">
                <a16:creationId xmlns:a16="http://schemas.microsoft.com/office/drawing/2014/main" id="{68E171FF-12B7-463D-B757-CD10CCA91AA3}"/>
              </a:ext>
            </a:extLst>
          </p:cNvPr>
          <p:cNvSpPr>
            <a:spLocks noGrp="1" noChangeArrowheads="1"/>
          </p:cNvSpPr>
          <p:nvPr>
            <p:ph idx="1"/>
          </p:nvPr>
        </p:nvSpPr>
        <p:spPr>
          <a:xfrm>
            <a:off x="838200" y="1600200"/>
            <a:ext cx="9601200" cy="4495800"/>
          </a:xfrm>
        </p:spPr>
        <p:txBody>
          <a:bodyPr/>
          <a:lstStyle/>
          <a:p>
            <a:pPr>
              <a:lnSpc>
                <a:spcPct val="80000"/>
              </a:lnSpc>
            </a:pPr>
            <a:r>
              <a:rPr lang="en-US" altLang="zh-CN" sz="2800"/>
              <a:t>请记住, 框架是针对</a:t>
            </a:r>
            <a:r>
              <a:rPr lang="en-US" altLang="zh-CN" sz="2800" u="sng"/>
              <a:t>特定应用程序域</a:t>
            </a:r>
            <a:r>
              <a:rPr lang="en-US" altLang="zh-CN" sz="2800"/>
              <a:t>并且必须正确设置。</a:t>
            </a:r>
          </a:p>
          <a:p>
            <a:pPr>
              <a:lnSpc>
                <a:spcPct val="80000"/>
              </a:lnSpc>
              <a:buFontTx/>
              <a:buNone/>
            </a:pPr>
            <a:endParaRPr lang="en-US" altLang="zh-CN" sz="2800"/>
          </a:p>
          <a:p>
            <a:pPr>
              <a:lnSpc>
                <a:spcPct val="80000"/>
              </a:lnSpc>
            </a:pPr>
            <a:r>
              <a:rPr lang="en-US" altLang="zh-CN" sz="2800" u="sng"/>
              <a:t>好处包括显著提高开发人员的生产率</a:t>
            </a:r>
            <a:r>
              <a:rPr lang="en-US" altLang="zh-CN" sz="2800"/>
              <a:t>!</a:t>
            </a:r>
          </a:p>
          <a:p>
            <a:pPr>
              <a:lnSpc>
                <a:spcPct val="80000"/>
              </a:lnSpc>
              <a:buFontTx/>
              <a:buNone/>
            </a:pPr>
            <a:endParaRPr lang="en-US" altLang="zh-CN" sz="2800"/>
          </a:p>
          <a:p>
            <a:pPr>
              <a:lnSpc>
                <a:spcPct val="80000"/>
              </a:lnSpc>
            </a:pPr>
            <a:r>
              <a:rPr lang="en-US" altLang="zh-CN" sz="2800"/>
              <a:t>对提高软件重用程度感兴趣的组织</a:t>
            </a:r>
            <a:r>
              <a:rPr lang="en-US" altLang="zh-CN" sz="2800" u="sng"/>
              <a:t>应强调建立框架</a:t>
            </a:r>
            <a:r>
              <a:rPr lang="en-US" altLang="zh-CN" sz="2800"/>
              <a:t>[2]</a:t>
            </a:r>
          </a:p>
        </p:txBody>
      </p:sp>
      <p:sp>
        <p:nvSpPr>
          <p:cNvPr id="65540" name="灯片编号占位符 5">
            <a:extLst>
              <a:ext uri="{FF2B5EF4-FFF2-40B4-BE49-F238E27FC236}">
                <a16:creationId xmlns:a16="http://schemas.microsoft.com/office/drawing/2014/main" id="{2C023DD0-B4F6-428B-8387-E7FC9C5D26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446A3ED0-D77D-47AE-890B-F7AAD8304F76}" type="slidenum">
              <a:rPr lang="en-US" altLang="zh-CN" sz="1200" smtClean="0">
                <a:solidFill>
                  <a:srgbClr val="898989"/>
                </a:solidFill>
                <a:latin typeface="Calibri" panose="020F0502020204030204" pitchFamily="34" charset="0"/>
              </a:rPr>
              <a:pPr fontAlgn="base">
                <a:spcBef>
                  <a:spcPct val="0"/>
                </a:spcBef>
                <a:spcAft>
                  <a:spcPct val="0"/>
                </a:spcAft>
              </a:pPr>
              <a:t>31</a:t>
            </a:fld>
            <a:endParaRPr lang="en-US" altLang="zh-CN" sz="1200">
              <a:solidFill>
                <a:srgbClr val="898989"/>
              </a:solidFill>
              <a:latin typeface="Calibri" panose="020F0502020204030204" pitchFamily="34" charset="0"/>
            </a:endParaRP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5EE0C15-E722-4888-8665-0AC51641F84D}"/>
              </a:ext>
            </a:extLst>
          </p:cNvPr>
          <p:cNvSpPr>
            <a:spLocks noGrp="1" noChangeArrowheads="1"/>
          </p:cNvSpPr>
          <p:nvPr>
            <p:ph type="title"/>
          </p:nvPr>
        </p:nvSpPr>
        <p:spPr>
          <a:xfrm>
            <a:off x="228600" y="76200"/>
            <a:ext cx="11277600" cy="838200"/>
          </a:xfrm>
        </p:spPr>
        <p:txBody>
          <a:bodyPr/>
          <a:lstStyle/>
          <a:p>
            <a:pPr/>
            <a:r>
              <a:rPr lang="en-US" altLang="zh-CN"/>
              <a:t>我们的示例: 对持久对象的需要。</a:t>
            </a:r>
          </a:p>
        </p:txBody>
      </p:sp>
      <p:sp>
        <p:nvSpPr>
          <p:cNvPr id="66563" name="Rectangle 3">
            <a:extLst>
              <a:ext uri="{FF2B5EF4-FFF2-40B4-BE49-F238E27FC236}">
                <a16:creationId xmlns:a16="http://schemas.microsoft.com/office/drawing/2014/main" id="{61C6B13B-81AE-41D1-BAC8-A5AD7719AE14}"/>
              </a:ext>
            </a:extLst>
          </p:cNvPr>
          <p:cNvSpPr>
            <a:spLocks noGrp="1" noChangeArrowheads="1"/>
          </p:cNvSpPr>
          <p:nvPr>
            <p:ph idx="1"/>
          </p:nvPr>
        </p:nvSpPr>
        <p:spPr/>
        <p:txBody>
          <a:bodyPr/>
          <a:lstStyle/>
          <a:p>
            <a:pPr/>
            <a:r>
              <a:rPr lang="en-US" altLang="zh-CN"/>
              <a:t>让我们假设我们的项目数据驻留在关系数据库中。</a:t>
            </a:r>
          </a:p>
          <a:p>
            <a:pPr/>
            <a:r>
              <a:rPr lang="en-US" altLang="zh-CN"/>
              <a:t>此数据必须带入本地内存..。</a:t>
            </a:r>
          </a:p>
        </p:txBody>
      </p:sp>
      <p:sp>
        <p:nvSpPr>
          <p:cNvPr id="66564" name="灯片编号占位符 5">
            <a:extLst>
              <a:ext uri="{FF2B5EF4-FFF2-40B4-BE49-F238E27FC236}">
                <a16:creationId xmlns:a16="http://schemas.microsoft.com/office/drawing/2014/main" id="{A295B04E-8762-46D9-94A6-6CCC263D55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3DF6C251-235C-4A0A-A614-24E801979B83}" type="slidenum">
              <a:rPr lang="en-US" altLang="zh-CN" sz="1200" smtClean="0">
                <a:solidFill>
                  <a:srgbClr val="898989"/>
                </a:solidFill>
                <a:latin typeface="Calibri" panose="020F0502020204030204" pitchFamily="34" charset="0"/>
              </a:rPr>
              <a:pPr fontAlgn="base">
                <a:spcBef>
                  <a:spcPct val="0"/>
                </a:spcBef>
                <a:spcAft>
                  <a:spcPct val="0"/>
                </a:spcAft>
              </a:pPr>
              <a:t>32</a:t>
            </a:fld>
            <a:endParaRPr lang="en-US" altLang="zh-CN" sz="1200">
              <a:solidFill>
                <a:srgbClr val="898989"/>
              </a:solidFill>
              <a:latin typeface="Calibri" panose="020F0502020204030204" pitchFamily="34" charset="0"/>
            </a:endParaRPr>
          </a:p>
        </p:txBody>
      </p:sp>
    </p:spTree>
  </p:cSld>
  <p:clrMapOvr>
    <a:masterClrMapping/>
  </p:clrMapOvr>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D5C5150-72B5-42D5-8203-506480360FE3}"/>
              </a:ext>
            </a:extLst>
          </p:cNvPr>
          <p:cNvSpPr>
            <a:spLocks noGrp="1" noChangeArrowheads="1"/>
          </p:cNvSpPr>
          <p:nvPr>
            <p:ph type="title"/>
          </p:nvPr>
        </p:nvSpPr>
        <p:spPr>
          <a:xfrm>
            <a:off x="228600" y="152400"/>
            <a:ext cx="10210800" cy="838200"/>
          </a:xfrm>
        </p:spPr>
        <p:txBody>
          <a:bodyPr/>
          <a:lstStyle/>
          <a:p>
            <a:pPr/>
            <a:r>
              <a:rPr lang="en-US" altLang="zh-CN"/>
              <a:t>存储机制和持久性对象</a:t>
            </a:r>
          </a:p>
        </p:txBody>
      </p:sp>
      <p:sp>
        <p:nvSpPr>
          <p:cNvPr id="67587" name="Rectangle 3">
            <a:extLst>
              <a:ext uri="{FF2B5EF4-FFF2-40B4-BE49-F238E27FC236}">
                <a16:creationId xmlns:a16="http://schemas.microsoft.com/office/drawing/2014/main" id="{02A0E957-225C-4726-B1F7-049AD2FAB48C}"/>
              </a:ext>
            </a:extLst>
          </p:cNvPr>
          <p:cNvSpPr>
            <a:spLocks noGrp="1" noChangeArrowheads="1"/>
          </p:cNvSpPr>
          <p:nvPr>
            <p:ph idx="1"/>
          </p:nvPr>
        </p:nvSpPr>
        <p:spPr>
          <a:xfrm>
            <a:off x="914400" y="1295400"/>
            <a:ext cx="10439400" cy="4114800"/>
          </a:xfrm>
        </p:spPr>
        <p:txBody>
          <a:bodyPr/>
          <a:lstStyle/>
          <a:p>
            <a:pPr>
              <a:lnSpc>
                <a:spcPct val="90000"/>
              </a:lnSpc>
            </a:pPr>
            <a:r>
              <a:rPr lang="en-US" altLang="zh-CN" sz="2400" u="sng"/>
              <a:t>对象数据库</a:t>
            </a:r>
            <a:r>
              <a:rPr lang="en-US" altLang="zh-CN" sz="2400"/>
              <a:t>:-如果对象数据库用于存储和检索对象, 则不需要附加的自定义或第三方持久性服务。 (主要吸引力)</a:t>
            </a:r>
          </a:p>
          <a:p>
            <a:pPr>
              <a:lnSpc>
                <a:spcPct val="90000"/>
              </a:lnSpc>
              <a:buFontTx/>
              <a:buNone/>
            </a:pPr>
            <a:endParaRPr lang="en-US" altLang="zh-CN" sz="2400"/>
          </a:p>
          <a:p>
            <a:pPr>
              <a:lnSpc>
                <a:spcPct val="90000"/>
              </a:lnSpc>
            </a:pPr>
            <a:r>
              <a:rPr lang="en-US" altLang="zh-CN" sz="2400" u="sng"/>
              <a:t>关系数据库:</a:t>
            </a:r>
            <a:r>
              <a:rPr lang="en-US" altLang="zh-CN" sz="2400"/>
              <a:t>非常普遍。 如果是这样, 我们就有问题, 因为数据的面向记录和面向对象的表示不匹配。</a:t>
            </a:r>
          </a:p>
          <a:p>
            <a:pPr lvl="1">
              <a:lnSpc>
                <a:spcPct val="90000"/>
              </a:lnSpc>
            </a:pPr>
            <a:r>
              <a:rPr lang="en-US" altLang="zh-CN" sz="2000" u="sng"/>
              <a:t>需要一个特殊的 o/r 映射服务。</a:t>
            </a:r>
            <a:endParaRPr lang="en-US" altLang="zh-CN" sz="2000"/>
          </a:p>
          <a:p>
            <a:pPr>
              <a:lnSpc>
                <a:spcPct val="90000"/>
              </a:lnSpc>
            </a:pPr>
            <a:endParaRPr lang="en-US" altLang="zh-CN" sz="2400" u="sng"/>
          </a:p>
          <a:p>
            <a:pPr>
              <a:lnSpc>
                <a:spcPct val="90000"/>
              </a:lnSpc>
            </a:pPr>
            <a:r>
              <a:rPr lang="en-US" altLang="zh-CN" sz="2400" u="sng"/>
              <a:t>其他</a:t>
            </a:r>
            <a:r>
              <a:rPr lang="en-US" altLang="zh-CN" sz="2400"/>
              <a:t>: 数据可能存储在其他存储机制/格式中: 平面文件、XML 结构、Palm OS PDB 文件、分层数据库、.....。</a:t>
            </a:r>
          </a:p>
          <a:p>
            <a:pPr lvl="1">
              <a:lnSpc>
                <a:spcPct val="90000"/>
              </a:lnSpc>
            </a:pPr>
            <a:r>
              <a:rPr lang="en-US" altLang="zh-CN" sz="2000"/>
              <a:t>如果是这样, 我们需要特殊的服务, 以使我们能够使用它们作为对象。</a:t>
            </a:r>
          </a:p>
        </p:txBody>
      </p:sp>
      <p:sp>
        <p:nvSpPr>
          <p:cNvPr id="67588" name="灯片编号占位符 5">
            <a:extLst>
              <a:ext uri="{FF2B5EF4-FFF2-40B4-BE49-F238E27FC236}">
                <a16:creationId xmlns:a16="http://schemas.microsoft.com/office/drawing/2014/main" id="{53DA170B-B167-4BB7-A38B-0F7F8DF883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243FC828-42CC-446F-ADB2-FF98EA1E89AB}" type="slidenum">
              <a:rPr lang="en-US" altLang="zh-CN" sz="1200" smtClean="0">
                <a:solidFill>
                  <a:srgbClr val="898989"/>
                </a:solidFill>
                <a:latin typeface="Calibri" panose="020F0502020204030204" pitchFamily="34" charset="0"/>
              </a:rPr>
              <a:pPr fontAlgn="base">
                <a:spcBef>
                  <a:spcPct val="0"/>
                </a:spcBef>
                <a:spcAft>
                  <a:spcPct val="0"/>
                </a:spcAft>
              </a:pPr>
              <a:t>33</a:t>
            </a:fld>
            <a:endParaRPr lang="en-US" altLang="zh-CN" sz="1200">
              <a:solidFill>
                <a:srgbClr val="898989"/>
              </a:solidFill>
              <a:latin typeface="Calibri" panose="020F0502020204030204" pitchFamily="34" charset="0"/>
            </a:endParaRP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DA65C5D-F45A-4A00-B16F-A48AC14B8152}"/>
              </a:ext>
            </a:extLst>
          </p:cNvPr>
          <p:cNvSpPr>
            <a:spLocks noGrp="1" noChangeArrowheads="1"/>
          </p:cNvSpPr>
          <p:nvPr>
            <p:ph type="title"/>
          </p:nvPr>
        </p:nvSpPr>
        <p:spPr>
          <a:xfrm>
            <a:off x="457200" y="228600"/>
            <a:ext cx="8001000" cy="579438"/>
          </a:xfrm>
        </p:spPr>
        <p:txBody>
          <a:bodyPr/>
          <a:lstStyle/>
          <a:p>
            <a:pPr/>
            <a:r>
              <a:rPr lang="en-US" altLang="zh-CN"/>
              <a:t>一些最后的想法 = 应用程序</a:t>
            </a:r>
          </a:p>
        </p:txBody>
      </p:sp>
      <p:sp>
        <p:nvSpPr>
          <p:cNvPr id="68611" name="Rectangle 3">
            <a:extLst>
              <a:ext uri="{FF2B5EF4-FFF2-40B4-BE49-F238E27FC236}">
                <a16:creationId xmlns:a16="http://schemas.microsoft.com/office/drawing/2014/main" id="{112350A5-6887-4204-884C-401C960A4B14}"/>
              </a:ext>
            </a:extLst>
          </p:cNvPr>
          <p:cNvSpPr>
            <a:spLocks noGrp="1" noChangeArrowheads="1"/>
          </p:cNvSpPr>
          <p:nvPr>
            <p:ph idx="1"/>
          </p:nvPr>
        </p:nvSpPr>
        <p:spPr>
          <a:xfrm>
            <a:off x="838200" y="1295400"/>
            <a:ext cx="10363200" cy="5181600"/>
          </a:xfrm>
        </p:spPr>
        <p:txBody>
          <a:bodyPr/>
          <a:lstStyle/>
          <a:p>
            <a:pPr>
              <a:lnSpc>
                <a:spcPct val="90000"/>
              </a:lnSpc>
            </a:pPr>
            <a:r>
              <a:rPr lang="en-US" altLang="zh-CN" sz="2400"/>
              <a:t>持久性框架-可用于创建持久性服务 (持久性子系统)。</a:t>
            </a:r>
          </a:p>
          <a:p>
            <a:pPr>
              <a:lnSpc>
                <a:spcPct val="90000"/>
              </a:lnSpc>
            </a:pPr>
            <a:r>
              <a:rPr lang="en-US" altLang="zh-CN" sz="2400"/>
              <a:t>考虑一个小的持久性框架 (一个完全吹的一个是相当大的, 远远超出了我们可以做什么在这里或什么是在 [2])</a:t>
            </a:r>
          </a:p>
          <a:p>
            <a:pPr>
              <a:lnSpc>
                <a:spcPct val="90000"/>
              </a:lnSpc>
            </a:pPr>
            <a:r>
              <a:rPr lang="en-US" altLang="zh-CN" sz="2400"/>
              <a:t>该框架应提供如下功能:</a:t>
            </a:r>
          </a:p>
          <a:p>
            <a:pPr lvl="1">
              <a:lnSpc>
                <a:spcPct val="90000"/>
              </a:lnSpc>
            </a:pPr>
            <a:r>
              <a:rPr lang="en-US" altLang="zh-CN" sz="2000"/>
              <a:t>在持久性存储机制中存储和检索对象 (我们已经看到了这一点...)</a:t>
            </a:r>
          </a:p>
          <a:p>
            <a:pPr lvl="1">
              <a:lnSpc>
                <a:spcPct val="90000"/>
              </a:lnSpc>
            </a:pPr>
            <a:r>
              <a:rPr lang="en-US" altLang="zh-CN" sz="2000"/>
              <a:t>提交和回滚事务以及更多..。</a:t>
            </a:r>
          </a:p>
          <a:p>
            <a:pPr>
              <a:lnSpc>
                <a:spcPct val="90000"/>
              </a:lnSpc>
            </a:pPr>
            <a:r>
              <a:rPr lang="en-US" altLang="zh-CN" sz="2400"/>
              <a:t>设计必须是可扩展的, 以支持不同的存储机制和格式, 如 RDBMSs、平面文件中的记录或文件中的 XML</a:t>
            </a:r>
          </a:p>
          <a:p>
            <a:pPr>
              <a:lnSpc>
                <a:spcPct val="90000"/>
              </a:lnSpc>
            </a:pPr>
            <a:r>
              <a:rPr lang="en-US" altLang="zh-CN" sz="2400"/>
              <a:t>这个小框架的发展的充分的治疗发现在 [2] pp 540-564, 但..。</a:t>
            </a:r>
          </a:p>
        </p:txBody>
      </p:sp>
      <p:sp>
        <p:nvSpPr>
          <p:cNvPr id="68612" name="灯片编号占位符 5">
            <a:extLst>
              <a:ext uri="{FF2B5EF4-FFF2-40B4-BE49-F238E27FC236}">
                <a16:creationId xmlns:a16="http://schemas.microsoft.com/office/drawing/2014/main" id="{59EC9979-DD1A-4867-90A6-1DF2740470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EB254ED4-8845-4E40-9AF6-B7B4F412C34B}" type="slidenum">
              <a:rPr lang="en-US" altLang="zh-CN" sz="1200" smtClean="0">
                <a:solidFill>
                  <a:srgbClr val="898989"/>
                </a:solidFill>
                <a:latin typeface="Calibri" panose="020F0502020204030204" pitchFamily="34" charset="0"/>
              </a:rPr>
              <a:pPr fontAlgn="base">
                <a:spcBef>
                  <a:spcPct val="0"/>
                </a:spcBef>
                <a:spcAft>
                  <a:spcPct val="0"/>
                </a:spcAft>
              </a:pPr>
              <a:t>34</a:t>
            </a:fld>
            <a:endParaRPr lang="en-US" altLang="zh-CN" sz="1200">
              <a:solidFill>
                <a:srgbClr val="898989"/>
              </a:solidFill>
              <a:latin typeface="Calibri" panose="020F0502020204030204" pitchFamily="34" charset="0"/>
            </a:endParaRPr>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2C7ED4F-5822-4B1B-967E-E44EC988BF9C}"/>
              </a:ext>
            </a:extLst>
          </p:cNvPr>
          <p:cNvSpPr>
            <a:spLocks noGrp="1" noChangeArrowheads="1"/>
          </p:cNvSpPr>
          <p:nvPr>
            <p:ph type="title"/>
          </p:nvPr>
        </p:nvSpPr>
        <p:spPr>
          <a:xfrm>
            <a:off x="527050" y="-26988"/>
            <a:ext cx="10464800" cy="1143001"/>
          </a:xfrm>
        </p:spPr>
        <p:txBody>
          <a:bodyPr/>
          <a:lstStyle/>
          <a:p>
            <a:endParaRPr lang="zh-CN" altLang="zh-CN"/>
          </a:p>
        </p:txBody>
      </p:sp>
      <p:sp>
        <p:nvSpPr>
          <p:cNvPr id="69635" name="Rectangle 3">
            <a:extLst>
              <a:ext uri="{FF2B5EF4-FFF2-40B4-BE49-F238E27FC236}">
                <a16:creationId xmlns:a16="http://schemas.microsoft.com/office/drawing/2014/main" id="{8FF809D3-27B5-430D-843D-D95B92AE383C}"/>
              </a:ext>
            </a:extLst>
          </p:cNvPr>
          <p:cNvSpPr>
            <a:spLocks noGrp="1" noChangeArrowheads="1"/>
          </p:cNvSpPr>
          <p:nvPr>
            <p:ph idx="1"/>
          </p:nvPr>
        </p:nvSpPr>
        <p:spPr>
          <a:xfrm>
            <a:off x="838200" y="1981200"/>
            <a:ext cx="9829800" cy="4114800"/>
          </a:xfrm>
        </p:spPr>
        <p:txBody>
          <a:bodyPr/>
          <a:lstStyle/>
          <a:p>
            <a:pPr>
              <a:lnSpc>
                <a:spcPct val="90000"/>
              </a:lnSpc>
            </a:pPr>
            <a:r>
              <a:rPr lang="en-US" altLang="zh-CN" sz="2800"/>
              <a:t>仍然是一个巨大的事业。</a:t>
            </a:r>
          </a:p>
          <a:p>
            <a:pPr>
              <a:lnSpc>
                <a:spcPct val="90000"/>
              </a:lnSpc>
            </a:pPr>
            <a:r>
              <a:rPr lang="en-US" altLang="zh-CN" sz="2800"/>
              <a:t>许多点只被掩盖了 [2] 甚而在24页文本以后..。</a:t>
            </a:r>
          </a:p>
          <a:p>
            <a:pPr lvl="2">
              <a:lnSpc>
                <a:spcPct val="90000"/>
              </a:lnSpc>
            </a:pPr>
            <a:r>
              <a:rPr lang="en-US" altLang="zh-CN" sz="2000"/>
              <a:t>Dematerializating 对象</a:t>
            </a:r>
          </a:p>
          <a:p>
            <a:pPr lvl="2">
              <a:lnSpc>
                <a:spcPct val="90000"/>
              </a:lnSpc>
            </a:pPr>
            <a:r>
              <a:rPr lang="en-US" altLang="zh-CN" sz="2000"/>
              <a:t>集合的物化与非物质化</a:t>
            </a:r>
          </a:p>
          <a:p>
            <a:pPr lvl="2">
              <a:lnSpc>
                <a:spcPct val="90000"/>
              </a:lnSpc>
            </a:pPr>
            <a:r>
              <a:rPr lang="en-US" altLang="zh-CN" sz="2000"/>
              <a:t>对对象组的查询</a:t>
            </a:r>
          </a:p>
          <a:p>
            <a:pPr lvl="2">
              <a:lnSpc>
                <a:spcPct val="90000"/>
              </a:lnSpc>
            </a:pPr>
            <a:r>
              <a:rPr lang="en-US" altLang="zh-CN" sz="2000"/>
              <a:t>彻底的事务处理</a:t>
            </a:r>
          </a:p>
          <a:p>
            <a:pPr lvl="2">
              <a:lnSpc>
                <a:spcPct val="90000"/>
              </a:lnSpc>
            </a:pPr>
            <a:r>
              <a:rPr lang="en-US" altLang="zh-CN" sz="2000"/>
              <a:t>数据库操作失败时的错误处理</a:t>
            </a:r>
          </a:p>
          <a:p>
            <a:pPr lvl="2">
              <a:lnSpc>
                <a:spcPct val="90000"/>
              </a:lnSpc>
            </a:pPr>
            <a:r>
              <a:rPr lang="en-US" altLang="zh-CN" sz="2000"/>
              <a:t>多用户访问和锁定策略</a:t>
            </a:r>
          </a:p>
          <a:p>
            <a:pPr lvl="2">
              <a:lnSpc>
                <a:spcPct val="90000"/>
              </a:lnSpc>
            </a:pPr>
            <a:r>
              <a:rPr lang="en-US" altLang="zh-CN" sz="2000"/>
              <a:t>安全–控制对数据库的访问</a:t>
            </a:r>
          </a:p>
        </p:txBody>
      </p:sp>
      <p:sp>
        <p:nvSpPr>
          <p:cNvPr id="69636" name="灯片编号占位符 5">
            <a:extLst>
              <a:ext uri="{FF2B5EF4-FFF2-40B4-BE49-F238E27FC236}">
                <a16:creationId xmlns:a16="http://schemas.microsoft.com/office/drawing/2014/main" id="{21EAB2FE-428F-4BBF-8066-E5204E36D1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8820B8AB-B7F7-4D5C-8218-66D7D0C21A75}" type="slidenum">
              <a:rPr lang="en-US" altLang="zh-CN" sz="1200" smtClean="0">
                <a:solidFill>
                  <a:srgbClr val="898989"/>
                </a:solidFill>
                <a:latin typeface="Calibri" panose="020F0502020204030204" pitchFamily="34" charset="0"/>
              </a:rPr>
              <a:pPr fontAlgn="base">
                <a:spcBef>
                  <a:spcPct val="0"/>
                </a:spcBef>
                <a:spcAft>
                  <a:spcPct val="0"/>
                </a:spcAft>
              </a:pPr>
              <a:t>35</a:t>
            </a:fld>
            <a:endParaRPr lang="en-US" altLang="zh-CN" sz="1200">
              <a:solidFill>
                <a:srgbClr val="898989"/>
              </a:solidFill>
              <a:latin typeface="Calibri" panose="020F0502020204030204" pitchFamily="34" charset="0"/>
            </a:endParaRPr>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52BD92A-3DA0-47E9-894D-0011FC6FDD51}"/>
              </a:ext>
            </a:extLst>
          </p:cNvPr>
          <p:cNvSpPr>
            <a:spLocks noGrp="1" noChangeArrowheads="1"/>
          </p:cNvSpPr>
          <p:nvPr>
            <p:ph type="title"/>
          </p:nvPr>
        </p:nvSpPr>
        <p:spPr>
          <a:xfrm>
            <a:off x="76200" y="76200"/>
            <a:ext cx="12496800" cy="946150"/>
          </a:xfrm>
        </p:spPr>
        <p:txBody>
          <a:bodyPr/>
          <a:lstStyle/>
          <a:p>
            <a:pPr/>
            <a:r>
              <a:rPr lang="en-US" altLang="zh-CN" sz="3200"/>
              <a:t>解决方案: 从持久性框架中持续的子系统 (服务)。</a:t>
            </a:r>
          </a:p>
        </p:txBody>
      </p:sp>
      <p:sp>
        <p:nvSpPr>
          <p:cNvPr id="70659" name="Rectangle 3">
            <a:extLst>
              <a:ext uri="{FF2B5EF4-FFF2-40B4-BE49-F238E27FC236}">
                <a16:creationId xmlns:a16="http://schemas.microsoft.com/office/drawing/2014/main" id="{B0A82E83-10A7-4DC5-B20A-F4E122B3FCC6}"/>
              </a:ext>
            </a:extLst>
          </p:cNvPr>
          <p:cNvSpPr>
            <a:spLocks noGrp="1" noChangeArrowheads="1"/>
          </p:cNvSpPr>
          <p:nvPr>
            <p:ph idx="1"/>
          </p:nvPr>
        </p:nvSpPr>
        <p:spPr>
          <a:xfrm>
            <a:off x="457200" y="1447800"/>
            <a:ext cx="10972800" cy="4953000"/>
          </a:xfrm>
        </p:spPr>
        <p:txBody>
          <a:bodyPr/>
          <a:lstStyle/>
          <a:p>
            <a:pPr>
              <a:lnSpc>
                <a:spcPct val="90000"/>
              </a:lnSpc>
            </a:pPr>
            <a:r>
              <a:rPr lang="en-US" altLang="zh-CN" sz="2800"/>
              <a:t>所以, a '</a:t>
            </a:r>
            <a:r>
              <a:rPr lang="en-US" altLang="zh-CN" sz="2800" u="sng"/>
              <a:t>持久框架 "</a:t>
            </a:r>
            <a:r>
              <a:rPr lang="en-US" altLang="zh-CN" sz="2800"/>
              <a:t>必须是一种通用、可重用且可扩展的类型集, 提供支持持久性对象的功能。(注意申请范围...)</a:t>
            </a:r>
          </a:p>
          <a:p>
            <a:pPr>
              <a:lnSpc>
                <a:spcPct val="90000"/>
              </a:lnSpc>
            </a:pPr>
            <a:r>
              <a:rPr lang="en-US" altLang="zh-CN" sz="2800"/>
              <a:t>的</a:t>
            </a:r>
            <a:r>
              <a:rPr lang="en-US" altLang="zh-CN" sz="2800" u="sng"/>
              <a:t>持久性服务</a:t>
            </a:r>
            <a:r>
              <a:rPr lang="en-US" altLang="zh-CN" sz="2800"/>
              <a:t>(或子系统) 实际上提供的服务, 这将创建一个</a:t>
            </a:r>
            <a:r>
              <a:rPr lang="en-US" altLang="zh-CN" sz="2800" u="sng"/>
              <a:t>持久性框架。</a:t>
            </a:r>
          </a:p>
          <a:p>
            <a:pPr lvl="1">
              <a:lnSpc>
                <a:spcPct val="90000"/>
              </a:lnSpc>
            </a:pPr>
            <a:r>
              <a:rPr lang="en-US" altLang="zh-CN" sz="2400" u="sng"/>
              <a:t>在我们的背景下</a:t>
            </a:r>
            <a:r>
              <a:rPr lang="en-US" altLang="zh-CN" sz="2400"/>
              <a:t>, 我们的持久性服务也可能被称作 o/r 映射服务。 (通常在技术服务层中找到...)</a:t>
            </a:r>
            <a:endParaRPr lang="en-US" altLang="zh-CN" sz="2400" u="sng"/>
          </a:p>
        </p:txBody>
      </p:sp>
      <p:sp>
        <p:nvSpPr>
          <p:cNvPr id="70660" name="灯片编号占位符 5">
            <a:extLst>
              <a:ext uri="{FF2B5EF4-FFF2-40B4-BE49-F238E27FC236}">
                <a16:creationId xmlns:a16="http://schemas.microsoft.com/office/drawing/2014/main" id="{21E2EC90-6332-4DE4-B418-4AFC190BC1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6122F27F-93E2-44E1-B95F-B852CFA655A2}" type="slidenum">
              <a:rPr lang="en-US" altLang="zh-CN" sz="1200" smtClean="0">
                <a:solidFill>
                  <a:srgbClr val="898989"/>
                </a:solidFill>
                <a:latin typeface="Calibri" panose="020F0502020204030204" pitchFamily="34" charset="0"/>
              </a:rPr>
              <a:pPr fontAlgn="base">
                <a:spcBef>
                  <a:spcPct val="0"/>
                </a:spcBef>
                <a:spcAft>
                  <a:spcPct val="0"/>
                </a:spcAft>
              </a:pPr>
              <a:t>36</a:t>
            </a:fld>
            <a:endParaRPr lang="en-US" altLang="zh-CN" sz="1200">
              <a:solidFill>
                <a:srgbClr val="898989"/>
              </a:solidFill>
              <a:latin typeface="Calibri" panose="020F0502020204030204" pitchFamily="34" charset="0"/>
            </a:endParaRPr>
          </a:p>
        </p:txBody>
      </p:sp>
    </p:spTree>
  </p:cSld>
  <p:clrMapOvr>
    <a:masterClrMapping/>
  </p:clrMapOvr>
</p:sld>
</file>

<file path=ppt/slides/slide3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0">
            <a:extLst>
              <a:ext uri="{FF2B5EF4-FFF2-40B4-BE49-F238E27FC236}">
                <a16:creationId xmlns:a16="http://schemas.microsoft.com/office/drawing/2014/main" id="{D0E1B5EA-FF5A-4251-8CFE-1672832DC7D5}"/>
              </a:ext>
            </a:extLst>
          </p:cNvPr>
          <p:cNvSpPr>
            <a:spLocks noGrp="1"/>
          </p:cNvSpPr>
          <p:nvPr>
            <p:ph type="title"/>
          </p:nvPr>
        </p:nvSpPr>
        <p:spPr>
          <a:xfrm>
            <a:off x="533400" y="3124200"/>
            <a:ext cx="10972800" cy="1362075"/>
          </a:xfrm>
        </p:spPr>
        <p:txBody>
          <a:bodyPr/>
          <a:lstStyle/>
          <a:p>
            <a:pPr algn="ctr" eaLnBrk="1" hangingPunct="1">
              <a:buFont typeface="Wingdings" panose="05000000000000000000" pitchFamily="2" charset="2"/>
              <a:buNone/>
            </a:pPr>
            <a:r>
              <a:rPr lang="en-US" altLang="zh-CN" sz="8000"/>
              <a:t>使用 J2EE 技术创建体系结构</a:t>
            </a:r>
            <a:endParaRPr lang="en-US" altLang="zh-CN"/>
          </a:p>
        </p:txBody>
      </p:sp>
    </p:spTree>
  </p:cSld>
  <p:clrMapOvr>
    <a:masterClrMapping/>
  </p:clrMapOvr>
  <p:transition spd="slow">
    <p:fade/>
  </p:transition>
</p:sld>
</file>

<file path=ppt/slides/slide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extLst>
              <a:ext uri="{FF2B5EF4-FFF2-40B4-BE49-F238E27FC236}">
                <a16:creationId xmlns:a16="http://schemas.microsoft.com/office/drawing/2014/main" id="{3D4715C7-2CFC-4DFF-B10B-A8B13A94DE19}"/>
              </a:ext>
            </a:extLst>
          </p:cNvPr>
          <p:cNvSpPr>
            <a:spLocks noGrp="1" noChangeArrowheads="1"/>
          </p:cNvSpPr>
          <p:nvPr>
            <p:ph type="title"/>
          </p:nvPr>
        </p:nvSpPr>
        <p:spPr>
          <a:xfrm>
            <a:off x="685800" y="-14288"/>
            <a:ext cx="7848600" cy="1143001"/>
          </a:xfrm>
        </p:spPr>
        <p:txBody>
          <a:bodyPr/>
          <a:lstStyle/>
          <a:p>
            <a:pPr eaLnBrk="1" hangingPunct="1"/>
            <a:r>
              <a:rPr lang="en-US" altLang="zh-CN"/>
              <a:t>什么是 J2EE 技术？</a:t>
            </a:r>
          </a:p>
        </p:txBody>
      </p:sp>
      <p:sp>
        <p:nvSpPr>
          <p:cNvPr id="73731" name="Rectangle 3">
            <a:extLst>
              <a:ext uri="{FF2B5EF4-FFF2-40B4-BE49-F238E27FC236}">
                <a16:creationId xmlns:a16="http://schemas.microsoft.com/office/drawing/2014/main" id="{D72C93AA-AC49-4330-966C-EBFBD1F87494}"/>
              </a:ext>
            </a:extLst>
          </p:cNvPr>
          <p:cNvSpPr>
            <a:spLocks noGrp="1" noChangeArrowheads="1"/>
          </p:cNvSpPr>
          <p:nvPr>
            <p:ph idx="1"/>
          </p:nvPr>
        </p:nvSpPr>
        <p:spPr>
          <a:xfrm>
            <a:off x="2362200" y="1844675"/>
            <a:ext cx="7693025" cy="504825"/>
          </a:xfrm>
        </p:spPr>
        <p:txBody>
          <a:bodyPr/>
          <a:lstStyle/>
          <a:p>
            <a:pPr eaLnBrk="1" hangingPunct="1">
              <a:lnSpc>
                <a:spcPct val="90000"/>
              </a:lnSpc>
            </a:pPr>
            <a:r>
              <a:rPr lang="en-US" altLang="zh-CN"/>
              <a:t>不仅仅是一组 api。</a:t>
            </a:r>
          </a:p>
        </p:txBody>
      </p:sp>
      <p:pic>
        <p:nvPicPr>
          <p:cNvPr id="73732" name="Picture 4">
            <a:extLst>
              <a:ext uri="{FF2B5EF4-FFF2-40B4-BE49-F238E27FC236}">
                <a16:creationId xmlns:a16="http://schemas.microsoft.com/office/drawing/2014/main" id="{EE4B1D9A-B060-4DDD-845B-2DDE86E0C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809875"/>
            <a:ext cx="8150225"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3" name="灯片编号占位符 1">
            <a:extLst>
              <a:ext uri="{FF2B5EF4-FFF2-40B4-BE49-F238E27FC236}">
                <a16:creationId xmlns:a16="http://schemas.microsoft.com/office/drawing/2014/main" id="{FC22A4FD-17FD-4F70-AE29-479EE116FA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9F6077B2-302B-422E-A971-99D819A79AA0}" type="slidenum">
              <a:rPr lang="zh-CN" altLang="en-US" sz="1200" smtClean="0">
                <a:solidFill>
                  <a:srgbClr val="898989"/>
                </a:solidFill>
              </a:rPr>
              <a:pPr fontAlgn="base">
                <a:spcBef>
                  <a:spcPct val="0"/>
                </a:spcBef>
                <a:spcAft>
                  <a:spcPct val="0"/>
                </a:spcAft>
                <a:buFontTx/>
                <a:buNone/>
              </a:pPr>
              <a:t>38</a:t>
            </a:fld>
            <a:endParaRPr lang="zh-CN" altLang="en-US" sz="1200">
              <a:solidFill>
                <a:srgbClr val="898989"/>
              </a:solidFill>
            </a:endParaRPr>
          </a:p>
        </p:txBody>
      </p:sp>
    </p:spTree>
  </p:cSld>
  <p:clrMapOvr>
    <a:masterClrMapping/>
  </p:clrMapOvr>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a:extLst>
              <a:ext uri="{FF2B5EF4-FFF2-40B4-BE49-F238E27FC236}">
                <a16:creationId xmlns:a16="http://schemas.microsoft.com/office/drawing/2014/main" id="{6AF17DD9-253A-4B6F-9CB3-B551C5BDAB1B}"/>
              </a:ext>
            </a:extLst>
          </p:cNvPr>
          <p:cNvSpPr>
            <a:spLocks noGrp="1" noChangeArrowheads="1"/>
          </p:cNvSpPr>
          <p:nvPr>
            <p:ph type="title"/>
          </p:nvPr>
        </p:nvSpPr>
        <p:spPr>
          <a:xfrm>
            <a:off x="881063" y="0"/>
            <a:ext cx="7848600" cy="1143000"/>
          </a:xfrm>
        </p:spPr>
        <p:txBody>
          <a:bodyPr/>
          <a:lstStyle/>
          <a:p>
            <a:pPr eaLnBrk="1" hangingPunct="1"/>
            <a:r>
              <a:rPr lang="en-US" altLang="zh-CN"/>
              <a:t>什么是 J2EE 技术？</a:t>
            </a:r>
          </a:p>
        </p:txBody>
      </p:sp>
      <p:sp>
        <p:nvSpPr>
          <p:cNvPr id="75779" name="Rectangle 3">
            <a:extLst>
              <a:ext uri="{FF2B5EF4-FFF2-40B4-BE49-F238E27FC236}">
                <a16:creationId xmlns:a16="http://schemas.microsoft.com/office/drawing/2014/main" id="{05625C1F-0ED2-44F8-9615-C3BE283B76C6}"/>
              </a:ext>
            </a:extLst>
          </p:cNvPr>
          <p:cNvSpPr>
            <a:spLocks noGrp="1" noChangeArrowheads="1"/>
          </p:cNvSpPr>
          <p:nvPr>
            <p:ph idx="1"/>
          </p:nvPr>
        </p:nvSpPr>
        <p:spPr/>
        <p:txBody>
          <a:bodyPr/>
          <a:lstStyle/>
          <a:p>
            <a:pPr eaLnBrk="1" hangingPunct="1"/>
            <a:r>
              <a:rPr lang="en-US" altLang="zh-CN"/>
              <a:t>组件：</a:t>
            </a:r>
          </a:p>
          <a:p>
            <a:pPr lvl="1" eaLnBrk="1" hangingPunct="1"/>
            <a:r>
              <a:rPr lang="en-US" altLang="zh-CN"/>
              <a:t>应用程序客户端</a:t>
            </a:r>
          </a:p>
          <a:p>
            <a:pPr lvl="1" eaLnBrk="1" hangingPunct="1"/>
            <a:r>
              <a:rPr lang="en-US" altLang="zh-CN"/>
              <a:t>Applet</a:t>
            </a:r>
          </a:p>
          <a:p>
            <a:pPr lvl="1" eaLnBrk="1" hangingPunct="1"/>
            <a:r>
              <a:rPr lang="en-US" altLang="zh-CN"/>
              <a:t>Web 组件</a:t>
            </a:r>
          </a:p>
          <a:p>
            <a:pPr lvl="1" eaLnBrk="1" hangingPunct="1"/>
            <a:r>
              <a:rPr lang="en-US" altLang="zh-CN"/>
              <a:t>业务组件</a:t>
            </a:r>
          </a:p>
          <a:p>
            <a:pPr eaLnBrk="1" hangingPunct="1"/>
            <a:r>
              <a:rPr lang="en-US" altLang="zh-CN"/>
              <a:t>容器：</a:t>
            </a:r>
          </a:p>
          <a:p>
            <a:pPr lvl="1" eaLnBrk="1" hangingPunct="1"/>
            <a:r>
              <a:rPr lang="en-US" altLang="zh-CN"/>
              <a:t>管理业务组件的生命周期</a:t>
            </a:r>
          </a:p>
          <a:p>
            <a:pPr lvl="1" eaLnBrk="1" hangingPunct="1"/>
            <a:r>
              <a:rPr lang="en-US" altLang="zh-CN"/>
              <a:t>提供 J2EE api 的联合视图</a:t>
            </a:r>
          </a:p>
          <a:p>
            <a:pPr lvl="1" eaLnBrk="1" hangingPunct="1"/>
            <a:r>
              <a:rPr lang="en-US" altLang="zh-CN"/>
              <a:t>为组件提供运行时支持</a:t>
            </a:r>
          </a:p>
        </p:txBody>
      </p:sp>
      <p:pic>
        <p:nvPicPr>
          <p:cNvPr id="75780" name="Picture 4">
            <a:extLst>
              <a:ext uri="{FF2B5EF4-FFF2-40B4-BE49-F238E27FC236}">
                <a16:creationId xmlns:a16="http://schemas.microsoft.com/office/drawing/2014/main" id="{1044C286-BBE5-4770-83F6-BF377CCB7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16113"/>
            <a:ext cx="4346575"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1" name="灯片编号占位符 1">
            <a:extLst>
              <a:ext uri="{FF2B5EF4-FFF2-40B4-BE49-F238E27FC236}">
                <a16:creationId xmlns:a16="http://schemas.microsoft.com/office/drawing/2014/main" id="{59B2E95C-F0B1-47A5-B1B5-23E6978A5B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5EEC35B-4CF7-45DC-A756-47D9BC3FD713}" type="slidenum">
              <a:rPr lang="zh-CN" altLang="en-US" sz="1200" smtClean="0">
                <a:solidFill>
                  <a:srgbClr val="898989"/>
                </a:solidFill>
              </a:rPr>
              <a:pPr fontAlgn="base">
                <a:spcBef>
                  <a:spcPct val="0"/>
                </a:spcBef>
                <a:spcAft>
                  <a:spcPct val="0"/>
                </a:spcAft>
                <a:buFontTx/>
                <a:buNone/>
              </a:pPr>
              <a:t>39</a:t>
            </a:fld>
            <a:endParaRPr lang="zh-CN" altLang="en-US" sz="1200">
              <a:solidFill>
                <a:srgbClr val="898989"/>
              </a:solidFill>
            </a:endParaRP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489364B1-FEF3-4F21-96D3-2D115F6CE6D6}"/>
              </a:ext>
            </a:extLst>
          </p:cNvPr>
          <p:cNvSpPr>
            <a:spLocks noGrp="1" noChangeArrowheads="1"/>
          </p:cNvSpPr>
          <p:nvPr>
            <p:ph type="title"/>
          </p:nvPr>
        </p:nvSpPr>
        <p:spPr>
          <a:xfrm>
            <a:off x="609600" y="152400"/>
            <a:ext cx="7772400" cy="762000"/>
          </a:xfrm>
        </p:spPr>
        <p:txBody>
          <a:bodyPr/>
          <a:lstStyle/>
          <a:p>
            <a:pPr/>
            <a:r>
              <a:rPr lang="en-US" altLang="zh-CN"/>
              <a:t>方法</a:t>
            </a:r>
          </a:p>
        </p:txBody>
      </p:sp>
      <p:sp>
        <p:nvSpPr>
          <p:cNvPr id="7171" name="Rectangle 1027">
            <a:extLst>
              <a:ext uri="{FF2B5EF4-FFF2-40B4-BE49-F238E27FC236}">
                <a16:creationId xmlns:a16="http://schemas.microsoft.com/office/drawing/2014/main" id="{3BF6468E-BA42-4454-837F-AB769AB15C5C}"/>
              </a:ext>
            </a:extLst>
          </p:cNvPr>
          <p:cNvSpPr>
            <a:spLocks noGrp="1" noChangeArrowheads="1"/>
          </p:cNvSpPr>
          <p:nvPr>
            <p:ph idx="1"/>
          </p:nvPr>
        </p:nvSpPr>
        <p:spPr>
          <a:xfrm>
            <a:off x="990600" y="1676400"/>
            <a:ext cx="9906000" cy="4114800"/>
          </a:xfrm>
        </p:spPr>
        <p:txBody>
          <a:bodyPr>
            <a:normAutofit fontScale="92500" lnSpcReduction="10000"/>
          </a:bodyPr>
          <a:lstStyle/>
          <a:p>
            <a:pPr>
              <a:lnSpc>
                <a:spcPct val="90000"/>
              </a:lnSpc>
              <a:defRPr/>
            </a:pPr>
            <a:r>
              <a:rPr lang="en-US" altLang="zh-CN" sz="2800" dirty="0"/>
              <a:t>收集材料从</a:t>
            </a:r>
          </a:p>
          <a:p>
            <a:pPr lvl="1">
              <a:lnSpc>
                <a:spcPct val="90000"/>
              </a:lnSpc>
              <a:defRPr/>
            </a:pPr>
            <a:r>
              <a:rPr lang="en-US" altLang="zh-CN" sz="2400" dirty="0"/>
              <a:t>[1] 设计模式–</a:t>
            </a:r>
            <a:r>
              <a:rPr lang="en-US" altLang="zh-CN" sz="2400" u="sng" dirty="0"/>
              <a:t>可重用面向对象软件的元素</a:t>
            </a:r>
            <a:r>
              <a:rPr lang="en-US" altLang="zh-CN" sz="2400" dirty="0"/>
              <a:t>伽玛, 掌舵, 约翰逊和</a:t>
            </a:r>
            <a:r>
              <a:rPr lang="en-US" altLang="zh-CN" sz="2400" dirty="0" err="1"/>
              <a:t>Vlissides</a:t>
            </a:r>
            <a:r>
              <a:rPr lang="en-US" altLang="zh-CN" sz="2400" dirty="0"/>
              <a:t>(</a:t>
            </a:r>
            <a:r>
              <a:rPr lang="en-US" altLang="zh-CN" sz="2400" dirty="0" err="1"/>
              <a:t>Gof</a:t>
            </a:r>
            <a:r>
              <a:rPr lang="en-US" altLang="zh-CN" sz="2400" dirty="0"/>
              <a:t>), 并</a:t>
            </a:r>
          </a:p>
          <a:p>
            <a:pPr lvl="1">
              <a:lnSpc>
                <a:spcPct val="90000"/>
              </a:lnSpc>
              <a:defRPr/>
            </a:pPr>
            <a:r>
              <a:rPr lang="en-US" altLang="zh-CN" sz="2400" dirty="0"/>
              <a:t>[2], 由克雷格</a:t>
            </a:r>
            <a:r>
              <a:rPr lang="en-US" altLang="zh-CN" sz="2400" dirty="0" err="1"/>
              <a:t>侯珀</a:t>
            </a:r>
            <a:r>
              <a:rPr lang="en-US" altLang="zh-CN" sz="2400" dirty="0"/>
              <a:t>.</a:t>
            </a:r>
          </a:p>
          <a:p>
            <a:pPr lvl="1">
              <a:lnSpc>
                <a:spcPct val="90000"/>
              </a:lnSpc>
              <a:defRPr/>
            </a:pPr>
            <a:r>
              <a:rPr lang="en-US" altLang="zh-CN" sz="2400" dirty="0"/>
              <a:t>两个非常广泛认可的来源..。</a:t>
            </a:r>
          </a:p>
          <a:p>
            <a:pPr lvl="1">
              <a:lnSpc>
                <a:spcPct val="90000"/>
              </a:lnSpc>
              <a:defRPr/>
            </a:pPr>
            <a:r>
              <a:rPr lang="en-US" altLang="zh-CN" sz="2400" dirty="0"/>
              <a:t>[3] 一些伟大的幻灯片或词从队4的展示</a:t>
            </a:r>
            <a:r>
              <a:rPr lang="en-US" altLang="zh-CN" sz="2600" dirty="0"/>
              <a:t>补充</a:t>
            </a:r>
            <a:r>
              <a:rPr lang="en-US" altLang="zh-CN" sz="2400" dirty="0"/>
              <a:t>通过电子邮件/帮助从肯</a:t>
            </a:r>
            <a:r>
              <a:rPr lang="en-US" altLang="zh-CN" sz="2400" dirty="0" err="1"/>
              <a:t>贝德威尔</a:t>
            </a:r>
            <a:endParaRPr lang="en-US" altLang="zh-CN" sz="2400" dirty="0"/>
          </a:p>
          <a:p>
            <a:pPr lvl="1">
              <a:lnSpc>
                <a:spcPct val="90000"/>
              </a:lnSpc>
              <a:defRPr/>
            </a:pPr>
            <a:r>
              <a:rPr lang="en-US" altLang="zh-CN" sz="2400" dirty="0"/>
              <a:t>将采取的</a:t>
            </a:r>
            <a:r>
              <a:rPr lang="en-US" altLang="zh-CN" sz="2400" dirty="0" err="1"/>
              <a:t>GoF 的</a:t>
            </a:r>
            <a:r>
              <a:rPr lang="en-US" altLang="zh-CN" sz="2400" dirty="0"/>
              <a:t>书首先跟随了</a:t>
            </a:r>
            <a:r>
              <a:rPr lang="en-US" altLang="zh-CN" sz="2400" dirty="0" err="1"/>
              <a:t>侯珀的</a:t>
            </a:r>
            <a:r>
              <a:rPr lang="en-US" altLang="zh-CN" sz="2400" dirty="0"/>
              <a:t>材料-散置与 [3]。</a:t>
            </a:r>
          </a:p>
          <a:p>
            <a:pPr lvl="1">
              <a:lnSpc>
                <a:spcPct val="90000"/>
              </a:lnSpc>
              <a:defRPr/>
            </a:pPr>
            <a:r>
              <a:rPr lang="en-US" altLang="zh-CN" sz="2400" dirty="0"/>
              <a:t>强调 "原则"。</a:t>
            </a:r>
          </a:p>
          <a:p>
            <a:pPr lvl="1">
              <a:lnSpc>
                <a:spcPct val="90000"/>
              </a:lnSpc>
              <a:defRPr/>
            </a:pPr>
            <a:r>
              <a:rPr lang="en-US" altLang="zh-CN" sz="2400" dirty="0"/>
              <a:t>请注意, 间接费用中的文本几乎逐字地来自这些来源。</a:t>
            </a:r>
          </a:p>
        </p:txBody>
      </p:sp>
      <p:sp>
        <p:nvSpPr>
          <p:cNvPr id="36868" name="灯片编号占位符 5">
            <a:extLst>
              <a:ext uri="{FF2B5EF4-FFF2-40B4-BE49-F238E27FC236}">
                <a16:creationId xmlns:a16="http://schemas.microsoft.com/office/drawing/2014/main" id="{C7BAE3FF-DF07-4DE8-BED2-EB5CBB103F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D8F5F0B2-44BE-4238-8404-59789CC0A27D}" type="slidenum">
              <a:rPr lang="en-US" altLang="zh-CN" sz="1200" smtClean="0">
                <a:solidFill>
                  <a:srgbClr val="898989"/>
                </a:solidFill>
                <a:latin typeface="Calibri" panose="020F0502020204030204" pitchFamily="34" charset="0"/>
              </a:rPr>
              <a:pPr fontAlgn="base">
                <a:spcBef>
                  <a:spcPct val="0"/>
                </a:spcBef>
                <a:spcAft>
                  <a:spcPct val="0"/>
                </a:spcAft>
              </a:pPr>
              <a:t>4</a:t>
            </a:fld>
            <a:endParaRPr lang="en-US" altLang="zh-CN" sz="1200">
              <a:solidFill>
                <a:srgbClr val="898989"/>
              </a:solidFill>
              <a:latin typeface="Calibri" panose="020F0502020204030204" pitchFamily="34" charset="0"/>
            </a:endParaRPr>
          </a:p>
        </p:txBody>
      </p:sp>
    </p:spTree>
  </p:cSld>
  <p:clrMapOvr>
    <a:masterClrMapping/>
  </p:clrMapOvr>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a:extLst>
              <a:ext uri="{FF2B5EF4-FFF2-40B4-BE49-F238E27FC236}">
                <a16:creationId xmlns:a16="http://schemas.microsoft.com/office/drawing/2014/main" id="{89B59176-59A3-45F2-B12E-6C8A98D0E706}"/>
              </a:ext>
            </a:extLst>
          </p:cNvPr>
          <p:cNvSpPr>
            <a:spLocks noGrp="1" noChangeArrowheads="1"/>
          </p:cNvSpPr>
          <p:nvPr>
            <p:ph type="title"/>
          </p:nvPr>
        </p:nvSpPr>
        <p:spPr>
          <a:xfrm>
            <a:off x="533400" y="0"/>
            <a:ext cx="7848600" cy="1143000"/>
          </a:xfrm>
        </p:spPr>
        <p:txBody>
          <a:bodyPr/>
          <a:lstStyle/>
          <a:p>
            <a:pPr eaLnBrk="1" hangingPunct="1"/>
            <a:r>
              <a:rPr lang="en-US" altLang="zh-CN"/>
              <a:t>什么是 J2EE 技术？</a:t>
            </a:r>
          </a:p>
        </p:txBody>
      </p:sp>
      <p:pic>
        <p:nvPicPr>
          <p:cNvPr id="77827" name="Picture 4">
            <a:extLst>
              <a:ext uri="{FF2B5EF4-FFF2-40B4-BE49-F238E27FC236}">
                <a16:creationId xmlns:a16="http://schemas.microsoft.com/office/drawing/2014/main" id="{929AD2D2-DDED-4FFF-B252-A2FFB21AF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888" y="1184275"/>
            <a:ext cx="75311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8" name="灯片编号占位符 1">
            <a:extLst>
              <a:ext uri="{FF2B5EF4-FFF2-40B4-BE49-F238E27FC236}">
                <a16:creationId xmlns:a16="http://schemas.microsoft.com/office/drawing/2014/main" id="{F3777CC4-5E90-4EFA-9EBD-AD824BEC64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92D69BF5-9C84-4442-959D-A47107BDF198}" type="slidenum">
              <a:rPr lang="zh-CN" altLang="en-US" sz="1200" smtClean="0">
                <a:solidFill>
                  <a:srgbClr val="898989"/>
                </a:solidFill>
              </a:rPr>
              <a:pPr fontAlgn="base">
                <a:spcBef>
                  <a:spcPct val="0"/>
                </a:spcBef>
                <a:spcAft>
                  <a:spcPct val="0"/>
                </a:spcAft>
                <a:buFontTx/>
                <a:buNone/>
              </a:pPr>
              <a:t>40</a:t>
            </a:fld>
            <a:endParaRPr lang="zh-CN" altLang="en-US" sz="1200">
              <a:solidFill>
                <a:srgbClr val="898989"/>
              </a:solidFill>
            </a:endParaRPr>
          </a:p>
        </p:txBody>
      </p:sp>
    </p:spTree>
  </p:cSld>
  <p:clrMapOvr>
    <a:masterClrMapping/>
  </p:clrMapOvr>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a:extLst>
              <a:ext uri="{FF2B5EF4-FFF2-40B4-BE49-F238E27FC236}">
                <a16:creationId xmlns:a16="http://schemas.microsoft.com/office/drawing/2014/main" id="{9C3EB10C-A1D4-4937-A595-20022A605F52}"/>
              </a:ext>
            </a:extLst>
          </p:cNvPr>
          <p:cNvSpPr>
            <a:spLocks noGrp="1" noChangeArrowheads="1"/>
          </p:cNvSpPr>
          <p:nvPr>
            <p:ph type="title"/>
          </p:nvPr>
        </p:nvSpPr>
        <p:spPr>
          <a:xfrm>
            <a:off x="631825" y="0"/>
            <a:ext cx="7848600" cy="990600"/>
          </a:xfrm>
        </p:spPr>
        <p:txBody>
          <a:bodyPr/>
          <a:lstStyle/>
          <a:p>
            <a:pPr eaLnBrk="1" hangingPunct="1"/>
            <a:r>
              <a:rPr lang="en-US" altLang="zh-CN"/>
              <a:t>什么是 J2EE 技术？</a:t>
            </a:r>
          </a:p>
        </p:txBody>
      </p:sp>
      <p:sp>
        <p:nvSpPr>
          <p:cNvPr id="79875" name="Rectangle 3">
            <a:extLst>
              <a:ext uri="{FF2B5EF4-FFF2-40B4-BE49-F238E27FC236}">
                <a16:creationId xmlns:a16="http://schemas.microsoft.com/office/drawing/2014/main" id="{CF8F3015-92F2-4260-83DA-A6607C102E2F}"/>
              </a:ext>
            </a:extLst>
          </p:cNvPr>
          <p:cNvSpPr>
            <a:spLocks noGrp="1" noChangeArrowheads="1"/>
          </p:cNvSpPr>
          <p:nvPr>
            <p:ph idx="1"/>
          </p:nvPr>
        </p:nvSpPr>
        <p:spPr/>
        <p:txBody>
          <a:bodyPr/>
          <a:lstStyle/>
          <a:p>
            <a:pPr eaLnBrk="1" hangingPunct="1"/>
            <a:r>
              <a:rPr lang="en-US" altLang="zh-CN"/>
              <a:t>连接：</a:t>
            </a:r>
          </a:p>
          <a:p>
            <a:pPr lvl="1" eaLnBrk="1" hangingPunct="1"/>
            <a:r>
              <a:rPr lang="en-US" altLang="zh-CN"/>
              <a:t>集装箱与企业信息系统 (EIS) 之间的合同。</a:t>
            </a:r>
          </a:p>
          <a:p>
            <a:pPr lvl="1" eaLnBrk="1" hangingPunct="1"/>
            <a:r>
              <a:rPr lang="en-US" altLang="zh-CN"/>
              <a:t>专有和引擎盖下。</a:t>
            </a:r>
          </a:p>
          <a:p>
            <a:pPr lvl="1" eaLnBrk="1" hangingPunct="1"/>
            <a:r>
              <a:rPr lang="en-US" altLang="zh-CN"/>
              <a:t>J2EE 规范1.5 版提供了实现。</a:t>
            </a:r>
          </a:p>
        </p:txBody>
      </p:sp>
      <p:sp>
        <p:nvSpPr>
          <p:cNvPr id="79876" name="灯片编号占位符 1">
            <a:extLst>
              <a:ext uri="{FF2B5EF4-FFF2-40B4-BE49-F238E27FC236}">
                <a16:creationId xmlns:a16="http://schemas.microsoft.com/office/drawing/2014/main" id="{812AEAD9-42B2-4667-BBD0-17542B1B65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AEF8C232-F0B3-4181-8676-4B395B80D7FB}" type="slidenum">
              <a:rPr lang="zh-CN" altLang="en-US" sz="1200" smtClean="0">
                <a:solidFill>
                  <a:srgbClr val="898989"/>
                </a:solidFill>
              </a:rPr>
              <a:pPr fontAlgn="base">
                <a:spcBef>
                  <a:spcPct val="0"/>
                </a:spcBef>
                <a:spcAft>
                  <a:spcPct val="0"/>
                </a:spcAft>
                <a:buFontTx/>
                <a:buNone/>
              </a:pPr>
              <a:t>41</a:t>
            </a:fld>
            <a:endParaRPr lang="zh-CN" altLang="en-US" sz="1200">
              <a:solidFill>
                <a:srgbClr val="898989"/>
              </a:solidFill>
            </a:endParaRPr>
          </a:p>
        </p:txBody>
      </p:sp>
    </p:spTree>
  </p:cSld>
  <p:clrMapOvr>
    <a:masterClrMapping/>
  </p:clrMapOvr>
</p:sld>
</file>

<file path=ppt/slides/slide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a:extLst>
              <a:ext uri="{FF2B5EF4-FFF2-40B4-BE49-F238E27FC236}">
                <a16:creationId xmlns:a16="http://schemas.microsoft.com/office/drawing/2014/main" id="{A8905A14-2457-4B32-8379-969823D48A52}"/>
              </a:ext>
            </a:extLst>
          </p:cNvPr>
          <p:cNvSpPr>
            <a:spLocks noGrp="1" noChangeArrowheads="1"/>
          </p:cNvSpPr>
          <p:nvPr>
            <p:ph type="title"/>
          </p:nvPr>
        </p:nvSpPr>
        <p:spPr>
          <a:xfrm>
            <a:off x="609600" y="-26988"/>
            <a:ext cx="7848600" cy="1143001"/>
          </a:xfrm>
        </p:spPr>
        <p:txBody>
          <a:bodyPr/>
          <a:lstStyle/>
          <a:p>
            <a:pPr eaLnBrk="1" hangingPunct="1"/>
            <a:r>
              <a:rPr lang="en-US" altLang="zh-CN"/>
              <a:t>J2EE 体系结构</a:t>
            </a:r>
          </a:p>
        </p:txBody>
      </p:sp>
      <p:sp>
        <p:nvSpPr>
          <p:cNvPr id="81923" name="Rectangle 3">
            <a:extLst>
              <a:ext uri="{FF2B5EF4-FFF2-40B4-BE49-F238E27FC236}">
                <a16:creationId xmlns:a16="http://schemas.microsoft.com/office/drawing/2014/main" id="{82D00528-27CF-4E92-A64F-31905FED9C48}"/>
              </a:ext>
            </a:extLst>
          </p:cNvPr>
          <p:cNvSpPr>
            <a:spLocks noGrp="1" noChangeArrowheads="1"/>
          </p:cNvSpPr>
          <p:nvPr>
            <p:ph idx="1"/>
          </p:nvPr>
        </p:nvSpPr>
        <p:spPr>
          <a:xfrm>
            <a:off x="2362200" y="1844675"/>
            <a:ext cx="7693025" cy="576263"/>
          </a:xfrm>
        </p:spPr>
        <p:txBody>
          <a:bodyPr/>
          <a:lstStyle/>
          <a:p>
            <a:pPr eaLnBrk="1" hangingPunct="1"/>
            <a:r>
              <a:rPr lang="en-US" altLang="zh-CN"/>
              <a:t>J2EE 体系结构多层次</a:t>
            </a:r>
          </a:p>
          <a:p>
            <a:pPr eaLnBrk="1" hangingPunct="1"/>
            <a:endParaRPr lang="en-US" altLang="zh-CN"/>
          </a:p>
        </p:txBody>
      </p:sp>
      <p:pic>
        <p:nvPicPr>
          <p:cNvPr id="81924" name="Picture 4">
            <a:extLst>
              <a:ext uri="{FF2B5EF4-FFF2-40B4-BE49-F238E27FC236}">
                <a16:creationId xmlns:a16="http://schemas.microsoft.com/office/drawing/2014/main" id="{9B523ED9-8C54-4726-8A4F-4DCF51BA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2565400"/>
            <a:ext cx="741680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5" name="灯片编号占位符 1">
            <a:extLst>
              <a:ext uri="{FF2B5EF4-FFF2-40B4-BE49-F238E27FC236}">
                <a16:creationId xmlns:a16="http://schemas.microsoft.com/office/drawing/2014/main" id="{8812A27F-31CD-49F0-8801-82E04C21F0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E8EA52A0-80A0-443E-9189-771F45DBE8E9}" type="slidenum">
              <a:rPr lang="zh-CN" altLang="en-US" sz="1200" smtClean="0">
                <a:solidFill>
                  <a:srgbClr val="898989"/>
                </a:solidFill>
              </a:rPr>
              <a:pPr fontAlgn="base">
                <a:spcBef>
                  <a:spcPct val="0"/>
                </a:spcBef>
                <a:spcAft>
                  <a:spcPct val="0"/>
                </a:spcAft>
                <a:buFontTx/>
                <a:buNone/>
              </a:pPr>
              <a:t>42</a:t>
            </a:fld>
            <a:endParaRPr lang="zh-CN" altLang="en-US" sz="1200">
              <a:solidFill>
                <a:srgbClr val="898989"/>
              </a:solidFill>
            </a:endParaRPr>
          </a:p>
        </p:txBody>
      </p:sp>
    </p:spTree>
  </p:cSld>
  <p:clrMapOvr>
    <a:masterClrMapping/>
  </p:clrMapOvr>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a:extLst>
              <a:ext uri="{FF2B5EF4-FFF2-40B4-BE49-F238E27FC236}">
                <a16:creationId xmlns:a16="http://schemas.microsoft.com/office/drawing/2014/main" id="{162FA7CB-0765-49EB-8257-B3E243833990}"/>
              </a:ext>
            </a:extLst>
          </p:cNvPr>
          <p:cNvSpPr>
            <a:spLocks noGrp="1" noChangeArrowheads="1"/>
          </p:cNvSpPr>
          <p:nvPr>
            <p:ph type="title"/>
          </p:nvPr>
        </p:nvSpPr>
        <p:spPr>
          <a:xfrm>
            <a:off x="609600" y="-76200"/>
            <a:ext cx="7848600" cy="1143000"/>
          </a:xfrm>
        </p:spPr>
        <p:txBody>
          <a:bodyPr/>
          <a:lstStyle/>
          <a:p>
            <a:pPr eaLnBrk="1" hangingPunct="1"/>
            <a:r>
              <a:rPr lang="en-US" altLang="zh-CN"/>
              <a:t>J2EE 体系结构</a:t>
            </a:r>
          </a:p>
        </p:txBody>
      </p:sp>
      <p:pic>
        <p:nvPicPr>
          <p:cNvPr id="83971" name="Picture 4">
            <a:extLst>
              <a:ext uri="{FF2B5EF4-FFF2-40B4-BE49-F238E27FC236}">
                <a16:creationId xmlns:a16="http://schemas.microsoft.com/office/drawing/2014/main" id="{BB76D277-7CBC-45E9-8997-97E50ED54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196975"/>
            <a:ext cx="8434387"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2" name="灯片编号占位符 1">
            <a:extLst>
              <a:ext uri="{FF2B5EF4-FFF2-40B4-BE49-F238E27FC236}">
                <a16:creationId xmlns:a16="http://schemas.microsoft.com/office/drawing/2014/main" id="{0438D6BA-820E-4DC7-9BD0-53718FEE65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083233E6-9CBD-48F5-A0F0-EA2B4C63F750}" type="slidenum">
              <a:rPr lang="zh-CN" altLang="en-US" sz="1200" smtClean="0">
                <a:solidFill>
                  <a:srgbClr val="898989"/>
                </a:solidFill>
              </a:rPr>
              <a:pPr fontAlgn="base">
                <a:spcBef>
                  <a:spcPct val="0"/>
                </a:spcBef>
                <a:spcAft>
                  <a:spcPct val="0"/>
                </a:spcAft>
                <a:buFontTx/>
                <a:buNone/>
              </a:pPr>
              <a:t>43</a:t>
            </a:fld>
            <a:endParaRPr lang="zh-CN" altLang="en-US" sz="1200">
              <a:solidFill>
                <a:srgbClr val="898989"/>
              </a:solidFill>
            </a:endParaRPr>
          </a:p>
        </p:txBody>
      </p:sp>
    </p:spTree>
  </p:cSld>
  <p:clrMapOvr>
    <a:masterClrMapping/>
  </p:clrMapOvr>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a:extLst>
              <a:ext uri="{FF2B5EF4-FFF2-40B4-BE49-F238E27FC236}">
                <a16:creationId xmlns:a16="http://schemas.microsoft.com/office/drawing/2014/main" id="{E98D3EDF-1139-4C29-A76C-2555EBF5011C}"/>
              </a:ext>
            </a:extLst>
          </p:cNvPr>
          <p:cNvSpPr>
            <a:spLocks noGrp="1" noChangeArrowheads="1"/>
          </p:cNvSpPr>
          <p:nvPr>
            <p:ph type="title"/>
          </p:nvPr>
        </p:nvSpPr>
        <p:spPr>
          <a:xfrm>
            <a:off x="609600" y="-26988"/>
            <a:ext cx="9158288" cy="1143001"/>
          </a:xfrm>
        </p:spPr>
        <p:txBody>
          <a:bodyPr/>
          <a:lstStyle/>
          <a:p>
            <a:pPr eaLnBrk="1" hangingPunct="1"/>
            <a:r>
              <a:rPr lang="en-US" altLang="zh-CN"/>
              <a:t>层和层与 J2EE 技术</a:t>
            </a:r>
          </a:p>
        </p:txBody>
      </p:sp>
      <p:pic>
        <p:nvPicPr>
          <p:cNvPr id="86019" name="Picture 4">
            <a:extLst>
              <a:ext uri="{FF2B5EF4-FFF2-40B4-BE49-F238E27FC236}">
                <a16:creationId xmlns:a16="http://schemas.microsoft.com/office/drawing/2014/main" id="{0A54553F-BEDA-47A9-BCAB-A9FDFDC2A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341438"/>
            <a:ext cx="8494712"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0" name="灯片编号占位符 1">
            <a:extLst>
              <a:ext uri="{FF2B5EF4-FFF2-40B4-BE49-F238E27FC236}">
                <a16:creationId xmlns:a16="http://schemas.microsoft.com/office/drawing/2014/main" id="{2EB95883-07CF-414D-80C0-78661D15E6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94941567-EE83-48D7-B090-D2C5C483ADA4}" type="slidenum">
              <a:rPr lang="zh-CN" altLang="en-US" sz="1200" smtClean="0">
                <a:solidFill>
                  <a:srgbClr val="898989"/>
                </a:solidFill>
              </a:rPr>
              <a:pPr fontAlgn="base">
                <a:spcBef>
                  <a:spcPct val="0"/>
                </a:spcBef>
                <a:spcAft>
                  <a:spcPct val="0"/>
                </a:spcAft>
                <a:buFontTx/>
                <a:buNone/>
              </a:pPr>
              <a:t>44</a:t>
            </a:fld>
            <a:endParaRPr lang="zh-CN" altLang="en-US" sz="1200">
              <a:solidFill>
                <a:srgbClr val="898989"/>
              </a:solidFill>
            </a:endParaRPr>
          </a:p>
        </p:txBody>
      </p:sp>
    </p:spTree>
  </p:cSld>
  <p:clrMapOvr>
    <a:masterClrMapping/>
  </p:clrMapOvr>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a:extLst>
              <a:ext uri="{FF2B5EF4-FFF2-40B4-BE49-F238E27FC236}">
                <a16:creationId xmlns:a16="http://schemas.microsoft.com/office/drawing/2014/main" id="{4DFD867B-53E2-4EF2-8509-46DD02F01B91}"/>
              </a:ext>
            </a:extLst>
          </p:cNvPr>
          <p:cNvSpPr>
            <a:spLocks noGrp="1" noChangeArrowheads="1"/>
          </p:cNvSpPr>
          <p:nvPr>
            <p:ph type="title"/>
          </p:nvPr>
        </p:nvSpPr>
        <p:spPr>
          <a:xfrm>
            <a:off x="609600" y="0"/>
            <a:ext cx="7848600" cy="1143000"/>
          </a:xfrm>
        </p:spPr>
        <p:txBody>
          <a:bodyPr/>
          <a:lstStyle/>
          <a:p>
            <a:pPr eaLnBrk="1" hangingPunct="1"/>
            <a:r>
              <a:rPr lang="en-US" altLang="zh-CN"/>
              <a:t>灵活性和 J2EE 技术</a:t>
            </a:r>
          </a:p>
        </p:txBody>
      </p:sp>
      <p:pic>
        <p:nvPicPr>
          <p:cNvPr id="88067" name="Picture 4">
            <a:extLst>
              <a:ext uri="{FF2B5EF4-FFF2-40B4-BE49-F238E27FC236}">
                <a16:creationId xmlns:a16="http://schemas.microsoft.com/office/drawing/2014/main" id="{3C069359-8C3C-45D4-B09D-5F4DA293AC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3388" y="1169988"/>
            <a:ext cx="8640762"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8" name="灯片编号占位符 1">
            <a:extLst>
              <a:ext uri="{FF2B5EF4-FFF2-40B4-BE49-F238E27FC236}">
                <a16:creationId xmlns:a16="http://schemas.microsoft.com/office/drawing/2014/main" id="{4B6003BB-4B44-4975-B587-15C81F2D22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6D7E44D-6282-4216-8FA2-C93096CDB25C}" type="slidenum">
              <a:rPr lang="zh-CN" altLang="en-US" sz="1200" smtClean="0">
                <a:solidFill>
                  <a:srgbClr val="898989"/>
                </a:solidFill>
              </a:rPr>
              <a:pPr fontAlgn="base">
                <a:spcBef>
                  <a:spcPct val="0"/>
                </a:spcBef>
                <a:spcAft>
                  <a:spcPct val="0"/>
                </a:spcAft>
                <a:buFontTx/>
                <a:buNone/>
              </a:pPr>
              <a:t>45</a:t>
            </a:fld>
            <a:endParaRPr lang="zh-CN" altLang="en-US" sz="1200">
              <a:solidFill>
                <a:srgbClr val="898989"/>
              </a:solidFill>
            </a:endParaRPr>
          </a:p>
        </p:txBody>
      </p:sp>
    </p:spTree>
  </p:cSld>
  <p:clrMapOvr>
    <a:masterClrMapping/>
  </p:clrMapOvr>
</p:sld>
</file>

<file path=ppt/slides/slide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a:extLst>
              <a:ext uri="{FF2B5EF4-FFF2-40B4-BE49-F238E27FC236}">
                <a16:creationId xmlns:a16="http://schemas.microsoft.com/office/drawing/2014/main" id="{41884B90-5DE1-4601-8EAD-A34969CF6DB4}"/>
              </a:ext>
            </a:extLst>
          </p:cNvPr>
          <p:cNvSpPr>
            <a:spLocks noGrp="1" noChangeArrowheads="1"/>
          </p:cNvSpPr>
          <p:nvPr>
            <p:ph type="title"/>
          </p:nvPr>
        </p:nvSpPr>
        <p:spPr>
          <a:xfrm>
            <a:off x="609600" y="-26988"/>
            <a:ext cx="9158288" cy="1143001"/>
          </a:xfrm>
        </p:spPr>
        <p:txBody>
          <a:bodyPr/>
          <a:lstStyle/>
          <a:p>
            <a:pPr eaLnBrk="1" hangingPunct="1"/>
            <a:r>
              <a:rPr lang="en-US" altLang="zh-CN"/>
              <a:t>可管理性和 J2EE 技术</a:t>
            </a:r>
          </a:p>
        </p:txBody>
      </p:sp>
      <p:sp>
        <p:nvSpPr>
          <p:cNvPr id="90115" name="Rectangle 3">
            <a:extLst>
              <a:ext uri="{FF2B5EF4-FFF2-40B4-BE49-F238E27FC236}">
                <a16:creationId xmlns:a16="http://schemas.microsoft.com/office/drawing/2014/main" id="{AC8AC29B-ABB2-464D-9B21-AC0A56AA2D97}"/>
              </a:ext>
            </a:extLst>
          </p:cNvPr>
          <p:cNvSpPr>
            <a:spLocks noGrp="1" noChangeArrowheads="1"/>
          </p:cNvSpPr>
          <p:nvPr>
            <p:ph idx="1"/>
          </p:nvPr>
        </p:nvSpPr>
        <p:spPr>
          <a:xfrm>
            <a:off x="2362200" y="1125538"/>
            <a:ext cx="7693025" cy="4679950"/>
          </a:xfrm>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多层体系结构影响可管理性</a:t>
            </a:r>
          </a:p>
          <a:p>
            <a:pPr eaLnBrk="1" hangingPunct="1"/>
            <a:r>
              <a:rPr lang="en-US" altLang="zh-CN"/>
              <a:t>J2EE 技术的基于组件的框架提高了可管理性。</a:t>
            </a:r>
          </a:p>
        </p:txBody>
      </p:sp>
      <p:pic>
        <p:nvPicPr>
          <p:cNvPr id="90116" name="Picture 4">
            <a:extLst>
              <a:ext uri="{FF2B5EF4-FFF2-40B4-BE49-F238E27FC236}">
                <a16:creationId xmlns:a16="http://schemas.microsoft.com/office/drawing/2014/main" id="{61D2034A-A0DE-4F5D-80A3-9AE5B1F2A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1293813"/>
            <a:ext cx="8278812"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7" name="灯片编号占位符 1">
            <a:extLst>
              <a:ext uri="{FF2B5EF4-FFF2-40B4-BE49-F238E27FC236}">
                <a16:creationId xmlns:a16="http://schemas.microsoft.com/office/drawing/2014/main" id="{C37FB978-424E-41F9-9AC2-BDFBD85B6F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ACEC13E-A379-4B74-B5F8-A4960F70D983}" type="slidenum">
              <a:rPr lang="zh-CN" altLang="en-US" sz="1200" smtClean="0">
                <a:solidFill>
                  <a:srgbClr val="898989"/>
                </a:solidFill>
              </a:rPr>
              <a:pPr fontAlgn="base">
                <a:spcBef>
                  <a:spcPct val="0"/>
                </a:spcBef>
                <a:spcAft>
                  <a:spcPct val="0"/>
                </a:spcAft>
                <a:buFontTx/>
                <a:buNone/>
              </a:pPr>
              <a:t>46</a:t>
            </a:fld>
            <a:endParaRPr lang="zh-CN" altLang="en-US" sz="1200">
              <a:solidFill>
                <a:srgbClr val="898989"/>
              </a:solidFill>
            </a:endParaRPr>
          </a:p>
        </p:txBody>
      </p:sp>
    </p:spTree>
  </p:cSld>
  <p:clrMapOvr>
    <a:masterClrMapping/>
  </p:clrMapOvr>
</p:sld>
</file>

<file path=ppt/slides/slide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a:extLst>
              <a:ext uri="{FF2B5EF4-FFF2-40B4-BE49-F238E27FC236}">
                <a16:creationId xmlns:a16="http://schemas.microsoft.com/office/drawing/2014/main" id="{F46B83C3-E7CA-4597-B7DF-309777946748}"/>
              </a:ext>
            </a:extLst>
          </p:cNvPr>
          <p:cNvSpPr>
            <a:spLocks noGrp="1" noChangeArrowheads="1"/>
          </p:cNvSpPr>
          <p:nvPr>
            <p:ph type="title"/>
          </p:nvPr>
        </p:nvSpPr>
        <p:spPr>
          <a:xfrm>
            <a:off x="881063" y="-57150"/>
            <a:ext cx="7848600" cy="1143000"/>
          </a:xfrm>
        </p:spPr>
        <p:txBody>
          <a:bodyPr/>
          <a:lstStyle/>
          <a:p>
            <a:pPr eaLnBrk="1" hangingPunct="1"/>
            <a:r>
              <a:rPr lang="en-US" altLang="zh-CN"/>
              <a:t>J2EE 和延迟空间</a:t>
            </a:r>
          </a:p>
        </p:txBody>
      </p:sp>
      <p:sp>
        <p:nvSpPr>
          <p:cNvPr id="92163" name="Rectangle 3">
            <a:extLst>
              <a:ext uri="{FF2B5EF4-FFF2-40B4-BE49-F238E27FC236}">
                <a16:creationId xmlns:a16="http://schemas.microsoft.com/office/drawing/2014/main" id="{D2237FFB-64E0-4CB0-B5A9-09EF2363DFCA}"/>
              </a:ext>
            </a:extLst>
          </p:cNvPr>
          <p:cNvSpPr>
            <a:spLocks noGrp="1" noChangeArrowheads="1"/>
          </p:cNvSpPr>
          <p:nvPr>
            <p:ph idx="1"/>
          </p:nvPr>
        </p:nvSpPr>
        <p:spPr>
          <a:xfrm>
            <a:off x="2279650" y="1052513"/>
            <a:ext cx="7693025" cy="720725"/>
          </a:xfrm>
        </p:spPr>
        <p:txBody>
          <a:bodyPr/>
          <a:lstStyle/>
          <a:p>
            <a:pPr eaLnBrk="1" hangingPunct="1">
              <a:lnSpc>
                <a:spcPct val="90000"/>
              </a:lnSpc>
            </a:pPr>
            <a:r>
              <a:rPr lang="en-US" altLang="zh-CN"/>
              <a:t>内容组成接近 App 服务器。</a:t>
            </a:r>
          </a:p>
          <a:p>
            <a:pPr eaLnBrk="1" hangingPunct="1">
              <a:lnSpc>
                <a:spcPct val="90000"/>
              </a:lnSpc>
            </a:pPr>
            <a:r>
              <a:rPr lang="en-US" altLang="zh-CN"/>
              <a:t>在客户端和 Web 服务器之间来回减少。</a:t>
            </a:r>
          </a:p>
        </p:txBody>
      </p:sp>
      <p:pic>
        <p:nvPicPr>
          <p:cNvPr id="92164" name="Picture 4">
            <a:extLst>
              <a:ext uri="{FF2B5EF4-FFF2-40B4-BE49-F238E27FC236}">
                <a16:creationId xmlns:a16="http://schemas.microsoft.com/office/drawing/2014/main" id="{40B105B2-2B25-4FBA-8AFD-C9B5E3A6B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2997200"/>
            <a:ext cx="8774112"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5" name="灯片编号占位符 1">
            <a:extLst>
              <a:ext uri="{FF2B5EF4-FFF2-40B4-BE49-F238E27FC236}">
                <a16:creationId xmlns:a16="http://schemas.microsoft.com/office/drawing/2014/main" id="{406978B3-5F25-4428-811D-DECF43C2B2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C200D0E4-C110-4523-9E38-648CE6280DB8}" type="slidenum">
              <a:rPr lang="zh-CN" altLang="en-US" sz="1200" smtClean="0">
                <a:solidFill>
                  <a:srgbClr val="898989"/>
                </a:solidFill>
              </a:rPr>
              <a:pPr fontAlgn="base">
                <a:spcBef>
                  <a:spcPct val="0"/>
                </a:spcBef>
                <a:spcAft>
                  <a:spcPct val="0"/>
                </a:spcAft>
                <a:buFontTx/>
                <a:buNone/>
              </a:pPr>
              <a:t>47</a:t>
            </a:fld>
            <a:endParaRPr lang="zh-CN" altLang="en-US" sz="1200">
              <a:solidFill>
                <a:srgbClr val="898989"/>
              </a:solidFill>
            </a:endParaRPr>
          </a:p>
        </p:txBody>
      </p:sp>
    </p:spTree>
  </p:cSld>
  <p:clrMapOvr>
    <a:masterClrMapping/>
  </p:clrMapOvr>
</p:sld>
</file>

<file path=ppt/slides/slide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a:extLst>
              <a:ext uri="{FF2B5EF4-FFF2-40B4-BE49-F238E27FC236}">
                <a16:creationId xmlns:a16="http://schemas.microsoft.com/office/drawing/2014/main" id="{10370FBB-34BC-4937-813D-7F43B66A5884}"/>
              </a:ext>
            </a:extLst>
          </p:cNvPr>
          <p:cNvSpPr>
            <a:spLocks noGrp="1" noChangeArrowheads="1"/>
          </p:cNvSpPr>
          <p:nvPr>
            <p:ph type="title"/>
          </p:nvPr>
        </p:nvSpPr>
        <p:spPr>
          <a:xfrm>
            <a:off x="609600" y="-26988"/>
            <a:ext cx="9158288" cy="1143001"/>
          </a:xfrm>
        </p:spPr>
        <p:txBody>
          <a:bodyPr/>
          <a:lstStyle/>
          <a:p>
            <a:pPr eaLnBrk="1" hangingPunct="1"/>
            <a:r>
              <a:rPr lang="en-US" altLang="zh-CN"/>
              <a:t>垂直可伸缩性</a:t>
            </a:r>
          </a:p>
        </p:txBody>
      </p:sp>
      <p:sp>
        <p:nvSpPr>
          <p:cNvPr id="94211" name="Rectangle 3">
            <a:extLst>
              <a:ext uri="{FF2B5EF4-FFF2-40B4-BE49-F238E27FC236}">
                <a16:creationId xmlns:a16="http://schemas.microsoft.com/office/drawing/2014/main" id="{AA5B9212-3404-4DF7-84FF-6264309B4945}"/>
              </a:ext>
            </a:extLst>
          </p:cNvPr>
          <p:cNvSpPr>
            <a:spLocks noGrp="1" noChangeArrowheads="1"/>
          </p:cNvSpPr>
          <p:nvPr>
            <p:ph idx="1"/>
          </p:nvPr>
        </p:nvSpPr>
        <p:spPr>
          <a:xfrm>
            <a:off x="2279650" y="1125538"/>
            <a:ext cx="7693025" cy="1368425"/>
          </a:xfrm>
        </p:spPr>
        <p:txBody>
          <a:bodyPr/>
          <a:lstStyle/>
          <a:p>
            <a:pPr eaLnBrk="1" hangingPunct="1"/>
            <a:r>
              <a:rPr lang="en-US" altLang="zh-CN"/>
              <a:t>使垂直可伸缩性对客户端透明。</a:t>
            </a:r>
          </a:p>
          <a:p>
            <a:pPr eaLnBrk="1" hangingPunct="1"/>
            <a:r>
              <a:rPr lang="en-US" altLang="zh-CN"/>
              <a:t>自动生命周期管理支持更多的组件, 如 ejb、jsp 和 servlets。</a:t>
            </a:r>
          </a:p>
        </p:txBody>
      </p:sp>
      <p:pic>
        <p:nvPicPr>
          <p:cNvPr id="94212" name="Picture 4">
            <a:extLst>
              <a:ext uri="{FF2B5EF4-FFF2-40B4-BE49-F238E27FC236}">
                <a16:creationId xmlns:a16="http://schemas.microsoft.com/office/drawing/2014/main" id="{6354A5DA-AF11-43BF-9B2F-F50B12557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3946525"/>
            <a:ext cx="8913813"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3" name="灯片编号占位符 1">
            <a:extLst>
              <a:ext uri="{FF2B5EF4-FFF2-40B4-BE49-F238E27FC236}">
                <a16:creationId xmlns:a16="http://schemas.microsoft.com/office/drawing/2014/main" id="{EEDBDA04-22BE-40A7-B3A5-FCA5DCBA99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ABEDF38-EA9A-40CB-A237-6DEF8496C4AD}" type="slidenum">
              <a:rPr lang="zh-CN" altLang="en-US" sz="1200" smtClean="0">
                <a:solidFill>
                  <a:srgbClr val="898989"/>
                </a:solidFill>
              </a:rPr>
              <a:pPr fontAlgn="base">
                <a:spcBef>
                  <a:spcPct val="0"/>
                </a:spcBef>
                <a:spcAft>
                  <a:spcPct val="0"/>
                </a:spcAft>
                <a:buFontTx/>
                <a:buNone/>
              </a:pPr>
              <a:t>48</a:t>
            </a:fld>
            <a:endParaRPr lang="zh-CN" altLang="en-US" sz="1200">
              <a:solidFill>
                <a:srgbClr val="898989"/>
              </a:solidFill>
            </a:endParaRPr>
          </a:p>
        </p:txBody>
      </p:sp>
    </p:spTree>
  </p:cSld>
  <p:clrMapOvr>
    <a:masterClrMapping/>
  </p:clrMapOvr>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a:extLst>
              <a:ext uri="{FF2B5EF4-FFF2-40B4-BE49-F238E27FC236}">
                <a16:creationId xmlns:a16="http://schemas.microsoft.com/office/drawing/2014/main" id="{23B91BE8-96BB-40D1-920E-6567B702A02D}"/>
              </a:ext>
            </a:extLst>
          </p:cNvPr>
          <p:cNvSpPr>
            <a:spLocks noGrp="1" noChangeArrowheads="1"/>
          </p:cNvSpPr>
          <p:nvPr>
            <p:ph type="title"/>
          </p:nvPr>
        </p:nvSpPr>
        <p:spPr>
          <a:xfrm>
            <a:off x="609600" y="-26988"/>
            <a:ext cx="9158288" cy="1143001"/>
          </a:xfrm>
        </p:spPr>
        <p:txBody>
          <a:bodyPr/>
          <a:lstStyle/>
          <a:p>
            <a:pPr eaLnBrk="1" hangingPunct="1"/>
            <a:r>
              <a:rPr lang="en-US" altLang="zh-CN"/>
              <a:t>水平可伸缩性</a:t>
            </a:r>
          </a:p>
        </p:txBody>
      </p:sp>
      <p:sp>
        <p:nvSpPr>
          <p:cNvPr id="96259" name="Rectangle 3">
            <a:extLst>
              <a:ext uri="{FF2B5EF4-FFF2-40B4-BE49-F238E27FC236}">
                <a16:creationId xmlns:a16="http://schemas.microsoft.com/office/drawing/2014/main" id="{322F6F12-6EB7-4ABF-B6A9-5B2C17041CBA}"/>
              </a:ext>
            </a:extLst>
          </p:cNvPr>
          <p:cNvSpPr>
            <a:spLocks noGrp="1" noChangeArrowheads="1"/>
          </p:cNvSpPr>
          <p:nvPr>
            <p:ph idx="1"/>
          </p:nvPr>
        </p:nvSpPr>
        <p:spPr>
          <a:xfrm>
            <a:off x="2279650" y="1196975"/>
            <a:ext cx="7693025" cy="792163"/>
          </a:xfrm>
        </p:spPr>
        <p:txBody>
          <a:bodyPr/>
          <a:lstStyle/>
          <a:p>
            <a:pPr eaLnBrk="1" hangingPunct="1">
              <a:lnSpc>
                <a:spcPct val="90000"/>
              </a:lnSpc>
            </a:pPr>
            <a:r>
              <a:rPr lang="en-US" altLang="zh-CN"/>
              <a:t>自动生命周期管理支持群集和负载平衡技术。</a:t>
            </a:r>
          </a:p>
        </p:txBody>
      </p:sp>
      <p:pic>
        <p:nvPicPr>
          <p:cNvPr id="96260" name="Picture 4">
            <a:extLst>
              <a:ext uri="{FF2B5EF4-FFF2-40B4-BE49-F238E27FC236}">
                <a16:creationId xmlns:a16="http://schemas.microsoft.com/office/drawing/2014/main" id="{15564B1F-272C-4F6E-8B7E-05A3A5F17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246313"/>
            <a:ext cx="7561263" cy="432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1" name="灯片编号占位符 1">
            <a:extLst>
              <a:ext uri="{FF2B5EF4-FFF2-40B4-BE49-F238E27FC236}">
                <a16:creationId xmlns:a16="http://schemas.microsoft.com/office/drawing/2014/main" id="{BE0025CA-60E5-4B81-AD5B-6733CBF84D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8E94DDC-8FB1-4104-AFDC-88CF18ED4832}" type="slidenum">
              <a:rPr lang="zh-CN" altLang="en-US" sz="1200" smtClean="0">
                <a:solidFill>
                  <a:srgbClr val="898989"/>
                </a:solidFill>
              </a:rPr>
              <a:pPr fontAlgn="base">
                <a:spcBef>
                  <a:spcPct val="0"/>
                </a:spcBef>
                <a:spcAft>
                  <a:spcPct val="0"/>
                </a:spcAft>
                <a:buFontTx/>
                <a:buNone/>
              </a:pPr>
              <a:t>49</a:t>
            </a:fld>
            <a:endParaRPr lang="zh-CN" altLang="en-US" sz="1200">
              <a:solidFill>
                <a:srgbClr val="898989"/>
              </a:solidFill>
            </a:endParaRP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CDE689A-6AFF-48CB-95FB-0090E82EFA62}"/>
              </a:ext>
            </a:extLst>
          </p:cNvPr>
          <p:cNvSpPr>
            <a:spLocks noGrp="1" noChangeArrowheads="1"/>
          </p:cNvSpPr>
          <p:nvPr>
            <p:ph type="title"/>
          </p:nvPr>
        </p:nvSpPr>
        <p:spPr>
          <a:xfrm>
            <a:off x="636588" y="76200"/>
            <a:ext cx="7772400" cy="762000"/>
          </a:xfrm>
        </p:spPr>
        <p:txBody>
          <a:bodyPr/>
          <a:lstStyle/>
          <a:p>
            <a:pPr/>
            <a:r>
              <a:rPr lang="en-US" altLang="zh-CN"/>
              <a:t>框架定义</a:t>
            </a:r>
          </a:p>
        </p:txBody>
      </p:sp>
      <p:sp>
        <p:nvSpPr>
          <p:cNvPr id="37891" name="Rectangle 3">
            <a:extLst>
              <a:ext uri="{FF2B5EF4-FFF2-40B4-BE49-F238E27FC236}">
                <a16:creationId xmlns:a16="http://schemas.microsoft.com/office/drawing/2014/main" id="{0916CDCF-B0D6-4B01-9B16-73F834DB40BC}"/>
              </a:ext>
            </a:extLst>
          </p:cNvPr>
          <p:cNvSpPr>
            <a:spLocks noGrp="1" noChangeArrowheads="1"/>
          </p:cNvSpPr>
          <p:nvPr>
            <p:ph idx="1"/>
          </p:nvPr>
        </p:nvSpPr>
        <p:spPr/>
        <p:txBody>
          <a:bodyPr/>
          <a:lstStyle/>
          <a:p>
            <a:pPr>
              <a:lnSpc>
                <a:spcPct val="90000"/>
              </a:lnSpc>
            </a:pPr>
            <a:r>
              <a:rPr lang="en-US" altLang="zh-CN" sz="2800"/>
              <a:t>根据伽玛, et al [1]: "框架是一套</a:t>
            </a:r>
            <a:r>
              <a:rPr lang="en-US" altLang="zh-CN" sz="2800" u="sng"/>
              <a:t>合作类</a:t>
            </a:r>
            <a:r>
              <a:rPr lang="en-US" altLang="zh-CN" sz="2800"/>
              <a:t>这构成了一个</a:t>
            </a:r>
            <a:r>
              <a:rPr lang="en-US" altLang="zh-CN" sz="2800" u="sng"/>
              <a:t>可重用设计</a:t>
            </a:r>
            <a:r>
              <a:rPr lang="en-US" altLang="zh-CN" sz="2800"/>
              <a:t>为一个</a:t>
            </a:r>
            <a:r>
              <a:rPr lang="en-US" altLang="zh-CN" sz="2800" u="sng"/>
              <a:t>特定类</a:t>
            </a:r>
            <a:r>
              <a:rPr lang="en-US" altLang="zh-CN" sz="2800"/>
              <a:t>软件。</a:t>
            </a:r>
          </a:p>
          <a:p>
            <a:pPr>
              <a:lnSpc>
                <a:spcPct val="90000"/>
              </a:lnSpc>
            </a:pPr>
            <a:r>
              <a:rPr lang="en-US" altLang="zh-CN" sz="2800"/>
              <a:t>框架提供</a:t>
            </a:r>
            <a:r>
              <a:rPr lang="en-US" altLang="zh-CN" sz="2800" u="sng"/>
              <a:t>建筑指南</a:t>
            </a:r>
            <a:r>
              <a:rPr lang="en-US" altLang="zh-CN" sz="2800"/>
              <a:t>通过将设计划分为抽象类并定义它们的职责和协作。</a:t>
            </a:r>
          </a:p>
        </p:txBody>
      </p:sp>
      <p:sp>
        <p:nvSpPr>
          <p:cNvPr id="37892" name="灯片编号占位符 5">
            <a:extLst>
              <a:ext uri="{FF2B5EF4-FFF2-40B4-BE49-F238E27FC236}">
                <a16:creationId xmlns:a16="http://schemas.microsoft.com/office/drawing/2014/main" id="{FFB6927B-C897-406E-8937-B9CD8E4A80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6C7D994F-D9F9-42F9-BB94-44D4B21612D9}" type="slidenum">
              <a:rPr lang="en-US" altLang="zh-CN" sz="1200" smtClean="0">
                <a:solidFill>
                  <a:srgbClr val="898989"/>
                </a:solidFill>
                <a:latin typeface="Calibri" panose="020F0502020204030204" pitchFamily="34" charset="0"/>
              </a:rPr>
              <a:pPr fontAlgn="base">
                <a:spcBef>
                  <a:spcPct val="0"/>
                </a:spcBef>
                <a:spcAft>
                  <a:spcPct val="0"/>
                </a:spcAft>
              </a:pPr>
              <a:t>5</a:t>
            </a:fld>
            <a:endParaRPr lang="en-US" altLang="zh-CN" sz="1200">
              <a:solidFill>
                <a:srgbClr val="898989"/>
              </a:solidFill>
              <a:latin typeface="Calibri" panose="020F0502020204030204" pitchFamily="34" charset="0"/>
            </a:endParaRPr>
          </a:p>
        </p:txBody>
      </p:sp>
    </p:spTree>
  </p:cSld>
  <p:clrMapOvr>
    <a:masterClrMapping/>
  </p:clrMapOvr>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a:extLst>
              <a:ext uri="{FF2B5EF4-FFF2-40B4-BE49-F238E27FC236}">
                <a16:creationId xmlns:a16="http://schemas.microsoft.com/office/drawing/2014/main" id="{F7099467-55CB-494F-A9B3-66BBC6AED59D}"/>
              </a:ext>
            </a:extLst>
          </p:cNvPr>
          <p:cNvSpPr>
            <a:spLocks noGrp="1" noChangeArrowheads="1"/>
          </p:cNvSpPr>
          <p:nvPr>
            <p:ph type="title"/>
          </p:nvPr>
        </p:nvSpPr>
        <p:spPr>
          <a:xfrm>
            <a:off x="914400" y="-26988"/>
            <a:ext cx="8853488" cy="1143001"/>
          </a:xfrm>
        </p:spPr>
        <p:txBody>
          <a:bodyPr/>
          <a:lstStyle/>
          <a:p>
            <a:pPr eaLnBrk="1" hangingPunct="1"/>
            <a:r>
              <a:rPr lang="en-US" altLang="zh-CN"/>
              <a:t>Extensiblity 和 J2EE 技术</a:t>
            </a:r>
          </a:p>
        </p:txBody>
      </p:sp>
      <p:sp>
        <p:nvSpPr>
          <p:cNvPr id="98307" name="Rectangle 3">
            <a:extLst>
              <a:ext uri="{FF2B5EF4-FFF2-40B4-BE49-F238E27FC236}">
                <a16:creationId xmlns:a16="http://schemas.microsoft.com/office/drawing/2014/main" id="{E02F6C4C-8AF6-4307-B5EE-4C6F1CFC5C04}"/>
              </a:ext>
            </a:extLst>
          </p:cNvPr>
          <p:cNvSpPr>
            <a:spLocks noGrp="1" noChangeArrowheads="1"/>
          </p:cNvSpPr>
          <p:nvPr>
            <p:ph idx="1"/>
          </p:nvPr>
        </p:nvSpPr>
        <p:spPr/>
        <p:txBody>
          <a:bodyPr/>
          <a:lstStyle/>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r>
              <a:rPr lang="en-US" altLang="zh-CN"/>
              <a:t>不同的角色增强了可扩展性。</a:t>
            </a:r>
          </a:p>
          <a:p>
            <a:pPr lvl="1" eaLnBrk="1" hangingPunct="1">
              <a:lnSpc>
                <a:spcPct val="90000"/>
              </a:lnSpc>
            </a:pPr>
            <a:r>
              <a:rPr lang="en-US" altLang="zh-CN"/>
              <a:t>jsp 和 servlets 处理演示文稿。</a:t>
            </a:r>
          </a:p>
          <a:p>
            <a:pPr lvl="1" eaLnBrk="1" hangingPunct="1">
              <a:lnSpc>
                <a:spcPct val="90000"/>
              </a:lnSpc>
            </a:pPr>
            <a:r>
              <a:rPr lang="en-US" altLang="zh-CN"/>
              <a:t>ejb 处理业务逻辑。</a:t>
            </a:r>
          </a:p>
        </p:txBody>
      </p:sp>
      <p:pic>
        <p:nvPicPr>
          <p:cNvPr id="98308" name="Picture 4">
            <a:extLst>
              <a:ext uri="{FF2B5EF4-FFF2-40B4-BE49-F238E27FC236}">
                <a16:creationId xmlns:a16="http://schemas.microsoft.com/office/drawing/2014/main" id="{1633B723-C833-41EE-853B-81B4C5C15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484313"/>
            <a:ext cx="8380412" cy="312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9" name="灯片编号占位符 1">
            <a:extLst>
              <a:ext uri="{FF2B5EF4-FFF2-40B4-BE49-F238E27FC236}">
                <a16:creationId xmlns:a16="http://schemas.microsoft.com/office/drawing/2014/main" id="{281C7400-17DA-4DFE-8FCF-291CFE04ED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D29932C0-F5C5-48A2-AEA6-20D17A38EEEC}" type="slidenum">
              <a:rPr lang="zh-CN" altLang="en-US" sz="1200" smtClean="0">
                <a:solidFill>
                  <a:srgbClr val="898989"/>
                </a:solidFill>
              </a:rPr>
              <a:pPr fontAlgn="base">
                <a:spcBef>
                  <a:spcPct val="0"/>
                </a:spcBef>
                <a:spcAft>
                  <a:spcPct val="0"/>
                </a:spcAft>
                <a:buFontTx/>
                <a:buNone/>
              </a:pPr>
              <a:t>50</a:t>
            </a:fld>
            <a:endParaRPr lang="zh-CN" altLang="en-US" sz="1200">
              <a:solidFill>
                <a:srgbClr val="898989"/>
              </a:solidFill>
            </a:endParaRPr>
          </a:p>
        </p:txBody>
      </p:sp>
    </p:spTree>
  </p:cSld>
  <p:clrMapOvr>
    <a:masterClrMapping/>
  </p:clrMapOvr>
</p:sld>
</file>

<file path=ppt/slides/slide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a:extLst>
              <a:ext uri="{FF2B5EF4-FFF2-40B4-BE49-F238E27FC236}">
                <a16:creationId xmlns:a16="http://schemas.microsoft.com/office/drawing/2014/main" id="{DB741B0F-C648-403A-B75E-952CF8B797D1}"/>
              </a:ext>
            </a:extLst>
          </p:cNvPr>
          <p:cNvSpPr>
            <a:spLocks noGrp="1" noChangeArrowheads="1"/>
          </p:cNvSpPr>
          <p:nvPr>
            <p:ph type="title"/>
          </p:nvPr>
        </p:nvSpPr>
        <p:spPr>
          <a:xfrm>
            <a:off x="838200" y="-26988"/>
            <a:ext cx="8929688" cy="1143001"/>
          </a:xfrm>
        </p:spPr>
        <p:txBody>
          <a:bodyPr/>
          <a:lstStyle/>
          <a:p>
            <a:pPr eaLnBrk="1" hangingPunct="1"/>
            <a:r>
              <a:rPr lang="en-US" altLang="zh-CN"/>
              <a:t>基本模式</a:t>
            </a:r>
          </a:p>
        </p:txBody>
      </p:sp>
      <p:sp>
        <p:nvSpPr>
          <p:cNvPr id="100355" name="Rectangle 3">
            <a:extLst>
              <a:ext uri="{FF2B5EF4-FFF2-40B4-BE49-F238E27FC236}">
                <a16:creationId xmlns:a16="http://schemas.microsoft.com/office/drawing/2014/main" id="{14121A4C-35B0-4BD6-B000-4DE9F063B9A1}"/>
              </a:ext>
            </a:extLst>
          </p:cNvPr>
          <p:cNvSpPr>
            <a:spLocks noGrp="1" noChangeArrowheads="1"/>
          </p:cNvSpPr>
          <p:nvPr>
            <p:ph idx="1"/>
          </p:nvPr>
        </p:nvSpPr>
        <p:spPr>
          <a:xfrm>
            <a:off x="2362200" y="1125538"/>
            <a:ext cx="7693025" cy="1728787"/>
          </a:xfrm>
        </p:spPr>
        <p:txBody>
          <a:bodyPr/>
          <a:lstStyle/>
          <a:p>
            <a:pPr eaLnBrk="1" hangingPunct="1">
              <a:lnSpc>
                <a:spcPct val="80000"/>
              </a:lnSpc>
            </a:pPr>
            <a:r>
              <a:rPr lang="en-US" altLang="zh-CN"/>
              <a:t>J2EE 框架采用模式来支持这些功能。</a:t>
            </a:r>
          </a:p>
          <a:p>
            <a:pPr eaLnBrk="1" hangingPunct="1">
              <a:lnSpc>
                <a:spcPct val="80000"/>
              </a:lnSpc>
            </a:pPr>
            <a:r>
              <a:rPr lang="en-US" altLang="zh-CN"/>
              <a:t>J2EE 使用以下核心模式, 使 EJB 类与其他组件具有灵活的关联。</a:t>
            </a:r>
          </a:p>
        </p:txBody>
      </p:sp>
      <p:pic>
        <p:nvPicPr>
          <p:cNvPr id="100356" name="Picture 4">
            <a:extLst>
              <a:ext uri="{FF2B5EF4-FFF2-40B4-BE49-F238E27FC236}">
                <a16:creationId xmlns:a16="http://schemas.microsoft.com/office/drawing/2014/main" id="{FAE41FCD-1337-438C-8949-D5F5EC87A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3135313"/>
            <a:ext cx="6840538" cy="349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灯片编号占位符 1">
            <a:extLst>
              <a:ext uri="{FF2B5EF4-FFF2-40B4-BE49-F238E27FC236}">
                <a16:creationId xmlns:a16="http://schemas.microsoft.com/office/drawing/2014/main" id="{4953F74C-28A8-4376-8421-AB982BD86C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9B536CF-87E9-4E2F-9CF4-CC780BC13901}" type="slidenum">
              <a:rPr lang="zh-CN" altLang="en-US" sz="1200" smtClean="0">
                <a:solidFill>
                  <a:srgbClr val="898989"/>
                </a:solidFill>
              </a:rPr>
              <a:pPr fontAlgn="base">
                <a:spcBef>
                  <a:spcPct val="0"/>
                </a:spcBef>
                <a:spcAft>
                  <a:spcPct val="0"/>
                </a:spcAft>
                <a:buFontTx/>
                <a:buNone/>
              </a:pPr>
              <a:t>51</a:t>
            </a:fld>
            <a:endParaRPr lang="zh-CN" altLang="en-US" sz="1200">
              <a:solidFill>
                <a:srgbClr val="898989"/>
              </a:solidFill>
            </a:endParaRPr>
          </a:p>
        </p:txBody>
      </p:sp>
    </p:spTree>
  </p:cSld>
  <p:clrMapOvr>
    <a:masterClrMapping/>
  </p:clrMapOvr>
</p:sld>
</file>

<file path=ppt/slides/slide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a:extLst>
              <a:ext uri="{FF2B5EF4-FFF2-40B4-BE49-F238E27FC236}">
                <a16:creationId xmlns:a16="http://schemas.microsoft.com/office/drawing/2014/main" id="{4CE94C63-C67C-4C05-B5F8-4323C5E96436}"/>
              </a:ext>
            </a:extLst>
          </p:cNvPr>
          <p:cNvSpPr>
            <a:spLocks noGrp="1" noChangeArrowheads="1"/>
          </p:cNvSpPr>
          <p:nvPr>
            <p:ph type="title"/>
          </p:nvPr>
        </p:nvSpPr>
        <p:spPr>
          <a:xfrm>
            <a:off x="1919288" y="-26988"/>
            <a:ext cx="7848600" cy="1143001"/>
          </a:xfrm>
        </p:spPr>
        <p:txBody>
          <a:bodyPr/>
          <a:lstStyle/>
          <a:p>
            <a:pPr eaLnBrk="1" hangingPunct="1"/>
            <a:r>
              <a:rPr lang="en-US" altLang="zh-CN"/>
              <a:t>检查您的进度</a:t>
            </a:r>
          </a:p>
        </p:txBody>
      </p:sp>
      <p:sp>
        <p:nvSpPr>
          <p:cNvPr id="102403" name="Rectangle 3">
            <a:extLst>
              <a:ext uri="{FF2B5EF4-FFF2-40B4-BE49-F238E27FC236}">
                <a16:creationId xmlns:a16="http://schemas.microsoft.com/office/drawing/2014/main" id="{C02F02E4-E9CC-4282-A490-C0A342F12116}"/>
              </a:ext>
            </a:extLst>
          </p:cNvPr>
          <p:cNvSpPr>
            <a:spLocks noGrp="1" noChangeArrowheads="1"/>
          </p:cNvSpPr>
          <p:nvPr>
            <p:ph idx="1"/>
          </p:nvPr>
        </p:nvSpPr>
        <p:spPr/>
        <p:txBody>
          <a:bodyPr/>
          <a:lstStyle/>
          <a:p>
            <a:pPr eaLnBrk="1" hangingPunct="1"/>
            <a:r>
              <a:rPr lang="en-US" altLang="zh-CN"/>
              <a:t>描述 J2EE 体系结构如何影响系统的非功能需求。</a:t>
            </a:r>
          </a:p>
          <a:p>
            <a:pPr eaLnBrk="1" hangingPunct="1"/>
            <a:r>
              <a:rPr lang="en-US" altLang="zh-CN"/>
              <a:t>描述 J2EE 框架中模式的使用。</a:t>
            </a:r>
          </a:p>
          <a:p>
            <a:pPr eaLnBrk="1" hangingPunct="1"/>
            <a:endParaRPr lang="en-US" altLang="zh-CN"/>
          </a:p>
        </p:txBody>
      </p:sp>
      <p:sp>
        <p:nvSpPr>
          <p:cNvPr id="102404" name="灯片编号占位符 1">
            <a:extLst>
              <a:ext uri="{FF2B5EF4-FFF2-40B4-BE49-F238E27FC236}">
                <a16:creationId xmlns:a16="http://schemas.microsoft.com/office/drawing/2014/main" id="{B1B3DAA4-F631-40C5-BD78-64FD24F96E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2991ECF8-A9A3-497F-9372-75E57957CE9A}" type="slidenum">
              <a:rPr lang="zh-CN" altLang="en-US" sz="1200" smtClean="0">
                <a:solidFill>
                  <a:srgbClr val="898989"/>
                </a:solidFill>
              </a:rPr>
              <a:pPr fontAlgn="base">
                <a:spcBef>
                  <a:spcPct val="0"/>
                </a:spcBef>
                <a:spcAft>
                  <a:spcPct val="0"/>
                </a:spcAft>
                <a:buFontTx/>
                <a:buNone/>
              </a:pPr>
              <a:t>52</a:t>
            </a:fld>
            <a:endParaRPr lang="zh-CN" altLang="en-US" sz="1200">
              <a:solidFill>
                <a:srgbClr val="898989"/>
              </a:solidFill>
            </a:endParaRPr>
          </a:p>
        </p:txBody>
      </p:sp>
    </p:spTree>
  </p:cSld>
  <p:clrMapOvr>
    <a:masterClrMapping/>
  </p:clrMapOvr>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a:extLst>
              <a:ext uri="{FF2B5EF4-FFF2-40B4-BE49-F238E27FC236}">
                <a16:creationId xmlns:a16="http://schemas.microsoft.com/office/drawing/2014/main" id="{D13CF01B-E898-4E18-9079-C74F4BF40F3F}"/>
              </a:ext>
            </a:extLst>
          </p:cNvPr>
          <p:cNvSpPr>
            <a:spLocks noGrp="1" noChangeArrowheads="1"/>
          </p:cNvSpPr>
          <p:nvPr>
            <p:ph type="title"/>
          </p:nvPr>
        </p:nvSpPr>
        <p:spPr>
          <a:xfrm>
            <a:off x="1919288" y="-26988"/>
            <a:ext cx="7848600" cy="1143001"/>
          </a:xfrm>
        </p:spPr>
        <p:txBody>
          <a:bodyPr/>
          <a:lstStyle/>
          <a:p>
            <a:pPr eaLnBrk="1" hangingPunct="1"/>
            <a:r>
              <a:rPr lang="en-US" altLang="zh-CN"/>
              <a:t>思考超越</a:t>
            </a:r>
          </a:p>
        </p:txBody>
      </p:sp>
      <p:sp>
        <p:nvSpPr>
          <p:cNvPr id="104451" name="Rectangle 3">
            <a:extLst>
              <a:ext uri="{FF2B5EF4-FFF2-40B4-BE49-F238E27FC236}">
                <a16:creationId xmlns:a16="http://schemas.microsoft.com/office/drawing/2014/main" id="{A92849F6-B191-40D9-8CCB-ED0531DAA0CB}"/>
              </a:ext>
            </a:extLst>
          </p:cNvPr>
          <p:cNvSpPr>
            <a:spLocks noGrp="1" noChangeArrowheads="1"/>
          </p:cNvSpPr>
          <p:nvPr>
            <p:ph idx="1"/>
          </p:nvPr>
        </p:nvSpPr>
        <p:spPr/>
        <p:txBody>
          <a:bodyPr/>
          <a:lstStyle/>
          <a:p>
            <a:pPr eaLnBrk="1" hangingPunct="1"/>
            <a:r>
              <a:rPr lang="en-US" altLang="zh-CN"/>
              <a:t>J2EE 的供应商实现提供了虚拟平台层, 您可以在其中构建企业应用程序。作为一名建筑师, 您如何知道如何构造应用程序的组件？</a:t>
            </a:r>
          </a:p>
          <a:p>
            <a:pPr eaLnBrk="1" hangingPunct="1"/>
            <a:endParaRPr lang="en-US" altLang="zh-CN"/>
          </a:p>
        </p:txBody>
      </p:sp>
      <p:sp>
        <p:nvSpPr>
          <p:cNvPr id="104452" name="灯片编号占位符 1">
            <a:extLst>
              <a:ext uri="{FF2B5EF4-FFF2-40B4-BE49-F238E27FC236}">
                <a16:creationId xmlns:a16="http://schemas.microsoft.com/office/drawing/2014/main" id="{9B016FD8-4FE1-41D1-96BF-C53194D60E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DAB19C2E-302F-428E-AEBE-0314E87A17F0}" type="slidenum">
              <a:rPr lang="zh-CN" altLang="en-US" sz="1200" smtClean="0">
                <a:solidFill>
                  <a:srgbClr val="898989"/>
                </a:solidFill>
              </a:rPr>
              <a:pPr fontAlgn="base">
                <a:spcBef>
                  <a:spcPct val="0"/>
                </a:spcBef>
                <a:spcAft>
                  <a:spcPct val="0"/>
                </a:spcAft>
                <a:buFontTx/>
                <a:buNone/>
              </a:pPr>
              <a:t>53</a:t>
            </a:fld>
            <a:endParaRPr lang="zh-CN" altLang="en-US" sz="1200">
              <a:solidFill>
                <a:srgbClr val="898989"/>
              </a:solidFill>
            </a:endParaRPr>
          </a:p>
        </p:txBody>
      </p:sp>
    </p:spTree>
  </p:cSld>
  <p:clrMapOvr>
    <a:masterClrMapping/>
  </p:clrMapOvr>
</p:sld>
</file>

<file path=ppt/slides/slide5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0">
            <a:extLst>
              <a:ext uri="{FF2B5EF4-FFF2-40B4-BE49-F238E27FC236}">
                <a16:creationId xmlns:a16="http://schemas.microsoft.com/office/drawing/2014/main" id="{B6C66FAB-702C-4CA4-8FE7-C48322EBBA60}"/>
              </a:ext>
            </a:extLst>
          </p:cNvPr>
          <p:cNvSpPr>
            <a:spLocks noGrp="1"/>
          </p:cNvSpPr>
          <p:nvPr>
            <p:ph type="title"/>
          </p:nvPr>
        </p:nvSpPr>
        <p:spPr>
          <a:xfrm>
            <a:off x="533400" y="3124200"/>
            <a:ext cx="10972800" cy="1362075"/>
          </a:xfrm>
        </p:spPr>
        <p:txBody>
          <a:bodyPr/>
          <a:lstStyle/>
          <a:p>
            <a:pPr algn="ctr" eaLnBrk="1" hangingPunct="1">
              <a:buFont typeface="Wingdings" panose="05000000000000000000" pitchFamily="2" charset="2"/>
              <a:buNone/>
            </a:pPr>
            <a:r>
              <a:rPr lang="en-US" altLang="zh-CN" sz="8000"/>
              <a:t>J2EE 最佳实践–概述</a:t>
            </a:r>
          </a:p>
        </p:txBody>
      </p:sp>
    </p:spTree>
  </p:cSld>
  <p:clrMapOvr>
    <a:masterClrMapping/>
  </p:clrMapOvr>
  <p:transition spd="slow">
    <p:fade/>
  </p:transition>
</p:sld>
</file>

<file path=ppt/slides/slide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a:extLst>
              <a:ext uri="{FF2B5EF4-FFF2-40B4-BE49-F238E27FC236}">
                <a16:creationId xmlns:a16="http://schemas.microsoft.com/office/drawing/2014/main" id="{22657159-BD8B-46EE-9BFE-CCCC6F4E809B}"/>
              </a:ext>
            </a:extLst>
          </p:cNvPr>
          <p:cNvSpPr>
            <a:spLocks noGrp="1" noChangeArrowheads="1"/>
          </p:cNvSpPr>
          <p:nvPr>
            <p:ph type="title"/>
          </p:nvPr>
        </p:nvSpPr>
        <p:spPr>
          <a:xfrm>
            <a:off x="609600" y="-26988"/>
            <a:ext cx="9158288" cy="1143001"/>
          </a:xfrm>
        </p:spPr>
        <p:txBody>
          <a:bodyPr/>
          <a:lstStyle/>
          <a:p>
            <a:pPr eaLnBrk="1" hangingPunct="1"/>
            <a:r>
              <a:rPr lang="en-US" altLang="zh-CN"/>
              <a:t>创建体系结构的经验</a:t>
            </a:r>
          </a:p>
        </p:txBody>
      </p:sp>
      <p:sp>
        <p:nvSpPr>
          <p:cNvPr id="108547" name="Rectangle 3">
            <a:extLst>
              <a:ext uri="{FF2B5EF4-FFF2-40B4-BE49-F238E27FC236}">
                <a16:creationId xmlns:a16="http://schemas.microsoft.com/office/drawing/2014/main" id="{7ACF4424-E9C8-4B0A-ACF7-EE5C5360D77C}"/>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a:t>经验为解决反复出现的问题生成蓝图。</a:t>
            </a:r>
          </a:p>
          <a:p>
            <a:pPr eaLnBrk="1" hangingPunct="1">
              <a:lnSpc>
                <a:spcPct val="90000"/>
              </a:lnSpc>
            </a:pPr>
            <a:r>
              <a:rPr lang="en-US" altLang="zh-CN" i="1"/>
              <a:t>最佳实践</a:t>
            </a:r>
            <a:r>
              <a:rPr lang="en-US" altLang="zh-CN"/>
              <a:t>建议用于在组件级驱动设计的练习。</a:t>
            </a:r>
          </a:p>
          <a:p>
            <a:pPr lvl="1" eaLnBrk="1" hangingPunct="1">
              <a:lnSpc>
                <a:spcPct val="90000"/>
              </a:lnSpc>
            </a:pPr>
            <a:r>
              <a:rPr lang="en-US" altLang="zh-CN"/>
              <a:t>Example–Use 会话 bean 作为实体 bean 的门面。</a:t>
            </a:r>
          </a:p>
          <a:p>
            <a:pPr eaLnBrk="1" hangingPunct="1">
              <a:lnSpc>
                <a:spcPct val="90000"/>
              </a:lnSpc>
            </a:pPr>
            <a:r>
              <a:rPr lang="en-US" altLang="zh-CN" i="1"/>
              <a:t>指引</a:t>
            </a:r>
            <a:r>
              <a:rPr lang="en-US" altLang="zh-CN"/>
              <a:t>水平应用于设计的规则。</a:t>
            </a:r>
          </a:p>
          <a:p>
            <a:pPr lvl="1" eaLnBrk="1" hangingPunct="1">
              <a:lnSpc>
                <a:spcPct val="90000"/>
              </a:lnSpc>
            </a:pPr>
            <a:r>
              <a:rPr lang="en-US" altLang="zh-CN"/>
              <a:t>通过最大化数据请求 Example–Minimize 网络通信量。</a:t>
            </a:r>
          </a:p>
        </p:txBody>
      </p:sp>
      <p:sp>
        <p:nvSpPr>
          <p:cNvPr id="108548" name="灯片编号占位符 1">
            <a:extLst>
              <a:ext uri="{FF2B5EF4-FFF2-40B4-BE49-F238E27FC236}">
                <a16:creationId xmlns:a16="http://schemas.microsoft.com/office/drawing/2014/main" id="{727E741D-7C47-476F-BE26-D712F145FB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2E41FAE1-E655-4E0F-BA2E-A4592F74E764}" type="slidenum">
              <a:rPr lang="zh-CN" altLang="en-US" sz="1200" smtClean="0">
                <a:solidFill>
                  <a:srgbClr val="898989"/>
                </a:solidFill>
              </a:rPr>
              <a:pPr fontAlgn="base">
                <a:spcBef>
                  <a:spcPct val="0"/>
                </a:spcBef>
                <a:spcAft>
                  <a:spcPct val="0"/>
                </a:spcAft>
                <a:buFontTx/>
                <a:buNone/>
              </a:pPr>
              <a:t>55</a:t>
            </a:fld>
            <a:endParaRPr lang="zh-CN" altLang="en-US" sz="1200">
              <a:solidFill>
                <a:srgbClr val="898989"/>
              </a:solidFill>
            </a:endParaRPr>
          </a:p>
        </p:txBody>
      </p:sp>
    </p:spTree>
  </p:cSld>
  <p:clrMapOvr>
    <a:masterClrMapping/>
  </p:clrMapOvr>
</p:sld>
</file>

<file path=ppt/slides/slide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a:extLst>
              <a:ext uri="{FF2B5EF4-FFF2-40B4-BE49-F238E27FC236}">
                <a16:creationId xmlns:a16="http://schemas.microsoft.com/office/drawing/2014/main" id="{B969868A-096F-4081-9782-15C06EAA794D}"/>
              </a:ext>
            </a:extLst>
          </p:cNvPr>
          <p:cNvSpPr>
            <a:spLocks noGrp="1" noChangeArrowheads="1"/>
          </p:cNvSpPr>
          <p:nvPr>
            <p:ph type="title"/>
          </p:nvPr>
        </p:nvSpPr>
        <p:spPr>
          <a:xfrm>
            <a:off x="609600" y="-26988"/>
            <a:ext cx="9158288" cy="1143001"/>
          </a:xfrm>
        </p:spPr>
        <p:txBody>
          <a:bodyPr/>
          <a:lstStyle/>
          <a:p>
            <a:pPr eaLnBrk="1" hangingPunct="1"/>
            <a:r>
              <a:rPr lang="en-US" altLang="zh-CN"/>
              <a:t>J2EE 体系结构</a:t>
            </a:r>
          </a:p>
        </p:txBody>
      </p:sp>
      <p:sp>
        <p:nvSpPr>
          <p:cNvPr id="110595" name="Rectangle 3">
            <a:extLst>
              <a:ext uri="{FF2B5EF4-FFF2-40B4-BE49-F238E27FC236}">
                <a16:creationId xmlns:a16="http://schemas.microsoft.com/office/drawing/2014/main" id="{408FD2B4-8052-4932-A8FA-B20786E88743}"/>
              </a:ext>
            </a:extLst>
          </p:cNvPr>
          <p:cNvSpPr>
            <a:spLocks noGrp="1" noChangeArrowheads="1"/>
          </p:cNvSpPr>
          <p:nvPr>
            <p:ph idx="1"/>
          </p:nvPr>
        </p:nvSpPr>
        <p:spPr>
          <a:xfrm>
            <a:off x="2362200" y="1268413"/>
            <a:ext cx="7693025" cy="2016125"/>
          </a:xfrm>
        </p:spPr>
        <p:txBody>
          <a:bodyPr/>
          <a:lstStyle/>
          <a:p>
            <a:pPr eaLnBrk="1" hangingPunct="1"/>
            <a:r>
              <a:rPr lang="en-US" altLang="zh-CN"/>
              <a:t>J2EE 平台中的三个基本层。</a:t>
            </a:r>
          </a:p>
          <a:p>
            <a:pPr lvl="1" eaLnBrk="1" hangingPunct="1"/>
            <a:r>
              <a:rPr lang="en-US" altLang="zh-CN"/>
              <a:t>客户端层</a:t>
            </a:r>
          </a:p>
          <a:p>
            <a:pPr lvl="1" eaLnBrk="1" hangingPunct="1"/>
            <a:r>
              <a:rPr lang="en-US" altLang="zh-CN"/>
              <a:t>中间层</a:t>
            </a:r>
          </a:p>
          <a:p>
            <a:pPr lvl="1" eaLnBrk="1" hangingPunct="1"/>
            <a:r>
              <a:rPr lang="en-US" altLang="zh-CN"/>
              <a:t>后端层</a:t>
            </a:r>
          </a:p>
        </p:txBody>
      </p:sp>
      <p:pic>
        <p:nvPicPr>
          <p:cNvPr id="110596" name="Picture 4">
            <a:extLst>
              <a:ext uri="{FF2B5EF4-FFF2-40B4-BE49-F238E27FC236}">
                <a16:creationId xmlns:a16="http://schemas.microsoft.com/office/drawing/2014/main" id="{7FA65B6B-701C-41C1-A76B-B3E68F20F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3573463"/>
            <a:ext cx="8586787" cy="267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7" name="灯片编号占位符 1">
            <a:extLst>
              <a:ext uri="{FF2B5EF4-FFF2-40B4-BE49-F238E27FC236}">
                <a16:creationId xmlns:a16="http://schemas.microsoft.com/office/drawing/2014/main" id="{5B4868FE-91B2-4112-A1EF-F81B6B069B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3DDBA151-C0E8-4724-9B7F-16CC2D3B8D7E}" type="slidenum">
              <a:rPr lang="zh-CN" altLang="en-US" sz="1200" smtClean="0">
                <a:solidFill>
                  <a:srgbClr val="898989"/>
                </a:solidFill>
              </a:rPr>
              <a:pPr fontAlgn="base">
                <a:spcBef>
                  <a:spcPct val="0"/>
                </a:spcBef>
                <a:spcAft>
                  <a:spcPct val="0"/>
                </a:spcAft>
                <a:buFontTx/>
                <a:buNone/>
              </a:pPr>
              <a:t>56</a:t>
            </a:fld>
            <a:endParaRPr lang="zh-CN" altLang="en-US" sz="1200">
              <a:solidFill>
                <a:srgbClr val="898989"/>
              </a:solidFill>
            </a:endParaRPr>
          </a:p>
        </p:txBody>
      </p:sp>
    </p:spTree>
  </p:cSld>
  <p:clrMapOvr>
    <a:masterClrMapping/>
  </p:clrMapOvr>
</p:sld>
</file>

<file path=ppt/slides/slide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a:extLst>
              <a:ext uri="{FF2B5EF4-FFF2-40B4-BE49-F238E27FC236}">
                <a16:creationId xmlns:a16="http://schemas.microsoft.com/office/drawing/2014/main" id="{1EB27D4C-90EC-45B6-BB1A-A99DC78E8CF3}"/>
              </a:ext>
            </a:extLst>
          </p:cNvPr>
          <p:cNvSpPr>
            <a:spLocks noGrp="1" noChangeArrowheads="1"/>
          </p:cNvSpPr>
          <p:nvPr>
            <p:ph type="title"/>
          </p:nvPr>
        </p:nvSpPr>
        <p:spPr>
          <a:xfrm>
            <a:off x="685800" y="-26988"/>
            <a:ext cx="9082088" cy="1143001"/>
          </a:xfrm>
        </p:spPr>
        <p:txBody>
          <a:bodyPr/>
          <a:lstStyle/>
          <a:p>
            <a:pPr eaLnBrk="1" hangingPunct="1"/>
            <a:r>
              <a:rPr lang="en-US" altLang="zh-CN"/>
              <a:t>J2EE 最佳做法和准则</a:t>
            </a:r>
          </a:p>
        </p:txBody>
      </p:sp>
      <p:sp>
        <p:nvSpPr>
          <p:cNvPr id="112643" name="Rectangle 3">
            <a:extLst>
              <a:ext uri="{FF2B5EF4-FFF2-40B4-BE49-F238E27FC236}">
                <a16:creationId xmlns:a16="http://schemas.microsoft.com/office/drawing/2014/main" id="{3EC8DE78-2EBD-42FC-8789-40F7FB338242}"/>
              </a:ext>
            </a:extLst>
          </p:cNvPr>
          <p:cNvSpPr>
            <a:spLocks noGrp="1" noChangeArrowheads="1"/>
          </p:cNvSpPr>
          <p:nvPr>
            <p:ph idx="1"/>
          </p:nvPr>
        </p:nvSpPr>
        <p:spPr/>
        <p:txBody>
          <a:bodyPr/>
          <a:lstStyle/>
          <a:p>
            <a:pPr eaLnBrk="1" hangingPunct="1">
              <a:lnSpc>
                <a:spcPct val="90000"/>
              </a:lnSpc>
            </a:pPr>
            <a:r>
              <a:rPr lang="en-US" altLang="zh-CN"/>
              <a:t>您可以在每一层应用最佳做法和准则。</a:t>
            </a:r>
          </a:p>
          <a:p>
            <a:pPr lvl="1" eaLnBrk="1" hangingPunct="1">
              <a:lnSpc>
                <a:spcPct val="90000"/>
              </a:lnSpc>
            </a:pPr>
            <a:r>
              <a:rPr lang="en-US" altLang="zh-CN"/>
              <a:t>客户端层</a:t>
            </a:r>
          </a:p>
          <a:p>
            <a:pPr lvl="1" eaLnBrk="1" hangingPunct="1">
              <a:lnSpc>
                <a:spcPct val="90000"/>
              </a:lnSpc>
            </a:pPr>
            <a:r>
              <a:rPr lang="en-US" altLang="zh-CN"/>
              <a:t>Web 层 (</a:t>
            </a:r>
            <a:r>
              <a:rPr lang="en-US" altLang="zh-CN" i="1"/>
              <a:t>表示</a:t>
            </a:r>
            <a:r>
              <a:rPr lang="en-US" altLang="zh-CN"/>
              <a:t>)</a:t>
            </a:r>
          </a:p>
          <a:p>
            <a:pPr lvl="1" eaLnBrk="1" hangingPunct="1">
              <a:lnSpc>
                <a:spcPct val="90000"/>
              </a:lnSpc>
            </a:pPr>
            <a:r>
              <a:rPr lang="en-US" altLang="zh-CN"/>
              <a:t>EJB 层 (</a:t>
            </a:r>
            <a:r>
              <a:rPr lang="en-US" altLang="zh-CN" i="1"/>
              <a:t>业务</a:t>
            </a:r>
            <a:r>
              <a:rPr lang="en-US" altLang="zh-CN"/>
              <a:t>)</a:t>
            </a:r>
          </a:p>
          <a:p>
            <a:pPr lvl="1" eaLnBrk="1" hangingPunct="1">
              <a:lnSpc>
                <a:spcPct val="90000"/>
              </a:lnSpc>
            </a:pPr>
            <a:r>
              <a:rPr lang="en-US" altLang="zh-CN"/>
              <a:t>EIS 集成层 (</a:t>
            </a:r>
            <a:r>
              <a:rPr lang="en-US" altLang="zh-CN" i="1"/>
              <a:t>集成</a:t>
            </a:r>
            <a:r>
              <a:rPr lang="en-US" altLang="zh-CN"/>
              <a:t>)</a:t>
            </a:r>
          </a:p>
          <a:p>
            <a:pPr eaLnBrk="1" hangingPunct="1">
              <a:lnSpc>
                <a:spcPct val="90000"/>
              </a:lnSpc>
            </a:pPr>
            <a:r>
              <a:rPr lang="en-US" altLang="zh-CN"/>
              <a:t>您可以将最佳做法和准则应用于跨层的正交服务。</a:t>
            </a:r>
          </a:p>
          <a:p>
            <a:pPr lvl="1" eaLnBrk="1" hangingPunct="1">
              <a:lnSpc>
                <a:spcPct val="90000"/>
              </a:lnSpc>
            </a:pPr>
            <a:r>
              <a:rPr lang="en-US" altLang="zh-CN"/>
              <a:t>安全</a:t>
            </a:r>
          </a:p>
          <a:p>
            <a:pPr lvl="1" eaLnBrk="1" hangingPunct="1">
              <a:lnSpc>
                <a:spcPct val="90000"/>
              </a:lnSpc>
            </a:pPr>
            <a:r>
              <a:rPr lang="en-US" altLang="zh-CN"/>
              <a:t>交易</a:t>
            </a:r>
          </a:p>
        </p:txBody>
      </p:sp>
      <p:sp>
        <p:nvSpPr>
          <p:cNvPr id="112644" name="灯片编号占位符 1">
            <a:extLst>
              <a:ext uri="{FF2B5EF4-FFF2-40B4-BE49-F238E27FC236}">
                <a16:creationId xmlns:a16="http://schemas.microsoft.com/office/drawing/2014/main" id="{E20B6736-99AA-4322-8855-58EA29832A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A3382528-1EE6-4D46-8258-9F81FD27E930}" type="slidenum">
              <a:rPr lang="zh-CN" altLang="en-US" sz="1200" smtClean="0">
                <a:solidFill>
                  <a:srgbClr val="898989"/>
                </a:solidFill>
              </a:rPr>
              <a:pPr fontAlgn="base">
                <a:spcBef>
                  <a:spcPct val="0"/>
                </a:spcBef>
                <a:spcAft>
                  <a:spcPct val="0"/>
                </a:spcAft>
                <a:buFontTx/>
                <a:buNone/>
              </a:pPr>
              <a:t>57</a:t>
            </a:fld>
            <a:endParaRPr lang="zh-CN" altLang="en-US" sz="1200">
              <a:solidFill>
                <a:srgbClr val="898989"/>
              </a:solidFill>
            </a:endParaRPr>
          </a:p>
        </p:txBody>
      </p:sp>
    </p:spTree>
  </p:cSld>
  <p:clrMapOvr>
    <a:masterClrMapping/>
  </p:clrMapOvr>
</p:sld>
</file>

<file path=ppt/slides/slide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a:extLst>
              <a:ext uri="{FF2B5EF4-FFF2-40B4-BE49-F238E27FC236}">
                <a16:creationId xmlns:a16="http://schemas.microsoft.com/office/drawing/2014/main" id="{5CA67B79-6D34-44DB-B5B3-C78B91469407}"/>
              </a:ext>
            </a:extLst>
          </p:cNvPr>
          <p:cNvSpPr>
            <a:spLocks noGrp="1" noChangeArrowheads="1"/>
          </p:cNvSpPr>
          <p:nvPr>
            <p:ph type="title"/>
          </p:nvPr>
        </p:nvSpPr>
        <p:spPr>
          <a:xfrm>
            <a:off x="762000" y="0"/>
            <a:ext cx="7848600" cy="1143000"/>
          </a:xfrm>
        </p:spPr>
        <p:txBody>
          <a:bodyPr/>
          <a:lstStyle/>
          <a:p>
            <a:pPr eaLnBrk="1" hangingPunct="1"/>
            <a:r>
              <a:rPr lang="en-US" altLang="zh-CN"/>
              <a:t>最佳实践–客户端层</a:t>
            </a:r>
          </a:p>
        </p:txBody>
      </p:sp>
      <p:sp>
        <p:nvSpPr>
          <p:cNvPr id="114691" name="Rectangle 3">
            <a:extLst>
              <a:ext uri="{FF2B5EF4-FFF2-40B4-BE49-F238E27FC236}">
                <a16:creationId xmlns:a16="http://schemas.microsoft.com/office/drawing/2014/main" id="{3A66E52A-B9EB-42AD-8040-72F0954A0383}"/>
              </a:ext>
            </a:extLst>
          </p:cNvPr>
          <p:cNvSpPr>
            <a:spLocks noGrp="1" noChangeArrowheads="1"/>
          </p:cNvSpPr>
          <p:nvPr>
            <p:ph idx="1"/>
          </p:nvPr>
        </p:nvSpPr>
        <p:spPr/>
        <p:txBody>
          <a:bodyPr/>
          <a:lstStyle/>
          <a:p>
            <a:pPr eaLnBrk="1" hangingPunct="1"/>
            <a:r>
              <a:rPr lang="en-US" altLang="zh-CN"/>
              <a:t>将客户端类型与企业应用程序解耦:</a:t>
            </a:r>
          </a:p>
          <a:p>
            <a:pPr lvl="1" eaLnBrk="1" hangingPunct="1"/>
            <a:r>
              <a:rPr lang="en-US" altLang="zh-CN"/>
              <a:t>HTML 浏览器</a:t>
            </a:r>
          </a:p>
          <a:p>
            <a:pPr lvl="1" eaLnBrk="1" hangingPunct="1"/>
            <a:r>
              <a:rPr lang="en-US" altLang="zh-CN"/>
              <a:t>Applet</a:t>
            </a:r>
          </a:p>
          <a:p>
            <a:pPr lvl="1" eaLnBrk="1" hangingPunct="1"/>
            <a:r>
              <a:rPr lang="en-US" altLang="zh-CN"/>
              <a:t>Java 应用程序</a:t>
            </a:r>
          </a:p>
          <a:p>
            <a:pPr lvl="1" eaLnBrk="1" hangingPunct="1"/>
            <a:r>
              <a:rPr lang="en-US" altLang="zh-CN"/>
              <a:t>非 Java 应用程序</a:t>
            </a:r>
          </a:p>
        </p:txBody>
      </p:sp>
      <p:sp>
        <p:nvSpPr>
          <p:cNvPr id="114692" name="灯片编号占位符 1">
            <a:extLst>
              <a:ext uri="{FF2B5EF4-FFF2-40B4-BE49-F238E27FC236}">
                <a16:creationId xmlns:a16="http://schemas.microsoft.com/office/drawing/2014/main" id="{179484BB-C964-4F81-B923-B63C1B1572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C6B66BC-9E14-4D82-BDD4-49649F85027A}" type="slidenum">
              <a:rPr lang="zh-CN" altLang="en-US" sz="1200" smtClean="0">
                <a:solidFill>
                  <a:srgbClr val="898989"/>
                </a:solidFill>
              </a:rPr>
              <a:pPr fontAlgn="base">
                <a:spcBef>
                  <a:spcPct val="0"/>
                </a:spcBef>
                <a:spcAft>
                  <a:spcPct val="0"/>
                </a:spcAft>
                <a:buFontTx/>
                <a:buNone/>
              </a:pPr>
              <a:t>58</a:t>
            </a:fld>
            <a:endParaRPr lang="zh-CN" altLang="en-US" sz="1200">
              <a:solidFill>
                <a:srgbClr val="898989"/>
              </a:solidFill>
            </a:endParaRPr>
          </a:p>
        </p:txBody>
      </p:sp>
    </p:spTree>
  </p:cSld>
  <p:clrMapOvr>
    <a:masterClrMapping/>
  </p:clrMapOvr>
</p:sld>
</file>

<file path=ppt/slides/slide5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a:extLst>
              <a:ext uri="{FF2B5EF4-FFF2-40B4-BE49-F238E27FC236}">
                <a16:creationId xmlns:a16="http://schemas.microsoft.com/office/drawing/2014/main" id="{12A534D9-634D-4FCF-BC09-D93BAAC52800}"/>
              </a:ext>
            </a:extLst>
          </p:cNvPr>
          <p:cNvSpPr>
            <a:spLocks noGrp="1" noChangeArrowheads="1"/>
          </p:cNvSpPr>
          <p:nvPr>
            <p:ph type="title"/>
          </p:nvPr>
        </p:nvSpPr>
        <p:spPr>
          <a:xfrm>
            <a:off x="762000" y="-26988"/>
            <a:ext cx="9005888" cy="1143001"/>
          </a:xfrm>
        </p:spPr>
        <p:txBody>
          <a:bodyPr/>
          <a:lstStyle/>
          <a:p>
            <a:pPr eaLnBrk="1" hangingPunct="1"/>
            <a:r>
              <a:rPr lang="en-US" altLang="zh-CN"/>
              <a:t>最佳实践–MVCPattern</a:t>
            </a:r>
          </a:p>
        </p:txBody>
      </p:sp>
      <p:sp>
        <p:nvSpPr>
          <p:cNvPr id="116739" name="Rectangle 3">
            <a:extLst>
              <a:ext uri="{FF2B5EF4-FFF2-40B4-BE49-F238E27FC236}">
                <a16:creationId xmlns:a16="http://schemas.microsoft.com/office/drawing/2014/main" id="{1D3957C2-A417-40F1-834B-2F44554A1660}"/>
              </a:ext>
            </a:extLst>
          </p:cNvPr>
          <p:cNvSpPr>
            <a:spLocks noGrp="1" noChangeArrowheads="1"/>
          </p:cNvSpPr>
          <p:nvPr>
            <p:ph idx="1"/>
          </p:nvPr>
        </p:nvSpPr>
        <p:spPr>
          <a:xfrm>
            <a:off x="2362200" y="1268413"/>
            <a:ext cx="7693025" cy="1008062"/>
          </a:xfrm>
        </p:spPr>
        <p:txBody>
          <a:bodyPr/>
          <a:lstStyle/>
          <a:p>
            <a:pPr eaLnBrk="1" hangingPunct="1"/>
            <a:r>
              <a:rPr lang="en-US" altLang="zh-CN"/>
              <a:t>使用模型-视图-控制器 (MVC) 模式以方便重用。</a:t>
            </a:r>
          </a:p>
          <a:p>
            <a:pPr eaLnBrk="1" hangingPunct="1"/>
            <a:endParaRPr lang="en-US" altLang="zh-CN"/>
          </a:p>
        </p:txBody>
      </p:sp>
      <p:pic>
        <p:nvPicPr>
          <p:cNvPr id="116740" name="Picture 4">
            <a:extLst>
              <a:ext uri="{FF2B5EF4-FFF2-40B4-BE49-F238E27FC236}">
                <a16:creationId xmlns:a16="http://schemas.microsoft.com/office/drawing/2014/main" id="{37CC6E69-6884-4BB0-A177-858967845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492375"/>
            <a:ext cx="7521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灯片编号占位符 1">
            <a:extLst>
              <a:ext uri="{FF2B5EF4-FFF2-40B4-BE49-F238E27FC236}">
                <a16:creationId xmlns:a16="http://schemas.microsoft.com/office/drawing/2014/main" id="{0D7A34F5-80BE-4937-86DD-8BAC0D852F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45F58CE6-2BF0-43A5-BECB-0542262C756C}" type="slidenum">
              <a:rPr lang="zh-CN" altLang="en-US" sz="1200" smtClean="0">
                <a:solidFill>
                  <a:srgbClr val="898989"/>
                </a:solidFill>
              </a:rPr>
              <a:pPr fontAlgn="base">
                <a:spcBef>
                  <a:spcPct val="0"/>
                </a:spcBef>
                <a:spcAft>
                  <a:spcPct val="0"/>
                </a:spcAft>
                <a:buFontTx/>
                <a:buNone/>
              </a:pPr>
              <a:t>59</a:t>
            </a:fld>
            <a:endParaRPr lang="zh-CN" altLang="en-US" sz="1200">
              <a:solidFill>
                <a:srgbClr val="898989"/>
              </a:solidFill>
            </a:endParaRP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B906002-F5E7-4232-8E1D-B993C9CADAAE}"/>
              </a:ext>
            </a:extLst>
          </p:cNvPr>
          <p:cNvSpPr>
            <a:spLocks noGrp="1" noChangeArrowheads="1"/>
          </p:cNvSpPr>
          <p:nvPr>
            <p:ph type="title"/>
          </p:nvPr>
        </p:nvSpPr>
        <p:spPr>
          <a:xfrm>
            <a:off x="623888" y="76200"/>
            <a:ext cx="7772400" cy="762000"/>
          </a:xfrm>
        </p:spPr>
        <p:txBody>
          <a:bodyPr/>
          <a:lstStyle/>
          <a:p>
            <a:pPr/>
            <a:r>
              <a:rPr lang="en-US" altLang="zh-CN"/>
              <a:t>框架定义-更多</a:t>
            </a:r>
          </a:p>
        </p:txBody>
      </p:sp>
      <p:sp>
        <p:nvSpPr>
          <p:cNvPr id="38915" name="Rectangle 3">
            <a:extLst>
              <a:ext uri="{FF2B5EF4-FFF2-40B4-BE49-F238E27FC236}">
                <a16:creationId xmlns:a16="http://schemas.microsoft.com/office/drawing/2014/main" id="{51D91A76-443A-4129-BD59-BAF507031700}"/>
              </a:ext>
            </a:extLst>
          </p:cNvPr>
          <p:cNvSpPr>
            <a:spLocks noGrp="1" noChangeArrowheads="1"/>
          </p:cNvSpPr>
          <p:nvPr>
            <p:ph idx="1"/>
          </p:nvPr>
        </p:nvSpPr>
        <p:spPr/>
        <p:txBody>
          <a:bodyPr/>
          <a:lstStyle/>
          <a:p>
            <a:pPr/>
            <a:r>
              <a:rPr lang="en-US" altLang="zh-CN" sz="2800"/>
              <a:t>开发人员通常会</a:t>
            </a:r>
            <a:r>
              <a:rPr lang="en-US" altLang="zh-CN" sz="2800" u="sng"/>
              <a:t>自定义</a:t>
            </a:r>
            <a:r>
              <a:rPr lang="en-US" altLang="zh-CN" sz="2800"/>
              <a:t>一个框架, 通过 "子类化" 和构成框架类别的实例来指定应用程序。</a:t>
            </a:r>
          </a:p>
          <a:p>
            <a:pPr/>
            <a:r>
              <a:rPr lang="en-US" altLang="zh-CN" sz="2800"/>
              <a:t>(将会看到前面)</a:t>
            </a:r>
          </a:p>
          <a:p>
            <a:pPr/>
            <a:r>
              <a:rPr lang="en-US" altLang="zh-CN" sz="2800"/>
              <a:t>这种 "子类化" 和 "创建框架类别" 实例的概念是一项基本原则。</a:t>
            </a:r>
          </a:p>
          <a:p>
            <a:endParaRPr lang="en-US" altLang="zh-CN" sz="2800"/>
          </a:p>
        </p:txBody>
      </p:sp>
      <p:sp>
        <p:nvSpPr>
          <p:cNvPr id="38916" name="灯片编号占位符 5">
            <a:extLst>
              <a:ext uri="{FF2B5EF4-FFF2-40B4-BE49-F238E27FC236}">
                <a16:creationId xmlns:a16="http://schemas.microsoft.com/office/drawing/2014/main" id="{A868CED4-F814-4CE8-B472-73480660B7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8A28D70D-2C29-4128-9D4D-63F8084D0C1A}" type="slidenum">
              <a:rPr lang="en-US" altLang="zh-CN" sz="1200" smtClean="0">
                <a:solidFill>
                  <a:srgbClr val="898989"/>
                </a:solidFill>
                <a:latin typeface="Calibri" panose="020F0502020204030204" pitchFamily="34" charset="0"/>
              </a:rPr>
              <a:pPr fontAlgn="base">
                <a:spcBef>
                  <a:spcPct val="0"/>
                </a:spcBef>
                <a:spcAft>
                  <a:spcPct val="0"/>
                </a:spcAft>
              </a:pPr>
              <a:t>6</a:t>
            </a:fld>
            <a:endParaRPr lang="en-US" altLang="zh-CN" sz="1200">
              <a:solidFill>
                <a:srgbClr val="898989"/>
              </a:solidFill>
              <a:latin typeface="Calibri" panose="020F0502020204030204" pitchFamily="34" charset="0"/>
            </a:endParaRPr>
          </a:p>
        </p:txBody>
      </p:sp>
    </p:spTree>
  </p:cSld>
  <p:clrMapOvr>
    <a:masterClrMapping/>
  </p:clrMapOvr>
</p:sld>
</file>

<file path=ppt/slides/slide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a:extLst>
              <a:ext uri="{FF2B5EF4-FFF2-40B4-BE49-F238E27FC236}">
                <a16:creationId xmlns:a16="http://schemas.microsoft.com/office/drawing/2014/main" id="{D9EA8E95-CD16-46B3-8579-C3718CCB6C74}"/>
              </a:ext>
            </a:extLst>
          </p:cNvPr>
          <p:cNvSpPr>
            <a:spLocks noGrp="1" noChangeArrowheads="1"/>
          </p:cNvSpPr>
          <p:nvPr>
            <p:ph type="title"/>
          </p:nvPr>
        </p:nvSpPr>
        <p:spPr>
          <a:xfrm>
            <a:off x="762000" y="-26988"/>
            <a:ext cx="9005888" cy="1143001"/>
          </a:xfrm>
        </p:spPr>
        <p:txBody>
          <a:bodyPr/>
          <a:lstStyle/>
          <a:p>
            <a:pPr eaLnBrk="1" hangingPunct="1"/>
            <a:r>
              <a:rPr lang="en-US" altLang="zh-CN"/>
              <a:t>最佳实践–业务对象</a:t>
            </a:r>
          </a:p>
        </p:txBody>
      </p:sp>
      <p:sp>
        <p:nvSpPr>
          <p:cNvPr id="118787" name="Rectangle 3">
            <a:extLst>
              <a:ext uri="{FF2B5EF4-FFF2-40B4-BE49-F238E27FC236}">
                <a16:creationId xmlns:a16="http://schemas.microsoft.com/office/drawing/2014/main" id="{44CF2DCC-0D94-42CC-AC42-853B856064B0}"/>
              </a:ext>
            </a:extLst>
          </p:cNvPr>
          <p:cNvSpPr>
            <a:spLocks noGrp="1" noChangeArrowheads="1"/>
          </p:cNvSpPr>
          <p:nvPr>
            <p:ph idx="1"/>
          </p:nvPr>
        </p:nvSpPr>
        <p:spPr/>
        <p:txBody>
          <a:bodyPr/>
          <a:lstStyle/>
          <a:p>
            <a:pPr eaLnBrk="1" hangingPunct="1"/>
            <a:r>
              <a:rPr lang="en-US" altLang="zh-CN"/>
              <a:t>业务对象是应用程序数据的软件抽象。</a:t>
            </a:r>
          </a:p>
          <a:p>
            <a:pPr eaLnBrk="1" hangingPunct="1"/>
            <a:r>
              <a:rPr lang="en-US" altLang="zh-CN"/>
              <a:t>避免通过在不同的客户端类型之间共享业务对象来复制代码</a:t>
            </a:r>
          </a:p>
          <a:p>
            <a:pPr eaLnBrk="1" hangingPunct="1"/>
            <a:r>
              <a:rPr lang="en-US" altLang="zh-CN"/>
              <a:t>若要重用业务对象, 可以应用:</a:t>
            </a:r>
          </a:p>
          <a:p>
            <a:pPr lvl="1" eaLnBrk="1" hangingPunct="1"/>
            <a:r>
              <a:rPr lang="en-US" altLang="zh-CN"/>
              <a:t>封装</a:t>
            </a:r>
          </a:p>
          <a:p>
            <a:pPr lvl="1" eaLnBrk="1" hangingPunct="1"/>
            <a:r>
              <a:rPr lang="en-US" altLang="zh-CN"/>
              <a:t>代表团</a:t>
            </a:r>
          </a:p>
          <a:p>
            <a:pPr lvl="1" eaLnBrk="1" hangingPunct="1"/>
            <a:r>
              <a:rPr lang="en-US" altLang="zh-CN"/>
              <a:t>继承</a:t>
            </a:r>
          </a:p>
        </p:txBody>
      </p:sp>
      <p:sp>
        <p:nvSpPr>
          <p:cNvPr id="118788" name="灯片编号占位符 1">
            <a:extLst>
              <a:ext uri="{FF2B5EF4-FFF2-40B4-BE49-F238E27FC236}">
                <a16:creationId xmlns:a16="http://schemas.microsoft.com/office/drawing/2014/main" id="{3217DE6A-B494-4530-B7D5-3DAA60CB78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B82383DE-0190-4FE1-B802-F940C51938F9}" type="slidenum">
              <a:rPr lang="zh-CN" altLang="en-US" sz="1200" smtClean="0">
                <a:solidFill>
                  <a:srgbClr val="898989"/>
                </a:solidFill>
              </a:rPr>
              <a:pPr fontAlgn="base">
                <a:spcBef>
                  <a:spcPct val="0"/>
                </a:spcBef>
                <a:spcAft>
                  <a:spcPct val="0"/>
                </a:spcAft>
                <a:buFontTx/>
                <a:buNone/>
              </a:pPr>
              <a:t>60</a:t>
            </a:fld>
            <a:endParaRPr lang="zh-CN" altLang="en-US" sz="1200">
              <a:solidFill>
                <a:srgbClr val="898989"/>
              </a:solidFill>
            </a:endParaRPr>
          </a:p>
        </p:txBody>
      </p:sp>
    </p:spTree>
  </p:cSld>
  <p:clrMapOvr>
    <a:masterClrMapping/>
  </p:clrMapOvr>
</p:sld>
</file>

<file path=ppt/slides/slide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a:extLst>
              <a:ext uri="{FF2B5EF4-FFF2-40B4-BE49-F238E27FC236}">
                <a16:creationId xmlns:a16="http://schemas.microsoft.com/office/drawing/2014/main" id="{6B0D3210-C74E-4790-B10C-DD4CCC1D46A8}"/>
              </a:ext>
            </a:extLst>
          </p:cNvPr>
          <p:cNvSpPr>
            <a:spLocks noGrp="1" noChangeArrowheads="1"/>
          </p:cNvSpPr>
          <p:nvPr>
            <p:ph type="title"/>
          </p:nvPr>
        </p:nvSpPr>
        <p:spPr>
          <a:xfrm>
            <a:off x="762000" y="-26988"/>
            <a:ext cx="9005888" cy="1143001"/>
          </a:xfrm>
        </p:spPr>
        <p:txBody>
          <a:bodyPr/>
          <a:lstStyle/>
          <a:p>
            <a:pPr eaLnBrk="1" hangingPunct="1"/>
            <a:r>
              <a:rPr lang="en-US" altLang="zh-CN"/>
              <a:t>最佳实践–控制器</a:t>
            </a:r>
          </a:p>
        </p:txBody>
      </p:sp>
      <p:sp>
        <p:nvSpPr>
          <p:cNvPr id="120835" name="Rectangle 3">
            <a:extLst>
              <a:ext uri="{FF2B5EF4-FFF2-40B4-BE49-F238E27FC236}">
                <a16:creationId xmlns:a16="http://schemas.microsoft.com/office/drawing/2014/main" id="{E5334C45-2CCE-44CF-A9B7-6DD2F5FC7EA1}"/>
              </a:ext>
            </a:extLst>
          </p:cNvPr>
          <p:cNvSpPr>
            <a:spLocks noGrp="1" noChangeArrowheads="1"/>
          </p:cNvSpPr>
          <p:nvPr>
            <p:ph idx="1"/>
          </p:nvPr>
        </p:nvSpPr>
        <p:spPr>
          <a:xfrm>
            <a:off x="2362200" y="1196975"/>
            <a:ext cx="7693025" cy="2232025"/>
          </a:xfrm>
        </p:spPr>
        <p:txBody>
          <a:bodyPr/>
          <a:lstStyle/>
          <a:p>
            <a:pPr eaLnBrk="1" hangingPunct="1">
              <a:lnSpc>
                <a:spcPct val="90000"/>
              </a:lnSpc>
            </a:pPr>
            <a:r>
              <a:rPr lang="en-US" altLang="zh-CN" sz="2800"/>
              <a:t>为控制器使用继承或委派, 以容纳多种类型的客户端 (</a:t>
            </a:r>
            <a:r>
              <a:rPr lang="en-US" altLang="zh-CN" sz="2800" i="1"/>
              <a:t>视图</a:t>
            </a:r>
            <a:r>
              <a:rPr lang="en-US" altLang="zh-CN" sz="2800"/>
              <a:t>).</a:t>
            </a:r>
          </a:p>
          <a:p>
            <a:pPr eaLnBrk="1" hangingPunct="1">
              <a:lnSpc>
                <a:spcPct val="90000"/>
              </a:lnSpc>
            </a:pPr>
            <a:r>
              <a:rPr lang="en-US" altLang="zh-CN" sz="2800"/>
              <a:t>控制器应将用户笔势转换为业务事件。</a:t>
            </a:r>
          </a:p>
        </p:txBody>
      </p:sp>
      <p:pic>
        <p:nvPicPr>
          <p:cNvPr id="120836" name="Picture 4">
            <a:extLst>
              <a:ext uri="{FF2B5EF4-FFF2-40B4-BE49-F238E27FC236}">
                <a16:creationId xmlns:a16="http://schemas.microsoft.com/office/drawing/2014/main" id="{ACE63D92-530D-46C2-BF62-CB5BD0897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2924175"/>
            <a:ext cx="67818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7" name="灯片编号占位符 1">
            <a:extLst>
              <a:ext uri="{FF2B5EF4-FFF2-40B4-BE49-F238E27FC236}">
                <a16:creationId xmlns:a16="http://schemas.microsoft.com/office/drawing/2014/main" id="{ED69C5BC-C8F4-4CDD-B3EC-52F7AEA68A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EB44D4DF-93F2-45BB-B841-F29AFEC4CB35}" type="slidenum">
              <a:rPr lang="zh-CN" altLang="en-US" sz="1200" smtClean="0">
                <a:solidFill>
                  <a:srgbClr val="898989"/>
                </a:solidFill>
              </a:rPr>
              <a:pPr fontAlgn="base">
                <a:spcBef>
                  <a:spcPct val="0"/>
                </a:spcBef>
                <a:spcAft>
                  <a:spcPct val="0"/>
                </a:spcAft>
                <a:buFontTx/>
                <a:buNone/>
              </a:pPr>
              <a:t>61</a:t>
            </a:fld>
            <a:endParaRPr lang="zh-CN" altLang="en-US" sz="1200">
              <a:solidFill>
                <a:srgbClr val="898989"/>
              </a:solidFill>
            </a:endParaRPr>
          </a:p>
        </p:txBody>
      </p:sp>
    </p:spTree>
  </p:cSld>
  <p:clrMapOvr>
    <a:masterClrMapping/>
  </p:clrMapOvr>
</p:sld>
</file>

<file path=ppt/slides/slide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a:extLst>
              <a:ext uri="{FF2B5EF4-FFF2-40B4-BE49-F238E27FC236}">
                <a16:creationId xmlns:a16="http://schemas.microsoft.com/office/drawing/2014/main" id="{468E27C1-5CDE-4E5C-87D9-5790925D09E2}"/>
              </a:ext>
            </a:extLst>
          </p:cNvPr>
          <p:cNvSpPr>
            <a:spLocks noGrp="1" noChangeArrowheads="1"/>
          </p:cNvSpPr>
          <p:nvPr>
            <p:ph type="title"/>
          </p:nvPr>
        </p:nvSpPr>
        <p:spPr>
          <a:xfrm>
            <a:off x="762000" y="-26988"/>
            <a:ext cx="9005888" cy="1143001"/>
          </a:xfrm>
        </p:spPr>
        <p:txBody>
          <a:bodyPr/>
          <a:lstStyle/>
          <a:p>
            <a:pPr eaLnBrk="1" hangingPunct="1"/>
            <a:r>
              <a:rPr lang="en-US" altLang="zh-CN"/>
              <a:t>最佳实践–控制器</a:t>
            </a:r>
          </a:p>
        </p:txBody>
      </p:sp>
      <p:sp>
        <p:nvSpPr>
          <p:cNvPr id="122883" name="Rectangle 3">
            <a:extLst>
              <a:ext uri="{FF2B5EF4-FFF2-40B4-BE49-F238E27FC236}">
                <a16:creationId xmlns:a16="http://schemas.microsoft.com/office/drawing/2014/main" id="{97410500-9833-46A9-B782-78BF1031D3C3}"/>
              </a:ext>
            </a:extLst>
          </p:cNvPr>
          <p:cNvSpPr>
            <a:spLocks noGrp="1" noChangeArrowheads="1"/>
          </p:cNvSpPr>
          <p:nvPr>
            <p:ph idx="1"/>
          </p:nvPr>
        </p:nvSpPr>
        <p:spPr>
          <a:xfrm>
            <a:off x="2362200" y="1196975"/>
            <a:ext cx="7693025" cy="504825"/>
          </a:xfrm>
        </p:spPr>
        <p:txBody>
          <a:bodyPr/>
          <a:lstStyle/>
          <a:p>
            <a:pPr eaLnBrk="1" hangingPunct="1">
              <a:lnSpc>
                <a:spcPct val="90000"/>
              </a:lnSpc>
            </a:pPr>
            <a:r>
              <a:rPr lang="en-US" altLang="zh-CN"/>
              <a:t>潜在的脆性控制器设计</a:t>
            </a:r>
          </a:p>
          <a:p>
            <a:pPr eaLnBrk="1" hangingPunct="1">
              <a:lnSpc>
                <a:spcPct val="90000"/>
              </a:lnSpc>
            </a:pPr>
            <a:endParaRPr lang="en-US" altLang="zh-CN"/>
          </a:p>
        </p:txBody>
      </p:sp>
      <p:pic>
        <p:nvPicPr>
          <p:cNvPr id="122884" name="Picture 4">
            <a:extLst>
              <a:ext uri="{FF2B5EF4-FFF2-40B4-BE49-F238E27FC236}">
                <a16:creationId xmlns:a16="http://schemas.microsoft.com/office/drawing/2014/main" id="{D176A983-9FCF-46B9-97D6-CA7C05E10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989138"/>
            <a:ext cx="8805862" cy="433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5" name="灯片编号占位符 1">
            <a:extLst>
              <a:ext uri="{FF2B5EF4-FFF2-40B4-BE49-F238E27FC236}">
                <a16:creationId xmlns:a16="http://schemas.microsoft.com/office/drawing/2014/main" id="{C64B3CA6-0244-4AA7-BDDF-FD03392990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55E43B7C-4E17-4739-995B-9B632186DEDF}" type="slidenum">
              <a:rPr lang="zh-CN" altLang="en-US" sz="1200" smtClean="0">
                <a:solidFill>
                  <a:srgbClr val="898989"/>
                </a:solidFill>
              </a:rPr>
              <a:pPr fontAlgn="base">
                <a:spcBef>
                  <a:spcPct val="0"/>
                </a:spcBef>
                <a:spcAft>
                  <a:spcPct val="0"/>
                </a:spcAft>
                <a:buFontTx/>
                <a:buNone/>
              </a:pPr>
              <a:t>62</a:t>
            </a:fld>
            <a:endParaRPr lang="zh-CN" altLang="en-US" sz="1200">
              <a:solidFill>
                <a:srgbClr val="898989"/>
              </a:solidFill>
            </a:endParaRPr>
          </a:p>
        </p:txBody>
      </p:sp>
    </p:spTree>
  </p:cSld>
  <p:clrMapOvr>
    <a:masterClrMapping/>
  </p:clrMapOvr>
</p:sld>
</file>

<file path=ppt/slides/slide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2">
            <a:extLst>
              <a:ext uri="{FF2B5EF4-FFF2-40B4-BE49-F238E27FC236}">
                <a16:creationId xmlns:a16="http://schemas.microsoft.com/office/drawing/2014/main" id="{9142E205-482D-4911-9034-5AC5DD2DFC03}"/>
              </a:ext>
            </a:extLst>
          </p:cNvPr>
          <p:cNvSpPr>
            <a:spLocks noGrp="1" noChangeArrowheads="1"/>
          </p:cNvSpPr>
          <p:nvPr>
            <p:ph type="title"/>
          </p:nvPr>
        </p:nvSpPr>
        <p:spPr>
          <a:xfrm>
            <a:off x="1066800" y="-26988"/>
            <a:ext cx="8701088" cy="1143001"/>
          </a:xfrm>
        </p:spPr>
        <p:txBody>
          <a:bodyPr/>
          <a:lstStyle/>
          <a:p>
            <a:pPr eaLnBrk="1" hangingPunct="1"/>
            <a:r>
              <a:rPr lang="en-US" altLang="zh-CN"/>
              <a:t>最佳实践–控制器</a:t>
            </a:r>
          </a:p>
        </p:txBody>
      </p:sp>
      <p:sp>
        <p:nvSpPr>
          <p:cNvPr id="124931" name="Rectangle 3">
            <a:extLst>
              <a:ext uri="{FF2B5EF4-FFF2-40B4-BE49-F238E27FC236}">
                <a16:creationId xmlns:a16="http://schemas.microsoft.com/office/drawing/2014/main" id="{9B12A164-438B-403E-97C1-07967AF3F4D8}"/>
              </a:ext>
            </a:extLst>
          </p:cNvPr>
          <p:cNvSpPr>
            <a:spLocks noGrp="1" noChangeArrowheads="1"/>
          </p:cNvSpPr>
          <p:nvPr>
            <p:ph idx="1"/>
          </p:nvPr>
        </p:nvSpPr>
        <p:spPr>
          <a:xfrm>
            <a:off x="2362200" y="1844675"/>
            <a:ext cx="7693025" cy="504825"/>
          </a:xfrm>
        </p:spPr>
        <p:txBody>
          <a:bodyPr/>
          <a:lstStyle/>
          <a:p>
            <a:pPr eaLnBrk="1" hangingPunct="1">
              <a:lnSpc>
                <a:spcPct val="90000"/>
              </a:lnSpc>
            </a:pPr>
            <a:r>
              <a:rPr lang="en-US" altLang="zh-CN"/>
              <a:t>低脆性控制器设计</a:t>
            </a:r>
          </a:p>
          <a:p>
            <a:pPr eaLnBrk="1" hangingPunct="1">
              <a:lnSpc>
                <a:spcPct val="90000"/>
              </a:lnSpc>
            </a:pPr>
            <a:endParaRPr lang="en-US" altLang="zh-CN"/>
          </a:p>
        </p:txBody>
      </p:sp>
      <p:pic>
        <p:nvPicPr>
          <p:cNvPr id="124932" name="Picture 4">
            <a:extLst>
              <a:ext uri="{FF2B5EF4-FFF2-40B4-BE49-F238E27FC236}">
                <a16:creationId xmlns:a16="http://schemas.microsoft.com/office/drawing/2014/main" id="{65EF359F-FB89-4C5C-B841-F6B8A0717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2781300"/>
            <a:ext cx="6553200"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33" name="灯片编号占位符 1">
            <a:extLst>
              <a:ext uri="{FF2B5EF4-FFF2-40B4-BE49-F238E27FC236}">
                <a16:creationId xmlns:a16="http://schemas.microsoft.com/office/drawing/2014/main" id="{7FF9CF4C-6CBF-447F-ADD4-D65A6C9DF5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E18A2EEA-DC8F-48ED-AF1D-D6EABCB87AE0}" type="slidenum">
              <a:rPr lang="zh-CN" altLang="en-US" sz="1200" smtClean="0">
                <a:solidFill>
                  <a:srgbClr val="898989"/>
                </a:solidFill>
              </a:rPr>
              <a:pPr fontAlgn="base">
                <a:spcBef>
                  <a:spcPct val="0"/>
                </a:spcBef>
                <a:spcAft>
                  <a:spcPct val="0"/>
                </a:spcAft>
                <a:buFontTx/>
                <a:buNone/>
              </a:pPr>
              <a:t>63</a:t>
            </a:fld>
            <a:endParaRPr lang="zh-CN" altLang="en-US" sz="1200">
              <a:solidFill>
                <a:srgbClr val="898989"/>
              </a:solidFill>
            </a:endParaRPr>
          </a:p>
        </p:txBody>
      </p:sp>
    </p:spTree>
  </p:cSld>
  <p:clrMapOvr>
    <a:masterClrMapping/>
  </p:clrMapOvr>
</p:sld>
</file>

<file path=ppt/slides/slide6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0">
            <a:extLst>
              <a:ext uri="{FF2B5EF4-FFF2-40B4-BE49-F238E27FC236}">
                <a16:creationId xmlns:a16="http://schemas.microsoft.com/office/drawing/2014/main" id="{350339D3-02B4-4745-AE47-A812B0B09148}"/>
              </a:ext>
            </a:extLst>
          </p:cNvPr>
          <p:cNvSpPr>
            <a:spLocks noGrp="1"/>
          </p:cNvSpPr>
          <p:nvPr>
            <p:ph type="title"/>
          </p:nvPr>
        </p:nvSpPr>
        <p:spPr>
          <a:xfrm>
            <a:off x="533400" y="3124200"/>
            <a:ext cx="10972800" cy="1362075"/>
          </a:xfrm>
        </p:spPr>
        <p:txBody>
          <a:bodyPr/>
          <a:lstStyle/>
          <a:p>
            <a:pPr algn="ctr" eaLnBrk="1" hangingPunct="1">
              <a:buFont typeface="Wingdings" panose="05000000000000000000" pitchFamily="2" charset="2"/>
              <a:buNone/>
            </a:pPr>
            <a:r>
              <a:rPr lang="en-US" altLang="zh-CN" sz="8000"/>
              <a:t>J2EE 最佳做法–</a:t>
            </a:r>
            <a:br>
              <a:rPr lang="en-US" altLang="zh-CN" sz="8000"/>
            </a:br>
            <a:r>
              <a:rPr lang="en-US" altLang="zh-CN" sz="8000"/>
              <a:t>Web 层</a:t>
            </a:r>
          </a:p>
        </p:txBody>
      </p:sp>
    </p:spTree>
  </p:cSld>
  <p:clrMapOvr>
    <a:masterClrMapping/>
  </p:clrMapOvr>
  <p:transition spd="slow">
    <p:fade/>
  </p:transition>
</p:sld>
</file>

<file path=ppt/slides/slide6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AutoShape 2">
            <a:extLst>
              <a:ext uri="{FF2B5EF4-FFF2-40B4-BE49-F238E27FC236}">
                <a16:creationId xmlns:a16="http://schemas.microsoft.com/office/drawing/2014/main" id="{C2506D66-08EB-48F6-91CE-8DE3A7DE0B3A}"/>
              </a:ext>
            </a:extLst>
          </p:cNvPr>
          <p:cNvSpPr>
            <a:spLocks noGrp="1" noChangeArrowheads="1"/>
          </p:cNvSpPr>
          <p:nvPr>
            <p:ph type="title"/>
          </p:nvPr>
        </p:nvSpPr>
        <p:spPr>
          <a:xfrm>
            <a:off x="685800" y="-26988"/>
            <a:ext cx="9082088" cy="1143001"/>
          </a:xfrm>
        </p:spPr>
        <p:txBody>
          <a:bodyPr/>
          <a:lstStyle/>
          <a:p>
            <a:pPr eaLnBrk="1" hangingPunct="1"/>
            <a:r>
              <a:rPr lang="en-US" altLang="zh-CN"/>
              <a:t>Web 层</a:t>
            </a:r>
          </a:p>
        </p:txBody>
      </p:sp>
      <p:sp>
        <p:nvSpPr>
          <p:cNvPr id="129027" name="Rectangle 3">
            <a:extLst>
              <a:ext uri="{FF2B5EF4-FFF2-40B4-BE49-F238E27FC236}">
                <a16:creationId xmlns:a16="http://schemas.microsoft.com/office/drawing/2014/main" id="{16E821BD-EF86-455A-B192-58551063E9C9}"/>
              </a:ext>
            </a:extLst>
          </p:cNvPr>
          <p:cNvSpPr>
            <a:spLocks noGrp="1" noChangeArrowheads="1"/>
          </p:cNvSpPr>
          <p:nvPr>
            <p:ph idx="1"/>
          </p:nvPr>
        </p:nvSpPr>
        <p:spPr>
          <a:xfrm>
            <a:off x="2362200" y="1125538"/>
            <a:ext cx="7693025" cy="863600"/>
          </a:xfrm>
        </p:spPr>
        <p:txBody>
          <a:bodyPr/>
          <a:lstStyle/>
          <a:p>
            <a:pPr eaLnBrk="1" hangingPunct="1">
              <a:lnSpc>
                <a:spcPct val="90000"/>
              </a:lnSpc>
            </a:pPr>
            <a:r>
              <a:rPr lang="en-US" altLang="zh-CN"/>
              <a:t>使用 J2EE 技术的四种 Web 应用程序类型</a:t>
            </a:r>
          </a:p>
          <a:p>
            <a:pPr eaLnBrk="1" hangingPunct="1">
              <a:lnSpc>
                <a:spcPct val="90000"/>
              </a:lnSpc>
            </a:pPr>
            <a:endParaRPr lang="en-US" altLang="zh-CN"/>
          </a:p>
        </p:txBody>
      </p:sp>
      <p:pic>
        <p:nvPicPr>
          <p:cNvPr id="129028" name="Picture 4">
            <a:extLst>
              <a:ext uri="{FF2B5EF4-FFF2-40B4-BE49-F238E27FC236}">
                <a16:creationId xmlns:a16="http://schemas.microsoft.com/office/drawing/2014/main" id="{6022F95C-795C-46C7-BCBE-A8A9A4343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1989138"/>
            <a:ext cx="7126287"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29" name="灯片编号占位符 1">
            <a:extLst>
              <a:ext uri="{FF2B5EF4-FFF2-40B4-BE49-F238E27FC236}">
                <a16:creationId xmlns:a16="http://schemas.microsoft.com/office/drawing/2014/main" id="{EA8DEB8A-23C9-466D-A2B4-6CB325BAFA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6F81D95-9FC3-4A1A-8F39-C951D117FC6C}" type="slidenum">
              <a:rPr lang="zh-CN" altLang="en-US" sz="1200" smtClean="0">
                <a:solidFill>
                  <a:srgbClr val="898989"/>
                </a:solidFill>
              </a:rPr>
              <a:pPr fontAlgn="base">
                <a:spcBef>
                  <a:spcPct val="0"/>
                </a:spcBef>
                <a:spcAft>
                  <a:spcPct val="0"/>
                </a:spcAft>
                <a:buFontTx/>
                <a:buNone/>
              </a:pPr>
              <a:t>65</a:t>
            </a:fld>
            <a:endParaRPr lang="zh-CN" altLang="en-US" sz="1200">
              <a:solidFill>
                <a:srgbClr val="898989"/>
              </a:solidFill>
            </a:endParaRPr>
          </a:p>
        </p:txBody>
      </p:sp>
    </p:spTree>
  </p:cSld>
  <p:clrMapOvr>
    <a:masterClrMapping/>
  </p:clrMapOvr>
</p:sld>
</file>

<file path=ppt/slides/slide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AutoShape 2">
            <a:extLst>
              <a:ext uri="{FF2B5EF4-FFF2-40B4-BE49-F238E27FC236}">
                <a16:creationId xmlns:a16="http://schemas.microsoft.com/office/drawing/2014/main" id="{322C204F-9F44-4B2C-8DC1-6DA23C806559}"/>
              </a:ext>
            </a:extLst>
          </p:cNvPr>
          <p:cNvSpPr>
            <a:spLocks noGrp="1" noChangeArrowheads="1"/>
          </p:cNvSpPr>
          <p:nvPr>
            <p:ph type="title"/>
          </p:nvPr>
        </p:nvSpPr>
        <p:spPr>
          <a:xfrm>
            <a:off x="304800" y="-26988"/>
            <a:ext cx="11887200" cy="1143001"/>
          </a:xfrm>
        </p:spPr>
        <p:txBody>
          <a:bodyPr/>
          <a:lstStyle/>
          <a:p>
            <a:pPr eaLnBrk="1" hangingPunct="1"/>
            <a:r>
              <a:rPr lang="en-US" altLang="zh-CN"/>
              <a:t>将 MVC 模式应用于 Web 层体系结构</a:t>
            </a:r>
          </a:p>
        </p:txBody>
      </p:sp>
      <p:sp>
        <p:nvSpPr>
          <p:cNvPr id="131075" name="Rectangle 3">
            <a:extLst>
              <a:ext uri="{FF2B5EF4-FFF2-40B4-BE49-F238E27FC236}">
                <a16:creationId xmlns:a16="http://schemas.microsoft.com/office/drawing/2014/main" id="{6F72BC1F-9D36-40BE-87A4-A464F02017CF}"/>
              </a:ext>
            </a:extLst>
          </p:cNvPr>
          <p:cNvSpPr>
            <a:spLocks noGrp="1" noChangeArrowheads="1"/>
          </p:cNvSpPr>
          <p:nvPr>
            <p:ph idx="1"/>
          </p:nvPr>
        </p:nvSpPr>
        <p:spPr>
          <a:xfrm>
            <a:off x="2362200" y="1052513"/>
            <a:ext cx="7693025" cy="1079500"/>
          </a:xfrm>
        </p:spPr>
        <p:txBody>
          <a:bodyPr/>
          <a:lstStyle/>
          <a:p>
            <a:pPr eaLnBrk="1" hangingPunct="1"/>
            <a:r>
              <a:rPr lang="en-US" altLang="zh-CN"/>
              <a:t>MVC 体系结构使用 JSP、servlets 和模块化组件实现。</a:t>
            </a:r>
          </a:p>
        </p:txBody>
      </p:sp>
      <p:pic>
        <p:nvPicPr>
          <p:cNvPr id="131076" name="Picture 4">
            <a:extLst>
              <a:ext uri="{FF2B5EF4-FFF2-40B4-BE49-F238E27FC236}">
                <a16:creationId xmlns:a16="http://schemas.microsoft.com/office/drawing/2014/main" id="{553CE369-5CED-4AE7-981C-F8BF769D4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060575"/>
            <a:ext cx="79502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灯片编号占位符 1">
            <a:extLst>
              <a:ext uri="{FF2B5EF4-FFF2-40B4-BE49-F238E27FC236}">
                <a16:creationId xmlns:a16="http://schemas.microsoft.com/office/drawing/2014/main" id="{27C52A88-9CC4-41BD-B121-C453144956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90EFE09F-8E1B-45B7-B436-CFEC00DD74A5}" type="slidenum">
              <a:rPr lang="zh-CN" altLang="en-US" sz="1200" smtClean="0">
                <a:solidFill>
                  <a:srgbClr val="898989"/>
                </a:solidFill>
              </a:rPr>
              <a:pPr fontAlgn="base">
                <a:spcBef>
                  <a:spcPct val="0"/>
                </a:spcBef>
                <a:spcAft>
                  <a:spcPct val="0"/>
                </a:spcAft>
                <a:buFontTx/>
                <a:buNone/>
              </a:pPr>
              <a:t>66</a:t>
            </a:fld>
            <a:endParaRPr lang="zh-CN" altLang="en-US" sz="1200">
              <a:solidFill>
                <a:srgbClr val="898989"/>
              </a:solidFill>
            </a:endParaRPr>
          </a:p>
        </p:txBody>
      </p:sp>
    </p:spTree>
  </p:cSld>
  <p:clrMapOvr>
    <a:masterClrMapping/>
  </p:clrMapOvr>
</p:sld>
</file>

<file path=ppt/slides/slide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4">
            <a:extLst>
              <a:ext uri="{FF2B5EF4-FFF2-40B4-BE49-F238E27FC236}">
                <a16:creationId xmlns:a16="http://schemas.microsoft.com/office/drawing/2014/main" id="{A2E22E42-48C1-48C9-80CB-B0985F9D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3500438"/>
            <a:ext cx="7142162"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3" name="AutoShape 2">
            <a:extLst>
              <a:ext uri="{FF2B5EF4-FFF2-40B4-BE49-F238E27FC236}">
                <a16:creationId xmlns:a16="http://schemas.microsoft.com/office/drawing/2014/main" id="{72F7D0CE-340C-4089-8470-C9EC4C2E7D6E}"/>
              </a:ext>
            </a:extLst>
          </p:cNvPr>
          <p:cNvSpPr>
            <a:spLocks noGrp="1" noChangeArrowheads="1"/>
          </p:cNvSpPr>
          <p:nvPr>
            <p:ph type="title"/>
          </p:nvPr>
        </p:nvSpPr>
        <p:spPr>
          <a:xfrm>
            <a:off x="304800" y="-26988"/>
            <a:ext cx="9463088" cy="1143001"/>
          </a:xfrm>
        </p:spPr>
        <p:txBody>
          <a:bodyPr/>
          <a:lstStyle/>
          <a:p>
            <a:pPr eaLnBrk="1" hangingPunct="1"/>
            <a:r>
              <a:rPr lang="en-US" altLang="zh-CN"/>
              <a:t>最佳实践–Web 层组件</a:t>
            </a:r>
          </a:p>
        </p:txBody>
      </p:sp>
      <p:sp>
        <p:nvSpPr>
          <p:cNvPr id="133124" name="Rectangle 3">
            <a:extLst>
              <a:ext uri="{FF2B5EF4-FFF2-40B4-BE49-F238E27FC236}">
                <a16:creationId xmlns:a16="http://schemas.microsoft.com/office/drawing/2014/main" id="{67EF47E0-5EEE-482C-A72A-80D10ED7E49A}"/>
              </a:ext>
            </a:extLst>
          </p:cNvPr>
          <p:cNvSpPr>
            <a:spLocks noGrp="1" noChangeArrowheads="1"/>
          </p:cNvSpPr>
          <p:nvPr>
            <p:ph idx="1"/>
          </p:nvPr>
        </p:nvSpPr>
        <p:spPr>
          <a:xfrm>
            <a:off x="2362200" y="1125538"/>
            <a:ext cx="7693025" cy="2016125"/>
          </a:xfrm>
        </p:spPr>
        <p:txBody>
          <a:bodyPr/>
          <a:lstStyle/>
          <a:p>
            <a:pPr eaLnBrk="1" hangingPunct="1"/>
            <a:r>
              <a:rPr lang="en-US" altLang="zh-CN"/>
              <a:t>Servlets 和 jsp 提供了一种将表示逻辑与内容分开的方法。</a:t>
            </a:r>
          </a:p>
          <a:p>
            <a:pPr eaLnBrk="1" hangingPunct="1"/>
            <a:r>
              <a:rPr lang="en-US" altLang="zh-CN"/>
              <a:t>J2EE web 组件可以担当两个角色:</a:t>
            </a:r>
          </a:p>
          <a:p>
            <a:pPr lvl="1" eaLnBrk="1" hangingPunct="1"/>
            <a:r>
              <a:rPr lang="en-US" altLang="zh-CN"/>
              <a:t>前端组件</a:t>
            </a:r>
          </a:p>
          <a:p>
            <a:pPr lvl="1" eaLnBrk="1" hangingPunct="1"/>
            <a:r>
              <a:rPr lang="en-US" altLang="zh-CN"/>
              <a:t>演示文稿组件</a:t>
            </a:r>
          </a:p>
          <a:p>
            <a:pPr eaLnBrk="1" hangingPunct="1"/>
            <a:endParaRPr lang="en-US" altLang="zh-CN"/>
          </a:p>
        </p:txBody>
      </p:sp>
      <p:sp>
        <p:nvSpPr>
          <p:cNvPr id="133125" name="灯片编号占位符 1">
            <a:extLst>
              <a:ext uri="{FF2B5EF4-FFF2-40B4-BE49-F238E27FC236}">
                <a16:creationId xmlns:a16="http://schemas.microsoft.com/office/drawing/2014/main" id="{9DC7ADA7-1572-4A96-AF48-164460D14D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CF7C1A29-8B59-4EED-8FC5-A4AD772D6F76}" type="slidenum">
              <a:rPr lang="zh-CN" altLang="en-US" sz="1200" smtClean="0">
                <a:solidFill>
                  <a:srgbClr val="898989"/>
                </a:solidFill>
              </a:rPr>
              <a:pPr fontAlgn="base">
                <a:spcBef>
                  <a:spcPct val="0"/>
                </a:spcBef>
                <a:spcAft>
                  <a:spcPct val="0"/>
                </a:spcAft>
                <a:buFontTx/>
                <a:buNone/>
              </a:pPr>
              <a:t>67</a:t>
            </a:fld>
            <a:endParaRPr lang="zh-CN" altLang="en-US" sz="1200">
              <a:solidFill>
                <a:srgbClr val="898989"/>
              </a:solidFill>
            </a:endParaRPr>
          </a:p>
        </p:txBody>
      </p:sp>
    </p:spTree>
  </p:cSld>
  <p:clrMapOvr>
    <a:masterClrMapping/>
  </p:clrMapOvr>
</p:sld>
</file>

<file path=ppt/slides/slide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AutoShape 2">
            <a:extLst>
              <a:ext uri="{FF2B5EF4-FFF2-40B4-BE49-F238E27FC236}">
                <a16:creationId xmlns:a16="http://schemas.microsoft.com/office/drawing/2014/main" id="{9CB41AE8-5773-4DE2-B56E-4C0166D59855}"/>
              </a:ext>
            </a:extLst>
          </p:cNvPr>
          <p:cNvSpPr>
            <a:spLocks noGrp="1" noChangeArrowheads="1"/>
          </p:cNvSpPr>
          <p:nvPr>
            <p:ph type="title"/>
          </p:nvPr>
        </p:nvSpPr>
        <p:spPr>
          <a:xfrm>
            <a:off x="609600" y="-26988"/>
            <a:ext cx="9158288" cy="1143001"/>
          </a:xfrm>
        </p:spPr>
        <p:txBody>
          <a:bodyPr/>
          <a:lstStyle/>
          <a:p>
            <a:pPr eaLnBrk="1" hangingPunct="1"/>
            <a:r>
              <a:rPr lang="en-US" altLang="zh-CN"/>
              <a:t>前端组件</a:t>
            </a:r>
          </a:p>
        </p:txBody>
      </p:sp>
      <p:sp>
        <p:nvSpPr>
          <p:cNvPr id="135171" name="Rectangle 3">
            <a:extLst>
              <a:ext uri="{FF2B5EF4-FFF2-40B4-BE49-F238E27FC236}">
                <a16:creationId xmlns:a16="http://schemas.microsoft.com/office/drawing/2014/main" id="{F7668CE6-4A19-44D3-88A7-D5E20BAD7F52}"/>
              </a:ext>
            </a:extLst>
          </p:cNvPr>
          <p:cNvSpPr>
            <a:spLocks noGrp="1" noChangeArrowheads="1"/>
          </p:cNvSpPr>
          <p:nvPr>
            <p:ph idx="1"/>
          </p:nvPr>
        </p:nvSpPr>
        <p:spPr/>
        <p:txBody>
          <a:bodyPr/>
          <a:lstStyle/>
          <a:p>
            <a:pPr eaLnBrk="1" hangingPunct="1"/>
            <a:r>
              <a:rPr lang="en-US" altLang="zh-CN"/>
              <a:t>管理其他组件</a:t>
            </a:r>
          </a:p>
          <a:p>
            <a:pPr eaLnBrk="1" hangingPunct="1"/>
            <a:r>
              <a:rPr lang="en-US" altLang="zh-CN"/>
              <a:t>翻译和调度 HTTP 请求</a:t>
            </a:r>
          </a:p>
          <a:p>
            <a:pPr eaLnBrk="1" hangingPunct="1"/>
            <a:r>
              <a:rPr lang="en-US" altLang="zh-CN"/>
              <a:t>前端组件充当控制器</a:t>
            </a:r>
          </a:p>
          <a:p>
            <a:pPr eaLnBrk="1" hangingPunct="1"/>
            <a:r>
              <a:rPr lang="en-US" altLang="zh-CN"/>
              <a:t>提供单个入口点以便于:</a:t>
            </a:r>
          </a:p>
          <a:p>
            <a:pPr lvl="1" eaLnBrk="1" hangingPunct="1"/>
            <a:r>
              <a:rPr lang="en-US" altLang="zh-CN"/>
              <a:t>安全</a:t>
            </a:r>
          </a:p>
          <a:p>
            <a:pPr lvl="1" eaLnBrk="1" hangingPunct="1"/>
            <a:r>
              <a:rPr lang="en-US" altLang="zh-CN"/>
              <a:t>应用程序状态维护</a:t>
            </a:r>
          </a:p>
          <a:p>
            <a:pPr lvl="1" eaLnBrk="1" hangingPunct="1"/>
            <a:r>
              <a:rPr lang="en-US" altLang="zh-CN"/>
              <a:t>统一演示文稿</a:t>
            </a:r>
          </a:p>
        </p:txBody>
      </p:sp>
      <p:sp>
        <p:nvSpPr>
          <p:cNvPr id="135172" name="灯片编号占位符 1">
            <a:extLst>
              <a:ext uri="{FF2B5EF4-FFF2-40B4-BE49-F238E27FC236}">
                <a16:creationId xmlns:a16="http://schemas.microsoft.com/office/drawing/2014/main" id="{6F594631-C218-40A5-991D-1C1A1EBF50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09BC43CA-EB84-49E2-9FD5-100C4D4D8CA7}" type="slidenum">
              <a:rPr lang="zh-CN" altLang="en-US" sz="1200" smtClean="0">
                <a:solidFill>
                  <a:srgbClr val="898989"/>
                </a:solidFill>
              </a:rPr>
              <a:pPr fontAlgn="base">
                <a:spcBef>
                  <a:spcPct val="0"/>
                </a:spcBef>
                <a:spcAft>
                  <a:spcPct val="0"/>
                </a:spcAft>
                <a:buFontTx/>
                <a:buNone/>
              </a:pPr>
              <a:t>68</a:t>
            </a:fld>
            <a:endParaRPr lang="zh-CN" altLang="en-US" sz="1200">
              <a:solidFill>
                <a:srgbClr val="898989"/>
              </a:solidFill>
            </a:endParaRPr>
          </a:p>
        </p:txBody>
      </p:sp>
    </p:spTree>
  </p:cSld>
  <p:clrMapOvr>
    <a:masterClrMapping/>
  </p:clrMapOvr>
</p:sld>
</file>

<file path=ppt/slides/slide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2">
            <a:extLst>
              <a:ext uri="{FF2B5EF4-FFF2-40B4-BE49-F238E27FC236}">
                <a16:creationId xmlns:a16="http://schemas.microsoft.com/office/drawing/2014/main" id="{785F98D0-08BD-46DD-9D59-85337B4A6A3C}"/>
              </a:ext>
            </a:extLst>
          </p:cNvPr>
          <p:cNvSpPr>
            <a:spLocks noGrp="1" noChangeArrowheads="1"/>
          </p:cNvSpPr>
          <p:nvPr>
            <p:ph type="title"/>
          </p:nvPr>
        </p:nvSpPr>
        <p:spPr>
          <a:xfrm>
            <a:off x="609600" y="-26988"/>
            <a:ext cx="9158288" cy="1143001"/>
          </a:xfrm>
        </p:spPr>
        <p:txBody>
          <a:bodyPr/>
          <a:lstStyle/>
          <a:p>
            <a:pPr eaLnBrk="1" hangingPunct="1"/>
            <a:r>
              <a:rPr lang="en-US" altLang="zh-CN"/>
              <a:t>演示文稿组件</a:t>
            </a:r>
          </a:p>
        </p:txBody>
      </p:sp>
      <p:sp>
        <p:nvSpPr>
          <p:cNvPr id="137219" name="Rectangle 3">
            <a:extLst>
              <a:ext uri="{FF2B5EF4-FFF2-40B4-BE49-F238E27FC236}">
                <a16:creationId xmlns:a16="http://schemas.microsoft.com/office/drawing/2014/main" id="{0A64F80E-8FCD-4E26-9757-5900ADB04120}"/>
              </a:ext>
            </a:extLst>
          </p:cNvPr>
          <p:cNvSpPr>
            <a:spLocks noGrp="1" noChangeArrowheads="1"/>
          </p:cNvSpPr>
          <p:nvPr>
            <p:ph idx="1"/>
          </p:nvPr>
        </p:nvSpPr>
        <p:spPr/>
        <p:txBody>
          <a:bodyPr/>
          <a:lstStyle/>
          <a:p>
            <a:pPr eaLnBrk="1" hangingPunct="1"/>
            <a:r>
              <a:rPr lang="en-US" altLang="zh-CN"/>
              <a:t>生成 HTML/XML 响应。</a:t>
            </a:r>
          </a:p>
          <a:p>
            <a:pPr eaLnBrk="1" hangingPunct="1"/>
            <a:r>
              <a:rPr lang="en-US" altLang="zh-CN"/>
              <a:t>应该是模块化和可重用的。</a:t>
            </a:r>
          </a:p>
          <a:p>
            <a:pPr eaLnBrk="1" hangingPunct="1"/>
            <a:r>
              <a:rPr lang="en-US" altLang="zh-CN"/>
              <a:t>模块化设计允许角色分离。</a:t>
            </a:r>
          </a:p>
          <a:p>
            <a:pPr eaLnBrk="1" hangingPunct="1"/>
            <a:r>
              <a:rPr lang="en-US" altLang="zh-CN"/>
              <a:t>表示组件创建一致的外观和感觉, 但也允许您个性化您的用户界面。</a:t>
            </a:r>
          </a:p>
        </p:txBody>
      </p:sp>
      <p:sp>
        <p:nvSpPr>
          <p:cNvPr id="137220" name="灯片编号占位符 1">
            <a:extLst>
              <a:ext uri="{FF2B5EF4-FFF2-40B4-BE49-F238E27FC236}">
                <a16:creationId xmlns:a16="http://schemas.microsoft.com/office/drawing/2014/main" id="{21B5547A-04B5-4FB4-B2BB-79E20C9535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8A0AAF7E-FCD3-4D9B-A42E-B7EF73B0C702}" type="slidenum">
              <a:rPr lang="zh-CN" altLang="en-US" sz="1200" smtClean="0">
                <a:solidFill>
                  <a:srgbClr val="898989"/>
                </a:solidFill>
              </a:rPr>
              <a:pPr fontAlgn="base">
                <a:spcBef>
                  <a:spcPct val="0"/>
                </a:spcBef>
                <a:spcAft>
                  <a:spcPct val="0"/>
                </a:spcAft>
                <a:buFontTx/>
                <a:buNone/>
              </a:pPr>
              <a:t>69</a:t>
            </a:fld>
            <a:endParaRPr lang="zh-CN" altLang="en-US" sz="1200">
              <a:solidFill>
                <a:srgbClr val="898989"/>
              </a:solidFill>
            </a:endParaRP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0DA1B9D-5F3E-4DF6-BF6C-F831588D3622}"/>
              </a:ext>
            </a:extLst>
          </p:cNvPr>
          <p:cNvSpPr>
            <a:spLocks noGrp="1" noChangeArrowheads="1"/>
          </p:cNvSpPr>
          <p:nvPr>
            <p:ph type="title"/>
          </p:nvPr>
        </p:nvSpPr>
        <p:spPr>
          <a:xfrm>
            <a:off x="0" y="-92075"/>
            <a:ext cx="12192000" cy="1082675"/>
          </a:xfrm>
        </p:spPr>
        <p:txBody>
          <a:bodyPr/>
          <a:lstStyle/>
          <a:p>
            <a:pPr algn="ctr"/>
            <a:r>
              <a:rPr lang="en-US" altLang="zh-CN" sz="3600"/>
              <a:t>框架和设计模式之间的差异 (1 的 3)</a:t>
            </a:r>
          </a:p>
        </p:txBody>
      </p:sp>
      <p:sp>
        <p:nvSpPr>
          <p:cNvPr id="39939" name="Rectangle 3">
            <a:extLst>
              <a:ext uri="{FF2B5EF4-FFF2-40B4-BE49-F238E27FC236}">
                <a16:creationId xmlns:a16="http://schemas.microsoft.com/office/drawing/2014/main" id="{3F6EDFD5-394E-4DA9-A86A-AB6E41420147}"/>
              </a:ext>
            </a:extLst>
          </p:cNvPr>
          <p:cNvSpPr>
            <a:spLocks noGrp="1" noChangeArrowheads="1"/>
          </p:cNvSpPr>
          <p:nvPr>
            <p:ph idx="1"/>
          </p:nvPr>
        </p:nvSpPr>
        <p:spPr>
          <a:xfrm>
            <a:off x="838200" y="1676400"/>
            <a:ext cx="10439400" cy="4114800"/>
          </a:xfrm>
        </p:spPr>
        <p:txBody>
          <a:bodyPr/>
          <a:lstStyle/>
          <a:p>
            <a:pPr>
              <a:lnSpc>
                <a:spcPct val="90000"/>
              </a:lnSpc>
            </a:pPr>
            <a:r>
              <a:rPr lang="en-US" altLang="zh-CN" sz="2800"/>
              <a:t>框架更</a:t>
            </a:r>
            <a:r>
              <a:rPr lang="en-US" altLang="zh-CN" sz="2800" u="sng"/>
              <a:t>混凝土</a:t>
            </a:r>
            <a:r>
              <a:rPr lang="en-US" altLang="zh-CN" sz="2800"/>
              <a:t>比设计模式</a:t>
            </a:r>
          </a:p>
          <a:p>
            <a:pPr lvl="1">
              <a:lnSpc>
                <a:spcPct val="90000"/>
              </a:lnSpc>
            </a:pPr>
            <a:r>
              <a:rPr lang="en-US" altLang="zh-CN" sz="2400"/>
              <a:t>可以体现在代码中, 但只有</a:t>
            </a:r>
            <a:r>
              <a:rPr lang="en-US" altLang="zh-CN" sz="2400" i="1"/>
              <a:t>例子</a:t>
            </a:r>
            <a:r>
              <a:rPr lang="en-US" altLang="zh-CN" sz="2400"/>
              <a:t>模式可以体现在代码中。</a:t>
            </a:r>
          </a:p>
          <a:p>
            <a:pPr lvl="1">
              <a:lnSpc>
                <a:spcPct val="90000"/>
              </a:lnSpc>
            </a:pPr>
            <a:r>
              <a:rPr lang="en-US" altLang="zh-CN" sz="2400"/>
              <a:t>一种力量: 可以</a:t>
            </a:r>
            <a:r>
              <a:rPr lang="en-US" altLang="zh-CN" sz="2400" u="sng"/>
              <a:t>写下来</a:t>
            </a:r>
            <a:r>
              <a:rPr lang="en-US" altLang="zh-CN" sz="2400"/>
              <a:t>在编程语言, 不仅研究, 但</a:t>
            </a:r>
            <a:r>
              <a:rPr lang="en-US" altLang="zh-CN" sz="2400" u="sng"/>
              <a:t>执行</a:t>
            </a:r>
            <a:r>
              <a:rPr lang="en-US" altLang="zh-CN" sz="2400"/>
              <a:t>和</a:t>
            </a:r>
            <a:r>
              <a:rPr lang="en-US" altLang="zh-CN" sz="2400" u="sng"/>
              <a:t>直接重用</a:t>
            </a:r>
            <a:r>
              <a:rPr lang="en-US" altLang="zh-CN" sz="2400"/>
              <a:t>.</a:t>
            </a:r>
          </a:p>
          <a:p>
            <a:pPr lvl="1">
              <a:lnSpc>
                <a:spcPct val="90000"/>
              </a:lnSpc>
            </a:pPr>
            <a:r>
              <a:rPr lang="en-US" altLang="zh-CN" sz="2400"/>
              <a:t>相比之下, 每次使用设计模式时都必须实现 (GoF 模式)。 (在更高的水平上...)</a:t>
            </a:r>
          </a:p>
          <a:p>
            <a:pPr lvl="1">
              <a:lnSpc>
                <a:spcPct val="90000"/>
              </a:lnSpc>
            </a:pPr>
            <a:r>
              <a:rPr lang="en-US" altLang="zh-CN" sz="2400"/>
              <a:t>设计模式还解释了设计的意图、权衡和后果..。</a:t>
            </a:r>
          </a:p>
        </p:txBody>
      </p:sp>
      <p:sp>
        <p:nvSpPr>
          <p:cNvPr id="39940" name="灯片编号占位符 5">
            <a:extLst>
              <a:ext uri="{FF2B5EF4-FFF2-40B4-BE49-F238E27FC236}">
                <a16:creationId xmlns:a16="http://schemas.microsoft.com/office/drawing/2014/main" id="{04836763-3888-4D87-930E-AAA11A0FAD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04125E0E-92E6-4268-ABD1-7284DE82A28A}" type="slidenum">
              <a:rPr lang="en-US" altLang="zh-CN" sz="1200" smtClean="0">
                <a:solidFill>
                  <a:srgbClr val="898989"/>
                </a:solidFill>
                <a:latin typeface="Calibri" panose="020F0502020204030204" pitchFamily="34" charset="0"/>
              </a:rPr>
              <a:pPr fontAlgn="base">
                <a:spcBef>
                  <a:spcPct val="0"/>
                </a:spcBef>
                <a:spcAft>
                  <a:spcPct val="0"/>
                </a:spcAft>
              </a:pPr>
              <a:t>7</a:t>
            </a:fld>
            <a:endParaRPr lang="en-US" altLang="zh-CN" sz="1200">
              <a:solidFill>
                <a:srgbClr val="898989"/>
              </a:solidFill>
              <a:latin typeface="Calibri" panose="020F0502020204030204" pitchFamily="34" charset="0"/>
            </a:endParaRPr>
          </a:p>
        </p:txBody>
      </p:sp>
    </p:spTree>
  </p:cSld>
  <p:clrMapOvr>
    <a:masterClrMapping/>
  </p:clrMapOvr>
</p:sld>
</file>

<file path=ppt/slides/slide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AutoShape 2">
            <a:extLst>
              <a:ext uri="{FF2B5EF4-FFF2-40B4-BE49-F238E27FC236}">
                <a16:creationId xmlns:a16="http://schemas.microsoft.com/office/drawing/2014/main" id="{DADACE74-5F09-450C-890C-78F8BC7A60FC}"/>
              </a:ext>
            </a:extLst>
          </p:cNvPr>
          <p:cNvSpPr>
            <a:spLocks noGrp="1" noChangeArrowheads="1"/>
          </p:cNvSpPr>
          <p:nvPr>
            <p:ph type="title"/>
          </p:nvPr>
        </p:nvSpPr>
        <p:spPr>
          <a:xfrm>
            <a:off x="381000" y="-26988"/>
            <a:ext cx="9386888" cy="1143001"/>
          </a:xfrm>
        </p:spPr>
        <p:txBody>
          <a:bodyPr/>
          <a:lstStyle/>
          <a:p>
            <a:pPr eaLnBrk="1" hangingPunct="1"/>
            <a:r>
              <a:rPr lang="en-US" altLang="zh-CN"/>
              <a:t>最佳实践-jsp 和 Servlets</a:t>
            </a:r>
          </a:p>
        </p:txBody>
      </p:sp>
      <p:sp>
        <p:nvSpPr>
          <p:cNvPr id="139267" name="Rectangle 3">
            <a:extLst>
              <a:ext uri="{FF2B5EF4-FFF2-40B4-BE49-F238E27FC236}">
                <a16:creationId xmlns:a16="http://schemas.microsoft.com/office/drawing/2014/main" id="{72EB8064-6581-42CD-997D-A3BF1431B83B}"/>
              </a:ext>
            </a:extLst>
          </p:cNvPr>
          <p:cNvSpPr>
            <a:spLocks noGrp="1" noChangeArrowheads="1"/>
          </p:cNvSpPr>
          <p:nvPr>
            <p:ph idx="1"/>
          </p:nvPr>
        </p:nvSpPr>
        <p:spPr/>
        <p:txBody>
          <a:bodyPr/>
          <a:lstStyle/>
          <a:p>
            <a:pPr eaLnBrk="1" hangingPunct="1"/>
            <a:r>
              <a:rPr lang="en-US" altLang="zh-CN"/>
              <a:t>使用 JSP 或 servlets 时没有单一的正确答案。可以依赖于:</a:t>
            </a:r>
          </a:p>
          <a:p>
            <a:pPr lvl="1" eaLnBrk="1" hangingPunct="1"/>
            <a:r>
              <a:rPr lang="en-US" altLang="zh-CN"/>
              <a:t>团队组成</a:t>
            </a:r>
          </a:p>
          <a:p>
            <a:pPr lvl="1" eaLnBrk="1" hangingPunct="1"/>
            <a:r>
              <a:rPr lang="en-US" altLang="zh-CN"/>
              <a:t>时间限制</a:t>
            </a:r>
          </a:p>
          <a:p>
            <a:pPr lvl="1" eaLnBrk="1" hangingPunct="1"/>
            <a:r>
              <a:rPr lang="en-US" altLang="zh-CN"/>
              <a:t>应用程序体系结构</a:t>
            </a:r>
          </a:p>
          <a:p>
            <a:pPr eaLnBrk="1" hangingPunct="1"/>
            <a:r>
              <a:rPr lang="en-US" altLang="zh-CN"/>
              <a:t>可以对模块化、可重用的表示组件使用 servlets 和 jsp。</a:t>
            </a:r>
          </a:p>
        </p:txBody>
      </p:sp>
      <p:sp>
        <p:nvSpPr>
          <p:cNvPr id="139268" name="灯片编号占位符 1">
            <a:extLst>
              <a:ext uri="{FF2B5EF4-FFF2-40B4-BE49-F238E27FC236}">
                <a16:creationId xmlns:a16="http://schemas.microsoft.com/office/drawing/2014/main" id="{DE27A844-A537-4227-88A8-D0A1768C6F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B69A0ECA-B60F-4206-A5CE-0A8B69C3A3F9}" type="slidenum">
              <a:rPr lang="zh-CN" altLang="en-US" sz="1200" smtClean="0">
                <a:solidFill>
                  <a:srgbClr val="898989"/>
                </a:solidFill>
              </a:rPr>
              <a:pPr fontAlgn="base">
                <a:spcBef>
                  <a:spcPct val="0"/>
                </a:spcBef>
                <a:spcAft>
                  <a:spcPct val="0"/>
                </a:spcAft>
                <a:buFontTx/>
                <a:buNone/>
              </a:pPr>
              <a:t>70</a:t>
            </a:fld>
            <a:endParaRPr lang="zh-CN" altLang="en-US" sz="1200">
              <a:solidFill>
                <a:srgbClr val="898989"/>
              </a:solidFill>
            </a:endParaRPr>
          </a:p>
        </p:txBody>
      </p:sp>
    </p:spTree>
  </p:cSld>
  <p:clrMapOvr>
    <a:masterClrMapping/>
  </p:clrMapOvr>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AutoShape 2">
            <a:extLst>
              <a:ext uri="{FF2B5EF4-FFF2-40B4-BE49-F238E27FC236}">
                <a16:creationId xmlns:a16="http://schemas.microsoft.com/office/drawing/2014/main" id="{312070B0-4AFB-4BBB-8844-4BEB405001A9}"/>
              </a:ext>
            </a:extLst>
          </p:cNvPr>
          <p:cNvSpPr>
            <a:spLocks noGrp="1" noChangeArrowheads="1"/>
          </p:cNvSpPr>
          <p:nvPr>
            <p:ph type="title"/>
          </p:nvPr>
        </p:nvSpPr>
        <p:spPr>
          <a:xfrm>
            <a:off x="533400" y="-26988"/>
            <a:ext cx="9234488" cy="1143001"/>
          </a:xfrm>
        </p:spPr>
        <p:txBody>
          <a:bodyPr/>
          <a:lstStyle/>
          <a:p>
            <a:pPr eaLnBrk="1" hangingPunct="1"/>
            <a:r>
              <a:rPr lang="en-US" altLang="zh-CN"/>
              <a:t>最佳实践-jsp 和 Servlets</a:t>
            </a:r>
          </a:p>
        </p:txBody>
      </p:sp>
      <p:sp>
        <p:nvSpPr>
          <p:cNvPr id="141315" name="Rectangle 3">
            <a:extLst>
              <a:ext uri="{FF2B5EF4-FFF2-40B4-BE49-F238E27FC236}">
                <a16:creationId xmlns:a16="http://schemas.microsoft.com/office/drawing/2014/main" id="{CBCE65E4-BEC3-4120-84C9-8035C748A20C}"/>
              </a:ext>
            </a:extLst>
          </p:cNvPr>
          <p:cNvSpPr>
            <a:spLocks noGrp="1" noChangeArrowheads="1"/>
          </p:cNvSpPr>
          <p:nvPr>
            <p:ph idx="1"/>
          </p:nvPr>
        </p:nvSpPr>
        <p:spPr/>
        <p:txBody>
          <a:bodyPr/>
          <a:lstStyle/>
          <a:p>
            <a:pPr eaLnBrk="1" hangingPunct="1"/>
            <a:r>
              <a:rPr lang="en-US" altLang="zh-CN"/>
              <a:t>对低级别应用程序函数使用 servlets</a:t>
            </a:r>
          </a:p>
          <a:p>
            <a:pPr lvl="1" eaLnBrk="1" hangingPunct="1"/>
            <a:r>
              <a:rPr lang="en-US" altLang="zh-CN"/>
              <a:t>控制视图的选择 (前面的组件)</a:t>
            </a:r>
          </a:p>
          <a:p>
            <a:pPr lvl="1" eaLnBrk="1" hangingPunct="1"/>
            <a:r>
              <a:rPr lang="en-US" altLang="zh-CN"/>
              <a:t>生成二进制/图像数据</a:t>
            </a:r>
          </a:p>
          <a:p>
            <a:pPr eaLnBrk="1" hangingPunct="1"/>
            <a:r>
              <a:rPr lang="en-US" altLang="zh-CN"/>
              <a:t>使用 JSP 为以演示为中心的声明性方法绑定动态内容和逻辑</a:t>
            </a:r>
          </a:p>
          <a:p>
            <a:pPr lvl="1" eaLnBrk="1" hangingPunct="1"/>
            <a:r>
              <a:rPr lang="en-US" altLang="zh-CN"/>
              <a:t>处理由页面生成的 HTML 表示形式</a:t>
            </a:r>
          </a:p>
          <a:p>
            <a:pPr eaLnBrk="1" hangingPunct="1"/>
            <a:endParaRPr lang="en-US" altLang="zh-CN"/>
          </a:p>
        </p:txBody>
      </p:sp>
      <p:sp>
        <p:nvSpPr>
          <p:cNvPr id="141316" name="灯片编号占位符 1">
            <a:extLst>
              <a:ext uri="{FF2B5EF4-FFF2-40B4-BE49-F238E27FC236}">
                <a16:creationId xmlns:a16="http://schemas.microsoft.com/office/drawing/2014/main" id="{C4789B7B-C87F-4B50-86AB-F516AFE97B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0E28EFC-25F4-4024-8DC3-18FA965D12CD}" type="slidenum">
              <a:rPr lang="zh-CN" altLang="en-US" sz="1200" smtClean="0">
                <a:solidFill>
                  <a:srgbClr val="898989"/>
                </a:solidFill>
              </a:rPr>
              <a:pPr fontAlgn="base">
                <a:spcBef>
                  <a:spcPct val="0"/>
                </a:spcBef>
                <a:spcAft>
                  <a:spcPct val="0"/>
                </a:spcAft>
                <a:buFontTx/>
                <a:buNone/>
              </a:pPr>
              <a:t>71</a:t>
            </a:fld>
            <a:endParaRPr lang="zh-CN" altLang="en-US" sz="1200">
              <a:solidFill>
                <a:srgbClr val="898989"/>
              </a:solidFill>
            </a:endParaRPr>
          </a:p>
        </p:txBody>
      </p:sp>
    </p:spTree>
  </p:cSld>
  <p:clrMapOvr>
    <a:masterClrMapping/>
  </p:clrMapOvr>
</p:sld>
</file>

<file path=ppt/slides/slide7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AutoShape 2">
            <a:extLst>
              <a:ext uri="{FF2B5EF4-FFF2-40B4-BE49-F238E27FC236}">
                <a16:creationId xmlns:a16="http://schemas.microsoft.com/office/drawing/2014/main" id="{0F718F37-D0FA-4D20-9158-316A1AED356B}"/>
              </a:ext>
            </a:extLst>
          </p:cNvPr>
          <p:cNvSpPr>
            <a:spLocks noGrp="1" noChangeArrowheads="1"/>
          </p:cNvSpPr>
          <p:nvPr>
            <p:ph type="title"/>
          </p:nvPr>
        </p:nvSpPr>
        <p:spPr>
          <a:xfrm>
            <a:off x="609600" y="-26988"/>
            <a:ext cx="9158288" cy="1143001"/>
          </a:xfrm>
        </p:spPr>
        <p:txBody>
          <a:bodyPr/>
          <a:lstStyle/>
          <a:p>
            <a:pPr eaLnBrk="1" hangingPunct="1"/>
            <a:r>
              <a:rPr lang="en-US" altLang="zh-CN"/>
              <a:t>JSP 功能</a:t>
            </a:r>
          </a:p>
        </p:txBody>
      </p:sp>
      <p:sp>
        <p:nvSpPr>
          <p:cNvPr id="143363" name="Rectangle 3">
            <a:extLst>
              <a:ext uri="{FF2B5EF4-FFF2-40B4-BE49-F238E27FC236}">
                <a16:creationId xmlns:a16="http://schemas.microsoft.com/office/drawing/2014/main" id="{D016C2B0-0AFE-4672-82CA-12C76DBB76A9}"/>
              </a:ext>
            </a:extLst>
          </p:cNvPr>
          <p:cNvSpPr>
            <a:spLocks noGrp="1" noChangeArrowheads="1"/>
          </p:cNvSpPr>
          <p:nvPr>
            <p:ph idx="1"/>
          </p:nvPr>
        </p:nvSpPr>
        <p:spPr>
          <a:xfrm>
            <a:off x="2362200" y="1268413"/>
            <a:ext cx="7693025" cy="936625"/>
          </a:xfrm>
        </p:spPr>
        <p:txBody>
          <a:bodyPr/>
          <a:lstStyle/>
          <a:p>
            <a:pPr eaLnBrk="1" hangingPunct="1"/>
            <a:r>
              <a:rPr lang="en-US" altLang="zh-CN" sz="2800"/>
              <a:t>JSP 可以同时包含表示逻辑和内容</a:t>
            </a:r>
          </a:p>
          <a:p>
            <a:pPr eaLnBrk="1" hangingPunct="1"/>
            <a:r>
              <a:rPr lang="en-US" altLang="zh-CN" sz="2800"/>
              <a:t>将内容绑定到逻辑的选项</a:t>
            </a:r>
          </a:p>
        </p:txBody>
      </p:sp>
      <p:pic>
        <p:nvPicPr>
          <p:cNvPr id="143364" name="Picture 4">
            <a:extLst>
              <a:ext uri="{FF2B5EF4-FFF2-40B4-BE49-F238E27FC236}">
                <a16:creationId xmlns:a16="http://schemas.microsoft.com/office/drawing/2014/main" id="{AC187492-B2AF-4EDC-BEBC-AC7F01D3A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150" y="2816225"/>
            <a:ext cx="54737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65" name="灯片编号占位符 1">
            <a:extLst>
              <a:ext uri="{FF2B5EF4-FFF2-40B4-BE49-F238E27FC236}">
                <a16:creationId xmlns:a16="http://schemas.microsoft.com/office/drawing/2014/main" id="{1E2FE9E4-02C1-4707-9A00-97E0C9E643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3000CBE5-5E1A-4FA8-BFBC-49CF0B940771}" type="slidenum">
              <a:rPr lang="zh-CN" altLang="en-US" sz="1200" smtClean="0">
                <a:solidFill>
                  <a:srgbClr val="898989"/>
                </a:solidFill>
              </a:rPr>
              <a:pPr fontAlgn="base">
                <a:spcBef>
                  <a:spcPct val="0"/>
                </a:spcBef>
                <a:spcAft>
                  <a:spcPct val="0"/>
                </a:spcAft>
                <a:buFontTx/>
                <a:buNone/>
              </a:pPr>
              <a:t>72</a:t>
            </a:fld>
            <a:endParaRPr lang="zh-CN" altLang="en-US" sz="1200">
              <a:solidFill>
                <a:srgbClr val="898989"/>
              </a:solidFill>
            </a:endParaRPr>
          </a:p>
        </p:txBody>
      </p:sp>
    </p:spTree>
  </p:cSld>
  <p:clrMapOvr>
    <a:masterClrMapping/>
  </p:clrMapOvr>
</p:sld>
</file>

<file path=ppt/slides/slide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AutoShape 2">
            <a:extLst>
              <a:ext uri="{FF2B5EF4-FFF2-40B4-BE49-F238E27FC236}">
                <a16:creationId xmlns:a16="http://schemas.microsoft.com/office/drawing/2014/main" id="{11E58D0C-C804-42A3-ABF2-3A41164DB90E}"/>
              </a:ext>
            </a:extLst>
          </p:cNvPr>
          <p:cNvSpPr>
            <a:spLocks noGrp="1" noChangeArrowheads="1"/>
          </p:cNvSpPr>
          <p:nvPr>
            <p:ph type="title"/>
          </p:nvPr>
        </p:nvSpPr>
        <p:spPr>
          <a:xfrm>
            <a:off x="457200" y="-26988"/>
            <a:ext cx="9310688" cy="1143001"/>
          </a:xfrm>
        </p:spPr>
        <p:txBody>
          <a:bodyPr/>
          <a:lstStyle/>
          <a:p>
            <a:pPr eaLnBrk="1" hangingPunct="1"/>
            <a:r>
              <a:rPr lang="en-US" altLang="zh-CN"/>
              <a:t>本地化和国际化</a:t>
            </a:r>
          </a:p>
        </p:txBody>
      </p:sp>
      <p:sp>
        <p:nvSpPr>
          <p:cNvPr id="145411" name="Rectangle 3">
            <a:extLst>
              <a:ext uri="{FF2B5EF4-FFF2-40B4-BE49-F238E27FC236}">
                <a16:creationId xmlns:a16="http://schemas.microsoft.com/office/drawing/2014/main" id="{B2CF066C-6770-4B47-9D22-BDD95437B4A5}"/>
              </a:ext>
            </a:extLst>
          </p:cNvPr>
          <p:cNvSpPr>
            <a:spLocks noGrp="1" noChangeArrowheads="1"/>
          </p:cNvSpPr>
          <p:nvPr>
            <p:ph idx="1"/>
          </p:nvPr>
        </p:nvSpPr>
        <p:spPr/>
        <p:txBody>
          <a:bodyPr/>
          <a:lstStyle/>
          <a:p>
            <a:pPr eaLnBrk="1" hangingPunct="1">
              <a:lnSpc>
                <a:spcPct val="90000"/>
              </a:lnSpc>
            </a:pPr>
            <a:r>
              <a:rPr lang="en-US" altLang="zh-CN" sz="2800" i="1"/>
              <a:t>定位</a:t>
            </a:r>
            <a:r>
              <a:rPr lang="en-US" altLang="zh-CN" sz="2800"/>
              <a:t>(l10n) 是将应用程序或小程序调整到特定语言或区域的过程。</a:t>
            </a:r>
          </a:p>
          <a:p>
            <a:pPr eaLnBrk="1" hangingPunct="1">
              <a:lnSpc>
                <a:spcPct val="90000"/>
              </a:lnSpc>
            </a:pPr>
            <a:r>
              <a:rPr lang="en-US" altLang="zh-CN" sz="2800" i="1"/>
              <a:t>国际化</a:t>
            </a:r>
            <a:r>
              <a:rPr lang="en-US" altLang="zh-CN" sz="2800"/>
              <a:t>(i18n) 是设计应用程序或小程序以适应各种语言和区域的过程。</a:t>
            </a:r>
          </a:p>
          <a:p>
            <a:pPr eaLnBrk="1" hangingPunct="1">
              <a:lnSpc>
                <a:spcPct val="90000"/>
              </a:lnSpc>
            </a:pPr>
            <a:r>
              <a:rPr lang="en-US" altLang="zh-CN" sz="2800"/>
              <a:t>表示层是国际化和本地化努力的重点, 能够</a:t>
            </a:r>
          </a:p>
          <a:p>
            <a:pPr lvl="1" eaLnBrk="1" hangingPunct="1">
              <a:lnSpc>
                <a:spcPct val="90000"/>
              </a:lnSpc>
            </a:pPr>
            <a:r>
              <a:rPr lang="en-US" altLang="zh-CN" sz="2400"/>
              <a:t>不重新编译就添加新语言</a:t>
            </a:r>
          </a:p>
          <a:p>
            <a:pPr lvl="1" eaLnBrk="1" hangingPunct="1">
              <a:lnSpc>
                <a:spcPct val="90000"/>
              </a:lnSpc>
            </a:pPr>
            <a:r>
              <a:rPr lang="en-US" altLang="zh-CN" sz="2400"/>
              <a:t>提供区域相关数据, 如货币</a:t>
            </a:r>
          </a:p>
          <a:p>
            <a:pPr lvl="1" eaLnBrk="1" hangingPunct="1">
              <a:lnSpc>
                <a:spcPct val="90000"/>
              </a:lnSpc>
            </a:pPr>
            <a:r>
              <a:rPr lang="en-US" altLang="zh-CN" sz="2400"/>
              <a:t>提供区域从属行为</a:t>
            </a:r>
          </a:p>
          <a:p>
            <a:pPr eaLnBrk="1" hangingPunct="1">
              <a:lnSpc>
                <a:spcPct val="90000"/>
              </a:lnSpc>
            </a:pPr>
            <a:endParaRPr lang="en-US" altLang="zh-CN" sz="2800"/>
          </a:p>
        </p:txBody>
      </p:sp>
      <p:sp>
        <p:nvSpPr>
          <p:cNvPr id="145412" name="灯片编号占位符 1">
            <a:extLst>
              <a:ext uri="{FF2B5EF4-FFF2-40B4-BE49-F238E27FC236}">
                <a16:creationId xmlns:a16="http://schemas.microsoft.com/office/drawing/2014/main" id="{AF9BB351-29CB-4C2D-88FA-4E1E49F5A3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84D08FD9-828E-459E-9762-55738B95C3A0}" type="slidenum">
              <a:rPr lang="zh-CN" altLang="en-US" sz="1200" smtClean="0">
                <a:solidFill>
                  <a:srgbClr val="898989"/>
                </a:solidFill>
              </a:rPr>
              <a:pPr fontAlgn="base">
                <a:spcBef>
                  <a:spcPct val="0"/>
                </a:spcBef>
                <a:spcAft>
                  <a:spcPct val="0"/>
                </a:spcAft>
                <a:buFontTx/>
                <a:buNone/>
              </a:pPr>
              <a:t>73</a:t>
            </a:fld>
            <a:endParaRPr lang="zh-CN" altLang="en-US" sz="1200">
              <a:solidFill>
                <a:srgbClr val="898989"/>
              </a:solidFill>
            </a:endParaRPr>
          </a:p>
        </p:txBody>
      </p:sp>
    </p:spTree>
  </p:cSld>
  <p:clrMapOvr>
    <a:masterClrMapping/>
  </p:clrMapOvr>
</p:sld>
</file>

<file path=ppt/slides/slide7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0">
            <a:extLst>
              <a:ext uri="{FF2B5EF4-FFF2-40B4-BE49-F238E27FC236}">
                <a16:creationId xmlns:a16="http://schemas.microsoft.com/office/drawing/2014/main" id="{D1A2470B-5DAC-4C1B-8620-D6AC4B3EE42C}"/>
              </a:ext>
            </a:extLst>
          </p:cNvPr>
          <p:cNvSpPr>
            <a:spLocks noGrp="1"/>
          </p:cNvSpPr>
          <p:nvPr>
            <p:ph type="title"/>
          </p:nvPr>
        </p:nvSpPr>
        <p:spPr>
          <a:xfrm>
            <a:off x="533400" y="3124200"/>
            <a:ext cx="10972800" cy="1362075"/>
          </a:xfrm>
        </p:spPr>
        <p:txBody>
          <a:bodyPr/>
          <a:lstStyle/>
          <a:p>
            <a:pPr algn="ctr" eaLnBrk="1" hangingPunct="1">
              <a:buFont typeface="Wingdings" panose="05000000000000000000" pitchFamily="2" charset="2"/>
              <a:buNone/>
            </a:pPr>
            <a:r>
              <a:rPr lang="en-US" altLang="zh-CN" sz="8000"/>
              <a:t>J2EE 最佳做法–</a:t>
            </a:r>
            <a:br>
              <a:rPr lang="en-US" altLang="zh-CN" sz="8000"/>
            </a:br>
            <a:r>
              <a:rPr lang="en-US" altLang="zh-CN" sz="8000"/>
              <a:t>EJB 层</a:t>
            </a:r>
          </a:p>
        </p:txBody>
      </p:sp>
    </p:spTree>
  </p:cSld>
  <p:clrMapOvr>
    <a:masterClrMapping/>
  </p:clrMapOvr>
  <p:transition spd="slow">
    <p:fade/>
  </p:transition>
</p:sld>
</file>

<file path=ppt/slides/slide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a:extLst>
              <a:ext uri="{FF2B5EF4-FFF2-40B4-BE49-F238E27FC236}">
                <a16:creationId xmlns:a16="http://schemas.microsoft.com/office/drawing/2014/main" id="{ADE5D9AA-F101-49D2-96C9-F2ABBD695F62}"/>
              </a:ext>
            </a:extLst>
          </p:cNvPr>
          <p:cNvSpPr>
            <a:spLocks noGrp="1" noChangeArrowheads="1"/>
          </p:cNvSpPr>
          <p:nvPr>
            <p:ph type="title"/>
          </p:nvPr>
        </p:nvSpPr>
        <p:spPr>
          <a:xfrm>
            <a:off x="533400" y="-26988"/>
            <a:ext cx="9234488" cy="1143001"/>
          </a:xfrm>
        </p:spPr>
        <p:txBody>
          <a:bodyPr/>
          <a:lstStyle/>
          <a:p>
            <a:pPr eaLnBrk="1" hangingPunct="1"/>
            <a:r>
              <a:rPr lang="en-US" altLang="zh-CN"/>
              <a:t>EJB 层</a:t>
            </a:r>
          </a:p>
        </p:txBody>
      </p:sp>
      <p:sp>
        <p:nvSpPr>
          <p:cNvPr id="149507" name="Rectangle 3">
            <a:extLst>
              <a:ext uri="{FF2B5EF4-FFF2-40B4-BE49-F238E27FC236}">
                <a16:creationId xmlns:a16="http://schemas.microsoft.com/office/drawing/2014/main" id="{E11424ED-179A-49DA-9ED5-B69CB99DFDC6}"/>
              </a:ext>
            </a:extLst>
          </p:cNvPr>
          <p:cNvSpPr>
            <a:spLocks noGrp="1" noChangeArrowheads="1"/>
          </p:cNvSpPr>
          <p:nvPr>
            <p:ph idx="1"/>
          </p:nvPr>
        </p:nvSpPr>
        <p:spPr/>
        <p:txBody>
          <a:bodyPr/>
          <a:lstStyle/>
          <a:p>
            <a:pPr eaLnBrk="1" hangingPunct="1"/>
            <a:r>
              <a:rPr lang="en-US" altLang="zh-CN" sz="2800"/>
              <a:t>企业 JavaBeans (EJB) 层承载以下内容:</a:t>
            </a:r>
          </a:p>
          <a:p>
            <a:pPr lvl="1" eaLnBrk="1" hangingPunct="1"/>
            <a:r>
              <a:rPr lang="en-US" altLang="zh-CN" sz="2400"/>
              <a:t>特定于应用程序的业务对象</a:t>
            </a:r>
          </a:p>
          <a:p>
            <a:pPr lvl="1" eaLnBrk="1" hangingPunct="1"/>
            <a:r>
              <a:rPr lang="en-US" altLang="zh-CN" sz="2400"/>
              <a:t>系统级服务 (如事务管理、并发控制和安全性)</a:t>
            </a:r>
          </a:p>
          <a:p>
            <a:pPr eaLnBrk="1" hangingPunct="1"/>
            <a:r>
              <a:rPr lang="en-US" altLang="zh-CN" sz="2800"/>
              <a:t>EJB 层是 web 层和 EIS 集成层之间的关键链接。</a:t>
            </a:r>
          </a:p>
          <a:p>
            <a:pPr lvl="1" eaLnBrk="1" hangingPunct="1"/>
            <a:r>
              <a:rPr lang="en-US" altLang="zh-CN" sz="2400"/>
              <a:t>实体 bean 和会话 bean</a:t>
            </a:r>
          </a:p>
          <a:p>
            <a:pPr lvl="1" eaLnBrk="1" hangingPunct="1"/>
            <a:r>
              <a:rPr lang="en-US" altLang="zh-CN" sz="2400"/>
              <a:t>数据访问对象和值对象</a:t>
            </a:r>
          </a:p>
          <a:p>
            <a:pPr lvl="1" eaLnBrk="1" hangingPunct="1"/>
            <a:r>
              <a:rPr lang="en-US" altLang="zh-CN" sz="2400"/>
              <a:t>会话 bean 作为实体 bean 的门面</a:t>
            </a:r>
          </a:p>
          <a:p>
            <a:pPr lvl="1" eaLnBrk="1" hangingPunct="1"/>
            <a:r>
              <a:rPr lang="en-US" altLang="zh-CN" sz="2400"/>
              <a:t>使用企业 bean 的主细节建模</a:t>
            </a:r>
          </a:p>
        </p:txBody>
      </p:sp>
      <p:sp>
        <p:nvSpPr>
          <p:cNvPr id="149508" name="灯片编号占位符 1">
            <a:extLst>
              <a:ext uri="{FF2B5EF4-FFF2-40B4-BE49-F238E27FC236}">
                <a16:creationId xmlns:a16="http://schemas.microsoft.com/office/drawing/2014/main" id="{3FE606DD-2320-4700-A857-7797E2C43C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0C902AD2-BBCE-4737-A0CA-1CDBBE91F597}" type="slidenum">
              <a:rPr lang="zh-CN" altLang="en-US" sz="1200" smtClean="0">
                <a:solidFill>
                  <a:srgbClr val="898989"/>
                </a:solidFill>
              </a:rPr>
              <a:pPr fontAlgn="base">
                <a:spcBef>
                  <a:spcPct val="0"/>
                </a:spcBef>
                <a:spcAft>
                  <a:spcPct val="0"/>
                </a:spcAft>
                <a:buFontTx/>
                <a:buNone/>
              </a:pPr>
              <a:t>75</a:t>
            </a:fld>
            <a:endParaRPr lang="zh-CN" altLang="en-US" sz="1200">
              <a:solidFill>
                <a:srgbClr val="898989"/>
              </a:solidFill>
            </a:endParaRPr>
          </a:p>
        </p:txBody>
      </p:sp>
    </p:spTree>
  </p:cSld>
  <p:clrMapOvr>
    <a:masterClrMapping/>
  </p:clrMapOvr>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AutoShape 2">
            <a:extLst>
              <a:ext uri="{FF2B5EF4-FFF2-40B4-BE49-F238E27FC236}">
                <a16:creationId xmlns:a16="http://schemas.microsoft.com/office/drawing/2014/main" id="{13CF68E0-2F53-4D30-9614-E2CC1931E8F1}"/>
              </a:ext>
            </a:extLst>
          </p:cNvPr>
          <p:cNvSpPr>
            <a:spLocks noGrp="1" noChangeArrowheads="1"/>
          </p:cNvSpPr>
          <p:nvPr>
            <p:ph type="title"/>
          </p:nvPr>
        </p:nvSpPr>
        <p:spPr>
          <a:xfrm>
            <a:off x="609600" y="-26988"/>
            <a:ext cx="9158288" cy="1143001"/>
          </a:xfrm>
        </p:spPr>
        <p:txBody>
          <a:bodyPr/>
          <a:lstStyle/>
          <a:p>
            <a:pPr eaLnBrk="1" hangingPunct="1"/>
            <a:r>
              <a:rPr lang="en-US" altLang="zh-CN"/>
              <a:t>指南–使用会话 bean</a:t>
            </a:r>
          </a:p>
        </p:txBody>
      </p:sp>
      <p:sp>
        <p:nvSpPr>
          <p:cNvPr id="151555" name="Rectangle 3">
            <a:extLst>
              <a:ext uri="{FF2B5EF4-FFF2-40B4-BE49-F238E27FC236}">
                <a16:creationId xmlns:a16="http://schemas.microsoft.com/office/drawing/2014/main" id="{1A591821-4D5A-4D52-A558-6BC234F964CB}"/>
              </a:ext>
            </a:extLst>
          </p:cNvPr>
          <p:cNvSpPr>
            <a:spLocks noGrp="1" noChangeArrowheads="1"/>
          </p:cNvSpPr>
          <p:nvPr>
            <p:ph idx="1"/>
          </p:nvPr>
        </p:nvSpPr>
        <p:spPr/>
        <p:txBody>
          <a:bodyPr/>
          <a:lstStyle/>
          <a:p>
            <a:pPr eaLnBrk="1" hangingPunct="1"/>
            <a:r>
              <a:rPr lang="en-US" altLang="zh-CN"/>
              <a:t>有状态会话 bean:</a:t>
            </a:r>
          </a:p>
          <a:p>
            <a:pPr lvl="1" eaLnBrk="1" hangingPunct="1"/>
            <a:r>
              <a:rPr lang="en-US" altLang="zh-CN"/>
              <a:t>维护客户端特定状态</a:t>
            </a:r>
          </a:p>
          <a:p>
            <a:pPr lvl="1" eaLnBrk="1" hangingPunct="1"/>
            <a:r>
              <a:rPr lang="en-US" altLang="zh-CN"/>
              <a:t>表示非持久性对象</a:t>
            </a:r>
          </a:p>
          <a:p>
            <a:pPr lvl="1" eaLnBrk="1" hangingPunct="1"/>
            <a:r>
              <a:rPr lang="en-US" altLang="zh-CN"/>
              <a:t>表示业务对象之间的工作流</a:t>
            </a:r>
          </a:p>
          <a:p>
            <a:pPr eaLnBrk="1" hangingPunct="1"/>
            <a:r>
              <a:rPr lang="en-US" altLang="zh-CN"/>
              <a:t>无状态会话 bean:</a:t>
            </a:r>
          </a:p>
          <a:p>
            <a:pPr lvl="1" eaLnBrk="1" hangingPunct="1"/>
            <a:r>
              <a:rPr lang="en-US" altLang="zh-CN"/>
              <a:t>模型可重用服务对象</a:t>
            </a:r>
          </a:p>
          <a:p>
            <a:pPr lvl="1" eaLnBrk="1" hangingPunct="1"/>
            <a:r>
              <a:rPr lang="en-US" altLang="zh-CN"/>
              <a:t>提供高性能</a:t>
            </a:r>
          </a:p>
          <a:p>
            <a:pPr lvl="1" eaLnBrk="1" hangingPunct="1"/>
            <a:r>
              <a:rPr lang="en-US" altLang="zh-CN"/>
              <a:t>对数据库中的多行进行操作</a:t>
            </a:r>
          </a:p>
          <a:p>
            <a:pPr lvl="1" eaLnBrk="1" hangingPunct="1"/>
            <a:r>
              <a:rPr lang="en-US" altLang="zh-CN"/>
              <a:t>提供数据的过程视图</a:t>
            </a:r>
          </a:p>
        </p:txBody>
      </p:sp>
      <p:sp>
        <p:nvSpPr>
          <p:cNvPr id="151556" name="灯片编号占位符 1">
            <a:extLst>
              <a:ext uri="{FF2B5EF4-FFF2-40B4-BE49-F238E27FC236}">
                <a16:creationId xmlns:a16="http://schemas.microsoft.com/office/drawing/2014/main" id="{2F95CE4C-17FB-4FC3-B387-ADCDE68D45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D6B1BF80-B089-4CE0-B3CC-931D349B1770}" type="slidenum">
              <a:rPr lang="zh-CN" altLang="en-US" sz="1200" smtClean="0">
                <a:solidFill>
                  <a:srgbClr val="898989"/>
                </a:solidFill>
              </a:rPr>
              <a:pPr fontAlgn="base">
                <a:spcBef>
                  <a:spcPct val="0"/>
                </a:spcBef>
                <a:spcAft>
                  <a:spcPct val="0"/>
                </a:spcAft>
                <a:buFontTx/>
                <a:buNone/>
              </a:pPr>
              <a:t>76</a:t>
            </a:fld>
            <a:endParaRPr lang="zh-CN" altLang="en-US" sz="1200">
              <a:solidFill>
                <a:srgbClr val="898989"/>
              </a:solidFill>
            </a:endParaRPr>
          </a:p>
        </p:txBody>
      </p:sp>
    </p:spTree>
  </p:cSld>
  <p:clrMapOvr>
    <a:masterClrMapping/>
  </p:clrMapOvr>
</p:sld>
</file>

<file path=ppt/slides/slide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AutoShape 2">
            <a:extLst>
              <a:ext uri="{FF2B5EF4-FFF2-40B4-BE49-F238E27FC236}">
                <a16:creationId xmlns:a16="http://schemas.microsoft.com/office/drawing/2014/main" id="{E33B43D0-8E55-4151-895A-56BA385E2B99}"/>
              </a:ext>
            </a:extLst>
          </p:cNvPr>
          <p:cNvSpPr>
            <a:spLocks noGrp="1" noChangeArrowheads="1"/>
          </p:cNvSpPr>
          <p:nvPr>
            <p:ph type="title"/>
          </p:nvPr>
        </p:nvSpPr>
        <p:spPr>
          <a:xfrm>
            <a:off x="533400" y="-26988"/>
            <a:ext cx="9234488" cy="1143001"/>
          </a:xfrm>
        </p:spPr>
        <p:txBody>
          <a:bodyPr/>
          <a:lstStyle/>
          <a:p>
            <a:pPr eaLnBrk="1" hangingPunct="1"/>
            <a:r>
              <a:rPr lang="en-US" altLang="zh-CN"/>
              <a:t>指南–使用实体 bean</a:t>
            </a:r>
          </a:p>
        </p:txBody>
      </p:sp>
      <p:sp>
        <p:nvSpPr>
          <p:cNvPr id="153603" name="Rectangle 3">
            <a:extLst>
              <a:ext uri="{FF2B5EF4-FFF2-40B4-BE49-F238E27FC236}">
                <a16:creationId xmlns:a16="http://schemas.microsoft.com/office/drawing/2014/main" id="{B7D5DD3D-31C0-43EF-B58D-24A13B55A967}"/>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t>当下列情况适用时, 使用实体 bean 对业务对象建模:</a:t>
            </a:r>
          </a:p>
          <a:p>
            <a:pPr eaLnBrk="1" hangingPunct="1"/>
            <a:r>
              <a:rPr lang="en-US" altLang="zh-CN" sz="2800"/>
              <a:t>粗粒度业务对象:</a:t>
            </a:r>
          </a:p>
          <a:p>
            <a:pPr lvl="1" eaLnBrk="1" hangingPunct="1"/>
            <a:r>
              <a:rPr lang="en-US" altLang="zh-CN" sz="2400"/>
              <a:t>表示持久数据</a:t>
            </a:r>
          </a:p>
          <a:p>
            <a:pPr lvl="1" eaLnBrk="1" hangingPunct="1"/>
            <a:r>
              <a:rPr lang="en-US" altLang="zh-CN" sz="2400"/>
              <a:t>提供超出访问器方法的行为</a:t>
            </a:r>
          </a:p>
          <a:p>
            <a:pPr eaLnBrk="1" hangingPunct="1"/>
            <a:r>
              <a:rPr lang="en-US" altLang="zh-CN" sz="2800"/>
              <a:t>客户端共享、并发访问</a:t>
            </a:r>
          </a:p>
          <a:p>
            <a:pPr eaLnBrk="1" hangingPunct="1"/>
            <a:r>
              <a:rPr lang="en-US" altLang="zh-CN" sz="2800"/>
              <a:t>表示数据库中的单个逻辑记录</a:t>
            </a:r>
          </a:p>
          <a:p>
            <a:pPr eaLnBrk="1" hangingPunct="1"/>
            <a:r>
              <a:rPr lang="en-US" altLang="zh-CN" sz="2800"/>
              <a:t>提供强健、长寿持久的数据管理, 可以从崩溃中恢复</a:t>
            </a:r>
          </a:p>
        </p:txBody>
      </p:sp>
      <p:sp>
        <p:nvSpPr>
          <p:cNvPr id="153604" name="灯片编号占位符 1">
            <a:extLst>
              <a:ext uri="{FF2B5EF4-FFF2-40B4-BE49-F238E27FC236}">
                <a16:creationId xmlns:a16="http://schemas.microsoft.com/office/drawing/2014/main" id="{EB1385E2-D7BB-48E3-9214-A58B3A7F8D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89BD1903-C44C-47F9-ABCA-9103C6848DC1}" type="slidenum">
              <a:rPr lang="zh-CN" altLang="en-US" sz="1200" smtClean="0">
                <a:solidFill>
                  <a:srgbClr val="898989"/>
                </a:solidFill>
              </a:rPr>
              <a:pPr fontAlgn="base">
                <a:spcBef>
                  <a:spcPct val="0"/>
                </a:spcBef>
                <a:spcAft>
                  <a:spcPct val="0"/>
                </a:spcAft>
                <a:buFontTx/>
                <a:buNone/>
              </a:pPr>
              <a:t>77</a:t>
            </a:fld>
            <a:endParaRPr lang="zh-CN" altLang="en-US" sz="1200">
              <a:solidFill>
                <a:srgbClr val="898989"/>
              </a:solidFill>
            </a:endParaRPr>
          </a:p>
        </p:txBody>
      </p:sp>
    </p:spTree>
  </p:cSld>
  <p:clrMapOvr>
    <a:masterClrMapping/>
  </p:clrMapOvr>
</p:sld>
</file>

<file path=ppt/slides/slide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AutoShape 2">
            <a:extLst>
              <a:ext uri="{FF2B5EF4-FFF2-40B4-BE49-F238E27FC236}">
                <a16:creationId xmlns:a16="http://schemas.microsoft.com/office/drawing/2014/main" id="{0524CA5D-56D1-4148-9709-57F11C082D80}"/>
              </a:ext>
            </a:extLst>
          </p:cNvPr>
          <p:cNvSpPr>
            <a:spLocks noGrp="1" noChangeArrowheads="1"/>
          </p:cNvSpPr>
          <p:nvPr>
            <p:ph type="title"/>
          </p:nvPr>
        </p:nvSpPr>
        <p:spPr>
          <a:xfrm>
            <a:off x="609600" y="-26988"/>
            <a:ext cx="9158288" cy="1143001"/>
          </a:xfrm>
        </p:spPr>
        <p:txBody>
          <a:bodyPr/>
          <a:lstStyle/>
          <a:p>
            <a:pPr eaLnBrk="1" hangingPunct="1"/>
            <a:r>
              <a:rPr lang="en-US" altLang="zh-CN"/>
              <a:t>最佳实践–数据访问对象</a:t>
            </a:r>
          </a:p>
        </p:txBody>
      </p:sp>
      <p:sp>
        <p:nvSpPr>
          <p:cNvPr id="155651" name="Rectangle 3">
            <a:extLst>
              <a:ext uri="{FF2B5EF4-FFF2-40B4-BE49-F238E27FC236}">
                <a16:creationId xmlns:a16="http://schemas.microsoft.com/office/drawing/2014/main" id="{089828E3-D259-4B35-8628-41082046B64C}"/>
              </a:ext>
            </a:extLst>
          </p:cNvPr>
          <p:cNvSpPr>
            <a:spLocks noGrp="1" noChangeArrowheads="1"/>
          </p:cNvSpPr>
          <p:nvPr>
            <p:ph idx="1"/>
          </p:nvPr>
        </p:nvSpPr>
        <p:spPr/>
        <p:txBody>
          <a:bodyPr/>
          <a:lstStyle/>
          <a:p>
            <a:pPr eaLnBrk="1" hangingPunct="1">
              <a:lnSpc>
                <a:spcPct val="90000"/>
              </a:lnSpc>
            </a:pPr>
            <a:r>
              <a:rPr lang="en-US" altLang="zh-CN"/>
              <a:t>封装对数据的访问</a:t>
            </a:r>
          </a:p>
          <a:p>
            <a:pPr eaLnBrk="1" hangingPunct="1">
              <a:lnSpc>
                <a:spcPct val="90000"/>
              </a:lnSpc>
            </a:pPr>
            <a:r>
              <a:rPr lang="en-US" altLang="zh-CN"/>
              <a:t>保持清洁分离</a:t>
            </a:r>
          </a:p>
          <a:p>
            <a:pPr eaLnBrk="1" hangingPunct="1">
              <a:lnSpc>
                <a:spcPct val="90000"/>
              </a:lnSpc>
              <a:buFont typeface="Wingdings" panose="05000000000000000000" pitchFamily="2" charset="2"/>
              <a:buNone/>
            </a:pPr>
            <a:r>
              <a:rPr lang="en-US" altLang="zh-CN"/>
              <a:t>的 bean 和数据库</a:t>
            </a:r>
          </a:p>
          <a:p>
            <a:pPr eaLnBrk="1" hangingPunct="1">
              <a:lnSpc>
                <a:spcPct val="90000"/>
              </a:lnSpc>
              <a:buFont typeface="Wingdings" panose="05000000000000000000" pitchFamily="2" charset="2"/>
              <a:buNone/>
            </a:pPr>
            <a:r>
              <a:rPr lang="en-US" altLang="zh-CN"/>
              <a:t>访问代码</a:t>
            </a:r>
          </a:p>
          <a:p>
            <a:pPr eaLnBrk="1" hangingPunct="1">
              <a:lnSpc>
                <a:spcPct val="90000"/>
              </a:lnSpc>
            </a:pPr>
            <a:r>
              <a:rPr lang="en-US" altLang="zh-CN"/>
              <a:t>确保更容易地迁移到</a:t>
            </a:r>
          </a:p>
          <a:p>
            <a:pPr eaLnBrk="1" hangingPunct="1">
              <a:lnSpc>
                <a:spcPct val="90000"/>
              </a:lnSpc>
              <a:buFont typeface="Wingdings" panose="05000000000000000000" pitchFamily="2" charset="2"/>
              <a:buNone/>
            </a:pPr>
            <a:r>
              <a:rPr lang="en-US" altLang="zh-CN"/>
              <a:t>实体 bean 的容器管理持久性</a:t>
            </a:r>
          </a:p>
          <a:p>
            <a:pPr eaLnBrk="1" hangingPunct="1">
              <a:lnSpc>
                <a:spcPct val="90000"/>
              </a:lnSpc>
            </a:pPr>
            <a:r>
              <a:rPr lang="en-US" altLang="zh-CN"/>
              <a:t>允许跨数据库和跨架构功能。</a:t>
            </a:r>
          </a:p>
        </p:txBody>
      </p:sp>
      <p:pic>
        <p:nvPicPr>
          <p:cNvPr id="155652" name="Picture 4">
            <a:extLst>
              <a:ext uri="{FF2B5EF4-FFF2-40B4-BE49-F238E27FC236}">
                <a16:creationId xmlns:a16="http://schemas.microsoft.com/office/drawing/2014/main" id="{C1570D6A-9D6F-496D-9CDB-89120CADD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2359025"/>
            <a:ext cx="3563937"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53" name="灯片编号占位符 1">
            <a:extLst>
              <a:ext uri="{FF2B5EF4-FFF2-40B4-BE49-F238E27FC236}">
                <a16:creationId xmlns:a16="http://schemas.microsoft.com/office/drawing/2014/main" id="{CCA7BD4E-CD41-457A-99EB-FF51A1C9E5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D201E6B9-DCD3-48E6-9C74-49BCC80FFB73}" type="slidenum">
              <a:rPr lang="zh-CN" altLang="en-US" sz="1200" smtClean="0">
                <a:solidFill>
                  <a:srgbClr val="898989"/>
                </a:solidFill>
              </a:rPr>
              <a:pPr fontAlgn="base">
                <a:spcBef>
                  <a:spcPct val="0"/>
                </a:spcBef>
                <a:spcAft>
                  <a:spcPct val="0"/>
                </a:spcAft>
                <a:buFontTx/>
                <a:buNone/>
              </a:pPr>
              <a:t>78</a:t>
            </a:fld>
            <a:endParaRPr lang="zh-CN" altLang="en-US" sz="1200">
              <a:solidFill>
                <a:srgbClr val="898989"/>
              </a:solidFill>
            </a:endParaRPr>
          </a:p>
        </p:txBody>
      </p:sp>
    </p:spTree>
  </p:cSld>
  <p:clrMapOvr>
    <a:masterClrMapping/>
  </p:clrMapOvr>
</p:sld>
</file>

<file path=ppt/slides/slide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AutoShape 2">
            <a:extLst>
              <a:ext uri="{FF2B5EF4-FFF2-40B4-BE49-F238E27FC236}">
                <a16:creationId xmlns:a16="http://schemas.microsoft.com/office/drawing/2014/main" id="{BDE8EDF2-0ED2-4688-9D82-4D4A43D9B2EF}"/>
              </a:ext>
            </a:extLst>
          </p:cNvPr>
          <p:cNvSpPr>
            <a:spLocks noGrp="1" noChangeArrowheads="1"/>
          </p:cNvSpPr>
          <p:nvPr>
            <p:ph type="title"/>
          </p:nvPr>
        </p:nvSpPr>
        <p:spPr>
          <a:xfrm>
            <a:off x="533400" y="-26988"/>
            <a:ext cx="9234488" cy="1143001"/>
          </a:xfrm>
        </p:spPr>
        <p:txBody>
          <a:bodyPr/>
          <a:lstStyle/>
          <a:p>
            <a:pPr eaLnBrk="1" hangingPunct="1"/>
            <a:r>
              <a:rPr lang="en-US" altLang="zh-CN"/>
              <a:t>最佳实践–价值对象</a:t>
            </a:r>
          </a:p>
        </p:txBody>
      </p:sp>
      <p:sp>
        <p:nvSpPr>
          <p:cNvPr id="157699" name="Rectangle 3">
            <a:extLst>
              <a:ext uri="{FF2B5EF4-FFF2-40B4-BE49-F238E27FC236}">
                <a16:creationId xmlns:a16="http://schemas.microsoft.com/office/drawing/2014/main" id="{CD993164-11DA-4237-AF1C-DA2DB90AAED0}"/>
              </a:ext>
            </a:extLst>
          </p:cNvPr>
          <p:cNvSpPr>
            <a:spLocks noGrp="1" noChangeArrowheads="1"/>
          </p:cNvSpPr>
          <p:nvPr>
            <p:ph idx="1"/>
          </p:nvPr>
        </p:nvSpPr>
        <p:spPr>
          <a:xfrm>
            <a:off x="2362200" y="1196975"/>
            <a:ext cx="7693025" cy="2447925"/>
          </a:xfrm>
        </p:spPr>
        <p:txBody>
          <a:bodyPr/>
          <a:lstStyle/>
          <a:p>
            <a:pPr eaLnBrk="1" hangingPunct="1">
              <a:lnSpc>
                <a:spcPct val="90000"/>
              </a:lnSpc>
            </a:pPr>
            <a:r>
              <a:rPr lang="en-US" altLang="zh-CN" sz="2800"/>
              <a:t>将每个业务对象建模为 ejb 是昂贵的</a:t>
            </a:r>
          </a:p>
          <a:p>
            <a:pPr eaLnBrk="1" hangingPunct="1">
              <a:lnSpc>
                <a:spcPct val="90000"/>
              </a:lnSpc>
            </a:pPr>
            <a:r>
              <a:rPr lang="en-US" altLang="zh-CN" sz="2800"/>
              <a:t>使用值对象:</a:t>
            </a:r>
          </a:p>
          <a:p>
            <a:pPr lvl="1" eaLnBrk="1" hangingPunct="1">
              <a:lnSpc>
                <a:spcPct val="90000"/>
              </a:lnSpc>
            </a:pPr>
            <a:r>
              <a:rPr lang="en-US" altLang="zh-CN" sz="2400"/>
              <a:t>细粒度的业务对象, 它们仅表示具有获取/设置行为的结构</a:t>
            </a:r>
          </a:p>
          <a:p>
            <a:pPr lvl="1" eaLnBrk="1" hangingPunct="1">
              <a:lnSpc>
                <a:spcPct val="90000"/>
              </a:lnSpc>
            </a:pPr>
            <a:r>
              <a:rPr lang="en-US" altLang="zh-CN" sz="2400"/>
              <a:t>从属对象</a:t>
            </a:r>
          </a:p>
          <a:p>
            <a:pPr lvl="1" eaLnBrk="1" hangingPunct="1">
              <a:lnSpc>
                <a:spcPct val="90000"/>
              </a:lnSpc>
            </a:pPr>
            <a:r>
              <a:rPr lang="en-US" altLang="zh-CN" sz="2400"/>
              <a:t>不可变对象</a:t>
            </a:r>
          </a:p>
        </p:txBody>
      </p:sp>
      <p:pic>
        <p:nvPicPr>
          <p:cNvPr id="157700" name="Picture 4">
            <a:extLst>
              <a:ext uri="{FF2B5EF4-FFF2-40B4-BE49-F238E27FC236}">
                <a16:creationId xmlns:a16="http://schemas.microsoft.com/office/drawing/2014/main" id="{3229F867-938A-4E0F-93D8-35B9B803A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4292600"/>
            <a:ext cx="9023350" cy="148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701" name="灯片编号占位符 1">
            <a:extLst>
              <a:ext uri="{FF2B5EF4-FFF2-40B4-BE49-F238E27FC236}">
                <a16:creationId xmlns:a16="http://schemas.microsoft.com/office/drawing/2014/main" id="{35E861CA-C1A3-46F1-B72D-5C02B7BC73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14EA536-847B-4D3F-9330-CD3DC2F2870C}" type="slidenum">
              <a:rPr lang="zh-CN" altLang="en-US" sz="1200" smtClean="0">
                <a:solidFill>
                  <a:srgbClr val="898989"/>
                </a:solidFill>
              </a:rPr>
              <a:pPr fontAlgn="base">
                <a:spcBef>
                  <a:spcPct val="0"/>
                </a:spcBef>
                <a:spcAft>
                  <a:spcPct val="0"/>
                </a:spcAft>
                <a:buFontTx/>
                <a:buNone/>
              </a:pPr>
              <a:t>79</a:t>
            </a:fld>
            <a:endParaRPr lang="zh-CN" altLang="en-US" sz="1200">
              <a:solidFill>
                <a:srgbClr val="898989"/>
              </a:solidFill>
            </a:endParaRP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5DE2D20-B983-4AC0-ACFC-E939946D1AB7}"/>
              </a:ext>
            </a:extLst>
          </p:cNvPr>
          <p:cNvSpPr>
            <a:spLocks noGrp="1" noChangeArrowheads="1"/>
          </p:cNvSpPr>
          <p:nvPr>
            <p:ph type="title"/>
          </p:nvPr>
        </p:nvSpPr>
        <p:spPr>
          <a:xfrm>
            <a:off x="0" y="76200"/>
            <a:ext cx="12192000" cy="990600"/>
          </a:xfrm>
        </p:spPr>
        <p:txBody>
          <a:bodyPr/>
          <a:lstStyle/>
          <a:p>
            <a:pPr algn="ctr"/>
            <a:r>
              <a:rPr lang="en-US" altLang="zh-CN" sz="3600"/>
              <a:t>框架和设计模式之间的差异 (2 的 3)</a:t>
            </a:r>
          </a:p>
        </p:txBody>
      </p:sp>
      <p:sp>
        <p:nvSpPr>
          <p:cNvPr id="40963" name="Rectangle 3">
            <a:extLst>
              <a:ext uri="{FF2B5EF4-FFF2-40B4-BE49-F238E27FC236}">
                <a16:creationId xmlns:a16="http://schemas.microsoft.com/office/drawing/2014/main" id="{07F1F2B3-409B-46AF-A1F0-A295381E4767}"/>
              </a:ext>
            </a:extLst>
          </p:cNvPr>
          <p:cNvSpPr>
            <a:spLocks noGrp="1" noChangeArrowheads="1"/>
          </p:cNvSpPr>
          <p:nvPr>
            <p:ph idx="1"/>
          </p:nvPr>
        </p:nvSpPr>
        <p:spPr/>
        <p:txBody>
          <a:bodyPr/>
          <a:lstStyle/>
          <a:p>
            <a:pPr/>
            <a:r>
              <a:rPr lang="en-US" altLang="zh-CN" sz="2800"/>
              <a:t>框架比设计模式更大的体系结构元素。</a:t>
            </a:r>
          </a:p>
          <a:p>
            <a:pPr lvl="1"/>
            <a:r>
              <a:rPr lang="en-US" altLang="zh-CN" sz="2400"/>
              <a:t>可以是巨大的!</a:t>
            </a:r>
          </a:p>
          <a:p>
            <a:pPr lvl="1"/>
            <a:r>
              <a:rPr lang="en-US" altLang="zh-CN" sz="2400"/>
              <a:t>工业实力框架--如果它们是多才多艺的, 并满足其可重用性的目标,...-可以非常 "大"。</a:t>
            </a:r>
          </a:p>
          <a:p>
            <a:pPr lvl="1"/>
            <a:r>
              <a:rPr lang="en-US" altLang="zh-CN" sz="2400"/>
              <a:t>一个典型的框架包含了几个设计模式, 但反向是不真实的</a:t>
            </a:r>
          </a:p>
        </p:txBody>
      </p:sp>
      <p:sp>
        <p:nvSpPr>
          <p:cNvPr id="40964" name="灯片编号占位符 5">
            <a:extLst>
              <a:ext uri="{FF2B5EF4-FFF2-40B4-BE49-F238E27FC236}">
                <a16:creationId xmlns:a16="http://schemas.microsoft.com/office/drawing/2014/main" id="{F3CBDE95-3769-429B-A040-60D3CAA4C2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BF060E90-CC41-4F27-AFCF-B0B027556061}" type="slidenum">
              <a:rPr lang="en-US" altLang="zh-CN" sz="1200" smtClean="0">
                <a:solidFill>
                  <a:srgbClr val="898989"/>
                </a:solidFill>
                <a:latin typeface="Calibri" panose="020F0502020204030204" pitchFamily="34" charset="0"/>
              </a:rPr>
              <a:pPr fontAlgn="base">
                <a:spcBef>
                  <a:spcPct val="0"/>
                </a:spcBef>
                <a:spcAft>
                  <a:spcPct val="0"/>
                </a:spcAft>
              </a:pPr>
              <a:t>8</a:t>
            </a:fld>
            <a:endParaRPr lang="en-US" altLang="zh-CN" sz="1200">
              <a:solidFill>
                <a:srgbClr val="898989"/>
              </a:solidFill>
              <a:latin typeface="Calibri" panose="020F0502020204030204" pitchFamily="34" charset="0"/>
            </a:endParaRPr>
          </a:p>
        </p:txBody>
      </p:sp>
    </p:spTree>
  </p:cSld>
  <p:clrMapOvr>
    <a:masterClrMapping/>
  </p:clrMapOvr>
</p:sld>
</file>

<file path=ppt/slides/slide8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2">
            <a:extLst>
              <a:ext uri="{FF2B5EF4-FFF2-40B4-BE49-F238E27FC236}">
                <a16:creationId xmlns:a16="http://schemas.microsoft.com/office/drawing/2014/main" id="{9E6D3255-BD9E-4B2F-89BF-5184F621D847}"/>
              </a:ext>
            </a:extLst>
          </p:cNvPr>
          <p:cNvSpPr>
            <a:spLocks noGrp="1" noChangeArrowheads="1"/>
          </p:cNvSpPr>
          <p:nvPr>
            <p:ph type="title"/>
          </p:nvPr>
        </p:nvSpPr>
        <p:spPr>
          <a:xfrm>
            <a:off x="457200" y="-26988"/>
            <a:ext cx="9310688" cy="1143001"/>
          </a:xfrm>
        </p:spPr>
        <p:txBody>
          <a:bodyPr/>
          <a:lstStyle/>
          <a:p>
            <a:pPr eaLnBrk="1" hangingPunct="1"/>
            <a:r>
              <a:rPr lang="en-US" altLang="zh-CN"/>
              <a:t>最佳实践–会话 Bean 门面</a:t>
            </a:r>
          </a:p>
        </p:txBody>
      </p:sp>
      <p:sp>
        <p:nvSpPr>
          <p:cNvPr id="159747" name="Rectangle 3">
            <a:extLst>
              <a:ext uri="{FF2B5EF4-FFF2-40B4-BE49-F238E27FC236}">
                <a16:creationId xmlns:a16="http://schemas.microsoft.com/office/drawing/2014/main" id="{D8EAD1FF-3253-468B-8821-F0851F9F348B}"/>
              </a:ext>
            </a:extLst>
          </p:cNvPr>
          <p:cNvSpPr>
            <a:spLocks noGrp="1" noChangeArrowheads="1"/>
          </p:cNvSpPr>
          <p:nvPr>
            <p:ph idx="1"/>
          </p:nvPr>
        </p:nvSpPr>
        <p:spPr>
          <a:xfrm>
            <a:off x="2362200" y="1196975"/>
            <a:ext cx="7693025" cy="2089150"/>
          </a:xfrm>
        </p:spPr>
        <p:txBody>
          <a:bodyPr/>
          <a:lstStyle/>
          <a:p>
            <a:pPr eaLnBrk="1" hangingPunct="1">
              <a:lnSpc>
                <a:spcPct val="80000"/>
              </a:lnSpc>
            </a:pPr>
            <a:r>
              <a:rPr lang="en-US" altLang="zh-CN" sz="2800"/>
              <a:t>为共享实体 bean 提供简单、单一的入口点</a:t>
            </a:r>
          </a:p>
          <a:p>
            <a:pPr eaLnBrk="1" hangingPunct="1">
              <a:lnSpc>
                <a:spcPct val="80000"/>
              </a:lnSpc>
            </a:pPr>
            <a:r>
              <a:rPr lang="en-US" altLang="zh-CN" sz="2800"/>
              <a:t>将客户端从复杂的实体 bean 关系中屏蔽</a:t>
            </a:r>
          </a:p>
          <a:p>
            <a:pPr eaLnBrk="1" hangingPunct="1">
              <a:lnSpc>
                <a:spcPct val="80000"/>
              </a:lnSpc>
            </a:pPr>
            <a:r>
              <a:rPr lang="en-US" altLang="zh-CN" sz="2800"/>
              <a:t>代表客户管理工作流</a:t>
            </a:r>
          </a:p>
          <a:p>
            <a:pPr eaLnBrk="1" hangingPunct="1">
              <a:lnSpc>
                <a:spcPct val="80000"/>
              </a:lnSpc>
            </a:pPr>
            <a:r>
              <a:rPr lang="en-US" altLang="zh-CN" sz="2800"/>
              <a:t>减少对服务器的远程调用</a:t>
            </a:r>
          </a:p>
        </p:txBody>
      </p:sp>
      <p:pic>
        <p:nvPicPr>
          <p:cNvPr id="159748" name="Picture 4">
            <a:extLst>
              <a:ext uri="{FF2B5EF4-FFF2-40B4-BE49-F238E27FC236}">
                <a16:creationId xmlns:a16="http://schemas.microsoft.com/office/drawing/2014/main" id="{F8F69C71-345D-4621-A9E1-64F7DD86B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716338"/>
            <a:ext cx="8580438"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749" name="灯片编号占位符 1">
            <a:extLst>
              <a:ext uri="{FF2B5EF4-FFF2-40B4-BE49-F238E27FC236}">
                <a16:creationId xmlns:a16="http://schemas.microsoft.com/office/drawing/2014/main" id="{C35997BF-80D8-4D30-8A88-E70BC0E427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E1C32087-6FAC-40E6-A53A-4FCD02281476}" type="slidenum">
              <a:rPr lang="zh-CN" altLang="en-US" sz="1200" smtClean="0">
                <a:solidFill>
                  <a:srgbClr val="898989"/>
                </a:solidFill>
              </a:rPr>
              <a:pPr fontAlgn="base">
                <a:spcBef>
                  <a:spcPct val="0"/>
                </a:spcBef>
                <a:spcAft>
                  <a:spcPct val="0"/>
                </a:spcAft>
                <a:buFontTx/>
                <a:buNone/>
              </a:pPr>
              <a:t>80</a:t>
            </a:fld>
            <a:endParaRPr lang="zh-CN" altLang="en-US" sz="1200">
              <a:solidFill>
                <a:srgbClr val="898989"/>
              </a:solidFill>
            </a:endParaRPr>
          </a:p>
        </p:txBody>
      </p:sp>
    </p:spTree>
  </p:cSld>
  <p:clrMapOvr>
    <a:masterClrMapping/>
  </p:clrMapOvr>
</p:sld>
</file>

<file path=ppt/slides/slide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a:extLst>
              <a:ext uri="{FF2B5EF4-FFF2-40B4-BE49-F238E27FC236}">
                <a16:creationId xmlns:a16="http://schemas.microsoft.com/office/drawing/2014/main" id="{D0109728-04F9-4F8E-A75C-DE9605A6577D}"/>
              </a:ext>
            </a:extLst>
          </p:cNvPr>
          <p:cNvSpPr>
            <a:spLocks noGrp="1" noChangeArrowheads="1"/>
          </p:cNvSpPr>
          <p:nvPr>
            <p:ph type="title"/>
          </p:nvPr>
        </p:nvSpPr>
        <p:spPr>
          <a:xfrm>
            <a:off x="457200" y="-26988"/>
            <a:ext cx="9310688" cy="1143001"/>
          </a:xfrm>
        </p:spPr>
        <p:txBody>
          <a:bodyPr/>
          <a:lstStyle/>
          <a:p>
            <a:pPr eaLnBrk="1" hangingPunct="1"/>
            <a:r>
              <a:rPr lang="en-US" altLang="zh-CN"/>
              <a:t>主-细节建模</a:t>
            </a:r>
          </a:p>
        </p:txBody>
      </p:sp>
      <p:sp>
        <p:nvSpPr>
          <p:cNvPr id="161795" name="Rectangle 3">
            <a:extLst>
              <a:ext uri="{FF2B5EF4-FFF2-40B4-BE49-F238E27FC236}">
                <a16:creationId xmlns:a16="http://schemas.microsoft.com/office/drawing/2014/main" id="{10027599-A3F7-4444-879C-6D675B839EC7}"/>
              </a:ext>
            </a:extLst>
          </p:cNvPr>
          <p:cNvSpPr>
            <a:spLocks noGrp="1" noChangeArrowheads="1"/>
          </p:cNvSpPr>
          <p:nvPr>
            <p:ph idx="1"/>
          </p:nvPr>
        </p:nvSpPr>
        <p:spPr>
          <a:xfrm>
            <a:off x="2362200" y="1125538"/>
            <a:ext cx="7693025" cy="2447925"/>
          </a:xfrm>
        </p:spPr>
        <p:txBody>
          <a:bodyPr/>
          <a:lstStyle/>
          <a:p>
            <a:pPr eaLnBrk="1" hangingPunct="1">
              <a:lnSpc>
                <a:spcPct val="90000"/>
              </a:lnSpc>
            </a:pPr>
            <a:r>
              <a:rPr lang="en-US" altLang="zh-CN" sz="2800"/>
              <a:t>主-详细建模是数据集之间的一对多类型关系。</a:t>
            </a:r>
          </a:p>
          <a:p>
            <a:pPr eaLnBrk="1" hangingPunct="1">
              <a:lnSpc>
                <a:spcPct val="90000"/>
              </a:lnSpc>
            </a:pPr>
            <a:r>
              <a:rPr lang="en-US" altLang="zh-CN" sz="2800"/>
              <a:t>主控形状包含许多详细对象的列表。</a:t>
            </a:r>
          </a:p>
          <a:p>
            <a:pPr eaLnBrk="1" hangingPunct="1">
              <a:lnSpc>
                <a:spcPct val="90000"/>
              </a:lnSpc>
            </a:pPr>
            <a:r>
              <a:rPr lang="en-US" altLang="zh-CN" sz="2800"/>
              <a:t>扩展视图包含在详细信息对象中。</a:t>
            </a:r>
          </a:p>
          <a:p>
            <a:pPr eaLnBrk="1" hangingPunct="1">
              <a:lnSpc>
                <a:spcPct val="90000"/>
              </a:lnSpc>
            </a:pPr>
            <a:r>
              <a:rPr lang="en-US" altLang="zh-CN" sz="2800"/>
              <a:t>Master 通常是有状态会话 bean。</a:t>
            </a:r>
          </a:p>
          <a:p>
            <a:pPr eaLnBrk="1" hangingPunct="1">
              <a:lnSpc>
                <a:spcPct val="90000"/>
              </a:lnSpc>
            </a:pPr>
            <a:r>
              <a:rPr lang="en-US" altLang="zh-CN" sz="2800"/>
              <a:t>实体 bean 提供了详细的视图。</a:t>
            </a:r>
          </a:p>
        </p:txBody>
      </p:sp>
      <p:pic>
        <p:nvPicPr>
          <p:cNvPr id="161796" name="Picture 4">
            <a:extLst>
              <a:ext uri="{FF2B5EF4-FFF2-40B4-BE49-F238E27FC236}">
                <a16:creationId xmlns:a16="http://schemas.microsoft.com/office/drawing/2014/main" id="{053BAEE5-765B-4113-80E6-682803259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3" y="4005263"/>
            <a:ext cx="8015287" cy="230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797" name="灯片编号占位符 1">
            <a:extLst>
              <a:ext uri="{FF2B5EF4-FFF2-40B4-BE49-F238E27FC236}">
                <a16:creationId xmlns:a16="http://schemas.microsoft.com/office/drawing/2014/main" id="{4668361F-8E06-4270-BEE5-A23799719F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B36E7B3B-6245-4566-B509-11388490100B}" type="slidenum">
              <a:rPr lang="zh-CN" altLang="en-US" sz="1200" smtClean="0">
                <a:solidFill>
                  <a:srgbClr val="898989"/>
                </a:solidFill>
              </a:rPr>
              <a:pPr fontAlgn="base">
                <a:spcBef>
                  <a:spcPct val="0"/>
                </a:spcBef>
                <a:spcAft>
                  <a:spcPct val="0"/>
                </a:spcAft>
                <a:buFontTx/>
                <a:buNone/>
              </a:pPr>
              <a:t>81</a:t>
            </a:fld>
            <a:endParaRPr lang="zh-CN" altLang="en-US" sz="1200">
              <a:solidFill>
                <a:srgbClr val="898989"/>
              </a:solidFill>
            </a:endParaRPr>
          </a:p>
        </p:txBody>
      </p:sp>
    </p:spTree>
  </p:cSld>
  <p:clrMapOvr>
    <a:masterClrMapping/>
  </p:clrMapOvr>
</p:sld>
</file>

<file path=ppt/slides/slide8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0">
            <a:extLst>
              <a:ext uri="{FF2B5EF4-FFF2-40B4-BE49-F238E27FC236}">
                <a16:creationId xmlns:a16="http://schemas.microsoft.com/office/drawing/2014/main" id="{C1FD56ED-C16A-41FE-8D2E-D94C73E75605}"/>
              </a:ext>
            </a:extLst>
          </p:cNvPr>
          <p:cNvSpPr>
            <a:spLocks noGrp="1"/>
          </p:cNvSpPr>
          <p:nvPr>
            <p:ph type="title"/>
          </p:nvPr>
        </p:nvSpPr>
        <p:spPr>
          <a:xfrm>
            <a:off x="533400" y="3124200"/>
            <a:ext cx="10972800" cy="1362075"/>
          </a:xfrm>
        </p:spPr>
        <p:txBody>
          <a:bodyPr/>
          <a:lstStyle/>
          <a:p>
            <a:pPr algn="ctr" eaLnBrk="1" hangingPunct="1">
              <a:buFont typeface="Wingdings" panose="05000000000000000000" pitchFamily="2" charset="2"/>
              <a:buNone/>
            </a:pPr>
            <a:r>
              <a:rPr lang="en-US" altLang="zh-CN" sz="8000"/>
              <a:t>J2EE 最佳做法–</a:t>
            </a:r>
            <a:br>
              <a:rPr lang="en-US" altLang="zh-CN" sz="8000"/>
            </a:br>
            <a:r>
              <a:rPr lang="en-US" altLang="zh-CN" sz="8000"/>
              <a:t>EIS 集成层</a:t>
            </a:r>
          </a:p>
        </p:txBody>
      </p:sp>
    </p:spTree>
  </p:cSld>
  <p:clrMapOvr>
    <a:masterClrMapping/>
  </p:clrMapOvr>
  <p:transition spd="slow">
    <p:fade/>
  </p:transition>
</p:sld>
</file>

<file path=ppt/slides/slide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2">
            <a:extLst>
              <a:ext uri="{FF2B5EF4-FFF2-40B4-BE49-F238E27FC236}">
                <a16:creationId xmlns:a16="http://schemas.microsoft.com/office/drawing/2014/main" id="{5BB1AFFD-2E5E-4CC8-A1F1-FE45E07D6175}"/>
              </a:ext>
            </a:extLst>
          </p:cNvPr>
          <p:cNvSpPr>
            <a:spLocks noGrp="1" noChangeArrowheads="1"/>
          </p:cNvSpPr>
          <p:nvPr>
            <p:ph type="title"/>
          </p:nvPr>
        </p:nvSpPr>
        <p:spPr>
          <a:xfrm>
            <a:off x="609600" y="-26988"/>
            <a:ext cx="9158288" cy="1143001"/>
          </a:xfrm>
        </p:spPr>
        <p:txBody>
          <a:bodyPr/>
          <a:lstStyle/>
          <a:p>
            <a:pPr eaLnBrk="1" hangingPunct="1"/>
            <a:r>
              <a:rPr lang="en-US" altLang="zh-CN"/>
              <a:t>EIS 集成层</a:t>
            </a:r>
          </a:p>
        </p:txBody>
      </p:sp>
      <p:sp>
        <p:nvSpPr>
          <p:cNvPr id="165891" name="Rectangle 3">
            <a:extLst>
              <a:ext uri="{FF2B5EF4-FFF2-40B4-BE49-F238E27FC236}">
                <a16:creationId xmlns:a16="http://schemas.microsoft.com/office/drawing/2014/main" id="{CFBB3F10-AC1C-4705-AE12-5AF0401F88C0}"/>
              </a:ext>
            </a:extLst>
          </p:cNvPr>
          <p:cNvSpPr>
            <a:spLocks noGrp="1" noChangeArrowheads="1"/>
          </p:cNvSpPr>
          <p:nvPr>
            <p:ph idx="1"/>
          </p:nvPr>
        </p:nvSpPr>
        <p:spPr/>
        <p:txBody>
          <a:bodyPr/>
          <a:lstStyle/>
          <a:p>
            <a:pPr eaLnBrk="1" hangingPunct="1">
              <a:lnSpc>
                <a:spcPct val="90000"/>
              </a:lnSpc>
            </a:pPr>
            <a:r>
              <a:rPr lang="en-US" altLang="zh-CN" sz="2800"/>
              <a:t>EIS 集成层为企业提供信息基础架构。</a:t>
            </a:r>
          </a:p>
          <a:p>
            <a:pPr eaLnBrk="1" hangingPunct="1">
              <a:lnSpc>
                <a:spcPct val="90000"/>
              </a:lnSpc>
            </a:pPr>
            <a:r>
              <a:rPr lang="en-US" altLang="zh-CN" sz="2800"/>
              <a:t>访问 EIS 可能很复杂, 需要供应商特定的知识:</a:t>
            </a:r>
          </a:p>
          <a:p>
            <a:pPr lvl="1" eaLnBrk="1" hangingPunct="1">
              <a:lnSpc>
                <a:spcPct val="90000"/>
              </a:lnSpc>
            </a:pPr>
            <a:r>
              <a:rPr lang="en-US" altLang="zh-CN" sz="2400"/>
              <a:t>应用程序编程模型</a:t>
            </a:r>
          </a:p>
          <a:p>
            <a:pPr lvl="1" eaLnBrk="1" hangingPunct="1">
              <a:lnSpc>
                <a:spcPct val="90000"/>
              </a:lnSpc>
            </a:pPr>
            <a:r>
              <a:rPr lang="en-US" altLang="zh-CN" sz="2400"/>
              <a:t>交易</a:t>
            </a:r>
          </a:p>
          <a:p>
            <a:pPr lvl="1" eaLnBrk="1" hangingPunct="1">
              <a:lnSpc>
                <a:spcPct val="90000"/>
              </a:lnSpc>
            </a:pPr>
            <a:r>
              <a:rPr lang="en-US" altLang="zh-CN" sz="2400"/>
              <a:t>安全</a:t>
            </a:r>
          </a:p>
          <a:p>
            <a:pPr eaLnBrk="1" hangingPunct="1">
              <a:lnSpc>
                <a:spcPct val="90000"/>
              </a:lnSpc>
            </a:pPr>
            <a:r>
              <a:rPr lang="en-US" altLang="zh-CN" sz="2800"/>
              <a:t>J2EE 通过依赖 Web 和 EJB 容器来处理事务、安全性和可伸缩性, 降低了访问企业信息系统的复杂性。</a:t>
            </a:r>
          </a:p>
        </p:txBody>
      </p:sp>
      <p:sp>
        <p:nvSpPr>
          <p:cNvPr id="165892" name="灯片编号占位符 1">
            <a:extLst>
              <a:ext uri="{FF2B5EF4-FFF2-40B4-BE49-F238E27FC236}">
                <a16:creationId xmlns:a16="http://schemas.microsoft.com/office/drawing/2014/main" id="{29C629C1-09A6-43B7-BCBC-A480EB4092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6190D1E-DC8E-48F5-AB62-A66764CB5BA0}" type="slidenum">
              <a:rPr lang="zh-CN" altLang="en-US" sz="1200" smtClean="0">
                <a:solidFill>
                  <a:srgbClr val="898989"/>
                </a:solidFill>
              </a:rPr>
              <a:pPr fontAlgn="base">
                <a:spcBef>
                  <a:spcPct val="0"/>
                </a:spcBef>
                <a:spcAft>
                  <a:spcPct val="0"/>
                </a:spcAft>
                <a:buFontTx/>
                <a:buNone/>
              </a:pPr>
              <a:t>83</a:t>
            </a:fld>
            <a:endParaRPr lang="zh-CN" altLang="en-US" sz="1200">
              <a:solidFill>
                <a:srgbClr val="898989"/>
              </a:solidFill>
            </a:endParaRPr>
          </a:p>
        </p:txBody>
      </p:sp>
    </p:spTree>
  </p:cSld>
  <p:clrMapOvr>
    <a:masterClrMapping/>
  </p:clrMapOvr>
</p:sld>
</file>

<file path=ppt/slides/slide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a:extLst>
              <a:ext uri="{FF2B5EF4-FFF2-40B4-BE49-F238E27FC236}">
                <a16:creationId xmlns:a16="http://schemas.microsoft.com/office/drawing/2014/main" id="{D03CDFD7-69B9-4C22-BB52-318A04453F60}"/>
              </a:ext>
            </a:extLst>
          </p:cNvPr>
          <p:cNvSpPr>
            <a:spLocks noGrp="1" noChangeArrowheads="1"/>
          </p:cNvSpPr>
          <p:nvPr>
            <p:ph type="title"/>
          </p:nvPr>
        </p:nvSpPr>
        <p:spPr>
          <a:xfrm>
            <a:off x="533400" y="-26988"/>
            <a:ext cx="9234488" cy="1143001"/>
          </a:xfrm>
        </p:spPr>
        <p:txBody>
          <a:bodyPr/>
          <a:lstStyle/>
          <a:p>
            <a:pPr eaLnBrk="1" hangingPunct="1"/>
            <a:r>
              <a:rPr lang="en-US" altLang="zh-CN"/>
              <a:t>集成 EIS</a:t>
            </a:r>
          </a:p>
        </p:txBody>
      </p:sp>
      <p:pic>
        <p:nvPicPr>
          <p:cNvPr id="167939" name="Picture 4">
            <a:extLst>
              <a:ext uri="{FF2B5EF4-FFF2-40B4-BE49-F238E27FC236}">
                <a16:creationId xmlns:a16="http://schemas.microsoft.com/office/drawing/2014/main" id="{D8F5A83A-A0FA-42A2-8B3F-C94F1773F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1379538"/>
            <a:ext cx="5545138"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40" name="灯片编号占位符 1">
            <a:extLst>
              <a:ext uri="{FF2B5EF4-FFF2-40B4-BE49-F238E27FC236}">
                <a16:creationId xmlns:a16="http://schemas.microsoft.com/office/drawing/2014/main" id="{C767FB14-E6CF-4BC3-A76D-3FB3ACD23C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941530F-A2AA-4C76-9B4D-03760E44C266}" type="slidenum">
              <a:rPr lang="zh-CN" altLang="en-US" sz="1200" smtClean="0">
                <a:solidFill>
                  <a:srgbClr val="898989"/>
                </a:solidFill>
              </a:rPr>
              <a:pPr fontAlgn="base">
                <a:spcBef>
                  <a:spcPct val="0"/>
                </a:spcBef>
                <a:spcAft>
                  <a:spcPct val="0"/>
                </a:spcAft>
                <a:buFontTx/>
                <a:buNone/>
              </a:pPr>
              <a:t>84</a:t>
            </a:fld>
            <a:endParaRPr lang="zh-CN" altLang="en-US" sz="1200">
              <a:solidFill>
                <a:srgbClr val="898989"/>
              </a:solidFill>
            </a:endParaRPr>
          </a:p>
        </p:txBody>
      </p:sp>
    </p:spTree>
  </p:cSld>
  <p:clrMapOvr>
    <a:masterClrMapping/>
  </p:clrMapOvr>
</p:sld>
</file>

<file path=ppt/slides/slide8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AutoShape 2">
            <a:extLst>
              <a:ext uri="{FF2B5EF4-FFF2-40B4-BE49-F238E27FC236}">
                <a16:creationId xmlns:a16="http://schemas.microsoft.com/office/drawing/2014/main" id="{080A6E2C-C9B7-4D06-B390-C52E1890F847}"/>
              </a:ext>
            </a:extLst>
          </p:cNvPr>
          <p:cNvSpPr>
            <a:spLocks noGrp="1" noChangeArrowheads="1"/>
          </p:cNvSpPr>
          <p:nvPr>
            <p:ph type="title"/>
          </p:nvPr>
        </p:nvSpPr>
        <p:spPr>
          <a:xfrm>
            <a:off x="533400" y="-26988"/>
            <a:ext cx="9234488" cy="1143001"/>
          </a:xfrm>
        </p:spPr>
        <p:txBody>
          <a:bodyPr/>
          <a:lstStyle/>
          <a:p>
            <a:pPr eaLnBrk="1" hangingPunct="1"/>
            <a:r>
              <a:rPr lang="en-US" altLang="zh-CN"/>
              <a:t>EIS 指南–数据访问</a:t>
            </a:r>
          </a:p>
        </p:txBody>
      </p:sp>
      <p:sp>
        <p:nvSpPr>
          <p:cNvPr id="169987" name="Rectangle 3">
            <a:extLst>
              <a:ext uri="{FF2B5EF4-FFF2-40B4-BE49-F238E27FC236}">
                <a16:creationId xmlns:a16="http://schemas.microsoft.com/office/drawing/2014/main" id="{62C5ED63-34E9-4538-AADF-2BAECF1F280E}"/>
              </a:ext>
            </a:extLst>
          </p:cNvPr>
          <p:cNvSpPr>
            <a:spLocks noGrp="1" noChangeArrowheads="1"/>
          </p:cNvSpPr>
          <p:nvPr>
            <p:ph idx="1"/>
          </p:nvPr>
        </p:nvSpPr>
        <p:spPr/>
        <p:txBody>
          <a:bodyPr/>
          <a:lstStyle/>
          <a:p>
            <a:pPr eaLnBrk="1" hangingPunct="1"/>
            <a:r>
              <a:rPr lang="en-US" altLang="zh-CN"/>
              <a:t>依赖于 EIS 集成的供应商工具:</a:t>
            </a:r>
          </a:p>
          <a:p>
            <a:pPr lvl="1" eaLnBrk="1" hangingPunct="1"/>
            <a:r>
              <a:rPr lang="en-US" altLang="zh-CN"/>
              <a:t>数据和函数挖掘工具</a:t>
            </a:r>
          </a:p>
          <a:p>
            <a:pPr lvl="1" eaLnBrk="1" hangingPunct="1"/>
            <a:r>
              <a:rPr lang="en-US" altLang="zh-CN"/>
              <a:t>面向对象的分析和设计工具</a:t>
            </a:r>
          </a:p>
          <a:p>
            <a:pPr lvl="1" eaLnBrk="1" hangingPunct="1"/>
            <a:r>
              <a:rPr lang="en-US" altLang="zh-CN"/>
              <a:t>应用程序代码生成工具</a:t>
            </a:r>
          </a:p>
          <a:p>
            <a:pPr lvl="1" eaLnBrk="1" hangingPunct="1"/>
            <a:r>
              <a:rPr lang="en-US" altLang="zh-CN"/>
              <a:t>应用程序组合工具</a:t>
            </a:r>
          </a:p>
          <a:p>
            <a:pPr lvl="1" eaLnBrk="1" hangingPunct="1"/>
            <a:r>
              <a:rPr lang="en-US" altLang="zh-CN"/>
              <a:t>部署工具</a:t>
            </a:r>
          </a:p>
          <a:p>
            <a:pPr eaLnBrk="1" hangingPunct="1"/>
            <a:r>
              <a:rPr lang="en-US" altLang="zh-CN"/>
              <a:t>依赖部署人员设置事务、安全和部署要求</a:t>
            </a:r>
          </a:p>
        </p:txBody>
      </p:sp>
      <p:sp>
        <p:nvSpPr>
          <p:cNvPr id="169988" name="灯片编号占位符 1">
            <a:extLst>
              <a:ext uri="{FF2B5EF4-FFF2-40B4-BE49-F238E27FC236}">
                <a16:creationId xmlns:a16="http://schemas.microsoft.com/office/drawing/2014/main" id="{B4A1AE19-73C3-47CD-9333-0D9715285F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6586980-8165-412E-8CFB-02B328420B12}" type="slidenum">
              <a:rPr lang="zh-CN" altLang="en-US" sz="1200" smtClean="0">
                <a:solidFill>
                  <a:srgbClr val="898989"/>
                </a:solidFill>
              </a:rPr>
              <a:pPr fontAlgn="base">
                <a:spcBef>
                  <a:spcPct val="0"/>
                </a:spcBef>
                <a:spcAft>
                  <a:spcPct val="0"/>
                </a:spcAft>
                <a:buFontTx/>
                <a:buNone/>
              </a:pPr>
              <a:t>85</a:t>
            </a:fld>
            <a:endParaRPr lang="zh-CN" altLang="en-US" sz="1200">
              <a:solidFill>
                <a:srgbClr val="898989"/>
              </a:solidFill>
            </a:endParaRPr>
          </a:p>
        </p:txBody>
      </p:sp>
    </p:spTree>
  </p:cSld>
  <p:clrMapOvr>
    <a:masterClrMapping/>
  </p:clrMapOvr>
</p:sld>
</file>

<file path=ppt/slides/slide8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AutoShape 2">
            <a:extLst>
              <a:ext uri="{FF2B5EF4-FFF2-40B4-BE49-F238E27FC236}">
                <a16:creationId xmlns:a16="http://schemas.microsoft.com/office/drawing/2014/main" id="{5A463352-798A-4197-938A-3302B7249FB6}"/>
              </a:ext>
            </a:extLst>
          </p:cNvPr>
          <p:cNvSpPr>
            <a:spLocks noGrp="1" noChangeArrowheads="1"/>
          </p:cNvSpPr>
          <p:nvPr>
            <p:ph type="title"/>
          </p:nvPr>
        </p:nvSpPr>
        <p:spPr>
          <a:xfrm>
            <a:off x="533400" y="-26988"/>
            <a:ext cx="9234488" cy="1143001"/>
          </a:xfrm>
        </p:spPr>
        <p:txBody>
          <a:bodyPr/>
          <a:lstStyle/>
          <a:p>
            <a:pPr eaLnBrk="1" hangingPunct="1"/>
            <a:r>
              <a:rPr lang="en-US" altLang="zh-CN"/>
              <a:t>EIS 访问对象</a:t>
            </a:r>
          </a:p>
        </p:txBody>
      </p:sp>
      <p:sp>
        <p:nvSpPr>
          <p:cNvPr id="172035" name="Rectangle 3">
            <a:extLst>
              <a:ext uri="{FF2B5EF4-FFF2-40B4-BE49-F238E27FC236}">
                <a16:creationId xmlns:a16="http://schemas.microsoft.com/office/drawing/2014/main" id="{F633C793-110E-465C-901C-B2B977D327F6}"/>
              </a:ext>
            </a:extLst>
          </p:cNvPr>
          <p:cNvSpPr>
            <a:spLocks noGrp="1" noChangeArrowheads="1"/>
          </p:cNvSpPr>
          <p:nvPr>
            <p:ph idx="1"/>
          </p:nvPr>
        </p:nvSpPr>
        <p:spPr/>
        <p:txBody>
          <a:bodyPr/>
          <a:lstStyle/>
          <a:p>
            <a:pPr eaLnBrk="1" hangingPunct="1"/>
            <a:r>
              <a:rPr lang="en-US" altLang="zh-CN"/>
              <a:t>在访问对象中, 对 EIS 系统访问的抽象复杂的低级细节:</a:t>
            </a:r>
          </a:p>
          <a:p>
            <a:pPr lvl="1" eaLnBrk="1" hangingPunct="1"/>
            <a:r>
              <a:rPr lang="en-US" altLang="zh-CN"/>
              <a:t>提供对各种类型的 EIS 的通用、一致的访问</a:t>
            </a:r>
          </a:p>
          <a:p>
            <a:pPr lvl="1" eaLnBrk="1" hangingPunct="1"/>
            <a:r>
              <a:rPr lang="en-US" altLang="zh-CN"/>
              <a:t>从业务对象中分离访问对象</a:t>
            </a:r>
          </a:p>
          <a:p>
            <a:pPr lvl="1" eaLnBrk="1" hangingPunct="1"/>
            <a:r>
              <a:rPr lang="en-US" altLang="zh-CN"/>
              <a:t>可以在开发工具中使用访问对象来了解 JavaBeans</a:t>
            </a:r>
          </a:p>
        </p:txBody>
      </p:sp>
      <p:sp>
        <p:nvSpPr>
          <p:cNvPr id="172036" name="灯片编号占位符 1">
            <a:extLst>
              <a:ext uri="{FF2B5EF4-FFF2-40B4-BE49-F238E27FC236}">
                <a16:creationId xmlns:a16="http://schemas.microsoft.com/office/drawing/2014/main" id="{5696DF15-4669-46D4-8A8C-DE1777EBF9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FFEB69DF-4F20-42B0-937B-A38B2054D941}" type="slidenum">
              <a:rPr lang="zh-CN" altLang="en-US" sz="1200" smtClean="0">
                <a:solidFill>
                  <a:srgbClr val="898989"/>
                </a:solidFill>
              </a:rPr>
              <a:pPr fontAlgn="base">
                <a:spcBef>
                  <a:spcPct val="0"/>
                </a:spcBef>
                <a:spcAft>
                  <a:spcPct val="0"/>
                </a:spcAft>
                <a:buFontTx/>
                <a:buNone/>
              </a:pPr>
              <a:t>86</a:t>
            </a:fld>
            <a:endParaRPr lang="zh-CN" altLang="en-US" sz="1200">
              <a:solidFill>
                <a:srgbClr val="898989"/>
              </a:solidFill>
            </a:endParaRPr>
          </a:p>
        </p:txBody>
      </p:sp>
    </p:spTree>
  </p:cSld>
  <p:clrMapOvr>
    <a:masterClrMapping/>
  </p:clrMapOvr>
</p:sld>
</file>

<file path=ppt/slides/slide8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AutoShape 2">
            <a:extLst>
              <a:ext uri="{FF2B5EF4-FFF2-40B4-BE49-F238E27FC236}">
                <a16:creationId xmlns:a16="http://schemas.microsoft.com/office/drawing/2014/main" id="{9E2DC0D8-21DE-4377-95F6-5E67749FB0FB}"/>
              </a:ext>
            </a:extLst>
          </p:cNvPr>
          <p:cNvSpPr>
            <a:spLocks noGrp="1" noChangeArrowheads="1"/>
          </p:cNvSpPr>
          <p:nvPr>
            <p:ph type="title"/>
          </p:nvPr>
        </p:nvSpPr>
        <p:spPr>
          <a:xfrm>
            <a:off x="609600" y="-26988"/>
            <a:ext cx="9158288" cy="1143001"/>
          </a:xfrm>
        </p:spPr>
        <p:txBody>
          <a:bodyPr/>
          <a:lstStyle/>
          <a:p>
            <a:pPr eaLnBrk="1" hangingPunct="1"/>
            <a:r>
              <a:rPr lang="en-US" altLang="zh-CN"/>
              <a:t>指南–访问对象</a:t>
            </a:r>
          </a:p>
        </p:txBody>
      </p:sp>
      <p:sp>
        <p:nvSpPr>
          <p:cNvPr id="174083" name="Rectangle 3">
            <a:extLst>
              <a:ext uri="{FF2B5EF4-FFF2-40B4-BE49-F238E27FC236}">
                <a16:creationId xmlns:a16="http://schemas.microsoft.com/office/drawing/2014/main" id="{AC9C5FF9-1438-4A88-A83F-7ABAD18B1549}"/>
              </a:ext>
            </a:extLst>
          </p:cNvPr>
          <p:cNvSpPr>
            <a:spLocks noGrp="1" noChangeArrowheads="1"/>
          </p:cNvSpPr>
          <p:nvPr>
            <p:ph idx="1"/>
          </p:nvPr>
        </p:nvSpPr>
        <p:spPr/>
        <p:txBody>
          <a:bodyPr/>
          <a:lstStyle/>
          <a:p>
            <a:pPr eaLnBrk="1" hangingPunct="1"/>
            <a:r>
              <a:rPr lang="en-US" altLang="zh-CN"/>
              <a:t>访问对象抽象了访问 EIS 系统的复杂的低级细节:</a:t>
            </a:r>
          </a:p>
          <a:p>
            <a:pPr lvl="1" eaLnBrk="1" hangingPunct="1"/>
            <a:r>
              <a:rPr lang="en-US" altLang="zh-CN"/>
              <a:t>提供对各种类型的 EIS 系统的通用、一致的访问</a:t>
            </a:r>
          </a:p>
          <a:p>
            <a:pPr lvl="1" eaLnBrk="1" hangingPunct="1"/>
            <a:r>
              <a:rPr lang="en-US" altLang="zh-CN"/>
              <a:t>将访问对象与业务对象分离</a:t>
            </a:r>
          </a:p>
          <a:p>
            <a:pPr lvl="1" eaLnBrk="1" hangingPunct="1"/>
            <a:r>
              <a:rPr lang="en-US" altLang="zh-CN"/>
              <a:t>访问对象可以被制作成已知的 JavaBeans 用于开发工具中。</a:t>
            </a:r>
          </a:p>
        </p:txBody>
      </p:sp>
      <p:sp>
        <p:nvSpPr>
          <p:cNvPr id="174084" name="灯片编号占位符 1">
            <a:extLst>
              <a:ext uri="{FF2B5EF4-FFF2-40B4-BE49-F238E27FC236}">
                <a16:creationId xmlns:a16="http://schemas.microsoft.com/office/drawing/2014/main" id="{F0BBFF05-3953-42FE-AE3A-E71E1763FC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0C6A8C27-CFCF-4641-8E78-06F674FCFCFB}" type="slidenum">
              <a:rPr lang="zh-CN" altLang="en-US" sz="1200" smtClean="0">
                <a:solidFill>
                  <a:srgbClr val="898989"/>
                </a:solidFill>
              </a:rPr>
              <a:pPr fontAlgn="base">
                <a:spcBef>
                  <a:spcPct val="0"/>
                </a:spcBef>
                <a:spcAft>
                  <a:spcPct val="0"/>
                </a:spcAft>
                <a:buFontTx/>
                <a:buNone/>
              </a:pPr>
              <a:t>87</a:t>
            </a:fld>
            <a:endParaRPr lang="zh-CN" altLang="en-US" sz="1200">
              <a:solidFill>
                <a:srgbClr val="898989"/>
              </a:solidFill>
            </a:endParaRPr>
          </a:p>
        </p:txBody>
      </p:sp>
    </p:spTree>
  </p:cSld>
  <p:clrMapOvr>
    <a:masterClrMapping/>
  </p:clrMapOvr>
</p:sld>
</file>

<file path=ppt/slides/slide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AutoShape 2">
            <a:extLst>
              <a:ext uri="{FF2B5EF4-FFF2-40B4-BE49-F238E27FC236}">
                <a16:creationId xmlns:a16="http://schemas.microsoft.com/office/drawing/2014/main" id="{3704118C-B42A-4562-BD21-FF370D351847}"/>
              </a:ext>
            </a:extLst>
          </p:cNvPr>
          <p:cNvSpPr>
            <a:spLocks noGrp="1" noChangeArrowheads="1"/>
          </p:cNvSpPr>
          <p:nvPr>
            <p:ph type="title"/>
          </p:nvPr>
        </p:nvSpPr>
        <p:spPr>
          <a:xfrm>
            <a:off x="457200" y="-26988"/>
            <a:ext cx="9310688" cy="1143001"/>
          </a:xfrm>
        </p:spPr>
        <p:txBody>
          <a:bodyPr/>
          <a:lstStyle/>
          <a:p>
            <a:pPr eaLnBrk="1" hangingPunct="1"/>
            <a:r>
              <a:rPr lang="en-US" altLang="zh-CN"/>
              <a:t>指南–访问对象</a:t>
            </a:r>
          </a:p>
        </p:txBody>
      </p:sp>
      <p:sp>
        <p:nvSpPr>
          <p:cNvPr id="176131" name="Rectangle 3">
            <a:extLst>
              <a:ext uri="{FF2B5EF4-FFF2-40B4-BE49-F238E27FC236}">
                <a16:creationId xmlns:a16="http://schemas.microsoft.com/office/drawing/2014/main" id="{439F1E2B-1EF9-4FB1-B2DC-9B93A80826EA}"/>
              </a:ext>
            </a:extLst>
          </p:cNvPr>
          <p:cNvSpPr>
            <a:spLocks noGrp="1" noChangeArrowheads="1"/>
          </p:cNvSpPr>
          <p:nvPr>
            <p:ph idx="1"/>
          </p:nvPr>
        </p:nvSpPr>
        <p:spPr/>
        <p:txBody>
          <a:bodyPr/>
          <a:lstStyle/>
          <a:p>
            <a:pPr eaLnBrk="1" hangingPunct="1">
              <a:lnSpc>
                <a:spcPct val="90000"/>
              </a:lnSpc>
            </a:pPr>
            <a:r>
              <a:rPr lang="en-US" altLang="zh-CN"/>
              <a:t>实现访问对象时, 不要对访问对象外部的环境进行假设。</a:t>
            </a:r>
          </a:p>
          <a:p>
            <a:pPr eaLnBrk="1" hangingPunct="1">
              <a:lnSpc>
                <a:spcPct val="90000"/>
              </a:lnSpc>
            </a:pPr>
            <a:r>
              <a:rPr lang="en-US" altLang="zh-CN"/>
              <a:t>跨层和组件的可重用性设计。</a:t>
            </a:r>
          </a:p>
          <a:p>
            <a:pPr eaLnBrk="1" hangingPunct="1">
              <a:lnSpc>
                <a:spcPct val="90000"/>
              </a:lnSpc>
            </a:pPr>
            <a:r>
              <a:rPr lang="en-US" altLang="zh-CN"/>
              <a:t>Access 对象不应定义声明性事务或安全要求。</a:t>
            </a:r>
          </a:p>
          <a:p>
            <a:pPr eaLnBrk="1" hangingPunct="1">
              <a:lnSpc>
                <a:spcPct val="90000"/>
              </a:lnSpc>
            </a:pPr>
            <a:r>
              <a:rPr lang="en-US" altLang="zh-CN"/>
              <a:t>在业务对象和访问对象之间保持编程限制的一致性。</a:t>
            </a:r>
          </a:p>
        </p:txBody>
      </p:sp>
      <p:sp>
        <p:nvSpPr>
          <p:cNvPr id="176132" name="灯片编号占位符 1">
            <a:extLst>
              <a:ext uri="{FF2B5EF4-FFF2-40B4-BE49-F238E27FC236}">
                <a16:creationId xmlns:a16="http://schemas.microsoft.com/office/drawing/2014/main" id="{A42E0E50-2E9B-444A-883B-4B75B83725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5C16A3E2-B9C6-4839-BC1E-5E76AC10900B}" type="slidenum">
              <a:rPr lang="zh-CN" altLang="en-US" sz="1200" smtClean="0">
                <a:solidFill>
                  <a:srgbClr val="898989"/>
                </a:solidFill>
              </a:rPr>
              <a:pPr fontAlgn="base">
                <a:spcBef>
                  <a:spcPct val="0"/>
                </a:spcBef>
                <a:spcAft>
                  <a:spcPct val="0"/>
                </a:spcAft>
                <a:buFontTx/>
                <a:buNone/>
              </a:pPr>
              <a:t>88</a:t>
            </a:fld>
            <a:endParaRPr lang="zh-CN" altLang="en-US" sz="1200">
              <a:solidFill>
                <a:srgbClr val="898989"/>
              </a:solidFill>
            </a:endParaRPr>
          </a:p>
        </p:txBody>
      </p:sp>
    </p:spTree>
  </p:cSld>
  <p:clrMapOvr>
    <a:masterClrMapping/>
  </p:clrMapOvr>
</p:sld>
</file>

<file path=ppt/slides/slide8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AutoShape 2">
            <a:extLst>
              <a:ext uri="{FF2B5EF4-FFF2-40B4-BE49-F238E27FC236}">
                <a16:creationId xmlns:a16="http://schemas.microsoft.com/office/drawing/2014/main" id="{F47B3393-F450-400F-B300-A2809709D45A}"/>
              </a:ext>
            </a:extLst>
          </p:cNvPr>
          <p:cNvSpPr>
            <a:spLocks noGrp="1" noChangeArrowheads="1"/>
          </p:cNvSpPr>
          <p:nvPr>
            <p:ph type="title"/>
          </p:nvPr>
        </p:nvSpPr>
        <p:spPr>
          <a:xfrm>
            <a:off x="381000" y="-26988"/>
            <a:ext cx="9386888" cy="1143001"/>
          </a:xfrm>
        </p:spPr>
        <p:txBody>
          <a:bodyPr/>
          <a:lstStyle/>
          <a:p>
            <a:pPr eaLnBrk="1" hangingPunct="1"/>
            <a:r>
              <a:rPr lang="en-US" altLang="zh-CN"/>
              <a:t>指南–连接</a:t>
            </a:r>
          </a:p>
        </p:txBody>
      </p:sp>
      <p:sp>
        <p:nvSpPr>
          <p:cNvPr id="178179" name="Rectangle 3">
            <a:extLst>
              <a:ext uri="{FF2B5EF4-FFF2-40B4-BE49-F238E27FC236}">
                <a16:creationId xmlns:a16="http://schemas.microsoft.com/office/drawing/2014/main" id="{3DD06F98-D3D8-4D32-B160-3795D62C4A34}"/>
              </a:ext>
            </a:extLst>
          </p:cNvPr>
          <p:cNvSpPr>
            <a:spLocks noGrp="1" noChangeArrowheads="1"/>
          </p:cNvSpPr>
          <p:nvPr>
            <p:ph idx="1"/>
          </p:nvPr>
        </p:nvSpPr>
        <p:spPr/>
        <p:txBody>
          <a:bodyPr/>
          <a:lstStyle/>
          <a:p>
            <a:pPr eaLnBrk="1" hangingPunct="1">
              <a:lnSpc>
                <a:spcPct val="90000"/>
              </a:lnSpc>
            </a:pPr>
            <a:r>
              <a:rPr lang="en-US" altLang="zh-CN"/>
              <a:t>组件应</a:t>
            </a:r>
            <a:r>
              <a:rPr lang="en-US" altLang="zh-CN" i="1"/>
              <a:t>获得</a:t>
            </a:r>
            <a:r>
              <a:rPr lang="en-US" altLang="zh-CN"/>
              <a:t>和</a:t>
            </a:r>
            <a:r>
              <a:rPr lang="en-US" altLang="zh-CN" i="1"/>
              <a:t>释放</a:t>
            </a:r>
            <a:r>
              <a:rPr lang="en-US" altLang="zh-CN"/>
              <a:t>单个方法中的连接</a:t>
            </a:r>
          </a:p>
          <a:p>
            <a:pPr eaLnBrk="1" hangingPunct="1">
              <a:lnSpc>
                <a:spcPct val="90000"/>
              </a:lnSpc>
            </a:pPr>
            <a:r>
              <a:rPr lang="en-US" altLang="zh-CN"/>
              <a:t>在连接管理中考虑组件类型之间的差异:</a:t>
            </a:r>
          </a:p>
          <a:p>
            <a:pPr lvl="1" eaLnBrk="1" hangingPunct="1">
              <a:lnSpc>
                <a:spcPct val="90000"/>
              </a:lnSpc>
            </a:pPr>
            <a:r>
              <a:rPr lang="en-US" altLang="zh-CN"/>
              <a:t>JSP 和 servlet</a:t>
            </a:r>
          </a:p>
          <a:p>
            <a:pPr lvl="1" eaLnBrk="1" hangingPunct="1">
              <a:lnSpc>
                <a:spcPct val="90000"/>
              </a:lnSpc>
            </a:pPr>
            <a:r>
              <a:rPr lang="en-US" altLang="zh-CN"/>
              <a:t>有状态和无状态会话 bean</a:t>
            </a:r>
          </a:p>
          <a:p>
            <a:pPr lvl="1" eaLnBrk="1" hangingPunct="1">
              <a:lnSpc>
                <a:spcPct val="90000"/>
              </a:lnSpc>
            </a:pPr>
            <a:r>
              <a:rPr lang="en-US" altLang="zh-CN"/>
              <a:t>实体 bean</a:t>
            </a:r>
          </a:p>
          <a:p>
            <a:pPr eaLnBrk="1" hangingPunct="1">
              <a:lnSpc>
                <a:spcPct val="90000"/>
              </a:lnSpc>
            </a:pPr>
            <a:r>
              <a:rPr lang="en-US" altLang="zh-CN"/>
              <a:t>组件应避免向单个数据库打开多个并发连接 (某些 JDBC 驱动程序不支持)</a:t>
            </a:r>
          </a:p>
        </p:txBody>
      </p:sp>
      <p:sp>
        <p:nvSpPr>
          <p:cNvPr id="178180" name="灯片编号占位符 1">
            <a:extLst>
              <a:ext uri="{FF2B5EF4-FFF2-40B4-BE49-F238E27FC236}">
                <a16:creationId xmlns:a16="http://schemas.microsoft.com/office/drawing/2014/main" id="{110BF40E-A9F0-42D1-9A0A-538D80373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1CC4B96-F1EC-4F45-BF3D-DBCCC51927AC}" type="slidenum">
              <a:rPr lang="zh-CN" altLang="en-US" sz="1200" smtClean="0">
                <a:solidFill>
                  <a:srgbClr val="898989"/>
                </a:solidFill>
              </a:rPr>
              <a:pPr fontAlgn="base">
                <a:spcBef>
                  <a:spcPct val="0"/>
                </a:spcBef>
                <a:spcAft>
                  <a:spcPct val="0"/>
                </a:spcAft>
                <a:buFontTx/>
                <a:buNone/>
              </a:pPr>
              <a:t>89</a:t>
            </a:fld>
            <a:endParaRPr lang="zh-CN" altLang="en-US" sz="1200">
              <a:solidFill>
                <a:srgbClr val="898989"/>
              </a:solidFill>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2F4EC96-A98E-4E1C-B480-7E795F903594}"/>
              </a:ext>
            </a:extLst>
          </p:cNvPr>
          <p:cNvSpPr>
            <a:spLocks noGrp="1" noChangeArrowheads="1"/>
          </p:cNvSpPr>
          <p:nvPr>
            <p:ph type="title"/>
          </p:nvPr>
        </p:nvSpPr>
        <p:spPr>
          <a:xfrm>
            <a:off x="0" y="-15875"/>
            <a:ext cx="12192000" cy="1006475"/>
          </a:xfrm>
        </p:spPr>
        <p:txBody>
          <a:bodyPr/>
          <a:lstStyle/>
          <a:p>
            <a:pPr algn="ctr"/>
            <a:r>
              <a:rPr lang="en-US" altLang="zh-CN" sz="3600"/>
              <a:t>框架和设计模式之间的差异 (3 的 3)</a:t>
            </a:r>
          </a:p>
        </p:txBody>
      </p:sp>
      <p:sp>
        <p:nvSpPr>
          <p:cNvPr id="41987" name="Rectangle 3">
            <a:extLst>
              <a:ext uri="{FF2B5EF4-FFF2-40B4-BE49-F238E27FC236}">
                <a16:creationId xmlns:a16="http://schemas.microsoft.com/office/drawing/2014/main" id="{21B3941B-B655-4CCA-8FA2-E727115EB5EB}"/>
              </a:ext>
            </a:extLst>
          </p:cNvPr>
          <p:cNvSpPr>
            <a:spLocks noGrp="1" noChangeArrowheads="1"/>
          </p:cNvSpPr>
          <p:nvPr>
            <p:ph idx="1"/>
          </p:nvPr>
        </p:nvSpPr>
        <p:spPr>
          <a:xfrm>
            <a:off x="1143000" y="1752600"/>
            <a:ext cx="9982200" cy="4114800"/>
          </a:xfrm>
        </p:spPr>
        <p:txBody>
          <a:bodyPr/>
          <a:lstStyle/>
          <a:p>
            <a:pPr/>
            <a:r>
              <a:rPr lang="en-US" altLang="zh-CN" sz="2800"/>
              <a:t>然而, 框架比设计模式更专门化。</a:t>
            </a:r>
          </a:p>
          <a:p>
            <a:pPr lvl="1"/>
            <a:r>
              <a:rPr lang="en-US" altLang="zh-CN" sz="2400"/>
              <a:t>框架</a:t>
            </a:r>
            <a:r>
              <a:rPr lang="en-US" altLang="zh-CN" sz="2400" u="sng"/>
              <a:t>始终具有特定的应用程序域。</a:t>
            </a:r>
          </a:p>
          <a:p>
            <a:pPr lvl="1"/>
            <a:r>
              <a:rPr lang="en-US" altLang="zh-CN" sz="2400" u="sng"/>
              <a:t>框架</a:t>
            </a:r>
            <a:r>
              <a:rPr lang="en-US" altLang="zh-CN" sz="2400"/>
              <a:t>有一个特别的焦点。</a:t>
            </a:r>
            <a:endParaRPr lang="en-US" altLang="zh-CN" sz="2400" u="sng"/>
          </a:p>
          <a:p>
            <a:pPr lvl="1"/>
            <a:r>
              <a:rPr lang="en-US" altLang="zh-CN" sz="2400"/>
              <a:t>框架</a:t>
            </a:r>
            <a:r>
              <a:rPr lang="en-US" altLang="zh-CN" sz="2400" u="sng"/>
              <a:t>口述应用程序体系结构</a:t>
            </a:r>
            <a:r>
              <a:rPr lang="en-US" altLang="zh-CN" sz="2400"/>
              <a:t>; 设计模式不。</a:t>
            </a:r>
          </a:p>
          <a:p>
            <a:pPr lvl="3"/>
            <a:r>
              <a:rPr lang="en-US" altLang="zh-CN" sz="1800"/>
              <a:t>框架将包括已设置为在设计中通过子类等使用的合作类别, 等等。</a:t>
            </a:r>
          </a:p>
          <a:p>
            <a:endParaRPr lang="en-US" altLang="zh-CN" sz="2800"/>
          </a:p>
        </p:txBody>
      </p:sp>
      <p:sp>
        <p:nvSpPr>
          <p:cNvPr id="41988" name="灯片编号占位符 5">
            <a:extLst>
              <a:ext uri="{FF2B5EF4-FFF2-40B4-BE49-F238E27FC236}">
                <a16:creationId xmlns:a16="http://schemas.microsoft.com/office/drawing/2014/main" id="{7CCF5BC6-A633-4FBA-AAB2-82CD5B421E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fontAlgn="base">
              <a:spcBef>
                <a:spcPct val="0"/>
              </a:spcBef>
              <a:spcAft>
                <a:spcPct val="0"/>
              </a:spcAft>
            </a:pPr>
            <a:fld id="{A6BD5CE3-EBB6-49BB-99BD-A24F6757BDE2}" type="slidenum">
              <a:rPr lang="en-US" altLang="zh-CN" sz="1200" smtClean="0">
                <a:solidFill>
                  <a:srgbClr val="898989"/>
                </a:solidFill>
                <a:latin typeface="Calibri" panose="020F0502020204030204" pitchFamily="34" charset="0"/>
              </a:rPr>
              <a:pPr fontAlgn="base">
                <a:spcBef>
                  <a:spcPct val="0"/>
                </a:spcBef>
                <a:spcAft>
                  <a:spcPct val="0"/>
                </a:spcAft>
              </a:pPr>
              <a:t>9</a:t>
            </a:fld>
            <a:endParaRPr lang="en-US" altLang="zh-CN" sz="1200">
              <a:solidFill>
                <a:srgbClr val="898989"/>
              </a:solidFill>
              <a:latin typeface="Calibri" panose="020F0502020204030204" pitchFamily="34" charset="0"/>
            </a:endParaRPr>
          </a:p>
        </p:txBody>
      </p:sp>
    </p:spTree>
  </p:cSld>
  <p:clrMapOvr>
    <a:masterClrMapping/>
  </p:clrMapOvr>
</p:sld>
</file>

<file path=ppt/slides/slide9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0">
            <a:extLst>
              <a:ext uri="{FF2B5EF4-FFF2-40B4-BE49-F238E27FC236}">
                <a16:creationId xmlns:a16="http://schemas.microsoft.com/office/drawing/2014/main" id="{00E53597-EE93-4C7D-89C1-47ECA5D41FB1}"/>
              </a:ext>
            </a:extLst>
          </p:cNvPr>
          <p:cNvSpPr>
            <a:spLocks noGrp="1"/>
          </p:cNvSpPr>
          <p:nvPr>
            <p:ph type="title"/>
          </p:nvPr>
        </p:nvSpPr>
        <p:spPr>
          <a:xfrm>
            <a:off x="533400" y="2590800"/>
            <a:ext cx="10972800" cy="1362075"/>
          </a:xfrm>
        </p:spPr>
        <p:txBody>
          <a:bodyPr/>
          <a:lstStyle/>
          <a:p>
            <a:pPr algn="ctr" eaLnBrk="1" hangingPunct="1">
              <a:buFont typeface="Wingdings" panose="05000000000000000000" pitchFamily="2" charset="2"/>
              <a:buNone/>
            </a:pPr>
            <a:r>
              <a:rPr lang="en-US" altLang="zh-CN" sz="8000"/>
              <a:t>J2EE 模式</a:t>
            </a:r>
          </a:p>
        </p:txBody>
      </p:sp>
    </p:spTree>
  </p:cSld>
  <p:clrMapOvr>
    <a:masterClrMapping/>
  </p:clrMapOvr>
  <p:transition spd="slow">
    <p:fade/>
  </p:transition>
</p:sld>
</file>

<file path=ppt/slides/slide9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0EEE210E-E159-4FAF-817D-D7C1371E4948}"/>
              </a:ext>
            </a:extLst>
          </p:cNvPr>
          <p:cNvSpPr>
            <a:spLocks noGrp="1" noChangeArrowheads="1"/>
          </p:cNvSpPr>
          <p:nvPr>
            <p:ph type="title"/>
          </p:nvPr>
        </p:nvSpPr>
        <p:spPr>
          <a:xfrm>
            <a:off x="609600" y="-26988"/>
            <a:ext cx="9158288" cy="1143001"/>
          </a:xfrm>
        </p:spPr>
        <p:txBody>
          <a:bodyPr/>
          <a:lstStyle/>
          <a:p>
            <a:pPr eaLnBrk="1" hangingPunct="1"/>
            <a:r>
              <a:rPr lang="en-US" altLang="zh-CN"/>
              <a:t>引入 J2EE 模式</a:t>
            </a:r>
          </a:p>
        </p:txBody>
      </p:sp>
      <p:sp>
        <p:nvSpPr>
          <p:cNvPr id="182275" name="Rectangle 3">
            <a:extLst>
              <a:ext uri="{FF2B5EF4-FFF2-40B4-BE49-F238E27FC236}">
                <a16:creationId xmlns:a16="http://schemas.microsoft.com/office/drawing/2014/main" id="{13DF5F8D-DD32-4253-9A28-995CCB918087}"/>
              </a:ext>
            </a:extLst>
          </p:cNvPr>
          <p:cNvSpPr>
            <a:spLocks noGrp="1" noChangeArrowheads="1"/>
          </p:cNvSpPr>
          <p:nvPr>
            <p:ph idx="1"/>
          </p:nvPr>
        </p:nvSpPr>
        <p:spPr/>
        <p:txBody>
          <a:bodyPr/>
          <a:lstStyle/>
          <a:p>
            <a:pPr eaLnBrk="1" hangingPunct="1"/>
            <a:r>
              <a:rPr lang="en-US" altLang="zh-CN"/>
              <a:t>J2EE 是一个相对较新的平台, 用于提供基于 Web 的应用程序。</a:t>
            </a:r>
          </a:p>
          <a:p>
            <a:pPr eaLnBrk="1" hangingPunct="1"/>
            <a:r>
              <a:rPr lang="en-US" altLang="zh-CN"/>
              <a:t>在设计可重用、灵活的面向对象应用程序方面困难重重。</a:t>
            </a:r>
          </a:p>
          <a:p>
            <a:pPr eaLnBrk="1" hangingPunct="1"/>
            <a:r>
              <a:rPr lang="en-US" altLang="zh-CN"/>
              <a:t>对于分布式和事务性对象, 任务变得更加复杂。</a:t>
            </a:r>
          </a:p>
          <a:p>
            <a:pPr eaLnBrk="1" hangingPunct="1"/>
            <a:r>
              <a:rPr lang="en-US" altLang="zh-CN"/>
              <a:t>通过收集经过验证的设计模式, 方便了设计过程。</a:t>
            </a:r>
          </a:p>
        </p:txBody>
      </p:sp>
      <p:sp>
        <p:nvSpPr>
          <p:cNvPr id="182276" name="灯片编号占位符 1">
            <a:extLst>
              <a:ext uri="{FF2B5EF4-FFF2-40B4-BE49-F238E27FC236}">
                <a16:creationId xmlns:a16="http://schemas.microsoft.com/office/drawing/2014/main" id="{2DBBCAA1-CC88-4DA3-A1D7-555129733C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DC2C1B36-2E3F-477A-8A25-9FA4AE6E54FD}" type="slidenum">
              <a:rPr lang="zh-CN" altLang="en-US" sz="1200" smtClean="0">
                <a:solidFill>
                  <a:srgbClr val="898989"/>
                </a:solidFill>
              </a:rPr>
              <a:pPr fontAlgn="base">
                <a:spcBef>
                  <a:spcPct val="0"/>
                </a:spcBef>
                <a:spcAft>
                  <a:spcPct val="0"/>
                </a:spcAft>
                <a:buFontTx/>
                <a:buNone/>
              </a:pPr>
              <a:t>91</a:t>
            </a:fld>
            <a:endParaRPr lang="zh-CN" altLang="en-US" sz="1200">
              <a:solidFill>
                <a:srgbClr val="898989"/>
              </a:solidFill>
            </a:endParaRPr>
          </a:p>
        </p:txBody>
      </p:sp>
    </p:spTree>
  </p:cSld>
  <p:clrMapOvr>
    <a:masterClrMapping/>
  </p:clrMapOvr>
</p:sld>
</file>

<file path=ppt/slides/slide9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AutoShape 2">
            <a:extLst>
              <a:ext uri="{FF2B5EF4-FFF2-40B4-BE49-F238E27FC236}">
                <a16:creationId xmlns:a16="http://schemas.microsoft.com/office/drawing/2014/main" id="{3D05F1FF-46D3-4615-BAE0-C664FCBBE44C}"/>
              </a:ext>
            </a:extLst>
          </p:cNvPr>
          <p:cNvSpPr>
            <a:spLocks noGrp="1" noChangeArrowheads="1"/>
          </p:cNvSpPr>
          <p:nvPr>
            <p:ph type="title"/>
          </p:nvPr>
        </p:nvSpPr>
        <p:spPr>
          <a:xfrm>
            <a:off x="533400" y="-26988"/>
            <a:ext cx="9234488" cy="1143001"/>
          </a:xfrm>
        </p:spPr>
        <p:txBody>
          <a:bodyPr/>
          <a:lstStyle/>
          <a:p>
            <a:pPr eaLnBrk="1" hangingPunct="1"/>
            <a:r>
              <a:rPr lang="en-US" altLang="zh-CN"/>
              <a:t>定义模式</a:t>
            </a:r>
          </a:p>
        </p:txBody>
      </p:sp>
      <p:sp>
        <p:nvSpPr>
          <p:cNvPr id="184323" name="Rectangle 3">
            <a:extLst>
              <a:ext uri="{FF2B5EF4-FFF2-40B4-BE49-F238E27FC236}">
                <a16:creationId xmlns:a16="http://schemas.microsoft.com/office/drawing/2014/main" id="{474AD6CD-DCBD-4B5A-86FB-744A63418FC8}"/>
              </a:ext>
            </a:extLst>
          </p:cNvPr>
          <p:cNvSpPr>
            <a:spLocks noGrp="1" noChangeArrowheads="1"/>
          </p:cNvSpPr>
          <p:nvPr>
            <p:ph idx="1"/>
          </p:nvPr>
        </p:nvSpPr>
        <p:spPr>
          <a:xfrm>
            <a:off x="2362200" y="1268413"/>
            <a:ext cx="7693025" cy="2376487"/>
          </a:xfrm>
        </p:spPr>
        <p:txBody>
          <a:bodyPr/>
          <a:lstStyle/>
          <a:p>
            <a:pPr eaLnBrk="1" hangingPunct="1"/>
            <a:r>
              <a:rPr lang="en-US" altLang="zh-CN"/>
              <a:t>模式是一种常见的可重复解决方案。</a:t>
            </a:r>
          </a:p>
          <a:p>
            <a:pPr eaLnBrk="1" hangingPunct="1"/>
            <a:r>
              <a:rPr lang="en-US" altLang="zh-CN"/>
              <a:t>模式是通用的, 并采取多种形式:</a:t>
            </a:r>
          </a:p>
          <a:p>
            <a:pPr lvl="1" eaLnBrk="1" hangingPunct="1"/>
            <a:r>
              <a:rPr lang="en-US" altLang="zh-CN"/>
              <a:t>建筑</a:t>
            </a:r>
          </a:p>
          <a:p>
            <a:pPr lvl="1" eaLnBrk="1" hangingPunct="1"/>
            <a:r>
              <a:rPr lang="en-US" altLang="zh-CN"/>
              <a:t>设计</a:t>
            </a:r>
          </a:p>
          <a:p>
            <a:pPr lvl="1" eaLnBrk="1" hangingPunct="1"/>
            <a:r>
              <a:rPr lang="en-US" altLang="zh-CN"/>
              <a:t>部署</a:t>
            </a:r>
          </a:p>
        </p:txBody>
      </p:sp>
      <p:pic>
        <p:nvPicPr>
          <p:cNvPr id="184324" name="Picture 4">
            <a:extLst>
              <a:ext uri="{FF2B5EF4-FFF2-40B4-BE49-F238E27FC236}">
                <a16:creationId xmlns:a16="http://schemas.microsoft.com/office/drawing/2014/main" id="{67DF1776-E0B7-4405-8A0B-5BB357A14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4076700"/>
            <a:ext cx="8885237"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25" name="灯片编号占位符 1">
            <a:extLst>
              <a:ext uri="{FF2B5EF4-FFF2-40B4-BE49-F238E27FC236}">
                <a16:creationId xmlns:a16="http://schemas.microsoft.com/office/drawing/2014/main" id="{845319E4-385C-4EA4-97EB-7850F43AE4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DE142D0C-7B6A-4DED-B5BC-514F823FF74E}" type="slidenum">
              <a:rPr lang="zh-CN" altLang="en-US" sz="1200" smtClean="0">
                <a:solidFill>
                  <a:srgbClr val="898989"/>
                </a:solidFill>
              </a:rPr>
              <a:pPr fontAlgn="base">
                <a:spcBef>
                  <a:spcPct val="0"/>
                </a:spcBef>
                <a:spcAft>
                  <a:spcPct val="0"/>
                </a:spcAft>
                <a:buFontTx/>
                <a:buNone/>
              </a:pPr>
              <a:t>92</a:t>
            </a:fld>
            <a:endParaRPr lang="zh-CN" altLang="en-US" sz="1200">
              <a:solidFill>
                <a:srgbClr val="898989"/>
              </a:solidFill>
            </a:endParaRPr>
          </a:p>
        </p:txBody>
      </p:sp>
    </p:spTree>
  </p:cSld>
  <p:clrMapOvr>
    <a:masterClrMapping/>
  </p:clrMapOvr>
</p:sld>
</file>

<file path=ppt/slides/slide9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AutoShape 2">
            <a:extLst>
              <a:ext uri="{FF2B5EF4-FFF2-40B4-BE49-F238E27FC236}">
                <a16:creationId xmlns:a16="http://schemas.microsoft.com/office/drawing/2014/main" id="{772341FE-BEE1-449D-B877-988002B7328D}"/>
              </a:ext>
            </a:extLst>
          </p:cNvPr>
          <p:cNvSpPr>
            <a:spLocks noGrp="1" noChangeArrowheads="1"/>
          </p:cNvSpPr>
          <p:nvPr>
            <p:ph type="title"/>
          </p:nvPr>
        </p:nvSpPr>
        <p:spPr>
          <a:xfrm>
            <a:off x="609600" y="-26988"/>
            <a:ext cx="9158288" cy="1143001"/>
          </a:xfrm>
        </p:spPr>
        <p:txBody>
          <a:bodyPr/>
          <a:lstStyle/>
          <a:p>
            <a:pPr eaLnBrk="1" hangingPunct="1"/>
            <a:r>
              <a:rPr lang="en-US" altLang="zh-CN"/>
              <a:t>定义成语</a:t>
            </a:r>
          </a:p>
        </p:txBody>
      </p:sp>
      <p:sp>
        <p:nvSpPr>
          <p:cNvPr id="186371" name="Rectangle 3">
            <a:extLst>
              <a:ext uri="{FF2B5EF4-FFF2-40B4-BE49-F238E27FC236}">
                <a16:creationId xmlns:a16="http://schemas.microsoft.com/office/drawing/2014/main" id="{5C9A9FD6-FE7F-4E51-BEF0-7194A7FE4411}"/>
              </a:ext>
            </a:extLst>
          </p:cNvPr>
          <p:cNvSpPr>
            <a:spLocks noGrp="1" noChangeArrowheads="1"/>
          </p:cNvSpPr>
          <p:nvPr>
            <p:ph idx="1"/>
          </p:nvPr>
        </p:nvSpPr>
        <p:spPr>
          <a:xfrm>
            <a:off x="2362200" y="1844675"/>
            <a:ext cx="7693025" cy="2879725"/>
          </a:xfrm>
        </p:spPr>
        <p:txBody>
          <a:bodyPr/>
          <a:lstStyle/>
          <a:p>
            <a:pPr eaLnBrk="1" hangingPunct="1"/>
            <a:r>
              <a:rPr lang="en-US" altLang="zh-CN"/>
              <a:t>是技术特定的模式</a:t>
            </a:r>
          </a:p>
          <a:p>
            <a:pPr eaLnBrk="1" hangingPunct="1"/>
            <a:r>
              <a:rPr lang="en-US" altLang="zh-CN"/>
              <a:t>可以特定于语言</a:t>
            </a:r>
          </a:p>
          <a:p>
            <a:pPr eaLnBrk="1" hangingPunct="1"/>
            <a:r>
              <a:rPr lang="en-US" altLang="zh-CN"/>
              <a:t>泛型到解决方案, 但具体实现</a:t>
            </a:r>
          </a:p>
        </p:txBody>
      </p:sp>
      <p:pic>
        <p:nvPicPr>
          <p:cNvPr id="186372" name="Picture 4">
            <a:extLst>
              <a:ext uri="{FF2B5EF4-FFF2-40B4-BE49-F238E27FC236}">
                <a16:creationId xmlns:a16="http://schemas.microsoft.com/office/drawing/2014/main" id="{7CF29F7C-5F54-4C86-8BA5-BFC622D69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4897438"/>
            <a:ext cx="792162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73" name="灯片编号占位符 1">
            <a:extLst>
              <a:ext uri="{FF2B5EF4-FFF2-40B4-BE49-F238E27FC236}">
                <a16:creationId xmlns:a16="http://schemas.microsoft.com/office/drawing/2014/main" id="{D56A96E5-4855-472C-B08F-58A805EEA1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7DA8B374-95FF-4A8A-8EF5-762D8A12BFBD}" type="slidenum">
              <a:rPr lang="zh-CN" altLang="en-US" sz="1200" smtClean="0">
                <a:solidFill>
                  <a:srgbClr val="898989"/>
                </a:solidFill>
              </a:rPr>
              <a:pPr fontAlgn="base">
                <a:spcBef>
                  <a:spcPct val="0"/>
                </a:spcBef>
                <a:spcAft>
                  <a:spcPct val="0"/>
                </a:spcAft>
                <a:buFontTx/>
                <a:buNone/>
              </a:pPr>
              <a:t>93</a:t>
            </a:fld>
            <a:endParaRPr lang="zh-CN" altLang="en-US" sz="1200">
              <a:solidFill>
                <a:srgbClr val="898989"/>
              </a:solidFill>
            </a:endParaRPr>
          </a:p>
        </p:txBody>
      </p:sp>
    </p:spTree>
  </p:cSld>
  <p:clrMapOvr>
    <a:masterClrMapping/>
  </p:clrMapOvr>
</p:sld>
</file>

<file path=ppt/slides/slide9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AutoShape 2">
            <a:extLst>
              <a:ext uri="{FF2B5EF4-FFF2-40B4-BE49-F238E27FC236}">
                <a16:creationId xmlns:a16="http://schemas.microsoft.com/office/drawing/2014/main" id="{471ED127-A012-4C65-85A7-65FFC138606D}"/>
              </a:ext>
            </a:extLst>
          </p:cNvPr>
          <p:cNvSpPr>
            <a:spLocks noGrp="1" noChangeArrowheads="1"/>
          </p:cNvSpPr>
          <p:nvPr>
            <p:ph type="title"/>
          </p:nvPr>
        </p:nvSpPr>
        <p:spPr>
          <a:xfrm>
            <a:off x="609600" y="-26988"/>
            <a:ext cx="9158288" cy="1143001"/>
          </a:xfrm>
        </p:spPr>
        <p:txBody>
          <a:bodyPr/>
          <a:lstStyle/>
          <a:p>
            <a:pPr eaLnBrk="1" hangingPunct="1"/>
            <a:r>
              <a:rPr lang="en-US" altLang="zh-CN"/>
              <a:t>使用 J2EE 模式</a:t>
            </a:r>
          </a:p>
        </p:txBody>
      </p:sp>
      <p:sp>
        <p:nvSpPr>
          <p:cNvPr id="188419" name="Rectangle 3">
            <a:extLst>
              <a:ext uri="{FF2B5EF4-FFF2-40B4-BE49-F238E27FC236}">
                <a16:creationId xmlns:a16="http://schemas.microsoft.com/office/drawing/2014/main" id="{1006EAC8-CE6F-479D-B39B-8022CB2D6EC1}"/>
              </a:ext>
            </a:extLst>
          </p:cNvPr>
          <p:cNvSpPr>
            <a:spLocks noGrp="1" noChangeArrowheads="1"/>
          </p:cNvSpPr>
          <p:nvPr>
            <p:ph idx="1"/>
          </p:nvPr>
        </p:nvSpPr>
        <p:spPr/>
        <p:txBody>
          <a:bodyPr/>
          <a:lstStyle/>
          <a:p>
            <a:pPr eaLnBrk="1" hangingPunct="1"/>
            <a:r>
              <a:rPr lang="en-US" altLang="zh-CN"/>
              <a:t>您可以使用 J2EE 模式来确保以下内容:</a:t>
            </a:r>
          </a:p>
          <a:p>
            <a:pPr lvl="1" eaLnBrk="1" hangingPunct="1"/>
            <a:r>
              <a:rPr lang="en-US" altLang="zh-CN"/>
              <a:t>模块 化</a:t>
            </a:r>
          </a:p>
          <a:p>
            <a:pPr lvl="1" eaLnBrk="1" hangingPunct="1"/>
            <a:r>
              <a:rPr lang="en-US" altLang="zh-CN"/>
              <a:t>保护和暴露</a:t>
            </a:r>
          </a:p>
          <a:p>
            <a:pPr lvl="1" eaLnBrk="1" hangingPunct="1"/>
            <a:r>
              <a:rPr lang="en-US" altLang="zh-CN"/>
              <a:t>组件扩展性</a:t>
            </a:r>
          </a:p>
          <a:p>
            <a:pPr lvl="1" eaLnBrk="1" hangingPunct="1"/>
            <a:r>
              <a:rPr lang="en-US" altLang="zh-CN"/>
              <a:t>角色和职责</a:t>
            </a:r>
          </a:p>
          <a:p>
            <a:pPr lvl="1" eaLnBrk="1" hangingPunct="1"/>
            <a:r>
              <a:rPr lang="en-US" altLang="zh-CN"/>
              <a:t>合同</a:t>
            </a:r>
          </a:p>
          <a:p>
            <a:pPr lvl="1" eaLnBrk="1" hangingPunct="1"/>
            <a:r>
              <a:rPr lang="en-US" altLang="zh-CN"/>
              <a:t>可插拔行为</a:t>
            </a:r>
          </a:p>
          <a:p>
            <a:pPr lvl="1" eaLnBrk="1" hangingPunct="1"/>
            <a:r>
              <a:rPr lang="en-US" altLang="zh-CN"/>
              <a:t>性能</a:t>
            </a:r>
          </a:p>
        </p:txBody>
      </p:sp>
      <p:sp>
        <p:nvSpPr>
          <p:cNvPr id="188420" name="灯片编号占位符 1">
            <a:extLst>
              <a:ext uri="{FF2B5EF4-FFF2-40B4-BE49-F238E27FC236}">
                <a16:creationId xmlns:a16="http://schemas.microsoft.com/office/drawing/2014/main" id="{82C6C34F-2DE5-4EE3-8355-848760DD27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8BDA8D36-49EB-43F2-BA3D-E8940C816358}" type="slidenum">
              <a:rPr lang="zh-CN" altLang="en-US" sz="1200" smtClean="0">
                <a:solidFill>
                  <a:srgbClr val="898989"/>
                </a:solidFill>
              </a:rPr>
              <a:pPr fontAlgn="base">
                <a:spcBef>
                  <a:spcPct val="0"/>
                </a:spcBef>
                <a:spcAft>
                  <a:spcPct val="0"/>
                </a:spcAft>
                <a:buFontTx/>
                <a:buNone/>
              </a:pPr>
              <a:t>94</a:t>
            </a:fld>
            <a:endParaRPr lang="zh-CN" altLang="en-US" sz="1200">
              <a:solidFill>
                <a:srgbClr val="898989"/>
              </a:solidFill>
            </a:endParaRPr>
          </a:p>
        </p:txBody>
      </p:sp>
    </p:spTree>
  </p:cSld>
  <p:clrMapOvr>
    <a:masterClrMapping/>
  </p:clrMapOvr>
</p:sld>
</file>

<file path=ppt/slides/slide9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AutoShape 2">
            <a:extLst>
              <a:ext uri="{FF2B5EF4-FFF2-40B4-BE49-F238E27FC236}">
                <a16:creationId xmlns:a16="http://schemas.microsoft.com/office/drawing/2014/main" id="{D42C9C9F-C866-4914-83DA-89A351C3E70D}"/>
              </a:ext>
            </a:extLst>
          </p:cNvPr>
          <p:cNvSpPr>
            <a:spLocks noGrp="1" noChangeArrowheads="1"/>
          </p:cNvSpPr>
          <p:nvPr>
            <p:ph type="title"/>
          </p:nvPr>
        </p:nvSpPr>
        <p:spPr>
          <a:xfrm>
            <a:off x="609600" y="-26988"/>
            <a:ext cx="9158288" cy="1143001"/>
          </a:xfrm>
        </p:spPr>
        <p:txBody>
          <a:bodyPr/>
          <a:lstStyle/>
          <a:p>
            <a:pPr eaLnBrk="1" hangingPunct="1"/>
            <a:r>
              <a:rPr lang="en-US" altLang="zh-CN"/>
              <a:t>模块 化</a:t>
            </a:r>
          </a:p>
        </p:txBody>
      </p:sp>
      <p:sp>
        <p:nvSpPr>
          <p:cNvPr id="190467" name="Rectangle 3">
            <a:extLst>
              <a:ext uri="{FF2B5EF4-FFF2-40B4-BE49-F238E27FC236}">
                <a16:creationId xmlns:a16="http://schemas.microsoft.com/office/drawing/2014/main" id="{865A4D3C-EA11-46F7-9A36-870914DDB4B4}"/>
              </a:ext>
            </a:extLst>
          </p:cNvPr>
          <p:cNvSpPr>
            <a:spLocks noGrp="1" noChangeArrowheads="1"/>
          </p:cNvSpPr>
          <p:nvPr>
            <p:ph idx="1"/>
          </p:nvPr>
        </p:nvSpPr>
        <p:spPr>
          <a:xfrm>
            <a:off x="2362200" y="1412875"/>
            <a:ext cx="7693025" cy="1728788"/>
          </a:xfrm>
        </p:spPr>
        <p:txBody>
          <a:bodyPr/>
          <a:lstStyle/>
          <a:p>
            <a:pPr eaLnBrk="1" hangingPunct="1">
              <a:lnSpc>
                <a:spcPct val="80000"/>
              </a:lnSpc>
            </a:pPr>
            <a:r>
              <a:rPr lang="en-US" altLang="zh-CN" sz="2800"/>
              <a:t>在每个抽象中保持模块化。</a:t>
            </a:r>
          </a:p>
          <a:p>
            <a:pPr eaLnBrk="1" hangingPunct="1">
              <a:lnSpc>
                <a:spcPct val="80000"/>
              </a:lnSpc>
            </a:pPr>
            <a:r>
              <a:rPr lang="en-US" altLang="zh-CN" sz="2800"/>
              <a:t>在每个抽象中隐藏详细信息。</a:t>
            </a:r>
          </a:p>
          <a:p>
            <a:pPr eaLnBrk="1" hangingPunct="1">
              <a:lnSpc>
                <a:spcPct val="80000"/>
              </a:lnSpc>
            </a:pPr>
            <a:r>
              <a:rPr lang="en-US" altLang="zh-CN" sz="2800"/>
              <a:t>J2EE 模式通过允许互换不同的组件来扩展 J2EE's 组件体系结构。</a:t>
            </a:r>
          </a:p>
        </p:txBody>
      </p:sp>
      <p:pic>
        <p:nvPicPr>
          <p:cNvPr id="190468" name="Picture 4">
            <a:extLst>
              <a:ext uri="{FF2B5EF4-FFF2-40B4-BE49-F238E27FC236}">
                <a16:creationId xmlns:a16="http://schemas.microsoft.com/office/drawing/2014/main" id="{1F79FDD4-78B5-4870-83A5-3C0CBB762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613150"/>
            <a:ext cx="6551613"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469" name="灯片编号占位符 1">
            <a:extLst>
              <a:ext uri="{FF2B5EF4-FFF2-40B4-BE49-F238E27FC236}">
                <a16:creationId xmlns:a16="http://schemas.microsoft.com/office/drawing/2014/main" id="{C157C47C-52AA-45C6-AFF2-02DD74C813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46ADC321-51B5-41F8-9EC3-E05809F4A3C5}" type="slidenum">
              <a:rPr lang="zh-CN" altLang="en-US" sz="1200" smtClean="0">
                <a:solidFill>
                  <a:srgbClr val="898989"/>
                </a:solidFill>
              </a:rPr>
              <a:pPr fontAlgn="base">
                <a:spcBef>
                  <a:spcPct val="0"/>
                </a:spcBef>
                <a:spcAft>
                  <a:spcPct val="0"/>
                </a:spcAft>
                <a:buFontTx/>
                <a:buNone/>
              </a:pPr>
              <a:t>95</a:t>
            </a:fld>
            <a:endParaRPr lang="zh-CN" altLang="en-US" sz="1200">
              <a:solidFill>
                <a:srgbClr val="898989"/>
              </a:solidFill>
            </a:endParaRPr>
          </a:p>
        </p:txBody>
      </p:sp>
    </p:spTree>
  </p:cSld>
  <p:clrMapOvr>
    <a:masterClrMapping/>
  </p:clrMapOvr>
</p:sld>
</file>

<file path=ppt/slides/slide9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AutoShape 2">
            <a:extLst>
              <a:ext uri="{FF2B5EF4-FFF2-40B4-BE49-F238E27FC236}">
                <a16:creationId xmlns:a16="http://schemas.microsoft.com/office/drawing/2014/main" id="{F15EF697-0A5C-45D1-87B8-4D02CCFCC931}"/>
              </a:ext>
            </a:extLst>
          </p:cNvPr>
          <p:cNvSpPr>
            <a:spLocks noGrp="1" noChangeArrowheads="1"/>
          </p:cNvSpPr>
          <p:nvPr>
            <p:ph type="title"/>
          </p:nvPr>
        </p:nvSpPr>
        <p:spPr>
          <a:xfrm>
            <a:off x="533400" y="-26988"/>
            <a:ext cx="9234488" cy="1143001"/>
          </a:xfrm>
        </p:spPr>
        <p:txBody>
          <a:bodyPr/>
          <a:lstStyle/>
          <a:p>
            <a:pPr eaLnBrk="1" hangingPunct="1"/>
            <a:r>
              <a:rPr lang="en-US" altLang="zh-CN"/>
              <a:t>保护和暴露</a:t>
            </a:r>
          </a:p>
        </p:txBody>
      </p:sp>
      <p:sp>
        <p:nvSpPr>
          <p:cNvPr id="192515" name="Rectangle 3">
            <a:extLst>
              <a:ext uri="{FF2B5EF4-FFF2-40B4-BE49-F238E27FC236}">
                <a16:creationId xmlns:a16="http://schemas.microsoft.com/office/drawing/2014/main" id="{E7204A65-33AD-4022-BE85-64815420894C}"/>
              </a:ext>
            </a:extLst>
          </p:cNvPr>
          <p:cNvSpPr>
            <a:spLocks noGrp="1" noChangeArrowheads="1"/>
          </p:cNvSpPr>
          <p:nvPr>
            <p:ph idx="1"/>
          </p:nvPr>
        </p:nvSpPr>
        <p:spPr>
          <a:xfrm>
            <a:off x="2362200" y="1052513"/>
            <a:ext cx="7693025" cy="2160587"/>
          </a:xfrm>
        </p:spPr>
        <p:txBody>
          <a:bodyPr/>
          <a:lstStyle/>
          <a:p>
            <a:pPr eaLnBrk="1" hangingPunct="1"/>
            <a:r>
              <a:rPr lang="en-US" altLang="zh-CN"/>
              <a:t>保护昂贵的资源。</a:t>
            </a:r>
          </a:p>
          <a:p>
            <a:pPr lvl="1" eaLnBrk="1" hangingPunct="1"/>
            <a:r>
              <a:rPr lang="en-US" altLang="zh-CN"/>
              <a:t>J2EE 模式限制了对昂贵资源的调用。</a:t>
            </a:r>
          </a:p>
          <a:p>
            <a:pPr lvl="1" eaLnBrk="1" hangingPunct="1"/>
            <a:r>
              <a:rPr lang="en-US" altLang="zh-CN"/>
              <a:t>J2EE 模式保护对敏感数据的访问。</a:t>
            </a:r>
          </a:p>
        </p:txBody>
      </p:sp>
      <p:pic>
        <p:nvPicPr>
          <p:cNvPr id="192516" name="Picture 4">
            <a:extLst>
              <a:ext uri="{FF2B5EF4-FFF2-40B4-BE49-F238E27FC236}">
                <a16:creationId xmlns:a16="http://schemas.microsoft.com/office/drawing/2014/main" id="{82141363-B919-4C88-B056-89CB2643C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3" y="3357563"/>
            <a:ext cx="6392862"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2517" name="灯片编号占位符 1">
            <a:extLst>
              <a:ext uri="{FF2B5EF4-FFF2-40B4-BE49-F238E27FC236}">
                <a16:creationId xmlns:a16="http://schemas.microsoft.com/office/drawing/2014/main" id="{EF4B1E4E-5F59-4A7E-ABEE-072BF035C7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A1A1E63E-4290-4E74-9CED-351329D89D45}" type="slidenum">
              <a:rPr lang="zh-CN" altLang="en-US" sz="1200" smtClean="0">
                <a:solidFill>
                  <a:srgbClr val="898989"/>
                </a:solidFill>
              </a:rPr>
              <a:pPr fontAlgn="base">
                <a:spcBef>
                  <a:spcPct val="0"/>
                </a:spcBef>
                <a:spcAft>
                  <a:spcPct val="0"/>
                </a:spcAft>
                <a:buFontTx/>
                <a:buNone/>
              </a:pPr>
              <a:t>96</a:t>
            </a:fld>
            <a:endParaRPr lang="zh-CN" altLang="en-US" sz="1200">
              <a:solidFill>
                <a:srgbClr val="898989"/>
              </a:solidFill>
            </a:endParaRPr>
          </a:p>
        </p:txBody>
      </p:sp>
    </p:spTree>
  </p:cSld>
  <p:clrMapOvr>
    <a:masterClrMapping/>
  </p:clrMapOvr>
</p:sld>
</file>

<file path=ppt/slides/slide9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88162586-B263-4C9C-B828-3E6DDD401A51}"/>
              </a:ext>
            </a:extLst>
          </p:cNvPr>
          <p:cNvSpPr>
            <a:spLocks noGrp="1" noChangeArrowheads="1"/>
          </p:cNvSpPr>
          <p:nvPr>
            <p:ph type="title"/>
          </p:nvPr>
        </p:nvSpPr>
        <p:spPr>
          <a:xfrm>
            <a:off x="685800" y="-26988"/>
            <a:ext cx="9082088" cy="1143001"/>
          </a:xfrm>
        </p:spPr>
        <p:txBody>
          <a:bodyPr/>
          <a:lstStyle/>
          <a:p>
            <a:pPr eaLnBrk="1" hangingPunct="1"/>
            <a:r>
              <a:rPr lang="en-US" altLang="zh-CN"/>
              <a:t>组件扩展性</a:t>
            </a:r>
          </a:p>
        </p:txBody>
      </p:sp>
      <p:sp>
        <p:nvSpPr>
          <p:cNvPr id="194563" name="Rectangle 3">
            <a:extLst>
              <a:ext uri="{FF2B5EF4-FFF2-40B4-BE49-F238E27FC236}">
                <a16:creationId xmlns:a16="http://schemas.microsoft.com/office/drawing/2014/main" id="{62939739-1C8A-4FFF-A972-A895552D3409}"/>
              </a:ext>
            </a:extLst>
          </p:cNvPr>
          <p:cNvSpPr>
            <a:spLocks noGrp="1" noChangeArrowheads="1"/>
          </p:cNvSpPr>
          <p:nvPr>
            <p:ph idx="1"/>
          </p:nvPr>
        </p:nvSpPr>
        <p:spPr/>
        <p:txBody>
          <a:bodyPr/>
          <a:lstStyle/>
          <a:p>
            <a:pPr eaLnBrk="1" hangingPunct="1"/>
            <a:r>
              <a:rPr lang="en-US" altLang="zh-CN" sz="2800"/>
              <a:t>J2EE 模式可以解决限制。</a:t>
            </a:r>
          </a:p>
          <a:p>
            <a:pPr eaLnBrk="1" hangingPunct="1"/>
            <a:r>
              <a:rPr lang="en-US" altLang="zh-CN" sz="2800"/>
              <a:t>EJB 规范没有指定对象继承的概念。</a:t>
            </a:r>
          </a:p>
          <a:p>
            <a:pPr lvl="1" eaLnBrk="1" hangingPunct="1"/>
            <a:r>
              <a:rPr lang="en-US" altLang="zh-CN" sz="2400"/>
              <a:t>派生类的主键如何与父类的主键相关？</a:t>
            </a:r>
          </a:p>
          <a:p>
            <a:pPr lvl="1" eaLnBrk="1" hangingPunct="1"/>
            <a:r>
              <a:rPr lang="en-US" altLang="zh-CN" sz="2400"/>
              <a:t>组件继承如何影响父组件的持久性？</a:t>
            </a:r>
          </a:p>
          <a:p>
            <a:pPr eaLnBrk="1" hangingPunct="1"/>
            <a:r>
              <a:rPr lang="en-US" altLang="zh-CN" sz="2800"/>
              <a:t>可以扩展家庭和远程接口, 以及相应的企业 bean 实现。</a:t>
            </a:r>
          </a:p>
          <a:p>
            <a:pPr eaLnBrk="1" hangingPunct="1"/>
            <a:r>
              <a:rPr lang="en-US" altLang="zh-CN" sz="2800" i="1"/>
              <a:t>厂</a:t>
            </a:r>
            <a:r>
              <a:rPr lang="en-US" altLang="zh-CN" sz="2800"/>
              <a:t>和</a:t>
            </a:r>
            <a:r>
              <a:rPr lang="en-US" altLang="zh-CN" sz="2800" i="1"/>
              <a:t>外观</a:t>
            </a:r>
            <a:r>
              <a:rPr lang="en-US" altLang="zh-CN" sz="2800"/>
              <a:t>模式可以提供另一种选择。</a:t>
            </a:r>
          </a:p>
        </p:txBody>
      </p:sp>
      <p:sp>
        <p:nvSpPr>
          <p:cNvPr id="194564" name="灯片编号占位符 1">
            <a:extLst>
              <a:ext uri="{FF2B5EF4-FFF2-40B4-BE49-F238E27FC236}">
                <a16:creationId xmlns:a16="http://schemas.microsoft.com/office/drawing/2014/main" id="{5712B04F-4404-4E75-A02A-1C199C604F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0A6FD2C-DEEE-4EE7-99AE-7AF96C3E4FAA}" type="slidenum">
              <a:rPr lang="zh-CN" altLang="en-US" sz="1200" smtClean="0">
                <a:solidFill>
                  <a:srgbClr val="898989"/>
                </a:solidFill>
              </a:rPr>
              <a:pPr fontAlgn="base">
                <a:spcBef>
                  <a:spcPct val="0"/>
                </a:spcBef>
                <a:spcAft>
                  <a:spcPct val="0"/>
                </a:spcAft>
                <a:buFontTx/>
                <a:buNone/>
              </a:pPr>
              <a:t>97</a:t>
            </a:fld>
            <a:endParaRPr lang="zh-CN" altLang="en-US" sz="1200">
              <a:solidFill>
                <a:srgbClr val="898989"/>
              </a:solidFill>
            </a:endParaRPr>
          </a:p>
        </p:txBody>
      </p:sp>
    </p:spTree>
  </p:cSld>
  <p:clrMapOvr>
    <a:masterClrMapping/>
  </p:clrMapOvr>
</p:sld>
</file>

<file path=ppt/slides/slide9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AutoShape 2">
            <a:extLst>
              <a:ext uri="{FF2B5EF4-FFF2-40B4-BE49-F238E27FC236}">
                <a16:creationId xmlns:a16="http://schemas.microsoft.com/office/drawing/2014/main" id="{FE792820-5B2A-4518-AE65-A865124309C1}"/>
              </a:ext>
            </a:extLst>
          </p:cNvPr>
          <p:cNvSpPr>
            <a:spLocks noGrp="1" noChangeArrowheads="1"/>
          </p:cNvSpPr>
          <p:nvPr>
            <p:ph type="title"/>
          </p:nvPr>
        </p:nvSpPr>
        <p:spPr>
          <a:xfrm>
            <a:off x="609600" y="-26988"/>
            <a:ext cx="9158288" cy="1143001"/>
          </a:xfrm>
        </p:spPr>
        <p:txBody>
          <a:bodyPr/>
          <a:lstStyle/>
          <a:p>
            <a:pPr eaLnBrk="1" hangingPunct="1"/>
            <a:r>
              <a:rPr lang="en-US" altLang="zh-CN"/>
              <a:t>角色和职责</a:t>
            </a:r>
          </a:p>
        </p:txBody>
      </p:sp>
      <p:sp>
        <p:nvSpPr>
          <p:cNvPr id="196611" name="Rectangle 3">
            <a:extLst>
              <a:ext uri="{FF2B5EF4-FFF2-40B4-BE49-F238E27FC236}">
                <a16:creationId xmlns:a16="http://schemas.microsoft.com/office/drawing/2014/main" id="{8E9B21C5-363F-4982-AE91-4F6ACB52F2EF}"/>
              </a:ext>
            </a:extLst>
          </p:cNvPr>
          <p:cNvSpPr>
            <a:spLocks noGrp="1" noChangeArrowheads="1"/>
          </p:cNvSpPr>
          <p:nvPr>
            <p:ph idx="1"/>
          </p:nvPr>
        </p:nvSpPr>
        <p:spPr>
          <a:xfrm>
            <a:off x="2362200" y="1125538"/>
            <a:ext cx="7693025" cy="1944687"/>
          </a:xfrm>
        </p:spPr>
        <p:txBody>
          <a:bodyPr/>
          <a:lstStyle/>
          <a:p>
            <a:pPr eaLnBrk="1" hangingPunct="1"/>
            <a:r>
              <a:rPr lang="en-US" altLang="zh-CN"/>
              <a:t>标识角色会使抽象和数据流定义保持清晰。</a:t>
            </a:r>
          </a:p>
          <a:p>
            <a:pPr eaLnBrk="1" hangingPunct="1"/>
            <a:r>
              <a:rPr lang="en-US" altLang="zh-CN"/>
              <a:t>J2EE 模式通过澄清抽象、交互和数据流来支持这一点。</a:t>
            </a:r>
          </a:p>
          <a:p>
            <a:pPr eaLnBrk="1" hangingPunct="1"/>
            <a:endParaRPr lang="en-US" altLang="zh-CN"/>
          </a:p>
        </p:txBody>
      </p:sp>
      <p:pic>
        <p:nvPicPr>
          <p:cNvPr id="196612" name="Picture 4">
            <a:extLst>
              <a:ext uri="{FF2B5EF4-FFF2-40B4-BE49-F238E27FC236}">
                <a16:creationId xmlns:a16="http://schemas.microsoft.com/office/drawing/2014/main" id="{57D9D4B5-587E-498E-B56A-9E6E58B4A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3644900"/>
            <a:ext cx="9224962"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6613" name="灯片编号占位符 1">
            <a:extLst>
              <a:ext uri="{FF2B5EF4-FFF2-40B4-BE49-F238E27FC236}">
                <a16:creationId xmlns:a16="http://schemas.microsoft.com/office/drawing/2014/main" id="{786BB955-5F02-4B6D-BEC3-534035E66C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BCD64796-BB14-49E5-8F0B-9684BF90CA79}" type="slidenum">
              <a:rPr lang="zh-CN" altLang="en-US" sz="1200" smtClean="0">
                <a:solidFill>
                  <a:srgbClr val="898989"/>
                </a:solidFill>
              </a:rPr>
              <a:pPr fontAlgn="base">
                <a:spcBef>
                  <a:spcPct val="0"/>
                </a:spcBef>
                <a:spcAft>
                  <a:spcPct val="0"/>
                </a:spcAft>
                <a:buFontTx/>
                <a:buNone/>
              </a:pPr>
              <a:t>98</a:t>
            </a:fld>
            <a:endParaRPr lang="zh-CN" altLang="en-US" sz="1200">
              <a:solidFill>
                <a:srgbClr val="898989"/>
              </a:solidFill>
            </a:endParaRPr>
          </a:p>
        </p:txBody>
      </p:sp>
    </p:spTree>
  </p:cSld>
  <p:clrMapOvr>
    <a:masterClrMapping/>
  </p:clrMapOvr>
</p:sld>
</file>

<file path=ppt/slides/slide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AutoShape 2">
            <a:extLst>
              <a:ext uri="{FF2B5EF4-FFF2-40B4-BE49-F238E27FC236}">
                <a16:creationId xmlns:a16="http://schemas.microsoft.com/office/drawing/2014/main" id="{96F2E8A1-FC66-4A6E-A1E1-43A51469081B}"/>
              </a:ext>
            </a:extLst>
          </p:cNvPr>
          <p:cNvSpPr>
            <a:spLocks noGrp="1" noChangeArrowheads="1"/>
          </p:cNvSpPr>
          <p:nvPr>
            <p:ph type="title"/>
          </p:nvPr>
        </p:nvSpPr>
        <p:spPr>
          <a:xfrm>
            <a:off x="685800" y="-26988"/>
            <a:ext cx="9082088" cy="1143001"/>
          </a:xfrm>
        </p:spPr>
        <p:txBody>
          <a:bodyPr/>
          <a:lstStyle/>
          <a:p>
            <a:pPr eaLnBrk="1" hangingPunct="1"/>
            <a:r>
              <a:rPr lang="en-US" altLang="zh-CN"/>
              <a:t>合同</a:t>
            </a:r>
          </a:p>
        </p:txBody>
      </p:sp>
      <p:sp>
        <p:nvSpPr>
          <p:cNvPr id="198659" name="Rectangle 3">
            <a:extLst>
              <a:ext uri="{FF2B5EF4-FFF2-40B4-BE49-F238E27FC236}">
                <a16:creationId xmlns:a16="http://schemas.microsoft.com/office/drawing/2014/main" id="{9E3736B4-B27D-43C5-9077-300993B8BDDF}"/>
              </a:ext>
            </a:extLst>
          </p:cNvPr>
          <p:cNvSpPr>
            <a:spLocks noGrp="1" noChangeArrowheads="1"/>
          </p:cNvSpPr>
          <p:nvPr>
            <p:ph idx="1"/>
          </p:nvPr>
        </p:nvSpPr>
        <p:spPr>
          <a:xfrm>
            <a:off x="2357438" y="1412875"/>
            <a:ext cx="7693025" cy="1944688"/>
          </a:xfrm>
        </p:spPr>
        <p:txBody>
          <a:bodyPr/>
          <a:lstStyle/>
          <a:p>
            <a:pPr eaLnBrk="1" hangingPunct="1">
              <a:lnSpc>
                <a:spcPct val="90000"/>
              </a:lnSpc>
            </a:pPr>
            <a:r>
              <a:rPr lang="en-US" altLang="zh-CN" sz="2800"/>
              <a:t>为客户端创建业务合同, 以强制客户端对服务的访问。</a:t>
            </a:r>
          </a:p>
          <a:p>
            <a:pPr eaLnBrk="1" hangingPunct="1">
              <a:lnSpc>
                <a:spcPct val="90000"/>
              </a:lnSpc>
            </a:pPr>
            <a:r>
              <a:rPr lang="en-US" altLang="zh-CN" sz="2800"/>
              <a:t>例如, JSP 助手和小程序将通过同一合同调用业务服务。</a:t>
            </a:r>
          </a:p>
          <a:p>
            <a:pPr eaLnBrk="1" hangingPunct="1">
              <a:lnSpc>
                <a:spcPct val="90000"/>
              </a:lnSpc>
            </a:pPr>
            <a:r>
              <a:rPr lang="en-US" altLang="zh-CN" sz="2800"/>
              <a:t>保持合同业务的导向性。</a:t>
            </a:r>
          </a:p>
        </p:txBody>
      </p:sp>
      <p:pic>
        <p:nvPicPr>
          <p:cNvPr id="198660" name="Picture 4">
            <a:extLst>
              <a:ext uri="{FF2B5EF4-FFF2-40B4-BE49-F238E27FC236}">
                <a16:creationId xmlns:a16="http://schemas.microsoft.com/office/drawing/2014/main" id="{04B208E6-DDBD-4121-8482-BB63ABEF7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4149725"/>
            <a:ext cx="86042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661" name="灯片编号占位符 1">
            <a:extLst>
              <a:ext uri="{FF2B5EF4-FFF2-40B4-BE49-F238E27FC236}">
                <a16:creationId xmlns:a16="http://schemas.microsoft.com/office/drawing/2014/main" id="{FF3BF42E-3457-4663-AE6C-EBDA958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6C08B22F-076C-4C4A-8015-789988B14725}" type="slidenum">
              <a:rPr lang="zh-CN" altLang="en-US" sz="1200" smtClean="0">
                <a:solidFill>
                  <a:srgbClr val="898989"/>
                </a:solidFill>
              </a:rPr>
              <a:pPr fontAlgn="base">
                <a:spcBef>
                  <a:spcPct val="0"/>
                </a:spcBef>
                <a:spcAft>
                  <a:spcPct val="0"/>
                </a:spcAft>
                <a:buFontTx/>
                <a:buNone/>
              </a:pPr>
              <a:t>99</a:t>
            </a:fld>
            <a:endParaRPr lang="zh-CN" altLang="en-US" sz="1200">
              <a:solidFill>
                <a:srgbClr val="898989"/>
              </a:solidFill>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1041</TotalTime>
  <Words>4299</Words>
  <Application>Microsoft Office PowerPoint</Application>
  <PresentationFormat>宽屏</PresentationFormat>
  <Paragraphs>662</Paragraphs>
  <Slides>102</Slides>
  <Notes>67</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102</vt:i4>
      </vt:variant>
    </vt:vector>
  </HeadingPairs>
  <TitlesOfParts>
    <vt:vector size="112" baseType="lpstr">
      <vt:lpstr>Times New Roman</vt:lpstr>
      <vt:lpstr>Arial</vt:lpstr>
      <vt:lpstr>Calibri</vt:lpstr>
      <vt:lpstr>宋体</vt:lpstr>
      <vt:lpstr>ＭＳ Ｐゴシック</vt:lpstr>
      <vt:lpstr>Tahoma</vt:lpstr>
      <vt:lpstr>Wingdings</vt:lpstr>
      <vt:lpstr>自定义设计方案</vt:lpstr>
      <vt:lpstr>Microsoft Visio 2003-2010 绘图</vt:lpstr>
      <vt:lpstr>Microsoft Visio Drawing</vt:lpstr>
      <vt:lpstr>Software Architecture</vt:lpstr>
      <vt:lpstr>Frameworks:  An Introduction</vt:lpstr>
      <vt:lpstr>outline</vt:lpstr>
      <vt:lpstr>Approach </vt:lpstr>
      <vt:lpstr>Framework Definition</vt:lpstr>
      <vt:lpstr>Framework Definition - more</vt:lpstr>
      <vt:lpstr>Differences between Frameworks and Design Patterns (1 of 3)</vt:lpstr>
      <vt:lpstr>Differences between Frameworks and Design Patterns (2 of 3)</vt:lpstr>
      <vt:lpstr>Differences between Frameworks and Design Patterns (3 of 3)</vt:lpstr>
      <vt:lpstr>  Future of Frameworks</vt:lpstr>
      <vt:lpstr>Examples:</vt:lpstr>
      <vt:lpstr>A little closer to home…</vt:lpstr>
      <vt:lpstr>  Framework Examples</vt:lpstr>
      <vt:lpstr>Frameworks and Design Architecture</vt:lpstr>
      <vt:lpstr>SDMS J2EE Framework</vt:lpstr>
      <vt:lpstr>Frameworks and Design Architecture</vt:lpstr>
      <vt:lpstr>Just the opposite…</vt:lpstr>
      <vt:lpstr>Framework Design</vt:lpstr>
      <vt:lpstr>Frameworks and Patterns</vt:lpstr>
      <vt:lpstr>Frameworks and Patterns Framework documentation</vt:lpstr>
      <vt:lpstr>More Basics</vt:lpstr>
      <vt:lpstr>In general, a framework:</vt:lpstr>
      <vt:lpstr>In general, a framework:</vt:lpstr>
      <vt:lpstr>PowerPoint 演示文稿</vt:lpstr>
      <vt:lpstr>PowerPoint 演示文稿</vt:lpstr>
      <vt:lpstr>PowerPoint 演示文稿</vt:lpstr>
      <vt:lpstr>PowerPoint 演示文稿</vt:lpstr>
      <vt:lpstr>PowerPoint 演示文稿</vt:lpstr>
      <vt:lpstr>Additional Points</vt:lpstr>
      <vt:lpstr>Additional Points</vt:lpstr>
      <vt:lpstr>Some Last Thoughts  [2]</vt:lpstr>
      <vt:lpstr>Our example:  The Need for Persistent Objects.</vt:lpstr>
      <vt:lpstr>Storage Mechanisms and Persistent Objects</vt:lpstr>
      <vt:lpstr>Some Last Thoughts = Application</vt:lpstr>
      <vt:lpstr>PowerPoint 演示文稿</vt:lpstr>
      <vt:lpstr>Solution:  Persistency Subsystem (service) from a Persistence Framework.</vt:lpstr>
      <vt:lpstr>Creating an Architecture Using J2EE Technology</vt:lpstr>
      <vt:lpstr>What Is J2EE Technology?</vt:lpstr>
      <vt:lpstr>What Is J2EE Technology?</vt:lpstr>
      <vt:lpstr>What Is J2EE Technology?</vt:lpstr>
      <vt:lpstr>What Is J2EE Technology?</vt:lpstr>
      <vt:lpstr>J2EE Architecture</vt:lpstr>
      <vt:lpstr>J2EE Architecture</vt:lpstr>
      <vt:lpstr>Layers and Tier With J2EE Technology</vt:lpstr>
      <vt:lpstr>Flexibility and J2EE Technology</vt:lpstr>
      <vt:lpstr>Manageability and J2EE Technology</vt:lpstr>
      <vt:lpstr>J2EE and Latency Space</vt:lpstr>
      <vt:lpstr>Vertical Scalability</vt:lpstr>
      <vt:lpstr>Horizontal Scalability</vt:lpstr>
      <vt:lpstr>Extensiblity and J2EE Technology</vt:lpstr>
      <vt:lpstr>Essential Patterns</vt:lpstr>
      <vt:lpstr>Check Your Progress</vt:lpstr>
      <vt:lpstr>Think Beyond</vt:lpstr>
      <vt:lpstr>J2EE Best Practices – Overview</vt:lpstr>
      <vt:lpstr>Experience in Creating Architectures</vt:lpstr>
      <vt:lpstr>J2EE Architecture</vt:lpstr>
      <vt:lpstr>J2EE Best Practices and Guidelines</vt:lpstr>
      <vt:lpstr>Best Practice – Client Tier</vt:lpstr>
      <vt:lpstr>Best Practice –MVCPattern</vt:lpstr>
      <vt:lpstr>Best Practice – Business Objects</vt:lpstr>
      <vt:lpstr>Best Practice – Controllers</vt:lpstr>
      <vt:lpstr>Best Practice – Controllers</vt:lpstr>
      <vt:lpstr>Best Practice – Controllers</vt:lpstr>
      <vt:lpstr>J2EE Best Practices –  Web Tier</vt:lpstr>
      <vt:lpstr>Web Tier</vt:lpstr>
      <vt:lpstr>Applying the MVC Pattern To Web Tier Architecture</vt:lpstr>
      <vt:lpstr>Best Practice –Web Tier Components</vt:lpstr>
      <vt:lpstr>Front Component</vt:lpstr>
      <vt:lpstr>Presentation Component</vt:lpstr>
      <vt:lpstr>Best Practices – JSPs and Servlets</vt:lpstr>
      <vt:lpstr>Best Practices – JSPs and Servlets</vt:lpstr>
      <vt:lpstr>JSP Features</vt:lpstr>
      <vt:lpstr>Localization and Internationalization</vt:lpstr>
      <vt:lpstr>J2EE Best Practices –  EJB Tier</vt:lpstr>
      <vt:lpstr>The EJB Tier</vt:lpstr>
      <vt:lpstr>Guidelines – Using Session Beans</vt:lpstr>
      <vt:lpstr>Guidelines – Using Entity Beans</vt:lpstr>
      <vt:lpstr>Best Practice – Data Access Objects</vt:lpstr>
      <vt:lpstr>Best Practice – Value Objects</vt:lpstr>
      <vt:lpstr>Best Practice – Session Bean Facade</vt:lpstr>
      <vt:lpstr>Master-Detail Modeling</vt:lpstr>
      <vt:lpstr>J2EE Best Practices –  EIS Integration Tier</vt:lpstr>
      <vt:lpstr>EIS Integration Tier</vt:lpstr>
      <vt:lpstr>Integrating an EIS</vt:lpstr>
      <vt:lpstr>EIS Guidelines – Data Access</vt:lpstr>
      <vt:lpstr>EIS Access Objects</vt:lpstr>
      <vt:lpstr>Guidelines – Access Objects</vt:lpstr>
      <vt:lpstr>Guidelines – Access Objects</vt:lpstr>
      <vt:lpstr>Guidelines – Connections</vt:lpstr>
      <vt:lpstr>J2EE Patterns</vt:lpstr>
      <vt:lpstr>Introducing J2EE Patterns</vt:lpstr>
      <vt:lpstr>Defining Patterns</vt:lpstr>
      <vt:lpstr>Defining Idioms</vt:lpstr>
      <vt:lpstr>Using the J2EE Patterns</vt:lpstr>
      <vt:lpstr>Modularity</vt:lpstr>
      <vt:lpstr>Protection and Exposure</vt:lpstr>
      <vt:lpstr>Component Extensibility</vt:lpstr>
      <vt:lpstr>Roles and Responsibilities</vt:lpstr>
      <vt:lpstr>Contracts</vt:lpstr>
      <vt:lpstr>Pluggable Behavior</vt:lpstr>
      <vt:lpstr>Performance</vt:lpstr>
      <vt:lpstr>Performance</vt:lpstr>
    </vt:vector>
  </TitlesOfParts>
  <Company>UNF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Frameworks</dc:title>
  <dc:creator>BROGGIO</dc:creator>
  <cp:lastModifiedBy>acer</cp:lastModifiedBy>
  <cp:revision>53</cp:revision>
  <dcterms:created xsi:type="dcterms:W3CDTF">2003-04-14T15:51:48Z</dcterms:created>
  <dcterms:modified xsi:type="dcterms:W3CDTF">2018-10-09T00:01:04Z</dcterms:modified>
</cp:coreProperties>
</file>