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notesMasterIdLst>
    <p:notesMasterId r:id="rId44"/>
  </p:notesMasterIdLst>
  <p:handoutMasterIdLst>
    <p:handoutMasterId r:id="rId45"/>
  </p:handoutMasterIdLst>
  <p:sldIdLst>
    <p:sldId id="389" r:id="rId2"/>
    <p:sldId id="390" r:id="rId3"/>
    <p:sldId id="335" r:id="rId4"/>
    <p:sldId id="368" r:id="rId5"/>
    <p:sldId id="369" r:id="rId6"/>
    <p:sldId id="370" r:id="rId7"/>
    <p:sldId id="371" r:id="rId8"/>
    <p:sldId id="372" r:id="rId9"/>
    <p:sldId id="373" r:id="rId10"/>
    <p:sldId id="336" r:id="rId11"/>
    <p:sldId id="337" r:id="rId12"/>
    <p:sldId id="339" r:id="rId13"/>
    <p:sldId id="340" r:id="rId14"/>
    <p:sldId id="385" r:id="rId15"/>
    <p:sldId id="349" r:id="rId16"/>
    <p:sldId id="343" r:id="rId17"/>
    <p:sldId id="346" r:id="rId18"/>
    <p:sldId id="387" r:id="rId19"/>
    <p:sldId id="348" r:id="rId20"/>
    <p:sldId id="386" r:id="rId21"/>
    <p:sldId id="388" r:id="rId22"/>
    <p:sldId id="376" r:id="rId23"/>
    <p:sldId id="358" r:id="rId24"/>
    <p:sldId id="342" r:id="rId25"/>
    <p:sldId id="347" r:id="rId26"/>
    <p:sldId id="359" r:id="rId27"/>
    <p:sldId id="374" r:id="rId28"/>
    <p:sldId id="375" r:id="rId29"/>
    <p:sldId id="360" r:id="rId30"/>
    <p:sldId id="361" r:id="rId31"/>
    <p:sldId id="362" r:id="rId32"/>
    <p:sldId id="377" r:id="rId33"/>
    <p:sldId id="378" r:id="rId34"/>
    <p:sldId id="379" r:id="rId35"/>
    <p:sldId id="380" r:id="rId36"/>
    <p:sldId id="381" r:id="rId37"/>
    <p:sldId id="382" r:id="rId38"/>
    <p:sldId id="383" r:id="rId39"/>
    <p:sldId id="363" r:id="rId40"/>
    <p:sldId id="366" r:id="rId41"/>
    <p:sldId id="364" r:id="rId42"/>
    <p:sldId id="365" r:id="rId43"/>
  </p:sldIdLst>
  <p:sldSz cx="12188825" cy="6858000"/>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C2F1"/>
    <a:srgbClr val="FFFFFF"/>
    <a:srgbClr val="000000"/>
    <a:srgbClr val="429A16"/>
    <a:srgbClr val="F8F57B"/>
    <a:srgbClr val="59D01E"/>
    <a:srgbClr val="ACE58F"/>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6220" autoAdjust="0"/>
  </p:normalViewPr>
  <p:slideViewPr>
    <p:cSldViewPr snapToGrid="0">
      <p:cViewPr varScale="1">
        <p:scale>
          <a:sx n="42" d="100"/>
          <a:sy n="42" d="100"/>
        </p:scale>
        <p:origin x="800" y="32"/>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outlineViewPr>
    <p:cViewPr>
      <p:scale>
        <a:sx n="33" d="100"/>
        <a:sy n="33" d="100"/>
      </p:scale>
      <p:origin x="0" y="6060"/>
    </p:cViewPr>
  </p:outlineViewPr>
  <p:notesTextViewPr>
    <p:cViewPr>
      <p:scale>
        <a:sx n="100" d="100"/>
        <a:sy n="100" d="100"/>
      </p:scale>
      <p:origin x="0" y="0"/>
    </p:cViewPr>
  </p:notesTextViewPr>
  <p:sorterViewPr>
    <p:cViewPr>
      <p:scale>
        <a:sx n="50" d="100"/>
        <a:sy n="50" d="100"/>
      </p:scale>
      <p:origin x="0" y="0"/>
    </p:cViewPr>
  </p:sorterViewPr>
  <p:notesViewPr>
    <p:cSldViewPr snapToGrid="0">
      <p:cViewPr varScale="1">
        <p:scale>
          <a:sx n="80" d="100"/>
          <a:sy n="80" d="100"/>
        </p:scale>
        <p:origin x="-31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174D4E-58DA-4E06-855C-B0955F58D71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Segoe UI" pitchFamily="34" charset="0"/>
              </a:defRPr>
            </a:lvl1pPr>
          </a:lstStyle>
          <a:p>
            <a:pPr>
              <a:defRPr/>
            </a:pPr>
            <a:r>
              <a:rPr lang="en-US"/>
              <a:t>TechEd 2011</a:t>
            </a:r>
          </a:p>
        </p:txBody>
      </p:sp>
      <p:sp>
        <p:nvSpPr>
          <p:cNvPr id="3" name="Date Placeholder 2">
            <a:extLst>
              <a:ext uri="{FF2B5EF4-FFF2-40B4-BE49-F238E27FC236}">
                <a16:creationId xmlns:a16="http://schemas.microsoft.com/office/drawing/2014/main" id="{D7B51B36-D32B-4F1B-862F-02DFF554BD89}"/>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Segoe UI" panose="020B0502040204020203" pitchFamily="34" charset="0"/>
              </a:defRPr>
            </a:lvl1pPr>
          </a:lstStyle>
          <a:p>
            <a:pPr>
              <a:defRPr/>
            </a:pPr>
            <a:fld id="{9F6467F5-9F67-4577-9F81-1077C792DCCB}" type="datetimeFigureOut">
              <a:rPr lang="en-US" altLang="zh-CN"/>
              <a:pPr>
                <a:defRPr/>
              </a:pPr>
              <a:t>10/9/2018</a:t>
            </a:fld>
            <a:endParaRPr lang="en-US" altLang="zh-CN"/>
          </a:p>
        </p:txBody>
      </p:sp>
      <p:sp>
        <p:nvSpPr>
          <p:cNvPr id="4" name="Footer Placeholder 3">
            <a:extLst>
              <a:ext uri="{FF2B5EF4-FFF2-40B4-BE49-F238E27FC236}">
                <a16:creationId xmlns:a16="http://schemas.microsoft.com/office/drawing/2014/main" id="{9DFB2B8F-A329-490E-B362-0A15F2D73775}"/>
              </a:ext>
            </a:extLst>
          </p:cNvPr>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UI" pitchFamily="34" charset="0"/>
              </a:defRPr>
            </a:lvl1pPr>
          </a:lstStyle>
          <a:p>
            <a:pPr>
              <a:defRPr/>
            </a:pPr>
            <a:r>
              <a:rPr lang="en-US"/>
              <a:t>© 2011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5" name="Slide Number Placeholder 4">
            <a:extLst>
              <a:ext uri="{FF2B5EF4-FFF2-40B4-BE49-F238E27FC236}">
                <a16:creationId xmlns:a16="http://schemas.microsoft.com/office/drawing/2014/main" id="{9E47EAE8-743C-4D83-BD19-78190AF6E0A1}"/>
              </a:ext>
            </a:extLst>
          </p:cNvPr>
          <p:cNvSpPr>
            <a:spLocks noGrp="1"/>
          </p:cNvSpPr>
          <p:nvPr>
            <p:ph type="sldNum" sz="quarter" idx="3"/>
          </p:nvPr>
        </p:nvSpPr>
        <p:spPr>
          <a:xfrm>
            <a:off x="6248400" y="8685213"/>
            <a:ext cx="6080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Segoe UI" panose="020B0502040204020203" pitchFamily="34" charset="0"/>
              </a:defRPr>
            </a:lvl1pPr>
          </a:lstStyle>
          <a:p>
            <a:pPr>
              <a:defRPr/>
            </a:pPr>
            <a:fld id="{46F3DC2B-45A1-4B62-AF0A-A95F6EA0A53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54CC4B-9752-4550-9588-B9E8A31C3C2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4363" eaLnBrk="1" fontAlgn="auto" hangingPunct="1">
              <a:spcBef>
                <a:spcPts val="0"/>
              </a:spcBef>
              <a:spcAft>
                <a:spcPts val="0"/>
              </a:spcAft>
              <a:defRPr sz="1200">
                <a:latin typeface="Segoe UI" pitchFamily="34" charset="0"/>
              </a:defRPr>
            </a:lvl1pPr>
          </a:lstStyle>
          <a:p>
            <a:pPr>
              <a:defRPr/>
            </a:pPr>
            <a:r>
              <a:rPr lang="en-US"/>
              <a:t>TechEd 2011</a:t>
            </a:r>
          </a:p>
        </p:txBody>
      </p:sp>
      <p:sp>
        <p:nvSpPr>
          <p:cNvPr id="3" name="Date Placeholder 2">
            <a:extLst>
              <a:ext uri="{FF2B5EF4-FFF2-40B4-BE49-F238E27FC236}">
                <a16:creationId xmlns:a16="http://schemas.microsoft.com/office/drawing/2014/main" id="{0F82CBA9-F599-4C57-98E1-6204F536AE2B}"/>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Segoe UI" panose="020B0502040204020203" pitchFamily="34" charset="0"/>
              </a:defRPr>
            </a:lvl1pPr>
          </a:lstStyle>
          <a:p>
            <a:pPr>
              <a:defRPr/>
            </a:pPr>
            <a:fld id="{3278DDE4-DF3A-4F37-8805-D51872D7648F}" type="datetimeFigureOut">
              <a:rPr lang="en-US" altLang="zh-CN"/>
              <a:pPr>
                <a:defRPr/>
              </a:pPr>
              <a:t>10/9/2018</a:t>
            </a:fld>
            <a:endParaRPr lang="en-US" altLang="zh-CN"/>
          </a:p>
        </p:txBody>
      </p:sp>
      <p:sp>
        <p:nvSpPr>
          <p:cNvPr id="4" name="Slide Image Placeholder 3">
            <a:extLst>
              <a:ext uri="{FF2B5EF4-FFF2-40B4-BE49-F238E27FC236}">
                <a16:creationId xmlns:a16="http://schemas.microsoft.com/office/drawing/2014/main" id="{83322DE9-BCB7-4918-B08F-72E82F73D092}"/>
              </a:ext>
            </a:extLst>
          </p:cNvPr>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9F71251-1424-44E2-BBAF-C940ACC80ADF}"/>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DD0B86D8-058B-462F-A474-E78EEC51E3E0}"/>
              </a:ext>
            </a:extLst>
          </p:cNvPr>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defTabSz="914363" eaLnBrk="1" fontAlgn="auto" hangingPunct="1">
              <a:spcBef>
                <a:spcPts val="0"/>
              </a:spcBef>
              <a:spcAft>
                <a:spcPts val="0"/>
              </a:spcAft>
              <a:defRPr sz="500">
                <a:solidFill>
                  <a:srgbClr val="000000"/>
                </a:solidFill>
                <a:latin typeface="Segoe UI" pitchFamily="34" charset="0"/>
              </a:defRPr>
            </a:lvl1pPr>
          </a:lstStyle>
          <a:p>
            <a:pPr>
              <a:defRPr/>
            </a:pPr>
            <a:r>
              <a:rPr lang="en-US"/>
              <a:t>© 2011 Microsoft Corporation. All rights reserved. Microsoft, Windows, Windows Vista and other product names are or may be registered trademarks and/or trademarks in the U.S. and/or other countries.</a:t>
            </a:r>
          </a:p>
          <a:p>
            <a:pPr>
              <a:defRPr/>
            </a:pPr>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7" name="Slide Number Placeholder 6">
            <a:extLst>
              <a:ext uri="{FF2B5EF4-FFF2-40B4-BE49-F238E27FC236}">
                <a16:creationId xmlns:a16="http://schemas.microsoft.com/office/drawing/2014/main" id="{2E5DE574-630A-4CA2-AF56-76C5E75AADED}"/>
              </a:ext>
            </a:extLst>
          </p:cNvPr>
          <p:cNvSpPr>
            <a:spLocks noGrp="1"/>
          </p:cNvSpPr>
          <p:nvPr>
            <p:ph type="sldNum" sz="quarter" idx="5"/>
          </p:nvPr>
        </p:nvSpPr>
        <p:spPr>
          <a:xfrm>
            <a:off x="6172200" y="8685213"/>
            <a:ext cx="684213"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Segoe UI" panose="020B0502040204020203" pitchFamily="34" charset="0"/>
              </a:defRPr>
            </a:lvl1pPr>
          </a:lstStyle>
          <a:p>
            <a:pPr>
              <a:defRPr/>
            </a:pPr>
            <a:fld id="{AC6DC672-FE6A-414E-A80F-5EB37A9C0F5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defTabSz="912813" rtl="0" eaLnBrk="0" fontAlgn="base" hangingPunct="0">
      <a:lnSpc>
        <a:spcPct val="90000"/>
      </a:lnSpc>
      <a:spcBef>
        <a:spcPct val="30000"/>
      </a:spcBef>
      <a:spcAft>
        <a:spcPts val="338"/>
      </a:spcAft>
      <a:defRPr sz="900" kern="1200">
        <a:solidFill>
          <a:schemeClr val="tx1"/>
        </a:solidFill>
        <a:latin typeface="Segoe UI" pitchFamily="34" charset="0"/>
        <a:ea typeface="+mn-ea"/>
        <a:cs typeface="+mn-cs"/>
      </a:defRPr>
    </a:lvl1pPr>
    <a:lvl2pPr marL="212725" indent="-104775"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pitchFamily="34" charset="0"/>
        <a:ea typeface="+mn-ea"/>
        <a:cs typeface="+mn-cs"/>
      </a:defRPr>
    </a:lvl2pPr>
    <a:lvl3pPr marL="327025"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pitchFamily="34" charset="0"/>
        <a:ea typeface="+mn-ea"/>
        <a:cs typeface="+mn-cs"/>
      </a:defRPr>
    </a:lvl3pPr>
    <a:lvl4pPr marL="482600" indent="-14605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pitchFamily="34" charset="0"/>
        <a:ea typeface="+mn-ea"/>
        <a:cs typeface="+mn-cs"/>
      </a:defRPr>
    </a:lvl4pPr>
    <a:lvl5pPr marL="614363" indent="-114300" algn="l" defTabSz="912813" rtl="0" eaLnBrk="0" fontAlgn="base" hangingPunct="0">
      <a:lnSpc>
        <a:spcPct val="90000"/>
      </a:lnSpc>
      <a:spcBef>
        <a:spcPct val="30000"/>
      </a:spcBef>
      <a:spcAft>
        <a:spcPts val="338"/>
      </a:spcAft>
      <a:buFont typeface="Arial" panose="020B0604020202020204"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B8135C01-C32A-476C-80DE-21C470B8395B}"/>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7A18D47D-E24B-48C6-BF7C-F1CD0D82F212}" type="slidenum">
              <a:rPr lang="en-US" altLang="zh-CN" sz="1200">
                <a:latin typeface="Times" panose="02020603050405020304" pitchFamily="18" charset="0"/>
                <a:cs typeface="Arial" panose="020B0604020202020204" pitchFamily="34" charset="0"/>
              </a:rPr>
              <a:pPr algn="r"/>
              <a:t>4</a:t>
            </a:fld>
            <a:endParaRPr lang="en-US" altLang="zh-CN" sz="1200">
              <a:latin typeface="Times" panose="02020603050405020304" pitchFamily="18" charset="0"/>
              <a:cs typeface="Arial" panose="020B0604020202020204" pitchFamily="34" charset="0"/>
            </a:endParaRPr>
          </a:p>
        </p:txBody>
      </p:sp>
      <p:sp>
        <p:nvSpPr>
          <p:cNvPr id="37891" name="Rectangle 2">
            <a:extLst>
              <a:ext uri="{FF2B5EF4-FFF2-40B4-BE49-F238E27FC236}">
                <a16:creationId xmlns:a16="http://schemas.microsoft.com/office/drawing/2014/main" id="{0A6B3A2F-F144-4701-89DF-C2A882D3741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a:extLst>
              <a:ext uri="{FF2B5EF4-FFF2-40B4-BE49-F238E27FC236}">
                <a16:creationId xmlns:a16="http://schemas.microsoft.com/office/drawing/2014/main" id="{E9D3895F-3305-40B7-BF34-DFC37F06DDB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10.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8A618EBA-91F7-4ED2-BC39-E71EF7BA4DC4}"/>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6D22292C-5E96-4B4C-9A1F-6874C8E60A2E}" type="slidenum">
              <a:rPr lang="en-US" altLang="zh-CN" sz="1200">
                <a:latin typeface="Times" panose="02020603050405020304" pitchFamily="18" charset="0"/>
                <a:cs typeface="Arial" panose="020B0604020202020204" pitchFamily="34" charset="0"/>
              </a:rPr>
              <a:pPr algn="r"/>
              <a:t>20</a:t>
            </a:fld>
            <a:endParaRPr lang="en-US" altLang="zh-CN" sz="1200">
              <a:latin typeface="Times" panose="02020603050405020304" pitchFamily="18" charset="0"/>
              <a:cs typeface="Arial" panose="020B0604020202020204" pitchFamily="34" charset="0"/>
            </a:endParaRPr>
          </a:p>
        </p:txBody>
      </p:sp>
      <p:sp>
        <p:nvSpPr>
          <p:cNvPr id="63491" name="Rectangle 2">
            <a:extLst>
              <a:ext uri="{FF2B5EF4-FFF2-40B4-BE49-F238E27FC236}">
                <a16:creationId xmlns:a16="http://schemas.microsoft.com/office/drawing/2014/main" id="{4A7ED480-D7AF-4CE3-AF9A-199EF12DA69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a:extLst>
              <a:ext uri="{FF2B5EF4-FFF2-40B4-BE49-F238E27FC236}">
                <a16:creationId xmlns:a16="http://schemas.microsoft.com/office/drawing/2014/main" id="{C62486F8-5394-4EE5-A973-E56A0FBAC95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p>
        </p:txBody>
      </p:sp>
    </p:spTree>
  </p:cSld>
  <p:clrMapOvr>
    <a:masterClrMapping/>
  </p:clrMapOvr>
</p:notes>
</file>

<file path=ppt/notesSlides/notesSlide1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D9E87087-5ED9-42FA-B895-A7259F8701D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211A46AE-3C2E-472D-A860-C8FF7B20BDA4}" type="slidenum">
              <a:rPr lang="en-US" altLang="zh-CN" sz="1200">
                <a:latin typeface="Times" panose="02020603050405020304" pitchFamily="18" charset="0"/>
                <a:cs typeface="Arial" panose="020B0604020202020204" pitchFamily="34" charset="0"/>
              </a:rPr>
              <a:pPr algn="r"/>
              <a:t>21</a:t>
            </a:fld>
            <a:endParaRPr lang="en-US" altLang="zh-CN" sz="1200">
              <a:latin typeface="Times" panose="02020603050405020304" pitchFamily="18" charset="0"/>
              <a:cs typeface="Arial" panose="020B0604020202020204" pitchFamily="34" charset="0"/>
            </a:endParaRPr>
          </a:p>
        </p:txBody>
      </p:sp>
      <p:sp>
        <p:nvSpPr>
          <p:cNvPr id="65539" name="Rectangle 2">
            <a:extLst>
              <a:ext uri="{FF2B5EF4-FFF2-40B4-BE49-F238E27FC236}">
                <a16:creationId xmlns:a16="http://schemas.microsoft.com/office/drawing/2014/main" id="{39182B80-DB4D-4724-970A-491ED7D2E46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a:extLst>
              <a:ext uri="{FF2B5EF4-FFF2-40B4-BE49-F238E27FC236}">
                <a16:creationId xmlns:a16="http://schemas.microsoft.com/office/drawing/2014/main" id="{31FC5153-02D9-4F57-A1FF-72E3ABC5B21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p>
        </p:txBody>
      </p:sp>
    </p:spTree>
  </p:cSld>
  <p:clrMapOvr>
    <a:masterClrMapping/>
  </p:clrMapOvr>
</p:notes>
</file>

<file path=ppt/notesSlides/notesSlide1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72FECB63-765E-43FA-A8C0-88C70E2D6E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6175617D-A5B5-452A-84F0-8CCDCF88702C}" type="slidenum">
              <a:rPr lang="en-US" altLang="zh-CN" smtClean="0">
                <a:latin typeface="Verdana" panose="020B0604030504040204" pitchFamily="34" charset="0"/>
                <a:ea typeface="ＭＳ Ｐゴシック" panose="020B0600070205080204" pitchFamily="34" charset="-128"/>
              </a:rPr>
              <a:pPr/>
              <a:t>22</a:t>
            </a:fld>
            <a:endParaRPr lang="en-US" altLang="zh-CN">
              <a:latin typeface="Verdana" panose="020B0604030504040204" pitchFamily="34" charset="0"/>
              <a:ea typeface="ＭＳ Ｐゴシック" panose="020B0600070205080204" pitchFamily="34" charset="-128"/>
            </a:endParaRPr>
          </a:p>
        </p:txBody>
      </p:sp>
      <p:sp>
        <p:nvSpPr>
          <p:cNvPr id="67587" name="Rectangle 2">
            <a:extLst>
              <a:ext uri="{FF2B5EF4-FFF2-40B4-BE49-F238E27FC236}">
                <a16:creationId xmlns:a16="http://schemas.microsoft.com/office/drawing/2014/main" id="{90742A67-D842-4C74-A484-28B2C4D759C1}"/>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8" name="Rectangle 3">
            <a:extLst>
              <a:ext uri="{FF2B5EF4-FFF2-40B4-BE49-F238E27FC236}">
                <a16:creationId xmlns:a16="http://schemas.microsoft.com/office/drawing/2014/main" id="{2F331A22-4322-4D1C-9A45-82D04B3734E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latin typeface="Verdana" panose="020B0604030504040204" pitchFamily="34" charset="0"/>
              <a:ea typeface="ＭＳ Ｐゴシック" panose="020B0600070205080204" pitchFamily="34" charset="-128"/>
            </a:endParaRPr>
          </a:p>
        </p:txBody>
      </p:sp>
    </p:spTree>
  </p:cSld>
  <p:clrMapOvr>
    <a:masterClrMapping/>
  </p:clrMapOvr>
</p:notes>
</file>

<file path=ppt/notesSlides/notesSlide1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1597758F-5049-41B5-942A-85152E295C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E2B8289D-9495-4713-93D7-07D3DE1E3F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ZA" altLang="zh-CN"/>
              <a:t>视图了解视图模型, 视图模型知道模型, 但模型不知道视图模型和视图模型不知道视图。</a:t>
            </a:r>
          </a:p>
          <a:p>
            <a:pPr eaLnBrk="1" hangingPunct="1">
              <a:spcBef>
                <a:spcPct val="0"/>
              </a:spcBef>
            </a:pPr>
            <a:endParaRPr lang="en-ZA" altLang="zh-CN"/>
          </a:p>
          <a:p>
            <a:pPr eaLnBrk="1" hangingPunct="1">
              <a:spcBef>
                <a:spcPct val="0"/>
              </a:spcBef>
            </a:pPr>
            <a:r>
              <a:rPr lang="en-ZA" altLang="zh-CN"/>
              <a:t>发送消息/事件以向后通信。</a:t>
            </a:r>
          </a:p>
        </p:txBody>
      </p:sp>
      <p:sp>
        <p:nvSpPr>
          <p:cNvPr id="72708" name="Slide Number Placeholder 3">
            <a:extLst>
              <a:ext uri="{FF2B5EF4-FFF2-40B4-BE49-F238E27FC236}">
                <a16:creationId xmlns:a16="http://schemas.microsoft.com/office/drawing/2014/main" id="{FFFD6DB4-7539-4B6C-9497-18D4D87E53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116E7C27-58EC-46D8-AEBD-CECA460953B7}" type="slidenum">
              <a:rPr lang="en-ZA" altLang="zh-CN" smtClean="0">
                <a:latin typeface="Segoe UI" panose="020B0502040204020203" pitchFamily="34" charset="0"/>
              </a:rPr>
              <a:pPr/>
              <a:t>26</a:t>
            </a:fld>
            <a:endParaRPr lang="en-ZA" altLang="zh-CN">
              <a:latin typeface="Segoe UI" panose="020B0502040204020203" pitchFamily="34" charset="0"/>
            </a:endParaRPr>
          </a:p>
        </p:txBody>
      </p:sp>
    </p:spTree>
  </p:cSld>
  <p:clrMapOvr>
    <a:masterClrMapping/>
  </p:clrMapOvr>
</p:notes>
</file>

<file path=ppt/notesSlides/notesSlide1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CDBA9847-A0E8-4293-8787-F72FF1C9812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46FD95B5-2565-4BF9-BEC8-8A5869E3B05B}" type="slidenum">
              <a:rPr lang="en-US" altLang="zh-CN" smtClean="0">
                <a:latin typeface="Verdana" panose="020B0604030504040204" pitchFamily="34" charset="0"/>
                <a:ea typeface="ＭＳ Ｐゴシック" panose="020B0600070205080204" pitchFamily="34" charset="-128"/>
              </a:rPr>
              <a:pPr/>
              <a:t>27</a:t>
            </a:fld>
            <a:endParaRPr lang="en-US" altLang="zh-CN">
              <a:latin typeface="Verdana" panose="020B0604030504040204" pitchFamily="34" charset="0"/>
              <a:ea typeface="ＭＳ Ｐゴシック" panose="020B0600070205080204" pitchFamily="34" charset="-128"/>
            </a:endParaRPr>
          </a:p>
        </p:txBody>
      </p:sp>
      <p:sp>
        <p:nvSpPr>
          <p:cNvPr id="74755" name="Rectangle 2">
            <a:extLst>
              <a:ext uri="{FF2B5EF4-FFF2-40B4-BE49-F238E27FC236}">
                <a16:creationId xmlns:a16="http://schemas.microsoft.com/office/drawing/2014/main" id="{3E02301A-F435-4CBB-AAC1-BDACB303A2AF}"/>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a:extLst>
              <a:ext uri="{FF2B5EF4-FFF2-40B4-BE49-F238E27FC236}">
                <a16:creationId xmlns:a16="http://schemas.microsoft.com/office/drawing/2014/main" id="{AFCC30ED-A3BB-484C-A212-5E03E21B1B4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latin typeface="Verdana" panose="020B0604030504040204" pitchFamily="34" charset="0"/>
              <a:ea typeface="ＭＳ Ｐゴシック" panose="020B0600070205080204" pitchFamily="34" charset="-128"/>
            </a:endParaRPr>
          </a:p>
        </p:txBody>
      </p:sp>
    </p:spTree>
  </p:cSld>
  <p:clrMapOvr>
    <a:masterClrMapping/>
  </p:clrMapOvr>
</p:notes>
</file>

<file path=ppt/notesSlides/notesSlide1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54E4FBA0-4671-488C-A4C1-BDC4D6A2942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00BD5F42-ADDF-4131-B0FB-8555F4BA55E7}" type="slidenum">
              <a:rPr lang="en-US" altLang="zh-CN" smtClean="0">
                <a:latin typeface="Verdana" panose="020B0604030504040204" pitchFamily="34" charset="0"/>
                <a:ea typeface="ＭＳ Ｐゴシック" panose="020B0600070205080204" pitchFamily="34" charset="-128"/>
              </a:rPr>
              <a:pPr/>
              <a:t>28</a:t>
            </a:fld>
            <a:endParaRPr lang="en-US" altLang="zh-CN">
              <a:latin typeface="Verdana" panose="020B0604030504040204" pitchFamily="34" charset="0"/>
              <a:ea typeface="ＭＳ Ｐゴシック" panose="020B0600070205080204" pitchFamily="34" charset="-128"/>
            </a:endParaRPr>
          </a:p>
        </p:txBody>
      </p:sp>
      <p:sp>
        <p:nvSpPr>
          <p:cNvPr id="76803" name="Rectangle 2">
            <a:extLst>
              <a:ext uri="{FF2B5EF4-FFF2-40B4-BE49-F238E27FC236}">
                <a16:creationId xmlns:a16="http://schemas.microsoft.com/office/drawing/2014/main" id="{5D9CC28E-72A0-4EBF-83C0-B6BF5EBF7F71}"/>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a:extLst>
              <a:ext uri="{FF2B5EF4-FFF2-40B4-BE49-F238E27FC236}">
                <a16:creationId xmlns:a16="http://schemas.microsoft.com/office/drawing/2014/main" id="{E1404F81-B562-4599-A487-029B6837A0D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latin typeface="Verdana" panose="020B0604030504040204" pitchFamily="34" charset="0"/>
              <a:ea typeface="ＭＳ Ｐゴシック" panose="020B0600070205080204" pitchFamily="34" charset="-128"/>
            </a:endParaRPr>
          </a:p>
        </p:txBody>
      </p:sp>
    </p:spTree>
  </p:cSld>
  <p:clrMapOvr>
    <a:masterClrMapping/>
  </p:clrMapOvr>
</p:notes>
</file>

<file path=ppt/notesSlides/notesSlide16.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985DEE01-FC26-44CA-BA06-F90888DD71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72685286-2A99-465A-B9B7-A2D99C470576}" type="slidenum">
              <a:rPr lang="en-US" altLang="zh-CN" smtClean="0">
                <a:latin typeface="Verdana" panose="020B0604030504040204" pitchFamily="34" charset="0"/>
                <a:ea typeface="ＭＳ Ｐゴシック" panose="020B0600070205080204" pitchFamily="34" charset="-128"/>
              </a:rPr>
              <a:pPr/>
              <a:t>32</a:t>
            </a:fld>
            <a:endParaRPr lang="en-US" altLang="zh-CN">
              <a:latin typeface="Verdana" panose="020B0604030504040204" pitchFamily="34" charset="0"/>
              <a:ea typeface="ＭＳ Ｐゴシック" panose="020B0600070205080204" pitchFamily="34" charset="-128"/>
            </a:endParaRPr>
          </a:p>
        </p:txBody>
      </p:sp>
      <p:sp>
        <p:nvSpPr>
          <p:cNvPr id="81923" name="Rectangle 2">
            <a:extLst>
              <a:ext uri="{FF2B5EF4-FFF2-40B4-BE49-F238E27FC236}">
                <a16:creationId xmlns:a16="http://schemas.microsoft.com/office/drawing/2014/main" id="{408D5605-15E8-4EE0-A7C7-BE51D42BE5AE}"/>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a:extLst>
              <a:ext uri="{FF2B5EF4-FFF2-40B4-BE49-F238E27FC236}">
                <a16:creationId xmlns:a16="http://schemas.microsoft.com/office/drawing/2014/main" id="{A3256399-9BFE-4BD0-B125-08EA89EC787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latin typeface="Verdana" panose="020B0604030504040204" pitchFamily="34" charset="0"/>
              <a:ea typeface="ＭＳ Ｐゴシック" panose="020B0600070205080204" pitchFamily="34" charset="-128"/>
            </a:endParaRPr>
          </a:p>
        </p:txBody>
      </p:sp>
    </p:spTree>
  </p:cSld>
  <p:clrMapOvr>
    <a:masterClrMapping/>
  </p:clrMapOvr>
</p:notes>
</file>

<file path=ppt/notesSlides/notesSlide17.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CD028B51-EB68-460D-92E5-C366A9D005D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3E77E928-CEA5-43C2-96CC-D8D9AD00782A}" type="slidenum">
              <a:rPr lang="en-US" altLang="zh-CN" smtClean="0">
                <a:latin typeface="Verdana" panose="020B0604030504040204" pitchFamily="34" charset="0"/>
                <a:ea typeface="ＭＳ Ｐゴシック" panose="020B0600070205080204" pitchFamily="34" charset="-128"/>
              </a:rPr>
              <a:pPr/>
              <a:t>33</a:t>
            </a:fld>
            <a:endParaRPr lang="en-US" altLang="zh-CN">
              <a:latin typeface="Verdana" panose="020B0604030504040204" pitchFamily="34" charset="0"/>
              <a:ea typeface="ＭＳ Ｐゴシック" panose="020B0600070205080204" pitchFamily="34" charset="-128"/>
            </a:endParaRPr>
          </a:p>
        </p:txBody>
      </p:sp>
      <p:sp>
        <p:nvSpPr>
          <p:cNvPr id="83971" name="Rectangle 2">
            <a:extLst>
              <a:ext uri="{FF2B5EF4-FFF2-40B4-BE49-F238E27FC236}">
                <a16:creationId xmlns:a16="http://schemas.microsoft.com/office/drawing/2014/main" id="{B5968DC1-10DD-4528-B81E-750F96A0946E}"/>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a:extLst>
              <a:ext uri="{FF2B5EF4-FFF2-40B4-BE49-F238E27FC236}">
                <a16:creationId xmlns:a16="http://schemas.microsoft.com/office/drawing/2014/main" id="{29C95802-C229-4702-8E40-684112E3300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latin typeface="Verdana" panose="020B0604030504040204" pitchFamily="34" charset="0"/>
              <a:ea typeface="ＭＳ Ｐゴシック" panose="020B0600070205080204" pitchFamily="34" charset="-128"/>
            </a:endParaRPr>
          </a:p>
        </p:txBody>
      </p:sp>
    </p:spTree>
  </p:cSld>
  <p:clrMapOvr>
    <a:masterClrMapping/>
  </p:clrMapOvr>
</p:notes>
</file>

<file path=ppt/notesSlides/notesSlide18.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951280CA-4B1F-4B1C-B9E9-C395D9F0ED4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95306DBB-E4A0-4D38-B664-FFCB34D4E56F}" type="slidenum">
              <a:rPr lang="en-US" altLang="zh-CN" smtClean="0">
                <a:latin typeface="Verdana" panose="020B0604030504040204" pitchFamily="34" charset="0"/>
                <a:ea typeface="ＭＳ Ｐゴシック" panose="020B0600070205080204" pitchFamily="34" charset="-128"/>
              </a:rPr>
              <a:pPr/>
              <a:t>34</a:t>
            </a:fld>
            <a:endParaRPr lang="en-US" altLang="zh-CN">
              <a:latin typeface="Verdana" panose="020B0604030504040204" pitchFamily="34" charset="0"/>
              <a:ea typeface="ＭＳ Ｐゴシック" panose="020B0600070205080204" pitchFamily="34" charset="-128"/>
            </a:endParaRPr>
          </a:p>
        </p:txBody>
      </p:sp>
      <p:sp>
        <p:nvSpPr>
          <p:cNvPr id="86019" name="Rectangle 2">
            <a:extLst>
              <a:ext uri="{FF2B5EF4-FFF2-40B4-BE49-F238E27FC236}">
                <a16:creationId xmlns:a16="http://schemas.microsoft.com/office/drawing/2014/main" id="{F0EDB641-DEB1-49E1-A454-BB357A3B46A7}"/>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a:extLst>
              <a:ext uri="{FF2B5EF4-FFF2-40B4-BE49-F238E27FC236}">
                <a16:creationId xmlns:a16="http://schemas.microsoft.com/office/drawing/2014/main" id="{A8AB5A91-F39D-40F6-A173-B0B7E9643B9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latin typeface="Verdana" panose="020B0604030504040204" pitchFamily="34" charset="0"/>
              <a:ea typeface="ＭＳ Ｐゴシック" panose="020B0600070205080204" pitchFamily="34" charset="-128"/>
            </a:endParaRPr>
          </a:p>
        </p:txBody>
      </p:sp>
    </p:spTree>
  </p:cSld>
  <p:clrMapOvr>
    <a:masterClrMapping/>
  </p:clrMapOvr>
</p:notes>
</file>

<file path=ppt/notesSlides/notesSlide19.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BB8F7E11-A82C-480E-8B42-73F511231BF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3BD5E584-A1C9-480E-A3E6-B2CDF5048D70}" type="slidenum">
              <a:rPr lang="en-US" altLang="zh-CN" smtClean="0">
                <a:latin typeface="Verdana" panose="020B0604030504040204" pitchFamily="34" charset="0"/>
                <a:ea typeface="ＭＳ Ｐゴシック" panose="020B0600070205080204" pitchFamily="34" charset="-128"/>
              </a:rPr>
              <a:pPr/>
              <a:t>35</a:t>
            </a:fld>
            <a:endParaRPr lang="en-US" altLang="zh-CN">
              <a:latin typeface="Verdana" panose="020B0604030504040204" pitchFamily="34" charset="0"/>
              <a:ea typeface="ＭＳ Ｐゴシック" panose="020B0600070205080204" pitchFamily="34" charset="-128"/>
            </a:endParaRPr>
          </a:p>
        </p:txBody>
      </p:sp>
      <p:sp>
        <p:nvSpPr>
          <p:cNvPr id="88067" name="Rectangle 2">
            <a:extLst>
              <a:ext uri="{FF2B5EF4-FFF2-40B4-BE49-F238E27FC236}">
                <a16:creationId xmlns:a16="http://schemas.microsoft.com/office/drawing/2014/main" id="{CB24FF67-7A79-4CE1-ABA0-48CCD21B81CC}"/>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a:extLst>
              <a:ext uri="{FF2B5EF4-FFF2-40B4-BE49-F238E27FC236}">
                <a16:creationId xmlns:a16="http://schemas.microsoft.com/office/drawing/2014/main" id="{0A490CE9-0C50-411C-B78E-6593C6D3990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latin typeface="Verdana" panose="020B060403050404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D1BCDF1B-CB13-47CF-BD28-EC0E3157DFB4}"/>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6FAFED87-1179-4324-B7A7-05CEE91D33A0}" type="slidenum">
              <a:rPr lang="en-US" altLang="zh-CN" sz="1200">
                <a:latin typeface="Times" panose="02020603050405020304" pitchFamily="18" charset="0"/>
                <a:cs typeface="Arial" panose="020B0604020202020204" pitchFamily="34" charset="0"/>
              </a:rPr>
              <a:pPr algn="r"/>
              <a:t>5</a:t>
            </a:fld>
            <a:endParaRPr lang="en-US" altLang="zh-CN" sz="1200">
              <a:latin typeface="Times" panose="02020603050405020304" pitchFamily="18" charset="0"/>
              <a:cs typeface="Arial" panose="020B0604020202020204" pitchFamily="34" charset="0"/>
            </a:endParaRPr>
          </a:p>
        </p:txBody>
      </p:sp>
      <p:sp>
        <p:nvSpPr>
          <p:cNvPr id="39939" name="Rectangle 2">
            <a:extLst>
              <a:ext uri="{FF2B5EF4-FFF2-40B4-BE49-F238E27FC236}">
                <a16:creationId xmlns:a16="http://schemas.microsoft.com/office/drawing/2014/main" id="{4F77C268-9712-47BE-AA43-5D9FDB4ABCF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a:extLst>
              <a:ext uri="{FF2B5EF4-FFF2-40B4-BE49-F238E27FC236}">
                <a16:creationId xmlns:a16="http://schemas.microsoft.com/office/drawing/2014/main" id="{45B6436C-5222-4188-8F22-17EE13A82F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20.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A4200649-0C65-49CD-801B-55273C8C46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ED4D2893-A144-4567-A042-CDFA53F3E8BB}" type="slidenum">
              <a:rPr lang="en-US" altLang="zh-CN" smtClean="0">
                <a:latin typeface="Verdana" panose="020B0604030504040204" pitchFamily="34" charset="0"/>
                <a:ea typeface="ＭＳ Ｐゴシック" panose="020B0600070205080204" pitchFamily="34" charset="-128"/>
              </a:rPr>
              <a:pPr/>
              <a:t>36</a:t>
            </a:fld>
            <a:endParaRPr lang="en-US" altLang="zh-CN">
              <a:latin typeface="Verdana" panose="020B0604030504040204" pitchFamily="34" charset="0"/>
              <a:ea typeface="ＭＳ Ｐゴシック" panose="020B0600070205080204" pitchFamily="34" charset="-128"/>
            </a:endParaRPr>
          </a:p>
        </p:txBody>
      </p:sp>
      <p:sp>
        <p:nvSpPr>
          <p:cNvPr id="90115" name="Rectangle 2">
            <a:extLst>
              <a:ext uri="{FF2B5EF4-FFF2-40B4-BE49-F238E27FC236}">
                <a16:creationId xmlns:a16="http://schemas.microsoft.com/office/drawing/2014/main" id="{6A148D3D-A289-47E5-8BB4-C0C319175450}"/>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a:extLst>
              <a:ext uri="{FF2B5EF4-FFF2-40B4-BE49-F238E27FC236}">
                <a16:creationId xmlns:a16="http://schemas.microsoft.com/office/drawing/2014/main" id="{05C8B2D1-98B1-4A71-9AB8-CDD856F3FE2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latin typeface="Verdana" panose="020B0604030504040204" pitchFamily="34" charset="0"/>
              <a:ea typeface="ＭＳ Ｐゴシック" panose="020B0600070205080204" pitchFamily="34" charset="-128"/>
            </a:endParaRPr>
          </a:p>
        </p:txBody>
      </p:sp>
    </p:spTree>
  </p:cSld>
  <p:clrMapOvr>
    <a:masterClrMapping/>
  </p:clrMapOvr>
</p:notes>
</file>

<file path=ppt/notesSlides/notesSlide21.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880F6E20-1102-45A6-841E-EDF0A8994E4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016A38F6-1045-4AA9-BD7A-77C9116F2282}" type="slidenum">
              <a:rPr lang="en-US" altLang="zh-CN" smtClean="0">
                <a:latin typeface="Verdana" panose="020B0604030504040204" pitchFamily="34" charset="0"/>
                <a:ea typeface="ＭＳ Ｐゴシック" panose="020B0600070205080204" pitchFamily="34" charset="-128"/>
              </a:rPr>
              <a:pPr/>
              <a:t>37</a:t>
            </a:fld>
            <a:endParaRPr lang="en-US" altLang="zh-CN">
              <a:latin typeface="Verdana" panose="020B0604030504040204" pitchFamily="34" charset="0"/>
              <a:ea typeface="ＭＳ Ｐゴシック" panose="020B0600070205080204" pitchFamily="34" charset="-128"/>
            </a:endParaRPr>
          </a:p>
        </p:txBody>
      </p:sp>
      <p:sp>
        <p:nvSpPr>
          <p:cNvPr id="92163" name="Rectangle 2">
            <a:extLst>
              <a:ext uri="{FF2B5EF4-FFF2-40B4-BE49-F238E27FC236}">
                <a16:creationId xmlns:a16="http://schemas.microsoft.com/office/drawing/2014/main" id="{654B4461-9AE5-4204-889F-B7B5031D13F2}"/>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a:extLst>
              <a:ext uri="{FF2B5EF4-FFF2-40B4-BE49-F238E27FC236}">
                <a16:creationId xmlns:a16="http://schemas.microsoft.com/office/drawing/2014/main" id="{9FB83542-0AE1-4FA7-8214-8EF24F3832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latin typeface="Verdana" panose="020B0604030504040204" pitchFamily="34" charset="0"/>
              <a:ea typeface="ＭＳ Ｐゴシック" panose="020B0600070205080204" pitchFamily="34" charset="-128"/>
            </a:endParaRPr>
          </a:p>
        </p:txBody>
      </p:sp>
    </p:spTree>
  </p:cSld>
  <p:clrMapOvr>
    <a:masterClrMapping/>
  </p:clrMapOvr>
</p:notes>
</file>

<file path=ppt/notesSlides/notesSlide22.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F36C1ADF-5816-45A7-8A15-D0CF8D9817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D368E373-0CC8-45CC-AE98-F172CA0139DC}" type="slidenum">
              <a:rPr lang="en-US" altLang="zh-CN" smtClean="0">
                <a:latin typeface="Verdana" panose="020B0604030504040204" pitchFamily="34" charset="0"/>
                <a:ea typeface="ＭＳ Ｐゴシック" panose="020B0600070205080204" pitchFamily="34" charset="-128"/>
              </a:rPr>
              <a:pPr/>
              <a:t>38</a:t>
            </a:fld>
            <a:endParaRPr lang="en-US" altLang="zh-CN">
              <a:latin typeface="Verdana" panose="020B0604030504040204" pitchFamily="34" charset="0"/>
              <a:ea typeface="ＭＳ Ｐゴシック" panose="020B0600070205080204" pitchFamily="34" charset="-128"/>
            </a:endParaRPr>
          </a:p>
        </p:txBody>
      </p:sp>
      <p:sp>
        <p:nvSpPr>
          <p:cNvPr id="94211" name="Rectangle 2">
            <a:extLst>
              <a:ext uri="{FF2B5EF4-FFF2-40B4-BE49-F238E27FC236}">
                <a16:creationId xmlns:a16="http://schemas.microsoft.com/office/drawing/2014/main" id="{9EDB87B4-E76C-4870-8A09-9F2512C41B0C}"/>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a:extLst>
              <a:ext uri="{FF2B5EF4-FFF2-40B4-BE49-F238E27FC236}">
                <a16:creationId xmlns:a16="http://schemas.microsoft.com/office/drawing/2014/main" id="{C9F2B301-9B6E-4595-A590-FB2E4D31E69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latin typeface="Verdana" panose="020B0604030504040204" pitchFamily="34" charset="0"/>
              <a:ea typeface="ＭＳ Ｐゴシック" panose="020B0600070205080204" pitchFamily="34" charset="-128"/>
            </a:endParaRPr>
          </a:p>
        </p:txBody>
      </p:sp>
    </p:spTree>
  </p:cSld>
  <p:clrMapOvr>
    <a:masterClrMapping/>
  </p:clrMapOvr>
</p:notes>
</file>

<file path=ppt/notesSlides/notesSlide2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5F99C877-0A82-42BE-8A95-8703410A8E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a:extLst>
              <a:ext uri="{FF2B5EF4-FFF2-40B4-BE49-F238E27FC236}">
                <a16:creationId xmlns:a16="http://schemas.microsoft.com/office/drawing/2014/main" id="{1408B362-93EC-4342-8F91-0FB9843D6F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ZA" altLang="zh-CN"/>
              <a:t>如果设计者使用的是表达式混合, 他们可以很容易地生成示例数据来使用</a:t>
            </a:r>
          </a:p>
        </p:txBody>
      </p:sp>
      <p:sp>
        <p:nvSpPr>
          <p:cNvPr id="96260" name="Slide Number Placeholder 3">
            <a:extLst>
              <a:ext uri="{FF2B5EF4-FFF2-40B4-BE49-F238E27FC236}">
                <a16:creationId xmlns:a16="http://schemas.microsoft.com/office/drawing/2014/main" id="{88F1BF93-469C-44C9-A930-BCCC3BE8CD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8894E92E-BB8B-4BEF-BD4B-6D911B805A91}" type="slidenum">
              <a:rPr lang="en-ZA" altLang="zh-CN" smtClean="0">
                <a:latin typeface="Segoe UI" panose="020B0502040204020203" pitchFamily="34" charset="0"/>
              </a:rPr>
              <a:pPr/>
              <a:t>39</a:t>
            </a:fld>
            <a:endParaRPr lang="en-ZA" altLang="zh-CN">
              <a:latin typeface="Segoe UI" panose="020B0502040204020203" pitchFamily="34" charset="0"/>
            </a:endParaRPr>
          </a:p>
        </p:txBody>
      </p:sp>
    </p:spTree>
  </p:cSld>
  <p:clrMapOvr>
    <a:masterClrMapping/>
  </p:clrMapOvr>
</p:notes>
</file>

<file path=ppt/notesSlides/notesSlide3.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4379828D-D05B-4BBA-8FBF-E91D8854DDBE}"/>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CC3ABA96-1253-4A82-BD20-F6655B318DA5}" type="slidenum">
              <a:rPr lang="en-US" altLang="zh-CN" sz="1200">
                <a:latin typeface="Times" panose="02020603050405020304" pitchFamily="18" charset="0"/>
                <a:cs typeface="Arial" panose="020B0604020202020204" pitchFamily="34" charset="0"/>
              </a:rPr>
              <a:pPr algn="r"/>
              <a:t>6</a:t>
            </a:fld>
            <a:endParaRPr lang="en-US" altLang="zh-CN" sz="1200">
              <a:latin typeface="Times" panose="02020603050405020304" pitchFamily="18" charset="0"/>
              <a:cs typeface="Arial" panose="020B0604020202020204" pitchFamily="34" charset="0"/>
            </a:endParaRPr>
          </a:p>
        </p:txBody>
      </p:sp>
      <p:sp>
        <p:nvSpPr>
          <p:cNvPr id="41987" name="Rectangle 2">
            <a:extLst>
              <a:ext uri="{FF2B5EF4-FFF2-40B4-BE49-F238E27FC236}">
                <a16:creationId xmlns:a16="http://schemas.microsoft.com/office/drawing/2014/main" id="{491223D4-6630-42BF-809D-8A849F4E0A0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a:extLst>
              <a:ext uri="{FF2B5EF4-FFF2-40B4-BE49-F238E27FC236}">
                <a16:creationId xmlns:a16="http://schemas.microsoft.com/office/drawing/2014/main" id="{0525B0FC-9D38-475B-9B87-3B69D5CB03A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4.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A90CCA0C-CA71-4ED1-8745-DD3AAFC248C3}"/>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A566601F-367A-464F-978E-DAD435E196C3}" type="slidenum">
              <a:rPr lang="en-US" altLang="zh-CN" sz="1200">
                <a:latin typeface="Times" panose="02020603050405020304" pitchFamily="18" charset="0"/>
                <a:cs typeface="Arial" panose="020B0604020202020204" pitchFamily="34" charset="0"/>
              </a:rPr>
              <a:pPr algn="r"/>
              <a:t>7</a:t>
            </a:fld>
            <a:endParaRPr lang="en-US" altLang="zh-CN" sz="1200">
              <a:latin typeface="Times" panose="02020603050405020304" pitchFamily="18" charset="0"/>
              <a:cs typeface="Arial" panose="020B0604020202020204" pitchFamily="34" charset="0"/>
            </a:endParaRPr>
          </a:p>
        </p:txBody>
      </p:sp>
      <p:sp>
        <p:nvSpPr>
          <p:cNvPr id="44035" name="Rectangle 2">
            <a:extLst>
              <a:ext uri="{FF2B5EF4-FFF2-40B4-BE49-F238E27FC236}">
                <a16:creationId xmlns:a16="http://schemas.microsoft.com/office/drawing/2014/main" id="{2E4BE6D5-7C99-48E9-897C-4493950978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a:extLst>
              <a:ext uri="{FF2B5EF4-FFF2-40B4-BE49-F238E27FC236}">
                <a16:creationId xmlns:a16="http://schemas.microsoft.com/office/drawing/2014/main" id="{34EBEB5E-B18B-4D29-B4E1-20352B5AEE2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5.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45421869-CECA-4D09-B45D-0179C025627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0F66523D-6242-40F0-9A69-A9A524B83551}" type="slidenum">
              <a:rPr lang="en-US" altLang="zh-CN" sz="1200">
                <a:latin typeface="Times" panose="02020603050405020304" pitchFamily="18" charset="0"/>
                <a:cs typeface="Arial" panose="020B0604020202020204" pitchFamily="34" charset="0"/>
              </a:rPr>
              <a:pPr algn="r"/>
              <a:t>8</a:t>
            </a:fld>
            <a:endParaRPr lang="en-US" altLang="zh-CN" sz="1200">
              <a:latin typeface="Times" panose="02020603050405020304" pitchFamily="18" charset="0"/>
              <a:cs typeface="Arial" panose="020B0604020202020204" pitchFamily="34" charset="0"/>
            </a:endParaRPr>
          </a:p>
        </p:txBody>
      </p:sp>
      <p:sp>
        <p:nvSpPr>
          <p:cNvPr id="46083" name="Rectangle 2">
            <a:extLst>
              <a:ext uri="{FF2B5EF4-FFF2-40B4-BE49-F238E27FC236}">
                <a16:creationId xmlns:a16="http://schemas.microsoft.com/office/drawing/2014/main" id="{88F1E92C-B7D7-4032-A031-792ED29B19F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a:extLst>
              <a:ext uri="{FF2B5EF4-FFF2-40B4-BE49-F238E27FC236}">
                <a16:creationId xmlns:a16="http://schemas.microsoft.com/office/drawing/2014/main" id="{5B20793A-20CD-4FC4-AC2B-1DA9A3309FE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6.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2DC3F231-9F67-4F4E-BE37-F50CE9231125}"/>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58D2F4F9-CC10-48E6-B5EB-EEF11D1C3CAA}" type="slidenum">
              <a:rPr lang="en-US" altLang="zh-CN" sz="1200">
                <a:latin typeface="Times" panose="02020603050405020304" pitchFamily="18" charset="0"/>
                <a:cs typeface="Arial" panose="020B0604020202020204" pitchFamily="34" charset="0"/>
              </a:rPr>
              <a:pPr algn="r"/>
              <a:t>9</a:t>
            </a:fld>
            <a:endParaRPr lang="en-US" altLang="zh-CN" sz="1200">
              <a:latin typeface="Times" panose="02020603050405020304" pitchFamily="18" charset="0"/>
              <a:cs typeface="Arial" panose="020B0604020202020204" pitchFamily="34" charset="0"/>
            </a:endParaRPr>
          </a:p>
        </p:txBody>
      </p:sp>
      <p:sp>
        <p:nvSpPr>
          <p:cNvPr id="48131" name="Rectangle 2">
            <a:extLst>
              <a:ext uri="{FF2B5EF4-FFF2-40B4-BE49-F238E27FC236}">
                <a16:creationId xmlns:a16="http://schemas.microsoft.com/office/drawing/2014/main" id="{E99CF48F-3775-4C98-8AC1-60416E85F3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a:extLst>
              <a:ext uri="{FF2B5EF4-FFF2-40B4-BE49-F238E27FC236}">
                <a16:creationId xmlns:a16="http://schemas.microsoft.com/office/drawing/2014/main" id="{0F61063F-4323-4E6F-BE5B-AE34C15F015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7.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E897080C-89B3-41E4-8050-86ED7FE58EFA}"/>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E5E28A8D-C71F-4DD0-B893-DE62779DC58B}" type="slidenum">
              <a:rPr lang="en-US" altLang="zh-CN" sz="1200">
                <a:latin typeface="Times" panose="02020603050405020304" pitchFamily="18" charset="0"/>
                <a:cs typeface="Arial" panose="020B0604020202020204" pitchFamily="34" charset="0"/>
              </a:rPr>
              <a:pPr algn="r"/>
              <a:t>14</a:t>
            </a:fld>
            <a:endParaRPr lang="en-US" altLang="zh-CN" sz="1200">
              <a:latin typeface="Times" panose="02020603050405020304" pitchFamily="18" charset="0"/>
              <a:cs typeface="Arial" panose="020B0604020202020204" pitchFamily="34" charset="0"/>
            </a:endParaRPr>
          </a:p>
        </p:txBody>
      </p:sp>
      <p:sp>
        <p:nvSpPr>
          <p:cNvPr id="54275" name="Rectangle 2">
            <a:extLst>
              <a:ext uri="{FF2B5EF4-FFF2-40B4-BE49-F238E27FC236}">
                <a16:creationId xmlns:a16="http://schemas.microsoft.com/office/drawing/2014/main" id="{4B5E23A1-03F2-41B9-8F56-8CAF7EFDB6C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a:extLst>
              <a:ext uri="{FF2B5EF4-FFF2-40B4-BE49-F238E27FC236}">
                <a16:creationId xmlns:a16="http://schemas.microsoft.com/office/drawing/2014/main" id="{C6DB265F-2F9D-4746-AAF5-41903A86F61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p>
        </p:txBody>
      </p:sp>
    </p:spTree>
  </p:cSld>
  <p:clrMapOvr>
    <a:masterClrMapping/>
  </p:clrMapOvr>
</p:notes>
</file>

<file path=ppt/notesSlides/notesSlide8.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2A8F124A-7EBE-47F6-B26E-967AD840B7D5}"/>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r"/>
            <a:fld id="{0BC6300B-95C2-4DD0-85F8-E2B7182EC532}" type="slidenum">
              <a:rPr lang="en-US" altLang="zh-CN" sz="1200">
                <a:latin typeface="Times" panose="02020603050405020304" pitchFamily="18" charset="0"/>
                <a:cs typeface="Arial" panose="020B0604020202020204" pitchFamily="34" charset="0"/>
              </a:rPr>
              <a:pPr algn="r"/>
              <a:t>18</a:t>
            </a:fld>
            <a:endParaRPr lang="en-US" altLang="zh-CN" sz="1200">
              <a:latin typeface="Times" panose="02020603050405020304" pitchFamily="18" charset="0"/>
              <a:cs typeface="Arial" panose="020B0604020202020204" pitchFamily="34" charset="0"/>
            </a:endParaRPr>
          </a:p>
        </p:txBody>
      </p:sp>
      <p:sp>
        <p:nvSpPr>
          <p:cNvPr id="59395" name="Rectangle 2">
            <a:extLst>
              <a:ext uri="{FF2B5EF4-FFF2-40B4-BE49-F238E27FC236}">
                <a16:creationId xmlns:a16="http://schemas.microsoft.com/office/drawing/2014/main" id="{C7E5FEE9-1362-42CB-8058-831E9D45B82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a:extLst>
              <a:ext uri="{FF2B5EF4-FFF2-40B4-BE49-F238E27FC236}">
                <a16:creationId xmlns:a16="http://schemas.microsoft.com/office/drawing/2014/main" id="{45E9BB51-9261-4A60-842B-C8ED81CCEB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a:p>
        </p:txBody>
      </p:sp>
    </p:spTree>
  </p:cSld>
  <p:clrMapOvr>
    <a:masterClrMapping/>
  </p:clrMapOvr>
</p:notes>
</file>

<file path=ppt/notesSlides/notesSlide9.xml><?xml version="1.0" encoding="utf-8"?>
<p:notes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8117740D-8CC3-43E9-BA89-A4AD2DC993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8C610DD8-64DE-4672-92B3-6459F40DDF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61444" name="Slide Number Placeholder 3">
            <a:extLst>
              <a:ext uri="{FF2B5EF4-FFF2-40B4-BE49-F238E27FC236}">
                <a16:creationId xmlns:a16="http://schemas.microsoft.com/office/drawing/2014/main" id="{3BB24B01-23CE-4E85-9BC6-E7D341A992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fld id="{4F2CD6B7-1728-4624-B365-1105FB7D0C6F}" type="slidenum">
              <a:rPr lang="en-US" altLang="zh-CN" smtClean="0">
                <a:latin typeface="Segoe UI" panose="020B0502040204020203" pitchFamily="34" charset="0"/>
              </a:rPr>
              <a:pPr/>
              <a:t>19</a:t>
            </a:fld>
            <a:endParaRPr lang="en-US" altLang="zh-CN">
              <a:latin typeface="Segoe UI" panose="020B0502040204020203"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162" y="2130426"/>
            <a:ext cx="10360501" cy="1470025"/>
          </a:xfrm>
        </p:spPr>
        <p:txBody>
          <a:bodyPr/>
          <a:lstStyle/>
          <a:p>
            <a:r>
              <a:rPr lang="zh-CN" altLang="en-US"/>
              <a:t>单击此处编辑母版标题样式</a:t>
            </a:r>
          </a:p>
        </p:txBody>
      </p:sp>
      <p:sp>
        <p:nvSpPr>
          <p:cNvPr id="3" name="副标题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039" indent="0" algn="ctr">
              <a:buNone/>
              <a:defRPr>
                <a:solidFill>
                  <a:schemeClr val="tx1">
                    <a:tint val="75000"/>
                  </a:schemeClr>
                </a:solidFill>
              </a:defRPr>
            </a:lvl2pPr>
            <a:lvl3pPr marL="914079" indent="0" algn="ctr">
              <a:buNone/>
              <a:defRPr>
                <a:solidFill>
                  <a:schemeClr val="tx1">
                    <a:tint val="75000"/>
                  </a:schemeClr>
                </a:solidFill>
              </a:defRPr>
            </a:lvl3pPr>
            <a:lvl4pPr marL="1371119" indent="0" algn="ctr">
              <a:buNone/>
              <a:defRPr>
                <a:solidFill>
                  <a:schemeClr val="tx1">
                    <a:tint val="75000"/>
                  </a:schemeClr>
                </a:solidFill>
              </a:defRPr>
            </a:lvl4pPr>
            <a:lvl5pPr marL="1828159" indent="0" algn="ctr">
              <a:buNone/>
              <a:defRPr>
                <a:solidFill>
                  <a:schemeClr val="tx1">
                    <a:tint val="75000"/>
                  </a:schemeClr>
                </a:solidFill>
              </a:defRPr>
            </a:lvl5pPr>
            <a:lvl6pPr marL="2285199" indent="0" algn="ctr">
              <a:buNone/>
              <a:defRPr>
                <a:solidFill>
                  <a:schemeClr val="tx1">
                    <a:tint val="75000"/>
                  </a:schemeClr>
                </a:solidFill>
              </a:defRPr>
            </a:lvl6pPr>
            <a:lvl7pPr marL="2742237" indent="0" algn="ctr">
              <a:buNone/>
              <a:defRPr>
                <a:solidFill>
                  <a:schemeClr val="tx1">
                    <a:tint val="75000"/>
                  </a:schemeClr>
                </a:solidFill>
              </a:defRPr>
            </a:lvl7pPr>
            <a:lvl8pPr marL="3199278" indent="0" algn="ctr">
              <a:buNone/>
              <a:defRPr>
                <a:solidFill>
                  <a:schemeClr val="tx1">
                    <a:tint val="75000"/>
                  </a:schemeClr>
                </a:solidFill>
              </a:defRPr>
            </a:lvl8pPr>
            <a:lvl9pPr marL="3656316"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44C360AE-9595-485F-B0C6-E6E455769E83}"/>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17B389E8-709A-4D6B-B32E-0236A94A6CD9}"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2A44DFBC-ABAB-4096-A0FD-D20E85E0696F}"/>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7FB32780-F3DE-4895-91A6-BD7D86E782B1}"/>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2A8DB7CA-8CD2-4E2E-A6C9-245635AC4BB1}" type="slidenum">
              <a:rPr lang="zh-CN" altLang="en-US"/>
              <a:pPr>
                <a:defRPr/>
              </a:pPr>
              <a:t>‹#›</a:t>
            </a:fld>
            <a:endParaRPr lang="zh-CN" altLang="en-US"/>
          </a:p>
        </p:txBody>
      </p:sp>
    </p:spTree>
    <p:extLst>
      <p:ext uri="{BB962C8B-B14F-4D97-AF65-F5344CB8AC3E}">
        <p14:creationId xmlns:p14="http://schemas.microsoft.com/office/powerpoint/2010/main" val="2128891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2DC8CE-79E9-4FD1-91B1-2C218CAF96CA}"/>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91D699B3-F8B5-4715-9C08-1E40AB8EDD26}"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CC243B11-5C52-475A-8F86-485DB6DCF8E5}"/>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E5E22DCE-6366-4B04-AD89-A0D17E8138CB}"/>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D5632416-76EE-4899-A45A-7565735A9D6E}" type="slidenum">
              <a:rPr lang="zh-CN" altLang="en-US"/>
              <a:pPr>
                <a:defRPr/>
              </a:pPr>
              <a:t>‹#›</a:t>
            </a:fld>
            <a:endParaRPr lang="zh-CN" altLang="en-US"/>
          </a:p>
        </p:txBody>
      </p:sp>
    </p:spTree>
    <p:extLst>
      <p:ext uri="{BB962C8B-B14F-4D97-AF65-F5344CB8AC3E}">
        <p14:creationId xmlns:p14="http://schemas.microsoft.com/office/powerpoint/2010/main" val="318074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6898" y="274639"/>
            <a:ext cx="2742486"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441" y="274639"/>
            <a:ext cx="802431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B0D6C50-EE7B-47A4-B17B-8E84B9153AF0}"/>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1CCF3CE8-3A2A-42A7-A9F8-A939E13CB240}"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8F764631-6097-4BF1-BD8C-0E31CE1DCA15}"/>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1CC5AF16-3D9A-4074-A583-81F0F8D9A879}"/>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9241812F-83DA-4920-BDA4-C47684A131E0}" type="slidenum">
              <a:rPr lang="zh-CN" altLang="en-US"/>
              <a:pPr>
                <a:defRPr/>
              </a:pPr>
              <a:t>‹#›</a:t>
            </a:fld>
            <a:endParaRPr lang="zh-CN" altLang="en-US"/>
          </a:p>
        </p:txBody>
      </p:sp>
    </p:spTree>
    <p:extLst>
      <p:ext uri="{BB962C8B-B14F-4D97-AF65-F5344CB8AC3E}">
        <p14:creationId xmlns:p14="http://schemas.microsoft.com/office/powerpoint/2010/main" val="1561376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F1600A1B-9879-4691-830C-98DAC0B55692}"/>
              </a:ext>
            </a:extLst>
          </p:cNvPr>
          <p:cNvSpPr txBox="1">
            <a:spLocks noChangeArrowheads="1"/>
          </p:cNvSpPr>
          <p:nvPr userDrawn="1"/>
        </p:nvSpPr>
        <p:spPr bwMode="auto">
          <a:xfrm>
            <a:off x="3135313" y="6451600"/>
            <a:ext cx="5362575" cy="246063"/>
          </a:xfrm>
          <a:prstGeom prst="rect">
            <a:avLst/>
          </a:prstGeom>
          <a:noFill/>
          <a:ln>
            <a:noFill/>
          </a:ln>
          <a:effectLst/>
          <a:extLst/>
        </p:spPr>
        <p:txBody>
          <a:bodyPr lIns="91407" tIns="45704" rIns="91407" bIns="45704">
            <a:spAutoFit/>
          </a:bodyPr>
          <a:lstStyle/>
          <a:p>
            <a:pPr algn="ctr" eaLnBrk="1" fontAlgn="auto" hangingPunct="1">
              <a:spcBef>
                <a:spcPts val="0"/>
              </a:spcBef>
              <a:spcAft>
                <a:spcPts val="0"/>
              </a:spcAft>
              <a:defRPr/>
            </a:pPr>
            <a:r>
              <a:rPr lang="en-US" altLang="zh-CN" sz="1000">
                <a:solidFill>
                  <a:prstClr val="black"/>
                </a:solidFill>
                <a:latin typeface="Calibri"/>
                <a:cs typeface="Arial" pitchFamily="34" charset="0"/>
              </a:rPr>
              <a:t>Copyright © 2012, Elsevier Inc. All rights reserved.</a:t>
            </a:r>
            <a:endParaRPr lang="en-US" altLang="zh-CN" sz="1000">
              <a:solidFill>
                <a:prstClr val="black"/>
              </a:solidFill>
              <a:effectLst>
                <a:outerShdw blurRad="38100" dist="38100" dir="2700000" algn="tl">
                  <a:srgbClr val="000000"/>
                </a:outerShdw>
              </a:effectLst>
              <a:latin typeface="Calibri"/>
              <a:cs typeface="Arial" pitchFamily="34" charset="0"/>
            </a:endParaRPr>
          </a:p>
        </p:txBody>
      </p:sp>
      <p:sp>
        <p:nvSpPr>
          <p:cNvPr id="3" name="Text Box 11">
            <a:extLst>
              <a:ext uri="{FF2B5EF4-FFF2-40B4-BE49-F238E27FC236}">
                <a16:creationId xmlns:a16="http://schemas.microsoft.com/office/drawing/2014/main" id="{BE423F5A-DCB3-41E8-9622-942F5591DA49}"/>
              </a:ext>
            </a:extLst>
          </p:cNvPr>
          <p:cNvSpPr txBox="1">
            <a:spLocks noChangeArrowheads="1"/>
          </p:cNvSpPr>
          <p:nvPr userDrawn="1"/>
        </p:nvSpPr>
        <p:spPr bwMode="auto">
          <a:xfrm>
            <a:off x="11204575" y="6511925"/>
            <a:ext cx="984250" cy="246063"/>
          </a:xfrm>
          <a:prstGeom prst="rect">
            <a:avLst/>
          </a:prstGeom>
          <a:noFill/>
          <a:ln>
            <a:noFill/>
          </a:ln>
          <a:effectLst/>
          <a:extLst/>
        </p:spPr>
        <p:txBody>
          <a:bodyPr lIns="91407" tIns="45704" rIns="91407" bIns="45704">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t>4 - </a:t>
            </a:r>
            <a:fld id="{DD514D55-ED32-43D9-9D7E-0136EC32003B}" type="slidenum">
              <a:rPr lang="en-US" altLang="zh-CN" sz="1000" smtClean="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rPr>
              <a:pPr eaLnBrk="1" hangingPunct="1">
                <a:spcBef>
                  <a:spcPct val="50000"/>
                </a:spcBef>
                <a:defRPr/>
              </a:pPr>
              <a:t>‹#›</a:t>
            </a:fld>
            <a:endParaRPr lang="en-US" altLang="zh-CN" sz="1000">
              <a:solidFill>
                <a:srgbClr val="000000"/>
              </a:solidFill>
              <a:effectLst>
                <a:outerShdw blurRad="38100" dist="38100" dir="2700000" algn="tl">
                  <a:srgbClr val="C0C0C0"/>
                </a:out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44451932"/>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Date Placeholder 1028">
            <a:extLst>
              <a:ext uri="{FF2B5EF4-FFF2-40B4-BE49-F238E27FC236}">
                <a16:creationId xmlns:a16="http://schemas.microsoft.com/office/drawing/2014/main" id="{DCC4C78F-2CF9-4911-840A-5F7945B7B31B}"/>
              </a:ext>
            </a:extLst>
          </p:cNvPr>
          <p:cNvSpPr>
            <a:spLocks noGrp="1" noChangeArrowheads="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C52FBD12-57ED-4202-8E3A-D1941B131D61}" type="datetime1">
              <a:rPr lang="zh-CN" altLang="en-US"/>
              <a:pPr>
                <a:defRPr/>
              </a:pPr>
              <a:t>2018/10/9</a:t>
            </a:fld>
            <a:endParaRPr lang="zh-CN" altLang="zh-CN"/>
          </a:p>
        </p:txBody>
      </p:sp>
      <p:sp>
        <p:nvSpPr>
          <p:cNvPr id="5" name="Footer Placeholder 1029">
            <a:extLst>
              <a:ext uri="{FF2B5EF4-FFF2-40B4-BE49-F238E27FC236}">
                <a16:creationId xmlns:a16="http://schemas.microsoft.com/office/drawing/2014/main" id="{16412783-73EA-4963-B759-771B174D38C9}"/>
              </a:ext>
            </a:extLst>
          </p:cNvPr>
          <p:cNvSpPr>
            <a:spLocks noGrp="1" noChangeArrowheads="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zh-CN"/>
          </a:p>
        </p:txBody>
      </p:sp>
      <p:sp>
        <p:nvSpPr>
          <p:cNvPr id="6" name="Slide Number Placeholder 704">
            <a:extLst>
              <a:ext uri="{FF2B5EF4-FFF2-40B4-BE49-F238E27FC236}">
                <a16:creationId xmlns:a16="http://schemas.microsoft.com/office/drawing/2014/main" id="{5718A801-4808-4FBB-B9D3-F5E485EDC166}"/>
              </a:ext>
            </a:extLst>
          </p:cNvPr>
          <p:cNvSpPr>
            <a:spLocks noGrp="1" noChangeArrowheads="1"/>
          </p:cNvSpPr>
          <p:nvPr>
            <p:ph type="sldNum" sz="quarter" idx="12"/>
          </p:nvPr>
        </p:nvSpPr>
        <p:spPr/>
        <p:txBody>
          <a:bodyPr/>
          <a:lstStyle>
            <a:lvl1pPr eaLnBrk="0" hangingPunct="0">
              <a:defRPr>
                <a:latin typeface="Calibri" panose="020F0502020204030204" pitchFamily="34" charset="0"/>
              </a:defRPr>
            </a:lvl1pPr>
          </a:lstStyle>
          <a:p>
            <a:pPr>
              <a:defRPr/>
            </a:pPr>
            <a:fld id="{103D0798-A023-4F4F-ABA4-683C99F9A77B}" type="slidenum">
              <a:rPr lang="en-US" altLang="zh-CN"/>
              <a:pPr>
                <a:defRPr/>
              </a:pPr>
              <a:t>‹#›</a:t>
            </a:fld>
            <a:endParaRPr lang="en-US" altLang="zh-CN"/>
          </a:p>
        </p:txBody>
      </p:sp>
      <p:sp>
        <p:nvSpPr>
          <p:cNvPr id="7" name="Slide Number Placeholder 492">
            <a:extLst>
              <a:ext uri="{FF2B5EF4-FFF2-40B4-BE49-F238E27FC236}">
                <a16:creationId xmlns:a16="http://schemas.microsoft.com/office/drawing/2014/main" id="{90D3EC41-2F83-47CA-B6E7-DF1A9658EEBC}"/>
              </a:ext>
            </a:extLst>
          </p:cNvPr>
          <p:cNvSpPr>
            <a:spLocks noGrp="1" noChangeArrowheads="1"/>
          </p:cNvSpPr>
          <p:nvPr>
            <p:ph type="sldNum" sz="quarter" idx="13"/>
          </p:nvPr>
        </p:nvSpPr>
        <p:spPr/>
        <p:txBody>
          <a:bodyPr/>
          <a:lstStyle>
            <a:lvl1pPr eaLnBrk="0" hangingPunct="0">
              <a:defRPr>
                <a:latin typeface="Calibri" panose="020F0502020204030204" pitchFamily="34" charset="0"/>
              </a:defRPr>
            </a:lvl1pPr>
          </a:lstStyle>
          <a:p>
            <a:pPr>
              <a:defRPr/>
            </a:pPr>
            <a:fld id="{34F9F1E3-9432-4266-88C8-4F5BDB7C4CBA}" type="slidenum">
              <a:rPr lang="en-US" altLang="zh-CN"/>
              <a:pPr>
                <a:defRPr/>
              </a:pPr>
              <a:t>‹#›</a:t>
            </a:fld>
            <a:endParaRPr lang="en-US" altLang="zh-CN"/>
          </a:p>
        </p:txBody>
      </p:sp>
    </p:spTree>
    <p:extLst>
      <p:ext uri="{BB962C8B-B14F-4D97-AF65-F5344CB8AC3E}">
        <p14:creationId xmlns:p14="http://schemas.microsoft.com/office/powerpoint/2010/main" val="3631141552"/>
      </p:ext>
    </p:extLst>
  </p:cSld>
  <p:clrMapOvr>
    <a:masterClrMapping/>
  </p:clrMapOvr>
  <p:transition spd="slow" advClick="0" advTm="7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640649"/>
            <a:ext cx="10969943" cy="565045"/>
          </a:xfrm>
        </p:spPr>
        <p:txBody>
          <a:bodyPr/>
          <a:lstStyle/>
          <a:p>
            <a:r>
              <a:rPr lang="en-US"/>
              <a:t>Click to edit Master title style</a:t>
            </a:r>
            <a:endParaRPr lang="en-US" dirty="0"/>
          </a:p>
        </p:txBody>
      </p:sp>
    </p:spTree>
    <p:extLst>
      <p:ext uri="{BB962C8B-B14F-4D97-AF65-F5344CB8AC3E}">
        <p14:creationId xmlns:p14="http://schemas.microsoft.com/office/powerpoint/2010/main" val="3081911199"/>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sp>
        <p:nvSpPr>
          <p:cNvPr id="2" name="Title 1"/>
          <p:cNvSpPr>
            <a:spLocks noGrp="1"/>
          </p:cNvSpPr>
          <p:nvPr>
            <p:ph type="title"/>
          </p:nvPr>
        </p:nvSpPr>
        <p:spPr>
          <a:xfrm>
            <a:off x="609441" y="640649"/>
            <a:ext cx="10969943" cy="565045"/>
          </a:xfrm>
        </p:spPr>
        <p:txBody>
          <a:bodyPr/>
          <a:lstStyle/>
          <a:p>
            <a:r>
              <a:rPr lang="en-US"/>
              <a:t>Click to edit Master title style</a:t>
            </a:r>
            <a:endParaRPr lang="en-US" dirty="0"/>
          </a:p>
        </p:txBody>
      </p:sp>
      <p:sp>
        <p:nvSpPr>
          <p:cNvPr id="6" name="Content Placeholder 5"/>
          <p:cNvSpPr>
            <a:spLocks noGrp="1"/>
          </p:cNvSpPr>
          <p:nvPr>
            <p:ph sz="quarter" idx="12"/>
          </p:nvPr>
        </p:nvSpPr>
        <p:spPr>
          <a:xfrm>
            <a:off x="609441" y="1882708"/>
            <a:ext cx="10969943" cy="4083475"/>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p:cNvSpPr>
            <a:spLocks noGrp="1"/>
          </p:cNvSpPr>
          <p:nvPr>
            <p:ph type="body" sz="quarter" idx="13"/>
          </p:nvPr>
        </p:nvSpPr>
        <p:spPr>
          <a:xfrm>
            <a:off x="609441" y="1225547"/>
            <a:ext cx="10969943"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340971516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racle Logo">
    <p:spTree>
      <p:nvGrpSpPr>
        <p:cNvPr id="1" name=""/>
        <p:cNvGrpSpPr/>
        <p:nvPr/>
      </p:nvGrpSpPr>
      <p:grpSpPr>
        <a:xfrm>
          <a:off x="0" y="0"/>
          <a:ext cx="0" cy="0"/>
          <a:chOff x="0" y="0"/>
          <a:chExt cx="0" cy="0"/>
        </a:xfrm>
      </p:grpSpPr>
      <p:pic>
        <p:nvPicPr>
          <p:cNvPr id="2" name="Picture 23" descr="Java_clr.bmp">
            <a:extLst>
              <a:ext uri="{FF2B5EF4-FFF2-40B4-BE49-F238E27FC236}">
                <a16:creationId xmlns:a16="http://schemas.microsoft.com/office/drawing/2014/main" id="{12B7836B-301E-43D5-9233-65EE265CD9F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76438" y="1624013"/>
            <a:ext cx="7734300"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446974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Subtitle">
    <p:spTree>
      <p:nvGrpSpPr>
        <p:cNvPr id="1" name=""/>
        <p:cNvGrpSpPr/>
        <p:nvPr/>
      </p:nvGrpSpPr>
      <p:grpSpPr>
        <a:xfrm>
          <a:off x="0" y="0"/>
          <a:ext cx="0" cy="0"/>
          <a:chOff x="0" y="0"/>
          <a:chExt cx="0" cy="0"/>
        </a:xfrm>
      </p:grpSpPr>
      <p:sp>
        <p:nvSpPr>
          <p:cNvPr id="5" name="Title 1"/>
          <p:cNvSpPr>
            <a:spLocks noGrp="1"/>
          </p:cNvSpPr>
          <p:nvPr>
            <p:ph type="title"/>
          </p:nvPr>
        </p:nvSpPr>
        <p:spPr>
          <a:xfrm>
            <a:off x="609441" y="640649"/>
            <a:ext cx="10969943" cy="565045"/>
          </a:xfrm>
        </p:spPr>
        <p:txBody>
          <a:bodyPr/>
          <a:lstStyle>
            <a:lvl1pPr>
              <a:defRPr/>
            </a:lvl1pPr>
          </a:lstStyle>
          <a:p>
            <a:r>
              <a:rPr lang="en-US"/>
              <a:t>Click to edit Master title style</a:t>
            </a:r>
            <a:endParaRPr lang="en-US" dirty="0"/>
          </a:p>
        </p:txBody>
      </p:sp>
      <p:sp>
        <p:nvSpPr>
          <p:cNvPr id="8" name="Text Placeholder 4"/>
          <p:cNvSpPr>
            <a:spLocks noGrp="1"/>
          </p:cNvSpPr>
          <p:nvPr>
            <p:ph type="body" sz="quarter" idx="13"/>
          </p:nvPr>
        </p:nvSpPr>
        <p:spPr>
          <a:xfrm>
            <a:off x="609441" y="1225547"/>
            <a:ext cx="10969943"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55122553"/>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logo without Image">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2EEF4322-9108-411C-82F8-A3F85E99CB28}"/>
              </a:ext>
            </a:extLst>
          </p:cNvPr>
          <p:cNvSpPr/>
          <p:nvPr userDrawn="1"/>
        </p:nvSpPr>
        <p:spPr>
          <a:xfrm>
            <a:off x="0" y="-33338"/>
            <a:ext cx="12188825" cy="6891338"/>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3">
            <a:extLst>
              <a:ext uri="{FF2B5EF4-FFF2-40B4-BE49-F238E27FC236}">
                <a16:creationId xmlns:a16="http://schemas.microsoft.com/office/drawing/2014/main" id="{FD056B8D-3D37-48DE-BC3B-63D36B9A7057}"/>
              </a:ext>
            </a:extLst>
          </p:cNvPr>
          <p:cNvSpPr/>
          <p:nvPr userDrawn="1"/>
        </p:nvSpPr>
        <p:spPr>
          <a:xfrm>
            <a:off x="0" y="-33338"/>
            <a:ext cx="12188825" cy="5543551"/>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8" name="Rectangle 17">
            <a:extLst>
              <a:ext uri="{FF2B5EF4-FFF2-40B4-BE49-F238E27FC236}">
                <a16:creationId xmlns:a16="http://schemas.microsoft.com/office/drawing/2014/main" id="{86F0BE32-0D64-4060-A947-C58AD889511B}"/>
              </a:ext>
            </a:extLst>
          </p:cNvPr>
          <p:cNvSpPr/>
          <p:nvPr userDrawn="1"/>
        </p:nvSpPr>
        <p:spPr>
          <a:xfrm>
            <a:off x="7923213" y="-33338"/>
            <a:ext cx="4265612" cy="5543551"/>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pic>
        <p:nvPicPr>
          <p:cNvPr id="9" name="Picture 25" descr="O_signature_wht_rgb.png">
            <a:extLst>
              <a:ext uri="{FF2B5EF4-FFF2-40B4-BE49-F238E27FC236}">
                <a16:creationId xmlns:a16="http://schemas.microsoft.com/office/drawing/2014/main" id="{EA42CF2A-FA23-4A86-834A-CB97E2CAB2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42913"/>
            <a:ext cx="1782762"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4"/>
          </p:nvPr>
        </p:nvSpPr>
        <p:spPr>
          <a:xfrm>
            <a:off x="7922736" y="-33863"/>
            <a:ext cx="4266089" cy="5543551"/>
          </a:xfrm>
          <a:effectLst>
            <a:innerShdw blurRad="63500" dist="50800" dir="10800000">
              <a:prstClr val="black">
                <a:alpha val="50000"/>
              </a:prstClr>
            </a:innerShdw>
          </a:effectLst>
        </p:spPr>
        <p:txBody>
          <a:bodyPr rtlCol="0" anchor="ctr" anchorCtr="1">
            <a:noAutofit/>
          </a:bodyPr>
          <a:lstStyle>
            <a:lvl1pPr>
              <a:buFontTx/>
              <a:buNone/>
              <a:defRPr lang="en-US" baseline="0">
                <a:solidFill>
                  <a:schemeClr val="bg1"/>
                </a:solidFill>
              </a:defRPr>
            </a:lvl1pPr>
          </a:lstStyle>
          <a:p>
            <a:pPr lvl="0"/>
            <a:r>
              <a:rPr lang="en-US" noProof="0"/>
              <a:t>Click icon to add picture</a:t>
            </a:r>
            <a:endParaRPr lang="en-US" noProof="0" dirty="0"/>
          </a:p>
        </p:txBody>
      </p:sp>
      <p:sp>
        <p:nvSpPr>
          <p:cNvPr id="17" name="Title 1"/>
          <p:cNvSpPr>
            <a:spLocks noGrp="1"/>
          </p:cNvSpPr>
          <p:nvPr>
            <p:ph type="title"/>
          </p:nvPr>
        </p:nvSpPr>
        <p:spPr>
          <a:xfrm>
            <a:off x="601823" y="2738122"/>
            <a:ext cx="6181033" cy="1013779"/>
          </a:xfrm>
        </p:spPr>
        <p:txBody>
          <a:bodyPr/>
          <a:lstStyle>
            <a:lvl1pPr>
              <a:defRPr sz="2800">
                <a:solidFill>
                  <a:schemeClr val="bg1"/>
                </a:solidFill>
              </a:defRPr>
            </a:lvl1pPr>
          </a:lstStyle>
          <a:p>
            <a:r>
              <a:rPr lang="en-US"/>
              <a:t>Click to edit Master title style</a:t>
            </a:r>
            <a:endParaRPr lang="en-US" dirty="0"/>
          </a:p>
        </p:txBody>
      </p:sp>
      <p:sp>
        <p:nvSpPr>
          <p:cNvPr id="5" name="Text Placeholder 4"/>
          <p:cNvSpPr>
            <a:spLocks noGrp="1"/>
          </p:cNvSpPr>
          <p:nvPr>
            <p:ph type="body" sz="quarter" idx="13"/>
          </p:nvPr>
        </p:nvSpPr>
        <p:spPr>
          <a:xfrm>
            <a:off x="600977" y="3885702"/>
            <a:ext cx="6181033" cy="1397499"/>
          </a:xfrm>
        </p:spPr>
        <p:txBody>
          <a:bodyPr/>
          <a:lstStyle>
            <a:lvl1pPr marL="0" marR="0" indent="0" algn="l" defTabSz="228519"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89802735"/>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ection Divider">
    <p:spTree>
      <p:nvGrpSpPr>
        <p:cNvPr id="1" name=""/>
        <p:cNvGrpSpPr/>
        <p:nvPr/>
      </p:nvGrpSpPr>
      <p:grpSpPr>
        <a:xfrm>
          <a:off x="0" y="0"/>
          <a:ext cx="0" cy="0"/>
          <a:chOff x="0" y="0"/>
          <a:chExt cx="0" cy="0"/>
        </a:xfrm>
      </p:grpSpPr>
      <p:sp>
        <p:nvSpPr>
          <p:cNvPr id="4" name="Rectangle 12">
            <a:extLst>
              <a:ext uri="{FF2B5EF4-FFF2-40B4-BE49-F238E27FC236}">
                <a16:creationId xmlns:a16="http://schemas.microsoft.com/office/drawing/2014/main" id="{337C14FB-9A6C-4506-AF74-341B4C557597}"/>
              </a:ext>
            </a:extLst>
          </p:cNvPr>
          <p:cNvSpPr/>
          <p:nvPr userDrawn="1"/>
        </p:nvSpPr>
        <p:spPr>
          <a:xfrm>
            <a:off x="11326813" y="0"/>
            <a:ext cx="862012" cy="6175375"/>
          </a:xfrm>
          <a:prstGeom prst="rect">
            <a:avLst/>
          </a:prstGeom>
          <a:gradFill flip="none" rotWithShape="1">
            <a:gsLst>
              <a:gs pos="0">
                <a:srgbClr val="B3B3B3"/>
              </a:gs>
              <a:gs pos="100000">
                <a:srgbClr val="F3F3F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5" name="Rectangle 13">
            <a:extLst>
              <a:ext uri="{FF2B5EF4-FFF2-40B4-BE49-F238E27FC236}">
                <a16:creationId xmlns:a16="http://schemas.microsoft.com/office/drawing/2014/main" id="{615F5E36-6488-462B-B21C-86C1886BC25D}"/>
              </a:ext>
            </a:extLst>
          </p:cNvPr>
          <p:cNvSpPr/>
          <p:nvPr userDrawn="1"/>
        </p:nvSpPr>
        <p:spPr>
          <a:xfrm>
            <a:off x="7923213" y="-3175"/>
            <a:ext cx="427037" cy="6175375"/>
          </a:xfrm>
          <a:prstGeom prst="rect">
            <a:avLst/>
          </a:prstGeom>
          <a:gradFill flip="none" rotWithShape="1">
            <a:gsLst>
              <a:gs pos="10000">
                <a:srgbClr val="FFFFFF"/>
              </a:gs>
              <a:gs pos="80000">
                <a:srgbClr val="B3B3B3"/>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6" name="Rectangle 17">
            <a:extLst>
              <a:ext uri="{FF2B5EF4-FFF2-40B4-BE49-F238E27FC236}">
                <a16:creationId xmlns:a16="http://schemas.microsoft.com/office/drawing/2014/main" id="{BFE8198D-E5E2-492D-B6D4-17E99ADC3426}"/>
              </a:ext>
            </a:extLst>
          </p:cNvPr>
          <p:cNvSpPr/>
          <p:nvPr userDrawn="1"/>
        </p:nvSpPr>
        <p:spPr>
          <a:xfrm>
            <a:off x="8350250" y="-3175"/>
            <a:ext cx="2976563" cy="6175375"/>
          </a:xfrm>
          <a:prstGeom prst="rect">
            <a:avLst/>
          </a:prstGeom>
          <a:gradFill flip="none" rotWithShape="1">
            <a:gsLst>
              <a:gs pos="0">
                <a:srgbClr val="B3B3B3"/>
              </a:gs>
              <a:gs pos="100000">
                <a:srgbClr val="F3F3F3"/>
              </a:gs>
            </a:gsLst>
            <a:lin ang="16200000" scaled="0"/>
            <a:tileRect/>
          </a:gradFill>
          <a:ln>
            <a:noFill/>
          </a:ln>
          <a:effectLst>
            <a:outerShdw blurRad="152400" dist="635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9">
            <a:extLst>
              <a:ext uri="{FF2B5EF4-FFF2-40B4-BE49-F238E27FC236}">
                <a16:creationId xmlns:a16="http://schemas.microsoft.com/office/drawing/2014/main" id="{6DB1FCF0-C21E-49CF-B09E-D8AA98C20F43}"/>
              </a:ext>
            </a:extLst>
          </p:cNvPr>
          <p:cNvSpPr/>
          <p:nvPr userDrawn="1"/>
        </p:nvSpPr>
        <p:spPr>
          <a:xfrm>
            <a:off x="8350250" y="-3175"/>
            <a:ext cx="2976563" cy="6175375"/>
          </a:xfrm>
          <a:prstGeom prst="rect">
            <a:avLst/>
          </a:prstGeom>
          <a:gradFill flip="none" rotWithShape="1">
            <a:gsLst>
              <a:gs pos="0">
                <a:srgbClr val="B3B3B3"/>
              </a:gs>
              <a:gs pos="100000">
                <a:srgbClr val="F3F3F3"/>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8" name="Rectangle 20">
            <a:extLst>
              <a:ext uri="{FF2B5EF4-FFF2-40B4-BE49-F238E27FC236}">
                <a16:creationId xmlns:a16="http://schemas.microsoft.com/office/drawing/2014/main" id="{B0A9A9C5-33F2-4FD8-8CEB-E05AE4E350CB}"/>
              </a:ext>
            </a:extLst>
          </p:cNvPr>
          <p:cNvSpPr/>
          <p:nvPr userDrawn="1"/>
        </p:nvSpPr>
        <p:spPr>
          <a:xfrm>
            <a:off x="6862763" y="6175375"/>
            <a:ext cx="5326062" cy="6826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grpSp>
        <p:nvGrpSpPr>
          <p:cNvPr id="9" name="Group 27">
            <a:extLst>
              <a:ext uri="{FF2B5EF4-FFF2-40B4-BE49-F238E27FC236}">
                <a16:creationId xmlns:a16="http://schemas.microsoft.com/office/drawing/2014/main" id="{8122C54D-35D8-4081-903E-BDFC4ABABF19}"/>
              </a:ext>
            </a:extLst>
          </p:cNvPr>
          <p:cNvGrpSpPr>
            <a:grpSpLocks noChangeAspect="1"/>
          </p:cNvGrpSpPr>
          <p:nvPr userDrawn="1"/>
        </p:nvGrpSpPr>
        <p:grpSpPr bwMode="auto">
          <a:xfrm>
            <a:off x="9018588" y="6194425"/>
            <a:ext cx="2717800" cy="609600"/>
            <a:chOff x="6446993" y="4546600"/>
            <a:chExt cx="2374390" cy="532552"/>
          </a:xfrm>
        </p:grpSpPr>
        <p:pic>
          <p:nvPicPr>
            <p:cNvPr id="12" name="Picture 27" descr="O_signature_clr_rgb">
              <a:extLst>
                <a:ext uri="{FF2B5EF4-FFF2-40B4-BE49-F238E27FC236}">
                  <a16:creationId xmlns:a16="http://schemas.microsoft.com/office/drawing/2014/main" id="{52CCB9B9-7F20-47BC-94A0-FF65C0CFE30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48770" y="4749944"/>
              <a:ext cx="1072613" cy="329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descr="Java_clr_hori.bmp">
              <a:extLst>
                <a:ext uri="{FF2B5EF4-FFF2-40B4-BE49-F238E27FC236}">
                  <a16:creationId xmlns:a16="http://schemas.microsoft.com/office/drawing/2014/main" id="{139DAB89-4D5C-41C8-A3D9-1CBC5E5D90CC}"/>
                </a:ext>
              </a:extLst>
            </p:cNvPr>
            <p:cNvPicPr>
              <a:picLocks noChangeAspect="1"/>
            </p:cNvPicPr>
            <p:nvPr userDrawn="1"/>
          </p:nvPicPr>
          <p:blipFill>
            <a:blip r:embed="rId3">
              <a:extLst>
                <a:ext uri="{28A0092B-C50C-407E-A947-70E740481C1C}">
                  <a14:useLocalDpi xmlns:a14="http://schemas.microsoft.com/office/drawing/2010/main" val="0"/>
                </a:ext>
              </a:extLst>
            </a:blip>
            <a:srcRect t="14159" b="15044"/>
            <a:stretch>
              <a:fillRect/>
            </a:stretch>
          </p:blipFill>
          <p:spPr bwMode="auto">
            <a:xfrm>
              <a:off x="6446993" y="4546600"/>
              <a:ext cx="110473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title"/>
          </p:nvPr>
        </p:nvSpPr>
        <p:spPr>
          <a:xfrm>
            <a:off x="607331" y="1565197"/>
            <a:ext cx="6705969" cy="1467631"/>
          </a:xfrm>
        </p:spPr>
        <p:txBody>
          <a:bodyPr anchor="t"/>
          <a:lstStyle>
            <a:lvl1pPr algn="l" defTabSz="914079" rtl="0" eaLnBrk="1" latinLnBrk="0" hangingPunct="1">
              <a:lnSpc>
                <a:spcPct val="90000"/>
              </a:lnSpc>
              <a:spcBef>
                <a:spcPct val="0"/>
              </a:spcBef>
              <a:buNone/>
              <a:defRPr lang="en-US" sz="2800" b="1" kern="1200" dirty="0">
                <a:ln w="0">
                  <a:noFill/>
                </a:ln>
                <a:solidFill>
                  <a:schemeClr val="tx2"/>
                </a:solidFill>
                <a:effectLst/>
                <a:latin typeface="Arial" pitchFamily="34" charset="0"/>
                <a:ea typeface="+mj-ea"/>
                <a:cs typeface="Arial" pitchFamily="34" charset="0"/>
              </a:defRPr>
            </a:lvl1pPr>
          </a:lstStyle>
          <a:p>
            <a:r>
              <a:rPr lang="en-US"/>
              <a:t>Click to edit Master title style</a:t>
            </a:r>
            <a:endParaRPr lang="en-US" dirty="0"/>
          </a:p>
        </p:txBody>
      </p:sp>
      <p:sp>
        <p:nvSpPr>
          <p:cNvPr id="10" name="Picture Placeholder 11"/>
          <p:cNvSpPr>
            <a:spLocks noGrp="1"/>
          </p:cNvSpPr>
          <p:nvPr>
            <p:ph type="pic" sz="quarter" idx="12"/>
          </p:nvPr>
        </p:nvSpPr>
        <p:spPr>
          <a:xfrm>
            <a:off x="8342011" y="0"/>
            <a:ext cx="2986262" cy="6172200"/>
          </a:xfrm>
          <a:ln>
            <a:noFill/>
          </a:ln>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183758606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7248" y="-27384"/>
            <a:ext cx="10462437" cy="1143000"/>
          </a:xfrm>
        </p:spPr>
        <p:txBody>
          <a:bodyPr/>
          <a:lstStyle>
            <a:lvl1pPr algn="l">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34C842F-3FF2-4E46-BC84-A4BC2296EBD5}"/>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46E6705C-3B7A-464C-8358-A3EF5B55A95E}"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E4DBA487-0B2A-4B16-9588-4E4906C59A1E}"/>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E2984BD8-8F5D-4588-9A76-DBE04D1A03F3}"/>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F374602B-52B9-47D6-9F29-1F8BCF673EEF}" type="slidenum">
              <a:rPr lang="zh-CN" altLang="en-US"/>
              <a:pPr>
                <a:defRPr/>
              </a:pPr>
              <a:t>‹#›</a:t>
            </a:fld>
            <a:endParaRPr lang="zh-CN" altLang="en-US"/>
          </a:p>
        </p:txBody>
      </p:sp>
    </p:spTree>
    <p:extLst>
      <p:ext uri="{BB962C8B-B14F-4D97-AF65-F5344CB8AC3E}">
        <p14:creationId xmlns:p14="http://schemas.microsoft.com/office/powerpoint/2010/main" val="1385194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3" name="Rectangle 12">
            <a:extLst>
              <a:ext uri="{FF2B5EF4-FFF2-40B4-BE49-F238E27FC236}">
                <a16:creationId xmlns:a16="http://schemas.microsoft.com/office/drawing/2014/main" id="{1DD740FF-4FAC-4321-BDEC-F5C56DA610CA}"/>
              </a:ext>
            </a:extLst>
          </p:cNvPr>
          <p:cNvSpPr/>
          <p:nvPr userDrawn="1"/>
        </p:nvSpPr>
        <p:spPr>
          <a:xfrm>
            <a:off x="0" y="1546225"/>
            <a:ext cx="12188825" cy="3962400"/>
          </a:xfrm>
          <a:prstGeom prst="rect">
            <a:avLst/>
          </a:prstGeom>
          <a:gradFill>
            <a:gsLst>
              <a:gs pos="100000">
                <a:srgbClr val="BFBFBF"/>
              </a:gs>
              <a:gs pos="0">
                <a:srgbClr val="595959"/>
              </a:gs>
            </a:gsLst>
            <a:lin ang="16200000" scaled="0"/>
          </a:gradFill>
          <a:ln>
            <a:noFill/>
          </a:ln>
          <a:effectLst>
            <a:outerShdw blurRad="152400" dist="63500" dir="54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pic>
        <p:nvPicPr>
          <p:cNvPr id="4" name="Picture 23" descr="Java_blk_rgb.png">
            <a:extLst>
              <a:ext uri="{FF2B5EF4-FFF2-40B4-BE49-F238E27FC236}">
                <a16:creationId xmlns:a16="http://schemas.microsoft.com/office/drawing/2014/main" id="{ED5F91AE-EF5F-4A78-9F6E-679D371A411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994525" y="2700338"/>
            <a:ext cx="4762500"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9"/>
          <p:cNvSpPr>
            <a:spLocks noGrp="1"/>
          </p:cNvSpPr>
          <p:nvPr>
            <p:ph type="body" sz="quarter" idx="11"/>
          </p:nvPr>
        </p:nvSpPr>
        <p:spPr>
          <a:xfrm>
            <a:off x="609441" y="2114998"/>
            <a:ext cx="6428376" cy="3213359"/>
          </a:xfrm>
        </p:spPr>
        <p:txBody>
          <a:bodyPr>
            <a:noAutofit/>
          </a:bodyPr>
          <a:lstStyle>
            <a:lvl1pPr marL="0" marR="0" indent="0" algn="l" defTabSz="228519"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gradFill>
                  <a:gsLst>
                    <a:gs pos="0">
                      <a:schemeClr val="bg1"/>
                    </a:gs>
                    <a:gs pos="100000">
                      <a:schemeClr val="bg1">
                        <a:lumMod val="90000"/>
                      </a:schemeClr>
                    </a:gs>
                  </a:gsLst>
                  <a:lin ang="5400000" scaled="0"/>
                </a:gradFill>
              </a:defRPr>
            </a:lvl1pPr>
          </a:lstStyle>
          <a:p>
            <a:pPr lvl="0"/>
            <a:r>
              <a:rPr lang="en-US"/>
              <a:t>Click to edit Master text styles</a:t>
            </a:r>
          </a:p>
        </p:txBody>
      </p:sp>
    </p:spTree>
    <p:extLst>
      <p:ext uri="{BB962C8B-B14F-4D97-AF65-F5344CB8AC3E}">
        <p14:creationId xmlns:p14="http://schemas.microsoft.com/office/powerpoint/2010/main" val="1448039574"/>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nouncement Key Features">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6457FDA9-C407-4D66-86F9-FC2D710DDB47}"/>
              </a:ext>
            </a:extLst>
          </p:cNvPr>
          <p:cNvSpPr/>
          <p:nvPr userDrawn="1"/>
        </p:nvSpPr>
        <p:spPr>
          <a:xfrm>
            <a:off x="3992563" y="1546225"/>
            <a:ext cx="8196262" cy="3962400"/>
          </a:xfrm>
          <a:prstGeom prst="rect">
            <a:avLst/>
          </a:prstGeom>
          <a:gradFill>
            <a:gsLst>
              <a:gs pos="100000">
                <a:srgbClr val="BFBFBF"/>
              </a:gs>
              <a:gs pos="0">
                <a:srgbClr val="595959"/>
              </a:gs>
            </a:gsLst>
            <a:lin ang="16200000" scaled="0"/>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10" name="Text Placeholder 9"/>
          <p:cNvSpPr>
            <a:spLocks noGrp="1"/>
          </p:cNvSpPr>
          <p:nvPr>
            <p:ph type="body" sz="quarter" idx="11"/>
          </p:nvPr>
        </p:nvSpPr>
        <p:spPr>
          <a:xfrm>
            <a:off x="4590572" y="1907042"/>
            <a:ext cx="7158107" cy="3364876"/>
          </a:xfrm>
        </p:spPr>
        <p:txBody>
          <a:bodyPr/>
          <a:lstStyle>
            <a:lvl1pPr marL="0" indent="0">
              <a:buNone/>
              <a:defRPr sz="2400" b="0" cap="all" baseline="0">
                <a:solidFill>
                  <a:schemeClr val="bg1"/>
                </a:solidFill>
              </a:defRPr>
            </a:lvl1pPr>
          </a:lstStyle>
          <a:p>
            <a:pPr lvl="0"/>
            <a:r>
              <a:rPr lang="en-US"/>
              <a:t>Click to edit Master text styles</a:t>
            </a:r>
          </a:p>
        </p:txBody>
      </p:sp>
      <p:sp>
        <p:nvSpPr>
          <p:cNvPr id="8" name="Title 1"/>
          <p:cNvSpPr>
            <a:spLocks noGrp="1"/>
          </p:cNvSpPr>
          <p:nvPr>
            <p:ph type="title"/>
          </p:nvPr>
        </p:nvSpPr>
        <p:spPr>
          <a:xfrm>
            <a:off x="609441" y="640649"/>
            <a:ext cx="10969943" cy="565045"/>
          </a:xfrm>
        </p:spPr>
        <p:txBody>
          <a:bodyPr/>
          <a:lstStyle>
            <a:lvl1pPr>
              <a:defRPr/>
            </a:lvl1pPr>
          </a:lstStyle>
          <a:p>
            <a:r>
              <a:rPr lang="en-US"/>
              <a:t>Click to edit Master title style</a:t>
            </a:r>
            <a:endParaRPr lang="en-US" dirty="0"/>
          </a:p>
        </p:txBody>
      </p:sp>
      <p:sp>
        <p:nvSpPr>
          <p:cNvPr id="6" name="Picture Placeholder 11"/>
          <p:cNvSpPr>
            <a:spLocks noGrp="1"/>
          </p:cNvSpPr>
          <p:nvPr>
            <p:ph type="pic" sz="quarter" idx="13"/>
          </p:nvPr>
        </p:nvSpPr>
        <p:spPr>
          <a:xfrm>
            <a:off x="8466" y="1546581"/>
            <a:ext cx="3924802" cy="3962400"/>
          </a:xfrm>
          <a:ln>
            <a:noFill/>
          </a:ln>
          <a:effectLst>
            <a:reflection stA="30000" endPos="4000" dir="5400000" sy="-100000" algn="bl" rotWithShape="0"/>
          </a:effectLst>
        </p:spPr>
        <p:txBody>
          <a:bodyPr rtlCol="0" anchor="ctr">
            <a:noAutofit/>
          </a:bodyPr>
          <a:lstStyle>
            <a:lvl1pPr marL="0" indent="0" algn="ctr">
              <a:buNone/>
              <a:defRPr>
                <a:ln>
                  <a:noFill/>
                </a:ln>
                <a:solidFill>
                  <a:schemeClr val="tx2"/>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251849610"/>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83268DFA-7208-4C17-8C19-076D4FB7B1D4}"/>
              </a:ext>
            </a:extLst>
          </p:cNvPr>
          <p:cNvSpPr/>
          <p:nvPr userDrawn="1"/>
        </p:nvSpPr>
        <p:spPr>
          <a:xfrm>
            <a:off x="0" y="2278063"/>
            <a:ext cx="5332413" cy="3225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7" name="Rectangle 13">
            <a:extLst>
              <a:ext uri="{FF2B5EF4-FFF2-40B4-BE49-F238E27FC236}">
                <a16:creationId xmlns:a16="http://schemas.microsoft.com/office/drawing/2014/main" id="{3FF307BB-D60A-4E33-A357-963FECD4EDAB}"/>
              </a:ext>
            </a:extLst>
          </p:cNvPr>
          <p:cNvSpPr/>
          <p:nvPr userDrawn="1"/>
        </p:nvSpPr>
        <p:spPr bwMode="auto">
          <a:xfrm>
            <a:off x="1588" y="1541463"/>
            <a:ext cx="5330825" cy="736600"/>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42" tIns="46022" rIns="92042" bIns="46022" anchor="ctr"/>
          <a:lstStyle>
            <a:lvl1pPr marL="119063" indent="-11906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4000" b="1">
              <a:solidFill>
                <a:srgbClr val="FFFFFF"/>
              </a:solidFill>
              <a:ea typeface="ＭＳ Ｐゴシック" panose="020B0600070205080204" pitchFamily="34" charset="-128"/>
              <a:cs typeface="Arial" panose="020B0604020202020204" pitchFamily="34" charset="0"/>
            </a:endParaRPr>
          </a:p>
        </p:txBody>
      </p:sp>
      <p:sp>
        <p:nvSpPr>
          <p:cNvPr id="26" name="Picture Placeholder 25"/>
          <p:cNvSpPr>
            <a:spLocks noGrp="1"/>
          </p:cNvSpPr>
          <p:nvPr>
            <p:ph type="pic" sz="quarter" idx="15"/>
          </p:nvPr>
        </p:nvSpPr>
        <p:spPr>
          <a:xfrm>
            <a:off x="5377758" y="1542197"/>
            <a:ext cx="6811068" cy="3962400"/>
          </a:xfrm>
          <a:effectLst>
            <a:reflection blurRad="63500" stA="50000" endPos="7000" dir="5400000" sy="-100000" algn="bl" rotWithShape="0"/>
          </a:effectLst>
        </p:spPr>
        <p:txBody>
          <a:bodyPr rtlCol="0" anchor="ctr" anchorCtr="1">
            <a:noAutofit/>
          </a:bodyPr>
          <a:lstStyle>
            <a:lvl1pPr marL="0" indent="0" algn="ctr">
              <a:buNone/>
              <a:defRPr/>
            </a:lvl1pPr>
          </a:lstStyle>
          <a:p>
            <a:pPr lvl="0"/>
            <a:r>
              <a:rPr lang="en-US" noProof="0"/>
              <a:t>Click icon to add picture</a:t>
            </a:r>
            <a:endParaRPr lang="en-US" noProof="0" dirty="0"/>
          </a:p>
        </p:txBody>
      </p:sp>
      <p:sp>
        <p:nvSpPr>
          <p:cNvPr id="23" name="Text Placeholder 22"/>
          <p:cNvSpPr>
            <a:spLocks noGrp="1"/>
          </p:cNvSpPr>
          <p:nvPr>
            <p:ph type="body" sz="quarter" idx="13"/>
          </p:nvPr>
        </p:nvSpPr>
        <p:spPr>
          <a:xfrm>
            <a:off x="541721" y="2479525"/>
            <a:ext cx="4174673" cy="2849880"/>
          </a:xfrm>
        </p:spPr>
        <p:txBody>
          <a:bodyPr>
            <a:normAutofit/>
          </a:bodyPr>
          <a:lstStyle>
            <a:lvl1pPr>
              <a:defRPr sz="1600"/>
            </a:lvl1pPr>
          </a:lstStyle>
          <a:p>
            <a:pPr lvl="0"/>
            <a:r>
              <a:rPr lang="en-US"/>
              <a:t>Click to edit Master text styles</a:t>
            </a:r>
          </a:p>
        </p:txBody>
      </p:sp>
      <p:sp>
        <p:nvSpPr>
          <p:cNvPr id="24" name="Text Placeholder 22"/>
          <p:cNvSpPr>
            <a:spLocks noGrp="1"/>
          </p:cNvSpPr>
          <p:nvPr>
            <p:ph type="body" sz="quarter" idx="14"/>
          </p:nvPr>
        </p:nvSpPr>
        <p:spPr>
          <a:xfrm>
            <a:off x="609443" y="1551498"/>
            <a:ext cx="4548239" cy="725801"/>
          </a:xfrm>
          <a:noFill/>
        </p:spPr>
        <p:txBody>
          <a:bodyPr anchor="ctr">
            <a:noAutofit/>
          </a:bodyPr>
          <a:lstStyle>
            <a:lvl1pPr marL="0" indent="0">
              <a:buNone/>
              <a:defRPr sz="2000" b="1" cap="none" baseline="0">
                <a:solidFill>
                  <a:schemeClr val="bg1"/>
                </a:solidFill>
              </a:defRPr>
            </a:lvl1pPr>
          </a:lstStyle>
          <a:p>
            <a:pPr lvl="0"/>
            <a:r>
              <a:rPr lang="en-US"/>
              <a:t>Click to edit Master text styles</a:t>
            </a:r>
          </a:p>
        </p:txBody>
      </p:sp>
      <p:sp>
        <p:nvSpPr>
          <p:cNvPr id="11" name="Title 1"/>
          <p:cNvSpPr>
            <a:spLocks noGrp="1"/>
          </p:cNvSpPr>
          <p:nvPr>
            <p:ph type="title"/>
          </p:nvPr>
        </p:nvSpPr>
        <p:spPr>
          <a:xfrm>
            <a:off x="609440" y="640649"/>
            <a:ext cx="11127947"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134918278"/>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184979A8-3891-4D6D-A85F-532BC13385B5}"/>
              </a:ext>
            </a:extLst>
          </p:cNvPr>
          <p:cNvSpPr/>
          <p:nvPr userDrawn="1"/>
        </p:nvSpPr>
        <p:spPr>
          <a:xfrm>
            <a:off x="0" y="1546225"/>
            <a:ext cx="12188825" cy="3962400"/>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7" tIns="45704" rIns="91407" bIns="4570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zh-CN" altLang="zh-CN">
              <a:solidFill>
                <a:srgbClr val="FFFFFF"/>
              </a:solidFill>
            </a:endParaRPr>
          </a:p>
        </p:txBody>
      </p:sp>
      <p:sp>
        <p:nvSpPr>
          <p:cNvPr id="11" name="Text Placeholder 9"/>
          <p:cNvSpPr>
            <a:spLocks noGrp="1"/>
          </p:cNvSpPr>
          <p:nvPr>
            <p:ph type="body" sz="quarter" idx="11"/>
          </p:nvPr>
        </p:nvSpPr>
        <p:spPr>
          <a:xfrm>
            <a:off x="600985" y="1896543"/>
            <a:ext cx="10154530" cy="1806223"/>
          </a:xfrm>
        </p:spPr>
        <p:txBody>
          <a:bodyPr>
            <a:normAutofit/>
          </a:bodyPr>
          <a:lstStyle>
            <a:lvl1pPr marL="114261" indent="-114261">
              <a:lnSpc>
                <a:spcPct val="90000"/>
              </a:lnSpc>
              <a:spcBef>
                <a:spcPts val="0"/>
              </a:spcBef>
              <a:spcAft>
                <a:spcPts val="1800"/>
              </a:spcAft>
              <a:buNone/>
              <a:defRPr sz="2400" b="0" cap="none" baseline="0">
                <a:solidFill>
                  <a:schemeClr val="bg1"/>
                </a:solidFill>
              </a:defRPr>
            </a:lvl1pPr>
          </a:lstStyle>
          <a:p>
            <a:pPr lvl="0"/>
            <a:r>
              <a:rPr lang="en-US"/>
              <a:t>Click to edit Master text styles</a:t>
            </a:r>
          </a:p>
        </p:txBody>
      </p:sp>
      <p:sp>
        <p:nvSpPr>
          <p:cNvPr id="17" name="Text Placeholder 22"/>
          <p:cNvSpPr>
            <a:spLocks noGrp="1"/>
          </p:cNvSpPr>
          <p:nvPr>
            <p:ph type="body" sz="quarter" idx="16"/>
          </p:nvPr>
        </p:nvSpPr>
        <p:spPr>
          <a:xfrm>
            <a:off x="736417" y="3793073"/>
            <a:ext cx="5324145" cy="591937"/>
          </a:xfrm>
          <a:noFill/>
        </p:spPr>
        <p:txBody>
          <a:bodyPr anchor="b">
            <a:normAutofit/>
          </a:bodyPr>
          <a:lstStyle>
            <a:lvl1pPr marL="0" indent="0">
              <a:lnSpc>
                <a:spcPct val="90000"/>
              </a:lnSpc>
              <a:spcBef>
                <a:spcPts val="0"/>
              </a:spcBef>
              <a:spcAft>
                <a:spcPts val="1800"/>
              </a:spcAft>
              <a:buFont typeface="Arial" pitchFamily="34" charset="0"/>
              <a:buNone/>
              <a:defRPr lang="en-US" sz="2000" b="1"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
        <p:nvSpPr>
          <p:cNvPr id="8" name="Text Placeholder 22"/>
          <p:cNvSpPr>
            <a:spLocks noGrp="1"/>
          </p:cNvSpPr>
          <p:nvPr>
            <p:ph type="body" sz="quarter" idx="17"/>
          </p:nvPr>
        </p:nvSpPr>
        <p:spPr>
          <a:xfrm>
            <a:off x="736417" y="4458168"/>
            <a:ext cx="5324145" cy="937931"/>
          </a:xfrm>
          <a:noFill/>
        </p:spPr>
        <p:txBody>
          <a:bodyPr>
            <a:normAutofit/>
          </a:bodyPr>
          <a:lstStyle>
            <a:lvl1pPr marL="0" indent="0">
              <a:lnSpc>
                <a:spcPct val="90000"/>
              </a:lnSpc>
              <a:spcBef>
                <a:spcPts val="0"/>
              </a:spcBef>
              <a:spcAft>
                <a:spcPts val="1800"/>
              </a:spcAft>
              <a:buFont typeface="Arial" pitchFamily="34" charset="0"/>
              <a:buNone/>
              <a:defRPr lang="en-US" sz="1600" b="0" kern="1200" cap="none" baseline="0" dirty="0" smtClean="0">
                <a:gradFill>
                  <a:gsLst>
                    <a:gs pos="0">
                      <a:schemeClr val="bg1"/>
                    </a:gs>
                    <a:gs pos="100000">
                      <a:schemeClr val="bg1">
                        <a:lumMod val="90000"/>
                      </a:schemeClr>
                    </a:gs>
                  </a:gsLst>
                  <a:lin ang="5400000" scaled="0"/>
                </a:gradFill>
                <a:latin typeface="Arial" pitchFamily="34" charset="0"/>
                <a:ea typeface="+mn-ea"/>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54577509"/>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5" name="Rectangle 26">
            <a:extLst>
              <a:ext uri="{FF2B5EF4-FFF2-40B4-BE49-F238E27FC236}">
                <a16:creationId xmlns:a16="http://schemas.microsoft.com/office/drawing/2014/main" id="{20D746F6-B465-466D-BF1A-9B579B7BD578}"/>
              </a:ext>
            </a:extLst>
          </p:cNvPr>
          <p:cNvSpPr>
            <a:spLocks noChangeArrowheads="1"/>
          </p:cNvSpPr>
          <p:nvPr userDrawn="1"/>
        </p:nvSpPr>
        <p:spPr bwMode="auto">
          <a:xfrm flipH="1">
            <a:off x="4227513" y="1490663"/>
            <a:ext cx="36512" cy="4206875"/>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69" tIns="17134" rIns="34269" bIns="17134"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zh-CN" altLang="zh-CN">
              <a:solidFill>
                <a:prstClr val="black"/>
              </a:solidFill>
            </a:endParaRPr>
          </a:p>
        </p:txBody>
      </p:sp>
      <p:sp>
        <p:nvSpPr>
          <p:cNvPr id="12" name="Text Placeholder 22"/>
          <p:cNvSpPr>
            <a:spLocks noGrp="1"/>
          </p:cNvSpPr>
          <p:nvPr>
            <p:ph type="body" sz="quarter" idx="16"/>
          </p:nvPr>
        </p:nvSpPr>
        <p:spPr>
          <a:xfrm>
            <a:off x="609444" y="2023876"/>
            <a:ext cx="3475636" cy="3318248"/>
          </a:xfrm>
          <a:noFill/>
        </p:spPr>
        <p:txBody>
          <a:bodyPr anchor="ctr">
            <a:noAutofit/>
          </a:bodyPr>
          <a:lstStyle>
            <a:lvl1pPr marL="0" indent="0">
              <a:lnSpc>
                <a:spcPct val="90000"/>
              </a:lnSpc>
              <a:spcBef>
                <a:spcPts val="0"/>
              </a:spcBef>
              <a:spcAft>
                <a:spcPts val="1800"/>
              </a:spcAft>
              <a:buFont typeface="Arial" pitchFamily="34" charset="0"/>
              <a:buNone/>
              <a:defRPr sz="1800" b="0" cap="none" baseline="0">
                <a:solidFill>
                  <a:schemeClr val="tx1">
                    <a:lumMod val="65000"/>
                    <a:lumOff val="35000"/>
                  </a:schemeClr>
                </a:solidFill>
              </a:defRPr>
            </a:lvl1pPr>
          </a:lstStyle>
          <a:p>
            <a:pPr lvl="0"/>
            <a:r>
              <a:rPr lang="en-US"/>
              <a:t>Click to edit Master text styles</a:t>
            </a:r>
          </a:p>
        </p:txBody>
      </p:sp>
      <p:sp>
        <p:nvSpPr>
          <p:cNvPr id="3" name="Chart Placeholder 2"/>
          <p:cNvSpPr>
            <a:spLocks noGrp="1"/>
          </p:cNvSpPr>
          <p:nvPr>
            <p:ph type="chart" sz="quarter" idx="17"/>
          </p:nvPr>
        </p:nvSpPr>
        <p:spPr>
          <a:xfrm>
            <a:off x="4642759" y="1498600"/>
            <a:ext cx="6980262" cy="4379384"/>
          </a:xfrm>
        </p:spPr>
        <p:txBody>
          <a:bodyPr rtlCol="0" anchor="ctr" anchorCtr="1">
            <a:noAutofit/>
          </a:bodyPr>
          <a:lstStyle>
            <a:lvl1pPr marL="60304" indent="0" algn="ctr">
              <a:buNone/>
              <a:defRPr/>
            </a:lvl1pPr>
          </a:lstStyle>
          <a:p>
            <a:pPr lvl="0"/>
            <a:r>
              <a:rPr lang="en-US" noProof="0"/>
              <a:t>Click icon to add chart</a:t>
            </a:r>
            <a:endParaRPr lang="en-US" noProof="0" dirty="0"/>
          </a:p>
        </p:txBody>
      </p:sp>
      <p:sp>
        <p:nvSpPr>
          <p:cNvPr id="9" name="Title 1"/>
          <p:cNvSpPr>
            <a:spLocks noGrp="1"/>
          </p:cNvSpPr>
          <p:nvPr>
            <p:ph type="title"/>
          </p:nvPr>
        </p:nvSpPr>
        <p:spPr>
          <a:xfrm>
            <a:off x="609441" y="640649"/>
            <a:ext cx="10969943"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4183443751"/>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mplate Instruction,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602454"/>
            <a:ext cx="10969943" cy="3906519"/>
          </a:xfrm>
        </p:spPr>
        <p:txBody>
          <a:bodyPr>
            <a:noAutofit/>
          </a:bodyPr>
          <a:lstStyle>
            <a:lvl1pPr>
              <a:buClr>
                <a:schemeClr val="accent1"/>
              </a:buClr>
              <a:defRPr sz="1400"/>
            </a:lvl1pPr>
            <a:lvl2pPr>
              <a:buClr>
                <a:schemeClr val="accent1"/>
              </a:buClr>
              <a:defRPr sz="1100"/>
            </a:lvl2pPr>
            <a:lvl3pPr>
              <a:buClr>
                <a:schemeClr val="accent1"/>
              </a:buClr>
              <a:defRPr sz="1100"/>
            </a:lvl3pPr>
            <a:lvl4pPr>
              <a:buClr>
                <a:schemeClr val="accent1"/>
              </a:buClr>
              <a:defRPr sz="1100"/>
            </a:lvl4pPr>
            <a:lvl5pPr>
              <a:buClr>
                <a:schemeClr val="accent1"/>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609441" y="640649"/>
            <a:ext cx="10969943" cy="565045"/>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2034335705"/>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mplate Instruction subhead, do not us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884687"/>
            <a:ext cx="10969943" cy="3906519"/>
          </a:xfrm>
        </p:spPr>
        <p:txBody>
          <a:bodyPr>
            <a:noAutofit/>
          </a:bodyPr>
          <a:lstStyle>
            <a:lvl1pPr>
              <a:buClr>
                <a:schemeClr val="accent1"/>
              </a:buClr>
              <a:defRPr sz="1400"/>
            </a:lvl1pPr>
            <a:lvl2pPr>
              <a:buClr>
                <a:schemeClr val="accent1"/>
              </a:buClr>
              <a:defRPr sz="1100"/>
            </a:lvl2pPr>
            <a:lvl3pPr>
              <a:buClr>
                <a:schemeClr val="accent1"/>
              </a:buClr>
              <a:defRPr sz="1100"/>
            </a:lvl3pPr>
            <a:lvl4pPr>
              <a:buClr>
                <a:schemeClr val="accent1"/>
              </a:buClr>
              <a:defRPr sz="1100"/>
            </a:lvl4pPr>
            <a:lvl5pPr>
              <a:buClr>
                <a:schemeClr val="accent1"/>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609441" y="640649"/>
            <a:ext cx="10969943" cy="565045"/>
          </a:xfrm>
        </p:spPr>
        <p:txBody>
          <a:bodyPr/>
          <a:lstStyle>
            <a:lvl1pPr>
              <a:defRPr/>
            </a:lvl1pPr>
          </a:lstStyle>
          <a:p>
            <a:r>
              <a:rPr lang="en-US"/>
              <a:t>Click to edit Master title style</a:t>
            </a:r>
            <a:endParaRPr lang="en-US" dirty="0"/>
          </a:p>
        </p:txBody>
      </p:sp>
      <p:sp>
        <p:nvSpPr>
          <p:cNvPr id="11" name="Text Placeholder 4"/>
          <p:cNvSpPr>
            <a:spLocks noGrp="1"/>
          </p:cNvSpPr>
          <p:nvPr>
            <p:ph type="body" sz="quarter" idx="13"/>
          </p:nvPr>
        </p:nvSpPr>
        <p:spPr>
          <a:xfrm>
            <a:off x="609441" y="1225547"/>
            <a:ext cx="10969943" cy="406400"/>
          </a:xfrm>
        </p:spPr>
        <p:txBody>
          <a:bodyPr>
            <a:noAutofit/>
          </a:bodyPr>
          <a:lstStyle>
            <a:lvl1pPr marL="0" indent="0">
              <a:spcAft>
                <a:spcPts val="0"/>
              </a:spcAft>
              <a:buFontTx/>
              <a:buNone/>
              <a:defRPr sz="2000">
                <a:solidFill>
                  <a:schemeClr val="accent1"/>
                </a:solidFill>
              </a:defRPr>
            </a:lvl1pPr>
            <a:lvl2pPr marL="457039" indent="0">
              <a:buFontTx/>
              <a:buNone/>
              <a:defRPr/>
            </a:lvl2pPr>
            <a:lvl3pPr marL="914079" indent="0">
              <a:buFontTx/>
              <a:buNone/>
              <a:defRPr/>
            </a:lvl3pPr>
            <a:lvl4pPr marL="1371119" indent="0">
              <a:buFontTx/>
              <a:buNone/>
              <a:defRPr/>
            </a:lvl4pPr>
            <a:lvl5pPr marL="1828159" indent="0">
              <a:buFontTx/>
              <a:buNone/>
              <a:defRPr/>
            </a:lvl5pPr>
          </a:lstStyle>
          <a:p>
            <a:pPr lvl="0"/>
            <a:r>
              <a:rPr lang="en-US"/>
              <a:t>Click to edit Master text styles</a:t>
            </a:r>
          </a:p>
        </p:txBody>
      </p:sp>
    </p:spTree>
    <p:extLst>
      <p:ext uri="{BB962C8B-B14F-4D97-AF65-F5344CB8AC3E}">
        <p14:creationId xmlns:p14="http://schemas.microsoft.com/office/powerpoint/2010/main" val="3264677648"/>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45637" y="-334963"/>
            <a:ext cx="8936356" cy="1095376"/>
          </a:xfrm>
        </p:spPr>
        <p:txBody>
          <a:bodyPr/>
          <a:lstStyle/>
          <a:p>
            <a:r>
              <a:rPr lang="zh-CN" altLang="en-US"/>
              <a:t>单击此处编辑母版标题样式</a:t>
            </a:r>
          </a:p>
        </p:txBody>
      </p:sp>
      <p:sp>
        <p:nvSpPr>
          <p:cNvPr id="3" name="文本占位符 2"/>
          <p:cNvSpPr>
            <a:spLocks noGrp="1"/>
          </p:cNvSpPr>
          <p:nvPr>
            <p:ph type="body" sz="half" idx="1"/>
          </p:nvPr>
        </p:nvSpPr>
        <p:spPr>
          <a:xfrm>
            <a:off x="1218887" y="2209804"/>
            <a:ext cx="5228922"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650952" y="2209804"/>
            <a:ext cx="5231037" cy="3732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54653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20CA2E07-E0C3-43C8-BB28-7696D2CE44B5}"/>
              </a:ext>
            </a:extLst>
          </p:cNvPr>
          <p:cNvSpPr>
            <a:spLocks noGrp="1"/>
          </p:cNvSpPr>
          <p:nvPr>
            <p:ph type="ftr" sz="quarter" idx="10"/>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endParaRPr/>
          </a:p>
        </p:txBody>
      </p:sp>
      <p:sp>
        <p:nvSpPr>
          <p:cNvPr id="3" name="Holder 5">
            <a:extLst>
              <a:ext uri="{FF2B5EF4-FFF2-40B4-BE49-F238E27FC236}">
                <a16:creationId xmlns:a16="http://schemas.microsoft.com/office/drawing/2014/main" id="{0D56B0E0-F6BB-4532-A15E-EACA07B41DA1}"/>
              </a:ext>
            </a:extLst>
          </p:cNvPr>
          <p:cNvSpPr>
            <a:spLocks noGrp="1"/>
          </p:cNvSpPr>
          <p:nvPr>
            <p:ph type="dt" sz="half" idx="11"/>
          </p:nvPr>
        </p:nvSpPr>
        <p:spPr/>
        <p:txBody>
          <a:bodyPr/>
          <a:lstStyle>
            <a:lvl1pPr eaLnBrk="0" hangingPunct="0">
              <a:defRPr>
                <a:solidFill>
                  <a:prstClr val="black">
                    <a:tint val="75000"/>
                  </a:prstClr>
                </a:solidFill>
                <a:latin typeface="Calibri" pitchFamily="34" charset="0"/>
                <a:ea typeface="宋体" pitchFamily="2" charset="-122"/>
                <a:cs typeface="+mn-cs"/>
              </a:defRPr>
            </a:lvl1pPr>
          </a:lstStyle>
          <a:p>
            <a:pPr>
              <a:defRPr/>
            </a:pPr>
            <a:fld id="{041C1995-91BE-43D3-839F-626B35BB2FD3}" type="datetime1">
              <a:rPr lang="zh-CN" altLang="en-US"/>
              <a:pPr>
                <a:defRPr/>
              </a:pPr>
              <a:t>2018/10/9</a:t>
            </a:fld>
            <a:endParaRPr lang="en-US"/>
          </a:p>
        </p:txBody>
      </p:sp>
      <p:sp>
        <p:nvSpPr>
          <p:cNvPr id="4" name="Holder 6">
            <a:extLst>
              <a:ext uri="{FF2B5EF4-FFF2-40B4-BE49-F238E27FC236}">
                <a16:creationId xmlns:a16="http://schemas.microsoft.com/office/drawing/2014/main" id="{82EC5FFD-DF66-4F83-964B-C8822EFED214}"/>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6E858EA1-8E07-4F5A-B90B-C26C98D1A878}" type="slidenum">
              <a:rPr lang="zh-CN" altLang="zh-CN"/>
              <a:pPr>
                <a:defRPr/>
              </a:pPr>
              <a:t>‹#›</a:t>
            </a:fld>
            <a:endParaRPr lang="zh-CN" altLang="zh-CN"/>
          </a:p>
        </p:txBody>
      </p:sp>
    </p:spTree>
    <p:extLst>
      <p:ext uri="{BB962C8B-B14F-4D97-AF65-F5344CB8AC3E}">
        <p14:creationId xmlns:p14="http://schemas.microsoft.com/office/powerpoint/2010/main" val="22307172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384837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833" y="4406904"/>
            <a:ext cx="1036050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039" indent="0">
              <a:buNone/>
              <a:defRPr sz="1800">
                <a:solidFill>
                  <a:schemeClr val="tx1">
                    <a:tint val="75000"/>
                  </a:schemeClr>
                </a:solidFill>
              </a:defRPr>
            </a:lvl2pPr>
            <a:lvl3pPr marL="914079" indent="0">
              <a:buNone/>
              <a:defRPr sz="1600">
                <a:solidFill>
                  <a:schemeClr val="tx1">
                    <a:tint val="75000"/>
                  </a:schemeClr>
                </a:solidFill>
              </a:defRPr>
            </a:lvl3pPr>
            <a:lvl4pPr marL="1371119" indent="0">
              <a:buNone/>
              <a:defRPr sz="1400">
                <a:solidFill>
                  <a:schemeClr val="tx1">
                    <a:tint val="75000"/>
                  </a:schemeClr>
                </a:solidFill>
              </a:defRPr>
            </a:lvl4pPr>
            <a:lvl5pPr marL="1828159" indent="0">
              <a:buNone/>
              <a:defRPr sz="1400">
                <a:solidFill>
                  <a:schemeClr val="tx1">
                    <a:tint val="75000"/>
                  </a:schemeClr>
                </a:solidFill>
              </a:defRPr>
            </a:lvl5pPr>
            <a:lvl6pPr marL="2285199" indent="0">
              <a:buNone/>
              <a:defRPr sz="1400">
                <a:solidFill>
                  <a:schemeClr val="tx1">
                    <a:tint val="75000"/>
                  </a:schemeClr>
                </a:solidFill>
              </a:defRPr>
            </a:lvl6pPr>
            <a:lvl7pPr marL="2742237" indent="0">
              <a:buNone/>
              <a:defRPr sz="1400">
                <a:solidFill>
                  <a:schemeClr val="tx1">
                    <a:tint val="75000"/>
                  </a:schemeClr>
                </a:solidFill>
              </a:defRPr>
            </a:lvl7pPr>
            <a:lvl8pPr marL="3199278" indent="0">
              <a:buNone/>
              <a:defRPr sz="1400">
                <a:solidFill>
                  <a:schemeClr val="tx1">
                    <a:tint val="75000"/>
                  </a:schemeClr>
                </a:solidFill>
              </a:defRPr>
            </a:lvl8pPr>
            <a:lvl9pPr marL="3656316"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B67A25E-F31F-4B41-9DC0-19E10553BCC7}"/>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5A43F4FE-0186-458A-AB85-53C7179D9ADC}"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75C85B36-7600-4663-A1E9-DE7F899690F4}"/>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6" name="灯片编号占位符 5">
            <a:extLst>
              <a:ext uri="{FF2B5EF4-FFF2-40B4-BE49-F238E27FC236}">
                <a16:creationId xmlns:a16="http://schemas.microsoft.com/office/drawing/2014/main" id="{4301DE1B-7013-4BF4-A3EC-91351E5ABB30}"/>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29836A33-5594-494C-80A8-CAD0A5AE5160}" type="slidenum">
              <a:rPr lang="zh-CN" altLang="en-US"/>
              <a:pPr>
                <a:defRPr/>
              </a:pPr>
              <a:t>‹#›</a:t>
            </a:fld>
            <a:endParaRPr lang="zh-CN" altLang="en-US"/>
          </a:p>
        </p:txBody>
      </p:sp>
    </p:spTree>
    <p:extLst>
      <p:ext uri="{BB962C8B-B14F-4D97-AF65-F5344CB8AC3E}">
        <p14:creationId xmlns:p14="http://schemas.microsoft.com/office/powerpoint/2010/main" val="351372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441" y="1600204"/>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5986" y="1600204"/>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8529229A-D65B-4EF9-A893-A23A1093D1B4}"/>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74828A01-FC6E-42F8-ABCA-9928A250F2EC}"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01F0FF38-AEC8-4323-8D0F-CADD2FFEA42E}"/>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42D68830-F5D3-4A9A-94B5-E593DA9ED376}"/>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31E1615B-9C5A-4C19-AE7B-A0FEC60334A0}" type="slidenum">
              <a:rPr lang="zh-CN" altLang="en-US"/>
              <a:pPr>
                <a:defRPr/>
              </a:pPr>
              <a:t>‹#›</a:t>
            </a:fld>
            <a:endParaRPr lang="zh-CN" altLang="en-US"/>
          </a:p>
        </p:txBody>
      </p:sp>
    </p:spTree>
    <p:extLst>
      <p:ext uri="{BB962C8B-B14F-4D97-AF65-F5344CB8AC3E}">
        <p14:creationId xmlns:p14="http://schemas.microsoft.com/office/powerpoint/2010/main" val="3498705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443" y="1535113"/>
            <a:ext cx="5385514"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443"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1758" y="1535113"/>
            <a:ext cx="5387630" cy="639762"/>
          </a:xfrm>
        </p:spPr>
        <p:txBody>
          <a:bodyPr anchor="b"/>
          <a:lstStyle>
            <a:lvl1pPr marL="0" indent="0">
              <a:buNone/>
              <a:defRPr sz="2400" b="1"/>
            </a:lvl1pPr>
            <a:lvl2pPr marL="457039" indent="0">
              <a:buNone/>
              <a:defRPr sz="2000" b="1"/>
            </a:lvl2pPr>
            <a:lvl3pPr marL="914079" indent="0">
              <a:buNone/>
              <a:defRPr sz="1800" b="1"/>
            </a:lvl3pPr>
            <a:lvl4pPr marL="1371119" indent="0">
              <a:buNone/>
              <a:defRPr sz="1600" b="1"/>
            </a:lvl4pPr>
            <a:lvl5pPr marL="1828159" indent="0">
              <a:buNone/>
              <a:defRPr sz="1600" b="1"/>
            </a:lvl5pPr>
            <a:lvl6pPr marL="2285199" indent="0">
              <a:buNone/>
              <a:defRPr sz="1600" b="1"/>
            </a:lvl6pPr>
            <a:lvl7pPr marL="2742237" indent="0">
              <a:buNone/>
              <a:defRPr sz="1600" b="1"/>
            </a:lvl7pPr>
            <a:lvl8pPr marL="3199278" indent="0">
              <a:buNone/>
              <a:defRPr sz="1600" b="1"/>
            </a:lvl8pPr>
            <a:lvl9pPr marL="3656316"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1758"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ACF9C782-0350-412F-9273-DB42376CC893}"/>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D1258089-FFA8-4451-B735-3C6F298583A2}" type="datetime1">
              <a:rPr lang="zh-CN" altLang="en-US"/>
              <a:pPr>
                <a:defRPr/>
              </a:pPr>
              <a:t>2018/10/9</a:t>
            </a:fld>
            <a:endParaRPr lang="zh-CN" altLang="en-US"/>
          </a:p>
        </p:txBody>
      </p:sp>
      <p:sp>
        <p:nvSpPr>
          <p:cNvPr id="8" name="页脚占位符 4">
            <a:extLst>
              <a:ext uri="{FF2B5EF4-FFF2-40B4-BE49-F238E27FC236}">
                <a16:creationId xmlns:a16="http://schemas.microsoft.com/office/drawing/2014/main" id="{BD897DC2-305E-4D01-939B-036FF2F296D6}"/>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9" name="灯片编号占位符 5">
            <a:extLst>
              <a:ext uri="{FF2B5EF4-FFF2-40B4-BE49-F238E27FC236}">
                <a16:creationId xmlns:a16="http://schemas.microsoft.com/office/drawing/2014/main" id="{8EA9E619-45CA-4E0E-B59C-BCC406C9440F}"/>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0E0F52A1-8572-40D9-9CEF-3A1AE31C2138}" type="slidenum">
              <a:rPr lang="zh-CN" altLang="en-US"/>
              <a:pPr>
                <a:defRPr/>
              </a:pPr>
              <a:t>‹#›</a:t>
            </a:fld>
            <a:endParaRPr lang="zh-CN" altLang="en-US"/>
          </a:p>
        </p:txBody>
      </p:sp>
    </p:spTree>
    <p:extLst>
      <p:ext uri="{BB962C8B-B14F-4D97-AF65-F5344CB8AC3E}">
        <p14:creationId xmlns:p14="http://schemas.microsoft.com/office/powerpoint/2010/main" val="273321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5893D987-5229-44FD-B87D-42C7BB67E3B0}"/>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A1F4DF9C-C4F2-44C9-9D04-D24595D97617}" type="datetime1">
              <a:rPr lang="zh-CN" altLang="en-US"/>
              <a:pPr>
                <a:defRPr/>
              </a:pPr>
              <a:t>2018/10/9</a:t>
            </a:fld>
            <a:endParaRPr lang="zh-CN" altLang="en-US"/>
          </a:p>
        </p:txBody>
      </p:sp>
      <p:sp>
        <p:nvSpPr>
          <p:cNvPr id="4" name="页脚占位符 4">
            <a:extLst>
              <a:ext uri="{FF2B5EF4-FFF2-40B4-BE49-F238E27FC236}">
                <a16:creationId xmlns:a16="http://schemas.microsoft.com/office/drawing/2014/main" id="{640DDF06-D7F4-4F85-8B9E-DABD5E30A95A}"/>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5" name="灯片编号占位符 5">
            <a:extLst>
              <a:ext uri="{FF2B5EF4-FFF2-40B4-BE49-F238E27FC236}">
                <a16:creationId xmlns:a16="http://schemas.microsoft.com/office/drawing/2014/main" id="{C0349F50-8C00-4C3F-8415-98E6B7511144}"/>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FCBE002E-B49D-4B14-B2FF-48B81AA42CF0}" type="slidenum">
              <a:rPr lang="zh-CN" altLang="en-US"/>
              <a:pPr>
                <a:defRPr/>
              </a:pPr>
              <a:t>‹#›</a:t>
            </a:fld>
            <a:endParaRPr lang="zh-CN" altLang="en-US"/>
          </a:p>
        </p:txBody>
      </p:sp>
    </p:spTree>
    <p:extLst>
      <p:ext uri="{BB962C8B-B14F-4D97-AF65-F5344CB8AC3E}">
        <p14:creationId xmlns:p14="http://schemas.microsoft.com/office/powerpoint/2010/main" val="170271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2C7D6857-3E44-42FD-981D-DCBB74B8AB34}"/>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1371CF3B-214F-4196-8C2E-4F49D2F6BB4A}" type="datetime1">
              <a:rPr lang="zh-CN" altLang="en-US"/>
              <a:pPr>
                <a:defRPr/>
              </a:pPr>
              <a:t>2018/10/9</a:t>
            </a:fld>
            <a:endParaRPr lang="zh-CN" altLang="en-US"/>
          </a:p>
        </p:txBody>
      </p:sp>
      <p:sp>
        <p:nvSpPr>
          <p:cNvPr id="3" name="页脚占位符 4">
            <a:extLst>
              <a:ext uri="{FF2B5EF4-FFF2-40B4-BE49-F238E27FC236}">
                <a16:creationId xmlns:a16="http://schemas.microsoft.com/office/drawing/2014/main" id="{0C01C403-00D4-43AA-B999-775A65BA5BF0}"/>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4" name="灯片编号占位符 5">
            <a:extLst>
              <a:ext uri="{FF2B5EF4-FFF2-40B4-BE49-F238E27FC236}">
                <a16:creationId xmlns:a16="http://schemas.microsoft.com/office/drawing/2014/main" id="{1EB13776-A5E4-489C-A70B-F929C62F0AB5}"/>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6C986B78-D5EE-4212-83A2-4B6D3AB97F27}" type="slidenum">
              <a:rPr lang="zh-CN" altLang="en-US"/>
              <a:pPr>
                <a:defRPr/>
              </a:pPr>
              <a:t>‹#›</a:t>
            </a:fld>
            <a:endParaRPr lang="zh-CN" altLang="en-US"/>
          </a:p>
        </p:txBody>
      </p:sp>
    </p:spTree>
    <p:extLst>
      <p:ext uri="{BB962C8B-B14F-4D97-AF65-F5344CB8AC3E}">
        <p14:creationId xmlns:p14="http://schemas.microsoft.com/office/powerpoint/2010/main" val="364732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446" y="273050"/>
            <a:ext cx="4010039"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446" y="1435101"/>
            <a:ext cx="4010039" cy="4691063"/>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E25DDCE1-DEAA-4FD9-8E5B-619C21072679}"/>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741FF12F-ED4C-4D10-9EDC-BE8DA813FD69}"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113165D4-B937-42D3-AF54-4636B7449BCF}"/>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946EA482-B9AA-49CC-BBB3-60468B6B44A0}"/>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B629BE37-793A-4829-A70E-567BDC40E159}" type="slidenum">
              <a:rPr lang="zh-CN" altLang="en-US"/>
              <a:pPr>
                <a:defRPr/>
              </a:pPr>
              <a:t>‹#›</a:t>
            </a:fld>
            <a:endParaRPr lang="zh-CN" altLang="en-US"/>
          </a:p>
        </p:txBody>
      </p:sp>
    </p:spTree>
    <p:extLst>
      <p:ext uri="{BB962C8B-B14F-4D97-AF65-F5344CB8AC3E}">
        <p14:creationId xmlns:p14="http://schemas.microsoft.com/office/powerpoint/2010/main" val="517179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095" y="4800600"/>
            <a:ext cx="731329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095" y="612775"/>
            <a:ext cx="7313295" cy="4114800"/>
          </a:xfrm>
        </p:spPr>
        <p:txBody>
          <a:bodyPr rtlCol="0">
            <a:normAutofit/>
          </a:bodyPr>
          <a:lstStyle>
            <a:lvl1pPr marL="0" indent="0">
              <a:buNone/>
              <a:defRPr sz="3200"/>
            </a:lvl1pPr>
            <a:lvl2pPr marL="457039" indent="0">
              <a:buNone/>
              <a:defRPr sz="2800"/>
            </a:lvl2pPr>
            <a:lvl3pPr marL="914079" indent="0">
              <a:buNone/>
              <a:defRPr sz="2400"/>
            </a:lvl3pPr>
            <a:lvl4pPr marL="1371119" indent="0">
              <a:buNone/>
              <a:defRPr sz="2000"/>
            </a:lvl4pPr>
            <a:lvl5pPr marL="1828159" indent="0">
              <a:buNone/>
              <a:defRPr sz="2000"/>
            </a:lvl5pPr>
            <a:lvl6pPr marL="2285199" indent="0">
              <a:buNone/>
              <a:defRPr sz="2000"/>
            </a:lvl6pPr>
            <a:lvl7pPr marL="2742237" indent="0">
              <a:buNone/>
              <a:defRPr sz="2000"/>
            </a:lvl7pPr>
            <a:lvl8pPr marL="3199278" indent="0">
              <a:buNone/>
              <a:defRPr sz="2000"/>
            </a:lvl8pPr>
            <a:lvl9pPr marL="3656316" indent="0">
              <a:buNone/>
              <a:defRPr sz="2000"/>
            </a:lvl9pPr>
          </a:lstStyle>
          <a:p>
            <a:pPr lvl="0"/>
            <a:endParaRPr lang="zh-CN" altLang="en-US" noProof="0"/>
          </a:p>
        </p:txBody>
      </p:sp>
      <p:sp>
        <p:nvSpPr>
          <p:cNvPr id="4" name="文本占位符 3"/>
          <p:cNvSpPr>
            <a:spLocks noGrp="1"/>
          </p:cNvSpPr>
          <p:nvPr>
            <p:ph type="body" sz="half" idx="2"/>
          </p:nvPr>
        </p:nvSpPr>
        <p:spPr>
          <a:xfrm>
            <a:off x="2389095" y="5367338"/>
            <a:ext cx="7313295" cy="804862"/>
          </a:xfrm>
        </p:spPr>
        <p:txBody>
          <a:bodyPr/>
          <a:lstStyle>
            <a:lvl1pPr marL="0" indent="0">
              <a:buNone/>
              <a:defRPr sz="1400"/>
            </a:lvl1pPr>
            <a:lvl2pPr marL="457039" indent="0">
              <a:buNone/>
              <a:defRPr sz="1200"/>
            </a:lvl2pPr>
            <a:lvl3pPr marL="914079" indent="0">
              <a:buNone/>
              <a:defRPr sz="1000"/>
            </a:lvl3pPr>
            <a:lvl4pPr marL="1371119" indent="0">
              <a:buNone/>
              <a:defRPr sz="900"/>
            </a:lvl4pPr>
            <a:lvl5pPr marL="1828159" indent="0">
              <a:buNone/>
              <a:defRPr sz="900"/>
            </a:lvl5pPr>
            <a:lvl6pPr marL="2285199" indent="0">
              <a:buNone/>
              <a:defRPr sz="900"/>
            </a:lvl6pPr>
            <a:lvl7pPr marL="2742237" indent="0">
              <a:buNone/>
              <a:defRPr sz="900"/>
            </a:lvl7pPr>
            <a:lvl8pPr marL="3199278" indent="0">
              <a:buNone/>
              <a:defRPr sz="900"/>
            </a:lvl8pPr>
            <a:lvl9pPr marL="3656316"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EB42AE43-6327-48B8-B0DB-7692F4152989}"/>
              </a:ext>
            </a:extLst>
          </p:cNvPr>
          <p:cNvSpPr>
            <a:spLocks noGrp="1"/>
          </p:cNvSpPr>
          <p:nvPr>
            <p:ph type="dt" sz="half" idx="10"/>
          </p:nvPr>
        </p:nvSpPr>
        <p:spPr/>
        <p:txBody>
          <a:bodyPr/>
          <a:lstStyle>
            <a:lvl1pPr eaLnBrk="0" hangingPunct="0">
              <a:defRPr>
                <a:latin typeface="Calibri" pitchFamily="34" charset="0"/>
                <a:ea typeface="宋体" pitchFamily="2" charset="-122"/>
                <a:cs typeface="+mn-cs"/>
              </a:defRPr>
            </a:lvl1pPr>
          </a:lstStyle>
          <a:p>
            <a:pPr>
              <a:defRPr/>
            </a:pPr>
            <a:fld id="{B4A3DD71-D42B-4690-AFFE-F27DE790038A}" type="datetime1">
              <a:rPr lang="zh-CN" altLang="en-US"/>
              <a:pPr>
                <a:defRPr/>
              </a:pPr>
              <a:t>2018/10/9</a:t>
            </a:fld>
            <a:endParaRPr lang="zh-CN" altLang="en-US"/>
          </a:p>
        </p:txBody>
      </p:sp>
      <p:sp>
        <p:nvSpPr>
          <p:cNvPr id="6" name="页脚占位符 4">
            <a:extLst>
              <a:ext uri="{FF2B5EF4-FFF2-40B4-BE49-F238E27FC236}">
                <a16:creationId xmlns:a16="http://schemas.microsoft.com/office/drawing/2014/main" id="{3C17CE6C-4D5A-435D-B465-61F49C06F995}"/>
              </a:ext>
            </a:extLst>
          </p:cNvPr>
          <p:cNvSpPr>
            <a:spLocks noGrp="1"/>
          </p:cNvSpPr>
          <p:nvPr>
            <p:ph type="ftr" sz="quarter" idx="11"/>
          </p:nvPr>
        </p:nvSpPr>
        <p:spPr/>
        <p:txBody>
          <a:bodyPr/>
          <a:lstStyle>
            <a:lvl1pPr eaLnBrk="0" hangingPunct="0">
              <a:defRPr>
                <a:latin typeface="Calibri" pitchFamily="34" charset="0"/>
                <a:ea typeface="宋体" pitchFamily="2" charset="-122"/>
                <a:cs typeface="+mn-cs"/>
              </a:defRPr>
            </a:lvl1pPr>
          </a:lstStyle>
          <a:p>
            <a:pPr>
              <a:defRPr/>
            </a:pPr>
            <a:endParaRPr lang="zh-CN" altLang="en-US"/>
          </a:p>
        </p:txBody>
      </p:sp>
      <p:sp>
        <p:nvSpPr>
          <p:cNvPr id="7" name="灯片编号占位符 5">
            <a:extLst>
              <a:ext uri="{FF2B5EF4-FFF2-40B4-BE49-F238E27FC236}">
                <a16:creationId xmlns:a16="http://schemas.microsoft.com/office/drawing/2014/main" id="{E5CE56F0-EE1B-4702-A21D-DE7B0DFC836E}"/>
              </a:ext>
            </a:extLst>
          </p:cNvPr>
          <p:cNvSpPr>
            <a:spLocks noGrp="1"/>
          </p:cNvSpPr>
          <p:nvPr>
            <p:ph type="sldNum" sz="quarter" idx="12"/>
          </p:nvPr>
        </p:nvSpPr>
        <p:spPr/>
        <p:txBody>
          <a:bodyPr/>
          <a:lstStyle>
            <a:lvl1pPr eaLnBrk="0" hangingPunct="0">
              <a:defRPr>
                <a:latin typeface="Calibri" panose="020F0502020204030204" pitchFamily="34" charset="0"/>
              </a:defRPr>
            </a:lvl1pPr>
          </a:lstStyle>
          <a:p>
            <a:pPr>
              <a:defRPr/>
            </a:pPr>
            <a:fld id="{83FFD6A8-645E-4E90-B6EC-9C5DA25E01D5}" type="slidenum">
              <a:rPr lang="zh-CN" altLang="en-US"/>
              <a:pPr>
                <a:defRPr/>
              </a:pPr>
              <a:t>‹#›</a:t>
            </a:fld>
            <a:endParaRPr lang="zh-CN" altLang="en-US"/>
          </a:p>
        </p:txBody>
      </p:sp>
    </p:spTree>
    <p:extLst>
      <p:ext uri="{BB962C8B-B14F-4D97-AF65-F5344CB8AC3E}">
        <p14:creationId xmlns:p14="http://schemas.microsoft.com/office/powerpoint/2010/main" val="2248285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76049426-BD36-4E17-9059-D9CD808D8677}"/>
              </a:ext>
            </a:extLst>
          </p:cNvPr>
          <p:cNvSpPr>
            <a:spLocks noGrp="1"/>
          </p:cNvSpPr>
          <p:nvPr>
            <p:ph type="title"/>
          </p:nvPr>
        </p:nvSpPr>
        <p:spPr bwMode="auto">
          <a:xfrm>
            <a:off x="609600" y="274638"/>
            <a:ext cx="109696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F0C939F-0A5F-4765-A5D4-5C8B9B16B082}"/>
              </a:ext>
            </a:extLst>
          </p:cNvPr>
          <p:cNvSpPr>
            <a:spLocks noGrp="1"/>
          </p:cNvSpPr>
          <p:nvPr>
            <p:ph type="body" idx="1"/>
          </p:nvPr>
        </p:nvSpPr>
        <p:spPr bwMode="auto">
          <a:xfrm>
            <a:off x="609600" y="1600200"/>
            <a:ext cx="1096962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7BD015-6D7F-4CCF-B835-7B33EC56B6B7}"/>
              </a:ext>
            </a:extLst>
          </p:cNvPr>
          <p:cNvSpPr>
            <a:spLocks noGrp="1"/>
          </p:cNvSpPr>
          <p:nvPr>
            <p:ph type="dt" sz="half" idx="2"/>
          </p:nvPr>
        </p:nvSpPr>
        <p:spPr>
          <a:xfrm>
            <a:off x="609600" y="6356350"/>
            <a:ext cx="2843213" cy="365125"/>
          </a:xfrm>
          <a:prstGeom prst="rect">
            <a:avLst/>
          </a:prstGeom>
        </p:spPr>
        <p:txBody>
          <a:bodyPr vert="horz" lIns="91429" tIns="45714" rIns="91429" bIns="45714" rtlCol="0" anchor="ctr"/>
          <a:lstStyle>
            <a:lvl1pPr algn="l" eaLnBrk="1" hangingPunct="1">
              <a:defRPr sz="1200">
                <a:solidFill>
                  <a:prstClr val="black">
                    <a:tint val="75000"/>
                  </a:prstClr>
                </a:solidFill>
                <a:latin typeface="Arial" pitchFamily="34" charset="0"/>
                <a:ea typeface="宋体"/>
                <a:cs typeface="Arial" pitchFamily="34" charset="0"/>
              </a:defRPr>
            </a:lvl1pPr>
          </a:lstStyle>
          <a:p>
            <a:pPr>
              <a:defRPr/>
            </a:pPr>
            <a:fld id="{3CEBA53D-0636-4CAF-89FF-AF1EF8B80CD8}" type="datetime1">
              <a:rPr lang="zh-CN" altLang="en-US"/>
              <a:pPr>
                <a:defRPr/>
              </a:pPr>
              <a:t>2018/10/9</a:t>
            </a:fld>
            <a:endParaRPr lang="zh-CN" altLang="en-US"/>
          </a:p>
        </p:txBody>
      </p:sp>
      <p:sp>
        <p:nvSpPr>
          <p:cNvPr id="5" name="页脚占位符 4">
            <a:extLst>
              <a:ext uri="{FF2B5EF4-FFF2-40B4-BE49-F238E27FC236}">
                <a16:creationId xmlns:a16="http://schemas.microsoft.com/office/drawing/2014/main" id="{5C1E117E-D37D-432A-93D9-860B78D6A6BF}"/>
              </a:ext>
            </a:extLst>
          </p:cNvPr>
          <p:cNvSpPr>
            <a:spLocks noGrp="1"/>
          </p:cNvSpPr>
          <p:nvPr>
            <p:ph type="ftr" sz="quarter" idx="3"/>
          </p:nvPr>
        </p:nvSpPr>
        <p:spPr>
          <a:xfrm>
            <a:off x="4164013" y="6356350"/>
            <a:ext cx="3860800" cy="365125"/>
          </a:xfrm>
          <a:prstGeom prst="rect">
            <a:avLst/>
          </a:prstGeom>
        </p:spPr>
        <p:txBody>
          <a:bodyPr vert="horz" lIns="91429" tIns="45714" rIns="91429" bIns="45714" rtlCol="0" anchor="ctr"/>
          <a:lstStyle>
            <a:lvl1pPr algn="ctr" eaLnBrk="1" hangingPunct="1">
              <a:defRPr sz="1200">
                <a:solidFill>
                  <a:prstClr val="black">
                    <a:tint val="75000"/>
                  </a:prstClr>
                </a:solidFill>
                <a:latin typeface="Arial" pitchFamily="34" charset="0"/>
                <a:ea typeface="宋体"/>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A7305F83-C02F-46FA-A9AC-42CD7CFA761F}"/>
              </a:ext>
            </a:extLst>
          </p:cNvPr>
          <p:cNvSpPr>
            <a:spLocks noGrp="1"/>
          </p:cNvSpPr>
          <p:nvPr>
            <p:ph type="sldNum" sz="quarter" idx="4"/>
          </p:nvPr>
        </p:nvSpPr>
        <p:spPr>
          <a:xfrm>
            <a:off x="8736013" y="6356350"/>
            <a:ext cx="2843212" cy="365125"/>
          </a:xfrm>
          <a:prstGeom prst="rect">
            <a:avLst/>
          </a:prstGeom>
        </p:spPr>
        <p:txBody>
          <a:bodyPr vert="horz" wrap="square" lIns="91429" tIns="45714" rIns="91429" bIns="45714" numCol="1" anchor="ctr" anchorCtr="0" compatLnSpc="1">
            <a:prstTxWarp prst="textNoShape">
              <a:avLst/>
            </a:prstTxWarp>
          </a:bodyPr>
          <a:lstStyle>
            <a:lvl1pPr algn="r" eaLnBrk="1" hangingPunct="1">
              <a:defRPr sz="1200">
                <a:solidFill>
                  <a:srgbClr val="898989"/>
                </a:solidFill>
                <a:cs typeface="Arial" panose="020B0604020202020204" pitchFamily="34" charset="0"/>
              </a:defRPr>
            </a:lvl1pPr>
          </a:lstStyle>
          <a:p>
            <a:pPr>
              <a:defRPr/>
            </a:pPr>
            <a:fld id="{7A6F129D-48D2-4E4D-BA95-9A7F68BC4C17}" type="slidenum">
              <a:rPr lang="zh-CN" altLang="en-US"/>
              <a:pPr>
                <a:defRPr/>
              </a:pPr>
              <a:t>‹#›</a:t>
            </a:fld>
            <a:endParaRPr lang="zh-CN" altLang="en-US"/>
          </a:p>
        </p:txBody>
      </p:sp>
      <p:pic>
        <p:nvPicPr>
          <p:cNvPr id="1031" name="Picture 8" descr="PPT内页副本1">
            <a:extLst>
              <a:ext uri="{FF2B5EF4-FFF2-40B4-BE49-F238E27FC236}">
                <a16:creationId xmlns:a16="http://schemas.microsoft.com/office/drawing/2014/main" id="{ACA309E2-42EA-4A65-A1C9-A055592B34BA}"/>
              </a:ext>
            </a:extLst>
          </p:cNvPr>
          <p:cNvPicPr>
            <a:picLocks noChangeAspect="1" noChangeArrowheads="1"/>
          </p:cNvPicPr>
          <p:nvPr userDrawn="1"/>
        </p:nvPicPr>
        <p:blipFill>
          <a:blip r:embed="rId31">
            <a:extLst>
              <a:ext uri="{28A0092B-C50C-407E-A947-70E740481C1C}">
                <a14:useLocalDpi xmlns:a14="http://schemas.microsoft.com/office/drawing/2010/main" val="0"/>
              </a:ext>
            </a:extLst>
          </a:blip>
          <a:srcRect/>
          <a:stretch>
            <a:fillRect/>
          </a:stretch>
        </p:blipFill>
        <p:spPr bwMode="auto">
          <a:xfrm>
            <a:off x="0" y="0"/>
            <a:ext cx="12188825"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 id="2147483996" r:id="rId18"/>
    <p:sldLayoutId id="2147483997" r:id="rId19"/>
    <p:sldLayoutId id="2147483998" r:id="rId20"/>
    <p:sldLayoutId id="2147483999" r:id="rId21"/>
    <p:sldLayoutId id="2147484000" r:id="rId22"/>
    <p:sldLayoutId id="2147484001" r:id="rId23"/>
    <p:sldLayoutId id="2147484002" r:id="rId24"/>
    <p:sldLayoutId id="2147484003" r:id="rId25"/>
    <p:sldLayoutId id="2147484004" r:id="rId26"/>
    <p:sldLayoutId id="2147484005" r:id="rId27"/>
    <p:sldLayoutId id="2147484006" r:id="rId28"/>
    <p:sldLayoutId id="2147484007" r:id="rId29"/>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146" algn="ctr" rtl="0" fontAlgn="base">
        <a:spcBef>
          <a:spcPct val="0"/>
        </a:spcBef>
        <a:spcAft>
          <a:spcPct val="0"/>
        </a:spcAft>
        <a:defRPr sz="4400">
          <a:solidFill>
            <a:schemeClr val="tx1"/>
          </a:solidFill>
          <a:latin typeface="Calibri" pitchFamily="34" charset="0"/>
          <a:ea typeface="宋体" pitchFamily="2" charset="-122"/>
        </a:defRPr>
      </a:lvl6pPr>
      <a:lvl7pPr marL="914293" algn="ctr" rtl="0" fontAlgn="base">
        <a:spcBef>
          <a:spcPct val="0"/>
        </a:spcBef>
        <a:spcAft>
          <a:spcPct val="0"/>
        </a:spcAft>
        <a:defRPr sz="4400">
          <a:solidFill>
            <a:schemeClr val="tx1"/>
          </a:solidFill>
          <a:latin typeface="Calibri" pitchFamily="34" charset="0"/>
          <a:ea typeface="宋体" pitchFamily="2" charset="-122"/>
        </a:defRPr>
      </a:lvl7pPr>
      <a:lvl8pPr marL="1371440" algn="ctr" rtl="0" fontAlgn="base">
        <a:spcBef>
          <a:spcPct val="0"/>
        </a:spcBef>
        <a:spcAft>
          <a:spcPct val="0"/>
        </a:spcAft>
        <a:defRPr sz="4400">
          <a:solidFill>
            <a:schemeClr val="tx1"/>
          </a:solidFill>
          <a:latin typeface="Calibri" pitchFamily="34" charset="0"/>
          <a:ea typeface="宋体" pitchFamily="2" charset="-122"/>
        </a:defRPr>
      </a:lvl8pPr>
      <a:lvl9pPr marL="1828586"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1313" indent="-341313"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slide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0" descr="2">
            <a:extLst>
              <a:ext uri="{FF2B5EF4-FFF2-40B4-BE49-F238E27FC236}">
                <a16:creationId xmlns:a16="http://schemas.microsoft.com/office/drawing/2014/main" id="{30E305E3-91FA-4DFF-A9CD-FEC1BE6E53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8825"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11">
            <a:extLst>
              <a:ext uri="{FF2B5EF4-FFF2-40B4-BE49-F238E27FC236}">
                <a16:creationId xmlns:a16="http://schemas.microsoft.com/office/drawing/2014/main" id="{979A3B8D-E2D7-41F9-B18D-ABB1B9B39214}"/>
              </a:ext>
            </a:extLst>
          </p:cNvPr>
          <p:cNvSpPr>
            <a:spLocks noGrp="1" noChangeArrowheads="1"/>
          </p:cNvSpPr>
          <p:nvPr>
            <p:ph type="ctrTitle"/>
          </p:nvPr>
        </p:nvSpPr>
        <p:spPr>
          <a:xfrm>
            <a:off x="2284413" y="2362200"/>
            <a:ext cx="7772400" cy="1470025"/>
          </a:xfrm>
        </p:spPr>
        <p:txBody>
          <a:bodyPr/>
          <a:lstStyle/>
          <a:p>
            <a:pPr>
              <a:buFont typeface="Wingdings" panose="05000000000000000000" pitchFamily="2" charset="2"/>
              <a:buNone/>
            </a:pPr>
            <a:r>
              <a:rPr lang="en-US" altLang="zh-CN" sz="6000">
                <a:solidFill>
                  <a:schemeClr val="bg1"/>
                </a:solidFill>
              </a:rPr>
              <a:t>软件体系结构</a:t>
            </a:r>
          </a:p>
        </p:txBody>
      </p:sp>
      <p:sp>
        <p:nvSpPr>
          <p:cNvPr id="6156" name="Rectangle 12">
            <a:extLst>
              <a:ext uri="{FF2B5EF4-FFF2-40B4-BE49-F238E27FC236}">
                <a16:creationId xmlns:a16="http://schemas.microsoft.com/office/drawing/2014/main" id="{6AF84EFA-B089-4E14-B644-7BFC40D91B0E}"/>
              </a:ext>
            </a:extLst>
          </p:cNvPr>
          <p:cNvSpPr>
            <a:spLocks noGrp="1" noChangeArrowheads="1"/>
          </p:cNvSpPr>
          <p:nvPr>
            <p:ph type="subTitle" idx="1"/>
          </p:nvPr>
        </p:nvSpPr>
        <p:spPr>
          <a:xfrm>
            <a:off x="2894013" y="5181600"/>
            <a:ext cx="6400800" cy="1295400"/>
          </a:xfrm>
        </p:spPr>
        <p:txBody>
          <a:bodyPr rtlCol="0">
            <a:normAutofit fontScale="92500" lnSpcReduction="10000"/>
          </a:bodyPr>
          <a:lstStyle/>
          <a:p>
            <a:pPr eaLnBrk="1" fontAlgn="auto" hangingPunct="1">
              <a:lnSpc>
                <a:spcPct val="80000"/>
              </a:lnSpc>
              <a:spcAft>
                <a:spcPts val="0"/>
              </a:spcAft>
              <a:defRPr/>
            </a:pPr>
            <a:r>
              <a:rPr lang="en-US" altLang="zh-CN" dirty="0"/>
              <a:t>SSE 科大</a:t>
            </a:r>
            <a:r>
              <a:rPr lang="zh-CN" altLang="en-US" dirty="0"/>
              <a:t>     </a:t>
            </a:r>
            <a:r>
              <a:rPr lang="en-US" altLang="zh-CN" dirty="0"/>
              <a:t>青鼎</a:t>
            </a:r>
          </a:p>
          <a:p>
            <a:pPr eaLnBrk="1" fontAlgn="auto" hangingPunct="1">
              <a:lnSpc>
                <a:spcPct val="80000"/>
              </a:lnSpc>
              <a:spcAft>
                <a:spcPts val="0"/>
              </a:spcAft>
              <a:defRPr/>
            </a:pPr>
            <a:r>
              <a:rPr lang="en-US" altLang="zh-CN" dirty="0"/>
              <a:t>dingqing@ustc.edu.cn dingqing@ustc</a:t>
            </a:r>
          </a:p>
          <a:p>
            <a:pPr eaLnBrk="1" fontAlgn="auto" hangingPunct="1">
              <a:lnSpc>
                <a:spcPct val="80000"/>
              </a:lnSpc>
              <a:spcAft>
                <a:spcPts val="0"/>
              </a:spcAft>
              <a:defRPr/>
            </a:pPr>
            <a:r>
              <a:rPr lang="en-US" altLang="zh-CN" dirty="0"/>
              <a:t>http://staff.ustc.edu.cn/~dingqing</a:t>
            </a:r>
          </a:p>
        </p:txBody>
      </p:sp>
    </p:spTree>
  </p:cSld>
  <p:clrMapOvr>
    <a:masterClrMapping/>
  </p:clrMapOvr>
</p:sld>
</file>

<file path=ppt/slides/slide1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9D682FAF-C95A-44EE-B36A-604DDCDF4FF9}"/>
              </a:ext>
            </a:extLst>
          </p:cNvPr>
          <p:cNvSpPr>
            <a:spLocks noGrp="1"/>
          </p:cNvSpPr>
          <p:nvPr>
            <p:ph type="title"/>
          </p:nvPr>
        </p:nvSpPr>
        <p:spPr>
          <a:xfrm>
            <a:off x="519113" y="228600"/>
            <a:ext cx="11149012" cy="609600"/>
          </a:xfrm>
        </p:spPr>
        <p:txBody>
          <a:bodyPr/>
          <a:lstStyle/>
          <a:p>
            <a:pPr algn="l" defTabSz="912813"/>
            <a:r>
              <a:rPr lang="zh-CN" altLang="zh-CN">
                <a:solidFill>
                  <a:schemeClr val="bg1"/>
                </a:solidFill>
              </a:rPr>
              <a:t>什么是模型/视图/(C 或 VM 或 P)</a:t>
            </a:r>
          </a:p>
        </p:txBody>
      </p:sp>
      <p:sp>
        <p:nvSpPr>
          <p:cNvPr id="49155" name="Text Placeholder 2">
            <a:extLst>
              <a:ext uri="{FF2B5EF4-FFF2-40B4-BE49-F238E27FC236}">
                <a16:creationId xmlns:a16="http://schemas.microsoft.com/office/drawing/2014/main" id="{7F6F07E9-B5DB-49A9-ABD1-15CEA7CB24A8}"/>
              </a:ext>
            </a:extLst>
          </p:cNvPr>
          <p:cNvSpPr>
            <a:spLocks noGrp="1"/>
          </p:cNvSpPr>
          <p:nvPr>
            <p:ph type="body" sz="quarter" idx="10"/>
          </p:nvPr>
        </p:nvSpPr>
        <p:spPr>
          <a:xfrm>
            <a:off x="519113" y="1447800"/>
            <a:ext cx="11149012" cy="4849813"/>
          </a:xfrm>
        </p:spPr>
        <p:txBody>
          <a:bodyPr/>
          <a:lstStyle/>
          <a:p>
            <a:pPr defTabSz="912813"/>
            <a:r>
              <a:rPr lang="en-US" altLang="zh-CN"/>
              <a:t>描述模块化方法的模式, 用于</a:t>
            </a:r>
            <a:br>
              <a:rPr lang="en-US" altLang="zh-CN"/>
            </a:br>
            <a:r>
              <a:rPr lang="en-US" altLang="zh-CN"/>
              <a:t>软件开发</a:t>
            </a:r>
          </a:p>
          <a:p>
            <a:pPr defTabSz="912813"/>
            <a:r>
              <a:rPr lang="en-US" altLang="zh-CN"/>
              <a:t>模块包括:</a:t>
            </a:r>
          </a:p>
          <a:p>
            <a:pPr lvl="1" defTabSz="912813"/>
            <a:r>
              <a:rPr lang="en-US" altLang="zh-CN"/>
              <a:t>模型–数据</a:t>
            </a:r>
          </a:p>
          <a:p>
            <a:pPr lvl="1" defTabSz="912813"/>
            <a:r>
              <a:rPr lang="en-US" altLang="zh-CN"/>
              <a:t>视图–表示层</a:t>
            </a:r>
          </a:p>
          <a:p>
            <a:pPr lvl="1" defTabSz="912813"/>
            <a:r>
              <a:rPr lang="en-US" altLang="zh-CN"/>
              <a:t>C 或 VM 或 P –胶水逻辑</a:t>
            </a:r>
          </a:p>
          <a:p>
            <a:pPr defTabSz="912813"/>
            <a:r>
              <a:rPr lang="en-US" altLang="zh-CN"/>
              <a:t>他们是基于 "职责分工" 的。</a:t>
            </a:r>
          </a:p>
          <a:p>
            <a:pPr lvl="1" defTabSz="912813"/>
            <a:r>
              <a:rPr lang="en-US" altLang="zh-CN"/>
              <a:t>在许多其他类型的 o, f 系统框架中看到</a:t>
            </a:r>
          </a:p>
          <a:p>
            <a:pPr defTabSz="912813"/>
            <a:r>
              <a:rPr lang="en-US" altLang="zh-CN"/>
              <a:t>这与90代的 n 层发展有何不同-谁还记得分布式互联网体系结构 (DNA)</a:t>
            </a:r>
          </a:p>
        </p:txBody>
      </p:sp>
    </p:spTree>
  </p:cSld>
  <p:clrMapOvr>
    <a:masterClrMapping/>
  </p:clrMapOvr>
  <p:transition>
    <p:fade/>
  </p:transition>
</p:sld>
</file>

<file path=ppt/slides/slide1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0484B5C1-9E04-4F6C-AA08-363AE276EAD4}"/>
              </a:ext>
            </a:extLst>
          </p:cNvPr>
          <p:cNvSpPr>
            <a:spLocks noGrp="1"/>
          </p:cNvSpPr>
          <p:nvPr>
            <p:ph type="title"/>
          </p:nvPr>
        </p:nvSpPr>
        <p:spPr>
          <a:xfrm>
            <a:off x="519113" y="228600"/>
            <a:ext cx="11149012" cy="609600"/>
          </a:xfrm>
        </p:spPr>
        <p:txBody>
          <a:bodyPr/>
          <a:lstStyle/>
          <a:p>
            <a:pPr algn="l" defTabSz="912813"/>
            <a:r>
              <a:rPr lang="zh-CN" altLang="zh-CN">
                <a:solidFill>
                  <a:schemeClr val="bg1"/>
                </a:solidFill>
              </a:rPr>
              <a:t>为什么模型-视图-(C 或 VM 或 P)</a:t>
            </a:r>
          </a:p>
        </p:txBody>
      </p:sp>
      <p:sp>
        <p:nvSpPr>
          <p:cNvPr id="50179" name="Text Placeholder 2">
            <a:extLst>
              <a:ext uri="{FF2B5EF4-FFF2-40B4-BE49-F238E27FC236}">
                <a16:creationId xmlns:a16="http://schemas.microsoft.com/office/drawing/2014/main" id="{F2195ED7-039F-418D-B919-E3D7D7656E02}"/>
              </a:ext>
            </a:extLst>
          </p:cNvPr>
          <p:cNvSpPr>
            <a:spLocks noGrp="1"/>
          </p:cNvSpPr>
          <p:nvPr>
            <p:ph type="body" sz="quarter" idx="10"/>
          </p:nvPr>
        </p:nvSpPr>
        <p:spPr>
          <a:xfrm>
            <a:off x="519113" y="1447800"/>
            <a:ext cx="11149012" cy="3797300"/>
          </a:xfrm>
        </p:spPr>
        <p:txBody>
          <a:bodyPr/>
          <a:lstStyle/>
          <a:p>
            <a:pPr defTabSz="912813"/>
            <a:r>
              <a:rPr lang="en-US" altLang="zh-CN"/>
              <a:t>这些模式都有类似的目标, 但是, 实现</a:t>
            </a:r>
            <a:br>
              <a:rPr lang="en-US" altLang="zh-CN"/>
            </a:br>
            <a:r>
              <a:rPr lang="en-US" altLang="zh-CN"/>
              <a:t>他们以不同的方式</a:t>
            </a:r>
          </a:p>
          <a:p>
            <a:pPr defTabSz="912813"/>
            <a:r>
              <a:rPr lang="en-US" altLang="zh-CN"/>
              <a:t>模式目标是增加:</a:t>
            </a:r>
          </a:p>
          <a:p>
            <a:pPr lvl="1" defTabSz="912813"/>
            <a:r>
              <a:rPr lang="en-US" altLang="zh-CN"/>
              <a:t>模块 化</a:t>
            </a:r>
          </a:p>
          <a:p>
            <a:pPr lvl="1" defTabSz="912813"/>
            <a:r>
              <a:rPr lang="en-US" altLang="zh-CN"/>
              <a:t>灵活性</a:t>
            </a:r>
          </a:p>
          <a:p>
            <a:pPr lvl="1" defTabSz="912813"/>
            <a:r>
              <a:rPr lang="en-US" altLang="zh-CN"/>
              <a:t>测试</a:t>
            </a:r>
          </a:p>
          <a:p>
            <a:pPr lvl="1" defTabSz="912813"/>
            <a:r>
              <a:rPr lang="en-US" altLang="zh-CN"/>
              <a:t>可维护性</a:t>
            </a:r>
          </a:p>
          <a:p>
            <a:pPr lvl="1" defTabSz="912813"/>
            <a:endParaRPr lang="en-US" altLang="zh-CN"/>
          </a:p>
        </p:txBody>
      </p:sp>
    </p:spTree>
  </p:cSld>
  <p:clrMapOvr>
    <a:masterClrMapping/>
  </p:clrMapOvr>
  <p:transition>
    <p:fade/>
  </p:transition>
</p:sld>
</file>

<file path=ppt/slides/slide1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53714E9E-7C89-410F-B368-EB95D580C97C}"/>
              </a:ext>
            </a:extLst>
          </p:cNvPr>
          <p:cNvSpPr>
            <a:spLocks noGrp="1"/>
          </p:cNvSpPr>
          <p:nvPr>
            <p:ph type="title"/>
          </p:nvPr>
        </p:nvSpPr>
        <p:spPr>
          <a:xfrm>
            <a:off x="519113" y="228600"/>
            <a:ext cx="11149012" cy="609600"/>
          </a:xfrm>
        </p:spPr>
        <p:txBody>
          <a:bodyPr/>
          <a:lstStyle/>
          <a:p>
            <a:pPr algn="l" defTabSz="912813"/>
            <a:r>
              <a:rPr lang="zh-CN" altLang="zh-CN">
                <a:solidFill>
                  <a:schemeClr val="bg1"/>
                </a:solidFill>
              </a:rPr>
              <a:t>模型-视图-控制器 (MVC)</a:t>
            </a:r>
          </a:p>
        </p:txBody>
      </p:sp>
      <p:sp>
        <p:nvSpPr>
          <p:cNvPr id="51203" name="Text Placeholder 2">
            <a:extLst>
              <a:ext uri="{FF2B5EF4-FFF2-40B4-BE49-F238E27FC236}">
                <a16:creationId xmlns:a16="http://schemas.microsoft.com/office/drawing/2014/main" id="{431756F7-5330-4D35-A10C-70B63DC83920}"/>
              </a:ext>
            </a:extLst>
          </p:cNvPr>
          <p:cNvSpPr>
            <a:spLocks noGrp="1"/>
          </p:cNvSpPr>
          <p:nvPr>
            <p:ph type="body" sz="quarter" idx="10"/>
          </p:nvPr>
        </p:nvSpPr>
        <p:spPr>
          <a:xfrm>
            <a:off x="519113" y="1447800"/>
            <a:ext cx="11149012" cy="4641850"/>
          </a:xfrm>
        </p:spPr>
        <p:txBody>
          <a:bodyPr/>
          <a:lstStyle/>
          <a:p>
            <a:pPr defTabSz="912813"/>
            <a:r>
              <a:rPr lang="en-US" altLang="zh-CN"/>
              <a:t>第一次在1979年被描述为 Smalltalk 在施乐公园</a:t>
            </a:r>
          </a:p>
          <a:p>
            <a:pPr defTabSz="912813"/>
            <a:r>
              <a:rPr lang="en-US" altLang="zh-CN"/>
              <a:t>控制器是分离模型的核心。</a:t>
            </a:r>
            <a:br>
              <a:rPr lang="en-US" altLang="zh-CN"/>
            </a:br>
            <a:r>
              <a:rPr lang="en-US" altLang="zh-CN"/>
              <a:t>和查看</a:t>
            </a:r>
          </a:p>
          <a:p>
            <a:pPr defTabSz="912813"/>
            <a:r>
              <a:rPr lang="en-US" altLang="zh-CN"/>
              <a:t>控制流程:</a:t>
            </a:r>
          </a:p>
          <a:p>
            <a:pPr lvl="1" defTabSz="912813"/>
            <a:r>
              <a:rPr lang="en-US" altLang="zh-CN"/>
              <a:t>用户交互事件</a:t>
            </a:r>
          </a:p>
          <a:p>
            <a:pPr lvl="1" defTabSz="912813"/>
            <a:r>
              <a:rPr lang="en-US" altLang="zh-CN"/>
              <a:t>控制器处理事件并将其转换为用户操作模型可以理解</a:t>
            </a:r>
          </a:p>
          <a:p>
            <a:pPr lvl="1" defTabSz="912813"/>
            <a:r>
              <a:rPr lang="en-US" altLang="zh-CN"/>
              <a:t>模型管理应用程序域的行为和数据</a:t>
            </a:r>
          </a:p>
          <a:p>
            <a:pPr lvl="1" defTabSz="912813"/>
            <a:r>
              <a:rPr lang="en-US" altLang="zh-CN"/>
              <a:t>视图与控制器和模型交互以生成用户界面</a:t>
            </a:r>
          </a:p>
        </p:txBody>
      </p:sp>
    </p:spTree>
  </p:cSld>
  <p:clrMapOvr>
    <a:masterClrMapping/>
  </p:clrMapOvr>
  <p:transition>
    <p:fade/>
  </p:transition>
</p:sld>
</file>

<file path=ppt/slides/slide1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CCF976A8-4E48-4AFA-A4EF-3B73C29FB7F1}"/>
              </a:ext>
            </a:extLst>
          </p:cNvPr>
          <p:cNvSpPr>
            <a:spLocks noGrp="1"/>
          </p:cNvSpPr>
          <p:nvPr>
            <p:ph type="title"/>
          </p:nvPr>
        </p:nvSpPr>
        <p:spPr>
          <a:xfrm>
            <a:off x="0" y="257175"/>
            <a:ext cx="10969625" cy="565150"/>
          </a:xfrm>
        </p:spPr>
        <p:txBody>
          <a:bodyPr/>
          <a:lstStyle/>
          <a:p>
            <a:pPr algn="l" defTabSz="912813"/>
            <a:r>
              <a:rPr lang="zh-CN" altLang="zh-CN">
                <a:solidFill>
                  <a:schemeClr val="bg1"/>
                </a:solidFill>
              </a:rPr>
              <a:t>MVC 观察器模式</a:t>
            </a:r>
          </a:p>
        </p:txBody>
      </p:sp>
      <p:sp>
        <p:nvSpPr>
          <p:cNvPr id="11" name="Flowchart: Process 3">
            <a:extLst>
              <a:ext uri="{FF2B5EF4-FFF2-40B4-BE49-F238E27FC236}">
                <a16:creationId xmlns:a16="http://schemas.microsoft.com/office/drawing/2014/main" id="{EC1BFD7F-D817-4421-BD26-02443DFE4C24}"/>
              </a:ext>
            </a:extLst>
          </p:cNvPr>
          <p:cNvSpPr/>
          <p:nvPr/>
        </p:nvSpPr>
        <p:spPr bwMode="auto">
          <a:xfrm>
            <a:off x="4645025" y="1790700"/>
            <a:ext cx="2898775" cy="1344613"/>
          </a:xfrm>
          <a:prstGeom prst="flowChartProcess">
            <a:avLst/>
          </a:prstGeom>
          <a:solidFill>
            <a:schemeClr val="accent2"/>
          </a:solidFill>
          <a:ln w="50800" cap="rnd">
            <a:solidFill>
              <a:schemeClr val="bg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3200" b="1" dirty="0">
                <a:solidFill>
                  <a:schemeClr val="bg1"/>
                </a:solidFill>
              </a:rPr>
              <a:t>控制器</a:t>
            </a:r>
          </a:p>
        </p:txBody>
      </p:sp>
      <p:sp>
        <p:nvSpPr>
          <p:cNvPr id="13" name="Flowchart: Process 4">
            <a:extLst>
              <a:ext uri="{FF2B5EF4-FFF2-40B4-BE49-F238E27FC236}">
                <a16:creationId xmlns:a16="http://schemas.microsoft.com/office/drawing/2014/main" id="{F702C490-B31A-4B00-9694-97FD92DABC7A}"/>
              </a:ext>
            </a:extLst>
          </p:cNvPr>
          <p:cNvSpPr/>
          <p:nvPr/>
        </p:nvSpPr>
        <p:spPr bwMode="auto">
          <a:xfrm>
            <a:off x="8164513" y="4410075"/>
            <a:ext cx="2898775" cy="1344613"/>
          </a:xfrm>
          <a:prstGeom prst="flowChartProcess">
            <a:avLst/>
          </a:prstGeom>
          <a:solidFill>
            <a:schemeClr val="accent2"/>
          </a:solidFill>
          <a:ln w="50800" cap="rnd">
            <a:solidFill>
              <a:schemeClr val="bg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3200" b="1" dirty="0">
                <a:solidFill>
                  <a:schemeClr val="bg1"/>
                </a:solidFill>
              </a:rPr>
              <a:t>模型</a:t>
            </a:r>
          </a:p>
        </p:txBody>
      </p:sp>
      <p:sp>
        <p:nvSpPr>
          <p:cNvPr id="15" name="Flowchart: Process 5">
            <a:extLst>
              <a:ext uri="{FF2B5EF4-FFF2-40B4-BE49-F238E27FC236}">
                <a16:creationId xmlns:a16="http://schemas.microsoft.com/office/drawing/2014/main" id="{FA2BE0CD-BDFB-43ED-A74E-19BE4B83424E}"/>
              </a:ext>
            </a:extLst>
          </p:cNvPr>
          <p:cNvSpPr/>
          <p:nvPr/>
        </p:nvSpPr>
        <p:spPr bwMode="auto">
          <a:xfrm>
            <a:off x="1066800" y="4410075"/>
            <a:ext cx="2898775" cy="1344613"/>
          </a:xfrm>
          <a:prstGeom prst="flowChartProcess">
            <a:avLst/>
          </a:prstGeom>
          <a:solidFill>
            <a:schemeClr val="accent2"/>
          </a:solidFill>
          <a:ln w="50800" cap="rnd">
            <a:solidFill>
              <a:schemeClr val="bg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3200" b="1" dirty="0">
                <a:solidFill>
                  <a:schemeClr val="bg1"/>
                </a:solidFill>
              </a:rPr>
              <a:t>视图</a:t>
            </a:r>
          </a:p>
        </p:txBody>
      </p:sp>
      <p:cxnSp>
        <p:nvCxnSpPr>
          <p:cNvPr id="16" name="Straight Arrow Connector 7">
            <a:extLst>
              <a:ext uri="{FF2B5EF4-FFF2-40B4-BE49-F238E27FC236}">
                <a16:creationId xmlns:a16="http://schemas.microsoft.com/office/drawing/2014/main" id="{D6B40E3F-D32C-416A-B150-3C394F9E836D}"/>
              </a:ext>
            </a:extLst>
          </p:cNvPr>
          <p:cNvCxnSpPr/>
          <p:nvPr/>
        </p:nvCxnSpPr>
        <p:spPr>
          <a:xfrm rot="5400000">
            <a:off x="3668712" y="3417888"/>
            <a:ext cx="1266825" cy="67945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8">
            <a:extLst>
              <a:ext uri="{FF2B5EF4-FFF2-40B4-BE49-F238E27FC236}">
                <a16:creationId xmlns:a16="http://schemas.microsoft.com/office/drawing/2014/main" id="{C930F9CD-6CCA-40DA-976A-C68C6EAAD513}"/>
              </a:ext>
            </a:extLst>
          </p:cNvPr>
          <p:cNvCxnSpPr/>
          <p:nvPr/>
        </p:nvCxnSpPr>
        <p:spPr>
          <a:xfrm>
            <a:off x="7537450" y="3135313"/>
            <a:ext cx="598488" cy="1274762"/>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1">
            <a:extLst>
              <a:ext uri="{FF2B5EF4-FFF2-40B4-BE49-F238E27FC236}">
                <a16:creationId xmlns:a16="http://schemas.microsoft.com/office/drawing/2014/main" id="{2D784876-9E81-4806-A183-86D8A475DC8E}"/>
              </a:ext>
            </a:extLst>
          </p:cNvPr>
          <p:cNvCxnSpPr/>
          <p:nvPr/>
        </p:nvCxnSpPr>
        <p:spPr>
          <a:xfrm>
            <a:off x="3997325" y="5434013"/>
            <a:ext cx="4167188"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3">
            <a:extLst>
              <a:ext uri="{FF2B5EF4-FFF2-40B4-BE49-F238E27FC236}">
                <a16:creationId xmlns:a16="http://schemas.microsoft.com/office/drawing/2014/main" id="{BC8ADE29-008D-4343-A05F-3DA863856D0B}"/>
              </a:ext>
            </a:extLst>
          </p:cNvPr>
          <p:cNvCxnSpPr/>
          <p:nvPr/>
        </p:nvCxnSpPr>
        <p:spPr>
          <a:xfrm rot="10800000">
            <a:off x="3952875" y="4718050"/>
            <a:ext cx="4173538" cy="23813"/>
          </a:xfrm>
          <a:prstGeom prst="straightConnector1">
            <a:avLst/>
          </a:prstGeom>
          <a:ln w="762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16">
            <a:extLst>
              <a:ext uri="{FF2B5EF4-FFF2-40B4-BE49-F238E27FC236}">
                <a16:creationId xmlns:a16="http://schemas.microsoft.com/office/drawing/2014/main" id="{1C91B1C2-E330-4C70-88D9-61E5867DC0F6}"/>
              </a:ext>
            </a:extLst>
          </p:cNvPr>
          <p:cNvCxnSpPr>
            <a:stCxn id="15" idx="0"/>
            <a:endCxn id="11" idx="1"/>
          </p:cNvCxnSpPr>
          <p:nvPr/>
        </p:nvCxnSpPr>
        <p:spPr>
          <a:xfrm rot="5400000" flipH="1" flipV="1">
            <a:off x="2606676" y="2371725"/>
            <a:ext cx="1947862" cy="2128837"/>
          </a:xfrm>
          <a:prstGeom prst="curvedConnector2">
            <a:avLst/>
          </a:prstGeom>
          <a:ln w="762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
</file>

<file path=ppt/slides/slide1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A835CA8-C83E-4373-AD4B-6CC589B9E677}"/>
              </a:ext>
            </a:extLst>
          </p:cNvPr>
          <p:cNvSpPr>
            <a:spLocks noGrp="1" noChangeArrowheads="1"/>
          </p:cNvSpPr>
          <p:nvPr>
            <p:ph type="title" idx="4294967295"/>
          </p:nvPr>
        </p:nvSpPr>
        <p:spPr>
          <a:xfrm>
            <a:off x="0" y="15875"/>
            <a:ext cx="10969625" cy="1143000"/>
          </a:xfrm>
        </p:spPr>
        <p:txBody>
          <a:bodyPr/>
          <a:lstStyle/>
          <a:p>
            <a:pPr algn="l" eaLnBrk="1" hangingPunct="1"/>
            <a:r>
              <a:rPr lang="en-US" altLang="zh-CN">
                <a:solidFill>
                  <a:schemeClr val="bg1"/>
                </a:solidFill>
              </a:rPr>
              <a:t>1979: 模型视图控制器</a:t>
            </a:r>
          </a:p>
        </p:txBody>
      </p:sp>
      <p:sp>
        <p:nvSpPr>
          <p:cNvPr id="53251" name="Text Box 3">
            <a:extLst>
              <a:ext uri="{FF2B5EF4-FFF2-40B4-BE49-F238E27FC236}">
                <a16:creationId xmlns:a16="http://schemas.microsoft.com/office/drawing/2014/main" id="{62A9E6C6-0FE2-4427-AE8F-A3A420B85189}"/>
              </a:ext>
            </a:extLst>
          </p:cNvPr>
          <p:cNvSpPr txBox="1">
            <a:spLocks noChangeArrowheads="1"/>
          </p:cNvSpPr>
          <p:nvPr/>
        </p:nvSpPr>
        <p:spPr bwMode="auto">
          <a:xfrm>
            <a:off x="2894013" y="2592388"/>
            <a:ext cx="2449512" cy="1016000"/>
          </a:xfrm>
          <a:prstGeom prst="rect">
            <a:avLst/>
          </a:prstGeom>
          <a:solidFill>
            <a:srgbClr val="FFFFCC"/>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3600" b="1">
                <a:solidFill>
                  <a:srgbClr val="000099"/>
                </a:solidFill>
                <a:latin typeface="Arial" panose="020B0604020202020204" pitchFamily="34" charset="0"/>
                <a:cs typeface="Arial" panose="020B0604020202020204" pitchFamily="34" charset="0"/>
              </a:rPr>
              <a:t>模型</a:t>
            </a:r>
          </a:p>
          <a:p>
            <a:pPr algn="ctr" eaLnBrk="1" hangingPunct="1">
              <a:spcBef>
                <a:spcPct val="0"/>
              </a:spcBef>
              <a:buFontTx/>
              <a:buNone/>
            </a:pPr>
            <a:r>
              <a:rPr lang="en-US" altLang="zh-CN" sz="2400">
                <a:solidFill>
                  <a:srgbClr val="000099"/>
                </a:solidFill>
                <a:latin typeface="Arial" panose="020B0604020202020204" pitchFamily="34" charset="0"/>
                <a:cs typeface="Arial" panose="020B0604020202020204" pitchFamily="34" charset="0"/>
              </a:rPr>
              <a:t>(域对象)</a:t>
            </a:r>
          </a:p>
        </p:txBody>
      </p:sp>
      <p:sp>
        <p:nvSpPr>
          <p:cNvPr id="53252" name="Text Box 4">
            <a:extLst>
              <a:ext uri="{FF2B5EF4-FFF2-40B4-BE49-F238E27FC236}">
                <a16:creationId xmlns:a16="http://schemas.microsoft.com/office/drawing/2014/main" id="{E7E882D1-7486-4612-9E46-228C31CCC291}"/>
              </a:ext>
            </a:extLst>
          </p:cNvPr>
          <p:cNvSpPr txBox="1">
            <a:spLocks noChangeArrowheads="1"/>
          </p:cNvSpPr>
          <p:nvPr/>
        </p:nvSpPr>
        <p:spPr bwMode="auto">
          <a:xfrm>
            <a:off x="7678738" y="2579688"/>
            <a:ext cx="1422400" cy="1077912"/>
          </a:xfrm>
          <a:prstGeom prst="rect">
            <a:avLst/>
          </a:prstGeom>
          <a:solidFill>
            <a:srgbClr val="FFFFCC"/>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3600" b="1">
                <a:solidFill>
                  <a:srgbClr val="000099"/>
                </a:solidFill>
                <a:latin typeface="Arial" panose="020B0604020202020204" pitchFamily="34" charset="0"/>
                <a:cs typeface="Arial" panose="020B0604020202020204" pitchFamily="34" charset="0"/>
              </a:rPr>
              <a:t>视图</a:t>
            </a:r>
          </a:p>
          <a:p>
            <a:pPr eaLnBrk="1" hangingPunct="1">
              <a:spcBef>
                <a:spcPct val="0"/>
              </a:spcBef>
              <a:buFontTx/>
              <a:buNone/>
            </a:pPr>
            <a:r>
              <a:rPr lang="en-US" altLang="zh-CN" sz="2800">
                <a:solidFill>
                  <a:srgbClr val="000099"/>
                </a:solidFill>
                <a:latin typeface="Arial" panose="020B0604020202020204" pitchFamily="34" charset="0"/>
                <a:cs typeface="Arial" panose="020B0604020202020204" pitchFamily="34" charset="0"/>
              </a:rPr>
              <a:t>输出</a:t>
            </a:r>
          </a:p>
        </p:txBody>
      </p:sp>
      <p:sp>
        <p:nvSpPr>
          <p:cNvPr id="53253" name="Text Box 5">
            <a:extLst>
              <a:ext uri="{FF2B5EF4-FFF2-40B4-BE49-F238E27FC236}">
                <a16:creationId xmlns:a16="http://schemas.microsoft.com/office/drawing/2014/main" id="{2BFE27A0-A76F-43C0-8F24-E48F559A22AC}"/>
              </a:ext>
            </a:extLst>
          </p:cNvPr>
          <p:cNvSpPr txBox="1">
            <a:spLocks noChangeArrowheads="1"/>
          </p:cNvSpPr>
          <p:nvPr/>
        </p:nvSpPr>
        <p:spPr bwMode="auto">
          <a:xfrm>
            <a:off x="4986338" y="4622800"/>
            <a:ext cx="2378075" cy="1016000"/>
          </a:xfrm>
          <a:prstGeom prst="rect">
            <a:avLst/>
          </a:prstGeom>
          <a:solidFill>
            <a:srgbClr val="FFFFCC"/>
          </a:solidFill>
          <a:ln w="9525">
            <a:solidFill>
              <a:srgbClr val="0000FF"/>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3600" b="1">
                <a:solidFill>
                  <a:srgbClr val="000099"/>
                </a:solidFill>
                <a:latin typeface="Arial" panose="020B0604020202020204" pitchFamily="34" charset="0"/>
                <a:cs typeface="Arial" panose="020B0604020202020204" pitchFamily="34" charset="0"/>
              </a:rPr>
              <a:t>控制器</a:t>
            </a:r>
          </a:p>
          <a:p>
            <a:pPr algn="ctr" eaLnBrk="1" hangingPunct="1">
              <a:spcBef>
                <a:spcPct val="0"/>
              </a:spcBef>
              <a:buFontTx/>
              <a:buNone/>
            </a:pPr>
            <a:r>
              <a:rPr lang="en-US" altLang="zh-CN" sz="2400" b="1">
                <a:solidFill>
                  <a:srgbClr val="000099"/>
                </a:solidFill>
                <a:latin typeface="Arial" panose="020B0604020202020204" pitchFamily="34" charset="0"/>
                <a:cs typeface="Arial" panose="020B0604020202020204" pitchFamily="34" charset="0"/>
              </a:rPr>
              <a:t>输入</a:t>
            </a:r>
          </a:p>
        </p:txBody>
      </p:sp>
      <p:sp>
        <p:nvSpPr>
          <p:cNvPr id="53254" name="Text Box 10">
            <a:extLst>
              <a:ext uri="{FF2B5EF4-FFF2-40B4-BE49-F238E27FC236}">
                <a16:creationId xmlns:a16="http://schemas.microsoft.com/office/drawing/2014/main" id="{62AA5A41-A4F2-4E4B-BAAD-A382A865319C}"/>
              </a:ext>
            </a:extLst>
          </p:cNvPr>
          <p:cNvSpPr txBox="1">
            <a:spLocks noChangeArrowheads="1"/>
          </p:cNvSpPr>
          <p:nvPr/>
        </p:nvSpPr>
        <p:spPr bwMode="auto">
          <a:xfrm>
            <a:off x="719138" y="1168400"/>
            <a:ext cx="8534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600" i="1">
                <a:latin typeface="Times New Roman" panose="02020603050405020304" pitchFamily="18" charset="0"/>
                <a:cs typeface="Arial" panose="020B0604020202020204" pitchFamily="34" charset="0"/>
              </a:rPr>
              <a:t>我已经失去了数的次数, 我看到的东西被描述为 MVC, 原来是不像它。</a:t>
            </a:r>
          </a:p>
          <a:p>
            <a:pPr algn="r" eaLnBrk="1" hangingPunct="1">
              <a:spcBef>
                <a:spcPct val="0"/>
              </a:spcBef>
              <a:buFontTx/>
              <a:buNone/>
            </a:pPr>
            <a:r>
              <a:rPr lang="en-US" altLang="zh-CN" sz="1600" i="1">
                <a:latin typeface="Times New Roman" panose="02020603050405020304" pitchFamily="18" charset="0"/>
                <a:cs typeface="Arial" panose="020B0604020202020204" pitchFamily="34" charset="0"/>
              </a:rPr>
              <a:t>马丁福勒</a:t>
            </a:r>
            <a:endParaRPr lang="en-US" altLang="zh-CN" sz="1600">
              <a:latin typeface="Times New Roman" panose="02020603050405020304" pitchFamily="18" charset="0"/>
              <a:cs typeface="Arial" panose="020B0604020202020204" pitchFamily="34" charset="0"/>
            </a:endParaRPr>
          </a:p>
        </p:txBody>
      </p:sp>
      <p:cxnSp>
        <p:nvCxnSpPr>
          <p:cNvPr id="53255" name="AutoShape 12">
            <a:extLst>
              <a:ext uri="{FF2B5EF4-FFF2-40B4-BE49-F238E27FC236}">
                <a16:creationId xmlns:a16="http://schemas.microsoft.com/office/drawing/2014/main" id="{5D6D3F41-7D5B-4602-BEBE-8B68225E4582}"/>
              </a:ext>
            </a:extLst>
          </p:cNvPr>
          <p:cNvCxnSpPr>
            <a:cxnSpLocks noChangeShapeType="1"/>
            <a:stCxn id="53253" idx="0"/>
            <a:endCxn id="53251" idx="2"/>
          </p:cNvCxnSpPr>
          <p:nvPr/>
        </p:nvCxnSpPr>
        <p:spPr bwMode="auto">
          <a:xfrm flipH="1" flipV="1">
            <a:off x="4119563" y="3608388"/>
            <a:ext cx="2055812" cy="10144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56" name="AutoShape 13">
            <a:extLst>
              <a:ext uri="{FF2B5EF4-FFF2-40B4-BE49-F238E27FC236}">
                <a16:creationId xmlns:a16="http://schemas.microsoft.com/office/drawing/2014/main" id="{5DD7DE8C-1FA3-4506-8C22-882175086005}"/>
              </a:ext>
            </a:extLst>
          </p:cNvPr>
          <p:cNvCxnSpPr>
            <a:cxnSpLocks noChangeShapeType="1"/>
            <a:stCxn id="53252" idx="1"/>
            <a:endCxn id="53251" idx="3"/>
          </p:cNvCxnSpPr>
          <p:nvPr/>
        </p:nvCxnSpPr>
        <p:spPr bwMode="auto">
          <a:xfrm flipH="1" flipV="1">
            <a:off x="5343525" y="3100388"/>
            <a:ext cx="2335213" cy="19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57" name="Text Box 14">
            <a:extLst>
              <a:ext uri="{FF2B5EF4-FFF2-40B4-BE49-F238E27FC236}">
                <a16:creationId xmlns:a16="http://schemas.microsoft.com/office/drawing/2014/main" id="{65378790-3525-46EE-B179-4AFF9FF7ADE6}"/>
              </a:ext>
            </a:extLst>
          </p:cNvPr>
          <p:cNvSpPr txBox="1">
            <a:spLocks noChangeArrowheads="1"/>
          </p:cNvSpPr>
          <p:nvPr/>
        </p:nvSpPr>
        <p:spPr bwMode="auto">
          <a:xfrm>
            <a:off x="5621338" y="2759075"/>
            <a:ext cx="111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cs typeface="Arial" panose="020B0604020202020204" pitchFamily="34" charset="0"/>
              </a:rPr>
              <a:t>观察</a:t>
            </a:r>
          </a:p>
        </p:txBody>
      </p:sp>
      <p:sp>
        <p:nvSpPr>
          <p:cNvPr id="53258" name="Text Box 15">
            <a:extLst>
              <a:ext uri="{FF2B5EF4-FFF2-40B4-BE49-F238E27FC236}">
                <a16:creationId xmlns:a16="http://schemas.microsoft.com/office/drawing/2014/main" id="{02085F68-2768-467A-A2B3-5365E249906F}"/>
              </a:ext>
            </a:extLst>
          </p:cNvPr>
          <p:cNvSpPr txBox="1">
            <a:spLocks noChangeArrowheads="1"/>
          </p:cNvSpPr>
          <p:nvPr/>
        </p:nvSpPr>
        <p:spPr bwMode="auto">
          <a:xfrm>
            <a:off x="5103813" y="3735388"/>
            <a:ext cx="1047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cs typeface="Arial" panose="020B0604020202020204" pitchFamily="34" charset="0"/>
              </a:rPr>
              <a:t>变化</a:t>
            </a:r>
          </a:p>
        </p:txBody>
      </p:sp>
      <p:cxnSp>
        <p:nvCxnSpPr>
          <p:cNvPr id="53259" name="AutoShape 16">
            <a:extLst>
              <a:ext uri="{FF2B5EF4-FFF2-40B4-BE49-F238E27FC236}">
                <a16:creationId xmlns:a16="http://schemas.microsoft.com/office/drawing/2014/main" id="{E9BF5690-4296-4AB9-A23D-FB7A2D811618}"/>
              </a:ext>
            </a:extLst>
          </p:cNvPr>
          <p:cNvCxnSpPr>
            <a:cxnSpLocks noChangeShapeType="1"/>
            <a:stCxn id="53253" idx="0"/>
            <a:endCxn id="53252" idx="2"/>
          </p:cNvCxnSpPr>
          <p:nvPr/>
        </p:nvCxnSpPr>
        <p:spPr bwMode="auto">
          <a:xfrm flipV="1">
            <a:off x="6175375" y="3657600"/>
            <a:ext cx="2214563" cy="965200"/>
          </a:xfrm>
          <a:prstGeom prst="straightConnector1">
            <a:avLst/>
          </a:prstGeom>
          <a:noFill/>
          <a:ln w="9525">
            <a:solidFill>
              <a:schemeClr val="hlink"/>
            </a:solidFill>
            <a:prstDash val="lgDash"/>
            <a:round/>
            <a:headEnd/>
            <a:tailEnd type="triangle" w="med" len="med"/>
          </a:ln>
          <a:extLst>
            <a:ext uri="{909E8E84-426E-40DD-AFC4-6F175D3DCCD1}">
              <a14:hiddenFill xmlns:a14="http://schemas.microsoft.com/office/drawing/2010/main">
                <a:noFill/>
              </a14:hiddenFill>
            </a:ext>
          </a:extLst>
        </p:spPr>
      </p:cxnSp>
      <p:sp>
        <p:nvSpPr>
          <p:cNvPr id="53260" name="Text Box 17">
            <a:extLst>
              <a:ext uri="{FF2B5EF4-FFF2-40B4-BE49-F238E27FC236}">
                <a16:creationId xmlns:a16="http://schemas.microsoft.com/office/drawing/2014/main" id="{41B3FA94-8BF5-460F-987B-FE2F879DFA0F}"/>
              </a:ext>
            </a:extLst>
          </p:cNvPr>
          <p:cNvSpPr txBox="1">
            <a:spLocks noChangeArrowheads="1"/>
          </p:cNvSpPr>
          <p:nvPr/>
        </p:nvSpPr>
        <p:spPr bwMode="auto">
          <a:xfrm>
            <a:off x="7466013" y="3963988"/>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solidFill>
                  <a:schemeClr val="hlink"/>
                </a:solidFill>
                <a:latin typeface="Arial" panose="020B0604020202020204" pitchFamily="34" charset="0"/>
                <a:cs typeface="Arial" panose="020B0604020202020204" pitchFamily="34" charset="0"/>
              </a:rPr>
              <a:t>可能更新</a:t>
            </a:r>
          </a:p>
        </p:txBody>
      </p:sp>
      <p:sp>
        <p:nvSpPr>
          <p:cNvPr id="53261" name="Text Box 18">
            <a:extLst>
              <a:ext uri="{FF2B5EF4-FFF2-40B4-BE49-F238E27FC236}">
                <a16:creationId xmlns:a16="http://schemas.microsoft.com/office/drawing/2014/main" id="{423FDADB-4FC5-4F01-B5A1-09203DE19642}"/>
              </a:ext>
            </a:extLst>
          </p:cNvPr>
          <p:cNvSpPr txBox="1">
            <a:spLocks noChangeArrowheads="1"/>
          </p:cNvSpPr>
          <p:nvPr/>
        </p:nvSpPr>
        <p:spPr bwMode="auto">
          <a:xfrm>
            <a:off x="2344738" y="6107113"/>
            <a:ext cx="5160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a:latin typeface="Arial" panose="020B0604020202020204" pitchFamily="34" charset="0"/>
                <a:cs typeface="Arial" panose="020B0604020202020204" pitchFamily="34" charset="0"/>
              </a:rPr>
              <a:t>http://martinfowler.com/eaaDev/uiArchs.html</a:t>
            </a:r>
          </a:p>
        </p:txBody>
      </p:sp>
    </p:spTree>
  </p:cSld>
  <p:clrMapOvr>
    <a:masterClrMapping/>
  </p:clrMapOvr>
</p:sld>
</file>

<file path=ppt/slides/slide1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3D98FCC4-D48D-47A6-B752-85DC7D0FEE6F}"/>
              </a:ext>
            </a:extLst>
          </p:cNvPr>
          <p:cNvSpPr>
            <a:spLocks noGrp="1"/>
          </p:cNvSpPr>
          <p:nvPr>
            <p:ph type="title"/>
          </p:nvPr>
        </p:nvSpPr>
        <p:spPr>
          <a:xfrm>
            <a:off x="0" y="266700"/>
            <a:ext cx="10969625" cy="565150"/>
          </a:xfrm>
        </p:spPr>
        <p:txBody>
          <a:bodyPr/>
          <a:lstStyle/>
          <a:p>
            <a:pPr algn="l" defTabSz="912813"/>
            <a:r>
              <a:rPr lang="zh-CN" altLang="zh-CN">
                <a:solidFill>
                  <a:schemeClr val="bg1"/>
                </a:solidFill>
              </a:rPr>
              <a:t>客户端/服务器 (DNA) vs MVC</a:t>
            </a:r>
          </a:p>
        </p:txBody>
      </p:sp>
      <p:sp>
        <p:nvSpPr>
          <p:cNvPr id="4" name="Flowchart: Process 3">
            <a:extLst>
              <a:ext uri="{FF2B5EF4-FFF2-40B4-BE49-F238E27FC236}">
                <a16:creationId xmlns:a16="http://schemas.microsoft.com/office/drawing/2014/main" id="{4CC8CEE7-AE66-48A8-9279-4C98B5776387}"/>
              </a:ext>
            </a:extLst>
          </p:cNvPr>
          <p:cNvSpPr/>
          <p:nvPr/>
        </p:nvSpPr>
        <p:spPr bwMode="auto">
          <a:xfrm>
            <a:off x="7519988" y="1762125"/>
            <a:ext cx="2255837" cy="1401763"/>
          </a:xfrm>
          <a:prstGeom prst="flowChartProcess">
            <a:avLst/>
          </a:prstGeom>
          <a:solidFill>
            <a:schemeClr val="accent2"/>
          </a:solidFill>
          <a:ln w="50800" cap="rnd">
            <a:solidFill>
              <a:schemeClr val="bg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sz="3200" b="1" dirty="0">
                <a:solidFill>
                  <a:schemeClr val="bg1"/>
                </a:solidFill>
              </a:rPr>
              <a:t>控制器</a:t>
            </a:r>
          </a:p>
        </p:txBody>
      </p:sp>
      <p:sp>
        <p:nvSpPr>
          <p:cNvPr id="5" name="Flowchart: Process 4">
            <a:extLst>
              <a:ext uri="{FF2B5EF4-FFF2-40B4-BE49-F238E27FC236}">
                <a16:creationId xmlns:a16="http://schemas.microsoft.com/office/drawing/2014/main" id="{3F08A976-0D79-4288-8A76-EC5BD52457DC}"/>
              </a:ext>
            </a:extLst>
          </p:cNvPr>
          <p:cNvSpPr/>
          <p:nvPr/>
        </p:nvSpPr>
        <p:spPr bwMode="auto">
          <a:xfrm>
            <a:off x="9155113" y="4533900"/>
            <a:ext cx="2255837" cy="1400175"/>
          </a:xfrm>
          <a:prstGeom prst="flowChartProcess">
            <a:avLst/>
          </a:prstGeom>
          <a:solidFill>
            <a:schemeClr val="accent2"/>
          </a:solidFill>
          <a:ln w="50800" cap="rnd">
            <a:solidFill>
              <a:schemeClr val="bg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sz="3200" b="1" dirty="0">
                <a:solidFill>
                  <a:schemeClr val="bg1"/>
                </a:solidFill>
              </a:rPr>
              <a:t>模型</a:t>
            </a:r>
          </a:p>
        </p:txBody>
      </p:sp>
      <p:sp>
        <p:nvSpPr>
          <p:cNvPr id="6" name="Flowchart: Process 5">
            <a:extLst>
              <a:ext uri="{FF2B5EF4-FFF2-40B4-BE49-F238E27FC236}">
                <a16:creationId xmlns:a16="http://schemas.microsoft.com/office/drawing/2014/main" id="{9E15C112-330A-4F2C-9A09-E4E38E146502}"/>
              </a:ext>
            </a:extLst>
          </p:cNvPr>
          <p:cNvSpPr/>
          <p:nvPr/>
        </p:nvSpPr>
        <p:spPr bwMode="auto">
          <a:xfrm>
            <a:off x="6026150" y="4552950"/>
            <a:ext cx="2255838" cy="1400175"/>
          </a:xfrm>
          <a:prstGeom prst="flowChartProcess">
            <a:avLst/>
          </a:prstGeom>
          <a:solidFill>
            <a:schemeClr val="accent2"/>
          </a:solidFill>
          <a:ln w="50800" cap="rnd">
            <a:solidFill>
              <a:schemeClr val="bg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sz="3200" b="1" dirty="0">
                <a:solidFill>
                  <a:schemeClr val="bg1"/>
                </a:solidFill>
              </a:rPr>
              <a:t>视图</a:t>
            </a:r>
          </a:p>
        </p:txBody>
      </p:sp>
      <p:cxnSp>
        <p:nvCxnSpPr>
          <p:cNvPr id="8" name="Straight Arrow Connector 7">
            <a:extLst>
              <a:ext uri="{FF2B5EF4-FFF2-40B4-BE49-F238E27FC236}">
                <a16:creationId xmlns:a16="http://schemas.microsoft.com/office/drawing/2014/main" id="{F0FA6BCA-5C32-4873-AF9A-816BB10FF306}"/>
              </a:ext>
            </a:extLst>
          </p:cNvPr>
          <p:cNvCxnSpPr>
            <a:endCxn id="6" idx="0"/>
          </p:cNvCxnSpPr>
          <p:nvPr/>
        </p:nvCxnSpPr>
        <p:spPr>
          <a:xfrm flipH="1">
            <a:off x="7154863" y="3192463"/>
            <a:ext cx="411162" cy="136048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B1FF699-0FB8-4FFB-BAC4-B72DBB15CD55}"/>
              </a:ext>
            </a:extLst>
          </p:cNvPr>
          <p:cNvCxnSpPr>
            <a:endCxn id="5" idx="0"/>
          </p:cNvCxnSpPr>
          <p:nvPr/>
        </p:nvCxnSpPr>
        <p:spPr>
          <a:xfrm>
            <a:off x="9793288" y="3192463"/>
            <a:ext cx="488950" cy="134143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0F47395-483B-4445-816D-F19EB30E6B99}"/>
              </a:ext>
            </a:extLst>
          </p:cNvPr>
          <p:cNvCxnSpPr/>
          <p:nvPr/>
        </p:nvCxnSpPr>
        <p:spPr>
          <a:xfrm>
            <a:off x="8281988" y="5362575"/>
            <a:ext cx="873125"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Flowchart: Process 37">
            <a:extLst>
              <a:ext uri="{FF2B5EF4-FFF2-40B4-BE49-F238E27FC236}">
                <a16:creationId xmlns:a16="http://schemas.microsoft.com/office/drawing/2014/main" id="{5BCF9E76-4365-4B35-A4A6-1975A79D4F44}"/>
              </a:ext>
            </a:extLst>
          </p:cNvPr>
          <p:cNvSpPr/>
          <p:nvPr/>
        </p:nvSpPr>
        <p:spPr bwMode="auto">
          <a:xfrm>
            <a:off x="1820863" y="1787525"/>
            <a:ext cx="2255837" cy="1400175"/>
          </a:xfrm>
          <a:prstGeom prst="flowChartProcess">
            <a:avLst/>
          </a:prstGeom>
          <a:solidFill>
            <a:schemeClr val="accent2"/>
          </a:solidFill>
          <a:ln w="50800" cap="rnd">
            <a:solidFill>
              <a:schemeClr val="bg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fontAlgn="base">
              <a:spcBef>
                <a:spcPct val="0"/>
              </a:spcBef>
              <a:spcAft>
                <a:spcPct val="0"/>
              </a:spcAft>
              <a:defRPr>
                <a:solidFill>
                  <a:schemeClr val="tx1"/>
                </a:solidFill>
                <a:latin typeface="Arial" panose="020B0604020202020204" pitchFamily="34" charset="0"/>
              </a:defRPr>
            </a:lvl6pPr>
            <a:lvl7pPr marL="2971800" indent="-228600" defTabSz="912813" fontAlgn="base">
              <a:spcBef>
                <a:spcPct val="0"/>
              </a:spcBef>
              <a:spcAft>
                <a:spcPct val="0"/>
              </a:spcAft>
              <a:defRPr>
                <a:solidFill>
                  <a:schemeClr val="tx1"/>
                </a:solidFill>
                <a:latin typeface="Arial" panose="020B0604020202020204" pitchFamily="34" charset="0"/>
              </a:defRPr>
            </a:lvl7pPr>
            <a:lvl8pPr marL="3429000" indent="-228600" defTabSz="912813" fontAlgn="base">
              <a:spcBef>
                <a:spcPct val="0"/>
              </a:spcBef>
              <a:spcAft>
                <a:spcPct val="0"/>
              </a:spcAft>
              <a:defRPr>
                <a:solidFill>
                  <a:schemeClr val="tx1"/>
                </a:solidFill>
                <a:latin typeface="Arial" panose="020B0604020202020204" pitchFamily="34" charset="0"/>
              </a:defRPr>
            </a:lvl8pPr>
            <a:lvl9pPr marL="3886200" indent="-228600" defTabSz="912813"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zh-CN" sz="3200" b="1">
                <a:solidFill>
                  <a:schemeClr val="bg1"/>
                </a:solidFill>
              </a:rPr>
              <a:t>客户</a:t>
            </a:r>
            <a:br>
              <a:rPr lang="en-US" altLang="zh-CN" sz="3200" b="1">
                <a:solidFill>
                  <a:schemeClr val="bg1"/>
                </a:solidFill>
              </a:rPr>
            </a:br>
            <a:r>
              <a:rPr lang="en-US" altLang="zh-CN" b="1">
                <a:solidFill>
                  <a:schemeClr val="bg1"/>
                </a:solidFill>
              </a:rPr>
              <a:t>-----------------------</a:t>
            </a:r>
            <a:br>
              <a:rPr lang="en-US" altLang="zh-CN" sz="2800" b="1">
                <a:solidFill>
                  <a:schemeClr val="bg1"/>
                </a:solidFill>
              </a:rPr>
            </a:br>
            <a:r>
              <a:rPr lang="en-US" altLang="zh-CN" b="1">
                <a:solidFill>
                  <a:schemeClr val="bg1"/>
                </a:solidFill>
              </a:rPr>
              <a:t>业务对象</a:t>
            </a:r>
          </a:p>
        </p:txBody>
      </p:sp>
      <p:sp>
        <p:nvSpPr>
          <p:cNvPr id="39" name="Flowchart: Process 38">
            <a:extLst>
              <a:ext uri="{FF2B5EF4-FFF2-40B4-BE49-F238E27FC236}">
                <a16:creationId xmlns:a16="http://schemas.microsoft.com/office/drawing/2014/main" id="{A27D0EBE-317B-4BAC-AB91-0949697E4F9F}"/>
              </a:ext>
            </a:extLst>
          </p:cNvPr>
          <p:cNvSpPr/>
          <p:nvPr/>
        </p:nvSpPr>
        <p:spPr bwMode="auto">
          <a:xfrm>
            <a:off x="1908175" y="4533900"/>
            <a:ext cx="2255838" cy="1400175"/>
          </a:xfrm>
          <a:prstGeom prst="flowChartProcess">
            <a:avLst/>
          </a:prstGeom>
          <a:solidFill>
            <a:schemeClr val="accent2"/>
          </a:solidFill>
          <a:ln w="50800" cap="rnd">
            <a:solidFill>
              <a:schemeClr val="bg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fontAlgn="base">
              <a:spcBef>
                <a:spcPct val="0"/>
              </a:spcBef>
              <a:spcAft>
                <a:spcPct val="0"/>
              </a:spcAft>
              <a:defRPr>
                <a:solidFill>
                  <a:schemeClr val="tx1"/>
                </a:solidFill>
                <a:latin typeface="Arial" panose="020B0604020202020204" pitchFamily="34" charset="0"/>
              </a:defRPr>
            </a:lvl6pPr>
            <a:lvl7pPr marL="2971800" indent="-228600" defTabSz="912813" fontAlgn="base">
              <a:spcBef>
                <a:spcPct val="0"/>
              </a:spcBef>
              <a:spcAft>
                <a:spcPct val="0"/>
              </a:spcAft>
              <a:defRPr>
                <a:solidFill>
                  <a:schemeClr val="tx1"/>
                </a:solidFill>
                <a:latin typeface="Arial" panose="020B0604020202020204" pitchFamily="34" charset="0"/>
              </a:defRPr>
            </a:lvl7pPr>
            <a:lvl8pPr marL="3429000" indent="-228600" defTabSz="912813" fontAlgn="base">
              <a:spcBef>
                <a:spcPct val="0"/>
              </a:spcBef>
              <a:spcAft>
                <a:spcPct val="0"/>
              </a:spcAft>
              <a:defRPr>
                <a:solidFill>
                  <a:schemeClr val="tx1"/>
                </a:solidFill>
                <a:latin typeface="Arial" panose="020B0604020202020204" pitchFamily="34" charset="0"/>
              </a:defRPr>
            </a:lvl8pPr>
            <a:lvl9pPr marL="3886200" indent="-228600" defTabSz="912813" fontAlgn="base">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zh-CN" sz="3200" b="1">
                <a:solidFill>
                  <a:schemeClr val="bg1"/>
                </a:solidFill>
              </a:rPr>
              <a:t>服务器</a:t>
            </a:r>
            <a:br>
              <a:rPr lang="en-US" altLang="zh-CN" sz="3200" b="1">
                <a:solidFill>
                  <a:schemeClr val="bg1"/>
                </a:solidFill>
              </a:rPr>
            </a:br>
            <a:r>
              <a:rPr lang="en-US" altLang="zh-CN" sz="2000" b="1">
                <a:solidFill>
                  <a:schemeClr val="bg1"/>
                </a:solidFill>
              </a:rPr>
              <a:t>-----------------------</a:t>
            </a:r>
            <a:br>
              <a:rPr lang="en-US" altLang="zh-CN" sz="3200" b="1">
                <a:solidFill>
                  <a:schemeClr val="bg1"/>
                </a:solidFill>
              </a:rPr>
            </a:br>
            <a:r>
              <a:rPr lang="en-US" altLang="zh-CN" b="1">
                <a:solidFill>
                  <a:schemeClr val="bg1"/>
                </a:solidFill>
              </a:rPr>
              <a:t>业务对象</a:t>
            </a:r>
            <a:br>
              <a:rPr lang="en-US" altLang="zh-CN" b="1">
                <a:solidFill>
                  <a:schemeClr val="bg1"/>
                </a:solidFill>
              </a:rPr>
            </a:br>
            <a:r>
              <a:rPr lang="en-US" altLang="zh-CN" b="1">
                <a:solidFill>
                  <a:schemeClr val="bg1"/>
                </a:solidFill>
              </a:rPr>
              <a:t>数据</a:t>
            </a:r>
          </a:p>
        </p:txBody>
      </p:sp>
      <p:cxnSp>
        <p:nvCxnSpPr>
          <p:cNvPr id="40" name="Straight Arrow Connector 39">
            <a:extLst>
              <a:ext uri="{FF2B5EF4-FFF2-40B4-BE49-F238E27FC236}">
                <a16:creationId xmlns:a16="http://schemas.microsoft.com/office/drawing/2014/main" id="{71104D0D-D807-4B17-9AE4-5D4B84534101}"/>
              </a:ext>
            </a:extLst>
          </p:cNvPr>
          <p:cNvCxnSpPr/>
          <p:nvPr/>
        </p:nvCxnSpPr>
        <p:spPr>
          <a:xfrm>
            <a:off x="2954338" y="3192463"/>
            <a:ext cx="0" cy="134143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770178C-301D-4C65-80DE-D4C7770FBF1C}"/>
              </a:ext>
            </a:extLst>
          </p:cNvPr>
          <p:cNvCxnSpPr/>
          <p:nvPr/>
        </p:nvCxnSpPr>
        <p:spPr>
          <a:xfrm>
            <a:off x="5194300" y="987425"/>
            <a:ext cx="53975" cy="563245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2C59618-26E9-48F3-AA8B-78C210D1EFCE}"/>
              </a:ext>
            </a:extLst>
          </p:cNvPr>
          <p:cNvCxnSpPr/>
          <p:nvPr/>
        </p:nvCxnSpPr>
        <p:spPr>
          <a:xfrm flipV="1">
            <a:off x="3300413" y="3192463"/>
            <a:ext cx="0" cy="134143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
</file>

<file path=ppt/slides/slide1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EA1E2E1F-8DDD-4F60-84C3-D96B22398552}"/>
              </a:ext>
            </a:extLst>
          </p:cNvPr>
          <p:cNvSpPr>
            <a:spLocks noGrp="1"/>
          </p:cNvSpPr>
          <p:nvPr>
            <p:ph type="title"/>
          </p:nvPr>
        </p:nvSpPr>
        <p:spPr>
          <a:xfrm>
            <a:off x="519113" y="228600"/>
            <a:ext cx="11149012" cy="609600"/>
          </a:xfrm>
        </p:spPr>
        <p:txBody>
          <a:bodyPr/>
          <a:lstStyle/>
          <a:p>
            <a:pPr algn="l" defTabSz="912813"/>
            <a:r>
              <a:rPr lang="zh-CN" altLang="zh-CN">
                <a:solidFill>
                  <a:schemeClr val="bg1"/>
                </a:solidFill>
              </a:rPr>
              <a:t>模型-视图-演示者 (MVP)</a:t>
            </a:r>
          </a:p>
        </p:txBody>
      </p:sp>
      <p:sp>
        <p:nvSpPr>
          <p:cNvPr id="56323" name="Text Placeholder 2">
            <a:extLst>
              <a:ext uri="{FF2B5EF4-FFF2-40B4-BE49-F238E27FC236}">
                <a16:creationId xmlns:a16="http://schemas.microsoft.com/office/drawing/2014/main" id="{65632B32-5A53-49D1-B47C-D530B55A1E08}"/>
              </a:ext>
            </a:extLst>
          </p:cNvPr>
          <p:cNvSpPr>
            <a:spLocks noGrp="1"/>
          </p:cNvSpPr>
          <p:nvPr>
            <p:ph type="body" sz="quarter" idx="10"/>
          </p:nvPr>
        </p:nvSpPr>
        <p:spPr>
          <a:xfrm>
            <a:off x="519113" y="1447800"/>
            <a:ext cx="11149012" cy="1973263"/>
          </a:xfrm>
        </p:spPr>
        <p:txBody>
          <a:bodyPr/>
          <a:lstStyle/>
          <a:p>
            <a:pPr defTabSz="912813"/>
            <a:r>
              <a:rPr lang="en-US" altLang="zh-CN"/>
              <a:t>MVP 起源于二十世纪九十年代初</a:t>
            </a:r>
          </a:p>
          <a:p>
            <a:pPr defTabSz="912813"/>
            <a:r>
              <a:rPr lang="en-US" altLang="zh-CN"/>
              <a:t>MVP 是 MVC 的衍生物</a:t>
            </a:r>
          </a:p>
          <a:p>
            <a:pPr defTabSz="912813"/>
            <a:r>
              <a:rPr lang="en-US" altLang="zh-CN"/>
              <a:t>两种类型的实现</a:t>
            </a:r>
          </a:p>
          <a:p>
            <a:pPr lvl="1" defTabSz="912813"/>
            <a:r>
              <a:rPr lang="en-US" altLang="zh-CN"/>
              <a:t>被动视图</a:t>
            </a:r>
          </a:p>
          <a:p>
            <a:pPr lvl="1" defTabSz="912813"/>
            <a:r>
              <a:rPr lang="en-US" altLang="zh-CN"/>
              <a:t>监控控制器</a:t>
            </a:r>
          </a:p>
          <a:p>
            <a:pPr defTabSz="912813"/>
            <a:r>
              <a:rPr lang="en-US" altLang="zh-CN"/>
              <a:t>演示者假定 MVC 控制器的功能</a:t>
            </a:r>
          </a:p>
          <a:p>
            <a:pPr defTabSz="912813"/>
            <a:r>
              <a:rPr lang="en-US" altLang="zh-CN"/>
              <a:t>视图负责处理 UI 事件</a:t>
            </a:r>
          </a:p>
          <a:p>
            <a:pPr defTabSz="912813"/>
            <a:r>
              <a:rPr lang="en-US" altLang="zh-CN"/>
              <a:t>模型严格地成为一个域模型</a:t>
            </a:r>
          </a:p>
          <a:p>
            <a:pPr defTabSz="912813"/>
            <a:r>
              <a:rPr lang="en-US" altLang="zh-CN"/>
              <a:t>更多的用户界面居中</a:t>
            </a:r>
          </a:p>
          <a:p>
            <a:pPr defTabSz="912813"/>
            <a:endParaRPr lang="en-US" altLang="zh-CN"/>
          </a:p>
        </p:txBody>
      </p:sp>
    </p:spTree>
  </p:cSld>
  <p:clrMapOvr>
    <a:masterClrMapping/>
  </p:clrMapOvr>
  <p:transition>
    <p:fade/>
  </p:transition>
</p:sld>
</file>

<file path=ppt/slides/slide1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2B2E5F2B-465A-40EB-AD59-006853158FAC}"/>
              </a:ext>
            </a:extLst>
          </p:cNvPr>
          <p:cNvSpPr>
            <a:spLocks noGrp="1"/>
          </p:cNvSpPr>
          <p:nvPr>
            <p:ph type="title"/>
          </p:nvPr>
        </p:nvSpPr>
        <p:spPr>
          <a:xfrm>
            <a:off x="519113" y="228600"/>
            <a:ext cx="11149012" cy="609600"/>
          </a:xfrm>
        </p:spPr>
        <p:txBody>
          <a:bodyPr/>
          <a:lstStyle/>
          <a:p>
            <a:pPr algn="l" defTabSz="912813"/>
            <a:r>
              <a:rPr lang="zh-CN" altLang="zh-CN">
                <a:solidFill>
                  <a:schemeClr val="bg1"/>
                </a:solidFill>
              </a:rPr>
              <a:t>MVC vs MVP (被动)</a:t>
            </a:r>
          </a:p>
        </p:txBody>
      </p:sp>
      <p:grpSp>
        <p:nvGrpSpPr>
          <p:cNvPr id="57347" name="Group 9">
            <a:extLst>
              <a:ext uri="{FF2B5EF4-FFF2-40B4-BE49-F238E27FC236}">
                <a16:creationId xmlns:a16="http://schemas.microsoft.com/office/drawing/2014/main" id="{73C80C30-B9DF-4477-BDD4-89B5743B5CEF}"/>
              </a:ext>
            </a:extLst>
          </p:cNvPr>
          <p:cNvGrpSpPr>
            <a:grpSpLocks/>
          </p:cNvGrpSpPr>
          <p:nvPr/>
        </p:nvGrpSpPr>
        <p:grpSpPr bwMode="auto">
          <a:xfrm>
            <a:off x="519113" y="1387475"/>
            <a:ext cx="11149012" cy="5200650"/>
            <a:chOff x="23040" y="987552"/>
            <a:chExt cx="12074344" cy="5632704"/>
          </a:xfrm>
        </p:grpSpPr>
        <p:sp>
          <p:nvSpPr>
            <p:cNvPr id="4" name="Flowchart: Process 3">
              <a:extLst>
                <a:ext uri="{FF2B5EF4-FFF2-40B4-BE49-F238E27FC236}">
                  <a16:creationId xmlns:a16="http://schemas.microsoft.com/office/drawing/2014/main" id="{4E661C4D-76EA-4414-9B2A-34C598E62022}"/>
                </a:ext>
              </a:extLst>
            </p:cNvPr>
            <p:cNvSpPr/>
            <p:nvPr/>
          </p:nvSpPr>
          <p:spPr bwMode="auto">
            <a:xfrm>
              <a:off x="7831907" y="1400204"/>
              <a:ext cx="2281454" cy="1439125"/>
            </a:xfrm>
            <a:prstGeom prst="flowChartProcess">
              <a:avLst/>
            </a:prstGeom>
            <a:solidFill>
              <a:schemeClr val="accent2"/>
            </a:solidFill>
            <a:ln w="50800" cap="rnd">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sz="3200" b="1" dirty="0">
                  <a:solidFill>
                    <a:schemeClr val="bg1"/>
                  </a:solidFill>
                </a:rPr>
                <a:t>主持人</a:t>
              </a:r>
            </a:p>
          </p:txBody>
        </p:sp>
        <p:sp>
          <p:nvSpPr>
            <p:cNvPr id="5" name="Flowchart: Process 4">
              <a:extLst>
                <a:ext uri="{FF2B5EF4-FFF2-40B4-BE49-F238E27FC236}">
                  <a16:creationId xmlns:a16="http://schemas.microsoft.com/office/drawing/2014/main" id="{13B0A1FD-F220-4C9B-89CF-6F4FE9531124}"/>
                </a:ext>
              </a:extLst>
            </p:cNvPr>
            <p:cNvSpPr/>
            <p:nvPr/>
          </p:nvSpPr>
          <p:spPr bwMode="auto">
            <a:xfrm>
              <a:off x="9817649" y="4469306"/>
              <a:ext cx="2279735" cy="1437406"/>
            </a:xfrm>
            <a:prstGeom prst="flowChartProcess">
              <a:avLst/>
            </a:prstGeom>
            <a:solidFill>
              <a:schemeClr val="accent2"/>
            </a:solidFill>
            <a:ln w="50800" cap="rnd">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sz="3200" b="1" dirty="0">
                  <a:solidFill>
                    <a:schemeClr val="bg1"/>
                  </a:solidFill>
                </a:rPr>
                <a:t>模型</a:t>
              </a:r>
            </a:p>
          </p:txBody>
        </p:sp>
        <p:cxnSp>
          <p:nvCxnSpPr>
            <p:cNvPr id="8" name="Straight Arrow Connector 7">
              <a:extLst>
                <a:ext uri="{FF2B5EF4-FFF2-40B4-BE49-F238E27FC236}">
                  <a16:creationId xmlns:a16="http://schemas.microsoft.com/office/drawing/2014/main" id="{D1F1E81F-4AB2-45F0-AF76-A5082DB4AF19}"/>
                </a:ext>
              </a:extLst>
            </p:cNvPr>
            <p:cNvCxnSpPr>
              <a:endCxn id="86" idx="7"/>
            </p:cNvCxnSpPr>
            <p:nvPr/>
          </p:nvCxnSpPr>
          <p:spPr>
            <a:xfrm flipH="1">
              <a:off x="7182028" y="2839330"/>
              <a:ext cx="845875" cy="1155426"/>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05DFB3D-5AE5-4D25-9D64-2EA209C9D570}"/>
                </a:ext>
              </a:extLst>
            </p:cNvPr>
            <p:cNvCxnSpPr/>
            <p:nvPr/>
          </p:nvCxnSpPr>
          <p:spPr>
            <a:xfrm>
              <a:off x="9463482" y="2911544"/>
              <a:ext cx="649879" cy="1531971"/>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129AEB0-9AA0-4624-8850-C62FC3B07903}"/>
                </a:ext>
              </a:extLst>
            </p:cNvPr>
            <p:cNvCxnSpPr/>
            <p:nvPr/>
          </p:nvCxnSpPr>
          <p:spPr>
            <a:xfrm flipV="1">
              <a:off x="8027902" y="2839330"/>
              <a:ext cx="677387" cy="162997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E25304A-200E-47F5-95B8-368CA94A4F20}"/>
                </a:ext>
              </a:extLst>
            </p:cNvPr>
            <p:cNvCxnSpPr>
              <a:endCxn id="4" idx="3"/>
            </p:cNvCxnSpPr>
            <p:nvPr/>
          </p:nvCxnSpPr>
          <p:spPr>
            <a:xfrm rot="16200000" flipV="1">
              <a:off x="9824437" y="2407831"/>
              <a:ext cx="2407138" cy="1829290"/>
            </a:xfrm>
            <a:prstGeom prst="curvedConnector2">
              <a:avLst/>
            </a:prstGeom>
            <a:ln w="762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4" name="Flowchart: Process 33">
              <a:extLst>
                <a:ext uri="{FF2B5EF4-FFF2-40B4-BE49-F238E27FC236}">
                  <a16:creationId xmlns:a16="http://schemas.microsoft.com/office/drawing/2014/main" id="{8143AB12-6F91-4E40-ADF6-409E66CA97C2}"/>
                </a:ext>
              </a:extLst>
            </p:cNvPr>
            <p:cNvSpPr/>
            <p:nvPr/>
          </p:nvSpPr>
          <p:spPr bwMode="auto">
            <a:xfrm>
              <a:off x="6217524" y="4469306"/>
              <a:ext cx="2281455" cy="1437406"/>
            </a:xfrm>
            <a:prstGeom prst="flowChartProcess">
              <a:avLst/>
            </a:prstGeom>
            <a:solidFill>
              <a:schemeClr val="accent2"/>
            </a:solidFill>
            <a:ln w="50800" cap="rnd">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sz="3200" b="1" dirty="0">
                  <a:solidFill>
                    <a:schemeClr val="bg1"/>
                  </a:solidFill>
                </a:rPr>
                <a:t>视图</a:t>
              </a:r>
            </a:p>
          </p:txBody>
        </p:sp>
        <p:sp>
          <p:nvSpPr>
            <p:cNvPr id="36" name="Flowchart: Process 35">
              <a:extLst>
                <a:ext uri="{FF2B5EF4-FFF2-40B4-BE49-F238E27FC236}">
                  <a16:creationId xmlns:a16="http://schemas.microsoft.com/office/drawing/2014/main" id="{03F011E7-D727-4D9E-9556-A59FE4847B85}"/>
                </a:ext>
              </a:extLst>
            </p:cNvPr>
            <p:cNvSpPr/>
            <p:nvPr/>
          </p:nvSpPr>
          <p:spPr bwMode="auto">
            <a:xfrm>
              <a:off x="1589283" y="1515404"/>
              <a:ext cx="2255666" cy="1401298"/>
            </a:xfrm>
            <a:prstGeom prst="flowChartProcess">
              <a:avLst/>
            </a:prstGeom>
            <a:solidFill>
              <a:schemeClr val="accent2"/>
            </a:solidFill>
            <a:ln w="50800" cap="rnd">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sz="3200" b="1" dirty="0">
                  <a:solidFill>
                    <a:schemeClr val="bg1"/>
                  </a:solidFill>
                </a:rPr>
                <a:t>控制器</a:t>
              </a:r>
            </a:p>
          </p:txBody>
        </p:sp>
        <p:sp>
          <p:nvSpPr>
            <p:cNvPr id="37" name="Flowchart: Process 36">
              <a:extLst>
                <a:ext uri="{FF2B5EF4-FFF2-40B4-BE49-F238E27FC236}">
                  <a16:creationId xmlns:a16="http://schemas.microsoft.com/office/drawing/2014/main" id="{F21A5478-6CCD-4F40-84FB-18ACFB249AEE}"/>
                </a:ext>
              </a:extLst>
            </p:cNvPr>
            <p:cNvSpPr/>
            <p:nvPr/>
          </p:nvSpPr>
          <p:spPr bwMode="auto">
            <a:xfrm>
              <a:off x="3296506" y="4507133"/>
              <a:ext cx="2255666" cy="1399579"/>
            </a:xfrm>
            <a:prstGeom prst="flowChartProcess">
              <a:avLst/>
            </a:prstGeom>
            <a:solidFill>
              <a:schemeClr val="accent2"/>
            </a:solidFill>
            <a:ln w="50800" cap="rnd">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sz="3200" b="1" dirty="0">
                  <a:solidFill>
                    <a:schemeClr val="bg1"/>
                  </a:solidFill>
                </a:rPr>
                <a:t>模型</a:t>
              </a:r>
            </a:p>
          </p:txBody>
        </p:sp>
        <p:sp>
          <p:nvSpPr>
            <p:cNvPr id="38" name="Flowchart: Process 37">
              <a:extLst>
                <a:ext uri="{FF2B5EF4-FFF2-40B4-BE49-F238E27FC236}">
                  <a16:creationId xmlns:a16="http://schemas.microsoft.com/office/drawing/2014/main" id="{64A085CD-AC1D-4562-8125-91A58D3439B0}"/>
                </a:ext>
              </a:extLst>
            </p:cNvPr>
            <p:cNvSpPr/>
            <p:nvPr/>
          </p:nvSpPr>
          <p:spPr bwMode="auto">
            <a:xfrm>
              <a:off x="23040" y="4526046"/>
              <a:ext cx="2255666" cy="1399579"/>
            </a:xfrm>
            <a:prstGeom prst="flowChartProcess">
              <a:avLst/>
            </a:prstGeom>
            <a:solidFill>
              <a:schemeClr val="accent2"/>
            </a:solidFill>
            <a:ln w="50800" cap="rnd">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sz="3200" b="1" dirty="0">
                  <a:solidFill>
                    <a:schemeClr val="bg1"/>
                  </a:solidFill>
                </a:rPr>
                <a:t>视图</a:t>
              </a:r>
            </a:p>
          </p:txBody>
        </p:sp>
        <p:cxnSp>
          <p:nvCxnSpPr>
            <p:cNvPr id="39" name="Straight Arrow Connector 38">
              <a:extLst>
                <a:ext uri="{FF2B5EF4-FFF2-40B4-BE49-F238E27FC236}">
                  <a16:creationId xmlns:a16="http://schemas.microsoft.com/office/drawing/2014/main" id="{703CEE4D-C583-4CDB-9050-0E3117D236D8}"/>
                </a:ext>
              </a:extLst>
            </p:cNvPr>
            <p:cNvCxnSpPr>
              <a:endCxn id="38" idx="0"/>
            </p:cNvCxnSpPr>
            <p:nvPr/>
          </p:nvCxnSpPr>
          <p:spPr>
            <a:xfrm flipH="1">
              <a:off x="1150873" y="2916702"/>
              <a:ext cx="438410" cy="1609344"/>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FC11E13-E917-4587-B4F3-C5F1D0D1E4B1}"/>
                </a:ext>
              </a:extLst>
            </p:cNvPr>
            <p:cNvCxnSpPr>
              <a:endCxn id="37" idx="0"/>
            </p:cNvCxnSpPr>
            <p:nvPr/>
          </p:nvCxnSpPr>
          <p:spPr>
            <a:xfrm>
              <a:off x="3918877" y="2916702"/>
              <a:ext cx="505462" cy="1590431"/>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A4A8D74-3762-4A5F-AB0B-77AE5D973715}"/>
                </a:ext>
              </a:extLst>
            </p:cNvPr>
            <p:cNvCxnSpPr/>
            <p:nvPr/>
          </p:nvCxnSpPr>
          <p:spPr>
            <a:xfrm>
              <a:off x="2278706" y="5335876"/>
              <a:ext cx="1017800" cy="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10664B6-3226-44E4-9087-D0AB3D73B0E0}"/>
                </a:ext>
              </a:extLst>
            </p:cNvPr>
            <p:cNvCxnSpPr/>
            <p:nvPr/>
          </p:nvCxnSpPr>
          <p:spPr>
            <a:xfrm>
              <a:off x="5798025" y="987552"/>
              <a:ext cx="53298" cy="56327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322B43F-D1C3-42FF-8ADD-286F5BB085A7}"/>
                </a:ext>
              </a:extLst>
            </p:cNvPr>
            <p:cNvCxnSpPr/>
            <p:nvPr/>
          </p:nvCxnSpPr>
          <p:spPr>
            <a:xfrm flipV="1">
              <a:off x="6757371" y="4182169"/>
              <a:ext cx="275081" cy="28713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B140AA0D-CEC8-4E89-ACCD-B1D7365077BA}"/>
                </a:ext>
              </a:extLst>
            </p:cNvPr>
            <p:cNvSpPr/>
            <p:nvPr/>
          </p:nvSpPr>
          <p:spPr bwMode="auto">
            <a:xfrm>
              <a:off x="6994628" y="3963807"/>
              <a:ext cx="220065" cy="218361"/>
            </a:xfrm>
            <a:prstGeom prst="ellipse">
              <a:avLst/>
            </a:prstGeom>
            <a:solidFill>
              <a:schemeClr val="tx1"/>
            </a:solidFill>
            <a:ln>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fontAlgn="base">
                <a:spcBef>
                  <a:spcPct val="0"/>
                </a:spcBef>
                <a:spcAft>
                  <a:spcPct val="0"/>
                </a:spcAft>
                <a:defRPr>
                  <a:solidFill>
                    <a:schemeClr val="tx1"/>
                  </a:solidFill>
                  <a:latin typeface="Arial" panose="020B0604020202020204" pitchFamily="34" charset="0"/>
                </a:defRPr>
              </a:lvl6pPr>
              <a:lvl7pPr marL="2971800" indent="-228600" defTabSz="912813" fontAlgn="base">
                <a:spcBef>
                  <a:spcPct val="0"/>
                </a:spcBef>
                <a:spcAft>
                  <a:spcPct val="0"/>
                </a:spcAft>
                <a:defRPr>
                  <a:solidFill>
                    <a:schemeClr val="tx1"/>
                  </a:solidFill>
                  <a:latin typeface="Arial" panose="020B0604020202020204" pitchFamily="34" charset="0"/>
                </a:defRPr>
              </a:lvl7pPr>
              <a:lvl8pPr marL="3429000" indent="-228600" defTabSz="912813" fontAlgn="base">
                <a:spcBef>
                  <a:spcPct val="0"/>
                </a:spcBef>
                <a:spcAft>
                  <a:spcPct val="0"/>
                </a:spcAft>
                <a:defRPr>
                  <a:solidFill>
                    <a:schemeClr val="tx1"/>
                  </a:solidFill>
                  <a:latin typeface="Arial" panose="020B0604020202020204" pitchFamily="34" charset="0"/>
                </a:defRPr>
              </a:lvl8pPr>
              <a:lvl9pPr marL="3886200" indent="-228600" defTabSz="912813"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2200">
                <a:solidFill>
                  <a:srgbClr val="FFFFFF"/>
                </a:solidFill>
              </a:endParaRPr>
            </a:p>
          </p:txBody>
        </p:sp>
      </p:grpSp>
    </p:spTree>
  </p:cSld>
  <p:clrMapOvr>
    <a:masterClrMapping/>
  </p:clrMapOvr>
  <p:transition>
    <p:fade/>
  </p:transition>
</p:sld>
</file>

<file path=ppt/slides/slide1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81AAA1B-41BA-46B4-B9E5-96C3CFCD06D4}"/>
              </a:ext>
            </a:extLst>
          </p:cNvPr>
          <p:cNvSpPr>
            <a:spLocks noGrp="1" noChangeArrowheads="1"/>
          </p:cNvSpPr>
          <p:nvPr>
            <p:ph type="title" idx="4294967295"/>
          </p:nvPr>
        </p:nvSpPr>
        <p:spPr>
          <a:xfrm>
            <a:off x="0" y="9525"/>
            <a:ext cx="10969625" cy="1011238"/>
          </a:xfrm>
        </p:spPr>
        <p:txBody>
          <a:bodyPr/>
          <a:lstStyle/>
          <a:p>
            <a:pPr algn="l" eaLnBrk="1" hangingPunct="1"/>
            <a:r>
              <a:rPr lang="en-US" altLang="zh-CN">
                <a:solidFill>
                  <a:schemeClr val="bg1"/>
                </a:solidFill>
              </a:rPr>
              <a:t>被动视图</a:t>
            </a:r>
          </a:p>
        </p:txBody>
      </p:sp>
      <p:sp>
        <p:nvSpPr>
          <p:cNvPr id="58371" name="Text Box 3">
            <a:extLst>
              <a:ext uri="{FF2B5EF4-FFF2-40B4-BE49-F238E27FC236}">
                <a16:creationId xmlns:a16="http://schemas.microsoft.com/office/drawing/2014/main" id="{4FABE2C4-B105-4C09-8D16-E30C38D2C75B}"/>
              </a:ext>
            </a:extLst>
          </p:cNvPr>
          <p:cNvSpPr txBox="1">
            <a:spLocks noChangeArrowheads="1"/>
          </p:cNvSpPr>
          <p:nvPr/>
        </p:nvSpPr>
        <p:spPr bwMode="auto">
          <a:xfrm>
            <a:off x="2513013" y="1917700"/>
            <a:ext cx="2449512" cy="1016000"/>
          </a:xfrm>
          <a:prstGeom prst="rect">
            <a:avLst/>
          </a:prstGeom>
          <a:solidFill>
            <a:srgbClr val="FFFFCC"/>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3600" b="1">
                <a:solidFill>
                  <a:srgbClr val="000099"/>
                </a:solidFill>
                <a:latin typeface="Arial" panose="020B0604020202020204" pitchFamily="34" charset="0"/>
                <a:cs typeface="Arial" panose="020B0604020202020204" pitchFamily="34" charset="0"/>
              </a:rPr>
              <a:t>模型</a:t>
            </a:r>
          </a:p>
          <a:p>
            <a:pPr algn="ctr" eaLnBrk="1" hangingPunct="1">
              <a:spcBef>
                <a:spcPct val="0"/>
              </a:spcBef>
              <a:buFontTx/>
              <a:buNone/>
            </a:pPr>
            <a:r>
              <a:rPr lang="en-US" altLang="zh-CN" sz="2400">
                <a:solidFill>
                  <a:srgbClr val="000099"/>
                </a:solidFill>
                <a:latin typeface="Arial" panose="020B0604020202020204" pitchFamily="34" charset="0"/>
                <a:cs typeface="Arial" panose="020B0604020202020204" pitchFamily="34" charset="0"/>
              </a:rPr>
              <a:t>(域对象)</a:t>
            </a:r>
          </a:p>
        </p:txBody>
      </p:sp>
      <p:sp>
        <p:nvSpPr>
          <p:cNvPr id="58372" name="Text Box 4">
            <a:extLst>
              <a:ext uri="{FF2B5EF4-FFF2-40B4-BE49-F238E27FC236}">
                <a16:creationId xmlns:a16="http://schemas.microsoft.com/office/drawing/2014/main" id="{2F26E560-25E9-492B-B065-6182FB853C12}"/>
              </a:ext>
            </a:extLst>
          </p:cNvPr>
          <p:cNvSpPr txBox="1">
            <a:spLocks noChangeArrowheads="1"/>
          </p:cNvSpPr>
          <p:nvPr/>
        </p:nvSpPr>
        <p:spPr bwMode="auto">
          <a:xfrm>
            <a:off x="6962775" y="1905000"/>
            <a:ext cx="3063875" cy="1077913"/>
          </a:xfrm>
          <a:prstGeom prst="rect">
            <a:avLst/>
          </a:prstGeom>
          <a:solidFill>
            <a:srgbClr val="FFFFCC"/>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3600" b="1">
                <a:solidFill>
                  <a:srgbClr val="000099"/>
                </a:solidFill>
                <a:latin typeface="Arial" panose="020B0604020202020204" pitchFamily="34" charset="0"/>
                <a:cs typeface="Arial" panose="020B0604020202020204" pitchFamily="34" charset="0"/>
              </a:rPr>
              <a:t>被动视图</a:t>
            </a:r>
          </a:p>
          <a:p>
            <a:pPr algn="ctr" eaLnBrk="1" hangingPunct="1">
              <a:spcBef>
                <a:spcPct val="0"/>
              </a:spcBef>
              <a:buFontTx/>
              <a:buNone/>
            </a:pPr>
            <a:r>
              <a:rPr lang="en-US" altLang="zh-CN" sz="2800">
                <a:solidFill>
                  <a:srgbClr val="000099"/>
                </a:solidFill>
                <a:latin typeface="Arial" panose="020B0604020202020204" pitchFamily="34" charset="0"/>
                <a:cs typeface="Arial" panose="020B0604020202020204" pitchFamily="34" charset="0"/>
              </a:rPr>
              <a:t>(输入、输出)</a:t>
            </a:r>
          </a:p>
        </p:txBody>
      </p:sp>
      <p:sp>
        <p:nvSpPr>
          <p:cNvPr id="58373" name="Text Box 5">
            <a:extLst>
              <a:ext uri="{FF2B5EF4-FFF2-40B4-BE49-F238E27FC236}">
                <a16:creationId xmlns:a16="http://schemas.microsoft.com/office/drawing/2014/main" id="{FE1202E6-1319-4098-BA55-FAF08F18D9F2}"/>
              </a:ext>
            </a:extLst>
          </p:cNvPr>
          <p:cNvSpPr txBox="1">
            <a:spLocks noChangeArrowheads="1"/>
          </p:cNvSpPr>
          <p:nvPr/>
        </p:nvSpPr>
        <p:spPr bwMode="auto">
          <a:xfrm>
            <a:off x="3954463" y="3948113"/>
            <a:ext cx="3681412" cy="1077912"/>
          </a:xfrm>
          <a:prstGeom prst="rect">
            <a:avLst/>
          </a:prstGeom>
          <a:solidFill>
            <a:srgbClr val="FFFFCC"/>
          </a:solidFill>
          <a:ln w="9525">
            <a:solidFill>
              <a:srgbClr val="0000FF"/>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3600" b="1">
                <a:solidFill>
                  <a:srgbClr val="000099"/>
                </a:solidFill>
                <a:latin typeface="Arial" panose="020B0604020202020204" pitchFamily="34" charset="0"/>
                <a:cs typeface="Arial" panose="020B0604020202020204" pitchFamily="34" charset="0"/>
              </a:rPr>
              <a:t>主持人</a:t>
            </a:r>
          </a:p>
          <a:p>
            <a:pPr algn="ctr" eaLnBrk="1" hangingPunct="1">
              <a:spcBef>
                <a:spcPct val="0"/>
              </a:spcBef>
              <a:buFontTx/>
              <a:buNone/>
            </a:pPr>
            <a:r>
              <a:rPr lang="en-US" altLang="zh-CN" sz="2800">
                <a:solidFill>
                  <a:srgbClr val="000099"/>
                </a:solidFill>
                <a:latin typeface="Arial" panose="020B0604020202020204" pitchFamily="34" charset="0"/>
                <a:cs typeface="Arial" panose="020B0604020202020204" pitchFamily="34" charset="0"/>
              </a:rPr>
              <a:t>(所有表示逻辑)</a:t>
            </a:r>
            <a:endParaRPr lang="en-US" altLang="zh-CN" sz="3600" b="1">
              <a:solidFill>
                <a:srgbClr val="000099"/>
              </a:solidFill>
              <a:latin typeface="Arial" panose="020B0604020202020204" pitchFamily="34" charset="0"/>
              <a:cs typeface="Arial" panose="020B0604020202020204" pitchFamily="34" charset="0"/>
            </a:endParaRPr>
          </a:p>
        </p:txBody>
      </p:sp>
      <p:cxnSp>
        <p:nvCxnSpPr>
          <p:cNvPr id="58374" name="AutoShape 7">
            <a:extLst>
              <a:ext uri="{FF2B5EF4-FFF2-40B4-BE49-F238E27FC236}">
                <a16:creationId xmlns:a16="http://schemas.microsoft.com/office/drawing/2014/main" id="{24712853-ACFC-4321-80EA-2E01464759BD}"/>
              </a:ext>
            </a:extLst>
          </p:cNvPr>
          <p:cNvCxnSpPr>
            <a:cxnSpLocks noChangeShapeType="1"/>
            <a:stCxn id="58373" idx="0"/>
            <a:endCxn id="58371" idx="2"/>
          </p:cNvCxnSpPr>
          <p:nvPr/>
        </p:nvCxnSpPr>
        <p:spPr bwMode="auto">
          <a:xfrm flipH="1" flipV="1">
            <a:off x="3738563" y="2933700"/>
            <a:ext cx="2057400" cy="10144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8375" name="Text Box 10">
            <a:extLst>
              <a:ext uri="{FF2B5EF4-FFF2-40B4-BE49-F238E27FC236}">
                <a16:creationId xmlns:a16="http://schemas.microsoft.com/office/drawing/2014/main" id="{8E373241-D7C7-4180-862C-7F7179F089AE}"/>
              </a:ext>
            </a:extLst>
          </p:cNvPr>
          <p:cNvSpPr txBox="1">
            <a:spLocks noChangeArrowheads="1"/>
          </p:cNvSpPr>
          <p:nvPr/>
        </p:nvSpPr>
        <p:spPr bwMode="auto">
          <a:xfrm>
            <a:off x="2208213" y="3352800"/>
            <a:ext cx="243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cs typeface="Arial" panose="020B0604020202020204" pitchFamily="34" charset="0"/>
              </a:rPr>
              <a:t>更新, 可观察</a:t>
            </a:r>
          </a:p>
        </p:txBody>
      </p:sp>
      <p:cxnSp>
        <p:nvCxnSpPr>
          <p:cNvPr id="58376" name="AutoShape 11">
            <a:extLst>
              <a:ext uri="{FF2B5EF4-FFF2-40B4-BE49-F238E27FC236}">
                <a16:creationId xmlns:a16="http://schemas.microsoft.com/office/drawing/2014/main" id="{E1D6A152-6465-4A01-AA39-D5D61FC55E15}"/>
              </a:ext>
            </a:extLst>
          </p:cNvPr>
          <p:cNvCxnSpPr>
            <a:cxnSpLocks noChangeShapeType="1"/>
            <a:stCxn id="58373" idx="0"/>
            <a:endCxn id="58372" idx="2"/>
          </p:cNvCxnSpPr>
          <p:nvPr/>
        </p:nvCxnSpPr>
        <p:spPr bwMode="auto">
          <a:xfrm flipV="1">
            <a:off x="5795963" y="2982913"/>
            <a:ext cx="2698750" cy="965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8377" name="Text Box 12">
            <a:extLst>
              <a:ext uri="{FF2B5EF4-FFF2-40B4-BE49-F238E27FC236}">
                <a16:creationId xmlns:a16="http://schemas.microsoft.com/office/drawing/2014/main" id="{91AE7C0D-554F-4FF1-9EC0-89C1AE06AE36}"/>
              </a:ext>
            </a:extLst>
          </p:cNvPr>
          <p:cNvSpPr txBox="1">
            <a:spLocks noChangeArrowheads="1"/>
          </p:cNvSpPr>
          <p:nvPr/>
        </p:nvSpPr>
        <p:spPr bwMode="auto">
          <a:xfrm>
            <a:off x="7319963" y="3367088"/>
            <a:ext cx="205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cs typeface="Arial" panose="020B0604020202020204" pitchFamily="34" charset="0"/>
              </a:rPr>
              <a:t>观察、更新</a:t>
            </a:r>
          </a:p>
        </p:txBody>
      </p:sp>
      <p:sp>
        <p:nvSpPr>
          <p:cNvPr id="58378" name="Text Box 13">
            <a:extLst>
              <a:ext uri="{FF2B5EF4-FFF2-40B4-BE49-F238E27FC236}">
                <a16:creationId xmlns:a16="http://schemas.microsoft.com/office/drawing/2014/main" id="{2BF13DCE-1290-4FD1-B283-2A360DE940E7}"/>
              </a:ext>
            </a:extLst>
          </p:cNvPr>
          <p:cNvSpPr txBox="1">
            <a:spLocks noChangeArrowheads="1"/>
          </p:cNvSpPr>
          <p:nvPr/>
        </p:nvSpPr>
        <p:spPr bwMode="auto">
          <a:xfrm>
            <a:off x="1751013" y="5791200"/>
            <a:ext cx="861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a:latin typeface="Arial" panose="020B0604020202020204" pitchFamily="34" charset="0"/>
                <a:cs typeface="Arial" panose="020B0604020202020204" pitchFamily="34" charset="0"/>
              </a:rPr>
              <a:t>http://martinfowler.com/eaaDev/PassiveScreen.html</a:t>
            </a:r>
          </a:p>
        </p:txBody>
      </p:sp>
    </p:spTree>
  </p:cSld>
  <p:clrMapOvr>
    <a:masterClrMapping/>
  </p:clrMapOvr>
</p:sld>
</file>

<file path=ppt/slides/slide1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140336DE-EA3C-4415-BDF2-5B931862C051}"/>
              </a:ext>
            </a:extLst>
          </p:cNvPr>
          <p:cNvSpPr>
            <a:spLocks noGrp="1"/>
          </p:cNvSpPr>
          <p:nvPr>
            <p:ph type="title"/>
          </p:nvPr>
        </p:nvSpPr>
        <p:spPr>
          <a:xfrm>
            <a:off x="0" y="204788"/>
            <a:ext cx="10969625" cy="565150"/>
          </a:xfrm>
        </p:spPr>
        <p:txBody>
          <a:bodyPr/>
          <a:lstStyle/>
          <a:p>
            <a:pPr algn="l" defTabSz="912813"/>
            <a:r>
              <a:rPr lang="zh-CN" altLang="zh-CN">
                <a:solidFill>
                  <a:schemeClr val="bg1"/>
                </a:solidFill>
              </a:rPr>
              <a:t>MVP-监控控制器模式</a:t>
            </a:r>
          </a:p>
        </p:txBody>
      </p:sp>
      <p:sp>
        <p:nvSpPr>
          <p:cNvPr id="4" name="Flowchart: Process 3">
            <a:extLst>
              <a:ext uri="{FF2B5EF4-FFF2-40B4-BE49-F238E27FC236}">
                <a16:creationId xmlns:a16="http://schemas.microsoft.com/office/drawing/2014/main" id="{30C97B34-1DAC-4444-A374-924FC998ACF4}"/>
              </a:ext>
            </a:extLst>
          </p:cNvPr>
          <p:cNvSpPr/>
          <p:nvPr/>
        </p:nvSpPr>
        <p:spPr bwMode="auto">
          <a:xfrm>
            <a:off x="4645025" y="1725613"/>
            <a:ext cx="2898775" cy="1346200"/>
          </a:xfrm>
          <a:prstGeom prst="flowChartProcess">
            <a:avLst/>
          </a:prstGeom>
          <a:solidFill>
            <a:schemeClr val="accent2"/>
          </a:solidFill>
          <a:ln w="50800" cap="rnd">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sz="3200" b="1" dirty="0">
                <a:solidFill>
                  <a:schemeClr val="bg1"/>
                </a:solidFill>
              </a:rPr>
              <a:t>主持人</a:t>
            </a:r>
          </a:p>
        </p:txBody>
      </p:sp>
      <p:sp>
        <p:nvSpPr>
          <p:cNvPr id="5" name="Flowchart: Process 4">
            <a:extLst>
              <a:ext uri="{FF2B5EF4-FFF2-40B4-BE49-F238E27FC236}">
                <a16:creationId xmlns:a16="http://schemas.microsoft.com/office/drawing/2014/main" id="{40225D0C-01D2-4874-ABAC-7DBF3C7AD534}"/>
              </a:ext>
            </a:extLst>
          </p:cNvPr>
          <p:cNvSpPr/>
          <p:nvPr/>
        </p:nvSpPr>
        <p:spPr bwMode="auto">
          <a:xfrm>
            <a:off x="8164513" y="4344988"/>
            <a:ext cx="2898775" cy="1346200"/>
          </a:xfrm>
          <a:prstGeom prst="flowChartProcess">
            <a:avLst/>
          </a:prstGeom>
          <a:solidFill>
            <a:schemeClr val="accent2"/>
          </a:solidFill>
          <a:ln w="50800" cap="rnd">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sz="3200" b="1" dirty="0">
                <a:solidFill>
                  <a:schemeClr val="bg1"/>
                </a:solidFill>
              </a:rPr>
              <a:t>模型</a:t>
            </a:r>
          </a:p>
        </p:txBody>
      </p:sp>
      <p:cxnSp>
        <p:nvCxnSpPr>
          <p:cNvPr id="8" name="Straight Arrow Connector 7">
            <a:extLst>
              <a:ext uri="{FF2B5EF4-FFF2-40B4-BE49-F238E27FC236}">
                <a16:creationId xmlns:a16="http://schemas.microsoft.com/office/drawing/2014/main" id="{776D955E-0D40-495B-B746-EDE7B7BC8110}"/>
              </a:ext>
            </a:extLst>
          </p:cNvPr>
          <p:cNvCxnSpPr/>
          <p:nvPr/>
        </p:nvCxnSpPr>
        <p:spPr>
          <a:xfrm rot="5400000" flipH="1" flipV="1">
            <a:off x="3663951" y="3359150"/>
            <a:ext cx="1289050" cy="714375"/>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AEA9195-72BC-4C96-8116-60373BB6460B}"/>
              </a:ext>
            </a:extLst>
          </p:cNvPr>
          <p:cNvCxnSpPr/>
          <p:nvPr/>
        </p:nvCxnSpPr>
        <p:spPr>
          <a:xfrm rot="16200000" flipH="1">
            <a:off x="7203281" y="3405982"/>
            <a:ext cx="1266825" cy="598488"/>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BFFDA55-D2FA-4D59-90E7-747DFE2D5D38}"/>
              </a:ext>
            </a:extLst>
          </p:cNvPr>
          <p:cNvCxnSpPr/>
          <p:nvPr/>
        </p:nvCxnSpPr>
        <p:spPr>
          <a:xfrm flipH="1">
            <a:off x="2193925" y="1958975"/>
            <a:ext cx="2436813" cy="1939925"/>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7AD7921-943F-4820-9587-5D8AE2C61CFB}"/>
              </a:ext>
            </a:extLst>
          </p:cNvPr>
          <p:cNvCxnSpPr>
            <a:stCxn id="5" idx="0"/>
            <a:endCxn id="4" idx="3"/>
          </p:cNvCxnSpPr>
          <p:nvPr/>
        </p:nvCxnSpPr>
        <p:spPr>
          <a:xfrm rot="16200000" flipV="1">
            <a:off x="7605712" y="2336801"/>
            <a:ext cx="1946275" cy="2070100"/>
          </a:xfrm>
          <a:prstGeom prst="curvedConnector2">
            <a:avLst/>
          </a:prstGeom>
          <a:ln w="762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4" name="Flowchart: Process 33">
            <a:extLst>
              <a:ext uri="{FF2B5EF4-FFF2-40B4-BE49-F238E27FC236}">
                <a16:creationId xmlns:a16="http://schemas.microsoft.com/office/drawing/2014/main" id="{16BEA9FC-D530-4DBB-8E37-DEEDEE732531}"/>
              </a:ext>
            </a:extLst>
          </p:cNvPr>
          <p:cNvSpPr/>
          <p:nvPr/>
        </p:nvSpPr>
        <p:spPr bwMode="auto">
          <a:xfrm>
            <a:off x="1090613" y="4392613"/>
            <a:ext cx="2898775" cy="1346200"/>
          </a:xfrm>
          <a:prstGeom prst="flowChartProcess">
            <a:avLst/>
          </a:prstGeom>
          <a:solidFill>
            <a:schemeClr val="accent2"/>
          </a:solidFill>
          <a:ln w="50800" cap="rnd">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sz="3200" b="1" dirty="0">
                <a:solidFill>
                  <a:schemeClr val="bg1"/>
                </a:solidFill>
              </a:rPr>
              <a:t>视图</a:t>
            </a:r>
          </a:p>
        </p:txBody>
      </p:sp>
      <p:cxnSp>
        <p:nvCxnSpPr>
          <p:cNvPr id="14" name="Straight Arrow Connector 13">
            <a:extLst>
              <a:ext uri="{FF2B5EF4-FFF2-40B4-BE49-F238E27FC236}">
                <a16:creationId xmlns:a16="http://schemas.microsoft.com/office/drawing/2014/main" id="{BAD936FF-7F1F-48C5-A632-BF6A95AC0212}"/>
              </a:ext>
            </a:extLst>
          </p:cNvPr>
          <p:cNvCxnSpPr/>
          <p:nvPr/>
        </p:nvCxnSpPr>
        <p:spPr>
          <a:xfrm>
            <a:off x="3997325" y="5392738"/>
            <a:ext cx="4162425" cy="47625"/>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E71A7C3-0303-49CB-9419-35F3FF47A283}"/>
              </a:ext>
            </a:extLst>
          </p:cNvPr>
          <p:cNvCxnSpPr/>
          <p:nvPr/>
        </p:nvCxnSpPr>
        <p:spPr>
          <a:xfrm rot="10800000">
            <a:off x="3973513" y="4630738"/>
            <a:ext cx="4173537" cy="23812"/>
          </a:xfrm>
          <a:prstGeom prst="straightConnector1">
            <a:avLst/>
          </a:prstGeom>
          <a:ln w="762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BD06B2-BECA-4A39-8ABF-767D1F9DD705}"/>
              </a:ext>
            </a:extLst>
          </p:cNvPr>
          <p:cNvCxnSpPr/>
          <p:nvPr/>
        </p:nvCxnSpPr>
        <p:spPr>
          <a:xfrm flipV="1">
            <a:off x="1736725" y="4117975"/>
            <a:ext cx="274638" cy="28575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3F01C4E-2A13-44BC-8740-6EF7406E0E7A}"/>
              </a:ext>
            </a:extLst>
          </p:cNvPr>
          <p:cNvSpPr/>
          <p:nvPr/>
        </p:nvSpPr>
        <p:spPr bwMode="auto">
          <a:xfrm>
            <a:off x="1974850" y="3898900"/>
            <a:ext cx="219075" cy="219075"/>
          </a:xfrm>
          <a:prstGeom prst="ellipse">
            <a:avLst/>
          </a:prstGeom>
          <a:solidFill>
            <a:schemeClr val="tx1"/>
          </a:solidFill>
          <a:ln>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fontAlgn="base">
              <a:spcBef>
                <a:spcPct val="0"/>
              </a:spcBef>
              <a:spcAft>
                <a:spcPct val="0"/>
              </a:spcAft>
              <a:defRPr>
                <a:solidFill>
                  <a:schemeClr val="tx1"/>
                </a:solidFill>
                <a:latin typeface="Arial" panose="020B0604020202020204" pitchFamily="34" charset="0"/>
              </a:defRPr>
            </a:lvl6pPr>
            <a:lvl7pPr marL="2971800" indent="-228600" defTabSz="912813" fontAlgn="base">
              <a:spcBef>
                <a:spcPct val="0"/>
              </a:spcBef>
              <a:spcAft>
                <a:spcPct val="0"/>
              </a:spcAft>
              <a:defRPr>
                <a:solidFill>
                  <a:schemeClr val="tx1"/>
                </a:solidFill>
                <a:latin typeface="Arial" panose="020B0604020202020204" pitchFamily="34" charset="0"/>
              </a:defRPr>
            </a:lvl7pPr>
            <a:lvl8pPr marL="3429000" indent="-228600" defTabSz="912813" fontAlgn="base">
              <a:spcBef>
                <a:spcPct val="0"/>
              </a:spcBef>
              <a:spcAft>
                <a:spcPct val="0"/>
              </a:spcAft>
              <a:defRPr>
                <a:solidFill>
                  <a:schemeClr val="tx1"/>
                </a:solidFill>
                <a:latin typeface="Arial" panose="020B0604020202020204" pitchFamily="34" charset="0"/>
              </a:defRPr>
            </a:lvl8pPr>
            <a:lvl9pPr marL="3886200" indent="-228600" defTabSz="912813"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2200">
              <a:solidFill>
                <a:srgbClr val="FFFFFF"/>
              </a:solidFill>
            </a:endParaRPr>
          </a:p>
        </p:txBody>
      </p:sp>
    </p:spTree>
  </p:cSld>
  <p:clrMapOvr>
    <a:masterClrMapping/>
  </p:clrMapOvr>
  <p:transition spd="med">
    <p:fade/>
  </p:transition>
</p:sld>
</file>

<file path=ppt/slides/slide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bject 3">
            <a:extLst>
              <a:ext uri="{FF2B5EF4-FFF2-40B4-BE49-F238E27FC236}">
                <a16:creationId xmlns:a16="http://schemas.microsoft.com/office/drawing/2014/main" id="{46A0E330-AA85-42DD-8141-0D96FE87DB00}"/>
              </a:ext>
            </a:extLst>
          </p:cNvPr>
          <p:cNvSpPr>
            <a:spLocks noChangeArrowheads="1"/>
          </p:cNvSpPr>
          <p:nvPr/>
        </p:nvSpPr>
        <p:spPr bwMode="auto">
          <a:xfrm>
            <a:off x="2043113" y="2438400"/>
            <a:ext cx="8267700" cy="27686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34819" name="object 4">
            <a:extLst>
              <a:ext uri="{FF2B5EF4-FFF2-40B4-BE49-F238E27FC236}">
                <a16:creationId xmlns:a16="http://schemas.microsoft.com/office/drawing/2014/main" id="{B09D7441-1FE3-4D59-B0F4-93A18E32986E}"/>
              </a:ext>
            </a:extLst>
          </p:cNvPr>
          <p:cNvSpPr>
            <a:spLocks/>
          </p:cNvSpPr>
          <p:nvPr/>
        </p:nvSpPr>
        <p:spPr bwMode="auto">
          <a:xfrm>
            <a:off x="2068513" y="2438400"/>
            <a:ext cx="8140700" cy="2641600"/>
          </a:xfrm>
          <a:custGeom>
            <a:avLst/>
            <a:gdLst>
              <a:gd name="T0" fmla="*/ 7976684 w 8140700"/>
              <a:gd name="T1" fmla="*/ 0 h 2641600"/>
              <a:gd name="T2" fmla="*/ 164015 w 8140700"/>
              <a:gd name="T3" fmla="*/ 0 h 2641600"/>
              <a:gd name="T4" fmla="*/ 120413 w 8140700"/>
              <a:gd name="T5" fmla="*/ 5858 h 2641600"/>
              <a:gd name="T6" fmla="*/ 81233 w 8140700"/>
              <a:gd name="T7" fmla="*/ 22393 h 2641600"/>
              <a:gd name="T8" fmla="*/ 48039 w 8140700"/>
              <a:gd name="T9" fmla="*/ 48039 h 2641600"/>
              <a:gd name="T10" fmla="*/ 22392 w 8140700"/>
              <a:gd name="T11" fmla="*/ 81233 h 2641600"/>
              <a:gd name="T12" fmla="*/ 5858 w 8140700"/>
              <a:gd name="T13" fmla="*/ 120413 h 2641600"/>
              <a:gd name="T14" fmla="*/ 0 w 8140700"/>
              <a:gd name="T15" fmla="*/ 164015 h 2641600"/>
              <a:gd name="T16" fmla="*/ 0 w 8140700"/>
              <a:gd name="T17" fmla="*/ 2477584 h 2641600"/>
              <a:gd name="T18" fmla="*/ 5858 w 8140700"/>
              <a:gd name="T19" fmla="*/ 2521186 h 2641600"/>
              <a:gd name="T20" fmla="*/ 22392 w 8140700"/>
              <a:gd name="T21" fmla="*/ 2560366 h 2641600"/>
              <a:gd name="T22" fmla="*/ 48039 w 8140700"/>
              <a:gd name="T23" fmla="*/ 2593560 h 2641600"/>
              <a:gd name="T24" fmla="*/ 81233 w 8140700"/>
              <a:gd name="T25" fmla="*/ 2619206 h 2641600"/>
              <a:gd name="T26" fmla="*/ 120413 w 8140700"/>
              <a:gd name="T27" fmla="*/ 2635741 h 2641600"/>
              <a:gd name="T28" fmla="*/ 164015 w 8140700"/>
              <a:gd name="T29" fmla="*/ 2641600 h 2641600"/>
              <a:gd name="T30" fmla="*/ 7976684 w 8140700"/>
              <a:gd name="T31" fmla="*/ 2641600 h 2641600"/>
              <a:gd name="T32" fmla="*/ 8020286 w 8140700"/>
              <a:gd name="T33" fmla="*/ 2635741 h 2641600"/>
              <a:gd name="T34" fmla="*/ 8059466 w 8140700"/>
              <a:gd name="T35" fmla="*/ 2619206 h 2641600"/>
              <a:gd name="T36" fmla="*/ 8092660 w 8140700"/>
              <a:gd name="T37" fmla="*/ 2593560 h 2641600"/>
              <a:gd name="T38" fmla="*/ 8118306 w 8140700"/>
              <a:gd name="T39" fmla="*/ 2560366 h 2641600"/>
              <a:gd name="T40" fmla="*/ 8134841 w 8140700"/>
              <a:gd name="T41" fmla="*/ 2521186 h 2641600"/>
              <a:gd name="T42" fmla="*/ 8140700 w 8140700"/>
              <a:gd name="T43" fmla="*/ 2477584 h 2641600"/>
              <a:gd name="T44" fmla="*/ 8140700 w 8140700"/>
              <a:gd name="T45" fmla="*/ 164015 h 2641600"/>
              <a:gd name="T46" fmla="*/ 8134841 w 8140700"/>
              <a:gd name="T47" fmla="*/ 120413 h 2641600"/>
              <a:gd name="T48" fmla="*/ 8118306 w 8140700"/>
              <a:gd name="T49" fmla="*/ 81233 h 2641600"/>
              <a:gd name="T50" fmla="*/ 8092660 w 8140700"/>
              <a:gd name="T51" fmla="*/ 48039 h 2641600"/>
              <a:gd name="T52" fmla="*/ 8059466 w 8140700"/>
              <a:gd name="T53" fmla="*/ 22393 h 2641600"/>
              <a:gd name="T54" fmla="*/ 8020286 w 8140700"/>
              <a:gd name="T55" fmla="*/ 5858 h 2641600"/>
              <a:gd name="T56" fmla="*/ 7976684 w 8140700"/>
              <a:gd name="T57" fmla="*/ 0 h 264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140700" h="2641600">
                <a:moveTo>
                  <a:pt x="7976684" y="0"/>
                </a:moveTo>
                <a:lnTo>
                  <a:pt x="164015" y="0"/>
                </a:lnTo>
                <a:lnTo>
                  <a:pt x="120413" y="5858"/>
                </a:lnTo>
                <a:lnTo>
                  <a:pt x="81233" y="22393"/>
                </a:lnTo>
                <a:lnTo>
                  <a:pt x="48039" y="48039"/>
                </a:lnTo>
                <a:lnTo>
                  <a:pt x="22392" y="81233"/>
                </a:lnTo>
                <a:lnTo>
                  <a:pt x="5858" y="120413"/>
                </a:lnTo>
                <a:lnTo>
                  <a:pt x="0" y="164015"/>
                </a:lnTo>
                <a:lnTo>
                  <a:pt x="0" y="2477584"/>
                </a:lnTo>
                <a:lnTo>
                  <a:pt x="5858" y="2521186"/>
                </a:lnTo>
                <a:lnTo>
                  <a:pt x="22392" y="2560366"/>
                </a:lnTo>
                <a:lnTo>
                  <a:pt x="48039" y="2593560"/>
                </a:lnTo>
                <a:lnTo>
                  <a:pt x="81233" y="2619206"/>
                </a:lnTo>
                <a:lnTo>
                  <a:pt x="120413" y="2635741"/>
                </a:lnTo>
                <a:lnTo>
                  <a:pt x="164015" y="2641600"/>
                </a:lnTo>
                <a:lnTo>
                  <a:pt x="7976684" y="2641600"/>
                </a:lnTo>
                <a:lnTo>
                  <a:pt x="8020286" y="2635741"/>
                </a:lnTo>
                <a:lnTo>
                  <a:pt x="8059466" y="2619206"/>
                </a:lnTo>
                <a:lnTo>
                  <a:pt x="8092660" y="2593560"/>
                </a:lnTo>
                <a:lnTo>
                  <a:pt x="8118306" y="2560366"/>
                </a:lnTo>
                <a:lnTo>
                  <a:pt x="8134841" y="2521186"/>
                </a:lnTo>
                <a:lnTo>
                  <a:pt x="8140700" y="2477584"/>
                </a:lnTo>
                <a:lnTo>
                  <a:pt x="8140700" y="164015"/>
                </a:lnTo>
                <a:lnTo>
                  <a:pt x="8134841" y="120413"/>
                </a:lnTo>
                <a:lnTo>
                  <a:pt x="8118306" y="81233"/>
                </a:lnTo>
                <a:lnTo>
                  <a:pt x="8092660" y="48039"/>
                </a:lnTo>
                <a:lnTo>
                  <a:pt x="8059466" y="22393"/>
                </a:lnTo>
                <a:lnTo>
                  <a:pt x="8020286" y="5858"/>
                </a:lnTo>
                <a:lnTo>
                  <a:pt x="7976684" y="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4820" name="object 5">
            <a:extLst>
              <a:ext uri="{FF2B5EF4-FFF2-40B4-BE49-F238E27FC236}">
                <a16:creationId xmlns:a16="http://schemas.microsoft.com/office/drawing/2014/main" id="{15F3ADEB-3394-4BB1-B7F5-BE806312AAB4}"/>
              </a:ext>
            </a:extLst>
          </p:cNvPr>
          <p:cNvSpPr>
            <a:spLocks/>
          </p:cNvSpPr>
          <p:nvPr/>
        </p:nvSpPr>
        <p:spPr bwMode="auto">
          <a:xfrm>
            <a:off x="1522413" y="6591300"/>
            <a:ext cx="9144000" cy="266700"/>
          </a:xfrm>
          <a:custGeom>
            <a:avLst/>
            <a:gdLst>
              <a:gd name="T0" fmla="*/ 0 w 9144000"/>
              <a:gd name="T1" fmla="*/ 266700 h 266700"/>
              <a:gd name="T2" fmla="*/ 0 w 9144000"/>
              <a:gd name="T3" fmla="*/ 0 h 266700"/>
              <a:gd name="T4" fmla="*/ 9144000 w 9144000"/>
              <a:gd name="T5" fmla="*/ 0 h 266700"/>
              <a:gd name="T6" fmla="*/ 9144000 w 9144000"/>
              <a:gd name="T7" fmla="*/ 266700 h 266700"/>
              <a:gd name="T8" fmla="*/ 0 w 9144000"/>
              <a:gd name="T9" fmla="*/ 266700 h 2667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44000" h="266700">
                <a:moveTo>
                  <a:pt x="0" y="266700"/>
                </a:moveTo>
                <a:lnTo>
                  <a:pt x="0" y="0"/>
                </a:lnTo>
                <a:lnTo>
                  <a:pt x="9144000" y="0"/>
                </a:lnTo>
                <a:lnTo>
                  <a:pt x="9144000" y="266700"/>
                </a:lnTo>
                <a:lnTo>
                  <a:pt x="0" y="266700"/>
                </a:lnTo>
                <a:close/>
              </a:path>
            </a:pathLst>
          </a:custGeom>
          <a:solidFill>
            <a:srgbClr val="73ACF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zh-CN" altLang="en-US"/>
          </a:p>
        </p:txBody>
      </p:sp>
      <p:sp>
        <p:nvSpPr>
          <p:cNvPr id="34821" name="object 8">
            <a:extLst>
              <a:ext uri="{FF2B5EF4-FFF2-40B4-BE49-F238E27FC236}">
                <a16:creationId xmlns:a16="http://schemas.microsoft.com/office/drawing/2014/main" id="{FF5206E9-F809-4068-AB73-B772330A1BA6}"/>
              </a:ext>
            </a:extLst>
          </p:cNvPr>
          <p:cNvSpPr>
            <a:spLocks noGrp="1"/>
          </p:cNvSpPr>
          <p:nvPr>
            <p:ph type="title"/>
          </p:nvPr>
        </p:nvSpPr>
        <p:spPr>
          <a:xfrm>
            <a:off x="2970213" y="3078163"/>
            <a:ext cx="6650037" cy="1501775"/>
          </a:xfrm>
        </p:spPr>
        <p:txBody>
          <a:bodyPr lIns="0" tIns="0" rIns="0" bIns="0">
            <a:spAutoFit/>
          </a:bodyPr>
          <a:lstStyle/>
          <a:p>
            <a:pPr marL="12700" indent="228600" algn="ctr">
              <a:lnSpc>
                <a:spcPts val="3800"/>
              </a:lnSpc>
            </a:pPr>
            <a:r>
              <a:rPr lang="en-US" altLang="zh-CN" sz="4800"/>
              <a:t>MVC, MVP 和 MVVM: 比较</a:t>
            </a:r>
            <a:br>
              <a:rPr lang="en-US" altLang="zh-CN" sz="4800"/>
            </a:br>
            <a:r>
              <a:rPr lang="en-US" altLang="zh-CN" sz="4800"/>
              <a:t>的建筑模式</a:t>
            </a:r>
            <a:endParaRPr lang="zh-CN" altLang="zh-CN" sz="4800"/>
          </a:p>
        </p:txBody>
      </p:sp>
    </p:spTree>
  </p:cSld>
  <p:clrMapOvr>
    <a:masterClrMapping/>
  </p:clrMapOvr>
</p:sld>
</file>

<file path=ppt/slides/slide2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F111E254-9AC3-4397-9993-D84A54167F25}"/>
              </a:ext>
            </a:extLst>
          </p:cNvPr>
          <p:cNvSpPr>
            <a:spLocks noGrp="1" noChangeArrowheads="1"/>
          </p:cNvSpPr>
          <p:nvPr>
            <p:ph type="title" idx="4294967295"/>
          </p:nvPr>
        </p:nvSpPr>
        <p:spPr>
          <a:xfrm>
            <a:off x="0" y="14288"/>
            <a:ext cx="12188825" cy="1052512"/>
          </a:xfrm>
        </p:spPr>
        <p:txBody>
          <a:bodyPr/>
          <a:lstStyle/>
          <a:p>
            <a:pPr eaLnBrk="1" hangingPunct="1"/>
            <a:r>
              <a:rPr lang="en-US" altLang="zh-CN">
                <a:solidFill>
                  <a:schemeClr val="bg1"/>
                </a:solidFill>
              </a:rPr>
              <a:t>2004: 模型视图演示者 (监督控制器)</a:t>
            </a:r>
          </a:p>
        </p:txBody>
      </p:sp>
      <p:sp>
        <p:nvSpPr>
          <p:cNvPr id="62467" name="Text Box 3">
            <a:extLst>
              <a:ext uri="{FF2B5EF4-FFF2-40B4-BE49-F238E27FC236}">
                <a16:creationId xmlns:a16="http://schemas.microsoft.com/office/drawing/2014/main" id="{B2D92435-CE68-4122-B0B1-6040BC624A7F}"/>
              </a:ext>
            </a:extLst>
          </p:cNvPr>
          <p:cNvSpPr txBox="1">
            <a:spLocks noChangeArrowheads="1"/>
          </p:cNvSpPr>
          <p:nvPr/>
        </p:nvSpPr>
        <p:spPr bwMode="auto">
          <a:xfrm>
            <a:off x="2513013" y="1917700"/>
            <a:ext cx="2449512" cy="1016000"/>
          </a:xfrm>
          <a:prstGeom prst="rect">
            <a:avLst/>
          </a:prstGeom>
          <a:solidFill>
            <a:srgbClr val="FFFFCC"/>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3600" b="1">
                <a:solidFill>
                  <a:srgbClr val="000099"/>
                </a:solidFill>
                <a:latin typeface="Arial" panose="020B0604020202020204" pitchFamily="34" charset="0"/>
                <a:cs typeface="Arial" panose="020B0604020202020204" pitchFamily="34" charset="0"/>
              </a:rPr>
              <a:t>模型</a:t>
            </a:r>
          </a:p>
          <a:p>
            <a:pPr algn="ctr" eaLnBrk="1" hangingPunct="1">
              <a:spcBef>
                <a:spcPct val="0"/>
              </a:spcBef>
              <a:buFontTx/>
              <a:buNone/>
            </a:pPr>
            <a:r>
              <a:rPr lang="en-US" altLang="zh-CN" sz="2400">
                <a:solidFill>
                  <a:srgbClr val="000099"/>
                </a:solidFill>
                <a:latin typeface="Arial" panose="020B0604020202020204" pitchFamily="34" charset="0"/>
                <a:cs typeface="Arial" panose="020B0604020202020204" pitchFamily="34" charset="0"/>
              </a:rPr>
              <a:t>(域对象)</a:t>
            </a:r>
          </a:p>
        </p:txBody>
      </p:sp>
      <p:sp>
        <p:nvSpPr>
          <p:cNvPr id="62468" name="Text Box 4">
            <a:extLst>
              <a:ext uri="{FF2B5EF4-FFF2-40B4-BE49-F238E27FC236}">
                <a16:creationId xmlns:a16="http://schemas.microsoft.com/office/drawing/2014/main" id="{CB971A8F-1441-43FC-BF37-521A4BF0DA6B}"/>
              </a:ext>
            </a:extLst>
          </p:cNvPr>
          <p:cNvSpPr txBox="1">
            <a:spLocks noChangeArrowheads="1"/>
          </p:cNvSpPr>
          <p:nvPr/>
        </p:nvSpPr>
        <p:spPr bwMode="auto">
          <a:xfrm>
            <a:off x="7297738" y="1905000"/>
            <a:ext cx="2392362" cy="1077913"/>
          </a:xfrm>
          <a:prstGeom prst="rect">
            <a:avLst/>
          </a:prstGeom>
          <a:solidFill>
            <a:srgbClr val="FFFFCC"/>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3600" b="1">
                <a:solidFill>
                  <a:srgbClr val="000099"/>
                </a:solidFill>
                <a:latin typeface="Arial" panose="020B0604020202020204" pitchFamily="34" charset="0"/>
                <a:cs typeface="Arial" panose="020B0604020202020204" pitchFamily="34" charset="0"/>
              </a:rPr>
              <a:t>视图</a:t>
            </a:r>
          </a:p>
          <a:p>
            <a:pPr algn="ctr" eaLnBrk="1" hangingPunct="1">
              <a:spcBef>
                <a:spcPct val="0"/>
              </a:spcBef>
              <a:buFontTx/>
              <a:buNone/>
            </a:pPr>
            <a:r>
              <a:rPr lang="en-US" altLang="zh-CN" sz="2800">
                <a:solidFill>
                  <a:srgbClr val="000099"/>
                </a:solidFill>
                <a:latin typeface="Arial" panose="020B0604020202020204" pitchFamily="34" charset="0"/>
                <a:cs typeface="Arial" panose="020B0604020202020204" pitchFamily="34" charset="0"/>
              </a:rPr>
              <a:t>(输入、输出)</a:t>
            </a:r>
          </a:p>
        </p:txBody>
      </p:sp>
      <p:sp>
        <p:nvSpPr>
          <p:cNvPr id="62469" name="Text Box 5">
            <a:extLst>
              <a:ext uri="{FF2B5EF4-FFF2-40B4-BE49-F238E27FC236}">
                <a16:creationId xmlns:a16="http://schemas.microsoft.com/office/drawing/2014/main" id="{0719226D-B239-4252-8F80-275A444C4BAC}"/>
              </a:ext>
            </a:extLst>
          </p:cNvPr>
          <p:cNvSpPr txBox="1">
            <a:spLocks noChangeArrowheads="1"/>
          </p:cNvSpPr>
          <p:nvPr/>
        </p:nvSpPr>
        <p:spPr bwMode="auto">
          <a:xfrm>
            <a:off x="4241800" y="3948113"/>
            <a:ext cx="3106738" cy="1504950"/>
          </a:xfrm>
          <a:prstGeom prst="rect">
            <a:avLst/>
          </a:prstGeom>
          <a:solidFill>
            <a:srgbClr val="FFFFCC"/>
          </a:solidFill>
          <a:ln w="9525">
            <a:solidFill>
              <a:srgbClr val="0000FF"/>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3600" b="1">
                <a:solidFill>
                  <a:srgbClr val="000099"/>
                </a:solidFill>
                <a:latin typeface="Arial" panose="020B0604020202020204" pitchFamily="34" charset="0"/>
                <a:cs typeface="Arial" panose="020B0604020202020204" pitchFamily="34" charset="0"/>
              </a:rPr>
              <a:t>主持人</a:t>
            </a:r>
          </a:p>
          <a:p>
            <a:pPr algn="ctr" eaLnBrk="1" hangingPunct="1">
              <a:spcBef>
                <a:spcPct val="0"/>
              </a:spcBef>
              <a:buFontTx/>
              <a:buNone/>
            </a:pPr>
            <a:r>
              <a:rPr lang="en-US" altLang="zh-CN" sz="2800">
                <a:solidFill>
                  <a:srgbClr val="000099"/>
                </a:solidFill>
                <a:latin typeface="Arial" panose="020B0604020202020204" pitchFamily="34" charset="0"/>
                <a:cs typeface="Arial" panose="020B0604020202020204" pitchFamily="34" charset="0"/>
              </a:rPr>
              <a:t>(复杂</a:t>
            </a:r>
          </a:p>
          <a:p>
            <a:pPr algn="ctr" eaLnBrk="1" hangingPunct="1">
              <a:spcBef>
                <a:spcPct val="0"/>
              </a:spcBef>
              <a:buFontTx/>
              <a:buNone/>
            </a:pPr>
            <a:r>
              <a:rPr lang="en-US" altLang="zh-CN" sz="2800">
                <a:solidFill>
                  <a:srgbClr val="000099"/>
                </a:solidFill>
                <a:latin typeface="Arial" panose="020B0604020202020204" pitchFamily="34" charset="0"/>
                <a:cs typeface="Arial" panose="020B0604020202020204" pitchFamily="34" charset="0"/>
              </a:rPr>
              <a:t>表示逻辑)</a:t>
            </a:r>
            <a:endParaRPr lang="en-US" altLang="zh-CN" sz="3600" b="1">
              <a:solidFill>
                <a:srgbClr val="000099"/>
              </a:solidFill>
              <a:latin typeface="Arial" panose="020B0604020202020204" pitchFamily="34" charset="0"/>
              <a:cs typeface="Arial" panose="020B0604020202020204" pitchFamily="34" charset="0"/>
            </a:endParaRPr>
          </a:p>
        </p:txBody>
      </p:sp>
      <p:cxnSp>
        <p:nvCxnSpPr>
          <p:cNvPr id="62470" name="AutoShape 7">
            <a:extLst>
              <a:ext uri="{FF2B5EF4-FFF2-40B4-BE49-F238E27FC236}">
                <a16:creationId xmlns:a16="http://schemas.microsoft.com/office/drawing/2014/main" id="{CD49E564-8964-4A1F-AA73-791314E4AEEA}"/>
              </a:ext>
            </a:extLst>
          </p:cNvPr>
          <p:cNvCxnSpPr>
            <a:cxnSpLocks noChangeShapeType="1"/>
            <a:stCxn id="62469" idx="0"/>
            <a:endCxn id="62467" idx="2"/>
          </p:cNvCxnSpPr>
          <p:nvPr/>
        </p:nvCxnSpPr>
        <p:spPr bwMode="auto">
          <a:xfrm flipH="1" flipV="1">
            <a:off x="3738563" y="2933700"/>
            <a:ext cx="2057400" cy="10144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2471" name="AutoShape 8">
            <a:extLst>
              <a:ext uri="{FF2B5EF4-FFF2-40B4-BE49-F238E27FC236}">
                <a16:creationId xmlns:a16="http://schemas.microsoft.com/office/drawing/2014/main" id="{A84B0019-39BB-4EF5-BC2F-A2945DA5FADF}"/>
              </a:ext>
            </a:extLst>
          </p:cNvPr>
          <p:cNvCxnSpPr>
            <a:cxnSpLocks noChangeShapeType="1"/>
            <a:stCxn id="62468" idx="1"/>
            <a:endCxn id="62467" idx="3"/>
          </p:cNvCxnSpPr>
          <p:nvPr/>
        </p:nvCxnSpPr>
        <p:spPr bwMode="auto">
          <a:xfrm flipH="1" flipV="1">
            <a:off x="4962525" y="2425700"/>
            <a:ext cx="2335213" cy="19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472" name="Text Box 9">
            <a:extLst>
              <a:ext uri="{FF2B5EF4-FFF2-40B4-BE49-F238E27FC236}">
                <a16:creationId xmlns:a16="http://schemas.microsoft.com/office/drawing/2014/main" id="{381C3C4F-57DA-42DF-AE82-265566281585}"/>
              </a:ext>
            </a:extLst>
          </p:cNvPr>
          <p:cNvSpPr txBox="1">
            <a:spLocks noChangeArrowheads="1"/>
          </p:cNvSpPr>
          <p:nvPr/>
        </p:nvSpPr>
        <p:spPr bwMode="auto">
          <a:xfrm>
            <a:off x="5240338" y="2084388"/>
            <a:ext cx="1111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cs typeface="Arial" panose="020B0604020202020204" pitchFamily="34" charset="0"/>
              </a:rPr>
              <a:t>观察</a:t>
            </a:r>
          </a:p>
        </p:txBody>
      </p:sp>
      <p:sp>
        <p:nvSpPr>
          <p:cNvPr id="62473" name="Text Box 10">
            <a:extLst>
              <a:ext uri="{FF2B5EF4-FFF2-40B4-BE49-F238E27FC236}">
                <a16:creationId xmlns:a16="http://schemas.microsoft.com/office/drawing/2014/main" id="{ECD738C6-6218-48C5-9A8D-DF799B053E87}"/>
              </a:ext>
            </a:extLst>
          </p:cNvPr>
          <p:cNvSpPr txBox="1">
            <a:spLocks noChangeArrowheads="1"/>
          </p:cNvSpPr>
          <p:nvPr/>
        </p:nvSpPr>
        <p:spPr bwMode="auto">
          <a:xfrm>
            <a:off x="3198813" y="3124200"/>
            <a:ext cx="1492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cs typeface="Arial" panose="020B0604020202020204" pitchFamily="34" charset="0"/>
              </a:rPr>
              <a:t>更新</a:t>
            </a:r>
          </a:p>
          <a:p>
            <a:pPr eaLnBrk="1" hangingPunct="1">
              <a:spcBef>
                <a:spcPct val="0"/>
              </a:spcBef>
              <a:buFontTx/>
              <a:buNone/>
            </a:pPr>
            <a:r>
              <a:rPr lang="en-US" altLang="zh-CN" sz="1800">
                <a:latin typeface="Arial" panose="020B0604020202020204" pitchFamily="34" charset="0"/>
                <a:cs typeface="Arial" panose="020B0604020202020204" pitchFamily="34" charset="0"/>
              </a:rPr>
              <a:t>可以观察</a:t>
            </a:r>
          </a:p>
        </p:txBody>
      </p:sp>
      <p:cxnSp>
        <p:nvCxnSpPr>
          <p:cNvPr id="62474" name="AutoShape 11">
            <a:extLst>
              <a:ext uri="{FF2B5EF4-FFF2-40B4-BE49-F238E27FC236}">
                <a16:creationId xmlns:a16="http://schemas.microsoft.com/office/drawing/2014/main" id="{3059526F-3C30-42D6-B672-011237BA7AAC}"/>
              </a:ext>
            </a:extLst>
          </p:cNvPr>
          <p:cNvCxnSpPr>
            <a:cxnSpLocks noChangeShapeType="1"/>
            <a:stCxn id="62469" idx="0"/>
            <a:endCxn id="62468" idx="2"/>
          </p:cNvCxnSpPr>
          <p:nvPr/>
        </p:nvCxnSpPr>
        <p:spPr bwMode="auto">
          <a:xfrm flipV="1">
            <a:off x="5795963" y="2982913"/>
            <a:ext cx="2698750" cy="965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475" name="Text Box 12">
            <a:extLst>
              <a:ext uri="{FF2B5EF4-FFF2-40B4-BE49-F238E27FC236}">
                <a16:creationId xmlns:a16="http://schemas.microsoft.com/office/drawing/2014/main" id="{B8264719-B557-4D2C-BA18-5EBEAFDD19D5}"/>
              </a:ext>
            </a:extLst>
          </p:cNvPr>
          <p:cNvSpPr txBox="1">
            <a:spLocks noChangeArrowheads="1"/>
          </p:cNvSpPr>
          <p:nvPr/>
        </p:nvSpPr>
        <p:spPr bwMode="auto">
          <a:xfrm>
            <a:off x="7319963" y="3367088"/>
            <a:ext cx="243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cs typeface="Arial" panose="020B0604020202020204" pitchFamily="34" charset="0"/>
              </a:rPr>
              <a:t>观察, 可更新</a:t>
            </a:r>
          </a:p>
        </p:txBody>
      </p:sp>
      <p:sp>
        <p:nvSpPr>
          <p:cNvPr id="62476" name="Text Box 13">
            <a:extLst>
              <a:ext uri="{FF2B5EF4-FFF2-40B4-BE49-F238E27FC236}">
                <a16:creationId xmlns:a16="http://schemas.microsoft.com/office/drawing/2014/main" id="{6BD38E28-B74F-48A8-B2B5-D6ED07AF310C}"/>
              </a:ext>
            </a:extLst>
          </p:cNvPr>
          <p:cNvSpPr txBox="1">
            <a:spLocks noChangeArrowheads="1"/>
          </p:cNvSpPr>
          <p:nvPr/>
        </p:nvSpPr>
        <p:spPr bwMode="auto">
          <a:xfrm>
            <a:off x="1751013" y="5791200"/>
            <a:ext cx="861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600">
                <a:latin typeface="Times New Roman" panose="02020603050405020304" pitchFamily="18" charset="0"/>
                <a:cs typeface="Arial" panose="020B0604020202020204" pitchFamily="34" charset="0"/>
              </a:rPr>
              <a:t>"让视图处理尽可能多的, 只有当涉及到更复杂的逻辑时才会介入."</a:t>
            </a:r>
          </a:p>
          <a:p>
            <a:pPr eaLnBrk="1" hangingPunct="1">
              <a:spcBef>
                <a:spcPct val="0"/>
              </a:spcBef>
              <a:buFontTx/>
              <a:buNone/>
            </a:pPr>
            <a:r>
              <a:rPr lang="en-US" altLang="zh-CN" sz="2000">
                <a:latin typeface="Arial" panose="020B0604020202020204" pitchFamily="34" charset="0"/>
                <a:cs typeface="Arial" panose="020B0604020202020204" pitchFamily="34" charset="0"/>
              </a:rPr>
              <a:t>http://martinfowler.com/eaaDev/SupervisingPresenter.html</a:t>
            </a:r>
          </a:p>
        </p:txBody>
      </p:sp>
    </p:spTree>
  </p:cSld>
  <p:clrMapOvr>
    <a:masterClrMapping/>
  </p:clrMapOvr>
</p:sld>
</file>

<file path=ppt/slides/slide2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3439D3B9-D89F-4ABA-BC2A-7ADB224D4FFC}"/>
              </a:ext>
            </a:extLst>
          </p:cNvPr>
          <p:cNvSpPr>
            <a:spLocks noGrp="1" noChangeArrowheads="1"/>
          </p:cNvSpPr>
          <p:nvPr>
            <p:ph type="title" idx="4294967295"/>
          </p:nvPr>
        </p:nvSpPr>
        <p:spPr>
          <a:xfrm>
            <a:off x="0" y="31750"/>
            <a:ext cx="10969625" cy="1012825"/>
          </a:xfrm>
        </p:spPr>
        <p:txBody>
          <a:bodyPr/>
          <a:lstStyle/>
          <a:p>
            <a:pPr algn="l" eaLnBrk="1" hangingPunct="1"/>
            <a:r>
              <a:rPr lang="en-US" altLang="zh-CN">
                <a:solidFill>
                  <a:schemeClr val="bg1"/>
                </a:solidFill>
              </a:rPr>
              <a:t>演示模型</a:t>
            </a:r>
          </a:p>
        </p:txBody>
      </p:sp>
      <p:sp>
        <p:nvSpPr>
          <p:cNvPr id="64515" name="Text Box 3">
            <a:extLst>
              <a:ext uri="{FF2B5EF4-FFF2-40B4-BE49-F238E27FC236}">
                <a16:creationId xmlns:a16="http://schemas.microsoft.com/office/drawing/2014/main" id="{D0D1FC42-16EB-4889-9DF6-2D288091C8BC}"/>
              </a:ext>
            </a:extLst>
          </p:cNvPr>
          <p:cNvSpPr txBox="1">
            <a:spLocks noChangeArrowheads="1"/>
          </p:cNvSpPr>
          <p:nvPr/>
        </p:nvSpPr>
        <p:spPr bwMode="auto">
          <a:xfrm>
            <a:off x="2513013" y="1917700"/>
            <a:ext cx="2449512" cy="1016000"/>
          </a:xfrm>
          <a:prstGeom prst="rect">
            <a:avLst/>
          </a:prstGeom>
          <a:solidFill>
            <a:srgbClr val="FFFFCC"/>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3600" b="1">
                <a:solidFill>
                  <a:srgbClr val="000099"/>
                </a:solidFill>
                <a:latin typeface="Arial" panose="020B0604020202020204" pitchFamily="34" charset="0"/>
                <a:cs typeface="Arial" panose="020B0604020202020204" pitchFamily="34" charset="0"/>
              </a:rPr>
              <a:t>模型</a:t>
            </a:r>
          </a:p>
          <a:p>
            <a:pPr algn="ctr" eaLnBrk="1" hangingPunct="1">
              <a:spcBef>
                <a:spcPct val="0"/>
              </a:spcBef>
              <a:buFontTx/>
              <a:buNone/>
            </a:pPr>
            <a:r>
              <a:rPr lang="en-US" altLang="zh-CN" sz="2400">
                <a:solidFill>
                  <a:srgbClr val="000099"/>
                </a:solidFill>
                <a:latin typeface="Arial" panose="020B0604020202020204" pitchFamily="34" charset="0"/>
                <a:cs typeface="Arial" panose="020B0604020202020204" pitchFamily="34" charset="0"/>
              </a:rPr>
              <a:t>(域对象)</a:t>
            </a:r>
          </a:p>
        </p:txBody>
      </p:sp>
      <p:sp>
        <p:nvSpPr>
          <p:cNvPr id="64516" name="Text Box 4">
            <a:extLst>
              <a:ext uri="{FF2B5EF4-FFF2-40B4-BE49-F238E27FC236}">
                <a16:creationId xmlns:a16="http://schemas.microsoft.com/office/drawing/2014/main" id="{7AC2D13D-8C7D-40DE-AA09-F32C41A9D900}"/>
              </a:ext>
            </a:extLst>
          </p:cNvPr>
          <p:cNvSpPr txBox="1">
            <a:spLocks noChangeArrowheads="1"/>
          </p:cNvSpPr>
          <p:nvPr/>
        </p:nvSpPr>
        <p:spPr bwMode="auto">
          <a:xfrm>
            <a:off x="7297738" y="1905000"/>
            <a:ext cx="2392362" cy="1077913"/>
          </a:xfrm>
          <a:prstGeom prst="rect">
            <a:avLst/>
          </a:prstGeom>
          <a:solidFill>
            <a:srgbClr val="FFFFCC"/>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3600" b="1">
                <a:solidFill>
                  <a:srgbClr val="000099"/>
                </a:solidFill>
                <a:latin typeface="Arial" panose="020B0604020202020204" pitchFamily="34" charset="0"/>
                <a:cs typeface="Arial" panose="020B0604020202020204" pitchFamily="34" charset="0"/>
              </a:rPr>
              <a:t>视图</a:t>
            </a:r>
          </a:p>
          <a:p>
            <a:pPr algn="ctr" eaLnBrk="1" hangingPunct="1">
              <a:spcBef>
                <a:spcPct val="0"/>
              </a:spcBef>
              <a:buFontTx/>
              <a:buNone/>
            </a:pPr>
            <a:r>
              <a:rPr lang="en-US" altLang="zh-CN" sz="2800">
                <a:solidFill>
                  <a:srgbClr val="000099"/>
                </a:solidFill>
                <a:latin typeface="Arial" panose="020B0604020202020204" pitchFamily="34" charset="0"/>
                <a:cs typeface="Arial" panose="020B0604020202020204" pitchFamily="34" charset="0"/>
              </a:rPr>
              <a:t>(输入、输出)</a:t>
            </a:r>
          </a:p>
        </p:txBody>
      </p:sp>
      <p:sp>
        <p:nvSpPr>
          <p:cNvPr id="64517" name="Text Box 5">
            <a:extLst>
              <a:ext uri="{FF2B5EF4-FFF2-40B4-BE49-F238E27FC236}">
                <a16:creationId xmlns:a16="http://schemas.microsoft.com/office/drawing/2014/main" id="{57EB3106-51D3-409F-B7CB-22BF90F51FAA}"/>
              </a:ext>
            </a:extLst>
          </p:cNvPr>
          <p:cNvSpPr txBox="1">
            <a:spLocks noChangeArrowheads="1"/>
          </p:cNvSpPr>
          <p:nvPr/>
        </p:nvSpPr>
        <p:spPr bwMode="auto">
          <a:xfrm>
            <a:off x="3590925" y="3948113"/>
            <a:ext cx="4410075" cy="1077912"/>
          </a:xfrm>
          <a:prstGeom prst="rect">
            <a:avLst/>
          </a:prstGeom>
          <a:solidFill>
            <a:srgbClr val="FFFFCC"/>
          </a:solidFill>
          <a:ln w="9525">
            <a:solidFill>
              <a:srgbClr val="0000FF"/>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3600" b="1">
                <a:solidFill>
                  <a:srgbClr val="000099"/>
                </a:solidFill>
                <a:latin typeface="Arial" panose="020B0604020202020204" pitchFamily="34" charset="0"/>
                <a:cs typeface="Arial" panose="020B0604020202020204" pitchFamily="34" charset="0"/>
              </a:rPr>
              <a:t>演示模型</a:t>
            </a:r>
          </a:p>
          <a:p>
            <a:pPr algn="ctr" eaLnBrk="1" hangingPunct="1">
              <a:spcBef>
                <a:spcPct val="0"/>
              </a:spcBef>
              <a:buFontTx/>
              <a:buNone/>
            </a:pPr>
            <a:r>
              <a:rPr lang="en-US" altLang="zh-CN" sz="2800">
                <a:solidFill>
                  <a:srgbClr val="000099"/>
                </a:solidFill>
                <a:latin typeface="Arial" panose="020B0604020202020204" pitchFamily="34" charset="0"/>
                <a:cs typeface="Arial" panose="020B0604020202020204" pitchFamily="34" charset="0"/>
              </a:rPr>
              <a:t>(UI 状态)</a:t>
            </a:r>
            <a:endParaRPr lang="en-US" altLang="zh-CN" sz="3600" b="1">
              <a:solidFill>
                <a:srgbClr val="000099"/>
              </a:solidFill>
              <a:latin typeface="Arial" panose="020B0604020202020204" pitchFamily="34" charset="0"/>
              <a:cs typeface="Arial" panose="020B0604020202020204" pitchFamily="34" charset="0"/>
            </a:endParaRPr>
          </a:p>
        </p:txBody>
      </p:sp>
      <p:cxnSp>
        <p:nvCxnSpPr>
          <p:cNvPr id="64518" name="AutoShape 7">
            <a:extLst>
              <a:ext uri="{FF2B5EF4-FFF2-40B4-BE49-F238E27FC236}">
                <a16:creationId xmlns:a16="http://schemas.microsoft.com/office/drawing/2014/main" id="{8F0FAF9D-368B-4519-B37F-3DD4B2DB7CDC}"/>
              </a:ext>
            </a:extLst>
          </p:cNvPr>
          <p:cNvCxnSpPr>
            <a:cxnSpLocks noChangeShapeType="1"/>
            <a:stCxn id="64517" idx="0"/>
            <a:endCxn id="64515" idx="2"/>
          </p:cNvCxnSpPr>
          <p:nvPr/>
        </p:nvCxnSpPr>
        <p:spPr bwMode="auto">
          <a:xfrm flipH="1" flipV="1">
            <a:off x="3738563" y="2933700"/>
            <a:ext cx="2057400" cy="10144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4519" name="Text Box 8">
            <a:extLst>
              <a:ext uri="{FF2B5EF4-FFF2-40B4-BE49-F238E27FC236}">
                <a16:creationId xmlns:a16="http://schemas.microsoft.com/office/drawing/2014/main" id="{53D391A4-C0C1-4E44-BE83-CC62E4786B2E}"/>
              </a:ext>
            </a:extLst>
          </p:cNvPr>
          <p:cNvSpPr txBox="1">
            <a:spLocks noChangeArrowheads="1"/>
          </p:cNvSpPr>
          <p:nvPr/>
        </p:nvSpPr>
        <p:spPr bwMode="auto">
          <a:xfrm>
            <a:off x="2208213" y="3352800"/>
            <a:ext cx="243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cs typeface="Arial" panose="020B0604020202020204" pitchFamily="34" charset="0"/>
              </a:rPr>
              <a:t>更新, 可观察</a:t>
            </a:r>
          </a:p>
        </p:txBody>
      </p:sp>
      <p:cxnSp>
        <p:nvCxnSpPr>
          <p:cNvPr id="64520" name="AutoShape 9">
            <a:extLst>
              <a:ext uri="{FF2B5EF4-FFF2-40B4-BE49-F238E27FC236}">
                <a16:creationId xmlns:a16="http://schemas.microsoft.com/office/drawing/2014/main" id="{7C882FE3-F89E-444F-A1E7-4A5316223EB2}"/>
              </a:ext>
            </a:extLst>
          </p:cNvPr>
          <p:cNvCxnSpPr>
            <a:cxnSpLocks noChangeShapeType="1"/>
            <a:stCxn id="64516" idx="2"/>
            <a:endCxn id="64517" idx="0"/>
          </p:cNvCxnSpPr>
          <p:nvPr/>
        </p:nvCxnSpPr>
        <p:spPr bwMode="auto">
          <a:xfrm flipH="1">
            <a:off x="5795963" y="2982913"/>
            <a:ext cx="2698750" cy="965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4521" name="Text Box 10">
            <a:extLst>
              <a:ext uri="{FF2B5EF4-FFF2-40B4-BE49-F238E27FC236}">
                <a16:creationId xmlns:a16="http://schemas.microsoft.com/office/drawing/2014/main" id="{A789059F-145C-42F9-B25D-5E65F99F73CC}"/>
              </a:ext>
            </a:extLst>
          </p:cNvPr>
          <p:cNvSpPr txBox="1">
            <a:spLocks noChangeArrowheads="1"/>
          </p:cNvSpPr>
          <p:nvPr/>
        </p:nvSpPr>
        <p:spPr bwMode="auto">
          <a:xfrm>
            <a:off x="7319963" y="3367088"/>
            <a:ext cx="254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cs typeface="Arial" panose="020B0604020202020204" pitchFamily="34" charset="0"/>
              </a:rPr>
              <a:t>同步状态与</a:t>
            </a:r>
          </a:p>
        </p:txBody>
      </p:sp>
      <p:sp>
        <p:nvSpPr>
          <p:cNvPr id="64522" name="Text Box 11">
            <a:extLst>
              <a:ext uri="{FF2B5EF4-FFF2-40B4-BE49-F238E27FC236}">
                <a16:creationId xmlns:a16="http://schemas.microsoft.com/office/drawing/2014/main" id="{81E7B2AF-7832-47B1-BE09-6B4F3C14D03D}"/>
              </a:ext>
            </a:extLst>
          </p:cNvPr>
          <p:cNvSpPr txBox="1">
            <a:spLocks noChangeArrowheads="1"/>
          </p:cNvSpPr>
          <p:nvPr/>
        </p:nvSpPr>
        <p:spPr bwMode="auto">
          <a:xfrm>
            <a:off x="1751013" y="5410200"/>
            <a:ext cx="86106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a:latin typeface="Arial" panose="020B0604020202020204" pitchFamily="34" charset="0"/>
                <a:cs typeface="Arial" panose="020B0604020202020204" pitchFamily="34" charset="0"/>
              </a:rPr>
              <a:t>表示模型在 ui 不可知的方式中包含所有变量 ui 状态</a:t>
            </a:r>
          </a:p>
          <a:p>
            <a:pPr eaLnBrk="1" hangingPunct="1">
              <a:spcBef>
                <a:spcPct val="0"/>
              </a:spcBef>
              <a:buFontTx/>
              <a:buNone/>
            </a:pPr>
            <a:r>
              <a:rPr lang="en-US" altLang="zh-CN" sz="1800">
                <a:solidFill>
                  <a:schemeClr val="hlink"/>
                </a:solidFill>
                <a:latin typeface="Arial" panose="020B0604020202020204" pitchFamily="34" charset="0"/>
                <a:cs typeface="Arial" panose="020B0604020202020204" pitchFamily="34" charset="0"/>
              </a:rPr>
              <a:t>演示模型中最烦人的部分是同步。理想的情况下, 某种框架可以处理此类..。NET 的数据绑定。</a:t>
            </a:r>
          </a:p>
          <a:p>
            <a:pPr eaLnBrk="1" hangingPunct="1">
              <a:spcBef>
                <a:spcPct val="0"/>
              </a:spcBef>
              <a:buFontTx/>
              <a:buNone/>
            </a:pPr>
            <a:r>
              <a:rPr lang="en-US" altLang="zh-CN" sz="2000">
                <a:solidFill>
                  <a:srgbClr val="000099"/>
                </a:solidFill>
                <a:latin typeface="Arial" panose="020B0604020202020204" pitchFamily="34" charset="0"/>
                <a:cs typeface="Arial" panose="020B0604020202020204" pitchFamily="34" charset="0"/>
              </a:rPr>
              <a:t>http://martinfowler.com/eaaDev/PresentationModel.html</a:t>
            </a:r>
          </a:p>
        </p:txBody>
      </p:sp>
    </p:spTree>
  </p:cSld>
  <p:clrMapOvr>
    <a:masterClrMapping/>
  </p:clrMapOvr>
</p:sld>
</file>

<file path=ppt/slides/slide2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21CA7B8F-17A1-48A2-AA78-2C7045433002}"/>
              </a:ext>
            </a:extLst>
          </p:cNvPr>
          <p:cNvSpPr>
            <a:spLocks noGrp="1" noChangeArrowheads="1"/>
          </p:cNvSpPr>
          <p:nvPr>
            <p:ph type="title"/>
          </p:nvPr>
        </p:nvSpPr>
        <p:spPr>
          <a:xfrm>
            <a:off x="527050" y="-26988"/>
            <a:ext cx="10463213" cy="1143001"/>
          </a:xfrm>
        </p:spPr>
        <p:txBody>
          <a:bodyPr/>
          <a:lstStyle/>
          <a:p>
            <a:pPr eaLnBrk="1" hangingPunct="1"/>
            <a:r>
              <a:rPr lang="en-US" altLang="zh-CN"/>
              <a:t>与..。</a:t>
            </a:r>
          </a:p>
        </p:txBody>
      </p:sp>
      <p:pic>
        <p:nvPicPr>
          <p:cNvPr id="66563" name="Picture 4">
            <a:extLst>
              <a:ext uri="{FF2B5EF4-FFF2-40B4-BE49-F238E27FC236}">
                <a16:creationId xmlns:a16="http://schemas.microsoft.com/office/drawing/2014/main" id="{62164CB7-BDFE-4563-8180-55354AC0B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13" y="1577975"/>
            <a:ext cx="8839200"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B7EBAEFD-3491-4776-9824-FB9683A35FE2}"/>
              </a:ext>
            </a:extLst>
          </p:cNvPr>
          <p:cNvSpPr>
            <a:spLocks noGrp="1"/>
          </p:cNvSpPr>
          <p:nvPr>
            <p:ph type="title"/>
          </p:nvPr>
        </p:nvSpPr>
        <p:spPr>
          <a:xfrm>
            <a:off x="519113" y="228600"/>
            <a:ext cx="11149012" cy="609600"/>
          </a:xfrm>
        </p:spPr>
        <p:txBody>
          <a:bodyPr/>
          <a:lstStyle/>
          <a:p>
            <a:pPr algn="l" defTabSz="912813"/>
            <a:r>
              <a:rPr lang="zh-CN" altLang="zh-CN">
                <a:solidFill>
                  <a:schemeClr val="bg1"/>
                </a:solidFill>
              </a:rPr>
              <a:t>SharePoint 2010 开发人员指南</a:t>
            </a:r>
          </a:p>
        </p:txBody>
      </p:sp>
      <p:sp>
        <p:nvSpPr>
          <p:cNvPr id="68611" name="Text Placeholder 2">
            <a:extLst>
              <a:ext uri="{FF2B5EF4-FFF2-40B4-BE49-F238E27FC236}">
                <a16:creationId xmlns:a16="http://schemas.microsoft.com/office/drawing/2014/main" id="{738B025A-6B1F-4841-92EC-24975015F751}"/>
              </a:ext>
            </a:extLst>
          </p:cNvPr>
          <p:cNvSpPr>
            <a:spLocks noGrp="1"/>
          </p:cNvSpPr>
          <p:nvPr>
            <p:ph type="body" sz="quarter" idx="10"/>
          </p:nvPr>
        </p:nvSpPr>
        <p:spPr>
          <a:xfrm>
            <a:off x="519113" y="1447800"/>
            <a:ext cx="11149012" cy="1973263"/>
          </a:xfrm>
        </p:spPr>
        <p:txBody>
          <a:bodyPr/>
          <a:lstStyle/>
          <a:p>
            <a:pPr defTabSz="912813"/>
            <a:r>
              <a:rPr lang="en-US" altLang="zh-CN"/>
              <a:t>沙盒执行模型的 MVP 类图和执行流程</a:t>
            </a:r>
          </a:p>
        </p:txBody>
      </p:sp>
      <p:pic>
        <p:nvPicPr>
          <p:cNvPr id="68612" name="Picture 2">
            <a:extLst>
              <a:ext uri="{FF2B5EF4-FFF2-40B4-BE49-F238E27FC236}">
                <a16:creationId xmlns:a16="http://schemas.microsoft.com/office/drawing/2014/main" id="{E09C9CE0-102C-4BA8-9DB2-E601A20D5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3363" y="2371725"/>
            <a:ext cx="5311775"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13" name="Picture 3">
            <a:extLst>
              <a:ext uri="{FF2B5EF4-FFF2-40B4-BE49-F238E27FC236}">
                <a16:creationId xmlns:a16="http://schemas.microsoft.com/office/drawing/2014/main" id="{BF8F7C87-4423-4DD9-9BB2-50DCE1D5E7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2371725"/>
            <a:ext cx="5715000"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fade/>
  </p:transition>
</p:sld>
</file>

<file path=ppt/slides/slide2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1B70AC56-E19A-4581-8F6E-FEEF11935A2E}"/>
              </a:ext>
            </a:extLst>
          </p:cNvPr>
          <p:cNvSpPr>
            <a:spLocks noGrp="1"/>
          </p:cNvSpPr>
          <p:nvPr>
            <p:ph type="title"/>
          </p:nvPr>
        </p:nvSpPr>
        <p:spPr>
          <a:xfrm>
            <a:off x="0" y="195263"/>
            <a:ext cx="11149013" cy="609600"/>
          </a:xfrm>
        </p:spPr>
        <p:txBody>
          <a:bodyPr/>
          <a:lstStyle/>
          <a:p>
            <a:pPr algn="l" defTabSz="912813"/>
            <a:r>
              <a:rPr lang="zh-CN" altLang="zh-CN">
                <a:solidFill>
                  <a:schemeClr val="bg1"/>
                </a:solidFill>
              </a:rPr>
              <a:t>模型-视图-ViewModel (MVVM)</a:t>
            </a:r>
          </a:p>
        </p:txBody>
      </p:sp>
      <p:sp>
        <p:nvSpPr>
          <p:cNvPr id="69635" name="Text Placeholder 2">
            <a:extLst>
              <a:ext uri="{FF2B5EF4-FFF2-40B4-BE49-F238E27FC236}">
                <a16:creationId xmlns:a16="http://schemas.microsoft.com/office/drawing/2014/main" id="{F4E7528C-81A3-40A7-A0FE-CE442770A9D4}"/>
              </a:ext>
            </a:extLst>
          </p:cNvPr>
          <p:cNvSpPr>
            <a:spLocks noGrp="1"/>
          </p:cNvSpPr>
          <p:nvPr>
            <p:ph type="body" sz="quarter" idx="10"/>
          </p:nvPr>
        </p:nvSpPr>
        <p:spPr>
          <a:xfrm>
            <a:off x="519113" y="1447800"/>
            <a:ext cx="11149012" cy="1973263"/>
          </a:xfrm>
        </p:spPr>
        <p:txBody>
          <a:bodyPr/>
          <a:lstStyle/>
          <a:p>
            <a:pPr defTabSz="912813"/>
            <a:r>
              <a:rPr lang="en-US" altLang="zh-CN"/>
              <a:t>主要基于 MVC</a:t>
            </a:r>
          </a:p>
          <a:p>
            <a:pPr defTabSz="912813"/>
            <a:r>
              <a:rPr lang="en-US" altLang="zh-CN"/>
              <a:t>被称为表示模型的 MVP 模式的专门化</a:t>
            </a:r>
          </a:p>
          <a:p>
            <a:pPr defTabSz="912813"/>
            <a:r>
              <a:rPr lang="en-US" altLang="zh-CN"/>
              <a:t>专为 WPF 和 Silverlight 环境而构建</a:t>
            </a:r>
          </a:p>
          <a:p>
            <a:pPr defTabSz="912813"/>
            <a:r>
              <a:rPr lang="en-US" altLang="zh-CN"/>
              <a:t>模型和视图工作就像 MVC</a:t>
            </a:r>
          </a:p>
          <a:p>
            <a:pPr defTabSz="912813"/>
            <a:r>
              <a:rPr lang="en-US" altLang="zh-CN"/>
              <a:t>ViewModel 是一个 "视图模型"</a:t>
            </a:r>
          </a:p>
          <a:p>
            <a:pPr lvl="1" defTabSz="912813"/>
            <a:r>
              <a:rPr lang="en-US" altLang="zh-CN"/>
              <a:t>它用视图可以使用的行为扩展模型</a:t>
            </a:r>
          </a:p>
          <a:p>
            <a:pPr lvl="1" defTabSz="912813"/>
            <a:r>
              <a:rPr lang="en-US" altLang="zh-CN"/>
              <a:t>视图和模型之间的数据绑定</a:t>
            </a:r>
          </a:p>
          <a:p>
            <a:pPr lvl="1" defTabSz="912813"/>
            <a:r>
              <a:rPr lang="en-US" altLang="zh-CN"/>
              <a:t>在视图和模型之间传递命令</a:t>
            </a:r>
          </a:p>
          <a:p>
            <a:pPr defTabSz="912813"/>
            <a:endParaRPr lang="en-US" altLang="zh-CN"/>
          </a:p>
          <a:p>
            <a:pPr defTabSz="912813"/>
            <a:endParaRPr lang="en-US" altLang="zh-CN"/>
          </a:p>
          <a:p>
            <a:pPr defTabSz="912813"/>
            <a:endParaRPr lang="en-US" altLang="zh-CN"/>
          </a:p>
        </p:txBody>
      </p:sp>
    </p:spTree>
  </p:cSld>
  <p:clrMapOvr>
    <a:masterClrMapping/>
  </p:clrMapOvr>
  <p:transition>
    <p:fade/>
  </p:transition>
</p:sld>
</file>

<file path=ppt/slides/slide2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136D7DFA-021D-417E-AE39-32F04D55A1C5}"/>
              </a:ext>
            </a:extLst>
          </p:cNvPr>
          <p:cNvSpPr>
            <a:spLocks noGrp="1"/>
          </p:cNvSpPr>
          <p:nvPr>
            <p:ph type="title"/>
          </p:nvPr>
        </p:nvSpPr>
        <p:spPr>
          <a:xfrm>
            <a:off x="0" y="203200"/>
            <a:ext cx="10969625" cy="565150"/>
          </a:xfrm>
        </p:spPr>
        <p:txBody>
          <a:bodyPr/>
          <a:lstStyle/>
          <a:p>
            <a:pPr algn="l" defTabSz="912813"/>
            <a:r>
              <a:rPr lang="zh-CN" altLang="zh-CN">
                <a:solidFill>
                  <a:schemeClr val="bg1"/>
                </a:solidFill>
              </a:rPr>
              <a:t>MVP (被动) vs MVVM</a:t>
            </a:r>
          </a:p>
        </p:txBody>
      </p:sp>
      <p:grpSp>
        <p:nvGrpSpPr>
          <p:cNvPr id="70659" name="Group 6">
            <a:extLst>
              <a:ext uri="{FF2B5EF4-FFF2-40B4-BE49-F238E27FC236}">
                <a16:creationId xmlns:a16="http://schemas.microsoft.com/office/drawing/2014/main" id="{461D933F-D0F0-40AB-B61F-A980FD7A6030}"/>
              </a:ext>
            </a:extLst>
          </p:cNvPr>
          <p:cNvGrpSpPr>
            <a:grpSpLocks/>
          </p:cNvGrpSpPr>
          <p:nvPr/>
        </p:nvGrpSpPr>
        <p:grpSpPr bwMode="auto">
          <a:xfrm>
            <a:off x="519113" y="1023938"/>
            <a:ext cx="11149012" cy="5373687"/>
            <a:chOff x="200763" y="967698"/>
            <a:chExt cx="11688762" cy="5632704"/>
          </a:xfrm>
        </p:grpSpPr>
        <p:sp>
          <p:nvSpPr>
            <p:cNvPr id="4" name="Flowchart: Process 3">
              <a:extLst>
                <a:ext uri="{FF2B5EF4-FFF2-40B4-BE49-F238E27FC236}">
                  <a16:creationId xmlns:a16="http://schemas.microsoft.com/office/drawing/2014/main" id="{084D395C-21C2-4F3B-BC86-23E5792F789A}"/>
                </a:ext>
              </a:extLst>
            </p:cNvPr>
            <p:cNvSpPr/>
            <p:nvPr/>
          </p:nvSpPr>
          <p:spPr bwMode="auto">
            <a:xfrm>
              <a:off x="7449027" y="1470232"/>
              <a:ext cx="2508183" cy="1524241"/>
            </a:xfrm>
            <a:prstGeom prst="flowChartProcess">
              <a:avLst/>
            </a:prstGeom>
            <a:solidFill>
              <a:schemeClr val="accent2"/>
            </a:solidFill>
            <a:ln w="50800" cap="rnd">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sz="3200" b="1" dirty="0" err="1">
                  <a:solidFill>
                    <a:schemeClr val="bg1"/>
                  </a:solidFill>
                </a:rPr>
                <a:t>ViewModel</a:t>
              </a:r>
              <a:endParaRPr lang="en-US" sz="3200" b="1" dirty="0">
                <a:solidFill>
                  <a:schemeClr val="bg1"/>
                </a:solidFill>
              </a:endParaRPr>
            </a:p>
          </p:txBody>
        </p:sp>
        <p:sp>
          <p:nvSpPr>
            <p:cNvPr id="5" name="Flowchart: Process 4">
              <a:extLst>
                <a:ext uri="{FF2B5EF4-FFF2-40B4-BE49-F238E27FC236}">
                  <a16:creationId xmlns:a16="http://schemas.microsoft.com/office/drawing/2014/main" id="{DE04B3B9-03D9-4A74-AFB8-64AE88D9E7D4}"/>
                </a:ext>
              </a:extLst>
            </p:cNvPr>
            <p:cNvSpPr/>
            <p:nvPr/>
          </p:nvSpPr>
          <p:spPr bwMode="auto">
            <a:xfrm>
              <a:off x="9549442" y="4551995"/>
              <a:ext cx="2303467" cy="1346191"/>
            </a:xfrm>
            <a:prstGeom prst="flowChartProcess">
              <a:avLst/>
            </a:prstGeom>
            <a:solidFill>
              <a:schemeClr val="accent2"/>
            </a:solidFill>
            <a:ln w="50800" cap="rnd">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sz="3200" b="1" dirty="0">
                  <a:solidFill>
                    <a:schemeClr val="bg1"/>
                  </a:solidFill>
                </a:rPr>
                <a:t>模型</a:t>
              </a:r>
            </a:p>
          </p:txBody>
        </p:sp>
        <p:sp>
          <p:nvSpPr>
            <p:cNvPr id="6" name="Flowchart: Process 5">
              <a:extLst>
                <a:ext uri="{FF2B5EF4-FFF2-40B4-BE49-F238E27FC236}">
                  <a16:creationId xmlns:a16="http://schemas.microsoft.com/office/drawing/2014/main" id="{9CB383B3-675A-4A00-A71F-25D12F62D63C}"/>
                </a:ext>
              </a:extLst>
            </p:cNvPr>
            <p:cNvSpPr/>
            <p:nvPr/>
          </p:nvSpPr>
          <p:spPr bwMode="auto">
            <a:xfrm>
              <a:off x="5979402" y="4631868"/>
              <a:ext cx="2303467" cy="1311247"/>
            </a:xfrm>
            <a:prstGeom prst="flowChartProcess">
              <a:avLst/>
            </a:prstGeom>
            <a:solidFill>
              <a:schemeClr val="accent2"/>
            </a:solidFill>
            <a:ln w="50800" cap="rnd">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sz="3200" b="1" dirty="0">
                  <a:solidFill>
                    <a:schemeClr val="bg1"/>
                  </a:solidFill>
                </a:rPr>
                <a:t>视图</a:t>
              </a:r>
            </a:p>
          </p:txBody>
        </p:sp>
        <p:cxnSp>
          <p:nvCxnSpPr>
            <p:cNvPr id="8" name="Straight Arrow Connector 7">
              <a:extLst>
                <a:ext uri="{FF2B5EF4-FFF2-40B4-BE49-F238E27FC236}">
                  <a16:creationId xmlns:a16="http://schemas.microsoft.com/office/drawing/2014/main" id="{B7206861-EBFF-4FC0-AB57-942E1453F0EF}"/>
                </a:ext>
              </a:extLst>
            </p:cNvPr>
            <p:cNvCxnSpPr>
              <a:stCxn id="4" idx="2"/>
            </p:cNvCxnSpPr>
            <p:nvPr/>
          </p:nvCxnSpPr>
          <p:spPr>
            <a:xfrm flipH="1">
              <a:off x="8081482" y="2994473"/>
              <a:ext cx="622469" cy="1609106"/>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9E42886-3719-4F23-BE7F-8C273991C319}"/>
                </a:ext>
              </a:extLst>
            </p:cNvPr>
            <p:cNvCxnSpPr/>
            <p:nvPr/>
          </p:nvCxnSpPr>
          <p:spPr>
            <a:xfrm>
              <a:off x="9251523" y="2994473"/>
              <a:ext cx="597503" cy="155585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6">
              <a:extLst>
                <a:ext uri="{FF2B5EF4-FFF2-40B4-BE49-F238E27FC236}">
                  <a16:creationId xmlns:a16="http://schemas.microsoft.com/office/drawing/2014/main" id="{A9BBD9AC-8850-43B9-A6E7-47E41092051E}"/>
                </a:ext>
              </a:extLst>
            </p:cNvPr>
            <p:cNvCxnSpPr>
              <a:endCxn id="4" idx="3"/>
            </p:cNvCxnSpPr>
            <p:nvPr/>
          </p:nvCxnSpPr>
          <p:spPr>
            <a:xfrm rot="16200000" flipV="1">
              <a:off x="9766043" y="2423519"/>
              <a:ext cx="2314650" cy="1932315"/>
            </a:xfrm>
            <a:prstGeom prst="curvedConnector2">
              <a:avLst/>
            </a:prstGeom>
            <a:ln w="762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16">
              <a:extLst>
                <a:ext uri="{FF2B5EF4-FFF2-40B4-BE49-F238E27FC236}">
                  <a16:creationId xmlns:a16="http://schemas.microsoft.com/office/drawing/2014/main" id="{F5759B80-26FD-470D-B395-D51AFEB321C8}"/>
                </a:ext>
              </a:extLst>
            </p:cNvPr>
            <p:cNvCxnSpPr>
              <a:endCxn id="4" idx="1"/>
            </p:cNvCxnSpPr>
            <p:nvPr/>
          </p:nvCxnSpPr>
          <p:spPr>
            <a:xfrm rot="5400000" flipH="1" flipV="1">
              <a:off x="5514456" y="2697298"/>
              <a:ext cx="2399515" cy="1469625"/>
            </a:xfrm>
            <a:prstGeom prst="curvedConnector2">
              <a:avLst/>
            </a:prstGeom>
            <a:ln w="762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1" name="Flowchart: Process 40">
              <a:extLst>
                <a:ext uri="{FF2B5EF4-FFF2-40B4-BE49-F238E27FC236}">
                  <a16:creationId xmlns:a16="http://schemas.microsoft.com/office/drawing/2014/main" id="{9900C6FF-587F-4E3E-950F-D49BEC6A6449}"/>
                </a:ext>
              </a:extLst>
            </p:cNvPr>
            <p:cNvSpPr/>
            <p:nvPr/>
          </p:nvSpPr>
          <p:spPr bwMode="auto">
            <a:xfrm>
              <a:off x="1815187" y="1478551"/>
              <a:ext cx="2280166" cy="1437712"/>
            </a:xfrm>
            <a:prstGeom prst="flowChartProcess">
              <a:avLst/>
            </a:prstGeom>
            <a:solidFill>
              <a:schemeClr val="accent2"/>
            </a:solidFill>
            <a:ln w="50800" cap="rnd">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sz="3200" b="1" dirty="0">
                  <a:solidFill>
                    <a:schemeClr val="bg1"/>
                  </a:solidFill>
                </a:rPr>
                <a:t>主持人</a:t>
              </a:r>
            </a:p>
          </p:txBody>
        </p:sp>
        <p:sp>
          <p:nvSpPr>
            <p:cNvPr id="42" name="Flowchart: Process 41">
              <a:extLst>
                <a:ext uri="{FF2B5EF4-FFF2-40B4-BE49-F238E27FC236}">
                  <a16:creationId xmlns:a16="http://schemas.microsoft.com/office/drawing/2014/main" id="{9A19F84F-D4EE-454D-8416-EB382D1F9FE0}"/>
                </a:ext>
              </a:extLst>
            </p:cNvPr>
            <p:cNvSpPr/>
            <p:nvPr/>
          </p:nvSpPr>
          <p:spPr bwMode="auto">
            <a:xfrm>
              <a:off x="3081760" y="4568635"/>
              <a:ext cx="2280166" cy="1437712"/>
            </a:xfrm>
            <a:prstGeom prst="flowChartProcess">
              <a:avLst/>
            </a:prstGeom>
            <a:solidFill>
              <a:schemeClr val="accent2"/>
            </a:solidFill>
            <a:ln w="50800" cap="rnd">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sz="3200" b="1" dirty="0">
                  <a:solidFill>
                    <a:schemeClr val="bg1"/>
                  </a:solidFill>
                </a:rPr>
                <a:t>模型</a:t>
              </a:r>
            </a:p>
          </p:txBody>
        </p:sp>
        <p:cxnSp>
          <p:nvCxnSpPr>
            <p:cNvPr id="43" name="Straight Arrow Connector 42">
              <a:extLst>
                <a:ext uri="{FF2B5EF4-FFF2-40B4-BE49-F238E27FC236}">
                  <a16:creationId xmlns:a16="http://schemas.microsoft.com/office/drawing/2014/main" id="{1E00AF2D-C93C-4107-8B7D-41A079DC7F7C}"/>
                </a:ext>
              </a:extLst>
            </p:cNvPr>
            <p:cNvCxnSpPr/>
            <p:nvPr/>
          </p:nvCxnSpPr>
          <p:spPr>
            <a:xfrm flipH="1">
              <a:off x="1079542" y="2916264"/>
              <a:ext cx="932039" cy="1124877"/>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89E055F-68D9-49D9-A122-C1FE3ABDFA00}"/>
                </a:ext>
              </a:extLst>
            </p:cNvPr>
            <p:cNvCxnSpPr/>
            <p:nvPr/>
          </p:nvCxnSpPr>
          <p:spPr>
            <a:xfrm>
              <a:off x="3446255" y="2989481"/>
              <a:ext cx="649098" cy="1532562"/>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57CE3C8-4C5F-4F39-ACE4-5240FDC97D33}"/>
                </a:ext>
              </a:extLst>
            </p:cNvPr>
            <p:cNvCxnSpPr/>
            <p:nvPr/>
          </p:nvCxnSpPr>
          <p:spPr>
            <a:xfrm flipV="1">
              <a:off x="2011581" y="2916264"/>
              <a:ext cx="675728" cy="1630739"/>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16">
              <a:extLst>
                <a:ext uri="{FF2B5EF4-FFF2-40B4-BE49-F238E27FC236}">
                  <a16:creationId xmlns:a16="http://schemas.microsoft.com/office/drawing/2014/main" id="{8746EB18-79CE-4CA6-8315-D0D36736E1C8}"/>
                </a:ext>
              </a:extLst>
            </p:cNvPr>
            <p:cNvCxnSpPr>
              <a:endCxn id="41" idx="3"/>
            </p:cNvCxnSpPr>
            <p:nvPr/>
          </p:nvCxnSpPr>
          <p:spPr>
            <a:xfrm rot="16200000" flipV="1">
              <a:off x="3441504" y="2851257"/>
              <a:ext cx="2406172" cy="1098474"/>
            </a:xfrm>
            <a:prstGeom prst="curvedConnector2">
              <a:avLst/>
            </a:prstGeom>
            <a:ln w="762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9" name="Flowchart: Process 48">
              <a:extLst>
                <a:ext uri="{FF2B5EF4-FFF2-40B4-BE49-F238E27FC236}">
                  <a16:creationId xmlns:a16="http://schemas.microsoft.com/office/drawing/2014/main" id="{F8429557-EAC4-444F-8CD5-4426D91B3D69}"/>
                </a:ext>
              </a:extLst>
            </p:cNvPr>
            <p:cNvSpPr/>
            <p:nvPr/>
          </p:nvSpPr>
          <p:spPr bwMode="auto">
            <a:xfrm>
              <a:off x="200763" y="4547002"/>
              <a:ext cx="2280166" cy="1437712"/>
            </a:xfrm>
            <a:prstGeom prst="flowChartProcess">
              <a:avLst/>
            </a:prstGeom>
            <a:solidFill>
              <a:schemeClr val="accent2"/>
            </a:solidFill>
            <a:ln w="50800" cap="rnd">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eaLnBrk="1" fontAlgn="auto" hangingPunct="1">
                <a:spcBef>
                  <a:spcPts val="0"/>
                </a:spcBef>
                <a:spcAft>
                  <a:spcPts val="0"/>
                </a:spcAft>
                <a:defRPr/>
              </a:pPr>
              <a:r>
                <a:rPr lang="en-US" sz="3200" b="1" dirty="0">
                  <a:solidFill>
                    <a:schemeClr val="bg1"/>
                  </a:solidFill>
                </a:rPr>
                <a:t>视图</a:t>
              </a:r>
            </a:p>
          </p:txBody>
        </p:sp>
        <p:cxnSp>
          <p:nvCxnSpPr>
            <p:cNvPr id="71" name="Straight Connector 70">
              <a:extLst>
                <a:ext uri="{FF2B5EF4-FFF2-40B4-BE49-F238E27FC236}">
                  <a16:creationId xmlns:a16="http://schemas.microsoft.com/office/drawing/2014/main" id="{CF2C26EF-BD4D-4445-9AF2-05867DDC8731}"/>
                </a:ext>
              </a:extLst>
            </p:cNvPr>
            <p:cNvCxnSpPr/>
            <p:nvPr/>
          </p:nvCxnSpPr>
          <p:spPr>
            <a:xfrm>
              <a:off x="5743064" y="967698"/>
              <a:ext cx="54923" cy="563270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CACB5A8-5C46-4EA3-AA63-BAB5A4DF3ABF}"/>
                </a:ext>
              </a:extLst>
            </p:cNvPr>
            <p:cNvCxnSpPr/>
            <p:nvPr/>
          </p:nvCxnSpPr>
          <p:spPr>
            <a:xfrm flipV="1">
              <a:off x="658460" y="4260791"/>
              <a:ext cx="274619" cy="28621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2578D480-1E9B-44CD-8A72-D38B7E159A15}"/>
                </a:ext>
              </a:extLst>
            </p:cNvPr>
            <p:cNvSpPr/>
            <p:nvPr/>
          </p:nvSpPr>
          <p:spPr bwMode="auto">
            <a:xfrm>
              <a:off x="896463" y="4041141"/>
              <a:ext cx="219695" cy="219651"/>
            </a:xfrm>
            <a:prstGeom prst="ellipse">
              <a:avLst/>
            </a:prstGeom>
            <a:solidFill>
              <a:schemeClr val="tx1"/>
            </a:solidFill>
            <a:ln>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fontAlgn="base">
                <a:spcBef>
                  <a:spcPct val="0"/>
                </a:spcBef>
                <a:spcAft>
                  <a:spcPct val="0"/>
                </a:spcAft>
                <a:defRPr>
                  <a:solidFill>
                    <a:schemeClr val="tx1"/>
                  </a:solidFill>
                  <a:latin typeface="Arial" panose="020B0604020202020204" pitchFamily="34" charset="0"/>
                </a:defRPr>
              </a:lvl6pPr>
              <a:lvl7pPr marL="2971800" indent="-228600" defTabSz="912813" fontAlgn="base">
                <a:spcBef>
                  <a:spcPct val="0"/>
                </a:spcBef>
                <a:spcAft>
                  <a:spcPct val="0"/>
                </a:spcAft>
                <a:defRPr>
                  <a:solidFill>
                    <a:schemeClr val="tx1"/>
                  </a:solidFill>
                  <a:latin typeface="Arial" panose="020B0604020202020204" pitchFamily="34" charset="0"/>
                </a:defRPr>
              </a:lvl7pPr>
              <a:lvl8pPr marL="3429000" indent="-228600" defTabSz="912813" fontAlgn="base">
                <a:spcBef>
                  <a:spcPct val="0"/>
                </a:spcBef>
                <a:spcAft>
                  <a:spcPct val="0"/>
                </a:spcAft>
                <a:defRPr>
                  <a:solidFill>
                    <a:schemeClr val="tx1"/>
                  </a:solidFill>
                  <a:latin typeface="Arial" panose="020B0604020202020204" pitchFamily="34" charset="0"/>
                </a:defRPr>
              </a:lvl8pPr>
              <a:lvl9pPr marL="3886200" indent="-228600" defTabSz="912813"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zh-CN" sz="2200">
                <a:solidFill>
                  <a:srgbClr val="FFFFFF"/>
                </a:solidFill>
              </a:endParaRPr>
            </a:p>
          </p:txBody>
        </p:sp>
      </p:grpSp>
    </p:spTree>
  </p:cSld>
  <p:clrMapOvr>
    <a:masterClrMapping/>
  </p:clrMapOvr>
  <p:transition spd="med">
    <p:fade/>
  </p:transition>
</p:sld>
</file>

<file path=ppt/slides/slide2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EF4F9037-A0B4-412A-8188-7DA4A0CEEC5E}"/>
              </a:ext>
            </a:extLst>
          </p:cNvPr>
          <p:cNvSpPr>
            <a:spLocks noGrp="1"/>
          </p:cNvSpPr>
          <p:nvPr>
            <p:ph type="title"/>
          </p:nvPr>
        </p:nvSpPr>
        <p:spPr>
          <a:xfrm>
            <a:off x="527050" y="-26988"/>
            <a:ext cx="10463213" cy="1143001"/>
          </a:xfrm>
        </p:spPr>
        <p:txBody>
          <a:bodyPr/>
          <a:lstStyle/>
          <a:p>
            <a:pPr defTabSz="912813"/>
            <a:r>
              <a:rPr lang="en-ZA" altLang="zh-CN"/>
              <a:t>MVVM 模式</a:t>
            </a:r>
          </a:p>
        </p:txBody>
      </p:sp>
      <p:pic>
        <p:nvPicPr>
          <p:cNvPr id="71683" name="Content Placeholder 3">
            <a:extLst>
              <a:ext uri="{FF2B5EF4-FFF2-40B4-BE49-F238E27FC236}">
                <a16:creationId xmlns:a16="http://schemas.microsoft.com/office/drawing/2014/main" id="{DED92820-B6B4-4271-8573-95A01127896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838200" y="1690688"/>
            <a:ext cx="6811963" cy="4681537"/>
          </a:xfrm>
        </p:spPr>
      </p:pic>
      <p:sp>
        <p:nvSpPr>
          <p:cNvPr id="5" name="TextBox 4">
            <a:extLst>
              <a:ext uri="{FF2B5EF4-FFF2-40B4-BE49-F238E27FC236}">
                <a16:creationId xmlns:a16="http://schemas.microsoft.com/office/drawing/2014/main" id="{69F0832E-5311-4D75-B72C-DEA47DE01CD1}"/>
              </a:ext>
            </a:extLst>
          </p:cNvPr>
          <p:cNvSpPr txBox="1"/>
          <p:nvPr/>
        </p:nvSpPr>
        <p:spPr>
          <a:xfrm>
            <a:off x="6719888" y="1690688"/>
            <a:ext cx="5211762" cy="1477962"/>
          </a:xfrm>
          <a:prstGeom prst="rect">
            <a:avLst/>
          </a:prstGeom>
          <a:noFill/>
        </p:spPr>
        <p:txBody>
          <a:bodyPr>
            <a:spAutoFit/>
          </a:bodyPr>
          <a:lstStyle/>
          <a:p>
            <a:pPr marL="285664" indent="-285664" defTabSz="914363" eaLnBrk="1" fontAlgn="auto" hangingPunct="1">
              <a:spcBef>
                <a:spcPts val="0"/>
              </a:spcBef>
              <a:spcAft>
                <a:spcPts val="0"/>
              </a:spcAft>
              <a:buFont typeface="Arial" panose="020B0604020202020204" pitchFamily="34" charset="0"/>
              <a:buChar char="•"/>
              <a:defRPr/>
            </a:pPr>
            <a:r>
              <a:rPr lang="en-ZA" sz="1799" dirty="0">
                <a:latin typeface="+mn-lt"/>
              </a:rPr>
              <a:t>组件可以换出</a:t>
            </a:r>
          </a:p>
          <a:p>
            <a:pPr marL="285664" indent="-285664" defTabSz="914363" eaLnBrk="1" fontAlgn="auto" hangingPunct="1">
              <a:spcBef>
                <a:spcPts val="0"/>
              </a:spcBef>
              <a:spcAft>
                <a:spcPts val="0"/>
              </a:spcAft>
              <a:buFont typeface="Arial" panose="020B0604020202020204" pitchFamily="34" charset="0"/>
              <a:buChar char="•"/>
              <a:defRPr/>
            </a:pPr>
            <a:r>
              <a:rPr lang="en-ZA" sz="1799" dirty="0">
                <a:latin typeface="+mn-lt"/>
              </a:rPr>
              <a:t>可以在不影响其他组件的情况下更改内部实现。</a:t>
            </a:r>
          </a:p>
          <a:p>
            <a:pPr marL="285664" indent="-285664" defTabSz="914363" eaLnBrk="1" fontAlgn="auto" hangingPunct="1">
              <a:spcBef>
                <a:spcPts val="0"/>
              </a:spcBef>
              <a:spcAft>
                <a:spcPts val="0"/>
              </a:spcAft>
              <a:buFont typeface="Arial" panose="020B0604020202020204" pitchFamily="34" charset="0"/>
              <a:buChar char="•"/>
              <a:defRPr/>
            </a:pPr>
            <a:r>
              <a:rPr lang="en-ZA" sz="1799" dirty="0">
                <a:latin typeface="+mn-lt"/>
              </a:rPr>
              <a:t>组件可以独立工作</a:t>
            </a:r>
          </a:p>
          <a:p>
            <a:pPr marL="285664" indent="-285664" defTabSz="914363" eaLnBrk="1" fontAlgn="auto" hangingPunct="1">
              <a:spcBef>
                <a:spcPts val="0"/>
              </a:spcBef>
              <a:spcAft>
                <a:spcPts val="0"/>
              </a:spcAft>
              <a:buFont typeface="Arial" panose="020B0604020202020204" pitchFamily="34" charset="0"/>
              <a:buChar char="•"/>
              <a:defRPr/>
            </a:pPr>
            <a:r>
              <a:rPr lang="en-ZA" sz="1799" dirty="0">
                <a:latin typeface="+mn-lt"/>
              </a:rPr>
              <a:t>隔离单元测试</a:t>
            </a:r>
          </a:p>
        </p:txBody>
      </p:sp>
    </p:spTree>
  </p:cSld>
  <p:clrMapOvr>
    <a:masterClrMapping/>
  </p:clrMapOvr>
  <p:transition spd="slow"/>
</p:sld>
</file>

<file path=ppt/slides/slide2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5722398-4E18-4FC9-9B00-306D16A7A7C1}"/>
              </a:ext>
            </a:extLst>
          </p:cNvPr>
          <p:cNvSpPr>
            <a:spLocks noGrp="1" noChangeArrowheads="1"/>
          </p:cNvSpPr>
          <p:nvPr>
            <p:ph type="title"/>
          </p:nvPr>
        </p:nvSpPr>
        <p:spPr>
          <a:xfrm>
            <a:off x="527050" y="-26988"/>
            <a:ext cx="10463213" cy="1143001"/>
          </a:xfrm>
        </p:spPr>
        <p:txBody>
          <a:bodyPr/>
          <a:lstStyle/>
          <a:p>
            <a:pPr eaLnBrk="1" hangingPunct="1"/>
            <a:r>
              <a:rPr lang="en-US" altLang="zh-CN"/>
              <a:t>我们如何做到这一点？</a:t>
            </a:r>
          </a:p>
        </p:txBody>
      </p:sp>
      <p:sp>
        <p:nvSpPr>
          <p:cNvPr id="73731" name="Rectangle 4">
            <a:extLst>
              <a:ext uri="{FF2B5EF4-FFF2-40B4-BE49-F238E27FC236}">
                <a16:creationId xmlns:a16="http://schemas.microsoft.com/office/drawing/2014/main" id="{40E4181F-D15E-4886-A0B4-93959FFC62C0}"/>
              </a:ext>
            </a:extLst>
          </p:cNvPr>
          <p:cNvSpPr>
            <a:spLocks noChangeArrowheads="1"/>
          </p:cNvSpPr>
          <p:nvPr/>
        </p:nvSpPr>
        <p:spPr bwMode="auto">
          <a:xfrm>
            <a:off x="3960813" y="2286000"/>
            <a:ext cx="43434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a:latin typeface="Verdana" panose="020B0604030504040204" pitchFamily="34" charset="0"/>
                <a:ea typeface="ＭＳ Ｐゴシック" panose="020B0600070205080204" pitchFamily="34" charset="-128"/>
              </a:rPr>
              <a:t>视图</a:t>
            </a:r>
          </a:p>
        </p:txBody>
      </p:sp>
      <p:sp>
        <p:nvSpPr>
          <p:cNvPr id="73732" name="Rectangle 5">
            <a:extLst>
              <a:ext uri="{FF2B5EF4-FFF2-40B4-BE49-F238E27FC236}">
                <a16:creationId xmlns:a16="http://schemas.microsoft.com/office/drawing/2014/main" id="{E9EFE459-80F4-474C-B49E-FB17AB45F682}"/>
              </a:ext>
            </a:extLst>
          </p:cNvPr>
          <p:cNvSpPr>
            <a:spLocks noChangeArrowheads="1"/>
          </p:cNvSpPr>
          <p:nvPr/>
        </p:nvSpPr>
        <p:spPr bwMode="auto">
          <a:xfrm>
            <a:off x="3960813" y="3048000"/>
            <a:ext cx="4343400" cy="9906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a:latin typeface="Verdana" panose="020B0604030504040204" pitchFamily="34" charset="0"/>
                <a:ea typeface="ＭＳ Ｐゴシック" panose="020B0600070205080204" pitchFamily="34" charset="-128"/>
              </a:rPr>
              <a:t>ViewModel</a:t>
            </a:r>
          </a:p>
        </p:txBody>
      </p:sp>
      <p:sp>
        <p:nvSpPr>
          <p:cNvPr id="73733" name="Rectangle 6">
            <a:extLst>
              <a:ext uri="{FF2B5EF4-FFF2-40B4-BE49-F238E27FC236}">
                <a16:creationId xmlns:a16="http://schemas.microsoft.com/office/drawing/2014/main" id="{63BFA99F-66E7-4E5B-89CA-844F91F27CA2}"/>
              </a:ext>
            </a:extLst>
          </p:cNvPr>
          <p:cNvSpPr>
            <a:spLocks noChangeArrowheads="1"/>
          </p:cNvSpPr>
          <p:nvPr/>
        </p:nvSpPr>
        <p:spPr bwMode="auto">
          <a:xfrm>
            <a:off x="3960813" y="4800600"/>
            <a:ext cx="4343400" cy="13716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a:latin typeface="Verdana" panose="020B0604030504040204" pitchFamily="34" charset="0"/>
                <a:ea typeface="ＭＳ Ｐゴシック" panose="020B0600070205080204" pitchFamily="34" charset="-128"/>
              </a:rPr>
              <a:t>模型</a:t>
            </a:r>
          </a:p>
        </p:txBody>
      </p:sp>
      <p:sp>
        <p:nvSpPr>
          <p:cNvPr id="73734" name="AutoShape 7">
            <a:extLst>
              <a:ext uri="{FF2B5EF4-FFF2-40B4-BE49-F238E27FC236}">
                <a16:creationId xmlns:a16="http://schemas.microsoft.com/office/drawing/2014/main" id="{71425698-61F6-4B2C-A4B6-1DEDDA300EE8}"/>
              </a:ext>
            </a:extLst>
          </p:cNvPr>
          <p:cNvSpPr>
            <a:spLocks noChangeArrowheads="1"/>
          </p:cNvSpPr>
          <p:nvPr/>
        </p:nvSpPr>
        <p:spPr bwMode="auto">
          <a:xfrm>
            <a:off x="4341813" y="2743200"/>
            <a:ext cx="228600" cy="304800"/>
          </a:xfrm>
          <a:prstGeom prst="upDownArrow">
            <a:avLst>
              <a:gd name="adj1" fmla="val 50000"/>
              <a:gd name="adj2" fmla="val 26667"/>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2400">
              <a:latin typeface="Verdana" panose="020B0604030504040204" pitchFamily="34" charset="0"/>
              <a:ea typeface="ＭＳ Ｐゴシック" panose="020B0600070205080204" pitchFamily="34" charset="-128"/>
            </a:endParaRPr>
          </a:p>
        </p:txBody>
      </p:sp>
      <p:sp>
        <p:nvSpPr>
          <p:cNvPr id="73735" name="AutoShape 9">
            <a:extLst>
              <a:ext uri="{FF2B5EF4-FFF2-40B4-BE49-F238E27FC236}">
                <a16:creationId xmlns:a16="http://schemas.microsoft.com/office/drawing/2014/main" id="{5E20DF78-6689-4871-AE44-19F0DE5A4C01}"/>
              </a:ext>
            </a:extLst>
          </p:cNvPr>
          <p:cNvSpPr>
            <a:spLocks noChangeArrowheads="1"/>
          </p:cNvSpPr>
          <p:nvPr/>
        </p:nvSpPr>
        <p:spPr bwMode="auto">
          <a:xfrm>
            <a:off x="4646613" y="2743200"/>
            <a:ext cx="228600" cy="304800"/>
          </a:xfrm>
          <a:prstGeom prst="upDownArrow">
            <a:avLst>
              <a:gd name="adj1" fmla="val 50000"/>
              <a:gd name="adj2" fmla="val 26667"/>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2400">
              <a:latin typeface="Verdana" panose="020B0604030504040204" pitchFamily="34" charset="0"/>
              <a:ea typeface="ＭＳ Ｐゴシック" panose="020B0600070205080204" pitchFamily="34" charset="-128"/>
            </a:endParaRPr>
          </a:p>
        </p:txBody>
      </p:sp>
      <p:sp>
        <p:nvSpPr>
          <p:cNvPr id="73736" name="AutoShape 10">
            <a:extLst>
              <a:ext uri="{FF2B5EF4-FFF2-40B4-BE49-F238E27FC236}">
                <a16:creationId xmlns:a16="http://schemas.microsoft.com/office/drawing/2014/main" id="{A78E7830-6723-47C8-8AFA-F1454EF4EB8B}"/>
              </a:ext>
            </a:extLst>
          </p:cNvPr>
          <p:cNvSpPr>
            <a:spLocks noChangeArrowheads="1"/>
          </p:cNvSpPr>
          <p:nvPr/>
        </p:nvSpPr>
        <p:spPr bwMode="auto">
          <a:xfrm>
            <a:off x="4951413" y="2743200"/>
            <a:ext cx="228600" cy="304800"/>
          </a:xfrm>
          <a:prstGeom prst="upDownArrow">
            <a:avLst>
              <a:gd name="adj1" fmla="val 50000"/>
              <a:gd name="adj2" fmla="val 26667"/>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2400">
              <a:latin typeface="Verdana" panose="020B0604030504040204" pitchFamily="34" charset="0"/>
              <a:ea typeface="ＭＳ Ｐゴシック" panose="020B0600070205080204" pitchFamily="34" charset="-128"/>
            </a:endParaRPr>
          </a:p>
        </p:txBody>
      </p:sp>
      <p:sp>
        <p:nvSpPr>
          <p:cNvPr id="73737" name="AutoShape 11">
            <a:extLst>
              <a:ext uri="{FF2B5EF4-FFF2-40B4-BE49-F238E27FC236}">
                <a16:creationId xmlns:a16="http://schemas.microsoft.com/office/drawing/2014/main" id="{2CA1F11A-DDC9-4FAE-B4ED-986603F78D78}"/>
              </a:ext>
            </a:extLst>
          </p:cNvPr>
          <p:cNvSpPr>
            <a:spLocks noChangeArrowheads="1"/>
          </p:cNvSpPr>
          <p:nvPr/>
        </p:nvSpPr>
        <p:spPr bwMode="auto">
          <a:xfrm>
            <a:off x="5256213" y="2743200"/>
            <a:ext cx="228600" cy="304800"/>
          </a:xfrm>
          <a:prstGeom prst="upDownArrow">
            <a:avLst>
              <a:gd name="adj1" fmla="val 50000"/>
              <a:gd name="adj2" fmla="val 26667"/>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2400">
              <a:latin typeface="Verdana" panose="020B0604030504040204" pitchFamily="34" charset="0"/>
              <a:ea typeface="ＭＳ Ｐゴシック" panose="020B0600070205080204" pitchFamily="34" charset="-128"/>
            </a:endParaRPr>
          </a:p>
        </p:txBody>
      </p:sp>
      <p:sp>
        <p:nvSpPr>
          <p:cNvPr id="73738" name="AutoShape 12">
            <a:extLst>
              <a:ext uri="{FF2B5EF4-FFF2-40B4-BE49-F238E27FC236}">
                <a16:creationId xmlns:a16="http://schemas.microsoft.com/office/drawing/2014/main" id="{FFD33749-81F8-4789-A831-5D162D4DFDCE}"/>
              </a:ext>
            </a:extLst>
          </p:cNvPr>
          <p:cNvSpPr>
            <a:spLocks noChangeArrowheads="1"/>
          </p:cNvSpPr>
          <p:nvPr/>
        </p:nvSpPr>
        <p:spPr bwMode="auto">
          <a:xfrm>
            <a:off x="5561013" y="2743200"/>
            <a:ext cx="228600" cy="304800"/>
          </a:xfrm>
          <a:prstGeom prst="upDownArrow">
            <a:avLst>
              <a:gd name="adj1" fmla="val 50000"/>
              <a:gd name="adj2" fmla="val 26667"/>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2400">
              <a:latin typeface="Verdana" panose="020B0604030504040204" pitchFamily="34" charset="0"/>
              <a:ea typeface="ＭＳ Ｐゴシック" panose="020B0600070205080204" pitchFamily="34" charset="-128"/>
            </a:endParaRPr>
          </a:p>
        </p:txBody>
      </p:sp>
      <p:sp>
        <p:nvSpPr>
          <p:cNvPr id="73739" name="AutoShape 13">
            <a:extLst>
              <a:ext uri="{FF2B5EF4-FFF2-40B4-BE49-F238E27FC236}">
                <a16:creationId xmlns:a16="http://schemas.microsoft.com/office/drawing/2014/main" id="{E1151324-3628-4640-85C6-DC62DB96ADA3}"/>
              </a:ext>
            </a:extLst>
          </p:cNvPr>
          <p:cNvSpPr>
            <a:spLocks noChangeArrowheads="1"/>
          </p:cNvSpPr>
          <p:nvPr/>
        </p:nvSpPr>
        <p:spPr bwMode="auto">
          <a:xfrm>
            <a:off x="5865813" y="2743200"/>
            <a:ext cx="228600" cy="304800"/>
          </a:xfrm>
          <a:prstGeom prst="upDownArrow">
            <a:avLst>
              <a:gd name="adj1" fmla="val 50000"/>
              <a:gd name="adj2" fmla="val 26667"/>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2400">
              <a:latin typeface="Verdana" panose="020B0604030504040204" pitchFamily="34" charset="0"/>
              <a:ea typeface="ＭＳ Ｐゴシック" panose="020B0600070205080204" pitchFamily="34" charset="-128"/>
            </a:endParaRPr>
          </a:p>
        </p:txBody>
      </p:sp>
      <p:sp>
        <p:nvSpPr>
          <p:cNvPr id="73740" name="AutoShape 14">
            <a:extLst>
              <a:ext uri="{FF2B5EF4-FFF2-40B4-BE49-F238E27FC236}">
                <a16:creationId xmlns:a16="http://schemas.microsoft.com/office/drawing/2014/main" id="{A897380E-A94D-47C1-8056-69A35F9FFE88}"/>
              </a:ext>
            </a:extLst>
          </p:cNvPr>
          <p:cNvSpPr>
            <a:spLocks noChangeArrowheads="1"/>
          </p:cNvSpPr>
          <p:nvPr/>
        </p:nvSpPr>
        <p:spPr bwMode="auto">
          <a:xfrm>
            <a:off x="6170613" y="2743200"/>
            <a:ext cx="228600" cy="304800"/>
          </a:xfrm>
          <a:prstGeom prst="upDownArrow">
            <a:avLst>
              <a:gd name="adj1" fmla="val 50000"/>
              <a:gd name="adj2" fmla="val 26667"/>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2400">
              <a:latin typeface="Verdana" panose="020B0604030504040204" pitchFamily="34" charset="0"/>
              <a:ea typeface="ＭＳ Ｐゴシック" panose="020B0600070205080204" pitchFamily="34" charset="-128"/>
            </a:endParaRPr>
          </a:p>
        </p:txBody>
      </p:sp>
      <p:sp>
        <p:nvSpPr>
          <p:cNvPr id="73741" name="AutoShape 15">
            <a:extLst>
              <a:ext uri="{FF2B5EF4-FFF2-40B4-BE49-F238E27FC236}">
                <a16:creationId xmlns:a16="http://schemas.microsoft.com/office/drawing/2014/main" id="{9AA6957A-C417-4A81-8B83-56A4F8ABCF51}"/>
              </a:ext>
            </a:extLst>
          </p:cNvPr>
          <p:cNvSpPr>
            <a:spLocks noChangeArrowheads="1"/>
          </p:cNvSpPr>
          <p:nvPr/>
        </p:nvSpPr>
        <p:spPr bwMode="auto">
          <a:xfrm>
            <a:off x="6475413" y="2743200"/>
            <a:ext cx="228600" cy="304800"/>
          </a:xfrm>
          <a:prstGeom prst="upDownArrow">
            <a:avLst>
              <a:gd name="adj1" fmla="val 50000"/>
              <a:gd name="adj2" fmla="val 26667"/>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2400">
              <a:latin typeface="Verdana" panose="020B0604030504040204" pitchFamily="34" charset="0"/>
              <a:ea typeface="ＭＳ Ｐゴシック" panose="020B0600070205080204" pitchFamily="34" charset="-128"/>
            </a:endParaRPr>
          </a:p>
        </p:txBody>
      </p:sp>
      <p:sp>
        <p:nvSpPr>
          <p:cNvPr id="73742" name="AutoShape 16">
            <a:extLst>
              <a:ext uri="{FF2B5EF4-FFF2-40B4-BE49-F238E27FC236}">
                <a16:creationId xmlns:a16="http://schemas.microsoft.com/office/drawing/2014/main" id="{12365A55-FD4E-4998-9AE8-327225E52D05}"/>
              </a:ext>
            </a:extLst>
          </p:cNvPr>
          <p:cNvSpPr>
            <a:spLocks noChangeArrowheads="1"/>
          </p:cNvSpPr>
          <p:nvPr/>
        </p:nvSpPr>
        <p:spPr bwMode="auto">
          <a:xfrm>
            <a:off x="6780213" y="2743200"/>
            <a:ext cx="228600" cy="304800"/>
          </a:xfrm>
          <a:prstGeom prst="upDownArrow">
            <a:avLst>
              <a:gd name="adj1" fmla="val 50000"/>
              <a:gd name="adj2" fmla="val 26667"/>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2400">
              <a:latin typeface="Verdana" panose="020B0604030504040204" pitchFamily="34" charset="0"/>
              <a:ea typeface="ＭＳ Ｐゴシック" panose="020B0600070205080204" pitchFamily="34" charset="-128"/>
            </a:endParaRPr>
          </a:p>
        </p:txBody>
      </p:sp>
      <p:sp>
        <p:nvSpPr>
          <p:cNvPr id="73743" name="AutoShape 17">
            <a:extLst>
              <a:ext uri="{FF2B5EF4-FFF2-40B4-BE49-F238E27FC236}">
                <a16:creationId xmlns:a16="http://schemas.microsoft.com/office/drawing/2014/main" id="{87C79040-7503-4307-9D99-185BC8340774}"/>
              </a:ext>
            </a:extLst>
          </p:cNvPr>
          <p:cNvSpPr>
            <a:spLocks noChangeArrowheads="1"/>
          </p:cNvSpPr>
          <p:nvPr/>
        </p:nvSpPr>
        <p:spPr bwMode="auto">
          <a:xfrm>
            <a:off x="7085013" y="2743200"/>
            <a:ext cx="228600" cy="304800"/>
          </a:xfrm>
          <a:prstGeom prst="upDownArrow">
            <a:avLst>
              <a:gd name="adj1" fmla="val 50000"/>
              <a:gd name="adj2" fmla="val 26667"/>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2400">
              <a:latin typeface="Verdana" panose="020B0604030504040204" pitchFamily="34" charset="0"/>
              <a:ea typeface="ＭＳ Ｐゴシック" panose="020B0600070205080204" pitchFamily="34" charset="-128"/>
            </a:endParaRPr>
          </a:p>
        </p:txBody>
      </p:sp>
      <p:sp>
        <p:nvSpPr>
          <p:cNvPr id="73744" name="AutoShape 18">
            <a:extLst>
              <a:ext uri="{FF2B5EF4-FFF2-40B4-BE49-F238E27FC236}">
                <a16:creationId xmlns:a16="http://schemas.microsoft.com/office/drawing/2014/main" id="{9A9E97AB-1464-4AEB-A18C-F669523AD557}"/>
              </a:ext>
            </a:extLst>
          </p:cNvPr>
          <p:cNvSpPr>
            <a:spLocks noChangeArrowheads="1"/>
          </p:cNvSpPr>
          <p:nvPr/>
        </p:nvSpPr>
        <p:spPr bwMode="auto">
          <a:xfrm>
            <a:off x="7389813" y="2743200"/>
            <a:ext cx="228600" cy="304800"/>
          </a:xfrm>
          <a:prstGeom prst="upDownArrow">
            <a:avLst>
              <a:gd name="adj1" fmla="val 50000"/>
              <a:gd name="adj2" fmla="val 26667"/>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2400">
              <a:latin typeface="Verdana" panose="020B0604030504040204" pitchFamily="34" charset="0"/>
              <a:ea typeface="ＭＳ Ｐゴシック" panose="020B0600070205080204" pitchFamily="34" charset="-128"/>
            </a:endParaRPr>
          </a:p>
        </p:txBody>
      </p:sp>
      <p:sp>
        <p:nvSpPr>
          <p:cNvPr id="73745" name="AutoShape 19">
            <a:extLst>
              <a:ext uri="{FF2B5EF4-FFF2-40B4-BE49-F238E27FC236}">
                <a16:creationId xmlns:a16="http://schemas.microsoft.com/office/drawing/2014/main" id="{CF1DAC3B-AD58-4AA9-B4D6-8E9C69122DB2}"/>
              </a:ext>
            </a:extLst>
          </p:cNvPr>
          <p:cNvSpPr>
            <a:spLocks noChangeArrowheads="1"/>
          </p:cNvSpPr>
          <p:nvPr/>
        </p:nvSpPr>
        <p:spPr bwMode="auto">
          <a:xfrm>
            <a:off x="7694613" y="2743200"/>
            <a:ext cx="228600" cy="304800"/>
          </a:xfrm>
          <a:prstGeom prst="upDownArrow">
            <a:avLst>
              <a:gd name="adj1" fmla="val 50000"/>
              <a:gd name="adj2" fmla="val 26667"/>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2400">
              <a:latin typeface="Verdana" panose="020B0604030504040204" pitchFamily="34" charset="0"/>
              <a:ea typeface="ＭＳ Ｐゴシック" panose="020B0600070205080204" pitchFamily="34" charset="-128"/>
            </a:endParaRPr>
          </a:p>
        </p:txBody>
      </p:sp>
      <p:sp>
        <p:nvSpPr>
          <p:cNvPr id="73746" name="AutoShape 20">
            <a:extLst>
              <a:ext uri="{FF2B5EF4-FFF2-40B4-BE49-F238E27FC236}">
                <a16:creationId xmlns:a16="http://schemas.microsoft.com/office/drawing/2014/main" id="{AF760F02-B859-42FC-B899-36FCFB2AD340}"/>
              </a:ext>
            </a:extLst>
          </p:cNvPr>
          <p:cNvSpPr>
            <a:spLocks noChangeArrowheads="1"/>
          </p:cNvSpPr>
          <p:nvPr/>
        </p:nvSpPr>
        <p:spPr bwMode="auto">
          <a:xfrm>
            <a:off x="5789613" y="4038600"/>
            <a:ext cx="609600" cy="762000"/>
          </a:xfrm>
          <a:prstGeom prst="up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2400">
              <a:latin typeface="Verdana" panose="020B0604030504040204" pitchFamily="34" charset="0"/>
              <a:ea typeface="ＭＳ Ｐゴシック" panose="020B0600070205080204" pitchFamily="34" charset="-128"/>
            </a:endParaRPr>
          </a:p>
        </p:txBody>
      </p:sp>
    </p:spTree>
  </p:cSld>
  <p:clrMapOvr>
    <a:masterClrMapping/>
  </p:clrMapOvr>
  <p:transition spd="slow"/>
</p:sld>
</file>

<file path=ppt/slides/slide2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357AD3C5-2548-48F0-9BE8-8979A710D143}"/>
              </a:ext>
            </a:extLst>
          </p:cNvPr>
          <p:cNvSpPr>
            <a:spLocks noGrp="1" noChangeArrowheads="1"/>
          </p:cNvSpPr>
          <p:nvPr>
            <p:ph type="title"/>
          </p:nvPr>
        </p:nvSpPr>
        <p:spPr>
          <a:xfrm>
            <a:off x="0" y="152400"/>
            <a:ext cx="7772400" cy="609600"/>
          </a:xfrm>
        </p:spPr>
        <p:txBody>
          <a:bodyPr/>
          <a:lstStyle/>
          <a:p>
            <a:pPr eaLnBrk="1" hangingPunct="1"/>
            <a:r>
              <a:rPr lang="en-US" altLang="zh-CN"/>
              <a:t>更完整的图表</a:t>
            </a:r>
          </a:p>
        </p:txBody>
      </p:sp>
      <p:sp>
        <p:nvSpPr>
          <p:cNvPr id="75779" name="Rectangle 4">
            <a:extLst>
              <a:ext uri="{FF2B5EF4-FFF2-40B4-BE49-F238E27FC236}">
                <a16:creationId xmlns:a16="http://schemas.microsoft.com/office/drawing/2014/main" id="{6718C499-1178-4A85-901B-2E270A33C78D}"/>
              </a:ext>
            </a:extLst>
          </p:cNvPr>
          <p:cNvSpPr>
            <a:spLocks noChangeArrowheads="1"/>
          </p:cNvSpPr>
          <p:nvPr/>
        </p:nvSpPr>
        <p:spPr bwMode="auto">
          <a:xfrm>
            <a:off x="6246813" y="1752600"/>
            <a:ext cx="3429000" cy="9906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a:latin typeface="Verdana" panose="020B0604030504040204" pitchFamily="34" charset="0"/>
                <a:ea typeface="ＭＳ Ｐゴシック" panose="020B0600070205080204" pitchFamily="34" charset="-128"/>
              </a:rPr>
              <a:t>视图</a:t>
            </a:r>
          </a:p>
          <a:p>
            <a:pPr algn="ctr"/>
            <a:r>
              <a:rPr lang="en-US" altLang="zh-CN" sz="1600">
                <a:latin typeface="Verdana" panose="020B0604030504040204" pitchFamily="34" charset="0"/>
                <a:ea typeface="ＭＳ Ｐゴシック" panose="020B0600070205080204" pitchFamily="34" charset="-128"/>
              </a:rPr>
              <a:t>XAML, 后面的代码</a:t>
            </a:r>
            <a:endParaRPr lang="en-US" altLang="zh-CN" sz="2400">
              <a:latin typeface="Verdana" panose="020B0604030504040204" pitchFamily="34" charset="0"/>
              <a:ea typeface="ＭＳ Ｐゴシック" panose="020B0600070205080204" pitchFamily="34" charset="-128"/>
            </a:endParaRPr>
          </a:p>
        </p:txBody>
      </p:sp>
      <p:sp>
        <p:nvSpPr>
          <p:cNvPr id="75780" name="Rectangle 5">
            <a:extLst>
              <a:ext uri="{FF2B5EF4-FFF2-40B4-BE49-F238E27FC236}">
                <a16:creationId xmlns:a16="http://schemas.microsoft.com/office/drawing/2014/main" id="{71999AB0-B7E8-42AA-BF5C-7918EAE7EFE0}"/>
              </a:ext>
            </a:extLst>
          </p:cNvPr>
          <p:cNvSpPr>
            <a:spLocks noChangeArrowheads="1"/>
          </p:cNvSpPr>
          <p:nvPr/>
        </p:nvSpPr>
        <p:spPr bwMode="auto">
          <a:xfrm>
            <a:off x="2436813" y="1752600"/>
            <a:ext cx="3429000" cy="9906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a:latin typeface="Verdana" panose="020B0604030504040204" pitchFamily="34" charset="0"/>
                <a:ea typeface="ＭＳ Ｐゴシック" panose="020B0600070205080204" pitchFamily="34" charset="-128"/>
              </a:rPr>
              <a:t>单元测试</a:t>
            </a:r>
          </a:p>
          <a:p>
            <a:pPr algn="ctr"/>
            <a:r>
              <a:rPr lang="en-US" altLang="zh-CN" sz="2400">
                <a:latin typeface="Verdana" panose="020B0604030504040204" pitchFamily="34" charset="0"/>
                <a:ea typeface="ＭＳ Ｐゴシック" panose="020B0600070205080204" pitchFamily="34" charset="-128"/>
              </a:rPr>
              <a:t>集成测试</a:t>
            </a:r>
          </a:p>
        </p:txBody>
      </p:sp>
      <p:sp>
        <p:nvSpPr>
          <p:cNvPr id="75781" name="Rectangle 6">
            <a:extLst>
              <a:ext uri="{FF2B5EF4-FFF2-40B4-BE49-F238E27FC236}">
                <a16:creationId xmlns:a16="http://schemas.microsoft.com/office/drawing/2014/main" id="{DFC05A12-889D-454F-B2AC-AB77E7BC79C8}"/>
              </a:ext>
            </a:extLst>
          </p:cNvPr>
          <p:cNvSpPr>
            <a:spLocks noChangeArrowheads="1"/>
          </p:cNvSpPr>
          <p:nvPr/>
        </p:nvSpPr>
        <p:spPr bwMode="auto">
          <a:xfrm>
            <a:off x="2436813" y="3276600"/>
            <a:ext cx="7162800" cy="9906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a:latin typeface="Verdana" panose="020B0604030504040204" pitchFamily="34" charset="0"/>
                <a:ea typeface="ＭＳ Ｐゴシック" panose="020B0600070205080204" pitchFamily="34" charset="-128"/>
              </a:rPr>
              <a:t>ViewModel</a:t>
            </a:r>
          </a:p>
          <a:p>
            <a:pPr algn="ctr"/>
            <a:r>
              <a:rPr lang="en-US" altLang="zh-CN" sz="1600">
                <a:latin typeface="Verdana" panose="020B0604030504040204" pitchFamily="34" charset="0"/>
                <a:ea typeface="ＭＳ Ｐゴシック" panose="020B0600070205080204" pitchFamily="34" charset="-128"/>
              </a:rPr>
              <a:t>属性、命令、视图逻辑</a:t>
            </a:r>
            <a:endParaRPr lang="en-US" altLang="zh-CN" sz="2400">
              <a:latin typeface="Verdana" panose="020B0604030504040204" pitchFamily="34" charset="0"/>
              <a:ea typeface="ＭＳ Ｐゴシック" panose="020B0600070205080204" pitchFamily="34" charset="-128"/>
            </a:endParaRPr>
          </a:p>
        </p:txBody>
      </p:sp>
      <p:grpSp>
        <p:nvGrpSpPr>
          <p:cNvPr id="75782" name="Group 9">
            <a:extLst>
              <a:ext uri="{FF2B5EF4-FFF2-40B4-BE49-F238E27FC236}">
                <a16:creationId xmlns:a16="http://schemas.microsoft.com/office/drawing/2014/main" id="{9F94D7F8-17E1-4379-8B86-4CB5F2CE0771}"/>
              </a:ext>
            </a:extLst>
          </p:cNvPr>
          <p:cNvGrpSpPr>
            <a:grpSpLocks/>
          </p:cNvGrpSpPr>
          <p:nvPr/>
        </p:nvGrpSpPr>
        <p:grpSpPr bwMode="auto">
          <a:xfrm>
            <a:off x="8609013" y="2590800"/>
            <a:ext cx="914400" cy="1143000"/>
            <a:chOff x="3888" y="2976"/>
            <a:chExt cx="576" cy="720"/>
          </a:xfrm>
        </p:grpSpPr>
        <p:sp>
          <p:nvSpPr>
            <p:cNvPr id="75795" name="AutoShape 7">
              <a:extLst>
                <a:ext uri="{FF2B5EF4-FFF2-40B4-BE49-F238E27FC236}">
                  <a16:creationId xmlns:a16="http://schemas.microsoft.com/office/drawing/2014/main" id="{01617507-1EA0-424F-94F9-5A5D5CC1C4E9}"/>
                </a:ext>
              </a:extLst>
            </p:cNvPr>
            <p:cNvSpPr>
              <a:spLocks noChangeArrowheads="1"/>
            </p:cNvSpPr>
            <p:nvPr/>
          </p:nvSpPr>
          <p:spPr bwMode="auto">
            <a:xfrm>
              <a:off x="3888" y="2976"/>
              <a:ext cx="576" cy="720"/>
            </a:xfrm>
            <a:prstGeom prst="up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1600">
                <a:latin typeface="Verdana" panose="020B0604030504040204" pitchFamily="34" charset="0"/>
                <a:ea typeface="ＭＳ Ｐゴシック" panose="020B0600070205080204" pitchFamily="34" charset="-128"/>
              </a:endParaRPr>
            </a:p>
          </p:txBody>
        </p:sp>
        <p:sp>
          <p:nvSpPr>
            <p:cNvPr id="75796" name="Text Box 8">
              <a:extLst>
                <a:ext uri="{FF2B5EF4-FFF2-40B4-BE49-F238E27FC236}">
                  <a16:creationId xmlns:a16="http://schemas.microsoft.com/office/drawing/2014/main" id="{D043E371-2C3D-45C1-8217-0B05C6AED0E9}"/>
                </a:ext>
              </a:extLst>
            </p:cNvPr>
            <p:cNvSpPr txBox="1">
              <a:spLocks noChangeArrowheads="1"/>
            </p:cNvSpPr>
            <p:nvPr/>
          </p:nvSpPr>
          <p:spPr bwMode="auto">
            <a:xfrm rot="5400000" flipH="1">
              <a:off x="3842" y="3238"/>
              <a:ext cx="66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r>
                <a:rPr lang="en-US" altLang="zh-CN" sz="1600">
                  <a:latin typeface="Verdana" panose="020B0604030504040204" pitchFamily="34" charset="0"/>
                  <a:ea typeface="ＭＳ Ｐゴシック" panose="020B0600070205080204" pitchFamily="34" charset="-128"/>
                </a:rPr>
                <a:t>绑定</a:t>
              </a:r>
            </a:p>
          </p:txBody>
        </p:sp>
      </p:grpSp>
      <p:sp>
        <p:nvSpPr>
          <p:cNvPr id="75783" name="AutoShape 17">
            <a:extLst>
              <a:ext uri="{FF2B5EF4-FFF2-40B4-BE49-F238E27FC236}">
                <a16:creationId xmlns:a16="http://schemas.microsoft.com/office/drawing/2014/main" id="{68B6182E-CA74-4D3E-818B-41805D6FFCA7}"/>
              </a:ext>
            </a:extLst>
          </p:cNvPr>
          <p:cNvSpPr>
            <a:spLocks noChangeArrowheads="1"/>
          </p:cNvSpPr>
          <p:nvPr/>
        </p:nvSpPr>
        <p:spPr bwMode="auto">
          <a:xfrm>
            <a:off x="7694613" y="2590800"/>
            <a:ext cx="762000" cy="1143000"/>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endParaRPr lang="zh-CN" altLang="zh-CN" sz="2400">
              <a:latin typeface="Verdana" panose="020B0604030504040204" pitchFamily="34" charset="0"/>
              <a:ea typeface="ＭＳ Ｐゴシック" panose="020B0600070205080204" pitchFamily="34" charset="-128"/>
            </a:endParaRPr>
          </a:p>
        </p:txBody>
      </p:sp>
      <p:sp>
        <p:nvSpPr>
          <p:cNvPr id="75784" name="Text Box 16">
            <a:extLst>
              <a:ext uri="{FF2B5EF4-FFF2-40B4-BE49-F238E27FC236}">
                <a16:creationId xmlns:a16="http://schemas.microsoft.com/office/drawing/2014/main" id="{7F11886B-20D4-4D48-8E8A-CAEB7D5061E4}"/>
              </a:ext>
            </a:extLst>
          </p:cNvPr>
          <p:cNvSpPr txBox="1">
            <a:spLocks noChangeArrowheads="1"/>
          </p:cNvSpPr>
          <p:nvPr/>
        </p:nvSpPr>
        <p:spPr bwMode="auto">
          <a:xfrm rot="5400000" flipH="1">
            <a:off x="7623969" y="2956719"/>
            <a:ext cx="931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r>
              <a:rPr lang="en-US" altLang="zh-CN" sz="1600">
                <a:latin typeface="Verdana" panose="020B0604030504040204" pitchFamily="34" charset="0"/>
                <a:ea typeface="ＭＳ Ｐゴシック" panose="020B0600070205080204" pitchFamily="34" charset="-128"/>
              </a:rPr>
              <a:t>行动</a:t>
            </a:r>
          </a:p>
        </p:txBody>
      </p:sp>
      <p:sp>
        <p:nvSpPr>
          <p:cNvPr id="75785" name="AutoShape 18">
            <a:extLst>
              <a:ext uri="{FF2B5EF4-FFF2-40B4-BE49-F238E27FC236}">
                <a16:creationId xmlns:a16="http://schemas.microsoft.com/office/drawing/2014/main" id="{A2495D39-BC0C-4BDA-8CFA-73CCD44F0431}"/>
              </a:ext>
            </a:extLst>
          </p:cNvPr>
          <p:cNvSpPr>
            <a:spLocks noChangeArrowheads="1"/>
          </p:cNvSpPr>
          <p:nvPr/>
        </p:nvSpPr>
        <p:spPr bwMode="auto">
          <a:xfrm>
            <a:off x="3808413" y="2590800"/>
            <a:ext cx="762000" cy="1143000"/>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endParaRPr lang="zh-CN" altLang="zh-CN" sz="2400">
              <a:latin typeface="Verdana" panose="020B0604030504040204" pitchFamily="34" charset="0"/>
              <a:ea typeface="ＭＳ Ｐゴシック" panose="020B0600070205080204" pitchFamily="34" charset="-128"/>
            </a:endParaRPr>
          </a:p>
        </p:txBody>
      </p:sp>
      <p:sp>
        <p:nvSpPr>
          <p:cNvPr id="75786" name="Rectangle 19">
            <a:extLst>
              <a:ext uri="{FF2B5EF4-FFF2-40B4-BE49-F238E27FC236}">
                <a16:creationId xmlns:a16="http://schemas.microsoft.com/office/drawing/2014/main" id="{93839C8F-0DDE-4ABC-800B-B5C94974DBF8}"/>
              </a:ext>
            </a:extLst>
          </p:cNvPr>
          <p:cNvSpPr>
            <a:spLocks noChangeArrowheads="1"/>
          </p:cNvSpPr>
          <p:nvPr/>
        </p:nvSpPr>
        <p:spPr bwMode="auto">
          <a:xfrm>
            <a:off x="2436813" y="4648200"/>
            <a:ext cx="7162800" cy="533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a:latin typeface="Verdana" panose="020B0604030504040204" pitchFamily="34" charset="0"/>
                <a:ea typeface="ＭＳ Ｐゴシック" panose="020B0600070205080204" pitchFamily="34" charset="-128"/>
              </a:rPr>
              <a:t>模型</a:t>
            </a:r>
          </a:p>
        </p:txBody>
      </p:sp>
      <p:sp>
        <p:nvSpPr>
          <p:cNvPr id="75787" name="Rectangle 20">
            <a:extLst>
              <a:ext uri="{FF2B5EF4-FFF2-40B4-BE49-F238E27FC236}">
                <a16:creationId xmlns:a16="http://schemas.microsoft.com/office/drawing/2014/main" id="{D8C1104B-1766-4F8C-8009-655A174B3377}"/>
              </a:ext>
            </a:extLst>
          </p:cNvPr>
          <p:cNvSpPr>
            <a:spLocks noChangeArrowheads="1"/>
          </p:cNvSpPr>
          <p:nvPr/>
        </p:nvSpPr>
        <p:spPr bwMode="auto">
          <a:xfrm>
            <a:off x="2436813" y="5181600"/>
            <a:ext cx="7162800" cy="533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a:latin typeface="Verdana" panose="020B0604030504040204" pitchFamily="34" charset="0"/>
                <a:ea typeface="ＭＳ Ｐゴシック" panose="020B0600070205080204" pitchFamily="34" charset="-128"/>
              </a:rPr>
              <a:t>服务代理</a:t>
            </a:r>
          </a:p>
        </p:txBody>
      </p:sp>
      <p:sp>
        <p:nvSpPr>
          <p:cNvPr id="75788" name="AutoShape 22">
            <a:extLst>
              <a:ext uri="{FF2B5EF4-FFF2-40B4-BE49-F238E27FC236}">
                <a16:creationId xmlns:a16="http://schemas.microsoft.com/office/drawing/2014/main" id="{7E6EA5B2-67B9-41D7-9EC9-9E76A596A453}"/>
              </a:ext>
            </a:extLst>
          </p:cNvPr>
          <p:cNvSpPr>
            <a:spLocks noChangeArrowheads="1"/>
          </p:cNvSpPr>
          <p:nvPr/>
        </p:nvSpPr>
        <p:spPr bwMode="auto">
          <a:xfrm>
            <a:off x="5522913" y="5638800"/>
            <a:ext cx="1143000" cy="10668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endParaRPr lang="zh-CN" altLang="zh-CN" sz="2400">
              <a:latin typeface="Verdana" panose="020B0604030504040204" pitchFamily="34" charset="0"/>
              <a:ea typeface="ＭＳ Ｐゴシック" panose="020B0600070205080204" pitchFamily="34" charset="-128"/>
            </a:endParaRPr>
          </a:p>
        </p:txBody>
      </p:sp>
      <p:sp>
        <p:nvSpPr>
          <p:cNvPr id="75789" name="Text Box 23">
            <a:extLst>
              <a:ext uri="{FF2B5EF4-FFF2-40B4-BE49-F238E27FC236}">
                <a16:creationId xmlns:a16="http://schemas.microsoft.com/office/drawing/2014/main" id="{F205CE61-777E-4BC7-A329-F8933FA03BF4}"/>
              </a:ext>
            </a:extLst>
          </p:cNvPr>
          <p:cNvSpPr txBox="1">
            <a:spLocks noChangeArrowheads="1"/>
          </p:cNvSpPr>
          <p:nvPr/>
        </p:nvSpPr>
        <p:spPr bwMode="auto">
          <a:xfrm rot="5400000" flipH="1">
            <a:off x="5721350" y="5905500"/>
            <a:ext cx="857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r>
              <a:rPr lang="en-US" altLang="zh-CN" sz="2400">
                <a:latin typeface="Verdana" panose="020B0604030504040204" pitchFamily="34" charset="0"/>
                <a:ea typeface="ＭＳ Ｐゴシック" panose="020B0600070205080204" pitchFamily="34" charset="-128"/>
              </a:rPr>
              <a:t>Web</a:t>
            </a:r>
            <a:endParaRPr lang="en-US" altLang="zh-CN" sz="1600">
              <a:latin typeface="Verdana" panose="020B0604030504040204" pitchFamily="34" charset="0"/>
              <a:ea typeface="ＭＳ Ｐゴシック" panose="020B0600070205080204" pitchFamily="34" charset="-128"/>
            </a:endParaRPr>
          </a:p>
        </p:txBody>
      </p:sp>
      <p:sp>
        <p:nvSpPr>
          <p:cNvPr id="75790" name="AutoShape 24">
            <a:extLst>
              <a:ext uri="{FF2B5EF4-FFF2-40B4-BE49-F238E27FC236}">
                <a16:creationId xmlns:a16="http://schemas.microsoft.com/office/drawing/2014/main" id="{BD9F05CC-E485-44C5-8CC5-5AF709510D19}"/>
              </a:ext>
            </a:extLst>
          </p:cNvPr>
          <p:cNvSpPr>
            <a:spLocks noChangeArrowheads="1"/>
          </p:cNvSpPr>
          <p:nvPr/>
        </p:nvSpPr>
        <p:spPr bwMode="auto">
          <a:xfrm>
            <a:off x="2665413" y="3962400"/>
            <a:ext cx="685800" cy="990600"/>
          </a:xfrm>
          <a:prstGeom prst="upDownArrow">
            <a:avLst>
              <a:gd name="adj1" fmla="val 50000"/>
              <a:gd name="adj2" fmla="val 28889"/>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endParaRPr lang="zh-CN" altLang="zh-CN" sz="2400">
              <a:latin typeface="Verdana" panose="020B0604030504040204" pitchFamily="34" charset="0"/>
              <a:ea typeface="ＭＳ Ｐゴシック" panose="020B0600070205080204" pitchFamily="34" charset="-128"/>
            </a:endParaRPr>
          </a:p>
        </p:txBody>
      </p:sp>
      <p:sp>
        <p:nvSpPr>
          <p:cNvPr id="75791" name="Text Box 25">
            <a:extLst>
              <a:ext uri="{FF2B5EF4-FFF2-40B4-BE49-F238E27FC236}">
                <a16:creationId xmlns:a16="http://schemas.microsoft.com/office/drawing/2014/main" id="{605CE843-1714-4635-831A-9748DF5C80B4}"/>
              </a:ext>
            </a:extLst>
          </p:cNvPr>
          <p:cNvSpPr txBox="1">
            <a:spLocks noChangeArrowheads="1"/>
          </p:cNvSpPr>
          <p:nvPr/>
        </p:nvSpPr>
        <p:spPr bwMode="auto">
          <a:xfrm rot="5400000" flipH="1">
            <a:off x="2696369" y="4299744"/>
            <a:ext cx="665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r>
              <a:rPr lang="en-US" altLang="zh-CN" sz="1600">
                <a:latin typeface="Verdana" panose="020B0604030504040204" pitchFamily="34" charset="0"/>
                <a:ea typeface="ＭＳ Ｐゴシック" panose="020B0600070205080204" pitchFamily="34" charset="-128"/>
              </a:rPr>
              <a:t>数据</a:t>
            </a:r>
          </a:p>
        </p:txBody>
      </p:sp>
      <p:sp>
        <p:nvSpPr>
          <p:cNvPr id="75792" name="AutoShape 26">
            <a:extLst>
              <a:ext uri="{FF2B5EF4-FFF2-40B4-BE49-F238E27FC236}">
                <a16:creationId xmlns:a16="http://schemas.microsoft.com/office/drawing/2014/main" id="{B1D16243-6F92-4D51-B9B2-A214BD39FF93}"/>
              </a:ext>
            </a:extLst>
          </p:cNvPr>
          <p:cNvSpPr>
            <a:spLocks noChangeArrowheads="1"/>
          </p:cNvSpPr>
          <p:nvPr/>
        </p:nvSpPr>
        <p:spPr bwMode="auto">
          <a:xfrm>
            <a:off x="8228013" y="3962400"/>
            <a:ext cx="685800" cy="914400"/>
          </a:xfrm>
          <a:prstGeom prst="upArrow">
            <a:avLst>
              <a:gd name="adj1" fmla="val 50000"/>
              <a:gd name="adj2" fmla="val 33333"/>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endParaRPr lang="zh-CN" altLang="zh-CN" sz="2400">
              <a:latin typeface="Verdana" panose="020B0604030504040204" pitchFamily="34" charset="0"/>
              <a:ea typeface="ＭＳ Ｐゴシック" panose="020B0600070205080204" pitchFamily="34" charset="-128"/>
            </a:endParaRPr>
          </a:p>
        </p:txBody>
      </p:sp>
      <p:sp>
        <p:nvSpPr>
          <p:cNvPr id="75793" name="Text Box 27">
            <a:extLst>
              <a:ext uri="{FF2B5EF4-FFF2-40B4-BE49-F238E27FC236}">
                <a16:creationId xmlns:a16="http://schemas.microsoft.com/office/drawing/2014/main" id="{630E88A9-F5DC-4DD7-B742-B5FD6D91935A}"/>
              </a:ext>
            </a:extLst>
          </p:cNvPr>
          <p:cNvSpPr txBox="1">
            <a:spLocks noChangeArrowheads="1"/>
          </p:cNvSpPr>
          <p:nvPr/>
        </p:nvSpPr>
        <p:spPr bwMode="auto">
          <a:xfrm rot="5400000" flipH="1">
            <a:off x="8157368" y="4294982"/>
            <a:ext cx="868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r>
              <a:rPr lang="en-US" altLang="zh-CN" sz="1600">
                <a:latin typeface="Verdana" panose="020B0604030504040204" pitchFamily="34" charset="0"/>
                <a:ea typeface="ＭＳ Ｐゴシック" panose="020B0600070205080204" pitchFamily="34" charset="-128"/>
              </a:rPr>
              <a:t>事件</a:t>
            </a:r>
          </a:p>
        </p:txBody>
      </p:sp>
      <p:sp>
        <p:nvSpPr>
          <p:cNvPr id="75794" name="Text Box 28">
            <a:extLst>
              <a:ext uri="{FF2B5EF4-FFF2-40B4-BE49-F238E27FC236}">
                <a16:creationId xmlns:a16="http://schemas.microsoft.com/office/drawing/2014/main" id="{3B1AAAE4-714C-4A2B-9E16-8D7D6424A42C}"/>
              </a:ext>
            </a:extLst>
          </p:cNvPr>
          <p:cNvSpPr txBox="1">
            <a:spLocks noChangeArrowheads="1"/>
          </p:cNvSpPr>
          <p:nvPr/>
        </p:nvSpPr>
        <p:spPr bwMode="auto">
          <a:xfrm rot="5400000" flipH="1">
            <a:off x="3631406" y="2963069"/>
            <a:ext cx="1081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r>
              <a:rPr lang="en-US" altLang="zh-CN" sz="1600">
                <a:latin typeface="Verdana" panose="020B0604030504040204" pitchFamily="34" charset="0"/>
                <a:ea typeface="ＭＳ Ｐゴシック" panose="020B0600070205080204" pitchFamily="34" charset="-128"/>
              </a:rPr>
              <a:t>行为</a:t>
            </a:r>
          </a:p>
        </p:txBody>
      </p:sp>
    </p:spTree>
  </p:cSld>
  <p:clrMapOvr>
    <a:masterClrMapping/>
  </p:clrMapOvr>
  <p:transition spd="slow"/>
</p:sld>
</file>

<file path=ppt/slides/slide2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BE469536-03F2-49E2-A54E-3D4D5C5C8E36}"/>
              </a:ext>
            </a:extLst>
          </p:cNvPr>
          <p:cNvSpPr>
            <a:spLocks noGrp="1"/>
          </p:cNvSpPr>
          <p:nvPr>
            <p:ph type="title"/>
          </p:nvPr>
        </p:nvSpPr>
        <p:spPr>
          <a:xfrm>
            <a:off x="527050" y="-26988"/>
            <a:ext cx="10463213" cy="1143001"/>
          </a:xfrm>
        </p:spPr>
        <p:txBody>
          <a:bodyPr/>
          <a:lstStyle/>
          <a:p>
            <a:pPr defTabSz="912813"/>
            <a:r>
              <a:rPr lang="en-ZA" altLang="zh-CN"/>
              <a:t>MVVM-视图</a:t>
            </a:r>
          </a:p>
        </p:txBody>
      </p:sp>
      <p:sp>
        <p:nvSpPr>
          <p:cNvPr id="77827" name="Content Placeholder 2">
            <a:extLst>
              <a:ext uri="{FF2B5EF4-FFF2-40B4-BE49-F238E27FC236}">
                <a16:creationId xmlns:a16="http://schemas.microsoft.com/office/drawing/2014/main" id="{17B09655-D1AA-41A7-A763-84E7C1F9067C}"/>
              </a:ext>
            </a:extLst>
          </p:cNvPr>
          <p:cNvSpPr>
            <a:spLocks noGrp="1"/>
          </p:cNvSpPr>
          <p:nvPr>
            <p:ph idx="1"/>
          </p:nvPr>
        </p:nvSpPr>
        <p:spPr>
          <a:xfrm>
            <a:off x="519113" y="1447800"/>
            <a:ext cx="11149012" cy="4038600"/>
          </a:xfrm>
        </p:spPr>
        <p:txBody>
          <a:bodyPr/>
          <a:lstStyle/>
          <a:p>
            <a:pPr defTabSz="912813"/>
            <a:r>
              <a:rPr lang="en-ZA" altLang="zh-CN"/>
              <a:t>定义结构、布局和外观。</a:t>
            </a:r>
          </a:p>
          <a:p>
            <a:pPr defTabSz="912813"/>
            <a:r>
              <a:rPr lang="en-ZA" altLang="zh-CN"/>
              <a:t>只知道视图模型。</a:t>
            </a:r>
          </a:p>
          <a:p>
            <a:pPr defTabSz="912813"/>
            <a:r>
              <a:rPr lang="en-ZA" altLang="zh-CN"/>
              <a:t>理想情况下, 它是纯 XAML, 几乎没有代码在后面。</a:t>
            </a:r>
          </a:p>
          <a:p>
            <a:pPr defTabSz="912813"/>
            <a:r>
              <a:rPr lang="en-ZA" altLang="zh-CN"/>
              <a:t>可以拥有它自己的视图模型或从其父级继承。</a:t>
            </a:r>
          </a:p>
          <a:p>
            <a:pPr defTabSz="912813"/>
            <a:r>
              <a:rPr lang="en-ZA" altLang="zh-CN"/>
              <a:t>在运行时, UI 响应以查看模型属性引发更改通知事件。</a:t>
            </a:r>
          </a:p>
          <a:p>
            <a:pPr defTabSz="912813"/>
            <a:r>
              <a:rPr lang="en-ZA" altLang="zh-CN"/>
              <a:t>Windows 电话上的视图通常是应用程序中的一个页面。</a:t>
            </a:r>
          </a:p>
        </p:txBody>
      </p:sp>
    </p:spTree>
  </p:cSld>
  <p:clrMapOvr>
    <a:masterClrMapping/>
  </p:clrMapOvr>
  <p:transition spd="slow"/>
</p:sld>
</file>

<file path=ppt/slides/slide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0B291BD0-E492-40D4-AA4E-7EA0061C55CC}"/>
              </a:ext>
            </a:extLst>
          </p:cNvPr>
          <p:cNvSpPr>
            <a:spLocks noGrp="1"/>
          </p:cNvSpPr>
          <p:nvPr>
            <p:ph type="title"/>
          </p:nvPr>
        </p:nvSpPr>
        <p:spPr>
          <a:xfrm>
            <a:off x="519113" y="228600"/>
            <a:ext cx="11149012" cy="609600"/>
          </a:xfrm>
        </p:spPr>
        <p:txBody>
          <a:bodyPr/>
          <a:lstStyle/>
          <a:p>
            <a:pPr algn="l" defTabSz="912813"/>
            <a:r>
              <a:rPr lang="zh-CN" altLang="zh-CN">
                <a:solidFill>
                  <a:schemeClr val="bg1"/>
                </a:solidFill>
              </a:rPr>
              <a:t>概述</a:t>
            </a:r>
          </a:p>
        </p:txBody>
      </p:sp>
      <p:sp>
        <p:nvSpPr>
          <p:cNvPr id="35843" name="Text Placeholder 2">
            <a:extLst>
              <a:ext uri="{FF2B5EF4-FFF2-40B4-BE49-F238E27FC236}">
                <a16:creationId xmlns:a16="http://schemas.microsoft.com/office/drawing/2014/main" id="{5C1EAD1A-61F7-4CE3-9D09-E43B1186BE2B}"/>
              </a:ext>
            </a:extLst>
          </p:cNvPr>
          <p:cNvSpPr>
            <a:spLocks noGrp="1"/>
          </p:cNvSpPr>
          <p:nvPr>
            <p:ph type="body" sz="quarter" idx="10"/>
          </p:nvPr>
        </p:nvSpPr>
        <p:spPr>
          <a:xfrm>
            <a:off x="519113" y="1447800"/>
            <a:ext cx="11149012" cy="5557838"/>
          </a:xfrm>
        </p:spPr>
        <p:txBody>
          <a:bodyPr/>
          <a:lstStyle/>
          <a:p>
            <a:pPr defTabSz="912813"/>
            <a:r>
              <a:rPr lang="en-US" altLang="zh-CN"/>
              <a:t>什么, 为什么, 模型-视图-控制器 (C) 或演示者 (P) 或视图模型 (VM) 体系结构模式如何</a:t>
            </a:r>
          </a:p>
          <a:p>
            <a:pPr defTabSz="912813"/>
            <a:r>
              <a:rPr lang="en-US" altLang="zh-CN"/>
              <a:t>模型-视图-控制器 (MVC) 模式</a:t>
            </a:r>
          </a:p>
          <a:p>
            <a:pPr defTabSz="912813"/>
            <a:r>
              <a:rPr lang="en-US" altLang="zh-CN"/>
              <a:t>模型-视图-演示者 (MVP) 模式</a:t>
            </a:r>
          </a:p>
          <a:p>
            <a:pPr defTabSz="912813"/>
            <a:r>
              <a:rPr lang="en-US" altLang="zh-CN"/>
              <a:t>模型-视图-ViewModel (MVVM) 模式</a:t>
            </a:r>
          </a:p>
          <a:p>
            <a:pPr defTabSz="912813"/>
            <a:endParaRPr lang="en-US" altLang="zh-CN"/>
          </a:p>
        </p:txBody>
      </p:sp>
    </p:spTree>
  </p:cSld>
  <p:clrMapOvr>
    <a:masterClrMapping/>
  </p:clrMapOvr>
  <p:transition>
    <p:fade/>
  </p:transition>
</p:sld>
</file>

<file path=ppt/slides/slide3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9380C4B5-7A10-4AFF-8963-5A81BCD2CC1F}"/>
              </a:ext>
            </a:extLst>
          </p:cNvPr>
          <p:cNvSpPr>
            <a:spLocks noGrp="1"/>
          </p:cNvSpPr>
          <p:nvPr>
            <p:ph type="title"/>
          </p:nvPr>
        </p:nvSpPr>
        <p:spPr>
          <a:xfrm>
            <a:off x="527050" y="-26988"/>
            <a:ext cx="10463213" cy="1143001"/>
          </a:xfrm>
        </p:spPr>
        <p:txBody>
          <a:bodyPr/>
          <a:lstStyle/>
          <a:p>
            <a:pPr defTabSz="912813"/>
            <a:r>
              <a:rPr lang="en-ZA" altLang="zh-CN"/>
              <a:t>MVVM –模型</a:t>
            </a:r>
          </a:p>
        </p:txBody>
      </p:sp>
      <p:sp>
        <p:nvSpPr>
          <p:cNvPr id="78851" name="Content Placeholder 2">
            <a:extLst>
              <a:ext uri="{FF2B5EF4-FFF2-40B4-BE49-F238E27FC236}">
                <a16:creationId xmlns:a16="http://schemas.microsoft.com/office/drawing/2014/main" id="{5A537631-C499-4C43-ADEA-35F3B8980E6F}"/>
              </a:ext>
            </a:extLst>
          </p:cNvPr>
          <p:cNvSpPr>
            <a:spLocks noGrp="1"/>
          </p:cNvSpPr>
          <p:nvPr>
            <p:ph idx="1"/>
          </p:nvPr>
        </p:nvSpPr>
        <p:spPr>
          <a:xfrm>
            <a:off x="519113" y="1447800"/>
            <a:ext cx="11149012" cy="2511425"/>
          </a:xfrm>
        </p:spPr>
        <p:txBody>
          <a:bodyPr/>
          <a:lstStyle/>
          <a:p>
            <a:pPr defTabSz="912813"/>
            <a:r>
              <a:rPr lang="en-ZA" altLang="zh-CN"/>
              <a:t>这是您的域模型。</a:t>
            </a:r>
          </a:p>
          <a:p>
            <a:pPr defTabSz="912813"/>
            <a:r>
              <a:rPr lang="en-ZA" altLang="zh-CN"/>
              <a:t>包括业务和验证逻辑。</a:t>
            </a:r>
          </a:p>
          <a:p>
            <a:pPr defTabSz="912813"/>
            <a:r>
              <a:rPr lang="en-ZA" altLang="zh-CN"/>
              <a:t>示例: 存储库、业务对象、数据传输对象 (DTOs)、值对象等。</a:t>
            </a:r>
          </a:p>
          <a:p>
            <a:pPr defTabSz="912813"/>
            <a:r>
              <a:rPr lang="en-ZA" altLang="zh-CN"/>
              <a:t>只知道自己-不是观点, 控制器等等。</a:t>
            </a:r>
          </a:p>
        </p:txBody>
      </p:sp>
    </p:spTree>
  </p:cSld>
  <p:clrMapOvr>
    <a:masterClrMapping/>
  </p:clrMapOvr>
  <p:transition spd="slow"/>
</p:sld>
</file>

<file path=ppt/slides/slide3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8398FAAB-A002-4B8E-946E-DD283F02E3A8}"/>
              </a:ext>
            </a:extLst>
          </p:cNvPr>
          <p:cNvSpPr>
            <a:spLocks noGrp="1"/>
          </p:cNvSpPr>
          <p:nvPr>
            <p:ph type="title"/>
          </p:nvPr>
        </p:nvSpPr>
        <p:spPr>
          <a:xfrm>
            <a:off x="527050" y="-26988"/>
            <a:ext cx="10463213" cy="1143001"/>
          </a:xfrm>
        </p:spPr>
        <p:txBody>
          <a:bodyPr/>
          <a:lstStyle/>
          <a:p>
            <a:pPr defTabSz="912813"/>
            <a:r>
              <a:rPr lang="en-ZA" altLang="zh-CN"/>
              <a:t>MVVM-视图模型</a:t>
            </a:r>
          </a:p>
        </p:txBody>
      </p:sp>
      <p:sp>
        <p:nvSpPr>
          <p:cNvPr id="79875" name="Content Placeholder 2">
            <a:extLst>
              <a:ext uri="{FF2B5EF4-FFF2-40B4-BE49-F238E27FC236}">
                <a16:creationId xmlns:a16="http://schemas.microsoft.com/office/drawing/2014/main" id="{5F17A4AD-320F-48C1-84B5-7FA7C504C779}"/>
              </a:ext>
            </a:extLst>
          </p:cNvPr>
          <p:cNvSpPr>
            <a:spLocks noGrp="1"/>
          </p:cNvSpPr>
          <p:nvPr>
            <p:ph idx="1"/>
          </p:nvPr>
        </p:nvSpPr>
        <p:spPr>
          <a:xfrm>
            <a:off x="519113" y="1447800"/>
            <a:ext cx="11149012" cy="5441950"/>
          </a:xfrm>
        </p:spPr>
        <p:txBody>
          <a:bodyPr/>
          <a:lstStyle/>
          <a:p>
            <a:pPr defTabSz="912813"/>
            <a:r>
              <a:rPr lang="en-ZA" altLang="zh-CN"/>
              <a:t>视图与模型之间的中介。</a:t>
            </a:r>
          </a:p>
          <a:p>
            <a:pPr defTabSz="912813"/>
            <a:r>
              <a:rPr lang="en-ZA" altLang="zh-CN"/>
              <a:t>只知道模型。</a:t>
            </a:r>
          </a:p>
          <a:p>
            <a:pPr defTabSz="912813"/>
            <a:r>
              <a:rPr lang="en-ZA" altLang="zh-CN"/>
              <a:t>处理视图逻辑。</a:t>
            </a:r>
          </a:p>
          <a:p>
            <a:pPr defTabSz="912813"/>
            <a:r>
              <a:rPr lang="en-ZA" altLang="zh-CN"/>
              <a:t>通过调用模型类中的方法与模型交互。</a:t>
            </a:r>
          </a:p>
          <a:p>
            <a:pPr defTabSz="912813"/>
            <a:r>
              <a:rPr lang="en-ZA" altLang="zh-CN"/>
              <a:t>以视图可以使用的形式提供模型中的数据。</a:t>
            </a:r>
          </a:p>
          <a:p>
            <a:pPr defTabSz="912813"/>
            <a:r>
              <a:rPr lang="en-ZA" altLang="zh-CN"/>
              <a:t>提供视图使用的命令实现。</a:t>
            </a:r>
          </a:p>
          <a:p>
            <a:pPr lvl="1" defTabSz="912813"/>
            <a:r>
              <a:rPr lang="en-ZA" altLang="zh-CN"/>
              <a:t>示例: 单击 UI 上的按钮会触发视图模型中的命令。</a:t>
            </a:r>
          </a:p>
          <a:p>
            <a:pPr defTabSz="912813"/>
            <a:r>
              <a:rPr lang="en-ZA" altLang="zh-CN"/>
              <a:t>定义状态。</a:t>
            </a:r>
          </a:p>
        </p:txBody>
      </p:sp>
    </p:spTree>
  </p:cSld>
  <p:clrMapOvr>
    <a:masterClrMapping/>
  </p:clrMapOvr>
  <p:transition spd="slow"/>
</p:sld>
</file>

<file path=ppt/slides/slide3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74A27AF-9324-45A5-AF24-B7889CCB2B93}"/>
              </a:ext>
            </a:extLst>
          </p:cNvPr>
          <p:cNvSpPr>
            <a:spLocks noGrp="1" noChangeArrowheads="1"/>
          </p:cNvSpPr>
          <p:nvPr>
            <p:ph type="title"/>
          </p:nvPr>
        </p:nvSpPr>
        <p:spPr>
          <a:xfrm>
            <a:off x="0" y="152400"/>
            <a:ext cx="7772400" cy="609600"/>
          </a:xfrm>
        </p:spPr>
        <p:txBody>
          <a:bodyPr/>
          <a:lstStyle/>
          <a:p>
            <a:pPr eaLnBrk="1" hangingPunct="1"/>
            <a:r>
              <a:rPr lang="en-US" altLang="zh-CN"/>
              <a:t>迷你图案</a:t>
            </a:r>
          </a:p>
        </p:txBody>
      </p:sp>
      <p:pic>
        <p:nvPicPr>
          <p:cNvPr id="80899" name="Picture 4">
            <a:extLst>
              <a:ext uri="{FF2B5EF4-FFF2-40B4-BE49-F238E27FC236}">
                <a16:creationId xmlns:a16="http://schemas.microsoft.com/office/drawing/2014/main" id="{522A773A-FE6A-4414-9E6B-B5E85958DF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 y="989013"/>
            <a:ext cx="9313863"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7A5CCE74-8E09-4377-966B-CDA88D01B678}"/>
              </a:ext>
            </a:extLst>
          </p:cNvPr>
          <p:cNvSpPr>
            <a:spLocks noGrp="1" noChangeArrowheads="1"/>
          </p:cNvSpPr>
          <p:nvPr>
            <p:ph type="title"/>
          </p:nvPr>
        </p:nvSpPr>
        <p:spPr>
          <a:xfrm>
            <a:off x="527050" y="-26988"/>
            <a:ext cx="10463213" cy="1143001"/>
          </a:xfrm>
        </p:spPr>
        <p:txBody>
          <a:bodyPr/>
          <a:lstStyle/>
          <a:p>
            <a:pPr eaLnBrk="1" hangingPunct="1"/>
            <a:r>
              <a:rPr lang="en-US" altLang="zh-CN"/>
              <a:t>NotifyPropertyChanged</a:t>
            </a:r>
          </a:p>
        </p:txBody>
      </p:sp>
      <p:sp>
        <p:nvSpPr>
          <p:cNvPr id="82947" name="Rectangle 3">
            <a:extLst>
              <a:ext uri="{FF2B5EF4-FFF2-40B4-BE49-F238E27FC236}">
                <a16:creationId xmlns:a16="http://schemas.microsoft.com/office/drawing/2014/main" id="{0586343D-8A92-4975-AFC8-757B6B51C04A}"/>
              </a:ext>
            </a:extLst>
          </p:cNvPr>
          <p:cNvSpPr>
            <a:spLocks noGrp="1" noChangeArrowheads="1"/>
          </p:cNvSpPr>
          <p:nvPr>
            <p:ph idx="1"/>
          </p:nvPr>
        </p:nvSpPr>
        <p:spPr>
          <a:xfrm>
            <a:off x="1674813" y="1981200"/>
            <a:ext cx="8763000" cy="2284413"/>
          </a:xfrm>
        </p:spPr>
        <p:txBody>
          <a:bodyPr/>
          <a:lstStyle/>
          <a:p>
            <a:pPr eaLnBrk="1" hangingPunct="1">
              <a:buFont typeface="Wingdings" panose="05000000000000000000" pitchFamily="2" charset="2"/>
              <a:buNone/>
            </a:pPr>
            <a:r>
              <a:rPr lang="en-US" altLang="zh-CN" sz="2800">
                <a:latin typeface="Courier New" panose="02070309020205020404" pitchFamily="49" charset="0"/>
              </a:rPr>
              <a:t>公共接口 INotifyPropertyChanged</a:t>
            </a:r>
          </a:p>
          <a:p>
            <a:pPr eaLnBrk="1" hangingPunct="1">
              <a:buFont typeface="Wingdings" panose="05000000000000000000" pitchFamily="2" charset="2"/>
              <a:buNone/>
            </a:pPr>
            <a:r>
              <a:rPr lang="en-US" altLang="zh-CN" sz="2800">
                <a:latin typeface="Courier New" panose="02070309020205020404" pitchFamily="49" charset="0"/>
              </a:rPr>
              <a:t>{</a:t>
            </a:r>
          </a:p>
          <a:p>
            <a:pPr eaLnBrk="1" hangingPunct="1">
              <a:buFont typeface="Wingdings" panose="05000000000000000000" pitchFamily="2" charset="2"/>
              <a:buNone/>
            </a:pPr>
            <a:r>
              <a:rPr lang="en-US" altLang="zh-CN" sz="2800">
                <a:latin typeface="Courier New" panose="02070309020205020404" pitchFamily="49" charset="0"/>
              </a:rPr>
              <a:t>事件 PropertyChangedEventHandler</a:t>
            </a:r>
          </a:p>
          <a:p>
            <a:pPr eaLnBrk="1" hangingPunct="1">
              <a:buFont typeface="Wingdings" panose="05000000000000000000" pitchFamily="2" charset="2"/>
              <a:buNone/>
            </a:pPr>
            <a:r>
              <a:rPr lang="en-US" altLang="zh-CN" sz="2800">
                <a:latin typeface="Courier New" panose="02070309020205020404" pitchFamily="49" charset="0"/>
              </a:rPr>
              <a:t>PropertyChanged;</a:t>
            </a:r>
          </a:p>
          <a:p>
            <a:pPr eaLnBrk="1" hangingPunct="1">
              <a:buFont typeface="Wingdings" panose="05000000000000000000" pitchFamily="2" charset="2"/>
              <a:buNone/>
            </a:pPr>
            <a:r>
              <a:rPr lang="en-US" altLang="zh-CN" sz="2800">
                <a:latin typeface="Courier New" panose="02070309020205020404" pitchFamily="49" charset="0"/>
              </a:rPr>
              <a:t>}</a:t>
            </a:r>
            <a:endParaRPr lang="en-US" altLang="zh-CN">
              <a:latin typeface="Courier New" panose="02070309020205020404" pitchFamily="49" charset="0"/>
            </a:endParaRPr>
          </a:p>
        </p:txBody>
      </p:sp>
    </p:spTree>
  </p:cSld>
  <p:clrMapOvr>
    <a:masterClrMapping/>
  </p:clrMapOvr>
  <p:transition spd="slow"/>
</p:sld>
</file>

<file path=ppt/slides/slide34.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0951F16E-A52F-420D-93D4-66100E8D0045}"/>
              </a:ext>
            </a:extLst>
          </p:cNvPr>
          <p:cNvSpPr>
            <a:spLocks noGrp="1" noChangeArrowheads="1"/>
          </p:cNvSpPr>
          <p:nvPr>
            <p:ph type="title"/>
          </p:nvPr>
        </p:nvSpPr>
        <p:spPr>
          <a:xfrm>
            <a:off x="527050" y="-26988"/>
            <a:ext cx="10463213" cy="1143001"/>
          </a:xfrm>
        </p:spPr>
        <p:txBody>
          <a:bodyPr/>
          <a:lstStyle/>
          <a:p>
            <a:pPr eaLnBrk="1" hangingPunct="1"/>
            <a:r>
              <a:rPr lang="en-US" altLang="zh-CN"/>
              <a:t>命令模式</a:t>
            </a:r>
          </a:p>
        </p:txBody>
      </p:sp>
      <p:sp>
        <p:nvSpPr>
          <p:cNvPr id="19459" name="Rectangle 3">
            <a:extLst>
              <a:ext uri="{FF2B5EF4-FFF2-40B4-BE49-F238E27FC236}">
                <a16:creationId xmlns:a16="http://schemas.microsoft.com/office/drawing/2014/main" id="{0009B779-A6AF-4DBF-B31B-F67FB3B8E285}"/>
              </a:ext>
            </a:extLst>
          </p:cNvPr>
          <p:cNvSpPr>
            <a:spLocks noGrp="1" noChangeArrowheads="1"/>
          </p:cNvSpPr>
          <p:nvPr>
            <p:ph idx="1"/>
          </p:nvPr>
        </p:nvSpPr>
        <p:spPr>
          <a:xfrm>
            <a:off x="1827213" y="1600200"/>
            <a:ext cx="8610600" cy="2239963"/>
          </a:xfrm>
        </p:spPr>
        <p:txBody>
          <a:bodyPr/>
          <a:lstStyle/>
          <a:p>
            <a:pPr eaLnBrk="1" hangingPunct="1">
              <a:lnSpc>
                <a:spcPct val="70000"/>
              </a:lnSpc>
              <a:buFont typeface="Wingdings" panose="05000000000000000000" pitchFamily="2" charset="2"/>
              <a:buNone/>
            </a:pPr>
            <a:r>
              <a:rPr lang="en-US" altLang="zh-CN" sz="2800">
                <a:latin typeface="Courier New" panose="02070309020205020404" pitchFamily="49" charset="0"/>
              </a:rPr>
              <a:t>公共接口 ICommand</a:t>
            </a:r>
          </a:p>
          <a:p>
            <a:pPr eaLnBrk="1" hangingPunct="1">
              <a:lnSpc>
                <a:spcPct val="70000"/>
              </a:lnSpc>
              <a:buFont typeface="Wingdings" panose="05000000000000000000" pitchFamily="2" charset="2"/>
              <a:buNone/>
            </a:pPr>
            <a:r>
              <a:rPr lang="en-US" altLang="zh-CN" sz="2800">
                <a:latin typeface="Courier New" panose="02070309020205020404" pitchFamily="49" charset="0"/>
              </a:rPr>
              <a:t>{</a:t>
            </a:r>
          </a:p>
          <a:p>
            <a:pPr eaLnBrk="1" hangingPunct="1">
              <a:lnSpc>
                <a:spcPct val="70000"/>
              </a:lnSpc>
              <a:buFont typeface="Wingdings" panose="05000000000000000000" pitchFamily="2" charset="2"/>
              <a:buNone/>
            </a:pPr>
            <a:r>
              <a:rPr lang="en-US" altLang="zh-CN" sz="2800">
                <a:latin typeface="Courier New" panose="02070309020205020404" pitchFamily="49" charset="0"/>
              </a:rPr>
              <a:t>布尔 CanExecute (对象参数);</a:t>
            </a:r>
          </a:p>
          <a:p>
            <a:pPr eaLnBrk="1" hangingPunct="1">
              <a:lnSpc>
                <a:spcPct val="70000"/>
              </a:lnSpc>
              <a:buFont typeface="Wingdings" panose="05000000000000000000" pitchFamily="2" charset="2"/>
              <a:buNone/>
            </a:pPr>
            <a:r>
              <a:rPr lang="en-US" altLang="zh-CN" sz="2800">
                <a:latin typeface="Courier New" panose="02070309020205020404" pitchFamily="49" charset="0"/>
              </a:rPr>
              <a:t>无效执行 (对象参数);</a:t>
            </a:r>
          </a:p>
          <a:p>
            <a:pPr eaLnBrk="1" hangingPunct="1">
              <a:lnSpc>
                <a:spcPct val="70000"/>
              </a:lnSpc>
              <a:buFont typeface="Wingdings" panose="05000000000000000000" pitchFamily="2" charset="2"/>
              <a:buNone/>
            </a:pPr>
            <a:r>
              <a:rPr lang="en-US" altLang="zh-CN" sz="2800">
                <a:latin typeface="Courier New" panose="02070309020205020404" pitchFamily="49" charset="0"/>
              </a:rPr>
              <a:t>事件 EventHandler CanExecuteChanged;</a:t>
            </a:r>
          </a:p>
          <a:p>
            <a:pPr eaLnBrk="1" hangingPunct="1">
              <a:lnSpc>
                <a:spcPct val="70000"/>
              </a:lnSpc>
              <a:buFont typeface="Wingdings" panose="05000000000000000000" pitchFamily="2" charset="2"/>
              <a:buNone/>
            </a:pPr>
            <a:r>
              <a:rPr lang="en-US" altLang="zh-CN" sz="2800">
                <a:latin typeface="Courier New" panose="02070309020205020404" pitchFamily="49" charset="0"/>
              </a:rPr>
              <a:t>}</a:t>
            </a:r>
          </a:p>
        </p:txBody>
      </p:sp>
      <p:sp>
        <p:nvSpPr>
          <p:cNvPr id="19461" name="Rectangle 5">
            <a:extLst>
              <a:ext uri="{FF2B5EF4-FFF2-40B4-BE49-F238E27FC236}">
                <a16:creationId xmlns:a16="http://schemas.microsoft.com/office/drawing/2014/main" id="{A285D930-F7F2-453A-ABE2-BD4F48CB5A24}"/>
              </a:ext>
            </a:extLst>
          </p:cNvPr>
          <p:cNvSpPr>
            <a:spLocks noChangeArrowheads="1"/>
          </p:cNvSpPr>
          <p:nvPr/>
        </p:nvSpPr>
        <p:spPr bwMode="auto">
          <a:xfrm>
            <a:off x="1827213" y="4165600"/>
            <a:ext cx="8505825" cy="2311400"/>
          </a:xfrm>
          <a:prstGeom prst="rect">
            <a:avLst/>
          </a:prstGeom>
          <a:noFill/>
          <a:ln w="9525">
            <a:noFill/>
            <a:miter lim="800000"/>
            <a:headEnd/>
            <a:tailEnd/>
          </a:ln>
          <a:effectLst>
            <a:outerShdw blurRad="63500" dist="38099" dir="2700000" algn="ctr" rotWithShape="0">
              <a:schemeClr val="bg2">
                <a:alpha val="74998"/>
              </a:schemeClr>
            </a:outerShdw>
          </a:effectLst>
        </p:spPr>
        <p:txBody>
          <a:bodyPr wrap="none">
            <a:spAutoFit/>
          </a:bodyPr>
          <a:lstStyle/>
          <a:p>
            <a:pPr eaLnBrk="1" hangingPunct="1">
              <a:lnSpc>
                <a:spcPct val="70000"/>
              </a:lnSpc>
              <a:spcBef>
                <a:spcPct val="20000"/>
              </a:spcBef>
              <a:buSzPct val="90000"/>
              <a:buFont typeface="Wingdings" charset="2"/>
              <a:buNone/>
              <a:defRPr/>
            </a:pPr>
            <a:r>
              <a:rPr lang="en-US" sz="2800" dirty="0">
                <a:latin typeface="Courier New" charset="0"/>
                <a:ea typeface="ＭＳ Ｐゴシック" charset="-128"/>
              </a:rPr>
              <a:t>公共类 DelegateCommand: ICommand</a:t>
            </a:r>
          </a:p>
          <a:p>
            <a:pPr eaLnBrk="1" hangingPunct="1">
              <a:lnSpc>
                <a:spcPct val="70000"/>
              </a:lnSpc>
              <a:spcBef>
                <a:spcPct val="20000"/>
              </a:spcBef>
              <a:buSzPct val="90000"/>
              <a:buFont typeface="Wingdings" charset="2"/>
              <a:buNone/>
              <a:defRPr/>
            </a:pPr>
            <a:r>
              <a:rPr lang="en-US" sz="2800" dirty="0">
                <a:latin typeface="Courier New" charset="0"/>
                <a:ea typeface="ＭＳ Ｐゴシック" charset="-128"/>
              </a:rPr>
              <a:t>{</a:t>
            </a:r>
          </a:p>
          <a:p>
            <a:pPr eaLnBrk="1" hangingPunct="1">
              <a:lnSpc>
                <a:spcPct val="70000"/>
              </a:lnSpc>
              <a:spcBef>
                <a:spcPct val="20000"/>
              </a:spcBef>
              <a:buSzPct val="90000"/>
              <a:buFont typeface="Wingdings" charset="2"/>
              <a:buNone/>
              <a:defRPr/>
            </a:pPr>
            <a:r>
              <a:rPr lang="en-US" sz="2800" dirty="0">
                <a:latin typeface="Courier New" charset="0"/>
                <a:ea typeface="ＭＳ Ｐゴシック" charset="-128"/>
              </a:rPr>
              <a:t>公共 DelegateCommand (</a:t>
            </a:r>
          </a:p>
          <a:p>
            <a:pPr eaLnBrk="1" hangingPunct="1">
              <a:lnSpc>
                <a:spcPct val="70000"/>
              </a:lnSpc>
              <a:spcBef>
                <a:spcPct val="20000"/>
              </a:spcBef>
              <a:buSzPct val="90000"/>
              <a:buFont typeface="Wingdings" charset="2"/>
              <a:buNone/>
              <a:defRPr/>
            </a:pPr>
            <a:r>
              <a:rPr lang="en-US" sz="2800" dirty="0">
                <a:latin typeface="Courier New" charset="0"/>
                <a:ea typeface="ＭＳ Ｐゴシック" charset="-128"/>
              </a:rPr>
              <a:t>操作 &lt;object&gt; 命令,</a:t>
            </a:r>
          </a:p>
          <a:p>
            <a:pPr eaLnBrk="1" hangingPunct="1">
              <a:lnSpc>
                <a:spcPct val="70000"/>
              </a:lnSpc>
              <a:spcBef>
                <a:spcPct val="20000"/>
              </a:spcBef>
              <a:buSzPct val="90000"/>
              <a:buFont typeface="Wingdings" charset="2"/>
              <a:buNone/>
              <a:defRPr/>
            </a:pPr>
            <a:r>
              <a:rPr lang="en-US" sz="2800" dirty="0">
                <a:latin typeface="Courier New" charset="0"/>
                <a:ea typeface="ＭＳ Ｐゴシック" charset="-128"/>
              </a:rPr>
              <a:t>谓词 &lt;object&gt; canExecute);</a:t>
            </a:r>
          </a:p>
          <a:p>
            <a:pPr eaLnBrk="1" hangingPunct="1">
              <a:lnSpc>
                <a:spcPct val="70000"/>
              </a:lnSpc>
              <a:spcBef>
                <a:spcPct val="20000"/>
              </a:spcBef>
              <a:buSzPct val="90000"/>
              <a:buFont typeface="Wingdings" charset="2"/>
              <a:buNone/>
              <a:defRPr/>
            </a:pPr>
            <a:r>
              <a:rPr lang="en-US" sz="2800" dirty="0">
                <a:latin typeface="Courier New" charset="0"/>
                <a:ea typeface="ＭＳ Ｐゴシック" charset="-128"/>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10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1000"/>
                                        <p:tgtEl>
                                          <p:spTgt spid="19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Effect transition="in" filter="fade">
                                      <p:cBhvr>
                                        <p:cTn id="13" dur="1000"/>
                                        <p:tgtEl>
                                          <p:spTgt spid="19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459">
                                            <p:txEl>
                                              <p:pRg st="3" end="3"/>
                                            </p:txEl>
                                          </p:spTgt>
                                        </p:tgtEl>
                                        <p:attrNameLst>
                                          <p:attrName>style.visibility</p:attrName>
                                        </p:attrNameLst>
                                      </p:cBhvr>
                                      <p:to>
                                        <p:strVal val="visible"/>
                                      </p:to>
                                    </p:set>
                                    <p:animEffect transition="in" filter="fade">
                                      <p:cBhvr>
                                        <p:cTn id="16" dur="1000"/>
                                        <p:tgtEl>
                                          <p:spTgt spid="19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animEffect transition="in" filter="fade">
                                      <p:cBhvr>
                                        <p:cTn id="19" dur="1000"/>
                                        <p:tgtEl>
                                          <p:spTgt spid="19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459">
                                            <p:txEl>
                                              <p:pRg st="5" end="5"/>
                                            </p:txEl>
                                          </p:spTgt>
                                        </p:tgtEl>
                                        <p:attrNameLst>
                                          <p:attrName>style.visibility</p:attrName>
                                        </p:attrNameLst>
                                      </p:cBhvr>
                                      <p:to>
                                        <p:strVal val="visible"/>
                                      </p:to>
                                    </p:set>
                                    <p:animEffect transition="in" filter="fade">
                                      <p:cBhvr>
                                        <p:cTn id="22" dur="1000"/>
                                        <p:tgtEl>
                                          <p:spTgt spid="1945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461"/>
                                        </p:tgtEl>
                                        <p:attrNameLst>
                                          <p:attrName>style.visibility</p:attrName>
                                        </p:attrNameLst>
                                      </p:cBhvr>
                                      <p:to>
                                        <p:strVal val="visible"/>
                                      </p:to>
                                    </p:set>
                                    <p:animEffect transition="in" filter="fade">
                                      <p:cBhvr>
                                        <p:cTn id="27" dur="10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19461" grpId="0"/>
    </p:bldLst>
  </p:timing>
</p:sld>
</file>

<file path=ppt/slides/slide3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12DA9BCD-B4F0-4018-AA47-FF45AC4B944E}"/>
              </a:ext>
            </a:extLst>
          </p:cNvPr>
          <p:cNvSpPr>
            <a:spLocks noGrp="1" noChangeArrowheads="1"/>
          </p:cNvSpPr>
          <p:nvPr>
            <p:ph type="title"/>
          </p:nvPr>
        </p:nvSpPr>
        <p:spPr>
          <a:xfrm>
            <a:off x="527050" y="-26988"/>
            <a:ext cx="10463213" cy="1143001"/>
          </a:xfrm>
        </p:spPr>
        <p:txBody>
          <a:bodyPr/>
          <a:lstStyle/>
          <a:p>
            <a:pPr eaLnBrk="1" hangingPunct="1"/>
            <a:r>
              <a:rPr lang="en-US" altLang="zh-CN"/>
              <a:t>事件聚合器模式</a:t>
            </a:r>
          </a:p>
        </p:txBody>
      </p:sp>
      <p:sp>
        <p:nvSpPr>
          <p:cNvPr id="87043" name="Rectangle 4">
            <a:extLst>
              <a:ext uri="{FF2B5EF4-FFF2-40B4-BE49-F238E27FC236}">
                <a16:creationId xmlns:a16="http://schemas.microsoft.com/office/drawing/2014/main" id="{91E283CF-477A-4CCB-AE6F-AC4D3F5D6E98}"/>
              </a:ext>
            </a:extLst>
          </p:cNvPr>
          <p:cNvSpPr>
            <a:spLocks noChangeArrowheads="1"/>
          </p:cNvSpPr>
          <p:nvPr/>
        </p:nvSpPr>
        <p:spPr bwMode="auto">
          <a:xfrm>
            <a:off x="2513013" y="2133600"/>
            <a:ext cx="1066800" cy="533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endParaRPr lang="zh-CN" altLang="zh-CN" sz="2400">
              <a:latin typeface="Verdana" panose="020B0604030504040204" pitchFamily="34" charset="0"/>
              <a:ea typeface="ＭＳ Ｐゴシック" panose="020B0600070205080204" pitchFamily="34" charset="-128"/>
            </a:endParaRPr>
          </a:p>
        </p:txBody>
      </p:sp>
      <p:sp>
        <p:nvSpPr>
          <p:cNvPr id="87044" name="Rectangle 5">
            <a:extLst>
              <a:ext uri="{FF2B5EF4-FFF2-40B4-BE49-F238E27FC236}">
                <a16:creationId xmlns:a16="http://schemas.microsoft.com/office/drawing/2014/main" id="{1CA614C8-CC58-43B0-852E-EA8E5451CB11}"/>
              </a:ext>
            </a:extLst>
          </p:cNvPr>
          <p:cNvSpPr>
            <a:spLocks noChangeArrowheads="1"/>
          </p:cNvSpPr>
          <p:nvPr/>
        </p:nvSpPr>
        <p:spPr bwMode="auto">
          <a:xfrm>
            <a:off x="2513013" y="2743200"/>
            <a:ext cx="1066800" cy="533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endParaRPr lang="zh-CN" altLang="zh-CN" sz="2400">
              <a:latin typeface="Verdana" panose="020B0604030504040204" pitchFamily="34" charset="0"/>
              <a:ea typeface="ＭＳ Ｐゴシック" panose="020B0600070205080204" pitchFamily="34" charset="-128"/>
            </a:endParaRPr>
          </a:p>
        </p:txBody>
      </p:sp>
      <p:sp>
        <p:nvSpPr>
          <p:cNvPr id="87045" name="Rectangle 6">
            <a:extLst>
              <a:ext uri="{FF2B5EF4-FFF2-40B4-BE49-F238E27FC236}">
                <a16:creationId xmlns:a16="http://schemas.microsoft.com/office/drawing/2014/main" id="{AE94707F-8822-4104-906A-C17C0423FF7B}"/>
              </a:ext>
            </a:extLst>
          </p:cNvPr>
          <p:cNvSpPr>
            <a:spLocks noChangeArrowheads="1"/>
          </p:cNvSpPr>
          <p:nvPr/>
        </p:nvSpPr>
        <p:spPr bwMode="auto">
          <a:xfrm>
            <a:off x="2513013" y="3352800"/>
            <a:ext cx="1066800" cy="533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endParaRPr lang="zh-CN" altLang="zh-CN" sz="2400">
              <a:latin typeface="Verdana" panose="020B0604030504040204" pitchFamily="34" charset="0"/>
              <a:ea typeface="ＭＳ Ｐゴシック" panose="020B0600070205080204" pitchFamily="34" charset="-128"/>
            </a:endParaRPr>
          </a:p>
        </p:txBody>
      </p:sp>
      <p:sp>
        <p:nvSpPr>
          <p:cNvPr id="87046" name="Rectangle 7">
            <a:extLst>
              <a:ext uri="{FF2B5EF4-FFF2-40B4-BE49-F238E27FC236}">
                <a16:creationId xmlns:a16="http://schemas.microsoft.com/office/drawing/2014/main" id="{21B67F13-136B-48DC-8F81-597FED12E2ED}"/>
              </a:ext>
            </a:extLst>
          </p:cNvPr>
          <p:cNvSpPr>
            <a:spLocks noChangeArrowheads="1"/>
          </p:cNvSpPr>
          <p:nvPr/>
        </p:nvSpPr>
        <p:spPr bwMode="auto">
          <a:xfrm>
            <a:off x="2513013" y="3962400"/>
            <a:ext cx="1066800" cy="533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endParaRPr lang="zh-CN" altLang="zh-CN" sz="2400">
              <a:latin typeface="Verdana" panose="020B0604030504040204" pitchFamily="34" charset="0"/>
              <a:ea typeface="ＭＳ Ｐゴシック" panose="020B0600070205080204" pitchFamily="34" charset="-128"/>
            </a:endParaRPr>
          </a:p>
        </p:txBody>
      </p:sp>
      <p:sp>
        <p:nvSpPr>
          <p:cNvPr id="87047" name="Rectangle 8">
            <a:extLst>
              <a:ext uri="{FF2B5EF4-FFF2-40B4-BE49-F238E27FC236}">
                <a16:creationId xmlns:a16="http://schemas.microsoft.com/office/drawing/2014/main" id="{18B7C18F-E126-4A24-AEF3-20C2A72C17CB}"/>
              </a:ext>
            </a:extLst>
          </p:cNvPr>
          <p:cNvSpPr>
            <a:spLocks noChangeArrowheads="1"/>
          </p:cNvSpPr>
          <p:nvPr/>
        </p:nvSpPr>
        <p:spPr bwMode="auto">
          <a:xfrm>
            <a:off x="2513013" y="4648200"/>
            <a:ext cx="1066800" cy="533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endParaRPr lang="zh-CN" altLang="zh-CN" sz="2400">
              <a:latin typeface="Verdana" panose="020B0604030504040204" pitchFamily="34" charset="0"/>
              <a:ea typeface="ＭＳ Ｐゴシック" panose="020B0600070205080204" pitchFamily="34" charset="-128"/>
            </a:endParaRPr>
          </a:p>
        </p:txBody>
      </p:sp>
      <p:sp>
        <p:nvSpPr>
          <p:cNvPr id="87048" name="Rectangle 9">
            <a:extLst>
              <a:ext uri="{FF2B5EF4-FFF2-40B4-BE49-F238E27FC236}">
                <a16:creationId xmlns:a16="http://schemas.microsoft.com/office/drawing/2014/main" id="{CA27FF4E-8EC6-46A2-A625-96C689A6360B}"/>
              </a:ext>
            </a:extLst>
          </p:cNvPr>
          <p:cNvSpPr>
            <a:spLocks noChangeArrowheads="1"/>
          </p:cNvSpPr>
          <p:nvPr/>
        </p:nvSpPr>
        <p:spPr bwMode="auto">
          <a:xfrm>
            <a:off x="2513013" y="5334000"/>
            <a:ext cx="1066800" cy="533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endParaRPr lang="zh-CN" altLang="zh-CN" sz="2400">
              <a:latin typeface="Verdana" panose="020B0604030504040204" pitchFamily="34" charset="0"/>
              <a:ea typeface="ＭＳ Ｐゴシック" panose="020B0600070205080204" pitchFamily="34" charset="-128"/>
            </a:endParaRPr>
          </a:p>
        </p:txBody>
      </p:sp>
      <p:sp>
        <p:nvSpPr>
          <p:cNvPr id="87049" name="Rectangle 10">
            <a:extLst>
              <a:ext uri="{FF2B5EF4-FFF2-40B4-BE49-F238E27FC236}">
                <a16:creationId xmlns:a16="http://schemas.microsoft.com/office/drawing/2014/main" id="{B2113BDB-8B6F-4C8C-B0BB-6BB1478F7C42}"/>
              </a:ext>
            </a:extLst>
          </p:cNvPr>
          <p:cNvSpPr>
            <a:spLocks noChangeArrowheads="1"/>
          </p:cNvSpPr>
          <p:nvPr/>
        </p:nvSpPr>
        <p:spPr bwMode="auto">
          <a:xfrm>
            <a:off x="3732213" y="5334000"/>
            <a:ext cx="1066800" cy="533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endParaRPr lang="zh-CN" altLang="zh-CN" sz="2400">
              <a:latin typeface="Verdana" panose="020B0604030504040204" pitchFamily="34" charset="0"/>
              <a:ea typeface="ＭＳ Ｐゴシック" panose="020B0600070205080204" pitchFamily="34" charset="-128"/>
            </a:endParaRPr>
          </a:p>
        </p:txBody>
      </p:sp>
      <p:sp>
        <p:nvSpPr>
          <p:cNvPr id="87050" name="Rectangle 11">
            <a:extLst>
              <a:ext uri="{FF2B5EF4-FFF2-40B4-BE49-F238E27FC236}">
                <a16:creationId xmlns:a16="http://schemas.microsoft.com/office/drawing/2014/main" id="{603F28E5-66F6-45F4-81EF-52EF41C9B9B3}"/>
              </a:ext>
            </a:extLst>
          </p:cNvPr>
          <p:cNvSpPr>
            <a:spLocks noChangeArrowheads="1"/>
          </p:cNvSpPr>
          <p:nvPr/>
        </p:nvSpPr>
        <p:spPr bwMode="auto">
          <a:xfrm>
            <a:off x="4951413" y="5334000"/>
            <a:ext cx="1066800" cy="533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endParaRPr lang="zh-CN" altLang="zh-CN" sz="2400">
              <a:latin typeface="Verdana" panose="020B0604030504040204" pitchFamily="34" charset="0"/>
              <a:ea typeface="ＭＳ Ｐゴシック" panose="020B0600070205080204" pitchFamily="34" charset="-128"/>
            </a:endParaRPr>
          </a:p>
        </p:txBody>
      </p:sp>
      <p:sp>
        <p:nvSpPr>
          <p:cNvPr id="87051" name="Rectangle 12">
            <a:extLst>
              <a:ext uri="{FF2B5EF4-FFF2-40B4-BE49-F238E27FC236}">
                <a16:creationId xmlns:a16="http://schemas.microsoft.com/office/drawing/2014/main" id="{CD233213-A2BB-4341-B485-F176AAE35272}"/>
              </a:ext>
            </a:extLst>
          </p:cNvPr>
          <p:cNvSpPr>
            <a:spLocks noChangeArrowheads="1"/>
          </p:cNvSpPr>
          <p:nvPr/>
        </p:nvSpPr>
        <p:spPr bwMode="auto">
          <a:xfrm>
            <a:off x="6170613" y="5334000"/>
            <a:ext cx="1066800" cy="533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endParaRPr lang="zh-CN" altLang="zh-CN" sz="2400">
              <a:latin typeface="Verdana" panose="020B0604030504040204" pitchFamily="34" charset="0"/>
              <a:ea typeface="ＭＳ Ｐゴシック" panose="020B0600070205080204" pitchFamily="34" charset="-128"/>
            </a:endParaRPr>
          </a:p>
        </p:txBody>
      </p:sp>
      <p:sp>
        <p:nvSpPr>
          <p:cNvPr id="87052" name="Rectangle 13">
            <a:extLst>
              <a:ext uri="{FF2B5EF4-FFF2-40B4-BE49-F238E27FC236}">
                <a16:creationId xmlns:a16="http://schemas.microsoft.com/office/drawing/2014/main" id="{478D451E-D735-471B-B4A8-312234FD4714}"/>
              </a:ext>
            </a:extLst>
          </p:cNvPr>
          <p:cNvSpPr>
            <a:spLocks noChangeArrowheads="1"/>
          </p:cNvSpPr>
          <p:nvPr/>
        </p:nvSpPr>
        <p:spPr bwMode="auto">
          <a:xfrm>
            <a:off x="7389813" y="5334000"/>
            <a:ext cx="1066800" cy="533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endParaRPr lang="zh-CN" altLang="zh-CN" sz="2400">
              <a:latin typeface="Verdana" panose="020B0604030504040204" pitchFamily="34" charset="0"/>
              <a:ea typeface="ＭＳ Ｐゴシック" panose="020B0600070205080204" pitchFamily="34" charset="-128"/>
            </a:endParaRPr>
          </a:p>
        </p:txBody>
      </p:sp>
      <p:sp>
        <p:nvSpPr>
          <p:cNvPr id="87053" name="Line 17">
            <a:extLst>
              <a:ext uri="{FF2B5EF4-FFF2-40B4-BE49-F238E27FC236}">
                <a16:creationId xmlns:a16="http://schemas.microsoft.com/office/drawing/2014/main" id="{6C6F4BB1-0E97-4940-AF04-0D8E87A1DF1C}"/>
              </a:ext>
            </a:extLst>
          </p:cNvPr>
          <p:cNvSpPr>
            <a:spLocks noChangeShapeType="1"/>
          </p:cNvSpPr>
          <p:nvPr/>
        </p:nvSpPr>
        <p:spPr bwMode="auto">
          <a:xfrm>
            <a:off x="3579813" y="2438400"/>
            <a:ext cx="3810000" cy="990600"/>
          </a:xfrm>
          <a:prstGeom prst="line">
            <a:avLst/>
          </a:prstGeom>
          <a:noFill/>
          <a:ln w="57150">
            <a:solidFill>
              <a:schemeClr val="tx1"/>
            </a:solidFill>
            <a:round/>
            <a:headEnd type="triangl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4" name="Line 18">
            <a:extLst>
              <a:ext uri="{FF2B5EF4-FFF2-40B4-BE49-F238E27FC236}">
                <a16:creationId xmlns:a16="http://schemas.microsoft.com/office/drawing/2014/main" id="{CDDF7C0E-B05B-491F-AAD9-B7C7A2353486}"/>
              </a:ext>
            </a:extLst>
          </p:cNvPr>
          <p:cNvSpPr>
            <a:spLocks noChangeShapeType="1"/>
          </p:cNvSpPr>
          <p:nvPr/>
        </p:nvSpPr>
        <p:spPr bwMode="auto">
          <a:xfrm>
            <a:off x="3579813" y="2971800"/>
            <a:ext cx="3810000" cy="457200"/>
          </a:xfrm>
          <a:prstGeom prst="line">
            <a:avLst/>
          </a:prstGeom>
          <a:noFill/>
          <a:ln w="57150">
            <a:solidFill>
              <a:schemeClr val="tx1"/>
            </a:solidFill>
            <a:round/>
            <a:headEnd type="triangl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5" name="Line 19">
            <a:extLst>
              <a:ext uri="{FF2B5EF4-FFF2-40B4-BE49-F238E27FC236}">
                <a16:creationId xmlns:a16="http://schemas.microsoft.com/office/drawing/2014/main" id="{3279FD70-9ED5-4CC0-BDAA-F18C95DFB306}"/>
              </a:ext>
            </a:extLst>
          </p:cNvPr>
          <p:cNvSpPr>
            <a:spLocks noChangeShapeType="1"/>
          </p:cNvSpPr>
          <p:nvPr/>
        </p:nvSpPr>
        <p:spPr bwMode="auto">
          <a:xfrm flipV="1">
            <a:off x="3579813" y="3429000"/>
            <a:ext cx="3810000" cy="228600"/>
          </a:xfrm>
          <a:prstGeom prst="line">
            <a:avLst/>
          </a:prstGeom>
          <a:noFill/>
          <a:ln w="57150">
            <a:solidFill>
              <a:schemeClr val="tx1"/>
            </a:solidFill>
            <a:round/>
            <a:headEnd type="triangl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6" name="Line 20">
            <a:extLst>
              <a:ext uri="{FF2B5EF4-FFF2-40B4-BE49-F238E27FC236}">
                <a16:creationId xmlns:a16="http://schemas.microsoft.com/office/drawing/2014/main" id="{67353C76-93EA-42B0-B42F-DFC6C8FB1B70}"/>
              </a:ext>
            </a:extLst>
          </p:cNvPr>
          <p:cNvSpPr>
            <a:spLocks noChangeShapeType="1"/>
          </p:cNvSpPr>
          <p:nvPr/>
        </p:nvSpPr>
        <p:spPr bwMode="auto">
          <a:xfrm flipV="1">
            <a:off x="3579813" y="3429000"/>
            <a:ext cx="3810000" cy="838200"/>
          </a:xfrm>
          <a:prstGeom prst="line">
            <a:avLst/>
          </a:prstGeom>
          <a:noFill/>
          <a:ln w="57150">
            <a:solidFill>
              <a:schemeClr val="tx1"/>
            </a:solidFill>
            <a:round/>
            <a:headEnd type="triangl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7" name="Line 21">
            <a:extLst>
              <a:ext uri="{FF2B5EF4-FFF2-40B4-BE49-F238E27FC236}">
                <a16:creationId xmlns:a16="http://schemas.microsoft.com/office/drawing/2014/main" id="{D46699E8-BEB1-4AD0-A602-E4B170D40F10}"/>
              </a:ext>
            </a:extLst>
          </p:cNvPr>
          <p:cNvSpPr>
            <a:spLocks noChangeShapeType="1"/>
          </p:cNvSpPr>
          <p:nvPr/>
        </p:nvSpPr>
        <p:spPr bwMode="auto">
          <a:xfrm flipV="1">
            <a:off x="3579813" y="3429000"/>
            <a:ext cx="3810000" cy="1447800"/>
          </a:xfrm>
          <a:prstGeom prst="line">
            <a:avLst/>
          </a:prstGeom>
          <a:noFill/>
          <a:ln w="57150">
            <a:solidFill>
              <a:schemeClr val="tx1"/>
            </a:solidFill>
            <a:round/>
            <a:headEnd type="triangl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8" name="Line 22">
            <a:extLst>
              <a:ext uri="{FF2B5EF4-FFF2-40B4-BE49-F238E27FC236}">
                <a16:creationId xmlns:a16="http://schemas.microsoft.com/office/drawing/2014/main" id="{6AF86E01-DE51-417F-B4FB-D71365B22579}"/>
              </a:ext>
            </a:extLst>
          </p:cNvPr>
          <p:cNvSpPr>
            <a:spLocks noChangeShapeType="1"/>
          </p:cNvSpPr>
          <p:nvPr/>
        </p:nvSpPr>
        <p:spPr bwMode="auto">
          <a:xfrm flipV="1">
            <a:off x="3579813" y="3429000"/>
            <a:ext cx="3810000" cy="1905000"/>
          </a:xfrm>
          <a:prstGeom prst="line">
            <a:avLst/>
          </a:prstGeom>
          <a:noFill/>
          <a:ln w="57150">
            <a:solidFill>
              <a:schemeClr val="tx1"/>
            </a:solidFill>
            <a:round/>
            <a:headEnd type="triangl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59" name="Line 23">
            <a:extLst>
              <a:ext uri="{FF2B5EF4-FFF2-40B4-BE49-F238E27FC236}">
                <a16:creationId xmlns:a16="http://schemas.microsoft.com/office/drawing/2014/main" id="{1B6D6539-CEF0-44EE-9B5D-2708A28B5457}"/>
              </a:ext>
            </a:extLst>
          </p:cNvPr>
          <p:cNvSpPr>
            <a:spLocks noChangeShapeType="1"/>
          </p:cNvSpPr>
          <p:nvPr/>
        </p:nvSpPr>
        <p:spPr bwMode="auto">
          <a:xfrm flipV="1">
            <a:off x="4265613" y="3429000"/>
            <a:ext cx="3124200" cy="1905000"/>
          </a:xfrm>
          <a:prstGeom prst="line">
            <a:avLst/>
          </a:prstGeom>
          <a:noFill/>
          <a:ln w="57150">
            <a:solidFill>
              <a:schemeClr val="tx1"/>
            </a:solidFill>
            <a:round/>
            <a:headEnd type="triangl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0" name="Line 24">
            <a:extLst>
              <a:ext uri="{FF2B5EF4-FFF2-40B4-BE49-F238E27FC236}">
                <a16:creationId xmlns:a16="http://schemas.microsoft.com/office/drawing/2014/main" id="{05B25CCA-EC2A-4E4B-9ECC-1DE5AEFD6887}"/>
              </a:ext>
            </a:extLst>
          </p:cNvPr>
          <p:cNvSpPr>
            <a:spLocks noChangeShapeType="1"/>
          </p:cNvSpPr>
          <p:nvPr/>
        </p:nvSpPr>
        <p:spPr bwMode="auto">
          <a:xfrm flipV="1">
            <a:off x="5484813" y="3429000"/>
            <a:ext cx="1905000" cy="1905000"/>
          </a:xfrm>
          <a:prstGeom prst="line">
            <a:avLst/>
          </a:prstGeom>
          <a:noFill/>
          <a:ln w="57150">
            <a:solidFill>
              <a:schemeClr val="tx1"/>
            </a:solidFill>
            <a:round/>
            <a:headEnd type="triangl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1" name="Line 25">
            <a:extLst>
              <a:ext uri="{FF2B5EF4-FFF2-40B4-BE49-F238E27FC236}">
                <a16:creationId xmlns:a16="http://schemas.microsoft.com/office/drawing/2014/main" id="{AC87B126-046F-4AB3-B30E-3DD9831095EC}"/>
              </a:ext>
            </a:extLst>
          </p:cNvPr>
          <p:cNvSpPr>
            <a:spLocks noChangeShapeType="1"/>
          </p:cNvSpPr>
          <p:nvPr/>
        </p:nvSpPr>
        <p:spPr bwMode="auto">
          <a:xfrm flipV="1">
            <a:off x="6704013" y="3429000"/>
            <a:ext cx="685800" cy="1905000"/>
          </a:xfrm>
          <a:prstGeom prst="line">
            <a:avLst/>
          </a:prstGeom>
          <a:noFill/>
          <a:ln w="57150">
            <a:solidFill>
              <a:schemeClr val="tx1"/>
            </a:solidFill>
            <a:round/>
            <a:headEnd type="triangl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2" name="Line 26">
            <a:extLst>
              <a:ext uri="{FF2B5EF4-FFF2-40B4-BE49-F238E27FC236}">
                <a16:creationId xmlns:a16="http://schemas.microsoft.com/office/drawing/2014/main" id="{99CE4C40-1442-42E7-BC2A-A864ED836FD1}"/>
              </a:ext>
            </a:extLst>
          </p:cNvPr>
          <p:cNvSpPr>
            <a:spLocks noChangeShapeType="1"/>
          </p:cNvSpPr>
          <p:nvPr/>
        </p:nvSpPr>
        <p:spPr bwMode="auto">
          <a:xfrm flipH="1" flipV="1">
            <a:off x="7389813" y="3429000"/>
            <a:ext cx="609600" cy="1905000"/>
          </a:xfrm>
          <a:prstGeom prst="line">
            <a:avLst/>
          </a:prstGeom>
          <a:noFill/>
          <a:ln w="57150">
            <a:solidFill>
              <a:schemeClr val="tx1"/>
            </a:solidFill>
            <a:round/>
            <a:headEnd type="triangl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63" name="Oval 14">
            <a:extLst>
              <a:ext uri="{FF2B5EF4-FFF2-40B4-BE49-F238E27FC236}">
                <a16:creationId xmlns:a16="http://schemas.microsoft.com/office/drawing/2014/main" id="{0641D9E0-F2BF-45A0-9B44-1830D3202427}"/>
              </a:ext>
            </a:extLst>
          </p:cNvPr>
          <p:cNvSpPr>
            <a:spLocks noChangeArrowheads="1"/>
          </p:cNvSpPr>
          <p:nvPr/>
        </p:nvSpPr>
        <p:spPr bwMode="auto">
          <a:xfrm>
            <a:off x="6246813" y="2438400"/>
            <a:ext cx="1905000" cy="1752600"/>
          </a:xfrm>
          <a:prstGeom prst="ellipse">
            <a:avLst/>
          </a:prstGeom>
          <a:solidFill>
            <a:schemeClr val="accent1"/>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endParaRPr lang="zh-CN" altLang="zh-CN" sz="2400">
              <a:latin typeface="Verdana" panose="020B0604030504040204" pitchFamily="34" charset="0"/>
              <a:ea typeface="ＭＳ Ｐゴシック" panose="020B0600070205080204" pitchFamily="34" charset="-128"/>
            </a:endParaRPr>
          </a:p>
        </p:txBody>
      </p:sp>
      <p:cxnSp>
        <p:nvCxnSpPr>
          <p:cNvPr id="87064" name="AutoShape 27">
            <a:extLst>
              <a:ext uri="{FF2B5EF4-FFF2-40B4-BE49-F238E27FC236}">
                <a16:creationId xmlns:a16="http://schemas.microsoft.com/office/drawing/2014/main" id="{3AD3D67C-1319-42C8-9727-12A9750FDE21}"/>
              </a:ext>
            </a:extLst>
          </p:cNvPr>
          <p:cNvCxnSpPr>
            <a:cxnSpLocks noChangeShapeType="1"/>
            <a:stCxn id="87052" idx="3"/>
            <a:endCxn id="87063" idx="6"/>
          </p:cNvCxnSpPr>
          <p:nvPr/>
        </p:nvCxnSpPr>
        <p:spPr bwMode="auto">
          <a:xfrm flipH="1" flipV="1">
            <a:off x="8151813" y="3314700"/>
            <a:ext cx="304800" cy="2286000"/>
          </a:xfrm>
          <a:prstGeom prst="bentConnector3">
            <a:avLst>
              <a:gd name="adj1" fmla="val -75000"/>
            </a:avLst>
          </a:prstGeom>
          <a:noFill/>
          <a:ln w="57150">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ransition spd="slow"/>
</p:sld>
</file>

<file path=ppt/slides/slide3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2372834-D3FE-4966-96E8-302FAF8DAB25}"/>
              </a:ext>
            </a:extLst>
          </p:cNvPr>
          <p:cNvSpPr>
            <a:spLocks noGrp="1" noChangeArrowheads="1"/>
          </p:cNvSpPr>
          <p:nvPr>
            <p:ph type="title"/>
          </p:nvPr>
        </p:nvSpPr>
        <p:spPr>
          <a:xfrm>
            <a:off x="527050" y="-26988"/>
            <a:ext cx="10463213" cy="1143001"/>
          </a:xfrm>
        </p:spPr>
        <p:txBody>
          <a:bodyPr/>
          <a:lstStyle/>
          <a:p>
            <a:pPr eaLnBrk="1" hangingPunct="1"/>
            <a:r>
              <a:rPr lang="en-US" altLang="zh-CN"/>
              <a:t>附加行为</a:t>
            </a:r>
          </a:p>
        </p:txBody>
      </p:sp>
      <p:sp>
        <p:nvSpPr>
          <p:cNvPr id="89091" name="Rectangle 3">
            <a:extLst>
              <a:ext uri="{FF2B5EF4-FFF2-40B4-BE49-F238E27FC236}">
                <a16:creationId xmlns:a16="http://schemas.microsoft.com/office/drawing/2014/main" id="{507EA36C-AF14-4C63-9976-F3AB8716875E}"/>
              </a:ext>
            </a:extLst>
          </p:cNvPr>
          <p:cNvSpPr>
            <a:spLocks noGrp="1" noChangeArrowheads="1"/>
          </p:cNvSpPr>
          <p:nvPr>
            <p:ph idx="1"/>
          </p:nvPr>
        </p:nvSpPr>
        <p:spPr>
          <a:xfrm>
            <a:off x="1674813" y="1828800"/>
            <a:ext cx="8839200" cy="1249363"/>
          </a:xfrm>
        </p:spPr>
        <p:txBody>
          <a:bodyPr/>
          <a:lstStyle/>
          <a:p>
            <a:pPr eaLnBrk="1" hangingPunct="1">
              <a:lnSpc>
                <a:spcPct val="90000"/>
              </a:lnSpc>
              <a:buFont typeface="Wingdings" panose="05000000000000000000" pitchFamily="2" charset="2"/>
              <a:buNone/>
            </a:pPr>
            <a:r>
              <a:rPr lang="en-US" altLang="zh-CN" sz="2800"/>
              <a:t>TextBlock 前景 = "红色" 宽度 = "200" 行为: 更新. WhenTextChanged = "True"</a:t>
            </a:r>
          </a:p>
          <a:p>
            <a:pPr eaLnBrk="1" hangingPunct="1">
              <a:lnSpc>
                <a:spcPct val="90000"/>
              </a:lnSpc>
              <a:buFont typeface="Wingdings" panose="05000000000000000000" pitchFamily="2" charset="2"/>
              <a:buNone/>
            </a:pPr>
            <a:r>
              <a:rPr lang="en-US" altLang="zh-CN" sz="2800"/>
              <a:t>/&gt;</a:t>
            </a:r>
          </a:p>
        </p:txBody>
      </p:sp>
      <p:sp>
        <p:nvSpPr>
          <p:cNvPr id="89092" name="Rectangle 4">
            <a:extLst>
              <a:ext uri="{FF2B5EF4-FFF2-40B4-BE49-F238E27FC236}">
                <a16:creationId xmlns:a16="http://schemas.microsoft.com/office/drawing/2014/main" id="{C8836426-E17C-4390-A8DF-6D881F429B68}"/>
              </a:ext>
            </a:extLst>
          </p:cNvPr>
          <p:cNvSpPr>
            <a:spLocks noChangeArrowheads="1"/>
          </p:cNvSpPr>
          <p:nvPr/>
        </p:nvSpPr>
        <p:spPr bwMode="auto">
          <a:xfrm>
            <a:off x="4189413" y="3200400"/>
            <a:ext cx="1828800" cy="32766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a:latin typeface="Verdana" panose="020B0604030504040204" pitchFamily="34" charset="0"/>
                <a:ea typeface="ＭＳ Ｐゴシック" panose="020B0600070205080204" pitchFamily="34" charset="-128"/>
              </a:rPr>
              <a:t>TextBlock</a:t>
            </a:r>
          </a:p>
        </p:txBody>
      </p:sp>
      <p:sp>
        <p:nvSpPr>
          <p:cNvPr id="89093" name="Rectangle 5">
            <a:extLst>
              <a:ext uri="{FF2B5EF4-FFF2-40B4-BE49-F238E27FC236}">
                <a16:creationId xmlns:a16="http://schemas.microsoft.com/office/drawing/2014/main" id="{311BED22-5056-4F44-8B06-5B554EF39C11}"/>
              </a:ext>
            </a:extLst>
          </p:cNvPr>
          <p:cNvSpPr>
            <a:spLocks noChangeArrowheads="1"/>
          </p:cNvSpPr>
          <p:nvPr/>
        </p:nvSpPr>
        <p:spPr bwMode="auto">
          <a:xfrm>
            <a:off x="6170613" y="3200400"/>
            <a:ext cx="19812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a:latin typeface="Verdana" panose="020B0604030504040204" pitchFamily="34" charset="0"/>
                <a:ea typeface="ＭＳ Ｐゴシック" panose="020B0600070205080204" pitchFamily="34" charset="-128"/>
              </a:rPr>
              <a:t>字体</a:t>
            </a:r>
          </a:p>
        </p:txBody>
      </p:sp>
      <p:sp>
        <p:nvSpPr>
          <p:cNvPr id="89094" name="Rectangle 6">
            <a:extLst>
              <a:ext uri="{FF2B5EF4-FFF2-40B4-BE49-F238E27FC236}">
                <a16:creationId xmlns:a16="http://schemas.microsoft.com/office/drawing/2014/main" id="{F2DD6EAF-9BF1-4017-91DD-B5BBE96B050C}"/>
              </a:ext>
            </a:extLst>
          </p:cNvPr>
          <p:cNvSpPr>
            <a:spLocks noChangeArrowheads="1"/>
          </p:cNvSpPr>
          <p:nvPr/>
        </p:nvSpPr>
        <p:spPr bwMode="auto">
          <a:xfrm>
            <a:off x="6170613" y="3733800"/>
            <a:ext cx="19812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a:latin typeface="Verdana" panose="020B0604030504040204" pitchFamily="34" charset="0"/>
                <a:ea typeface="ＭＳ Ｐゴシック" panose="020B0600070205080204" pitchFamily="34" charset="-128"/>
              </a:rPr>
              <a:t>前景</a:t>
            </a:r>
          </a:p>
        </p:txBody>
      </p:sp>
      <p:sp>
        <p:nvSpPr>
          <p:cNvPr id="89095" name="Rectangle 7">
            <a:extLst>
              <a:ext uri="{FF2B5EF4-FFF2-40B4-BE49-F238E27FC236}">
                <a16:creationId xmlns:a16="http://schemas.microsoft.com/office/drawing/2014/main" id="{CAE21F04-BABC-4A13-BDD3-F6AAA238472B}"/>
              </a:ext>
            </a:extLst>
          </p:cNvPr>
          <p:cNvSpPr>
            <a:spLocks noChangeArrowheads="1"/>
          </p:cNvSpPr>
          <p:nvPr/>
        </p:nvSpPr>
        <p:spPr bwMode="auto">
          <a:xfrm>
            <a:off x="6170613" y="4267200"/>
            <a:ext cx="19812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a:latin typeface="Verdana" panose="020B0604030504040204" pitchFamily="34" charset="0"/>
                <a:ea typeface="ＭＳ Ｐゴシック" panose="020B0600070205080204" pitchFamily="34" charset="-128"/>
              </a:rPr>
              <a:t>宽度</a:t>
            </a:r>
          </a:p>
        </p:txBody>
      </p:sp>
      <p:sp>
        <p:nvSpPr>
          <p:cNvPr id="89096" name="Rectangle 8">
            <a:extLst>
              <a:ext uri="{FF2B5EF4-FFF2-40B4-BE49-F238E27FC236}">
                <a16:creationId xmlns:a16="http://schemas.microsoft.com/office/drawing/2014/main" id="{C367E5C4-3ED2-48CB-8F70-FF2DB98A0394}"/>
              </a:ext>
            </a:extLst>
          </p:cNvPr>
          <p:cNvSpPr>
            <a:spLocks noChangeArrowheads="1"/>
          </p:cNvSpPr>
          <p:nvPr/>
        </p:nvSpPr>
        <p:spPr bwMode="auto">
          <a:xfrm>
            <a:off x="6170613" y="4800600"/>
            <a:ext cx="19812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a:latin typeface="Verdana" panose="020B0604030504040204" pitchFamily="34" charset="0"/>
                <a:ea typeface="ＭＳ Ｐゴシック" panose="020B0600070205080204" pitchFamily="34" charset="-128"/>
              </a:rPr>
              <a:t>...</a:t>
            </a:r>
          </a:p>
        </p:txBody>
      </p:sp>
      <p:sp>
        <p:nvSpPr>
          <p:cNvPr id="89097" name="Rectangle 9">
            <a:extLst>
              <a:ext uri="{FF2B5EF4-FFF2-40B4-BE49-F238E27FC236}">
                <a16:creationId xmlns:a16="http://schemas.microsoft.com/office/drawing/2014/main" id="{06A7D600-7C92-4BD9-ABBF-2734450FD6C7}"/>
              </a:ext>
            </a:extLst>
          </p:cNvPr>
          <p:cNvSpPr>
            <a:spLocks noChangeArrowheads="1"/>
          </p:cNvSpPr>
          <p:nvPr/>
        </p:nvSpPr>
        <p:spPr bwMode="auto">
          <a:xfrm>
            <a:off x="6170613" y="5410200"/>
            <a:ext cx="1981200" cy="1066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a:latin typeface="Verdana" panose="020B0604030504040204" pitchFamily="34" charset="0"/>
                <a:ea typeface="ＭＳ Ｐゴシック" panose="020B0600070205080204" pitchFamily="34" charset="-128"/>
              </a:rPr>
              <a:t>修剪</a:t>
            </a:r>
          </a:p>
          <a:p>
            <a:pPr algn="ctr"/>
            <a:r>
              <a:rPr lang="en-US" altLang="zh-CN" sz="2400">
                <a:latin typeface="Verdana" panose="020B0604030504040204" pitchFamily="34" charset="0"/>
                <a:ea typeface="ＭＳ Ｐゴシック" panose="020B0600070205080204" pitchFamily="34" charset="-128"/>
              </a:rPr>
              <a:t>行为</a:t>
            </a:r>
          </a:p>
        </p:txBody>
      </p:sp>
    </p:spTree>
  </p:cSld>
  <p:clrMapOvr>
    <a:masterClrMapping/>
  </p:clrMapOvr>
  <p:transition spd="slow"/>
</p:sld>
</file>

<file path=ppt/slides/slide37.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FB8A323D-B00E-4D95-92B0-D04D33099603}"/>
              </a:ext>
            </a:extLst>
          </p:cNvPr>
          <p:cNvSpPr>
            <a:spLocks noGrp="1" noChangeArrowheads="1"/>
          </p:cNvSpPr>
          <p:nvPr>
            <p:ph type="title"/>
          </p:nvPr>
        </p:nvSpPr>
        <p:spPr>
          <a:xfrm>
            <a:off x="0" y="176213"/>
            <a:ext cx="7772400" cy="609600"/>
          </a:xfrm>
        </p:spPr>
        <p:txBody>
          <a:bodyPr/>
          <a:lstStyle/>
          <a:p>
            <a:pPr eaLnBrk="1" hangingPunct="1"/>
            <a:r>
              <a:rPr lang="en-US" altLang="zh-CN"/>
              <a:t>MVVM 指南</a:t>
            </a:r>
          </a:p>
        </p:txBody>
      </p:sp>
      <p:sp>
        <p:nvSpPr>
          <p:cNvPr id="30723" name="Rectangle 3">
            <a:extLst>
              <a:ext uri="{FF2B5EF4-FFF2-40B4-BE49-F238E27FC236}">
                <a16:creationId xmlns:a16="http://schemas.microsoft.com/office/drawing/2014/main" id="{4A1D50EA-7BB7-4467-AE7A-8F1F16CB5D01}"/>
              </a:ext>
            </a:extLst>
          </p:cNvPr>
          <p:cNvSpPr>
            <a:spLocks noGrp="1" noChangeArrowheads="1"/>
          </p:cNvSpPr>
          <p:nvPr>
            <p:ph idx="1"/>
          </p:nvPr>
        </p:nvSpPr>
        <p:spPr>
          <a:xfrm>
            <a:off x="1751013" y="1524000"/>
            <a:ext cx="8763000" cy="5029200"/>
          </a:xfrm>
        </p:spPr>
        <p:txBody>
          <a:bodyPr/>
          <a:lstStyle/>
          <a:p>
            <a:pPr eaLnBrk="1" hangingPunct="1">
              <a:lnSpc>
                <a:spcPct val="140000"/>
              </a:lnSpc>
              <a:buFont typeface="Wingdings" panose="05000000000000000000" pitchFamily="2" charset="2"/>
              <a:buNone/>
            </a:pPr>
            <a:r>
              <a:rPr lang="en-US" altLang="zh-CN" sz="2500">
                <a:latin typeface="Arial" panose="020B0604020202020204" pitchFamily="34" charset="0"/>
              </a:rPr>
              <a:t>1. 减少或消除您的代码隐藏</a:t>
            </a:r>
          </a:p>
          <a:p>
            <a:pPr eaLnBrk="1" hangingPunct="1">
              <a:lnSpc>
                <a:spcPct val="140000"/>
              </a:lnSpc>
              <a:buFont typeface="Wingdings" panose="05000000000000000000" pitchFamily="2" charset="2"/>
              <a:buNone/>
            </a:pPr>
            <a:r>
              <a:rPr lang="en-US" altLang="zh-CN" sz="2500">
                <a:latin typeface="Arial" panose="020B0604020202020204" pitchFamily="34" charset="0"/>
              </a:rPr>
              <a:t>2. 将您的 UI 输入/输出绑定到您的 ViewModel</a:t>
            </a:r>
          </a:p>
          <a:p>
            <a:pPr eaLnBrk="1" hangingPunct="1">
              <a:lnSpc>
                <a:spcPct val="140000"/>
              </a:lnSpc>
              <a:buFont typeface="Wingdings" panose="05000000000000000000" pitchFamily="2" charset="2"/>
              <a:buNone/>
            </a:pPr>
            <a:r>
              <a:rPr lang="en-US" altLang="zh-CN" sz="2500">
                <a:latin typeface="Arial" panose="020B0604020202020204" pitchFamily="34" charset="0"/>
              </a:rPr>
              <a:t>3. 在您的 ViewModel 上执行 INotifyPropertyChanged</a:t>
            </a:r>
          </a:p>
          <a:p>
            <a:pPr eaLnBrk="1" hangingPunct="1">
              <a:lnSpc>
                <a:spcPct val="140000"/>
              </a:lnSpc>
              <a:buFont typeface="Wingdings" panose="05000000000000000000" pitchFamily="2" charset="2"/>
              <a:buNone/>
            </a:pPr>
            <a:r>
              <a:rPr lang="en-US" altLang="zh-CN" sz="2500">
                <a:latin typeface="Arial" panose="020B0604020202020204" pitchFamily="34" charset="0"/>
              </a:rPr>
              <a:t>4. 把你的观点行为 ViewModel</a:t>
            </a:r>
          </a:p>
          <a:p>
            <a:pPr eaLnBrk="1" hangingPunct="1">
              <a:lnSpc>
                <a:spcPct val="140000"/>
              </a:lnSpc>
              <a:buFont typeface="Wingdings" panose="05000000000000000000" pitchFamily="2" charset="2"/>
              <a:buNone/>
            </a:pPr>
            <a:r>
              <a:rPr lang="en-US" altLang="zh-CN" sz="2500">
                <a:latin typeface="Arial" panose="020B0604020202020204" pitchFamily="34" charset="0"/>
              </a:rPr>
              <a:t>5. 不要将任何视图状态放入模型中</a:t>
            </a:r>
          </a:p>
          <a:p>
            <a:pPr eaLnBrk="1" hangingPunct="1">
              <a:lnSpc>
                <a:spcPct val="140000"/>
              </a:lnSpc>
              <a:buFont typeface="Wingdings" panose="05000000000000000000" pitchFamily="2" charset="2"/>
              <a:buNone/>
            </a:pPr>
            <a:r>
              <a:rPr lang="en-US" altLang="zh-CN" sz="2500">
                <a:latin typeface="Arial" panose="020B0604020202020204" pitchFamily="34" charset="0"/>
              </a:rPr>
              <a:t>6. 仅当没有特定于视图的信息时绑定到模型对象</a:t>
            </a:r>
          </a:p>
          <a:p>
            <a:pPr eaLnBrk="1" hangingPunct="1">
              <a:lnSpc>
                <a:spcPct val="140000"/>
              </a:lnSpc>
              <a:buFont typeface="Wingdings" panose="05000000000000000000" pitchFamily="2" charset="2"/>
              <a:buNone/>
            </a:pPr>
            <a:r>
              <a:rPr lang="en-US" altLang="zh-CN" sz="2500">
                <a:latin typeface="Arial" panose="020B0604020202020204" pitchFamily="34" charset="0"/>
              </a:rPr>
              <a:t>7. 测试时, 将 ViewModel 视为真正的 UI</a:t>
            </a:r>
          </a:p>
          <a:p>
            <a:pPr eaLnBrk="1" hangingPunct="1">
              <a:lnSpc>
                <a:spcPct val="140000"/>
              </a:lnSpc>
              <a:buFont typeface="Wingdings" panose="05000000000000000000" pitchFamily="2" charset="2"/>
              <a:buNone/>
            </a:pPr>
            <a:r>
              <a:rPr lang="en-US" altLang="zh-CN" sz="2500">
                <a:latin typeface="Arial" panose="020B0604020202020204" pitchFamily="34" charset="0"/>
              </a:rPr>
              <a:t>8. 避免发生事件。 使用命令代替</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anim calcmode="lin" valueType="num">
                                      <p:cBhvr additive="base">
                                        <p:cTn id="19"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23">
                                            <p:txEl>
                                              <p:pRg st="3" end="3"/>
                                            </p:txEl>
                                          </p:spTgt>
                                        </p:tgtEl>
                                        <p:attrNameLst>
                                          <p:attrName>style.visibility</p:attrName>
                                        </p:attrNameLst>
                                      </p:cBhvr>
                                      <p:to>
                                        <p:strVal val="visible"/>
                                      </p:to>
                                    </p:set>
                                    <p:anim calcmode="lin" valueType="num">
                                      <p:cBhvr additive="base">
                                        <p:cTn id="25"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723">
                                            <p:txEl>
                                              <p:pRg st="4" end="4"/>
                                            </p:txEl>
                                          </p:spTgt>
                                        </p:tgtEl>
                                        <p:attrNameLst>
                                          <p:attrName>style.visibility</p:attrName>
                                        </p:attrNameLst>
                                      </p:cBhvr>
                                      <p:to>
                                        <p:strVal val="visible"/>
                                      </p:to>
                                    </p:set>
                                    <p:anim calcmode="lin" valueType="num">
                                      <p:cBhvr additive="base">
                                        <p:cTn id="31"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723">
                                            <p:txEl>
                                              <p:pRg st="5" end="5"/>
                                            </p:txEl>
                                          </p:spTgt>
                                        </p:tgtEl>
                                        <p:attrNameLst>
                                          <p:attrName>style.visibility</p:attrName>
                                        </p:attrNameLst>
                                      </p:cBhvr>
                                      <p:to>
                                        <p:strVal val="visible"/>
                                      </p:to>
                                    </p:set>
                                    <p:anim calcmode="lin" valueType="num">
                                      <p:cBhvr additive="base">
                                        <p:cTn id="37" dur="5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723">
                                            <p:txEl>
                                              <p:pRg st="6" end="6"/>
                                            </p:txEl>
                                          </p:spTgt>
                                        </p:tgtEl>
                                        <p:attrNameLst>
                                          <p:attrName>style.visibility</p:attrName>
                                        </p:attrNameLst>
                                      </p:cBhvr>
                                      <p:to>
                                        <p:strVal val="visible"/>
                                      </p:to>
                                    </p:set>
                                    <p:anim calcmode="lin" valueType="num">
                                      <p:cBhvr additive="base">
                                        <p:cTn id="43" dur="5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0723">
                                            <p:txEl>
                                              <p:pRg st="7" end="7"/>
                                            </p:txEl>
                                          </p:spTgt>
                                        </p:tgtEl>
                                        <p:attrNameLst>
                                          <p:attrName>style.visibility</p:attrName>
                                        </p:attrNameLst>
                                      </p:cBhvr>
                                      <p:to>
                                        <p:strVal val="visible"/>
                                      </p:to>
                                    </p:set>
                                    <p:anim calcmode="lin" valueType="num">
                                      <p:cBhvr additive="base">
                                        <p:cTn id="49" dur="5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7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3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EA5D62EB-09EF-4378-B2CE-5312E8CB86F5}"/>
              </a:ext>
            </a:extLst>
          </p:cNvPr>
          <p:cNvSpPr>
            <a:spLocks noGrp="1" noChangeArrowheads="1"/>
          </p:cNvSpPr>
          <p:nvPr>
            <p:ph type="title"/>
          </p:nvPr>
        </p:nvSpPr>
        <p:spPr>
          <a:xfrm>
            <a:off x="527050" y="-26988"/>
            <a:ext cx="10463213" cy="1143001"/>
          </a:xfrm>
        </p:spPr>
        <p:txBody>
          <a:bodyPr/>
          <a:lstStyle/>
          <a:p>
            <a:pPr eaLnBrk="1" hangingPunct="1"/>
            <a:r>
              <a:rPr lang="en-US" altLang="zh-CN"/>
              <a:t>第三方支持</a:t>
            </a:r>
          </a:p>
        </p:txBody>
      </p:sp>
      <p:sp>
        <p:nvSpPr>
          <p:cNvPr id="93187" name="Rectangle 3">
            <a:extLst>
              <a:ext uri="{FF2B5EF4-FFF2-40B4-BE49-F238E27FC236}">
                <a16:creationId xmlns:a16="http://schemas.microsoft.com/office/drawing/2014/main" id="{3AC35E56-C83F-4B1C-A715-5821A83F2E3D}"/>
              </a:ext>
            </a:extLst>
          </p:cNvPr>
          <p:cNvSpPr>
            <a:spLocks noGrp="1" noChangeArrowheads="1"/>
          </p:cNvSpPr>
          <p:nvPr>
            <p:ph idx="1"/>
          </p:nvPr>
        </p:nvSpPr>
        <p:spPr>
          <a:xfrm>
            <a:off x="519113" y="1447800"/>
            <a:ext cx="11149012" cy="2068513"/>
          </a:xfrm>
        </p:spPr>
        <p:txBody>
          <a:bodyPr/>
          <a:lstStyle/>
          <a:p>
            <a:pPr eaLnBrk="1" hangingPunct="1">
              <a:buFont typeface="Wingdings" panose="05000000000000000000" pitchFamily="2" charset="2"/>
              <a:buChar char=""/>
            </a:pPr>
            <a:r>
              <a:rPr lang="en-US" altLang="zh-CN"/>
              <a:t>棱镜</a:t>
            </a:r>
          </a:p>
          <a:p>
            <a:pPr eaLnBrk="1" hangingPunct="1">
              <a:buFont typeface="Wingdings" panose="05000000000000000000" pitchFamily="2" charset="2"/>
              <a:buChar char=""/>
            </a:pPr>
            <a:r>
              <a:rPr lang="en-US" altLang="zh-CN"/>
              <a:t>MVVM 灯</a:t>
            </a:r>
          </a:p>
          <a:p>
            <a:pPr eaLnBrk="1" hangingPunct="1">
              <a:buFont typeface="Wingdings" panose="05000000000000000000" pitchFamily="2" charset="2"/>
              <a:buChar char=""/>
            </a:pPr>
            <a:r>
              <a:rPr lang="en-US" altLang="zh-CN"/>
              <a:t>Caliburn</a:t>
            </a:r>
          </a:p>
          <a:p>
            <a:pPr eaLnBrk="1" hangingPunct="1">
              <a:buFont typeface="Wingdings" panose="05000000000000000000" pitchFamily="2" charset="2"/>
              <a:buChar char=""/>
            </a:pPr>
            <a:r>
              <a:rPr lang="en-US" altLang="zh-CN"/>
              <a:t>Silverlight FX</a:t>
            </a:r>
          </a:p>
        </p:txBody>
      </p:sp>
    </p:spTree>
  </p:cSld>
  <p:clrMapOvr>
    <a:masterClrMapping/>
  </p:clrMapOvr>
  <p:transition spd="slow"/>
</p:sld>
</file>

<file path=ppt/slides/slide39.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F8F57CE8-0D9C-4C69-B5AE-751AFE3C5B48}"/>
              </a:ext>
            </a:extLst>
          </p:cNvPr>
          <p:cNvSpPr>
            <a:spLocks noGrp="1"/>
          </p:cNvSpPr>
          <p:nvPr>
            <p:ph type="title"/>
          </p:nvPr>
        </p:nvSpPr>
        <p:spPr>
          <a:xfrm>
            <a:off x="527050" y="-26988"/>
            <a:ext cx="10463213" cy="1143001"/>
          </a:xfrm>
        </p:spPr>
        <p:txBody>
          <a:bodyPr/>
          <a:lstStyle/>
          <a:p>
            <a:pPr defTabSz="912813"/>
            <a:r>
              <a:rPr lang="en-ZA" altLang="zh-CN"/>
              <a:t>MVVM-好处</a:t>
            </a:r>
          </a:p>
        </p:txBody>
      </p:sp>
      <p:sp>
        <p:nvSpPr>
          <p:cNvPr id="95235" name="Content Placeholder 2">
            <a:extLst>
              <a:ext uri="{FF2B5EF4-FFF2-40B4-BE49-F238E27FC236}">
                <a16:creationId xmlns:a16="http://schemas.microsoft.com/office/drawing/2014/main" id="{7740B055-0E6E-4F6B-8EF0-B9602667E49B}"/>
              </a:ext>
            </a:extLst>
          </p:cNvPr>
          <p:cNvSpPr>
            <a:spLocks noGrp="1"/>
          </p:cNvSpPr>
          <p:nvPr>
            <p:ph idx="1"/>
          </p:nvPr>
        </p:nvSpPr>
        <p:spPr>
          <a:xfrm>
            <a:off x="519113" y="1447800"/>
            <a:ext cx="11149012" cy="3940175"/>
          </a:xfrm>
        </p:spPr>
        <p:txBody>
          <a:bodyPr/>
          <a:lstStyle/>
          <a:p>
            <a:pPr defTabSz="912813"/>
            <a:r>
              <a:rPr lang="en-ZA" altLang="zh-CN"/>
              <a:t>启用开发人员设计器工作流。</a:t>
            </a:r>
          </a:p>
          <a:p>
            <a:pPr defTabSz="912813"/>
            <a:r>
              <a:rPr lang="en-ZA" altLang="zh-CN"/>
              <a:t>开发人员和设计者可以独立地在组件上同时工作。</a:t>
            </a:r>
          </a:p>
          <a:p>
            <a:pPr defTabSz="912813"/>
            <a:r>
              <a:rPr lang="en-ZA" altLang="zh-CN"/>
              <a:t>开发人员可以在不需要视图的情况下创建单元测试。</a:t>
            </a:r>
          </a:p>
          <a:p>
            <a:pPr defTabSz="912813"/>
            <a:r>
              <a:rPr lang="en-ZA" altLang="zh-CN"/>
              <a:t>您可以在不接触代码的情况下重新设计 UI。</a:t>
            </a:r>
          </a:p>
          <a:p>
            <a:pPr defTabSz="912813"/>
            <a:r>
              <a:rPr lang="en-ZA" altLang="zh-CN"/>
              <a:t>视图模型充当适配器, 并允许更容易地对模型进行更改。</a:t>
            </a:r>
          </a:p>
        </p:txBody>
      </p:sp>
    </p:spTree>
  </p:cSld>
  <p:clrMapOvr>
    <a:masterClrMapping/>
  </p:clrMapOvr>
  <p:transition spd="slow"/>
</p:sld>
</file>

<file path=ppt/slides/slide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87263F8-FA4A-4C17-9E07-7DFFB24A32D0}"/>
              </a:ext>
            </a:extLst>
          </p:cNvPr>
          <p:cNvSpPr>
            <a:spLocks noGrp="1" noChangeArrowheads="1"/>
          </p:cNvSpPr>
          <p:nvPr>
            <p:ph type="title" idx="4294967295"/>
          </p:nvPr>
        </p:nvSpPr>
        <p:spPr>
          <a:xfrm>
            <a:off x="0" y="228600"/>
            <a:ext cx="11149013" cy="609600"/>
          </a:xfrm>
        </p:spPr>
        <p:txBody>
          <a:bodyPr/>
          <a:lstStyle/>
          <a:p>
            <a:pPr algn="l" defTabSz="912813"/>
            <a:r>
              <a:rPr lang="zh-CN" altLang="zh-CN">
                <a:solidFill>
                  <a:schemeClr val="bg1"/>
                </a:solidFill>
              </a:rPr>
              <a:t>MVVM 概述</a:t>
            </a:r>
          </a:p>
        </p:txBody>
      </p:sp>
      <p:sp>
        <p:nvSpPr>
          <p:cNvPr id="36867" name="Rectangle 3">
            <a:extLst>
              <a:ext uri="{FF2B5EF4-FFF2-40B4-BE49-F238E27FC236}">
                <a16:creationId xmlns:a16="http://schemas.microsoft.com/office/drawing/2014/main" id="{3F238A86-C935-411F-8925-31ADB56F35F4}"/>
              </a:ext>
            </a:extLst>
          </p:cNvPr>
          <p:cNvSpPr>
            <a:spLocks noChangeArrowheads="1"/>
          </p:cNvSpPr>
          <p:nvPr/>
        </p:nvSpPr>
        <p:spPr bwMode="auto">
          <a:xfrm>
            <a:off x="261938" y="1095375"/>
            <a:ext cx="11560175"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buClr>
                <a:schemeClr val="accent1"/>
              </a:buClr>
              <a:buFont typeface="Wingdings" panose="05000000000000000000" pitchFamily="2" charset="2"/>
              <a:buNone/>
            </a:pPr>
            <a:endParaRPr lang="en-US" altLang="zh-CN" sz="3600">
              <a:solidFill>
                <a:srgbClr val="0070C0"/>
              </a:solidFill>
              <a:latin typeface="Times New Roman" panose="02020603050405020304" pitchFamily="18" charset="0"/>
              <a:cs typeface="Times New Roman" panose="02020603050405020304" pitchFamily="18" charset="0"/>
            </a:endParaRPr>
          </a:p>
          <a:p>
            <a:pPr eaLnBrk="1" hangingPunct="1">
              <a:lnSpc>
                <a:spcPct val="80000"/>
              </a:lnSpc>
              <a:spcBef>
                <a:spcPct val="50000"/>
              </a:spcBef>
              <a:buClr>
                <a:schemeClr val="accent1"/>
              </a:buClr>
              <a:buFont typeface="Wingdings" panose="05000000000000000000" pitchFamily="2" charset="2"/>
              <a:buNone/>
            </a:pPr>
            <a:endParaRPr lang="en-US" altLang="zh-CN" sz="3600">
              <a:solidFill>
                <a:srgbClr val="0070C0"/>
              </a:solidFill>
              <a:latin typeface="Times New Roman" panose="02020603050405020304" pitchFamily="18" charset="0"/>
              <a:cs typeface="Times New Roman" panose="02020603050405020304" pitchFamily="18" charset="0"/>
            </a:endParaRPr>
          </a:p>
          <a:p>
            <a:pPr algn="ctr" eaLnBrk="1" hangingPunct="1">
              <a:lnSpc>
                <a:spcPct val="80000"/>
              </a:lnSpc>
              <a:spcBef>
                <a:spcPct val="50000"/>
              </a:spcBef>
              <a:buClr>
                <a:schemeClr val="accent1"/>
              </a:buClr>
            </a:pPr>
            <a:r>
              <a:rPr lang="en-US" altLang="zh-CN" sz="6000">
                <a:latin typeface="Times New Roman" panose="02020603050405020304" pitchFamily="18" charset="0"/>
                <a:cs typeface="Times New Roman" panose="02020603050405020304" pitchFamily="18" charset="0"/>
              </a:rPr>
              <a:t>"传统" 窗口表示基础 (WPF) 编程</a:t>
            </a:r>
            <a:endParaRPr lang="en-US" altLang="zh-CN" sz="3600">
              <a:solidFill>
                <a:srgbClr val="0070C0"/>
              </a:solidFill>
              <a:latin typeface="Times New Roman" panose="02020603050405020304" pitchFamily="18" charset="0"/>
              <a:cs typeface="Times New Roman" panose="02020603050405020304" pitchFamily="18" charset="0"/>
            </a:endParaRPr>
          </a:p>
          <a:p>
            <a:pPr eaLnBrk="1" hangingPunct="1">
              <a:lnSpc>
                <a:spcPct val="80000"/>
              </a:lnSpc>
              <a:spcBef>
                <a:spcPct val="50000"/>
              </a:spcBef>
              <a:buClr>
                <a:schemeClr val="accent1"/>
              </a:buClr>
              <a:buFont typeface="Wingdings" panose="05000000000000000000" pitchFamily="2" charset="2"/>
              <a:buNone/>
            </a:pPr>
            <a:endParaRPr lang="en-US" altLang="zh-CN" sz="3600">
              <a:solidFill>
                <a:srgbClr val="0070C0"/>
              </a:solidFill>
              <a:latin typeface="Times New Roman" panose="02020603050405020304" pitchFamily="18" charset="0"/>
              <a:cs typeface="Times New Roman" panose="02020603050405020304" pitchFamily="18" charset="0"/>
            </a:endParaRPr>
          </a:p>
          <a:p>
            <a:pPr eaLnBrk="1" hangingPunct="1">
              <a:lnSpc>
                <a:spcPct val="80000"/>
              </a:lnSpc>
              <a:spcBef>
                <a:spcPct val="50000"/>
              </a:spcBef>
              <a:buClr>
                <a:schemeClr val="accent1"/>
              </a:buClr>
              <a:buFont typeface="Wingdings" panose="05000000000000000000" pitchFamily="2" charset="2"/>
              <a:buNone/>
            </a:pPr>
            <a:endParaRPr lang="en-US" altLang="zh-CN" sz="360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0.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02C973C9-ED4C-43FC-AD70-85E220E1B760}"/>
              </a:ext>
            </a:extLst>
          </p:cNvPr>
          <p:cNvSpPr>
            <a:spLocks noGrp="1"/>
          </p:cNvSpPr>
          <p:nvPr>
            <p:ph type="title"/>
          </p:nvPr>
        </p:nvSpPr>
        <p:spPr>
          <a:xfrm>
            <a:off x="527050" y="-26988"/>
            <a:ext cx="10463213" cy="1143001"/>
          </a:xfrm>
        </p:spPr>
        <p:txBody>
          <a:bodyPr/>
          <a:lstStyle/>
          <a:p>
            <a:pPr defTabSz="912813"/>
            <a:r>
              <a:rPr lang="en-ZA" altLang="zh-CN"/>
              <a:t>MVVM vs MVC vs MVP-控制器</a:t>
            </a:r>
          </a:p>
        </p:txBody>
      </p:sp>
      <p:sp>
        <p:nvSpPr>
          <p:cNvPr id="97283" name="Content Placeholder 2">
            <a:extLst>
              <a:ext uri="{FF2B5EF4-FFF2-40B4-BE49-F238E27FC236}">
                <a16:creationId xmlns:a16="http://schemas.microsoft.com/office/drawing/2014/main" id="{5AE12CE0-DBF6-4D37-9664-06729A77C359}"/>
              </a:ext>
            </a:extLst>
          </p:cNvPr>
          <p:cNvSpPr>
            <a:spLocks noGrp="1"/>
          </p:cNvSpPr>
          <p:nvPr>
            <p:ph idx="1"/>
          </p:nvPr>
        </p:nvSpPr>
        <p:spPr>
          <a:xfrm>
            <a:off x="519113" y="1447800"/>
            <a:ext cx="11149012" cy="2068513"/>
          </a:xfrm>
        </p:spPr>
        <p:txBody>
          <a:bodyPr/>
          <a:lstStyle/>
          <a:p>
            <a:pPr defTabSz="912813"/>
            <a:r>
              <a:rPr lang="en-ZA" altLang="zh-CN"/>
              <a:t>控制器决定显示哪个视图。</a:t>
            </a:r>
          </a:p>
          <a:p>
            <a:pPr defTabSz="912813"/>
            <a:r>
              <a:rPr lang="en-ZA" altLang="zh-CN"/>
              <a:t>视图中的事件触发控制器中的操作。</a:t>
            </a:r>
          </a:p>
          <a:p>
            <a:pPr defTabSz="912813"/>
            <a:r>
              <a:rPr lang="en-ZA" altLang="zh-CN"/>
              <a:t>每个控制器的多个视图。</a:t>
            </a:r>
          </a:p>
          <a:p>
            <a:pPr defTabSz="912813"/>
            <a:r>
              <a:rPr lang="en-ZA" altLang="zh-CN"/>
              <a:t>示例: ASP.NET MVC 网站</a:t>
            </a:r>
          </a:p>
        </p:txBody>
      </p:sp>
    </p:spTree>
  </p:cSld>
  <p:clrMapOvr>
    <a:masterClrMapping/>
  </p:clrMapOvr>
  <p:transition spd="slow"/>
</p:sld>
</file>

<file path=ppt/slides/slide4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6C275B3D-25C5-4869-8F9B-BA8685026DFB}"/>
              </a:ext>
            </a:extLst>
          </p:cNvPr>
          <p:cNvSpPr>
            <a:spLocks noGrp="1"/>
          </p:cNvSpPr>
          <p:nvPr>
            <p:ph type="title"/>
          </p:nvPr>
        </p:nvSpPr>
        <p:spPr>
          <a:xfrm>
            <a:off x="527050" y="-26988"/>
            <a:ext cx="10463213" cy="1143001"/>
          </a:xfrm>
        </p:spPr>
        <p:txBody>
          <a:bodyPr/>
          <a:lstStyle/>
          <a:p>
            <a:pPr defTabSz="912813"/>
            <a:r>
              <a:rPr lang="en-ZA" altLang="zh-CN"/>
              <a:t>MVVM vs MVC vs MVP-演示者</a:t>
            </a:r>
          </a:p>
        </p:txBody>
      </p:sp>
      <p:sp>
        <p:nvSpPr>
          <p:cNvPr id="98307" name="Content Placeholder 2">
            <a:extLst>
              <a:ext uri="{FF2B5EF4-FFF2-40B4-BE49-F238E27FC236}">
                <a16:creationId xmlns:a16="http://schemas.microsoft.com/office/drawing/2014/main" id="{9F5FECB6-958E-41B3-BBE2-70D6599D76A0}"/>
              </a:ext>
            </a:extLst>
          </p:cNvPr>
          <p:cNvSpPr>
            <a:spLocks noGrp="1"/>
          </p:cNvSpPr>
          <p:nvPr>
            <p:ph idx="1"/>
          </p:nvPr>
        </p:nvSpPr>
        <p:spPr>
          <a:xfrm>
            <a:off x="519113" y="1447800"/>
            <a:ext cx="11149012" cy="3692525"/>
          </a:xfrm>
        </p:spPr>
        <p:txBody>
          <a:bodyPr/>
          <a:lstStyle/>
          <a:p>
            <a:pPr defTabSz="912813"/>
            <a:r>
              <a:rPr lang="en-ZA" altLang="zh-CN"/>
              <a:t>与视图的2路通信。</a:t>
            </a:r>
          </a:p>
          <a:p>
            <a:pPr defTabSz="912813"/>
            <a:r>
              <a:rPr lang="en-ZA" altLang="zh-CN"/>
              <a:t>在演示者的实例上查看调用函数。</a:t>
            </a:r>
          </a:p>
          <a:p>
            <a:pPr defTabSz="912813"/>
            <a:r>
              <a:rPr lang="en-ZA" altLang="zh-CN"/>
              <a:t>演示者与视图实现的接口进行对话。</a:t>
            </a:r>
          </a:p>
          <a:p>
            <a:pPr defTabSz="912813"/>
            <a:r>
              <a:rPr lang="en-ZA" altLang="zh-CN"/>
              <a:t>每个视图的单个演示者。</a:t>
            </a:r>
          </a:p>
          <a:p>
            <a:pPr defTabSz="912813"/>
            <a:r>
              <a:rPr lang="en-ZA" altLang="zh-CN"/>
              <a:t>示例: Windows 窗体。</a:t>
            </a:r>
          </a:p>
          <a:p>
            <a:pPr defTabSz="912813"/>
            <a:endParaRPr lang="en-ZA" altLang="zh-CN"/>
          </a:p>
          <a:p>
            <a:pPr defTabSz="912813"/>
            <a:r>
              <a:rPr lang="en-ZA" altLang="zh-CN"/>
              <a:t>注意: 没有进入细节, 因为我从来没有使用 MVP。</a:t>
            </a:r>
          </a:p>
        </p:txBody>
      </p:sp>
    </p:spTree>
  </p:cSld>
  <p:clrMapOvr>
    <a:masterClrMapping/>
  </p:clrMapOvr>
  <p:transition spd="slow"/>
</p:sld>
</file>

<file path=ppt/slides/slide4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F9C19CC1-2C0A-417F-89DA-2B5806CA499D}"/>
              </a:ext>
            </a:extLst>
          </p:cNvPr>
          <p:cNvSpPr>
            <a:spLocks noGrp="1"/>
          </p:cNvSpPr>
          <p:nvPr>
            <p:ph type="title"/>
          </p:nvPr>
        </p:nvSpPr>
        <p:spPr>
          <a:xfrm>
            <a:off x="527050" y="-26988"/>
            <a:ext cx="10463213" cy="1143001"/>
          </a:xfrm>
        </p:spPr>
        <p:txBody>
          <a:bodyPr/>
          <a:lstStyle/>
          <a:p>
            <a:pPr defTabSz="912813"/>
            <a:r>
              <a:rPr lang="en-ZA" altLang="zh-CN"/>
              <a:t>MVVM vs MVC vs MVP-ViewModels</a:t>
            </a:r>
          </a:p>
        </p:txBody>
      </p:sp>
      <p:sp>
        <p:nvSpPr>
          <p:cNvPr id="99331" name="Content Placeholder 2">
            <a:extLst>
              <a:ext uri="{FF2B5EF4-FFF2-40B4-BE49-F238E27FC236}">
                <a16:creationId xmlns:a16="http://schemas.microsoft.com/office/drawing/2014/main" id="{D443A72B-9ACD-4E1E-8A36-9B515A72ADB5}"/>
              </a:ext>
            </a:extLst>
          </p:cNvPr>
          <p:cNvSpPr>
            <a:spLocks noGrp="1"/>
          </p:cNvSpPr>
          <p:nvPr>
            <p:ph idx="1"/>
          </p:nvPr>
        </p:nvSpPr>
        <p:spPr>
          <a:xfrm>
            <a:off x="519113" y="1447800"/>
            <a:ext cx="11149012" cy="4579938"/>
          </a:xfrm>
        </p:spPr>
        <p:txBody>
          <a:bodyPr/>
          <a:lstStyle/>
          <a:p>
            <a:pPr defTabSz="912813"/>
            <a:r>
              <a:rPr lang="en-ZA" altLang="zh-CN"/>
              <a:t>再次–与视图的2路通信。</a:t>
            </a:r>
          </a:p>
          <a:p>
            <a:pPr defTabSz="912813"/>
            <a:r>
              <a:rPr lang="en-ZA" altLang="zh-CN"/>
              <a:t>ViewModel 代表视图。</a:t>
            </a:r>
          </a:p>
          <a:p>
            <a:pPr defTabSz="912813"/>
            <a:r>
              <a:rPr lang="en-ZA" altLang="zh-CN"/>
              <a:t>与视图 (而不是模型) 更紧密地匹配。</a:t>
            </a:r>
          </a:p>
          <a:p>
            <a:pPr defTabSz="912813"/>
            <a:r>
              <a:rPr lang="en-ZA" altLang="zh-CN"/>
              <a:t>视图直接与视图模型绑定。</a:t>
            </a:r>
          </a:p>
          <a:p>
            <a:pPr defTabSz="912813"/>
            <a:r>
              <a:rPr lang="en-ZA" altLang="zh-CN"/>
              <a:t>视图中的更改会自动反映在视图模型和 visa 中。</a:t>
            </a:r>
          </a:p>
          <a:p>
            <a:pPr defTabSz="912813"/>
            <a:r>
              <a:rPr lang="en-ZA" altLang="zh-CN"/>
              <a:t>每个视图的单个 ViewModel。</a:t>
            </a:r>
          </a:p>
          <a:p>
            <a:pPr defTabSz="912813"/>
            <a:r>
              <a:rPr lang="en-ZA" altLang="zh-CN"/>
              <a:t>示例: WPF、XAML、Knockoutjs</a:t>
            </a:r>
          </a:p>
        </p:txBody>
      </p:sp>
    </p:spTree>
  </p:cSld>
  <p:clrMapOvr>
    <a:masterClrMapping/>
  </p:clrMapOvr>
  <p:transition spd="slow"/>
</p:sld>
</file>

<file path=ppt/slides/slide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5">
            <a:extLst>
              <a:ext uri="{FF2B5EF4-FFF2-40B4-BE49-F238E27FC236}">
                <a16:creationId xmlns:a16="http://schemas.microsoft.com/office/drawing/2014/main" id="{589BEE9B-58EE-4AA9-B25F-37BA8E892433}"/>
              </a:ext>
            </a:extLst>
          </p:cNvPr>
          <p:cNvSpPr txBox="1">
            <a:spLocks noChangeArrowheads="1"/>
          </p:cNvSpPr>
          <p:nvPr/>
        </p:nvSpPr>
        <p:spPr bwMode="auto">
          <a:xfrm>
            <a:off x="6704013" y="2362200"/>
            <a:ext cx="3213100" cy="3416300"/>
          </a:xfrm>
          <a:prstGeom prst="rect">
            <a:avLst/>
          </a:prstGeom>
          <a:solidFill>
            <a:srgbClr val="FFFFCC"/>
          </a:solidFill>
          <a:ln w="9525">
            <a:solidFill>
              <a:srgbClr val="0000FF"/>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3600" b="1">
                <a:solidFill>
                  <a:srgbClr val="000099"/>
                </a:solidFill>
                <a:cs typeface="Arial" panose="020B0604020202020204" pitchFamily="34" charset="0"/>
              </a:rPr>
              <a:t>视图</a:t>
            </a:r>
          </a:p>
          <a:p>
            <a:pPr algn="ctr" eaLnBrk="1" hangingPunct="1"/>
            <a:endParaRPr lang="en-US" altLang="zh-CN" sz="3600" b="1">
              <a:solidFill>
                <a:srgbClr val="000099"/>
              </a:solidFill>
              <a:cs typeface="Arial" panose="020B0604020202020204" pitchFamily="34" charset="0"/>
            </a:endParaRPr>
          </a:p>
          <a:p>
            <a:pPr algn="ctr" eaLnBrk="1" hangingPunct="1"/>
            <a:endParaRPr lang="en-US" altLang="zh-CN" sz="3600" b="1">
              <a:solidFill>
                <a:srgbClr val="000099"/>
              </a:solidFill>
              <a:cs typeface="Arial" panose="020B0604020202020204" pitchFamily="34" charset="0"/>
            </a:endParaRPr>
          </a:p>
          <a:p>
            <a:pPr algn="ctr" eaLnBrk="1" hangingPunct="1"/>
            <a:endParaRPr lang="en-US" altLang="zh-CN" sz="3600" b="1">
              <a:solidFill>
                <a:srgbClr val="000099"/>
              </a:solidFill>
              <a:cs typeface="Arial" panose="020B0604020202020204" pitchFamily="34" charset="0"/>
            </a:endParaRPr>
          </a:p>
          <a:p>
            <a:pPr algn="ctr" eaLnBrk="1" hangingPunct="1"/>
            <a:endParaRPr lang="en-US" altLang="zh-CN" sz="3600" b="1">
              <a:solidFill>
                <a:srgbClr val="000099"/>
              </a:solidFill>
              <a:cs typeface="Arial" panose="020B0604020202020204" pitchFamily="34" charset="0"/>
            </a:endParaRPr>
          </a:p>
          <a:p>
            <a:pPr algn="ctr" eaLnBrk="1" hangingPunct="1"/>
            <a:endParaRPr lang="en-US" altLang="zh-CN" sz="3600" b="1">
              <a:solidFill>
                <a:srgbClr val="000099"/>
              </a:solidFill>
              <a:cs typeface="Arial" panose="020B0604020202020204" pitchFamily="34" charset="0"/>
            </a:endParaRPr>
          </a:p>
        </p:txBody>
      </p:sp>
      <p:sp>
        <p:nvSpPr>
          <p:cNvPr id="38915" name="Rectangle 2">
            <a:extLst>
              <a:ext uri="{FF2B5EF4-FFF2-40B4-BE49-F238E27FC236}">
                <a16:creationId xmlns:a16="http://schemas.microsoft.com/office/drawing/2014/main" id="{1BA856D8-F310-4E3A-8AB4-9A40DE467D63}"/>
              </a:ext>
            </a:extLst>
          </p:cNvPr>
          <p:cNvSpPr>
            <a:spLocks noGrp="1" noChangeArrowheads="1"/>
          </p:cNvSpPr>
          <p:nvPr>
            <p:ph type="title" idx="4294967295"/>
          </p:nvPr>
        </p:nvSpPr>
        <p:spPr>
          <a:xfrm>
            <a:off x="0" y="241300"/>
            <a:ext cx="11149013" cy="609600"/>
          </a:xfrm>
        </p:spPr>
        <p:txBody>
          <a:bodyPr/>
          <a:lstStyle/>
          <a:p>
            <a:pPr algn="l" defTabSz="912813"/>
            <a:r>
              <a:rPr lang="zh-CN" altLang="zh-CN">
                <a:solidFill>
                  <a:schemeClr val="bg1"/>
                </a:solidFill>
              </a:rPr>
              <a:t>MVVM 概述</a:t>
            </a:r>
          </a:p>
        </p:txBody>
      </p:sp>
      <p:sp>
        <p:nvSpPr>
          <p:cNvPr id="38916" name="Text Box 3">
            <a:extLst>
              <a:ext uri="{FF2B5EF4-FFF2-40B4-BE49-F238E27FC236}">
                <a16:creationId xmlns:a16="http://schemas.microsoft.com/office/drawing/2014/main" id="{D5DAA46C-7131-43F1-93A4-C8A7184FA498}"/>
              </a:ext>
            </a:extLst>
          </p:cNvPr>
          <p:cNvSpPr txBox="1">
            <a:spLocks noChangeArrowheads="1"/>
          </p:cNvSpPr>
          <p:nvPr/>
        </p:nvSpPr>
        <p:spPr bwMode="auto">
          <a:xfrm>
            <a:off x="1827213" y="3581400"/>
            <a:ext cx="2449512" cy="1016000"/>
          </a:xfrm>
          <a:prstGeom prst="rect">
            <a:avLst/>
          </a:prstGeom>
          <a:solidFill>
            <a:srgbClr val="FFFFCC"/>
          </a:solidFill>
          <a:ln w="9525">
            <a:solidFill>
              <a:schemeClr val="tx1"/>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3600" b="1">
                <a:solidFill>
                  <a:srgbClr val="000099"/>
                </a:solidFill>
                <a:cs typeface="Arial" panose="020B0604020202020204" pitchFamily="34" charset="0"/>
              </a:rPr>
              <a:t>模型</a:t>
            </a:r>
          </a:p>
          <a:p>
            <a:pPr algn="ctr" eaLnBrk="1" hangingPunct="1"/>
            <a:r>
              <a:rPr lang="en-US" altLang="zh-CN" sz="2400">
                <a:solidFill>
                  <a:srgbClr val="000099"/>
                </a:solidFill>
                <a:cs typeface="Arial" panose="020B0604020202020204" pitchFamily="34" charset="0"/>
              </a:rPr>
              <a:t>(域对象)</a:t>
            </a:r>
          </a:p>
        </p:txBody>
      </p:sp>
      <p:sp>
        <p:nvSpPr>
          <p:cNvPr id="38917" name="Text Box 4">
            <a:extLst>
              <a:ext uri="{FF2B5EF4-FFF2-40B4-BE49-F238E27FC236}">
                <a16:creationId xmlns:a16="http://schemas.microsoft.com/office/drawing/2014/main" id="{90822652-4F9F-4C44-B3E6-FFC89B142585}"/>
              </a:ext>
            </a:extLst>
          </p:cNvPr>
          <p:cNvSpPr txBox="1">
            <a:spLocks noChangeArrowheads="1"/>
          </p:cNvSpPr>
          <p:nvPr/>
        </p:nvSpPr>
        <p:spPr bwMode="auto">
          <a:xfrm>
            <a:off x="6856413" y="3265488"/>
            <a:ext cx="2743200" cy="1077912"/>
          </a:xfrm>
          <a:prstGeom prst="rect">
            <a:avLst/>
          </a:prstGeom>
          <a:solidFill>
            <a:srgbClr val="FFFF99"/>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3600" b="1">
                <a:solidFill>
                  <a:srgbClr val="000099"/>
                </a:solidFill>
                <a:cs typeface="Arial" panose="020B0604020202020204" pitchFamily="34" charset="0"/>
              </a:rPr>
              <a:t>Xaml</a:t>
            </a:r>
          </a:p>
          <a:p>
            <a:pPr algn="ctr" eaLnBrk="1" hangingPunct="1"/>
            <a:r>
              <a:rPr lang="en-US" altLang="zh-CN" sz="2800">
                <a:solidFill>
                  <a:srgbClr val="000099"/>
                </a:solidFill>
                <a:cs typeface="Arial" panose="020B0604020202020204" pitchFamily="34" charset="0"/>
              </a:rPr>
              <a:t>(UI 布局)</a:t>
            </a:r>
          </a:p>
        </p:txBody>
      </p:sp>
      <p:sp>
        <p:nvSpPr>
          <p:cNvPr id="38918" name="Text Box 5">
            <a:extLst>
              <a:ext uri="{FF2B5EF4-FFF2-40B4-BE49-F238E27FC236}">
                <a16:creationId xmlns:a16="http://schemas.microsoft.com/office/drawing/2014/main" id="{01B7A81C-FF51-4BD7-9CC3-7A89EE36087D}"/>
              </a:ext>
            </a:extLst>
          </p:cNvPr>
          <p:cNvSpPr txBox="1">
            <a:spLocks noChangeArrowheads="1"/>
          </p:cNvSpPr>
          <p:nvPr/>
        </p:nvSpPr>
        <p:spPr bwMode="auto">
          <a:xfrm>
            <a:off x="6780213" y="4648200"/>
            <a:ext cx="3032125" cy="646113"/>
          </a:xfrm>
          <a:prstGeom prst="rect">
            <a:avLst/>
          </a:prstGeom>
          <a:solidFill>
            <a:srgbClr val="FFFF99"/>
          </a:solidFill>
          <a:ln w="9525">
            <a:solidFill>
              <a:srgbClr val="0000FF"/>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3600" b="1">
                <a:solidFill>
                  <a:srgbClr val="000099"/>
                </a:solidFill>
                <a:cs typeface="Arial" panose="020B0604020202020204" pitchFamily="34" charset="0"/>
              </a:rPr>
              <a:t>后面的代码</a:t>
            </a:r>
          </a:p>
        </p:txBody>
      </p:sp>
      <p:sp>
        <p:nvSpPr>
          <p:cNvPr id="38919" name="Text Box 6">
            <a:extLst>
              <a:ext uri="{FF2B5EF4-FFF2-40B4-BE49-F238E27FC236}">
                <a16:creationId xmlns:a16="http://schemas.microsoft.com/office/drawing/2014/main" id="{0E3C8923-6487-4574-BF1E-7C25FC5624D2}"/>
              </a:ext>
            </a:extLst>
          </p:cNvPr>
          <p:cNvSpPr txBox="1">
            <a:spLocks noChangeArrowheads="1"/>
          </p:cNvSpPr>
          <p:nvPr/>
        </p:nvSpPr>
        <p:spPr bwMode="auto">
          <a:xfrm>
            <a:off x="1827213" y="1095375"/>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400">
                <a:cs typeface="Arial" panose="020B0604020202020204" pitchFamily="34" charset="0"/>
              </a:rPr>
              <a:t>传统的 WPF 视图体系结构</a:t>
            </a:r>
          </a:p>
        </p:txBody>
      </p:sp>
      <p:cxnSp>
        <p:nvCxnSpPr>
          <p:cNvPr id="38920" name="AutoShape 7">
            <a:extLst>
              <a:ext uri="{FF2B5EF4-FFF2-40B4-BE49-F238E27FC236}">
                <a16:creationId xmlns:a16="http://schemas.microsoft.com/office/drawing/2014/main" id="{64E40B0C-F6BA-4210-8A96-F584F94C205C}"/>
              </a:ext>
            </a:extLst>
          </p:cNvPr>
          <p:cNvCxnSpPr>
            <a:cxnSpLocks noChangeShapeType="1"/>
            <a:stCxn id="38914" idx="1"/>
            <a:endCxn id="38916" idx="3"/>
          </p:cNvCxnSpPr>
          <p:nvPr/>
        </p:nvCxnSpPr>
        <p:spPr bwMode="auto">
          <a:xfrm rot="10800000" flipV="1">
            <a:off x="4276725" y="4070350"/>
            <a:ext cx="2427288" cy="19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21" name="Text Box 8">
            <a:extLst>
              <a:ext uri="{FF2B5EF4-FFF2-40B4-BE49-F238E27FC236}">
                <a16:creationId xmlns:a16="http://schemas.microsoft.com/office/drawing/2014/main" id="{1B9B289E-B33E-4852-AE14-3E6D9255FF0B}"/>
              </a:ext>
            </a:extLst>
          </p:cNvPr>
          <p:cNvSpPr txBox="1">
            <a:spLocks noChangeArrowheads="1"/>
          </p:cNvSpPr>
          <p:nvPr/>
        </p:nvSpPr>
        <p:spPr bwMode="auto">
          <a:xfrm>
            <a:off x="4265613" y="4229100"/>
            <a:ext cx="243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cs typeface="Arial" panose="020B0604020202020204" pitchFamily="34" charset="0"/>
              </a:rPr>
              <a:t>更新, 可观察</a:t>
            </a:r>
          </a:p>
        </p:txBody>
      </p:sp>
    </p:spTree>
  </p:cSld>
  <p:clrMapOvr>
    <a:masterClrMapping/>
  </p:clrMapOvr>
  <p:transition spd="slow"/>
</p:sld>
</file>

<file path=ppt/slides/slide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DB415AD-307C-4A6E-9ACE-91934A6A2D49}"/>
              </a:ext>
            </a:extLst>
          </p:cNvPr>
          <p:cNvSpPr>
            <a:spLocks noGrp="1" noChangeArrowheads="1"/>
          </p:cNvSpPr>
          <p:nvPr>
            <p:ph type="title" idx="4294967295"/>
          </p:nvPr>
        </p:nvSpPr>
        <p:spPr>
          <a:xfrm>
            <a:off x="0" y="228600"/>
            <a:ext cx="11149013" cy="609600"/>
          </a:xfrm>
        </p:spPr>
        <p:txBody>
          <a:bodyPr/>
          <a:lstStyle/>
          <a:p>
            <a:pPr algn="l" defTabSz="912813"/>
            <a:r>
              <a:rPr lang="zh-CN" altLang="zh-CN">
                <a:solidFill>
                  <a:schemeClr val="bg1"/>
                </a:solidFill>
              </a:rPr>
              <a:t>MVVM 概述</a:t>
            </a:r>
          </a:p>
        </p:txBody>
      </p:sp>
      <p:sp>
        <p:nvSpPr>
          <p:cNvPr id="40963" name="TextBox 3">
            <a:extLst>
              <a:ext uri="{FF2B5EF4-FFF2-40B4-BE49-F238E27FC236}">
                <a16:creationId xmlns:a16="http://schemas.microsoft.com/office/drawing/2014/main" id="{8A1AB6D3-C5C5-42BF-BF6C-8EF7EA0D69A3}"/>
              </a:ext>
            </a:extLst>
          </p:cNvPr>
          <p:cNvSpPr txBox="1">
            <a:spLocks noChangeArrowheads="1"/>
          </p:cNvSpPr>
          <p:nvPr/>
        </p:nvSpPr>
        <p:spPr bwMode="auto">
          <a:xfrm>
            <a:off x="1827213" y="1143000"/>
            <a:ext cx="8610600" cy="24923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3600" b="1">
                <a:latin typeface="Times New Roman" panose="02020603050405020304" pitchFamily="18" charset="0"/>
                <a:cs typeface="Times New Roman" panose="02020603050405020304" pitchFamily="18" charset="0"/>
              </a:rPr>
              <a:t>Xaml：</a:t>
            </a:r>
            <a:r>
              <a:rPr lang="en-US" altLang="zh-CN" sz="3600">
                <a:latin typeface="Times New Roman" panose="02020603050405020304" pitchFamily="18" charset="0"/>
                <a:cs typeface="Times New Roman" panose="02020603050405020304" pitchFamily="18" charset="0"/>
              </a:rPr>
              <a:t>窗口布局 + 命名控件</a:t>
            </a:r>
          </a:p>
          <a:p>
            <a:pPr eaLnBrk="1" hangingPunct="1"/>
            <a:endParaRPr lang="en-US" altLang="zh-CN" sz="2000" b="1">
              <a:latin typeface="Times New Roman" panose="02020603050405020304" pitchFamily="18" charset="0"/>
              <a:cs typeface="Times New Roman" panose="02020603050405020304" pitchFamily="18" charset="0"/>
            </a:endParaRPr>
          </a:p>
          <a:p>
            <a:pPr eaLnBrk="1" hangingPunct="1"/>
            <a:r>
              <a:rPr lang="en-US" altLang="zh-CN" sz="2000" b="1">
                <a:solidFill>
                  <a:srgbClr val="002060"/>
                </a:solidFill>
                <a:latin typeface="Courier New" panose="02070309020205020404" pitchFamily="49" charset="0"/>
                <a:cs typeface="Courier New" panose="02070309020205020404" pitchFamily="49" charset="0"/>
              </a:rPr>
              <a:t>&lt;StackPanel&gt;</a:t>
            </a:r>
          </a:p>
          <a:p>
            <a:pPr eaLnBrk="1" hangingPunct="1"/>
            <a:r>
              <a:rPr lang="en-US" altLang="zh-CN" sz="2000" b="1">
                <a:solidFill>
                  <a:srgbClr val="002060"/>
                </a:solidFill>
                <a:latin typeface="Courier New" panose="02070309020205020404" pitchFamily="49" charset="0"/>
                <a:cs typeface="Courier New" panose="02070309020205020404" pitchFamily="49" charset="0"/>
              </a:rPr>
              <a:t>&lt;TextBox x:Name="City"/&gt;</a:t>
            </a:r>
          </a:p>
          <a:p>
            <a:pPr eaLnBrk="1" hangingPunct="1"/>
            <a:r>
              <a:rPr lang="en-US" altLang="zh-CN" sz="2000" b="1">
                <a:solidFill>
                  <a:srgbClr val="002060"/>
                </a:solidFill>
                <a:latin typeface="Courier New" panose="02070309020205020404" pitchFamily="49" charset="0"/>
                <a:cs typeface="Courier New" panose="02070309020205020404" pitchFamily="49" charset="0"/>
              </a:rPr>
              <a:t>&lt;ComboBox x:Name="CountryList" SelectionChanged=.../&gt;</a:t>
            </a:r>
          </a:p>
          <a:p>
            <a:pPr eaLnBrk="1" hangingPunct="1"/>
            <a:r>
              <a:rPr lang="en-US" altLang="zh-CN" sz="2000" b="1">
                <a:solidFill>
                  <a:srgbClr val="002060"/>
                </a:solidFill>
                <a:latin typeface="Courier New" panose="02070309020205020404" pitchFamily="49" charset="0"/>
                <a:cs typeface="Courier New" panose="02070309020205020404" pitchFamily="49" charset="0"/>
              </a:rPr>
              <a:t>&lt;/StackPanel&gt;</a:t>
            </a:r>
          </a:p>
          <a:p>
            <a:pPr eaLnBrk="1" hangingPunct="1"/>
            <a:endParaRPr lang="en-US" altLang="zh-CN" sz="2000" b="1">
              <a:cs typeface="Arial" panose="020B0604020202020204" pitchFamily="34" charset="0"/>
            </a:endParaRPr>
          </a:p>
        </p:txBody>
      </p:sp>
      <p:sp>
        <p:nvSpPr>
          <p:cNvPr id="40964" name="TextBox 4">
            <a:extLst>
              <a:ext uri="{FF2B5EF4-FFF2-40B4-BE49-F238E27FC236}">
                <a16:creationId xmlns:a16="http://schemas.microsoft.com/office/drawing/2014/main" id="{FD0B1DB2-2064-4E8B-812F-C22948C46460}"/>
              </a:ext>
            </a:extLst>
          </p:cNvPr>
          <p:cNvSpPr txBox="1">
            <a:spLocks noChangeArrowheads="1"/>
          </p:cNvSpPr>
          <p:nvPr/>
        </p:nvSpPr>
        <p:spPr bwMode="auto">
          <a:xfrm>
            <a:off x="1827213" y="3657600"/>
            <a:ext cx="8610600" cy="33543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3600" b="1">
                <a:latin typeface="Times New Roman" panose="02020603050405020304" pitchFamily="18" charset="0"/>
                <a:cs typeface="Times New Roman" panose="02020603050405020304" pitchFamily="18" charset="0"/>
              </a:rPr>
              <a:t>代码隐藏:</a:t>
            </a:r>
            <a:r>
              <a:rPr lang="en-US" altLang="zh-CN" sz="3600">
                <a:latin typeface="Times New Roman" panose="02020603050405020304" pitchFamily="18" charset="0"/>
                <a:cs typeface="Times New Roman" panose="02020603050405020304" pitchFamily="18" charset="0"/>
              </a:rPr>
              <a:t>事件处理程序和操作控件</a:t>
            </a:r>
          </a:p>
          <a:p>
            <a:pPr eaLnBrk="1" hangingPunct="1"/>
            <a:endParaRPr lang="en-US" altLang="zh-CN" sz="2000" b="1">
              <a:latin typeface="Times New Roman" panose="02020603050405020304" pitchFamily="18" charset="0"/>
              <a:cs typeface="Times New Roman" panose="02020603050405020304" pitchFamily="18" charset="0"/>
            </a:endParaRPr>
          </a:p>
          <a:p>
            <a:pPr eaLnBrk="1" hangingPunct="1"/>
            <a:r>
              <a:rPr lang="en-US" altLang="zh-CN" sz="2000" b="1">
                <a:solidFill>
                  <a:srgbClr val="FF0000"/>
                </a:solidFill>
                <a:latin typeface="Courier New" panose="02070309020205020404" pitchFamily="49" charset="0"/>
                <a:cs typeface="Courier New" panose="02070309020205020404" pitchFamily="49" charset="0"/>
              </a:rPr>
              <a:t>空 CountryList_SelectionChanged (...)</a:t>
            </a:r>
          </a:p>
          <a:p>
            <a:pPr eaLnBrk="1" hangingPunct="1"/>
            <a:r>
              <a:rPr lang="en-US" altLang="zh-CN" sz="2000" b="1">
                <a:solidFill>
                  <a:srgbClr val="FF0000"/>
                </a:solidFill>
                <a:latin typeface="Courier New" panose="02070309020205020404" pitchFamily="49" charset="0"/>
                <a:cs typeface="Courier New" panose="02070309020205020404" pitchFamily="49" charset="0"/>
              </a:rPr>
              <a:t>{</a:t>
            </a:r>
          </a:p>
          <a:p>
            <a:pPr eaLnBrk="1" hangingPunct="1"/>
            <a:r>
              <a:rPr lang="en-US" altLang="zh-CN" sz="2000" b="1">
                <a:solidFill>
                  <a:srgbClr val="FF0000"/>
                </a:solidFill>
                <a:latin typeface="Courier New" panose="02070309020205020404" pitchFamily="49" charset="0"/>
                <a:cs typeface="Courier New" panose="02070309020205020404" pitchFamily="49" charset="0"/>
              </a:rPr>
              <a:t>城市. 文本 =</a:t>
            </a:r>
          </a:p>
          <a:p>
            <a:pPr eaLnBrk="1" hangingPunct="1"/>
            <a:r>
              <a:rPr lang="en-US" altLang="zh-CN" sz="2000" b="1">
                <a:solidFill>
                  <a:srgbClr val="FF0000"/>
                </a:solidFill>
                <a:latin typeface="Courier New" panose="02070309020205020404" pitchFamily="49" charset="0"/>
                <a:cs typeface="Courier New" panose="02070309020205020404" pitchFamily="49" charset="0"/>
              </a:rPr>
              <a:t>GetCity (CountryList SelectedItem 为国家);</a:t>
            </a:r>
          </a:p>
          <a:p>
            <a:pPr eaLnBrk="1" hangingPunct="1"/>
            <a:r>
              <a:rPr lang="en-US" altLang="zh-CN" sz="2000" b="1">
                <a:solidFill>
                  <a:srgbClr val="FF0000"/>
                </a:solidFill>
                <a:latin typeface="Courier New" panose="02070309020205020404" pitchFamily="49" charset="0"/>
                <a:cs typeface="Courier New" panose="02070309020205020404" pitchFamily="49" charset="0"/>
              </a:rPr>
              <a:t>}</a:t>
            </a:r>
          </a:p>
          <a:p>
            <a:pPr eaLnBrk="1" hangingPunct="1"/>
            <a:endParaRPr lang="en-US" altLang="zh-CN" sz="2000" b="1">
              <a:cs typeface="Arial" panose="020B0604020202020204" pitchFamily="34" charset="0"/>
            </a:endParaRPr>
          </a:p>
        </p:txBody>
      </p:sp>
    </p:spTree>
  </p:cSld>
  <p:clrMapOvr>
    <a:masterClrMapping/>
  </p:clrMapOvr>
  <p:transition spd="slow"/>
</p:sld>
</file>

<file path=ppt/slides/slide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BC60AE9-9C2B-48DE-B8F2-184F565F143B}"/>
              </a:ext>
            </a:extLst>
          </p:cNvPr>
          <p:cNvSpPr>
            <a:spLocks noGrp="1" noChangeArrowheads="1"/>
          </p:cNvSpPr>
          <p:nvPr>
            <p:ph type="title" idx="4294967295"/>
          </p:nvPr>
        </p:nvSpPr>
        <p:spPr>
          <a:xfrm>
            <a:off x="0" y="228600"/>
            <a:ext cx="11149013" cy="609600"/>
          </a:xfrm>
        </p:spPr>
        <p:txBody>
          <a:bodyPr/>
          <a:lstStyle/>
          <a:p>
            <a:pPr algn="l" defTabSz="912813"/>
            <a:r>
              <a:rPr lang="zh-CN" altLang="zh-CN">
                <a:solidFill>
                  <a:schemeClr val="bg1"/>
                </a:solidFill>
              </a:rPr>
              <a:t>MVVM 概述</a:t>
            </a:r>
          </a:p>
        </p:txBody>
      </p:sp>
      <p:sp>
        <p:nvSpPr>
          <p:cNvPr id="43011" name="Rectangle 3">
            <a:extLst>
              <a:ext uri="{FF2B5EF4-FFF2-40B4-BE49-F238E27FC236}">
                <a16:creationId xmlns:a16="http://schemas.microsoft.com/office/drawing/2014/main" id="{FFE142F2-3AAC-4831-A0D2-F6B43CE325BF}"/>
              </a:ext>
            </a:extLst>
          </p:cNvPr>
          <p:cNvSpPr>
            <a:spLocks noChangeArrowheads="1"/>
          </p:cNvSpPr>
          <p:nvPr/>
        </p:nvSpPr>
        <p:spPr bwMode="auto">
          <a:xfrm>
            <a:off x="1903413" y="1095375"/>
            <a:ext cx="8305800" cy="53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buClr>
                <a:schemeClr val="accent1"/>
              </a:buClr>
              <a:buFont typeface="Wingdings" panose="05000000000000000000" pitchFamily="2" charset="2"/>
              <a:buNone/>
            </a:pPr>
            <a:r>
              <a:rPr lang="en-US" altLang="zh-CN" sz="3600" b="1">
                <a:latin typeface="Times New Roman" panose="02020603050405020304" pitchFamily="18" charset="0"/>
                <a:cs typeface="Times New Roman" panose="02020603050405020304" pitchFamily="18" charset="0"/>
              </a:rPr>
              <a:t>传统模式的利弊:</a:t>
            </a:r>
          </a:p>
          <a:p>
            <a:pPr eaLnBrk="1" hangingPunct="1">
              <a:lnSpc>
                <a:spcPct val="80000"/>
              </a:lnSpc>
              <a:spcBef>
                <a:spcPct val="50000"/>
              </a:spcBef>
              <a:buClr>
                <a:schemeClr val="accent1"/>
              </a:buClr>
              <a:buFont typeface="Arial" panose="020B0604020202020204" pitchFamily="34" charset="0"/>
              <a:buChar char="•"/>
            </a:pPr>
            <a:r>
              <a:rPr lang="en-US" altLang="zh-CN" sz="3600">
                <a:solidFill>
                  <a:srgbClr val="0070C0"/>
                </a:solidFill>
                <a:latin typeface="Times New Roman" panose="02020603050405020304" pitchFamily="18" charset="0"/>
                <a:cs typeface="Times New Roman" panose="02020603050405020304" pitchFamily="18" charset="0"/>
              </a:rPr>
              <a:t>简单</a:t>
            </a:r>
          </a:p>
          <a:p>
            <a:pPr eaLnBrk="1" hangingPunct="1">
              <a:lnSpc>
                <a:spcPct val="80000"/>
              </a:lnSpc>
              <a:spcBef>
                <a:spcPct val="50000"/>
              </a:spcBef>
              <a:buClr>
                <a:schemeClr val="accent1"/>
              </a:buClr>
              <a:buFont typeface="Arial" panose="020B0604020202020204" pitchFamily="34" charset="0"/>
              <a:buChar char="•"/>
            </a:pPr>
            <a:r>
              <a:rPr lang="en-US" altLang="zh-CN" sz="3600">
                <a:solidFill>
                  <a:srgbClr val="0070C0"/>
                </a:solidFill>
                <a:latin typeface="Times New Roman" panose="02020603050405020304" pitchFamily="18" charset="0"/>
                <a:cs typeface="Times New Roman" panose="02020603050405020304" pitchFamily="18" charset="0"/>
              </a:rPr>
              <a:t>电源: 按您的请操作控件</a:t>
            </a:r>
          </a:p>
          <a:p>
            <a:pPr eaLnBrk="1" hangingPunct="1">
              <a:lnSpc>
                <a:spcPct val="80000"/>
              </a:lnSpc>
              <a:spcBef>
                <a:spcPct val="50000"/>
              </a:spcBef>
              <a:buClr>
                <a:schemeClr val="accent1"/>
              </a:buClr>
              <a:buFont typeface="Arial" panose="020B0604020202020204" pitchFamily="34" charset="0"/>
              <a:buChar char="•"/>
            </a:pPr>
            <a:r>
              <a:rPr lang="en-US" altLang="zh-CN" sz="3600">
                <a:solidFill>
                  <a:srgbClr val="FF0000"/>
                </a:solidFill>
                <a:latin typeface="Times New Roman" panose="02020603050405020304" pitchFamily="18" charset="0"/>
                <a:cs typeface="Times New Roman" panose="02020603050405020304" pitchFamily="18" charset="0"/>
              </a:rPr>
              <a:t>难以测试</a:t>
            </a:r>
          </a:p>
          <a:p>
            <a:pPr eaLnBrk="1" hangingPunct="1">
              <a:lnSpc>
                <a:spcPct val="80000"/>
              </a:lnSpc>
              <a:spcBef>
                <a:spcPct val="50000"/>
              </a:spcBef>
              <a:buClr>
                <a:schemeClr val="accent1"/>
              </a:buClr>
              <a:buFont typeface="Arial" panose="020B0604020202020204" pitchFamily="34" charset="0"/>
              <a:buChar char="•"/>
            </a:pPr>
            <a:r>
              <a:rPr lang="en-US" altLang="zh-CN" sz="3600">
                <a:solidFill>
                  <a:srgbClr val="FF0000"/>
                </a:solidFill>
                <a:latin typeface="Times New Roman" panose="02020603050405020304" pitchFamily="18" charset="0"/>
                <a:cs typeface="Times New Roman" panose="02020603050405020304" pitchFamily="18" charset="0"/>
              </a:rPr>
              <a:t>无法轻松识别可修改的 UI 状态</a:t>
            </a:r>
          </a:p>
          <a:p>
            <a:pPr eaLnBrk="1" hangingPunct="1">
              <a:lnSpc>
                <a:spcPct val="80000"/>
              </a:lnSpc>
              <a:spcBef>
                <a:spcPct val="50000"/>
              </a:spcBef>
              <a:buClr>
                <a:schemeClr val="accent1"/>
              </a:buClr>
              <a:buFont typeface="Arial" panose="020B0604020202020204" pitchFamily="34" charset="0"/>
              <a:buChar char="•"/>
            </a:pPr>
            <a:r>
              <a:rPr lang="en-US" altLang="zh-CN" sz="3600">
                <a:solidFill>
                  <a:srgbClr val="FF0000"/>
                </a:solidFill>
                <a:latin typeface="Times New Roman" panose="02020603050405020304" pitchFamily="18" charset="0"/>
                <a:cs typeface="Times New Roman" panose="02020603050405020304" pitchFamily="18" charset="0"/>
              </a:rPr>
              <a:t>鼓励使用 UI 作为数据存储</a:t>
            </a:r>
          </a:p>
          <a:p>
            <a:pPr eaLnBrk="1" hangingPunct="1">
              <a:lnSpc>
                <a:spcPct val="80000"/>
              </a:lnSpc>
              <a:spcBef>
                <a:spcPct val="50000"/>
              </a:spcBef>
              <a:buClr>
                <a:schemeClr val="accent1"/>
              </a:buClr>
              <a:buFont typeface="Arial" panose="020B0604020202020204" pitchFamily="34" charset="0"/>
              <a:buChar char="•"/>
            </a:pPr>
            <a:r>
              <a:rPr lang="en-US" altLang="zh-CN" sz="3600">
                <a:solidFill>
                  <a:srgbClr val="FF0000"/>
                </a:solidFill>
                <a:latin typeface="Times New Roman" panose="02020603050405020304" pitchFamily="18" charset="0"/>
                <a:cs typeface="Times New Roman" panose="02020603050405020304" pitchFamily="18" charset="0"/>
              </a:rPr>
              <a:t>鼓励混合业务逻辑和控制操作</a:t>
            </a:r>
            <a:endParaRPr lang="en-US" altLang="zh-CN" sz="3600" b="1">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31DCE436-B958-4D5E-BB18-093320F3AA43}"/>
              </a:ext>
            </a:extLst>
          </p:cNvPr>
          <p:cNvSpPr>
            <a:spLocks noGrp="1" noChangeArrowheads="1"/>
          </p:cNvSpPr>
          <p:nvPr>
            <p:ph type="title" idx="4294967295"/>
          </p:nvPr>
        </p:nvSpPr>
        <p:spPr>
          <a:xfrm>
            <a:off x="0" y="228600"/>
            <a:ext cx="11149013" cy="609600"/>
          </a:xfrm>
        </p:spPr>
        <p:txBody>
          <a:bodyPr/>
          <a:lstStyle/>
          <a:p>
            <a:pPr algn="l" defTabSz="912813"/>
            <a:r>
              <a:rPr lang="zh-CN" altLang="zh-CN">
                <a:solidFill>
                  <a:schemeClr val="bg1"/>
                </a:solidFill>
              </a:rPr>
              <a:t>MVVM 概述</a:t>
            </a:r>
          </a:p>
        </p:txBody>
      </p:sp>
      <p:sp>
        <p:nvSpPr>
          <p:cNvPr id="45059" name="Rectangle 3">
            <a:extLst>
              <a:ext uri="{FF2B5EF4-FFF2-40B4-BE49-F238E27FC236}">
                <a16:creationId xmlns:a16="http://schemas.microsoft.com/office/drawing/2014/main" id="{B7CF47C2-8932-4A3B-8286-251E3F9E1204}"/>
              </a:ext>
            </a:extLst>
          </p:cNvPr>
          <p:cNvSpPr>
            <a:spLocks noChangeArrowheads="1"/>
          </p:cNvSpPr>
          <p:nvPr/>
        </p:nvSpPr>
        <p:spPr bwMode="auto">
          <a:xfrm>
            <a:off x="1903413" y="1095375"/>
            <a:ext cx="830580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50000"/>
              </a:spcBef>
              <a:buClr>
                <a:schemeClr val="accent1"/>
              </a:buClr>
              <a:buFont typeface="Wingdings" panose="05000000000000000000" pitchFamily="2" charset="2"/>
              <a:buNone/>
            </a:pPr>
            <a:endParaRPr lang="en-US" altLang="zh-CN" sz="3600">
              <a:solidFill>
                <a:srgbClr val="0070C0"/>
              </a:solidFill>
              <a:latin typeface="Times New Roman" panose="02020603050405020304" pitchFamily="18" charset="0"/>
              <a:cs typeface="Times New Roman" panose="02020603050405020304" pitchFamily="18" charset="0"/>
            </a:endParaRPr>
          </a:p>
          <a:p>
            <a:pPr eaLnBrk="1" hangingPunct="1">
              <a:lnSpc>
                <a:spcPct val="80000"/>
              </a:lnSpc>
              <a:spcBef>
                <a:spcPct val="50000"/>
              </a:spcBef>
              <a:buClr>
                <a:schemeClr val="accent1"/>
              </a:buClr>
              <a:buFont typeface="Wingdings" panose="05000000000000000000" pitchFamily="2" charset="2"/>
              <a:buNone/>
            </a:pPr>
            <a:endParaRPr lang="en-US" altLang="zh-CN" sz="3600">
              <a:solidFill>
                <a:srgbClr val="0070C0"/>
              </a:solidFill>
              <a:latin typeface="Times New Roman" panose="02020603050405020304" pitchFamily="18" charset="0"/>
              <a:cs typeface="Times New Roman" panose="02020603050405020304" pitchFamily="18" charset="0"/>
            </a:endParaRPr>
          </a:p>
          <a:p>
            <a:pPr algn="ctr" eaLnBrk="1" hangingPunct="1">
              <a:lnSpc>
                <a:spcPct val="80000"/>
              </a:lnSpc>
              <a:spcBef>
                <a:spcPct val="50000"/>
              </a:spcBef>
              <a:buClr>
                <a:schemeClr val="accent1"/>
              </a:buClr>
              <a:buFont typeface="Wingdings" panose="05000000000000000000" pitchFamily="2" charset="2"/>
              <a:buNone/>
            </a:pPr>
            <a:r>
              <a:rPr lang="en-US" altLang="zh-CN" sz="6000">
                <a:latin typeface="Times New Roman" panose="02020603050405020304" pitchFamily="18" charset="0"/>
                <a:cs typeface="Times New Roman" panose="02020603050405020304" pitchFamily="18" charset="0"/>
              </a:rPr>
              <a:t>什么是 MVVM</a:t>
            </a:r>
            <a:endParaRPr lang="en-US" altLang="zh-CN" sz="3600">
              <a:solidFill>
                <a:srgbClr val="0070C0"/>
              </a:solidFill>
              <a:latin typeface="Times New Roman" panose="02020603050405020304" pitchFamily="18" charset="0"/>
              <a:cs typeface="Times New Roman" panose="02020603050405020304" pitchFamily="18" charset="0"/>
            </a:endParaRPr>
          </a:p>
          <a:p>
            <a:pPr eaLnBrk="1" hangingPunct="1">
              <a:lnSpc>
                <a:spcPct val="80000"/>
              </a:lnSpc>
              <a:spcBef>
                <a:spcPct val="50000"/>
              </a:spcBef>
              <a:buClr>
                <a:schemeClr val="accent1"/>
              </a:buClr>
              <a:buFont typeface="Wingdings" panose="05000000000000000000" pitchFamily="2" charset="2"/>
              <a:buNone/>
            </a:pPr>
            <a:endParaRPr lang="en-US" altLang="zh-CN" sz="3600">
              <a:solidFill>
                <a:srgbClr val="0070C0"/>
              </a:solidFill>
              <a:latin typeface="Times New Roman" panose="02020603050405020304" pitchFamily="18" charset="0"/>
              <a:cs typeface="Times New Roman" panose="02020603050405020304" pitchFamily="18" charset="0"/>
            </a:endParaRPr>
          </a:p>
          <a:p>
            <a:pPr eaLnBrk="1" hangingPunct="1">
              <a:lnSpc>
                <a:spcPct val="80000"/>
              </a:lnSpc>
              <a:spcBef>
                <a:spcPct val="50000"/>
              </a:spcBef>
              <a:buClr>
                <a:schemeClr val="accent1"/>
              </a:buClr>
              <a:buFont typeface="Wingdings" panose="05000000000000000000" pitchFamily="2" charset="2"/>
              <a:buNone/>
            </a:pPr>
            <a:endParaRPr lang="en-US" altLang="zh-CN" sz="360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571B611-AE8F-4A24-A752-256BB364CE4B}"/>
              </a:ext>
            </a:extLst>
          </p:cNvPr>
          <p:cNvSpPr>
            <a:spLocks noGrp="1" noChangeArrowheads="1"/>
          </p:cNvSpPr>
          <p:nvPr>
            <p:ph type="title" idx="4294967295"/>
          </p:nvPr>
        </p:nvSpPr>
        <p:spPr>
          <a:xfrm>
            <a:off x="0" y="228600"/>
            <a:ext cx="11149013" cy="609600"/>
          </a:xfrm>
        </p:spPr>
        <p:txBody>
          <a:bodyPr/>
          <a:lstStyle/>
          <a:p>
            <a:pPr algn="l" defTabSz="912813"/>
            <a:r>
              <a:rPr lang="zh-CN" altLang="zh-CN">
                <a:solidFill>
                  <a:schemeClr val="bg1"/>
                </a:solidFill>
              </a:rPr>
              <a:t>MVVM 概述</a:t>
            </a:r>
          </a:p>
        </p:txBody>
      </p:sp>
      <p:sp>
        <p:nvSpPr>
          <p:cNvPr id="47107" name="Text Box 4">
            <a:extLst>
              <a:ext uri="{FF2B5EF4-FFF2-40B4-BE49-F238E27FC236}">
                <a16:creationId xmlns:a16="http://schemas.microsoft.com/office/drawing/2014/main" id="{0D724D4F-C451-412F-B921-CA92737C1FCF}"/>
              </a:ext>
            </a:extLst>
          </p:cNvPr>
          <p:cNvSpPr txBox="1">
            <a:spLocks noChangeArrowheads="1"/>
          </p:cNvSpPr>
          <p:nvPr/>
        </p:nvSpPr>
        <p:spPr bwMode="auto">
          <a:xfrm>
            <a:off x="3335338" y="2647950"/>
            <a:ext cx="1514475" cy="650875"/>
          </a:xfrm>
          <a:prstGeom prst="rect">
            <a:avLst/>
          </a:prstGeom>
          <a:solidFill>
            <a:srgbClr val="FFFFCC"/>
          </a:solidFill>
          <a:ln w="9525">
            <a:solidFill>
              <a:schemeClr val="tx1"/>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3600" b="1">
                <a:solidFill>
                  <a:srgbClr val="000099"/>
                </a:solidFill>
                <a:cs typeface="Arial" panose="020B0604020202020204" pitchFamily="34" charset="0"/>
              </a:rPr>
              <a:t>模型</a:t>
            </a:r>
          </a:p>
        </p:txBody>
      </p:sp>
      <p:sp>
        <p:nvSpPr>
          <p:cNvPr id="47108" name="Text Box 6">
            <a:extLst>
              <a:ext uri="{FF2B5EF4-FFF2-40B4-BE49-F238E27FC236}">
                <a16:creationId xmlns:a16="http://schemas.microsoft.com/office/drawing/2014/main" id="{BAE2D9E9-9497-4F3F-AA7F-20E93AED0866}"/>
              </a:ext>
            </a:extLst>
          </p:cNvPr>
          <p:cNvSpPr txBox="1">
            <a:spLocks noChangeArrowheads="1"/>
          </p:cNvSpPr>
          <p:nvPr/>
        </p:nvSpPr>
        <p:spPr bwMode="auto">
          <a:xfrm>
            <a:off x="7678738" y="2640013"/>
            <a:ext cx="1235075" cy="650875"/>
          </a:xfrm>
          <a:prstGeom prst="rect">
            <a:avLst/>
          </a:prstGeom>
          <a:solidFill>
            <a:srgbClr val="FFFFCC"/>
          </a:solidFill>
          <a:ln w="9525">
            <a:solidFill>
              <a:schemeClr val="tx1"/>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3600" b="1">
                <a:solidFill>
                  <a:srgbClr val="000099"/>
                </a:solidFill>
                <a:cs typeface="Arial" panose="020B0604020202020204" pitchFamily="34" charset="0"/>
              </a:rPr>
              <a:t>视图</a:t>
            </a:r>
          </a:p>
        </p:txBody>
      </p:sp>
      <p:sp>
        <p:nvSpPr>
          <p:cNvPr id="47109" name="Text Box 9">
            <a:extLst>
              <a:ext uri="{FF2B5EF4-FFF2-40B4-BE49-F238E27FC236}">
                <a16:creationId xmlns:a16="http://schemas.microsoft.com/office/drawing/2014/main" id="{E010FE91-1713-4230-9BBF-ADC0668C6407}"/>
              </a:ext>
            </a:extLst>
          </p:cNvPr>
          <p:cNvSpPr txBox="1">
            <a:spLocks noChangeArrowheads="1"/>
          </p:cNvSpPr>
          <p:nvPr/>
        </p:nvSpPr>
        <p:spPr bwMode="auto">
          <a:xfrm>
            <a:off x="4986338" y="4468813"/>
            <a:ext cx="2570162" cy="1938337"/>
          </a:xfrm>
          <a:prstGeom prst="rect">
            <a:avLst/>
          </a:prstGeom>
          <a:solidFill>
            <a:srgbClr val="FFFFCC"/>
          </a:solidFill>
          <a:ln w="9525">
            <a:solidFill>
              <a:srgbClr val="0000FF"/>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3600" b="1">
                <a:solidFill>
                  <a:srgbClr val="000099"/>
                </a:solidFill>
                <a:cs typeface="Arial" panose="020B0604020202020204" pitchFamily="34" charset="0"/>
              </a:rPr>
              <a:t>东西</a:t>
            </a:r>
          </a:p>
          <a:p>
            <a:pPr eaLnBrk="1" hangingPunct="1"/>
            <a:r>
              <a:rPr lang="en-US" altLang="zh-CN" sz="2800">
                <a:cs typeface="Arial" panose="020B0604020202020204" pitchFamily="34" charset="0"/>
              </a:rPr>
              <a:t> </a:t>
            </a:r>
            <a:r>
              <a:rPr lang="en-US" altLang="zh-CN" sz="2800">
                <a:solidFill>
                  <a:schemeClr val="hlink"/>
                </a:solidFill>
                <a:cs typeface="Arial" panose="020B0604020202020204" pitchFamily="34" charset="0"/>
              </a:rPr>
              <a:t>控制器？</a:t>
            </a:r>
          </a:p>
          <a:p>
            <a:pPr eaLnBrk="1" hangingPunct="1"/>
            <a:r>
              <a:rPr lang="en-US" altLang="zh-CN" sz="2800">
                <a:solidFill>
                  <a:schemeClr val="hlink"/>
                </a:solidFill>
                <a:cs typeface="Arial" panose="020B0604020202020204" pitchFamily="34" charset="0"/>
              </a:rPr>
              <a:t>主持人？</a:t>
            </a:r>
          </a:p>
          <a:p>
            <a:pPr eaLnBrk="1" hangingPunct="1"/>
            <a:r>
              <a:rPr lang="en-US" altLang="zh-CN" sz="2800">
                <a:solidFill>
                  <a:schemeClr val="hlink"/>
                </a:solidFill>
                <a:cs typeface="Arial" panose="020B0604020202020204" pitchFamily="34" charset="0"/>
              </a:rPr>
              <a:t>代码后面？</a:t>
            </a:r>
          </a:p>
        </p:txBody>
      </p:sp>
      <p:sp>
        <p:nvSpPr>
          <p:cNvPr id="47110" name="Freeform 14">
            <a:extLst>
              <a:ext uri="{FF2B5EF4-FFF2-40B4-BE49-F238E27FC236}">
                <a16:creationId xmlns:a16="http://schemas.microsoft.com/office/drawing/2014/main" id="{4BD01667-5AFE-4F76-92D4-F6C19C3F40AE}"/>
              </a:ext>
            </a:extLst>
          </p:cNvPr>
          <p:cNvSpPr>
            <a:spLocks/>
          </p:cNvSpPr>
          <p:nvPr/>
        </p:nvSpPr>
        <p:spPr bwMode="auto">
          <a:xfrm>
            <a:off x="2951163" y="3319463"/>
            <a:ext cx="2420937" cy="2624137"/>
          </a:xfrm>
          <a:custGeom>
            <a:avLst/>
            <a:gdLst>
              <a:gd name="T0" fmla="*/ 2147483646 w 1525"/>
              <a:gd name="T1" fmla="*/ 0 h 1653"/>
              <a:gd name="T2" fmla="*/ 2147483646 w 1525"/>
              <a:gd name="T3" fmla="*/ 2147483646 h 1653"/>
              <a:gd name="T4" fmla="*/ 2147483646 w 1525"/>
              <a:gd name="T5" fmla="*/ 2147483646 h 1653"/>
              <a:gd name="T6" fmla="*/ 2147483646 w 1525"/>
              <a:gd name="T7" fmla="*/ 2147483646 h 1653"/>
              <a:gd name="T8" fmla="*/ 2147483646 w 1525"/>
              <a:gd name="T9" fmla="*/ 2147483646 h 1653"/>
              <a:gd name="T10" fmla="*/ 2147483646 w 1525"/>
              <a:gd name="T11" fmla="*/ 2147483646 h 1653"/>
              <a:gd name="T12" fmla="*/ 2147483646 w 1525"/>
              <a:gd name="T13" fmla="*/ 2147483646 h 1653"/>
              <a:gd name="T14" fmla="*/ 2147483646 w 1525"/>
              <a:gd name="T15" fmla="*/ 2147483646 h 1653"/>
              <a:gd name="T16" fmla="*/ 2147483646 w 1525"/>
              <a:gd name="T17" fmla="*/ 2147483646 h 1653"/>
              <a:gd name="T18" fmla="*/ 2147483646 w 1525"/>
              <a:gd name="T19" fmla="*/ 2147483646 h 1653"/>
              <a:gd name="T20" fmla="*/ 2147483646 w 1525"/>
              <a:gd name="T21" fmla="*/ 2147483646 h 1653"/>
              <a:gd name="T22" fmla="*/ 2147483646 w 1525"/>
              <a:gd name="T23" fmla="*/ 2147483646 h 1653"/>
              <a:gd name="T24" fmla="*/ 2147483646 w 1525"/>
              <a:gd name="T25" fmla="*/ 2147483646 h 1653"/>
              <a:gd name="T26" fmla="*/ 2147483646 w 1525"/>
              <a:gd name="T27" fmla="*/ 2147483646 h 1653"/>
              <a:gd name="T28" fmla="*/ 2147483646 w 1525"/>
              <a:gd name="T29" fmla="*/ 2147483646 h 1653"/>
              <a:gd name="T30" fmla="*/ 2147483646 w 1525"/>
              <a:gd name="T31" fmla="*/ 2147483646 h 1653"/>
              <a:gd name="T32" fmla="*/ 2147483646 w 1525"/>
              <a:gd name="T33" fmla="*/ 2147483646 h 1653"/>
              <a:gd name="T34" fmla="*/ 2147483646 w 1525"/>
              <a:gd name="T35" fmla="*/ 2147483646 h 1653"/>
              <a:gd name="T36" fmla="*/ 2147483646 w 1525"/>
              <a:gd name="T37" fmla="*/ 2147483646 h 16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25"/>
              <a:gd name="T58" fmla="*/ 0 h 1653"/>
              <a:gd name="T59" fmla="*/ 1525 w 1525"/>
              <a:gd name="T60" fmla="*/ 1653 h 165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25" h="1653">
                <a:moveTo>
                  <a:pt x="756" y="0"/>
                </a:moveTo>
                <a:cubicBezTo>
                  <a:pt x="753" y="73"/>
                  <a:pt x="713" y="264"/>
                  <a:pt x="804" y="318"/>
                </a:cubicBezTo>
                <a:cubicBezTo>
                  <a:pt x="821" y="328"/>
                  <a:pt x="953" y="353"/>
                  <a:pt x="960" y="354"/>
                </a:cubicBezTo>
                <a:cubicBezTo>
                  <a:pt x="1014" y="362"/>
                  <a:pt x="1068" y="366"/>
                  <a:pt x="1122" y="372"/>
                </a:cubicBezTo>
                <a:cubicBezTo>
                  <a:pt x="1244" y="364"/>
                  <a:pt x="1371" y="383"/>
                  <a:pt x="1488" y="348"/>
                </a:cubicBezTo>
                <a:cubicBezTo>
                  <a:pt x="1525" y="337"/>
                  <a:pt x="1424" y="297"/>
                  <a:pt x="1386" y="294"/>
                </a:cubicBezTo>
                <a:cubicBezTo>
                  <a:pt x="1329" y="290"/>
                  <a:pt x="1274" y="318"/>
                  <a:pt x="1218" y="330"/>
                </a:cubicBezTo>
                <a:cubicBezTo>
                  <a:pt x="1120" y="415"/>
                  <a:pt x="1098" y="408"/>
                  <a:pt x="1074" y="558"/>
                </a:cubicBezTo>
                <a:cubicBezTo>
                  <a:pt x="1043" y="748"/>
                  <a:pt x="1115" y="989"/>
                  <a:pt x="918" y="1116"/>
                </a:cubicBezTo>
                <a:cubicBezTo>
                  <a:pt x="832" y="1172"/>
                  <a:pt x="726" y="1188"/>
                  <a:pt x="630" y="1224"/>
                </a:cubicBezTo>
                <a:cubicBezTo>
                  <a:pt x="492" y="1222"/>
                  <a:pt x="350" y="1251"/>
                  <a:pt x="216" y="1218"/>
                </a:cubicBezTo>
                <a:cubicBezTo>
                  <a:pt x="170" y="1207"/>
                  <a:pt x="0" y="1049"/>
                  <a:pt x="156" y="996"/>
                </a:cubicBezTo>
                <a:cubicBezTo>
                  <a:pt x="249" y="964"/>
                  <a:pt x="352" y="980"/>
                  <a:pt x="450" y="972"/>
                </a:cubicBezTo>
                <a:cubicBezTo>
                  <a:pt x="536" y="1008"/>
                  <a:pt x="632" y="1025"/>
                  <a:pt x="708" y="1080"/>
                </a:cubicBezTo>
                <a:cubicBezTo>
                  <a:pt x="735" y="1099"/>
                  <a:pt x="731" y="1143"/>
                  <a:pt x="732" y="1176"/>
                </a:cubicBezTo>
                <a:cubicBezTo>
                  <a:pt x="735" y="1298"/>
                  <a:pt x="710" y="1359"/>
                  <a:pt x="678" y="1470"/>
                </a:cubicBezTo>
                <a:cubicBezTo>
                  <a:pt x="720" y="1518"/>
                  <a:pt x="747" y="1585"/>
                  <a:pt x="804" y="1614"/>
                </a:cubicBezTo>
                <a:cubicBezTo>
                  <a:pt x="878" y="1653"/>
                  <a:pt x="1074" y="1598"/>
                  <a:pt x="1140" y="1584"/>
                </a:cubicBezTo>
                <a:cubicBezTo>
                  <a:pt x="1193" y="1539"/>
                  <a:pt x="1202" y="1506"/>
                  <a:pt x="1272" y="150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11" name="Freeform 16">
            <a:extLst>
              <a:ext uri="{FF2B5EF4-FFF2-40B4-BE49-F238E27FC236}">
                <a16:creationId xmlns:a16="http://schemas.microsoft.com/office/drawing/2014/main" id="{3139892E-7E8B-4B8E-AF4E-4F02707C1FD8}"/>
              </a:ext>
            </a:extLst>
          </p:cNvPr>
          <p:cNvSpPr>
            <a:spLocks/>
          </p:cNvSpPr>
          <p:nvPr/>
        </p:nvSpPr>
        <p:spPr bwMode="auto">
          <a:xfrm>
            <a:off x="4846638" y="2720975"/>
            <a:ext cx="4148137" cy="2865438"/>
          </a:xfrm>
          <a:custGeom>
            <a:avLst/>
            <a:gdLst>
              <a:gd name="T0" fmla="*/ 2147483646 w 2613"/>
              <a:gd name="T1" fmla="*/ 2147483646 h 1805"/>
              <a:gd name="T2" fmla="*/ 2147483646 w 2613"/>
              <a:gd name="T3" fmla="*/ 2147483646 h 1805"/>
              <a:gd name="T4" fmla="*/ 2147483646 w 2613"/>
              <a:gd name="T5" fmla="*/ 2147483646 h 1805"/>
              <a:gd name="T6" fmla="*/ 2147483646 w 2613"/>
              <a:gd name="T7" fmla="*/ 2147483646 h 1805"/>
              <a:gd name="T8" fmla="*/ 2147483646 w 2613"/>
              <a:gd name="T9" fmla="*/ 2147483646 h 1805"/>
              <a:gd name="T10" fmla="*/ 2147483646 w 2613"/>
              <a:gd name="T11" fmla="*/ 2147483646 h 1805"/>
              <a:gd name="T12" fmla="*/ 2147483646 w 2613"/>
              <a:gd name="T13" fmla="*/ 2147483646 h 1805"/>
              <a:gd name="T14" fmla="*/ 2147483646 w 2613"/>
              <a:gd name="T15" fmla="*/ 2147483646 h 1805"/>
              <a:gd name="T16" fmla="*/ 2147483646 w 2613"/>
              <a:gd name="T17" fmla="*/ 2147483646 h 1805"/>
              <a:gd name="T18" fmla="*/ 2147483646 w 2613"/>
              <a:gd name="T19" fmla="*/ 2147483646 h 1805"/>
              <a:gd name="T20" fmla="*/ 2147483646 w 2613"/>
              <a:gd name="T21" fmla="*/ 2147483646 h 1805"/>
              <a:gd name="T22" fmla="*/ 2147483646 w 2613"/>
              <a:gd name="T23" fmla="*/ 2147483646 h 1805"/>
              <a:gd name="T24" fmla="*/ 2147483646 w 2613"/>
              <a:gd name="T25" fmla="*/ 2147483646 h 1805"/>
              <a:gd name="T26" fmla="*/ 0 w 2613"/>
              <a:gd name="T27" fmla="*/ 2147483646 h 18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613"/>
              <a:gd name="T43" fmla="*/ 0 h 1805"/>
              <a:gd name="T44" fmla="*/ 2613 w 2613"/>
              <a:gd name="T45" fmla="*/ 1805 h 180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613" h="1805">
                <a:moveTo>
                  <a:pt x="1716" y="1805"/>
                </a:moveTo>
                <a:cubicBezTo>
                  <a:pt x="1885" y="1798"/>
                  <a:pt x="2051" y="1780"/>
                  <a:pt x="2220" y="1775"/>
                </a:cubicBezTo>
                <a:cubicBezTo>
                  <a:pt x="2492" y="1684"/>
                  <a:pt x="2511" y="1476"/>
                  <a:pt x="2586" y="1229"/>
                </a:cubicBezTo>
                <a:cubicBezTo>
                  <a:pt x="2590" y="1169"/>
                  <a:pt x="2613" y="1107"/>
                  <a:pt x="2598" y="1049"/>
                </a:cubicBezTo>
                <a:cubicBezTo>
                  <a:pt x="2515" y="718"/>
                  <a:pt x="2116" y="800"/>
                  <a:pt x="1860" y="791"/>
                </a:cubicBezTo>
                <a:cubicBezTo>
                  <a:pt x="1678" y="761"/>
                  <a:pt x="1496" y="731"/>
                  <a:pt x="1314" y="701"/>
                </a:cubicBezTo>
                <a:cubicBezTo>
                  <a:pt x="1276" y="695"/>
                  <a:pt x="1200" y="683"/>
                  <a:pt x="1200" y="683"/>
                </a:cubicBezTo>
                <a:cubicBezTo>
                  <a:pt x="921" y="543"/>
                  <a:pt x="1095" y="278"/>
                  <a:pt x="966" y="89"/>
                </a:cubicBezTo>
                <a:cubicBezTo>
                  <a:pt x="943" y="56"/>
                  <a:pt x="834" y="15"/>
                  <a:pt x="810" y="5"/>
                </a:cubicBezTo>
                <a:cubicBezTo>
                  <a:pt x="696" y="13"/>
                  <a:pt x="579" y="0"/>
                  <a:pt x="468" y="29"/>
                </a:cubicBezTo>
                <a:cubicBezTo>
                  <a:pt x="432" y="38"/>
                  <a:pt x="421" y="86"/>
                  <a:pt x="396" y="113"/>
                </a:cubicBezTo>
                <a:cubicBezTo>
                  <a:pt x="387" y="124"/>
                  <a:pt x="380" y="139"/>
                  <a:pt x="366" y="143"/>
                </a:cubicBezTo>
                <a:cubicBezTo>
                  <a:pt x="312" y="159"/>
                  <a:pt x="254" y="163"/>
                  <a:pt x="198" y="173"/>
                </a:cubicBezTo>
                <a:cubicBezTo>
                  <a:pt x="16" y="160"/>
                  <a:pt x="82" y="161"/>
                  <a:pt x="0" y="16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12" name="Freeform 17">
            <a:extLst>
              <a:ext uri="{FF2B5EF4-FFF2-40B4-BE49-F238E27FC236}">
                <a16:creationId xmlns:a16="http://schemas.microsoft.com/office/drawing/2014/main" id="{87F935FD-22D7-4A4A-88DF-77D1C4F7790B}"/>
              </a:ext>
            </a:extLst>
          </p:cNvPr>
          <p:cNvSpPr>
            <a:spLocks/>
          </p:cNvSpPr>
          <p:nvPr/>
        </p:nvSpPr>
        <p:spPr bwMode="auto">
          <a:xfrm>
            <a:off x="6551613" y="3290888"/>
            <a:ext cx="1509712" cy="1343025"/>
          </a:xfrm>
          <a:custGeom>
            <a:avLst/>
            <a:gdLst>
              <a:gd name="T0" fmla="*/ 2147483646 w 951"/>
              <a:gd name="T1" fmla="*/ 0 h 846"/>
              <a:gd name="T2" fmla="*/ 2147483646 w 951"/>
              <a:gd name="T3" fmla="*/ 2147483646 h 846"/>
              <a:gd name="T4" fmla="*/ 2147483646 w 951"/>
              <a:gd name="T5" fmla="*/ 2147483646 h 846"/>
              <a:gd name="T6" fmla="*/ 2147483646 w 951"/>
              <a:gd name="T7" fmla="*/ 2147483646 h 846"/>
              <a:gd name="T8" fmla="*/ 2147483646 w 951"/>
              <a:gd name="T9" fmla="*/ 2147483646 h 846"/>
              <a:gd name="T10" fmla="*/ 2147483646 w 951"/>
              <a:gd name="T11" fmla="*/ 2147483646 h 846"/>
              <a:gd name="T12" fmla="*/ 0 w 951"/>
              <a:gd name="T13" fmla="*/ 2147483646 h 846"/>
              <a:gd name="T14" fmla="*/ 2147483646 w 951"/>
              <a:gd name="T15" fmla="*/ 2147483646 h 846"/>
              <a:gd name="T16" fmla="*/ 2147483646 w 951"/>
              <a:gd name="T17" fmla="*/ 2147483646 h 8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51"/>
              <a:gd name="T28" fmla="*/ 0 h 846"/>
              <a:gd name="T29" fmla="*/ 951 w 951"/>
              <a:gd name="T30" fmla="*/ 846 h 84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51" h="846">
                <a:moveTo>
                  <a:pt x="888" y="0"/>
                </a:moveTo>
                <a:cubicBezTo>
                  <a:pt x="902" y="66"/>
                  <a:pt x="914" y="132"/>
                  <a:pt x="930" y="198"/>
                </a:cubicBezTo>
                <a:cubicBezTo>
                  <a:pt x="934" y="215"/>
                  <a:pt x="951" y="229"/>
                  <a:pt x="948" y="246"/>
                </a:cubicBezTo>
                <a:cubicBezTo>
                  <a:pt x="921" y="384"/>
                  <a:pt x="855" y="385"/>
                  <a:pt x="726" y="444"/>
                </a:cubicBezTo>
                <a:cubicBezTo>
                  <a:pt x="653" y="477"/>
                  <a:pt x="582" y="516"/>
                  <a:pt x="504" y="534"/>
                </a:cubicBezTo>
                <a:cubicBezTo>
                  <a:pt x="366" y="567"/>
                  <a:pt x="222" y="564"/>
                  <a:pt x="84" y="594"/>
                </a:cubicBezTo>
                <a:cubicBezTo>
                  <a:pt x="50" y="622"/>
                  <a:pt x="39" y="641"/>
                  <a:pt x="0" y="660"/>
                </a:cubicBezTo>
                <a:cubicBezTo>
                  <a:pt x="4" y="694"/>
                  <a:pt x="7" y="728"/>
                  <a:pt x="12" y="762"/>
                </a:cubicBezTo>
                <a:cubicBezTo>
                  <a:pt x="16" y="788"/>
                  <a:pt x="30" y="819"/>
                  <a:pt x="30" y="84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13" name="Freeform 18">
            <a:extLst>
              <a:ext uri="{FF2B5EF4-FFF2-40B4-BE49-F238E27FC236}">
                <a16:creationId xmlns:a16="http://schemas.microsoft.com/office/drawing/2014/main" id="{9D434F5B-1E55-44D3-966E-AADD37A5B362}"/>
              </a:ext>
            </a:extLst>
          </p:cNvPr>
          <p:cNvSpPr>
            <a:spLocks/>
          </p:cNvSpPr>
          <p:nvPr/>
        </p:nvSpPr>
        <p:spPr bwMode="auto">
          <a:xfrm>
            <a:off x="5568950" y="2093913"/>
            <a:ext cx="3878263" cy="2363787"/>
          </a:xfrm>
          <a:custGeom>
            <a:avLst/>
            <a:gdLst>
              <a:gd name="T0" fmla="*/ 2147483646 w 2443"/>
              <a:gd name="T1" fmla="*/ 2147483646 h 1489"/>
              <a:gd name="T2" fmla="*/ 2147483646 w 2443"/>
              <a:gd name="T3" fmla="*/ 2147483646 h 1489"/>
              <a:gd name="T4" fmla="*/ 2147483646 w 2443"/>
              <a:gd name="T5" fmla="*/ 2147483646 h 1489"/>
              <a:gd name="T6" fmla="*/ 2147483646 w 2443"/>
              <a:gd name="T7" fmla="*/ 2147483646 h 1489"/>
              <a:gd name="T8" fmla="*/ 2147483646 w 2443"/>
              <a:gd name="T9" fmla="*/ 2147483646 h 1489"/>
              <a:gd name="T10" fmla="*/ 2147483646 w 2443"/>
              <a:gd name="T11" fmla="*/ 2147483646 h 1489"/>
              <a:gd name="T12" fmla="*/ 2147483646 w 2443"/>
              <a:gd name="T13" fmla="*/ 2147483646 h 1489"/>
              <a:gd name="T14" fmla="*/ 2147483646 w 2443"/>
              <a:gd name="T15" fmla="*/ 2147483646 h 1489"/>
              <a:gd name="T16" fmla="*/ 2147483646 w 2443"/>
              <a:gd name="T17" fmla="*/ 2147483646 h 1489"/>
              <a:gd name="T18" fmla="*/ 2147483646 w 2443"/>
              <a:gd name="T19" fmla="*/ 2147483646 h 1489"/>
              <a:gd name="T20" fmla="*/ 2147483646 w 2443"/>
              <a:gd name="T21" fmla="*/ 2147483646 h 1489"/>
              <a:gd name="T22" fmla="*/ 2147483646 w 2443"/>
              <a:gd name="T23" fmla="*/ 2147483646 h 1489"/>
              <a:gd name="T24" fmla="*/ 2147483646 w 2443"/>
              <a:gd name="T25" fmla="*/ 2147483646 h 1489"/>
              <a:gd name="T26" fmla="*/ 2147483646 w 2443"/>
              <a:gd name="T27" fmla="*/ 2147483646 h 1489"/>
              <a:gd name="T28" fmla="*/ 2147483646 w 2443"/>
              <a:gd name="T29" fmla="*/ 2147483646 h 14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43"/>
              <a:gd name="T46" fmla="*/ 0 h 1489"/>
              <a:gd name="T47" fmla="*/ 2443 w 2443"/>
              <a:gd name="T48" fmla="*/ 1489 h 14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43" h="1489">
                <a:moveTo>
                  <a:pt x="2119" y="493"/>
                </a:moveTo>
                <a:cubicBezTo>
                  <a:pt x="2212" y="477"/>
                  <a:pt x="2296" y="478"/>
                  <a:pt x="2377" y="433"/>
                </a:cubicBezTo>
                <a:cubicBezTo>
                  <a:pt x="2433" y="367"/>
                  <a:pt x="2437" y="321"/>
                  <a:pt x="2443" y="235"/>
                </a:cubicBezTo>
                <a:cubicBezTo>
                  <a:pt x="2379" y="0"/>
                  <a:pt x="2004" y="14"/>
                  <a:pt x="1807" y="7"/>
                </a:cubicBezTo>
                <a:cubicBezTo>
                  <a:pt x="1595" y="15"/>
                  <a:pt x="1382" y="14"/>
                  <a:pt x="1171" y="31"/>
                </a:cubicBezTo>
                <a:cubicBezTo>
                  <a:pt x="1076" y="39"/>
                  <a:pt x="1048" y="94"/>
                  <a:pt x="967" y="133"/>
                </a:cubicBezTo>
                <a:cubicBezTo>
                  <a:pt x="659" y="280"/>
                  <a:pt x="285" y="389"/>
                  <a:pt x="145" y="739"/>
                </a:cubicBezTo>
                <a:cubicBezTo>
                  <a:pt x="183" y="853"/>
                  <a:pt x="180" y="915"/>
                  <a:pt x="295" y="931"/>
                </a:cubicBezTo>
                <a:cubicBezTo>
                  <a:pt x="430" y="904"/>
                  <a:pt x="472" y="924"/>
                  <a:pt x="379" y="841"/>
                </a:cubicBezTo>
                <a:cubicBezTo>
                  <a:pt x="325" y="843"/>
                  <a:pt x="270" y="839"/>
                  <a:pt x="217" y="847"/>
                </a:cubicBezTo>
                <a:cubicBezTo>
                  <a:pt x="127" y="860"/>
                  <a:pt x="88" y="968"/>
                  <a:pt x="61" y="1039"/>
                </a:cubicBezTo>
                <a:cubicBezTo>
                  <a:pt x="57" y="1097"/>
                  <a:pt x="56" y="1157"/>
                  <a:pt x="37" y="1213"/>
                </a:cubicBezTo>
                <a:cubicBezTo>
                  <a:pt x="37" y="1215"/>
                  <a:pt x="52" y="1341"/>
                  <a:pt x="37" y="1381"/>
                </a:cubicBezTo>
                <a:cubicBezTo>
                  <a:pt x="29" y="1402"/>
                  <a:pt x="7" y="1441"/>
                  <a:pt x="7" y="1441"/>
                </a:cubicBezTo>
                <a:cubicBezTo>
                  <a:pt x="0" y="1481"/>
                  <a:pt x="1" y="1465"/>
                  <a:pt x="1" y="1489"/>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14" name="Text Box 19">
            <a:extLst>
              <a:ext uri="{FF2B5EF4-FFF2-40B4-BE49-F238E27FC236}">
                <a16:creationId xmlns:a16="http://schemas.microsoft.com/office/drawing/2014/main" id="{D7B9CA94-CC1A-4FA2-8B58-0A27A15798CF}"/>
              </a:ext>
            </a:extLst>
          </p:cNvPr>
          <p:cNvSpPr txBox="1">
            <a:spLocks noChangeArrowheads="1"/>
          </p:cNvSpPr>
          <p:nvPr/>
        </p:nvSpPr>
        <p:spPr bwMode="auto">
          <a:xfrm>
            <a:off x="1827213" y="1143000"/>
            <a:ext cx="5222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zh-CN" sz="2000">
                <a:cs typeface="Arial" panose="020B0604020202020204" pitchFamily="34" charset="0"/>
              </a:rPr>
              <a:t>模型不知道任何关于 UI 的信息</a:t>
            </a:r>
          </a:p>
          <a:p>
            <a:pPr eaLnBrk="1" hangingPunct="1">
              <a:buFontTx/>
              <a:buChar char="•"/>
            </a:pPr>
            <a:r>
              <a:rPr lang="en-US" altLang="zh-CN" sz="2000">
                <a:cs typeface="Arial" panose="020B0604020202020204" pitchFamily="34" charset="0"/>
              </a:rPr>
              <a:t>视图是 UI 元素 (如窗口)</a:t>
            </a:r>
          </a:p>
          <a:p>
            <a:pPr eaLnBrk="1" hangingPunct="1">
              <a:buFontTx/>
              <a:buChar char="•"/>
            </a:pPr>
            <a:r>
              <a:rPr lang="en-US" altLang="zh-CN" sz="2000">
                <a:cs typeface="Arial" panose="020B0604020202020204" pitchFamily="34" charset="0"/>
              </a:rPr>
              <a:t>"某种东西" 填补了缺口</a:t>
            </a:r>
          </a:p>
        </p:txBody>
      </p:sp>
    </p:spTree>
  </p:cSld>
  <p:clrMapOvr>
    <a:masterClrMapping/>
  </p:clrMapOvr>
  <p:transition spd="slow"/>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TENA11_BreakoutSession_Template_16x9_Final</Template>
  <TotalTime>2506</TotalTime>
  <Words>1457</Words>
  <Application>Microsoft Office PowerPoint</Application>
  <PresentationFormat>自定义</PresentationFormat>
  <Paragraphs>330</Paragraphs>
  <Slides>42</Slides>
  <Notes>23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42</vt:i4>
      </vt:variant>
    </vt:vector>
  </HeadingPairs>
  <TitlesOfParts>
    <vt:vector size="53" baseType="lpstr">
      <vt:lpstr>Arial</vt:lpstr>
      <vt:lpstr>Calibri</vt:lpstr>
      <vt:lpstr>Segoe UI</vt:lpstr>
      <vt:lpstr>宋体</vt:lpstr>
      <vt:lpstr>ＭＳ Ｐゴシック</vt:lpstr>
      <vt:lpstr>Wingdings</vt:lpstr>
      <vt:lpstr>Times New Roman</vt:lpstr>
      <vt:lpstr>Courier New</vt:lpstr>
      <vt:lpstr>Verdana</vt:lpstr>
      <vt:lpstr>Times</vt:lpstr>
      <vt:lpstr>自定义设计方案</vt:lpstr>
      <vt:lpstr>Software Architecture</vt:lpstr>
      <vt:lpstr>MVC, MVP and MVVM: A Comparison  of Architectural Patterns</vt:lpstr>
      <vt:lpstr>Overview</vt:lpstr>
      <vt:lpstr>Overview of MVVM</vt:lpstr>
      <vt:lpstr>Overview of MVVM</vt:lpstr>
      <vt:lpstr>Overview of MVVM</vt:lpstr>
      <vt:lpstr>Overview of MVVM</vt:lpstr>
      <vt:lpstr>Overview of MVVM</vt:lpstr>
      <vt:lpstr>Overview of MVVM</vt:lpstr>
      <vt:lpstr>What is Model/View/(C or VM or P)</vt:lpstr>
      <vt:lpstr>Why  Model-View-(C or VM or P)</vt:lpstr>
      <vt:lpstr>Model-View-Controller (MVC)</vt:lpstr>
      <vt:lpstr>MVC Observer Pattern</vt:lpstr>
      <vt:lpstr>1979: Model View Controller</vt:lpstr>
      <vt:lpstr>Client/Server (DNA) vs MVC</vt:lpstr>
      <vt:lpstr>Model-View-Presenter (MVP)</vt:lpstr>
      <vt:lpstr>MVC vs MVP (Passive)</vt:lpstr>
      <vt:lpstr>Passive View</vt:lpstr>
      <vt:lpstr>MVP – Supervising Controller Pattern</vt:lpstr>
      <vt:lpstr>2004: Model View Presenter (supervising controller)</vt:lpstr>
      <vt:lpstr>Presentation Model</vt:lpstr>
      <vt:lpstr>Compared to…</vt:lpstr>
      <vt:lpstr>SharePoint 2010 Developer Guidance</vt:lpstr>
      <vt:lpstr>Model-View-ViewModel (MVVM)</vt:lpstr>
      <vt:lpstr>MVP (Passive) vs MVVM</vt:lpstr>
      <vt:lpstr>The MVVM Pattern</vt:lpstr>
      <vt:lpstr>How Do We Achieve that? </vt:lpstr>
      <vt:lpstr>A More Complete Diagram</vt:lpstr>
      <vt:lpstr>MVVM – The View</vt:lpstr>
      <vt:lpstr>MVVM – The Model</vt:lpstr>
      <vt:lpstr>MVVM – The View Model</vt:lpstr>
      <vt:lpstr>Mini Patterns</vt:lpstr>
      <vt:lpstr>NotifyPropertyChanged</vt:lpstr>
      <vt:lpstr>Command Pattern</vt:lpstr>
      <vt:lpstr>Event Aggregator Pattern</vt:lpstr>
      <vt:lpstr>Attached Behaviors</vt:lpstr>
      <vt:lpstr>MVVM Guidelines</vt:lpstr>
      <vt:lpstr>Third Party Support</vt:lpstr>
      <vt:lpstr>MVVM – The Benefits</vt:lpstr>
      <vt:lpstr>MVVM vs MVC vs MVP - Controllers</vt:lpstr>
      <vt:lpstr>MVVM vs MVC vs MVP - Presenters</vt:lpstr>
      <vt:lpstr>MVVM vs MVC vs MVP - ViewModels</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DPR305: MVC, MVP and MVVM: A Comparison of Architectural Patterns</dc:title>
  <dc:subject>Microsoft TechEd North America 2011</dc:subject>
  <dc:creator>Joe Homnick</dc:creator>
  <dc:description>Template: Jordan Cayabyab
Formatting: Sylvia Tedjo, Silver Fox Productions, Inc.
Event Date: May 16-19, 2011
Event Location: Atlanta
Audience Type: Developers, IT Pros</dc:description>
  <cp:lastModifiedBy>acer</cp:lastModifiedBy>
  <cp:revision>80</cp:revision>
  <cp:lastPrinted>2010-05-11T05:02:34Z</cp:lastPrinted>
  <dcterms:created xsi:type="dcterms:W3CDTF">2011-04-05T14:14:28Z</dcterms:created>
  <dcterms:modified xsi:type="dcterms:W3CDTF">2018-10-09T00:03:21Z</dcterms:modified>
</cp:coreProperties>
</file>