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343" r:id="rId2"/>
    <p:sldId id="344" r:id="rId3"/>
    <p:sldId id="257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</p:sldIdLst>
  <p:sldSz cx="6153150" cy="3460750"/>
  <p:notesSz cx="4610100" cy="34607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952" y="44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487" y="1075076"/>
            <a:ext cx="5230178" cy="7418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2973" y="1961092"/>
            <a:ext cx="4307205" cy="8844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2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5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8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1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4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6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09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82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A5AF7-897E-4A90-86DF-D62AAA7C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A97FC43-E125-4ED2-B2B1-A5DF37EDCB63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3F524-4A8A-458F-A5FC-450DD63B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CAEB8-0EF3-45CF-93D5-BA775B8B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F4407D9-899D-4EDC-A5C1-10F47876B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68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DFF9C-8AE2-4E4B-957E-F5DBC6C0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E062557-29DB-440C-B116-77E363E70F81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08C89-695D-46BB-9381-055F6D0B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CDBFD-0041-4CAD-98D3-CA4F0B98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850FFE3-B0F9-46C1-8B8A-5942379482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461034" y="138592"/>
            <a:ext cx="1384459" cy="295285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7658" y="138592"/>
            <a:ext cx="4050824" cy="29528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13008-D52E-4FC2-BB14-4E512444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217AFD2-F1ED-45FA-9E41-A0AD151695CC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50507-D226-470C-A56F-29EB2BF2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1EE75-7981-4F30-A5AC-B00EEFD1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1A89408-A4A8-43C1-9AD3-875C5B08B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96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948BEE9B-CE04-4EB8-8F6E-09C7270006A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2738" y="3255963"/>
            <a:ext cx="2708275" cy="92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4563" tIns="17282" rIns="34563" bIns="17282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8">
                <a:solidFill>
                  <a:prstClr val="black"/>
                </a:solidFill>
                <a:latin typeface="Calibri"/>
                <a:ea typeface="宋体"/>
                <a:cs typeface="Arial" pitchFamily="34" charset="0"/>
              </a:rPr>
              <a:t>Copyright © 2012, Elsevier Inc. All rights reserved.</a:t>
            </a:r>
            <a:endParaRPr lang="en-US" altLang="zh-CN" sz="378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libri"/>
              <a:ea typeface="宋体"/>
              <a:cs typeface="Arial" pitchFamily="34" charset="0"/>
            </a:endParaRP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458B9D98-33B3-4A89-A38E-37DDF4F45B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56263" y="3286125"/>
            <a:ext cx="496887" cy="93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34563" tIns="17282" rIns="34563" bIns="1728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78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4 - </a:t>
            </a:r>
            <a:fld id="{4035DBE7-9D15-415B-9BE5-E20437010EED}" type="slidenum">
              <a:rPr lang="en-US" altLang="zh-CN" sz="378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altLang="zh-CN" sz="378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5147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1059"/>
            </a:lvl1pPr>
            <a:lvl2pPr>
              <a:defRPr sz="1059"/>
            </a:lvl2pPr>
            <a:lvl3pPr>
              <a:defRPr sz="1059"/>
            </a:lvl3pPr>
            <a:lvl4pPr>
              <a:defRPr sz="1059"/>
            </a:lvl4pPr>
            <a:lvl5pPr>
              <a:defRPr sz="105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Date Placeholder 1028">
            <a:extLst>
              <a:ext uri="{FF2B5EF4-FFF2-40B4-BE49-F238E27FC236}">
                <a16:creationId xmlns:a16="http://schemas.microsoft.com/office/drawing/2014/main" id="{94A25591-1BB7-4DD6-9633-B7D82713D4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E7E0ED06-F662-4367-A536-E9A067990A0E}" type="datetime1">
              <a:rPr lang="zh-CN" altLang="en-US"/>
              <a:pPr>
                <a:defRPr/>
              </a:pPr>
              <a:t>2018/10/9</a:t>
            </a:fld>
            <a:endParaRPr lang="zh-CN" altLang="zh-CN"/>
          </a:p>
        </p:txBody>
      </p:sp>
      <p:sp>
        <p:nvSpPr>
          <p:cNvPr id="5" name="Footer Placeholder 1029">
            <a:extLst>
              <a:ext uri="{FF2B5EF4-FFF2-40B4-BE49-F238E27FC236}">
                <a16:creationId xmlns:a16="http://schemas.microsoft.com/office/drawing/2014/main" id="{26D56C86-BC12-4D79-A8B5-13BD5F4053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704">
            <a:extLst>
              <a:ext uri="{FF2B5EF4-FFF2-40B4-BE49-F238E27FC236}">
                <a16:creationId xmlns:a16="http://schemas.microsoft.com/office/drawing/2014/main" id="{624B2A98-7F03-4FC7-A547-C6B1F0863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E43C745-4803-4A70-8CD6-6033AF80DE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Slide Number Placeholder 492">
            <a:extLst>
              <a:ext uri="{FF2B5EF4-FFF2-40B4-BE49-F238E27FC236}">
                <a16:creationId xmlns:a16="http://schemas.microsoft.com/office/drawing/2014/main" id="{CAE3FE9F-AFD3-433B-9ECA-90B7598E912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5E2EC5-792B-4487-9FFC-9A5858DD28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440059"/>
      </p:ext>
    </p:extLst>
  </p:cSld>
  <p:clrMapOvr>
    <a:masterClrMapping/>
  </p:clrMapOvr>
  <p:transition spd="slow" advClick="0" advTm="7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8" y="323291"/>
            <a:ext cx="5537835" cy="285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3025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658" y="323291"/>
            <a:ext cx="5537835" cy="2851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7658" y="950071"/>
            <a:ext cx="5537835" cy="206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8" y="618449"/>
            <a:ext cx="5537835" cy="205081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756">
                <a:solidFill>
                  <a:schemeClr val="accent1"/>
                </a:solidFill>
              </a:defRPr>
            </a:lvl1pPr>
            <a:lvl2pPr marL="172806" indent="0">
              <a:buFontTx/>
              <a:buNone/>
              <a:defRPr/>
            </a:lvl2pPr>
            <a:lvl3pPr marL="345613" indent="0">
              <a:buFontTx/>
              <a:buNone/>
              <a:defRPr/>
            </a:lvl3pPr>
            <a:lvl4pPr marL="518420" indent="0">
              <a:buFontTx/>
              <a:buNone/>
              <a:defRPr/>
            </a:lvl4pPr>
            <a:lvl5pPr marL="691227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463070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ac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Java_clr.bmp">
            <a:extLst>
              <a:ext uri="{FF2B5EF4-FFF2-40B4-BE49-F238E27FC236}">
                <a16:creationId xmlns:a16="http://schemas.microsoft.com/office/drawing/2014/main" id="{D23C0FC6-23A8-47F1-8376-90C7DCFB6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819150"/>
            <a:ext cx="390525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98501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7658" y="323291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8" y="618449"/>
            <a:ext cx="5537835" cy="205081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756">
                <a:solidFill>
                  <a:schemeClr val="accent1"/>
                </a:solidFill>
              </a:defRPr>
            </a:lvl1pPr>
            <a:lvl2pPr marL="172806" indent="0">
              <a:buFontTx/>
              <a:buNone/>
              <a:defRPr/>
            </a:lvl2pPr>
            <a:lvl3pPr marL="345613" indent="0">
              <a:buFontTx/>
              <a:buNone/>
              <a:defRPr/>
            </a:lvl3pPr>
            <a:lvl4pPr marL="518420" indent="0">
              <a:buFontTx/>
              <a:buNone/>
              <a:defRPr/>
            </a:lvl4pPr>
            <a:lvl5pPr marL="691227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5323242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B7BEA7D6-930D-4662-92B5-718F931909F8}"/>
              </a:ext>
            </a:extLst>
          </p:cNvPr>
          <p:cNvSpPr/>
          <p:nvPr userDrawn="1"/>
        </p:nvSpPr>
        <p:spPr>
          <a:xfrm>
            <a:off x="0" y="-17463"/>
            <a:ext cx="6153150" cy="3478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563" tIns="17282" rIns="34563" bIns="1728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C717DFA-F260-4FB1-AB4C-35C320D9AEC4}"/>
              </a:ext>
            </a:extLst>
          </p:cNvPr>
          <p:cNvSpPr/>
          <p:nvPr userDrawn="1"/>
        </p:nvSpPr>
        <p:spPr>
          <a:xfrm>
            <a:off x="0" y="-17463"/>
            <a:ext cx="6153150" cy="279876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563" tIns="17282" rIns="34563" bIns="1728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srgbClr val="FFFFFF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07263888-1146-4797-A8B4-C6D039EE53D2}"/>
              </a:ext>
            </a:extLst>
          </p:cNvPr>
          <p:cNvSpPr/>
          <p:nvPr userDrawn="1"/>
        </p:nvSpPr>
        <p:spPr>
          <a:xfrm>
            <a:off x="3998913" y="-17463"/>
            <a:ext cx="2154237" cy="2798763"/>
          </a:xfrm>
          <a:prstGeom prst="rect">
            <a:avLst/>
          </a:prstGeom>
          <a:gradFill flip="none" rotWithShape="1">
            <a:gsLst>
              <a:gs pos="20000">
                <a:srgbClr val="355469"/>
              </a:gs>
              <a:gs pos="9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635000" dir="108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563" tIns="17282" rIns="34563" bIns="1728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srgbClr val="FFFFFF"/>
              </a:solidFill>
            </a:endParaRPr>
          </a:p>
        </p:txBody>
      </p:sp>
      <p:pic>
        <p:nvPicPr>
          <p:cNvPr id="9" name="Picture 25" descr="O_signature_wht_rgb.png">
            <a:extLst>
              <a:ext uri="{FF2B5EF4-FFF2-40B4-BE49-F238E27FC236}">
                <a16:creationId xmlns:a16="http://schemas.microsoft.com/office/drawing/2014/main" id="{5F83D81C-A69F-40F4-BFE0-21F1466615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223838"/>
            <a:ext cx="900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99548" y="-17088"/>
            <a:ext cx="2153603" cy="2797440"/>
          </a:xfr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rtlCol="0" anchor="ctr" anchorCtr="1">
            <a:noAutofit/>
          </a:bodyPr>
          <a:lstStyle>
            <a:lvl1pPr>
              <a:buFontTx/>
              <a:buNone/>
              <a:defRPr lang="en-US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3812" y="1381739"/>
            <a:ext cx="3120303" cy="511583"/>
          </a:xfrm>
        </p:spPr>
        <p:txBody>
          <a:bodyPr/>
          <a:lstStyle>
            <a:lvl1pPr>
              <a:defRPr sz="105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3385" y="1960842"/>
            <a:ext cx="3120303" cy="705219"/>
          </a:xfrm>
        </p:spPr>
        <p:txBody>
          <a:bodyPr/>
          <a:lstStyle>
            <a:lvl1pPr marL="0" marR="0" indent="0" algn="l" defTabSz="864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981517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A4C7EDF7-4E5B-4F6F-A87E-56E5727CEB62}"/>
              </a:ext>
            </a:extLst>
          </p:cNvPr>
          <p:cNvSpPr/>
          <p:nvPr userDrawn="1"/>
        </p:nvSpPr>
        <p:spPr>
          <a:xfrm>
            <a:off x="5718175" y="0"/>
            <a:ext cx="434975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563" tIns="17282" rIns="34563" bIns="1728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srgbClr val="FFFFFF"/>
              </a:solidFill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747F92A-BDA2-4B51-80A5-20FE6C341815}"/>
              </a:ext>
            </a:extLst>
          </p:cNvPr>
          <p:cNvSpPr/>
          <p:nvPr userDrawn="1"/>
        </p:nvSpPr>
        <p:spPr>
          <a:xfrm>
            <a:off x="3998913" y="-1588"/>
            <a:ext cx="215900" cy="3116263"/>
          </a:xfrm>
          <a:prstGeom prst="rect">
            <a:avLst/>
          </a:prstGeom>
          <a:gradFill flip="none" rotWithShape="1">
            <a:gsLst>
              <a:gs pos="10000">
                <a:srgbClr val="FFFFFF"/>
              </a:gs>
              <a:gs pos="80000">
                <a:srgbClr val="B3B3B3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563" tIns="17282" rIns="34563" bIns="1728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srgbClr val="FFFFFF"/>
              </a:solidFill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458AEB20-9C80-400F-BD56-F3895A2B173F}"/>
              </a:ext>
            </a:extLst>
          </p:cNvPr>
          <p:cNvSpPr/>
          <p:nvPr userDrawn="1"/>
        </p:nvSpPr>
        <p:spPr>
          <a:xfrm>
            <a:off x="4214813" y="-1588"/>
            <a:ext cx="1503362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563" tIns="17282" rIns="34563" bIns="1728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srgbClr val="FFFFFF"/>
              </a:solidFill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61D06FC0-7242-4311-B2B7-313639ED61B7}"/>
              </a:ext>
            </a:extLst>
          </p:cNvPr>
          <p:cNvSpPr/>
          <p:nvPr userDrawn="1"/>
        </p:nvSpPr>
        <p:spPr>
          <a:xfrm>
            <a:off x="4214813" y="-1588"/>
            <a:ext cx="1503362" cy="3116263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105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563" tIns="17282" rIns="34563" bIns="1728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srgbClr val="FFFFFF"/>
              </a:solidFill>
            </a:endParaRP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5D7EB34-85AE-4969-816F-C2292E750C67}"/>
              </a:ext>
            </a:extLst>
          </p:cNvPr>
          <p:cNvSpPr/>
          <p:nvPr userDrawn="1"/>
        </p:nvSpPr>
        <p:spPr>
          <a:xfrm>
            <a:off x="3463925" y="3116263"/>
            <a:ext cx="2689225" cy="344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563" tIns="17282" rIns="34563" bIns="1728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srgbClr val="FFFFFF"/>
              </a:solidFill>
            </a:endParaRPr>
          </a:p>
        </p:txBody>
      </p:sp>
      <p:grpSp>
        <p:nvGrpSpPr>
          <p:cNvPr id="9" name="Group 27">
            <a:extLst>
              <a:ext uri="{FF2B5EF4-FFF2-40B4-BE49-F238E27FC236}">
                <a16:creationId xmlns:a16="http://schemas.microsoft.com/office/drawing/2014/main" id="{E0C85C30-7EFC-4B51-9379-B5189A828AC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52950" y="3125788"/>
            <a:ext cx="1371600" cy="307975"/>
            <a:chOff x="6446993" y="4546600"/>
            <a:chExt cx="2374390" cy="532552"/>
          </a:xfrm>
        </p:grpSpPr>
        <p:pic>
          <p:nvPicPr>
            <p:cNvPr id="12" name="Picture 27" descr="O_signature_clr_rgb">
              <a:extLst>
                <a:ext uri="{FF2B5EF4-FFF2-40B4-BE49-F238E27FC236}">
                  <a16:creationId xmlns:a16="http://schemas.microsoft.com/office/drawing/2014/main" id="{F07ED126-C0CD-441E-B63F-13F541A4138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70" y="4749944"/>
              <a:ext cx="1072613" cy="329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9" descr="Java_clr_hori.bmp">
              <a:extLst>
                <a:ext uri="{FF2B5EF4-FFF2-40B4-BE49-F238E27FC236}">
                  <a16:creationId xmlns:a16="http://schemas.microsoft.com/office/drawing/2014/main" id="{FB31451A-34E6-4938-ADD6-F7EE293156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159" b="15044"/>
            <a:stretch>
              <a:fillRect/>
            </a:stretch>
          </p:blipFill>
          <p:spPr bwMode="auto">
            <a:xfrm>
              <a:off x="6446993" y="4546600"/>
              <a:ext cx="1104733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6593" y="789845"/>
            <a:ext cx="3385300" cy="740610"/>
          </a:xfrm>
        </p:spPr>
        <p:txBody>
          <a:bodyPr anchor="t"/>
          <a:lstStyle>
            <a:lvl1pPr algn="l" defTabSz="3456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059" b="1" kern="1200" dirty="0">
                <a:ln w="0"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211205" y="1"/>
            <a:ext cx="1507522" cy="3114675"/>
          </a:xfrm>
          <a:ln>
            <a:noFill/>
          </a:ln>
          <a:effectLst/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144058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165" y="-13819"/>
            <a:ext cx="5281637" cy="57679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A7556-4781-494D-8606-80D1337A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DA2EB43-0BDB-4BB9-975F-AC9EC2110419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74DC5-84E8-4E54-9E20-5A93D51D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35525-49A8-430F-A0E4-3DAB6F29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8AF7215-A6C6-4958-9DD1-639F275B55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24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>
            <a:extLst>
              <a:ext uri="{FF2B5EF4-FFF2-40B4-BE49-F238E27FC236}">
                <a16:creationId xmlns:a16="http://schemas.microsoft.com/office/drawing/2014/main" id="{C8CA95C5-49F8-4913-ABFC-94B43FF82B86}"/>
              </a:ext>
            </a:extLst>
          </p:cNvPr>
          <p:cNvSpPr/>
          <p:nvPr userDrawn="1"/>
        </p:nvSpPr>
        <p:spPr>
          <a:xfrm>
            <a:off x="0" y="781050"/>
            <a:ext cx="6153150" cy="1998663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563" tIns="17282" rIns="34563" bIns="1728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srgbClr val="FFFFFF"/>
              </a:solidFill>
            </a:endParaRPr>
          </a:p>
        </p:txBody>
      </p:sp>
      <p:pic>
        <p:nvPicPr>
          <p:cNvPr id="4" name="Picture 23" descr="Java_blk_rgb.png">
            <a:extLst>
              <a:ext uri="{FF2B5EF4-FFF2-40B4-BE49-F238E27FC236}">
                <a16:creationId xmlns:a16="http://schemas.microsoft.com/office/drawing/2014/main" id="{4075603C-573F-4E31-8EB9-C61964D6E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1362075"/>
            <a:ext cx="2405063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7658" y="1067291"/>
            <a:ext cx="3245166" cy="1621556"/>
          </a:xfrm>
        </p:spPr>
        <p:txBody>
          <a:bodyPr>
            <a:noAutofit/>
          </a:bodyPr>
          <a:lstStyle>
            <a:lvl1pPr marL="0" marR="0" indent="0" algn="l" defTabSz="86403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5000"/>
              <a:buFont typeface="Wingdings" pitchFamily="2" charset="2"/>
              <a:buNone/>
              <a:tabLst/>
              <a:defRPr sz="1664" b="1" cap="all" baseline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52537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 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9AF75DE-1571-4546-A6BB-3C43B7646AD0}"/>
              </a:ext>
            </a:extLst>
          </p:cNvPr>
          <p:cNvSpPr/>
          <p:nvPr userDrawn="1"/>
        </p:nvSpPr>
        <p:spPr>
          <a:xfrm>
            <a:off x="2016125" y="781050"/>
            <a:ext cx="4137025" cy="1998663"/>
          </a:xfrm>
          <a:prstGeom prst="rect">
            <a:avLst/>
          </a:prstGeom>
          <a:gradFill>
            <a:gsLst>
              <a:gs pos="100000">
                <a:srgbClr val="BFBFBF"/>
              </a:gs>
              <a:gs pos="0">
                <a:srgbClr val="595959"/>
              </a:gs>
            </a:gsLst>
            <a:lin ang="16200000" scaled="0"/>
          </a:gradFill>
          <a:ln>
            <a:noFill/>
          </a:ln>
          <a:effectLst>
            <a:outerShdw blurRad="152400" dist="63500" dir="36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563" tIns="17282" rIns="34563" bIns="1728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srgbClr val="FFFFFF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317407" y="962350"/>
            <a:ext cx="3613548" cy="1698016"/>
          </a:xfrm>
        </p:spPr>
        <p:txBody>
          <a:bodyPr/>
          <a:lstStyle>
            <a:lvl1pPr marL="0" indent="0">
              <a:buNone/>
              <a:defRPr sz="907" b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658" y="323291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274" y="780451"/>
            <a:ext cx="1981314" cy="1999544"/>
          </a:xfrm>
          <a:ln>
            <a:noFill/>
          </a:ln>
          <a:effectLst>
            <a:reflection stA="30000" endPos="4000" dir="5400000" sy="-100000" algn="bl" rotWithShape="0"/>
          </a:effectLst>
        </p:spPr>
        <p:txBody>
          <a:bodyPr rtlCol="0" anchor="ctr">
            <a:noAutofit/>
          </a:bodyPr>
          <a:lstStyle>
            <a:lvl1pPr marL="0" indent="0" algn="ctr">
              <a:buNone/>
              <a:defRPr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923194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>
            <a:extLst>
              <a:ext uri="{FF2B5EF4-FFF2-40B4-BE49-F238E27FC236}">
                <a16:creationId xmlns:a16="http://schemas.microsoft.com/office/drawing/2014/main" id="{9D15E9AB-60C4-4988-9E9F-2B1902D48C7A}"/>
              </a:ext>
            </a:extLst>
          </p:cNvPr>
          <p:cNvSpPr/>
          <p:nvPr userDrawn="1"/>
        </p:nvSpPr>
        <p:spPr>
          <a:xfrm>
            <a:off x="0" y="1149350"/>
            <a:ext cx="2692400" cy="1628775"/>
          </a:xfrm>
          <a:prstGeom prst="rect">
            <a:avLst/>
          </a:prstGeom>
          <a:gradFill flip="none" rotWithShape="1">
            <a:gsLst>
              <a:gs pos="0">
                <a:srgbClr val="B3B3B3"/>
              </a:gs>
              <a:gs pos="100000">
                <a:srgbClr val="F3F3F3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78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563" tIns="17282" rIns="34563" bIns="1728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srgbClr val="FFFFFF"/>
              </a:solidFill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B6C2E67-BE2D-49DE-93D0-51943899D37A}"/>
              </a:ext>
            </a:extLst>
          </p:cNvPr>
          <p:cNvSpPr/>
          <p:nvPr userDrawn="1"/>
        </p:nvSpPr>
        <p:spPr bwMode="auto">
          <a:xfrm>
            <a:off x="1588" y="777875"/>
            <a:ext cx="2690812" cy="3714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4803" tIns="17402" rIns="34803" bIns="17402" anchor="ctr"/>
          <a:lstStyle>
            <a:lvl1pPr marL="119063" indent="-11906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00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2714795" y="778239"/>
            <a:ext cx="3438356" cy="1999544"/>
          </a:xfrm>
          <a:effectLst>
            <a:reflection blurRad="63500" stA="50000" endPos="7000" dir="5400000" sy="-100000" algn="bl" rotWithShape="0"/>
          </a:effectLst>
        </p:spPr>
        <p:txBody>
          <a:bodyPr rtlCol="0" anchor="ctr" anchorCtr="1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3472" y="1251242"/>
            <a:ext cx="2107454" cy="1438134"/>
          </a:xfrm>
        </p:spPr>
        <p:txBody>
          <a:bodyPr>
            <a:normAutofit/>
          </a:bodyPr>
          <a:lstStyle>
            <a:lvl1pPr>
              <a:defRPr sz="60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307658" y="782933"/>
            <a:ext cx="2296037" cy="366261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756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07658" y="323291"/>
            <a:ext cx="5617599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0859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5B3C0B83-32C4-4DAF-B054-EF383FE7E99C}"/>
              </a:ext>
            </a:extLst>
          </p:cNvPr>
          <p:cNvSpPr/>
          <p:nvPr userDrawn="1"/>
        </p:nvSpPr>
        <p:spPr>
          <a:xfrm>
            <a:off x="0" y="781050"/>
            <a:ext cx="6153150" cy="1998663"/>
          </a:xfrm>
          <a:prstGeom prst="rect">
            <a:avLst/>
          </a:prstGeom>
          <a:gradFill flip="none" rotWithShape="1">
            <a:gsLst>
              <a:gs pos="0">
                <a:srgbClr val="355469"/>
              </a:gs>
              <a:gs pos="100000">
                <a:schemeClr val="accent1"/>
              </a:gs>
            </a:gsLst>
            <a:lin ang="16200000" scaled="0"/>
            <a:tileRect/>
          </a:gradFill>
          <a:ln>
            <a:noFill/>
          </a:ln>
          <a:effectLst>
            <a:outerShdw blurRad="152400" dist="635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563" tIns="17282" rIns="34563" bIns="17282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srgbClr val="FFFFFF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3389" y="957052"/>
            <a:ext cx="5126200" cy="911474"/>
          </a:xfrm>
        </p:spPr>
        <p:txBody>
          <a:bodyPr>
            <a:normAutofit/>
          </a:bodyPr>
          <a:lstStyle>
            <a:lvl1pPr marL="43202" indent="-43202">
              <a:lnSpc>
                <a:spcPct val="90000"/>
              </a:lnSpc>
              <a:spcBef>
                <a:spcPts val="0"/>
              </a:spcBef>
              <a:spcAft>
                <a:spcPts val="681"/>
              </a:spcAft>
              <a:buNone/>
              <a:defRPr sz="907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71758" y="1914098"/>
            <a:ext cx="2687730" cy="298709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81"/>
              </a:spcAft>
              <a:buFont typeface="Arial" pitchFamily="34" charset="0"/>
              <a:buNone/>
              <a:defRPr lang="en-US" sz="756" b="1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371758" y="2249724"/>
            <a:ext cx="2687730" cy="473308"/>
          </a:xfr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81"/>
              </a:spcAft>
              <a:buFont typeface="Arial" pitchFamily="34" charset="0"/>
              <a:buNone/>
              <a:defRPr lang="en-US" sz="605" b="0" kern="1200" cap="none" baseline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90000"/>
                      </a:schemeClr>
                    </a:gs>
                  </a:gsLst>
                  <a:lin ang="5400000" scaled="0"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647663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35841830-E69F-43AE-835F-EC4CDE50FD1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2133600" y="752475"/>
            <a:ext cx="19050" cy="212248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lIns="12958" tIns="6479" rIns="12958" bIns="6479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681">
              <a:solidFill>
                <a:prstClr val="black"/>
              </a:solidFill>
              <a:ea typeface="宋体"/>
            </a:endParaRP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307659" y="1021308"/>
            <a:ext cx="1754567" cy="1674486"/>
          </a:xfr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81"/>
              </a:spcAft>
              <a:buFont typeface="Arial" pitchFamily="34" charset="0"/>
              <a:buNone/>
              <a:defRPr sz="681" b="0" cap="none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2343752" y="756238"/>
            <a:ext cx="3523769" cy="2209967"/>
          </a:xfrm>
        </p:spPr>
        <p:txBody>
          <a:bodyPr rtlCol="0" anchor="ctr" anchorCtr="1">
            <a:noAutofit/>
          </a:bodyPr>
          <a:lstStyle>
            <a:lvl1pPr marL="22801" indent="0" algn="ctr">
              <a:buNone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7658" y="323291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79375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58" y="808647"/>
            <a:ext cx="5537835" cy="1971345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529"/>
            </a:lvl1pPr>
            <a:lvl2pPr>
              <a:buClr>
                <a:schemeClr val="accent1"/>
              </a:buClr>
              <a:defRPr sz="416"/>
            </a:lvl2pPr>
            <a:lvl3pPr>
              <a:buClr>
                <a:schemeClr val="accent1"/>
              </a:buClr>
              <a:defRPr sz="416"/>
            </a:lvl3pPr>
            <a:lvl4pPr>
              <a:buClr>
                <a:schemeClr val="accent1"/>
              </a:buClr>
              <a:defRPr sz="416"/>
            </a:lvl4pPr>
            <a:lvl5pPr>
              <a:buClr>
                <a:schemeClr val="accent1"/>
              </a:buClr>
              <a:defRPr sz="41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7658" y="323291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46979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Instruction subhead, 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58" y="951070"/>
            <a:ext cx="5537835" cy="1971345"/>
          </a:xfrm>
        </p:spPr>
        <p:txBody>
          <a:bodyPr>
            <a:noAutofit/>
          </a:bodyPr>
          <a:lstStyle>
            <a:lvl1pPr>
              <a:buClr>
                <a:schemeClr val="accent1"/>
              </a:buClr>
              <a:defRPr sz="529"/>
            </a:lvl1pPr>
            <a:lvl2pPr>
              <a:buClr>
                <a:schemeClr val="accent1"/>
              </a:buClr>
              <a:defRPr sz="416"/>
            </a:lvl2pPr>
            <a:lvl3pPr>
              <a:buClr>
                <a:schemeClr val="accent1"/>
              </a:buClr>
              <a:defRPr sz="416"/>
            </a:lvl3pPr>
            <a:lvl4pPr>
              <a:buClr>
                <a:schemeClr val="accent1"/>
              </a:buClr>
              <a:defRPr sz="416"/>
            </a:lvl4pPr>
            <a:lvl5pPr>
              <a:buClr>
                <a:schemeClr val="accent1"/>
              </a:buClr>
              <a:defRPr sz="41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7658" y="323291"/>
            <a:ext cx="5537835" cy="2851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7658" y="618449"/>
            <a:ext cx="5537835" cy="205081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756">
                <a:solidFill>
                  <a:schemeClr val="accent1"/>
                </a:solidFill>
              </a:defRPr>
            </a:lvl1pPr>
            <a:lvl2pPr marL="172806" indent="0">
              <a:buFontTx/>
              <a:buNone/>
              <a:defRPr/>
            </a:lvl2pPr>
            <a:lvl3pPr marL="345613" indent="0">
              <a:buFontTx/>
              <a:buNone/>
              <a:defRPr/>
            </a:lvl3pPr>
            <a:lvl4pPr marL="518420" indent="0">
              <a:buFontTx/>
              <a:buNone/>
              <a:defRPr/>
            </a:lvl4pPr>
            <a:lvl5pPr marL="691227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518167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013" y="-169032"/>
            <a:ext cx="4511242" cy="5527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5318" y="1115134"/>
            <a:ext cx="2639659" cy="1883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57527" y="1115134"/>
            <a:ext cx="2640727" cy="1883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45603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01BA3932-7140-4AE5-A3B1-5B1345904E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BDF802CF-C496-4976-A069-877D60E7C3D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eaLnBrk="0" hangingPunct="0">
              <a:defRPr>
                <a:solidFill>
                  <a:prstClr val="black">
                    <a:tint val="75000"/>
                  </a:prstClr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3C716CC2-7AB5-426A-BC0D-0C519FB63297}" type="datetime1">
              <a:rPr lang="zh-CN" altLang="en-US"/>
              <a:pPr>
                <a:defRPr/>
              </a:pPr>
              <a:t>2018/10/9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2D3A1BB0-8066-4DCA-967F-697EC584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C606CBB-6DD2-4DBE-9C35-70BE3A8BFF8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9185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1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657" y="795974"/>
            <a:ext cx="2676621" cy="18620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68872" y="795974"/>
            <a:ext cx="2676621" cy="18620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5F40A4F5-7EED-4E4C-AC54-890F80CD2C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9CDCBCC1-735E-4C93-AE23-19E241841E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pPr>
                <a:defRPr/>
              </a:pPr>
              <a:t>10/9/2018</a:t>
            </a:fld>
            <a:endParaRPr lang="en-US"/>
          </a:p>
        </p:txBody>
      </p:sp>
      <p:sp>
        <p:nvSpPr>
          <p:cNvPr id="7" name="Holder 7">
            <a:extLst>
              <a:ext uri="{FF2B5EF4-FFF2-40B4-BE49-F238E27FC236}">
                <a16:creationId xmlns:a16="http://schemas.microsoft.com/office/drawing/2014/main" id="{A3F80403-A65B-4CAC-B6B6-CB5AA51A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marL="33373">
              <a:lnSpc>
                <a:spcPts val="582"/>
              </a:lnSpc>
              <a:defRPr sz="529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>
              <a:defRPr/>
            </a:pPr>
            <a:fld id="{0D632557-DA5D-4FDC-BA91-4FA90FA716D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41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057" y="2223856"/>
            <a:ext cx="5230178" cy="687343"/>
          </a:xfrm>
        </p:spPr>
        <p:txBody>
          <a:bodyPr anchor="t"/>
          <a:lstStyle>
            <a:lvl1pPr algn="l">
              <a:defRPr sz="1512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6057" y="1466815"/>
            <a:ext cx="5230178" cy="757039"/>
          </a:xfrm>
        </p:spPr>
        <p:txBody>
          <a:bodyPr anchor="b"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72806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2pPr>
            <a:lvl3pPr marL="34561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518420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4pPr>
            <a:lvl5pPr marL="69122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5pPr>
            <a:lvl6pPr marL="864034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6pPr>
            <a:lvl7pPr marL="1036840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7pPr>
            <a:lvl8pPr marL="1209647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8pPr>
            <a:lvl9pPr marL="1382453" indent="0">
              <a:buNone/>
              <a:defRPr sz="5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31662-D721-4752-936B-E446599F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D6D7B5C7-A199-4EBD-99DF-7D4D3234788B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31A4B-C2AE-4266-81A7-CB56A27F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8CA0E-E193-4EA2-B999-308C2FA0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1A324-2D11-4FAF-8285-B25FF25235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6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7657" y="807512"/>
            <a:ext cx="2717642" cy="2283935"/>
          </a:xfrm>
        </p:spPr>
        <p:txBody>
          <a:bodyPr/>
          <a:lstStyle>
            <a:lvl1pPr>
              <a:defRPr sz="1059"/>
            </a:lvl1pPr>
            <a:lvl2pPr>
              <a:defRPr sz="907"/>
            </a:lvl2pPr>
            <a:lvl3pPr>
              <a:defRPr sz="756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127851" y="807512"/>
            <a:ext cx="2717642" cy="2283935"/>
          </a:xfrm>
        </p:spPr>
        <p:txBody>
          <a:bodyPr/>
          <a:lstStyle>
            <a:lvl1pPr>
              <a:defRPr sz="1059"/>
            </a:lvl1pPr>
            <a:lvl2pPr>
              <a:defRPr sz="907"/>
            </a:lvl2pPr>
            <a:lvl3pPr>
              <a:defRPr sz="756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DA0060F-6EB9-451E-AB45-24E98172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FF0AA8D-906D-40E7-8139-C3E6EB0D92DE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221057E-7225-44D2-99F4-AEF07889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2D8FE13-AB74-4217-A556-C518BB1C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CCC8134-AFFF-4848-BF90-C4FFD70505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5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7659" y="774664"/>
            <a:ext cx="2718710" cy="322843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06" indent="0">
              <a:buNone/>
              <a:defRPr sz="756" b="1"/>
            </a:lvl2pPr>
            <a:lvl3pPr marL="345613" indent="0">
              <a:buNone/>
              <a:defRPr sz="681" b="1"/>
            </a:lvl3pPr>
            <a:lvl4pPr marL="518420" indent="0">
              <a:buNone/>
              <a:defRPr sz="605" b="1"/>
            </a:lvl4pPr>
            <a:lvl5pPr marL="691227" indent="0">
              <a:buNone/>
              <a:defRPr sz="605" b="1"/>
            </a:lvl5pPr>
            <a:lvl6pPr marL="864034" indent="0">
              <a:buNone/>
              <a:defRPr sz="605" b="1"/>
            </a:lvl6pPr>
            <a:lvl7pPr marL="1036840" indent="0">
              <a:buNone/>
              <a:defRPr sz="605" b="1"/>
            </a:lvl7pPr>
            <a:lvl8pPr marL="1209647" indent="0">
              <a:buNone/>
              <a:defRPr sz="605" b="1"/>
            </a:lvl8pPr>
            <a:lvl9pPr marL="1382453" indent="0">
              <a:buNone/>
              <a:defRPr sz="6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7659" y="1097507"/>
            <a:ext cx="2718710" cy="1993937"/>
          </a:xfrm>
        </p:spPr>
        <p:txBody>
          <a:bodyPr/>
          <a:lstStyle>
            <a:lvl1pPr>
              <a:defRPr sz="907"/>
            </a:lvl1pPr>
            <a:lvl2pPr>
              <a:defRPr sz="756"/>
            </a:lvl2pPr>
            <a:lvl3pPr>
              <a:defRPr sz="681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125718" y="774664"/>
            <a:ext cx="2719777" cy="322843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06" indent="0">
              <a:buNone/>
              <a:defRPr sz="756" b="1"/>
            </a:lvl2pPr>
            <a:lvl3pPr marL="345613" indent="0">
              <a:buNone/>
              <a:defRPr sz="681" b="1"/>
            </a:lvl3pPr>
            <a:lvl4pPr marL="518420" indent="0">
              <a:buNone/>
              <a:defRPr sz="605" b="1"/>
            </a:lvl4pPr>
            <a:lvl5pPr marL="691227" indent="0">
              <a:buNone/>
              <a:defRPr sz="605" b="1"/>
            </a:lvl5pPr>
            <a:lvl6pPr marL="864034" indent="0">
              <a:buNone/>
              <a:defRPr sz="605" b="1"/>
            </a:lvl6pPr>
            <a:lvl7pPr marL="1036840" indent="0">
              <a:buNone/>
              <a:defRPr sz="605" b="1"/>
            </a:lvl7pPr>
            <a:lvl8pPr marL="1209647" indent="0">
              <a:buNone/>
              <a:defRPr sz="605" b="1"/>
            </a:lvl8pPr>
            <a:lvl9pPr marL="1382453" indent="0">
              <a:buNone/>
              <a:defRPr sz="6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125718" y="1097507"/>
            <a:ext cx="2719777" cy="1993937"/>
          </a:xfrm>
        </p:spPr>
        <p:txBody>
          <a:bodyPr/>
          <a:lstStyle>
            <a:lvl1pPr>
              <a:defRPr sz="907"/>
            </a:lvl1pPr>
            <a:lvl2pPr>
              <a:defRPr sz="756"/>
            </a:lvl2pPr>
            <a:lvl3pPr>
              <a:defRPr sz="681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B988EC5-A74A-4A13-987A-20364A54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C7A236C4-8A4E-4E04-A002-927B03430B26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39780F4-500B-4FF8-9A2D-FF72943C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061E3F6-C74C-4154-AD55-413AF743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96E34D4-A486-4097-9685-DAFF943167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6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CA22628-B76C-4DC5-9AD4-7C774DD4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4DD18EFF-9DBA-4FEF-B5D2-AABC4FC8F409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2C5C5A5C-CBD1-4CC8-8DA1-D57D409B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B3B0752-3BD9-4CE6-9942-8ECF0541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6CC9074-DE7E-4C0B-AF5E-DFB1B2D940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6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BE356E45-1BD3-4C3E-A5D7-E5CAD2A0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137D0D5-AAF5-4920-BA71-7D7B23206D09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0A92EF4-1A80-4F4F-868F-CDA39830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4BE0F22-B948-46C0-91ED-3A280D85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7E2FE4-2152-407F-BA79-C3AC8C9D1B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8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661" y="137790"/>
            <a:ext cx="2024344" cy="586405"/>
          </a:xfrm>
        </p:spPr>
        <p:txBody>
          <a:bodyPr anchor="b"/>
          <a:lstStyle>
            <a:lvl1pPr algn="l">
              <a:defRPr sz="75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5711" y="137790"/>
            <a:ext cx="3439782" cy="2953654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661" y="724196"/>
            <a:ext cx="2024344" cy="2367249"/>
          </a:xfrm>
        </p:spPr>
        <p:txBody>
          <a:bodyPr/>
          <a:lstStyle>
            <a:lvl1pPr marL="0" indent="0">
              <a:buNone/>
              <a:defRPr sz="529"/>
            </a:lvl1pPr>
            <a:lvl2pPr marL="172806" indent="0">
              <a:buNone/>
              <a:defRPr sz="454"/>
            </a:lvl2pPr>
            <a:lvl3pPr marL="345613" indent="0">
              <a:buNone/>
              <a:defRPr sz="378"/>
            </a:lvl3pPr>
            <a:lvl4pPr marL="518420" indent="0">
              <a:buNone/>
              <a:defRPr sz="340"/>
            </a:lvl4pPr>
            <a:lvl5pPr marL="691227" indent="0">
              <a:buNone/>
              <a:defRPr sz="340"/>
            </a:lvl5pPr>
            <a:lvl6pPr marL="864034" indent="0">
              <a:buNone/>
              <a:defRPr sz="340"/>
            </a:lvl6pPr>
            <a:lvl7pPr marL="1036840" indent="0">
              <a:buNone/>
              <a:defRPr sz="340"/>
            </a:lvl7pPr>
            <a:lvl8pPr marL="1209647" indent="0">
              <a:buNone/>
              <a:defRPr sz="340"/>
            </a:lvl8pPr>
            <a:lvl9pPr marL="1382453" indent="0">
              <a:buNone/>
              <a:defRPr sz="3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61DF1C2-D7FC-48B5-B634-CB82C5F3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075B986-E981-4499-90EC-FFEA55E37012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C85B553-252E-4904-B50D-434121FF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4D7F3CD-0DF1-47AE-BA8C-9ED767E7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4F93B82-5F0E-47E7-B6D9-004ED19887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65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6061" y="2422526"/>
            <a:ext cx="3691890" cy="285993"/>
          </a:xfrm>
        </p:spPr>
        <p:txBody>
          <a:bodyPr anchor="b"/>
          <a:lstStyle>
            <a:lvl1pPr algn="l">
              <a:defRPr sz="756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206061" y="309224"/>
            <a:ext cx="3691890" cy="2076450"/>
          </a:xfrm>
        </p:spPr>
        <p:txBody>
          <a:bodyPr rtlCol="0">
            <a:normAutofit/>
          </a:bodyPr>
          <a:lstStyle>
            <a:lvl1pPr marL="0" indent="0">
              <a:buNone/>
              <a:defRPr sz="1210"/>
            </a:lvl1pPr>
            <a:lvl2pPr marL="172806" indent="0">
              <a:buNone/>
              <a:defRPr sz="1059"/>
            </a:lvl2pPr>
            <a:lvl3pPr marL="345613" indent="0">
              <a:buNone/>
              <a:defRPr sz="907"/>
            </a:lvl3pPr>
            <a:lvl4pPr marL="518420" indent="0">
              <a:buNone/>
              <a:defRPr sz="756"/>
            </a:lvl4pPr>
            <a:lvl5pPr marL="691227" indent="0">
              <a:buNone/>
              <a:defRPr sz="756"/>
            </a:lvl5pPr>
            <a:lvl6pPr marL="864034" indent="0">
              <a:buNone/>
              <a:defRPr sz="756"/>
            </a:lvl6pPr>
            <a:lvl7pPr marL="1036840" indent="0">
              <a:buNone/>
              <a:defRPr sz="756"/>
            </a:lvl7pPr>
            <a:lvl8pPr marL="1209647" indent="0">
              <a:buNone/>
              <a:defRPr sz="756"/>
            </a:lvl8pPr>
            <a:lvl9pPr marL="1382453" indent="0">
              <a:buNone/>
              <a:defRPr sz="756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06061" y="2708519"/>
            <a:ext cx="3691890" cy="406157"/>
          </a:xfrm>
        </p:spPr>
        <p:txBody>
          <a:bodyPr/>
          <a:lstStyle>
            <a:lvl1pPr marL="0" indent="0">
              <a:buNone/>
              <a:defRPr sz="529"/>
            </a:lvl1pPr>
            <a:lvl2pPr marL="172806" indent="0">
              <a:buNone/>
              <a:defRPr sz="454"/>
            </a:lvl2pPr>
            <a:lvl3pPr marL="345613" indent="0">
              <a:buNone/>
              <a:defRPr sz="378"/>
            </a:lvl3pPr>
            <a:lvl4pPr marL="518420" indent="0">
              <a:buNone/>
              <a:defRPr sz="340"/>
            </a:lvl4pPr>
            <a:lvl5pPr marL="691227" indent="0">
              <a:buNone/>
              <a:defRPr sz="340"/>
            </a:lvl5pPr>
            <a:lvl6pPr marL="864034" indent="0">
              <a:buNone/>
              <a:defRPr sz="340"/>
            </a:lvl6pPr>
            <a:lvl7pPr marL="1036840" indent="0">
              <a:buNone/>
              <a:defRPr sz="340"/>
            </a:lvl7pPr>
            <a:lvl8pPr marL="1209647" indent="0">
              <a:buNone/>
              <a:defRPr sz="340"/>
            </a:lvl8pPr>
            <a:lvl9pPr marL="1382453" indent="0">
              <a:buNone/>
              <a:defRPr sz="3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F52BC69-29CD-4BDA-8F6D-9491618C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6029031-8601-4664-BC05-81EF9BE65EF3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63354CA-4BFD-4F11-BE44-21DA377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DC1572A-A62B-44E5-996B-457E1543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1042C17-374C-4291-993B-541959BA9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DB8F78E-A387-4007-B4BB-D42B95BE7A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7975" y="138113"/>
            <a:ext cx="55372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4107603-E04A-40B5-9B7A-FE85DC693D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7975" y="808038"/>
            <a:ext cx="55372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4366B-BE0D-479F-90A7-A3F8A428A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7975" y="3208338"/>
            <a:ext cx="1435100" cy="18415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454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fld id="{42733E5D-A3B9-4822-B087-AD9995B19E68}" type="datetime1">
              <a:rPr lang="zh-CN" altLang="en-US"/>
              <a:pPr>
                <a:defRPr/>
              </a:pPr>
              <a:t>2018/10/9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E6AE1-2311-45D0-A3B3-97AC1220C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01850" y="3208338"/>
            <a:ext cx="1949450" cy="184150"/>
          </a:xfrm>
          <a:prstGeom prst="rect">
            <a:avLst/>
          </a:prstGeom>
        </p:spPr>
        <p:txBody>
          <a:bodyPr vert="horz" lIns="91429" tIns="45714" rIns="91429" bIns="45714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454"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E7519-85C8-4C72-87F5-59622EBFC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10075" y="3208338"/>
            <a:ext cx="1435100" cy="184150"/>
          </a:xfrm>
          <a:prstGeom prst="rect">
            <a:avLst/>
          </a:prstGeom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454">
                <a:solidFill>
                  <a:srgbClr val="898989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CF20E37-5C81-4F05-BFFF-9A643723A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PPT内页副本1">
            <a:extLst>
              <a:ext uri="{FF2B5EF4-FFF2-40B4-BE49-F238E27FC236}">
                <a16:creationId xmlns:a16="http://schemas.microsoft.com/office/drawing/2014/main" id="{D5E3935E-4C01-49DE-AD09-52FB59047B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315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  <p:sldLayoutId id="2147483752" r:id="rId27"/>
    <p:sldLayoutId id="2147483753" r:id="rId28"/>
    <p:sldLayoutId id="2147483754" r:id="rId2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172847" algn="ctr" rtl="0" fontAlgn="base">
        <a:spcBef>
          <a:spcPct val="0"/>
        </a:spcBef>
        <a:spcAft>
          <a:spcPct val="0"/>
        </a:spcAft>
        <a:defRPr sz="1664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345694" algn="ctr" rtl="0" fontAlgn="base">
        <a:spcBef>
          <a:spcPct val="0"/>
        </a:spcBef>
        <a:spcAft>
          <a:spcPct val="0"/>
        </a:spcAft>
        <a:defRPr sz="1664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518541" algn="ctr" rtl="0" fontAlgn="base">
        <a:spcBef>
          <a:spcPct val="0"/>
        </a:spcBef>
        <a:spcAft>
          <a:spcPct val="0"/>
        </a:spcAft>
        <a:defRPr sz="1664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691388" algn="ctr" rtl="0" fontAlgn="base">
        <a:spcBef>
          <a:spcPct val="0"/>
        </a:spcBef>
        <a:spcAft>
          <a:spcPct val="0"/>
        </a:spcAft>
        <a:defRPr sz="1664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128588" indent="-1285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9400" indent="-1063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430213" indent="-85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3250" indent="-85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85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50659" indent="-86423" algn="l" defTabSz="345694" rtl="0" eaLnBrk="1" latinLnBrk="0" hangingPunct="1">
        <a:spcBef>
          <a:spcPct val="20000"/>
        </a:spcBef>
        <a:buFont typeface="Arial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23506" indent="-86423" algn="l" defTabSz="345694" rtl="0" eaLnBrk="1" latinLnBrk="0" hangingPunct="1">
        <a:spcBef>
          <a:spcPct val="20000"/>
        </a:spcBef>
        <a:buFont typeface="Arial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296353" indent="-86423" algn="l" defTabSz="345694" rtl="0" eaLnBrk="1" latinLnBrk="0" hangingPunct="1">
        <a:spcBef>
          <a:spcPct val="20000"/>
        </a:spcBef>
        <a:buFont typeface="Arial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469201" indent="-86423" algn="l" defTabSz="345694" rtl="0" eaLnBrk="1" latinLnBrk="0" hangingPunct="1">
        <a:spcBef>
          <a:spcPct val="20000"/>
        </a:spcBef>
        <a:buFont typeface="Arial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5694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47" algn="l" defTabSz="345694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694" algn="l" defTabSz="345694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541" algn="l" defTabSz="345694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388" algn="l" defTabSz="345694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236" algn="l" defTabSz="345694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083" algn="l" defTabSz="345694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09930" algn="l" defTabSz="345694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777" algn="l" defTabSz="345694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image" Target="../media/image10.png"/><Relationship Id="rId4" Type="http://schemas.openxmlformats.org/officeDocument/2006/relationships/slide" Target="slide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om/search?q=jellyfish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maps.example.com/Earth/Austria/Cities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://maps.example.com/Earth/France/Pari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ps.example.com/Earth" TargetMode="External"/><Relationship Id="rId5" Type="http://schemas.openxmlformats.org/officeDocument/2006/relationships/image" Target="../media/image47.png"/><Relationship Id="rId4" Type="http://schemas.openxmlformats.org/officeDocument/2006/relationships/image" Target="../media/image27.png"/><Relationship Id="rId9" Type="http://schemas.openxmlformats.org/officeDocument/2006/relationships/hyperlink" Target="http://maps.example.com/Earth/Germany/Cities?pop=1000000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maps.example.com/Earth/Austria/Cities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://maps.example.com/Earth/Austria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4" Type="http://schemas.openxmlformats.org/officeDocument/2006/relationships/image" Target="../media/image48.png"/><Relationship Id="rId9" Type="http://schemas.openxmlformats.org/officeDocument/2006/relationships/hyperlink" Target="http://maps.example.com/Earth/Austria/Vienn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7.png"/><Relationship Id="rId4" Type="http://schemas.openxmlformats.org/officeDocument/2006/relationships/image" Target="../media/image52.png"/><Relationship Id="rId9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estlet.org/" TargetMode="External"/><Relationship Id="rId5" Type="http://schemas.openxmlformats.org/officeDocument/2006/relationships/hyperlink" Target="http://www.restlet.org/)" TargetMode="External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0" descr="2">
            <a:extLst>
              <a:ext uri="{FF2B5EF4-FFF2-40B4-BE49-F238E27FC236}">
                <a16:creationId xmlns:a16="http://schemas.microsoft.com/office/drawing/2014/main" id="{A9E29E0A-02ED-42C5-B457-0FFF6D188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3150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Rectangle 11">
            <a:extLst>
              <a:ext uri="{FF2B5EF4-FFF2-40B4-BE49-F238E27FC236}">
                <a16:creationId xmlns:a16="http://schemas.microsoft.com/office/drawing/2014/main" id="{DEA6A0E2-F69B-45D3-9CBE-AE69B18396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54113" y="1192213"/>
            <a:ext cx="3922712" cy="7413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028">
                <a:solidFill>
                  <a:schemeClr val="bg1"/>
                </a:solidFill>
              </a:rPr>
              <a:t>软件体系结构</a:t>
            </a:r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541FC08C-E3F7-4FD3-A2F0-54103A07B0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62088" y="2614613"/>
            <a:ext cx="3228975" cy="65405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210" dirty="0"/>
              <a:t>SSE 科大</a:t>
            </a:r>
            <a:r>
              <a:rPr lang="zh-CN" altLang="en-US" sz="1210" dirty="0"/>
              <a:t>     </a:t>
            </a:r>
            <a:r>
              <a:rPr lang="en-US" altLang="zh-CN" sz="1210" dirty="0"/>
              <a:t>青鼎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210" dirty="0"/>
              <a:t>dingqing@ustc.edu.cn dingqing@ustc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1210" dirty="0"/>
              <a:t>http://staff.ustc.edu.cn/~dingqing</a:t>
            </a:r>
          </a:p>
        </p:txBody>
      </p:sp>
    </p:spTree>
  </p:cSld>
  <p:clrMapOvr>
    <a:masterClrMapping/>
  </p:clrMapOvr>
</p:sld>
</file>

<file path=ppt/slides/slide1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9ABA538-4B94-4299-BF91-F48D92180F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9575" y="69850"/>
            <a:ext cx="4114800" cy="376238"/>
          </a:xfrm>
        </p:spPr>
        <p:txBody>
          <a:bodyPr lIns="0" tIns="6751" rIns="0" bIns="0" rtlCol="0">
            <a:spAutoFit/>
          </a:bodyPr>
          <a:lstStyle/>
          <a:p>
            <a:pPr marL="6430">
              <a:spcBef>
                <a:spcPts val="53"/>
              </a:spcBef>
              <a:defRPr/>
            </a:pPr>
            <a:r>
              <a:rPr sz="2400" dirty="0">
                <a:latin typeface="Times New Roman"/>
                <a:cs typeface="Times New Roman"/>
              </a:rPr>
              <a:t>3。</a:t>
            </a:r>
            <a:r>
              <a:rPr sz="2400" spc="-3" dirty="0">
                <a:latin typeface="Times New Roman"/>
                <a:cs typeface="Times New Roman"/>
              </a:rPr>
              <a:t>组件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3" dirty="0">
                <a:latin typeface="Times New Roman"/>
                <a:cs typeface="Times New Roman"/>
              </a:rPr>
              <a:t>模型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C66B32A-8DE1-4709-8140-178C9103D863}"/>
              </a:ext>
            </a:extLst>
          </p:cNvPr>
          <p:cNvSpPr txBox="1"/>
          <p:nvPr/>
        </p:nvSpPr>
        <p:spPr>
          <a:xfrm>
            <a:off x="790575" y="892175"/>
            <a:ext cx="4348163" cy="2160588"/>
          </a:xfrm>
          <a:prstGeom prst="rect">
            <a:avLst/>
          </a:prstGeom>
        </p:spPr>
        <p:txBody>
          <a:bodyPr lIns="0" tIns="6751" rIns="0" bIns="0">
            <a:spAutoFit/>
          </a:bodyPr>
          <a:lstStyle>
            <a:lvl1pPr marL="82550" indent="-76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-软件</a:t>
            </a:r>
            <a:r>
              <a:rPr lang="zh-CN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组件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符合一个</a:t>
            </a:r>
            <a:r>
              <a:rPr lang="zh-CN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组件模型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并可独立部署和组成, 不经修改, 根据</a:t>
            </a:r>
            <a:r>
              <a:rPr lang="zh-CN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标准。</a:t>
            </a:r>
          </a:p>
          <a:p>
            <a:pPr eaLnBrk="1" hangingPunct="1">
              <a:spcBef>
                <a:spcPts val="863"/>
              </a:spcBef>
            </a:pPr>
            <a:r>
              <a:rPr lang="zh-CN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组件模型</a:t>
            </a:r>
            <a:endParaRPr lang="zh-CN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450"/>
              </a:lnSpc>
              <a:spcBef>
                <a:spcPts val="50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-组件模型定义了组件开发、部署和演化的一组标准。</a:t>
            </a:r>
          </a:p>
          <a:p>
            <a:pPr eaLnBrk="1" hangingPunct="1">
              <a:spcBef>
                <a:spcPts val="400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-目前可用的主要竞争组件模型包括: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OMG 的 CORBA 组件模型 (CCM),</a:t>
            </a:r>
          </a:p>
          <a:p>
            <a:pPr eaLnBrk="1" hangingPunct="1"/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Microsoft 的分布式组件对象模型 (DCOM)</a:t>
            </a:r>
          </a:p>
          <a:p>
            <a:pPr eaLnBrk="1" hangingPunct="1"/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微软 DotNET 框架</a:t>
            </a:r>
          </a:p>
          <a:p>
            <a:pPr eaLnBrk="1" hangingPunct="1"/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sun 微计算机系统 JavaBeans 和企业 JavaBeans (EJB)</a:t>
            </a:r>
          </a:p>
        </p:txBody>
      </p:sp>
    </p:spTree>
  </p:cSld>
  <p:clrMapOvr>
    <a:masterClrMapping/>
  </p:clrMapOvr>
</p:sld>
</file>

<file path=ppt/slides/slide1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E69B813-F107-4446-B2BA-A60CEF93B5E1}"/>
              </a:ext>
            </a:extLst>
          </p:cNvPr>
          <p:cNvSpPr txBox="1"/>
          <p:nvPr/>
        </p:nvSpPr>
        <p:spPr>
          <a:xfrm>
            <a:off x="104775" y="511175"/>
            <a:ext cx="5638800" cy="584200"/>
          </a:xfrm>
          <a:prstGeom prst="rect">
            <a:avLst/>
          </a:prstGeom>
        </p:spPr>
        <p:txBody>
          <a:bodyPr lIns="0" tIns="6430" rIns="0" bIns="0">
            <a:spAutoFit/>
          </a:bodyPr>
          <a:lstStyle>
            <a:lvl1pPr marL="63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450"/>
              </a:lnSpc>
              <a:spcBef>
                <a:spcPts val="50"/>
              </a:spcBef>
            </a:pPr>
            <a:r>
              <a:rPr lang="zh-CN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组件模型的基本元素</a:t>
            </a:r>
            <a:endParaRPr lang="zh-CN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463"/>
              </a:lnSpc>
              <a:spcBef>
                <a:spcPts val="50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-组件模型的基本元素包括接口、命名、元数据、自定义、组合、演化和部署的标准。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B0496D70-153E-4583-9065-7AA02C08F3B7}"/>
              </a:ext>
            </a:extLst>
          </p:cNvPr>
          <p:cNvGraphicFramePr>
            <a:graphicFrameLocks noGrp="1"/>
          </p:cNvGraphicFramePr>
          <p:nvPr/>
        </p:nvGraphicFramePr>
        <p:xfrm>
          <a:off x="485775" y="1127125"/>
          <a:ext cx="5410200" cy="2308225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49595596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18223218"/>
                    </a:ext>
                  </a:extLst>
                </a:gridCol>
              </a:tblGrid>
              <a:tr h="193675"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标准的</a:t>
                      </a: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9289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9289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09950"/>
                  </a:ext>
                </a:extLst>
              </a:tr>
              <a:tr h="323850"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</a:t>
                      </a: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9289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1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组件行为和接口规范; 接口定义语言 (IDL) 的定义</a:t>
                      </a:r>
                    </a:p>
                  </a:txBody>
                  <a:tcPr marL="0" marR="0" marT="183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851428"/>
                  </a:ext>
                </a:extLst>
              </a:tr>
              <a:tr h="228600"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命名</a:t>
                      </a: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9289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接口和组件的全局唯一名称。</a:t>
                      </a:r>
                    </a:p>
                  </a:txBody>
                  <a:tcPr marL="0" marR="0" marT="19289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862738"/>
                  </a:ext>
                </a:extLst>
              </a:tr>
              <a:tr h="228600"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元数据</a:t>
                      </a: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9289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有关组件和接口的信息。</a:t>
                      </a:r>
                    </a:p>
                  </a:txBody>
                  <a:tcPr marL="0" marR="0" marT="19289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246200"/>
                  </a:ext>
                </a:extLst>
              </a:tr>
              <a:tr h="323850"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互 操作 性</a:t>
                      </a: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9932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不同供应商的组件之间的通信, 以及/或以不同的语言实现。</a:t>
                      </a:r>
                    </a:p>
                  </a:txBody>
                  <a:tcPr marL="0" marR="0" marT="1993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235033"/>
                  </a:ext>
                </a:extLst>
              </a:tr>
              <a:tr h="228600"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定制</a:t>
                      </a: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9932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用于自定义组件的接口。</a:t>
                      </a:r>
                    </a:p>
                  </a:txBody>
                  <a:tcPr marL="0" marR="0" marT="1993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503257"/>
                  </a:ext>
                </a:extLst>
              </a:tr>
              <a:tr h="228600"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组成</a:t>
                      </a: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9932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用于组合组件的接口和规则。</a:t>
                      </a:r>
                    </a:p>
                  </a:txBody>
                  <a:tcPr marL="0" marR="0" marT="19932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396923"/>
                  </a:ext>
                </a:extLst>
              </a:tr>
              <a:tr h="228600"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进化支持</a:t>
                      </a: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9289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用于演化组件的规则和服务。</a:t>
                      </a:r>
                    </a:p>
                  </a:txBody>
                  <a:tcPr marL="0" marR="0" marT="19289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857882"/>
                  </a:ext>
                </a:extLst>
              </a:tr>
              <a:tr h="323850"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包装和部署</a:t>
                      </a: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9289" marB="0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4775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tabLst>
                          <a:tab pos="4478338" algn="l"/>
                        </a:tabLst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tabLst>
                          <a:tab pos="4478338" algn="l"/>
                        </a:tabLst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tabLst>
                          <a:tab pos="4478338" algn="l"/>
                        </a:tabLst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tabLst>
                          <a:tab pos="4478338" algn="l"/>
                        </a:tabLst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tabLst>
                          <a:tab pos="4478338" algn="l"/>
                        </a:tabLst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4478338" algn="l"/>
                        </a:tabLst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4478338" algn="l"/>
                        </a:tabLst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4478338" algn="l"/>
                        </a:tabLst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tabLst>
                          <a:tab pos="4478338" algn="l"/>
                        </a:tabLst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4775" marR="0" lvl="0" indent="0" algn="l" defTabSz="344488" rtl="0" eaLnBrk="1" fontAlgn="base" latinLnBrk="0" hangingPunct="1">
                        <a:lnSpc>
                          <a:spcPct val="101000"/>
                        </a:lnSpc>
                        <a:spcBef>
                          <a:spcPts val="2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478338" algn="l"/>
                        </a:tabLst>
                      </a:pPr>
                      <a:r>
                        <a:rPr kumimoji="0" lang="zh-CN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安装和配置所需的打包实现和资源</a:t>
                      </a: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组件。</a:t>
                      </a:r>
                      <a:endParaRPr kumimoji="0" lang="zh-CN" altLang="zh-CN" sz="1100" b="0" i="0" u="none" strike="noStrike" cap="none" normalizeH="0" baseline="-8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1832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5819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D18F6D-6E91-48E8-90BF-3434C2633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663" y="65088"/>
            <a:ext cx="4746625" cy="374650"/>
          </a:xfrm>
        </p:spPr>
        <p:txBody>
          <a:bodyPr lIns="0" tIns="6108" rIns="0" bIns="0" rtlCol="0">
            <a:spAutoFit/>
          </a:bodyPr>
          <a:lstStyle/>
          <a:p>
            <a:pPr marL="6430">
              <a:spcBef>
                <a:spcPts val="48"/>
              </a:spcBef>
              <a:defRPr/>
            </a:pPr>
            <a:r>
              <a:rPr sz="2400" spc="-3" dirty="0"/>
              <a:t>组件模型</a:t>
            </a:r>
            <a:r>
              <a:rPr sz="2400" spc="-18" dirty="0"/>
              <a:t> </a:t>
            </a:r>
            <a:r>
              <a:rPr sz="2400" spc="-3" dirty="0"/>
              <a:t>实现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E4881EA-8F54-49B4-A6E5-95F8E41E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52688" y="1633538"/>
            <a:ext cx="536575" cy="103187"/>
          </a:xfrm>
        </p:spPr>
        <p:txBody>
          <a:bodyPr lIns="0" tIns="0" rIns="0" bIns="0" rtlCol="0">
            <a:spAutoFit/>
          </a:bodyPr>
          <a:lstStyle/>
          <a:p>
            <a:pPr marL="12860">
              <a:lnSpc>
                <a:spcPts val="825"/>
              </a:lnSpc>
              <a:defRPr/>
            </a:pPr>
            <a:fld id="{B96F4F9C-98B0-4D64-9AFA-CE0F2C517E51}" type="slidenum">
              <a:rPr dirty="0"/>
              <a:pPr marL="12860">
                <a:lnSpc>
                  <a:spcPts val="825"/>
                </a:lnSpc>
                <a:defRPr/>
              </a:pPr>
              <a:t>12</a:t>
            </a:fld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7909944-1C45-4EE8-8B8E-BAB7A3EFBCF8}"/>
              </a:ext>
            </a:extLst>
          </p:cNvPr>
          <p:cNvSpPr txBox="1"/>
          <p:nvPr/>
        </p:nvSpPr>
        <p:spPr>
          <a:xfrm>
            <a:off x="790575" y="993775"/>
            <a:ext cx="4132263" cy="1484313"/>
          </a:xfrm>
          <a:prstGeom prst="rect">
            <a:avLst/>
          </a:prstGeom>
        </p:spPr>
        <p:txBody>
          <a:bodyPr lIns="0" tIns="6430" rIns="0" bIns="0">
            <a:spAutoFit/>
          </a:bodyPr>
          <a:lstStyle>
            <a:lvl1pPr marL="82550" indent="-76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-支持执行符合模型的组件所需的专用可执行软件元素集。</a:t>
            </a:r>
          </a:p>
          <a:p>
            <a:pPr eaLnBrk="1" hangingPunct="1">
              <a:spcBef>
                <a:spcPts val="1013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</a:p>
          <a:p>
            <a:pPr eaLnBrk="1" hangingPunct="1">
              <a:spcBef>
                <a:spcPts val="25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运行时环境</a:t>
            </a:r>
          </a:p>
          <a:p>
            <a:pPr eaLnBrk="1" hangingPunct="1"/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基本服务</a:t>
            </a:r>
          </a:p>
          <a:p>
            <a:pPr eaLnBrk="1" hangingPunct="1"/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跨多个域使用的水平服务</a:t>
            </a:r>
          </a:p>
          <a:p>
            <a:pPr eaLnBrk="1" hangingPunct="1">
              <a:lnSpc>
                <a:spcPts val="1188"/>
              </a:lnSpc>
              <a:spcBef>
                <a:spcPts val="63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为软件组件提供特定域功能的垂直服务。</a:t>
            </a:r>
          </a:p>
        </p:txBody>
      </p:sp>
    </p:spTree>
  </p:cSld>
  <p:clrMapOvr>
    <a:masterClrMapping/>
  </p:clrMapOvr>
</p:sld>
</file>

<file path=ppt/slides/slide13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D63F8D-F382-40E8-95F1-0E924A211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375" y="130175"/>
            <a:ext cx="3727450" cy="255588"/>
          </a:xfrm>
        </p:spPr>
        <p:txBody>
          <a:bodyPr lIns="0" tIns="6751" rIns="0" bIns="0" rtlCol="0">
            <a:spAutoFit/>
          </a:bodyPr>
          <a:lstStyle/>
          <a:p>
            <a:pPr marL="6430">
              <a:spcBef>
                <a:spcPts val="53"/>
              </a:spcBef>
              <a:defRPr/>
            </a:pPr>
            <a:r>
              <a:rPr sz="1620" spc="-3" dirty="0">
                <a:latin typeface="Times New Roman"/>
                <a:cs typeface="Times New Roman"/>
              </a:rPr>
              <a:t>4。</a:t>
            </a:r>
            <a:r>
              <a:rPr sz="1620" spc="-5" dirty="0">
                <a:latin typeface="Times New Roman"/>
                <a:cs typeface="Times New Roman"/>
              </a:rPr>
              <a:t>的</a:t>
            </a:r>
            <a:r>
              <a:rPr sz="1620" spc="-3" dirty="0">
                <a:latin typeface="Times New Roman"/>
                <a:cs typeface="Times New Roman"/>
              </a:rPr>
              <a:t>Corba</a:t>
            </a:r>
            <a:r>
              <a:rPr sz="1620" spc="-5" dirty="0">
                <a:latin typeface="Times New Roman"/>
                <a:cs typeface="Times New Roman"/>
              </a:rPr>
              <a:t>组件</a:t>
            </a:r>
            <a:r>
              <a:rPr sz="1620" spc="-3" dirty="0">
                <a:latin typeface="Times New Roman"/>
                <a:cs typeface="Times New Roman"/>
              </a:rPr>
              <a:t>模型</a:t>
            </a:r>
            <a:r>
              <a:rPr sz="1620" spc="13" dirty="0">
                <a:latin typeface="Times New Roman"/>
                <a:cs typeface="Times New Roman"/>
              </a:rPr>
              <a:t> </a:t>
            </a:r>
            <a:r>
              <a:rPr sz="1620" spc="-3" dirty="0">
                <a:latin typeface="Times New Roman"/>
                <a:cs typeface="Times New Roman"/>
              </a:rPr>
              <a:t>CCM</a:t>
            </a:r>
            <a:endParaRPr sz="1620" dirty="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939BD16-31BF-4DDC-956E-93219DEC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52688" y="1633538"/>
            <a:ext cx="536575" cy="103187"/>
          </a:xfrm>
        </p:spPr>
        <p:txBody>
          <a:bodyPr lIns="0" tIns="0" rIns="0" bIns="0" rtlCol="0">
            <a:spAutoFit/>
          </a:bodyPr>
          <a:lstStyle/>
          <a:p>
            <a:pPr marL="12860">
              <a:lnSpc>
                <a:spcPts val="825"/>
              </a:lnSpc>
              <a:defRPr/>
            </a:pPr>
            <a:fld id="{80F0D64D-4A49-49DA-80DB-63E5947BE1CC}" type="slidenum">
              <a:rPr dirty="0"/>
              <a:pPr marL="12860">
                <a:lnSpc>
                  <a:spcPts val="825"/>
                </a:lnSpc>
                <a:defRPr/>
              </a:pPr>
              <a:t>13</a:t>
            </a:fld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8C27F86-0C96-4FC7-9E77-541CA6A79810}"/>
              </a:ext>
            </a:extLst>
          </p:cNvPr>
          <p:cNvSpPr txBox="1"/>
          <p:nvPr/>
        </p:nvSpPr>
        <p:spPr>
          <a:xfrm>
            <a:off x="866775" y="587375"/>
            <a:ext cx="4456113" cy="2749550"/>
          </a:xfrm>
          <a:prstGeom prst="rect">
            <a:avLst/>
          </a:prstGeom>
        </p:spPr>
        <p:txBody>
          <a:bodyPr lIns="0" tIns="6108" rIns="0" bIns="0">
            <a:spAutoFit/>
          </a:bodyPr>
          <a:lstStyle>
            <a:lvl1pPr marL="63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0"/>
              </a:spcBef>
            </a:pPr>
            <a:r>
              <a:rPr lang="zh-CN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CCM 概述</a:t>
            </a:r>
            <a:endParaRPr lang="zh-CN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-corba 组件模型 (CCM) 的目标与任何其他组件模型 (如 DCOM、EJB 等) 一样, 是为了便于重用 corba 应用程序。</a:t>
            </a:r>
          </a:p>
          <a:p>
            <a:pPr eaLnBrk="1" hangingPunct="1">
              <a:lnSpc>
                <a:spcPts val="1450"/>
              </a:lnSpc>
              <a:spcBef>
                <a:spcPts val="563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-CCM 通过包含组件描述的特定功能扩展了标准的 CORBA 接口定义语言 (IDL)。</a:t>
            </a:r>
          </a:p>
          <a:p>
            <a:pPr eaLnBrk="1" hangingPunct="1">
              <a:spcBef>
                <a:spcPts val="13"/>
              </a:spcBef>
            </a:pPr>
            <a:endParaRPr lang="zh-CN" altLang="zh-C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-CCM 还引入了一种新的声明性语言, 名为</a:t>
            </a:r>
            <a:r>
              <a:rPr lang="zh-CN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组件实现定义语言 (CIDL)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, 代码生成器用于生成部署组件所需的代码 (在容器中)。</a:t>
            </a:r>
          </a:p>
          <a:p>
            <a:pPr eaLnBrk="1" hangingPunct="1">
              <a:spcBef>
                <a:spcPts val="25"/>
              </a:spcBef>
            </a:pPr>
            <a:endParaRPr lang="zh-CN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450"/>
              </a:lnSpc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-开发人员只能处理组件的开发及其固有的逻辑和功能。</a:t>
            </a:r>
          </a:p>
        </p:txBody>
      </p:sp>
    </p:spTree>
  </p:cSld>
  <p:clrMapOvr>
    <a:masterClrMapping/>
  </p:clrMapOvr>
</p:sld>
</file>

<file path=ppt/slides/slide14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34FDA7C-9798-4734-BDA7-C1F7C4F4A234}"/>
              </a:ext>
            </a:extLst>
          </p:cNvPr>
          <p:cNvSpPr/>
          <p:nvPr/>
        </p:nvSpPr>
        <p:spPr>
          <a:xfrm>
            <a:off x="1968500" y="381000"/>
            <a:ext cx="231775" cy="115888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114299"/>
                </a:moveTo>
                <a:lnTo>
                  <a:pt x="425704" y="56218"/>
                </a:lnTo>
                <a:lnTo>
                  <a:pt x="389763" y="33146"/>
                </a:lnTo>
                <a:lnTo>
                  <a:pt x="343408" y="15409"/>
                </a:lnTo>
                <a:lnTo>
                  <a:pt x="288925" y="4021"/>
                </a:lnTo>
                <a:lnTo>
                  <a:pt x="228600" y="0"/>
                </a:lnTo>
                <a:lnTo>
                  <a:pt x="167745" y="4021"/>
                </a:lnTo>
                <a:lnTo>
                  <a:pt x="113114" y="15409"/>
                </a:lnTo>
                <a:lnTo>
                  <a:pt x="66865" y="33146"/>
                </a:lnTo>
                <a:lnTo>
                  <a:pt x="31157" y="56218"/>
                </a:lnTo>
                <a:lnTo>
                  <a:pt x="0" y="114299"/>
                </a:lnTo>
                <a:lnTo>
                  <a:pt x="8149" y="144462"/>
                </a:lnTo>
                <a:lnTo>
                  <a:pt x="66865" y="194881"/>
                </a:lnTo>
                <a:lnTo>
                  <a:pt x="113114" y="212851"/>
                </a:lnTo>
                <a:lnTo>
                  <a:pt x="167745" y="224472"/>
                </a:lnTo>
                <a:lnTo>
                  <a:pt x="228600" y="228599"/>
                </a:lnTo>
                <a:lnTo>
                  <a:pt x="288925" y="224472"/>
                </a:lnTo>
                <a:lnTo>
                  <a:pt x="343407" y="212851"/>
                </a:lnTo>
                <a:lnTo>
                  <a:pt x="389763" y="194881"/>
                </a:lnTo>
                <a:lnTo>
                  <a:pt x="425703" y="171703"/>
                </a:lnTo>
                <a:lnTo>
                  <a:pt x="457200" y="1142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6799211-C953-4105-996B-D575D3F60D65}"/>
              </a:ext>
            </a:extLst>
          </p:cNvPr>
          <p:cNvSpPr/>
          <p:nvPr/>
        </p:nvSpPr>
        <p:spPr>
          <a:xfrm>
            <a:off x="2084388" y="496888"/>
            <a:ext cx="0" cy="153987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35778FD-F81F-4EEC-96FE-D7156F1CC5C4}"/>
              </a:ext>
            </a:extLst>
          </p:cNvPr>
          <p:cNvSpPr/>
          <p:nvPr/>
        </p:nvSpPr>
        <p:spPr>
          <a:xfrm>
            <a:off x="2006600" y="574675"/>
            <a:ext cx="193675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FE22C77-4AEA-41D8-BDE6-AFEA259BD583}"/>
              </a:ext>
            </a:extLst>
          </p:cNvPr>
          <p:cNvSpPr/>
          <p:nvPr/>
        </p:nvSpPr>
        <p:spPr>
          <a:xfrm>
            <a:off x="1968500" y="612775"/>
            <a:ext cx="115888" cy="115888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5CE01B6-D764-41CF-9769-9B66323CA285}"/>
              </a:ext>
            </a:extLst>
          </p:cNvPr>
          <p:cNvSpPr/>
          <p:nvPr/>
        </p:nvSpPr>
        <p:spPr>
          <a:xfrm>
            <a:off x="2084388" y="612775"/>
            <a:ext cx="153987" cy="115888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2285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A254F65-3766-442C-9A15-AE99E4F60082}"/>
              </a:ext>
            </a:extLst>
          </p:cNvPr>
          <p:cNvSpPr txBox="1"/>
          <p:nvPr/>
        </p:nvSpPr>
        <p:spPr>
          <a:xfrm>
            <a:off x="1924050" y="785813"/>
            <a:ext cx="388938" cy="115887"/>
          </a:xfrm>
          <a:prstGeom prst="rect">
            <a:avLst/>
          </a:prstGeom>
        </p:spPr>
        <p:txBody>
          <a:bodyPr lIns="0" tIns="6430" rIns="0" bIns="0">
            <a:spAutoFit/>
          </a:bodyPr>
          <a:lstStyle/>
          <a:p>
            <a:pPr marL="6430" eaLnBrk="1" fontAlgn="auto" hangingPunct="1">
              <a:spcBef>
                <a:spcPts val="51"/>
              </a:spcBef>
              <a:spcAft>
                <a:spcPts val="0"/>
              </a:spcAft>
              <a:defRPr/>
            </a:pPr>
            <a:r>
              <a:rPr sz="709" spc="-3" dirty="0">
                <a:latin typeface="Times New Roman"/>
                <a:ea typeface="+mn-ea"/>
                <a:cs typeface="Times New Roman"/>
              </a:rPr>
              <a:t>开发 人员</a:t>
            </a:r>
            <a:endParaRPr sz="709"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167F98F-D5A8-49D1-8357-098F091DAA02}"/>
              </a:ext>
            </a:extLst>
          </p:cNvPr>
          <p:cNvSpPr/>
          <p:nvPr/>
        </p:nvSpPr>
        <p:spPr>
          <a:xfrm>
            <a:off x="2392363" y="2889250"/>
            <a:ext cx="231775" cy="115888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114300"/>
                </a:moveTo>
                <a:lnTo>
                  <a:pt x="425704" y="56218"/>
                </a:lnTo>
                <a:lnTo>
                  <a:pt x="389763" y="33146"/>
                </a:lnTo>
                <a:lnTo>
                  <a:pt x="343408" y="15409"/>
                </a:lnTo>
                <a:lnTo>
                  <a:pt x="288925" y="4021"/>
                </a:lnTo>
                <a:lnTo>
                  <a:pt x="228600" y="0"/>
                </a:lnTo>
                <a:lnTo>
                  <a:pt x="167745" y="4021"/>
                </a:lnTo>
                <a:lnTo>
                  <a:pt x="113114" y="15409"/>
                </a:lnTo>
                <a:lnTo>
                  <a:pt x="66865" y="33146"/>
                </a:lnTo>
                <a:lnTo>
                  <a:pt x="31157" y="56218"/>
                </a:lnTo>
                <a:lnTo>
                  <a:pt x="0" y="114300"/>
                </a:lnTo>
                <a:lnTo>
                  <a:pt x="8149" y="144462"/>
                </a:lnTo>
                <a:lnTo>
                  <a:pt x="66865" y="194881"/>
                </a:lnTo>
                <a:lnTo>
                  <a:pt x="113114" y="212851"/>
                </a:lnTo>
                <a:lnTo>
                  <a:pt x="167745" y="224472"/>
                </a:lnTo>
                <a:lnTo>
                  <a:pt x="228600" y="228600"/>
                </a:lnTo>
                <a:lnTo>
                  <a:pt x="288925" y="224472"/>
                </a:lnTo>
                <a:lnTo>
                  <a:pt x="343408" y="212851"/>
                </a:lnTo>
                <a:lnTo>
                  <a:pt x="389763" y="194881"/>
                </a:lnTo>
                <a:lnTo>
                  <a:pt x="425703" y="171703"/>
                </a:lnTo>
                <a:lnTo>
                  <a:pt x="457200" y="114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37A9970-03AB-4759-97D9-BAB59CB3BCD6}"/>
              </a:ext>
            </a:extLst>
          </p:cNvPr>
          <p:cNvSpPr/>
          <p:nvPr/>
        </p:nvSpPr>
        <p:spPr>
          <a:xfrm>
            <a:off x="2508250" y="3005138"/>
            <a:ext cx="0" cy="153987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DAF8DE7-898C-4FAB-AA45-95B20495F461}"/>
              </a:ext>
            </a:extLst>
          </p:cNvPr>
          <p:cNvSpPr/>
          <p:nvPr/>
        </p:nvSpPr>
        <p:spPr>
          <a:xfrm>
            <a:off x="2432050" y="3081338"/>
            <a:ext cx="192088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5682266-CAA1-4D37-A0E9-1A2FCEE1D814}"/>
              </a:ext>
            </a:extLst>
          </p:cNvPr>
          <p:cNvSpPr/>
          <p:nvPr/>
        </p:nvSpPr>
        <p:spPr>
          <a:xfrm>
            <a:off x="2392363" y="3121025"/>
            <a:ext cx="115887" cy="115888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F349B7B2-04AE-4A49-857B-5A00A4D0C346}"/>
              </a:ext>
            </a:extLst>
          </p:cNvPr>
          <p:cNvSpPr/>
          <p:nvPr/>
        </p:nvSpPr>
        <p:spPr>
          <a:xfrm>
            <a:off x="2508250" y="3121025"/>
            <a:ext cx="155575" cy="115888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F24E927-B4EF-4981-A78F-7336DE0AAC8A}"/>
              </a:ext>
            </a:extLst>
          </p:cNvPr>
          <p:cNvSpPr txBox="1"/>
          <p:nvPr/>
        </p:nvSpPr>
        <p:spPr>
          <a:xfrm>
            <a:off x="2347913" y="3294063"/>
            <a:ext cx="323850" cy="115887"/>
          </a:xfrm>
          <a:prstGeom prst="rect">
            <a:avLst/>
          </a:prstGeom>
        </p:spPr>
        <p:txBody>
          <a:bodyPr lIns="0" tIns="6430" rIns="0" bIns="0">
            <a:spAutoFit/>
          </a:bodyPr>
          <a:lstStyle/>
          <a:p>
            <a:pPr marL="6430" eaLnBrk="1" fontAlgn="auto" hangingPunct="1">
              <a:spcBef>
                <a:spcPts val="51"/>
              </a:spcBef>
              <a:spcAft>
                <a:spcPts val="0"/>
              </a:spcAft>
              <a:defRPr/>
            </a:pPr>
            <a:r>
              <a:rPr sz="709" spc="-3" dirty="0">
                <a:latin typeface="Times New Roman"/>
                <a:ea typeface="+mn-ea"/>
                <a:cs typeface="Times New Roman"/>
              </a:rPr>
              <a:t>供应商</a:t>
            </a:r>
            <a:endParaRPr sz="709"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4102DF3-C566-46CA-B020-195E1877E0BA}"/>
              </a:ext>
            </a:extLst>
          </p:cNvPr>
          <p:cNvSpPr/>
          <p:nvPr/>
        </p:nvSpPr>
        <p:spPr>
          <a:xfrm>
            <a:off x="4206875" y="342900"/>
            <a:ext cx="230188" cy="115888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114300"/>
                </a:moveTo>
                <a:lnTo>
                  <a:pt x="425703" y="56218"/>
                </a:lnTo>
                <a:lnTo>
                  <a:pt x="389762" y="33147"/>
                </a:lnTo>
                <a:lnTo>
                  <a:pt x="343407" y="15409"/>
                </a:lnTo>
                <a:lnTo>
                  <a:pt x="288925" y="4021"/>
                </a:lnTo>
                <a:lnTo>
                  <a:pt x="228600" y="0"/>
                </a:lnTo>
                <a:lnTo>
                  <a:pt x="167745" y="4021"/>
                </a:lnTo>
                <a:lnTo>
                  <a:pt x="113114" y="15409"/>
                </a:lnTo>
                <a:lnTo>
                  <a:pt x="66865" y="33147"/>
                </a:lnTo>
                <a:lnTo>
                  <a:pt x="31157" y="56218"/>
                </a:lnTo>
                <a:lnTo>
                  <a:pt x="0" y="114300"/>
                </a:lnTo>
                <a:lnTo>
                  <a:pt x="8149" y="144462"/>
                </a:lnTo>
                <a:lnTo>
                  <a:pt x="66865" y="194881"/>
                </a:lnTo>
                <a:lnTo>
                  <a:pt x="113114" y="212852"/>
                </a:lnTo>
                <a:lnTo>
                  <a:pt x="167745" y="224472"/>
                </a:lnTo>
                <a:lnTo>
                  <a:pt x="228600" y="228600"/>
                </a:lnTo>
                <a:lnTo>
                  <a:pt x="288925" y="224472"/>
                </a:lnTo>
                <a:lnTo>
                  <a:pt x="343407" y="212852"/>
                </a:lnTo>
                <a:lnTo>
                  <a:pt x="389762" y="194881"/>
                </a:lnTo>
                <a:lnTo>
                  <a:pt x="425703" y="171703"/>
                </a:lnTo>
                <a:lnTo>
                  <a:pt x="457200" y="114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FD575B1-22BC-405D-91AB-1D5B8AA5853D}"/>
              </a:ext>
            </a:extLst>
          </p:cNvPr>
          <p:cNvSpPr/>
          <p:nvPr/>
        </p:nvSpPr>
        <p:spPr>
          <a:xfrm>
            <a:off x="4322763" y="458788"/>
            <a:ext cx="0" cy="153987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170E830-8FF9-4A5A-8BDC-E00C6800CE93}"/>
              </a:ext>
            </a:extLst>
          </p:cNvPr>
          <p:cNvSpPr/>
          <p:nvPr/>
        </p:nvSpPr>
        <p:spPr>
          <a:xfrm>
            <a:off x="4244975" y="534988"/>
            <a:ext cx="192088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94348DC-B691-4E69-A0AD-F162FC4591D8}"/>
              </a:ext>
            </a:extLst>
          </p:cNvPr>
          <p:cNvSpPr/>
          <p:nvPr/>
        </p:nvSpPr>
        <p:spPr>
          <a:xfrm>
            <a:off x="4206875" y="574675"/>
            <a:ext cx="115888" cy="115888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191A7D1-6BAE-4B5E-AAA3-6C21AD22A52A}"/>
              </a:ext>
            </a:extLst>
          </p:cNvPr>
          <p:cNvSpPr/>
          <p:nvPr/>
        </p:nvSpPr>
        <p:spPr>
          <a:xfrm>
            <a:off x="4322763" y="574675"/>
            <a:ext cx="153987" cy="115888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9903450-1D1C-473E-A941-CA02452AC659}"/>
              </a:ext>
            </a:extLst>
          </p:cNvPr>
          <p:cNvSpPr txBox="1"/>
          <p:nvPr/>
        </p:nvSpPr>
        <p:spPr>
          <a:xfrm>
            <a:off x="4160838" y="747713"/>
            <a:ext cx="479425" cy="115887"/>
          </a:xfrm>
          <a:prstGeom prst="rect">
            <a:avLst/>
          </a:prstGeom>
        </p:spPr>
        <p:txBody>
          <a:bodyPr lIns="0" tIns="6430" rIns="0" bIns="0">
            <a:spAutoFit/>
          </a:bodyPr>
          <a:lstStyle/>
          <a:p>
            <a:pPr marL="6430" eaLnBrk="1" fontAlgn="auto" hangingPunct="1">
              <a:spcBef>
                <a:spcPts val="51"/>
              </a:spcBef>
              <a:spcAft>
                <a:spcPts val="0"/>
              </a:spcAft>
              <a:defRPr/>
            </a:pPr>
            <a:r>
              <a:rPr sz="709" spc="-3" dirty="0">
                <a:latin typeface="Times New Roman"/>
                <a:ea typeface="+mn-ea"/>
                <a:cs typeface="Times New Roman"/>
              </a:rPr>
              <a:t>配置</a:t>
            </a:r>
            <a:endParaRPr sz="709">
              <a:latin typeface="Times New Roman"/>
              <a:ea typeface="+mn-ea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2AD0814-B1EF-4779-9110-D5EA399756FD}"/>
              </a:ext>
            </a:extLst>
          </p:cNvPr>
          <p:cNvSpPr/>
          <p:nvPr/>
        </p:nvSpPr>
        <p:spPr>
          <a:xfrm>
            <a:off x="1004888" y="420688"/>
            <a:ext cx="230187" cy="114300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114300"/>
                </a:moveTo>
                <a:lnTo>
                  <a:pt x="425703" y="56218"/>
                </a:lnTo>
                <a:lnTo>
                  <a:pt x="389763" y="33146"/>
                </a:lnTo>
                <a:lnTo>
                  <a:pt x="343407" y="15409"/>
                </a:lnTo>
                <a:lnTo>
                  <a:pt x="288924" y="4021"/>
                </a:lnTo>
                <a:lnTo>
                  <a:pt x="228600" y="0"/>
                </a:lnTo>
                <a:lnTo>
                  <a:pt x="167745" y="4021"/>
                </a:lnTo>
                <a:lnTo>
                  <a:pt x="113114" y="15409"/>
                </a:lnTo>
                <a:lnTo>
                  <a:pt x="66865" y="33146"/>
                </a:lnTo>
                <a:lnTo>
                  <a:pt x="31157" y="56218"/>
                </a:lnTo>
                <a:lnTo>
                  <a:pt x="0" y="114300"/>
                </a:lnTo>
                <a:lnTo>
                  <a:pt x="8149" y="144462"/>
                </a:lnTo>
                <a:lnTo>
                  <a:pt x="66865" y="194881"/>
                </a:lnTo>
                <a:lnTo>
                  <a:pt x="113114" y="212852"/>
                </a:lnTo>
                <a:lnTo>
                  <a:pt x="167745" y="224472"/>
                </a:lnTo>
                <a:lnTo>
                  <a:pt x="228600" y="228600"/>
                </a:lnTo>
                <a:lnTo>
                  <a:pt x="288925" y="224472"/>
                </a:lnTo>
                <a:lnTo>
                  <a:pt x="343408" y="212851"/>
                </a:lnTo>
                <a:lnTo>
                  <a:pt x="389763" y="194881"/>
                </a:lnTo>
                <a:lnTo>
                  <a:pt x="425704" y="171703"/>
                </a:lnTo>
                <a:lnTo>
                  <a:pt x="457200" y="114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686BD0E-1299-44F8-8C33-1441BEE8DAAB}"/>
              </a:ext>
            </a:extLst>
          </p:cNvPr>
          <p:cNvSpPr/>
          <p:nvPr/>
        </p:nvSpPr>
        <p:spPr>
          <a:xfrm>
            <a:off x="1120775" y="534988"/>
            <a:ext cx="0" cy="155575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EFFE14D-7415-4C71-9957-58D29467EE67}"/>
              </a:ext>
            </a:extLst>
          </p:cNvPr>
          <p:cNvSpPr/>
          <p:nvPr/>
        </p:nvSpPr>
        <p:spPr>
          <a:xfrm>
            <a:off x="1042988" y="612775"/>
            <a:ext cx="192087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F824FFF-E04F-485A-B995-F5F722085ABB}"/>
              </a:ext>
            </a:extLst>
          </p:cNvPr>
          <p:cNvSpPr/>
          <p:nvPr/>
        </p:nvSpPr>
        <p:spPr>
          <a:xfrm>
            <a:off x="1004888" y="650875"/>
            <a:ext cx="115887" cy="115888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7CC7E99-E093-40FE-9987-71F0EEACA0D8}"/>
              </a:ext>
            </a:extLst>
          </p:cNvPr>
          <p:cNvSpPr/>
          <p:nvPr/>
        </p:nvSpPr>
        <p:spPr>
          <a:xfrm>
            <a:off x="1120775" y="650875"/>
            <a:ext cx="153988" cy="115888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EACAF46-625E-40F4-8C1B-F02079BD6991}"/>
              </a:ext>
            </a:extLst>
          </p:cNvPr>
          <p:cNvSpPr txBox="1"/>
          <p:nvPr/>
        </p:nvSpPr>
        <p:spPr>
          <a:xfrm>
            <a:off x="958850" y="825500"/>
            <a:ext cx="339725" cy="114300"/>
          </a:xfrm>
          <a:prstGeom prst="rect">
            <a:avLst/>
          </a:prstGeom>
        </p:spPr>
        <p:txBody>
          <a:bodyPr lIns="0" tIns="6430" rIns="0" bIns="0">
            <a:spAutoFit/>
          </a:bodyPr>
          <a:lstStyle/>
          <a:p>
            <a:pPr marL="6430" eaLnBrk="1" fontAlgn="auto" hangingPunct="1">
              <a:spcBef>
                <a:spcPts val="51"/>
              </a:spcBef>
              <a:spcAft>
                <a:spcPts val="0"/>
              </a:spcAft>
              <a:defRPr/>
            </a:pPr>
            <a:r>
              <a:rPr sz="709" spc="-3" dirty="0">
                <a:latin typeface="Times New Roman"/>
                <a:ea typeface="+mn-ea"/>
                <a:cs typeface="Times New Roman"/>
              </a:rPr>
              <a:t>设计师</a:t>
            </a:r>
            <a:endParaRPr sz="709"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C31A920-855D-4CCD-B3BA-6AAECCBDA477}"/>
              </a:ext>
            </a:extLst>
          </p:cNvPr>
          <p:cNvSpPr/>
          <p:nvPr/>
        </p:nvSpPr>
        <p:spPr>
          <a:xfrm>
            <a:off x="3975100" y="2927350"/>
            <a:ext cx="231775" cy="115888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114300"/>
                </a:moveTo>
                <a:lnTo>
                  <a:pt x="425703" y="56218"/>
                </a:lnTo>
                <a:lnTo>
                  <a:pt x="389762" y="33146"/>
                </a:lnTo>
                <a:lnTo>
                  <a:pt x="343407" y="15409"/>
                </a:lnTo>
                <a:lnTo>
                  <a:pt x="288925" y="4021"/>
                </a:lnTo>
                <a:lnTo>
                  <a:pt x="228600" y="0"/>
                </a:lnTo>
                <a:lnTo>
                  <a:pt x="167745" y="4021"/>
                </a:lnTo>
                <a:lnTo>
                  <a:pt x="113114" y="15409"/>
                </a:lnTo>
                <a:lnTo>
                  <a:pt x="66865" y="33146"/>
                </a:lnTo>
                <a:lnTo>
                  <a:pt x="31157" y="56218"/>
                </a:lnTo>
                <a:lnTo>
                  <a:pt x="0" y="114300"/>
                </a:lnTo>
                <a:lnTo>
                  <a:pt x="8149" y="144462"/>
                </a:lnTo>
                <a:lnTo>
                  <a:pt x="66865" y="194881"/>
                </a:lnTo>
                <a:lnTo>
                  <a:pt x="113114" y="212851"/>
                </a:lnTo>
                <a:lnTo>
                  <a:pt x="167745" y="224472"/>
                </a:lnTo>
                <a:lnTo>
                  <a:pt x="228600" y="228600"/>
                </a:lnTo>
                <a:lnTo>
                  <a:pt x="288925" y="224472"/>
                </a:lnTo>
                <a:lnTo>
                  <a:pt x="343407" y="212851"/>
                </a:lnTo>
                <a:lnTo>
                  <a:pt x="389762" y="194881"/>
                </a:lnTo>
                <a:lnTo>
                  <a:pt x="425703" y="171703"/>
                </a:lnTo>
                <a:lnTo>
                  <a:pt x="457200" y="114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42A0FAE-512A-4741-A1C1-D15D7DA8F611}"/>
              </a:ext>
            </a:extLst>
          </p:cNvPr>
          <p:cNvSpPr/>
          <p:nvPr/>
        </p:nvSpPr>
        <p:spPr>
          <a:xfrm>
            <a:off x="4090988" y="3043238"/>
            <a:ext cx="0" cy="153987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123E63A-3309-4E23-BB0A-10E114DA7896}"/>
              </a:ext>
            </a:extLst>
          </p:cNvPr>
          <p:cNvSpPr/>
          <p:nvPr/>
        </p:nvSpPr>
        <p:spPr>
          <a:xfrm>
            <a:off x="4013200" y="3121025"/>
            <a:ext cx="193675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A0431AA5-94B9-4137-93BB-0DBCB8B4D01D}"/>
              </a:ext>
            </a:extLst>
          </p:cNvPr>
          <p:cNvSpPr/>
          <p:nvPr/>
        </p:nvSpPr>
        <p:spPr>
          <a:xfrm>
            <a:off x="3975100" y="3159125"/>
            <a:ext cx="115888" cy="115888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23F283D-D0A6-4BB5-A380-3CBD91BC2AD9}"/>
              </a:ext>
            </a:extLst>
          </p:cNvPr>
          <p:cNvSpPr/>
          <p:nvPr/>
        </p:nvSpPr>
        <p:spPr>
          <a:xfrm>
            <a:off x="4090988" y="3159125"/>
            <a:ext cx="153987" cy="115888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DA3D2D4-EE6B-43F0-B8CA-212888A8F67B}"/>
              </a:ext>
            </a:extLst>
          </p:cNvPr>
          <p:cNvSpPr txBox="1"/>
          <p:nvPr/>
        </p:nvSpPr>
        <p:spPr>
          <a:xfrm>
            <a:off x="3929063" y="3332163"/>
            <a:ext cx="519112" cy="115887"/>
          </a:xfrm>
          <a:prstGeom prst="rect">
            <a:avLst/>
          </a:prstGeom>
        </p:spPr>
        <p:txBody>
          <a:bodyPr lIns="0" tIns="6430" rIns="0" bIns="0">
            <a:spAutoFit/>
          </a:bodyPr>
          <a:lstStyle/>
          <a:p>
            <a:pPr marL="6430" eaLnBrk="1" fontAlgn="auto" hangingPunct="1">
              <a:spcBef>
                <a:spcPts val="51"/>
              </a:spcBef>
              <a:spcAft>
                <a:spcPts val="0"/>
              </a:spcAft>
              <a:defRPr/>
            </a:pPr>
            <a:r>
              <a:rPr sz="709" spc="-3" dirty="0">
                <a:latin typeface="Times New Roman"/>
                <a:ea typeface="+mn-ea"/>
                <a:cs typeface="Times New Roman"/>
              </a:rPr>
              <a:t>管理员</a:t>
            </a:r>
            <a:endParaRPr sz="709">
              <a:latin typeface="Times New Roman"/>
              <a:ea typeface="+mn-ea"/>
              <a:cs typeface="Times New Roman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F3BCAC56-7605-4D08-9886-46C4210C6CAF}"/>
              </a:ext>
            </a:extLst>
          </p:cNvPr>
          <p:cNvSpPr/>
          <p:nvPr/>
        </p:nvSpPr>
        <p:spPr>
          <a:xfrm>
            <a:off x="4746625" y="2155825"/>
            <a:ext cx="231775" cy="115888"/>
          </a:xfrm>
          <a:custGeom>
            <a:avLst/>
            <a:gdLst/>
            <a:ahLst/>
            <a:cxnLst/>
            <a:rect l="l" t="t" r="r" b="b"/>
            <a:pathLst>
              <a:path w="457200" h="228600">
                <a:moveTo>
                  <a:pt x="457200" y="114300"/>
                </a:moveTo>
                <a:lnTo>
                  <a:pt x="425703" y="56218"/>
                </a:lnTo>
                <a:lnTo>
                  <a:pt x="389762" y="33146"/>
                </a:lnTo>
                <a:lnTo>
                  <a:pt x="343407" y="15409"/>
                </a:lnTo>
                <a:lnTo>
                  <a:pt x="288925" y="4021"/>
                </a:lnTo>
                <a:lnTo>
                  <a:pt x="228600" y="0"/>
                </a:lnTo>
                <a:lnTo>
                  <a:pt x="167745" y="4021"/>
                </a:lnTo>
                <a:lnTo>
                  <a:pt x="113114" y="15409"/>
                </a:lnTo>
                <a:lnTo>
                  <a:pt x="66865" y="33146"/>
                </a:lnTo>
                <a:lnTo>
                  <a:pt x="31157" y="56218"/>
                </a:lnTo>
                <a:lnTo>
                  <a:pt x="0" y="114300"/>
                </a:lnTo>
                <a:lnTo>
                  <a:pt x="8149" y="144462"/>
                </a:lnTo>
                <a:lnTo>
                  <a:pt x="66865" y="194881"/>
                </a:lnTo>
                <a:lnTo>
                  <a:pt x="113114" y="212851"/>
                </a:lnTo>
                <a:lnTo>
                  <a:pt x="167745" y="224472"/>
                </a:lnTo>
                <a:lnTo>
                  <a:pt x="228600" y="228600"/>
                </a:lnTo>
                <a:lnTo>
                  <a:pt x="288925" y="224472"/>
                </a:lnTo>
                <a:lnTo>
                  <a:pt x="343407" y="212851"/>
                </a:lnTo>
                <a:lnTo>
                  <a:pt x="389762" y="194881"/>
                </a:lnTo>
                <a:lnTo>
                  <a:pt x="425703" y="171703"/>
                </a:lnTo>
                <a:lnTo>
                  <a:pt x="457200" y="114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F965623-80CD-4892-B4E7-B6C683EEAAE6}"/>
              </a:ext>
            </a:extLst>
          </p:cNvPr>
          <p:cNvSpPr/>
          <p:nvPr/>
        </p:nvSpPr>
        <p:spPr>
          <a:xfrm>
            <a:off x="4862513" y="2271713"/>
            <a:ext cx="0" cy="153987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AD451B8F-FA55-456B-909E-97EE548CF8A9}"/>
              </a:ext>
            </a:extLst>
          </p:cNvPr>
          <p:cNvSpPr/>
          <p:nvPr/>
        </p:nvSpPr>
        <p:spPr>
          <a:xfrm>
            <a:off x="4784725" y="2349500"/>
            <a:ext cx="193675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7CEAC88-5B98-49AD-B8F2-1E85F16ABEE8}"/>
              </a:ext>
            </a:extLst>
          </p:cNvPr>
          <p:cNvSpPr/>
          <p:nvPr/>
        </p:nvSpPr>
        <p:spPr>
          <a:xfrm>
            <a:off x="4746625" y="2387600"/>
            <a:ext cx="115888" cy="115888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3666D56-36BA-4E9E-BEC1-D1D1DF176CFA}"/>
              </a:ext>
            </a:extLst>
          </p:cNvPr>
          <p:cNvSpPr/>
          <p:nvPr/>
        </p:nvSpPr>
        <p:spPr>
          <a:xfrm>
            <a:off x="4862513" y="2387600"/>
            <a:ext cx="153987" cy="115888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0" y="0"/>
                </a:moveTo>
                <a:lnTo>
                  <a:pt x="30480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8C7587D4-B8DB-4972-9437-36F745673A70}"/>
              </a:ext>
            </a:extLst>
          </p:cNvPr>
          <p:cNvSpPr txBox="1"/>
          <p:nvPr/>
        </p:nvSpPr>
        <p:spPr>
          <a:xfrm>
            <a:off x="4700588" y="2560638"/>
            <a:ext cx="368300" cy="115887"/>
          </a:xfrm>
          <a:prstGeom prst="rect">
            <a:avLst/>
          </a:prstGeom>
        </p:spPr>
        <p:txBody>
          <a:bodyPr lIns="0" tIns="6430" rIns="0" bIns="0">
            <a:spAutoFit/>
          </a:bodyPr>
          <a:lstStyle/>
          <a:p>
            <a:pPr marL="6430" eaLnBrk="1" fontAlgn="auto" hangingPunct="1">
              <a:spcBef>
                <a:spcPts val="51"/>
              </a:spcBef>
              <a:spcAft>
                <a:spcPts val="0"/>
              </a:spcAft>
              <a:defRPr/>
            </a:pPr>
            <a:r>
              <a:rPr sz="709" spc="-5" dirty="0">
                <a:latin typeface="Times New Roman"/>
                <a:ea typeface="+mn-ea"/>
                <a:cs typeface="Times New Roman"/>
              </a:rPr>
              <a:t>积分</a:t>
            </a:r>
            <a:endParaRPr sz="709">
              <a:latin typeface="Times New Roman"/>
              <a:ea typeface="+mn-ea"/>
              <a:cs typeface="Times New Roman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BF0D4276-F8EA-493A-B2AB-18DDCC9EAFFF}"/>
              </a:ext>
            </a:extLst>
          </p:cNvPr>
          <p:cNvSpPr txBox="1"/>
          <p:nvPr/>
        </p:nvSpPr>
        <p:spPr>
          <a:xfrm>
            <a:off x="1884363" y="998538"/>
            <a:ext cx="693737" cy="130175"/>
          </a:xfrm>
          <a:prstGeom prst="rect">
            <a:avLst/>
          </a:prstGeom>
          <a:solidFill>
            <a:srgbClr val="CACAFF"/>
          </a:solidFill>
        </p:spPr>
        <p:txBody>
          <a:bodyPr lIns="0" tIns="20254" rIns="0" bIns="0">
            <a:spAutoFit/>
          </a:bodyPr>
          <a:lstStyle/>
          <a:p>
            <a:pPr marL="45975" eaLnBrk="1" fontAlgn="auto" hangingPunct="1">
              <a:spcBef>
                <a:spcPts val="159"/>
              </a:spcBef>
              <a:spcAft>
                <a:spcPts val="0"/>
              </a:spcAft>
              <a:defRPr/>
            </a:pPr>
            <a:r>
              <a:rPr sz="709" spc="-3" dirty="0">
                <a:latin typeface="Times New Roman"/>
                <a:ea typeface="+mn-ea"/>
                <a:cs typeface="Times New Roman"/>
              </a:rPr>
              <a:t>功能</a:t>
            </a:r>
            <a:r>
              <a:rPr sz="709" spc="-8" dirty="0">
                <a:latin typeface="Times New Roman"/>
                <a:ea typeface="+mn-ea"/>
                <a:cs typeface="Times New Roman"/>
              </a:rPr>
              <a:t> </a:t>
            </a:r>
            <a:r>
              <a:rPr sz="709" spc="-3" dirty="0">
                <a:latin typeface="Times New Roman"/>
                <a:ea typeface="+mn-ea"/>
                <a:cs typeface="Times New Roman"/>
              </a:rPr>
              <a:t>代码</a:t>
            </a:r>
            <a:endParaRPr sz="709">
              <a:latin typeface="Times New Roman"/>
              <a:ea typeface="+mn-ea"/>
              <a:cs typeface="Times New Roman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2ACF485D-1977-4327-BE2D-0416A55112C7}"/>
              </a:ext>
            </a:extLst>
          </p:cNvPr>
          <p:cNvSpPr txBox="1"/>
          <p:nvPr/>
        </p:nvSpPr>
        <p:spPr>
          <a:xfrm>
            <a:off x="881063" y="998538"/>
            <a:ext cx="744537" cy="130175"/>
          </a:xfrm>
          <a:prstGeom prst="rect">
            <a:avLst/>
          </a:prstGeom>
          <a:solidFill>
            <a:srgbClr val="CACAFF"/>
          </a:solidFill>
        </p:spPr>
        <p:txBody>
          <a:bodyPr lIns="0" tIns="20254" rIns="0" bIns="0">
            <a:spAutoFit/>
          </a:bodyPr>
          <a:lstStyle/>
          <a:p>
            <a:pPr marL="45975" eaLnBrk="1" fontAlgn="auto" hangingPunct="1">
              <a:spcBef>
                <a:spcPts val="159"/>
              </a:spcBef>
              <a:spcAft>
                <a:spcPts val="0"/>
              </a:spcAft>
              <a:defRPr/>
            </a:pPr>
            <a:r>
              <a:rPr sz="709" spc="-3" dirty="0">
                <a:latin typeface="Times New Roman"/>
                <a:ea typeface="+mn-ea"/>
                <a:cs typeface="Times New Roman"/>
              </a:rPr>
              <a:t>IDL/CIDL/PSDL</a:t>
            </a:r>
            <a:endParaRPr sz="709">
              <a:latin typeface="Times New Roman"/>
              <a:ea typeface="+mn-ea"/>
              <a:cs typeface="Times New Roman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5723AF8A-DA8C-4DFC-9D0A-909BFEC2525D}"/>
              </a:ext>
            </a:extLst>
          </p:cNvPr>
          <p:cNvSpPr/>
          <p:nvPr/>
        </p:nvSpPr>
        <p:spPr>
          <a:xfrm>
            <a:off x="1189038" y="1306513"/>
            <a:ext cx="811212" cy="46355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600200" y="762000"/>
                </a:moveTo>
                <a:lnTo>
                  <a:pt x="1600200" y="152400"/>
                </a:lnTo>
                <a:lnTo>
                  <a:pt x="1592397" y="104363"/>
                </a:lnTo>
                <a:lnTo>
                  <a:pt x="1570695" y="62544"/>
                </a:lnTo>
                <a:lnTo>
                  <a:pt x="1537655" y="29504"/>
                </a:lnTo>
                <a:lnTo>
                  <a:pt x="1495836" y="7802"/>
                </a:lnTo>
                <a:lnTo>
                  <a:pt x="1447799" y="0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762000"/>
                </a:lnTo>
                <a:lnTo>
                  <a:pt x="7802" y="810036"/>
                </a:lnTo>
                <a:lnTo>
                  <a:pt x="29504" y="851855"/>
                </a:lnTo>
                <a:lnTo>
                  <a:pt x="62544" y="884895"/>
                </a:lnTo>
                <a:lnTo>
                  <a:pt x="104363" y="906597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836" y="906597"/>
                </a:lnTo>
                <a:lnTo>
                  <a:pt x="1537655" y="884895"/>
                </a:lnTo>
                <a:lnTo>
                  <a:pt x="1570695" y="851855"/>
                </a:lnTo>
                <a:lnTo>
                  <a:pt x="1592397" y="810036"/>
                </a:lnTo>
                <a:lnTo>
                  <a:pt x="1600200" y="762000"/>
                </a:lnTo>
                <a:close/>
              </a:path>
            </a:pathLst>
          </a:custGeom>
          <a:solidFill>
            <a:srgbClr val="DCDCDC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92615597-91B7-49E7-BDD0-855E225E360B}"/>
              </a:ext>
            </a:extLst>
          </p:cNvPr>
          <p:cNvSpPr/>
          <p:nvPr/>
        </p:nvSpPr>
        <p:spPr>
          <a:xfrm>
            <a:off x="1189038" y="1306513"/>
            <a:ext cx="811212" cy="46355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762000"/>
                </a:lnTo>
                <a:lnTo>
                  <a:pt x="7802" y="810036"/>
                </a:lnTo>
                <a:lnTo>
                  <a:pt x="29504" y="851855"/>
                </a:lnTo>
                <a:lnTo>
                  <a:pt x="62544" y="884895"/>
                </a:lnTo>
                <a:lnTo>
                  <a:pt x="104363" y="906597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836" y="906597"/>
                </a:lnTo>
                <a:lnTo>
                  <a:pt x="1537655" y="884895"/>
                </a:lnTo>
                <a:lnTo>
                  <a:pt x="1570695" y="851855"/>
                </a:lnTo>
                <a:lnTo>
                  <a:pt x="1592397" y="810036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397" y="104363"/>
                </a:lnTo>
                <a:lnTo>
                  <a:pt x="1570695" y="62544"/>
                </a:lnTo>
                <a:lnTo>
                  <a:pt x="1537655" y="29504"/>
                </a:lnTo>
                <a:lnTo>
                  <a:pt x="1495836" y="7802"/>
                </a:lnTo>
                <a:lnTo>
                  <a:pt x="1447799" y="0"/>
                </a:lnTo>
                <a:lnTo>
                  <a:pt x="15240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7507AD7B-7770-41F5-98D2-CE713F1243FE}"/>
              </a:ext>
            </a:extLst>
          </p:cNvPr>
          <p:cNvSpPr txBox="1"/>
          <p:nvPr/>
        </p:nvSpPr>
        <p:spPr>
          <a:xfrm>
            <a:off x="1228725" y="1404938"/>
            <a:ext cx="731838" cy="255587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algn="ctr" eaLnBrk="1" fontAlgn="auto" hangingPunct="1">
              <a:spcBef>
                <a:spcPts val="48"/>
              </a:spcBef>
              <a:spcAft>
                <a:spcPts val="0"/>
              </a:spcAft>
              <a:defRPr/>
            </a:pPr>
            <a:r>
              <a:rPr sz="810" spc="-5" dirty="0">
                <a:latin typeface="Times New Roman"/>
                <a:ea typeface="+mn-ea"/>
                <a:cs typeface="Times New Roman"/>
              </a:rPr>
              <a:t>IDL/CIDL/PSDL</a:t>
            </a:r>
            <a:endParaRPr sz="810">
              <a:latin typeface="Times New Roman"/>
              <a:ea typeface="+mn-ea"/>
              <a:cs typeface="Times New Roman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810" spc="-3" dirty="0">
                <a:latin typeface="Times New Roman"/>
                <a:ea typeface="+mn-ea"/>
                <a:cs typeface="Times New Roman"/>
              </a:rPr>
              <a:t>编译 器</a:t>
            </a:r>
            <a:endParaRPr sz="810">
              <a:latin typeface="Times New Roman"/>
              <a:ea typeface="+mn-ea"/>
              <a:cs typeface="Times New Roman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BC7C26CA-3911-4475-8829-F9C3FC76EF98}"/>
              </a:ext>
            </a:extLst>
          </p:cNvPr>
          <p:cNvSpPr txBox="1"/>
          <p:nvPr/>
        </p:nvSpPr>
        <p:spPr>
          <a:xfrm>
            <a:off x="2114550" y="1577975"/>
            <a:ext cx="466725" cy="228600"/>
          </a:xfrm>
          <a:prstGeom prst="rect">
            <a:avLst/>
          </a:prstGeom>
          <a:solidFill>
            <a:srgbClr val="CACAFF"/>
          </a:solidFill>
        </p:spPr>
        <p:txBody>
          <a:bodyPr lIns="0" tIns="24433" rIns="0" bIns="0">
            <a:spAutoFit/>
          </a:bodyPr>
          <a:lstStyle>
            <a:lvl1pPr marL="44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850"/>
              </a:lnSpc>
              <a:spcBef>
                <a:spcPts val="188"/>
              </a:spcBef>
            </a:pPr>
            <a:r>
              <a:rPr lang="zh-CN" altLang="zh-CN" sz="700">
                <a:latin typeface="Times New Roman" panose="02020603050405020304" pitchFamily="18" charset="0"/>
                <a:cs typeface="Times New Roman" panose="02020603050405020304" pitchFamily="18" charset="0"/>
              </a:rPr>
              <a:t>存根/骨架</a:t>
            </a: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FA1D379-5305-4DCA-B7BC-7616DE22085C}"/>
              </a:ext>
            </a:extLst>
          </p:cNvPr>
          <p:cNvSpPr txBox="1"/>
          <p:nvPr/>
        </p:nvSpPr>
        <p:spPr>
          <a:xfrm>
            <a:off x="1382713" y="2309813"/>
            <a:ext cx="514350" cy="230187"/>
          </a:xfrm>
          <a:prstGeom prst="rect">
            <a:avLst/>
          </a:prstGeom>
          <a:solidFill>
            <a:srgbClr val="CACAFF"/>
          </a:solidFill>
        </p:spPr>
        <p:txBody>
          <a:bodyPr lIns="0" tIns="24433" rIns="0" bIns="0">
            <a:spAutoFit/>
          </a:bodyPr>
          <a:lstStyle>
            <a:lvl1pPr marL="68263" indent="-22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850"/>
              </a:lnSpc>
              <a:spcBef>
                <a:spcPts val="188"/>
              </a:spcBef>
            </a:pPr>
            <a:r>
              <a:rPr lang="zh-CN" altLang="zh-CN" sz="700">
                <a:latin typeface="Times New Roman" panose="02020603050405020304" pitchFamily="18" charset="0"/>
                <a:cs typeface="Times New Roman" panose="02020603050405020304" pitchFamily="18" charset="0"/>
              </a:rPr>
              <a:t>组件描述符</a:t>
            </a:r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1C0C62E8-70EA-49A6-B631-767E5FA1EA39}"/>
              </a:ext>
            </a:extLst>
          </p:cNvPr>
          <p:cNvSpPr/>
          <p:nvPr/>
        </p:nvSpPr>
        <p:spPr>
          <a:xfrm>
            <a:off x="1266825" y="1152525"/>
            <a:ext cx="50800" cy="68263"/>
          </a:xfrm>
          <a:custGeom>
            <a:avLst/>
            <a:gdLst/>
            <a:ahLst/>
            <a:cxnLst/>
            <a:rect l="l" t="t" r="r" b="b"/>
            <a:pathLst>
              <a:path w="100965" h="134619">
                <a:moveTo>
                  <a:pt x="0" y="0"/>
                </a:moveTo>
                <a:lnTo>
                  <a:pt x="100584" y="134112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78AAB6CE-1539-4903-8B9B-B9526768A7FA}"/>
              </a:ext>
            </a:extLst>
          </p:cNvPr>
          <p:cNvSpPr/>
          <p:nvPr/>
        </p:nvSpPr>
        <p:spPr>
          <a:xfrm>
            <a:off x="1271588" y="1185863"/>
            <a:ext cx="111125" cy="122237"/>
          </a:xfrm>
          <a:custGeom>
            <a:avLst/>
            <a:gdLst/>
            <a:ahLst/>
            <a:cxnLst/>
            <a:rect l="l" t="t" r="r" b="b"/>
            <a:pathLst>
              <a:path w="218440" h="241300">
                <a:moveTo>
                  <a:pt x="217931" y="240792"/>
                </a:moveTo>
                <a:lnTo>
                  <a:pt x="173735" y="0"/>
                </a:lnTo>
                <a:lnTo>
                  <a:pt x="0" y="132588"/>
                </a:lnTo>
                <a:lnTo>
                  <a:pt x="217931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1252C656-CFF3-4449-A986-43F48D51925C}"/>
              </a:ext>
            </a:extLst>
          </p:cNvPr>
          <p:cNvSpPr/>
          <p:nvPr/>
        </p:nvSpPr>
        <p:spPr>
          <a:xfrm>
            <a:off x="2000250" y="1577975"/>
            <a:ext cx="74613" cy="50800"/>
          </a:xfrm>
          <a:custGeom>
            <a:avLst/>
            <a:gdLst/>
            <a:ahLst/>
            <a:cxnLst/>
            <a:rect l="l" t="t" r="r" b="b"/>
            <a:pathLst>
              <a:path w="149860" h="100964">
                <a:moveTo>
                  <a:pt x="0" y="0"/>
                </a:moveTo>
                <a:lnTo>
                  <a:pt x="149351" y="1005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1D0AF2A9-DF52-458F-9DD2-0B5DF6DF70BE}"/>
              </a:ext>
            </a:extLst>
          </p:cNvPr>
          <p:cNvSpPr/>
          <p:nvPr/>
        </p:nvSpPr>
        <p:spPr>
          <a:xfrm>
            <a:off x="2060575" y="1606550"/>
            <a:ext cx="55563" cy="47625"/>
          </a:xfrm>
          <a:custGeom>
            <a:avLst/>
            <a:gdLst/>
            <a:ahLst/>
            <a:cxnLst/>
            <a:rect l="l" t="t" r="r" b="b"/>
            <a:pathLst>
              <a:path w="109855" h="96519">
                <a:moveTo>
                  <a:pt x="109727" y="96012"/>
                </a:moveTo>
                <a:lnTo>
                  <a:pt x="54863" y="0"/>
                </a:lnTo>
                <a:lnTo>
                  <a:pt x="0" y="82296"/>
                </a:lnTo>
                <a:lnTo>
                  <a:pt x="109727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5B51BB5B-E43D-4D48-AF04-FA37CB3909A3}"/>
              </a:ext>
            </a:extLst>
          </p:cNvPr>
          <p:cNvSpPr/>
          <p:nvPr/>
        </p:nvSpPr>
        <p:spPr>
          <a:xfrm>
            <a:off x="1343025" y="1770063"/>
            <a:ext cx="212725" cy="495300"/>
          </a:xfrm>
          <a:custGeom>
            <a:avLst/>
            <a:gdLst/>
            <a:ahLst/>
            <a:cxnLst/>
            <a:rect l="l" t="t" r="r" b="b"/>
            <a:pathLst>
              <a:path w="417830" h="978535">
                <a:moveTo>
                  <a:pt x="0" y="0"/>
                </a:moveTo>
                <a:lnTo>
                  <a:pt x="417576" y="9784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11C8E0E-B179-4AAA-AC90-D8DC67B08E4B}"/>
              </a:ext>
            </a:extLst>
          </p:cNvPr>
          <p:cNvSpPr/>
          <p:nvPr/>
        </p:nvSpPr>
        <p:spPr>
          <a:xfrm>
            <a:off x="1531938" y="2254250"/>
            <a:ext cx="47625" cy="55563"/>
          </a:xfrm>
          <a:custGeom>
            <a:avLst/>
            <a:gdLst/>
            <a:ahLst/>
            <a:cxnLst/>
            <a:rect l="l" t="t" r="r" b="b"/>
            <a:pathLst>
              <a:path w="93344" h="111760">
                <a:moveTo>
                  <a:pt x="92963" y="0"/>
                </a:moveTo>
                <a:lnTo>
                  <a:pt x="0" y="39624"/>
                </a:lnTo>
                <a:lnTo>
                  <a:pt x="85343" y="111251"/>
                </a:lnTo>
                <a:lnTo>
                  <a:pt x="92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E6D1EF88-8FF7-4082-A142-D7426EFCE846}"/>
              </a:ext>
            </a:extLst>
          </p:cNvPr>
          <p:cNvSpPr/>
          <p:nvPr/>
        </p:nvSpPr>
        <p:spPr>
          <a:xfrm>
            <a:off x="2809875" y="1462088"/>
            <a:ext cx="809625" cy="461962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600200" y="761999"/>
                </a:moveTo>
                <a:lnTo>
                  <a:pt x="1600200" y="152399"/>
                </a:lnTo>
                <a:lnTo>
                  <a:pt x="1592397" y="104363"/>
                </a:lnTo>
                <a:lnTo>
                  <a:pt x="1570695" y="62544"/>
                </a:lnTo>
                <a:lnTo>
                  <a:pt x="1537655" y="29504"/>
                </a:lnTo>
                <a:lnTo>
                  <a:pt x="1495836" y="7802"/>
                </a:lnTo>
                <a:lnTo>
                  <a:pt x="1447800" y="0"/>
                </a:lnTo>
                <a:lnTo>
                  <a:pt x="152400" y="0"/>
                </a:ln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762000"/>
                </a:lnTo>
                <a:lnTo>
                  <a:pt x="7802" y="810036"/>
                </a:lnTo>
                <a:lnTo>
                  <a:pt x="29504" y="851855"/>
                </a:lnTo>
                <a:lnTo>
                  <a:pt x="62544" y="884895"/>
                </a:lnTo>
                <a:lnTo>
                  <a:pt x="104363" y="906597"/>
                </a:lnTo>
                <a:lnTo>
                  <a:pt x="152400" y="914400"/>
                </a:lnTo>
                <a:lnTo>
                  <a:pt x="1447800" y="914399"/>
                </a:lnTo>
                <a:lnTo>
                  <a:pt x="1495836" y="906597"/>
                </a:lnTo>
                <a:lnTo>
                  <a:pt x="1537655" y="884895"/>
                </a:lnTo>
                <a:lnTo>
                  <a:pt x="1570695" y="851855"/>
                </a:lnTo>
                <a:lnTo>
                  <a:pt x="1592397" y="810036"/>
                </a:lnTo>
                <a:lnTo>
                  <a:pt x="1600200" y="761999"/>
                </a:lnTo>
                <a:close/>
              </a:path>
            </a:pathLst>
          </a:custGeom>
          <a:solidFill>
            <a:srgbClr val="DCDCDC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7945CC0A-D641-48B2-95A2-C20901D4F777}"/>
              </a:ext>
            </a:extLst>
          </p:cNvPr>
          <p:cNvSpPr/>
          <p:nvPr/>
        </p:nvSpPr>
        <p:spPr>
          <a:xfrm>
            <a:off x="2809875" y="1462088"/>
            <a:ext cx="809625" cy="461962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152400" y="0"/>
                </a:moveTo>
                <a:lnTo>
                  <a:pt x="104363" y="7802"/>
                </a:lnTo>
                <a:lnTo>
                  <a:pt x="62544" y="29504"/>
                </a:lnTo>
                <a:lnTo>
                  <a:pt x="29504" y="62544"/>
                </a:lnTo>
                <a:lnTo>
                  <a:pt x="7802" y="104363"/>
                </a:lnTo>
                <a:lnTo>
                  <a:pt x="0" y="152400"/>
                </a:lnTo>
                <a:lnTo>
                  <a:pt x="0" y="762000"/>
                </a:lnTo>
                <a:lnTo>
                  <a:pt x="7802" y="810036"/>
                </a:lnTo>
                <a:lnTo>
                  <a:pt x="29504" y="851855"/>
                </a:lnTo>
                <a:lnTo>
                  <a:pt x="62544" y="884895"/>
                </a:lnTo>
                <a:lnTo>
                  <a:pt x="104363" y="906597"/>
                </a:lnTo>
                <a:lnTo>
                  <a:pt x="152400" y="914400"/>
                </a:lnTo>
                <a:lnTo>
                  <a:pt x="1447800" y="914399"/>
                </a:lnTo>
                <a:lnTo>
                  <a:pt x="1495836" y="906597"/>
                </a:lnTo>
                <a:lnTo>
                  <a:pt x="1537655" y="884895"/>
                </a:lnTo>
                <a:lnTo>
                  <a:pt x="1570695" y="851855"/>
                </a:lnTo>
                <a:lnTo>
                  <a:pt x="1592397" y="810036"/>
                </a:lnTo>
                <a:lnTo>
                  <a:pt x="1600200" y="761999"/>
                </a:lnTo>
                <a:lnTo>
                  <a:pt x="1600200" y="152399"/>
                </a:lnTo>
                <a:lnTo>
                  <a:pt x="1592397" y="104363"/>
                </a:lnTo>
                <a:lnTo>
                  <a:pt x="1570695" y="62544"/>
                </a:lnTo>
                <a:lnTo>
                  <a:pt x="1537655" y="29504"/>
                </a:lnTo>
                <a:lnTo>
                  <a:pt x="1495836" y="7802"/>
                </a:lnTo>
                <a:lnTo>
                  <a:pt x="1447800" y="0"/>
                </a:lnTo>
                <a:lnTo>
                  <a:pt x="15240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752C7D52-0B32-4229-9765-BB0CB6F5711A}"/>
              </a:ext>
            </a:extLst>
          </p:cNvPr>
          <p:cNvSpPr txBox="1"/>
          <p:nvPr/>
        </p:nvSpPr>
        <p:spPr>
          <a:xfrm>
            <a:off x="2874963" y="1560513"/>
            <a:ext cx="679450" cy="255587"/>
          </a:xfrm>
          <a:prstGeom prst="rect">
            <a:avLst/>
          </a:prstGeom>
        </p:spPr>
        <p:txBody>
          <a:bodyPr lIns="0" tIns="6108" rIns="0" bIns="0">
            <a:spAutoFit/>
          </a:bodyPr>
          <a:lstStyle>
            <a:lvl1pPr marL="6350" indent="476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0"/>
              </a:spcBef>
            </a:pPr>
            <a:r>
              <a:rPr lang="zh-CN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编程语言工具</a:t>
            </a: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9F19D6C-BA6F-4CC4-8B31-B2FC4B040E3A}"/>
              </a:ext>
            </a:extLst>
          </p:cNvPr>
          <p:cNvSpPr/>
          <p:nvPr/>
        </p:nvSpPr>
        <p:spPr>
          <a:xfrm>
            <a:off x="2308225" y="2078038"/>
            <a:ext cx="685800" cy="155575"/>
          </a:xfrm>
          <a:custGeom>
            <a:avLst/>
            <a:gdLst/>
            <a:ahLst/>
            <a:cxnLst/>
            <a:rect l="l" t="t" r="r" b="b"/>
            <a:pathLst>
              <a:path w="1355089" h="304800">
                <a:moveTo>
                  <a:pt x="1354836" y="0"/>
                </a:moveTo>
                <a:lnTo>
                  <a:pt x="1354836" y="304800"/>
                </a:lnTo>
                <a:lnTo>
                  <a:pt x="0" y="304800"/>
                </a:lnTo>
                <a:lnTo>
                  <a:pt x="0" y="0"/>
                </a:lnTo>
                <a:lnTo>
                  <a:pt x="1354836" y="0"/>
                </a:lnTo>
                <a:close/>
              </a:path>
            </a:pathLst>
          </a:custGeom>
          <a:solidFill>
            <a:srgbClr val="CACAF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D4DC7445-3C17-46A9-8167-0A7415F8ED7C}"/>
              </a:ext>
            </a:extLst>
          </p:cNvPr>
          <p:cNvSpPr txBox="1"/>
          <p:nvPr/>
        </p:nvSpPr>
        <p:spPr>
          <a:xfrm>
            <a:off x="2308225" y="2092325"/>
            <a:ext cx="685800" cy="115888"/>
          </a:xfrm>
          <a:prstGeom prst="rect">
            <a:avLst/>
          </a:prstGeom>
        </p:spPr>
        <p:txBody>
          <a:bodyPr lIns="0" tIns="6430" rIns="0" bIns="0">
            <a:spAutoFit/>
          </a:bodyPr>
          <a:lstStyle/>
          <a:p>
            <a:pPr marL="45975" eaLnBrk="1" fontAlgn="auto" hangingPunct="1">
              <a:spcBef>
                <a:spcPts val="51"/>
              </a:spcBef>
              <a:spcAft>
                <a:spcPts val="0"/>
              </a:spcAft>
              <a:defRPr/>
            </a:pPr>
            <a:r>
              <a:rPr sz="709" spc="-3" dirty="0">
                <a:latin typeface="Times New Roman"/>
                <a:ea typeface="+mn-ea"/>
                <a:cs typeface="Times New Roman"/>
              </a:rPr>
              <a:t>实现</a:t>
            </a:r>
            <a:endParaRPr sz="709">
              <a:latin typeface="Times New Roman"/>
              <a:ea typeface="+mn-ea"/>
              <a:cs typeface="Times New Roman"/>
            </a:endParaRPr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A1949B29-71D2-4D0D-855A-1309E3B8EC46}"/>
              </a:ext>
            </a:extLst>
          </p:cNvPr>
          <p:cNvSpPr/>
          <p:nvPr/>
        </p:nvSpPr>
        <p:spPr>
          <a:xfrm>
            <a:off x="2462213" y="1152525"/>
            <a:ext cx="315912" cy="350838"/>
          </a:xfrm>
          <a:custGeom>
            <a:avLst/>
            <a:gdLst/>
            <a:ahLst/>
            <a:cxnLst/>
            <a:rect l="l" t="t" r="r" b="b"/>
            <a:pathLst>
              <a:path w="623570" h="692150">
                <a:moveTo>
                  <a:pt x="0" y="0"/>
                </a:moveTo>
                <a:lnTo>
                  <a:pt x="623315" y="6918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3BEC6A61-2F35-4743-AD8D-A0568B231478}"/>
              </a:ext>
            </a:extLst>
          </p:cNvPr>
          <p:cNvSpPr/>
          <p:nvPr/>
        </p:nvSpPr>
        <p:spPr>
          <a:xfrm>
            <a:off x="2757488" y="1484313"/>
            <a:ext cx="52387" cy="53975"/>
          </a:xfrm>
          <a:custGeom>
            <a:avLst/>
            <a:gdLst/>
            <a:ahLst/>
            <a:cxnLst/>
            <a:rect l="l" t="t" r="r" b="b"/>
            <a:pathLst>
              <a:path w="104139" h="106680">
                <a:moveTo>
                  <a:pt x="103632" y="106680"/>
                </a:moveTo>
                <a:lnTo>
                  <a:pt x="74676" y="0"/>
                </a:lnTo>
                <a:lnTo>
                  <a:pt x="0" y="67056"/>
                </a:lnTo>
                <a:lnTo>
                  <a:pt x="103632" y="10668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6958B401-6B3A-4B85-9E38-9DF4306DAECC}"/>
              </a:ext>
            </a:extLst>
          </p:cNvPr>
          <p:cNvSpPr/>
          <p:nvPr/>
        </p:nvSpPr>
        <p:spPr>
          <a:xfrm>
            <a:off x="2578100" y="1654175"/>
            <a:ext cx="182563" cy="0"/>
          </a:xfrm>
          <a:custGeom>
            <a:avLst/>
            <a:gdLst/>
            <a:ahLst/>
            <a:cxnLst/>
            <a:rect l="l" t="t" r="r" b="b"/>
            <a:pathLst>
              <a:path w="361314">
                <a:moveTo>
                  <a:pt x="0" y="0"/>
                </a:moveTo>
                <a:lnTo>
                  <a:pt x="3611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C2E226F1-38BC-448D-85FD-6CBB4AF6F4B5}"/>
              </a:ext>
            </a:extLst>
          </p:cNvPr>
          <p:cNvSpPr/>
          <p:nvPr/>
        </p:nvSpPr>
        <p:spPr>
          <a:xfrm>
            <a:off x="2759075" y="1630363"/>
            <a:ext cx="50800" cy="49212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48767"/>
                </a:moveTo>
                <a:lnTo>
                  <a:pt x="0" y="0"/>
                </a:lnTo>
                <a:lnTo>
                  <a:pt x="0" y="99059"/>
                </a:lnTo>
                <a:lnTo>
                  <a:pt x="99060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A59286E0-0916-44EF-A20F-8B57CA78426D}"/>
              </a:ext>
            </a:extLst>
          </p:cNvPr>
          <p:cNvSpPr/>
          <p:nvPr/>
        </p:nvSpPr>
        <p:spPr>
          <a:xfrm>
            <a:off x="2733675" y="1924050"/>
            <a:ext cx="192088" cy="128588"/>
          </a:xfrm>
          <a:custGeom>
            <a:avLst/>
            <a:gdLst/>
            <a:ahLst/>
            <a:cxnLst/>
            <a:rect l="l" t="t" r="r" b="b"/>
            <a:pathLst>
              <a:path w="378460" h="253364">
                <a:moveTo>
                  <a:pt x="377951" y="0"/>
                </a:moveTo>
                <a:lnTo>
                  <a:pt x="0" y="2529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DE338A0F-76CC-4832-B3CD-0031DB548262}"/>
              </a:ext>
            </a:extLst>
          </p:cNvPr>
          <p:cNvSpPr/>
          <p:nvPr/>
        </p:nvSpPr>
        <p:spPr>
          <a:xfrm>
            <a:off x="2693988" y="2030413"/>
            <a:ext cx="57150" cy="49212"/>
          </a:xfrm>
          <a:custGeom>
            <a:avLst/>
            <a:gdLst/>
            <a:ahLst/>
            <a:cxnLst/>
            <a:rect l="l" t="t" r="r" b="b"/>
            <a:pathLst>
              <a:path w="111760" h="96520">
                <a:moveTo>
                  <a:pt x="111251" y="82296"/>
                </a:moveTo>
                <a:lnTo>
                  <a:pt x="56387" y="0"/>
                </a:lnTo>
                <a:lnTo>
                  <a:pt x="0" y="96012"/>
                </a:lnTo>
                <a:lnTo>
                  <a:pt x="111251" y="8229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791DCC9E-317E-46DC-BD69-011DE7106A05}"/>
              </a:ext>
            </a:extLst>
          </p:cNvPr>
          <p:cNvSpPr txBox="1"/>
          <p:nvPr/>
        </p:nvSpPr>
        <p:spPr>
          <a:xfrm>
            <a:off x="3813175" y="1422400"/>
            <a:ext cx="539750" cy="4254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42758" rIns="0" bIns="0">
            <a:spAutoFit/>
          </a:bodyPr>
          <a:lstStyle>
            <a:lvl1pPr marL="920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38"/>
              </a:spcBef>
            </a:pPr>
            <a:r>
              <a:rPr lang="zh-CN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Corba</a:t>
            </a:r>
          </a:p>
          <a:p>
            <a:pPr algn="ctr" eaLnBrk="1" hangingPunct="1">
              <a:lnSpc>
                <a:spcPts val="975"/>
              </a:lnSpc>
              <a:spcBef>
                <a:spcPts val="25"/>
              </a:spcBef>
            </a:pPr>
            <a:r>
              <a:rPr lang="zh-CN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组件包</a:t>
            </a:r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A59E3126-0B6B-4FA4-B156-99AFD457E6F8}"/>
              </a:ext>
            </a:extLst>
          </p:cNvPr>
          <p:cNvSpPr txBox="1"/>
          <p:nvPr/>
        </p:nvSpPr>
        <p:spPr>
          <a:xfrm>
            <a:off x="3117850" y="2541588"/>
            <a:ext cx="476250" cy="230187"/>
          </a:xfrm>
          <a:prstGeom prst="rect">
            <a:avLst/>
          </a:prstGeom>
          <a:solidFill>
            <a:srgbClr val="CACAFF"/>
          </a:solidFill>
        </p:spPr>
        <p:txBody>
          <a:bodyPr lIns="0" tIns="24433" rIns="0" bIns="0">
            <a:spAutoFit/>
          </a:bodyPr>
          <a:lstStyle>
            <a:lvl1pPr marL="44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850"/>
              </a:lnSpc>
              <a:spcBef>
                <a:spcPts val="188"/>
              </a:spcBef>
            </a:pPr>
            <a:r>
              <a:rPr lang="zh-CN" altLang="zh-CN" sz="700">
                <a:latin typeface="Times New Roman" panose="02020603050405020304" pitchFamily="18" charset="0"/>
                <a:cs typeface="Times New Roman" panose="02020603050405020304" pitchFamily="18" charset="0"/>
              </a:rPr>
              <a:t>Softpkg 描述符</a:t>
            </a:r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33EE3F46-E516-4C81-B9F3-397C0122DA99}"/>
              </a:ext>
            </a:extLst>
          </p:cNvPr>
          <p:cNvSpPr/>
          <p:nvPr/>
        </p:nvSpPr>
        <p:spPr>
          <a:xfrm>
            <a:off x="2114550" y="2503488"/>
            <a:ext cx="811213" cy="346075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1600199" y="571500"/>
                </a:moveTo>
                <a:lnTo>
                  <a:pt x="1600199" y="114300"/>
                </a:lnTo>
                <a:lnTo>
                  <a:pt x="1591127" y="70080"/>
                </a:lnTo>
                <a:lnTo>
                  <a:pt x="1566481" y="33718"/>
                </a:lnTo>
                <a:lnTo>
                  <a:pt x="1530119" y="9072"/>
                </a:lnTo>
                <a:lnTo>
                  <a:pt x="1485899" y="0"/>
                </a:ln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5719"/>
                </a:lnTo>
                <a:lnTo>
                  <a:pt x="33718" y="652081"/>
                </a:lnTo>
                <a:lnTo>
                  <a:pt x="70080" y="676727"/>
                </a:lnTo>
                <a:lnTo>
                  <a:pt x="114300" y="685800"/>
                </a:lnTo>
                <a:lnTo>
                  <a:pt x="1485899" y="685800"/>
                </a:lnTo>
                <a:lnTo>
                  <a:pt x="1530119" y="676727"/>
                </a:lnTo>
                <a:lnTo>
                  <a:pt x="1566481" y="652081"/>
                </a:lnTo>
                <a:lnTo>
                  <a:pt x="1591127" y="615719"/>
                </a:lnTo>
                <a:lnTo>
                  <a:pt x="1600199" y="571500"/>
                </a:lnTo>
                <a:close/>
              </a:path>
            </a:pathLst>
          </a:custGeom>
          <a:solidFill>
            <a:srgbClr val="DCDCDC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D8C376A7-515F-41E3-BF71-A4AA2B30E1D0}"/>
              </a:ext>
            </a:extLst>
          </p:cNvPr>
          <p:cNvSpPr/>
          <p:nvPr/>
        </p:nvSpPr>
        <p:spPr>
          <a:xfrm>
            <a:off x="2114550" y="2503488"/>
            <a:ext cx="811213" cy="346075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114300" y="0"/>
                </a:move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5719"/>
                </a:lnTo>
                <a:lnTo>
                  <a:pt x="33718" y="652081"/>
                </a:lnTo>
                <a:lnTo>
                  <a:pt x="70080" y="676727"/>
                </a:lnTo>
                <a:lnTo>
                  <a:pt x="114300" y="685800"/>
                </a:lnTo>
                <a:lnTo>
                  <a:pt x="1485899" y="685800"/>
                </a:lnTo>
                <a:lnTo>
                  <a:pt x="1530119" y="676727"/>
                </a:lnTo>
                <a:lnTo>
                  <a:pt x="1566481" y="652081"/>
                </a:lnTo>
                <a:lnTo>
                  <a:pt x="1591127" y="615719"/>
                </a:lnTo>
                <a:lnTo>
                  <a:pt x="1600199" y="571500"/>
                </a:lnTo>
                <a:lnTo>
                  <a:pt x="1600199" y="114300"/>
                </a:lnTo>
                <a:lnTo>
                  <a:pt x="1591127" y="70080"/>
                </a:lnTo>
                <a:lnTo>
                  <a:pt x="1566481" y="33718"/>
                </a:lnTo>
                <a:lnTo>
                  <a:pt x="1530119" y="9072"/>
                </a:lnTo>
                <a:lnTo>
                  <a:pt x="1485899" y="0"/>
                </a:lnTo>
                <a:lnTo>
                  <a:pt x="11430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E591C5CB-96A0-438B-826D-1AC0CCBB4816}"/>
              </a:ext>
            </a:extLst>
          </p:cNvPr>
          <p:cNvSpPr txBox="1"/>
          <p:nvPr/>
        </p:nvSpPr>
        <p:spPr>
          <a:xfrm>
            <a:off x="2189163" y="2605088"/>
            <a:ext cx="661987" cy="131762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marL="6430" eaLnBrk="1" fontAlgn="auto" hangingPunct="1">
              <a:spcBef>
                <a:spcPts val="48"/>
              </a:spcBef>
              <a:spcAft>
                <a:spcPts val="0"/>
              </a:spcAft>
              <a:defRPr/>
            </a:pPr>
            <a:r>
              <a:rPr sz="810" spc="-3" dirty="0">
                <a:latin typeface="Times New Roman"/>
                <a:ea typeface="+mn-ea"/>
                <a:cs typeface="Times New Roman"/>
              </a:rPr>
              <a:t>包装</a:t>
            </a:r>
            <a:r>
              <a:rPr sz="810" spc="-28" dirty="0">
                <a:latin typeface="Times New Roman"/>
                <a:ea typeface="+mn-ea"/>
                <a:cs typeface="Times New Roman"/>
              </a:rPr>
              <a:t> </a:t>
            </a:r>
            <a:r>
              <a:rPr sz="810" spc="-3" dirty="0">
                <a:latin typeface="Times New Roman"/>
                <a:ea typeface="+mn-ea"/>
                <a:cs typeface="Times New Roman"/>
              </a:rPr>
              <a:t>工具</a:t>
            </a:r>
            <a:endParaRPr sz="810">
              <a:latin typeface="Times New Roman"/>
              <a:ea typeface="+mn-ea"/>
              <a:cs typeface="Times New Roman"/>
            </a:endParaRPr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0327C9CF-C5F1-44EF-9082-A9AD9D348961}"/>
              </a:ext>
            </a:extLst>
          </p:cNvPr>
          <p:cNvSpPr txBox="1"/>
          <p:nvPr/>
        </p:nvSpPr>
        <p:spPr>
          <a:xfrm>
            <a:off x="1266825" y="3043238"/>
            <a:ext cx="476250" cy="230187"/>
          </a:xfrm>
          <a:prstGeom prst="rect">
            <a:avLst/>
          </a:prstGeom>
          <a:solidFill>
            <a:srgbClr val="CACAFF"/>
          </a:solidFill>
        </p:spPr>
        <p:txBody>
          <a:bodyPr lIns="0" tIns="24433" rIns="0" bIns="0">
            <a:spAutoFit/>
          </a:bodyPr>
          <a:lstStyle>
            <a:lvl1pPr marL="460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850"/>
              </a:lnSpc>
              <a:spcBef>
                <a:spcPts val="188"/>
              </a:spcBef>
            </a:pPr>
            <a:r>
              <a:rPr lang="zh-CN" altLang="zh-CN" sz="700">
                <a:latin typeface="Times New Roman" panose="02020603050405020304" pitchFamily="18" charset="0"/>
                <a:cs typeface="Times New Roman" panose="02020603050405020304" pitchFamily="18" charset="0"/>
              </a:rPr>
              <a:t>默认属性</a:t>
            </a:r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0DFD6DA2-8A30-4F46-8DC0-35B5AAE7ABF6}"/>
              </a:ext>
            </a:extLst>
          </p:cNvPr>
          <p:cNvSpPr/>
          <p:nvPr/>
        </p:nvSpPr>
        <p:spPr>
          <a:xfrm>
            <a:off x="919163" y="1152525"/>
            <a:ext cx="1147762" cy="1543050"/>
          </a:xfrm>
          <a:custGeom>
            <a:avLst/>
            <a:gdLst/>
            <a:ahLst/>
            <a:cxnLst/>
            <a:rect l="l" t="t" r="r" b="b"/>
            <a:pathLst>
              <a:path w="2266315" h="3048000">
                <a:moveTo>
                  <a:pt x="0" y="0"/>
                </a:moveTo>
                <a:lnTo>
                  <a:pt x="0" y="3048000"/>
                </a:lnTo>
                <a:lnTo>
                  <a:pt x="2266188" y="3048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F6AB5B63-E47A-49E9-BB73-A163F7FD6C2C}"/>
              </a:ext>
            </a:extLst>
          </p:cNvPr>
          <p:cNvSpPr/>
          <p:nvPr/>
        </p:nvSpPr>
        <p:spPr>
          <a:xfrm>
            <a:off x="2065338" y="2671763"/>
            <a:ext cx="49212" cy="49212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48767"/>
                </a:moveTo>
                <a:lnTo>
                  <a:pt x="0" y="0"/>
                </a:lnTo>
                <a:lnTo>
                  <a:pt x="0" y="99059"/>
                </a:lnTo>
                <a:lnTo>
                  <a:pt x="99060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984554F8-30CE-40FE-A58D-E0945FC7095B}"/>
              </a:ext>
            </a:extLst>
          </p:cNvPr>
          <p:cNvSpPr/>
          <p:nvPr/>
        </p:nvSpPr>
        <p:spPr>
          <a:xfrm>
            <a:off x="1884363" y="2425700"/>
            <a:ext cx="190500" cy="128588"/>
          </a:xfrm>
          <a:custGeom>
            <a:avLst/>
            <a:gdLst/>
            <a:ahLst/>
            <a:cxnLst/>
            <a:rect l="l" t="t" r="r" b="b"/>
            <a:pathLst>
              <a:path w="378460" h="253364">
                <a:moveTo>
                  <a:pt x="0" y="0"/>
                </a:moveTo>
                <a:lnTo>
                  <a:pt x="377951" y="2529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5FDE6704-16B1-4400-BAD8-52C370619B96}"/>
              </a:ext>
            </a:extLst>
          </p:cNvPr>
          <p:cNvSpPr/>
          <p:nvPr/>
        </p:nvSpPr>
        <p:spPr>
          <a:xfrm>
            <a:off x="2060575" y="2532063"/>
            <a:ext cx="55563" cy="49212"/>
          </a:xfrm>
          <a:custGeom>
            <a:avLst/>
            <a:gdLst/>
            <a:ahLst/>
            <a:cxnLst/>
            <a:rect l="l" t="t" r="r" b="b"/>
            <a:pathLst>
              <a:path w="109855" h="96520">
                <a:moveTo>
                  <a:pt x="109727" y="96012"/>
                </a:moveTo>
                <a:lnTo>
                  <a:pt x="54863" y="0"/>
                </a:lnTo>
                <a:lnTo>
                  <a:pt x="0" y="82296"/>
                </a:lnTo>
                <a:lnTo>
                  <a:pt x="109727" y="9601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2" name="object 72">
            <a:extLst>
              <a:ext uri="{FF2B5EF4-FFF2-40B4-BE49-F238E27FC236}">
                <a16:creationId xmlns:a16="http://schemas.microsoft.com/office/drawing/2014/main" id="{F8B2DDD6-FD27-46C1-930D-3326141EB2BC}"/>
              </a:ext>
            </a:extLst>
          </p:cNvPr>
          <p:cNvSpPr/>
          <p:nvPr/>
        </p:nvSpPr>
        <p:spPr>
          <a:xfrm>
            <a:off x="2344738" y="2233613"/>
            <a:ext cx="273050" cy="238125"/>
          </a:xfrm>
          <a:custGeom>
            <a:avLst/>
            <a:gdLst/>
            <a:ahLst/>
            <a:cxnLst/>
            <a:rect l="l" t="t" r="r" b="b"/>
            <a:pathLst>
              <a:path w="538479" h="471170">
                <a:moveTo>
                  <a:pt x="537972" y="0"/>
                </a:moveTo>
                <a:lnTo>
                  <a:pt x="0" y="4709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ECF01819-68F9-4A04-ACE6-1E45BD00001C}"/>
              </a:ext>
            </a:extLst>
          </p:cNvPr>
          <p:cNvSpPr/>
          <p:nvPr/>
        </p:nvSpPr>
        <p:spPr>
          <a:xfrm>
            <a:off x="2308225" y="2451100"/>
            <a:ext cx="55563" cy="52388"/>
          </a:xfrm>
          <a:custGeom>
            <a:avLst/>
            <a:gdLst/>
            <a:ahLst/>
            <a:cxnLst/>
            <a:rect l="l" t="t" r="r" b="b"/>
            <a:pathLst>
              <a:path w="108585" h="102235">
                <a:moveTo>
                  <a:pt x="108203" y="74675"/>
                </a:moveTo>
                <a:lnTo>
                  <a:pt x="42672" y="0"/>
                </a:lnTo>
                <a:lnTo>
                  <a:pt x="0" y="102108"/>
                </a:lnTo>
                <a:lnTo>
                  <a:pt x="108203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4" name="object 74">
            <a:extLst>
              <a:ext uri="{FF2B5EF4-FFF2-40B4-BE49-F238E27FC236}">
                <a16:creationId xmlns:a16="http://schemas.microsoft.com/office/drawing/2014/main" id="{78FADD52-2756-47DA-874E-3BF00E4D0E24}"/>
              </a:ext>
            </a:extLst>
          </p:cNvPr>
          <p:cNvSpPr/>
          <p:nvPr/>
        </p:nvSpPr>
        <p:spPr>
          <a:xfrm>
            <a:off x="1728788" y="2805113"/>
            <a:ext cx="350837" cy="315912"/>
          </a:xfrm>
          <a:custGeom>
            <a:avLst/>
            <a:gdLst/>
            <a:ahLst/>
            <a:cxnLst/>
            <a:rect l="l" t="t" r="r" b="b"/>
            <a:pathLst>
              <a:path w="692150" h="623570">
                <a:moveTo>
                  <a:pt x="0" y="623315"/>
                </a:moveTo>
                <a:lnTo>
                  <a:pt x="69189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5" name="object 75">
            <a:extLst>
              <a:ext uri="{FF2B5EF4-FFF2-40B4-BE49-F238E27FC236}">
                <a16:creationId xmlns:a16="http://schemas.microsoft.com/office/drawing/2014/main" id="{35039DF0-1345-4130-872D-F139BC694AA8}"/>
              </a:ext>
            </a:extLst>
          </p:cNvPr>
          <p:cNvSpPr/>
          <p:nvPr/>
        </p:nvSpPr>
        <p:spPr>
          <a:xfrm>
            <a:off x="2060575" y="2773363"/>
            <a:ext cx="53975" cy="53975"/>
          </a:xfrm>
          <a:custGeom>
            <a:avLst/>
            <a:gdLst/>
            <a:ahLst/>
            <a:cxnLst/>
            <a:rect l="l" t="t" r="r" b="b"/>
            <a:pathLst>
              <a:path w="106680" h="105410">
                <a:moveTo>
                  <a:pt x="106680" y="0"/>
                </a:moveTo>
                <a:lnTo>
                  <a:pt x="0" y="30479"/>
                </a:lnTo>
                <a:lnTo>
                  <a:pt x="67056" y="105155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6" name="object 76">
            <a:extLst>
              <a:ext uri="{FF2B5EF4-FFF2-40B4-BE49-F238E27FC236}">
                <a16:creationId xmlns:a16="http://schemas.microsoft.com/office/drawing/2014/main" id="{6A3F15AF-A86A-4368-877B-3517EA21BC83}"/>
              </a:ext>
            </a:extLst>
          </p:cNvPr>
          <p:cNvSpPr/>
          <p:nvPr/>
        </p:nvSpPr>
        <p:spPr>
          <a:xfrm>
            <a:off x="2887663" y="1762125"/>
            <a:ext cx="887412" cy="741363"/>
          </a:xfrm>
          <a:custGeom>
            <a:avLst/>
            <a:gdLst/>
            <a:ahLst/>
            <a:cxnLst/>
            <a:rect l="l" t="t" r="r" b="b"/>
            <a:pathLst>
              <a:path w="1755775" h="1463039">
                <a:moveTo>
                  <a:pt x="0" y="1463040"/>
                </a:moveTo>
                <a:lnTo>
                  <a:pt x="175564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7" name="object 77">
            <a:extLst>
              <a:ext uri="{FF2B5EF4-FFF2-40B4-BE49-F238E27FC236}">
                <a16:creationId xmlns:a16="http://schemas.microsoft.com/office/drawing/2014/main" id="{40828A0C-CB69-4F37-B9C0-DD0FB32BEA65}"/>
              </a:ext>
            </a:extLst>
          </p:cNvPr>
          <p:cNvSpPr/>
          <p:nvPr/>
        </p:nvSpPr>
        <p:spPr>
          <a:xfrm>
            <a:off x="3757613" y="1731963"/>
            <a:ext cx="55562" cy="52387"/>
          </a:xfrm>
          <a:custGeom>
            <a:avLst/>
            <a:gdLst/>
            <a:ahLst/>
            <a:cxnLst/>
            <a:rect l="l" t="t" r="r" b="b"/>
            <a:pathLst>
              <a:path w="108585" h="104139">
                <a:moveTo>
                  <a:pt x="108203" y="0"/>
                </a:moveTo>
                <a:lnTo>
                  <a:pt x="0" y="27432"/>
                </a:lnTo>
                <a:lnTo>
                  <a:pt x="64007" y="103632"/>
                </a:lnTo>
                <a:lnTo>
                  <a:pt x="108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8" name="object 78">
            <a:extLst>
              <a:ext uri="{FF2B5EF4-FFF2-40B4-BE49-F238E27FC236}">
                <a16:creationId xmlns:a16="http://schemas.microsoft.com/office/drawing/2014/main" id="{55039CB5-74BD-4AF0-9F60-A7600E68D4B7}"/>
              </a:ext>
            </a:extLst>
          </p:cNvPr>
          <p:cNvSpPr/>
          <p:nvPr/>
        </p:nvSpPr>
        <p:spPr>
          <a:xfrm>
            <a:off x="3195638" y="2233613"/>
            <a:ext cx="98425" cy="263525"/>
          </a:xfrm>
          <a:custGeom>
            <a:avLst/>
            <a:gdLst/>
            <a:ahLst/>
            <a:cxnLst/>
            <a:rect l="l" t="t" r="r" b="b"/>
            <a:pathLst>
              <a:path w="193675" h="520064">
                <a:moveTo>
                  <a:pt x="0" y="0"/>
                </a:moveTo>
                <a:lnTo>
                  <a:pt x="193548" y="5196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9" name="object 79">
            <a:extLst>
              <a:ext uri="{FF2B5EF4-FFF2-40B4-BE49-F238E27FC236}">
                <a16:creationId xmlns:a16="http://schemas.microsoft.com/office/drawing/2014/main" id="{EB91B682-3E94-45E5-A354-CEFE67241A9F}"/>
              </a:ext>
            </a:extLst>
          </p:cNvPr>
          <p:cNvSpPr/>
          <p:nvPr/>
        </p:nvSpPr>
        <p:spPr>
          <a:xfrm>
            <a:off x="3270250" y="2486025"/>
            <a:ext cx="47625" cy="55563"/>
          </a:xfrm>
          <a:custGeom>
            <a:avLst/>
            <a:gdLst/>
            <a:ahLst/>
            <a:cxnLst/>
            <a:rect l="l" t="t" r="r" b="b"/>
            <a:pathLst>
              <a:path w="93345" h="109854">
                <a:moveTo>
                  <a:pt x="92963" y="0"/>
                </a:moveTo>
                <a:lnTo>
                  <a:pt x="0" y="35051"/>
                </a:lnTo>
                <a:lnTo>
                  <a:pt x="80772" y="109727"/>
                </a:lnTo>
                <a:lnTo>
                  <a:pt x="92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80" name="object 80">
            <a:extLst>
              <a:ext uri="{FF2B5EF4-FFF2-40B4-BE49-F238E27FC236}">
                <a16:creationId xmlns:a16="http://schemas.microsoft.com/office/drawing/2014/main" id="{1A79009A-D98A-426A-8DD3-1A15C4B30F93}"/>
              </a:ext>
            </a:extLst>
          </p:cNvPr>
          <p:cNvSpPr/>
          <p:nvPr/>
        </p:nvSpPr>
        <p:spPr>
          <a:xfrm>
            <a:off x="3889375" y="2155825"/>
            <a:ext cx="811213" cy="347663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1600200" y="571500"/>
                </a:moveTo>
                <a:lnTo>
                  <a:pt x="1600200" y="114300"/>
                </a:lnTo>
                <a:lnTo>
                  <a:pt x="1591127" y="70080"/>
                </a:lnTo>
                <a:lnTo>
                  <a:pt x="1566481" y="33718"/>
                </a:lnTo>
                <a:lnTo>
                  <a:pt x="1530119" y="9072"/>
                </a:lnTo>
                <a:lnTo>
                  <a:pt x="1485900" y="0"/>
                </a:ln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5719"/>
                </a:lnTo>
                <a:lnTo>
                  <a:pt x="33718" y="652081"/>
                </a:lnTo>
                <a:lnTo>
                  <a:pt x="70080" y="676727"/>
                </a:lnTo>
                <a:lnTo>
                  <a:pt x="114300" y="685800"/>
                </a:lnTo>
                <a:lnTo>
                  <a:pt x="1485900" y="685800"/>
                </a:lnTo>
                <a:lnTo>
                  <a:pt x="1530119" y="676727"/>
                </a:lnTo>
                <a:lnTo>
                  <a:pt x="1566481" y="652081"/>
                </a:lnTo>
                <a:lnTo>
                  <a:pt x="1591127" y="615719"/>
                </a:lnTo>
                <a:lnTo>
                  <a:pt x="1600200" y="571500"/>
                </a:lnTo>
                <a:close/>
              </a:path>
            </a:pathLst>
          </a:custGeom>
          <a:solidFill>
            <a:srgbClr val="DCDCDC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81" name="object 81">
            <a:extLst>
              <a:ext uri="{FF2B5EF4-FFF2-40B4-BE49-F238E27FC236}">
                <a16:creationId xmlns:a16="http://schemas.microsoft.com/office/drawing/2014/main" id="{E497F78C-08E1-42E9-8963-D8FB745F4499}"/>
              </a:ext>
            </a:extLst>
          </p:cNvPr>
          <p:cNvSpPr/>
          <p:nvPr/>
        </p:nvSpPr>
        <p:spPr>
          <a:xfrm>
            <a:off x="3889375" y="2155825"/>
            <a:ext cx="811213" cy="347663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114300" y="0"/>
                </a:move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5719"/>
                </a:lnTo>
                <a:lnTo>
                  <a:pt x="33718" y="652081"/>
                </a:lnTo>
                <a:lnTo>
                  <a:pt x="70080" y="676727"/>
                </a:lnTo>
                <a:lnTo>
                  <a:pt x="114300" y="685800"/>
                </a:lnTo>
                <a:lnTo>
                  <a:pt x="1485900" y="685800"/>
                </a:lnTo>
                <a:lnTo>
                  <a:pt x="1530119" y="676727"/>
                </a:lnTo>
                <a:lnTo>
                  <a:pt x="1566481" y="652081"/>
                </a:lnTo>
                <a:lnTo>
                  <a:pt x="1591127" y="615719"/>
                </a:lnTo>
                <a:lnTo>
                  <a:pt x="1600200" y="571500"/>
                </a:lnTo>
                <a:lnTo>
                  <a:pt x="1600200" y="114300"/>
                </a:lnTo>
                <a:lnTo>
                  <a:pt x="1591127" y="70080"/>
                </a:lnTo>
                <a:lnTo>
                  <a:pt x="1566481" y="33718"/>
                </a:lnTo>
                <a:lnTo>
                  <a:pt x="1530119" y="9072"/>
                </a:lnTo>
                <a:lnTo>
                  <a:pt x="1485900" y="0"/>
                </a:lnTo>
                <a:lnTo>
                  <a:pt x="11430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82" name="object 82">
            <a:extLst>
              <a:ext uri="{FF2B5EF4-FFF2-40B4-BE49-F238E27FC236}">
                <a16:creationId xmlns:a16="http://schemas.microsoft.com/office/drawing/2014/main" id="{D95E6FB4-5D46-45EF-9037-E2378F87B65B}"/>
              </a:ext>
            </a:extLst>
          </p:cNvPr>
          <p:cNvSpPr txBox="1"/>
          <p:nvPr/>
        </p:nvSpPr>
        <p:spPr>
          <a:xfrm>
            <a:off x="3932238" y="2259013"/>
            <a:ext cx="725487" cy="130175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marL="6430" eaLnBrk="1" fontAlgn="auto" hangingPunct="1">
              <a:spcBef>
                <a:spcPts val="48"/>
              </a:spcBef>
              <a:spcAft>
                <a:spcPts val="0"/>
              </a:spcAft>
              <a:defRPr/>
            </a:pPr>
            <a:r>
              <a:rPr sz="810" spc="-3" dirty="0">
                <a:latin typeface="Times New Roman"/>
                <a:ea typeface="+mn-ea"/>
                <a:cs typeface="Times New Roman"/>
              </a:rPr>
              <a:t>装配</a:t>
            </a:r>
            <a:r>
              <a:rPr sz="810" spc="-23" dirty="0">
                <a:latin typeface="Times New Roman"/>
                <a:ea typeface="+mn-ea"/>
                <a:cs typeface="Times New Roman"/>
              </a:rPr>
              <a:t> </a:t>
            </a:r>
            <a:r>
              <a:rPr sz="810" spc="-3" dirty="0">
                <a:latin typeface="Times New Roman"/>
                <a:ea typeface="+mn-ea"/>
                <a:cs typeface="Times New Roman"/>
              </a:rPr>
              <a:t>工具</a:t>
            </a:r>
            <a:endParaRPr sz="810">
              <a:latin typeface="Times New Roman"/>
              <a:ea typeface="+mn-ea"/>
              <a:cs typeface="Times New Roman"/>
            </a:endParaRPr>
          </a:p>
        </p:txBody>
      </p:sp>
      <p:sp>
        <p:nvSpPr>
          <p:cNvPr id="83" name="object 83">
            <a:extLst>
              <a:ext uri="{FF2B5EF4-FFF2-40B4-BE49-F238E27FC236}">
                <a16:creationId xmlns:a16="http://schemas.microsoft.com/office/drawing/2014/main" id="{285AD470-BD16-4CB1-930E-520ABCEBF553}"/>
              </a:ext>
            </a:extLst>
          </p:cNvPr>
          <p:cNvSpPr/>
          <p:nvPr/>
        </p:nvSpPr>
        <p:spPr>
          <a:xfrm>
            <a:off x="3929063" y="998538"/>
            <a:ext cx="498475" cy="261937"/>
          </a:xfrm>
          <a:custGeom>
            <a:avLst/>
            <a:gdLst/>
            <a:ahLst/>
            <a:cxnLst/>
            <a:rect l="l" t="t" r="r" b="b"/>
            <a:pathLst>
              <a:path w="984884" h="518160">
                <a:moveTo>
                  <a:pt x="984503" y="0"/>
                </a:moveTo>
                <a:lnTo>
                  <a:pt x="984503" y="518159"/>
                </a:lnTo>
                <a:lnTo>
                  <a:pt x="0" y="518159"/>
                </a:lnTo>
                <a:lnTo>
                  <a:pt x="0" y="0"/>
                </a:lnTo>
                <a:lnTo>
                  <a:pt x="984503" y="0"/>
                </a:lnTo>
                <a:close/>
              </a:path>
            </a:pathLst>
          </a:custGeom>
          <a:solidFill>
            <a:srgbClr val="CACAF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84" name="object 84">
            <a:extLst>
              <a:ext uri="{FF2B5EF4-FFF2-40B4-BE49-F238E27FC236}">
                <a16:creationId xmlns:a16="http://schemas.microsoft.com/office/drawing/2014/main" id="{AD266EF0-7372-4D83-8F4F-471A239903D7}"/>
              </a:ext>
            </a:extLst>
          </p:cNvPr>
          <p:cNvSpPr txBox="1"/>
          <p:nvPr/>
        </p:nvSpPr>
        <p:spPr>
          <a:xfrm>
            <a:off x="3929063" y="1012825"/>
            <a:ext cx="498475" cy="215900"/>
          </a:xfrm>
          <a:prstGeom prst="rect">
            <a:avLst/>
          </a:prstGeom>
        </p:spPr>
        <p:txBody>
          <a:bodyPr lIns="0" tIns="10609" rIns="0" bIns="0">
            <a:spAutoFit/>
          </a:bodyPr>
          <a:lstStyle>
            <a:lvl1pPr marL="68263" indent="-22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850"/>
              </a:lnSpc>
              <a:spcBef>
                <a:spcPts val="88"/>
              </a:spcBef>
            </a:pPr>
            <a:r>
              <a:rPr lang="zh-CN" altLang="zh-CN" sz="700">
                <a:latin typeface="Times New Roman" panose="02020603050405020304" pitchFamily="18" charset="0"/>
                <a:cs typeface="Times New Roman" panose="02020603050405020304" pitchFamily="18" charset="0"/>
              </a:rPr>
              <a:t>首页属性</a:t>
            </a:r>
          </a:p>
        </p:txBody>
      </p:sp>
      <p:sp>
        <p:nvSpPr>
          <p:cNvPr id="85" name="object 85">
            <a:extLst>
              <a:ext uri="{FF2B5EF4-FFF2-40B4-BE49-F238E27FC236}">
                <a16:creationId xmlns:a16="http://schemas.microsoft.com/office/drawing/2014/main" id="{A8595F25-D924-45A8-A7D3-043FF0774F3D}"/>
              </a:ext>
            </a:extLst>
          </p:cNvPr>
          <p:cNvSpPr/>
          <p:nvPr/>
        </p:nvSpPr>
        <p:spPr>
          <a:xfrm>
            <a:off x="4506913" y="998538"/>
            <a:ext cx="514350" cy="261937"/>
          </a:xfrm>
          <a:custGeom>
            <a:avLst/>
            <a:gdLst/>
            <a:ahLst/>
            <a:cxnLst/>
            <a:rect l="l" t="t" r="r" b="b"/>
            <a:pathLst>
              <a:path w="1015365" h="518160">
                <a:moveTo>
                  <a:pt x="1014983" y="0"/>
                </a:moveTo>
                <a:lnTo>
                  <a:pt x="1014983" y="518160"/>
                </a:lnTo>
                <a:lnTo>
                  <a:pt x="0" y="518160"/>
                </a:lnTo>
                <a:lnTo>
                  <a:pt x="0" y="0"/>
                </a:lnTo>
                <a:lnTo>
                  <a:pt x="1014983" y="0"/>
                </a:lnTo>
                <a:close/>
              </a:path>
            </a:pathLst>
          </a:custGeom>
          <a:solidFill>
            <a:srgbClr val="CACAF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86" name="object 86">
            <a:extLst>
              <a:ext uri="{FF2B5EF4-FFF2-40B4-BE49-F238E27FC236}">
                <a16:creationId xmlns:a16="http://schemas.microsoft.com/office/drawing/2014/main" id="{788F4C8D-A7B5-48F4-A967-DA5D221E23A4}"/>
              </a:ext>
            </a:extLst>
          </p:cNvPr>
          <p:cNvSpPr txBox="1"/>
          <p:nvPr/>
        </p:nvSpPr>
        <p:spPr>
          <a:xfrm>
            <a:off x="4506913" y="1012825"/>
            <a:ext cx="514350" cy="215900"/>
          </a:xfrm>
          <a:prstGeom prst="rect">
            <a:avLst/>
          </a:prstGeom>
        </p:spPr>
        <p:txBody>
          <a:bodyPr lIns="0" tIns="10609" rIns="0" bIns="0">
            <a:spAutoFit/>
          </a:bodyPr>
          <a:lstStyle>
            <a:lvl1pPr marL="460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850"/>
              </a:lnSpc>
              <a:spcBef>
                <a:spcPts val="88"/>
              </a:spcBef>
            </a:pPr>
            <a:r>
              <a:rPr lang="zh-CN" altLang="zh-CN" sz="700">
                <a:latin typeface="Times New Roman" panose="02020603050405020304" pitchFamily="18" charset="0"/>
                <a:cs typeface="Times New Roman" panose="02020603050405020304" pitchFamily="18" charset="0"/>
              </a:rPr>
              <a:t>组件属性</a:t>
            </a:r>
          </a:p>
        </p:txBody>
      </p:sp>
      <p:sp>
        <p:nvSpPr>
          <p:cNvPr id="87" name="object 87">
            <a:extLst>
              <a:ext uri="{FF2B5EF4-FFF2-40B4-BE49-F238E27FC236}">
                <a16:creationId xmlns:a16="http://schemas.microsoft.com/office/drawing/2014/main" id="{DDF89BB1-0465-443A-8C24-801CD84E2A88}"/>
              </a:ext>
            </a:extLst>
          </p:cNvPr>
          <p:cNvSpPr/>
          <p:nvPr/>
        </p:nvSpPr>
        <p:spPr>
          <a:xfrm>
            <a:off x="3967163" y="1885950"/>
            <a:ext cx="95250" cy="225425"/>
          </a:xfrm>
          <a:custGeom>
            <a:avLst/>
            <a:gdLst/>
            <a:ahLst/>
            <a:cxnLst/>
            <a:rect l="l" t="t" r="r" b="b"/>
            <a:pathLst>
              <a:path w="189229" h="445135">
                <a:moveTo>
                  <a:pt x="0" y="0"/>
                </a:moveTo>
                <a:lnTo>
                  <a:pt x="188975" y="4450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88" name="object 88">
            <a:extLst>
              <a:ext uri="{FF2B5EF4-FFF2-40B4-BE49-F238E27FC236}">
                <a16:creationId xmlns:a16="http://schemas.microsoft.com/office/drawing/2014/main" id="{A927BAB4-915E-4686-9735-AFDEB8AB966C}"/>
              </a:ext>
            </a:extLst>
          </p:cNvPr>
          <p:cNvSpPr/>
          <p:nvPr/>
        </p:nvSpPr>
        <p:spPr>
          <a:xfrm>
            <a:off x="4040188" y="2100263"/>
            <a:ext cx="46037" cy="55562"/>
          </a:xfrm>
          <a:custGeom>
            <a:avLst/>
            <a:gdLst/>
            <a:ahLst/>
            <a:cxnLst/>
            <a:rect l="l" t="t" r="r" b="b"/>
            <a:pathLst>
              <a:path w="93345" h="111760">
                <a:moveTo>
                  <a:pt x="92964" y="0"/>
                </a:moveTo>
                <a:lnTo>
                  <a:pt x="0" y="39624"/>
                </a:lnTo>
                <a:lnTo>
                  <a:pt x="85344" y="111251"/>
                </a:lnTo>
                <a:lnTo>
                  <a:pt x="92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89" name="object 89">
            <a:extLst>
              <a:ext uri="{FF2B5EF4-FFF2-40B4-BE49-F238E27FC236}">
                <a16:creationId xmlns:a16="http://schemas.microsoft.com/office/drawing/2014/main" id="{156D5F5C-88C8-4DD1-98F2-573FEFD6741B}"/>
              </a:ext>
            </a:extLst>
          </p:cNvPr>
          <p:cNvSpPr/>
          <p:nvPr/>
        </p:nvSpPr>
        <p:spPr>
          <a:xfrm>
            <a:off x="4391025" y="1230313"/>
            <a:ext cx="36513" cy="876300"/>
          </a:xfrm>
          <a:custGeom>
            <a:avLst/>
            <a:gdLst/>
            <a:ahLst/>
            <a:cxnLst/>
            <a:rect l="l" t="t" r="r" b="b"/>
            <a:pathLst>
              <a:path w="71754" h="1732914">
                <a:moveTo>
                  <a:pt x="0" y="0"/>
                </a:moveTo>
                <a:lnTo>
                  <a:pt x="71627" y="17327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0" name="object 90">
            <a:extLst>
              <a:ext uri="{FF2B5EF4-FFF2-40B4-BE49-F238E27FC236}">
                <a16:creationId xmlns:a16="http://schemas.microsoft.com/office/drawing/2014/main" id="{D532BF00-0431-460F-A666-12ACBC569331}"/>
              </a:ext>
            </a:extLst>
          </p:cNvPr>
          <p:cNvSpPr/>
          <p:nvPr/>
        </p:nvSpPr>
        <p:spPr>
          <a:xfrm>
            <a:off x="4403725" y="2105025"/>
            <a:ext cx="49213" cy="50800"/>
          </a:xfrm>
          <a:custGeom>
            <a:avLst/>
            <a:gdLst/>
            <a:ahLst/>
            <a:cxnLst/>
            <a:rect l="l" t="t" r="r" b="b"/>
            <a:pathLst>
              <a:path w="99059" h="102235">
                <a:moveTo>
                  <a:pt x="99060" y="0"/>
                </a:moveTo>
                <a:lnTo>
                  <a:pt x="0" y="4572"/>
                </a:lnTo>
                <a:lnTo>
                  <a:pt x="53340" y="102108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1" name="object 91">
            <a:extLst>
              <a:ext uri="{FF2B5EF4-FFF2-40B4-BE49-F238E27FC236}">
                <a16:creationId xmlns:a16="http://schemas.microsoft.com/office/drawing/2014/main" id="{B2DA6F0B-BCAE-47A1-B2EB-7517EAD528EB}"/>
              </a:ext>
            </a:extLst>
          </p:cNvPr>
          <p:cNvSpPr/>
          <p:nvPr/>
        </p:nvSpPr>
        <p:spPr>
          <a:xfrm>
            <a:off x="4513263" y="1230313"/>
            <a:ext cx="109537" cy="877887"/>
          </a:xfrm>
          <a:custGeom>
            <a:avLst/>
            <a:gdLst/>
            <a:ahLst/>
            <a:cxnLst/>
            <a:rect l="l" t="t" r="r" b="b"/>
            <a:pathLst>
              <a:path w="216534" h="1734820">
                <a:moveTo>
                  <a:pt x="216407" y="0"/>
                </a:moveTo>
                <a:lnTo>
                  <a:pt x="0" y="17343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2" name="object 92">
            <a:extLst>
              <a:ext uri="{FF2B5EF4-FFF2-40B4-BE49-F238E27FC236}">
                <a16:creationId xmlns:a16="http://schemas.microsoft.com/office/drawing/2014/main" id="{C4E824D7-556C-495B-9953-7F735C035672}"/>
              </a:ext>
            </a:extLst>
          </p:cNvPr>
          <p:cNvSpPr/>
          <p:nvPr/>
        </p:nvSpPr>
        <p:spPr>
          <a:xfrm>
            <a:off x="4489450" y="2103438"/>
            <a:ext cx="49213" cy="52387"/>
          </a:xfrm>
          <a:custGeom>
            <a:avLst/>
            <a:gdLst/>
            <a:ahLst/>
            <a:cxnLst/>
            <a:rect l="l" t="t" r="r" b="b"/>
            <a:pathLst>
              <a:path w="99059" h="105410">
                <a:moveTo>
                  <a:pt x="99059" y="12191"/>
                </a:moveTo>
                <a:lnTo>
                  <a:pt x="0" y="0"/>
                </a:lnTo>
                <a:lnTo>
                  <a:pt x="36575" y="105155"/>
                </a:lnTo>
                <a:lnTo>
                  <a:pt x="99059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3" name="object 93">
            <a:extLst>
              <a:ext uri="{FF2B5EF4-FFF2-40B4-BE49-F238E27FC236}">
                <a16:creationId xmlns:a16="http://schemas.microsoft.com/office/drawing/2014/main" id="{E034624D-9641-4C71-B52D-D977FBFBE9EB}"/>
              </a:ext>
            </a:extLst>
          </p:cNvPr>
          <p:cNvSpPr txBox="1"/>
          <p:nvPr/>
        </p:nvSpPr>
        <p:spPr>
          <a:xfrm>
            <a:off x="4738688" y="1422400"/>
            <a:ext cx="539750" cy="4254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42758" rIns="0" bIns="0">
            <a:spAutoFit/>
          </a:bodyPr>
          <a:lstStyle>
            <a:lvl1pPr marL="920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38"/>
              </a:spcBef>
            </a:pPr>
            <a:r>
              <a:rPr lang="zh-CN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Corba</a:t>
            </a:r>
          </a:p>
          <a:p>
            <a:pPr eaLnBrk="1" hangingPunct="1">
              <a:lnSpc>
                <a:spcPts val="975"/>
              </a:lnSpc>
              <a:spcBef>
                <a:spcPts val="25"/>
              </a:spcBef>
            </a:pPr>
            <a:r>
              <a:rPr lang="zh-CN" altLang="zh-CN" sz="800">
                <a:latin typeface="Times New Roman" panose="02020603050405020304" pitchFamily="18" charset="0"/>
                <a:cs typeface="Times New Roman" panose="02020603050405020304" pitchFamily="18" charset="0"/>
              </a:rPr>
              <a:t>装配包</a:t>
            </a:r>
          </a:p>
        </p:txBody>
      </p:sp>
      <p:sp>
        <p:nvSpPr>
          <p:cNvPr id="94" name="object 94">
            <a:extLst>
              <a:ext uri="{FF2B5EF4-FFF2-40B4-BE49-F238E27FC236}">
                <a16:creationId xmlns:a16="http://schemas.microsoft.com/office/drawing/2014/main" id="{773827D9-E9D6-41AE-A830-C4F3DEBEB9B2}"/>
              </a:ext>
            </a:extLst>
          </p:cNvPr>
          <p:cNvSpPr/>
          <p:nvPr/>
        </p:nvSpPr>
        <p:spPr>
          <a:xfrm>
            <a:off x="4622800" y="1922463"/>
            <a:ext cx="200025" cy="233362"/>
          </a:xfrm>
          <a:custGeom>
            <a:avLst/>
            <a:gdLst/>
            <a:ahLst/>
            <a:cxnLst/>
            <a:rect l="l" t="t" r="r" b="b"/>
            <a:pathLst>
              <a:path w="396240" h="462279">
                <a:moveTo>
                  <a:pt x="0" y="461772"/>
                </a:moveTo>
                <a:lnTo>
                  <a:pt x="3962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5" name="object 95">
            <a:extLst>
              <a:ext uri="{FF2B5EF4-FFF2-40B4-BE49-F238E27FC236}">
                <a16:creationId xmlns:a16="http://schemas.microsoft.com/office/drawing/2014/main" id="{411A1D20-CBEE-43B8-B08B-287D23849F7D}"/>
              </a:ext>
            </a:extLst>
          </p:cNvPr>
          <p:cNvSpPr/>
          <p:nvPr/>
        </p:nvSpPr>
        <p:spPr>
          <a:xfrm>
            <a:off x="4802188" y="1885950"/>
            <a:ext cx="52387" cy="55563"/>
          </a:xfrm>
          <a:custGeom>
            <a:avLst/>
            <a:gdLst/>
            <a:ahLst/>
            <a:cxnLst/>
            <a:rect l="l" t="t" r="r" b="b"/>
            <a:pathLst>
              <a:path w="102234" h="109854">
                <a:moveTo>
                  <a:pt x="102107" y="0"/>
                </a:moveTo>
                <a:lnTo>
                  <a:pt x="0" y="44196"/>
                </a:lnTo>
                <a:lnTo>
                  <a:pt x="76200" y="109727"/>
                </a:lnTo>
                <a:lnTo>
                  <a:pt x="1021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6" name="object 96">
            <a:extLst>
              <a:ext uri="{FF2B5EF4-FFF2-40B4-BE49-F238E27FC236}">
                <a16:creationId xmlns:a16="http://schemas.microsoft.com/office/drawing/2014/main" id="{892FCB1C-F5B5-48C6-ADC3-7114229C2412}"/>
              </a:ext>
            </a:extLst>
          </p:cNvPr>
          <p:cNvSpPr txBox="1"/>
          <p:nvPr/>
        </p:nvSpPr>
        <p:spPr>
          <a:xfrm>
            <a:off x="3773488" y="2619375"/>
            <a:ext cx="900112" cy="128588"/>
          </a:xfrm>
          <a:prstGeom prst="rect">
            <a:avLst/>
          </a:prstGeom>
          <a:solidFill>
            <a:srgbClr val="CACAFF"/>
          </a:solidFill>
        </p:spPr>
        <p:txBody>
          <a:bodyPr lIns="0" tIns="20254" rIns="0" bIns="0">
            <a:spAutoFit/>
          </a:bodyPr>
          <a:lstStyle/>
          <a:p>
            <a:pPr marL="45975" eaLnBrk="1" fontAlgn="auto" hangingPunct="1">
              <a:spcBef>
                <a:spcPts val="159"/>
              </a:spcBef>
              <a:spcAft>
                <a:spcPts val="0"/>
              </a:spcAft>
              <a:defRPr/>
            </a:pPr>
            <a:r>
              <a:rPr sz="709" spc="-3" dirty="0">
                <a:latin typeface="Times New Roman"/>
                <a:ea typeface="+mn-ea"/>
                <a:cs typeface="Times New Roman"/>
              </a:rPr>
              <a:t>装配</a:t>
            </a:r>
            <a:r>
              <a:rPr sz="709" spc="-13" dirty="0">
                <a:latin typeface="Times New Roman"/>
                <a:ea typeface="+mn-ea"/>
                <a:cs typeface="Times New Roman"/>
              </a:rPr>
              <a:t> </a:t>
            </a:r>
            <a:r>
              <a:rPr sz="709" spc="-3" dirty="0">
                <a:latin typeface="Times New Roman"/>
                <a:ea typeface="+mn-ea"/>
                <a:cs typeface="Times New Roman"/>
              </a:rPr>
              <a:t>描述</a:t>
            </a:r>
            <a:endParaRPr sz="709">
              <a:latin typeface="Times New Roman"/>
              <a:ea typeface="+mn-ea"/>
              <a:cs typeface="Times New Roman"/>
            </a:endParaRPr>
          </a:p>
        </p:txBody>
      </p:sp>
      <p:sp>
        <p:nvSpPr>
          <p:cNvPr id="97" name="object 97">
            <a:extLst>
              <a:ext uri="{FF2B5EF4-FFF2-40B4-BE49-F238E27FC236}">
                <a16:creationId xmlns:a16="http://schemas.microsoft.com/office/drawing/2014/main" id="{A406EB7B-8840-4F25-A86A-229EDC99F03F}"/>
              </a:ext>
            </a:extLst>
          </p:cNvPr>
          <p:cNvSpPr/>
          <p:nvPr/>
        </p:nvSpPr>
        <p:spPr>
          <a:xfrm>
            <a:off x="4310063" y="2503488"/>
            <a:ext cx="80962" cy="80962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0"/>
                </a:moveTo>
                <a:lnTo>
                  <a:pt x="0" y="1615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8" name="object 98">
            <a:extLst>
              <a:ext uri="{FF2B5EF4-FFF2-40B4-BE49-F238E27FC236}">
                <a16:creationId xmlns:a16="http://schemas.microsoft.com/office/drawing/2014/main" id="{753855BE-FB4D-4783-B1E2-D6DA82B72B4A}"/>
              </a:ext>
            </a:extLst>
          </p:cNvPr>
          <p:cNvSpPr/>
          <p:nvPr/>
        </p:nvSpPr>
        <p:spPr>
          <a:xfrm>
            <a:off x="4275138" y="2565400"/>
            <a:ext cx="53975" cy="53975"/>
          </a:xfrm>
          <a:custGeom>
            <a:avLst/>
            <a:gdLst/>
            <a:ahLst/>
            <a:cxnLst/>
            <a:rect l="l" t="t" r="r" b="b"/>
            <a:pathLst>
              <a:path w="106679" h="105410">
                <a:moveTo>
                  <a:pt x="106679" y="70103"/>
                </a:moveTo>
                <a:lnTo>
                  <a:pt x="36575" y="0"/>
                </a:lnTo>
                <a:lnTo>
                  <a:pt x="0" y="105155"/>
                </a:lnTo>
                <a:lnTo>
                  <a:pt x="106679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9" name="object 99">
            <a:extLst>
              <a:ext uri="{FF2B5EF4-FFF2-40B4-BE49-F238E27FC236}">
                <a16:creationId xmlns:a16="http://schemas.microsoft.com/office/drawing/2014/main" id="{A269447B-E297-496E-935A-A3DCF0313E03}"/>
              </a:ext>
            </a:extLst>
          </p:cNvPr>
          <p:cNvSpPr/>
          <p:nvPr/>
        </p:nvSpPr>
        <p:spPr>
          <a:xfrm>
            <a:off x="4430713" y="3043238"/>
            <a:ext cx="809625" cy="347662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1600200" y="571500"/>
                </a:moveTo>
                <a:lnTo>
                  <a:pt x="1600200" y="114300"/>
                </a:lnTo>
                <a:lnTo>
                  <a:pt x="1591127" y="70080"/>
                </a:lnTo>
                <a:lnTo>
                  <a:pt x="1566481" y="33718"/>
                </a:lnTo>
                <a:lnTo>
                  <a:pt x="1530119" y="9072"/>
                </a:lnTo>
                <a:lnTo>
                  <a:pt x="1485900" y="0"/>
                </a:lnTo>
                <a:lnTo>
                  <a:pt x="114300" y="0"/>
                </a:ln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5719"/>
                </a:lnTo>
                <a:lnTo>
                  <a:pt x="33718" y="652081"/>
                </a:lnTo>
                <a:lnTo>
                  <a:pt x="70080" y="676727"/>
                </a:lnTo>
                <a:lnTo>
                  <a:pt x="114300" y="685800"/>
                </a:lnTo>
                <a:lnTo>
                  <a:pt x="1485900" y="685800"/>
                </a:lnTo>
                <a:lnTo>
                  <a:pt x="1530119" y="676727"/>
                </a:lnTo>
                <a:lnTo>
                  <a:pt x="1566481" y="652081"/>
                </a:lnTo>
                <a:lnTo>
                  <a:pt x="1591127" y="615719"/>
                </a:lnTo>
                <a:lnTo>
                  <a:pt x="1600200" y="571500"/>
                </a:lnTo>
                <a:close/>
              </a:path>
            </a:pathLst>
          </a:custGeom>
          <a:solidFill>
            <a:srgbClr val="DCDCDC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00" name="object 100">
            <a:extLst>
              <a:ext uri="{FF2B5EF4-FFF2-40B4-BE49-F238E27FC236}">
                <a16:creationId xmlns:a16="http://schemas.microsoft.com/office/drawing/2014/main" id="{F2068B6A-0074-495D-8853-F950757A12C0}"/>
              </a:ext>
            </a:extLst>
          </p:cNvPr>
          <p:cNvSpPr/>
          <p:nvPr/>
        </p:nvSpPr>
        <p:spPr>
          <a:xfrm>
            <a:off x="4430713" y="3043238"/>
            <a:ext cx="809625" cy="347662"/>
          </a:xfrm>
          <a:custGeom>
            <a:avLst/>
            <a:gdLst/>
            <a:ahLst/>
            <a:cxnLst/>
            <a:rect l="l" t="t" r="r" b="b"/>
            <a:pathLst>
              <a:path w="1600200" h="685800">
                <a:moveTo>
                  <a:pt x="114300" y="0"/>
                </a:moveTo>
                <a:lnTo>
                  <a:pt x="70080" y="9072"/>
                </a:lnTo>
                <a:lnTo>
                  <a:pt x="33718" y="33718"/>
                </a:lnTo>
                <a:lnTo>
                  <a:pt x="9072" y="70080"/>
                </a:lnTo>
                <a:lnTo>
                  <a:pt x="0" y="114300"/>
                </a:lnTo>
                <a:lnTo>
                  <a:pt x="0" y="571500"/>
                </a:lnTo>
                <a:lnTo>
                  <a:pt x="9072" y="615719"/>
                </a:lnTo>
                <a:lnTo>
                  <a:pt x="33718" y="652081"/>
                </a:lnTo>
                <a:lnTo>
                  <a:pt x="70080" y="676727"/>
                </a:lnTo>
                <a:lnTo>
                  <a:pt x="114300" y="685800"/>
                </a:lnTo>
                <a:lnTo>
                  <a:pt x="1485900" y="685800"/>
                </a:lnTo>
                <a:lnTo>
                  <a:pt x="1530119" y="676727"/>
                </a:lnTo>
                <a:lnTo>
                  <a:pt x="1566481" y="652081"/>
                </a:lnTo>
                <a:lnTo>
                  <a:pt x="1591127" y="615719"/>
                </a:lnTo>
                <a:lnTo>
                  <a:pt x="1600200" y="571500"/>
                </a:lnTo>
                <a:lnTo>
                  <a:pt x="1600200" y="114300"/>
                </a:lnTo>
                <a:lnTo>
                  <a:pt x="1591127" y="70080"/>
                </a:lnTo>
                <a:lnTo>
                  <a:pt x="1566481" y="33718"/>
                </a:lnTo>
                <a:lnTo>
                  <a:pt x="1530119" y="9072"/>
                </a:lnTo>
                <a:lnTo>
                  <a:pt x="1485900" y="0"/>
                </a:lnTo>
                <a:lnTo>
                  <a:pt x="11430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01" name="object 101">
            <a:extLst>
              <a:ext uri="{FF2B5EF4-FFF2-40B4-BE49-F238E27FC236}">
                <a16:creationId xmlns:a16="http://schemas.microsoft.com/office/drawing/2014/main" id="{1D2C8DAA-844A-4E4E-8748-A231F5938399}"/>
              </a:ext>
            </a:extLst>
          </p:cNvPr>
          <p:cNvSpPr txBox="1"/>
          <p:nvPr/>
        </p:nvSpPr>
        <p:spPr>
          <a:xfrm>
            <a:off x="4464050" y="3122613"/>
            <a:ext cx="742950" cy="153987"/>
          </a:xfrm>
          <a:prstGeom prst="rect">
            <a:avLst/>
          </a:prstGeom>
        </p:spPr>
        <p:txBody>
          <a:bodyPr lIns="0" tIns="28291" rIns="0" bIns="0">
            <a:spAutoFit/>
          </a:bodyPr>
          <a:lstStyle/>
          <a:p>
            <a:pPr marL="6430" eaLnBrk="1" fontAlgn="auto" hangingPunct="1">
              <a:spcBef>
                <a:spcPts val="223"/>
              </a:spcBef>
              <a:spcAft>
                <a:spcPts val="0"/>
              </a:spcAft>
              <a:defRPr/>
            </a:pPr>
            <a:r>
              <a:rPr sz="810" spc="-3" dirty="0">
                <a:latin typeface="Times New Roman"/>
                <a:ea typeface="+mn-ea"/>
                <a:cs typeface="Times New Roman"/>
              </a:rPr>
              <a:t>部署</a:t>
            </a:r>
            <a:r>
              <a:rPr sz="810" spc="-28" dirty="0">
                <a:latin typeface="Times New Roman"/>
                <a:ea typeface="+mn-ea"/>
                <a:cs typeface="Times New Roman"/>
              </a:rPr>
              <a:t> </a:t>
            </a:r>
            <a:r>
              <a:rPr sz="810" spc="-3" dirty="0">
                <a:latin typeface="Times New Roman"/>
                <a:ea typeface="+mn-ea"/>
                <a:cs typeface="Times New Roman"/>
              </a:rPr>
              <a:t>工具</a:t>
            </a:r>
            <a:endParaRPr sz="81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02" name="object 102">
            <a:extLst>
              <a:ext uri="{FF2B5EF4-FFF2-40B4-BE49-F238E27FC236}">
                <a16:creationId xmlns:a16="http://schemas.microsoft.com/office/drawing/2014/main" id="{877206F9-EFE8-438C-943A-91A191421841}"/>
              </a:ext>
            </a:extLst>
          </p:cNvPr>
          <p:cNvSpPr/>
          <p:nvPr/>
        </p:nvSpPr>
        <p:spPr>
          <a:xfrm>
            <a:off x="5135563" y="1885950"/>
            <a:ext cx="104775" cy="1049338"/>
          </a:xfrm>
          <a:custGeom>
            <a:avLst/>
            <a:gdLst/>
            <a:ahLst/>
            <a:cxnLst/>
            <a:rect l="l" t="t" r="r" b="b"/>
            <a:pathLst>
              <a:path w="207645" h="2072639">
                <a:moveTo>
                  <a:pt x="207264" y="0"/>
                </a:moveTo>
                <a:lnTo>
                  <a:pt x="0" y="2072639"/>
                </a:lnTo>
              </a:path>
            </a:pathLst>
          </a:custGeom>
          <a:ln w="56388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03" name="object 103">
            <a:extLst>
              <a:ext uri="{FF2B5EF4-FFF2-40B4-BE49-F238E27FC236}">
                <a16:creationId xmlns:a16="http://schemas.microsoft.com/office/drawing/2014/main" id="{F77321E4-D552-4EBD-B646-9127698516A2}"/>
              </a:ext>
            </a:extLst>
          </p:cNvPr>
          <p:cNvSpPr/>
          <p:nvPr/>
        </p:nvSpPr>
        <p:spPr>
          <a:xfrm>
            <a:off x="5080000" y="2927350"/>
            <a:ext cx="111125" cy="115888"/>
          </a:xfrm>
          <a:custGeom>
            <a:avLst/>
            <a:gdLst/>
            <a:ahLst/>
            <a:cxnLst/>
            <a:rect l="l" t="t" r="r" b="b"/>
            <a:pathLst>
              <a:path w="218440" h="228600">
                <a:moveTo>
                  <a:pt x="217932" y="21336"/>
                </a:moveTo>
                <a:lnTo>
                  <a:pt x="0" y="0"/>
                </a:lnTo>
                <a:lnTo>
                  <a:pt x="86868" y="228600"/>
                </a:lnTo>
                <a:lnTo>
                  <a:pt x="217932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04" name="object 104">
            <a:extLst>
              <a:ext uri="{FF2B5EF4-FFF2-40B4-BE49-F238E27FC236}">
                <a16:creationId xmlns:a16="http://schemas.microsoft.com/office/drawing/2014/main" id="{6AF3F814-DC16-45C3-9C71-D50E8DEFF6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288" y="85725"/>
            <a:ext cx="3825875" cy="314325"/>
          </a:xfrm>
        </p:spPr>
        <p:txBody>
          <a:bodyPr lIns="0" tIns="6108" rIns="0" bIns="0" rtlCol="0">
            <a:spAutoFit/>
          </a:bodyPr>
          <a:lstStyle/>
          <a:p>
            <a:pPr marL="6430">
              <a:spcBef>
                <a:spcPts val="48"/>
              </a:spcBef>
              <a:defRPr/>
            </a:pPr>
            <a:r>
              <a:rPr sz="2000" spc="-3" dirty="0"/>
              <a:t>CBD 过程中使用的</a:t>
            </a:r>
            <a:r>
              <a:rPr sz="2000" spc="-20" dirty="0"/>
              <a:t> </a:t>
            </a:r>
            <a:r>
              <a:rPr sz="2000" spc="-3" dirty="0"/>
              <a:t>Ccm</a:t>
            </a:r>
          </a:p>
        </p:txBody>
      </p:sp>
    </p:spTree>
  </p:cSld>
  <p:clrMapOvr>
    <a:masterClrMapping/>
  </p:clrMapOvr>
</p:sld>
</file>

<file path=ppt/slides/slide1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518ADA-734B-4386-9269-BB1D1B8852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106363"/>
            <a:ext cx="4144963" cy="314325"/>
          </a:xfrm>
        </p:spPr>
        <p:txBody>
          <a:bodyPr lIns="0" tIns="6108" rIns="0" bIns="0" rtlCol="0">
            <a:spAutoFit/>
          </a:bodyPr>
          <a:lstStyle/>
          <a:p>
            <a:pPr marL="6430">
              <a:spcBef>
                <a:spcPts val="48"/>
              </a:spcBef>
              <a:defRPr/>
            </a:pPr>
            <a:r>
              <a:rPr sz="2000" spc="-3" dirty="0"/>
              <a:t>组件</a:t>
            </a:r>
            <a:r>
              <a:rPr sz="2000" spc="-30" dirty="0"/>
              <a:t> </a:t>
            </a:r>
            <a:r>
              <a:rPr sz="2000" spc="-3" dirty="0"/>
              <a:t>模型</a:t>
            </a: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1BC86197-A555-4DB0-99AC-0AE75202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52688" y="1633538"/>
            <a:ext cx="536575" cy="103187"/>
          </a:xfrm>
        </p:spPr>
        <p:txBody>
          <a:bodyPr lIns="0" tIns="0" rIns="0" bIns="0" rtlCol="0">
            <a:spAutoFit/>
          </a:bodyPr>
          <a:lstStyle/>
          <a:p>
            <a:pPr marL="12860">
              <a:lnSpc>
                <a:spcPts val="825"/>
              </a:lnSpc>
              <a:defRPr/>
            </a:pPr>
            <a:fld id="{4C317D34-9AFD-4F61-991A-EF8E192C837E}" type="slidenum">
              <a:rPr dirty="0"/>
              <a:pPr marL="12860">
                <a:lnSpc>
                  <a:spcPts val="825"/>
                </a:lnSpc>
                <a:defRPr/>
              </a:pPr>
              <a:t>15</a:t>
            </a:fld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085C123-D11D-45B9-979B-E2003B2DB75E}"/>
              </a:ext>
            </a:extLst>
          </p:cNvPr>
          <p:cNvSpPr txBox="1"/>
          <p:nvPr/>
        </p:nvSpPr>
        <p:spPr>
          <a:xfrm>
            <a:off x="2398713" y="615950"/>
            <a:ext cx="658812" cy="16192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21540" rIns="0" bIns="0">
            <a:spAutoFit/>
          </a:bodyPr>
          <a:lstStyle/>
          <a:p>
            <a:pPr marL="48547" eaLnBrk="1" fontAlgn="auto" hangingPunct="1">
              <a:spcBef>
                <a:spcPts val="170"/>
              </a:spcBef>
              <a:spcAft>
                <a:spcPts val="0"/>
              </a:spcAft>
              <a:defRPr/>
            </a:pPr>
            <a:r>
              <a:rPr sz="911" spc="-3" dirty="0">
                <a:latin typeface="Times New Roman"/>
                <a:ea typeface="+mn-ea"/>
                <a:cs typeface="Times New Roman"/>
              </a:rPr>
              <a:t>组件</a:t>
            </a:r>
            <a:endParaRPr sz="911"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525DAB1-C07C-41BB-ACB6-D72DB047409F}"/>
              </a:ext>
            </a:extLst>
          </p:cNvPr>
          <p:cNvSpPr/>
          <p:nvPr/>
        </p:nvSpPr>
        <p:spPr>
          <a:xfrm>
            <a:off x="1900238" y="685800"/>
            <a:ext cx="873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C76DD58-5065-4C10-A7E6-BA3AB67613CC}"/>
              </a:ext>
            </a:extLst>
          </p:cNvPr>
          <p:cNvSpPr/>
          <p:nvPr/>
        </p:nvSpPr>
        <p:spPr>
          <a:xfrm>
            <a:off x="1900238" y="901700"/>
            <a:ext cx="87312" cy="74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ACDE338-8292-4D9C-A954-DB427F459888}"/>
              </a:ext>
            </a:extLst>
          </p:cNvPr>
          <p:cNvSpPr/>
          <p:nvPr/>
        </p:nvSpPr>
        <p:spPr>
          <a:xfrm>
            <a:off x="1900238" y="1258888"/>
            <a:ext cx="87312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5F960D-E9E9-4F9A-8B34-790324979597}"/>
              </a:ext>
            </a:extLst>
          </p:cNvPr>
          <p:cNvSpPr/>
          <p:nvPr/>
        </p:nvSpPr>
        <p:spPr>
          <a:xfrm>
            <a:off x="1900238" y="1403350"/>
            <a:ext cx="87312" cy="74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71676BD-2078-4979-9CD3-026FEA755F72}"/>
              </a:ext>
            </a:extLst>
          </p:cNvPr>
          <p:cNvSpPr/>
          <p:nvPr/>
        </p:nvSpPr>
        <p:spPr>
          <a:xfrm>
            <a:off x="3467100" y="614363"/>
            <a:ext cx="87313" cy="746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CF628E8-CD88-4630-BA8F-692C10973C58}"/>
              </a:ext>
            </a:extLst>
          </p:cNvPr>
          <p:cNvSpPr/>
          <p:nvPr/>
        </p:nvSpPr>
        <p:spPr>
          <a:xfrm>
            <a:off x="3467100" y="828675"/>
            <a:ext cx="87313" cy="77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6DD592D-4896-4BE0-87A1-1E2EC40A8F51}"/>
              </a:ext>
            </a:extLst>
          </p:cNvPr>
          <p:cNvSpPr/>
          <p:nvPr/>
        </p:nvSpPr>
        <p:spPr>
          <a:xfrm>
            <a:off x="3467100" y="1185863"/>
            <a:ext cx="87313" cy="777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37DE76B-CF28-4CDC-A464-4CE14948CDAE}"/>
              </a:ext>
            </a:extLst>
          </p:cNvPr>
          <p:cNvSpPr/>
          <p:nvPr/>
        </p:nvSpPr>
        <p:spPr>
          <a:xfrm>
            <a:off x="3467100" y="1403350"/>
            <a:ext cx="87313" cy="746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9653837-4DEA-4297-91A9-79A859051DA1}"/>
              </a:ext>
            </a:extLst>
          </p:cNvPr>
          <p:cNvSpPr txBox="1"/>
          <p:nvPr/>
        </p:nvSpPr>
        <p:spPr>
          <a:xfrm>
            <a:off x="1039813" y="704850"/>
            <a:ext cx="679450" cy="130175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marL="6430" eaLnBrk="1" fontAlgn="auto" hangingPunct="1">
              <a:spcBef>
                <a:spcPts val="48"/>
              </a:spcBef>
              <a:spcAft>
                <a:spcPts val="0"/>
              </a:spcAft>
              <a:defRPr/>
            </a:pPr>
            <a:r>
              <a:rPr sz="810" spc="-3" dirty="0">
                <a:latin typeface="Times New Roman"/>
                <a:ea typeface="+mn-ea"/>
                <a:cs typeface="Times New Roman"/>
              </a:rPr>
              <a:t>方面</a:t>
            </a:r>
            <a:r>
              <a:rPr sz="810" spc="-15" dirty="0">
                <a:latin typeface="Times New Roman"/>
                <a:ea typeface="+mn-ea"/>
                <a:cs typeface="Times New Roman"/>
              </a:rPr>
              <a:t> </a:t>
            </a:r>
            <a:r>
              <a:rPr sz="810" spc="-3" dirty="0">
                <a:latin typeface="Times New Roman"/>
                <a:ea typeface="+mn-ea"/>
                <a:cs typeface="Times New Roman"/>
              </a:rPr>
              <a:t>支持</a:t>
            </a:r>
            <a:endParaRPr sz="81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490AE69-43E6-4628-A334-BDB040974DF4}"/>
              </a:ext>
            </a:extLst>
          </p:cNvPr>
          <p:cNvSpPr txBox="1"/>
          <p:nvPr/>
        </p:nvSpPr>
        <p:spPr>
          <a:xfrm>
            <a:off x="1039813" y="952500"/>
            <a:ext cx="725487" cy="130175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marL="6430" eaLnBrk="1" fontAlgn="auto" hangingPunct="1">
              <a:spcBef>
                <a:spcPts val="48"/>
              </a:spcBef>
              <a:spcAft>
                <a:spcPts val="0"/>
              </a:spcAft>
              <a:defRPr/>
            </a:pPr>
            <a:r>
              <a:rPr sz="810" spc="-3" dirty="0">
                <a:latin typeface="Times New Roman"/>
                <a:ea typeface="+mn-ea"/>
                <a:cs typeface="Times New Roman"/>
              </a:rPr>
              <a:t>方面</a:t>
            </a:r>
            <a:r>
              <a:rPr sz="810" spc="-13" dirty="0">
                <a:latin typeface="Times New Roman"/>
                <a:ea typeface="+mn-ea"/>
                <a:cs typeface="Times New Roman"/>
              </a:rPr>
              <a:t> </a:t>
            </a:r>
            <a:r>
              <a:rPr sz="810" spc="-3" dirty="0">
                <a:latin typeface="Times New Roman"/>
                <a:ea typeface="+mn-ea"/>
                <a:cs typeface="Times New Roman"/>
              </a:rPr>
              <a:t>提供</a:t>
            </a:r>
            <a:endParaRPr sz="81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02ADB10-F2C3-4CD5-9F26-3D4ED5AA5A33}"/>
              </a:ext>
            </a:extLst>
          </p:cNvPr>
          <p:cNvSpPr txBox="1"/>
          <p:nvPr/>
        </p:nvSpPr>
        <p:spPr>
          <a:xfrm>
            <a:off x="1039813" y="1447800"/>
            <a:ext cx="425450" cy="130175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marL="6430" eaLnBrk="1" fontAlgn="auto" hangingPunct="1">
              <a:spcBef>
                <a:spcPts val="48"/>
              </a:spcBef>
              <a:spcAft>
                <a:spcPts val="0"/>
              </a:spcAft>
              <a:defRPr/>
            </a:pPr>
            <a:r>
              <a:rPr sz="810" spc="-3" dirty="0">
                <a:latin typeface="Times New Roman"/>
                <a:ea typeface="+mn-ea"/>
                <a:cs typeface="Times New Roman"/>
              </a:rPr>
              <a:t>属性</a:t>
            </a:r>
            <a:endParaRPr sz="81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621FA7A-A19F-40C0-8F4E-8FB4E6F550D2}"/>
              </a:ext>
            </a:extLst>
          </p:cNvPr>
          <p:cNvSpPr txBox="1"/>
          <p:nvPr/>
        </p:nvSpPr>
        <p:spPr>
          <a:xfrm>
            <a:off x="3843338" y="684213"/>
            <a:ext cx="776287" cy="131762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marL="6430" eaLnBrk="1" fontAlgn="auto" hangingPunct="1">
              <a:spcBef>
                <a:spcPts val="48"/>
              </a:spcBef>
              <a:spcAft>
                <a:spcPts val="0"/>
              </a:spcAft>
              <a:defRPr/>
            </a:pPr>
            <a:r>
              <a:rPr sz="810" spc="-3" dirty="0">
                <a:latin typeface="Times New Roman"/>
                <a:ea typeface="+mn-ea"/>
                <a:cs typeface="Times New Roman"/>
              </a:rPr>
              <a:t>贮器 (使用)</a:t>
            </a:r>
            <a:endParaRPr sz="81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B8B7FBC-46A9-4061-82A2-A2867BF73CA3}"/>
              </a:ext>
            </a:extLst>
          </p:cNvPr>
          <p:cNvSpPr txBox="1"/>
          <p:nvPr/>
        </p:nvSpPr>
        <p:spPr>
          <a:xfrm>
            <a:off x="3678238" y="1055688"/>
            <a:ext cx="1116012" cy="131762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marL="6430" eaLnBrk="1" fontAlgn="auto" hangingPunct="1">
              <a:spcBef>
                <a:spcPts val="48"/>
              </a:spcBef>
              <a:spcAft>
                <a:spcPts val="0"/>
              </a:spcAft>
              <a:tabLst>
                <a:tab pos="171360" algn="l"/>
              </a:tabLst>
              <a:defRPr/>
            </a:pPr>
            <a:r>
              <a:rPr sz="810" u="sng" spc="-3" dirty="0"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电子邮件</a:t>
            </a:r>
            <a:r>
              <a:rPr sz="810" spc="-3" dirty="0">
                <a:latin typeface="Times New Roman"/>
                <a:ea typeface="+mn-ea"/>
                <a:cs typeface="Times New Roman"/>
              </a:rPr>
              <a:t>排气槽</a:t>
            </a:r>
            <a:r>
              <a:rPr sz="810" spc="-18" dirty="0">
                <a:latin typeface="Times New Roman"/>
                <a:ea typeface="+mn-ea"/>
                <a:cs typeface="Times New Roman"/>
              </a:rPr>
              <a:t> </a:t>
            </a:r>
            <a:r>
              <a:rPr sz="810" spc="-3" dirty="0">
                <a:latin typeface="Times New Roman"/>
                <a:ea typeface="+mn-ea"/>
                <a:cs typeface="Times New Roman"/>
              </a:rPr>
              <a:t>消耗</a:t>
            </a:r>
            <a:endParaRPr sz="81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5EE7128-2611-4A79-976D-5EDA4CB01D66}"/>
              </a:ext>
            </a:extLst>
          </p:cNvPr>
          <p:cNvSpPr txBox="1"/>
          <p:nvPr/>
        </p:nvSpPr>
        <p:spPr>
          <a:xfrm>
            <a:off x="3843338" y="1303338"/>
            <a:ext cx="1308100" cy="131762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marL="6430" eaLnBrk="1" fontAlgn="auto" hangingPunct="1">
              <a:spcBef>
                <a:spcPts val="48"/>
              </a:spcBef>
              <a:spcAft>
                <a:spcPts val="0"/>
              </a:spcAft>
              <a:defRPr/>
            </a:pPr>
            <a:r>
              <a:rPr sz="810" spc="-3" dirty="0">
                <a:latin typeface="Times New Roman"/>
                <a:ea typeface="+mn-ea"/>
                <a:cs typeface="Times New Roman"/>
              </a:rPr>
              <a:t>事件源 (发布、</a:t>
            </a:r>
            <a:r>
              <a:rPr sz="810" spc="8" dirty="0">
                <a:latin typeface="Times New Roman"/>
                <a:ea typeface="+mn-ea"/>
                <a:cs typeface="Times New Roman"/>
              </a:rPr>
              <a:t> </a:t>
            </a:r>
            <a:r>
              <a:rPr sz="810" spc="-3" dirty="0">
                <a:latin typeface="Times New Roman"/>
                <a:ea typeface="+mn-ea"/>
                <a:cs typeface="Times New Roman"/>
              </a:rPr>
              <a:t>发出</a:t>
            </a:r>
            <a:endParaRPr sz="81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840545A-6F05-40AC-A710-A0F16DC5712B}"/>
              </a:ext>
            </a:extLst>
          </p:cNvPr>
          <p:cNvSpPr/>
          <p:nvPr/>
        </p:nvSpPr>
        <p:spPr>
          <a:xfrm>
            <a:off x="1985963" y="758825"/>
            <a:ext cx="412750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8360A6D-09E9-45CF-BC41-11FA2159211F}"/>
              </a:ext>
            </a:extLst>
          </p:cNvPr>
          <p:cNvSpPr/>
          <p:nvPr/>
        </p:nvSpPr>
        <p:spPr>
          <a:xfrm>
            <a:off x="1985963" y="903288"/>
            <a:ext cx="412750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74E5F90-85E5-40CD-99D9-AF49E301E5ED}"/>
              </a:ext>
            </a:extLst>
          </p:cNvPr>
          <p:cNvSpPr/>
          <p:nvPr/>
        </p:nvSpPr>
        <p:spPr>
          <a:xfrm>
            <a:off x="1985963" y="1333500"/>
            <a:ext cx="412750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64D6CCC2-E769-4080-8D47-2C4D0A0A9E9F}"/>
              </a:ext>
            </a:extLst>
          </p:cNvPr>
          <p:cNvSpPr/>
          <p:nvPr/>
        </p:nvSpPr>
        <p:spPr>
          <a:xfrm>
            <a:off x="1985963" y="1404938"/>
            <a:ext cx="412750" cy="0"/>
          </a:xfrm>
          <a:custGeom>
            <a:avLst/>
            <a:gdLst/>
            <a:ahLst/>
            <a:cxnLst/>
            <a:rect l="l" t="t" r="r" b="b"/>
            <a:pathLst>
              <a:path w="815339">
                <a:moveTo>
                  <a:pt x="0" y="0"/>
                </a:moveTo>
                <a:lnTo>
                  <a:pt x="8153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EBFE66A-D203-4E20-BC29-A439848D2BFF}"/>
              </a:ext>
            </a:extLst>
          </p:cNvPr>
          <p:cNvSpPr/>
          <p:nvPr/>
        </p:nvSpPr>
        <p:spPr>
          <a:xfrm>
            <a:off x="3057525" y="687388"/>
            <a:ext cx="412750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8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7ABB503-C22D-4EDD-92BD-C960901C8088}"/>
              </a:ext>
            </a:extLst>
          </p:cNvPr>
          <p:cNvSpPr/>
          <p:nvPr/>
        </p:nvSpPr>
        <p:spPr>
          <a:xfrm>
            <a:off x="3057525" y="903288"/>
            <a:ext cx="412750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8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6B10012E-0B5B-417E-9F41-8DC416F9C4D0}"/>
              </a:ext>
            </a:extLst>
          </p:cNvPr>
          <p:cNvSpPr/>
          <p:nvPr/>
        </p:nvSpPr>
        <p:spPr>
          <a:xfrm>
            <a:off x="3057525" y="1260475"/>
            <a:ext cx="412750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8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BB3D1F7-B19F-45CF-B9D3-8D15D6C701C2}"/>
              </a:ext>
            </a:extLst>
          </p:cNvPr>
          <p:cNvSpPr/>
          <p:nvPr/>
        </p:nvSpPr>
        <p:spPr>
          <a:xfrm>
            <a:off x="3057525" y="1476375"/>
            <a:ext cx="412750" cy="0"/>
          </a:xfrm>
          <a:custGeom>
            <a:avLst/>
            <a:gdLst/>
            <a:ahLst/>
            <a:cxnLst/>
            <a:rect l="l" t="t" r="r" b="b"/>
            <a:pathLst>
              <a:path w="814070">
                <a:moveTo>
                  <a:pt x="0" y="0"/>
                </a:moveTo>
                <a:lnTo>
                  <a:pt x="8138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D7681E8-7EC6-43E2-9477-236C7E677CB1}"/>
              </a:ext>
            </a:extLst>
          </p:cNvPr>
          <p:cNvSpPr/>
          <p:nvPr/>
        </p:nvSpPr>
        <p:spPr>
          <a:xfrm>
            <a:off x="1655763" y="708025"/>
            <a:ext cx="120650" cy="50800"/>
          </a:xfrm>
          <a:custGeom>
            <a:avLst/>
            <a:gdLst/>
            <a:ahLst/>
            <a:cxnLst/>
            <a:rect l="l" t="t" r="r" b="b"/>
            <a:pathLst>
              <a:path w="238125" h="102234">
                <a:moveTo>
                  <a:pt x="0" y="102107"/>
                </a:moveTo>
                <a:lnTo>
                  <a:pt x="2377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8991EC75-4DF5-40FF-AB63-20031A0C1D0F}"/>
              </a:ext>
            </a:extLst>
          </p:cNvPr>
          <p:cNvSpPr/>
          <p:nvPr/>
        </p:nvSpPr>
        <p:spPr>
          <a:xfrm>
            <a:off x="1765300" y="684213"/>
            <a:ext cx="57150" cy="47625"/>
          </a:xfrm>
          <a:custGeom>
            <a:avLst/>
            <a:gdLst/>
            <a:ahLst/>
            <a:cxnLst/>
            <a:rect l="l" t="t" r="r" b="b"/>
            <a:pathLst>
              <a:path w="113030" h="93344">
                <a:moveTo>
                  <a:pt x="112775" y="7620"/>
                </a:moveTo>
                <a:lnTo>
                  <a:pt x="0" y="0"/>
                </a:lnTo>
                <a:lnTo>
                  <a:pt x="39623" y="92964"/>
                </a:lnTo>
                <a:lnTo>
                  <a:pt x="112775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8399803-8D55-47C2-A8DA-8F6DE4B35E41}"/>
              </a:ext>
            </a:extLst>
          </p:cNvPr>
          <p:cNvSpPr/>
          <p:nvPr/>
        </p:nvSpPr>
        <p:spPr>
          <a:xfrm>
            <a:off x="1738313" y="974725"/>
            <a:ext cx="115887" cy="0"/>
          </a:xfrm>
          <a:custGeom>
            <a:avLst/>
            <a:gdLst/>
            <a:ahLst/>
            <a:cxnLst/>
            <a:rect l="l" t="t" r="r" b="b"/>
            <a:pathLst>
              <a:path w="230505">
                <a:moveTo>
                  <a:pt x="0" y="0"/>
                </a:moveTo>
                <a:lnTo>
                  <a:pt x="2301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AA64BCE1-8E39-4389-A8F3-C28BAB8D84FC}"/>
              </a:ext>
            </a:extLst>
          </p:cNvPr>
          <p:cNvSpPr/>
          <p:nvPr/>
        </p:nvSpPr>
        <p:spPr>
          <a:xfrm>
            <a:off x="1852613" y="9493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100964" h="99059">
                <a:moveTo>
                  <a:pt x="100584" y="50292"/>
                </a:moveTo>
                <a:lnTo>
                  <a:pt x="0" y="0"/>
                </a:lnTo>
                <a:lnTo>
                  <a:pt x="0" y="99060"/>
                </a:lnTo>
                <a:lnTo>
                  <a:pt x="100584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D746698F-D332-44BA-80F6-8FE37D06B745}"/>
              </a:ext>
            </a:extLst>
          </p:cNvPr>
          <p:cNvSpPr/>
          <p:nvPr/>
        </p:nvSpPr>
        <p:spPr>
          <a:xfrm>
            <a:off x="1492250" y="1333500"/>
            <a:ext cx="280988" cy="0"/>
          </a:xfrm>
          <a:custGeom>
            <a:avLst/>
            <a:gdLst/>
            <a:ahLst/>
            <a:cxnLst/>
            <a:rect l="l" t="t" r="r" b="b"/>
            <a:pathLst>
              <a:path w="554989">
                <a:moveTo>
                  <a:pt x="0" y="0"/>
                </a:moveTo>
                <a:lnTo>
                  <a:pt x="5547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77562D2-CCC9-41E8-8D34-45ADF36239D5}"/>
              </a:ext>
            </a:extLst>
          </p:cNvPr>
          <p:cNvSpPr/>
          <p:nvPr/>
        </p:nvSpPr>
        <p:spPr>
          <a:xfrm>
            <a:off x="1771650" y="13081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100964" h="99060">
                <a:moveTo>
                  <a:pt x="100584" y="48767"/>
                </a:moveTo>
                <a:lnTo>
                  <a:pt x="0" y="0"/>
                </a:lnTo>
                <a:lnTo>
                  <a:pt x="0" y="99059"/>
                </a:lnTo>
                <a:lnTo>
                  <a:pt x="100584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24A9167-F73B-4EF8-AD91-BA851EC56E47}"/>
              </a:ext>
            </a:extLst>
          </p:cNvPr>
          <p:cNvSpPr/>
          <p:nvPr/>
        </p:nvSpPr>
        <p:spPr>
          <a:xfrm>
            <a:off x="1492250" y="1333500"/>
            <a:ext cx="280988" cy="60325"/>
          </a:xfrm>
          <a:custGeom>
            <a:avLst/>
            <a:gdLst/>
            <a:ahLst/>
            <a:cxnLst/>
            <a:rect l="l" t="t" r="r" b="b"/>
            <a:pathLst>
              <a:path w="556260" h="120650">
                <a:moveTo>
                  <a:pt x="0" y="0"/>
                </a:moveTo>
                <a:lnTo>
                  <a:pt x="556260" y="1203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B9D4AA3B-530B-4645-B01E-C8ACB554FB81}"/>
              </a:ext>
            </a:extLst>
          </p:cNvPr>
          <p:cNvSpPr/>
          <p:nvPr/>
        </p:nvSpPr>
        <p:spPr>
          <a:xfrm>
            <a:off x="1766888" y="1370013"/>
            <a:ext cx="55562" cy="49212"/>
          </a:xfrm>
          <a:custGeom>
            <a:avLst/>
            <a:gdLst/>
            <a:ahLst/>
            <a:cxnLst/>
            <a:rect l="l" t="t" r="r" b="b"/>
            <a:pathLst>
              <a:path w="109855" h="99060">
                <a:moveTo>
                  <a:pt x="109728" y="71628"/>
                </a:moveTo>
                <a:lnTo>
                  <a:pt x="21336" y="0"/>
                </a:lnTo>
                <a:lnTo>
                  <a:pt x="0" y="99060"/>
                </a:lnTo>
                <a:lnTo>
                  <a:pt x="10972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C3E760F-310C-4D96-8F38-F38ECA9AA7F5}"/>
              </a:ext>
            </a:extLst>
          </p:cNvPr>
          <p:cNvSpPr/>
          <p:nvPr/>
        </p:nvSpPr>
        <p:spPr>
          <a:xfrm>
            <a:off x="3684588" y="615950"/>
            <a:ext cx="198437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39319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9DE292F7-D65F-467B-8FBA-800DE4B61D3A}"/>
              </a:ext>
            </a:extLst>
          </p:cNvPr>
          <p:cNvSpPr/>
          <p:nvPr/>
        </p:nvSpPr>
        <p:spPr>
          <a:xfrm>
            <a:off x="3635375" y="592138"/>
            <a:ext cx="50800" cy="49212"/>
          </a:xfrm>
          <a:custGeom>
            <a:avLst/>
            <a:gdLst/>
            <a:ahLst/>
            <a:cxnLst/>
            <a:rect l="l" t="t" r="r" b="b"/>
            <a:pathLst>
              <a:path w="100964" h="99059">
                <a:moveTo>
                  <a:pt x="100584" y="99060"/>
                </a:moveTo>
                <a:lnTo>
                  <a:pt x="100584" y="0"/>
                </a:lnTo>
                <a:lnTo>
                  <a:pt x="0" y="50292"/>
                </a:lnTo>
                <a:lnTo>
                  <a:pt x="100584" y="9906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41B2BA2-068A-43FC-B093-E8E5EF9B903D}"/>
              </a:ext>
            </a:extLst>
          </p:cNvPr>
          <p:cNvSpPr/>
          <p:nvPr/>
        </p:nvSpPr>
        <p:spPr>
          <a:xfrm>
            <a:off x="3635375" y="11636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100964" h="99060">
                <a:moveTo>
                  <a:pt x="100584" y="99059"/>
                </a:moveTo>
                <a:lnTo>
                  <a:pt x="100584" y="0"/>
                </a:lnTo>
                <a:lnTo>
                  <a:pt x="0" y="50291"/>
                </a:lnTo>
                <a:lnTo>
                  <a:pt x="100584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DCAA63C8-9013-4BB5-A1CA-BD391AFA15CD}"/>
              </a:ext>
            </a:extLst>
          </p:cNvPr>
          <p:cNvSpPr/>
          <p:nvPr/>
        </p:nvSpPr>
        <p:spPr>
          <a:xfrm>
            <a:off x="3684588" y="1476375"/>
            <a:ext cx="198437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393191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1AB4FB34-7CA4-41F7-ABA5-F9932EC12281}"/>
              </a:ext>
            </a:extLst>
          </p:cNvPr>
          <p:cNvSpPr/>
          <p:nvPr/>
        </p:nvSpPr>
        <p:spPr>
          <a:xfrm>
            <a:off x="3635375" y="14509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100964" h="99060">
                <a:moveTo>
                  <a:pt x="100584" y="99059"/>
                </a:moveTo>
                <a:lnTo>
                  <a:pt x="100584" y="0"/>
                </a:lnTo>
                <a:lnTo>
                  <a:pt x="0" y="50291"/>
                </a:lnTo>
                <a:lnTo>
                  <a:pt x="100584" y="99059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D9C9C827-B5B3-42FE-B67A-D2C59BC9DD3D}"/>
              </a:ext>
            </a:extLst>
          </p:cNvPr>
          <p:cNvSpPr txBox="1"/>
          <p:nvPr/>
        </p:nvSpPr>
        <p:spPr>
          <a:xfrm>
            <a:off x="950913" y="1600200"/>
            <a:ext cx="4432300" cy="1531938"/>
          </a:xfrm>
          <a:prstGeom prst="rect">
            <a:avLst/>
          </a:prstGeom>
        </p:spPr>
        <p:txBody>
          <a:bodyPr lIns="0" tIns="7362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-CCM 定义了一个</a:t>
            </a:r>
            <a:r>
              <a:rPr lang="zh-CN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组件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类型来表示组件实例。</a:t>
            </a:r>
          </a:p>
          <a:p>
            <a:pPr eaLnBrk="1" hangingPunct="1">
              <a:lnSpc>
                <a:spcPts val="1450"/>
              </a:lnSpc>
              <a:spcBef>
                <a:spcPts val="525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组件类型定义由一组</a:t>
            </a:r>
            <a:r>
              <a:rPr lang="zh-CN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港口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定义。</a:t>
            </a:r>
          </a:p>
          <a:p>
            <a:pPr eaLnBrk="1" hangingPunct="1">
              <a:lnSpc>
                <a:spcPts val="1450"/>
              </a:lnSpc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CCM 定义了2种端口:</a:t>
            </a:r>
            <a:r>
              <a:rPr lang="zh-CN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方面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配置端口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03000"/>
              </a:lnSpc>
              <a:spcBef>
                <a:spcPts val="163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方面：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由定义组件支持或提供的功能的一组接口组成。</a:t>
            </a:r>
          </a:p>
          <a:p>
            <a:pPr eaLnBrk="1" hangingPunct="1">
              <a:lnSpc>
                <a:spcPts val="1188"/>
              </a:lnSpc>
              <a:spcBef>
                <a:spcPts val="100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配置端口: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对应于一组接口, 指定组件如何与其他组件进行互连和通信。</a:t>
            </a:r>
          </a:p>
        </p:txBody>
      </p:sp>
    </p:spTree>
  </p:cSld>
  <p:clrMapOvr>
    <a:masterClrMapping/>
  </p:clrMapOvr>
</p:sld>
</file>

<file path=ppt/slides/slide1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364059A-9175-4EFC-836B-AFF43599AA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" y="-38100"/>
            <a:ext cx="5638800" cy="582613"/>
          </a:xfrm>
        </p:spPr>
        <p:txBody>
          <a:bodyPr lIns="0" tIns="6430" rIns="0" bIns="0">
            <a:spAutoFit/>
          </a:bodyPr>
          <a:lstStyle/>
          <a:p>
            <a:pPr marL="6350">
              <a:lnSpc>
                <a:spcPts val="1463"/>
              </a:lnSpc>
              <a:spcBef>
                <a:spcPts val="50"/>
              </a:spcBef>
            </a:pPr>
            <a:r>
              <a:rPr lang="zh-CN" altLang="zh-CN" sz="1200"/>
              <a:t>配置端口</a:t>
            </a:r>
            <a:br>
              <a:rPr lang="zh-CN" altLang="zh-CN" sz="1200"/>
            </a:b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CCM 支持的几种端口, 即插座、属性、发射器、发布者和使用者。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B844C71-9569-4DC9-B8D7-F12A59B2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52688" y="1633538"/>
            <a:ext cx="536575" cy="103187"/>
          </a:xfrm>
        </p:spPr>
        <p:txBody>
          <a:bodyPr lIns="0" tIns="0" rIns="0" bIns="0" rtlCol="0">
            <a:spAutoFit/>
          </a:bodyPr>
          <a:lstStyle/>
          <a:p>
            <a:pPr marL="12860">
              <a:lnSpc>
                <a:spcPts val="825"/>
              </a:lnSpc>
              <a:defRPr/>
            </a:pPr>
            <a:fld id="{0C58D6D2-E648-4986-90A0-46218E9AE818}" type="slidenum">
              <a:rPr dirty="0"/>
              <a:pPr marL="12860">
                <a:lnSpc>
                  <a:spcPts val="825"/>
                </a:lnSpc>
                <a:defRPr/>
              </a:pPr>
              <a:t>16</a:t>
            </a:fld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12A0896-8ECC-464A-BE37-D056CCE7C475}"/>
              </a:ext>
            </a:extLst>
          </p:cNvPr>
          <p:cNvSpPr txBox="1"/>
          <p:nvPr/>
        </p:nvSpPr>
        <p:spPr>
          <a:xfrm>
            <a:off x="950913" y="762000"/>
            <a:ext cx="4433887" cy="2063750"/>
          </a:xfrm>
          <a:prstGeom prst="rect">
            <a:avLst/>
          </a:prstGeom>
        </p:spPr>
        <p:txBody>
          <a:bodyPr lIns="0" tIns="13180" rIns="0" bIns="0">
            <a:spAutoFit/>
          </a:bodyPr>
          <a:lstStyle>
            <a:lvl1pPr marL="893763" indent="-8858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450"/>
              </a:lnSpc>
              <a:spcBef>
                <a:spcPts val="100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容器：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通过描述组件使用的接口, 指定组件的外部依赖项。</a:t>
            </a:r>
          </a:p>
          <a:p>
            <a:pPr eaLnBrk="1" hangingPunct="1">
              <a:lnSpc>
                <a:spcPts val="1450"/>
              </a:lnSpc>
              <a:spcBef>
                <a:spcPts val="1038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属性：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描述组件的属性, 从而作为它们的配置和自定义的介质。</a:t>
            </a:r>
          </a:p>
          <a:p>
            <a:pPr eaLnBrk="1" hangingPunct="1">
              <a:lnSpc>
                <a:spcPts val="1450"/>
              </a:lnSpc>
              <a:spcBef>
                <a:spcPts val="988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事件源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: 指定组件发布的事件;</a:t>
            </a:r>
          </a:p>
          <a:p>
            <a:pPr eaLnBrk="1" hangingPunct="1">
              <a:lnSpc>
                <a:spcPts val="1450"/>
              </a:lnSpc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组件可以生成两种形式的事件:</a:t>
            </a:r>
          </a:p>
          <a:p>
            <a:pPr eaLnBrk="1" hangingPunct="1">
              <a:spcBef>
                <a:spcPts val="200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出版商：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组件是独占提供程序的事件</a:t>
            </a:r>
          </a:p>
          <a:p>
            <a:pPr eaLnBrk="1" hangingPunct="1">
              <a:spcBef>
                <a:spcPts val="75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排放：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与其他事件源共享事件通道的事件</a:t>
            </a:r>
          </a:p>
          <a:p>
            <a:pPr eaLnBrk="1" hangingPunct="1">
              <a:spcBef>
                <a:spcPts val="763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事件接收器: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指定组件消耗的事件。</a:t>
            </a:r>
          </a:p>
        </p:txBody>
      </p:sp>
    </p:spTree>
  </p:cSld>
  <p:clrMapOvr>
    <a:masterClrMapping/>
  </p:clrMapOvr>
</p:sld>
</file>

<file path=ppt/slides/slide1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60C7CD-5FD7-4B6D-8625-7A2D0F9C97E1}"/>
              </a:ext>
            </a:extLst>
          </p:cNvPr>
          <p:cNvSpPr txBox="1"/>
          <p:nvPr/>
        </p:nvSpPr>
        <p:spPr>
          <a:xfrm>
            <a:off x="257175" y="149225"/>
            <a:ext cx="2819400" cy="312738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marL="6430" eaLnBrk="1" fontAlgn="auto" hangingPunct="1">
              <a:spcBef>
                <a:spcPts val="48"/>
              </a:spcBef>
              <a:spcAft>
                <a:spcPts val="0"/>
              </a:spcAft>
              <a:defRPr/>
            </a:pPr>
            <a:r>
              <a:rPr sz="2000" b="1" i="1" spc="-5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Ccm</a:t>
            </a:r>
            <a:r>
              <a:rPr sz="2000" b="1" i="1" spc="-25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000" b="1" i="1" spc="-5" dirty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例子</a:t>
            </a:r>
            <a:endParaRPr sz="2000">
              <a:solidFill>
                <a:schemeClr val="bg1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F51A97-C199-48EC-A6DC-26EE52B39873}"/>
              </a:ext>
            </a:extLst>
          </p:cNvPr>
          <p:cNvSpPr txBox="1"/>
          <p:nvPr/>
        </p:nvSpPr>
        <p:spPr>
          <a:xfrm>
            <a:off x="998538" y="625475"/>
            <a:ext cx="1927225" cy="193675"/>
          </a:xfrm>
          <a:prstGeom prst="rect">
            <a:avLst/>
          </a:prstGeom>
        </p:spPr>
        <p:txBody>
          <a:bodyPr lIns="0" tIns="6430" rIns="0" bIns="0">
            <a:spAutoFit/>
          </a:bodyPr>
          <a:lstStyle/>
          <a:p>
            <a:pPr marL="6430" eaLnBrk="1" fontAlgn="auto" hangingPunct="1">
              <a:spcBef>
                <a:spcPts val="51"/>
              </a:spcBef>
              <a:spcAft>
                <a:spcPts val="0"/>
              </a:spcAft>
              <a:defRPr/>
            </a:pPr>
            <a:r>
              <a:rPr sz="1215" b="1" i="1" spc="-3" dirty="0">
                <a:latin typeface="Times New Roman"/>
                <a:ea typeface="+mn-ea"/>
                <a:cs typeface="Times New Roman"/>
              </a:rPr>
              <a:t>一个例子 CCM</a:t>
            </a:r>
            <a:r>
              <a:rPr sz="1215" b="1" i="1" spc="-43" dirty="0">
                <a:latin typeface="Times New Roman"/>
                <a:ea typeface="+mn-ea"/>
                <a:cs typeface="Times New Roman"/>
              </a:rPr>
              <a:t> </a:t>
            </a:r>
            <a:r>
              <a:rPr sz="1215" b="1" i="1" spc="-3" dirty="0">
                <a:latin typeface="Times New Roman"/>
                <a:ea typeface="+mn-ea"/>
                <a:cs typeface="Times New Roman"/>
              </a:rPr>
              <a:t>组件</a:t>
            </a:r>
            <a:endParaRPr sz="1215"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10CDAD3-35AB-4668-8F25-07836253856E}"/>
              </a:ext>
            </a:extLst>
          </p:cNvPr>
          <p:cNvSpPr/>
          <p:nvPr/>
        </p:nvSpPr>
        <p:spPr>
          <a:xfrm>
            <a:off x="1144588" y="1073150"/>
            <a:ext cx="3816350" cy="159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7169FE6-48F4-43F2-A01A-463C3A323D40}"/>
              </a:ext>
            </a:extLst>
          </p:cNvPr>
          <p:cNvSpPr/>
          <p:nvPr/>
        </p:nvSpPr>
        <p:spPr>
          <a:xfrm>
            <a:off x="3041650" y="1077913"/>
            <a:ext cx="2044700" cy="1581150"/>
          </a:xfrm>
          <a:custGeom>
            <a:avLst/>
            <a:gdLst/>
            <a:ahLst/>
            <a:cxnLst/>
            <a:rect l="l" t="t" r="r" b="b"/>
            <a:pathLst>
              <a:path w="4038600" h="3124200">
                <a:moveTo>
                  <a:pt x="4038600" y="0"/>
                </a:moveTo>
                <a:lnTo>
                  <a:pt x="4038600" y="3124200"/>
                </a:lnTo>
                <a:lnTo>
                  <a:pt x="0" y="3124200"/>
                </a:lnTo>
                <a:lnTo>
                  <a:pt x="0" y="0"/>
                </a:lnTo>
                <a:lnTo>
                  <a:pt x="403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9397B21-92CD-460E-9379-3D852B34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52688" y="1633538"/>
            <a:ext cx="536575" cy="103187"/>
          </a:xfrm>
        </p:spPr>
        <p:txBody>
          <a:bodyPr lIns="0" tIns="0" rIns="0" bIns="0" rtlCol="0">
            <a:spAutoFit/>
          </a:bodyPr>
          <a:lstStyle/>
          <a:p>
            <a:pPr marL="12860">
              <a:lnSpc>
                <a:spcPts val="825"/>
              </a:lnSpc>
              <a:defRPr/>
            </a:pPr>
            <a:fld id="{EEBC958F-1E32-491E-8CDB-B4ED75631338}" type="slidenum">
              <a:rPr dirty="0"/>
              <a:pPr marL="12860">
                <a:lnSpc>
                  <a:spcPts val="825"/>
                </a:lnSpc>
                <a:defRPr/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16A2B8-23E7-481B-BC16-0C0FC77C1874}"/>
              </a:ext>
            </a:extLst>
          </p:cNvPr>
          <p:cNvSpPr/>
          <p:nvPr/>
        </p:nvSpPr>
        <p:spPr>
          <a:xfrm>
            <a:off x="1144588" y="1073150"/>
            <a:ext cx="3816350" cy="1590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F33A43-D7F5-4912-BC3B-22D8F31386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8538" y="625475"/>
            <a:ext cx="3448050" cy="193675"/>
          </a:xfrm>
        </p:spPr>
        <p:txBody>
          <a:bodyPr lIns="0" tIns="6430" rIns="0" bIns="0" rtlCol="0">
            <a:spAutoFit/>
          </a:bodyPr>
          <a:lstStyle/>
          <a:p>
            <a:pPr marL="6430">
              <a:spcBef>
                <a:spcPts val="51"/>
              </a:spcBef>
              <a:defRPr/>
            </a:pPr>
            <a:r>
              <a:rPr sz="1215" spc="-3" dirty="0"/>
              <a:t>带有 IDL 的 CCM 组件示例</a:t>
            </a:r>
            <a:r>
              <a:rPr sz="1215" spc="-38" dirty="0"/>
              <a:t> </a:t>
            </a:r>
            <a:r>
              <a:rPr sz="1215" spc="-3" dirty="0"/>
              <a:t>规范</a:t>
            </a:r>
            <a:endParaRPr sz="1215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47C39C1-0001-47CA-B7DB-190B51DC6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1525" y="1633538"/>
            <a:ext cx="536575" cy="103187"/>
          </a:xfrm>
        </p:spPr>
        <p:txBody>
          <a:bodyPr lIns="0" tIns="0" rIns="0" bIns="0" rtlCol="0">
            <a:spAutoFit/>
          </a:bodyPr>
          <a:lstStyle/>
          <a:p>
            <a:pPr marL="12860">
              <a:lnSpc>
                <a:spcPts val="825"/>
              </a:lnSpc>
              <a:defRPr/>
            </a:pPr>
            <a:fld id="{DDB4AD24-A0CD-444A-BC4B-E1FB8A7A9486}" type="slidenum">
              <a:rPr dirty="0"/>
              <a:pPr marL="12860">
                <a:lnSpc>
                  <a:spcPts val="825"/>
                </a:lnSpc>
                <a:defRPr/>
              </a:pPr>
              <a:t>18</a:t>
            </a:fld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FFC76B-39B1-4245-91A4-1A3A79419F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69850"/>
            <a:ext cx="4800600" cy="314325"/>
          </a:xfrm>
        </p:spPr>
        <p:txBody>
          <a:bodyPr lIns="0" tIns="6430" rIns="0" bIns="0" rtlCol="0">
            <a:spAutoFit/>
          </a:bodyPr>
          <a:lstStyle/>
          <a:p>
            <a:pPr marL="6430">
              <a:spcBef>
                <a:spcPts val="51"/>
              </a:spcBef>
              <a:defRPr/>
            </a:pPr>
            <a:r>
              <a:rPr sz="2000" spc="-3" dirty="0">
                <a:solidFill>
                  <a:schemeClr val="bg1"/>
                </a:solidFill>
              </a:rPr>
              <a:t>CCM 组件示例</a:t>
            </a:r>
            <a:r>
              <a:rPr sz="2000" spc="-13" dirty="0">
                <a:solidFill>
                  <a:schemeClr val="bg1"/>
                </a:solidFill>
              </a:rPr>
              <a:t> </a:t>
            </a:r>
            <a:r>
              <a:rPr sz="2000" spc="-5" dirty="0">
                <a:solidFill>
                  <a:schemeClr val="bg1"/>
                </a:solidFill>
              </a:rPr>
              <a:t>相互 作用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BED031D-5CDE-40A7-A981-D18051430A0F}"/>
              </a:ext>
            </a:extLst>
          </p:cNvPr>
          <p:cNvSpPr txBox="1"/>
          <p:nvPr/>
        </p:nvSpPr>
        <p:spPr>
          <a:xfrm>
            <a:off x="1144588" y="3260725"/>
            <a:ext cx="2725737" cy="146050"/>
          </a:xfrm>
          <a:prstGeom prst="rect">
            <a:avLst/>
          </a:prstGeom>
        </p:spPr>
        <p:txBody>
          <a:bodyPr lIns="0" tIns="6430" rIns="0" bIns="0">
            <a:spAutoFit/>
          </a:bodyPr>
          <a:lstStyle/>
          <a:p>
            <a:pPr marL="6430" eaLnBrk="1" fontAlgn="auto" hangingPunct="1">
              <a:spcBef>
                <a:spcPts val="51"/>
              </a:spcBef>
              <a:spcAft>
                <a:spcPts val="0"/>
              </a:spcAft>
              <a:defRPr/>
            </a:pPr>
            <a:r>
              <a:rPr sz="911" spc="-3" dirty="0">
                <a:latin typeface="Times New Roman"/>
                <a:ea typeface="+mn-ea"/>
                <a:cs typeface="Times New Roman"/>
              </a:rPr>
              <a:t>注意: CCM 组件通过端口进行交互</a:t>
            </a:r>
            <a:r>
              <a:rPr sz="911" spc="41" dirty="0">
                <a:latin typeface="Times New Roman"/>
                <a:ea typeface="+mn-ea"/>
                <a:cs typeface="Times New Roman"/>
              </a:rPr>
              <a:t> </a:t>
            </a:r>
            <a:r>
              <a:rPr sz="911" spc="-5" dirty="0">
                <a:latin typeface="Times New Roman"/>
                <a:ea typeface="+mn-ea"/>
                <a:cs typeface="Times New Roman"/>
              </a:rPr>
              <a:t>机制</a:t>
            </a:r>
            <a:endParaRPr sz="911">
              <a:latin typeface="Times New Roman"/>
              <a:ea typeface="+mn-ea"/>
              <a:cs typeface="Times New Roman"/>
            </a:endParaRPr>
          </a:p>
        </p:txBody>
      </p:sp>
      <p:pic>
        <p:nvPicPr>
          <p:cNvPr id="50180" name="图片 4">
            <a:extLst>
              <a:ext uri="{FF2B5EF4-FFF2-40B4-BE49-F238E27FC236}">
                <a16:creationId xmlns:a16="http://schemas.microsoft.com/office/drawing/2014/main" id="{E31CDE7F-F8DA-4591-8C6B-FD7363A21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587375"/>
            <a:ext cx="462915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object 13">
            <a:extLst>
              <a:ext uri="{FF2B5EF4-FFF2-40B4-BE49-F238E27FC236}">
                <a16:creationId xmlns:a16="http://schemas.microsoft.com/office/drawing/2014/main" id="{6F961F24-D12E-4E8F-AF59-157BF319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5178425" y="3248025"/>
            <a:ext cx="1435100" cy="1031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05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374893" indent="-144189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576758" indent="-115352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807461" indent="-115352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038164" indent="-115352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268867" indent="-115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499570" indent="-115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730273" indent="-115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960977" indent="-1153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776"/>
              </a:lnSpc>
              <a:defRPr/>
            </a:pPr>
            <a:fld id="{DE8F1E1D-A3D7-48D3-AF00-E398E5035977}" type="slidenum">
              <a:rPr lang="zh-CN" altLang="zh-CN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pPr>
                <a:lnSpc>
                  <a:spcPts val="776"/>
                </a:lnSpc>
                <a:defRPr/>
              </a:pPr>
              <a:t>2</a:t>
            </a:fld>
            <a:endParaRPr lang="zh-CN" altLang="zh-CN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491" name="object 3">
            <a:extLst>
              <a:ext uri="{FF2B5EF4-FFF2-40B4-BE49-F238E27FC236}">
                <a16:creationId xmlns:a16="http://schemas.microsoft.com/office/drawing/2014/main" id="{DB71601C-18DF-4D42-BEAA-09A170C3A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1230313"/>
            <a:ext cx="4171950" cy="1397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908">
              <a:latin typeface="Arial" panose="020B0604020202020204" pitchFamily="34" charset="0"/>
            </a:endParaRPr>
          </a:p>
        </p:txBody>
      </p:sp>
      <p:sp>
        <p:nvSpPr>
          <p:cNvPr id="63492" name="object 4">
            <a:extLst>
              <a:ext uri="{FF2B5EF4-FFF2-40B4-BE49-F238E27FC236}">
                <a16:creationId xmlns:a16="http://schemas.microsoft.com/office/drawing/2014/main" id="{12297177-3D97-4BC6-9E64-D16EDD1435AA}"/>
              </a:ext>
            </a:extLst>
          </p:cNvPr>
          <p:cNvSpPr>
            <a:spLocks/>
          </p:cNvSpPr>
          <p:nvPr/>
        </p:nvSpPr>
        <p:spPr bwMode="auto">
          <a:xfrm>
            <a:off x="1063625" y="1247775"/>
            <a:ext cx="4108450" cy="1333500"/>
          </a:xfrm>
          <a:custGeom>
            <a:avLst/>
            <a:gdLst>
              <a:gd name="T0" fmla="*/ 7976684 w 8140700"/>
              <a:gd name="T1" fmla="*/ 0 h 2641600"/>
              <a:gd name="T2" fmla="*/ 164015 w 8140700"/>
              <a:gd name="T3" fmla="*/ 0 h 2641600"/>
              <a:gd name="T4" fmla="*/ 120413 w 8140700"/>
              <a:gd name="T5" fmla="*/ 5858 h 2641600"/>
              <a:gd name="T6" fmla="*/ 81233 w 8140700"/>
              <a:gd name="T7" fmla="*/ 22393 h 2641600"/>
              <a:gd name="T8" fmla="*/ 48039 w 8140700"/>
              <a:gd name="T9" fmla="*/ 48039 h 2641600"/>
              <a:gd name="T10" fmla="*/ 22392 w 8140700"/>
              <a:gd name="T11" fmla="*/ 81233 h 2641600"/>
              <a:gd name="T12" fmla="*/ 5858 w 8140700"/>
              <a:gd name="T13" fmla="*/ 120413 h 2641600"/>
              <a:gd name="T14" fmla="*/ 0 w 8140700"/>
              <a:gd name="T15" fmla="*/ 164015 h 2641600"/>
              <a:gd name="T16" fmla="*/ 0 w 8140700"/>
              <a:gd name="T17" fmla="*/ 2477584 h 2641600"/>
              <a:gd name="T18" fmla="*/ 5858 w 8140700"/>
              <a:gd name="T19" fmla="*/ 2521186 h 2641600"/>
              <a:gd name="T20" fmla="*/ 22392 w 8140700"/>
              <a:gd name="T21" fmla="*/ 2560366 h 2641600"/>
              <a:gd name="T22" fmla="*/ 48039 w 8140700"/>
              <a:gd name="T23" fmla="*/ 2593560 h 2641600"/>
              <a:gd name="T24" fmla="*/ 81233 w 8140700"/>
              <a:gd name="T25" fmla="*/ 2619206 h 2641600"/>
              <a:gd name="T26" fmla="*/ 120413 w 8140700"/>
              <a:gd name="T27" fmla="*/ 2635741 h 2641600"/>
              <a:gd name="T28" fmla="*/ 164015 w 8140700"/>
              <a:gd name="T29" fmla="*/ 2641600 h 2641600"/>
              <a:gd name="T30" fmla="*/ 7976684 w 8140700"/>
              <a:gd name="T31" fmla="*/ 2641600 h 2641600"/>
              <a:gd name="T32" fmla="*/ 8020286 w 8140700"/>
              <a:gd name="T33" fmla="*/ 2635741 h 2641600"/>
              <a:gd name="T34" fmla="*/ 8059466 w 8140700"/>
              <a:gd name="T35" fmla="*/ 2619206 h 2641600"/>
              <a:gd name="T36" fmla="*/ 8092660 w 8140700"/>
              <a:gd name="T37" fmla="*/ 2593560 h 2641600"/>
              <a:gd name="T38" fmla="*/ 8118306 w 8140700"/>
              <a:gd name="T39" fmla="*/ 2560366 h 2641600"/>
              <a:gd name="T40" fmla="*/ 8134841 w 8140700"/>
              <a:gd name="T41" fmla="*/ 2521186 h 2641600"/>
              <a:gd name="T42" fmla="*/ 8140700 w 8140700"/>
              <a:gd name="T43" fmla="*/ 2477584 h 2641600"/>
              <a:gd name="T44" fmla="*/ 8140700 w 8140700"/>
              <a:gd name="T45" fmla="*/ 164015 h 2641600"/>
              <a:gd name="T46" fmla="*/ 8134841 w 8140700"/>
              <a:gd name="T47" fmla="*/ 120413 h 2641600"/>
              <a:gd name="T48" fmla="*/ 8118306 w 8140700"/>
              <a:gd name="T49" fmla="*/ 81233 h 2641600"/>
              <a:gd name="T50" fmla="*/ 8092660 w 8140700"/>
              <a:gd name="T51" fmla="*/ 48039 h 2641600"/>
              <a:gd name="T52" fmla="*/ 8059466 w 8140700"/>
              <a:gd name="T53" fmla="*/ 22393 h 2641600"/>
              <a:gd name="T54" fmla="*/ 8020286 w 8140700"/>
              <a:gd name="T55" fmla="*/ 5858 h 2641600"/>
              <a:gd name="T56" fmla="*/ 7976684 w 8140700"/>
              <a:gd name="T57" fmla="*/ 0 h 26416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140700" h="2641600">
                <a:moveTo>
                  <a:pt x="7976684" y="0"/>
                </a:moveTo>
                <a:lnTo>
                  <a:pt x="164015" y="0"/>
                </a:lnTo>
                <a:lnTo>
                  <a:pt x="120413" y="5858"/>
                </a:lnTo>
                <a:lnTo>
                  <a:pt x="81233" y="22393"/>
                </a:lnTo>
                <a:lnTo>
                  <a:pt x="48039" y="48039"/>
                </a:lnTo>
                <a:lnTo>
                  <a:pt x="22392" y="81233"/>
                </a:lnTo>
                <a:lnTo>
                  <a:pt x="5858" y="120413"/>
                </a:lnTo>
                <a:lnTo>
                  <a:pt x="0" y="164015"/>
                </a:lnTo>
                <a:lnTo>
                  <a:pt x="0" y="2477584"/>
                </a:lnTo>
                <a:lnTo>
                  <a:pt x="5858" y="2521186"/>
                </a:lnTo>
                <a:lnTo>
                  <a:pt x="22392" y="2560366"/>
                </a:lnTo>
                <a:lnTo>
                  <a:pt x="48039" y="2593560"/>
                </a:lnTo>
                <a:lnTo>
                  <a:pt x="81233" y="2619206"/>
                </a:lnTo>
                <a:lnTo>
                  <a:pt x="120413" y="2635741"/>
                </a:lnTo>
                <a:lnTo>
                  <a:pt x="164015" y="2641600"/>
                </a:lnTo>
                <a:lnTo>
                  <a:pt x="7976684" y="2641600"/>
                </a:lnTo>
                <a:lnTo>
                  <a:pt x="8020286" y="2635741"/>
                </a:lnTo>
                <a:lnTo>
                  <a:pt x="8059466" y="2619206"/>
                </a:lnTo>
                <a:lnTo>
                  <a:pt x="8092660" y="2593560"/>
                </a:lnTo>
                <a:lnTo>
                  <a:pt x="8118306" y="2560366"/>
                </a:lnTo>
                <a:lnTo>
                  <a:pt x="8134841" y="2521186"/>
                </a:lnTo>
                <a:lnTo>
                  <a:pt x="8140700" y="2477584"/>
                </a:lnTo>
                <a:lnTo>
                  <a:pt x="8140700" y="164015"/>
                </a:lnTo>
                <a:lnTo>
                  <a:pt x="8134841" y="120413"/>
                </a:lnTo>
                <a:lnTo>
                  <a:pt x="8118306" y="81233"/>
                </a:lnTo>
                <a:lnTo>
                  <a:pt x="8092660" y="48039"/>
                </a:lnTo>
                <a:lnTo>
                  <a:pt x="8059466" y="22393"/>
                </a:lnTo>
                <a:lnTo>
                  <a:pt x="8020286" y="5858"/>
                </a:lnTo>
                <a:lnTo>
                  <a:pt x="7976684" y="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8">
              <a:latin typeface="+mn-lt"/>
              <a:ea typeface="+mn-ea"/>
            </a:endParaRPr>
          </a:p>
        </p:txBody>
      </p:sp>
      <p:sp>
        <p:nvSpPr>
          <p:cNvPr id="63493" name="object 5">
            <a:extLst>
              <a:ext uri="{FF2B5EF4-FFF2-40B4-BE49-F238E27FC236}">
                <a16:creationId xmlns:a16="http://schemas.microsoft.com/office/drawing/2014/main" id="{2DE9446F-0954-4EED-A1AD-EE3080E0E1AA}"/>
              </a:ext>
            </a:extLst>
          </p:cNvPr>
          <p:cNvSpPr>
            <a:spLocks/>
          </p:cNvSpPr>
          <p:nvPr/>
        </p:nvSpPr>
        <p:spPr bwMode="auto">
          <a:xfrm>
            <a:off x="769938" y="3325813"/>
            <a:ext cx="4613275" cy="134937"/>
          </a:xfrm>
          <a:custGeom>
            <a:avLst/>
            <a:gdLst>
              <a:gd name="T0" fmla="*/ 0 w 9144000"/>
              <a:gd name="T1" fmla="*/ 266700 h 266700"/>
              <a:gd name="T2" fmla="*/ 0 w 9144000"/>
              <a:gd name="T3" fmla="*/ 0 h 266700"/>
              <a:gd name="T4" fmla="*/ 9144000 w 9144000"/>
              <a:gd name="T5" fmla="*/ 0 h 266700"/>
              <a:gd name="T6" fmla="*/ 9144000 w 9144000"/>
              <a:gd name="T7" fmla="*/ 266700 h 266700"/>
              <a:gd name="T8" fmla="*/ 0 w 9144000"/>
              <a:gd name="T9" fmla="*/ 266700 h 266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266700">
                <a:moveTo>
                  <a:pt x="0" y="2667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266700"/>
                </a:lnTo>
                <a:lnTo>
                  <a:pt x="0" y="266700"/>
                </a:lnTo>
                <a:close/>
              </a:path>
            </a:pathLst>
          </a:custGeom>
          <a:solidFill>
            <a:srgbClr val="73AC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8">
              <a:latin typeface="+mn-lt"/>
              <a:ea typeface="+mn-ea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15B6844-93DF-4BDD-BF25-CA260F8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88" y="1682750"/>
            <a:ext cx="3355975" cy="500063"/>
          </a:xfrm>
        </p:spPr>
        <p:txBody>
          <a:bodyPr>
            <a:spAutoFit/>
          </a:bodyPr>
          <a:lstStyle/>
          <a:p>
            <a:pPr marL="6408" indent="115352">
              <a:lnSpc>
                <a:spcPts val="1917"/>
              </a:lnSpc>
              <a:defRPr/>
            </a:pPr>
            <a:r>
              <a:rPr lang="en-US" altLang="zh-CN" sz="2800" spc="60" dirty="0"/>
              <a:t>面向服务的</a:t>
            </a:r>
            <a:r>
              <a:rPr lang="en-US" altLang="zh-CN" sz="2800" spc="25" dirty="0"/>
              <a:t> </a:t>
            </a:r>
            <a:r>
              <a:rPr lang="en-US" altLang="zh-CN" sz="2800" spc="55" dirty="0"/>
              <a:t>架构</a:t>
            </a:r>
            <a:endParaRPr lang="zh-CN" altLang="zh-CN" sz="2422" dirty="0"/>
          </a:p>
        </p:txBody>
      </p:sp>
    </p:spTree>
  </p:cSld>
  <p:clrMapOvr>
    <a:masterClrMapping/>
  </p:clrMapOvr>
</p:sld>
</file>

<file path=ppt/slides/slide20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8267F9-886B-4D23-9084-A5B250A5A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82725" y="962025"/>
            <a:ext cx="911225" cy="774700"/>
          </a:xfrm>
        </p:spPr>
        <p:txBody>
          <a:bodyPr lIns="0" tIns="6108" rIns="0" bIns="0" rtlCol="0">
            <a:spAutoFit/>
          </a:bodyPr>
          <a:lstStyle/>
          <a:p>
            <a:pPr marL="6430">
              <a:spcBef>
                <a:spcPts val="48"/>
              </a:spcBef>
              <a:defRPr/>
            </a:pPr>
            <a:r>
              <a:rPr sz="1664" spc="-3" dirty="0"/>
              <a:t>组件</a:t>
            </a:r>
            <a:r>
              <a:rPr sz="1664" spc="-25" dirty="0"/>
              <a:t> </a:t>
            </a:r>
            <a:r>
              <a:rPr sz="1664" spc="-3" dirty="0"/>
              <a:t>容器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104ED5D-340F-4FB6-8E20-5F2F1DB9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52688" y="1633538"/>
            <a:ext cx="536575" cy="103187"/>
          </a:xfrm>
        </p:spPr>
        <p:txBody>
          <a:bodyPr lIns="0" tIns="0" rIns="0" bIns="0" rtlCol="0">
            <a:spAutoFit/>
          </a:bodyPr>
          <a:lstStyle/>
          <a:p>
            <a:pPr marL="12860">
              <a:lnSpc>
                <a:spcPts val="825"/>
              </a:lnSpc>
              <a:defRPr/>
            </a:pPr>
            <a:fld id="{3A6F09C9-4BEC-450E-9DFA-9DE156B1A9F1}" type="slidenum">
              <a:rPr dirty="0"/>
              <a:pPr marL="12860">
                <a:lnSpc>
                  <a:spcPts val="825"/>
                </a:lnSpc>
                <a:defRPr/>
              </a:pPr>
              <a:t>20</a:t>
            </a:fld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DE786C5-5EA0-47AC-A2C7-779E351DA255}"/>
              </a:ext>
            </a:extLst>
          </p:cNvPr>
          <p:cNvSpPr txBox="1"/>
          <p:nvPr/>
        </p:nvSpPr>
        <p:spPr>
          <a:xfrm>
            <a:off x="874713" y="258763"/>
            <a:ext cx="4125912" cy="1757362"/>
          </a:xfrm>
          <a:prstGeom prst="rect">
            <a:avLst/>
          </a:prstGeom>
        </p:spPr>
        <p:txBody>
          <a:bodyPr lIns="0" tIns="6430" rIns="0" bIns="0">
            <a:spAutoFit/>
          </a:bodyPr>
          <a:lstStyle>
            <a:lvl1pPr marL="63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-表示组件实例的运行时环境。</a:t>
            </a:r>
          </a:p>
          <a:p>
            <a:pPr eaLnBrk="1" hangingPunct="1">
              <a:lnSpc>
                <a:spcPts val="1075"/>
              </a:lnSpc>
              <a:spcBef>
                <a:spcPts val="75"/>
              </a:spcBef>
            </a:pPr>
            <a:r>
              <a:rPr lang="zh-CN" altLang="zh-CN" sz="900">
                <a:latin typeface="Symbol" panose="05050102010706020507" pitchFamily="18" charset="2"/>
              </a:rPr>
              <a:t></a:t>
            </a: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CORBA 组件容器实现对全局系统服务 (如事务、安全、事件和持久性) 的组件访问。</a:t>
            </a:r>
          </a:p>
          <a:p>
            <a:pPr eaLnBrk="1" hangingPunct="1">
              <a:lnSpc>
                <a:spcPts val="1088"/>
              </a:lnSpc>
              <a:spcBef>
                <a:spcPts val="38"/>
              </a:spcBef>
            </a:pPr>
            <a:r>
              <a:rPr lang="zh-CN" altLang="zh-CN" sz="900">
                <a:latin typeface="Symbol" panose="05050102010706020507" pitchFamily="18" charset="2"/>
              </a:rPr>
              <a:t></a:t>
            </a: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容器重用现有的 CORBA 基础结构。在这样做的时候, CORBA 的固有复杂性就隐藏在开发人员和容器上。</a:t>
            </a:r>
          </a:p>
          <a:p>
            <a:pPr eaLnBrk="1" hangingPunct="1">
              <a:lnSpc>
                <a:spcPts val="1450"/>
              </a:lnSpc>
              <a:spcBef>
                <a:spcPts val="263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-容器和组件实例通过两种接口进行交互:</a:t>
            </a:r>
          </a:p>
          <a:p>
            <a:pPr eaLnBrk="1" hangingPunct="1">
              <a:lnSpc>
                <a:spcPts val="1100"/>
              </a:lnSpc>
            </a:pPr>
            <a:r>
              <a:rPr lang="zh-CN" altLang="zh-CN" sz="900">
                <a:latin typeface="Symbol" panose="05050102010706020507" pitchFamily="18" charset="2"/>
              </a:rPr>
              <a:t></a:t>
            </a:r>
            <a:r>
              <a:rPr lang="zh-CN" altLang="zh-CN" sz="900" i="1">
                <a:latin typeface="Times New Roman" panose="02020603050405020304" pitchFamily="18" charset="0"/>
                <a:cs typeface="Times New Roman" panose="02020603050405020304" pitchFamily="18" charset="0"/>
              </a:rPr>
              <a:t>内部 API:</a:t>
            </a: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由容器提供给组件实现的一组接口。</a:t>
            </a:r>
          </a:p>
          <a:p>
            <a:pPr eaLnBrk="1" hangingPunct="1">
              <a:lnSpc>
                <a:spcPts val="1063"/>
              </a:lnSpc>
            </a:pPr>
            <a:r>
              <a:rPr lang="zh-CN" altLang="zh-CN" sz="900">
                <a:latin typeface="Symbol" panose="05050102010706020507" pitchFamily="18" charset="2"/>
              </a:rPr>
              <a:t></a:t>
            </a:r>
            <a:r>
              <a:rPr lang="zh-CN" altLang="zh-CN" sz="900" i="1">
                <a:latin typeface="Times New Roman" panose="02020603050405020304" pitchFamily="18" charset="0"/>
                <a:cs typeface="Times New Roman" panose="02020603050405020304" pitchFamily="18" charset="0"/>
              </a:rPr>
              <a:t>回调接口:</a:t>
            </a: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由组件提供的一组接口</a:t>
            </a:r>
          </a:p>
          <a:p>
            <a:pPr eaLnBrk="1" hangingPunct="1">
              <a:lnSpc>
                <a:spcPts val="1088"/>
              </a:lnSpc>
            </a:pP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实现到容器。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ADCCC84-B037-44E2-90AD-8E5C9DE355AA}"/>
              </a:ext>
            </a:extLst>
          </p:cNvPr>
          <p:cNvSpPr/>
          <p:nvPr/>
        </p:nvSpPr>
        <p:spPr>
          <a:xfrm>
            <a:off x="1677988" y="2036763"/>
            <a:ext cx="2836862" cy="140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48918CB-EDCC-453A-9BA6-E472960B30AA}"/>
              </a:ext>
            </a:extLst>
          </p:cNvPr>
          <p:cNvSpPr txBox="1"/>
          <p:nvPr/>
        </p:nvSpPr>
        <p:spPr>
          <a:xfrm>
            <a:off x="1966913" y="1389063"/>
            <a:ext cx="2217737" cy="547687"/>
          </a:xfrm>
          <a:prstGeom prst="rect">
            <a:avLst/>
          </a:prstGeom>
        </p:spPr>
        <p:txBody>
          <a:bodyPr lIns="0" tIns="15875" rIns="0" bIns="0">
            <a:spAutoFit/>
          </a:bodyPr>
          <a:lstStyle/>
          <a:p>
            <a:pPr algn="ctr" eaLnBrk="1" fontAlgn="auto" hangingPunct="1">
              <a:lnSpc>
                <a:spcPts val="2790"/>
              </a:lnSpc>
              <a:spcBef>
                <a:spcPts val="125"/>
              </a:spcBef>
              <a:spcAft>
                <a:spcPts val="0"/>
              </a:spcAft>
              <a:defRPr/>
            </a:pPr>
            <a:r>
              <a:rPr sz="2450" spc="140" dirty="0">
                <a:latin typeface="Calibri"/>
                <a:ea typeface="+mn-ea"/>
                <a:cs typeface="Calibri"/>
              </a:rPr>
              <a:t>Web</a:t>
            </a:r>
            <a:r>
              <a:rPr sz="2450" spc="50" dirty="0">
                <a:latin typeface="Calibri"/>
                <a:ea typeface="+mn-ea"/>
                <a:cs typeface="Calibri"/>
              </a:rPr>
              <a:t> </a:t>
            </a:r>
            <a:r>
              <a:rPr sz="2450" spc="100" dirty="0">
                <a:latin typeface="Calibri"/>
                <a:ea typeface="+mn-ea"/>
                <a:cs typeface="Calibri"/>
              </a:rPr>
              <a:t>服务</a:t>
            </a:r>
            <a:endParaRPr sz="2450">
              <a:latin typeface="Calibri"/>
              <a:ea typeface="+mn-ea"/>
              <a:cs typeface="Calibri"/>
            </a:endParaRPr>
          </a:p>
          <a:p>
            <a:pPr algn="ctr" eaLnBrk="1" fontAlgn="auto" hangingPunct="1">
              <a:lnSpc>
                <a:spcPts val="12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35" dirty="0">
                <a:latin typeface="Calibri"/>
                <a:ea typeface="+mn-ea"/>
                <a:cs typeface="Calibri"/>
              </a:rPr>
              <a:t>服务</a:t>
            </a:r>
            <a:r>
              <a:rPr sz="1200" spc="30" dirty="0">
                <a:latin typeface="Calibri"/>
                <a:ea typeface="+mn-ea"/>
                <a:cs typeface="Calibri"/>
              </a:rPr>
              <a:t>建筑</a:t>
            </a:r>
            <a:r>
              <a:rPr sz="1200" spc="25" dirty="0">
                <a:latin typeface="Calibri"/>
                <a:ea typeface="+mn-ea"/>
                <a:cs typeface="Calibri"/>
              </a:rPr>
              <a:t>为该</a:t>
            </a:r>
            <a:r>
              <a:rPr sz="1200" spc="-20" dirty="0">
                <a:latin typeface="Calibri"/>
                <a:ea typeface="+mn-ea"/>
                <a:cs typeface="Calibri"/>
              </a:rPr>
              <a:t> </a:t>
            </a:r>
            <a:r>
              <a:rPr sz="1200" spc="50" dirty="0">
                <a:latin typeface="Calibri"/>
                <a:ea typeface="+mn-ea"/>
                <a:cs typeface="Calibri"/>
              </a:rPr>
              <a:t>Web</a:t>
            </a:r>
            <a:endParaRPr sz="1200">
              <a:latin typeface="Calibri"/>
              <a:ea typeface="+mn-ea"/>
              <a:cs typeface="Calibri"/>
            </a:endParaRPr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682B3CE4-F304-47A8-9F4B-8FD62070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>
              <a:defRPr/>
            </a:pPr>
            <a:endParaRPr lang="zh-CN" altLang="en-US" sz="1664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B4F4341-387C-43A8-8D6F-686D1C383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3048000" cy="385763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90" dirty="0"/>
              <a:t>Web</a:t>
            </a:r>
            <a:r>
              <a:rPr sz="2400" spc="50" dirty="0"/>
              <a:t>作为</a:t>
            </a:r>
            <a:r>
              <a:rPr sz="2400" spc="35" dirty="0"/>
              <a:t>一个</a:t>
            </a:r>
            <a:r>
              <a:rPr sz="2400" spc="-55" dirty="0"/>
              <a:t> </a:t>
            </a:r>
            <a:r>
              <a:rPr sz="2400" spc="50" dirty="0"/>
              <a:t>数据库</a:t>
            </a:r>
            <a:endParaRPr sz="2400" dirty="0"/>
          </a:p>
        </p:txBody>
      </p:sp>
      <p:sp>
        <p:nvSpPr>
          <p:cNvPr id="53251" name="object 4">
            <a:extLst>
              <a:ext uri="{FF2B5EF4-FFF2-40B4-BE49-F238E27FC236}">
                <a16:creationId xmlns:a16="http://schemas.microsoft.com/office/drawing/2014/main" id="{584095F7-5491-468E-B710-7DD5FBF69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960438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3252" name="object 5">
            <a:extLst>
              <a:ext uri="{FF2B5EF4-FFF2-40B4-BE49-F238E27FC236}">
                <a16:creationId xmlns:a16="http://schemas.microsoft.com/office/drawing/2014/main" id="{E6B451A6-CFD4-4B7F-A97E-5D61A7E9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1152525"/>
            <a:ext cx="60325" cy="603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3253" name="object 6">
            <a:extLst>
              <a:ext uri="{FF2B5EF4-FFF2-40B4-BE49-F238E27FC236}">
                <a16:creationId xmlns:a16="http://schemas.microsoft.com/office/drawing/2014/main" id="{8632911C-D4E3-43E9-A30B-5CA00A0C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25588"/>
            <a:ext cx="74612" cy="73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3254" name="object 7">
            <a:extLst>
              <a:ext uri="{FF2B5EF4-FFF2-40B4-BE49-F238E27FC236}">
                <a16:creationId xmlns:a16="http://schemas.microsoft.com/office/drawing/2014/main" id="{0113F1BF-7D71-4D3B-8964-607512976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14500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3255" name="object 8">
            <a:extLst>
              <a:ext uri="{FF2B5EF4-FFF2-40B4-BE49-F238E27FC236}">
                <a16:creationId xmlns:a16="http://schemas.microsoft.com/office/drawing/2014/main" id="{0955B6B7-1498-43B6-9CB6-CDD5BAF1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2057400"/>
            <a:ext cx="60325" cy="603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3256" name="object 9">
            <a:extLst>
              <a:ext uri="{FF2B5EF4-FFF2-40B4-BE49-F238E27FC236}">
                <a16:creationId xmlns:a16="http://schemas.microsoft.com/office/drawing/2014/main" id="{E1229889-AF83-4BD0-9C33-6BA4C9244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430463"/>
            <a:ext cx="74612" cy="74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058707C-543F-404C-9F83-9586917B5475}"/>
              </a:ext>
            </a:extLst>
          </p:cNvPr>
          <p:cNvSpPr txBox="1"/>
          <p:nvPr/>
        </p:nvSpPr>
        <p:spPr>
          <a:xfrm>
            <a:off x="409575" y="731838"/>
            <a:ext cx="4953000" cy="2039937"/>
          </a:xfrm>
          <a:prstGeom prst="rect">
            <a:avLst/>
          </a:prstGeom>
        </p:spPr>
        <p:txBody>
          <a:bodyPr lIns="0" tIns="36195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28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我们使用的网络充满了数据</a:t>
            </a:r>
          </a:p>
          <a:p>
            <a:pPr eaLnBrk="1" hangingPunct="1"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zh-CN" altLang="zh-CN" sz="1100">
                <a:cs typeface="Calibri" panose="020F0502020204030204" pitchFamily="34" charset="0"/>
              </a:rPr>
              <a:t>书籍信息, 意见, 价格, 到达时间, 博客, 标签, 鸣叫等。</a:t>
            </a:r>
          </a:p>
          <a:p>
            <a:pPr eaLnBrk="1" hangingPunct="1">
              <a:lnSpc>
                <a:spcPct val="113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数据是围绕一个简单的数据模型组织的: 节点链接模型每个节点都是一个具有唯一地址的数据项和一个</a:t>
            </a:r>
          </a:p>
          <a:p>
            <a:pPr eaLnBrk="1" hangingPunct="1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表示</a:t>
            </a:r>
          </a:p>
          <a:p>
            <a:pPr eaLnBrk="1" hangingPunct="1"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zh-CN" altLang="zh-CN" sz="1100">
                <a:cs typeface="Calibri" panose="020F0502020204030204" pitchFamily="34" charset="0"/>
              </a:rPr>
              <a:t>表示格式例如 HTML, PDF,... 为人, 或者 e. g XML, 程序的 JSON</a:t>
            </a:r>
          </a:p>
          <a:p>
            <a:pPr eaLnBrk="1" hangingPunct="1"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节点可以使用它们的唯一地址相互关联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C64A8DE-8D10-467D-BF85-399EF031E1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3975"/>
            <a:ext cx="5791200" cy="385763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90" dirty="0"/>
              <a:t>Web</a:t>
            </a:r>
            <a:r>
              <a:rPr sz="2400" spc="50" dirty="0"/>
              <a:t>作为</a:t>
            </a:r>
            <a:r>
              <a:rPr sz="2400" spc="35" dirty="0"/>
              <a:t>一个平台</a:t>
            </a:r>
            <a:r>
              <a:rPr sz="2400" spc="50" dirty="0"/>
              <a:t>用于分布式</a:t>
            </a:r>
            <a:r>
              <a:rPr sz="2400" spc="-10" dirty="0"/>
              <a:t> </a:t>
            </a:r>
            <a:r>
              <a:rPr sz="2400" spc="60" dirty="0"/>
              <a:t>系统</a:t>
            </a:r>
            <a:endParaRPr sz="2400" dirty="0"/>
          </a:p>
        </p:txBody>
      </p:sp>
      <p:sp>
        <p:nvSpPr>
          <p:cNvPr id="54275" name="object 4">
            <a:extLst>
              <a:ext uri="{FF2B5EF4-FFF2-40B4-BE49-F238E27FC236}">
                <a16:creationId xmlns:a16="http://schemas.microsoft.com/office/drawing/2014/main" id="{B13E05C3-0DED-494E-A1C1-BA800B670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949325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76" name="object 5">
            <a:extLst>
              <a:ext uri="{FF2B5EF4-FFF2-40B4-BE49-F238E27FC236}">
                <a16:creationId xmlns:a16="http://schemas.microsoft.com/office/drawing/2014/main" id="{539087D1-CC37-4E2D-8524-75DECFBF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31913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77" name="object 6">
            <a:extLst>
              <a:ext uri="{FF2B5EF4-FFF2-40B4-BE49-F238E27FC236}">
                <a16:creationId xmlns:a16="http://schemas.microsoft.com/office/drawing/2014/main" id="{EFD8A943-9916-4E63-B31D-74456CB7D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41463"/>
            <a:ext cx="74612" cy="74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78" name="object 7">
            <a:extLst>
              <a:ext uri="{FF2B5EF4-FFF2-40B4-BE49-F238E27FC236}">
                <a16:creationId xmlns:a16="http://schemas.microsoft.com/office/drawing/2014/main" id="{F5E858BA-F020-4591-9858-A9BFE8F3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24050"/>
            <a:ext cx="74612" cy="746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79" name="object 8">
            <a:extLst>
              <a:ext uri="{FF2B5EF4-FFF2-40B4-BE49-F238E27FC236}">
                <a16:creationId xmlns:a16="http://schemas.microsoft.com/office/drawing/2014/main" id="{75B93078-1C0D-4347-8010-45D9DC4D7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306638"/>
            <a:ext cx="74612" cy="73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2FFD45E-117C-43FD-99B8-51FCFB86747F}"/>
              </a:ext>
            </a:extLst>
          </p:cNvPr>
          <p:cNvSpPr txBox="1"/>
          <p:nvPr/>
        </p:nvSpPr>
        <p:spPr>
          <a:xfrm>
            <a:off x="1019175" y="741363"/>
            <a:ext cx="4037013" cy="2365375"/>
          </a:xfrm>
          <a:prstGeom prst="rect">
            <a:avLst/>
          </a:prstGeom>
        </p:spPr>
        <p:txBody>
          <a:bodyPr lIns="0" tIns="6985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网络中充斥着允许人类和程序使用 web 数据的服务。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服务还具有唯一的地址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它们使用特定的数据交换表示形式, 例如 XML、SOAP、WSDL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服务遵循特定的体系结构, deﬁnes 如何使用服务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程序员结合了许多服务来实现所需的功能并创建分布式系统, 例如 mashup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C926D56-C3D4-4D19-8FC7-167889CBF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52388"/>
            <a:ext cx="5410200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60" dirty="0"/>
              <a:t>类型的</a:t>
            </a:r>
            <a:r>
              <a:rPr sz="2400" dirty="0"/>
              <a:t> </a:t>
            </a:r>
            <a:r>
              <a:rPr sz="2400" spc="55" dirty="0"/>
              <a:t>服务</a:t>
            </a:r>
            <a:endParaRPr sz="2400" dirty="0"/>
          </a:p>
        </p:txBody>
      </p:sp>
      <p:sp>
        <p:nvSpPr>
          <p:cNvPr id="55299" name="object 4">
            <a:extLst>
              <a:ext uri="{FF2B5EF4-FFF2-40B4-BE49-F238E27FC236}">
                <a16:creationId xmlns:a16="http://schemas.microsoft.com/office/drawing/2014/main" id="{309A08BF-B23D-4236-ADA8-9D8076E2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54113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5300" name="object 5">
            <a:extLst>
              <a:ext uri="{FF2B5EF4-FFF2-40B4-BE49-F238E27FC236}">
                <a16:creationId xmlns:a16="http://schemas.microsoft.com/office/drawing/2014/main" id="{EA048CF3-2582-478A-8629-51825AB12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1346200"/>
            <a:ext cx="60325" cy="603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5301" name="object 6">
            <a:extLst>
              <a:ext uri="{FF2B5EF4-FFF2-40B4-BE49-F238E27FC236}">
                <a16:creationId xmlns:a16="http://schemas.microsoft.com/office/drawing/2014/main" id="{A96F43E3-658B-4CE2-B677-238101148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47813"/>
            <a:ext cx="74612" cy="73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5302" name="object 7">
            <a:extLst>
              <a:ext uri="{FF2B5EF4-FFF2-40B4-BE49-F238E27FC236}">
                <a16:creationId xmlns:a16="http://schemas.microsoft.com/office/drawing/2014/main" id="{CF210BDF-CAF8-4239-B88D-978812B67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1738313"/>
            <a:ext cx="60325" cy="603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5303" name="object 8">
            <a:extLst>
              <a:ext uri="{FF2B5EF4-FFF2-40B4-BE49-F238E27FC236}">
                <a16:creationId xmlns:a16="http://schemas.microsoft.com/office/drawing/2014/main" id="{8309F30D-8C52-400D-868C-08E7E67F1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39925"/>
            <a:ext cx="74612" cy="730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5304" name="object 9">
            <a:extLst>
              <a:ext uri="{FF2B5EF4-FFF2-40B4-BE49-F238E27FC236}">
                <a16:creationId xmlns:a16="http://schemas.microsoft.com/office/drawing/2014/main" id="{9B2797A0-9BB4-4D98-8A35-543F6B9DB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2130425"/>
            <a:ext cx="60325" cy="6032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D5F4243-B3AF-457F-865E-BC2F9C896FE7}"/>
              </a:ext>
            </a:extLst>
          </p:cNvPr>
          <p:cNvSpPr txBox="1"/>
          <p:nvPr/>
        </p:nvSpPr>
        <p:spPr>
          <a:xfrm>
            <a:off x="638175" y="1055688"/>
            <a:ext cx="4454525" cy="1370012"/>
          </a:xfrm>
          <a:prstGeom prst="rect">
            <a:avLst/>
          </a:prstGeom>
        </p:spPr>
        <p:txBody>
          <a:bodyPr lIns="0" tIns="36195" rIns="0" bIns="0">
            <a:spAutoFit/>
          </a:bodyPr>
          <a:lstStyle/>
          <a:p>
            <a:pPr marL="184150" indent="-171450" eaLnBrk="1" fontAlgn="auto" hangingPunct="1">
              <a:spcBef>
                <a:spcPts val="28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sz="1400" spc="40" dirty="0">
                <a:latin typeface="Calibri"/>
                <a:ea typeface="+mn-ea"/>
                <a:cs typeface="Calibri"/>
              </a:rPr>
              <a:t>什么</a:t>
            </a:r>
            <a:r>
              <a:rPr sz="1400" spc="25" dirty="0">
                <a:latin typeface="Calibri"/>
                <a:ea typeface="+mn-ea"/>
                <a:cs typeface="Calibri"/>
              </a:rPr>
              <a:t>是该</a:t>
            </a:r>
            <a:r>
              <a:rPr sz="1400" spc="35" dirty="0">
                <a:latin typeface="Calibri"/>
                <a:ea typeface="+mn-ea"/>
                <a:cs typeface="Calibri"/>
              </a:rPr>
              <a:t>谷歌</a:t>
            </a:r>
            <a:r>
              <a:rPr sz="1400" spc="25" dirty="0">
                <a:latin typeface="Calibri"/>
                <a:ea typeface="+mn-ea"/>
                <a:cs typeface="Calibri"/>
              </a:rPr>
              <a:t>搜索</a:t>
            </a:r>
            <a:r>
              <a:rPr sz="1400" dirty="0">
                <a:latin typeface="Calibri"/>
                <a:ea typeface="+mn-ea"/>
                <a:cs typeface="Calibri"/>
              </a:rPr>
              <a:t> </a:t>
            </a:r>
            <a:r>
              <a:rPr sz="1400" spc="10" dirty="0">
                <a:latin typeface="Calibri"/>
                <a:ea typeface="+mn-ea"/>
                <a:cs typeface="Calibri"/>
              </a:rPr>
              <a:t>发动机？</a:t>
            </a:r>
            <a:endParaRPr sz="1400" dirty="0">
              <a:latin typeface="Calibri"/>
              <a:ea typeface="+mn-ea"/>
              <a:cs typeface="Calibri"/>
            </a:endParaRPr>
          </a:p>
          <a:p>
            <a:pPr marL="461010" indent="-171450" eaLnBrk="1" fontAlgn="auto" hangingPunct="1">
              <a:spcBef>
                <a:spcPts val="1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sz="1100" spc="10" dirty="0">
                <a:latin typeface="Calibri"/>
                <a:ea typeface="+mn-ea"/>
                <a:cs typeface="Calibri"/>
              </a:rPr>
              <a:t>它</a:t>
            </a:r>
            <a:r>
              <a:rPr sz="1100" spc="15" dirty="0">
                <a:latin typeface="Calibri"/>
                <a:ea typeface="+mn-ea"/>
                <a:cs typeface="Calibri"/>
              </a:rPr>
              <a:t>是</a:t>
            </a:r>
            <a:r>
              <a:rPr sz="1100" spc="10" dirty="0">
                <a:latin typeface="Calibri"/>
                <a:ea typeface="+mn-ea"/>
                <a:cs typeface="Calibri"/>
              </a:rPr>
              <a:t>一个</a:t>
            </a:r>
            <a:r>
              <a:rPr sz="1100" b="1" spc="-45" dirty="0">
                <a:latin typeface="Arial"/>
                <a:ea typeface="+mn-ea"/>
                <a:cs typeface="Arial"/>
              </a:rPr>
              <a:t>服务</a:t>
            </a:r>
            <a:r>
              <a:rPr sz="1100" spc="25" dirty="0">
                <a:latin typeface="Calibri"/>
                <a:ea typeface="+mn-ea"/>
                <a:cs typeface="Calibri"/>
              </a:rPr>
              <a:t>用于查询</a:t>
            </a:r>
            <a:r>
              <a:rPr sz="1100" spc="10" dirty="0">
                <a:latin typeface="Calibri"/>
                <a:ea typeface="+mn-ea"/>
                <a:cs typeface="Calibri"/>
              </a:rPr>
              <a:t>一个</a:t>
            </a:r>
            <a:r>
              <a:rPr sz="1100" spc="25" dirty="0">
                <a:latin typeface="Calibri"/>
                <a:ea typeface="+mn-ea"/>
                <a:cs typeface="Calibri"/>
              </a:rPr>
              <a:t>大规模</a:t>
            </a:r>
            <a:r>
              <a:rPr sz="1100" spc="15" dirty="0">
                <a:latin typeface="Calibri"/>
                <a:ea typeface="+mn-ea"/>
                <a:cs typeface="Calibri"/>
              </a:rPr>
              <a:t>数据库</a:t>
            </a:r>
            <a:r>
              <a:rPr sz="1100" spc="25" dirty="0">
                <a:latin typeface="Calibri"/>
                <a:ea typeface="+mn-ea"/>
                <a:cs typeface="Calibri"/>
              </a:rPr>
              <a:t>(网站搜索</a:t>
            </a:r>
            <a:r>
              <a:rPr sz="1100" spc="125" dirty="0">
                <a:latin typeface="Calibri"/>
                <a:ea typeface="+mn-ea"/>
                <a:cs typeface="Calibri"/>
              </a:rPr>
              <a:t> </a:t>
            </a:r>
            <a:r>
              <a:rPr sz="1100" spc="10" dirty="0">
                <a:latin typeface="Calibri"/>
                <a:ea typeface="+mn-ea"/>
                <a:cs typeface="Calibri"/>
              </a:rPr>
              <a:t>索引</a:t>
            </a:r>
            <a:endParaRPr sz="1100" dirty="0">
              <a:latin typeface="Calibri"/>
              <a:ea typeface="+mn-ea"/>
              <a:cs typeface="Calibri"/>
            </a:endParaRPr>
          </a:p>
          <a:p>
            <a:pPr marL="184150" indent="-171450" eaLnBrk="1" fontAlgn="auto" hangingPunct="1">
              <a:spcBef>
                <a:spcPts val="39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sz="1400" spc="40" dirty="0">
                <a:latin typeface="Calibri"/>
                <a:ea typeface="+mn-ea"/>
                <a:cs typeface="Calibri"/>
              </a:rPr>
              <a:t>什么</a:t>
            </a:r>
            <a:r>
              <a:rPr sz="1400" spc="25" dirty="0">
                <a:latin typeface="Calibri"/>
                <a:ea typeface="+mn-ea"/>
                <a:cs typeface="Calibri"/>
              </a:rPr>
              <a:t>是</a:t>
            </a:r>
            <a:r>
              <a:rPr sz="1400" spc="10" dirty="0">
                <a:latin typeface="Calibri"/>
                <a:ea typeface="+mn-ea"/>
                <a:cs typeface="Calibri"/>
              </a:rPr>
              <a:t>一个</a:t>
            </a:r>
            <a:r>
              <a:rPr sz="1400" spc="25" dirty="0">
                <a:latin typeface="Calibri"/>
                <a:ea typeface="+mn-ea"/>
                <a:cs typeface="Calibri"/>
              </a:rPr>
              <a:t>给</a:t>
            </a:r>
            <a:r>
              <a:rPr sz="1400" spc="50" dirty="0">
                <a:latin typeface="Calibri"/>
                <a:ea typeface="+mn-ea"/>
                <a:cs typeface="Calibri"/>
              </a:rPr>
              <a:t>Web</a:t>
            </a:r>
            <a:r>
              <a:rPr sz="1400" spc="15" dirty="0">
                <a:latin typeface="Calibri"/>
                <a:ea typeface="+mn-ea"/>
                <a:cs typeface="Calibri"/>
              </a:rPr>
              <a:t> </a:t>
            </a:r>
            <a:r>
              <a:rPr sz="1400" spc="10" dirty="0">
                <a:latin typeface="Calibri"/>
                <a:ea typeface="+mn-ea"/>
                <a:cs typeface="Calibri"/>
              </a:rPr>
              <a:t>应用？</a:t>
            </a:r>
            <a:endParaRPr sz="1400" dirty="0">
              <a:latin typeface="Calibri"/>
              <a:ea typeface="+mn-ea"/>
              <a:cs typeface="Calibri"/>
            </a:endParaRPr>
          </a:p>
          <a:p>
            <a:pPr marL="461010" indent="-171450" eaLnBrk="1" fontAlgn="auto" hangingPunct="1">
              <a:spcBef>
                <a:spcPts val="1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sz="1100" spc="10" dirty="0">
                <a:latin typeface="Calibri"/>
                <a:ea typeface="+mn-ea"/>
                <a:cs typeface="Calibri"/>
              </a:rPr>
              <a:t>它</a:t>
            </a:r>
            <a:r>
              <a:rPr sz="1100" spc="15" dirty="0">
                <a:latin typeface="Calibri"/>
                <a:ea typeface="+mn-ea"/>
                <a:cs typeface="Calibri"/>
              </a:rPr>
              <a:t>是</a:t>
            </a:r>
            <a:r>
              <a:rPr sz="1100" spc="10" dirty="0">
                <a:latin typeface="Calibri"/>
                <a:ea typeface="+mn-ea"/>
                <a:cs typeface="Calibri"/>
              </a:rPr>
              <a:t>一个</a:t>
            </a:r>
            <a:r>
              <a:rPr sz="1100" b="1" spc="-45" dirty="0">
                <a:latin typeface="Arial"/>
                <a:ea typeface="+mn-ea"/>
                <a:cs typeface="Arial"/>
              </a:rPr>
              <a:t>服务</a:t>
            </a:r>
            <a:r>
              <a:rPr sz="1100" spc="25" dirty="0">
                <a:latin typeface="Calibri"/>
                <a:ea typeface="+mn-ea"/>
                <a:cs typeface="Calibri"/>
              </a:rPr>
              <a:t>oﬀering</a:t>
            </a:r>
            <a:r>
              <a:rPr sz="1100" dirty="0">
                <a:latin typeface="Calibri"/>
                <a:ea typeface="+mn-ea"/>
                <a:cs typeface="Calibri"/>
              </a:rPr>
              <a:t>远程</a:t>
            </a:r>
            <a:r>
              <a:rPr sz="1100" spc="10" dirty="0">
                <a:latin typeface="Calibri"/>
                <a:ea typeface="+mn-ea"/>
                <a:cs typeface="Calibri"/>
              </a:rPr>
              <a:t>一个</a:t>
            </a:r>
            <a:r>
              <a:rPr sz="1100" spc="30" dirty="0">
                <a:latin typeface="Calibri"/>
                <a:ea typeface="+mn-ea"/>
                <a:cs typeface="Calibri"/>
              </a:rPr>
              <a:t>speciﬁc</a:t>
            </a:r>
            <a:r>
              <a:rPr sz="1100" spc="100" dirty="0">
                <a:latin typeface="Calibri"/>
                <a:ea typeface="+mn-ea"/>
                <a:cs typeface="Calibri"/>
              </a:rPr>
              <a:t> </a:t>
            </a:r>
            <a:r>
              <a:rPr sz="1100" spc="25" dirty="0">
                <a:latin typeface="Calibri"/>
                <a:ea typeface="+mn-ea"/>
                <a:cs typeface="Calibri"/>
              </a:rPr>
              <a:t>功能</a:t>
            </a:r>
            <a:endParaRPr sz="1100" dirty="0">
              <a:latin typeface="Calibri"/>
              <a:ea typeface="+mn-ea"/>
              <a:cs typeface="Calibri"/>
            </a:endParaRPr>
          </a:p>
          <a:p>
            <a:pPr marL="184150" indent="-171450" eaLnBrk="1" fontAlgn="auto" hangingPunct="1">
              <a:spcBef>
                <a:spcPts val="39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sz="1400" spc="40" dirty="0">
                <a:latin typeface="Calibri"/>
                <a:ea typeface="+mn-ea"/>
                <a:cs typeface="Calibri"/>
              </a:rPr>
              <a:t>什么</a:t>
            </a:r>
            <a:r>
              <a:rPr sz="1400" spc="25" dirty="0">
                <a:latin typeface="Calibri"/>
                <a:ea typeface="+mn-ea"/>
                <a:cs typeface="Calibri"/>
              </a:rPr>
              <a:t>是</a:t>
            </a:r>
            <a:r>
              <a:rPr sz="1400" spc="10" dirty="0">
                <a:latin typeface="Calibri"/>
                <a:ea typeface="+mn-ea"/>
                <a:cs typeface="Calibri"/>
              </a:rPr>
              <a:t>一个</a:t>
            </a:r>
            <a:r>
              <a:rPr sz="1400" spc="50" dirty="0">
                <a:latin typeface="Calibri"/>
                <a:ea typeface="+mn-ea"/>
                <a:cs typeface="Calibri"/>
              </a:rPr>
              <a:t>Web</a:t>
            </a:r>
            <a:r>
              <a:rPr sz="1400" spc="25" dirty="0">
                <a:latin typeface="Calibri"/>
                <a:ea typeface="+mn-ea"/>
                <a:cs typeface="Calibri"/>
              </a:rPr>
              <a:t> </a:t>
            </a:r>
            <a:r>
              <a:rPr sz="1400" spc="5" dirty="0">
                <a:latin typeface="Calibri"/>
                <a:ea typeface="+mn-ea"/>
                <a:cs typeface="Calibri"/>
              </a:rPr>
              <a:t>网站？</a:t>
            </a:r>
            <a:endParaRPr sz="1400" dirty="0">
              <a:latin typeface="Calibri"/>
              <a:ea typeface="+mn-ea"/>
              <a:cs typeface="Calibri"/>
            </a:endParaRPr>
          </a:p>
          <a:p>
            <a:pPr marL="461010" indent="-171450" eaLnBrk="1" fontAlgn="auto" hangingPunct="1">
              <a:spcBef>
                <a:spcPts val="1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sz="1100" spc="10" dirty="0">
                <a:latin typeface="Calibri"/>
                <a:ea typeface="+mn-ea"/>
                <a:cs typeface="Calibri"/>
              </a:rPr>
              <a:t>它</a:t>
            </a:r>
            <a:r>
              <a:rPr sz="1100" spc="15" dirty="0">
                <a:latin typeface="Calibri"/>
                <a:ea typeface="+mn-ea"/>
                <a:cs typeface="Calibri"/>
              </a:rPr>
              <a:t>是</a:t>
            </a:r>
            <a:r>
              <a:rPr sz="1100" spc="10" dirty="0">
                <a:latin typeface="Calibri"/>
                <a:ea typeface="+mn-ea"/>
                <a:cs typeface="Calibri"/>
              </a:rPr>
              <a:t>一个</a:t>
            </a:r>
            <a:r>
              <a:rPr sz="1100" b="1" spc="-45" dirty="0">
                <a:latin typeface="Arial"/>
                <a:ea typeface="+mn-ea"/>
                <a:cs typeface="Arial"/>
              </a:rPr>
              <a:t>服务</a:t>
            </a:r>
            <a:r>
              <a:rPr sz="1100" spc="25" dirty="0">
                <a:latin typeface="Calibri"/>
                <a:ea typeface="+mn-ea"/>
                <a:cs typeface="Calibri"/>
              </a:rPr>
              <a:t>oﬀering</a:t>
            </a:r>
            <a:r>
              <a:rPr sz="1100" spc="30" dirty="0">
                <a:latin typeface="Calibri"/>
                <a:ea typeface="+mn-ea"/>
                <a:cs typeface="Calibri"/>
              </a:rPr>
              <a:t>speciﬁc</a:t>
            </a:r>
            <a:r>
              <a:rPr sz="1100" spc="25" dirty="0">
                <a:latin typeface="Calibri"/>
                <a:ea typeface="+mn-ea"/>
                <a:cs typeface="Calibri"/>
              </a:rPr>
              <a:t>人体耗材</a:t>
            </a:r>
            <a:r>
              <a:rPr sz="1100" spc="50" dirty="0">
                <a:latin typeface="Calibri"/>
                <a:ea typeface="+mn-ea"/>
                <a:cs typeface="Calibri"/>
              </a:rPr>
              <a:t> </a:t>
            </a:r>
            <a:r>
              <a:rPr sz="1100" spc="15" dirty="0">
                <a:latin typeface="Calibri"/>
                <a:ea typeface="+mn-ea"/>
                <a:cs typeface="Calibri"/>
              </a:rPr>
              <a:t>信息</a:t>
            </a:r>
            <a:endParaRPr sz="1100" dirty="0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63F4211-0655-4B9A-9178-02319B6A5C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66675"/>
            <a:ext cx="4495800" cy="385763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60" dirty="0"/>
              <a:t>类型的</a:t>
            </a:r>
            <a:r>
              <a:rPr sz="2400" dirty="0"/>
              <a:t> </a:t>
            </a:r>
            <a:r>
              <a:rPr sz="2400" spc="55" dirty="0"/>
              <a:t>服务</a:t>
            </a:r>
            <a:endParaRPr sz="2400" dirty="0"/>
          </a:p>
        </p:txBody>
      </p:sp>
      <p:sp>
        <p:nvSpPr>
          <p:cNvPr id="56323" name="object 4">
            <a:extLst>
              <a:ext uri="{FF2B5EF4-FFF2-40B4-BE49-F238E27FC236}">
                <a16:creationId xmlns:a16="http://schemas.microsoft.com/office/drawing/2014/main" id="{60DC72CE-6C42-4023-BC33-D75C07943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03300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24" name="object 5">
            <a:extLst>
              <a:ext uri="{FF2B5EF4-FFF2-40B4-BE49-F238E27FC236}">
                <a16:creationId xmlns:a16="http://schemas.microsoft.com/office/drawing/2014/main" id="{3304AA4A-EA36-4E29-A5AD-4A16ABD18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12850"/>
            <a:ext cx="74612" cy="74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25" name="object 6">
            <a:extLst>
              <a:ext uri="{FF2B5EF4-FFF2-40B4-BE49-F238E27FC236}">
                <a16:creationId xmlns:a16="http://schemas.microsoft.com/office/drawing/2014/main" id="{32C9C274-CC3E-4407-B138-41ACF2A5A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23988"/>
            <a:ext cx="74612" cy="73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26" name="object 7">
            <a:extLst>
              <a:ext uri="{FF2B5EF4-FFF2-40B4-BE49-F238E27FC236}">
                <a16:creationId xmlns:a16="http://schemas.microsoft.com/office/drawing/2014/main" id="{714EE41E-A0EF-46A2-8E68-B823CD742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33538"/>
            <a:ext cx="74612" cy="74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27" name="object 8">
            <a:extLst>
              <a:ext uri="{FF2B5EF4-FFF2-40B4-BE49-F238E27FC236}">
                <a16:creationId xmlns:a16="http://schemas.microsoft.com/office/drawing/2014/main" id="{771A5530-5DDE-4FCA-9276-DAA57B8C5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14538"/>
            <a:ext cx="74612" cy="74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28" name="object 9">
            <a:extLst>
              <a:ext uri="{FF2B5EF4-FFF2-40B4-BE49-F238E27FC236}">
                <a16:creationId xmlns:a16="http://schemas.microsoft.com/office/drawing/2014/main" id="{0BB74807-24F3-4E56-A256-822237F45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397125"/>
            <a:ext cx="74612" cy="746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1EA8136-7C12-424A-9708-8E14393CD344}"/>
              </a:ext>
            </a:extLst>
          </p:cNvPr>
          <p:cNvSpPr txBox="1"/>
          <p:nvPr/>
        </p:nvSpPr>
        <p:spPr>
          <a:xfrm>
            <a:off x="485775" y="668338"/>
            <a:ext cx="5181600" cy="2028825"/>
          </a:xfrm>
          <a:prstGeom prst="rect">
            <a:avLst/>
          </a:prstGeom>
        </p:spPr>
        <p:txBody>
          <a:bodyPr lIns="0" tIns="55244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所有这些服务都是为用户提供的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但是, 我们对程序员的服务感兴趣, 这些服务提供了一个 API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程序员使用 API, 唯一的地址, 服务表示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程序员跟着拱。集成和组合服务以实现所需功能的样式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我们将调用 web 的这一部分: 可编程 web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EBD3E49-DA2F-4F2B-ABDF-296FE2AF2B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375" y="80963"/>
            <a:ext cx="5715000" cy="385762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85" dirty="0"/>
              <a:t>一种</a:t>
            </a:r>
            <a:r>
              <a:rPr sz="2400" spc="60" dirty="0"/>
              <a:t>的</a:t>
            </a:r>
            <a:r>
              <a:rPr sz="2400" spc="75" dirty="0"/>
              <a:t>事情</a:t>
            </a:r>
            <a:r>
              <a:rPr sz="2400" spc="65" dirty="0"/>
              <a:t>上</a:t>
            </a:r>
            <a:r>
              <a:rPr sz="2400" spc="50" dirty="0"/>
              <a:t>的可编程</a:t>
            </a:r>
            <a:r>
              <a:rPr sz="2400" spc="-60" dirty="0"/>
              <a:t> </a:t>
            </a:r>
            <a:r>
              <a:rPr sz="2400" spc="90" dirty="0"/>
              <a:t>Web</a:t>
            </a:r>
            <a:endParaRPr sz="2400" dirty="0"/>
          </a:p>
        </p:txBody>
      </p:sp>
      <p:sp>
        <p:nvSpPr>
          <p:cNvPr id="57347" name="object 4">
            <a:extLst>
              <a:ext uri="{FF2B5EF4-FFF2-40B4-BE49-F238E27FC236}">
                <a16:creationId xmlns:a16="http://schemas.microsoft.com/office/drawing/2014/main" id="{4E089EC0-6AF4-4612-AB1B-5563A7D78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65225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48" name="object 5">
            <a:extLst>
              <a:ext uri="{FF2B5EF4-FFF2-40B4-BE49-F238E27FC236}">
                <a16:creationId xmlns:a16="http://schemas.microsoft.com/office/drawing/2014/main" id="{2F8D1384-EC4E-4F9E-81F6-4385D614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76363"/>
            <a:ext cx="74612" cy="73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49" name="object 6">
            <a:extLst>
              <a:ext uri="{FF2B5EF4-FFF2-40B4-BE49-F238E27FC236}">
                <a16:creationId xmlns:a16="http://schemas.microsoft.com/office/drawing/2014/main" id="{A1333793-BC8C-4616-8CD6-DF66F70A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57363"/>
            <a:ext cx="74612" cy="74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0" name="object 7">
            <a:extLst>
              <a:ext uri="{FF2B5EF4-FFF2-40B4-BE49-F238E27FC236}">
                <a16:creationId xmlns:a16="http://schemas.microsoft.com/office/drawing/2014/main" id="{19406FE9-C8C0-4958-9807-8C3DF69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68500"/>
            <a:ext cx="74612" cy="73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1" name="object 8">
            <a:extLst>
              <a:ext uri="{FF2B5EF4-FFF2-40B4-BE49-F238E27FC236}">
                <a16:creationId xmlns:a16="http://schemas.microsoft.com/office/drawing/2014/main" id="{A445978E-BFDA-4B5B-96C7-160E8B4BF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178050"/>
            <a:ext cx="74612" cy="746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0ADEA84-D71D-4CF8-8CA6-18B44E53A712}"/>
              </a:ext>
            </a:extLst>
          </p:cNvPr>
          <p:cNvSpPr txBox="1"/>
          <p:nvPr/>
        </p:nvSpPr>
        <p:spPr>
          <a:xfrm>
            <a:off x="506413" y="788988"/>
            <a:ext cx="5237162" cy="1546225"/>
          </a:xfrm>
          <a:prstGeom prst="rect">
            <a:avLst/>
          </a:prstGeom>
        </p:spPr>
        <p:txBody>
          <a:bodyPr lIns="0" tIns="55244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在所有领域都有多种 web 服务的方法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可编程 Web 基于 HTTP 进行数据传输, 在大多数情况下, XML 或 JSON 用于数据表示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但是, 有些服务提供 HTML、纯文本、二进制数据等。 此外, 其他的事情, 如寻址或 api 是 diﬀerent</a:t>
            </a:r>
          </a:p>
          <a:p>
            <a:pPr eaLnBrk="1" hangingPunct="1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我们需要一个 classiﬁcation!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9493F2B-6FBE-4E97-85A4-71D55D54CE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575" y="77788"/>
            <a:ext cx="5765800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60" dirty="0"/>
              <a:t>Classiﬁcation</a:t>
            </a:r>
            <a:r>
              <a:rPr sz="2400" spc="55" dirty="0"/>
              <a:t>基于</a:t>
            </a:r>
            <a:r>
              <a:rPr sz="2400" spc="65" dirty="0"/>
              <a:t>上</a:t>
            </a:r>
            <a:r>
              <a:rPr sz="2400" spc="40" dirty="0"/>
              <a:t>建筑</a:t>
            </a:r>
            <a:r>
              <a:rPr sz="2400" spc="-10" dirty="0"/>
              <a:t> </a:t>
            </a:r>
            <a:r>
              <a:rPr sz="2400" spc="55" dirty="0"/>
              <a:t>设计</a:t>
            </a:r>
            <a:endParaRPr sz="2400" dirty="0"/>
          </a:p>
        </p:txBody>
      </p:sp>
      <p:sp>
        <p:nvSpPr>
          <p:cNvPr id="58371" name="object 4">
            <a:extLst>
              <a:ext uri="{FF2B5EF4-FFF2-40B4-BE49-F238E27FC236}">
                <a16:creationId xmlns:a16="http://schemas.microsoft.com/office/drawing/2014/main" id="{C793962C-56EB-4A17-881B-4DC49F5AC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09688"/>
            <a:ext cx="74612" cy="73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2" name="object 5">
            <a:extLst>
              <a:ext uri="{FF2B5EF4-FFF2-40B4-BE49-F238E27FC236}">
                <a16:creationId xmlns:a16="http://schemas.microsoft.com/office/drawing/2014/main" id="{E142EF1B-27BE-4F76-9E56-922685BA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19238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3" name="object 6">
            <a:extLst>
              <a:ext uri="{FF2B5EF4-FFF2-40B4-BE49-F238E27FC236}">
                <a16:creationId xmlns:a16="http://schemas.microsoft.com/office/drawing/2014/main" id="{0D24CCF5-409F-412A-9171-AC2CF9D0C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28788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4" name="object 7">
            <a:extLst>
              <a:ext uri="{FF2B5EF4-FFF2-40B4-BE49-F238E27FC236}">
                <a16:creationId xmlns:a16="http://schemas.microsoft.com/office/drawing/2014/main" id="{248499D6-BD96-4814-AD0E-2157CAE35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38338"/>
            <a:ext cx="74612" cy="74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65D2E0E-FA35-4F7B-98D2-6C7368437242}"/>
              </a:ext>
            </a:extLst>
          </p:cNvPr>
          <p:cNvSpPr txBox="1"/>
          <p:nvPr/>
        </p:nvSpPr>
        <p:spPr>
          <a:xfrm>
            <a:off x="465138" y="942975"/>
            <a:ext cx="5049837" cy="1090613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服务应执行哪个操作？ 这是</a:t>
            </a: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方法信息</a:t>
            </a:r>
            <a:endParaRPr lang="zh-CN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应该操纵哪些数据？ 这是</a:t>
            </a: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作用域信息</a:t>
            </a:r>
            <a:endParaRPr lang="zh-CN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F00B2A3-B02F-41EA-9A42-0CE6AAF72A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600" y="77788"/>
            <a:ext cx="5235575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60" dirty="0"/>
              <a:t>方法</a:t>
            </a:r>
            <a:r>
              <a:rPr sz="2400" dirty="0"/>
              <a:t> </a:t>
            </a:r>
            <a:r>
              <a:rPr sz="2400" spc="50" dirty="0"/>
              <a:t>信息</a:t>
            </a:r>
            <a:endParaRPr sz="2400" dirty="0"/>
          </a:p>
        </p:txBody>
      </p:sp>
      <p:sp>
        <p:nvSpPr>
          <p:cNvPr id="59395" name="object 4">
            <a:extLst>
              <a:ext uri="{FF2B5EF4-FFF2-40B4-BE49-F238E27FC236}">
                <a16:creationId xmlns:a16="http://schemas.microsoft.com/office/drawing/2014/main" id="{1CD8D10E-CEA6-4F57-BAE8-096E4407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39838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396" name="object 5">
            <a:extLst>
              <a:ext uri="{FF2B5EF4-FFF2-40B4-BE49-F238E27FC236}">
                <a16:creationId xmlns:a16="http://schemas.microsoft.com/office/drawing/2014/main" id="{D2F6868C-A6A9-405B-8024-03CA6CD55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49388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397" name="object 6">
            <a:extLst>
              <a:ext uri="{FF2B5EF4-FFF2-40B4-BE49-F238E27FC236}">
                <a16:creationId xmlns:a16="http://schemas.microsoft.com/office/drawing/2014/main" id="{8028E478-38FB-44CD-A411-4BBBA9F9A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31975"/>
            <a:ext cx="74612" cy="74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398" name="object 7">
            <a:extLst>
              <a:ext uri="{FF2B5EF4-FFF2-40B4-BE49-F238E27FC236}">
                <a16:creationId xmlns:a16="http://schemas.microsoft.com/office/drawing/2014/main" id="{1197A983-EF2A-4BA9-8667-0867E2E4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41525"/>
            <a:ext cx="74612" cy="746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6DC9251-BA0C-4381-A3A4-584261069D37}"/>
              </a:ext>
            </a:extLst>
          </p:cNvPr>
          <p:cNvSpPr txBox="1"/>
          <p:nvPr/>
        </p:nvSpPr>
        <p:spPr>
          <a:xfrm>
            <a:off x="355600" y="1122363"/>
            <a:ext cx="5159375" cy="1260475"/>
          </a:xfrm>
          <a:prstGeom prst="rect">
            <a:avLst/>
          </a:prstGeom>
        </p:spPr>
        <p:txBody>
          <a:bodyPr lIns="0" tIns="55244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问题: 客户端如何向服务器传达其意图？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服务器如何知道某个请求是检索某些数据的请求？</a:t>
            </a:r>
          </a:p>
          <a:p>
            <a:pPr eaLnBrk="1" hangingPunct="1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而不是请求删除相同的数据？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服务器为什么要做</a:t>
            </a: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这</a:t>
            </a:r>
            <a:r>
              <a:rPr lang="zh-CN" altLang="zh-CN" sz="1400">
                <a:cs typeface="Calibri" panose="020F0502020204030204" pitchFamily="34" charset="0"/>
              </a:rPr>
              <a:t>而不是做</a:t>
            </a: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那</a:t>
            </a:r>
            <a:endParaRPr lang="zh-CN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4389232-0224-4CEB-83D1-91A8DCDFCB0B}"/>
              </a:ext>
            </a:extLst>
          </p:cNvPr>
          <p:cNvSpPr txBox="1"/>
          <p:nvPr/>
        </p:nvSpPr>
        <p:spPr>
          <a:xfrm>
            <a:off x="1230313" y="1389063"/>
            <a:ext cx="3692525" cy="547687"/>
          </a:xfrm>
          <a:prstGeom prst="rect">
            <a:avLst/>
          </a:prstGeom>
        </p:spPr>
        <p:txBody>
          <a:bodyPr lIns="0" tIns="15875" rIns="0" bIns="0">
            <a:spAutoFit/>
          </a:bodyPr>
          <a:lstStyle/>
          <a:p>
            <a:pPr algn="ctr" eaLnBrk="1" fontAlgn="auto" hangingPunct="1">
              <a:lnSpc>
                <a:spcPts val="2790"/>
              </a:lnSpc>
              <a:spcBef>
                <a:spcPts val="125"/>
              </a:spcBef>
              <a:spcAft>
                <a:spcPts val="0"/>
              </a:spcAft>
              <a:defRPr/>
            </a:pPr>
            <a:r>
              <a:rPr sz="2450" spc="140" dirty="0">
                <a:latin typeface="Calibri"/>
                <a:ea typeface="+mn-ea"/>
                <a:cs typeface="Calibri"/>
              </a:rPr>
              <a:t>Web</a:t>
            </a:r>
            <a:r>
              <a:rPr sz="2450" spc="100" dirty="0">
                <a:latin typeface="Calibri"/>
                <a:ea typeface="+mn-ea"/>
                <a:cs typeface="Calibri"/>
              </a:rPr>
              <a:t>服务</a:t>
            </a:r>
            <a:r>
              <a:rPr sz="2450" spc="-25" dirty="0">
                <a:latin typeface="Calibri"/>
                <a:ea typeface="+mn-ea"/>
                <a:cs typeface="Calibri"/>
              </a:rPr>
              <a:t> </a:t>
            </a:r>
            <a:r>
              <a:rPr sz="2450" spc="85" dirty="0">
                <a:latin typeface="Calibri"/>
                <a:ea typeface="+mn-ea"/>
                <a:cs typeface="Calibri"/>
              </a:rPr>
              <a:t>架构</a:t>
            </a:r>
            <a:endParaRPr sz="2450">
              <a:latin typeface="Calibri"/>
              <a:ea typeface="+mn-ea"/>
              <a:cs typeface="Calibri"/>
            </a:endParaRPr>
          </a:p>
          <a:p>
            <a:pPr algn="ctr" eaLnBrk="1" fontAlgn="auto" hangingPunct="1">
              <a:lnSpc>
                <a:spcPts val="129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spc="100" dirty="0">
                <a:latin typeface="Calibri"/>
                <a:ea typeface="+mn-ea"/>
                <a:cs typeface="Calibri"/>
              </a:rPr>
              <a:t>休息</a:t>
            </a:r>
            <a:r>
              <a:rPr sz="1200" spc="25" dirty="0">
                <a:latin typeface="Calibri"/>
                <a:ea typeface="+mn-ea"/>
                <a:cs typeface="Calibri"/>
              </a:rPr>
              <a:t>&amp;</a:t>
            </a:r>
            <a:r>
              <a:rPr sz="1200" spc="-55" dirty="0">
                <a:latin typeface="Calibri"/>
                <a:ea typeface="+mn-ea"/>
                <a:cs typeface="Calibri"/>
              </a:rPr>
              <a:t> </a:t>
            </a:r>
            <a:r>
              <a:rPr sz="1200" spc="50" dirty="0">
                <a:latin typeface="Calibri"/>
                <a:ea typeface="+mn-ea"/>
                <a:cs typeface="Calibri"/>
              </a:rPr>
              <a:t>网络服务</a:t>
            </a:r>
            <a:endParaRPr sz="1200">
              <a:latin typeface="Calibri"/>
              <a:ea typeface="+mn-ea"/>
              <a:cs typeface="Calibri"/>
            </a:endParaRPr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FE7AED96-2FE2-4C8A-A00B-AF99B811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>
              <a:defRPr/>
            </a:pPr>
            <a:endParaRPr lang="zh-CN" altLang="en-US" sz="1664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0530770-F620-422B-BF97-40151C4AE6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225" y="-100013"/>
            <a:ext cx="4527550" cy="693738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4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大纲</a:t>
            </a:r>
          </a:p>
        </p:txBody>
      </p:sp>
      <p:sp>
        <p:nvSpPr>
          <p:cNvPr id="33795" name="object 4">
            <a:extLst>
              <a:ext uri="{FF2B5EF4-FFF2-40B4-BE49-F238E27FC236}">
                <a16:creationId xmlns:a16="http://schemas.microsoft.com/office/drawing/2014/main" id="{9F1435EF-B3F3-4839-A149-AAEFD059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736600"/>
            <a:ext cx="182563" cy="1809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4CEC39D-0482-4175-B53D-6C321094366D}"/>
              </a:ext>
            </a:extLst>
          </p:cNvPr>
          <p:cNvSpPr txBox="1"/>
          <p:nvPr/>
        </p:nvSpPr>
        <p:spPr>
          <a:xfrm>
            <a:off x="903288" y="749300"/>
            <a:ext cx="84137" cy="1349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800" spc="50" dirty="0">
                <a:solidFill>
                  <a:srgbClr val="EAEAF7"/>
                </a:solidFill>
                <a:latin typeface="Calibri"/>
                <a:ea typeface="+mn-ea"/>
                <a:cs typeface="Calibri"/>
              </a:rPr>
              <a:t>1</a:t>
            </a:r>
            <a:endParaRPr sz="800">
              <a:latin typeface="Calibri"/>
              <a:ea typeface="+mn-ea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DDF46C0-DF75-48EA-B63C-93D36DA43038}"/>
              </a:ext>
            </a:extLst>
          </p:cNvPr>
          <p:cNvSpPr txBox="1"/>
          <p:nvPr/>
        </p:nvSpPr>
        <p:spPr>
          <a:xfrm>
            <a:off x="1090613" y="725488"/>
            <a:ext cx="847725" cy="180975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700" eaLnBrk="1" fontAlgn="auto" hangingPunct="1">
              <a:spcBef>
                <a:spcPts val="90"/>
              </a:spcBef>
              <a:spcAft>
                <a:spcPts val="0"/>
              </a:spcAft>
              <a:defRPr/>
            </a:pPr>
            <a:r>
              <a:rPr sz="1100" spc="40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3" action="ppaction://hlinksldjump"/>
              </a:rPr>
              <a:t>Web</a:t>
            </a:r>
            <a:r>
              <a:rPr sz="1100" spc="-15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3" action="ppaction://hlinksldjump"/>
              </a:rPr>
              <a:t> </a:t>
            </a:r>
            <a:r>
              <a:rPr sz="1100" spc="30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3" action="ppaction://hlinksldjump"/>
              </a:rPr>
              <a:t>服务</a:t>
            </a:r>
            <a:endParaRPr sz="1100">
              <a:latin typeface="Calibri"/>
              <a:ea typeface="+mn-ea"/>
              <a:cs typeface="Calibri"/>
            </a:endParaRPr>
          </a:p>
        </p:txBody>
      </p:sp>
      <p:sp>
        <p:nvSpPr>
          <p:cNvPr id="33798" name="object 7">
            <a:extLst>
              <a:ext uri="{FF2B5EF4-FFF2-40B4-BE49-F238E27FC236}">
                <a16:creationId xmlns:a16="http://schemas.microsoft.com/office/drawing/2014/main" id="{BCB2994C-674B-4067-85E0-70C1F52E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114425"/>
            <a:ext cx="182563" cy="1809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04F0A60-76CD-4ED7-87E9-B348003770C4}"/>
              </a:ext>
            </a:extLst>
          </p:cNvPr>
          <p:cNvSpPr txBox="1"/>
          <p:nvPr/>
        </p:nvSpPr>
        <p:spPr>
          <a:xfrm>
            <a:off x="903288" y="1127125"/>
            <a:ext cx="84137" cy="136525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800" spc="50" dirty="0">
                <a:solidFill>
                  <a:srgbClr val="EAEAF7"/>
                </a:solidFill>
                <a:latin typeface="Calibri"/>
                <a:ea typeface="+mn-ea"/>
                <a:cs typeface="Calibri"/>
              </a:rPr>
              <a:t>2</a:t>
            </a:r>
            <a:endParaRPr sz="800">
              <a:latin typeface="Calibri"/>
              <a:ea typeface="+mn-ea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0F8FF67-4F99-49BC-BA5D-EE1A5E202D94}"/>
              </a:ext>
            </a:extLst>
          </p:cNvPr>
          <p:cNvSpPr txBox="1"/>
          <p:nvPr/>
        </p:nvSpPr>
        <p:spPr>
          <a:xfrm>
            <a:off x="1090613" y="1103313"/>
            <a:ext cx="1639887" cy="180975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700" eaLnBrk="1" fontAlgn="auto" hangingPunct="1">
              <a:spcBef>
                <a:spcPts val="90"/>
              </a:spcBef>
              <a:spcAft>
                <a:spcPts val="0"/>
              </a:spcAft>
              <a:defRPr/>
            </a:pPr>
            <a:r>
              <a:rPr sz="1100" spc="40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4" action="ppaction://hlinksldjump"/>
              </a:rPr>
              <a:t>Web</a:t>
            </a:r>
            <a:r>
              <a:rPr sz="1100" spc="30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4" action="ppaction://hlinksldjump"/>
              </a:rPr>
              <a:t>服务</a:t>
            </a:r>
            <a:r>
              <a:rPr sz="1100" spc="-30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4" action="ppaction://hlinksldjump"/>
              </a:rPr>
              <a:t> </a:t>
            </a:r>
            <a:r>
              <a:rPr sz="1100" spc="25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4" action="ppaction://hlinksldjump"/>
              </a:rPr>
              <a:t>架构</a:t>
            </a:r>
            <a:endParaRPr sz="1100">
              <a:latin typeface="Calibri"/>
              <a:ea typeface="+mn-ea"/>
              <a:cs typeface="Calibri"/>
            </a:endParaRPr>
          </a:p>
        </p:txBody>
      </p:sp>
      <p:sp>
        <p:nvSpPr>
          <p:cNvPr id="33801" name="object 10">
            <a:extLst>
              <a:ext uri="{FF2B5EF4-FFF2-40B4-BE49-F238E27FC236}">
                <a16:creationId xmlns:a16="http://schemas.microsoft.com/office/drawing/2014/main" id="{C00014DF-600D-417C-97BE-BC90F4CE4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490663"/>
            <a:ext cx="182563" cy="1825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B778B38-9E07-4696-AC43-908178C75E5D}"/>
              </a:ext>
            </a:extLst>
          </p:cNvPr>
          <p:cNvSpPr txBox="1"/>
          <p:nvPr/>
        </p:nvSpPr>
        <p:spPr>
          <a:xfrm>
            <a:off x="903288" y="1504950"/>
            <a:ext cx="84137" cy="1349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800" spc="50" dirty="0">
                <a:solidFill>
                  <a:srgbClr val="EAEAF7"/>
                </a:solidFill>
                <a:latin typeface="Calibri"/>
                <a:ea typeface="+mn-ea"/>
                <a:cs typeface="Calibri"/>
              </a:rPr>
              <a:t>3</a:t>
            </a:r>
            <a:endParaRPr sz="800">
              <a:latin typeface="Calibri"/>
              <a:ea typeface="+mn-ea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8F58B67-7C6D-4657-8C3E-BF9A713F1A09}"/>
              </a:ext>
            </a:extLst>
          </p:cNvPr>
          <p:cNvSpPr txBox="1"/>
          <p:nvPr/>
        </p:nvSpPr>
        <p:spPr>
          <a:xfrm>
            <a:off x="1090613" y="1481138"/>
            <a:ext cx="2011362" cy="180975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700" eaLnBrk="1" fontAlgn="auto" hangingPunct="1">
              <a:spcBef>
                <a:spcPts val="90"/>
              </a:spcBef>
              <a:spcAft>
                <a:spcPts val="0"/>
              </a:spcAft>
              <a:defRPr/>
            </a:pPr>
            <a:r>
              <a:rPr sz="1100" spc="25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6" action="ppaction://hlinksldjump"/>
              </a:rPr>
              <a:t>资源</a:t>
            </a:r>
            <a:r>
              <a:rPr sz="1100" spc="30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6" action="ppaction://hlinksldjump"/>
              </a:rPr>
              <a:t>面向</a:t>
            </a:r>
            <a:r>
              <a:rPr sz="1100" spc="-25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6" action="ppaction://hlinksldjump"/>
              </a:rPr>
              <a:t> </a:t>
            </a:r>
            <a:r>
              <a:rPr sz="1100" spc="25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6" action="ppaction://hlinksldjump"/>
              </a:rPr>
              <a:t>架构</a:t>
            </a:r>
            <a:endParaRPr sz="1100">
              <a:latin typeface="Calibri"/>
              <a:ea typeface="+mn-ea"/>
              <a:cs typeface="Calibri"/>
            </a:endParaRPr>
          </a:p>
        </p:txBody>
      </p:sp>
      <p:sp>
        <p:nvSpPr>
          <p:cNvPr id="33804" name="object 13">
            <a:extLst>
              <a:ext uri="{FF2B5EF4-FFF2-40B4-BE49-F238E27FC236}">
                <a16:creationId xmlns:a16="http://schemas.microsoft.com/office/drawing/2014/main" id="{C010726E-25FD-4D8B-BA05-8688DA7B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68488"/>
            <a:ext cx="182563" cy="1825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8020FF2-F709-4733-AA95-39642C87B27E}"/>
              </a:ext>
            </a:extLst>
          </p:cNvPr>
          <p:cNvSpPr txBox="1"/>
          <p:nvPr/>
        </p:nvSpPr>
        <p:spPr>
          <a:xfrm>
            <a:off x="903288" y="1882775"/>
            <a:ext cx="84137" cy="1349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800" spc="50" dirty="0">
                <a:solidFill>
                  <a:srgbClr val="EAEAF7"/>
                </a:solidFill>
                <a:latin typeface="Calibri"/>
                <a:ea typeface="+mn-ea"/>
                <a:cs typeface="Calibri"/>
              </a:rPr>
              <a:t>4</a:t>
            </a:r>
            <a:endParaRPr sz="800">
              <a:latin typeface="Calibri"/>
              <a:ea typeface="+mn-ea"/>
              <a:cs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E536683-7DD1-4BF7-ACC5-D9BB94BBBDC3}"/>
              </a:ext>
            </a:extLst>
          </p:cNvPr>
          <p:cNvSpPr txBox="1"/>
          <p:nvPr/>
        </p:nvSpPr>
        <p:spPr>
          <a:xfrm>
            <a:off x="1090613" y="1858963"/>
            <a:ext cx="1895475" cy="180975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700" eaLnBrk="1" fontAlgn="auto" hangingPunct="1">
              <a:spcBef>
                <a:spcPts val="90"/>
              </a:spcBef>
              <a:spcAft>
                <a:spcPts val="0"/>
              </a:spcAft>
              <a:defRPr/>
            </a:pPr>
            <a:r>
              <a:rPr sz="1100" spc="30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6" action="ppaction://hlinksldjump"/>
              </a:rPr>
              <a:t>面向服务</a:t>
            </a:r>
            <a:r>
              <a:rPr sz="1100" spc="-20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6" action="ppaction://hlinksldjump"/>
              </a:rPr>
              <a:t> </a:t>
            </a:r>
            <a:r>
              <a:rPr sz="1100" spc="25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rId6" action="ppaction://hlinksldjump"/>
              </a:rPr>
              <a:t>架构</a:t>
            </a:r>
            <a:endParaRPr sz="1100">
              <a:latin typeface="Calibri"/>
              <a:ea typeface="+mn-ea"/>
              <a:cs typeface="Calibri"/>
            </a:endParaRPr>
          </a:p>
        </p:txBody>
      </p:sp>
      <p:sp>
        <p:nvSpPr>
          <p:cNvPr id="33807" name="object 16">
            <a:extLst>
              <a:ext uri="{FF2B5EF4-FFF2-40B4-BE49-F238E27FC236}">
                <a16:creationId xmlns:a16="http://schemas.microsoft.com/office/drawing/2014/main" id="{6166B4FA-04A1-4BF6-A4A5-1EE942876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246313"/>
            <a:ext cx="182563" cy="1825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F35A9C6-EAE7-41F8-A0F2-2AF1C8F85873}"/>
              </a:ext>
            </a:extLst>
          </p:cNvPr>
          <p:cNvSpPr txBox="1"/>
          <p:nvPr/>
        </p:nvSpPr>
        <p:spPr>
          <a:xfrm>
            <a:off x="903288" y="2260600"/>
            <a:ext cx="84137" cy="1349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800" spc="50" dirty="0">
                <a:solidFill>
                  <a:srgbClr val="EAEAF7"/>
                </a:solidFill>
                <a:latin typeface="Calibri"/>
                <a:ea typeface="+mn-ea"/>
                <a:cs typeface="Calibri"/>
              </a:rPr>
              <a:t>5</a:t>
            </a:r>
            <a:endParaRPr sz="800">
              <a:latin typeface="Calibri"/>
              <a:ea typeface="+mn-ea"/>
              <a:cs typeface="Calibri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4BDDD95-B9AB-4620-86B5-0AB179A65CA5}"/>
              </a:ext>
            </a:extLst>
          </p:cNvPr>
          <p:cNvSpPr txBox="1"/>
          <p:nvPr/>
        </p:nvSpPr>
        <p:spPr>
          <a:xfrm>
            <a:off x="1090613" y="2236788"/>
            <a:ext cx="1314450" cy="179387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700" eaLnBrk="1" fontAlgn="auto" hangingPunct="1">
              <a:spcBef>
                <a:spcPts val="90"/>
              </a:spcBef>
              <a:spcAft>
                <a:spcPts val="0"/>
              </a:spcAft>
              <a:defRPr/>
            </a:pPr>
            <a:r>
              <a:rPr sz="1100" spc="25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" action="ppaction://noaction"/>
              </a:rPr>
              <a:t>软件作为</a:t>
            </a:r>
            <a:r>
              <a:rPr sz="1100" spc="10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" action="ppaction://noaction"/>
              </a:rPr>
              <a:t>一个</a:t>
            </a:r>
            <a:r>
              <a:rPr sz="1100" spc="-30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" action="ppaction://noaction"/>
              </a:rPr>
              <a:t> </a:t>
            </a:r>
            <a:r>
              <a:rPr sz="1100" spc="30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" action="ppaction://noaction"/>
              </a:rPr>
              <a:t>服务</a:t>
            </a:r>
            <a:endParaRPr sz="1100">
              <a:latin typeface="Calibri"/>
              <a:ea typeface="+mn-ea"/>
              <a:cs typeface="Calibri"/>
            </a:endParaRPr>
          </a:p>
        </p:txBody>
      </p:sp>
      <p:sp>
        <p:nvSpPr>
          <p:cNvPr id="33810" name="object 19">
            <a:extLst>
              <a:ext uri="{FF2B5EF4-FFF2-40B4-BE49-F238E27FC236}">
                <a16:creationId xmlns:a16="http://schemas.microsoft.com/office/drawing/2014/main" id="{EA464087-DC56-4D21-805A-8F2B08E6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2624138"/>
            <a:ext cx="182563" cy="18256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BDD5010-6B6B-4922-B079-6C0D2CE475AF}"/>
              </a:ext>
            </a:extLst>
          </p:cNvPr>
          <p:cNvSpPr txBox="1"/>
          <p:nvPr/>
        </p:nvSpPr>
        <p:spPr>
          <a:xfrm>
            <a:off x="903288" y="2638425"/>
            <a:ext cx="84137" cy="134938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800" spc="50" dirty="0">
                <a:solidFill>
                  <a:srgbClr val="EAEAF7"/>
                </a:solidFill>
                <a:latin typeface="Calibri"/>
                <a:ea typeface="+mn-ea"/>
                <a:cs typeface="Calibri"/>
              </a:rPr>
              <a:t>6</a:t>
            </a:r>
            <a:endParaRPr sz="800">
              <a:latin typeface="Calibri"/>
              <a:ea typeface="+mn-ea"/>
              <a:cs typeface="Calibr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F802D53-B6A0-481C-BD87-F1ED980D6532}"/>
              </a:ext>
            </a:extLst>
          </p:cNvPr>
          <p:cNvSpPr txBox="1"/>
          <p:nvPr/>
        </p:nvSpPr>
        <p:spPr>
          <a:xfrm>
            <a:off x="1090613" y="2614613"/>
            <a:ext cx="865187" cy="179387"/>
          </a:xfrm>
          <a:prstGeom prst="rect">
            <a:avLst/>
          </a:prstGeom>
        </p:spPr>
        <p:txBody>
          <a:bodyPr lIns="0" tIns="11430" rIns="0" bIns="0">
            <a:spAutoFit/>
          </a:bodyPr>
          <a:lstStyle/>
          <a:p>
            <a:pPr marL="12700" eaLnBrk="1" fontAlgn="auto" hangingPunct="1">
              <a:spcBef>
                <a:spcPts val="90"/>
              </a:spcBef>
              <a:spcAft>
                <a:spcPts val="0"/>
              </a:spcAft>
              <a:defRPr/>
            </a:pPr>
            <a:r>
              <a:rPr sz="1100" spc="25" dirty="0">
                <a:solidFill>
                  <a:srgbClr val="3333B2"/>
                </a:solidFill>
                <a:latin typeface="Calibri"/>
                <a:ea typeface="+mn-ea"/>
                <a:cs typeface="Calibri"/>
                <a:hlinkClick r:id="" action="ppaction://noaction"/>
              </a:rPr>
              <a:t>Microservices</a:t>
            </a:r>
            <a:endParaRPr sz="1100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F61716A-2B1C-49DB-A096-0F4A198E5D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3276600" cy="385763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75" dirty="0"/>
              <a:t>竞争</a:t>
            </a:r>
            <a:r>
              <a:rPr sz="2400" spc="-5" dirty="0"/>
              <a:t> </a:t>
            </a:r>
            <a:r>
              <a:rPr sz="2400" spc="55" dirty="0"/>
              <a:t>架构</a:t>
            </a:r>
            <a:endParaRPr sz="2400" dirty="0"/>
          </a:p>
        </p:txBody>
      </p:sp>
      <p:sp>
        <p:nvSpPr>
          <p:cNvPr id="61443" name="object 4">
            <a:extLst>
              <a:ext uri="{FF2B5EF4-FFF2-40B4-BE49-F238E27FC236}">
                <a16:creationId xmlns:a16="http://schemas.microsoft.com/office/drawing/2014/main" id="{0A0A607F-5CA7-45C1-9FF3-EFC1B4EC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93825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44" name="object 5">
            <a:extLst>
              <a:ext uri="{FF2B5EF4-FFF2-40B4-BE49-F238E27FC236}">
                <a16:creationId xmlns:a16="http://schemas.microsoft.com/office/drawing/2014/main" id="{F5B4DFC3-5045-4059-AF90-1B98B403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03375"/>
            <a:ext cx="74612" cy="74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45" name="object 6">
            <a:extLst>
              <a:ext uri="{FF2B5EF4-FFF2-40B4-BE49-F238E27FC236}">
                <a16:creationId xmlns:a16="http://schemas.microsoft.com/office/drawing/2014/main" id="{33840074-9858-4764-8417-0F4D50AA8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12925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016315D-18A3-4C47-9AC6-CC2038AE451B}"/>
              </a:ext>
            </a:extLst>
          </p:cNvPr>
          <p:cNvSpPr txBox="1"/>
          <p:nvPr/>
        </p:nvSpPr>
        <p:spPr>
          <a:xfrm>
            <a:off x="485775" y="1120775"/>
            <a:ext cx="4340225" cy="817563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面向资源的体系结构 (rest 式)</a:t>
            </a:r>
            <a:endParaRPr lang="en-US" altLang="zh-CN" sz="1400">
              <a:cs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RPC 样式的体系结构 (SOA)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REST-RPC 混合体系结构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90F54FB-9ED3-4104-AA47-24AED5173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76200"/>
            <a:ext cx="5257800" cy="385763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60" dirty="0"/>
              <a:t>面向资源的</a:t>
            </a:r>
            <a:r>
              <a:rPr sz="2400" spc="25" dirty="0"/>
              <a:t> </a:t>
            </a:r>
            <a:r>
              <a:rPr sz="2400" spc="55" dirty="0"/>
              <a:t>架构</a:t>
            </a:r>
            <a:endParaRPr sz="2400" dirty="0"/>
          </a:p>
        </p:txBody>
      </p:sp>
      <p:sp>
        <p:nvSpPr>
          <p:cNvPr id="62467" name="object 4">
            <a:extLst>
              <a:ext uri="{FF2B5EF4-FFF2-40B4-BE49-F238E27FC236}">
                <a16:creationId xmlns:a16="http://schemas.microsoft.com/office/drawing/2014/main" id="{DEBEA141-10A6-4843-AAD0-4689BC15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41413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2468" name="object 5">
            <a:extLst>
              <a:ext uri="{FF2B5EF4-FFF2-40B4-BE49-F238E27FC236}">
                <a16:creationId xmlns:a16="http://schemas.microsoft.com/office/drawing/2014/main" id="{40C18B01-A4BB-446C-9AAC-0D8FA2C83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50963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2469" name="object 6">
            <a:extLst>
              <a:ext uri="{FF2B5EF4-FFF2-40B4-BE49-F238E27FC236}">
                <a16:creationId xmlns:a16="http://schemas.microsoft.com/office/drawing/2014/main" id="{C0DAD585-477C-4FBF-9DDC-8A592F66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62100"/>
            <a:ext cx="74612" cy="73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2470" name="object 7">
            <a:extLst>
              <a:ext uri="{FF2B5EF4-FFF2-40B4-BE49-F238E27FC236}">
                <a16:creationId xmlns:a16="http://schemas.microsoft.com/office/drawing/2014/main" id="{F58587F1-6CBF-4455-9BED-E3E3A860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71650"/>
            <a:ext cx="74612" cy="746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2471" name="object 8">
            <a:extLst>
              <a:ext uri="{FF2B5EF4-FFF2-40B4-BE49-F238E27FC236}">
                <a16:creationId xmlns:a16="http://schemas.microsoft.com/office/drawing/2014/main" id="{487F2B4E-A62B-414B-BF83-0B7A6D1F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81200"/>
            <a:ext cx="74612" cy="74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2472" name="object 9">
            <a:extLst>
              <a:ext uri="{FF2B5EF4-FFF2-40B4-BE49-F238E27FC236}">
                <a16:creationId xmlns:a16="http://schemas.microsoft.com/office/drawing/2014/main" id="{C327296E-BB34-4033-95C7-CF8B29DCF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192338"/>
            <a:ext cx="74612" cy="73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15790C3-544D-4EC5-9FCC-0576EBA1BD7F}"/>
              </a:ext>
            </a:extLst>
          </p:cNvPr>
          <p:cNvSpPr txBox="1"/>
          <p:nvPr/>
        </p:nvSpPr>
        <p:spPr>
          <a:xfrm>
            <a:off x="1174750" y="1023938"/>
            <a:ext cx="4111625" cy="1585912"/>
          </a:xfrm>
          <a:prstGeom prst="rect">
            <a:avLst/>
          </a:prstGeom>
        </p:spPr>
        <p:txBody>
          <a:bodyPr lIns="0" tIns="55244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面向资源的体系结构</a:t>
            </a:r>
            <a:endParaRPr lang="zh-CN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描述性 url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url reﬂect 应用程序状态从 HTTP 方法继承语义应该是无状态的</a:t>
            </a:r>
          </a:p>
          <a:p>
            <a:pPr eaLnBrk="1" hangingPunct="1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受其简单性限制 (HTTP 方法有限,...)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4474FE7-E3A3-4CC4-9206-52E7223EBA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4267200" cy="385763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100" dirty="0"/>
              <a:t>RPC 样式</a:t>
            </a:r>
            <a:r>
              <a:rPr sz="2400" dirty="0"/>
              <a:t> </a:t>
            </a:r>
            <a:r>
              <a:rPr sz="2400" spc="55" dirty="0"/>
              <a:t>架构</a:t>
            </a:r>
            <a:endParaRPr sz="2400" dirty="0"/>
          </a:p>
        </p:txBody>
      </p:sp>
      <p:sp>
        <p:nvSpPr>
          <p:cNvPr id="63491" name="object 4">
            <a:extLst>
              <a:ext uri="{FF2B5EF4-FFF2-40B4-BE49-F238E27FC236}">
                <a16:creationId xmlns:a16="http://schemas.microsoft.com/office/drawing/2014/main" id="{CEAA6FA3-3884-44D5-96A1-5B2DFF790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87438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3492" name="object 5">
            <a:extLst>
              <a:ext uri="{FF2B5EF4-FFF2-40B4-BE49-F238E27FC236}">
                <a16:creationId xmlns:a16="http://schemas.microsoft.com/office/drawing/2014/main" id="{33041238-F993-49A1-B13B-7D7076B4F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96988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3493" name="object 6">
            <a:extLst>
              <a:ext uri="{FF2B5EF4-FFF2-40B4-BE49-F238E27FC236}">
                <a16:creationId xmlns:a16="http://schemas.microsoft.com/office/drawing/2014/main" id="{60A5A22D-E93A-47AF-BABF-A22CDFEDA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79575"/>
            <a:ext cx="74612" cy="74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3494" name="object 7">
            <a:extLst>
              <a:ext uri="{FF2B5EF4-FFF2-40B4-BE49-F238E27FC236}">
                <a16:creationId xmlns:a16="http://schemas.microsoft.com/office/drawing/2014/main" id="{5B749B9B-A6F0-4B1F-B951-8A4E74B55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62163"/>
            <a:ext cx="74612" cy="74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3495" name="object 8">
            <a:extLst>
              <a:ext uri="{FF2B5EF4-FFF2-40B4-BE49-F238E27FC236}">
                <a16:creationId xmlns:a16="http://schemas.microsoft.com/office/drawing/2014/main" id="{ADDDF8AB-2229-49EF-9899-35364CC70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71713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4FE01BA-E5C6-4B66-8B57-A947CD590DCC}"/>
              </a:ext>
            </a:extLst>
          </p:cNvPr>
          <p:cNvSpPr txBox="1"/>
          <p:nvPr/>
        </p:nvSpPr>
        <p:spPr>
          <a:xfrm>
            <a:off x="485775" y="742950"/>
            <a:ext cx="5029200" cy="2043113"/>
          </a:xfrm>
          <a:prstGeom prst="rect">
            <a:avLst/>
          </a:prstGeom>
        </p:spPr>
        <p:txBody>
          <a:bodyPr lIns="0" tIns="55244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RPC-远程过程调用</a:t>
            </a:r>
            <a:endParaRPr lang="zh-CN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RPC 样式服务接收来自客户端的完整数据包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服务回答与一个类似的信封再次充满了数据到客户端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方法和范围信息都是包络 HTTP 方法的内部通常张贴, 但有时也得到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3613FF7-C34D-4E27-BC23-8E17662C45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375" y="63500"/>
            <a:ext cx="4572000" cy="385763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100" dirty="0"/>
              <a:t>RPC 样式</a:t>
            </a:r>
            <a:r>
              <a:rPr sz="2400" dirty="0"/>
              <a:t> </a:t>
            </a:r>
            <a:r>
              <a:rPr sz="2400" spc="55" dirty="0"/>
              <a:t>架构</a:t>
            </a:r>
            <a:endParaRPr sz="2400" dirty="0"/>
          </a:p>
        </p:txBody>
      </p:sp>
      <p:sp>
        <p:nvSpPr>
          <p:cNvPr id="64515" name="object 4">
            <a:extLst>
              <a:ext uri="{FF2B5EF4-FFF2-40B4-BE49-F238E27FC236}">
                <a16:creationId xmlns:a16="http://schemas.microsoft.com/office/drawing/2014/main" id="{F3F30F6A-D9DF-4DD1-803A-CD44E9CB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96963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4516" name="object 5">
            <a:extLst>
              <a:ext uri="{FF2B5EF4-FFF2-40B4-BE49-F238E27FC236}">
                <a16:creationId xmlns:a16="http://schemas.microsoft.com/office/drawing/2014/main" id="{8C1D59B4-F5D2-43C7-BAFD-E0A0FF4F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06513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4517" name="object 6">
            <a:extLst>
              <a:ext uri="{FF2B5EF4-FFF2-40B4-BE49-F238E27FC236}">
                <a16:creationId xmlns:a16="http://schemas.microsoft.com/office/drawing/2014/main" id="{E4B764A0-912B-44F4-8A44-57986B24F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17650"/>
            <a:ext cx="74612" cy="73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4518" name="object 7">
            <a:extLst>
              <a:ext uri="{FF2B5EF4-FFF2-40B4-BE49-F238E27FC236}">
                <a16:creationId xmlns:a16="http://schemas.microsoft.com/office/drawing/2014/main" id="{CC41B1E6-E282-443A-A6A5-99DFD92BA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27200"/>
            <a:ext cx="74612" cy="746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4519" name="object 8">
            <a:extLst>
              <a:ext uri="{FF2B5EF4-FFF2-40B4-BE49-F238E27FC236}">
                <a16:creationId xmlns:a16="http://schemas.microsoft.com/office/drawing/2014/main" id="{B37DE26C-42F4-4935-B49F-C8A24E30D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109788"/>
            <a:ext cx="74612" cy="730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2C1D0A0-4567-4AE7-A87F-3F87913F3590}"/>
              </a:ext>
            </a:extLst>
          </p:cNvPr>
          <p:cNvSpPr txBox="1"/>
          <p:nvPr/>
        </p:nvSpPr>
        <p:spPr>
          <a:xfrm>
            <a:off x="409575" y="977900"/>
            <a:ext cx="5410200" cy="1770063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信封格式的最好的例子是 SOAP 存在其他信封格式, 如 XML RPC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每个 RPC 风格的服务 deﬁnes 一个全新的词汇表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方法信息和作用域信息的表示方式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您需要另一种语言来 deﬁne 表示形式: 例如, Wsdl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B9B7422-C99C-4017-9E1E-744EF2A9C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4876800" cy="385763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55" dirty="0"/>
              <a:t>问题</a:t>
            </a:r>
            <a:r>
              <a:rPr sz="2400" spc="60" dirty="0"/>
              <a:t>的</a:t>
            </a:r>
            <a:r>
              <a:rPr sz="2400" spc="100" dirty="0"/>
              <a:t>RPC 样式</a:t>
            </a:r>
            <a:r>
              <a:rPr sz="2400" spc="-30" dirty="0"/>
              <a:t> </a:t>
            </a:r>
            <a:r>
              <a:rPr sz="2400" spc="55" dirty="0"/>
              <a:t>架构</a:t>
            </a:r>
            <a:endParaRPr sz="2400" dirty="0"/>
          </a:p>
        </p:txBody>
      </p:sp>
      <p:sp>
        <p:nvSpPr>
          <p:cNvPr id="65539" name="object 4">
            <a:extLst>
              <a:ext uri="{FF2B5EF4-FFF2-40B4-BE49-F238E27FC236}">
                <a16:creationId xmlns:a16="http://schemas.microsoft.com/office/drawing/2014/main" id="{73A028F1-8DE1-42CB-AF0D-CC3C6CF34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08100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5540" name="object 5">
            <a:extLst>
              <a:ext uri="{FF2B5EF4-FFF2-40B4-BE49-F238E27FC236}">
                <a16:creationId xmlns:a16="http://schemas.microsoft.com/office/drawing/2014/main" id="{575AB259-68DE-4B8C-82C7-2410ADF00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19238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5541" name="object 6">
            <a:extLst>
              <a:ext uri="{FF2B5EF4-FFF2-40B4-BE49-F238E27FC236}">
                <a16:creationId xmlns:a16="http://schemas.microsoft.com/office/drawing/2014/main" id="{6E47E536-D336-4352-90D3-2B9EF581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28788"/>
            <a:ext cx="74612" cy="74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5542" name="object 7">
            <a:extLst>
              <a:ext uri="{FF2B5EF4-FFF2-40B4-BE49-F238E27FC236}">
                <a16:creationId xmlns:a16="http://schemas.microsoft.com/office/drawing/2014/main" id="{9D68CE46-4402-4B03-8381-C87BC5658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38338"/>
            <a:ext cx="74612" cy="74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F12CDBD-D237-4399-B567-65A603820C8E}"/>
              </a:ext>
            </a:extLst>
          </p:cNvPr>
          <p:cNvSpPr txBox="1"/>
          <p:nvPr/>
        </p:nvSpPr>
        <p:spPr>
          <a:xfrm>
            <a:off x="981075" y="1022350"/>
            <a:ext cx="4533900" cy="1063625"/>
          </a:xfrm>
          <a:prstGeom prst="rect">
            <a:avLst/>
          </a:prstGeom>
        </p:spPr>
        <p:txBody>
          <a:bodyPr lIns="0" tIns="55244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RPC 意味着 API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api 倾向于强制执行模块和系统的紧密耦合我们使用声明性 XML 来描述 api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这将引入处理开销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FA14559-5B3B-4A6B-8D73-882B1A7DC7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375" y="58738"/>
            <a:ext cx="5181600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130" dirty="0"/>
              <a:t>REST-RPC</a:t>
            </a:r>
            <a:r>
              <a:rPr sz="2400" spc="75" dirty="0"/>
              <a:t>混合</a:t>
            </a:r>
            <a:r>
              <a:rPr sz="2400" spc="-85" dirty="0"/>
              <a:t> </a:t>
            </a:r>
            <a:r>
              <a:rPr sz="2400" spc="55" dirty="0"/>
              <a:t>架构</a:t>
            </a:r>
            <a:endParaRPr sz="2400" dirty="0"/>
          </a:p>
        </p:txBody>
      </p:sp>
      <p:sp>
        <p:nvSpPr>
          <p:cNvPr id="66563" name="object 4">
            <a:extLst>
              <a:ext uri="{FF2B5EF4-FFF2-40B4-BE49-F238E27FC236}">
                <a16:creationId xmlns:a16="http://schemas.microsoft.com/office/drawing/2014/main" id="{3BE16511-7880-4B16-BABA-AAC46CAAF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92238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64" name="object 5">
            <a:extLst>
              <a:ext uri="{FF2B5EF4-FFF2-40B4-BE49-F238E27FC236}">
                <a16:creationId xmlns:a16="http://schemas.microsoft.com/office/drawing/2014/main" id="{80BA73CC-EF92-4B79-B5AE-F001CC340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03375"/>
            <a:ext cx="74612" cy="74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65" name="object 6">
            <a:extLst>
              <a:ext uri="{FF2B5EF4-FFF2-40B4-BE49-F238E27FC236}">
                <a16:creationId xmlns:a16="http://schemas.microsoft.com/office/drawing/2014/main" id="{AACF231E-4209-4681-B811-26F83B52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12925"/>
            <a:ext cx="74612" cy="74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29123B1-2C86-46BB-8D92-A9DF4A94F3AB}"/>
              </a:ext>
            </a:extLst>
          </p:cNvPr>
          <p:cNvSpPr txBox="1"/>
          <p:nvPr/>
        </p:nvSpPr>
        <p:spPr>
          <a:xfrm>
            <a:off x="1174750" y="1274763"/>
            <a:ext cx="3768725" cy="1209675"/>
          </a:xfrm>
          <a:prstGeom prst="rect">
            <a:avLst/>
          </a:prstGeom>
        </p:spPr>
        <p:txBody>
          <a:bodyPr lIns="0" tIns="55244" rIns="0" bIns="0">
            <a:spAutoFit/>
          </a:bodyPr>
          <a:lstStyle/>
          <a:p>
            <a:pPr marL="298450" indent="-285750" eaLnBrk="1" fontAlgn="auto" hangingPunct="1">
              <a:spcBef>
                <a:spcPts val="434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sz="1400" b="1" spc="-75" dirty="0">
                <a:latin typeface="Arial"/>
                <a:ea typeface="+mn-ea"/>
                <a:cs typeface="Arial"/>
              </a:rPr>
              <a:t>REST-RPC</a:t>
            </a:r>
            <a:r>
              <a:rPr sz="1400" b="1" spc="-25" dirty="0">
                <a:latin typeface="Arial"/>
                <a:ea typeface="+mn-ea"/>
                <a:cs typeface="Arial"/>
              </a:rPr>
              <a:t>混合</a:t>
            </a:r>
            <a:r>
              <a:rPr sz="1400" b="1" spc="-30" dirty="0">
                <a:latin typeface="Arial"/>
                <a:ea typeface="+mn-ea"/>
                <a:cs typeface="Arial"/>
              </a:rPr>
              <a:t> </a:t>
            </a:r>
            <a:r>
              <a:rPr sz="1400" b="1" spc="-40" dirty="0">
                <a:latin typeface="Arial"/>
                <a:ea typeface="+mn-ea"/>
                <a:cs typeface="Arial"/>
              </a:rPr>
              <a:t>架构</a:t>
            </a:r>
            <a:endParaRPr sz="1400" dirty="0">
              <a:latin typeface="Arial"/>
              <a:ea typeface="+mn-ea"/>
              <a:cs typeface="Arial"/>
            </a:endParaRPr>
          </a:p>
          <a:p>
            <a:pPr marL="298450" indent="-285750" eaLnBrk="1" fontAlgn="auto" hangingPunct="1">
              <a:spcBef>
                <a:spcPts val="334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sz="1400" spc="15" dirty="0">
                <a:latin typeface="Calibri"/>
                <a:ea typeface="+mn-ea"/>
                <a:cs typeface="Calibri"/>
              </a:rPr>
              <a:t>继承</a:t>
            </a:r>
            <a:r>
              <a:rPr sz="1400" spc="25" dirty="0">
                <a:latin typeface="Calibri"/>
                <a:ea typeface="+mn-ea"/>
                <a:cs typeface="Calibri"/>
              </a:rPr>
              <a:t>部分</a:t>
            </a:r>
            <a:r>
              <a:rPr sz="1400" spc="15" dirty="0">
                <a:latin typeface="Calibri"/>
                <a:ea typeface="+mn-ea"/>
                <a:cs typeface="Calibri"/>
              </a:rPr>
              <a:t>从</a:t>
            </a:r>
            <a:r>
              <a:rPr sz="1400" spc="85" dirty="0">
                <a:latin typeface="Calibri"/>
                <a:ea typeface="+mn-ea"/>
                <a:cs typeface="Calibri"/>
              </a:rPr>
              <a:t>休息</a:t>
            </a:r>
            <a:r>
              <a:rPr sz="1400" spc="25" dirty="0">
                <a:latin typeface="Calibri"/>
                <a:ea typeface="+mn-ea"/>
                <a:cs typeface="Calibri"/>
              </a:rPr>
              <a:t>和</a:t>
            </a:r>
            <a:r>
              <a:rPr sz="1400" spc="100" dirty="0">
                <a:latin typeface="Calibri"/>
                <a:ea typeface="+mn-ea"/>
                <a:cs typeface="Calibri"/>
              </a:rPr>
              <a:t>Rpc</a:t>
            </a:r>
            <a:r>
              <a:rPr sz="1400" spc="25" dirty="0">
                <a:latin typeface="Calibri"/>
                <a:ea typeface="+mn-ea"/>
                <a:cs typeface="Calibri"/>
              </a:rPr>
              <a:t>风格</a:t>
            </a:r>
            <a:r>
              <a:rPr sz="1400" spc="-80" dirty="0">
                <a:latin typeface="Calibri"/>
                <a:ea typeface="+mn-ea"/>
                <a:cs typeface="Calibri"/>
              </a:rPr>
              <a:t> </a:t>
            </a:r>
            <a:r>
              <a:rPr sz="1400" spc="15" dirty="0">
                <a:latin typeface="Calibri"/>
                <a:ea typeface="+mn-ea"/>
                <a:cs typeface="Calibri"/>
              </a:rPr>
              <a:t>架构</a:t>
            </a:r>
            <a:endParaRPr sz="1400" dirty="0">
              <a:latin typeface="Calibri"/>
              <a:ea typeface="+mn-ea"/>
              <a:cs typeface="Calibri"/>
            </a:endParaRPr>
          </a:p>
          <a:p>
            <a:pPr marL="298450" indent="-285750" eaLnBrk="1" fontAlgn="auto" hangingPunct="1">
              <a:spcBef>
                <a:spcPts val="33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sz="1400" spc="35" dirty="0">
                <a:latin typeface="Calibri"/>
                <a:ea typeface="+mn-ea"/>
                <a:cs typeface="Calibri"/>
              </a:rPr>
              <a:t>使用者</a:t>
            </a:r>
            <a:r>
              <a:rPr sz="1400" spc="25" dirty="0">
                <a:latin typeface="Calibri"/>
                <a:ea typeface="+mn-ea"/>
                <a:cs typeface="Calibri"/>
              </a:rPr>
              <a:t>许多</a:t>
            </a:r>
            <a:r>
              <a:rPr sz="1400" spc="40" dirty="0">
                <a:latin typeface="Calibri"/>
                <a:ea typeface="+mn-ea"/>
                <a:cs typeface="Calibri"/>
              </a:rPr>
              <a:t>Web</a:t>
            </a:r>
            <a:r>
              <a:rPr sz="1400" spc="25" dirty="0">
                <a:latin typeface="Calibri"/>
                <a:ea typeface="+mn-ea"/>
                <a:cs typeface="Calibri"/>
              </a:rPr>
              <a:t>站点的</a:t>
            </a:r>
            <a:r>
              <a:rPr sz="1400" spc="15" dirty="0">
                <a:latin typeface="Calibri"/>
                <a:ea typeface="+mn-ea"/>
                <a:cs typeface="Calibri"/>
              </a:rPr>
              <a:t>他们</a:t>
            </a:r>
            <a:r>
              <a:rPr sz="1400" spc="65" dirty="0">
                <a:latin typeface="Calibri"/>
                <a:ea typeface="+mn-ea"/>
                <a:cs typeface="Calibri"/>
              </a:rPr>
              <a:t>Api</a:t>
            </a:r>
            <a:r>
              <a:rPr sz="1400" spc="-10" dirty="0">
                <a:latin typeface="Calibri"/>
                <a:ea typeface="+mn-ea"/>
                <a:cs typeface="Calibri"/>
              </a:rPr>
              <a:t>(例如</a:t>
            </a:r>
            <a:r>
              <a:rPr sz="1400" spc="15" dirty="0">
                <a:latin typeface="Calibri"/>
                <a:ea typeface="+mn-ea"/>
                <a:cs typeface="Calibri"/>
              </a:rPr>
              <a:t>Flickr</a:t>
            </a:r>
            <a:r>
              <a:rPr sz="1400" spc="10" dirty="0">
                <a:latin typeface="Calibri"/>
                <a:ea typeface="+mn-ea"/>
                <a:cs typeface="Calibri"/>
              </a:rPr>
              <a:t>del.icio.us,</a:t>
            </a:r>
            <a:r>
              <a:rPr sz="1400" spc="-120" dirty="0">
                <a:latin typeface="Calibri"/>
                <a:ea typeface="+mn-ea"/>
                <a:cs typeface="Calibri"/>
              </a:rPr>
              <a:t> </a:t>
            </a:r>
            <a:r>
              <a:rPr sz="1400" spc="-30" dirty="0">
                <a:latin typeface="Calibri"/>
                <a:ea typeface="+mn-ea"/>
                <a:cs typeface="Calibri"/>
              </a:rPr>
              <a:t>...)</a:t>
            </a:r>
            <a:endParaRPr sz="1400" dirty="0"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2051EDA-A61A-4ED2-BFD7-5225A3BE0E6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33375" y="1196975"/>
            <a:ext cx="5537200" cy="971550"/>
          </a:xfrm>
        </p:spPr>
        <p:txBody>
          <a:bodyPr lIns="0" tIns="404383" rIns="0" bIns="0">
            <a:spAutoFit/>
          </a:bodyPr>
          <a:lstStyle/>
          <a:p>
            <a:pPr marL="11113" algn="ctr">
              <a:lnSpc>
                <a:spcPct val="102000"/>
              </a:lnSpc>
              <a:spcBef>
                <a:spcPts val="75"/>
              </a:spcBef>
            </a:pPr>
            <a:r>
              <a:rPr lang="zh-CN" altLang="zh-CN" sz="2400"/>
              <a:t>面向资源的体系结构</a:t>
            </a:r>
          </a:p>
          <a:p>
            <a:pPr marL="11113" algn="ctr">
              <a:lnSpc>
                <a:spcPts val="1150"/>
              </a:lnSpc>
            </a:pPr>
            <a:r>
              <a:rPr lang="zh-CN" altLang="zh-CN"/>
              <a:t>理论背后的休息</a:t>
            </a:r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7FCB9698-29AB-4536-8395-BDA2D16B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4288"/>
            <a:ext cx="5281613" cy="577851"/>
          </a:xfrm>
        </p:spPr>
        <p:txBody>
          <a:bodyPr/>
          <a:lstStyle/>
          <a:p>
            <a:pPr>
              <a:defRPr/>
            </a:pPr>
            <a:endParaRPr lang="zh-CN" altLang="en-US" sz="1664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9CF0F4D-4E8E-4FE7-A28F-84C54E07D9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375" y="71438"/>
            <a:ext cx="5029200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55" dirty="0"/>
              <a:t>资源</a:t>
            </a:r>
            <a:r>
              <a:rPr sz="2400" spc="60" dirty="0"/>
              <a:t>面向</a:t>
            </a:r>
            <a:r>
              <a:rPr sz="2400" dirty="0"/>
              <a:t> </a:t>
            </a:r>
            <a:r>
              <a:rPr sz="2400" spc="55" dirty="0"/>
              <a:t>架构</a:t>
            </a:r>
            <a:endParaRPr sz="2400" dirty="0"/>
          </a:p>
        </p:txBody>
      </p:sp>
      <p:sp>
        <p:nvSpPr>
          <p:cNvPr id="68611" name="object 4">
            <a:extLst>
              <a:ext uri="{FF2B5EF4-FFF2-40B4-BE49-F238E27FC236}">
                <a16:creationId xmlns:a16="http://schemas.microsoft.com/office/drawing/2014/main" id="{ADB6D125-B43C-453B-9F31-B9DF11356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57288"/>
            <a:ext cx="74612" cy="73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2" name="object 5">
            <a:extLst>
              <a:ext uri="{FF2B5EF4-FFF2-40B4-BE49-F238E27FC236}">
                <a16:creationId xmlns:a16="http://schemas.microsoft.com/office/drawing/2014/main" id="{8DB424FA-DE7C-42B8-BDC5-1017A1B80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66838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3" name="object 6">
            <a:extLst>
              <a:ext uri="{FF2B5EF4-FFF2-40B4-BE49-F238E27FC236}">
                <a16:creationId xmlns:a16="http://schemas.microsoft.com/office/drawing/2014/main" id="{2B56B7A1-936A-4551-804C-D1F03BD07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76388"/>
            <a:ext cx="74612" cy="74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4" name="object 7">
            <a:extLst>
              <a:ext uri="{FF2B5EF4-FFF2-40B4-BE49-F238E27FC236}">
                <a16:creationId xmlns:a16="http://schemas.microsoft.com/office/drawing/2014/main" id="{D82215DF-84A9-43A2-BD01-DFBA73375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58975"/>
            <a:ext cx="74612" cy="746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5" name="object 8">
            <a:extLst>
              <a:ext uri="{FF2B5EF4-FFF2-40B4-BE49-F238E27FC236}">
                <a16:creationId xmlns:a16="http://schemas.microsoft.com/office/drawing/2014/main" id="{D45795F0-70CB-4376-9908-0BEF4F95F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168525"/>
            <a:ext cx="74612" cy="746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643731E-85EE-4772-93DB-1A9A6B37C06C}"/>
              </a:ext>
            </a:extLst>
          </p:cNvPr>
          <p:cNvSpPr txBox="1"/>
          <p:nvPr/>
        </p:nvSpPr>
        <p:spPr>
          <a:xfrm>
            <a:off x="561975" y="1038225"/>
            <a:ext cx="5029200" cy="1730375"/>
          </a:xfrm>
          <a:prstGeom prst="rect">
            <a:avLst/>
          </a:prstGeom>
        </p:spPr>
        <p:txBody>
          <a:bodyPr lIns="0" tIns="55244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4 deﬁning 的居留权特征</a:t>
            </a:r>
          </a:p>
          <a:p>
            <a:pPr eaLnBrk="1" hangingPunct="1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寻址</a:t>
            </a:r>
            <a:r>
              <a:rPr lang="zh-CN" altLang="zh-CN" sz="1400">
                <a:cs typeface="Calibri" panose="020F0502020204030204" pitchFamily="34" charset="0"/>
              </a:rPr>
              <a:t>: 作用域信息保存在 URL 中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统一接口</a:t>
            </a:r>
            <a:r>
              <a:rPr lang="zh-CN" altLang="zh-CN" sz="1400">
                <a:cs typeface="Calibri" panose="020F0502020204030204" pitchFamily="34" charset="0"/>
              </a:rPr>
              <a:t>: 方法信息保存在 HTTP 方法中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无 国籍</a:t>
            </a:r>
            <a:r>
              <a:rPr lang="zh-CN" altLang="zh-CN" sz="1400">
                <a:cs typeface="Calibri" panose="020F0502020204030204" pitchFamily="34" charset="0"/>
              </a:rPr>
              <a:t>: 每个 HTTP 请求都与其他请求隔离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连通</a:t>
            </a:r>
            <a:r>
              <a:rPr lang="zh-CN" altLang="zh-CN" sz="1400">
                <a:cs typeface="Calibri" panose="020F0502020204030204" pitchFamily="34" charset="0"/>
              </a:rPr>
              <a:t>: 将资源链接到资源网络中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E327FF4-9934-40B3-B9DB-D342A449BA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375" y="53975"/>
            <a:ext cx="3200400" cy="385763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50" dirty="0"/>
              <a:t>寻址</a:t>
            </a:r>
            <a:endParaRPr sz="2400" dirty="0"/>
          </a:p>
        </p:txBody>
      </p:sp>
      <p:sp>
        <p:nvSpPr>
          <p:cNvPr id="69635" name="object 4">
            <a:extLst>
              <a:ext uri="{FF2B5EF4-FFF2-40B4-BE49-F238E27FC236}">
                <a16:creationId xmlns:a16="http://schemas.microsoft.com/office/drawing/2014/main" id="{3DF47537-677B-453E-9BF3-AC787A54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85863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36" name="object 5">
            <a:extLst>
              <a:ext uri="{FF2B5EF4-FFF2-40B4-BE49-F238E27FC236}">
                <a16:creationId xmlns:a16="http://schemas.microsoft.com/office/drawing/2014/main" id="{C45B2AE2-86DD-4C76-AA1D-71096092B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68450"/>
            <a:ext cx="74612" cy="74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37" name="object 6">
            <a:extLst>
              <a:ext uri="{FF2B5EF4-FFF2-40B4-BE49-F238E27FC236}">
                <a16:creationId xmlns:a16="http://schemas.microsoft.com/office/drawing/2014/main" id="{62385F1E-9DA9-4A1A-90AB-2A83569A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51038"/>
            <a:ext cx="74612" cy="74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3C26CC2-37D3-4EF4-8056-A4E2C4973EF8}"/>
              </a:ext>
            </a:extLst>
          </p:cNvPr>
          <p:cNvSpPr txBox="1"/>
          <p:nvPr/>
        </p:nvSpPr>
        <p:spPr>
          <a:xfrm>
            <a:off x="790575" y="1111250"/>
            <a:ext cx="4460875" cy="1611313"/>
          </a:xfrm>
          <a:prstGeom prst="rect">
            <a:avLst/>
          </a:prstGeom>
        </p:spPr>
        <p:txBody>
          <a:bodyPr lIns="0" tIns="6985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资源通过 url 公开-应用程序公开许多 url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当您拥有书签、缓存响应、链 url 等 url 时,</a:t>
            </a:r>
          </a:p>
          <a:p>
            <a:pPr eaLnBrk="1" hangingPunct="1">
              <a:spcBef>
                <a:spcPts val="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...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许多 Web 应用程序不能以这种方式工作, 即它们无法寻址, 例如 GMail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F38330E-4E54-4EA2-BB6A-FAACF93096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850" y="74613"/>
            <a:ext cx="2828925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55" dirty="0"/>
              <a:t>均匀</a:t>
            </a:r>
            <a:r>
              <a:rPr sz="2400" dirty="0"/>
              <a:t> </a:t>
            </a:r>
            <a:r>
              <a:rPr sz="2400" spc="50" dirty="0"/>
              <a:t>接口</a:t>
            </a:r>
            <a:endParaRPr sz="2400" dirty="0"/>
          </a:p>
        </p:txBody>
      </p:sp>
      <p:sp>
        <p:nvSpPr>
          <p:cNvPr id="70659" name="object 4">
            <a:extLst>
              <a:ext uri="{FF2B5EF4-FFF2-40B4-BE49-F238E27FC236}">
                <a16:creationId xmlns:a16="http://schemas.microsoft.com/office/drawing/2014/main" id="{6FD414BB-26AA-419F-B6D0-49AD8AD77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71575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0" name="object 5">
            <a:extLst>
              <a:ext uri="{FF2B5EF4-FFF2-40B4-BE49-F238E27FC236}">
                <a16:creationId xmlns:a16="http://schemas.microsoft.com/office/drawing/2014/main" id="{A1397876-3BFC-4EA2-92B6-9A494B921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54163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1" name="object 6">
            <a:extLst>
              <a:ext uri="{FF2B5EF4-FFF2-40B4-BE49-F238E27FC236}">
                <a16:creationId xmlns:a16="http://schemas.microsoft.com/office/drawing/2014/main" id="{1244CB34-1503-4FA6-9A13-5887D3ED9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63713"/>
            <a:ext cx="74612" cy="74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2" name="object 7">
            <a:extLst>
              <a:ext uri="{FF2B5EF4-FFF2-40B4-BE49-F238E27FC236}">
                <a16:creationId xmlns:a16="http://schemas.microsoft.com/office/drawing/2014/main" id="{3566E00E-E091-4AC9-B281-A3A306E70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73263"/>
            <a:ext cx="74612" cy="74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64DE84C-1B34-4E07-B9CD-7AB64534850D}"/>
              </a:ext>
            </a:extLst>
          </p:cNvPr>
          <p:cNvSpPr txBox="1"/>
          <p:nvPr/>
        </p:nvSpPr>
        <p:spPr>
          <a:xfrm>
            <a:off x="561975" y="1096963"/>
            <a:ext cx="4611688" cy="1441450"/>
          </a:xfrm>
          <a:prstGeom prst="rect">
            <a:avLst/>
          </a:prstGeom>
        </p:spPr>
        <p:txBody>
          <a:bodyPr lIns="0" tIns="6985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3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标准化的 HTTP 方法: CRUD 操作 (</a:t>
            </a: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zh-CN" altLang="zh-CN" sz="1400">
                <a:cs typeface="Calibri" panose="020F0502020204030204" pitchFamily="34" charset="0"/>
              </a:rPr>
              <a:t>创建</a:t>
            </a: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zh-CN" altLang="zh-CN" sz="1400">
                <a:cs typeface="Calibri" panose="020F0502020204030204" pitchFamily="34" charset="0"/>
              </a:rPr>
              <a:t>etreive,</a:t>
            </a: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美国</a:t>
            </a:r>
            <a:r>
              <a:rPr lang="zh-CN" altLang="zh-CN" sz="1400">
                <a:cs typeface="Calibri" panose="020F0502020204030204" pitchFamily="34" charset="0"/>
              </a:rPr>
              <a:t>pdate 和</a:t>
            </a: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zh-CN" sz="1400">
                <a:cs typeface="Calibri" panose="020F0502020204030204" pitchFamily="34" charset="0"/>
              </a:rPr>
              <a:t>elete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两个原则</a:t>
            </a:r>
          </a:p>
          <a:p>
            <a:pPr eaLnBrk="1" hangingPunct="1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安全</a:t>
            </a:r>
            <a:r>
              <a:rPr lang="zh-CN" altLang="zh-CN" sz="1400">
                <a:cs typeface="Calibri" panose="020F0502020204030204" pitchFamily="34" charset="0"/>
              </a:rPr>
              <a:t>: 获取只读取数据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幂等性</a:t>
            </a:r>
            <a:r>
              <a:rPr lang="zh-CN" altLang="zh-CN" sz="1400">
                <a:cs typeface="Calibri" panose="020F0502020204030204" pitchFamily="34" charset="0"/>
              </a:rPr>
              <a:t>: 相同的操作有相同的 eﬀect 无论您应用它一次或多次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D6953B-77E8-43AB-93BE-8BAE67ED9FE2}"/>
              </a:ext>
            </a:extLst>
          </p:cNvPr>
          <p:cNvSpPr txBox="1"/>
          <p:nvPr/>
        </p:nvSpPr>
        <p:spPr>
          <a:xfrm>
            <a:off x="5622925" y="2079625"/>
            <a:ext cx="44450" cy="1031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eaLnBrk="1" fontAlgn="auto" hangingPunct="1">
              <a:lnSpc>
                <a:spcPts val="7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709" dirty="0">
                <a:latin typeface="Times New Roman"/>
                <a:ea typeface="+mn-ea"/>
                <a:cs typeface="Times New Roman"/>
              </a:rPr>
              <a:t>2</a:t>
            </a:r>
            <a:endParaRPr sz="709"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9524D0C-DFBA-459E-AF39-F800C46E1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73025"/>
            <a:ext cx="5334000" cy="374650"/>
          </a:xfrm>
        </p:spPr>
        <p:txBody>
          <a:bodyPr lIns="0" tIns="6751" rIns="0" bIns="0" rtlCol="0">
            <a:spAutoFit/>
          </a:bodyPr>
          <a:lstStyle/>
          <a:p>
            <a:pPr marL="6430">
              <a:spcBef>
                <a:spcPts val="53"/>
              </a:spcBef>
              <a:defRPr/>
            </a:pPr>
            <a:r>
              <a:rPr lang="en-US" altLang="zh-CN" sz="2400" spc="-3" dirty="0">
                <a:latin typeface="Times New Roman"/>
                <a:cs typeface="Times New Roman"/>
              </a:rPr>
              <a:t>基于组件的开发 (CBD)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BE9A278-B36B-4788-A763-B09EDC597457}"/>
              </a:ext>
            </a:extLst>
          </p:cNvPr>
          <p:cNvSpPr/>
          <p:nvPr/>
        </p:nvSpPr>
        <p:spPr>
          <a:xfrm>
            <a:off x="3206750" y="2336800"/>
            <a:ext cx="965200" cy="539750"/>
          </a:xfrm>
          <a:custGeom>
            <a:avLst/>
            <a:gdLst/>
            <a:ahLst/>
            <a:cxnLst/>
            <a:rect l="l" t="t" r="r" b="b"/>
            <a:pathLst>
              <a:path w="1905000" h="1066800">
                <a:moveTo>
                  <a:pt x="0" y="0"/>
                </a:moveTo>
                <a:lnTo>
                  <a:pt x="0" y="1066800"/>
                </a:lnTo>
                <a:lnTo>
                  <a:pt x="1905000" y="1066800"/>
                </a:lnTo>
                <a:lnTo>
                  <a:pt x="190500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3371A13-49FB-49DE-8074-B2245600BBAF}"/>
              </a:ext>
            </a:extLst>
          </p:cNvPr>
          <p:cNvSpPr txBox="1"/>
          <p:nvPr/>
        </p:nvSpPr>
        <p:spPr>
          <a:xfrm>
            <a:off x="3567113" y="2413000"/>
            <a:ext cx="561975" cy="130175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marL="6430" eaLnBrk="1" fontAlgn="auto" hangingPunct="1">
              <a:spcBef>
                <a:spcPts val="48"/>
              </a:spcBef>
              <a:spcAft>
                <a:spcPts val="0"/>
              </a:spcAft>
              <a:defRPr/>
            </a:pPr>
            <a:r>
              <a:rPr sz="810" b="1" spc="-3" dirty="0">
                <a:latin typeface="Times New Roman"/>
                <a:ea typeface="+mn-ea"/>
                <a:cs typeface="Times New Roman"/>
              </a:rPr>
              <a:t>PrintService</a:t>
            </a:r>
            <a:endParaRPr sz="810"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68CCE6F-B827-44CB-9C67-C73DA161B423}"/>
              </a:ext>
            </a:extLst>
          </p:cNvPr>
          <p:cNvSpPr/>
          <p:nvPr/>
        </p:nvSpPr>
        <p:spPr>
          <a:xfrm>
            <a:off x="2936875" y="2646363"/>
            <a:ext cx="309563" cy="1143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0" y="228600"/>
                </a:lnTo>
                <a:lnTo>
                  <a:pt x="609600" y="228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49DA0B1-0AE5-40DB-84AB-AFC3345027BD}"/>
              </a:ext>
            </a:extLst>
          </p:cNvPr>
          <p:cNvSpPr/>
          <p:nvPr/>
        </p:nvSpPr>
        <p:spPr>
          <a:xfrm>
            <a:off x="2936875" y="2646363"/>
            <a:ext cx="309563" cy="1143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0" y="228600"/>
                </a:lnTo>
                <a:lnTo>
                  <a:pt x="609600" y="228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F2C421E-61CF-4E41-96AD-C06769597C4B}"/>
              </a:ext>
            </a:extLst>
          </p:cNvPr>
          <p:cNvSpPr/>
          <p:nvPr/>
        </p:nvSpPr>
        <p:spPr>
          <a:xfrm>
            <a:off x="2936875" y="2414588"/>
            <a:ext cx="309563" cy="115887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0" y="228600"/>
                </a:lnTo>
                <a:lnTo>
                  <a:pt x="609600" y="228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021E09C-1A73-4D7B-8C8F-8F8649697777}"/>
              </a:ext>
            </a:extLst>
          </p:cNvPr>
          <p:cNvSpPr/>
          <p:nvPr/>
        </p:nvSpPr>
        <p:spPr>
          <a:xfrm>
            <a:off x="2936875" y="2414588"/>
            <a:ext cx="309563" cy="115887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0" y="228600"/>
                </a:lnTo>
                <a:lnTo>
                  <a:pt x="609600" y="228600"/>
                </a:lnTo>
                <a:lnTo>
                  <a:pt x="609600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59ECFBAC-613E-4F93-8A78-78250ADA8F43}"/>
              </a:ext>
            </a:extLst>
          </p:cNvPr>
          <p:cNvGraphicFramePr>
            <a:graphicFrameLocks noGrp="1"/>
          </p:cNvGraphicFramePr>
          <p:nvPr/>
        </p:nvGraphicFramePr>
        <p:xfrm>
          <a:off x="1130300" y="2413000"/>
          <a:ext cx="1146175" cy="693738"/>
        </p:xfrm>
        <a:graphic>
          <a:graphicData uri="http://schemas.openxmlformats.org/drawingml/2006/table">
            <a:tbl>
              <a:tblPr/>
              <a:tblGrid>
                <a:gridCol w="1146175">
                  <a:extLst>
                    <a:ext uri="{9D8B030D-6E8A-4147-A177-3AD203B41FA5}">
                      <a16:colId xmlns:a16="http://schemas.microsoft.com/office/drawing/2014/main" val="3896308044"/>
                    </a:ext>
                  </a:extLst>
                </a:gridCol>
              </a:tblGrid>
              <a:tr h="307975">
                <a:tc>
                  <a:txBody>
                    <a:bodyPr/>
                    <a:lstStyle>
                      <a:lvl1pPr marL="101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1600" marR="0" lvl="0" indent="0" algn="l" defTabSz="344488" rtl="0" eaLnBrk="1" fontAlgn="base" latinLnBrk="0" hangingPunct="1">
                        <a:lnSpc>
                          <a:spcPct val="101000"/>
                        </a:lnSpc>
                        <a:spcBef>
                          <a:spcPts val="5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&lt;interface&gt; IRequires</a:t>
                      </a:r>
                    </a:p>
                  </a:txBody>
                  <a:tcPr marL="0" marR="0" marT="33756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492979"/>
                  </a:ext>
                </a:extLst>
              </a:tr>
              <a:tr h="77788">
                <a:tc>
                  <a:txBody>
                    <a:bodyPr/>
                    <a:lstStyle>
                      <a:lvl1pPr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485651"/>
                  </a:ext>
                </a:extLst>
              </a:tr>
              <a:tr h="307975">
                <a:tc>
                  <a:txBody>
                    <a:bodyPr/>
                    <a:lstStyle>
                      <a:lvl1pPr marL="101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1600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getPDFile () printerInt ()</a:t>
                      </a:r>
                    </a:p>
                  </a:txBody>
                  <a:tcPr marL="0" marR="0" marT="20575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632645"/>
                  </a:ext>
                </a:extLst>
              </a:tr>
            </a:tbl>
          </a:graphicData>
        </a:graphic>
      </p:graphicFrame>
      <p:sp>
        <p:nvSpPr>
          <p:cNvPr id="11" name="object 11">
            <a:extLst>
              <a:ext uri="{FF2B5EF4-FFF2-40B4-BE49-F238E27FC236}">
                <a16:creationId xmlns:a16="http://schemas.microsoft.com/office/drawing/2014/main" id="{F646AA06-8ACB-4C1F-ADDF-F184D52C1490}"/>
              </a:ext>
            </a:extLst>
          </p:cNvPr>
          <p:cNvSpPr/>
          <p:nvPr/>
        </p:nvSpPr>
        <p:spPr>
          <a:xfrm>
            <a:off x="5135563" y="1046163"/>
            <a:ext cx="771525" cy="1196975"/>
          </a:xfrm>
          <a:custGeom>
            <a:avLst/>
            <a:gdLst/>
            <a:ahLst/>
            <a:cxnLst/>
            <a:rect l="l" t="t" r="r" b="b"/>
            <a:pathLst>
              <a:path w="1524000" h="2362200">
                <a:moveTo>
                  <a:pt x="0" y="0"/>
                </a:moveTo>
                <a:lnTo>
                  <a:pt x="0" y="2362200"/>
                </a:lnTo>
                <a:lnTo>
                  <a:pt x="1524000" y="23622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41DF65A1-683A-4AF6-BCF0-EB913A69CB85}"/>
              </a:ext>
            </a:extLst>
          </p:cNvPr>
          <p:cNvGraphicFramePr>
            <a:graphicFrameLocks noGrp="1"/>
          </p:cNvGraphicFramePr>
          <p:nvPr/>
        </p:nvGraphicFramePr>
        <p:xfrm>
          <a:off x="4859338" y="1873250"/>
          <a:ext cx="1174750" cy="1196975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4294014431"/>
                    </a:ext>
                  </a:extLst>
                </a:gridCol>
              </a:tblGrid>
              <a:tr h="307975">
                <a:tc>
                  <a:txBody>
                    <a:bodyPr/>
                    <a:lstStyle>
                      <a:lvl1pPr marL="101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1600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&lt;interface&gt; IProvides</a:t>
                      </a:r>
                    </a:p>
                  </a:txBody>
                  <a:tcPr marL="0" marR="0" marT="38257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2894128"/>
                  </a:ext>
                </a:extLst>
              </a:tr>
              <a:tr h="77788">
                <a:tc>
                  <a:txBody>
                    <a:bodyPr/>
                    <a:lstStyle>
                      <a:lvl1pPr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814774"/>
                  </a:ext>
                </a:extLst>
              </a:tr>
              <a:tr h="809625">
                <a:tc>
                  <a:txBody>
                    <a:bodyPr/>
                    <a:lstStyle>
                      <a:lvl1pPr marL="101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344488">
                        <a:spcBef>
                          <a:spcPct val="20000"/>
                        </a:spcBef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3444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101600" marR="0" lvl="0" indent="0" algn="l" defTabSz="344488" rtl="0" eaLnBrk="1" fontAlgn="base" latinLnBrk="0" hangingPunct="1">
                        <a:lnSpc>
                          <a:spcPct val="100000"/>
                        </a:lnSpc>
                        <a:spcBef>
                          <a:spcPts val="3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打印 () getQueue () 移除 () 转移 () 寄存器 () 注销 ()</a:t>
                      </a:r>
                    </a:p>
                  </a:txBody>
                  <a:tcPr marL="0" marR="0" marT="23468" marB="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547068"/>
                  </a:ext>
                </a:extLst>
              </a:tr>
            </a:tbl>
          </a:graphicData>
        </a:graphic>
      </p:graphicFrame>
      <p:sp>
        <p:nvSpPr>
          <p:cNvPr id="13" name="object 13">
            <a:extLst>
              <a:ext uri="{FF2B5EF4-FFF2-40B4-BE49-F238E27FC236}">
                <a16:creationId xmlns:a16="http://schemas.microsoft.com/office/drawing/2014/main" id="{0AE255BB-88A8-483C-9768-CDF9853516B9}"/>
              </a:ext>
            </a:extLst>
          </p:cNvPr>
          <p:cNvSpPr/>
          <p:nvPr/>
        </p:nvSpPr>
        <p:spPr>
          <a:xfrm>
            <a:off x="2319338" y="2452688"/>
            <a:ext cx="887412" cy="153987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1752600" y="3048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2EE7D29-51F8-4659-A244-7ED80A5AA6D0}"/>
              </a:ext>
            </a:extLst>
          </p:cNvPr>
          <p:cNvSpPr/>
          <p:nvPr/>
        </p:nvSpPr>
        <p:spPr>
          <a:xfrm>
            <a:off x="2319338" y="2436813"/>
            <a:ext cx="55562" cy="49212"/>
          </a:xfrm>
          <a:custGeom>
            <a:avLst/>
            <a:gdLst/>
            <a:ahLst/>
            <a:cxnLst/>
            <a:rect l="l" t="t" r="r" b="b"/>
            <a:pathLst>
              <a:path w="108585" h="99060">
                <a:moveTo>
                  <a:pt x="108204" y="0"/>
                </a:moveTo>
                <a:lnTo>
                  <a:pt x="0" y="32003"/>
                </a:lnTo>
                <a:lnTo>
                  <a:pt x="91439" y="9905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3A08DE7-B1A9-4FD4-A123-85908959E7A8}"/>
              </a:ext>
            </a:extLst>
          </p:cNvPr>
          <p:cNvSpPr/>
          <p:nvPr/>
        </p:nvSpPr>
        <p:spPr>
          <a:xfrm>
            <a:off x="4700588" y="2452688"/>
            <a:ext cx="153987" cy="381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304800" y="7620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98B4055-D377-4E7E-8C08-2720D028FC10}"/>
              </a:ext>
            </a:extLst>
          </p:cNvPr>
          <p:cNvSpPr/>
          <p:nvPr/>
        </p:nvSpPr>
        <p:spPr>
          <a:xfrm>
            <a:off x="4700588" y="2490788"/>
            <a:ext cx="153987" cy="115887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FAF16CB-12F0-40CA-B98C-BDE0ECE4CF6C}"/>
              </a:ext>
            </a:extLst>
          </p:cNvPr>
          <p:cNvSpPr/>
          <p:nvPr/>
        </p:nvSpPr>
        <p:spPr>
          <a:xfrm>
            <a:off x="4700588" y="2414588"/>
            <a:ext cx="0" cy="153987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5327FA8-9BA2-4D4A-86AD-5F8B1A40989C}"/>
              </a:ext>
            </a:extLst>
          </p:cNvPr>
          <p:cNvSpPr/>
          <p:nvPr/>
        </p:nvSpPr>
        <p:spPr>
          <a:xfrm>
            <a:off x="4171950" y="2530475"/>
            <a:ext cx="504825" cy="4445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1600199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2F90C8A-89E7-4899-A46D-6D3239D2327B}"/>
              </a:ext>
            </a:extLst>
          </p:cNvPr>
          <p:cNvSpPr txBox="1"/>
          <p:nvPr/>
        </p:nvSpPr>
        <p:spPr>
          <a:xfrm>
            <a:off x="485775" y="612775"/>
            <a:ext cx="4268788" cy="1738313"/>
          </a:xfrm>
          <a:prstGeom prst="rect">
            <a:avLst/>
          </a:prstGeom>
        </p:spPr>
        <p:txBody>
          <a:bodyPr lIns="0" tIns="6108" rIns="0" bIns="0">
            <a:spAutoFit/>
          </a:bodyPr>
          <a:lstStyle>
            <a:lvl1pPr marL="63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0"/>
              </a:spcBef>
            </a:pPr>
            <a:r>
              <a:rPr lang="zh-CN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概述</a:t>
            </a:r>
            <a:endParaRPr lang="zh-CN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450"/>
              </a:lnSpc>
              <a:spcBef>
                <a:spcPts val="50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-基于组件的开发 (CBD) 在二十世纪九十年代代末出现, 作为一种基于重用的软件系统开发方法。</a:t>
            </a:r>
          </a:p>
          <a:p>
            <a:pPr eaLnBrk="1" hangingPunct="1">
              <a:lnSpc>
                <a:spcPts val="1188"/>
              </a:lnSpc>
              <a:spcBef>
                <a:spcPts val="50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它的动机是, OO 开发没有像最初建议的那样导致广泛的重用。</a:t>
            </a:r>
          </a:p>
          <a:p>
            <a:pPr eaLnBrk="1" hangingPunct="1">
              <a:lnSpc>
                <a:spcPts val="1450"/>
              </a:lnSpc>
              <a:spcBef>
                <a:spcPts val="913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-组件比对象类更抽象, 可以被认为是独立的服务提供程序。</a:t>
            </a:r>
          </a:p>
          <a:p>
            <a:pPr eaLnBrk="1" hangingPunct="1">
              <a:lnSpc>
                <a:spcPts val="1188"/>
              </a:lnSpc>
              <a:spcBef>
                <a:spcPts val="50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组件由它们的接口定义, 并且通常可以被认为具有两个相关的接口: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需要。</a:t>
            </a:r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24FDAE5-A1D2-4EEF-9353-C5948A056C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375" y="53975"/>
            <a:ext cx="3048000" cy="385763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100" dirty="0"/>
              <a:t>S</a:t>
            </a:r>
            <a:r>
              <a:rPr sz="2400" spc="30" dirty="0"/>
              <a:t>t</a:t>
            </a:r>
            <a:r>
              <a:rPr sz="2400" spc="40" dirty="0"/>
              <a:t>一个</a:t>
            </a:r>
            <a:r>
              <a:rPr sz="2400" spc="55" dirty="0"/>
              <a:t>telessness</a:t>
            </a:r>
            <a:endParaRPr sz="2400" dirty="0"/>
          </a:p>
        </p:txBody>
      </p:sp>
      <p:sp>
        <p:nvSpPr>
          <p:cNvPr id="71683" name="object 4">
            <a:extLst>
              <a:ext uri="{FF2B5EF4-FFF2-40B4-BE49-F238E27FC236}">
                <a16:creationId xmlns:a16="http://schemas.microsoft.com/office/drawing/2014/main" id="{08C0F116-D5C3-4571-8EB3-9FB3B6A96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81088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84" name="object 5">
            <a:extLst>
              <a:ext uri="{FF2B5EF4-FFF2-40B4-BE49-F238E27FC236}">
                <a16:creationId xmlns:a16="http://schemas.microsoft.com/office/drawing/2014/main" id="{345CD714-4676-4CA4-BF69-DA2FE9C54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92225"/>
            <a:ext cx="74612" cy="73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85" name="object 6">
            <a:extLst>
              <a:ext uri="{FF2B5EF4-FFF2-40B4-BE49-F238E27FC236}">
                <a16:creationId xmlns:a16="http://schemas.microsoft.com/office/drawing/2014/main" id="{92979F7E-C429-4B5E-A1F6-E9F9DBF15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01775"/>
            <a:ext cx="74612" cy="74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86" name="object 7">
            <a:extLst>
              <a:ext uri="{FF2B5EF4-FFF2-40B4-BE49-F238E27FC236}">
                <a16:creationId xmlns:a16="http://schemas.microsoft.com/office/drawing/2014/main" id="{691FF2C9-DE1F-41BE-A8A4-ECABCBD05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11325"/>
            <a:ext cx="74612" cy="746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87" name="object 8">
            <a:extLst>
              <a:ext uri="{FF2B5EF4-FFF2-40B4-BE49-F238E27FC236}">
                <a16:creationId xmlns:a16="http://schemas.microsoft.com/office/drawing/2014/main" id="{76733320-335F-4FB9-9C0A-DE4C5BED4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93913"/>
            <a:ext cx="74612" cy="74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88" name="object 9">
            <a:extLst>
              <a:ext uri="{FF2B5EF4-FFF2-40B4-BE49-F238E27FC236}">
                <a16:creationId xmlns:a16="http://schemas.microsoft.com/office/drawing/2014/main" id="{0D67C808-4BA7-4F23-8FC7-FA30B70AD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303463"/>
            <a:ext cx="74612" cy="746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9F5E840-897E-45F6-B71C-D032B9F6A9BB}"/>
              </a:ext>
            </a:extLst>
          </p:cNvPr>
          <p:cNvSpPr txBox="1"/>
          <p:nvPr/>
        </p:nvSpPr>
        <p:spPr>
          <a:xfrm>
            <a:off x="333375" y="963613"/>
            <a:ext cx="5638800" cy="1617662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每个请求都包含所有必要的信息</a:t>
            </a:r>
            <a:endParaRPr lang="en-US" altLang="zh-CN" sz="1400">
              <a:cs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服务器端未管理任何状态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事实上, 有两种状态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应区分应用程序状态和资源状态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应用程序状态生活在客户端资源状态在服务器上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BAC8662-3F52-44FA-A1E1-F84CBE707C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375" y="39688"/>
            <a:ext cx="3276600" cy="385762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100" dirty="0"/>
              <a:t>S</a:t>
            </a:r>
            <a:r>
              <a:rPr sz="2400" spc="30" dirty="0"/>
              <a:t>t</a:t>
            </a:r>
            <a:r>
              <a:rPr sz="2400" spc="40" dirty="0"/>
              <a:t>一个</a:t>
            </a:r>
            <a:r>
              <a:rPr sz="2400" spc="55" dirty="0"/>
              <a:t>telessness</a:t>
            </a:r>
            <a:endParaRPr sz="240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97FBDCD-961C-40A0-A995-DB6ADDC54CB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0975" y="895350"/>
            <a:ext cx="5537200" cy="1624013"/>
          </a:xfrm>
        </p:spPr>
        <p:txBody>
          <a:bodyPr lIns="0" tIns="341111" rIns="0" bIns="0">
            <a:spAutoFit/>
          </a:bodyPr>
          <a:lstStyle/>
          <a:p>
            <a:pPr marL="288925">
              <a:lnSpc>
                <a:spcPct val="103000"/>
              </a:lnSpc>
              <a:spcBef>
                <a:spcPts val="50"/>
              </a:spcBef>
            </a:pPr>
            <a:r>
              <a:rPr lang="zh-CN" altLang="zh-CN" sz="1400"/>
              <a:t>使用搜索引擎时, 当前查询和当前页属于应用程序状态</a:t>
            </a:r>
          </a:p>
          <a:p>
            <a:pPr marL="288925">
              <a:spcBef>
                <a:spcPts val="338"/>
              </a:spcBef>
            </a:pPr>
            <a:r>
              <a:rPr lang="zh-CN" altLang="zh-CN" sz="1400"/>
              <a:t>他们是每个客户的 diﬀerent</a:t>
            </a:r>
          </a:p>
          <a:p>
            <a:pPr marL="288925">
              <a:lnSpc>
                <a:spcPct val="125000"/>
              </a:lnSpc>
            </a:pPr>
            <a:r>
              <a:rPr lang="zh-CN" altLang="zh-CN" sz="1400"/>
              <a:t>每个客户机的资源状态都相同, 即搜索索引爬行器可以更新搜索索引</a:t>
            </a:r>
          </a:p>
        </p:txBody>
      </p:sp>
      <p:sp>
        <p:nvSpPr>
          <p:cNvPr id="72708" name="object 4">
            <a:extLst>
              <a:ext uri="{FF2B5EF4-FFF2-40B4-BE49-F238E27FC236}">
                <a16:creationId xmlns:a16="http://schemas.microsoft.com/office/drawing/2014/main" id="{EF6E6536-B8BE-420F-93BF-3F344655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39838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09" name="object 5">
            <a:extLst>
              <a:ext uri="{FF2B5EF4-FFF2-40B4-BE49-F238E27FC236}">
                <a16:creationId xmlns:a16="http://schemas.microsoft.com/office/drawing/2014/main" id="{D8A6CD3F-0A40-4CC0-A108-F5994A873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22425"/>
            <a:ext cx="74612" cy="74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10" name="object 6">
            <a:extLst>
              <a:ext uri="{FF2B5EF4-FFF2-40B4-BE49-F238E27FC236}">
                <a16:creationId xmlns:a16="http://schemas.microsoft.com/office/drawing/2014/main" id="{666CDCAB-07ED-4C1D-ADEE-77A65A2E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33563"/>
            <a:ext cx="74612" cy="730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11" name="object 7">
            <a:extLst>
              <a:ext uri="{FF2B5EF4-FFF2-40B4-BE49-F238E27FC236}">
                <a16:creationId xmlns:a16="http://schemas.microsoft.com/office/drawing/2014/main" id="{E33A65CA-E00A-4734-A163-35138261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43113"/>
            <a:ext cx="74612" cy="74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AEF5B18-69E3-4E52-B660-838CB7BBD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58738"/>
            <a:ext cx="4524375" cy="385762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75" dirty="0"/>
              <a:t>链接</a:t>
            </a:r>
            <a:r>
              <a:rPr sz="2400" spc="50" dirty="0"/>
              <a:t>和</a:t>
            </a:r>
            <a:r>
              <a:rPr sz="2400" spc="-25" dirty="0"/>
              <a:t> </a:t>
            </a:r>
            <a:r>
              <a:rPr sz="2400" spc="60" dirty="0"/>
              <a:t>连通</a:t>
            </a:r>
            <a:endParaRPr sz="240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332607D-59E6-4306-8AB4-8F31615926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4800" y="852488"/>
            <a:ext cx="5538788" cy="2027237"/>
          </a:xfrm>
        </p:spPr>
        <p:txBody>
          <a:bodyPr lIns="0" tIns="133974" rIns="0" bIns="0">
            <a:spAutoFit/>
          </a:bodyPr>
          <a:lstStyle/>
          <a:p>
            <a:pPr marL="288925">
              <a:lnSpc>
                <a:spcPct val="103000"/>
              </a:lnSpc>
              <a:spcBef>
                <a:spcPts val="50"/>
              </a:spcBef>
            </a:pPr>
            <a:r>
              <a:rPr lang="zh-CN" altLang="zh-CN" sz="1400"/>
              <a:t>资源的表示形式, 即 HTML 或 XML 可能具有指向其他资源的链接</a:t>
            </a:r>
          </a:p>
          <a:p>
            <a:pPr marL="288925">
              <a:lnSpc>
                <a:spcPct val="103000"/>
              </a:lnSpc>
              <a:spcBef>
                <a:spcPts val="300"/>
              </a:spcBef>
            </a:pPr>
            <a:r>
              <a:rPr lang="zh-CN" altLang="zh-CN" sz="1400"/>
              <a:t>居留权服务公理: 超媒体作为应用状态的引擎</a:t>
            </a:r>
          </a:p>
          <a:p>
            <a:pPr marL="288925">
              <a:lnSpc>
                <a:spcPct val="103000"/>
              </a:lnSpc>
              <a:spcBef>
                <a:spcPts val="300"/>
              </a:spcBef>
            </a:pPr>
            <a:r>
              <a:rPr lang="zh-CN" altLang="zh-CN" sz="1400"/>
              <a:t>当前应用程序状态不是以资源状态存储在服务器上的</a:t>
            </a:r>
          </a:p>
          <a:p>
            <a:pPr marL="288925">
              <a:lnSpc>
                <a:spcPct val="103000"/>
              </a:lnSpc>
              <a:spcBef>
                <a:spcPts val="300"/>
              </a:spcBef>
            </a:pPr>
            <a:r>
              <a:rPr lang="zh-CN" altLang="zh-CN" sz="1400"/>
              <a:t>客户端将其作为应用程序状态跟踪, 并由客户端通过 Web 的路径创建</a:t>
            </a:r>
          </a:p>
        </p:txBody>
      </p:sp>
      <p:sp>
        <p:nvSpPr>
          <p:cNvPr id="73732" name="object 4">
            <a:extLst>
              <a:ext uri="{FF2B5EF4-FFF2-40B4-BE49-F238E27FC236}">
                <a16:creationId xmlns:a16="http://schemas.microsoft.com/office/drawing/2014/main" id="{ABF046F1-5B47-4B45-B63F-D3321DB65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33463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3733" name="object 5">
            <a:extLst>
              <a:ext uri="{FF2B5EF4-FFF2-40B4-BE49-F238E27FC236}">
                <a16:creationId xmlns:a16="http://schemas.microsoft.com/office/drawing/2014/main" id="{48568EA4-BEA3-43BA-8BB7-ED910A908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16050"/>
            <a:ext cx="74612" cy="74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3734" name="object 6">
            <a:extLst>
              <a:ext uri="{FF2B5EF4-FFF2-40B4-BE49-F238E27FC236}">
                <a16:creationId xmlns:a16="http://schemas.microsoft.com/office/drawing/2014/main" id="{8FCAEB89-CD4C-4930-B836-80970B460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97050"/>
            <a:ext cx="74612" cy="74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3735" name="object 7">
            <a:extLst>
              <a:ext uri="{FF2B5EF4-FFF2-40B4-BE49-F238E27FC236}">
                <a16:creationId xmlns:a16="http://schemas.microsoft.com/office/drawing/2014/main" id="{6CFB51EE-76E0-4916-9E6E-317A2B816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179638"/>
            <a:ext cx="74612" cy="74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F5803CC-3CF3-4B28-87E9-45E502A83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925" y="39688"/>
            <a:ext cx="4997450" cy="385762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75" dirty="0"/>
              <a:t>链接</a:t>
            </a:r>
            <a:r>
              <a:rPr sz="2400" spc="50" dirty="0"/>
              <a:t>和</a:t>
            </a:r>
            <a:r>
              <a:rPr sz="2400" spc="-25" dirty="0"/>
              <a:t> </a:t>
            </a:r>
            <a:r>
              <a:rPr sz="2400" spc="60" dirty="0"/>
              <a:t>连通</a:t>
            </a:r>
            <a:endParaRPr sz="2400" dirty="0"/>
          </a:p>
        </p:txBody>
      </p:sp>
      <p:sp>
        <p:nvSpPr>
          <p:cNvPr id="74755" name="object 4">
            <a:extLst>
              <a:ext uri="{FF2B5EF4-FFF2-40B4-BE49-F238E27FC236}">
                <a16:creationId xmlns:a16="http://schemas.microsoft.com/office/drawing/2014/main" id="{BDC33E0D-0888-4490-8591-005944AFF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19213"/>
            <a:ext cx="74612" cy="73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56" name="object 5">
            <a:extLst>
              <a:ext uri="{FF2B5EF4-FFF2-40B4-BE49-F238E27FC236}">
                <a16:creationId xmlns:a16="http://schemas.microsoft.com/office/drawing/2014/main" id="{5EBFDAD5-7E4C-49E4-AC29-DC47944B8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28763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57" name="object 6">
            <a:extLst>
              <a:ext uri="{FF2B5EF4-FFF2-40B4-BE49-F238E27FC236}">
                <a16:creationId xmlns:a16="http://schemas.microsoft.com/office/drawing/2014/main" id="{C1A4AFAD-17A5-41C2-895E-E3B2944E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38313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58" name="object 7">
            <a:extLst>
              <a:ext uri="{FF2B5EF4-FFF2-40B4-BE49-F238E27FC236}">
                <a16:creationId xmlns:a16="http://schemas.microsoft.com/office/drawing/2014/main" id="{0FF6416E-1F34-41BA-8D66-2A6854B25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947863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C94A1E0-8F91-438C-A55D-567610D6C7A6}"/>
              </a:ext>
            </a:extLst>
          </p:cNvPr>
          <p:cNvSpPr txBox="1"/>
          <p:nvPr/>
        </p:nvSpPr>
        <p:spPr>
          <a:xfrm>
            <a:off x="561975" y="1181100"/>
            <a:ext cx="5165725" cy="1079500"/>
          </a:xfrm>
          <a:prstGeom prst="rect">
            <a:avLst/>
          </a:prstGeom>
        </p:spPr>
        <p:txBody>
          <a:bodyPr lIns="0" tIns="55244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例如</a:t>
            </a:r>
            <a:r>
              <a:rPr lang="zh-CN" altLang="zh-CN" sz="140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http://www.google.com/search？q=jellyfish</a:t>
            </a:r>
            <a:endParaRPr lang="zh-CN" altLang="zh-CN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ﬁrst 页是启动应用程序状态, 您有链接到其他应用程序状态明显的人类网站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A81071C-793F-4B11-8725-EC59B0566E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925" y="85725"/>
            <a:ext cx="5378450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75" dirty="0"/>
              <a:t>链接</a:t>
            </a:r>
            <a:r>
              <a:rPr sz="2400" spc="50" dirty="0"/>
              <a:t>和</a:t>
            </a:r>
            <a:r>
              <a:rPr sz="2400" spc="-25" dirty="0"/>
              <a:t> </a:t>
            </a:r>
            <a:r>
              <a:rPr sz="2400" spc="60" dirty="0"/>
              <a:t>连通</a:t>
            </a:r>
            <a:endParaRPr sz="2400" dirty="0"/>
          </a:p>
        </p:txBody>
      </p:sp>
      <p:sp>
        <p:nvSpPr>
          <p:cNvPr id="75779" name="object 4">
            <a:extLst>
              <a:ext uri="{FF2B5EF4-FFF2-40B4-BE49-F238E27FC236}">
                <a16:creationId xmlns:a16="http://schemas.microsoft.com/office/drawing/2014/main" id="{371F134B-1359-4039-AF3C-711DEEC1A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419350"/>
            <a:ext cx="74612" cy="73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80" name="object 5">
            <a:extLst>
              <a:ext uri="{FF2B5EF4-FFF2-40B4-BE49-F238E27FC236}">
                <a16:creationId xmlns:a16="http://schemas.microsoft.com/office/drawing/2014/main" id="{3B8AA013-5050-44CE-BB97-2451D46E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800350"/>
            <a:ext cx="74612" cy="74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F7AC5AA-768E-4C4E-B888-43E3111939EF}"/>
              </a:ext>
            </a:extLst>
          </p:cNvPr>
          <p:cNvSpPr txBox="1"/>
          <p:nvPr/>
        </p:nvSpPr>
        <p:spPr>
          <a:xfrm>
            <a:off x="485775" y="739775"/>
            <a:ext cx="5257800" cy="2208213"/>
          </a:xfrm>
          <a:prstGeom prst="rect">
            <a:avLst/>
          </a:prstGeom>
        </p:spPr>
        <p:txBody>
          <a:bodyPr lIns="0" tIns="11430" rIns="0" bIns="0">
            <a:spAutoFit/>
          </a:bodyPr>
          <a:lstStyle>
            <a:lvl1pPr marL="254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zh-CN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&lt;Buckets&gt;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&lt;Bucket&gt;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&lt;Name&gt; crummy.com &lt;/Name&gt;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&lt;URL&gt; https://s3.amazonaws.com/crummy.com &lt;/URL&gt;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&lt;CreationDate&gt;... &lt;/CreationDate&gt;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&lt;/Bucket&gt;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ts val="38"/>
              </a:spcBef>
            </a:pPr>
            <a:r>
              <a:rPr lang="zh-CN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&lt;/Buckets&gt;</a:t>
            </a:r>
          </a:p>
          <a:p>
            <a:pPr eaLnBrk="1" hangingPunct="1">
              <a:spcBef>
                <a:spcPts val="13"/>
              </a:spcBef>
            </a:pPr>
            <a:endParaRPr lang="zh-CN" altLang="zh-CN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3000"/>
              </a:lnSpc>
              <a:buFont typeface="Arial" panose="020B0604020202020204" pitchFamily="34" charset="0"/>
              <a:buChar char="•"/>
            </a:pPr>
            <a:r>
              <a:rPr lang="zh-CN" altLang="zh-CN" sz="1200">
                <a:cs typeface="Calibri" panose="020F0502020204030204" pitchFamily="34" charset="0"/>
              </a:rPr>
              <a:t>跟随 URL 元素中的链接将客户端带到一个新的应用程序状态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200">
                <a:cs typeface="Calibri" panose="020F0502020204030204" pitchFamily="34" charset="0"/>
              </a:rPr>
              <a:t>使用链接, 链接, 然后使用更多的链接,..。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402D0EF-FE52-43E3-B88F-2B6C17066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0800"/>
            <a:ext cx="3402013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75" dirty="0"/>
              <a:t>设计</a:t>
            </a:r>
            <a:r>
              <a:rPr sz="2400" dirty="0"/>
              <a:t> </a:t>
            </a:r>
            <a:r>
              <a:rPr sz="2400" spc="150" dirty="0"/>
              <a:t>居留权</a:t>
            </a:r>
            <a:endParaRPr sz="2400" dirty="0"/>
          </a:p>
        </p:txBody>
      </p:sp>
      <p:sp>
        <p:nvSpPr>
          <p:cNvPr id="76803" name="object 4">
            <a:extLst>
              <a:ext uri="{FF2B5EF4-FFF2-40B4-BE49-F238E27FC236}">
                <a16:creationId xmlns:a16="http://schemas.microsoft.com/office/drawing/2014/main" id="{F233F56F-6805-4DC5-95C7-BF5DF903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25550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6804" name="object 5">
            <a:extLst>
              <a:ext uri="{FF2B5EF4-FFF2-40B4-BE49-F238E27FC236}">
                <a16:creationId xmlns:a16="http://schemas.microsoft.com/office/drawing/2014/main" id="{195ED5F8-DD45-4099-B690-5559DF2E7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35100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6805" name="object 6">
            <a:extLst>
              <a:ext uri="{FF2B5EF4-FFF2-40B4-BE49-F238E27FC236}">
                <a16:creationId xmlns:a16="http://schemas.microsoft.com/office/drawing/2014/main" id="{59F4A3A0-9ECE-4A31-A98F-EE619C35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46238"/>
            <a:ext cx="74612" cy="73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6806" name="object 7">
            <a:extLst>
              <a:ext uri="{FF2B5EF4-FFF2-40B4-BE49-F238E27FC236}">
                <a16:creationId xmlns:a16="http://schemas.microsoft.com/office/drawing/2014/main" id="{75B4886B-FCE0-4F02-B7DC-BB0525EE8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55788"/>
            <a:ext cx="74612" cy="74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6807" name="object 8">
            <a:extLst>
              <a:ext uri="{FF2B5EF4-FFF2-40B4-BE49-F238E27FC236}">
                <a16:creationId xmlns:a16="http://schemas.microsoft.com/office/drawing/2014/main" id="{E950D0D5-50F5-45FB-978A-547D5B89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65338"/>
            <a:ext cx="74612" cy="74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4567EFF-DB95-42E1-A40B-D16AB7B76EDD}"/>
              </a:ext>
            </a:extLst>
          </p:cNvPr>
          <p:cNvSpPr txBox="1"/>
          <p:nvPr/>
        </p:nvSpPr>
        <p:spPr>
          <a:xfrm>
            <a:off x="485775" y="1108075"/>
            <a:ext cx="5257800" cy="1047750"/>
          </a:xfrm>
          <a:prstGeom prst="rect">
            <a:avLst/>
          </a:prstGeom>
        </p:spPr>
        <p:txBody>
          <a:bodyPr lIns="0" tIns="55244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计算数据集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将数据集拆分为资源, 然后为每个资源</a:t>
            </a:r>
          </a:p>
          <a:p>
            <a:pPr eaLnBrk="1" hangingPunct="1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用 url 命名资源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公开统一接口的子集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D5EE099-2822-4C77-BE6C-DF1424E340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363" y="50800"/>
            <a:ext cx="3770312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75" dirty="0"/>
              <a:t>设计</a:t>
            </a:r>
            <a:r>
              <a:rPr sz="2400" dirty="0"/>
              <a:t> </a:t>
            </a:r>
            <a:r>
              <a:rPr sz="2400" spc="150" dirty="0"/>
              <a:t>居留权</a:t>
            </a:r>
            <a:endParaRPr sz="2400"/>
          </a:p>
        </p:txBody>
      </p:sp>
      <p:sp>
        <p:nvSpPr>
          <p:cNvPr id="77827" name="object 4">
            <a:extLst>
              <a:ext uri="{FF2B5EF4-FFF2-40B4-BE49-F238E27FC236}">
                <a16:creationId xmlns:a16="http://schemas.microsoft.com/office/drawing/2014/main" id="{9ADF99AE-493A-4284-B28D-18E4C8057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25550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7828" name="object 5">
            <a:extLst>
              <a:ext uri="{FF2B5EF4-FFF2-40B4-BE49-F238E27FC236}">
                <a16:creationId xmlns:a16="http://schemas.microsoft.com/office/drawing/2014/main" id="{F0BE2005-1131-428E-B2DC-3A885DBCA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35100"/>
            <a:ext cx="74612" cy="74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7829" name="object 6">
            <a:extLst>
              <a:ext uri="{FF2B5EF4-FFF2-40B4-BE49-F238E27FC236}">
                <a16:creationId xmlns:a16="http://schemas.microsoft.com/office/drawing/2014/main" id="{AD3C68FF-8C22-4503-99EE-E714D9BF5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46238"/>
            <a:ext cx="74612" cy="73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7830" name="object 7">
            <a:extLst>
              <a:ext uri="{FF2B5EF4-FFF2-40B4-BE49-F238E27FC236}">
                <a16:creationId xmlns:a16="http://schemas.microsoft.com/office/drawing/2014/main" id="{10C8D23B-CB9A-44A6-8D50-AD901C91B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55788"/>
            <a:ext cx="74612" cy="74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7831" name="object 8">
            <a:extLst>
              <a:ext uri="{FF2B5EF4-FFF2-40B4-BE49-F238E27FC236}">
                <a16:creationId xmlns:a16="http://schemas.microsoft.com/office/drawing/2014/main" id="{DEAF7B15-93DB-45E4-B33C-CD50CCEC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65338"/>
            <a:ext cx="74612" cy="74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7940784-EEF8-4078-BBEC-3E5857C8A8B8}"/>
              </a:ext>
            </a:extLst>
          </p:cNvPr>
          <p:cNvSpPr txBox="1"/>
          <p:nvPr/>
        </p:nvSpPr>
        <p:spPr>
          <a:xfrm>
            <a:off x="409575" y="1108075"/>
            <a:ext cx="5105400" cy="1343025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从客户端接受的设计表示形式</a:t>
            </a:r>
            <a:endParaRPr lang="en-US" altLang="zh-CN" sz="1400">
              <a:cs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服务于客户端的设计表示形式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使用链接将此资源集成到其他资源中</a:t>
            </a:r>
            <a:endParaRPr lang="en-US" altLang="zh-CN" sz="1400">
              <a:cs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考虑可能的应用程序状态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考虑可能的错误状态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5E724E8-B191-4606-B2E9-AC0A7051A1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75" y="55563"/>
            <a:ext cx="3619500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65" dirty="0"/>
              <a:t>例子</a:t>
            </a:r>
            <a:endParaRPr sz="2400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BA479F-EAAB-4008-B0BB-BA32F9A19E3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6388" y="866775"/>
            <a:ext cx="5538787" cy="2066925"/>
          </a:xfrm>
        </p:spPr>
        <p:txBody>
          <a:bodyPr lIns="0" tIns="81533" rIns="0" bIns="0">
            <a:spAutoFit/>
          </a:bodyPr>
          <a:lstStyle/>
          <a:p>
            <a:pPr marL="288925">
              <a:lnSpc>
                <a:spcPct val="125000"/>
              </a:lnSpc>
              <a:spcBef>
                <a:spcPts val="100"/>
              </a:spcBef>
            </a:pPr>
            <a:r>
              <a:rPr lang="zh-CN" altLang="zh-CN" sz="1400"/>
              <a:t>应用类似的谷歌地图: 城市, 街道, 行星地图,.。。 数据集: 地图, 点, 城市, 行星,..。</a:t>
            </a:r>
          </a:p>
          <a:p>
            <a:pPr marL="288925">
              <a:lnSpc>
                <a:spcPct val="103000"/>
              </a:lnSpc>
              <a:spcBef>
                <a:spcPts val="300"/>
              </a:spcBef>
            </a:pPr>
            <a:r>
              <a:rPr lang="zh-CN" altLang="zh-CN" sz="1400"/>
              <a:t>资源: 资源列表、单个资源、应用于数据集的算法结果</a:t>
            </a:r>
          </a:p>
          <a:p>
            <a:pPr marL="288925">
              <a:lnSpc>
                <a:spcPct val="103000"/>
              </a:lnSpc>
              <a:spcBef>
                <a:spcPts val="300"/>
              </a:spcBef>
            </a:pPr>
            <a:r>
              <a:rPr lang="zh-CN" altLang="zh-CN" sz="1400"/>
              <a:t>例子资源: 行星的名单, 火星, 地球, 旧金山, Inﬀeldgasse,..。</a:t>
            </a:r>
          </a:p>
          <a:p>
            <a:pPr marL="288925">
              <a:lnSpc>
                <a:spcPct val="103000"/>
              </a:lnSpc>
              <a:spcBef>
                <a:spcPts val="300"/>
              </a:spcBef>
            </a:pPr>
            <a:r>
              <a:rPr lang="zh-CN" altLang="zh-CN" sz="1400"/>
              <a:t>算法资源: 与某些标准相匹配的地方列表-所有城市超过100万的人</a:t>
            </a:r>
          </a:p>
        </p:txBody>
      </p:sp>
      <p:sp>
        <p:nvSpPr>
          <p:cNvPr id="78852" name="object 4">
            <a:extLst>
              <a:ext uri="{FF2B5EF4-FFF2-40B4-BE49-F238E27FC236}">
                <a16:creationId xmlns:a16="http://schemas.microsoft.com/office/drawing/2014/main" id="{433ABC2C-7516-4242-89F6-D27FA11D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19175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853" name="object 5">
            <a:extLst>
              <a:ext uri="{FF2B5EF4-FFF2-40B4-BE49-F238E27FC236}">
                <a16:creationId xmlns:a16="http://schemas.microsoft.com/office/drawing/2014/main" id="{CC284DC7-F981-4CED-999A-3A49D7BBD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28725"/>
            <a:ext cx="74612" cy="74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854" name="object 6">
            <a:extLst>
              <a:ext uri="{FF2B5EF4-FFF2-40B4-BE49-F238E27FC236}">
                <a16:creationId xmlns:a16="http://schemas.microsoft.com/office/drawing/2014/main" id="{3A7D2B21-730B-4F23-9E7D-48C399BDE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38275"/>
            <a:ext cx="74612" cy="74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855" name="object 7">
            <a:extLst>
              <a:ext uri="{FF2B5EF4-FFF2-40B4-BE49-F238E27FC236}">
                <a16:creationId xmlns:a16="http://schemas.microsoft.com/office/drawing/2014/main" id="{2A2CCA45-9575-42EC-9BE3-B74DE720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20863"/>
            <a:ext cx="74612" cy="74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856" name="object 8">
            <a:extLst>
              <a:ext uri="{FF2B5EF4-FFF2-40B4-BE49-F238E27FC236}">
                <a16:creationId xmlns:a16="http://schemas.microsoft.com/office/drawing/2014/main" id="{9B7A1A2C-92B7-4383-AFEA-84CFCC361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03450"/>
            <a:ext cx="74612" cy="74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1693954-D985-44AB-B7BB-BBFDCA239F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238" y="50800"/>
            <a:ext cx="3479800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65" dirty="0"/>
              <a:t>例子</a:t>
            </a:r>
            <a:endParaRPr sz="2400" dirty="0"/>
          </a:p>
        </p:txBody>
      </p:sp>
      <p:sp>
        <p:nvSpPr>
          <p:cNvPr id="79875" name="object 4">
            <a:extLst>
              <a:ext uri="{FF2B5EF4-FFF2-40B4-BE49-F238E27FC236}">
                <a16:creationId xmlns:a16="http://schemas.microsoft.com/office/drawing/2014/main" id="{2165565B-1A19-4EEC-B965-9324727C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25550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76" name="object 5">
            <a:extLst>
              <a:ext uri="{FF2B5EF4-FFF2-40B4-BE49-F238E27FC236}">
                <a16:creationId xmlns:a16="http://schemas.microsoft.com/office/drawing/2014/main" id="{B93750F9-A395-4C57-9610-4BBAEE69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35100"/>
            <a:ext cx="74612" cy="74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77" name="object 6">
            <a:extLst>
              <a:ext uri="{FF2B5EF4-FFF2-40B4-BE49-F238E27FC236}">
                <a16:creationId xmlns:a16="http://schemas.microsoft.com/office/drawing/2014/main" id="{58D12BA8-6DDF-4886-BDF1-F608BCFEE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46238"/>
            <a:ext cx="74612" cy="73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78" name="object 7">
            <a:extLst>
              <a:ext uri="{FF2B5EF4-FFF2-40B4-BE49-F238E27FC236}">
                <a16:creationId xmlns:a16="http://schemas.microsoft.com/office/drawing/2014/main" id="{9D8D9A3E-DEDD-47BC-925F-96C9DDDE0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55788"/>
            <a:ext cx="74612" cy="746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79" name="object 8">
            <a:extLst>
              <a:ext uri="{FF2B5EF4-FFF2-40B4-BE49-F238E27FC236}">
                <a16:creationId xmlns:a16="http://schemas.microsoft.com/office/drawing/2014/main" id="{0AA6F873-639D-4B28-A66D-DB5B6D92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65338"/>
            <a:ext cx="74612" cy="74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F0CA3B0-E97F-45A1-B129-DA757D604EC7}"/>
              </a:ext>
            </a:extLst>
          </p:cNvPr>
          <p:cNvSpPr txBox="1"/>
          <p:nvPr/>
        </p:nvSpPr>
        <p:spPr>
          <a:xfrm>
            <a:off x="333375" y="1108075"/>
            <a:ext cx="5638800" cy="1343025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命名资源: 创建有意义的 url</a:t>
            </a:r>
            <a:endParaRPr lang="en-US" altLang="zh-CN" sz="1400">
              <a:cs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  <a:hlinkClick r:id="rId6"/>
              </a:rPr>
              <a:t>http://maps.example.com/Earth</a:t>
            </a:r>
            <a:endParaRPr lang="zh-CN" altLang="zh-CN" sz="1400">
              <a:cs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  <a:hlinkClick r:id="rId7"/>
              </a:rPr>
              <a:t>http://maps.example.com/Earth/France/Paris</a:t>
            </a:r>
            <a:r>
              <a:rPr lang="zh-CN" altLang="zh-CN" sz="1400">
                <a:cs typeface="Calibri" panose="020F0502020204030204" pitchFamily="34" charset="0"/>
              </a:rPr>
              <a:t> </a:t>
            </a:r>
            <a:endParaRPr lang="en-US" altLang="zh-CN" sz="1400">
              <a:cs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  <a:hlinkClick r:id="rId8"/>
              </a:rPr>
              <a:t>http://maps.example.com/Earth/Austria/Cities</a:t>
            </a:r>
            <a:endParaRPr lang="zh-CN" altLang="zh-CN" sz="1400">
              <a:cs typeface="Calibri" panose="020F0502020204030204" pitchFamily="34" charset="0"/>
            </a:endParaRP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  <a:hlinkClick r:id="rId9"/>
              </a:rPr>
              <a:t>http://maps.example.com/Earth/Germany/Cities？pop=1000000</a:t>
            </a:r>
            <a:endParaRPr lang="zh-CN" altLang="zh-CN" sz="14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691528A-4215-4E39-80AC-B5DE913A8A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163" y="63500"/>
            <a:ext cx="3582987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65" dirty="0"/>
              <a:t>例子</a:t>
            </a:r>
            <a:endParaRPr sz="2400"/>
          </a:p>
        </p:txBody>
      </p:sp>
      <p:sp>
        <p:nvSpPr>
          <p:cNvPr id="80899" name="object 4">
            <a:extLst>
              <a:ext uri="{FF2B5EF4-FFF2-40B4-BE49-F238E27FC236}">
                <a16:creationId xmlns:a16="http://schemas.microsoft.com/office/drawing/2014/main" id="{F0D5CC16-0C4C-4547-8182-F0354B638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87438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0" name="object 5">
            <a:extLst>
              <a:ext uri="{FF2B5EF4-FFF2-40B4-BE49-F238E27FC236}">
                <a16:creationId xmlns:a16="http://schemas.microsoft.com/office/drawing/2014/main" id="{35BC201F-31E8-4001-AB72-4C51B6D68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96988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1" name="object 6">
            <a:extLst>
              <a:ext uri="{FF2B5EF4-FFF2-40B4-BE49-F238E27FC236}">
                <a16:creationId xmlns:a16="http://schemas.microsoft.com/office/drawing/2014/main" id="{C9A73731-9F02-4361-9345-C821641E8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08125"/>
            <a:ext cx="74612" cy="74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2" name="object 7">
            <a:extLst>
              <a:ext uri="{FF2B5EF4-FFF2-40B4-BE49-F238E27FC236}">
                <a16:creationId xmlns:a16="http://schemas.microsoft.com/office/drawing/2014/main" id="{57FB9475-4530-482A-9F17-2DEA2579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17675"/>
            <a:ext cx="74612" cy="746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3" name="object 8">
            <a:extLst>
              <a:ext uri="{FF2B5EF4-FFF2-40B4-BE49-F238E27FC236}">
                <a16:creationId xmlns:a16="http://schemas.microsoft.com/office/drawing/2014/main" id="{2ACEC792-B8BA-488E-B790-46E6DB764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100263"/>
            <a:ext cx="74612" cy="74612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45BCB2B-23C2-4951-AE6B-3BF771EFC10C}"/>
              </a:ext>
            </a:extLst>
          </p:cNvPr>
          <p:cNvSpPr txBox="1"/>
          <p:nvPr/>
        </p:nvSpPr>
        <p:spPr>
          <a:xfrm>
            <a:off x="257175" y="969963"/>
            <a:ext cx="5562600" cy="1762125"/>
          </a:xfrm>
          <a:prstGeom prst="rect">
            <a:avLst/>
          </a:prstGeom>
        </p:spPr>
        <p:txBody>
          <a:bodyPr lIns="0" tIns="55244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设计表示法</a:t>
            </a:r>
          </a:p>
          <a:p>
            <a:pPr eaLnBrk="1" hangingPunct="1">
              <a:spcBef>
                <a:spcPts val="325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关于资源状态的陈述式讨论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指向其他 (应用程序和资源) 状态的表示法链接</a:t>
            </a:r>
            <a:endParaRPr lang="en-US" altLang="zh-CN" sz="1400">
              <a:cs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  <a:hlinkClick r:id="rId7"/>
              </a:rPr>
              <a:t>http://maps.example.com/Earth/Austria</a:t>
            </a:r>
            <a:r>
              <a:rPr lang="zh-CN" altLang="zh-CN" sz="1400" i="1">
                <a:latin typeface="Meiryo" panose="020B0604030504040204" pitchFamily="34" charset="-128"/>
                <a:ea typeface="Meiryo" panose="020B0604030504040204" pitchFamily="34" charset="-128"/>
              </a:rPr>
              <a:t>→</a:t>
            </a:r>
            <a:endParaRPr lang="zh-CN" altLang="zh-CN" sz="14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eaLnBrk="1" hangingPunct="1">
              <a:spcBef>
                <a:spcPts val="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  <a:hlinkClick r:id="rId8"/>
              </a:rPr>
              <a:t>http://maps.example.com/Earth/Austria/Cities</a:t>
            </a:r>
            <a:endParaRPr lang="zh-CN" altLang="zh-CN" sz="1400">
              <a:cs typeface="Calibri" panose="020F0502020204030204" pitchFamily="34" charset="0"/>
            </a:endParaRP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  <a:hlinkClick r:id="rId8"/>
              </a:rPr>
              <a:t>http://maps.example.com/Earth/Austria/Cities</a:t>
            </a:r>
            <a:r>
              <a:rPr lang="zh-CN" altLang="zh-CN" sz="1400" i="1">
                <a:latin typeface="Meiryo" panose="020B0604030504040204" pitchFamily="34" charset="-128"/>
                <a:ea typeface="Meiryo" panose="020B0604030504040204" pitchFamily="34" charset="-128"/>
              </a:rPr>
              <a:t>→</a:t>
            </a:r>
            <a:r>
              <a:rPr lang="zh-CN" altLang="zh-CN" sz="1400">
                <a:cs typeface="Calibri" panose="020F0502020204030204" pitchFamily="34" charset="0"/>
                <a:hlinkClick r:id="rId9"/>
              </a:rPr>
              <a:t>http://maps.example.com/Earth/Austria/Vienna</a:t>
            </a:r>
            <a:endParaRPr lang="zh-CN" altLang="zh-CN" sz="14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EBDE77-561C-42C7-AC80-43225DB811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104775"/>
            <a:ext cx="4668838" cy="312738"/>
          </a:xfrm>
        </p:spPr>
        <p:txBody>
          <a:bodyPr lIns="0" tIns="6108" rIns="0" bIns="0" rtlCol="0">
            <a:spAutoFit/>
          </a:bodyPr>
          <a:lstStyle/>
          <a:p>
            <a:pPr marL="6430">
              <a:spcBef>
                <a:spcPts val="48"/>
              </a:spcBef>
              <a:defRPr/>
            </a:pPr>
            <a:r>
              <a:rPr sz="2000" spc="-3" dirty="0"/>
              <a:t>组件类别和</a:t>
            </a:r>
            <a:r>
              <a:rPr sz="2000" spc="-8" dirty="0"/>
              <a:t> </a:t>
            </a:r>
            <a:r>
              <a:rPr sz="2000" spc="-3" dirty="0"/>
              <a:t>抽象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7E798B0-E59C-4DFF-A52F-F6DDDB185093}"/>
              </a:ext>
            </a:extLst>
          </p:cNvPr>
          <p:cNvSpPr txBox="1"/>
          <p:nvPr/>
        </p:nvSpPr>
        <p:spPr>
          <a:xfrm>
            <a:off x="485775" y="739775"/>
            <a:ext cx="5181600" cy="2155825"/>
          </a:xfrm>
          <a:prstGeom prst="rect">
            <a:avLst/>
          </a:prstGeom>
        </p:spPr>
        <p:txBody>
          <a:bodyPr lIns="0" tIns="6751" rIns="0" bIns="0">
            <a:spAutoFit/>
          </a:bodyPr>
          <a:lstStyle>
            <a:lvl1pPr marL="53975" indent="-381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50"/>
              </a:spcBef>
            </a:pPr>
            <a:r>
              <a:rPr lang="zh-C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-软件组件为软件工件提供了一种工具</a:t>
            </a:r>
            <a:r>
              <a:rPr lang="zh-CN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重用</a:t>
            </a:r>
            <a:r>
              <a:rPr lang="zh-C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从而可用于软件生命周期的所有级别: 分析、设计、实现和部署。</a:t>
            </a:r>
          </a:p>
          <a:p>
            <a:pPr eaLnBrk="1" hangingPunct="1">
              <a:spcBef>
                <a:spcPts val="775"/>
              </a:spcBef>
            </a:pPr>
            <a:r>
              <a:rPr lang="zh-CN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-因此, 有各种各样的软件组件:</a:t>
            </a:r>
          </a:p>
          <a:p>
            <a:pPr eaLnBrk="1" hangingPunct="1">
              <a:spcBef>
                <a:spcPts val="563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概念性组件: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组件的分析和设计水平。</a:t>
            </a:r>
          </a:p>
          <a:p>
            <a:pPr eaLnBrk="1" hangingPunct="1">
              <a:spcBef>
                <a:spcPts val="25"/>
              </a:spcBef>
            </a:pPr>
            <a:endParaRPr lang="zh-CN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200"/>
              </a:lnSpc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实现组件: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开发工作产品组件</a:t>
            </a:r>
          </a:p>
          <a:p>
            <a:pPr eaLnBrk="1" hangingPunct="1">
              <a:lnSpc>
                <a:spcPts val="1200"/>
              </a:lnSpc>
            </a:pP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如源代码文件、数据文件等。</a:t>
            </a:r>
          </a:p>
          <a:p>
            <a:pPr eaLnBrk="1" hangingPunct="1">
              <a:spcBef>
                <a:spcPts val="25"/>
              </a:spcBef>
            </a:pPr>
            <a:endParaRPr lang="zh-CN" altLang="zh-C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200"/>
              </a:lnSpc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部署组件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: 涉及可执行系统, 如</a:t>
            </a:r>
          </a:p>
          <a:p>
            <a:pPr eaLnBrk="1" hangingPunct="1">
              <a:lnSpc>
                <a:spcPts val="1200"/>
              </a:lnSpc>
            </a:pP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动态库和可执行文件。</a:t>
            </a:r>
          </a:p>
        </p:txBody>
      </p:sp>
    </p:spTree>
  </p:cSld>
  <p:clrMapOvr>
    <a:masterClrMapping/>
  </p:clrMapOvr>
</p:sld>
</file>

<file path=ppt/slides/slide50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2DB0E89-4B1E-4C98-AC35-56C558763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175" y="53975"/>
            <a:ext cx="5334000" cy="385763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65" dirty="0"/>
              <a:t>读写</a:t>
            </a:r>
            <a:r>
              <a:rPr sz="2400" spc="150" dirty="0"/>
              <a:t>居留权</a:t>
            </a:r>
            <a:r>
              <a:rPr sz="2400" spc="-45" dirty="0"/>
              <a:t> </a:t>
            </a:r>
            <a:r>
              <a:rPr sz="2400" spc="60" dirty="0"/>
              <a:t>系统</a:t>
            </a:r>
            <a:endParaRPr sz="2400" dirty="0"/>
          </a:p>
        </p:txBody>
      </p:sp>
      <p:sp>
        <p:nvSpPr>
          <p:cNvPr id="81923" name="object 4">
            <a:extLst>
              <a:ext uri="{FF2B5EF4-FFF2-40B4-BE49-F238E27FC236}">
                <a16:creationId xmlns:a16="http://schemas.microsoft.com/office/drawing/2014/main" id="{2496C448-D49D-40B8-AD9C-31B9B684F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33488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24" name="object 5">
            <a:extLst>
              <a:ext uri="{FF2B5EF4-FFF2-40B4-BE49-F238E27FC236}">
                <a16:creationId xmlns:a16="http://schemas.microsoft.com/office/drawing/2014/main" id="{B335B187-42E0-4572-A22A-383EC9DC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43038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25" name="object 6">
            <a:extLst>
              <a:ext uri="{FF2B5EF4-FFF2-40B4-BE49-F238E27FC236}">
                <a16:creationId xmlns:a16="http://schemas.microsoft.com/office/drawing/2014/main" id="{D81BEC05-7290-4DEC-B4AE-B933F354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54175"/>
            <a:ext cx="74612" cy="74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26" name="object 7">
            <a:extLst>
              <a:ext uri="{FF2B5EF4-FFF2-40B4-BE49-F238E27FC236}">
                <a16:creationId xmlns:a16="http://schemas.microsoft.com/office/drawing/2014/main" id="{E10B7290-AC62-4D74-9080-790DF1172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43088"/>
            <a:ext cx="74612" cy="74612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27" name="object 8">
            <a:extLst>
              <a:ext uri="{FF2B5EF4-FFF2-40B4-BE49-F238E27FC236}">
                <a16:creationId xmlns:a16="http://schemas.microsoft.com/office/drawing/2014/main" id="{8E0315BD-3DB1-47C2-84E0-4DA308083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54225"/>
            <a:ext cx="74612" cy="730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053C543-9301-43B2-B9F8-0E5253ED0E57}"/>
              </a:ext>
            </a:extLst>
          </p:cNvPr>
          <p:cNvSpPr txBox="1"/>
          <p:nvPr/>
        </p:nvSpPr>
        <p:spPr>
          <a:xfrm>
            <a:off x="638175" y="836613"/>
            <a:ext cx="5105400" cy="1955800"/>
          </a:xfrm>
          <a:prstGeom prst="rect">
            <a:avLst/>
          </a:prstGeom>
        </p:spPr>
        <p:txBody>
          <a:bodyPr lIns="0" tIns="55244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556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用户帐户应为资源</a:t>
            </a:r>
          </a:p>
          <a:p>
            <a:pPr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要访问这些资源, 您需要使用 HTTP 身份验证</a:t>
            </a:r>
            <a:endParaRPr lang="en-US" altLang="zh-CN" sz="1400">
              <a:cs typeface="Calibri" panose="020F0502020204030204" pitchFamily="34" charset="0"/>
            </a:endParaRPr>
          </a:p>
          <a:p>
            <a:pPr lvl="1" eaLnBrk="1" hangingPunct="1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200">
                <a:cs typeface="Calibri" panose="020F0502020204030204" pitchFamily="34" charset="0"/>
              </a:rPr>
              <a:t>https://maps.example.com/user/rkern</a:t>
            </a:r>
            <a:endParaRPr lang="zh-CN" altLang="zh-CN" sz="1400">
              <a:cs typeface="Calibri" panose="020F0502020204030204" pitchFamily="34" charset="0"/>
            </a:endParaRPr>
          </a:p>
          <a:p>
            <a:pPr eaLnBrk="1" hangingPunct="1"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与以前的资源连接: 例如地图上的自定义位置</a:t>
            </a:r>
          </a:p>
          <a:p>
            <a:pPr lvl="1" eaLnBrk="1" hangingPunct="1">
              <a:spcBef>
                <a:spcPts val="425"/>
              </a:spcBef>
              <a:buFont typeface="Arial" panose="020B0604020202020204" pitchFamily="34" charset="0"/>
              <a:buChar char="•"/>
            </a:pPr>
            <a:r>
              <a:rPr lang="zh-CN" altLang="zh-CN" sz="1200">
                <a:cs typeface="Calibri" panose="020F0502020204030204" pitchFamily="34" charset="0"/>
              </a:rPr>
              <a:t>https://地图. 示例. com/用户/rkern/地球/格拉茨/Inﬀeldgasse/oﬃce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65A95B4-F1EA-4D27-B06C-0F435AA32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788" y="73025"/>
            <a:ext cx="5640387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60" dirty="0"/>
              <a:t>方法语义</a:t>
            </a:r>
            <a:r>
              <a:rPr sz="2400" spc="35" dirty="0"/>
              <a:t>在</a:t>
            </a:r>
            <a:r>
              <a:rPr sz="2400" spc="150" dirty="0"/>
              <a:t>居留权</a:t>
            </a:r>
            <a:r>
              <a:rPr sz="2400" spc="-20" dirty="0"/>
              <a:t> </a:t>
            </a:r>
            <a:r>
              <a:rPr sz="2400" spc="60" dirty="0"/>
              <a:t>系统</a:t>
            </a:r>
            <a:endParaRPr sz="2400" dirty="0"/>
          </a:p>
        </p:txBody>
      </p:sp>
      <p:sp>
        <p:nvSpPr>
          <p:cNvPr id="82947" name="object 4">
            <a:extLst>
              <a:ext uri="{FF2B5EF4-FFF2-40B4-BE49-F238E27FC236}">
                <a16:creationId xmlns:a16="http://schemas.microsoft.com/office/drawing/2014/main" id="{C7722925-F7C6-4170-BDBD-84E5FBEDE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946150"/>
            <a:ext cx="74612" cy="74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48" name="object 5">
            <a:extLst>
              <a:ext uri="{FF2B5EF4-FFF2-40B4-BE49-F238E27FC236}">
                <a16:creationId xmlns:a16="http://schemas.microsoft.com/office/drawing/2014/main" id="{34FC4C8E-2E66-493D-9EC7-D9F0FA81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35063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49" name="object 6">
            <a:extLst>
              <a:ext uri="{FF2B5EF4-FFF2-40B4-BE49-F238E27FC236}">
                <a16:creationId xmlns:a16="http://schemas.microsoft.com/office/drawing/2014/main" id="{C14A688B-97C4-40B7-A037-5182C10F4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1327150"/>
            <a:ext cx="60325" cy="603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0" name="object 7">
            <a:extLst>
              <a:ext uri="{FF2B5EF4-FFF2-40B4-BE49-F238E27FC236}">
                <a16:creationId xmlns:a16="http://schemas.microsoft.com/office/drawing/2014/main" id="{A17BBC4A-1442-4C3C-9D03-9968EB43B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28763"/>
            <a:ext cx="74612" cy="73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1" name="object 8">
            <a:extLst>
              <a:ext uri="{FF2B5EF4-FFF2-40B4-BE49-F238E27FC236}">
                <a16:creationId xmlns:a16="http://schemas.microsoft.com/office/drawing/2014/main" id="{2E456360-57F4-4094-B262-011346D3A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1719263"/>
            <a:ext cx="60325" cy="603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2" name="object 9">
            <a:extLst>
              <a:ext uri="{FF2B5EF4-FFF2-40B4-BE49-F238E27FC236}">
                <a16:creationId xmlns:a16="http://schemas.microsoft.com/office/drawing/2014/main" id="{C95D2DB2-B3DC-4C1E-8E2B-2C23D86B1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071688"/>
            <a:ext cx="74612" cy="74612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3" name="object 10">
            <a:extLst>
              <a:ext uri="{FF2B5EF4-FFF2-40B4-BE49-F238E27FC236}">
                <a16:creationId xmlns:a16="http://schemas.microsoft.com/office/drawing/2014/main" id="{AEA72380-D0EF-448A-B7DE-4794D8FA0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2263775"/>
            <a:ext cx="60325" cy="603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4" name="object 11">
            <a:extLst>
              <a:ext uri="{FF2B5EF4-FFF2-40B4-BE49-F238E27FC236}">
                <a16:creationId xmlns:a16="http://schemas.microsoft.com/office/drawing/2014/main" id="{449186E0-EB03-44C3-B89C-3939697D1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484438"/>
            <a:ext cx="74612" cy="7461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BBA721E-1964-4F95-A5DD-4CFFD60DD090}"/>
              </a:ext>
            </a:extLst>
          </p:cNvPr>
          <p:cNvSpPr txBox="1"/>
          <p:nvPr/>
        </p:nvSpPr>
        <p:spPr>
          <a:xfrm>
            <a:off x="331788" y="847725"/>
            <a:ext cx="5792787" cy="2049463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3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HTTP 方法暗示语义使用获取检索 (读取内容)</a:t>
            </a:r>
          </a:p>
          <a:p>
            <a:pPr eaLnBrk="1" hangingPunct="1"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zh-CN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得到 https://maps.example.com/user/rkern</a:t>
            </a:r>
          </a:p>
          <a:p>
            <a:pPr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使用投入写入 (修改内容)</a:t>
            </a:r>
          </a:p>
          <a:p>
            <a:pPr eaLnBrk="1" hangingPunct="1">
              <a:lnSpc>
                <a:spcPts val="12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zh-CN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把 https://maps.example.com/user/rkern</a:t>
            </a:r>
          </a:p>
          <a:p>
            <a:pPr eaLnBrk="1" hangingPunct="1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zh-CN" altLang="zh-CN" sz="1100">
                <a:cs typeface="Calibri" panose="020F0502020204030204" pitchFamily="34" charset="0"/>
              </a:rPr>
              <a:t>+ 内容</a:t>
            </a:r>
          </a:p>
          <a:p>
            <a:pPr eaLnBrk="1" hangingPunct="1">
              <a:spcBef>
                <a:spcPts val="38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使用 "删除" 写入 (删除资源)</a:t>
            </a:r>
          </a:p>
          <a:p>
            <a:pPr eaLnBrk="1" hangingPunct="1"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zh-CN" altLang="zh-CN" sz="1100">
                <a:latin typeface="Courier New" panose="02070309020205020404" pitchFamily="49" charset="0"/>
                <a:cs typeface="Courier New" panose="02070309020205020404" pitchFamily="49" charset="0"/>
              </a:rPr>
              <a:t>删除 https://maps.example.com/user/rkern</a:t>
            </a:r>
          </a:p>
          <a:p>
            <a:pPr eaLnBrk="1" hangingPunct="1"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zh-CN" altLang="zh-CN" sz="1400" i="1">
                <a:latin typeface="Meiryo" panose="020B0604030504040204" pitchFamily="34" charset="-128"/>
                <a:ea typeface="Meiryo" panose="020B0604030504040204" pitchFamily="34" charset="-128"/>
              </a:rPr>
              <a:t>⇒</a:t>
            </a:r>
            <a:r>
              <a:rPr lang="zh-CN" altLang="zh-CN" sz="1400">
                <a:cs typeface="Calibri" panose="020F0502020204030204" pitchFamily="34" charset="0"/>
              </a:rPr>
              <a:t>仅限于 HTTP 支持的方法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D914A88-FAD3-4F89-92D5-1DBB290D3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8" y="53975"/>
            <a:ext cx="3824287" cy="385763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140" dirty="0"/>
              <a:t>休息</a:t>
            </a:r>
            <a:endParaRPr sz="2400" dirty="0"/>
          </a:p>
        </p:txBody>
      </p:sp>
      <p:sp>
        <p:nvSpPr>
          <p:cNvPr id="83971" name="object 4">
            <a:extLst>
              <a:ext uri="{FF2B5EF4-FFF2-40B4-BE49-F238E27FC236}">
                <a16:creationId xmlns:a16="http://schemas.microsoft.com/office/drawing/2014/main" id="{67661993-C223-4F6B-87DB-F33CBD9B6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096963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2" name="object 5">
            <a:extLst>
              <a:ext uri="{FF2B5EF4-FFF2-40B4-BE49-F238E27FC236}">
                <a16:creationId xmlns:a16="http://schemas.microsoft.com/office/drawing/2014/main" id="{D984E47F-1877-48D8-8CBB-4942CB113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06513"/>
            <a:ext cx="74612" cy="74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3" name="object 6">
            <a:extLst>
              <a:ext uri="{FF2B5EF4-FFF2-40B4-BE49-F238E27FC236}">
                <a16:creationId xmlns:a16="http://schemas.microsoft.com/office/drawing/2014/main" id="{2235A8DC-8CB5-4268-90EE-226357FF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517650"/>
            <a:ext cx="74612" cy="730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4" name="object 7">
            <a:extLst>
              <a:ext uri="{FF2B5EF4-FFF2-40B4-BE49-F238E27FC236}">
                <a16:creationId xmlns:a16="http://schemas.microsoft.com/office/drawing/2014/main" id="{033A0A34-DD9B-4AFB-B270-DEAC6EB19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727200"/>
            <a:ext cx="74612" cy="74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5" name="object 8">
            <a:extLst>
              <a:ext uri="{FF2B5EF4-FFF2-40B4-BE49-F238E27FC236}">
                <a16:creationId xmlns:a16="http://schemas.microsoft.com/office/drawing/2014/main" id="{73CD66BC-7562-4BBE-9512-195BE6DEC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109788"/>
            <a:ext cx="74612" cy="730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FE7C030-3FFB-4414-95C0-51646D8EB4D8}"/>
              </a:ext>
            </a:extLst>
          </p:cNvPr>
          <p:cNvSpPr txBox="1"/>
          <p:nvPr/>
        </p:nvSpPr>
        <p:spPr>
          <a:xfrm>
            <a:off x="319088" y="977900"/>
            <a:ext cx="5576887" cy="1770063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 b="1">
                <a:latin typeface="Arial" panose="020B0604020202020204" pitchFamily="34" charset="0"/>
                <a:cs typeface="Arial" panose="020B0604020202020204" pitchFamily="34" charset="0"/>
              </a:rPr>
              <a:t>休息</a:t>
            </a:r>
            <a:r>
              <a:rPr lang="zh-CN" altLang="zh-CN" sz="1400">
                <a:cs typeface="Calibri" panose="020F0502020204030204" pitchFamily="34" charset="0"/>
              </a:rPr>
              <a:t>(代表状态转移) 没有严格的打字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通常 XML 作为数据格式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概念 (rest) 描述约束: 客户端服务器、无状态、缓存、分层系统、按需编码、一致性</a:t>
            </a:r>
          </a:p>
          <a:p>
            <a:pPr eaLnBrk="1" hangingPunct="1">
              <a:lnSpc>
                <a:spcPct val="103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现在, 休息经常被用于相关体系结构的总括术语。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B99CE9B-9089-48A9-A2E5-826F6F94C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275" y="34925"/>
            <a:ext cx="4762500" cy="387350"/>
          </a:xfrm>
        </p:spPr>
        <p:txBody>
          <a:bodyPr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defRPr/>
            </a:pPr>
            <a:r>
              <a:rPr sz="2400" spc="85" dirty="0"/>
              <a:t>宁静</a:t>
            </a:r>
            <a:r>
              <a:rPr sz="2400" spc="25" dirty="0"/>
              <a:t> </a:t>
            </a:r>
            <a:r>
              <a:rPr sz="2400" spc="55" dirty="0"/>
              <a:t>框架</a:t>
            </a:r>
            <a:endParaRPr sz="2400" dirty="0"/>
          </a:p>
        </p:txBody>
      </p:sp>
      <p:sp>
        <p:nvSpPr>
          <p:cNvPr id="84995" name="object 4">
            <a:extLst>
              <a:ext uri="{FF2B5EF4-FFF2-40B4-BE49-F238E27FC236}">
                <a16:creationId xmlns:a16="http://schemas.microsoft.com/office/drawing/2014/main" id="{685B685A-AD3C-45CE-908E-551805EC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92238"/>
            <a:ext cx="74612" cy="74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996" name="object 5">
            <a:extLst>
              <a:ext uri="{FF2B5EF4-FFF2-40B4-BE49-F238E27FC236}">
                <a16:creationId xmlns:a16="http://schemas.microsoft.com/office/drawing/2014/main" id="{485C8A32-2FB6-4CD4-990C-6906E68FA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03375"/>
            <a:ext cx="74612" cy="74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997" name="object 6">
            <a:extLst>
              <a:ext uri="{FF2B5EF4-FFF2-40B4-BE49-F238E27FC236}">
                <a16:creationId xmlns:a16="http://schemas.microsoft.com/office/drawing/2014/main" id="{70F55BFC-CBE1-46DA-BA58-F799E257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812925"/>
            <a:ext cx="74612" cy="746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F364EDC-A58C-4AD6-9BDC-B91E7B2101B4}"/>
              </a:ext>
            </a:extLst>
          </p:cNvPr>
          <p:cNvSpPr txBox="1"/>
          <p:nvPr/>
        </p:nvSpPr>
        <p:spPr>
          <a:xfrm>
            <a:off x="1174750" y="1274763"/>
            <a:ext cx="3730625" cy="1071562"/>
          </a:xfrm>
          <a:prstGeom prst="rect">
            <a:avLst/>
          </a:prstGeom>
        </p:spPr>
        <p:txBody>
          <a:bodyPr lIns="0" tIns="12700" rIns="0" bIns="0">
            <a:spAutoFit/>
          </a:bodyPr>
          <a:lstStyle>
            <a:lvl1pPr marL="184150" indent="-1714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带插件的导轨上的红宝石</a:t>
            </a:r>
            <a:endParaRPr lang="en-US" altLang="zh-CN" sz="1400">
              <a:cs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Django 在 Python</a:t>
            </a: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zh-CN" altLang="zh-CN" sz="1400">
                <a:cs typeface="Calibri" panose="020F0502020204030204" pitchFamily="34" charset="0"/>
              </a:rPr>
              <a:t>Restlet 在 Java 中的</a:t>
            </a:r>
            <a:r>
              <a:rPr lang="zh-CN" altLang="zh-CN" sz="1400">
                <a:cs typeface="Calibri" panose="020F0502020204030204" pitchFamily="34" charset="0"/>
                <a:hlinkClick r:id="rId5"/>
              </a:rPr>
              <a:t>(</a:t>
            </a:r>
            <a:r>
              <a:rPr lang="zh-CN" altLang="zh-CN" sz="1400">
                <a:cs typeface="Calibri" panose="020F0502020204030204" pitchFamily="34" charset="0"/>
                <a:hlinkClick r:id="rId6"/>
              </a:rPr>
              <a:t>http://www.restlet.org/</a:t>
            </a:r>
            <a:r>
              <a:rPr lang="zh-CN" altLang="zh-CN" sz="1400">
                <a:cs typeface="Calibri" panose="020F0502020204030204" pitchFamily="34" charset="0"/>
                <a:hlinkClick r:id="rId5"/>
              </a:rPr>
              <a:t>)</a:t>
            </a:r>
            <a:endParaRPr lang="en-US" altLang="zh-CN" sz="1400">
              <a:cs typeface="Calibri" panose="020F0502020204030204" pitchFamily="34" charset="0"/>
            </a:endParaRPr>
          </a:p>
          <a:p>
            <a:pPr eaLnBrk="1" hangingPunct="1">
              <a:spcBef>
                <a:spcPts val="338"/>
              </a:spcBef>
              <a:buFont typeface="Arial" panose="020B0604020202020204" pitchFamily="34" charset="0"/>
              <a:buChar char="•"/>
            </a:pPr>
            <a:r>
              <a:rPr lang="en-US" altLang="zh-CN" sz="1400">
                <a:cs typeface="Calibri" panose="020F0502020204030204" pitchFamily="34" charset="0"/>
              </a:rPr>
              <a:t>新泽西</a:t>
            </a:r>
            <a:endParaRPr lang="zh-CN" altLang="zh-CN" sz="1400"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D0569C-449C-4F7F-9ABD-7FBBCE68E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192088"/>
            <a:ext cx="5410200" cy="222250"/>
          </a:xfrm>
        </p:spPr>
        <p:txBody>
          <a:bodyPr lIns="0" tIns="6430" rIns="0" bIns="0" rtlCol="0">
            <a:spAutoFit/>
          </a:bodyPr>
          <a:lstStyle/>
          <a:p>
            <a:pPr marL="6430">
              <a:spcBef>
                <a:spcPts val="51"/>
              </a:spcBef>
              <a:defRPr/>
            </a:pPr>
            <a:r>
              <a:rPr sz="1400" spc="-5" dirty="0">
                <a:latin typeface="Times New Roman"/>
                <a:cs typeface="Times New Roman"/>
              </a:rPr>
              <a:t>-组件可能</a:t>
            </a:r>
            <a:r>
              <a:rPr sz="1400" spc="-3" dirty="0">
                <a:latin typeface="Times New Roman"/>
                <a:cs typeface="Times New Roman"/>
              </a:rPr>
              <a:t>也存在于不同层次的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3" dirty="0">
                <a:latin typeface="Times New Roman"/>
                <a:cs typeface="Times New Roman"/>
              </a:rPr>
              <a:t>抽象：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55B81D3-27B3-43CF-8057-2F3031F2A32A}"/>
              </a:ext>
            </a:extLst>
          </p:cNvPr>
          <p:cNvSpPr txBox="1"/>
          <p:nvPr/>
        </p:nvSpPr>
        <p:spPr>
          <a:xfrm>
            <a:off x="561975" y="739775"/>
            <a:ext cx="5257800" cy="2236788"/>
          </a:xfrm>
          <a:prstGeom prst="rect">
            <a:avLst/>
          </a:prstGeom>
        </p:spPr>
        <p:txBody>
          <a:bodyPr lIns="0" tIns="14788" rIns="0" bIns="0">
            <a:spAutoFit/>
          </a:bodyPr>
          <a:lstStyle>
            <a:lvl1pPr marL="68263" indent="-31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188"/>
              </a:lnSpc>
              <a:spcBef>
                <a:spcPts val="113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函数抽象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: 组件实现单个函数, 如数学函数。的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接口是函数。</a:t>
            </a:r>
          </a:p>
          <a:p>
            <a:pPr eaLnBrk="1" hangingPunct="1">
              <a:lnSpc>
                <a:spcPts val="1188"/>
              </a:lnSpc>
              <a:spcBef>
                <a:spcPts val="975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休闲分组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: 组件是松散相关实体的集合, 可能是数据声明、函数等。</a:t>
            </a:r>
          </a:p>
          <a:p>
            <a:pPr eaLnBrk="1" hangingPunct="1">
              <a:lnSpc>
                <a:spcPct val="99000"/>
              </a:lnSpc>
              <a:spcBef>
                <a:spcPts val="588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数据抽象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: 组件代表 OO 语言中的数据抽象或类;的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接口由创建、修改和访问数据的操作组成。</a:t>
            </a:r>
          </a:p>
          <a:p>
            <a:pPr eaLnBrk="1" hangingPunct="1">
              <a:lnSpc>
                <a:spcPct val="99000"/>
              </a:lnSpc>
              <a:spcBef>
                <a:spcPts val="688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群集抽象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: 组件是一组相关的类, 它们一起工作 (称为框架);的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接口是组成的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所涉及的对象的接口。</a:t>
            </a:r>
          </a:p>
          <a:p>
            <a:pPr eaLnBrk="1" hangingPunct="1">
              <a:lnSpc>
                <a:spcPct val="99000"/>
              </a:lnSpc>
              <a:spcBef>
                <a:spcPts val="625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系统抽象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: 组件是一个完整的自包含系统 (也称为胶辊产品);的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提供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接口是定义为允许程序访问系统命令和操作的 API。</a:t>
            </a:r>
          </a:p>
        </p:txBody>
      </p:sp>
    </p:spTree>
  </p:cSld>
  <p:clrMapOvr>
    <a:masterClrMapping/>
  </p:clrMapOvr>
</p:sld>
</file>

<file path=ppt/slides/slide7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F59E8BD0-4492-4A73-9E8D-5DDC9EA92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975" y="182563"/>
            <a:ext cx="2135188" cy="261937"/>
          </a:xfrm>
        </p:spPr>
        <p:txBody>
          <a:bodyPr lIns="0" tIns="6108" rIns="0" bIns="0" rtlCol="0">
            <a:spAutoFit/>
          </a:bodyPr>
          <a:lstStyle/>
          <a:p>
            <a:pPr marL="6430">
              <a:spcBef>
                <a:spcPts val="48"/>
              </a:spcBef>
              <a:defRPr/>
            </a:pPr>
            <a:r>
              <a:rPr sz="1664" spc="-3" dirty="0"/>
              <a:t>构建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246F91D-09D8-45AE-BC17-2314DCC350F8}"/>
              </a:ext>
            </a:extLst>
          </p:cNvPr>
          <p:cNvSpPr/>
          <p:nvPr/>
        </p:nvSpPr>
        <p:spPr>
          <a:xfrm>
            <a:off x="2397125" y="822325"/>
            <a:ext cx="1497013" cy="14288"/>
          </a:xfrm>
          <a:custGeom>
            <a:avLst/>
            <a:gdLst/>
            <a:ahLst/>
            <a:cxnLst/>
            <a:rect l="l" t="t" r="r" b="b"/>
            <a:pathLst>
              <a:path w="2958465" h="29209">
                <a:moveTo>
                  <a:pt x="0" y="28955"/>
                </a:moveTo>
                <a:lnTo>
                  <a:pt x="2958084" y="28955"/>
                </a:lnTo>
                <a:lnTo>
                  <a:pt x="2958084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80808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7FFA111-5433-4D59-B4B2-792720B39D40}"/>
              </a:ext>
            </a:extLst>
          </p:cNvPr>
          <p:cNvSpPr/>
          <p:nvPr/>
        </p:nvSpPr>
        <p:spPr>
          <a:xfrm>
            <a:off x="2397125" y="809625"/>
            <a:ext cx="1497013" cy="14288"/>
          </a:xfrm>
          <a:custGeom>
            <a:avLst/>
            <a:gdLst/>
            <a:ahLst/>
            <a:cxnLst/>
            <a:rect l="l" t="t" r="r" b="b"/>
            <a:pathLst>
              <a:path w="2958465" h="29209">
                <a:moveTo>
                  <a:pt x="0" y="28955"/>
                </a:moveTo>
                <a:lnTo>
                  <a:pt x="2958084" y="28955"/>
                </a:lnTo>
                <a:lnTo>
                  <a:pt x="2958084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FFFF99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61E5693-23D9-4A79-A1F9-AFA6553CA2FC}"/>
              </a:ext>
            </a:extLst>
          </p:cNvPr>
          <p:cNvSpPr txBox="1"/>
          <p:nvPr/>
        </p:nvSpPr>
        <p:spPr>
          <a:xfrm>
            <a:off x="1377950" y="727075"/>
            <a:ext cx="681038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257" eaLnBrk="1" fontAlgn="auto" hangingPunct="1">
              <a:lnSpc>
                <a:spcPts val="89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810" spc="-3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组件</a:t>
            </a:r>
            <a:endParaRPr sz="810">
              <a:latin typeface="Arial"/>
              <a:ea typeface="+mn-ea"/>
              <a:cs typeface="Arial"/>
            </a:endParaRPr>
          </a:p>
          <a:p>
            <a:pPr eaLnBrk="1" fontAlgn="auto" hangingPunct="1">
              <a:lnSpc>
                <a:spcPts val="109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11" b="1" spc="-3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发送</a:t>
            </a:r>
            <a:r>
              <a:rPr sz="911" b="1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:</a:t>
            </a:r>
            <a:r>
              <a:rPr sz="911" b="1" spc="-38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 </a:t>
            </a:r>
            <a:r>
              <a:rPr sz="911" b="1" spc="-3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传真</a:t>
            </a:r>
            <a:endParaRPr sz="911">
              <a:latin typeface="Arial"/>
              <a:ea typeface="+mn-ea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587ED8C-DF7F-4ED8-8632-D4D4B06F4B89}"/>
              </a:ext>
            </a:extLst>
          </p:cNvPr>
          <p:cNvSpPr/>
          <p:nvPr/>
        </p:nvSpPr>
        <p:spPr>
          <a:xfrm>
            <a:off x="1120775" y="519113"/>
            <a:ext cx="1195388" cy="663575"/>
          </a:xfrm>
          <a:custGeom>
            <a:avLst/>
            <a:gdLst/>
            <a:ahLst/>
            <a:cxnLst/>
            <a:rect l="l" t="t" r="r" b="b"/>
            <a:pathLst>
              <a:path w="2362200" h="1310639">
                <a:moveTo>
                  <a:pt x="2362200" y="0"/>
                </a:moveTo>
                <a:lnTo>
                  <a:pt x="2362200" y="1310639"/>
                </a:lnTo>
                <a:lnTo>
                  <a:pt x="0" y="1310639"/>
                </a:lnTo>
                <a:lnTo>
                  <a:pt x="0" y="0"/>
                </a:lnTo>
                <a:lnTo>
                  <a:pt x="236220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54256FA-F19E-44B0-8583-E2638A83F378}"/>
              </a:ext>
            </a:extLst>
          </p:cNvPr>
          <p:cNvSpPr/>
          <p:nvPr/>
        </p:nvSpPr>
        <p:spPr>
          <a:xfrm>
            <a:off x="1112838" y="511175"/>
            <a:ext cx="1185862" cy="654050"/>
          </a:xfrm>
          <a:custGeom>
            <a:avLst/>
            <a:gdLst/>
            <a:ahLst/>
            <a:cxnLst/>
            <a:rect l="l" t="t" r="r" b="b"/>
            <a:pathLst>
              <a:path w="2344420" h="1292860">
                <a:moveTo>
                  <a:pt x="0" y="0"/>
                </a:moveTo>
                <a:lnTo>
                  <a:pt x="0" y="1292352"/>
                </a:lnTo>
                <a:lnTo>
                  <a:pt x="2343912" y="1292351"/>
                </a:lnTo>
                <a:lnTo>
                  <a:pt x="234391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9FB6981-4AAF-41C3-B6D4-0FC46BE41354}"/>
              </a:ext>
            </a:extLst>
          </p:cNvPr>
          <p:cNvSpPr txBox="1"/>
          <p:nvPr/>
        </p:nvSpPr>
        <p:spPr>
          <a:xfrm>
            <a:off x="1112838" y="511175"/>
            <a:ext cx="1185862" cy="473075"/>
          </a:xfrm>
          <a:prstGeom prst="rect">
            <a:avLst/>
          </a:prstGeom>
          <a:ln w="18287">
            <a:solidFill>
              <a:srgbClr val="000000"/>
            </a:solidFill>
          </a:ln>
        </p:spPr>
        <p:txBody>
          <a:bodyPr lIns="0" tIns="964" rIns="0" bIns="0">
            <a:spAutoFit/>
          </a:bodyPr>
          <a:lstStyle/>
          <a:p>
            <a:pPr eaLnBrk="1" fontAlgn="auto" hangingPunct="1">
              <a:spcBef>
                <a:spcPts val="8"/>
              </a:spcBef>
              <a:spcAft>
                <a:spcPts val="0"/>
              </a:spcAft>
              <a:defRPr/>
            </a:pPr>
            <a:endParaRPr sz="1316">
              <a:latin typeface="Times New Roman"/>
              <a:ea typeface="+mn-ea"/>
              <a:cs typeface="Times New Roman"/>
            </a:endParaRPr>
          </a:p>
          <a:p>
            <a:pPr marL="281313" eaLnBrk="1" fontAlgn="auto" hangingPunct="1">
              <a:lnSpc>
                <a:spcPts val="96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810" spc="-3" dirty="0">
                <a:latin typeface="Arial"/>
                <a:ea typeface="+mn-ea"/>
                <a:cs typeface="Arial"/>
              </a:rPr>
              <a:t>组件</a:t>
            </a:r>
            <a:endParaRPr sz="810">
              <a:latin typeface="Arial"/>
              <a:ea typeface="+mn-ea"/>
              <a:cs typeface="Arial"/>
            </a:endParaRPr>
          </a:p>
          <a:p>
            <a:pPr marL="252056" eaLnBrk="1" fontAlgn="auto" hangingPunct="1">
              <a:lnSpc>
                <a:spcPts val="109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11" b="1" spc="-3" dirty="0">
                <a:latin typeface="Arial"/>
                <a:ea typeface="+mn-ea"/>
                <a:cs typeface="Arial"/>
              </a:rPr>
              <a:t>发送</a:t>
            </a:r>
            <a:r>
              <a:rPr sz="911" b="1" dirty="0">
                <a:latin typeface="Arial"/>
                <a:ea typeface="+mn-ea"/>
                <a:cs typeface="Arial"/>
              </a:rPr>
              <a:t>:</a:t>
            </a:r>
            <a:r>
              <a:rPr sz="911" b="1" spc="-38" dirty="0">
                <a:latin typeface="Arial"/>
                <a:ea typeface="+mn-ea"/>
                <a:cs typeface="Arial"/>
              </a:rPr>
              <a:t> </a:t>
            </a:r>
            <a:r>
              <a:rPr sz="911" b="1" spc="-3" dirty="0">
                <a:latin typeface="Arial"/>
                <a:ea typeface="+mn-ea"/>
                <a:cs typeface="Arial"/>
              </a:rPr>
              <a:t>传真</a:t>
            </a:r>
            <a:endParaRPr sz="911">
              <a:latin typeface="Arial"/>
              <a:ea typeface="+mn-ea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39B0B78-1D95-4547-8F95-96F462D043BD}"/>
              </a:ext>
            </a:extLst>
          </p:cNvPr>
          <p:cNvSpPr/>
          <p:nvPr/>
        </p:nvSpPr>
        <p:spPr>
          <a:xfrm>
            <a:off x="1370013" y="960438"/>
            <a:ext cx="681037" cy="12700"/>
          </a:xfrm>
          <a:custGeom>
            <a:avLst/>
            <a:gdLst/>
            <a:ahLst/>
            <a:cxnLst/>
            <a:rect l="l" t="t" r="r" b="b"/>
            <a:pathLst>
              <a:path w="1346200" h="24765">
                <a:moveTo>
                  <a:pt x="0" y="24384"/>
                </a:moveTo>
                <a:lnTo>
                  <a:pt x="1345692" y="24384"/>
                </a:lnTo>
                <a:lnTo>
                  <a:pt x="1345692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BEBEBE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1FEBD56-DC17-436E-9943-1E1EA700FB5C}"/>
              </a:ext>
            </a:extLst>
          </p:cNvPr>
          <p:cNvSpPr/>
          <p:nvPr/>
        </p:nvSpPr>
        <p:spPr>
          <a:xfrm>
            <a:off x="1365250" y="955675"/>
            <a:ext cx="681038" cy="12700"/>
          </a:xfrm>
          <a:custGeom>
            <a:avLst/>
            <a:gdLst/>
            <a:ahLst/>
            <a:cxnLst/>
            <a:rect l="l" t="t" r="r" b="b"/>
            <a:pathLst>
              <a:path w="1346200" h="24765">
                <a:moveTo>
                  <a:pt x="0" y="24383"/>
                </a:moveTo>
                <a:lnTo>
                  <a:pt x="1345691" y="24383"/>
                </a:lnTo>
                <a:lnTo>
                  <a:pt x="1345691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546C699-D9B3-4F87-BDBA-253F5D2442F8}"/>
              </a:ext>
            </a:extLst>
          </p:cNvPr>
          <p:cNvSpPr/>
          <p:nvPr/>
        </p:nvSpPr>
        <p:spPr>
          <a:xfrm>
            <a:off x="2225675" y="738188"/>
            <a:ext cx="171450" cy="180975"/>
          </a:xfrm>
          <a:custGeom>
            <a:avLst/>
            <a:gdLst/>
            <a:ahLst/>
            <a:cxnLst/>
            <a:rect l="l" t="t" r="r" b="b"/>
            <a:pathLst>
              <a:path w="337185" h="356869">
                <a:moveTo>
                  <a:pt x="336803" y="0"/>
                </a:moveTo>
                <a:lnTo>
                  <a:pt x="336803" y="356616"/>
                </a:lnTo>
                <a:lnTo>
                  <a:pt x="0" y="356616"/>
                </a:lnTo>
                <a:lnTo>
                  <a:pt x="0" y="0"/>
                </a:lnTo>
                <a:lnTo>
                  <a:pt x="336803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FFB0BF3-C581-4448-8AA2-4DB13EF89ABC}"/>
              </a:ext>
            </a:extLst>
          </p:cNvPr>
          <p:cNvSpPr/>
          <p:nvPr/>
        </p:nvSpPr>
        <p:spPr>
          <a:xfrm>
            <a:off x="2216150" y="728663"/>
            <a:ext cx="165100" cy="174625"/>
          </a:xfrm>
          <a:custGeom>
            <a:avLst/>
            <a:gdLst/>
            <a:ahLst/>
            <a:cxnLst/>
            <a:rect l="l" t="t" r="r" b="b"/>
            <a:pathLst>
              <a:path w="325119" h="344805">
                <a:moveTo>
                  <a:pt x="0" y="0"/>
                </a:moveTo>
                <a:lnTo>
                  <a:pt x="0" y="344424"/>
                </a:lnTo>
                <a:lnTo>
                  <a:pt x="324612" y="344424"/>
                </a:lnTo>
                <a:lnTo>
                  <a:pt x="324612" y="0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50DBE65-058E-4EFA-8972-BCE264185845}"/>
              </a:ext>
            </a:extLst>
          </p:cNvPr>
          <p:cNvSpPr/>
          <p:nvPr/>
        </p:nvSpPr>
        <p:spPr>
          <a:xfrm>
            <a:off x="2216150" y="728663"/>
            <a:ext cx="165100" cy="174625"/>
          </a:xfrm>
          <a:custGeom>
            <a:avLst/>
            <a:gdLst/>
            <a:ahLst/>
            <a:cxnLst/>
            <a:rect l="l" t="t" r="r" b="b"/>
            <a:pathLst>
              <a:path w="325119" h="344805">
                <a:moveTo>
                  <a:pt x="0" y="0"/>
                </a:moveTo>
                <a:lnTo>
                  <a:pt x="0" y="344424"/>
                </a:lnTo>
                <a:lnTo>
                  <a:pt x="324612" y="344424"/>
                </a:lnTo>
                <a:lnTo>
                  <a:pt x="324612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38CE161-5361-44A1-9F87-A09D4F728C6F}"/>
              </a:ext>
            </a:extLst>
          </p:cNvPr>
          <p:cNvSpPr/>
          <p:nvPr/>
        </p:nvSpPr>
        <p:spPr>
          <a:xfrm>
            <a:off x="2359025" y="663575"/>
            <a:ext cx="708025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556" y="0"/>
                </a:lnTo>
              </a:path>
            </a:pathLst>
          </a:custGeom>
          <a:ln w="15240">
            <a:solidFill>
              <a:srgbClr val="80808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1329CEB-B509-4970-B54B-2195F3499176}"/>
              </a:ext>
            </a:extLst>
          </p:cNvPr>
          <p:cNvSpPr txBox="1"/>
          <p:nvPr/>
        </p:nvSpPr>
        <p:spPr>
          <a:xfrm>
            <a:off x="2338388" y="527050"/>
            <a:ext cx="722312" cy="130175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marL="6430" eaLnBrk="1" fontAlgn="auto" hangingPunct="1">
              <a:spcBef>
                <a:spcPts val="48"/>
              </a:spcBef>
              <a:spcAft>
                <a:spcPts val="0"/>
              </a:spcAft>
              <a:defRPr/>
            </a:pPr>
            <a:r>
              <a:rPr sz="810" spc="-167" dirty="0">
                <a:latin typeface="Arial"/>
                <a:ea typeface="+mn-ea"/>
                <a:cs typeface="Arial"/>
              </a:rPr>
              <a:t>R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R</a:t>
            </a:r>
            <a:r>
              <a:rPr sz="810" spc="-167" dirty="0">
                <a:latin typeface="Arial"/>
                <a:ea typeface="+mn-ea"/>
                <a:cs typeface="Arial"/>
              </a:rPr>
              <a:t>电子邮件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电子邮件</a:t>
            </a:r>
            <a:r>
              <a:rPr sz="810" spc="-167" dirty="0">
                <a:latin typeface="Arial"/>
                <a:ea typeface="+mn-ea"/>
                <a:cs typeface="Arial"/>
              </a:rPr>
              <a:t>莫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o</a:t>
            </a:r>
            <a:r>
              <a:rPr sz="810" spc="-167" dirty="0">
                <a:latin typeface="Arial"/>
                <a:ea typeface="+mn-ea"/>
                <a:cs typeface="Arial"/>
              </a:rPr>
              <a:t>t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t</a:t>
            </a:r>
            <a:r>
              <a:rPr sz="810" spc="-167" dirty="0">
                <a:latin typeface="Arial"/>
                <a:ea typeface="+mn-ea"/>
                <a:cs typeface="Arial"/>
              </a:rPr>
              <a:t>电子邮件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电子邮件</a:t>
            </a:r>
            <a:r>
              <a:rPr sz="810" spc="-167" dirty="0">
                <a:latin typeface="Arial"/>
                <a:ea typeface="+mn-ea"/>
                <a:cs typeface="Arial"/>
              </a:rPr>
              <a:t>: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:</a:t>
            </a:r>
            <a:r>
              <a:rPr sz="810" spc="-167" dirty="0">
                <a:latin typeface="Arial"/>
                <a:ea typeface="+mn-ea"/>
                <a:cs typeface="Arial"/>
              </a:rPr>
              <a:t>F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F</a:t>
            </a:r>
            <a:r>
              <a:rPr sz="810" spc="-167" dirty="0">
                <a:latin typeface="Arial"/>
                <a:ea typeface="+mn-ea"/>
                <a:cs typeface="Arial"/>
              </a:rPr>
              <a:t>一个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一个</a:t>
            </a:r>
            <a:r>
              <a:rPr sz="810" spc="-167" dirty="0">
                <a:latin typeface="Arial"/>
                <a:ea typeface="+mn-ea"/>
                <a:cs typeface="Arial"/>
              </a:rPr>
              <a:t>X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X</a:t>
            </a:r>
            <a:r>
              <a:rPr sz="810" spc="-167" dirty="0">
                <a:latin typeface="Arial"/>
                <a:ea typeface="+mn-ea"/>
                <a:cs typeface="Arial"/>
              </a:rPr>
              <a:t>公关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R</a:t>
            </a:r>
            <a:r>
              <a:rPr sz="810" spc="-167" dirty="0">
                <a:latin typeface="Arial"/>
                <a:ea typeface="+mn-ea"/>
                <a:cs typeface="Arial"/>
              </a:rPr>
              <a:t>o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o</a:t>
            </a:r>
            <a:r>
              <a:rPr sz="810" spc="-167" dirty="0">
                <a:latin typeface="Arial"/>
                <a:ea typeface="+mn-ea"/>
                <a:cs typeface="Arial"/>
              </a:rPr>
              <a:t>t</a:t>
            </a:r>
            <a:endParaRPr sz="810" dirty="0">
              <a:latin typeface="Arial"/>
              <a:ea typeface="+mn-ea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398CDA2-BE59-4BB5-BA37-6A7A62848D2E}"/>
              </a:ext>
            </a:extLst>
          </p:cNvPr>
          <p:cNvSpPr/>
          <p:nvPr/>
        </p:nvSpPr>
        <p:spPr>
          <a:xfrm>
            <a:off x="2349500" y="649288"/>
            <a:ext cx="708025" cy="7937"/>
          </a:xfrm>
          <a:custGeom>
            <a:avLst/>
            <a:gdLst/>
            <a:ahLst/>
            <a:cxnLst/>
            <a:rect l="l" t="t" r="r" b="b"/>
            <a:pathLst>
              <a:path w="1400810" h="15240">
                <a:moveTo>
                  <a:pt x="0" y="15240"/>
                </a:moveTo>
                <a:lnTo>
                  <a:pt x="1400555" y="15240"/>
                </a:lnTo>
                <a:lnTo>
                  <a:pt x="1400555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EBEBE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AD152D4-1ED7-405C-9265-A570E3083733}"/>
              </a:ext>
            </a:extLst>
          </p:cNvPr>
          <p:cNvSpPr/>
          <p:nvPr/>
        </p:nvSpPr>
        <p:spPr>
          <a:xfrm>
            <a:off x="2344738" y="646113"/>
            <a:ext cx="709612" cy="7937"/>
          </a:xfrm>
          <a:custGeom>
            <a:avLst/>
            <a:gdLst/>
            <a:ahLst/>
            <a:cxnLst/>
            <a:rect l="l" t="t" r="r" b="b"/>
            <a:pathLst>
              <a:path w="1400810" h="15240">
                <a:moveTo>
                  <a:pt x="0" y="15240"/>
                </a:moveTo>
                <a:lnTo>
                  <a:pt x="1400556" y="15240"/>
                </a:lnTo>
                <a:lnTo>
                  <a:pt x="1400556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588A4C7-1315-4480-838F-121C95D3E850}"/>
              </a:ext>
            </a:extLst>
          </p:cNvPr>
          <p:cNvSpPr txBox="1"/>
          <p:nvPr/>
        </p:nvSpPr>
        <p:spPr>
          <a:xfrm>
            <a:off x="4210050" y="727075"/>
            <a:ext cx="744538" cy="2571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22" algn="ctr" eaLnBrk="1" fontAlgn="auto" hangingPunct="1">
              <a:lnSpc>
                <a:spcPts val="89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810" spc="-3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组件</a:t>
            </a:r>
            <a:endParaRPr sz="810">
              <a:latin typeface="Arial"/>
              <a:ea typeface="+mn-ea"/>
              <a:cs typeface="Arial"/>
            </a:endParaRPr>
          </a:p>
          <a:p>
            <a:pPr algn="ctr" eaLnBrk="1" fontAlgn="auto" hangingPunct="1">
              <a:lnSpc>
                <a:spcPts val="109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11" b="1" spc="-3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接收机</a:t>
            </a:r>
            <a:r>
              <a:rPr sz="911" b="1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:</a:t>
            </a:r>
            <a:r>
              <a:rPr sz="911" b="1" spc="-38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 </a:t>
            </a:r>
            <a:r>
              <a:rPr sz="911" b="1" spc="-3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传真</a:t>
            </a:r>
            <a:endParaRPr sz="911">
              <a:latin typeface="Arial"/>
              <a:ea typeface="+mn-ea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FBE1049-0626-4264-BFBE-E9FB756972CB}"/>
              </a:ext>
            </a:extLst>
          </p:cNvPr>
          <p:cNvSpPr/>
          <p:nvPr/>
        </p:nvSpPr>
        <p:spPr>
          <a:xfrm>
            <a:off x="3984625" y="519113"/>
            <a:ext cx="1196975" cy="663575"/>
          </a:xfrm>
          <a:custGeom>
            <a:avLst/>
            <a:gdLst/>
            <a:ahLst/>
            <a:cxnLst/>
            <a:rect l="l" t="t" r="r" b="b"/>
            <a:pathLst>
              <a:path w="2364104" h="1310639">
                <a:moveTo>
                  <a:pt x="2363724" y="0"/>
                </a:moveTo>
                <a:lnTo>
                  <a:pt x="2363724" y="1310639"/>
                </a:lnTo>
                <a:lnTo>
                  <a:pt x="0" y="1310640"/>
                </a:lnTo>
                <a:lnTo>
                  <a:pt x="0" y="0"/>
                </a:lnTo>
                <a:lnTo>
                  <a:pt x="236372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63AF5C0-BFB8-404D-8673-D3183AB74481}"/>
              </a:ext>
            </a:extLst>
          </p:cNvPr>
          <p:cNvSpPr/>
          <p:nvPr/>
        </p:nvSpPr>
        <p:spPr>
          <a:xfrm>
            <a:off x="3975100" y="511175"/>
            <a:ext cx="1187450" cy="654050"/>
          </a:xfrm>
          <a:custGeom>
            <a:avLst/>
            <a:gdLst/>
            <a:ahLst/>
            <a:cxnLst/>
            <a:rect l="l" t="t" r="r" b="b"/>
            <a:pathLst>
              <a:path w="2345690" h="1292860">
                <a:moveTo>
                  <a:pt x="0" y="0"/>
                </a:moveTo>
                <a:lnTo>
                  <a:pt x="0" y="1292352"/>
                </a:lnTo>
                <a:lnTo>
                  <a:pt x="2345435" y="1292352"/>
                </a:lnTo>
                <a:lnTo>
                  <a:pt x="2345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DCCEAEA-D15C-445D-A02C-35D38671D691}"/>
              </a:ext>
            </a:extLst>
          </p:cNvPr>
          <p:cNvSpPr txBox="1"/>
          <p:nvPr/>
        </p:nvSpPr>
        <p:spPr>
          <a:xfrm>
            <a:off x="3975100" y="511175"/>
            <a:ext cx="1187450" cy="47307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lIns="0" tIns="964" rIns="0" bIns="0">
            <a:spAutoFit/>
          </a:bodyPr>
          <a:lstStyle/>
          <a:p>
            <a:pPr eaLnBrk="1" fontAlgn="auto" hangingPunct="1">
              <a:spcBef>
                <a:spcPts val="8"/>
              </a:spcBef>
              <a:spcAft>
                <a:spcPts val="0"/>
              </a:spcAft>
              <a:defRPr/>
            </a:pPr>
            <a:endParaRPr sz="1316">
              <a:latin typeface="Times New Roman"/>
              <a:ea typeface="+mn-ea"/>
              <a:cs typeface="Times New Roman"/>
            </a:endParaRPr>
          </a:p>
          <a:p>
            <a:pPr algn="ctr" eaLnBrk="1" fontAlgn="auto" hangingPunct="1">
              <a:lnSpc>
                <a:spcPts val="96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810" spc="-3" dirty="0">
                <a:latin typeface="Arial"/>
                <a:ea typeface="+mn-ea"/>
                <a:cs typeface="Arial"/>
              </a:rPr>
              <a:t>组件</a:t>
            </a:r>
            <a:endParaRPr sz="810">
              <a:latin typeface="Arial"/>
              <a:ea typeface="+mn-ea"/>
              <a:cs typeface="Arial"/>
            </a:endParaRPr>
          </a:p>
          <a:p>
            <a:pPr algn="ctr" eaLnBrk="1" fontAlgn="auto" hangingPunct="1">
              <a:lnSpc>
                <a:spcPts val="109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911" b="1" spc="-3" dirty="0">
                <a:latin typeface="Arial"/>
                <a:ea typeface="+mn-ea"/>
                <a:cs typeface="Arial"/>
              </a:rPr>
              <a:t>接收机</a:t>
            </a:r>
            <a:r>
              <a:rPr sz="911" b="1" dirty="0">
                <a:latin typeface="Arial"/>
                <a:ea typeface="+mn-ea"/>
                <a:cs typeface="Arial"/>
              </a:rPr>
              <a:t>:</a:t>
            </a:r>
            <a:r>
              <a:rPr sz="911" b="1" spc="-8" dirty="0">
                <a:latin typeface="Arial"/>
                <a:ea typeface="+mn-ea"/>
                <a:cs typeface="Arial"/>
              </a:rPr>
              <a:t> </a:t>
            </a:r>
            <a:r>
              <a:rPr sz="911" b="1" spc="-3" dirty="0">
                <a:latin typeface="Arial"/>
                <a:ea typeface="+mn-ea"/>
                <a:cs typeface="Arial"/>
              </a:rPr>
              <a:t>传真</a:t>
            </a:r>
            <a:endParaRPr sz="911">
              <a:latin typeface="Arial"/>
              <a:ea typeface="+mn-ea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8A298613-CE48-4AE0-ABD8-6E2E861F1D7B}"/>
              </a:ext>
            </a:extLst>
          </p:cNvPr>
          <p:cNvSpPr/>
          <p:nvPr/>
        </p:nvSpPr>
        <p:spPr>
          <a:xfrm>
            <a:off x="4200525" y="960438"/>
            <a:ext cx="746125" cy="12700"/>
          </a:xfrm>
          <a:custGeom>
            <a:avLst/>
            <a:gdLst/>
            <a:ahLst/>
            <a:cxnLst/>
            <a:rect l="l" t="t" r="r" b="b"/>
            <a:pathLst>
              <a:path w="1472565" h="24765">
                <a:moveTo>
                  <a:pt x="0" y="24384"/>
                </a:moveTo>
                <a:lnTo>
                  <a:pt x="1472183" y="24384"/>
                </a:lnTo>
                <a:lnTo>
                  <a:pt x="1472183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BEBEBE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366C93C-09DA-48F4-B661-35C816F61E34}"/>
              </a:ext>
            </a:extLst>
          </p:cNvPr>
          <p:cNvSpPr/>
          <p:nvPr/>
        </p:nvSpPr>
        <p:spPr>
          <a:xfrm>
            <a:off x="4195763" y="955675"/>
            <a:ext cx="746125" cy="12700"/>
          </a:xfrm>
          <a:custGeom>
            <a:avLst/>
            <a:gdLst/>
            <a:ahLst/>
            <a:cxnLst/>
            <a:rect l="l" t="t" r="r" b="b"/>
            <a:pathLst>
              <a:path w="1472565" h="24765">
                <a:moveTo>
                  <a:pt x="0" y="24383"/>
                </a:moveTo>
                <a:lnTo>
                  <a:pt x="1472183" y="24383"/>
                </a:lnTo>
                <a:lnTo>
                  <a:pt x="1472183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83B6F6D-F3E4-40D9-BD5F-C83A2AFE8A23}"/>
              </a:ext>
            </a:extLst>
          </p:cNvPr>
          <p:cNvSpPr/>
          <p:nvPr/>
        </p:nvSpPr>
        <p:spPr>
          <a:xfrm>
            <a:off x="3217863" y="1055688"/>
            <a:ext cx="708025" cy="0"/>
          </a:xfrm>
          <a:custGeom>
            <a:avLst/>
            <a:gdLst/>
            <a:ahLst/>
            <a:cxnLst/>
            <a:rect l="l" t="t" r="r" b="b"/>
            <a:pathLst>
              <a:path w="1400810">
                <a:moveTo>
                  <a:pt x="0" y="0"/>
                </a:moveTo>
                <a:lnTo>
                  <a:pt x="1400555" y="0"/>
                </a:lnTo>
              </a:path>
            </a:pathLst>
          </a:custGeom>
          <a:ln w="15239">
            <a:solidFill>
              <a:srgbClr val="80808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7AC2BBF7-29C2-4F66-8D52-DD506E4826DC}"/>
              </a:ext>
            </a:extLst>
          </p:cNvPr>
          <p:cNvSpPr txBox="1"/>
          <p:nvPr/>
        </p:nvSpPr>
        <p:spPr>
          <a:xfrm>
            <a:off x="3197225" y="917575"/>
            <a:ext cx="722313" cy="131763"/>
          </a:xfrm>
          <a:prstGeom prst="rect">
            <a:avLst/>
          </a:prstGeom>
        </p:spPr>
        <p:txBody>
          <a:bodyPr lIns="0" tIns="6108" rIns="0" bIns="0">
            <a:spAutoFit/>
          </a:bodyPr>
          <a:lstStyle/>
          <a:p>
            <a:pPr marL="6430" eaLnBrk="1" fontAlgn="auto" hangingPunct="1">
              <a:spcBef>
                <a:spcPts val="48"/>
              </a:spcBef>
              <a:spcAft>
                <a:spcPts val="0"/>
              </a:spcAft>
              <a:defRPr/>
            </a:pPr>
            <a:r>
              <a:rPr sz="810" spc="-167" dirty="0">
                <a:latin typeface="Arial"/>
                <a:ea typeface="+mn-ea"/>
                <a:cs typeface="Arial"/>
              </a:rPr>
              <a:t>R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R</a:t>
            </a:r>
            <a:r>
              <a:rPr sz="810" spc="-167" dirty="0">
                <a:latin typeface="Arial"/>
                <a:ea typeface="+mn-ea"/>
                <a:cs typeface="Arial"/>
              </a:rPr>
              <a:t>电子邮件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电子邮件</a:t>
            </a:r>
            <a:r>
              <a:rPr sz="810" spc="-167" dirty="0">
                <a:latin typeface="Arial"/>
                <a:ea typeface="+mn-ea"/>
                <a:cs typeface="Arial"/>
              </a:rPr>
              <a:t>莫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o</a:t>
            </a:r>
            <a:r>
              <a:rPr sz="810" spc="-167" dirty="0">
                <a:latin typeface="Arial"/>
                <a:ea typeface="+mn-ea"/>
                <a:cs typeface="Arial"/>
              </a:rPr>
              <a:t>t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t</a:t>
            </a:r>
            <a:r>
              <a:rPr sz="810" spc="-167" dirty="0">
                <a:latin typeface="Arial"/>
                <a:ea typeface="+mn-ea"/>
                <a:cs typeface="Arial"/>
              </a:rPr>
              <a:t>电子邮件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电子邮件</a:t>
            </a:r>
            <a:r>
              <a:rPr sz="810" spc="-167" dirty="0">
                <a:latin typeface="Arial"/>
                <a:ea typeface="+mn-ea"/>
                <a:cs typeface="Arial"/>
              </a:rPr>
              <a:t>: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:</a:t>
            </a:r>
            <a:r>
              <a:rPr sz="810" spc="-167" dirty="0">
                <a:latin typeface="Arial"/>
                <a:ea typeface="+mn-ea"/>
                <a:cs typeface="Arial"/>
              </a:rPr>
              <a:t>F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F</a:t>
            </a:r>
            <a:r>
              <a:rPr sz="810" spc="-167" dirty="0">
                <a:latin typeface="Arial"/>
                <a:ea typeface="+mn-ea"/>
                <a:cs typeface="Arial"/>
              </a:rPr>
              <a:t>一个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一个</a:t>
            </a:r>
            <a:r>
              <a:rPr sz="810" spc="-167" dirty="0">
                <a:latin typeface="Arial"/>
                <a:ea typeface="+mn-ea"/>
                <a:cs typeface="Arial"/>
              </a:rPr>
              <a:t>X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X</a:t>
            </a:r>
            <a:r>
              <a:rPr sz="810" spc="-167" dirty="0">
                <a:latin typeface="Arial"/>
                <a:ea typeface="+mn-ea"/>
                <a:cs typeface="Arial"/>
              </a:rPr>
              <a:t>公关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R</a:t>
            </a:r>
            <a:r>
              <a:rPr sz="810" spc="-167" dirty="0">
                <a:latin typeface="Arial"/>
                <a:ea typeface="+mn-ea"/>
                <a:cs typeface="Arial"/>
              </a:rPr>
              <a:t>o</a:t>
            </a:r>
            <a:r>
              <a:rPr sz="1215" spc="-250" baseline="-6944" dirty="0">
                <a:solidFill>
                  <a:srgbClr val="808080"/>
                </a:solidFill>
                <a:latin typeface="Arial"/>
                <a:ea typeface="+mn-ea"/>
                <a:cs typeface="Arial"/>
              </a:rPr>
              <a:t>o</a:t>
            </a:r>
            <a:r>
              <a:rPr sz="810" spc="-167" dirty="0">
                <a:latin typeface="Arial"/>
                <a:ea typeface="+mn-ea"/>
                <a:cs typeface="Arial"/>
              </a:rPr>
              <a:t>t</a:t>
            </a:r>
            <a:endParaRPr sz="810" dirty="0">
              <a:latin typeface="Arial"/>
              <a:ea typeface="+mn-ea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5281F4DA-1B4F-4BC2-B824-74554D4E3F98}"/>
              </a:ext>
            </a:extLst>
          </p:cNvPr>
          <p:cNvSpPr/>
          <p:nvPr/>
        </p:nvSpPr>
        <p:spPr>
          <a:xfrm>
            <a:off x="3208338" y="1041400"/>
            <a:ext cx="708025" cy="7938"/>
          </a:xfrm>
          <a:custGeom>
            <a:avLst/>
            <a:gdLst/>
            <a:ahLst/>
            <a:cxnLst/>
            <a:rect l="l" t="t" r="r" b="b"/>
            <a:pathLst>
              <a:path w="1400810" h="15240">
                <a:moveTo>
                  <a:pt x="0" y="15240"/>
                </a:moveTo>
                <a:lnTo>
                  <a:pt x="1400555" y="15240"/>
                </a:lnTo>
                <a:lnTo>
                  <a:pt x="1400555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BEBEBE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4F1BD24E-60A8-4E53-9C6D-EC83A5E870E0}"/>
              </a:ext>
            </a:extLst>
          </p:cNvPr>
          <p:cNvSpPr/>
          <p:nvPr/>
        </p:nvSpPr>
        <p:spPr>
          <a:xfrm>
            <a:off x="3203575" y="1038225"/>
            <a:ext cx="709613" cy="7938"/>
          </a:xfrm>
          <a:custGeom>
            <a:avLst/>
            <a:gdLst/>
            <a:ahLst/>
            <a:cxnLst/>
            <a:rect l="l" t="t" r="r" b="b"/>
            <a:pathLst>
              <a:path w="1400810" h="15240">
                <a:moveTo>
                  <a:pt x="0" y="15240"/>
                </a:moveTo>
                <a:lnTo>
                  <a:pt x="1400555" y="15240"/>
                </a:lnTo>
                <a:lnTo>
                  <a:pt x="1400555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DAE8351-79D3-465E-85D0-7C18FB977D48}"/>
              </a:ext>
            </a:extLst>
          </p:cNvPr>
          <p:cNvSpPr/>
          <p:nvPr/>
        </p:nvSpPr>
        <p:spPr>
          <a:xfrm>
            <a:off x="3905250" y="738188"/>
            <a:ext cx="169863" cy="180975"/>
          </a:xfrm>
          <a:custGeom>
            <a:avLst/>
            <a:gdLst/>
            <a:ahLst/>
            <a:cxnLst/>
            <a:rect l="l" t="t" r="r" b="b"/>
            <a:pathLst>
              <a:path w="335279" h="356869">
                <a:moveTo>
                  <a:pt x="335279" y="0"/>
                </a:moveTo>
                <a:lnTo>
                  <a:pt x="335279" y="356616"/>
                </a:lnTo>
                <a:lnTo>
                  <a:pt x="0" y="356616"/>
                </a:lnTo>
                <a:lnTo>
                  <a:pt x="0" y="0"/>
                </a:lnTo>
                <a:lnTo>
                  <a:pt x="33527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A0183984-8600-46BB-BF40-0133DD9D8EC2}"/>
              </a:ext>
            </a:extLst>
          </p:cNvPr>
          <p:cNvSpPr/>
          <p:nvPr/>
        </p:nvSpPr>
        <p:spPr>
          <a:xfrm>
            <a:off x="3894138" y="728663"/>
            <a:ext cx="163512" cy="174625"/>
          </a:xfrm>
          <a:custGeom>
            <a:avLst/>
            <a:gdLst/>
            <a:ahLst/>
            <a:cxnLst/>
            <a:rect l="l" t="t" r="r" b="b"/>
            <a:pathLst>
              <a:path w="323214" h="344805">
                <a:moveTo>
                  <a:pt x="0" y="0"/>
                </a:moveTo>
                <a:lnTo>
                  <a:pt x="0" y="344424"/>
                </a:lnTo>
                <a:lnTo>
                  <a:pt x="323088" y="344424"/>
                </a:lnTo>
                <a:lnTo>
                  <a:pt x="323088" y="0"/>
                </a:lnTo>
                <a:lnTo>
                  <a:pt x="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9CB10B8-6105-4A69-8F6E-BEA63C994A31}"/>
              </a:ext>
            </a:extLst>
          </p:cNvPr>
          <p:cNvSpPr/>
          <p:nvPr/>
        </p:nvSpPr>
        <p:spPr>
          <a:xfrm>
            <a:off x="3894138" y="728663"/>
            <a:ext cx="163512" cy="174625"/>
          </a:xfrm>
          <a:custGeom>
            <a:avLst/>
            <a:gdLst/>
            <a:ahLst/>
            <a:cxnLst/>
            <a:rect l="l" t="t" r="r" b="b"/>
            <a:pathLst>
              <a:path w="323214" h="344805">
                <a:moveTo>
                  <a:pt x="0" y="0"/>
                </a:moveTo>
                <a:lnTo>
                  <a:pt x="0" y="344424"/>
                </a:lnTo>
                <a:lnTo>
                  <a:pt x="323088" y="344424"/>
                </a:lnTo>
                <a:lnTo>
                  <a:pt x="323088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80808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8B57D11-FD83-4C31-A3B1-CC963967DDAE}"/>
              </a:ext>
            </a:extLst>
          </p:cNvPr>
          <p:cNvSpPr/>
          <p:nvPr/>
        </p:nvSpPr>
        <p:spPr>
          <a:xfrm>
            <a:off x="2720975" y="884238"/>
            <a:ext cx="612775" cy="488950"/>
          </a:xfrm>
          <a:custGeom>
            <a:avLst/>
            <a:gdLst/>
            <a:ahLst/>
            <a:cxnLst/>
            <a:rect l="l" t="t" r="r" b="b"/>
            <a:pathLst>
              <a:path w="1211579" h="966469">
                <a:moveTo>
                  <a:pt x="0" y="0"/>
                </a:moveTo>
                <a:lnTo>
                  <a:pt x="609600" y="966215"/>
                </a:lnTo>
                <a:lnTo>
                  <a:pt x="1211580" y="966215"/>
                </a:lnTo>
              </a:path>
            </a:pathLst>
          </a:custGeom>
          <a:ln w="28956">
            <a:solidFill>
              <a:srgbClr val="80808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38528F8-1A98-4C2D-8A04-B2194A8E2389}"/>
              </a:ext>
            </a:extLst>
          </p:cNvPr>
          <p:cNvSpPr/>
          <p:nvPr/>
        </p:nvSpPr>
        <p:spPr>
          <a:xfrm>
            <a:off x="3333750" y="1316038"/>
            <a:ext cx="0" cy="200025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28956">
            <a:solidFill>
              <a:srgbClr val="80808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2C31FC5B-58EE-4DFB-8450-BE6B11E7F4A9}"/>
              </a:ext>
            </a:extLst>
          </p:cNvPr>
          <p:cNvSpPr/>
          <p:nvPr/>
        </p:nvSpPr>
        <p:spPr>
          <a:xfrm>
            <a:off x="2708275" y="871538"/>
            <a:ext cx="614363" cy="488950"/>
          </a:xfrm>
          <a:custGeom>
            <a:avLst/>
            <a:gdLst/>
            <a:ahLst/>
            <a:cxnLst/>
            <a:rect l="l" t="t" r="r" b="b"/>
            <a:pathLst>
              <a:path w="1213485" h="965200">
                <a:moveTo>
                  <a:pt x="0" y="0"/>
                </a:moveTo>
                <a:lnTo>
                  <a:pt x="609600" y="964692"/>
                </a:lnTo>
                <a:lnTo>
                  <a:pt x="1213103" y="964692"/>
                </a:lnTo>
              </a:path>
            </a:pathLst>
          </a:custGeom>
          <a:ln w="28956">
            <a:solidFill>
              <a:srgbClr val="FFFF6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B19FB539-6632-4893-99BF-8D401EB4E003}"/>
              </a:ext>
            </a:extLst>
          </p:cNvPr>
          <p:cNvSpPr/>
          <p:nvPr/>
        </p:nvSpPr>
        <p:spPr>
          <a:xfrm>
            <a:off x="3322638" y="1303338"/>
            <a:ext cx="0" cy="200025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28956">
            <a:solidFill>
              <a:srgbClr val="FFFF66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36FF90F8-D2B2-4E83-8854-D3C11D9FF674}"/>
              </a:ext>
            </a:extLst>
          </p:cNvPr>
          <p:cNvSpPr txBox="1"/>
          <p:nvPr/>
        </p:nvSpPr>
        <p:spPr>
          <a:xfrm>
            <a:off x="912813" y="1120775"/>
            <a:ext cx="4241800" cy="2014538"/>
          </a:xfrm>
          <a:prstGeom prst="rect">
            <a:avLst/>
          </a:prstGeom>
        </p:spPr>
        <p:txBody>
          <a:bodyPr lIns="0" tIns="72334" rIns="0" bIns="0">
            <a:spAutoFit/>
          </a:bodyPr>
          <a:lstStyle>
            <a:lvl1pPr marL="25161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75"/>
              </a:spcBef>
            </a:pPr>
            <a:r>
              <a:rPr lang="zh-CN" altLang="zh-CN" sz="900">
                <a:solidFill>
                  <a:srgbClr val="8C8C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连接</a:t>
            </a:r>
            <a:endParaRPr lang="zh-CN" altLang="zh-CN"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688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-软件组件建模中使用的主要结构:</a:t>
            </a:r>
          </a:p>
          <a:p>
            <a:pPr eaLnBrk="1" hangingPunct="1">
              <a:lnSpc>
                <a:spcPct val="112000"/>
              </a:lnSpc>
              <a:spcBef>
                <a:spcPts val="288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组件：</a:t>
            </a: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复杂的物理对象, 通过一个或多个端口与环境交互。</a:t>
            </a:r>
          </a:p>
          <a:p>
            <a:pPr eaLnBrk="1" hangingPunct="1">
              <a:lnSpc>
                <a:spcPct val="120000"/>
              </a:lnSpc>
              <a:spcBef>
                <a:spcPts val="350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港口：</a:t>
            </a: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实现组件与环境交互的某些接口的边界对象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04000"/>
              </a:lnSpc>
              <a:spcBef>
                <a:spcPts val="625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连接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用于互连两个或多个组件端口的通信信道的抽象。</a:t>
            </a:r>
          </a:p>
          <a:p>
            <a:pPr eaLnBrk="1" hangingPunct="1">
              <a:lnSpc>
                <a:spcPct val="112000"/>
              </a:lnSpc>
              <a:spcBef>
                <a:spcPts val="225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角色：</a:t>
            </a: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实现连接器与周围环境交互的接口的边界对象。</a:t>
            </a: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DC3DF44C-A3F3-4A23-A710-F9442214E939}"/>
              </a:ext>
            </a:extLst>
          </p:cNvPr>
          <p:cNvSpPr txBox="1"/>
          <p:nvPr/>
        </p:nvSpPr>
        <p:spPr>
          <a:xfrm>
            <a:off x="920750" y="3252788"/>
            <a:ext cx="3586163" cy="161925"/>
          </a:xfrm>
          <a:prstGeom prst="rect">
            <a:avLst/>
          </a:prstGeom>
        </p:spPr>
        <p:txBody>
          <a:bodyPr lIns="0" tIns="6751" rIns="0" bIns="0">
            <a:spAutoFit/>
          </a:bodyPr>
          <a:lstStyle/>
          <a:p>
            <a:pPr marL="6430" eaLnBrk="1" fontAlgn="auto" hangingPunct="1">
              <a:spcBef>
                <a:spcPts val="53"/>
              </a:spcBef>
              <a:spcAft>
                <a:spcPts val="0"/>
              </a:spcAft>
              <a:defRPr/>
            </a:pPr>
            <a:r>
              <a:rPr sz="1013" spc="-10" dirty="0">
                <a:latin typeface="Symbol"/>
                <a:ea typeface="+mn-ea"/>
                <a:cs typeface="Symbol"/>
              </a:rPr>
              <a:t></a:t>
            </a:r>
            <a:r>
              <a:rPr sz="1013" i="1" spc="-10" dirty="0">
                <a:latin typeface="Times New Roman"/>
                <a:ea typeface="+mn-ea"/>
                <a:cs typeface="Times New Roman"/>
              </a:rPr>
              <a:t>协议：</a:t>
            </a:r>
            <a:r>
              <a:rPr sz="911" spc="-3" dirty="0">
                <a:latin typeface="Times New Roman"/>
                <a:ea typeface="+mn-ea"/>
                <a:cs typeface="Times New Roman"/>
              </a:rPr>
              <a:t>定义</a:t>
            </a:r>
            <a:r>
              <a:rPr sz="911" dirty="0">
                <a:latin typeface="Times New Roman"/>
                <a:ea typeface="+mn-ea"/>
                <a:cs typeface="Times New Roman"/>
              </a:rPr>
              <a:t>的有效</a:t>
            </a:r>
            <a:r>
              <a:rPr sz="911" spc="-3" dirty="0">
                <a:latin typeface="Times New Roman"/>
                <a:ea typeface="+mn-ea"/>
                <a:cs typeface="Times New Roman"/>
              </a:rPr>
              <a:t>序列</a:t>
            </a:r>
            <a:r>
              <a:rPr sz="911" dirty="0">
                <a:latin typeface="Times New Roman"/>
                <a:ea typeface="+mn-ea"/>
                <a:cs typeface="Times New Roman"/>
              </a:rPr>
              <a:t>的</a:t>
            </a:r>
            <a:r>
              <a:rPr sz="911" spc="-3" dirty="0">
                <a:latin typeface="Times New Roman"/>
                <a:ea typeface="+mn-ea"/>
                <a:cs typeface="Times New Roman"/>
              </a:rPr>
              <a:t>消息</a:t>
            </a:r>
            <a:r>
              <a:rPr sz="911" dirty="0">
                <a:latin typeface="Times New Roman"/>
                <a:ea typeface="+mn-ea"/>
                <a:cs typeface="Times New Roman"/>
              </a:rPr>
              <a:t>之间</a:t>
            </a:r>
            <a:r>
              <a:rPr sz="911" spc="-3" dirty="0">
                <a:latin typeface="Times New Roman"/>
                <a:ea typeface="+mn-ea"/>
                <a:cs typeface="Times New Roman"/>
              </a:rPr>
              <a:t>连接</a:t>
            </a:r>
            <a:r>
              <a:rPr sz="911" spc="89" dirty="0">
                <a:latin typeface="Times New Roman"/>
                <a:ea typeface="+mn-ea"/>
                <a:cs typeface="Times New Roman"/>
              </a:rPr>
              <a:t> </a:t>
            </a:r>
            <a:r>
              <a:rPr sz="911" dirty="0">
                <a:latin typeface="Times New Roman"/>
                <a:ea typeface="+mn-ea"/>
                <a:cs typeface="Times New Roman"/>
              </a:rPr>
              <a:t>港口</a:t>
            </a:r>
          </a:p>
        </p:txBody>
      </p:sp>
    </p:spTree>
  </p:cSld>
  <p:clrMapOvr>
    <a:masterClrMapping/>
  </p:clrMapOvr>
</p:sld>
</file>

<file path=ppt/slides/slide8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59FECF3-1BAA-4E27-A9FD-0FAB7028E5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4713" y="55563"/>
            <a:ext cx="3932237" cy="255587"/>
          </a:xfrm>
        </p:spPr>
        <p:txBody>
          <a:bodyPr lIns="0" tIns="6751" rIns="0" bIns="0" rtlCol="0">
            <a:spAutoFit/>
          </a:bodyPr>
          <a:lstStyle/>
          <a:p>
            <a:pPr marL="6430">
              <a:spcBef>
                <a:spcPts val="53"/>
              </a:spcBef>
              <a:defRPr/>
            </a:pPr>
            <a:r>
              <a:rPr sz="1620" dirty="0">
                <a:latin typeface="Times New Roman"/>
                <a:cs typeface="Times New Roman"/>
              </a:rPr>
              <a:t>2。</a:t>
            </a:r>
            <a:r>
              <a:rPr sz="1620" spc="-3" dirty="0">
                <a:latin typeface="Times New Roman"/>
                <a:cs typeface="Times New Roman"/>
              </a:rPr>
              <a:t>基于组件的</a:t>
            </a:r>
            <a:r>
              <a:rPr sz="1620" dirty="0">
                <a:latin typeface="Times New Roman"/>
                <a:cs typeface="Times New Roman"/>
              </a:rPr>
              <a:t>发展</a:t>
            </a:r>
            <a:r>
              <a:rPr sz="1620" spc="-8" dirty="0">
                <a:latin typeface="Times New Roman"/>
                <a:cs typeface="Times New Roman"/>
              </a:rPr>
              <a:t> </a:t>
            </a:r>
            <a:r>
              <a:rPr sz="1620" spc="-3" dirty="0">
                <a:latin typeface="Times New Roman"/>
                <a:cs typeface="Times New Roman"/>
              </a:rPr>
              <a:t>过程</a:t>
            </a:r>
            <a:endParaRPr sz="162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9009C00-203B-4EE0-BAF2-90341BC8DFE7}"/>
              </a:ext>
            </a:extLst>
          </p:cNvPr>
          <p:cNvSpPr txBox="1"/>
          <p:nvPr/>
        </p:nvSpPr>
        <p:spPr>
          <a:xfrm>
            <a:off x="881063" y="1671638"/>
            <a:ext cx="847725" cy="36988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88730" rIns="0" bIns="0">
            <a:spAutoFit/>
          </a:bodyPr>
          <a:lstStyle>
            <a:lvl1pPr marL="133350" indent="-587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设计体系结构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A3D0447-E54A-4342-B7D1-8175B6472B4A}"/>
              </a:ext>
            </a:extLst>
          </p:cNvPr>
          <p:cNvSpPr txBox="1"/>
          <p:nvPr/>
        </p:nvSpPr>
        <p:spPr>
          <a:xfrm>
            <a:off x="4352925" y="1633538"/>
            <a:ext cx="849313" cy="43973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646" rIns="0" bIns="0">
            <a:spAutoFit/>
          </a:bodyPr>
          <a:lstStyle>
            <a:lvl1pPr marL="131763" indent="238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150"/>
              </a:spcBef>
            </a:pP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合并发现的组件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EA35CC6-DA07-47F2-9398-672452200D07}"/>
              </a:ext>
            </a:extLst>
          </p:cNvPr>
          <p:cNvSpPr txBox="1"/>
          <p:nvPr/>
        </p:nvSpPr>
        <p:spPr>
          <a:xfrm>
            <a:off x="3195638" y="1671638"/>
            <a:ext cx="849312" cy="43973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646" rIns="0" bIns="0">
            <a:spAutoFit/>
          </a:bodyPr>
          <a:lstStyle>
            <a:lvl1pPr marL="131763" indent="15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50"/>
              </a:spcBef>
            </a:pP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搜索可重用组件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A0A4300-F148-4616-88CF-F1215CE98351}"/>
              </a:ext>
            </a:extLst>
          </p:cNvPr>
          <p:cNvSpPr txBox="1"/>
          <p:nvPr/>
        </p:nvSpPr>
        <p:spPr>
          <a:xfrm>
            <a:off x="2038350" y="1671638"/>
            <a:ext cx="849313" cy="36988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88730" rIns="0" bIns="0">
            <a:spAutoFit/>
          </a:bodyPr>
          <a:lstStyle>
            <a:lvl1pPr marL="131763" indent="1143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指定组件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B330A21-E205-4C03-ABC1-129724716168}"/>
              </a:ext>
            </a:extLst>
          </p:cNvPr>
          <p:cNvSpPr/>
          <p:nvPr/>
        </p:nvSpPr>
        <p:spPr>
          <a:xfrm>
            <a:off x="1728788" y="1865313"/>
            <a:ext cx="260350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2031B32-2B0C-489B-A0AC-7B721112CD0C}"/>
              </a:ext>
            </a:extLst>
          </p:cNvPr>
          <p:cNvSpPr/>
          <p:nvPr/>
        </p:nvSpPr>
        <p:spPr>
          <a:xfrm>
            <a:off x="1987550" y="1839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48767"/>
                </a:moveTo>
                <a:lnTo>
                  <a:pt x="0" y="0"/>
                </a:lnTo>
                <a:lnTo>
                  <a:pt x="0" y="99059"/>
                </a:lnTo>
                <a:lnTo>
                  <a:pt x="99060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FE51AA4-7231-48B4-8C1A-F11F722D9AB2}"/>
              </a:ext>
            </a:extLst>
          </p:cNvPr>
          <p:cNvSpPr/>
          <p:nvPr/>
        </p:nvSpPr>
        <p:spPr>
          <a:xfrm>
            <a:off x="2887663" y="1865313"/>
            <a:ext cx="258762" cy="0"/>
          </a:xfrm>
          <a:custGeom>
            <a:avLst/>
            <a:gdLst/>
            <a:ahLst/>
            <a:cxnLst/>
            <a:rect l="l" t="t" r="r" b="b"/>
            <a:pathLst>
              <a:path w="513714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8237FE3-1FB4-4C8E-8D6B-2902C2BAF0BF}"/>
              </a:ext>
            </a:extLst>
          </p:cNvPr>
          <p:cNvSpPr/>
          <p:nvPr/>
        </p:nvSpPr>
        <p:spPr>
          <a:xfrm>
            <a:off x="3144838" y="1839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48767"/>
                </a:moveTo>
                <a:lnTo>
                  <a:pt x="0" y="0"/>
                </a:lnTo>
                <a:lnTo>
                  <a:pt x="0" y="99059"/>
                </a:lnTo>
                <a:lnTo>
                  <a:pt x="99060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4C4BF65-6E3D-4474-952A-27891B116553}"/>
              </a:ext>
            </a:extLst>
          </p:cNvPr>
          <p:cNvSpPr/>
          <p:nvPr/>
        </p:nvSpPr>
        <p:spPr>
          <a:xfrm>
            <a:off x="4044950" y="1865313"/>
            <a:ext cx="258763" cy="0"/>
          </a:xfrm>
          <a:custGeom>
            <a:avLst/>
            <a:gdLst/>
            <a:ahLst/>
            <a:cxnLst/>
            <a:rect l="l" t="t" r="r" b="b"/>
            <a:pathLst>
              <a:path w="513715">
                <a:moveTo>
                  <a:pt x="0" y="0"/>
                </a:moveTo>
                <a:lnTo>
                  <a:pt x="51358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28C3A5B-6958-45A9-B686-971392C0F413}"/>
              </a:ext>
            </a:extLst>
          </p:cNvPr>
          <p:cNvSpPr/>
          <p:nvPr/>
        </p:nvSpPr>
        <p:spPr>
          <a:xfrm>
            <a:off x="4302125" y="1839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99059" h="99060">
                <a:moveTo>
                  <a:pt x="99059" y="48767"/>
                </a:moveTo>
                <a:lnTo>
                  <a:pt x="0" y="0"/>
                </a:lnTo>
                <a:lnTo>
                  <a:pt x="0" y="99059"/>
                </a:lnTo>
                <a:lnTo>
                  <a:pt x="99059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34EA7C9-B42B-41B9-A9A0-39D41258A320}"/>
              </a:ext>
            </a:extLst>
          </p:cNvPr>
          <p:cNvSpPr txBox="1"/>
          <p:nvPr/>
        </p:nvSpPr>
        <p:spPr>
          <a:xfrm>
            <a:off x="920750" y="2324100"/>
            <a:ext cx="4365625" cy="903288"/>
          </a:xfrm>
          <a:prstGeom prst="rect">
            <a:avLst/>
          </a:prstGeom>
        </p:spPr>
        <p:txBody>
          <a:bodyPr lIns="0" tIns="12859" rIns="0" bIns="0">
            <a:spAutoFit/>
          </a:bodyPr>
          <a:lstStyle>
            <a:lvl1pPr marL="82550" indent="-76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450"/>
              </a:lnSpc>
              <a:spcBef>
                <a:spcPts val="100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-这些规范用于查找可重用的组件, 然后将其集成到体系结构中。</a:t>
            </a:r>
          </a:p>
          <a:p>
            <a:pPr eaLnBrk="1" hangingPunct="1">
              <a:spcBef>
                <a:spcPts val="25"/>
              </a:spcBef>
            </a:pPr>
            <a:endParaRPr lang="zh-CN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188"/>
              </a:lnSpc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虽然这种方法可能导致大量重用, 但与其他工程学科采用的方法形成了对比。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6CA7844-AF01-4D8B-B70F-9AB49D3943C0}"/>
              </a:ext>
            </a:extLst>
          </p:cNvPr>
          <p:cNvSpPr txBox="1"/>
          <p:nvPr/>
        </p:nvSpPr>
        <p:spPr>
          <a:xfrm>
            <a:off x="874713" y="569913"/>
            <a:ext cx="4116387" cy="863600"/>
          </a:xfrm>
          <a:prstGeom prst="rect">
            <a:avLst/>
          </a:prstGeom>
        </p:spPr>
        <p:txBody>
          <a:bodyPr lIns="0" tIns="6751" rIns="0" bIns="0">
            <a:spAutoFit/>
          </a:bodyPr>
          <a:lstStyle>
            <a:lvl1pPr marL="44450" indent="-381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50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-面向组件的开发可以通过以下两种方式之一集成到系统开发过程中:</a:t>
            </a:r>
            <a:r>
              <a:rPr lang="zh-CN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机会主义重用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开发与重用</a:t>
            </a: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563"/>
              </a:spcBef>
            </a:pPr>
            <a:r>
              <a:rPr lang="zh-CN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机会主义重用</a:t>
            </a:r>
            <a:endParaRPr lang="zh-CN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16="http://schemas.microsoft.com/office/drawing/2014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A3BED10-71C1-4301-A914-5E659C5F7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788" y="138113"/>
            <a:ext cx="3589337" cy="263525"/>
          </a:xfrm>
        </p:spPr>
        <p:txBody>
          <a:bodyPr lIns="0" tIns="6108" rIns="0" bIns="0" rtlCol="0">
            <a:spAutoFit/>
          </a:bodyPr>
          <a:lstStyle/>
          <a:p>
            <a:pPr marL="6430">
              <a:spcBef>
                <a:spcPts val="48"/>
              </a:spcBef>
              <a:defRPr/>
            </a:pPr>
            <a:r>
              <a:rPr sz="1664" spc="-3" dirty="0"/>
              <a:t>发展与</a:t>
            </a:r>
            <a:r>
              <a:rPr sz="1664" spc="-23" dirty="0"/>
              <a:t> </a:t>
            </a:r>
            <a:r>
              <a:rPr sz="1664" spc="-3" dirty="0"/>
              <a:t>重用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56F26D2-C09B-4231-91E8-54626190FFB9}"/>
              </a:ext>
            </a:extLst>
          </p:cNvPr>
          <p:cNvSpPr txBox="1"/>
          <p:nvPr/>
        </p:nvSpPr>
        <p:spPr>
          <a:xfrm>
            <a:off x="996950" y="744538"/>
            <a:ext cx="731838" cy="36988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88730" rIns="0" bIns="0">
            <a:spAutoFit/>
          </a:bodyPr>
          <a:lstStyle>
            <a:lvl1pPr marL="63500" indent="-460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大纲系统要求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3C92CE0-21CB-4059-8917-1A328BF9D888}"/>
              </a:ext>
            </a:extLst>
          </p:cNvPr>
          <p:cNvSpPr txBox="1"/>
          <p:nvPr/>
        </p:nvSpPr>
        <p:spPr>
          <a:xfrm>
            <a:off x="3041650" y="860425"/>
            <a:ext cx="1349375" cy="457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37292" rIns="0" bIns="0">
            <a:spAutoFit/>
          </a:bodyPr>
          <a:lstStyle>
            <a:lvl1pPr marL="920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300"/>
              </a:spcBef>
            </a:pP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根据发现的组件修改需求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9A7B4F5-9E3B-4516-A916-9BE047C13436}"/>
              </a:ext>
            </a:extLst>
          </p:cNvPr>
          <p:cNvSpPr txBox="1"/>
          <p:nvPr/>
        </p:nvSpPr>
        <p:spPr>
          <a:xfrm>
            <a:off x="2000250" y="782638"/>
            <a:ext cx="731838" cy="43973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646" rIns="0" bIns="0">
            <a:spAutoFit/>
          </a:bodyPr>
          <a:lstStyle>
            <a:lvl1pPr marL="73025" indent="158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50"/>
              </a:spcBef>
            </a:pP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搜索可重用组件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F9A752B-8FED-49C2-A836-05C829447909}"/>
              </a:ext>
            </a:extLst>
          </p:cNvPr>
          <p:cNvSpPr txBox="1"/>
          <p:nvPr/>
        </p:nvSpPr>
        <p:spPr>
          <a:xfrm>
            <a:off x="1073150" y="1824038"/>
            <a:ext cx="1196975" cy="43973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646" rIns="0" bIns="0">
            <a:spAutoFit/>
          </a:bodyPr>
          <a:lstStyle>
            <a:lvl1pPr marL="2317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50"/>
              </a:spcBef>
            </a:pP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使用可重用组件设计系统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5182D2B-E3C9-4F16-BF72-CAF5CA46461F}"/>
              </a:ext>
            </a:extLst>
          </p:cNvPr>
          <p:cNvSpPr txBox="1"/>
          <p:nvPr/>
        </p:nvSpPr>
        <p:spPr>
          <a:xfrm>
            <a:off x="2462213" y="1670050"/>
            <a:ext cx="733425" cy="43973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18646" rIns="0" bIns="0">
            <a:spAutoFit/>
          </a:bodyPr>
          <a:lstStyle>
            <a:lvl1pPr marL="65088" indent="-79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150"/>
              </a:spcBef>
            </a:pP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设计/查找可重用组件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E3C4E6A-EC05-42B6-B979-D3CB60A77126}"/>
              </a:ext>
            </a:extLst>
          </p:cNvPr>
          <p:cNvSpPr txBox="1"/>
          <p:nvPr/>
        </p:nvSpPr>
        <p:spPr>
          <a:xfrm>
            <a:off x="3581400" y="1554163"/>
            <a:ext cx="733425" cy="36988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88730" rIns="0" bIns="0">
            <a:spAutoFit/>
          </a:bodyPr>
          <a:lstStyle>
            <a:lvl1pPr marL="201613" indent="-1555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700"/>
              </a:spcBef>
            </a:pPr>
            <a:r>
              <a:rPr lang="zh-CN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建筑设计</a:t>
            </a: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1FE5992-B57A-48E9-AB02-F72FA862B207}"/>
              </a:ext>
            </a:extLst>
          </p:cNvPr>
          <p:cNvSpPr/>
          <p:nvPr/>
        </p:nvSpPr>
        <p:spPr>
          <a:xfrm>
            <a:off x="1728788" y="860425"/>
            <a:ext cx="228600" cy="130175"/>
          </a:xfrm>
          <a:custGeom>
            <a:avLst/>
            <a:gdLst/>
            <a:ahLst/>
            <a:cxnLst/>
            <a:rect l="l" t="t" r="r" b="b"/>
            <a:pathLst>
              <a:path w="451485" h="259080">
                <a:moveTo>
                  <a:pt x="0" y="0"/>
                </a:moveTo>
                <a:lnTo>
                  <a:pt x="451104" y="2590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05B7632-D433-4FE6-AA61-E71A5F14DFA8}"/>
              </a:ext>
            </a:extLst>
          </p:cNvPr>
          <p:cNvSpPr/>
          <p:nvPr/>
        </p:nvSpPr>
        <p:spPr>
          <a:xfrm>
            <a:off x="1943100" y="966788"/>
            <a:ext cx="57150" cy="47625"/>
          </a:xfrm>
          <a:custGeom>
            <a:avLst/>
            <a:gdLst/>
            <a:ahLst/>
            <a:cxnLst/>
            <a:rect l="l" t="t" r="r" b="b"/>
            <a:pathLst>
              <a:path w="111760" h="93344">
                <a:moveTo>
                  <a:pt x="111251" y="92963"/>
                </a:moveTo>
                <a:lnTo>
                  <a:pt x="50291" y="0"/>
                </a:lnTo>
                <a:lnTo>
                  <a:pt x="0" y="86868"/>
                </a:lnTo>
                <a:lnTo>
                  <a:pt x="111251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884312C-F76A-417A-BC35-92DF43222CE7}"/>
              </a:ext>
            </a:extLst>
          </p:cNvPr>
          <p:cNvSpPr/>
          <p:nvPr/>
        </p:nvSpPr>
        <p:spPr>
          <a:xfrm>
            <a:off x="2732088" y="936625"/>
            <a:ext cx="268287" cy="168275"/>
          </a:xfrm>
          <a:custGeom>
            <a:avLst/>
            <a:gdLst/>
            <a:ahLst/>
            <a:cxnLst/>
            <a:rect l="l" t="t" r="r" b="b"/>
            <a:pathLst>
              <a:path w="528954" h="332740">
                <a:moveTo>
                  <a:pt x="0" y="0"/>
                </a:moveTo>
                <a:lnTo>
                  <a:pt x="528827" y="3322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2B43C1F-E328-46B0-A609-499785F682D3}"/>
              </a:ext>
            </a:extLst>
          </p:cNvPr>
          <p:cNvSpPr/>
          <p:nvPr/>
        </p:nvSpPr>
        <p:spPr>
          <a:xfrm>
            <a:off x="2984500" y="10826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111760" h="94615">
                <a:moveTo>
                  <a:pt x="111251" y="94488"/>
                </a:moveTo>
                <a:lnTo>
                  <a:pt x="53339" y="0"/>
                </a:lnTo>
                <a:lnTo>
                  <a:pt x="0" y="85344"/>
                </a:lnTo>
                <a:lnTo>
                  <a:pt x="111251" y="94488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DA392E9-337D-4F4A-A0E7-7E462DC8108E}"/>
              </a:ext>
            </a:extLst>
          </p:cNvPr>
          <p:cNvSpPr/>
          <p:nvPr/>
        </p:nvSpPr>
        <p:spPr>
          <a:xfrm>
            <a:off x="3929063" y="1362075"/>
            <a:ext cx="0" cy="144463"/>
          </a:xfrm>
          <a:custGeom>
            <a:avLst/>
            <a:gdLst/>
            <a:ahLst/>
            <a:cxnLst/>
            <a:rect l="l" t="t" r="r" b="b"/>
            <a:pathLst>
              <a:path h="285114">
                <a:moveTo>
                  <a:pt x="0" y="0"/>
                </a:moveTo>
                <a:lnTo>
                  <a:pt x="0" y="2849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7F8179E-091F-4726-9C5F-15C6E2621CA5}"/>
              </a:ext>
            </a:extLst>
          </p:cNvPr>
          <p:cNvSpPr/>
          <p:nvPr/>
        </p:nvSpPr>
        <p:spPr>
          <a:xfrm>
            <a:off x="3903663" y="1504950"/>
            <a:ext cx="50800" cy="49213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0" y="0"/>
                </a:lnTo>
                <a:lnTo>
                  <a:pt x="48768" y="99060"/>
                </a:lnTo>
                <a:lnTo>
                  <a:pt x="990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A27A35E-C007-494E-932B-6CABAF218C0B}"/>
              </a:ext>
            </a:extLst>
          </p:cNvPr>
          <p:cNvSpPr/>
          <p:nvPr/>
        </p:nvSpPr>
        <p:spPr>
          <a:xfrm>
            <a:off x="3238500" y="1708150"/>
            <a:ext cx="342900" cy="171450"/>
          </a:xfrm>
          <a:custGeom>
            <a:avLst/>
            <a:gdLst/>
            <a:ahLst/>
            <a:cxnLst/>
            <a:rect l="l" t="t" r="r" b="b"/>
            <a:pathLst>
              <a:path w="676910" h="337185">
                <a:moveTo>
                  <a:pt x="676655" y="0"/>
                </a:moveTo>
                <a:lnTo>
                  <a:pt x="0" y="3368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4651377-A5C8-4105-807A-DDDE2B416D51}"/>
              </a:ext>
            </a:extLst>
          </p:cNvPr>
          <p:cNvSpPr/>
          <p:nvPr/>
        </p:nvSpPr>
        <p:spPr>
          <a:xfrm>
            <a:off x="3195638" y="1857375"/>
            <a:ext cx="57150" cy="44450"/>
          </a:xfrm>
          <a:custGeom>
            <a:avLst/>
            <a:gdLst/>
            <a:ahLst/>
            <a:cxnLst/>
            <a:rect l="l" t="t" r="r" b="b"/>
            <a:pathLst>
              <a:path w="113029" h="88900">
                <a:moveTo>
                  <a:pt x="112775" y="88391"/>
                </a:moveTo>
                <a:lnTo>
                  <a:pt x="68579" y="0"/>
                </a:lnTo>
                <a:lnTo>
                  <a:pt x="0" y="88391"/>
                </a:lnTo>
                <a:lnTo>
                  <a:pt x="112775" y="88391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7574289-BE46-4508-A332-CC907F6ADC6D}"/>
              </a:ext>
            </a:extLst>
          </p:cNvPr>
          <p:cNvSpPr/>
          <p:nvPr/>
        </p:nvSpPr>
        <p:spPr>
          <a:xfrm>
            <a:off x="2308225" y="1863725"/>
            <a:ext cx="153988" cy="123825"/>
          </a:xfrm>
          <a:custGeom>
            <a:avLst/>
            <a:gdLst/>
            <a:ahLst/>
            <a:cxnLst/>
            <a:rect l="l" t="t" r="r" b="b"/>
            <a:pathLst>
              <a:path w="306704" h="245744">
                <a:moveTo>
                  <a:pt x="306324" y="0"/>
                </a:moveTo>
                <a:lnTo>
                  <a:pt x="0" y="2453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41BB69F-4701-42CC-BA04-AF64853590C1}"/>
              </a:ext>
            </a:extLst>
          </p:cNvPr>
          <p:cNvSpPr/>
          <p:nvPr/>
        </p:nvSpPr>
        <p:spPr>
          <a:xfrm>
            <a:off x="2270125" y="1966913"/>
            <a:ext cx="55563" cy="50800"/>
          </a:xfrm>
          <a:custGeom>
            <a:avLst/>
            <a:gdLst/>
            <a:ahLst/>
            <a:cxnLst/>
            <a:rect l="l" t="t" r="r" b="b"/>
            <a:pathLst>
              <a:path w="109855" h="100964">
                <a:moveTo>
                  <a:pt x="109727" y="77724"/>
                </a:moveTo>
                <a:lnTo>
                  <a:pt x="47244" y="0"/>
                </a:lnTo>
                <a:lnTo>
                  <a:pt x="0" y="100584"/>
                </a:lnTo>
                <a:lnTo>
                  <a:pt x="109727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911">
              <a:latin typeface="+mn-lt"/>
              <a:ea typeface="+mn-ea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146B8E8-E90D-4D92-99E8-0F7588FC6F23}"/>
              </a:ext>
            </a:extLst>
          </p:cNvPr>
          <p:cNvSpPr txBox="1"/>
          <p:nvPr/>
        </p:nvSpPr>
        <p:spPr>
          <a:xfrm>
            <a:off x="603250" y="2328863"/>
            <a:ext cx="4876800" cy="982662"/>
          </a:xfrm>
          <a:prstGeom prst="rect">
            <a:avLst/>
          </a:prstGeom>
        </p:spPr>
        <p:txBody>
          <a:bodyPr lIns="0" tIns="6751" rIns="0" bIns="0">
            <a:spAutoFit/>
          </a:bodyPr>
          <a:lstStyle>
            <a:lvl1pPr marL="44450" indent="-381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50"/>
              </a:spcBef>
            </a:pPr>
            <a:r>
              <a:rPr lang="zh-CN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-根据可重用组件修改系统要求;该设计还基于现有组件。</a:t>
            </a:r>
          </a:p>
          <a:p>
            <a:pPr eaLnBrk="1" hangingPunct="1">
              <a:lnSpc>
                <a:spcPts val="1188"/>
              </a:lnSpc>
              <a:spcBef>
                <a:spcPts val="1063"/>
              </a:spcBef>
            </a:pPr>
            <a:r>
              <a:rPr lang="zh-CN" altLang="zh-CN" sz="1000">
                <a:latin typeface="Symbol" panose="05050102010706020507" pitchFamily="18" charset="2"/>
              </a:rPr>
              <a:t></a:t>
            </a:r>
            <a:r>
              <a:rPr lang="zh-CN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由于这需要一些权衡, 设计比特殊目的设计效率低;但是, 开发成本降低, 快速</a:t>
            </a:r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交付, 并提高系统的可靠性应该弥补这一点。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3173</Words>
  <Application>Microsoft Office PowerPoint</Application>
  <PresentationFormat>自定义</PresentationFormat>
  <Paragraphs>370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Calibri</vt:lpstr>
      <vt:lpstr>宋体</vt:lpstr>
      <vt:lpstr>Arial</vt:lpstr>
      <vt:lpstr>ＭＳ Ｐゴシック</vt:lpstr>
      <vt:lpstr>Tahoma</vt:lpstr>
      <vt:lpstr>Wingdings</vt:lpstr>
      <vt:lpstr>Times New Roman</vt:lpstr>
      <vt:lpstr>Symbol</vt:lpstr>
      <vt:lpstr>Courier New</vt:lpstr>
      <vt:lpstr>Meiryo</vt:lpstr>
      <vt:lpstr>自定义设计方案</vt:lpstr>
      <vt:lpstr>Software Architecture</vt:lpstr>
      <vt:lpstr>Serviced-Oriented Architectures</vt:lpstr>
      <vt:lpstr>Outline</vt:lpstr>
      <vt:lpstr>Component-based development (CBD)</vt:lpstr>
      <vt:lpstr>Component Categories and Abstraction</vt:lpstr>
      <vt:lpstr>-Components may also exist at different levels of abstraction:</vt:lpstr>
      <vt:lpstr>Constructs</vt:lpstr>
      <vt:lpstr>2. Component-Based Development Processes</vt:lpstr>
      <vt:lpstr>Development with Reuse</vt:lpstr>
      <vt:lpstr>3. Component Models</vt:lpstr>
      <vt:lpstr>PowerPoint 演示文稿</vt:lpstr>
      <vt:lpstr>Component Model Implementation</vt:lpstr>
      <vt:lpstr>4. The CORBA Component Model (CCM)</vt:lpstr>
      <vt:lpstr>CBD Process using the CCM</vt:lpstr>
      <vt:lpstr>Component Model</vt:lpstr>
      <vt:lpstr>Configuration Ports Several kinds of ports supported by the CCM, namely receptacle,  attribute, emitter, publisher, and consumer.</vt:lpstr>
      <vt:lpstr>PowerPoint 演示文稿</vt:lpstr>
      <vt:lpstr>An example CCM Component With IDL Specification</vt:lpstr>
      <vt:lpstr>Example of CCM Components Interactions</vt:lpstr>
      <vt:lpstr>Component Container</vt:lpstr>
      <vt:lpstr>PowerPoint 演示文稿</vt:lpstr>
      <vt:lpstr>Web as a database</vt:lpstr>
      <vt:lpstr>Web as a platform for distributed systems</vt:lpstr>
      <vt:lpstr>Types of services</vt:lpstr>
      <vt:lpstr>Types of services</vt:lpstr>
      <vt:lpstr>Kind of Things on the Programmable Web</vt:lpstr>
      <vt:lpstr>Classiﬁcation based on architectural design</vt:lpstr>
      <vt:lpstr>Method information</vt:lpstr>
      <vt:lpstr>PowerPoint 演示文稿</vt:lpstr>
      <vt:lpstr>Competing Architectures</vt:lpstr>
      <vt:lpstr>Resource-Oriented Architectures</vt:lpstr>
      <vt:lpstr>RPC-Style Architectures</vt:lpstr>
      <vt:lpstr>RPC-Style Architectures</vt:lpstr>
      <vt:lpstr>Problems of RPC-Style Architectures</vt:lpstr>
      <vt:lpstr>REST-RPC Hybrid Architectures</vt:lpstr>
      <vt:lpstr>PowerPoint 演示文稿</vt:lpstr>
      <vt:lpstr>Resource Oriented Architectures</vt:lpstr>
      <vt:lpstr>Addressability</vt:lpstr>
      <vt:lpstr>Uniform interface</vt:lpstr>
      <vt:lpstr>Statelessness</vt:lpstr>
      <vt:lpstr>Statelessness</vt:lpstr>
      <vt:lpstr>Links and connectedness</vt:lpstr>
      <vt:lpstr>Links and connectedness</vt:lpstr>
      <vt:lpstr>Links and connectedness</vt:lpstr>
      <vt:lpstr>Designing ROA</vt:lpstr>
      <vt:lpstr>Designing ROA</vt:lpstr>
      <vt:lpstr>Example</vt:lpstr>
      <vt:lpstr>Example</vt:lpstr>
      <vt:lpstr>Example</vt:lpstr>
      <vt:lpstr>Read/Write ROA systems</vt:lpstr>
      <vt:lpstr>Method Semantic in ROA systems</vt:lpstr>
      <vt:lpstr>REST</vt:lpstr>
      <vt:lpstr>RESTful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Architectures Software Architecture VO/KU (707.023/707.024)</dc:title>
  <dc:creator>Qing Ding</dc:creator>
  <cp:lastModifiedBy>acer</cp:lastModifiedBy>
  <cp:revision>14</cp:revision>
  <dcterms:created xsi:type="dcterms:W3CDTF">2018-08-03T08:40:44Z</dcterms:created>
  <dcterms:modified xsi:type="dcterms:W3CDTF">2018-10-09T00:03:47Z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2017-12-06T00:00:00Z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2017-12-06T00:00:00Z</vt:filetime>
  </property>
</Properties>
</file>