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99"/>
  </p:notesMasterIdLst>
  <p:sldIdLst>
    <p:sldId id="325" r:id="rId2"/>
    <p:sldId id="326" r:id="rId3"/>
    <p:sldId id="327" r:id="rId4"/>
    <p:sldId id="330" r:id="rId5"/>
    <p:sldId id="259" r:id="rId6"/>
    <p:sldId id="260" r:id="rId7"/>
    <p:sldId id="261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262" r:id="rId20"/>
    <p:sldId id="328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333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05" r:id="rId63"/>
    <p:sldId id="306" r:id="rId64"/>
    <p:sldId id="307" r:id="rId65"/>
    <p:sldId id="308" r:id="rId66"/>
    <p:sldId id="332" r:id="rId67"/>
    <p:sldId id="310" r:id="rId68"/>
    <p:sldId id="311" r:id="rId69"/>
    <p:sldId id="312" r:id="rId70"/>
    <p:sldId id="313" r:id="rId71"/>
    <p:sldId id="314" r:id="rId72"/>
    <p:sldId id="331" r:id="rId73"/>
    <p:sldId id="316" r:id="rId74"/>
    <p:sldId id="317" r:id="rId75"/>
    <p:sldId id="318" r:id="rId76"/>
    <p:sldId id="319" r:id="rId77"/>
    <p:sldId id="359" r:id="rId78"/>
    <p:sldId id="345" r:id="rId79"/>
    <p:sldId id="346" r:id="rId80"/>
    <p:sldId id="360" r:id="rId81"/>
    <p:sldId id="347" r:id="rId82"/>
    <p:sldId id="348" r:id="rId83"/>
    <p:sldId id="349" r:id="rId84"/>
    <p:sldId id="350" r:id="rId85"/>
    <p:sldId id="351" r:id="rId86"/>
    <p:sldId id="352" r:id="rId87"/>
    <p:sldId id="361" r:id="rId88"/>
    <p:sldId id="353" r:id="rId89"/>
    <p:sldId id="354" r:id="rId90"/>
    <p:sldId id="355" r:id="rId91"/>
    <p:sldId id="356" r:id="rId92"/>
    <p:sldId id="357" r:id="rId93"/>
    <p:sldId id="358" r:id="rId94"/>
    <p:sldId id="329" r:id="rId95"/>
    <p:sldId id="321" r:id="rId96"/>
    <p:sldId id="322" r:id="rId97"/>
    <p:sldId id="323" r:id="rId98"/>
  </p:sldIdLst>
  <p:sldSz cx="6153150" cy="3460750"/>
  <p:notesSz cx="4610100" cy="34607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952" y="44"/>
      </p:cViewPr>
      <p:guideLst>
        <p:guide orient="horz" pos="2880"/>
        <p:guide pos="28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9EC5901-A736-4082-9095-295AC757FE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7D9941-BA7B-44B2-834E-EE2B8EC7C72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F7C9B49-01AE-4FB7-97B5-25730FF2D62F}" type="datetimeFigureOut">
              <a:rPr lang="zh-CN" altLang="en-US"/>
              <a:pPr>
                <a:defRPr/>
              </a:pPr>
              <a:t>2018/10/9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F91EE12C-4203-4BD6-B521-B7F628149C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68413" y="433388"/>
            <a:ext cx="2073275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BCE117E2-131B-4952-8D79-5D50C034F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C49564-81E7-4498-A997-16333B1D43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AA17F-4382-45C4-A9F5-86DF61086E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E7CB761-1673-4D88-971A-16D887A8EF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66D7F046-D91B-4B6A-99BE-88929CEFE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6C36BDD-BDF8-4AF4-852F-2F459068E33D}" type="slidenum">
              <a:rPr lang="en-US" altLang="zh-CN" smtClean="0">
                <a:latin typeface="Arial" panose="020B060402020202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1BB7C0CB-621D-4223-A2A0-1E222F01717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385763" y="687388"/>
            <a:ext cx="6088062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B6FB3C79-605C-41ED-9D95-5C40EAD87BD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>
            <a:extLst>
              <a:ext uri="{FF2B5EF4-FFF2-40B4-BE49-F238E27FC236}">
                <a16:creationId xmlns:a16="http://schemas.microsoft.com/office/drawing/2014/main" id="{858FEC43-CD26-42D0-BFEB-59A9DEEFCD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>
            <a:extLst>
              <a:ext uri="{FF2B5EF4-FFF2-40B4-BE49-F238E27FC236}">
                <a16:creationId xmlns:a16="http://schemas.microsoft.com/office/drawing/2014/main" id="{4E71CCA4-66E4-470D-8CA8-E2EF1574E40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3252B-6F2B-4252-9ADF-DEAA9C1E3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6F63E0-17CF-451A-91D9-7EAA1858DAF7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>
            <a:extLst>
              <a:ext uri="{FF2B5EF4-FFF2-40B4-BE49-F238E27FC236}">
                <a16:creationId xmlns:a16="http://schemas.microsoft.com/office/drawing/2014/main" id="{FB452E7A-70CA-45EA-B58E-70AD9D6AF5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Notes Placeholder 2">
            <a:extLst>
              <a:ext uri="{FF2B5EF4-FFF2-40B4-BE49-F238E27FC236}">
                <a16:creationId xmlns:a16="http://schemas.microsoft.com/office/drawing/2014/main" id="{8FC4C100-6574-45E6-9DB8-343891E6CC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57F62-4B5C-4CA7-B130-24F3CFC6EE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1C53FD-D097-4DE2-B108-E6351444C350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B159BBA5-2DAA-4184-A69F-7F1DF0B383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7A03235C-6BEE-44D9-8359-F222760F1C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0A01-2CE0-49EB-9343-60103DFA47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356DE2-7D7D-440F-904E-7BC9697C653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AD4C4B1F-D020-4BC6-96A6-B193FA0951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0275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30275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30275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30275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30275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fld id="{7E5CD41D-01C5-404E-B1C1-43CBD14DDC23}" type="slidenum">
              <a:rPr lang="en-US" altLang="zh-CN" sz="1200" b="0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CN" sz="1200" b="0">
              <a:solidFill>
                <a:srgbClr val="000000"/>
              </a:solidFill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1A6B7524-AEFA-40B1-A0F2-830D14F2909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400050" y="696913"/>
            <a:ext cx="6184900" cy="3479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11C1E1F1-AA4A-4F6D-A493-5C9362D829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3D8EFB22-A349-4915-BCF8-1D7F1AC4E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5157B7C0-EAD0-48DB-818A-E902863FEB3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E252D-2825-43DA-800A-396E66A530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54B422-1C2B-4BB0-9FDA-CE7D28E78BC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id="{861CD860-385F-47A9-AC5D-0CF46EEB4B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>
            <a:extLst>
              <a:ext uri="{FF2B5EF4-FFF2-40B4-BE49-F238E27FC236}">
                <a16:creationId xmlns:a16="http://schemas.microsoft.com/office/drawing/2014/main" id="{42E1ED08-3C9F-4B7E-B4D2-651EFD51DE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6F80B-A509-4123-861F-40B6D8F929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9D0157-5914-44C2-809B-9FA095440C24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B55B9EF8-BEFD-448C-8273-B800DA5D48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>
            <a:extLst>
              <a:ext uri="{FF2B5EF4-FFF2-40B4-BE49-F238E27FC236}">
                <a16:creationId xmlns:a16="http://schemas.microsoft.com/office/drawing/2014/main" id="{A49222BA-9F8B-49FB-805C-21470E8B5C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D88BB-699C-4E57-95A2-C779821F7B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B04C86-804D-449B-B456-E7410D5B31B6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>
            <a:extLst>
              <a:ext uri="{FF2B5EF4-FFF2-40B4-BE49-F238E27FC236}">
                <a16:creationId xmlns:a16="http://schemas.microsoft.com/office/drawing/2014/main" id="{2CB45CE2-8514-4027-868A-96637BD77E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>
            <a:extLst>
              <a:ext uri="{FF2B5EF4-FFF2-40B4-BE49-F238E27FC236}">
                <a16:creationId xmlns:a16="http://schemas.microsoft.com/office/drawing/2014/main" id="{FA323CFF-C558-43C8-B3F8-7DD388E757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D012A-39BD-4B34-A71F-40E4360E7A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B4E53A-E0A8-46AC-B13F-F065BC10BD99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>
            <a:extLst>
              <a:ext uri="{FF2B5EF4-FFF2-40B4-BE49-F238E27FC236}">
                <a16:creationId xmlns:a16="http://schemas.microsoft.com/office/drawing/2014/main" id="{DB93BFF2-D799-4F2B-B974-0A70E1BD3A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>
            <a:extLst>
              <a:ext uri="{FF2B5EF4-FFF2-40B4-BE49-F238E27FC236}">
                <a16:creationId xmlns:a16="http://schemas.microsoft.com/office/drawing/2014/main" id="{175E9826-16B9-40E2-A6CB-0C0A9379F1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3B104-5A33-4DE5-9DD0-AC74BB5444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3333B1-1841-4A95-9A46-DAF3803924B1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>
            <a:extLst>
              <a:ext uri="{FF2B5EF4-FFF2-40B4-BE49-F238E27FC236}">
                <a16:creationId xmlns:a16="http://schemas.microsoft.com/office/drawing/2014/main" id="{2AC695EC-312B-4969-A2AE-5EAF862A80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>
            <a:extLst>
              <a:ext uri="{FF2B5EF4-FFF2-40B4-BE49-F238E27FC236}">
                <a16:creationId xmlns:a16="http://schemas.microsoft.com/office/drawing/2014/main" id="{1C927DE4-90B4-4252-9A4D-C775DA9188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89F8A-5A79-4D5A-9AA4-F1D3E9770E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97F4DC-DD55-46B8-8A66-9D784CE6A8E6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1487" y="1075076"/>
            <a:ext cx="5230178" cy="7418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2974" y="1961092"/>
            <a:ext cx="4307205" cy="88441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0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0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21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52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82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13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43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E2DF82-705C-47A8-A68F-C92FB796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CEE18381-B824-431B-9745-002350845880}" type="datetime1">
              <a:rPr lang="zh-CN" altLang="en-US"/>
              <a:pPr>
                <a:defRPr/>
              </a:pPr>
              <a:t>2018/10/9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E9C479-7BAB-4E47-9383-F3AA4D4D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50659-F0FE-4906-BDF5-B04312BF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4379844-7E63-4E11-8177-59988CCA27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16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5392D-4163-45FC-876E-C7C3BE46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EB28D573-CCAE-4121-BBA3-EBCCDB6D2DE8}" type="datetime1">
              <a:rPr lang="zh-CN" altLang="en-US"/>
              <a:pPr>
                <a:defRPr/>
              </a:pPr>
              <a:t>2018/10/9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6A7BB-5D2F-42E0-82E1-33E212F9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FA334-6036-4EF5-8817-9A5B2D57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5DAA7B7-8584-4286-BE54-5258E8699A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82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461035" y="138594"/>
            <a:ext cx="1384459" cy="295285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7658" y="138594"/>
            <a:ext cx="4050824" cy="295285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4C30B-A39F-4050-81D5-5B846EB7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88F2A00A-5159-4113-8510-7ED4117D2632}" type="datetime1">
              <a:rPr lang="zh-CN" altLang="en-US"/>
              <a:pPr>
                <a:defRPr/>
              </a:pPr>
              <a:t>2018/10/9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4C0F1-9B91-44D5-A2DF-90B26D96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80527-1B36-4A18-BE25-0A935829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6411601-A594-4D6C-898F-E30F881BD0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728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>
            <a:extLst>
              <a:ext uri="{FF2B5EF4-FFF2-40B4-BE49-F238E27FC236}">
                <a16:creationId xmlns:a16="http://schemas.microsoft.com/office/drawing/2014/main" id="{6161377D-6964-4B4D-8F0F-A1CFE10601A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82738" y="3255963"/>
            <a:ext cx="2708275" cy="1238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46084" tIns="23042" rIns="46084" bIns="23042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5">
                <a:solidFill>
                  <a:prstClr val="black"/>
                </a:solidFill>
                <a:latin typeface="Calibri"/>
                <a:ea typeface="宋体"/>
                <a:cs typeface="Arial" pitchFamily="34" charset="0"/>
              </a:rPr>
              <a:t>Copyright © 2012, Elsevier Inc. All rights reserved.</a:t>
            </a:r>
            <a:endParaRPr lang="en-US" altLang="zh-CN" sz="505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/>
              <a:ea typeface="宋体"/>
              <a:cs typeface="Arial" pitchFamily="34" charset="0"/>
            </a:endParaRPr>
          </a:p>
        </p:txBody>
      </p:sp>
      <p:sp>
        <p:nvSpPr>
          <p:cNvPr id="3" name="Text Box 11">
            <a:extLst>
              <a:ext uri="{FF2B5EF4-FFF2-40B4-BE49-F238E27FC236}">
                <a16:creationId xmlns:a16="http://schemas.microsoft.com/office/drawing/2014/main" id="{2C880770-698E-4F04-AC30-4F1A09BD4E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57850" y="3286125"/>
            <a:ext cx="495300" cy="1238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46084" tIns="23042" rIns="46084" bIns="2304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505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4 - </a:t>
            </a:r>
            <a:fld id="{CDA9096C-4C3E-4C29-B70F-5F0B0C324F65}" type="slidenum">
              <a:rPr lang="en-US" altLang="zh-CN" sz="505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altLang="zh-CN" sz="505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142652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4" name="Date Placeholder 1028">
            <a:extLst>
              <a:ext uri="{FF2B5EF4-FFF2-40B4-BE49-F238E27FC236}">
                <a16:creationId xmlns:a16="http://schemas.microsoft.com/office/drawing/2014/main" id="{7E513A0E-830B-4E4B-B269-188D406C03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A5ABD26-68E6-42E9-A6B8-9610EEA571CF}" type="datetime1">
              <a:rPr lang="zh-CN" altLang="en-US"/>
              <a:pPr>
                <a:defRPr/>
              </a:pPr>
              <a:t>2018/10/9</a:t>
            </a:fld>
            <a:endParaRPr lang="zh-CN" altLang="zh-CN"/>
          </a:p>
        </p:txBody>
      </p:sp>
      <p:sp>
        <p:nvSpPr>
          <p:cNvPr id="5" name="Footer Placeholder 1029">
            <a:extLst>
              <a:ext uri="{FF2B5EF4-FFF2-40B4-BE49-F238E27FC236}">
                <a16:creationId xmlns:a16="http://schemas.microsoft.com/office/drawing/2014/main" id="{2FD9E3FC-395F-4279-9C00-3BA6EBCAFA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704">
            <a:extLst>
              <a:ext uri="{FF2B5EF4-FFF2-40B4-BE49-F238E27FC236}">
                <a16:creationId xmlns:a16="http://schemas.microsoft.com/office/drawing/2014/main" id="{FBA461C0-11AD-4790-B4D5-2336A4B82A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ABD1CB4-B6CE-4710-8815-5EF834F36F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Slide Number Placeholder 492">
            <a:extLst>
              <a:ext uri="{FF2B5EF4-FFF2-40B4-BE49-F238E27FC236}">
                <a16:creationId xmlns:a16="http://schemas.microsoft.com/office/drawing/2014/main" id="{3D8FA104-2A67-45BC-86CB-E8CCEC78F79C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EF42021-84CD-40F3-A2D0-7C860764E0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5004392"/>
      </p:ext>
    </p:extLst>
  </p:cSld>
  <p:clrMapOvr>
    <a:masterClrMapping/>
  </p:clrMapOvr>
  <p:transition spd="slow" advClick="0" advTm="7000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659" y="323290"/>
            <a:ext cx="5537835" cy="285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51294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659" y="323290"/>
            <a:ext cx="5537835" cy="285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7659" y="950070"/>
            <a:ext cx="5537835" cy="2060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7659" y="618451"/>
            <a:ext cx="5537835" cy="205081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1008">
                <a:solidFill>
                  <a:schemeClr val="accent1"/>
                </a:solidFill>
              </a:defRPr>
            </a:lvl1pPr>
            <a:lvl2pPr marL="230429" indent="0">
              <a:buFontTx/>
              <a:buNone/>
              <a:defRPr/>
            </a:lvl2pPr>
            <a:lvl3pPr marL="460860" indent="0">
              <a:buFontTx/>
              <a:buNone/>
              <a:defRPr/>
            </a:lvl3pPr>
            <a:lvl4pPr marL="691288" indent="0">
              <a:buFontTx/>
              <a:buNone/>
              <a:defRPr/>
            </a:lvl4pPr>
            <a:lvl5pPr marL="921718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9246506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c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3" descr="Java_clr.bmp">
            <a:extLst>
              <a:ext uri="{FF2B5EF4-FFF2-40B4-BE49-F238E27FC236}">
                <a16:creationId xmlns:a16="http://schemas.microsoft.com/office/drawing/2014/main" id="{A0353B4E-5259-47FB-A7F4-96FB7DB14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8" y="819150"/>
            <a:ext cx="390525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895733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7659" y="323290"/>
            <a:ext cx="5537835" cy="2851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7659" y="618451"/>
            <a:ext cx="5537835" cy="205081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1008">
                <a:solidFill>
                  <a:schemeClr val="accent1"/>
                </a:solidFill>
              </a:defRPr>
            </a:lvl1pPr>
            <a:lvl2pPr marL="230429" indent="0">
              <a:buFontTx/>
              <a:buNone/>
              <a:defRPr/>
            </a:lvl2pPr>
            <a:lvl3pPr marL="460860" indent="0">
              <a:buFontTx/>
              <a:buNone/>
              <a:defRPr/>
            </a:lvl3pPr>
            <a:lvl4pPr marL="691288" indent="0">
              <a:buFontTx/>
              <a:buNone/>
              <a:defRPr/>
            </a:lvl4pPr>
            <a:lvl5pPr marL="921718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8236176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ogo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>
            <a:extLst>
              <a:ext uri="{FF2B5EF4-FFF2-40B4-BE49-F238E27FC236}">
                <a16:creationId xmlns:a16="http://schemas.microsoft.com/office/drawing/2014/main" id="{8012BE38-A458-44AC-BAF2-97D94A4095A6}"/>
              </a:ext>
            </a:extLst>
          </p:cNvPr>
          <p:cNvSpPr/>
          <p:nvPr userDrawn="1"/>
        </p:nvSpPr>
        <p:spPr>
          <a:xfrm>
            <a:off x="0" y="-17463"/>
            <a:ext cx="6153150" cy="3478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84" tIns="23042" rIns="46084" bIns="23042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908">
              <a:solidFill>
                <a:srgbClr val="FFFFFF"/>
              </a:solidFill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3CCAD96-1858-4828-8A01-4CC016C7FBD9}"/>
              </a:ext>
            </a:extLst>
          </p:cNvPr>
          <p:cNvSpPr/>
          <p:nvPr userDrawn="1"/>
        </p:nvSpPr>
        <p:spPr>
          <a:xfrm>
            <a:off x="0" y="-17463"/>
            <a:ext cx="6153150" cy="279876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84" tIns="23042" rIns="46084" bIns="23042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908">
              <a:solidFill>
                <a:srgbClr val="FFFFFF"/>
              </a:solidFill>
            </a:endParaRP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A6516D06-4C91-4DC3-97F0-7C6AF5EA4E12}"/>
              </a:ext>
            </a:extLst>
          </p:cNvPr>
          <p:cNvSpPr/>
          <p:nvPr userDrawn="1"/>
        </p:nvSpPr>
        <p:spPr>
          <a:xfrm>
            <a:off x="4000500" y="-17463"/>
            <a:ext cx="2152650" cy="279876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84" tIns="23042" rIns="46084" bIns="23042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908">
              <a:solidFill>
                <a:srgbClr val="FFFFFF"/>
              </a:solidFill>
            </a:endParaRPr>
          </a:p>
        </p:txBody>
      </p:sp>
      <p:pic>
        <p:nvPicPr>
          <p:cNvPr id="9" name="Picture 25" descr="O_signature_wht_rgb.png">
            <a:extLst>
              <a:ext uri="{FF2B5EF4-FFF2-40B4-BE49-F238E27FC236}">
                <a16:creationId xmlns:a16="http://schemas.microsoft.com/office/drawing/2014/main" id="{2EC2F162-21A0-4FF5-9D2E-BD48FC37D7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223838"/>
            <a:ext cx="9001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999549" y="-17088"/>
            <a:ext cx="2153603" cy="279744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03812" y="1381740"/>
            <a:ext cx="3120303" cy="511583"/>
          </a:xfrm>
        </p:spPr>
        <p:txBody>
          <a:bodyPr/>
          <a:lstStyle>
            <a:lvl1pPr>
              <a:defRPr sz="1412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3385" y="1960843"/>
            <a:ext cx="3120303" cy="705219"/>
          </a:xfrm>
        </p:spPr>
        <p:txBody>
          <a:bodyPr/>
          <a:lstStyle>
            <a:lvl1pPr marL="0" marR="0" indent="0" algn="l" defTabSz="1152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95571633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>
            <a:extLst>
              <a:ext uri="{FF2B5EF4-FFF2-40B4-BE49-F238E27FC236}">
                <a16:creationId xmlns:a16="http://schemas.microsoft.com/office/drawing/2014/main" id="{A6188054-B3B1-4C2B-9AB1-A47635292BC0}"/>
              </a:ext>
            </a:extLst>
          </p:cNvPr>
          <p:cNvSpPr/>
          <p:nvPr userDrawn="1"/>
        </p:nvSpPr>
        <p:spPr>
          <a:xfrm>
            <a:off x="5718175" y="0"/>
            <a:ext cx="434975" cy="3116263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84" tIns="23042" rIns="46084" bIns="23042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908">
              <a:solidFill>
                <a:srgbClr val="FFFFFF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64FA626-4999-4BB4-970B-F4E0C61365D1}"/>
              </a:ext>
            </a:extLst>
          </p:cNvPr>
          <p:cNvSpPr/>
          <p:nvPr userDrawn="1"/>
        </p:nvSpPr>
        <p:spPr>
          <a:xfrm>
            <a:off x="4000500" y="-1588"/>
            <a:ext cx="214313" cy="3116263"/>
          </a:xfrm>
          <a:prstGeom prst="rect">
            <a:avLst/>
          </a:prstGeom>
          <a:gradFill flip="none" rotWithShape="1">
            <a:gsLst>
              <a:gs pos="10000">
                <a:srgbClr val="FFFFFF"/>
              </a:gs>
              <a:gs pos="80000">
                <a:srgbClr val="B3B3B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84" tIns="23042" rIns="46084" bIns="23042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908">
              <a:solidFill>
                <a:srgbClr val="FFFFFF"/>
              </a:solidFill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7C6D5C4B-A387-45D6-8605-EF6886725A34}"/>
              </a:ext>
            </a:extLst>
          </p:cNvPr>
          <p:cNvSpPr/>
          <p:nvPr userDrawn="1"/>
        </p:nvSpPr>
        <p:spPr>
          <a:xfrm>
            <a:off x="4214813" y="-1588"/>
            <a:ext cx="1503362" cy="3116263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84" tIns="23042" rIns="46084" bIns="23042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908">
              <a:solidFill>
                <a:srgbClr val="FFFFFF"/>
              </a:solidFill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FF379441-AE6F-4680-8964-F5E5C8C9A8D2}"/>
              </a:ext>
            </a:extLst>
          </p:cNvPr>
          <p:cNvSpPr/>
          <p:nvPr userDrawn="1"/>
        </p:nvSpPr>
        <p:spPr>
          <a:xfrm>
            <a:off x="4214813" y="-1588"/>
            <a:ext cx="1503362" cy="3116263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84" tIns="23042" rIns="46084" bIns="23042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908">
              <a:solidFill>
                <a:srgbClr val="FFFFFF"/>
              </a:solidFill>
            </a:endParaRP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CA64AEDA-7138-4067-A6DF-F55019DC5F32}"/>
              </a:ext>
            </a:extLst>
          </p:cNvPr>
          <p:cNvSpPr/>
          <p:nvPr userDrawn="1"/>
        </p:nvSpPr>
        <p:spPr>
          <a:xfrm>
            <a:off x="3463925" y="3116263"/>
            <a:ext cx="2689225" cy="3444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84" tIns="23042" rIns="46084" bIns="23042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908">
              <a:solidFill>
                <a:srgbClr val="FFFFFF"/>
              </a:solidFill>
            </a:endParaRPr>
          </a:p>
        </p:txBody>
      </p:sp>
      <p:grpSp>
        <p:nvGrpSpPr>
          <p:cNvPr id="9" name="Group 27">
            <a:extLst>
              <a:ext uri="{FF2B5EF4-FFF2-40B4-BE49-F238E27FC236}">
                <a16:creationId xmlns:a16="http://schemas.microsoft.com/office/drawing/2014/main" id="{AC3DFC89-DCDB-4031-863F-B237A7E27E3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52950" y="3125788"/>
            <a:ext cx="1371600" cy="307975"/>
            <a:chOff x="6446993" y="4546600"/>
            <a:chExt cx="2374390" cy="532552"/>
          </a:xfrm>
        </p:grpSpPr>
        <p:pic>
          <p:nvPicPr>
            <p:cNvPr id="12" name="Picture 27" descr="O_signature_clr_rgb">
              <a:extLst>
                <a:ext uri="{FF2B5EF4-FFF2-40B4-BE49-F238E27FC236}">
                  <a16:creationId xmlns:a16="http://schemas.microsoft.com/office/drawing/2014/main" id="{76745A31-24BD-4428-9D77-0EC1E865857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770" y="4749944"/>
              <a:ext cx="1072613" cy="329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29" descr="Java_clr_hori.bmp">
              <a:extLst>
                <a:ext uri="{FF2B5EF4-FFF2-40B4-BE49-F238E27FC236}">
                  <a16:creationId xmlns:a16="http://schemas.microsoft.com/office/drawing/2014/main" id="{169DBB88-D102-4798-9AB8-5773CCF2F0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59" b="15044"/>
            <a:stretch>
              <a:fillRect/>
            </a:stretch>
          </p:blipFill>
          <p:spPr bwMode="auto">
            <a:xfrm>
              <a:off x="6446993" y="4546600"/>
              <a:ext cx="1104733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6593" y="789845"/>
            <a:ext cx="3385300" cy="740610"/>
          </a:xfrm>
        </p:spPr>
        <p:txBody>
          <a:bodyPr anchor="t"/>
          <a:lstStyle>
            <a:lvl1pPr algn="l" defTabSz="4608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12" b="1" kern="1200" dirty="0">
                <a:ln w="0"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211205" y="3"/>
            <a:ext cx="1507522" cy="3114675"/>
          </a:xfrm>
          <a:ln>
            <a:noFill/>
          </a:ln>
          <a:effectLst/>
        </p:spPr>
        <p:txBody>
          <a:bodyPr rtlCol="0" anchor="ctr">
            <a:noAutofit/>
          </a:bodyPr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2958864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164" y="-13819"/>
            <a:ext cx="5281637" cy="57679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867537-9C2C-4E37-8D2B-D4BE24B6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57766BA1-AE81-4A00-B4A8-0A2152D54024}" type="datetime1">
              <a:rPr lang="zh-CN" altLang="en-US"/>
              <a:pPr>
                <a:defRPr/>
              </a:pPr>
              <a:t>2018/10/9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1334C3-C8BF-45F9-8665-2E51CA06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C7DE1-128C-4B7A-8296-85B867C4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AD9E279-5C16-4E50-9917-0D97E7D3B2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66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>
            <a:extLst>
              <a:ext uri="{FF2B5EF4-FFF2-40B4-BE49-F238E27FC236}">
                <a16:creationId xmlns:a16="http://schemas.microsoft.com/office/drawing/2014/main" id="{9BDC30B3-97E4-4081-A0D7-E007A589AAB2}"/>
              </a:ext>
            </a:extLst>
          </p:cNvPr>
          <p:cNvSpPr/>
          <p:nvPr userDrawn="1"/>
        </p:nvSpPr>
        <p:spPr>
          <a:xfrm>
            <a:off x="0" y="781050"/>
            <a:ext cx="6153150" cy="1998663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rgbClr val="595959"/>
              </a:gs>
            </a:gsLst>
            <a:lin ang="16200000" scaled="0"/>
          </a:gradFill>
          <a:ln>
            <a:noFill/>
          </a:ln>
          <a:effectLst>
            <a:outerShdw blurRad="152400" dist="635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84" tIns="23042" rIns="46084" bIns="23042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908">
              <a:solidFill>
                <a:srgbClr val="FFFFFF"/>
              </a:solidFill>
            </a:endParaRPr>
          </a:p>
        </p:txBody>
      </p:sp>
      <p:pic>
        <p:nvPicPr>
          <p:cNvPr id="4" name="Picture 23" descr="Java_blk_rgb.png">
            <a:extLst>
              <a:ext uri="{FF2B5EF4-FFF2-40B4-BE49-F238E27FC236}">
                <a16:creationId xmlns:a16="http://schemas.microsoft.com/office/drawing/2014/main" id="{799C3DB2-F742-4431-9F3F-06B7BD5DF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1362075"/>
            <a:ext cx="2405063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07658" y="1067291"/>
            <a:ext cx="3245166" cy="1621556"/>
          </a:xfrm>
        </p:spPr>
        <p:txBody>
          <a:bodyPr>
            <a:noAutofit/>
          </a:bodyPr>
          <a:lstStyle>
            <a:lvl1pPr marL="0" marR="0" indent="0" algn="l" defTabSz="115214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2218" b="1" cap="all" baseline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8463185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28090EF9-D473-43F6-B5B3-7B9F7439E31D}"/>
              </a:ext>
            </a:extLst>
          </p:cNvPr>
          <p:cNvSpPr/>
          <p:nvPr userDrawn="1"/>
        </p:nvSpPr>
        <p:spPr>
          <a:xfrm>
            <a:off x="2014538" y="781050"/>
            <a:ext cx="4138612" cy="1998663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rgbClr val="595959"/>
              </a:gs>
            </a:gsLst>
            <a:lin ang="16200000" scaled="0"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84" tIns="23042" rIns="46084" bIns="23042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908">
              <a:solidFill>
                <a:srgbClr val="FFFFFF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317407" y="962350"/>
            <a:ext cx="3613548" cy="1698016"/>
          </a:xfrm>
        </p:spPr>
        <p:txBody>
          <a:bodyPr/>
          <a:lstStyle>
            <a:lvl1pPr marL="0" indent="0">
              <a:buNone/>
              <a:defRPr sz="1211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7659" y="323290"/>
            <a:ext cx="5537835" cy="2851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4274" y="780451"/>
            <a:ext cx="1981314" cy="1999544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094292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>
            <a:extLst>
              <a:ext uri="{FF2B5EF4-FFF2-40B4-BE49-F238E27FC236}">
                <a16:creationId xmlns:a16="http://schemas.microsoft.com/office/drawing/2014/main" id="{E6BB4717-78A8-429F-BA61-CBC5A278C854}"/>
              </a:ext>
            </a:extLst>
          </p:cNvPr>
          <p:cNvSpPr/>
          <p:nvPr userDrawn="1"/>
        </p:nvSpPr>
        <p:spPr>
          <a:xfrm>
            <a:off x="0" y="1149350"/>
            <a:ext cx="2692400" cy="1628775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84" tIns="23042" rIns="46084" bIns="23042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908">
              <a:solidFill>
                <a:srgbClr val="FFFFFF"/>
              </a:solidFill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4818AA4-E5E8-4E43-A862-3CBF09DA1624}"/>
              </a:ext>
            </a:extLst>
          </p:cNvPr>
          <p:cNvSpPr/>
          <p:nvPr userDrawn="1"/>
        </p:nvSpPr>
        <p:spPr bwMode="auto">
          <a:xfrm>
            <a:off x="1588" y="777875"/>
            <a:ext cx="2690812" cy="37147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46405" tIns="23203" rIns="46405" bIns="23203" anchor="ctr"/>
          <a:lstStyle>
            <a:lvl1pPr marL="119063" indent="-11906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2714794" y="778239"/>
            <a:ext cx="3438356" cy="1999544"/>
          </a:xfrm>
          <a:effectLst>
            <a:reflection blurRad="63500" stA="50000" endPos="7000" dir="5400000" sy="-100000" algn="bl" rotWithShape="0"/>
          </a:effectLst>
        </p:spPr>
        <p:txBody>
          <a:bodyPr rtlCol="0" anchor="ctr" anchorCtr="1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273473" y="1251242"/>
            <a:ext cx="2107454" cy="1438134"/>
          </a:xfrm>
        </p:spPr>
        <p:txBody>
          <a:bodyPr>
            <a:normAutofit/>
          </a:bodyPr>
          <a:lstStyle>
            <a:lvl1pPr>
              <a:defRPr sz="80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307660" y="782934"/>
            <a:ext cx="2296037" cy="366261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008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7658" y="323290"/>
            <a:ext cx="5617599" cy="2851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2904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0F18ED53-0011-4D2B-B888-A452FA9D0C45}"/>
              </a:ext>
            </a:extLst>
          </p:cNvPr>
          <p:cNvSpPr/>
          <p:nvPr userDrawn="1"/>
        </p:nvSpPr>
        <p:spPr>
          <a:xfrm>
            <a:off x="0" y="781050"/>
            <a:ext cx="6153150" cy="1998663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84" tIns="23042" rIns="46084" bIns="23042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908">
              <a:solidFill>
                <a:srgbClr val="FFFFFF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03389" y="957051"/>
            <a:ext cx="5126200" cy="911474"/>
          </a:xfrm>
        </p:spPr>
        <p:txBody>
          <a:bodyPr>
            <a:normAutofit/>
          </a:bodyPr>
          <a:lstStyle>
            <a:lvl1pPr marL="57607" indent="-57607">
              <a:lnSpc>
                <a:spcPct val="90000"/>
              </a:lnSpc>
              <a:spcBef>
                <a:spcPts val="0"/>
              </a:spcBef>
              <a:spcAft>
                <a:spcPts val="908"/>
              </a:spcAft>
              <a:buNone/>
              <a:defRPr sz="1211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371759" y="1914100"/>
            <a:ext cx="2687730" cy="298709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908"/>
              </a:spcAft>
              <a:buFont typeface="Arial" pitchFamily="34" charset="0"/>
              <a:buNone/>
              <a:defRPr lang="en-US" sz="1008" b="1" kern="1200" cap="none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371759" y="2249723"/>
            <a:ext cx="2687730" cy="473308"/>
          </a:xfr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908"/>
              </a:spcAft>
              <a:buFont typeface="Arial" pitchFamily="34" charset="0"/>
              <a:buNone/>
              <a:defRPr lang="en-US" sz="807" b="0" kern="1200" cap="none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6892648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>
            <a:extLst>
              <a:ext uri="{FF2B5EF4-FFF2-40B4-BE49-F238E27FC236}">
                <a16:creationId xmlns:a16="http://schemas.microsoft.com/office/drawing/2014/main" id="{07965F3C-22B4-456A-977F-5DBB3660A67C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2133600" y="752475"/>
            <a:ext cx="19050" cy="212248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17276" tIns="8638" rIns="17276" bIns="8638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908">
              <a:solidFill>
                <a:prstClr val="black"/>
              </a:solidFill>
              <a:ea typeface="宋体"/>
            </a:endParaRP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307661" y="1021308"/>
            <a:ext cx="1754567" cy="1674486"/>
          </a:xfrm>
          <a:noFill/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908"/>
              </a:spcAft>
              <a:buFont typeface="Arial" pitchFamily="34" charset="0"/>
              <a:buNone/>
              <a:defRPr sz="908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/>
          </p:nvPr>
        </p:nvSpPr>
        <p:spPr>
          <a:xfrm>
            <a:off x="2343754" y="756238"/>
            <a:ext cx="3523769" cy="2209967"/>
          </a:xfrm>
        </p:spPr>
        <p:txBody>
          <a:bodyPr rtlCol="0" anchor="ctr" anchorCtr="1">
            <a:noAutofit/>
          </a:bodyPr>
          <a:lstStyle>
            <a:lvl1pPr marL="30403" indent="0" algn="ctr">
              <a:buNone/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7659" y="323290"/>
            <a:ext cx="5537835" cy="2851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79726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Instruction,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659" y="808649"/>
            <a:ext cx="5537835" cy="1971345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706"/>
            </a:lvl1pPr>
            <a:lvl2pPr>
              <a:buClr>
                <a:schemeClr val="accent1"/>
              </a:buClr>
              <a:defRPr sz="555"/>
            </a:lvl2pPr>
            <a:lvl3pPr>
              <a:buClr>
                <a:schemeClr val="accent1"/>
              </a:buClr>
              <a:defRPr sz="555"/>
            </a:lvl3pPr>
            <a:lvl4pPr>
              <a:buClr>
                <a:schemeClr val="accent1"/>
              </a:buClr>
              <a:defRPr sz="555"/>
            </a:lvl4pPr>
            <a:lvl5pPr>
              <a:buClr>
                <a:schemeClr val="accent1"/>
              </a:buClr>
              <a:defRPr sz="55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7659" y="323290"/>
            <a:ext cx="5537835" cy="2851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640917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Instruction subhead,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659" y="951070"/>
            <a:ext cx="5537835" cy="1971345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706"/>
            </a:lvl1pPr>
            <a:lvl2pPr>
              <a:buClr>
                <a:schemeClr val="accent1"/>
              </a:buClr>
              <a:defRPr sz="555"/>
            </a:lvl2pPr>
            <a:lvl3pPr>
              <a:buClr>
                <a:schemeClr val="accent1"/>
              </a:buClr>
              <a:defRPr sz="555"/>
            </a:lvl3pPr>
            <a:lvl4pPr>
              <a:buClr>
                <a:schemeClr val="accent1"/>
              </a:buClr>
              <a:defRPr sz="555"/>
            </a:lvl4pPr>
            <a:lvl5pPr>
              <a:buClr>
                <a:schemeClr val="accent1"/>
              </a:buClr>
              <a:defRPr sz="55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7659" y="323290"/>
            <a:ext cx="5537835" cy="2851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7659" y="618451"/>
            <a:ext cx="5537835" cy="205081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1008">
                <a:solidFill>
                  <a:schemeClr val="accent1"/>
                </a:solidFill>
              </a:defRPr>
            </a:lvl1pPr>
            <a:lvl2pPr marL="230429" indent="0">
              <a:buFontTx/>
              <a:buNone/>
              <a:defRPr/>
            </a:lvl2pPr>
            <a:lvl3pPr marL="460860" indent="0">
              <a:buFontTx/>
              <a:buNone/>
              <a:defRPr/>
            </a:lvl3pPr>
            <a:lvl4pPr marL="691288" indent="0">
              <a:buFontTx/>
              <a:buNone/>
              <a:defRPr/>
            </a:lvl4pPr>
            <a:lvl5pPr marL="921718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3133172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7013" y="-169032"/>
            <a:ext cx="4511242" cy="5527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15320" y="1115132"/>
            <a:ext cx="2639659" cy="18833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357528" y="1115132"/>
            <a:ext cx="2640727" cy="18833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33111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>
            <a:extLst>
              <a:ext uri="{FF2B5EF4-FFF2-40B4-BE49-F238E27FC236}">
                <a16:creationId xmlns:a16="http://schemas.microsoft.com/office/drawing/2014/main" id="{8037819F-9B38-40A8-BDA8-138CEF4255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prstClr val="black">
                    <a:tint val="75000"/>
                  </a:prstClr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>
            <a:extLst>
              <a:ext uri="{FF2B5EF4-FFF2-40B4-BE49-F238E27FC236}">
                <a16:creationId xmlns:a16="http://schemas.microsoft.com/office/drawing/2014/main" id="{7E933559-66DC-4332-874B-46DB388CE5B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defRPr>
                <a:solidFill>
                  <a:prstClr val="black">
                    <a:tint val="75000"/>
                  </a:prstClr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6D4E1738-46D7-4F1E-89CA-8B5F4B337468}" type="datetime1">
              <a:rPr lang="zh-CN" altLang="en-US"/>
              <a:pPr>
                <a:defRPr/>
              </a:pPr>
              <a:t>2018/10/9</a:t>
            </a:fld>
            <a:endParaRPr lang="en-US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9E4E09CD-C16D-4544-90FA-584C832E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ED0B550-3C7C-4878-AD49-8A31009FC43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43104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6A26E2-A2D5-4DFA-ADA1-2506DDED7D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898650"/>
            <a:ext cx="441801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658" y="1192037"/>
            <a:ext cx="5537835" cy="687343"/>
          </a:xfrm>
        </p:spPr>
        <p:txBody>
          <a:bodyPr>
            <a:noAutofit/>
          </a:bodyPr>
          <a:lstStyle>
            <a:lvl1pPr algn="l">
              <a:defRPr sz="444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9428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058" y="2223857"/>
            <a:ext cx="5230178" cy="687343"/>
          </a:xfrm>
        </p:spPr>
        <p:txBody>
          <a:bodyPr anchor="t"/>
          <a:lstStyle>
            <a:lvl1pPr algn="l">
              <a:defRPr sz="2017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6058" y="1466817"/>
            <a:ext cx="5230178" cy="757039"/>
          </a:xfrm>
        </p:spPr>
        <p:txBody>
          <a:bodyPr anchor="b"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230429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086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288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1718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148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2577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008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3436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349C0-655A-4B8B-B932-5839B89CA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F629C812-B34E-439E-857B-1735491E82FF}" type="datetime1">
              <a:rPr lang="zh-CN" altLang="en-US"/>
              <a:pPr>
                <a:defRPr/>
              </a:pPr>
              <a:t>2018/10/9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8256A-B513-4C0A-A0E4-31C10097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7C4DB-C343-4BD2-B3CA-CAB55D77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2A94D0-F6A0-4F75-931A-FA4D79E935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9800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658" y="140194"/>
            <a:ext cx="5537835" cy="5751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07658" y="807509"/>
            <a:ext cx="5537835" cy="2286338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F9D90-AA61-4990-BB6E-94B254EE8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45D94-7991-4D72-9431-2E240890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267C9-5314-4A46-AD2B-F81164A0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C0EDA208-F7B8-4E0D-951F-5CD562A519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09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7657" y="807510"/>
            <a:ext cx="2717642" cy="2283935"/>
          </a:xfrm>
        </p:spPr>
        <p:txBody>
          <a:bodyPr/>
          <a:lstStyle>
            <a:lvl1pPr>
              <a:defRPr sz="1412"/>
            </a:lvl1pPr>
            <a:lvl2pPr>
              <a:defRPr sz="1211"/>
            </a:lvl2pPr>
            <a:lvl3pPr>
              <a:defRPr sz="1008"/>
            </a:lvl3pPr>
            <a:lvl4pPr>
              <a:defRPr sz="908"/>
            </a:lvl4pPr>
            <a:lvl5pPr>
              <a:defRPr sz="908"/>
            </a:lvl5pPr>
            <a:lvl6pPr>
              <a:defRPr sz="908"/>
            </a:lvl6pPr>
            <a:lvl7pPr>
              <a:defRPr sz="908"/>
            </a:lvl7pPr>
            <a:lvl8pPr>
              <a:defRPr sz="908"/>
            </a:lvl8pPr>
            <a:lvl9pPr>
              <a:defRPr sz="90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127851" y="807510"/>
            <a:ext cx="2717642" cy="2283935"/>
          </a:xfrm>
        </p:spPr>
        <p:txBody>
          <a:bodyPr/>
          <a:lstStyle>
            <a:lvl1pPr>
              <a:defRPr sz="1412"/>
            </a:lvl1pPr>
            <a:lvl2pPr>
              <a:defRPr sz="1211"/>
            </a:lvl2pPr>
            <a:lvl3pPr>
              <a:defRPr sz="1008"/>
            </a:lvl3pPr>
            <a:lvl4pPr>
              <a:defRPr sz="908"/>
            </a:lvl4pPr>
            <a:lvl5pPr>
              <a:defRPr sz="908"/>
            </a:lvl5pPr>
            <a:lvl6pPr>
              <a:defRPr sz="908"/>
            </a:lvl6pPr>
            <a:lvl7pPr>
              <a:defRPr sz="908"/>
            </a:lvl7pPr>
            <a:lvl8pPr>
              <a:defRPr sz="908"/>
            </a:lvl8pPr>
            <a:lvl9pPr>
              <a:defRPr sz="90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A3F2046-6665-4D44-B661-A4316374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CDE3005E-BFCA-46F8-8E67-814C74003F95}" type="datetime1">
              <a:rPr lang="zh-CN" altLang="en-US"/>
              <a:pPr>
                <a:defRPr/>
              </a:pPr>
              <a:t>2018/10/9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0DDDB06-81DA-4D91-93A2-3C8C69FE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426B576-44A2-4474-A63E-459BEFAB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0ED1A23-5B46-4235-8B54-234B28C7CB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88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7659" y="774665"/>
            <a:ext cx="2718710" cy="322843"/>
          </a:xfrm>
        </p:spPr>
        <p:txBody>
          <a:bodyPr anchor="b"/>
          <a:lstStyle>
            <a:lvl1pPr marL="0" indent="0">
              <a:buNone/>
              <a:defRPr sz="1211" b="1"/>
            </a:lvl1pPr>
            <a:lvl2pPr marL="230429" indent="0">
              <a:buNone/>
              <a:defRPr sz="1008" b="1"/>
            </a:lvl2pPr>
            <a:lvl3pPr marL="460860" indent="0">
              <a:buNone/>
              <a:defRPr sz="908" b="1"/>
            </a:lvl3pPr>
            <a:lvl4pPr marL="691288" indent="0">
              <a:buNone/>
              <a:defRPr sz="807" b="1"/>
            </a:lvl4pPr>
            <a:lvl5pPr marL="921718" indent="0">
              <a:buNone/>
              <a:defRPr sz="807" b="1"/>
            </a:lvl5pPr>
            <a:lvl6pPr marL="1152148" indent="0">
              <a:buNone/>
              <a:defRPr sz="807" b="1"/>
            </a:lvl6pPr>
            <a:lvl7pPr marL="1382577" indent="0">
              <a:buNone/>
              <a:defRPr sz="807" b="1"/>
            </a:lvl7pPr>
            <a:lvl8pPr marL="1613008" indent="0">
              <a:buNone/>
              <a:defRPr sz="807" b="1"/>
            </a:lvl8pPr>
            <a:lvl9pPr marL="1843436" indent="0">
              <a:buNone/>
              <a:defRPr sz="8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07659" y="1097509"/>
            <a:ext cx="2718710" cy="1993937"/>
          </a:xfrm>
        </p:spPr>
        <p:txBody>
          <a:bodyPr/>
          <a:lstStyle>
            <a:lvl1pPr>
              <a:defRPr sz="1211"/>
            </a:lvl1pPr>
            <a:lvl2pPr>
              <a:defRPr sz="1008"/>
            </a:lvl2pPr>
            <a:lvl3pPr>
              <a:defRPr sz="908"/>
            </a:lvl3pPr>
            <a:lvl4pPr>
              <a:defRPr sz="807"/>
            </a:lvl4pPr>
            <a:lvl5pPr>
              <a:defRPr sz="807"/>
            </a:lvl5pPr>
            <a:lvl6pPr>
              <a:defRPr sz="807"/>
            </a:lvl6pPr>
            <a:lvl7pPr>
              <a:defRPr sz="807"/>
            </a:lvl7pPr>
            <a:lvl8pPr>
              <a:defRPr sz="807"/>
            </a:lvl8pPr>
            <a:lvl9pPr>
              <a:defRPr sz="80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125718" y="774665"/>
            <a:ext cx="2719777" cy="322843"/>
          </a:xfrm>
        </p:spPr>
        <p:txBody>
          <a:bodyPr anchor="b"/>
          <a:lstStyle>
            <a:lvl1pPr marL="0" indent="0">
              <a:buNone/>
              <a:defRPr sz="1211" b="1"/>
            </a:lvl1pPr>
            <a:lvl2pPr marL="230429" indent="0">
              <a:buNone/>
              <a:defRPr sz="1008" b="1"/>
            </a:lvl2pPr>
            <a:lvl3pPr marL="460860" indent="0">
              <a:buNone/>
              <a:defRPr sz="908" b="1"/>
            </a:lvl3pPr>
            <a:lvl4pPr marL="691288" indent="0">
              <a:buNone/>
              <a:defRPr sz="807" b="1"/>
            </a:lvl4pPr>
            <a:lvl5pPr marL="921718" indent="0">
              <a:buNone/>
              <a:defRPr sz="807" b="1"/>
            </a:lvl5pPr>
            <a:lvl6pPr marL="1152148" indent="0">
              <a:buNone/>
              <a:defRPr sz="807" b="1"/>
            </a:lvl6pPr>
            <a:lvl7pPr marL="1382577" indent="0">
              <a:buNone/>
              <a:defRPr sz="807" b="1"/>
            </a:lvl7pPr>
            <a:lvl8pPr marL="1613008" indent="0">
              <a:buNone/>
              <a:defRPr sz="807" b="1"/>
            </a:lvl8pPr>
            <a:lvl9pPr marL="1843436" indent="0">
              <a:buNone/>
              <a:defRPr sz="8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125718" y="1097509"/>
            <a:ext cx="2719777" cy="1993937"/>
          </a:xfrm>
        </p:spPr>
        <p:txBody>
          <a:bodyPr/>
          <a:lstStyle>
            <a:lvl1pPr>
              <a:defRPr sz="1211"/>
            </a:lvl1pPr>
            <a:lvl2pPr>
              <a:defRPr sz="1008"/>
            </a:lvl2pPr>
            <a:lvl3pPr>
              <a:defRPr sz="908"/>
            </a:lvl3pPr>
            <a:lvl4pPr>
              <a:defRPr sz="807"/>
            </a:lvl4pPr>
            <a:lvl5pPr>
              <a:defRPr sz="807"/>
            </a:lvl5pPr>
            <a:lvl6pPr>
              <a:defRPr sz="807"/>
            </a:lvl6pPr>
            <a:lvl7pPr>
              <a:defRPr sz="807"/>
            </a:lvl7pPr>
            <a:lvl8pPr>
              <a:defRPr sz="807"/>
            </a:lvl8pPr>
            <a:lvl9pPr>
              <a:defRPr sz="80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1A4813F-826E-483C-B1E0-295645A2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6418AA11-6ABB-4665-BBEF-8FDFCF6DA9CC}" type="datetime1">
              <a:rPr lang="zh-CN" altLang="en-US"/>
              <a:pPr>
                <a:defRPr/>
              </a:pPr>
              <a:t>2018/10/9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1B942A8D-5C8A-4785-A7F2-6E89ACC6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8AB311A1-398B-4F8F-A9BF-ECCCAAB8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9DE55BE-4C93-4F78-B363-61EF3E6FD7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76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180CD902-60AD-4CE1-BAAC-B1011882A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B5428165-0DBD-4994-9DE7-3C1CEE251C74}" type="datetime1">
              <a:rPr lang="zh-CN" altLang="en-US"/>
              <a:pPr>
                <a:defRPr/>
              </a:pPr>
              <a:t>2018/10/9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55B4CC1-7CD1-4322-840E-3AD5F8416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14E963C-C762-4E50-B293-09215450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11ED8E9-2064-4AA7-900C-5696A4D397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94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803D3CA9-34FB-4AC2-9D2C-69A0F03B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4A3E51A6-642E-4040-BDC3-95F9247D122A}" type="datetime1">
              <a:rPr lang="zh-CN" altLang="en-US"/>
              <a:pPr>
                <a:defRPr/>
              </a:pPr>
              <a:t>2018/10/9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2B3964B3-58FE-4F8C-BB29-65E37678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24D3E4C-FD03-477F-9660-549432CA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79C0222-DC99-4858-8C5A-629AA10FAA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23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662" y="137792"/>
            <a:ext cx="2024344" cy="586405"/>
          </a:xfrm>
        </p:spPr>
        <p:txBody>
          <a:bodyPr anchor="b"/>
          <a:lstStyle>
            <a:lvl1pPr algn="l">
              <a:defRPr sz="1008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5711" y="137789"/>
            <a:ext cx="3439782" cy="2953654"/>
          </a:xfrm>
        </p:spPr>
        <p:txBody>
          <a:bodyPr/>
          <a:lstStyle>
            <a:lvl1pPr>
              <a:defRPr sz="1612"/>
            </a:lvl1pPr>
            <a:lvl2pPr>
              <a:defRPr sz="1412"/>
            </a:lvl2pPr>
            <a:lvl3pPr>
              <a:defRPr sz="1211"/>
            </a:lvl3pPr>
            <a:lvl4pPr>
              <a:defRPr sz="1008"/>
            </a:lvl4pPr>
            <a:lvl5pPr>
              <a:defRPr sz="1008"/>
            </a:lvl5pPr>
            <a:lvl6pPr>
              <a:defRPr sz="1008"/>
            </a:lvl6pPr>
            <a:lvl7pPr>
              <a:defRPr sz="1008"/>
            </a:lvl7pPr>
            <a:lvl8pPr>
              <a:defRPr sz="1008"/>
            </a:lvl8pPr>
            <a:lvl9pPr>
              <a:defRPr sz="100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7662" y="724197"/>
            <a:ext cx="2024344" cy="2367249"/>
          </a:xfrm>
        </p:spPr>
        <p:txBody>
          <a:bodyPr/>
          <a:lstStyle>
            <a:lvl1pPr marL="0" indent="0">
              <a:buNone/>
              <a:defRPr sz="706"/>
            </a:lvl1pPr>
            <a:lvl2pPr marL="230429" indent="0">
              <a:buNone/>
              <a:defRPr sz="605"/>
            </a:lvl2pPr>
            <a:lvl3pPr marL="460860" indent="0">
              <a:buNone/>
              <a:defRPr sz="505"/>
            </a:lvl3pPr>
            <a:lvl4pPr marL="691288" indent="0">
              <a:buNone/>
              <a:defRPr sz="454"/>
            </a:lvl4pPr>
            <a:lvl5pPr marL="921718" indent="0">
              <a:buNone/>
              <a:defRPr sz="454"/>
            </a:lvl5pPr>
            <a:lvl6pPr marL="1152148" indent="0">
              <a:buNone/>
              <a:defRPr sz="454"/>
            </a:lvl6pPr>
            <a:lvl7pPr marL="1382577" indent="0">
              <a:buNone/>
              <a:defRPr sz="454"/>
            </a:lvl7pPr>
            <a:lvl8pPr marL="1613008" indent="0">
              <a:buNone/>
              <a:defRPr sz="454"/>
            </a:lvl8pPr>
            <a:lvl9pPr marL="1843436" indent="0">
              <a:buNone/>
              <a:defRPr sz="45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431BAA6-7EBF-4AE4-8A29-C4F0181C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F34E8C3A-24E0-45A6-AE1C-591D0A8A0AEC}" type="datetime1">
              <a:rPr lang="zh-CN" altLang="en-US"/>
              <a:pPr>
                <a:defRPr/>
              </a:pPr>
              <a:t>2018/10/9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D5F79D0-1753-4D1A-82DC-BF310A5B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455CFE6-D885-4166-90C1-EE604D51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40ED1A3-ED26-45D6-BF6C-101BB36E12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6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6061" y="2422528"/>
            <a:ext cx="3691890" cy="285993"/>
          </a:xfrm>
        </p:spPr>
        <p:txBody>
          <a:bodyPr anchor="b"/>
          <a:lstStyle>
            <a:lvl1pPr algn="l">
              <a:defRPr sz="1008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06061" y="309224"/>
            <a:ext cx="3691890" cy="2076450"/>
          </a:xfrm>
        </p:spPr>
        <p:txBody>
          <a:bodyPr rtlCol="0">
            <a:normAutofit/>
          </a:bodyPr>
          <a:lstStyle>
            <a:lvl1pPr marL="0" indent="0">
              <a:buNone/>
              <a:defRPr sz="1612"/>
            </a:lvl1pPr>
            <a:lvl2pPr marL="230429" indent="0">
              <a:buNone/>
              <a:defRPr sz="1412"/>
            </a:lvl2pPr>
            <a:lvl3pPr marL="460860" indent="0">
              <a:buNone/>
              <a:defRPr sz="1211"/>
            </a:lvl3pPr>
            <a:lvl4pPr marL="691288" indent="0">
              <a:buNone/>
              <a:defRPr sz="1008"/>
            </a:lvl4pPr>
            <a:lvl5pPr marL="921718" indent="0">
              <a:buNone/>
              <a:defRPr sz="1008"/>
            </a:lvl5pPr>
            <a:lvl6pPr marL="1152148" indent="0">
              <a:buNone/>
              <a:defRPr sz="1008"/>
            </a:lvl6pPr>
            <a:lvl7pPr marL="1382577" indent="0">
              <a:buNone/>
              <a:defRPr sz="1008"/>
            </a:lvl7pPr>
            <a:lvl8pPr marL="1613008" indent="0">
              <a:buNone/>
              <a:defRPr sz="1008"/>
            </a:lvl8pPr>
            <a:lvl9pPr marL="1843436" indent="0">
              <a:buNone/>
              <a:defRPr sz="1008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06061" y="2708521"/>
            <a:ext cx="3691890" cy="406157"/>
          </a:xfrm>
        </p:spPr>
        <p:txBody>
          <a:bodyPr/>
          <a:lstStyle>
            <a:lvl1pPr marL="0" indent="0">
              <a:buNone/>
              <a:defRPr sz="706"/>
            </a:lvl1pPr>
            <a:lvl2pPr marL="230429" indent="0">
              <a:buNone/>
              <a:defRPr sz="605"/>
            </a:lvl2pPr>
            <a:lvl3pPr marL="460860" indent="0">
              <a:buNone/>
              <a:defRPr sz="505"/>
            </a:lvl3pPr>
            <a:lvl4pPr marL="691288" indent="0">
              <a:buNone/>
              <a:defRPr sz="454"/>
            </a:lvl4pPr>
            <a:lvl5pPr marL="921718" indent="0">
              <a:buNone/>
              <a:defRPr sz="454"/>
            </a:lvl5pPr>
            <a:lvl6pPr marL="1152148" indent="0">
              <a:buNone/>
              <a:defRPr sz="454"/>
            </a:lvl6pPr>
            <a:lvl7pPr marL="1382577" indent="0">
              <a:buNone/>
              <a:defRPr sz="454"/>
            </a:lvl7pPr>
            <a:lvl8pPr marL="1613008" indent="0">
              <a:buNone/>
              <a:defRPr sz="454"/>
            </a:lvl8pPr>
            <a:lvl9pPr marL="1843436" indent="0">
              <a:buNone/>
              <a:defRPr sz="45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6851DD2-B476-459B-B046-1277E734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0F601962-AC93-436D-BD1E-616E0DEF8F24}" type="datetime1">
              <a:rPr lang="zh-CN" altLang="en-US"/>
              <a:pPr>
                <a:defRPr/>
              </a:pPr>
              <a:t>2018/10/9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EA5DF17-9533-43D6-94CB-C142B066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36CDEEC-3FD9-4D36-8DD0-10DEFF4E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92E3D0F-4091-4736-B8E8-F212DBC7DA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3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DCBD816B-94FB-47D8-8A87-D81A69AEDB1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07975" y="138113"/>
            <a:ext cx="55372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68D5B984-FF91-47F7-A863-0BAA504BB9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7975" y="808038"/>
            <a:ext cx="55372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2FE9D-2669-45D1-8DF8-9C678CC02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7975" y="3208338"/>
            <a:ext cx="1435100" cy="18415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05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/>
                <a:cs typeface="Arial" pitchFamily="34" charset="0"/>
              </a:defRPr>
            </a:lvl1pPr>
          </a:lstStyle>
          <a:p>
            <a:pPr>
              <a:defRPr/>
            </a:pPr>
            <a:fld id="{844532C9-FF39-4F80-97B7-06ED3FCC63F0}" type="datetime1">
              <a:rPr lang="zh-CN" altLang="en-US"/>
              <a:pPr>
                <a:defRPr/>
              </a:pPr>
              <a:t>2018/10/9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6C3030-E0F2-44B4-B58E-0C268E874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1850" y="3208338"/>
            <a:ext cx="1949450" cy="18415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05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/>
                <a:cs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21713D-C602-4181-8E9A-55F3EEAEB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10075" y="3208338"/>
            <a:ext cx="1435100" cy="184150"/>
          </a:xfrm>
          <a:prstGeom prst="rect">
            <a:avLst/>
          </a:prstGeom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05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2E077E5-CB6A-4A88-89B6-30A9CAE7BD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Picture 8" descr="PPT内页副本1">
            <a:extLst>
              <a:ext uri="{FF2B5EF4-FFF2-40B4-BE49-F238E27FC236}">
                <a16:creationId xmlns:a16="http://schemas.microsoft.com/office/drawing/2014/main" id="{E5F2CED5-C47E-4988-965A-53C1F788A3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53150" cy="34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  <p:sldLayoutId id="2147483800" r:id="rId18"/>
    <p:sldLayoutId id="2147483801" r:id="rId19"/>
    <p:sldLayoutId id="2147483802" r:id="rId20"/>
    <p:sldLayoutId id="2147483803" r:id="rId21"/>
    <p:sldLayoutId id="2147483804" r:id="rId22"/>
    <p:sldLayoutId id="2147483805" r:id="rId23"/>
    <p:sldLayoutId id="2147483806" r:id="rId24"/>
    <p:sldLayoutId id="2147483807" r:id="rId25"/>
    <p:sldLayoutId id="2147483808" r:id="rId26"/>
    <p:sldLayoutId id="2147483809" r:id="rId27"/>
    <p:sldLayoutId id="2147483810" r:id="rId28"/>
    <p:sldLayoutId id="2147483811" r:id="rId29"/>
    <p:sldLayoutId id="2147483812" r:id="rId3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230483" algn="ctr" rtl="0" fontAlgn="base">
        <a:spcBef>
          <a:spcPct val="0"/>
        </a:spcBef>
        <a:spcAft>
          <a:spcPct val="0"/>
        </a:spcAft>
        <a:defRPr sz="2218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460967" algn="ctr" rtl="0" fontAlgn="base">
        <a:spcBef>
          <a:spcPct val="0"/>
        </a:spcBef>
        <a:spcAft>
          <a:spcPct val="0"/>
        </a:spcAft>
        <a:defRPr sz="2218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691451" algn="ctr" rtl="0" fontAlgn="base">
        <a:spcBef>
          <a:spcPct val="0"/>
        </a:spcBef>
        <a:spcAft>
          <a:spcPct val="0"/>
        </a:spcAft>
        <a:defRPr sz="2218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921933" algn="ctr" rtl="0" fontAlgn="base">
        <a:spcBef>
          <a:spcPct val="0"/>
        </a:spcBef>
        <a:spcAft>
          <a:spcPct val="0"/>
        </a:spcAft>
        <a:defRPr sz="2218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169863" indent="-1698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12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3088" indent="-1127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3275" indent="-1127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127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67659" indent="-115242" algn="l" defTabSz="460967" rtl="0" eaLnBrk="1" latinLnBrk="0" hangingPunct="1">
        <a:spcBef>
          <a:spcPct val="20000"/>
        </a:spcBef>
        <a:buFont typeface="Arial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6pPr>
      <a:lvl7pPr marL="1498143" indent="-115242" algn="l" defTabSz="460967" rtl="0" eaLnBrk="1" latinLnBrk="0" hangingPunct="1">
        <a:spcBef>
          <a:spcPct val="20000"/>
        </a:spcBef>
        <a:buFont typeface="Arial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7pPr>
      <a:lvl8pPr marL="1728626" indent="-115242" algn="l" defTabSz="460967" rtl="0" eaLnBrk="1" latinLnBrk="0" hangingPunct="1">
        <a:spcBef>
          <a:spcPct val="20000"/>
        </a:spcBef>
        <a:buFont typeface="Arial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8pPr>
      <a:lvl9pPr marL="1959109" indent="-115242" algn="l" defTabSz="460967" rtl="0" eaLnBrk="1" latinLnBrk="0" hangingPunct="1">
        <a:spcBef>
          <a:spcPct val="20000"/>
        </a:spcBef>
        <a:buFont typeface="Arial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60967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483" algn="l" defTabSz="460967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0967" algn="l" defTabSz="460967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1451" algn="l" defTabSz="460967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1933" algn="l" defTabSz="460967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2417" algn="l" defTabSz="460967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2901" algn="l" defTabSz="460967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3384" algn="l" defTabSz="460967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3867" algn="l" defTabSz="460967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2.png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1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0" descr="2">
            <a:extLst>
              <a:ext uri="{FF2B5EF4-FFF2-40B4-BE49-F238E27FC236}">
                <a16:creationId xmlns:a16="http://schemas.microsoft.com/office/drawing/2014/main" id="{F56B6778-BC36-4030-B78F-2AE5CA702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6153150" cy="345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11">
            <a:extLst>
              <a:ext uri="{FF2B5EF4-FFF2-40B4-BE49-F238E27FC236}">
                <a16:creationId xmlns:a16="http://schemas.microsoft.com/office/drawing/2014/main" id="{437990BC-651D-4D6C-8419-47F704271E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55700" y="1192213"/>
            <a:ext cx="3917950" cy="46513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3025">
                <a:solidFill>
                  <a:schemeClr val="bg1"/>
                </a:solidFill>
              </a:rPr>
              <a:t>软件体系结构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76B6C3FC-17BA-4939-96C2-77E49E00384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63675" y="2614613"/>
            <a:ext cx="3225800" cy="652462"/>
          </a:xfrm>
        </p:spPr>
        <p:txBody>
          <a:bodyPr rtlCol="0">
            <a:normAutofit fontScale="925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1613" dirty="0"/>
              <a:t>SSE 科大</a:t>
            </a:r>
            <a:r>
              <a:rPr lang="zh-CN" altLang="en-US" sz="1613" dirty="0"/>
              <a:t>     </a:t>
            </a:r>
            <a:r>
              <a:rPr lang="en-US" altLang="zh-CN" sz="1613" dirty="0"/>
              <a:t>青鼎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613" dirty="0"/>
              <a:t>dingqing@ustc.edu.cn dingqing@ustc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613" dirty="0"/>
              <a:t>http://staff.ustc.edu.cn/~dingqing</a:t>
            </a:r>
          </a:p>
        </p:txBody>
      </p:sp>
      <p:sp>
        <p:nvSpPr>
          <p:cNvPr id="31749" name="灯片编号占位符 1">
            <a:extLst>
              <a:ext uri="{FF2B5EF4-FFF2-40B4-BE49-F238E27FC236}">
                <a16:creationId xmlns:a16="http://schemas.microsoft.com/office/drawing/2014/main" id="{AD22734A-1F3A-4558-A1B3-137378A6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74595" indent="-1440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76301" indent="-11526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806821" indent="-11526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037341" indent="-11526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267861" indent="-1152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498382" indent="-1152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728902" indent="-1152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959422" indent="-1152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5A5A097-9382-4054-B594-2B1D59297A41}" type="slidenum">
              <a:rPr lang="zh-CN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>
                <a:defRPr/>
              </a:pPr>
              <a:t>1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>
            <a:extLst>
              <a:ext uri="{FF2B5EF4-FFF2-40B4-BE49-F238E27FC236}">
                <a16:creationId xmlns:a16="http://schemas.microsoft.com/office/drawing/2014/main" id="{2F8B707C-0CC4-4C04-9856-C3F630E73F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" y="-14288"/>
            <a:ext cx="5281613" cy="577851"/>
          </a:xfrm>
        </p:spPr>
        <p:txBody>
          <a:bodyPr/>
          <a:lstStyle/>
          <a:p>
            <a:pPr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设计作为一系列的决定</a:t>
            </a:r>
            <a:r>
              <a:rPr lang="en-US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6083" name="Rectangle 1027">
            <a:extLst>
              <a:ext uri="{FF2B5EF4-FFF2-40B4-BE49-F238E27FC236}">
                <a16:creationId xmlns:a16="http://schemas.microsoft.com/office/drawing/2014/main" id="{049F9D5D-784A-41E7-8EAE-9400E9D3F9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设计师面临一系列</a:t>
            </a:r>
            <a:r>
              <a:rPr lang="en-GB" altLang="en-US" i="1" u="sng">
                <a:ea typeface="宋体" panose="02010600030101010101" pitchFamily="2" charset="-122"/>
                <a:cs typeface="Times" panose="02020603050405020304" pitchFamily="18" charset="0"/>
              </a:rPr>
              <a:t>设计问题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 </a:t>
            </a:r>
          </a:p>
          <a:p>
            <a:pPr lvl="1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这些都是整体设计问题的子问题。</a:t>
            </a:r>
          </a:p>
          <a:p>
            <a:pPr lvl="1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是</a:t>
            </a:r>
            <a:r>
              <a:rPr lang="en-GB" altLang="en-US" b="1">
                <a:ea typeface="宋体" panose="02010600030101010101" pitchFamily="2" charset="-122"/>
                <a:cs typeface="Times" panose="02020603050405020304" pitchFamily="18" charset="0"/>
              </a:rPr>
              <a:t>总是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几种替代方案: 设计</a:t>
            </a:r>
            <a:r>
              <a:rPr lang="en-GB" altLang="en-US" i="1">
                <a:ea typeface="宋体" panose="02010600030101010101" pitchFamily="2" charset="-122"/>
                <a:cs typeface="Times" panose="02020603050405020304" pitchFamily="18" charset="0"/>
              </a:rPr>
              <a:t>选项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.</a:t>
            </a:r>
          </a:p>
          <a:p>
            <a:pPr lvl="1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设计器使</a:t>
            </a:r>
            <a:r>
              <a:rPr lang="en-GB" altLang="en-US" b="1" i="1">
                <a:ea typeface="宋体" panose="02010600030101010101" pitchFamily="2" charset="-122"/>
                <a:cs typeface="Times" panose="02020603050405020304" pitchFamily="18" charset="0"/>
              </a:rPr>
              <a:t>设计</a:t>
            </a:r>
            <a:r>
              <a:rPr lang="en-GB" altLang="en-US" i="1">
                <a:ea typeface="宋体" panose="02010600030101010101" pitchFamily="2" charset="-122"/>
                <a:cs typeface="Times" panose="02020603050405020304" pitchFamily="18" charset="0"/>
              </a:rPr>
              <a:t> </a:t>
            </a:r>
            <a:r>
              <a:rPr lang="en-GB" altLang="en-US" b="1" i="1">
                <a:ea typeface="宋体" panose="02010600030101010101" pitchFamily="2" charset="-122"/>
                <a:cs typeface="Times" panose="02020603050405020304" pitchFamily="18" charset="0"/>
              </a:rPr>
              <a:t>决定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解决每个问题。</a:t>
            </a:r>
          </a:p>
          <a:p>
            <a:pPr lvl="2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此过程涉及</a:t>
            </a:r>
            <a:r>
              <a:rPr lang="en-GB" altLang="en-US" u="sng">
                <a:ea typeface="宋体" panose="02010600030101010101" pitchFamily="2" charset="-122"/>
                <a:cs typeface="Times" panose="02020603050405020304" pitchFamily="18" charset="0"/>
              </a:rPr>
              <a:t>选择该</a:t>
            </a:r>
            <a:r>
              <a:rPr lang="en-GB" altLang="en-US" b="1" u="sng">
                <a:ea typeface="宋体" panose="02010600030101010101" pitchFamily="2" charset="-122"/>
                <a:cs typeface="Times" panose="02020603050405020304" pitchFamily="18" charset="0"/>
              </a:rPr>
              <a:t>最好</a:t>
            </a:r>
            <a:r>
              <a:rPr lang="en-GB" altLang="en-US" u="sng">
                <a:ea typeface="宋体" panose="02010600030101010101" pitchFamily="2" charset="-122"/>
                <a:cs typeface="Times" panose="02020603050405020304" pitchFamily="18" charset="0"/>
              </a:rPr>
              <a:t>选项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从替代品中。</a:t>
            </a:r>
          </a:p>
          <a:p>
            <a:pPr lvl="1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认识到可能有一个数字</a:t>
            </a:r>
            <a:r>
              <a:rPr lang="en-US" altLang="en-US">
                <a:ea typeface="宋体" panose="02010600030101010101" pitchFamily="2" charset="-122"/>
                <a:cs typeface="Times" panose="02020603050405020304" pitchFamily="18" charset="0"/>
              </a:rPr>
              <a:t>的解决方案-事实上, 可能有许多</a:t>
            </a:r>
            <a:r>
              <a:rPr lang="en-US" altLang="en-US" u="sng">
                <a:ea typeface="宋体" panose="02010600030101010101" pitchFamily="2" charset="-122"/>
                <a:cs typeface="Times" panose="02020603050405020304" pitchFamily="18" charset="0"/>
              </a:rPr>
              <a:t>好</a:t>
            </a:r>
            <a:r>
              <a:rPr lang="en-US" altLang="en-US">
                <a:ea typeface="宋体" panose="02010600030101010101" pitchFamily="2" charset="-122"/>
                <a:cs typeface="Times" panose="02020603050405020304" pitchFamily="18" charset="0"/>
              </a:rPr>
              <a:t>解决问题的办法。</a:t>
            </a:r>
          </a:p>
          <a:p>
            <a:pPr lvl="1"/>
            <a:r>
              <a:rPr lang="en-US" altLang="en-US">
                <a:ea typeface="宋体" panose="02010600030101010101" pitchFamily="2" charset="-122"/>
                <a:cs typeface="Times" panose="02020603050405020304" pitchFamily="18" charset="0"/>
              </a:rPr>
              <a:t>我们想要 ' 最好 ' 一个。</a:t>
            </a:r>
            <a:endParaRPr lang="en-GB" altLang="en-US">
              <a:ea typeface="宋体" panose="02010600030101010101" pitchFamily="2" charset="-122"/>
              <a:cs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>
            <a:extLst>
              <a:ext uri="{FF2B5EF4-FFF2-40B4-BE49-F238E27FC236}">
                <a16:creationId xmlns:a16="http://schemas.microsoft.com/office/drawing/2014/main" id="{EC360827-9CE9-4FE1-A2A4-6966E93337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" y="-14288"/>
            <a:ext cx="5281613" cy="577851"/>
          </a:xfrm>
        </p:spPr>
        <p:txBody>
          <a:bodyPr/>
          <a:lstStyle/>
          <a:p>
            <a:pPr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决策</a:t>
            </a:r>
          </a:p>
        </p:txBody>
      </p:sp>
      <p:sp>
        <p:nvSpPr>
          <p:cNvPr id="47107" name="Rectangle 1027">
            <a:extLst>
              <a:ext uri="{FF2B5EF4-FFF2-40B4-BE49-F238E27FC236}">
                <a16:creationId xmlns:a16="http://schemas.microsoft.com/office/drawing/2014/main" id="{0D0700BA-0347-4FD0-85BE-D5ED858C5C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9575" y="692150"/>
            <a:ext cx="5410200" cy="2422525"/>
          </a:xfrm>
        </p:spPr>
        <p:txBody>
          <a:bodyPr/>
          <a:lstStyle/>
          <a:p>
            <a:pPr marL="0" indent="0"/>
            <a:r>
              <a:rPr lang="en-GB" altLang="en-US" sz="1100">
                <a:ea typeface="宋体" panose="02010600030101010101" pitchFamily="2" charset="-122"/>
                <a:cs typeface="Times" panose="02020603050405020304" pitchFamily="18" charset="0"/>
              </a:rPr>
              <a:t>为了使每个设计决策, 软件工程师使用:</a:t>
            </a:r>
          </a:p>
          <a:p>
            <a:pPr lvl="1"/>
            <a:r>
              <a:rPr lang="en-GB" altLang="en-US" sz="1100">
                <a:ea typeface="宋体" panose="02010600030101010101" pitchFamily="2" charset="-122"/>
                <a:cs typeface="Times" panose="02020603050405020304" pitchFamily="18" charset="0"/>
              </a:rPr>
              <a:t>知识的</a:t>
            </a:r>
          </a:p>
          <a:p>
            <a:pPr lvl="2"/>
            <a:r>
              <a:rPr lang="en-GB" altLang="en-US" sz="1100">
                <a:ea typeface="宋体" panose="02010600030101010101" pitchFamily="2" charset="-122"/>
                <a:cs typeface="Times" panose="02020603050405020304" pitchFamily="18" charset="0"/>
              </a:rPr>
              <a:t>的要求</a:t>
            </a:r>
            <a:r>
              <a:rPr lang="en-US" altLang="en-US" sz="1100">
                <a:ea typeface="宋体" panose="02010600030101010101" pitchFamily="2" charset="-122"/>
              </a:rPr>
              <a:t>(用例、UI 原型、辅助规范文档、类图、交互关系图...)</a:t>
            </a:r>
          </a:p>
          <a:p>
            <a:pPr lvl="2"/>
            <a:r>
              <a:rPr lang="en-GB" altLang="en-US" sz="1100">
                <a:ea typeface="宋体" panose="02010600030101010101" pitchFamily="2" charset="-122"/>
                <a:cs typeface="Times" panose="02020603050405020304" pitchFamily="18" charset="0"/>
              </a:rPr>
              <a:t>"到目前为止" 所创建的设计</a:t>
            </a:r>
          </a:p>
          <a:p>
            <a:pPr lvl="2"/>
            <a:r>
              <a:rPr lang="en-GB" altLang="en-US" sz="1100">
                <a:ea typeface="宋体" panose="02010600030101010101" pitchFamily="2" charset="-122"/>
                <a:cs typeface="Times" panose="02020603050405020304" pitchFamily="18" charset="0"/>
              </a:rPr>
              <a:t>可用技术</a:t>
            </a:r>
            <a:r>
              <a:rPr lang="en-US" altLang="en-US" sz="1100">
                <a:ea typeface="宋体" panose="02010600030101010101" pitchFamily="2" charset="-122"/>
                <a:cs typeface="Times" panose="02020603050405020304" pitchFamily="18" charset="0"/>
              </a:rPr>
              <a:t>(RMI、RPC、xml、jsp、servlets、html、jdbc 等) 给定一个开发环境</a:t>
            </a:r>
          </a:p>
          <a:p>
            <a:pPr lvl="2"/>
            <a:r>
              <a:rPr lang="en-GB" altLang="en-US" sz="1100">
                <a:ea typeface="宋体" panose="02010600030101010101" pitchFamily="2" charset="-122"/>
                <a:cs typeface="Times" panose="02020603050405020304" pitchFamily="18" charset="0"/>
              </a:rPr>
              <a:t>软件设计原则和 "最佳实践"</a:t>
            </a:r>
            <a:r>
              <a:rPr lang="en-US" altLang="en-US" sz="1100">
                <a:ea typeface="宋体" panose="02010600030101010101" pitchFamily="2" charset="-122"/>
                <a:cs typeface="Times" panose="02020603050405020304" pitchFamily="18" charset="0"/>
              </a:rPr>
              <a:t> </a:t>
            </a:r>
          </a:p>
          <a:p>
            <a:pPr lvl="2"/>
            <a:r>
              <a:rPr lang="en-GB" altLang="en-US" sz="1100">
                <a:ea typeface="宋体" panose="02010600030101010101" pitchFamily="2" charset="-122"/>
                <a:cs typeface="Times" panose="02020603050405020304" pitchFamily="18" charset="0"/>
              </a:rPr>
              <a:t>过去做得很好的事情</a:t>
            </a:r>
            <a:r>
              <a:rPr lang="en-US" altLang="en-US" sz="1100">
                <a:ea typeface="宋体" panose="02010600030101010101" pitchFamily="2" charset="-122"/>
              </a:rPr>
              <a:t> </a:t>
            </a:r>
          </a:p>
          <a:p>
            <a:pPr lvl="1"/>
            <a:endParaRPr lang="en-US" altLang="en-US" sz="1100">
              <a:ea typeface="宋体" panose="02010600030101010101" pitchFamily="2" charset="-122"/>
            </a:endParaRPr>
          </a:p>
          <a:p>
            <a:pPr lvl="1"/>
            <a:r>
              <a:rPr lang="en-US" altLang="en-US" sz="1100">
                <a:ea typeface="宋体" panose="02010600030101010101" pitchFamily="2" charset="-122"/>
              </a:rPr>
              <a:t>有时没有唯一的, 最好的解决办法。</a:t>
            </a:r>
          </a:p>
          <a:p>
            <a:pPr lvl="1"/>
            <a:endParaRPr lang="en-US" altLang="en-US" sz="1100">
              <a:ea typeface="宋体" panose="02010600030101010101" pitchFamily="2" charset="-122"/>
            </a:endParaRPr>
          </a:p>
          <a:p>
            <a:pPr lvl="1"/>
            <a:r>
              <a:rPr lang="en-US" altLang="en-US" sz="1100">
                <a:ea typeface="宋体" panose="02010600030101010101" pitchFamily="2" charset="-122"/>
              </a:rPr>
              <a:t>有时他们冲突-每个提出利弊</a:t>
            </a:r>
          </a:p>
          <a:p>
            <a:pPr lvl="2"/>
            <a:endParaRPr lang="en-US" altLang="en-US" sz="11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DA94728B-7C0E-4BE7-A338-5F46D8F31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" y="-14288"/>
            <a:ext cx="5781675" cy="577851"/>
          </a:xfrm>
        </p:spPr>
        <p:txBody>
          <a:bodyPr/>
          <a:lstStyle/>
          <a:p>
            <a:pPr/>
            <a:r>
              <a:rPr lang="en-US" altLang="en-US">
                <a:ea typeface="宋体" panose="02010600030101010101" pitchFamily="2" charset="-122"/>
              </a:rPr>
              <a:t>"设计空间"--例如考虑瘦客户机与 fat 客户端选项的选择: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4343E73-AA89-4C08-A23F-AA0C41D0A4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6700" y="538163"/>
            <a:ext cx="4848225" cy="2422525"/>
          </a:xfrm>
        </p:spPr>
        <p:txBody>
          <a:bodyPr/>
          <a:lstStyle/>
          <a:p>
            <a:pPr marL="0" indent="0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可以通过选择来实现的可能设计的空间</a:t>
            </a:r>
            <a:r>
              <a:rPr lang="en-GB" altLang="en-US" u="sng">
                <a:ea typeface="宋体" panose="02010600030101010101" pitchFamily="2" charset="-122"/>
                <a:cs typeface="Times" panose="02020603050405020304" pitchFamily="18" charset="0"/>
              </a:rPr>
              <a:t>不同的选项集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通常称为</a:t>
            </a:r>
            <a:r>
              <a:rPr lang="en-GB" altLang="en-US" i="1">
                <a:ea typeface="宋体" panose="02010600030101010101" pitchFamily="2" charset="-122"/>
                <a:cs typeface="Times" panose="02020603050405020304" pitchFamily="18" charset="0"/>
              </a:rPr>
              <a:t>设计空间</a:t>
            </a:r>
            <a:r>
              <a:rPr lang="en-US" altLang="en-US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en-US">
                <a:ea typeface="宋体" panose="02010600030101010101" pitchFamily="2" charset="-122"/>
              </a:rPr>
              <a:t>例如:</a:t>
            </a:r>
          </a:p>
          <a:p>
            <a:pPr marL="0" indent="0"/>
            <a:endParaRPr lang="en-US" altLang="en-US">
              <a:ea typeface="宋体" panose="02010600030101010101" pitchFamily="2" charset="-122"/>
            </a:endParaRPr>
          </a:p>
          <a:p>
            <a:pPr marL="0" indent="0"/>
            <a:endParaRPr lang="en-US" altLang="en-US">
              <a:ea typeface="宋体" panose="02010600030101010101" pitchFamily="2" charset="-122"/>
            </a:endParaRPr>
          </a:p>
        </p:txBody>
      </p:sp>
      <p:sp>
        <p:nvSpPr>
          <p:cNvPr id="29703" name="Text Box 6">
            <a:extLst>
              <a:ext uri="{FF2B5EF4-FFF2-40B4-BE49-F238E27FC236}">
                <a16:creationId xmlns:a16="http://schemas.microsoft.com/office/drawing/2014/main" id="{3F29EE47-EF5A-4E3F-A4E6-432BF45BC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013" y="1192213"/>
            <a:ext cx="2146300" cy="1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zh-CN" sz="606" b="0"/>
              <a:t>(更有效地使用 CPU 和网络资源)为什么？？？</a:t>
            </a:r>
          </a:p>
        </p:txBody>
      </p:sp>
      <p:sp>
        <p:nvSpPr>
          <p:cNvPr id="29704" name="Text Box 7">
            <a:extLst>
              <a:ext uri="{FF2B5EF4-FFF2-40B4-BE49-F238E27FC236}">
                <a16:creationId xmlns:a16="http://schemas.microsoft.com/office/drawing/2014/main" id="{9D23B87A-497E-4576-A18A-9BDEE7E90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2360613"/>
            <a:ext cx="755650" cy="1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zh-CN" sz="606" b="0"/>
              <a:t>(更简单的软件)</a:t>
            </a:r>
          </a:p>
        </p:txBody>
      </p:sp>
      <p:sp>
        <p:nvSpPr>
          <p:cNvPr id="29705" name="Text Box 8">
            <a:extLst>
              <a:ext uri="{FF2B5EF4-FFF2-40B4-BE49-F238E27FC236}">
                <a16:creationId xmlns:a16="http://schemas.microsoft.com/office/drawing/2014/main" id="{D0B4922D-EAAD-4037-8664-3F8E07FC9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2614613"/>
            <a:ext cx="4041775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zh-CN" sz="807"/>
              <a:t>胖客户端: 带宽, 网络服务, 减少对强大服务器的需求..。</a:t>
            </a:r>
          </a:p>
          <a:p>
            <a:pPr>
              <a:defRPr/>
            </a:pPr>
            <a:r>
              <a:rPr lang="en-US" altLang="zh-CN" sz="807"/>
              <a:t>瘦客户端: 简单的客户端设备; 维护服务; 中央总线逻辑..。</a:t>
            </a:r>
          </a:p>
          <a:p>
            <a:pPr>
              <a:defRPr/>
            </a:pPr>
            <a:r>
              <a:rPr lang="en-US" altLang="zh-CN" sz="807"/>
              <a:t>缺点？ 知道！成本、可靠性、维护、安全性、带宽、网络</a:t>
            </a:r>
          </a:p>
          <a:p>
            <a:pPr>
              <a:defRPr/>
            </a:pPr>
            <a:r>
              <a:rPr lang="en-US" altLang="zh-CN" sz="807"/>
              <a:t>交通 从来没有一个单一的答案, 所有的情况下! </a:t>
            </a:r>
            <a:r>
              <a:rPr lang="en-US" altLang="zh-CN" sz="807">
                <a:sym typeface="Wingdings" panose="05000000000000000000" pitchFamily="2" charset="2"/>
              </a:rPr>
              <a:t>设计!</a:t>
            </a:r>
            <a:endParaRPr lang="en-US" altLang="zh-CN" sz="807"/>
          </a:p>
        </p:txBody>
      </p:sp>
      <p:grpSp>
        <p:nvGrpSpPr>
          <p:cNvPr id="48135" name="Group 11">
            <a:extLst>
              <a:ext uri="{FF2B5EF4-FFF2-40B4-BE49-F238E27FC236}">
                <a16:creationId xmlns:a16="http://schemas.microsoft.com/office/drawing/2014/main" id="{0323B351-E19B-439A-BDED-BB42A79881C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08100" y="1268413"/>
            <a:ext cx="3382963" cy="1254125"/>
            <a:chOff x="672" y="1584"/>
            <a:chExt cx="4224" cy="1564"/>
          </a:xfrm>
        </p:grpSpPr>
        <p:sp>
          <p:nvSpPr>
            <p:cNvPr id="48136" name="AutoShape 10">
              <a:extLst>
                <a:ext uri="{FF2B5EF4-FFF2-40B4-BE49-F238E27FC236}">
                  <a16:creationId xmlns:a16="http://schemas.microsoft.com/office/drawing/2014/main" id="{B1BCCC6F-0ADB-4822-A507-D4578812BBA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2" y="1584"/>
              <a:ext cx="4224" cy="1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8" name="Oval 12">
              <a:extLst>
                <a:ext uri="{FF2B5EF4-FFF2-40B4-BE49-F238E27FC236}">
                  <a16:creationId xmlns:a16="http://schemas.microsoft.com/office/drawing/2014/main" id="{608A35D5-BE5D-46E4-B623-F9EA58D38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" y="2505"/>
              <a:ext cx="161" cy="160"/>
            </a:xfrm>
            <a:prstGeom prst="ellipse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zh-CN" sz="1211"/>
            </a:p>
          </p:txBody>
        </p:sp>
        <p:sp>
          <p:nvSpPr>
            <p:cNvPr id="29709" name="Oval 13">
              <a:extLst>
                <a:ext uri="{FF2B5EF4-FFF2-40B4-BE49-F238E27FC236}">
                  <a16:creationId xmlns:a16="http://schemas.microsoft.com/office/drawing/2014/main" id="{09799124-C983-40AE-B627-95665F526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" y="2206"/>
              <a:ext cx="161" cy="160"/>
            </a:xfrm>
            <a:prstGeom prst="ellipse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zh-CN" sz="1211"/>
            </a:p>
          </p:txBody>
        </p:sp>
        <p:sp>
          <p:nvSpPr>
            <p:cNvPr id="29710" name="Oval 14">
              <a:extLst>
                <a:ext uri="{FF2B5EF4-FFF2-40B4-BE49-F238E27FC236}">
                  <a16:creationId xmlns:a16="http://schemas.microsoft.com/office/drawing/2014/main" id="{65B17725-1EAC-465C-8D43-69D52E0E5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" y="2738"/>
              <a:ext cx="161" cy="160"/>
            </a:xfrm>
            <a:prstGeom prst="ellipse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zh-CN" sz="1211"/>
            </a:p>
          </p:txBody>
        </p:sp>
        <p:sp>
          <p:nvSpPr>
            <p:cNvPr id="29711" name="Oval 15">
              <a:extLst>
                <a:ext uri="{FF2B5EF4-FFF2-40B4-BE49-F238E27FC236}">
                  <a16:creationId xmlns:a16="http://schemas.microsoft.com/office/drawing/2014/main" id="{33EB18B8-5FFE-4C1C-8C8F-DDF34F1D5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1738"/>
              <a:ext cx="161" cy="160"/>
            </a:xfrm>
            <a:prstGeom prst="ellipse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zh-CN" sz="1211"/>
            </a:p>
          </p:txBody>
        </p:sp>
        <p:sp>
          <p:nvSpPr>
            <p:cNvPr id="29712" name="Oval 16">
              <a:extLst>
                <a:ext uri="{FF2B5EF4-FFF2-40B4-BE49-F238E27FC236}">
                  <a16:creationId xmlns:a16="http://schemas.microsoft.com/office/drawing/2014/main" id="{94818453-0619-4067-9DE5-E7576DB01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2313"/>
              <a:ext cx="161" cy="160"/>
            </a:xfrm>
            <a:prstGeom prst="ellipse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zh-CN" sz="1211"/>
            </a:p>
          </p:txBody>
        </p:sp>
        <p:sp>
          <p:nvSpPr>
            <p:cNvPr id="29713" name="Oval 17">
              <a:extLst>
                <a:ext uri="{FF2B5EF4-FFF2-40B4-BE49-F238E27FC236}">
                  <a16:creationId xmlns:a16="http://schemas.microsoft.com/office/drawing/2014/main" id="{7AE3865D-92F9-49C4-A491-F12E7BF39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2631"/>
              <a:ext cx="161" cy="160"/>
            </a:xfrm>
            <a:prstGeom prst="ellipse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zh-CN" sz="1211"/>
            </a:p>
          </p:txBody>
        </p:sp>
        <p:sp>
          <p:nvSpPr>
            <p:cNvPr id="29714" name="Oval 18">
              <a:extLst>
                <a:ext uri="{FF2B5EF4-FFF2-40B4-BE49-F238E27FC236}">
                  <a16:creationId xmlns:a16="http://schemas.microsoft.com/office/drawing/2014/main" id="{72619B94-44F2-4413-8A98-EAA917551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2271"/>
              <a:ext cx="161" cy="158"/>
            </a:xfrm>
            <a:prstGeom prst="ellipse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zh-CN" sz="1211"/>
            </a:p>
          </p:txBody>
        </p:sp>
        <p:sp>
          <p:nvSpPr>
            <p:cNvPr id="29715" name="Oval 19">
              <a:extLst>
                <a:ext uri="{FF2B5EF4-FFF2-40B4-BE49-F238E27FC236}">
                  <a16:creationId xmlns:a16="http://schemas.microsoft.com/office/drawing/2014/main" id="{C8CCC29A-8565-43E7-BE36-7F8A3BB9A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101"/>
              <a:ext cx="161" cy="158"/>
            </a:xfrm>
            <a:prstGeom prst="ellipse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zh-CN" sz="1211"/>
            </a:p>
          </p:txBody>
        </p:sp>
        <p:sp>
          <p:nvSpPr>
            <p:cNvPr id="29716" name="Oval 20">
              <a:extLst>
                <a:ext uri="{FF2B5EF4-FFF2-40B4-BE49-F238E27FC236}">
                  <a16:creationId xmlns:a16="http://schemas.microsoft.com/office/drawing/2014/main" id="{2419D0D2-9F5B-4822-AE5E-D62C2729D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473"/>
              <a:ext cx="161" cy="158"/>
            </a:xfrm>
            <a:prstGeom prst="ellipse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zh-CN" sz="1211"/>
            </a:p>
          </p:txBody>
        </p:sp>
        <p:sp>
          <p:nvSpPr>
            <p:cNvPr id="29717" name="Rectangle 21">
              <a:extLst>
                <a:ext uri="{FF2B5EF4-FFF2-40B4-BE49-F238E27FC236}">
                  <a16:creationId xmlns:a16="http://schemas.microsoft.com/office/drawing/2014/main" id="{CA41AA23-AC91-488F-90FE-872E4135D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075"/>
              <a:ext cx="56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656" b="0">
                  <a:solidFill>
                    <a:srgbClr val="000000"/>
                  </a:solidFill>
                  <a:latin typeface="Arial" panose="020B0604020202020204" pitchFamily="34" charset="0"/>
                </a:rPr>
                <a:t>客户端-服务器</a:t>
              </a:r>
              <a:endParaRPr lang="en-US" altLang="zh-CN" sz="1211"/>
            </a:p>
          </p:txBody>
        </p:sp>
        <p:sp>
          <p:nvSpPr>
            <p:cNvPr id="29718" name="Rectangle 22">
              <a:extLst>
                <a:ext uri="{FF2B5EF4-FFF2-40B4-BE49-F238E27FC236}">
                  <a16:creationId xmlns:a16="http://schemas.microsoft.com/office/drawing/2014/main" id="{16F2B00B-D16A-446A-B9F0-AE46FC7E7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2883"/>
              <a:ext cx="47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656" b="0">
                  <a:solidFill>
                    <a:srgbClr val="000000"/>
                  </a:solidFill>
                  <a:latin typeface="Arial" panose="020B0604020202020204" pitchFamily="34" charset="0"/>
                </a:rPr>
                <a:t>整体</a:t>
              </a:r>
              <a:endParaRPr lang="en-US" altLang="zh-CN" sz="1211"/>
            </a:p>
          </p:txBody>
        </p:sp>
        <p:sp>
          <p:nvSpPr>
            <p:cNvPr id="29719" name="Rectangle 23">
              <a:extLst>
                <a:ext uri="{FF2B5EF4-FFF2-40B4-BE49-F238E27FC236}">
                  <a16:creationId xmlns:a16="http://schemas.microsoft.com/office/drawing/2014/main" id="{C1ADCF6F-2250-48D3-A83C-FC5A2B66C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1764"/>
              <a:ext cx="436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656" b="0">
                  <a:solidFill>
                    <a:srgbClr val="000000"/>
                  </a:solidFill>
                  <a:latin typeface="Arial" panose="020B0604020202020204" pitchFamily="34" charset="0"/>
                </a:rPr>
                <a:t>单独</a:t>
              </a:r>
              <a:endParaRPr lang="en-US" altLang="zh-CN" sz="1211"/>
            </a:p>
          </p:txBody>
        </p:sp>
        <p:sp>
          <p:nvSpPr>
            <p:cNvPr id="29720" name="Rectangle 24">
              <a:extLst>
                <a:ext uri="{FF2B5EF4-FFF2-40B4-BE49-F238E27FC236}">
                  <a16:creationId xmlns:a16="http://schemas.microsoft.com/office/drawing/2014/main" id="{ECC799EF-880B-41D3-8CF2-92FAB066D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2" y="1883"/>
              <a:ext cx="6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656" b="0">
                  <a:solidFill>
                    <a:srgbClr val="000000"/>
                  </a:solidFill>
                  <a:latin typeface="Arial" panose="020B0604020202020204" pitchFamily="34" charset="0"/>
                </a:rPr>
                <a:t>用户界面</a:t>
              </a:r>
              <a:endParaRPr lang="en-US" altLang="zh-CN" sz="1211"/>
            </a:p>
          </p:txBody>
        </p:sp>
        <p:sp>
          <p:nvSpPr>
            <p:cNvPr id="29721" name="Rectangle 25">
              <a:extLst>
                <a:ext uri="{FF2B5EF4-FFF2-40B4-BE49-F238E27FC236}">
                  <a16:creationId xmlns:a16="http://schemas.microsoft.com/office/drawing/2014/main" id="{B7A16A54-C3AE-43C5-960A-5D165CB93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" y="2000"/>
              <a:ext cx="40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656" b="0">
                  <a:solidFill>
                    <a:srgbClr val="000000"/>
                  </a:solidFill>
                  <a:latin typeface="Arial" panose="020B0604020202020204" pitchFamily="34" charset="0"/>
                </a:rPr>
                <a:t>层的</a:t>
              </a:r>
              <a:endParaRPr lang="en-US" altLang="zh-CN" sz="1211"/>
            </a:p>
          </p:txBody>
        </p:sp>
        <p:sp>
          <p:nvSpPr>
            <p:cNvPr id="29722" name="Rectangle 26">
              <a:extLst>
                <a:ext uri="{FF2B5EF4-FFF2-40B4-BE49-F238E27FC236}">
                  <a16:creationId xmlns:a16="http://schemas.microsoft.com/office/drawing/2014/main" id="{9BA9D92B-490C-441E-88C9-9FD7A672B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" y="2117"/>
              <a:ext cx="24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656" b="0">
                  <a:solidFill>
                    <a:srgbClr val="000000"/>
                  </a:solidFill>
                  <a:latin typeface="Arial" panose="020B0604020202020204" pitchFamily="34" charset="0"/>
                </a:rPr>
                <a:t>客户</a:t>
              </a:r>
              <a:endParaRPr lang="en-US" altLang="zh-CN" sz="1211"/>
            </a:p>
          </p:txBody>
        </p:sp>
        <p:sp>
          <p:nvSpPr>
            <p:cNvPr id="29723" name="Rectangle 27">
              <a:extLst>
                <a:ext uri="{FF2B5EF4-FFF2-40B4-BE49-F238E27FC236}">
                  <a16:creationId xmlns:a16="http://schemas.microsoft.com/office/drawing/2014/main" id="{F0E6EE12-84B7-411D-96D3-B2DE55708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" y="2647"/>
              <a:ext cx="145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656" b="0">
                  <a:solidFill>
                    <a:srgbClr val="000000"/>
                  </a:solidFill>
                  <a:latin typeface="Arial" panose="020B0604020202020204" pitchFamily="34" charset="0"/>
                </a:rPr>
                <a:t>不</a:t>
              </a:r>
              <a:endParaRPr lang="en-US" altLang="zh-CN" sz="1211"/>
            </a:p>
          </p:txBody>
        </p:sp>
        <p:sp>
          <p:nvSpPr>
            <p:cNvPr id="29724" name="Rectangle 28">
              <a:extLst>
                <a:ext uri="{FF2B5EF4-FFF2-40B4-BE49-F238E27FC236}">
                  <a16:creationId xmlns:a16="http://schemas.microsoft.com/office/drawing/2014/main" id="{5D01EC96-48DD-418F-892D-20F49801F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2766"/>
              <a:ext cx="43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656" b="0">
                  <a:solidFill>
                    <a:srgbClr val="000000"/>
                  </a:solidFill>
                  <a:latin typeface="Arial" panose="020B0604020202020204" pitchFamily="34" charset="0"/>
                </a:rPr>
                <a:t>单独</a:t>
              </a:r>
              <a:endParaRPr lang="en-US" altLang="zh-CN" sz="1211"/>
            </a:p>
          </p:txBody>
        </p:sp>
        <p:sp>
          <p:nvSpPr>
            <p:cNvPr id="29725" name="Rectangle 29">
              <a:extLst>
                <a:ext uri="{FF2B5EF4-FFF2-40B4-BE49-F238E27FC236}">
                  <a16:creationId xmlns:a16="http://schemas.microsoft.com/office/drawing/2014/main" id="{9359B264-698B-4EE4-808F-DCFEB2351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2" y="2883"/>
              <a:ext cx="6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656" b="0">
                  <a:solidFill>
                    <a:srgbClr val="000000"/>
                  </a:solidFill>
                  <a:latin typeface="Arial" panose="020B0604020202020204" pitchFamily="34" charset="0"/>
                </a:rPr>
                <a:t>用户界面</a:t>
              </a:r>
              <a:endParaRPr lang="en-US" altLang="zh-CN" sz="1211"/>
            </a:p>
          </p:txBody>
        </p:sp>
        <p:sp>
          <p:nvSpPr>
            <p:cNvPr id="29726" name="Rectangle 30">
              <a:extLst>
                <a:ext uri="{FF2B5EF4-FFF2-40B4-BE49-F238E27FC236}">
                  <a16:creationId xmlns:a16="http://schemas.microsoft.com/office/drawing/2014/main" id="{79279E3F-000F-4A61-99FB-0846FA419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" y="3000"/>
              <a:ext cx="65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656" b="0">
                  <a:solidFill>
                    <a:srgbClr val="000000"/>
                  </a:solidFill>
                  <a:latin typeface="Arial" panose="020B0604020202020204" pitchFamily="34" charset="0"/>
                </a:rPr>
                <a:t>客户端层</a:t>
              </a:r>
              <a:endParaRPr lang="en-US" altLang="zh-CN" sz="1211"/>
            </a:p>
          </p:txBody>
        </p:sp>
        <p:sp>
          <p:nvSpPr>
            <p:cNvPr id="29727" name="Rectangle 31">
              <a:extLst>
                <a:ext uri="{FF2B5EF4-FFF2-40B4-BE49-F238E27FC236}">
                  <a16:creationId xmlns:a16="http://schemas.microsoft.com/office/drawing/2014/main" id="{AB7779D3-D96C-4CDE-830A-7A422A6BB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7" y="1584"/>
              <a:ext cx="398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656" b="0">
                  <a:solidFill>
                    <a:srgbClr val="000000"/>
                  </a:solidFill>
                  <a:latin typeface="Arial" panose="020B0604020202020204" pitchFamily="34" charset="0"/>
                </a:rPr>
                <a:t>胖客户端</a:t>
              </a:r>
              <a:endParaRPr lang="en-US" altLang="zh-CN" sz="1211"/>
            </a:p>
          </p:txBody>
        </p:sp>
        <p:sp>
          <p:nvSpPr>
            <p:cNvPr id="29728" name="Rectangle 32">
              <a:extLst>
                <a:ext uri="{FF2B5EF4-FFF2-40B4-BE49-F238E27FC236}">
                  <a16:creationId xmlns:a16="http://schemas.microsoft.com/office/drawing/2014/main" id="{739A925F-C821-4805-9C65-6D09373C1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" y="2445"/>
              <a:ext cx="450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656" b="0">
                  <a:solidFill>
                    <a:srgbClr val="000000"/>
                  </a:solidFill>
                  <a:latin typeface="Arial" panose="020B0604020202020204" pitchFamily="34" charset="0"/>
                </a:rPr>
                <a:t>瘦客户端</a:t>
              </a:r>
              <a:endParaRPr lang="en-US" altLang="zh-CN" sz="1211"/>
            </a:p>
          </p:txBody>
        </p:sp>
        <p:sp>
          <p:nvSpPr>
            <p:cNvPr id="29729" name="Rectangle 33">
              <a:extLst>
                <a:ext uri="{FF2B5EF4-FFF2-40B4-BE49-F238E27FC236}">
                  <a16:creationId xmlns:a16="http://schemas.microsoft.com/office/drawing/2014/main" id="{5EF5061C-6252-4612-B969-2606A928E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1946"/>
              <a:ext cx="104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656" b="0">
                  <a:solidFill>
                    <a:srgbClr val="000000"/>
                  </a:solidFill>
                  <a:latin typeface="Arial" panose="020B0604020202020204" pitchFamily="34" charset="0"/>
                </a:rPr>
                <a:t>programmmed 在 Java 中的</a:t>
              </a:r>
              <a:endParaRPr lang="en-US" altLang="zh-CN" sz="1211"/>
            </a:p>
          </p:txBody>
        </p:sp>
        <p:sp>
          <p:nvSpPr>
            <p:cNvPr id="29730" name="Rectangle 34">
              <a:extLst>
                <a:ext uri="{FF2B5EF4-FFF2-40B4-BE49-F238E27FC236}">
                  <a16:creationId xmlns:a16="http://schemas.microsoft.com/office/drawing/2014/main" id="{3B1988F1-67FB-4239-9051-6E0AF394A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2318"/>
              <a:ext cx="928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656" b="0">
                  <a:solidFill>
                    <a:srgbClr val="000000"/>
                  </a:solidFill>
                  <a:latin typeface="Arial" panose="020B0604020202020204" pitchFamily="34" charset="0"/>
                </a:rPr>
                <a:t>在. Net 中编程</a:t>
              </a:r>
              <a:endParaRPr lang="en-US" altLang="zh-CN" sz="1211"/>
            </a:p>
          </p:txBody>
        </p:sp>
        <p:sp>
          <p:nvSpPr>
            <p:cNvPr id="29731" name="Rectangle 35">
              <a:extLst>
                <a:ext uri="{FF2B5EF4-FFF2-40B4-BE49-F238E27FC236}">
                  <a16:creationId xmlns:a16="http://schemas.microsoft.com/office/drawing/2014/main" id="{5D76297E-51E1-4A49-A7D8-7B95E8986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2703"/>
              <a:ext cx="121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656" b="0">
                  <a:solidFill>
                    <a:srgbClr val="000000"/>
                  </a:solidFill>
                  <a:latin typeface="Arial" panose="020B0604020202020204" pitchFamily="34" charset="0"/>
                </a:rPr>
                <a:t>在 c++ 中编程; C#？</a:t>
              </a:r>
              <a:endParaRPr lang="en-US" altLang="zh-CN" sz="1211"/>
            </a:p>
          </p:txBody>
        </p:sp>
        <p:sp>
          <p:nvSpPr>
            <p:cNvPr id="48161" name="Line 36">
              <a:extLst>
                <a:ext uri="{FF2B5EF4-FFF2-40B4-BE49-F238E27FC236}">
                  <a16:creationId xmlns:a16="http://schemas.microsoft.com/office/drawing/2014/main" id="{ABAC941F-E3AE-4666-93F6-F45A964AA6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2" y="2307"/>
              <a:ext cx="692" cy="235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2" name="Line 37">
              <a:extLst>
                <a:ext uri="{FF2B5EF4-FFF2-40B4-BE49-F238E27FC236}">
                  <a16:creationId xmlns:a16="http://schemas.microsoft.com/office/drawing/2014/main" id="{14C80B87-FFBD-415B-93D6-CD25910FA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" y="2605"/>
              <a:ext cx="681" cy="18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3" name="Line 38">
              <a:extLst>
                <a:ext uri="{FF2B5EF4-FFF2-40B4-BE49-F238E27FC236}">
                  <a16:creationId xmlns:a16="http://schemas.microsoft.com/office/drawing/2014/main" id="{A0B391FF-EE2E-472D-BF03-C80831D7CF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3" y="1861"/>
              <a:ext cx="596" cy="37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4" name="Line 39">
              <a:extLst>
                <a:ext uri="{FF2B5EF4-FFF2-40B4-BE49-F238E27FC236}">
                  <a16:creationId xmlns:a16="http://schemas.microsoft.com/office/drawing/2014/main" id="{A5452708-528D-4491-913E-EAD3980B3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3" y="2307"/>
              <a:ext cx="575" cy="75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5" name="Line 40">
              <a:extLst>
                <a:ext uri="{FF2B5EF4-FFF2-40B4-BE49-F238E27FC236}">
                  <a16:creationId xmlns:a16="http://schemas.microsoft.com/office/drawing/2014/main" id="{37041CF7-7DBD-498A-B73D-632BFE8A2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9" y="2339"/>
              <a:ext cx="468" cy="32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6" name="Line 41">
              <a:extLst>
                <a:ext uri="{FF2B5EF4-FFF2-40B4-BE49-F238E27FC236}">
                  <a16:creationId xmlns:a16="http://schemas.microsoft.com/office/drawing/2014/main" id="{5E9E4E27-A6EA-4A91-B9B2-CF41F90952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28" y="2425"/>
              <a:ext cx="489" cy="24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8" name="Oval 42">
              <a:extLst>
                <a:ext uri="{FF2B5EF4-FFF2-40B4-BE49-F238E27FC236}">
                  <a16:creationId xmlns:a16="http://schemas.microsoft.com/office/drawing/2014/main" id="{511119C3-51BC-4BDC-BC35-9CC7889A8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843"/>
              <a:ext cx="161" cy="162"/>
            </a:xfrm>
            <a:prstGeom prst="ellipse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zh-CN" sz="1211"/>
            </a:p>
          </p:txBody>
        </p:sp>
        <p:sp>
          <p:nvSpPr>
            <p:cNvPr id="48168" name="Line 43">
              <a:extLst>
                <a:ext uri="{FF2B5EF4-FFF2-40B4-BE49-F238E27FC236}">
                  <a16:creationId xmlns:a16="http://schemas.microsoft.com/office/drawing/2014/main" id="{042C5EB8-0C7F-42C3-BA42-F77ADC80E9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7" y="2190"/>
              <a:ext cx="478" cy="117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9" name="Line 44">
              <a:extLst>
                <a:ext uri="{FF2B5EF4-FFF2-40B4-BE49-F238E27FC236}">
                  <a16:creationId xmlns:a16="http://schemas.microsoft.com/office/drawing/2014/main" id="{D7E35C50-0342-4B7E-9EAC-0F3ADC3ED5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7" y="2361"/>
              <a:ext cx="478" cy="14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0" name="Line 45">
              <a:extLst>
                <a:ext uri="{FF2B5EF4-FFF2-40B4-BE49-F238E27FC236}">
                  <a16:creationId xmlns:a16="http://schemas.microsoft.com/office/drawing/2014/main" id="{CD772C4D-6F18-419A-8FDF-6AEBF3CB2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5" y="2403"/>
              <a:ext cx="521" cy="45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E546D903-6061-46E1-A22C-C4EE18DC4C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" y="-14288"/>
            <a:ext cx="5281613" cy="577851"/>
          </a:xfrm>
        </p:spPr>
        <p:txBody>
          <a:bodyPr/>
          <a:lstStyle/>
          <a:p>
            <a:pPr/>
            <a:r>
              <a:rPr lang="en-US" altLang="zh-CN"/>
              <a:t>某些设计决策的临界性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44D6021-555C-4F38-885B-C73B8FB69D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9575" y="692150"/>
            <a:ext cx="4935538" cy="2422525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altLang="zh-CN" sz="1100"/>
              <a:t>  </a:t>
            </a:r>
            <a:r>
              <a:rPr lang="en-US" altLang="zh-CN" sz="1100" u="sng"/>
              <a:t>一些</a:t>
            </a:r>
            <a:r>
              <a:rPr lang="en-US" altLang="zh-CN" sz="1100"/>
              <a:t>设计决策是</a:t>
            </a:r>
            <a:r>
              <a:rPr lang="en-US" altLang="zh-CN" sz="1100" u="sng"/>
              <a:t>关键</a:t>
            </a:r>
            <a:r>
              <a:rPr lang="en-US" altLang="zh-CN" sz="1100"/>
              <a:t>; 其他的不是这样。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100"/>
              <a:t>  </a:t>
            </a:r>
          </a:p>
          <a:p>
            <a:pPr marL="0" indent="0">
              <a:lnSpc>
                <a:spcPct val="90000"/>
              </a:lnSpc>
            </a:pPr>
            <a:r>
              <a:rPr lang="en-US" altLang="zh-CN" sz="1100"/>
              <a:t>示例: 建筑设计决定</a:t>
            </a:r>
            <a:r>
              <a:rPr lang="en-US" altLang="zh-CN" sz="1100" u="sng"/>
              <a:t>将用户界面模块与系统其余部分分开。</a:t>
            </a:r>
          </a:p>
          <a:p>
            <a:pPr lvl="1">
              <a:lnSpc>
                <a:spcPct val="90000"/>
              </a:lnSpc>
            </a:pPr>
            <a:endParaRPr lang="en-US" altLang="zh-CN" sz="1100"/>
          </a:p>
          <a:p>
            <a:pPr lvl="1">
              <a:lnSpc>
                <a:spcPct val="90000"/>
              </a:lnSpc>
            </a:pPr>
            <a:r>
              <a:rPr lang="en-US" altLang="zh-CN" sz="1100"/>
              <a:t>是: 更易于开发和维护, 国际化, 使用重用。</a:t>
            </a:r>
          </a:p>
          <a:p>
            <a:pPr lvl="1">
              <a:lnSpc>
                <a:spcPct val="90000"/>
              </a:lnSpc>
            </a:pPr>
            <a:endParaRPr lang="en-US" altLang="zh-CN" sz="1100"/>
          </a:p>
          <a:p>
            <a:pPr lvl="1">
              <a:lnSpc>
                <a:spcPct val="90000"/>
              </a:lnSpc>
            </a:pPr>
            <a:r>
              <a:rPr lang="en-US" altLang="zh-CN" sz="1100"/>
              <a:t>否: 可能不像</a:t>
            </a:r>
            <a:r>
              <a:rPr lang="en-US" altLang="zh-CN" sz="1100" u="sng"/>
              <a:t>有效</a:t>
            </a:r>
            <a:r>
              <a:rPr lang="en-US" altLang="zh-CN" sz="1100"/>
              <a:t>;缺点. </a:t>
            </a:r>
            <a:r>
              <a:rPr lang="en-US" altLang="zh-CN" sz="1100" b="1"/>
              <a:t>为什么</a:t>
            </a:r>
            <a:r>
              <a:rPr lang="en-US" altLang="zh-CN" sz="1100"/>
              <a:t>?)</a:t>
            </a:r>
          </a:p>
          <a:p>
            <a:pPr lvl="1">
              <a:lnSpc>
                <a:spcPct val="90000"/>
              </a:lnSpc>
            </a:pPr>
            <a:endParaRPr lang="en-US" altLang="zh-CN" sz="1100" b="1"/>
          </a:p>
          <a:p>
            <a:pPr lvl="1">
              <a:lnSpc>
                <a:spcPct val="90000"/>
              </a:lnSpc>
            </a:pPr>
            <a:r>
              <a:rPr lang="en-US" altLang="zh-CN" sz="1100" b="1"/>
              <a:t>推荐</a:t>
            </a:r>
            <a:r>
              <a:rPr lang="en-US" altLang="zh-CN" sz="1100"/>
              <a:t>将用户界面作为迭代计划的一部分进行迭代!</a:t>
            </a:r>
          </a:p>
          <a:p>
            <a:pPr lvl="1">
              <a:lnSpc>
                <a:spcPct val="90000"/>
              </a:lnSpc>
            </a:pPr>
            <a:endParaRPr lang="en-US" altLang="zh-CN" sz="1100"/>
          </a:p>
          <a:p>
            <a:pPr lvl="1">
              <a:lnSpc>
                <a:spcPct val="90000"/>
              </a:lnSpc>
            </a:pPr>
            <a:r>
              <a:rPr lang="en-US" altLang="zh-CN" sz="1100"/>
              <a:t>随着价值增量的产生, 接口也会进化。</a:t>
            </a:r>
          </a:p>
          <a:p>
            <a:pPr lvl="1">
              <a:lnSpc>
                <a:spcPct val="90000"/>
              </a:lnSpc>
            </a:pPr>
            <a:endParaRPr lang="en-US" altLang="zh-CN" sz="1100"/>
          </a:p>
          <a:p>
            <a:pPr lvl="1">
              <a:lnSpc>
                <a:spcPct val="90000"/>
              </a:lnSpc>
            </a:pPr>
            <a:endParaRPr lang="en-US" altLang="zh-CN" sz="1100"/>
          </a:p>
          <a:p>
            <a:pPr marL="0" indent="0">
              <a:lnSpc>
                <a:spcPct val="90000"/>
              </a:lnSpc>
            </a:pPr>
            <a:endParaRPr lang="en-US" altLang="zh-CN" sz="1100"/>
          </a:p>
          <a:p>
            <a:pPr marL="0" indent="0">
              <a:lnSpc>
                <a:spcPct val="90000"/>
              </a:lnSpc>
            </a:pPr>
            <a:endParaRPr lang="en-US" altLang="zh-CN" sz="1100"/>
          </a:p>
          <a:p>
            <a:pPr marL="0" indent="0">
              <a:lnSpc>
                <a:spcPct val="90000"/>
              </a:lnSpc>
            </a:pPr>
            <a:endParaRPr lang="en-US" altLang="zh-CN" sz="1100"/>
          </a:p>
        </p:txBody>
      </p:sp>
      <p:sp>
        <p:nvSpPr>
          <p:cNvPr id="30727" name="AutoShape 4">
            <a:extLst>
              <a:ext uri="{FF2B5EF4-FFF2-40B4-BE49-F238E27FC236}">
                <a16:creationId xmlns:a16="http://schemas.microsoft.com/office/drawing/2014/main" id="{223F4FE7-8E53-4637-AAAF-5017407199F4}"/>
              </a:ext>
            </a:extLst>
          </p:cNvPr>
          <p:cNvSpPr>
            <a:spLocks/>
          </p:cNvSpPr>
          <p:nvPr/>
        </p:nvSpPr>
        <p:spPr bwMode="auto">
          <a:xfrm>
            <a:off x="5191125" y="730250"/>
            <a:ext cx="38100" cy="1230313"/>
          </a:xfrm>
          <a:prstGeom prst="rightBrace">
            <a:avLst>
              <a:gd name="adj1" fmla="val 26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zh-CN" altLang="zh-CN" sz="1211"/>
          </a:p>
        </p:txBody>
      </p:sp>
    </p:spTree>
  </p:cSld>
  <p:clrMapOvr>
    <a:masterClrMapping/>
  </p:clrMapOvr>
</p:sld>
</file>

<file path=ppt/slides/slide14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E6510D31-3285-4328-9626-C5065486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-14288"/>
            <a:ext cx="5281613" cy="577851"/>
          </a:xfrm>
        </p:spPr>
        <p:txBody>
          <a:bodyPr/>
          <a:lstStyle/>
          <a:p>
            <a:pPr/>
            <a:r>
              <a:rPr lang="en-US" altLang="zh-CN"/>
              <a:t>建模–设计模型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5CCCBB25-E331-4B6B-A5CC-9C70E1317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576263"/>
            <a:ext cx="5791200" cy="2422525"/>
          </a:xfrm>
        </p:spPr>
        <p:txBody>
          <a:bodyPr/>
          <a:lstStyle/>
          <a:p>
            <a:pPr marL="0" indent="0"/>
            <a:r>
              <a:rPr lang="en-US" altLang="zh-CN" sz="1400"/>
              <a:t>请注意, 设计模型 (假定在业务领域中描述重要概念的良好域模型) 确实是一组显示逻辑设计的图表。</a:t>
            </a:r>
          </a:p>
          <a:p>
            <a:pPr marL="0" indent="0"/>
            <a:endParaRPr lang="en-US" altLang="zh-CN" sz="1400"/>
          </a:p>
          <a:p>
            <a:pPr marL="0" indent="0"/>
            <a:r>
              <a:rPr lang="en-US" altLang="zh-CN" sz="1400"/>
              <a:t>这将包括软件类图、设计级序列图 (与使用概念性对象的分析层序列图相反) 和大量抽象) 以及包关系图。 侯珀</a:t>
            </a:r>
          </a:p>
          <a:p>
            <a:pPr marL="0" indent="0"/>
            <a:endParaRPr lang="en-US" altLang="zh-CN" sz="1400"/>
          </a:p>
          <a:p>
            <a:pPr marL="0" indent="0"/>
            <a:r>
              <a:rPr lang="en-US" altLang="zh-CN" sz="1400"/>
              <a:t>软件体系结构模型将包括对设计思想及其动机的总结。 为什么？？？</a:t>
            </a:r>
          </a:p>
        </p:txBody>
      </p:sp>
    </p:spTree>
  </p:cSld>
  <p:clrMapOvr>
    <a:masterClrMapping/>
  </p:clrMapOvr>
</p:sld>
</file>

<file path=ppt/slides/slide1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4DFE5E9-FCA0-4DFA-A2A2-8903900A5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" y="-14288"/>
            <a:ext cx="5781675" cy="577851"/>
          </a:xfrm>
        </p:spPr>
        <p:txBody>
          <a:bodyPr/>
          <a:lstStyle/>
          <a:p>
            <a:pPr/>
            <a:r>
              <a:rPr lang="en-GB" altLang="en-US" sz="2400">
                <a:ea typeface="宋体" panose="02010600030101010101" pitchFamily="2" charset="-122"/>
                <a:cs typeface="Times" panose="02020603050405020304" pitchFamily="18" charset="0"/>
              </a:rPr>
              <a:t>的特点</a:t>
            </a:r>
            <a:r>
              <a:rPr lang="en-GB" altLang="en-US" sz="2400" b="1" u="sng">
                <a:ea typeface="宋体" panose="02010600030101010101" pitchFamily="2" charset="-122"/>
                <a:cs typeface="Times" panose="02020603050405020304" pitchFamily="18" charset="0"/>
              </a:rPr>
              <a:t>自上而下</a:t>
            </a:r>
            <a:r>
              <a:rPr lang="en-GB" altLang="en-US" sz="2400">
                <a:ea typeface="宋体" panose="02010600030101010101" pitchFamily="2" charset="-122"/>
                <a:cs typeface="Times" panose="02020603050405020304" pitchFamily="18" charset="0"/>
              </a:rPr>
              <a:t>和自下而上的设计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3C590AC-C821-482E-B71C-2A4DFC08F3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自上而下设计</a:t>
            </a:r>
          </a:p>
          <a:p>
            <a:pPr lvl="1" algn="just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第一设计的</a:t>
            </a:r>
            <a:r>
              <a:rPr lang="en-GB" altLang="en-US" u="sng">
                <a:ea typeface="宋体" panose="02010600030101010101" pitchFamily="2" charset="-122"/>
                <a:cs typeface="Times" panose="02020603050405020304" pitchFamily="18" charset="0"/>
              </a:rPr>
              <a:t>非常高的水平结构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系统。</a:t>
            </a:r>
          </a:p>
          <a:p>
            <a:pPr lvl="1" algn="just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然后逐渐地工作到</a:t>
            </a:r>
            <a:r>
              <a:rPr lang="en-GB" altLang="en-US" u="sng">
                <a:ea typeface="宋体" panose="02010600030101010101" pitchFamily="2" charset="-122"/>
                <a:cs typeface="Times" panose="02020603050405020304" pitchFamily="18" charset="0"/>
              </a:rPr>
              <a:t>详细决定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关于低级构造。</a:t>
            </a:r>
          </a:p>
          <a:p>
            <a:pPr lvl="1" algn="just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最后</a:t>
            </a:r>
            <a:r>
              <a:rPr lang="en-GB" altLang="en-US" u="sng">
                <a:ea typeface="宋体" panose="02010600030101010101" pitchFamily="2" charset="-122"/>
                <a:cs typeface="Times" panose="02020603050405020304" pitchFamily="18" charset="0"/>
              </a:rPr>
              <a:t>到达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在详细的决定, 如:</a:t>
            </a:r>
          </a:p>
          <a:p>
            <a:pPr lvl="2" algn="just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特定数据项的格式;</a:t>
            </a:r>
          </a:p>
          <a:p>
            <a:pPr lvl="2" algn="just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将使用的各个算法。</a:t>
            </a:r>
          </a:p>
          <a:p>
            <a:pPr lvl="1" algn="just"/>
            <a:r>
              <a:rPr lang="en-GB" altLang="en-US" b="1" u="sng">
                <a:ea typeface="宋体" panose="02010600030101010101" pitchFamily="2" charset="-122"/>
                <a:cs typeface="Times" panose="02020603050405020304" pitchFamily="18" charset="0"/>
              </a:rPr>
              <a:t>开始</a:t>
            </a:r>
            <a:r>
              <a:rPr lang="en-GB" altLang="en-US" u="sng">
                <a:ea typeface="宋体" panose="02010600030101010101" pitchFamily="2" charset="-122"/>
                <a:cs typeface="Times" panose="02020603050405020304" pitchFamily="18" charset="0"/>
              </a:rPr>
              <a:t>与该</a:t>
            </a:r>
            <a:r>
              <a:rPr lang="en-GB" altLang="en-US" b="1" u="sng">
                <a:ea typeface="宋体" panose="02010600030101010101" pitchFamily="2" charset="-122"/>
                <a:cs typeface="Times" panose="02020603050405020304" pitchFamily="18" charset="0"/>
              </a:rPr>
              <a:t>软件体系结构</a:t>
            </a:r>
            <a:r>
              <a:rPr lang="en-GB" altLang="en-US" u="sng">
                <a:ea typeface="宋体" panose="02010600030101010101" pitchFamily="2" charset="-122"/>
                <a:cs typeface="Times" panose="02020603050405020304" pitchFamily="18" charset="0"/>
              </a:rPr>
              <a:t>和该</a:t>
            </a:r>
            <a:r>
              <a:rPr lang="en-GB" altLang="en-US" b="1" u="sng">
                <a:ea typeface="宋体" panose="02010600030101010101" pitchFamily="2" charset="-122"/>
                <a:cs typeface="Times" panose="02020603050405020304" pitchFamily="18" charset="0"/>
              </a:rPr>
              <a:t>类型</a:t>
            </a:r>
            <a:r>
              <a:rPr lang="en-GB" altLang="en-US" u="sng">
                <a:ea typeface="宋体" panose="02010600030101010101" pitchFamily="2" charset="-122"/>
                <a:cs typeface="Times" panose="02020603050405020304" pitchFamily="18" charset="0"/>
              </a:rPr>
              <a:t>的</a:t>
            </a:r>
            <a:r>
              <a:rPr lang="en-GB" altLang="en-US" b="1" u="sng">
                <a:ea typeface="宋体" panose="02010600030101010101" pitchFamily="2" charset="-122"/>
                <a:cs typeface="Times" panose="02020603050405020304" pitchFamily="18" charset="0"/>
              </a:rPr>
              <a:t>数据库</a:t>
            </a:r>
            <a:r>
              <a:rPr lang="en-GB" altLang="en-US" u="sng">
                <a:ea typeface="宋体" panose="02010600030101010101" pitchFamily="2" charset="-122"/>
                <a:cs typeface="Times" panose="02020603050405020304" pitchFamily="18" charset="0"/>
              </a:rPr>
              <a:t>将使用 (</a:t>
            </a:r>
            <a:r>
              <a:rPr lang="en-GB" altLang="en-US" b="1" u="sng">
                <a:ea typeface="宋体" panose="02010600030101010101" pitchFamily="2" charset="-122"/>
                <a:cs typeface="Times" panose="02020603050405020304" pitchFamily="18" charset="0"/>
              </a:rPr>
              <a:t>不</a:t>
            </a:r>
            <a:r>
              <a:rPr lang="en-GB" altLang="en-US" u="sng">
                <a:ea typeface="宋体" panose="02010600030101010101" pitchFamily="2" charset="-122"/>
                <a:cs typeface="Times" panose="02020603050405020304" pitchFamily="18" charset="0"/>
              </a:rPr>
              <a:t>"哪个" 数据库)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.</a:t>
            </a:r>
          </a:p>
          <a:p>
            <a:pPr lvl="1" algn="just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最终</a:t>
            </a:r>
            <a:r>
              <a:rPr lang="en-US" altLang="en-US">
                <a:ea typeface="宋体" panose="02010600030101010101" pitchFamily="2" charset="-122"/>
                <a:cs typeface="Times" panose="02020603050405020304" pitchFamily="18" charset="0"/>
              </a:rPr>
              <a:t>到达特定的数据项和详细的算法。</a:t>
            </a:r>
            <a:endParaRPr lang="en-GB" altLang="en-US">
              <a:ea typeface="宋体" panose="02010600030101010101" pitchFamily="2" charset="-122"/>
              <a:cs typeface="Times" panose="02020603050405020304" pitchFamily="18" charset="0"/>
            </a:endParaRPr>
          </a:p>
        </p:txBody>
      </p:sp>
      <p:sp>
        <p:nvSpPr>
          <p:cNvPr id="32775" name="AutoShape 4">
            <a:extLst>
              <a:ext uri="{FF2B5EF4-FFF2-40B4-BE49-F238E27FC236}">
                <a16:creationId xmlns:a16="http://schemas.microsoft.com/office/drawing/2014/main" id="{A1B98000-E9FE-49C2-B707-AF512BEFD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892175"/>
            <a:ext cx="115888" cy="115888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zh-CN" altLang="zh-CN" sz="1211"/>
          </a:p>
        </p:txBody>
      </p:sp>
    </p:spTree>
  </p:cSld>
  <p:clrMapOvr>
    <a:masterClrMapping/>
  </p:clrMapOvr>
</p:sld>
</file>

<file path=ppt/slides/slide16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>
            <a:extLst>
              <a:ext uri="{FF2B5EF4-FFF2-40B4-BE49-F238E27FC236}">
                <a16:creationId xmlns:a16="http://schemas.microsoft.com/office/drawing/2014/main" id="{782CD17F-9A62-407B-9BA6-19BEFFEF95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" y="-14288"/>
            <a:ext cx="5281613" cy="577851"/>
          </a:xfrm>
        </p:spPr>
        <p:txBody>
          <a:bodyPr/>
          <a:lstStyle/>
          <a:p>
            <a:pPr algn="just"/>
            <a:r>
              <a:rPr lang="en-GB" altLang="en-US" sz="2800">
                <a:ea typeface="宋体" panose="02010600030101010101" pitchFamily="2" charset="-122"/>
                <a:cs typeface="Times" panose="02020603050405020304" pitchFamily="18" charset="0"/>
              </a:rPr>
              <a:t>自上而下和</a:t>
            </a:r>
            <a:r>
              <a:rPr lang="en-GB" altLang="en-US" sz="2800" b="1" u="sng">
                <a:ea typeface="宋体" panose="02010600030101010101" pitchFamily="2" charset="-122"/>
                <a:cs typeface="Times" panose="02020603050405020304" pitchFamily="18" charset="0"/>
              </a:rPr>
              <a:t>自下而上</a:t>
            </a:r>
            <a:r>
              <a:rPr lang="en-GB" altLang="en-US" sz="2800">
                <a:ea typeface="宋体" panose="02010600030101010101" pitchFamily="2" charset="-122"/>
                <a:cs typeface="Times" panose="02020603050405020304" pitchFamily="18" charset="0"/>
              </a:rPr>
              <a:t>设计</a:t>
            </a:r>
          </a:p>
        </p:txBody>
      </p:sp>
      <p:sp>
        <p:nvSpPr>
          <p:cNvPr id="52227" name="Rectangle 1027">
            <a:extLst>
              <a:ext uri="{FF2B5EF4-FFF2-40B4-BE49-F238E27FC236}">
                <a16:creationId xmlns:a16="http://schemas.microsoft.com/office/drawing/2014/main" id="{528C5AFC-AD95-43BE-99AA-284303E8BF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自下而上的设计</a:t>
            </a:r>
          </a:p>
          <a:p>
            <a:pPr lvl="1" algn="just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作出决定</a:t>
            </a:r>
            <a:r>
              <a:rPr lang="en-GB" altLang="en-US" b="1" u="sng">
                <a:ea typeface="宋体" panose="02010600030101010101" pitchFamily="2" charset="-122"/>
                <a:cs typeface="Times" panose="02020603050405020304" pitchFamily="18" charset="0"/>
              </a:rPr>
              <a:t>可 重用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低级实用程序。</a:t>
            </a:r>
          </a:p>
          <a:p>
            <a:pPr lvl="1" algn="just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然后决定如何将这些组合在一起以创建高级结构。</a:t>
            </a:r>
          </a:p>
          <a:p>
            <a:pPr marL="0" indent="0"/>
            <a:endParaRPr lang="en-GB" altLang="en-US">
              <a:ea typeface="宋体" panose="02010600030101010101" pitchFamily="2" charset="-122"/>
              <a:cs typeface="Times" panose="02020603050405020304" pitchFamily="18" charset="0"/>
            </a:endParaRPr>
          </a:p>
          <a:p>
            <a:pPr marL="0" indent="0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一个</a:t>
            </a:r>
            <a:r>
              <a:rPr lang="en-GB" altLang="en-US" u="sng">
                <a:ea typeface="宋体" panose="02010600030101010101" pitchFamily="2" charset="-122"/>
                <a:cs typeface="Times" panose="02020603050405020304" pitchFamily="18" charset="0"/>
              </a:rPr>
              <a:t>混合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自上而下和自下而上的方法</a:t>
            </a:r>
            <a:r>
              <a:rPr lang="en-US" altLang="en-US">
                <a:ea typeface="宋体" panose="02010600030101010101" pitchFamily="2" charset="-122"/>
                <a:cs typeface="Times" panose="02020603050405020304" pitchFamily="18" charset="0"/>
              </a:rPr>
              <a:t>是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通常使用:</a:t>
            </a:r>
          </a:p>
          <a:p>
            <a:pPr lvl="1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自上而下的设计几乎总是需要给系统一个良好的</a:t>
            </a:r>
            <a:r>
              <a:rPr lang="en-GB" altLang="en-US" b="1" u="sng">
                <a:ea typeface="宋体" panose="02010600030101010101" pitchFamily="2" charset="-122"/>
                <a:cs typeface="Times" panose="02020603050405020304" pitchFamily="18" charset="0"/>
              </a:rPr>
              <a:t>结构</a:t>
            </a:r>
            <a:r>
              <a:rPr lang="en-US" altLang="en-US">
                <a:ea typeface="宋体" panose="02010600030101010101" pitchFamily="2" charset="-122"/>
                <a:cs typeface="Times" panose="02020603050405020304" pitchFamily="18" charset="0"/>
              </a:rPr>
              <a:t>(</a:t>
            </a:r>
            <a:r>
              <a:rPr lang="en-US" altLang="en-US" b="1">
                <a:ea typeface="宋体" panose="02010600030101010101" pitchFamily="2" charset="-122"/>
                <a:cs typeface="Times" panose="02020603050405020304" pitchFamily="18" charset="0"/>
              </a:rPr>
              <a:t>建筑</a:t>
            </a:r>
            <a:r>
              <a:rPr lang="en-US" altLang="en-US">
                <a:ea typeface="宋体" panose="02010600030101010101" pitchFamily="2" charset="-122"/>
                <a:cs typeface="Times" panose="02020603050405020304" pitchFamily="18" charset="0"/>
              </a:rPr>
              <a:t>)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.</a:t>
            </a:r>
          </a:p>
          <a:p>
            <a:pPr lvl="1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自下而上的设计通常是有用的, 以便</a:t>
            </a:r>
            <a:r>
              <a:rPr lang="en-GB" altLang="en-US" b="1" u="sng">
                <a:ea typeface="宋体" panose="02010600030101010101" pitchFamily="2" charset="-122"/>
                <a:cs typeface="Times" panose="02020603050405020304" pitchFamily="18" charset="0"/>
              </a:rPr>
              <a:t>可 重用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可以创建组件。</a:t>
            </a:r>
          </a:p>
        </p:txBody>
      </p:sp>
      <p:sp>
        <p:nvSpPr>
          <p:cNvPr id="33799" name="AutoShape 1028">
            <a:extLst>
              <a:ext uri="{FF2B5EF4-FFF2-40B4-BE49-F238E27FC236}">
                <a16:creationId xmlns:a16="http://schemas.microsoft.com/office/drawing/2014/main" id="{EDB34521-6232-4980-B5C9-72FF053AB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950" y="968375"/>
            <a:ext cx="114300" cy="115888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zh-CN" altLang="zh-CN" sz="1211"/>
          </a:p>
        </p:txBody>
      </p:sp>
    </p:spTree>
  </p:cSld>
  <p:clrMapOvr>
    <a:masterClrMapping/>
  </p:clrMapOvr>
</p:sld>
</file>

<file path=ppt/slides/slide17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E4DD939B-9750-4D3C-9EBA-BD9FF2E65D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075" y="57150"/>
            <a:ext cx="5715000" cy="461963"/>
          </a:xfrm>
        </p:spPr>
        <p:txBody>
          <a:bodyPr/>
          <a:lstStyle/>
          <a:p>
            <a:pPr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设计的不同方面</a:t>
            </a:r>
            <a:r>
              <a:rPr lang="en-US" altLang="en-US">
                <a:ea typeface="宋体" panose="02010600030101010101" pitchFamily="2" charset="-122"/>
              </a:rPr>
              <a:t>-非常重要!!</a:t>
            </a:r>
          </a:p>
        </p:txBody>
      </p:sp>
      <p:sp>
        <p:nvSpPr>
          <p:cNvPr id="34822" name="Rectangle 3">
            <a:extLst>
              <a:ext uri="{FF2B5EF4-FFF2-40B4-BE49-F238E27FC236}">
                <a16:creationId xmlns:a16="http://schemas.microsoft.com/office/drawing/2014/main" id="{16E66249-5321-49C4-A750-D26EA021EE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defRPr/>
            </a:pPr>
            <a:r>
              <a:rPr lang="en-GB" altLang="en-US" sz="1050" i="1" dirty="0">
                <a:cs typeface="Times" panose="02020603050405020304" pitchFamily="18" charset="0"/>
                <a:sym typeface="Wingdings" panose="05000000000000000000" pitchFamily="2" charset="2"/>
              </a:rPr>
              <a:t>各种 ' 设计 '</a:t>
            </a:r>
            <a:r>
              <a:rPr lang="en-GB" altLang="en-US" sz="1050" b="1" i="1" dirty="0">
                <a:cs typeface="Times" panose="02020603050405020304" pitchFamily="18" charset="0"/>
                <a:sym typeface="Wingdings" panose="05000000000000000000" pitchFamily="2" charset="2"/>
              </a:rPr>
              <a:t>这是作出决定的地方!!!!</a:t>
            </a:r>
            <a:r>
              <a:rPr lang="en-GB" altLang="en-US" sz="1050" i="1" dirty="0">
                <a:cs typeface="Times" panose="02020603050405020304" pitchFamily="18" charset="0"/>
                <a:sym typeface="Wingdings" panose="05000000000000000000" pitchFamily="2" charset="2"/>
              </a:rPr>
              <a:t>           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sz="1050" i="1" dirty="0">
                <a:cs typeface="Times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GB" altLang="en-US" sz="1050" i="1" dirty="0">
                <a:cs typeface="Times" panose="02020603050405020304" pitchFamily="18" charset="0"/>
              </a:rPr>
              <a:t>建筑设计</a:t>
            </a:r>
            <a:r>
              <a:rPr lang="en-GB" altLang="en-US" sz="1050" dirty="0">
                <a:cs typeface="Times" panose="02020603050405020304" pitchFamily="18" charset="0"/>
              </a:rPr>
              <a:t>:</a:t>
            </a:r>
          </a:p>
          <a:p>
            <a:pPr lvl="2">
              <a:lnSpc>
                <a:spcPct val="90000"/>
              </a:lnSpc>
              <a:defRPr/>
            </a:pPr>
            <a:r>
              <a:rPr lang="en-GB" altLang="en-US" sz="1050" dirty="0">
                <a:cs typeface="Times" panose="02020603050405020304" pitchFamily="18" charset="0"/>
              </a:rPr>
              <a:t>该司纳入</a:t>
            </a:r>
            <a:r>
              <a:rPr lang="en-GB" altLang="en-US" sz="1050" b="1" dirty="0">
                <a:cs typeface="Times" panose="02020603050405020304" pitchFamily="18" charset="0"/>
              </a:rPr>
              <a:t>子系统和组件</a:t>
            </a:r>
            <a:r>
              <a:rPr lang="en-GB" altLang="en-US" sz="1050" dirty="0">
                <a:cs typeface="Times" panose="02020603050405020304" pitchFamily="18" charset="0"/>
              </a:rPr>
              <a:t>,</a:t>
            </a:r>
          </a:p>
          <a:p>
            <a:pPr lvl="3">
              <a:lnSpc>
                <a:spcPct val="90000"/>
              </a:lnSpc>
              <a:defRPr/>
            </a:pPr>
            <a:r>
              <a:rPr lang="en-GB" altLang="en-US" sz="1050" dirty="0">
                <a:cs typeface="Times" panose="02020603050405020304" pitchFamily="18" charset="0"/>
              </a:rPr>
              <a:t>这些将如何连接。</a:t>
            </a:r>
          </a:p>
          <a:p>
            <a:pPr lvl="3">
              <a:lnSpc>
                <a:spcPct val="90000"/>
              </a:lnSpc>
              <a:defRPr/>
            </a:pPr>
            <a:r>
              <a:rPr lang="en-GB" altLang="en-US" sz="1050" dirty="0">
                <a:cs typeface="Times" panose="02020603050405020304" pitchFamily="18" charset="0"/>
              </a:rPr>
              <a:t>他们将如何互动。</a:t>
            </a:r>
          </a:p>
          <a:p>
            <a:pPr lvl="3">
              <a:lnSpc>
                <a:spcPct val="90000"/>
              </a:lnSpc>
              <a:defRPr/>
            </a:pPr>
            <a:r>
              <a:rPr lang="en-GB" altLang="en-US" sz="1050" dirty="0">
                <a:cs typeface="Times" panose="02020603050405020304" pitchFamily="18" charset="0"/>
              </a:rPr>
              <a:t>它们的接口。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sz="1050" i="1" dirty="0">
                <a:cs typeface="Times" panose="02020603050405020304" pitchFamily="18" charset="0"/>
              </a:rPr>
              <a:t>班级设计</a:t>
            </a:r>
            <a:r>
              <a:rPr lang="en-GB" altLang="en-US" sz="1050" dirty="0">
                <a:cs typeface="Times" panose="02020603050405020304" pitchFamily="18" charset="0"/>
              </a:rPr>
              <a:t>:</a:t>
            </a:r>
          </a:p>
          <a:p>
            <a:pPr lvl="2">
              <a:lnSpc>
                <a:spcPct val="90000"/>
              </a:lnSpc>
              <a:defRPr/>
            </a:pPr>
            <a:r>
              <a:rPr lang="en-GB" altLang="en-US" sz="1050" dirty="0">
                <a:cs typeface="Times" panose="02020603050405020304" pitchFamily="18" charset="0"/>
              </a:rPr>
              <a:t>班级的各种特点。</a:t>
            </a:r>
            <a:endParaRPr lang="en-US" altLang="en-US" sz="1050" dirty="0"/>
          </a:p>
          <a:p>
            <a:pPr lvl="1">
              <a:lnSpc>
                <a:spcPct val="90000"/>
              </a:lnSpc>
              <a:defRPr/>
            </a:pPr>
            <a:r>
              <a:rPr lang="en-GB" altLang="en-US" sz="1050" i="1" dirty="0">
                <a:cs typeface="Times" panose="02020603050405020304" pitchFamily="18" charset="0"/>
              </a:rPr>
              <a:t>用户界面设计</a:t>
            </a:r>
            <a:r>
              <a:rPr lang="en-US" altLang="en-US" sz="1050" dirty="0"/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sz="1050" i="1" dirty="0">
                <a:cs typeface="Times" panose="02020603050405020304" pitchFamily="18" charset="0"/>
              </a:rPr>
              <a:t>算法设计</a:t>
            </a:r>
            <a:r>
              <a:rPr lang="en-GB" altLang="en-US" sz="1050" dirty="0">
                <a:cs typeface="Times" panose="02020603050405020304" pitchFamily="18" charset="0"/>
              </a:rPr>
              <a:t>:</a:t>
            </a:r>
          </a:p>
          <a:p>
            <a:pPr lvl="2">
              <a:lnSpc>
                <a:spcPct val="90000"/>
              </a:lnSpc>
              <a:defRPr/>
            </a:pPr>
            <a:r>
              <a:rPr lang="en-GB" altLang="en-US" sz="1050" dirty="0">
                <a:cs typeface="Times" panose="02020603050405020304" pitchFamily="18" charset="0"/>
              </a:rPr>
              <a:t>计算机制的设计</a:t>
            </a:r>
            <a:r>
              <a:rPr lang="en-US" altLang="en-US" sz="1050" dirty="0"/>
              <a:t>.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sz="1050" i="1" dirty="0">
                <a:cs typeface="Times" panose="02020603050405020304" pitchFamily="18" charset="0"/>
              </a:rPr>
              <a:t>协议设计</a:t>
            </a:r>
            <a:r>
              <a:rPr lang="en-GB" altLang="en-US" sz="1050" dirty="0">
                <a:cs typeface="Times" panose="02020603050405020304" pitchFamily="18" charset="0"/>
              </a:rPr>
              <a:t>:</a:t>
            </a:r>
          </a:p>
          <a:p>
            <a:pPr lvl="2">
              <a:lnSpc>
                <a:spcPct val="90000"/>
              </a:lnSpc>
              <a:defRPr/>
            </a:pPr>
            <a:r>
              <a:rPr lang="en-GB" altLang="en-US" sz="1050" dirty="0">
                <a:cs typeface="Times" panose="02020603050405020304" pitchFamily="18" charset="0"/>
              </a:rPr>
              <a:t>通信协议的设计。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en-US" altLang="en-US" sz="1050" dirty="0"/>
              <a:t>一段时间, 现在, 我们将强调建筑设计-在我们讨论了类设计之后。</a:t>
            </a:r>
          </a:p>
          <a:p>
            <a:pPr lvl="1">
              <a:lnSpc>
                <a:spcPct val="90000"/>
              </a:lnSpc>
              <a:defRPr/>
            </a:pPr>
            <a:endParaRPr lang="en-US" altLang="en-US" sz="1000" dirty="0"/>
          </a:p>
        </p:txBody>
      </p:sp>
    </p:spTree>
  </p:cSld>
  <p:clrMapOvr>
    <a:masterClrMapping/>
  </p:clrMapOvr>
</p:sld>
</file>

<file path=ppt/slides/slide18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0E96F03B-81F7-46B5-AB57-176468555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" y="-14288"/>
            <a:ext cx="5281613" cy="577851"/>
          </a:xfrm>
        </p:spPr>
        <p:txBody>
          <a:bodyPr/>
          <a:lstStyle/>
          <a:p>
            <a:pPr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良好设计原则</a:t>
            </a:r>
            <a:r>
              <a:rPr lang="en-US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1378F00E-9356-47F1-820A-2F21B5EF80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7975" y="692150"/>
            <a:ext cx="5075238" cy="2422525"/>
          </a:xfrm>
        </p:spPr>
        <p:txBody>
          <a:bodyPr/>
          <a:lstStyle/>
          <a:p>
            <a:pPr marL="0" indent="0"/>
            <a:r>
              <a:rPr lang="en-US" altLang="en-US" u="sng">
                <a:ea typeface="宋体" panose="02010600030101010101" pitchFamily="2" charset="-122"/>
              </a:rPr>
              <a:t>整体</a:t>
            </a:r>
            <a:r>
              <a:rPr lang="en-US" altLang="en-US">
                <a:ea typeface="宋体" panose="02010600030101010101" pitchFamily="2" charset="-122"/>
              </a:rPr>
              <a:t> </a:t>
            </a:r>
            <a:r>
              <a:rPr lang="en-US" altLang="en-US" i="1">
                <a:ea typeface="宋体" panose="02010600030101010101" pitchFamily="2" charset="-122"/>
              </a:rPr>
              <a:t>目标</a:t>
            </a:r>
            <a:r>
              <a:rPr lang="en-US" altLang="en-US">
                <a:ea typeface="宋体" panose="02010600030101010101" pitchFamily="2" charset="-122"/>
              </a:rPr>
              <a:t>良好的设计:</a:t>
            </a:r>
          </a:p>
          <a:p>
            <a:pPr lvl="1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增加利润</a:t>
            </a:r>
            <a:r>
              <a:rPr lang="en-GB" altLang="en-US" b="1">
                <a:ea typeface="宋体" panose="02010600030101010101" pitchFamily="2" charset="-122"/>
                <a:cs typeface="Times" panose="02020603050405020304" pitchFamily="18" charset="0"/>
              </a:rPr>
              <a:t>降低成本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和</a:t>
            </a:r>
            <a:r>
              <a:rPr lang="en-GB" altLang="en-US" b="1">
                <a:ea typeface="宋体" panose="02010600030101010101" pitchFamily="2" charset="-122"/>
                <a:cs typeface="Times" panose="02020603050405020304" pitchFamily="18" charset="0"/>
              </a:rPr>
              <a:t>增加收入</a:t>
            </a:r>
            <a:r>
              <a:rPr lang="en-US" altLang="en-US" b="1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确保</a:t>
            </a:r>
            <a:r>
              <a:rPr lang="en-GB" altLang="en-US" b="1">
                <a:ea typeface="宋体" panose="02010600030101010101" pitchFamily="2" charset="-122"/>
                <a:cs typeface="Times" panose="02020603050405020304" pitchFamily="18" charset="0"/>
              </a:rPr>
              <a:t>设计可容纳要求</a:t>
            </a:r>
            <a:r>
              <a:rPr lang="en-US" altLang="en-US" b="1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GB" altLang="en-US" b="1">
                <a:ea typeface="宋体" panose="02010600030101010101" pitchFamily="2" charset="-122"/>
                <a:cs typeface="Times" panose="02020603050405020304" pitchFamily="18" charset="0"/>
              </a:rPr>
              <a:t>加快发展</a:t>
            </a:r>
            <a:r>
              <a:rPr lang="en-US" altLang="en-US" b="1">
                <a:ea typeface="宋体" panose="02010600030101010101" pitchFamily="2" charset="-122"/>
              </a:rPr>
              <a:t> </a:t>
            </a:r>
            <a:r>
              <a:rPr lang="en-US" altLang="en-US">
                <a:ea typeface="宋体" panose="02010600030101010101" pitchFamily="2" charset="-122"/>
              </a:rPr>
              <a:t>在市场上使用/竞争</a:t>
            </a:r>
          </a:p>
          <a:p>
            <a:pPr lvl="1"/>
            <a:r>
              <a:rPr lang="en-GB" altLang="en-US" b="1">
                <a:ea typeface="宋体" panose="02010600030101010101" pitchFamily="2" charset="-122"/>
                <a:cs typeface="Times" panose="02020603050405020304" pitchFamily="18" charset="0"/>
              </a:rPr>
              <a:t>增加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 </a:t>
            </a:r>
            <a:r>
              <a:rPr lang="en-GB" altLang="en-US" b="1">
                <a:ea typeface="宋体" panose="02010600030101010101" pitchFamily="2" charset="-122"/>
                <a:cs typeface="Times" panose="02020603050405020304" pitchFamily="18" charset="0"/>
              </a:rPr>
              <a:t>素质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如</a:t>
            </a:r>
          </a:p>
          <a:p>
            <a:pPr lvl="2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可用性–易学性; 易于使用; 联机帮助..。</a:t>
            </a:r>
          </a:p>
          <a:p>
            <a:pPr lvl="2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效率</a:t>
            </a:r>
          </a:p>
          <a:p>
            <a:pPr lvl="2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可靠性</a:t>
            </a:r>
          </a:p>
          <a:p>
            <a:pPr lvl="2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可维护性</a:t>
            </a:r>
          </a:p>
          <a:p>
            <a:pPr lvl="2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可 重用</a:t>
            </a:r>
            <a:r>
              <a:rPr lang="en-US" altLang="en-US">
                <a:ea typeface="宋体" panose="02010600030101010101" pitchFamily="2" charset="-122"/>
              </a:rPr>
              <a:t>降低成本和增加收入</a:t>
            </a:r>
          </a:p>
        </p:txBody>
      </p:sp>
      <p:sp>
        <p:nvSpPr>
          <p:cNvPr id="35847" name="AutoShape 4">
            <a:extLst>
              <a:ext uri="{FF2B5EF4-FFF2-40B4-BE49-F238E27FC236}">
                <a16:creationId xmlns:a16="http://schemas.microsoft.com/office/drawing/2014/main" id="{AD6EFBAF-53B6-46B5-98A7-63592BEBA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150" y="815975"/>
            <a:ext cx="114300" cy="115888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zh-CN" altLang="zh-CN" sz="1211"/>
          </a:p>
        </p:txBody>
      </p:sp>
    </p:spTree>
  </p:cSld>
  <p:clrMapOvr>
    <a:masterClrMapping/>
  </p:clrMapOvr>
</p:sld>
</file>

<file path=ppt/slides/slide19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4EA39FBE-3977-4496-9B4C-E28B5AA2A8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38" y="53975"/>
            <a:ext cx="4092575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OO 设计原则</a:t>
            </a:r>
          </a:p>
        </p:txBody>
      </p:sp>
      <p:sp>
        <p:nvSpPr>
          <p:cNvPr id="55299" name="object 9">
            <a:extLst>
              <a:ext uri="{FF2B5EF4-FFF2-40B4-BE49-F238E27FC236}">
                <a16:creationId xmlns:a16="http://schemas.microsoft.com/office/drawing/2014/main" id="{8E5FFC79-83E1-43BC-BBD0-24EDD9B21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744538"/>
            <a:ext cx="597217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323" rIns="0" bIns="0">
            <a:spAutoFit/>
          </a:bodyPr>
          <a:lstStyle>
            <a:lvl1pPr marL="301625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我们将讨论的设计原则奠定了实体 OO 实践的基础</a:t>
            </a:r>
          </a:p>
          <a:p>
            <a:pPr lvl="1" eaLnBrk="1" hangingPunct="1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开放封闭原则</a:t>
            </a:r>
          </a:p>
          <a:p>
            <a:pPr lvl="1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/>
              <a:t>按合同/利斯科夫替代设计</a:t>
            </a:r>
            <a:r>
              <a:rPr lang="en-US" altLang="zh-CN" sz="1600"/>
              <a:t> </a:t>
            </a:r>
            <a:r>
              <a:rPr lang="zh-CN" altLang="zh-CN" sz="1600"/>
              <a:t>原则</a:t>
            </a:r>
            <a:endParaRPr lang="en-US" altLang="zh-CN" sz="1600"/>
          </a:p>
          <a:p>
            <a:pPr lvl="1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/>
              <a:t>单一责任原则</a:t>
            </a:r>
          </a:p>
          <a:p>
            <a:pPr lvl="1" eaLnBrk="1" hangingPunct="1">
              <a:spcBef>
                <a:spcPts val="438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墨忒尔定律</a:t>
            </a:r>
            <a:endParaRPr lang="en-US" altLang="zh-CN" sz="1600"/>
          </a:p>
          <a:p>
            <a:pPr lvl="1" eaLnBrk="1" hangingPunct="1">
              <a:spcBef>
                <a:spcPts val="438"/>
              </a:spcBef>
              <a:buFont typeface="Arial" panose="020B0604020202020204" pitchFamily="34" charset="0"/>
              <a:buChar char="•"/>
            </a:pPr>
            <a:r>
              <a:rPr lang="en-GB" altLang="en-US" sz="1600">
                <a:cs typeface="Times" panose="02020603050405020304" pitchFamily="18" charset="0"/>
              </a:rPr>
              <a:t>分裂和征服</a:t>
            </a:r>
            <a:r>
              <a:rPr lang="en-US" altLang="en-US" sz="1600">
                <a:cs typeface="Times" panose="02020603050405020304" pitchFamily="18" charset="0"/>
              </a:rPr>
              <a:t> </a:t>
            </a:r>
          </a:p>
          <a:p>
            <a:pPr lvl="1" eaLnBrk="1" hangingPunct="1">
              <a:spcBef>
                <a:spcPts val="438"/>
              </a:spcBef>
              <a:buFont typeface="Arial" panose="020B0604020202020204" pitchFamily="34" charset="0"/>
              <a:buChar char="•"/>
            </a:pPr>
            <a:r>
              <a:rPr lang="en-GB" altLang="en-US" sz="1600">
                <a:cs typeface="Times" panose="02020603050405020304" pitchFamily="18" charset="0"/>
              </a:rPr>
              <a:t>高</a:t>
            </a:r>
            <a:r>
              <a:rPr lang="en-US" altLang="en-US" sz="1600">
                <a:cs typeface="Times" panose="02020603050405020304" pitchFamily="18" charset="0"/>
              </a:rPr>
              <a:t>C</a:t>
            </a:r>
            <a:r>
              <a:rPr lang="en-GB" altLang="en-US" sz="1600">
                <a:cs typeface="Times" panose="02020603050405020304" pitchFamily="18" charset="0"/>
              </a:rPr>
              <a:t>ohesion</a:t>
            </a:r>
          </a:p>
          <a:p>
            <a:pPr lvl="1" eaLnBrk="1" hangingPunct="1">
              <a:spcBef>
                <a:spcPts val="438"/>
              </a:spcBef>
              <a:buFont typeface="Arial" panose="020B0604020202020204" pitchFamily="34" charset="0"/>
              <a:buChar char="•"/>
            </a:pPr>
            <a:r>
              <a:rPr lang="en-GB" altLang="en-US" sz="1600">
                <a:cs typeface="Times" panose="02020603050405020304" pitchFamily="18" charset="0"/>
              </a:rPr>
              <a:t>低耦合</a:t>
            </a:r>
            <a:endParaRPr lang="zh-CN" altLang="zh-CN" sz="1600">
              <a:cs typeface="Times" panose="02020603050405020304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bject 3">
            <a:extLst>
              <a:ext uri="{FF2B5EF4-FFF2-40B4-BE49-F238E27FC236}">
                <a16:creationId xmlns:a16="http://schemas.microsoft.com/office/drawing/2014/main" id="{997D3A83-D5E1-401B-BFAA-4C9143CD0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463" y="1230313"/>
            <a:ext cx="4168775" cy="1397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908"/>
          </a:p>
        </p:txBody>
      </p:sp>
      <p:sp>
        <p:nvSpPr>
          <p:cNvPr id="32771" name="object 4">
            <a:extLst>
              <a:ext uri="{FF2B5EF4-FFF2-40B4-BE49-F238E27FC236}">
                <a16:creationId xmlns:a16="http://schemas.microsoft.com/office/drawing/2014/main" id="{F4FE2D5D-587C-4CDF-9060-D70C9F068C1E}"/>
              </a:ext>
            </a:extLst>
          </p:cNvPr>
          <p:cNvSpPr>
            <a:spLocks/>
          </p:cNvSpPr>
          <p:nvPr/>
        </p:nvSpPr>
        <p:spPr bwMode="auto">
          <a:xfrm>
            <a:off x="1066800" y="1247775"/>
            <a:ext cx="4103688" cy="1331913"/>
          </a:xfrm>
          <a:custGeom>
            <a:avLst/>
            <a:gdLst>
              <a:gd name="T0" fmla="*/ 7976684 w 8140700"/>
              <a:gd name="T1" fmla="*/ 0 h 2641600"/>
              <a:gd name="T2" fmla="*/ 164015 w 8140700"/>
              <a:gd name="T3" fmla="*/ 0 h 2641600"/>
              <a:gd name="T4" fmla="*/ 120413 w 8140700"/>
              <a:gd name="T5" fmla="*/ 5858 h 2641600"/>
              <a:gd name="T6" fmla="*/ 81233 w 8140700"/>
              <a:gd name="T7" fmla="*/ 22393 h 2641600"/>
              <a:gd name="T8" fmla="*/ 48039 w 8140700"/>
              <a:gd name="T9" fmla="*/ 48039 h 2641600"/>
              <a:gd name="T10" fmla="*/ 22392 w 8140700"/>
              <a:gd name="T11" fmla="*/ 81233 h 2641600"/>
              <a:gd name="T12" fmla="*/ 5858 w 8140700"/>
              <a:gd name="T13" fmla="*/ 120413 h 2641600"/>
              <a:gd name="T14" fmla="*/ 0 w 8140700"/>
              <a:gd name="T15" fmla="*/ 164015 h 2641600"/>
              <a:gd name="T16" fmla="*/ 0 w 8140700"/>
              <a:gd name="T17" fmla="*/ 2477584 h 2641600"/>
              <a:gd name="T18" fmla="*/ 5858 w 8140700"/>
              <a:gd name="T19" fmla="*/ 2521186 h 2641600"/>
              <a:gd name="T20" fmla="*/ 22392 w 8140700"/>
              <a:gd name="T21" fmla="*/ 2560366 h 2641600"/>
              <a:gd name="T22" fmla="*/ 48039 w 8140700"/>
              <a:gd name="T23" fmla="*/ 2593560 h 2641600"/>
              <a:gd name="T24" fmla="*/ 81233 w 8140700"/>
              <a:gd name="T25" fmla="*/ 2619206 h 2641600"/>
              <a:gd name="T26" fmla="*/ 120413 w 8140700"/>
              <a:gd name="T27" fmla="*/ 2635741 h 2641600"/>
              <a:gd name="T28" fmla="*/ 164015 w 8140700"/>
              <a:gd name="T29" fmla="*/ 2641600 h 2641600"/>
              <a:gd name="T30" fmla="*/ 7976684 w 8140700"/>
              <a:gd name="T31" fmla="*/ 2641600 h 2641600"/>
              <a:gd name="T32" fmla="*/ 8020286 w 8140700"/>
              <a:gd name="T33" fmla="*/ 2635741 h 2641600"/>
              <a:gd name="T34" fmla="*/ 8059466 w 8140700"/>
              <a:gd name="T35" fmla="*/ 2619206 h 2641600"/>
              <a:gd name="T36" fmla="*/ 8092660 w 8140700"/>
              <a:gd name="T37" fmla="*/ 2593560 h 2641600"/>
              <a:gd name="T38" fmla="*/ 8118306 w 8140700"/>
              <a:gd name="T39" fmla="*/ 2560366 h 2641600"/>
              <a:gd name="T40" fmla="*/ 8134841 w 8140700"/>
              <a:gd name="T41" fmla="*/ 2521186 h 2641600"/>
              <a:gd name="T42" fmla="*/ 8140700 w 8140700"/>
              <a:gd name="T43" fmla="*/ 2477584 h 2641600"/>
              <a:gd name="T44" fmla="*/ 8140700 w 8140700"/>
              <a:gd name="T45" fmla="*/ 164015 h 2641600"/>
              <a:gd name="T46" fmla="*/ 8134841 w 8140700"/>
              <a:gd name="T47" fmla="*/ 120413 h 2641600"/>
              <a:gd name="T48" fmla="*/ 8118306 w 8140700"/>
              <a:gd name="T49" fmla="*/ 81233 h 2641600"/>
              <a:gd name="T50" fmla="*/ 8092660 w 8140700"/>
              <a:gd name="T51" fmla="*/ 48039 h 2641600"/>
              <a:gd name="T52" fmla="*/ 8059466 w 8140700"/>
              <a:gd name="T53" fmla="*/ 22393 h 2641600"/>
              <a:gd name="T54" fmla="*/ 8020286 w 8140700"/>
              <a:gd name="T55" fmla="*/ 5858 h 2641600"/>
              <a:gd name="T56" fmla="*/ 7976684 w 8140700"/>
              <a:gd name="T57" fmla="*/ 0 h 264160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8140700" h="2641600">
                <a:moveTo>
                  <a:pt x="7976684" y="0"/>
                </a:moveTo>
                <a:lnTo>
                  <a:pt x="164015" y="0"/>
                </a:lnTo>
                <a:lnTo>
                  <a:pt x="120413" y="5858"/>
                </a:lnTo>
                <a:lnTo>
                  <a:pt x="81233" y="22393"/>
                </a:lnTo>
                <a:lnTo>
                  <a:pt x="48039" y="48039"/>
                </a:lnTo>
                <a:lnTo>
                  <a:pt x="22392" y="81233"/>
                </a:lnTo>
                <a:lnTo>
                  <a:pt x="5858" y="120413"/>
                </a:lnTo>
                <a:lnTo>
                  <a:pt x="0" y="164015"/>
                </a:lnTo>
                <a:lnTo>
                  <a:pt x="0" y="2477584"/>
                </a:lnTo>
                <a:lnTo>
                  <a:pt x="5858" y="2521186"/>
                </a:lnTo>
                <a:lnTo>
                  <a:pt x="22392" y="2560366"/>
                </a:lnTo>
                <a:lnTo>
                  <a:pt x="48039" y="2593560"/>
                </a:lnTo>
                <a:lnTo>
                  <a:pt x="81233" y="2619206"/>
                </a:lnTo>
                <a:lnTo>
                  <a:pt x="120413" y="2635741"/>
                </a:lnTo>
                <a:lnTo>
                  <a:pt x="164015" y="2641600"/>
                </a:lnTo>
                <a:lnTo>
                  <a:pt x="7976684" y="2641600"/>
                </a:lnTo>
                <a:lnTo>
                  <a:pt x="8020286" y="2635741"/>
                </a:lnTo>
                <a:lnTo>
                  <a:pt x="8059466" y="2619206"/>
                </a:lnTo>
                <a:lnTo>
                  <a:pt x="8092660" y="2593560"/>
                </a:lnTo>
                <a:lnTo>
                  <a:pt x="8118306" y="2560366"/>
                </a:lnTo>
                <a:lnTo>
                  <a:pt x="8134841" y="2521186"/>
                </a:lnTo>
                <a:lnTo>
                  <a:pt x="8140700" y="2477584"/>
                </a:lnTo>
                <a:lnTo>
                  <a:pt x="8140700" y="164015"/>
                </a:lnTo>
                <a:lnTo>
                  <a:pt x="8134841" y="120413"/>
                </a:lnTo>
                <a:lnTo>
                  <a:pt x="8118306" y="81233"/>
                </a:lnTo>
                <a:lnTo>
                  <a:pt x="8092660" y="48039"/>
                </a:lnTo>
                <a:lnTo>
                  <a:pt x="8059466" y="22393"/>
                </a:lnTo>
                <a:lnTo>
                  <a:pt x="8020286" y="5858"/>
                </a:lnTo>
                <a:lnTo>
                  <a:pt x="7976684" y="0"/>
                </a:lnTo>
                <a:close/>
              </a:path>
            </a:pathLst>
          </a:custGeom>
          <a:solidFill>
            <a:srgbClr val="73AC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8">
              <a:latin typeface="+mn-lt"/>
              <a:ea typeface="+mn-ea"/>
            </a:endParaRPr>
          </a:p>
        </p:txBody>
      </p:sp>
      <p:sp>
        <p:nvSpPr>
          <p:cNvPr id="32772" name="object 5">
            <a:extLst>
              <a:ext uri="{FF2B5EF4-FFF2-40B4-BE49-F238E27FC236}">
                <a16:creationId xmlns:a16="http://schemas.microsoft.com/office/drawing/2014/main" id="{4FC6602D-30B7-4FF9-85E6-6B74D84CBBD4}"/>
              </a:ext>
            </a:extLst>
          </p:cNvPr>
          <p:cNvSpPr>
            <a:spLocks/>
          </p:cNvSpPr>
          <p:nvPr/>
        </p:nvSpPr>
        <p:spPr bwMode="auto">
          <a:xfrm>
            <a:off x="771525" y="3324225"/>
            <a:ext cx="4610100" cy="134938"/>
          </a:xfrm>
          <a:custGeom>
            <a:avLst/>
            <a:gdLst>
              <a:gd name="T0" fmla="*/ 0 w 9144000"/>
              <a:gd name="T1" fmla="*/ 266700 h 266700"/>
              <a:gd name="T2" fmla="*/ 0 w 9144000"/>
              <a:gd name="T3" fmla="*/ 0 h 266700"/>
              <a:gd name="T4" fmla="*/ 9144000 w 9144000"/>
              <a:gd name="T5" fmla="*/ 0 h 266700"/>
              <a:gd name="T6" fmla="*/ 9144000 w 9144000"/>
              <a:gd name="T7" fmla="*/ 266700 h 266700"/>
              <a:gd name="T8" fmla="*/ 0 w 9144000"/>
              <a:gd name="T9" fmla="*/ 266700 h 2667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266700">
                <a:moveTo>
                  <a:pt x="0" y="2667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266700"/>
                </a:lnTo>
                <a:lnTo>
                  <a:pt x="0" y="266700"/>
                </a:lnTo>
                <a:close/>
              </a:path>
            </a:pathLst>
          </a:custGeom>
          <a:solidFill>
            <a:srgbClr val="73AC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8">
              <a:latin typeface="+mn-lt"/>
              <a:ea typeface="+mn-ea"/>
            </a:endParaRPr>
          </a:p>
        </p:txBody>
      </p:sp>
      <p:sp>
        <p:nvSpPr>
          <p:cNvPr id="32773" name="object 8">
            <a:extLst>
              <a:ext uri="{FF2B5EF4-FFF2-40B4-BE49-F238E27FC236}">
                <a16:creationId xmlns:a16="http://schemas.microsoft.com/office/drawing/2014/main" id="{F354D730-9FE4-4718-9CED-2235DB78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775" y="1776413"/>
            <a:ext cx="3352800" cy="277812"/>
          </a:xfrm>
        </p:spPr>
        <p:txBody>
          <a:bodyPr lIns="0" tIns="0" rIns="0" bIns="0">
            <a:spAutoFit/>
          </a:bodyPr>
          <a:lstStyle/>
          <a:p>
            <a:pPr marL="6403" indent="115260" algn="ctr">
              <a:lnSpc>
                <a:spcPts val="1916"/>
              </a:lnSpc>
              <a:defRPr/>
            </a:pPr>
            <a:r>
              <a:rPr lang="en-US" altLang="zh-CN" sz="2800" spc="33" dirty="0"/>
              <a:t>Oo</a:t>
            </a:r>
            <a:r>
              <a:rPr lang="en-US" altLang="zh-CN" sz="2800" spc="40" dirty="0"/>
              <a:t>设计</a:t>
            </a:r>
            <a:r>
              <a:rPr lang="en-US" altLang="zh-CN" sz="2800" spc="-127" dirty="0"/>
              <a:t> </a:t>
            </a:r>
            <a:r>
              <a:rPr lang="en-US" altLang="zh-CN" sz="2800" spc="47" dirty="0"/>
              <a:t>原则</a:t>
            </a:r>
            <a:endParaRPr lang="zh-CN" altLang="zh-CN" sz="2723" dirty="0"/>
          </a:p>
        </p:txBody>
      </p:sp>
    </p:spTree>
  </p:cSld>
  <p:clrMapOvr>
    <a:masterClrMapping/>
  </p:clrMapOvr>
</p:sld>
</file>

<file path=ppt/slides/slide20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0">
            <a:extLst>
              <a:ext uri="{FF2B5EF4-FFF2-40B4-BE49-F238E27FC236}">
                <a16:creationId xmlns:a16="http://schemas.microsoft.com/office/drawing/2014/main" id="{81420C1B-5381-4969-A728-64AFBFEC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1577975"/>
            <a:ext cx="6019800" cy="687388"/>
          </a:xfrm>
        </p:spPr>
        <p:txBody>
          <a:bodyPr/>
          <a:lstStyle/>
          <a:p>
            <a:pPr marL="16951" eaLnBrk="1" fontAlgn="auto" hangingPunct="1">
              <a:spcBef>
                <a:spcPts val="127"/>
              </a:spcBef>
              <a:spcAft>
                <a:spcPts val="0"/>
              </a:spcAft>
              <a:defRPr/>
            </a:pPr>
            <a:r>
              <a:rPr lang="en-US" altLang="zh-CN" sz="4800" spc="7" dirty="0">
                <a:cs typeface="Calibri"/>
              </a:rPr>
              <a:t>打开</a:t>
            </a:r>
            <a:r>
              <a:rPr lang="en-US" altLang="zh-CN" sz="4800" spc="-13" dirty="0">
                <a:cs typeface="Calibri"/>
              </a:rPr>
              <a:t>为</a:t>
            </a:r>
            <a:r>
              <a:rPr lang="en-US" altLang="zh-CN" sz="4800" dirty="0">
                <a:cs typeface="Calibri"/>
              </a:rPr>
              <a:t>扩展</a:t>
            </a:r>
            <a:r>
              <a:rPr lang="en-US" altLang="zh-CN" sz="4800" spc="20" dirty="0">
                <a:cs typeface="Calibri"/>
              </a:rPr>
              <a:t>关闭</a:t>
            </a:r>
            <a:r>
              <a:rPr lang="en-US" altLang="zh-CN" sz="4800" spc="-260" dirty="0">
                <a:cs typeface="Calibri"/>
              </a:rPr>
              <a:t> </a:t>
            </a:r>
            <a:r>
              <a:rPr lang="en-US" altLang="zh-CN" sz="4800" spc="-13" dirty="0">
                <a:cs typeface="Calibri"/>
              </a:rPr>
              <a:t>为</a:t>
            </a:r>
            <a:r>
              <a:rPr lang="en-US" altLang="zh-CN" sz="4800" spc="13" dirty="0">
                <a:cs typeface="Calibri"/>
              </a:rPr>
              <a:t>修改</a:t>
            </a:r>
            <a:endParaRPr lang="en-US" altLang="zh-CN" sz="4800" dirty="0">
              <a:cs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53078CA6-AC99-400C-83C2-3EB9F33C19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3975"/>
            <a:ext cx="5819775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开放闭合原理: 示例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A7F26BF-DEFD-4F8C-B23F-C5FA2CBAC9B9}"/>
              </a:ext>
            </a:extLst>
          </p:cNvPr>
          <p:cNvSpPr/>
          <p:nvPr/>
        </p:nvSpPr>
        <p:spPr>
          <a:xfrm>
            <a:off x="117475" y="1111250"/>
            <a:ext cx="5916613" cy="273050"/>
          </a:xfrm>
          <a:custGeom>
            <a:avLst/>
            <a:gdLst/>
            <a:ahLst/>
            <a:cxnLst/>
            <a:rect l="l" t="t" r="r" b="b"/>
            <a:pathLst>
              <a:path w="4432935" h="203834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3243"/>
                </a:lnTo>
                <a:lnTo>
                  <a:pt x="4432566" y="203243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CAF11B7-80AD-4D25-8DC6-C646244AB168}"/>
              </a:ext>
            </a:extLst>
          </p:cNvPr>
          <p:cNvSpPr/>
          <p:nvPr/>
        </p:nvSpPr>
        <p:spPr>
          <a:xfrm>
            <a:off x="117475" y="1366838"/>
            <a:ext cx="5916613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58A0639-13BB-46EC-8FC0-97560258FE70}"/>
              </a:ext>
            </a:extLst>
          </p:cNvPr>
          <p:cNvSpPr/>
          <p:nvPr/>
        </p:nvSpPr>
        <p:spPr>
          <a:xfrm>
            <a:off x="184150" y="2082800"/>
            <a:ext cx="136525" cy="136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651DA15-45E0-4732-96F7-74180B10DA58}"/>
              </a:ext>
            </a:extLst>
          </p:cNvPr>
          <p:cNvSpPr/>
          <p:nvPr/>
        </p:nvSpPr>
        <p:spPr>
          <a:xfrm>
            <a:off x="252413" y="2066925"/>
            <a:ext cx="584835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1A97F1F-C0F7-411C-9392-07DDC25E32CB}"/>
              </a:ext>
            </a:extLst>
          </p:cNvPr>
          <p:cNvSpPr/>
          <p:nvPr/>
        </p:nvSpPr>
        <p:spPr>
          <a:xfrm>
            <a:off x="6034088" y="1171575"/>
            <a:ext cx="66675" cy="9112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BAA54FCF-10EA-4400-86C0-E8B648DE9704}"/>
              </a:ext>
            </a:extLst>
          </p:cNvPr>
          <p:cNvSpPr/>
          <p:nvPr/>
        </p:nvSpPr>
        <p:spPr>
          <a:xfrm>
            <a:off x="117475" y="1425575"/>
            <a:ext cx="5916613" cy="725488"/>
          </a:xfrm>
          <a:custGeom>
            <a:avLst/>
            <a:gdLst/>
            <a:ahLst/>
            <a:cxnLst/>
            <a:rect l="l" t="t" r="r" b="b"/>
            <a:pathLst>
              <a:path w="4432935" h="544194">
                <a:moveTo>
                  <a:pt x="4432566" y="0"/>
                </a:moveTo>
                <a:lnTo>
                  <a:pt x="0" y="0"/>
                </a:lnTo>
                <a:lnTo>
                  <a:pt x="0" y="492765"/>
                </a:lnTo>
                <a:lnTo>
                  <a:pt x="4008" y="512490"/>
                </a:lnTo>
                <a:lnTo>
                  <a:pt x="14922" y="528643"/>
                </a:lnTo>
                <a:lnTo>
                  <a:pt x="31075" y="539557"/>
                </a:lnTo>
                <a:lnTo>
                  <a:pt x="50800" y="543566"/>
                </a:lnTo>
                <a:lnTo>
                  <a:pt x="4381765" y="543566"/>
                </a:lnTo>
                <a:lnTo>
                  <a:pt x="4401490" y="539557"/>
                </a:lnTo>
                <a:lnTo>
                  <a:pt x="4417643" y="528643"/>
                </a:lnTo>
                <a:lnTo>
                  <a:pt x="4428558" y="512490"/>
                </a:lnTo>
                <a:lnTo>
                  <a:pt x="4432566" y="492765"/>
                </a:lnTo>
                <a:lnTo>
                  <a:pt x="4432566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056339BD-34A2-4432-8841-49E976C4077E}"/>
              </a:ext>
            </a:extLst>
          </p:cNvPr>
          <p:cNvSpPr/>
          <p:nvPr/>
        </p:nvSpPr>
        <p:spPr>
          <a:xfrm>
            <a:off x="6034088" y="1222375"/>
            <a:ext cx="0" cy="887413"/>
          </a:xfrm>
          <a:custGeom>
            <a:avLst/>
            <a:gdLst/>
            <a:ahLst/>
            <a:cxnLst/>
            <a:rect l="l" t="t" r="r" b="b"/>
            <a:pathLst>
              <a:path h="664844">
                <a:moveTo>
                  <a:pt x="0" y="66435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22540F3B-E825-4C60-A6C4-1B16300F6030}"/>
              </a:ext>
            </a:extLst>
          </p:cNvPr>
          <p:cNvSpPr/>
          <p:nvPr/>
        </p:nvSpPr>
        <p:spPr>
          <a:xfrm>
            <a:off x="6034088" y="1204913"/>
            <a:ext cx="0" cy="17462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288D1FC7-B625-4EE1-9E95-17E611398EA8}"/>
              </a:ext>
            </a:extLst>
          </p:cNvPr>
          <p:cNvSpPr/>
          <p:nvPr/>
        </p:nvSpPr>
        <p:spPr>
          <a:xfrm>
            <a:off x="6034088" y="1187450"/>
            <a:ext cx="0" cy="17463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B9CC06D9-B8CD-4D69-B7B9-5214FAF37A25}"/>
              </a:ext>
            </a:extLst>
          </p:cNvPr>
          <p:cNvSpPr/>
          <p:nvPr/>
        </p:nvSpPr>
        <p:spPr>
          <a:xfrm>
            <a:off x="6034088" y="1171575"/>
            <a:ext cx="0" cy="15875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58381" name="object 14">
            <a:extLst>
              <a:ext uri="{FF2B5EF4-FFF2-40B4-BE49-F238E27FC236}">
                <a16:creationId xmlns:a16="http://schemas.microsoft.com/office/drawing/2014/main" id="{9AE5245D-6FCB-4522-B313-ADEBF1366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1023938"/>
            <a:ext cx="5767388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9669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25"/>
              </a:spcBef>
            </a:pPr>
            <a:r>
              <a:rPr lang="zh-CN" altLang="zh-CN" sz="1600">
                <a:solidFill>
                  <a:srgbClr val="3333B2"/>
                </a:solidFill>
              </a:rPr>
              <a:t>在线出版系统</a:t>
            </a:r>
            <a:endParaRPr lang="zh-CN" altLang="zh-CN" sz="1600"/>
          </a:p>
          <a:p>
            <a:pPr eaLnBrk="1" hangingPunct="1">
              <a:lnSpc>
                <a:spcPct val="103000"/>
              </a:lnSpc>
              <a:spcBef>
                <a:spcPts val="400"/>
              </a:spcBef>
            </a:pPr>
            <a:r>
              <a:rPr lang="zh-CN" altLang="zh-CN" sz="1400"/>
              <a:t>在线出版物系统允许用户在出版物出版年之前搜索出版物。搜索功能由筛选出版物的搜索筛选器支持, 其发布年份与用户查询进行比较。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476509F2-785B-446C-910C-A3648BAFA6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75" y="42863"/>
            <a:ext cx="6099175" cy="392112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开放闭合原理: 示例</a:t>
            </a:r>
          </a:p>
        </p:txBody>
      </p:sp>
      <p:sp>
        <p:nvSpPr>
          <p:cNvPr id="59395" name="object 4">
            <a:extLst>
              <a:ext uri="{FF2B5EF4-FFF2-40B4-BE49-F238E27FC236}">
                <a16:creationId xmlns:a16="http://schemas.microsoft.com/office/drawing/2014/main" id="{531DDC9C-844A-495E-BAF9-3B46A49A4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577850"/>
            <a:ext cx="54705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5256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5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公共类筛选器 {</a:t>
            </a:r>
          </a:p>
          <a:p>
            <a:pPr eaLnBrk="1" hangingPunct="1">
              <a:lnSpc>
                <a:spcPct val="103000"/>
              </a:lnSpc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公共列表 filterOnYearOfPublication (集合酒馆, int 年) {</a:t>
            </a:r>
          </a:p>
          <a:p>
            <a:pPr eaLnBrk="1" hangingPunct="1">
              <a:lnSpc>
                <a:spcPct val="103000"/>
              </a:lnSpc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列表 &lt;Publication&gt; 筛选 = 新 ArrayList &lt;Publication&gt; (); 为 (出版物酒吧: 客栈) {</a:t>
            </a:r>
          </a:p>
          <a:p>
            <a:pPr eaLnBrk="1" hangingPunct="1">
              <a:lnSpc>
                <a:spcPct val="103000"/>
              </a:lnSpc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如果 (getYearOfPublication () == 年份) {已筛选. add (酒馆);</a:t>
            </a:r>
          </a:p>
          <a:p>
            <a:pPr eaLnBrk="1" hangingPunct="1">
              <a:spcBef>
                <a:spcPts val="38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返回筛选;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02DEC17-2E23-4C22-94E3-C7C65B958A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3975"/>
            <a:ext cx="5591175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开放闭合原理: 示例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33CFE23-4BD1-4B3D-A4DA-628B6D7F2581}"/>
              </a:ext>
            </a:extLst>
          </p:cNvPr>
          <p:cNvSpPr/>
          <p:nvPr/>
        </p:nvSpPr>
        <p:spPr>
          <a:xfrm>
            <a:off x="117475" y="1295400"/>
            <a:ext cx="5916613" cy="273050"/>
          </a:xfrm>
          <a:custGeom>
            <a:avLst/>
            <a:gdLst/>
            <a:ahLst/>
            <a:cxnLst/>
            <a:rect l="l" t="t" r="r" b="b"/>
            <a:pathLst>
              <a:path w="4432935" h="203834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3243"/>
                </a:lnTo>
                <a:lnTo>
                  <a:pt x="4432566" y="203243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E9AE6A3-2247-430F-ABD6-3B46FA2E1F4D}"/>
              </a:ext>
            </a:extLst>
          </p:cNvPr>
          <p:cNvSpPr/>
          <p:nvPr/>
        </p:nvSpPr>
        <p:spPr>
          <a:xfrm>
            <a:off x="117475" y="1550988"/>
            <a:ext cx="5916613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091C768-E818-4A8C-A5E9-A7073D386F3D}"/>
              </a:ext>
            </a:extLst>
          </p:cNvPr>
          <p:cNvSpPr/>
          <p:nvPr/>
        </p:nvSpPr>
        <p:spPr>
          <a:xfrm>
            <a:off x="184150" y="1806575"/>
            <a:ext cx="136525" cy="136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D3D08D1-896D-46F8-8349-5AD04A25D240}"/>
              </a:ext>
            </a:extLst>
          </p:cNvPr>
          <p:cNvSpPr/>
          <p:nvPr/>
        </p:nvSpPr>
        <p:spPr>
          <a:xfrm>
            <a:off x="252413" y="1790700"/>
            <a:ext cx="584835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69AA6A3-7CBC-4D40-BC38-3BDD9590E3EB}"/>
              </a:ext>
            </a:extLst>
          </p:cNvPr>
          <p:cNvSpPr/>
          <p:nvPr/>
        </p:nvSpPr>
        <p:spPr>
          <a:xfrm>
            <a:off x="6034088" y="1354138"/>
            <a:ext cx="66675" cy="4524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A7E4EE9B-3601-4665-97FD-FA754B316625}"/>
              </a:ext>
            </a:extLst>
          </p:cNvPr>
          <p:cNvSpPr/>
          <p:nvPr/>
        </p:nvSpPr>
        <p:spPr>
          <a:xfrm>
            <a:off x="117475" y="1609725"/>
            <a:ext cx="5916613" cy="265113"/>
          </a:xfrm>
          <a:custGeom>
            <a:avLst/>
            <a:gdLst/>
            <a:ahLst/>
            <a:cxnLst/>
            <a:rect l="l" t="t" r="r" b="b"/>
            <a:pathLst>
              <a:path w="4432935" h="199389">
                <a:moveTo>
                  <a:pt x="4432566" y="0"/>
                </a:moveTo>
                <a:lnTo>
                  <a:pt x="0" y="0"/>
                </a:lnTo>
                <a:lnTo>
                  <a:pt x="0" y="148196"/>
                </a:lnTo>
                <a:lnTo>
                  <a:pt x="4008" y="167920"/>
                </a:lnTo>
                <a:lnTo>
                  <a:pt x="14922" y="184073"/>
                </a:lnTo>
                <a:lnTo>
                  <a:pt x="31075" y="194987"/>
                </a:lnTo>
                <a:lnTo>
                  <a:pt x="50800" y="198996"/>
                </a:lnTo>
                <a:lnTo>
                  <a:pt x="4381765" y="198996"/>
                </a:lnTo>
                <a:lnTo>
                  <a:pt x="4401490" y="194987"/>
                </a:lnTo>
                <a:lnTo>
                  <a:pt x="4417643" y="184073"/>
                </a:lnTo>
                <a:lnTo>
                  <a:pt x="4428558" y="167920"/>
                </a:lnTo>
                <a:lnTo>
                  <a:pt x="4432566" y="148196"/>
                </a:lnTo>
                <a:lnTo>
                  <a:pt x="4432566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CACF4366-ACF2-42DD-B360-16B5ADA13B16}"/>
              </a:ext>
            </a:extLst>
          </p:cNvPr>
          <p:cNvSpPr/>
          <p:nvPr/>
        </p:nvSpPr>
        <p:spPr>
          <a:xfrm>
            <a:off x="6034088" y="1406525"/>
            <a:ext cx="0" cy="427038"/>
          </a:xfrm>
          <a:custGeom>
            <a:avLst/>
            <a:gdLst/>
            <a:ahLst/>
            <a:cxnLst/>
            <a:rect l="l" t="t" r="r" b="b"/>
            <a:pathLst>
              <a:path h="320039">
                <a:moveTo>
                  <a:pt x="0" y="31978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867563E2-DD84-4C29-B3AD-FA89A63D82AC}"/>
              </a:ext>
            </a:extLst>
          </p:cNvPr>
          <p:cNvSpPr/>
          <p:nvPr/>
        </p:nvSpPr>
        <p:spPr>
          <a:xfrm>
            <a:off x="6034088" y="1389063"/>
            <a:ext cx="0" cy="17462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92B29614-12E8-48FE-BB9E-AEE08C4F7926}"/>
              </a:ext>
            </a:extLst>
          </p:cNvPr>
          <p:cNvSpPr/>
          <p:nvPr/>
        </p:nvSpPr>
        <p:spPr>
          <a:xfrm>
            <a:off x="6034088" y="1371600"/>
            <a:ext cx="0" cy="17463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CD93D45F-7FA3-4414-A894-CA701DC6A534}"/>
              </a:ext>
            </a:extLst>
          </p:cNvPr>
          <p:cNvSpPr/>
          <p:nvPr/>
        </p:nvSpPr>
        <p:spPr>
          <a:xfrm>
            <a:off x="6034088" y="1354138"/>
            <a:ext cx="0" cy="17462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A54AB2C4-86CF-48E1-8FE1-93832958CB4E}"/>
              </a:ext>
            </a:extLst>
          </p:cNvPr>
          <p:cNvSpPr txBox="1"/>
          <p:nvPr/>
        </p:nvSpPr>
        <p:spPr>
          <a:xfrm>
            <a:off x="168275" y="1204913"/>
            <a:ext cx="3654425" cy="619125"/>
          </a:xfrm>
          <a:prstGeom prst="rect">
            <a:avLst/>
          </a:prstGeom>
        </p:spPr>
        <p:txBody>
          <a:bodyPr lIns="0" tIns="82210" rIns="0" bIns="0">
            <a:spAutoFit/>
          </a:bodyPr>
          <a:lstStyle/>
          <a:p>
            <a:pPr marL="16951" eaLnBrk="1" fontAlgn="auto" hangingPunct="1">
              <a:spcBef>
                <a:spcPts val="646"/>
              </a:spcBef>
              <a:spcAft>
                <a:spcPts val="0"/>
              </a:spcAft>
              <a:defRPr/>
            </a:pPr>
            <a:r>
              <a:rPr sz="1602" spc="13" dirty="0">
                <a:solidFill>
                  <a:srgbClr val="3333B2"/>
                </a:solidFill>
                <a:latin typeface="Calibri"/>
                <a:ea typeface="+mn-ea"/>
                <a:cs typeface="Calibri"/>
              </a:rPr>
              <a:t>在线</a:t>
            </a:r>
            <a:r>
              <a:rPr sz="1602" spc="20" dirty="0">
                <a:solidFill>
                  <a:srgbClr val="3333B2"/>
                </a:solidFill>
                <a:latin typeface="Calibri"/>
                <a:ea typeface="+mn-ea"/>
                <a:cs typeface="Calibri"/>
              </a:rPr>
              <a:t>出版</a:t>
            </a:r>
            <a:r>
              <a:rPr sz="1602" spc="-120" dirty="0">
                <a:solidFill>
                  <a:srgbClr val="3333B2"/>
                </a:solidFill>
                <a:latin typeface="Calibri"/>
                <a:ea typeface="+mn-ea"/>
                <a:cs typeface="Calibri"/>
              </a:rPr>
              <a:t> </a:t>
            </a:r>
            <a:r>
              <a:rPr sz="1602" spc="7" dirty="0">
                <a:solidFill>
                  <a:srgbClr val="3333B2"/>
                </a:solidFill>
                <a:latin typeface="Calibri"/>
                <a:ea typeface="+mn-ea"/>
                <a:cs typeface="Calibri"/>
              </a:rPr>
              <a:t>系统</a:t>
            </a:r>
            <a:endParaRPr sz="1602">
              <a:latin typeface="Calibri"/>
              <a:ea typeface="+mn-ea"/>
              <a:cs typeface="Calibri"/>
            </a:endParaRPr>
          </a:p>
          <a:p>
            <a:pPr marL="16951" eaLnBrk="1" fontAlgn="auto" hangingPunct="1">
              <a:spcBef>
                <a:spcPts val="460"/>
              </a:spcBef>
              <a:spcAft>
                <a:spcPts val="0"/>
              </a:spcAft>
              <a:defRPr/>
            </a:pPr>
            <a:r>
              <a:rPr sz="1468" dirty="0">
                <a:latin typeface="Calibri"/>
                <a:ea typeface="+mn-ea"/>
                <a:cs typeface="Calibri"/>
              </a:rPr>
              <a:t>扩展</a:t>
            </a:r>
            <a:r>
              <a:rPr sz="1468" spc="-40" dirty="0">
                <a:latin typeface="Calibri"/>
                <a:ea typeface="+mn-ea"/>
                <a:cs typeface="Calibri"/>
              </a:rPr>
              <a:t> </a:t>
            </a:r>
            <a:r>
              <a:rPr sz="1468" dirty="0">
                <a:latin typeface="Calibri"/>
                <a:ea typeface="+mn-ea"/>
                <a:cs typeface="Calibri"/>
              </a:rPr>
              <a:t>的</a:t>
            </a:r>
            <a:r>
              <a:rPr sz="1468" spc="-40" dirty="0">
                <a:latin typeface="Calibri"/>
                <a:ea typeface="+mn-ea"/>
                <a:cs typeface="Calibri"/>
              </a:rPr>
              <a:t> </a:t>
            </a:r>
            <a:r>
              <a:rPr sz="1468" dirty="0">
                <a:latin typeface="Calibri"/>
                <a:ea typeface="+mn-ea"/>
                <a:cs typeface="Calibri"/>
              </a:rPr>
              <a:t>搜索</a:t>
            </a:r>
            <a:r>
              <a:rPr sz="1468" spc="-40" dirty="0">
                <a:latin typeface="Calibri"/>
                <a:ea typeface="+mn-ea"/>
                <a:cs typeface="Calibri"/>
              </a:rPr>
              <a:t> </a:t>
            </a:r>
            <a:r>
              <a:rPr sz="1468" spc="-7" dirty="0">
                <a:latin typeface="Calibri"/>
                <a:ea typeface="+mn-ea"/>
                <a:cs typeface="Calibri"/>
              </a:rPr>
              <a:t>滤波器</a:t>
            </a:r>
            <a:r>
              <a:rPr sz="1468" spc="-40" dirty="0">
                <a:latin typeface="Calibri"/>
                <a:ea typeface="+mn-ea"/>
                <a:cs typeface="Calibri"/>
              </a:rPr>
              <a:t> </a:t>
            </a:r>
            <a:r>
              <a:rPr sz="1468" spc="-7" dirty="0">
                <a:latin typeface="Calibri"/>
                <a:ea typeface="+mn-ea"/>
                <a:cs typeface="Calibri"/>
              </a:rPr>
              <a:t>自</a:t>
            </a:r>
            <a:r>
              <a:rPr sz="1468" spc="-40" dirty="0">
                <a:latin typeface="Calibri"/>
                <a:ea typeface="+mn-ea"/>
                <a:cs typeface="Calibri"/>
              </a:rPr>
              <a:t> </a:t>
            </a:r>
            <a:r>
              <a:rPr sz="1468" spc="20" dirty="0">
                <a:latin typeface="Calibri"/>
                <a:ea typeface="+mn-ea"/>
                <a:cs typeface="Calibri"/>
              </a:rPr>
              <a:t>也</a:t>
            </a:r>
            <a:r>
              <a:rPr sz="1468" spc="-40" dirty="0">
                <a:latin typeface="Calibri"/>
                <a:ea typeface="+mn-ea"/>
                <a:cs typeface="Calibri"/>
              </a:rPr>
              <a:t> </a:t>
            </a:r>
            <a:r>
              <a:rPr sz="1468" spc="-7" dirty="0">
                <a:latin typeface="Calibri"/>
                <a:ea typeface="+mn-ea"/>
                <a:cs typeface="Calibri"/>
              </a:rPr>
              <a:t>滤波器</a:t>
            </a:r>
            <a:r>
              <a:rPr sz="1468" spc="-40" dirty="0">
                <a:latin typeface="Calibri"/>
                <a:ea typeface="+mn-ea"/>
                <a:cs typeface="Calibri"/>
              </a:rPr>
              <a:t> </a:t>
            </a:r>
            <a:r>
              <a:rPr sz="1468" spc="13" dirty="0">
                <a:latin typeface="Calibri"/>
                <a:ea typeface="+mn-ea"/>
                <a:cs typeface="Calibri"/>
              </a:rPr>
              <a:t>的</a:t>
            </a:r>
            <a:r>
              <a:rPr sz="1468" spc="-40" dirty="0">
                <a:latin typeface="Calibri"/>
                <a:ea typeface="+mn-ea"/>
                <a:cs typeface="Calibri"/>
              </a:rPr>
              <a:t> </a:t>
            </a:r>
            <a:r>
              <a:rPr sz="1468" dirty="0">
                <a:latin typeface="Calibri"/>
                <a:ea typeface="+mn-ea"/>
                <a:cs typeface="Calibri"/>
              </a:rPr>
              <a:t>的</a:t>
            </a:r>
            <a:r>
              <a:rPr sz="1468" spc="-40" dirty="0">
                <a:latin typeface="Calibri"/>
                <a:ea typeface="+mn-ea"/>
                <a:cs typeface="Calibri"/>
              </a:rPr>
              <a:t> </a:t>
            </a:r>
            <a:r>
              <a:rPr sz="1468" dirty="0">
                <a:latin typeface="Calibri"/>
                <a:ea typeface="+mn-ea"/>
                <a:cs typeface="Calibri"/>
              </a:rPr>
              <a:t>标题。</a:t>
            </a:r>
            <a:endParaRPr sz="1468"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3878E1A5-56FF-4DBF-BDF5-4856685CD3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3975"/>
            <a:ext cx="6127750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开放闭合原理: 示例</a:t>
            </a:r>
          </a:p>
        </p:txBody>
      </p:sp>
      <p:sp>
        <p:nvSpPr>
          <p:cNvPr id="61443" name="object 4">
            <a:extLst>
              <a:ext uri="{FF2B5EF4-FFF2-40B4-BE49-F238E27FC236}">
                <a16:creationId xmlns:a16="http://schemas.microsoft.com/office/drawing/2014/main" id="{56C05414-E504-4B5F-B826-8787EBA16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630238"/>
            <a:ext cx="5567363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5256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5"/>
              </a:spcBef>
            </a:pPr>
            <a:r>
              <a:rPr lang="zh-CN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公共类筛选器 {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103000"/>
              </a:lnSpc>
            </a:pPr>
            <a:r>
              <a:rPr lang="zh-CN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公共列表 filterOnTitleOfPublication (集合酒馆, 字符串标题) {</a:t>
            </a:r>
          </a:p>
          <a:p>
            <a:pPr eaLnBrk="1" hangingPunct="1">
              <a:lnSpc>
                <a:spcPct val="103000"/>
              </a:lnSpc>
            </a:pPr>
            <a:r>
              <a:rPr lang="zh-CN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列表 &lt;Publication&gt; 筛选 = 新 ArrayList &lt;Publication&gt; (); 为 (出版物酒吧: 客栈) {</a:t>
            </a:r>
          </a:p>
          <a:p>
            <a:pPr eaLnBrk="1" hangingPunct="1">
              <a:lnSpc>
                <a:spcPct val="103000"/>
              </a:lnSpc>
            </a:pPr>
            <a:r>
              <a:rPr lang="zh-CN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如果 (getTitleOfPublication (). 等号 (标题)) {已筛选. add (酒馆);</a:t>
            </a:r>
          </a:p>
          <a:p>
            <a:pPr eaLnBrk="1" hangingPunct="1">
              <a:spcBef>
                <a:spcPts val="38"/>
              </a:spcBef>
            </a:pPr>
            <a:r>
              <a:rPr lang="zh-CN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返回筛选;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6895C516-111A-4AD7-9201-B0D291D653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42863"/>
            <a:ext cx="4752975" cy="392112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开放封闭原则</a:t>
            </a:r>
          </a:p>
        </p:txBody>
      </p:sp>
      <p:sp>
        <p:nvSpPr>
          <p:cNvPr id="62467" name="object 9">
            <a:extLst>
              <a:ext uri="{FF2B5EF4-FFF2-40B4-BE49-F238E27FC236}">
                <a16:creationId xmlns:a16="http://schemas.microsoft.com/office/drawing/2014/main" id="{910FC626-FCB8-4C44-9B37-6A6B3F38F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815975"/>
            <a:ext cx="57912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6951" rIns="0" bIns="0">
            <a:spAutoFit/>
          </a:bodyPr>
          <a:lstStyle>
            <a:lvl1pPr marL="301625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138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这是以人为本的基石原则。</a:t>
            </a:r>
            <a:endParaRPr lang="en-US" altLang="zh-CN" sz="1600"/>
          </a:p>
          <a:p>
            <a:pPr eaLnBrk="1" hangingPunct="1">
              <a:lnSpc>
                <a:spcPct val="125000"/>
              </a:lnSpc>
              <a:spcBef>
                <a:spcPts val="138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所有软件在其生命周期中的变化</a:t>
            </a:r>
          </a:p>
          <a:p>
            <a:pPr eaLnBrk="1" hangingPunct="1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程序员面临不断变化的功能需求</a:t>
            </a:r>
          </a:p>
          <a:p>
            <a:pPr eaLnBrk="1" hangingPunct="1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但需要设计稳定的软件 (即不改变)</a:t>
            </a:r>
          </a:p>
          <a:p>
            <a:pPr eaLnBrk="1" hangingPunct="1">
              <a:lnSpc>
                <a:spcPct val="103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zh-CN" sz="1600" b="1">
                <a:latin typeface="Trebuchet MS" panose="020B0603020202020204" pitchFamily="34" charset="0"/>
              </a:rPr>
              <a:t>软件实体应为扩展而打开, 但已关闭以进行修改</a:t>
            </a:r>
            <a:r>
              <a:rPr lang="zh-CN" altLang="zh-CN" sz="1600"/>
              <a:t>由 b. 迈耶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BF99A51-A0EF-4791-8FA6-56317BE3ED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75" y="53975"/>
            <a:ext cx="3581400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开放封闭原则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599BD12-C61C-4C93-A7EB-066E647159FE}"/>
              </a:ext>
            </a:extLst>
          </p:cNvPr>
          <p:cNvSpPr/>
          <p:nvPr/>
        </p:nvSpPr>
        <p:spPr>
          <a:xfrm>
            <a:off x="368300" y="885825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C49591C-7C77-49CA-AE6D-F1641270BA84}"/>
              </a:ext>
            </a:extLst>
          </p:cNvPr>
          <p:cNvSpPr/>
          <p:nvPr/>
        </p:nvSpPr>
        <p:spPr>
          <a:xfrm>
            <a:off x="368300" y="1165225"/>
            <a:ext cx="93663" cy="93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654C0F9-06B1-40FB-AA48-AA1DB1CEC60B}"/>
              </a:ext>
            </a:extLst>
          </p:cNvPr>
          <p:cNvSpPr/>
          <p:nvPr/>
        </p:nvSpPr>
        <p:spPr>
          <a:xfrm>
            <a:off x="368300" y="1446213"/>
            <a:ext cx="93663" cy="936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60A0FCE-02A8-4752-AAFD-D80833034000}"/>
              </a:ext>
            </a:extLst>
          </p:cNvPr>
          <p:cNvSpPr/>
          <p:nvPr/>
        </p:nvSpPr>
        <p:spPr>
          <a:xfrm>
            <a:off x="368300" y="1955800"/>
            <a:ext cx="93663" cy="93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C3A9421-2996-47BA-A340-B5CC1DC15C0E}"/>
              </a:ext>
            </a:extLst>
          </p:cNvPr>
          <p:cNvSpPr/>
          <p:nvPr/>
        </p:nvSpPr>
        <p:spPr>
          <a:xfrm>
            <a:off x="368300" y="2465388"/>
            <a:ext cx="93663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63496" name="object 9">
            <a:extLst>
              <a:ext uri="{FF2B5EF4-FFF2-40B4-BE49-F238E27FC236}">
                <a16:creationId xmlns:a16="http://schemas.microsoft.com/office/drawing/2014/main" id="{9F2527D0-BA99-4053-AED4-E9E3C242C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722313"/>
            <a:ext cx="5591175" cy="252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735" rIns="0" bIns="0">
            <a:spAutoFit/>
          </a:bodyPr>
          <a:lstStyle>
            <a:lvl1pPr marL="301625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在 OO 术语中</a:t>
            </a:r>
          </a:p>
          <a:p>
            <a:pPr eaLnBrk="1" hangingPunct="1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zh-CN" sz="1600" b="1">
                <a:latin typeface="Trebuchet MS" panose="020B0603020202020204" pitchFamily="34" charset="0"/>
              </a:rPr>
              <a:t>类应为扩展而打开, 但为修改而关闭</a:t>
            </a:r>
            <a:endParaRPr lang="zh-CN" altLang="zh-CN" sz="1600">
              <a:latin typeface="Trebuchet MS" panose="020B060302020202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换句话说, 你应该能够</a:t>
            </a:r>
            <a:r>
              <a:rPr lang="zh-CN" altLang="zh-CN" sz="1600" b="1">
                <a:latin typeface="Trebuchet MS" panose="020B0603020202020204" pitchFamily="34" charset="0"/>
              </a:rPr>
              <a:t>扩展</a:t>
            </a:r>
            <a:r>
              <a:rPr lang="zh-CN" altLang="zh-CN" sz="1600"/>
              <a:t>一个类</a:t>
            </a:r>
            <a:r>
              <a:rPr lang="zh-CN" altLang="zh-CN" sz="1600" b="1">
                <a:latin typeface="Trebuchet MS" panose="020B0603020202020204" pitchFamily="34" charset="0"/>
              </a:rPr>
              <a:t>不修改</a:t>
            </a:r>
            <a:r>
              <a:rPr lang="zh-CN" altLang="zh-CN" sz="1600"/>
              <a:t>它</a:t>
            </a:r>
          </a:p>
          <a:p>
            <a:pPr eaLnBrk="1" hangingPunct="1">
              <a:lnSpc>
                <a:spcPct val="103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开放用于扩展: 类的行为可以扩展以满足不断变化的需求</a:t>
            </a:r>
          </a:p>
          <a:p>
            <a:pPr eaLnBrk="1" hangingPunct="1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已关闭以进行修改: 类本身不允许更改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6EA3AA0-BA64-4ACB-9919-A511230E63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75" y="53975"/>
            <a:ext cx="4343400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开放封闭原则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BE4729B-3297-4DB4-8522-BBDCE8D8DEC5}"/>
              </a:ext>
            </a:extLst>
          </p:cNvPr>
          <p:cNvSpPr/>
          <p:nvPr/>
        </p:nvSpPr>
        <p:spPr>
          <a:xfrm>
            <a:off x="368300" y="992188"/>
            <a:ext cx="93663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C944BC4-2EAC-4AAA-815E-66061433127F}"/>
              </a:ext>
            </a:extLst>
          </p:cNvPr>
          <p:cNvSpPr/>
          <p:nvPr/>
        </p:nvSpPr>
        <p:spPr>
          <a:xfrm>
            <a:off x="368300" y="1273175"/>
            <a:ext cx="93663" cy="93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DA11D68-2744-4AAC-BA0E-375262DEEBAF}"/>
              </a:ext>
            </a:extLst>
          </p:cNvPr>
          <p:cNvSpPr/>
          <p:nvPr/>
        </p:nvSpPr>
        <p:spPr>
          <a:xfrm>
            <a:off x="368300" y="1554163"/>
            <a:ext cx="93663" cy="93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FDA3F89-785B-4267-A034-C11B3538EAE4}"/>
              </a:ext>
            </a:extLst>
          </p:cNvPr>
          <p:cNvSpPr/>
          <p:nvPr/>
        </p:nvSpPr>
        <p:spPr>
          <a:xfrm>
            <a:off x="368300" y="1833563"/>
            <a:ext cx="93663" cy="936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F331B01-9890-4C27-8A93-F357EED0233A}"/>
              </a:ext>
            </a:extLst>
          </p:cNvPr>
          <p:cNvSpPr/>
          <p:nvPr/>
        </p:nvSpPr>
        <p:spPr>
          <a:xfrm>
            <a:off x="368300" y="2114550"/>
            <a:ext cx="93663" cy="93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64520" name="object 9">
            <a:extLst>
              <a:ext uri="{FF2B5EF4-FFF2-40B4-BE49-F238E27FC236}">
                <a16:creationId xmlns:a16="http://schemas.microsoft.com/office/drawing/2014/main" id="{AF457554-C22E-4954-85C0-E85315166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830263"/>
            <a:ext cx="5199063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735" rIns="0" bIns="0">
            <a:spAutoFit/>
          </a:bodyPr>
          <a:lstStyle>
            <a:lvl1pPr marL="301625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起初这似乎自相矛盾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/>
              <a:t>如果您需要修改的类行为只是更改该类</a:t>
            </a:r>
            <a:endParaRPr lang="en-US" altLang="zh-CN" sz="1600"/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/>
              <a:t>然而这是错误的</a:t>
            </a:r>
          </a:p>
          <a:p>
            <a:pPr eaLnBrk="1" hangingPunct="1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答案是</a:t>
            </a:r>
            <a:r>
              <a:rPr lang="zh-CN" altLang="zh-CN" sz="1600" b="1">
                <a:latin typeface="Trebuchet MS" panose="020B0603020202020204" pitchFamily="34" charset="0"/>
              </a:rPr>
              <a:t>抽象</a:t>
            </a:r>
            <a:endParaRPr lang="zh-CN" altLang="zh-CN" sz="1600">
              <a:latin typeface="Trebuchet MS" panose="020B060302020202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在 OO 中, 可以创建具有固定设计但无限行为的抽象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FD3C057-0A5B-4256-94CD-E6EA04E5DA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75" y="55563"/>
            <a:ext cx="4419600" cy="392112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开放封闭原则</a:t>
            </a:r>
          </a:p>
        </p:txBody>
      </p:sp>
      <p:sp>
        <p:nvSpPr>
          <p:cNvPr id="65539" name="object 7">
            <a:extLst>
              <a:ext uri="{FF2B5EF4-FFF2-40B4-BE49-F238E27FC236}">
                <a16:creationId xmlns:a16="http://schemas.microsoft.com/office/drawing/2014/main" id="{80A6DE5B-64C2-4FB9-B54D-791E40D1A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1006475"/>
            <a:ext cx="5564188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323" rIns="0" bIns="0">
            <a:spAutoFit/>
          </a:bodyPr>
          <a:lstStyle>
            <a:lvl1pPr marL="301625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通过多态性改变继承行为的抽象</a:t>
            </a:r>
          </a:p>
          <a:p>
            <a:pPr eaLnBrk="1" hangingPunct="1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继承: 抽象基类或接口</a:t>
            </a:r>
          </a:p>
          <a:p>
            <a:pPr eaLnBrk="1" hangingPunct="1">
              <a:lnSpc>
                <a:spcPct val="103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您必须在设计的早期决定哪些系统的部分将以后被扩展, 并且将保持固定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B3394C0-7FF9-46F3-8982-8984B7DEDD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775" y="66675"/>
            <a:ext cx="5410200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开放关闭</a:t>
            </a:r>
            <a:r>
              <a:rPr sz="1869" spc="-93" dirty="0">
                <a:solidFill>
                  <a:srgbClr val="00007A"/>
                </a:solidFill>
              </a:rPr>
              <a:t> </a:t>
            </a:r>
            <a:r>
              <a:rPr sz="2400" spc="33" dirty="0"/>
              <a:t>原则</a:t>
            </a:r>
          </a:p>
        </p:txBody>
      </p:sp>
      <p:sp>
        <p:nvSpPr>
          <p:cNvPr id="66563" name="object 7">
            <a:extLst>
              <a:ext uri="{FF2B5EF4-FFF2-40B4-BE49-F238E27FC236}">
                <a16:creationId xmlns:a16="http://schemas.microsoft.com/office/drawing/2014/main" id="{7CFF9EAC-A4E3-42DF-8CB8-AB7AF5281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0" y="965200"/>
            <a:ext cx="4870450" cy="1755775"/>
          </a:xfrm>
        </p:spPr>
        <p:txBody>
          <a:bodyPr lIns="0" tIns="403091" rIns="0" bIns="0">
            <a:spAutoFit/>
          </a:bodyPr>
          <a:lstStyle/>
          <a:p>
            <a:pPr marL="382588">
              <a:lnSpc>
                <a:spcPct val="103000"/>
              </a:lnSpc>
              <a:spcBef>
                <a:spcPts val="75"/>
              </a:spcBef>
            </a:pPr>
            <a:r>
              <a:rPr lang="zh-CN" altLang="zh-CN"/>
              <a:t>通过继承现有基类, 通过添加新代码和类来扩展设计</a:t>
            </a:r>
          </a:p>
          <a:p>
            <a:pPr marL="382588">
              <a:spcBef>
                <a:spcPts val="450"/>
              </a:spcBef>
            </a:pPr>
            <a:r>
              <a:rPr lang="zh-CN" altLang="zh-CN"/>
              <a:t>不需要修改现有类</a:t>
            </a:r>
          </a:p>
          <a:p>
            <a:pPr marL="382588">
              <a:spcBef>
                <a:spcPts val="438"/>
              </a:spcBef>
            </a:pPr>
            <a:r>
              <a:rPr lang="zh-CN" altLang="zh-CN"/>
              <a:t>已完成并已测试的代码已声明为已关闭, 并且从未修改过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644981C-78BF-40F0-8254-DD55240813D9}"/>
              </a:ext>
            </a:extLst>
          </p:cNvPr>
          <p:cNvSpPr/>
          <p:nvPr/>
        </p:nvSpPr>
        <p:spPr>
          <a:xfrm>
            <a:off x="368300" y="1203325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5D7AEA0-E2EF-48D3-9885-0B783BB116EE}"/>
              </a:ext>
            </a:extLst>
          </p:cNvPr>
          <p:cNvSpPr/>
          <p:nvPr/>
        </p:nvSpPr>
        <p:spPr>
          <a:xfrm>
            <a:off x="368300" y="1712913"/>
            <a:ext cx="93663" cy="93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740393C-1213-44E7-8EA1-04CA0DDDE4F1}"/>
              </a:ext>
            </a:extLst>
          </p:cNvPr>
          <p:cNvSpPr/>
          <p:nvPr/>
        </p:nvSpPr>
        <p:spPr>
          <a:xfrm>
            <a:off x="368300" y="1992313"/>
            <a:ext cx="93663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789E3-AF2C-4FE6-8491-2E378498C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-14288"/>
            <a:ext cx="5281613" cy="577851"/>
          </a:xfrm>
        </p:spPr>
        <p:txBody>
          <a:bodyPr/>
          <a:lstStyle/>
          <a:p>
            <a:pPr>
              <a:defRPr/>
            </a:pPr>
            <a:r>
              <a:rPr lang="en-US" altLang="zh-CN" sz="2800" spc="33" dirty="0"/>
              <a:t>大纲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8F2021-39B3-4AC5-A40D-94F974BAE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113" y="663575"/>
            <a:ext cx="5537200" cy="2282825"/>
          </a:xfrm>
        </p:spPr>
        <p:txBody>
          <a:bodyPr/>
          <a:lstStyle/>
          <a:p>
            <a:pPr marL="16951" eaLnBrk="1" fontAlgn="auto" hangingPunct="1">
              <a:spcBef>
                <a:spcPts val="127"/>
              </a:spcBef>
              <a:spcAft>
                <a:spcPts val="0"/>
              </a:spcAft>
              <a:defRPr/>
            </a:pPr>
            <a:r>
              <a:rPr lang="en-US" altLang="zh-CN" dirty="0">
                <a:cs typeface="Calibri"/>
              </a:rPr>
              <a:t>概述</a:t>
            </a:r>
            <a:r>
              <a:rPr lang="en-US" altLang="zh-CN" spc="-7" dirty="0">
                <a:cs typeface="Calibri"/>
              </a:rPr>
              <a:t>OO 的</a:t>
            </a:r>
            <a:r>
              <a:rPr lang="en-US" altLang="zh-CN" spc="-194" dirty="0">
                <a:cs typeface="Calibri"/>
              </a:rPr>
              <a:t> </a:t>
            </a:r>
            <a:r>
              <a:rPr lang="en-US" altLang="zh-CN" spc="20" dirty="0">
                <a:cs typeface="Calibri"/>
              </a:rPr>
              <a:t>原则</a:t>
            </a:r>
            <a:endParaRPr lang="en-US" altLang="zh-CN" dirty="0">
              <a:cs typeface="Calibri"/>
            </a:endParaRPr>
          </a:p>
          <a:p>
            <a:pPr>
              <a:defRPr/>
            </a:pPr>
            <a:r>
              <a:rPr lang="en-US" altLang="zh-CN" dirty="0"/>
              <a:t>开放封闭原则</a:t>
            </a:r>
          </a:p>
          <a:p>
            <a:pPr>
              <a:defRPr/>
            </a:pPr>
            <a:r>
              <a:rPr lang="en-US" altLang="zh-CN" dirty="0" err="1"/>
              <a:t>利斯科夫</a:t>
            </a:r>
            <a:r>
              <a:rPr lang="en-US" altLang="zh-CN" dirty="0"/>
              <a:t>替代</a:t>
            </a:r>
            <a:r>
              <a:rPr lang="en-US" altLang="zh-CN" dirty="0" err="1"/>
              <a:t>原理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单一责任原则</a:t>
            </a:r>
          </a:p>
          <a:p>
            <a:pPr>
              <a:defRPr/>
            </a:pPr>
            <a:r>
              <a:rPr lang="en-US" altLang="zh-CN" dirty="0"/>
              <a:t>墨忒尔定律</a:t>
            </a:r>
          </a:p>
          <a:p>
            <a:pPr eaLnBrk="1" hangingPunct="1">
              <a:spcBef>
                <a:spcPts val="438"/>
              </a:spcBef>
              <a:defRPr/>
            </a:pPr>
            <a:r>
              <a:rPr lang="en-GB" altLang="en-US" dirty="0">
                <a:cs typeface="Times" panose="02020603050405020304" pitchFamily="18" charset="0"/>
              </a:rPr>
              <a:t>分裂和征服</a:t>
            </a:r>
            <a:r>
              <a:rPr lang="en-US" altLang="en-US" dirty="0">
                <a:cs typeface="Times" panose="02020603050405020304" pitchFamily="18" charset="0"/>
              </a:rPr>
              <a:t> </a:t>
            </a:r>
          </a:p>
          <a:p>
            <a:pPr eaLnBrk="1" hangingPunct="1">
              <a:spcBef>
                <a:spcPts val="438"/>
              </a:spcBef>
              <a:defRPr/>
            </a:pPr>
            <a:r>
              <a:rPr lang="en-GB" altLang="en-US" dirty="0">
                <a:cs typeface="Times" panose="02020603050405020304" pitchFamily="18" charset="0"/>
              </a:rPr>
              <a:t>高</a:t>
            </a:r>
            <a:r>
              <a:rPr lang="en-US" altLang="en-US" dirty="0">
                <a:cs typeface="Times" panose="02020603050405020304" pitchFamily="18" charset="0"/>
              </a:rPr>
              <a:t>C</a:t>
            </a:r>
            <a:r>
              <a:rPr lang="en-GB" altLang="en-US" dirty="0" err="1">
                <a:cs typeface="Times" panose="02020603050405020304" pitchFamily="18" charset="0"/>
              </a:rPr>
              <a:t>ohesion</a:t>
            </a:r>
            <a:endParaRPr lang="en-GB" altLang="en-US" dirty="0">
              <a:cs typeface="Times" panose="02020603050405020304" pitchFamily="18" charset="0"/>
            </a:endParaRPr>
          </a:p>
          <a:p>
            <a:pPr eaLnBrk="1" hangingPunct="1">
              <a:spcBef>
                <a:spcPts val="438"/>
              </a:spcBef>
              <a:defRPr/>
            </a:pPr>
            <a:r>
              <a:rPr lang="en-GB" altLang="en-US" dirty="0">
                <a:cs typeface="Times" panose="02020603050405020304" pitchFamily="18" charset="0"/>
              </a:rPr>
              <a:t>低耦合</a:t>
            </a:r>
            <a:endParaRPr lang="en-US" altLang="zh-CN" sz="1400" dirty="0"/>
          </a:p>
          <a:p>
            <a:pPr>
              <a:defRPr/>
            </a:pPr>
            <a:r>
              <a:rPr lang="en-US" altLang="zh-CN" dirty="0"/>
              <a:t>企业架构原则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2E6AD529-E9E7-40B8-AD84-497CAC71EF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50" y="44450"/>
            <a:ext cx="4975225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开放闭合原理: 示例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EC0E762-E7D1-4F0C-96D7-377E4E0212C9}"/>
              </a:ext>
            </a:extLst>
          </p:cNvPr>
          <p:cNvSpPr/>
          <p:nvPr/>
        </p:nvSpPr>
        <p:spPr>
          <a:xfrm>
            <a:off x="368300" y="1084263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362A498-BBE7-4F78-AADC-01ED8802BF50}"/>
              </a:ext>
            </a:extLst>
          </p:cNvPr>
          <p:cNvSpPr/>
          <p:nvPr/>
        </p:nvSpPr>
        <p:spPr>
          <a:xfrm>
            <a:off x="368300" y="1365250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362C430-729C-4152-B40B-328D06A17075}"/>
              </a:ext>
            </a:extLst>
          </p:cNvPr>
          <p:cNvSpPr/>
          <p:nvPr/>
        </p:nvSpPr>
        <p:spPr>
          <a:xfrm>
            <a:off x="368300" y="1644650"/>
            <a:ext cx="93663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181DEA8-1FCC-4C03-B231-204D9EA10694}"/>
              </a:ext>
            </a:extLst>
          </p:cNvPr>
          <p:cNvSpPr/>
          <p:nvPr/>
        </p:nvSpPr>
        <p:spPr>
          <a:xfrm>
            <a:off x="368300" y="1925638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4639047-2E2C-4FAD-88B8-F40916173204}"/>
              </a:ext>
            </a:extLst>
          </p:cNvPr>
          <p:cNvSpPr/>
          <p:nvPr/>
        </p:nvSpPr>
        <p:spPr>
          <a:xfrm>
            <a:off x="368300" y="2206625"/>
            <a:ext cx="93663" cy="93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67592" name="object 9">
            <a:extLst>
              <a:ext uri="{FF2B5EF4-FFF2-40B4-BE49-F238E27FC236}">
                <a16:creationId xmlns:a16="http://schemas.microsoft.com/office/drawing/2014/main" id="{4B4A1DFA-46E5-4777-8EBD-B0A558396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922338"/>
            <a:ext cx="4897437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735" rIns="0" bIns="0">
            <a:spAutoFit/>
          </a:bodyPr>
          <a:lstStyle>
            <a:lvl1pPr marL="301625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我们以前侵犯了泛消费公司</a:t>
            </a:r>
          </a:p>
          <a:p>
            <a:pPr eaLnBrk="1" hangingPunct="1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改变我们的行为我们改变了基类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/>
              <a:t>这两种方法仅在一个语句中不同: 选择语句</a:t>
            </a:r>
            <a:endParaRPr lang="en-US" altLang="zh-CN" sz="1600"/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/>
              <a:t>这是我们需要为改变设计的地方</a:t>
            </a:r>
          </a:p>
          <a:p>
            <a:pPr eaLnBrk="1" hangingPunct="1">
              <a:spcBef>
                <a:spcPts val="438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我们需要重构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4F227625-4B81-45F5-92D1-23C27BA5A4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60325"/>
            <a:ext cx="4930775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开放闭合原理: 示例</a:t>
            </a:r>
          </a:p>
        </p:txBody>
      </p:sp>
      <p:sp>
        <p:nvSpPr>
          <p:cNvPr id="68611" name="object 4">
            <a:extLst>
              <a:ext uri="{FF2B5EF4-FFF2-40B4-BE49-F238E27FC236}">
                <a16:creationId xmlns:a16="http://schemas.microsoft.com/office/drawing/2014/main" id="{33965B18-FB5D-4949-B529-E28004D63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587375"/>
            <a:ext cx="4887913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5256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5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公共类筛选器 {</a:t>
            </a:r>
          </a:p>
          <a:p>
            <a:pPr eaLnBrk="1" hangingPunct="1">
              <a:lnSpc>
                <a:spcPct val="103000"/>
              </a:lnSpc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公共向量 filterPublication (集合酒馆, 选择器选择程序) {</a:t>
            </a:r>
          </a:p>
          <a:p>
            <a:pPr eaLnBrk="1" hangingPunct="1">
              <a:lnSpc>
                <a:spcPct val="103000"/>
              </a:lnSpc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列表 &lt;Publication&gt; 筛选 = 新 ArrayList &lt;Publication&gt; (); 为 (出版物酒吧: 客栈) {</a:t>
            </a:r>
          </a:p>
          <a:p>
            <a:pPr eaLnBrk="1" hangingPunct="1">
              <a:lnSpc>
                <a:spcPct val="103000"/>
              </a:lnSpc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如果 (选择器. isPubSelected (酒馆)) {已筛选. add (酒馆);</a:t>
            </a:r>
          </a:p>
          <a:p>
            <a:pPr eaLnBrk="1" hangingPunct="1">
              <a:spcBef>
                <a:spcPts val="38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返回筛选;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34FC8242-36BA-4BD3-8E0F-153E87BA5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513" y="53975"/>
            <a:ext cx="5478462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开放闭合原理: 示例</a:t>
            </a:r>
            <a:endParaRPr sz="2400" spc="33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6007318-C226-4A04-A6E5-D2A48FB77ED1}"/>
              </a:ext>
            </a:extLst>
          </p:cNvPr>
          <p:cNvSpPr txBox="1"/>
          <p:nvPr/>
        </p:nvSpPr>
        <p:spPr>
          <a:xfrm>
            <a:off x="168275" y="1260475"/>
            <a:ext cx="4694238" cy="692150"/>
          </a:xfrm>
          <a:prstGeom prst="rect">
            <a:avLst/>
          </a:prstGeom>
        </p:spPr>
        <p:txBody>
          <a:bodyPr lIns="0" tIns="15256" rIns="0" bIns="0">
            <a:spAutoFit/>
          </a:bodyPr>
          <a:lstStyle/>
          <a:p>
            <a:pPr marL="16951" eaLnBrk="1" fontAlgn="auto" hangingPunct="1">
              <a:spcBef>
                <a:spcPts val="120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公共接口选择器</a:t>
            </a:r>
            <a:r>
              <a:rPr sz="1468" spc="-127" dirty="0">
                <a:latin typeface="Courier New"/>
                <a:ea typeface="+mn-ea"/>
                <a:cs typeface="Courier New"/>
              </a:rPr>
              <a:t> </a:t>
            </a:r>
            <a:r>
              <a:rPr sz="1468" spc="-120" dirty="0">
                <a:latin typeface="Courier New"/>
                <a:ea typeface="+mn-ea"/>
                <a:cs typeface="Courier New"/>
              </a:rPr>
              <a:t>{</a:t>
            </a:r>
            <a:endParaRPr sz="1468">
              <a:latin typeface="Courier New"/>
              <a:ea typeface="+mn-ea"/>
              <a:cs typeface="Courier New"/>
            </a:endParaRPr>
          </a:p>
          <a:p>
            <a:pPr marL="211036" eaLnBrk="1" fontAlgn="auto" hangingPunct="1">
              <a:spcBef>
                <a:spcPts val="47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公共布尔 isPubSelected (发布</a:t>
            </a:r>
            <a:r>
              <a:rPr sz="1468" spc="-107" dirty="0">
                <a:latin typeface="Courier New"/>
                <a:ea typeface="+mn-ea"/>
                <a:cs typeface="Courier New"/>
              </a:rPr>
              <a:t> </a:t>
            </a:r>
            <a:r>
              <a:rPr sz="1468" spc="-120" dirty="0">
                <a:latin typeface="Courier New"/>
                <a:ea typeface="+mn-ea"/>
                <a:cs typeface="Courier New"/>
              </a:rPr>
              <a:t>酒吧);</a:t>
            </a:r>
            <a:endParaRPr sz="1468">
              <a:latin typeface="Courier New"/>
              <a:ea typeface="+mn-ea"/>
              <a:cs typeface="Courier New"/>
            </a:endParaRPr>
          </a:p>
          <a:p>
            <a:pPr marL="16951" eaLnBrk="1" fontAlgn="auto" hangingPunct="1">
              <a:spcBef>
                <a:spcPts val="47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}</a:t>
            </a:r>
            <a:endParaRPr sz="1468"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7B7F256E-79FA-411A-BAF5-8521811D2B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75" y="53975"/>
            <a:ext cx="5867400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开放闭合原理: 示例</a:t>
            </a:r>
          </a:p>
        </p:txBody>
      </p:sp>
      <p:sp>
        <p:nvSpPr>
          <p:cNvPr id="70659" name="object 4">
            <a:extLst>
              <a:ext uri="{FF2B5EF4-FFF2-40B4-BE49-F238E27FC236}">
                <a16:creationId xmlns:a16="http://schemas.microsoft.com/office/drawing/2014/main" id="{1F953BAC-F0EA-4D0F-BD2C-DC4D1B201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725488"/>
            <a:ext cx="57277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323" rIns="0" bIns="0">
            <a:spAutoFit/>
          </a:bodyPr>
          <a:lstStyle>
            <a:lvl1pPr marL="209550" indent="-1936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75"/>
              </a:spcBef>
            </a:pPr>
            <a:r>
              <a:rPr lang="zh-CN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公共类 YearSelector 实现选择器 {私有最终 int 年;</a:t>
            </a:r>
          </a:p>
          <a:p>
            <a:pPr eaLnBrk="1" hangingPunct="1">
              <a:spcBef>
                <a:spcPts val="38"/>
              </a:spcBef>
            </a:pPr>
            <a:endParaRPr lang="zh-CN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3000"/>
              </a:lnSpc>
            </a:pPr>
            <a:r>
              <a:rPr lang="zh-CN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公共 YearSelector (国际年) {这一年 = 年;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38"/>
              </a:spcBef>
            </a:pPr>
            <a:endParaRPr lang="zh-CN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3000"/>
              </a:lnSpc>
              <a:spcBef>
                <a:spcPts val="13"/>
              </a:spcBef>
            </a:pPr>
            <a:r>
              <a:rPr lang="zh-CN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公共布尔 isPubSelected (发布酒馆) {如果 (酒馆. getYearOfPublication () == 年份) {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返回 true;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返回 false;</a:t>
            </a:r>
          </a:p>
          <a:p>
            <a:pPr eaLnBrk="1" hangingPunct="1">
              <a:spcBef>
                <a:spcPts val="38"/>
              </a:spcBef>
            </a:pPr>
            <a:r>
              <a:rPr lang="zh-CN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44D59FF3-6E3C-4D46-A9C4-05630943FF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0800"/>
            <a:ext cx="5768975" cy="393700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开放闭合原理: 示例</a:t>
            </a:r>
          </a:p>
        </p:txBody>
      </p:sp>
      <p:sp>
        <p:nvSpPr>
          <p:cNvPr id="71683" name="object 4">
            <a:extLst>
              <a:ext uri="{FF2B5EF4-FFF2-40B4-BE49-F238E27FC236}">
                <a16:creationId xmlns:a16="http://schemas.microsoft.com/office/drawing/2014/main" id="{37C1761E-DE58-4C70-894E-517A02263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650875"/>
            <a:ext cx="5083175" cy="265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323" rIns="0" bIns="0">
            <a:spAutoFit/>
          </a:bodyPr>
          <a:lstStyle>
            <a:lvl1pPr marL="209550" indent="-1936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75"/>
              </a:spcBef>
            </a:pPr>
            <a:r>
              <a:rPr lang="zh-CN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公共类 TitleSelector 实现选择器 {私有最终字符串标题;</a:t>
            </a:r>
          </a:p>
          <a:p>
            <a:pPr eaLnBrk="1" hangingPunct="1">
              <a:spcBef>
                <a:spcPts val="38"/>
              </a:spcBef>
            </a:pPr>
            <a:endParaRPr lang="zh-CN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3000"/>
              </a:lnSpc>
            </a:pPr>
            <a:r>
              <a:rPr lang="zh-CN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公共 TitleSelector (字符串标题) {这. 标题 = 标题;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13"/>
              </a:spcBef>
            </a:pPr>
            <a:endParaRPr lang="zh-CN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公共布尔 isPubSelected (发布客栈) {</a:t>
            </a:r>
          </a:p>
          <a:p>
            <a:pPr eaLnBrk="1" hangingPunct="1">
              <a:lnSpc>
                <a:spcPct val="103000"/>
              </a:lnSpc>
            </a:pPr>
            <a:r>
              <a:rPr lang="zh-CN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如果 (getTitleOfPublication (). 等号 (标题)) {返回 true;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返回 false;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2F006192-D78B-46BE-B861-4A0CEB2EE2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775" y="53975"/>
            <a:ext cx="5257800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开放封闭原则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ABBACCF-823C-47FF-A293-5808EF33684E}"/>
              </a:ext>
            </a:extLst>
          </p:cNvPr>
          <p:cNvSpPr/>
          <p:nvPr/>
        </p:nvSpPr>
        <p:spPr>
          <a:xfrm>
            <a:off x="368300" y="904875"/>
            <a:ext cx="93663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C5C7CAC-280E-4B61-94D1-356E0358D6B4}"/>
              </a:ext>
            </a:extLst>
          </p:cNvPr>
          <p:cNvSpPr/>
          <p:nvPr/>
        </p:nvSpPr>
        <p:spPr>
          <a:xfrm>
            <a:off x="368300" y="1416050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8F740CF-FD0C-4B8F-BAB9-AAF6C1B1FD4B}"/>
              </a:ext>
            </a:extLst>
          </p:cNvPr>
          <p:cNvSpPr/>
          <p:nvPr/>
        </p:nvSpPr>
        <p:spPr>
          <a:xfrm>
            <a:off x="368300" y="1925638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980F8C1-E919-446E-93EA-AA576738DFAE}"/>
              </a:ext>
            </a:extLst>
          </p:cNvPr>
          <p:cNvSpPr/>
          <p:nvPr/>
        </p:nvSpPr>
        <p:spPr>
          <a:xfrm>
            <a:off x="368300" y="2435225"/>
            <a:ext cx="93663" cy="93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72711" name="object 8">
            <a:extLst>
              <a:ext uri="{FF2B5EF4-FFF2-40B4-BE49-F238E27FC236}">
                <a16:creationId xmlns:a16="http://schemas.microsoft.com/office/drawing/2014/main" id="{CDF3A368-9B37-4A09-8F7F-B794C23C4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801688"/>
            <a:ext cx="5529263" cy="217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323" rIns="0" bIns="0">
            <a:spAutoFit/>
          </a:bodyPr>
          <a:lstStyle>
            <a:lvl1pPr marL="301625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现在, 过滤是开放的扩展, 即添加过滤器的作者, 酒吧类型</a:t>
            </a:r>
          </a:p>
          <a:p>
            <a:pPr eaLnBrk="1" hangingPunct="1">
              <a:lnSpc>
                <a:spcPct val="103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仍会关闭筛选以进行修改-不需要修改筛选器类</a:t>
            </a:r>
          </a:p>
          <a:p>
            <a:pPr eaLnBrk="1" hangingPunct="1">
              <a:lnSpc>
                <a:spcPct val="103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随着类被打开以扩展, 它是高度可重用的, 可用于满足不断变化的需求列表</a:t>
            </a:r>
          </a:p>
          <a:p>
            <a:pPr eaLnBrk="1" hangingPunct="1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该类非常易于维护, 因为它从不需要更改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1B04B78-78AA-4AF9-B568-97DFE1CC1E04}"/>
              </a:ext>
            </a:extLst>
          </p:cNvPr>
          <p:cNvSpPr/>
          <p:nvPr/>
        </p:nvSpPr>
        <p:spPr>
          <a:xfrm>
            <a:off x="0" y="-579438"/>
            <a:ext cx="6149975" cy="450850"/>
          </a:xfrm>
          <a:custGeom>
            <a:avLst/>
            <a:gdLst/>
            <a:ahLst/>
            <a:cxnLst/>
            <a:rect l="l" t="t" r="r" b="b"/>
            <a:pathLst>
              <a:path w="4608195" h="337185">
                <a:moveTo>
                  <a:pt x="0" y="337184"/>
                </a:moveTo>
                <a:lnTo>
                  <a:pt x="4607941" y="337184"/>
                </a:lnTo>
                <a:lnTo>
                  <a:pt x="4607941" y="0"/>
                </a:lnTo>
                <a:lnTo>
                  <a:pt x="0" y="0"/>
                </a:lnTo>
                <a:lnTo>
                  <a:pt x="0" y="337184"/>
                </a:lnTo>
                <a:close/>
              </a:path>
            </a:pathLst>
          </a:custGeom>
          <a:solidFill>
            <a:srgbClr val="FFE60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CEEBDE7-21B8-4E9C-A907-58C1F42932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000" y="-541338"/>
            <a:ext cx="5845175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40" dirty="0"/>
              <a:t>缺点</a:t>
            </a:r>
            <a:r>
              <a:rPr sz="2400" spc="13" dirty="0"/>
              <a:t>的</a:t>
            </a:r>
            <a:r>
              <a:rPr sz="2400" spc="-220" dirty="0"/>
              <a:t> </a:t>
            </a:r>
            <a:r>
              <a:rPr sz="2400" spc="33" dirty="0"/>
              <a:t>instanceof</a:t>
            </a:r>
            <a:endParaRPr sz="2400" dirty="0"/>
          </a:p>
        </p:txBody>
      </p:sp>
      <p:sp>
        <p:nvSpPr>
          <p:cNvPr id="73732" name="object 7">
            <a:extLst>
              <a:ext uri="{FF2B5EF4-FFF2-40B4-BE49-F238E27FC236}">
                <a16:creationId xmlns:a16="http://schemas.microsoft.com/office/drawing/2014/main" id="{2DFF8EEA-DF9A-44AD-9AE7-DA7977E5D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596900"/>
            <a:ext cx="4953000" cy="1935163"/>
          </a:xfrm>
        </p:spPr>
        <p:txBody>
          <a:bodyPr lIns="0" tIns="401735" rIns="0" bIns="0">
            <a:spAutoFit/>
          </a:bodyPr>
          <a:lstStyle/>
          <a:p>
            <a:pPr marL="382588">
              <a:lnSpc>
                <a:spcPct val="103000"/>
              </a:lnSpc>
              <a:spcBef>
                <a:spcPts val="75"/>
              </a:spcBef>
            </a:pPr>
            <a:r>
              <a:rPr lang="zh-CN" altLang="zh-CN" b="1">
                <a:latin typeface="Trebuchet MS" panose="020B0603020202020204" pitchFamily="34" charset="0"/>
              </a:rPr>
              <a:t>instanceof</a:t>
            </a:r>
            <a:r>
              <a:rPr lang="zh-CN" altLang="zh-CN"/>
              <a:t>Java 中的运算符检查对象是否为特定类型</a:t>
            </a:r>
          </a:p>
          <a:p>
            <a:pPr marL="382588">
              <a:lnSpc>
                <a:spcPct val="125000"/>
              </a:lnSpc>
            </a:pPr>
            <a:r>
              <a:rPr lang="zh-CN" altLang="zh-CN"/>
              <a:t>此运算符的典型用法在 elseif 或开关类型语句中。</a:t>
            </a:r>
            <a:endParaRPr lang="en-US" altLang="zh-CN"/>
          </a:p>
          <a:p>
            <a:pPr marL="382588">
              <a:lnSpc>
                <a:spcPct val="125000"/>
              </a:lnSpc>
            </a:pPr>
            <a:r>
              <a:rPr lang="zh-CN" altLang="zh-CN"/>
              <a:t>根据对象的类型启动操作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FC8F3F9-7B9C-4D1B-926B-FA41713A85D2}"/>
              </a:ext>
            </a:extLst>
          </p:cNvPr>
          <p:cNvSpPr/>
          <p:nvPr/>
        </p:nvSpPr>
        <p:spPr>
          <a:xfrm>
            <a:off x="368300" y="1201738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E153B24-6CA1-42ED-A753-79F828425E57}"/>
              </a:ext>
            </a:extLst>
          </p:cNvPr>
          <p:cNvSpPr/>
          <p:nvPr/>
        </p:nvSpPr>
        <p:spPr>
          <a:xfrm>
            <a:off x="368300" y="1711325"/>
            <a:ext cx="93663" cy="93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0CC6721-ABD6-4689-A1EA-E3FEA8BEB23A}"/>
              </a:ext>
            </a:extLst>
          </p:cNvPr>
          <p:cNvSpPr/>
          <p:nvPr/>
        </p:nvSpPr>
        <p:spPr>
          <a:xfrm>
            <a:off x="368300" y="1992313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E817B6B0-EEBD-48CC-8138-E06FB64203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513" y="66675"/>
            <a:ext cx="5083175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40" dirty="0"/>
              <a:t>缺点</a:t>
            </a:r>
            <a:r>
              <a:rPr sz="2400" spc="13" dirty="0"/>
              <a:t>的</a:t>
            </a:r>
            <a:r>
              <a:rPr sz="2400" spc="-220" dirty="0"/>
              <a:t> </a:t>
            </a:r>
            <a:r>
              <a:rPr sz="2400" spc="33" dirty="0"/>
              <a:t>instanceof</a:t>
            </a:r>
            <a:endParaRPr sz="2400" dirty="0"/>
          </a:p>
        </p:txBody>
      </p:sp>
      <p:sp>
        <p:nvSpPr>
          <p:cNvPr id="74755" name="object 4">
            <a:extLst>
              <a:ext uri="{FF2B5EF4-FFF2-40B4-BE49-F238E27FC236}">
                <a16:creationId xmlns:a16="http://schemas.microsoft.com/office/drawing/2014/main" id="{7A402DB2-FCFF-4E5F-8C6B-23837B7C7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611188"/>
            <a:ext cx="4791075" cy="250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5256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5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公共空 cookPizza (比萨比萨) {</a:t>
            </a:r>
          </a:p>
          <a:p>
            <a:pPr eaLnBrk="1" hangingPunct="1">
              <a:lnSpc>
                <a:spcPct val="103000"/>
              </a:lnSpc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如果 (比萨 instanceof ThinCrustPizza) {(ThinCrustPizza) 比萨饼). cookInWoodFireOven ();</a:t>
            </a:r>
          </a:p>
          <a:p>
            <a:pPr eaLnBrk="1" hangingPunct="1">
              <a:lnSpc>
                <a:spcPct val="103000"/>
              </a:lnSpc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 否则, 如果 (比萨饼 instanceof PanPizza) {(PanPizza) 比萨饼). cookInGreasyPan ();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"/>
              </a:spcBef>
            </a:pPr>
            <a:endParaRPr lang="zh-CN" altLang="zh-CN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zh-CN" sz="1000"/>
              <a:t>注意: 至少有一个</a:t>
            </a:r>
            <a:r>
              <a:rPr lang="zh-CN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否则投掷新的时抛出 ();</a:t>
            </a: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48C3FF9E-7871-465B-A795-3F1EF26E2F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3975"/>
            <a:ext cx="4829175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instanceof 的缺点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A7FAC9E-6E3D-4B60-A141-A44B77C82099}"/>
              </a:ext>
            </a:extLst>
          </p:cNvPr>
          <p:cNvSpPr/>
          <p:nvPr/>
        </p:nvSpPr>
        <p:spPr>
          <a:xfrm>
            <a:off x="368300" y="1090613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17D1D00-84E4-4491-A137-6C1CBF45300F}"/>
              </a:ext>
            </a:extLst>
          </p:cNvPr>
          <p:cNvSpPr/>
          <p:nvPr/>
        </p:nvSpPr>
        <p:spPr>
          <a:xfrm>
            <a:off x="368300" y="1370013"/>
            <a:ext cx="93663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0F80170-0747-4AAD-B262-6D175A333053}"/>
              </a:ext>
            </a:extLst>
          </p:cNvPr>
          <p:cNvSpPr/>
          <p:nvPr/>
        </p:nvSpPr>
        <p:spPr>
          <a:xfrm>
            <a:off x="368300" y="1651000"/>
            <a:ext cx="93663" cy="93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3A358C7-A803-4CD9-9DCD-EE6E32FDC455}"/>
              </a:ext>
            </a:extLst>
          </p:cNvPr>
          <p:cNvSpPr/>
          <p:nvPr/>
        </p:nvSpPr>
        <p:spPr>
          <a:xfrm>
            <a:off x="368300" y="1931988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75783" name="object 8">
            <a:extLst>
              <a:ext uri="{FF2B5EF4-FFF2-40B4-BE49-F238E27FC236}">
                <a16:creationId xmlns:a16="http://schemas.microsoft.com/office/drawing/2014/main" id="{2117D028-7A20-4852-BC63-749D4606F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927100"/>
            <a:ext cx="59436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735" rIns="0" bIns="0">
            <a:spAutoFit/>
          </a:bodyPr>
          <a:lstStyle>
            <a:lvl1pPr marL="301625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这是对泛消费的直接侵犯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/>
              <a:t>不能在不修改的情况下扩展此类</a:t>
            </a:r>
            <a:endParaRPr lang="en-US" altLang="zh-CN" sz="1600"/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/>
              <a:t>假设有一种新的比萨饼</a:t>
            </a:r>
          </a:p>
          <a:p>
            <a:pPr eaLnBrk="1" hangingPunct="1">
              <a:lnSpc>
                <a:spcPct val="103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您需要使用新的 elseif 来扩展上面的类, 以处理新的类型</a:t>
            </a: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056DB33-722F-4739-B967-BAFD1CD8B7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75" y="53975"/>
            <a:ext cx="4778375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40" dirty="0"/>
              <a:t>缺点</a:t>
            </a:r>
            <a:r>
              <a:rPr sz="2400" spc="13" dirty="0"/>
              <a:t>的</a:t>
            </a:r>
            <a:r>
              <a:rPr sz="2400" spc="-220" dirty="0"/>
              <a:t> </a:t>
            </a:r>
            <a:r>
              <a:rPr sz="2400" spc="33" dirty="0"/>
              <a:t>instanceof</a:t>
            </a:r>
            <a:endParaRPr sz="2400" dirty="0"/>
          </a:p>
        </p:txBody>
      </p:sp>
      <p:sp>
        <p:nvSpPr>
          <p:cNvPr id="76803" name="object 8">
            <a:extLst>
              <a:ext uri="{FF2B5EF4-FFF2-40B4-BE49-F238E27FC236}">
                <a16:creationId xmlns:a16="http://schemas.microsoft.com/office/drawing/2014/main" id="{8AD787EB-179F-4D9C-83AF-AC9260CC7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763588"/>
            <a:ext cx="5715000" cy="2427287"/>
          </a:xfrm>
        </p:spPr>
        <p:txBody>
          <a:bodyPr lIns="0" tIns="289519" rIns="0" bIns="0">
            <a:spAutoFit/>
          </a:bodyPr>
          <a:lstStyle/>
          <a:p>
            <a:pPr marL="382588">
              <a:lnSpc>
                <a:spcPct val="103000"/>
              </a:lnSpc>
              <a:spcBef>
                <a:spcPts val="75"/>
              </a:spcBef>
            </a:pPr>
            <a:r>
              <a:rPr lang="zh-CN" altLang="zh-CN"/>
              <a:t>您可以始终设计类, 使其不需要 instanceof 运算符</a:t>
            </a:r>
          </a:p>
          <a:p>
            <a:pPr marL="382588">
              <a:spcBef>
                <a:spcPts val="450"/>
              </a:spcBef>
            </a:pPr>
            <a:r>
              <a:rPr lang="zh-CN" altLang="zh-CN"/>
              <a:t>再次键是继承 + 多态性</a:t>
            </a:r>
          </a:p>
          <a:p>
            <a:pPr marL="382588">
              <a:lnSpc>
                <a:spcPct val="125000"/>
              </a:lnSpc>
            </a:pPr>
            <a:r>
              <a:rPr lang="zh-CN" altLang="zh-CN"/>
              <a:t>在某些情况下, 您将需要一个额外的设计结构</a:t>
            </a:r>
            <a:endParaRPr lang="en-US" altLang="zh-CN"/>
          </a:p>
          <a:p>
            <a:pPr marL="382588">
              <a:lnSpc>
                <a:spcPct val="125000"/>
              </a:lnSpc>
            </a:pPr>
            <a:r>
              <a:rPr lang="zh-CN" altLang="zh-CN"/>
              <a:t>但它有回报, 因为你得到的好处, 泛消费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A826162-E830-45C3-94CD-75BE198B48FA}"/>
              </a:ext>
            </a:extLst>
          </p:cNvPr>
          <p:cNvSpPr/>
          <p:nvPr/>
        </p:nvSpPr>
        <p:spPr>
          <a:xfrm>
            <a:off x="368300" y="1089025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171FBB2-B134-4DCD-93B5-059865842A90}"/>
              </a:ext>
            </a:extLst>
          </p:cNvPr>
          <p:cNvSpPr/>
          <p:nvPr/>
        </p:nvSpPr>
        <p:spPr>
          <a:xfrm>
            <a:off x="368300" y="1598613"/>
            <a:ext cx="93663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981834A-447F-4121-9077-C36E533C9C81}"/>
              </a:ext>
            </a:extLst>
          </p:cNvPr>
          <p:cNvSpPr/>
          <p:nvPr/>
        </p:nvSpPr>
        <p:spPr>
          <a:xfrm>
            <a:off x="368300" y="1879600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172CF8D-7527-468D-8C51-847E379D39F7}"/>
              </a:ext>
            </a:extLst>
          </p:cNvPr>
          <p:cNvSpPr/>
          <p:nvPr/>
        </p:nvSpPr>
        <p:spPr>
          <a:xfrm>
            <a:off x="368300" y="2160588"/>
            <a:ext cx="93663" cy="93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0">
            <a:extLst>
              <a:ext uri="{FF2B5EF4-FFF2-40B4-BE49-F238E27FC236}">
                <a16:creationId xmlns:a16="http://schemas.microsoft.com/office/drawing/2014/main" id="{0311E78D-C12D-477B-A881-2AFA7F1A1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1577975"/>
            <a:ext cx="6019800" cy="687388"/>
          </a:xfrm>
        </p:spPr>
        <p:txBody>
          <a:bodyPr/>
          <a:lstStyle/>
          <a:p>
            <a:pPr marL="16951" eaLnBrk="1" fontAlgn="auto" hangingPunct="1">
              <a:spcBef>
                <a:spcPts val="127"/>
              </a:spcBef>
              <a:spcAft>
                <a:spcPts val="0"/>
              </a:spcAft>
              <a:defRPr/>
            </a:pPr>
            <a:r>
              <a:rPr lang="en-US" altLang="zh-CN" sz="4800" dirty="0">
                <a:cs typeface="Calibri"/>
              </a:rPr>
              <a:t>概述</a:t>
            </a:r>
            <a:r>
              <a:rPr lang="en-US" altLang="zh-CN" sz="4800" spc="-7" dirty="0">
                <a:cs typeface="Calibri"/>
              </a:rPr>
              <a:t>OO 的</a:t>
            </a:r>
            <a:r>
              <a:rPr lang="en-US" altLang="zh-CN" sz="4800" spc="-194" dirty="0">
                <a:cs typeface="Calibri"/>
              </a:rPr>
              <a:t> </a:t>
            </a:r>
            <a:r>
              <a:rPr lang="en-US" altLang="zh-CN" sz="4800" spc="20" dirty="0">
                <a:cs typeface="Calibri"/>
              </a:rPr>
              <a:t>原则</a:t>
            </a:r>
            <a:endParaRPr lang="en-US" altLang="zh-CN" sz="4800" dirty="0">
              <a:cs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40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365595EB-C5A7-4D06-9328-E306D9B683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68263"/>
            <a:ext cx="4778375" cy="392112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40" dirty="0"/>
              <a:t>缺点</a:t>
            </a:r>
            <a:r>
              <a:rPr sz="2400" spc="13" dirty="0"/>
              <a:t>的</a:t>
            </a:r>
            <a:r>
              <a:rPr sz="2400" spc="-220" dirty="0"/>
              <a:t> </a:t>
            </a:r>
            <a:r>
              <a:rPr sz="2400" spc="33" dirty="0"/>
              <a:t>instanceof</a:t>
            </a:r>
            <a:endParaRPr sz="2400" dirty="0"/>
          </a:p>
        </p:txBody>
      </p:sp>
      <p:sp>
        <p:nvSpPr>
          <p:cNvPr id="77827" name="object 4">
            <a:extLst>
              <a:ext uri="{FF2B5EF4-FFF2-40B4-BE49-F238E27FC236}">
                <a16:creationId xmlns:a16="http://schemas.microsoft.com/office/drawing/2014/main" id="{4BB4EA56-E223-49B7-BF70-8B63CCD02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636588"/>
            <a:ext cx="4498975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323" rIns="0" bIns="0">
            <a:spAutoFit/>
          </a:bodyPr>
          <a:lstStyle>
            <a:lvl1pPr marL="209550" indent="-1936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75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抽象公共比萨 {公共空厨师 () {</a:t>
            </a:r>
          </a:p>
          <a:p>
            <a:pPr eaLnBrk="1" hangingPunct="1">
              <a:lnSpc>
                <a:spcPct val="103000"/>
              </a:lnSpc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placeOnCookingSurface (); placeInCookingDevice ();</a:t>
            </a:r>
          </a:p>
          <a:p>
            <a:pPr eaLnBrk="1" hangingPunct="1">
              <a:lnSpc>
                <a:spcPct val="103000"/>
              </a:lnSpc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int cookTime = getCookTime (); letItCook (cookTime); removeFromCookingDevice ();</a:t>
            </a:r>
          </a:p>
          <a:p>
            <a:pPr eaLnBrk="1" hangingPunct="1">
              <a:spcBef>
                <a:spcPts val="38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抽象公共空隙 placeInCookingDevice ();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CA13E96-AD94-49D4-97D3-2E02B2F1A1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50" y="53975"/>
            <a:ext cx="5280025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instanceof 的缺点</a:t>
            </a:r>
          </a:p>
        </p:txBody>
      </p:sp>
      <p:sp>
        <p:nvSpPr>
          <p:cNvPr id="78851" name="object 4">
            <a:extLst>
              <a:ext uri="{FF2B5EF4-FFF2-40B4-BE49-F238E27FC236}">
                <a16:creationId xmlns:a16="http://schemas.microsoft.com/office/drawing/2014/main" id="{D3503DE6-B4F1-4C4F-86DB-E3ACAEF2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1082675"/>
            <a:ext cx="3529013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5256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5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103000"/>
              </a:lnSpc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公共空 cookPizza (比萨饼比萨饼) {比萨饼. 烹调 ();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1C11628-E722-4BD0-A58A-6148EF4C68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71438"/>
            <a:ext cx="4625975" cy="392112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instanceof 的缺点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9A3EC96-1C54-481D-A0A2-C7B0B714D798}"/>
              </a:ext>
            </a:extLst>
          </p:cNvPr>
          <p:cNvSpPr/>
          <p:nvPr/>
        </p:nvSpPr>
        <p:spPr>
          <a:xfrm>
            <a:off x="368300" y="1090613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59D6D2E-AA0A-4F10-9F67-43BDAF9C69CF}"/>
              </a:ext>
            </a:extLst>
          </p:cNvPr>
          <p:cNvSpPr/>
          <p:nvPr/>
        </p:nvSpPr>
        <p:spPr>
          <a:xfrm>
            <a:off x="368300" y="1371600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40686C5-0808-49C4-A97A-514EB1D9A790}"/>
              </a:ext>
            </a:extLst>
          </p:cNvPr>
          <p:cNvSpPr/>
          <p:nvPr/>
        </p:nvSpPr>
        <p:spPr>
          <a:xfrm>
            <a:off x="368300" y="1651000"/>
            <a:ext cx="93663" cy="93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7E85BB1-AE35-4BCF-86DF-391486CF74ED}"/>
              </a:ext>
            </a:extLst>
          </p:cNvPr>
          <p:cNvSpPr/>
          <p:nvPr/>
        </p:nvSpPr>
        <p:spPr>
          <a:xfrm>
            <a:off x="368300" y="1931988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79879" name="object 8">
            <a:extLst>
              <a:ext uri="{FF2B5EF4-FFF2-40B4-BE49-F238E27FC236}">
                <a16:creationId xmlns:a16="http://schemas.microsoft.com/office/drawing/2014/main" id="{93376935-6187-4105-AACC-7AB3C4D96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928688"/>
            <a:ext cx="4916487" cy="17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735" rIns="0" bIns="0">
            <a:spAutoFit/>
          </a:bodyPr>
          <a:lstStyle>
            <a:lvl1pPr marL="301625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我们在这里应用了一个额外的设计结构: 模板方法</a:t>
            </a:r>
          </a:p>
          <a:p>
            <a:pPr eaLnBrk="1" hangingPunct="1">
              <a:spcBef>
                <a:spcPts val="438"/>
              </a:spcBef>
              <a:buFont typeface="Arial" panose="020B0604020202020204" pitchFamily="34" charset="0"/>
              <a:buChar char="•"/>
            </a:pPr>
            <a:r>
              <a:rPr lang="zh-CN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库克 ()</a:t>
            </a:r>
            <a:r>
              <a:rPr lang="zh-CN" altLang="zh-CN" sz="1600"/>
              <a:t>方法定义通用库克算法</a:t>
            </a:r>
          </a:p>
          <a:p>
            <a:pPr eaLnBrk="1" hangingPunct="1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它调用一些抽象的模板方法</a:t>
            </a:r>
          </a:p>
          <a:p>
            <a:pPr eaLnBrk="1" hangingPunct="1">
              <a:lnSpc>
                <a:spcPct val="103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子类需要通过实现模板方法来实现该行为</a:t>
            </a: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0">
            <a:extLst>
              <a:ext uri="{FF2B5EF4-FFF2-40B4-BE49-F238E27FC236}">
                <a16:creationId xmlns:a16="http://schemas.microsoft.com/office/drawing/2014/main" id="{63E28A0D-0E7D-45FD-A44E-1DD3ECFAD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3" y="1577975"/>
            <a:ext cx="6019800" cy="687388"/>
          </a:xfrm>
        </p:spPr>
        <p:txBody>
          <a:bodyPr/>
          <a:lstStyle/>
          <a:p>
            <a:pPr marL="16951" eaLnBrk="1" fontAlgn="auto" hangingPunct="1">
              <a:spcBef>
                <a:spcPts val="127"/>
              </a:spcBef>
              <a:spcAft>
                <a:spcPts val="0"/>
              </a:spcAft>
              <a:defRPr/>
            </a:pPr>
            <a:r>
              <a:rPr lang="en-US" altLang="zh-CN" sz="4800" spc="33" dirty="0" err="1"/>
              <a:t>利斯科夫</a:t>
            </a:r>
            <a:r>
              <a:rPr lang="en-US" altLang="zh-CN" sz="4800" spc="33" dirty="0"/>
              <a:t>替换原则</a:t>
            </a:r>
            <a:endParaRPr lang="en-US" altLang="zh-CN" sz="4800" dirty="0">
              <a:cs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4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E2133F96-D942-480D-BCAF-1B1D225A54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75" y="57150"/>
            <a:ext cx="4702175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按合同设计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DAC23F1-2A3E-4E53-82B8-ED8CD606D89C}"/>
              </a:ext>
            </a:extLst>
          </p:cNvPr>
          <p:cNvSpPr/>
          <p:nvPr/>
        </p:nvSpPr>
        <p:spPr>
          <a:xfrm>
            <a:off x="368300" y="1182688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7AA654B-7356-4C1F-A75B-57C13A2B4761}"/>
              </a:ext>
            </a:extLst>
          </p:cNvPr>
          <p:cNvSpPr/>
          <p:nvPr/>
        </p:nvSpPr>
        <p:spPr>
          <a:xfrm>
            <a:off x="368300" y="1462088"/>
            <a:ext cx="93663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5358324-94E7-489A-B833-F0A09E188F3C}"/>
              </a:ext>
            </a:extLst>
          </p:cNvPr>
          <p:cNvSpPr/>
          <p:nvPr/>
        </p:nvSpPr>
        <p:spPr>
          <a:xfrm>
            <a:off x="368300" y="1743075"/>
            <a:ext cx="93663" cy="93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674CC92-B581-47AB-9DE1-684B531BFCE6}"/>
              </a:ext>
            </a:extLst>
          </p:cNvPr>
          <p:cNvSpPr/>
          <p:nvPr/>
        </p:nvSpPr>
        <p:spPr>
          <a:xfrm>
            <a:off x="368300" y="2024063"/>
            <a:ext cx="93663" cy="936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82951" name="object 8">
            <a:extLst>
              <a:ext uri="{FF2B5EF4-FFF2-40B4-BE49-F238E27FC236}">
                <a16:creationId xmlns:a16="http://schemas.microsoft.com/office/drawing/2014/main" id="{A6BE5C73-A765-4E45-ABF7-528863A2C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" y="823913"/>
            <a:ext cx="5443538" cy="216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735" rIns="0" bIns="0">
            <a:spAutoFit/>
          </a:bodyPr>
          <a:lstStyle>
            <a:lvl1pPr marL="301625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由 b. 迈耶开发</a:t>
            </a:r>
          </a:p>
          <a:p>
            <a:pPr algn="just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/>
              <a:t>它是类与其客户端 (使用它的其他类) 之间的协定</a:t>
            </a:r>
            <a:endParaRPr lang="en-US" altLang="zh-CN" sz="1600"/>
          </a:p>
          <a:p>
            <a:pPr algn="just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/>
              <a:t>指定需要由类和客户端满足的规则</a:t>
            </a:r>
            <a:endParaRPr lang="en-US" altLang="zh-CN" sz="1600"/>
          </a:p>
          <a:p>
            <a:pPr algn="just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/>
              <a:t>方法的先决条件和后置条件, 类的不变量</a:t>
            </a: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F62FB6F1-FC7A-429D-B291-E52F67F526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50" y="66675"/>
            <a:ext cx="4321175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按合同设计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91F52DF-C2E3-46BA-83A3-22FEED46BFFD}"/>
              </a:ext>
            </a:extLst>
          </p:cNvPr>
          <p:cNvSpPr/>
          <p:nvPr/>
        </p:nvSpPr>
        <p:spPr>
          <a:xfrm>
            <a:off x="368300" y="1181100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BA6781D-F813-4A3D-9B6F-282D9D6C683A}"/>
              </a:ext>
            </a:extLst>
          </p:cNvPr>
          <p:cNvSpPr/>
          <p:nvPr/>
        </p:nvSpPr>
        <p:spPr>
          <a:xfrm>
            <a:off x="368300" y="1462088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B6958B1-1E87-485D-81CB-0B85BD69641F}"/>
              </a:ext>
            </a:extLst>
          </p:cNvPr>
          <p:cNvSpPr/>
          <p:nvPr/>
        </p:nvSpPr>
        <p:spPr>
          <a:xfrm>
            <a:off x="368300" y="1741488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AC2AA4A-A6DB-4E6E-A7A0-5B3C6ACADCB2}"/>
              </a:ext>
            </a:extLst>
          </p:cNvPr>
          <p:cNvSpPr/>
          <p:nvPr/>
        </p:nvSpPr>
        <p:spPr>
          <a:xfrm>
            <a:off x="368300" y="2022475"/>
            <a:ext cx="93663" cy="93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83975" name="object 8">
            <a:extLst>
              <a:ext uri="{FF2B5EF4-FFF2-40B4-BE49-F238E27FC236}">
                <a16:creationId xmlns:a16="http://schemas.microsoft.com/office/drawing/2014/main" id="{34BC0D60-BEA1-4976-9E31-FCB4CF289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1017588"/>
            <a:ext cx="5638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735" rIns="0" bIns="0">
            <a:spAutoFit/>
          </a:bodyPr>
          <a:lstStyle>
            <a:lvl1pPr marL="301625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示例: 堆栈类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/>
              <a:t>先决条件</a:t>
            </a:r>
            <a:r>
              <a:rPr lang="zh-CN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推 (x)</a:t>
            </a:r>
            <a:r>
              <a:rPr lang="zh-CN" altLang="zh-CN" sz="1600"/>
              <a:t>方法: 堆栈未满</a:t>
            </a:r>
            <a:endParaRPr lang="en-US" altLang="zh-CN" sz="1600"/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/>
              <a:t>后置条件为</a:t>
            </a:r>
            <a:r>
              <a:rPr lang="zh-CN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推 (x)</a:t>
            </a:r>
            <a:r>
              <a:rPr lang="zh-CN" altLang="zh-CN" sz="1600"/>
              <a:t>方法: x 位于堆栈顶部</a:t>
            </a:r>
            <a:endParaRPr lang="en-US" altLang="zh-CN" sz="1600"/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/>
              <a:t>不变量: 堆栈大小是非负数, 计数小于</a:t>
            </a:r>
            <a:r>
              <a:rPr lang="zh-CN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max_size</a:t>
            </a:r>
            <a:r>
              <a:rPr lang="zh-CN" altLang="zh-CN" sz="1600"/>
              <a:t>, ...</a:t>
            </a: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41E3E145-3F56-4C3A-B5ED-4E5582FCF2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38" y="42863"/>
            <a:ext cx="3297237" cy="392112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按合同设计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CE2DBC5-9290-41D0-B8CF-37BED26E5905}"/>
              </a:ext>
            </a:extLst>
          </p:cNvPr>
          <p:cNvSpPr/>
          <p:nvPr/>
        </p:nvSpPr>
        <p:spPr>
          <a:xfrm>
            <a:off x="368300" y="1181100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F24922B-8402-4A89-9402-FC4C5B16E221}"/>
              </a:ext>
            </a:extLst>
          </p:cNvPr>
          <p:cNvSpPr/>
          <p:nvPr/>
        </p:nvSpPr>
        <p:spPr>
          <a:xfrm>
            <a:off x="368300" y="1462088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9CFCE5C-7AC5-4010-AE3E-679F4ACBBCD8}"/>
              </a:ext>
            </a:extLst>
          </p:cNvPr>
          <p:cNvSpPr/>
          <p:nvPr/>
        </p:nvSpPr>
        <p:spPr>
          <a:xfrm>
            <a:off x="368300" y="1741488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EBCAD15C-1164-49D1-985F-B1CC4BDB47FF}"/>
              </a:ext>
            </a:extLst>
          </p:cNvPr>
          <p:cNvSpPr/>
          <p:nvPr/>
        </p:nvSpPr>
        <p:spPr>
          <a:xfrm>
            <a:off x="368300" y="2022475"/>
            <a:ext cx="93663" cy="93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84999" name="object 8">
            <a:extLst>
              <a:ext uri="{FF2B5EF4-FFF2-40B4-BE49-F238E27FC236}">
                <a16:creationId xmlns:a16="http://schemas.microsoft.com/office/drawing/2014/main" id="{434BA0AD-D3EE-41E1-BAC8-B6324376D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1017588"/>
            <a:ext cx="5530850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735" rIns="0" bIns="0">
            <a:spAutoFit/>
          </a:bodyPr>
          <a:lstStyle>
            <a:lvl1pPr marL="301625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在某些语言中, 您可以正式指定此类规则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/>
              <a:t>使用谓词逻辑, 您甚至可以检查这些规则的正确性。</a:t>
            </a:r>
            <a:endParaRPr lang="en-US" altLang="zh-CN" sz="1600"/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/>
              <a:t>从这些规范中生成代码的某些方法</a:t>
            </a:r>
          </a:p>
          <a:p>
            <a:pPr eaLnBrk="1" hangingPunct="1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在 Java 中:</a:t>
            </a:r>
            <a:r>
              <a:rPr lang="zh-CN" altLang="zh-CN" sz="1600" b="1">
                <a:latin typeface="Trebuchet MS" panose="020B0603020202020204" pitchFamily="34" charset="0"/>
              </a:rPr>
              <a:t>断言</a:t>
            </a:r>
            <a:r>
              <a:rPr lang="zh-CN" altLang="zh-CN" sz="1600"/>
              <a:t>关键字来检查规则是否满足: 测试</a:t>
            </a: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6BB5307-F148-45B0-B826-050D26B177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550" y="42863"/>
            <a:ext cx="5508625" cy="392112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利斯科夫替换原则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001E7AB-7894-403D-B5F1-2744EEEF977D}"/>
              </a:ext>
            </a:extLst>
          </p:cNvPr>
          <p:cNvSpPr/>
          <p:nvPr/>
        </p:nvSpPr>
        <p:spPr>
          <a:xfrm>
            <a:off x="368300" y="915988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E8B44DF-C7E8-4C45-A249-F0988B651D08}"/>
              </a:ext>
            </a:extLst>
          </p:cNvPr>
          <p:cNvSpPr/>
          <p:nvPr/>
        </p:nvSpPr>
        <p:spPr>
          <a:xfrm>
            <a:off x="368300" y="1196975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863340D-1F7E-4132-8790-B8C1F711905F}"/>
              </a:ext>
            </a:extLst>
          </p:cNvPr>
          <p:cNvSpPr/>
          <p:nvPr/>
        </p:nvSpPr>
        <p:spPr>
          <a:xfrm>
            <a:off x="117475" y="1568450"/>
            <a:ext cx="5916613" cy="257175"/>
          </a:xfrm>
          <a:custGeom>
            <a:avLst/>
            <a:gdLst/>
            <a:ahLst/>
            <a:cxnLst/>
            <a:rect l="l" t="t" r="r" b="b"/>
            <a:pathLst>
              <a:path w="4432935" h="192405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2311"/>
                </a:lnTo>
                <a:lnTo>
                  <a:pt x="4432566" y="192311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5D9B564-8A58-43B1-98EB-5B8E16179414}"/>
              </a:ext>
            </a:extLst>
          </p:cNvPr>
          <p:cNvSpPr/>
          <p:nvPr/>
        </p:nvSpPr>
        <p:spPr>
          <a:xfrm>
            <a:off x="117475" y="1808163"/>
            <a:ext cx="5916613" cy="68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329B9BB9-0C09-4E8F-9A76-EC251BCDF19E}"/>
              </a:ext>
            </a:extLst>
          </p:cNvPr>
          <p:cNvSpPr/>
          <p:nvPr/>
        </p:nvSpPr>
        <p:spPr>
          <a:xfrm>
            <a:off x="184150" y="2524125"/>
            <a:ext cx="136525" cy="136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9918C918-1F4E-4C9B-B756-1307E27C9D74}"/>
              </a:ext>
            </a:extLst>
          </p:cNvPr>
          <p:cNvSpPr/>
          <p:nvPr/>
        </p:nvSpPr>
        <p:spPr>
          <a:xfrm>
            <a:off x="252413" y="2506663"/>
            <a:ext cx="5848350" cy="1539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509A4716-0038-44EC-91BB-609F323DC124}"/>
              </a:ext>
            </a:extLst>
          </p:cNvPr>
          <p:cNvSpPr/>
          <p:nvPr/>
        </p:nvSpPr>
        <p:spPr>
          <a:xfrm>
            <a:off x="6034088" y="1627188"/>
            <a:ext cx="66675" cy="8969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8334A0B-E25F-4BBD-86B0-E15F30ADDCF8}"/>
              </a:ext>
            </a:extLst>
          </p:cNvPr>
          <p:cNvSpPr/>
          <p:nvPr/>
        </p:nvSpPr>
        <p:spPr>
          <a:xfrm>
            <a:off x="117475" y="1866900"/>
            <a:ext cx="5916613" cy="725488"/>
          </a:xfrm>
          <a:custGeom>
            <a:avLst/>
            <a:gdLst/>
            <a:ahLst/>
            <a:cxnLst/>
            <a:rect l="l" t="t" r="r" b="b"/>
            <a:pathLst>
              <a:path w="4432935" h="543560">
                <a:moveTo>
                  <a:pt x="4432566" y="0"/>
                </a:moveTo>
                <a:lnTo>
                  <a:pt x="0" y="0"/>
                </a:lnTo>
                <a:lnTo>
                  <a:pt x="0" y="492350"/>
                </a:lnTo>
                <a:lnTo>
                  <a:pt x="4008" y="512074"/>
                </a:lnTo>
                <a:lnTo>
                  <a:pt x="14922" y="528227"/>
                </a:lnTo>
                <a:lnTo>
                  <a:pt x="31075" y="539141"/>
                </a:lnTo>
                <a:lnTo>
                  <a:pt x="50800" y="543150"/>
                </a:lnTo>
                <a:lnTo>
                  <a:pt x="4381765" y="543150"/>
                </a:lnTo>
                <a:lnTo>
                  <a:pt x="4401490" y="539141"/>
                </a:lnTo>
                <a:lnTo>
                  <a:pt x="4417643" y="528227"/>
                </a:lnTo>
                <a:lnTo>
                  <a:pt x="4428558" y="512074"/>
                </a:lnTo>
                <a:lnTo>
                  <a:pt x="4432566" y="492350"/>
                </a:lnTo>
                <a:lnTo>
                  <a:pt x="4432566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7D959EB8-EADD-4918-BE4D-437C683B4223}"/>
              </a:ext>
            </a:extLst>
          </p:cNvPr>
          <p:cNvSpPr/>
          <p:nvPr/>
        </p:nvSpPr>
        <p:spPr>
          <a:xfrm>
            <a:off x="6034088" y="1677988"/>
            <a:ext cx="0" cy="873125"/>
          </a:xfrm>
          <a:custGeom>
            <a:avLst/>
            <a:gdLst/>
            <a:ahLst/>
            <a:cxnLst/>
            <a:rect l="l" t="t" r="r" b="b"/>
            <a:pathLst>
              <a:path h="653414">
                <a:moveTo>
                  <a:pt x="0" y="65300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19DFA1BB-B149-48C8-960A-D560A5557422}"/>
              </a:ext>
            </a:extLst>
          </p:cNvPr>
          <p:cNvSpPr/>
          <p:nvPr/>
        </p:nvSpPr>
        <p:spPr>
          <a:xfrm>
            <a:off x="6034088" y="1660525"/>
            <a:ext cx="0" cy="17463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6F1CBDD5-DA46-472E-BA91-66D72D5B7585}"/>
              </a:ext>
            </a:extLst>
          </p:cNvPr>
          <p:cNvSpPr/>
          <p:nvPr/>
        </p:nvSpPr>
        <p:spPr>
          <a:xfrm>
            <a:off x="6034088" y="1644650"/>
            <a:ext cx="0" cy="15875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A31FAE60-0F3E-4229-925C-B4B56EA69A16}"/>
              </a:ext>
            </a:extLst>
          </p:cNvPr>
          <p:cNvSpPr/>
          <p:nvPr/>
        </p:nvSpPr>
        <p:spPr>
          <a:xfrm>
            <a:off x="6034088" y="1627188"/>
            <a:ext cx="0" cy="17462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86031" name="object 16">
            <a:extLst>
              <a:ext uri="{FF2B5EF4-FFF2-40B4-BE49-F238E27FC236}">
                <a16:creationId xmlns:a16="http://schemas.microsoft.com/office/drawing/2014/main" id="{DC7D16C7-BF44-4E10-8ADE-F269E65C4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752475"/>
            <a:ext cx="57785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6951" rIns="0" bIns="0">
            <a:spAutoFit/>
          </a:bodyPr>
          <a:lstStyle>
            <a:lvl1pPr marL="38576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138"/>
              </a:spcBef>
            </a:pPr>
            <a:r>
              <a:rPr lang="zh-CN" altLang="zh-CN" sz="1400"/>
              <a:t>与合同设计紧密相关取决于先决条件和后置条件</a:t>
            </a:r>
          </a:p>
          <a:p>
            <a:pPr eaLnBrk="1" hangingPunct="1">
              <a:spcBef>
                <a:spcPts val="50"/>
              </a:spcBef>
            </a:pPr>
            <a:endParaRPr lang="zh-CN" altLang="zh-CN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zh-CN" sz="1600">
                <a:solidFill>
                  <a:srgbClr val="3333B2"/>
                </a:solidFill>
              </a:rPr>
              <a:t>定义</a:t>
            </a:r>
            <a:endParaRPr lang="zh-CN" altLang="zh-CN" sz="1600"/>
          </a:p>
          <a:p>
            <a:pPr algn="just" eaLnBrk="1" hangingPunct="1">
              <a:lnSpc>
                <a:spcPct val="103000"/>
              </a:lnSpc>
              <a:spcBef>
                <a:spcPts val="288"/>
              </a:spcBef>
            </a:pPr>
            <a:r>
              <a:rPr lang="zh-CN" altLang="zh-CN" sz="1400"/>
              <a:t>如果对于类型 S 的每个对象 o1 都有一个 o2 类型 t 的对象, 这样, 对于从 t 定义的所有程序 p, p 的行为在 o1 被替换为 o2 时不变, 而 S 是 T 的子类型。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6BD20A3A-EC00-4235-B181-FC717F483A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75" y="53975"/>
            <a:ext cx="5524500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利斯科夫替换原则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07EC957-A9A4-479E-8579-F33ACD4F11B5}"/>
              </a:ext>
            </a:extLst>
          </p:cNvPr>
          <p:cNvSpPr/>
          <p:nvPr/>
        </p:nvSpPr>
        <p:spPr>
          <a:xfrm>
            <a:off x="368300" y="1314450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34E6A21-399E-4A9E-BDF9-67910B10EC4F}"/>
              </a:ext>
            </a:extLst>
          </p:cNvPr>
          <p:cNvSpPr/>
          <p:nvPr/>
        </p:nvSpPr>
        <p:spPr>
          <a:xfrm>
            <a:off x="368300" y="1595438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87045" name="object 6">
            <a:extLst>
              <a:ext uri="{FF2B5EF4-FFF2-40B4-BE49-F238E27FC236}">
                <a16:creationId xmlns:a16="http://schemas.microsoft.com/office/drawing/2014/main" id="{0502055A-DFBB-4146-9846-E1AC3A2BD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1150938"/>
            <a:ext cx="488632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735" rIns="0" bIns="0">
            <a:spAutoFit/>
          </a:bodyPr>
          <a:lstStyle>
            <a:lvl1pPr marL="301625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这是什么意思？</a:t>
            </a:r>
          </a:p>
          <a:p>
            <a:pPr eaLnBrk="1" hangingPunct="1">
              <a:lnSpc>
                <a:spcPct val="103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在指定基类型的任何位置, 都应该能够使用派生类型的实例。</a:t>
            </a: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EA37042F-9D50-41CF-BA7E-54DD06F363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41275"/>
            <a:ext cx="5083175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利斯科夫替换原则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07D9469-FFEE-48DC-9561-9F0AAC631974}"/>
              </a:ext>
            </a:extLst>
          </p:cNvPr>
          <p:cNvSpPr/>
          <p:nvPr/>
        </p:nvSpPr>
        <p:spPr>
          <a:xfrm>
            <a:off x="368300" y="998538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7E45E6B-B22F-4F35-A718-3817A253B47B}"/>
              </a:ext>
            </a:extLst>
          </p:cNvPr>
          <p:cNvSpPr/>
          <p:nvPr/>
        </p:nvSpPr>
        <p:spPr>
          <a:xfrm>
            <a:off x="368300" y="1279525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A3A83A7-BC68-4CF6-95A3-AF61D2253BC8}"/>
              </a:ext>
            </a:extLst>
          </p:cNvPr>
          <p:cNvSpPr/>
          <p:nvPr/>
        </p:nvSpPr>
        <p:spPr>
          <a:xfrm>
            <a:off x="368300" y="1558925"/>
            <a:ext cx="93663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FEE6A1E-10DE-400C-B0E0-FA99E27E0ADA}"/>
              </a:ext>
            </a:extLst>
          </p:cNvPr>
          <p:cNvSpPr/>
          <p:nvPr/>
        </p:nvSpPr>
        <p:spPr>
          <a:xfrm>
            <a:off x="368300" y="2070100"/>
            <a:ext cx="93663" cy="93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88071" name="object 8">
            <a:extLst>
              <a:ext uri="{FF2B5EF4-FFF2-40B4-BE49-F238E27FC236}">
                <a16:creationId xmlns:a16="http://schemas.microsoft.com/office/drawing/2014/main" id="{E50BAC0D-637D-4270-ADAB-9A3134197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836613"/>
            <a:ext cx="54895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735" rIns="0" bIns="0">
            <a:spAutoFit/>
          </a:bodyPr>
          <a:lstStyle>
            <a:lvl1pPr marL="301625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但有多态性, 我们可以做到这一点, 对不对？</a:t>
            </a:r>
          </a:p>
          <a:p>
            <a:pPr eaLnBrk="1" hangingPunct="1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这是真的, 但在这里, 我们关心的程序正确性</a:t>
            </a:r>
          </a:p>
          <a:p>
            <a:pPr eaLnBrk="1" hangingPunct="1">
              <a:lnSpc>
                <a:spcPct val="103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我们关注的问题, 当子类重新实现 (重写) 方法时会发生什么</a:t>
            </a:r>
          </a:p>
          <a:p>
            <a:pPr eaLnBrk="1" hangingPunct="1">
              <a:lnSpc>
                <a:spcPct val="103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重写的方法需要满足超类指定的规则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334B086-34BE-416F-B1DB-48A266E046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75" y="53975"/>
            <a:ext cx="4038600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软件设计</a:t>
            </a:r>
            <a:endParaRPr sz="2400" spc="33"/>
          </a:p>
        </p:txBody>
      </p:sp>
      <p:sp>
        <p:nvSpPr>
          <p:cNvPr id="39939" name="object 8">
            <a:extLst>
              <a:ext uri="{FF2B5EF4-FFF2-40B4-BE49-F238E27FC236}">
                <a16:creationId xmlns:a16="http://schemas.microsoft.com/office/drawing/2014/main" id="{98414BED-7DA7-4BB3-B3E0-680BDE596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892175"/>
            <a:ext cx="526732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323" rIns="0" bIns="0">
            <a:spAutoFit/>
          </a:bodyPr>
          <a:lstStyle>
            <a:lvl1pPr marL="301625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设计是发明新的软件实体以满足需求的过程。</a:t>
            </a:r>
          </a:p>
          <a:p>
            <a:pPr eaLnBrk="1" hangingPunct="1">
              <a:lnSpc>
                <a:spcPct val="103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根据粒度和编程范式的层次, 软件实体可能是不同的东西</a:t>
            </a:r>
          </a:p>
          <a:p>
            <a:pPr eaLnBrk="1" hangingPunct="1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程序编程: 过程、变量、..。</a:t>
            </a:r>
          </a:p>
          <a:p>
            <a:pPr eaLnBrk="1" hangingPunct="1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OO 编程: 类、对象、它们之间的关系、..。</a:t>
            </a: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10D3541-C451-41A6-A5FE-FFFADAEBB6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3338"/>
            <a:ext cx="5083175" cy="392112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利斯科夫替换原则</a:t>
            </a:r>
          </a:p>
        </p:txBody>
      </p:sp>
      <p:sp>
        <p:nvSpPr>
          <p:cNvPr id="89091" name="object 4">
            <a:extLst>
              <a:ext uri="{FF2B5EF4-FFF2-40B4-BE49-F238E27FC236}">
                <a16:creationId xmlns:a16="http://schemas.microsoft.com/office/drawing/2014/main" id="{1E910260-66D9-4529-BECD-4A954B0D1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571500"/>
            <a:ext cx="5238750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5256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5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公共接口咖啡 {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公共 CaffeineContent getCaffeineContent ();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公共类 EthiopianCoffee {</a:t>
            </a:r>
          </a:p>
          <a:p>
            <a:pPr eaLnBrk="1" hangingPunct="1">
              <a:lnSpc>
                <a:spcPct val="103000"/>
              </a:lnSpc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公共 CaffeineContent getCaffeineContent () {</a:t>
            </a:r>
            <a:endParaRPr lang="en-US" altLang="zh-CN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3000"/>
              </a:lnSpc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返回新 CaffeineContent (100);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公共类 DecafCoffee {</a:t>
            </a:r>
          </a:p>
          <a:p>
            <a:pPr eaLnBrk="1" hangingPunct="1">
              <a:lnSpc>
                <a:spcPct val="103000"/>
              </a:lnSpc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公共 CaffeineContent getCaffeineContent () {</a:t>
            </a:r>
            <a:endParaRPr lang="en-US" altLang="zh-CN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3000"/>
              </a:lnSpc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返回 null;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38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4667DBA9-4389-43ED-8F96-B89AD9C6BE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7150"/>
            <a:ext cx="5006975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利斯科夫替换原则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A37BB1C-EFE0-447D-8813-21FD74CF991E}"/>
              </a:ext>
            </a:extLst>
          </p:cNvPr>
          <p:cNvSpPr/>
          <p:nvPr/>
        </p:nvSpPr>
        <p:spPr>
          <a:xfrm>
            <a:off x="368300" y="544513"/>
            <a:ext cx="93663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90116" name="object 5">
            <a:extLst>
              <a:ext uri="{FF2B5EF4-FFF2-40B4-BE49-F238E27FC236}">
                <a16:creationId xmlns:a16="http://schemas.microsoft.com/office/drawing/2014/main" id="{DA5BD461-2EDF-4D89-8CF7-BFBAB53EB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722313"/>
            <a:ext cx="5224463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323" rIns="0" bIns="0">
            <a:spAutoFit/>
          </a:bodyPr>
          <a:lstStyle>
            <a:lvl1pPr marL="671513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zh-CN" altLang="zh-CN" sz="1400"/>
              <a:t>然后, 此代码将在某些情况下中断 (后置条件不满意)</a:t>
            </a:r>
          </a:p>
          <a:p>
            <a:pPr eaLnBrk="1" hangingPunct="1">
              <a:spcBef>
                <a:spcPts val="63"/>
              </a:spcBef>
            </a:pPr>
            <a:endParaRPr lang="zh-CN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103000"/>
              </a:lnSpc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公共空隙 buyCoffee (咖啡咖啡) {CaffeineContent 咖啡馆 = 咖啡 getCaffeineContent (); 如果 (isStrong ()) {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5E4B0DB1-D04F-40F8-A426-D1216FF9EB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66675"/>
            <a:ext cx="5464175" cy="393700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67" dirty="0"/>
              <a:t>利斯科夫</a:t>
            </a:r>
            <a:r>
              <a:rPr sz="2400" spc="47" dirty="0"/>
              <a:t>替代</a:t>
            </a:r>
            <a:r>
              <a:rPr sz="2400" spc="-214" dirty="0"/>
              <a:t> </a:t>
            </a:r>
            <a:r>
              <a:rPr sz="2400" spc="47" dirty="0"/>
              <a:t>原则</a:t>
            </a:r>
            <a:endParaRPr sz="2400" dirty="0"/>
          </a:p>
        </p:txBody>
      </p:sp>
      <p:sp>
        <p:nvSpPr>
          <p:cNvPr id="91139" name="object 8">
            <a:extLst>
              <a:ext uri="{FF2B5EF4-FFF2-40B4-BE49-F238E27FC236}">
                <a16:creationId xmlns:a16="http://schemas.microsoft.com/office/drawing/2014/main" id="{B7F2ABEA-B7CC-4DD6-A5FD-F1D8836B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758825"/>
            <a:ext cx="5468938" cy="2205038"/>
          </a:xfrm>
        </p:spPr>
        <p:txBody>
          <a:bodyPr lIns="0" tIns="388526" rIns="0" bIns="0">
            <a:spAutoFit/>
          </a:bodyPr>
          <a:lstStyle/>
          <a:p>
            <a:pPr marL="382588">
              <a:spcBef>
                <a:spcPts val="575"/>
              </a:spcBef>
            </a:pPr>
            <a:r>
              <a:rPr lang="zh-CN" altLang="zh-CN"/>
              <a:t>但 DecafCoffee 真的是咖啡吗？</a:t>
            </a:r>
          </a:p>
          <a:p>
            <a:pPr marL="382588">
              <a:lnSpc>
                <a:spcPct val="125000"/>
              </a:lnSpc>
            </a:pPr>
            <a:r>
              <a:rPr lang="zh-CN" altLang="zh-CN"/>
              <a:t>也许我们需要重新考虑 (重构) 我们的类层次结构</a:t>
            </a:r>
            <a:endParaRPr lang="en-US" altLang="zh-CN"/>
          </a:p>
          <a:p>
            <a:pPr marL="382588">
              <a:lnSpc>
                <a:spcPct val="125000"/>
              </a:lnSpc>
            </a:pPr>
            <a:r>
              <a:rPr lang="zh-CN" altLang="zh-CN"/>
              <a:t>例如, HotBeverage 为超类</a:t>
            </a:r>
          </a:p>
          <a:p>
            <a:pPr marL="382588">
              <a:spcBef>
                <a:spcPts val="438"/>
              </a:spcBef>
            </a:pPr>
            <a:r>
              <a:rPr lang="zh-CN" altLang="zh-CN"/>
              <a:t>咖啡和 DecafCoffee 作为子类在等级的同一水平上</a:t>
            </a: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36584F57-CC67-43F7-8728-204769DD0A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5" y="42863"/>
            <a:ext cx="4243388" cy="392112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利斯科夫替换原则</a:t>
            </a:r>
          </a:p>
        </p:txBody>
      </p:sp>
      <p:sp>
        <p:nvSpPr>
          <p:cNvPr id="92163" name="object 8">
            <a:extLst>
              <a:ext uri="{FF2B5EF4-FFF2-40B4-BE49-F238E27FC236}">
                <a16:creationId xmlns:a16="http://schemas.microsoft.com/office/drawing/2014/main" id="{F16B914C-A46B-4AE1-82C7-D21F47E1B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3" y="658813"/>
            <a:ext cx="5910262" cy="2541587"/>
          </a:xfrm>
        </p:spPr>
        <p:txBody>
          <a:bodyPr lIns="0" tIns="199172" rIns="0" bIns="0">
            <a:spAutoFit/>
          </a:bodyPr>
          <a:lstStyle/>
          <a:p>
            <a:pPr marL="382588">
              <a:lnSpc>
                <a:spcPct val="103000"/>
              </a:lnSpc>
              <a:spcBef>
                <a:spcPts val="75"/>
              </a:spcBef>
            </a:pPr>
            <a:r>
              <a:rPr lang="zh-CN" altLang="zh-CN"/>
              <a:t>规则: 允许在被重写的方法中削弱先决条件并加强后置条件, 但反之亦然。</a:t>
            </a:r>
          </a:p>
          <a:p>
            <a:pPr marL="382588">
              <a:lnSpc>
                <a:spcPct val="103000"/>
              </a:lnSpc>
              <a:spcBef>
                <a:spcPts val="400"/>
              </a:spcBef>
            </a:pPr>
            <a:r>
              <a:rPr lang="zh-CN" altLang="zh-CN"/>
              <a:t>如果不能满足此规则, 则需要重构类层次结构</a:t>
            </a:r>
          </a:p>
          <a:p>
            <a:pPr marL="382588">
              <a:lnSpc>
                <a:spcPct val="125000"/>
              </a:lnSpc>
            </a:pPr>
            <a:r>
              <a:rPr lang="zh-CN" altLang="zh-CN"/>
              <a:t>通常, 这两种类型应位于层次结构的同一级别</a:t>
            </a:r>
            <a:endParaRPr lang="en-US" altLang="zh-CN"/>
          </a:p>
          <a:p>
            <a:pPr marL="382588">
              <a:lnSpc>
                <a:spcPct val="125000"/>
              </a:lnSpc>
            </a:pPr>
            <a:r>
              <a:rPr lang="zh-CN" altLang="zh-CN"/>
              <a:t>这两类都有一个超类别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1C0F288-DD66-4E44-BFC6-4B7EB6B3AC79}"/>
              </a:ext>
            </a:extLst>
          </p:cNvPr>
          <p:cNvSpPr/>
          <p:nvPr/>
        </p:nvSpPr>
        <p:spPr>
          <a:xfrm>
            <a:off x="368300" y="998538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79BFF67-1D9B-4F6F-A2E8-0D385A92B1F4}"/>
              </a:ext>
            </a:extLst>
          </p:cNvPr>
          <p:cNvSpPr/>
          <p:nvPr/>
        </p:nvSpPr>
        <p:spPr>
          <a:xfrm>
            <a:off x="368300" y="1508125"/>
            <a:ext cx="93663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BCD10B0-B36F-444E-BF70-197DF3119D73}"/>
              </a:ext>
            </a:extLst>
          </p:cNvPr>
          <p:cNvSpPr/>
          <p:nvPr/>
        </p:nvSpPr>
        <p:spPr>
          <a:xfrm>
            <a:off x="368300" y="2019300"/>
            <a:ext cx="93663" cy="93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8DDEC84-CA20-4C68-8FCE-DCCFEE6BFCB4}"/>
              </a:ext>
            </a:extLst>
          </p:cNvPr>
          <p:cNvSpPr/>
          <p:nvPr/>
        </p:nvSpPr>
        <p:spPr>
          <a:xfrm>
            <a:off x="368300" y="2298700"/>
            <a:ext cx="93663" cy="93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36EC4BCE-2818-40B5-8998-AED1115946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71438"/>
            <a:ext cx="5768975" cy="392112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67" dirty="0"/>
              <a:t>利斯科夫</a:t>
            </a:r>
            <a:r>
              <a:rPr sz="2400" spc="47" dirty="0"/>
              <a:t>替代</a:t>
            </a:r>
            <a:r>
              <a:rPr sz="2400" spc="-214" dirty="0"/>
              <a:t> </a:t>
            </a:r>
            <a:r>
              <a:rPr sz="2400" spc="47" dirty="0"/>
              <a:t>原则</a:t>
            </a:r>
            <a:endParaRPr sz="240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F6315D0-898C-42DC-87D9-BF3A1FC8F53F}"/>
              </a:ext>
            </a:extLst>
          </p:cNvPr>
          <p:cNvSpPr/>
          <p:nvPr/>
        </p:nvSpPr>
        <p:spPr>
          <a:xfrm>
            <a:off x="117475" y="949325"/>
            <a:ext cx="5916613" cy="254000"/>
          </a:xfrm>
          <a:custGeom>
            <a:avLst/>
            <a:gdLst/>
            <a:ahLst/>
            <a:cxnLst/>
            <a:rect l="l" t="t" r="r" b="b"/>
            <a:pathLst>
              <a:path w="4432935" h="19050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0489"/>
                </a:lnTo>
                <a:lnTo>
                  <a:pt x="4432566" y="190489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91CD527-8E01-465C-9C78-4EA59B33DECB}"/>
              </a:ext>
            </a:extLst>
          </p:cNvPr>
          <p:cNvSpPr/>
          <p:nvPr/>
        </p:nvSpPr>
        <p:spPr>
          <a:xfrm>
            <a:off x="117475" y="1187450"/>
            <a:ext cx="5916613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DBE6223-8964-4D5A-A446-C039DE407833}"/>
              </a:ext>
            </a:extLst>
          </p:cNvPr>
          <p:cNvSpPr/>
          <p:nvPr/>
        </p:nvSpPr>
        <p:spPr>
          <a:xfrm>
            <a:off x="184150" y="2325688"/>
            <a:ext cx="136525" cy="136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E4FAFEF-F890-47E1-B38D-430C3A68266F}"/>
              </a:ext>
            </a:extLst>
          </p:cNvPr>
          <p:cNvSpPr/>
          <p:nvPr/>
        </p:nvSpPr>
        <p:spPr>
          <a:xfrm>
            <a:off x="252413" y="2309813"/>
            <a:ext cx="584835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0549E8FA-C72D-43F0-9CA2-993A58EC5A02}"/>
              </a:ext>
            </a:extLst>
          </p:cNvPr>
          <p:cNvSpPr/>
          <p:nvPr/>
        </p:nvSpPr>
        <p:spPr>
          <a:xfrm>
            <a:off x="6034088" y="1008063"/>
            <a:ext cx="66675" cy="1317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19EC5AEE-E9C4-4E41-BB02-27B1FFD58E64}"/>
              </a:ext>
            </a:extLst>
          </p:cNvPr>
          <p:cNvSpPr/>
          <p:nvPr/>
        </p:nvSpPr>
        <p:spPr>
          <a:xfrm>
            <a:off x="117475" y="1246188"/>
            <a:ext cx="5916613" cy="1147762"/>
          </a:xfrm>
          <a:custGeom>
            <a:avLst/>
            <a:gdLst/>
            <a:ahLst/>
            <a:cxnLst/>
            <a:rect l="l" t="t" r="r" b="b"/>
            <a:pathLst>
              <a:path w="4432935" h="860425">
                <a:moveTo>
                  <a:pt x="4432566" y="0"/>
                </a:moveTo>
                <a:lnTo>
                  <a:pt x="0" y="0"/>
                </a:lnTo>
                <a:lnTo>
                  <a:pt x="0" y="809210"/>
                </a:lnTo>
                <a:lnTo>
                  <a:pt x="4008" y="828934"/>
                </a:lnTo>
                <a:lnTo>
                  <a:pt x="14922" y="845087"/>
                </a:lnTo>
                <a:lnTo>
                  <a:pt x="31075" y="856001"/>
                </a:lnTo>
                <a:lnTo>
                  <a:pt x="50800" y="860010"/>
                </a:lnTo>
                <a:lnTo>
                  <a:pt x="4381765" y="860010"/>
                </a:lnTo>
                <a:lnTo>
                  <a:pt x="4401490" y="856001"/>
                </a:lnTo>
                <a:lnTo>
                  <a:pt x="4417643" y="845087"/>
                </a:lnTo>
                <a:lnTo>
                  <a:pt x="4428558" y="828934"/>
                </a:lnTo>
                <a:lnTo>
                  <a:pt x="4432566" y="809210"/>
                </a:lnTo>
                <a:lnTo>
                  <a:pt x="4432566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4351EAB5-25FF-49BB-9548-1E8B58665583}"/>
              </a:ext>
            </a:extLst>
          </p:cNvPr>
          <p:cNvSpPr/>
          <p:nvPr/>
        </p:nvSpPr>
        <p:spPr>
          <a:xfrm>
            <a:off x="6034088" y="1058863"/>
            <a:ext cx="0" cy="1293812"/>
          </a:xfrm>
          <a:custGeom>
            <a:avLst/>
            <a:gdLst/>
            <a:ahLst/>
            <a:cxnLst/>
            <a:rect l="l" t="t" r="r" b="b"/>
            <a:pathLst>
              <a:path h="968375">
                <a:moveTo>
                  <a:pt x="0" y="96804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299C896E-3CD6-46ED-8343-6EE01BC11617}"/>
              </a:ext>
            </a:extLst>
          </p:cNvPr>
          <p:cNvSpPr/>
          <p:nvPr/>
        </p:nvSpPr>
        <p:spPr>
          <a:xfrm>
            <a:off x="6034088" y="1042988"/>
            <a:ext cx="0" cy="15875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A25BA53C-3CF2-47DC-928D-8AA2309707F4}"/>
              </a:ext>
            </a:extLst>
          </p:cNvPr>
          <p:cNvSpPr/>
          <p:nvPr/>
        </p:nvSpPr>
        <p:spPr>
          <a:xfrm>
            <a:off x="6034088" y="1025525"/>
            <a:ext cx="0" cy="17463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44BCBBA3-F1F2-49EE-B141-94CA1404279E}"/>
              </a:ext>
            </a:extLst>
          </p:cNvPr>
          <p:cNvSpPr/>
          <p:nvPr/>
        </p:nvSpPr>
        <p:spPr>
          <a:xfrm>
            <a:off x="6034088" y="1008063"/>
            <a:ext cx="0" cy="17462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93197" name="object 14">
            <a:extLst>
              <a:ext uri="{FF2B5EF4-FFF2-40B4-BE49-F238E27FC236}">
                <a16:creationId xmlns:a16="http://schemas.microsoft.com/office/drawing/2014/main" id="{C55A4CC1-0A93-4B64-9F7C-C801B4F0B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877888"/>
            <a:ext cx="5657850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3566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00"/>
              </a:spcBef>
            </a:pPr>
            <a:r>
              <a:rPr lang="zh-CN" altLang="zh-CN" sz="1600">
                <a:solidFill>
                  <a:srgbClr val="3333B2"/>
                </a:solidFill>
              </a:rPr>
              <a:t>银行帐户</a:t>
            </a:r>
            <a:endParaRPr lang="zh-CN" altLang="zh-CN" sz="1600"/>
          </a:p>
          <a:p>
            <a:pPr eaLnBrk="1" hangingPunct="1">
              <a:lnSpc>
                <a:spcPct val="103000"/>
              </a:lnSpc>
              <a:spcBef>
                <a:spcPts val="275"/>
              </a:spcBef>
            </a:pPr>
            <a:r>
              <a:rPr lang="zh-CN" altLang="zh-CN" sz="1400"/>
              <a:t>银行为客户管理不同类型的帐户。只有在该帐户上的余额为正数时, 才可以关闭标准的经常帐户。要关闭另一种类型的帐户, 即所谓的定时经常帐户, 余额需要是正数, 并且需要至少打开6月。</a:t>
            </a: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9DAA584D-F28E-406A-8D03-7AB23E300B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69850"/>
            <a:ext cx="4702175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利斯科夫替换原则</a:t>
            </a:r>
          </a:p>
        </p:txBody>
      </p:sp>
      <p:sp>
        <p:nvSpPr>
          <p:cNvPr id="94211" name="object 4">
            <a:extLst>
              <a:ext uri="{FF2B5EF4-FFF2-40B4-BE49-F238E27FC236}">
                <a16:creationId xmlns:a16="http://schemas.microsoft.com/office/drawing/2014/main" id="{7EB59D73-7862-4FED-A547-20E69955E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617538"/>
            <a:ext cx="3236913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323" rIns="0" bIns="0">
            <a:spAutoFit/>
          </a:bodyPr>
          <a:lstStyle>
            <a:lvl1pPr marL="209550" indent="-1936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75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公共类 CurrentAccount {受保护的双重平衡 = 0.0; 公共布尔关闭 () {</a:t>
            </a:r>
          </a:p>
          <a:p>
            <a:pPr eaLnBrk="1" hangingPunct="1">
              <a:lnSpc>
                <a:spcPct val="103000"/>
              </a:lnSpc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如果 (平衡 &gt; 0.0) {返回 true;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返回 false;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7982D6ED-C62C-401E-B600-73E37CFB20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63" y="55563"/>
            <a:ext cx="6000750" cy="392112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利斯科夫替换原则</a:t>
            </a:r>
          </a:p>
        </p:txBody>
      </p:sp>
      <p:sp>
        <p:nvSpPr>
          <p:cNvPr id="95235" name="object 4">
            <a:extLst>
              <a:ext uri="{FF2B5EF4-FFF2-40B4-BE49-F238E27FC236}">
                <a16:creationId xmlns:a16="http://schemas.microsoft.com/office/drawing/2014/main" id="{147B8D65-8AFA-48B4-AFAC-59DF23AA4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708025"/>
            <a:ext cx="5567363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323" rIns="0" bIns="0">
            <a:spAutoFit/>
          </a:bodyPr>
          <a:lstStyle>
            <a:lvl1pPr marL="209550" indent="-1936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75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公共类 TimedCurrentAccount 扩展 CurrentAccount {私有 int 日期 = 0;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公共布尔关闭 () {</a:t>
            </a:r>
          </a:p>
          <a:p>
            <a:pPr eaLnBrk="1" hangingPunct="1">
              <a:lnSpc>
                <a:spcPct val="103000"/>
              </a:lnSpc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如果 (平衡 &gt; 0.0) 和 (日期 &gt; 180) {返回 true;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返回 false;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6E0B2C5C-8B9D-4EE9-B4E0-57AD245C8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0800"/>
            <a:ext cx="5768975" cy="393700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利斯科夫替换原则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12193C6-829F-4EBF-8588-D657865197E3}"/>
              </a:ext>
            </a:extLst>
          </p:cNvPr>
          <p:cNvSpPr txBox="1"/>
          <p:nvPr/>
        </p:nvSpPr>
        <p:spPr>
          <a:xfrm>
            <a:off x="168275" y="800100"/>
            <a:ext cx="5178425" cy="1822450"/>
          </a:xfrm>
          <a:prstGeom prst="rect">
            <a:avLst/>
          </a:prstGeom>
        </p:spPr>
        <p:txBody>
          <a:bodyPr lIns="0" tIns="15256" rIns="0" bIns="0">
            <a:spAutoFit/>
          </a:bodyPr>
          <a:lstStyle/>
          <a:p>
            <a:pPr marL="16951" eaLnBrk="1" fontAlgn="auto" hangingPunct="1">
              <a:spcBef>
                <a:spcPts val="120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公共类客户</a:t>
            </a:r>
            <a:r>
              <a:rPr sz="1468" spc="-127" dirty="0">
                <a:latin typeface="Courier New"/>
                <a:ea typeface="+mn-ea"/>
                <a:cs typeface="Courier New"/>
              </a:rPr>
              <a:t> </a:t>
            </a:r>
            <a:r>
              <a:rPr sz="1468" spc="-120" dirty="0">
                <a:latin typeface="Courier New"/>
                <a:ea typeface="+mn-ea"/>
                <a:cs typeface="Courier New"/>
              </a:rPr>
              <a:t>{</a:t>
            </a:r>
            <a:endParaRPr sz="1468">
              <a:latin typeface="Courier New"/>
              <a:ea typeface="+mn-ea"/>
              <a:cs typeface="Courier New"/>
            </a:endParaRPr>
          </a:p>
          <a:p>
            <a:pPr marL="211036" eaLnBrk="1" fontAlgn="auto" hangingPunct="1">
              <a:spcBef>
                <a:spcPts val="47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...</a:t>
            </a:r>
            <a:endParaRPr sz="1468">
              <a:latin typeface="Courier New"/>
              <a:ea typeface="+mn-ea"/>
              <a:cs typeface="Courier New"/>
            </a:endParaRPr>
          </a:p>
          <a:p>
            <a:pPr marL="211036" eaLnBrk="1" fontAlgn="auto" hangingPunct="1">
              <a:spcBef>
                <a:spcPts val="47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公共空 manageAccount (CurrentAccount 帐户)</a:t>
            </a:r>
            <a:r>
              <a:rPr sz="1468" spc="-93" dirty="0">
                <a:latin typeface="Courier New"/>
                <a:ea typeface="+mn-ea"/>
                <a:cs typeface="Courier New"/>
              </a:rPr>
              <a:t> </a:t>
            </a:r>
            <a:r>
              <a:rPr sz="1468" spc="-120" dirty="0">
                <a:latin typeface="Courier New"/>
                <a:ea typeface="+mn-ea"/>
                <a:cs typeface="Courier New"/>
              </a:rPr>
              <a:t>{</a:t>
            </a:r>
            <a:endParaRPr sz="1468">
              <a:latin typeface="Courier New"/>
              <a:ea typeface="+mn-ea"/>
              <a:cs typeface="Courier New"/>
            </a:endParaRPr>
          </a:p>
          <a:p>
            <a:pPr marL="405121" eaLnBrk="1" fontAlgn="auto" hangingPunct="1">
              <a:spcBef>
                <a:spcPts val="47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...</a:t>
            </a:r>
            <a:endParaRPr sz="1468">
              <a:latin typeface="Courier New"/>
              <a:ea typeface="+mn-ea"/>
              <a:cs typeface="Courier New"/>
            </a:endParaRPr>
          </a:p>
          <a:p>
            <a:pPr marL="405121" eaLnBrk="1" fontAlgn="auto" hangingPunct="1">
              <a:spcBef>
                <a:spcPts val="47"/>
              </a:spcBef>
              <a:spcAft>
                <a:spcPts val="0"/>
              </a:spcAft>
              <a:tabLst>
                <a:tab pos="2151890" algn="l"/>
              </a:tabLs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帐户. 关闭 ();	//</a:t>
            </a:r>
            <a:r>
              <a:rPr sz="1468" spc="-127" dirty="0">
                <a:latin typeface="Courier New"/>
                <a:ea typeface="+mn-ea"/>
                <a:cs typeface="Courier New"/>
              </a:rPr>
              <a:t> </a:t>
            </a:r>
            <a:r>
              <a:rPr sz="1468" spc="-120" dirty="0">
                <a:latin typeface="Courier New"/>
                <a:ea typeface="+mn-ea"/>
                <a:cs typeface="Courier New"/>
              </a:rPr>
              <a:t>危险</a:t>
            </a:r>
            <a:endParaRPr sz="1468">
              <a:latin typeface="Courier New"/>
              <a:ea typeface="+mn-ea"/>
              <a:cs typeface="Courier New"/>
            </a:endParaRPr>
          </a:p>
          <a:p>
            <a:pPr marL="211036" eaLnBrk="1" fontAlgn="auto" hangingPunct="1">
              <a:spcBef>
                <a:spcPts val="47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}</a:t>
            </a:r>
            <a:endParaRPr sz="1468">
              <a:latin typeface="Courier New"/>
              <a:ea typeface="+mn-ea"/>
              <a:cs typeface="Courier New"/>
            </a:endParaRPr>
          </a:p>
          <a:p>
            <a:pPr marL="211036" eaLnBrk="1" fontAlgn="auto" hangingPunct="1">
              <a:spcBef>
                <a:spcPts val="47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...</a:t>
            </a:r>
            <a:endParaRPr sz="1468">
              <a:latin typeface="Courier New"/>
              <a:ea typeface="+mn-ea"/>
              <a:cs typeface="Courier New"/>
            </a:endParaRPr>
          </a:p>
          <a:p>
            <a:pPr marL="16951" eaLnBrk="1" fontAlgn="auto" hangingPunct="1">
              <a:spcBef>
                <a:spcPts val="47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}</a:t>
            </a:r>
            <a:endParaRPr sz="1468"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18FF4FAD-19FF-421A-B7D6-AE4F704F5D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3175" y="57150"/>
            <a:ext cx="5159375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利斯科夫替换原则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4C2DDB2-DC14-4988-AC0B-5FAE2AA45D71}"/>
              </a:ext>
            </a:extLst>
          </p:cNvPr>
          <p:cNvSpPr/>
          <p:nvPr/>
        </p:nvSpPr>
        <p:spPr>
          <a:xfrm>
            <a:off x="368300" y="977900"/>
            <a:ext cx="93663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910104E-560C-42BD-874F-028090A1B448}"/>
              </a:ext>
            </a:extLst>
          </p:cNvPr>
          <p:cNvSpPr/>
          <p:nvPr/>
        </p:nvSpPr>
        <p:spPr>
          <a:xfrm>
            <a:off x="368300" y="1258888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A2691BB-D886-4B8E-B4B9-D10D4C8C81ED}"/>
              </a:ext>
            </a:extLst>
          </p:cNvPr>
          <p:cNvSpPr/>
          <p:nvPr/>
        </p:nvSpPr>
        <p:spPr>
          <a:xfrm>
            <a:off x="368300" y="1539875"/>
            <a:ext cx="93663" cy="93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EBA7D82-7582-40E2-B421-E888D87E888E}"/>
              </a:ext>
            </a:extLst>
          </p:cNvPr>
          <p:cNvSpPr/>
          <p:nvPr/>
        </p:nvSpPr>
        <p:spPr>
          <a:xfrm>
            <a:off x="368300" y="1819275"/>
            <a:ext cx="93663" cy="93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B23A125-AC0F-4709-9C0C-BD6F514EAFC1}"/>
              </a:ext>
            </a:extLst>
          </p:cNvPr>
          <p:cNvSpPr/>
          <p:nvPr/>
        </p:nvSpPr>
        <p:spPr>
          <a:xfrm>
            <a:off x="368300" y="2100263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97288" name="object 9">
            <a:extLst>
              <a:ext uri="{FF2B5EF4-FFF2-40B4-BE49-F238E27FC236}">
                <a16:creationId xmlns:a16="http://schemas.microsoft.com/office/drawing/2014/main" id="{0CE92399-10EC-4548-8EA1-6D6D1A7BA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815975"/>
            <a:ext cx="53848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735" rIns="0" bIns="0">
            <a:spAutoFit/>
          </a:bodyPr>
          <a:lstStyle>
            <a:lvl1pPr marL="301625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客户知道帐户余额为正数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/>
              <a:t>然而, TimedCurrentAccount 不会总是封闭的。</a:t>
            </a:r>
            <a:endParaRPr lang="en-US" altLang="zh-CN" sz="1600"/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/>
              <a:t>这里有什么问题吗？</a:t>
            </a:r>
          </a:p>
          <a:p>
            <a:pPr eaLnBrk="1" hangingPunct="1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我们加强了先决条件</a:t>
            </a:r>
          </a:p>
          <a:p>
            <a:pPr eaLnBrk="1" hangingPunct="1">
              <a:lnSpc>
                <a:spcPct val="103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它是:</a:t>
            </a:r>
            <a:r>
              <a:rPr lang="zh-CN" altLang="zh-CN" sz="1600" i="1"/>
              <a:t>平衡</a:t>
            </a:r>
            <a:r>
              <a:rPr lang="zh-CN" altLang="zh-CN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1600"/>
              <a:t>现在：</a:t>
            </a:r>
            <a:r>
              <a:rPr lang="zh-CN" altLang="zh-CN" sz="1600" i="1"/>
              <a:t>平衡</a:t>
            </a:r>
            <a:r>
              <a:rPr lang="zh-CN" altLang="zh-CN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1600"/>
              <a:t>+ 超过6月, 因为我们开了帐户</a:t>
            </a: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6F3655AA-91B9-4FF4-99A6-42258DB327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49213"/>
            <a:ext cx="4854575" cy="392112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利斯科夫替换原则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DB35517-1C7B-474D-8F21-3B770F0AAFC7}"/>
              </a:ext>
            </a:extLst>
          </p:cNvPr>
          <p:cNvSpPr/>
          <p:nvPr/>
        </p:nvSpPr>
        <p:spPr>
          <a:xfrm>
            <a:off x="368300" y="696913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50705FB-4B19-4EA7-BFB9-A431ADAC5070}"/>
              </a:ext>
            </a:extLst>
          </p:cNvPr>
          <p:cNvSpPr/>
          <p:nvPr/>
        </p:nvSpPr>
        <p:spPr>
          <a:xfrm>
            <a:off x="368300" y="977900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0051E06-93A7-4937-AF77-01AC8F5A562D}"/>
              </a:ext>
            </a:extLst>
          </p:cNvPr>
          <p:cNvSpPr/>
          <p:nvPr/>
        </p:nvSpPr>
        <p:spPr>
          <a:xfrm>
            <a:off x="368300" y="1487488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0EA9C42-CE4D-47AE-A4C0-5069BE1B1E0D}"/>
              </a:ext>
            </a:extLst>
          </p:cNvPr>
          <p:cNvSpPr/>
          <p:nvPr/>
        </p:nvSpPr>
        <p:spPr>
          <a:xfrm>
            <a:off x="368300" y="1766888"/>
            <a:ext cx="93663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59708EB-F2CD-48DD-9993-2370690D4EB3}"/>
              </a:ext>
            </a:extLst>
          </p:cNvPr>
          <p:cNvSpPr/>
          <p:nvPr/>
        </p:nvSpPr>
        <p:spPr>
          <a:xfrm>
            <a:off x="368300" y="2047875"/>
            <a:ext cx="93663" cy="93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9596CFD-514D-4A78-A04C-FE372972A8CA}"/>
              </a:ext>
            </a:extLst>
          </p:cNvPr>
          <p:cNvSpPr/>
          <p:nvPr/>
        </p:nvSpPr>
        <p:spPr>
          <a:xfrm>
            <a:off x="368300" y="2557463"/>
            <a:ext cx="93663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98313" name="object 10">
            <a:extLst>
              <a:ext uri="{FF2B5EF4-FFF2-40B4-BE49-F238E27FC236}">
                <a16:creationId xmlns:a16="http://schemas.microsoft.com/office/drawing/2014/main" id="{17A07B8F-8110-4E4C-A11E-240A8A304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533400"/>
            <a:ext cx="5972175" cy="291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735" rIns="0" bIns="0">
            <a:spAutoFit/>
          </a:bodyPr>
          <a:lstStyle>
            <a:lvl1pPr marL="301625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TimedCurrentAccount 其实不是 CurrentAccount 的亚型</a:t>
            </a:r>
          </a:p>
          <a:p>
            <a:pPr eaLnBrk="1" hangingPunct="1">
              <a:lnSpc>
                <a:spcPct val="103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重构: 帐户是具有 close () 方法和更强先决条件的超类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/>
              <a:t>CurrentAccount 是一种削弱先决条件的子类</a:t>
            </a:r>
            <a:endParaRPr lang="en-US" altLang="zh-CN" sz="1600"/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/>
              <a:t>TimedCurrentAccount 是一个具有相同前提条件的子类</a:t>
            </a:r>
          </a:p>
          <a:p>
            <a:pPr eaLnBrk="1" hangingPunct="1">
              <a:lnSpc>
                <a:spcPct val="103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我们可以替代 CurrentAcount 和 TimedCurrentAccount 的帐户</a:t>
            </a:r>
          </a:p>
          <a:p>
            <a:pPr eaLnBrk="1" hangingPunct="1">
              <a:lnSpc>
                <a:spcPct val="103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但我们不能替代 CurrentAccount 和 TimedCurrentAccount, 我们也不应该!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E63324F-6AC3-4B5A-AD9C-25FB6B1E2C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513" y="39688"/>
            <a:ext cx="5235575" cy="392112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软件设计</a:t>
            </a:r>
          </a:p>
        </p:txBody>
      </p:sp>
      <p:sp>
        <p:nvSpPr>
          <p:cNvPr id="40963" name="object 8">
            <a:extLst>
              <a:ext uri="{FF2B5EF4-FFF2-40B4-BE49-F238E27FC236}">
                <a16:creationId xmlns:a16="http://schemas.microsoft.com/office/drawing/2014/main" id="{C5AB4873-E8CF-4FCA-8F06-63F2FCA4C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941388"/>
            <a:ext cx="5383212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735" rIns="0" bIns="0">
            <a:spAutoFit/>
          </a:bodyPr>
          <a:lstStyle>
            <a:lvl1pPr marL="301625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设计不是一个确切的实体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/>
              <a:t>例如, 可以计算算法的快速程度</a:t>
            </a:r>
            <a:endParaRPr lang="en-US" altLang="zh-CN" sz="1600"/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/>
              <a:t>但你不能衡量如何 "好" 是一个设计</a:t>
            </a:r>
          </a:p>
          <a:p>
            <a:pPr eaLnBrk="1" hangingPunct="1">
              <a:lnSpc>
                <a:spcPct val="103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然而, 有一定的设计原则和设计规则, 你应该遵循</a:t>
            </a: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EF92D26-4498-4B9D-89BB-8DF51A0F1A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5" y="44450"/>
            <a:ext cx="6149975" cy="393700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利斯科夫替换原则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0F848BC-18D1-4AC4-AFCB-E575EE1D29F8}"/>
              </a:ext>
            </a:extLst>
          </p:cNvPr>
          <p:cNvSpPr/>
          <p:nvPr/>
        </p:nvSpPr>
        <p:spPr>
          <a:xfrm>
            <a:off x="117475" y="942975"/>
            <a:ext cx="5916613" cy="271463"/>
          </a:xfrm>
          <a:custGeom>
            <a:avLst/>
            <a:gdLst/>
            <a:ahLst/>
            <a:cxnLst/>
            <a:rect l="l" t="t" r="r" b="b"/>
            <a:pathLst>
              <a:path w="4432935" h="203834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3243"/>
                </a:lnTo>
                <a:lnTo>
                  <a:pt x="4432566" y="203243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3EE2AB5-AE41-428E-A48A-8D5A3F0F0D5C}"/>
              </a:ext>
            </a:extLst>
          </p:cNvPr>
          <p:cNvSpPr/>
          <p:nvPr/>
        </p:nvSpPr>
        <p:spPr>
          <a:xfrm>
            <a:off x="117475" y="1196975"/>
            <a:ext cx="5916613" cy="68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4ACA4D3-B159-47A9-9D8A-0FD983FE4E6F}"/>
              </a:ext>
            </a:extLst>
          </p:cNvPr>
          <p:cNvSpPr/>
          <p:nvPr/>
        </p:nvSpPr>
        <p:spPr>
          <a:xfrm>
            <a:off x="184150" y="2336800"/>
            <a:ext cx="136525" cy="134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BAAEDF4-A544-4D02-99F3-BF091C061990}"/>
              </a:ext>
            </a:extLst>
          </p:cNvPr>
          <p:cNvSpPr/>
          <p:nvPr/>
        </p:nvSpPr>
        <p:spPr>
          <a:xfrm>
            <a:off x="252413" y="2319338"/>
            <a:ext cx="584835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2F6F03B-C319-403C-8E20-C74DC8FE3E66}"/>
              </a:ext>
            </a:extLst>
          </p:cNvPr>
          <p:cNvSpPr/>
          <p:nvPr/>
        </p:nvSpPr>
        <p:spPr>
          <a:xfrm>
            <a:off x="6034088" y="1001713"/>
            <a:ext cx="66675" cy="1335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1C035354-E1F6-469D-80F7-F64AA9F78616}"/>
              </a:ext>
            </a:extLst>
          </p:cNvPr>
          <p:cNvSpPr/>
          <p:nvPr/>
        </p:nvSpPr>
        <p:spPr>
          <a:xfrm>
            <a:off x="117475" y="1255713"/>
            <a:ext cx="5916613" cy="1149350"/>
          </a:xfrm>
          <a:custGeom>
            <a:avLst/>
            <a:gdLst/>
            <a:ahLst/>
            <a:cxnLst/>
            <a:rect l="l" t="t" r="r" b="b"/>
            <a:pathLst>
              <a:path w="4432935" h="860425">
                <a:moveTo>
                  <a:pt x="4432566" y="0"/>
                </a:moveTo>
                <a:lnTo>
                  <a:pt x="0" y="0"/>
                </a:lnTo>
                <a:lnTo>
                  <a:pt x="0" y="809210"/>
                </a:lnTo>
                <a:lnTo>
                  <a:pt x="4008" y="828934"/>
                </a:lnTo>
                <a:lnTo>
                  <a:pt x="14922" y="845087"/>
                </a:lnTo>
                <a:lnTo>
                  <a:pt x="31075" y="856001"/>
                </a:lnTo>
                <a:lnTo>
                  <a:pt x="50800" y="860010"/>
                </a:lnTo>
                <a:lnTo>
                  <a:pt x="4381765" y="860010"/>
                </a:lnTo>
                <a:lnTo>
                  <a:pt x="4401490" y="856001"/>
                </a:lnTo>
                <a:lnTo>
                  <a:pt x="4417643" y="845087"/>
                </a:lnTo>
                <a:lnTo>
                  <a:pt x="4428558" y="828934"/>
                </a:lnTo>
                <a:lnTo>
                  <a:pt x="4432566" y="809210"/>
                </a:lnTo>
                <a:lnTo>
                  <a:pt x="4432566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D54820C1-27C3-4FBE-AF77-D56AF906B4F9}"/>
              </a:ext>
            </a:extLst>
          </p:cNvPr>
          <p:cNvSpPr/>
          <p:nvPr/>
        </p:nvSpPr>
        <p:spPr>
          <a:xfrm>
            <a:off x="6034088" y="1052513"/>
            <a:ext cx="0" cy="1309687"/>
          </a:xfrm>
          <a:custGeom>
            <a:avLst/>
            <a:gdLst/>
            <a:ahLst/>
            <a:cxnLst/>
            <a:rect l="l" t="t" r="r" b="b"/>
            <a:pathLst>
              <a:path h="981075">
                <a:moveTo>
                  <a:pt x="0" y="98079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E50DB2B-BF42-462F-9597-5FFA171FD1B6}"/>
              </a:ext>
            </a:extLst>
          </p:cNvPr>
          <p:cNvSpPr/>
          <p:nvPr/>
        </p:nvSpPr>
        <p:spPr>
          <a:xfrm>
            <a:off x="6034088" y="1036638"/>
            <a:ext cx="0" cy="15875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A3F57281-21C1-40FC-AA27-9E7DBC5F7E21}"/>
              </a:ext>
            </a:extLst>
          </p:cNvPr>
          <p:cNvSpPr/>
          <p:nvPr/>
        </p:nvSpPr>
        <p:spPr>
          <a:xfrm>
            <a:off x="6034088" y="1019175"/>
            <a:ext cx="0" cy="17463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3A395923-57C0-4A78-BFF8-88A35D04C707}"/>
              </a:ext>
            </a:extLst>
          </p:cNvPr>
          <p:cNvSpPr/>
          <p:nvPr/>
        </p:nvSpPr>
        <p:spPr>
          <a:xfrm>
            <a:off x="6034088" y="1001713"/>
            <a:ext cx="0" cy="17462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99341" name="object 14">
            <a:extLst>
              <a:ext uri="{FF2B5EF4-FFF2-40B4-BE49-F238E27FC236}">
                <a16:creationId xmlns:a16="http://schemas.microsoft.com/office/drawing/2014/main" id="{7B58B49E-8E59-49A1-906C-2E1A44B2D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852488"/>
            <a:ext cx="5667375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2210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50"/>
              </a:spcBef>
            </a:pPr>
            <a:r>
              <a:rPr lang="zh-CN" altLang="zh-CN" sz="1600">
                <a:solidFill>
                  <a:srgbClr val="3333B2"/>
                </a:solidFill>
              </a:rPr>
              <a:t>集合库</a:t>
            </a:r>
            <a:endParaRPr lang="zh-CN" altLang="zh-CN" sz="1600"/>
          </a:p>
          <a:p>
            <a:pPr eaLnBrk="1" hangingPunct="1">
              <a:lnSpc>
                <a:spcPct val="103000"/>
              </a:lnSpc>
              <a:spcBef>
                <a:spcPts val="413"/>
              </a:spcBef>
            </a:pPr>
            <a:r>
              <a:rPr lang="zh-CN" altLang="zh-CN" sz="1400"/>
              <a:t>使用列表和集合集合实现集合库。这两个集合都存储任意数量的对象。按顺序列出存储对象。集合不能有重复的对象。可以将集合复制到另一个集合中。这包括将所有对象从一个集合复制到另一个集合。</a:t>
            </a: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9E16EE5-BA00-46AE-AD8E-65A490E60D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69850"/>
            <a:ext cx="5921375" cy="393700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利斯科夫替换原则</a:t>
            </a:r>
          </a:p>
        </p:txBody>
      </p:sp>
      <p:sp>
        <p:nvSpPr>
          <p:cNvPr id="100355" name="object 4">
            <a:extLst>
              <a:ext uri="{FF2B5EF4-FFF2-40B4-BE49-F238E27FC236}">
                <a16:creationId xmlns:a16="http://schemas.microsoft.com/office/drawing/2014/main" id="{1792E2A9-283A-4E1C-849F-7B35BE001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614363"/>
            <a:ext cx="43053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5256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5"/>
              </a:spcBef>
            </a:pPr>
            <a:r>
              <a:rPr lang="zh-CN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公共类列表 {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ts val="1813"/>
              </a:lnSpc>
              <a:spcBef>
                <a:spcPts val="63"/>
              </a:spcBef>
            </a:pPr>
            <a:r>
              <a:rPr lang="zh-CN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公共 void 添加 (对象元素) {元素 [count +] = 元素;</a:t>
            </a:r>
          </a:p>
          <a:p>
            <a:pPr eaLnBrk="1" hangingPunct="1">
              <a:lnSpc>
                <a:spcPts val="1738"/>
              </a:lnSpc>
            </a:pPr>
            <a:r>
              <a:rPr lang="zh-CN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复制数组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103000"/>
              </a:lnSpc>
            </a:pPr>
            <a:r>
              <a:rPr lang="zh-CN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公共对象获取 (int i) {返回元素 [i];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公共布尔 hasElement (对象元素) {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3CF298DF-4D80-4D01-A819-1BA7E5FE9B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4925"/>
            <a:ext cx="4572000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利斯科夫替换原则</a:t>
            </a:r>
          </a:p>
        </p:txBody>
      </p:sp>
      <p:sp>
        <p:nvSpPr>
          <p:cNvPr id="101379" name="object 4">
            <a:extLst>
              <a:ext uri="{FF2B5EF4-FFF2-40B4-BE49-F238E27FC236}">
                <a16:creationId xmlns:a16="http://schemas.microsoft.com/office/drawing/2014/main" id="{1FF89DAD-B785-4358-A9A8-2A1FD9383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984250"/>
            <a:ext cx="42084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5256" rIns="0" bIns="0">
            <a:spAutoFit/>
          </a:bodyPr>
          <a:lstStyle>
            <a:lvl1pPr marL="2095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5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公共 void 副本 (列表的工作台) {</a:t>
            </a:r>
          </a:p>
          <a:p>
            <a:pPr eaLnBrk="1" hangingPunct="1">
              <a:lnSpc>
                <a:spcPct val="103000"/>
              </a:lnSpc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对于 (int i=0; i. 长度; i/o) {工作台. 添加 (元素 [i]);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939A60B9-DC5C-4161-ADAB-88ADACFBE2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47625"/>
            <a:ext cx="5006975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利斯科夫替换原则</a:t>
            </a:r>
          </a:p>
        </p:txBody>
      </p:sp>
      <p:sp>
        <p:nvSpPr>
          <p:cNvPr id="102403" name="object 4">
            <a:extLst>
              <a:ext uri="{FF2B5EF4-FFF2-40B4-BE49-F238E27FC236}">
                <a16:creationId xmlns:a16="http://schemas.microsoft.com/office/drawing/2014/main" id="{4F3A4717-4139-4A05-B1F3-B1449F18D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617538"/>
            <a:ext cx="3432175" cy="230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5256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5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公共类集扩展列表 {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103000"/>
              </a:lnSpc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我们继承其他方法公共 void 添加 (对象元素) {</a:t>
            </a:r>
          </a:p>
          <a:p>
            <a:pPr eaLnBrk="1" hangingPunct="1">
              <a:lnSpc>
                <a:spcPct val="103000"/>
              </a:lnSpc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如果 (! hasElement (元素)) {元素 [count +] = 元素; 则为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复制数组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8BB2087-DDAB-4FED-8ECB-3CE4096C26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75" y="53975"/>
            <a:ext cx="4419600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利斯科夫替换原则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CF21899-4B0F-4BEF-BC57-9BBA46F6B074}"/>
              </a:ext>
            </a:extLst>
          </p:cNvPr>
          <p:cNvSpPr/>
          <p:nvPr/>
        </p:nvSpPr>
        <p:spPr>
          <a:xfrm>
            <a:off x="368300" y="957263"/>
            <a:ext cx="93663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9A83694-724E-44AD-99B7-7F36C670CBFA}"/>
              </a:ext>
            </a:extLst>
          </p:cNvPr>
          <p:cNvSpPr/>
          <p:nvPr/>
        </p:nvSpPr>
        <p:spPr>
          <a:xfrm>
            <a:off x="368300" y="1238250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B10EC5E-170F-4170-968F-F7037D3AA8A2}"/>
              </a:ext>
            </a:extLst>
          </p:cNvPr>
          <p:cNvSpPr/>
          <p:nvPr/>
        </p:nvSpPr>
        <p:spPr>
          <a:xfrm>
            <a:off x="368300" y="1519238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340225B-44C8-4B79-8A7C-35AF99512B52}"/>
              </a:ext>
            </a:extLst>
          </p:cNvPr>
          <p:cNvSpPr/>
          <p:nvPr/>
        </p:nvSpPr>
        <p:spPr>
          <a:xfrm>
            <a:off x="368300" y="1798638"/>
            <a:ext cx="93663" cy="93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0A8332A-D66D-4CBA-AF0C-718285DB525A}"/>
              </a:ext>
            </a:extLst>
          </p:cNvPr>
          <p:cNvSpPr/>
          <p:nvPr/>
        </p:nvSpPr>
        <p:spPr>
          <a:xfrm>
            <a:off x="368300" y="2079625"/>
            <a:ext cx="93663" cy="93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05AB5D9E-8842-4FCE-9686-5963F276D41F}"/>
              </a:ext>
            </a:extLst>
          </p:cNvPr>
          <p:cNvSpPr/>
          <p:nvPr/>
        </p:nvSpPr>
        <p:spPr>
          <a:xfrm>
            <a:off x="368300" y="2359025"/>
            <a:ext cx="93663" cy="95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103433" name="object 10">
            <a:extLst>
              <a:ext uri="{FF2B5EF4-FFF2-40B4-BE49-F238E27FC236}">
                <a16:creationId xmlns:a16="http://schemas.microsoft.com/office/drawing/2014/main" id="{BC042408-6B32-4219-BBF1-EEE4E4DE4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911225"/>
            <a:ext cx="5357812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6951" rIns="0" bIns="0">
            <a:spAutoFit/>
          </a:bodyPr>
          <a:lstStyle>
            <a:lvl1pPr marL="301625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ts val="138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后置条件: 应复制所有对象</a:t>
            </a:r>
            <a:endParaRPr lang="en-US" altLang="zh-CN" sz="1600"/>
          </a:p>
          <a:p>
            <a:pPr algn="just" eaLnBrk="1" hangingPunct="1">
              <a:lnSpc>
                <a:spcPct val="125000"/>
              </a:lnSpc>
              <a:spcBef>
                <a:spcPts val="138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后置条件的</a:t>
            </a:r>
            <a:r>
              <a:rPr lang="zh-CN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复制 ()</a:t>
            </a:r>
            <a:r>
              <a:rPr lang="zh-CN" altLang="zh-CN" sz="1600"/>
              <a:t>方法被违反</a:t>
            </a:r>
            <a:endParaRPr lang="en-US" altLang="zh-CN" sz="1600"/>
          </a:p>
          <a:p>
            <a:pPr algn="just" eaLnBrk="1" hangingPunct="1">
              <a:lnSpc>
                <a:spcPct val="125000"/>
              </a:lnSpc>
              <a:spcBef>
                <a:spcPts val="138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我们有一份名单:</a:t>
            </a:r>
            <a:r>
              <a: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just" eaLnBrk="1" hangingPunct="1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当我们将它复制到一个集合中时:</a:t>
            </a:r>
            <a:r>
              <a: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just" eaLnBrk="1" hangingPunct="1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zh-CN" sz="1600">
                <a:solidFill>
                  <a:srgbClr val="3333A3"/>
                </a:solidFill>
              </a:rPr>
              <a:t>违反！</a:t>
            </a:r>
            <a:endParaRPr lang="zh-CN" altLang="zh-CN" sz="1600"/>
          </a:p>
          <a:p>
            <a:pPr algn="just" eaLnBrk="1" hangingPunct="1">
              <a:spcBef>
                <a:spcPts val="438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集不是真正的列表!</a:t>
            </a:r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3DDCBE6B-0D95-45FF-8FF0-19163586A7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9688"/>
            <a:ext cx="5143500" cy="392112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利斯科夫替换原则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500DEF3-5395-488B-BE81-E369122848CE}"/>
              </a:ext>
            </a:extLst>
          </p:cNvPr>
          <p:cNvSpPr/>
          <p:nvPr/>
        </p:nvSpPr>
        <p:spPr>
          <a:xfrm>
            <a:off x="368300" y="881063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FC8F5AA-3A7C-401C-A7B8-B50F64AB199B}"/>
              </a:ext>
            </a:extLst>
          </p:cNvPr>
          <p:cNvSpPr/>
          <p:nvPr/>
        </p:nvSpPr>
        <p:spPr>
          <a:xfrm>
            <a:off x="368300" y="1160463"/>
            <a:ext cx="93663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AE9D2E3-6F4C-41F5-9125-CE38D9F322BF}"/>
              </a:ext>
            </a:extLst>
          </p:cNvPr>
          <p:cNvSpPr/>
          <p:nvPr/>
        </p:nvSpPr>
        <p:spPr>
          <a:xfrm>
            <a:off x="368300" y="1441450"/>
            <a:ext cx="93663" cy="93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A862F92-B641-4819-AF2B-63C46F81EE80}"/>
              </a:ext>
            </a:extLst>
          </p:cNvPr>
          <p:cNvSpPr/>
          <p:nvPr/>
        </p:nvSpPr>
        <p:spPr>
          <a:xfrm>
            <a:off x="368300" y="1720850"/>
            <a:ext cx="93663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C6EB9A2-0F05-40B3-BE35-203A2BFF1F5E}"/>
              </a:ext>
            </a:extLst>
          </p:cNvPr>
          <p:cNvSpPr/>
          <p:nvPr/>
        </p:nvSpPr>
        <p:spPr>
          <a:xfrm>
            <a:off x="368300" y="2001838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DA5E912B-D888-4C95-AAAD-FD30C66BBFC3}"/>
              </a:ext>
            </a:extLst>
          </p:cNvPr>
          <p:cNvSpPr/>
          <p:nvPr/>
        </p:nvSpPr>
        <p:spPr>
          <a:xfrm>
            <a:off x="368300" y="2282825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104457" name="object 10">
            <a:extLst>
              <a:ext uri="{FF2B5EF4-FFF2-40B4-BE49-F238E27FC236}">
                <a16:creationId xmlns:a16="http://schemas.microsoft.com/office/drawing/2014/main" id="{497468F9-C92A-405B-8DD3-E4175A083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587375"/>
            <a:ext cx="5510213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735" rIns="0" bIns="0">
            <a:spAutoFit/>
          </a:bodyPr>
          <a:lstStyle>
            <a:lvl1pPr marL="301625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LSP 的后果</a:t>
            </a:r>
          </a:p>
          <a:p>
            <a:pPr eaLnBrk="1" hangingPunct="1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你应该非常小心重写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/>
              <a:t>通常需要重构类层次结构</a:t>
            </a:r>
            <a:endParaRPr lang="en-US" altLang="zh-CN" sz="1600"/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/>
              <a:t>重写是继承和重用实现</a:t>
            </a:r>
            <a:endParaRPr lang="en-US" altLang="zh-CN" sz="1600"/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/>
              <a:t>记得继承应</a:t>
            </a:r>
            <a:r>
              <a:rPr lang="zh-CN" altLang="zh-CN" sz="1600" b="1">
                <a:latin typeface="Trebuchet MS" panose="020B0603020202020204" pitchFamily="34" charset="0"/>
              </a:rPr>
              <a:t>接口重用</a:t>
            </a:r>
            <a:endParaRPr lang="zh-CN" altLang="zh-CN" sz="1600">
              <a:latin typeface="Trebuchet MS" panose="020B060302020202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更好: 使用抽象基类和接口来确保</a:t>
            </a:r>
            <a:r>
              <a:rPr lang="zh-CN" altLang="zh-CN" sz="1600" b="1">
                <a:latin typeface="Trebuchet MS" panose="020B0603020202020204" pitchFamily="34" charset="0"/>
              </a:rPr>
              <a:t>接口重用</a:t>
            </a:r>
            <a:endParaRPr lang="zh-CN" altLang="zh-CN" sz="160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66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0">
            <a:extLst>
              <a:ext uri="{FF2B5EF4-FFF2-40B4-BE49-F238E27FC236}">
                <a16:creationId xmlns:a16="http://schemas.microsoft.com/office/drawing/2014/main" id="{47E16105-8C2F-4798-A0E4-94EFD833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3" y="1577975"/>
            <a:ext cx="6019800" cy="687388"/>
          </a:xfrm>
        </p:spPr>
        <p:txBody>
          <a:bodyPr/>
          <a:lstStyle/>
          <a:p>
            <a:pPr marL="16951" eaLnBrk="1" fontAlgn="auto" hangingPunct="1">
              <a:spcBef>
                <a:spcPts val="127"/>
              </a:spcBef>
              <a:spcAft>
                <a:spcPts val="0"/>
              </a:spcAft>
              <a:defRPr/>
            </a:pPr>
            <a:r>
              <a:rPr lang="en-US" altLang="zh-CN" sz="4800" spc="33" dirty="0"/>
              <a:t>单一责任原则</a:t>
            </a:r>
            <a:endParaRPr lang="en-US" altLang="zh-CN" sz="4800" dirty="0">
              <a:cs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67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C20CE67-E658-4BF5-9CCB-C9568EB566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74613"/>
            <a:ext cx="4168775" cy="392112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单一责任原则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41B67A2-8479-4AFD-96E2-BDEE30D5FFA1}"/>
              </a:ext>
            </a:extLst>
          </p:cNvPr>
          <p:cNvSpPr/>
          <p:nvPr/>
        </p:nvSpPr>
        <p:spPr>
          <a:xfrm>
            <a:off x="368300" y="1293813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4D42007-6009-4C09-AAF4-99476E893CF2}"/>
              </a:ext>
            </a:extLst>
          </p:cNvPr>
          <p:cNvSpPr/>
          <p:nvPr/>
        </p:nvSpPr>
        <p:spPr>
          <a:xfrm>
            <a:off x="368300" y="1573213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475A2D9-E8EB-44C0-B40C-24C307274EAB}"/>
              </a:ext>
            </a:extLst>
          </p:cNvPr>
          <p:cNvSpPr/>
          <p:nvPr/>
        </p:nvSpPr>
        <p:spPr>
          <a:xfrm>
            <a:off x="368300" y="1854200"/>
            <a:ext cx="93663" cy="93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E375C53-6380-42BE-873A-8DDC03E967B8}"/>
              </a:ext>
            </a:extLst>
          </p:cNvPr>
          <p:cNvSpPr txBox="1"/>
          <p:nvPr/>
        </p:nvSpPr>
        <p:spPr>
          <a:xfrm>
            <a:off x="412750" y="1087438"/>
            <a:ext cx="5343525" cy="1160462"/>
          </a:xfrm>
          <a:prstGeom prst="rect">
            <a:avLst/>
          </a:prstGeom>
        </p:spPr>
        <p:txBody>
          <a:bodyPr lIns="0" tIns="73735" rIns="0" bIns="0">
            <a:spAutoFit/>
          </a:bodyPr>
          <a:lstStyle/>
          <a:p>
            <a:pPr marL="302701" indent="-285750" eaLnBrk="1" fontAlgn="auto" hangingPunct="1">
              <a:spcBef>
                <a:spcPts val="579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sz="1600" spc="-20" dirty="0">
                <a:latin typeface="Calibri"/>
                <a:ea typeface="+mn-ea"/>
                <a:cs typeface="Calibri"/>
              </a:rPr>
              <a:t>一个</a:t>
            </a:r>
            <a:r>
              <a:rPr sz="1600" spc="-40" dirty="0">
                <a:latin typeface="Calibri"/>
                <a:ea typeface="+mn-ea"/>
                <a:cs typeface="Calibri"/>
              </a:rPr>
              <a:t> </a:t>
            </a:r>
            <a:r>
              <a:rPr sz="1600" dirty="0">
                <a:latin typeface="Calibri"/>
                <a:ea typeface="+mn-ea"/>
                <a:cs typeface="Calibri"/>
              </a:rPr>
              <a:t>实体</a:t>
            </a:r>
            <a:r>
              <a:rPr sz="1600" spc="-40" dirty="0">
                <a:latin typeface="Calibri"/>
                <a:ea typeface="+mn-ea"/>
                <a:cs typeface="Calibri"/>
              </a:rPr>
              <a:t> </a:t>
            </a:r>
            <a:r>
              <a:rPr sz="1600" spc="7" dirty="0">
                <a:latin typeface="Calibri"/>
                <a:ea typeface="+mn-ea"/>
                <a:cs typeface="Calibri"/>
              </a:rPr>
              <a:t>(一</a:t>
            </a:r>
            <a:r>
              <a:rPr sz="1600" spc="-40" dirty="0">
                <a:latin typeface="Calibri"/>
                <a:ea typeface="+mn-ea"/>
                <a:cs typeface="Calibri"/>
              </a:rPr>
              <a:t> </a:t>
            </a:r>
            <a:r>
              <a:rPr sz="1600" dirty="0">
                <a:latin typeface="Calibri"/>
                <a:ea typeface="+mn-ea"/>
                <a:cs typeface="Calibri"/>
              </a:rPr>
              <a:t>对象</a:t>
            </a:r>
            <a:r>
              <a:rPr sz="1600" spc="-40" dirty="0">
                <a:latin typeface="Calibri"/>
                <a:ea typeface="+mn-ea"/>
                <a:cs typeface="Calibri"/>
              </a:rPr>
              <a:t> </a:t>
            </a:r>
            <a:r>
              <a:rPr sz="1600" spc="20" dirty="0">
                <a:latin typeface="Calibri"/>
                <a:ea typeface="+mn-ea"/>
                <a:cs typeface="Calibri"/>
              </a:rPr>
              <a:t>一个</a:t>
            </a:r>
            <a:r>
              <a:rPr sz="1600" spc="-40" dirty="0">
                <a:latin typeface="Calibri"/>
                <a:ea typeface="+mn-ea"/>
                <a:cs typeface="Calibri"/>
              </a:rPr>
              <a:t> </a:t>
            </a:r>
            <a:r>
              <a:rPr sz="1600" spc="20" dirty="0">
                <a:latin typeface="Calibri"/>
                <a:ea typeface="+mn-ea"/>
                <a:cs typeface="Calibri"/>
              </a:rPr>
              <a:t>类</a:t>
            </a:r>
            <a:r>
              <a:rPr sz="1600" spc="-40" dirty="0">
                <a:latin typeface="Calibri"/>
                <a:ea typeface="+mn-ea"/>
                <a:cs typeface="Calibri"/>
              </a:rPr>
              <a:t> </a:t>
            </a:r>
            <a:r>
              <a:rPr sz="1600" spc="20" dirty="0">
                <a:latin typeface="Calibri"/>
                <a:ea typeface="+mn-ea"/>
                <a:cs typeface="Calibri"/>
              </a:rPr>
              <a:t>应该</a:t>
            </a:r>
            <a:r>
              <a:rPr sz="1600" spc="-40" dirty="0">
                <a:latin typeface="Calibri"/>
                <a:ea typeface="+mn-ea"/>
                <a:cs typeface="Calibri"/>
              </a:rPr>
              <a:t> </a:t>
            </a:r>
            <a:r>
              <a:rPr sz="1600" dirty="0">
                <a:latin typeface="Calibri"/>
                <a:ea typeface="+mn-ea"/>
                <a:cs typeface="Calibri"/>
              </a:rPr>
              <a:t>有</a:t>
            </a:r>
            <a:r>
              <a:rPr sz="1600" spc="-40" dirty="0">
                <a:latin typeface="Calibri"/>
                <a:ea typeface="+mn-ea"/>
                <a:cs typeface="Calibri"/>
              </a:rPr>
              <a:t> </a:t>
            </a:r>
            <a:r>
              <a:rPr sz="1600" spc="13" dirty="0">
                <a:latin typeface="Calibri"/>
                <a:ea typeface="+mn-ea"/>
                <a:cs typeface="Calibri"/>
              </a:rPr>
              <a:t>只</a:t>
            </a:r>
            <a:r>
              <a:rPr sz="1600" spc="-40" dirty="0">
                <a:latin typeface="Calibri"/>
                <a:ea typeface="+mn-ea"/>
                <a:cs typeface="Calibri"/>
              </a:rPr>
              <a:t> </a:t>
            </a:r>
            <a:r>
              <a:rPr sz="1600" spc="20" dirty="0">
                <a:latin typeface="Calibri"/>
                <a:ea typeface="+mn-ea"/>
                <a:cs typeface="Calibri"/>
              </a:rPr>
              <a:t>一个</a:t>
            </a:r>
            <a:r>
              <a:rPr sz="1600" spc="-33" dirty="0">
                <a:latin typeface="Calibri"/>
                <a:ea typeface="+mn-ea"/>
                <a:cs typeface="Calibri"/>
              </a:rPr>
              <a:t> </a:t>
            </a:r>
            <a:r>
              <a:rPr sz="1600" b="1" spc="-27" dirty="0">
                <a:latin typeface="Trebuchet MS"/>
                <a:ea typeface="+mn-ea"/>
                <a:cs typeface="Trebuchet MS"/>
              </a:rPr>
              <a:t>单</a:t>
            </a:r>
            <a:r>
              <a:rPr sz="1600" b="1" spc="-147" dirty="0">
                <a:latin typeface="Trebuchet MS"/>
                <a:ea typeface="+mn-ea"/>
                <a:cs typeface="Trebuchet MS"/>
              </a:rPr>
              <a:t> </a:t>
            </a:r>
            <a:r>
              <a:rPr sz="1600" b="1" spc="-33" dirty="0">
                <a:latin typeface="Trebuchet MS"/>
                <a:ea typeface="+mn-ea"/>
                <a:cs typeface="Trebuchet MS"/>
              </a:rPr>
              <a:t>责任</a:t>
            </a:r>
            <a:endParaRPr sz="1600" dirty="0">
              <a:latin typeface="Trebuchet MS"/>
              <a:ea typeface="+mn-ea"/>
              <a:cs typeface="Trebuchet MS"/>
            </a:endParaRPr>
          </a:p>
          <a:p>
            <a:pPr marL="302701" indent="-285750" eaLnBrk="1" fontAlgn="auto" hangingPunct="1">
              <a:spcBef>
                <a:spcPts val="446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sz="1600" spc="-60" dirty="0">
                <a:latin typeface="Calibri"/>
                <a:ea typeface="+mn-ea"/>
                <a:cs typeface="Calibri"/>
              </a:rPr>
              <a:t>一个</a:t>
            </a:r>
            <a:r>
              <a:rPr sz="1600" spc="-47" dirty="0">
                <a:latin typeface="Calibri"/>
                <a:ea typeface="+mn-ea"/>
                <a:cs typeface="Calibri"/>
              </a:rPr>
              <a:t> </a:t>
            </a:r>
            <a:r>
              <a:rPr sz="1600" spc="7" dirty="0">
                <a:latin typeface="Calibri"/>
                <a:ea typeface="+mn-ea"/>
                <a:cs typeface="Calibri"/>
              </a:rPr>
              <a:t>责任</a:t>
            </a:r>
            <a:r>
              <a:rPr sz="1600" spc="-47" dirty="0">
                <a:latin typeface="Calibri"/>
                <a:ea typeface="+mn-ea"/>
                <a:cs typeface="Calibri"/>
              </a:rPr>
              <a:t> </a:t>
            </a:r>
            <a:r>
              <a:rPr sz="1600" spc="20" dirty="0">
                <a:latin typeface="Calibri"/>
                <a:ea typeface="+mn-ea"/>
                <a:cs typeface="Calibri"/>
              </a:rPr>
              <a:t>是</a:t>
            </a:r>
            <a:r>
              <a:rPr sz="1600" spc="-47" dirty="0">
                <a:latin typeface="Calibri"/>
                <a:ea typeface="+mn-ea"/>
                <a:cs typeface="Calibri"/>
              </a:rPr>
              <a:t> </a:t>
            </a:r>
            <a:r>
              <a:rPr sz="1600" spc="13" dirty="0">
                <a:latin typeface="Calibri"/>
                <a:ea typeface="+mn-ea"/>
                <a:cs typeface="Calibri"/>
              </a:rPr>
              <a:t>在</a:t>
            </a:r>
            <a:r>
              <a:rPr sz="1600" spc="-47" dirty="0">
                <a:latin typeface="Calibri"/>
                <a:ea typeface="+mn-ea"/>
                <a:cs typeface="Calibri"/>
              </a:rPr>
              <a:t> </a:t>
            </a:r>
            <a:r>
              <a:rPr sz="1600" spc="-7" dirty="0">
                <a:latin typeface="Calibri"/>
                <a:ea typeface="+mn-ea"/>
                <a:cs typeface="Calibri"/>
              </a:rPr>
              <a:t>事实</a:t>
            </a:r>
            <a:r>
              <a:rPr sz="1600" spc="-47" dirty="0">
                <a:latin typeface="Calibri"/>
                <a:ea typeface="+mn-ea"/>
                <a:cs typeface="Calibri"/>
              </a:rPr>
              <a:t> </a:t>
            </a:r>
            <a:r>
              <a:rPr sz="1600" spc="20" dirty="0">
                <a:latin typeface="Calibri"/>
                <a:ea typeface="+mn-ea"/>
                <a:cs typeface="Calibri"/>
              </a:rPr>
              <a:t>一个</a:t>
            </a:r>
            <a:r>
              <a:rPr sz="1600" spc="-40" dirty="0">
                <a:latin typeface="Calibri"/>
                <a:ea typeface="+mn-ea"/>
                <a:cs typeface="Calibri"/>
              </a:rPr>
              <a:t> </a:t>
            </a:r>
            <a:r>
              <a:rPr sz="1600" b="1" spc="-40" dirty="0">
                <a:latin typeface="Trebuchet MS"/>
                <a:ea typeface="+mn-ea"/>
                <a:cs typeface="Trebuchet MS"/>
              </a:rPr>
              <a:t>原因</a:t>
            </a:r>
            <a:r>
              <a:rPr sz="1600" b="1" spc="-152" dirty="0">
                <a:latin typeface="Trebuchet MS"/>
                <a:ea typeface="+mn-ea"/>
                <a:cs typeface="Trebuchet MS"/>
              </a:rPr>
              <a:t> </a:t>
            </a:r>
            <a:r>
              <a:rPr sz="1600" b="1" spc="-40" dirty="0">
                <a:latin typeface="Trebuchet MS"/>
                <a:ea typeface="+mn-ea"/>
                <a:cs typeface="Trebuchet MS"/>
              </a:rPr>
              <a:t>自</a:t>
            </a:r>
            <a:r>
              <a:rPr sz="1600" b="1" spc="-152" dirty="0">
                <a:latin typeface="Trebuchet MS"/>
                <a:ea typeface="+mn-ea"/>
                <a:cs typeface="Trebuchet MS"/>
              </a:rPr>
              <a:t> </a:t>
            </a:r>
            <a:r>
              <a:rPr sz="1600" b="1" spc="-40" dirty="0">
                <a:latin typeface="Trebuchet MS"/>
                <a:ea typeface="+mn-ea"/>
                <a:cs typeface="Trebuchet MS"/>
              </a:rPr>
              <a:t>改变</a:t>
            </a:r>
            <a:endParaRPr sz="1600" dirty="0">
              <a:latin typeface="Trebuchet MS"/>
              <a:ea typeface="+mn-ea"/>
              <a:cs typeface="Trebuchet MS"/>
            </a:endParaRPr>
          </a:p>
          <a:p>
            <a:pPr marL="302701" indent="-285750" eaLnBrk="1" fontAlgn="auto" hangingPunct="1">
              <a:spcBef>
                <a:spcPts val="44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sz="1600" spc="-20" dirty="0">
                <a:latin typeface="Calibri"/>
                <a:ea typeface="+mn-ea"/>
                <a:cs typeface="Calibri"/>
              </a:rPr>
              <a:t>一个</a:t>
            </a:r>
            <a:r>
              <a:rPr sz="1600" spc="-53" dirty="0">
                <a:latin typeface="Calibri"/>
                <a:ea typeface="+mn-ea"/>
                <a:cs typeface="Calibri"/>
              </a:rPr>
              <a:t> </a:t>
            </a:r>
            <a:r>
              <a:rPr sz="1600" dirty="0">
                <a:latin typeface="Calibri"/>
                <a:ea typeface="+mn-ea"/>
                <a:cs typeface="Calibri"/>
              </a:rPr>
              <a:t>实体</a:t>
            </a:r>
            <a:r>
              <a:rPr sz="1600" spc="-53" dirty="0">
                <a:latin typeface="Calibri"/>
                <a:ea typeface="+mn-ea"/>
                <a:cs typeface="Calibri"/>
              </a:rPr>
              <a:t> </a:t>
            </a:r>
            <a:r>
              <a:rPr sz="1600" spc="20" dirty="0">
                <a:latin typeface="Calibri"/>
                <a:ea typeface="+mn-ea"/>
                <a:cs typeface="Calibri"/>
              </a:rPr>
              <a:t>应该</a:t>
            </a:r>
            <a:r>
              <a:rPr sz="1600" spc="-53" dirty="0">
                <a:latin typeface="Calibri"/>
                <a:ea typeface="+mn-ea"/>
                <a:cs typeface="Calibri"/>
              </a:rPr>
              <a:t> </a:t>
            </a:r>
            <a:r>
              <a:rPr sz="1600" dirty="0">
                <a:latin typeface="Calibri"/>
                <a:ea typeface="+mn-ea"/>
                <a:cs typeface="Calibri"/>
              </a:rPr>
              <a:t>有</a:t>
            </a:r>
            <a:r>
              <a:rPr sz="1600" spc="-53" dirty="0">
                <a:latin typeface="Calibri"/>
                <a:ea typeface="+mn-ea"/>
                <a:cs typeface="Calibri"/>
              </a:rPr>
              <a:t> </a:t>
            </a:r>
            <a:r>
              <a:rPr sz="1600" spc="13" dirty="0">
                <a:latin typeface="Calibri"/>
                <a:ea typeface="+mn-ea"/>
                <a:cs typeface="Calibri"/>
              </a:rPr>
              <a:t>只</a:t>
            </a:r>
            <a:r>
              <a:rPr sz="1600" spc="-53" dirty="0">
                <a:latin typeface="Calibri"/>
                <a:ea typeface="+mn-ea"/>
                <a:cs typeface="Calibri"/>
              </a:rPr>
              <a:t> </a:t>
            </a:r>
            <a:r>
              <a:rPr sz="1600" spc="13" dirty="0">
                <a:latin typeface="Calibri"/>
                <a:ea typeface="+mn-ea"/>
                <a:cs typeface="Calibri"/>
              </a:rPr>
              <a:t>单</a:t>
            </a:r>
            <a:r>
              <a:rPr sz="1600" spc="-53" dirty="0">
                <a:latin typeface="Calibri"/>
                <a:ea typeface="+mn-ea"/>
                <a:cs typeface="Calibri"/>
              </a:rPr>
              <a:t> </a:t>
            </a:r>
            <a:r>
              <a:rPr sz="1600" dirty="0">
                <a:latin typeface="Calibri"/>
                <a:ea typeface="+mn-ea"/>
                <a:cs typeface="Calibri"/>
              </a:rPr>
              <a:t>原因</a:t>
            </a:r>
            <a:r>
              <a:rPr sz="1600" spc="-53" dirty="0">
                <a:latin typeface="Calibri"/>
                <a:ea typeface="+mn-ea"/>
                <a:cs typeface="Calibri"/>
              </a:rPr>
              <a:t> </a:t>
            </a:r>
            <a:r>
              <a:rPr sz="1600" spc="-7" dirty="0">
                <a:latin typeface="Calibri"/>
                <a:ea typeface="+mn-ea"/>
                <a:cs typeface="Calibri"/>
              </a:rPr>
              <a:t>自</a:t>
            </a:r>
            <a:r>
              <a:rPr sz="1600" spc="-53" dirty="0">
                <a:latin typeface="Calibri"/>
                <a:ea typeface="+mn-ea"/>
                <a:cs typeface="Calibri"/>
              </a:rPr>
              <a:t> </a:t>
            </a:r>
            <a:r>
              <a:rPr sz="1600" spc="13" dirty="0">
                <a:latin typeface="Calibri"/>
                <a:ea typeface="+mn-ea"/>
                <a:cs typeface="Calibri"/>
              </a:rPr>
              <a:t>改变</a:t>
            </a:r>
            <a:endParaRPr sz="1600" dirty="0"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68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AE5532B9-0F9E-4000-A1BA-964100EB1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5" y="74613"/>
            <a:ext cx="4397375" cy="392112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单一责任原则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BD8551D-7879-4EBB-B83A-CDC7852ACC61}"/>
              </a:ext>
            </a:extLst>
          </p:cNvPr>
          <p:cNvSpPr txBox="1"/>
          <p:nvPr/>
        </p:nvSpPr>
        <p:spPr>
          <a:xfrm>
            <a:off x="168275" y="525463"/>
            <a:ext cx="4597400" cy="2500312"/>
          </a:xfrm>
          <a:prstGeom prst="rect">
            <a:avLst/>
          </a:prstGeom>
        </p:spPr>
        <p:txBody>
          <a:bodyPr lIns="0" tIns="15256" rIns="0" bIns="0">
            <a:spAutoFit/>
          </a:bodyPr>
          <a:lstStyle/>
          <a:p>
            <a:pPr marL="16951" eaLnBrk="1" fontAlgn="auto" hangingPunct="1">
              <a:spcBef>
                <a:spcPts val="120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公共班级学生</a:t>
            </a:r>
            <a:r>
              <a:rPr sz="1468" spc="-133" dirty="0">
                <a:latin typeface="Courier New"/>
                <a:ea typeface="+mn-ea"/>
                <a:cs typeface="Courier New"/>
              </a:rPr>
              <a:t> </a:t>
            </a:r>
            <a:r>
              <a:rPr sz="1468" spc="-120" dirty="0">
                <a:latin typeface="Courier New"/>
                <a:ea typeface="+mn-ea"/>
                <a:cs typeface="Courier New"/>
              </a:rPr>
              <a:t>{</a:t>
            </a:r>
            <a:endParaRPr sz="1468" dirty="0">
              <a:latin typeface="Courier New"/>
              <a:ea typeface="+mn-ea"/>
              <a:cs typeface="Courier New"/>
            </a:endParaRPr>
          </a:p>
          <a:p>
            <a:pPr marL="211036" eaLnBrk="1" fontAlgn="auto" hangingPunct="1">
              <a:spcBef>
                <a:spcPts val="47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...</a:t>
            </a:r>
            <a:endParaRPr sz="1468" dirty="0">
              <a:latin typeface="Courier New"/>
              <a:ea typeface="+mn-ea"/>
              <a:cs typeface="Courier New"/>
            </a:endParaRPr>
          </a:p>
          <a:p>
            <a:pPr marL="211036" eaLnBrk="1" fontAlgn="auto" hangingPunct="1">
              <a:spcBef>
                <a:spcPts val="47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公共空 readStudent (int id)</a:t>
            </a:r>
            <a:r>
              <a:rPr sz="1468" spc="-133" dirty="0">
                <a:latin typeface="Courier New"/>
                <a:ea typeface="+mn-ea"/>
                <a:cs typeface="Courier New"/>
              </a:rPr>
              <a:t> </a:t>
            </a:r>
            <a:r>
              <a:rPr sz="1468" spc="-120" dirty="0">
                <a:latin typeface="Courier New"/>
                <a:ea typeface="+mn-ea"/>
                <a:cs typeface="Courier New"/>
              </a:rPr>
              <a:t>{</a:t>
            </a:r>
            <a:endParaRPr sz="1468" dirty="0">
              <a:latin typeface="Courier New"/>
              <a:ea typeface="+mn-ea"/>
              <a:cs typeface="Courier New"/>
            </a:endParaRPr>
          </a:p>
          <a:p>
            <a:pPr marL="405121" eaLnBrk="1" fontAlgn="auto" hangingPunct="1">
              <a:spcBef>
                <a:spcPts val="47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读取学生数据。</a:t>
            </a:r>
            <a:r>
              <a:rPr sz="1468" spc="-133" dirty="0">
                <a:latin typeface="Courier New"/>
                <a:ea typeface="+mn-ea"/>
                <a:cs typeface="Courier New"/>
              </a:rPr>
              <a:t> </a:t>
            </a:r>
            <a:r>
              <a:rPr sz="1468" spc="-120" dirty="0">
                <a:latin typeface="Courier New"/>
                <a:ea typeface="+mn-ea"/>
                <a:cs typeface="Courier New"/>
              </a:rPr>
              <a:t>数据库</a:t>
            </a:r>
            <a:endParaRPr sz="1468" dirty="0">
              <a:latin typeface="Courier New"/>
              <a:ea typeface="+mn-ea"/>
              <a:cs typeface="Courier New"/>
            </a:endParaRPr>
          </a:p>
          <a:p>
            <a:pPr marL="405121" eaLnBrk="1" fontAlgn="auto" hangingPunct="1">
              <a:spcBef>
                <a:spcPts val="47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...</a:t>
            </a:r>
            <a:endParaRPr sz="1468" dirty="0">
              <a:latin typeface="Courier New"/>
              <a:ea typeface="+mn-ea"/>
              <a:cs typeface="Courier New"/>
            </a:endParaRPr>
          </a:p>
          <a:p>
            <a:pPr marL="211036" eaLnBrk="1" fontAlgn="auto" hangingPunct="1">
              <a:spcBef>
                <a:spcPts val="47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}</a:t>
            </a:r>
            <a:endParaRPr sz="1468" dirty="0">
              <a:latin typeface="Courier New"/>
              <a:ea typeface="+mn-ea"/>
              <a:cs typeface="Courier New"/>
            </a:endParaRPr>
          </a:p>
          <a:p>
            <a:pPr marL="211036" eaLnBrk="1" fontAlgn="auto" hangingPunct="1">
              <a:spcBef>
                <a:spcPts val="47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公共字符串 printHTML ()</a:t>
            </a:r>
            <a:r>
              <a:rPr sz="1468" spc="-133" dirty="0">
                <a:latin typeface="Courier New"/>
                <a:ea typeface="+mn-ea"/>
                <a:cs typeface="Courier New"/>
              </a:rPr>
              <a:t> </a:t>
            </a:r>
            <a:r>
              <a:rPr sz="1468" spc="-120" dirty="0">
                <a:latin typeface="Courier New"/>
                <a:ea typeface="+mn-ea"/>
                <a:cs typeface="Courier New"/>
              </a:rPr>
              <a:t>{</a:t>
            </a:r>
            <a:endParaRPr sz="1468" dirty="0">
              <a:latin typeface="Courier New"/>
              <a:ea typeface="+mn-ea"/>
              <a:cs typeface="Courier New"/>
            </a:endParaRPr>
          </a:p>
          <a:p>
            <a:pPr marL="405121" eaLnBrk="1" fontAlgn="auto" hangingPunct="1">
              <a:spcBef>
                <a:spcPts val="47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在一个漂亮的 HTML 中打印学生数据</a:t>
            </a:r>
            <a:r>
              <a:rPr sz="1468" spc="-133" dirty="0">
                <a:latin typeface="Courier New"/>
                <a:ea typeface="+mn-ea"/>
                <a:cs typeface="Courier New"/>
              </a:rPr>
              <a:t> </a:t>
            </a:r>
            <a:r>
              <a:rPr sz="1468" spc="-120" dirty="0">
                <a:latin typeface="Courier New"/>
                <a:ea typeface="+mn-ea"/>
                <a:cs typeface="Courier New"/>
              </a:rPr>
              <a:t>格式</a:t>
            </a:r>
            <a:endParaRPr sz="1468" dirty="0">
              <a:latin typeface="Courier New"/>
              <a:ea typeface="+mn-ea"/>
              <a:cs typeface="Courier New"/>
            </a:endParaRPr>
          </a:p>
          <a:p>
            <a:pPr marL="405121" eaLnBrk="1" fontAlgn="auto" hangingPunct="1">
              <a:spcBef>
                <a:spcPts val="47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...</a:t>
            </a:r>
            <a:endParaRPr sz="1468" dirty="0">
              <a:latin typeface="Courier New"/>
              <a:ea typeface="+mn-ea"/>
              <a:cs typeface="Courier New"/>
            </a:endParaRPr>
          </a:p>
          <a:p>
            <a:pPr marL="211036" eaLnBrk="1" fontAlgn="auto" hangingPunct="1">
              <a:spcBef>
                <a:spcPts val="47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}</a:t>
            </a:r>
            <a:endParaRPr sz="1468" dirty="0">
              <a:latin typeface="Courier New"/>
              <a:ea typeface="+mn-ea"/>
              <a:cs typeface="Courier New"/>
            </a:endParaRPr>
          </a:p>
          <a:p>
            <a:pPr marL="16951" eaLnBrk="1" fontAlgn="auto" hangingPunct="1">
              <a:spcBef>
                <a:spcPts val="47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}</a:t>
            </a:r>
            <a:endParaRPr sz="1468" dirty="0"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69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E06A7696-815D-472F-8750-3B1C2F6510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8738"/>
            <a:ext cx="4778375" cy="392112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67" dirty="0"/>
              <a:t>单</a:t>
            </a:r>
            <a:r>
              <a:rPr sz="2400" spc="47" dirty="0"/>
              <a:t>责任</a:t>
            </a:r>
            <a:r>
              <a:rPr sz="2400" spc="-200" dirty="0"/>
              <a:t> </a:t>
            </a:r>
            <a:r>
              <a:rPr sz="2400" spc="47" dirty="0"/>
              <a:t>原则</a:t>
            </a:r>
            <a:endParaRPr sz="2400" dirty="0"/>
          </a:p>
        </p:txBody>
      </p:sp>
      <p:sp>
        <p:nvSpPr>
          <p:cNvPr id="109571" name="object 8">
            <a:extLst>
              <a:ext uri="{FF2B5EF4-FFF2-40B4-BE49-F238E27FC236}">
                <a16:creationId xmlns:a16="http://schemas.microsoft.com/office/drawing/2014/main" id="{582103B5-C655-412E-95E6-525E475B7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88" y="641350"/>
            <a:ext cx="5716587" cy="2289175"/>
          </a:xfrm>
        </p:spPr>
        <p:txBody>
          <a:bodyPr lIns="0" tIns="198833" rIns="0" bIns="0">
            <a:spAutoFit/>
          </a:bodyPr>
          <a:lstStyle/>
          <a:p>
            <a:pPr marL="382588">
              <a:lnSpc>
                <a:spcPct val="103000"/>
              </a:lnSpc>
              <a:spcBef>
                <a:spcPts val="75"/>
              </a:spcBef>
            </a:pPr>
            <a:r>
              <a:rPr lang="zh-CN" altLang="zh-CN"/>
              <a:t>学生班有两个职责: 从数据库读取和打印 HTML</a:t>
            </a:r>
          </a:p>
          <a:p>
            <a:pPr marL="382588">
              <a:lnSpc>
                <a:spcPct val="103000"/>
              </a:lnSpc>
              <a:spcBef>
                <a:spcPts val="400"/>
              </a:spcBef>
            </a:pPr>
            <a:r>
              <a:rPr lang="zh-CN" altLang="zh-CN"/>
              <a:t>更改的两个原因: 如果表被修改, 并且需要另一种 HTML 格式</a:t>
            </a:r>
          </a:p>
          <a:p>
            <a:pPr marL="382588">
              <a:lnSpc>
                <a:spcPct val="125000"/>
              </a:lnSpc>
            </a:pPr>
            <a:r>
              <a:rPr lang="zh-CN" altLang="zh-CN"/>
              <a:t>我们需要分开的责任: 阅读和印刷</a:t>
            </a:r>
            <a:endParaRPr lang="en-US" altLang="zh-CN"/>
          </a:p>
          <a:p>
            <a:pPr marL="382588">
              <a:lnSpc>
                <a:spcPct val="125000"/>
              </a:lnSpc>
            </a:pPr>
            <a:r>
              <a:rPr lang="zh-CN" altLang="zh-CN"/>
              <a:t>这也经常被称为:</a:t>
            </a:r>
            <a:r>
              <a:rPr lang="zh-CN" altLang="zh-CN" b="1">
                <a:latin typeface="Trebuchet MS" panose="020B0603020202020204" pitchFamily="34" charset="0"/>
              </a:rPr>
              <a:t>分离关切事项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B1FB5E8-3726-4E9A-A902-636BA72C2899}"/>
              </a:ext>
            </a:extLst>
          </p:cNvPr>
          <p:cNvSpPr/>
          <p:nvPr/>
        </p:nvSpPr>
        <p:spPr>
          <a:xfrm>
            <a:off x="368300" y="998538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F0F1944-1348-46B4-807B-F87E0CB7EF2E}"/>
              </a:ext>
            </a:extLst>
          </p:cNvPr>
          <p:cNvSpPr/>
          <p:nvPr/>
        </p:nvSpPr>
        <p:spPr>
          <a:xfrm>
            <a:off x="368300" y="1508125"/>
            <a:ext cx="93663" cy="93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1550FD7-1A59-4E42-B80A-C36147B259AD}"/>
              </a:ext>
            </a:extLst>
          </p:cNvPr>
          <p:cNvSpPr/>
          <p:nvPr/>
        </p:nvSpPr>
        <p:spPr>
          <a:xfrm>
            <a:off x="368300" y="2017713"/>
            <a:ext cx="93663" cy="95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460227F-B5A4-4592-8391-163E2AA7089C}"/>
              </a:ext>
            </a:extLst>
          </p:cNvPr>
          <p:cNvSpPr/>
          <p:nvPr/>
        </p:nvSpPr>
        <p:spPr>
          <a:xfrm>
            <a:off x="368300" y="2298700"/>
            <a:ext cx="93663" cy="93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48395C5-5816-44FE-847D-A1095CD2EB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75" y="53975"/>
            <a:ext cx="4419600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软件设计</a:t>
            </a:r>
            <a:endParaRPr sz="2400" spc="33"/>
          </a:p>
        </p:txBody>
      </p:sp>
      <p:sp>
        <p:nvSpPr>
          <p:cNvPr id="41987" name="object 8">
            <a:extLst>
              <a:ext uri="{FF2B5EF4-FFF2-40B4-BE49-F238E27FC236}">
                <a16:creationId xmlns:a16="http://schemas.microsoft.com/office/drawing/2014/main" id="{DF948282-81CB-4583-8871-70C65981F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755650"/>
            <a:ext cx="5043488" cy="19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323" rIns="0" bIns="0">
            <a:spAutoFit/>
          </a:bodyPr>
          <a:lstStyle>
            <a:lvl1pPr marL="301625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这些设计原则来自许多程序员的经验</a:t>
            </a:r>
          </a:p>
          <a:p>
            <a:pPr eaLnBrk="1" hangingPunct="1">
              <a:lnSpc>
                <a:spcPct val="103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有些经验可以直接建立在编程语言中。</a:t>
            </a:r>
          </a:p>
          <a:p>
            <a:pPr eaLnBrk="1" hangingPunct="1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在 Java 中没有直接的多重继承</a:t>
            </a:r>
          </a:p>
          <a:p>
            <a:pPr eaLnBrk="1" hangingPunct="1">
              <a:lnSpc>
                <a:spcPct val="103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这是一个设计决定, 离开它的语言, 因为它可能导致的问题</a:t>
            </a:r>
          </a:p>
        </p:txBody>
      </p:sp>
    </p:spTree>
  </p:cSld>
  <p:clrMapOvr>
    <a:masterClrMapping/>
  </p:clrMapOvr>
  <p:transition>
    <p:cut/>
  </p:transition>
</p:sld>
</file>

<file path=ppt/slides/slide70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8CDD5035-B9EC-4230-BDF6-C353B791E0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63" y="31750"/>
            <a:ext cx="4930775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67" dirty="0"/>
              <a:t>单</a:t>
            </a:r>
            <a:r>
              <a:rPr sz="2400" spc="47" dirty="0"/>
              <a:t>责任</a:t>
            </a:r>
            <a:r>
              <a:rPr sz="2400" spc="-200" dirty="0"/>
              <a:t> </a:t>
            </a:r>
            <a:r>
              <a:rPr sz="2400" spc="47" dirty="0"/>
              <a:t>原则</a:t>
            </a:r>
            <a:endParaRPr sz="240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E9FA4CA-4CF9-4861-946A-A3774E473758}"/>
              </a:ext>
            </a:extLst>
          </p:cNvPr>
          <p:cNvSpPr txBox="1"/>
          <p:nvPr/>
        </p:nvSpPr>
        <p:spPr>
          <a:xfrm>
            <a:off x="168275" y="892175"/>
            <a:ext cx="3916363" cy="1597025"/>
          </a:xfrm>
          <a:prstGeom prst="rect">
            <a:avLst/>
          </a:prstGeom>
        </p:spPr>
        <p:txBody>
          <a:bodyPr lIns="0" tIns="15256" rIns="0" bIns="0">
            <a:spAutoFit/>
          </a:bodyPr>
          <a:lstStyle/>
          <a:p>
            <a:pPr marL="16951" eaLnBrk="1" fontAlgn="auto" hangingPunct="1">
              <a:spcBef>
                <a:spcPts val="120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公共班级学生</a:t>
            </a:r>
            <a:r>
              <a:rPr sz="1468" spc="-133" dirty="0">
                <a:latin typeface="Courier New"/>
                <a:ea typeface="+mn-ea"/>
                <a:cs typeface="Courier New"/>
              </a:rPr>
              <a:t> </a:t>
            </a:r>
            <a:r>
              <a:rPr sz="1468" spc="-120" dirty="0">
                <a:latin typeface="Courier New"/>
                <a:ea typeface="+mn-ea"/>
                <a:cs typeface="Courier New"/>
              </a:rPr>
              <a:t>{</a:t>
            </a:r>
            <a:endParaRPr sz="1468">
              <a:latin typeface="Courier New"/>
              <a:ea typeface="+mn-ea"/>
              <a:cs typeface="Courier New"/>
            </a:endParaRPr>
          </a:p>
          <a:p>
            <a:pPr marL="211036" eaLnBrk="1" fontAlgn="auto" hangingPunct="1">
              <a:spcBef>
                <a:spcPts val="47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...</a:t>
            </a:r>
            <a:endParaRPr sz="1468">
              <a:latin typeface="Courier New"/>
              <a:ea typeface="+mn-ea"/>
              <a:cs typeface="Courier New"/>
            </a:endParaRPr>
          </a:p>
          <a:p>
            <a:pPr marL="211036" eaLnBrk="1" fontAlgn="auto" hangingPunct="1">
              <a:spcBef>
                <a:spcPts val="47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公共空 readStudent (int id)</a:t>
            </a:r>
            <a:r>
              <a:rPr sz="1468" spc="-140" dirty="0">
                <a:latin typeface="Courier New"/>
                <a:ea typeface="+mn-ea"/>
                <a:cs typeface="Courier New"/>
              </a:rPr>
              <a:t> </a:t>
            </a:r>
            <a:r>
              <a:rPr sz="1468" spc="-120" dirty="0">
                <a:latin typeface="Courier New"/>
                <a:ea typeface="+mn-ea"/>
                <a:cs typeface="Courier New"/>
              </a:rPr>
              <a:t>{</a:t>
            </a:r>
            <a:endParaRPr sz="1468">
              <a:latin typeface="Courier New"/>
              <a:ea typeface="+mn-ea"/>
              <a:cs typeface="Courier New"/>
            </a:endParaRPr>
          </a:p>
          <a:p>
            <a:pPr marL="405121" eaLnBrk="1" fontAlgn="auto" hangingPunct="1">
              <a:spcBef>
                <a:spcPts val="47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读取学生数据。</a:t>
            </a:r>
            <a:r>
              <a:rPr sz="1468" spc="-152" dirty="0">
                <a:latin typeface="Courier New"/>
                <a:ea typeface="+mn-ea"/>
                <a:cs typeface="Courier New"/>
              </a:rPr>
              <a:t> </a:t>
            </a:r>
            <a:r>
              <a:rPr sz="1468" spc="-120" dirty="0">
                <a:latin typeface="Courier New"/>
                <a:ea typeface="+mn-ea"/>
                <a:cs typeface="Courier New"/>
              </a:rPr>
              <a:t>数据库</a:t>
            </a:r>
            <a:endParaRPr sz="1468">
              <a:latin typeface="Courier New"/>
              <a:ea typeface="+mn-ea"/>
              <a:cs typeface="Courier New"/>
            </a:endParaRPr>
          </a:p>
          <a:p>
            <a:pPr marL="405121" eaLnBrk="1" fontAlgn="auto" hangingPunct="1">
              <a:spcBef>
                <a:spcPts val="47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...</a:t>
            </a:r>
            <a:endParaRPr sz="1468">
              <a:latin typeface="Courier New"/>
              <a:ea typeface="+mn-ea"/>
              <a:cs typeface="Courier New"/>
            </a:endParaRPr>
          </a:p>
          <a:p>
            <a:pPr marL="211036" eaLnBrk="1" fontAlgn="auto" hangingPunct="1">
              <a:spcBef>
                <a:spcPts val="47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}</a:t>
            </a:r>
            <a:endParaRPr sz="1468">
              <a:latin typeface="Courier New"/>
              <a:ea typeface="+mn-ea"/>
              <a:cs typeface="Courier New"/>
            </a:endParaRPr>
          </a:p>
          <a:p>
            <a:pPr marL="16951" eaLnBrk="1" fontAlgn="auto" hangingPunct="1">
              <a:spcBef>
                <a:spcPts val="47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}</a:t>
            </a:r>
            <a:endParaRPr sz="1468"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71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B150E427-1DAD-4500-952D-69C0A40614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5563"/>
            <a:ext cx="4549775" cy="393700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单一责任原则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890623F-3CBC-4558-937C-FF0CBEB71822}"/>
              </a:ext>
            </a:extLst>
          </p:cNvPr>
          <p:cNvSpPr txBox="1"/>
          <p:nvPr/>
        </p:nvSpPr>
        <p:spPr>
          <a:xfrm>
            <a:off x="168275" y="892175"/>
            <a:ext cx="4597400" cy="1597025"/>
          </a:xfrm>
          <a:prstGeom prst="rect">
            <a:avLst/>
          </a:prstGeom>
        </p:spPr>
        <p:txBody>
          <a:bodyPr lIns="0" tIns="15256" rIns="0" bIns="0">
            <a:spAutoFit/>
          </a:bodyPr>
          <a:lstStyle/>
          <a:p>
            <a:pPr marL="16951" eaLnBrk="1" fontAlgn="auto" hangingPunct="1">
              <a:spcBef>
                <a:spcPts val="120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公共类 StudentPrinter</a:t>
            </a:r>
            <a:r>
              <a:rPr sz="1468" spc="-127" dirty="0">
                <a:latin typeface="Courier New"/>
                <a:ea typeface="+mn-ea"/>
                <a:cs typeface="Courier New"/>
              </a:rPr>
              <a:t> </a:t>
            </a:r>
            <a:r>
              <a:rPr sz="1468" spc="-120" dirty="0">
                <a:latin typeface="Courier New"/>
                <a:ea typeface="+mn-ea"/>
                <a:cs typeface="Courier New"/>
              </a:rPr>
              <a:t>{</a:t>
            </a:r>
            <a:endParaRPr sz="1468">
              <a:latin typeface="Courier New"/>
              <a:ea typeface="+mn-ea"/>
              <a:cs typeface="Courier New"/>
            </a:endParaRPr>
          </a:p>
          <a:p>
            <a:pPr marL="211036" eaLnBrk="1" fontAlgn="auto" hangingPunct="1">
              <a:spcBef>
                <a:spcPts val="47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...</a:t>
            </a:r>
            <a:endParaRPr sz="1468">
              <a:latin typeface="Courier New"/>
              <a:ea typeface="+mn-ea"/>
              <a:cs typeface="Courier New"/>
            </a:endParaRPr>
          </a:p>
          <a:p>
            <a:pPr marL="211036" eaLnBrk="1" fontAlgn="auto" hangingPunct="1">
              <a:spcBef>
                <a:spcPts val="47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公共字符串 printStudent (学生学生)</a:t>
            </a:r>
            <a:r>
              <a:rPr sz="1468" spc="-113" dirty="0">
                <a:latin typeface="Courier New"/>
                <a:ea typeface="+mn-ea"/>
                <a:cs typeface="Courier New"/>
              </a:rPr>
              <a:t> </a:t>
            </a:r>
            <a:r>
              <a:rPr sz="1468" spc="-120" dirty="0">
                <a:latin typeface="Courier New"/>
                <a:ea typeface="+mn-ea"/>
                <a:cs typeface="Courier New"/>
              </a:rPr>
              <a:t>{</a:t>
            </a:r>
            <a:endParaRPr sz="1468">
              <a:latin typeface="Courier New"/>
              <a:ea typeface="+mn-ea"/>
              <a:cs typeface="Courier New"/>
            </a:endParaRPr>
          </a:p>
          <a:p>
            <a:pPr marL="405121" eaLnBrk="1" fontAlgn="auto" hangingPunct="1">
              <a:spcBef>
                <a:spcPts val="47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打印在一个漂亮的 HTML</a:t>
            </a:r>
            <a:r>
              <a:rPr sz="1468" spc="-140" dirty="0">
                <a:latin typeface="Courier New"/>
                <a:ea typeface="+mn-ea"/>
                <a:cs typeface="Courier New"/>
              </a:rPr>
              <a:t> </a:t>
            </a:r>
            <a:r>
              <a:rPr sz="1468" spc="-120" dirty="0">
                <a:latin typeface="Courier New"/>
                <a:ea typeface="+mn-ea"/>
                <a:cs typeface="Courier New"/>
              </a:rPr>
              <a:t>格式</a:t>
            </a:r>
            <a:endParaRPr sz="1468">
              <a:latin typeface="Courier New"/>
              <a:ea typeface="+mn-ea"/>
              <a:cs typeface="Courier New"/>
            </a:endParaRPr>
          </a:p>
          <a:p>
            <a:pPr marL="405121" eaLnBrk="1" fontAlgn="auto" hangingPunct="1">
              <a:spcBef>
                <a:spcPts val="47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...</a:t>
            </a:r>
            <a:endParaRPr sz="1468">
              <a:latin typeface="Courier New"/>
              <a:ea typeface="+mn-ea"/>
              <a:cs typeface="Courier New"/>
            </a:endParaRPr>
          </a:p>
          <a:p>
            <a:pPr marL="211036" eaLnBrk="1" fontAlgn="auto" hangingPunct="1">
              <a:spcBef>
                <a:spcPts val="47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}</a:t>
            </a:r>
            <a:endParaRPr sz="1468">
              <a:latin typeface="Courier New"/>
              <a:ea typeface="+mn-ea"/>
              <a:cs typeface="Courier New"/>
            </a:endParaRPr>
          </a:p>
          <a:p>
            <a:pPr marL="16951" eaLnBrk="1" fontAlgn="auto" hangingPunct="1">
              <a:spcBef>
                <a:spcPts val="47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}</a:t>
            </a:r>
            <a:endParaRPr sz="1468"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72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0">
            <a:extLst>
              <a:ext uri="{FF2B5EF4-FFF2-40B4-BE49-F238E27FC236}">
                <a16:creationId xmlns:a16="http://schemas.microsoft.com/office/drawing/2014/main" id="{C8D7BC46-A3DD-4D09-AA76-E2407FFB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1273175"/>
            <a:ext cx="6019800" cy="687388"/>
          </a:xfrm>
        </p:spPr>
        <p:txBody>
          <a:bodyPr/>
          <a:lstStyle/>
          <a:p>
            <a:pPr marL="16951" eaLnBrk="1" fontAlgn="auto" hangingPunct="1">
              <a:spcBef>
                <a:spcPts val="127"/>
              </a:spcBef>
              <a:spcAft>
                <a:spcPts val="0"/>
              </a:spcAft>
              <a:defRPr/>
            </a:pPr>
            <a:r>
              <a:rPr lang="en-US" altLang="zh-CN" sz="4800" spc="33" dirty="0"/>
              <a:t>墨忒尔定律</a:t>
            </a:r>
            <a:endParaRPr lang="en-US" altLang="zh-CN" sz="4800" dirty="0">
              <a:cs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73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6FD6CB5-3BD6-4886-9C4E-EEB1A16CF9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68263"/>
            <a:ext cx="3025775" cy="392112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墨忒尔定律</a:t>
            </a:r>
          </a:p>
        </p:txBody>
      </p:sp>
      <p:sp>
        <p:nvSpPr>
          <p:cNvPr id="114691" name="object 10">
            <a:extLst>
              <a:ext uri="{FF2B5EF4-FFF2-40B4-BE49-F238E27FC236}">
                <a16:creationId xmlns:a16="http://schemas.microsoft.com/office/drawing/2014/main" id="{12BAAFF7-C1B6-4661-B29D-8A26DCA8B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900113"/>
            <a:ext cx="5205412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8310" rIns="0" bIns="0">
            <a:spAutoFit/>
          </a:bodyPr>
          <a:lstStyle>
            <a:lvl1pPr marL="301625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对象的方法只应调用以下方法:</a:t>
            </a:r>
          </a:p>
          <a:p>
            <a:pPr eaLnBrk="1" hangingPunct="1">
              <a:lnSpc>
                <a:spcPts val="1600"/>
              </a:lnSpc>
              <a:spcBef>
                <a:spcPts val="238"/>
              </a:spcBef>
              <a:buFont typeface="Arial" panose="020B0604020202020204" pitchFamily="34" charset="0"/>
              <a:buChar char="•"/>
            </a:pPr>
            <a:r>
              <a:rPr lang="zh-CN" altLang="zh-CN" sz="1400"/>
              <a:t>本身</a:t>
            </a:r>
          </a:p>
          <a:p>
            <a:pPr eaLnBrk="1" hangingPunct="1">
              <a:lnSpc>
                <a:spcPts val="16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zh-CN" altLang="zh-CN" sz="1400"/>
              <a:t>其</a:t>
            </a:r>
            <a:r>
              <a:rPr lang="en-US" altLang="zh-CN" sz="1400"/>
              <a:t> </a:t>
            </a:r>
            <a:r>
              <a:rPr lang="zh-CN" altLang="zh-CN" sz="1400"/>
              <a:t>参数</a:t>
            </a:r>
            <a:endParaRPr lang="en-US" altLang="zh-CN" sz="1400"/>
          </a:p>
          <a:p>
            <a:pPr eaLnBrk="1" hangingPunct="1">
              <a:lnSpc>
                <a:spcPts val="16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zh-CN" altLang="zh-CN" sz="1400"/>
              <a:t>它创建的对象</a:t>
            </a:r>
            <a:endParaRPr lang="en-US" altLang="zh-CN" sz="1400"/>
          </a:p>
          <a:p>
            <a:pPr eaLnBrk="1" hangingPunct="1">
              <a:lnSpc>
                <a:spcPts val="16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zh-CN" altLang="zh-CN" sz="1400"/>
              <a:t>其成员</a:t>
            </a:r>
          </a:p>
          <a:p>
            <a:pPr eaLnBrk="1" hangingPunct="1">
              <a:spcBef>
                <a:spcPts val="663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方法不应调用其他对象成员的方法</a:t>
            </a:r>
          </a:p>
        </p:txBody>
      </p:sp>
    </p:spTree>
  </p:cSld>
  <p:clrMapOvr>
    <a:masterClrMapping/>
  </p:clrMapOvr>
  <p:transition>
    <p:cut/>
  </p:transition>
</p:sld>
</file>

<file path=ppt/slides/slide74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2D530C84-4C4B-4D05-B971-E2517861F4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3975"/>
            <a:ext cx="3559175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墨忒尔定律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0688ABA-563F-46E5-8729-36AB956AC26F}"/>
              </a:ext>
            </a:extLst>
          </p:cNvPr>
          <p:cNvSpPr txBox="1"/>
          <p:nvPr/>
        </p:nvSpPr>
        <p:spPr>
          <a:xfrm>
            <a:off x="168275" y="800100"/>
            <a:ext cx="4984750" cy="1822450"/>
          </a:xfrm>
          <a:prstGeom prst="rect">
            <a:avLst/>
          </a:prstGeom>
        </p:spPr>
        <p:txBody>
          <a:bodyPr lIns="0" tIns="15256" rIns="0" bIns="0">
            <a:spAutoFit/>
          </a:bodyPr>
          <a:lstStyle/>
          <a:p>
            <a:pPr marL="16951" eaLnBrk="1" fontAlgn="auto" hangingPunct="1">
              <a:spcBef>
                <a:spcPts val="120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公共类 StudentPrinter</a:t>
            </a:r>
            <a:r>
              <a:rPr sz="1468" spc="-127" dirty="0">
                <a:latin typeface="Courier New"/>
                <a:ea typeface="+mn-ea"/>
                <a:cs typeface="Courier New"/>
              </a:rPr>
              <a:t> </a:t>
            </a:r>
            <a:r>
              <a:rPr sz="1468" spc="-120" dirty="0">
                <a:latin typeface="Courier New"/>
                <a:ea typeface="+mn-ea"/>
                <a:cs typeface="Courier New"/>
              </a:rPr>
              <a:t>{</a:t>
            </a:r>
            <a:endParaRPr sz="1468">
              <a:latin typeface="Courier New"/>
              <a:ea typeface="+mn-ea"/>
              <a:cs typeface="Courier New"/>
            </a:endParaRPr>
          </a:p>
          <a:p>
            <a:pPr marL="211036" eaLnBrk="1" fontAlgn="auto" hangingPunct="1">
              <a:spcBef>
                <a:spcPts val="47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...</a:t>
            </a:r>
            <a:endParaRPr sz="1468">
              <a:latin typeface="Courier New"/>
              <a:ea typeface="+mn-ea"/>
              <a:cs typeface="Courier New"/>
            </a:endParaRPr>
          </a:p>
          <a:p>
            <a:pPr marL="211036" eaLnBrk="1" fontAlgn="auto" hangingPunct="1">
              <a:spcBef>
                <a:spcPts val="47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公共字符串 printStudent (学生学生) {</a:t>
            </a:r>
            <a:endParaRPr sz="1468">
              <a:latin typeface="Courier New"/>
              <a:ea typeface="+mn-ea"/>
              <a:cs typeface="Courier New"/>
            </a:endParaRPr>
          </a:p>
          <a:p>
            <a:pPr marL="405121" eaLnBrk="1" fontAlgn="auto" hangingPunct="1">
              <a:spcBef>
                <a:spcPts val="47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...</a:t>
            </a:r>
            <a:endParaRPr sz="1468">
              <a:latin typeface="Courier New"/>
              <a:ea typeface="+mn-ea"/>
              <a:cs typeface="Courier New"/>
            </a:endParaRPr>
          </a:p>
          <a:p>
            <a:pPr marL="405121" eaLnBrk="1" fontAlgn="auto" hangingPunct="1">
              <a:spcBef>
                <a:spcPts val="47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//</a:t>
            </a:r>
            <a:r>
              <a:rPr sz="1468" spc="-127" dirty="0">
                <a:latin typeface="Courier New"/>
                <a:ea typeface="+mn-ea"/>
                <a:cs typeface="Courier New"/>
              </a:rPr>
              <a:t> </a:t>
            </a:r>
            <a:r>
              <a:rPr sz="1468" spc="-120" dirty="0">
                <a:latin typeface="Courier New"/>
                <a:ea typeface="+mn-ea"/>
                <a:cs typeface="Courier New"/>
              </a:rPr>
              <a:t>违反</a:t>
            </a:r>
            <a:endParaRPr sz="1468">
              <a:latin typeface="Courier New"/>
              <a:ea typeface="+mn-ea"/>
              <a:cs typeface="Courier New"/>
            </a:endParaRPr>
          </a:p>
          <a:p>
            <a:pPr marL="405121" eaLnBrk="1" fontAlgn="auto" hangingPunct="1">
              <a:spcBef>
                <a:spcPts val="47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字符串课程 =</a:t>
            </a:r>
            <a:r>
              <a:rPr sz="1468" spc="-107" dirty="0">
                <a:latin typeface="Courier New"/>
                <a:ea typeface="+mn-ea"/>
                <a:cs typeface="Courier New"/>
              </a:rPr>
              <a:t> </a:t>
            </a:r>
            <a:r>
              <a:rPr sz="1468" spc="-120" dirty="0">
                <a:latin typeface="Courier New"/>
                <a:ea typeface="+mn-ea"/>
                <a:cs typeface="Courier New"/>
              </a:rPr>
              <a:t>学生. getCourse (i). getName ();</a:t>
            </a:r>
            <a:endParaRPr sz="1468">
              <a:latin typeface="Courier New"/>
              <a:ea typeface="+mn-ea"/>
              <a:cs typeface="Courier New"/>
            </a:endParaRPr>
          </a:p>
          <a:p>
            <a:pPr marL="211036" eaLnBrk="1" fontAlgn="auto" hangingPunct="1">
              <a:spcBef>
                <a:spcPts val="47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}</a:t>
            </a:r>
            <a:endParaRPr sz="1468">
              <a:latin typeface="Courier New"/>
              <a:ea typeface="+mn-ea"/>
              <a:cs typeface="Courier New"/>
            </a:endParaRPr>
          </a:p>
          <a:p>
            <a:pPr marL="16951" eaLnBrk="1" fontAlgn="auto" hangingPunct="1">
              <a:spcBef>
                <a:spcPts val="47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</a:rPr>
              <a:t>}</a:t>
            </a:r>
            <a:endParaRPr sz="1468"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7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A38261C-3062-4B0A-AEDF-E486B84369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4925"/>
            <a:ext cx="3635375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墨忒尔定律</a:t>
            </a:r>
          </a:p>
        </p:txBody>
      </p:sp>
      <p:sp>
        <p:nvSpPr>
          <p:cNvPr id="116739" name="object 4">
            <a:extLst>
              <a:ext uri="{FF2B5EF4-FFF2-40B4-BE49-F238E27FC236}">
                <a16:creationId xmlns:a16="http://schemas.microsoft.com/office/drawing/2014/main" id="{597B0B6C-A86A-4F00-B75F-830D40552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984250"/>
            <a:ext cx="37226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5256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5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公共类学生 {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103000"/>
              </a:lnSpc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公共字符串 getCourseName (int i) {返回课程 [i]. getName ();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50"/>
              </a:spcBef>
            </a:pP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cut/>
  </p:transition>
</p:sld>
</file>

<file path=ppt/slides/slide76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3498BCC-A3FA-46FE-B4B0-A44FF204BF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8100"/>
            <a:ext cx="3405188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墨忒尔定律</a:t>
            </a:r>
          </a:p>
        </p:txBody>
      </p:sp>
      <p:sp>
        <p:nvSpPr>
          <p:cNvPr id="117763" name="object 9">
            <a:extLst>
              <a:ext uri="{FF2B5EF4-FFF2-40B4-BE49-F238E27FC236}">
                <a16:creationId xmlns:a16="http://schemas.microsoft.com/office/drawing/2014/main" id="{24B6EC4C-50C2-4C4B-9226-3541BA446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913" y="598488"/>
            <a:ext cx="5537200" cy="2655887"/>
          </a:xfrm>
        </p:spPr>
        <p:txBody>
          <a:bodyPr lIns="0" tIns="9323" rIns="0" bIns="0">
            <a:spAutoFit/>
          </a:bodyPr>
          <a:lstStyle/>
          <a:p>
            <a:pPr marL="382588">
              <a:lnSpc>
                <a:spcPct val="103000"/>
              </a:lnSpc>
              <a:spcBef>
                <a:spcPts val="75"/>
              </a:spcBef>
            </a:pPr>
            <a:r>
              <a:rPr lang="zh-CN" altLang="zh-CN"/>
              <a:t>方法调用的链接是危险的, 因为您依赖于该链的所有部分</a:t>
            </a:r>
          </a:p>
          <a:p>
            <a:pPr marL="382588">
              <a:lnSpc>
                <a:spcPct val="125000"/>
              </a:lnSpc>
            </a:pPr>
            <a:r>
              <a:rPr lang="zh-CN" altLang="zh-CN"/>
              <a:t>在学生课堂上提供一种方法来获取课程名称</a:t>
            </a:r>
            <a:endParaRPr lang="en-US" altLang="zh-CN"/>
          </a:p>
          <a:p>
            <a:pPr marL="382588">
              <a:lnSpc>
                <a:spcPct val="125000"/>
              </a:lnSpc>
            </a:pPr>
            <a:r>
              <a:rPr lang="zh-CN" altLang="zh-CN"/>
              <a:t>该方法委托给课程类</a:t>
            </a:r>
          </a:p>
          <a:p>
            <a:pPr marL="382588">
              <a:lnSpc>
                <a:spcPct val="103000"/>
              </a:lnSpc>
              <a:spcBef>
                <a:spcPts val="400"/>
              </a:spcBef>
            </a:pPr>
            <a:r>
              <a:rPr lang="zh-CN" altLang="zh-CN"/>
              <a:t>如果课程类别更改, 只需要更新学生班不 StudentPrinter</a:t>
            </a:r>
          </a:p>
          <a:p>
            <a:pPr marL="382588">
              <a:lnSpc>
                <a:spcPct val="103000"/>
              </a:lnSpc>
              <a:spcBef>
                <a:spcPts val="400"/>
              </a:spcBef>
            </a:pPr>
            <a:r>
              <a:rPr lang="zh-CN" altLang="zh-CN"/>
              <a:t>后果为构成或委派: 仅代表对自己的成员!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662204E-7AD9-434A-ADE8-2D52065AF1D6}"/>
              </a:ext>
            </a:extLst>
          </p:cNvPr>
          <p:cNvSpPr/>
          <p:nvPr/>
        </p:nvSpPr>
        <p:spPr>
          <a:xfrm>
            <a:off x="368300" y="809625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A268D33-7FFA-4898-960E-9288063711E4}"/>
              </a:ext>
            </a:extLst>
          </p:cNvPr>
          <p:cNvSpPr/>
          <p:nvPr/>
        </p:nvSpPr>
        <p:spPr>
          <a:xfrm>
            <a:off x="368300" y="1319213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C281717-5A97-4C8B-BDE9-09C66ACE4424}"/>
              </a:ext>
            </a:extLst>
          </p:cNvPr>
          <p:cNvSpPr/>
          <p:nvPr/>
        </p:nvSpPr>
        <p:spPr>
          <a:xfrm>
            <a:off x="368300" y="1598613"/>
            <a:ext cx="93663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03D3182-761D-4C3C-8058-564578CD5F66}"/>
              </a:ext>
            </a:extLst>
          </p:cNvPr>
          <p:cNvSpPr/>
          <p:nvPr/>
        </p:nvSpPr>
        <p:spPr>
          <a:xfrm>
            <a:off x="368300" y="1879600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06768C0-DEDB-4D58-BF85-49ED1CB04B29}"/>
              </a:ext>
            </a:extLst>
          </p:cNvPr>
          <p:cNvSpPr/>
          <p:nvPr/>
        </p:nvSpPr>
        <p:spPr>
          <a:xfrm>
            <a:off x="368300" y="2389188"/>
            <a:ext cx="93663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</p:spTree>
  </p:cSld>
  <p:clrMapOvr>
    <a:masterClrMapping/>
  </p:clrMapOvr>
  <p:transition>
    <p:cut/>
  </p:transition>
</p:sld>
</file>

<file path=ppt/slides/slide77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0">
            <a:extLst>
              <a:ext uri="{FF2B5EF4-FFF2-40B4-BE49-F238E27FC236}">
                <a16:creationId xmlns:a16="http://schemas.microsoft.com/office/drawing/2014/main" id="{27351590-2D94-4CDC-97FB-35E23343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1273175"/>
            <a:ext cx="6019800" cy="687388"/>
          </a:xfrm>
        </p:spPr>
        <p:txBody>
          <a:bodyPr/>
          <a:lstStyle/>
          <a:p>
            <a:pPr marL="15875" eaLnBrk="1" hangingPunct="1">
              <a:spcBef>
                <a:spcPts val="125"/>
              </a:spcBef>
            </a:pPr>
            <a:r>
              <a:rPr lang="en-GB" altLang="en-US" sz="4800">
                <a:ea typeface="宋体" panose="02010600030101010101" pitchFamily="2" charset="-122"/>
                <a:cs typeface="Times" panose="02020603050405020304" pitchFamily="18" charset="0"/>
              </a:rPr>
              <a:t>分裂和征服</a:t>
            </a:r>
            <a:r>
              <a:rPr lang="en-US" altLang="en-US" sz="4800">
                <a:ea typeface="宋体" panose="02010600030101010101" pitchFamily="2" charset="-122"/>
              </a:rPr>
              <a:t> </a:t>
            </a:r>
            <a:endParaRPr lang="en-US" altLang="zh-CN" sz="480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78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026">
            <a:extLst>
              <a:ext uri="{FF2B5EF4-FFF2-40B4-BE49-F238E27FC236}">
                <a16:creationId xmlns:a16="http://schemas.microsoft.com/office/drawing/2014/main" id="{60CF9192-3DD4-4579-88DF-6D1A7CC4A2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9575" y="0"/>
            <a:ext cx="4152900" cy="461963"/>
          </a:xfrm>
        </p:spPr>
        <p:txBody>
          <a:bodyPr/>
          <a:lstStyle/>
          <a:p>
            <a:pPr/>
            <a:r>
              <a:rPr lang="en-GB" altLang="en-US" sz="2800">
                <a:ea typeface="宋体" panose="02010600030101010101" pitchFamily="2" charset="-122"/>
                <a:cs typeface="Times" panose="02020603050405020304" pitchFamily="18" charset="0"/>
              </a:rPr>
              <a:t>分裂和征服</a:t>
            </a:r>
            <a:r>
              <a:rPr lang="en-US" altLang="en-US" sz="28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0835" name="Rectangle 1027">
            <a:extLst>
              <a:ext uri="{FF2B5EF4-FFF2-40B4-BE49-F238E27FC236}">
                <a16:creationId xmlns:a16="http://schemas.microsoft.com/office/drawing/2014/main" id="{51E6AAA4-F671-4151-A6C4-4F8354D05D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7175" y="500063"/>
            <a:ext cx="5791200" cy="2730500"/>
          </a:xfrm>
        </p:spPr>
        <p:txBody>
          <a:bodyPr/>
          <a:lstStyle/>
          <a:p>
            <a:pPr marL="0" indent="0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试图处理一次大的事情通常要比处理一系列较小的管理更困难</a:t>
            </a:r>
            <a:r>
              <a:rPr lang="en-US" altLang="en-US">
                <a:ea typeface="宋体" panose="02010600030101010101" pitchFamily="2" charset="-122"/>
                <a:cs typeface="Times" panose="02020603050405020304" pitchFamily="18" charset="0"/>
              </a:rPr>
              <a:t>能够, 可以理解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事情</a:t>
            </a:r>
            <a:r>
              <a:rPr lang="en-US" altLang="en-US">
                <a:ea typeface="宋体" panose="02010600030101010101" pitchFamily="2" charset="-122"/>
              </a:rPr>
              <a:t> </a:t>
            </a:r>
          </a:p>
          <a:p>
            <a:pPr marL="0" indent="0"/>
            <a:r>
              <a:rPr lang="en-US" altLang="en-US">
                <a:ea typeface="宋体" panose="02010600030101010101" pitchFamily="2" charset="-122"/>
              </a:rPr>
              <a:t>(因此, 软件开发的迭代方法)</a:t>
            </a:r>
          </a:p>
          <a:p>
            <a:pPr lvl="1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软件工程师/软件开发人员</a:t>
            </a:r>
            <a:r>
              <a:rPr lang="en-GB" altLang="en-US" u="sng">
                <a:ea typeface="宋体" panose="02010600030101010101" pitchFamily="2" charset="-122"/>
                <a:cs typeface="Times" panose="02020603050405020304" pitchFamily="18" charset="0"/>
              </a:rPr>
              <a:t>可以</a:t>
            </a:r>
            <a:r>
              <a:rPr lang="en-GB" altLang="en-US" b="1" u="sng">
                <a:ea typeface="宋体" panose="02010600030101010101" pitchFamily="2" charset="-122"/>
                <a:cs typeface="Times" panose="02020603050405020304" pitchFamily="18" charset="0"/>
              </a:rPr>
              <a:t>专门</a:t>
            </a:r>
            <a:r>
              <a:rPr lang="en-GB" altLang="en-US" u="sng">
                <a:ea typeface="宋体" panose="02010600030101010101" pitchFamily="2" charset="-122"/>
                <a:cs typeface="Times" panose="02020603050405020304" pitchFamily="18" charset="0"/>
              </a:rPr>
              <a:t>.</a:t>
            </a:r>
          </a:p>
          <a:p>
            <a:pPr lvl="2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专业从事网络、配送、数据库、算法、搜索/分拣技术..。</a:t>
            </a:r>
          </a:p>
          <a:p>
            <a:pPr lvl="1"/>
            <a:endParaRPr lang="en-GB" altLang="en-US" u="sng">
              <a:ea typeface="宋体" panose="02010600030101010101" pitchFamily="2" charset="-122"/>
              <a:cs typeface="Times" panose="02020603050405020304" pitchFamily="18" charset="0"/>
            </a:endParaRPr>
          </a:p>
          <a:p>
            <a:pPr lvl="1"/>
            <a:r>
              <a:rPr lang="en-GB" altLang="en-US" u="sng">
                <a:ea typeface="宋体" panose="02010600030101010101" pitchFamily="2" charset="-122"/>
                <a:cs typeface="Times" panose="02020603050405020304" pitchFamily="18" charset="0"/>
              </a:rPr>
              <a:t>个人</a:t>
            </a:r>
            <a:r>
              <a:rPr lang="en-GB" altLang="en-US" b="1" u="sng">
                <a:ea typeface="宋体" panose="02010600030101010101" pitchFamily="2" charset="-122"/>
                <a:cs typeface="Times" panose="02020603050405020304" pitchFamily="18" charset="0"/>
              </a:rPr>
              <a:t>组件较小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,</a:t>
            </a:r>
            <a:r>
              <a:rPr lang="en-GB" altLang="en-US" b="1">
                <a:ea typeface="宋体" panose="02010600030101010101" pitchFamily="2" charset="-122"/>
                <a:cs typeface="Times" panose="02020603050405020304" pitchFamily="18" charset="0"/>
              </a:rPr>
              <a:t>容易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 </a:t>
            </a:r>
            <a:r>
              <a:rPr lang="en-GB" altLang="en-US" b="1">
                <a:ea typeface="宋体" panose="02010600030101010101" pitchFamily="2" charset="-122"/>
                <a:cs typeface="Times" panose="02020603050405020304" pitchFamily="18" charset="0"/>
              </a:rPr>
              <a:t>自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 </a:t>
            </a:r>
            <a:r>
              <a:rPr lang="en-GB" altLang="en-US" b="1">
                <a:ea typeface="宋体" panose="02010600030101010101" pitchFamily="2" charset="-122"/>
                <a:cs typeface="Times" panose="02020603050405020304" pitchFamily="18" charset="0"/>
              </a:rPr>
              <a:t>理解</a:t>
            </a:r>
            <a:r>
              <a:rPr lang="en-US" altLang="en-US">
                <a:ea typeface="宋体" panose="02010600030101010101" pitchFamily="2" charset="-122"/>
                <a:cs typeface="Times" panose="02020603050405020304" pitchFamily="18" charset="0"/>
              </a:rPr>
              <a:t>.</a:t>
            </a:r>
          </a:p>
          <a:p>
            <a:pPr lvl="1"/>
            <a:endParaRPr lang="en-GB" altLang="en-US" b="1" u="sng">
              <a:ea typeface="宋体" panose="02010600030101010101" pitchFamily="2" charset="-122"/>
              <a:cs typeface="Times" panose="02020603050405020304" pitchFamily="18" charset="0"/>
            </a:endParaRPr>
          </a:p>
          <a:p>
            <a:pPr lvl="1"/>
            <a:r>
              <a:rPr lang="en-GB" altLang="en-US" b="1" u="sng">
                <a:ea typeface="宋体" panose="02010600030101010101" pitchFamily="2" charset="-122"/>
                <a:cs typeface="Times" panose="02020603050405020304" pitchFamily="18" charset="0"/>
              </a:rPr>
              <a:t>部分</a:t>
            </a:r>
            <a:r>
              <a:rPr lang="en-GB" altLang="en-US" u="sng">
                <a:ea typeface="宋体" panose="02010600030101010101" pitchFamily="2" charset="-122"/>
                <a:cs typeface="Times" panose="02020603050405020304" pitchFamily="18" charset="0"/>
              </a:rPr>
              <a:t>可以被</a:t>
            </a:r>
            <a:r>
              <a:rPr lang="en-GB" altLang="en-US" b="1" u="sng">
                <a:ea typeface="宋体" panose="02010600030101010101" pitchFamily="2" charset="-122"/>
                <a:cs typeface="Times" panose="02020603050405020304" pitchFamily="18" charset="0"/>
              </a:rPr>
              <a:t>取代</a:t>
            </a:r>
            <a:r>
              <a:rPr lang="en-GB" altLang="en-US" u="sng">
                <a:ea typeface="宋体" panose="02010600030101010101" pitchFamily="2" charset="-122"/>
                <a:cs typeface="Times" panose="02020603050405020304" pitchFamily="18" charset="0"/>
              </a:rPr>
              <a:t>或</a:t>
            </a:r>
            <a:r>
              <a:rPr lang="en-GB" altLang="en-US" b="1" u="sng">
                <a:ea typeface="宋体" panose="02010600030101010101" pitchFamily="2" charset="-122"/>
                <a:cs typeface="Times" panose="02020603050405020304" pitchFamily="18" charset="0"/>
              </a:rPr>
              <a:t>改变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无需更换或广泛更换其他部件</a:t>
            </a:r>
            <a:r>
              <a:rPr lang="en-US" altLang="en-US">
                <a:ea typeface="宋体" panose="02010600030101010101" pitchFamily="2" charset="-122"/>
                <a:cs typeface="Times" panose="02020603050405020304" pitchFamily="18" charset="0"/>
              </a:rPr>
              <a:t>.</a:t>
            </a:r>
          </a:p>
          <a:p>
            <a:pPr lvl="1"/>
            <a:endParaRPr lang="en-US" altLang="en-US">
              <a:ea typeface="宋体" panose="02010600030101010101" pitchFamily="2" charset="-122"/>
              <a:cs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7B4450E7-1D68-41A4-84FF-43609A76E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" y="-14288"/>
            <a:ext cx="5281613" cy="525463"/>
          </a:xfrm>
        </p:spPr>
        <p:txBody>
          <a:bodyPr/>
          <a:lstStyle/>
          <a:p>
            <a:pPr/>
            <a:r>
              <a:rPr lang="en-US" altLang="en-US" sz="2800">
                <a:ea typeface="宋体" panose="02010600030101010101" pitchFamily="2" charset="-122"/>
              </a:rPr>
              <a:t>软件系统划分方法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4F7C8684-4B71-4FD6-BE0B-592B172002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5775" y="615950"/>
            <a:ext cx="4743450" cy="2422525"/>
          </a:xfrm>
        </p:spPr>
        <p:txBody>
          <a:bodyPr/>
          <a:lstStyle/>
          <a:p>
            <a:pPr lvl="1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分布式系统分为</a:t>
            </a:r>
            <a:r>
              <a:rPr lang="en-GB" altLang="en-US" u="sng">
                <a:ea typeface="宋体" panose="02010600030101010101" pitchFamily="2" charset="-122"/>
                <a:cs typeface="Times" panose="02020603050405020304" pitchFamily="18" charset="0"/>
              </a:rPr>
              <a:t>客户端和服务器</a:t>
            </a:r>
            <a:endParaRPr lang="en-US" altLang="en-US" u="sng">
              <a:ea typeface="宋体" panose="02010600030101010101" pitchFamily="2" charset="-122"/>
            </a:endParaRPr>
          </a:p>
          <a:p>
            <a:pPr lvl="1"/>
            <a:endParaRPr lang="en-US" altLang="en-US" u="sng">
              <a:ea typeface="宋体" panose="02010600030101010101" pitchFamily="2" charset="-122"/>
            </a:endParaRPr>
          </a:p>
          <a:p>
            <a:pPr lvl="1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系统分为</a:t>
            </a:r>
            <a:r>
              <a:rPr lang="en-GB" altLang="en-US" u="sng">
                <a:ea typeface="宋体" panose="02010600030101010101" pitchFamily="2" charset="-122"/>
                <a:cs typeface="Times" panose="02020603050405020304" pitchFamily="18" charset="0"/>
              </a:rPr>
              <a:t>子系统</a:t>
            </a:r>
            <a:endParaRPr lang="en-US" altLang="en-US" u="sng">
              <a:ea typeface="宋体" panose="02010600030101010101" pitchFamily="2" charset="-122"/>
            </a:endParaRPr>
          </a:p>
          <a:p>
            <a:pPr lvl="1"/>
            <a:endParaRPr lang="en-US" altLang="en-US">
              <a:ea typeface="宋体" panose="02010600030101010101" pitchFamily="2" charset="-122"/>
            </a:endParaRPr>
          </a:p>
          <a:p>
            <a:pPr lvl="1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子系统可以分为一个或多个</a:t>
            </a:r>
            <a:r>
              <a:rPr lang="en-GB" altLang="en-US" u="sng">
                <a:ea typeface="宋体" panose="02010600030101010101" pitchFamily="2" charset="-122"/>
                <a:cs typeface="Times" panose="02020603050405020304" pitchFamily="18" charset="0"/>
              </a:rPr>
              <a:t>包</a:t>
            </a:r>
            <a:endParaRPr lang="en-US" altLang="en-US" u="sng">
              <a:ea typeface="宋体" panose="02010600030101010101" pitchFamily="2" charset="-122"/>
            </a:endParaRPr>
          </a:p>
          <a:p>
            <a:pPr lvl="1"/>
            <a:endParaRPr lang="en-US" altLang="en-US">
              <a:ea typeface="宋体" panose="02010600030101010101" pitchFamily="2" charset="-122"/>
            </a:endParaRPr>
          </a:p>
          <a:p>
            <a:pPr lvl="1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包分为</a:t>
            </a:r>
            <a:r>
              <a:rPr lang="en-GB" altLang="en-US" u="sng">
                <a:ea typeface="宋体" panose="02010600030101010101" pitchFamily="2" charset="-122"/>
                <a:cs typeface="Times" panose="02020603050405020304" pitchFamily="18" charset="0"/>
              </a:rPr>
              <a:t>类</a:t>
            </a:r>
            <a:endParaRPr lang="en-US" altLang="en-US" u="sng">
              <a:ea typeface="宋体" panose="02010600030101010101" pitchFamily="2" charset="-122"/>
            </a:endParaRPr>
          </a:p>
          <a:p>
            <a:pPr lvl="1"/>
            <a:endParaRPr lang="en-US" altLang="en-US">
              <a:ea typeface="宋体" panose="02010600030101010101" pitchFamily="2" charset="-122"/>
            </a:endParaRPr>
          </a:p>
          <a:p>
            <a:pPr lvl="1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类分为</a:t>
            </a:r>
            <a:r>
              <a:rPr lang="en-GB" altLang="en-US" u="sng">
                <a:ea typeface="宋体" panose="02010600030101010101" pitchFamily="2" charset="-122"/>
                <a:cs typeface="Times" panose="02020603050405020304" pitchFamily="18" charset="0"/>
              </a:rPr>
              <a:t>方法</a:t>
            </a:r>
            <a:r>
              <a:rPr lang="en-US" altLang="en-US"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4C5746F-DFC8-4AB2-85D8-83368EAA1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7175" y="68263"/>
            <a:ext cx="5537200" cy="431800"/>
          </a:xfrm>
        </p:spPr>
        <p:txBody>
          <a:bodyPr/>
          <a:lstStyle/>
          <a:p>
            <a:pPr algn="l" eaLnBrk="1" hangingPunct="1"/>
            <a:r>
              <a:rPr lang="en-GB" altLang="zh-CN" sz="2800">
                <a:solidFill>
                  <a:schemeClr val="bg1"/>
                </a:solidFill>
              </a:rPr>
              <a:t>从设计到实现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F08BEFD6-9FB7-4A7C-A9CF-655327FB9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1746250"/>
            <a:ext cx="1039813" cy="6746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zh-CN" altLang="zh-CN" sz="908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12" name="Line 5">
            <a:extLst>
              <a:ext uri="{FF2B5EF4-FFF2-40B4-BE49-F238E27FC236}">
                <a16:creationId xmlns:a16="http://schemas.microsoft.com/office/drawing/2014/main" id="{8045916F-F44F-47D3-9D17-BE9F15E5BB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4750" y="1995488"/>
            <a:ext cx="1039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Text Box 6">
            <a:extLst>
              <a:ext uri="{FF2B5EF4-FFF2-40B4-BE49-F238E27FC236}">
                <a16:creationId xmlns:a16="http://schemas.microsoft.com/office/drawing/2014/main" id="{4D599B42-60AF-498F-AF45-0E0C48F99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613" y="1746250"/>
            <a:ext cx="53975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zh-CN" sz="1211" b="0">
                <a:solidFill>
                  <a:srgbClr val="000000"/>
                </a:solidFill>
                <a:latin typeface="Arial" panose="020B0604020202020204" pitchFamily="34" charset="0"/>
              </a:rPr>
              <a:t>书</a:t>
            </a:r>
            <a:endParaRPr lang="en-US" altLang="zh-CN" sz="1211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7" name="Text Box 7">
            <a:extLst>
              <a:ext uri="{FF2B5EF4-FFF2-40B4-BE49-F238E27FC236}">
                <a16:creationId xmlns:a16="http://schemas.microsoft.com/office/drawing/2014/main" id="{FD562BFF-2F34-4C82-9A91-3FA9082B1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613" y="1993900"/>
            <a:ext cx="5905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zh-CN" sz="1211" b="0">
                <a:solidFill>
                  <a:srgbClr val="000000"/>
                </a:solidFill>
                <a:latin typeface="Arial" panose="020B0604020202020204" pitchFamily="34" charset="0"/>
              </a:rPr>
              <a:t>标题</a:t>
            </a:r>
          </a:p>
          <a:p>
            <a:pPr>
              <a:defRPr/>
            </a:pPr>
            <a:r>
              <a:rPr lang="en-US" altLang="zh-CN" sz="1211" b="0">
                <a:solidFill>
                  <a:srgbClr val="000000"/>
                </a:solidFill>
                <a:latin typeface="Arial" panose="020B0604020202020204" pitchFamily="34" charset="0"/>
              </a:rPr>
              <a:t>打印 ()</a:t>
            </a:r>
            <a:endParaRPr lang="en-US" altLang="zh-CN" sz="1211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8" name="Text Box 8">
            <a:extLst>
              <a:ext uri="{FF2B5EF4-FFF2-40B4-BE49-F238E27FC236}">
                <a16:creationId xmlns:a16="http://schemas.microsoft.com/office/drawing/2014/main" id="{ADBDCFA2-3BF0-4828-AECE-A8A99A197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706563"/>
            <a:ext cx="1787525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zh-CN" sz="1110" b="0">
                <a:solidFill>
                  <a:srgbClr val="000000"/>
                </a:solidFill>
                <a:latin typeface="Arial" panose="020B0604020202020204" pitchFamily="34" charset="0"/>
              </a:rPr>
              <a:t>公共类书 {</a:t>
            </a:r>
          </a:p>
          <a:p>
            <a:pPr lvl="1">
              <a:defRPr/>
            </a:pPr>
            <a:r>
              <a:rPr lang="en-US" altLang="zh-CN" sz="1110" b="0">
                <a:solidFill>
                  <a:srgbClr val="000000"/>
                </a:solidFill>
                <a:latin typeface="Arial" panose="020B0604020202020204" pitchFamily="34" charset="0"/>
              </a:rPr>
              <a:t>公共空隙印刷品 ();</a:t>
            </a:r>
          </a:p>
          <a:p>
            <a:pPr lvl="1">
              <a:defRPr/>
            </a:pPr>
            <a:r>
              <a:rPr lang="en-US" altLang="zh-CN" sz="1110" b="0">
                <a:solidFill>
                  <a:srgbClr val="000000"/>
                </a:solidFill>
                <a:latin typeface="Arial" panose="020B0604020202020204" pitchFamily="34" charset="0"/>
              </a:rPr>
              <a:t>专用字符串标题;</a:t>
            </a:r>
          </a:p>
          <a:p>
            <a:pPr>
              <a:defRPr/>
            </a:pPr>
            <a:r>
              <a:rPr lang="en-US" altLang="zh-CN" sz="1110" b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altLang="zh-CN" sz="1211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9" name="Text Box 9">
            <a:extLst>
              <a:ext uri="{FF2B5EF4-FFF2-40B4-BE49-F238E27FC236}">
                <a16:creationId xmlns:a16="http://schemas.microsoft.com/office/drawing/2014/main" id="{8AF31132-A8C3-4D82-80A1-C0B0D2E74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25" y="1836738"/>
            <a:ext cx="76676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zh-CN" sz="1211" b="0">
                <a:solidFill>
                  <a:srgbClr val="000000"/>
                </a:solidFill>
                <a:latin typeface="Times New Roman" panose="02020603050405020304" pitchFamily="18" charset="0"/>
              </a:rPr>
              <a:t>书</a:t>
            </a:r>
          </a:p>
          <a:p>
            <a:pPr>
              <a:defRPr/>
            </a:pPr>
            <a:r>
              <a:rPr lang="en-US" altLang="zh-CN" sz="1211" b="0">
                <a:solidFill>
                  <a:srgbClr val="000000"/>
                </a:solidFill>
                <a:latin typeface="Times New Roman" panose="02020603050405020304" pitchFamily="18" charset="0"/>
              </a:rPr>
              <a:t>概念</a:t>
            </a:r>
          </a:p>
        </p:txBody>
      </p:sp>
      <p:sp>
        <p:nvSpPr>
          <p:cNvPr id="25610" name="AutoShape 10">
            <a:extLst>
              <a:ext uri="{FF2B5EF4-FFF2-40B4-BE49-F238E27FC236}">
                <a16:creationId xmlns:a16="http://schemas.microsoft.com/office/drawing/2014/main" id="{A4CAAD8F-26BE-40D0-8C3B-F434E6979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785813"/>
            <a:ext cx="1189037" cy="536575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zh-CN" sz="1211" b="0" u="sng">
                <a:solidFill>
                  <a:srgbClr val="000000"/>
                </a:solidFill>
                <a:latin typeface="Times New Roman" panose="02020603050405020304" pitchFamily="18" charset="0"/>
              </a:rPr>
              <a:t>分析</a:t>
            </a:r>
            <a:endParaRPr lang="en-US" altLang="zh-CN" sz="1211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211" b="0">
                <a:solidFill>
                  <a:srgbClr val="000000"/>
                </a:solidFill>
                <a:latin typeface="Times New Roman" panose="02020603050405020304" pitchFamily="18" charset="0"/>
              </a:rPr>
              <a:t>调查</a:t>
            </a:r>
          </a:p>
          <a:p>
            <a:pPr>
              <a:defRPr/>
            </a:pPr>
            <a:r>
              <a:rPr lang="en-US" altLang="zh-CN" sz="1211" b="0">
                <a:solidFill>
                  <a:srgbClr val="000000"/>
                </a:solidFill>
                <a:latin typeface="Times New Roman" panose="02020603050405020304" pitchFamily="18" charset="0"/>
              </a:rPr>
              <a:t>的问题</a:t>
            </a:r>
          </a:p>
        </p:txBody>
      </p:sp>
      <p:sp>
        <p:nvSpPr>
          <p:cNvPr id="25611" name="AutoShape 11">
            <a:extLst>
              <a:ext uri="{FF2B5EF4-FFF2-40B4-BE49-F238E27FC236}">
                <a16:creationId xmlns:a16="http://schemas.microsoft.com/office/drawing/2014/main" id="{75FAC1A8-2AE6-40FF-AE08-62E69285F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138" y="785813"/>
            <a:ext cx="1189037" cy="536575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zh-CN" sz="1211" b="0" u="sng">
                <a:solidFill>
                  <a:srgbClr val="000000"/>
                </a:solidFill>
                <a:latin typeface="Times New Roman" panose="02020603050405020304" pitchFamily="18" charset="0"/>
              </a:rPr>
              <a:t>设计</a:t>
            </a:r>
            <a:endParaRPr lang="en-US" altLang="zh-CN" sz="1211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211" b="0">
                <a:solidFill>
                  <a:srgbClr val="000000"/>
                </a:solidFill>
                <a:latin typeface="Times New Roman" panose="02020603050405020304" pitchFamily="18" charset="0"/>
              </a:rPr>
              <a:t>逻辑解决方案</a:t>
            </a:r>
          </a:p>
        </p:txBody>
      </p:sp>
      <p:sp>
        <p:nvSpPr>
          <p:cNvPr id="25612" name="AutoShape 12">
            <a:extLst>
              <a:ext uri="{FF2B5EF4-FFF2-40B4-BE49-F238E27FC236}">
                <a16:creationId xmlns:a16="http://schemas.microsoft.com/office/drawing/2014/main" id="{97925579-AB03-4F72-A290-CC0C547DA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650" y="785813"/>
            <a:ext cx="1190625" cy="536575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zh-CN" sz="1211" b="0" u="sng">
                <a:solidFill>
                  <a:srgbClr val="000000"/>
                </a:solidFill>
                <a:latin typeface="Times New Roman" panose="02020603050405020304" pitchFamily="18" charset="0"/>
              </a:rPr>
              <a:t>建设</a:t>
            </a:r>
            <a:endParaRPr lang="en-US" altLang="zh-CN" sz="1211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211" b="0">
                <a:solidFill>
                  <a:srgbClr val="000000"/>
                </a:solidFill>
                <a:latin typeface="Times New Roman" panose="02020603050405020304" pitchFamily="18" charset="0"/>
              </a:rPr>
              <a:t>代码</a:t>
            </a:r>
          </a:p>
        </p:txBody>
      </p:sp>
      <p:sp>
        <p:nvSpPr>
          <p:cNvPr id="25613" name="AutoShape 13">
            <a:extLst>
              <a:ext uri="{FF2B5EF4-FFF2-40B4-BE49-F238E27FC236}">
                <a16:creationId xmlns:a16="http://schemas.microsoft.com/office/drawing/2014/main" id="{7C4C6E15-6D29-45B6-B275-B6BB5655F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663" y="1409700"/>
            <a:ext cx="296862" cy="355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zh-CN" altLang="zh-CN" sz="908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14" name="AutoShape 14">
            <a:extLst>
              <a:ext uri="{FF2B5EF4-FFF2-40B4-BE49-F238E27FC236}">
                <a16:creationId xmlns:a16="http://schemas.microsoft.com/office/drawing/2014/main" id="{93C31492-F0C2-4894-B39D-FB2A386D1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275" y="1409700"/>
            <a:ext cx="296863" cy="355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zh-CN" altLang="zh-CN" sz="908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15" name="Text Box 15">
            <a:extLst>
              <a:ext uri="{FF2B5EF4-FFF2-40B4-BE49-F238E27FC236}">
                <a16:creationId xmlns:a16="http://schemas.microsoft.com/office/drawing/2014/main" id="{08E22EFF-2DF4-4A9B-936E-B3E4E08B3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25" y="2516188"/>
            <a:ext cx="1201738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zh-CN" sz="1211" b="0">
                <a:solidFill>
                  <a:srgbClr val="000000"/>
                </a:solidFill>
                <a:latin typeface="Times New Roman" panose="02020603050405020304" pitchFamily="18" charset="0"/>
              </a:rPr>
              <a:t>域概念</a:t>
            </a:r>
          </a:p>
        </p:txBody>
      </p:sp>
      <p:sp>
        <p:nvSpPr>
          <p:cNvPr id="25616" name="Text Box 16">
            <a:extLst>
              <a:ext uri="{FF2B5EF4-FFF2-40B4-BE49-F238E27FC236}">
                <a16:creationId xmlns:a16="http://schemas.microsoft.com/office/drawing/2014/main" id="{394D9BEB-8613-43F4-A878-770305031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2516188"/>
            <a:ext cx="143192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zh-CN" sz="1211" b="0">
                <a:solidFill>
                  <a:srgbClr val="000000"/>
                </a:solidFill>
                <a:latin typeface="Times New Roman" panose="02020603050405020304" pitchFamily="18" charset="0"/>
              </a:rPr>
              <a:t>代表在</a:t>
            </a:r>
          </a:p>
          <a:p>
            <a:pPr>
              <a:defRPr/>
            </a:pPr>
            <a:r>
              <a:rPr lang="en-US" altLang="zh-CN" sz="1211" b="0">
                <a:solidFill>
                  <a:srgbClr val="000000"/>
                </a:solidFill>
                <a:latin typeface="Times New Roman" panose="02020603050405020304" pitchFamily="18" charset="0"/>
              </a:rPr>
              <a:t>概念分析</a:t>
            </a:r>
          </a:p>
        </p:txBody>
      </p:sp>
      <p:sp>
        <p:nvSpPr>
          <p:cNvPr id="25617" name="Text Box 17">
            <a:extLst>
              <a:ext uri="{FF2B5EF4-FFF2-40B4-BE49-F238E27FC236}">
                <a16:creationId xmlns:a16="http://schemas.microsoft.com/office/drawing/2014/main" id="{6C2CB446-6F3E-468C-83A9-CDD7900A0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6988" y="2516188"/>
            <a:ext cx="1598612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zh-CN" sz="1161" b="0">
                <a:solidFill>
                  <a:srgbClr val="000000"/>
                </a:solidFill>
                <a:latin typeface="Times New Roman" panose="02020603050405020304" pitchFamily="18" charset="0"/>
              </a:rPr>
              <a:t>表示法在</a:t>
            </a:r>
          </a:p>
          <a:p>
            <a:pPr>
              <a:defRPr/>
            </a:pPr>
            <a:r>
              <a:rPr lang="en-US" altLang="zh-CN" sz="1161" b="0">
                <a:solidFill>
                  <a:srgbClr val="000000"/>
                </a:solidFill>
                <a:latin typeface="Times New Roman" panose="02020603050405020304" pitchFamily="18" charset="0"/>
              </a:rPr>
              <a:t>面向对象</a:t>
            </a:r>
          </a:p>
          <a:p>
            <a:pPr>
              <a:defRPr/>
            </a:pPr>
            <a:r>
              <a:rPr lang="en-US" altLang="zh-CN" sz="1161" b="0">
                <a:solidFill>
                  <a:srgbClr val="000000"/>
                </a:solidFill>
                <a:latin typeface="Times New Roman" panose="02020603050405020304" pitchFamily="18" charset="0"/>
              </a:rPr>
              <a:t>编程语言。</a:t>
            </a:r>
            <a:endParaRPr lang="en-US" altLang="zh-CN" sz="1211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80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0">
            <a:extLst>
              <a:ext uri="{FF2B5EF4-FFF2-40B4-BE49-F238E27FC236}">
                <a16:creationId xmlns:a16="http://schemas.microsoft.com/office/drawing/2014/main" id="{35A1EE5A-E444-494B-BD86-2E4F213CD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1273175"/>
            <a:ext cx="6019800" cy="687388"/>
          </a:xfrm>
        </p:spPr>
        <p:txBody>
          <a:bodyPr/>
          <a:lstStyle/>
          <a:p>
            <a:pPr marL="15875" eaLnBrk="1" hangingPunct="1">
              <a:spcBef>
                <a:spcPts val="125"/>
              </a:spcBef>
            </a:pPr>
            <a:r>
              <a:rPr lang="en-GB" altLang="en-US" sz="4800">
                <a:ea typeface="宋体" panose="02010600030101010101" pitchFamily="2" charset="-122"/>
                <a:cs typeface="Times" panose="02020603050405020304" pitchFamily="18" charset="0"/>
              </a:rPr>
              <a:t>高</a:t>
            </a:r>
            <a:r>
              <a:rPr lang="en-US" altLang="en-US" sz="4800" u="sng">
                <a:ea typeface="宋体" panose="02010600030101010101" pitchFamily="2" charset="-122"/>
                <a:cs typeface="Times" panose="02020603050405020304" pitchFamily="18" charset="0"/>
              </a:rPr>
              <a:t>C</a:t>
            </a:r>
            <a:r>
              <a:rPr lang="en-GB" altLang="en-US" sz="4800" u="sng">
                <a:ea typeface="宋体" panose="02010600030101010101" pitchFamily="2" charset="-122"/>
                <a:cs typeface="Times" panose="02020603050405020304" pitchFamily="18" charset="0"/>
              </a:rPr>
              <a:t>ohesion</a:t>
            </a:r>
            <a:endParaRPr lang="en-US" altLang="zh-CN" sz="480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81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377966C1-B04C-4960-A84D-45FB457A6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14288"/>
            <a:ext cx="6124575" cy="577851"/>
          </a:xfrm>
        </p:spPr>
        <p:txBody>
          <a:bodyPr/>
          <a:lstStyle/>
          <a:p>
            <a:pPr algn="ctr"/>
            <a:r>
              <a:rPr lang="en-GB" altLang="en-US" sz="2800">
                <a:ea typeface="宋体" panose="02010600030101010101" pitchFamily="2" charset="-122"/>
                <a:cs typeface="Times" panose="02020603050405020304" pitchFamily="18" charset="0"/>
              </a:rPr>
              <a:t>增加</a:t>
            </a:r>
            <a:r>
              <a:rPr lang="en-GB" altLang="en-US" sz="2800" b="1">
                <a:ea typeface="宋体" panose="02010600030101010101" pitchFamily="2" charset="-122"/>
                <a:cs typeface="Times" panose="02020603050405020304" pitchFamily="18" charset="0"/>
              </a:rPr>
              <a:t>高</a:t>
            </a:r>
            <a:r>
              <a:rPr lang="en-GB" altLang="en-US" sz="2800">
                <a:ea typeface="宋体" panose="02010600030101010101" pitchFamily="2" charset="-122"/>
                <a:cs typeface="Times" panose="02020603050405020304" pitchFamily="18" charset="0"/>
              </a:rPr>
              <a:t>)</a:t>
            </a:r>
            <a:r>
              <a:rPr lang="en-US" altLang="en-US" sz="2800" b="1" u="sng">
                <a:ea typeface="宋体" panose="02010600030101010101" pitchFamily="2" charset="-122"/>
                <a:cs typeface="Times" panose="02020603050405020304" pitchFamily="18" charset="0"/>
              </a:rPr>
              <a:t>C</a:t>
            </a:r>
            <a:r>
              <a:rPr lang="en-GB" altLang="en-US" sz="2800" b="1" u="sng">
                <a:ea typeface="宋体" panose="02010600030101010101" pitchFamily="2" charset="-122"/>
                <a:cs typeface="Times" panose="02020603050405020304" pitchFamily="18" charset="0"/>
              </a:rPr>
              <a:t>ohesion</a:t>
            </a:r>
            <a:r>
              <a:rPr lang="en-GB" altLang="en-US" sz="2800">
                <a:ea typeface="宋体" panose="02010600030101010101" pitchFamily="2" charset="-122"/>
                <a:cs typeface="Times" panose="02020603050405020304" pitchFamily="18" charset="0"/>
              </a:rPr>
              <a:t>尽可能</a:t>
            </a:r>
            <a:r>
              <a:rPr lang="en-US" altLang="en-US" sz="28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48DF646B-07A7-4A1E-B739-F219DB95E3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7975" y="692150"/>
            <a:ext cx="5537200" cy="2422525"/>
          </a:xfrm>
        </p:spPr>
        <p:txBody>
          <a:bodyPr/>
          <a:lstStyle/>
          <a:p>
            <a:pPr marL="0" indent="0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分裂和征服说分裂的东西。 小零件</a:t>
            </a:r>
            <a:r>
              <a:rPr lang="en-US" altLang="en-US">
                <a:ea typeface="宋体" panose="02010600030101010101" pitchFamily="2" charset="-122"/>
                <a:cs typeface="Times" panose="02020603050405020304" pitchFamily="18" charset="0"/>
              </a:rPr>
              <a:t>,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  </a:t>
            </a:r>
            <a:r>
              <a:rPr lang="en-US" altLang="en-US">
                <a:ea typeface="宋体" panose="02010600030101010101" pitchFamily="2" charset="-122"/>
                <a:cs typeface="Times" panose="02020603050405020304" pitchFamily="18" charset="0"/>
              </a:rPr>
              <a:t>更容易掌握。</a:t>
            </a:r>
          </a:p>
          <a:p>
            <a:pPr marL="0" indent="0"/>
            <a:endParaRPr lang="en-US" altLang="en-US">
              <a:ea typeface="宋体" panose="02010600030101010101" pitchFamily="2" charset="-122"/>
              <a:cs typeface="Times" panose="02020603050405020304" pitchFamily="18" charset="0"/>
            </a:endParaRPr>
          </a:p>
          <a:p>
            <a:pPr marL="0" indent="0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一个</a:t>
            </a:r>
            <a:r>
              <a:rPr lang="en-GB" altLang="en-US" u="sng">
                <a:ea typeface="宋体" panose="02010600030101010101" pitchFamily="2" charset="-122"/>
                <a:cs typeface="Times" panose="02020603050405020304" pitchFamily="18" charset="0"/>
              </a:rPr>
              <a:t>子系统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或</a:t>
            </a:r>
            <a:r>
              <a:rPr lang="en-GB" altLang="en-US" u="sng">
                <a:ea typeface="宋体" panose="02010600030101010101" pitchFamily="2" charset="-122"/>
                <a:cs typeface="Times" panose="02020603050405020304" pitchFamily="18" charset="0"/>
              </a:rPr>
              <a:t>模块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具有较高</a:t>
            </a:r>
            <a:r>
              <a:rPr lang="en-GB" altLang="en-US" u="sng">
                <a:ea typeface="宋体" panose="02010600030101010101" pitchFamily="2" charset="-122"/>
                <a:cs typeface="Times" panose="02020603050405020304" pitchFamily="18" charset="0"/>
              </a:rPr>
              <a:t>凝聚力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如果它保持在一起的东西, 是</a:t>
            </a:r>
            <a:r>
              <a:rPr lang="en-GB" altLang="en-US" u="sng">
                <a:ea typeface="宋体" panose="02010600030101010101" pitchFamily="2" charset="-122"/>
                <a:cs typeface="Times" panose="02020603050405020304" pitchFamily="18" charset="0"/>
              </a:rPr>
              <a:t>相关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彼此, 并保持其他的东西!</a:t>
            </a:r>
          </a:p>
          <a:p>
            <a:pPr lvl="1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使系统整体更易于理解/更改</a:t>
            </a:r>
            <a:r>
              <a:rPr lang="en-US" altLang="en-US">
                <a:ea typeface="宋体" panose="02010600030101010101" pitchFamily="2" charset="-122"/>
                <a:cs typeface="Times" panose="02020603050405020304" pitchFamily="18" charset="0"/>
              </a:rPr>
              <a:t> </a:t>
            </a:r>
          </a:p>
          <a:p>
            <a:pPr lvl="1"/>
            <a:r>
              <a:rPr lang="en-US" altLang="en-US">
                <a:ea typeface="宋体" panose="02010600030101010101" pitchFamily="2" charset="-122"/>
                <a:cs typeface="Times" panose="02020603050405020304" pitchFamily="18" charset="0"/>
              </a:rPr>
              <a:t>凝聚力类型:</a:t>
            </a:r>
          </a:p>
          <a:p>
            <a:pPr lvl="2"/>
            <a:r>
              <a:rPr lang="en-US" altLang="en-US" u="sng">
                <a:ea typeface="宋体" panose="02010600030101010101" pitchFamily="2" charset="-122"/>
                <a:cs typeface="Times" panose="02020603050405020304" pitchFamily="18" charset="0"/>
              </a:rPr>
              <a:t>功能, 层</a:t>
            </a:r>
            <a:r>
              <a:rPr lang="en-US" altLang="en-US">
                <a:ea typeface="宋体" panose="02010600030101010101" pitchFamily="2" charset="-122"/>
                <a:cs typeface="Times" panose="02020603050405020304" pitchFamily="18" charset="0"/>
              </a:rPr>
              <a:t>, 通信, 顺序, 程序, 时间, 效用</a:t>
            </a:r>
          </a:p>
        </p:txBody>
      </p:sp>
    </p:spTree>
  </p:cSld>
  <p:clrMapOvr>
    <a:masterClrMapping/>
  </p:clrMapOvr>
</p:sld>
</file>

<file path=ppt/slides/slide8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2B66A132-7750-45F0-8DF0-7547298C3D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" y="-14288"/>
            <a:ext cx="5281613" cy="577851"/>
          </a:xfrm>
        </p:spPr>
        <p:txBody>
          <a:bodyPr/>
          <a:lstStyle/>
          <a:p>
            <a:pPr/>
            <a:r>
              <a:rPr lang="en-GB" altLang="en-US" sz="2800">
                <a:ea typeface="宋体" panose="02010600030101010101" pitchFamily="2" charset="-122"/>
                <a:cs typeface="Times" panose="02020603050405020304" pitchFamily="18" charset="0"/>
              </a:rPr>
              <a:t>功能衔接</a:t>
            </a:r>
            <a:r>
              <a:rPr lang="en-GB" altLang="en-US" sz="1800">
                <a:ea typeface="宋体" panose="02010600030101010101" pitchFamily="2" charset="-122"/>
                <a:cs typeface="Times" panose="02020603050405020304" pitchFamily="18" charset="0"/>
              </a:rPr>
              <a:t> </a:t>
            </a:r>
          </a:p>
        </p:txBody>
      </p:sp>
      <p:sp>
        <p:nvSpPr>
          <p:cNvPr id="39942" name="Rectangle 3">
            <a:extLst>
              <a:ext uri="{FF2B5EF4-FFF2-40B4-BE49-F238E27FC236}">
                <a16:creationId xmlns:a16="http://schemas.microsoft.com/office/drawing/2014/main" id="{FB4DC3C3-1C63-49E4-92D7-73985C0F14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3375" y="615950"/>
            <a:ext cx="5715000" cy="2536825"/>
          </a:xfrm>
        </p:spPr>
        <p:txBody>
          <a:bodyPr/>
          <a:lstStyle/>
          <a:p>
            <a:pPr marL="0" indent="0">
              <a:lnSpc>
                <a:spcPct val="80000"/>
              </a:lnSpc>
              <a:defRPr/>
            </a:pPr>
            <a:r>
              <a:rPr lang="en-GB" altLang="en-US" sz="1110" dirty="0">
                <a:cs typeface="Times" panose="02020603050405020304" pitchFamily="18" charset="0"/>
              </a:rPr>
              <a:t>当所有的代码计算一个</a:t>
            </a:r>
            <a:r>
              <a:rPr lang="en-GB" altLang="en-US" sz="1110" u="sng" dirty="0">
                <a:cs typeface="Times" panose="02020603050405020304" pitchFamily="18" charset="0"/>
              </a:rPr>
              <a:t>特定</a:t>
            </a:r>
            <a:r>
              <a:rPr lang="en-GB" altLang="en-US" sz="1110" dirty="0">
                <a:cs typeface="Times" panose="02020603050405020304" pitchFamily="18" charset="0"/>
              </a:rPr>
              <a:t> </a:t>
            </a:r>
            <a:r>
              <a:rPr lang="en-GB" altLang="en-US" sz="1110" u="sng" dirty="0">
                <a:cs typeface="Times" panose="02020603050405020304" pitchFamily="18" charset="0"/>
              </a:rPr>
              <a:t>结果</a:t>
            </a:r>
            <a:r>
              <a:rPr lang="en-GB" altLang="en-US" sz="1110" dirty="0">
                <a:cs typeface="Times" panose="02020603050405020304" pitchFamily="18" charset="0"/>
              </a:rPr>
              <a:t>保持在一起-其他一切都保持</a:t>
            </a:r>
            <a:r>
              <a:rPr lang="en-US" altLang="en-US" sz="1110" dirty="0"/>
              <a:t> </a:t>
            </a:r>
          </a:p>
          <a:p>
            <a:pPr lvl="1" algn="just">
              <a:lnSpc>
                <a:spcPct val="80000"/>
              </a:lnSpc>
              <a:defRPr/>
            </a:pPr>
            <a:endParaRPr lang="en-GB" altLang="en-US" sz="908" dirty="0">
              <a:cs typeface="Times" panose="02020603050405020304" pitchFamily="18" charset="0"/>
            </a:endParaRPr>
          </a:p>
          <a:p>
            <a:pPr lvl="1" algn="just">
              <a:lnSpc>
                <a:spcPct val="80000"/>
              </a:lnSpc>
              <a:defRPr/>
            </a:pPr>
            <a:r>
              <a:rPr lang="en-GB" altLang="en-US" sz="908" dirty="0">
                <a:cs typeface="Times" panose="02020603050405020304" pitchFamily="18" charset="0"/>
              </a:rPr>
              <a:t>即当一个模块只执行一个</a:t>
            </a:r>
            <a:r>
              <a:rPr lang="en-GB" altLang="en-US" sz="908" i="1" u="sng" dirty="0">
                <a:cs typeface="Times" panose="02020603050405020304" pitchFamily="18" charset="0"/>
              </a:rPr>
              <a:t>单</a:t>
            </a:r>
            <a:r>
              <a:rPr lang="en-GB" altLang="en-US" sz="908" dirty="0">
                <a:cs typeface="Times" panose="02020603050405020304" pitchFamily="18" charset="0"/>
              </a:rPr>
              <a:t>计算, 并返回一个结果,</a:t>
            </a:r>
            <a:r>
              <a:rPr lang="en-GB" altLang="en-US" sz="908" i="1" dirty="0">
                <a:cs typeface="Times" panose="02020603050405020304" pitchFamily="18" charset="0"/>
              </a:rPr>
              <a:t>无副作用</a:t>
            </a:r>
            <a:r>
              <a:rPr lang="en-GB" altLang="en-US" sz="908" dirty="0">
                <a:cs typeface="Times" panose="02020603050405020304" pitchFamily="18" charset="0"/>
              </a:rPr>
              <a:t>.</a:t>
            </a:r>
          </a:p>
          <a:p>
            <a:pPr lvl="2" algn="just">
              <a:lnSpc>
                <a:spcPct val="80000"/>
              </a:lnSpc>
              <a:defRPr/>
            </a:pPr>
            <a:r>
              <a:rPr lang="en-GB" altLang="en-US" dirty="0">
                <a:cs typeface="Times" panose="02020603050405020304" pitchFamily="18" charset="0"/>
              </a:rPr>
              <a:t>没有任何变化, 但计算</a:t>
            </a:r>
          </a:p>
          <a:p>
            <a:pPr lvl="2" algn="just">
              <a:lnSpc>
                <a:spcPct val="80000"/>
              </a:lnSpc>
              <a:defRPr/>
            </a:pPr>
            <a:endParaRPr lang="en-GB" altLang="en-US" dirty="0">
              <a:cs typeface="Times" panose="02020603050405020304" pitchFamily="18" charset="0"/>
            </a:endParaRPr>
          </a:p>
          <a:p>
            <a:pPr lvl="2" algn="just">
              <a:lnSpc>
                <a:spcPct val="80000"/>
              </a:lnSpc>
              <a:defRPr/>
            </a:pPr>
            <a:r>
              <a:rPr lang="en-GB" altLang="en-US" dirty="0">
                <a:cs typeface="Times" panose="02020603050405020304" pitchFamily="18" charset="0"/>
              </a:rPr>
              <a:t>通常通过参数实现</a:t>
            </a:r>
          </a:p>
          <a:p>
            <a:pPr lvl="2" algn="just">
              <a:lnSpc>
                <a:spcPct val="80000"/>
              </a:lnSpc>
              <a:defRPr/>
            </a:pPr>
            <a:endParaRPr lang="en-GB" altLang="en-US" dirty="0">
              <a:cs typeface="Times" panose="02020603050405020304" pitchFamily="18" charset="0"/>
            </a:endParaRPr>
          </a:p>
          <a:p>
            <a:pPr lvl="2" algn="just">
              <a:lnSpc>
                <a:spcPct val="80000"/>
              </a:lnSpc>
              <a:defRPr/>
            </a:pPr>
            <a:r>
              <a:rPr lang="en-GB" altLang="en-US" dirty="0">
                <a:cs typeface="Times" panose="02020603050405020304" pitchFamily="18" charset="0"/>
              </a:rPr>
              <a:t>如果保持内聚力, 可以调用其他方法。</a:t>
            </a:r>
          </a:p>
          <a:p>
            <a:pPr lvl="3" algn="just">
              <a:lnSpc>
                <a:spcPct val="80000"/>
              </a:lnSpc>
              <a:defRPr/>
            </a:pPr>
            <a:r>
              <a:rPr lang="en-GB" altLang="en-US" sz="807" dirty="0">
                <a:cs typeface="Times" panose="02020603050405020304" pitchFamily="18" charset="0"/>
              </a:rPr>
              <a:t>(召回: 按价值呼叫; 通过引用调用... 作为例子)</a:t>
            </a:r>
          </a:p>
          <a:p>
            <a:pPr lvl="3" algn="just">
              <a:lnSpc>
                <a:spcPct val="80000"/>
              </a:lnSpc>
              <a:defRPr/>
            </a:pPr>
            <a:r>
              <a:rPr lang="en-GB" altLang="en-US" sz="807" dirty="0">
                <a:cs typeface="Times" panose="02020603050405020304" pitchFamily="18" charset="0"/>
              </a:rPr>
              <a:t>避免像常见的、全局的数据之类的事情, 更多</a:t>
            </a:r>
            <a:endParaRPr lang="en-GB" altLang="en-US" sz="908" dirty="0">
              <a:cs typeface="Times" panose="02020603050405020304" pitchFamily="18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GB" altLang="en-US" sz="908" dirty="0">
                <a:cs typeface="Times" panose="02020603050405020304" pitchFamily="18" charset="0"/>
              </a:rPr>
              <a:t>对系统的好处:</a:t>
            </a:r>
          </a:p>
          <a:p>
            <a:pPr lvl="2">
              <a:lnSpc>
                <a:spcPct val="80000"/>
              </a:lnSpc>
              <a:defRPr/>
            </a:pPr>
            <a:r>
              <a:rPr lang="en-GB" altLang="en-US" dirty="0">
                <a:cs typeface="Times" panose="02020603050405020304" pitchFamily="18" charset="0"/>
              </a:rPr>
              <a:t>更容易</a:t>
            </a:r>
            <a:r>
              <a:rPr lang="en-GB" altLang="en-US" b="1" dirty="0">
                <a:cs typeface="Times" panose="02020603050405020304" pitchFamily="18" charset="0"/>
              </a:rPr>
              <a:t>理解</a:t>
            </a:r>
          </a:p>
          <a:p>
            <a:pPr lvl="2">
              <a:lnSpc>
                <a:spcPct val="80000"/>
              </a:lnSpc>
              <a:defRPr/>
            </a:pPr>
            <a:r>
              <a:rPr lang="en-GB" altLang="en-US" dirty="0">
                <a:cs typeface="Times" panose="02020603050405020304" pitchFamily="18" charset="0"/>
              </a:rPr>
              <a:t>更</a:t>
            </a:r>
            <a:r>
              <a:rPr lang="en-GB" altLang="en-US" b="1" dirty="0">
                <a:cs typeface="Times" panose="02020603050405020304" pitchFamily="18" charset="0"/>
              </a:rPr>
              <a:t>可 重用</a:t>
            </a:r>
          </a:p>
          <a:p>
            <a:pPr lvl="2">
              <a:lnSpc>
                <a:spcPct val="80000"/>
              </a:lnSpc>
              <a:defRPr/>
            </a:pPr>
            <a:r>
              <a:rPr lang="en-GB" altLang="en-US" dirty="0">
                <a:cs typeface="Times" panose="02020603050405020304" pitchFamily="18" charset="0"/>
              </a:rPr>
              <a:t>更容易</a:t>
            </a:r>
            <a:r>
              <a:rPr lang="en-GB" altLang="en-US" b="1" dirty="0">
                <a:cs typeface="Times" panose="02020603050405020304" pitchFamily="18" charset="0"/>
              </a:rPr>
              <a:t>取代</a:t>
            </a:r>
          </a:p>
          <a:p>
            <a:pPr lvl="2">
              <a:lnSpc>
                <a:spcPct val="80000"/>
              </a:lnSpc>
              <a:defRPr/>
            </a:pPr>
            <a:r>
              <a:rPr lang="en-GB" altLang="en-US" dirty="0">
                <a:cs typeface="Times" panose="02020603050405020304" pitchFamily="18" charset="0"/>
              </a:rPr>
              <a:t>示例: 传递整数数组; 对数组进行排序并返回排序数组。 如果接口保持不变, 可以更改算法..。</a:t>
            </a:r>
          </a:p>
          <a:p>
            <a:pPr lvl="1">
              <a:lnSpc>
                <a:spcPct val="80000"/>
              </a:lnSpc>
              <a:defRPr/>
            </a:pPr>
            <a:endParaRPr lang="en-US" altLang="en-US" sz="908" dirty="0"/>
          </a:p>
        </p:txBody>
      </p:sp>
      <p:sp>
        <p:nvSpPr>
          <p:cNvPr id="39943" name="AutoShape 4">
            <a:extLst>
              <a:ext uri="{FF2B5EF4-FFF2-40B4-BE49-F238E27FC236}">
                <a16:creationId xmlns:a16="http://schemas.microsoft.com/office/drawing/2014/main" id="{D910B673-BB16-4CFD-BDEC-A252297556DB}"/>
              </a:ext>
            </a:extLst>
          </p:cNvPr>
          <p:cNvSpPr>
            <a:spLocks/>
          </p:cNvSpPr>
          <p:nvPr/>
        </p:nvSpPr>
        <p:spPr bwMode="auto">
          <a:xfrm>
            <a:off x="258763" y="712788"/>
            <a:ext cx="39687" cy="1114425"/>
          </a:xfrm>
          <a:prstGeom prst="leftBrace">
            <a:avLst>
              <a:gd name="adj1" fmla="val 241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zh-CN" altLang="zh-CN" sz="1211"/>
          </a:p>
        </p:txBody>
      </p:sp>
      <p:sp>
        <p:nvSpPr>
          <p:cNvPr id="39944" name="AutoShape 5">
            <a:extLst>
              <a:ext uri="{FF2B5EF4-FFF2-40B4-BE49-F238E27FC236}">
                <a16:creationId xmlns:a16="http://schemas.microsoft.com/office/drawing/2014/main" id="{87001023-DA06-4337-ACBB-97B7D939F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" y="1212850"/>
            <a:ext cx="115888" cy="115888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zh-CN" altLang="zh-CN" sz="1211"/>
          </a:p>
        </p:txBody>
      </p:sp>
    </p:spTree>
  </p:cSld>
  <p:clrMapOvr>
    <a:masterClrMapping/>
  </p:clrMapOvr>
</p:sld>
</file>

<file path=ppt/slides/slide83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2D434607-125F-4984-8D33-597277CB56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" y="-14288"/>
            <a:ext cx="5281613" cy="525463"/>
          </a:xfrm>
        </p:spPr>
        <p:txBody>
          <a:bodyPr/>
          <a:lstStyle/>
          <a:p>
            <a:pPr/>
            <a:r>
              <a:rPr lang="en-GB" altLang="en-US" sz="2800">
                <a:ea typeface="宋体" panose="02010600030101010101" pitchFamily="2" charset="-122"/>
                <a:cs typeface="Times" panose="02020603050405020304" pitchFamily="18" charset="0"/>
              </a:rPr>
              <a:t>层凝聚力</a:t>
            </a:r>
          </a:p>
        </p:txBody>
      </p:sp>
      <p:sp>
        <p:nvSpPr>
          <p:cNvPr id="40966" name="Rectangle 3">
            <a:extLst>
              <a:ext uri="{FF2B5EF4-FFF2-40B4-BE49-F238E27FC236}">
                <a16:creationId xmlns:a16="http://schemas.microsoft.com/office/drawing/2014/main" id="{511501E2-FD36-4991-AB7B-0E6834DF49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0975" y="576263"/>
            <a:ext cx="5048250" cy="2422525"/>
          </a:xfrm>
        </p:spPr>
        <p:txBody>
          <a:bodyPr/>
          <a:lstStyle/>
          <a:p>
            <a:pPr marL="0" indent="0">
              <a:defRPr/>
            </a:pPr>
            <a:r>
              <a:rPr lang="en-GB" altLang="en-US" sz="1009" dirty="0">
                <a:cs typeface="Times" panose="02020603050405020304" pitchFamily="18" charset="0"/>
              </a:rPr>
              <a:t>提供或访问的所有设施</a:t>
            </a:r>
            <a:r>
              <a:rPr lang="en-GB" altLang="en-US" sz="1009" u="sng" dirty="0">
                <a:cs typeface="Times" panose="02020603050405020304" pitchFamily="18" charset="0"/>
              </a:rPr>
              <a:t>相关服务集</a:t>
            </a:r>
            <a:r>
              <a:rPr lang="en-GB" altLang="en-US" sz="1009" dirty="0">
                <a:cs typeface="Times" panose="02020603050405020304" pitchFamily="18" charset="0"/>
              </a:rPr>
              <a:t>保持在一起, 其他一切都保持</a:t>
            </a:r>
            <a:r>
              <a:rPr lang="en-US" altLang="en-US" sz="1009" dirty="0"/>
              <a:t> </a:t>
            </a:r>
          </a:p>
          <a:p>
            <a:pPr lvl="1">
              <a:defRPr/>
            </a:pPr>
            <a:r>
              <a:rPr lang="en-GB" altLang="en-US" sz="1009" dirty="0">
                <a:cs typeface="Times" panose="02020603050405020304" pitchFamily="18" charset="0"/>
              </a:rPr>
              <a:t>这些层应形成一个</a:t>
            </a:r>
            <a:r>
              <a:rPr lang="en-GB" altLang="en-US" sz="1009" u="sng" dirty="0">
                <a:cs typeface="Times" panose="02020603050405020304" pitchFamily="18" charset="0"/>
              </a:rPr>
              <a:t>层次 结构</a:t>
            </a:r>
          </a:p>
          <a:p>
            <a:pPr lvl="2">
              <a:defRPr/>
            </a:pPr>
            <a:r>
              <a:rPr lang="en-GB" altLang="en-US" sz="1009" dirty="0">
                <a:cs typeface="Times" panose="02020603050405020304" pitchFamily="18" charset="0"/>
              </a:rPr>
              <a:t>(层–表示 (接口); 业务 (域) 逻辑; 应用逻辑; 技术服务...)</a:t>
            </a:r>
          </a:p>
          <a:p>
            <a:pPr lvl="2">
              <a:defRPr/>
            </a:pPr>
            <a:r>
              <a:rPr lang="en-GB" altLang="en-US" sz="1009" dirty="0">
                <a:cs typeface="Times" panose="02020603050405020304" pitchFamily="18" charset="0"/>
              </a:rPr>
              <a:t>较高层可以访问服务</a:t>
            </a:r>
            <a:r>
              <a:rPr lang="en-GB" altLang="en-US" sz="1009" u="sng" dirty="0">
                <a:cs typeface="Times" panose="02020603050405020304" pitchFamily="18" charset="0"/>
              </a:rPr>
              <a:t>降低</a:t>
            </a:r>
            <a:r>
              <a:rPr lang="en-GB" altLang="en-US" sz="1009" dirty="0">
                <a:cs typeface="Times" panose="02020603050405020304" pitchFamily="18" charset="0"/>
              </a:rPr>
              <a:t>层</a:t>
            </a:r>
          </a:p>
          <a:p>
            <a:pPr lvl="2">
              <a:defRPr/>
            </a:pPr>
            <a:r>
              <a:rPr lang="en-GB" altLang="en-US" sz="1009" dirty="0">
                <a:cs typeface="Times" panose="02020603050405020304" pitchFamily="18" charset="0"/>
              </a:rPr>
              <a:t>下层</a:t>
            </a:r>
            <a:r>
              <a:rPr lang="en-GB" altLang="en-US" sz="1009" b="1" u="sng" dirty="0">
                <a:cs typeface="Times" panose="02020603050405020304" pitchFamily="18" charset="0"/>
              </a:rPr>
              <a:t>做</a:t>
            </a:r>
            <a:r>
              <a:rPr lang="en-GB" altLang="en-US" sz="1009" u="sng" dirty="0">
                <a:cs typeface="Times" panose="02020603050405020304" pitchFamily="18" charset="0"/>
              </a:rPr>
              <a:t> </a:t>
            </a:r>
            <a:r>
              <a:rPr lang="en-GB" altLang="en-US" sz="1009" b="1" u="sng" dirty="0">
                <a:cs typeface="Times" panose="02020603050405020304" pitchFamily="18" charset="0"/>
              </a:rPr>
              <a:t>不</a:t>
            </a:r>
            <a:r>
              <a:rPr lang="en-GB" altLang="en-US" sz="1009" dirty="0">
                <a:cs typeface="Times" panose="02020603050405020304" pitchFamily="18" charset="0"/>
              </a:rPr>
              <a:t>访问更高层</a:t>
            </a:r>
          </a:p>
          <a:p>
            <a:pPr lvl="1">
              <a:defRPr/>
            </a:pPr>
            <a:r>
              <a:rPr lang="en-GB" altLang="en-US" sz="1009" dirty="0">
                <a:cs typeface="Times" panose="02020603050405020304" pitchFamily="18" charset="0"/>
              </a:rPr>
              <a:t>很快就会谈论建筑层了..。</a:t>
            </a:r>
          </a:p>
          <a:p>
            <a:pPr lvl="1">
              <a:defRPr/>
            </a:pPr>
            <a:endParaRPr lang="en-GB" altLang="en-US" sz="1009" dirty="0">
              <a:cs typeface="Times" panose="02020603050405020304" pitchFamily="18" charset="0"/>
            </a:endParaRPr>
          </a:p>
          <a:p>
            <a:pPr lvl="1">
              <a:defRPr/>
            </a:pPr>
            <a:r>
              <a:rPr lang="en-GB" altLang="en-US" sz="1009" dirty="0">
                <a:cs typeface="Times" panose="02020603050405020304" pitchFamily="18" charset="0"/>
              </a:rPr>
              <a:t>层提供其服务的过程集是</a:t>
            </a:r>
            <a:r>
              <a:rPr lang="en-GB" altLang="en-US" sz="1009" i="1" dirty="0">
                <a:cs typeface="Times" panose="02020603050405020304" pitchFamily="18" charset="0"/>
              </a:rPr>
              <a:t>应用程序编程接口 (API)</a:t>
            </a:r>
          </a:p>
          <a:p>
            <a:pPr lvl="1">
              <a:defRPr/>
            </a:pPr>
            <a:r>
              <a:rPr lang="en-US" altLang="en-US" sz="1009" i="1" dirty="0">
                <a:cs typeface="Times" panose="02020603050405020304" pitchFamily="18" charset="0"/>
              </a:rPr>
              <a:t>API 规范说</a:t>
            </a:r>
            <a:r>
              <a:rPr lang="en-US" altLang="en-US" sz="1009" i="1" u="sng" dirty="0">
                <a:cs typeface="Times" panose="02020603050405020304" pitchFamily="18" charset="0"/>
              </a:rPr>
              <a:t>如何</a:t>
            </a:r>
            <a:r>
              <a:rPr lang="en-US" altLang="en-US" sz="1009" i="1" dirty="0">
                <a:cs typeface="Times" panose="02020603050405020304" pitchFamily="18" charset="0"/>
              </a:rPr>
              <a:t>使用它。</a:t>
            </a:r>
            <a:endParaRPr lang="en-GB" altLang="en-US" sz="1009" i="1" dirty="0">
              <a:cs typeface="Times" panose="02020603050405020304" pitchFamily="18" charset="0"/>
            </a:endParaRPr>
          </a:p>
          <a:p>
            <a:pPr lvl="1">
              <a:defRPr/>
            </a:pPr>
            <a:r>
              <a:rPr lang="en-GB" altLang="en-US" sz="1009" dirty="0">
                <a:cs typeface="Times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GB" altLang="en-US" sz="1009" dirty="0">
                <a:cs typeface="Times" panose="02020603050405020304" pitchFamily="18" charset="0"/>
              </a:rPr>
              <a:t>您可以替换图层, 而不会对其他图层产生任何影响, 因为 y</a:t>
            </a:r>
            <a:r>
              <a:rPr lang="en-US" altLang="en-US" sz="1009" dirty="0" err="1">
                <a:cs typeface="Times" panose="02020603050405020304" pitchFamily="18" charset="0"/>
              </a:rPr>
              <a:t>ou</a:t>
            </a:r>
            <a:r>
              <a:rPr lang="en-US" altLang="en-US" sz="1009" dirty="0">
                <a:cs typeface="Times" panose="02020603050405020304" pitchFamily="18" charset="0"/>
              </a:rPr>
              <a:t> </a:t>
            </a:r>
            <a:r>
              <a:rPr lang="en-US" altLang="en-US" sz="1009" b="1" u="sng" dirty="0">
                <a:cs typeface="Times" panose="02020603050405020304" pitchFamily="18" charset="0"/>
              </a:rPr>
              <a:t>知道</a:t>
            </a:r>
            <a:r>
              <a:rPr lang="en-US" altLang="en-US" sz="1009" dirty="0">
                <a:cs typeface="Times" panose="02020603050405020304" pitchFamily="18" charset="0"/>
              </a:rPr>
              <a:t>它不访问上层层。</a:t>
            </a:r>
            <a:endParaRPr lang="en-GB" altLang="en-US" sz="1009" dirty="0">
              <a:cs typeface="Times" panose="02020603050405020304" pitchFamily="18" charset="0"/>
            </a:endParaRPr>
          </a:p>
        </p:txBody>
      </p:sp>
      <p:sp>
        <p:nvSpPr>
          <p:cNvPr id="40967" name="AutoShape 4">
            <a:extLst>
              <a:ext uri="{FF2B5EF4-FFF2-40B4-BE49-F238E27FC236}">
                <a16:creationId xmlns:a16="http://schemas.microsoft.com/office/drawing/2014/main" id="{1C15BA0A-12D3-44D0-B4F5-8D552B9B24B7}"/>
              </a:ext>
            </a:extLst>
          </p:cNvPr>
          <p:cNvSpPr>
            <a:spLocks/>
          </p:cNvSpPr>
          <p:nvPr/>
        </p:nvSpPr>
        <p:spPr bwMode="auto">
          <a:xfrm>
            <a:off x="5076825" y="574675"/>
            <a:ext cx="76200" cy="1384300"/>
          </a:xfrm>
          <a:prstGeom prst="rightBrace">
            <a:avLst>
              <a:gd name="adj1" fmla="val 1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zh-CN" altLang="zh-CN" sz="1211"/>
          </a:p>
        </p:txBody>
      </p:sp>
      <p:sp>
        <p:nvSpPr>
          <p:cNvPr id="40968" name="AutoShape 5">
            <a:extLst>
              <a:ext uri="{FF2B5EF4-FFF2-40B4-BE49-F238E27FC236}">
                <a16:creationId xmlns:a16="http://schemas.microsoft.com/office/drawing/2014/main" id="{87434004-2653-4780-808B-769246459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25" y="1190625"/>
            <a:ext cx="115888" cy="1143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zh-CN" altLang="zh-CN" sz="1211"/>
          </a:p>
        </p:txBody>
      </p:sp>
    </p:spTree>
  </p:cSld>
  <p:clrMapOvr>
    <a:masterClrMapping/>
  </p:clrMapOvr>
</p:sld>
</file>

<file path=ppt/slides/slide8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DA305110-4704-4C58-9475-699A093DA1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" y="-14288"/>
            <a:ext cx="5281613" cy="577851"/>
          </a:xfrm>
        </p:spPr>
        <p:txBody>
          <a:bodyPr/>
          <a:lstStyle/>
          <a:p>
            <a:pPr/>
            <a:r>
              <a:rPr lang="en-US" altLang="en-US">
                <a:ea typeface="宋体" panose="02010600030101010101" pitchFamily="2" charset="-122"/>
              </a:rPr>
              <a:t>层使用示例</a:t>
            </a:r>
          </a:p>
        </p:txBody>
      </p:sp>
      <p:grpSp>
        <p:nvGrpSpPr>
          <p:cNvPr id="128003" name="Group 9">
            <a:extLst>
              <a:ext uri="{FF2B5EF4-FFF2-40B4-BE49-F238E27FC236}">
                <a16:creationId xmlns:a16="http://schemas.microsoft.com/office/drawing/2014/main" id="{194C674C-DB3B-4119-A6D6-DFED127B9CA8}"/>
              </a:ext>
            </a:extLst>
          </p:cNvPr>
          <p:cNvGrpSpPr>
            <a:grpSpLocks/>
          </p:cNvGrpSpPr>
          <p:nvPr/>
        </p:nvGrpSpPr>
        <p:grpSpPr bwMode="auto">
          <a:xfrm>
            <a:off x="3424238" y="1004888"/>
            <a:ext cx="561975" cy="211137"/>
            <a:chOff x="3314" y="1255"/>
            <a:chExt cx="701" cy="262"/>
          </a:xfrm>
        </p:grpSpPr>
        <p:sp>
          <p:nvSpPr>
            <p:cNvPr id="42116" name="Rectangle 6">
              <a:extLst>
                <a:ext uri="{FF2B5EF4-FFF2-40B4-BE49-F238E27FC236}">
                  <a16:creationId xmlns:a16="http://schemas.microsoft.com/office/drawing/2014/main" id="{9B78DA78-2A2D-4181-ACEE-B37873872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" y="1261"/>
              <a:ext cx="699" cy="256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zh-CN" sz="1211"/>
            </a:p>
          </p:txBody>
        </p:sp>
        <p:sp>
          <p:nvSpPr>
            <p:cNvPr id="42117" name="Rectangle 7">
              <a:extLst>
                <a:ext uri="{FF2B5EF4-FFF2-40B4-BE49-F238E27FC236}">
                  <a16:creationId xmlns:a16="http://schemas.microsoft.com/office/drawing/2014/main" id="{19BD918F-42AA-4F9F-8DAB-C18AD46D8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" y="1255"/>
              <a:ext cx="68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CA" altLang="en-US" sz="656" b="0">
                  <a:solidFill>
                    <a:srgbClr val="000000"/>
                  </a:solidFill>
                  <a:latin typeface="Arial" panose="020B0604020202020204" pitchFamily="34" charset="0"/>
                </a:rPr>
                <a:t>屏幕显示</a:t>
              </a:r>
              <a:endParaRPr lang="en-CA" altLang="en-US" sz="1211" b="0"/>
            </a:p>
          </p:txBody>
        </p:sp>
        <p:sp>
          <p:nvSpPr>
            <p:cNvPr id="42118" name="Rectangle 8">
              <a:extLst>
                <a:ext uri="{FF2B5EF4-FFF2-40B4-BE49-F238E27FC236}">
                  <a16:creationId xmlns:a16="http://schemas.microsoft.com/office/drawing/2014/main" id="{79ABE9E5-784D-4CA5-A866-C3BDC734C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2" y="1367"/>
              <a:ext cx="37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CA" altLang="en-US" sz="656" b="0">
                  <a:solidFill>
                    <a:srgbClr val="000000"/>
                  </a:solidFill>
                  <a:latin typeface="Arial" panose="020B0604020202020204" pitchFamily="34" charset="0"/>
                </a:rPr>
                <a:t>设施</a:t>
              </a:r>
              <a:endParaRPr lang="en-CA" altLang="en-US" sz="1211" b="0"/>
            </a:p>
          </p:txBody>
        </p:sp>
      </p:grpSp>
      <p:grpSp>
        <p:nvGrpSpPr>
          <p:cNvPr id="128004" name="Group 13">
            <a:extLst>
              <a:ext uri="{FF2B5EF4-FFF2-40B4-BE49-F238E27FC236}">
                <a16:creationId xmlns:a16="http://schemas.microsoft.com/office/drawing/2014/main" id="{FAA39745-2724-448B-84FD-308F44681256}"/>
              </a:ext>
            </a:extLst>
          </p:cNvPr>
          <p:cNvGrpSpPr>
            <a:grpSpLocks/>
          </p:cNvGrpSpPr>
          <p:nvPr/>
        </p:nvGrpSpPr>
        <p:grpSpPr bwMode="auto">
          <a:xfrm>
            <a:off x="3556000" y="1350963"/>
            <a:ext cx="542925" cy="211137"/>
            <a:chOff x="3478" y="1687"/>
            <a:chExt cx="679" cy="262"/>
          </a:xfrm>
        </p:grpSpPr>
        <p:sp>
          <p:nvSpPr>
            <p:cNvPr id="42113" name="Rectangle 10">
              <a:extLst>
                <a:ext uri="{FF2B5EF4-FFF2-40B4-BE49-F238E27FC236}">
                  <a16:creationId xmlns:a16="http://schemas.microsoft.com/office/drawing/2014/main" id="{D510B134-7556-4D5F-90D5-CADF54693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8" y="1693"/>
              <a:ext cx="679" cy="256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zh-CN" sz="1211"/>
            </a:p>
          </p:txBody>
        </p:sp>
        <p:sp>
          <p:nvSpPr>
            <p:cNvPr id="42114" name="Rectangle 11">
              <a:extLst>
                <a:ext uri="{FF2B5EF4-FFF2-40B4-BE49-F238E27FC236}">
                  <a16:creationId xmlns:a16="http://schemas.microsoft.com/office/drawing/2014/main" id="{9770B4C8-1437-41EC-B63F-8A3783B70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" y="1687"/>
              <a:ext cx="61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CA" altLang="en-US" sz="656" b="0">
                  <a:solidFill>
                    <a:srgbClr val="000000"/>
                  </a:solidFill>
                  <a:latin typeface="Arial" panose="020B0604020202020204" pitchFamily="34" charset="0"/>
                </a:rPr>
                <a:t>用户帐户</a:t>
              </a:r>
              <a:endParaRPr lang="en-CA" altLang="en-US" sz="1211" b="0"/>
            </a:p>
          </p:txBody>
        </p:sp>
        <p:sp>
          <p:nvSpPr>
            <p:cNvPr id="42115" name="Rectangle 12">
              <a:extLst>
                <a:ext uri="{FF2B5EF4-FFF2-40B4-BE49-F238E27FC236}">
                  <a16:creationId xmlns:a16="http://schemas.microsoft.com/office/drawing/2014/main" id="{16D80332-D50E-4DBE-9D7D-6BDB2EEC4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" y="1799"/>
              <a:ext cx="61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CA" altLang="en-US" sz="656" b="0">
                  <a:solidFill>
                    <a:srgbClr val="000000"/>
                  </a:solidFill>
                  <a:latin typeface="Arial" panose="020B0604020202020204" pitchFamily="34" charset="0"/>
                </a:rPr>
                <a:t>管理</a:t>
              </a:r>
              <a:endParaRPr lang="en-CA" altLang="en-US" sz="1211" b="0"/>
            </a:p>
          </p:txBody>
        </p:sp>
      </p:grpSp>
      <p:grpSp>
        <p:nvGrpSpPr>
          <p:cNvPr id="128005" name="Group 17">
            <a:extLst>
              <a:ext uri="{FF2B5EF4-FFF2-40B4-BE49-F238E27FC236}">
                <a16:creationId xmlns:a16="http://schemas.microsoft.com/office/drawing/2014/main" id="{C0ED450C-8851-4E42-A80E-6FC6E4A2E02C}"/>
              </a:ext>
            </a:extLst>
          </p:cNvPr>
          <p:cNvGrpSpPr>
            <a:grpSpLocks/>
          </p:cNvGrpSpPr>
          <p:nvPr/>
        </p:nvGrpSpPr>
        <p:grpSpPr bwMode="auto">
          <a:xfrm>
            <a:off x="3721100" y="1689100"/>
            <a:ext cx="511175" cy="219075"/>
            <a:chOff x="3684" y="2109"/>
            <a:chExt cx="638" cy="272"/>
          </a:xfrm>
        </p:grpSpPr>
        <p:sp>
          <p:nvSpPr>
            <p:cNvPr id="42110" name="Rectangle 14">
              <a:extLst>
                <a:ext uri="{FF2B5EF4-FFF2-40B4-BE49-F238E27FC236}">
                  <a16:creationId xmlns:a16="http://schemas.microsoft.com/office/drawing/2014/main" id="{DBD52263-D9E5-4AEC-BF3E-58C34AF60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2125"/>
              <a:ext cx="638" cy="256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zh-CN" sz="1211"/>
            </a:p>
          </p:txBody>
        </p:sp>
        <p:sp>
          <p:nvSpPr>
            <p:cNvPr id="42111" name="Rectangle 15">
              <a:extLst>
                <a:ext uri="{FF2B5EF4-FFF2-40B4-BE49-F238E27FC236}">
                  <a16:creationId xmlns:a16="http://schemas.microsoft.com/office/drawing/2014/main" id="{4864A2FC-6BD3-4F32-91F9-93B874DCA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" y="2109"/>
              <a:ext cx="16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CA" altLang="en-US" sz="656" b="0">
                  <a:solidFill>
                    <a:srgbClr val="000000"/>
                  </a:solidFill>
                  <a:latin typeface="Arial" panose="020B0604020202020204" pitchFamily="34" charset="0"/>
                </a:rPr>
                <a:t>文件</a:t>
              </a:r>
              <a:endParaRPr lang="en-CA" altLang="en-US" sz="1211" b="0"/>
            </a:p>
          </p:txBody>
        </p:sp>
        <p:sp>
          <p:nvSpPr>
            <p:cNvPr id="42112" name="Rectangle 16">
              <a:extLst>
                <a:ext uri="{FF2B5EF4-FFF2-40B4-BE49-F238E27FC236}">
                  <a16:creationId xmlns:a16="http://schemas.microsoft.com/office/drawing/2014/main" id="{F4425E06-8642-4A00-AB8C-C70F2731D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2221"/>
              <a:ext cx="33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CA" altLang="en-US" sz="656" b="0">
                  <a:solidFill>
                    <a:srgbClr val="000000"/>
                  </a:solidFill>
                  <a:latin typeface="Arial" panose="020B0604020202020204" pitchFamily="34" charset="0"/>
                </a:rPr>
                <a:t>系统</a:t>
              </a:r>
              <a:endParaRPr lang="en-CA" altLang="en-US" sz="1211" b="0"/>
            </a:p>
          </p:txBody>
        </p:sp>
      </p:grpSp>
      <p:sp>
        <p:nvSpPr>
          <p:cNvPr id="41993" name="Rectangle 18">
            <a:extLst>
              <a:ext uri="{FF2B5EF4-FFF2-40B4-BE49-F238E27FC236}">
                <a16:creationId xmlns:a16="http://schemas.microsoft.com/office/drawing/2014/main" id="{997C2AB6-CA06-4A51-AE96-AD2290A1F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863" y="2039938"/>
            <a:ext cx="808037" cy="30480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zh-CN" altLang="zh-CN" sz="1211"/>
          </a:p>
        </p:txBody>
      </p:sp>
      <p:sp>
        <p:nvSpPr>
          <p:cNvPr id="41994" name="Rectangle 19">
            <a:extLst>
              <a:ext uri="{FF2B5EF4-FFF2-40B4-BE49-F238E27FC236}">
                <a16:creationId xmlns:a16="http://schemas.microsoft.com/office/drawing/2014/main" id="{188A870E-5E31-4DA7-86D8-CE69CA406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550" y="2035175"/>
            <a:ext cx="24130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CA" altLang="en-US" sz="656" b="0">
                <a:solidFill>
                  <a:srgbClr val="000000"/>
                </a:solidFill>
                <a:latin typeface="Arial" panose="020B0604020202020204" pitchFamily="34" charset="0"/>
              </a:rPr>
              <a:t>内核</a:t>
            </a:r>
            <a:endParaRPr lang="en-CA" altLang="en-US" sz="1211" b="0"/>
          </a:p>
        </p:txBody>
      </p:sp>
      <p:sp>
        <p:nvSpPr>
          <p:cNvPr id="41995" name="Rectangle 20">
            <a:extLst>
              <a:ext uri="{FF2B5EF4-FFF2-40B4-BE49-F238E27FC236}">
                <a16:creationId xmlns:a16="http://schemas.microsoft.com/office/drawing/2014/main" id="{E26B8BBB-73BF-40E3-A25B-B595F621B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963" y="2125663"/>
            <a:ext cx="747712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CA" altLang="en-US" sz="656" b="0">
                <a:solidFill>
                  <a:srgbClr val="000000"/>
                </a:solidFill>
                <a:latin typeface="Arial" panose="020B0604020202020204" pitchFamily="34" charset="0"/>
              </a:rPr>
              <a:t>(处理过程</a:t>
            </a:r>
            <a:endParaRPr lang="en-CA" altLang="en-US" sz="1211" b="0"/>
          </a:p>
        </p:txBody>
      </p:sp>
      <p:sp>
        <p:nvSpPr>
          <p:cNvPr id="41996" name="Rectangle 21">
            <a:extLst>
              <a:ext uri="{FF2B5EF4-FFF2-40B4-BE49-F238E27FC236}">
                <a16:creationId xmlns:a16="http://schemas.microsoft.com/office/drawing/2014/main" id="{973F4225-97A5-48A4-B72E-7C7FCB316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388" y="2216150"/>
            <a:ext cx="544512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CA" altLang="en-US" sz="656" b="0">
                <a:solidFill>
                  <a:srgbClr val="000000"/>
                </a:solidFill>
                <a:latin typeface="Arial" panose="020B0604020202020204" pitchFamily="34" charset="0"/>
              </a:rPr>
              <a:t>和交换)</a:t>
            </a:r>
            <a:endParaRPr lang="en-CA" altLang="en-US" sz="1211" b="0"/>
          </a:p>
        </p:txBody>
      </p:sp>
      <p:sp>
        <p:nvSpPr>
          <p:cNvPr id="41997" name="Rectangle 22">
            <a:extLst>
              <a:ext uri="{FF2B5EF4-FFF2-40B4-BE49-F238E27FC236}">
                <a16:creationId xmlns:a16="http://schemas.microsoft.com/office/drawing/2014/main" id="{7F77D36E-93A9-4EFC-B379-3C0CC0124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754063"/>
            <a:ext cx="825500" cy="123825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zh-CN" altLang="zh-CN" sz="1211"/>
          </a:p>
        </p:txBody>
      </p:sp>
      <p:sp>
        <p:nvSpPr>
          <p:cNvPr id="41998" name="Rectangle 23">
            <a:extLst>
              <a:ext uri="{FF2B5EF4-FFF2-40B4-BE49-F238E27FC236}">
                <a16:creationId xmlns:a16="http://schemas.microsoft.com/office/drawing/2014/main" id="{0395BC65-03EC-4B81-B367-6F7ACCA81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9288" y="749300"/>
            <a:ext cx="788987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CA" altLang="en-US" sz="656" b="0">
                <a:solidFill>
                  <a:srgbClr val="000000"/>
                </a:solidFill>
                <a:latin typeface="Arial" panose="020B0604020202020204" pitchFamily="34" charset="0"/>
              </a:rPr>
              <a:t>应用程序</a:t>
            </a:r>
            <a:endParaRPr lang="en-CA" altLang="en-US" sz="1211" b="0"/>
          </a:p>
        </p:txBody>
      </p:sp>
      <p:sp>
        <p:nvSpPr>
          <p:cNvPr id="128012" name="Line 24">
            <a:extLst>
              <a:ext uri="{FF2B5EF4-FFF2-40B4-BE49-F238E27FC236}">
                <a16:creationId xmlns:a16="http://schemas.microsoft.com/office/drawing/2014/main" id="{ED60775A-49A0-4B87-968C-0AD9ED43E1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1925" y="1903413"/>
            <a:ext cx="1588" cy="1317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13" name="Line 25">
            <a:extLst>
              <a:ext uri="{FF2B5EF4-FFF2-40B4-BE49-F238E27FC236}">
                <a16:creationId xmlns:a16="http://schemas.microsoft.com/office/drawing/2014/main" id="{942BA077-8F68-4BC7-8DE7-75ABEF4480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8588" y="1565275"/>
            <a:ext cx="1587" cy="1238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14" name="Line 26">
            <a:extLst>
              <a:ext uri="{FF2B5EF4-FFF2-40B4-BE49-F238E27FC236}">
                <a16:creationId xmlns:a16="http://schemas.microsoft.com/office/drawing/2014/main" id="{84044FE5-DEAB-44D2-889B-C64A7BDD3D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3788" y="1565275"/>
            <a:ext cx="1587" cy="4619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15" name="Line 27">
            <a:extLst>
              <a:ext uri="{FF2B5EF4-FFF2-40B4-BE49-F238E27FC236}">
                <a16:creationId xmlns:a16="http://schemas.microsoft.com/office/drawing/2014/main" id="{E278707F-24C9-4999-82D1-1363759C68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5075" y="1219200"/>
            <a:ext cx="0" cy="1238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16" name="Line 28">
            <a:extLst>
              <a:ext uri="{FF2B5EF4-FFF2-40B4-BE49-F238E27FC236}">
                <a16:creationId xmlns:a16="http://schemas.microsoft.com/office/drawing/2014/main" id="{3C5A0DF6-02A8-4229-924E-D73301CAC6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2025" y="1219200"/>
            <a:ext cx="0" cy="8080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17" name="Line 29">
            <a:extLst>
              <a:ext uri="{FF2B5EF4-FFF2-40B4-BE49-F238E27FC236}">
                <a16:creationId xmlns:a16="http://schemas.microsoft.com/office/drawing/2014/main" id="{8EE41D82-B186-4856-ABC7-5642DD9A65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2525" y="873125"/>
            <a:ext cx="0" cy="1238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18" name="Line 30">
            <a:extLst>
              <a:ext uri="{FF2B5EF4-FFF2-40B4-BE49-F238E27FC236}">
                <a16:creationId xmlns:a16="http://schemas.microsoft.com/office/drawing/2014/main" id="{F0AB722B-F867-4648-BE11-EF4D04CFE7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78200" y="873125"/>
            <a:ext cx="1588" cy="115411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6" name="Rectangle 31">
            <a:extLst>
              <a:ext uri="{FF2B5EF4-FFF2-40B4-BE49-F238E27FC236}">
                <a16:creationId xmlns:a16="http://schemas.microsoft.com/office/drawing/2014/main" id="{FE40D8FF-BA0A-4F9D-B0C6-CCEB54051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75" y="1636713"/>
            <a:ext cx="363538" cy="206375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zh-CN" altLang="zh-CN" sz="1211"/>
          </a:p>
        </p:txBody>
      </p:sp>
      <p:sp>
        <p:nvSpPr>
          <p:cNvPr id="42007" name="Rectangle 32">
            <a:extLst>
              <a:ext uri="{FF2B5EF4-FFF2-40B4-BE49-F238E27FC236}">
                <a16:creationId xmlns:a16="http://schemas.microsoft.com/office/drawing/2014/main" id="{2171AFE5-C886-4BC8-8C31-AED126B1C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588" y="1633538"/>
            <a:ext cx="176212" cy="10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CA" altLang="en-US" sz="656" b="0">
                <a:solidFill>
                  <a:srgbClr val="000000"/>
                </a:solidFill>
                <a:latin typeface="Arial" panose="020B0604020202020204" pitchFamily="34" charset="0"/>
              </a:rPr>
              <a:t>用户</a:t>
            </a:r>
            <a:endParaRPr lang="en-CA" altLang="en-US" sz="1211" b="0"/>
          </a:p>
        </p:txBody>
      </p:sp>
      <p:sp>
        <p:nvSpPr>
          <p:cNvPr id="42008" name="Rectangle 33">
            <a:extLst>
              <a:ext uri="{FF2B5EF4-FFF2-40B4-BE49-F238E27FC236}">
                <a16:creationId xmlns:a16="http://schemas.microsoft.com/office/drawing/2014/main" id="{51FDF69A-0C8A-4654-9ECF-21E78DF4E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975" y="1724025"/>
            <a:ext cx="322263" cy="10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CA" altLang="en-US" sz="656" b="0">
                <a:solidFill>
                  <a:srgbClr val="000000"/>
                </a:solidFill>
                <a:latin typeface="Arial" panose="020B0604020202020204" pitchFamily="34" charset="0"/>
              </a:rPr>
              <a:t>接口</a:t>
            </a:r>
            <a:endParaRPr lang="en-CA" altLang="en-US" sz="1211" b="0"/>
          </a:p>
        </p:txBody>
      </p:sp>
      <p:sp>
        <p:nvSpPr>
          <p:cNvPr id="42009" name="Rectangle 34">
            <a:extLst>
              <a:ext uri="{FF2B5EF4-FFF2-40B4-BE49-F238E27FC236}">
                <a16:creationId xmlns:a16="http://schemas.microsoft.com/office/drawing/2014/main" id="{4DF2924D-9D32-4690-BF98-CD094C938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3" y="1982788"/>
            <a:ext cx="908050" cy="206375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zh-CN" altLang="zh-CN" sz="1211"/>
          </a:p>
        </p:txBody>
      </p:sp>
      <p:sp>
        <p:nvSpPr>
          <p:cNvPr id="42010" name="Rectangle 35">
            <a:extLst>
              <a:ext uri="{FF2B5EF4-FFF2-40B4-BE49-F238E27FC236}">
                <a16:creationId xmlns:a16="http://schemas.microsoft.com/office/drawing/2014/main" id="{0884B62C-351F-4B78-94C6-7B8A4C1E3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700" y="1979613"/>
            <a:ext cx="412750" cy="10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CA" altLang="en-US" sz="656" b="0">
                <a:solidFill>
                  <a:srgbClr val="000000"/>
                </a:solidFill>
                <a:latin typeface="Arial" panose="020B0604020202020204" pitchFamily="34" charset="0"/>
              </a:rPr>
              <a:t>应用</a:t>
            </a:r>
            <a:endParaRPr lang="en-CA" altLang="en-US" sz="1211" b="0"/>
          </a:p>
        </p:txBody>
      </p:sp>
      <p:sp>
        <p:nvSpPr>
          <p:cNvPr id="42011" name="Rectangle 36">
            <a:extLst>
              <a:ext uri="{FF2B5EF4-FFF2-40B4-BE49-F238E27FC236}">
                <a16:creationId xmlns:a16="http://schemas.microsoft.com/office/drawing/2014/main" id="{102D78C3-33F6-413D-8B15-A6BAEB1D0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588" y="2070100"/>
            <a:ext cx="173037" cy="10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CA" altLang="en-US" sz="656" b="0" dirty="0">
                <a:solidFill>
                  <a:srgbClr val="000000"/>
                </a:solidFill>
                <a:latin typeface="Arial" panose="020B0604020202020204" pitchFamily="34" charset="0"/>
              </a:rPr>
              <a:t>逻辑</a:t>
            </a:r>
            <a:endParaRPr lang="en-CA" altLang="en-US" sz="1211" b="0" dirty="0"/>
          </a:p>
        </p:txBody>
      </p:sp>
      <p:sp>
        <p:nvSpPr>
          <p:cNvPr id="42012" name="Rectangle 37">
            <a:extLst>
              <a:ext uri="{FF2B5EF4-FFF2-40B4-BE49-F238E27FC236}">
                <a16:creationId xmlns:a16="http://schemas.microsoft.com/office/drawing/2014/main" id="{CE5FC480-E35E-4908-93CE-2F4CC33C0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328863"/>
            <a:ext cx="396875" cy="206375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zh-CN" altLang="zh-CN" sz="1211"/>
          </a:p>
        </p:txBody>
      </p:sp>
      <p:sp>
        <p:nvSpPr>
          <p:cNvPr id="42013" name="Rectangle 38">
            <a:extLst>
              <a:ext uri="{FF2B5EF4-FFF2-40B4-BE49-F238E27FC236}">
                <a16:creationId xmlns:a16="http://schemas.microsoft.com/office/drawing/2014/main" id="{6EF0F51F-F835-491E-A86E-8E1CE7E1D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038" y="2325688"/>
            <a:ext cx="360362" cy="10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CA" altLang="en-US" sz="656" b="0">
                <a:solidFill>
                  <a:srgbClr val="000000"/>
                </a:solidFill>
                <a:latin typeface="Arial" panose="020B0604020202020204" pitchFamily="34" charset="0"/>
              </a:rPr>
              <a:t>数据库</a:t>
            </a:r>
            <a:endParaRPr lang="en-CA" altLang="en-US" sz="1211" b="0"/>
          </a:p>
        </p:txBody>
      </p:sp>
      <p:sp>
        <p:nvSpPr>
          <p:cNvPr id="42014" name="Rectangle 39">
            <a:extLst>
              <a:ext uri="{FF2B5EF4-FFF2-40B4-BE49-F238E27FC236}">
                <a16:creationId xmlns:a16="http://schemas.microsoft.com/office/drawing/2014/main" id="{B0ADB0C1-0D75-4A7E-8129-76178F288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313" y="2416175"/>
            <a:ext cx="260350" cy="10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CA" altLang="en-US" sz="656" b="0">
                <a:solidFill>
                  <a:srgbClr val="000000"/>
                </a:solidFill>
                <a:latin typeface="Arial" panose="020B0604020202020204" pitchFamily="34" charset="0"/>
              </a:rPr>
              <a:t>访问</a:t>
            </a:r>
            <a:endParaRPr lang="en-CA" altLang="en-US" sz="1211" b="0"/>
          </a:p>
        </p:txBody>
      </p:sp>
      <p:grpSp>
        <p:nvGrpSpPr>
          <p:cNvPr id="128028" name="Group 43">
            <a:extLst>
              <a:ext uri="{FF2B5EF4-FFF2-40B4-BE49-F238E27FC236}">
                <a16:creationId xmlns:a16="http://schemas.microsoft.com/office/drawing/2014/main" id="{9E1C0EC8-B6C0-473F-9024-2A0223AE4044}"/>
              </a:ext>
            </a:extLst>
          </p:cNvPr>
          <p:cNvGrpSpPr>
            <a:grpSpLocks/>
          </p:cNvGrpSpPr>
          <p:nvPr/>
        </p:nvGrpSpPr>
        <p:grpSpPr bwMode="auto">
          <a:xfrm>
            <a:off x="1739900" y="2325688"/>
            <a:ext cx="585788" cy="211137"/>
            <a:chOff x="2110" y="2664"/>
            <a:chExt cx="731" cy="263"/>
          </a:xfrm>
        </p:grpSpPr>
        <p:sp>
          <p:nvSpPr>
            <p:cNvPr id="42107" name="Rectangle 40">
              <a:extLst>
                <a:ext uri="{FF2B5EF4-FFF2-40B4-BE49-F238E27FC236}">
                  <a16:creationId xmlns:a16="http://schemas.microsoft.com/office/drawing/2014/main" id="{96CCB5A4-5298-4A61-9704-878EB6738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0" y="2670"/>
              <a:ext cx="731" cy="25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zh-CN" sz="1211"/>
            </a:p>
          </p:txBody>
        </p:sp>
        <p:sp>
          <p:nvSpPr>
            <p:cNvPr id="42108" name="Rectangle 41">
              <a:extLst>
                <a:ext uri="{FF2B5EF4-FFF2-40B4-BE49-F238E27FC236}">
                  <a16:creationId xmlns:a16="http://schemas.microsoft.com/office/drawing/2014/main" id="{FF90C133-C351-4733-8B39-BBB376C1A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664"/>
              <a:ext cx="384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CA" altLang="en-US" sz="656" b="0">
                  <a:solidFill>
                    <a:srgbClr val="000000"/>
                  </a:solidFill>
                  <a:latin typeface="Arial" panose="020B0604020202020204" pitchFamily="34" charset="0"/>
                </a:rPr>
                <a:t>网络</a:t>
              </a:r>
              <a:endParaRPr lang="en-CA" altLang="en-US" sz="1211" b="0"/>
            </a:p>
          </p:txBody>
        </p:sp>
        <p:sp>
          <p:nvSpPr>
            <p:cNvPr id="42109" name="Rectangle 42">
              <a:extLst>
                <a:ext uri="{FF2B5EF4-FFF2-40B4-BE49-F238E27FC236}">
                  <a16:creationId xmlns:a16="http://schemas.microsoft.com/office/drawing/2014/main" id="{57CE03F5-333E-46C3-BF5F-D8D7C74A3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6" y="2777"/>
              <a:ext cx="705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CA" altLang="en-US" sz="656" b="0">
                  <a:solidFill>
                    <a:srgbClr val="000000"/>
                  </a:solidFill>
                  <a:latin typeface="Arial" panose="020B0604020202020204" pitchFamily="34" charset="0"/>
                </a:rPr>
                <a:t>通信</a:t>
              </a:r>
              <a:endParaRPr lang="en-CA" altLang="en-US" sz="1211" b="0"/>
            </a:p>
          </p:txBody>
        </p:sp>
      </p:grpSp>
      <p:sp>
        <p:nvSpPr>
          <p:cNvPr id="128029" name="Line 44">
            <a:extLst>
              <a:ext uri="{FF2B5EF4-FFF2-40B4-BE49-F238E27FC236}">
                <a16:creationId xmlns:a16="http://schemas.microsoft.com/office/drawing/2014/main" id="{2AA1DBC3-ECC4-4328-BDC3-ECE2AE8A6B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9763" y="2193925"/>
            <a:ext cx="0" cy="1238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30" name="Line 45">
            <a:extLst>
              <a:ext uri="{FF2B5EF4-FFF2-40B4-BE49-F238E27FC236}">
                <a16:creationId xmlns:a16="http://schemas.microsoft.com/office/drawing/2014/main" id="{B45399D1-9FA6-4589-B4F2-768242BE21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12888" y="2193925"/>
            <a:ext cx="1587" cy="1238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31" name="Line 46">
            <a:extLst>
              <a:ext uri="{FF2B5EF4-FFF2-40B4-BE49-F238E27FC236}">
                <a16:creationId xmlns:a16="http://schemas.microsoft.com/office/drawing/2014/main" id="{D81E7189-63E5-479C-AEA0-1250E82B78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89075" y="1847850"/>
            <a:ext cx="1588" cy="1238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8032" name="Group 50">
            <a:extLst>
              <a:ext uri="{FF2B5EF4-FFF2-40B4-BE49-F238E27FC236}">
                <a16:creationId xmlns:a16="http://schemas.microsoft.com/office/drawing/2014/main" id="{965E0051-DA93-4352-9314-89318F18D66F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1981200"/>
            <a:ext cx="527050" cy="211138"/>
            <a:chOff x="4651" y="2664"/>
            <a:chExt cx="658" cy="263"/>
          </a:xfrm>
        </p:grpSpPr>
        <p:sp>
          <p:nvSpPr>
            <p:cNvPr id="42104" name="Rectangle 47">
              <a:extLst>
                <a:ext uri="{FF2B5EF4-FFF2-40B4-BE49-F238E27FC236}">
                  <a16:creationId xmlns:a16="http://schemas.microsoft.com/office/drawing/2014/main" id="{03510EC1-A3A1-445D-AB68-E3B738F80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2670"/>
              <a:ext cx="658" cy="25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zh-CN" sz="1211"/>
            </a:p>
          </p:txBody>
        </p:sp>
        <p:sp>
          <p:nvSpPr>
            <p:cNvPr id="42105" name="Rectangle 48">
              <a:extLst>
                <a:ext uri="{FF2B5EF4-FFF2-40B4-BE49-F238E27FC236}">
                  <a16:creationId xmlns:a16="http://schemas.microsoft.com/office/drawing/2014/main" id="{A65206FA-E074-407D-8A16-75FC052D9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7" y="2664"/>
              <a:ext cx="579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CA" altLang="en-US" sz="656" b="0">
                  <a:solidFill>
                    <a:srgbClr val="000000"/>
                  </a:solidFill>
                  <a:latin typeface="Arial" panose="020B0604020202020204" pitchFamily="34" charset="0"/>
                </a:rPr>
                <a:t>传输</a:t>
              </a:r>
              <a:endParaRPr lang="en-CA" altLang="en-US" sz="1211" b="0"/>
            </a:p>
          </p:txBody>
        </p:sp>
        <p:sp>
          <p:nvSpPr>
            <p:cNvPr id="42106" name="Rectangle 49">
              <a:extLst>
                <a:ext uri="{FF2B5EF4-FFF2-40B4-BE49-F238E27FC236}">
                  <a16:creationId xmlns:a16="http://schemas.microsoft.com/office/drawing/2014/main" id="{3885ACE0-9CAA-460B-93F3-32AAB6ED1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7" y="2777"/>
              <a:ext cx="620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CA" altLang="en-US" sz="656" b="0">
                  <a:solidFill>
                    <a:srgbClr val="000000"/>
                  </a:solidFill>
                  <a:latin typeface="Arial" panose="020B0604020202020204" pitchFamily="34" charset="0"/>
                </a:rPr>
                <a:t>和接收</a:t>
              </a:r>
              <a:endParaRPr lang="en-CA" altLang="en-US" sz="1211" b="0"/>
            </a:p>
          </p:txBody>
        </p:sp>
      </p:grpSp>
      <p:grpSp>
        <p:nvGrpSpPr>
          <p:cNvPr id="128033" name="Group 54">
            <a:extLst>
              <a:ext uri="{FF2B5EF4-FFF2-40B4-BE49-F238E27FC236}">
                <a16:creationId xmlns:a16="http://schemas.microsoft.com/office/drawing/2014/main" id="{C2DEDE26-F399-4B4F-8187-30629D72DD25}"/>
              </a:ext>
            </a:extLst>
          </p:cNvPr>
          <p:cNvGrpSpPr>
            <a:grpSpLocks/>
          </p:cNvGrpSpPr>
          <p:nvPr/>
        </p:nvGrpSpPr>
        <p:grpSpPr bwMode="auto">
          <a:xfrm>
            <a:off x="4803775" y="1635125"/>
            <a:ext cx="495300" cy="211138"/>
            <a:chOff x="4671" y="2232"/>
            <a:chExt cx="618" cy="263"/>
          </a:xfrm>
        </p:grpSpPr>
        <p:sp>
          <p:nvSpPr>
            <p:cNvPr id="42101" name="Rectangle 51">
              <a:extLst>
                <a:ext uri="{FF2B5EF4-FFF2-40B4-BE49-F238E27FC236}">
                  <a16:creationId xmlns:a16="http://schemas.microsoft.com/office/drawing/2014/main" id="{6E2FB1B8-110E-4A82-A643-48799638D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2238"/>
              <a:ext cx="618" cy="25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zh-CN" sz="1211"/>
            </a:p>
          </p:txBody>
        </p:sp>
        <p:sp>
          <p:nvSpPr>
            <p:cNvPr id="42102" name="Rectangle 52">
              <a:extLst>
                <a:ext uri="{FF2B5EF4-FFF2-40B4-BE49-F238E27FC236}">
                  <a16:creationId xmlns:a16="http://schemas.microsoft.com/office/drawing/2014/main" id="{330FF2C9-C6EC-40D9-9BA6-E1A813FEE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7" y="2232"/>
              <a:ext cx="574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CA" altLang="en-US" sz="656" b="0">
                  <a:solidFill>
                    <a:srgbClr val="000000"/>
                  </a:solidFill>
                  <a:latin typeface="Arial" panose="020B0604020202020204" pitchFamily="34" charset="0"/>
                </a:rPr>
                <a:t>处理</a:t>
              </a:r>
              <a:endParaRPr lang="en-CA" altLang="en-US" sz="1211" b="0"/>
            </a:p>
          </p:txBody>
        </p:sp>
        <p:sp>
          <p:nvSpPr>
            <p:cNvPr id="42103" name="Rectangle 53">
              <a:extLst>
                <a:ext uri="{FF2B5EF4-FFF2-40B4-BE49-F238E27FC236}">
                  <a16:creationId xmlns:a16="http://schemas.microsoft.com/office/drawing/2014/main" id="{394823AD-0156-44CB-A852-6B1A7D0B2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0" y="2345"/>
              <a:ext cx="361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CA" altLang="en-US" sz="656" b="0">
                  <a:solidFill>
                    <a:srgbClr val="000000"/>
                  </a:solidFill>
                  <a:latin typeface="Arial" panose="020B0604020202020204" pitchFamily="34" charset="0"/>
                </a:rPr>
                <a:t>包</a:t>
              </a:r>
              <a:endParaRPr lang="en-CA" altLang="en-US" sz="1211" b="0"/>
            </a:p>
          </p:txBody>
        </p:sp>
      </p:grpSp>
      <p:grpSp>
        <p:nvGrpSpPr>
          <p:cNvPr id="128034" name="Group 58">
            <a:extLst>
              <a:ext uri="{FF2B5EF4-FFF2-40B4-BE49-F238E27FC236}">
                <a16:creationId xmlns:a16="http://schemas.microsoft.com/office/drawing/2014/main" id="{765EDFCE-23BE-4E08-B378-0D2C332CE279}"/>
              </a:ext>
            </a:extLst>
          </p:cNvPr>
          <p:cNvGrpSpPr>
            <a:grpSpLocks/>
          </p:cNvGrpSpPr>
          <p:nvPr/>
        </p:nvGrpSpPr>
        <p:grpSpPr bwMode="auto">
          <a:xfrm>
            <a:off x="4803775" y="1289050"/>
            <a:ext cx="495300" cy="211138"/>
            <a:chOff x="4671" y="1800"/>
            <a:chExt cx="618" cy="263"/>
          </a:xfrm>
        </p:grpSpPr>
        <p:sp>
          <p:nvSpPr>
            <p:cNvPr id="42098" name="Rectangle 55">
              <a:extLst>
                <a:ext uri="{FF2B5EF4-FFF2-40B4-BE49-F238E27FC236}">
                  <a16:creationId xmlns:a16="http://schemas.microsoft.com/office/drawing/2014/main" id="{9511A4E2-2F5C-4986-90DA-C075E292D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1806"/>
              <a:ext cx="618" cy="25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zh-CN" sz="1211"/>
            </a:p>
          </p:txBody>
        </p:sp>
        <p:sp>
          <p:nvSpPr>
            <p:cNvPr id="42099" name="Rectangle 56">
              <a:extLst>
                <a:ext uri="{FF2B5EF4-FFF2-40B4-BE49-F238E27FC236}">
                  <a16:creationId xmlns:a16="http://schemas.microsoft.com/office/drawing/2014/main" id="{7A97211C-A6C6-4191-AAE5-AA63A32AA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7" y="1800"/>
              <a:ext cx="574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CA" altLang="en-US" sz="656" b="0">
                  <a:solidFill>
                    <a:srgbClr val="000000"/>
                  </a:solidFill>
                  <a:latin typeface="Arial" panose="020B0604020202020204" pitchFamily="34" charset="0"/>
                </a:rPr>
                <a:t>处理</a:t>
              </a:r>
              <a:endParaRPr lang="en-CA" altLang="en-US" sz="1211" b="0"/>
            </a:p>
          </p:txBody>
        </p:sp>
        <p:sp>
          <p:nvSpPr>
            <p:cNvPr id="42100" name="Rectangle 57">
              <a:extLst>
                <a:ext uri="{FF2B5EF4-FFF2-40B4-BE49-F238E27FC236}">
                  <a16:creationId xmlns:a16="http://schemas.microsoft.com/office/drawing/2014/main" id="{40ED5C92-283C-448A-B272-553CB6F68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7" y="1913"/>
              <a:ext cx="559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CA" altLang="en-US" sz="656" b="0">
                  <a:solidFill>
                    <a:srgbClr val="000000"/>
                  </a:solidFill>
                  <a:latin typeface="Arial" panose="020B0604020202020204" pitchFamily="34" charset="0"/>
                </a:rPr>
                <a:t>连接</a:t>
              </a:r>
              <a:endParaRPr lang="en-CA" altLang="en-US" sz="1211" b="0"/>
            </a:p>
          </p:txBody>
        </p:sp>
      </p:grpSp>
      <p:grpSp>
        <p:nvGrpSpPr>
          <p:cNvPr id="128035" name="Group 62">
            <a:extLst>
              <a:ext uri="{FF2B5EF4-FFF2-40B4-BE49-F238E27FC236}">
                <a16:creationId xmlns:a16="http://schemas.microsoft.com/office/drawing/2014/main" id="{92899622-D33C-46A1-867E-384044A92F55}"/>
              </a:ext>
            </a:extLst>
          </p:cNvPr>
          <p:cNvGrpSpPr>
            <a:grpSpLocks/>
          </p:cNvGrpSpPr>
          <p:nvPr/>
        </p:nvGrpSpPr>
        <p:grpSpPr bwMode="auto">
          <a:xfrm>
            <a:off x="4656138" y="950913"/>
            <a:ext cx="790575" cy="211137"/>
            <a:chOff x="4486" y="1378"/>
            <a:chExt cx="988" cy="263"/>
          </a:xfrm>
        </p:grpSpPr>
        <p:sp>
          <p:nvSpPr>
            <p:cNvPr id="42095" name="Rectangle 59">
              <a:extLst>
                <a:ext uri="{FF2B5EF4-FFF2-40B4-BE49-F238E27FC236}">
                  <a16:creationId xmlns:a16="http://schemas.microsoft.com/office/drawing/2014/main" id="{6B1CF25F-6844-4B68-BA0F-FA34E51F6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1384"/>
              <a:ext cx="988" cy="25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zh-CN" sz="1211"/>
            </a:p>
          </p:txBody>
        </p:sp>
        <p:sp>
          <p:nvSpPr>
            <p:cNvPr id="42096" name="Rectangle 60">
              <a:extLst>
                <a:ext uri="{FF2B5EF4-FFF2-40B4-BE49-F238E27FC236}">
                  <a16:creationId xmlns:a16="http://schemas.microsoft.com/office/drawing/2014/main" id="{343355E2-3345-429F-8098-0F47FA227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" y="1378"/>
              <a:ext cx="575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CA" altLang="en-US" sz="656" b="0">
                  <a:solidFill>
                    <a:srgbClr val="000000"/>
                  </a:solidFill>
                  <a:latin typeface="Arial" panose="020B0604020202020204" pitchFamily="34" charset="0"/>
                </a:rPr>
                <a:t>处理</a:t>
              </a:r>
              <a:endParaRPr lang="en-CA" altLang="en-US" sz="1211" b="0"/>
            </a:p>
          </p:txBody>
        </p:sp>
        <p:sp>
          <p:nvSpPr>
            <p:cNvPr id="42097" name="Rectangle 61">
              <a:extLst>
                <a:ext uri="{FF2B5EF4-FFF2-40B4-BE49-F238E27FC236}">
                  <a16:creationId xmlns:a16="http://schemas.microsoft.com/office/drawing/2014/main" id="{478AE3EE-699B-4DB8-8B54-87089CDED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2" y="1491"/>
              <a:ext cx="956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CA" altLang="en-US" sz="656" b="0">
                  <a:solidFill>
                    <a:srgbClr val="000000"/>
                  </a:solidFill>
                  <a:latin typeface="Arial" panose="020B0604020202020204" pitchFamily="34" charset="0"/>
                </a:rPr>
                <a:t>应用程序协议</a:t>
              </a:r>
              <a:endParaRPr lang="en-CA" altLang="en-US" sz="1211" b="0"/>
            </a:p>
          </p:txBody>
        </p:sp>
      </p:grpSp>
      <p:sp>
        <p:nvSpPr>
          <p:cNvPr id="128036" name="Line 63">
            <a:extLst>
              <a:ext uri="{FF2B5EF4-FFF2-40B4-BE49-F238E27FC236}">
                <a16:creationId xmlns:a16="http://schemas.microsoft.com/office/drawing/2014/main" id="{58BF4EBC-EEF4-45C8-9D9B-4F5561713B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40313" y="1851025"/>
            <a:ext cx="0" cy="1222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37" name="Line 64">
            <a:extLst>
              <a:ext uri="{FF2B5EF4-FFF2-40B4-BE49-F238E27FC236}">
                <a16:creationId xmlns:a16="http://schemas.microsoft.com/office/drawing/2014/main" id="{A57FE26D-3705-4F3B-835D-38DA7738D6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48250" y="1504950"/>
            <a:ext cx="0" cy="1222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38" name="Line 65">
            <a:extLst>
              <a:ext uri="{FF2B5EF4-FFF2-40B4-BE49-F238E27FC236}">
                <a16:creationId xmlns:a16="http://schemas.microsoft.com/office/drawing/2014/main" id="{14B02C09-7D02-4575-B060-8CCD995F27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48250" y="1157288"/>
            <a:ext cx="0" cy="1238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6" name="Rectangle 66">
            <a:extLst>
              <a:ext uri="{FF2B5EF4-FFF2-40B4-BE49-F238E27FC236}">
                <a16:creationId xmlns:a16="http://schemas.microsoft.com/office/drawing/2014/main" id="{110F82D2-6B9C-40EC-AEBB-4FDBFFE5E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513" y="2597150"/>
            <a:ext cx="768350" cy="10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CA" altLang="en-US" sz="656" b="0">
                <a:solidFill>
                  <a:srgbClr val="000000"/>
                </a:solidFill>
              </a:rPr>
              <a:t>a) 典型层</a:t>
            </a:r>
            <a:endParaRPr lang="en-CA" altLang="en-US" sz="1211" b="0"/>
          </a:p>
        </p:txBody>
      </p:sp>
      <p:sp>
        <p:nvSpPr>
          <p:cNvPr id="42027" name="Rectangle 67">
            <a:extLst>
              <a:ext uri="{FF2B5EF4-FFF2-40B4-BE49-F238E27FC236}">
                <a16:creationId xmlns:a16="http://schemas.microsoft.com/office/drawing/2014/main" id="{03E98EAE-B9EA-4226-8299-233EC4A55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513" y="2695575"/>
            <a:ext cx="758825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CA" altLang="en-US" sz="656" b="0">
                <a:solidFill>
                  <a:srgbClr val="000000"/>
                </a:solidFill>
              </a:rPr>
              <a:t>应用程序</a:t>
            </a:r>
            <a:endParaRPr lang="en-CA" altLang="en-US" sz="1211" b="0"/>
          </a:p>
        </p:txBody>
      </p:sp>
      <p:sp>
        <p:nvSpPr>
          <p:cNvPr id="42028" name="Rectangle 68">
            <a:extLst>
              <a:ext uri="{FF2B5EF4-FFF2-40B4-BE49-F238E27FC236}">
                <a16:creationId xmlns:a16="http://schemas.microsoft.com/office/drawing/2014/main" id="{AB8A5111-3EBE-4E68-8A1A-AE3DB1F1F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438" y="2405063"/>
            <a:ext cx="773112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CA" altLang="en-US" sz="656" b="0">
                <a:solidFill>
                  <a:srgbClr val="000000"/>
                </a:solidFill>
              </a:rPr>
              <a:t>b) 典型的层数</a:t>
            </a:r>
            <a:endParaRPr lang="en-CA" altLang="en-US" sz="1211" b="0"/>
          </a:p>
        </p:txBody>
      </p:sp>
      <p:sp>
        <p:nvSpPr>
          <p:cNvPr id="42029" name="Rectangle 69">
            <a:extLst>
              <a:ext uri="{FF2B5EF4-FFF2-40B4-BE49-F238E27FC236}">
                <a16:creationId xmlns:a16="http://schemas.microsoft.com/office/drawing/2014/main" id="{4E6CFB84-7A91-4496-9AEA-2C1BB4A40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438" y="2505075"/>
            <a:ext cx="652462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CA" altLang="en-US" sz="656" b="0">
                <a:solidFill>
                  <a:srgbClr val="000000"/>
                </a:solidFill>
              </a:rPr>
              <a:t>操作系统</a:t>
            </a:r>
            <a:endParaRPr lang="en-CA" altLang="en-US" sz="1211" b="0"/>
          </a:p>
        </p:txBody>
      </p:sp>
      <p:sp>
        <p:nvSpPr>
          <p:cNvPr id="42030" name="Rectangle 70">
            <a:extLst>
              <a:ext uri="{FF2B5EF4-FFF2-40B4-BE49-F238E27FC236}">
                <a16:creationId xmlns:a16="http://schemas.microsoft.com/office/drawing/2014/main" id="{5DF6911B-C459-46E7-843C-219ABEEEA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225" y="2252663"/>
            <a:ext cx="955675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CA" altLang="en-US" sz="656" b="0">
                <a:solidFill>
                  <a:srgbClr val="000000"/>
                </a:solidFill>
              </a:rPr>
              <a:t>c) 层的简化视图</a:t>
            </a:r>
            <a:endParaRPr lang="en-CA" altLang="en-US" sz="1211" b="0"/>
          </a:p>
        </p:txBody>
      </p:sp>
      <p:sp>
        <p:nvSpPr>
          <p:cNvPr id="42031" name="Rectangle 71">
            <a:extLst>
              <a:ext uri="{FF2B5EF4-FFF2-40B4-BE49-F238E27FC236}">
                <a16:creationId xmlns:a16="http://schemas.microsoft.com/office/drawing/2014/main" id="{35A21BCA-A608-4B9D-99A8-DE8065C0A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225" y="2352675"/>
            <a:ext cx="100330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CA" altLang="en-US" sz="656" b="0">
                <a:solidFill>
                  <a:srgbClr val="000000"/>
                </a:solidFill>
              </a:rPr>
              <a:t>在通信系统中</a:t>
            </a:r>
            <a:endParaRPr lang="en-CA" altLang="en-US" sz="1211" b="0"/>
          </a:p>
        </p:txBody>
      </p:sp>
      <p:sp>
        <p:nvSpPr>
          <p:cNvPr id="42032" name="Rectangle 72">
            <a:extLst>
              <a:ext uri="{FF2B5EF4-FFF2-40B4-BE49-F238E27FC236}">
                <a16:creationId xmlns:a16="http://schemas.microsoft.com/office/drawing/2014/main" id="{7C5511DB-74E6-4106-B3EA-9C3456FAF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" y="2328863"/>
            <a:ext cx="684213" cy="206375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zh-CN" altLang="zh-CN" sz="1211"/>
          </a:p>
        </p:txBody>
      </p:sp>
      <p:sp>
        <p:nvSpPr>
          <p:cNvPr id="42033" name="Rectangle 73">
            <a:extLst>
              <a:ext uri="{FF2B5EF4-FFF2-40B4-BE49-F238E27FC236}">
                <a16:creationId xmlns:a16="http://schemas.microsoft.com/office/drawing/2014/main" id="{48AE22F1-17E7-461E-9B87-B7A48C28B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2325688"/>
            <a:ext cx="658813" cy="10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CA" altLang="en-US" sz="656" b="0">
                <a:solidFill>
                  <a:srgbClr val="000000"/>
                </a:solidFill>
                <a:latin typeface="Arial" panose="020B0604020202020204" pitchFamily="34" charset="0"/>
              </a:rPr>
              <a:t>操作系统</a:t>
            </a:r>
            <a:endParaRPr lang="en-CA" altLang="en-US" sz="1211" b="0"/>
          </a:p>
        </p:txBody>
      </p:sp>
      <p:sp>
        <p:nvSpPr>
          <p:cNvPr id="42034" name="Rectangle 74">
            <a:extLst>
              <a:ext uri="{FF2B5EF4-FFF2-40B4-BE49-F238E27FC236}">
                <a16:creationId xmlns:a16="http://schemas.microsoft.com/office/drawing/2014/main" id="{C8116D9B-F128-4A82-8CCB-EFED25D24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3" y="2416175"/>
            <a:ext cx="258762" cy="10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CA" altLang="en-US" sz="656" b="0">
                <a:solidFill>
                  <a:srgbClr val="000000"/>
                </a:solidFill>
                <a:latin typeface="Arial" panose="020B0604020202020204" pitchFamily="34" charset="0"/>
              </a:rPr>
              <a:t>访问</a:t>
            </a:r>
            <a:endParaRPr lang="en-CA" altLang="en-US" sz="1211" b="0"/>
          </a:p>
        </p:txBody>
      </p:sp>
      <p:sp>
        <p:nvSpPr>
          <p:cNvPr id="128048" name="Line 75">
            <a:extLst>
              <a:ext uri="{FF2B5EF4-FFF2-40B4-BE49-F238E27FC236}">
                <a16:creationId xmlns:a16="http://schemas.microsoft.com/office/drawing/2014/main" id="{C86D2C76-0411-4A84-8E68-740FD09908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2213" y="2193925"/>
            <a:ext cx="1587" cy="1238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36" name="Rectangle 76">
            <a:extLst>
              <a:ext uri="{FF2B5EF4-FFF2-40B4-BE49-F238E27FC236}">
                <a16:creationId xmlns:a16="http://schemas.microsoft.com/office/drawing/2014/main" id="{F07755AB-C1AE-4953-98A9-0B8885CB1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" y="2271713"/>
            <a:ext cx="115888" cy="5715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zh-CN" altLang="zh-CN" sz="1211"/>
          </a:p>
        </p:txBody>
      </p:sp>
      <p:sp>
        <p:nvSpPr>
          <p:cNvPr id="42037" name="Rectangle 77">
            <a:extLst>
              <a:ext uri="{FF2B5EF4-FFF2-40B4-BE49-F238E27FC236}">
                <a16:creationId xmlns:a16="http://schemas.microsoft.com/office/drawing/2014/main" id="{31031B2C-D77A-4864-AC4C-FB49519D4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271713"/>
            <a:ext cx="115888" cy="5715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zh-CN" altLang="zh-CN" sz="1211"/>
          </a:p>
        </p:txBody>
      </p:sp>
      <p:sp>
        <p:nvSpPr>
          <p:cNvPr id="42038" name="Rectangle 78">
            <a:extLst>
              <a:ext uri="{FF2B5EF4-FFF2-40B4-BE49-F238E27FC236}">
                <a16:creationId xmlns:a16="http://schemas.microsoft.com/office/drawing/2014/main" id="{723F144D-FD24-4FD4-A6D5-DE27002BC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00" y="2271713"/>
            <a:ext cx="125413" cy="5715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zh-CN" altLang="zh-CN" sz="1211"/>
          </a:p>
        </p:txBody>
      </p:sp>
      <p:sp>
        <p:nvSpPr>
          <p:cNvPr id="42039" name="Rectangle 79">
            <a:extLst>
              <a:ext uri="{FF2B5EF4-FFF2-40B4-BE49-F238E27FC236}">
                <a16:creationId xmlns:a16="http://schemas.microsoft.com/office/drawing/2014/main" id="{224EC920-D210-4CE6-9255-9C3136A68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3" y="1925638"/>
            <a:ext cx="115887" cy="5715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zh-CN" altLang="zh-CN" sz="1211"/>
          </a:p>
        </p:txBody>
      </p:sp>
      <p:sp>
        <p:nvSpPr>
          <p:cNvPr id="42040" name="Rectangle 80">
            <a:extLst>
              <a:ext uri="{FF2B5EF4-FFF2-40B4-BE49-F238E27FC236}">
                <a16:creationId xmlns:a16="http://schemas.microsoft.com/office/drawing/2014/main" id="{26449ED8-EA9A-4AA9-B6B1-398AAD30D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75" y="1579563"/>
            <a:ext cx="117475" cy="5715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zh-CN" altLang="zh-CN" sz="1211"/>
          </a:p>
        </p:txBody>
      </p:sp>
      <p:sp>
        <p:nvSpPr>
          <p:cNvPr id="42041" name="Rectangle 81">
            <a:extLst>
              <a:ext uri="{FF2B5EF4-FFF2-40B4-BE49-F238E27FC236}">
                <a16:creationId xmlns:a16="http://schemas.microsoft.com/office/drawing/2014/main" id="{EEAFC819-4E21-48B0-B2A5-63A94BA5E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863" y="1981200"/>
            <a:ext cx="115887" cy="5873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zh-CN" altLang="zh-CN" sz="1211"/>
          </a:p>
        </p:txBody>
      </p:sp>
      <p:sp>
        <p:nvSpPr>
          <p:cNvPr id="42042" name="Rectangle 82">
            <a:extLst>
              <a:ext uri="{FF2B5EF4-FFF2-40B4-BE49-F238E27FC236}">
                <a16:creationId xmlns:a16="http://schemas.microsoft.com/office/drawing/2014/main" id="{33343531-8AD5-4D51-AF79-26A035598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100" y="1643063"/>
            <a:ext cx="114300" cy="58737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zh-CN" altLang="zh-CN" sz="1211"/>
          </a:p>
        </p:txBody>
      </p:sp>
      <p:sp>
        <p:nvSpPr>
          <p:cNvPr id="42043" name="Rectangle 83">
            <a:extLst>
              <a:ext uri="{FF2B5EF4-FFF2-40B4-BE49-F238E27FC236}">
                <a16:creationId xmlns:a16="http://schemas.microsoft.com/office/drawing/2014/main" id="{7D1D80F5-4934-4E69-A852-BF3F62BF3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0" y="1296988"/>
            <a:ext cx="114300" cy="58737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zh-CN" altLang="zh-CN" sz="1211"/>
          </a:p>
        </p:txBody>
      </p:sp>
      <p:sp>
        <p:nvSpPr>
          <p:cNvPr id="42044" name="Rectangle 84">
            <a:extLst>
              <a:ext uri="{FF2B5EF4-FFF2-40B4-BE49-F238E27FC236}">
                <a16:creationId xmlns:a16="http://schemas.microsoft.com/office/drawing/2014/main" id="{C044AFBE-1470-47B1-9EC8-881519703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38" y="950913"/>
            <a:ext cx="115887" cy="58737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zh-CN" altLang="zh-CN" sz="1211"/>
          </a:p>
        </p:txBody>
      </p:sp>
      <p:sp>
        <p:nvSpPr>
          <p:cNvPr id="42045" name="Rectangle 85">
            <a:extLst>
              <a:ext uri="{FF2B5EF4-FFF2-40B4-BE49-F238E27FC236}">
                <a16:creationId xmlns:a16="http://schemas.microsoft.com/office/drawing/2014/main" id="{24FEE73D-B078-4321-8D17-D8462C34D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696913"/>
            <a:ext cx="115888" cy="5715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zh-CN" altLang="zh-CN" sz="1211"/>
          </a:p>
        </p:txBody>
      </p:sp>
      <p:sp>
        <p:nvSpPr>
          <p:cNvPr id="42046" name="Rectangle 86">
            <a:extLst>
              <a:ext uri="{FF2B5EF4-FFF2-40B4-BE49-F238E27FC236}">
                <a16:creationId xmlns:a16="http://schemas.microsoft.com/office/drawing/2014/main" id="{60F0591B-1EB2-4D1A-B206-35B13FE30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898525"/>
            <a:ext cx="114300" cy="5715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zh-CN" altLang="zh-CN" sz="1211"/>
          </a:p>
        </p:txBody>
      </p:sp>
      <p:sp>
        <p:nvSpPr>
          <p:cNvPr id="42047" name="Rectangle 87">
            <a:extLst>
              <a:ext uri="{FF2B5EF4-FFF2-40B4-BE49-F238E27FC236}">
                <a16:creationId xmlns:a16="http://schemas.microsoft.com/office/drawing/2014/main" id="{E9B622BA-DB19-4E14-83F2-5972C77FF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775" y="1235075"/>
            <a:ext cx="115888" cy="5873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zh-CN" altLang="zh-CN" sz="1211"/>
          </a:p>
        </p:txBody>
      </p:sp>
      <p:sp>
        <p:nvSpPr>
          <p:cNvPr id="42048" name="Rectangle 88">
            <a:extLst>
              <a:ext uri="{FF2B5EF4-FFF2-40B4-BE49-F238E27FC236}">
                <a16:creationId xmlns:a16="http://schemas.microsoft.com/office/drawing/2014/main" id="{484B6F4E-BA72-45A7-BCB6-4F7C7E45B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775" y="1581150"/>
            <a:ext cx="123825" cy="5873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zh-CN" altLang="zh-CN" sz="1211"/>
          </a:p>
        </p:txBody>
      </p:sp>
      <p:sp>
        <p:nvSpPr>
          <p:cNvPr id="42049" name="Rectangle 89">
            <a:extLst>
              <a:ext uri="{FF2B5EF4-FFF2-40B4-BE49-F238E27FC236}">
                <a16:creationId xmlns:a16="http://schemas.microsoft.com/office/drawing/2014/main" id="{689927A6-442E-405E-9574-CFBF37238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927225"/>
            <a:ext cx="115888" cy="5873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zh-CN" altLang="zh-CN" sz="1211"/>
          </a:p>
        </p:txBody>
      </p:sp>
      <p:grpSp>
        <p:nvGrpSpPr>
          <p:cNvPr id="128063" name="Group 92">
            <a:extLst>
              <a:ext uri="{FF2B5EF4-FFF2-40B4-BE49-F238E27FC236}">
                <a16:creationId xmlns:a16="http://schemas.microsoft.com/office/drawing/2014/main" id="{B1FB095A-F7C1-403F-867E-084AC328BE1F}"/>
              </a:ext>
            </a:extLst>
          </p:cNvPr>
          <p:cNvGrpSpPr>
            <a:grpSpLocks/>
          </p:cNvGrpSpPr>
          <p:nvPr/>
        </p:nvGrpSpPr>
        <p:grpSpPr bwMode="auto">
          <a:xfrm>
            <a:off x="1166813" y="2292350"/>
            <a:ext cx="50800" cy="25400"/>
            <a:chOff x="1395" y="2623"/>
            <a:chExt cx="62" cy="31"/>
          </a:xfrm>
        </p:grpSpPr>
        <p:sp>
          <p:nvSpPr>
            <p:cNvPr id="128106" name="Line 90">
              <a:extLst>
                <a:ext uri="{FF2B5EF4-FFF2-40B4-BE49-F238E27FC236}">
                  <a16:creationId xmlns:a16="http://schemas.microsoft.com/office/drawing/2014/main" id="{B98FF5C5-129C-4769-9D35-2A8B62941A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6" y="2623"/>
              <a:ext cx="31" cy="3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07" name="Line 91">
              <a:extLst>
                <a:ext uri="{FF2B5EF4-FFF2-40B4-BE49-F238E27FC236}">
                  <a16:creationId xmlns:a16="http://schemas.microsoft.com/office/drawing/2014/main" id="{1C2B552E-1E02-4D0B-B59E-602E1A16DD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95" y="2623"/>
              <a:ext cx="31" cy="3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8064" name="Group 95">
            <a:extLst>
              <a:ext uri="{FF2B5EF4-FFF2-40B4-BE49-F238E27FC236}">
                <a16:creationId xmlns:a16="http://schemas.microsoft.com/office/drawing/2014/main" id="{514F8246-FF8F-483B-B099-524B29D6E34C}"/>
              </a:ext>
            </a:extLst>
          </p:cNvPr>
          <p:cNvGrpSpPr>
            <a:grpSpLocks/>
          </p:cNvGrpSpPr>
          <p:nvPr/>
        </p:nvGrpSpPr>
        <p:grpSpPr bwMode="auto">
          <a:xfrm>
            <a:off x="1489075" y="2292350"/>
            <a:ext cx="49213" cy="25400"/>
            <a:chOff x="1797" y="2623"/>
            <a:chExt cx="61" cy="31"/>
          </a:xfrm>
        </p:grpSpPr>
        <p:sp>
          <p:nvSpPr>
            <p:cNvPr id="128104" name="Line 93">
              <a:extLst>
                <a:ext uri="{FF2B5EF4-FFF2-40B4-BE49-F238E27FC236}">
                  <a16:creationId xmlns:a16="http://schemas.microsoft.com/office/drawing/2014/main" id="{E1DCA10E-F81E-4019-B398-E4460A4514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7" y="2623"/>
              <a:ext cx="31" cy="3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05" name="Line 94">
              <a:extLst>
                <a:ext uri="{FF2B5EF4-FFF2-40B4-BE49-F238E27FC236}">
                  <a16:creationId xmlns:a16="http://schemas.microsoft.com/office/drawing/2014/main" id="{8AF892B9-5254-4AB3-8A41-5EAF64346D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97" y="2623"/>
              <a:ext cx="30" cy="3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8065" name="Group 98">
            <a:extLst>
              <a:ext uri="{FF2B5EF4-FFF2-40B4-BE49-F238E27FC236}">
                <a16:creationId xmlns:a16="http://schemas.microsoft.com/office/drawing/2014/main" id="{073A7C07-675F-42DA-BDEA-01795D0B437A}"/>
              </a:ext>
            </a:extLst>
          </p:cNvPr>
          <p:cNvGrpSpPr>
            <a:grpSpLocks/>
          </p:cNvGrpSpPr>
          <p:nvPr/>
        </p:nvGrpSpPr>
        <p:grpSpPr bwMode="auto">
          <a:xfrm>
            <a:off x="1884363" y="2292350"/>
            <a:ext cx="49212" cy="25400"/>
            <a:chOff x="2290" y="2623"/>
            <a:chExt cx="62" cy="31"/>
          </a:xfrm>
        </p:grpSpPr>
        <p:sp>
          <p:nvSpPr>
            <p:cNvPr id="128102" name="Line 96">
              <a:extLst>
                <a:ext uri="{FF2B5EF4-FFF2-40B4-BE49-F238E27FC236}">
                  <a16:creationId xmlns:a16="http://schemas.microsoft.com/office/drawing/2014/main" id="{1B3534CD-6B31-484E-ABA4-4AD6526D89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21" y="2623"/>
              <a:ext cx="31" cy="3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03" name="Line 97">
              <a:extLst>
                <a:ext uri="{FF2B5EF4-FFF2-40B4-BE49-F238E27FC236}">
                  <a16:creationId xmlns:a16="http://schemas.microsoft.com/office/drawing/2014/main" id="{0D4E268A-1711-488C-AFA3-39B9C98615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90" y="2623"/>
              <a:ext cx="31" cy="3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8066" name="Group 101">
            <a:extLst>
              <a:ext uri="{FF2B5EF4-FFF2-40B4-BE49-F238E27FC236}">
                <a16:creationId xmlns:a16="http://schemas.microsoft.com/office/drawing/2014/main" id="{D98F0A45-9051-4C3C-9F1D-FE18ED7DB6C0}"/>
              </a:ext>
            </a:extLst>
          </p:cNvPr>
          <p:cNvGrpSpPr>
            <a:grpSpLocks/>
          </p:cNvGrpSpPr>
          <p:nvPr/>
        </p:nvGrpSpPr>
        <p:grpSpPr bwMode="auto">
          <a:xfrm>
            <a:off x="1465263" y="1946275"/>
            <a:ext cx="47625" cy="25400"/>
            <a:chOff x="1766" y="2191"/>
            <a:chExt cx="61" cy="31"/>
          </a:xfrm>
        </p:grpSpPr>
        <p:sp>
          <p:nvSpPr>
            <p:cNvPr id="128100" name="Line 99">
              <a:extLst>
                <a:ext uri="{FF2B5EF4-FFF2-40B4-BE49-F238E27FC236}">
                  <a16:creationId xmlns:a16="http://schemas.microsoft.com/office/drawing/2014/main" id="{F49965F1-5542-452B-B8B9-B4EAECFB85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7" y="2191"/>
              <a:ext cx="30" cy="3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01" name="Line 100">
              <a:extLst>
                <a:ext uri="{FF2B5EF4-FFF2-40B4-BE49-F238E27FC236}">
                  <a16:creationId xmlns:a16="http://schemas.microsoft.com/office/drawing/2014/main" id="{F8594AFB-1667-4AED-AC27-4244B01D7A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66" y="2191"/>
              <a:ext cx="31" cy="3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8067" name="Group 104">
            <a:extLst>
              <a:ext uri="{FF2B5EF4-FFF2-40B4-BE49-F238E27FC236}">
                <a16:creationId xmlns:a16="http://schemas.microsoft.com/office/drawing/2014/main" id="{A06EDD35-77D6-43A5-9DB6-EE6D789D69F7}"/>
              </a:ext>
            </a:extLst>
          </p:cNvPr>
          <p:cNvGrpSpPr>
            <a:grpSpLocks/>
          </p:cNvGrpSpPr>
          <p:nvPr/>
        </p:nvGrpSpPr>
        <p:grpSpPr bwMode="auto">
          <a:xfrm>
            <a:off x="3667125" y="973138"/>
            <a:ext cx="49213" cy="23812"/>
            <a:chOff x="3617" y="1214"/>
            <a:chExt cx="62" cy="31"/>
          </a:xfrm>
        </p:grpSpPr>
        <p:sp>
          <p:nvSpPr>
            <p:cNvPr id="128098" name="Line 102">
              <a:extLst>
                <a:ext uri="{FF2B5EF4-FFF2-40B4-BE49-F238E27FC236}">
                  <a16:creationId xmlns:a16="http://schemas.microsoft.com/office/drawing/2014/main" id="{6C6A262E-95D8-49E5-B04E-A07F5A2E54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1214"/>
              <a:ext cx="31" cy="3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99" name="Line 103">
              <a:extLst>
                <a:ext uri="{FF2B5EF4-FFF2-40B4-BE49-F238E27FC236}">
                  <a16:creationId xmlns:a16="http://schemas.microsoft.com/office/drawing/2014/main" id="{6063F3E0-0FED-45E2-803D-E3BE2DC680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17" y="1214"/>
              <a:ext cx="31" cy="3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8068" name="Group 107">
            <a:extLst>
              <a:ext uri="{FF2B5EF4-FFF2-40B4-BE49-F238E27FC236}">
                <a16:creationId xmlns:a16="http://schemas.microsoft.com/office/drawing/2014/main" id="{F62DDC66-4957-4D4A-A30C-65534D445FC2}"/>
              </a:ext>
            </a:extLst>
          </p:cNvPr>
          <p:cNvGrpSpPr>
            <a:grpSpLocks/>
          </p:cNvGrpSpPr>
          <p:nvPr/>
        </p:nvGrpSpPr>
        <p:grpSpPr bwMode="auto">
          <a:xfrm>
            <a:off x="3749675" y="1319213"/>
            <a:ext cx="49213" cy="23812"/>
            <a:chOff x="3720" y="1646"/>
            <a:chExt cx="62" cy="31"/>
          </a:xfrm>
        </p:grpSpPr>
        <p:sp>
          <p:nvSpPr>
            <p:cNvPr id="128096" name="Line 105">
              <a:extLst>
                <a:ext uri="{FF2B5EF4-FFF2-40B4-BE49-F238E27FC236}">
                  <a16:creationId xmlns:a16="http://schemas.microsoft.com/office/drawing/2014/main" id="{F1646403-590A-4ADF-9C9A-147593A71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51" y="1646"/>
              <a:ext cx="31" cy="3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97" name="Line 106">
              <a:extLst>
                <a:ext uri="{FF2B5EF4-FFF2-40B4-BE49-F238E27FC236}">
                  <a16:creationId xmlns:a16="http://schemas.microsoft.com/office/drawing/2014/main" id="{48F30E2E-2023-4B54-8D9D-220113FF32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20" y="1646"/>
              <a:ext cx="31" cy="3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8069" name="Group 110">
            <a:extLst>
              <a:ext uri="{FF2B5EF4-FFF2-40B4-BE49-F238E27FC236}">
                <a16:creationId xmlns:a16="http://schemas.microsoft.com/office/drawing/2014/main" id="{9F59A5E4-96B0-453A-A7BB-7ABA5AA98454}"/>
              </a:ext>
            </a:extLst>
          </p:cNvPr>
          <p:cNvGrpSpPr>
            <a:grpSpLocks/>
          </p:cNvGrpSpPr>
          <p:nvPr/>
        </p:nvGrpSpPr>
        <p:grpSpPr bwMode="auto">
          <a:xfrm>
            <a:off x="3914775" y="1665288"/>
            <a:ext cx="49213" cy="23812"/>
            <a:chOff x="3926" y="2078"/>
            <a:chExt cx="61" cy="31"/>
          </a:xfrm>
        </p:grpSpPr>
        <p:sp>
          <p:nvSpPr>
            <p:cNvPr id="128094" name="Line 108">
              <a:extLst>
                <a:ext uri="{FF2B5EF4-FFF2-40B4-BE49-F238E27FC236}">
                  <a16:creationId xmlns:a16="http://schemas.microsoft.com/office/drawing/2014/main" id="{EF23FAA3-1794-4FB7-BA58-74B4365AF3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7" y="2078"/>
              <a:ext cx="30" cy="3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95" name="Line 109">
              <a:extLst>
                <a:ext uri="{FF2B5EF4-FFF2-40B4-BE49-F238E27FC236}">
                  <a16:creationId xmlns:a16="http://schemas.microsoft.com/office/drawing/2014/main" id="{0FF60DB0-3CA1-4961-AB02-56B1AB87FD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6" y="2078"/>
              <a:ext cx="31" cy="3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8070" name="Group 113">
            <a:extLst>
              <a:ext uri="{FF2B5EF4-FFF2-40B4-BE49-F238E27FC236}">
                <a16:creationId xmlns:a16="http://schemas.microsoft.com/office/drawing/2014/main" id="{5650960B-2B5B-44AE-B86E-01E043CD2F88}"/>
              </a:ext>
            </a:extLst>
          </p:cNvPr>
          <p:cNvGrpSpPr>
            <a:grpSpLocks/>
          </p:cNvGrpSpPr>
          <p:nvPr/>
        </p:nvGrpSpPr>
        <p:grpSpPr bwMode="auto">
          <a:xfrm>
            <a:off x="3948113" y="2003425"/>
            <a:ext cx="49212" cy="23813"/>
            <a:chOff x="3967" y="2500"/>
            <a:chExt cx="62" cy="30"/>
          </a:xfrm>
        </p:grpSpPr>
        <p:sp>
          <p:nvSpPr>
            <p:cNvPr id="128092" name="Line 111">
              <a:extLst>
                <a:ext uri="{FF2B5EF4-FFF2-40B4-BE49-F238E27FC236}">
                  <a16:creationId xmlns:a16="http://schemas.microsoft.com/office/drawing/2014/main" id="{CD86DF21-0A4F-48B6-8607-A0EB98897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8" y="2500"/>
              <a:ext cx="31" cy="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93" name="Line 112">
              <a:extLst>
                <a:ext uri="{FF2B5EF4-FFF2-40B4-BE49-F238E27FC236}">
                  <a16:creationId xmlns:a16="http://schemas.microsoft.com/office/drawing/2014/main" id="{338614D9-3225-4C5C-BAEE-EB76A9CAEA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7" y="2500"/>
              <a:ext cx="31" cy="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8071" name="Group 116">
            <a:extLst>
              <a:ext uri="{FF2B5EF4-FFF2-40B4-BE49-F238E27FC236}">
                <a16:creationId xmlns:a16="http://schemas.microsoft.com/office/drawing/2014/main" id="{C3AB0F93-BDA7-49F0-9E30-EE34CCB79C60}"/>
              </a:ext>
            </a:extLst>
          </p:cNvPr>
          <p:cNvGrpSpPr>
            <a:grpSpLocks/>
          </p:cNvGrpSpPr>
          <p:nvPr/>
        </p:nvGrpSpPr>
        <p:grpSpPr bwMode="auto">
          <a:xfrm>
            <a:off x="3609975" y="2003425"/>
            <a:ext cx="49213" cy="23813"/>
            <a:chOff x="3545" y="2500"/>
            <a:chExt cx="62" cy="30"/>
          </a:xfrm>
        </p:grpSpPr>
        <p:sp>
          <p:nvSpPr>
            <p:cNvPr id="128090" name="Line 114">
              <a:extLst>
                <a:ext uri="{FF2B5EF4-FFF2-40B4-BE49-F238E27FC236}">
                  <a16:creationId xmlns:a16="http://schemas.microsoft.com/office/drawing/2014/main" id="{B49D55BA-5168-4EB9-A54E-6D6FCA666C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6" y="2500"/>
              <a:ext cx="31" cy="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91" name="Line 115">
              <a:extLst>
                <a:ext uri="{FF2B5EF4-FFF2-40B4-BE49-F238E27FC236}">
                  <a16:creationId xmlns:a16="http://schemas.microsoft.com/office/drawing/2014/main" id="{52B21B63-9950-4763-AE48-DD03BC9F2C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45" y="2500"/>
              <a:ext cx="31" cy="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8072" name="Group 119">
            <a:extLst>
              <a:ext uri="{FF2B5EF4-FFF2-40B4-BE49-F238E27FC236}">
                <a16:creationId xmlns:a16="http://schemas.microsoft.com/office/drawing/2014/main" id="{7B4860FE-4AA3-45A4-AEAF-38F387E01D24}"/>
              </a:ext>
            </a:extLst>
          </p:cNvPr>
          <p:cNvGrpSpPr>
            <a:grpSpLocks/>
          </p:cNvGrpSpPr>
          <p:nvPr/>
        </p:nvGrpSpPr>
        <p:grpSpPr bwMode="auto">
          <a:xfrm>
            <a:off x="3354388" y="2003425"/>
            <a:ext cx="49212" cy="23813"/>
            <a:chOff x="3226" y="2500"/>
            <a:chExt cx="62" cy="30"/>
          </a:xfrm>
        </p:grpSpPr>
        <p:sp>
          <p:nvSpPr>
            <p:cNvPr id="128088" name="Line 117">
              <a:extLst>
                <a:ext uri="{FF2B5EF4-FFF2-40B4-BE49-F238E27FC236}">
                  <a16:creationId xmlns:a16="http://schemas.microsoft.com/office/drawing/2014/main" id="{5571A138-C7F6-4AC2-8F7E-E3116E0B48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7" y="2500"/>
              <a:ext cx="31" cy="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89" name="Line 118">
              <a:extLst>
                <a:ext uri="{FF2B5EF4-FFF2-40B4-BE49-F238E27FC236}">
                  <a16:creationId xmlns:a16="http://schemas.microsoft.com/office/drawing/2014/main" id="{978662F3-CE45-4246-BA00-7422920F0B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26" y="2500"/>
              <a:ext cx="31" cy="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8073" name="Group 122">
            <a:extLst>
              <a:ext uri="{FF2B5EF4-FFF2-40B4-BE49-F238E27FC236}">
                <a16:creationId xmlns:a16="http://schemas.microsoft.com/office/drawing/2014/main" id="{04BCA62D-B4DF-4C8D-B5F0-9B73599FED11}"/>
              </a:ext>
            </a:extLst>
          </p:cNvPr>
          <p:cNvGrpSpPr>
            <a:grpSpLocks/>
          </p:cNvGrpSpPr>
          <p:nvPr/>
        </p:nvGrpSpPr>
        <p:grpSpPr bwMode="auto">
          <a:xfrm>
            <a:off x="3478213" y="2003425"/>
            <a:ext cx="49212" cy="23813"/>
            <a:chOff x="3381" y="2500"/>
            <a:chExt cx="61" cy="30"/>
          </a:xfrm>
        </p:grpSpPr>
        <p:sp>
          <p:nvSpPr>
            <p:cNvPr id="128086" name="Line 120">
              <a:extLst>
                <a:ext uri="{FF2B5EF4-FFF2-40B4-BE49-F238E27FC236}">
                  <a16:creationId xmlns:a16="http://schemas.microsoft.com/office/drawing/2014/main" id="{E69EDF98-C234-449F-AC8C-661107ED07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1" y="2500"/>
              <a:ext cx="31" cy="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87" name="Line 121">
              <a:extLst>
                <a:ext uri="{FF2B5EF4-FFF2-40B4-BE49-F238E27FC236}">
                  <a16:creationId xmlns:a16="http://schemas.microsoft.com/office/drawing/2014/main" id="{8A16FBCF-6341-4067-8587-472D506C77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81" y="2500"/>
              <a:ext cx="30" cy="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8074" name="Group 125">
            <a:extLst>
              <a:ext uri="{FF2B5EF4-FFF2-40B4-BE49-F238E27FC236}">
                <a16:creationId xmlns:a16="http://schemas.microsoft.com/office/drawing/2014/main" id="{30037641-D946-46E5-8BFE-D234D0D005D0}"/>
              </a:ext>
            </a:extLst>
          </p:cNvPr>
          <p:cNvGrpSpPr>
            <a:grpSpLocks/>
          </p:cNvGrpSpPr>
          <p:nvPr/>
        </p:nvGrpSpPr>
        <p:grpSpPr bwMode="auto">
          <a:xfrm>
            <a:off x="5014913" y="1949450"/>
            <a:ext cx="49212" cy="23813"/>
            <a:chOff x="4934" y="2623"/>
            <a:chExt cx="61" cy="31"/>
          </a:xfrm>
        </p:grpSpPr>
        <p:sp>
          <p:nvSpPr>
            <p:cNvPr id="128084" name="Line 123">
              <a:extLst>
                <a:ext uri="{FF2B5EF4-FFF2-40B4-BE49-F238E27FC236}">
                  <a16:creationId xmlns:a16="http://schemas.microsoft.com/office/drawing/2014/main" id="{B67C2E6F-BBD2-426D-9080-870DC9EF0F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5" y="2623"/>
              <a:ext cx="30" cy="3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85" name="Line 124">
              <a:extLst>
                <a:ext uri="{FF2B5EF4-FFF2-40B4-BE49-F238E27FC236}">
                  <a16:creationId xmlns:a16="http://schemas.microsoft.com/office/drawing/2014/main" id="{D0E8F46D-1DCF-47DE-9E68-D950E0226E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34" y="2623"/>
              <a:ext cx="31" cy="3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8075" name="Group 128">
            <a:extLst>
              <a:ext uri="{FF2B5EF4-FFF2-40B4-BE49-F238E27FC236}">
                <a16:creationId xmlns:a16="http://schemas.microsoft.com/office/drawing/2014/main" id="{A4B12B50-145E-4D99-AFA3-F688463AEF35}"/>
              </a:ext>
            </a:extLst>
          </p:cNvPr>
          <p:cNvGrpSpPr>
            <a:grpSpLocks/>
          </p:cNvGrpSpPr>
          <p:nvPr/>
        </p:nvGrpSpPr>
        <p:grpSpPr bwMode="auto">
          <a:xfrm>
            <a:off x="5022850" y="1603375"/>
            <a:ext cx="49213" cy="23813"/>
            <a:chOff x="4944" y="2191"/>
            <a:chExt cx="62" cy="31"/>
          </a:xfrm>
        </p:grpSpPr>
        <p:sp>
          <p:nvSpPr>
            <p:cNvPr id="128082" name="Line 126">
              <a:extLst>
                <a:ext uri="{FF2B5EF4-FFF2-40B4-BE49-F238E27FC236}">
                  <a16:creationId xmlns:a16="http://schemas.microsoft.com/office/drawing/2014/main" id="{585942FB-CEF8-4FB3-8896-EDB31667C9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5" y="2191"/>
              <a:ext cx="31" cy="3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83" name="Line 127">
              <a:extLst>
                <a:ext uri="{FF2B5EF4-FFF2-40B4-BE49-F238E27FC236}">
                  <a16:creationId xmlns:a16="http://schemas.microsoft.com/office/drawing/2014/main" id="{BB0D7D6C-DEAD-427F-B62E-D337DC6F44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44" y="2191"/>
              <a:ext cx="31" cy="3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8076" name="Group 131">
            <a:extLst>
              <a:ext uri="{FF2B5EF4-FFF2-40B4-BE49-F238E27FC236}">
                <a16:creationId xmlns:a16="http://schemas.microsoft.com/office/drawing/2014/main" id="{3CA9E636-0D2C-449E-8E91-DB981A30E2D4}"/>
              </a:ext>
            </a:extLst>
          </p:cNvPr>
          <p:cNvGrpSpPr>
            <a:grpSpLocks/>
          </p:cNvGrpSpPr>
          <p:nvPr/>
        </p:nvGrpSpPr>
        <p:grpSpPr bwMode="auto">
          <a:xfrm>
            <a:off x="5022850" y="1257300"/>
            <a:ext cx="49213" cy="23813"/>
            <a:chOff x="4944" y="1759"/>
            <a:chExt cx="62" cy="31"/>
          </a:xfrm>
        </p:grpSpPr>
        <p:sp>
          <p:nvSpPr>
            <p:cNvPr id="128080" name="Line 129">
              <a:extLst>
                <a:ext uri="{FF2B5EF4-FFF2-40B4-BE49-F238E27FC236}">
                  <a16:creationId xmlns:a16="http://schemas.microsoft.com/office/drawing/2014/main" id="{40CE2515-CC57-4073-82CF-69E45EE58F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5" y="1759"/>
              <a:ext cx="31" cy="3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81" name="Line 130">
              <a:extLst>
                <a:ext uri="{FF2B5EF4-FFF2-40B4-BE49-F238E27FC236}">
                  <a16:creationId xmlns:a16="http://schemas.microsoft.com/office/drawing/2014/main" id="{8592B37C-AF06-4786-9B70-F4ADFBBB03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44" y="1759"/>
              <a:ext cx="31" cy="3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8077" name="Text Box 132">
            <a:extLst>
              <a:ext uri="{FF2B5EF4-FFF2-40B4-BE49-F238E27FC236}">
                <a16:creationId xmlns:a16="http://schemas.microsoft.com/office/drawing/2014/main" id="{22BEA190-117B-4EA7-94A7-245F88569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2870200"/>
            <a:ext cx="5334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/>
            <a:r>
              <a:rPr lang="en-US" altLang="zh-CN" sz="900" b="1">
                <a:latin typeface="Times" panose="02020603050405020304" pitchFamily="18" charset="0"/>
              </a:rPr>
              <a:t>示例: 用于计算的服务; 信息传输; 数据存储; 管理安全、</a:t>
            </a:r>
          </a:p>
          <a:p>
            <a:pPr/>
            <a:r>
              <a:rPr lang="en-US" altLang="zh-CN" sz="900" b="1">
                <a:latin typeface="Times" panose="02020603050405020304" pitchFamily="18" charset="0"/>
              </a:rPr>
              <a:t>与用户交互; 访问操作系统; 与硬件交互, 以及更多</a:t>
            </a:r>
          </a:p>
        </p:txBody>
      </p:sp>
      <p:sp>
        <p:nvSpPr>
          <p:cNvPr id="128078" name="Text Box 133">
            <a:extLst>
              <a:ext uri="{FF2B5EF4-FFF2-40B4-BE49-F238E27FC236}">
                <a16:creationId xmlns:a16="http://schemas.microsoft.com/office/drawing/2014/main" id="{2BC9235F-616C-4CB0-94D9-DFC8A0A91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615950"/>
            <a:ext cx="25479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/>
            <a:r>
              <a:rPr lang="en-US" altLang="zh-CN" sz="1000">
                <a:latin typeface="Times" panose="02020603050405020304" pitchFamily="18" charset="0"/>
              </a:rPr>
              <a:t>我们将在某些方面与此类似, 但在其他方面不同</a:t>
            </a:r>
          </a:p>
        </p:txBody>
      </p:sp>
      <p:sp>
        <p:nvSpPr>
          <p:cNvPr id="128079" name="Text Box 134">
            <a:extLst>
              <a:ext uri="{FF2B5EF4-FFF2-40B4-BE49-F238E27FC236}">
                <a16:creationId xmlns:a16="http://schemas.microsoft.com/office/drawing/2014/main" id="{69414D02-EFF8-4ED4-B20C-6A5D28964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1000125"/>
            <a:ext cx="2463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/>
            <a:r>
              <a:rPr lang="en-US" altLang="zh-CN" sz="900" b="1">
                <a:latin typeface="Times" panose="02020603050405020304" pitchFamily="18" charset="0"/>
              </a:rPr>
              <a:t>有时我们有商业服务</a:t>
            </a:r>
          </a:p>
          <a:p>
            <a:pPr/>
            <a:r>
              <a:rPr lang="en-US" altLang="zh-CN" sz="900" b="1">
                <a:latin typeface="Times" panose="02020603050405020304" pitchFamily="18" charset="0"/>
              </a:rPr>
              <a:t>然后是一个域 (更一般) 层..。</a:t>
            </a:r>
          </a:p>
          <a:p>
            <a:pPr/>
            <a:r>
              <a:rPr lang="en-US" altLang="zh-CN" sz="900" b="1">
                <a:latin typeface="Times" panose="02020603050405020304" pitchFamily="18" charset="0"/>
              </a:rPr>
              <a:t>将有一个中间件层经常!</a:t>
            </a:r>
          </a:p>
        </p:txBody>
      </p:sp>
    </p:spTree>
  </p:cSld>
  <p:clrMapOvr>
    <a:masterClrMapping/>
  </p:clrMapOvr>
</p:sld>
</file>

<file path=ppt/slides/slide85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D0AD94DC-EAE9-4040-8677-5FA4B900F0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" y="-14288"/>
            <a:ext cx="5281613" cy="577851"/>
          </a:xfrm>
        </p:spPr>
        <p:txBody>
          <a:bodyPr/>
          <a:lstStyle/>
          <a:p>
            <a:pPr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交际凝聚力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77719734-E051-4C42-922A-628CDC9474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7975" y="692150"/>
            <a:ext cx="5537200" cy="2422525"/>
          </a:xfrm>
        </p:spPr>
        <p:txBody>
          <a:bodyPr/>
          <a:lstStyle/>
          <a:p>
            <a:pPr marL="0" indent="0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所有的</a:t>
            </a:r>
            <a:r>
              <a:rPr lang="en-GB" altLang="en-US" u="sng">
                <a:ea typeface="宋体" panose="02010600030101010101" pitchFamily="2" charset="-122"/>
                <a:cs typeface="Times" panose="02020603050405020304" pitchFamily="18" charset="0"/>
              </a:rPr>
              <a:t>模块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那</a:t>
            </a:r>
            <a:r>
              <a:rPr lang="en-GB" altLang="en-US" u="sng">
                <a:ea typeface="宋体" panose="02010600030101010101" pitchFamily="2" charset="-122"/>
                <a:cs typeface="Times" panose="02020603050405020304" pitchFamily="18" charset="0"/>
              </a:rPr>
              <a:t>访问或 "操作某些数据"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被保存在一起 (例如在同一个班级中)-所有其他东西都保持不变</a:t>
            </a:r>
            <a:r>
              <a:rPr lang="en-US" altLang="en-US">
                <a:ea typeface="宋体" panose="02010600030101010101" pitchFamily="2" charset="-122"/>
              </a:rPr>
              <a:t> </a:t>
            </a:r>
          </a:p>
          <a:p>
            <a:pPr lvl="1" algn="just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一个班级将有良好的交际凝聚力</a:t>
            </a:r>
          </a:p>
          <a:p>
            <a:pPr lvl="2" algn="just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如果</a:t>
            </a:r>
            <a:r>
              <a:rPr lang="en-GB" altLang="en-US" b="1" u="sng">
                <a:ea typeface="宋体" panose="02010600030101010101" pitchFamily="2" charset="-122"/>
                <a:cs typeface="Times" panose="02020603050405020304" pitchFamily="18" charset="0"/>
              </a:rPr>
              <a:t>所有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该系统的存储和操作其数据的设施包含在此类中。</a:t>
            </a:r>
          </a:p>
          <a:p>
            <a:pPr lvl="2" algn="just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如果该类除管理其数据之外不执行任何其他内容。</a:t>
            </a:r>
            <a:endParaRPr lang="en-US" altLang="en-US">
              <a:ea typeface="宋体" panose="02010600030101010101" pitchFamily="2" charset="-122"/>
            </a:endParaRPr>
          </a:p>
          <a:p>
            <a:pPr lvl="1"/>
            <a:r>
              <a:rPr lang="en-US" altLang="en-US">
                <a:ea typeface="宋体" panose="02010600030101010101" pitchFamily="2" charset="-122"/>
              </a:rPr>
              <a:t>主要优势: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当你需要做</a:t>
            </a:r>
            <a:r>
              <a:rPr lang="en-GB" altLang="en-US" b="1">
                <a:ea typeface="宋体" panose="02010600030101010101" pitchFamily="2" charset="-122"/>
                <a:cs typeface="Times" panose="02020603050405020304" pitchFamily="18" charset="0"/>
              </a:rPr>
              <a:t>变化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对于数据, 您可以在一个位置找到所有代码</a:t>
            </a:r>
            <a:r>
              <a:rPr lang="en-US" altLang="en-US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en-US"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en-US">
                <a:ea typeface="宋体" panose="02010600030101010101" pitchFamily="2" charset="-122"/>
              </a:rPr>
              <a:t>保留方法</a:t>
            </a:r>
            <a:r>
              <a:rPr lang="en-US" altLang="en-US" b="1">
                <a:ea typeface="宋体" panose="02010600030101010101" pitchFamily="2" charset="-122"/>
              </a:rPr>
              <a:t>地方</a:t>
            </a:r>
            <a:r>
              <a:rPr lang="en-US" altLang="en-US">
                <a:ea typeface="宋体" panose="02010600030101010101" pitchFamily="2" charset="-122"/>
              </a:rPr>
              <a:t> </a:t>
            </a:r>
            <a:r>
              <a:rPr lang="en-US" altLang="en-US" b="1">
                <a:ea typeface="宋体" panose="02010600030101010101" pitchFamily="2" charset="-122"/>
              </a:rPr>
              <a:t>的</a:t>
            </a:r>
            <a:r>
              <a:rPr lang="en-US" altLang="en-US">
                <a:ea typeface="宋体" panose="02010600030101010101" pitchFamily="2" charset="-122"/>
              </a:rPr>
              <a:t> </a:t>
            </a:r>
            <a:r>
              <a:rPr lang="en-US" altLang="en-US" b="1">
                <a:ea typeface="宋体" panose="02010600030101010101" pitchFamily="2" charset="-122"/>
              </a:rPr>
              <a:t>数据</a:t>
            </a:r>
            <a:r>
              <a:rPr lang="en-US" altLang="en-US">
                <a:ea typeface="宋体" panose="02010600030101010101" pitchFamily="2" charset="-122"/>
              </a:rPr>
              <a:t> </a:t>
            </a:r>
            <a:r>
              <a:rPr lang="en-US" altLang="en-US" b="1">
                <a:ea typeface="宋体" panose="02010600030101010101" pitchFamily="2" charset="-122"/>
              </a:rPr>
              <a:t>是</a:t>
            </a:r>
            <a:r>
              <a:rPr lang="en-US" altLang="en-US">
                <a:ea typeface="宋体" panose="02010600030101010101" pitchFamily="2" charset="-122"/>
              </a:rPr>
              <a:t>, 如果可能的话。</a:t>
            </a:r>
          </a:p>
          <a:p>
            <a:pPr lvl="1"/>
            <a:r>
              <a:rPr lang="en-US" altLang="en-US">
                <a:ea typeface="宋体" panose="02010600030101010101" pitchFamily="2" charset="-122"/>
              </a:rPr>
              <a:t>在数据结构课程中广泛谈论此事!!</a:t>
            </a:r>
          </a:p>
        </p:txBody>
      </p:sp>
    </p:spTree>
  </p:cSld>
  <p:clrMapOvr>
    <a:masterClrMapping/>
  </p:clrMapOvr>
</p:sld>
</file>

<file path=ppt/slides/slide86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359149AC-AE08-41EA-AE8C-AE88A6FF8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975" y="98425"/>
            <a:ext cx="5181600" cy="307975"/>
          </a:xfrm>
        </p:spPr>
        <p:txBody>
          <a:bodyPr/>
          <a:lstStyle/>
          <a:p>
            <a:pPr/>
            <a:r>
              <a:rPr lang="en-US" altLang="en-US" sz="2800">
                <a:ea typeface="宋体" panose="02010600030101010101" pitchFamily="2" charset="-122"/>
              </a:rPr>
              <a:t>其他衔接措施</a:t>
            </a:r>
          </a:p>
        </p:txBody>
      </p:sp>
      <p:sp>
        <p:nvSpPr>
          <p:cNvPr id="44038" name="Rectangle 3">
            <a:extLst>
              <a:ext uri="{FF2B5EF4-FFF2-40B4-BE49-F238E27FC236}">
                <a16:creationId xmlns:a16="http://schemas.microsoft.com/office/drawing/2014/main" id="{7757A434-7A39-4DFD-886D-EE519B8D9A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0975" y="663575"/>
            <a:ext cx="5664200" cy="2538413"/>
          </a:xfrm>
        </p:spPr>
        <p:txBody>
          <a:bodyPr/>
          <a:lstStyle/>
          <a:p>
            <a:pPr marL="0" indent="0">
              <a:lnSpc>
                <a:spcPct val="80000"/>
              </a:lnSpc>
              <a:defRPr/>
            </a:pPr>
            <a:r>
              <a:rPr lang="en-GB" altLang="en-US" sz="807" dirty="0">
                <a:cs typeface="Times" panose="02020603050405020304" pitchFamily="18" charset="0"/>
              </a:rPr>
              <a:t> </a:t>
            </a:r>
            <a:r>
              <a:rPr lang="en-GB" altLang="en-US" sz="1009" dirty="0">
                <a:cs typeface="Times" panose="02020603050405020304" pitchFamily="18" charset="0"/>
              </a:rPr>
              <a:t>顺序</a:t>
            </a:r>
            <a:r>
              <a:rPr lang="en-US" altLang="en-US" sz="1009" dirty="0">
                <a:cs typeface="Times" panose="02020603050405020304" pitchFamily="18" charset="0"/>
              </a:rPr>
              <a:t>凝聚力</a:t>
            </a:r>
            <a:endParaRPr lang="en-GB" altLang="en-US" sz="1009" dirty="0">
              <a:cs typeface="Times" panose="02020603050405020304" pitchFamily="18" charset="0"/>
            </a:endParaRPr>
          </a:p>
          <a:p>
            <a:pPr marL="0" indent="0">
              <a:lnSpc>
                <a:spcPct val="80000"/>
              </a:lnSpc>
              <a:defRPr/>
            </a:pPr>
            <a:r>
              <a:rPr lang="en-GB" altLang="en-US" sz="807" dirty="0">
                <a:cs typeface="Times" panose="02020603050405020304" pitchFamily="18" charset="0"/>
              </a:rPr>
              <a:t>规程, 一个做法</a:t>
            </a:r>
            <a:r>
              <a:rPr lang="en-GB" altLang="en-US" sz="807" u="sng" dirty="0">
                <a:cs typeface="Times" panose="02020603050405020304" pitchFamily="18" charset="0"/>
              </a:rPr>
              <a:t>为下一页提供输入</a:t>
            </a:r>
            <a:r>
              <a:rPr lang="en-GB" altLang="en-US" sz="807" dirty="0">
                <a:cs typeface="Times" panose="02020603050405020304" pitchFamily="18" charset="0"/>
              </a:rPr>
              <a:t>, 保持在一起-和其他一切都保持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807" dirty="0"/>
              <a:t>你应该</a:t>
            </a:r>
            <a:r>
              <a:rPr lang="en-GB" altLang="en-US" sz="807" dirty="0">
                <a:cs typeface="Times" panose="02020603050405020304" pitchFamily="18" charset="0"/>
              </a:rPr>
              <a:t>实现顺序的衔接, 只有一旦你已经达到了前一种类型的凝聚力。</a:t>
            </a:r>
          </a:p>
          <a:p>
            <a:pPr marL="0" indent="0">
              <a:lnSpc>
                <a:spcPct val="80000"/>
              </a:lnSpc>
              <a:defRPr/>
            </a:pPr>
            <a:endParaRPr lang="en-GB" altLang="en-US" sz="807" dirty="0">
              <a:cs typeface="Times" panose="02020603050405020304" pitchFamily="18" charset="0"/>
            </a:endParaRPr>
          </a:p>
          <a:p>
            <a:pPr marL="0" indent="0">
              <a:lnSpc>
                <a:spcPct val="80000"/>
              </a:lnSpc>
              <a:defRPr/>
            </a:pPr>
            <a:r>
              <a:rPr lang="en-GB" altLang="en-US" sz="1009" dirty="0">
                <a:cs typeface="Times" panose="02020603050405020304" pitchFamily="18" charset="0"/>
              </a:rPr>
              <a:t>程序衔接</a:t>
            </a:r>
          </a:p>
          <a:p>
            <a:pPr marL="0" indent="0">
              <a:lnSpc>
                <a:spcPct val="80000"/>
              </a:lnSpc>
              <a:defRPr/>
            </a:pPr>
            <a:r>
              <a:rPr lang="en-GB" altLang="en-US" sz="807" dirty="0">
                <a:cs typeface="Times" panose="02020603050405020304" pitchFamily="18" charset="0"/>
              </a:rPr>
              <a:t>保持在一起几个</a:t>
            </a:r>
            <a:r>
              <a:rPr lang="en-GB" altLang="en-US" sz="807" u="sng" dirty="0">
                <a:cs typeface="Times" panose="02020603050405020304" pitchFamily="18" charset="0"/>
              </a:rPr>
              <a:t>一个接一个地使用的过程</a:t>
            </a:r>
          </a:p>
          <a:p>
            <a:pPr lvl="1">
              <a:lnSpc>
                <a:spcPct val="80000"/>
              </a:lnSpc>
              <a:defRPr/>
            </a:pPr>
            <a:r>
              <a:rPr lang="en-GB" altLang="en-US" sz="807" dirty="0">
                <a:cs typeface="Times" panose="02020603050405020304" pitchFamily="18" charset="0"/>
              </a:rPr>
              <a:t>即使没有必要为下一项提供输入。比顺序弱。</a:t>
            </a:r>
            <a:endParaRPr lang="en-US" altLang="en-US" sz="807" dirty="0"/>
          </a:p>
          <a:p>
            <a:pPr marL="0" indent="0">
              <a:lnSpc>
                <a:spcPct val="80000"/>
              </a:lnSpc>
              <a:defRPr/>
            </a:pPr>
            <a:endParaRPr lang="en-GB" altLang="en-US" sz="807" dirty="0">
              <a:cs typeface="Times" panose="02020603050405020304" pitchFamily="18" charset="0"/>
            </a:endParaRPr>
          </a:p>
          <a:p>
            <a:pPr marL="0" indent="0">
              <a:lnSpc>
                <a:spcPct val="80000"/>
              </a:lnSpc>
              <a:defRPr/>
            </a:pPr>
            <a:r>
              <a:rPr lang="en-GB" altLang="en-US" sz="1009" dirty="0">
                <a:cs typeface="Times" panose="02020603050405020304" pitchFamily="18" charset="0"/>
              </a:rPr>
              <a:t>时间衔接</a:t>
            </a:r>
          </a:p>
          <a:p>
            <a:pPr marL="0" indent="0">
              <a:lnSpc>
                <a:spcPct val="80000"/>
              </a:lnSpc>
              <a:defRPr/>
            </a:pPr>
            <a:r>
              <a:rPr lang="en-GB" altLang="en-US" sz="807" dirty="0">
                <a:cs typeface="Times" panose="02020603050405020304" pitchFamily="18" charset="0"/>
              </a:rPr>
              <a:t>执行的操作</a:t>
            </a:r>
            <a:r>
              <a:rPr lang="en-GB" altLang="en-US" sz="807" u="sng" dirty="0">
                <a:cs typeface="Times" panose="02020603050405020304" pitchFamily="18" charset="0"/>
              </a:rPr>
              <a:t>在执行的同一阶段</a:t>
            </a:r>
            <a:r>
              <a:rPr lang="en-GB" altLang="en-US" sz="807" dirty="0">
                <a:cs typeface="Times" panose="02020603050405020304" pitchFamily="18" charset="0"/>
              </a:rPr>
              <a:t>的程序被保存在一起, 其他一切都保持</a:t>
            </a:r>
          </a:p>
          <a:p>
            <a:pPr lvl="1">
              <a:lnSpc>
                <a:spcPct val="80000"/>
              </a:lnSpc>
              <a:defRPr/>
            </a:pPr>
            <a:r>
              <a:rPr lang="en-GB" altLang="en-US" sz="807" dirty="0">
                <a:cs typeface="Times" panose="02020603050405020304" pitchFamily="18" charset="0"/>
              </a:rPr>
              <a:t>例如, 将在系统启动或初始化期间使用的代码放在一起</a:t>
            </a:r>
            <a:r>
              <a:rPr lang="en-US" altLang="en-US" sz="807" dirty="0">
                <a:cs typeface="Times" panose="02020603050405020304" pitchFamily="18" charset="0"/>
              </a:rPr>
              <a:t>.</a:t>
            </a:r>
            <a:endParaRPr lang="en-GB" altLang="en-US" sz="807" dirty="0">
              <a:cs typeface="Times" panose="02020603050405020304" pitchFamily="18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GB" altLang="en-US" sz="807" dirty="0">
                <a:cs typeface="Times" panose="02020603050405020304" pitchFamily="18" charset="0"/>
              </a:rPr>
              <a:t>比程序凝聚力弱。</a:t>
            </a:r>
          </a:p>
          <a:p>
            <a:pPr marL="0" indent="0">
              <a:lnSpc>
                <a:spcPct val="80000"/>
              </a:lnSpc>
              <a:defRPr/>
            </a:pPr>
            <a:endParaRPr lang="en-US" altLang="en-US" sz="807" dirty="0">
              <a:cs typeface="Times" panose="02020603050405020304" pitchFamily="18" charset="0"/>
            </a:endParaRPr>
          </a:p>
          <a:p>
            <a:pPr marL="0" indent="0">
              <a:lnSpc>
                <a:spcPct val="80000"/>
              </a:lnSpc>
              <a:defRPr/>
            </a:pPr>
            <a:r>
              <a:rPr lang="en-GB" altLang="en-US" sz="1009" dirty="0">
                <a:cs typeface="Times" panose="02020603050405020304" pitchFamily="18" charset="0"/>
              </a:rPr>
              <a:t>效用衔接</a:t>
            </a:r>
          </a:p>
          <a:p>
            <a:pPr marL="0" indent="0">
              <a:lnSpc>
                <a:spcPct val="80000"/>
              </a:lnSpc>
              <a:defRPr/>
            </a:pPr>
            <a:r>
              <a:rPr lang="en-GB" altLang="en-US" sz="807" dirty="0">
                <a:cs typeface="Times" panose="02020603050405020304" pitchFamily="18" charset="0"/>
              </a:rPr>
              <a:t>当相关的实用程序不能在逻辑上放置在其他凝聚力单位中时,</a:t>
            </a:r>
            <a:r>
              <a:rPr lang="en-US" altLang="en-US" sz="807" dirty="0">
                <a:cs typeface="Times" panose="02020603050405020304" pitchFamily="18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GB" altLang="en-US" sz="807" dirty="0">
                <a:cs typeface="Times" panose="02020603050405020304" pitchFamily="18" charset="0"/>
              </a:rPr>
              <a:t>实用程序是一种对许多不同的子系统具有广泛适用性的过程或类, 设计为可重用</a:t>
            </a:r>
            <a:r>
              <a:rPr lang="en-US" altLang="en-US" sz="807" dirty="0">
                <a:cs typeface="Times" panose="02020603050405020304" pitchFamily="18" charset="0"/>
              </a:rPr>
              <a:t>.</a:t>
            </a:r>
          </a:p>
          <a:p>
            <a:pPr lvl="1">
              <a:lnSpc>
                <a:spcPct val="80000"/>
              </a:lnSpc>
              <a:defRPr/>
            </a:pPr>
            <a:r>
              <a:rPr lang="en-GB" altLang="en-US" sz="807" dirty="0">
                <a:cs typeface="Times" panose="02020603050405020304" pitchFamily="18" charset="0"/>
              </a:rPr>
              <a:t>例如,</a:t>
            </a:r>
            <a:r>
              <a:rPr lang="en-GB" altLang="en-US" sz="807" b="1" dirty="0" err="1">
                <a:latin typeface="Courier" pitchFamily="49" charset="0"/>
                <a:cs typeface="Times" panose="02020603050405020304" pitchFamily="18" charset="0"/>
              </a:rPr>
              <a:t>java.lang.Math</a:t>
            </a:r>
            <a:r>
              <a:rPr lang="en-GB" altLang="en-US" sz="807" dirty="0">
                <a:cs typeface="Times" panose="02020603050405020304" pitchFamily="18" charset="0"/>
              </a:rPr>
              <a:t>类。</a:t>
            </a:r>
            <a:r>
              <a:rPr lang="en-US" altLang="en-US" sz="807" dirty="0">
                <a:cs typeface="Times" panose="02020603050405020304" pitchFamily="18" charset="0"/>
                <a:sym typeface="Wingdings" panose="05000000000000000000" pitchFamily="2" charset="2"/>
              </a:rPr>
              <a:t></a:t>
            </a:r>
            <a:endParaRPr lang="en-GB" altLang="en-US" sz="404" dirty="0">
              <a:cs typeface="Times" panose="02020603050405020304" pitchFamily="18" charset="0"/>
            </a:endParaRPr>
          </a:p>
          <a:p>
            <a:pPr marL="0" indent="0">
              <a:lnSpc>
                <a:spcPct val="80000"/>
              </a:lnSpc>
              <a:defRPr/>
            </a:pPr>
            <a:endParaRPr lang="en-GB" altLang="en-US" sz="404" dirty="0">
              <a:cs typeface="Times" panose="02020603050405020304" pitchFamily="18" charset="0"/>
            </a:endParaRPr>
          </a:p>
          <a:p>
            <a:pPr marL="0" indent="0">
              <a:lnSpc>
                <a:spcPct val="80000"/>
              </a:lnSpc>
              <a:defRPr/>
            </a:pPr>
            <a:r>
              <a:rPr lang="en-GB" altLang="en-US" sz="404" dirty="0">
                <a:cs typeface="Times" panose="02020603050405020304" pitchFamily="18" charset="0"/>
              </a:rPr>
              <a:t> </a:t>
            </a:r>
            <a:r>
              <a:rPr lang="en-US" altLang="en-US" sz="404" dirty="0"/>
              <a:t> </a:t>
            </a:r>
          </a:p>
        </p:txBody>
      </p:sp>
    </p:spTree>
  </p:cSld>
  <p:clrMapOvr>
    <a:masterClrMapping/>
  </p:clrMapOvr>
</p:sld>
</file>

<file path=ppt/slides/slide87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0">
            <a:extLst>
              <a:ext uri="{FF2B5EF4-FFF2-40B4-BE49-F238E27FC236}">
                <a16:creationId xmlns:a16="http://schemas.microsoft.com/office/drawing/2014/main" id="{C46D6E31-F931-401E-8611-66BEAA83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1196975"/>
            <a:ext cx="5715000" cy="687388"/>
          </a:xfrm>
        </p:spPr>
        <p:txBody>
          <a:bodyPr/>
          <a:lstStyle/>
          <a:p>
            <a:pPr marL="15875" eaLnBrk="1" hangingPunct="1">
              <a:spcBef>
                <a:spcPts val="125"/>
              </a:spcBef>
            </a:pPr>
            <a:r>
              <a:rPr lang="en-GB" altLang="en-US" sz="4800">
                <a:ea typeface="宋体" panose="02010600030101010101" pitchFamily="2" charset="-122"/>
                <a:cs typeface="Times" panose="02020603050405020304" pitchFamily="18" charset="0"/>
              </a:rPr>
              <a:t>低耦合</a:t>
            </a:r>
            <a:endParaRPr lang="en-US" altLang="zh-CN" sz="480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88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209B2D8F-B137-4B37-9E27-24909BECAB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775" y="-14288"/>
            <a:ext cx="5867400" cy="577851"/>
          </a:xfrm>
        </p:spPr>
        <p:txBody>
          <a:bodyPr/>
          <a:lstStyle/>
          <a:p>
            <a:pPr algn="ctr"/>
            <a:r>
              <a:rPr lang="en-GB" altLang="en-US" sz="2800">
                <a:ea typeface="宋体" panose="02010600030101010101" pitchFamily="2" charset="-122"/>
                <a:cs typeface="Times" panose="02020603050405020304" pitchFamily="18" charset="0"/>
              </a:rPr>
              <a:t>减少</a:t>
            </a:r>
            <a:r>
              <a:rPr lang="en-GB" altLang="en-US" sz="2800" b="1">
                <a:ea typeface="宋体" panose="02010600030101010101" pitchFamily="2" charset="-122"/>
                <a:cs typeface="Times" panose="02020603050405020304" pitchFamily="18" charset="0"/>
              </a:rPr>
              <a:t>低</a:t>
            </a:r>
            <a:r>
              <a:rPr lang="en-GB" altLang="en-US" sz="2800">
                <a:ea typeface="宋体" panose="02010600030101010101" pitchFamily="2" charset="-122"/>
                <a:cs typeface="Times" panose="02020603050405020304" pitchFamily="18" charset="0"/>
              </a:rPr>
              <a:t>)</a:t>
            </a:r>
            <a:r>
              <a:rPr lang="en-GB" altLang="en-US" sz="2800" b="1" u="sng">
                <a:ea typeface="宋体" panose="02010600030101010101" pitchFamily="2" charset="-122"/>
                <a:cs typeface="Times" panose="02020603050405020304" pitchFamily="18" charset="0"/>
              </a:rPr>
              <a:t>耦合</a:t>
            </a:r>
            <a:r>
              <a:rPr lang="en-GB" altLang="en-US" sz="2800">
                <a:ea typeface="宋体" panose="02010600030101010101" pitchFamily="2" charset="-122"/>
                <a:cs typeface="Times" panose="02020603050405020304" pitchFamily="18" charset="0"/>
              </a:rPr>
              <a:t>尽可能</a:t>
            </a:r>
            <a:r>
              <a:rPr lang="en-US" altLang="en-US" sz="2800">
                <a:ea typeface="宋体" panose="02010600030101010101" pitchFamily="2" charset="-122"/>
                <a:cs typeface="Times" panose="02020603050405020304" pitchFamily="18" charset="0"/>
              </a:rPr>
              <a:t> 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82EDF9D2-1F0F-48E0-9FDF-A72FD0FB41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GB" altLang="en-US" i="1">
                <a:ea typeface="宋体" panose="02010600030101010101" pitchFamily="2" charset="-122"/>
                <a:cs typeface="Times" panose="02020603050405020304" pitchFamily="18" charset="0"/>
              </a:rPr>
              <a:t>耦合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发生在有</a:t>
            </a:r>
            <a:r>
              <a:rPr lang="en-GB" altLang="en-US" i="1" u="sng">
                <a:ea typeface="宋体" panose="02010600030101010101" pitchFamily="2" charset="-122"/>
                <a:cs typeface="Times" panose="02020603050405020304" pitchFamily="18" charset="0"/>
              </a:rPr>
              <a:t>相互 依赖性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在一个模块和另一个单元之间</a:t>
            </a:r>
            <a:r>
              <a:rPr lang="en-US" altLang="en-US">
                <a:ea typeface="宋体" panose="02010600030101010101" pitchFamily="2" charset="-122"/>
                <a:cs typeface="Times" panose="02020603050405020304" pitchFamily="18" charset="0"/>
              </a:rPr>
              <a:t> </a:t>
            </a:r>
          </a:p>
          <a:p>
            <a:pPr lvl="1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当</a:t>
            </a:r>
            <a:r>
              <a:rPr lang="en-GB" altLang="en-US" b="1" u="sng">
                <a:ea typeface="宋体" panose="02010600030101010101" pitchFamily="2" charset="-122"/>
                <a:cs typeface="Times" panose="02020603050405020304" pitchFamily="18" charset="0"/>
              </a:rPr>
              <a:t>相互 依赖性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存在, 在一个地方的变化将需要改变其他地方</a:t>
            </a:r>
            <a:r>
              <a:rPr lang="en-US" altLang="en-US">
                <a:ea typeface="宋体" panose="02010600030101010101" pitchFamily="2" charset="-122"/>
                <a:cs typeface="Times" panose="02020603050405020304" pitchFamily="18" charset="0"/>
              </a:rPr>
              <a:t>.</a:t>
            </a:r>
          </a:p>
          <a:p>
            <a:pPr lvl="1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一个</a:t>
            </a:r>
            <a:r>
              <a:rPr lang="en-GB" altLang="en-US" u="sng">
                <a:ea typeface="宋体" panose="02010600030101010101" pitchFamily="2" charset="-122"/>
                <a:cs typeface="Times" panose="02020603050405020304" pitchFamily="18" charset="0"/>
              </a:rPr>
              <a:t>相互依存网络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使我们很难一目了然地看到某些组件是如何工作的。</a:t>
            </a:r>
          </a:p>
          <a:p>
            <a:pPr lvl="1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联轴器类型: (in</a:t>
            </a:r>
            <a:r>
              <a:rPr lang="en-GB" altLang="en-US" b="1" u="sng">
                <a:ea typeface="宋体" panose="02010600030101010101" pitchFamily="2" charset="-122"/>
                <a:cs typeface="Times" panose="02020603050405020304" pitchFamily="18" charset="0"/>
              </a:rPr>
              <a:t>降低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避免秩序!</a:t>
            </a:r>
          </a:p>
          <a:p>
            <a:pPr lvl="2"/>
            <a:r>
              <a:rPr lang="en-US" altLang="en-US" b="1">
                <a:ea typeface="宋体" panose="02010600030101010101" pitchFamily="2" charset="-122"/>
                <a:cs typeface="Times" panose="02020603050405020304" pitchFamily="18" charset="0"/>
              </a:rPr>
              <a:t>内容</a:t>
            </a:r>
            <a:r>
              <a:rPr lang="en-US" altLang="en-US">
                <a:ea typeface="宋体" panose="02010600030101010101" pitchFamily="2" charset="-122"/>
                <a:cs typeface="Times" panose="02020603050405020304" pitchFamily="18" charset="0"/>
              </a:rPr>
              <a:t>,</a:t>
            </a:r>
            <a:r>
              <a:rPr lang="en-US" altLang="en-US" b="1">
                <a:ea typeface="宋体" panose="02010600030101010101" pitchFamily="2" charset="-122"/>
                <a:cs typeface="Times" panose="02020603050405020304" pitchFamily="18" charset="0"/>
              </a:rPr>
              <a:t>常见</a:t>
            </a:r>
            <a:r>
              <a:rPr lang="en-US" altLang="en-US">
                <a:ea typeface="宋体" panose="02010600030101010101" pitchFamily="2" charset="-122"/>
                <a:cs typeface="Times" panose="02020603050405020304" pitchFamily="18" charset="0"/>
              </a:rPr>
              <a:t>,</a:t>
            </a:r>
            <a:r>
              <a:rPr lang="en-US" altLang="en-US" b="1">
                <a:ea typeface="宋体" panose="02010600030101010101" pitchFamily="2" charset="-122"/>
                <a:cs typeface="Times" panose="02020603050405020304" pitchFamily="18" charset="0"/>
              </a:rPr>
              <a:t>控制</a:t>
            </a:r>
            <a:r>
              <a:rPr lang="en-US" altLang="en-US">
                <a:ea typeface="宋体" panose="02010600030101010101" pitchFamily="2" charset="-122"/>
                <a:cs typeface="Times" panose="02020603050405020304" pitchFamily="18" charset="0"/>
              </a:rPr>
              <a:t>, 邮票, 数据, 例行电话, 类型使用, 包含/进口, 外部</a:t>
            </a:r>
            <a:endParaRPr lang="en-GB" altLang="en-US">
              <a:ea typeface="宋体" panose="02010600030101010101" pitchFamily="2" charset="-122"/>
              <a:cs typeface="Times" panose="02020603050405020304" pitchFamily="18" charset="0"/>
            </a:endParaRPr>
          </a:p>
        </p:txBody>
      </p:sp>
      <p:pic>
        <p:nvPicPr>
          <p:cNvPr id="133124" name="Picture 4">
            <a:extLst>
              <a:ext uri="{FF2B5EF4-FFF2-40B4-BE49-F238E27FC236}">
                <a16:creationId xmlns:a16="http://schemas.microsoft.com/office/drawing/2014/main" id="{53F2A25D-28F7-45EB-9B6C-647AB09BA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88" y="2814638"/>
            <a:ext cx="1614487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5" name="AutoShape 7">
            <a:extLst>
              <a:ext uri="{FF2B5EF4-FFF2-40B4-BE49-F238E27FC236}">
                <a16:creationId xmlns:a16="http://schemas.microsoft.com/office/drawing/2014/main" id="{FAE44096-2FE2-409C-A0F9-E5543A5F06E6}"/>
              </a:ext>
            </a:extLst>
          </p:cNvPr>
          <p:cNvSpPr>
            <a:spLocks/>
          </p:cNvSpPr>
          <p:nvPr/>
        </p:nvSpPr>
        <p:spPr bwMode="auto">
          <a:xfrm>
            <a:off x="5788025" y="1349375"/>
            <a:ext cx="114300" cy="692150"/>
          </a:xfrm>
          <a:prstGeom prst="righ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zh-CN" altLang="zh-CN" sz="1211"/>
          </a:p>
        </p:txBody>
      </p:sp>
      <p:sp>
        <p:nvSpPr>
          <p:cNvPr id="45066" name="AutoShape 8">
            <a:extLst>
              <a:ext uri="{FF2B5EF4-FFF2-40B4-BE49-F238E27FC236}">
                <a16:creationId xmlns:a16="http://schemas.microsoft.com/office/drawing/2014/main" id="{ACBE7D6D-A740-41F6-ABEB-EA507D346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1619250"/>
            <a:ext cx="114300" cy="1143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zh-CN" altLang="zh-CN" sz="1211"/>
          </a:p>
        </p:txBody>
      </p:sp>
    </p:spTree>
  </p:cSld>
  <p:clrMapOvr>
    <a:masterClrMapping/>
  </p:clrMapOvr>
</p:sld>
</file>

<file path=ppt/slides/slide89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30697D97-B661-452B-895E-3B672F2CE6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" y="-14288"/>
            <a:ext cx="5281613" cy="577851"/>
          </a:xfrm>
        </p:spPr>
        <p:txBody>
          <a:bodyPr/>
          <a:lstStyle/>
          <a:p>
            <a:pPr/>
            <a:r>
              <a:rPr lang="en-GB" altLang="en-US" b="1" u="sng">
                <a:ea typeface="宋体" panose="02010600030101010101" pitchFamily="2" charset="-122"/>
                <a:cs typeface="Times" panose="02020603050405020304" pitchFamily="18" charset="0"/>
              </a:rPr>
              <a:t>内容</a:t>
            </a:r>
            <a:r>
              <a:rPr lang="en-GB" altLang="en-US" u="sng">
                <a:ea typeface="宋体" panose="02010600030101010101" pitchFamily="2" charset="-122"/>
                <a:cs typeface="Times" panose="02020603050405020304" pitchFamily="18" charset="0"/>
              </a:rPr>
              <a:t> </a:t>
            </a:r>
            <a:r>
              <a:rPr lang="en-GB" altLang="en-US" b="1" u="sng">
                <a:ea typeface="宋体" panose="02010600030101010101" pitchFamily="2" charset="-122"/>
                <a:cs typeface="Times" panose="02020603050405020304" pitchFamily="18" charset="0"/>
              </a:rPr>
              <a:t>耦合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: 该</a:t>
            </a:r>
            <a:r>
              <a:rPr lang="en-GB" altLang="en-US" b="1" u="sng">
                <a:ea typeface="宋体" panose="02010600030101010101" pitchFamily="2" charset="-122"/>
                <a:cs typeface="Times" panose="02020603050405020304" pitchFamily="18" charset="0"/>
              </a:rPr>
              <a:t>坏</a:t>
            </a:r>
            <a:r>
              <a:rPr lang="en-US" altLang="en-US" b="1" u="sng">
                <a:ea typeface="宋体" panose="02010600030101010101" pitchFamily="2" charset="-122"/>
                <a:cs typeface="Times" panose="02020603050405020304" pitchFamily="18" charset="0"/>
              </a:rPr>
              <a:t>t</a:t>
            </a:r>
            <a:r>
              <a:rPr lang="en-US" altLang="en-US">
                <a:ea typeface="宋体" panose="02010600030101010101" pitchFamily="2" charset="-122"/>
                <a:cs typeface="Times" panose="02020603050405020304" pitchFamily="18" charset="0"/>
              </a:rPr>
              <a:t>坏的!</a:t>
            </a:r>
            <a:endParaRPr lang="en-GB" altLang="en-US">
              <a:ea typeface="宋体" panose="02010600030101010101" pitchFamily="2" charset="-122"/>
              <a:cs typeface="Times" panose="02020603050405020304" pitchFamily="18" charset="0"/>
            </a:endParaRPr>
          </a:p>
        </p:txBody>
      </p:sp>
      <p:sp>
        <p:nvSpPr>
          <p:cNvPr id="417795" name="Rectangle 3">
            <a:extLst>
              <a:ext uri="{FF2B5EF4-FFF2-40B4-BE49-F238E27FC236}">
                <a16:creationId xmlns:a16="http://schemas.microsoft.com/office/drawing/2014/main" id="{FC9BC260-E46F-46E2-9812-A4D5904B7A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3375" y="576263"/>
            <a:ext cx="5715000" cy="2576512"/>
          </a:xfrm>
        </p:spPr>
        <p:txBody>
          <a:bodyPr/>
          <a:lstStyle/>
          <a:p>
            <a:pPr marL="0" indent="0">
              <a:defRPr/>
            </a:pPr>
            <a:r>
              <a:rPr lang="en-GB" altLang="en-US" dirty="0">
                <a:cs typeface="Times" charset="0"/>
              </a:rPr>
              <a:t>当一个组件</a:t>
            </a:r>
            <a:r>
              <a:rPr lang="en-GB" altLang="en-US" i="1" dirty="0">
                <a:cs typeface="Times" charset="0"/>
              </a:rPr>
              <a:t>暗中</a:t>
            </a:r>
            <a:r>
              <a:rPr lang="en-GB" altLang="en-US" dirty="0">
                <a:cs typeface="Times" charset="0"/>
              </a:rPr>
              <a:t>修改数据 (或指令)</a:t>
            </a:r>
            <a:r>
              <a:rPr lang="en-GB" altLang="en-US" i="1" dirty="0">
                <a:cs typeface="Times" charset="0"/>
              </a:rPr>
              <a:t>内部</a:t>
            </a:r>
            <a:r>
              <a:rPr lang="en-GB" altLang="en-US" dirty="0">
                <a:cs typeface="Times" charset="0"/>
              </a:rPr>
              <a:t>到另一个组件</a:t>
            </a:r>
            <a:r>
              <a:rPr lang="en-US" altLang="en-US" dirty="0">
                <a:cs typeface="Times" charset="0"/>
              </a:rPr>
              <a:t> </a:t>
            </a:r>
          </a:p>
          <a:p>
            <a:pPr lvl="1">
              <a:defRPr/>
            </a:pPr>
            <a:r>
              <a:rPr lang="en-GB" altLang="en-US" dirty="0">
                <a:cs typeface="Times" charset="0"/>
              </a:rPr>
              <a:t>因此, 为了减少内容耦合, 您应该</a:t>
            </a:r>
            <a:r>
              <a:rPr lang="en-GB" altLang="en-US" i="1" dirty="0">
                <a:cs typeface="Times" charset="0"/>
              </a:rPr>
              <a:t>封装</a:t>
            </a:r>
            <a:r>
              <a:rPr lang="en-GB" altLang="en-US" dirty="0">
                <a:cs typeface="Times" charset="0"/>
              </a:rPr>
              <a:t>所有实例变量</a:t>
            </a:r>
          </a:p>
          <a:p>
            <a:pPr lvl="2">
              <a:defRPr/>
            </a:pPr>
            <a:r>
              <a:rPr lang="en-GB" altLang="en-US" dirty="0">
                <a:cs typeface="Times" charset="0"/>
              </a:rPr>
              <a:t>声明它们</a:t>
            </a:r>
            <a:r>
              <a:rPr lang="en-GB" altLang="en-US" b="1" dirty="0">
                <a:latin typeface="Courier" pitchFamily="49" charset="0"/>
                <a:cs typeface="Times" charset="0"/>
              </a:rPr>
              <a:t>私人</a:t>
            </a:r>
            <a:r>
              <a:rPr lang="en-GB" altLang="en-US" dirty="0">
                <a:cs typeface="Times" charset="0"/>
              </a:rPr>
              <a:t> </a:t>
            </a:r>
          </a:p>
          <a:p>
            <a:pPr lvl="2">
              <a:defRPr/>
            </a:pPr>
            <a:r>
              <a:rPr lang="en-GB" altLang="en-US" dirty="0">
                <a:cs typeface="Times" charset="0"/>
              </a:rPr>
              <a:t>并提供</a:t>
            </a:r>
            <a:r>
              <a:rPr lang="en-GB" altLang="en-US" b="1" i="1" dirty="0">
                <a:cs typeface="Times" charset="0"/>
              </a:rPr>
              <a:t>获取</a:t>
            </a:r>
            <a:r>
              <a:rPr lang="en-GB" altLang="en-US" dirty="0">
                <a:cs typeface="Times" charset="0"/>
              </a:rPr>
              <a:t>和</a:t>
            </a:r>
            <a:r>
              <a:rPr lang="en-GB" altLang="en-US" b="1" i="1" dirty="0">
                <a:cs typeface="Times" charset="0"/>
              </a:rPr>
              <a:t>设置</a:t>
            </a:r>
            <a:r>
              <a:rPr lang="en-GB" altLang="en-US" dirty="0">
                <a:cs typeface="Times" charset="0"/>
              </a:rPr>
              <a:t>方法</a:t>
            </a:r>
            <a:r>
              <a:rPr lang="en-US" altLang="en-US" dirty="0">
                <a:cs typeface="Times" charset="0"/>
              </a:rPr>
              <a:t> </a:t>
            </a:r>
            <a:endParaRPr lang="en-GB" altLang="en-US" dirty="0">
              <a:cs typeface="Times" charset="0"/>
            </a:endParaRPr>
          </a:p>
          <a:p>
            <a:pPr lvl="1">
              <a:defRPr/>
            </a:pPr>
            <a:r>
              <a:rPr lang="en-GB" altLang="en-US" dirty="0">
                <a:cs typeface="Times" charset="0"/>
              </a:rPr>
              <a:t>更糟糕的内容耦合形式发生在您</a:t>
            </a:r>
            <a:r>
              <a:rPr lang="en-GB" altLang="en-US" b="1" dirty="0">
                <a:cs typeface="Times" charset="0"/>
              </a:rPr>
              <a:t>直接</a:t>
            </a:r>
            <a:r>
              <a:rPr lang="en-GB" altLang="en-US" dirty="0">
                <a:cs typeface="Times" charset="0"/>
              </a:rPr>
              <a:t> </a:t>
            </a:r>
            <a:r>
              <a:rPr lang="en-GB" altLang="en-US" b="1" dirty="0">
                <a:cs typeface="Times" charset="0"/>
              </a:rPr>
              <a:t>修改</a:t>
            </a:r>
            <a:r>
              <a:rPr lang="en-GB" altLang="en-US" dirty="0">
                <a:cs typeface="Times" charset="0"/>
              </a:rPr>
              <a:t>对象外部的实例变量。</a:t>
            </a:r>
          </a:p>
          <a:p>
            <a:pPr marL="96126" lvl="1" indent="0">
              <a:buFont typeface="Arial" panose="020B0604020202020204" pitchFamily="34" charset="0"/>
              <a:buNone/>
              <a:defRPr/>
            </a:pPr>
            <a:r>
              <a:rPr lang="en-GB" altLang="en-US" dirty="0">
                <a:cs typeface="Times" charset="0"/>
              </a:rPr>
              <a:t> </a:t>
            </a:r>
          </a:p>
          <a:p>
            <a:pPr lvl="1">
              <a:defRPr/>
            </a:pPr>
            <a:r>
              <a:rPr lang="en-US" altLang="en-US" dirty="0">
                <a:cs typeface="Times" charset="0"/>
              </a:rPr>
              <a:t>讨论: 这是多么容易做到这一点, 以及如何/为什么它已经做了过去!(特别是在非面向对象系统中)</a:t>
            </a:r>
          </a:p>
          <a:p>
            <a:pPr lvl="2">
              <a:defRPr/>
            </a:pPr>
            <a:r>
              <a:rPr lang="en-US" altLang="en-US" dirty="0">
                <a:cs typeface="Times" charset="0"/>
              </a:rPr>
              <a:t>汇编 Cobol 中的 ' 改变 ' 动词</a:t>
            </a:r>
            <a:endParaRPr lang="en-GB" altLang="en-US" dirty="0">
              <a:cs typeface="Times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D7E1B5E-F0E0-49E0-B057-1D5F3A8F22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" y="-14288"/>
            <a:ext cx="5281613" cy="577851"/>
          </a:xfrm>
        </p:spPr>
        <p:txBody>
          <a:bodyPr/>
          <a:lstStyle/>
          <a:p>
            <a:pPr/>
            <a:r>
              <a:rPr lang="en-US" altLang="zh-CN"/>
              <a:t>设计过程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249CD6B-4330-432C-9741-2B7EDEF4D1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0975" y="692150"/>
            <a:ext cx="5410200" cy="2422525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altLang="zh-CN" sz="1400"/>
              <a:t>设计是关于</a:t>
            </a:r>
            <a:r>
              <a:rPr lang="en-US" altLang="zh-CN" sz="1400" u="sng"/>
              <a:t>决定</a:t>
            </a:r>
            <a:r>
              <a:rPr lang="en-US" altLang="zh-CN" sz="1400"/>
              <a:t>.</a:t>
            </a:r>
          </a:p>
          <a:p>
            <a:pPr marL="0" indent="0">
              <a:lnSpc>
                <a:spcPct val="90000"/>
              </a:lnSpc>
            </a:pPr>
            <a:r>
              <a:rPr lang="en-US" altLang="zh-CN" sz="1400"/>
              <a:t>方法: 自上而下-从体系结构开始</a:t>
            </a:r>
            <a:r>
              <a:rPr lang="en-US" altLang="zh-CN" sz="1400">
                <a:sym typeface="Wingdings" panose="05000000000000000000" pitchFamily="2" charset="2"/>
              </a:rPr>
              <a:t></a:t>
            </a:r>
            <a:endParaRPr lang="en-US" altLang="zh-CN" sz="1400"/>
          </a:p>
          <a:p>
            <a:pPr marL="0" indent="0">
              <a:lnSpc>
                <a:spcPct val="90000"/>
              </a:lnSpc>
            </a:pPr>
            <a:r>
              <a:rPr lang="en-US" altLang="zh-CN" sz="1400"/>
              <a:t>自下而上–从实用程序开始</a:t>
            </a:r>
          </a:p>
          <a:p>
            <a:pPr marL="0" indent="0">
              <a:lnSpc>
                <a:spcPct val="90000"/>
              </a:lnSpc>
            </a:pPr>
            <a:r>
              <a:rPr lang="en-US" altLang="zh-CN" sz="1400"/>
              <a:t>是一些非常严肃的设计原则,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400"/>
              <a:t>导致</a:t>
            </a:r>
            <a:r>
              <a:rPr lang="en-US" altLang="zh-CN" sz="1400" u="sng"/>
              <a:t>维护</a:t>
            </a:r>
            <a:r>
              <a:rPr lang="en-US" altLang="zh-CN" sz="1400"/>
              <a:t> </a:t>
            </a:r>
            <a:r>
              <a:rPr lang="en-US" altLang="zh-CN" sz="1400" u="sng"/>
              <a:t>软件</a:t>
            </a:r>
            <a:r>
              <a:rPr lang="en-US" altLang="zh-CN" sz="1400"/>
              <a:t>可能持续多年</a:t>
            </a:r>
          </a:p>
          <a:p>
            <a:pPr marL="0" indent="0">
              <a:lnSpc>
                <a:spcPct val="90000"/>
              </a:lnSpc>
            </a:pPr>
            <a:r>
              <a:rPr lang="en-US" altLang="zh-CN" sz="1400"/>
              <a:t>将看看满足功能要求, 而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400"/>
              <a:t>可移植性, 重用潜力, 性能</a:t>
            </a:r>
          </a:p>
          <a:p>
            <a:pPr marL="0" indent="0">
              <a:lnSpc>
                <a:spcPct val="90000"/>
              </a:lnSpc>
            </a:pPr>
            <a:r>
              <a:rPr lang="en-US" altLang="zh-CN" sz="1400"/>
              <a:t>总有</a:t>
            </a:r>
            <a:r>
              <a:rPr lang="en-US" altLang="zh-CN" sz="1400" u="sng"/>
              <a:t>权衡</a:t>
            </a:r>
            <a:r>
              <a:rPr lang="en-US" altLang="zh-CN" sz="1400"/>
              <a:t>! 没有免费的午餐!!!--</a:t>
            </a:r>
          </a:p>
          <a:p>
            <a:pPr marL="0" indent="0">
              <a:lnSpc>
                <a:spcPct val="90000"/>
              </a:lnSpc>
            </a:pPr>
            <a:r>
              <a:rPr lang="en-US" altLang="zh-CN" sz="1400"/>
              <a:t>  </a:t>
            </a:r>
            <a:r>
              <a:rPr lang="en-US" altLang="zh-CN" sz="1400" u="sng"/>
              <a:t>会看</a:t>
            </a:r>
            <a:r>
              <a:rPr lang="en-US" altLang="zh-CN" sz="1400"/>
              <a:t>一些权衡</a:t>
            </a:r>
          </a:p>
          <a:p>
            <a:pPr marL="0" indent="0">
              <a:lnSpc>
                <a:spcPct val="90000"/>
              </a:lnSpc>
            </a:pPr>
            <a:r>
              <a:rPr lang="en-US" altLang="zh-CN" sz="1400"/>
              <a:t>   </a:t>
            </a:r>
            <a:r>
              <a:rPr lang="en-US" altLang="zh-CN" sz="1400" u="sng"/>
              <a:t>会看</a:t>
            </a:r>
            <a:r>
              <a:rPr lang="en-US" altLang="zh-CN" sz="1400"/>
              <a:t>(并且您将开发) 一个软件体系结构来支持您的高级设计</a:t>
            </a:r>
          </a:p>
        </p:txBody>
      </p:sp>
      <p:sp>
        <p:nvSpPr>
          <p:cNvPr id="26631" name="AutoShape 4">
            <a:extLst>
              <a:ext uri="{FF2B5EF4-FFF2-40B4-BE49-F238E27FC236}">
                <a16:creationId xmlns:a16="http://schemas.microsoft.com/office/drawing/2014/main" id="{A1092E22-45AF-4FCE-B85F-131BE5F14687}"/>
              </a:ext>
            </a:extLst>
          </p:cNvPr>
          <p:cNvSpPr>
            <a:spLocks/>
          </p:cNvSpPr>
          <p:nvPr/>
        </p:nvSpPr>
        <p:spPr bwMode="auto">
          <a:xfrm>
            <a:off x="4922838" y="654050"/>
            <a:ext cx="38100" cy="692150"/>
          </a:xfrm>
          <a:prstGeom prst="rightBrace">
            <a:avLst>
              <a:gd name="adj1" fmla="val 1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zh-CN" altLang="zh-CN" sz="1211"/>
          </a:p>
        </p:txBody>
      </p:sp>
      <p:sp>
        <p:nvSpPr>
          <p:cNvPr id="26632" name="AutoShape 5">
            <a:extLst>
              <a:ext uri="{FF2B5EF4-FFF2-40B4-BE49-F238E27FC236}">
                <a16:creationId xmlns:a16="http://schemas.microsoft.com/office/drawing/2014/main" id="{FDA1053C-D8DA-40C7-B379-44C893F57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138" y="962025"/>
            <a:ext cx="115887" cy="1143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zh-CN" altLang="zh-CN" sz="1211"/>
          </a:p>
        </p:txBody>
      </p:sp>
      <p:sp>
        <p:nvSpPr>
          <p:cNvPr id="26633" name="AutoShape 6">
            <a:extLst>
              <a:ext uri="{FF2B5EF4-FFF2-40B4-BE49-F238E27FC236}">
                <a16:creationId xmlns:a16="http://schemas.microsoft.com/office/drawing/2014/main" id="{68B0F97E-2A32-4D05-9D91-2646AA3BC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38" y="2416175"/>
            <a:ext cx="114300" cy="115888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zh-CN" altLang="zh-CN" sz="1211"/>
          </a:p>
        </p:txBody>
      </p:sp>
    </p:spTree>
  </p:cSld>
  <p:clrMapOvr>
    <a:masterClrMapping/>
  </p:clrMapOvr>
</p:sld>
</file>

<file path=ppt/slides/slide90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BCD493A9-4836-48FB-931A-8F472724CB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013" y="-1588"/>
            <a:ext cx="6088062" cy="576263"/>
          </a:xfrm>
        </p:spPr>
        <p:txBody>
          <a:bodyPr/>
          <a:lstStyle/>
          <a:p>
            <a:pPr/>
            <a:r>
              <a:rPr lang="en-GB" altLang="en-US" sz="1800" b="1" u="sng">
                <a:ea typeface="宋体" panose="02010600030101010101" pitchFamily="2" charset="-122"/>
                <a:cs typeface="Times" panose="02020603050405020304" pitchFamily="18" charset="0"/>
              </a:rPr>
              <a:t>常见</a:t>
            </a:r>
            <a:r>
              <a:rPr lang="en-GB" altLang="en-US" sz="1800" b="1">
                <a:ea typeface="宋体" panose="02010600030101010101" pitchFamily="2" charset="-122"/>
                <a:cs typeface="Times" panose="02020603050405020304" pitchFamily="18" charset="0"/>
              </a:rPr>
              <a:t> </a:t>
            </a:r>
            <a:r>
              <a:rPr lang="en-GB" altLang="en-US" sz="1800" b="1" u="sng">
                <a:ea typeface="宋体" panose="02010600030101010101" pitchFamily="2" charset="-122"/>
                <a:cs typeface="Times" panose="02020603050405020304" pitchFamily="18" charset="0"/>
              </a:rPr>
              <a:t>耦合</a:t>
            </a:r>
            <a:r>
              <a:rPr lang="en-GB" altLang="en-US" sz="1800">
                <a:ea typeface="宋体" panose="02010600030101010101" pitchFamily="2" charset="-122"/>
                <a:cs typeface="Times" panose="02020603050405020304" pitchFamily="18" charset="0"/>
              </a:rPr>
              <a:t>-还</a:t>
            </a:r>
            <a:r>
              <a:rPr lang="en-GB" altLang="en-US" sz="1800" b="1" u="sng">
                <a:ea typeface="宋体" panose="02010600030101010101" pitchFamily="2" charset="-122"/>
                <a:cs typeface="Times" panose="02020603050405020304" pitchFamily="18" charset="0"/>
              </a:rPr>
              <a:t>避免</a:t>
            </a:r>
            <a:r>
              <a:rPr lang="en-GB" altLang="en-US" sz="1800">
                <a:ea typeface="宋体" panose="02010600030101010101" pitchFamily="2" charset="-122"/>
                <a:cs typeface="Times" panose="02020603050405020304" pitchFamily="18" charset="0"/>
              </a:rPr>
              <a:t>在可能的和实际的!!!</a:t>
            </a:r>
          </a:p>
        </p:txBody>
      </p:sp>
      <p:sp>
        <p:nvSpPr>
          <p:cNvPr id="517123" name="Rectangle 3">
            <a:extLst>
              <a:ext uri="{FF2B5EF4-FFF2-40B4-BE49-F238E27FC236}">
                <a16:creationId xmlns:a16="http://schemas.microsoft.com/office/drawing/2014/main" id="{C6834B98-7117-4D8F-801C-895E1CB81A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GB" altLang="en-US" dirty="0">
                <a:cs typeface="Times" charset="0"/>
              </a:rPr>
              <a:t>当使用</a:t>
            </a:r>
            <a:r>
              <a:rPr lang="en-GB" altLang="en-US" u="sng" dirty="0">
                <a:cs typeface="Times" charset="0"/>
              </a:rPr>
              <a:t>全局变量</a:t>
            </a:r>
          </a:p>
          <a:p>
            <a:pPr lvl="1">
              <a:defRPr/>
            </a:pPr>
            <a:r>
              <a:rPr lang="en-GB" altLang="en-US" dirty="0">
                <a:cs typeface="Times" charset="0"/>
              </a:rPr>
              <a:t>所有的</a:t>
            </a:r>
            <a:r>
              <a:rPr lang="en-GB" altLang="en-US" b="1" u="sng" dirty="0">
                <a:cs typeface="Times" charset="0"/>
              </a:rPr>
              <a:t>组件</a:t>
            </a:r>
            <a:r>
              <a:rPr lang="en-GB" altLang="en-US" dirty="0">
                <a:cs typeface="Times" charset="0"/>
              </a:rPr>
              <a:t>使用全局变量</a:t>
            </a:r>
            <a:r>
              <a:rPr lang="en-GB" altLang="en-US" u="sng" dirty="0">
                <a:cs typeface="Times" charset="0"/>
              </a:rPr>
              <a:t>成为</a:t>
            </a:r>
            <a:r>
              <a:rPr lang="en-GB" altLang="en-US" b="1" u="sng" dirty="0">
                <a:cs typeface="Times" charset="0"/>
              </a:rPr>
              <a:t>耦合</a:t>
            </a:r>
            <a:r>
              <a:rPr lang="en-GB" altLang="en-US" dirty="0">
                <a:cs typeface="Times" charset="0"/>
              </a:rPr>
              <a:t>彼此</a:t>
            </a:r>
          </a:p>
          <a:p>
            <a:pPr lvl="1">
              <a:defRPr/>
            </a:pPr>
            <a:endParaRPr lang="en-GB" altLang="en-US" u="sng" dirty="0">
              <a:cs typeface="Times" charset="0"/>
            </a:endParaRPr>
          </a:p>
          <a:p>
            <a:pPr lvl="1">
              <a:defRPr/>
            </a:pPr>
            <a:r>
              <a:rPr lang="en-GB" altLang="en-US" u="sng" dirty="0">
                <a:cs typeface="Times" charset="0"/>
              </a:rPr>
              <a:t>可以接受</a:t>
            </a:r>
            <a:r>
              <a:rPr lang="en-GB" altLang="en-US" dirty="0">
                <a:cs typeface="Times" charset="0"/>
              </a:rPr>
              <a:t>用于创建表示</a:t>
            </a:r>
            <a:r>
              <a:rPr lang="en-GB" altLang="en-US" u="sng" dirty="0">
                <a:cs typeface="Times" charset="0"/>
              </a:rPr>
              <a:t>系统范围的默认值</a:t>
            </a:r>
            <a:r>
              <a:rPr lang="en-US" altLang="en-US" dirty="0">
                <a:cs typeface="Times" charset="0"/>
              </a:rPr>
              <a:t> </a:t>
            </a:r>
          </a:p>
          <a:p>
            <a:pPr marL="96126" lvl="1" indent="0">
              <a:buFont typeface="Arial" panose="020B0604020202020204" pitchFamily="34" charset="0"/>
              <a:buNone/>
              <a:defRPr/>
            </a:pPr>
            <a:endParaRPr lang="en-US" altLang="en-US" dirty="0">
              <a:cs typeface="Times" charset="0"/>
            </a:endParaRPr>
          </a:p>
          <a:p>
            <a:pPr lvl="1">
              <a:defRPr/>
            </a:pPr>
            <a:r>
              <a:rPr lang="en-US" altLang="en-US" dirty="0">
                <a:cs typeface="Times" charset="0"/>
              </a:rPr>
              <a:t>显然, 当一个值被更改时, 跟踪更改的来源可能会非常困难!</a:t>
            </a:r>
            <a:endParaRPr lang="en-GB" altLang="en-US" dirty="0">
              <a:cs typeface="Times" charset="0"/>
            </a:endParaRPr>
          </a:p>
        </p:txBody>
      </p:sp>
      <p:sp>
        <p:nvSpPr>
          <p:cNvPr id="47111" name="AutoShape 5">
            <a:extLst>
              <a:ext uri="{FF2B5EF4-FFF2-40B4-BE49-F238E27FC236}">
                <a16:creationId xmlns:a16="http://schemas.microsoft.com/office/drawing/2014/main" id="{EFCF2C91-F374-4393-BFF3-2631A5220E4E}"/>
              </a:ext>
            </a:extLst>
          </p:cNvPr>
          <p:cNvSpPr>
            <a:spLocks/>
          </p:cNvSpPr>
          <p:nvPr/>
        </p:nvSpPr>
        <p:spPr bwMode="auto">
          <a:xfrm>
            <a:off x="5743575" y="663575"/>
            <a:ext cx="76200" cy="768350"/>
          </a:xfrm>
          <a:prstGeom prst="rightBrace">
            <a:avLst>
              <a:gd name="adj1" fmla="val 8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zh-CN" altLang="zh-CN" sz="1211"/>
          </a:p>
        </p:txBody>
      </p:sp>
    </p:spTree>
  </p:cSld>
  <p:clrMapOvr>
    <a:masterClrMapping/>
  </p:clrMapOvr>
</p:sld>
</file>

<file path=ppt/slides/slide91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5C690B96-BF52-41AD-9C7F-50C49140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" y="-14288"/>
            <a:ext cx="5629275" cy="577851"/>
          </a:xfrm>
        </p:spPr>
        <p:txBody>
          <a:bodyPr/>
          <a:lstStyle/>
          <a:p>
            <a:pPr/>
            <a:r>
              <a:rPr lang="en-GB" altLang="en-US" sz="1600" b="1" u="sng">
                <a:ea typeface="宋体" panose="02010600030101010101" pitchFamily="2" charset="-122"/>
                <a:cs typeface="Times" panose="02020603050405020304" pitchFamily="18" charset="0"/>
              </a:rPr>
              <a:t>控制</a:t>
            </a:r>
            <a:r>
              <a:rPr lang="en-GB" altLang="en-US" sz="1600">
                <a:ea typeface="宋体" panose="02010600030101010101" pitchFamily="2" charset="-122"/>
                <a:cs typeface="Times" panose="02020603050405020304" pitchFamily="18" charset="0"/>
              </a:rPr>
              <a:t> </a:t>
            </a:r>
            <a:r>
              <a:rPr lang="en-GB" altLang="en-US" sz="1600" b="1" u="sng">
                <a:ea typeface="宋体" panose="02010600030101010101" pitchFamily="2" charset="-122"/>
                <a:cs typeface="Times" panose="02020603050405020304" pitchFamily="18" charset="0"/>
              </a:rPr>
              <a:t>耦合</a:t>
            </a:r>
            <a:r>
              <a:rPr lang="en-GB" altLang="en-US" sz="1600">
                <a:ea typeface="宋体" panose="02010600030101010101" pitchFamily="2" charset="-122"/>
                <a:cs typeface="Times" panose="02020603050405020304" pitchFamily="18" charset="0"/>
              </a:rPr>
              <a:t>-没有那么糟糕,</a:t>
            </a:r>
            <a:r>
              <a:rPr lang="en-US" altLang="en-US" sz="1600">
                <a:ea typeface="宋体" panose="02010600030101010101" pitchFamily="2" charset="-122"/>
                <a:cs typeface="Times" panose="02020603050405020304" pitchFamily="18" charset="0"/>
              </a:rPr>
              <a:t>但仍然是相当强大的耦合!</a:t>
            </a:r>
            <a:r>
              <a:rPr lang="en-US" altLang="en-US" sz="1600" b="1" u="sng">
                <a:ea typeface="宋体" panose="02010600030101010101" pitchFamily="2" charset="-122"/>
                <a:cs typeface="Times" panose="02020603050405020304" pitchFamily="18" charset="0"/>
              </a:rPr>
              <a:t>避免</a:t>
            </a:r>
            <a:r>
              <a:rPr lang="en-US" altLang="en-US" sz="1600">
                <a:ea typeface="宋体" panose="02010600030101010101" pitchFamily="2" charset="-122"/>
                <a:cs typeface="Times" panose="02020603050405020304" pitchFamily="18" charset="0"/>
              </a:rPr>
              <a:t>如果你能。</a:t>
            </a:r>
            <a:endParaRPr lang="en-GB" altLang="en-US" sz="1600">
              <a:ea typeface="宋体" panose="02010600030101010101" pitchFamily="2" charset="-122"/>
              <a:cs typeface="Times" panose="02020603050405020304" pitchFamily="18" charset="0"/>
            </a:endParaRP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0B876961-02D2-4041-A42C-258C68E664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2575" y="663575"/>
            <a:ext cx="5537200" cy="2282825"/>
          </a:xfrm>
        </p:spPr>
        <p:txBody>
          <a:bodyPr/>
          <a:lstStyle/>
          <a:p>
            <a:pPr marL="0" indent="0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当一个过程使用 "标志" 或 "命令" 调用另一个进程时, 它会显式控制第二个过程所做的操作</a:t>
            </a:r>
            <a:r>
              <a:rPr lang="en-US" altLang="en-US">
                <a:ea typeface="宋体" panose="02010600030101010101" pitchFamily="2" charset="-122"/>
                <a:cs typeface="Times" panose="02020603050405020304" pitchFamily="18" charset="0"/>
              </a:rPr>
              <a:t>(传递开关...)</a:t>
            </a:r>
          </a:p>
          <a:p>
            <a:pPr lvl="1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, 使一个</a:t>
            </a:r>
            <a:r>
              <a:rPr lang="en-GB" altLang="en-US" u="sng">
                <a:ea typeface="宋体" panose="02010600030101010101" pitchFamily="2" charset="-122"/>
                <a:cs typeface="Times" panose="02020603050405020304" pitchFamily="18" charset="0"/>
              </a:rPr>
              <a:t>改变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你必须改变</a:t>
            </a:r>
            <a:r>
              <a:rPr lang="en-GB" altLang="en-US" u="sng">
                <a:ea typeface="宋体" panose="02010600030101010101" pitchFamily="2" charset="-122"/>
                <a:cs typeface="Times" panose="02020603050405020304" pitchFamily="18" charset="0"/>
              </a:rPr>
              <a:t>都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调用和调用方法; 即, 为了避免国旗</a:t>
            </a:r>
            <a:r>
              <a:rPr lang="en-US" altLang="en-US">
                <a:ea typeface="宋体" panose="02010600030101010101" pitchFamily="2" charset="-122"/>
                <a:cs typeface="Times" panose="02020603050405020304" pitchFamily="18" charset="0"/>
              </a:rPr>
              <a:t>...</a:t>
            </a:r>
            <a:endParaRPr lang="en-GB" altLang="en-US">
              <a:ea typeface="宋体" panose="02010600030101010101" pitchFamily="2" charset="-122"/>
              <a:cs typeface="Times" panose="02020603050405020304" pitchFamily="18" charset="0"/>
            </a:endParaRPr>
          </a:p>
          <a:p>
            <a:pPr lvl="1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的使用</a:t>
            </a:r>
            <a:r>
              <a:rPr lang="en-GB" altLang="en-US" u="sng">
                <a:ea typeface="宋体" panose="02010600030101010101" pitchFamily="2" charset="-122"/>
                <a:cs typeface="Times" panose="02020603050405020304" pitchFamily="18" charset="0"/>
              </a:rPr>
              <a:t>多态运算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通常是避免控制耦合的最佳方法</a:t>
            </a:r>
            <a:r>
              <a:rPr lang="en-US" altLang="en-US">
                <a:ea typeface="宋体" panose="02010600030101010101" pitchFamily="2" charset="-122"/>
                <a:cs typeface="Times" panose="02020603050405020304" pitchFamily="18" charset="0"/>
              </a:rPr>
              <a:t> </a:t>
            </a:r>
            <a:endParaRPr lang="en-GB" altLang="en-US">
              <a:ea typeface="宋体" panose="02010600030101010101" pitchFamily="2" charset="-122"/>
              <a:cs typeface="Times" panose="02020603050405020304" pitchFamily="18" charset="0"/>
            </a:endParaRPr>
          </a:p>
          <a:p>
            <a:pPr lvl="1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减少控制耦合的一个方法是有一个</a:t>
            </a:r>
            <a:r>
              <a:rPr lang="en-GB" altLang="en-US" i="1">
                <a:ea typeface="宋体" panose="02010600030101010101" pitchFamily="2" charset="-122"/>
                <a:cs typeface="Times" panose="02020603050405020304" pitchFamily="18" charset="0"/>
              </a:rPr>
              <a:t>查找表</a:t>
            </a:r>
            <a:endParaRPr lang="en-GB" altLang="en-US">
              <a:ea typeface="宋体" panose="02010600030101010101" pitchFamily="2" charset="-122"/>
              <a:cs typeface="Times" panose="02020603050405020304" pitchFamily="18" charset="0"/>
            </a:endParaRPr>
          </a:p>
          <a:p>
            <a:pPr lvl="2"/>
            <a:r>
              <a:rPr lang="en-GB" altLang="en-US" b="1" u="sng">
                <a:ea typeface="宋体" panose="02010600030101010101" pitchFamily="2" charset="-122"/>
                <a:cs typeface="Times" panose="02020603050405020304" pitchFamily="18" charset="0"/>
              </a:rPr>
              <a:t>命令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, 然后</a:t>
            </a:r>
            <a:r>
              <a:rPr lang="en-GB" altLang="en-US" b="1">
                <a:ea typeface="宋体" panose="02010600030101010101" pitchFamily="2" charset="-122"/>
                <a:cs typeface="Times" panose="02020603050405020304" pitchFamily="18" charset="0"/>
              </a:rPr>
              <a:t>映射到一个</a:t>
            </a:r>
            <a:r>
              <a:rPr lang="en-GB" altLang="en-US" b="1" u="sng">
                <a:ea typeface="宋体" panose="02010600030101010101" pitchFamily="2" charset="-122"/>
                <a:cs typeface="Times" panose="02020603050405020304" pitchFamily="18" charset="0"/>
              </a:rPr>
              <a:t>方法</a:t>
            </a:r>
            <a:r>
              <a:rPr lang="en-GB" altLang="en-US" b="1">
                <a:ea typeface="宋体" panose="02010600030101010101" pitchFamily="2" charset="-122"/>
                <a:cs typeface="Times" panose="02020603050405020304" pitchFamily="18" charset="0"/>
              </a:rPr>
              <a:t> </a:t>
            </a:r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该命令发出时应调用</a:t>
            </a:r>
            <a:r>
              <a:rPr lang="en-US" altLang="en-US" b="1">
                <a:ea typeface="宋体" panose="02010600030101010101" pitchFamily="2" charset="-122"/>
                <a:cs typeface="Times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9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DE292F50-0E89-4285-B7E7-A9F912CD91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" y="-14288"/>
            <a:ext cx="5281613" cy="577851"/>
          </a:xfrm>
        </p:spPr>
        <p:txBody>
          <a:bodyPr/>
          <a:lstStyle/>
          <a:p>
            <a:pPr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控制耦合示例</a:t>
            </a:r>
          </a:p>
        </p:txBody>
      </p:sp>
      <p:sp>
        <p:nvSpPr>
          <p:cNvPr id="49158" name="Rectangle 4">
            <a:extLst>
              <a:ext uri="{FF2B5EF4-FFF2-40B4-BE49-F238E27FC236}">
                <a16:creationId xmlns:a16="http://schemas.microsoft.com/office/drawing/2014/main" id="{9C53B152-7078-4752-9E1F-6CFCF6CF3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288" y="654050"/>
            <a:ext cx="3422650" cy="257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GB" altLang="en-US" sz="1009">
                <a:latin typeface="Courier" pitchFamily="49" charset="0"/>
                <a:cs typeface="Times" panose="02020603050405020304" pitchFamily="18" charset="0"/>
              </a:rPr>
              <a:t>公共 routineX (字符串命令)</a:t>
            </a:r>
          </a:p>
          <a:p>
            <a:pPr>
              <a:defRPr/>
            </a:pPr>
            <a:r>
              <a:rPr lang="en-GB" altLang="en-US" sz="1009">
                <a:latin typeface="Courier" pitchFamily="49" charset="0"/>
                <a:cs typeface="Times" panose="02020603050405020304" pitchFamily="18" charset="0"/>
              </a:rPr>
              <a:t>{</a:t>
            </a:r>
          </a:p>
          <a:p>
            <a:pPr>
              <a:defRPr/>
            </a:pPr>
            <a:r>
              <a:rPr lang="en-GB" altLang="en-US" sz="1009">
                <a:latin typeface="Courier" pitchFamily="49" charset="0"/>
                <a:cs typeface="Times" panose="02020603050405020304" pitchFamily="18" charset="0"/>
              </a:rPr>
              <a:t>如果 (命令. 等号 ("画圆")</a:t>
            </a:r>
          </a:p>
          <a:p>
            <a:pPr>
              <a:defRPr/>
            </a:pPr>
            <a:r>
              <a:rPr lang="en-GB" altLang="en-US" sz="1009">
                <a:latin typeface="Courier" pitchFamily="49" charset="0"/>
                <a:cs typeface="Times" panose="02020603050405020304" pitchFamily="18" charset="0"/>
              </a:rPr>
              <a:t>{</a:t>
            </a:r>
          </a:p>
          <a:p>
            <a:pPr>
              <a:defRPr/>
            </a:pPr>
            <a:r>
              <a:rPr lang="en-GB" altLang="en-US" sz="1009">
                <a:latin typeface="Courier" pitchFamily="49" charset="0"/>
                <a:cs typeface="Times" panose="02020603050405020304" pitchFamily="18" charset="0"/>
              </a:rPr>
              <a:t>画圆 ();</a:t>
            </a:r>
          </a:p>
          <a:p>
            <a:pPr>
              <a:defRPr/>
            </a:pPr>
            <a:r>
              <a:rPr lang="en-GB" altLang="en-US" sz="1009">
                <a:latin typeface="Courier" pitchFamily="49" charset="0"/>
                <a:cs typeface="Times" panose="02020603050405020304" pitchFamily="18" charset="0"/>
              </a:rPr>
              <a:t>}</a:t>
            </a:r>
          </a:p>
          <a:p>
            <a:pPr>
              <a:defRPr/>
            </a:pPr>
            <a:r>
              <a:rPr lang="en-GB" altLang="en-US" sz="1009">
                <a:latin typeface="Courier" pitchFamily="49" charset="0"/>
                <a:cs typeface="Times" panose="02020603050405020304" pitchFamily="18" charset="0"/>
              </a:rPr>
              <a:t>还</a:t>
            </a:r>
          </a:p>
          <a:p>
            <a:pPr>
              <a:defRPr/>
            </a:pPr>
            <a:r>
              <a:rPr lang="en-GB" altLang="en-US" sz="1009">
                <a:latin typeface="Courier" pitchFamily="49" charset="0"/>
                <a:cs typeface="Times" panose="02020603050405020304" pitchFamily="18" charset="0"/>
              </a:rPr>
              <a:t>{</a:t>
            </a:r>
          </a:p>
          <a:p>
            <a:pPr>
              <a:defRPr/>
            </a:pPr>
            <a:r>
              <a:rPr lang="en-GB" altLang="en-US" sz="1009">
                <a:latin typeface="Courier" pitchFamily="49" charset="0"/>
                <a:cs typeface="Times" panose="02020603050405020304" pitchFamily="18" charset="0"/>
              </a:rPr>
              <a:t>drawRectangle ();</a:t>
            </a:r>
          </a:p>
          <a:p>
            <a:pPr>
              <a:defRPr/>
            </a:pPr>
            <a:r>
              <a:rPr lang="en-GB" altLang="en-US" sz="1009">
                <a:latin typeface="Courier" pitchFamily="49" charset="0"/>
                <a:cs typeface="Times" panose="02020603050405020304" pitchFamily="18" charset="0"/>
              </a:rPr>
              <a:t>}</a:t>
            </a:r>
          </a:p>
          <a:p>
            <a:pPr>
              <a:defRPr/>
            </a:pPr>
            <a:r>
              <a:rPr lang="en-GB" altLang="en-US" sz="1009" b="0">
                <a:latin typeface="Courier" pitchFamily="49" charset="0"/>
                <a:cs typeface="Times" panose="02020603050405020304" pitchFamily="18" charset="0"/>
              </a:rPr>
              <a:t>}</a:t>
            </a:r>
          </a:p>
          <a:p>
            <a:pPr>
              <a:defRPr/>
            </a:pPr>
            <a:endParaRPr lang="en-US" altLang="en-US" sz="1009" b="0">
              <a:latin typeface="Courier" pitchFamily="49" charset="0"/>
              <a:cs typeface="Times" panose="02020603050405020304" pitchFamily="18" charset="0"/>
            </a:endParaRPr>
          </a:p>
          <a:p>
            <a:pPr>
              <a:defRPr/>
            </a:pPr>
            <a:r>
              <a:rPr lang="en-US" altLang="en-US" sz="1009" b="0">
                <a:latin typeface="Courier" pitchFamily="49" charset="0"/>
                <a:cs typeface="Times" panose="02020603050405020304" pitchFamily="18" charset="0"/>
              </a:rPr>
              <a:t>看到？ 已传递标志 (命令), 其值用于控制流!</a:t>
            </a:r>
          </a:p>
          <a:p>
            <a:pPr>
              <a:defRPr/>
            </a:pPr>
            <a:r>
              <a:rPr lang="en-US" altLang="en-US" sz="1009" b="0">
                <a:latin typeface="Courier" pitchFamily="49" charset="0"/>
                <a:cs typeface="Times" panose="02020603050405020304" pitchFamily="18" charset="0"/>
              </a:rPr>
              <a:t>可以通过多态性更好地处理..。</a:t>
            </a:r>
            <a:r>
              <a:rPr lang="en-US" altLang="en-US" sz="1009" b="0">
                <a:latin typeface="Courier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93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9C5C2231-7CDC-4471-879A-9674798D79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" y="-14288"/>
            <a:ext cx="5281613" cy="577851"/>
          </a:xfrm>
        </p:spPr>
        <p:txBody>
          <a:bodyPr/>
          <a:lstStyle/>
          <a:p>
            <a:pPr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其他形式的耦合: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F94CEAAD-CD11-4545-A1CF-C414D67B15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GB" altLang="en-US">
                <a:ea typeface="宋体" panose="02010600030101010101" pitchFamily="2" charset="-122"/>
                <a:cs typeface="Times" panose="02020603050405020304" pitchFamily="18" charset="0"/>
              </a:rPr>
              <a:t>图章联轴器</a:t>
            </a:r>
          </a:p>
          <a:p>
            <a:pPr marL="0" indent="0"/>
            <a:r>
              <a:rPr lang="en-US" altLang="en-US">
                <a:ea typeface="宋体" panose="02010600030101010101" pitchFamily="2" charset="-122"/>
                <a:cs typeface="Times" panose="02020603050405020304" pitchFamily="18" charset="0"/>
              </a:rPr>
              <a:t>数据耦合</a:t>
            </a:r>
          </a:p>
          <a:p>
            <a:pPr marL="0" indent="0"/>
            <a:r>
              <a:rPr lang="en-US" altLang="en-US">
                <a:ea typeface="宋体" panose="02010600030101010101" pitchFamily="2" charset="-122"/>
                <a:cs typeface="Times" panose="02020603050405020304" pitchFamily="18" charset="0"/>
              </a:rPr>
              <a:t>常规呼叫耦合</a:t>
            </a:r>
          </a:p>
          <a:p>
            <a:pPr marL="0" indent="0"/>
            <a:r>
              <a:rPr lang="en-US" altLang="en-US">
                <a:ea typeface="宋体" panose="02010600030101010101" pitchFamily="2" charset="-122"/>
                <a:cs typeface="Times" panose="02020603050405020304" pitchFamily="18" charset="0"/>
              </a:rPr>
              <a:t>类型使用耦合</a:t>
            </a:r>
          </a:p>
          <a:p>
            <a:pPr marL="0" indent="0"/>
            <a:r>
              <a:rPr lang="en-US" altLang="en-US">
                <a:ea typeface="宋体" panose="02010600030101010101" pitchFamily="2" charset="-122"/>
                <a:cs typeface="Times" panose="02020603050405020304" pitchFamily="18" charset="0"/>
              </a:rPr>
              <a:t>包含或导入耦合</a:t>
            </a:r>
          </a:p>
          <a:p>
            <a:pPr marL="0" indent="0"/>
            <a:r>
              <a:rPr lang="en-US" altLang="en-US">
                <a:ea typeface="宋体" panose="02010600030101010101" pitchFamily="2" charset="-122"/>
                <a:cs typeface="Times" panose="02020603050405020304" pitchFamily="18" charset="0"/>
              </a:rPr>
              <a:t>外置联轴器</a:t>
            </a:r>
          </a:p>
          <a:p>
            <a:pPr marL="0" indent="0"/>
            <a:endParaRPr lang="en-US" altLang="en-US">
              <a:ea typeface="宋体" panose="02010600030101010101" pitchFamily="2" charset="-122"/>
              <a:cs typeface="Times" panose="02020603050405020304" pitchFamily="18" charset="0"/>
            </a:endParaRPr>
          </a:p>
          <a:p>
            <a:pPr marL="0" indent="0"/>
            <a:endParaRPr lang="en-GB" altLang="en-US">
              <a:ea typeface="宋体" panose="02010600030101010101" pitchFamily="2" charset="-122"/>
              <a:cs typeface="Times" panose="02020603050405020304" pitchFamily="18" charset="0"/>
            </a:endParaRPr>
          </a:p>
          <a:p>
            <a:pPr marL="0" indent="0"/>
            <a:endParaRPr lang="en-GB" altLang="en-US">
              <a:ea typeface="宋体" panose="02010600030101010101" pitchFamily="2" charset="-122"/>
              <a:cs typeface="Times" panose="02020603050405020304" pitchFamily="18" charset="0"/>
            </a:endParaRPr>
          </a:p>
          <a:p>
            <a:pPr marL="0" indent="0"/>
            <a:endParaRPr lang="en-US" altLang="en-US">
              <a:ea typeface="宋体" panose="02010600030101010101" pitchFamily="2" charset="-122"/>
              <a:cs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0">
            <a:extLst>
              <a:ext uri="{FF2B5EF4-FFF2-40B4-BE49-F238E27FC236}">
                <a16:creationId xmlns:a16="http://schemas.microsoft.com/office/drawing/2014/main" id="{99B129CD-4B74-4146-9BFE-C1DE7B5D4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625" y="1577975"/>
            <a:ext cx="6200775" cy="687388"/>
          </a:xfrm>
        </p:spPr>
        <p:txBody>
          <a:bodyPr/>
          <a:lstStyle/>
          <a:p>
            <a:pPr marL="16951" eaLnBrk="1" fontAlgn="auto" hangingPunct="1">
              <a:spcBef>
                <a:spcPts val="127"/>
              </a:spcBef>
              <a:spcAft>
                <a:spcPts val="0"/>
              </a:spcAft>
              <a:defRPr/>
            </a:pPr>
            <a:r>
              <a:rPr lang="en-US" altLang="zh-CN" sz="4800" spc="33" dirty="0"/>
              <a:t>企业架构原则</a:t>
            </a:r>
            <a:endParaRPr lang="en-US" altLang="zh-CN" sz="4800" dirty="0">
              <a:cs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9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AE36EDB6-A81D-4F1B-AEA2-CEB0829451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7150"/>
            <a:ext cx="5616575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企业架构原则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DC66A98-ABCF-434A-8600-A070DCB1DB7B}"/>
              </a:ext>
            </a:extLst>
          </p:cNvPr>
          <p:cNvSpPr/>
          <p:nvPr/>
        </p:nvSpPr>
        <p:spPr>
          <a:xfrm>
            <a:off x="368300" y="1217613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99FF4A8-B197-4901-B796-5611863CED7A}"/>
              </a:ext>
            </a:extLst>
          </p:cNvPr>
          <p:cNvSpPr/>
          <p:nvPr/>
        </p:nvSpPr>
        <p:spPr>
          <a:xfrm>
            <a:off x="368300" y="1497013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743E296-DC1D-4010-9B0C-7BC75B7D5359}"/>
              </a:ext>
            </a:extLst>
          </p:cNvPr>
          <p:cNvSpPr/>
          <p:nvPr/>
        </p:nvSpPr>
        <p:spPr>
          <a:xfrm>
            <a:off x="368300" y="1778000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017EDA1-8233-4836-8D41-3ABBE3552E8A}"/>
              </a:ext>
            </a:extLst>
          </p:cNvPr>
          <p:cNvSpPr/>
          <p:nvPr/>
        </p:nvSpPr>
        <p:spPr>
          <a:xfrm>
            <a:off x="368300" y="2287588"/>
            <a:ext cx="93663" cy="93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141319" name="object 8">
            <a:extLst>
              <a:ext uri="{FF2B5EF4-FFF2-40B4-BE49-F238E27FC236}">
                <a16:creationId xmlns:a16="http://schemas.microsoft.com/office/drawing/2014/main" id="{47A82616-AA6C-4906-8413-9C40F4F51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773113"/>
            <a:ext cx="5880100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735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</a:pPr>
            <a:r>
              <a:rPr lang="zh-CN" altLang="zh-CN" sz="1600" b="1">
                <a:latin typeface="Trebuchet MS" panose="020B0603020202020204" pitchFamily="34" charset="0"/>
              </a:rPr>
              <a:t>重用</a:t>
            </a:r>
            <a:endParaRPr lang="zh-CN" altLang="zh-CN" sz="1600">
              <a:latin typeface="Trebuchet MS" panose="020B0603020202020204" pitchFamily="34" charset="0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/>
              <a:t>现有组件必须在适用的情况下重用</a:t>
            </a:r>
            <a:endParaRPr lang="en-US" altLang="zh-CN" sz="1600"/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/>
              <a:t>而不是从头开始开发它们</a:t>
            </a:r>
          </a:p>
          <a:p>
            <a:pPr eaLnBrk="1" hangingPunct="1">
              <a:lnSpc>
                <a:spcPct val="103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在实践中往往有一个权衡, 因为现有的组件可能不完全符合要求</a:t>
            </a:r>
          </a:p>
          <a:p>
            <a:pPr eaLnBrk="1" hangingPunct="1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或者, 扩展现有组件</a:t>
            </a:r>
          </a:p>
        </p:txBody>
      </p:sp>
    </p:spTree>
  </p:cSld>
  <p:clrMapOvr>
    <a:masterClrMapping/>
  </p:clrMapOvr>
  <p:transition>
    <p:cut/>
  </p:transition>
</p:sld>
</file>

<file path=ppt/slides/slide96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B39CD086-FCD9-4F43-A421-8159B20ABE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41275"/>
            <a:ext cx="5387975" cy="393700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企业架构原则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7527F5D-83EE-4452-8F74-C8F1BC477617}"/>
              </a:ext>
            </a:extLst>
          </p:cNvPr>
          <p:cNvSpPr/>
          <p:nvPr/>
        </p:nvSpPr>
        <p:spPr>
          <a:xfrm>
            <a:off x="368300" y="1049338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EF2CFE3-D078-4C0C-8065-253C051F5741}"/>
              </a:ext>
            </a:extLst>
          </p:cNvPr>
          <p:cNvSpPr/>
          <p:nvPr/>
        </p:nvSpPr>
        <p:spPr>
          <a:xfrm>
            <a:off x="368300" y="1558925"/>
            <a:ext cx="93663" cy="93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F2CA3E5-8E62-410F-A523-027CB1CEFD57}"/>
              </a:ext>
            </a:extLst>
          </p:cNvPr>
          <p:cNvSpPr/>
          <p:nvPr/>
        </p:nvSpPr>
        <p:spPr>
          <a:xfrm>
            <a:off x="368300" y="1839913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0C3C52F-A15B-4A4B-8D3E-254AC054229B}"/>
              </a:ext>
            </a:extLst>
          </p:cNvPr>
          <p:cNvSpPr/>
          <p:nvPr/>
        </p:nvSpPr>
        <p:spPr>
          <a:xfrm>
            <a:off x="368300" y="2349500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142343" name="object 8">
            <a:extLst>
              <a:ext uri="{FF2B5EF4-FFF2-40B4-BE49-F238E27FC236}">
                <a16:creationId xmlns:a16="http://schemas.microsoft.com/office/drawing/2014/main" id="{F7B13805-3CE7-4983-A2FA-94588D2A1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604838"/>
            <a:ext cx="5551488" cy="253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735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</a:pPr>
            <a:r>
              <a:rPr lang="zh-CN" altLang="zh-CN" sz="1600" b="1">
                <a:latin typeface="Trebuchet MS" panose="020B0603020202020204" pitchFamily="34" charset="0"/>
              </a:rPr>
              <a:t>购买而不是建立</a:t>
            </a:r>
            <a:endParaRPr lang="zh-CN" altLang="zh-CN" sz="1600">
              <a:latin typeface="Trebuchet MS" panose="020B060302020202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如果组件存在 (商业或开源) 符合要求, 则应使用</a:t>
            </a:r>
          </a:p>
          <a:p>
            <a:pPr eaLnBrk="1" hangingPunct="1">
              <a:spcBef>
                <a:spcPts val="438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除非有战略 (例如竞争) 或技术问题</a:t>
            </a:r>
          </a:p>
          <a:p>
            <a:pPr eaLnBrk="1" hangingPunct="1">
              <a:lnSpc>
                <a:spcPct val="103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动力: 现有解决方案的质量更高, 可能提供额外的功能</a:t>
            </a:r>
          </a:p>
          <a:p>
            <a:pPr eaLnBrk="1" hangingPunct="1">
              <a:lnSpc>
                <a:spcPct val="103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通常, 使用现有的解决方案而不是开发它们更便宜。</a:t>
            </a:r>
          </a:p>
        </p:txBody>
      </p:sp>
    </p:spTree>
  </p:cSld>
  <p:clrMapOvr>
    <a:masterClrMapping/>
  </p:clrMapOvr>
  <p:transition>
    <p:cut/>
  </p:transition>
</p:sld>
</file>

<file path=ppt/slides/slide9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716C6546-170D-494C-ACC6-0FA40A5D48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46038"/>
            <a:ext cx="5856288" cy="392112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企业架构原则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CE670A7-D86B-434B-9461-5170F3E1A2E4}"/>
              </a:ext>
            </a:extLst>
          </p:cNvPr>
          <p:cNvSpPr/>
          <p:nvPr/>
        </p:nvSpPr>
        <p:spPr>
          <a:xfrm>
            <a:off x="368300" y="1236663"/>
            <a:ext cx="93663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AB62A57-DCFA-4626-BE64-3DD4274D79DD}"/>
              </a:ext>
            </a:extLst>
          </p:cNvPr>
          <p:cNvSpPr/>
          <p:nvPr/>
        </p:nvSpPr>
        <p:spPr>
          <a:xfrm>
            <a:off x="368300" y="1747838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70A17F7-8188-4FF9-9D4A-DEB4F598F564}"/>
              </a:ext>
            </a:extLst>
          </p:cNvPr>
          <p:cNvSpPr/>
          <p:nvPr/>
        </p:nvSpPr>
        <p:spPr>
          <a:xfrm>
            <a:off x="368300" y="2027238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143366" name="object 7">
            <a:extLst>
              <a:ext uri="{FF2B5EF4-FFF2-40B4-BE49-F238E27FC236}">
                <a16:creationId xmlns:a16="http://schemas.microsoft.com/office/drawing/2014/main" id="{75430D67-FE0B-4BB9-8C48-D09D2D405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793750"/>
            <a:ext cx="5815013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735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</a:pPr>
            <a:r>
              <a:rPr lang="zh-CN" altLang="zh-CN" sz="1600" b="1">
                <a:latin typeface="Trebuchet MS" panose="020B0603020202020204" pitchFamily="34" charset="0"/>
              </a:rPr>
              <a:t>单点视图</a:t>
            </a:r>
            <a:endParaRPr lang="zh-CN" altLang="zh-CN" sz="1600">
              <a:latin typeface="Trebuchet MS" panose="020B060302020202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如果有多个数据源 (如文件系统和数据库系统)</a:t>
            </a:r>
          </a:p>
          <a:p>
            <a:pPr eaLnBrk="1" hangingPunct="1">
              <a:spcBef>
                <a:spcPts val="438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开发组件以使它们显示为单个源</a:t>
            </a:r>
          </a:p>
          <a:p>
            <a:pPr eaLnBrk="1" hangingPunct="1">
              <a:lnSpc>
                <a:spcPct val="103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zh-CN" sz="1600"/>
              <a:t>动机: 将导致更简单的组件 (使用源代码), 将源逻辑组合在一个地方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</TotalTime>
  <Words>5118</Words>
  <Application>Microsoft Office PowerPoint</Application>
  <PresentationFormat>自定义</PresentationFormat>
  <Paragraphs>748</Paragraphs>
  <Slides>97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97</vt:i4>
      </vt:variant>
    </vt:vector>
  </HeadingPairs>
  <TitlesOfParts>
    <vt:vector size="108" baseType="lpstr">
      <vt:lpstr>Calibri</vt:lpstr>
      <vt:lpstr>宋体</vt:lpstr>
      <vt:lpstr>Arial</vt:lpstr>
      <vt:lpstr>ＭＳ Ｐゴシック</vt:lpstr>
      <vt:lpstr>Wingdings</vt:lpstr>
      <vt:lpstr>Times</vt:lpstr>
      <vt:lpstr>Times New Roman</vt:lpstr>
      <vt:lpstr>Courier New</vt:lpstr>
      <vt:lpstr>Trebuchet MS</vt:lpstr>
      <vt:lpstr>Courier</vt:lpstr>
      <vt:lpstr>自定义设计方案</vt:lpstr>
      <vt:lpstr>Software Architecture</vt:lpstr>
      <vt:lpstr>OO Design Principles</vt:lpstr>
      <vt:lpstr>Outline</vt:lpstr>
      <vt:lpstr>Overview of OO principles</vt:lpstr>
      <vt:lpstr>Software Design</vt:lpstr>
      <vt:lpstr>Software Design</vt:lpstr>
      <vt:lpstr>Software Design</vt:lpstr>
      <vt:lpstr>From Design to Implementation</vt:lpstr>
      <vt:lpstr>Process of Design</vt:lpstr>
      <vt:lpstr>Design as a series of decisions </vt:lpstr>
      <vt:lpstr>Making decisions</vt:lpstr>
      <vt:lpstr>‘Design space’ – example  Consider choice of thin client vs fat client options:  </vt:lpstr>
      <vt:lpstr>Criticality of Certain Design Decisions</vt:lpstr>
      <vt:lpstr>Modeling – Design Model</vt:lpstr>
      <vt:lpstr>Features of Top-down and Bottom-up design</vt:lpstr>
      <vt:lpstr>Top-down and bottom-up design</vt:lpstr>
      <vt:lpstr>Different aspects of Design – Very important!!</vt:lpstr>
      <vt:lpstr>Principles Leading to Good Design </vt:lpstr>
      <vt:lpstr>OO design principles</vt:lpstr>
      <vt:lpstr>Open for extension, closed for modification</vt:lpstr>
      <vt:lpstr>Open-Closed Principle: Example</vt:lpstr>
      <vt:lpstr>Open-Closed Principle: Example</vt:lpstr>
      <vt:lpstr>Open-Closed Principle: Example</vt:lpstr>
      <vt:lpstr>Open-Closed Principle: Example</vt:lpstr>
      <vt:lpstr>Open-Closed Principle</vt:lpstr>
      <vt:lpstr>Open-Closed Principle</vt:lpstr>
      <vt:lpstr>Open-Closed Principle</vt:lpstr>
      <vt:lpstr>Open-Closed Principle</vt:lpstr>
      <vt:lpstr>Open-Closed Principle</vt:lpstr>
      <vt:lpstr>Open-Closed Principle: Example</vt:lpstr>
      <vt:lpstr>Open-Closed Principle: Example</vt:lpstr>
      <vt:lpstr>Open-Closed Principle: Example</vt:lpstr>
      <vt:lpstr>Open-Closed Principle: Example</vt:lpstr>
      <vt:lpstr>Open-Closed Principle: Example</vt:lpstr>
      <vt:lpstr>Open-Closed Principle</vt:lpstr>
      <vt:lpstr>Disadvantages of instanceof</vt:lpstr>
      <vt:lpstr>Disadvantages of instanceof</vt:lpstr>
      <vt:lpstr>Disadvantages of instanceof</vt:lpstr>
      <vt:lpstr>Disadvantages of instanceof</vt:lpstr>
      <vt:lpstr>Disadvantages of instanceof</vt:lpstr>
      <vt:lpstr>Disadvantages of instanceof</vt:lpstr>
      <vt:lpstr>Disadvantages of instanceof</vt:lpstr>
      <vt:lpstr>Liskov Substitution Principle</vt:lpstr>
      <vt:lpstr>Design by contract</vt:lpstr>
      <vt:lpstr>Design by contract</vt:lpstr>
      <vt:lpstr>Design by contract</vt:lpstr>
      <vt:lpstr>Liskov Substitution Principle</vt:lpstr>
      <vt:lpstr>Liskov Substitution Principle</vt:lpstr>
      <vt:lpstr>Liskov Substitution Principle</vt:lpstr>
      <vt:lpstr>Liskov Substitution Principle</vt:lpstr>
      <vt:lpstr>Liskov Substitution Principle</vt:lpstr>
      <vt:lpstr>Liskov Substitution Principle</vt:lpstr>
      <vt:lpstr>Liskov Substitution Principle</vt:lpstr>
      <vt:lpstr>Liskov Substitution Principle</vt:lpstr>
      <vt:lpstr>Liskov Substitution Principle</vt:lpstr>
      <vt:lpstr>Liskov Substitution Principle</vt:lpstr>
      <vt:lpstr>Liskov Substitution Principle</vt:lpstr>
      <vt:lpstr>Liskov Substitution Principle</vt:lpstr>
      <vt:lpstr>Liskov Substitution Principle</vt:lpstr>
      <vt:lpstr>Liskov Substitution Principle</vt:lpstr>
      <vt:lpstr>Liskov Substitution Principle</vt:lpstr>
      <vt:lpstr>Liskov Substitution Principle</vt:lpstr>
      <vt:lpstr>Liskov Substitution Principle</vt:lpstr>
      <vt:lpstr>Liskov Substitution Principle</vt:lpstr>
      <vt:lpstr>Liskov Substitution Principle</vt:lpstr>
      <vt:lpstr>Single Responsibility Principle</vt:lpstr>
      <vt:lpstr>Single Responsibility Principle</vt:lpstr>
      <vt:lpstr>Single Responsibility Principle</vt:lpstr>
      <vt:lpstr>Single Responsibility Principle</vt:lpstr>
      <vt:lpstr>Single Responsibility Principle</vt:lpstr>
      <vt:lpstr>Single Responsibility Principle</vt:lpstr>
      <vt:lpstr>Law of Demeter</vt:lpstr>
      <vt:lpstr>Law of Demeter</vt:lpstr>
      <vt:lpstr>Law of Demeter</vt:lpstr>
      <vt:lpstr>Law of Demeter</vt:lpstr>
      <vt:lpstr>Law of Demeter</vt:lpstr>
      <vt:lpstr>Divide and conquer </vt:lpstr>
      <vt:lpstr>Divide and conquer </vt:lpstr>
      <vt:lpstr>Ways of dividing a software system</vt:lpstr>
      <vt:lpstr>High Cohesion</vt:lpstr>
      <vt:lpstr>Increase (High) Cohesion where possible </vt:lpstr>
      <vt:lpstr>Functional Cohesion </vt:lpstr>
      <vt:lpstr>Layer cohesion</vt:lpstr>
      <vt:lpstr>Example of the use of layers</vt:lpstr>
      <vt:lpstr>Communicational cohesion</vt:lpstr>
      <vt:lpstr>Other measures of Cohesion</vt:lpstr>
      <vt:lpstr>Low Coupling</vt:lpstr>
      <vt:lpstr>Reduce  (Low) Coupling where possible </vt:lpstr>
      <vt:lpstr>Content Coupling: The Worst of the Bad!</vt:lpstr>
      <vt:lpstr>Common Coupling – also Avoid where possible and practical!!!</vt:lpstr>
      <vt:lpstr>Control Coupling – not as bad, but still is pretty strong coupling!  Avoid if you are able to.</vt:lpstr>
      <vt:lpstr>Example of control coupling</vt:lpstr>
      <vt:lpstr>Other Forms of Coupling: </vt:lpstr>
      <vt:lpstr>Enterprise Architecture Principles</vt:lpstr>
      <vt:lpstr>Enterprise Architecture Principles</vt:lpstr>
      <vt:lpstr>Enterprise Architecture Principles</vt:lpstr>
      <vt:lpstr>Enterprise Architecture 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</dc:title>
  <dc:creator>Qing Ding</dc:creator>
  <cp:lastModifiedBy>acer</cp:lastModifiedBy>
  <cp:revision>31</cp:revision>
  <dcterms:created xsi:type="dcterms:W3CDTF">2018-07-24T02:58:12Z</dcterms:created>
  <dcterms:modified xsi:type="dcterms:W3CDTF">2018-10-09T00:00:21Z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2017-10-18T00:00:00Z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2017-10-18T00:00:00Z</vt:filetime>
  </property>
</Properties>
</file>