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8"/>
  </p:notesMasterIdLst>
  <p:sldIdLst>
    <p:sldId id="312" r:id="rId2"/>
    <p:sldId id="257" r:id="rId3"/>
    <p:sldId id="259" r:id="rId4"/>
    <p:sldId id="313" r:id="rId5"/>
    <p:sldId id="260" r:id="rId6"/>
    <p:sldId id="261" r:id="rId7"/>
    <p:sldId id="262" r:id="rId8"/>
    <p:sldId id="314" r:id="rId9"/>
    <p:sldId id="264" r:id="rId10"/>
    <p:sldId id="265" r:id="rId11"/>
    <p:sldId id="266" r:id="rId12"/>
    <p:sldId id="267" r:id="rId13"/>
    <p:sldId id="315" r:id="rId14"/>
    <p:sldId id="269" r:id="rId15"/>
    <p:sldId id="270" r:id="rId16"/>
    <p:sldId id="271" r:id="rId17"/>
    <p:sldId id="272" r:id="rId18"/>
    <p:sldId id="273" r:id="rId19"/>
    <p:sldId id="274" r:id="rId20"/>
    <p:sldId id="275" r:id="rId21"/>
    <p:sldId id="316" r:id="rId22"/>
    <p:sldId id="277" r:id="rId23"/>
    <p:sldId id="278" r:id="rId24"/>
    <p:sldId id="279" r:id="rId25"/>
    <p:sldId id="280" r:id="rId26"/>
    <p:sldId id="281" r:id="rId27"/>
    <p:sldId id="282" r:id="rId28"/>
    <p:sldId id="283" r:id="rId29"/>
    <p:sldId id="284" r:id="rId30"/>
    <p:sldId id="317" r:id="rId31"/>
    <p:sldId id="286" r:id="rId32"/>
    <p:sldId id="287" r:id="rId33"/>
    <p:sldId id="288" r:id="rId34"/>
    <p:sldId id="289" r:id="rId35"/>
    <p:sldId id="290" r:id="rId36"/>
    <p:sldId id="291" r:id="rId37"/>
    <p:sldId id="292" r:id="rId38"/>
    <p:sldId id="318" r:id="rId39"/>
    <p:sldId id="294" r:id="rId40"/>
    <p:sldId id="295" r:id="rId41"/>
    <p:sldId id="296" r:id="rId42"/>
    <p:sldId id="297" r:id="rId43"/>
    <p:sldId id="298" r:id="rId44"/>
    <p:sldId id="319" r:id="rId45"/>
    <p:sldId id="300" r:id="rId46"/>
    <p:sldId id="301" r:id="rId47"/>
    <p:sldId id="302" r:id="rId48"/>
    <p:sldId id="303" r:id="rId49"/>
    <p:sldId id="304" r:id="rId50"/>
    <p:sldId id="320" r:id="rId51"/>
    <p:sldId id="306" r:id="rId52"/>
    <p:sldId id="307" r:id="rId53"/>
    <p:sldId id="308" r:id="rId54"/>
    <p:sldId id="321" r:id="rId55"/>
    <p:sldId id="310" r:id="rId56"/>
    <p:sldId id="311" r:id="rId5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952"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5D9671E-F7EA-48E1-B7FC-FF21F7CD14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id="{52E9FC3F-BCB0-4AE0-B98C-335B5D56018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0C7EF82C-B282-4CB3-90D7-1957288C5E0E}" type="datetimeFigureOut">
              <a:rPr lang="zh-CN" altLang="en-US"/>
              <a:pPr>
                <a:defRPr/>
              </a:pPr>
              <a:t>2018/10/9</a:t>
            </a:fld>
            <a:endParaRPr lang="zh-CN" altLang="en-US"/>
          </a:p>
        </p:txBody>
      </p:sp>
      <p:sp>
        <p:nvSpPr>
          <p:cNvPr id="4" name="幻灯片图像占位符 3">
            <a:extLst>
              <a:ext uri="{FF2B5EF4-FFF2-40B4-BE49-F238E27FC236}">
                <a16:creationId xmlns:a16="http://schemas.microsoft.com/office/drawing/2014/main" id="{0EA0EC05-668D-4E25-8110-D59D419AD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C6524D8-0E25-4C84-944E-F4DEF2F00C1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52B6CD4-904C-431A-B0A8-17FF553DFCF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a:extLst>
              <a:ext uri="{FF2B5EF4-FFF2-40B4-BE49-F238E27FC236}">
                <a16:creationId xmlns:a16="http://schemas.microsoft.com/office/drawing/2014/main" id="{61E920B9-7BBB-497A-9D73-D00DB2C2E28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E76CE962-751E-4548-B22D-166A27CEF2D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D8D91D7-9787-447A-B950-7F8AB99AF19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57FD5817-07C3-4FB7-9CE0-EC370FBACB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38916" name="Slide Number Placeholder 3">
            <a:extLst>
              <a:ext uri="{FF2B5EF4-FFF2-40B4-BE49-F238E27FC236}">
                <a16:creationId xmlns:a16="http://schemas.microsoft.com/office/drawing/2014/main" id="{01BA94A6-760C-401D-8468-B6B10A67EB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3EEA8A-5F0D-4988-912A-6CE5B673A5D7}" type="slidenum">
              <a:rPr lang="en-US" altLang="zh-CN">
                <a:latin typeface="Calibri" panose="020F0502020204030204" pitchFamily="34" charset="0"/>
              </a:rPr>
              <a:pPr/>
              <a:t>4</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B10DDD7-FFCD-4B42-AEB3-6B7F9849538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3ECBF2B0-F205-4DBC-A5B8-1A335B5EE4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44036" name="Slide Number Placeholder 3">
            <a:extLst>
              <a:ext uri="{FF2B5EF4-FFF2-40B4-BE49-F238E27FC236}">
                <a16:creationId xmlns:a16="http://schemas.microsoft.com/office/drawing/2014/main" id="{8EDDA702-E79C-4295-B682-3641C234D8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02FF6A7-963F-476C-AC3E-9F2E7D42285E}" type="slidenum">
              <a:rPr lang="en-US" altLang="zh-CN">
                <a:latin typeface="Calibri" panose="020F0502020204030204" pitchFamily="34" charset="0"/>
              </a:rPr>
              <a:pPr/>
              <a:t>8</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A4FE8F9D-7A6A-47D8-B7B0-9399B40053F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CB64C69D-70FF-495A-8519-EAE8D34140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50180" name="Slide Number Placeholder 3">
            <a:extLst>
              <a:ext uri="{FF2B5EF4-FFF2-40B4-BE49-F238E27FC236}">
                <a16:creationId xmlns:a16="http://schemas.microsoft.com/office/drawing/2014/main" id="{B3D1B908-2FAB-4C20-9A1E-DF9E0CB790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556067-305C-4B8A-B3AE-0A833E617AA6}" type="slidenum">
              <a:rPr lang="en-US" altLang="zh-CN">
                <a:latin typeface="Calibri" panose="020F0502020204030204" pitchFamily="34" charset="0"/>
              </a:rPr>
              <a:pPr/>
              <a:t>13</a:t>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B7DCF30-3898-464F-A419-83EB4DDE9D0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82D57D4A-9439-4A00-AEBB-E75B29A225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59396" name="Slide Number Placeholder 3">
            <a:extLst>
              <a:ext uri="{FF2B5EF4-FFF2-40B4-BE49-F238E27FC236}">
                <a16:creationId xmlns:a16="http://schemas.microsoft.com/office/drawing/2014/main" id="{56825A86-F44C-465F-91B8-0A1D6FCED8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37E7A2-11B5-400A-B139-CD4104B3A24B}" type="slidenum">
              <a:rPr lang="en-US" altLang="zh-CN">
                <a:latin typeface="Calibri" panose="020F0502020204030204" pitchFamily="34" charset="0"/>
              </a:rPr>
              <a:pPr/>
              <a:t>21</a:t>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0420D773-241F-404E-99B2-13B8E53F133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5A02B38C-2ECF-4841-9BD2-20F869F25D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69636" name="Slide Number Placeholder 3">
            <a:extLst>
              <a:ext uri="{FF2B5EF4-FFF2-40B4-BE49-F238E27FC236}">
                <a16:creationId xmlns:a16="http://schemas.microsoft.com/office/drawing/2014/main" id="{1A8C0B63-1A96-4563-ABB2-FE2DD4BBEF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1CBC88-3DE5-4ED0-B27A-7899335E209C}" type="slidenum">
              <a:rPr lang="en-US" altLang="zh-CN">
                <a:latin typeface="Calibri" panose="020F0502020204030204" pitchFamily="34" charset="0"/>
              </a:rPr>
              <a:pPr/>
              <a:t>30</a:t>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9C985459-1936-40A9-B87C-E0E24D763F2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94AF9380-CBEA-4D51-A28E-EBE8A609FF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78852" name="Slide Number Placeholder 3">
            <a:extLst>
              <a:ext uri="{FF2B5EF4-FFF2-40B4-BE49-F238E27FC236}">
                <a16:creationId xmlns:a16="http://schemas.microsoft.com/office/drawing/2014/main" id="{6255CA0C-18EC-46CF-9888-0E6ED76FE9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612E7A-DDB1-4E35-AB23-48D215026DE9}" type="slidenum">
              <a:rPr lang="en-US" altLang="zh-CN">
                <a:latin typeface="Calibri" panose="020F0502020204030204" pitchFamily="34" charset="0"/>
              </a:rPr>
              <a:pPr/>
              <a:t>38</a:t>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C28FF3D4-2973-4DC0-9A6D-3CA750649FF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FCDE0AE6-5100-4225-AAC5-F0AFFD492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86020" name="Slide Number Placeholder 3">
            <a:extLst>
              <a:ext uri="{FF2B5EF4-FFF2-40B4-BE49-F238E27FC236}">
                <a16:creationId xmlns:a16="http://schemas.microsoft.com/office/drawing/2014/main" id="{FD187897-836A-412F-B4D2-89A26B4FFD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0A4F58-19CF-474A-885E-59DE3AA76521}" type="slidenum">
              <a:rPr lang="en-US" altLang="zh-CN">
                <a:latin typeface="Calibri" panose="020F0502020204030204" pitchFamily="34" charset="0"/>
              </a:rPr>
              <a:pPr/>
              <a:t>44</a:t>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656317EA-4AA0-4EE8-A46B-745F2D514B1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8F5C5869-2AAD-4C59-8F9D-3F42FB7BE2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93188" name="Slide Number Placeholder 3">
            <a:extLst>
              <a:ext uri="{FF2B5EF4-FFF2-40B4-BE49-F238E27FC236}">
                <a16:creationId xmlns:a16="http://schemas.microsoft.com/office/drawing/2014/main" id="{593E2079-5B54-4CD4-BAB8-165A16BE5D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CECC98-F8C4-403B-8FEF-325A5FE25018}" type="slidenum">
              <a:rPr lang="en-US" altLang="zh-CN">
                <a:latin typeface="Calibri" panose="020F0502020204030204" pitchFamily="34" charset="0"/>
              </a:rPr>
              <a:pPr/>
              <a:t>50</a:t>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F047781B-A9F0-4177-9321-F50D50A0870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a:extLst>
              <a:ext uri="{FF2B5EF4-FFF2-40B4-BE49-F238E27FC236}">
                <a16:creationId xmlns:a16="http://schemas.microsoft.com/office/drawing/2014/main" id="{EF0052E7-B4DA-40CC-92E9-B543C6CA08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98308" name="Slide Number Placeholder 3">
            <a:extLst>
              <a:ext uri="{FF2B5EF4-FFF2-40B4-BE49-F238E27FC236}">
                <a16:creationId xmlns:a16="http://schemas.microsoft.com/office/drawing/2014/main" id="{1DD2018C-0516-45B5-A1B4-0254106329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4C2EA6-A054-4006-B2FA-1C8D49A7D5A2}" type="slidenum">
              <a:rPr lang="en-US" altLang="zh-CN">
                <a:latin typeface="Calibri" panose="020F0502020204030204" pitchFamily="34" charset="0"/>
              </a:rPr>
              <a:pPr/>
              <a:t>54</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8DC74D34-C6F3-43F6-8F20-E8DD705DF7A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AC625704-3A39-4BF1-914E-04DA86264214}"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CC006F12-8560-4FFE-AF40-75D3D19A05E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0597E1D0-5AB9-4330-9067-1BAAD1F3D36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E754720-D7BD-4D85-8E64-CE48D900A3E5}" type="slidenum">
              <a:rPr lang="zh-CN" altLang="en-US"/>
              <a:pPr>
                <a:defRPr/>
              </a:pPr>
              <a:t>‹#›</a:t>
            </a:fld>
            <a:endParaRPr lang="zh-CN" altLang="en-US"/>
          </a:p>
        </p:txBody>
      </p:sp>
    </p:spTree>
    <p:extLst>
      <p:ext uri="{BB962C8B-B14F-4D97-AF65-F5344CB8AC3E}">
        <p14:creationId xmlns:p14="http://schemas.microsoft.com/office/powerpoint/2010/main" val="423161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7D7887-9438-4D39-9584-F562383A120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0283CA7-5EF8-4BA0-ABED-5DB64A72B5BD}"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004BCA84-7791-4A87-A8C4-1E737D15E363}"/>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41DE440-6733-4117-9666-9480420C401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F4E1A93-10E7-4C9D-9B16-D6486B0780F3}" type="slidenum">
              <a:rPr lang="zh-CN" altLang="en-US"/>
              <a:pPr>
                <a:defRPr/>
              </a:pPr>
              <a:t>‹#›</a:t>
            </a:fld>
            <a:endParaRPr lang="zh-CN" altLang="en-US"/>
          </a:p>
        </p:txBody>
      </p:sp>
    </p:spTree>
    <p:extLst>
      <p:ext uri="{BB962C8B-B14F-4D97-AF65-F5344CB8AC3E}">
        <p14:creationId xmlns:p14="http://schemas.microsoft.com/office/powerpoint/2010/main" val="12973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ABEEE0-ECCE-435B-93FB-5BA6BE975B9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0F62470-EE95-4F3D-A3ED-D615BF2C047A}"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2F36125C-A1D1-48F4-8ABF-496546A6BE3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9294DC23-2BD5-4701-B29B-95E8AF05F01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A74092B-CF77-49EB-ABCB-1BABFCFD3DA8}" type="slidenum">
              <a:rPr lang="zh-CN" altLang="en-US"/>
              <a:pPr>
                <a:defRPr/>
              </a:pPr>
              <a:t>‹#›</a:t>
            </a:fld>
            <a:endParaRPr lang="zh-CN" altLang="en-US"/>
          </a:p>
        </p:txBody>
      </p:sp>
    </p:spTree>
    <p:extLst>
      <p:ext uri="{BB962C8B-B14F-4D97-AF65-F5344CB8AC3E}">
        <p14:creationId xmlns:p14="http://schemas.microsoft.com/office/powerpoint/2010/main" val="3754549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D0454CDA-A49E-48D7-99DB-AF1D3AE37B62}"/>
              </a:ext>
            </a:extLst>
          </p:cNvPr>
          <p:cNvSpPr txBox="1">
            <a:spLocks noChangeArrowheads="1"/>
          </p:cNvSpPr>
          <p:nvPr userDrawn="1"/>
        </p:nvSpPr>
        <p:spPr bwMode="auto">
          <a:xfrm>
            <a:off x="3136900" y="6451600"/>
            <a:ext cx="5364163" cy="246063"/>
          </a:xfrm>
          <a:prstGeom prst="rect">
            <a:avLst/>
          </a:prstGeom>
          <a:noFill/>
          <a:ln>
            <a:noFill/>
          </a:ln>
          <a:effectLst/>
          <a:extLst/>
        </p:spPr>
        <p:txBody>
          <a:bodyPr lIns="91407" tIns="45704" rIns="91407" bIns="45704">
            <a:spAutoFit/>
          </a:bodyPr>
          <a:lstStyle/>
          <a:p>
            <a:pPr algn="ctr" eaLnBrk="1" fontAlgn="auto" hangingPunct="1">
              <a:spcBef>
                <a:spcPts val="0"/>
              </a:spcBef>
              <a:spcAft>
                <a:spcPts val="0"/>
              </a:spcAft>
              <a:defRPr/>
            </a:pPr>
            <a:r>
              <a:rPr lang="en-US" altLang="zh-CN" sz="1000">
                <a:solidFill>
                  <a:prstClr val="black"/>
                </a:solidFill>
                <a:latin typeface="Calibri"/>
                <a:ea typeface="宋体"/>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6B4EAEFB-A5C4-41D2-92DC-190B4CB252A8}"/>
              </a:ext>
            </a:extLst>
          </p:cNvPr>
          <p:cNvSpPr txBox="1">
            <a:spLocks noChangeArrowheads="1"/>
          </p:cNvSpPr>
          <p:nvPr userDrawn="1"/>
        </p:nvSpPr>
        <p:spPr bwMode="auto">
          <a:xfrm>
            <a:off x="11207750" y="6511925"/>
            <a:ext cx="984250" cy="246063"/>
          </a:xfrm>
          <a:prstGeom prst="rect">
            <a:avLst/>
          </a:prstGeom>
          <a:noFill/>
          <a:ln>
            <a:noFill/>
          </a:ln>
          <a:effectLst/>
          <a:extLst/>
        </p:spPr>
        <p:txBody>
          <a:bodyPr lIns="91407" tIns="45704" rIns="91407" bIns="4570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EAF876CB-1FB8-4AD0-B106-0C68B1F813F8}" type="slidenum">
              <a:rPr lang="en-US" altLang="zh-CN" sz="100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hangingPunct="1">
                <a:spcBef>
                  <a:spcPct val="50000"/>
                </a:spcBef>
                <a:defRPr/>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540731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A91A3BDA-1F90-4471-9A18-E3B41A4D5DAD}"/>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A8E080A5-7A4A-4E7B-8794-C812F83CAB4C}"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5BE36966-D267-4C94-B956-B4CBC6D88001}"/>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86A08BED-E55E-4FE8-80D7-B038556138CD}"/>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287C6766-A225-477F-B4A4-91ED29C116D9}"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26987EE6-ADDF-4330-A3FE-8BDD5459030D}"/>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A9EE6E2D-4BCA-4D41-8E26-BA4A192E83E9}" type="slidenum">
              <a:rPr lang="en-US" altLang="zh-CN"/>
              <a:pPr>
                <a:defRPr/>
              </a:pPr>
              <a:t>‹#›</a:t>
            </a:fld>
            <a:endParaRPr lang="en-US" altLang="zh-CN"/>
          </a:p>
        </p:txBody>
      </p:sp>
    </p:spTree>
    <p:extLst>
      <p:ext uri="{BB962C8B-B14F-4D97-AF65-F5344CB8AC3E}">
        <p14:creationId xmlns:p14="http://schemas.microsoft.com/office/powerpoint/2010/main" val="4016989935"/>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279723205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240042632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E7FF869C-B155-4B96-894B-E131AD38D6D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28822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1218844696"/>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442022C-7039-4AF6-9D55-D582CFBFB355}"/>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15FE34B0-75CE-4075-9DA5-B182953EAF22}"/>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17">
            <a:extLst>
              <a:ext uri="{FF2B5EF4-FFF2-40B4-BE49-F238E27FC236}">
                <a16:creationId xmlns:a16="http://schemas.microsoft.com/office/drawing/2014/main" id="{5CF300FC-ABD0-49A1-BF37-B3489F15601D}"/>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C1692410-0DE2-4059-A54A-648F4D529C5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3"/>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0" y="2738122"/>
            <a:ext cx="6182643"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2"/>
            <a:ext cx="6182643"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05542188"/>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FC63C3D1-5846-4FF8-8D10-CB6A6FE963A9}"/>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5" name="Rectangle 13">
            <a:extLst>
              <a:ext uri="{FF2B5EF4-FFF2-40B4-BE49-F238E27FC236}">
                <a16:creationId xmlns:a16="http://schemas.microsoft.com/office/drawing/2014/main" id="{B8EF4193-7DA0-4F54-9419-9A677BB656AA}"/>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6" name="Rectangle 17">
            <a:extLst>
              <a:ext uri="{FF2B5EF4-FFF2-40B4-BE49-F238E27FC236}">
                <a16:creationId xmlns:a16="http://schemas.microsoft.com/office/drawing/2014/main" id="{2D58E249-5620-46FD-BF8F-B344C839B6FB}"/>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9">
            <a:extLst>
              <a:ext uri="{FF2B5EF4-FFF2-40B4-BE49-F238E27FC236}">
                <a16:creationId xmlns:a16="http://schemas.microsoft.com/office/drawing/2014/main" id="{0AA9A820-56BC-4EC2-BB7A-EB02CEF64E43}"/>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20">
            <a:extLst>
              <a:ext uri="{FF2B5EF4-FFF2-40B4-BE49-F238E27FC236}">
                <a16:creationId xmlns:a16="http://schemas.microsoft.com/office/drawing/2014/main" id="{A5167E1D-C810-44AE-AC4B-DD0AF6719700}"/>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grpSp>
        <p:nvGrpSpPr>
          <p:cNvPr id="9" name="Group 27">
            <a:extLst>
              <a:ext uri="{FF2B5EF4-FFF2-40B4-BE49-F238E27FC236}">
                <a16:creationId xmlns:a16="http://schemas.microsoft.com/office/drawing/2014/main" id="{EC7142A9-29DF-4BD4-AA08-E1760F71E7CF}"/>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69EF8177-02CD-43DF-A021-A781CC6C5C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05FECC89-DFAC-4281-8F4D-34034DE67323}"/>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89" y="1565197"/>
            <a:ext cx="6707716"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4"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72116095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4"/>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F1070D-FCDD-4FF1-804E-0BF01E886395}"/>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4D61BDF-ADCD-4C33-BA20-DD082FE05B3C}"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69B4A021-4B4D-4E98-91BD-FE02922F0A9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1737DF4-FC24-429E-809F-FDB48BE16E2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00D29B5-9F24-41AB-AAF1-93F1A68CE061}" type="slidenum">
              <a:rPr lang="zh-CN" altLang="en-US"/>
              <a:pPr>
                <a:defRPr/>
              </a:pPr>
              <a:t>‹#›</a:t>
            </a:fld>
            <a:endParaRPr lang="zh-CN" altLang="en-US"/>
          </a:p>
        </p:txBody>
      </p:sp>
    </p:spTree>
    <p:extLst>
      <p:ext uri="{BB962C8B-B14F-4D97-AF65-F5344CB8AC3E}">
        <p14:creationId xmlns:p14="http://schemas.microsoft.com/office/powerpoint/2010/main" val="2863954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F1194299-4F27-45C9-ABB9-2F05EDD997A6}"/>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C9D61BE5-46D7-4CB2-96A4-05E1B702627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4998"/>
            <a:ext cx="6430051"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2279037668"/>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C9155A3-28C9-469D-A271-1C070CDA32AA}"/>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0" name="Text Placeholder 9"/>
          <p:cNvSpPr>
            <a:spLocks noGrp="1"/>
          </p:cNvSpPr>
          <p:nvPr>
            <p:ph type="body" sz="quarter" idx="11"/>
          </p:nvPr>
        </p:nvSpPr>
        <p:spPr>
          <a:xfrm>
            <a:off x="4591767" y="1907042"/>
            <a:ext cx="7159972"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20917071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A1EC738F-92CB-482C-AC82-48EB713A4DC7}"/>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AC7A31A2-3B6C-42E0-BD22-937A608815E0}"/>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4000" b="1">
              <a:solidFill>
                <a:srgbClr val="FFFFFF"/>
              </a:solidFill>
              <a:ea typeface="ＭＳ Ｐゴシック"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609601" y="1551498"/>
            <a:ext cx="4549424"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599" y="640649"/>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43287496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30E0463-3101-46A8-ADA4-089640647E85}"/>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1" name="Text Placeholder 9"/>
          <p:cNvSpPr>
            <a:spLocks noGrp="1"/>
          </p:cNvSpPr>
          <p:nvPr>
            <p:ph type="body" sz="quarter" idx="11"/>
          </p:nvPr>
        </p:nvSpPr>
        <p:spPr>
          <a:xfrm>
            <a:off x="601142" y="1896543"/>
            <a:ext cx="10157175"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09" y="3793073"/>
            <a:ext cx="5325532"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09" y="4458168"/>
            <a:ext cx="5325532"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64102819"/>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D2B620CB-2CCD-4AC8-BEA1-BF6424C0454F}"/>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zh-CN" altLang="zh-CN">
              <a:solidFill>
                <a:prstClr val="black"/>
              </a:solidFill>
              <a:ea typeface="宋体"/>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753350162"/>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4"/>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132449384"/>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7"/>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289638822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5"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5" y="2209804"/>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4"/>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250378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1D9AB07B-0949-44C8-9BAD-ABA7267C3078}"/>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3556BCEC-A04C-44B2-A370-7CC079528C5A}"/>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480BADC5-1433-4117-8313-04FDEE4E4B7B}" type="datetime1">
              <a:rPr lang="zh-CN" altLang="en-US"/>
              <a:pPr>
                <a:defRPr/>
              </a:pPr>
              <a:t>2018/10/9</a:t>
            </a:fld>
            <a:endParaRPr lang="en-US"/>
          </a:p>
        </p:txBody>
      </p:sp>
      <p:sp>
        <p:nvSpPr>
          <p:cNvPr id="4" name="Holder 6">
            <a:extLst>
              <a:ext uri="{FF2B5EF4-FFF2-40B4-BE49-F238E27FC236}">
                <a16:creationId xmlns:a16="http://schemas.microsoft.com/office/drawing/2014/main" id="{23264A7A-EB0B-4B2D-BE30-202846BD1F3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C724201-D6A3-44AD-9F78-64B3DE5D1CC1}" type="slidenum">
              <a:rPr lang="zh-CN" altLang="zh-CN"/>
              <a:pPr>
                <a:defRPr/>
              </a:pPr>
              <a:t>‹#›</a:t>
            </a:fld>
            <a:endParaRPr lang="zh-CN" altLang="zh-CN"/>
          </a:p>
        </p:txBody>
      </p:sp>
    </p:spTree>
    <p:extLst>
      <p:ext uri="{BB962C8B-B14F-4D97-AF65-F5344CB8AC3E}">
        <p14:creationId xmlns:p14="http://schemas.microsoft.com/office/powerpoint/2010/main" val="2593337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2">
            <a:extLst>
              <a:ext uri="{FF2B5EF4-FFF2-40B4-BE49-F238E27FC236}">
                <a16:creationId xmlns:a16="http://schemas.microsoft.com/office/drawing/2014/main" id="{293418C8-EBBB-4467-A1B0-61EDC2EAD2C9}"/>
              </a:ext>
            </a:extLst>
          </p:cNvPr>
          <p:cNvSpPr>
            <a:spLocks noGrp="1" noChangeArrowheads="1"/>
          </p:cNvSpPr>
          <p:nvPr>
            <p:ph type="sldNum" sz="quarter" idx="10"/>
          </p:nvPr>
        </p:nvSpPr>
        <p:spPr/>
        <p:txBody>
          <a:bodyPr/>
          <a:lstStyle>
            <a:lvl1pPr>
              <a:defRPr/>
            </a:lvl1pPr>
          </a:lstStyle>
          <a:p>
            <a:pPr>
              <a:defRPr/>
            </a:pPr>
            <a:fld id="{5B6E1B21-6EF6-4162-AB84-883FB4696A41}" type="slidenum">
              <a:rPr lang="en-US" altLang="zh-CN"/>
              <a:pPr>
                <a:defRPr/>
              </a:pPr>
              <a:t>‹#›</a:t>
            </a:fld>
            <a:endParaRPr lang="en-US" altLang="zh-CN"/>
          </a:p>
        </p:txBody>
      </p:sp>
    </p:spTree>
    <p:extLst>
      <p:ext uri="{BB962C8B-B14F-4D97-AF65-F5344CB8AC3E}">
        <p14:creationId xmlns:p14="http://schemas.microsoft.com/office/powerpoint/2010/main" val="22604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CF2A6B-F76F-419E-BFE6-8C9FF106C10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2395412-13CE-4B64-8173-D37759809210}"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4CADFC67-38E3-458B-8391-DD5ACD065EF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BA394E51-8D26-410C-9390-EC6BDF312C6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35D7039-FBB8-4D59-8FC9-F880AFA2F429}" type="slidenum">
              <a:rPr lang="zh-CN" altLang="en-US"/>
              <a:pPr>
                <a:defRPr/>
              </a:pPr>
              <a:t>‹#›</a:t>
            </a:fld>
            <a:endParaRPr lang="zh-CN" altLang="en-US"/>
          </a:p>
        </p:txBody>
      </p:sp>
    </p:spTree>
    <p:extLst>
      <p:ext uri="{BB962C8B-B14F-4D97-AF65-F5344CB8AC3E}">
        <p14:creationId xmlns:p14="http://schemas.microsoft.com/office/powerpoint/2010/main" val="3967604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35E740F1-9520-412A-88DE-51C0E3A77798}"/>
              </a:ext>
            </a:extLst>
          </p:cNvPr>
          <p:cNvSpPr>
            <a:spLocks noGrp="1"/>
          </p:cNvSpPr>
          <p:nvPr>
            <p:ph type="dt" sz="half" idx="10"/>
          </p:nvPr>
        </p:nvSpPr>
        <p:spPr>
          <a:xfrm>
            <a:off x="914400" y="6248400"/>
            <a:ext cx="2540000" cy="457200"/>
          </a:xfrm>
        </p:spPr>
        <p:txBody>
          <a:bodyPr/>
          <a:lstStyle>
            <a:lvl1pPr>
              <a:defRPr/>
            </a:lvl1pPr>
          </a:lstStyle>
          <a:p>
            <a:pPr>
              <a:defRPr/>
            </a:pPr>
            <a:fld id="{08193DE8-3BFA-45E8-9D1E-28743A3B43E7}" type="datetime1">
              <a:rPr lang="zh-CN" altLang="en-US"/>
              <a:pPr>
                <a:defRPr/>
              </a:pPr>
              <a:t>2018/10/9</a:t>
            </a:fld>
            <a:endParaRPr lang="en-US" altLang="zh-CN"/>
          </a:p>
        </p:txBody>
      </p:sp>
      <p:sp>
        <p:nvSpPr>
          <p:cNvPr id="4" name="页脚占位符 3">
            <a:extLst>
              <a:ext uri="{FF2B5EF4-FFF2-40B4-BE49-F238E27FC236}">
                <a16:creationId xmlns:a16="http://schemas.microsoft.com/office/drawing/2014/main" id="{3429498A-77F9-4F56-B708-8DF96DE7D2C7}"/>
              </a:ext>
            </a:extLst>
          </p:cNvPr>
          <p:cNvSpPr>
            <a:spLocks noGrp="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5B6EE86D-8696-4F71-90A3-71505C5F275B}"/>
              </a:ext>
            </a:extLst>
          </p:cNvPr>
          <p:cNvSpPr>
            <a:spLocks noGrp="1"/>
          </p:cNvSpPr>
          <p:nvPr>
            <p:ph type="sldNum" sz="quarter" idx="12"/>
          </p:nvPr>
        </p:nvSpPr>
        <p:spPr>
          <a:xfrm>
            <a:off x="8737600" y="6248400"/>
            <a:ext cx="2540000" cy="457200"/>
          </a:xfrm>
        </p:spPr>
        <p:txBody>
          <a:bodyPr/>
          <a:lstStyle>
            <a:lvl1pPr>
              <a:defRPr/>
            </a:lvl1pPr>
          </a:lstStyle>
          <a:p>
            <a:pPr>
              <a:defRPr/>
            </a:pPr>
            <a:fld id="{70DA62CC-02F6-4BA4-B90B-570CB9885611}" type="slidenum">
              <a:rPr lang="en-US" altLang="zh-CN"/>
              <a:pPr>
                <a:defRPr/>
              </a:pPr>
              <a:t>‹#›</a:t>
            </a:fld>
            <a:endParaRPr lang="en-US" altLang="zh-CN"/>
          </a:p>
        </p:txBody>
      </p:sp>
    </p:spTree>
    <p:extLst>
      <p:ext uri="{BB962C8B-B14F-4D97-AF65-F5344CB8AC3E}">
        <p14:creationId xmlns:p14="http://schemas.microsoft.com/office/powerpoint/2010/main" val="4241582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ection Header - Blu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0E0972-D343-4BE1-B06A-7A931FEFB5D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3" y="3762375"/>
            <a:ext cx="8755062" cy="18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2" y="2362203"/>
            <a:ext cx="10972800" cy="1362074"/>
          </a:xfrm>
        </p:spPr>
        <p:txBody>
          <a:bodyPr>
            <a:noAutofit/>
          </a:bodyPr>
          <a:lstStyle>
            <a:lvl1pPr algn="l">
              <a:defRPr sz="8797" b="1" cap="none"/>
            </a:lvl1pPr>
          </a:lstStyle>
          <a:p>
            <a:r>
              <a:rPr lang="zh-CN" altLang="en-US"/>
              <a:t>单击此处编辑母版标题样式</a:t>
            </a:r>
            <a:endParaRPr lang="en-US" dirty="0"/>
          </a:p>
        </p:txBody>
      </p:sp>
    </p:spTree>
    <p:extLst>
      <p:ext uri="{BB962C8B-B14F-4D97-AF65-F5344CB8AC3E}">
        <p14:creationId xmlns:p14="http://schemas.microsoft.com/office/powerpoint/2010/main" val="21743676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43578E36-6D90-41AF-9816-C78CAE087A76}"/>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41C336A-874F-401F-A623-BBEECEAE5F9D}"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C7CA97B5-5C17-4BA5-88D1-E67E4B37987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4753623D-AD2F-47CC-99DB-094E6E85D97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6B691EC-9710-4341-B9D7-9E1AC1F64DF2}" type="slidenum">
              <a:rPr lang="zh-CN" altLang="en-US"/>
              <a:pPr>
                <a:defRPr/>
              </a:pPr>
              <a:t>‹#›</a:t>
            </a:fld>
            <a:endParaRPr lang="zh-CN" altLang="en-US"/>
          </a:p>
        </p:txBody>
      </p:sp>
    </p:spTree>
    <p:extLst>
      <p:ext uri="{BB962C8B-B14F-4D97-AF65-F5344CB8AC3E}">
        <p14:creationId xmlns:p14="http://schemas.microsoft.com/office/powerpoint/2010/main" val="83577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C439855-1C3A-40FA-8EEE-19B1C2D38D6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AE7836F4-E688-461C-AC0F-D7382C612A20}"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1B164E1E-06BC-4C4F-9212-7960FE94AE1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18F13245-9DDF-4269-A62D-22449BD9694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32AE3AB-32E2-44F9-8F67-84305DA4B18A}" type="slidenum">
              <a:rPr lang="zh-CN" altLang="en-US"/>
              <a:pPr>
                <a:defRPr/>
              </a:pPr>
              <a:t>‹#›</a:t>
            </a:fld>
            <a:endParaRPr lang="zh-CN" altLang="en-US"/>
          </a:p>
        </p:txBody>
      </p:sp>
    </p:spTree>
    <p:extLst>
      <p:ext uri="{BB962C8B-B14F-4D97-AF65-F5344CB8AC3E}">
        <p14:creationId xmlns:p14="http://schemas.microsoft.com/office/powerpoint/2010/main" val="422322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96943E9-B74F-4631-859B-7D684DE4EE0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74C80D7-8E2C-489C-A67D-1814720AB35A}"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F4F091B1-9B30-4CD6-97DA-9205784A3CA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6778419B-FAB8-48C6-A86C-66391F1F06E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DC6924E-A64E-4F40-A5F6-0CB77693480F}" type="slidenum">
              <a:rPr lang="zh-CN" altLang="en-US"/>
              <a:pPr>
                <a:defRPr/>
              </a:pPr>
              <a:t>‹#›</a:t>
            </a:fld>
            <a:endParaRPr lang="zh-CN" altLang="en-US"/>
          </a:p>
        </p:txBody>
      </p:sp>
    </p:spTree>
    <p:extLst>
      <p:ext uri="{BB962C8B-B14F-4D97-AF65-F5344CB8AC3E}">
        <p14:creationId xmlns:p14="http://schemas.microsoft.com/office/powerpoint/2010/main" val="59336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6AADE0C-1D9C-4438-A567-6BFA873D077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CB9931D-56D7-4BD6-9655-94D9AB64223B}"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7076D8FA-3D2C-4065-B79E-ED7875542E4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2A417184-6AC2-456B-BB4D-F2543F8937A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3939838A-9FE5-4494-8477-6945D0F779F7}" type="slidenum">
              <a:rPr lang="zh-CN" altLang="en-US"/>
              <a:pPr>
                <a:defRPr/>
              </a:pPr>
              <a:t>‹#›</a:t>
            </a:fld>
            <a:endParaRPr lang="zh-CN" altLang="en-US"/>
          </a:p>
        </p:txBody>
      </p:sp>
    </p:spTree>
    <p:extLst>
      <p:ext uri="{BB962C8B-B14F-4D97-AF65-F5344CB8AC3E}">
        <p14:creationId xmlns:p14="http://schemas.microsoft.com/office/powerpoint/2010/main" val="306971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1"/>
            <a:ext cx="4011084"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BF5D0DE-A150-4A48-8532-255EF6059BF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659B511-6CF6-4732-8096-54FC24055181}"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56A7ACFC-8E2C-4EF7-8C48-F9A618F7306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08F09DAB-0AC4-49D4-91AC-2B3C4F40B7E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25C8067-2273-40C0-84C3-697590807A10}" type="slidenum">
              <a:rPr lang="zh-CN" altLang="en-US"/>
              <a:pPr>
                <a:defRPr/>
              </a:pPr>
              <a:t>‹#›</a:t>
            </a:fld>
            <a:endParaRPr lang="zh-CN" altLang="en-US"/>
          </a:p>
        </p:txBody>
      </p:sp>
    </p:spTree>
    <p:extLst>
      <p:ext uri="{BB962C8B-B14F-4D97-AF65-F5344CB8AC3E}">
        <p14:creationId xmlns:p14="http://schemas.microsoft.com/office/powerpoint/2010/main" val="228634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3108719-1A12-4192-B5C4-12832783F7A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E3A164A-001C-4E36-8478-957231AF15DF}"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6AA6603E-16F4-4E81-BF7B-B8626A515FA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9E75F118-F6F5-4FE4-8F8A-8961C7C9E40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8C1A4AC-ECBF-4281-8E50-08F2F3247BE0}" type="slidenum">
              <a:rPr lang="zh-CN" altLang="en-US"/>
              <a:pPr>
                <a:defRPr/>
              </a:pPr>
              <a:t>‹#›</a:t>
            </a:fld>
            <a:endParaRPr lang="zh-CN" altLang="en-US"/>
          </a:p>
        </p:txBody>
      </p:sp>
    </p:spTree>
    <p:extLst>
      <p:ext uri="{BB962C8B-B14F-4D97-AF65-F5344CB8AC3E}">
        <p14:creationId xmlns:p14="http://schemas.microsoft.com/office/powerpoint/2010/main" val="12372480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2FAC2AF-4459-47EF-A586-B95EEB15E4C8}"/>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D676C13A-DB0E-49A3-8835-CDDAE8CFE7CF}"/>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D9BEF1-30E0-4B08-BD20-C0FE57FA85EC}"/>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hangingPunct="1">
              <a:defRPr sz="1200">
                <a:solidFill>
                  <a:prstClr val="black">
                    <a:tint val="75000"/>
                  </a:prstClr>
                </a:solidFill>
                <a:latin typeface="Arial" pitchFamily="34" charset="0"/>
                <a:ea typeface="宋体"/>
                <a:cs typeface="Arial" pitchFamily="34" charset="0"/>
              </a:defRPr>
            </a:lvl1pPr>
          </a:lstStyle>
          <a:p>
            <a:pPr>
              <a:defRPr/>
            </a:pPr>
            <a:fld id="{D52193CC-1735-4249-9580-1E25A493CF9B}"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3378C6C1-88AB-46C4-9C94-FF10C801D0E6}"/>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hangingPunct="1">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3157DFED-D312-492B-B976-B357901C8880}"/>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615A1C0A-D780-417B-B625-F825DAAA3A36}"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F5B76853-4023-47CC-9345-FA5F6D0B53B8}"/>
              </a:ext>
            </a:extLst>
          </p:cNvPr>
          <p:cNvPicPr>
            <a:picLocks noChangeAspect="1" noChangeArrowheads="1"/>
          </p:cNvPicPr>
          <p:nvPr userDrawn="1"/>
        </p:nvPicPr>
        <p:blipFill>
          <a:blip r:embed="rId33">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 id="2147483809" r:id="rId26"/>
    <p:sldLayoutId id="2147483810" r:id="rId27"/>
    <p:sldLayoutId id="2147483811" r:id="rId28"/>
    <p:sldLayoutId id="2147483812" r:id="rId29"/>
    <p:sldLayoutId id="2147483813" r:id="rId30"/>
    <p:sldLayoutId id="2147483814" r:id="rId3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 descr="2">
            <a:extLst>
              <a:ext uri="{FF2B5EF4-FFF2-40B4-BE49-F238E27FC236}">
                <a16:creationId xmlns:a16="http://schemas.microsoft.com/office/drawing/2014/main" id="{FC79D357-77C0-432E-99E2-7BCFBB25B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1">
            <a:extLst>
              <a:ext uri="{FF2B5EF4-FFF2-40B4-BE49-F238E27FC236}">
                <a16:creationId xmlns:a16="http://schemas.microsoft.com/office/drawing/2014/main" id="{6D08D6C6-7B40-4479-8E95-71297120C6FE}"/>
              </a:ext>
            </a:extLst>
          </p:cNvPr>
          <p:cNvSpPr>
            <a:spLocks noGrp="1" noChangeArrowheads="1"/>
          </p:cNvSpPr>
          <p:nvPr>
            <p:ph type="ctrTitle"/>
          </p:nvPr>
        </p:nvSpPr>
        <p:spPr>
          <a:xfrm>
            <a:off x="2286000" y="2362200"/>
            <a:ext cx="7772400" cy="1470025"/>
          </a:xfrm>
        </p:spPr>
        <p:txBody>
          <a:bodyPr/>
          <a:lstStyle/>
          <a:p>
            <a:pPr eaLnBrk="1" hangingPunct="1"/>
            <a:r>
              <a:rPr lang="en-US" altLang="en-US" sz="6000">
                <a:solidFill>
                  <a:schemeClr val="bg1"/>
                </a:solidFill>
                <a:ea typeface="宋体" panose="02010600030101010101" pitchFamily="2" charset="-122"/>
              </a:rPr>
              <a:t>重 构</a:t>
            </a:r>
            <a:br>
              <a:rPr lang="en-US" altLang="en-US" sz="6000">
                <a:solidFill>
                  <a:schemeClr val="bg1"/>
                </a:solidFill>
                <a:ea typeface="宋体" panose="02010600030101010101" pitchFamily="2" charset="-122"/>
              </a:rPr>
            </a:br>
            <a:r>
              <a:rPr lang="en-US" altLang="en-US" sz="6000">
                <a:solidFill>
                  <a:schemeClr val="bg1"/>
                </a:solidFill>
                <a:ea typeface="宋体" panose="02010600030101010101" pitchFamily="2" charset="-122"/>
              </a:rPr>
              <a:t>HelloWorld 应用</a:t>
            </a:r>
            <a:endParaRPr lang="zh-CN" altLang="zh-CN" sz="6000">
              <a:solidFill>
                <a:schemeClr val="bg1"/>
              </a:solidFill>
            </a:endParaRPr>
          </a:p>
        </p:txBody>
      </p:sp>
      <p:sp>
        <p:nvSpPr>
          <p:cNvPr id="6156" name="Rectangle 12">
            <a:extLst>
              <a:ext uri="{FF2B5EF4-FFF2-40B4-BE49-F238E27FC236}">
                <a16:creationId xmlns:a16="http://schemas.microsoft.com/office/drawing/2014/main" id="{290357DC-4E07-4822-8C32-6F01AFD1FC01}"/>
              </a:ext>
            </a:extLst>
          </p:cNvPr>
          <p:cNvSpPr>
            <a:spLocks noGrp="1" noChangeArrowheads="1"/>
          </p:cNvSpPr>
          <p:nvPr>
            <p:ph type="subTitle" idx="1"/>
          </p:nvPr>
        </p:nvSpPr>
        <p:spPr>
          <a:xfrm>
            <a:off x="2895600" y="5181600"/>
            <a:ext cx="6400800" cy="1295400"/>
          </a:xfrm>
        </p:spPr>
        <p:txBody>
          <a:bodyPr rtlCol="0">
            <a:normAutofit/>
          </a:bodyPr>
          <a:lstStyle/>
          <a:p>
            <a:pPr eaLnBrk="1" fontAlgn="auto" hangingPunct="1">
              <a:lnSpc>
                <a:spcPct val="80000"/>
              </a:lnSpc>
              <a:spcAft>
                <a:spcPts val="0"/>
              </a:spcAft>
              <a:defRPr/>
            </a:pPr>
            <a:r>
              <a:rPr lang="en-US" altLang="zh-CN" dirty="0"/>
              <a:t>SSE 科大</a:t>
            </a:r>
            <a:r>
              <a:rPr lang="zh-CN" altLang="en-US" dirty="0"/>
              <a:t>     </a:t>
            </a:r>
            <a:r>
              <a:rPr lang="en-US" altLang="zh-CN" dirty="0"/>
              <a:t>青鼎</a:t>
            </a:r>
          </a:p>
          <a:p>
            <a:pPr eaLnBrk="1" fontAlgn="auto" hangingPunct="1">
              <a:lnSpc>
                <a:spcPct val="80000"/>
              </a:lnSpc>
              <a:spcAft>
                <a:spcPts val="0"/>
              </a:spcAft>
              <a:defRPr/>
            </a:pPr>
            <a:r>
              <a:rPr lang="en-US" altLang="zh-CN" dirty="0"/>
              <a:t>dingqing@ustc.edu.cn dingqing@ustc</a:t>
            </a:r>
          </a:p>
          <a:p>
            <a:pPr eaLnBrk="1" fontAlgn="auto" hangingPunct="1">
              <a:lnSpc>
                <a:spcPct val="80000"/>
              </a:lnSpc>
              <a:spcAft>
                <a:spcPts val="0"/>
              </a:spcAft>
              <a:defRPr/>
            </a:pPr>
            <a:endParaRPr lang="en-US" altLang="zh-CN" dirty="0"/>
          </a:p>
        </p:txBody>
      </p:sp>
      <p:sp>
        <p:nvSpPr>
          <p:cNvPr id="34821" name="灯片编号占位符 1">
            <a:extLst>
              <a:ext uri="{FF2B5EF4-FFF2-40B4-BE49-F238E27FC236}">
                <a16:creationId xmlns:a16="http://schemas.microsoft.com/office/drawing/2014/main" id="{7D26C1A6-85FE-4B06-BA12-806A3D5614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32758F1-5B57-4EB0-B7D3-F00BD2A1AE66}" type="slidenum">
              <a:rPr lang="zh-CN" altLang="en-US" sz="1200" smtClean="0">
                <a:solidFill>
                  <a:srgbClr val="898989"/>
                </a:solidFill>
              </a:rPr>
              <a:pPr>
                <a:spcBef>
                  <a:spcPct val="0"/>
                </a:spcBef>
                <a:buFontTx/>
                <a:buNone/>
              </a:pPr>
              <a:t>1</a:t>
            </a:fld>
            <a:endParaRPr lang="zh-CN" altLang="en-US" sz="1200">
              <a:solidFill>
                <a:srgbClr val="898989"/>
              </a:solidFill>
            </a:endParaRPr>
          </a:p>
        </p:txBody>
      </p:sp>
    </p:spTree>
  </p:cSld>
  <p:clrMapOvr>
    <a:masterClrMapping/>
  </p:clrMapOvr>
</p:sld>
</file>

<file path=ppt/slides/slide1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a:extLst>
              <a:ext uri="{FF2B5EF4-FFF2-40B4-BE49-F238E27FC236}">
                <a16:creationId xmlns:a16="http://schemas.microsoft.com/office/drawing/2014/main" id="{1CAAB6E9-7922-467E-B9C2-B4F2B53B5FC3}"/>
              </a:ext>
            </a:extLst>
          </p:cNvPr>
          <p:cNvSpPr>
            <a:spLocks noGrp="1" noChangeArrowheads="1"/>
          </p:cNvSpPr>
          <p:nvPr>
            <p:ph type="title"/>
          </p:nvPr>
        </p:nvSpPr>
        <p:spPr>
          <a:xfrm>
            <a:off x="407988" y="-26988"/>
            <a:ext cx="11664950" cy="1143001"/>
          </a:xfrm>
        </p:spPr>
        <p:txBody>
          <a:bodyPr/>
          <a:lstStyle/>
          <a:p>
            <a:pPr/>
            <a:r>
              <a:rPr lang="en-US" altLang="zh-CN" sz="3600"/>
              <a:t>HelloWorld 命令行参数: 重构的区域</a:t>
            </a:r>
          </a:p>
        </p:txBody>
      </p:sp>
      <p:sp>
        <p:nvSpPr>
          <p:cNvPr id="46083" name="Rectangle 3">
            <a:extLst>
              <a:ext uri="{FF2B5EF4-FFF2-40B4-BE49-F238E27FC236}">
                <a16:creationId xmlns:a16="http://schemas.microsoft.com/office/drawing/2014/main" id="{650D12D1-23D9-4592-B0C7-A93A93004A77}"/>
              </a:ext>
            </a:extLst>
          </p:cNvPr>
          <p:cNvSpPr>
            <a:spLocks noGrp="1" noChangeArrowheads="1"/>
          </p:cNvSpPr>
          <p:nvPr>
            <p:ph idx="1"/>
          </p:nvPr>
        </p:nvSpPr>
        <p:spPr/>
        <p:txBody>
          <a:bodyPr/>
          <a:lstStyle/>
          <a:p>
            <a:pPr/>
            <a:r>
              <a:rPr lang="en-US" altLang="zh-CN"/>
              <a:t>此代码将消息内容具体化, 并在运行时从命令行参数中读取它。</a:t>
            </a:r>
          </a:p>
          <a:p>
            <a:pPr lvl="1"/>
            <a:r>
              <a:rPr lang="en-US" altLang="zh-CN"/>
              <a:t>您可以在不更改和重新编译代码的情况下更改邮件</a:t>
            </a:r>
          </a:p>
        </p:txBody>
      </p:sp>
    </p:spTree>
  </p:cSld>
  <p:clrMapOvr>
    <a:masterClrMapping/>
  </p:clrMapOvr>
</p:sld>
</file>

<file path=ppt/slides/slide1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a:extLst>
              <a:ext uri="{FF2B5EF4-FFF2-40B4-BE49-F238E27FC236}">
                <a16:creationId xmlns:a16="http://schemas.microsoft.com/office/drawing/2014/main" id="{24E84E58-15D3-4C97-B107-6BF786620D99}"/>
              </a:ext>
            </a:extLst>
          </p:cNvPr>
          <p:cNvSpPr>
            <a:spLocks noGrp="1" noChangeArrowheads="1"/>
          </p:cNvSpPr>
          <p:nvPr>
            <p:ph type="title"/>
          </p:nvPr>
        </p:nvSpPr>
        <p:spPr>
          <a:xfrm>
            <a:off x="119063" y="-26988"/>
            <a:ext cx="12072937" cy="1143001"/>
          </a:xfrm>
        </p:spPr>
        <p:txBody>
          <a:bodyPr/>
          <a:lstStyle/>
          <a:p>
            <a:pPr/>
            <a:r>
              <a:rPr lang="en-US" altLang="zh-CN" sz="3200"/>
              <a:t>带有命令行参数的 HelloWorld: 未决问题</a:t>
            </a:r>
          </a:p>
        </p:txBody>
      </p:sp>
      <p:sp>
        <p:nvSpPr>
          <p:cNvPr id="47107" name="Rectangle 3">
            <a:extLst>
              <a:ext uri="{FF2B5EF4-FFF2-40B4-BE49-F238E27FC236}">
                <a16:creationId xmlns:a16="http://schemas.microsoft.com/office/drawing/2014/main" id="{562F85F0-A796-47C8-A629-FB7D4EEC1E18}"/>
              </a:ext>
            </a:extLst>
          </p:cNvPr>
          <p:cNvSpPr>
            <a:spLocks noGrp="1" noChangeArrowheads="1"/>
          </p:cNvSpPr>
          <p:nvPr>
            <p:ph idx="1"/>
          </p:nvPr>
        </p:nvSpPr>
        <p:spPr/>
        <p:txBody>
          <a:bodyPr/>
          <a:lstStyle/>
          <a:p>
            <a:pPr>
              <a:lnSpc>
                <a:spcPct val="90000"/>
              </a:lnSpc>
            </a:pPr>
            <a:r>
              <a:rPr lang="en-US" altLang="zh-CN"/>
              <a:t>负责呈现消息的代码 (呈现器–代码</a:t>
            </a:r>
            <a:r>
              <a:rPr lang="en-US" altLang="zh-CN" i="1"/>
              <a:t>println</a:t>
            </a:r>
            <a:r>
              <a:rPr lang="en-US" altLang="zh-CN"/>
              <a:t>) 还负责获取消息</a:t>
            </a:r>
          </a:p>
          <a:p>
            <a:pPr lvl="1">
              <a:lnSpc>
                <a:spcPct val="90000"/>
              </a:lnSpc>
            </a:pPr>
            <a:r>
              <a:rPr lang="en-US" altLang="zh-CN"/>
              <a:t>更改消息的获取方式意味着更改呈现器中的代码</a:t>
            </a:r>
          </a:p>
          <a:p>
            <a:pPr>
              <a:lnSpc>
                <a:spcPct val="90000"/>
              </a:lnSpc>
            </a:pPr>
            <a:r>
              <a:rPr lang="en-US" altLang="zh-CN"/>
              <a:t>无法轻松更改渲染器</a:t>
            </a:r>
          </a:p>
          <a:p>
            <a:pPr lvl="1">
              <a:lnSpc>
                <a:spcPct val="90000"/>
              </a:lnSpc>
            </a:pPr>
            <a:r>
              <a:rPr lang="en-US" altLang="zh-CN"/>
              <a:t>如果我想以不同的方式输出消息, 可能是 stderr 而不是标准标准, 还是包含在 HTML 标记中, 而不是纯文本？</a:t>
            </a:r>
          </a:p>
          <a:p>
            <a:pPr>
              <a:lnSpc>
                <a:spcPct val="90000"/>
              </a:lnSpc>
            </a:pPr>
            <a:endParaRPr lang="en-US" altLang="zh-CN"/>
          </a:p>
        </p:txBody>
      </p:sp>
    </p:spTree>
  </p:cSld>
  <p:clrMapOvr>
    <a:masterClrMapping/>
  </p:clrMapOvr>
</p:sld>
</file>

<file path=ppt/slides/slide1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a:extLst>
              <a:ext uri="{FF2B5EF4-FFF2-40B4-BE49-F238E27FC236}">
                <a16:creationId xmlns:a16="http://schemas.microsoft.com/office/drawing/2014/main" id="{08D0202E-CB60-46C4-86E4-DBDA767E8D9B}"/>
              </a:ext>
            </a:extLst>
          </p:cNvPr>
          <p:cNvSpPr>
            <a:spLocks noGrp="1" noChangeArrowheads="1"/>
          </p:cNvSpPr>
          <p:nvPr>
            <p:ph type="title"/>
          </p:nvPr>
        </p:nvSpPr>
        <p:spPr>
          <a:xfrm>
            <a:off x="-144463" y="-26988"/>
            <a:ext cx="12504738" cy="1143001"/>
          </a:xfrm>
        </p:spPr>
        <p:txBody>
          <a:bodyPr/>
          <a:lstStyle/>
          <a:p>
            <a:pPr/>
            <a:r>
              <a:rPr lang="en-US" altLang="zh-CN" sz="3200"/>
              <a:t>HelloWorld 命令行参数: 进一步重构的区域</a:t>
            </a:r>
          </a:p>
        </p:txBody>
      </p:sp>
      <p:sp>
        <p:nvSpPr>
          <p:cNvPr id="48131" name="Rectangle 3">
            <a:extLst>
              <a:ext uri="{FF2B5EF4-FFF2-40B4-BE49-F238E27FC236}">
                <a16:creationId xmlns:a16="http://schemas.microsoft.com/office/drawing/2014/main" id="{5DCACC0B-3C77-4C30-8D67-5E5D85B2595A}"/>
              </a:ext>
            </a:extLst>
          </p:cNvPr>
          <p:cNvSpPr>
            <a:spLocks noGrp="1" noChangeArrowheads="1"/>
          </p:cNvSpPr>
          <p:nvPr>
            <p:ph idx="1"/>
          </p:nvPr>
        </p:nvSpPr>
        <p:spPr/>
        <p:txBody>
          <a:bodyPr/>
          <a:lstStyle/>
          <a:p>
            <a:pPr/>
            <a:r>
              <a:rPr lang="en-US" altLang="zh-CN"/>
              <a:t>呈现逻辑应该与代码的其余部分在逻辑上独立的代码</a:t>
            </a:r>
          </a:p>
          <a:p>
            <a:pPr/>
            <a:r>
              <a:rPr lang="en-US" altLang="zh-CN"/>
              <a:t>消息提供程序逻辑应该在逻辑上独立于代码的其他代码中</a:t>
            </a:r>
          </a:p>
          <a:p>
            <a:endParaRPr lang="en-US" altLang="zh-CN"/>
          </a:p>
        </p:txBody>
      </p:sp>
    </p:spTree>
  </p:cSld>
  <p:clrMapOvr>
    <a:masterClrMapping/>
  </p:clrMapOvr>
</p:sld>
</file>

<file path=ppt/slides/slide1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0">
            <a:extLst>
              <a:ext uri="{FF2B5EF4-FFF2-40B4-BE49-F238E27FC236}">
                <a16:creationId xmlns:a16="http://schemas.microsoft.com/office/drawing/2014/main" id="{764E3C97-3D7B-4A23-B55A-0DB232F9EDDD}"/>
              </a:ext>
            </a:extLst>
          </p:cNvPr>
          <p:cNvSpPr>
            <a:spLocks noGrp="1"/>
          </p:cNvSpPr>
          <p:nvPr>
            <p:ph type="title"/>
          </p:nvPr>
        </p:nvSpPr>
        <p:spPr>
          <a:xfrm>
            <a:off x="723900" y="3219450"/>
            <a:ext cx="11468100" cy="1362075"/>
          </a:xfrm>
        </p:spPr>
        <p:txBody>
          <a:bodyPr/>
          <a:lstStyle/>
          <a:p>
            <a:pPr algn="ctr">
              <a:buFont typeface="Wingdings" panose="05000000000000000000" pitchFamily="2" charset="2"/>
              <a:buNone/>
            </a:pPr>
            <a:r>
              <a:rPr lang="en-US" altLang="zh-CN" sz="5400"/>
              <a:t>3. HelloWorld 应用与解耦 (不使用接口)</a:t>
            </a:r>
          </a:p>
        </p:txBody>
      </p:sp>
    </p:spTree>
  </p:cSld>
  <p:clrMapOvr>
    <a:masterClrMapping/>
  </p:clrMapOvr>
  <p:transition spd="slow">
    <p:fade/>
  </p:transition>
</p:sld>
</file>

<file path=ppt/slides/slide1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a:extLst>
              <a:ext uri="{FF2B5EF4-FFF2-40B4-BE49-F238E27FC236}">
                <a16:creationId xmlns:a16="http://schemas.microsoft.com/office/drawing/2014/main" id="{AEBB6934-52FD-4BAF-842D-7623862D959C}"/>
              </a:ext>
            </a:extLst>
          </p:cNvPr>
          <p:cNvSpPr>
            <a:spLocks noGrp="1" noChangeArrowheads="1"/>
          </p:cNvSpPr>
          <p:nvPr>
            <p:ph type="title"/>
          </p:nvPr>
        </p:nvSpPr>
        <p:spPr>
          <a:xfrm>
            <a:off x="1919288" y="-26988"/>
            <a:ext cx="7848600" cy="1143001"/>
          </a:xfrm>
        </p:spPr>
        <p:txBody>
          <a:bodyPr/>
          <a:lstStyle/>
          <a:p>
            <a:pPr/>
            <a:r>
              <a:rPr lang="en-US" altLang="zh-CN"/>
              <a:t>HelloWorld 与解耦</a:t>
            </a:r>
          </a:p>
        </p:txBody>
      </p:sp>
      <p:sp>
        <p:nvSpPr>
          <p:cNvPr id="51203" name="Rectangle 3">
            <a:extLst>
              <a:ext uri="{FF2B5EF4-FFF2-40B4-BE49-F238E27FC236}">
                <a16:creationId xmlns:a16="http://schemas.microsoft.com/office/drawing/2014/main" id="{E20942E1-CC9A-40F1-B8BA-136FA8604370}"/>
              </a:ext>
            </a:extLst>
          </p:cNvPr>
          <p:cNvSpPr>
            <a:spLocks noGrp="1" noChangeArrowheads="1"/>
          </p:cNvSpPr>
          <p:nvPr>
            <p:ph idx="1"/>
          </p:nvPr>
        </p:nvSpPr>
        <p:spPr/>
        <p:txBody>
          <a:bodyPr/>
          <a:lstStyle/>
          <a:p>
            <a:pPr/>
            <a:r>
              <a:rPr lang="en-US" altLang="zh-CN"/>
              <a:t>通过创建单独的类, 从代码的其余部分中消除对消息提供程序的逻辑实现</a:t>
            </a:r>
          </a:p>
          <a:p>
            <a:pPr>
              <a:buFont typeface="Wingdings" panose="05000000000000000000" pitchFamily="2" charset="2"/>
              <a:buNone/>
            </a:pPr>
            <a:r>
              <a:rPr lang="en-US" altLang="zh-CN"/>
              <a:t>公共类 HelloWorldMessageProvider {</a:t>
            </a:r>
          </a:p>
          <a:p>
            <a:pPr>
              <a:buFont typeface="Wingdings" panose="05000000000000000000" pitchFamily="2" charset="2"/>
              <a:buNone/>
            </a:pPr>
            <a:r>
              <a:rPr lang="en-US" altLang="zh-CN"/>
              <a:t>公共字符串 getMessage () {</a:t>
            </a:r>
          </a:p>
          <a:p>
            <a:pPr>
              <a:buFont typeface="Wingdings" panose="05000000000000000000" pitchFamily="2" charset="2"/>
              <a:buNone/>
            </a:pPr>
            <a:r>
              <a:rPr lang="en-US" altLang="zh-CN"/>
              <a:t>返回 "你好世界!</a:t>
            </a:r>
          </a:p>
          <a:p>
            <a:pPr>
              <a:buFont typeface="Wingdings" panose="05000000000000000000" pitchFamily="2" charset="2"/>
              <a:buNone/>
            </a:pPr>
            <a:r>
              <a:rPr lang="en-US" altLang="zh-CN"/>
              <a:t>}</a:t>
            </a:r>
          </a:p>
          <a:p>
            <a:pPr>
              <a:buFont typeface="Wingdings" panose="05000000000000000000" pitchFamily="2" charset="2"/>
              <a:buNone/>
            </a:pPr>
            <a:r>
              <a:rPr lang="en-US" altLang="zh-CN"/>
              <a:t>}</a:t>
            </a:r>
          </a:p>
        </p:txBody>
      </p:sp>
    </p:spTree>
  </p:cSld>
  <p:clrMapOvr>
    <a:masterClrMapping/>
  </p:clrMapOvr>
</p:sld>
</file>

<file path=ppt/slides/slide1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a:extLst>
              <a:ext uri="{FF2B5EF4-FFF2-40B4-BE49-F238E27FC236}">
                <a16:creationId xmlns:a16="http://schemas.microsoft.com/office/drawing/2014/main" id="{4EF4E184-2463-4B43-96D7-4E8F930B4703}"/>
              </a:ext>
            </a:extLst>
          </p:cNvPr>
          <p:cNvSpPr>
            <a:spLocks noGrp="1" noChangeArrowheads="1"/>
          </p:cNvSpPr>
          <p:nvPr>
            <p:ph type="title"/>
          </p:nvPr>
        </p:nvSpPr>
        <p:spPr>
          <a:xfrm>
            <a:off x="1919288" y="-26988"/>
            <a:ext cx="7848600" cy="1143001"/>
          </a:xfrm>
        </p:spPr>
        <p:txBody>
          <a:bodyPr/>
          <a:lstStyle/>
          <a:p>
            <a:pPr/>
            <a:r>
              <a:rPr lang="en-US" altLang="zh-CN"/>
              <a:t>HelloWorld 与解耦</a:t>
            </a:r>
          </a:p>
        </p:txBody>
      </p:sp>
      <p:sp>
        <p:nvSpPr>
          <p:cNvPr id="52227" name="Rectangle 3">
            <a:extLst>
              <a:ext uri="{FF2B5EF4-FFF2-40B4-BE49-F238E27FC236}">
                <a16:creationId xmlns:a16="http://schemas.microsoft.com/office/drawing/2014/main" id="{6F46FE60-5405-4EBC-A0F6-B69ED52523E8}"/>
              </a:ext>
            </a:extLst>
          </p:cNvPr>
          <p:cNvSpPr>
            <a:spLocks noGrp="1" noChangeArrowheads="1"/>
          </p:cNvSpPr>
          <p:nvPr>
            <p:ph idx="1"/>
          </p:nvPr>
        </p:nvSpPr>
        <p:spPr>
          <a:xfrm>
            <a:off x="550863" y="1412875"/>
            <a:ext cx="10972800" cy="4525963"/>
          </a:xfrm>
        </p:spPr>
        <p:txBody>
          <a:bodyPr/>
          <a:lstStyle/>
          <a:p>
            <a:pPr>
              <a:lnSpc>
                <a:spcPct val="80000"/>
              </a:lnSpc>
            </a:pPr>
            <a:r>
              <a:rPr lang="en-US" altLang="zh-CN" sz="2400"/>
              <a:t>从代码的其余部分中消除对消息呈现逻辑实现</a:t>
            </a:r>
          </a:p>
          <a:p>
            <a:pPr>
              <a:lnSpc>
                <a:spcPct val="80000"/>
              </a:lnSpc>
            </a:pPr>
            <a:r>
              <a:rPr lang="en-US" altLang="zh-CN" sz="2400"/>
              <a:t>给出了消息呈现逻辑</a:t>
            </a:r>
            <a:r>
              <a:rPr lang="en-US" altLang="zh-CN" sz="2400" i="1"/>
              <a:t>HelloWorldMessageProvider</a:t>
            </a:r>
            <a:r>
              <a:rPr lang="en-US" altLang="zh-CN" sz="2400"/>
              <a:t>对象 (代码在下一张幻灯片中) –这是依赖项注入行为</a:t>
            </a:r>
          </a:p>
          <a:p>
            <a:pPr>
              <a:lnSpc>
                <a:spcPct val="80000"/>
              </a:lnSpc>
            </a:pPr>
            <a:endParaRPr lang="en-US" altLang="zh-CN" sz="2400"/>
          </a:p>
          <a:p>
            <a:pPr>
              <a:lnSpc>
                <a:spcPct val="80000"/>
              </a:lnSpc>
              <a:buFont typeface="Wingdings" panose="05000000000000000000" pitchFamily="2" charset="2"/>
              <a:buNone/>
            </a:pPr>
            <a:r>
              <a:rPr lang="en-US" altLang="zh-CN" sz="2400" b="1"/>
              <a:t>公共类</a:t>
            </a:r>
            <a:r>
              <a:rPr lang="en-US" altLang="zh-CN" sz="2400" b="1">
                <a:solidFill>
                  <a:srgbClr val="FF0000"/>
                </a:solidFill>
              </a:rPr>
              <a:t>StandardOutMessageRenderer</a:t>
            </a:r>
            <a:r>
              <a:rPr lang="en-US" altLang="zh-CN" sz="2400" b="1"/>
              <a:t>{</a:t>
            </a:r>
          </a:p>
          <a:p>
            <a:pPr>
              <a:lnSpc>
                <a:spcPct val="80000"/>
              </a:lnSpc>
              <a:buFont typeface="Wingdings" panose="05000000000000000000" pitchFamily="2" charset="2"/>
              <a:buNone/>
            </a:pPr>
            <a:r>
              <a:rPr lang="en-US" altLang="zh-CN" sz="2400" b="1"/>
              <a:t>私有 HelloWorldMessageProvider messageProvider = null;</a:t>
            </a:r>
          </a:p>
          <a:p>
            <a:pPr>
              <a:lnSpc>
                <a:spcPct val="80000"/>
              </a:lnSpc>
              <a:buFont typeface="Wingdings" panose="05000000000000000000" pitchFamily="2" charset="2"/>
              <a:buNone/>
            </a:pPr>
            <a:r>
              <a:rPr lang="en-US" altLang="zh-CN" sz="2400" b="1"/>
              <a:t>公共 void 渲染 () {</a:t>
            </a:r>
          </a:p>
          <a:p>
            <a:pPr>
              <a:lnSpc>
                <a:spcPct val="80000"/>
              </a:lnSpc>
              <a:buFont typeface="Wingdings" panose="05000000000000000000" pitchFamily="2" charset="2"/>
              <a:buNone/>
            </a:pPr>
            <a:r>
              <a:rPr lang="en-US" altLang="zh-CN" sz="2400" b="1"/>
              <a:t>如果</a:t>
            </a:r>
            <a:r>
              <a:rPr lang="en-US" altLang="zh-CN" sz="2400" b="1">
                <a:solidFill>
                  <a:srgbClr val="FF0000"/>
                </a:solidFill>
              </a:rPr>
              <a:t>messageProvider</a:t>
            </a:r>
            <a:r>
              <a:rPr lang="en-US" altLang="zh-CN" sz="2400" b="1"/>
              <a:t>== null) {</a:t>
            </a:r>
          </a:p>
          <a:p>
            <a:pPr>
              <a:lnSpc>
                <a:spcPct val="80000"/>
              </a:lnSpc>
              <a:buFont typeface="Wingdings" panose="05000000000000000000" pitchFamily="2" charset="2"/>
              <a:buNone/>
            </a:pPr>
            <a:r>
              <a:rPr lang="en-US" altLang="zh-CN" sz="2400" b="1"/>
              <a:t>抛出新的 RuntimeException ("您必须设置类的属性 messageProvider:" + StandardOutMessageRenderer.class.getName ());</a:t>
            </a:r>
          </a:p>
          <a:p>
            <a:pPr>
              <a:lnSpc>
                <a:spcPct val="80000"/>
              </a:lnSpc>
              <a:buFont typeface="Wingdings" panose="05000000000000000000" pitchFamily="2" charset="2"/>
              <a:buNone/>
            </a:pPr>
            <a:r>
              <a:rPr lang="en-US" altLang="zh-CN" sz="2400" b="1"/>
              <a:t>}</a:t>
            </a:r>
          </a:p>
          <a:p>
            <a:pPr>
              <a:lnSpc>
                <a:spcPct val="80000"/>
              </a:lnSpc>
              <a:buFont typeface="Wingdings" panose="05000000000000000000" pitchFamily="2" charset="2"/>
              <a:buNone/>
            </a:pPr>
            <a:r>
              <a:rPr lang="en-US" altLang="zh-CN" sz="2400" b="1"/>
              <a:t>系统. println (messageProvider getMessage ());</a:t>
            </a:r>
          </a:p>
          <a:p>
            <a:pPr>
              <a:lnSpc>
                <a:spcPct val="80000"/>
              </a:lnSpc>
              <a:buFont typeface="Wingdings" panose="05000000000000000000" pitchFamily="2" charset="2"/>
              <a:buNone/>
            </a:pPr>
            <a:r>
              <a:rPr lang="en-US" altLang="zh-CN" sz="2400" b="1"/>
              <a:t>}</a:t>
            </a:r>
          </a:p>
          <a:p>
            <a:pPr>
              <a:lnSpc>
                <a:spcPct val="80000"/>
              </a:lnSpc>
              <a:buFont typeface="Wingdings" panose="05000000000000000000" pitchFamily="2" charset="2"/>
              <a:buNone/>
            </a:pPr>
            <a:r>
              <a:rPr lang="en-US" altLang="zh-CN" sz="2400" b="1"/>
              <a:t>继续</a:t>
            </a:r>
            <a:endParaRPr lang="en-US" altLang="zh-CN" sz="2400"/>
          </a:p>
          <a:p>
            <a:pPr>
              <a:lnSpc>
                <a:spcPct val="80000"/>
              </a:lnSpc>
            </a:pPr>
            <a:endParaRPr lang="en-US" altLang="zh-CN" sz="2400"/>
          </a:p>
        </p:txBody>
      </p:sp>
    </p:spTree>
  </p:cSld>
  <p:clrMapOvr>
    <a:masterClrMapping/>
  </p:clrMapOvr>
</p:sld>
</file>

<file path=ppt/slides/slide1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a:extLst>
              <a:ext uri="{FF2B5EF4-FFF2-40B4-BE49-F238E27FC236}">
                <a16:creationId xmlns:a16="http://schemas.microsoft.com/office/drawing/2014/main" id="{B968B698-1751-4911-9E5E-AD07355113C1}"/>
              </a:ext>
            </a:extLst>
          </p:cNvPr>
          <p:cNvSpPr>
            <a:spLocks noGrp="1" noChangeArrowheads="1"/>
          </p:cNvSpPr>
          <p:nvPr>
            <p:ph type="title"/>
          </p:nvPr>
        </p:nvSpPr>
        <p:spPr>
          <a:xfrm>
            <a:off x="1919288" y="-26988"/>
            <a:ext cx="7848600" cy="1143001"/>
          </a:xfrm>
        </p:spPr>
        <p:txBody>
          <a:bodyPr/>
          <a:lstStyle/>
          <a:p>
            <a:pPr/>
            <a:r>
              <a:rPr lang="en-US" altLang="zh-CN"/>
              <a:t>HelloWorld 与解耦</a:t>
            </a:r>
          </a:p>
        </p:txBody>
      </p:sp>
      <p:sp>
        <p:nvSpPr>
          <p:cNvPr id="53251" name="Rectangle 3">
            <a:extLst>
              <a:ext uri="{FF2B5EF4-FFF2-40B4-BE49-F238E27FC236}">
                <a16:creationId xmlns:a16="http://schemas.microsoft.com/office/drawing/2014/main" id="{89E6D22F-F529-420E-9A9D-79108D9D4E57}"/>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2800"/>
              <a:t>从上一页继续</a:t>
            </a:r>
          </a:p>
          <a:p>
            <a:pPr>
              <a:lnSpc>
                <a:spcPct val="90000"/>
              </a:lnSpc>
              <a:buFont typeface="Wingdings" panose="05000000000000000000" pitchFamily="2" charset="2"/>
              <a:buNone/>
            </a:pPr>
            <a:r>
              <a:rPr lang="en-US" altLang="zh-CN" sz="2800"/>
              <a:t>公共空 setMessageProvider (HelloWorldMessageProvider 提供程序) {</a:t>
            </a:r>
          </a:p>
          <a:p>
            <a:pPr>
              <a:lnSpc>
                <a:spcPct val="90000"/>
              </a:lnSpc>
              <a:buFont typeface="Wingdings" panose="05000000000000000000" pitchFamily="2" charset="2"/>
              <a:buNone/>
            </a:pPr>
            <a:r>
              <a:rPr lang="en-US" altLang="zh-CN" sz="2800"/>
              <a:t>这个. messageProvider = 提供程序;</a:t>
            </a:r>
          </a:p>
          <a:p>
            <a:pPr>
              <a:lnSpc>
                <a:spcPct val="90000"/>
              </a:lnSpc>
              <a:buFont typeface="Wingdings" panose="05000000000000000000" pitchFamily="2" charset="2"/>
              <a:buNone/>
            </a:pPr>
            <a:r>
              <a:rPr lang="en-US" altLang="zh-CN" sz="2800"/>
              <a:t>}</a:t>
            </a:r>
          </a:p>
          <a:p>
            <a:pPr>
              <a:lnSpc>
                <a:spcPct val="90000"/>
              </a:lnSpc>
              <a:buFont typeface="Wingdings" panose="05000000000000000000" pitchFamily="2" charset="2"/>
              <a:buNone/>
            </a:pPr>
            <a:r>
              <a:rPr lang="en-US" altLang="zh-CN" sz="2800"/>
              <a:t>公共 HelloWorldMessageProvider getMessageProvider () {</a:t>
            </a:r>
          </a:p>
          <a:p>
            <a:pPr>
              <a:lnSpc>
                <a:spcPct val="90000"/>
              </a:lnSpc>
              <a:buFont typeface="Wingdings" panose="05000000000000000000" pitchFamily="2" charset="2"/>
              <a:buNone/>
            </a:pPr>
            <a:r>
              <a:rPr lang="en-US" altLang="zh-CN" sz="2800"/>
              <a:t>返回这个. messageProvider;</a:t>
            </a:r>
          </a:p>
          <a:p>
            <a:pPr>
              <a:lnSpc>
                <a:spcPct val="90000"/>
              </a:lnSpc>
              <a:buFont typeface="Wingdings" panose="05000000000000000000" pitchFamily="2" charset="2"/>
              <a:buNone/>
            </a:pPr>
            <a:r>
              <a:rPr lang="en-US" altLang="zh-CN" sz="2800"/>
              <a:t>}</a:t>
            </a:r>
          </a:p>
          <a:p>
            <a:pPr>
              <a:lnSpc>
                <a:spcPct val="90000"/>
              </a:lnSpc>
              <a:buFont typeface="Wingdings" panose="05000000000000000000" pitchFamily="2" charset="2"/>
              <a:buNone/>
            </a:pPr>
            <a:r>
              <a:rPr lang="en-US" altLang="zh-CN" sz="2800"/>
              <a:t>}</a:t>
            </a:r>
          </a:p>
          <a:p>
            <a:pPr>
              <a:lnSpc>
                <a:spcPct val="90000"/>
              </a:lnSpc>
            </a:pPr>
            <a:endParaRPr lang="en-US" altLang="zh-CN" sz="2800"/>
          </a:p>
        </p:txBody>
      </p:sp>
    </p:spTree>
  </p:cSld>
  <p:clrMapOvr>
    <a:masterClrMapping/>
  </p:clrMapOvr>
</p:sld>
</file>

<file path=ppt/slides/slide1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a:extLst>
              <a:ext uri="{FF2B5EF4-FFF2-40B4-BE49-F238E27FC236}">
                <a16:creationId xmlns:a16="http://schemas.microsoft.com/office/drawing/2014/main" id="{5B0D0454-01DF-4C35-AB56-050A4821A8E7}"/>
              </a:ext>
            </a:extLst>
          </p:cNvPr>
          <p:cNvSpPr>
            <a:spLocks noGrp="1" noChangeArrowheads="1"/>
          </p:cNvSpPr>
          <p:nvPr>
            <p:ph type="title"/>
          </p:nvPr>
        </p:nvSpPr>
        <p:spPr>
          <a:xfrm>
            <a:off x="1919288" y="-26988"/>
            <a:ext cx="7848600" cy="1143001"/>
          </a:xfrm>
        </p:spPr>
        <p:txBody>
          <a:bodyPr/>
          <a:lstStyle/>
          <a:p>
            <a:pPr/>
            <a:r>
              <a:rPr lang="en-US" altLang="zh-CN"/>
              <a:t>HelloWorld 与解耦</a:t>
            </a:r>
          </a:p>
        </p:txBody>
      </p:sp>
      <p:sp>
        <p:nvSpPr>
          <p:cNvPr id="54275" name="Rectangle 3">
            <a:extLst>
              <a:ext uri="{FF2B5EF4-FFF2-40B4-BE49-F238E27FC236}">
                <a16:creationId xmlns:a16="http://schemas.microsoft.com/office/drawing/2014/main" id="{46378C37-CF08-4EEC-BC46-C174D3AB9B99}"/>
              </a:ext>
            </a:extLst>
          </p:cNvPr>
          <p:cNvSpPr>
            <a:spLocks noGrp="1" noChangeArrowheads="1"/>
          </p:cNvSpPr>
          <p:nvPr>
            <p:ph idx="1"/>
          </p:nvPr>
        </p:nvSpPr>
        <p:spPr/>
        <p:txBody>
          <a:bodyPr/>
          <a:lstStyle/>
          <a:p>
            <a:pPr>
              <a:lnSpc>
                <a:spcPct val="80000"/>
              </a:lnSpc>
            </a:pPr>
            <a:r>
              <a:rPr lang="en-US" altLang="zh-CN" sz="2800"/>
              <a:t>发射</a:t>
            </a:r>
          </a:p>
          <a:p>
            <a:pPr>
              <a:lnSpc>
                <a:spcPct val="80000"/>
              </a:lnSpc>
              <a:buFont typeface="Wingdings" panose="05000000000000000000" pitchFamily="2" charset="2"/>
              <a:buNone/>
            </a:pPr>
            <a:r>
              <a:rPr lang="en-US" altLang="zh-CN" sz="2800"/>
              <a:t>公共类 HelloWorldDecoupled {</a:t>
            </a:r>
          </a:p>
          <a:p>
            <a:pPr>
              <a:lnSpc>
                <a:spcPct val="80000"/>
              </a:lnSpc>
              <a:buFont typeface="Wingdings" panose="05000000000000000000" pitchFamily="2" charset="2"/>
              <a:buNone/>
            </a:pPr>
            <a:r>
              <a:rPr lang="en-US" altLang="zh-CN" sz="2800"/>
              <a:t>公共静态 void 主 (字符串 [] 参数) {</a:t>
            </a:r>
          </a:p>
          <a:p>
            <a:pPr>
              <a:lnSpc>
                <a:spcPct val="80000"/>
              </a:lnSpc>
              <a:buFont typeface="Wingdings" panose="05000000000000000000" pitchFamily="2" charset="2"/>
              <a:buNone/>
            </a:pPr>
            <a:r>
              <a:rPr lang="en-US" altLang="zh-CN" sz="2800"/>
              <a:t>StandardOutMessageRenderer 先生 =</a:t>
            </a:r>
          </a:p>
          <a:p>
            <a:pPr>
              <a:lnSpc>
                <a:spcPct val="80000"/>
              </a:lnSpc>
              <a:buFont typeface="Wingdings" panose="05000000000000000000" pitchFamily="2" charset="2"/>
              <a:buNone/>
            </a:pPr>
            <a:r>
              <a:rPr lang="en-US" altLang="zh-CN" sz="2800"/>
              <a:t>新 StandardOutMessageRenderer ();</a:t>
            </a:r>
          </a:p>
          <a:p>
            <a:pPr>
              <a:lnSpc>
                <a:spcPct val="80000"/>
              </a:lnSpc>
              <a:buFont typeface="Wingdings" panose="05000000000000000000" pitchFamily="2" charset="2"/>
              <a:buNone/>
            </a:pPr>
            <a:r>
              <a:rPr lang="en-US" altLang="zh-CN" sz="2800"/>
              <a:t>HelloWorldMessageProvider mp =</a:t>
            </a:r>
          </a:p>
          <a:p>
            <a:pPr>
              <a:lnSpc>
                <a:spcPct val="80000"/>
              </a:lnSpc>
              <a:buFont typeface="Wingdings" panose="05000000000000000000" pitchFamily="2" charset="2"/>
              <a:buNone/>
            </a:pPr>
            <a:r>
              <a:rPr lang="en-US" altLang="zh-CN" sz="2800"/>
              <a:t>新 HelloWorldMessageProvider ();</a:t>
            </a:r>
          </a:p>
          <a:p>
            <a:pPr>
              <a:lnSpc>
                <a:spcPct val="80000"/>
              </a:lnSpc>
              <a:buFont typeface="Wingdings" panose="05000000000000000000" pitchFamily="2" charset="2"/>
              <a:buNone/>
            </a:pPr>
            <a:r>
              <a:rPr lang="en-US" altLang="zh-CN" sz="2800"/>
              <a:t>setMessageProvider 先生 (mp);</a:t>
            </a:r>
          </a:p>
          <a:p>
            <a:pPr>
              <a:lnSpc>
                <a:spcPct val="80000"/>
              </a:lnSpc>
              <a:buFont typeface="Wingdings" panose="05000000000000000000" pitchFamily="2" charset="2"/>
              <a:buNone/>
            </a:pPr>
            <a:r>
              <a:rPr lang="en-US" altLang="zh-CN" sz="2800"/>
              <a:t>先生渲染 ();</a:t>
            </a:r>
          </a:p>
          <a:p>
            <a:pPr>
              <a:lnSpc>
                <a:spcPct val="80000"/>
              </a:lnSpc>
              <a:buFont typeface="Wingdings" panose="05000000000000000000" pitchFamily="2" charset="2"/>
              <a:buNone/>
            </a:pPr>
            <a:r>
              <a:rPr lang="en-US" altLang="zh-CN" sz="2800"/>
              <a:t>}</a:t>
            </a:r>
          </a:p>
          <a:p>
            <a:pPr>
              <a:lnSpc>
                <a:spcPct val="80000"/>
              </a:lnSpc>
              <a:buFont typeface="Wingdings" panose="05000000000000000000" pitchFamily="2" charset="2"/>
              <a:buNone/>
            </a:pPr>
            <a:r>
              <a:rPr lang="en-US" altLang="zh-CN" sz="2800"/>
              <a:t>}</a:t>
            </a:r>
          </a:p>
          <a:p>
            <a:pPr>
              <a:lnSpc>
                <a:spcPct val="80000"/>
              </a:lnSpc>
            </a:pPr>
            <a:endParaRPr lang="en-US" altLang="zh-CN" sz="2800"/>
          </a:p>
        </p:txBody>
      </p:sp>
    </p:spTree>
  </p:cSld>
  <p:clrMapOvr>
    <a:masterClrMapping/>
  </p:clrMapOvr>
</p:sld>
</file>

<file path=ppt/slides/slide1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a:extLst>
              <a:ext uri="{FF2B5EF4-FFF2-40B4-BE49-F238E27FC236}">
                <a16:creationId xmlns:a16="http://schemas.microsoft.com/office/drawing/2014/main" id="{786DE4E3-ABAC-47A8-BDD6-58AD6C9165CE}"/>
              </a:ext>
            </a:extLst>
          </p:cNvPr>
          <p:cNvSpPr>
            <a:spLocks noGrp="1" noChangeArrowheads="1"/>
          </p:cNvSpPr>
          <p:nvPr>
            <p:ph type="title"/>
          </p:nvPr>
        </p:nvSpPr>
        <p:spPr>
          <a:xfrm>
            <a:off x="479425" y="-26988"/>
            <a:ext cx="11593513" cy="1143001"/>
          </a:xfrm>
        </p:spPr>
        <p:txBody>
          <a:bodyPr/>
          <a:lstStyle/>
          <a:p>
            <a:pPr/>
            <a:r>
              <a:rPr lang="en-US" altLang="zh-CN"/>
              <a:t>HelloWorld 与解耦: 重构的区域</a:t>
            </a:r>
          </a:p>
        </p:txBody>
      </p:sp>
      <p:sp>
        <p:nvSpPr>
          <p:cNvPr id="55299" name="Rectangle 3">
            <a:extLst>
              <a:ext uri="{FF2B5EF4-FFF2-40B4-BE49-F238E27FC236}">
                <a16:creationId xmlns:a16="http://schemas.microsoft.com/office/drawing/2014/main" id="{CAD32036-4BD3-41ED-857E-2A181EA27117}"/>
              </a:ext>
            </a:extLst>
          </p:cNvPr>
          <p:cNvSpPr>
            <a:spLocks noGrp="1" noChangeArrowheads="1"/>
          </p:cNvSpPr>
          <p:nvPr>
            <p:ph idx="1"/>
          </p:nvPr>
        </p:nvSpPr>
        <p:spPr/>
        <p:txBody>
          <a:bodyPr/>
          <a:lstStyle/>
          <a:p>
            <a:pPr/>
            <a:r>
              <a:rPr lang="en-US" altLang="zh-CN"/>
              <a:t>消息提供程序逻辑和消息呈现器逻辑与代码的其余部分分离</a:t>
            </a:r>
          </a:p>
          <a:p>
            <a:endParaRPr lang="en-US" altLang="zh-CN"/>
          </a:p>
        </p:txBody>
      </p:sp>
    </p:spTree>
  </p:cSld>
  <p:clrMapOvr>
    <a:masterClrMapping/>
  </p:clrMapOvr>
</p:sld>
</file>

<file path=ppt/slides/slide1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a:extLst>
              <a:ext uri="{FF2B5EF4-FFF2-40B4-BE49-F238E27FC236}">
                <a16:creationId xmlns:a16="http://schemas.microsoft.com/office/drawing/2014/main" id="{B2F93106-85F5-42B2-8D9A-DE067CEEC8E9}"/>
              </a:ext>
            </a:extLst>
          </p:cNvPr>
          <p:cNvSpPr>
            <a:spLocks noGrp="1" noChangeArrowheads="1"/>
          </p:cNvSpPr>
          <p:nvPr>
            <p:ph type="title"/>
          </p:nvPr>
        </p:nvSpPr>
        <p:spPr>
          <a:xfrm>
            <a:off x="192088" y="-26988"/>
            <a:ext cx="11807825" cy="1143001"/>
          </a:xfrm>
        </p:spPr>
        <p:txBody>
          <a:bodyPr/>
          <a:lstStyle/>
          <a:p>
            <a:pPr/>
            <a:r>
              <a:rPr lang="en-US" altLang="zh-CN" sz="4000"/>
              <a:t>HelloWorld 与解耦: 突出问题</a:t>
            </a:r>
          </a:p>
        </p:txBody>
      </p:sp>
      <p:sp>
        <p:nvSpPr>
          <p:cNvPr id="56323" name="Rectangle 3">
            <a:extLst>
              <a:ext uri="{FF2B5EF4-FFF2-40B4-BE49-F238E27FC236}">
                <a16:creationId xmlns:a16="http://schemas.microsoft.com/office/drawing/2014/main" id="{B683218B-B80E-4448-892D-1808A7083AC5}"/>
              </a:ext>
            </a:extLst>
          </p:cNvPr>
          <p:cNvSpPr>
            <a:spLocks noGrp="1" noChangeArrowheads="1"/>
          </p:cNvSpPr>
          <p:nvPr>
            <p:ph idx="1"/>
          </p:nvPr>
        </p:nvSpPr>
        <p:spPr/>
        <p:txBody>
          <a:bodyPr/>
          <a:lstStyle/>
          <a:p>
            <a:pPr/>
            <a:r>
              <a:rPr lang="en-US" altLang="zh-CN"/>
              <a:t>一个特定</a:t>
            </a:r>
            <a:r>
              <a:rPr lang="en-US" altLang="zh-CN" i="1"/>
              <a:t>MessageRenderer</a:t>
            </a:r>
            <a:r>
              <a:rPr lang="en-US" altLang="zh-CN"/>
              <a:t>执行</a:t>
            </a:r>
            <a:r>
              <a:rPr lang="en-US" altLang="zh-CN" i="1"/>
              <a:t>StandardOutMessageRenderer</a:t>
            </a:r>
            <a:r>
              <a:rPr lang="en-US" altLang="zh-CN"/>
              <a:t>) 和特定</a:t>
            </a:r>
            <a:r>
              <a:rPr lang="en-US" altLang="zh-CN" i="1"/>
              <a:t>MessageProvider</a:t>
            </a:r>
            <a:r>
              <a:rPr lang="en-US" altLang="zh-CN"/>
              <a:t>实现 (HelloWorldMessageProvider) 在主代码中是硬编码的</a:t>
            </a:r>
          </a:p>
          <a:p>
            <a:endParaRPr lang="en-US" altLang="zh-CN"/>
          </a:p>
        </p:txBody>
      </p:sp>
    </p:spTree>
  </p:cSld>
  <p:clrMapOvr>
    <a:masterClrMapping/>
  </p:clrMapOvr>
</p:sld>
</file>

<file path=ppt/slides/slide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a:extLst>
              <a:ext uri="{FF2B5EF4-FFF2-40B4-BE49-F238E27FC236}">
                <a16:creationId xmlns:a16="http://schemas.microsoft.com/office/drawing/2014/main" id="{A782B674-C1BF-4E62-B234-2DBF9A1C9CA8}"/>
              </a:ext>
            </a:extLst>
          </p:cNvPr>
          <p:cNvSpPr>
            <a:spLocks noGrp="1" noChangeArrowheads="1"/>
          </p:cNvSpPr>
          <p:nvPr>
            <p:ph type="title"/>
          </p:nvPr>
        </p:nvSpPr>
        <p:spPr>
          <a:xfrm>
            <a:off x="1919288" y="-26988"/>
            <a:ext cx="7848600" cy="1143001"/>
          </a:xfrm>
        </p:spPr>
        <p:txBody>
          <a:bodyPr/>
          <a:lstStyle/>
          <a:p>
            <a:pPr/>
            <a:r>
              <a:rPr lang="en-US" altLang="zh-CN"/>
              <a:t>本演示文稿的主题</a:t>
            </a:r>
          </a:p>
        </p:txBody>
      </p:sp>
      <p:sp>
        <p:nvSpPr>
          <p:cNvPr id="35843" name="Rectangle 3">
            <a:extLst>
              <a:ext uri="{FF2B5EF4-FFF2-40B4-BE49-F238E27FC236}">
                <a16:creationId xmlns:a16="http://schemas.microsoft.com/office/drawing/2014/main" id="{F2DCD7BD-8013-47F4-98A1-5C4BB76906D5}"/>
              </a:ext>
            </a:extLst>
          </p:cNvPr>
          <p:cNvSpPr>
            <a:spLocks noGrp="1" noChangeArrowheads="1"/>
          </p:cNvSpPr>
          <p:nvPr>
            <p:ph idx="1"/>
          </p:nvPr>
        </p:nvSpPr>
        <p:spPr/>
        <p:txBody>
          <a:bodyPr/>
          <a:lstStyle/>
          <a:p>
            <a:pPr/>
            <a:r>
              <a:rPr lang="en-US" altLang="zh-CN"/>
              <a:t>如何一个简单的</a:t>
            </a:r>
            <a:r>
              <a:rPr lang="en-US" altLang="zh-CN" i="1"/>
              <a:t>HelloWorld</a:t>
            </a:r>
            <a:r>
              <a:rPr lang="en-US" altLang="zh-CN"/>
              <a:t>为了实现敏捷性 (和可测试性), 可以重构应用程序吗？</a:t>
            </a:r>
          </a:p>
          <a:p>
            <a:pPr lvl="1"/>
            <a:r>
              <a:rPr lang="en-US" altLang="zh-CN"/>
              <a:t>如何在不影响代码的其他部分的情况下更改应用程序的某个部分？</a:t>
            </a:r>
          </a:p>
          <a:p>
            <a:pPr lvl="1"/>
            <a:r>
              <a:rPr lang="en-US" altLang="zh-CN"/>
              <a:t>如何在不编写大量胶水代码的情况下, 对应用程序的不同部分进行连线？</a:t>
            </a:r>
          </a:p>
          <a:p>
            <a:pPr lvl="1"/>
            <a:r>
              <a:rPr lang="en-US" altLang="zh-CN"/>
              <a:t>我如何才能测试业务逻辑而不被绑定到特定的框架？</a:t>
            </a:r>
          </a:p>
          <a:p>
            <a:endParaRPr lang="en-US" altLang="zh-CN"/>
          </a:p>
        </p:txBody>
      </p:sp>
    </p:spTree>
  </p:cSld>
  <p:clrMapOvr>
    <a:masterClrMapping/>
  </p:clrMapOvr>
</p:sld>
</file>

<file path=ppt/slides/slide2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a:extLst>
              <a:ext uri="{FF2B5EF4-FFF2-40B4-BE49-F238E27FC236}">
                <a16:creationId xmlns:a16="http://schemas.microsoft.com/office/drawing/2014/main" id="{12BAC99F-60EE-4394-916D-2A4406906B3E}"/>
              </a:ext>
            </a:extLst>
          </p:cNvPr>
          <p:cNvSpPr>
            <a:spLocks noGrp="1" noChangeArrowheads="1"/>
          </p:cNvSpPr>
          <p:nvPr>
            <p:ph type="title"/>
          </p:nvPr>
        </p:nvSpPr>
        <p:spPr>
          <a:xfrm>
            <a:off x="47625" y="-26988"/>
            <a:ext cx="12025313" cy="1143001"/>
          </a:xfrm>
        </p:spPr>
        <p:txBody>
          <a:bodyPr/>
          <a:lstStyle/>
          <a:p>
            <a:pPr/>
            <a:r>
              <a:rPr lang="en-US" altLang="zh-CN" sz="3600"/>
              <a:t>HelloWorld 与解耦: 进一步重构的领域</a:t>
            </a:r>
          </a:p>
        </p:txBody>
      </p:sp>
      <p:sp>
        <p:nvSpPr>
          <p:cNvPr id="57347" name="Rectangle 3">
            <a:extLst>
              <a:ext uri="{FF2B5EF4-FFF2-40B4-BE49-F238E27FC236}">
                <a16:creationId xmlns:a16="http://schemas.microsoft.com/office/drawing/2014/main" id="{61DC39B0-72A1-4B2B-B137-6FA32CC55E1F}"/>
              </a:ext>
            </a:extLst>
          </p:cNvPr>
          <p:cNvSpPr>
            <a:spLocks noGrp="1" noChangeArrowheads="1"/>
          </p:cNvSpPr>
          <p:nvPr>
            <p:ph idx="1"/>
          </p:nvPr>
        </p:nvSpPr>
        <p:spPr/>
        <p:txBody>
          <a:bodyPr/>
          <a:lstStyle/>
          <a:p>
            <a:pPr/>
            <a:r>
              <a:rPr lang="en-US" altLang="zh-CN"/>
              <a:t>让这些组件实现接口, 启动器使用这些接口</a:t>
            </a:r>
          </a:p>
          <a:p>
            <a:endParaRPr lang="en-US" altLang="zh-CN"/>
          </a:p>
        </p:txBody>
      </p:sp>
    </p:spTree>
  </p:cSld>
  <p:clrMapOvr>
    <a:masterClrMapping/>
  </p:clrMapOvr>
</p:sld>
</file>

<file path=ppt/slides/slide2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0">
            <a:extLst>
              <a:ext uri="{FF2B5EF4-FFF2-40B4-BE49-F238E27FC236}">
                <a16:creationId xmlns:a16="http://schemas.microsoft.com/office/drawing/2014/main" id="{6F7C0C5E-3258-49B1-8DA7-838A08EDA4F3}"/>
              </a:ext>
            </a:extLst>
          </p:cNvPr>
          <p:cNvSpPr>
            <a:spLocks noGrp="1"/>
          </p:cNvSpPr>
          <p:nvPr>
            <p:ph type="title"/>
          </p:nvPr>
        </p:nvSpPr>
        <p:spPr>
          <a:xfrm>
            <a:off x="723900" y="3219450"/>
            <a:ext cx="11468100" cy="1362075"/>
          </a:xfrm>
        </p:spPr>
        <p:txBody>
          <a:bodyPr/>
          <a:lstStyle/>
          <a:p>
            <a:pPr algn="ctr">
              <a:buFont typeface="Wingdings" panose="05000000000000000000" pitchFamily="2" charset="2"/>
              <a:buNone/>
            </a:pPr>
            <a:r>
              <a:rPr lang="en-US" altLang="zh-CN" sz="5400"/>
              <a:t>4. 使用接口解耦的 HelloWorld 应用</a:t>
            </a:r>
          </a:p>
        </p:txBody>
      </p:sp>
    </p:spTree>
  </p:cSld>
  <p:clrMapOvr>
    <a:masterClrMapping/>
  </p:clrMapOvr>
  <p:transition spd="slow">
    <p:fade/>
  </p:transition>
</p:sld>
</file>

<file path=ppt/slides/slide2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a:extLst>
              <a:ext uri="{FF2B5EF4-FFF2-40B4-BE49-F238E27FC236}">
                <a16:creationId xmlns:a16="http://schemas.microsoft.com/office/drawing/2014/main" id="{7BF01DB5-4E27-4D4C-9974-603ED64DE47C}"/>
              </a:ext>
            </a:extLst>
          </p:cNvPr>
          <p:cNvSpPr>
            <a:spLocks noGrp="1" noChangeArrowheads="1"/>
          </p:cNvSpPr>
          <p:nvPr>
            <p:ph type="title"/>
          </p:nvPr>
        </p:nvSpPr>
        <p:spPr>
          <a:xfrm>
            <a:off x="192088" y="-26988"/>
            <a:ext cx="11520487" cy="1143001"/>
          </a:xfrm>
        </p:spPr>
        <p:txBody>
          <a:bodyPr/>
          <a:lstStyle/>
          <a:p>
            <a:pPr/>
            <a:r>
              <a:rPr lang="en-US" altLang="zh-CN" sz="4000"/>
              <a:t>HelloWorld 与解耦 (使用接口)</a:t>
            </a:r>
          </a:p>
        </p:txBody>
      </p:sp>
      <p:sp>
        <p:nvSpPr>
          <p:cNvPr id="60419" name="Rectangle 3">
            <a:extLst>
              <a:ext uri="{FF2B5EF4-FFF2-40B4-BE49-F238E27FC236}">
                <a16:creationId xmlns:a16="http://schemas.microsoft.com/office/drawing/2014/main" id="{F3BB95B3-2297-4F7C-9606-C4909A634972}"/>
              </a:ext>
            </a:extLst>
          </p:cNvPr>
          <p:cNvSpPr>
            <a:spLocks noGrp="1" noChangeArrowheads="1"/>
          </p:cNvSpPr>
          <p:nvPr>
            <p:ph idx="1"/>
          </p:nvPr>
        </p:nvSpPr>
        <p:spPr/>
        <p:txBody>
          <a:bodyPr/>
          <a:lstStyle/>
          <a:p>
            <a:pPr>
              <a:lnSpc>
                <a:spcPct val="90000"/>
              </a:lnSpc>
            </a:pPr>
            <a:r>
              <a:rPr lang="en-US" altLang="zh-CN" sz="2800"/>
              <a:t>消息提供程序逻辑现在使用 Java 接口</a:t>
            </a:r>
          </a:p>
          <a:p>
            <a:pPr>
              <a:lnSpc>
                <a:spcPct val="90000"/>
              </a:lnSpc>
              <a:buFont typeface="Wingdings" panose="05000000000000000000" pitchFamily="2" charset="2"/>
              <a:buNone/>
            </a:pPr>
            <a:r>
              <a:rPr lang="en-US" altLang="zh-CN" sz="2800"/>
              <a:t>公共接口 MessageProvider {</a:t>
            </a:r>
          </a:p>
          <a:p>
            <a:pPr>
              <a:lnSpc>
                <a:spcPct val="90000"/>
              </a:lnSpc>
              <a:buFont typeface="Wingdings" panose="05000000000000000000" pitchFamily="2" charset="2"/>
              <a:buNone/>
            </a:pPr>
            <a:r>
              <a:rPr lang="en-US" altLang="zh-CN" sz="2800"/>
              <a:t>公共字符串 getMessage ();</a:t>
            </a:r>
          </a:p>
          <a:p>
            <a:pPr>
              <a:lnSpc>
                <a:spcPct val="90000"/>
              </a:lnSpc>
              <a:buFont typeface="Wingdings" panose="05000000000000000000" pitchFamily="2" charset="2"/>
              <a:buNone/>
            </a:pPr>
            <a:r>
              <a:rPr lang="en-US" altLang="zh-CN" sz="2800"/>
              <a:t>}</a:t>
            </a:r>
          </a:p>
          <a:p>
            <a:pPr>
              <a:lnSpc>
                <a:spcPct val="90000"/>
              </a:lnSpc>
              <a:buFont typeface="Wingdings" panose="05000000000000000000" pitchFamily="2" charset="2"/>
              <a:buNone/>
            </a:pPr>
            <a:r>
              <a:rPr lang="en-US" altLang="zh-CN" sz="2800"/>
              <a:t>公共类 HelloWorldMessageProvider</a:t>
            </a:r>
          </a:p>
          <a:p>
            <a:pPr>
              <a:lnSpc>
                <a:spcPct val="90000"/>
              </a:lnSpc>
              <a:buFont typeface="Wingdings" panose="05000000000000000000" pitchFamily="2" charset="2"/>
              <a:buNone/>
            </a:pPr>
            <a:r>
              <a:rPr lang="en-US" altLang="zh-CN" sz="2800"/>
              <a:t>实现 MessageProvider {</a:t>
            </a:r>
          </a:p>
          <a:p>
            <a:pPr>
              <a:lnSpc>
                <a:spcPct val="90000"/>
              </a:lnSpc>
              <a:buFont typeface="Wingdings" panose="05000000000000000000" pitchFamily="2" charset="2"/>
              <a:buNone/>
            </a:pPr>
            <a:r>
              <a:rPr lang="en-US" altLang="zh-CN" sz="2800"/>
              <a:t>公共字符串 getMessage () {</a:t>
            </a:r>
          </a:p>
          <a:p>
            <a:pPr>
              <a:lnSpc>
                <a:spcPct val="90000"/>
              </a:lnSpc>
              <a:buFont typeface="Wingdings" panose="05000000000000000000" pitchFamily="2" charset="2"/>
              <a:buNone/>
            </a:pPr>
            <a:r>
              <a:rPr lang="en-US" altLang="zh-CN" sz="2800"/>
              <a:t>返回 "你好世界!</a:t>
            </a:r>
          </a:p>
          <a:p>
            <a:pPr>
              <a:lnSpc>
                <a:spcPct val="90000"/>
              </a:lnSpc>
              <a:buFont typeface="Wingdings" panose="05000000000000000000" pitchFamily="2" charset="2"/>
              <a:buNone/>
            </a:pPr>
            <a:r>
              <a:rPr lang="en-US" altLang="zh-CN" sz="2800"/>
              <a:t>}</a:t>
            </a:r>
          </a:p>
          <a:p>
            <a:pPr>
              <a:lnSpc>
                <a:spcPct val="90000"/>
              </a:lnSpc>
              <a:buFont typeface="Wingdings" panose="05000000000000000000" pitchFamily="2" charset="2"/>
              <a:buNone/>
            </a:pPr>
            <a:r>
              <a:rPr lang="en-US" altLang="zh-CN" sz="2800"/>
              <a:t>}</a:t>
            </a:r>
          </a:p>
          <a:p>
            <a:pPr>
              <a:lnSpc>
                <a:spcPct val="90000"/>
              </a:lnSpc>
            </a:pPr>
            <a:endParaRPr lang="en-US" altLang="zh-CN" sz="2800"/>
          </a:p>
        </p:txBody>
      </p:sp>
    </p:spTree>
  </p:cSld>
  <p:clrMapOvr>
    <a:masterClrMapping/>
  </p:clrMapOvr>
</p:sld>
</file>

<file path=ppt/slides/slide2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a:extLst>
              <a:ext uri="{FF2B5EF4-FFF2-40B4-BE49-F238E27FC236}">
                <a16:creationId xmlns:a16="http://schemas.microsoft.com/office/drawing/2014/main" id="{744841E6-38B9-42A7-929D-7CA01F58592D}"/>
              </a:ext>
            </a:extLst>
          </p:cNvPr>
          <p:cNvSpPr>
            <a:spLocks noGrp="1" noChangeArrowheads="1"/>
          </p:cNvSpPr>
          <p:nvPr>
            <p:ph type="title"/>
          </p:nvPr>
        </p:nvSpPr>
        <p:spPr>
          <a:xfrm>
            <a:off x="192088" y="-26988"/>
            <a:ext cx="11952287" cy="1143001"/>
          </a:xfrm>
        </p:spPr>
        <p:txBody>
          <a:bodyPr/>
          <a:lstStyle/>
          <a:p>
            <a:pPr/>
            <a:r>
              <a:rPr lang="en-US" altLang="zh-CN" sz="4000"/>
              <a:t>HelloWorld 与解耦 (使用接口)</a:t>
            </a:r>
          </a:p>
        </p:txBody>
      </p:sp>
      <p:sp>
        <p:nvSpPr>
          <p:cNvPr id="61443" name="Rectangle 3">
            <a:extLst>
              <a:ext uri="{FF2B5EF4-FFF2-40B4-BE49-F238E27FC236}">
                <a16:creationId xmlns:a16="http://schemas.microsoft.com/office/drawing/2014/main" id="{07CC5F70-5002-4635-A324-931039E875A0}"/>
              </a:ext>
            </a:extLst>
          </p:cNvPr>
          <p:cNvSpPr>
            <a:spLocks noGrp="1" noChangeArrowheads="1"/>
          </p:cNvSpPr>
          <p:nvPr>
            <p:ph idx="1"/>
          </p:nvPr>
        </p:nvSpPr>
        <p:spPr/>
        <p:txBody>
          <a:bodyPr/>
          <a:lstStyle/>
          <a:p>
            <a:pPr/>
            <a:r>
              <a:rPr lang="en-US" altLang="zh-CN" sz="2800"/>
              <a:t>消息呈现器逻辑现在使用 Java 接口</a:t>
            </a:r>
          </a:p>
          <a:p>
            <a:pPr/>
            <a:r>
              <a:rPr lang="en-US" altLang="zh-CN" sz="2800"/>
              <a:t>消息呈现逻辑由某人给出 MessageProvider 对象-这是依赖注入行为</a:t>
            </a:r>
          </a:p>
          <a:p>
            <a:pPr>
              <a:buFont typeface="Wingdings" panose="05000000000000000000" pitchFamily="2" charset="2"/>
              <a:buNone/>
            </a:pPr>
            <a:r>
              <a:rPr lang="en-US" altLang="zh-CN" sz="2800"/>
              <a:t>公共接口 MessageRenderer {</a:t>
            </a:r>
          </a:p>
          <a:p>
            <a:pPr>
              <a:buFont typeface="Wingdings" panose="05000000000000000000" pitchFamily="2" charset="2"/>
              <a:buNone/>
            </a:pPr>
            <a:r>
              <a:rPr lang="en-US" altLang="zh-CN" sz="2800"/>
              <a:t>公共虚空渲染 ();</a:t>
            </a:r>
          </a:p>
          <a:p>
            <a:pPr>
              <a:buFont typeface="Wingdings" panose="05000000000000000000" pitchFamily="2" charset="2"/>
              <a:buNone/>
            </a:pPr>
            <a:r>
              <a:rPr lang="en-US" altLang="zh-CN" sz="2800"/>
              <a:t>公共空 setMessageProvider (MessageProvider 提供商);</a:t>
            </a:r>
          </a:p>
          <a:p>
            <a:pPr>
              <a:buFont typeface="Wingdings" panose="05000000000000000000" pitchFamily="2" charset="2"/>
              <a:buNone/>
            </a:pPr>
            <a:r>
              <a:rPr lang="en-US" altLang="zh-CN" sz="2800"/>
              <a:t>公共 MessageProvider getMessageProvider ();</a:t>
            </a:r>
          </a:p>
          <a:p>
            <a:pPr>
              <a:buFont typeface="Wingdings" panose="05000000000000000000" pitchFamily="2" charset="2"/>
              <a:buNone/>
            </a:pPr>
            <a:r>
              <a:rPr lang="en-US" altLang="zh-CN" sz="2800"/>
              <a:t>}</a:t>
            </a:r>
          </a:p>
          <a:p>
            <a:endParaRPr lang="en-US" altLang="zh-CN" sz="2800"/>
          </a:p>
        </p:txBody>
      </p:sp>
    </p:spTree>
  </p:cSld>
  <p:clrMapOvr>
    <a:masterClrMapping/>
  </p:clrMapOvr>
</p:sld>
</file>

<file path=ppt/slides/slide2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a:extLst>
              <a:ext uri="{FF2B5EF4-FFF2-40B4-BE49-F238E27FC236}">
                <a16:creationId xmlns:a16="http://schemas.microsoft.com/office/drawing/2014/main" id="{39B48DB7-48D7-4D55-B854-EDC02292F113}"/>
              </a:ext>
            </a:extLst>
          </p:cNvPr>
          <p:cNvSpPr>
            <a:spLocks noGrp="1" noChangeArrowheads="1"/>
          </p:cNvSpPr>
          <p:nvPr>
            <p:ph type="title"/>
          </p:nvPr>
        </p:nvSpPr>
        <p:spPr>
          <a:xfrm>
            <a:off x="263525" y="-26988"/>
            <a:ext cx="11809413" cy="1143001"/>
          </a:xfrm>
        </p:spPr>
        <p:txBody>
          <a:bodyPr/>
          <a:lstStyle/>
          <a:p>
            <a:pPr/>
            <a:r>
              <a:rPr lang="en-US" altLang="zh-CN" sz="4000"/>
              <a:t>HelloWorld 与解耦 (使用接口)</a:t>
            </a:r>
          </a:p>
        </p:txBody>
      </p:sp>
      <p:sp>
        <p:nvSpPr>
          <p:cNvPr id="62467" name="Rectangle 3">
            <a:extLst>
              <a:ext uri="{FF2B5EF4-FFF2-40B4-BE49-F238E27FC236}">
                <a16:creationId xmlns:a16="http://schemas.microsoft.com/office/drawing/2014/main" id="{9A9E5FF9-6CFF-4640-B7F4-4F49D40B2578}"/>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2400"/>
              <a:t>公共类 StandardOutMessageRenderer 实现 MessageRenderer {</a:t>
            </a:r>
          </a:p>
          <a:p>
            <a:pPr>
              <a:lnSpc>
                <a:spcPct val="90000"/>
              </a:lnSpc>
              <a:buFont typeface="Wingdings" panose="05000000000000000000" pitchFamily="2" charset="2"/>
              <a:buNone/>
            </a:pPr>
            <a:r>
              <a:rPr lang="en-US" altLang="zh-CN" sz="2400"/>
              <a:t>MessageProvider 是 Java 接口</a:t>
            </a:r>
          </a:p>
          <a:p>
            <a:pPr>
              <a:lnSpc>
                <a:spcPct val="90000"/>
              </a:lnSpc>
              <a:buFont typeface="Wingdings" panose="05000000000000000000" pitchFamily="2" charset="2"/>
              <a:buNone/>
            </a:pPr>
            <a:r>
              <a:rPr lang="en-US" altLang="zh-CN" sz="2400"/>
              <a:t>私有 MessageProvider MessageProvider = null;</a:t>
            </a:r>
          </a:p>
          <a:p>
            <a:pPr>
              <a:lnSpc>
                <a:spcPct val="90000"/>
              </a:lnSpc>
              <a:buFont typeface="Wingdings" panose="05000000000000000000" pitchFamily="2" charset="2"/>
              <a:buNone/>
            </a:pPr>
            <a:r>
              <a:rPr lang="en-US" altLang="zh-CN" sz="2400"/>
              <a:t>公共 void 渲染 () {</a:t>
            </a:r>
          </a:p>
          <a:p>
            <a:pPr>
              <a:lnSpc>
                <a:spcPct val="90000"/>
              </a:lnSpc>
              <a:buFont typeface="Wingdings" panose="05000000000000000000" pitchFamily="2" charset="2"/>
              <a:buNone/>
            </a:pPr>
            <a:r>
              <a:rPr lang="en-US" altLang="zh-CN" sz="2400"/>
              <a:t>如果 (messageProvider == null) {</a:t>
            </a:r>
          </a:p>
          <a:p>
            <a:pPr>
              <a:lnSpc>
                <a:spcPct val="90000"/>
              </a:lnSpc>
              <a:buFont typeface="Wingdings" panose="05000000000000000000" pitchFamily="2" charset="2"/>
              <a:buNone/>
            </a:pPr>
            <a:r>
              <a:rPr lang="en-US" altLang="zh-CN" sz="2400"/>
              <a:t>抛出新的 RuntimeException ("您必须设置类的属性 messageProvider:" + StandardOutMessageRenderer.class.getName ());</a:t>
            </a:r>
          </a:p>
          <a:p>
            <a:pPr>
              <a:lnSpc>
                <a:spcPct val="90000"/>
              </a:lnSpc>
              <a:buFont typeface="Wingdings" panose="05000000000000000000" pitchFamily="2" charset="2"/>
              <a:buNone/>
            </a:pPr>
            <a:r>
              <a:rPr lang="en-US" altLang="zh-CN" sz="2400"/>
              <a:t>}</a:t>
            </a:r>
          </a:p>
          <a:p>
            <a:pPr>
              <a:lnSpc>
                <a:spcPct val="90000"/>
              </a:lnSpc>
              <a:buFont typeface="Wingdings" panose="05000000000000000000" pitchFamily="2" charset="2"/>
              <a:buNone/>
            </a:pPr>
            <a:r>
              <a:rPr lang="en-US" altLang="zh-CN" sz="2400"/>
              <a:t>系统. println (messageProvider getMessage ());</a:t>
            </a:r>
          </a:p>
          <a:p>
            <a:pPr>
              <a:lnSpc>
                <a:spcPct val="90000"/>
              </a:lnSpc>
              <a:buFont typeface="Wingdings" panose="05000000000000000000" pitchFamily="2" charset="2"/>
              <a:buNone/>
            </a:pPr>
            <a:r>
              <a:rPr lang="en-US" altLang="zh-CN" sz="2400"/>
              <a:t>}</a:t>
            </a:r>
          </a:p>
          <a:p>
            <a:pPr>
              <a:lnSpc>
                <a:spcPct val="90000"/>
              </a:lnSpc>
              <a:buFont typeface="Wingdings" panose="05000000000000000000" pitchFamily="2" charset="2"/>
              <a:buNone/>
            </a:pPr>
            <a:r>
              <a:rPr lang="en-US" altLang="zh-CN" sz="2400"/>
              <a:t>继续下一页</a:t>
            </a:r>
          </a:p>
          <a:p>
            <a:pPr>
              <a:lnSpc>
                <a:spcPct val="90000"/>
              </a:lnSpc>
            </a:pPr>
            <a:endParaRPr lang="en-US" altLang="zh-CN" sz="2400"/>
          </a:p>
        </p:txBody>
      </p:sp>
    </p:spTree>
  </p:cSld>
  <p:clrMapOvr>
    <a:masterClrMapping/>
  </p:clrMapOvr>
</p:sld>
</file>

<file path=ppt/slides/slide2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a:extLst>
              <a:ext uri="{FF2B5EF4-FFF2-40B4-BE49-F238E27FC236}">
                <a16:creationId xmlns:a16="http://schemas.microsoft.com/office/drawing/2014/main" id="{3C92AE6C-678C-446A-8893-A5C287648D30}"/>
              </a:ext>
            </a:extLst>
          </p:cNvPr>
          <p:cNvSpPr>
            <a:spLocks noGrp="1" noChangeArrowheads="1"/>
          </p:cNvSpPr>
          <p:nvPr>
            <p:ph type="title"/>
          </p:nvPr>
        </p:nvSpPr>
        <p:spPr>
          <a:xfrm>
            <a:off x="334963" y="-26988"/>
            <a:ext cx="9432925" cy="1143001"/>
          </a:xfrm>
        </p:spPr>
        <p:txBody>
          <a:bodyPr/>
          <a:lstStyle/>
          <a:p>
            <a:pPr/>
            <a:r>
              <a:rPr lang="en-US" altLang="zh-CN"/>
              <a:t>HelloWorld 与解耦</a:t>
            </a:r>
          </a:p>
        </p:txBody>
      </p:sp>
      <p:sp>
        <p:nvSpPr>
          <p:cNvPr id="63491" name="Rectangle 3">
            <a:extLst>
              <a:ext uri="{FF2B5EF4-FFF2-40B4-BE49-F238E27FC236}">
                <a16:creationId xmlns:a16="http://schemas.microsoft.com/office/drawing/2014/main" id="{89F18FA6-2720-4F0B-A4DE-2CB9FB8E4C75}"/>
              </a:ext>
            </a:extLst>
          </p:cNvPr>
          <p:cNvSpPr>
            <a:spLocks noGrp="1" noChangeArrowheads="1"/>
          </p:cNvSpPr>
          <p:nvPr>
            <p:ph idx="1"/>
          </p:nvPr>
        </p:nvSpPr>
        <p:spPr/>
        <p:txBody>
          <a:bodyPr/>
          <a:lstStyle/>
          <a:p>
            <a:pPr/>
            <a:r>
              <a:rPr lang="en-US" altLang="zh-CN" sz="2800"/>
              <a:t>解耦消息呈现逻辑</a:t>
            </a:r>
          </a:p>
          <a:p>
            <a:pPr>
              <a:buFont typeface="Wingdings" panose="05000000000000000000" pitchFamily="2" charset="2"/>
              <a:buNone/>
            </a:pPr>
            <a:r>
              <a:rPr lang="en-US" altLang="zh-CN" sz="2800"/>
              <a:t>公共空 setMessageProvider (MessageProvider 提供程序) {</a:t>
            </a:r>
          </a:p>
          <a:p>
            <a:pPr>
              <a:buFont typeface="Wingdings" panose="05000000000000000000" pitchFamily="2" charset="2"/>
              <a:buNone/>
            </a:pPr>
            <a:r>
              <a:rPr lang="en-US" altLang="zh-CN" sz="2800"/>
              <a:t>这个. messageProvider = 提供程序;</a:t>
            </a:r>
          </a:p>
          <a:p>
            <a:pPr>
              <a:buFont typeface="Wingdings" panose="05000000000000000000" pitchFamily="2" charset="2"/>
              <a:buNone/>
            </a:pPr>
            <a:r>
              <a:rPr lang="en-US" altLang="zh-CN" sz="2800"/>
              <a:t>}</a:t>
            </a:r>
          </a:p>
          <a:p>
            <a:pPr>
              <a:buFont typeface="Wingdings" panose="05000000000000000000" pitchFamily="2" charset="2"/>
              <a:buNone/>
            </a:pPr>
            <a:r>
              <a:rPr lang="en-US" altLang="zh-CN" sz="2800"/>
              <a:t>公共 MessageProvider getMessageProvider () {</a:t>
            </a:r>
          </a:p>
          <a:p>
            <a:pPr>
              <a:buFont typeface="Wingdings" panose="05000000000000000000" pitchFamily="2" charset="2"/>
              <a:buNone/>
            </a:pPr>
            <a:r>
              <a:rPr lang="en-US" altLang="zh-CN" sz="2800"/>
              <a:t>返回这个. messageProvider;</a:t>
            </a:r>
          </a:p>
          <a:p>
            <a:pPr>
              <a:buFont typeface="Wingdings" panose="05000000000000000000" pitchFamily="2" charset="2"/>
              <a:buNone/>
            </a:pPr>
            <a:r>
              <a:rPr lang="en-US" altLang="zh-CN" sz="2800"/>
              <a:t>}</a:t>
            </a:r>
          </a:p>
          <a:p>
            <a:pPr>
              <a:buFont typeface="Wingdings" panose="05000000000000000000" pitchFamily="2" charset="2"/>
              <a:buNone/>
            </a:pPr>
            <a:r>
              <a:rPr lang="en-US" altLang="zh-CN" sz="2800"/>
              <a:t>}</a:t>
            </a:r>
          </a:p>
          <a:p>
            <a:endParaRPr lang="en-US" altLang="zh-CN" sz="2800"/>
          </a:p>
        </p:txBody>
      </p:sp>
    </p:spTree>
  </p:cSld>
  <p:clrMapOvr>
    <a:masterClrMapping/>
  </p:clrMapOvr>
</p:sld>
</file>

<file path=ppt/slides/slide2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a:extLst>
              <a:ext uri="{FF2B5EF4-FFF2-40B4-BE49-F238E27FC236}">
                <a16:creationId xmlns:a16="http://schemas.microsoft.com/office/drawing/2014/main" id="{099EA90B-10BC-402F-A0ED-0427A746F626}"/>
              </a:ext>
            </a:extLst>
          </p:cNvPr>
          <p:cNvSpPr>
            <a:spLocks noGrp="1" noChangeArrowheads="1"/>
          </p:cNvSpPr>
          <p:nvPr>
            <p:ph type="title"/>
          </p:nvPr>
        </p:nvSpPr>
        <p:spPr>
          <a:xfrm>
            <a:off x="47625" y="-26988"/>
            <a:ext cx="12025313" cy="1143001"/>
          </a:xfrm>
        </p:spPr>
        <p:txBody>
          <a:bodyPr/>
          <a:lstStyle/>
          <a:p>
            <a:pPr/>
            <a:r>
              <a:rPr lang="en-US" altLang="zh-CN" sz="4000"/>
              <a:t>HelloWorld 与解耦 (使用接口)</a:t>
            </a:r>
          </a:p>
        </p:txBody>
      </p:sp>
      <p:sp>
        <p:nvSpPr>
          <p:cNvPr id="64515" name="Rectangle 3">
            <a:extLst>
              <a:ext uri="{FF2B5EF4-FFF2-40B4-BE49-F238E27FC236}">
                <a16:creationId xmlns:a16="http://schemas.microsoft.com/office/drawing/2014/main" id="{22B59996-A884-4E89-92DD-9A8ADC0D823B}"/>
              </a:ext>
            </a:extLst>
          </p:cNvPr>
          <p:cNvSpPr>
            <a:spLocks noGrp="1" noChangeArrowheads="1"/>
          </p:cNvSpPr>
          <p:nvPr>
            <p:ph idx="1"/>
          </p:nvPr>
        </p:nvSpPr>
        <p:spPr/>
        <p:txBody>
          <a:bodyPr/>
          <a:lstStyle/>
          <a:p>
            <a:pPr>
              <a:lnSpc>
                <a:spcPct val="80000"/>
              </a:lnSpc>
            </a:pPr>
            <a:r>
              <a:rPr lang="en-US" altLang="zh-CN" sz="2800"/>
              <a:t>发射</a:t>
            </a:r>
          </a:p>
          <a:p>
            <a:pPr>
              <a:lnSpc>
                <a:spcPct val="80000"/>
              </a:lnSpc>
              <a:buFont typeface="Wingdings" panose="05000000000000000000" pitchFamily="2" charset="2"/>
              <a:buNone/>
            </a:pPr>
            <a:r>
              <a:rPr lang="en-US" altLang="zh-CN" sz="2800"/>
              <a:t>公共类 HelloWorldDecoupled {</a:t>
            </a:r>
          </a:p>
          <a:p>
            <a:pPr>
              <a:lnSpc>
                <a:spcPct val="80000"/>
              </a:lnSpc>
              <a:buFont typeface="Wingdings" panose="05000000000000000000" pitchFamily="2" charset="2"/>
              <a:buNone/>
            </a:pPr>
            <a:r>
              <a:rPr lang="en-US" altLang="zh-CN" sz="2800"/>
              <a:t>公共静态 void 主 (字符串 [] 参数) {</a:t>
            </a:r>
          </a:p>
          <a:p>
            <a:pPr>
              <a:lnSpc>
                <a:spcPct val="80000"/>
              </a:lnSpc>
              <a:buFont typeface="Wingdings" panose="05000000000000000000" pitchFamily="2" charset="2"/>
              <a:buNone/>
            </a:pPr>
            <a:r>
              <a:rPr lang="en-US" altLang="zh-CN" sz="2800"/>
              <a:t>	</a:t>
            </a:r>
            <a:r>
              <a:rPr lang="en-US" altLang="zh-CN" sz="2800">
                <a:solidFill>
                  <a:srgbClr val="FF0000"/>
                </a:solidFill>
              </a:rPr>
              <a:t>MessageRenderer</a:t>
            </a:r>
            <a:r>
              <a:rPr lang="en-US" altLang="zh-CN" sz="2800"/>
              <a:t>mr = 新 StandardOutMessageRenderer ();</a:t>
            </a:r>
          </a:p>
          <a:p>
            <a:pPr>
              <a:lnSpc>
                <a:spcPct val="80000"/>
              </a:lnSpc>
              <a:buFont typeface="Wingdings" panose="05000000000000000000" pitchFamily="2" charset="2"/>
              <a:buNone/>
            </a:pPr>
            <a:r>
              <a:rPr lang="en-US" altLang="zh-CN" sz="2800"/>
              <a:t>	</a:t>
            </a:r>
            <a:r>
              <a:rPr lang="en-US" altLang="zh-CN" sz="2800">
                <a:solidFill>
                  <a:srgbClr val="FF0000"/>
                </a:solidFill>
              </a:rPr>
              <a:t>MessageProvider</a:t>
            </a:r>
            <a:r>
              <a:rPr lang="en-US" altLang="zh-CN" sz="2800"/>
              <a:t>mp = 新 HelloWorldMessageProvider ();</a:t>
            </a:r>
          </a:p>
          <a:p>
            <a:pPr>
              <a:lnSpc>
                <a:spcPct val="80000"/>
              </a:lnSpc>
              <a:buFont typeface="Wingdings" panose="05000000000000000000" pitchFamily="2" charset="2"/>
              <a:buNone/>
            </a:pPr>
            <a:r>
              <a:rPr lang="en-US" altLang="zh-CN" sz="2800"/>
              <a:t>setMessageProvider 先生 (mp);</a:t>
            </a:r>
          </a:p>
          <a:p>
            <a:pPr>
              <a:lnSpc>
                <a:spcPct val="80000"/>
              </a:lnSpc>
              <a:buFont typeface="Wingdings" panose="05000000000000000000" pitchFamily="2" charset="2"/>
              <a:buNone/>
            </a:pPr>
            <a:r>
              <a:rPr lang="en-US" altLang="zh-CN" sz="2800"/>
              <a:t>先生渲染 ();</a:t>
            </a:r>
          </a:p>
          <a:p>
            <a:pPr>
              <a:lnSpc>
                <a:spcPct val="80000"/>
              </a:lnSpc>
              <a:buFont typeface="Wingdings" panose="05000000000000000000" pitchFamily="2" charset="2"/>
              <a:buNone/>
            </a:pPr>
            <a:r>
              <a:rPr lang="en-US" altLang="zh-CN" sz="2800"/>
              <a:t>}</a:t>
            </a:r>
          </a:p>
          <a:p>
            <a:pPr>
              <a:lnSpc>
                <a:spcPct val="80000"/>
              </a:lnSpc>
              <a:buFont typeface="Wingdings" panose="05000000000000000000" pitchFamily="2" charset="2"/>
              <a:buNone/>
            </a:pPr>
            <a:r>
              <a:rPr lang="en-US" altLang="zh-CN" sz="2800"/>
              <a:t>}</a:t>
            </a:r>
          </a:p>
          <a:p>
            <a:pPr>
              <a:lnSpc>
                <a:spcPct val="80000"/>
              </a:lnSpc>
            </a:pPr>
            <a:endParaRPr lang="en-US" altLang="zh-CN" sz="2800"/>
          </a:p>
        </p:txBody>
      </p:sp>
    </p:spTree>
  </p:cSld>
  <p:clrMapOvr>
    <a:masterClrMapping/>
  </p:clrMapOvr>
</p:sld>
</file>

<file path=ppt/slides/slide2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a:extLst>
              <a:ext uri="{FF2B5EF4-FFF2-40B4-BE49-F238E27FC236}">
                <a16:creationId xmlns:a16="http://schemas.microsoft.com/office/drawing/2014/main" id="{1E44972D-5E23-4AEB-9E96-27924727C138}"/>
              </a:ext>
            </a:extLst>
          </p:cNvPr>
          <p:cNvSpPr>
            <a:spLocks noGrp="1" noChangeArrowheads="1"/>
          </p:cNvSpPr>
          <p:nvPr>
            <p:ph type="title"/>
          </p:nvPr>
        </p:nvSpPr>
        <p:spPr>
          <a:xfrm>
            <a:off x="119063" y="-26988"/>
            <a:ext cx="12025312" cy="1143001"/>
          </a:xfrm>
        </p:spPr>
        <p:txBody>
          <a:bodyPr/>
          <a:lstStyle/>
          <a:p>
            <a:pPr/>
            <a:r>
              <a:rPr lang="en-US" altLang="zh-CN" sz="3600"/>
              <a:t>HelloWorld 与解耦 (使用接口): 重构的区域</a:t>
            </a:r>
          </a:p>
        </p:txBody>
      </p:sp>
      <p:sp>
        <p:nvSpPr>
          <p:cNvPr id="65539" name="Rectangle 3">
            <a:extLst>
              <a:ext uri="{FF2B5EF4-FFF2-40B4-BE49-F238E27FC236}">
                <a16:creationId xmlns:a16="http://schemas.microsoft.com/office/drawing/2014/main" id="{2AE50CA9-9CA8-4D51-ADA3-A0F76E33AC81}"/>
              </a:ext>
            </a:extLst>
          </p:cNvPr>
          <p:cNvSpPr>
            <a:spLocks noGrp="1" noChangeArrowheads="1"/>
          </p:cNvSpPr>
          <p:nvPr>
            <p:ph idx="1"/>
          </p:nvPr>
        </p:nvSpPr>
        <p:spPr/>
        <p:txBody>
          <a:bodyPr/>
          <a:lstStyle/>
          <a:p>
            <a:pPr/>
            <a:r>
              <a:rPr lang="en-US" altLang="zh-CN"/>
              <a:t>消息呈现逻辑可以在不影响消息提供程序逻辑的情况下进行更改</a:t>
            </a:r>
          </a:p>
          <a:p>
            <a:pPr/>
            <a:r>
              <a:rPr lang="en-US" altLang="zh-CN"/>
              <a:t>消息提供程序逻辑可以更改而不影响消息呈现逻辑</a:t>
            </a:r>
          </a:p>
          <a:p>
            <a:endParaRPr lang="en-US" altLang="zh-CN"/>
          </a:p>
        </p:txBody>
      </p:sp>
    </p:spTree>
  </p:cSld>
  <p:clrMapOvr>
    <a:masterClrMapping/>
  </p:clrMapOvr>
</p:sld>
</file>

<file path=ppt/slides/slide2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a:extLst>
              <a:ext uri="{FF2B5EF4-FFF2-40B4-BE49-F238E27FC236}">
                <a16:creationId xmlns:a16="http://schemas.microsoft.com/office/drawing/2014/main" id="{05AE805A-24AC-44C7-B860-7DEFE4BA77E7}"/>
              </a:ext>
            </a:extLst>
          </p:cNvPr>
          <p:cNvSpPr>
            <a:spLocks noGrp="1" noChangeArrowheads="1"/>
          </p:cNvSpPr>
          <p:nvPr>
            <p:ph type="title"/>
          </p:nvPr>
        </p:nvSpPr>
        <p:spPr>
          <a:xfrm>
            <a:off x="47625" y="-26988"/>
            <a:ext cx="12096750" cy="1143001"/>
          </a:xfrm>
        </p:spPr>
        <p:txBody>
          <a:bodyPr/>
          <a:lstStyle/>
          <a:p>
            <a:pPr/>
            <a:r>
              <a:rPr lang="en-US" altLang="zh-CN" sz="4000"/>
              <a:t>HelloWorld 与解耦: 突出问题</a:t>
            </a:r>
          </a:p>
        </p:txBody>
      </p:sp>
      <p:sp>
        <p:nvSpPr>
          <p:cNvPr id="66563" name="Rectangle 3">
            <a:extLst>
              <a:ext uri="{FF2B5EF4-FFF2-40B4-BE49-F238E27FC236}">
                <a16:creationId xmlns:a16="http://schemas.microsoft.com/office/drawing/2014/main" id="{CC245B9F-CC41-457E-B06A-D43E1ABC35FD}"/>
              </a:ext>
            </a:extLst>
          </p:cNvPr>
          <p:cNvSpPr>
            <a:spLocks noGrp="1" noChangeArrowheads="1"/>
          </p:cNvSpPr>
          <p:nvPr>
            <p:ph idx="1"/>
          </p:nvPr>
        </p:nvSpPr>
        <p:spPr/>
        <p:txBody>
          <a:bodyPr/>
          <a:lstStyle/>
          <a:p>
            <a:pPr/>
            <a:r>
              <a:rPr lang="en-US" altLang="zh-CN"/>
              <a:t>使用不同的实现, 即</a:t>
            </a:r>
            <a:r>
              <a:rPr lang="en-US" altLang="zh-CN" i="1"/>
              <a:t>MessageRenderer</a:t>
            </a:r>
            <a:r>
              <a:rPr lang="en-US" altLang="zh-CN"/>
              <a:t>或</a:t>
            </a:r>
            <a:r>
              <a:rPr lang="en-US" altLang="zh-CN" i="1"/>
              <a:t>MessageProvider</a:t>
            </a:r>
            <a:r>
              <a:rPr lang="en-US" altLang="zh-CN"/>
              <a:t>接口意味着对业务逻辑代码 (本例中的启动器) 的更改。</a:t>
            </a:r>
          </a:p>
          <a:p>
            <a:endParaRPr lang="en-US" altLang="zh-CN"/>
          </a:p>
        </p:txBody>
      </p:sp>
    </p:spTree>
  </p:cSld>
  <p:clrMapOvr>
    <a:masterClrMapping/>
  </p:clrMapOvr>
</p:sld>
</file>

<file path=ppt/slides/slide2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a:extLst>
              <a:ext uri="{FF2B5EF4-FFF2-40B4-BE49-F238E27FC236}">
                <a16:creationId xmlns:a16="http://schemas.microsoft.com/office/drawing/2014/main" id="{8D4D179F-F873-4442-9304-AA4FA9509B84}"/>
              </a:ext>
            </a:extLst>
          </p:cNvPr>
          <p:cNvSpPr>
            <a:spLocks noGrp="1" noChangeArrowheads="1"/>
          </p:cNvSpPr>
          <p:nvPr>
            <p:ph type="title"/>
          </p:nvPr>
        </p:nvSpPr>
        <p:spPr>
          <a:xfrm>
            <a:off x="0" y="-26988"/>
            <a:ext cx="12144375" cy="1143001"/>
          </a:xfrm>
        </p:spPr>
        <p:txBody>
          <a:bodyPr/>
          <a:lstStyle/>
          <a:p>
            <a:pPr/>
            <a:r>
              <a:rPr lang="en-US" altLang="zh-CN" sz="3600"/>
              <a:t>HelloWorld 与解耦: 进一步重构的领域</a:t>
            </a:r>
          </a:p>
        </p:txBody>
      </p:sp>
      <p:sp>
        <p:nvSpPr>
          <p:cNvPr id="67587" name="Rectangle 3">
            <a:extLst>
              <a:ext uri="{FF2B5EF4-FFF2-40B4-BE49-F238E27FC236}">
                <a16:creationId xmlns:a16="http://schemas.microsoft.com/office/drawing/2014/main" id="{9F180EE5-A0DE-4266-89FF-74C999556CE2}"/>
              </a:ext>
            </a:extLst>
          </p:cNvPr>
          <p:cNvSpPr>
            <a:spLocks noGrp="1" noChangeArrowheads="1"/>
          </p:cNvSpPr>
          <p:nvPr>
            <p:ph idx="1"/>
          </p:nvPr>
        </p:nvSpPr>
        <p:spPr/>
        <p:txBody>
          <a:bodyPr/>
          <a:lstStyle/>
          <a:p>
            <a:pPr/>
            <a:r>
              <a:rPr lang="en-US" altLang="zh-CN"/>
              <a:t>创建一个简单的工厂类, 从属性文件中读取实现类名, 并代表应用程序在运行时实例化这些名称。</a:t>
            </a:r>
          </a:p>
          <a:p>
            <a:endParaRPr lang="en-US" altLang="zh-CN"/>
          </a:p>
        </p:txBody>
      </p:sp>
    </p:spTree>
  </p:cSld>
  <p:clrMapOvr>
    <a:masterClrMapping/>
  </p:clrMapOvr>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a:extLst>
              <a:ext uri="{FF2B5EF4-FFF2-40B4-BE49-F238E27FC236}">
                <a16:creationId xmlns:a16="http://schemas.microsoft.com/office/drawing/2014/main" id="{82045824-4908-4646-8B3C-BE95C21292F9}"/>
              </a:ext>
            </a:extLst>
          </p:cNvPr>
          <p:cNvSpPr>
            <a:spLocks noGrp="1" noChangeArrowheads="1"/>
          </p:cNvSpPr>
          <p:nvPr>
            <p:ph type="title"/>
          </p:nvPr>
        </p:nvSpPr>
        <p:spPr>
          <a:xfrm>
            <a:off x="609600" y="-26988"/>
            <a:ext cx="9158288" cy="1143001"/>
          </a:xfrm>
        </p:spPr>
        <p:txBody>
          <a:bodyPr/>
          <a:lstStyle/>
          <a:p>
            <a:pPr/>
            <a:r>
              <a:rPr lang="en-US" altLang="zh-CN"/>
              <a:t>重构 HelloWorld 应用程序</a:t>
            </a:r>
          </a:p>
        </p:txBody>
      </p:sp>
      <p:sp>
        <p:nvSpPr>
          <p:cNvPr id="36867" name="Rectangle 3">
            <a:extLst>
              <a:ext uri="{FF2B5EF4-FFF2-40B4-BE49-F238E27FC236}">
                <a16:creationId xmlns:a16="http://schemas.microsoft.com/office/drawing/2014/main" id="{69AADF81-749C-439C-B215-737C897BE410}"/>
              </a:ext>
            </a:extLst>
          </p:cNvPr>
          <p:cNvSpPr>
            <a:spLocks noGrp="1" noChangeArrowheads="1"/>
          </p:cNvSpPr>
          <p:nvPr>
            <p:ph idx="1"/>
          </p:nvPr>
        </p:nvSpPr>
        <p:spPr/>
        <p:txBody>
          <a:bodyPr/>
          <a:lstStyle/>
          <a:p>
            <a:pPr>
              <a:lnSpc>
                <a:spcPct val="80000"/>
              </a:lnSpc>
              <a:buFont typeface="Wingdings" panose="05000000000000000000" pitchFamily="2" charset="2"/>
              <a:buNone/>
            </a:pPr>
            <a:r>
              <a:rPr lang="en-US" altLang="zh-CN" sz="2400"/>
              <a:t>1.HelloWorld</a:t>
            </a:r>
          </a:p>
          <a:p>
            <a:pPr>
              <a:lnSpc>
                <a:spcPct val="80000"/>
              </a:lnSpc>
              <a:buFont typeface="Wingdings" panose="05000000000000000000" pitchFamily="2" charset="2"/>
              <a:buNone/>
            </a:pPr>
            <a:r>
              <a:rPr lang="en-US" altLang="zh-CN" sz="2400"/>
              <a:t>2.HelloWorld 使用命令行参数</a:t>
            </a:r>
          </a:p>
          <a:p>
            <a:pPr>
              <a:lnSpc>
                <a:spcPct val="80000"/>
              </a:lnSpc>
              <a:buFont typeface="Wingdings" panose="05000000000000000000" pitchFamily="2" charset="2"/>
              <a:buNone/>
            </a:pPr>
            <a:r>
              <a:rPr lang="en-US" altLang="zh-CN" sz="2400"/>
              <a:t>3.HelloWorld 不使用接口进行解耦</a:t>
            </a:r>
          </a:p>
          <a:p>
            <a:pPr>
              <a:lnSpc>
                <a:spcPct val="80000"/>
              </a:lnSpc>
              <a:buFont typeface="Wingdings" panose="05000000000000000000" pitchFamily="2" charset="2"/>
              <a:buNone/>
            </a:pPr>
            <a:r>
              <a:rPr lang="en-US" altLang="zh-CN" sz="2400"/>
              <a:t>4.HelloWorld 使用接口进行解耦</a:t>
            </a:r>
          </a:p>
          <a:p>
            <a:pPr>
              <a:lnSpc>
                <a:spcPct val="80000"/>
              </a:lnSpc>
              <a:buFont typeface="Wingdings" panose="05000000000000000000" pitchFamily="2" charset="2"/>
              <a:buNone/>
            </a:pPr>
            <a:r>
              <a:rPr lang="en-US" altLang="zh-CN" sz="2400"/>
              <a:t>5.HelloWorld. 通过工厂解耦</a:t>
            </a:r>
          </a:p>
          <a:p>
            <a:pPr>
              <a:lnSpc>
                <a:spcPct val="80000"/>
              </a:lnSpc>
              <a:buFont typeface="Wingdings" panose="05000000000000000000" pitchFamily="2" charset="2"/>
              <a:buNone/>
            </a:pPr>
            <a:r>
              <a:rPr lang="en-US" altLang="zh-CN" sz="2400"/>
              <a:t>6.HelloWorld. 使用弹簧框架作为工厂类但不使用 DI (依赖注入)</a:t>
            </a:r>
          </a:p>
          <a:p>
            <a:pPr>
              <a:lnSpc>
                <a:spcPct val="80000"/>
              </a:lnSpc>
              <a:buFont typeface="Wingdings" panose="05000000000000000000" pitchFamily="2" charset="2"/>
              <a:buNone/>
            </a:pPr>
            <a:r>
              <a:rPr lang="en-US" altLang="zh-CN" sz="2400"/>
              <a:t>7.HelloWorld. 使用弹簧骨架的 DI</a:t>
            </a:r>
          </a:p>
          <a:p>
            <a:pPr>
              <a:lnSpc>
                <a:spcPct val="80000"/>
              </a:lnSpc>
              <a:buFont typeface="Wingdings" panose="05000000000000000000" pitchFamily="2" charset="2"/>
              <a:buNone/>
            </a:pPr>
            <a:r>
              <a:rPr lang="en-US" altLang="zh-CN" sz="2400"/>
              <a:t>8.HelloWorld. 使用 Spring 框架的 DI 和 XML 配置文件</a:t>
            </a:r>
          </a:p>
          <a:p>
            <a:pPr>
              <a:lnSpc>
                <a:spcPct val="80000"/>
              </a:lnSpc>
              <a:buFont typeface="Wingdings" panose="05000000000000000000" pitchFamily="2" charset="2"/>
              <a:buNone/>
            </a:pPr>
            <a:r>
              <a:rPr lang="en-US" altLang="zh-CN" sz="2400"/>
              <a:t>9.HelloWorld 使用构造函数参数的 Spring 框架的 DI 和 XML 配置文件</a:t>
            </a:r>
          </a:p>
          <a:p>
            <a:pPr>
              <a:lnSpc>
                <a:spcPct val="80000"/>
              </a:lnSpc>
            </a:pPr>
            <a:endParaRPr lang="en-US" altLang="zh-CN" sz="2400"/>
          </a:p>
        </p:txBody>
      </p:sp>
    </p:spTree>
  </p:cSld>
  <p:clrMapOvr>
    <a:masterClrMapping/>
  </p:clrMapOvr>
</p:sld>
</file>

<file path=ppt/slides/slide3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0">
            <a:extLst>
              <a:ext uri="{FF2B5EF4-FFF2-40B4-BE49-F238E27FC236}">
                <a16:creationId xmlns:a16="http://schemas.microsoft.com/office/drawing/2014/main" id="{60917542-93C1-479F-8BE0-16FF2C35C5E3}"/>
              </a:ext>
            </a:extLst>
          </p:cNvPr>
          <p:cNvSpPr>
            <a:spLocks noGrp="1"/>
          </p:cNvSpPr>
          <p:nvPr>
            <p:ph type="title"/>
          </p:nvPr>
        </p:nvSpPr>
        <p:spPr>
          <a:xfrm>
            <a:off x="723900" y="3219450"/>
            <a:ext cx="11468100" cy="1362075"/>
          </a:xfrm>
        </p:spPr>
        <p:txBody>
          <a:bodyPr/>
          <a:lstStyle/>
          <a:p>
            <a:pPr algn="ctr">
              <a:buFont typeface="Wingdings" panose="05000000000000000000" pitchFamily="2" charset="2"/>
              <a:buNone/>
            </a:pPr>
            <a:r>
              <a:rPr lang="en-US" altLang="zh-CN" sz="5400"/>
              <a:t>5. HelloWorld 通过工厂级解耦的应用</a:t>
            </a:r>
          </a:p>
        </p:txBody>
      </p:sp>
    </p:spTree>
  </p:cSld>
  <p:clrMapOvr>
    <a:masterClrMapping/>
  </p:clrMapOvr>
  <p:transition spd="slow">
    <p:fade/>
  </p:transition>
</p:sld>
</file>

<file path=ppt/slides/slide3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a:extLst>
              <a:ext uri="{FF2B5EF4-FFF2-40B4-BE49-F238E27FC236}">
                <a16:creationId xmlns:a16="http://schemas.microsoft.com/office/drawing/2014/main" id="{BD5D8959-1A23-423A-84B9-C6122BABB82E}"/>
              </a:ext>
            </a:extLst>
          </p:cNvPr>
          <p:cNvSpPr>
            <a:spLocks noGrp="1" noChangeArrowheads="1"/>
          </p:cNvSpPr>
          <p:nvPr>
            <p:ph type="title"/>
          </p:nvPr>
        </p:nvSpPr>
        <p:spPr>
          <a:xfrm>
            <a:off x="550863" y="-26988"/>
            <a:ext cx="9217025" cy="1143001"/>
          </a:xfrm>
        </p:spPr>
        <p:txBody>
          <a:bodyPr/>
          <a:lstStyle/>
          <a:p>
            <a:pPr/>
            <a:r>
              <a:rPr lang="en-US" altLang="zh-CN"/>
              <a:t>HelloWorld 工厂类</a:t>
            </a:r>
          </a:p>
        </p:txBody>
      </p:sp>
      <p:sp>
        <p:nvSpPr>
          <p:cNvPr id="70659" name="Rectangle 3">
            <a:extLst>
              <a:ext uri="{FF2B5EF4-FFF2-40B4-BE49-F238E27FC236}">
                <a16:creationId xmlns:a16="http://schemas.microsoft.com/office/drawing/2014/main" id="{BBCA4528-B811-4808-9E00-7DD3D9BE1F60}"/>
              </a:ext>
            </a:extLst>
          </p:cNvPr>
          <p:cNvSpPr>
            <a:spLocks noGrp="1" noChangeArrowheads="1"/>
          </p:cNvSpPr>
          <p:nvPr>
            <p:ph idx="1"/>
          </p:nvPr>
        </p:nvSpPr>
        <p:spPr>
          <a:xfrm>
            <a:off x="550863" y="1196975"/>
            <a:ext cx="10801350" cy="5013325"/>
          </a:xfrm>
        </p:spPr>
        <p:txBody>
          <a:bodyPr/>
          <a:lstStyle/>
          <a:p>
            <a:pPr>
              <a:lnSpc>
                <a:spcPct val="80000"/>
              </a:lnSpc>
              <a:buFont typeface="Wingdings" panose="05000000000000000000" pitchFamily="2" charset="2"/>
              <a:buNone/>
            </a:pPr>
            <a:r>
              <a:rPr lang="en-US" altLang="zh-CN" sz="2000"/>
              <a:t>公共类 MessageSupportFactory {</a:t>
            </a:r>
          </a:p>
          <a:p>
            <a:pPr>
              <a:lnSpc>
                <a:spcPct val="80000"/>
              </a:lnSpc>
              <a:buFont typeface="Wingdings" panose="05000000000000000000" pitchFamily="2" charset="2"/>
              <a:buNone/>
            </a:pPr>
            <a:r>
              <a:rPr lang="en-US" altLang="zh-CN" sz="2000"/>
              <a:t>私有静态 MessageSupportFactory 实例 = null;</a:t>
            </a:r>
          </a:p>
          <a:p>
            <a:pPr>
              <a:lnSpc>
                <a:spcPct val="80000"/>
              </a:lnSpc>
              <a:buFont typeface="Wingdings" panose="05000000000000000000" pitchFamily="2" charset="2"/>
              <a:buNone/>
            </a:pPr>
            <a:r>
              <a:rPr lang="en-US" altLang="zh-CN" sz="2000"/>
              <a:t>私有物产支柱 = 空;</a:t>
            </a:r>
          </a:p>
          <a:p>
            <a:pPr>
              <a:lnSpc>
                <a:spcPct val="80000"/>
              </a:lnSpc>
              <a:buFont typeface="Wingdings" panose="05000000000000000000" pitchFamily="2" charset="2"/>
              <a:buNone/>
            </a:pPr>
            <a:r>
              <a:rPr lang="en-US" altLang="zh-CN" sz="2000"/>
              <a:t>专用 MessageRenderer 渲染器 = null;</a:t>
            </a:r>
          </a:p>
          <a:p>
            <a:pPr>
              <a:lnSpc>
                <a:spcPct val="80000"/>
              </a:lnSpc>
              <a:buFont typeface="Wingdings" panose="05000000000000000000" pitchFamily="2" charset="2"/>
              <a:buNone/>
            </a:pPr>
            <a:r>
              <a:rPr lang="en-US" altLang="zh-CN" sz="2000"/>
              <a:t>私有 MessageProvider 提供程序 = null;</a:t>
            </a:r>
          </a:p>
          <a:p>
            <a:pPr>
              <a:lnSpc>
                <a:spcPct val="80000"/>
              </a:lnSpc>
              <a:buFont typeface="Wingdings" panose="05000000000000000000" pitchFamily="2" charset="2"/>
              <a:buNone/>
            </a:pPr>
            <a:r>
              <a:rPr lang="en-US" altLang="zh-CN" sz="2000"/>
              <a:t>专用 MessageSupportFactory () {</a:t>
            </a:r>
          </a:p>
          <a:p>
            <a:pPr>
              <a:lnSpc>
                <a:spcPct val="80000"/>
              </a:lnSpc>
              <a:buFont typeface="Wingdings" panose="05000000000000000000" pitchFamily="2" charset="2"/>
              <a:buNone/>
            </a:pPr>
            <a:r>
              <a:rPr lang="en-US" altLang="zh-CN" sz="2000"/>
              <a:t>道具 = 新的属性 ();</a:t>
            </a:r>
          </a:p>
          <a:p>
            <a:pPr>
              <a:lnSpc>
                <a:spcPct val="80000"/>
              </a:lnSpc>
              <a:buFont typeface="Wingdings" panose="05000000000000000000" pitchFamily="2" charset="2"/>
              <a:buNone/>
            </a:pPr>
            <a:r>
              <a:rPr lang="en-US" altLang="zh-CN" sz="2000"/>
              <a:t>尝试</a:t>
            </a:r>
          </a:p>
          <a:p>
            <a:pPr>
              <a:lnSpc>
                <a:spcPct val="80000"/>
              </a:lnSpc>
              <a:buFont typeface="Wingdings" panose="05000000000000000000" pitchFamily="2" charset="2"/>
              <a:buNone/>
            </a:pPr>
            <a:r>
              <a:rPr lang="en-US" altLang="zh-CN" sz="2000"/>
              <a:t>道具. 加载 (新的 FileInputStream ("msf. 属性"));</a:t>
            </a:r>
          </a:p>
          <a:p>
            <a:pPr>
              <a:lnSpc>
                <a:spcPct val="80000"/>
              </a:lnSpc>
              <a:buFont typeface="Wingdings" panose="05000000000000000000" pitchFamily="2" charset="2"/>
              <a:buNone/>
            </a:pPr>
            <a:r>
              <a:rPr lang="en-US" altLang="zh-CN" sz="2000"/>
              <a:t>获取实现类</a:t>
            </a:r>
          </a:p>
          <a:p>
            <a:pPr>
              <a:lnSpc>
                <a:spcPct val="80000"/>
              </a:lnSpc>
              <a:buFont typeface="Wingdings" panose="05000000000000000000" pitchFamily="2" charset="2"/>
              <a:buNone/>
            </a:pPr>
            <a:r>
              <a:rPr lang="en-US" altLang="zh-CN" sz="2000"/>
              <a:t>字符串 rendererClass = 道具 getProperty ("渲染器" 类);</a:t>
            </a:r>
          </a:p>
          <a:p>
            <a:pPr>
              <a:lnSpc>
                <a:spcPct val="80000"/>
              </a:lnSpc>
              <a:buFont typeface="Wingdings" panose="05000000000000000000" pitchFamily="2" charset="2"/>
              <a:buNone/>
            </a:pPr>
            <a:r>
              <a:rPr lang="en-US" altLang="zh-CN" sz="2000"/>
              <a:t>字符串 providerClass = 道具 getProperty ("提供者" 类);</a:t>
            </a:r>
          </a:p>
          <a:p>
            <a:pPr>
              <a:lnSpc>
                <a:spcPct val="80000"/>
              </a:lnSpc>
              <a:buFont typeface="Wingdings" panose="05000000000000000000" pitchFamily="2" charset="2"/>
              <a:buNone/>
            </a:pPr>
            <a:r>
              <a:rPr lang="en-US" altLang="zh-CN" sz="2000"/>
              <a:t>渲染器 = (MessageRenderer) 类. forName (rendererClass). newInstance ();</a:t>
            </a:r>
          </a:p>
          <a:p>
            <a:pPr>
              <a:lnSpc>
                <a:spcPct val="80000"/>
              </a:lnSpc>
              <a:buFont typeface="Wingdings" panose="05000000000000000000" pitchFamily="2" charset="2"/>
              <a:buNone/>
            </a:pPr>
            <a:r>
              <a:rPr lang="en-US" altLang="zh-CN" sz="2000"/>
              <a:t>提供程序 = (MessageProvider) 类. forName (providerClass). newInstance ();</a:t>
            </a:r>
          </a:p>
          <a:p>
            <a:pPr>
              <a:lnSpc>
                <a:spcPct val="80000"/>
              </a:lnSpc>
              <a:buFont typeface="Wingdings" panose="05000000000000000000" pitchFamily="2" charset="2"/>
              <a:buNone/>
            </a:pPr>
            <a:r>
              <a:rPr lang="en-US" altLang="zh-CN" sz="2000"/>
              <a:t>} catch (异常前) {</a:t>
            </a:r>
          </a:p>
          <a:p>
            <a:pPr>
              <a:lnSpc>
                <a:spcPct val="80000"/>
              </a:lnSpc>
              <a:buFont typeface="Wingdings" panose="05000000000000000000" pitchFamily="2" charset="2"/>
              <a:buNone/>
            </a:pPr>
            <a:r>
              <a:rPr lang="en-US" altLang="zh-CN" sz="2000"/>
              <a:t>前 printStackTrace ();</a:t>
            </a:r>
          </a:p>
          <a:p>
            <a:pPr>
              <a:lnSpc>
                <a:spcPct val="80000"/>
              </a:lnSpc>
              <a:buFont typeface="Wingdings" panose="05000000000000000000" pitchFamily="2" charset="2"/>
              <a:buNone/>
            </a:pPr>
            <a:r>
              <a:rPr lang="en-US" altLang="zh-CN" sz="2000"/>
              <a:t>}</a:t>
            </a:r>
          </a:p>
          <a:p>
            <a:pPr>
              <a:lnSpc>
                <a:spcPct val="80000"/>
              </a:lnSpc>
              <a:buFont typeface="Wingdings" panose="05000000000000000000" pitchFamily="2" charset="2"/>
              <a:buNone/>
            </a:pPr>
            <a:r>
              <a:rPr lang="en-US" altLang="zh-CN" sz="2000"/>
              <a:t>}</a:t>
            </a:r>
          </a:p>
          <a:p>
            <a:pPr>
              <a:lnSpc>
                <a:spcPct val="80000"/>
              </a:lnSpc>
            </a:pPr>
            <a:endParaRPr lang="en-US" altLang="zh-CN" sz="2000"/>
          </a:p>
        </p:txBody>
      </p:sp>
    </p:spTree>
  </p:cSld>
  <p:clrMapOvr>
    <a:masterClrMapping/>
  </p:clrMapOvr>
</p:sld>
</file>

<file path=ppt/slides/slide3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a:extLst>
              <a:ext uri="{FF2B5EF4-FFF2-40B4-BE49-F238E27FC236}">
                <a16:creationId xmlns:a16="http://schemas.microsoft.com/office/drawing/2014/main" id="{B675D833-23B2-4CC6-A0EC-B6CF7C335827}"/>
              </a:ext>
            </a:extLst>
          </p:cNvPr>
          <p:cNvSpPr>
            <a:spLocks noGrp="1" noChangeArrowheads="1"/>
          </p:cNvSpPr>
          <p:nvPr>
            <p:ph type="title"/>
          </p:nvPr>
        </p:nvSpPr>
        <p:spPr>
          <a:xfrm>
            <a:off x="407988" y="-26988"/>
            <a:ext cx="9359900" cy="1143001"/>
          </a:xfrm>
        </p:spPr>
        <p:txBody>
          <a:bodyPr/>
          <a:lstStyle/>
          <a:p>
            <a:pPr/>
            <a:r>
              <a:rPr lang="en-US" altLang="zh-CN"/>
              <a:t>HelloWorld 工厂类</a:t>
            </a:r>
          </a:p>
        </p:txBody>
      </p:sp>
      <p:sp>
        <p:nvSpPr>
          <p:cNvPr id="71683" name="Rectangle 3">
            <a:extLst>
              <a:ext uri="{FF2B5EF4-FFF2-40B4-BE49-F238E27FC236}">
                <a16:creationId xmlns:a16="http://schemas.microsoft.com/office/drawing/2014/main" id="{2EEE6065-D300-426A-BEBB-88046FCF70E3}"/>
              </a:ext>
            </a:extLst>
          </p:cNvPr>
          <p:cNvSpPr>
            <a:spLocks noGrp="1" noChangeArrowheads="1"/>
          </p:cNvSpPr>
          <p:nvPr>
            <p:ph idx="1"/>
          </p:nvPr>
        </p:nvSpPr>
        <p:spPr/>
        <p:txBody>
          <a:bodyPr/>
          <a:lstStyle/>
          <a:p>
            <a:pPr>
              <a:lnSpc>
                <a:spcPct val="80000"/>
              </a:lnSpc>
              <a:buFont typeface="Wingdings" panose="05000000000000000000" pitchFamily="2" charset="2"/>
              <a:buNone/>
            </a:pPr>
            <a:r>
              <a:rPr lang="en-US" altLang="zh-CN" sz="2400"/>
              <a:t>	</a:t>
            </a:r>
            <a:r>
              <a:rPr lang="en-US" altLang="zh-CN" sz="2400">
                <a:solidFill>
                  <a:srgbClr val="FF0000"/>
                </a:solidFill>
              </a:rPr>
              <a:t>静态</a:t>
            </a:r>
          </a:p>
          <a:p>
            <a:pPr>
              <a:lnSpc>
                <a:spcPct val="80000"/>
              </a:lnSpc>
              <a:buFont typeface="Wingdings" panose="05000000000000000000" pitchFamily="2" charset="2"/>
              <a:buNone/>
            </a:pPr>
            <a:r>
              <a:rPr lang="en-US" altLang="zh-CN" sz="2400">
                <a:solidFill>
                  <a:srgbClr val="FF0000"/>
                </a:solidFill>
              </a:rPr>
              <a:t>实例 = 新的 MessageSupportFactory ();</a:t>
            </a:r>
          </a:p>
          <a:p>
            <a:pPr>
              <a:lnSpc>
                <a:spcPct val="80000"/>
              </a:lnSpc>
              <a:buFont typeface="Wingdings" panose="05000000000000000000" pitchFamily="2" charset="2"/>
              <a:buNone/>
            </a:pPr>
            <a:r>
              <a:rPr lang="en-US" altLang="zh-CN" sz="2400">
                <a:solidFill>
                  <a:srgbClr val="FF0000"/>
                </a:solidFill>
              </a:rPr>
              <a:t>}</a:t>
            </a:r>
          </a:p>
          <a:p>
            <a:pPr>
              <a:lnSpc>
                <a:spcPct val="80000"/>
              </a:lnSpc>
              <a:buFont typeface="Wingdings" panose="05000000000000000000" pitchFamily="2" charset="2"/>
              <a:buNone/>
            </a:pPr>
            <a:r>
              <a:rPr lang="en-US" altLang="zh-CN" sz="2400"/>
              <a:t>公共静态 MessageSupportFactory getInstance () {</a:t>
            </a:r>
          </a:p>
          <a:p>
            <a:pPr>
              <a:lnSpc>
                <a:spcPct val="80000"/>
              </a:lnSpc>
              <a:buFont typeface="Wingdings" panose="05000000000000000000" pitchFamily="2" charset="2"/>
              <a:buNone/>
            </a:pPr>
            <a:r>
              <a:rPr lang="en-US" altLang="zh-CN" sz="2400"/>
              <a:t>返回实例;</a:t>
            </a:r>
          </a:p>
          <a:p>
            <a:pPr>
              <a:lnSpc>
                <a:spcPct val="80000"/>
              </a:lnSpc>
              <a:buFont typeface="Wingdings" panose="05000000000000000000" pitchFamily="2" charset="2"/>
              <a:buNone/>
            </a:pPr>
            <a:r>
              <a:rPr lang="en-US" altLang="zh-CN" sz="2400"/>
              <a:t>}</a:t>
            </a:r>
          </a:p>
          <a:p>
            <a:pPr>
              <a:lnSpc>
                <a:spcPct val="80000"/>
              </a:lnSpc>
              <a:buFont typeface="Wingdings" panose="05000000000000000000" pitchFamily="2" charset="2"/>
              <a:buNone/>
            </a:pPr>
            <a:r>
              <a:rPr lang="en-US" altLang="zh-CN" sz="2400"/>
              <a:t>公共 MessageRenderer getMessageRenderer () {</a:t>
            </a:r>
          </a:p>
          <a:p>
            <a:pPr>
              <a:lnSpc>
                <a:spcPct val="80000"/>
              </a:lnSpc>
              <a:buFont typeface="Wingdings" panose="05000000000000000000" pitchFamily="2" charset="2"/>
              <a:buNone/>
            </a:pPr>
            <a:r>
              <a:rPr lang="en-US" altLang="zh-CN" sz="2400"/>
              <a:t>返回渲染器;</a:t>
            </a:r>
          </a:p>
          <a:p>
            <a:pPr>
              <a:lnSpc>
                <a:spcPct val="80000"/>
              </a:lnSpc>
              <a:buFont typeface="Wingdings" panose="05000000000000000000" pitchFamily="2" charset="2"/>
              <a:buNone/>
            </a:pPr>
            <a:r>
              <a:rPr lang="en-US" altLang="zh-CN" sz="2400"/>
              <a:t>}</a:t>
            </a:r>
          </a:p>
          <a:p>
            <a:pPr>
              <a:lnSpc>
                <a:spcPct val="80000"/>
              </a:lnSpc>
              <a:buFont typeface="Wingdings" panose="05000000000000000000" pitchFamily="2" charset="2"/>
              <a:buNone/>
            </a:pPr>
            <a:r>
              <a:rPr lang="en-US" altLang="zh-CN" sz="2400"/>
              <a:t>公共 MessageProvider getMessageProvider () {</a:t>
            </a:r>
          </a:p>
          <a:p>
            <a:pPr>
              <a:lnSpc>
                <a:spcPct val="80000"/>
              </a:lnSpc>
              <a:buFont typeface="Wingdings" panose="05000000000000000000" pitchFamily="2" charset="2"/>
              <a:buNone/>
            </a:pPr>
            <a:r>
              <a:rPr lang="en-US" altLang="zh-CN" sz="2400"/>
              <a:t>退货提供商;</a:t>
            </a:r>
          </a:p>
          <a:p>
            <a:pPr>
              <a:lnSpc>
                <a:spcPct val="80000"/>
              </a:lnSpc>
              <a:buFont typeface="Wingdings" panose="05000000000000000000" pitchFamily="2" charset="2"/>
              <a:buNone/>
            </a:pPr>
            <a:r>
              <a:rPr lang="en-US" altLang="zh-CN" sz="2400"/>
              <a:t>}</a:t>
            </a:r>
          </a:p>
          <a:p>
            <a:pPr>
              <a:lnSpc>
                <a:spcPct val="80000"/>
              </a:lnSpc>
              <a:buFont typeface="Wingdings" panose="05000000000000000000" pitchFamily="2" charset="2"/>
              <a:buNone/>
            </a:pPr>
            <a:r>
              <a:rPr lang="en-US" altLang="zh-CN" sz="2400"/>
              <a:t>}</a:t>
            </a:r>
          </a:p>
          <a:p>
            <a:pPr>
              <a:lnSpc>
                <a:spcPct val="80000"/>
              </a:lnSpc>
            </a:pPr>
            <a:endParaRPr lang="en-US" altLang="zh-CN" sz="2400"/>
          </a:p>
        </p:txBody>
      </p:sp>
    </p:spTree>
  </p:cSld>
  <p:clrMapOvr>
    <a:masterClrMapping/>
  </p:clrMapOvr>
</p:sld>
</file>

<file path=ppt/slides/slide3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a:extLst>
              <a:ext uri="{FF2B5EF4-FFF2-40B4-BE49-F238E27FC236}">
                <a16:creationId xmlns:a16="http://schemas.microsoft.com/office/drawing/2014/main" id="{9E4FBA50-F487-4292-95AA-689A8AABE5A6}"/>
              </a:ext>
            </a:extLst>
          </p:cNvPr>
          <p:cNvSpPr>
            <a:spLocks noGrp="1" noChangeArrowheads="1"/>
          </p:cNvSpPr>
          <p:nvPr>
            <p:ph type="title"/>
          </p:nvPr>
        </p:nvSpPr>
        <p:spPr>
          <a:xfrm>
            <a:off x="407988" y="-26988"/>
            <a:ext cx="9359900" cy="1143001"/>
          </a:xfrm>
        </p:spPr>
        <p:txBody>
          <a:bodyPr/>
          <a:lstStyle/>
          <a:p>
            <a:pPr/>
            <a:r>
              <a:rPr lang="en-US" altLang="zh-CN"/>
              <a:t>HelloWorld 工厂类</a:t>
            </a:r>
          </a:p>
        </p:txBody>
      </p:sp>
      <p:sp>
        <p:nvSpPr>
          <p:cNvPr id="72707" name="Rectangle 3">
            <a:extLst>
              <a:ext uri="{FF2B5EF4-FFF2-40B4-BE49-F238E27FC236}">
                <a16:creationId xmlns:a16="http://schemas.microsoft.com/office/drawing/2014/main" id="{A191E164-E6F3-4850-8E0D-CD1DF681677A}"/>
              </a:ext>
            </a:extLst>
          </p:cNvPr>
          <p:cNvSpPr>
            <a:spLocks noGrp="1" noChangeArrowheads="1"/>
          </p:cNvSpPr>
          <p:nvPr>
            <p:ph idx="1"/>
          </p:nvPr>
        </p:nvSpPr>
        <p:spPr/>
        <p:txBody>
          <a:bodyPr/>
          <a:lstStyle/>
          <a:p>
            <a:pPr>
              <a:lnSpc>
                <a:spcPct val="80000"/>
              </a:lnSpc>
              <a:buFont typeface="Wingdings" panose="05000000000000000000" pitchFamily="2" charset="2"/>
              <a:buNone/>
            </a:pPr>
            <a:r>
              <a:rPr lang="en-US" altLang="zh-CN"/>
              <a:t>公共类 HelloWorldDecoupledWithFactory {</a:t>
            </a:r>
          </a:p>
          <a:p>
            <a:pPr>
              <a:lnSpc>
                <a:spcPct val="80000"/>
              </a:lnSpc>
              <a:buFont typeface="Wingdings" panose="05000000000000000000" pitchFamily="2" charset="2"/>
              <a:buNone/>
            </a:pPr>
            <a:r>
              <a:rPr lang="en-US" altLang="zh-CN"/>
              <a:t>公共静态 void 主 (字符串 [] 参数) {</a:t>
            </a:r>
          </a:p>
          <a:p>
            <a:pPr>
              <a:lnSpc>
                <a:spcPct val="80000"/>
              </a:lnSpc>
              <a:buFont typeface="Wingdings" panose="05000000000000000000" pitchFamily="2" charset="2"/>
              <a:buNone/>
            </a:pPr>
            <a:r>
              <a:rPr lang="en-US" altLang="zh-CN"/>
              <a:t>MessageRenderer 先生 = MessageSupportFactory getInstance (). getMessageRenderer ();</a:t>
            </a:r>
          </a:p>
          <a:p>
            <a:pPr>
              <a:lnSpc>
                <a:spcPct val="80000"/>
              </a:lnSpc>
              <a:buFont typeface="Wingdings" panose="05000000000000000000" pitchFamily="2" charset="2"/>
              <a:buNone/>
            </a:pPr>
            <a:r>
              <a:rPr lang="en-US" altLang="zh-CN"/>
              <a:t>MessageProvider mp = MessageSupportFactory getInstance (). getMessageProvider ();</a:t>
            </a:r>
          </a:p>
          <a:p>
            <a:pPr>
              <a:lnSpc>
                <a:spcPct val="80000"/>
              </a:lnSpc>
              <a:buFont typeface="Wingdings" panose="05000000000000000000" pitchFamily="2" charset="2"/>
              <a:buNone/>
            </a:pPr>
            <a:r>
              <a:rPr lang="en-US" altLang="zh-CN"/>
              <a:t>setMessageProvider 先生 (mp);</a:t>
            </a:r>
          </a:p>
          <a:p>
            <a:pPr>
              <a:lnSpc>
                <a:spcPct val="80000"/>
              </a:lnSpc>
              <a:buFont typeface="Wingdings" panose="05000000000000000000" pitchFamily="2" charset="2"/>
              <a:buNone/>
            </a:pPr>
            <a:r>
              <a:rPr lang="en-US" altLang="zh-CN"/>
              <a:t>先生渲染 ();</a:t>
            </a:r>
          </a:p>
          <a:p>
            <a:pPr>
              <a:lnSpc>
                <a:spcPct val="80000"/>
              </a:lnSpc>
              <a:buFont typeface="Wingdings" panose="05000000000000000000" pitchFamily="2" charset="2"/>
              <a:buNone/>
            </a:pPr>
            <a:r>
              <a:rPr lang="en-US" altLang="zh-CN"/>
              <a:t>}</a:t>
            </a:r>
          </a:p>
          <a:p>
            <a:pPr>
              <a:lnSpc>
                <a:spcPct val="80000"/>
              </a:lnSpc>
              <a:buFont typeface="Wingdings" panose="05000000000000000000" pitchFamily="2" charset="2"/>
              <a:buNone/>
            </a:pPr>
            <a:r>
              <a:rPr lang="en-US" altLang="zh-CN"/>
              <a:t>}</a:t>
            </a:r>
          </a:p>
          <a:p>
            <a:pPr>
              <a:lnSpc>
                <a:spcPct val="80000"/>
              </a:lnSpc>
            </a:pPr>
            <a:endParaRPr lang="en-US" altLang="zh-CN"/>
          </a:p>
        </p:txBody>
      </p:sp>
    </p:spTree>
  </p:cSld>
  <p:clrMapOvr>
    <a:masterClrMapping/>
  </p:clrMapOvr>
</p:sld>
</file>

<file path=ppt/slides/slide3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a:extLst>
              <a:ext uri="{FF2B5EF4-FFF2-40B4-BE49-F238E27FC236}">
                <a16:creationId xmlns:a16="http://schemas.microsoft.com/office/drawing/2014/main" id="{9CF39D17-C8F4-492C-B42F-B7C79E5753C2}"/>
              </a:ext>
            </a:extLst>
          </p:cNvPr>
          <p:cNvSpPr>
            <a:spLocks noGrp="1" noChangeArrowheads="1"/>
          </p:cNvSpPr>
          <p:nvPr>
            <p:ph type="title"/>
          </p:nvPr>
        </p:nvSpPr>
        <p:spPr>
          <a:xfrm>
            <a:off x="263525" y="-26988"/>
            <a:ext cx="11809413" cy="1143001"/>
          </a:xfrm>
        </p:spPr>
        <p:txBody>
          <a:bodyPr/>
          <a:lstStyle/>
          <a:p>
            <a:pPr/>
            <a:r>
              <a:rPr lang="en-US" altLang="zh-CN" sz="4000"/>
              <a:t>HelloWorld 与工厂类: 属性文件</a:t>
            </a:r>
          </a:p>
        </p:txBody>
      </p:sp>
      <p:sp>
        <p:nvSpPr>
          <p:cNvPr id="73731" name="Rectangle 3">
            <a:extLst>
              <a:ext uri="{FF2B5EF4-FFF2-40B4-BE49-F238E27FC236}">
                <a16:creationId xmlns:a16="http://schemas.microsoft.com/office/drawing/2014/main" id="{5EA85664-AB42-4A4F-978A-F87E84CB7258}"/>
              </a:ext>
            </a:extLst>
          </p:cNvPr>
          <p:cNvSpPr>
            <a:spLocks noGrp="1" noChangeArrowheads="1"/>
          </p:cNvSpPr>
          <p:nvPr>
            <p:ph idx="1"/>
          </p:nvPr>
        </p:nvSpPr>
        <p:spPr/>
        <p:txBody>
          <a:bodyPr/>
          <a:lstStyle/>
          <a:p>
            <a:pPr>
              <a:buFont typeface="Wingdings" panose="05000000000000000000" pitchFamily="2" charset="2"/>
              <a:buNone/>
            </a:pPr>
            <a:r>
              <a:rPr lang="en-US" altLang="zh-CN"/>
              <a:t># msf 属性</a:t>
            </a:r>
          </a:p>
          <a:p>
            <a:pPr>
              <a:buFont typeface="Wingdings" panose="05000000000000000000" pitchFamily="2" charset="2"/>
              <a:buNone/>
            </a:pPr>
            <a:r>
              <a:rPr lang="en-US" altLang="zh-CN"/>
              <a:t>呈现器. 类 = StandardOutMessageRenderer</a:t>
            </a:r>
          </a:p>
          <a:p>
            <a:pPr>
              <a:buFont typeface="Wingdings" panose="05000000000000000000" pitchFamily="2" charset="2"/>
              <a:buNone/>
            </a:pPr>
            <a:r>
              <a:rPr lang="en-US" altLang="zh-CN"/>
              <a:t>提供程序. 类 = HelloWorldMessageProvider</a:t>
            </a:r>
          </a:p>
          <a:p>
            <a:endParaRPr lang="en-US" altLang="zh-CN"/>
          </a:p>
        </p:txBody>
      </p:sp>
    </p:spTree>
  </p:cSld>
  <p:clrMapOvr>
    <a:masterClrMapping/>
  </p:clrMapOvr>
</p:sld>
</file>

<file path=ppt/slides/slide3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extLst>
              <a:ext uri="{FF2B5EF4-FFF2-40B4-BE49-F238E27FC236}">
                <a16:creationId xmlns:a16="http://schemas.microsoft.com/office/drawing/2014/main" id="{DB57F44C-33AB-4B98-A2AC-A73979620EB8}"/>
              </a:ext>
            </a:extLst>
          </p:cNvPr>
          <p:cNvSpPr>
            <a:spLocks noGrp="1" noChangeArrowheads="1"/>
          </p:cNvSpPr>
          <p:nvPr>
            <p:ph type="title"/>
          </p:nvPr>
        </p:nvSpPr>
        <p:spPr>
          <a:xfrm>
            <a:off x="334963" y="-26988"/>
            <a:ext cx="11737975" cy="1143001"/>
          </a:xfrm>
        </p:spPr>
        <p:txBody>
          <a:bodyPr/>
          <a:lstStyle/>
          <a:p>
            <a:pPr/>
            <a:r>
              <a:rPr lang="en-US" altLang="zh-CN" sz="4000"/>
              <a:t>HelloWorld 与解耦: 重构的区域</a:t>
            </a:r>
          </a:p>
        </p:txBody>
      </p:sp>
      <p:sp>
        <p:nvSpPr>
          <p:cNvPr id="74755" name="Rectangle 3">
            <a:extLst>
              <a:ext uri="{FF2B5EF4-FFF2-40B4-BE49-F238E27FC236}">
                <a16:creationId xmlns:a16="http://schemas.microsoft.com/office/drawing/2014/main" id="{AF626597-8FFB-4917-A573-D9D67CF04BBF}"/>
              </a:ext>
            </a:extLst>
          </p:cNvPr>
          <p:cNvSpPr>
            <a:spLocks noGrp="1" noChangeArrowheads="1"/>
          </p:cNvSpPr>
          <p:nvPr>
            <p:ph idx="1"/>
          </p:nvPr>
        </p:nvSpPr>
        <p:spPr/>
        <p:txBody>
          <a:bodyPr/>
          <a:lstStyle/>
          <a:p>
            <a:pPr/>
            <a:r>
              <a:rPr lang="en-US" altLang="zh-CN"/>
              <a:t>只需更改属性文件, 就可以替换邮件检索实现和消息呈现器实现</a:t>
            </a:r>
          </a:p>
          <a:p>
            <a:pPr lvl="1"/>
            <a:r>
              <a:rPr lang="en-US" altLang="zh-CN"/>
              <a:t>业务逻辑代码中不需要更改</a:t>
            </a:r>
          </a:p>
          <a:p>
            <a:endParaRPr lang="en-US" altLang="zh-CN"/>
          </a:p>
        </p:txBody>
      </p:sp>
    </p:spTree>
  </p:cSld>
  <p:clrMapOvr>
    <a:masterClrMapping/>
  </p:clrMapOvr>
</p:sld>
</file>

<file path=ppt/slides/slide3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a:extLst>
              <a:ext uri="{FF2B5EF4-FFF2-40B4-BE49-F238E27FC236}">
                <a16:creationId xmlns:a16="http://schemas.microsoft.com/office/drawing/2014/main" id="{760FAFB4-84A3-46B4-8965-55A513520162}"/>
              </a:ext>
            </a:extLst>
          </p:cNvPr>
          <p:cNvSpPr>
            <a:spLocks noGrp="1" noChangeArrowheads="1"/>
          </p:cNvSpPr>
          <p:nvPr>
            <p:ph type="title"/>
          </p:nvPr>
        </p:nvSpPr>
        <p:spPr>
          <a:xfrm>
            <a:off x="334963" y="-26988"/>
            <a:ext cx="11664950" cy="1143001"/>
          </a:xfrm>
        </p:spPr>
        <p:txBody>
          <a:bodyPr/>
          <a:lstStyle/>
          <a:p>
            <a:pPr/>
            <a:r>
              <a:rPr lang="en-US" altLang="zh-CN" sz="4000"/>
              <a:t>HelloWorld 工厂: 突出问题</a:t>
            </a:r>
          </a:p>
        </p:txBody>
      </p:sp>
      <p:sp>
        <p:nvSpPr>
          <p:cNvPr id="75779" name="Rectangle 3">
            <a:extLst>
              <a:ext uri="{FF2B5EF4-FFF2-40B4-BE49-F238E27FC236}">
                <a16:creationId xmlns:a16="http://schemas.microsoft.com/office/drawing/2014/main" id="{DBB29DA4-FE23-44DF-94FF-3CBE71B15108}"/>
              </a:ext>
            </a:extLst>
          </p:cNvPr>
          <p:cNvSpPr>
            <a:spLocks noGrp="1" noChangeArrowheads="1"/>
          </p:cNvSpPr>
          <p:nvPr>
            <p:ph idx="1"/>
          </p:nvPr>
        </p:nvSpPr>
        <p:spPr/>
        <p:txBody>
          <a:bodyPr/>
          <a:lstStyle/>
          <a:p>
            <a:pPr/>
            <a:r>
              <a:rPr lang="en-US" altLang="zh-CN"/>
              <a:t>您仍然需要编写大量的胶水代码自己组装应用程序一起</a:t>
            </a:r>
          </a:p>
          <a:p>
            <a:pPr lvl="1"/>
            <a:r>
              <a:rPr lang="en-US" altLang="zh-CN"/>
              <a:t>你必须写</a:t>
            </a:r>
            <a:r>
              <a:rPr lang="en-US" altLang="zh-CN" i="1"/>
              <a:t>MessageSupportFactory</a:t>
            </a:r>
            <a:r>
              <a:rPr lang="en-US" altLang="zh-CN"/>
              <a:t>类</a:t>
            </a:r>
          </a:p>
          <a:p>
            <a:pPr lvl="1"/>
            <a:r>
              <a:rPr lang="en-US" altLang="zh-CN"/>
              <a:t>您仍然需要插入一个实例</a:t>
            </a:r>
            <a:r>
              <a:rPr lang="en-US" altLang="zh-CN" i="1"/>
              <a:t>MessageProvider</a:t>
            </a:r>
            <a:r>
              <a:rPr lang="en-US" altLang="zh-CN"/>
              <a:t>纳入实施</a:t>
            </a:r>
            <a:r>
              <a:rPr lang="en-US" altLang="zh-CN" i="1"/>
              <a:t>MessageRenderer</a:t>
            </a:r>
            <a:r>
              <a:rPr lang="en-US" altLang="zh-CN"/>
              <a:t>手动</a:t>
            </a:r>
          </a:p>
          <a:p>
            <a:endParaRPr lang="en-US" altLang="zh-CN"/>
          </a:p>
        </p:txBody>
      </p:sp>
    </p:spTree>
  </p:cSld>
  <p:clrMapOvr>
    <a:masterClrMapping/>
  </p:clrMapOvr>
</p:sld>
</file>

<file path=ppt/slides/slide3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a:extLst>
              <a:ext uri="{FF2B5EF4-FFF2-40B4-BE49-F238E27FC236}">
                <a16:creationId xmlns:a16="http://schemas.microsoft.com/office/drawing/2014/main" id="{9860C546-EE28-4F07-918A-8F7BDA5EEAFE}"/>
              </a:ext>
            </a:extLst>
          </p:cNvPr>
          <p:cNvSpPr>
            <a:spLocks noGrp="1" noChangeArrowheads="1"/>
          </p:cNvSpPr>
          <p:nvPr>
            <p:ph type="title"/>
          </p:nvPr>
        </p:nvSpPr>
        <p:spPr>
          <a:xfrm>
            <a:off x="192088" y="-26988"/>
            <a:ext cx="11880850" cy="1143001"/>
          </a:xfrm>
        </p:spPr>
        <p:txBody>
          <a:bodyPr/>
          <a:lstStyle/>
          <a:p>
            <a:pPr/>
            <a:r>
              <a:rPr lang="en-US" altLang="zh-CN" sz="4000"/>
              <a:t>HelloWorld 与工厂: 进一步重构的领域</a:t>
            </a:r>
          </a:p>
        </p:txBody>
      </p:sp>
      <p:sp>
        <p:nvSpPr>
          <p:cNvPr id="76803" name="Rectangle 3">
            <a:extLst>
              <a:ext uri="{FF2B5EF4-FFF2-40B4-BE49-F238E27FC236}">
                <a16:creationId xmlns:a16="http://schemas.microsoft.com/office/drawing/2014/main" id="{D86043F7-5C0C-42FC-B418-8E8A854432E3}"/>
              </a:ext>
            </a:extLst>
          </p:cNvPr>
          <p:cNvSpPr>
            <a:spLocks noGrp="1" noChangeArrowheads="1"/>
          </p:cNvSpPr>
          <p:nvPr>
            <p:ph idx="1"/>
          </p:nvPr>
        </p:nvSpPr>
        <p:spPr/>
        <p:txBody>
          <a:bodyPr/>
          <a:lstStyle/>
          <a:p>
            <a:pPr/>
            <a:r>
              <a:rPr lang="en-US" altLang="zh-CN"/>
              <a:t>我们可以使用 Spring 框架来处理上一张幻灯片中提到的问题。</a:t>
            </a:r>
          </a:p>
          <a:p>
            <a:pPr/>
            <a:r>
              <a:rPr lang="en-US" altLang="zh-CN"/>
              <a:t>取代</a:t>
            </a:r>
            <a:r>
              <a:rPr lang="en-US" altLang="zh-CN" i="1"/>
              <a:t>MessageSupportFactory</a:t>
            </a:r>
            <a:r>
              <a:rPr lang="en-US" altLang="zh-CN"/>
              <a:t>类与弹簧框架的</a:t>
            </a:r>
            <a:r>
              <a:rPr lang="en-US" altLang="zh-CN" i="1"/>
              <a:t>DefaultListableBeanFactory</a:t>
            </a:r>
            <a:r>
              <a:rPr lang="en-US" altLang="zh-CN"/>
              <a:t>类</a:t>
            </a:r>
          </a:p>
          <a:p>
            <a:pPr lvl="1"/>
            <a:r>
              <a:rPr lang="en-US" altLang="zh-CN"/>
              <a:t>你可以想到</a:t>
            </a:r>
            <a:r>
              <a:rPr lang="en-US" altLang="zh-CN" i="1"/>
              <a:t>DefaultListableBeanFactory</a:t>
            </a:r>
            <a:r>
              <a:rPr lang="en-US" altLang="zh-CN"/>
              <a:t>类作为更通用版本的</a:t>
            </a:r>
            <a:r>
              <a:rPr lang="en-US" altLang="zh-CN" i="1"/>
              <a:t>MessageSupportFactory</a:t>
            </a:r>
            <a:r>
              <a:rPr lang="en-US" altLang="zh-CN"/>
              <a:t>类</a:t>
            </a:r>
          </a:p>
          <a:p>
            <a:endParaRPr lang="en-US" altLang="zh-CN"/>
          </a:p>
        </p:txBody>
      </p:sp>
    </p:spTree>
  </p:cSld>
  <p:clrMapOvr>
    <a:masterClrMapping/>
  </p:clrMapOvr>
</p:sld>
</file>

<file path=ppt/slides/slide3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0">
            <a:extLst>
              <a:ext uri="{FF2B5EF4-FFF2-40B4-BE49-F238E27FC236}">
                <a16:creationId xmlns:a16="http://schemas.microsoft.com/office/drawing/2014/main" id="{FE7713DF-6874-4FC6-A5C8-FAC2F3A8BD9C}"/>
              </a:ext>
            </a:extLst>
          </p:cNvPr>
          <p:cNvSpPr>
            <a:spLocks noGrp="1"/>
          </p:cNvSpPr>
          <p:nvPr>
            <p:ph type="title"/>
          </p:nvPr>
        </p:nvSpPr>
        <p:spPr>
          <a:xfrm>
            <a:off x="119063" y="3219450"/>
            <a:ext cx="12072937" cy="1362075"/>
          </a:xfrm>
        </p:spPr>
        <p:txBody>
          <a:bodyPr/>
          <a:lstStyle/>
          <a:p>
            <a:pPr algn="ctr">
              <a:buFont typeface="Wingdings" panose="05000000000000000000" pitchFamily="2" charset="2"/>
              <a:buNone/>
            </a:pPr>
            <a:r>
              <a:rPr lang="en-US" altLang="zh-CN" sz="5400"/>
              <a:t>6. HelloWorld 应用与弹簧框架 (但尚未使用 DI 功能)</a:t>
            </a:r>
          </a:p>
        </p:txBody>
      </p:sp>
    </p:spTree>
  </p:cSld>
  <p:clrMapOvr>
    <a:masterClrMapping/>
  </p:clrMapOvr>
  <p:transition spd="slow">
    <p:fade/>
  </p:transition>
</p:sld>
</file>

<file path=ppt/slides/slide3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a:extLst>
              <a:ext uri="{FF2B5EF4-FFF2-40B4-BE49-F238E27FC236}">
                <a16:creationId xmlns:a16="http://schemas.microsoft.com/office/drawing/2014/main" id="{781AA509-2AD9-427D-AC7C-4013B11EC218}"/>
              </a:ext>
            </a:extLst>
          </p:cNvPr>
          <p:cNvSpPr>
            <a:spLocks noGrp="1" noChangeArrowheads="1"/>
          </p:cNvSpPr>
          <p:nvPr>
            <p:ph type="title"/>
          </p:nvPr>
        </p:nvSpPr>
        <p:spPr>
          <a:xfrm>
            <a:off x="119063" y="-26988"/>
            <a:ext cx="9648825" cy="1143001"/>
          </a:xfrm>
        </p:spPr>
        <p:txBody>
          <a:bodyPr/>
          <a:lstStyle/>
          <a:p>
            <a:pPr/>
            <a:r>
              <a:rPr lang="en-US" altLang="zh-CN"/>
              <a:t>HelloWorld 弹簧框架</a:t>
            </a:r>
          </a:p>
        </p:txBody>
      </p:sp>
      <p:sp>
        <p:nvSpPr>
          <p:cNvPr id="79875" name="Rectangle 3">
            <a:extLst>
              <a:ext uri="{FF2B5EF4-FFF2-40B4-BE49-F238E27FC236}">
                <a16:creationId xmlns:a16="http://schemas.microsoft.com/office/drawing/2014/main" id="{BF4743EB-D63E-497D-A66D-6D5DD3EBFFE9}"/>
              </a:ext>
            </a:extLst>
          </p:cNvPr>
          <p:cNvSpPr>
            <a:spLocks noGrp="1" noChangeArrowheads="1"/>
          </p:cNvSpPr>
          <p:nvPr>
            <p:ph idx="1"/>
          </p:nvPr>
        </p:nvSpPr>
        <p:spPr>
          <a:xfrm>
            <a:off x="479425" y="1139825"/>
            <a:ext cx="10972800" cy="4525963"/>
          </a:xfrm>
        </p:spPr>
        <p:txBody>
          <a:bodyPr/>
          <a:lstStyle/>
          <a:p>
            <a:pPr>
              <a:lnSpc>
                <a:spcPct val="90000"/>
              </a:lnSpc>
              <a:buFont typeface="Wingdings" panose="05000000000000000000" pitchFamily="2" charset="2"/>
              <a:buNone/>
            </a:pPr>
            <a:r>
              <a:rPr lang="en-US" altLang="zh-CN" sz="2800"/>
              <a:t>公共类 HelloWorldSpring {</a:t>
            </a:r>
          </a:p>
          <a:p>
            <a:pPr>
              <a:lnSpc>
                <a:spcPct val="90000"/>
              </a:lnSpc>
              <a:buFont typeface="Wingdings" panose="05000000000000000000" pitchFamily="2" charset="2"/>
              <a:buNone/>
            </a:pPr>
            <a:r>
              <a:rPr lang="en-US" altLang="zh-CN" sz="2800"/>
              <a:t>公共静态 void 主 (字符串 [] 参数) 引发异常 {</a:t>
            </a:r>
          </a:p>
          <a:p>
            <a:pPr>
              <a:lnSpc>
                <a:spcPct val="90000"/>
              </a:lnSpc>
              <a:buFont typeface="Wingdings" panose="05000000000000000000" pitchFamily="2" charset="2"/>
              <a:buNone/>
            </a:pPr>
            <a:r>
              <a:rPr lang="en-US" altLang="zh-CN" sz="2800"/>
              <a:t>获取 bean 工厂-getBeanFactory 代码 () 在下一张幻灯片中</a:t>
            </a:r>
          </a:p>
          <a:p>
            <a:pPr>
              <a:lnSpc>
                <a:spcPct val="90000"/>
              </a:lnSpc>
              <a:buFont typeface="Wingdings" panose="05000000000000000000" pitchFamily="2" charset="2"/>
              <a:buNone/>
            </a:pPr>
            <a:r>
              <a:rPr lang="en-US" altLang="zh-CN" sz="2800"/>
              <a:t>	</a:t>
            </a:r>
            <a:r>
              <a:rPr lang="en-US" altLang="zh-CN" sz="2800">
                <a:solidFill>
                  <a:srgbClr val="FF0000"/>
                </a:solidFill>
              </a:rPr>
              <a:t>BeanFactory 厂 = getBeanFactory ();</a:t>
            </a:r>
          </a:p>
          <a:p>
            <a:pPr>
              <a:lnSpc>
                <a:spcPct val="90000"/>
              </a:lnSpc>
              <a:buFont typeface="Wingdings" panose="05000000000000000000" pitchFamily="2" charset="2"/>
              <a:buNone/>
            </a:pPr>
            <a:r>
              <a:rPr lang="en-US" altLang="zh-CN" sz="2800">
                <a:solidFill>
                  <a:srgbClr val="FF0000"/>
                </a:solidFill>
              </a:rPr>
              <a:t>MessageRenderer 先生 = (MessageRenderer) 工厂 getBean ("渲染器");</a:t>
            </a:r>
          </a:p>
          <a:p>
            <a:pPr>
              <a:lnSpc>
                <a:spcPct val="90000"/>
              </a:lnSpc>
              <a:buFont typeface="Wingdings" panose="05000000000000000000" pitchFamily="2" charset="2"/>
              <a:buNone/>
            </a:pPr>
            <a:r>
              <a:rPr lang="en-US" altLang="zh-CN" sz="2800">
                <a:solidFill>
                  <a:srgbClr val="FF0000"/>
                </a:solidFill>
              </a:rPr>
              <a:t>MessageProvider mp = (MessageProvider) 工厂 getBean ("提供者");</a:t>
            </a:r>
          </a:p>
          <a:p>
            <a:pPr>
              <a:lnSpc>
                <a:spcPct val="90000"/>
              </a:lnSpc>
              <a:buFont typeface="Wingdings" panose="05000000000000000000" pitchFamily="2" charset="2"/>
              <a:buNone/>
            </a:pPr>
            <a:r>
              <a:rPr lang="en-US" altLang="zh-CN" sz="2800"/>
              <a:t>setMessageProvider 先生 (mp);</a:t>
            </a:r>
          </a:p>
          <a:p>
            <a:pPr>
              <a:lnSpc>
                <a:spcPct val="90000"/>
              </a:lnSpc>
              <a:buFont typeface="Wingdings" panose="05000000000000000000" pitchFamily="2" charset="2"/>
              <a:buNone/>
            </a:pPr>
            <a:r>
              <a:rPr lang="en-US" altLang="zh-CN" sz="2800"/>
              <a:t>先生渲染 ();</a:t>
            </a:r>
          </a:p>
          <a:p>
            <a:pPr>
              <a:lnSpc>
                <a:spcPct val="90000"/>
              </a:lnSpc>
              <a:buFont typeface="Wingdings" panose="05000000000000000000" pitchFamily="2" charset="2"/>
              <a:buNone/>
            </a:pPr>
            <a:r>
              <a:rPr lang="en-US" altLang="zh-CN" sz="2800"/>
              <a:t>}</a:t>
            </a:r>
          </a:p>
          <a:p>
            <a:pPr>
              <a:lnSpc>
                <a:spcPct val="90000"/>
              </a:lnSpc>
              <a:buFont typeface="Wingdings" panose="05000000000000000000" pitchFamily="2" charset="2"/>
              <a:buNone/>
            </a:pPr>
            <a:r>
              <a:rPr lang="en-US" altLang="zh-CN" sz="2800"/>
              <a:t>在下一页中继续</a:t>
            </a:r>
          </a:p>
          <a:p>
            <a:pPr>
              <a:lnSpc>
                <a:spcPct val="90000"/>
              </a:lnSpc>
            </a:pPr>
            <a:endParaRPr lang="en-US" altLang="zh-CN" sz="2800"/>
          </a:p>
        </p:txBody>
      </p:sp>
    </p:spTree>
  </p:cSld>
  <p:clrMapOvr>
    <a:masterClrMapping/>
  </p:clrMapOvr>
</p:sld>
</file>

<file path=ppt/slides/slide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0">
            <a:extLst>
              <a:ext uri="{FF2B5EF4-FFF2-40B4-BE49-F238E27FC236}">
                <a16:creationId xmlns:a16="http://schemas.microsoft.com/office/drawing/2014/main" id="{57CD89E1-429B-47BC-93C4-5C4BA0E4A834}"/>
              </a:ext>
            </a:extLst>
          </p:cNvPr>
          <p:cNvSpPr>
            <a:spLocks noGrp="1"/>
          </p:cNvSpPr>
          <p:nvPr>
            <p:ph type="title"/>
          </p:nvPr>
        </p:nvSpPr>
        <p:spPr>
          <a:xfrm>
            <a:off x="515938" y="2489200"/>
            <a:ext cx="11468100" cy="1362075"/>
          </a:xfrm>
        </p:spPr>
        <p:txBody>
          <a:bodyPr/>
          <a:lstStyle/>
          <a:p>
            <a:pPr algn="ctr">
              <a:buFont typeface="Wingdings" panose="05000000000000000000" pitchFamily="2" charset="2"/>
              <a:buNone/>
            </a:pPr>
            <a:r>
              <a:rPr lang="en-US" altLang="zh-CN" sz="8000"/>
              <a:t>1. HelloWorld 应用</a:t>
            </a:r>
          </a:p>
        </p:txBody>
      </p:sp>
    </p:spTree>
  </p:cSld>
  <p:clrMapOvr>
    <a:masterClrMapping/>
  </p:clrMapOvr>
  <p:transition spd="slow">
    <p:fade/>
  </p:transition>
</p:sld>
</file>

<file path=ppt/slides/slide4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a:extLst>
              <a:ext uri="{FF2B5EF4-FFF2-40B4-BE49-F238E27FC236}">
                <a16:creationId xmlns:a16="http://schemas.microsoft.com/office/drawing/2014/main" id="{315D9FCA-5454-40BE-A2C3-33E7E5E10896}"/>
              </a:ext>
            </a:extLst>
          </p:cNvPr>
          <p:cNvSpPr>
            <a:spLocks noGrp="1" noChangeArrowheads="1"/>
          </p:cNvSpPr>
          <p:nvPr>
            <p:ph type="title"/>
          </p:nvPr>
        </p:nvSpPr>
        <p:spPr>
          <a:xfrm>
            <a:off x="119063" y="-26988"/>
            <a:ext cx="12025312" cy="1143001"/>
          </a:xfrm>
        </p:spPr>
        <p:txBody>
          <a:bodyPr/>
          <a:lstStyle/>
          <a:p>
            <a:pPr/>
            <a:r>
              <a:rPr lang="en-US" altLang="zh-CN" sz="3200"/>
              <a:t>HelloWorld 与弹簧框架 (不需要了解此代码)</a:t>
            </a:r>
          </a:p>
        </p:txBody>
      </p:sp>
      <p:sp>
        <p:nvSpPr>
          <p:cNvPr id="80899" name="Rectangle 3">
            <a:extLst>
              <a:ext uri="{FF2B5EF4-FFF2-40B4-BE49-F238E27FC236}">
                <a16:creationId xmlns:a16="http://schemas.microsoft.com/office/drawing/2014/main" id="{F85D4038-D15A-4777-A506-CEFCA4FD26B5}"/>
              </a:ext>
            </a:extLst>
          </p:cNvPr>
          <p:cNvSpPr>
            <a:spLocks noGrp="1" noChangeArrowheads="1"/>
          </p:cNvSpPr>
          <p:nvPr>
            <p:ph idx="1"/>
          </p:nvPr>
        </p:nvSpPr>
        <p:spPr>
          <a:xfrm>
            <a:off x="1019175" y="1268413"/>
            <a:ext cx="10225088" cy="4752975"/>
          </a:xfrm>
        </p:spPr>
        <p:txBody>
          <a:bodyPr/>
          <a:lstStyle/>
          <a:p>
            <a:pPr>
              <a:lnSpc>
                <a:spcPct val="80000"/>
              </a:lnSpc>
              <a:buFont typeface="Wingdings" panose="05000000000000000000" pitchFamily="2" charset="2"/>
              <a:buNone/>
            </a:pPr>
            <a:r>
              <a:rPr lang="en-US" altLang="zh-CN" sz="2400"/>
              <a:t>您编写自己的 getBeanFactory () 方法使用 Spring 框架的</a:t>
            </a:r>
          </a:p>
          <a:p>
            <a:pPr>
              <a:lnSpc>
                <a:spcPct val="80000"/>
              </a:lnSpc>
              <a:buFont typeface="Wingdings" panose="05000000000000000000" pitchFamily="2" charset="2"/>
              <a:buNone/>
            </a:pPr>
            <a:r>
              <a:rPr lang="en-US" altLang="zh-CN" sz="2400"/>
              <a:t>DefaultListableBeanFactoryclass。</a:t>
            </a:r>
          </a:p>
          <a:p>
            <a:pPr>
              <a:lnSpc>
                <a:spcPct val="80000"/>
              </a:lnSpc>
              <a:buFont typeface="Wingdings" panose="05000000000000000000" pitchFamily="2" charset="2"/>
              <a:buNone/>
            </a:pPr>
            <a:r>
              <a:rPr lang="en-US" altLang="zh-CN" sz="2400"/>
              <a:t>私有静态 BeanFactory getBeanFactory () 引发异常 {</a:t>
            </a:r>
          </a:p>
          <a:p>
            <a:pPr>
              <a:lnSpc>
                <a:spcPct val="80000"/>
              </a:lnSpc>
              <a:buFont typeface="Wingdings" panose="05000000000000000000" pitchFamily="2" charset="2"/>
              <a:buNone/>
            </a:pPr>
            <a:r>
              <a:rPr lang="en-US" altLang="zh-CN" sz="2400"/>
              <a:t>得到豆厂</a:t>
            </a:r>
          </a:p>
          <a:p>
            <a:pPr>
              <a:lnSpc>
                <a:spcPct val="80000"/>
              </a:lnSpc>
              <a:buFont typeface="Wingdings" panose="05000000000000000000" pitchFamily="2" charset="2"/>
              <a:buNone/>
            </a:pPr>
            <a:r>
              <a:rPr lang="en-US" altLang="zh-CN" sz="2400"/>
              <a:t>DefaultListableBeanFactory 工厂 = 新 DefaultListableBeanFactory ();</a:t>
            </a:r>
          </a:p>
          <a:p>
            <a:pPr>
              <a:lnSpc>
                <a:spcPct val="80000"/>
              </a:lnSpc>
              <a:buFont typeface="Wingdings" panose="05000000000000000000" pitchFamily="2" charset="2"/>
              <a:buNone/>
            </a:pPr>
            <a:r>
              <a:rPr lang="en-US" altLang="zh-CN" sz="2400"/>
              <a:t>创建定义读取器</a:t>
            </a:r>
          </a:p>
          <a:p>
            <a:pPr>
              <a:lnSpc>
                <a:spcPct val="80000"/>
              </a:lnSpc>
              <a:buFont typeface="Wingdings" panose="05000000000000000000" pitchFamily="2" charset="2"/>
              <a:buNone/>
            </a:pPr>
            <a:r>
              <a:rPr lang="en-US" altLang="zh-CN" sz="2400"/>
              <a:t>PropertiesBeanDefinitionReader rdr = 新 PropertiesBeanDefinitionReader (工厂);</a:t>
            </a:r>
          </a:p>
          <a:p>
            <a:pPr>
              <a:lnSpc>
                <a:spcPct val="80000"/>
              </a:lnSpc>
              <a:buFont typeface="Wingdings" panose="05000000000000000000" pitchFamily="2" charset="2"/>
              <a:buNone/>
            </a:pPr>
            <a:r>
              <a:rPr lang="en-US" altLang="zh-CN" sz="2400"/>
              <a:t>加载配置选项</a:t>
            </a:r>
          </a:p>
          <a:p>
            <a:pPr>
              <a:lnSpc>
                <a:spcPct val="80000"/>
              </a:lnSpc>
              <a:buFont typeface="Wingdings" panose="05000000000000000000" pitchFamily="2" charset="2"/>
              <a:buNone/>
            </a:pPr>
            <a:r>
              <a:rPr lang="en-US" altLang="zh-CN" sz="2400"/>
              <a:t>属性道具 = 新属性 ();</a:t>
            </a:r>
          </a:p>
          <a:p>
            <a:pPr>
              <a:lnSpc>
                <a:spcPct val="80000"/>
              </a:lnSpc>
              <a:buFont typeface="Wingdings" panose="05000000000000000000" pitchFamily="2" charset="2"/>
              <a:buNone/>
            </a:pPr>
            <a:r>
              <a:rPr lang="en-US" altLang="zh-CN" sz="2400"/>
              <a:t>道具. 负载 (新的 FileInputStream ("bean" 属性));</a:t>
            </a:r>
          </a:p>
          <a:p>
            <a:pPr>
              <a:lnSpc>
                <a:spcPct val="80000"/>
              </a:lnSpc>
              <a:buFont typeface="Wingdings" panose="05000000000000000000" pitchFamily="2" charset="2"/>
              <a:buNone/>
            </a:pPr>
            <a:r>
              <a:rPr lang="en-US" altLang="zh-CN" sz="2400"/>
              <a:t>rdr. registerBeanDefinitions (道具);</a:t>
            </a:r>
          </a:p>
          <a:p>
            <a:pPr>
              <a:lnSpc>
                <a:spcPct val="80000"/>
              </a:lnSpc>
              <a:buFont typeface="Wingdings" panose="05000000000000000000" pitchFamily="2" charset="2"/>
              <a:buNone/>
            </a:pPr>
            <a:r>
              <a:rPr lang="en-US" altLang="zh-CN" sz="2400"/>
              <a:t>退货厂;</a:t>
            </a:r>
          </a:p>
          <a:p>
            <a:pPr>
              <a:lnSpc>
                <a:spcPct val="80000"/>
              </a:lnSpc>
              <a:buFont typeface="Wingdings" panose="05000000000000000000" pitchFamily="2" charset="2"/>
              <a:buNone/>
            </a:pPr>
            <a:r>
              <a:rPr lang="en-US" altLang="zh-CN" sz="2400"/>
              <a:t>}</a:t>
            </a:r>
          </a:p>
          <a:p>
            <a:pPr>
              <a:lnSpc>
                <a:spcPct val="80000"/>
              </a:lnSpc>
              <a:buFont typeface="Wingdings" panose="05000000000000000000" pitchFamily="2" charset="2"/>
              <a:buNone/>
            </a:pPr>
            <a:r>
              <a:rPr lang="en-US" altLang="zh-CN" sz="2400"/>
              <a:t>}</a:t>
            </a:r>
          </a:p>
          <a:p>
            <a:pPr>
              <a:lnSpc>
                <a:spcPct val="80000"/>
              </a:lnSpc>
            </a:pPr>
            <a:endParaRPr lang="en-US" altLang="zh-CN" sz="2400"/>
          </a:p>
        </p:txBody>
      </p:sp>
    </p:spTree>
  </p:cSld>
  <p:clrMapOvr>
    <a:masterClrMapping/>
  </p:clrMapOvr>
</p:sld>
</file>

<file path=ppt/slides/slide4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a:extLst>
              <a:ext uri="{FF2B5EF4-FFF2-40B4-BE49-F238E27FC236}">
                <a16:creationId xmlns:a16="http://schemas.microsoft.com/office/drawing/2014/main" id="{B6869A55-EC07-4CE6-A0E2-29EB2605A8DD}"/>
              </a:ext>
            </a:extLst>
          </p:cNvPr>
          <p:cNvSpPr>
            <a:spLocks noGrp="1" noChangeArrowheads="1"/>
          </p:cNvSpPr>
          <p:nvPr>
            <p:ph type="title"/>
          </p:nvPr>
        </p:nvSpPr>
        <p:spPr>
          <a:xfrm>
            <a:off x="47625" y="-26988"/>
            <a:ext cx="12144375" cy="1143001"/>
          </a:xfrm>
        </p:spPr>
        <p:txBody>
          <a:bodyPr/>
          <a:lstStyle/>
          <a:p>
            <a:pPr/>
            <a:r>
              <a:rPr lang="en-US" altLang="zh-CN" sz="4000"/>
              <a:t>HelloWorld 与春天框架: 被重构的区域</a:t>
            </a:r>
          </a:p>
        </p:txBody>
      </p:sp>
      <p:sp>
        <p:nvSpPr>
          <p:cNvPr id="81923" name="Rectangle 3">
            <a:extLst>
              <a:ext uri="{FF2B5EF4-FFF2-40B4-BE49-F238E27FC236}">
                <a16:creationId xmlns:a16="http://schemas.microsoft.com/office/drawing/2014/main" id="{20F36369-6EBF-4867-AE02-7E1A35FD77C0}"/>
              </a:ext>
            </a:extLst>
          </p:cNvPr>
          <p:cNvSpPr>
            <a:spLocks noGrp="1" noChangeArrowheads="1"/>
          </p:cNvSpPr>
          <p:nvPr>
            <p:ph idx="1"/>
          </p:nvPr>
        </p:nvSpPr>
        <p:spPr/>
        <p:txBody>
          <a:bodyPr/>
          <a:lstStyle/>
          <a:p>
            <a:pPr/>
            <a:r>
              <a:rPr lang="en-US" altLang="zh-CN"/>
              <a:t>删除了您自己的胶水代码的需要 (</a:t>
            </a:r>
            <a:r>
              <a:rPr lang="en-US" altLang="zh-CN" i="1"/>
              <a:t>MessageSupportFactory</a:t>
            </a:r>
            <a:r>
              <a:rPr lang="en-US" altLang="zh-CN"/>
              <a:t>)</a:t>
            </a:r>
          </a:p>
          <a:p>
            <a:pPr/>
            <a:r>
              <a:rPr lang="en-US" altLang="zh-CN"/>
              <a:t>通过更好的错误处理和完全不耦合的配置机制获得了更健壮的工厂实现</a:t>
            </a:r>
          </a:p>
          <a:p>
            <a:endParaRPr lang="en-US" altLang="zh-CN"/>
          </a:p>
        </p:txBody>
      </p:sp>
    </p:spTree>
  </p:cSld>
  <p:clrMapOvr>
    <a:masterClrMapping/>
  </p:clrMapOvr>
</p:sld>
</file>

<file path=ppt/slides/slide4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a:extLst>
              <a:ext uri="{FF2B5EF4-FFF2-40B4-BE49-F238E27FC236}">
                <a16:creationId xmlns:a16="http://schemas.microsoft.com/office/drawing/2014/main" id="{BDD10925-9802-450D-A7A5-1D425D938BFF}"/>
              </a:ext>
            </a:extLst>
          </p:cNvPr>
          <p:cNvSpPr>
            <a:spLocks noGrp="1" noChangeArrowheads="1"/>
          </p:cNvSpPr>
          <p:nvPr>
            <p:ph type="title"/>
          </p:nvPr>
        </p:nvSpPr>
        <p:spPr>
          <a:xfrm>
            <a:off x="0" y="-26988"/>
            <a:ext cx="12072938" cy="1143001"/>
          </a:xfrm>
        </p:spPr>
        <p:txBody>
          <a:bodyPr/>
          <a:lstStyle/>
          <a:p>
            <a:pPr/>
            <a:r>
              <a:rPr lang="en-US" altLang="zh-CN" sz="3600"/>
              <a:t>HelloWorld 与弹簧框架: 突出问题</a:t>
            </a:r>
          </a:p>
        </p:txBody>
      </p:sp>
      <p:sp>
        <p:nvSpPr>
          <p:cNvPr id="82947" name="Rectangle 3">
            <a:extLst>
              <a:ext uri="{FF2B5EF4-FFF2-40B4-BE49-F238E27FC236}">
                <a16:creationId xmlns:a16="http://schemas.microsoft.com/office/drawing/2014/main" id="{3272E544-774F-4CCC-84FA-1271EFEB8F07}"/>
              </a:ext>
            </a:extLst>
          </p:cNvPr>
          <p:cNvSpPr>
            <a:spLocks noGrp="1" noChangeArrowheads="1"/>
          </p:cNvSpPr>
          <p:nvPr>
            <p:ph idx="1"/>
          </p:nvPr>
        </p:nvSpPr>
        <p:spPr/>
        <p:txBody>
          <a:bodyPr/>
          <a:lstStyle/>
          <a:p>
            <a:pPr>
              <a:lnSpc>
                <a:spcPct val="90000"/>
              </a:lnSpc>
            </a:pPr>
            <a:r>
              <a:rPr lang="en-US" altLang="zh-CN"/>
              <a:t>启动代码必须了解 MessageRenderer 的依赖项, 并且必须获取依赖项并将它们传递给 MessageRenderer</a:t>
            </a:r>
          </a:p>
          <a:p>
            <a:pPr lvl="1">
              <a:lnSpc>
                <a:spcPct val="90000"/>
              </a:lnSpc>
            </a:pPr>
            <a:r>
              <a:rPr lang="en-US" altLang="zh-CN"/>
              <a:t>春天的行为, 只是一个复杂的工厂类创建和提供类的实例, 在这种情况下需要</a:t>
            </a:r>
          </a:p>
          <a:p>
            <a:pPr>
              <a:lnSpc>
                <a:spcPct val="90000"/>
              </a:lnSpc>
            </a:pPr>
            <a:r>
              <a:rPr lang="en-US" altLang="zh-CN"/>
              <a:t>您正在提供自己的 getBeanFactory () 方法, 使用 Spring 框架的低级 API</a:t>
            </a:r>
          </a:p>
          <a:p>
            <a:pPr>
              <a:lnSpc>
                <a:spcPct val="90000"/>
              </a:lnSpc>
            </a:pPr>
            <a:endParaRPr lang="en-US" altLang="zh-CN"/>
          </a:p>
        </p:txBody>
      </p:sp>
    </p:spTree>
  </p:cSld>
  <p:clrMapOvr>
    <a:masterClrMapping/>
  </p:clrMapOvr>
</p:sld>
</file>

<file path=ppt/slides/slide4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a:extLst>
              <a:ext uri="{FF2B5EF4-FFF2-40B4-BE49-F238E27FC236}">
                <a16:creationId xmlns:a16="http://schemas.microsoft.com/office/drawing/2014/main" id="{1B3971CF-5A5B-4F1E-804D-7F26B37EE50E}"/>
              </a:ext>
            </a:extLst>
          </p:cNvPr>
          <p:cNvSpPr>
            <a:spLocks noGrp="1" noChangeArrowheads="1"/>
          </p:cNvSpPr>
          <p:nvPr>
            <p:ph type="title"/>
          </p:nvPr>
        </p:nvSpPr>
        <p:spPr>
          <a:xfrm>
            <a:off x="-15875" y="-3175"/>
            <a:ext cx="12376150" cy="1143000"/>
          </a:xfrm>
        </p:spPr>
        <p:txBody>
          <a:bodyPr/>
          <a:lstStyle/>
          <a:p>
            <a:pPr/>
            <a:r>
              <a:rPr lang="en-US" altLang="zh-CN" sz="3600"/>
              <a:t>HelloWorld 与 Spring 框架: 进一步重构的领域</a:t>
            </a:r>
          </a:p>
        </p:txBody>
      </p:sp>
      <p:sp>
        <p:nvSpPr>
          <p:cNvPr id="83971" name="Rectangle 3">
            <a:extLst>
              <a:ext uri="{FF2B5EF4-FFF2-40B4-BE49-F238E27FC236}">
                <a16:creationId xmlns:a16="http://schemas.microsoft.com/office/drawing/2014/main" id="{AB9F2064-88FC-44E8-9769-580B1734BDD2}"/>
              </a:ext>
            </a:extLst>
          </p:cNvPr>
          <p:cNvSpPr>
            <a:spLocks noGrp="1" noChangeArrowheads="1"/>
          </p:cNvSpPr>
          <p:nvPr>
            <p:ph idx="1"/>
          </p:nvPr>
        </p:nvSpPr>
        <p:spPr/>
        <p:txBody>
          <a:bodyPr/>
          <a:lstStyle/>
          <a:p>
            <a:pPr/>
            <a:r>
              <a:rPr lang="en-US" altLang="zh-CN"/>
              <a:t>使用弹簧框架的依赖注入 (DI)</a:t>
            </a:r>
          </a:p>
          <a:p>
            <a:pPr lvl="1"/>
            <a:r>
              <a:rPr lang="en-US" altLang="zh-CN"/>
              <a:t>使用 BeanFactory 配置在外部将应用程序粘附在一起</a:t>
            </a:r>
          </a:p>
          <a:p>
            <a:endParaRPr lang="en-US" altLang="zh-CN"/>
          </a:p>
        </p:txBody>
      </p:sp>
    </p:spTree>
  </p:cSld>
  <p:clrMapOvr>
    <a:masterClrMapping/>
  </p:clrMapOvr>
</p:sld>
</file>

<file path=ppt/slides/slide4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0">
            <a:extLst>
              <a:ext uri="{FF2B5EF4-FFF2-40B4-BE49-F238E27FC236}">
                <a16:creationId xmlns:a16="http://schemas.microsoft.com/office/drawing/2014/main" id="{4D29102F-43E8-4019-BEB0-9BD4DFD1A18B}"/>
              </a:ext>
            </a:extLst>
          </p:cNvPr>
          <p:cNvSpPr>
            <a:spLocks noGrp="1"/>
          </p:cNvSpPr>
          <p:nvPr>
            <p:ph type="title"/>
          </p:nvPr>
        </p:nvSpPr>
        <p:spPr>
          <a:xfrm>
            <a:off x="119063" y="3219450"/>
            <a:ext cx="12072937" cy="1362075"/>
          </a:xfrm>
        </p:spPr>
        <p:txBody>
          <a:bodyPr/>
          <a:lstStyle/>
          <a:p>
            <a:pPr algn="ctr">
              <a:buFont typeface="Wingdings" panose="05000000000000000000" pitchFamily="2" charset="2"/>
              <a:buNone/>
            </a:pPr>
            <a:r>
              <a:rPr lang="en-US" altLang="zh-CN" sz="5400"/>
              <a:t>7. 使用弹簧框架和依赖注入 (DI) 的 HelloWorld 应用</a:t>
            </a:r>
          </a:p>
        </p:txBody>
      </p:sp>
    </p:spTree>
  </p:cSld>
  <p:clrMapOvr>
    <a:masterClrMapping/>
  </p:clrMapOvr>
  <p:transition spd="slow">
    <p:fade/>
  </p:transition>
</p:sld>
</file>

<file path=ppt/slides/slide4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a:extLst>
              <a:ext uri="{FF2B5EF4-FFF2-40B4-BE49-F238E27FC236}">
                <a16:creationId xmlns:a16="http://schemas.microsoft.com/office/drawing/2014/main" id="{0091D35D-64D2-42D7-A32C-7B1849B28EAF}"/>
              </a:ext>
            </a:extLst>
          </p:cNvPr>
          <p:cNvSpPr>
            <a:spLocks noGrp="1" noChangeArrowheads="1"/>
          </p:cNvSpPr>
          <p:nvPr>
            <p:ph type="title"/>
          </p:nvPr>
        </p:nvSpPr>
        <p:spPr>
          <a:xfrm>
            <a:off x="263525" y="-26988"/>
            <a:ext cx="9504363" cy="1143001"/>
          </a:xfrm>
        </p:spPr>
        <p:txBody>
          <a:bodyPr/>
          <a:lstStyle/>
          <a:p>
            <a:pPr/>
            <a:r>
              <a:rPr lang="en-US" altLang="zh-CN" sz="4000"/>
              <a:t>HelloWorld 使用弹簧骨架的 DI</a:t>
            </a:r>
          </a:p>
        </p:txBody>
      </p:sp>
      <p:sp>
        <p:nvSpPr>
          <p:cNvPr id="87043" name="Rectangle 3">
            <a:extLst>
              <a:ext uri="{FF2B5EF4-FFF2-40B4-BE49-F238E27FC236}">
                <a16:creationId xmlns:a16="http://schemas.microsoft.com/office/drawing/2014/main" id="{1EEA3C39-511F-4B4B-8B7C-7D49322EE34D}"/>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a:t>#Message 渲染器</a:t>
            </a:r>
          </a:p>
          <a:p>
            <a:pPr>
              <a:lnSpc>
                <a:spcPct val="90000"/>
              </a:lnSpc>
              <a:buFont typeface="Wingdings" panose="05000000000000000000" pitchFamily="2" charset="2"/>
              <a:buNone/>
            </a:pPr>
            <a:r>
              <a:rPr lang="en-US" altLang="zh-CN"/>
              <a:t>呈现器. 类 = StandardOutMessageRenderer</a:t>
            </a:r>
          </a:p>
          <a:p>
            <a:pPr>
              <a:lnSpc>
                <a:spcPct val="90000"/>
              </a:lnSpc>
              <a:buFont typeface="Wingdings" panose="05000000000000000000" pitchFamily="2" charset="2"/>
              <a:buNone/>
            </a:pPr>
            <a:r>
              <a:rPr lang="en-US" altLang="zh-CN"/>
              <a:t># 请求 Spring 将提供程序 bean 分配给 MessageProvider 属性</a:t>
            </a:r>
          </a:p>
          <a:p>
            <a:pPr>
              <a:lnSpc>
                <a:spcPct val="90000"/>
              </a:lnSpc>
              <a:buFont typeface="Wingdings" panose="05000000000000000000" pitchFamily="2" charset="2"/>
              <a:buNone/>
            </a:pPr>
            <a:r>
              <a:rPr lang="en-US" altLang="zh-CN"/>
              <a:t># 消息渲染器 bean (而不是手动执行)</a:t>
            </a:r>
          </a:p>
          <a:p>
            <a:pPr>
              <a:lnSpc>
                <a:spcPct val="90000"/>
              </a:lnSpc>
              <a:buFont typeface="Wingdings" panose="05000000000000000000" pitchFamily="2" charset="2"/>
              <a:buNone/>
            </a:pPr>
            <a:r>
              <a:rPr lang="en-US" altLang="zh-CN"/>
              <a:t>渲染器. messageProvider (ref) = 提供程序</a:t>
            </a:r>
          </a:p>
          <a:p>
            <a:pPr>
              <a:lnSpc>
                <a:spcPct val="90000"/>
              </a:lnSpc>
              <a:buFont typeface="Wingdings" panose="05000000000000000000" pitchFamily="2" charset="2"/>
              <a:buNone/>
            </a:pPr>
            <a:r>
              <a:rPr lang="en-US" altLang="zh-CN"/>
              <a:t>#Message 提供商</a:t>
            </a:r>
          </a:p>
          <a:p>
            <a:pPr>
              <a:lnSpc>
                <a:spcPct val="90000"/>
              </a:lnSpc>
              <a:buFont typeface="Wingdings" panose="05000000000000000000" pitchFamily="2" charset="2"/>
              <a:buNone/>
            </a:pPr>
            <a:r>
              <a:rPr lang="en-US" altLang="zh-CN"/>
              <a:t>提供程序. 类 = HelloWorldMessageProvider</a:t>
            </a:r>
          </a:p>
          <a:p>
            <a:pPr>
              <a:lnSpc>
                <a:spcPct val="90000"/>
              </a:lnSpc>
            </a:pPr>
            <a:endParaRPr lang="en-US" altLang="zh-CN"/>
          </a:p>
        </p:txBody>
      </p:sp>
    </p:spTree>
  </p:cSld>
  <p:clrMapOvr>
    <a:masterClrMapping/>
  </p:clrMapOvr>
</p:sld>
</file>

<file path=ppt/slides/slide4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a:extLst>
              <a:ext uri="{FF2B5EF4-FFF2-40B4-BE49-F238E27FC236}">
                <a16:creationId xmlns:a16="http://schemas.microsoft.com/office/drawing/2014/main" id="{7C71BFF1-82BA-4125-A1D9-827A3ED70EF4}"/>
              </a:ext>
            </a:extLst>
          </p:cNvPr>
          <p:cNvSpPr>
            <a:spLocks noGrp="1" noChangeArrowheads="1"/>
          </p:cNvSpPr>
          <p:nvPr>
            <p:ph type="title"/>
          </p:nvPr>
        </p:nvSpPr>
        <p:spPr>
          <a:xfrm>
            <a:off x="192088" y="-26988"/>
            <a:ext cx="9575800" cy="1143001"/>
          </a:xfrm>
        </p:spPr>
        <p:txBody>
          <a:bodyPr/>
          <a:lstStyle/>
          <a:p>
            <a:pPr/>
            <a:r>
              <a:rPr lang="en-US" altLang="zh-CN" sz="4000"/>
              <a:t>HelloWorld 使用弹簧骨架的 DI</a:t>
            </a:r>
          </a:p>
        </p:txBody>
      </p:sp>
      <p:sp>
        <p:nvSpPr>
          <p:cNvPr id="88067" name="Rectangle 3">
            <a:extLst>
              <a:ext uri="{FF2B5EF4-FFF2-40B4-BE49-F238E27FC236}">
                <a16:creationId xmlns:a16="http://schemas.microsoft.com/office/drawing/2014/main" id="{1F812DEC-55DE-4CD9-B81F-D6FD1CE48182}"/>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2400"/>
              <a:t>公共类 HelloWorldSpringWithDI {</a:t>
            </a:r>
          </a:p>
          <a:p>
            <a:pPr>
              <a:lnSpc>
                <a:spcPct val="90000"/>
              </a:lnSpc>
              <a:buFont typeface="Wingdings" panose="05000000000000000000" pitchFamily="2" charset="2"/>
              <a:buNone/>
            </a:pPr>
            <a:r>
              <a:rPr lang="en-US" altLang="zh-CN" sz="2400"/>
              <a:t>公共静态 void 主 (字符串 [] 参数) 引发异常 {</a:t>
            </a:r>
          </a:p>
          <a:p>
            <a:pPr>
              <a:lnSpc>
                <a:spcPct val="90000"/>
              </a:lnSpc>
              <a:buFont typeface="Wingdings" panose="05000000000000000000" pitchFamily="2" charset="2"/>
              <a:buNone/>
            </a:pPr>
            <a:r>
              <a:rPr lang="en-US" altLang="zh-CN" sz="2400"/>
              <a:t>得到豆厂</a:t>
            </a:r>
          </a:p>
          <a:p>
            <a:pPr>
              <a:lnSpc>
                <a:spcPct val="90000"/>
              </a:lnSpc>
              <a:buFont typeface="Wingdings" panose="05000000000000000000" pitchFamily="2" charset="2"/>
              <a:buNone/>
            </a:pPr>
            <a:r>
              <a:rPr lang="en-US" altLang="zh-CN" sz="2400"/>
              <a:t>BeanFactory 厂 = getBeanFactory ();</a:t>
            </a:r>
          </a:p>
          <a:p>
            <a:pPr>
              <a:lnSpc>
                <a:spcPct val="90000"/>
              </a:lnSpc>
              <a:buFont typeface="Wingdings" panose="05000000000000000000" pitchFamily="2" charset="2"/>
              <a:buNone/>
            </a:pPr>
            <a:r>
              <a:rPr lang="en-US" altLang="zh-CN" sz="2400"/>
              <a:t>MessageRenderer 先生 = (MessageRenderer) 工厂 getBean ("渲染器");</a:t>
            </a:r>
          </a:p>
          <a:p>
            <a:pPr>
              <a:lnSpc>
                <a:spcPct val="90000"/>
              </a:lnSpc>
              <a:buFont typeface="Wingdings" panose="05000000000000000000" pitchFamily="2" charset="2"/>
              <a:buNone/>
            </a:pPr>
            <a:r>
              <a:rPr lang="en-US" altLang="zh-CN" sz="2400"/>
              <a:t>请注意, 不必手动插入邮件</a:t>
            </a:r>
          </a:p>
          <a:p>
            <a:pPr>
              <a:lnSpc>
                <a:spcPct val="90000"/>
              </a:lnSpc>
              <a:buFont typeface="Wingdings" panose="05000000000000000000" pitchFamily="2" charset="2"/>
              <a:buNone/>
            </a:pPr>
            <a:r>
              <a:rPr lang="en-US" altLang="zh-CN" sz="2400"/>
              <a:t>提供程序到消息渲染器了。</a:t>
            </a:r>
          </a:p>
          <a:p>
            <a:pPr>
              <a:lnSpc>
                <a:spcPct val="90000"/>
              </a:lnSpc>
              <a:buFont typeface="Wingdings" panose="05000000000000000000" pitchFamily="2" charset="2"/>
              <a:buNone/>
            </a:pPr>
            <a:r>
              <a:rPr lang="en-US" altLang="zh-CN" sz="2400"/>
              <a:t>先生渲染 ();</a:t>
            </a:r>
          </a:p>
          <a:p>
            <a:pPr>
              <a:lnSpc>
                <a:spcPct val="90000"/>
              </a:lnSpc>
              <a:buFont typeface="Wingdings" panose="05000000000000000000" pitchFamily="2" charset="2"/>
              <a:buNone/>
            </a:pPr>
            <a:r>
              <a:rPr lang="en-US" altLang="zh-CN" sz="2400"/>
              <a:t>}</a:t>
            </a:r>
          </a:p>
          <a:p>
            <a:pPr>
              <a:lnSpc>
                <a:spcPct val="90000"/>
              </a:lnSpc>
              <a:buFont typeface="Wingdings" panose="05000000000000000000" pitchFamily="2" charset="2"/>
              <a:buNone/>
            </a:pPr>
            <a:r>
              <a:rPr lang="en-US" altLang="zh-CN" sz="2400"/>
              <a:t>在下一页中继续</a:t>
            </a:r>
          </a:p>
          <a:p>
            <a:pPr>
              <a:lnSpc>
                <a:spcPct val="90000"/>
              </a:lnSpc>
            </a:pPr>
            <a:endParaRPr lang="en-US" altLang="zh-CN" sz="2400"/>
          </a:p>
        </p:txBody>
      </p:sp>
    </p:spTree>
  </p:cSld>
  <p:clrMapOvr>
    <a:masterClrMapping/>
  </p:clrMapOvr>
</p:sld>
</file>

<file path=ppt/slides/slide4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AutoShape 2">
            <a:extLst>
              <a:ext uri="{FF2B5EF4-FFF2-40B4-BE49-F238E27FC236}">
                <a16:creationId xmlns:a16="http://schemas.microsoft.com/office/drawing/2014/main" id="{F385CA57-4284-4B18-A7F8-78AF1E0D2A9B}"/>
              </a:ext>
            </a:extLst>
          </p:cNvPr>
          <p:cNvSpPr>
            <a:spLocks noGrp="1" noChangeArrowheads="1"/>
          </p:cNvSpPr>
          <p:nvPr>
            <p:ph type="title"/>
          </p:nvPr>
        </p:nvSpPr>
        <p:spPr>
          <a:xfrm>
            <a:off x="263525" y="-26988"/>
            <a:ext cx="9504363" cy="1143001"/>
          </a:xfrm>
        </p:spPr>
        <p:txBody>
          <a:bodyPr/>
          <a:lstStyle/>
          <a:p>
            <a:pPr/>
            <a:r>
              <a:rPr lang="en-US" altLang="zh-CN" sz="4000"/>
              <a:t>HelloWorld 使用弹簧骨架的 DI</a:t>
            </a:r>
          </a:p>
        </p:txBody>
      </p:sp>
      <p:sp>
        <p:nvSpPr>
          <p:cNvPr id="89091" name="Rectangle 3">
            <a:extLst>
              <a:ext uri="{FF2B5EF4-FFF2-40B4-BE49-F238E27FC236}">
                <a16:creationId xmlns:a16="http://schemas.microsoft.com/office/drawing/2014/main" id="{3ADAF029-E477-4755-9B60-10E4EA0A6A9A}"/>
              </a:ext>
            </a:extLst>
          </p:cNvPr>
          <p:cNvSpPr>
            <a:spLocks noGrp="1" noChangeArrowheads="1"/>
          </p:cNvSpPr>
          <p:nvPr>
            <p:ph idx="1"/>
          </p:nvPr>
        </p:nvSpPr>
        <p:spPr>
          <a:xfrm>
            <a:off x="550863" y="1131888"/>
            <a:ext cx="10972800" cy="4525962"/>
          </a:xfrm>
        </p:spPr>
        <p:txBody>
          <a:bodyPr/>
          <a:lstStyle/>
          <a:p>
            <a:pPr>
              <a:lnSpc>
                <a:spcPct val="80000"/>
              </a:lnSpc>
              <a:buFont typeface="Wingdings" panose="05000000000000000000" pitchFamily="2" charset="2"/>
              <a:buNone/>
            </a:pPr>
            <a:r>
              <a:rPr lang="en-US" altLang="zh-CN" sz="2800"/>
              <a:t>私有静态 BeanFactory getBeanFactory () 引发异常 {</a:t>
            </a:r>
          </a:p>
          <a:p>
            <a:pPr>
              <a:lnSpc>
                <a:spcPct val="80000"/>
              </a:lnSpc>
              <a:buFont typeface="Wingdings" panose="05000000000000000000" pitchFamily="2" charset="2"/>
              <a:buNone/>
            </a:pPr>
            <a:r>
              <a:rPr lang="en-US" altLang="zh-CN" sz="2800"/>
              <a:t>得到豆厂</a:t>
            </a:r>
          </a:p>
          <a:p>
            <a:pPr>
              <a:lnSpc>
                <a:spcPct val="80000"/>
              </a:lnSpc>
              <a:buFont typeface="Wingdings" panose="05000000000000000000" pitchFamily="2" charset="2"/>
              <a:buNone/>
            </a:pPr>
            <a:r>
              <a:rPr lang="en-US" altLang="zh-CN" sz="2800"/>
              <a:t>DefaultListableBeanFactory 工厂 = 新 DefaultListableBeanFactory ();</a:t>
            </a:r>
          </a:p>
          <a:p>
            <a:pPr>
              <a:lnSpc>
                <a:spcPct val="80000"/>
              </a:lnSpc>
              <a:buFont typeface="Wingdings" panose="05000000000000000000" pitchFamily="2" charset="2"/>
              <a:buNone/>
            </a:pPr>
            <a:r>
              <a:rPr lang="en-US" altLang="zh-CN" sz="2800"/>
              <a:t>创建定义读取器</a:t>
            </a:r>
          </a:p>
          <a:p>
            <a:pPr>
              <a:lnSpc>
                <a:spcPct val="80000"/>
              </a:lnSpc>
              <a:buFont typeface="Wingdings" panose="05000000000000000000" pitchFamily="2" charset="2"/>
              <a:buNone/>
            </a:pPr>
            <a:r>
              <a:rPr lang="en-US" altLang="zh-CN" sz="2800"/>
              <a:t>PropertiesBeanDefinitionReader rdr = 新 PropertiesBeanDefinitionReader (工厂);</a:t>
            </a:r>
          </a:p>
          <a:p>
            <a:pPr>
              <a:lnSpc>
                <a:spcPct val="80000"/>
              </a:lnSpc>
              <a:buFont typeface="Wingdings" panose="05000000000000000000" pitchFamily="2" charset="2"/>
              <a:buNone/>
            </a:pPr>
            <a:r>
              <a:rPr lang="en-US" altLang="zh-CN" sz="2800"/>
              <a:t>加载配置选项</a:t>
            </a:r>
          </a:p>
          <a:p>
            <a:pPr>
              <a:lnSpc>
                <a:spcPct val="80000"/>
              </a:lnSpc>
              <a:buFont typeface="Wingdings" panose="05000000000000000000" pitchFamily="2" charset="2"/>
              <a:buNone/>
            </a:pPr>
            <a:r>
              <a:rPr lang="en-US" altLang="zh-CN" sz="2800"/>
              <a:t>属性道具 = 新属性 ();</a:t>
            </a:r>
          </a:p>
          <a:p>
            <a:pPr>
              <a:lnSpc>
                <a:spcPct val="80000"/>
              </a:lnSpc>
              <a:buFont typeface="Wingdings" panose="05000000000000000000" pitchFamily="2" charset="2"/>
              <a:buNone/>
            </a:pPr>
            <a:r>
              <a:rPr lang="en-US" altLang="zh-CN" sz="2800"/>
              <a:t>道具. 负载 (新的 FileInputStream ("bean" 属性));</a:t>
            </a:r>
          </a:p>
          <a:p>
            <a:pPr>
              <a:lnSpc>
                <a:spcPct val="80000"/>
              </a:lnSpc>
              <a:buFont typeface="Wingdings" panose="05000000000000000000" pitchFamily="2" charset="2"/>
              <a:buNone/>
            </a:pPr>
            <a:r>
              <a:rPr lang="en-US" altLang="zh-CN" sz="2800"/>
              <a:t>rdr. registerBeanDefinitions (道具);</a:t>
            </a:r>
          </a:p>
          <a:p>
            <a:pPr>
              <a:lnSpc>
                <a:spcPct val="80000"/>
              </a:lnSpc>
              <a:buFont typeface="Wingdings" panose="05000000000000000000" pitchFamily="2" charset="2"/>
              <a:buNone/>
            </a:pPr>
            <a:r>
              <a:rPr lang="en-US" altLang="zh-CN" sz="2800"/>
              <a:t>退货厂;</a:t>
            </a:r>
          </a:p>
          <a:p>
            <a:pPr>
              <a:lnSpc>
                <a:spcPct val="80000"/>
              </a:lnSpc>
              <a:buFont typeface="Wingdings" panose="05000000000000000000" pitchFamily="2" charset="2"/>
              <a:buNone/>
            </a:pPr>
            <a:r>
              <a:rPr lang="en-US" altLang="zh-CN" sz="2800"/>
              <a:t>}</a:t>
            </a:r>
          </a:p>
          <a:p>
            <a:pPr>
              <a:lnSpc>
                <a:spcPct val="80000"/>
              </a:lnSpc>
              <a:buFont typeface="Wingdings" panose="05000000000000000000" pitchFamily="2" charset="2"/>
              <a:buNone/>
            </a:pPr>
            <a:r>
              <a:rPr lang="en-US" altLang="zh-CN" sz="2800"/>
              <a:t>}</a:t>
            </a:r>
          </a:p>
          <a:p>
            <a:pPr>
              <a:lnSpc>
                <a:spcPct val="80000"/>
              </a:lnSpc>
            </a:pPr>
            <a:endParaRPr lang="en-US" altLang="zh-CN" sz="2800"/>
          </a:p>
        </p:txBody>
      </p:sp>
    </p:spTree>
  </p:cSld>
  <p:clrMapOvr>
    <a:masterClrMapping/>
  </p:clrMapOvr>
</p:sld>
</file>

<file path=ppt/slides/slide4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a:extLst>
              <a:ext uri="{FF2B5EF4-FFF2-40B4-BE49-F238E27FC236}">
                <a16:creationId xmlns:a16="http://schemas.microsoft.com/office/drawing/2014/main" id="{0A98C31D-4F65-49F9-A0FF-2CDFDDC29A72}"/>
              </a:ext>
            </a:extLst>
          </p:cNvPr>
          <p:cNvSpPr>
            <a:spLocks noGrp="1" noChangeArrowheads="1"/>
          </p:cNvSpPr>
          <p:nvPr>
            <p:ph type="title"/>
          </p:nvPr>
        </p:nvSpPr>
        <p:spPr>
          <a:xfrm>
            <a:off x="192088" y="-26988"/>
            <a:ext cx="11999912" cy="1143001"/>
          </a:xfrm>
        </p:spPr>
        <p:txBody>
          <a:bodyPr/>
          <a:lstStyle/>
          <a:p>
            <a:pPr/>
            <a:r>
              <a:rPr lang="en-US" altLang="zh-CN" sz="3600"/>
              <a:t>HelloWorld 使用弹簧框架的 DI: 重构区域</a:t>
            </a:r>
          </a:p>
        </p:txBody>
      </p:sp>
      <p:sp>
        <p:nvSpPr>
          <p:cNvPr id="90115" name="Rectangle 3">
            <a:extLst>
              <a:ext uri="{FF2B5EF4-FFF2-40B4-BE49-F238E27FC236}">
                <a16:creationId xmlns:a16="http://schemas.microsoft.com/office/drawing/2014/main" id="{B9DB9C6E-224A-4309-A883-C7E15A833C53}"/>
              </a:ext>
            </a:extLst>
          </p:cNvPr>
          <p:cNvSpPr>
            <a:spLocks noGrp="1" noChangeArrowheads="1"/>
          </p:cNvSpPr>
          <p:nvPr>
            <p:ph idx="1"/>
          </p:nvPr>
        </p:nvSpPr>
        <p:spPr/>
        <p:txBody>
          <a:bodyPr/>
          <a:lstStyle/>
          <a:p>
            <a:pPr/>
            <a:r>
              <a:rPr lang="en-US" altLang="zh-CN"/>
              <a:t>主 () 方法现在只获得</a:t>
            </a:r>
            <a:r>
              <a:rPr lang="en-US" altLang="zh-CN" i="1"/>
              <a:t>MessageRenderer</a:t>
            </a:r>
            <a:r>
              <a:rPr lang="en-US" altLang="zh-CN"/>
              <a:t>bean 和调用</a:t>
            </a:r>
            <a:r>
              <a:rPr lang="en-US" altLang="zh-CN" i="1"/>
              <a:t>渲染 ()</a:t>
            </a:r>
          </a:p>
          <a:p>
            <a:pPr lvl="1"/>
            <a:r>
              <a:rPr lang="en-US" altLang="zh-CN"/>
              <a:t>它不必获取 MessageProvider bean 并设置 MessageRenderer bean 本身的 MessageProvider 属性。</a:t>
            </a:r>
          </a:p>
          <a:p>
            <a:pPr lvl="1"/>
            <a:r>
              <a:rPr lang="en-US" altLang="zh-CN"/>
              <a:t>这种 "布线" 是通过 Spring 框架的依赖注入进行的。</a:t>
            </a:r>
          </a:p>
          <a:p>
            <a:endParaRPr lang="en-US" altLang="zh-CN"/>
          </a:p>
        </p:txBody>
      </p:sp>
    </p:spTree>
  </p:cSld>
  <p:clrMapOvr>
    <a:masterClrMapping/>
  </p:clrMapOvr>
</p:sld>
</file>

<file path=ppt/slides/slide4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AutoShape 2">
            <a:extLst>
              <a:ext uri="{FF2B5EF4-FFF2-40B4-BE49-F238E27FC236}">
                <a16:creationId xmlns:a16="http://schemas.microsoft.com/office/drawing/2014/main" id="{7F0DB258-3861-434D-9800-EAEB8CCFA1CF}"/>
              </a:ext>
            </a:extLst>
          </p:cNvPr>
          <p:cNvSpPr>
            <a:spLocks noGrp="1" noChangeArrowheads="1"/>
          </p:cNvSpPr>
          <p:nvPr>
            <p:ph type="title"/>
          </p:nvPr>
        </p:nvSpPr>
        <p:spPr>
          <a:xfrm>
            <a:off x="407988" y="-26988"/>
            <a:ext cx="9359900" cy="1143001"/>
          </a:xfrm>
        </p:spPr>
        <p:txBody>
          <a:bodyPr/>
          <a:lstStyle/>
          <a:p>
            <a:pPr/>
            <a:r>
              <a:rPr lang="en-US" altLang="zh-CN"/>
              <a:t>几件事要观察</a:t>
            </a:r>
          </a:p>
        </p:txBody>
      </p:sp>
      <p:sp>
        <p:nvSpPr>
          <p:cNvPr id="91139" name="Rectangle 3">
            <a:extLst>
              <a:ext uri="{FF2B5EF4-FFF2-40B4-BE49-F238E27FC236}">
                <a16:creationId xmlns:a16="http://schemas.microsoft.com/office/drawing/2014/main" id="{6978778D-DD6C-41FA-A7E6-0CCD0E445B28}"/>
              </a:ext>
            </a:extLst>
          </p:cNvPr>
          <p:cNvSpPr>
            <a:spLocks noGrp="1" noChangeArrowheads="1"/>
          </p:cNvSpPr>
          <p:nvPr>
            <p:ph idx="1"/>
          </p:nvPr>
        </p:nvSpPr>
        <p:spPr/>
        <p:txBody>
          <a:bodyPr/>
          <a:lstStyle/>
          <a:p>
            <a:pPr/>
            <a:r>
              <a:rPr lang="en-US" altLang="zh-CN" sz="2400"/>
              <a:t>请注意, 我们不必对正在连接的类进行任何更改</a:t>
            </a:r>
          </a:p>
          <a:p>
            <a:pPr/>
            <a:r>
              <a:rPr lang="en-US" altLang="zh-CN" sz="2400"/>
              <a:t>这些类对 spring 框架没有任何参考, 完全忽略了 spring 框架的存在</a:t>
            </a:r>
          </a:p>
          <a:p>
            <a:pPr lvl="1"/>
            <a:r>
              <a:rPr lang="en-US" altLang="zh-CN" sz="2000"/>
              <a:t>无需执行 Spring 框架的接口</a:t>
            </a:r>
          </a:p>
          <a:p>
            <a:pPr lvl="1"/>
            <a:r>
              <a:rPr lang="en-US" altLang="zh-CN" sz="2000"/>
              <a:t>不需要扩展 Spring 框架的类</a:t>
            </a:r>
          </a:p>
          <a:p>
            <a:pPr/>
            <a:r>
              <a:rPr lang="en-US" altLang="zh-CN" sz="2400"/>
              <a:t>这些类是真正的 POJO 的, 可以测试不依赖于弹簧框架</a:t>
            </a:r>
          </a:p>
          <a:p>
            <a:endParaRPr lang="en-US" altLang="zh-CN" sz="2400"/>
          </a:p>
        </p:txBody>
      </p:sp>
    </p:spTree>
  </p:cSld>
  <p:clrMapOvr>
    <a:masterClrMapping/>
  </p:clrMapOvr>
</p:sld>
</file>

<file path=ppt/slides/slide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a:extLst>
              <a:ext uri="{FF2B5EF4-FFF2-40B4-BE49-F238E27FC236}">
                <a16:creationId xmlns:a16="http://schemas.microsoft.com/office/drawing/2014/main" id="{49D21A2D-B800-45E5-87B5-752E0AB39A97}"/>
              </a:ext>
            </a:extLst>
          </p:cNvPr>
          <p:cNvSpPr>
            <a:spLocks noGrp="1" noChangeArrowheads="1"/>
          </p:cNvSpPr>
          <p:nvPr>
            <p:ph type="title"/>
          </p:nvPr>
        </p:nvSpPr>
        <p:spPr>
          <a:xfrm>
            <a:off x="1919288" y="-26988"/>
            <a:ext cx="7848600" cy="1143001"/>
          </a:xfrm>
        </p:spPr>
        <p:txBody>
          <a:bodyPr/>
          <a:lstStyle/>
          <a:p>
            <a:pPr/>
            <a:r>
              <a:rPr lang="en-US" altLang="zh-CN"/>
              <a:t>HelloWorld</a:t>
            </a:r>
          </a:p>
        </p:txBody>
      </p:sp>
      <p:sp>
        <p:nvSpPr>
          <p:cNvPr id="39939" name="Rectangle 3">
            <a:extLst>
              <a:ext uri="{FF2B5EF4-FFF2-40B4-BE49-F238E27FC236}">
                <a16:creationId xmlns:a16="http://schemas.microsoft.com/office/drawing/2014/main" id="{1D7FB089-F07E-47AD-8B79-70549B5624DE}"/>
              </a:ext>
            </a:extLst>
          </p:cNvPr>
          <p:cNvSpPr>
            <a:spLocks noGrp="1" noChangeArrowheads="1"/>
          </p:cNvSpPr>
          <p:nvPr>
            <p:ph idx="1"/>
          </p:nvPr>
        </p:nvSpPr>
        <p:spPr/>
        <p:txBody>
          <a:bodyPr/>
          <a:lstStyle/>
          <a:p>
            <a:pPr>
              <a:buFont typeface="Wingdings" panose="05000000000000000000" pitchFamily="2" charset="2"/>
              <a:buNone/>
            </a:pPr>
            <a:r>
              <a:rPr lang="en-US" altLang="zh-CN"/>
              <a:t>这是一个很好的老 HelloWorld 应用程序, 我们都写过</a:t>
            </a:r>
          </a:p>
          <a:p>
            <a:pPr>
              <a:buFont typeface="Wingdings" panose="05000000000000000000" pitchFamily="2" charset="2"/>
              <a:buNone/>
            </a:pPr>
            <a:r>
              <a:rPr lang="en-US" altLang="zh-CN"/>
              <a:t>我们第一次学习 Java 编程。</a:t>
            </a:r>
          </a:p>
          <a:p>
            <a:pPr>
              <a:buFont typeface="Wingdings" panose="05000000000000000000" pitchFamily="2" charset="2"/>
              <a:buNone/>
            </a:pPr>
            <a:r>
              <a:rPr lang="en-US" altLang="zh-CN"/>
              <a:t>公共类 HelloWorld {</a:t>
            </a:r>
          </a:p>
          <a:p>
            <a:pPr>
              <a:buFont typeface="Wingdings" panose="05000000000000000000" pitchFamily="2" charset="2"/>
              <a:buNone/>
            </a:pPr>
            <a:r>
              <a:rPr lang="en-US" altLang="zh-CN"/>
              <a:t>公共静态 void 主 (字符串 [] 参数) {</a:t>
            </a:r>
          </a:p>
          <a:p>
            <a:pPr>
              <a:buFont typeface="Wingdings" panose="05000000000000000000" pitchFamily="2" charset="2"/>
              <a:buNone/>
            </a:pPr>
            <a:r>
              <a:rPr lang="en-US" altLang="zh-CN"/>
              <a:t>System.out.println ("你好世界!</a:t>
            </a:r>
          </a:p>
          <a:p>
            <a:pPr>
              <a:buFont typeface="Wingdings" panose="05000000000000000000" pitchFamily="2" charset="2"/>
              <a:buNone/>
            </a:pPr>
            <a:r>
              <a:rPr lang="en-US" altLang="zh-CN"/>
              <a:t>}</a:t>
            </a:r>
          </a:p>
          <a:p>
            <a:pPr>
              <a:buFont typeface="Wingdings" panose="05000000000000000000" pitchFamily="2" charset="2"/>
              <a:buNone/>
            </a:pPr>
            <a:r>
              <a:rPr lang="en-US" altLang="zh-CN"/>
              <a:t>}</a:t>
            </a:r>
          </a:p>
          <a:p>
            <a:endParaRPr lang="en-US" altLang="zh-CN"/>
          </a:p>
        </p:txBody>
      </p:sp>
    </p:spTree>
  </p:cSld>
  <p:clrMapOvr>
    <a:masterClrMapping/>
  </p:clrMapOvr>
</p:sld>
</file>

<file path=ppt/slides/slide5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0">
            <a:extLst>
              <a:ext uri="{FF2B5EF4-FFF2-40B4-BE49-F238E27FC236}">
                <a16:creationId xmlns:a16="http://schemas.microsoft.com/office/drawing/2014/main" id="{8B642B9B-1687-46B9-96E5-944EEDF8D8A0}"/>
              </a:ext>
            </a:extLst>
          </p:cNvPr>
          <p:cNvSpPr>
            <a:spLocks noGrp="1"/>
          </p:cNvSpPr>
          <p:nvPr>
            <p:ph type="title"/>
          </p:nvPr>
        </p:nvSpPr>
        <p:spPr>
          <a:xfrm>
            <a:off x="119063" y="3219450"/>
            <a:ext cx="12072937" cy="1362075"/>
          </a:xfrm>
        </p:spPr>
        <p:txBody>
          <a:bodyPr/>
          <a:lstStyle/>
          <a:p>
            <a:pPr algn="ctr">
              <a:buFont typeface="Wingdings" panose="05000000000000000000" pitchFamily="2" charset="2"/>
              <a:buNone/>
            </a:pPr>
            <a:r>
              <a:rPr lang="en-US" altLang="zh-CN" sz="4000"/>
              <a:t>8. 使用 XML 配置文件 HelloWorld 应用程序与 Spring 框架和依赖项注入 (DI)</a:t>
            </a:r>
          </a:p>
        </p:txBody>
      </p:sp>
    </p:spTree>
  </p:cSld>
  <p:clrMapOvr>
    <a:masterClrMapping/>
  </p:clrMapOvr>
  <p:transition spd="slow">
    <p:fade/>
  </p:transition>
</p:sld>
</file>

<file path=ppt/slides/slide5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a:extLst>
              <a:ext uri="{FF2B5EF4-FFF2-40B4-BE49-F238E27FC236}">
                <a16:creationId xmlns:a16="http://schemas.microsoft.com/office/drawing/2014/main" id="{6B9AB4B5-4C47-4AD7-9BDF-23743F018A3F}"/>
              </a:ext>
            </a:extLst>
          </p:cNvPr>
          <p:cNvSpPr>
            <a:spLocks noGrp="1" noChangeArrowheads="1"/>
          </p:cNvSpPr>
          <p:nvPr>
            <p:ph type="title"/>
          </p:nvPr>
        </p:nvSpPr>
        <p:spPr>
          <a:xfrm>
            <a:off x="334963" y="-26988"/>
            <a:ext cx="9432925" cy="1143001"/>
          </a:xfrm>
        </p:spPr>
        <p:txBody>
          <a:bodyPr/>
          <a:lstStyle/>
          <a:p>
            <a:pPr/>
            <a:r>
              <a:rPr lang="en-US" altLang="zh-CN"/>
              <a:t>带有 XML 文件的 Spring</a:t>
            </a:r>
          </a:p>
        </p:txBody>
      </p:sp>
      <p:sp>
        <p:nvSpPr>
          <p:cNvPr id="94211" name="Rectangle 3">
            <a:extLst>
              <a:ext uri="{FF2B5EF4-FFF2-40B4-BE49-F238E27FC236}">
                <a16:creationId xmlns:a16="http://schemas.microsoft.com/office/drawing/2014/main" id="{8EE64482-DB09-4371-B7F2-1F9FC1FA22A9}"/>
              </a:ext>
            </a:extLst>
          </p:cNvPr>
          <p:cNvSpPr>
            <a:spLocks noGrp="1" noChangeArrowheads="1"/>
          </p:cNvSpPr>
          <p:nvPr>
            <p:ph idx="1"/>
          </p:nvPr>
        </p:nvSpPr>
        <p:spPr/>
        <p:txBody>
          <a:bodyPr/>
          <a:lstStyle/>
          <a:p>
            <a:pPr/>
            <a:r>
              <a:rPr lang="en-US" altLang="zh-CN"/>
              <a:t>bean 的依赖项在 XML 文件中指定</a:t>
            </a:r>
          </a:p>
          <a:p>
            <a:pPr lvl="1"/>
            <a:r>
              <a:rPr lang="en-US" altLang="zh-CN"/>
              <a:t>基于 XML 的 bean 配置比基于属性文件的配置更受欢迎</a:t>
            </a:r>
          </a:p>
          <a:p>
            <a:endParaRPr lang="en-US" altLang="zh-CN"/>
          </a:p>
        </p:txBody>
      </p:sp>
    </p:spTree>
  </p:cSld>
  <p:clrMapOvr>
    <a:masterClrMapping/>
  </p:clrMapOvr>
</p:sld>
</file>

<file path=ppt/slides/slide5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AutoShape 2">
            <a:extLst>
              <a:ext uri="{FF2B5EF4-FFF2-40B4-BE49-F238E27FC236}">
                <a16:creationId xmlns:a16="http://schemas.microsoft.com/office/drawing/2014/main" id="{1A925744-8DF0-4172-A02C-6B06DDC68753}"/>
              </a:ext>
            </a:extLst>
          </p:cNvPr>
          <p:cNvSpPr>
            <a:spLocks noGrp="1" noChangeArrowheads="1"/>
          </p:cNvSpPr>
          <p:nvPr>
            <p:ph type="title"/>
          </p:nvPr>
        </p:nvSpPr>
        <p:spPr>
          <a:xfrm>
            <a:off x="192088" y="-26988"/>
            <a:ext cx="9575800" cy="1143001"/>
          </a:xfrm>
        </p:spPr>
        <p:txBody>
          <a:bodyPr/>
          <a:lstStyle/>
          <a:p>
            <a:pPr/>
            <a:r>
              <a:rPr lang="en-US" altLang="zh-CN" sz="4000"/>
              <a:t>带有 XML 配置文件的 Spring</a:t>
            </a:r>
          </a:p>
        </p:txBody>
      </p:sp>
      <p:sp>
        <p:nvSpPr>
          <p:cNvPr id="95235" name="Rectangle 3">
            <a:extLst>
              <a:ext uri="{FF2B5EF4-FFF2-40B4-BE49-F238E27FC236}">
                <a16:creationId xmlns:a16="http://schemas.microsoft.com/office/drawing/2014/main" id="{2E55AF2D-7502-4F9C-835E-B515DB696CC8}"/>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sz="2400" b="1"/>
              <a:t>&lt;beans&gt;</a:t>
            </a:r>
          </a:p>
          <a:p>
            <a:pPr>
              <a:lnSpc>
                <a:spcPct val="90000"/>
              </a:lnSpc>
              <a:buFont typeface="Wingdings" panose="05000000000000000000" pitchFamily="2" charset="2"/>
              <a:buNone/>
            </a:pPr>
            <a:r>
              <a:rPr lang="en-US" altLang="zh-CN" sz="2400" b="1"/>
              <a:t>bean id = "渲染器"</a:t>
            </a:r>
          </a:p>
          <a:p>
            <a:pPr>
              <a:lnSpc>
                <a:spcPct val="90000"/>
              </a:lnSpc>
              <a:buFont typeface="Wingdings" panose="05000000000000000000" pitchFamily="2" charset="2"/>
              <a:buNone/>
            </a:pPr>
            <a:r>
              <a:rPr lang="en-US" altLang="zh-CN" sz="2400" b="1"/>
              <a:t>类 = "StandardOutMessageRenderer" &gt;</a:t>
            </a:r>
          </a:p>
          <a:p>
            <a:pPr>
              <a:lnSpc>
                <a:spcPct val="90000"/>
              </a:lnSpc>
              <a:buFont typeface="Wingdings" panose="05000000000000000000" pitchFamily="2" charset="2"/>
              <a:buNone/>
            </a:pPr>
            <a:r>
              <a:rPr lang="en-US" altLang="zh-CN" sz="2400" b="1"/>
              <a:t>&lt;property name="messageProvider"&gt;</a:t>
            </a:r>
          </a:p>
          <a:p>
            <a:pPr>
              <a:lnSpc>
                <a:spcPct val="90000"/>
              </a:lnSpc>
              <a:buFont typeface="Wingdings" panose="05000000000000000000" pitchFamily="2" charset="2"/>
              <a:buNone/>
            </a:pPr>
            <a:r>
              <a:rPr lang="en-US" altLang="zh-CN" sz="2400" b="1"/>
              <a:t>&lt;ref local="provider"/&gt;</a:t>
            </a:r>
          </a:p>
          <a:p>
            <a:pPr>
              <a:lnSpc>
                <a:spcPct val="90000"/>
              </a:lnSpc>
              <a:buFont typeface="Wingdings" panose="05000000000000000000" pitchFamily="2" charset="2"/>
              <a:buNone/>
            </a:pPr>
            <a:r>
              <a:rPr lang="en-US" altLang="zh-CN" sz="2400" b="1"/>
              <a:t>&lt;/property&gt;</a:t>
            </a:r>
          </a:p>
          <a:p>
            <a:pPr>
              <a:lnSpc>
                <a:spcPct val="90000"/>
              </a:lnSpc>
              <a:buFont typeface="Wingdings" panose="05000000000000000000" pitchFamily="2" charset="2"/>
              <a:buNone/>
            </a:pPr>
            <a:r>
              <a:rPr lang="en-US" altLang="zh-CN" sz="2400" b="1"/>
              <a:t>&lt;/bean&gt;</a:t>
            </a:r>
          </a:p>
          <a:p>
            <a:pPr>
              <a:lnSpc>
                <a:spcPct val="90000"/>
              </a:lnSpc>
              <a:buFont typeface="Wingdings" panose="05000000000000000000" pitchFamily="2" charset="2"/>
              <a:buNone/>
            </a:pPr>
            <a:r>
              <a:rPr lang="en-US" altLang="zh-CN" sz="2400" b="1"/>
              <a:t>bean id = "提供程序"</a:t>
            </a:r>
          </a:p>
          <a:p>
            <a:pPr>
              <a:lnSpc>
                <a:spcPct val="90000"/>
              </a:lnSpc>
              <a:buFont typeface="Wingdings" panose="05000000000000000000" pitchFamily="2" charset="2"/>
              <a:buNone/>
            </a:pPr>
            <a:r>
              <a:rPr lang="en-US" altLang="zh-CN" sz="2400" b="1"/>
              <a:t>类 = "HelloWorldMessageProvider"/&gt;</a:t>
            </a:r>
          </a:p>
          <a:p>
            <a:pPr>
              <a:lnSpc>
                <a:spcPct val="90000"/>
              </a:lnSpc>
              <a:buFont typeface="Wingdings" panose="05000000000000000000" pitchFamily="2" charset="2"/>
              <a:buNone/>
            </a:pPr>
            <a:r>
              <a:rPr lang="en-US" altLang="zh-CN" sz="2400" b="1"/>
              <a:t>&lt;/beans&gt;</a:t>
            </a:r>
            <a:endParaRPr lang="en-US" altLang="zh-CN" sz="2400"/>
          </a:p>
          <a:p>
            <a:pPr>
              <a:lnSpc>
                <a:spcPct val="90000"/>
              </a:lnSpc>
            </a:pPr>
            <a:endParaRPr lang="en-US" altLang="zh-CN" sz="2400"/>
          </a:p>
        </p:txBody>
      </p:sp>
    </p:spTree>
  </p:cSld>
  <p:clrMapOvr>
    <a:masterClrMapping/>
  </p:clrMapOvr>
</p:sld>
</file>

<file path=ppt/slides/slide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a:extLst>
              <a:ext uri="{FF2B5EF4-FFF2-40B4-BE49-F238E27FC236}">
                <a16:creationId xmlns:a16="http://schemas.microsoft.com/office/drawing/2014/main" id="{E5D972B5-560C-4704-B3AE-28776533CA5C}"/>
              </a:ext>
            </a:extLst>
          </p:cNvPr>
          <p:cNvSpPr>
            <a:spLocks noGrp="1" noChangeArrowheads="1"/>
          </p:cNvSpPr>
          <p:nvPr>
            <p:ph type="title"/>
          </p:nvPr>
        </p:nvSpPr>
        <p:spPr>
          <a:xfrm>
            <a:off x="334963" y="-26988"/>
            <a:ext cx="9432925" cy="1143001"/>
          </a:xfrm>
        </p:spPr>
        <p:txBody>
          <a:bodyPr/>
          <a:lstStyle/>
          <a:p>
            <a:pPr/>
            <a:r>
              <a:rPr lang="en-US" altLang="zh-CN" sz="4000"/>
              <a:t>带有 XML 配置文件的 Spring</a:t>
            </a:r>
          </a:p>
        </p:txBody>
      </p:sp>
      <p:pic>
        <p:nvPicPr>
          <p:cNvPr id="96259" name="Picture 4">
            <a:extLst>
              <a:ext uri="{FF2B5EF4-FFF2-40B4-BE49-F238E27FC236}">
                <a16:creationId xmlns:a16="http://schemas.microsoft.com/office/drawing/2014/main" id="{58B13E37-D2BC-40B8-9125-59D7FA6D37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8925" y="1235075"/>
            <a:ext cx="9361488" cy="5424488"/>
          </a:xfrm>
          <a:noFill/>
        </p:spPr>
      </p:pic>
    </p:spTree>
  </p:cSld>
  <p:clrMapOvr>
    <a:masterClrMapping/>
  </p:clrMapOvr>
</p:sld>
</file>

<file path=ppt/slides/slide5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0">
            <a:extLst>
              <a:ext uri="{FF2B5EF4-FFF2-40B4-BE49-F238E27FC236}">
                <a16:creationId xmlns:a16="http://schemas.microsoft.com/office/drawing/2014/main" id="{B751C658-1FB6-4FD1-8BB6-3F5CBD81C98F}"/>
              </a:ext>
            </a:extLst>
          </p:cNvPr>
          <p:cNvSpPr>
            <a:spLocks noGrp="1"/>
          </p:cNvSpPr>
          <p:nvPr>
            <p:ph type="title"/>
          </p:nvPr>
        </p:nvSpPr>
        <p:spPr>
          <a:xfrm>
            <a:off x="119063" y="3219450"/>
            <a:ext cx="12072937" cy="1362075"/>
          </a:xfrm>
        </p:spPr>
        <p:txBody>
          <a:bodyPr/>
          <a:lstStyle/>
          <a:p>
            <a:pPr algn="ctr">
              <a:buFont typeface="Wingdings" panose="05000000000000000000" pitchFamily="2" charset="2"/>
              <a:buNone/>
            </a:pPr>
            <a:r>
              <a:rPr lang="en-US" altLang="zh-CN" sz="4000"/>
              <a:t>9. 使用带有构造函数参数的 XML 配置文件的 Spring 框架和依赖项注入 (DI) HelloWorld 应用程序</a:t>
            </a:r>
          </a:p>
        </p:txBody>
      </p:sp>
    </p:spTree>
  </p:cSld>
  <p:clrMapOvr>
    <a:masterClrMapping/>
  </p:clrMapOvr>
  <p:transition spd="slow">
    <p:fade/>
  </p:transition>
</p:sld>
</file>

<file path=ppt/slides/slide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2">
            <a:extLst>
              <a:ext uri="{FF2B5EF4-FFF2-40B4-BE49-F238E27FC236}">
                <a16:creationId xmlns:a16="http://schemas.microsoft.com/office/drawing/2014/main" id="{BBDA6C75-F1D6-49E5-BA0F-EA236BD184A6}"/>
              </a:ext>
            </a:extLst>
          </p:cNvPr>
          <p:cNvSpPr>
            <a:spLocks noGrp="1" noChangeArrowheads="1"/>
          </p:cNvSpPr>
          <p:nvPr>
            <p:ph type="title"/>
          </p:nvPr>
        </p:nvSpPr>
        <p:spPr>
          <a:xfrm>
            <a:off x="47625" y="-26988"/>
            <a:ext cx="12144375" cy="1143001"/>
          </a:xfrm>
        </p:spPr>
        <p:txBody>
          <a:bodyPr/>
          <a:lstStyle/>
          <a:p>
            <a:pPr/>
            <a:r>
              <a:rPr lang="en-US" altLang="zh-CN" sz="4000"/>
              <a:t>带有 XML 配置文件的 Spring DI: 通过构造函数</a:t>
            </a:r>
          </a:p>
        </p:txBody>
      </p:sp>
      <p:pic>
        <p:nvPicPr>
          <p:cNvPr id="99331" name="Picture 4">
            <a:extLst>
              <a:ext uri="{FF2B5EF4-FFF2-40B4-BE49-F238E27FC236}">
                <a16:creationId xmlns:a16="http://schemas.microsoft.com/office/drawing/2014/main" id="{4B1B72C9-A91C-4E15-8DE5-4FA94F3532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55675" y="1916113"/>
            <a:ext cx="10648950" cy="4033837"/>
          </a:xfrm>
          <a:noFill/>
        </p:spPr>
      </p:pic>
    </p:spTree>
  </p:cSld>
  <p:clrMapOvr>
    <a:masterClrMapping/>
  </p:clrMapOvr>
</p:sld>
</file>

<file path=ppt/slides/slide5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
            <a:extLst>
              <a:ext uri="{FF2B5EF4-FFF2-40B4-BE49-F238E27FC236}">
                <a16:creationId xmlns:a16="http://schemas.microsoft.com/office/drawing/2014/main" id="{77643EA7-9D07-4F96-86A2-E368216601D5}"/>
              </a:ext>
            </a:extLst>
          </p:cNvPr>
          <p:cNvSpPr>
            <a:spLocks noGrp="1" noChangeArrowheads="1"/>
          </p:cNvSpPr>
          <p:nvPr>
            <p:ph type="title"/>
          </p:nvPr>
        </p:nvSpPr>
        <p:spPr>
          <a:xfrm>
            <a:off x="334963" y="-26988"/>
            <a:ext cx="11522075" cy="1143001"/>
          </a:xfrm>
        </p:spPr>
        <p:txBody>
          <a:bodyPr/>
          <a:lstStyle/>
          <a:p>
            <a:pPr/>
            <a:r>
              <a:rPr lang="en-US" altLang="zh-CN" sz="4000"/>
              <a:t>带有 XML 配置文件的 Spring DI: 通过构造函数</a:t>
            </a:r>
          </a:p>
        </p:txBody>
      </p:sp>
      <p:pic>
        <p:nvPicPr>
          <p:cNvPr id="100355" name="Picture 4">
            <a:extLst>
              <a:ext uri="{FF2B5EF4-FFF2-40B4-BE49-F238E27FC236}">
                <a16:creationId xmlns:a16="http://schemas.microsoft.com/office/drawing/2014/main" id="{C0CB973A-E5E4-4264-9BF2-D0E5FD6395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919288"/>
            <a:ext cx="8229600" cy="3887787"/>
          </a:xfrm>
          <a:noFill/>
        </p:spPr>
      </p:pic>
    </p:spTree>
  </p:cSld>
  <p:clrMapOvr>
    <a:masterClrMapping/>
  </p:clrMapOvr>
</p:sld>
</file>

<file path=ppt/slides/slide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a:extLst>
              <a:ext uri="{FF2B5EF4-FFF2-40B4-BE49-F238E27FC236}">
                <a16:creationId xmlns:a16="http://schemas.microsoft.com/office/drawing/2014/main" id="{E724AF1B-2DDC-4304-9891-9F2CC8C6D2D9}"/>
              </a:ext>
            </a:extLst>
          </p:cNvPr>
          <p:cNvSpPr>
            <a:spLocks noGrp="1" noChangeArrowheads="1"/>
          </p:cNvSpPr>
          <p:nvPr>
            <p:ph type="title"/>
          </p:nvPr>
        </p:nvSpPr>
        <p:spPr>
          <a:xfrm>
            <a:off x="609600" y="-26988"/>
            <a:ext cx="9158288" cy="1143001"/>
          </a:xfrm>
        </p:spPr>
        <p:txBody>
          <a:bodyPr/>
          <a:lstStyle/>
          <a:p>
            <a:pPr/>
            <a:r>
              <a:rPr lang="en-US" altLang="zh-CN"/>
              <a:t>HelloWorld: 突出问题</a:t>
            </a:r>
          </a:p>
        </p:txBody>
      </p:sp>
      <p:sp>
        <p:nvSpPr>
          <p:cNvPr id="40963" name="Rectangle 3">
            <a:extLst>
              <a:ext uri="{FF2B5EF4-FFF2-40B4-BE49-F238E27FC236}">
                <a16:creationId xmlns:a16="http://schemas.microsoft.com/office/drawing/2014/main" id="{011FDC6D-9500-413E-94BD-FAF957F61E84}"/>
              </a:ext>
            </a:extLst>
          </p:cNvPr>
          <p:cNvSpPr>
            <a:spLocks noGrp="1" noChangeArrowheads="1"/>
          </p:cNvSpPr>
          <p:nvPr>
            <p:ph idx="1"/>
          </p:nvPr>
        </p:nvSpPr>
        <p:spPr/>
        <p:txBody>
          <a:bodyPr/>
          <a:lstStyle/>
          <a:p>
            <a:pPr/>
            <a:r>
              <a:rPr lang="en-US" altLang="zh-CN"/>
              <a:t>此代码不是可扩展的。您有更改代码 (并重新编译) 以处理下面的情况。</a:t>
            </a:r>
          </a:p>
          <a:p>
            <a:pPr lvl="1"/>
            <a:r>
              <a:rPr lang="en-US" altLang="zh-CN"/>
              <a:t>如果我想更改邮件怎么办？</a:t>
            </a:r>
          </a:p>
          <a:p>
            <a:endParaRPr lang="en-US" altLang="zh-CN"/>
          </a:p>
        </p:txBody>
      </p:sp>
    </p:spTree>
  </p:cSld>
  <p:clrMapOvr>
    <a:masterClrMapping/>
  </p:clrMapOvr>
</p:sld>
</file>

<file path=ppt/slides/slide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a:extLst>
              <a:ext uri="{FF2B5EF4-FFF2-40B4-BE49-F238E27FC236}">
                <a16:creationId xmlns:a16="http://schemas.microsoft.com/office/drawing/2014/main" id="{91045690-A201-4F2D-BEBC-82CFBD971B67}"/>
              </a:ext>
            </a:extLst>
          </p:cNvPr>
          <p:cNvSpPr>
            <a:spLocks noGrp="1" noChangeArrowheads="1"/>
          </p:cNvSpPr>
          <p:nvPr>
            <p:ph type="title"/>
          </p:nvPr>
        </p:nvSpPr>
        <p:spPr>
          <a:xfrm>
            <a:off x="1919288" y="-26988"/>
            <a:ext cx="7848600" cy="1143001"/>
          </a:xfrm>
        </p:spPr>
        <p:txBody>
          <a:bodyPr/>
          <a:lstStyle/>
          <a:p>
            <a:pPr/>
            <a:r>
              <a:rPr lang="en-US" altLang="zh-CN"/>
              <a:t>HelloWorld: 重构的区域</a:t>
            </a:r>
          </a:p>
        </p:txBody>
      </p:sp>
      <p:sp>
        <p:nvSpPr>
          <p:cNvPr id="41987" name="Rectangle 3">
            <a:extLst>
              <a:ext uri="{FF2B5EF4-FFF2-40B4-BE49-F238E27FC236}">
                <a16:creationId xmlns:a16="http://schemas.microsoft.com/office/drawing/2014/main" id="{EECE7DB3-E0DD-461E-9BCC-5A89B8920EAF}"/>
              </a:ext>
            </a:extLst>
          </p:cNvPr>
          <p:cNvSpPr>
            <a:spLocks noGrp="1" noChangeArrowheads="1"/>
          </p:cNvSpPr>
          <p:nvPr>
            <p:ph idx="1"/>
          </p:nvPr>
        </p:nvSpPr>
        <p:spPr/>
        <p:txBody>
          <a:bodyPr/>
          <a:lstStyle/>
          <a:p>
            <a:pPr/>
            <a:r>
              <a:rPr lang="en-US" altLang="zh-CN"/>
              <a:t>支持一个简单灵活的机制来更改邮件</a:t>
            </a:r>
          </a:p>
          <a:p>
            <a:endParaRPr lang="en-US" altLang="zh-CN"/>
          </a:p>
        </p:txBody>
      </p:sp>
    </p:spTree>
  </p:cSld>
  <p:clrMapOvr>
    <a:masterClrMapping/>
  </p:clrMapOvr>
</p:sld>
</file>

<file path=ppt/slides/slide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0">
            <a:extLst>
              <a:ext uri="{FF2B5EF4-FFF2-40B4-BE49-F238E27FC236}">
                <a16:creationId xmlns:a16="http://schemas.microsoft.com/office/drawing/2014/main" id="{738BB963-8BD8-41DD-94A7-F360377286A9}"/>
              </a:ext>
            </a:extLst>
          </p:cNvPr>
          <p:cNvSpPr>
            <a:spLocks noGrp="1"/>
          </p:cNvSpPr>
          <p:nvPr>
            <p:ph type="title"/>
          </p:nvPr>
        </p:nvSpPr>
        <p:spPr>
          <a:xfrm>
            <a:off x="723900" y="3068638"/>
            <a:ext cx="11468100" cy="1362075"/>
          </a:xfrm>
        </p:spPr>
        <p:txBody>
          <a:bodyPr/>
          <a:lstStyle/>
          <a:p>
            <a:pPr algn="ctr">
              <a:buFont typeface="Wingdings" panose="05000000000000000000" pitchFamily="2" charset="2"/>
              <a:buNone/>
            </a:pPr>
            <a:r>
              <a:rPr lang="en-US" altLang="zh-CN" sz="6600"/>
              <a:t>2. 具有命令行参数的 HelloWorld 应用程序</a:t>
            </a:r>
          </a:p>
        </p:txBody>
      </p:sp>
    </p:spTree>
  </p:cSld>
  <p:clrMapOvr>
    <a:masterClrMapping/>
  </p:clrMapOvr>
  <p:transition spd="slow">
    <p:fade/>
  </p:transition>
</p:sld>
</file>

<file path=ppt/slides/slide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a:extLst>
              <a:ext uri="{FF2B5EF4-FFF2-40B4-BE49-F238E27FC236}">
                <a16:creationId xmlns:a16="http://schemas.microsoft.com/office/drawing/2014/main" id="{40055B8F-F356-4A59-A434-C811DE15DE5C}"/>
              </a:ext>
            </a:extLst>
          </p:cNvPr>
          <p:cNvSpPr>
            <a:spLocks noGrp="1" noChangeArrowheads="1"/>
          </p:cNvSpPr>
          <p:nvPr>
            <p:ph type="title"/>
          </p:nvPr>
        </p:nvSpPr>
        <p:spPr>
          <a:xfrm>
            <a:off x="609600" y="-26988"/>
            <a:ext cx="10599738" cy="1143001"/>
          </a:xfrm>
        </p:spPr>
        <p:txBody>
          <a:bodyPr/>
          <a:lstStyle/>
          <a:p>
            <a:pPr/>
            <a:r>
              <a:rPr lang="en-US" altLang="zh-CN"/>
              <a:t>带有命令行参数的 HelloWorld</a:t>
            </a:r>
          </a:p>
        </p:txBody>
      </p:sp>
      <p:sp>
        <p:nvSpPr>
          <p:cNvPr id="45059" name="Rectangle 3">
            <a:extLst>
              <a:ext uri="{FF2B5EF4-FFF2-40B4-BE49-F238E27FC236}">
                <a16:creationId xmlns:a16="http://schemas.microsoft.com/office/drawing/2014/main" id="{53721229-00C8-4801-A502-65D6444AC4D9}"/>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a:t>公共类 HelloWorldWithCommandLine {</a:t>
            </a:r>
          </a:p>
          <a:p>
            <a:pPr>
              <a:lnSpc>
                <a:spcPct val="90000"/>
              </a:lnSpc>
              <a:buFont typeface="Wingdings" panose="05000000000000000000" pitchFamily="2" charset="2"/>
              <a:buNone/>
            </a:pPr>
            <a:r>
              <a:rPr lang="en-US" altLang="zh-CN"/>
              <a:t>公共静态 void 主 (字符串 [] 参数) {</a:t>
            </a:r>
          </a:p>
          <a:p>
            <a:pPr>
              <a:lnSpc>
                <a:spcPct val="90000"/>
              </a:lnSpc>
              <a:buFont typeface="Wingdings" panose="05000000000000000000" pitchFamily="2" charset="2"/>
              <a:buNone/>
            </a:pPr>
            <a:r>
              <a:rPr lang="en-US" altLang="zh-CN"/>
              <a:t>如果 (参数. 长度 &gt; 0) {</a:t>
            </a:r>
          </a:p>
          <a:p>
            <a:pPr>
              <a:lnSpc>
                <a:spcPct val="90000"/>
              </a:lnSpc>
              <a:buFont typeface="Wingdings" panose="05000000000000000000" pitchFamily="2" charset="2"/>
              <a:buNone/>
            </a:pPr>
            <a:r>
              <a:rPr lang="en-US" altLang="zh-CN"/>
              <a:t>系统. println (参数 [0]);</a:t>
            </a:r>
          </a:p>
          <a:p>
            <a:pPr>
              <a:lnSpc>
                <a:spcPct val="90000"/>
              </a:lnSpc>
              <a:buFont typeface="Wingdings" panose="05000000000000000000" pitchFamily="2" charset="2"/>
              <a:buNone/>
            </a:pPr>
            <a:r>
              <a:rPr lang="en-US" altLang="zh-CN"/>
              <a:t>其他</a:t>
            </a:r>
          </a:p>
          <a:p>
            <a:pPr>
              <a:lnSpc>
                <a:spcPct val="90000"/>
              </a:lnSpc>
              <a:buFont typeface="Wingdings" panose="05000000000000000000" pitchFamily="2" charset="2"/>
              <a:buNone/>
            </a:pPr>
            <a:r>
              <a:rPr lang="en-US" altLang="zh-CN"/>
              <a:t>System.out.println ("你好世界!</a:t>
            </a:r>
          </a:p>
          <a:p>
            <a:pPr>
              <a:lnSpc>
                <a:spcPct val="90000"/>
              </a:lnSpc>
              <a:buFont typeface="Wingdings" panose="05000000000000000000" pitchFamily="2" charset="2"/>
              <a:buNone/>
            </a:pPr>
            <a:r>
              <a:rPr lang="en-US" altLang="zh-CN"/>
              <a:t>}</a:t>
            </a:r>
          </a:p>
          <a:p>
            <a:pPr>
              <a:lnSpc>
                <a:spcPct val="90000"/>
              </a:lnSpc>
              <a:buFont typeface="Wingdings" panose="05000000000000000000" pitchFamily="2" charset="2"/>
              <a:buNone/>
            </a:pPr>
            <a:r>
              <a:rPr lang="en-US" altLang="zh-CN"/>
              <a:t>}</a:t>
            </a:r>
          </a:p>
          <a:p>
            <a:pPr>
              <a:lnSpc>
                <a:spcPct val="90000"/>
              </a:lnSpc>
              <a:buFont typeface="Wingdings" panose="05000000000000000000" pitchFamily="2" charset="2"/>
              <a:buNone/>
            </a:pPr>
            <a:r>
              <a:rPr lang="en-US" altLang="zh-CN"/>
              <a:t>}</a:t>
            </a:r>
          </a:p>
          <a:p>
            <a:pPr>
              <a:lnSpc>
                <a:spcPct val="90000"/>
              </a:lnSpc>
            </a:pPr>
            <a:endParaRPr lang="en-US" altLang="zh-CN"/>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849</TotalTime>
  <Words>1390</Words>
  <Application>Microsoft Office PowerPoint</Application>
  <PresentationFormat>宽屏</PresentationFormat>
  <Paragraphs>326</Paragraphs>
  <Slides>56</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56</vt:i4>
      </vt:variant>
    </vt:vector>
  </HeadingPairs>
  <TitlesOfParts>
    <vt:vector size="62" baseType="lpstr">
      <vt:lpstr>Arial</vt:lpstr>
      <vt:lpstr>宋体</vt:lpstr>
      <vt:lpstr>Calibri</vt:lpstr>
      <vt:lpstr>ＭＳ Ｐゴシック</vt:lpstr>
      <vt:lpstr>Wingdings</vt:lpstr>
      <vt:lpstr>自定义设计方案</vt:lpstr>
      <vt:lpstr>Refactoring HelloWorld Application</vt:lpstr>
      <vt:lpstr>Theme of this Presentation</vt:lpstr>
      <vt:lpstr>Refactoring HelloWorld Application</vt:lpstr>
      <vt:lpstr>1. HelloWorld Application</vt:lpstr>
      <vt:lpstr>HelloWorld</vt:lpstr>
      <vt:lpstr>HelloWorld: Outstanding Problems</vt:lpstr>
      <vt:lpstr>HelloWorld: Areas for Refactoring</vt:lpstr>
      <vt:lpstr>2. HelloWorld Application with Command Line Arguments</vt:lpstr>
      <vt:lpstr>HelloWorld With Command Line arguments</vt:lpstr>
      <vt:lpstr>HelloWorld With Command Line arguments: Areas Refactored</vt:lpstr>
      <vt:lpstr>HelloWorld With Command Line arguments: Outstanding Problems</vt:lpstr>
      <vt:lpstr>HelloWorld With Command Line arguments: Areas for Further Refactoring</vt:lpstr>
      <vt:lpstr>3. HelloWorld Application with Decoupling (without using Interface)</vt:lpstr>
      <vt:lpstr>HelloWorld With Decoupling</vt:lpstr>
      <vt:lpstr>HelloWorld With Decoupling</vt:lpstr>
      <vt:lpstr>HelloWorld With Decoupling</vt:lpstr>
      <vt:lpstr>HelloWorld With Decoupling</vt:lpstr>
      <vt:lpstr>HelloWorld With Decoupling: Areas Refactored</vt:lpstr>
      <vt:lpstr>HelloWorld With Decoupling: Outstanding Problems</vt:lpstr>
      <vt:lpstr>HelloWorld With Decoupling: Areas for Further Refactoring</vt:lpstr>
      <vt:lpstr>4. HelloWorld Application with Decoupling Using Interface</vt:lpstr>
      <vt:lpstr>HelloWorld With Decoupling (Using Interface)</vt:lpstr>
      <vt:lpstr>HelloWorld With Decoupling (using Interface)</vt:lpstr>
      <vt:lpstr>HelloWorld With Decoupling (using Interface)</vt:lpstr>
      <vt:lpstr>HelloWorld With Decoupling</vt:lpstr>
      <vt:lpstr>HelloWorld With Decoupling (using Interface)</vt:lpstr>
      <vt:lpstr>HelloWorld With Decoupling (using Interface): Areas Refactored</vt:lpstr>
      <vt:lpstr>HelloWorld With Decoupling: Outstanding Problems</vt:lpstr>
      <vt:lpstr>HelloWorld With Decoupling: Areas for Further Refactoring</vt:lpstr>
      <vt:lpstr>5. HelloWorld Application with Decoupling through Factory class</vt:lpstr>
      <vt:lpstr>HelloWorld With Factory Class</vt:lpstr>
      <vt:lpstr>HelloWorld With Factory Class</vt:lpstr>
      <vt:lpstr>HelloWorld With Factory Class</vt:lpstr>
      <vt:lpstr>HelloWorld With Factory Class: Properties file</vt:lpstr>
      <vt:lpstr>HelloWorld With Decoupling: Areas Refactored</vt:lpstr>
      <vt:lpstr>HelloWorld With Factory: Outstanding Problems</vt:lpstr>
      <vt:lpstr>HelloWorld With Factory: Areas for Further Refactoring</vt:lpstr>
      <vt:lpstr>6. HelloWorld Application with Spring Framework (but not using DI feature yet)</vt:lpstr>
      <vt:lpstr>HelloWorld With Spring Framework</vt:lpstr>
      <vt:lpstr>HelloWorld With Spring Framework (No need to understand this code)</vt:lpstr>
      <vt:lpstr>HelloWorld With Spring Framework: Areas Refactored</vt:lpstr>
      <vt:lpstr>HelloWorld With Spring Framework: Outstanding Problems</vt:lpstr>
      <vt:lpstr>HelloWorld With Spring Framework: Areas for Further Refactoring</vt:lpstr>
      <vt:lpstr>7. HelloWorld Application using Spring Framework &amp; Dependency Injection (DI)</vt:lpstr>
      <vt:lpstr>HelloWorld using Spring Framework's DI</vt:lpstr>
      <vt:lpstr>HelloWorld using Spring Framework's DI</vt:lpstr>
      <vt:lpstr>HelloWorld using Spring Framework's DI</vt:lpstr>
      <vt:lpstr>HelloWorld using Spring Framework's DI: Areas Refactored</vt:lpstr>
      <vt:lpstr>A Few Things to Observe</vt:lpstr>
      <vt:lpstr>8. HelloWorld Application with Spring Framework &amp; Dependency Injection (DI) using XML Configuration File</vt:lpstr>
      <vt:lpstr>Spring DI with XML file</vt:lpstr>
      <vt:lpstr>Spring DI with XML Configuration File</vt:lpstr>
      <vt:lpstr>Spring DI with XML Configuration File</vt:lpstr>
      <vt:lpstr>9. HelloWorld Application with Spring Framework &amp; Dependency Injection (DI) using XML Configuration File with Constructor argument</vt:lpstr>
      <vt:lpstr>Spring DI with XML Configuration File: via Constructor</vt:lpstr>
      <vt:lpstr>Spring DI with XML Configuration File: via Constructor</vt:lpstr>
    </vt:vector>
  </TitlesOfParts>
  <Company>SSE 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Struts</dc:title>
  <dc:creator>Qing Ding</dc:creator>
  <cp:lastModifiedBy>acer</cp:lastModifiedBy>
  <cp:revision>51</cp:revision>
  <dcterms:created xsi:type="dcterms:W3CDTF">2009-08-07T08:04:07Z</dcterms:created>
  <dcterms:modified xsi:type="dcterms:W3CDTF">2018-10-09T00:00:03Z</dcterms:modified>
</cp:coreProperties>
</file>