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9"/>
  </p:notesMasterIdLst>
  <p:sldIdLst>
    <p:sldId id="293"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5" r:id="rId22"/>
    <p:sldId id="296"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3433425" cy="7556500"/>
  <p:notesSz cx="10693400" cy="75565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7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6" autoAdjust="0"/>
  </p:normalViewPr>
  <p:slideViewPr>
    <p:cSldViewPr>
      <p:cViewPr varScale="1">
        <p:scale>
          <a:sx n="34" d="100"/>
          <a:sy n="34" d="100"/>
        </p:scale>
        <p:origin x="956" y="44"/>
      </p:cViewPr>
      <p:guideLst>
        <p:guide orient="horz" pos="2880"/>
        <p:guide pos="27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6D59CE-C671-45B5-90B6-E3BC50AC003E}"/>
              </a:ext>
            </a:extLst>
          </p:cNvPr>
          <p:cNvSpPr>
            <a:spLocks noGrp="1"/>
          </p:cNvSpPr>
          <p:nvPr>
            <p:ph type="hdr" sz="quarter"/>
          </p:nvPr>
        </p:nvSpPr>
        <p:spPr>
          <a:xfrm>
            <a:off x="0" y="0"/>
            <a:ext cx="4633913" cy="37941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50EFC7-7B12-472D-AF81-3785E5D04195}"/>
              </a:ext>
            </a:extLst>
          </p:cNvPr>
          <p:cNvSpPr>
            <a:spLocks noGrp="1"/>
          </p:cNvSpPr>
          <p:nvPr>
            <p:ph type="dt" idx="1"/>
          </p:nvPr>
        </p:nvSpPr>
        <p:spPr>
          <a:xfrm>
            <a:off x="6057900" y="0"/>
            <a:ext cx="4632325" cy="379413"/>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7E5464C-2F05-4A59-A671-E93B1F82CA41}" type="datetimeFigureOut">
              <a:rPr lang="zh-CN" altLang="en-US"/>
              <a:pPr>
                <a:defRPr/>
              </a:pPr>
              <a:t>2018/10/9</a:t>
            </a:fld>
            <a:endParaRPr lang="zh-CN" altLang="en-US"/>
          </a:p>
        </p:txBody>
      </p:sp>
      <p:sp>
        <p:nvSpPr>
          <p:cNvPr id="4" name="幻灯片图像占位符 3">
            <a:extLst>
              <a:ext uri="{FF2B5EF4-FFF2-40B4-BE49-F238E27FC236}">
                <a16:creationId xmlns:a16="http://schemas.microsoft.com/office/drawing/2014/main" id="{CC4AEA3F-849C-42A3-A127-B6903C6498C1}"/>
              </a:ext>
            </a:extLst>
          </p:cNvPr>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0675AD9-C1B4-407B-8731-D37487202139}"/>
              </a:ext>
            </a:extLst>
          </p:cNvPr>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7153534-6116-4C74-ABC1-B7EC8D73AB9D}"/>
              </a:ext>
            </a:extLst>
          </p:cNvPr>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E4447A5B-5AE6-43FE-BC2C-591DC6FDC870}"/>
              </a:ext>
            </a:extLst>
          </p:cNvPr>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D5F7A049-7366-483C-9370-48DBB9054AD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BFBC1D4-7B3A-4445-ADFC-7CB3EAFD50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AA96992-C4D6-4E9F-B6EA-78A2FB0EC09A}" type="slidenum">
              <a:rPr lang="en-US" altLang="zh-CN" smtClean="0">
                <a:latin typeface="Arial" panose="020B0604020202020204" pitchFamily="34" charset="0"/>
                <a:ea typeface="ＭＳ Ｐゴシック" panose="020B0600070205080204" pitchFamily="34" charset="-128"/>
              </a:rPr>
              <a:pPr fontAlgn="base">
                <a:spcBef>
                  <a:spcPct val="0"/>
                </a:spcBef>
                <a:spcAft>
                  <a:spcPct val="0"/>
                </a:spcAft>
              </a:pPr>
              <a:t>2</a:t>
            </a:fld>
            <a:endParaRPr lang="en-US" altLang="zh-CN">
              <a:latin typeface="Arial" panose="020B0604020202020204" pitchFamily="34" charset="0"/>
              <a:ea typeface="ＭＳ Ｐゴシック" panose="020B0600070205080204" pitchFamily="34" charset="-128"/>
            </a:endParaRPr>
          </a:p>
        </p:txBody>
      </p:sp>
      <p:sp>
        <p:nvSpPr>
          <p:cNvPr id="34819" name="Rectangle 2">
            <a:extLst>
              <a:ext uri="{FF2B5EF4-FFF2-40B4-BE49-F238E27FC236}">
                <a16:creationId xmlns:a16="http://schemas.microsoft.com/office/drawing/2014/main" id="{489ABEA7-9A7F-488F-A4B6-34A45257CF3B}"/>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8DF74EB7-BDCA-4506-817A-0C49B40549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03642356-5D91-4B02-884A-BD893C9421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730BEBFC-37BD-4873-A7AD-1EA2EE1075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 name="灯片编号占位符 3">
            <a:extLst>
              <a:ext uri="{FF2B5EF4-FFF2-40B4-BE49-F238E27FC236}">
                <a16:creationId xmlns:a16="http://schemas.microsoft.com/office/drawing/2014/main" id="{62677169-F1CE-44D8-B807-9035ECC0E83A}"/>
              </a:ext>
            </a:extLst>
          </p:cNvPr>
          <p:cNvSpPr>
            <a:spLocks noGrp="1"/>
          </p:cNvSpPr>
          <p:nvPr>
            <p:ph type="sldNum" sz="quarter" idx="5"/>
          </p:nvPr>
        </p:nvSpPr>
        <p:spPr/>
        <p:txBody>
          <a:bodyPr/>
          <a:lstStyle/>
          <a:p>
            <a:pPr>
              <a:defRPr/>
            </a:pPr>
            <a:fld id="{1E5A7DE8-CBB8-4ACE-8B62-15475A783D0B}" type="slidenum">
              <a:rPr lang="zh-CN" altLang="en-US" smtClean="0"/>
              <a:pPr>
                <a:defRPr/>
              </a:pPr>
              <a:t>22</a:t>
            </a:fld>
            <a:endParaRPr lang="zh-CN" altLang="en-US"/>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7E223978-5ACB-4D4A-BF89-F2AF60A044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5DC79DE7-4191-47CF-B021-E329B84DD4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 name="灯片编号占位符 3">
            <a:extLst>
              <a:ext uri="{FF2B5EF4-FFF2-40B4-BE49-F238E27FC236}">
                <a16:creationId xmlns:a16="http://schemas.microsoft.com/office/drawing/2014/main" id="{77C6B2DA-DBCE-449F-B033-D356E40B8655}"/>
              </a:ext>
            </a:extLst>
          </p:cNvPr>
          <p:cNvSpPr>
            <a:spLocks noGrp="1"/>
          </p:cNvSpPr>
          <p:nvPr>
            <p:ph type="sldNum" sz="quarter" idx="5"/>
          </p:nvPr>
        </p:nvSpPr>
        <p:spPr/>
        <p:txBody>
          <a:bodyPr/>
          <a:lstStyle/>
          <a:p>
            <a:pPr>
              <a:defRPr/>
            </a:pPr>
            <a:fld id="{0F4F688A-9FE4-4387-9D34-82019C49FDE6}" type="slidenum">
              <a:rPr lang="zh-CN" altLang="en-US" smtClean="0"/>
              <a:pPr>
                <a:defRPr/>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07507" y="2347413"/>
            <a:ext cx="11418411" cy="1619750"/>
          </a:xfrm>
        </p:spPr>
        <p:txBody>
          <a:bodyPr/>
          <a:lstStyle/>
          <a:p>
            <a:r>
              <a:rPr lang="zh-CN" altLang="en-US"/>
              <a:t>单击此处编辑母版标题样式</a:t>
            </a:r>
          </a:p>
        </p:txBody>
      </p:sp>
      <p:sp>
        <p:nvSpPr>
          <p:cNvPr id="3" name="副标题 2"/>
          <p:cNvSpPr>
            <a:spLocks noGrp="1"/>
          </p:cNvSpPr>
          <p:nvPr>
            <p:ph type="subTitle" idx="1"/>
          </p:nvPr>
        </p:nvSpPr>
        <p:spPr>
          <a:xfrm>
            <a:off x="2015014" y="4282016"/>
            <a:ext cx="9403398" cy="1931106"/>
          </a:xfrm>
        </p:spPr>
        <p:txBody>
          <a:bodyPr/>
          <a:lstStyle>
            <a:lvl1pPr marL="0" indent="0" algn="ctr">
              <a:buNone/>
              <a:defRPr>
                <a:solidFill>
                  <a:schemeClr val="tx1">
                    <a:tint val="75000"/>
                  </a:schemeClr>
                </a:solidFill>
              </a:defRPr>
            </a:lvl1pPr>
            <a:lvl2pPr marL="488825" indent="0" algn="ctr">
              <a:buNone/>
              <a:defRPr>
                <a:solidFill>
                  <a:schemeClr val="tx1">
                    <a:tint val="75000"/>
                  </a:schemeClr>
                </a:solidFill>
              </a:defRPr>
            </a:lvl2pPr>
            <a:lvl3pPr marL="977652" indent="0" algn="ctr">
              <a:buNone/>
              <a:defRPr>
                <a:solidFill>
                  <a:schemeClr val="tx1">
                    <a:tint val="75000"/>
                  </a:schemeClr>
                </a:solidFill>
              </a:defRPr>
            </a:lvl3pPr>
            <a:lvl4pPr marL="1466478" indent="0" algn="ctr">
              <a:buNone/>
              <a:defRPr>
                <a:solidFill>
                  <a:schemeClr val="tx1">
                    <a:tint val="75000"/>
                  </a:schemeClr>
                </a:solidFill>
              </a:defRPr>
            </a:lvl4pPr>
            <a:lvl5pPr marL="1955304" indent="0" algn="ctr">
              <a:buNone/>
              <a:defRPr>
                <a:solidFill>
                  <a:schemeClr val="tx1">
                    <a:tint val="75000"/>
                  </a:schemeClr>
                </a:solidFill>
              </a:defRPr>
            </a:lvl5pPr>
            <a:lvl6pPr marL="2444131" indent="0" algn="ctr">
              <a:buNone/>
              <a:defRPr>
                <a:solidFill>
                  <a:schemeClr val="tx1">
                    <a:tint val="75000"/>
                  </a:schemeClr>
                </a:solidFill>
              </a:defRPr>
            </a:lvl6pPr>
            <a:lvl7pPr marL="2932955" indent="0" algn="ctr">
              <a:buNone/>
              <a:defRPr>
                <a:solidFill>
                  <a:schemeClr val="tx1">
                    <a:tint val="75000"/>
                  </a:schemeClr>
                </a:solidFill>
              </a:defRPr>
            </a:lvl7pPr>
            <a:lvl8pPr marL="3421782" indent="0" algn="ctr">
              <a:buNone/>
              <a:defRPr>
                <a:solidFill>
                  <a:schemeClr val="tx1">
                    <a:tint val="75000"/>
                  </a:schemeClr>
                </a:solidFill>
              </a:defRPr>
            </a:lvl8pPr>
            <a:lvl9pPr marL="3910607"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50760888-39C6-4BD3-B607-8FE4A45E9A16}"/>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05CEDFE-455B-48CA-A3C8-028D0FFA5FA0}"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D84E579C-EAC4-48CE-B87A-7191BB71198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0BE1FC2E-727E-42AE-8991-A0F4967D97E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D003554-DE27-4879-B822-2A040E9147A5}" type="slidenum">
              <a:rPr lang="zh-CN" altLang="en-US"/>
              <a:pPr>
                <a:defRPr/>
              </a:pPr>
              <a:t>‹#›</a:t>
            </a:fld>
            <a:endParaRPr lang="zh-CN" altLang="en-US"/>
          </a:p>
        </p:txBody>
      </p:sp>
    </p:spTree>
    <p:extLst>
      <p:ext uri="{BB962C8B-B14F-4D97-AF65-F5344CB8AC3E}">
        <p14:creationId xmlns:p14="http://schemas.microsoft.com/office/powerpoint/2010/main" val="101509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AB0779-CFBB-4EB8-B588-FAAA26F4EC5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C2C398D-D034-4F40-9769-009040486A82}"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A89B1B46-AD8C-4930-AFCB-E5A671BB61F7}"/>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6C306038-00C6-45FF-A312-935A5CA5DA3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5377251-724F-4896-A3DE-442E92C2C6F8}" type="slidenum">
              <a:rPr lang="zh-CN" altLang="en-US"/>
              <a:pPr>
                <a:defRPr/>
              </a:pPr>
              <a:t>‹#›</a:t>
            </a:fld>
            <a:endParaRPr lang="zh-CN" altLang="en-US"/>
          </a:p>
        </p:txBody>
      </p:sp>
    </p:spTree>
    <p:extLst>
      <p:ext uri="{BB962C8B-B14F-4D97-AF65-F5344CB8AC3E}">
        <p14:creationId xmlns:p14="http://schemas.microsoft.com/office/powerpoint/2010/main" val="159196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39234" y="302611"/>
            <a:ext cx="3022521" cy="644751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71671" y="302611"/>
            <a:ext cx="8843672" cy="644751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EB5B0-6F90-43D3-99CE-BD9F3C13965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47D3A46-FC5A-492E-96A5-A6DB97232CFE}"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C9F82261-572B-49B5-A322-442861E3481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187BF1D-B25F-4EFE-BF55-5E75081E0D7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1F0B3BD-D255-45AE-A4C5-339D3774643A}" type="slidenum">
              <a:rPr lang="zh-CN" altLang="en-US"/>
              <a:pPr>
                <a:defRPr/>
              </a:pPr>
              <a:t>‹#›</a:t>
            </a:fld>
            <a:endParaRPr lang="zh-CN" altLang="en-US"/>
          </a:p>
        </p:txBody>
      </p:sp>
    </p:spTree>
    <p:extLst>
      <p:ext uri="{BB962C8B-B14F-4D97-AF65-F5344CB8AC3E}">
        <p14:creationId xmlns:p14="http://schemas.microsoft.com/office/powerpoint/2010/main" val="42473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4AE8131C-6069-4364-BFAF-F11148F26210}"/>
              </a:ext>
            </a:extLst>
          </p:cNvPr>
          <p:cNvSpPr txBox="1">
            <a:spLocks noChangeArrowheads="1"/>
          </p:cNvSpPr>
          <p:nvPr userDrawn="1"/>
        </p:nvSpPr>
        <p:spPr bwMode="auto">
          <a:xfrm>
            <a:off x="3455988" y="7108825"/>
            <a:ext cx="5911850" cy="263525"/>
          </a:xfrm>
          <a:prstGeom prst="rect">
            <a:avLst/>
          </a:prstGeom>
          <a:noFill/>
          <a:ln>
            <a:noFill/>
          </a:ln>
          <a:effectLst/>
          <a:extLst/>
        </p:spPr>
        <p:txBody>
          <a:bodyPr lIns="97755" tIns="48877" rIns="97755" bIns="48877">
            <a:spAutoFit/>
          </a:bodyPr>
          <a:lstStyle/>
          <a:p>
            <a:pPr algn="ctr" eaLnBrk="1" fontAlgn="auto" hangingPunct="1">
              <a:spcBef>
                <a:spcPts val="0"/>
              </a:spcBef>
              <a:spcAft>
                <a:spcPts val="0"/>
              </a:spcAft>
              <a:defRPr/>
            </a:pPr>
            <a:r>
              <a:rPr lang="en-US" altLang="zh-CN" sz="1070">
                <a:solidFill>
                  <a:prstClr val="black"/>
                </a:solidFill>
                <a:latin typeface="Calibri"/>
                <a:ea typeface="宋体"/>
                <a:cs typeface="Arial" pitchFamily="34" charset="0"/>
              </a:rPr>
              <a:t>Copyright © 2012, Elsevier Inc. All rights reserved.</a:t>
            </a:r>
            <a:endParaRPr lang="en-US" altLang="zh-CN" sz="107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E326562D-1601-4370-9D5B-6F2C27C24BE6}"/>
              </a:ext>
            </a:extLst>
          </p:cNvPr>
          <p:cNvSpPr txBox="1">
            <a:spLocks noChangeArrowheads="1"/>
          </p:cNvSpPr>
          <p:nvPr userDrawn="1"/>
        </p:nvSpPr>
        <p:spPr bwMode="auto">
          <a:xfrm>
            <a:off x="12350750" y="7175500"/>
            <a:ext cx="1082675" cy="263525"/>
          </a:xfrm>
          <a:prstGeom prst="rect">
            <a:avLst/>
          </a:prstGeom>
          <a:noFill/>
          <a:ln>
            <a:noFill/>
          </a:ln>
          <a:effectLst/>
          <a:extLst/>
        </p:spPr>
        <p:txBody>
          <a:bodyPr lIns="97755" tIns="48877" rIns="97755" bIns="48877">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07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DBE09E3A-80CC-46CC-8E0F-79ADB688CB58}" type="slidenum">
              <a:rPr lang="en-US" altLang="zh-CN" sz="107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107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989170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995"/>
            </a:lvl1pPr>
            <a:lvl2pPr>
              <a:defRPr sz="2995"/>
            </a:lvl2pPr>
            <a:lvl3pPr>
              <a:defRPr sz="2995"/>
            </a:lvl3pPr>
            <a:lvl4pPr>
              <a:defRPr sz="2995"/>
            </a:lvl4pPr>
            <a:lvl5pPr>
              <a:defRPr sz="2995"/>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CAB95C33-DF39-49BE-AFC0-8E87BAF12883}"/>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ACD5205-AA49-460A-B798-1D6DF998F9D6}"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AE4BC02E-FD81-4D38-B54C-F290A86435B2}"/>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39D5B79F-25A8-45C0-A24E-C62D6459DCCF}"/>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0AC9404E-C8B4-4778-95FC-DF6CB0355C5A}"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C84FACAA-A948-4E29-87BC-BB1B30C41462}"/>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35DC6F4D-96EB-4D70-8092-315EA993EB93}" type="slidenum">
              <a:rPr lang="en-US" altLang="zh-CN"/>
              <a:pPr>
                <a:defRPr/>
              </a:pPr>
              <a:t>‹#›</a:t>
            </a:fld>
            <a:endParaRPr lang="en-US" altLang="zh-CN"/>
          </a:p>
        </p:txBody>
      </p:sp>
    </p:spTree>
    <p:extLst>
      <p:ext uri="{BB962C8B-B14F-4D97-AF65-F5344CB8AC3E}">
        <p14:creationId xmlns:p14="http://schemas.microsoft.com/office/powerpoint/2010/main" val="4035774324"/>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1671" y="705900"/>
            <a:ext cx="12090083" cy="622596"/>
          </a:xfrm>
        </p:spPr>
        <p:txBody>
          <a:bodyPr/>
          <a:lstStyle/>
          <a:p>
            <a:r>
              <a:rPr lang="en-US"/>
              <a:t>Click to edit Master title style</a:t>
            </a:r>
            <a:endParaRPr lang="en-US" dirty="0"/>
          </a:p>
        </p:txBody>
      </p:sp>
    </p:spTree>
    <p:extLst>
      <p:ext uri="{BB962C8B-B14F-4D97-AF65-F5344CB8AC3E}">
        <p14:creationId xmlns:p14="http://schemas.microsoft.com/office/powerpoint/2010/main" val="236261892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71671" y="705900"/>
            <a:ext cx="12090083" cy="622596"/>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71671" y="2074465"/>
            <a:ext cx="12090083" cy="4499384"/>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71671" y="1350372"/>
            <a:ext cx="12090083" cy="447793"/>
          </a:xfrm>
        </p:spPr>
        <p:txBody>
          <a:bodyPr>
            <a:noAutofit/>
          </a:bodyPr>
          <a:lstStyle>
            <a:lvl1pPr marL="0" indent="0">
              <a:spcAft>
                <a:spcPts val="0"/>
              </a:spcAft>
              <a:buFontTx/>
              <a:buNone/>
              <a:defRPr sz="2139">
                <a:solidFill>
                  <a:schemeClr val="accent1"/>
                </a:solidFill>
              </a:defRPr>
            </a:lvl1pPr>
            <a:lvl2pPr marL="488825" indent="0">
              <a:buFontTx/>
              <a:buNone/>
              <a:defRPr/>
            </a:lvl2pPr>
            <a:lvl3pPr marL="977652" indent="0">
              <a:buFontTx/>
              <a:buNone/>
              <a:defRPr/>
            </a:lvl3pPr>
            <a:lvl4pPr marL="1466478" indent="0">
              <a:buFontTx/>
              <a:buNone/>
              <a:defRPr/>
            </a:lvl4pPr>
            <a:lvl5pPr marL="1955304" indent="0">
              <a:buFontTx/>
              <a:buNone/>
              <a:defRPr/>
            </a:lvl5pPr>
          </a:lstStyle>
          <a:p>
            <a:pPr lvl="0"/>
            <a:r>
              <a:rPr lang="en-US"/>
              <a:t>Click to edit Master text styles</a:t>
            </a:r>
          </a:p>
        </p:txBody>
      </p:sp>
    </p:spTree>
    <p:extLst>
      <p:ext uri="{BB962C8B-B14F-4D97-AF65-F5344CB8AC3E}">
        <p14:creationId xmlns:p14="http://schemas.microsoft.com/office/powerpoint/2010/main" val="68503633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25746D96-10D0-4BE6-A3DA-47CF745AAB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8050" y="1789113"/>
            <a:ext cx="85248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875846"/>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71671" y="1350372"/>
            <a:ext cx="12090083" cy="447793"/>
          </a:xfrm>
        </p:spPr>
        <p:txBody>
          <a:bodyPr>
            <a:noAutofit/>
          </a:bodyPr>
          <a:lstStyle>
            <a:lvl1pPr marL="0" indent="0">
              <a:spcAft>
                <a:spcPts val="0"/>
              </a:spcAft>
              <a:buFontTx/>
              <a:buNone/>
              <a:defRPr sz="2139">
                <a:solidFill>
                  <a:schemeClr val="accent1"/>
                </a:solidFill>
              </a:defRPr>
            </a:lvl1pPr>
            <a:lvl2pPr marL="488825" indent="0">
              <a:buFontTx/>
              <a:buNone/>
              <a:defRPr/>
            </a:lvl2pPr>
            <a:lvl3pPr marL="977652" indent="0">
              <a:buFontTx/>
              <a:buNone/>
              <a:defRPr/>
            </a:lvl3pPr>
            <a:lvl4pPr marL="1466478" indent="0">
              <a:buFontTx/>
              <a:buNone/>
              <a:defRPr/>
            </a:lvl4pPr>
            <a:lvl5pPr marL="1955304" indent="0">
              <a:buFontTx/>
              <a:buNone/>
              <a:defRPr/>
            </a:lvl5pPr>
          </a:lstStyle>
          <a:p>
            <a:pPr lvl="0"/>
            <a:r>
              <a:rPr lang="en-US"/>
              <a:t>Click to edit Master text styles</a:t>
            </a:r>
          </a:p>
        </p:txBody>
      </p:sp>
    </p:spTree>
    <p:extLst>
      <p:ext uri="{BB962C8B-B14F-4D97-AF65-F5344CB8AC3E}">
        <p14:creationId xmlns:p14="http://schemas.microsoft.com/office/powerpoint/2010/main" val="161521802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504B0723-6630-46A2-8C63-C5ED985D298B}"/>
              </a:ext>
            </a:extLst>
          </p:cNvPr>
          <p:cNvSpPr/>
          <p:nvPr userDrawn="1"/>
        </p:nvSpPr>
        <p:spPr>
          <a:xfrm>
            <a:off x="0" y="-36513"/>
            <a:ext cx="13433425" cy="759301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7" name="Rectangle 13">
            <a:extLst>
              <a:ext uri="{FF2B5EF4-FFF2-40B4-BE49-F238E27FC236}">
                <a16:creationId xmlns:a16="http://schemas.microsoft.com/office/drawing/2014/main" id="{131DE08C-6D88-45F4-8F67-48B8BC70560B}"/>
              </a:ext>
            </a:extLst>
          </p:cNvPr>
          <p:cNvSpPr/>
          <p:nvPr userDrawn="1"/>
        </p:nvSpPr>
        <p:spPr>
          <a:xfrm>
            <a:off x="0" y="-36513"/>
            <a:ext cx="13433425" cy="610870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8" name="Rectangle 17">
            <a:extLst>
              <a:ext uri="{FF2B5EF4-FFF2-40B4-BE49-F238E27FC236}">
                <a16:creationId xmlns:a16="http://schemas.microsoft.com/office/drawing/2014/main" id="{3A22F573-A8C8-47FE-AA00-2B305D3DC6DF}"/>
              </a:ext>
            </a:extLst>
          </p:cNvPr>
          <p:cNvSpPr/>
          <p:nvPr userDrawn="1"/>
        </p:nvSpPr>
        <p:spPr>
          <a:xfrm>
            <a:off x="8731250" y="-36513"/>
            <a:ext cx="4702175" cy="610870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pic>
        <p:nvPicPr>
          <p:cNvPr id="9" name="Picture 25" descr="O_signature_wht_rgb.png">
            <a:extLst>
              <a:ext uri="{FF2B5EF4-FFF2-40B4-BE49-F238E27FC236}">
                <a16:creationId xmlns:a16="http://schemas.microsoft.com/office/drawing/2014/main" id="{8B6AA486-3A2A-4520-B6CF-18EEDAF935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 y="487363"/>
            <a:ext cx="196691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8731726" y="-37310"/>
            <a:ext cx="4701699" cy="6108172"/>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63276" y="3017004"/>
            <a:ext cx="6812178" cy="1117034"/>
          </a:xfrm>
        </p:spPr>
        <p:txBody>
          <a:bodyPr/>
          <a:lstStyle>
            <a:lvl1pPr>
              <a:defRPr sz="2995">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62343" y="4281468"/>
            <a:ext cx="6812178" cy="1539837"/>
          </a:xfrm>
        </p:spPr>
        <p:txBody>
          <a:bodyPr/>
          <a:lstStyle>
            <a:lvl1pPr marL="0" marR="0" indent="0" algn="l" defTabSz="244412"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27195397"/>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BAE15946-09E8-40D0-BEEB-7EFB848C4BC2}"/>
              </a:ext>
            </a:extLst>
          </p:cNvPr>
          <p:cNvSpPr/>
          <p:nvPr userDrawn="1"/>
        </p:nvSpPr>
        <p:spPr>
          <a:xfrm>
            <a:off x="12484100" y="0"/>
            <a:ext cx="949325" cy="6805613"/>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5" name="Rectangle 13">
            <a:extLst>
              <a:ext uri="{FF2B5EF4-FFF2-40B4-BE49-F238E27FC236}">
                <a16:creationId xmlns:a16="http://schemas.microsoft.com/office/drawing/2014/main" id="{C974A589-DCE7-4547-B91A-2D8D61799DDD}"/>
              </a:ext>
            </a:extLst>
          </p:cNvPr>
          <p:cNvSpPr/>
          <p:nvPr userDrawn="1"/>
        </p:nvSpPr>
        <p:spPr>
          <a:xfrm>
            <a:off x="8731250" y="-3175"/>
            <a:ext cx="473075" cy="680402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6" name="Rectangle 17">
            <a:extLst>
              <a:ext uri="{FF2B5EF4-FFF2-40B4-BE49-F238E27FC236}">
                <a16:creationId xmlns:a16="http://schemas.microsoft.com/office/drawing/2014/main" id="{DB3043F1-B5FF-4931-97B9-418CCBBF5FE8}"/>
              </a:ext>
            </a:extLst>
          </p:cNvPr>
          <p:cNvSpPr/>
          <p:nvPr userDrawn="1"/>
        </p:nvSpPr>
        <p:spPr>
          <a:xfrm>
            <a:off x="9204325" y="-3175"/>
            <a:ext cx="3279775" cy="680402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7" name="Rectangle 19">
            <a:extLst>
              <a:ext uri="{FF2B5EF4-FFF2-40B4-BE49-F238E27FC236}">
                <a16:creationId xmlns:a16="http://schemas.microsoft.com/office/drawing/2014/main" id="{2BED4CFF-110A-431D-A798-F1F485028BAB}"/>
              </a:ext>
            </a:extLst>
          </p:cNvPr>
          <p:cNvSpPr/>
          <p:nvPr userDrawn="1"/>
        </p:nvSpPr>
        <p:spPr>
          <a:xfrm>
            <a:off x="9204325" y="-3175"/>
            <a:ext cx="3279775" cy="680402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8" name="Rectangle 20">
            <a:extLst>
              <a:ext uri="{FF2B5EF4-FFF2-40B4-BE49-F238E27FC236}">
                <a16:creationId xmlns:a16="http://schemas.microsoft.com/office/drawing/2014/main" id="{61C3F4DA-EAE1-4556-8796-C5AE6AC22121}"/>
              </a:ext>
            </a:extLst>
          </p:cNvPr>
          <p:cNvSpPr/>
          <p:nvPr userDrawn="1"/>
        </p:nvSpPr>
        <p:spPr>
          <a:xfrm>
            <a:off x="7562850" y="6805613"/>
            <a:ext cx="5870575" cy="750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grpSp>
        <p:nvGrpSpPr>
          <p:cNvPr id="9" name="Group 27">
            <a:extLst>
              <a:ext uri="{FF2B5EF4-FFF2-40B4-BE49-F238E27FC236}">
                <a16:creationId xmlns:a16="http://schemas.microsoft.com/office/drawing/2014/main" id="{C82985BD-FE96-4673-871E-E961ACB13880}"/>
              </a:ext>
            </a:extLst>
          </p:cNvPr>
          <p:cNvGrpSpPr>
            <a:grpSpLocks noChangeAspect="1"/>
          </p:cNvGrpSpPr>
          <p:nvPr userDrawn="1"/>
        </p:nvGrpSpPr>
        <p:grpSpPr bwMode="auto">
          <a:xfrm>
            <a:off x="9939338" y="6824663"/>
            <a:ext cx="2995612" cy="671512"/>
            <a:chOff x="6446993" y="4546600"/>
            <a:chExt cx="2374390" cy="532552"/>
          </a:xfrm>
        </p:grpSpPr>
        <p:pic>
          <p:nvPicPr>
            <p:cNvPr id="12" name="Picture 27" descr="O_signature_clr_rgb">
              <a:extLst>
                <a:ext uri="{FF2B5EF4-FFF2-40B4-BE49-F238E27FC236}">
                  <a16:creationId xmlns:a16="http://schemas.microsoft.com/office/drawing/2014/main" id="{E5A6B483-FC91-464D-9678-934763990F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C9BE0D11-06C9-41D4-8FFF-D37B4DB6DFDC}"/>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69346" y="1724616"/>
            <a:ext cx="7390715" cy="1617112"/>
          </a:xfrm>
        </p:spPr>
        <p:txBody>
          <a:bodyPr anchor="t"/>
          <a:lstStyle>
            <a:lvl1pPr algn="l" defTabSz="977652" rtl="0" eaLnBrk="1" latinLnBrk="0" hangingPunct="1">
              <a:lnSpc>
                <a:spcPct val="90000"/>
              </a:lnSpc>
              <a:spcBef>
                <a:spcPct val="0"/>
              </a:spcBef>
              <a:buNone/>
              <a:defRPr lang="en-US" sz="2995"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9193814" y="0"/>
            <a:ext cx="3291189" cy="680085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48294040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086" y="-30173"/>
            <a:ext cx="11530756" cy="1259417"/>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67E00D-F58C-4641-A414-D13F71CB7FE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23CD422-4FB7-4ABF-8A29-5365075F9F37}"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19BE8AC9-0513-4B7D-9159-EF09AE22D22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34074194-9CE5-45C9-A335-AABDCD73671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4B3B7A5-1365-4D49-9442-0CDE371C67D6}" type="slidenum">
              <a:rPr lang="zh-CN" altLang="en-US"/>
              <a:pPr>
                <a:defRPr/>
              </a:pPr>
              <a:t>‹#›</a:t>
            </a:fld>
            <a:endParaRPr lang="zh-CN" altLang="en-US"/>
          </a:p>
        </p:txBody>
      </p:sp>
    </p:spTree>
    <p:extLst>
      <p:ext uri="{BB962C8B-B14F-4D97-AF65-F5344CB8AC3E}">
        <p14:creationId xmlns:p14="http://schemas.microsoft.com/office/powerpoint/2010/main" val="715467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B80B4018-83C7-47E6-99A3-75514AA205BA}"/>
              </a:ext>
            </a:extLst>
          </p:cNvPr>
          <p:cNvSpPr/>
          <p:nvPr userDrawn="1"/>
        </p:nvSpPr>
        <p:spPr>
          <a:xfrm>
            <a:off x="0" y="1703388"/>
            <a:ext cx="13433425" cy="4367212"/>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pic>
        <p:nvPicPr>
          <p:cNvPr id="4" name="Picture 23" descr="Java_blk_rgb.png">
            <a:extLst>
              <a:ext uri="{FF2B5EF4-FFF2-40B4-BE49-F238E27FC236}">
                <a16:creationId xmlns:a16="http://schemas.microsoft.com/office/drawing/2014/main" id="{9865C5C5-F62A-4E23-BDB6-49913345893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0488" y="2974975"/>
            <a:ext cx="5248275"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71671" y="2330416"/>
            <a:ext cx="7084777" cy="3540646"/>
          </a:xfrm>
        </p:spPr>
        <p:txBody>
          <a:bodyPr>
            <a:noAutofit/>
          </a:bodyPr>
          <a:lstStyle>
            <a:lvl1pPr marL="0" marR="0" indent="0" algn="l" defTabSz="244412" rtl="0" eaLnBrk="1" fontAlgn="auto" latinLnBrk="0" hangingPunct="1">
              <a:lnSpc>
                <a:spcPct val="80000"/>
              </a:lnSpc>
              <a:spcBef>
                <a:spcPts val="0"/>
              </a:spcBef>
              <a:spcAft>
                <a:spcPts val="0"/>
              </a:spcAft>
              <a:buClr>
                <a:srgbClr val="FF0000"/>
              </a:buClr>
              <a:buSzPct val="85000"/>
              <a:buFont typeface="Wingdings" pitchFamily="2" charset="2"/>
              <a:buNone/>
              <a:tabLst/>
              <a:defRPr sz="4706"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909481653"/>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F467E75D-4FAB-401A-B19D-0ACE917CE15A}"/>
              </a:ext>
            </a:extLst>
          </p:cNvPr>
          <p:cNvSpPr/>
          <p:nvPr userDrawn="1"/>
        </p:nvSpPr>
        <p:spPr>
          <a:xfrm>
            <a:off x="4402138" y="1703388"/>
            <a:ext cx="9031287" cy="4367212"/>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10" name="Text Placeholder 9"/>
          <p:cNvSpPr>
            <a:spLocks noGrp="1"/>
          </p:cNvSpPr>
          <p:nvPr>
            <p:ph type="body" sz="quarter" idx="11"/>
          </p:nvPr>
        </p:nvSpPr>
        <p:spPr>
          <a:xfrm>
            <a:off x="5059316" y="2101279"/>
            <a:ext cx="7889021" cy="3707595"/>
          </a:xfrm>
        </p:spPr>
        <p:txBody>
          <a:bodyPr/>
          <a:lstStyle>
            <a:lvl1pPr marL="0" indent="0">
              <a:buNone/>
              <a:defRPr sz="2567"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9331" y="1704103"/>
            <a:ext cx="4325563" cy="4365978"/>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3806080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F1413980-E6CD-4DB3-A30F-5D8B4FA0D5BD}"/>
              </a:ext>
            </a:extLst>
          </p:cNvPr>
          <p:cNvSpPr/>
          <p:nvPr userDrawn="1"/>
        </p:nvSpPr>
        <p:spPr>
          <a:xfrm>
            <a:off x="0" y="2509838"/>
            <a:ext cx="5876925" cy="3554412"/>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7" name="Rectangle 13">
            <a:extLst>
              <a:ext uri="{FF2B5EF4-FFF2-40B4-BE49-F238E27FC236}">
                <a16:creationId xmlns:a16="http://schemas.microsoft.com/office/drawing/2014/main" id="{2346C8BE-F2AE-45DC-9E17-3EF05EF3DBCE}"/>
              </a:ext>
            </a:extLst>
          </p:cNvPr>
          <p:cNvSpPr/>
          <p:nvPr userDrawn="1"/>
        </p:nvSpPr>
        <p:spPr bwMode="auto">
          <a:xfrm>
            <a:off x="1588" y="1697038"/>
            <a:ext cx="5875337" cy="8128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8434" tIns="49218" rIns="98434" bIns="49218"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endParaRPr lang="zh-CN" altLang="zh-CN" sz="4279" b="1">
              <a:solidFill>
                <a:srgbClr val="FFFFFF"/>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926881" y="1699273"/>
            <a:ext cx="7506546" cy="4365978"/>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97036" y="2732069"/>
            <a:ext cx="4600949" cy="3140146"/>
          </a:xfrm>
        </p:spPr>
        <p:txBody>
          <a:bodyPr>
            <a:normAutofit/>
          </a:bodyPr>
          <a:lstStyle>
            <a:lvl1pPr>
              <a:defRPr sz="1711"/>
            </a:lvl1pPr>
          </a:lstStyle>
          <a:p>
            <a:pPr lvl="0"/>
            <a:r>
              <a:rPr lang="en-US"/>
              <a:t>Click to edit Master text styles</a:t>
            </a:r>
          </a:p>
        </p:txBody>
      </p:sp>
      <p:sp>
        <p:nvSpPr>
          <p:cNvPr id="24" name="Text Placeholder 22"/>
          <p:cNvSpPr>
            <a:spLocks noGrp="1"/>
          </p:cNvSpPr>
          <p:nvPr>
            <p:ph type="body" sz="quarter" idx="14"/>
          </p:nvPr>
        </p:nvSpPr>
        <p:spPr>
          <a:xfrm>
            <a:off x="671672" y="1709521"/>
            <a:ext cx="5012660" cy="799725"/>
          </a:xfrm>
          <a:noFill/>
        </p:spPr>
        <p:txBody>
          <a:bodyPr anchor="ctr">
            <a:noAutofit/>
          </a:bodyPr>
          <a:lstStyle>
            <a:lvl1pPr marL="0" indent="0">
              <a:buNone/>
              <a:defRPr sz="2139"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71670" y="705900"/>
            <a:ext cx="12264221" cy="62259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00090280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63C335A-7AF0-455E-8BEE-BC59A8E90B3D}"/>
              </a:ext>
            </a:extLst>
          </p:cNvPr>
          <p:cNvSpPr/>
          <p:nvPr userDrawn="1"/>
        </p:nvSpPr>
        <p:spPr>
          <a:xfrm>
            <a:off x="0" y="1703388"/>
            <a:ext cx="13433425" cy="4367212"/>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755" tIns="48877" rIns="97755" bIns="48877"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sz="1925">
              <a:solidFill>
                <a:srgbClr val="FFFFFF"/>
              </a:solidFill>
            </a:endParaRPr>
          </a:p>
        </p:txBody>
      </p:sp>
      <p:sp>
        <p:nvSpPr>
          <p:cNvPr id="11" name="Text Placeholder 9"/>
          <p:cNvSpPr>
            <a:spLocks noGrp="1"/>
          </p:cNvSpPr>
          <p:nvPr>
            <p:ph type="body" sz="quarter" idx="11"/>
          </p:nvPr>
        </p:nvSpPr>
        <p:spPr>
          <a:xfrm>
            <a:off x="662355" y="2089710"/>
            <a:ext cx="11191408" cy="1990190"/>
          </a:xfrm>
        </p:spPr>
        <p:txBody>
          <a:bodyPr>
            <a:normAutofit/>
          </a:bodyPr>
          <a:lstStyle>
            <a:lvl1pPr marL="122207" indent="-122207">
              <a:lnSpc>
                <a:spcPct val="90000"/>
              </a:lnSpc>
              <a:spcBef>
                <a:spcPts val="0"/>
              </a:spcBef>
              <a:spcAft>
                <a:spcPts val="1925"/>
              </a:spcAft>
              <a:buNone/>
              <a:defRPr sz="2567"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811613" y="4179405"/>
            <a:ext cx="5867793" cy="652227"/>
          </a:xfrm>
          <a:noFill/>
        </p:spPr>
        <p:txBody>
          <a:bodyPr anchor="b">
            <a:normAutofit/>
          </a:bodyPr>
          <a:lstStyle>
            <a:lvl1pPr marL="0" indent="0">
              <a:lnSpc>
                <a:spcPct val="90000"/>
              </a:lnSpc>
              <a:spcBef>
                <a:spcPts val="0"/>
              </a:spcBef>
              <a:spcAft>
                <a:spcPts val="1925"/>
              </a:spcAft>
              <a:buFont typeface="Arial" pitchFamily="34" charset="0"/>
              <a:buNone/>
              <a:defRPr lang="en-US" sz="2139"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811613" y="4912241"/>
            <a:ext cx="5867793" cy="1033461"/>
          </a:xfrm>
          <a:noFill/>
        </p:spPr>
        <p:txBody>
          <a:bodyPr>
            <a:normAutofit/>
          </a:bodyPr>
          <a:lstStyle>
            <a:lvl1pPr marL="0" indent="0">
              <a:lnSpc>
                <a:spcPct val="90000"/>
              </a:lnSpc>
              <a:spcBef>
                <a:spcPts val="0"/>
              </a:spcBef>
              <a:spcAft>
                <a:spcPts val="1925"/>
              </a:spcAft>
              <a:buFont typeface="Arial" pitchFamily="34" charset="0"/>
              <a:buNone/>
              <a:defRPr lang="en-US" sz="1711"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0343564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0C8C988E-EEDB-4614-8731-F2114B77FE25}"/>
              </a:ext>
            </a:extLst>
          </p:cNvPr>
          <p:cNvSpPr>
            <a:spLocks noChangeArrowheads="1"/>
          </p:cNvSpPr>
          <p:nvPr userDrawn="1"/>
        </p:nvSpPr>
        <p:spPr bwMode="auto">
          <a:xfrm flipH="1">
            <a:off x="4660900" y="1641475"/>
            <a:ext cx="39688" cy="4637088"/>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6649" tIns="18324" rIns="36649" bIns="1832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sz="1925">
              <a:solidFill>
                <a:prstClr val="black"/>
              </a:solidFill>
              <a:ea typeface="宋体"/>
            </a:endParaRPr>
          </a:p>
        </p:txBody>
      </p:sp>
      <p:sp>
        <p:nvSpPr>
          <p:cNvPr id="12" name="Text Placeholder 22"/>
          <p:cNvSpPr>
            <a:spLocks noGrp="1"/>
          </p:cNvSpPr>
          <p:nvPr>
            <p:ph type="body" sz="quarter" idx="16"/>
          </p:nvPr>
        </p:nvSpPr>
        <p:spPr>
          <a:xfrm>
            <a:off x="671675" y="2230011"/>
            <a:ext cx="3830532" cy="3656218"/>
          </a:xfrm>
          <a:noFill/>
        </p:spPr>
        <p:txBody>
          <a:bodyPr anchor="ctr">
            <a:noAutofit/>
          </a:bodyPr>
          <a:lstStyle>
            <a:lvl1pPr marL="0" indent="0">
              <a:lnSpc>
                <a:spcPct val="90000"/>
              </a:lnSpc>
              <a:spcBef>
                <a:spcPts val="0"/>
              </a:spcBef>
              <a:spcAft>
                <a:spcPts val="1925"/>
              </a:spcAft>
              <a:buFont typeface="Arial" pitchFamily="34" charset="0"/>
              <a:buNone/>
              <a:defRPr sz="1925"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5116830" y="1651235"/>
            <a:ext cx="7693016" cy="4825432"/>
          </a:xfrm>
        </p:spPr>
        <p:txBody>
          <a:bodyPr rtlCol="0" anchor="ctr" anchorCtr="1">
            <a:noAutofit/>
          </a:bodyPr>
          <a:lstStyle>
            <a:lvl1pPr marL="64498"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24124924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671" y="1765667"/>
            <a:ext cx="12090083" cy="4304405"/>
          </a:xfrm>
        </p:spPr>
        <p:txBody>
          <a:bodyPr>
            <a:noAutofit/>
          </a:bodyPr>
          <a:lstStyle>
            <a:lvl1pPr>
              <a:buClr>
                <a:schemeClr val="accent1"/>
              </a:buClr>
              <a:defRPr sz="1497"/>
            </a:lvl1pPr>
            <a:lvl2pPr>
              <a:buClr>
                <a:schemeClr val="accent1"/>
              </a:buClr>
              <a:defRPr sz="1177"/>
            </a:lvl2pPr>
            <a:lvl3pPr>
              <a:buClr>
                <a:schemeClr val="accent1"/>
              </a:buClr>
              <a:defRPr sz="1177"/>
            </a:lvl3pPr>
            <a:lvl4pPr>
              <a:buClr>
                <a:schemeClr val="accent1"/>
              </a:buClr>
              <a:defRPr sz="1177"/>
            </a:lvl4pPr>
            <a:lvl5pPr>
              <a:buClr>
                <a:schemeClr val="accent1"/>
              </a:buClr>
              <a:defRPr sz="117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262356726"/>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671" y="2076646"/>
            <a:ext cx="12090083" cy="4304405"/>
          </a:xfrm>
        </p:spPr>
        <p:txBody>
          <a:bodyPr>
            <a:noAutofit/>
          </a:bodyPr>
          <a:lstStyle>
            <a:lvl1pPr>
              <a:buClr>
                <a:schemeClr val="accent1"/>
              </a:buClr>
              <a:defRPr sz="1497"/>
            </a:lvl1pPr>
            <a:lvl2pPr>
              <a:buClr>
                <a:schemeClr val="accent1"/>
              </a:buClr>
              <a:defRPr sz="1177"/>
            </a:lvl2pPr>
            <a:lvl3pPr>
              <a:buClr>
                <a:schemeClr val="accent1"/>
              </a:buClr>
              <a:defRPr sz="1177"/>
            </a:lvl3pPr>
            <a:lvl4pPr>
              <a:buClr>
                <a:schemeClr val="accent1"/>
              </a:buClr>
              <a:defRPr sz="1177"/>
            </a:lvl4pPr>
            <a:lvl5pPr>
              <a:buClr>
                <a:schemeClr val="accent1"/>
              </a:buClr>
              <a:defRPr sz="117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71671" y="705900"/>
            <a:ext cx="12090083" cy="622596"/>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71671" y="1350372"/>
            <a:ext cx="12090083" cy="447793"/>
          </a:xfrm>
        </p:spPr>
        <p:txBody>
          <a:bodyPr>
            <a:noAutofit/>
          </a:bodyPr>
          <a:lstStyle>
            <a:lvl1pPr marL="0" indent="0">
              <a:spcAft>
                <a:spcPts val="0"/>
              </a:spcAft>
              <a:buFontTx/>
              <a:buNone/>
              <a:defRPr sz="2139">
                <a:solidFill>
                  <a:schemeClr val="accent1"/>
                </a:solidFill>
              </a:defRPr>
            </a:lvl1pPr>
            <a:lvl2pPr marL="488825" indent="0">
              <a:buFontTx/>
              <a:buNone/>
              <a:defRPr/>
            </a:lvl2pPr>
            <a:lvl3pPr marL="977652" indent="0">
              <a:buFontTx/>
              <a:buNone/>
              <a:defRPr/>
            </a:lvl3pPr>
            <a:lvl4pPr marL="1466478" indent="0">
              <a:buFontTx/>
              <a:buNone/>
              <a:defRPr/>
            </a:lvl4pPr>
            <a:lvl5pPr marL="1955304" indent="0">
              <a:buFontTx/>
              <a:buNone/>
              <a:defRPr/>
            </a:lvl5pPr>
          </a:lstStyle>
          <a:p>
            <a:pPr lvl="0"/>
            <a:r>
              <a:rPr lang="en-US"/>
              <a:t>Click to edit Master text styles</a:t>
            </a:r>
          </a:p>
        </p:txBody>
      </p:sp>
    </p:spTree>
    <p:extLst>
      <p:ext uri="{BB962C8B-B14F-4D97-AF65-F5344CB8AC3E}">
        <p14:creationId xmlns:p14="http://schemas.microsoft.com/office/powerpoint/2010/main" val="326757650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46418" y="-369080"/>
            <a:ext cx="9848847" cy="1206942"/>
          </a:xfrm>
        </p:spPr>
        <p:txBody>
          <a:bodyPr/>
          <a:lstStyle/>
          <a:p>
            <a:r>
              <a:rPr lang="zh-CN" altLang="en-US"/>
              <a:t>单击此处编辑母版标题样式</a:t>
            </a:r>
          </a:p>
        </p:txBody>
      </p:sp>
      <p:sp>
        <p:nvSpPr>
          <p:cNvPr id="3" name="文本占位符 2"/>
          <p:cNvSpPr>
            <a:spLocks noGrp="1"/>
          </p:cNvSpPr>
          <p:nvPr>
            <p:ph type="body" sz="half" idx="1"/>
          </p:nvPr>
        </p:nvSpPr>
        <p:spPr>
          <a:xfrm>
            <a:off x="1343349" y="2434877"/>
            <a:ext cx="5762847" cy="411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330080" y="2434877"/>
            <a:ext cx="5765178" cy="411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64201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DF9F7CE7-696D-4039-A4AA-E592C991F6AF}"/>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1B82315D-D2B9-4728-AC5E-392A46C67CD3}"/>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F74D68C2-6F08-4D5B-91BA-F4A7D9A74BBE}" type="datetime1">
              <a:rPr lang="zh-CN" altLang="en-US"/>
              <a:pPr>
                <a:defRPr/>
              </a:pPr>
              <a:t>2018/10/9</a:t>
            </a:fld>
            <a:endParaRPr lang="en-US"/>
          </a:p>
        </p:txBody>
      </p:sp>
      <p:sp>
        <p:nvSpPr>
          <p:cNvPr id="4" name="Holder 6">
            <a:extLst>
              <a:ext uri="{FF2B5EF4-FFF2-40B4-BE49-F238E27FC236}">
                <a16:creationId xmlns:a16="http://schemas.microsoft.com/office/drawing/2014/main" id="{E6DDED1F-2109-45D3-84BB-4CE9B3EB6C8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DA168C9-33FA-4A7A-A8F8-7F0AB42EF82A}" type="slidenum">
              <a:rPr lang="zh-CN" altLang="zh-CN"/>
              <a:pPr>
                <a:defRPr/>
              </a:pPr>
              <a:t>‹#›</a:t>
            </a:fld>
            <a:endParaRPr lang="zh-CN" altLang="zh-CN"/>
          </a:p>
        </p:txBody>
      </p:sp>
    </p:spTree>
    <p:extLst>
      <p:ext uri="{BB962C8B-B14F-4D97-AF65-F5344CB8AC3E}">
        <p14:creationId xmlns:p14="http://schemas.microsoft.com/office/powerpoint/2010/main" val="22476136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63" b="1" i="0">
                <a:solidFill>
                  <a:schemeClr val="tx1"/>
                </a:solidFill>
                <a:latin typeface="Verdana"/>
                <a:cs typeface="Verdana"/>
              </a:defRPr>
            </a:lvl1pPr>
          </a:lstStyle>
          <a:p>
            <a:endParaRPr/>
          </a:p>
        </p:txBody>
      </p:sp>
      <p:sp>
        <p:nvSpPr>
          <p:cNvPr id="3" name="Holder 3"/>
          <p:cNvSpPr>
            <a:spLocks noGrp="1"/>
          </p:cNvSpPr>
          <p:nvPr>
            <p:ph sz="half" idx="2"/>
          </p:nvPr>
        </p:nvSpPr>
        <p:spPr>
          <a:xfrm>
            <a:off x="1385002" y="2141376"/>
            <a:ext cx="3996104" cy="291788"/>
          </a:xfrm>
          <a:prstGeom prst="rect">
            <a:avLst/>
          </a:prstGeom>
        </p:spPr>
        <p:txBody>
          <a:bodyPr lIns="0" tIns="0" rIns="0" bIns="0">
            <a:spAutoFit/>
          </a:bodyPr>
          <a:lstStyle>
            <a:lvl1pPr>
              <a:defRPr sz="1896" b="0" i="0">
                <a:solidFill>
                  <a:schemeClr val="tx1"/>
                </a:solidFill>
                <a:latin typeface="Tahoma"/>
                <a:cs typeface="Tahoma"/>
              </a:defRPr>
            </a:lvl1pPr>
          </a:lstStyle>
          <a:p>
            <a:endParaRPr/>
          </a:p>
        </p:txBody>
      </p:sp>
      <p:sp>
        <p:nvSpPr>
          <p:cNvPr id="4" name="Holder 4"/>
          <p:cNvSpPr>
            <a:spLocks noGrp="1"/>
          </p:cNvSpPr>
          <p:nvPr>
            <p:ph sz="half" idx="3"/>
          </p:nvPr>
        </p:nvSpPr>
        <p:spPr>
          <a:xfrm>
            <a:off x="6918214" y="1737996"/>
            <a:ext cx="5843540" cy="523594"/>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E15CD30D-A97B-4993-99CE-B52AD717221F}"/>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32270DCA-9EAB-417E-93BB-51D54412A152}"/>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10/9/2018</a:t>
            </a:fld>
            <a:endParaRPr lang="en-US"/>
          </a:p>
        </p:txBody>
      </p:sp>
      <p:sp>
        <p:nvSpPr>
          <p:cNvPr id="7" name="Holder 7">
            <a:extLst>
              <a:ext uri="{FF2B5EF4-FFF2-40B4-BE49-F238E27FC236}">
                <a16:creationId xmlns:a16="http://schemas.microsoft.com/office/drawing/2014/main" id="{9888DBF9-26BC-485D-80F4-3AADA64C8A68}"/>
              </a:ext>
            </a:extLst>
          </p:cNvPr>
          <p:cNvSpPr>
            <a:spLocks noGrp="1"/>
          </p:cNvSpPr>
          <p:nvPr>
            <p:ph type="sldNum" sz="quarter" idx="12"/>
          </p:nvPr>
        </p:nvSpPr>
        <p:spPr/>
        <p:txBody>
          <a:bodyPr lIns="0" tIns="0" rIns="0" bIns="0"/>
          <a:lstStyle>
            <a:lvl1pPr marL="122249">
              <a:lnSpc>
                <a:spcPts val="1220"/>
              </a:lnSpc>
              <a:defRPr sz="1118" b="1" i="0" spc="20">
                <a:solidFill>
                  <a:schemeClr val="tx1"/>
                </a:solidFill>
                <a:latin typeface="Arial Black"/>
                <a:cs typeface="Arial Black"/>
              </a:defRPr>
            </a:lvl1pPr>
          </a:lstStyle>
          <a:p>
            <a:pPr>
              <a:defRPr/>
            </a:pPr>
            <a:fld id="{FB66F845-F547-427A-A591-67AD26557682}" type="slidenum">
              <a:rPr/>
              <a:pPr>
                <a:defRPr/>
              </a:pPr>
              <a:t>‹#›</a:t>
            </a:fld>
            <a:endParaRPr/>
          </a:p>
        </p:txBody>
      </p:sp>
    </p:spTree>
    <p:extLst>
      <p:ext uri="{BB962C8B-B14F-4D97-AF65-F5344CB8AC3E}">
        <p14:creationId xmlns:p14="http://schemas.microsoft.com/office/powerpoint/2010/main" val="373435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1148" y="4855757"/>
            <a:ext cx="11418411" cy="1500805"/>
          </a:xfrm>
        </p:spPr>
        <p:txBody>
          <a:bodyPr anchor="t"/>
          <a:lstStyle>
            <a:lvl1pPr algn="l">
              <a:defRPr sz="4279" b="1" cap="all"/>
            </a:lvl1pPr>
          </a:lstStyle>
          <a:p>
            <a:r>
              <a:rPr lang="zh-CN" altLang="en-US"/>
              <a:t>单击此处编辑母版标题样式</a:t>
            </a:r>
          </a:p>
        </p:txBody>
      </p:sp>
      <p:sp>
        <p:nvSpPr>
          <p:cNvPr id="3" name="文本占位符 2"/>
          <p:cNvSpPr>
            <a:spLocks noGrp="1"/>
          </p:cNvSpPr>
          <p:nvPr>
            <p:ph type="body" idx="1"/>
          </p:nvPr>
        </p:nvSpPr>
        <p:spPr>
          <a:xfrm>
            <a:off x="1061148" y="3202768"/>
            <a:ext cx="11418411" cy="1652984"/>
          </a:xfrm>
        </p:spPr>
        <p:txBody>
          <a:bodyPr anchor="b"/>
          <a:lstStyle>
            <a:lvl1pPr marL="0" indent="0">
              <a:buNone/>
              <a:defRPr sz="2139">
                <a:solidFill>
                  <a:schemeClr val="tx1">
                    <a:tint val="75000"/>
                  </a:schemeClr>
                </a:solidFill>
              </a:defRPr>
            </a:lvl1pPr>
            <a:lvl2pPr marL="488825" indent="0">
              <a:buNone/>
              <a:defRPr sz="1925">
                <a:solidFill>
                  <a:schemeClr val="tx1">
                    <a:tint val="75000"/>
                  </a:schemeClr>
                </a:solidFill>
              </a:defRPr>
            </a:lvl2pPr>
            <a:lvl3pPr marL="977652" indent="0">
              <a:buNone/>
              <a:defRPr sz="1711">
                <a:solidFill>
                  <a:schemeClr val="tx1">
                    <a:tint val="75000"/>
                  </a:schemeClr>
                </a:solidFill>
              </a:defRPr>
            </a:lvl3pPr>
            <a:lvl4pPr marL="1466478" indent="0">
              <a:buNone/>
              <a:defRPr sz="1497">
                <a:solidFill>
                  <a:schemeClr val="tx1">
                    <a:tint val="75000"/>
                  </a:schemeClr>
                </a:solidFill>
              </a:defRPr>
            </a:lvl4pPr>
            <a:lvl5pPr marL="1955304" indent="0">
              <a:buNone/>
              <a:defRPr sz="1497">
                <a:solidFill>
                  <a:schemeClr val="tx1">
                    <a:tint val="75000"/>
                  </a:schemeClr>
                </a:solidFill>
              </a:defRPr>
            </a:lvl5pPr>
            <a:lvl6pPr marL="2444131" indent="0">
              <a:buNone/>
              <a:defRPr sz="1497">
                <a:solidFill>
                  <a:schemeClr val="tx1">
                    <a:tint val="75000"/>
                  </a:schemeClr>
                </a:solidFill>
              </a:defRPr>
            </a:lvl6pPr>
            <a:lvl7pPr marL="2932955" indent="0">
              <a:buNone/>
              <a:defRPr sz="1497">
                <a:solidFill>
                  <a:schemeClr val="tx1">
                    <a:tint val="75000"/>
                  </a:schemeClr>
                </a:solidFill>
              </a:defRPr>
            </a:lvl7pPr>
            <a:lvl8pPr marL="3421782" indent="0">
              <a:buNone/>
              <a:defRPr sz="1497">
                <a:solidFill>
                  <a:schemeClr val="tx1">
                    <a:tint val="75000"/>
                  </a:schemeClr>
                </a:solidFill>
              </a:defRPr>
            </a:lvl8pPr>
            <a:lvl9pPr marL="3910607" indent="0">
              <a:buNone/>
              <a:defRPr sz="1497">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1FF769-67C9-4CB4-8526-48ACD89AE9F2}"/>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FEBB6A48-3F3F-4F6A-8563-B33F8F659610}"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84D6E2C-5843-4E38-89A6-F31B19E1C54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6BC671BA-F0A6-42AD-8146-C4AB9B6CD8A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5DBF0FAD-8760-449F-9587-692B8FAD4F9B}" type="slidenum">
              <a:rPr lang="zh-CN" altLang="en-US"/>
              <a:pPr>
                <a:defRPr/>
              </a:pPr>
              <a:t>‹#›</a:t>
            </a:fld>
            <a:endParaRPr lang="zh-CN" altLang="en-US"/>
          </a:p>
        </p:txBody>
      </p:sp>
    </p:spTree>
    <p:extLst>
      <p:ext uri="{BB962C8B-B14F-4D97-AF65-F5344CB8AC3E}">
        <p14:creationId xmlns:p14="http://schemas.microsoft.com/office/powerpoint/2010/main" val="265737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71671" y="1763189"/>
            <a:ext cx="5933096" cy="4986941"/>
          </a:xfrm>
        </p:spPr>
        <p:txBody>
          <a:bodyPr/>
          <a:lstStyle>
            <a:lvl1pPr>
              <a:defRPr sz="2995"/>
            </a:lvl1pPr>
            <a:lvl2pPr>
              <a:defRPr sz="2567"/>
            </a:lvl2pPr>
            <a:lvl3pPr>
              <a:defRPr sz="2139"/>
            </a:lvl3pPr>
            <a:lvl4pPr>
              <a:defRPr sz="1925"/>
            </a:lvl4pPr>
            <a:lvl5pPr>
              <a:defRPr sz="1925"/>
            </a:lvl5pPr>
            <a:lvl6pPr>
              <a:defRPr sz="1925"/>
            </a:lvl6pPr>
            <a:lvl7pPr>
              <a:defRPr sz="1925"/>
            </a:lvl7pPr>
            <a:lvl8pPr>
              <a:defRPr sz="1925"/>
            </a:lvl8pPr>
            <a:lvl9pPr>
              <a:defRPr sz="19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28658" y="1763189"/>
            <a:ext cx="5933096" cy="4986941"/>
          </a:xfrm>
        </p:spPr>
        <p:txBody>
          <a:bodyPr/>
          <a:lstStyle>
            <a:lvl1pPr>
              <a:defRPr sz="2995"/>
            </a:lvl1pPr>
            <a:lvl2pPr>
              <a:defRPr sz="2567"/>
            </a:lvl2pPr>
            <a:lvl3pPr>
              <a:defRPr sz="2139"/>
            </a:lvl3pPr>
            <a:lvl4pPr>
              <a:defRPr sz="1925"/>
            </a:lvl4pPr>
            <a:lvl5pPr>
              <a:defRPr sz="1925"/>
            </a:lvl5pPr>
            <a:lvl6pPr>
              <a:defRPr sz="1925"/>
            </a:lvl6pPr>
            <a:lvl7pPr>
              <a:defRPr sz="1925"/>
            </a:lvl7pPr>
            <a:lvl8pPr>
              <a:defRPr sz="1925"/>
            </a:lvl8pPr>
            <a:lvl9pPr>
              <a:defRPr sz="19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1C9F839-8666-4DA9-BDB6-F43C8F07B6A8}"/>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9EF03D5-0E14-4C85-8A5D-F0EFE6913701}"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42F56E30-142F-4044-B903-7C87D82D9A1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68338083-19DE-4874-A2E8-969544921FD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8B14EAB-6558-4947-8CA9-C5BB8E212FCE}" type="slidenum">
              <a:rPr lang="zh-CN" altLang="en-US"/>
              <a:pPr>
                <a:defRPr/>
              </a:pPr>
              <a:t>‹#›</a:t>
            </a:fld>
            <a:endParaRPr lang="zh-CN" altLang="en-US"/>
          </a:p>
        </p:txBody>
      </p:sp>
    </p:spTree>
    <p:extLst>
      <p:ext uri="{BB962C8B-B14F-4D97-AF65-F5344CB8AC3E}">
        <p14:creationId xmlns:p14="http://schemas.microsoft.com/office/powerpoint/2010/main" val="8857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71673" y="1691468"/>
            <a:ext cx="5935428" cy="704923"/>
          </a:xfrm>
        </p:spPr>
        <p:txBody>
          <a:bodyPr anchor="b"/>
          <a:lstStyle>
            <a:lvl1pPr marL="0" indent="0">
              <a:buNone/>
              <a:defRPr sz="2567" b="1"/>
            </a:lvl1pPr>
            <a:lvl2pPr marL="488825" indent="0">
              <a:buNone/>
              <a:defRPr sz="2139" b="1"/>
            </a:lvl2pPr>
            <a:lvl3pPr marL="977652" indent="0">
              <a:buNone/>
              <a:defRPr sz="1925" b="1"/>
            </a:lvl3pPr>
            <a:lvl4pPr marL="1466478" indent="0">
              <a:buNone/>
              <a:defRPr sz="1711" b="1"/>
            </a:lvl4pPr>
            <a:lvl5pPr marL="1955304" indent="0">
              <a:buNone/>
              <a:defRPr sz="1711" b="1"/>
            </a:lvl5pPr>
            <a:lvl6pPr marL="2444131" indent="0">
              <a:buNone/>
              <a:defRPr sz="1711" b="1"/>
            </a:lvl6pPr>
            <a:lvl7pPr marL="2932955" indent="0">
              <a:buNone/>
              <a:defRPr sz="1711" b="1"/>
            </a:lvl7pPr>
            <a:lvl8pPr marL="3421782" indent="0">
              <a:buNone/>
              <a:defRPr sz="1711" b="1"/>
            </a:lvl8pPr>
            <a:lvl9pPr marL="3910607" indent="0">
              <a:buNone/>
              <a:defRPr sz="1711" b="1"/>
            </a:lvl9pPr>
          </a:lstStyle>
          <a:p>
            <a:pPr lvl="0"/>
            <a:r>
              <a:rPr lang="zh-CN" altLang="en-US"/>
              <a:t>单击此处编辑母版文本样式</a:t>
            </a:r>
          </a:p>
        </p:txBody>
      </p:sp>
      <p:sp>
        <p:nvSpPr>
          <p:cNvPr id="4" name="内容占位符 3"/>
          <p:cNvSpPr>
            <a:spLocks noGrp="1"/>
          </p:cNvSpPr>
          <p:nvPr>
            <p:ph sz="half" idx="2"/>
          </p:nvPr>
        </p:nvSpPr>
        <p:spPr>
          <a:xfrm>
            <a:off x="671673" y="2396390"/>
            <a:ext cx="5935428" cy="4353734"/>
          </a:xfrm>
        </p:spPr>
        <p:txBody>
          <a:bodyPr/>
          <a:lstStyle>
            <a:lvl1pPr>
              <a:defRPr sz="2567"/>
            </a:lvl1pPr>
            <a:lvl2pPr>
              <a:defRPr sz="2139"/>
            </a:lvl2pPr>
            <a:lvl3pPr>
              <a:defRPr sz="1925"/>
            </a:lvl3pPr>
            <a:lvl4pPr>
              <a:defRPr sz="1711"/>
            </a:lvl4pPr>
            <a:lvl5pPr>
              <a:defRPr sz="1711"/>
            </a:lvl5pPr>
            <a:lvl6pPr>
              <a:defRPr sz="1711"/>
            </a:lvl6pPr>
            <a:lvl7pPr>
              <a:defRPr sz="1711"/>
            </a:lvl7pPr>
            <a:lvl8pPr>
              <a:defRPr sz="1711"/>
            </a:lvl8pPr>
            <a:lvl9pPr>
              <a:defRPr sz="171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824001" y="1691468"/>
            <a:ext cx="5937760" cy="704923"/>
          </a:xfrm>
        </p:spPr>
        <p:txBody>
          <a:bodyPr anchor="b"/>
          <a:lstStyle>
            <a:lvl1pPr marL="0" indent="0">
              <a:buNone/>
              <a:defRPr sz="2567" b="1"/>
            </a:lvl1pPr>
            <a:lvl2pPr marL="488825" indent="0">
              <a:buNone/>
              <a:defRPr sz="2139" b="1"/>
            </a:lvl2pPr>
            <a:lvl3pPr marL="977652" indent="0">
              <a:buNone/>
              <a:defRPr sz="1925" b="1"/>
            </a:lvl3pPr>
            <a:lvl4pPr marL="1466478" indent="0">
              <a:buNone/>
              <a:defRPr sz="1711" b="1"/>
            </a:lvl4pPr>
            <a:lvl5pPr marL="1955304" indent="0">
              <a:buNone/>
              <a:defRPr sz="1711" b="1"/>
            </a:lvl5pPr>
            <a:lvl6pPr marL="2444131" indent="0">
              <a:buNone/>
              <a:defRPr sz="1711" b="1"/>
            </a:lvl6pPr>
            <a:lvl7pPr marL="2932955" indent="0">
              <a:buNone/>
              <a:defRPr sz="1711" b="1"/>
            </a:lvl7pPr>
            <a:lvl8pPr marL="3421782" indent="0">
              <a:buNone/>
              <a:defRPr sz="1711" b="1"/>
            </a:lvl8pPr>
            <a:lvl9pPr marL="3910607" indent="0">
              <a:buNone/>
              <a:defRPr sz="1711" b="1"/>
            </a:lvl9pPr>
          </a:lstStyle>
          <a:p>
            <a:pPr lvl="0"/>
            <a:r>
              <a:rPr lang="zh-CN" altLang="en-US"/>
              <a:t>单击此处编辑母版文本样式</a:t>
            </a:r>
          </a:p>
        </p:txBody>
      </p:sp>
      <p:sp>
        <p:nvSpPr>
          <p:cNvPr id="6" name="内容占位符 5"/>
          <p:cNvSpPr>
            <a:spLocks noGrp="1"/>
          </p:cNvSpPr>
          <p:nvPr>
            <p:ph sz="quarter" idx="4"/>
          </p:nvPr>
        </p:nvSpPr>
        <p:spPr>
          <a:xfrm>
            <a:off x="6824001" y="2396390"/>
            <a:ext cx="5937760" cy="4353734"/>
          </a:xfrm>
        </p:spPr>
        <p:txBody>
          <a:bodyPr/>
          <a:lstStyle>
            <a:lvl1pPr>
              <a:defRPr sz="2567"/>
            </a:lvl1pPr>
            <a:lvl2pPr>
              <a:defRPr sz="2139"/>
            </a:lvl2pPr>
            <a:lvl3pPr>
              <a:defRPr sz="1925"/>
            </a:lvl3pPr>
            <a:lvl4pPr>
              <a:defRPr sz="1711"/>
            </a:lvl4pPr>
            <a:lvl5pPr>
              <a:defRPr sz="1711"/>
            </a:lvl5pPr>
            <a:lvl6pPr>
              <a:defRPr sz="1711"/>
            </a:lvl6pPr>
            <a:lvl7pPr>
              <a:defRPr sz="1711"/>
            </a:lvl7pPr>
            <a:lvl8pPr>
              <a:defRPr sz="1711"/>
            </a:lvl8pPr>
            <a:lvl9pPr>
              <a:defRPr sz="171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BDA4FE3-5515-457C-939D-93FE15C4F7D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57489EC-A1DC-4A1D-A4E0-DC7ADEA8519A}"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66A11B82-A1CE-464B-A62F-F703427D7762}"/>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AEDB939D-296A-4706-9BBB-23C0968AB1CC}"/>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D97AE1F-FEA3-4B01-8139-271528D21ECB}" type="slidenum">
              <a:rPr lang="zh-CN" altLang="en-US"/>
              <a:pPr>
                <a:defRPr/>
              </a:pPr>
              <a:t>‹#›</a:t>
            </a:fld>
            <a:endParaRPr lang="zh-CN" altLang="en-US"/>
          </a:p>
        </p:txBody>
      </p:sp>
    </p:spTree>
    <p:extLst>
      <p:ext uri="{BB962C8B-B14F-4D97-AF65-F5344CB8AC3E}">
        <p14:creationId xmlns:p14="http://schemas.microsoft.com/office/powerpoint/2010/main" val="201121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8EDF9C6-BB31-4B24-B339-2D28A97E133B}"/>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C698A22-144F-42B6-B36D-1FD68349BF2B}"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E0773DC9-D451-43AC-9C69-EE71B7E71E1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0678F0C8-239D-40F4-9198-5C8D2E224B3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14D364F3-FB07-4BD1-81FD-65E3CE83EE1D}" type="slidenum">
              <a:rPr lang="zh-CN" altLang="en-US"/>
              <a:pPr>
                <a:defRPr/>
              </a:pPr>
              <a:t>‹#›</a:t>
            </a:fld>
            <a:endParaRPr lang="zh-CN" altLang="en-US"/>
          </a:p>
        </p:txBody>
      </p:sp>
    </p:spTree>
    <p:extLst>
      <p:ext uri="{BB962C8B-B14F-4D97-AF65-F5344CB8AC3E}">
        <p14:creationId xmlns:p14="http://schemas.microsoft.com/office/powerpoint/2010/main" val="121750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1AA5D175-8A65-4384-BF5A-FEFA7A2E80B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35D64DB-6758-4A9B-AB3C-9AFA5E42FFE9}"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C081E7C7-59BB-4C5C-AA73-8C72EBEB47D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1A43CA7E-7B0D-4B7D-94F0-390E7C1CCD1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EF4354A-007D-467D-8070-A8EA6439EE1A}" type="slidenum">
              <a:rPr lang="zh-CN" altLang="en-US"/>
              <a:pPr>
                <a:defRPr/>
              </a:pPr>
              <a:t>‹#›</a:t>
            </a:fld>
            <a:endParaRPr lang="zh-CN" altLang="en-US"/>
          </a:p>
        </p:txBody>
      </p:sp>
    </p:spTree>
    <p:extLst>
      <p:ext uri="{BB962C8B-B14F-4D97-AF65-F5344CB8AC3E}">
        <p14:creationId xmlns:p14="http://schemas.microsoft.com/office/powerpoint/2010/main" val="40361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1678" y="300862"/>
            <a:ext cx="4419504" cy="1280407"/>
          </a:xfrm>
        </p:spPr>
        <p:txBody>
          <a:bodyPr anchor="b"/>
          <a:lstStyle>
            <a:lvl1pPr algn="l">
              <a:defRPr sz="2139" b="1"/>
            </a:lvl1pPr>
          </a:lstStyle>
          <a:p>
            <a:r>
              <a:rPr lang="zh-CN" altLang="en-US"/>
              <a:t>单击此处编辑母版标题样式</a:t>
            </a:r>
          </a:p>
        </p:txBody>
      </p:sp>
      <p:sp>
        <p:nvSpPr>
          <p:cNvPr id="3" name="内容占位符 2"/>
          <p:cNvSpPr>
            <a:spLocks noGrp="1"/>
          </p:cNvSpPr>
          <p:nvPr>
            <p:ph idx="1"/>
          </p:nvPr>
        </p:nvSpPr>
        <p:spPr>
          <a:xfrm>
            <a:off x="5252096" y="300862"/>
            <a:ext cx="7509658" cy="6449263"/>
          </a:xfrm>
        </p:spPr>
        <p:txBody>
          <a:bodyPr/>
          <a:lstStyle>
            <a:lvl1pPr>
              <a:defRPr sz="3423"/>
            </a:lvl1pPr>
            <a:lvl2pPr>
              <a:defRPr sz="2995"/>
            </a:lvl2pPr>
            <a:lvl3pPr>
              <a:defRPr sz="2567"/>
            </a:lvl3pPr>
            <a:lvl4pPr>
              <a:defRPr sz="2139"/>
            </a:lvl4pPr>
            <a:lvl5pPr>
              <a:defRPr sz="2139"/>
            </a:lvl5pPr>
            <a:lvl6pPr>
              <a:defRPr sz="2139"/>
            </a:lvl6pPr>
            <a:lvl7pPr>
              <a:defRPr sz="2139"/>
            </a:lvl7pPr>
            <a:lvl8pPr>
              <a:defRPr sz="2139"/>
            </a:lvl8pPr>
            <a:lvl9pPr>
              <a:defRPr sz="213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71678" y="1581268"/>
            <a:ext cx="4419504" cy="5168856"/>
          </a:xfrm>
        </p:spPr>
        <p:txBody>
          <a:bodyPr/>
          <a:lstStyle>
            <a:lvl1pPr marL="0" indent="0">
              <a:buNone/>
              <a:defRPr sz="1497"/>
            </a:lvl1pPr>
            <a:lvl2pPr marL="488825" indent="0">
              <a:buNone/>
              <a:defRPr sz="1284"/>
            </a:lvl2pPr>
            <a:lvl3pPr marL="977652" indent="0">
              <a:buNone/>
              <a:defRPr sz="1070"/>
            </a:lvl3pPr>
            <a:lvl4pPr marL="1466478" indent="0">
              <a:buNone/>
              <a:defRPr sz="963"/>
            </a:lvl4pPr>
            <a:lvl5pPr marL="1955304" indent="0">
              <a:buNone/>
              <a:defRPr sz="963"/>
            </a:lvl5pPr>
            <a:lvl6pPr marL="2444131" indent="0">
              <a:buNone/>
              <a:defRPr sz="963"/>
            </a:lvl6pPr>
            <a:lvl7pPr marL="2932955" indent="0">
              <a:buNone/>
              <a:defRPr sz="963"/>
            </a:lvl7pPr>
            <a:lvl8pPr marL="3421782" indent="0">
              <a:buNone/>
              <a:defRPr sz="963"/>
            </a:lvl8pPr>
            <a:lvl9pPr marL="3910607" indent="0">
              <a:buNone/>
              <a:defRPr sz="96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9BA813D-0113-4013-A2DF-DD3410E4AB6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FA7D372-FFD6-4E2B-93F9-9DC8D3DCFCCE}"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2D719D61-6AF2-44AC-AB78-BD7C769645E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037AFED0-7AA7-4786-BA2E-17472C9137E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A1662F28-792E-4949-904E-5E76AA604F86}" type="slidenum">
              <a:rPr lang="zh-CN" altLang="en-US"/>
              <a:pPr>
                <a:defRPr/>
              </a:pPr>
              <a:t>‹#›</a:t>
            </a:fld>
            <a:endParaRPr lang="zh-CN" altLang="en-US"/>
          </a:p>
        </p:txBody>
      </p:sp>
    </p:spTree>
    <p:extLst>
      <p:ext uri="{BB962C8B-B14F-4D97-AF65-F5344CB8AC3E}">
        <p14:creationId xmlns:p14="http://schemas.microsoft.com/office/powerpoint/2010/main" val="262789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633045" y="5289551"/>
            <a:ext cx="8060055" cy="624461"/>
          </a:xfrm>
        </p:spPr>
        <p:txBody>
          <a:bodyPr anchor="b"/>
          <a:lstStyle>
            <a:lvl1pPr algn="l">
              <a:defRPr sz="2139" b="1"/>
            </a:lvl1pPr>
          </a:lstStyle>
          <a:p>
            <a:r>
              <a:rPr lang="zh-CN" altLang="en-US"/>
              <a:t>单击此处编辑母版标题样式</a:t>
            </a:r>
          </a:p>
        </p:txBody>
      </p:sp>
      <p:sp>
        <p:nvSpPr>
          <p:cNvPr id="3" name="图片占位符 2"/>
          <p:cNvSpPr>
            <a:spLocks noGrp="1"/>
          </p:cNvSpPr>
          <p:nvPr>
            <p:ph type="pic" idx="1"/>
          </p:nvPr>
        </p:nvSpPr>
        <p:spPr>
          <a:xfrm>
            <a:off x="2633045" y="675187"/>
            <a:ext cx="8060055" cy="4533900"/>
          </a:xfrm>
        </p:spPr>
        <p:txBody>
          <a:bodyPr rtlCol="0">
            <a:normAutofit/>
          </a:bodyPr>
          <a:lstStyle>
            <a:lvl1pPr marL="0" indent="0">
              <a:buNone/>
              <a:defRPr sz="3423"/>
            </a:lvl1pPr>
            <a:lvl2pPr marL="488825" indent="0">
              <a:buNone/>
              <a:defRPr sz="2995"/>
            </a:lvl2pPr>
            <a:lvl3pPr marL="977652" indent="0">
              <a:buNone/>
              <a:defRPr sz="2567"/>
            </a:lvl3pPr>
            <a:lvl4pPr marL="1466478" indent="0">
              <a:buNone/>
              <a:defRPr sz="2139"/>
            </a:lvl4pPr>
            <a:lvl5pPr marL="1955304" indent="0">
              <a:buNone/>
              <a:defRPr sz="2139"/>
            </a:lvl5pPr>
            <a:lvl6pPr marL="2444131" indent="0">
              <a:buNone/>
              <a:defRPr sz="2139"/>
            </a:lvl6pPr>
            <a:lvl7pPr marL="2932955" indent="0">
              <a:buNone/>
              <a:defRPr sz="2139"/>
            </a:lvl7pPr>
            <a:lvl8pPr marL="3421782" indent="0">
              <a:buNone/>
              <a:defRPr sz="2139"/>
            </a:lvl8pPr>
            <a:lvl9pPr marL="3910607" indent="0">
              <a:buNone/>
              <a:defRPr sz="2139"/>
            </a:lvl9pPr>
          </a:lstStyle>
          <a:p>
            <a:pPr lvl="0"/>
            <a:endParaRPr lang="zh-CN" altLang="en-US" noProof="0"/>
          </a:p>
        </p:txBody>
      </p:sp>
      <p:sp>
        <p:nvSpPr>
          <p:cNvPr id="4" name="文本占位符 3"/>
          <p:cNvSpPr>
            <a:spLocks noGrp="1"/>
          </p:cNvSpPr>
          <p:nvPr>
            <p:ph type="body" sz="half" idx="2"/>
          </p:nvPr>
        </p:nvSpPr>
        <p:spPr>
          <a:xfrm>
            <a:off x="2633045" y="5914012"/>
            <a:ext cx="8060055" cy="886839"/>
          </a:xfrm>
        </p:spPr>
        <p:txBody>
          <a:bodyPr/>
          <a:lstStyle>
            <a:lvl1pPr marL="0" indent="0">
              <a:buNone/>
              <a:defRPr sz="1497"/>
            </a:lvl1pPr>
            <a:lvl2pPr marL="488825" indent="0">
              <a:buNone/>
              <a:defRPr sz="1284"/>
            </a:lvl2pPr>
            <a:lvl3pPr marL="977652" indent="0">
              <a:buNone/>
              <a:defRPr sz="1070"/>
            </a:lvl3pPr>
            <a:lvl4pPr marL="1466478" indent="0">
              <a:buNone/>
              <a:defRPr sz="963"/>
            </a:lvl4pPr>
            <a:lvl5pPr marL="1955304" indent="0">
              <a:buNone/>
              <a:defRPr sz="963"/>
            </a:lvl5pPr>
            <a:lvl6pPr marL="2444131" indent="0">
              <a:buNone/>
              <a:defRPr sz="963"/>
            </a:lvl6pPr>
            <a:lvl7pPr marL="2932955" indent="0">
              <a:buNone/>
              <a:defRPr sz="963"/>
            </a:lvl7pPr>
            <a:lvl8pPr marL="3421782" indent="0">
              <a:buNone/>
              <a:defRPr sz="963"/>
            </a:lvl8pPr>
            <a:lvl9pPr marL="3910607" indent="0">
              <a:buNone/>
              <a:defRPr sz="963"/>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F654257-AD5F-4B1E-9205-28F9F04E6AA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19C6515-0B44-48F1-80B2-4642C60CCDA7}"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B4EAEAE0-5660-4E04-A647-3B17A277E4D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75A74E1A-E936-40DE-9D38-73C0146D4AB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620499A-11BC-4327-AD5E-FCAE201A88A6}" type="slidenum">
              <a:rPr lang="zh-CN" altLang="en-US"/>
              <a:pPr>
                <a:defRPr/>
              </a:pPr>
              <a:t>‹#›</a:t>
            </a:fld>
            <a:endParaRPr lang="zh-CN" altLang="en-US"/>
          </a:p>
        </p:txBody>
      </p:sp>
    </p:spTree>
    <p:extLst>
      <p:ext uri="{BB962C8B-B14F-4D97-AF65-F5344CB8AC3E}">
        <p14:creationId xmlns:p14="http://schemas.microsoft.com/office/powerpoint/2010/main" val="134016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0490DF2-F483-4521-A4CA-D41ABB9307B3}"/>
              </a:ext>
            </a:extLst>
          </p:cNvPr>
          <p:cNvSpPr>
            <a:spLocks noGrp="1"/>
          </p:cNvSpPr>
          <p:nvPr>
            <p:ph type="title"/>
          </p:nvPr>
        </p:nvSpPr>
        <p:spPr bwMode="auto">
          <a:xfrm>
            <a:off x="671513" y="303213"/>
            <a:ext cx="120904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0EF1591-B5AB-4B05-BA46-0B2AC0736425}"/>
              </a:ext>
            </a:extLst>
          </p:cNvPr>
          <p:cNvSpPr>
            <a:spLocks noGrp="1"/>
          </p:cNvSpPr>
          <p:nvPr>
            <p:ph type="body" idx="1"/>
          </p:nvPr>
        </p:nvSpPr>
        <p:spPr bwMode="auto">
          <a:xfrm>
            <a:off x="671513" y="1762125"/>
            <a:ext cx="120904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DAB08D-7832-4047-9195-677295BD29E1}"/>
              </a:ext>
            </a:extLst>
          </p:cNvPr>
          <p:cNvSpPr>
            <a:spLocks noGrp="1"/>
          </p:cNvSpPr>
          <p:nvPr>
            <p:ph type="dt" sz="half" idx="2"/>
          </p:nvPr>
        </p:nvSpPr>
        <p:spPr>
          <a:xfrm>
            <a:off x="671513" y="7004050"/>
            <a:ext cx="3133725" cy="403225"/>
          </a:xfrm>
          <a:prstGeom prst="rect">
            <a:avLst/>
          </a:prstGeom>
        </p:spPr>
        <p:txBody>
          <a:bodyPr vert="horz" lIns="91429" tIns="45714" rIns="91429" bIns="45714" rtlCol="0" anchor="ctr"/>
          <a:lstStyle>
            <a:lvl1pPr algn="l" eaLnBrk="1" fontAlgn="auto" hangingPunct="1">
              <a:spcBef>
                <a:spcPts val="0"/>
              </a:spcBef>
              <a:spcAft>
                <a:spcPts val="0"/>
              </a:spcAft>
              <a:defRPr sz="1284">
                <a:solidFill>
                  <a:prstClr val="black">
                    <a:tint val="75000"/>
                  </a:prstClr>
                </a:solidFill>
                <a:latin typeface="Arial" pitchFamily="34" charset="0"/>
                <a:ea typeface="宋体"/>
                <a:cs typeface="Arial" pitchFamily="34" charset="0"/>
              </a:defRPr>
            </a:lvl1pPr>
          </a:lstStyle>
          <a:p>
            <a:pPr>
              <a:defRPr/>
            </a:pPr>
            <a:fld id="{0CF26465-5C74-4A9E-83CE-9D0469F4AAF8}"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2E2ED493-9F83-4064-8417-4FA29245B7F6}"/>
              </a:ext>
            </a:extLst>
          </p:cNvPr>
          <p:cNvSpPr>
            <a:spLocks noGrp="1"/>
          </p:cNvSpPr>
          <p:nvPr>
            <p:ph type="ftr" sz="quarter" idx="3"/>
          </p:nvPr>
        </p:nvSpPr>
        <p:spPr>
          <a:xfrm>
            <a:off x="4591050" y="7004050"/>
            <a:ext cx="4251325" cy="403225"/>
          </a:xfrm>
          <a:prstGeom prst="rect">
            <a:avLst/>
          </a:prstGeom>
        </p:spPr>
        <p:txBody>
          <a:bodyPr vert="horz" lIns="91429" tIns="45714" rIns="91429" bIns="45714" rtlCol="0" anchor="ctr"/>
          <a:lstStyle>
            <a:lvl1pPr algn="ctr" eaLnBrk="1" fontAlgn="auto" hangingPunct="1">
              <a:spcBef>
                <a:spcPts val="0"/>
              </a:spcBef>
              <a:spcAft>
                <a:spcPts val="0"/>
              </a:spcAft>
              <a:defRPr sz="1284">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433B5AB0-C53D-4E15-80C6-6DF20DA6CCE6}"/>
              </a:ext>
            </a:extLst>
          </p:cNvPr>
          <p:cNvSpPr>
            <a:spLocks noGrp="1"/>
          </p:cNvSpPr>
          <p:nvPr>
            <p:ph type="sldNum" sz="quarter" idx="4"/>
          </p:nvPr>
        </p:nvSpPr>
        <p:spPr>
          <a:xfrm>
            <a:off x="9628188" y="7004050"/>
            <a:ext cx="3133725" cy="4032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284">
                <a:solidFill>
                  <a:srgbClr val="898989"/>
                </a:solidFill>
                <a:latin typeface="+mn-lt"/>
                <a:ea typeface="+mn-ea"/>
                <a:cs typeface="Arial" panose="020B0604020202020204" pitchFamily="34" charset="0"/>
              </a:defRPr>
            </a:lvl1pPr>
          </a:lstStyle>
          <a:p>
            <a:pPr>
              <a:defRPr/>
            </a:pPr>
            <a:fld id="{E024D44C-8BBC-400F-8928-04D42C704B45}"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71B3EA70-E653-4398-80F3-28FF56B51E09}"/>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343342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Lst>
  <p:hf hdr="0" ftr="0" dt="0"/>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Calibri" pitchFamily="34" charset="0"/>
          <a:ea typeface="宋体" pitchFamily="2" charset="-122"/>
        </a:defRPr>
      </a:lvl2pPr>
      <a:lvl3pPr algn="ctr" rtl="0" eaLnBrk="0" fontAlgn="base" hangingPunct="0">
        <a:spcBef>
          <a:spcPct val="0"/>
        </a:spcBef>
        <a:spcAft>
          <a:spcPct val="0"/>
        </a:spcAft>
        <a:defRPr sz="4600">
          <a:solidFill>
            <a:schemeClr val="tx1"/>
          </a:solidFill>
          <a:latin typeface="Calibri" pitchFamily="34" charset="0"/>
          <a:ea typeface="宋体" pitchFamily="2" charset="-122"/>
        </a:defRPr>
      </a:lvl3pPr>
      <a:lvl4pPr algn="ctr" rtl="0" eaLnBrk="0" fontAlgn="base" hangingPunct="0">
        <a:spcBef>
          <a:spcPct val="0"/>
        </a:spcBef>
        <a:spcAft>
          <a:spcPct val="0"/>
        </a:spcAft>
        <a:defRPr sz="4600">
          <a:solidFill>
            <a:schemeClr val="tx1"/>
          </a:solidFill>
          <a:latin typeface="Calibri" pitchFamily="34" charset="0"/>
          <a:ea typeface="宋体" pitchFamily="2" charset="-122"/>
        </a:defRPr>
      </a:lvl4pPr>
      <a:lvl5pPr algn="ctr" rtl="0" eaLnBrk="0" fontAlgn="base" hangingPunct="0">
        <a:spcBef>
          <a:spcPct val="0"/>
        </a:spcBef>
        <a:spcAft>
          <a:spcPct val="0"/>
        </a:spcAft>
        <a:defRPr sz="4600">
          <a:solidFill>
            <a:schemeClr val="tx1"/>
          </a:solidFill>
          <a:latin typeface="Calibri" pitchFamily="34" charset="0"/>
          <a:ea typeface="宋体" pitchFamily="2" charset="-122"/>
        </a:defRPr>
      </a:lvl5pPr>
      <a:lvl6pPr marL="488941" algn="ctr" rtl="0" fontAlgn="base">
        <a:spcBef>
          <a:spcPct val="0"/>
        </a:spcBef>
        <a:spcAft>
          <a:spcPct val="0"/>
        </a:spcAft>
        <a:defRPr sz="4706">
          <a:solidFill>
            <a:schemeClr val="tx1"/>
          </a:solidFill>
          <a:latin typeface="Calibri" pitchFamily="34" charset="0"/>
          <a:ea typeface="宋体" pitchFamily="2" charset="-122"/>
        </a:defRPr>
      </a:lvl6pPr>
      <a:lvl7pPr marL="977880" algn="ctr" rtl="0" fontAlgn="base">
        <a:spcBef>
          <a:spcPct val="0"/>
        </a:spcBef>
        <a:spcAft>
          <a:spcPct val="0"/>
        </a:spcAft>
        <a:defRPr sz="4706">
          <a:solidFill>
            <a:schemeClr val="tx1"/>
          </a:solidFill>
          <a:latin typeface="Calibri" pitchFamily="34" charset="0"/>
          <a:ea typeface="宋体" pitchFamily="2" charset="-122"/>
        </a:defRPr>
      </a:lvl7pPr>
      <a:lvl8pPr marL="1466822" algn="ctr" rtl="0" fontAlgn="base">
        <a:spcBef>
          <a:spcPct val="0"/>
        </a:spcBef>
        <a:spcAft>
          <a:spcPct val="0"/>
        </a:spcAft>
        <a:defRPr sz="4706">
          <a:solidFill>
            <a:schemeClr val="tx1"/>
          </a:solidFill>
          <a:latin typeface="Calibri" pitchFamily="34" charset="0"/>
          <a:ea typeface="宋体" pitchFamily="2" charset="-122"/>
        </a:defRPr>
      </a:lvl8pPr>
      <a:lvl9pPr marL="1955761" algn="ctr" rtl="0" fontAlgn="base">
        <a:spcBef>
          <a:spcPct val="0"/>
        </a:spcBef>
        <a:spcAft>
          <a:spcPct val="0"/>
        </a:spcAft>
        <a:defRPr sz="4706">
          <a:solidFill>
            <a:schemeClr val="tx1"/>
          </a:solidFill>
          <a:latin typeface="Calibri" pitchFamily="34" charset="0"/>
          <a:ea typeface="宋体" pitchFamily="2" charset="-122"/>
        </a:defRPr>
      </a:lvl9pPr>
    </p:titleStyle>
    <p:bodyStyle>
      <a:lvl1pPr marL="363538" indent="-36353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1pPr>
      <a:lvl2pPr marL="790575" indent="-301625" algn="l" rtl="0" eaLnBrk="0" fontAlgn="base" hangingPunct="0">
        <a:spcBef>
          <a:spcPct val="20000"/>
        </a:spcBef>
        <a:spcAft>
          <a:spcPct val="0"/>
        </a:spcAft>
        <a:buFont typeface="Arial" panose="020B0604020202020204" pitchFamily="34" charset="0"/>
        <a:buChar char="–"/>
        <a:defRPr sz="2900" kern="1200">
          <a:solidFill>
            <a:schemeClr val="tx1"/>
          </a:solidFill>
          <a:latin typeface="+mn-lt"/>
          <a:ea typeface="+mn-ea"/>
          <a:cs typeface="+mn-cs"/>
        </a:defRPr>
      </a:lvl2pPr>
      <a:lvl3pPr marL="1219200" indent="-24130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3pPr>
      <a:lvl4pPr marL="1708150" indent="-24130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4pPr>
      <a:lvl5pPr marL="2197100" indent="-24130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5pPr>
      <a:lvl6pPr marL="2689172"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6pPr>
      <a:lvl7pPr marL="3178112"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7pPr>
      <a:lvl8pPr marL="3667052"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8pPr>
      <a:lvl9pPr marL="4155993" indent="-244470" algn="l" defTabSz="977880" rtl="0" eaLnBrk="1" latinLnBrk="0" hangingPunct="1">
        <a:spcBef>
          <a:spcPct val="20000"/>
        </a:spcBef>
        <a:buFont typeface="Arial" pitchFamily="34" charset="0"/>
        <a:buChar char="•"/>
        <a:defRPr sz="2139" kern="1200">
          <a:solidFill>
            <a:schemeClr val="tx1"/>
          </a:solidFill>
          <a:latin typeface="+mn-lt"/>
          <a:ea typeface="+mn-ea"/>
          <a:cs typeface="+mn-cs"/>
        </a:defRPr>
      </a:lvl9pPr>
    </p:bodyStyle>
    <p:otherStyle>
      <a:defPPr>
        <a:defRPr lang="zh-CN"/>
      </a:defPPr>
      <a:lvl1pPr marL="0" algn="l" defTabSz="977880" rtl="0" eaLnBrk="1" latinLnBrk="0" hangingPunct="1">
        <a:defRPr sz="1925" kern="1200">
          <a:solidFill>
            <a:schemeClr val="tx1"/>
          </a:solidFill>
          <a:latin typeface="+mn-lt"/>
          <a:ea typeface="+mn-ea"/>
          <a:cs typeface="+mn-cs"/>
        </a:defRPr>
      </a:lvl1pPr>
      <a:lvl2pPr marL="488941" algn="l" defTabSz="977880" rtl="0" eaLnBrk="1" latinLnBrk="0" hangingPunct="1">
        <a:defRPr sz="1925" kern="1200">
          <a:solidFill>
            <a:schemeClr val="tx1"/>
          </a:solidFill>
          <a:latin typeface="+mn-lt"/>
          <a:ea typeface="+mn-ea"/>
          <a:cs typeface="+mn-cs"/>
        </a:defRPr>
      </a:lvl2pPr>
      <a:lvl3pPr marL="977880" algn="l" defTabSz="977880" rtl="0" eaLnBrk="1" latinLnBrk="0" hangingPunct="1">
        <a:defRPr sz="1925" kern="1200">
          <a:solidFill>
            <a:schemeClr val="tx1"/>
          </a:solidFill>
          <a:latin typeface="+mn-lt"/>
          <a:ea typeface="+mn-ea"/>
          <a:cs typeface="+mn-cs"/>
        </a:defRPr>
      </a:lvl3pPr>
      <a:lvl4pPr marL="1466822" algn="l" defTabSz="977880" rtl="0" eaLnBrk="1" latinLnBrk="0" hangingPunct="1">
        <a:defRPr sz="1925" kern="1200">
          <a:solidFill>
            <a:schemeClr val="tx1"/>
          </a:solidFill>
          <a:latin typeface="+mn-lt"/>
          <a:ea typeface="+mn-ea"/>
          <a:cs typeface="+mn-cs"/>
        </a:defRPr>
      </a:lvl4pPr>
      <a:lvl5pPr marL="1955761" algn="l" defTabSz="977880" rtl="0" eaLnBrk="1" latinLnBrk="0" hangingPunct="1">
        <a:defRPr sz="1925" kern="1200">
          <a:solidFill>
            <a:schemeClr val="tx1"/>
          </a:solidFill>
          <a:latin typeface="+mn-lt"/>
          <a:ea typeface="+mn-ea"/>
          <a:cs typeface="+mn-cs"/>
        </a:defRPr>
      </a:lvl5pPr>
      <a:lvl6pPr marL="2444702" algn="l" defTabSz="977880" rtl="0" eaLnBrk="1" latinLnBrk="0" hangingPunct="1">
        <a:defRPr sz="1925" kern="1200">
          <a:solidFill>
            <a:schemeClr val="tx1"/>
          </a:solidFill>
          <a:latin typeface="+mn-lt"/>
          <a:ea typeface="+mn-ea"/>
          <a:cs typeface="+mn-cs"/>
        </a:defRPr>
      </a:lvl6pPr>
      <a:lvl7pPr marL="2933641" algn="l" defTabSz="977880" rtl="0" eaLnBrk="1" latinLnBrk="0" hangingPunct="1">
        <a:defRPr sz="1925" kern="1200">
          <a:solidFill>
            <a:schemeClr val="tx1"/>
          </a:solidFill>
          <a:latin typeface="+mn-lt"/>
          <a:ea typeface="+mn-ea"/>
          <a:cs typeface="+mn-cs"/>
        </a:defRPr>
      </a:lvl7pPr>
      <a:lvl8pPr marL="3422583" algn="l" defTabSz="977880" rtl="0" eaLnBrk="1" latinLnBrk="0" hangingPunct="1">
        <a:defRPr sz="1925" kern="1200">
          <a:solidFill>
            <a:schemeClr val="tx1"/>
          </a:solidFill>
          <a:latin typeface="+mn-lt"/>
          <a:ea typeface="+mn-ea"/>
          <a:cs typeface="+mn-cs"/>
        </a:defRPr>
      </a:lvl8pPr>
      <a:lvl9pPr marL="3911521" algn="l" defTabSz="977880" rtl="0" eaLnBrk="1" latinLnBrk="0" hangingPunct="1">
        <a:defRPr sz="19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iki.xensource.com/xenwiki/O" TargetMode="External"/><Relationship Id="rId2" Type="http://schemas.openxmlformats.org/officeDocument/2006/relationships/hyperlink" Target="http://www.osrg.net/kemari/" TargetMode="Externa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descr="2">
            <a:extLst>
              <a:ext uri="{FF2B5EF4-FFF2-40B4-BE49-F238E27FC236}">
                <a16:creationId xmlns:a16="http://schemas.microsoft.com/office/drawing/2014/main" id="{0B1B7CE1-7A86-42E1-ABD3-2E265A657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13433425" cy="754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11">
            <a:extLst>
              <a:ext uri="{FF2B5EF4-FFF2-40B4-BE49-F238E27FC236}">
                <a16:creationId xmlns:a16="http://schemas.microsoft.com/office/drawing/2014/main" id="{60931739-758E-405B-8EEE-ADD9DED4AF15}"/>
              </a:ext>
            </a:extLst>
          </p:cNvPr>
          <p:cNvSpPr>
            <a:spLocks noGrp="1" noChangeArrowheads="1"/>
          </p:cNvSpPr>
          <p:nvPr>
            <p:ph type="ctrTitle"/>
          </p:nvPr>
        </p:nvSpPr>
        <p:spPr>
          <a:xfrm>
            <a:off x="2643188" y="2638425"/>
            <a:ext cx="8312150" cy="1570038"/>
          </a:xfrm>
        </p:spPr>
        <p:txBody>
          <a:bodyPr/>
          <a:lstStyle/>
          <a:p>
            <a:pPr>
              <a:buFont typeface="Wingdings" panose="05000000000000000000" pitchFamily="2" charset="2"/>
              <a:buNone/>
              <a:defRPr/>
            </a:pPr>
            <a:r>
              <a:rPr lang="en-US" altLang="zh-CN" sz="6417">
                <a:solidFill>
                  <a:schemeClr val="bg1"/>
                </a:solidFill>
              </a:rPr>
              <a:t>软件体系结构</a:t>
            </a:r>
          </a:p>
        </p:txBody>
      </p:sp>
      <p:sp>
        <p:nvSpPr>
          <p:cNvPr id="6156" name="Rectangle 12">
            <a:extLst>
              <a:ext uri="{FF2B5EF4-FFF2-40B4-BE49-F238E27FC236}">
                <a16:creationId xmlns:a16="http://schemas.microsoft.com/office/drawing/2014/main" id="{A79C31F7-E4E3-4E5F-A60C-C673BCA909F3}"/>
              </a:ext>
            </a:extLst>
          </p:cNvPr>
          <p:cNvSpPr>
            <a:spLocks noGrp="1" noChangeArrowheads="1"/>
          </p:cNvSpPr>
          <p:nvPr>
            <p:ph type="subTitle" idx="1"/>
          </p:nvPr>
        </p:nvSpPr>
        <p:spPr>
          <a:xfrm>
            <a:off x="3294063" y="5651500"/>
            <a:ext cx="6845300" cy="1387475"/>
          </a:xfrm>
        </p:spPr>
        <p:txBody>
          <a:bodyPr rtlCol="0">
            <a:normAutofit fontScale="92500" lnSpcReduction="10000"/>
          </a:bodyPr>
          <a:lstStyle/>
          <a:p>
            <a:pPr eaLnBrk="1" fontAlgn="auto" hangingPunct="1">
              <a:lnSpc>
                <a:spcPct val="80000"/>
              </a:lnSpc>
              <a:spcAft>
                <a:spcPts val="0"/>
              </a:spcAft>
              <a:defRPr/>
            </a:pPr>
            <a:r>
              <a:rPr lang="en-US" altLang="zh-CN" sz="3403" dirty="0"/>
              <a:t>SSE 科大</a:t>
            </a:r>
            <a:r>
              <a:rPr lang="zh-CN" altLang="en-US" sz="3403" dirty="0"/>
              <a:t>     </a:t>
            </a:r>
            <a:r>
              <a:rPr lang="en-US" altLang="zh-CN" sz="3403" dirty="0"/>
              <a:t>青鼎</a:t>
            </a:r>
          </a:p>
          <a:p>
            <a:pPr eaLnBrk="1" fontAlgn="auto" hangingPunct="1">
              <a:lnSpc>
                <a:spcPct val="80000"/>
              </a:lnSpc>
              <a:spcAft>
                <a:spcPts val="0"/>
              </a:spcAft>
              <a:defRPr/>
            </a:pPr>
            <a:r>
              <a:rPr lang="en-US" altLang="zh-CN" sz="3403" dirty="0"/>
              <a:t>dingqing@ustc.edu.cn dingqing@ustc</a:t>
            </a:r>
          </a:p>
          <a:p>
            <a:pPr eaLnBrk="1" fontAlgn="auto" hangingPunct="1">
              <a:lnSpc>
                <a:spcPct val="80000"/>
              </a:lnSpc>
              <a:spcAft>
                <a:spcPts val="0"/>
              </a:spcAft>
              <a:defRPr/>
            </a:pPr>
            <a:r>
              <a:rPr lang="en-US" altLang="zh-CN" sz="3403"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65B2519-5EBD-4E68-808F-94AF78907BC0}"/>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0" dirty="0"/>
              <a:t>可用 性</a:t>
            </a:r>
          </a:p>
        </p:txBody>
      </p:sp>
      <p:sp>
        <p:nvSpPr>
          <p:cNvPr id="43011" name="object 12">
            <a:extLst>
              <a:ext uri="{FF2B5EF4-FFF2-40B4-BE49-F238E27FC236}">
                <a16:creationId xmlns:a16="http://schemas.microsoft.com/office/drawing/2014/main" id="{A599D07C-6E31-4EE3-83E7-AD72A3E07F24}"/>
              </a:ext>
            </a:extLst>
          </p:cNvPr>
          <p:cNvSpPr txBox="1">
            <a:spLocks noChangeArrowheads="1"/>
          </p:cNvSpPr>
          <p:nvPr/>
        </p:nvSpPr>
        <p:spPr bwMode="auto">
          <a:xfrm>
            <a:off x="849313" y="1427163"/>
            <a:ext cx="11582400"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3200">
                <a:latin typeface="Cambria" panose="02040503050406030204" pitchFamily="18" charset="0"/>
              </a:rPr>
              <a:t>可用性与系统故障及其相关后果有关。</a:t>
            </a:r>
          </a:p>
          <a:p>
            <a:pPr lvl="1" algn="just" eaLnBrk="1" hangingPunct="1">
              <a:lnSpc>
                <a:spcPct val="79000"/>
              </a:lnSpc>
              <a:spcBef>
                <a:spcPts val="538"/>
              </a:spcBef>
              <a:buFont typeface="Arial" panose="020B0604020202020204" pitchFamily="34" charset="0"/>
              <a:buChar char="–"/>
            </a:pPr>
            <a:r>
              <a:rPr lang="zh-CN" altLang="zh-CN" sz="2800">
                <a:latin typeface="Cambria" panose="02040503050406030204" pitchFamily="18" charset="0"/>
              </a:rPr>
              <a:t>当系统不再提供与其规范一致的服务时, 系统出现故障。这种故障是由系统的用户-人或其他系统可以观察到的。</a:t>
            </a:r>
          </a:p>
          <a:p>
            <a:pPr lvl="1" eaLnBrk="1" hangingPunct="1">
              <a:spcBef>
                <a:spcPts val="13"/>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关注的领域包括</a:t>
            </a:r>
          </a:p>
          <a:p>
            <a:pPr lvl="1" eaLnBrk="1" hangingPunct="1">
              <a:lnSpc>
                <a:spcPts val="2513"/>
              </a:lnSpc>
              <a:buFont typeface="Arial" panose="020B0604020202020204" pitchFamily="34" charset="0"/>
              <a:buChar char="–"/>
            </a:pPr>
            <a:r>
              <a:rPr lang="zh-CN" altLang="zh-CN" sz="2800">
                <a:latin typeface="Cambria" panose="02040503050406030204" pitchFamily="18" charset="0"/>
              </a:rPr>
              <a:t>如何检测系统故障</a:t>
            </a:r>
          </a:p>
          <a:p>
            <a:pPr lvl="1" eaLnBrk="1" hangingPunct="1">
              <a:lnSpc>
                <a:spcPts val="2500"/>
              </a:lnSpc>
              <a:buFont typeface="Arial" panose="020B0604020202020204" pitchFamily="34" charset="0"/>
              <a:buChar char="–"/>
            </a:pPr>
            <a:r>
              <a:rPr lang="zh-CN" altLang="zh-CN" sz="2800">
                <a:latin typeface="Cambria" panose="02040503050406030204" pitchFamily="18" charset="0"/>
              </a:rPr>
              <a:t>系统故障可能发生的频率</a:t>
            </a:r>
          </a:p>
          <a:p>
            <a:pPr lvl="1" eaLnBrk="1" hangingPunct="1">
              <a:lnSpc>
                <a:spcPts val="2500"/>
              </a:lnSpc>
              <a:buFont typeface="Arial" panose="020B0604020202020204" pitchFamily="34" charset="0"/>
              <a:buChar char="–"/>
            </a:pPr>
            <a:r>
              <a:rPr lang="zh-CN" altLang="zh-CN" sz="2800">
                <a:latin typeface="Cambria" panose="02040503050406030204" pitchFamily="18" charset="0"/>
              </a:rPr>
              <a:t>发生故障时发生的情况</a:t>
            </a:r>
          </a:p>
          <a:p>
            <a:pPr lvl="1" eaLnBrk="1" hangingPunct="1">
              <a:lnSpc>
                <a:spcPts val="2500"/>
              </a:lnSpc>
              <a:buFont typeface="Arial" panose="020B0604020202020204" pitchFamily="34" charset="0"/>
              <a:buChar char="–"/>
            </a:pPr>
            <a:r>
              <a:rPr lang="zh-CN" altLang="zh-CN" sz="2800">
                <a:latin typeface="Cambria" panose="02040503050406030204" pitchFamily="18" charset="0"/>
              </a:rPr>
              <a:t>系统允许运行多长时间</a:t>
            </a:r>
          </a:p>
          <a:p>
            <a:pPr lvl="1" eaLnBrk="1" hangingPunct="1">
              <a:lnSpc>
                <a:spcPts val="2500"/>
              </a:lnSpc>
              <a:buFont typeface="Arial" panose="020B0604020202020204" pitchFamily="34" charset="0"/>
              <a:buChar char="–"/>
            </a:pPr>
            <a:r>
              <a:rPr lang="zh-CN" altLang="zh-CN" sz="2800">
                <a:latin typeface="Cambria" panose="02040503050406030204" pitchFamily="18" charset="0"/>
              </a:rPr>
              <a:t>当故障可能安全地发生时</a:t>
            </a:r>
          </a:p>
          <a:p>
            <a:pPr lvl="1" eaLnBrk="1" hangingPunct="1">
              <a:lnSpc>
                <a:spcPts val="2500"/>
              </a:lnSpc>
              <a:buFont typeface="Arial" panose="020B0604020202020204" pitchFamily="34" charset="0"/>
              <a:buChar char="–"/>
            </a:pPr>
            <a:r>
              <a:rPr lang="zh-CN" altLang="zh-CN" sz="2800">
                <a:latin typeface="Cambria" panose="02040503050406030204" pitchFamily="18" charset="0"/>
              </a:rPr>
              <a:t>如何防止失败</a:t>
            </a:r>
          </a:p>
          <a:p>
            <a:pPr lvl="1" eaLnBrk="1" hangingPunct="1">
              <a:lnSpc>
                <a:spcPts val="2513"/>
              </a:lnSpc>
              <a:buFont typeface="Arial" panose="020B0604020202020204" pitchFamily="34" charset="0"/>
              <a:buChar char="–"/>
            </a:pPr>
            <a:r>
              <a:rPr lang="zh-CN" altLang="zh-CN" sz="2800">
                <a:latin typeface="Cambria" panose="02040503050406030204" pitchFamily="18" charset="0"/>
              </a:rPr>
              <a:t>发生故障时需要哪些类型的通知</a:t>
            </a:r>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C32DFBD-B0B3-49CD-9F58-47AA93DB5190}"/>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0" dirty="0"/>
              <a:t>可用 性</a:t>
            </a:r>
          </a:p>
        </p:txBody>
      </p:sp>
      <p:sp>
        <p:nvSpPr>
          <p:cNvPr id="44035" name="object 13">
            <a:extLst>
              <a:ext uri="{FF2B5EF4-FFF2-40B4-BE49-F238E27FC236}">
                <a16:creationId xmlns:a16="http://schemas.microsoft.com/office/drawing/2014/main" id="{A3C5BC44-A5C3-4265-BD5A-F9D00E3F29E7}"/>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10</a:t>
            </a:r>
            <a:endParaRPr lang="zh-CN" altLang="zh-CN" sz="1400">
              <a:latin typeface="Tahoma" panose="020B0604030504040204" pitchFamily="34" charset="0"/>
              <a:cs typeface="Tahoma" panose="020B0604030504040204" pitchFamily="34" charset="0"/>
            </a:endParaRPr>
          </a:p>
        </p:txBody>
      </p:sp>
      <p:sp>
        <p:nvSpPr>
          <p:cNvPr id="44036" name="object 12">
            <a:extLst>
              <a:ext uri="{FF2B5EF4-FFF2-40B4-BE49-F238E27FC236}">
                <a16:creationId xmlns:a16="http://schemas.microsoft.com/office/drawing/2014/main" id="{E890144A-299C-42D4-9C4D-F28E74265DFB}"/>
              </a:ext>
            </a:extLst>
          </p:cNvPr>
          <p:cNvSpPr txBox="1">
            <a:spLocks noChangeArrowheads="1"/>
          </p:cNvSpPr>
          <p:nvPr/>
        </p:nvSpPr>
        <p:spPr bwMode="auto">
          <a:xfrm>
            <a:off x="1001713" y="1354138"/>
            <a:ext cx="1150620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我们需要区分故障和故障。</a:t>
            </a:r>
          </a:p>
          <a:p>
            <a:pPr lvl="1" eaLnBrk="1" hangingPunct="1">
              <a:lnSpc>
                <a:spcPct val="79000"/>
              </a:lnSpc>
              <a:spcBef>
                <a:spcPts val="525"/>
              </a:spcBef>
              <a:buFont typeface="Arial" panose="020B0604020202020204" pitchFamily="34" charset="0"/>
              <a:buChar char="–"/>
            </a:pPr>
            <a:r>
              <a:rPr lang="zh-CN" altLang="zh-CN" sz="2800">
                <a:latin typeface="Cambria" panose="02040503050406030204" pitchFamily="18" charset="0"/>
              </a:rPr>
              <a:t>如果未纠正或屏蔽错误, 则可能会导致故障。即, 系统的用户可观察到故障, 而错误不是。当一个错误变得可观察时, 它就变成了一个失败。</a:t>
            </a:r>
          </a:p>
          <a:p>
            <a:pPr lvl="1"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例如, 错误可以选择错误的计算算法, 从而导致系统失败的误判。</a:t>
            </a:r>
          </a:p>
          <a:p>
            <a:pPr lvl="1"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3200">
                <a:latin typeface="Cambria" panose="02040503050406030204" pitchFamily="18" charset="0"/>
              </a:rPr>
              <a:t>一旦系统失败, 一个重要的相关概念就会成为修复它所需的时间。</a:t>
            </a:r>
          </a:p>
          <a:p>
            <a:pPr lvl="1" eaLnBrk="1" hangingPunct="1">
              <a:lnSpc>
                <a:spcPct val="79000"/>
              </a:lnSpc>
              <a:spcBef>
                <a:spcPts val="538"/>
              </a:spcBef>
              <a:buFont typeface="Arial" panose="020B0604020202020204" pitchFamily="34" charset="0"/>
              <a:buChar char="–"/>
            </a:pPr>
            <a:r>
              <a:rPr lang="zh-CN" altLang="zh-CN" sz="2800">
                <a:latin typeface="Cambria" panose="02040503050406030204" pitchFamily="18" charset="0"/>
              </a:rPr>
              <a:t>由于用户可以观察到系统故障, 因此修复的时间是在故障不再可见之前的时间。</a:t>
            </a: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127EDC5-33D5-46D3-A808-C66BE38FA37B}"/>
              </a:ext>
            </a:extLst>
          </p:cNvPr>
          <p:cNvSpPr txBox="1">
            <a:spLocks noGrp="1"/>
          </p:cNvSpPr>
          <p:nvPr>
            <p:ph type="title"/>
          </p:nvPr>
        </p:nvSpPr>
        <p:spPr>
          <a:xfrm>
            <a:off x="620713" y="239713"/>
            <a:ext cx="10390187" cy="719137"/>
          </a:xfrm>
        </p:spPr>
        <p:txBody>
          <a:bodyPr lIns="0" tIns="0" rIns="0" bIns="0" rtlCol="0">
            <a:spAutoFit/>
          </a:bodyPr>
          <a:lstStyle/>
          <a:p>
            <a:pPr marL="12700">
              <a:defRPr/>
            </a:pPr>
            <a:r>
              <a:rPr sz="4668" spc="-50" dirty="0"/>
              <a:t>可用 性</a:t>
            </a:r>
          </a:p>
        </p:txBody>
      </p:sp>
      <p:sp>
        <p:nvSpPr>
          <p:cNvPr id="45059" name="object 13">
            <a:extLst>
              <a:ext uri="{FF2B5EF4-FFF2-40B4-BE49-F238E27FC236}">
                <a16:creationId xmlns:a16="http://schemas.microsoft.com/office/drawing/2014/main" id="{56398FF2-4AA4-4A33-9FBB-42D1BD7A337E}"/>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11</a:t>
            </a:r>
            <a:endParaRPr lang="zh-CN" altLang="zh-CN" sz="1400">
              <a:latin typeface="Tahoma" panose="020B0604030504040204" pitchFamily="34" charset="0"/>
              <a:cs typeface="Tahoma" panose="020B0604030504040204" pitchFamily="34" charset="0"/>
            </a:endParaRPr>
          </a:p>
        </p:txBody>
      </p:sp>
      <p:sp>
        <p:nvSpPr>
          <p:cNvPr id="45060" name="object 12">
            <a:extLst>
              <a:ext uri="{FF2B5EF4-FFF2-40B4-BE49-F238E27FC236}">
                <a16:creationId xmlns:a16="http://schemas.microsoft.com/office/drawing/2014/main" id="{FE6F97E1-4540-4E0C-8329-0E747514FB4D}"/>
              </a:ext>
            </a:extLst>
          </p:cNvPr>
          <p:cNvSpPr txBox="1">
            <a:spLocks noChangeArrowheads="1"/>
          </p:cNvSpPr>
          <p:nvPr/>
        </p:nvSpPr>
        <p:spPr bwMode="auto">
          <a:xfrm>
            <a:off x="1001713" y="1949450"/>
            <a:ext cx="102108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700"/>
              </a:lnSpc>
              <a:buFont typeface="Arial" panose="020B0604020202020204" pitchFamily="34" charset="0"/>
              <a:buChar char="•"/>
            </a:pPr>
            <a:r>
              <a:rPr lang="zh-CN" altLang="zh-CN" sz="3600">
                <a:latin typeface="Cambria" panose="02040503050406030204" pitchFamily="18" charset="0"/>
              </a:rPr>
              <a:t>故障和故障之间的区别允许讨论自动修复策略。</a:t>
            </a:r>
          </a:p>
          <a:p>
            <a:pPr eaLnBrk="1" hangingPunct="1">
              <a:lnSpc>
                <a:spcPts val="2200"/>
              </a:lnSpc>
              <a:spcBef>
                <a:spcPts val="600"/>
              </a:spcBef>
            </a:pPr>
            <a:r>
              <a:rPr lang="zh-CN" altLang="zh-CN" sz="3200">
                <a:latin typeface="Arial" panose="020B0604020202020204" pitchFamily="34" charset="0"/>
                <a:cs typeface="Arial" panose="020B0604020202020204" pitchFamily="34" charset="0"/>
              </a:rPr>
              <a:t>–</a:t>
            </a:r>
            <a:r>
              <a:rPr lang="zh-CN" altLang="zh-CN" sz="3200">
                <a:latin typeface="Cambria" panose="02040503050406030204" pitchFamily="18" charset="0"/>
              </a:rPr>
              <a:t>即, 如果执行包含错误的代码, 但系统能够从故障中恢复而不被观察到, 则不会出现故障。</a:t>
            </a:r>
          </a:p>
        </p:txBody>
      </p:sp>
    </p:spTree>
  </p:cSld>
  <p:clrMapOvr>
    <a:masterClrMapping/>
  </p:clrMapOvr>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F2E891D-9392-4A44-B460-1AC9513018AE}"/>
              </a:ext>
            </a:extLst>
          </p:cNvPr>
          <p:cNvSpPr txBox="1">
            <a:spLocks noGrp="1"/>
          </p:cNvSpPr>
          <p:nvPr>
            <p:ph type="title"/>
          </p:nvPr>
        </p:nvSpPr>
        <p:spPr>
          <a:xfrm>
            <a:off x="849313" y="282575"/>
            <a:ext cx="10144125" cy="677863"/>
          </a:xfrm>
        </p:spPr>
        <p:txBody>
          <a:bodyPr rtlCol="0">
            <a:spAutoFit/>
          </a:bodyPr>
          <a:lstStyle/>
          <a:p>
            <a:pPr marL="12700" algn="l">
              <a:defRPr/>
            </a:pPr>
            <a:r>
              <a:rPr sz="4400" spc="-50" dirty="0">
                <a:solidFill>
                  <a:schemeClr val="bg1"/>
                </a:solidFill>
                <a:latin typeface="+mj-lt"/>
              </a:rPr>
              <a:t>可用 性</a:t>
            </a:r>
          </a:p>
        </p:txBody>
      </p:sp>
      <p:sp>
        <p:nvSpPr>
          <p:cNvPr id="12" name="object 12">
            <a:extLst>
              <a:ext uri="{FF2B5EF4-FFF2-40B4-BE49-F238E27FC236}">
                <a16:creationId xmlns:a16="http://schemas.microsoft.com/office/drawing/2014/main" id="{6AA43F80-1256-4C99-B657-C6FC37166C5A}"/>
              </a:ext>
            </a:extLst>
          </p:cNvPr>
          <p:cNvSpPr txBox="1"/>
          <p:nvPr/>
        </p:nvSpPr>
        <p:spPr>
          <a:xfrm>
            <a:off x="2298700" y="1720850"/>
            <a:ext cx="2436813" cy="369888"/>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2400" spc="-50" dirty="0">
                <a:latin typeface="Cambria"/>
                <a:ea typeface="+mn-ea"/>
                <a:cs typeface="Cambria"/>
              </a:rPr>
              <a:t>为</a:t>
            </a:r>
            <a:r>
              <a:rPr sz="2400" spc="-10" dirty="0">
                <a:latin typeface="Cambria"/>
                <a:ea typeface="+mn-ea"/>
                <a:cs typeface="Cambria"/>
              </a:rPr>
              <a:t> </a:t>
            </a:r>
            <a:r>
              <a:rPr sz="2400" spc="-15" dirty="0">
                <a:latin typeface="Cambria"/>
                <a:ea typeface="+mn-ea"/>
                <a:cs typeface="Cambria"/>
              </a:rPr>
              <a:t>例子</a:t>
            </a:r>
            <a:r>
              <a:rPr sz="2400" spc="-15" dirty="0">
                <a:latin typeface="宋体"/>
                <a:ea typeface="+mn-ea"/>
                <a:cs typeface="宋体"/>
              </a:rPr>
              <a:t>：</a:t>
            </a:r>
            <a:endParaRPr sz="2400" dirty="0">
              <a:latin typeface="宋体"/>
              <a:ea typeface="+mn-ea"/>
              <a:cs typeface="宋体"/>
            </a:endParaRPr>
          </a:p>
        </p:txBody>
      </p:sp>
      <p:sp>
        <p:nvSpPr>
          <p:cNvPr id="13" name="object 13">
            <a:extLst>
              <a:ext uri="{FF2B5EF4-FFF2-40B4-BE49-F238E27FC236}">
                <a16:creationId xmlns:a16="http://schemas.microsoft.com/office/drawing/2014/main" id="{1EDBFB9E-7821-435A-B4C3-4192995C78EE}"/>
              </a:ext>
            </a:extLst>
          </p:cNvPr>
          <p:cNvSpPr txBox="1"/>
          <p:nvPr/>
        </p:nvSpPr>
        <p:spPr>
          <a:xfrm>
            <a:off x="2781300" y="2124075"/>
            <a:ext cx="3260725" cy="769938"/>
          </a:xfrm>
          <a:prstGeom prst="rect">
            <a:avLst/>
          </a:prstGeom>
        </p:spPr>
        <p:txBody>
          <a:bodyPr lIns="0" tIns="0" rIns="0" bIns="0">
            <a:spAutoFit/>
          </a:bodyPr>
          <a:lstStyle/>
          <a:p>
            <a:pPr marL="304800" indent="-292100" eaLnBrk="1" fontAlgn="auto" hangingPunct="1">
              <a:lnSpc>
                <a:spcPts val="2030"/>
              </a:lnSpc>
              <a:spcBef>
                <a:spcPts val="0"/>
              </a:spcBef>
              <a:spcAft>
                <a:spcPts val="0"/>
              </a:spcAft>
              <a:buFont typeface="Arial"/>
              <a:buChar char="–"/>
              <a:tabLst>
                <a:tab pos="304800" algn="l"/>
              </a:tabLst>
              <a:defRPr/>
            </a:pPr>
            <a:r>
              <a:rPr sz="2000" spc="-10" dirty="0">
                <a:latin typeface="Cambria"/>
                <a:ea typeface="+mn-ea"/>
                <a:cs typeface="Cambria"/>
              </a:rPr>
              <a:t>Kemari</a:t>
            </a:r>
            <a:endParaRPr sz="2000" dirty="0">
              <a:latin typeface="Cambria"/>
              <a:ea typeface="+mn-ea"/>
              <a:cs typeface="Cambria"/>
            </a:endParaRPr>
          </a:p>
          <a:p>
            <a:pPr marL="304800" indent="-292100" eaLnBrk="1" fontAlgn="auto" hangingPunct="1">
              <a:lnSpc>
                <a:spcPts val="2030"/>
              </a:lnSpc>
              <a:spcBef>
                <a:spcPts val="0"/>
              </a:spcBef>
              <a:spcAft>
                <a:spcPts val="0"/>
              </a:spcAft>
              <a:buClr>
                <a:srgbClr val="000000"/>
              </a:buClr>
              <a:buFont typeface="Arial"/>
              <a:buChar char="–"/>
              <a:tabLst>
                <a:tab pos="304800" algn="l"/>
              </a:tabLst>
              <a:defRPr/>
            </a:pPr>
            <a:r>
              <a:rPr sz="2000" u="heavy" spc="-15" dirty="0">
                <a:solidFill>
                  <a:srgbClr val="0096FF"/>
                </a:solidFill>
                <a:latin typeface="Cambria"/>
                <a:ea typeface="+mn-ea"/>
                <a:cs typeface="Cambria"/>
                <a:hlinkClick r:id="rId2"/>
              </a:rPr>
              <a:t>http://www.osrg.net/kemari/</a:t>
            </a:r>
            <a:endParaRPr sz="2000" dirty="0">
              <a:latin typeface="Cambria"/>
              <a:ea typeface="+mn-ea"/>
              <a:cs typeface="Cambria"/>
            </a:endParaRPr>
          </a:p>
        </p:txBody>
      </p:sp>
      <p:sp>
        <p:nvSpPr>
          <p:cNvPr id="46085" name="object 14">
            <a:extLst>
              <a:ext uri="{FF2B5EF4-FFF2-40B4-BE49-F238E27FC236}">
                <a16:creationId xmlns:a16="http://schemas.microsoft.com/office/drawing/2014/main" id="{00BEDC4C-8B84-4C9A-8CC5-1F7D2E74A947}"/>
              </a:ext>
            </a:extLst>
          </p:cNvPr>
          <p:cNvSpPr txBox="1">
            <a:spLocks noChangeArrowheads="1"/>
          </p:cNvSpPr>
          <p:nvPr/>
        </p:nvSpPr>
        <p:spPr bwMode="auto">
          <a:xfrm>
            <a:off x="2781300" y="2932113"/>
            <a:ext cx="41243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04800" indent="-292100">
              <a:tabLst>
                <a:tab pos="304800" algn="l"/>
              </a:tabLst>
              <a:defRPr>
                <a:solidFill>
                  <a:schemeClr val="tx1"/>
                </a:solidFill>
                <a:latin typeface="Calibri" panose="020F0502020204030204" pitchFamily="34" charset="0"/>
                <a:ea typeface="宋体" panose="02010600030101010101" pitchFamily="2" charset="-122"/>
              </a:defRPr>
            </a:lvl1pPr>
            <a:lvl2pPr marL="742950" indent="-285750">
              <a:tabLst>
                <a:tab pos="304800" algn="l"/>
              </a:tabLst>
              <a:defRPr>
                <a:solidFill>
                  <a:schemeClr val="tx1"/>
                </a:solidFill>
                <a:latin typeface="Calibri" panose="020F0502020204030204" pitchFamily="34" charset="0"/>
                <a:ea typeface="宋体" panose="02010600030101010101" pitchFamily="2" charset="-122"/>
              </a:defRPr>
            </a:lvl2pPr>
            <a:lvl3pPr marL="1143000" indent="-228600">
              <a:tabLst>
                <a:tab pos="304800" algn="l"/>
              </a:tabLst>
              <a:defRPr>
                <a:solidFill>
                  <a:schemeClr val="tx1"/>
                </a:solidFill>
                <a:latin typeface="Calibri" panose="020F0502020204030204" pitchFamily="34" charset="0"/>
                <a:ea typeface="宋体" panose="02010600030101010101" pitchFamily="2" charset="-122"/>
              </a:defRPr>
            </a:lvl3pPr>
            <a:lvl4pPr marL="1600200" indent="-228600">
              <a:tabLst>
                <a:tab pos="304800" algn="l"/>
              </a:tabLst>
              <a:defRPr>
                <a:solidFill>
                  <a:schemeClr val="tx1"/>
                </a:solidFill>
                <a:latin typeface="Calibri" panose="020F0502020204030204" pitchFamily="34" charset="0"/>
                <a:ea typeface="宋体" panose="02010600030101010101" pitchFamily="2" charset="-122"/>
              </a:defRPr>
            </a:lvl4pPr>
            <a:lvl5pPr marL="2057400" indent="-228600">
              <a:tabLst>
                <a:tab pos="3048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70000"/>
              </a:lnSpc>
              <a:buFont typeface="Arial" panose="020B0604020202020204" pitchFamily="34" charset="0"/>
              <a:buChar char="–"/>
            </a:pPr>
            <a:r>
              <a:rPr lang="zh-CN" altLang="zh-CN" sz="2000">
                <a:latin typeface="Cambria" panose="02040503050406030204" pitchFamily="18" charset="0"/>
              </a:rPr>
              <a:t>Kemari: 用于容错的虚拟机同步</a:t>
            </a:r>
          </a:p>
          <a:p>
            <a:pPr eaLnBrk="1" hangingPunct="1">
              <a:lnSpc>
                <a:spcPct val="70000"/>
              </a:lnSpc>
              <a:spcBef>
                <a:spcPts val="400"/>
              </a:spcBef>
              <a:buClr>
                <a:srgbClr val="000000"/>
              </a:buClr>
              <a:buFont typeface="Arial" panose="020B0604020202020204" pitchFamily="34" charset="0"/>
              <a:buChar char="–"/>
            </a:pPr>
            <a:r>
              <a:rPr lang="zh-CN" altLang="zh-CN" sz="2000" u="sng">
                <a:solidFill>
                  <a:srgbClr val="0096FF"/>
                </a:solidFill>
                <a:latin typeface="Cambria" panose="02040503050406030204" pitchFamily="18" charset="0"/>
                <a:hlinkClick r:id="rId3"/>
              </a:rPr>
              <a:t>http://wiki.xensource.com/xenwiki/O</a:t>
            </a:r>
            <a:r>
              <a:rPr lang="zh-CN" altLang="zh-CN" sz="2000" u="sng">
                <a:solidFill>
                  <a:srgbClr val="0096FF"/>
                </a:solidFill>
                <a:latin typeface="Cambria" panose="02040503050406030204" pitchFamily="18" charset="0"/>
              </a:rPr>
              <a:t>pen_Topics_For_Discussion 行动 = chFile 和目标 = Kemari_08. pdf</a:t>
            </a:r>
            <a:endParaRPr lang="zh-CN" altLang="zh-CN" sz="2000">
              <a:latin typeface="Cambria" panose="02040503050406030204" pitchFamily="18" charset="0"/>
            </a:endParaRPr>
          </a:p>
        </p:txBody>
      </p:sp>
      <p:sp>
        <p:nvSpPr>
          <p:cNvPr id="46086" name="object 15">
            <a:extLst>
              <a:ext uri="{FF2B5EF4-FFF2-40B4-BE49-F238E27FC236}">
                <a16:creationId xmlns:a16="http://schemas.microsoft.com/office/drawing/2014/main" id="{3C2840A6-7469-407A-B9BC-E0A54632B443}"/>
              </a:ext>
            </a:extLst>
          </p:cNvPr>
          <p:cNvSpPr>
            <a:spLocks noChangeArrowheads="1"/>
          </p:cNvSpPr>
          <p:nvPr/>
        </p:nvSpPr>
        <p:spPr bwMode="auto">
          <a:xfrm>
            <a:off x="6932613" y="2273300"/>
            <a:ext cx="4508500" cy="35306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950326E-1D2C-43C9-B805-0EB4DBC11FCE}"/>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0" dirty="0"/>
              <a:t>可用 性</a:t>
            </a:r>
          </a:p>
        </p:txBody>
      </p:sp>
      <p:sp>
        <p:nvSpPr>
          <p:cNvPr id="47107" name="object 12">
            <a:extLst>
              <a:ext uri="{FF2B5EF4-FFF2-40B4-BE49-F238E27FC236}">
                <a16:creationId xmlns:a16="http://schemas.microsoft.com/office/drawing/2014/main" id="{3448D30B-865E-4186-B67A-7018B18776F1}"/>
              </a:ext>
            </a:extLst>
          </p:cNvPr>
          <p:cNvSpPr txBox="1">
            <a:spLocks noChangeArrowheads="1"/>
          </p:cNvSpPr>
          <p:nvPr/>
        </p:nvSpPr>
        <p:spPr bwMode="auto">
          <a:xfrm>
            <a:off x="696913" y="1204913"/>
            <a:ext cx="122682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238"/>
              </a:lnSpc>
              <a:buFont typeface="Arial" panose="020B0604020202020204" pitchFamily="34" charset="0"/>
              <a:buChar char="•"/>
            </a:pPr>
            <a:r>
              <a:rPr lang="zh-CN" altLang="zh-CN" sz="2800">
                <a:latin typeface="Cambria" panose="02040503050406030204" pitchFamily="18" charset="0"/>
              </a:rPr>
              <a:t>刺激的源泉。</a:t>
            </a:r>
          </a:p>
          <a:p>
            <a:pPr lvl="1" eaLnBrk="1" hangingPunct="1">
              <a:lnSpc>
                <a:spcPct val="79000"/>
              </a:lnSpc>
              <a:spcBef>
                <a:spcPts val="400"/>
              </a:spcBef>
              <a:buFont typeface="Arial" panose="020B0604020202020204" pitchFamily="34" charset="0"/>
              <a:buChar char="–"/>
            </a:pPr>
            <a:r>
              <a:rPr lang="zh-CN" altLang="zh-CN" sz="2400">
                <a:latin typeface="Cambria" panose="02040503050406030204" pitchFamily="18" charset="0"/>
              </a:rPr>
              <a:t>我们区分故障或失败的内部和外部征兆, 因为期望的系统响应可能不同。</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刺激。发生以下类之一的错误。</a:t>
            </a:r>
          </a:p>
          <a:p>
            <a:pPr lvl="1" eaLnBrk="1" hangingPunct="1">
              <a:lnSpc>
                <a:spcPts val="2025"/>
              </a:lnSpc>
              <a:spcBef>
                <a:spcPts val="25"/>
              </a:spcBef>
              <a:buFont typeface="Arial" panose="020B0604020202020204" pitchFamily="34" charset="0"/>
              <a:buChar char="–"/>
            </a:pPr>
            <a:r>
              <a:rPr lang="zh-CN" altLang="zh-CN" sz="2400">
                <a:latin typeface="Cambria" panose="02040503050406030204" pitchFamily="18" charset="0"/>
              </a:rPr>
              <a:t>遗漏。组件无法响应输入。</a:t>
            </a:r>
          </a:p>
          <a:p>
            <a:pPr lvl="1" eaLnBrk="1" hangingPunct="1">
              <a:lnSpc>
                <a:spcPts val="2000"/>
              </a:lnSpc>
              <a:buFont typeface="Arial" panose="020B0604020202020204" pitchFamily="34" charset="0"/>
              <a:buChar char="–"/>
            </a:pPr>
            <a:r>
              <a:rPr lang="zh-CN" altLang="zh-CN" sz="2400">
                <a:latin typeface="Cambria" panose="02040503050406030204" pitchFamily="18" charset="0"/>
              </a:rPr>
              <a:t>崩溃。该组件反复遭受遗漏错误。</a:t>
            </a:r>
          </a:p>
          <a:p>
            <a:pPr lvl="1" eaLnBrk="1" hangingPunct="1">
              <a:lnSpc>
                <a:spcPts val="2000"/>
              </a:lnSpc>
              <a:buFont typeface="Arial" panose="020B0604020202020204" pitchFamily="34" charset="0"/>
              <a:buChar char="–"/>
            </a:pPr>
            <a:r>
              <a:rPr lang="zh-CN" altLang="zh-CN" sz="2400">
                <a:latin typeface="Cambria" panose="02040503050406030204" pitchFamily="18" charset="0"/>
              </a:rPr>
              <a:t>时间。组件响应, 但响应早或晚。</a:t>
            </a:r>
          </a:p>
          <a:p>
            <a:pPr lvl="1" eaLnBrk="1" hangingPunct="1">
              <a:lnSpc>
                <a:spcPts val="2025"/>
              </a:lnSpc>
              <a:buFont typeface="Arial" panose="020B0604020202020204" pitchFamily="34" charset="0"/>
              <a:buChar char="–"/>
            </a:pPr>
            <a:r>
              <a:rPr lang="zh-CN" altLang="zh-CN" sz="2400">
                <a:latin typeface="Cambria" panose="02040503050406030204" pitchFamily="18" charset="0"/>
              </a:rPr>
              <a:t>响应。组件响应的值不正确。</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ts val="2238"/>
              </a:lnSpc>
              <a:buFont typeface="Arial" panose="020B0604020202020204" pitchFamily="34" charset="0"/>
              <a:buChar char="•"/>
            </a:pPr>
            <a:r>
              <a:rPr lang="zh-CN" altLang="zh-CN" sz="2800">
                <a:latin typeface="Cambria" panose="02040503050406030204" pitchFamily="18" charset="0"/>
              </a:rPr>
              <a:t>工件。</a:t>
            </a:r>
          </a:p>
          <a:p>
            <a:pPr lvl="1" eaLnBrk="1" hangingPunct="1">
              <a:lnSpc>
                <a:spcPct val="79000"/>
              </a:lnSpc>
              <a:spcBef>
                <a:spcPts val="400"/>
              </a:spcBef>
              <a:buFont typeface="Arial" panose="020B0604020202020204" pitchFamily="34" charset="0"/>
              <a:buChar char="–"/>
            </a:pPr>
            <a:r>
              <a:rPr lang="zh-CN" altLang="zh-CN" sz="2400">
                <a:latin typeface="Cambria" panose="02040503050406030204" pitchFamily="18" charset="0"/>
              </a:rPr>
              <a:t>这将指定需要高度可用的资源, 如</a:t>
            </a:r>
            <a:r>
              <a:rPr lang="zh-CN" altLang="zh-CN" sz="2400">
                <a:solidFill>
                  <a:srgbClr val="FF2600"/>
                </a:solidFill>
                <a:latin typeface="Cambria" panose="02040503050406030204" pitchFamily="18" charset="0"/>
              </a:rPr>
              <a:t>处理器、通信通道、进程</a:t>
            </a:r>
            <a:r>
              <a:rPr lang="zh-CN" altLang="zh-CN" sz="2400">
                <a:solidFill>
                  <a:srgbClr val="0096FF"/>
                </a:solidFill>
                <a:latin typeface="Cambria" panose="02040503050406030204" pitchFamily="18" charset="0"/>
              </a:rPr>
              <a:t>,</a:t>
            </a:r>
            <a:r>
              <a:rPr lang="zh-CN" altLang="zh-CN" sz="2400">
                <a:solidFill>
                  <a:srgbClr val="021EAA"/>
                </a:solidFill>
                <a:latin typeface="Cambria" panose="02040503050406030204" pitchFamily="18" charset="0"/>
              </a:rPr>
              <a:t>或</a:t>
            </a:r>
            <a:r>
              <a:rPr lang="zh-CN" altLang="zh-CN" sz="2400">
                <a:solidFill>
                  <a:srgbClr val="FF2600"/>
                </a:solidFill>
                <a:latin typeface="Cambria" panose="02040503050406030204" pitchFamily="18" charset="0"/>
              </a:rPr>
              <a:t>存储</a:t>
            </a:r>
            <a:r>
              <a:rPr lang="zh-CN" altLang="zh-CN" sz="2400">
                <a:latin typeface="Cambria" panose="02040503050406030204" pitchFamily="18" charset="0"/>
              </a:rPr>
              <a:t>.</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环境。</a:t>
            </a:r>
          </a:p>
          <a:p>
            <a:pPr lvl="1" eaLnBrk="1" hangingPunct="1">
              <a:lnSpc>
                <a:spcPct val="79000"/>
              </a:lnSpc>
              <a:spcBef>
                <a:spcPts val="463"/>
              </a:spcBef>
              <a:buFont typeface="Arial" panose="020B0604020202020204" pitchFamily="34" charset="0"/>
              <a:buChar char="–"/>
            </a:pPr>
            <a:r>
              <a:rPr lang="zh-CN" altLang="zh-CN" sz="2400">
                <a:latin typeface="Cambria" panose="02040503050406030204" pitchFamily="18" charset="0"/>
              </a:rPr>
              <a:t>发生故障或故障时系统的状态可能也会影响所需的系统响应。例如, 如果系统已经看到一些故障, 并且在正常模式下运行, 则可能需要完全关闭它。但是, 如果这是第一次出现故障, 则可能首选响应时间或函数的退化。</a:t>
            </a: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DE3C4CD-BB3A-405D-9E3C-9E2D6226C7AB}"/>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0" dirty="0"/>
              <a:t>可用 性</a:t>
            </a:r>
          </a:p>
        </p:txBody>
      </p:sp>
      <p:sp>
        <p:nvSpPr>
          <p:cNvPr id="48131" name="object 12">
            <a:extLst>
              <a:ext uri="{FF2B5EF4-FFF2-40B4-BE49-F238E27FC236}">
                <a16:creationId xmlns:a16="http://schemas.microsoft.com/office/drawing/2014/main" id="{ABD7A46A-DA9C-4DF3-9B57-5A9A66AB07EC}"/>
              </a:ext>
            </a:extLst>
          </p:cNvPr>
          <p:cNvSpPr txBox="1">
            <a:spLocks noChangeArrowheads="1"/>
          </p:cNvSpPr>
          <p:nvPr/>
        </p:nvSpPr>
        <p:spPr bwMode="auto">
          <a:xfrm>
            <a:off x="620713" y="1392238"/>
            <a:ext cx="119634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响应。</a:t>
            </a:r>
          </a:p>
          <a:p>
            <a:pPr lvl="1" eaLnBrk="1" hangingPunct="1">
              <a:lnSpc>
                <a:spcPts val="2200"/>
              </a:lnSpc>
              <a:spcBef>
                <a:spcPts val="638"/>
              </a:spcBef>
              <a:buFont typeface="Arial" panose="020B0604020202020204" pitchFamily="34" charset="0"/>
              <a:buChar char="–"/>
            </a:pPr>
            <a:r>
              <a:rPr lang="zh-CN" altLang="zh-CN" sz="2800">
                <a:latin typeface="Cambria" panose="02040503050406030204" pitchFamily="18" charset="0"/>
              </a:rPr>
              <a:t>对系统故障有许多可能的反应。这些包括</a:t>
            </a:r>
          </a:p>
          <a:p>
            <a:pPr lvl="2" eaLnBrk="1" hangingPunct="1">
              <a:spcBef>
                <a:spcPts val="163"/>
              </a:spcBef>
              <a:buFont typeface="Arial" panose="020B0604020202020204" pitchFamily="34" charset="0"/>
              <a:buChar char="•"/>
            </a:pPr>
            <a:r>
              <a:rPr lang="zh-CN" altLang="zh-CN" sz="2400">
                <a:solidFill>
                  <a:srgbClr val="FF2600"/>
                </a:solidFill>
                <a:latin typeface="Cambria" panose="02040503050406030204" pitchFamily="18" charset="0"/>
              </a:rPr>
              <a:t>记录失败</a:t>
            </a:r>
            <a:endParaRPr lang="zh-CN" altLang="zh-CN" sz="2400">
              <a:latin typeface="Cambria" panose="02040503050406030204" pitchFamily="18" charset="0"/>
            </a:endParaRPr>
          </a:p>
          <a:p>
            <a:pPr lvl="2" eaLnBrk="1" hangingPunct="1">
              <a:spcBef>
                <a:spcPts val="225"/>
              </a:spcBef>
              <a:buFont typeface="Arial" panose="020B0604020202020204" pitchFamily="34" charset="0"/>
              <a:buChar char="•"/>
            </a:pPr>
            <a:r>
              <a:rPr lang="zh-CN" altLang="zh-CN" sz="2400">
                <a:solidFill>
                  <a:srgbClr val="FF2600"/>
                </a:solidFill>
                <a:latin typeface="Cambria" panose="02040503050406030204" pitchFamily="18" charset="0"/>
              </a:rPr>
              <a:t>通知选定的用户或其他系统</a:t>
            </a:r>
            <a:endParaRPr lang="zh-CN" altLang="zh-CN" sz="2400">
              <a:latin typeface="Cambria" panose="02040503050406030204" pitchFamily="18" charset="0"/>
            </a:endParaRPr>
          </a:p>
          <a:p>
            <a:pPr lvl="2" eaLnBrk="1" hangingPunct="1">
              <a:spcBef>
                <a:spcPts val="225"/>
              </a:spcBef>
              <a:buFont typeface="Arial" panose="020B0604020202020204" pitchFamily="34" charset="0"/>
              <a:buChar char="•"/>
            </a:pPr>
            <a:r>
              <a:rPr lang="zh-CN" altLang="zh-CN" sz="2400">
                <a:solidFill>
                  <a:srgbClr val="FF2600"/>
                </a:solidFill>
                <a:latin typeface="Cambria" panose="02040503050406030204" pitchFamily="18" charset="0"/>
              </a:rPr>
              <a:t>切换到降级模式, 容量较小或功能较少</a:t>
            </a:r>
            <a:endParaRPr lang="zh-CN" altLang="zh-CN" sz="2400">
              <a:latin typeface="Cambria" panose="02040503050406030204" pitchFamily="18" charset="0"/>
            </a:endParaRPr>
          </a:p>
          <a:p>
            <a:pPr lvl="2" eaLnBrk="1" hangingPunct="1">
              <a:spcBef>
                <a:spcPts val="225"/>
              </a:spcBef>
              <a:buFont typeface="Arial" panose="020B0604020202020204" pitchFamily="34" charset="0"/>
              <a:buChar char="•"/>
            </a:pPr>
            <a:r>
              <a:rPr lang="zh-CN" altLang="zh-CN" sz="2400">
                <a:solidFill>
                  <a:srgbClr val="FF2600"/>
                </a:solidFill>
                <a:latin typeface="Cambria" panose="02040503050406030204" pitchFamily="18" charset="0"/>
              </a:rPr>
              <a:t>关闭外部系统</a:t>
            </a:r>
            <a:endParaRPr lang="zh-CN" altLang="zh-CN" sz="2400">
              <a:latin typeface="Cambria" panose="02040503050406030204" pitchFamily="18" charset="0"/>
            </a:endParaRPr>
          </a:p>
          <a:p>
            <a:pPr lvl="2" eaLnBrk="1" hangingPunct="1">
              <a:spcBef>
                <a:spcPts val="125"/>
              </a:spcBef>
              <a:buFont typeface="Arial" panose="020B0604020202020204" pitchFamily="34" charset="0"/>
              <a:buChar char="•"/>
            </a:pPr>
            <a:r>
              <a:rPr lang="zh-CN" altLang="zh-CN" sz="2400">
                <a:solidFill>
                  <a:srgbClr val="FF2600"/>
                </a:solidFill>
                <a:latin typeface="Cambria" panose="02040503050406030204" pitchFamily="18" charset="0"/>
              </a:rPr>
              <a:t>在修复期间变得不可用。</a:t>
            </a:r>
            <a:endParaRPr lang="zh-CN" altLang="zh-CN" sz="2400">
              <a:latin typeface="Cambria" panose="02040503050406030204" pitchFamily="18" charset="0"/>
            </a:endParaRPr>
          </a:p>
          <a:p>
            <a:pPr lvl="2" eaLnBrk="1" hangingPunct="1">
              <a:spcBef>
                <a:spcPts val="13"/>
              </a:spcBef>
              <a:buClr>
                <a:srgbClr val="FF2600"/>
              </a:buClr>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响应措施。</a:t>
            </a:r>
          </a:p>
          <a:p>
            <a:pPr lvl="1" eaLnBrk="1" hangingPunct="1">
              <a:lnSpc>
                <a:spcPct val="89000"/>
              </a:lnSpc>
              <a:spcBef>
                <a:spcPts val="475"/>
              </a:spcBef>
              <a:buFont typeface="Arial" panose="020B0604020202020204" pitchFamily="34" charset="0"/>
              <a:buChar char="–"/>
            </a:pPr>
            <a:r>
              <a:rPr lang="zh-CN" altLang="zh-CN" sz="2800">
                <a:latin typeface="Cambria" panose="02040503050406030204" pitchFamily="18" charset="0"/>
              </a:rPr>
              <a:t>响应度量值可以指定可用性百分比, 也可以指定要修复的时间、系统必须可用的次数或系统必须可用的持续时间。</a:t>
            </a:r>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7EB0819-848D-455F-B1AA-834134D79C83}"/>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0" dirty="0"/>
              <a:t>可用 性</a:t>
            </a:r>
          </a:p>
        </p:txBody>
      </p:sp>
      <p:sp>
        <p:nvSpPr>
          <p:cNvPr id="49155" name="object 12">
            <a:extLst>
              <a:ext uri="{FF2B5EF4-FFF2-40B4-BE49-F238E27FC236}">
                <a16:creationId xmlns:a16="http://schemas.microsoft.com/office/drawing/2014/main" id="{0C67C498-0518-409A-AB4E-CF2AAA4337A8}"/>
              </a:ext>
            </a:extLst>
          </p:cNvPr>
          <p:cNvSpPr txBox="1">
            <a:spLocks noChangeArrowheads="1"/>
          </p:cNvSpPr>
          <p:nvPr/>
        </p:nvSpPr>
        <p:spPr bwMode="auto">
          <a:xfrm>
            <a:off x="2062163" y="1041400"/>
            <a:ext cx="20002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1000"/>
              </a:lnSpc>
            </a:pPr>
            <a:r>
              <a:rPr lang="zh-CN" altLang="zh-CN" sz="1900" b="1">
                <a:solidFill>
                  <a:srgbClr val="021EAA"/>
                </a:solidFill>
                <a:latin typeface="Times New Roman" panose="02020603050405020304" pitchFamily="18" charset="0"/>
                <a:cs typeface="Times New Roman" panose="02020603050405020304" pitchFamily="18" charset="0"/>
              </a:rPr>
              <a:t>方案源的一部分</a:t>
            </a:r>
            <a:endParaRPr lang="zh-CN" altLang="zh-CN" sz="1900">
              <a:latin typeface="Times New Roman" panose="02020603050405020304" pitchFamily="18" charset="0"/>
              <a:cs typeface="Times New Roman" panose="02020603050405020304" pitchFamily="18" charset="0"/>
            </a:endParaRPr>
          </a:p>
          <a:p>
            <a:pPr eaLnBrk="1" hangingPunct="1">
              <a:lnSpc>
                <a:spcPct val="131000"/>
              </a:lnSpc>
            </a:pPr>
            <a:r>
              <a:rPr lang="zh-CN" altLang="zh-CN" sz="1900" b="1">
                <a:solidFill>
                  <a:srgbClr val="021EAA"/>
                </a:solidFill>
                <a:latin typeface="Times New Roman" panose="02020603050405020304" pitchFamily="18" charset="0"/>
                <a:cs typeface="Times New Roman" panose="02020603050405020304" pitchFamily="18" charset="0"/>
              </a:rPr>
              <a:t>刺激项目</a:t>
            </a:r>
            <a:endParaRPr lang="zh-CN" altLang="zh-CN" sz="1900">
              <a:latin typeface="Times New Roman" panose="02020603050405020304" pitchFamily="18" charset="0"/>
              <a:cs typeface="Times New Roman" panose="02020603050405020304" pitchFamily="18" charset="0"/>
            </a:endParaRPr>
          </a:p>
        </p:txBody>
      </p:sp>
      <p:sp>
        <p:nvSpPr>
          <p:cNvPr id="13" name="object 13">
            <a:extLst>
              <a:ext uri="{FF2B5EF4-FFF2-40B4-BE49-F238E27FC236}">
                <a16:creationId xmlns:a16="http://schemas.microsoft.com/office/drawing/2014/main" id="{30FC1238-0452-46EE-91AA-053F44F1BD07}"/>
              </a:ext>
            </a:extLst>
          </p:cNvPr>
          <p:cNvSpPr txBox="1"/>
          <p:nvPr/>
        </p:nvSpPr>
        <p:spPr>
          <a:xfrm>
            <a:off x="2062163" y="2928938"/>
            <a:ext cx="1412875" cy="301625"/>
          </a:xfrm>
          <a:prstGeom prst="rect">
            <a:avLst/>
          </a:prstGeom>
        </p:spPr>
        <p:txBody>
          <a:bodyPr lIns="0" tIns="0" rIns="0" bIns="0">
            <a:spAutoFit/>
          </a:bodyPr>
          <a:lstStyle/>
          <a:p>
            <a:pPr marL="12700" eaLnBrk="1" fontAlgn="auto" hangingPunct="1">
              <a:spcBef>
                <a:spcPts val="0"/>
              </a:spcBef>
              <a:spcAft>
                <a:spcPts val="0"/>
              </a:spcAft>
              <a:defRPr/>
            </a:pPr>
            <a:r>
              <a:rPr sz="1900" b="1" spc="10" dirty="0">
                <a:solidFill>
                  <a:srgbClr val="021EAA"/>
                </a:solidFill>
                <a:latin typeface="Times New Roman"/>
                <a:ea typeface="+mn-ea"/>
                <a:cs typeface="Times New Roman"/>
              </a:rPr>
              <a:t>环境</a:t>
            </a:r>
            <a:endParaRPr sz="1900">
              <a:latin typeface="Times New Roman"/>
              <a:ea typeface="+mn-ea"/>
              <a:cs typeface="Times New Roman"/>
            </a:endParaRPr>
          </a:p>
        </p:txBody>
      </p:sp>
      <p:sp>
        <p:nvSpPr>
          <p:cNvPr id="49157" name="object 14">
            <a:extLst>
              <a:ext uri="{FF2B5EF4-FFF2-40B4-BE49-F238E27FC236}">
                <a16:creationId xmlns:a16="http://schemas.microsoft.com/office/drawing/2014/main" id="{194B66FC-8EDA-4076-AEB7-E482F856FE4A}"/>
              </a:ext>
            </a:extLst>
          </p:cNvPr>
          <p:cNvSpPr txBox="1">
            <a:spLocks noChangeArrowheads="1"/>
          </p:cNvSpPr>
          <p:nvPr/>
        </p:nvSpPr>
        <p:spPr bwMode="auto">
          <a:xfrm>
            <a:off x="2062163" y="3592513"/>
            <a:ext cx="9953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900" b="1">
                <a:solidFill>
                  <a:srgbClr val="021EAA"/>
                </a:solidFill>
                <a:latin typeface="Times New Roman" panose="02020603050405020304" pitchFamily="18" charset="0"/>
                <a:cs typeface="Times New Roman" panose="02020603050405020304" pitchFamily="18" charset="0"/>
              </a:rPr>
              <a:t>响应</a:t>
            </a:r>
            <a:endParaRPr lang="zh-CN" altLang="zh-CN" sz="1900">
              <a:latin typeface="Times New Roman" panose="02020603050405020304" pitchFamily="18" charset="0"/>
              <a:cs typeface="Times New Roman" panose="02020603050405020304" pitchFamily="18" charset="0"/>
            </a:endParaRPr>
          </a:p>
        </p:txBody>
      </p:sp>
      <p:sp>
        <p:nvSpPr>
          <p:cNvPr id="15" name="object 15">
            <a:extLst>
              <a:ext uri="{FF2B5EF4-FFF2-40B4-BE49-F238E27FC236}">
                <a16:creationId xmlns:a16="http://schemas.microsoft.com/office/drawing/2014/main" id="{BF430448-DA4B-4127-98B4-662FBF6733C4}"/>
              </a:ext>
            </a:extLst>
          </p:cNvPr>
          <p:cNvSpPr txBox="1"/>
          <p:nvPr/>
        </p:nvSpPr>
        <p:spPr>
          <a:xfrm>
            <a:off x="2062163" y="5738813"/>
            <a:ext cx="1935162" cy="301625"/>
          </a:xfrm>
          <a:prstGeom prst="rect">
            <a:avLst/>
          </a:prstGeom>
        </p:spPr>
        <p:txBody>
          <a:bodyPr lIns="0" tIns="0" rIns="0" bIns="0">
            <a:spAutoFit/>
          </a:bodyPr>
          <a:lstStyle/>
          <a:p>
            <a:pPr marL="12700" eaLnBrk="1" fontAlgn="auto" hangingPunct="1">
              <a:spcBef>
                <a:spcPts val="0"/>
              </a:spcBef>
              <a:spcAft>
                <a:spcPts val="0"/>
              </a:spcAft>
              <a:defRPr/>
            </a:pPr>
            <a:r>
              <a:rPr sz="1900" b="1" dirty="0">
                <a:solidFill>
                  <a:srgbClr val="021EAA"/>
                </a:solidFill>
                <a:latin typeface="Times New Roman"/>
                <a:ea typeface="+mn-ea"/>
                <a:cs typeface="Times New Roman"/>
              </a:rPr>
              <a:t>响应</a:t>
            </a:r>
            <a:r>
              <a:rPr sz="1900" b="1" spc="-175" dirty="0">
                <a:solidFill>
                  <a:srgbClr val="021EAA"/>
                </a:solidFill>
                <a:latin typeface="Times New Roman"/>
                <a:ea typeface="+mn-ea"/>
                <a:cs typeface="Times New Roman"/>
              </a:rPr>
              <a:t> </a:t>
            </a:r>
            <a:r>
              <a:rPr sz="1900" b="1" spc="-10" dirty="0">
                <a:solidFill>
                  <a:srgbClr val="021EAA"/>
                </a:solidFill>
                <a:latin typeface="Times New Roman"/>
                <a:ea typeface="+mn-ea"/>
                <a:cs typeface="Times New Roman"/>
              </a:rPr>
              <a:t>措施</a:t>
            </a:r>
            <a:endParaRPr sz="1900">
              <a:latin typeface="Times New Roman"/>
              <a:ea typeface="+mn-ea"/>
              <a:cs typeface="Times New Roman"/>
            </a:endParaRPr>
          </a:p>
        </p:txBody>
      </p:sp>
      <p:sp>
        <p:nvSpPr>
          <p:cNvPr id="49159" name="object 16">
            <a:extLst>
              <a:ext uri="{FF2B5EF4-FFF2-40B4-BE49-F238E27FC236}">
                <a16:creationId xmlns:a16="http://schemas.microsoft.com/office/drawing/2014/main" id="{68121935-7616-4C9D-80AF-EA17D96AF100}"/>
              </a:ext>
            </a:extLst>
          </p:cNvPr>
          <p:cNvSpPr txBox="1">
            <a:spLocks noChangeArrowheads="1"/>
          </p:cNvSpPr>
          <p:nvPr/>
        </p:nvSpPr>
        <p:spPr bwMode="auto">
          <a:xfrm>
            <a:off x="4348163" y="1130300"/>
            <a:ext cx="70040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900" b="1">
                <a:solidFill>
                  <a:srgbClr val="021EAA"/>
                </a:solidFill>
                <a:latin typeface="Times New Roman" panose="02020603050405020304" pitchFamily="18" charset="0"/>
                <a:cs typeface="Times New Roman" panose="02020603050405020304" pitchFamily="18" charset="0"/>
              </a:rPr>
              <a:t>可能的值</a:t>
            </a:r>
            <a:endParaRPr lang="zh-CN" altLang="zh-CN" sz="1900">
              <a:latin typeface="Times New Roman" panose="02020603050405020304" pitchFamily="18" charset="0"/>
              <a:cs typeface="Times New Roman" panose="02020603050405020304" pitchFamily="18" charset="0"/>
            </a:endParaRPr>
          </a:p>
          <a:p>
            <a:pPr eaLnBrk="1" hangingPunct="1">
              <a:lnSpc>
                <a:spcPct val="131000"/>
              </a:lnSpc>
            </a:pPr>
            <a:r>
              <a:rPr lang="zh-CN" altLang="zh-CN" sz="1900" b="1">
                <a:solidFill>
                  <a:srgbClr val="021EAA"/>
                </a:solidFill>
                <a:latin typeface="Times New Roman" panose="02020603050405020304" pitchFamily="18" charset="0"/>
                <a:cs typeface="Times New Roman" panose="02020603050405020304" pitchFamily="18" charset="0"/>
              </a:rPr>
              <a:t>系统内部;外部系统故障: 遗漏、崩溃、定时、响应</a:t>
            </a:r>
            <a:endParaRPr lang="zh-CN" altLang="zh-CN" sz="1900">
              <a:latin typeface="Times New Roman" panose="02020603050405020304" pitchFamily="18" charset="0"/>
              <a:cs typeface="Times New Roman" panose="02020603050405020304" pitchFamily="18" charset="0"/>
            </a:endParaRPr>
          </a:p>
          <a:p>
            <a:pPr eaLnBrk="1" hangingPunct="1">
              <a:lnSpc>
                <a:spcPct val="101000"/>
              </a:lnSpc>
              <a:spcBef>
                <a:spcPts val="675"/>
              </a:spcBef>
            </a:pPr>
            <a:r>
              <a:rPr lang="zh-CN" altLang="zh-CN" sz="1900" b="1">
                <a:solidFill>
                  <a:srgbClr val="021EAA"/>
                </a:solidFill>
                <a:latin typeface="Times New Roman" panose="02020603050405020304" pitchFamily="18" charset="0"/>
                <a:cs typeface="Times New Roman" panose="02020603050405020304" pitchFamily="18" charset="0"/>
              </a:rPr>
              <a:t>系统的处理器、通信通道、持久存储、进程</a:t>
            </a:r>
            <a:endParaRPr lang="zh-CN" altLang="zh-CN" sz="1900">
              <a:latin typeface="Times New Roman" panose="02020603050405020304" pitchFamily="18" charset="0"/>
              <a:cs typeface="Times New Roman" panose="02020603050405020304" pitchFamily="18" charset="0"/>
            </a:endParaRPr>
          </a:p>
          <a:p>
            <a:pPr eaLnBrk="1" hangingPunct="1">
              <a:spcBef>
                <a:spcPts val="638"/>
              </a:spcBef>
            </a:pPr>
            <a:r>
              <a:rPr lang="zh-CN" altLang="zh-CN" sz="1900" b="1">
                <a:solidFill>
                  <a:srgbClr val="021EAA"/>
                </a:solidFill>
                <a:latin typeface="Times New Roman" panose="02020603050405020304" pitchFamily="18" charset="0"/>
                <a:cs typeface="Times New Roman" panose="02020603050405020304" pitchFamily="18" charset="0"/>
              </a:rPr>
              <a:t>正常运行;</a:t>
            </a:r>
            <a:endParaRPr lang="zh-CN" altLang="zh-CN" sz="1900">
              <a:latin typeface="Times New Roman" panose="02020603050405020304" pitchFamily="18" charset="0"/>
              <a:cs typeface="Times New Roman" panose="02020603050405020304" pitchFamily="18" charset="0"/>
            </a:endParaRPr>
          </a:p>
          <a:p>
            <a:pPr eaLnBrk="1" hangingPunct="1">
              <a:spcBef>
                <a:spcPts val="25"/>
              </a:spcBef>
            </a:pPr>
            <a:r>
              <a:rPr lang="zh-CN" altLang="zh-CN" sz="1900" b="1">
                <a:solidFill>
                  <a:srgbClr val="021EAA"/>
                </a:solidFill>
                <a:latin typeface="Times New Roman" panose="02020603050405020304" pitchFamily="18" charset="0"/>
                <a:cs typeface="Times New Roman" panose="02020603050405020304" pitchFamily="18" charset="0"/>
              </a:rPr>
              <a:t>降级模式 (即, 较少的功能, 后退解决方案)</a:t>
            </a:r>
            <a:endParaRPr lang="zh-CN" altLang="zh-CN" sz="1900">
              <a:latin typeface="Times New Roman" panose="02020603050405020304" pitchFamily="18" charset="0"/>
              <a:cs typeface="Times New Roman" panose="02020603050405020304" pitchFamily="18" charset="0"/>
            </a:endParaRPr>
          </a:p>
          <a:p>
            <a:pPr eaLnBrk="1" hangingPunct="1">
              <a:spcBef>
                <a:spcPts val="638"/>
              </a:spcBef>
            </a:pPr>
            <a:r>
              <a:rPr lang="zh-CN" altLang="zh-CN" sz="1900" b="1">
                <a:solidFill>
                  <a:srgbClr val="021EAA"/>
                </a:solidFill>
                <a:latin typeface="Times New Roman" panose="02020603050405020304" pitchFamily="18" charset="0"/>
                <a:cs typeface="Times New Roman" panose="02020603050405020304" pitchFamily="18" charset="0"/>
              </a:rPr>
              <a:t>系统应检测事件并执行下列一项或多项操作:</a:t>
            </a:r>
            <a:endParaRPr lang="zh-CN" altLang="zh-CN" sz="1900">
              <a:latin typeface="Times New Roman" panose="02020603050405020304" pitchFamily="18" charset="0"/>
              <a:cs typeface="Times New Roman" panose="02020603050405020304" pitchFamily="18" charset="0"/>
            </a:endParaRPr>
          </a:p>
          <a:p>
            <a:pPr eaLnBrk="1" hangingPunct="1">
              <a:lnSpc>
                <a:spcPts val="2025"/>
              </a:lnSpc>
              <a:spcBef>
                <a:spcPts val="25"/>
              </a:spcBef>
            </a:pPr>
            <a:r>
              <a:rPr lang="zh-CN" altLang="zh-CN" sz="1700" b="1">
                <a:solidFill>
                  <a:srgbClr val="021EAA"/>
                </a:solidFill>
                <a:latin typeface="Times New Roman" panose="02020603050405020304" pitchFamily="18" charset="0"/>
                <a:cs typeface="Times New Roman" panose="02020603050405020304" pitchFamily="18" charset="0"/>
              </a:rPr>
              <a:t>记录它</a:t>
            </a:r>
            <a:endParaRPr lang="zh-CN" altLang="zh-CN" sz="1700">
              <a:latin typeface="Times New Roman" panose="02020603050405020304" pitchFamily="18" charset="0"/>
              <a:cs typeface="Times New Roman" panose="02020603050405020304" pitchFamily="18" charset="0"/>
            </a:endParaRPr>
          </a:p>
          <a:p>
            <a:pPr eaLnBrk="1" hangingPunct="1">
              <a:lnSpc>
                <a:spcPts val="2000"/>
              </a:lnSpc>
            </a:pPr>
            <a:r>
              <a:rPr lang="zh-CN" altLang="zh-CN" sz="1700" b="1">
                <a:solidFill>
                  <a:srgbClr val="021EAA"/>
                </a:solidFill>
                <a:latin typeface="Times New Roman" panose="02020603050405020304" pitchFamily="18" charset="0"/>
                <a:cs typeface="Times New Roman" panose="02020603050405020304" pitchFamily="18" charset="0"/>
              </a:rPr>
              <a:t>通知相关方, 包括用户和其他系统</a:t>
            </a:r>
            <a:endParaRPr lang="zh-CN" altLang="zh-CN" sz="1700">
              <a:latin typeface="Times New Roman" panose="02020603050405020304" pitchFamily="18" charset="0"/>
              <a:cs typeface="Times New Roman" panose="02020603050405020304" pitchFamily="18" charset="0"/>
            </a:endParaRPr>
          </a:p>
          <a:p>
            <a:pPr eaLnBrk="1" hangingPunct="1">
              <a:lnSpc>
                <a:spcPts val="2000"/>
              </a:lnSpc>
              <a:spcBef>
                <a:spcPts val="75"/>
              </a:spcBef>
            </a:pPr>
            <a:r>
              <a:rPr lang="zh-CN" altLang="zh-CN" sz="1700" b="1">
                <a:solidFill>
                  <a:srgbClr val="021EAA"/>
                </a:solidFill>
                <a:latin typeface="Times New Roman" panose="02020603050405020304" pitchFamily="18" charset="0"/>
                <a:cs typeface="Times New Roman" panose="02020603050405020304" pitchFamily="18" charset="0"/>
              </a:rPr>
              <a:t>根据定义的规则禁用导致故障或故障的事件源</a:t>
            </a:r>
            <a:endParaRPr lang="zh-CN" altLang="zh-CN" sz="1700">
              <a:latin typeface="Times New Roman" panose="02020603050405020304" pitchFamily="18" charset="0"/>
              <a:cs typeface="Times New Roman" panose="02020603050405020304" pitchFamily="18" charset="0"/>
            </a:endParaRPr>
          </a:p>
          <a:p>
            <a:pPr eaLnBrk="1" hangingPunct="1">
              <a:lnSpc>
                <a:spcPts val="2000"/>
              </a:lnSpc>
            </a:pPr>
            <a:r>
              <a:rPr lang="zh-CN" altLang="zh-CN" sz="1700" b="1">
                <a:solidFill>
                  <a:srgbClr val="021EAA"/>
                </a:solidFill>
                <a:latin typeface="Times New Roman" panose="02020603050405020304" pitchFamily="18" charset="0"/>
                <a:cs typeface="Times New Roman" panose="02020603050405020304" pitchFamily="18" charset="0"/>
              </a:rPr>
              <a:t>不可用于预先指定的间隔, 其中间隔取决于系统的临界性</a:t>
            </a:r>
            <a:endParaRPr lang="zh-CN" altLang="zh-CN" sz="1700">
              <a:latin typeface="Times New Roman" panose="02020603050405020304" pitchFamily="18" charset="0"/>
              <a:cs typeface="Times New Roman" panose="02020603050405020304" pitchFamily="18" charset="0"/>
            </a:endParaRPr>
          </a:p>
          <a:p>
            <a:pPr eaLnBrk="1" hangingPunct="1">
              <a:lnSpc>
                <a:spcPts val="1938"/>
              </a:lnSpc>
            </a:pPr>
            <a:r>
              <a:rPr lang="zh-CN" altLang="zh-CN" sz="1700" b="1">
                <a:solidFill>
                  <a:srgbClr val="021EAA"/>
                </a:solidFill>
                <a:latin typeface="Times New Roman" panose="02020603050405020304" pitchFamily="18" charset="0"/>
                <a:cs typeface="Times New Roman" panose="02020603050405020304" pitchFamily="18" charset="0"/>
              </a:rPr>
              <a:t>继续在正常或降级模式下运行</a:t>
            </a:r>
            <a:endParaRPr lang="zh-CN" altLang="zh-CN" sz="1700">
              <a:latin typeface="Times New Roman" panose="02020603050405020304" pitchFamily="18" charset="0"/>
              <a:cs typeface="Times New Roman" panose="02020603050405020304" pitchFamily="18" charset="0"/>
            </a:endParaRPr>
          </a:p>
          <a:p>
            <a:pPr eaLnBrk="1" hangingPunct="1">
              <a:lnSpc>
                <a:spcPct val="101000"/>
              </a:lnSpc>
              <a:spcBef>
                <a:spcPts val="538"/>
              </a:spcBef>
            </a:pPr>
            <a:r>
              <a:rPr lang="zh-CN" altLang="zh-CN" sz="1900" b="1">
                <a:solidFill>
                  <a:srgbClr val="021EAA"/>
                </a:solidFill>
                <a:latin typeface="Times New Roman" panose="02020603050405020304" pitchFamily="18" charset="0"/>
                <a:cs typeface="Times New Roman" panose="02020603050405020304" pitchFamily="18" charset="0"/>
              </a:rPr>
              <a:t>系统必须是可用可用性时间时的时间间隔</a:t>
            </a:r>
            <a:endParaRPr lang="zh-CN" altLang="zh-CN" sz="1900">
              <a:latin typeface="Times New Roman" panose="02020603050405020304" pitchFamily="18" charset="0"/>
              <a:cs typeface="Times New Roman" panose="02020603050405020304" pitchFamily="18" charset="0"/>
            </a:endParaRPr>
          </a:p>
          <a:p>
            <a:pPr eaLnBrk="1" hangingPunct="1">
              <a:lnSpc>
                <a:spcPts val="2200"/>
              </a:lnSpc>
            </a:pPr>
            <a:r>
              <a:rPr lang="zh-CN" altLang="zh-CN" sz="1900" b="1">
                <a:solidFill>
                  <a:srgbClr val="021EAA"/>
                </a:solidFill>
                <a:latin typeface="Times New Roman" panose="02020603050405020304" pitchFamily="18" charset="0"/>
                <a:cs typeface="Times New Roman" panose="02020603050405020304" pitchFamily="18" charset="0"/>
              </a:rPr>
              <a:t>系统可以处于降级模式的时间间隔</a:t>
            </a:r>
            <a:endParaRPr lang="zh-CN" altLang="zh-CN" sz="1900">
              <a:latin typeface="Times New Roman" panose="02020603050405020304" pitchFamily="18" charset="0"/>
              <a:cs typeface="Times New Roman" panose="02020603050405020304" pitchFamily="18" charset="0"/>
            </a:endParaRPr>
          </a:p>
          <a:p>
            <a:pPr eaLnBrk="1" hangingPunct="1">
              <a:spcBef>
                <a:spcPts val="25"/>
              </a:spcBef>
            </a:pPr>
            <a:r>
              <a:rPr lang="zh-CN" altLang="zh-CN" sz="1900" b="1">
                <a:solidFill>
                  <a:srgbClr val="021EAA"/>
                </a:solidFill>
                <a:latin typeface="Times New Roman" panose="02020603050405020304" pitchFamily="18" charset="0"/>
                <a:cs typeface="Times New Roman" panose="02020603050405020304" pitchFamily="18" charset="0"/>
              </a:rPr>
              <a:t>维修时间</a:t>
            </a:r>
            <a:endParaRPr lang="zh-CN" altLang="zh-CN" sz="19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B61D041-AC2B-41BA-BACB-209078DFEAD7}"/>
              </a:ext>
            </a:extLst>
          </p:cNvPr>
          <p:cNvSpPr txBox="1">
            <a:spLocks noGrp="1"/>
          </p:cNvSpPr>
          <p:nvPr>
            <p:ph type="title"/>
          </p:nvPr>
        </p:nvSpPr>
        <p:spPr>
          <a:xfrm>
            <a:off x="1831975" y="239713"/>
            <a:ext cx="9178925" cy="719137"/>
          </a:xfrm>
        </p:spPr>
        <p:txBody>
          <a:bodyPr lIns="0" tIns="0" rIns="0" bIns="0" rtlCol="0">
            <a:spAutoFit/>
          </a:bodyPr>
          <a:lstStyle/>
          <a:p>
            <a:pPr marL="12700">
              <a:defRPr/>
            </a:pPr>
            <a:r>
              <a:rPr sz="4668" spc="-50" dirty="0"/>
              <a:t>可用 性</a:t>
            </a:r>
          </a:p>
        </p:txBody>
      </p:sp>
      <p:sp>
        <p:nvSpPr>
          <p:cNvPr id="50179" name="object 12">
            <a:extLst>
              <a:ext uri="{FF2B5EF4-FFF2-40B4-BE49-F238E27FC236}">
                <a16:creationId xmlns:a16="http://schemas.microsoft.com/office/drawing/2014/main" id="{D138E907-ECE4-4BE9-8D59-5BF050AB896E}"/>
              </a:ext>
            </a:extLst>
          </p:cNvPr>
          <p:cNvSpPr>
            <a:spLocks noChangeArrowheads="1"/>
          </p:cNvSpPr>
          <p:nvPr/>
        </p:nvSpPr>
        <p:spPr bwMode="auto">
          <a:xfrm>
            <a:off x="2449513" y="2101850"/>
            <a:ext cx="8229600" cy="4572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92692290-3101-4127-A234-4793726D8354}"/>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 dirty="0"/>
              <a:t>可用 性</a:t>
            </a:r>
            <a:r>
              <a:rPr sz="4668" spc="-45" dirty="0"/>
              <a:t> </a:t>
            </a:r>
            <a:r>
              <a:rPr sz="4668" spc="-70" dirty="0"/>
              <a:t>策略</a:t>
            </a:r>
          </a:p>
        </p:txBody>
      </p:sp>
      <p:sp>
        <p:nvSpPr>
          <p:cNvPr id="51203" name="object 12">
            <a:extLst>
              <a:ext uri="{FF2B5EF4-FFF2-40B4-BE49-F238E27FC236}">
                <a16:creationId xmlns:a16="http://schemas.microsoft.com/office/drawing/2014/main" id="{BCFE9938-04F4-4069-B219-6D92DE51E061}"/>
              </a:ext>
            </a:extLst>
          </p:cNvPr>
          <p:cNvSpPr txBox="1">
            <a:spLocks noChangeArrowheads="1"/>
          </p:cNvSpPr>
          <p:nvPr/>
        </p:nvSpPr>
        <p:spPr bwMode="auto">
          <a:xfrm>
            <a:off x="925513" y="1439863"/>
            <a:ext cx="112014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9000"/>
              </a:lnSpc>
              <a:buFont typeface="Arial" panose="020B0604020202020204" pitchFamily="34" charset="0"/>
              <a:buChar char="•"/>
            </a:pPr>
            <a:r>
              <a:rPr lang="zh-CN" altLang="zh-CN" sz="2800">
                <a:latin typeface="Cambria" panose="02040503050406030204" pitchFamily="18" charset="0"/>
              </a:rPr>
              <a:t>当系统不再提供与其规范一致的服务时, 就会出现故障。系统的用户可观察到此故障。</a:t>
            </a:r>
          </a:p>
          <a:p>
            <a:pPr eaLnBrk="1" hangingPunct="1">
              <a:spcBef>
                <a:spcPts val="175"/>
              </a:spcBef>
              <a:buFont typeface="Arial" panose="020B0604020202020204" pitchFamily="34" charset="0"/>
              <a:buChar char="•"/>
            </a:pPr>
            <a:r>
              <a:rPr lang="zh-CN" altLang="zh-CN" sz="2800">
                <a:latin typeface="Cambria" panose="02040503050406030204" pitchFamily="18" charset="0"/>
              </a:rPr>
              <a:t>故障 (或故障组合) 有可能导致故障。</a:t>
            </a:r>
          </a:p>
          <a:p>
            <a:pPr eaLnBrk="1" hangingPunct="1">
              <a:spcBef>
                <a:spcPts val="275"/>
              </a:spcBef>
              <a:buFont typeface="Arial" panose="020B0604020202020204" pitchFamily="34" charset="0"/>
              <a:buChar char="•"/>
            </a:pPr>
            <a:r>
              <a:rPr lang="zh-CN" altLang="zh-CN" sz="2800">
                <a:latin typeface="Cambria" panose="02040503050406030204" pitchFamily="18" charset="0"/>
              </a:rPr>
              <a:t>恢复或修复是可用性的一个重要方面。</a:t>
            </a:r>
          </a:p>
          <a:p>
            <a:pPr eaLnBrk="1" hangingPunct="1">
              <a:lnSpc>
                <a:spcPts val="2300"/>
              </a:lnSpc>
              <a:spcBef>
                <a:spcPts val="438"/>
              </a:spcBef>
              <a:buFont typeface="Arial" panose="020B0604020202020204" pitchFamily="34" charset="0"/>
              <a:buChar char="•"/>
            </a:pPr>
            <a:r>
              <a:rPr lang="zh-CN" altLang="zh-CN" sz="2800">
                <a:latin typeface="Cambria" panose="02040503050406030204" pitchFamily="18" charset="0"/>
              </a:rPr>
              <a:t>我们在本节中讨论的策略将防止故障成为故障或至少绑定故障的影响, 并使修复成为可能。</a:t>
            </a:r>
          </a:p>
          <a:p>
            <a:pPr eaLnBrk="1" hangingPunct="1">
              <a:spcBef>
                <a:spcPts val="38"/>
              </a:spcBef>
            </a:pPr>
            <a:endParaRPr lang="zh-CN" altLang="zh-CN" sz="3600">
              <a:latin typeface="Times New Roman" panose="02020603050405020304" pitchFamily="18" charset="0"/>
              <a:cs typeface="Times New Roman" panose="02020603050405020304" pitchFamily="18" charset="0"/>
            </a:endParaRPr>
          </a:p>
          <a:p>
            <a:pPr eaLnBrk="1" hangingPunct="1"/>
            <a:r>
              <a:rPr lang="zh-CN" altLang="zh-CN" sz="3200">
                <a:solidFill>
                  <a:srgbClr val="FF2600"/>
                </a:solidFill>
                <a:latin typeface="Cambria" panose="02040503050406030204" pitchFamily="18" charset="0"/>
              </a:rPr>
              <a:t>可用性策略的目标</a:t>
            </a:r>
            <a:endParaRPr lang="zh-CN" altLang="zh-CN" sz="3200">
              <a:latin typeface="Cambria" panose="02040503050406030204" pitchFamily="18" charset="0"/>
            </a:endParaRPr>
          </a:p>
        </p:txBody>
      </p:sp>
      <p:sp>
        <p:nvSpPr>
          <p:cNvPr id="51204" name="object 13">
            <a:extLst>
              <a:ext uri="{FF2B5EF4-FFF2-40B4-BE49-F238E27FC236}">
                <a16:creationId xmlns:a16="http://schemas.microsoft.com/office/drawing/2014/main" id="{4F3E1CB6-3F3A-433A-9377-2CA9E8824234}"/>
              </a:ext>
            </a:extLst>
          </p:cNvPr>
          <p:cNvSpPr>
            <a:spLocks noChangeArrowheads="1"/>
          </p:cNvSpPr>
          <p:nvPr/>
        </p:nvSpPr>
        <p:spPr bwMode="auto">
          <a:xfrm>
            <a:off x="3371850" y="5378450"/>
            <a:ext cx="6773863" cy="1905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1B3D9A05-8320-4C43-A77E-68A9B844AAF7}"/>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 dirty="0"/>
              <a:t>可用 性</a:t>
            </a:r>
            <a:r>
              <a:rPr sz="4668" spc="-45" dirty="0"/>
              <a:t> </a:t>
            </a:r>
            <a:r>
              <a:rPr sz="4668" spc="-70" dirty="0"/>
              <a:t>策略</a:t>
            </a:r>
          </a:p>
        </p:txBody>
      </p:sp>
      <p:sp>
        <p:nvSpPr>
          <p:cNvPr id="13" name="object 13">
            <a:extLst>
              <a:ext uri="{FF2B5EF4-FFF2-40B4-BE49-F238E27FC236}">
                <a16:creationId xmlns:a16="http://schemas.microsoft.com/office/drawing/2014/main" id="{5671618B-D08E-4150-ADE9-8AD8CE155578}"/>
              </a:ext>
            </a:extLst>
          </p:cNvPr>
          <p:cNvSpPr>
            <a:spLocks noGrp="1"/>
          </p:cNvSpPr>
          <p:nvPr>
            <p:ph type="sldNum" sz="quarter" idx="12"/>
          </p:nvPr>
        </p:nvSpPr>
        <p:spPr>
          <a:xfrm>
            <a:off x="10998200" y="7108825"/>
            <a:ext cx="3133725" cy="193675"/>
          </a:xfrm>
        </p:spPr>
        <p:txBody>
          <a:bodyPr lIns="0" tIns="0" rIns="0" bIns="0" rtlCol="0">
            <a:spAutoFit/>
          </a:bodyPr>
          <a:lstStyle/>
          <a:p>
            <a:pPr marL="25400">
              <a:lnSpc>
                <a:spcPts val="1540"/>
              </a:lnSpc>
              <a:defRPr/>
            </a:pPr>
            <a:fld id="{1917BEF0-796C-45DD-82BE-0DE00766D283}" type="slidenum">
              <a:rPr spc="-5" dirty="0"/>
              <a:pPr marL="25400">
                <a:lnSpc>
                  <a:spcPts val="1540"/>
                </a:lnSpc>
                <a:defRPr/>
              </a:pPr>
              <a:t>19</a:t>
            </a:fld>
            <a:endParaRPr spc="-5" dirty="0"/>
          </a:p>
        </p:txBody>
      </p:sp>
      <p:sp>
        <p:nvSpPr>
          <p:cNvPr id="52228" name="object 12">
            <a:extLst>
              <a:ext uri="{FF2B5EF4-FFF2-40B4-BE49-F238E27FC236}">
                <a16:creationId xmlns:a16="http://schemas.microsoft.com/office/drawing/2014/main" id="{B0348A61-0184-45C6-ABA2-23F591E0E079}"/>
              </a:ext>
            </a:extLst>
          </p:cNvPr>
          <p:cNvSpPr txBox="1">
            <a:spLocks noChangeArrowheads="1"/>
          </p:cNvSpPr>
          <p:nvPr/>
        </p:nvSpPr>
        <p:spPr bwMode="auto">
          <a:xfrm>
            <a:off x="1077913" y="1439863"/>
            <a:ext cx="112776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42950" indent="-28575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9000"/>
              </a:lnSpc>
              <a:buFont typeface="Arial" panose="020B0604020202020204" pitchFamily="34" charset="0"/>
              <a:buChar char="•"/>
            </a:pPr>
            <a:r>
              <a:rPr lang="zh-CN" altLang="zh-CN" sz="2800">
                <a:latin typeface="Cambria" panose="02040503050406030204" pitchFamily="18" charset="0"/>
              </a:rPr>
              <a:t>我们讨论的许多策略都可以在标准执行环境 (如</a:t>
            </a:r>
            <a:r>
              <a:rPr lang="zh-CN" altLang="zh-CN" sz="2800">
                <a:solidFill>
                  <a:srgbClr val="FF2600"/>
                </a:solidFill>
                <a:latin typeface="Cambria" panose="02040503050406030204" pitchFamily="18" charset="0"/>
              </a:rPr>
              <a:t>操作系统、应用程序服务器</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数据库管理系统</a:t>
            </a:r>
            <a:r>
              <a:rPr lang="zh-CN" altLang="zh-CN" sz="2800">
                <a:latin typeface="Cambria" panose="02040503050406030204" pitchFamily="18" charset="0"/>
              </a:rPr>
              <a:t>.</a:t>
            </a:r>
          </a:p>
          <a:p>
            <a:pPr eaLnBrk="1" hangingPunct="1">
              <a:spcBef>
                <a:spcPts val="50"/>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200"/>
              </a:lnSpc>
              <a:buFont typeface="Arial" panose="020B0604020202020204" pitchFamily="34" charset="0"/>
              <a:buChar char="•"/>
            </a:pPr>
            <a:r>
              <a:rPr lang="zh-CN" altLang="zh-CN" sz="2800">
                <a:latin typeface="Cambria" panose="02040503050406030204" pitchFamily="18" charset="0"/>
              </a:rPr>
              <a:t>了解所使用的策略仍然很重要, 以便在设计和评估过程中考虑使用某一特定的效果。</a:t>
            </a:r>
          </a:p>
          <a:p>
            <a:pPr eaLnBrk="1" hangingPunct="1">
              <a:spcBef>
                <a:spcPts val="13"/>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ct val="89000"/>
              </a:lnSpc>
              <a:buFont typeface="Arial" panose="020B0604020202020204" pitchFamily="34" charset="0"/>
              <a:buChar char="•"/>
            </a:pPr>
            <a:r>
              <a:rPr lang="zh-CN" altLang="zh-CN" sz="2800">
                <a:latin typeface="Cambria" panose="02040503050406030204" pitchFamily="18" charset="0"/>
              </a:rPr>
              <a:t>所有维护可用性的方法都涉及</a:t>
            </a:r>
            <a:r>
              <a:rPr lang="zh-CN" altLang="zh-CN" sz="2800">
                <a:solidFill>
                  <a:srgbClr val="FF2600"/>
                </a:solidFill>
                <a:latin typeface="Cambria" panose="02040503050406030204" pitchFamily="18" charset="0"/>
              </a:rPr>
              <a:t>某种类型的冗余, 某种类型的健康监测, 以检测故障</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检测到故障时的某种恢复类型</a:t>
            </a:r>
            <a:r>
              <a:rPr lang="zh-CN" altLang="zh-CN" sz="2800">
                <a:latin typeface="Cambria" panose="02040503050406030204" pitchFamily="18" charset="0"/>
              </a:rPr>
              <a:t>.</a:t>
            </a:r>
          </a:p>
          <a:p>
            <a:pPr eaLnBrk="1" hangingPunct="1">
              <a:spcBef>
                <a:spcPts val="175"/>
              </a:spcBef>
            </a:pPr>
            <a:r>
              <a:rPr lang="zh-CN" altLang="zh-CN" sz="2400">
                <a:latin typeface="Arial" panose="020B0604020202020204" pitchFamily="34" charset="0"/>
                <a:cs typeface="Arial" panose="020B0604020202020204" pitchFamily="34" charset="0"/>
              </a:rPr>
              <a:t>–</a:t>
            </a:r>
            <a:r>
              <a:rPr lang="zh-CN" altLang="zh-CN" sz="2400">
                <a:latin typeface="Cambria" panose="02040503050406030204" pitchFamily="18" charset="0"/>
              </a:rPr>
              <a:t>在某些情况下, 监视或恢复是自动的, 在其他情况下是手动的。</a:t>
            </a:r>
          </a:p>
          <a:p>
            <a:pPr eaLnBrk="1" hangingPunct="1">
              <a:spcBef>
                <a:spcPts val="50"/>
              </a:spcBef>
            </a:pPr>
            <a:endParaRPr lang="zh-CN" altLang="zh-CN" sz="3200">
              <a:latin typeface="Times New Roman" panose="02020603050405020304" pitchFamily="18" charset="0"/>
              <a:cs typeface="Times New Roman" panose="02020603050405020304" pitchFamily="18" charset="0"/>
            </a:endParaRPr>
          </a:p>
          <a:p>
            <a:pPr eaLnBrk="1" hangingPunct="1">
              <a:lnSpc>
                <a:spcPts val="2300"/>
              </a:lnSpc>
              <a:buFont typeface="Arial" panose="020B0604020202020204" pitchFamily="34" charset="0"/>
              <a:buChar char="•"/>
            </a:pPr>
            <a:r>
              <a:rPr lang="zh-CN" altLang="zh-CN" sz="2800">
                <a:latin typeface="Cambria" panose="02040503050406030204" pitchFamily="18" charset="0"/>
              </a:rPr>
              <a:t>我们首先考虑</a:t>
            </a:r>
            <a:r>
              <a:rPr lang="zh-CN" altLang="zh-CN" sz="2800">
                <a:solidFill>
                  <a:srgbClr val="FF2600"/>
                </a:solidFill>
                <a:latin typeface="Cambria" panose="02040503050406030204" pitchFamily="18" charset="0"/>
              </a:rPr>
              <a:t>故障检测</a:t>
            </a:r>
            <a:r>
              <a:rPr lang="zh-CN" altLang="zh-CN" sz="2800">
                <a:latin typeface="Cambria" panose="02040503050406030204" pitchFamily="18" charset="0"/>
              </a:rPr>
              <a:t>.然后我们考虑</a:t>
            </a:r>
            <a:r>
              <a:rPr lang="zh-CN" altLang="zh-CN" sz="2800">
                <a:solidFill>
                  <a:srgbClr val="FF2600"/>
                </a:solidFill>
                <a:latin typeface="Cambria" panose="02040503050406030204" pitchFamily="18" charset="0"/>
              </a:rPr>
              <a:t>故障恢复</a:t>
            </a:r>
            <a:r>
              <a:rPr lang="zh-CN" altLang="zh-CN" sz="2800">
                <a:latin typeface="Cambria" panose="02040503050406030204" pitchFamily="18" charset="0"/>
              </a:rPr>
              <a:t>最后, 简要地,</a:t>
            </a:r>
            <a:r>
              <a:rPr lang="zh-CN" altLang="zh-CN" sz="2800">
                <a:solidFill>
                  <a:srgbClr val="FF2600"/>
                </a:solidFill>
                <a:latin typeface="Cambria" panose="02040503050406030204" pitchFamily="18" charset="0"/>
              </a:rPr>
              <a:t>故障预防</a:t>
            </a:r>
            <a:r>
              <a:rPr lang="zh-CN" altLang="zh-CN" sz="2800">
                <a:latin typeface="Cambria" panose="02040503050406030204" pitchFamily="18" charset="0"/>
              </a:rPr>
              <a:t>.</a:t>
            </a: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EA878C2F-82D7-453B-9141-267FD7F6A920}"/>
              </a:ext>
            </a:extLst>
          </p:cNvPr>
          <p:cNvSpPr>
            <a:spLocks noChangeArrowheads="1"/>
          </p:cNvSpPr>
          <p:nvPr/>
        </p:nvSpPr>
        <p:spPr bwMode="auto">
          <a:xfrm>
            <a:off x="2384425" y="2719388"/>
            <a:ext cx="8842375" cy="2960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endParaRPr lang="zh-CN" altLang="zh-CN" sz="2334">
              <a:latin typeface="Arial" panose="020B0604020202020204" pitchFamily="34" charset="0"/>
            </a:endParaRPr>
          </a:p>
        </p:txBody>
      </p:sp>
      <p:sp>
        <p:nvSpPr>
          <p:cNvPr id="8" name="object 4">
            <a:extLst>
              <a:ext uri="{FF2B5EF4-FFF2-40B4-BE49-F238E27FC236}">
                <a16:creationId xmlns:a16="http://schemas.microsoft.com/office/drawing/2014/main" id="{36173010-7A35-4436-AF26-1170418BFF73}"/>
              </a:ext>
            </a:extLst>
          </p:cNvPr>
          <p:cNvSpPr>
            <a:spLocks/>
          </p:cNvSpPr>
          <p:nvPr/>
        </p:nvSpPr>
        <p:spPr bwMode="auto">
          <a:xfrm>
            <a:off x="2452688" y="2757488"/>
            <a:ext cx="8705850" cy="2824162"/>
          </a:xfrm>
          <a:custGeom>
            <a:avLst/>
            <a:gdLst>
              <a:gd name="T0" fmla="*/ 11679903 w 8140700"/>
              <a:gd name="T1" fmla="*/ 0 h 2641600"/>
              <a:gd name="T2" fmla="*/ 240161 w 8140700"/>
              <a:gd name="T3" fmla="*/ 0 h 2641600"/>
              <a:gd name="T4" fmla="*/ 176315 w 8140700"/>
              <a:gd name="T5" fmla="*/ 8572 h 2641600"/>
              <a:gd name="T6" fmla="*/ 118945 w 8140700"/>
              <a:gd name="T7" fmla="*/ 32763 h 2641600"/>
              <a:gd name="T8" fmla="*/ 70341 w 8140700"/>
              <a:gd name="T9" fmla="*/ 70289 h 2641600"/>
              <a:gd name="T10" fmla="*/ 32788 w 8140700"/>
              <a:gd name="T11" fmla="*/ 118854 h 2641600"/>
              <a:gd name="T12" fmla="*/ 8578 w 8140700"/>
              <a:gd name="T13" fmla="*/ 176181 h 2641600"/>
              <a:gd name="T14" fmla="*/ 0 w 8140700"/>
              <a:gd name="T15" fmla="*/ 239977 h 2641600"/>
              <a:gd name="T16" fmla="*/ 0 w 8140700"/>
              <a:gd name="T17" fmla="*/ 3625053 h 2641600"/>
              <a:gd name="T18" fmla="*/ 8578 w 8140700"/>
              <a:gd name="T19" fmla="*/ 3688850 h 2641600"/>
              <a:gd name="T20" fmla="*/ 32788 w 8140700"/>
              <a:gd name="T21" fmla="*/ 3746175 h 2641600"/>
              <a:gd name="T22" fmla="*/ 70341 w 8140700"/>
              <a:gd name="T23" fmla="*/ 3794743 h 2641600"/>
              <a:gd name="T24" fmla="*/ 118945 w 8140700"/>
              <a:gd name="T25" fmla="*/ 3832266 h 2641600"/>
              <a:gd name="T26" fmla="*/ 176315 w 8140700"/>
              <a:gd name="T27" fmla="*/ 3856460 h 2641600"/>
              <a:gd name="T28" fmla="*/ 240161 w 8140700"/>
              <a:gd name="T29" fmla="*/ 3865033 h 2641600"/>
              <a:gd name="T30" fmla="*/ 11679903 w 8140700"/>
              <a:gd name="T31" fmla="*/ 3865033 h 2641600"/>
              <a:gd name="T32" fmla="*/ 11743748 w 8140700"/>
              <a:gd name="T33" fmla="*/ 3856460 h 2641600"/>
              <a:gd name="T34" fmla="*/ 11801119 w 8140700"/>
              <a:gd name="T35" fmla="*/ 3832266 h 2641600"/>
              <a:gd name="T36" fmla="*/ 11849722 w 8140700"/>
              <a:gd name="T37" fmla="*/ 3794743 h 2641600"/>
              <a:gd name="T38" fmla="*/ 11887274 w 8140700"/>
              <a:gd name="T39" fmla="*/ 3746175 h 2641600"/>
              <a:gd name="T40" fmla="*/ 11911486 w 8140700"/>
              <a:gd name="T41" fmla="*/ 3688850 h 2641600"/>
              <a:gd name="T42" fmla="*/ 11920065 w 8140700"/>
              <a:gd name="T43" fmla="*/ 3625053 h 2641600"/>
              <a:gd name="T44" fmla="*/ 11920065 w 8140700"/>
              <a:gd name="T45" fmla="*/ 239977 h 2641600"/>
              <a:gd name="T46" fmla="*/ 11911486 w 8140700"/>
              <a:gd name="T47" fmla="*/ 176181 h 2641600"/>
              <a:gd name="T48" fmla="*/ 11887274 w 8140700"/>
              <a:gd name="T49" fmla="*/ 118854 h 2641600"/>
              <a:gd name="T50" fmla="*/ 11849722 w 8140700"/>
              <a:gd name="T51" fmla="*/ 70289 h 2641600"/>
              <a:gd name="T52" fmla="*/ 11801119 w 8140700"/>
              <a:gd name="T53" fmla="*/ 32763 h 2641600"/>
              <a:gd name="T54" fmla="*/ 11743748 w 8140700"/>
              <a:gd name="T55" fmla="*/ 8572 h 2641600"/>
              <a:gd name="T56" fmla="*/ 11679903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2334">
              <a:latin typeface="+mn-lt"/>
              <a:ea typeface="+mn-ea"/>
            </a:endParaRPr>
          </a:p>
        </p:txBody>
      </p:sp>
      <p:sp>
        <p:nvSpPr>
          <p:cNvPr id="9" name="object 8">
            <a:extLst>
              <a:ext uri="{FF2B5EF4-FFF2-40B4-BE49-F238E27FC236}">
                <a16:creationId xmlns:a16="http://schemas.microsoft.com/office/drawing/2014/main" id="{E996F29F-713B-4A9A-BEB4-64B1E46AE06E}"/>
              </a:ext>
            </a:extLst>
          </p:cNvPr>
          <p:cNvSpPr>
            <a:spLocks noGrp="1"/>
          </p:cNvSpPr>
          <p:nvPr>
            <p:ph type="title"/>
          </p:nvPr>
        </p:nvSpPr>
        <p:spPr>
          <a:xfrm>
            <a:off x="2770188" y="3417888"/>
            <a:ext cx="7718425" cy="1577975"/>
          </a:xfrm>
        </p:spPr>
        <p:txBody>
          <a:bodyPr lIns="0" tIns="0" rIns="0" bIns="0">
            <a:spAutoFit/>
          </a:bodyPr>
          <a:lstStyle/>
          <a:p>
            <a:pPr marL="13583" indent="244498" algn="ctr">
              <a:lnSpc>
                <a:spcPts val="4064"/>
              </a:lnSpc>
              <a:defRPr/>
            </a:pPr>
            <a:r>
              <a:rPr lang="en-US" altLang="zh-CN" sz="5400" spc="-10" dirty="0"/>
              <a:t>品质属性</a:t>
            </a:r>
            <a:r>
              <a:rPr lang="en-US" altLang="zh-CN" sz="5400" spc="5" dirty="0"/>
              <a:t>的</a:t>
            </a:r>
            <a:r>
              <a:rPr lang="en-US" altLang="zh-CN" sz="5400" spc="-10" dirty="0"/>
              <a:t>建筑</a:t>
            </a:r>
            <a:r>
              <a:rPr lang="en-US" altLang="zh-CN" sz="5400" spc="565" dirty="0"/>
              <a:t> </a:t>
            </a:r>
            <a:r>
              <a:rPr lang="en-US" altLang="zh-CN" sz="5400" dirty="0"/>
              <a:t>我</a:t>
            </a:r>
            <a:br>
              <a:rPr lang="en-US" altLang="zh-CN" sz="5400" dirty="0"/>
            </a:br>
            <a:r>
              <a:rPr lang="en-US" altLang="zh-CN" sz="5400" spc="-15" dirty="0">
                <a:latin typeface="Cambria"/>
                <a:cs typeface="Cambria"/>
              </a:rPr>
              <a:t>可用 性</a:t>
            </a:r>
            <a:endParaRPr lang="zh-CN" altLang="zh-CN" sz="5134" dirty="0"/>
          </a:p>
        </p:txBody>
      </p:sp>
      <p:sp>
        <p:nvSpPr>
          <p:cNvPr id="10" name="object 5">
            <a:extLst>
              <a:ext uri="{FF2B5EF4-FFF2-40B4-BE49-F238E27FC236}">
                <a16:creationId xmlns:a16="http://schemas.microsoft.com/office/drawing/2014/main" id="{F3FCCA92-B975-41C0-9545-16DC5605EE61}"/>
              </a:ext>
            </a:extLst>
          </p:cNvPr>
          <p:cNvSpPr>
            <a:spLocks/>
          </p:cNvSpPr>
          <p:nvPr/>
        </p:nvSpPr>
        <p:spPr bwMode="auto">
          <a:xfrm>
            <a:off x="1827213" y="7159625"/>
            <a:ext cx="9779000" cy="284163"/>
          </a:xfrm>
          <a:custGeom>
            <a:avLst/>
            <a:gdLst>
              <a:gd name="T0" fmla="*/ 0 w 9144000"/>
              <a:gd name="T1" fmla="*/ 391743 h 266700"/>
              <a:gd name="T2" fmla="*/ 0 w 9144000"/>
              <a:gd name="T3" fmla="*/ 0 h 266700"/>
              <a:gd name="T4" fmla="*/ 13387730 w 9144000"/>
              <a:gd name="T5" fmla="*/ 0 h 266700"/>
              <a:gd name="T6" fmla="*/ 13387730 w 9144000"/>
              <a:gd name="T7" fmla="*/ 391743 h 266700"/>
              <a:gd name="T8" fmla="*/ 0 w 9144000"/>
              <a:gd name="T9" fmla="*/ 391743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fontAlgn="auto" hangingPunct="1">
              <a:spcBef>
                <a:spcPts val="0"/>
              </a:spcBef>
              <a:spcAft>
                <a:spcPts val="0"/>
              </a:spcAft>
              <a:defRPr/>
            </a:pPr>
            <a:endParaRPr lang="zh-CN" altLang="en-US" sz="2334">
              <a:latin typeface="+mn-lt"/>
              <a:ea typeface="+mn-ea"/>
            </a:endParaRPr>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6892A72F-7CD1-404E-B19A-B66084D60B8A}"/>
              </a:ext>
            </a:extLst>
          </p:cNvPr>
          <p:cNvSpPr txBox="1">
            <a:spLocks noGrp="1"/>
          </p:cNvSpPr>
          <p:nvPr>
            <p:ph type="title"/>
          </p:nvPr>
        </p:nvSpPr>
        <p:spPr>
          <a:xfrm>
            <a:off x="773113" y="239713"/>
            <a:ext cx="10237787" cy="719137"/>
          </a:xfrm>
        </p:spPr>
        <p:txBody>
          <a:bodyPr lIns="0" tIns="0" rIns="0" bIns="0" rtlCol="0">
            <a:spAutoFit/>
          </a:bodyPr>
          <a:lstStyle/>
          <a:p>
            <a:pPr marL="12700">
              <a:defRPr/>
            </a:pPr>
            <a:r>
              <a:rPr sz="4668" spc="-5" dirty="0"/>
              <a:t>可用 性</a:t>
            </a:r>
            <a:r>
              <a:rPr sz="4668" spc="-120" dirty="0"/>
              <a:t>战术-故障</a:t>
            </a:r>
            <a:r>
              <a:rPr sz="4668" spc="270" dirty="0"/>
              <a:t> </a:t>
            </a:r>
            <a:r>
              <a:rPr sz="4668" spc="-10" dirty="0"/>
              <a:t>检测</a:t>
            </a:r>
          </a:p>
        </p:txBody>
      </p:sp>
      <p:sp>
        <p:nvSpPr>
          <p:cNvPr id="53251" name="object 14">
            <a:extLst>
              <a:ext uri="{FF2B5EF4-FFF2-40B4-BE49-F238E27FC236}">
                <a16:creationId xmlns:a16="http://schemas.microsoft.com/office/drawing/2014/main" id="{D65C3DB6-AEDC-41DF-ACB2-9E9F1E4387D4}"/>
              </a:ext>
            </a:extLst>
          </p:cNvPr>
          <p:cNvSpPr txBox="1">
            <a:spLocks noChangeArrowheads="1"/>
          </p:cNvSpPr>
          <p:nvPr/>
        </p:nvSpPr>
        <p:spPr bwMode="auto">
          <a:xfrm>
            <a:off x="925513" y="1425575"/>
            <a:ext cx="11811000"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206500" indent="-2413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00"/>
              </a:lnSpc>
              <a:buFont typeface="Arial" panose="020B0604020202020204" pitchFamily="34" charset="0"/>
              <a:buChar char="•"/>
            </a:pPr>
            <a:r>
              <a:rPr lang="zh-CN" altLang="zh-CN" sz="3600">
                <a:latin typeface="Cambria" panose="02040503050406030204" pitchFamily="18" charset="0"/>
              </a:rPr>
              <a:t>三广泛使用的识别故障的策略是</a:t>
            </a:r>
            <a:r>
              <a:rPr lang="zh-CN" altLang="zh-CN" sz="3600">
                <a:solidFill>
                  <a:srgbClr val="FF2600"/>
                </a:solidFill>
                <a:latin typeface="Cambria" panose="02040503050406030204" pitchFamily="18" charset="0"/>
              </a:rPr>
              <a:t>ping/回声</a:t>
            </a:r>
            <a:r>
              <a:rPr lang="zh-CN" altLang="zh-CN" sz="3600">
                <a:latin typeface="Cambria" panose="02040503050406030204" pitchFamily="18" charset="0"/>
              </a:rPr>
              <a:t>,</a:t>
            </a:r>
            <a:r>
              <a:rPr lang="zh-CN" altLang="zh-CN" sz="3600">
                <a:solidFill>
                  <a:srgbClr val="FF2600"/>
                </a:solidFill>
                <a:latin typeface="Cambria" panose="02040503050406030204" pitchFamily="18" charset="0"/>
              </a:rPr>
              <a:t>心跳</a:t>
            </a:r>
            <a:r>
              <a:rPr lang="zh-CN" altLang="zh-CN" sz="3600">
                <a:latin typeface="Cambria" panose="02040503050406030204" pitchFamily="18" charset="0"/>
              </a:rPr>
              <a:t>和</a:t>
            </a:r>
            <a:r>
              <a:rPr lang="zh-CN" altLang="zh-CN" sz="3600">
                <a:solidFill>
                  <a:srgbClr val="FF2600"/>
                </a:solidFill>
                <a:latin typeface="Cambria" panose="02040503050406030204" pitchFamily="18" charset="0"/>
              </a:rPr>
              <a:t>异常</a:t>
            </a:r>
            <a:r>
              <a:rPr lang="zh-CN" altLang="zh-CN" sz="3600">
                <a:latin typeface="Cambria" panose="02040503050406030204" pitchFamily="18" charset="0"/>
              </a:rPr>
              <a:t>.</a:t>
            </a:r>
          </a:p>
          <a:p>
            <a:pPr lvl="1" eaLnBrk="1" hangingPunct="1">
              <a:spcBef>
                <a:spcPts val="38"/>
              </a:spcBef>
              <a:buFont typeface="Arial" panose="020B0604020202020204" pitchFamily="34" charset="0"/>
              <a:buChar char="–"/>
            </a:pPr>
            <a:r>
              <a:rPr lang="zh-CN" altLang="zh-CN" sz="3200">
                <a:solidFill>
                  <a:srgbClr val="FF2600"/>
                </a:solidFill>
                <a:latin typeface="Cambria" panose="02040503050406030204" pitchFamily="18" charset="0"/>
              </a:rPr>
              <a:t>Ping/回声</a:t>
            </a:r>
            <a:r>
              <a:rPr lang="zh-CN" altLang="zh-CN" sz="3200">
                <a:solidFill>
                  <a:srgbClr val="0096FF"/>
                </a:solidFill>
                <a:latin typeface="Cambria" panose="02040503050406030204" pitchFamily="18" charset="0"/>
              </a:rPr>
              <a:t>.</a:t>
            </a:r>
            <a:endParaRPr lang="zh-CN" altLang="zh-CN" sz="3200">
              <a:latin typeface="Cambria" panose="02040503050406030204" pitchFamily="18" charset="0"/>
            </a:endParaRPr>
          </a:p>
          <a:p>
            <a:pPr lvl="2" eaLnBrk="1" hangingPunct="1">
              <a:lnSpc>
                <a:spcPct val="79000"/>
              </a:lnSpc>
              <a:spcBef>
                <a:spcPts val="525"/>
              </a:spcBef>
              <a:buFont typeface="Arial" panose="020B0604020202020204" pitchFamily="34" charset="0"/>
              <a:buChar char="•"/>
            </a:pPr>
            <a:r>
              <a:rPr lang="zh-CN" altLang="zh-CN" sz="2800">
                <a:latin typeface="Cambria" panose="02040503050406030204" pitchFamily="18" charset="0"/>
              </a:rPr>
              <a:t>一个组件发出 ping, 并期望在预定义的时间内从所审查的组件中接收回显。</a:t>
            </a:r>
          </a:p>
          <a:p>
            <a:pPr lvl="2"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这可以在一组组件中使用, 它们相互负责一个任务。</a:t>
            </a:r>
          </a:p>
          <a:p>
            <a:pPr lvl="2"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客户端还可以使用它来确保服务器对象和服务器的通信路径在预期的性能范围内运行。</a:t>
            </a:r>
          </a:p>
          <a:p>
            <a:pPr lvl="2"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"Ping/回声" 故障检测器可以组织在一个层次结构中, 其中一个最低‐‑level 探测器 ping 与它共享处理器的软件进程, 以及高‐‑level 故障探测器 pinglower ‐‑级。</a:t>
            </a:r>
          </a:p>
          <a:p>
            <a:pPr lvl="2"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这比一个 ping 所有进程的远程故障检测器使用的通信带宽少。</a:t>
            </a:r>
          </a:p>
        </p:txBody>
      </p:sp>
    </p:spTree>
  </p:cSld>
  <p:clrMapOvr>
    <a:masterClrMapping/>
  </p:clrMapOvr>
</p:sld>
</file>

<file path=ppt/slides/slide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80DEF-66F2-4B6B-B1D7-06FC441ABD9A}"/>
              </a:ext>
            </a:extLst>
          </p:cNvPr>
          <p:cNvSpPr>
            <a:spLocks noGrp="1"/>
          </p:cNvSpPr>
          <p:nvPr>
            <p:ph type="title"/>
          </p:nvPr>
        </p:nvSpPr>
        <p:spPr>
          <a:xfrm>
            <a:off x="544513" y="-30163"/>
            <a:ext cx="10466387" cy="1258888"/>
          </a:xfrm>
        </p:spPr>
        <p:txBody>
          <a:bodyPr/>
          <a:lstStyle/>
          <a:p>
            <a:pPr>
              <a:defRPr/>
            </a:pPr>
            <a:r>
              <a:rPr lang="en-US" altLang="zh-CN" sz="4400" spc="-5" dirty="0"/>
              <a:t>可用 性</a:t>
            </a:r>
            <a:r>
              <a:rPr lang="en-US" altLang="zh-CN" sz="4400" spc="-120" dirty="0"/>
              <a:t>战术-故障</a:t>
            </a:r>
            <a:r>
              <a:rPr lang="en-US" altLang="zh-CN" sz="4400" spc="270" dirty="0"/>
              <a:t> </a:t>
            </a:r>
            <a:r>
              <a:rPr lang="en-US" altLang="zh-CN" sz="4400" spc="-10" dirty="0"/>
              <a:t>检测</a:t>
            </a:r>
            <a:endParaRPr lang="zh-CN" altLang="en-US" dirty="0"/>
          </a:p>
        </p:txBody>
      </p:sp>
      <p:sp>
        <p:nvSpPr>
          <p:cNvPr id="3" name="内容占位符 2">
            <a:extLst>
              <a:ext uri="{FF2B5EF4-FFF2-40B4-BE49-F238E27FC236}">
                <a16:creationId xmlns:a16="http://schemas.microsoft.com/office/drawing/2014/main" id="{1057737B-1A2F-4C1E-A47B-0F8117C9A0B3}"/>
              </a:ext>
            </a:extLst>
          </p:cNvPr>
          <p:cNvSpPr>
            <a:spLocks noGrp="1"/>
          </p:cNvSpPr>
          <p:nvPr>
            <p:ph idx="1"/>
          </p:nvPr>
        </p:nvSpPr>
        <p:spPr/>
        <p:txBody>
          <a:bodyPr/>
          <a:lstStyle/>
          <a:p>
            <a:pPr>
              <a:defRPr/>
            </a:pPr>
            <a:r>
              <a:rPr lang="en-US" altLang="zh-CN" sz="3600" spc="-25" dirty="0">
                <a:solidFill>
                  <a:srgbClr val="FF2600"/>
                </a:solidFill>
                <a:latin typeface="Cambria"/>
                <a:cs typeface="Cambria"/>
              </a:rPr>
              <a:t>心跳</a:t>
            </a:r>
            <a:r>
              <a:rPr lang="en-US" altLang="zh-CN" sz="3600" spc="-10" dirty="0">
                <a:solidFill>
                  <a:srgbClr val="FF2600"/>
                </a:solidFill>
                <a:latin typeface="Cambria"/>
                <a:cs typeface="Cambria"/>
              </a:rPr>
              <a:t>(死</a:t>
            </a:r>
            <a:r>
              <a:rPr lang="en-US" altLang="zh-CN" sz="3600" spc="-30" dirty="0">
                <a:solidFill>
                  <a:srgbClr val="FF2600"/>
                </a:solidFill>
                <a:latin typeface="Cambria"/>
                <a:cs typeface="Cambria"/>
              </a:rPr>
              <a:t>人</a:t>
            </a:r>
            <a:r>
              <a:rPr lang="en-US" altLang="zh-CN" sz="3600" spc="60" dirty="0">
                <a:solidFill>
                  <a:srgbClr val="FF2600"/>
                </a:solidFill>
                <a:latin typeface="Cambria"/>
                <a:cs typeface="Cambria"/>
              </a:rPr>
              <a:t> </a:t>
            </a:r>
            <a:r>
              <a:rPr lang="en-US" altLang="zh-CN" sz="3600" spc="-10" dirty="0">
                <a:solidFill>
                  <a:srgbClr val="FF2600"/>
                </a:solidFill>
                <a:latin typeface="Cambria"/>
                <a:cs typeface="Cambria"/>
              </a:rPr>
              <a:t>定时器)。</a:t>
            </a:r>
            <a:endParaRPr lang="en-US" altLang="zh-CN" sz="3600" dirty="0">
              <a:latin typeface="Cambria"/>
              <a:cs typeface="Cambria"/>
            </a:endParaRPr>
          </a:p>
          <a:p>
            <a:pPr lvl="1" eaLnBrk="1" hangingPunct="1">
              <a:lnSpc>
                <a:spcPct val="70000"/>
              </a:lnSpc>
              <a:defRPr/>
            </a:pPr>
            <a:r>
              <a:rPr lang="zh-CN" altLang="zh-CN" sz="3100" dirty="0">
                <a:latin typeface="Cambria" panose="02040503050406030204" pitchFamily="18" charset="0"/>
              </a:rPr>
              <a:t>在这种情况下, 一个组件周期性地发出心跳消息, 另一个组件侦听它。</a:t>
            </a:r>
          </a:p>
          <a:p>
            <a:pPr lvl="1" eaLnBrk="1" hangingPunct="1">
              <a:lnSpc>
                <a:spcPct val="70000"/>
              </a:lnSpc>
              <a:spcBef>
                <a:spcPts val="400"/>
              </a:spcBef>
              <a:defRPr/>
            </a:pPr>
            <a:r>
              <a:rPr lang="zh-CN" altLang="zh-CN" sz="3100" dirty="0">
                <a:latin typeface="Cambria" panose="02040503050406030204" pitchFamily="18" charset="0"/>
              </a:rPr>
              <a:t>如果心跳失败, 则假定原始组件出现故障, 并通知故障纠正组件。</a:t>
            </a:r>
          </a:p>
          <a:p>
            <a:pPr lvl="1" eaLnBrk="1" hangingPunct="1">
              <a:lnSpc>
                <a:spcPts val="2000"/>
              </a:lnSpc>
              <a:defRPr/>
            </a:pPr>
            <a:r>
              <a:rPr lang="zh-CN" altLang="zh-CN" sz="3100" dirty="0">
                <a:latin typeface="Cambria" panose="02040503050406030204" pitchFamily="18" charset="0"/>
              </a:rPr>
              <a:t>心跳也可以携带数据。例如, 自动取款机</a:t>
            </a:r>
            <a:r>
              <a:rPr lang="en-US" altLang="zh-CN" sz="3100" dirty="0">
                <a:latin typeface="Cambria" panose="02040503050406030204" pitchFamily="18" charset="0"/>
              </a:rPr>
              <a:t> </a:t>
            </a:r>
            <a:r>
              <a:rPr lang="en-US" altLang="zh-CN" sz="3200" spc="-25" dirty="0">
                <a:latin typeface="Cambria"/>
                <a:cs typeface="Cambria"/>
              </a:rPr>
              <a:t>可以</a:t>
            </a:r>
            <a:r>
              <a:rPr lang="en-US" altLang="zh-CN" sz="3200" spc="-10" dirty="0">
                <a:latin typeface="Cambria"/>
                <a:cs typeface="Cambria"/>
              </a:rPr>
              <a:t>定期</a:t>
            </a:r>
            <a:r>
              <a:rPr lang="en-US" altLang="zh-CN" sz="3200" spc="-5" dirty="0">
                <a:latin typeface="Cambria"/>
                <a:cs typeface="Cambria"/>
              </a:rPr>
              <a:t>发送</a:t>
            </a:r>
            <a:r>
              <a:rPr lang="en-US" altLang="zh-CN" sz="3200" spc="-35" dirty="0">
                <a:latin typeface="Cambria"/>
                <a:cs typeface="Cambria"/>
              </a:rPr>
              <a:t>的</a:t>
            </a:r>
            <a:r>
              <a:rPr lang="en-US" altLang="zh-CN" sz="3200" spc="-15" dirty="0">
                <a:latin typeface="Cambria"/>
                <a:cs typeface="Cambria"/>
              </a:rPr>
              <a:t>日志</a:t>
            </a:r>
            <a:r>
              <a:rPr lang="en-US" altLang="zh-CN" sz="3200" spc="-10" dirty="0">
                <a:latin typeface="Cambria"/>
                <a:cs typeface="Cambria"/>
              </a:rPr>
              <a:t>的</a:t>
            </a:r>
            <a:r>
              <a:rPr lang="en-US" altLang="zh-CN" sz="3200" spc="-35" dirty="0">
                <a:latin typeface="Cambria"/>
                <a:cs typeface="Cambria"/>
              </a:rPr>
              <a:t>的</a:t>
            </a:r>
            <a:r>
              <a:rPr lang="en-US" altLang="zh-CN" sz="3200" spc="-20" dirty="0">
                <a:latin typeface="Cambria"/>
                <a:cs typeface="Cambria"/>
              </a:rPr>
              <a:t>上次交易记录</a:t>
            </a:r>
            <a:r>
              <a:rPr lang="en-US" altLang="zh-CN" sz="3200" spc="-25" dirty="0">
                <a:latin typeface="Cambria"/>
                <a:cs typeface="Cambria"/>
              </a:rPr>
              <a:t>自</a:t>
            </a:r>
            <a:r>
              <a:rPr lang="en-US" altLang="zh-CN" sz="3200" spc="-5" dirty="0">
                <a:latin typeface="Cambria"/>
                <a:cs typeface="Cambria"/>
              </a:rPr>
              <a:t>一个</a:t>
            </a:r>
            <a:r>
              <a:rPr lang="en-US" altLang="zh-CN" sz="3200" spc="-35" dirty="0">
                <a:latin typeface="Cambria"/>
                <a:cs typeface="Cambria"/>
              </a:rPr>
              <a:t>服务器。</a:t>
            </a:r>
            <a:r>
              <a:rPr lang="en-US" altLang="zh-CN" sz="3200" spc="-30" dirty="0">
                <a:latin typeface="Cambria"/>
                <a:cs typeface="Cambria"/>
              </a:rPr>
              <a:t>这</a:t>
            </a:r>
            <a:r>
              <a:rPr lang="en-US" altLang="zh-CN" sz="3200" spc="100" dirty="0">
                <a:latin typeface="Cambria"/>
                <a:cs typeface="Cambria"/>
              </a:rPr>
              <a:t> </a:t>
            </a:r>
            <a:r>
              <a:rPr lang="en-US" altLang="zh-CN" sz="3200" spc="-25" dirty="0">
                <a:latin typeface="Cambria"/>
                <a:cs typeface="Cambria"/>
              </a:rPr>
              <a:t>消息</a:t>
            </a:r>
            <a:r>
              <a:rPr lang="en-US" altLang="zh-CN" sz="3200" spc="5" dirty="0">
                <a:latin typeface="Cambria"/>
                <a:cs typeface="Cambria"/>
              </a:rPr>
              <a:t>不</a:t>
            </a:r>
            <a:r>
              <a:rPr lang="en-US" altLang="zh-CN" sz="3200" dirty="0">
                <a:latin typeface="Cambria"/>
                <a:cs typeface="Cambria"/>
              </a:rPr>
              <a:t>只</a:t>
            </a:r>
            <a:r>
              <a:rPr lang="en-US" altLang="zh-CN" sz="3200" spc="-30" dirty="0">
                <a:latin typeface="Cambria"/>
                <a:cs typeface="Cambria"/>
              </a:rPr>
              <a:t>行为</a:t>
            </a:r>
            <a:r>
              <a:rPr lang="en-US" altLang="zh-CN" sz="3200" spc="-20" dirty="0">
                <a:latin typeface="Cambria"/>
                <a:cs typeface="Cambria"/>
              </a:rPr>
              <a:t>作为</a:t>
            </a:r>
            <a:r>
              <a:rPr lang="en-US" altLang="zh-CN" sz="3200" spc="-5" dirty="0">
                <a:latin typeface="Cambria"/>
                <a:cs typeface="Cambria"/>
              </a:rPr>
              <a:t>一个</a:t>
            </a:r>
            <a:r>
              <a:rPr lang="en-US" altLang="zh-CN" sz="3200" spc="-30" dirty="0">
                <a:latin typeface="Cambria"/>
                <a:cs typeface="Cambria"/>
              </a:rPr>
              <a:t>心跳</a:t>
            </a:r>
            <a:r>
              <a:rPr lang="en-US" altLang="zh-CN" sz="3200" spc="-35" dirty="0">
                <a:latin typeface="Cambria"/>
                <a:cs typeface="Cambria"/>
              </a:rPr>
              <a:t>但</a:t>
            </a:r>
            <a:r>
              <a:rPr lang="en-US" altLang="zh-CN" sz="3200" spc="-20" dirty="0">
                <a:latin typeface="Cambria"/>
                <a:cs typeface="Cambria"/>
              </a:rPr>
              <a:t>还携带</a:t>
            </a:r>
            <a:r>
              <a:rPr lang="en-US" altLang="zh-CN" sz="3200" spc="-10" dirty="0">
                <a:latin typeface="Cambria"/>
                <a:cs typeface="Cambria"/>
              </a:rPr>
              <a:t>数据</a:t>
            </a:r>
            <a:r>
              <a:rPr lang="en-US" altLang="zh-CN" sz="3200" spc="-25" dirty="0">
                <a:latin typeface="Cambria"/>
                <a:cs typeface="Cambria"/>
              </a:rPr>
              <a:t>要被</a:t>
            </a:r>
            <a:r>
              <a:rPr lang="en-US" altLang="zh-CN" sz="3200" spc="245" dirty="0">
                <a:latin typeface="Cambria"/>
                <a:cs typeface="Cambria"/>
              </a:rPr>
              <a:t> </a:t>
            </a:r>
            <a:r>
              <a:rPr lang="en-US" altLang="zh-CN" sz="3200" spc="-10" dirty="0">
                <a:latin typeface="Cambria"/>
                <a:cs typeface="Cambria"/>
              </a:rPr>
              <a:t>处理。</a:t>
            </a:r>
            <a:endParaRPr lang="en-US" altLang="zh-CN" sz="3200" dirty="0">
              <a:latin typeface="Cambria"/>
              <a:cs typeface="Cambria"/>
            </a:endParaRPr>
          </a:p>
          <a:p>
            <a:pPr lvl="1" eaLnBrk="1" hangingPunct="1">
              <a:lnSpc>
                <a:spcPts val="2000"/>
              </a:lnSpc>
              <a:defRPr/>
            </a:pPr>
            <a:endParaRPr lang="en-US" altLang="zh-CN" sz="3200" dirty="0">
              <a:latin typeface="Cambria"/>
              <a:cs typeface="Cambria"/>
            </a:endParaRPr>
          </a:p>
          <a:p>
            <a:pPr lvl="1" eaLnBrk="1" hangingPunct="1">
              <a:lnSpc>
                <a:spcPts val="2000"/>
              </a:lnSpc>
              <a:defRPr/>
            </a:pPr>
            <a:endParaRPr lang="zh-CN" altLang="zh-CN" sz="3100" dirty="0">
              <a:latin typeface="Cambria" panose="02040503050406030204" pitchFamily="18" charset="0"/>
            </a:endParaRPr>
          </a:p>
          <a:p>
            <a:pPr>
              <a:defRPr/>
            </a:pPr>
            <a:endParaRPr lang="zh-CN" altLang="en-US" dirty="0"/>
          </a:p>
        </p:txBody>
      </p:sp>
      <p:sp>
        <p:nvSpPr>
          <p:cNvPr id="4" name="灯片编号占位符 3">
            <a:extLst>
              <a:ext uri="{FF2B5EF4-FFF2-40B4-BE49-F238E27FC236}">
                <a16:creationId xmlns:a16="http://schemas.microsoft.com/office/drawing/2014/main" id="{45FDD18B-617A-4BDA-AEFB-B8FC1FAD74FC}"/>
              </a:ext>
            </a:extLst>
          </p:cNvPr>
          <p:cNvSpPr>
            <a:spLocks noGrp="1"/>
          </p:cNvSpPr>
          <p:nvPr>
            <p:ph type="sldNum" sz="quarter" idx="12"/>
          </p:nvPr>
        </p:nvSpPr>
        <p:spPr/>
        <p:txBody>
          <a:bodyPr/>
          <a:lstStyle/>
          <a:p>
            <a:pPr>
              <a:defRPr/>
            </a:pPr>
            <a:fld id="{4F14D7A3-0F9F-43FF-A8E2-17214E225F79}" type="slidenum">
              <a:rPr lang="zh-CN" altLang="en-US" smtClean="0"/>
              <a:pPr>
                <a:defRPr/>
              </a:pPr>
              <a:t>21</a:t>
            </a:fld>
            <a:endParaRPr lang="zh-CN" altLang="en-US"/>
          </a:p>
        </p:txBody>
      </p:sp>
    </p:spTree>
  </p:cSld>
  <p:clrMapOvr>
    <a:masterClrMapping/>
  </p:clrMapOvr>
</p:sld>
</file>

<file path=ppt/slides/slide2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83E7B-1A7C-49DE-96F9-DA2F1F50C622}"/>
              </a:ext>
            </a:extLst>
          </p:cNvPr>
          <p:cNvSpPr>
            <a:spLocks noGrp="1"/>
          </p:cNvSpPr>
          <p:nvPr>
            <p:ph type="title"/>
          </p:nvPr>
        </p:nvSpPr>
        <p:spPr>
          <a:xfrm>
            <a:off x="544513" y="-30163"/>
            <a:ext cx="10466387" cy="1258888"/>
          </a:xfrm>
        </p:spPr>
        <p:txBody>
          <a:bodyPr/>
          <a:lstStyle/>
          <a:p>
            <a:pPr>
              <a:defRPr/>
            </a:pPr>
            <a:r>
              <a:rPr lang="en-US" altLang="zh-CN" sz="4400" spc="-5" dirty="0"/>
              <a:t>可用 性</a:t>
            </a:r>
            <a:r>
              <a:rPr lang="en-US" altLang="zh-CN" sz="4400" spc="-120" dirty="0"/>
              <a:t>战术-故障</a:t>
            </a:r>
            <a:r>
              <a:rPr lang="en-US" altLang="zh-CN" sz="4400" spc="270" dirty="0"/>
              <a:t> </a:t>
            </a:r>
            <a:r>
              <a:rPr lang="en-US" altLang="zh-CN" sz="4400" spc="-10" dirty="0"/>
              <a:t>检测</a:t>
            </a:r>
            <a:endParaRPr lang="zh-CN" altLang="en-US" dirty="0"/>
          </a:p>
        </p:txBody>
      </p:sp>
      <p:sp>
        <p:nvSpPr>
          <p:cNvPr id="3" name="内容占位符 2">
            <a:extLst>
              <a:ext uri="{FF2B5EF4-FFF2-40B4-BE49-F238E27FC236}">
                <a16:creationId xmlns:a16="http://schemas.microsoft.com/office/drawing/2014/main" id="{1E8F79E3-B9D1-453C-8B8C-ABB2C14D5BF1}"/>
              </a:ext>
            </a:extLst>
          </p:cNvPr>
          <p:cNvSpPr>
            <a:spLocks noGrp="1"/>
          </p:cNvSpPr>
          <p:nvPr>
            <p:ph idx="1"/>
          </p:nvPr>
        </p:nvSpPr>
        <p:spPr/>
        <p:txBody>
          <a:bodyPr/>
          <a:lstStyle/>
          <a:p>
            <a:pPr marL="12700" eaLnBrk="1" fontAlgn="auto" hangingPunct="1">
              <a:lnSpc>
                <a:spcPts val="2380"/>
              </a:lnSpc>
              <a:spcBef>
                <a:spcPts val="0"/>
              </a:spcBef>
              <a:spcAft>
                <a:spcPts val="0"/>
              </a:spcAft>
              <a:tabLst>
                <a:tab pos="304165" algn="l"/>
              </a:tabLst>
              <a:defRPr/>
            </a:pPr>
            <a:r>
              <a:rPr lang="en-US" altLang="zh-CN" sz="3600" spc="-5" dirty="0">
                <a:solidFill>
                  <a:srgbClr val="FF2600"/>
                </a:solidFill>
                <a:latin typeface="Cambria"/>
                <a:cs typeface="Cambria"/>
              </a:rPr>
              <a:t>异常。</a:t>
            </a:r>
            <a:endParaRPr lang="en-US" altLang="zh-CN" sz="3600" dirty="0">
              <a:latin typeface="Cambria"/>
              <a:cs typeface="Cambria"/>
            </a:endParaRPr>
          </a:p>
          <a:p>
            <a:pPr marL="439737" lvl="1" eaLnBrk="1" fontAlgn="auto" hangingPunct="1">
              <a:lnSpc>
                <a:spcPts val="2380"/>
              </a:lnSpc>
              <a:spcBef>
                <a:spcPts val="0"/>
              </a:spcBef>
              <a:spcAft>
                <a:spcPts val="0"/>
              </a:spcAft>
              <a:tabLst>
                <a:tab pos="304165" algn="l"/>
              </a:tabLst>
              <a:defRPr/>
            </a:pPr>
            <a:r>
              <a:rPr lang="zh-CN" altLang="zh-CN" sz="2800" dirty="0">
                <a:latin typeface="Cambria" panose="02040503050406030204" pitchFamily="18" charset="0"/>
              </a:rPr>
              <a:t>识别错误的一种方法是遇到一个异常, 在识别其中一个故障类时引发。</a:t>
            </a:r>
            <a:endParaRPr lang="en-US" altLang="zh-CN" sz="2800" dirty="0">
              <a:latin typeface="Cambria" panose="02040503050406030204" pitchFamily="18" charset="0"/>
            </a:endParaRPr>
          </a:p>
          <a:p>
            <a:pPr marL="439737" lvl="1" eaLnBrk="1" fontAlgn="auto" hangingPunct="1">
              <a:lnSpc>
                <a:spcPts val="2380"/>
              </a:lnSpc>
              <a:spcBef>
                <a:spcPts val="0"/>
              </a:spcBef>
              <a:spcAft>
                <a:spcPts val="0"/>
              </a:spcAft>
              <a:tabLst>
                <a:tab pos="304165" algn="l"/>
              </a:tabLst>
              <a:defRPr/>
            </a:pPr>
            <a:r>
              <a:rPr lang="zh-CN" altLang="zh-CN" sz="2800" dirty="0">
                <a:latin typeface="Cambria" panose="02040503050406030204" pitchFamily="18" charset="0"/>
              </a:rPr>
              <a:t>异常处理程序通常在引入异常的同一进程中执行。</a:t>
            </a:r>
          </a:p>
          <a:p>
            <a:pPr eaLnBrk="1" hangingPunct="1">
              <a:defRPr/>
            </a:pPr>
            <a:endParaRPr lang="en-US" altLang="zh-CN" sz="1900" dirty="0">
              <a:latin typeface="Times New Roman" panose="02020603050405020304" pitchFamily="18" charset="0"/>
              <a:cs typeface="Times New Roman" panose="02020603050405020304" pitchFamily="18" charset="0"/>
            </a:endParaRPr>
          </a:p>
          <a:p>
            <a:pPr eaLnBrk="1" hangingPunct="1">
              <a:defRPr/>
            </a:pPr>
            <a:endParaRPr lang="en-US" altLang="zh-CN" sz="1900" dirty="0">
              <a:latin typeface="Times New Roman" panose="02020603050405020304" pitchFamily="18" charset="0"/>
              <a:cs typeface="Times New Roman" panose="02020603050405020304" pitchFamily="18" charset="0"/>
            </a:endParaRPr>
          </a:p>
          <a:p>
            <a:pPr eaLnBrk="1" hangingPunct="1">
              <a:defRPr/>
            </a:pPr>
            <a:endParaRPr lang="zh-CN" altLang="zh-CN" sz="1900" dirty="0">
              <a:latin typeface="Times New Roman" panose="02020603050405020304" pitchFamily="18" charset="0"/>
              <a:cs typeface="Times New Roman" panose="02020603050405020304" pitchFamily="18" charset="0"/>
            </a:endParaRPr>
          </a:p>
          <a:p>
            <a:pPr eaLnBrk="1" hangingPunct="1">
              <a:lnSpc>
                <a:spcPct val="70000"/>
              </a:lnSpc>
              <a:spcBef>
                <a:spcPts val="1138"/>
              </a:spcBef>
              <a:defRPr/>
            </a:pPr>
            <a:r>
              <a:rPr lang="zh-CN" altLang="zh-CN" sz="2500" dirty="0">
                <a:latin typeface="Cambria" panose="02040503050406030204" pitchFamily="18" charset="0"/>
              </a:rPr>
              <a:t>ping/回声和心跳策略在不同的过程中运行, 异常策略在单个过程中运行。</a:t>
            </a:r>
          </a:p>
          <a:p>
            <a:pPr eaLnBrk="1" hangingPunct="1">
              <a:lnSpc>
                <a:spcPct val="70000"/>
              </a:lnSpc>
              <a:spcBef>
                <a:spcPts val="600"/>
              </a:spcBef>
              <a:defRPr/>
            </a:pPr>
            <a:r>
              <a:rPr lang="zh-CN" altLang="zh-CN" sz="2500" dirty="0">
                <a:latin typeface="Cambria" panose="02040503050406030204" pitchFamily="18" charset="0"/>
              </a:rPr>
              <a:t>异常处理程序通常会对错误进行语义转换, 使其成为可以处理的窗体。</a:t>
            </a:r>
          </a:p>
        </p:txBody>
      </p:sp>
      <p:sp>
        <p:nvSpPr>
          <p:cNvPr id="4" name="灯片编号占位符 3">
            <a:extLst>
              <a:ext uri="{FF2B5EF4-FFF2-40B4-BE49-F238E27FC236}">
                <a16:creationId xmlns:a16="http://schemas.microsoft.com/office/drawing/2014/main" id="{8E06934C-B97C-4F58-801F-97CADBED086A}"/>
              </a:ext>
            </a:extLst>
          </p:cNvPr>
          <p:cNvSpPr>
            <a:spLocks noGrp="1"/>
          </p:cNvSpPr>
          <p:nvPr>
            <p:ph type="sldNum" sz="quarter" idx="12"/>
          </p:nvPr>
        </p:nvSpPr>
        <p:spPr/>
        <p:txBody>
          <a:bodyPr/>
          <a:lstStyle/>
          <a:p>
            <a:pPr>
              <a:defRPr/>
            </a:pPr>
            <a:fld id="{A049E1AC-F526-44AC-A29C-ED5A8EDA5AAE}" type="slidenum">
              <a:rPr lang="zh-CN" altLang="en-US" smtClean="0"/>
              <a:pPr>
                <a:defRPr/>
              </a:pPr>
              <a:t>22</a:t>
            </a:fld>
            <a:endParaRPr lang="zh-CN" altLang="en-US"/>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100EE1BD-7BD1-459E-AC37-8F8BBFEF9828}"/>
              </a:ext>
            </a:extLst>
          </p:cNvPr>
          <p:cNvSpPr txBox="1">
            <a:spLocks noGrp="1"/>
          </p:cNvSpPr>
          <p:nvPr>
            <p:ph type="title"/>
          </p:nvPr>
        </p:nvSpPr>
        <p:spPr>
          <a:xfrm>
            <a:off x="620713" y="239713"/>
            <a:ext cx="10390187" cy="719137"/>
          </a:xfrm>
        </p:spPr>
        <p:txBody>
          <a:bodyPr lIns="0" tIns="0" rIns="0" bIns="0" rtlCol="0">
            <a:spAutoFit/>
          </a:bodyPr>
          <a:lstStyle/>
          <a:p>
            <a:pPr marL="12700">
              <a:defRPr/>
            </a:pPr>
            <a:r>
              <a:rPr sz="4668" spc="-5" dirty="0"/>
              <a:t>可用 性</a:t>
            </a:r>
            <a:r>
              <a:rPr sz="4668" spc="-120" dirty="0"/>
              <a:t>战术-故障</a:t>
            </a:r>
            <a:r>
              <a:rPr sz="4668" spc="270" dirty="0"/>
              <a:t> </a:t>
            </a:r>
            <a:r>
              <a:rPr sz="4668" spc="-10" dirty="0"/>
              <a:t>检测</a:t>
            </a:r>
          </a:p>
        </p:txBody>
      </p:sp>
      <p:sp>
        <p:nvSpPr>
          <p:cNvPr id="57347" name="object 14">
            <a:extLst>
              <a:ext uri="{FF2B5EF4-FFF2-40B4-BE49-F238E27FC236}">
                <a16:creationId xmlns:a16="http://schemas.microsoft.com/office/drawing/2014/main" id="{87456947-BD3B-488A-9298-65ADB5687D48}"/>
              </a:ext>
            </a:extLst>
          </p:cNvPr>
          <p:cNvSpPr txBox="1">
            <a:spLocks noChangeArrowheads="1"/>
          </p:cNvSpPr>
          <p:nvPr/>
        </p:nvSpPr>
        <p:spPr bwMode="auto">
          <a:xfrm>
            <a:off x="773113" y="1430338"/>
            <a:ext cx="11887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假设我们要将 dbms 的故障检测添加到 SNS 中, 以检测 dbms 的连接错误。</a:t>
            </a:r>
          </a:p>
          <a:p>
            <a:pPr lvl="1" eaLnBrk="1" hangingPunct="1">
              <a:lnSpc>
                <a:spcPts val="2500"/>
              </a:lnSpc>
              <a:spcBef>
                <a:spcPts val="600"/>
              </a:spcBef>
              <a:buFont typeface="Arial" panose="020B0604020202020204" pitchFamily="34" charset="0"/>
              <a:buChar char="–"/>
            </a:pPr>
            <a:r>
              <a:rPr lang="zh-CN" altLang="zh-CN" sz="2800">
                <a:latin typeface="Cambria" panose="02040503050406030204" pitchFamily="18" charset="0"/>
              </a:rPr>
              <a:t>由于 DB 服务器的工作量很高, 增加故障检测对性能的影响应尽可能轻。</a:t>
            </a:r>
          </a:p>
          <a:p>
            <a:pPr lvl="1" eaLnBrk="1" hangingPunct="1">
              <a:lnSpc>
                <a:spcPts val="2500"/>
              </a:lnSpc>
              <a:spcBef>
                <a:spcPts val="500"/>
              </a:spcBef>
              <a:buFont typeface="Arial" panose="020B0604020202020204" pitchFamily="34" charset="0"/>
              <a:buChar char="–"/>
            </a:pPr>
            <a:r>
              <a:rPr lang="zh-CN" altLang="zh-CN" sz="2800">
                <a:latin typeface="Cambria" panose="02040503050406030204" pitchFamily="18" charset="0"/>
              </a:rPr>
              <a:t>同时, 由于连接错误是一个严重的错误, 我们希望我们能尽快检测到它。</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spcBef>
                <a:spcPts val="1688"/>
              </a:spcBef>
              <a:buFont typeface="Arial" panose="020B0604020202020204" pitchFamily="34" charset="0"/>
              <a:buChar char="•"/>
            </a:pPr>
            <a:r>
              <a:rPr lang="zh-CN" altLang="zh-CN" sz="3200">
                <a:latin typeface="Cambria" panose="02040503050406030204" pitchFamily="18" charset="0"/>
              </a:rPr>
              <a:t>因此, 心跳被选作故障检测的策略。</a:t>
            </a:r>
          </a:p>
          <a:p>
            <a:pPr lvl="1" eaLnBrk="1" hangingPunct="1">
              <a:lnSpc>
                <a:spcPts val="2500"/>
              </a:lnSpc>
              <a:spcBef>
                <a:spcPts val="600"/>
              </a:spcBef>
              <a:buFont typeface="Arial" panose="020B0604020202020204" pitchFamily="34" charset="0"/>
              <a:buChar char="–"/>
            </a:pPr>
            <a:r>
              <a:rPr lang="zh-CN" altLang="zh-CN" sz="2800">
                <a:latin typeface="Cambria" panose="02040503050406030204" pitchFamily="18" charset="0"/>
              </a:rPr>
              <a:t>在系统中添加用于定期创建到 DBMS 的连接并将操作结果发送到其他组件的服务。</a:t>
            </a:r>
          </a:p>
        </p:txBody>
      </p:sp>
    </p:spTree>
  </p:cSld>
  <p:clrMapOvr>
    <a:masterClrMapping/>
  </p:clrMapOvr>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617BC65E-D5ED-4886-9478-63B7BE84DA4D}"/>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70" dirty="0"/>
              <a:t> </a:t>
            </a:r>
            <a:r>
              <a:rPr sz="4668" spc="-10" dirty="0"/>
              <a:t>检测</a:t>
            </a:r>
          </a:p>
        </p:txBody>
      </p:sp>
      <p:sp>
        <p:nvSpPr>
          <p:cNvPr id="14" name="object 14">
            <a:extLst>
              <a:ext uri="{FF2B5EF4-FFF2-40B4-BE49-F238E27FC236}">
                <a16:creationId xmlns:a16="http://schemas.microsoft.com/office/drawing/2014/main" id="{E41CA987-393A-4826-AC47-37062760A3D6}"/>
              </a:ext>
            </a:extLst>
          </p:cNvPr>
          <p:cNvSpPr txBox="1"/>
          <p:nvPr/>
        </p:nvSpPr>
        <p:spPr>
          <a:xfrm>
            <a:off x="1001713" y="1430338"/>
            <a:ext cx="11582400" cy="4627562"/>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3200" spc="-10" dirty="0">
                <a:latin typeface="Cambria"/>
                <a:ea typeface="+mn-ea"/>
                <a:cs typeface="Cambria"/>
              </a:rPr>
              <a:t>在</a:t>
            </a:r>
            <a:r>
              <a:rPr sz="3200" spc="-15" dirty="0">
                <a:latin typeface="Cambria"/>
                <a:ea typeface="+mn-ea"/>
                <a:cs typeface="Cambria"/>
              </a:rPr>
              <a:t>一个</a:t>
            </a:r>
            <a:r>
              <a:rPr sz="3200" dirty="0">
                <a:latin typeface="Cambria"/>
                <a:ea typeface="+mn-ea"/>
                <a:cs typeface="Cambria"/>
              </a:rPr>
              <a:t>嵌入式</a:t>
            </a:r>
            <a:r>
              <a:rPr sz="3200" spc="-150" dirty="0">
                <a:latin typeface="Cambria"/>
                <a:ea typeface="+mn-ea"/>
                <a:cs typeface="Cambria"/>
              </a:rPr>
              <a:t>安全-‐‑critical</a:t>
            </a:r>
            <a:r>
              <a:rPr sz="3200" spc="5" dirty="0">
                <a:latin typeface="Cambria"/>
                <a:ea typeface="+mn-ea"/>
                <a:cs typeface="Cambria"/>
              </a:rPr>
              <a:t>系统：</a:t>
            </a:r>
            <a:r>
              <a:rPr sz="3200" spc="195" dirty="0">
                <a:latin typeface="Cambria"/>
                <a:ea typeface="+mn-ea"/>
                <a:cs typeface="Cambria"/>
              </a:rPr>
              <a:t> </a:t>
            </a:r>
            <a:r>
              <a:rPr sz="3200" spc="-10" dirty="0">
                <a:latin typeface="Cambria"/>
                <a:ea typeface="+mn-ea"/>
                <a:cs typeface="Cambria"/>
              </a:rPr>
              <a:t>飞机</a:t>
            </a:r>
            <a:endParaRPr sz="3200" dirty="0">
              <a:latin typeface="Cambria"/>
              <a:ea typeface="+mn-ea"/>
              <a:cs typeface="Cambria"/>
            </a:endParaRPr>
          </a:p>
          <a:p>
            <a:pPr eaLnBrk="1" fontAlgn="auto" hangingPunct="1">
              <a:spcBef>
                <a:spcPts val="5"/>
              </a:spcBef>
              <a:spcAft>
                <a:spcPts val="0"/>
              </a:spcAft>
              <a:buFont typeface="Arial"/>
              <a:buChar char="•"/>
              <a:defRPr/>
            </a:pPr>
            <a:endParaRPr sz="4400" dirty="0">
              <a:latin typeface="Times New Roman"/>
              <a:ea typeface="+mn-ea"/>
              <a:cs typeface="Times New Roman"/>
            </a:endParaRPr>
          </a:p>
          <a:p>
            <a:pPr marL="368300" indent="-355600" eaLnBrk="1" fontAlgn="auto" hangingPunct="1">
              <a:spcBef>
                <a:spcPts val="0"/>
              </a:spcBef>
              <a:spcAft>
                <a:spcPts val="0"/>
              </a:spcAft>
              <a:buFont typeface="Arial"/>
              <a:buChar char="•"/>
              <a:tabLst>
                <a:tab pos="368300" algn="l"/>
              </a:tabLst>
              <a:defRPr/>
            </a:pPr>
            <a:r>
              <a:rPr sz="3200" spc="-15" dirty="0">
                <a:latin typeface="Cambria"/>
                <a:ea typeface="+mn-ea"/>
                <a:cs typeface="Cambria"/>
              </a:rPr>
              <a:t>自我</a:t>
            </a:r>
            <a:r>
              <a:rPr sz="3200" spc="-80" dirty="0">
                <a:latin typeface="Cambria"/>
                <a:ea typeface="+mn-ea"/>
                <a:cs typeface="Cambria"/>
              </a:rPr>
              <a:t> </a:t>
            </a:r>
            <a:r>
              <a:rPr sz="3200" spc="-5" dirty="0">
                <a:latin typeface="Cambria"/>
                <a:ea typeface="+mn-ea"/>
                <a:cs typeface="Cambria"/>
              </a:rPr>
              <a:t>检查</a:t>
            </a:r>
            <a:endParaRPr sz="3200" dirty="0">
              <a:latin typeface="Cambria"/>
              <a:ea typeface="+mn-ea"/>
              <a:cs typeface="Cambria"/>
            </a:endParaRPr>
          </a:p>
          <a:p>
            <a:pPr marL="787400" lvl="1" indent="-292100" eaLnBrk="1" fontAlgn="auto" hangingPunct="1">
              <a:spcBef>
                <a:spcPts val="500"/>
              </a:spcBef>
              <a:spcAft>
                <a:spcPts val="0"/>
              </a:spcAft>
              <a:buFont typeface="Arial"/>
              <a:buChar char="–"/>
              <a:tabLst>
                <a:tab pos="787400" algn="l"/>
              </a:tabLst>
              <a:defRPr/>
            </a:pPr>
            <a:r>
              <a:rPr sz="2800" spc="-200" dirty="0">
                <a:latin typeface="Cambria"/>
                <a:ea typeface="+mn-ea"/>
                <a:cs typeface="Cambria"/>
              </a:rPr>
              <a:t>电源-‐‑on</a:t>
            </a:r>
            <a:r>
              <a:rPr sz="2800" spc="-5" dirty="0">
                <a:latin typeface="Cambria"/>
                <a:ea typeface="+mn-ea"/>
                <a:cs typeface="Cambria"/>
              </a:rPr>
              <a:t>自我</a:t>
            </a:r>
            <a:r>
              <a:rPr sz="2800" spc="50" dirty="0">
                <a:latin typeface="Cambria"/>
                <a:ea typeface="+mn-ea"/>
                <a:cs typeface="Cambria"/>
              </a:rPr>
              <a:t> </a:t>
            </a:r>
            <a:r>
              <a:rPr sz="2800" spc="-15" dirty="0">
                <a:latin typeface="Cambria"/>
                <a:ea typeface="+mn-ea"/>
                <a:cs typeface="Cambria"/>
              </a:rPr>
              <a:t>检查</a:t>
            </a:r>
            <a:endParaRPr sz="2800" dirty="0">
              <a:latin typeface="Cambria"/>
              <a:ea typeface="+mn-ea"/>
              <a:cs typeface="Cambria"/>
            </a:endParaRPr>
          </a:p>
          <a:p>
            <a:pPr marL="787400" lvl="1" indent="-292100" eaLnBrk="1" fontAlgn="auto" hangingPunct="1">
              <a:spcBef>
                <a:spcPts val="480"/>
              </a:spcBef>
              <a:spcAft>
                <a:spcPts val="0"/>
              </a:spcAft>
              <a:buFont typeface="Arial"/>
              <a:buChar char="–"/>
              <a:tabLst>
                <a:tab pos="787400" algn="l"/>
              </a:tabLst>
              <a:defRPr/>
            </a:pPr>
            <a:r>
              <a:rPr sz="2800" spc="-5" dirty="0">
                <a:latin typeface="Cambria"/>
                <a:ea typeface="+mn-ea"/>
                <a:cs typeface="Cambria"/>
              </a:rPr>
              <a:t>期刊自</a:t>
            </a:r>
            <a:r>
              <a:rPr sz="2800" spc="-270" dirty="0">
                <a:latin typeface="Cambria"/>
                <a:ea typeface="+mn-ea"/>
                <a:cs typeface="Cambria"/>
              </a:rPr>
              <a:t> </a:t>
            </a:r>
            <a:r>
              <a:rPr sz="2800" spc="-10" dirty="0">
                <a:latin typeface="Cambria"/>
                <a:ea typeface="+mn-ea"/>
                <a:cs typeface="Cambria"/>
              </a:rPr>
              <a:t>检查</a:t>
            </a:r>
            <a:endParaRPr sz="2800" dirty="0">
              <a:latin typeface="Cambria"/>
              <a:ea typeface="+mn-ea"/>
              <a:cs typeface="Cambria"/>
            </a:endParaRPr>
          </a:p>
          <a:p>
            <a:pPr marL="787400" lvl="1" indent="-292100" eaLnBrk="1" fontAlgn="auto" hangingPunct="1">
              <a:spcBef>
                <a:spcPts val="480"/>
              </a:spcBef>
              <a:spcAft>
                <a:spcPts val="0"/>
              </a:spcAft>
              <a:buFont typeface="Arial"/>
              <a:buChar char="–"/>
              <a:tabLst>
                <a:tab pos="787400" algn="l"/>
              </a:tabLst>
              <a:defRPr/>
            </a:pPr>
            <a:r>
              <a:rPr sz="2800" spc="-5" dirty="0">
                <a:latin typeface="Cambria"/>
                <a:ea typeface="+mn-ea"/>
                <a:cs typeface="Cambria"/>
              </a:rPr>
              <a:t>手动自</a:t>
            </a:r>
            <a:r>
              <a:rPr sz="2800" spc="-190" dirty="0">
                <a:latin typeface="Cambria"/>
                <a:ea typeface="+mn-ea"/>
                <a:cs typeface="Cambria"/>
              </a:rPr>
              <a:t> </a:t>
            </a:r>
            <a:r>
              <a:rPr sz="2800" spc="-10" dirty="0">
                <a:latin typeface="Cambria"/>
                <a:ea typeface="+mn-ea"/>
                <a:cs typeface="Cambria"/>
              </a:rPr>
              <a:t>检查</a:t>
            </a:r>
            <a:endParaRPr sz="2800" dirty="0">
              <a:latin typeface="Cambria"/>
              <a:ea typeface="+mn-ea"/>
              <a:cs typeface="Cambria"/>
            </a:endParaRPr>
          </a:p>
          <a:p>
            <a:pPr marL="787400" lvl="1" indent="-292100" eaLnBrk="1" fontAlgn="auto" hangingPunct="1">
              <a:spcBef>
                <a:spcPts val="480"/>
              </a:spcBef>
              <a:spcAft>
                <a:spcPts val="0"/>
              </a:spcAft>
              <a:buFont typeface="Arial"/>
              <a:buChar char="–"/>
              <a:tabLst>
                <a:tab pos="787400" algn="l"/>
              </a:tabLst>
              <a:defRPr/>
            </a:pPr>
            <a:r>
              <a:rPr sz="2800" spc="-20" dirty="0">
                <a:latin typeface="Cambria"/>
                <a:ea typeface="+mn-ea"/>
                <a:cs typeface="Cambria"/>
              </a:rPr>
              <a:t>命令</a:t>
            </a:r>
            <a:r>
              <a:rPr sz="2800" spc="-10" dirty="0">
                <a:latin typeface="Cambria"/>
                <a:ea typeface="+mn-ea"/>
                <a:cs typeface="Cambria"/>
              </a:rPr>
              <a:t>引发</a:t>
            </a:r>
            <a:r>
              <a:rPr sz="2800" spc="-5" dirty="0">
                <a:latin typeface="Cambria"/>
                <a:ea typeface="+mn-ea"/>
                <a:cs typeface="Cambria"/>
              </a:rPr>
              <a:t>自我</a:t>
            </a:r>
            <a:r>
              <a:rPr sz="2800" spc="-70" dirty="0">
                <a:latin typeface="Cambria"/>
                <a:ea typeface="+mn-ea"/>
                <a:cs typeface="Cambria"/>
              </a:rPr>
              <a:t> </a:t>
            </a:r>
            <a:r>
              <a:rPr sz="2800" spc="-10" dirty="0">
                <a:latin typeface="Cambria"/>
                <a:ea typeface="+mn-ea"/>
                <a:cs typeface="Cambria"/>
              </a:rPr>
              <a:t>检查</a:t>
            </a:r>
            <a:endParaRPr sz="2800" dirty="0">
              <a:latin typeface="Cambria"/>
              <a:ea typeface="+mn-ea"/>
              <a:cs typeface="Cambria"/>
            </a:endParaRPr>
          </a:p>
          <a:p>
            <a:pPr lvl="1" eaLnBrk="1" fontAlgn="auto" hangingPunct="1">
              <a:spcBef>
                <a:spcPts val="30"/>
              </a:spcBef>
              <a:spcAft>
                <a:spcPts val="0"/>
              </a:spcAft>
              <a:buFont typeface="Arial"/>
              <a:buChar char="–"/>
              <a:defRPr/>
            </a:pPr>
            <a:endParaRPr sz="3600" dirty="0">
              <a:latin typeface="Times New Roman"/>
              <a:ea typeface="+mn-ea"/>
              <a:cs typeface="Times New Roman"/>
            </a:endParaRPr>
          </a:p>
          <a:p>
            <a:pPr marL="787400" lvl="1" indent="-292100" eaLnBrk="1" fontAlgn="auto" hangingPunct="1">
              <a:spcBef>
                <a:spcPts val="0"/>
              </a:spcBef>
              <a:spcAft>
                <a:spcPts val="0"/>
              </a:spcAft>
              <a:buFont typeface="Arial"/>
              <a:buChar char="–"/>
              <a:tabLst>
                <a:tab pos="787400" algn="l"/>
              </a:tabLst>
              <a:defRPr/>
            </a:pPr>
            <a:r>
              <a:rPr sz="2800" spc="-125" dirty="0">
                <a:latin typeface="Cambria"/>
                <a:ea typeface="+mn-ea"/>
                <a:cs typeface="Cambria"/>
              </a:rPr>
              <a:t>自</a:t>
            </a:r>
            <a:r>
              <a:rPr sz="2800" spc="5" dirty="0">
                <a:latin typeface="Cambria"/>
                <a:ea typeface="+mn-ea"/>
                <a:cs typeface="Cambria"/>
              </a:rPr>
              <a:t>显示的</a:t>
            </a:r>
            <a:r>
              <a:rPr sz="2800" dirty="0">
                <a:latin typeface="Cambria"/>
                <a:ea typeface="+mn-ea"/>
                <a:cs typeface="Cambria"/>
              </a:rPr>
              <a:t>错误</a:t>
            </a:r>
            <a:r>
              <a:rPr sz="2800" spc="-5" dirty="0">
                <a:latin typeface="Cambria"/>
                <a:ea typeface="+mn-ea"/>
                <a:cs typeface="Cambria"/>
              </a:rPr>
              <a:t>代码</a:t>
            </a:r>
            <a:r>
              <a:rPr sz="2800" spc="-10" dirty="0">
                <a:latin typeface="Cambria"/>
                <a:ea typeface="+mn-ea"/>
                <a:cs typeface="Cambria"/>
              </a:rPr>
              <a:t>与</a:t>
            </a:r>
            <a:r>
              <a:rPr sz="2800" spc="-245" dirty="0">
                <a:latin typeface="Cambria"/>
                <a:ea typeface="+mn-ea"/>
                <a:cs typeface="Cambria"/>
              </a:rPr>
              <a:t> </a:t>
            </a:r>
            <a:r>
              <a:rPr sz="2800" spc="-15" dirty="0">
                <a:latin typeface="Cambria"/>
                <a:ea typeface="+mn-ea"/>
                <a:cs typeface="Cambria"/>
              </a:rPr>
              <a:t>导致</a:t>
            </a:r>
            <a:endParaRPr sz="2800" dirty="0">
              <a:latin typeface="Cambria"/>
              <a:ea typeface="+mn-ea"/>
              <a:cs typeface="Cambria"/>
            </a:endParaRPr>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0A1555C2-8380-47FF-A94F-F06CC36264EC}"/>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5" dirty="0"/>
              <a:t>可用 性</a:t>
            </a:r>
            <a:r>
              <a:rPr sz="4668" spc="-120" dirty="0"/>
              <a:t>战术-故障</a:t>
            </a:r>
            <a:r>
              <a:rPr sz="4668" spc="290" dirty="0"/>
              <a:t> </a:t>
            </a:r>
            <a:r>
              <a:rPr sz="4668" spc="-20" dirty="0"/>
              <a:t>恢复</a:t>
            </a:r>
          </a:p>
        </p:txBody>
      </p:sp>
      <p:sp>
        <p:nvSpPr>
          <p:cNvPr id="60419" name="object 14">
            <a:extLst>
              <a:ext uri="{FF2B5EF4-FFF2-40B4-BE49-F238E27FC236}">
                <a16:creationId xmlns:a16="http://schemas.microsoft.com/office/drawing/2014/main" id="{6913E416-CFBC-43E7-9D67-28538E4CF6EA}"/>
              </a:ext>
            </a:extLst>
          </p:cNvPr>
          <p:cNvSpPr txBox="1">
            <a:spLocks noChangeArrowheads="1"/>
          </p:cNvSpPr>
          <p:nvPr/>
        </p:nvSpPr>
        <p:spPr bwMode="auto">
          <a:xfrm>
            <a:off x="696913" y="1427163"/>
            <a:ext cx="120396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2800">
                <a:latin typeface="Cambria" panose="02040503050406030204" pitchFamily="18" charset="0"/>
              </a:rPr>
              <a:t>故障恢复由</a:t>
            </a:r>
            <a:r>
              <a:rPr lang="zh-CN" altLang="zh-CN" sz="2800">
                <a:solidFill>
                  <a:srgbClr val="FF2600"/>
                </a:solidFill>
                <a:latin typeface="Cambria" panose="02040503050406030204" pitchFamily="18" charset="0"/>
              </a:rPr>
              <a:t>准备恢复</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使系统修复</a:t>
            </a:r>
            <a:r>
              <a:rPr lang="zh-CN" altLang="zh-CN" sz="2800">
                <a:latin typeface="Cambria" panose="02040503050406030204" pitchFamily="18" charset="0"/>
              </a:rPr>
              <a:t>.一些准备和修理策略跟随。</a:t>
            </a:r>
          </a:p>
          <a:p>
            <a:pPr eaLnBrk="1" hangingPunct="1">
              <a:spcBef>
                <a:spcPts val="25"/>
              </a:spcBef>
              <a:buFont typeface="Arial" panose="020B0604020202020204" pitchFamily="34" charset="0"/>
              <a:buChar char="•"/>
            </a:pPr>
            <a:r>
              <a:rPr lang="zh-CN" altLang="zh-CN" sz="2800">
                <a:solidFill>
                  <a:srgbClr val="FF2600"/>
                </a:solidFill>
                <a:latin typeface="Cambria" panose="02040503050406030204" pitchFamily="18" charset="0"/>
              </a:rPr>
              <a:t>活动冗余 (热重启)。</a:t>
            </a:r>
            <a:endParaRPr lang="zh-CN" altLang="zh-CN" sz="2800">
              <a:latin typeface="Cambria" panose="02040503050406030204" pitchFamily="18" charset="0"/>
            </a:endParaRP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所有冗余组件并行响应事件。因此, 它们都处于同一状态。</a:t>
            </a:r>
          </a:p>
          <a:p>
            <a:pPr lvl="1"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只使用一个组件的响应 (通常是第一个响应), 其余的则被丢弃。</a:t>
            </a:r>
          </a:p>
          <a:p>
            <a:pPr lvl="1"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当出现故障时, 使用此策略的系统的停机时间通常为毫秒, 因为备份是当前的, 唯一恢复的时间是切换时间。</a:t>
            </a:r>
          </a:p>
          <a:p>
            <a:pPr lvl="1"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主动冗余通常用于</a:t>
            </a:r>
            <a:r>
              <a:rPr lang="zh-CN" altLang="zh-CN" sz="2400">
                <a:solidFill>
                  <a:srgbClr val="FF2600"/>
                </a:solidFill>
                <a:latin typeface="Cambria" panose="02040503050406030204" pitchFamily="18" charset="0"/>
              </a:rPr>
              <a:t>客户端/服务器配置</a:t>
            </a:r>
            <a:r>
              <a:rPr lang="zh-CN" altLang="zh-CN" sz="2400">
                <a:latin typeface="Cambria" panose="02040503050406030204" pitchFamily="18" charset="0"/>
              </a:rPr>
              <a:t>(如数据库管理系统), 即使发生故障也需要快速响应</a:t>
            </a:r>
            <a:r>
              <a:rPr lang="zh-CN" altLang="zh-CN" sz="2400">
                <a:solidFill>
                  <a:srgbClr val="FF2600"/>
                </a:solidFill>
                <a:latin typeface="Cambria" panose="02040503050406030204" pitchFamily="18" charset="0"/>
              </a:rPr>
              <a:t>.在高度可用的分布式系统中, 冗余可能位于通信路径中。</a:t>
            </a:r>
            <a:r>
              <a:rPr lang="zh-CN" altLang="zh-CN" sz="2400">
                <a:solidFill>
                  <a:srgbClr val="0096FF"/>
                </a:solidFill>
                <a:latin typeface="Cambria" panose="02040503050406030204" pitchFamily="18" charset="0"/>
              </a:rPr>
              <a:t>.</a:t>
            </a:r>
            <a:r>
              <a:rPr lang="zh-CN" altLang="zh-CN" sz="2400">
                <a:latin typeface="Cambria" panose="02040503050406030204" pitchFamily="18" charset="0"/>
              </a:rPr>
              <a:t>例如, 可能需要使用多个并行路径的 LAN, 并将每个冗余组件放在单独的路径中。在这种情况下, 单桥或路径故障不会使系统的所有组件都不可用。</a:t>
            </a: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9B24E90B-5B41-41C0-868C-40358060731B}"/>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90" dirty="0"/>
              <a:t> </a:t>
            </a:r>
            <a:r>
              <a:rPr sz="4668" spc="-20" dirty="0"/>
              <a:t>恢复</a:t>
            </a:r>
          </a:p>
        </p:txBody>
      </p:sp>
      <p:sp>
        <p:nvSpPr>
          <p:cNvPr id="61443" name="object 14">
            <a:extLst>
              <a:ext uri="{FF2B5EF4-FFF2-40B4-BE49-F238E27FC236}">
                <a16:creationId xmlns:a16="http://schemas.microsoft.com/office/drawing/2014/main" id="{9A875F77-22EA-4DE7-BB95-49E02C80BC56}"/>
              </a:ext>
            </a:extLst>
          </p:cNvPr>
          <p:cNvSpPr txBox="1">
            <a:spLocks noChangeArrowheads="1"/>
          </p:cNvSpPr>
          <p:nvPr/>
        </p:nvSpPr>
        <p:spPr bwMode="auto">
          <a:xfrm>
            <a:off x="849313" y="1447800"/>
            <a:ext cx="118110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04800" indent="-292100">
              <a:tabLst>
                <a:tab pos="304800" algn="l"/>
              </a:tabLst>
              <a:defRPr>
                <a:solidFill>
                  <a:schemeClr val="tx1"/>
                </a:solidFill>
                <a:latin typeface="Calibri" panose="020F0502020204030204" pitchFamily="34" charset="0"/>
                <a:ea typeface="宋体" panose="02010600030101010101" pitchFamily="2" charset="-122"/>
              </a:defRPr>
            </a:lvl1pPr>
            <a:lvl2pPr marL="742950" indent="-285750">
              <a:tabLst>
                <a:tab pos="304800" algn="l"/>
              </a:tabLst>
              <a:defRPr>
                <a:solidFill>
                  <a:schemeClr val="tx1"/>
                </a:solidFill>
                <a:latin typeface="Calibri" panose="020F0502020204030204" pitchFamily="34" charset="0"/>
                <a:ea typeface="宋体" panose="02010600030101010101" pitchFamily="2" charset="-122"/>
              </a:defRPr>
            </a:lvl2pPr>
            <a:lvl3pPr marL="1143000" indent="-228600">
              <a:tabLst>
                <a:tab pos="304800" algn="l"/>
              </a:tabLst>
              <a:defRPr>
                <a:solidFill>
                  <a:schemeClr val="tx1"/>
                </a:solidFill>
                <a:latin typeface="Calibri" panose="020F0502020204030204" pitchFamily="34" charset="0"/>
                <a:ea typeface="宋体" panose="02010600030101010101" pitchFamily="2" charset="-122"/>
              </a:defRPr>
            </a:lvl3pPr>
            <a:lvl4pPr marL="1600200" indent="-228600">
              <a:tabLst>
                <a:tab pos="304800" algn="l"/>
              </a:tabLst>
              <a:defRPr>
                <a:solidFill>
                  <a:schemeClr val="tx1"/>
                </a:solidFill>
                <a:latin typeface="Calibri" panose="020F0502020204030204" pitchFamily="34" charset="0"/>
                <a:ea typeface="宋体" panose="02010600030101010101" pitchFamily="2" charset="-122"/>
              </a:defRPr>
            </a:lvl4pPr>
            <a:lvl5pPr marL="2057400" indent="-228600">
              <a:tabLst>
                <a:tab pos="3048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9pPr>
          </a:lstStyle>
          <a:p>
            <a:pPr algn="just" eaLnBrk="1" hangingPunct="1">
              <a:lnSpc>
                <a:spcPts val="2200"/>
              </a:lnSpc>
              <a:buFont typeface="Arial" panose="020B0604020202020204" pitchFamily="34" charset="0"/>
              <a:buChar char="–"/>
            </a:pPr>
            <a:r>
              <a:rPr lang="zh-CN" altLang="zh-CN" sz="2800">
                <a:latin typeface="Cambria" panose="02040503050406030204" pitchFamily="18" charset="0"/>
              </a:rPr>
              <a:t>同步是通过确保所有冗余组件的消息发送到所有冗余组件来执行的。</a:t>
            </a:r>
          </a:p>
          <a:p>
            <a:pPr algn="just" eaLnBrk="1" hangingPunct="1">
              <a:lnSpc>
                <a:spcPct val="89000"/>
              </a:lnSpc>
              <a:spcBef>
                <a:spcPts val="525"/>
              </a:spcBef>
              <a:buFont typeface="Arial" panose="020B0604020202020204" pitchFamily="34" charset="0"/>
              <a:buChar char="–"/>
            </a:pPr>
            <a:r>
              <a:rPr lang="zh-CN" altLang="zh-CN" sz="2800">
                <a:latin typeface="Cambria" panose="02040503050406030204" pitchFamily="18" charset="0"/>
              </a:rPr>
              <a:t>如果通信有可能丢失 (由于通信线路有噪音或过载), 则可以使用可靠的传输协议进行恢复。</a:t>
            </a:r>
          </a:p>
          <a:p>
            <a:pPr algn="just" eaLnBrk="1" hangingPunct="1">
              <a:lnSpc>
                <a:spcPts val="2300"/>
              </a:lnSpc>
              <a:spcBef>
                <a:spcPts val="438"/>
              </a:spcBef>
              <a:buFont typeface="Arial" panose="020B0604020202020204" pitchFamily="34" charset="0"/>
              <a:buChar char="–"/>
            </a:pPr>
            <a:r>
              <a:rPr lang="zh-CN" altLang="zh-CN" sz="2800">
                <a:latin typeface="Cambria" panose="02040503050406030204" pitchFamily="18" charset="0"/>
              </a:rPr>
              <a:t>可靠的传输协议要求所有收件人确认回执以及一些完整性指示 (如校验和)。</a:t>
            </a:r>
          </a:p>
          <a:p>
            <a:pPr algn="just" eaLnBrk="1" hangingPunct="1">
              <a:lnSpc>
                <a:spcPct val="89000"/>
              </a:lnSpc>
              <a:spcBef>
                <a:spcPts val="413"/>
              </a:spcBef>
              <a:buFont typeface="Arial" panose="020B0604020202020204" pitchFamily="34" charset="0"/>
              <a:buChar char="–"/>
            </a:pPr>
            <a:r>
              <a:rPr lang="zh-CN" altLang="zh-CN" sz="2800">
                <a:latin typeface="Cambria" panose="02040503050406030204" pitchFamily="18" charset="0"/>
              </a:rPr>
              <a:t>如果发件人无法验证所有收件人是否收到了该邮件, 它将将邮件重新发送到那些不确认收到的组件。</a:t>
            </a:r>
          </a:p>
          <a:p>
            <a:pPr algn="just" eaLnBrk="1" hangingPunct="1">
              <a:lnSpc>
                <a:spcPct val="89000"/>
              </a:lnSpc>
              <a:spcBef>
                <a:spcPts val="550"/>
              </a:spcBef>
              <a:buFont typeface="Arial" panose="020B0604020202020204" pitchFamily="34" charset="0"/>
              <a:buChar char="–"/>
            </a:pPr>
            <a:r>
              <a:rPr lang="zh-CN" altLang="zh-CN" sz="2800">
                <a:latin typeface="Cambria" panose="02040503050406030204" pitchFamily="18" charset="0"/>
              </a:rPr>
              <a:t>重新发送 unreceived 消息 (可能是在不同的通信路径上) 将继续, 直到发件人将收件人标记为服务外。</a:t>
            </a:r>
          </a:p>
        </p:txBody>
      </p:sp>
    </p:spTree>
  </p:cSld>
  <p:clrMapOvr>
    <a:masterClrMapping/>
  </p:clrMapOvr>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3602C4BA-E969-43F4-B593-BC50118C2DDF}"/>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90" dirty="0"/>
              <a:t> </a:t>
            </a:r>
            <a:r>
              <a:rPr sz="4668" spc="-20" dirty="0"/>
              <a:t>恢复</a:t>
            </a:r>
          </a:p>
        </p:txBody>
      </p:sp>
      <p:sp>
        <p:nvSpPr>
          <p:cNvPr id="62467" name="object 14">
            <a:extLst>
              <a:ext uri="{FF2B5EF4-FFF2-40B4-BE49-F238E27FC236}">
                <a16:creationId xmlns:a16="http://schemas.microsoft.com/office/drawing/2014/main" id="{20FF2FBE-CD19-488D-ACF4-5E7F33894B47}"/>
              </a:ext>
            </a:extLst>
          </p:cNvPr>
          <p:cNvSpPr txBox="1">
            <a:spLocks noChangeArrowheads="1"/>
          </p:cNvSpPr>
          <p:nvPr/>
        </p:nvSpPr>
        <p:spPr bwMode="auto">
          <a:xfrm>
            <a:off x="773113" y="1427163"/>
            <a:ext cx="118110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3200">
                <a:solidFill>
                  <a:srgbClr val="FF2600"/>
                </a:solidFill>
                <a:latin typeface="Cambria" panose="02040503050406030204" pitchFamily="18" charset="0"/>
              </a:rPr>
              <a:t>被动冗余 (预热重启/双冗余/三重冗余)。</a:t>
            </a:r>
            <a:endParaRPr lang="zh-CN" altLang="zh-CN" sz="3200">
              <a:latin typeface="Cambria" panose="02040503050406030204" pitchFamily="18" charset="0"/>
            </a:endParaRPr>
          </a:p>
          <a:p>
            <a:pPr lvl="1" eaLnBrk="1" hangingPunct="1">
              <a:lnSpc>
                <a:spcPct val="79000"/>
              </a:lnSpc>
              <a:spcBef>
                <a:spcPts val="538"/>
              </a:spcBef>
              <a:buFont typeface="Arial" panose="020B0604020202020204" pitchFamily="34" charset="0"/>
              <a:buChar char="–"/>
            </a:pPr>
            <a:r>
              <a:rPr lang="zh-CN" altLang="zh-CN" sz="2800">
                <a:latin typeface="Cambria" panose="02040503050406030204" pitchFamily="18" charset="0"/>
              </a:rPr>
              <a:t>一个组件 (主) 响应事件, 并通知其他组件 (备用) 他们必须进行的状态更新。发生故障时, 系统必须首先确保备份状态在恢复服务之前足够新鲜。</a:t>
            </a:r>
          </a:p>
          <a:p>
            <a:pPr lvl="1" algn="just"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此方法也用于</a:t>
            </a:r>
            <a:r>
              <a:rPr lang="zh-CN" altLang="zh-CN" sz="2800">
                <a:solidFill>
                  <a:srgbClr val="FF2600"/>
                </a:solidFill>
                <a:latin typeface="Cambria" panose="02040503050406030204" pitchFamily="18" charset="0"/>
              </a:rPr>
              <a:t>控制系统</a:t>
            </a:r>
            <a:r>
              <a:rPr lang="zh-CN" altLang="zh-CN" sz="2800">
                <a:latin typeface="Cambria" panose="02040503050406030204" pitchFamily="18" charset="0"/>
              </a:rPr>
              <a:t>, 通常当输入来自通信通道或传感器, 并且在故障时必须从主交换机切换到备份。</a:t>
            </a:r>
          </a:p>
          <a:p>
            <a:pPr lvl="1" algn="just"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描述一个空中交通控制示例, 显示一个使用它的系统。在空中交通管制系统中, 次要决定何时接管主, 但在其他系统中, 这一决定可以在其他部分进行。</a:t>
            </a: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7FB1D993-168A-4A12-870E-3D5BE75230DC}"/>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90" dirty="0"/>
              <a:t> </a:t>
            </a:r>
            <a:r>
              <a:rPr sz="4668" spc="-20" dirty="0"/>
              <a:t>恢复</a:t>
            </a:r>
          </a:p>
        </p:txBody>
      </p:sp>
      <p:sp>
        <p:nvSpPr>
          <p:cNvPr id="63491" name="object 14">
            <a:extLst>
              <a:ext uri="{FF2B5EF4-FFF2-40B4-BE49-F238E27FC236}">
                <a16:creationId xmlns:a16="http://schemas.microsoft.com/office/drawing/2014/main" id="{0D8C085B-7598-4B42-81D4-7901F0BD074B}"/>
              </a:ext>
            </a:extLst>
          </p:cNvPr>
          <p:cNvSpPr txBox="1">
            <a:spLocks noChangeArrowheads="1"/>
          </p:cNvSpPr>
          <p:nvPr/>
        </p:nvSpPr>
        <p:spPr bwMode="auto">
          <a:xfrm>
            <a:off x="849313" y="1431925"/>
            <a:ext cx="11658600"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04800" indent="-292100">
              <a:tabLst>
                <a:tab pos="304800" algn="l"/>
              </a:tabLst>
              <a:defRPr>
                <a:solidFill>
                  <a:schemeClr val="tx1"/>
                </a:solidFill>
                <a:latin typeface="Calibri" panose="020F0502020204030204" pitchFamily="34" charset="0"/>
                <a:ea typeface="宋体" panose="02010600030101010101" pitchFamily="2" charset="-122"/>
              </a:defRPr>
            </a:lvl1pPr>
            <a:lvl2pPr marL="742950" indent="-285750">
              <a:tabLst>
                <a:tab pos="304800" algn="l"/>
              </a:tabLst>
              <a:defRPr>
                <a:solidFill>
                  <a:schemeClr val="tx1"/>
                </a:solidFill>
                <a:latin typeface="Calibri" panose="020F0502020204030204" pitchFamily="34" charset="0"/>
                <a:ea typeface="宋体" panose="02010600030101010101" pitchFamily="2" charset="-122"/>
              </a:defRPr>
            </a:lvl2pPr>
            <a:lvl3pPr marL="1143000" indent="-228600">
              <a:tabLst>
                <a:tab pos="304800" algn="l"/>
              </a:tabLst>
              <a:defRPr>
                <a:solidFill>
                  <a:schemeClr val="tx1"/>
                </a:solidFill>
                <a:latin typeface="Calibri" panose="020F0502020204030204" pitchFamily="34" charset="0"/>
                <a:ea typeface="宋体" panose="02010600030101010101" pitchFamily="2" charset="-122"/>
              </a:defRPr>
            </a:lvl3pPr>
            <a:lvl4pPr marL="1600200" indent="-228600">
              <a:tabLst>
                <a:tab pos="304800" algn="l"/>
              </a:tabLst>
              <a:defRPr>
                <a:solidFill>
                  <a:schemeClr val="tx1"/>
                </a:solidFill>
                <a:latin typeface="Calibri" panose="020F0502020204030204" pitchFamily="34" charset="0"/>
                <a:ea typeface="宋体" panose="02010600030101010101" pitchFamily="2" charset="-122"/>
              </a:defRPr>
            </a:lvl4pPr>
            <a:lvl5pPr marL="2057400" indent="-228600">
              <a:tabLst>
                <a:tab pos="3048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04800" algn="l"/>
              </a:tabLst>
              <a:defRPr>
                <a:solidFill>
                  <a:schemeClr val="tx1"/>
                </a:solidFill>
                <a:latin typeface="Calibri" panose="020F0502020204030204" pitchFamily="34" charset="0"/>
                <a:ea typeface="宋体" panose="02010600030101010101" pitchFamily="2" charset="-122"/>
              </a:defRPr>
            </a:lvl9pPr>
          </a:lstStyle>
          <a:p>
            <a:pPr algn="just" eaLnBrk="1" hangingPunct="1">
              <a:lnSpc>
                <a:spcPct val="79000"/>
              </a:lnSpc>
              <a:buFont typeface="Arial" panose="020B0604020202020204" pitchFamily="34" charset="0"/>
              <a:buChar char="–"/>
            </a:pPr>
            <a:r>
              <a:rPr lang="zh-CN" altLang="zh-CN" sz="2800">
                <a:latin typeface="Cambria" panose="02040503050406030204" pitchFamily="18" charset="0"/>
              </a:rPr>
              <a:t>这种策略取决于备用组件是否可靠地接管。 定期强制 switchovers-例如, 每天一次或每周一次-增加系统的可用性。</a:t>
            </a:r>
          </a:p>
          <a:p>
            <a:pPr algn="just"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某些数据库系统强制交换机存储每个新数据项。新数据项存储在阴影页中, 旧页成为恢复的备份。在这种情况下, 停机时间通常可以限制为秒。</a:t>
            </a:r>
          </a:p>
          <a:p>
            <a:pPr eaLnBrk="1" hangingPunct="1">
              <a:lnSpc>
                <a:spcPct val="79000"/>
              </a:lnSpc>
              <a:spcBef>
                <a:spcPts val="500"/>
              </a:spcBef>
              <a:buFont typeface="Arial" panose="020B0604020202020204" pitchFamily="34" charset="0"/>
              <a:buChar char="–"/>
            </a:pPr>
            <a:r>
              <a:rPr lang="zh-CN" altLang="zh-CN" sz="2800">
                <a:latin typeface="Cambria" panose="02040503050406030204" pitchFamily="18" charset="0"/>
              </a:rPr>
              <a:t>同步是主要组件的责任, 它可能使用原子广播辅助来保证同步。</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812C98B8-5656-4AB2-A110-D7B5626359D5}"/>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90" dirty="0"/>
              <a:t> </a:t>
            </a:r>
            <a:r>
              <a:rPr sz="4668" spc="-20" dirty="0"/>
              <a:t>恢复</a:t>
            </a:r>
          </a:p>
        </p:txBody>
      </p:sp>
      <p:sp>
        <p:nvSpPr>
          <p:cNvPr id="64515" name="object 14">
            <a:extLst>
              <a:ext uri="{FF2B5EF4-FFF2-40B4-BE49-F238E27FC236}">
                <a16:creationId xmlns:a16="http://schemas.microsoft.com/office/drawing/2014/main" id="{E679C27C-0B38-4DC1-98FB-1F9189317F6C}"/>
              </a:ext>
            </a:extLst>
          </p:cNvPr>
          <p:cNvSpPr txBox="1">
            <a:spLocks noChangeArrowheads="1"/>
          </p:cNvSpPr>
          <p:nvPr/>
        </p:nvSpPr>
        <p:spPr bwMode="auto">
          <a:xfrm>
            <a:off x="849313" y="1392238"/>
            <a:ext cx="116586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600">
                <a:solidFill>
                  <a:srgbClr val="FF2600"/>
                </a:solidFill>
                <a:latin typeface="Cambria" panose="02040503050406030204" pitchFamily="18" charset="0"/>
              </a:rPr>
              <a:t>备用。</a:t>
            </a:r>
            <a:endParaRPr lang="zh-CN" altLang="zh-CN" sz="3600">
              <a:latin typeface="Cambria" panose="02040503050406030204" pitchFamily="18" charset="0"/>
            </a:endParaRPr>
          </a:p>
          <a:p>
            <a:pPr lvl="1" eaLnBrk="1" hangingPunct="1">
              <a:lnSpc>
                <a:spcPts val="2200"/>
              </a:lnSpc>
              <a:spcBef>
                <a:spcPts val="638"/>
              </a:spcBef>
              <a:buFont typeface="Arial" panose="020B0604020202020204" pitchFamily="34" charset="0"/>
              <a:buChar char="–"/>
            </a:pPr>
            <a:r>
              <a:rPr lang="zh-CN" altLang="zh-CN" sz="3200">
                <a:latin typeface="Cambria" panose="02040503050406030204" pitchFamily="18" charset="0"/>
              </a:rPr>
              <a:t>备用备用计算平台被配置为替换许多不同的故障组件。</a:t>
            </a:r>
          </a:p>
          <a:p>
            <a:pPr lvl="1" eaLnBrk="1" hangingPunct="1">
              <a:lnSpc>
                <a:spcPts val="2200"/>
              </a:lnSpc>
              <a:spcBef>
                <a:spcPts val="600"/>
              </a:spcBef>
              <a:buFont typeface="Arial" panose="020B0604020202020204" pitchFamily="34" charset="0"/>
              <a:buChar char="–"/>
            </a:pPr>
            <a:r>
              <a:rPr lang="zh-CN" altLang="zh-CN" sz="3200">
                <a:latin typeface="Cambria" panose="02040503050406030204" pitchFamily="18" charset="0"/>
              </a:rPr>
              <a:t>必须重新启动到相应的软件配置, 并在发生故障时初始化状态。</a:t>
            </a:r>
          </a:p>
          <a:p>
            <a:pPr lvl="1" eaLnBrk="1" hangingPunct="1">
              <a:lnSpc>
                <a:spcPct val="89000"/>
              </a:lnSpc>
              <a:spcBef>
                <a:spcPts val="525"/>
              </a:spcBef>
              <a:buFont typeface="Arial" panose="020B0604020202020204" pitchFamily="34" charset="0"/>
              <a:buChar char="–"/>
            </a:pPr>
            <a:r>
              <a:rPr lang="zh-CN" altLang="zh-CN" sz="3200">
                <a:latin typeface="Cambria" panose="02040503050406030204" pitchFamily="18" charset="0"/>
              </a:rPr>
              <a:t>定期将系统状态的检查点设置为持久性设备, 并将所有状态更改记录到持久性设备上, 可以将该备用项设为适当的状态。</a:t>
            </a:r>
          </a:p>
          <a:p>
            <a:pPr lvl="1" eaLnBrk="1" hangingPunct="1">
              <a:lnSpc>
                <a:spcPts val="2300"/>
              </a:lnSpc>
              <a:spcBef>
                <a:spcPts val="438"/>
              </a:spcBef>
              <a:buFont typeface="Arial" panose="020B0604020202020204" pitchFamily="34" charset="0"/>
              <a:buChar char="–"/>
            </a:pPr>
            <a:r>
              <a:rPr lang="zh-CN" altLang="zh-CN" sz="3200">
                <a:latin typeface="Cambria" panose="02040503050406030204" pitchFamily="18" charset="0"/>
              </a:rPr>
              <a:t>这通常用作备用客户端工作站, 在出现故障时用户可以移动。</a:t>
            </a:r>
          </a:p>
          <a:p>
            <a:pPr lvl="1" eaLnBrk="1" hangingPunct="1">
              <a:spcBef>
                <a:spcPts val="138"/>
              </a:spcBef>
              <a:buFont typeface="Arial" panose="020B0604020202020204" pitchFamily="34" charset="0"/>
              <a:buChar char="–"/>
            </a:pPr>
            <a:r>
              <a:rPr lang="zh-CN" altLang="zh-CN" sz="3200">
                <a:latin typeface="Cambria" panose="02040503050406030204" pitchFamily="18" charset="0"/>
              </a:rPr>
              <a:t>这种战术的停机时间通常是几分钟。</a:t>
            </a:r>
          </a:p>
        </p:txBody>
      </p:sp>
    </p:spTree>
  </p:cSld>
  <p:clrMapOvr>
    <a:masterClrMapping/>
  </p:clrMapOvr>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F566995-DF68-4426-B262-EDF9C675FB81}"/>
              </a:ext>
            </a:extLst>
          </p:cNvPr>
          <p:cNvSpPr txBox="1">
            <a:spLocks noGrp="1"/>
          </p:cNvSpPr>
          <p:nvPr>
            <p:ph type="title"/>
          </p:nvPr>
        </p:nvSpPr>
        <p:spPr>
          <a:xfrm>
            <a:off x="773113" y="273050"/>
            <a:ext cx="9178925" cy="677863"/>
          </a:xfrm>
        </p:spPr>
        <p:txBody>
          <a:bodyPr lIns="0" tIns="0" rIns="0" bIns="0" rtlCol="0">
            <a:spAutoFit/>
          </a:bodyPr>
          <a:lstStyle/>
          <a:p>
            <a:pPr marL="12700">
              <a:defRPr/>
            </a:pPr>
            <a:r>
              <a:rPr sz="4400" spc="-25" dirty="0"/>
              <a:t>议程</a:t>
            </a:r>
          </a:p>
        </p:txBody>
      </p:sp>
      <p:sp>
        <p:nvSpPr>
          <p:cNvPr id="12" name="object 12">
            <a:extLst>
              <a:ext uri="{FF2B5EF4-FFF2-40B4-BE49-F238E27FC236}">
                <a16:creationId xmlns:a16="http://schemas.microsoft.com/office/drawing/2014/main" id="{2C9972CB-EFB1-4829-9A87-6CFD90151554}"/>
              </a:ext>
            </a:extLst>
          </p:cNvPr>
          <p:cNvSpPr txBox="1"/>
          <p:nvPr/>
        </p:nvSpPr>
        <p:spPr>
          <a:xfrm>
            <a:off x="1154113" y="1430338"/>
            <a:ext cx="8686800" cy="5094287"/>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3200" dirty="0">
                <a:latin typeface="Cambria"/>
                <a:ea typeface="+mn-ea"/>
                <a:cs typeface="Cambria"/>
              </a:rPr>
              <a:t>品质属性</a:t>
            </a:r>
            <a:r>
              <a:rPr sz="3200" spc="-20" dirty="0">
                <a:latin typeface="Cambria"/>
                <a:ea typeface="+mn-ea"/>
                <a:cs typeface="Cambria"/>
              </a:rPr>
              <a:t>的</a:t>
            </a:r>
            <a:r>
              <a:rPr sz="3200" spc="45" dirty="0">
                <a:latin typeface="Cambria"/>
                <a:ea typeface="+mn-ea"/>
                <a:cs typeface="Cambria"/>
              </a:rPr>
              <a:t> </a:t>
            </a:r>
            <a:r>
              <a:rPr sz="3200" dirty="0">
                <a:latin typeface="Cambria"/>
                <a:ea typeface="+mn-ea"/>
                <a:cs typeface="Cambria"/>
              </a:rPr>
              <a:t>建筑</a:t>
            </a:r>
          </a:p>
          <a:p>
            <a:pPr eaLnBrk="1" fontAlgn="auto" hangingPunct="1">
              <a:spcBef>
                <a:spcPts val="40"/>
              </a:spcBef>
              <a:spcAft>
                <a:spcPts val="0"/>
              </a:spcAft>
              <a:buFont typeface="Arial"/>
              <a:buChar char="•"/>
              <a:defRPr/>
            </a:pPr>
            <a:endParaRPr sz="3600" dirty="0">
              <a:latin typeface="Times New Roman"/>
              <a:ea typeface="+mn-ea"/>
              <a:cs typeface="Times New Roman"/>
            </a:endParaRPr>
          </a:p>
          <a:p>
            <a:pPr marL="368300" indent="-355600" eaLnBrk="1" fontAlgn="auto" hangingPunct="1">
              <a:spcBef>
                <a:spcPts val="0"/>
              </a:spcBef>
              <a:spcAft>
                <a:spcPts val="0"/>
              </a:spcAft>
              <a:buFont typeface="Arial"/>
              <a:buChar char="•"/>
              <a:tabLst>
                <a:tab pos="368300" algn="l"/>
              </a:tabLst>
              <a:defRPr/>
            </a:pPr>
            <a:r>
              <a:rPr sz="3200" spc="-15" dirty="0">
                <a:latin typeface="Cambria"/>
                <a:ea typeface="+mn-ea"/>
                <a:cs typeface="Cambria"/>
              </a:rPr>
              <a:t>可用 性</a:t>
            </a:r>
            <a:endParaRPr sz="3200" dirty="0">
              <a:latin typeface="Cambria"/>
              <a:ea typeface="+mn-ea"/>
              <a:cs typeface="Cambria"/>
            </a:endParaRPr>
          </a:p>
          <a:p>
            <a:pPr marL="787400" lvl="1" indent="-292100" eaLnBrk="1" fontAlgn="auto" hangingPunct="1">
              <a:spcBef>
                <a:spcPts val="620"/>
              </a:spcBef>
              <a:spcAft>
                <a:spcPts val="0"/>
              </a:spcAft>
              <a:buFont typeface="Arial"/>
              <a:buChar char="–"/>
              <a:tabLst>
                <a:tab pos="787400" algn="l"/>
              </a:tabLst>
              <a:defRPr/>
            </a:pPr>
            <a:r>
              <a:rPr sz="2800" spc="-20" dirty="0">
                <a:latin typeface="Cambria"/>
                <a:ea typeface="+mn-ea"/>
                <a:cs typeface="Cambria"/>
              </a:rPr>
              <a:t>源</a:t>
            </a:r>
            <a:r>
              <a:rPr sz="2800" spc="-15" dirty="0">
                <a:latin typeface="Cambria"/>
                <a:ea typeface="+mn-ea"/>
                <a:cs typeface="Cambria"/>
              </a:rPr>
              <a:t>的</a:t>
            </a:r>
            <a:r>
              <a:rPr sz="2800" spc="-35" dirty="0">
                <a:latin typeface="Cambria"/>
                <a:ea typeface="+mn-ea"/>
                <a:cs typeface="Cambria"/>
              </a:rPr>
              <a:t> </a:t>
            </a:r>
            <a:r>
              <a:rPr sz="2800" spc="5" dirty="0">
                <a:latin typeface="Cambria"/>
                <a:ea typeface="+mn-ea"/>
                <a:cs typeface="Cambria"/>
              </a:rPr>
              <a:t>刺激</a:t>
            </a:r>
            <a:endParaRPr sz="28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2800" spc="-5" dirty="0">
                <a:latin typeface="Cambria"/>
                <a:ea typeface="+mn-ea"/>
                <a:cs typeface="Cambria"/>
              </a:rPr>
              <a:t>刺激</a:t>
            </a:r>
            <a:endParaRPr sz="28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2800" spc="-10" dirty="0">
                <a:latin typeface="Cambria"/>
                <a:ea typeface="+mn-ea"/>
                <a:cs typeface="Cambria"/>
              </a:rPr>
              <a:t>环境</a:t>
            </a:r>
            <a:endParaRPr sz="28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2800" spc="-5" dirty="0">
                <a:latin typeface="Cambria"/>
                <a:ea typeface="+mn-ea"/>
                <a:cs typeface="Cambria"/>
              </a:rPr>
              <a:t>工件</a:t>
            </a:r>
            <a:endParaRPr sz="28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2800" spc="5" dirty="0">
                <a:latin typeface="Cambria"/>
                <a:ea typeface="+mn-ea"/>
                <a:cs typeface="Cambria"/>
              </a:rPr>
              <a:t>响应</a:t>
            </a:r>
            <a:endParaRPr sz="28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2800" spc="5" dirty="0">
                <a:latin typeface="Cambria"/>
                <a:ea typeface="+mn-ea"/>
                <a:cs typeface="Cambria"/>
              </a:rPr>
              <a:t>响应</a:t>
            </a:r>
            <a:r>
              <a:rPr sz="2800" spc="-150" dirty="0">
                <a:latin typeface="Cambria"/>
                <a:ea typeface="+mn-ea"/>
                <a:cs typeface="Cambria"/>
              </a:rPr>
              <a:t> </a:t>
            </a:r>
            <a:r>
              <a:rPr sz="2800" spc="-5" dirty="0">
                <a:latin typeface="Cambria"/>
                <a:ea typeface="+mn-ea"/>
                <a:cs typeface="Cambria"/>
              </a:rPr>
              <a:t>措施</a:t>
            </a:r>
            <a:endParaRPr sz="2800" dirty="0">
              <a:latin typeface="Cambria"/>
              <a:ea typeface="+mn-ea"/>
              <a:cs typeface="Cambria"/>
            </a:endParaRPr>
          </a:p>
          <a:p>
            <a:pPr marL="787400" lvl="1" indent="-292100" eaLnBrk="1" fontAlgn="auto" hangingPunct="1">
              <a:spcBef>
                <a:spcPts val="600"/>
              </a:spcBef>
              <a:spcAft>
                <a:spcPts val="0"/>
              </a:spcAft>
              <a:buFont typeface="Arial"/>
              <a:buChar char="–"/>
              <a:tabLst>
                <a:tab pos="787400" algn="l"/>
              </a:tabLst>
              <a:defRPr/>
            </a:pPr>
            <a:r>
              <a:rPr sz="2800" spc="-40" dirty="0">
                <a:latin typeface="Cambria"/>
                <a:ea typeface="+mn-ea"/>
                <a:cs typeface="Cambria"/>
              </a:rPr>
              <a:t>策略</a:t>
            </a:r>
            <a:endParaRPr sz="2800" dirty="0">
              <a:latin typeface="Cambria"/>
              <a:ea typeface="+mn-ea"/>
              <a:cs typeface="Cambria"/>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a:extLst>
              <a:ext uri="{FF2B5EF4-FFF2-40B4-BE49-F238E27FC236}">
                <a16:creationId xmlns:a16="http://schemas.microsoft.com/office/drawing/2014/main" id="{FC49BD52-F6C9-43D8-B374-3BF9A79FE545}"/>
              </a:ext>
            </a:extLst>
          </p:cNvPr>
          <p:cNvSpPr txBox="1">
            <a:spLocks noGrp="1"/>
          </p:cNvSpPr>
          <p:nvPr>
            <p:ph type="title"/>
          </p:nvPr>
        </p:nvSpPr>
        <p:spPr>
          <a:xfrm>
            <a:off x="620713" y="242888"/>
            <a:ext cx="10537825" cy="676275"/>
          </a:xfrm>
        </p:spPr>
        <p:txBody>
          <a:bodyPr rtlCol="0">
            <a:spAutoFit/>
          </a:bodyPr>
          <a:lstStyle/>
          <a:p>
            <a:pPr marL="12700" algn="l">
              <a:defRPr/>
            </a:pPr>
            <a:r>
              <a:rPr sz="4400" spc="-5" dirty="0">
                <a:solidFill>
                  <a:schemeClr val="bg1"/>
                </a:solidFill>
                <a:latin typeface="+mj-lt"/>
              </a:rPr>
              <a:t>可用 性</a:t>
            </a:r>
            <a:r>
              <a:rPr sz="4400" spc="-120" dirty="0">
                <a:solidFill>
                  <a:schemeClr val="bg1"/>
                </a:solidFill>
                <a:latin typeface="+mj-lt"/>
              </a:rPr>
              <a:t>战术-故障</a:t>
            </a:r>
            <a:r>
              <a:rPr sz="4400" spc="275" dirty="0">
                <a:solidFill>
                  <a:schemeClr val="bg1"/>
                </a:solidFill>
                <a:latin typeface="+mj-lt"/>
              </a:rPr>
              <a:t> </a:t>
            </a:r>
            <a:r>
              <a:rPr sz="4400" spc="-15" dirty="0">
                <a:solidFill>
                  <a:schemeClr val="bg1"/>
                </a:solidFill>
                <a:latin typeface="+mj-lt"/>
              </a:rPr>
              <a:t>恢复</a:t>
            </a:r>
          </a:p>
        </p:txBody>
      </p:sp>
      <p:sp>
        <p:nvSpPr>
          <p:cNvPr id="15" name="object 15">
            <a:extLst>
              <a:ext uri="{FF2B5EF4-FFF2-40B4-BE49-F238E27FC236}">
                <a16:creationId xmlns:a16="http://schemas.microsoft.com/office/drawing/2014/main" id="{D0B9E7D7-850F-41FE-90DE-809C4EDEDE6C}"/>
              </a:ext>
            </a:extLst>
          </p:cNvPr>
          <p:cNvSpPr txBox="1"/>
          <p:nvPr/>
        </p:nvSpPr>
        <p:spPr>
          <a:xfrm>
            <a:off x="2771775" y="1604963"/>
            <a:ext cx="893763" cy="390525"/>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2500" spc="-30" dirty="0">
                <a:latin typeface="Cambria"/>
                <a:ea typeface="+mn-ea"/>
                <a:cs typeface="Cambria"/>
              </a:rPr>
              <a:t>G</a:t>
            </a:r>
            <a:r>
              <a:rPr sz="2500" spc="-45" dirty="0">
                <a:latin typeface="Cambria"/>
                <a:ea typeface="+mn-ea"/>
                <a:cs typeface="Cambria"/>
              </a:rPr>
              <a:t>F</a:t>
            </a:r>
            <a:r>
              <a:rPr sz="2500" dirty="0">
                <a:latin typeface="Cambria"/>
                <a:ea typeface="+mn-ea"/>
                <a:cs typeface="Cambria"/>
              </a:rPr>
              <a:t>S</a:t>
            </a:r>
            <a:endParaRPr sz="2500">
              <a:latin typeface="Cambria"/>
              <a:ea typeface="+mn-ea"/>
              <a:cs typeface="Cambria"/>
            </a:endParaRPr>
          </a:p>
        </p:txBody>
      </p:sp>
      <p:sp>
        <p:nvSpPr>
          <p:cNvPr id="65540" name="object 16">
            <a:extLst>
              <a:ext uri="{FF2B5EF4-FFF2-40B4-BE49-F238E27FC236}">
                <a16:creationId xmlns:a16="http://schemas.microsoft.com/office/drawing/2014/main" id="{38253A0F-30F1-47D5-9C16-ABC29E8F1FC7}"/>
              </a:ext>
            </a:extLst>
          </p:cNvPr>
          <p:cNvSpPr>
            <a:spLocks noChangeArrowheads="1"/>
          </p:cNvSpPr>
          <p:nvPr/>
        </p:nvSpPr>
        <p:spPr bwMode="auto">
          <a:xfrm>
            <a:off x="2474913" y="2338388"/>
            <a:ext cx="8432800" cy="41068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2B61BDF2-3DB7-4020-85ED-C14893D8D39D}"/>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90" dirty="0"/>
              <a:t> </a:t>
            </a:r>
            <a:r>
              <a:rPr sz="4668" spc="-20" dirty="0"/>
              <a:t>恢复</a:t>
            </a:r>
          </a:p>
        </p:txBody>
      </p:sp>
      <p:sp>
        <p:nvSpPr>
          <p:cNvPr id="66563" name="object 15">
            <a:extLst>
              <a:ext uri="{FF2B5EF4-FFF2-40B4-BE49-F238E27FC236}">
                <a16:creationId xmlns:a16="http://schemas.microsoft.com/office/drawing/2014/main" id="{59447562-626D-4602-B4E0-B3C41BF60BED}"/>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29</a:t>
            </a:r>
            <a:endParaRPr lang="zh-CN" altLang="zh-CN" sz="1400">
              <a:latin typeface="Tahoma" panose="020B0604030504040204" pitchFamily="34" charset="0"/>
              <a:cs typeface="Tahoma" panose="020B0604030504040204" pitchFamily="34" charset="0"/>
            </a:endParaRPr>
          </a:p>
        </p:txBody>
      </p:sp>
      <p:sp>
        <p:nvSpPr>
          <p:cNvPr id="66564" name="object 14">
            <a:extLst>
              <a:ext uri="{FF2B5EF4-FFF2-40B4-BE49-F238E27FC236}">
                <a16:creationId xmlns:a16="http://schemas.microsoft.com/office/drawing/2014/main" id="{F09F3B76-371E-4D5D-B7E8-553DE956E5DB}"/>
              </a:ext>
            </a:extLst>
          </p:cNvPr>
          <p:cNvSpPr txBox="1">
            <a:spLocks noChangeArrowheads="1"/>
          </p:cNvSpPr>
          <p:nvPr/>
        </p:nvSpPr>
        <p:spPr bwMode="auto">
          <a:xfrm>
            <a:off x="849313" y="1435100"/>
            <a:ext cx="11430000"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700"/>
              </a:lnSpc>
              <a:buFont typeface="Arial" panose="020B0604020202020204" pitchFamily="34" charset="0"/>
              <a:buChar char="•"/>
            </a:pPr>
            <a:r>
              <a:rPr lang="zh-CN" altLang="zh-CN" sz="3200">
                <a:latin typeface="Cambria" panose="02040503050406030204" pitchFamily="18" charset="0"/>
              </a:rPr>
              <a:t>假设我们要向 DB 添加备份机制, 以便在前者有故障时替换主服务器与备份服务器。</a:t>
            </a:r>
          </a:p>
          <a:p>
            <a:pPr lvl="1" eaLnBrk="1" hangingPunct="1">
              <a:lnSpc>
                <a:spcPts val="2200"/>
              </a:lnSpc>
              <a:spcBef>
                <a:spcPts val="600"/>
              </a:spcBef>
              <a:buFont typeface="Arial" panose="020B0604020202020204" pitchFamily="34" charset="0"/>
              <a:buChar char="–"/>
            </a:pPr>
            <a:r>
              <a:rPr lang="zh-CN" altLang="zh-CN" sz="2800">
                <a:latin typeface="Cambria" panose="02040503050406030204" pitchFamily="18" charset="0"/>
              </a:rPr>
              <a:t>现在 SNS 不是一个关键的系统, 它的可用性并不需要很高, 我们允许一些客户端的会话丢失。</a:t>
            </a:r>
          </a:p>
          <a:p>
            <a:pPr lvl="1" eaLnBrk="1" hangingPunct="1">
              <a:lnSpc>
                <a:spcPts val="2200"/>
              </a:lnSpc>
              <a:spcBef>
                <a:spcPts val="600"/>
              </a:spcBef>
              <a:buFont typeface="Arial" panose="020B0604020202020204" pitchFamily="34" charset="0"/>
              <a:buChar char="–"/>
            </a:pPr>
            <a:r>
              <a:rPr lang="zh-CN" altLang="zh-CN" sz="2800">
                <a:latin typeface="Cambria" panose="02040503050406030204" pitchFamily="18" charset="0"/>
              </a:rPr>
              <a:t>同时, 一旦用户生成新的数据, 它应该被持久地存储到 DB 中。</a:t>
            </a:r>
          </a:p>
          <a:p>
            <a:pPr lvl="1" eaLnBrk="1" hangingPunct="1">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lnSpc>
                <a:spcPts val="2700"/>
              </a:lnSpc>
              <a:spcBef>
                <a:spcPts val="1488"/>
              </a:spcBef>
              <a:buFont typeface="Arial" panose="020B0604020202020204" pitchFamily="34" charset="0"/>
              <a:buChar char="•"/>
            </a:pPr>
            <a:r>
              <a:rPr lang="zh-CN" altLang="zh-CN" sz="3200">
                <a:latin typeface="Cambria" panose="02040503050406030204" pitchFamily="18" charset="0"/>
              </a:rPr>
              <a:t>因此, 利用被动冗余作为 SNS 的备份机制</a:t>
            </a: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a:extLst>
              <a:ext uri="{FF2B5EF4-FFF2-40B4-BE49-F238E27FC236}">
                <a16:creationId xmlns:a16="http://schemas.microsoft.com/office/drawing/2014/main" id="{0CD13883-AFE6-4D03-AAD7-CC1F72E215A2}"/>
              </a:ext>
            </a:extLst>
          </p:cNvPr>
          <p:cNvSpPr txBox="1">
            <a:spLocks noGrp="1"/>
          </p:cNvSpPr>
          <p:nvPr>
            <p:ph type="title"/>
          </p:nvPr>
        </p:nvSpPr>
        <p:spPr>
          <a:xfrm>
            <a:off x="620713" y="239713"/>
            <a:ext cx="10390187" cy="719137"/>
          </a:xfrm>
        </p:spPr>
        <p:txBody>
          <a:bodyPr lIns="0" tIns="0" rIns="0" bIns="0" rtlCol="0">
            <a:spAutoFit/>
          </a:bodyPr>
          <a:lstStyle/>
          <a:p>
            <a:pPr marL="12700">
              <a:defRPr/>
            </a:pPr>
            <a:r>
              <a:rPr sz="4668" spc="-5" dirty="0"/>
              <a:t>可用 性</a:t>
            </a:r>
            <a:r>
              <a:rPr sz="4668" spc="-120" dirty="0"/>
              <a:t>战术-故障</a:t>
            </a:r>
            <a:r>
              <a:rPr sz="4668" spc="285" dirty="0"/>
              <a:t> </a:t>
            </a:r>
            <a:r>
              <a:rPr sz="4668" spc="-20" dirty="0"/>
              <a:t>恢复</a:t>
            </a:r>
          </a:p>
        </p:txBody>
      </p:sp>
      <p:sp>
        <p:nvSpPr>
          <p:cNvPr id="67587" name="object 16">
            <a:extLst>
              <a:ext uri="{FF2B5EF4-FFF2-40B4-BE49-F238E27FC236}">
                <a16:creationId xmlns:a16="http://schemas.microsoft.com/office/drawing/2014/main" id="{F2761EA9-B416-49FB-AEEF-9D767B0D36C1}"/>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30</a:t>
            </a:r>
            <a:endParaRPr lang="zh-CN" altLang="zh-CN" sz="1400">
              <a:latin typeface="Tahoma" panose="020B0604030504040204" pitchFamily="34" charset="0"/>
              <a:cs typeface="Tahoma" panose="020B0604030504040204" pitchFamily="34" charset="0"/>
            </a:endParaRPr>
          </a:p>
        </p:txBody>
      </p:sp>
      <p:sp>
        <p:nvSpPr>
          <p:cNvPr id="15" name="object 15">
            <a:extLst>
              <a:ext uri="{FF2B5EF4-FFF2-40B4-BE49-F238E27FC236}">
                <a16:creationId xmlns:a16="http://schemas.microsoft.com/office/drawing/2014/main" id="{2FFC83E1-104F-4F33-A90C-D7071DAC3FB8}"/>
              </a:ext>
            </a:extLst>
          </p:cNvPr>
          <p:cNvSpPr txBox="1"/>
          <p:nvPr/>
        </p:nvSpPr>
        <p:spPr>
          <a:xfrm>
            <a:off x="925513" y="1430338"/>
            <a:ext cx="11049000" cy="3146425"/>
          </a:xfrm>
          <a:prstGeom prst="rect">
            <a:avLst/>
          </a:prstGeom>
        </p:spPr>
        <p:txBody>
          <a:bodyPr lIns="0" tIns="0" rIns="0" bIns="0">
            <a:spAutoFit/>
          </a:bodyPr>
          <a:lstStyle/>
          <a:p>
            <a:pPr marL="368300" indent="-355600" eaLnBrk="1" fontAlgn="auto" hangingPunct="1">
              <a:spcBef>
                <a:spcPts val="0"/>
              </a:spcBef>
              <a:spcAft>
                <a:spcPts val="0"/>
              </a:spcAft>
              <a:buFont typeface="Arial"/>
              <a:buChar char="•"/>
              <a:tabLst>
                <a:tab pos="368300" algn="l"/>
              </a:tabLst>
              <a:defRPr/>
            </a:pPr>
            <a:r>
              <a:rPr sz="3200" spc="-10" dirty="0">
                <a:latin typeface="Cambria"/>
                <a:ea typeface="+mn-ea"/>
                <a:cs typeface="Cambria"/>
              </a:rPr>
              <a:t>在</a:t>
            </a:r>
            <a:r>
              <a:rPr sz="3200" spc="-15" dirty="0">
                <a:latin typeface="Cambria"/>
                <a:ea typeface="+mn-ea"/>
                <a:cs typeface="Cambria"/>
              </a:rPr>
              <a:t>一个</a:t>
            </a:r>
            <a:r>
              <a:rPr sz="3200" dirty="0">
                <a:latin typeface="Cambria"/>
                <a:ea typeface="+mn-ea"/>
                <a:cs typeface="Cambria"/>
              </a:rPr>
              <a:t>嵌入式</a:t>
            </a:r>
            <a:r>
              <a:rPr sz="3200" spc="-150" dirty="0">
                <a:latin typeface="Cambria"/>
                <a:ea typeface="+mn-ea"/>
                <a:cs typeface="Cambria"/>
              </a:rPr>
              <a:t>安全-‐‑critical</a:t>
            </a:r>
            <a:r>
              <a:rPr sz="3200" spc="5" dirty="0">
                <a:latin typeface="Cambria"/>
                <a:ea typeface="+mn-ea"/>
                <a:cs typeface="Cambria"/>
              </a:rPr>
              <a:t>系统：</a:t>
            </a:r>
            <a:r>
              <a:rPr sz="3200" spc="195" dirty="0">
                <a:latin typeface="Cambria"/>
                <a:ea typeface="+mn-ea"/>
                <a:cs typeface="Cambria"/>
              </a:rPr>
              <a:t> </a:t>
            </a:r>
            <a:r>
              <a:rPr sz="3200" spc="-10" dirty="0">
                <a:latin typeface="Cambria"/>
                <a:ea typeface="+mn-ea"/>
                <a:cs typeface="Cambria"/>
              </a:rPr>
              <a:t>飞机</a:t>
            </a:r>
            <a:endParaRPr sz="3200" dirty="0">
              <a:latin typeface="Cambria"/>
              <a:ea typeface="+mn-ea"/>
              <a:cs typeface="Cambria"/>
            </a:endParaRPr>
          </a:p>
          <a:p>
            <a:pPr eaLnBrk="1" fontAlgn="auto" hangingPunct="1">
              <a:spcBef>
                <a:spcPts val="5"/>
              </a:spcBef>
              <a:spcAft>
                <a:spcPts val="0"/>
              </a:spcAft>
              <a:buFont typeface="Arial"/>
              <a:buChar char="•"/>
              <a:defRPr/>
            </a:pPr>
            <a:endParaRPr sz="4400" dirty="0">
              <a:latin typeface="Times New Roman"/>
              <a:ea typeface="+mn-ea"/>
              <a:cs typeface="Times New Roman"/>
            </a:endParaRPr>
          </a:p>
          <a:p>
            <a:pPr marL="368300" indent="-355600" eaLnBrk="1" fontAlgn="auto" hangingPunct="1">
              <a:spcBef>
                <a:spcPts val="0"/>
              </a:spcBef>
              <a:spcAft>
                <a:spcPts val="0"/>
              </a:spcAft>
              <a:buFont typeface="Arial"/>
              <a:buChar char="•"/>
              <a:tabLst>
                <a:tab pos="368300" algn="l"/>
              </a:tabLst>
              <a:defRPr/>
            </a:pPr>
            <a:r>
              <a:rPr sz="3200" dirty="0">
                <a:latin typeface="Cambria"/>
                <a:ea typeface="+mn-ea"/>
                <a:cs typeface="Cambria"/>
              </a:rPr>
              <a:t>冗余</a:t>
            </a:r>
          </a:p>
          <a:p>
            <a:pPr marL="787400" lvl="1" indent="-292100" eaLnBrk="1" fontAlgn="auto" hangingPunct="1">
              <a:spcBef>
                <a:spcPts val="500"/>
              </a:spcBef>
              <a:spcAft>
                <a:spcPts val="0"/>
              </a:spcAft>
              <a:buFont typeface="Arial"/>
              <a:buChar char="–"/>
              <a:tabLst>
                <a:tab pos="787400" algn="l"/>
              </a:tabLst>
              <a:defRPr/>
            </a:pPr>
            <a:r>
              <a:rPr sz="2800" spc="-20" dirty="0">
                <a:latin typeface="Cambria"/>
                <a:ea typeface="+mn-ea"/>
                <a:cs typeface="Cambria"/>
              </a:rPr>
              <a:t>存储</a:t>
            </a:r>
            <a:endParaRPr sz="2800" dirty="0">
              <a:latin typeface="Cambria"/>
              <a:ea typeface="+mn-ea"/>
              <a:cs typeface="Cambria"/>
            </a:endParaRPr>
          </a:p>
          <a:p>
            <a:pPr marL="787400" lvl="1" indent="-292100" eaLnBrk="1" fontAlgn="auto" hangingPunct="1">
              <a:spcBef>
                <a:spcPts val="480"/>
              </a:spcBef>
              <a:spcAft>
                <a:spcPts val="0"/>
              </a:spcAft>
              <a:buFont typeface="Arial"/>
              <a:buChar char="–"/>
              <a:tabLst>
                <a:tab pos="787400" algn="l"/>
              </a:tabLst>
              <a:defRPr/>
            </a:pPr>
            <a:r>
              <a:rPr sz="2800" spc="5" dirty="0">
                <a:latin typeface="Cambria"/>
                <a:ea typeface="+mn-ea"/>
                <a:cs typeface="Cambria"/>
              </a:rPr>
              <a:t>二 进 制</a:t>
            </a:r>
            <a:r>
              <a:rPr sz="2800" spc="-190" dirty="0">
                <a:latin typeface="Cambria"/>
                <a:ea typeface="+mn-ea"/>
                <a:cs typeface="Cambria"/>
              </a:rPr>
              <a:t> </a:t>
            </a:r>
            <a:r>
              <a:rPr sz="2800" spc="-5" dirty="0">
                <a:latin typeface="Cambria"/>
                <a:ea typeface="+mn-ea"/>
                <a:cs typeface="Cambria"/>
              </a:rPr>
              <a:t>代码</a:t>
            </a:r>
            <a:endParaRPr sz="2800" dirty="0">
              <a:latin typeface="Cambria"/>
              <a:ea typeface="+mn-ea"/>
              <a:cs typeface="Cambria"/>
            </a:endParaRPr>
          </a:p>
          <a:p>
            <a:pPr marL="787400" lvl="1" indent="-292100" eaLnBrk="1" fontAlgn="auto" hangingPunct="1">
              <a:spcBef>
                <a:spcPts val="480"/>
              </a:spcBef>
              <a:spcAft>
                <a:spcPts val="0"/>
              </a:spcAft>
              <a:buFont typeface="Arial"/>
              <a:buChar char="–"/>
              <a:tabLst>
                <a:tab pos="787400" algn="l"/>
              </a:tabLst>
              <a:defRPr/>
            </a:pPr>
            <a:r>
              <a:rPr sz="2800" spc="-10" dirty="0">
                <a:latin typeface="Cambria"/>
                <a:ea typeface="+mn-ea"/>
                <a:cs typeface="Cambria"/>
              </a:rPr>
              <a:t>通信</a:t>
            </a:r>
            <a:r>
              <a:rPr sz="2800" spc="-85" dirty="0">
                <a:latin typeface="Cambria"/>
                <a:ea typeface="+mn-ea"/>
                <a:cs typeface="Cambria"/>
              </a:rPr>
              <a:t> </a:t>
            </a:r>
            <a:r>
              <a:rPr sz="2800" spc="-5" dirty="0">
                <a:latin typeface="Cambria"/>
                <a:ea typeface="+mn-ea"/>
                <a:cs typeface="Cambria"/>
              </a:rPr>
              <a:t>联动</a:t>
            </a:r>
            <a:endParaRPr sz="2800" dirty="0">
              <a:latin typeface="Cambria"/>
              <a:ea typeface="+mn-ea"/>
              <a:cs typeface="Cambria"/>
            </a:endParaRPr>
          </a:p>
        </p:txBody>
      </p:sp>
    </p:spTree>
  </p:cSld>
  <p:clrMapOvr>
    <a:masterClrMapping/>
  </p:clrMapOvr>
</p:sld>
</file>

<file path=ppt/slides/slide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E9940795-D64C-4172-AC55-796EF3AC9B2F}"/>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80" dirty="0"/>
              <a:t> </a:t>
            </a:r>
            <a:r>
              <a:rPr sz="4668" spc="-10" dirty="0"/>
              <a:t>修复</a:t>
            </a:r>
          </a:p>
        </p:txBody>
      </p:sp>
      <p:sp>
        <p:nvSpPr>
          <p:cNvPr id="68611" name="object 14">
            <a:extLst>
              <a:ext uri="{FF2B5EF4-FFF2-40B4-BE49-F238E27FC236}">
                <a16:creationId xmlns:a16="http://schemas.microsoft.com/office/drawing/2014/main" id="{235BA41D-2C1D-4DDF-AEA9-A11B106275CA}"/>
              </a:ext>
            </a:extLst>
          </p:cNvPr>
          <p:cNvSpPr txBox="1">
            <a:spLocks noChangeArrowheads="1"/>
          </p:cNvSpPr>
          <p:nvPr/>
        </p:nvSpPr>
        <p:spPr bwMode="auto">
          <a:xfrm>
            <a:off x="1001713" y="1263650"/>
            <a:ext cx="11582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2800">
                <a:latin typeface="Cambria" panose="02040503050406030204" pitchFamily="18" charset="0"/>
              </a:rPr>
              <a:t>有修复的策略, 依赖于组件重新引入。</a:t>
            </a:r>
          </a:p>
          <a:p>
            <a:pPr lvl="1" eaLnBrk="1" hangingPunct="1">
              <a:lnSpc>
                <a:spcPct val="79000"/>
              </a:lnSpc>
              <a:spcBef>
                <a:spcPts val="538"/>
              </a:spcBef>
              <a:buFont typeface="Arial" panose="020B0604020202020204" pitchFamily="34" charset="0"/>
              <a:buChar char="–"/>
            </a:pPr>
            <a:r>
              <a:rPr lang="zh-CN" altLang="zh-CN" sz="2400">
                <a:latin typeface="Cambria" panose="02040503050406030204" pitchFamily="18" charset="0"/>
              </a:rPr>
              <a:t>当冗余组件出现故障时, 可以在更正后重新引入它。这种策略包括阴影操作、状态重新同步和回滚。</a:t>
            </a:r>
          </a:p>
          <a:p>
            <a:pPr lvl="1" eaLnBrk="1" hangingPunct="1">
              <a:spcBef>
                <a:spcPts val="50"/>
              </a:spcBef>
              <a:buFont typeface="Arial" panose="020B0604020202020204" pitchFamily="34" charset="0"/>
              <a:buChar char="–"/>
            </a:pPr>
            <a:endParaRPr lang="zh-CN" altLang="zh-CN" sz="28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solidFill>
                  <a:srgbClr val="FF2600"/>
                </a:solidFill>
                <a:latin typeface="Cambria" panose="02040503050406030204" pitchFamily="18" charset="0"/>
              </a:rPr>
              <a:t>阴影操作。</a:t>
            </a:r>
            <a:endParaRPr lang="zh-CN" altLang="zh-CN" sz="2800">
              <a:latin typeface="Cambria" panose="02040503050406030204" pitchFamily="18" charset="0"/>
            </a:endParaRP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以前失败的组件可能在短时间内以 "阴影模式" 运行, 以确保它在将工作组件还原为服务之前模拟其行为。</a:t>
            </a:r>
          </a:p>
          <a:p>
            <a:pPr eaLnBrk="1" hangingPunct="1">
              <a:lnSpc>
                <a:spcPts val="2975"/>
              </a:lnSpc>
              <a:buFont typeface="Arial" panose="020B0604020202020204" pitchFamily="34" charset="0"/>
              <a:buChar char="•"/>
            </a:pPr>
            <a:r>
              <a:rPr lang="zh-CN" altLang="zh-CN" sz="2800">
                <a:solidFill>
                  <a:srgbClr val="FF2600"/>
                </a:solidFill>
                <a:latin typeface="Cambria" panose="02040503050406030204" pitchFamily="18" charset="0"/>
              </a:rPr>
              <a:t>检查点/回滚。</a:t>
            </a:r>
            <a:endParaRPr lang="zh-CN" altLang="zh-CN" sz="2800">
              <a:latin typeface="Cambria" panose="02040503050406030204" pitchFamily="18" charset="0"/>
            </a:endParaRPr>
          </a:p>
          <a:p>
            <a:pPr lvl="1" eaLnBrk="1" hangingPunct="1">
              <a:lnSpc>
                <a:spcPct val="79000"/>
              </a:lnSpc>
              <a:spcBef>
                <a:spcPts val="525"/>
              </a:spcBef>
              <a:buFont typeface="Arial" panose="020B0604020202020204" pitchFamily="34" charset="0"/>
              <a:buChar char="–"/>
            </a:pPr>
            <a:r>
              <a:rPr lang="zh-CN" altLang="zh-CN" sz="2400">
                <a:latin typeface="Cambria" panose="02040503050406030204" pitchFamily="18" charset="0"/>
              </a:rPr>
              <a:t>检查点是定期或针对特定事件创建的一致状态的记录。</a:t>
            </a:r>
          </a:p>
          <a:p>
            <a:pPr lvl="1" eaLnBrk="1" hangingPunct="1">
              <a:lnSpc>
                <a:spcPct val="79000"/>
              </a:lnSpc>
              <a:spcBef>
                <a:spcPts val="500"/>
              </a:spcBef>
              <a:buFont typeface="Arial" panose="020B0604020202020204" pitchFamily="34" charset="0"/>
              <a:buChar char="–"/>
            </a:pPr>
            <a:r>
              <a:rPr lang="zh-CN" altLang="zh-CN" sz="2400">
                <a:latin typeface="Cambria" panose="02040503050406030204" pitchFamily="18" charset="0"/>
              </a:rPr>
              <a:t>有时, 系统以不寻常的方式失败, detectably 不一致的状态。在这种情况下, 应使用一致状态的上一个检查点以及自快照拍摄以来发生的事务的日志来还原系统。</a:t>
            </a: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07284CAB-1EBB-4FBA-ACFC-CA02CD33D298}"/>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80" dirty="0"/>
              <a:t> </a:t>
            </a:r>
            <a:r>
              <a:rPr sz="4668" spc="-10" dirty="0"/>
              <a:t>修复</a:t>
            </a:r>
          </a:p>
        </p:txBody>
      </p:sp>
      <p:sp>
        <p:nvSpPr>
          <p:cNvPr id="69635" name="object 14">
            <a:extLst>
              <a:ext uri="{FF2B5EF4-FFF2-40B4-BE49-F238E27FC236}">
                <a16:creationId xmlns:a16="http://schemas.microsoft.com/office/drawing/2014/main" id="{81AE0922-AD31-43FB-940F-F53B46889541}"/>
              </a:ext>
            </a:extLst>
          </p:cNvPr>
          <p:cNvSpPr txBox="1">
            <a:spLocks noChangeArrowheads="1"/>
          </p:cNvSpPr>
          <p:nvPr/>
        </p:nvSpPr>
        <p:spPr bwMode="auto">
          <a:xfrm>
            <a:off x="1001713" y="1354138"/>
            <a:ext cx="11506200"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对于 SNS,</a:t>
            </a:r>
          </a:p>
          <a:p>
            <a:pPr lvl="1" eaLnBrk="1" hangingPunct="1">
              <a:lnSpc>
                <a:spcPct val="79000"/>
              </a:lnSpc>
              <a:spcBef>
                <a:spcPts val="525"/>
              </a:spcBef>
              <a:buFont typeface="Arial" panose="020B0604020202020204" pitchFamily="34" charset="0"/>
              <a:buChar char="–"/>
            </a:pPr>
            <a:r>
              <a:rPr lang="zh-CN" altLang="zh-CN" sz="2800">
                <a:latin typeface="Cambria" panose="02040503050406030204" pitchFamily="18" charset="0"/>
              </a:rPr>
              <a:t>我们采用检查站进行故障检修, 以保持系统的性能。</a:t>
            </a:r>
          </a:p>
          <a:p>
            <a:pPr lvl="1" eaLnBrk="1" hangingPunct="1">
              <a:spcBef>
                <a:spcPts val="38"/>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航空器仪器</a:t>
            </a:r>
          </a:p>
          <a:p>
            <a:pPr lvl="1" eaLnBrk="1" hangingPunct="1">
              <a:spcBef>
                <a:spcPts val="500"/>
              </a:spcBef>
              <a:buFont typeface="Arial" panose="020B0604020202020204" pitchFamily="34" charset="0"/>
              <a:buChar char="–"/>
            </a:pPr>
            <a:r>
              <a:rPr lang="zh-CN" altLang="zh-CN" sz="2800">
                <a:latin typeface="Cambria" panose="02040503050406030204" pitchFamily="18" charset="0"/>
              </a:rPr>
              <a:t>看门 狗</a:t>
            </a:r>
          </a:p>
          <a:p>
            <a:pPr lvl="1" eaLnBrk="1" hangingPunct="1">
              <a:spcBef>
                <a:spcPts val="475"/>
              </a:spcBef>
              <a:buFont typeface="Arial" panose="020B0604020202020204" pitchFamily="34" charset="0"/>
              <a:buChar char="–"/>
            </a:pPr>
            <a:r>
              <a:rPr lang="zh-CN" altLang="zh-CN" sz="2800">
                <a:latin typeface="Cambria" panose="02040503050406030204" pitchFamily="18" charset="0"/>
              </a:rPr>
              <a:t>软件中断</a:t>
            </a:r>
          </a:p>
          <a:p>
            <a:pPr lvl="1" eaLnBrk="1" hangingPunct="1">
              <a:spcBef>
                <a:spcPts val="475"/>
              </a:spcBef>
              <a:buFont typeface="Arial" panose="020B0604020202020204" pitchFamily="34" charset="0"/>
              <a:buChar char="–"/>
            </a:pPr>
            <a:r>
              <a:rPr lang="zh-CN" altLang="zh-CN" sz="2800">
                <a:latin typeface="Cambria" panose="02040503050406030204" pitchFamily="18" charset="0"/>
              </a:rPr>
              <a:t>可插拔组件</a:t>
            </a:r>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DEF8C4E0-F561-4300-BE08-7F735D7F8AC4}"/>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5" dirty="0"/>
              <a:t>可用 性</a:t>
            </a:r>
            <a:r>
              <a:rPr sz="4668" spc="-120" dirty="0"/>
              <a:t>战术-故障</a:t>
            </a:r>
            <a:r>
              <a:rPr sz="4668" spc="270" dirty="0"/>
              <a:t> </a:t>
            </a:r>
            <a:r>
              <a:rPr sz="4668" spc="-15" dirty="0"/>
              <a:t>预防</a:t>
            </a:r>
          </a:p>
        </p:txBody>
      </p:sp>
      <p:sp>
        <p:nvSpPr>
          <p:cNvPr id="70659" name="object 14">
            <a:extLst>
              <a:ext uri="{FF2B5EF4-FFF2-40B4-BE49-F238E27FC236}">
                <a16:creationId xmlns:a16="http://schemas.microsoft.com/office/drawing/2014/main" id="{F986607E-785B-4E44-ABB4-D2F8EB2B0667}"/>
              </a:ext>
            </a:extLst>
          </p:cNvPr>
          <p:cNvSpPr txBox="1">
            <a:spLocks noChangeArrowheads="1"/>
          </p:cNvSpPr>
          <p:nvPr/>
        </p:nvSpPr>
        <p:spPr bwMode="auto">
          <a:xfrm>
            <a:off x="849313" y="1404938"/>
            <a:ext cx="11887200" cy="600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以下是一些防止故障的策略。</a:t>
            </a:r>
          </a:p>
          <a:p>
            <a:pPr eaLnBrk="1" hangingPunct="1">
              <a:spcBef>
                <a:spcPts val="175"/>
              </a:spcBef>
              <a:buFont typeface="Arial" panose="020B0604020202020204" pitchFamily="34" charset="0"/>
              <a:buChar char="•"/>
            </a:pPr>
            <a:r>
              <a:rPr lang="zh-CN" altLang="zh-CN" sz="2400">
                <a:solidFill>
                  <a:srgbClr val="FF2600"/>
                </a:solidFill>
                <a:latin typeface="Cambria" panose="02040503050406030204" pitchFamily="18" charset="0"/>
              </a:rPr>
              <a:t>从服务中删除。</a:t>
            </a:r>
            <a:endParaRPr lang="zh-CN" altLang="zh-CN" sz="2400">
              <a:latin typeface="Cambria" panose="02040503050406030204" pitchFamily="18" charset="0"/>
            </a:endParaRPr>
          </a:p>
          <a:p>
            <a:pPr lvl="1" eaLnBrk="1" hangingPunct="1">
              <a:lnSpc>
                <a:spcPts val="2000"/>
              </a:lnSpc>
              <a:spcBef>
                <a:spcPts val="525"/>
              </a:spcBef>
              <a:buFont typeface="Arial" panose="020B0604020202020204" pitchFamily="34" charset="0"/>
              <a:buChar char="–"/>
            </a:pPr>
            <a:r>
              <a:rPr lang="zh-CN" altLang="zh-CN" sz="2400">
                <a:latin typeface="Cambria" panose="02040503050406030204" pitchFamily="18" charset="0"/>
              </a:rPr>
              <a:t>这种策略将系统的一个组成部分从操作中移除, 以进行一些活动以防止预期的故障。</a:t>
            </a:r>
          </a:p>
          <a:p>
            <a:pPr lvl="1" eaLnBrk="1" hangingPunct="1">
              <a:lnSpc>
                <a:spcPts val="2000"/>
              </a:lnSpc>
              <a:spcBef>
                <a:spcPts val="500"/>
              </a:spcBef>
              <a:buFont typeface="Arial" panose="020B0604020202020204" pitchFamily="34" charset="0"/>
              <a:buChar char="–"/>
            </a:pPr>
            <a:r>
              <a:rPr lang="zh-CN" altLang="zh-CN" sz="2400">
                <a:latin typeface="Cambria" panose="02040503050406030204" pitchFamily="18" charset="0"/>
              </a:rPr>
              <a:t>一个示例是重新启动组件以防止内存泄漏导致故障。</a:t>
            </a:r>
          </a:p>
          <a:p>
            <a:pPr lvl="1" eaLnBrk="1" hangingPunct="1">
              <a:lnSpc>
                <a:spcPts val="2000"/>
              </a:lnSpc>
              <a:spcBef>
                <a:spcPts val="500"/>
              </a:spcBef>
              <a:buFont typeface="Arial" panose="020B0604020202020204" pitchFamily="34" charset="0"/>
              <a:buChar char="–"/>
            </a:pPr>
            <a:r>
              <a:rPr lang="zh-CN" altLang="zh-CN" sz="2400">
                <a:latin typeface="Cambria" panose="02040503050406030204" pitchFamily="18" charset="0"/>
              </a:rPr>
              <a:t>如果从服务中删除此项是自动的, 则可以设计一个体系结构策略来支持它。如果是手动的, 系统必须设计为支持它。</a:t>
            </a:r>
          </a:p>
          <a:p>
            <a:pPr eaLnBrk="1" hangingPunct="1">
              <a:spcBef>
                <a:spcPts val="200"/>
              </a:spcBef>
              <a:buFont typeface="Arial" panose="020B0604020202020204" pitchFamily="34" charset="0"/>
              <a:buChar char="•"/>
            </a:pPr>
            <a:r>
              <a:rPr lang="zh-CN" altLang="zh-CN" sz="2400">
                <a:solidFill>
                  <a:srgbClr val="FF2600"/>
                </a:solidFill>
                <a:latin typeface="Cambria" panose="02040503050406030204" pitchFamily="18" charset="0"/>
              </a:rPr>
              <a:t>交易。</a:t>
            </a:r>
            <a:endParaRPr lang="zh-CN" altLang="zh-CN" sz="2400">
              <a:latin typeface="Cambria" panose="02040503050406030204" pitchFamily="18" charset="0"/>
            </a:endParaRPr>
          </a:p>
          <a:p>
            <a:pPr lvl="1" eaLnBrk="1" hangingPunct="1">
              <a:lnSpc>
                <a:spcPts val="2100"/>
              </a:lnSpc>
              <a:spcBef>
                <a:spcPts val="338"/>
              </a:spcBef>
              <a:buFont typeface="Arial" panose="020B0604020202020204" pitchFamily="34" charset="0"/>
              <a:buChar char="–"/>
            </a:pPr>
            <a:r>
              <a:rPr lang="zh-CN" altLang="zh-CN" sz="2400">
                <a:latin typeface="Cambria" panose="02040503050406030204" pitchFamily="18" charset="0"/>
              </a:rPr>
              <a:t>事务是多个连续步骤的捆绑, 这样就可以一次撤消整个包。</a:t>
            </a:r>
          </a:p>
          <a:p>
            <a:pPr lvl="1" eaLnBrk="1" hangingPunct="1">
              <a:lnSpc>
                <a:spcPct val="90000"/>
              </a:lnSpc>
              <a:spcBef>
                <a:spcPts val="313"/>
              </a:spcBef>
              <a:buFont typeface="Arial" panose="020B0604020202020204" pitchFamily="34" charset="0"/>
              <a:buChar char="–"/>
            </a:pPr>
            <a:r>
              <a:rPr lang="zh-CN" altLang="zh-CN" sz="2400">
                <a:latin typeface="Cambria" panose="02040503050406030204" pitchFamily="18" charset="0"/>
              </a:rPr>
              <a:t>如果进程中的一步失败, 并且防止多个同时访问相同数据的线程之间发生冲突, 则使用事务来防止任何数据受到影响。</a:t>
            </a:r>
          </a:p>
          <a:p>
            <a:pPr eaLnBrk="1" hangingPunct="1">
              <a:spcBef>
                <a:spcPts val="225"/>
              </a:spcBef>
              <a:buFont typeface="Arial" panose="020B0604020202020204" pitchFamily="34" charset="0"/>
              <a:buChar char="•"/>
            </a:pPr>
            <a:r>
              <a:rPr lang="zh-CN" altLang="zh-CN" sz="2400">
                <a:solidFill>
                  <a:srgbClr val="FF2600"/>
                </a:solidFill>
                <a:latin typeface="Cambria" panose="02040503050406030204" pitchFamily="18" charset="0"/>
              </a:rPr>
              <a:t>过程监视器。</a:t>
            </a:r>
            <a:endParaRPr lang="zh-CN" altLang="zh-CN" sz="2400">
              <a:latin typeface="Cambria" panose="02040503050406030204" pitchFamily="18" charset="0"/>
            </a:endParaRPr>
          </a:p>
          <a:p>
            <a:pPr lvl="1" eaLnBrk="1" hangingPunct="1">
              <a:lnSpc>
                <a:spcPct val="90000"/>
              </a:lnSpc>
              <a:spcBef>
                <a:spcPts val="350"/>
              </a:spcBef>
              <a:buFont typeface="Arial" panose="020B0604020202020204" pitchFamily="34" charset="0"/>
              <a:buChar char="–"/>
            </a:pPr>
            <a:r>
              <a:rPr lang="zh-CN" altLang="zh-CN" sz="2400">
                <a:latin typeface="Cambria" panose="02040503050406030204" pitchFamily="18" charset="0"/>
              </a:rPr>
              <a:t>一旦检测到进程中的故障, 监视过程就可以删除不良过程并创建一个新的实例, 并将其初始化为备用策略中的某个适当状态。</a:t>
            </a:r>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A11F56B6-A8E1-4D60-B960-6F675470295B}"/>
              </a:ext>
            </a:extLst>
          </p:cNvPr>
          <p:cNvSpPr txBox="1">
            <a:spLocks noGrp="1"/>
          </p:cNvSpPr>
          <p:nvPr>
            <p:ph type="title"/>
          </p:nvPr>
        </p:nvSpPr>
        <p:spPr>
          <a:xfrm>
            <a:off x="468313" y="239713"/>
            <a:ext cx="10542587" cy="719137"/>
          </a:xfrm>
        </p:spPr>
        <p:txBody>
          <a:bodyPr lIns="0" tIns="0" rIns="0" bIns="0" rtlCol="0">
            <a:spAutoFit/>
          </a:bodyPr>
          <a:lstStyle/>
          <a:p>
            <a:pPr marL="12700">
              <a:defRPr/>
            </a:pPr>
            <a:r>
              <a:rPr sz="4668" spc="-5" dirty="0"/>
              <a:t>可用 性</a:t>
            </a:r>
            <a:r>
              <a:rPr sz="4668" spc="15" dirty="0"/>
              <a:t> </a:t>
            </a:r>
            <a:r>
              <a:rPr sz="4668" spc="-110" dirty="0"/>
              <a:t>策略-总结</a:t>
            </a:r>
          </a:p>
        </p:txBody>
      </p:sp>
      <p:sp>
        <p:nvSpPr>
          <p:cNvPr id="71683" name="object 14">
            <a:extLst>
              <a:ext uri="{FF2B5EF4-FFF2-40B4-BE49-F238E27FC236}">
                <a16:creationId xmlns:a16="http://schemas.microsoft.com/office/drawing/2014/main" id="{F6C0969D-3662-4848-9B55-508B916999F6}"/>
              </a:ext>
            </a:extLst>
          </p:cNvPr>
          <p:cNvSpPr>
            <a:spLocks noChangeArrowheads="1"/>
          </p:cNvSpPr>
          <p:nvPr/>
        </p:nvSpPr>
        <p:spPr bwMode="auto">
          <a:xfrm>
            <a:off x="2132013" y="1727200"/>
            <a:ext cx="8991600" cy="4724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C74E1CE-7CB6-4049-A5BB-5630F5D5C2E9}"/>
              </a:ext>
            </a:extLst>
          </p:cNvPr>
          <p:cNvSpPr txBox="1">
            <a:spLocks noGrp="1"/>
          </p:cNvSpPr>
          <p:nvPr>
            <p:ph type="title"/>
          </p:nvPr>
        </p:nvSpPr>
        <p:spPr>
          <a:xfrm>
            <a:off x="544513" y="239713"/>
            <a:ext cx="10466387" cy="719137"/>
          </a:xfrm>
        </p:spPr>
        <p:txBody>
          <a:bodyPr lIns="0" tIns="0" rIns="0" bIns="0" rtlCol="0">
            <a:spAutoFit/>
          </a:bodyPr>
          <a:lstStyle/>
          <a:p>
            <a:pPr marL="12700">
              <a:defRPr/>
            </a:pPr>
            <a:r>
              <a:rPr sz="4668" spc="-20" dirty="0"/>
              <a:t>P</a:t>
            </a:r>
            <a:r>
              <a:rPr sz="4668" spc="10" dirty="0"/>
              <a:t>R</a:t>
            </a:r>
            <a:r>
              <a:rPr sz="4668" spc="5" dirty="0"/>
              <a:t>o</a:t>
            </a:r>
            <a:r>
              <a:rPr sz="4668" spc="-35" dirty="0"/>
              <a:t>J</a:t>
            </a:r>
            <a:r>
              <a:rPr sz="4668" spc="-40" dirty="0"/>
              <a:t>电子邮件</a:t>
            </a:r>
            <a:r>
              <a:rPr sz="4668" spc="-25" dirty="0"/>
              <a:t>C</a:t>
            </a:r>
            <a:r>
              <a:rPr sz="4668" dirty="0"/>
              <a:t>t</a:t>
            </a:r>
          </a:p>
        </p:txBody>
      </p:sp>
      <p:sp>
        <p:nvSpPr>
          <p:cNvPr id="72707" name="object 13">
            <a:extLst>
              <a:ext uri="{FF2B5EF4-FFF2-40B4-BE49-F238E27FC236}">
                <a16:creationId xmlns:a16="http://schemas.microsoft.com/office/drawing/2014/main" id="{5172EA18-69F0-4EEB-9153-5BB635986EE2}"/>
              </a:ext>
            </a:extLst>
          </p:cNvPr>
          <p:cNvSpPr txBox="1">
            <a:spLocks noChangeArrowheads="1"/>
          </p:cNvSpPr>
          <p:nvPr/>
        </p:nvSpPr>
        <p:spPr bwMode="auto">
          <a:xfrm>
            <a:off x="6589713" y="7067550"/>
            <a:ext cx="2540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538"/>
              </a:lnSpc>
            </a:pPr>
            <a:r>
              <a:rPr lang="zh-CN" altLang="zh-CN" sz="1400" b="1">
                <a:solidFill>
                  <a:srgbClr val="FFFFFF"/>
                </a:solidFill>
                <a:latin typeface="Tahoma" panose="020B0604030504040204" pitchFamily="34" charset="0"/>
                <a:cs typeface="Tahoma" panose="020B0604030504040204" pitchFamily="34" charset="0"/>
              </a:rPr>
              <a:t>35</a:t>
            </a:r>
            <a:endParaRPr lang="zh-CN" altLang="zh-CN" sz="1400">
              <a:latin typeface="Tahoma" panose="020B0604030504040204" pitchFamily="34" charset="0"/>
              <a:cs typeface="Tahoma" panose="020B0604030504040204" pitchFamily="34" charset="0"/>
            </a:endParaRPr>
          </a:p>
        </p:txBody>
      </p:sp>
      <p:sp>
        <p:nvSpPr>
          <p:cNvPr id="72708" name="object 12">
            <a:extLst>
              <a:ext uri="{FF2B5EF4-FFF2-40B4-BE49-F238E27FC236}">
                <a16:creationId xmlns:a16="http://schemas.microsoft.com/office/drawing/2014/main" id="{A2D00BA2-FE09-418A-ABF8-EDF4853EFC2B}"/>
              </a:ext>
            </a:extLst>
          </p:cNvPr>
          <p:cNvSpPr txBox="1">
            <a:spLocks noChangeArrowheads="1"/>
          </p:cNvSpPr>
          <p:nvPr/>
        </p:nvSpPr>
        <p:spPr bwMode="auto">
          <a:xfrm>
            <a:off x="1077913" y="1430338"/>
            <a:ext cx="11658600" cy="439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假设您需要提高您的 SNS 网站的可用性。请从以下方面描述您的设计:</a:t>
            </a:r>
          </a:p>
          <a:p>
            <a:pPr lvl="1" eaLnBrk="1" hangingPunct="1">
              <a:lnSpc>
                <a:spcPts val="2500"/>
              </a:lnSpc>
              <a:spcBef>
                <a:spcPts val="600"/>
              </a:spcBef>
              <a:buFont typeface="Arial" panose="020B0604020202020204" pitchFamily="34" charset="0"/>
              <a:buChar char="–"/>
            </a:pPr>
            <a:r>
              <a:rPr lang="zh-CN" altLang="zh-CN" sz="2800">
                <a:latin typeface="Cambria" panose="02040503050406030204" pitchFamily="18" charset="0"/>
              </a:rPr>
              <a:t>由于您的 SNS 网站有大量的用户, 您将其部署到多个服务器的集群中。请详细说明您的设计如何检测服务器的故障, 心跳, 包括信息结构, 心跳通信协议。</a:t>
            </a:r>
          </a:p>
          <a:p>
            <a:pPr lvl="1" eaLnBrk="1" hangingPunct="1">
              <a:lnSpc>
                <a:spcPts val="2500"/>
              </a:lnSpc>
              <a:spcBef>
                <a:spcPts val="500"/>
              </a:spcBef>
              <a:buFont typeface="Arial" panose="020B0604020202020204" pitchFamily="34" charset="0"/>
              <a:buChar char="–"/>
            </a:pPr>
            <a:r>
              <a:rPr lang="zh-CN" altLang="zh-CN" sz="2800">
                <a:latin typeface="Cambria" panose="02040503050406030204" pitchFamily="18" charset="0"/>
              </a:rPr>
              <a:t>如果您想建立 sns 数据的副本, 您认为哪种冗余适合您的 sns 网站。请给出详细的原因。</a:t>
            </a:r>
          </a:p>
          <a:p>
            <a:pPr lvl="1" eaLnBrk="1" hangingPunct="1">
              <a:lnSpc>
                <a:spcPts val="2500"/>
              </a:lnSpc>
              <a:spcBef>
                <a:spcPts val="500"/>
              </a:spcBef>
              <a:buFont typeface="Arial" panose="020B0604020202020204" pitchFamily="34" charset="0"/>
              <a:buChar char="–"/>
            </a:pPr>
            <a:r>
              <a:rPr lang="zh-CN" altLang="zh-CN" sz="2800">
                <a:latin typeface="Cambria" panose="02040503050406030204" pitchFamily="18" charset="0"/>
              </a:rPr>
              <a:t>你想在你的 SNS 网站上应用什么策略。请给出详细的原因。</a:t>
            </a: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3726103-53EB-4BB2-99CF-BAE9A7FC91AC}"/>
              </a:ext>
            </a:extLst>
          </p:cNvPr>
          <p:cNvSpPr txBox="1">
            <a:spLocks noGrp="1"/>
          </p:cNvSpPr>
          <p:nvPr>
            <p:ph type="title"/>
          </p:nvPr>
        </p:nvSpPr>
        <p:spPr>
          <a:xfrm>
            <a:off x="1535113" y="269875"/>
            <a:ext cx="9178925" cy="719138"/>
          </a:xfrm>
        </p:spPr>
        <p:txBody>
          <a:bodyPr lIns="0" tIns="0" rIns="0" bIns="0" rtlCol="0">
            <a:spAutoFit/>
          </a:bodyPr>
          <a:lstStyle/>
          <a:p>
            <a:pPr marL="12700">
              <a:defRPr/>
            </a:pPr>
            <a:r>
              <a:rPr sz="4668" spc="-10" dirty="0"/>
              <a:t>为什么</a:t>
            </a:r>
            <a:r>
              <a:rPr sz="4668" spc="-15" dirty="0"/>
              <a:t>做</a:t>
            </a:r>
            <a:r>
              <a:rPr sz="4668" spc="-25" dirty="0"/>
              <a:t>我们</a:t>
            </a:r>
            <a:r>
              <a:rPr sz="4668" spc="-5" dirty="0"/>
              <a:t>应该</a:t>
            </a:r>
            <a:r>
              <a:rPr sz="4668" spc="-10" dirty="0"/>
              <a:t>考虑</a:t>
            </a:r>
            <a:r>
              <a:rPr sz="4668" spc="525" dirty="0"/>
              <a:t> </a:t>
            </a:r>
            <a:r>
              <a:rPr sz="4668" spc="-5" dirty="0"/>
              <a:t>Qa？</a:t>
            </a:r>
          </a:p>
        </p:txBody>
      </p:sp>
      <p:sp>
        <p:nvSpPr>
          <p:cNvPr id="36867" name="object 12">
            <a:extLst>
              <a:ext uri="{FF2B5EF4-FFF2-40B4-BE49-F238E27FC236}">
                <a16:creationId xmlns:a16="http://schemas.microsoft.com/office/drawing/2014/main" id="{A789E457-5FC4-4486-AD83-60E08FC7FA71}"/>
              </a:ext>
            </a:extLst>
          </p:cNvPr>
          <p:cNvSpPr txBox="1">
            <a:spLocks noChangeArrowheads="1"/>
          </p:cNvSpPr>
          <p:nvPr/>
        </p:nvSpPr>
        <p:spPr bwMode="auto">
          <a:xfrm>
            <a:off x="620713" y="1427163"/>
            <a:ext cx="1143000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400"/>
              </a:lnSpc>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业务考虑决定了必须在系统体系结构中容纳的质量。</a:t>
            </a:r>
          </a:p>
          <a:p>
            <a:pPr lvl="1" eaLnBrk="1" hangingPunct="1">
              <a:lnSpc>
                <a:spcPct val="79000"/>
              </a:lnSpc>
              <a:spcBef>
                <a:spcPts val="538"/>
              </a:spcBef>
              <a:buFont typeface="Arial" panose="020B0604020202020204" pitchFamily="34" charset="0"/>
              <a:buChar char="–"/>
            </a:pPr>
            <a:r>
              <a:rPr lang="zh-CN" altLang="zh-CN" sz="2800">
                <a:latin typeface="Times New Roman" panose="02020603050405020304" pitchFamily="18" charset="0"/>
                <a:cs typeface="Times New Roman" panose="02020603050405020304" pitchFamily="18" charset="0"/>
              </a:rPr>
              <a:t>这些特性超过了功能性, 这是系统功能、服务和行为的基本说明。</a:t>
            </a:r>
          </a:p>
          <a:p>
            <a:pPr lvl="1" eaLnBrk="1" hangingPunct="1">
              <a:spcBef>
                <a:spcPts val="50"/>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400"/>
              </a:lnSpc>
              <a:buFont typeface="Arial" panose="020B0604020202020204" pitchFamily="34" charset="0"/>
              <a:buChar char="•"/>
            </a:pPr>
            <a:r>
              <a:rPr lang="zh-CN" altLang="zh-CN" sz="3200">
                <a:latin typeface="Times New Roman" panose="02020603050405020304" pitchFamily="18" charset="0"/>
                <a:cs typeface="Times New Roman" panose="02020603050405020304" pitchFamily="18" charset="0"/>
              </a:rPr>
              <a:t>系统经常被重新设计, 不是因为它们功能不足,</a:t>
            </a:r>
          </a:p>
          <a:p>
            <a:pPr lvl="1" eaLnBrk="1" hangingPunct="1">
              <a:lnSpc>
                <a:spcPct val="79000"/>
              </a:lnSpc>
              <a:spcBef>
                <a:spcPts val="538"/>
              </a:spcBef>
              <a:buFont typeface="Arial" panose="020B0604020202020204" pitchFamily="34" charset="0"/>
              <a:buChar char="–"/>
            </a:pPr>
            <a:r>
              <a:rPr lang="zh-CN" altLang="zh-CN" sz="2800">
                <a:latin typeface="Times New Roman" panose="02020603050405020304" pitchFamily="18" charset="0"/>
                <a:cs typeface="Times New Roman" panose="02020603050405020304" pitchFamily="18" charset="0"/>
              </a:rPr>
              <a:t>但是, 因为它们很难维护、端口或规模, 或者太慢, 或者被网络黑客破坏了。</a:t>
            </a:r>
          </a:p>
          <a:p>
            <a:pPr lvl="1" eaLnBrk="1" hangingPunct="1">
              <a:lnSpc>
                <a:spcPts val="2500"/>
              </a:lnSpc>
              <a:buFont typeface="Arial" panose="020B0604020202020204" pitchFamily="34" charset="0"/>
              <a:buChar char="–"/>
            </a:pPr>
            <a:r>
              <a:rPr lang="zh-CN" altLang="zh-CN" sz="2800">
                <a:latin typeface="Times New Roman" panose="02020603050405020304" pitchFamily="18" charset="0"/>
                <a:cs typeface="Times New Roman" panose="02020603050405020304" pitchFamily="18" charset="0"/>
              </a:rPr>
              <a:t>替换在功能上通常是相同的</a:t>
            </a:r>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054E0FD-6BD8-495C-AB01-8BAF01FF5187}"/>
              </a:ext>
            </a:extLst>
          </p:cNvPr>
          <p:cNvSpPr txBox="1">
            <a:spLocks noGrp="1"/>
          </p:cNvSpPr>
          <p:nvPr>
            <p:ph type="title"/>
          </p:nvPr>
        </p:nvSpPr>
        <p:spPr>
          <a:xfrm>
            <a:off x="925513" y="196850"/>
            <a:ext cx="9178925" cy="717550"/>
          </a:xfrm>
        </p:spPr>
        <p:txBody>
          <a:bodyPr lIns="0" tIns="0" rIns="0" bIns="0" rtlCol="0">
            <a:spAutoFit/>
          </a:bodyPr>
          <a:lstStyle/>
          <a:p>
            <a:pPr marL="12700">
              <a:defRPr/>
            </a:pPr>
            <a:r>
              <a:rPr sz="4668" spc="-10" dirty="0"/>
              <a:t>功能</a:t>
            </a:r>
            <a:r>
              <a:rPr sz="4668" spc="-30" dirty="0"/>
              <a:t>和</a:t>
            </a:r>
            <a:r>
              <a:rPr sz="4668" spc="325" dirty="0"/>
              <a:t> </a:t>
            </a:r>
            <a:r>
              <a:rPr sz="4668" spc="-10" dirty="0"/>
              <a:t>建筑</a:t>
            </a:r>
          </a:p>
        </p:txBody>
      </p:sp>
      <p:sp>
        <p:nvSpPr>
          <p:cNvPr id="37891" name="object 12">
            <a:extLst>
              <a:ext uri="{FF2B5EF4-FFF2-40B4-BE49-F238E27FC236}">
                <a16:creationId xmlns:a16="http://schemas.microsoft.com/office/drawing/2014/main" id="{8861187D-F5CD-4685-AF4E-7691648336A2}"/>
              </a:ext>
            </a:extLst>
          </p:cNvPr>
          <p:cNvSpPr txBox="1">
            <a:spLocks noChangeArrowheads="1"/>
          </p:cNvSpPr>
          <p:nvPr/>
        </p:nvSpPr>
        <p:spPr bwMode="auto">
          <a:xfrm>
            <a:off x="925513" y="1392238"/>
            <a:ext cx="1158240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200">
                <a:latin typeface="Cambria" panose="02040503050406030204" pitchFamily="18" charset="0"/>
              </a:rPr>
              <a:t>功能性和质量属性是正交的</a:t>
            </a:r>
          </a:p>
          <a:p>
            <a:pPr lvl="1" eaLnBrk="1" hangingPunct="1">
              <a:lnSpc>
                <a:spcPts val="2200"/>
              </a:lnSpc>
              <a:spcBef>
                <a:spcPts val="638"/>
              </a:spcBef>
              <a:buFont typeface="Arial" panose="020B0604020202020204" pitchFamily="34" charset="0"/>
              <a:buChar char="–"/>
            </a:pPr>
            <a:r>
              <a:rPr lang="zh-CN" altLang="zh-CN" sz="2800">
                <a:latin typeface="Cambria" panose="02040503050406030204" pitchFamily="18" charset="0"/>
              </a:rPr>
              <a:t>这并不是说任何级别的任何质量属性是可以实现的任何功能。</a:t>
            </a:r>
          </a:p>
          <a:p>
            <a:pPr lvl="1" eaLnBrk="1" hangingPunct="1">
              <a:lnSpc>
                <a:spcPts val="2200"/>
              </a:lnSpc>
              <a:spcBef>
                <a:spcPts val="600"/>
              </a:spcBef>
              <a:buFont typeface="Arial" panose="020B0604020202020204" pitchFamily="34" charset="0"/>
              <a:buChar char="–"/>
            </a:pPr>
            <a:r>
              <a:rPr lang="zh-CN" altLang="zh-CN" sz="2800">
                <a:latin typeface="Cambria" panose="02040503050406030204" pitchFamily="18" charset="0"/>
              </a:rPr>
              <a:t>任何功能你的选择作为建筑师将决定质量的相对水平</a:t>
            </a:r>
          </a:p>
          <a:p>
            <a:pPr lvl="1" eaLnBrk="1" hangingPunct="1">
              <a:spcBef>
                <a:spcPts val="13"/>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什么是功能？</a:t>
            </a:r>
          </a:p>
          <a:p>
            <a:pPr lvl="1" eaLnBrk="1" hangingPunct="1">
              <a:spcBef>
                <a:spcPts val="200"/>
              </a:spcBef>
              <a:buFont typeface="Arial" panose="020B0604020202020204" pitchFamily="34" charset="0"/>
              <a:buChar char="–"/>
            </a:pPr>
            <a:r>
              <a:rPr lang="zh-CN" altLang="zh-CN" sz="2800">
                <a:latin typeface="Cambria" panose="02040503050406030204" pitchFamily="18" charset="0"/>
              </a:rPr>
              <a:t>它是系统的能力做它的工作为它意欲。</a:t>
            </a:r>
          </a:p>
          <a:p>
            <a:pPr lvl="1" eaLnBrk="1" hangingPunct="1">
              <a:spcBef>
                <a:spcPts val="25"/>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700"/>
              </a:lnSpc>
              <a:buFont typeface="Arial" panose="020B0604020202020204" pitchFamily="34" charset="0"/>
              <a:buChar char="•"/>
            </a:pPr>
            <a:r>
              <a:rPr lang="zh-CN" altLang="zh-CN" sz="3200">
                <a:latin typeface="Cambria" panose="02040503050406030204" pitchFamily="18" charset="0"/>
              </a:rPr>
              <a:t>可以通过使用任何可能的结构来实现功能。</a:t>
            </a: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77A2759-1ECB-400E-B354-A562BBD294AB}"/>
              </a:ext>
            </a:extLst>
          </p:cNvPr>
          <p:cNvSpPr txBox="1">
            <a:spLocks noGrp="1"/>
          </p:cNvSpPr>
          <p:nvPr>
            <p:ph type="title"/>
          </p:nvPr>
        </p:nvSpPr>
        <p:spPr>
          <a:xfrm>
            <a:off x="1831975" y="239713"/>
            <a:ext cx="9178925" cy="719137"/>
          </a:xfrm>
        </p:spPr>
        <p:txBody>
          <a:bodyPr lIns="0" tIns="0" rIns="0" bIns="0" rtlCol="0">
            <a:spAutoFit/>
          </a:bodyPr>
          <a:lstStyle/>
          <a:p>
            <a:pPr marL="12700">
              <a:defRPr/>
            </a:pPr>
            <a:r>
              <a:rPr sz="4668" spc="-10" dirty="0"/>
              <a:t>建筑</a:t>
            </a:r>
            <a:r>
              <a:rPr sz="4668" spc="-30" dirty="0"/>
              <a:t>和</a:t>
            </a:r>
            <a:r>
              <a:rPr sz="4668" spc="-10" dirty="0"/>
              <a:t>质量</a:t>
            </a:r>
            <a:r>
              <a:rPr sz="4668" spc="509" dirty="0"/>
              <a:t> </a:t>
            </a:r>
            <a:r>
              <a:rPr sz="4668" spc="-10" dirty="0"/>
              <a:t>属性</a:t>
            </a:r>
          </a:p>
        </p:txBody>
      </p:sp>
      <p:sp>
        <p:nvSpPr>
          <p:cNvPr id="38915" name="object 12">
            <a:extLst>
              <a:ext uri="{FF2B5EF4-FFF2-40B4-BE49-F238E27FC236}">
                <a16:creationId xmlns:a16="http://schemas.microsoft.com/office/drawing/2014/main" id="{C54D0441-8C13-4328-9414-50709D1355D3}"/>
              </a:ext>
            </a:extLst>
          </p:cNvPr>
          <p:cNvSpPr txBox="1">
            <a:spLocks noChangeArrowheads="1"/>
          </p:cNvSpPr>
          <p:nvPr/>
        </p:nvSpPr>
        <p:spPr bwMode="auto">
          <a:xfrm>
            <a:off x="925513" y="1425575"/>
            <a:ext cx="111252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800"/>
              </a:lnSpc>
              <a:buFont typeface="Arial" panose="020B0604020202020204" pitchFamily="34" charset="0"/>
              <a:buChar char="•"/>
            </a:pPr>
            <a:r>
              <a:rPr lang="zh-CN" altLang="zh-CN" sz="3200">
                <a:latin typeface="Cambria" panose="02040503050406030204" pitchFamily="18" charset="0"/>
              </a:rPr>
              <a:t>必须在设计、实施和部署过程中考虑实现质量属性。</a:t>
            </a:r>
          </a:p>
          <a:p>
            <a:pPr lvl="1" eaLnBrk="1" hangingPunct="1">
              <a:lnSpc>
                <a:spcPts val="2400"/>
              </a:lnSpc>
              <a:spcBef>
                <a:spcPts val="625"/>
              </a:spcBef>
              <a:buFont typeface="Arial" panose="020B0604020202020204" pitchFamily="34" charset="0"/>
              <a:buChar char="–"/>
            </a:pPr>
            <a:r>
              <a:rPr lang="zh-CN" altLang="zh-CN" sz="2800">
                <a:latin typeface="Cambria" panose="02040503050406030204" pitchFamily="18" charset="0"/>
              </a:rPr>
              <a:t>没有质量属性完全依赖于设计, 也不完全依赖于实现或部署。</a:t>
            </a:r>
          </a:p>
          <a:p>
            <a:pPr lvl="1" eaLnBrk="1" hangingPunct="1">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ts val="2800"/>
              </a:lnSpc>
              <a:buFont typeface="Arial" panose="020B0604020202020204" pitchFamily="34" charset="0"/>
              <a:buChar char="•"/>
            </a:pPr>
            <a:r>
              <a:rPr lang="zh-CN" altLang="zh-CN" sz="3200">
                <a:latin typeface="Cambria" panose="02040503050406030204" pitchFamily="18" charset="0"/>
              </a:rPr>
              <a:t>令人满意的结果是获得大图 (体系结构) 以及细节 (实现) 正确的问题。例如:</a:t>
            </a:r>
          </a:p>
          <a:p>
            <a:pPr lvl="1" eaLnBrk="1" hangingPunct="1">
              <a:spcBef>
                <a:spcPts val="38"/>
              </a:spcBef>
              <a:buFont typeface="Arial" panose="020B0604020202020204" pitchFamily="34" charset="0"/>
              <a:buChar char="–"/>
            </a:pPr>
            <a:r>
              <a:rPr lang="zh-CN" altLang="zh-CN" sz="2800">
                <a:latin typeface="Cambria" panose="02040503050406030204" pitchFamily="18" charset="0"/>
              </a:rPr>
              <a:t>可用 性</a:t>
            </a:r>
          </a:p>
          <a:p>
            <a:pPr lvl="1" eaLnBrk="1" hangingPunct="1">
              <a:buFont typeface="Arial" panose="020B0604020202020204" pitchFamily="34" charset="0"/>
              <a:buChar char="–"/>
            </a:pPr>
            <a:r>
              <a:rPr lang="zh-CN" altLang="zh-CN" sz="2800">
                <a:latin typeface="Cambria" panose="02040503050406030204" pitchFamily="18" charset="0"/>
              </a:rPr>
              <a:t>适应性</a:t>
            </a:r>
          </a:p>
          <a:p>
            <a:pPr lvl="1" eaLnBrk="1" hangingPunct="1">
              <a:buFont typeface="Arial" panose="020B0604020202020204" pitchFamily="34" charset="0"/>
              <a:buChar char="–"/>
            </a:pPr>
            <a:r>
              <a:rPr lang="zh-CN" altLang="zh-CN" sz="2800">
                <a:latin typeface="Cambria" panose="02040503050406030204" pitchFamily="18" charset="0"/>
              </a:rPr>
              <a:t>性能</a:t>
            </a:r>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9813487-E3C3-462C-8207-9ABEB05BA9F0}"/>
              </a:ext>
            </a:extLst>
          </p:cNvPr>
          <p:cNvSpPr txBox="1">
            <a:spLocks noGrp="1"/>
          </p:cNvSpPr>
          <p:nvPr>
            <p:ph type="title"/>
          </p:nvPr>
        </p:nvSpPr>
        <p:spPr>
          <a:xfrm>
            <a:off x="1831975" y="239713"/>
            <a:ext cx="9178925" cy="719137"/>
          </a:xfrm>
        </p:spPr>
        <p:txBody>
          <a:bodyPr lIns="0" tIns="0" rIns="0" bIns="0" rtlCol="0">
            <a:spAutoFit/>
          </a:bodyPr>
          <a:lstStyle/>
          <a:p>
            <a:pPr marL="12700">
              <a:defRPr/>
            </a:pPr>
            <a:r>
              <a:rPr sz="4668" spc="-10" dirty="0"/>
              <a:t>建筑</a:t>
            </a:r>
            <a:r>
              <a:rPr sz="4668" spc="-30" dirty="0"/>
              <a:t>和</a:t>
            </a:r>
            <a:r>
              <a:rPr sz="4668" spc="-10" dirty="0"/>
              <a:t>质量</a:t>
            </a:r>
            <a:r>
              <a:rPr sz="4668" spc="509" dirty="0"/>
              <a:t> </a:t>
            </a:r>
            <a:r>
              <a:rPr sz="4668" spc="-10" dirty="0"/>
              <a:t>属性</a:t>
            </a:r>
          </a:p>
        </p:txBody>
      </p:sp>
      <p:sp>
        <p:nvSpPr>
          <p:cNvPr id="39939" name="object 12">
            <a:extLst>
              <a:ext uri="{FF2B5EF4-FFF2-40B4-BE49-F238E27FC236}">
                <a16:creationId xmlns:a16="http://schemas.microsoft.com/office/drawing/2014/main" id="{A7B64B56-934A-4714-877F-D79650E9C99E}"/>
              </a:ext>
            </a:extLst>
          </p:cNvPr>
          <p:cNvSpPr txBox="1">
            <a:spLocks noChangeArrowheads="1"/>
          </p:cNvSpPr>
          <p:nvPr/>
        </p:nvSpPr>
        <p:spPr bwMode="auto">
          <a:xfrm>
            <a:off x="1001713" y="1930400"/>
            <a:ext cx="109728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3600">
                <a:latin typeface="Cambria" panose="02040503050406030204" pitchFamily="18" charset="0"/>
              </a:rPr>
              <a:t>本节的信息有两个方面:</a:t>
            </a:r>
          </a:p>
          <a:p>
            <a:pPr lvl="1" eaLnBrk="1" hangingPunct="1">
              <a:lnSpc>
                <a:spcPts val="2400"/>
              </a:lnSpc>
              <a:spcBef>
                <a:spcPts val="600"/>
              </a:spcBef>
              <a:buFont typeface="Arial" panose="020B0604020202020204" pitchFamily="34" charset="0"/>
              <a:buChar char="–"/>
            </a:pPr>
            <a:r>
              <a:rPr lang="zh-CN" altLang="zh-CN" sz="3200">
                <a:latin typeface="Cambria" panose="02040503050406030204" pitchFamily="18" charset="0"/>
              </a:rPr>
              <a:t>体系结构是实现系统中许多感兴趣的特性的关键, 而这些品质应该在体系结构层次上进行设计和评估。</a:t>
            </a:r>
          </a:p>
          <a:p>
            <a:pPr lvl="1" eaLnBrk="1" hangingPunct="1">
              <a:spcBef>
                <a:spcPts val="38"/>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lvl="1" eaLnBrk="1" hangingPunct="1">
              <a:lnSpc>
                <a:spcPts val="2400"/>
              </a:lnSpc>
              <a:buFont typeface="Arial" panose="020B0604020202020204" pitchFamily="34" charset="0"/>
              <a:buChar char="–"/>
            </a:pPr>
            <a:r>
              <a:rPr lang="zh-CN" altLang="zh-CN" sz="3200">
                <a:latin typeface="Cambria" panose="02040503050406030204" pitchFamily="18" charset="0"/>
              </a:rPr>
              <a:t>建筑本身是无法达到品质的。它为实现质量提供了基础, 但如果不注意细节, 这个基础将无济于事。</a:t>
            </a: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FDD88E7-29EE-4AEE-9E7A-B90D72E96439}"/>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10" dirty="0"/>
              <a:t>建筑</a:t>
            </a:r>
            <a:r>
              <a:rPr sz="4668" spc="-30" dirty="0"/>
              <a:t>和</a:t>
            </a:r>
            <a:r>
              <a:rPr sz="4668" spc="-10" dirty="0"/>
              <a:t>质量</a:t>
            </a:r>
            <a:r>
              <a:rPr sz="4668" spc="509" dirty="0"/>
              <a:t> </a:t>
            </a:r>
            <a:r>
              <a:rPr sz="4668" spc="-10" dirty="0"/>
              <a:t>属性</a:t>
            </a:r>
          </a:p>
        </p:txBody>
      </p:sp>
      <p:sp>
        <p:nvSpPr>
          <p:cNvPr id="40963" name="object 12">
            <a:extLst>
              <a:ext uri="{FF2B5EF4-FFF2-40B4-BE49-F238E27FC236}">
                <a16:creationId xmlns:a16="http://schemas.microsoft.com/office/drawing/2014/main" id="{813005CF-4F2E-4F22-867B-9F3593544A80}"/>
              </a:ext>
            </a:extLst>
          </p:cNvPr>
          <p:cNvSpPr txBox="1">
            <a:spLocks noChangeArrowheads="1"/>
          </p:cNvSpPr>
          <p:nvPr/>
        </p:nvSpPr>
        <p:spPr bwMode="auto">
          <a:xfrm>
            <a:off x="696913" y="1439863"/>
            <a:ext cx="11582400"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89000"/>
              </a:lnSpc>
              <a:buFont typeface="Arial" panose="020B0604020202020204" pitchFamily="34" charset="0"/>
              <a:buChar char="•"/>
            </a:pPr>
            <a:r>
              <a:rPr lang="zh-CN" altLang="zh-CN" sz="2800">
                <a:latin typeface="Cambria" panose="02040503050406030204" pitchFamily="18" charset="0"/>
              </a:rPr>
              <a:t>在复杂的系统中, 质量属性不能孤立地实现。任何一个人的成就都会对其他人的成就产生影响, 有时是积极的, 有时是消极的。</a:t>
            </a:r>
          </a:p>
          <a:p>
            <a:pPr lvl="1" eaLnBrk="1" hangingPunct="1">
              <a:spcBef>
                <a:spcPts val="175"/>
              </a:spcBef>
              <a:buFont typeface="Arial" panose="020B0604020202020204" pitchFamily="34" charset="0"/>
              <a:buChar char="–"/>
            </a:pPr>
            <a:r>
              <a:rPr lang="zh-CN" altLang="zh-CN" sz="2800">
                <a:latin typeface="Cambria" panose="02040503050406030204" pitchFamily="18" charset="0"/>
              </a:rPr>
              <a:t>安全性和可靠性</a:t>
            </a:r>
          </a:p>
          <a:p>
            <a:pPr lvl="1" eaLnBrk="1" hangingPunct="1">
              <a:spcBef>
                <a:spcPts val="275"/>
              </a:spcBef>
              <a:buFont typeface="Arial" panose="020B0604020202020204" pitchFamily="34" charset="0"/>
              <a:buChar char="–"/>
            </a:pPr>
            <a:r>
              <a:rPr lang="zh-CN" altLang="zh-CN" sz="2800">
                <a:latin typeface="Cambria" panose="02040503050406030204" pitchFamily="18" charset="0"/>
              </a:rPr>
              <a:t>几乎每个质量属性都对性能产生负面影响</a:t>
            </a:r>
          </a:p>
          <a:p>
            <a:pPr lvl="1" eaLnBrk="1" hangingPunct="1">
              <a:spcBef>
                <a:spcPts val="50"/>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3200">
                <a:latin typeface="Cambria" panose="02040503050406030204" pitchFamily="18" charset="0"/>
              </a:rPr>
              <a:t>我们将研究以下三类:</a:t>
            </a:r>
          </a:p>
          <a:p>
            <a:pPr lvl="1" eaLnBrk="1" hangingPunct="1">
              <a:lnSpc>
                <a:spcPts val="2200"/>
              </a:lnSpc>
              <a:spcBef>
                <a:spcPts val="638"/>
              </a:spcBef>
              <a:buFont typeface="Arial" panose="020B0604020202020204" pitchFamily="34" charset="0"/>
              <a:buChar char="–"/>
            </a:pPr>
            <a:r>
              <a:rPr lang="zh-CN" altLang="zh-CN" sz="2800">
                <a:latin typeface="Cambria" panose="02040503050406030204" pitchFamily="18" charset="0"/>
              </a:rPr>
              <a:t>系统的质量。我们将着眼于</a:t>
            </a:r>
            <a:r>
              <a:rPr lang="zh-CN" altLang="zh-CN" sz="2800">
                <a:solidFill>
                  <a:srgbClr val="FF2600"/>
                </a:solidFill>
                <a:latin typeface="Cambria" panose="02040503050406030204" pitchFamily="18" charset="0"/>
              </a:rPr>
              <a:t>适应性、性能、安全性、可测试性</a:t>
            </a:r>
            <a:r>
              <a:rPr lang="zh-CN" altLang="zh-CN" sz="2800">
                <a:latin typeface="Cambria" panose="02040503050406030204" pitchFamily="18" charset="0"/>
              </a:rPr>
              <a:t>和</a:t>
            </a:r>
            <a:r>
              <a:rPr lang="zh-CN" altLang="zh-CN" sz="2800">
                <a:solidFill>
                  <a:srgbClr val="FF2600"/>
                </a:solidFill>
                <a:latin typeface="Cambria" panose="02040503050406030204" pitchFamily="18" charset="0"/>
              </a:rPr>
              <a:t>可用 性</a:t>
            </a:r>
            <a:r>
              <a:rPr lang="zh-CN" altLang="zh-CN" sz="2800">
                <a:latin typeface="Cambria" panose="02040503050406030204" pitchFamily="18" charset="0"/>
              </a:rPr>
              <a:t>.</a:t>
            </a:r>
          </a:p>
          <a:p>
            <a:pPr lvl="1" eaLnBrk="1" hangingPunct="1">
              <a:lnSpc>
                <a:spcPts val="2200"/>
              </a:lnSpc>
              <a:spcBef>
                <a:spcPts val="600"/>
              </a:spcBef>
              <a:buFont typeface="Arial" panose="020B0604020202020204" pitchFamily="34" charset="0"/>
              <a:buChar char="–"/>
            </a:pPr>
            <a:r>
              <a:rPr lang="zh-CN" altLang="zh-CN" sz="2800">
                <a:latin typeface="Cambria" panose="02040503050406030204" pitchFamily="18" charset="0"/>
              </a:rPr>
              <a:t>受体系结构影响的业务质量 (如市场时间)。</a:t>
            </a:r>
          </a:p>
          <a:p>
            <a:pPr lvl="1" eaLnBrk="1" hangingPunct="1">
              <a:lnSpc>
                <a:spcPct val="89000"/>
              </a:lnSpc>
              <a:spcBef>
                <a:spcPts val="525"/>
              </a:spcBef>
              <a:buFont typeface="Arial" panose="020B0604020202020204" pitchFamily="34" charset="0"/>
              <a:buChar char="–"/>
            </a:pPr>
            <a:r>
              <a:rPr lang="zh-CN" altLang="zh-CN" sz="2800">
                <a:latin typeface="Cambria" panose="02040503050406030204" pitchFamily="18" charset="0"/>
              </a:rPr>
              <a:t>体系结构的质量, 如概念完整性, 是关于体系结构本身的, 尽管它们间接地影响到其他特性, 如</a:t>
            </a:r>
            <a:r>
              <a:rPr lang="zh-CN" altLang="zh-CN" sz="2800">
                <a:solidFill>
                  <a:srgbClr val="FF2600"/>
                </a:solidFill>
                <a:latin typeface="Cambria" panose="02040503050406030204" pitchFamily="18" charset="0"/>
              </a:rPr>
              <a:t>适应性</a:t>
            </a:r>
            <a:r>
              <a:rPr lang="zh-CN" altLang="zh-CN" sz="2800">
                <a:latin typeface="Cambria" panose="02040503050406030204" pitchFamily="18" charset="0"/>
              </a:rPr>
              <a:t>.</a:t>
            </a: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19088E8F-73F8-41D0-A709-D28DDD642F21}"/>
              </a:ext>
            </a:extLst>
          </p:cNvPr>
          <p:cNvSpPr txBox="1">
            <a:spLocks noGrp="1"/>
          </p:cNvSpPr>
          <p:nvPr>
            <p:ph type="title"/>
          </p:nvPr>
        </p:nvSpPr>
        <p:spPr>
          <a:xfrm>
            <a:off x="696913" y="239713"/>
            <a:ext cx="10313987" cy="719137"/>
          </a:xfrm>
        </p:spPr>
        <p:txBody>
          <a:bodyPr lIns="0" tIns="0" rIns="0" bIns="0" rtlCol="0">
            <a:spAutoFit/>
          </a:bodyPr>
          <a:lstStyle/>
          <a:p>
            <a:pPr marL="12700">
              <a:defRPr/>
            </a:pPr>
            <a:r>
              <a:rPr sz="4668" spc="-10" dirty="0"/>
              <a:t>质量</a:t>
            </a:r>
            <a:r>
              <a:rPr sz="4668" spc="-5" dirty="0"/>
              <a:t>属性</a:t>
            </a:r>
            <a:r>
              <a:rPr sz="4668" spc="229" dirty="0"/>
              <a:t> </a:t>
            </a:r>
            <a:r>
              <a:rPr sz="4668" spc="-15" dirty="0"/>
              <a:t>场景</a:t>
            </a:r>
          </a:p>
        </p:txBody>
      </p:sp>
      <p:sp>
        <p:nvSpPr>
          <p:cNvPr id="41987" name="object 12">
            <a:extLst>
              <a:ext uri="{FF2B5EF4-FFF2-40B4-BE49-F238E27FC236}">
                <a16:creationId xmlns:a16="http://schemas.microsoft.com/office/drawing/2014/main" id="{AF0A076C-B47A-45DB-A57C-597B002CE212}"/>
              </a:ext>
            </a:extLst>
          </p:cNvPr>
          <p:cNvSpPr txBox="1">
            <a:spLocks noChangeArrowheads="1"/>
          </p:cNvSpPr>
          <p:nvPr/>
        </p:nvSpPr>
        <p:spPr bwMode="auto">
          <a:xfrm>
            <a:off x="925513" y="1187450"/>
            <a:ext cx="11506200" cy="596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8300" indent="-355600">
              <a:tabLst>
                <a:tab pos="368300" algn="l"/>
              </a:tabLst>
              <a:defRPr>
                <a:solidFill>
                  <a:schemeClr val="tx1"/>
                </a:solidFill>
                <a:latin typeface="Calibri" panose="020F0502020204030204" pitchFamily="34" charset="0"/>
                <a:ea typeface="宋体" panose="02010600030101010101" pitchFamily="2" charset="-122"/>
              </a:defRPr>
            </a:lvl1pPr>
            <a:lvl2pPr marL="787400" indent="-292100">
              <a:tabLst>
                <a:tab pos="368300" algn="l"/>
              </a:tabLst>
              <a:defRPr>
                <a:solidFill>
                  <a:schemeClr val="tx1"/>
                </a:solidFill>
                <a:latin typeface="Calibri" panose="020F0502020204030204" pitchFamily="34" charset="0"/>
                <a:ea typeface="宋体" panose="02010600030101010101" pitchFamily="2" charset="-122"/>
              </a:defRPr>
            </a:lvl2pPr>
            <a:lvl3pPr marL="1143000" indent="-228600">
              <a:tabLst>
                <a:tab pos="368300" algn="l"/>
              </a:tabLst>
              <a:defRPr>
                <a:solidFill>
                  <a:schemeClr val="tx1"/>
                </a:solidFill>
                <a:latin typeface="Calibri" panose="020F0502020204030204" pitchFamily="34" charset="0"/>
                <a:ea typeface="宋体" panose="02010600030101010101" pitchFamily="2" charset="-122"/>
              </a:defRPr>
            </a:lvl3pPr>
            <a:lvl4pPr marL="1600200" indent="-228600">
              <a:tabLst>
                <a:tab pos="368300" algn="l"/>
              </a:tabLst>
              <a:defRPr>
                <a:solidFill>
                  <a:schemeClr val="tx1"/>
                </a:solidFill>
                <a:latin typeface="Calibri" panose="020F0502020204030204" pitchFamily="34" charset="0"/>
                <a:ea typeface="宋体" panose="02010600030101010101" pitchFamily="2" charset="-122"/>
              </a:defRPr>
            </a:lvl4pPr>
            <a:lvl5pPr marL="2057400" indent="-228600">
              <a:tabLst>
                <a:tab pos="3683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683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800">
                <a:latin typeface="Cambria" panose="02040503050406030204" pitchFamily="18" charset="0"/>
              </a:rPr>
              <a:t>质量属性方案是质量‐‑attribute ‐‑specific 要求。它由六部分组成。</a:t>
            </a:r>
          </a:p>
          <a:p>
            <a:pPr lvl="1" eaLnBrk="1" hangingPunct="1">
              <a:lnSpc>
                <a:spcPts val="2200"/>
              </a:lnSpc>
              <a:spcBef>
                <a:spcPts val="563"/>
              </a:spcBef>
              <a:buFont typeface="Arial" panose="020B0604020202020204" pitchFamily="34" charset="0"/>
              <a:buChar char="–"/>
            </a:pPr>
            <a:r>
              <a:rPr lang="zh-CN" altLang="zh-CN" sz="2800">
                <a:solidFill>
                  <a:srgbClr val="FF2600"/>
                </a:solidFill>
                <a:latin typeface="Cambria" panose="02040503050406030204" pitchFamily="18" charset="0"/>
              </a:rPr>
              <a:t>刺激源</a:t>
            </a:r>
            <a:r>
              <a:rPr lang="zh-CN" altLang="zh-CN" sz="2800">
                <a:latin typeface="Cambria" panose="02040503050406030204" pitchFamily="18" charset="0"/>
              </a:rPr>
              <a:t>.这是一些产生刺激的实体 (人类、计算机系统或任何其他执行器)。</a:t>
            </a:r>
          </a:p>
          <a:p>
            <a:pPr lvl="1" eaLnBrk="1" hangingPunct="1">
              <a:lnSpc>
                <a:spcPct val="101000"/>
              </a:lnSpc>
              <a:spcBef>
                <a:spcPts val="338"/>
              </a:spcBef>
              <a:buFont typeface="Arial" panose="020B0604020202020204" pitchFamily="34" charset="0"/>
              <a:buChar char="–"/>
            </a:pPr>
            <a:r>
              <a:rPr lang="zh-CN" altLang="zh-CN" sz="2800">
                <a:solidFill>
                  <a:srgbClr val="FF2600"/>
                </a:solidFill>
                <a:latin typeface="Cambria" panose="02040503050406030204" pitchFamily="18" charset="0"/>
              </a:rPr>
              <a:t>刺激</a:t>
            </a:r>
            <a:r>
              <a:rPr lang="zh-CN" altLang="zh-CN" sz="2800">
                <a:latin typeface="Cambria" panose="02040503050406030204" pitchFamily="18" charset="0"/>
              </a:rPr>
              <a:t>.刺激是一个条件, 需要考虑当它到达一个系统。</a:t>
            </a:r>
          </a:p>
          <a:p>
            <a:pPr lvl="1" eaLnBrk="1" hangingPunct="1">
              <a:lnSpc>
                <a:spcPct val="99000"/>
              </a:lnSpc>
              <a:spcBef>
                <a:spcPts val="450"/>
              </a:spcBef>
              <a:buFont typeface="Arial" panose="020B0604020202020204" pitchFamily="34" charset="0"/>
              <a:buChar char="–"/>
            </a:pPr>
            <a:r>
              <a:rPr lang="zh-CN" altLang="zh-CN" sz="2800">
                <a:solidFill>
                  <a:srgbClr val="FF2600"/>
                </a:solidFill>
                <a:latin typeface="Cambria" panose="02040503050406030204" pitchFamily="18" charset="0"/>
              </a:rPr>
              <a:t>环境</a:t>
            </a:r>
            <a:r>
              <a:rPr lang="zh-CN" altLang="zh-CN" sz="2800">
                <a:latin typeface="Cambria" panose="02040503050406030204" pitchFamily="18" charset="0"/>
              </a:rPr>
              <a:t>.刺激是在一定条件下发生的。系统可能处于过载状态, 或者在刺激发生时可能正在运行, 或者其他条件可能是真的。</a:t>
            </a:r>
          </a:p>
          <a:p>
            <a:pPr lvl="1" eaLnBrk="1" hangingPunct="1">
              <a:lnSpc>
                <a:spcPts val="2200"/>
              </a:lnSpc>
              <a:spcBef>
                <a:spcPts val="563"/>
              </a:spcBef>
              <a:buFont typeface="Arial" panose="020B0604020202020204" pitchFamily="34" charset="0"/>
              <a:buChar char="–"/>
            </a:pPr>
            <a:r>
              <a:rPr lang="zh-CN" altLang="zh-CN" sz="2800">
                <a:solidFill>
                  <a:srgbClr val="FF2600"/>
                </a:solidFill>
                <a:latin typeface="Cambria" panose="02040503050406030204" pitchFamily="18" charset="0"/>
              </a:rPr>
              <a:t>工件</a:t>
            </a:r>
            <a:r>
              <a:rPr lang="zh-CN" altLang="zh-CN" sz="2800">
                <a:latin typeface="Cambria" panose="02040503050406030204" pitchFamily="18" charset="0"/>
              </a:rPr>
              <a:t>.一些工件被刺激。这可能是整个系统或它的一些部分。</a:t>
            </a:r>
          </a:p>
          <a:p>
            <a:pPr lvl="1" eaLnBrk="1" hangingPunct="1">
              <a:lnSpc>
                <a:spcPct val="101000"/>
              </a:lnSpc>
              <a:spcBef>
                <a:spcPts val="338"/>
              </a:spcBef>
              <a:buFont typeface="Arial" panose="020B0604020202020204" pitchFamily="34" charset="0"/>
              <a:buChar char="–"/>
            </a:pPr>
            <a:r>
              <a:rPr lang="zh-CN" altLang="zh-CN" sz="2800">
                <a:solidFill>
                  <a:srgbClr val="FF2600"/>
                </a:solidFill>
                <a:latin typeface="Cambria" panose="02040503050406030204" pitchFamily="18" charset="0"/>
              </a:rPr>
              <a:t>响应</a:t>
            </a:r>
            <a:r>
              <a:rPr lang="zh-CN" altLang="zh-CN" sz="2800">
                <a:latin typeface="Cambria" panose="02040503050406030204" pitchFamily="18" charset="0"/>
              </a:rPr>
              <a:t>.反应是刺激计划到来后进行的活动。</a:t>
            </a:r>
          </a:p>
          <a:p>
            <a:pPr lvl="1" eaLnBrk="1" hangingPunct="1">
              <a:lnSpc>
                <a:spcPts val="2200"/>
              </a:lnSpc>
              <a:spcBef>
                <a:spcPts val="563"/>
              </a:spcBef>
              <a:buFont typeface="Arial" panose="020B0604020202020204" pitchFamily="34" charset="0"/>
              <a:buChar char="–"/>
            </a:pPr>
            <a:r>
              <a:rPr lang="zh-CN" altLang="zh-CN" sz="2800">
                <a:solidFill>
                  <a:srgbClr val="FF2600"/>
                </a:solidFill>
                <a:latin typeface="Cambria" panose="02040503050406030204" pitchFamily="18" charset="0"/>
              </a:rPr>
              <a:t>响应措施</a:t>
            </a:r>
            <a:r>
              <a:rPr lang="zh-CN" altLang="zh-CN" sz="2800">
                <a:latin typeface="Cambria" panose="02040503050406030204" pitchFamily="18" charset="0"/>
              </a:rPr>
              <a:t>.当响应发生时, 它应该以某种方式进行测量, 这样就可以对需求进行测试。</a:t>
            </a: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3285</Words>
  <Application>Microsoft Office PowerPoint</Application>
  <PresentationFormat>自定义</PresentationFormat>
  <Paragraphs>282</Paragraphs>
  <Slides>37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Calibri</vt:lpstr>
      <vt:lpstr>宋体</vt:lpstr>
      <vt:lpstr>Arial</vt:lpstr>
      <vt:lpstr>ＭＳ Ｐゴシック</vt:lpstr>
      <vt:lpstr>Arial Black</vt:lpstr>
      <vt:lpstr>Wingdings</vt:lpstr>
      <vt:lpstr>Cambria</vt:lpstr>
      <vt:lpstr>Times New Roman</vt:lpstr>
      <vt:lpstr>Tahoma</vt:lpstr>
      <vt:lpstr>Verdana</vt:lpstr>
      <vt:lpstr>自定义设计方案</vt:lpstr>
      <vt:lpstr>Software Architecture</vt:lpstr>
      <vt:lpstr>Quality Attributes of Architecture I  Availability</vt:lpstr>
      <vt:lpstr>Agenda</vt:lpstr>
      <vt:lpstr>Why do we should consider QA?</vt:lpstr>
      <vt:lpstr>Functionality and Architecture</vt:lpstr>
      <vt:lpstr>Architecture and Quality Attributes</vt:lpstr>
      <vt:lpstr>Architecture and Quality Attributes</vt:lpstr>
      <vt:lpstr>Architecture and Quality Attributes</vt:lpstr>
      <vt:lpstr>Quality Attribute Scenarios</vt:lpstr>
      <vt:lpstr>AVAILABILITY</vt:lpstr>
      <vt:lpstr>AVAILABILITY</vt:lpstr>
      <vt:lpstr>AVAILABILITY</vt:lpstr>
      <vt:lpstr>AVAILABILITY</vt:lpstr>
      <vt:lpstr>AVAILABILITY</vt:lpstr>
      <vt:lpstr>AVAILABILITY</vt:lpstr>
      <vt:lpstr>AVAILABILITY</vt:lpstr>
      <vt:lpstr>AVAILABILITY</vt:lpstr>
      <vt:lpstr>Availability Tactics</vt:lpstr>
      <vt:lpstr>Availability Tactics</vt:lpstr>
      <vt:lpstr>Availability Tactics-­fault detection</vt:lpstr>
      <vt:lpstr>Availability Tactics-­fault detection</vt:lpstr>
      <vt:lpstr>Availability Tactics-­fault detection</vt:lpstr>
      <vt:lpstr>Availability Tactics-­fault detection</vt:lpstr>
      <vt:lpstr>Availability Tactics-­fault detection</vt:lpstr>
      <vt:lpstr>Availability Tactics-­fault recovery</vt:lpstr>
      <vt:lpstr>Availability Tactics-­fault recovery</vt:lpstr>
      <vt:lpstr>Availability Tactics-­fault recovery</vt:lpstr>
      <vt:lpstr>Availability Tactics-­fault recovery</vt:lpstr>
      <vt:lpstr>Availability Tactics-­fault recovery</vt:lpstr>
      <vt:lpstr>Availability Tactics-­fault recovery</vt:lpstr>
      <vt:lpstr>Availability Tactics-­fault recovery</vt:lpstr>
      <vt:lpstr>Availability Tactics-­fault recovery</vt:lpstr>
      <vt:lpstr>Availability Tactics-­fault repair</vt:lpstr>
      <vt:lpstr>Availability Tactics-­fault repair</vt:lpstr>
      <vt:lpstr>Availability Tactics-­fault prevention</vt:lpstr>
      <vt:lpstr>Availability Tactics-­Summary</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5  Quality Attributes of Architecture I</dc:title>
  <dc:creator>Qing Ding</dc:creator>
  <cp:lastModifiedBy>acer</cp:lastModifiedBy>
  <cp:revision>13</cp:revision>
  <dcterms:created xsi:type="dcterms:W3CDTF">2016-06-29T19:53:26Z</dcterms:created>
  <dcterms:modified xsi:type="dcterms:W3CDTF">2018-10-08T23:59:28Z</dcterms:modified>
</cp:coreProperties>
</file>